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p:sldMasterIdLst>
    <p:sldMasterId id="2147483648" r:id="rId1"/>
  </p:sldMasterIdLst>
  <p:notesMasterIdLst>
    <p:notesMasterId r:id="rId244"/>
  </p:notesMasterIdLst>
  <p:handoutMasterIdLst>
    <p:handoutMasterId r:id="rId245"/>
  </p:handoutMasterIdLst>
  <p:sldIdLst>
    <p:sldId id="323" r:id="rId2"/>
    <p:sldId id="334" r:id="rId3"/>
    <p:sldId id="335" r:id="rId4"/>
    <p:sldId id="261" r:id="rId5"/>
    <p:sldId id="340" r:id="rId6"/>
    <p:sldId id="339" r:id="rId7"/>
    <p:sldId id="338" r:id="rId8"/>
    <p:sldId id="343" r:id="rId9"/>
    <p:sldId id="337" r:id="rId10"/>
    <p:sldId id="341" r:id="rId11"/>
    <p:sldId id="260" r:id="rId12"/>
    <p:sldId id="262" r:id="rId13"/>
    <p:sldId id="358" r:id="rId14"/>
    <p:sldId id="360" r:id="rId15"/>
    <p:sldId id="342" r:id="rId16"/>
    <p:sldId id="263" r:id="rId17"/>
    <p:sldId id="344" r:id="rId18"/>
    <p:sldId id="345" r:id="rId19"/>
    <p:sldId id="359" r:id="rId20"/>
    <p:sldId id="264" r:id="rId21"/>
    <p:sldId id="265" r:id="rId22"/>
    <p:sldId id="346" r:id="rId23"/>
    <p:sldId id="267" r:id="rId24"/>
    <p:sldId id="347" r:id="rId25"/>
    <p:sldId id="348" r:id="rId26"/>
    <p:sldId id="320" r:id="rId27"/>
    <p:sldId id="268" r:id="rId28"/>
    <p:sldId id="269" r:id="rId29"/>
    <p:sldId id="270" r:id="rId30"/>
    <p:sldId id="510" r:id="rId31"/>
    <p:sldId id="349" r:id="rId32"/>
    <p:sldId id="351" r:id="rId33"/>
    <p:sldId id="271" r:id="rId34"/>
    <p:sldId id="272" r:id="rId35"/>
    <p:sldId id="350" r:id="rId36"/>
    <p:sldId id="352" r:id="rId37"/>
    <p:sldId id="273" r:id="rId38"/>
    <p:sldId id="336" r:id="rId39"/>
    <p:sldId id="274" r:id="rId40"/>
    <p:sldId id="275" r:id="rId41"/>
    <p:sldId id="276" r:id="rId42"/>
    <p:sldId id="354" r:id="rId43"/>
    <p:sldId id="355" r:id="rId44"/>
    <p:sldId id="356" r:id="rId45"/>
    <p:sldId id="357" r:id="rId46"/>
    <p:sldId id="353" r:id="rId47"/>
    <p:sldId id="277" r:id="rId48"/>
    <p:sldId id="363" r:id="rId49"/>
    <p:sldId id="362" r:id="rId50"/>
    <p:sldId id="279" r:id="rId51"/>
    <p:sldId id="364" r:id="rId52"/>
    <p:sldId id="366" r:id="rId53"/>
    <p:sldId id="365" r:id="rId54"/>
    <p:sldId id="368" r:id="rId55"/>
    <p:sldId id="369" r:id="rId56"/>
    <p:sldId id="280" r:id="rId57"/>
    <p:sldId id="333" r:id="rId58"/>
    <p:sldId id="370" r:id="rId59"/>
    <p:sldId id="278" r:id="rId60"/>
    <p:sldId id="282" r:id="rId61"/>
    <p:sldId id="285" r:id="rId62"/>
    <p:sldId id="324" r:id="rId63"/>
    <p:sldId id="372" r:id="rId64"/>
    <p:sldId id="373" r:id="rId65"/>
    <p:sldId id="374" r:id="rId66"/>
    <p:sldId id="376" r:id="rId67"/>
    <p:sldId id="325" r:id="rId68"/>
    <p:sldId id="283" r:id="rId69"/>
    <p:sldId id="284" r:id="rId70"/>
    <p:sldId id="375" r:id="rId71"/>
    <p:sldId id="286" r:id="rId72"/>
    <p:sldId id="326" r:id="rId73"/>
    <p:sldId id="377" r:id="rId74"/>
    <p:sldId id="386" r:id="rId75"/>
    <p:sldId id="367" r:id="rId76"/>
    <p:sldId id="378" r:id="rId77"/>
    <p:sldId id="287" r:id="rId78"/>
    <p:sldId id="380" r:id="rId79"/>
    <p:sldId id="381" r:id="rId80"/>
    <p:sldId id="288" r:id="rId81"/>
    <p:sldId id="382" r:id="rId82"/>
    <p:sldId id="383" r:id="rId83"/>
    <p:sldId id="385" r:id="rId84"/>
    <p:sldId id="384" r:id="rId85"/>
    <p:sldId id="387" r:id="rId86"/>
    <p:sldId id="388" r:id="rId87"/>
    <p:sldId id="389" r:id="rId88"/>
    <p:sldId id="390" r:id="rId89"/>
    <p:sldId id="289" r:id="rId90"/>
    <p:sldId id="391" r:id="rId91"/>
    <p:sldId id="290" r:id="rId92"/>
    <p:sldId id="291" r:id="rId93"/>
    <p:sldId id="392" r:id="rId94"/>
    <p:sldId id="393" r:id="rId95"/>
    <p:sldId id="396" r:id="rId96"/>
    <p:sldId id="394" r:id="rId97"/>
    <p:sldId id="395" r:id="rId98"/>
    <p:sldId id="292" r:id="rId99"/>
    <p:sldId id="399" r:id="rId100"/>
    <p:sldId id="397" r:id="rId101"/>
    <p:sldId id="398" r:id="rId102"/>
    <p:sldId id="327" r:id="rId103"/>
    <p:sldId id="321" r:id="rId104"/>
    <p:sldId id="328" r:id="rId105"/>
    <p:sldId id="329" r:id="rId106"/>
    <p:sldId id="293" r:id="rId107"/>
    <p:sldId id="400" r:id="rId108"/>
    <p:sldId id="401" r:id="rId109"/>
    <p:sldId id="402" r:id="rId110"/>
    <p:sldId id="403" r:id="rId111"/>
    <p:sldId id="330" r:id="rId112"/>
    <p:sldId id="404" r:id="rId113"/>
    <p:sldId id="405" r:id="rId114"/>
    <p:sldId id="406" r:id="rId115"/>
    <p:sldId id="407" r:id="rId116"/>
    <p:sldId id="294" r:id="rId117"/>
    <p:sldId id="409" r:id="rId118"/>
    <p:sldId id="410" r:id="rId119"/>
    <p:sldId id="408" r:id="rId120"/>
    <p:sldId id="411" r:id="rId121"/>
    <p:sldId id="301" r:id="rId122"/>
    <p:sldId id="295" r:id="rId123"/>
    <p:sldId id="417" r:id="rId124"/>
    <p:sldId id="412" r:id="rId125"/>
    <p:sldId id="413" r:id="rId126"/>
    <p:sldId id="414" r:id="rId127"/>
    <p:sldId id="296" r:id="rId128"/>
    <p:sldId id="416" r:id="rId129"/>
    <p:sldId id="297" r:id="rId130"/>
    <p:sldId id="418" r:id="rId131"/>
    <p:sldId id="299" r:id="rId132"/>
    <p:sldId id="419" r:id="rId133"/>
    <p:sldId id="420" r:id="rId134"/>
    <p:sldId id="421" r:id="rId135"/>
    <p:sldId id="422" r:id="rId136"/>
    <p:sldId id="423" r:id="rId137"/>
    <p:sldId id="424" r:id="rId138"/>
    <p:sldId id="425" r:id="rId139"/>
    <p:sldId id="426" r:id="rId140"/>
    <p:sldId id="298" r:id="rId141"/>
    <p:sldId id="300" r:id="rId142"/>
    <p:sldId id="427" r:id="rId143"/>
    <p:sldId id="428" r:id="rId144"/>
    <p:sldId id="322" r:id="rId145"/>
    <p:sldId id="303" r:id="rId146"/>
    <p:sldId id="430" r:id="rId147"/>
    <p:sldId id="431" r:id="rId148"/>
    <p:sldId id="429" r:id="rId149"/>
    <p:sldId id="432" r:id="rId150"/>
    <p:sldId id="304" r:id="rId151"/>
    <p:sldId id="436" r:id="rId152"/>
    <p:sldId id="435" r:id="rId153"/>
    <p:sldId id="433" r:id="rId154"/>
    <p:sldId id="434" r:id="rId155"/>
    <p:sldId id="438" r:id="rId156"/>
    <p:sldId id="437" r:id="rId157"/>
    <p:sldId id="439" r:id="rId158"/>
    <p:sldId id="440" r:id="rId159"/>
    <p:sldId id="441" r:id="rId160"/>
    <p:sldId id="442" r:id="rId161"/>
    <p:sldId id="443" r:id="rId162"/>
    <p:sldId id="305" r:id="rId163"/>
    <p:sldId id="306" r:id="rId164"/>
    <p:sldId id="444" r:id="rId165"/>
    <p:sldId id="454" r:id="rId166"/>
    <p:sldId id="445" r:id="rId167"/>
    <p:sldId id="308" r:id="rId168"/>
    <p:sldId id="446" r:id="rId169"/>
    <p:sldId id="448" r:id="rId170"/>
    <p:sldId id="451" r:id="rId171"/>
    <p:sldId id="447" r:id="rId172"/>
    <p:sldId id="449" r:id="rId173"/>
    <p:sldId id="450" r:id="rId174"/>
    <p:sldId id="307" r:id="rId175"/>
    <p:sldId id="464" r:id="rId176"/>
    <p:sldId id="461" r:id="rId177"/>
    <p:sldId id="463" r:id="rId178"/>
    <p:sldId id="452" r:id="rId179"/>
    <p:sldId id="453" r:id="rId180"/>
    <p:sldId id="455" r:id="rId181"/>
    <p:sldId id="456" r:id="rId182"/>
    <p:sldId id="458" r:id="rId183"/>
    <p:sldId id="457" r:id="rId184"/>
    <p:sldId id="459" r:id="rId185"/>
    <p:sldId id="460" r:id="rId186"/>
    <p:sldId id="462" r:id="rId187"/>
    <p:sldId id="465" r:id="rId188"/>
    <p:sldId id="466" r:id="rId189"/>
    <p:sldId id="467" r:id="rId190"/>
    <p:sldId id="468" r:id="rId191"/>
    <p:sldId id="469" r:id="rId192"/>
    <p:sldId id="470" r:id="rId193"/>
    <p:sldId id="471" r:id="rId194"/>
    <p:sldId id="472" r:id="rId195"/>
    <p:sldId id="473" r:id="rId196"/>
    <p:sldId id="309" r:id="rId197"/>
    <p:sldId id="474" r:id="rId198"/>
    <p:sldId id="476" r:id="rId199"/>
    <p:sldId id="475" r:id="rId200"/>
    <p:sldId id="477" r:id="rId201"/>
    <p:sldId id="478" r:id="rId202"/>
    <p:sldId id="479" r:id="rId203"/>
    <p:sldId id="312" r:id="rId204"/>
    <p:sldId id="480" r:id="rId205"/>
    <p:sldId id="313" r:id="rId206"/>
    <p:sldId id="302" r:id="rId207"/>
    <p:sldId id="314" r:id="rId208"/>
    <p:sldId id="481" r:id="rId209"/>
    <p:sldId id="315" r:id="rId210"/>
    <p:sldId id="482" r:id="rId211"/>
    <p:sldId id="483" r:id="rId212"/>
    <p:sldId id="484" r:id="rId213"/>
    <p:sldId id="485" r:id="rId214"/>
    <p:sldId id="486" r:id="rId215"/>
    <p:sldId id="487" r:id="rId216"/>
    <p:sldId id="489" r:id="rId217"/>
    <p:sldId id="331" r:id="rId218"/>
    <p:sldId id="488" r:id="rId219"/>
    <p:sldId id="332" r:id="rId220"/>
    <p:sldId id="316" r:id="rId221"/>
    <p:sldId id="490" r:id="rId222"/>
    <p:sldId id="491" r:id="rId223"/>
    <p:sldId id="492" r:id="rId224"/>
    <p:sldId id="493" r:id="rId225"/>
    <p:sldId id="494" r:id="rId226"/>
    <p:sldId id="318" r:id="rId227"/>
    <p:sldId id="495" r:id="rId228"/>
    <p:sldId id="496" r:id="rId229"/>
    <p:sldId id="497" r:id="rId230"/>
    <p:sldId id="317" r:id="rId231"/>
    <p:sldId id="498" r:id="rId232"/>
    <p:sldId id="499" r:id="rId233"/>
    <p:sldId id="500" r:id="rId234"/>
    <p:sldId id="501" r:id="rId235"/>
    <p:sldId id="502" r:id="rId236"/>
    <p:sldId id="503" r:id="rId237"/>
    <p:sldId id="504" r:id="rId238"/>
    <p:sldId id="506" r:id="rId239"/>
    <p:sldId id="507" r:id="rId240"/>
    <p:sldId id="508" r:id="rId241"/>
    <p:sldId id="509" r:id="rId242"/>
    <p:sldId id="319" r:id="rId243"/>
  </p:sldIdLst>
  <p:sldSz cx="9144000" cy="6858000" type="screen4x3"/>
  <p:notesSz cx="6858000" cy="9144000"/>
  <p:embeddedFontLst>
    <p:embeddedFont>
      <p:font typeface="Arial Black" panose="020B0A04020102020204" pitchFamily="34" charset="0"/>
      <p:bold r:id="rId246"/>
    </p:embeddedFont>
    <p:embeddedFont>
      <p:font typeface="Verdana" panose="020B0604030504040204" pitchFamily="34" charset="0"/>
      <p:regular r:id="rId247"/>
      <p:bold r:id="rId248"/>
      <p:italic r:id="rId249"/>
      <p:boldItalic r:id="rId250"/>
    </p:embeddedFont>
  </p:embeddedFontLst>
  <p:defaultTextStyle>
    <a:defPPr>
      <a:defRPr lang="en-US"/>
    </a:defPPr>
    <a:lvl1pPr algn="l" rtl="0" eaLnBrk="0" fontAlgn="base" hangingPunct="0">
      <a:spcBef>
        <a:spcPct val="0"/>
      </a:spcBef>
      <a:spcAft>
        <a:spcPct val="0"/>
      </a:spcAft>
      <a:defRPr sz="1200" b="1" i="1"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sz="1200" b="1" i="1"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1200" b="1" i="1"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1200" b="1" i="1"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1200" b="1" i="1" kern="1200">
        <a:solidFill>
          <a:schemeClr val="tx1"/>
        </a:solidFill>
        <a:latin typeface="Times New Roman" panose="02020603050405020304" pitchFamily="18" charset="0"/>
        <a:ea typeface="+mn-ea"/>
        <a:cs typeface="+mn-cs"/>
      </a:defRPr>
    </a:lvl5pPr>
    <a:lvl6pPr marL="2286000" algn="l" defTabSz="914400" rtl="0" eaLnBrk="1" latinLnBrk="0" hangingPunct="1">
      <a:defRPr sz="1200" b="1" i="1" kern="1200">
        <a:solidFill>
          <a:schemeClr val="tx1"/>
        </a:solidFill>
        <a:latin typeface="Times New Roman" panose="02020603050405020304" pitchFamily="18" charset="0"/>
        <a:ea typeface="+mn-ea"/>
        <a:cs typeface="+mn-cs"/>
      </a:defRPr>
    </a:lvl6pPr>
    <a:lvl7pPr marL="2743200" algn="l" defTabSz="914400" rtl="0" eaLnBrk="1" latinLnBrk="0" hangingPunct="1">
      <a:defRPr sz="1200" b="1" i="1" kern="1200">
        <a:solidFill>
          <a:schemeClr val="tx1"/>
        </a:solidFill>
        <a:latin typeface="Times New Roman" panose="02020603050405020304" pitchFamily="18" charset="0"/>
        <a:ea typeface="+mn-ea"/>
        <a:cs typeface="+mn-cs"/>
      </a:defRPr>
    </a:lvl7pPr>
    <a:lvl8pPr marL="3200400" algn="l" defTabSz="914400" rtl="0" eaLnBrk="1" latinLnBrk="0" hangingPunct="1">
      <a:defRPr sz="1200" b="1" i="1" kern="1200">
        <a:solidFill>
          <a:schemeClr val="tx1"/>
        </a:solidFill>
        <a:latin typeface="Times New Roman" panose="02020603050405020304" pitchFamily="18" charset="0"/>
        <a:ea typeface="+mn-ea"/>
        <a:cs typeface="+mn-cs"/>
      </a:defRPr>
    </a:lvl8pPr>
    <a:lvl9pPr marL="3657600" algn="l" defTabSz="914400" rtl="0" eaLnBrk="1" latinLnBrk="0" hangingPunct="1">
      <a:defRPr sz="1200" b="1" i="1"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184">
          <p15:clr>
            <a:srgbClr val="A4A3A4"/>
          </p15:clr>
        </p15:guide>
        <p15:guide id="2" pos="2759">
          <p15:clr>
            <a:srgbClr val="A4A3A4"/>
          </p15:clr>
        </p15:guide>
        <p15:guide id="3" pos="5223">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333FF"/>
    <a:srgbClr val="FF99CC"/>
    <a:srgbClr val="CCFF66"/>
    <a:srgbClr val="0066FF"/>
    <a:srgbClr val="CCFF33"/>
    <a:srgbClr val="000066"/>
    <a:srgbClr val="FFFF00"/>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525" autoAdjust="0"/>
    <p:restoredTop sz="99824" autoAdjust="0"/>
  </p:normalViewPr>
  <p:slideViewPr>
    <p:cSldViewPr snapToGrid="0">
      <p:cViewPr varScale="1">
        <p:scale>
          <a:sx n="70" d="100"/>
          <a:sy n="70" d="100"/>
        </p:scale>
        <p:origin x="1308" y="60"/>
      </p:cViewPr>
      <p:guideLst>
        <p:guide orient="horz" pos="2184"/>
        <p:guide pos="2759"/>
        <p:guide pos="5223"/>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5586"/>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font" Target="fonts/font2.fntdata"/><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font" Target="fonts/font3.fntdata"/><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slide" Target="slides/slide232.xml"/><Relationship Id="rId238" Type="http://schemas.openxmlformats.org/officeDocument/2006/relationships/slide" Target="slides/slide237.xml"/><Relationship Id="rId254" Type="http://schemas.openxmlformats.org/officeDocument/2006/relationships/tableStyles" Target="tableStyles.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244" Type="http://schemas.openxmlformats.org/officeDocument/2006/relationships/notesMaster" Target="notesMasters/notesMaster1.xml"/><Relationship Id="rId249" Type="http://schemas.openxmlformats.org/officeDocument/2006/relationships/font" Target="fonts/font4.fntdata"/><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font" Target="fonts/font5.fntdata"/><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handoutMaster" Target="handoutMasters/handoutMaster1.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presProps" Target="presProps.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font" Target="fonts/font1.fntdata"/><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viewProps" Target="viewProp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theme" Target="theme/theme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a:extLst>
              <a:ext uri="{FF2B5EF4-FFF2-40B4-BE49-F238E27FC236}">
                <a16:creationId xmlns:a16="http://schemas.microsoft.com/office/drawing/2014/main" id="{A73F7A2E-296E-4ECC-AD3B-E863AED04D8C}"/>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b="0" i="0"/>
            </a:lvl1pPr>
          </a:lstStyle>
          <a:p>
            <a:pPr>
              <a:defRPr/>
            </a:pPr>
            <a:endParaRPr lang="es-PR"/>
          </a:p>
        </p:txBody>
      </p:sp>
      <p:sp>
        <p:nvSpPr>
          <p:cNvPr id="93187" name="Rectangle 3">
            <a:extLst>
              <a:ext uri="{FF2B5EF4-FFF2-40B4-BE49-F238E27FC236}">
                <a16:creationId xmlns:a16="http://schemas.microsoft.com/office/drawing/2014/main" id="{BC437F32-41D7-40E7-B9A1-60BC1BD550E4}"/>
              </a:ext>
            </a:extLst>
          </p:cNvPr>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b="0" i="0"/>
            </a:lvl1pPr>
          </a:lstStyle>
          <a:p>
            <a:pPr>
              <a:defRPr/>
            </a:pPr>
            <a:endParaRPr lang="es-PR"/>
          </a:p>
        </p:txBody>
      </p:sp>
      <p:sp>
        <p:nvSpPr>
          <p:cNvPr id="93188" name="Rectangle 4">
            <a:extLst>
              <a:ext uri="{FF2B5EF4-FFF2-40B4-BE49-F238E27FC236}">
                <a16:creationId xmlns:a16="http://schemas.microsoft.com/office/drawing/2014/main" id="{5076AAA3-C726-44B5-A9A6-C13F22B24205}"/>
              </a:ext>
            </a:extLst>
          </p:cNvPr>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0" i="0"/>
            </a:lvl1pPr>
          </a:lstStyle>
          <a:p>
            <a:pPr>
              <a:defRPr/>
            </a:pPr>
            <a:endParaRPr lang="es-PR"/>
          </a:p>
        </p:txBody>
      </p:sp>
      <p:sp>
        <p:nvSpPr>
          <p:cNvPr id="93189" name="Rectangle 5">
            <a:extLst>
              <a:ext uri="{FF2B5EF4-FFF2-40B4-BE49-F238E27FC236}">
                <a16:creationId xmlns:a16="http://schemas.microsoft.com/office/drawing/2014/main" id="{92CF1971-D37A-4F78-996E-E54B34AFA973}"/>
              </a:ext>
            </a:extLst>
          </p:cNvPr>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b="0" i="0"/>
            </a:lvl1pPr>
          </a:lstStyle>
          <a:p>
            <a:fld id="{1C7FB0D6-DDDA-49E6-9980-59DC545F8694}" type="slidenum">
              <a:rPr lang="es-PR" altLang="en-US"/>
              <a:pPr/>
              <a:t>‹#›</a:t>
            </a:fld>
            <a:endParaRPr lang="es-PR"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BF91C326-884C-4623-B034-66C8A56F6818}"/>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b="0" i="0"/>
            </a:lvl1pPr>
          </a:lstStyle>
          <a:p>
            <a:pPr>
              <a:defRPr/>
            </a:pPr>
            <a:endParaRPr lang="es-PR"/>
          </a:p>
        </p:txBody>
      </p:sp>
      <p:sp>
        <p:nvSpPr>
          <p:cNvPr id="94211" name="Rectangle 3">
            <a:extLst>
              <a:ext uri="{FF2B5EF4-FFF2-40B4-BE49-F238E27FC236}">
                <a16:creationId xmlns:a16="http://schemas.microsoft.com/office/drawing/2014/main" id="{5581C104-79F6-4377-AD7B-E00FF64570BB}"/>
              </a:ext>
            </a:extLst>
          </p:cNvPr>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b="0" i="0"/>
            </a:lvl1pPr>
          </a:lstStyle>
          <a:p>
            <a:pPr>
              <a:defRPr/>
            </a:pPr>
            <a:endParaRPr lang="es-PR"/>
          </a:p>
        </p:txBody>
      </p:sp>
      <p:sp>
        <p:nvSpPr>
          <p:cNvPr id="249860" name="Rectangle 4">
            <a:extLst>
              <a:ext uri="{FF2B5EF4-FFF2-40B4-BE49-F238E27FC236}">
                <a16:creationId xmlns:a16="http://schemas.microsoft.com/office/drawing/2014/main" id="{3A2B4E04-4B40-4844-9950-E337ADC35738}"/>
              </a:ext>
            </a:extLst>
          </p:cNvPr>
          <p:cNvSpPr>
            <a:spLocks noRo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3" name="Rectangle 5">
            <a:extLst>
              <a:ext uri="{FF2B5EF4-FFF2-40B4-BE49-F238E27FC236}">
                <a16:creationId xmlns:a16="http://schemas.microsoft.com/office/drawing/2014/main" id="{993E8CC4-DFD1-4F92-9E37-9BE93910A3E3}"/>
              </a:ext>
            </a:extLst>
          </p:cNvPr>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PR" noProof="0"/>
              <a:t>Click to edit Master text styles</a:t>
            </a:r>
          </a:p>
          <a:p>
            <a:pPr lvl="1"/>
            <a:r>
              <a:rPr lang="es-PR" noProof="0"/>
              <a:t>Second level</a:t>
            </a:r>
          </a:p>
          <a:p>
            <a:pPr lvl="2"/>
            <a:r>
              <a:rPr lang="es-PR" noProof="0"/>
              <a:t>Third level</a:t>
            </a:r>
          </a:p>
          <a:p>
            <a:pPr lvl="3"/>
            <a:r>
              <a:rPr lang="es-PR" noProof="0"/>
              <a:t>Fourth level</a:t>
            </a:r>
          </a:p>
          <a:p>
            <a:pPr lvl="4"/>
            <a:r>
              <a:rPr lang="es-PR" noProof="0"/>
              <a:t>Fifth level</a:t>
            </a:r>
          </a:p>
        </p:txBody>
      </p:sp>
      <p:sp>
        <p:nvSpPr>
          <p:cNvPr id="94214" name="Rectangle 6">
            <a:extLst>
              <a:ext uri="{FF2B5EF4-FFF2-40B4-BE49-F238E27FC236}">
                <a16:creationId xmlns:a16="http://schemas.microsoft.com/office/drawing/2014/main" id="{04CF8F62-95D6-43CF-A644-5359DA3D66CC}"/>
              </a:ext>
            </a:extLst>
          </p:cNvPr>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0" i="0"/>
            </a:lvl1pPr>
          </a:lstStyle>
          <a:p>
            <a:pPr>
              <a:defRPr/>
            </a:pPr>
            <a:endParaRPr lang="es-PR"/>
          </a:p>
        </p:txBody>
      </p:sp>
      <p:sp>
        <p:nvSpPr>
          <p:cNvPr id="94215" name="Rectangle 7">
            <a:extLst>
              <a:ext uri="{FF2B5EF4-FFF2-40B4-BE49-F238E27FC236}">
                <a16:creationId xmlns:a16="http://schemas.microsoft.com/office/drawing/2014/main" id="{4E45A2D9-2233-40C9-9592-8B3AD7E8F1C8}"/>
              </a:ext>
            </a:extLst>
          </p:cNvPr>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b="0" i="0"/>
            </a:lvl1pPr>
          </a:lstStyle>
          <a:p>
            <a:fld id="{989AF427-3F6A-4126-870E-82FFEB6EA45D}" type="slidenum">
              <a:rPr lang="es-PR" altLang="en-US"/>
              <a:pPr/>
              <a:t>‹#›</a:t>
            </a:fld>
            <a:endParaRPr lang="es-PR"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a:extLst>
              <a:ext uri="{FF2B5EF4-FFF2-40B4-BE49-F238E27FC236}">
                <a16:creationId xmlns:a16="http://schemas.microsoft.com/office/drawing/2014/main" id="{53CE7469-0CA7-4F19-B4C2-E5B7C4A4951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6444A85-6696-4261-BA4D-4DB9B2A4368F}" type="slidenum">
              <a:rPr lang="es-PR" altLang="en-US" b="0" i="0"/>
              <a:pPr/>
              <a:t>1</a:t>
            </a:fld>
            <a:endParaRPr lang="es-PR" altLang="en-US" b="0" i="0"/>
          </a:p>
        </p:txBody>
      </p:sp>
      <p:sp>
        <p:nvSpPr>
          <p:cNvPr id="250883" name="Rectangle 2">
            <a:extLst>
              <a:ext uri="{FF2B5EF4-FFF2-40B4-BE49-F238E27FC236}">
                <a16:creationId xmlns:a16="http://schemas.microsoft.com/office/drawing/2014/main" id="{0982302E-D53D-4CCD-B6F1-5F97090C80B7}"/>
              </a:ext>
            </a:extLst>
          </p:cNvPr>
          <p:cNvSpPr>
            <a:spLocks noRot="1" noChangeArrowheads="1" noTextEdit="1"/>
          </p:cNvSpPr>
          <p:nvPr>
            <p:ph type="sldImg"/>
          </p:nvPr>
        </p:nvSpPr>
        <p:spPr>
          <a:ln/>
        </p:spPr>
      </p:sp>
      <p:sp>
        <p:nvSpPr>
          <p:cNvPr id="250884" name="Rectangle 3">
            <a:extLst>
              <a:ext uri="{FF2B5EF4-FFF2-40B4-BE49-F238E27FC236}">
                <a16:creationId xmlns:a16="http://schemas.microsoft.com/office/drawing/2014/main" id="{6C8B5E23-F58C-4005-9481-B7292342344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a:extLst>
              <a:ext uri="{FF2B5EF4-FFF2-40B4-BE49-F238E27FC236}">
                <a16:creationId xmlns:a16="http://schemas.microsoft.com/office/drawing/2014/main" id="{7C5CEB58-8125-4820-9C09-83DE1C7624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0955459-833D-478F-AE36-CE2297CF4C39}" type="slidenum">
              <a:rPr lang="es-PR" altLang="en-US" b="0" i="0"/>
              <a:pPr/>
              <a:t>10</a:t>
            </a:fld>
            <a:endParaRPr lang="es-PR" altLang="en-US" b="0" i="0"/>
          </a:p>
        </p:txBody>
      </p:sp>
      <p:sp>
        <p:nvSpPr>
          <p:cNvPr id="260099" name="Rectangle 2">
            <a:extLst>
              <a:ext uri="{FF2B5EF4-FFF2-40B4-BE49-F238E27FC236}">
                <a16:creationId xmlns:a16="http://schemas.microsoft.com/office/drawing/2014/main" id="{23E00A69-25B0-4F97-9ED6-BDC71B82E75A}"/>
              </a:ext>
            </a:extLst>
          </p:cNvPr>
          <p:cNvSpPr>
            <a:spLocks noRot="1" noChangeArrowheads="1" noTextEdit="1"/>
          </p:cNvSpPr>
          <p:nvPr>
            <p:ph type="sldImg"/>
          </p:nvPr>
        </p:nvSpPr>
        <p:spPr>
          <a:ln/>
        </p:spPr>
      </p:sp>
      <p:sp>
        <p:nvSpPr>
          <p:cNvPr id="260100" name="Rectangle 3">
            <a:extLst>
              <a:ext uri="{FF2B5EF4-FFF2-40B4-BE49-F238E27FC236}">
                <a16:creationId xmlns:a16="http://schemas.microsoft.com/office/drawing/2014/main" id="{3F548C58-6CBE-4E7F-AAFE-48ED15FA864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7">
            <a:extLst>
              <a:ext uri="{FF2B5EF4-FFF2-40B4-BE49-F238E27FC236}">
                <a16:creationId xmlns:a16="http://schemas.microsoft.com/office/drawing/2014/main" id="{BD996216-9182-4FFE-AB25-5704A1E8E8B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16221A9-A81C-47A2-BD18-538D8F8880B4}" type="slidenum">
              <a:rPr lang="es-PR" altLang="en-US" b="0" i="0"/>
              <a:pPr/>
              <a:t>100</a:t>
            </a:fld>
            <a:endParaRPr lang="es-PR" altLang="en-US" b="0" i="0"/>
          </a:p>
        </p:txBody>
      </p:sp>
      <p:sp>
        <p:nvSpPr>
          <p:cNvPr id="352259" name="Rectangle 2">
            <a:extLst>
              <a:ext uri="{FF2B5EF4-FFF2-40B4-BE49-F238E27FC236}">
                <a16:creationId xmlns:a16="http://schemas.microsoft.com/office/drawing/2014/main" id="{803E07F3-F7B6-4875-B47E-6BF7454FF9BE}"/>
              </a:ext>
            </a:extLst>
          </p:cNvPr>
          <p:cNvSpPr>
            <a:spLocks noRot="1" noChangeArrowheads="1" noTextEdit="1"/>
          </p:cNvSpPr>
          <p:nvPr>
            <p:ph type="sldImg"/>
          </p:nvPr>
        </p:nvSpPr>
        <p:spPr>
          <a:ln/>
        </p:spPr>
      </p:sp>
      <p:sp>
        <p:nvSpPr>
          <p:cNvPr id="352260" name="Rectangle 3">
            <a:extLst>
              <a:ext uri="{FF2B5EF4-FFF2-40B4-BE49-F238E27FC236}">
                <a16:creationId xmlns:a16="http://schemas.microsoft.com/office/drawing/2014/main" id="{E70390FA-BDF5-4B54-AF9B-509A788386D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a:extLst>
              <a:ext uri="{FF2B5EF4-FFF2-40B4-BE49-F238E27FC236}">
                <a16:creationId xmlns:a16="http://schemas.microsoft.com/office/drawing/2014/main" id="{426403AD-E930-4D0E-B5B5-40A5BECEA7D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00707AC-BD7A-4693-B11D-0E0C2FF6EFAF}" type="slidenum">
              <a:rPr lang="es-PR" altLang="en-US" b="0" i="0"/>
              <a:pPr/>
              <a:t>101</a:t>
            </a:fld>
            <a:endParaRPr lang="es-PR" altLang="en-US" b="0" i="0"/>
          </a:p>
        </p:txBody>
      </p:sp>
      <p:sp>
        <p:nvSpPr>
          <p:cNvPr id="353283" name="Rectangle 2">
            <a:extLst>
              <a:ext uri="{FF2B5EF4-FFF2-40B4-BE49-F238E27FC236}">
                <a16:creationId xmlns:a16="http://schemas.microsoft.com/office/drawing/2014/main" id="{24D1BF74-4234-4B47-935C-1BAB36500209}"/>
              </a:ext>
            </a:extLst>
          </p:cNvPr>
          <p:cNvSpPr>
            <a:spLocks noRot="1" noChangeArrowheads="1" noTextEdit="1"/>
          </p:cNvSpPr>
          <p:nvPr>
            <p:ph type="sldImg"/>
          </p:nvPr>
        </p:nvSpPr>
        <p:spPr>
          <a:ln/>
        </p:spPr>
      </p:sp>
      <p:sp>
        <p:nvSpPr>
          <p:cNvPr id="353284" name="Rectangle 3">
            <a:extLst>
              <a:ext uri="{FF2B5EF4-FFF2-40B4-BE49-F238E27FC236}">
                <a16:creationId xmlns:a16="http://schemas.microsoft.com/office/drawing/2014/main" id="{459F3D4D-DC35-4E1F-A266-663CE8D3FEA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7">
            <a:extLst>
              <a:ext uri="{FF2B5EF4-FFF2-40B4-BE49-F238E27FC236}">
                <a16:creationId xmlns:a16="http://schemas.microsoft.com/office/drawing/2014/main" id="{7F47A710-B775-4BDF-BC08-121B9902BC6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76F544D-8220-4E50-8323-9578A1556CA3}" type="slidenum">
              <a:rPr lang="es-PR" altLang="en-US" b="0" i="0"/>
              <a:pPr/>
              <a:t>102</a:t>
            </a:fld>
            <a:endParaRPr lang="es-PR" altLang="en-US" b="0" i="0"/>
          </a:p>
        </p:txBody>
      </p:sp>
      <p:sp>
        <p:nvSpPr>
          <p:cNvPr id="354307" name="Rectangle 2">
            <a:extLst>
              <a:ext uri="{FF2B5EF4-FFF2-40B4-BE49-F238E27FC236}">
                <a16:creationId xmlns:a16="http://schemas.microsoft.com/office/drawing/2014/main" id="{86BEC3D5-A6C1-4B40-BC11-642BE87B2B4E}"/>
              </a:ext>
            </a:extLst>
          </p:cNvPr>
          <p:cNvSpPr>
            <a:spLocks noRot="1" noChangeArrowheads="1" noTextEdit="1"/>
          </p:cNvSpPr>
          <p:nvPr>
            <p:ph type="sldImg"/>
          </p:nvPr>
        </p:nvSpPr>
        <p:spPr>
          <a:ln/>
        </p:spPr>
      </p:sp>
      <p:sp>
        <p:nvSpPr>
          <p:cNvPr id="354308" name="Rectangle 3">
            <a:extLst>
              <a:ext uri="{FF2B5EF4-FFF2-40B4-BE49-F238E27FC236}">
                <a16:creationId xmlns:a16="http://schemas.microsoft.com/office/drawing/2014/main" id="{6CA406C8-FB83-4095-8A11-FC2B5BD1B4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7">
            <a:extLst>
              <a:ext uri="{FF2B5EF4-FFF2-40B4-BE49-F238E27FC236}">
                <a16:creationId xmlns:a16="http://schemas.microsoft.com/office/drawing/2014/main" id="{35C67E44-35D6-4B6C-93EB-D76468D4C2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BFDF05F-6C0B-45DB-A6D9-938DCF4BC5C6}" type="slidenum">
              <a:rPr lang="es-PR" altLang="en-US" b="0" i="0"/>
              <a:pPr/>
              <a:t>103</a:t>
            </a:fld>
            <a:endParaRPr lang="es-PR" altLang="en-US" b="0" i="0"/>
          </a:p>
        </p:txBody>
      </p:sp>
      <p:sp>
        <p:nvSpPr>
          <p:cNvPr id="355331" name="Rectangle 2">
            <a:extLst>
              <a:ext uri="{FF2B5EF4-FFF2-40B4-BE49-F238E27FC236}">
                <a16:creationId xmlns:a16="http://schemas.microsoft.com/office/drawing/2014/main" id="{93574993-C31F-4E56-BA24-5517299DABED}"/>
              </a:ext>
            </a:extLst>
          </p:cNvPr>
          <p:cNvSpPr>
            <a:spLocks noRot="1" noChangeArrowheads="1" noTextEdit="1"/>
          </p:cNvSpPr>
          <p:nvPr>
            <p:ph type="sldImg"/>
          </p:nvPr>
        </p:nvSpPr>
        <p:spPr>
          <a:ln/>
        </p:spPr>
      </p:sp>
      <p:sp>
        <p:nvSpPr>
          <p:cNvPr id="355332" name="Rectangle 3">
            <a:extLst>
              <a:ext uri="{FF2B5EF4-FFF2-40B4-BE49-F238E27FC236}">
                <a16:creationId xmlns:a16="http://schemas.microsoft.com/office/drawing/2014/main" id="{91CCA031-FE8B-4EF9-92F6-EE558692D90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7">
            <a:extLst>
              <a:ext uri="{FF2B5EF4-FFF2-40B4-BE49-F238E27FC236}">
                <a16:creationId xmlns:a16="http://schemas.microsoft.com/office/drawing/2014/main" id="{2F40A90C-21E7-4F36-AD40-4D64D49C4C4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C4CDA49-974D-4800-AD96-FD4337E4E831}" type="slidenum">
              <a:rPr lang="es-PR" altLang="en-US" b="0" i="0"/>
              <a:pPr/>
              <a:t>104</a:t>
            </a:fld>
            <a:endParaRPr lang="es-PR" altLang="en-US" b="0" i="0"/>
          </a:p>
        </p:txBody>
      </p:sp>
      <p:sp>
        <p:nvSpPr>
          <p:cNvPr id="356355" name="Rectangle 2">
            <a:extLst>
              <a:ext uri="{FF2B5EF4-FFF2-40B4-BE49-F238E27FC236}">
                <a16:creationId xmlns:a16="http://schemas.microsoft.com/office/drawing/2014/main" id="{EDA2E754-E8A1-46C2-8460-93FF960D2911}"/>
              </a:ext>
            </a:extLst>
          </p:cNvPr>
          <p:cNvSpPr>
            <a:spLocks noRot="1" noChangeArrowheads="1" noTextEdit="1"/>
          </p:cNvSpPr>
          <p:nvPr>
            <p:ph type="sldImg"/>
          </p:nvPr>
        </p:nvSpPr>
        <p:spPr>
          <a:ln/>
        </p:spPr>
      </p:sp>
      <p:sp>
        <p:nvSpPr>
          <p:cNvPr id="356356" name="Rectangle 3">
            <a:extLst>
              <a:ext uri="{FF2B5EF4-FFF2-40B4-BE49-F238E27FC236}">
                <a16:creationId xmlns:a16="http://schemas.microsoft.com/office/drawing/2014/main" id="{41A85BB5-C987-460A-890A-65BCDEC6E8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a:extLst>
              <a:ext uri="{FF2B5EF4-FFF2-40B4-BE49-F238E27FC236}">
                <a16:creationId xmlns:a16="http://schemas.microsoft.com/office/drawing/2014/main" id="{EBBF4EE6-E56B-4DC3-A4F4-189459AE05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8826077-E240-4093-99E5-0B4C7A146E1F}" type="slidenum">
              <a:rPr lang="es-PR" altLang="en-US" b="0" i="0"/>
              <a:pPr/>
              <a:t>105</a:t>
            </a:fld>
            <a:endParaRPr lang="es-PR" altLang="en-US" b="0" i="0"/>
          </a:p>
        </p:txBody>
      </p:sp>
      <p:sp>
        <p:nvSpPr>
          <p:cNvPr id="357379" name="Rectangle 2">
            <a:extLst>
              <a:ext uri="{FF2B5EF4-FFF2-40B4-BE49-F238E27FC236}">
                <a16:creationId xmlns:a16="http://schemas.microsoft.com/office/drawing/2014/main" id="{FD116B8F-CFC8-41BB-B1AB-03204913FBE3}"/>
              </a:ext>
            </a:extLst>
          </p:cNvPr>
          <p:cNvSpPr>
            <a:spLocks noRot="1" noChangeArrowheads="1" noTextEdit="1"/>
          </p:cNvSpPr>
          <p:nvPr>
            <p:ph type="sldImg"/>
          </p:nvPr>
        </p:nvSpPr>
        <p:spPr>
          <a:ln/>
        </p:spPr>
      </p:sp>
      <p:sp>
        <p:nvSpPr>
          <p:cNvPr id="357380" name="Rectangle 3">
            <a:extLst>
              <a:ext uri="{FF2B5EF4-FFF2-40B4-BE49-F238E27FC236}">
                <a16:creationId xmlns:a16="http://schemas.microsoft.com/office/drawing/2014/main" id="{BFE5A76B-61B1-408A-84F9-98EFCA4635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7">
            <a:extLst>
              <a:ext uri="{FF2B5EF4-FFF2-40B4-BE49-F238E27FC236}">
                <a16:creationId xmlns:a16="http://schemas.microsoft.com/office/drawing/2014/main" id="{8952F4CD-9454-4AA8-A742-88E0A95E91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250B954-FCDB-4208-AE70-430EF2136663}" type="slidenum">
              <a:rPr lang="es-PR" altLang="en-US" b="0" i="0"/>
              <a:pPr/>
              <a:t>106</a:t>
            </a:fld>
            <a:endParaRPr lang="es-PR" altLang="en-US" b="0" i="0"/>
          </a:p>
        </p:txBody>
      </p:sp>
      <p:sp>
        <p:nvSpPr>
          <p:cNvPr id="358403" name="Rectangle 2">
            <a:extLst>
              <a:ext uri="{FF2B5EF4-FFF2-40B4-BE49-F238E27FC236}">
                <a16:creationId xmlns:a16="http://schemas.microsoft.com/office/drawing/2014/main" id="{6478CDCE-6936-4ECE-B5A0-950F17708D2D}"/>
              </a:ext>
            </a:extLst>
          </p:cNvPr>
          <p:cNvSpPr>
            <a:spLocks noRot="1" noChangeArrowheads="1" noTextEdit="1"/>
          </p:cNvSpPr>
          <p:nvPr>
            <p:ph type="sldImg"/>
          </p:nvPr>
        </p:nvSpPr>
        <p:spPr>
          <a:ln/>
        </p:spPr>
      </p:sp>
      <p:sp>
        <p:nvSpPr>
          <p:cNvPr id="358404" name="Rectangle 3">
            <a:extLst>
              <a:ext uri="{FF2B5EF4-FFF2-40B4-BE49-F238E27FC236}">
                <a16:creationId xmlns:a16="http://schemas.microsoft.com/office/drawing/2014/main" id="{E262D02A-5A63-493F-9914-04275AFB51F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7">
            <a:extLst>
              <a:ext uri="{FF2B5EF4-FFF2-40B4-BE49-F238E27FC236}">
                <a16:creationId xmlns:a16="http://schemas.microsoft.com/office/drawing/2014/main" id="{BC4B5DB9-74C2-41FF-9038-28405FE1A4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A6BAFE1-3FA6-46A1-A689-91DBB565AB52}" type="slidenum">
              <a:rPr lang="es-PR" altLang="en-US" b="0" i="0"/>
              <a:pPr/>
              <a:t>107</a:t>
            </a:fld>
            <a:endParaRPr lang="es-PR" altLang="en-US" b="0" i="0"/>
          </a:p>
        </p:txBody>
      </p:sp>
      <p:sp>
        <p:nvSpPr>
          <p:cNvPr id="359427" name="Rectangle 2">
            <a:extLst>
              <a:ext uri="{FF2B5EF4-FFF2-40B4-BE49-F238E27FC236}">
                <a16:creationId xmlns:a16="http://schemas.microsoft.com/office/drawing/2014/main" id="{17B02864-5DD4-4DEE-8970-9F8A75ACBD01}"/>
              </a:ext>
            </a:extLst>
          </p:cNvPr>
          <p:cNvSpPr>
            <a:spLocks noRot="1" noChangeArrowheads="1" noTextEdit="1"/>
          </p:cNvSpPr>
          <p:nvPr>
            <p:ph type="sldImg"/>
          </p:nvPr>
        </p:nvSpPr>
        <p:spPr>
          <a:ln/>
        </p:spPr>
      </p:sp>
      <p:sp>
        <p:nvSpPr>
          <p:cNvPr id="359428" name="Rectangle 3">
            <a:extLst>
              <a:ext uri="{FF2B5EF4-FFF2-40B4-BE49-F238E27FC236}">
                <a16:creationId xmlns:a16="http://schemas.microsoft.com/office/drawing/2014/main" id="{D0DC282F-40AF-43CB-BDDB-2A3CF662CD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7">
            <a:extLst>
              <a:ext uri="{FF2B5EF4-FFF2-40B4-BE49-F238E27FC236}">
                <a16:creationId xmlns:a16="http://schemas.microsoft.com/office/drawing/2014/main" id="{2EA20EE0-FCA1-4D79-B23F-1DE67ED835D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70D5643-3976-491E-BB2E-6205926E8D77}" type="slidenum">
              <a:rPr lang="es-PR" altLang="en-US" b="0" i="0"/>
              <a:pPr/>
              <a:t>108</a:t>
            </a:fld>
            <a:endParaRPr lang="es-PR" altLang="en-US" b="0" i="0"/>
          </a:p>
        </p:txBody>
      </p:sp>
      <p:sp>
        <p:nvSpPr>
          <p:cNvPr id="360451" name="Rectangle 2">
            <a:extLst>
              <a:ext uri="{FF2B5EF4-FFF2-40B4-BE49-F238E27FC236}">
                <a16:creationId xmlns:a16="http://schemas.microsoft.com/office/drawing/2014/main" id="{01811309-A7E8-4223-8FA4-1FCF2A3BEAB1}"/>
              </a:ext>
            </a:extLst>
          </p:cNvPr>
          <p:cNvSpPr>
            <a:spLocks noRot="1" noChangeArrowheads="1" noTextEdit="1"/>
          </p:cNvSpPr>
          <p:nvPr>
            <p:ph type="sldImg"/>
          </p:nvPr>
        </p:nvSpPr>
        <p:spPr>
          <a:ln/>
        </p:spPr>
      </p:sp>
      <p:sp>
        <p:nvSpPr>
          <p:cNvPr id="360452" name="Rectangle 3">
            <a:extLst>
              <a:ext uri="{FF2B5EF4-FFF2-40B4-BE49-F238E27FC236}">
                <a16:creationId xmlns:a16="http://schemas.microsoft.com/office/drawing/2014/main" id="{A703E30B-E180-4BB2-AE28-1BC836775FE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a:extLst>
              <a:ext uri="{FF2B5EF4-FFF2-40B4-BE49-F238E27FC236}">
                <a16:creationId xmlns:a16="http://schemas.microsoft.com/office/drawing/2014/main" id="{D302AE4A-58AF-45EE-A7DE-4EE5249EF72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C15BEC8-7F49-423D-A66E-2E16426B4D93}" type="slidenum">
              <a:rPr lang="es-PR" altLang="en-US" b="0" i="0"/>
              <a:pPr/>
              <a:t>109</a:t>
            </a:fld>
            <a:endParaRPr lang="es-PR" altLang="en-US" b="0" i="0"/>
          </a:p>
        </p:txBody>
      </p:sp>
      <p:sp>
        <p:nvSpPr>
          <p:cNvPr id="361475" name="Rectangle 2">
            <a:extLst>
              <a:ext uri="{FF2B5EF4-FFF2-40B4-BE49-F238E27FC236}">
                <a16:creationId xmlns:a16="http://schemas.microsoft.com/office/drawing/2014/main" id="{DF5CBED3-8D1F-45DF-A12D-165E38A1958C}"/>
              </a:ext>
            </a:extLst>
          </p:cNvPr>
          <p:cNvSpPr>
            <a:spLocks noRot="1" noChangeArrowheads="1" noTextEdit="1"/>
          </p:cNvSpPr>
          <p:nvPr>
            <p:ph type="sldImg"/>
          </p:nvPr>
        </p:nvSpPr>
        <p:spPr>
          <a:ln/>
        </p:spPr>
      </p:sp>
      <p:sp>
        <p:nvSpPr>
          <p:cNvPr id="361476" name="Rectangle 3">
            <a:extLst>
              <a:ext uri="{FF2B5EF4-FFF2-40B4-BE49-F238E27FC236}">
                <a16:creationId xmlns:a16="http://schemas.microsoft.com/office/drawing/2014/main" id="{D75D5749-9DD8-4FEB-8760-A124A28C8B9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a:extLst>
              <a:ext uri="{FF2B5EF4-FFF2-40B4-BE49-F238E27FC236}">
                <a16:creationId xmlns:a16="http://schemas.microsoft.com/office/drawing/2014/main" id="{ECB5D93A-D75F-4AEB-B35E-12BED75981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25D47E9-771A-4039-81A2-1205AF71C282}" type="slidenum">
              <a:rPr lang="es-PR" altLang="en-US" b="0" i="0"/>
              <a:pPr/>
              <a:t>11</a:t>
            </a:fld>
            <a:endParaRPr lang="es-PR" altLang="en-US" b="0" i="0"/>
          </a:p>
        </p:txBody>
      </p:sp>
      <p:sp>
        <p:nvSpPr>
          <p:cNvPr id="261123" name="Rectangle 2">
            <a:extLst>
              <a:ext uri="{FF2B5EF4-FFF2-40B4-BE49-F238E27FC236}">
                <a16:creationId xmlns:a16="http://schemas.microsoft.com/office/drawing/2014/main" id="{6F48FC18-B621-4097-9DA7-D32F3728A459}"/>
              </a:ext>
            </a:extLst>
          </p:cNvPr>
          <p:cNvSpPr>
            <a:spLocks noRot="1" noChangeArrowheads="1" noTextEdit="1"/>
          </p:cNvSpPr>
          <p:nvPr>
            <p:ph type="sldImg"/>
          </p:nvPr>
        </p:nvSpPr>
        <p:spPr>
          <a:ln/>
        </p:spPr>
      </p:sp>
      <p:sp>
        <p:nvSpPr>
          <p:cNvPr id="261124" name="Rectangle 3">
            <a:extLst>
              <a:ext uri="{FF2B5EF4-FFF2-40B4-BE49-F238E27FC236}">
                <a16:creationId xmlns:a16="http://schemas.microsoft.com/office/drawing/2014/main" id="{7449EAC5-BE97-4D42-BCAE-A7ED2771F6C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7">
            <a:extLst>
              <a:ext uri="{FF2B5EF4-FFF2-40B4-BE49-F238E27FC236}">
                <a16:creationId xmlns:a16="http://schemas.microsoft.com/office/drawing/2014/main" id="{881C4932-F914-481E-92A6-8E6315AA096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C2B7698-82EA-4217-9D00-7CEA9D1E73FB}" type="slidenum">
              <a:rPr lang="es-PR" altLang="en-US" b="0" i="0"/>
              <a:pPr/>
              <a:t>110</a:t>
            </a:fld>
            <a:endParaRPr lang="es-PR" altLang="en-US" b="0" i="0"/>
          </a:p>
        </p:txBody>
      </p:sp>
      <p:sp>
        <p:nvSpPr>
          <p:cNvPr id="362499" name="Rectangle 2">
            <a:extLst>
              <a:ext uri="{FF2B5EF4-FFF2-40B4-BE49-F238E27FC236}">
                <a16:creationId xmlns:a16="http://schemas.microsoft.com/office/drawing/2014/main" id="{F0CDD175-7714-4E75-9519-0AC14A95874E}"/>
              </a:ext>
            </a:extLst>
          </p:cNvPr>
          <p:cNvSpPr>
            <a:spLocks noRot="1" noChangeArrowheads="1" noTextEdit="1"/>
          </p:cNvSpPr>
          <p:nvPr>
            <p:ph type="sldImg"/>
          </p:nvPr>
        </p:nvSpPr>
        <p:spPr>
          <a:ln/>
        </p:spPr>
      </p:sp>
      <p:sp>
        <p:nvSpPr>
          <p:cNvPr id="362500" name="Rectangle 3">
            <a:extLst>
              <a:ext uri="{FF2B5EF4-FFF2-40B4-BE49-F238E27FC236}">
                <a16:creationId xmlns:a16="http://schemas.microsoft.com/office/drawing/2014/main" id="{303F152F-C44D-4F74-A7CC-DA31CF68879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7">
            <a:extLst>
              <a:ext uri="{FF2B5EF4-FFF2-40B4-BE49-F238E27FC236}">
                <a16:creationId xmlns:a16="http://schemas.microsoft.com/office/drawing/2014/main" id="{2FE2A3FA-5FA4-4FD7-9287-62E15B8FF8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7504563-D821-4848-BD4D-A7A794DE3463}" type="slidenum">
              <a:rPr lang="es-PR" altLang="en-US" b="0" i="0"/>
              <a:pPr/>
              <a:t>111</a:t>
            </a:fld>
            <a:endParaRPr lang="es-PR" altLang="en-US" b="0" i="0"/>
          </a:p>
        </p:txBody>
      </p:sp>
      <p:sp>
        <p:nvSpPr>
          <p:cNvPr id="363523" name="Rectangle 2">
            <a:extLst>
              <a:ext uri="{FF2B5EF4-FFF2-40B4-BE49-F238E27FC236}">
                <a16:creationId xmlns:a16="http://schemas.microsoft.com/office/drawing/2014/main" id="{E689BD3C-BEAE-4336-BE40-4625A816964B}"/>
              </a:ext>
            </a:extLst>
          </p:cNvPr>
          <p:cNvSpPr>
            <a:spLocks noRot="1" noChangeArrowheads="1" noTextEdit="1"/>
          </p:cNvSpPr>
          <p:nvPr>
            <p:ph type="sldImg"/>
          </p:nvPr>
        </p:nvSpPr>
        <p:spPr>
          <a:ln/>
        </p:spPr>
      </p:sp>
      <p:sp>
        <p:nvSpPr>
          <p:cNvPr id="363524" name="Rectangle 3">
            <a:extLst>
              <a:ext uri="{FF2B5EF4-FFF2-40B4-BE49-F238E27FC236}">
                <a16:creationId xmlns:a16="http://schemas.microsoft.com/office/drawing/2014/main" id="{32AA90A3-C49B-4B29-9B7C-925C0F816C3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a:extLst>
              <a:ext uri="{FF2B5EF4-FFF2-40B4-BE49-F238E27FC236}">
                <a16:creationId xmlns:a16="http://schemas.microsoft.com/office/drawing/2014/main" id="{70804706-FD20-4454-89F2-6206F9ED51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BE56E9A-0C5D-48D7-8F68-F6348DE09FB4}" type="slidenum">
              <a:rPr lang="es-PR" altLang="en-US" b="0" i="0"/>
              <a:pPr/>
              <a:t>112</a:t>
            </a:fld>
            <a:endParaRPr lang="es-PR" altLang="en-US" b="0" i="0"/>
          </a:p>
        </p:txBody>
      </p:sp>
      <p:sp>
        <p:nvSpPr>
          <p:cNvPr id="364547" name="Rectangle 2">
            <a:extLst>
              <a:ext uri="{FF2B5EF4-FFF2-40B4-BE49-F238E27FC236}">
                <a16:creationId xmlns:a16="http://schemas.microsoft.com/office/drawing/2014/main" id="{468118B1-D597-4307-AC6E-8E8BD000E219}"/>
              </a:ext>
            </a:extLst>
          </p:cNvPr>
          <p:cNvSpPr>
            <a:spLocks noRot="1" noChangeArrowheads="1" noTextEdit="1"/>
          </p:cNvSpPr>
          <p:nvPr>
            <p:ph type="sldImg"/>
          </p:nvPr>
        </p:nvSpPr>
        <p:spPr>
          <a:ln/>
        </p:spPr>
      </p:sp>
      <p:sp>
        <p:nvSpPr>
          <p:cNvPr id="364548" name="Rectangle 3">
            <a:extLst>
              <a:ext uri="{FF2B5EF4-FFF2-40B4-BE49-F238E27FC236}">
                <a16:creationId xmlns:a16="http://schemas.microsoft.com/office/drawing/2014/main" id="{BDC636CE-BE08-4751-A997-022D902CB5D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7">
            <a:extLst>
              <a:ext uri="{FF2B5EF4-FFF2-40B4-BE49-F238E27FC236}">
                <a16:creationId xmlns:a16="http://schemas.microsoft.com/office/drawing/2014/main" id="{5A06DB5C-2C96-4165-A767-E0E0F8946B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D6DC202-5FC6-4275-A3E6-4099A4DFAB12}" type="slidenum">
              <a:rPr lang="es-PR" altLang="en-US" b="0" i="0"/>
              <a:pPr/>
              <a:t>113</a:t>
            </a:fld>
            <a:endParaRPr lang="es-PR" altLang="en-US" b="0" i="0"/>
          </a:p>
        </p:txBody>
      </p:sp>
      <p:sp>
        <p:nvSpPr>
          <p:cNvPr id="365571" name="Rectangle 2">
            <a:extLst>
              <a:ext uri="{FF2B5EF4-FFF2-40B4-BE49-F238E27FC236}">
                <a16:creationId xmlns:a16="http://schemas.microsoft.com/office/drawing/2014/main" id="{C4AB1494-5D7B-42D6-BF6B-DC4A8ACA27D3}"/>
              </a:ext>
            </a:extLst>
          </p:cNvPr>
          <p:cNvSpPr>
            <a:spLocks noRot="1" noChangeArrowheads="1" noTextEdit="1"/>
          </p:cNvSpPr>
          <p:nvPr>
            <p:ph type="sldImg"/>
          </p:nvPr>
        </p:nvSpPr>
        <p:spPr>
          <a:ln/>
        </p:spPr>
      </p:sp>
      <p:sp>
        <p:nvSpPr>
          <p:cNvPr id="365572" name="Rectangle 3">
            <a:extLst>
              <a:ext uri="{FF2B5EF4-FFF2-40B4-BE49-F238E27FC236}">
                <a16:creationId xmlns:a16="http://schemas.microsoft.com/office/drawing/2014/main" id="{BEC42DB7-9184-4812-A7FF-6252BBE640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7">
            <a:extLst>
              <a:ext uri="{FF2B5EF4-FFF2-40B4-BE49-F238E27FC236}">
                <a16:creationId xmlns:a16="http://schemas.microsoft.com/office/drawing/2014/main" id="{4D0673E4-08F7-42F9-97F9-AB0111F14EE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57B7E5B-EF33-4776-8976-D74CCB18F0F5}" type="slidenum">
              <a:rPr lang="es-PR" altLang="en-US" b="0" i="0"/>
              <a:pPr/>
              <a:t>114</a:t>
            </a:fld>
            <a:endParaRPr lang="es-PR" altLang="en-US" b="0" i="0"/>
          </a:p>
        </p:txBody>
      </p:sp>
      <p:sp>
        <p:nvSpPr>
          <p:cNvPr id="366595" name="Rectangle 2">
            <a:extLst>
              <a:ext uri="{FF2B5EF4-FFF2-40B4-BE49-F238E27FC236}">
                <a16:creationId xmlns:a16="http://schemas.microsoft.com/office/drawing/2014/main" id="{4D946B4B-CC61-41B7-B8DA-ECFA8891264E}"/>
              </a:ext>
            </a:extLst>
          </p:cNvPr>
          <p:cNvSpPr>
            <a:spLocks noRot="1" noChangeArrowheads="1" noTextEdit="1"/>
          </p:cNvSpPr>
          <p:nvPr>
            <p:ph type="sldImg"/>
          </p:nvPr>
        </p:nvSpPr>
        <p:spPr>
          <a:ln/>
        </p:spPr>
      </p:sp>
      <p:sp>
        <p:nvSpPr>
          <p:cNvPr id="366596" name="Rectangle 3">
            <a:extLst>
              <a:ext uri="{FF2B5EF4-FFF2-40B4-BE49-F238E27FC236}">
                <a16:creationId xmlns:a16="http://schemas.microsoft.com/office/drawing/2014/main" id="{C8D6E532-2E60-4B1F-8A8C-B139B8F2B18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7">
            <a:extLst>
              <a:ext uri="{FF2B5EF4-FFF2-40B4-BE49-F238E27FC236}">
                <a16:creationId xmlns:a16="http://schemas.microsoft.com/office/drawing/2014/main" id="{2B0AF7E6-BCC5-4B96-8A66-CD87212B2D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33FA613-BF83-45FB-85F3-1B1958F19EA2}" type="slidenum">
              <a:rPr lang="es-PR" altLang="en-US" b="0" i="0"/>
              <a:pPr/>
              <a:t>115</a:t>
            </a:fld>
            <a:endParaRPr lang="es-PR" altLang="en-US" b="0" i="0"/>
          </a:p>
        </p:txBody>
      </p:sp>
      <p:sp>
        <p:nvSpPr>
          <p:cNvPr id="367619" name="Rectangle 2">
            <a:extLst>
              <a:ext uri="{FF2B5EF4-FFF2-40B4-BE49-F238E27FC236}">
                <a16:creationId xmlns:a16="http://schemas.microsoft.com/office/drawing/2014/main" id="{B789566B-8F22-44A6-9A8A-313528F96025}"/>
              </a:ext>
            </a:extLst>
          </p:cNvPr>
          <p:cNvSpPr>
            <a:spLocks noRot="1" noChangeArrowheads="1" noTextEdit="1"/>
          </p:cNvSpPr>
          <p:nvPr>
            <p:ph type="sldImg"/>
          </p:nvPr>
        </p:nvSpPr>
        <p:spPr>
          <a:ln/>
        </p:spPr>
      </p:sp>
      <p:sp>
        <p:nvSpPr>
          <p:cNvPr id="367620" name="Rectangle 3">
            <a:extLst>
              <a:ext uri="{FF2B5EF4-FFF2-40B4-BE49-F238E27FC236}">
                <a16:creationId xmlns:a16="http://schemas.microsoft.com/office/drawing/2014/main" id="{EDAD3FAF-4B14-4A30-BFDF-CA1AA80CE4C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7">
            <a:extLst>
              <a:ext uri="{FF2B5EF4-FFF2-40B4-BE49-F238E27FC236}">
                <a16:creationId xmlns:a16="http://schemas.microsoft.com/office/drawing/2014/main" id="{7532F1E0-D0DF-4E8E-AD7C-768794ABD2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127D673-5ACA-42ED-927B-7002AC832FEA}" type="slidenum">
              <a:rPr lang="es-PR" altLang="en-US" b="0" i="0"/>
              <a:pPr/>
              <a:t>116</a:t>
            </a:fld>
            <a:endParaRPr lang="es-PR" altLang="en-US" b="0" i="0"/>
          </a:p>
        </p:txBody>
      </p:sp>
      <p:sp>
        <p:nvSpPr>
          <p:cNvPr id="368643" name="Rectangle 2">
            <a:extLst>
              <a:ext uri="{FF2B5EF4-FFF2-40B4-BE49-F238E27FC236}">
                <a16:creationId xmlns:a16="http://schemas.microsoft.com/office/drawing/2014/main" id="{A763666E-A39E-417E-B11A-66C314B0B50E}"/>
              </a:ext>
            </a:extLst>
          </p:cNvPr>
          <p:cNvSpPr>
            <a:spLocks noRot="1" noChangeArrowheads="1" noTextEdit="1"/>
          </p:cNvSpPr>
          <p:nvPr>
            <p:ph type="sldImg"/>
          </p:nvPr>
        </p:nvSpPr>
        <p:spPr>
          <a:ln/>
        </p:spPr>
      </p:sp>
      <p:sp>
        <p:nvSpPr>
          <p:cNvPr id="368644" name="Rectangle 3">
            <a:extLst>
              <a:ext uri="{FF2B5EF4-FFF2-40B4-BE49-F238E27FC236}">
                <a16:creationId xmlns:a16="http://schemas.microsoft.com/office/drawing/2014/main" id="{72A4D31B-9709-4182-8070-31955C1A3EF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7">
            <a:extLst>
              <a:ext uri="{FF2B5EF4-FFF2-40B4-BE49-F238E27FC236}">
                <a16:creationId xmlns:a16="http://schemas.microsoft.com/office/drawing/2014/main" id="{2B93D4D2-3176-437C-B8B7-6A215825F2B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623C507-27DB-4979-B098-CC8FC2EADEE8}" type="slidenum">
              <a:rPr lang="es-PR" altLang="en-US" b="0" i="0"/>
              <a:pPr/>
              <a:t>117</a:t>
            </a:fld>
            <a:endParaRPr lang="es-PR" altLang="en-US" b="0" i="0"/>
          </a:p>
        </p:txBody>
      </p:sp>
      <p:sp>
        <p:nvSpPr>
          <p:cNvPr id="369667" name="Rectangle 2">
            <a:extLst>
              <a:ext uri="{FF2B5EF4-FFF2-40B4-BE49-F238E27FC236}">
                <a16:creationId xmlns:a16="http://schemas.microsoft.com/office/drawing/2014/main" id="{78D0902F-75D8-4550-9F2E-8ECE388D9240}"/>
              </a:ext>
            </a:extLst>
          </p:cNvPr>
          <p:cNvSpPr>
            <a:spLocks noRot="1" noChangeArrowheads="1" noTextEdit="1"/>
          </p:cNvSpPr>
          <p:nvPr>
            <p:ph type="sldImg"/>
          </p:nvPr>
        </p:nvSpPr>
        <p:spPr>
          <a:ln/>
        </p:spPr>
      </p:sp>
      <p:sp>
        <p:nvSpPr>
          <p:cNvPr id="369668" name="Rectangle 3">
            <a:extLst>
              <a:ext uri="{FF2B5EF4-FFF2-40B4-BE49-F238E27FC236}">
                <a16:creationId xmlns:a16="http://schemas.microsoft.com/office/drawing/2014/main" id="{12E4611F-770C-48BF-B684-1A6F14C1680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a:extLst>
              <a:ext uri="{FF2B5EF4-FFF2-40B4-BE49-F238E27FC236}">
                <a16:creationId xmlns:a16="http://schemas.microsoft.com/office/drawing/2014/main" id="{D6298352-69A5-472C-BFC2-4547F6884F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F2E12D7-D7AC-4645-ACA1-CAD98DE8AAF8}" type="slidenum">
              <a:rPr lang="es-PR" altLang="en-US" b="0" i="0"/>
              <a:pPr/>
              <a:t>118</a:t>
            </a:fld>
            <a:endParaRPr lang="es-PR" altLang="en-US" b="0" i="0"/>
          </a:p>
        </p:txBody>
      </p:sp>
      <p:sp>
        <p:nvSpPr>
          <p:cNvPr id="370691" name="Rectangle 2">
            <a:extLst>
              <a:ext uri="{FF2B5EF4-FFF2-40B4-BE49-F238E27FC236}">
                <a16:creationId xmlns:a16="http://schemas.microsoft.com/office/drawing/2014/main" id="{8551F982-302E-4211-9386-EA06BC3A512F}"/>
              </a:ext>
            </a:extLst>
          </p:cNvPr>
          <p:cNvSpPr>
            <a:spLocks noRot="1" noChangeArrowheads="1" noTextEdit="1"/>
          </p:cNvSpPr>
          <p:nvPr>
            <p:ph type="sldImg"/>
          </p:nvPr>
        </p:nvSpPr>
        <p:spPr>
          <a:ln/>
        </p:spPr>
      </p:sp>
      <p:sp>
        <p:nvSpPr>
          <p:cNvPr id="370692" name="Rectangle 3">
            <a:extLst>
              <a:ext uri="{FF2B5EF4-FFF2-40B4-BE49-F238E27FC236}">
                <a16:creationId xmlns:a16="http://schemas.microsoft.com/office/drawing/2014/main" id="{6987D75C-39DB-4FFF-A0AF-8EF2B53224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a:extLst>
              <a:ext uri="{FF2B5EF4-FFF2-40B4-BE49-F238E27FC236}">
                <a16:creationId xmlns:a16="http://schemas.microsoft.com/office/drawing/2014/main" id="{2934AEC8-6687-4AE6-B50D-7FDF44DDF7D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7A4A312-0F4E-44BE-93D5-E6C9C0F8FBC7}" type="slidenum">
              <a:rPr lang="es-PR" altLang="en-US" b="0" i="0"/>
              <a:pPr/>
              <a:t>119</a:t>
            </a:fld>
            <a:endParaRPr lang="es-PR" altLang="en-US" b="0" i="0"/>
          </a:p>
        </p:txBody>
      </p:sp>
      <p:sp>
        <p:nvSpPr>
          <p:cNvPr id="371715" name="Rectangle 2">
            <a:extLst>
              <a:ext uri="{FF2B5EF4-FFF2-40B4-BE49-F238E27FC236}">
                <a16:creationId xmlns:a16="http://schemas.microsoft.com/office/drawing/2014/main" id="{91737DD5-B80D-4EAA-A0D3-42691FDF51D9}"/>
              </a:ext>
            </a:extLst>
          </p:cNvPr>
          <p:cNvSpPr>
            <a:spLocks noRot="1" noChangeArrowheads="1" noTextEdit="1"/>
          </p:cNvSpPr>
          <p:nvPr>
            <p:ph type="sldImg"/>
          </p:nvPr>
        </p:nvSpPr>
        <p:spPr>
          <a:ln/>
        </p:spPr>
      </p:sp>
      <p:sp>
        <p:nvSpPr>
          <p:cNvPr id="371716" name="Rectangle 3">
            <a:extLst>
              <a:ext uri="{FF2B5EF4-FFF2-40B4-BE49-F238E27FC236}">
                <a16:creationId xmlns:a16="http://schemas.microsoft.com/office/drawing/2014/main" id="{20466990-648B-4B77-B2FD-B9DC7CB794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a:extLst>
              <a:ext uri="{FF2B5EF4-FFF2-40B4-BE49-F238E27FC236}">
                <a16:creationId xmlns:a16="http://schemas.microsoft.com/office/drawing/2014/main" id="{2CEBEE6D-7216-416E-9278-FA2482273D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7CAF334-B1F0-4C27-AB66-47EA0398AED9}" type="slidenum">
              <a:rPr lang="es-PR" altLang="en-US" b="0" i="0"/>
              <a:pPr/>
              <a:t>12</a:t>
            </a:fld>
            <a:endParaRPr lang="es-PR" altLang="en-US" b="0" i="0"/>
          </a:p>
        </p:txBody>
      </p:sp>
      <p:sp>
        <p:nvSpPr>
          <p:cNvPr id="262147" name="Rectangle 2">
            <a:extLst>
              <a:ext uri="{FF2B5EF4-FFF2-40B4-BE49-F238E27FC236}">
                <a16:creationId xmlns:a16="http://schemas.microsoft.com/office/drawing/2014/main" id="{7FB4B7D6-7449-4635-A06E-DA84742B2C74}"/>
              </a:ext>
            </a:extLst>
          </p:cNvPr>
          <p:cNvSpPr>
            <a:spLocks noRot="1" noChangeArrowheads="1" noTextEdit="1"/>
          </p:cNvSpPr>
          <p:nvPr>
            <p:ph type="sldImg"/>
          </p:nvPr>
        </p:nvSpPr>
        <p:spPr>
          <a:ln/>
        </p:spPr>
      </p:sp>
      <p:sp>
        <p:nvSpPr>
          <p:cNvPr id="262148" name="Rectangle 3">
            <a:extLst>
              <a:ext uri="{FF2B5EF4-FFF2-40B4-BE49-F238E27FC236}">
                <a16:creationId xmlns:a16="http://schemas.microsoft.com/office/drawing/2014/main" id="{A1BE6205-9468-47B0-948F-24B7ED3C642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a:extLst>
              <a:ext uri="{FF2B5EF4-FFF2-40B4-BE49-F238E27FC236}">
                <a16:creationId xmlns:a16="http://schemas.microsoft.com/office/drawing/2014/main" id="{2C6BBA0D-6C96-4161-B022-DF64759419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F5DA1C9-5968-405D-90FA-9193F3352157}" type="slidenum">
              <a:rPr lang="es-PR" altLang="en-US" b="0" i="0"/>
              <a:pPr/>
              <a:t>120</a:t>
            </a:fld>
            <a:endParaRPr lang="es-PR" altLang="en-US" b="0" i="0"/>
          </a:p>
        </p:txBody>
      </p:sp>
      <p:sp>
        <p:nvSpPr>
          <p:cNvPr id="372739" name="Rectangle 2">
            <a:extLst>
              <a:ext uri="{FF2B5EF4-FFF2-40B4-BE49-F238E27FC236}">
                <a16:creationId xmlns:a16="http://schemas.microsoft.com/office/drawing/2014/main" id="{AFEB51FA-B9D4-4505-ACF3-0E671B6B4862}"/>
              </a:ext>
            </a:extLst>
          </p:cNvPr>
          <p:cNvSpPr>
            <a:spLocks noRot="1" noChangeArrowheads="1" noTextEdit="1"/>
          </p:cNvSpPr>
          <p:nvPr>
            <p:ph type="sldImg"/>
          </p:nvPr>
        </p:nvSpPr>
        <p:spPr>
          <a:ln/>
        </p:spPr>
      </p:sp>
      <p:sp>
        <p:nvSpPr>
          <p:cNvPr id="372740" name="Rectangle 3">
            <a:extLst>
              <a:ext uri="{FF2B5EF4-FFF2-40B4-BE49-F238E27FC236}">
                <a16:creationId xmlns:a16="http://schemas.microsoft.com/office/drawing/2014/main" id="{B11C46E1-A5A5-4179-BCFA-192E88038D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a:extLst>
              <a:ext uri="{FF2B5EF4-FFF2-40B4-BE49-F238E27FC236}">
                <a16:creationId xmlns:a16="http://schemas.microsoft.com/office/drawing/2014/main" id="{E5E77952-C6AA-447E-8ABB-B9FA537D1BD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A8C3273-F133-43CC-ACE9-549502D02055}" type="slidenum">
              <a:rPr lang="es-PR" altLang="en-US" b="0" i="0"/>
              <a:pPr/>
              <a:t>121</a:t>
            </a:fld>
            <a:endParaRPr lang="es-PR" altLang="en-US" b="0" i="0"/>
          </a:p>
        </p:txBody>
      </p:sp>
      <p:sp>
        <p:nvSpPr>
          <p:cNvPr id="373763" name="Rectangle 2">
            <a:extLst>
              <a:ext uri="{FF2B5EF4-FFF2-40B4-BE49-F238E27FC236}">
                <a16:creationId xmlns:a16="http://schemas.microsoft.com/office/drawing/2014/main" id="{A6DC5D08-E6AC-4B54-9C73-97DB5020DAFC}"/>
              </a:ext>
            </a:extLst>
          </p:cNvPr>
          <p:cNvSpPr>
            <a:spLocks noRot="1" noChangeArrowheads="1" noTextEdit="1"/>
          </p:cNvSpPr>
          <p:nvPr>
            <p:ph type="sldImg"/>
          </p:nvPr>
        </p:nvSpPr>
        <p:spPr>
          <a:ln/>
        </p:spPr>
      </p:sp>
      <p:sp>
        <p:nvSpPr>
          <p:cNvPr id="373764" name="Rectangle 3">
            <a:extLst>
              <a:ext uri="{FF2B5EF4-FFF2-40B4-BE49-F238E27FC236}">
                <a16:creationId xmlns:a16="http://schemas.microsoft.com/office/drawing/2014/main" id="{44552B9D-F87B-46A4-955A-B930802EC1A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7">
            <a:extLst>
              <a:ext uri="{FF2B5EF4-FFF2-40B4-BE49-F238E27FC236}">
                <a16:creationId xmlns:a16="http://schemas.microsoft.com/office/drawing/2014/main" id="{7E9858F3-ECDA-4FC3-826C-B5F48FDC85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A018F1B-EED5-459D-98CD-A9D067CA3022}" type="slidenum">
              <a:rPr lang="es-PR" altLang="en-US" b="0" i="0"/>
              <a:pPr/>
              <a:t>122</a:t>
            </a:fld>
            <a:endParaRPr lang="es-PR" altLang="en-US" b="0" i="0"/>
          </a:p>
        </p:txBody>
      </p:sp>
      <p:sp>
        <p:nvSpPr>
          <p:cNvPr id="374787" name="Rectangle 2">
            <a:extLst>
              <a:ext uri="{FF2B5EF4-FFF2-40B4-BE49-F238E27FC236}">
                <a16:creationId xmlns:a16="http://schemas.microsoft.com/office/drawing/2014/main" id="{5476E29D-BA87-46FD-A3FB-D99A36B8ED99}"/>
              </a:ext>
            </a:extLst>
          </p:cNvPr>
          <p:cNvSpPr>
            <a:spLocks noRot="1" noChangeArrowheads="1" noTextEdit="1"/>
          </p:cNvSpPr>
          <p:nvPr>
            <p:ph type="sldImg"/>
          </p:nvPr>
        </p:nvSpPr>
        <p:spPr>
          <a:ln/>
        </p:spPr>
      </p:sp>
      <p:sp>
        <p:nvSpPr>
          <p:cNvPr id="374788" name="Rectangle 3">
            <a:extLst>
              <a:ext uri="{FF2B5EF4-FFF2-40B4-BE49-F238E27FC236}">
                <a16:creationId xmlns:a16="http://schemas.microsoft.com/office/drawing/2014/main" id="{75B64130-BE0F-4BC0-A8C8-D990FF127C4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a:extLst>
              <a:ext uri="{FF2B5EF4-FFF2-40B4-BE49-F238E27FC236}">
                <a16:creationId xmlns:a16="http://schemas.microsoft.com/office/drawing/2014/main" id="{4CF46931-1C50-4584-9025-B9A7CEB34B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F02BCB8-E9BC-4D01-9910-A680CE56F647}" type="slidenum">
              <a:rPr lang="es-PR" altLang="en-US" b="0" i="0"/>
              <a:pPr/>
              <a:t>123</a:t>
            </a:fld>
            <a:endParaRPr lang="es-PR" altLang="en-US" b="0" i="0"/>
          </a:p>
        </p:txBody>
      </p:sp>
      <p:sp>
        <p:nvSpPr>
          <p:cNvPr id="375811" name="Rectangle 2">
            <a:extLst>
              <a:ext uri="{FF2B5EF4-FFF2-40B4-BE49-F238E27FC236}">
                <a16:creationId xmlns:a16="http://schemas.microsoft.com/office/drawing/2014/main" id="{8775F1C0-D255-49C7-BDBC-FE099D495A73}"/>
              </a:ext>
            </a:extLst>
          </p:cNvPr>
          <p:cNvSpPr>
            <a:spLocks noRot="1" noChangeArrowheads="1" noTextEdit="1"/>
          </p:cNvSpPr>
          <p:nvPr>
            <p:ph type="sldImg"/>
          </p:nvPr>
        </p:nvSpPr>
        <p:spPr>
          <a:ln/>
        </p:spPr>
      </p:sp>
      <p:sp>
        <p:nvSpPr>
          <p:cNvPr id="375812" name="Rectangle 3">
            <a:extLst>
              <a:ext uri="{FF2B5EF4-FFF2-40B4-BE49-F238E27FC236}">
                <a16:creationId xmlns:a16="http://schemas.microsoft.com/office/drawing/2014/main" id="{C5C2847D-66C2-4A4A-BB02-B0C64036ABE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7">
            <a:extLst>
              <a:ext uri="{FF2B5EF4-FFF2-40B4-BE49-F238E27FC236}">
                <a16:creationId xmlns:a16="http://schemas.microsoft.com/office/drawing/2014/main" id="{31C99F48-CE57-4577-859E-3F49F9AEC8F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1C18F42-AD9B-41A5-B932-D854D296E7F0}" type="slidenum">
              <a:rPr lang="es-PR" altLang="en-US" b="0" i="0"/>
              <a:pPr/>
              <a:t>124</a:t>
            </a:fld>
            <a:endParaRPr lang="es-PR" altLang="en-US" b="0" i="0"/>
          </a:p>
        </p:txBody>
      </p:sp>
      <p:sp>
        <p:nvSpPr>
          <p:cNvPr id="376835" name="Rectangle 2">
            <a:extLst>
              <a:ext uri="{FF2B5EF4-FFF2-40B4-BE49-F238E27FC236}">
                <a16:creationId xmlns:a16="http://schemas.microsoft.com/office/drawing/2014/main" id="{00B2AE6B-096A-471D-8951-10774489BCD2}"/>
              </a:ext>
            </a:extLst>
          </p:cNvPr>
          <p:cNvSpPr>
            <a:spLocks noRot="1" noChangeArrowheads="1" noTextEdit="1"/>
          </p:cNvSpPr>
          <p:nvPr>
            <p:ph type="sldImg"/>
          </p:nvPr>
        </p:nvSpPr>
        <p:spPr>
          <a:ln/>
        </p:spPr>
      </p:sp>
      <p:sp>
        <p:nvSpPr>
          <p:cNvPr id="376836" name="Rectangle 3">
            <a:extLst>
              <a:ext uri="{FF2B5EF4-FFF2-40B4-BE49-F238E27FC236}">
                <a16:creationId xmlns:a16="http://schemas.microsoft.com/office/drawing/2014/main" id="{5B9E09DD-009D-4DBA-9EFE-D99BED51B71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a:extLst>
              <a:ext uri="{FF2B5EF4-FFF2-40B4-BE49-F238E27FC236}">
                <a16:creationId xmlns:a16="http://schemas.microsoft.com/office/drawing/2014/main" id="{FC467045-4D33-4946-BA67-9B039C6D88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848979F-091F-4BBF-A26F-6B6B27F41C2B}" type="slidenum">
              <a:rPr lang="es-PR" altLang="en-US" b="0" i="0"/>
              <a:pPr/>
              <a:t>125</a:t>
            </a:fld>
            <a:endParaRPr lang="es-PR" altLang="en-US" b="0" i="0"/>
          </a:p>
        </p:txBody>
      </p:sp>
      <p:sp>
        <p:nvSpPr>
          <p:cNvPr id="377859" name="Rectangle 2">
            <a:extLst>
              <a:ext uri="{FF2B5EF4-FFF2-40B4-BE49-F238E27FC236}">
                <a16:creationId xmlns:a16="http://schemas.microsoft.com/office/drawing/2014/main" id="{47EA989B-3A09-4768-B646-B46E0A3B4E38}"/>
              </a:ext>
            </a:extLst>
          </p:cNvPr>
          <p:cNvSpPr>
            <a:spLocks noRot="1" noChangeArrowheads="1" noTextEdit="1"/>
          </p:cNvSpPr>
          <p:nvPr>
            <p:ph type="sldImg"/>
          </p:nvPr>
        </p:nvSpPr>
        <p:spPr>
          <a:ln/>
        </p:spPr>
      </p:sp>
      <p:sp>
        <p:nvSpPr>
          <p:cNvPr id="377860" name="Rectangle 3">
            <a:extLst>
              <a:ext uri="{FF2B5EF4-FFF2-40B4-BE49-F238E27FC236}">
                <a16:creationId xmlns:a16="http://schemas.microsoft.com/office/drawing/2014/main" id="{D3801522-A87F-4D17-A681-5EBBA1FC9D8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a:extLst>
              <a:ext uri="{FF2B5EF4-FFF2-40B4-BE49-F238E27FC236}">
                <a16:creationId xmlns:a16="http://schemas.microsoft.com/office/drawing/2014/main" id="{383FF5F6-AAB8-4B13-AD98-376EEBE7B6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96E3837-CA87-4B45-92A7-5861096F4512}" type="slidenum">
              <a:rPr lang="es-PR" altLang="en-US" b="0" i="0"/>
              <a:pPr/>
              <a:t>126</a:t>
            </a:fld>
            <a:endParaRPr lang="es-PR" altLang="en-US" b="0" i="0"/>
          </a:p>
        </p:txBody>
      </p:sp>
      <p:sp>
        <p:nvSpPr>
          <p:cNvPr id="378883" name="Rectangle 2">
            <a:extLst>
              <a:ext uri="{FF2B5EF4-FFF2-40B4-BE49-F238E27FC236}">
                <a16:creationId xmlns:a16="http://schemas.microsoft.com/office/drawing/2014/main" id="{858DE6C2-ECDC-45B8-BA76-3404A241527F}"/>
              </a:ext>
            </a:extLst>
          </p:cNvPr>
          <p:cNvSpPr>
            <a:spLocks noRot="1" noChangeArrowheads="1" noTextEdit="1"/>
          </p:cNvSpPr>
          <p:nvPr>
            <p:ph type="sldImg"/>
          </p:nvPr>
        </p:nvSpPr>
        <p:spPr>
          <a:ln/>
        </p:spPr>
      </p:sp>
      <p:sp>
        <p:nvSpPr>
          <p:cNvPr id="378884" name="Rectangle 3">
            <a:extLst>
              <a:ext uri="{FF2B5EF4-FFF2-40B4-BE49-F238E27FC236}">
                <a16:creationId xmlns:a16="http://schemas.microsoft.com/office/drawing/2014/main" id="{D495A069-BC9E-419E-A535-29DF2651C23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7">
            <a:extLst>
              <a:ext uri="{FF2B5EF4-FFF2-40B4-BE49-F238E27FC236}">
                <a16:creationId xmlns:a16="http://schemas.microsoft.com/office/drawing/2014/main" id="{98801310-0904-4770-8FCE-310AEBCA883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D80783A-E5EB-41ED-A5ED-F522F7879AF6}" type="slidenum">
              <a:rPr lang="es-PR" altLang="en-US" b="0" i="0"/>
              <a:pPr/>
              <a:t>127</a:t>
            </a:fld>
            <a:endParaRPr lang="es-PR" altLang="en-US" b="0" i="0"/>
          </a:p>
        </p:txBody>
      </p:sp>
      <p:sp>
        <p:nvSpPr>
          <p:cNvPr id="379907" name="Rectangle 2">
            <a:extLst>
              <a:ext uri="{FF2B5EF4-FFF2-40B4-BE49-F238E27FC236}">
                <a16:creationId xmlns:a16="http://schemas.microsoft.com/office/drawing/2014/main" id="{32E5CF3C-98D5-4D80-B62C-1BEA30BC40C4}"/>
              </a:ext>
            </a:extLst>
          </p:cNvPr>
          <p:cNvSpPr>
            <a:spLocks noRot="1" noChangeArrowheads="1" noTextEdit="1"/>
          </p:cNvSpPr>
          <p:nvPr>
            <p:ph type="sldImg"/>
          </p:nvPr>
        </p:nvSpPr>
        <p:spPr>
          <a:ln/>
        </p:spPr>
      </p:sp>
      <p:sp>
        <p:nvSpPr>
          <p:cNvPr id="379908" name="Rectangle 3">
            <a:extLst>
              <a:ext uri="{FF2B5EF4-FFF2-40B4-BE49-F238E27FC236}">
                <a16:creationId xmlns:a16="http://schemas.microsoft.com/office/drawing/2014/main" id="{65E0EF20-A1BB-4F5B-AC2A-09E5ABD964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a:extLst>
              <a:ext uri="{FF2B5EF4-FFF2-40B4-BE49-F238E27FC236}">
                <a16:creationId xmlns:a16="http://schemas.microsoft.com/office/drawing/2014/main" id="{0538A431-5C11-43C8-BCB8-1A64FBF670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7A7669F-2E01-48CF-848B-12102692F911}" type="slidenum">
              <a:rPr lang="es-PR" altLang="en-US" b="0" i="0"/>
              <a:pPr/>
              <a:t>128</a:t>
            </a:fld>
            <a:endParaRPr lang="es-PR" altLang="en-US" b="0" i="0"/>
          </a:p>
        </p:txBody>
      </p:sp>
      <p:sp>
        <p:nvSpPr>
          <p:cNvPr id="380931" name="Rectangle 2">
            <a:extLst>
              <a:ext uri="{FF2B5EF4-FFF2-40B4-BE49-F238E27FC236}">
                <a16:creationId xmlns:a16="http://schemas.microsoft.com/office/drawing/2014/main" id="{22E0E36C-0C4E-4C2F-AC21-9925259F7339}"/>
              </a:ext>
            </a:extLst>
          </p:cNvPr>
          <p:cNvSpPr>
            <a:spLocks noRot="1" noChangeArrowheads="1" noTextEdit="1"/>
          </p:cNvSpPr>
          <p:nvPr>
            <p:ph type="sldImg"/>
          </p:nvPr>
        </p:nvSpPr>
        <p:spPr>
          <a:ln/>
        </p:spPr>
      </p:sp>
      <p:sp>
        <p:nvSpPr>
          <p:cNvPr id="380932" name="Rectangle 3">
            <a:extLst>
              <a:ext uri="{FF2B5EF4-FFF2-40B4-BE49-F238E27FC236}">
                <a16:creationId xmlns:a16="http://schemas.microsoft.com/office/drawing/2014/main" id="{5B508C0D-8F60-4602-A411-3BD15258992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7">
            <a:extLst>
              <a:ext uri="{FF2B5EF4-FFF2-40B4-BE49-F238E27FC236}">
                <a16:creationId xmlns:a16="http://schemas.microsoft.com/office/drawing/2014/main" id="{79D3FDA3-1AC1-4526-9CF3-DCFFEE8612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AD5D8C1-5273-4D94-8EF3-CC977D35F32D}" type="slidenum">
              <a:rPr lang="es-PR" altLang="en-US" b="0" i="0"/>
              <a:pPr/>
              <a:t>129</a:t>
            </a:fld>
            <a:endParaRPr lang="es-PR" altLang="en-US" b="0" i="0"/>
          </a:p>
        </p:txBody>
      </p:sp>
      <p:sp>
        <p:nvSpPr>
          <p:cNvPr id="381955" name="Rectangle 2">
            <a:extLst>
              <a:ext uri="{FF2B5EF4-FFF2-40B4-BE49-F238E27FC236}">
                <a16:creationId xmlns:a16="http://schemas.microsoft.com/office/drawing/2014/main" id="{BF80E365-C1D0-4357-905B-7FC6D6724EB8}"/>
              </a:ext>
            </a:extLst>
          </p:cNvPr>
          <p:cNvSpPr>
            <a:spLocks noRot="1" noChangeArrowheads="1" noTextEdit="1"/>
          </p:cNvSpPr>
          <p:nvPr>
            <p:ph type="sldImg"/>
          </p:nvPr>
        </p:nvSpPr>
        <p:spPr>
          <a:ln/>
        </p:spPr>
      </p:sp>
      <p:sp>
        <p:nvSpPr>
          <p:cNvPr id="381956" name="Rectangle 3">
            <a:extLst>
              <a:ext uri="{FF2B5EF4-FFF2-40B4-BE49-F238E27FC236}">
                <a16:creationId xmlns:a16="http://schemas.microsoft.com/office/drawing/2014/main" id="{58FF9031-26EB-4E01-B6C0-94EBB16A4E9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a:extLst>
              <a:ext uri="{FF2B5EF4-FFF2-40B4-BE49-F238E27FC236}">
                <a16:creationId xmlns:a16="http://schemas.microsoft.com/office/drawing/2014/main" id="{02EF6310-7DAD-464F-B11E-53BD3057C4B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88FE66A-6D19-4CEF-AB24-B77D9C0C3240}" type="slidenum">
              <a:rPr lang="es-PR" altLang="en-US" b="0" i="0"/>
              <a:pPr/>
              <a:t>13</a:t>
            </a:fld>
            <a:endParaRPr lang="es-PR" altLang="en-US" b="0" i="0"/>
          </a:p>
        </p:txBody>
      </p:sp>
      <p:sp>
        <p:nvSpPr>
          <p:cNvPr id="263171" name="Rectangle 2">
            <a:extLst>
              <a:ext uri="{FF2B5EF4-FFF2-40B4-BE49-F238E27FC236}">
                <a16:creationId xmlns:a16="http://schemas.microsoft.com/office/drawing/2014/main" id="{9DE7CE23-2687-4C7E-98B1-2DC36C0BFD32}"/>
              </a:ext>
            </a:extLst>
          </p:cNvPr>
          <p:cNvSpPr>
            <a:spLocks noRot="1" noChangeArrowheads="1" noTextEdit="1"/>
          </p:cNvSpPr>
          <p:nvPr>
            <p:ph type="sldImg"/>
          </p:nvPr>
        </p:nvSpPr>
        <p:spPr>
          <a:ln/>
        </p:spPr>
      </p:sp>
      <p:sp>
        <p:nvSpPr>
          <p:cNvPr id="263172" name="Rectangle 3">
            <a:extLst>
              <a:ext uri="{FF2B5EF4-FFF2-40B4-BE49-F238E27FC236}">
                <a16:creationId xmlns:a16="http://schemas.microsoft.com/office/drawing/2014/main" id="{D7A6BE67-9DFE-4F8E-A03E-3F2D4E41313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a:extLst>
              <a:ext uri="{FF2B5EF4-FFF2-40B4-BE49-F238E27FC236}">
                <a16:creationId xmlns:a16="http://schemas.microsoft.com/office/drawing/2014/main" id="{FF399C7B-5956-4AAC-83A9-8CA60567927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73E00B9-F199-47F0-8DCC-286228023190}" type="slidenum">
              <a:rPr lang="es-PR" altLang="en-US" b="0" i="0"/>
              <a:pPr/>
              <a:t>130</a:t>
            </a:fld>
            <a:endParaRPr lang="es-PR" altLang="en-US" b="0" i="0"/>
          </a:p>
        </p:txBody>
      </p:sp>
      <p:sp>
        <p:nvSpPr>
          <p:cNvPr id="382979" name="Rectangle 2">
            <a:extLst>
              <a:ext uri="{FF2B5EF4-FFF2-40B4-BE49-F238E27FC236}">
                <a16:creationId xmlns:a16="http://schemas.microsoft.com/office/drawing/2014/main" id="{586E61C6-E556-40FA-AD21-AAB4C48E7718}"/>
              </a:ext>
            </a:extLst>
          </p:cNvPr>
          <p:cNvSpPr>
            <a:spLocks noRot="1" noChangeArrowheads="1" noTextEdit="1"/>
          </p:cNvSpPr>
          <p:nvPr>
            <p:ph type="sldImg"/>
          </p:nvPr>
        </p:nvSpPr>
        <p:spPr>
          <a:ln/>
        </p:spPr>
      </p:sp>
      <p:sp>
        <p:nvSpPr>
          <p:cNvPr id="382980" name="Rectangle 3">
            <a:extLst>
              <a:ext uri="{FF2B5EF4-FFF2-40B4-BE49-F238E27FC236}">
                <a16:creationId xmlns:a16="http://schemas.microsoft.com/office/drawing/2014/main" id="{5F52882F-F84F-4300-BD4B-1E9FA718847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a:extLst>
              <a:ext uri="{FF2B5EF4-FFF2-40B4-BE49-F238E27FC236}">
                <a16:creationId xmlns:a16="http://schemas.microsoft.com/office/drawing/2014/main" id="{8AA54A3A-A733-4722-BBAA-CF186BAF9E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E3096A1-5C70-41C0-807C-13117D7AC045}" type="slidenum">
              <a:rPr lang="es-PR" altLang="en-US" b="0" i="0"/>
              <a:pPr/>
              <a:t>131</a:t>
            </a:fld>
            <a:endParaRPr lang="es-PR" altLang="en-US" b="0" i="0"/>
          </a:p>
        </p:txBody>
      </p:sp>
      <p:sp>
        <p:nvSpPr>
          <p:cNvPr id="384003" name="Rectangle 2">
            <a:extLst>
              <a:ext uri="{FF2B5EF4-FFF2-40B4-BE49-F238E27FC236}">
                <a16:creationId xmlns:a16="http://schemas.microsoft.com/office/drawing/2014/main" id="{827DB330-E283-48B4-869E-88B77F07B019}"/>
              </a:ext>
            </a:extLst>
          </p:cNvPr>
          <p:cNvSpPr>
            <a:spLocks noRot="1" noChangeArrowheads="1" noTextEdit="1"/>
          </p:cNvSpPr>
          <p:nvPr>
            <p:ph type="sldImg"/>
          </p:nvPr>
        </p:nvSpPr>
        <p:spPr>
          <a:ln/>
        </p:spPr>
      </p:sp>
      <p:sp>
        <p:nvSpPr>
          <p:cNvPr id="384004" name="Rectangle 3">
            <a:extLst>
              <a:ext uri="{FF2B5EF4-FFF2-40B4-BE49-F238E27FC236}">
                <a16:creationId xmlns:a16="http://schemas.microsoft.com/office/drawing/2014/main" id="{06937404-FAB2-48EB-8396-FEFEF2FE6DE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a:extLst>
              <a:ext uri="{FF2B5EF4-FFF2-40B4-BE49-F238E27FC236}">
                <a16:creationId xmlns:a16="http://schemas.microsoft.com/office/drawing/2014/main" id="{B50B28FA-EADB-45F3-A44C-61779CAD6B1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40A6BA6-1555-4B42-992D-2150F1E4FFEA}" type="slidenum">
              <a:rPr lang="es-PR" altLang="en-US" b="0" i="0"/>
              <a:pPr/>
              <a:t>132</a:t>
            </a:fld>
            <a:endParaRPr lang="es-PR" altLang="en-US" b="0" i="0"/>
          </a:p>
        </p:txBody>
      </p:sp>
      <p:sp>
        <p:nvSpPr>
          <p:cNvPr id="385027" name="Rectangle 2">
            <a:extLst>
              <a:ext uri="{FF2B5EF4-FFF2-40B4-BE49-F238E27FC236}">
                <a16:creationId xmlns:a16="http://schemas.microsoft.com/office/drawing/2014/main" id="{B8D9F54F-1C11-49F8-8B51-6DAAC30FE744}"/>
              </a:ext>
            </a:extLst>
          </p:cNvPr>
          <p:cNvSpPr>
            <a:spLocks noRot="1" noChangeArrowheads="1" noTextEdit="1"/>
          </p:cNvSpPr>
          <p:nvPr>
            <p:ph type="sldImg"/>
          </p:nvPr>
        </p:nvSpPr>
        <p:spPr>
          <a:ln/>
        </p:spPr>
      </p:sp>
      <p:sp>
        <p:nvSpPr>
          <p:cNvPr id="385028" name="Rectangle 3">
            <a:extLst>
              <a:ext uri="{FF2B5EF4-FFF2-40B4-BE49-F238E27FC236}">
                <a16:creationId xmlns:a16="http://schemas.microsoft.com/office/drawing/2014/main" id="{8199410C-AB85-4D9C-88C0-B7AF1407759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a:extLst>
              <a:ext uri="{FF2B5EF4-FFF2-40B4-BE49-F238E27FC236}">
                <a16:creationId xmlns:a16="http://schemas.microsoft.com/office/drawing/2014/main" id="{F037C88C-C13B-4BE4-879E-6DBE9DF4FE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4D58939-719F-4279-B71D-E29DD5771624}" type="slidenum">
              <a:rPr lang="es-PR" altLang="en-US" b="0" i="0"/>
              <a:pPr/>
              <a:t>133</a:t>
            </a:fld>
            <a:endParaRPr lang="es-PR" altLang="en-US" b="0" i="0"/>
          </a:p>
        </p:txBody>
      </p:sp>
      <p:sp>
        <p:nvSpPr>
          <p:cNvPr id="386051" name="Rectangle 2">
            <a:extLst>
              <a:ext uri="{FF2B5EF4-FFF2-40B4-BE49-F238E27FC236}">
                <a16:creationId xmlns:a16="http://schemas.microsoft.com/office/drawing/2014/main" id="{437A26FB-B45B-4658-9CFB-1FA6D994CB6C}"/>
              </a:ext>
            </a:extLst>
          </p:cNvPr>
          <p:cNvSpPr>
            <a:spLocks noRot="1" noChangeArrowheads="1" noTextEdit="1"/>
          </p:cNvSpPr>
          <p:nvPr>
            <p:ph type="sldImg"/>
          </p:nvPr>
        </p:nvSpPr>
        <p:spPr>
          <a:ln/>
        </p:spPr>
      </p:sp>
      <p:sp>
        <p:nvSpPr>
          <p:cNvPr id="386052" name="Rectangle 3">
            <a:extLst>
              <a:ext uri="{FF2B5EF4-FFF2-40B4-BE49-F238E27FC236}">
                <a16:creationId xmlns:a16="http://schemas.microsoft.com/office/drawing/2014/main" id="{082C9986-66D3-47B6-B0FB-D5F0C752BC0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a:extLst>
              <a:ext uri="{FF2B5EF4-FFF2-40B4-BE49-F238E27FC236}">
                <a16:creationId xmlns:a16="http://schemas.microsoft.com/office/drawing/2014/main" id="{011A23C1-33D7-4BA1-BA2F-1006CD53989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4F3B04B-8B52-4170-A510-3D6CEFD38D9D}" type="slidenum">
              <a:rPr lang="es-PR" altLang="en-US" b="0" i="0"/>
              <a:pPr/>
              <a:t>134</a:t>
            </a:fld>
            <a:endParaRPr lang="es-PR" altLang="en-US" b="0" i="0"/>
          </a:p>
        </p:txBody>
      </p:sp>
      <p:sp>
        <p:nvSpPr>
          <p:cNvPr id="387075" name="Rectangle 2">
            <a:extLst>
              <a:ext uri="{FF2B5EF4-FFF2-40B4-BE49-F238E27FC236}">
                <a16:creationId xmlns:a16="http://schemas.microsoft.com/office/drawing/2014/main" id="{0FDFFB94-C0F1-4A3B-94D5-AE62757E3209}"/>
              </a:ext>
            </a:extLst>
          </p:cNvPr>
          <p:cNvSpPr>
            <a:spLocks noRot="1" noChangeArrowheads="1" noTextEdit="1"/>
          </p:cNvSpPr>
          <p:nvPr>
            <p:ph type="sldImg"/>
          </p:nvPr>
        </p:nvSpPr>
        <p:spPr>
          <a:ln/>
        </p:spPr>
      </p:sp>
      <p:sp>
        <p:nvSpPr>
          <p:cNvPr id="387076" name="Rectangle 3">
            <a:extLst>
              <a:ext uri="{FF2B5EF4-FFF2-40B4-BE49-F238E27FC236}">
                <a16:creationId xmlns:a16="http://schemas.microsoft.com/office/drawing/2014/main" id="{3509C8D9-D6A8-483E-B284-8838553880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a:extLst>
              <a:ext uri="{FF2B5EF4-FFF2-40B4-BE49-F238E27FC236}">
                <a16:creationId xmlns:a16="http://schemas.microsoft.com/office/drawing/2014/main" id="{0C627338-0FA7-424F-9931-530A26BDADF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2822025-4DD9-434B-A049-947B5211A80A}" type="slidenum">
              <a:rPr lang="es-PR" altLang="en-US" b="0" i="0"/>
              <a:pPr/>
              <a:t>135</a:t>
            </a:fld>
            <a:endParaRPr lang="es-PR" altLang="en-US" b="0" i="0"/>
          </a:p>
        </p:txBody>
      </p:sp>
      <p:sp>
        <p:nvSpPr>
          <p:cNvPr id="388099" name="Rectangle 2">
            <a:extLst>
              <a:ext uri="{FF2B5EF4-FFF2-40B4-BE49-F238E27FC236}">
                <a16:creationId xmlns:a16="http://schemas.microsoft.com/office/drawing/2014/main" id="{2F901A28-0FB8-492E-BB80-8543AF33A0D8}"/>
              </a:ext>
            </a:extLst>
          </p:cNvPr>
          <p:cNvSpPr>
            <a:spLocks noRot="1" noChangeArrowheads="1" noTextEdit="1"/>
          </p:cNvSpPr>
          <p:nvPr>
            <p:ph type="sldImg"/>
          </p:nvPr>
        </p:nvSpPr>
        <p:spPr>
          <a:ln/>
        </p:spPr>
      </p:sp>
      <p:sp>
        <p:nvSpPr>
          <p:cNvPr id="388100" name="Rectangle 3">
            <a:extLst>
              <a:ext uri="{FF2B5EF4-FFF2-40B4-BE49-F238E27FC236}">
                <a16:creationId xmlns:a16="http://schemas.microsoft.com/office/drawing/2014/main" id="{8DAA451D-BC3A-483C-AC2C-E1E71CB8A17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7">
            <a:extLst>
              <a:ext uri="{FF2B5EF4-FFF2-40B4-BE49-F238E27FC236}">
                <a16:creationId xmlns:a16="http://schemas.microsoft.com/office/drawing/2014/main" id="{9F61F4E2-5B00-4A0B-8747-8B7FBE4F51C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58D7111-1841-43B0-A9FF-776E783E90E8}" type="slidenum">
              <a:rPr lang="es-PR" altLang="en-US" b="0" i="0"/>
              <a:pPr/>
              <a:t>136</a:t>
            </a:fld>
            <a:endParaRPr lang="es-PR" altLang="en-US" b="0" i="0"/>
          </a:p>
        </p:txBody>
      </p:sp>
      <p:sp>
        <p:nvSpPr>
          <p:cNvPr id="389123" name="Rectangle 2">
            <a:extLst>
              <a:ext uri="{FF2B5EF4-FFF2-40B4-BE49-F238E27FC236}">
                <a16:creationId xmlns:a16="http://schemas.microsoft.com/office/drawing/2014/main" id="{385C9648-A318-4A88-8045-C5A35EB3047E}"/>
              </a:ext>
            </a:extLst>
          </p:cNvPr>
          <p:cNvSpPr>
            <a:spLocks noRot="1" noChangeArrowheads="1" noTextEdit="1"/>
          </p:cNvSpPr>
          <p:nvPr>
            <p:ph type="sldImg"/>
          </p:nvPr>
        </p:nvSpPr>
        <p:spPr>
          <a:ln/>
        </p:spPr>
      </p:sp>
      <p:sp>
        <p:nvSpPr>
          <p:cNvPr id="389124" name="Rectangle 3">
            <a:extLst>
              <a:ext uri="{FF2B5EF4-FFF2-40B4-BE49-F238E27FC236}">
                <a16:creationId xmlns:a16="http://schemas.microsoft.com/office/drawing/2014/main" id="{C5748B82-4FC1-451E-9AF7-A480D30F8BB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a:extLst>
              <a:ext uri="{FF2B5EF4-FFF2-40B4-BE49-F238E27FC236}">
                <a16:creationId xmlns:a16="http://schemas.microsoft.com/office/drawing/2014/main" id="{52A6D2BB-763D-47FE-9C94-A1D042B7294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F7D2786-EEE8-4AD9-A63F-2934EC737D27}" type="slidenum">
              <a:rPr lang="es-PR" altLang="en-US" b="0" i="0"/>
              <a:pPr/>
              <a:t>137</a:t>
            </a:fld>
            <a:endParaRPr lang="es-PR" altLang="en-US" b="0" i="0"/>
          </a:p>
        </p:txBody>
      </p:sp>
      <p:sp>
        <p:nvSpPr>
          <p:cNvPr id="390147" name="Rectangle 2">
            <a:extLst>
              <a:ext uri="{FF2B5EF4-FFF2-40B4-BE49-F238E27FC236}">
                <a16:creationId xmlns:a16="http://schemas.microsoft.com/office/drawing/2014/main" id="{9C669E7F-8174-4D87-BEEA-AF00E567E6B1}"/>
              </a:ext>
            </a:extLst>
          </p:cNvPr>
          <p:cNvSpPr>
            <a:spLocks noRot="1" noChangeArrowheads="1" noTextEdit="1"/>
          </p:cNvSpPr>
          <p:nvPr>
            <p:ph type="sldImg"/>
          </p:nvPr>
        </p:nvSpPr>
        <p:spPr>
          <a:ln/>
        </p:spPr>
      </p:sp>
      <p:sp>
        <p:nvSpPr>
          <p:cNvPr id="390148" name="Rectangle 3">
            <a:extLst>
              <a:ext uri="{FF2B5EF4-FFF2-40B4-BE49-F238E27FC236}">
                <a16:creationId xmlns:a16="http://schemas.microsoft.com/office/drawing/2014/main" id="{6FEBCAD2-4CDC-4483-A26E-EC472E51D13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7">
            <a:extLst>
              <a:ext uri="{FF2B5EF4-FFF2-40B4-BE49-F238E27FC236}">
                <a16:creationId xmlns:a16="http://schemas.microsoft.com/office/drawing/2014/main" id="{3F16564E-9233-4F81-8659-BED53F1194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40373DE-2544-403C-B74C-F08A5395C164}" type="slidenum">
              <a:rPr lang="es-PR" altLang="en-US" b="0" i="0"/>
              <a:pPr/>
              <a:t>138</a:t>
            </a:fld>
            <a:endParaRPr lang="es-PR" altLang="en-US" b="0" i="0"/>
          </a:p>
        </p:txBody>
      </p:sp>
      <p:sp>
        <p:nvSpPr>
          <p:cNvPr id="391171" name="Rectangle 2">
            <a:extLst>
              <a:ext uri="{FF2B5EF4-FFF2-40B4-BE49-F238E27FC236}">
                <a16:creationId xmlns:a16="http://schemas.microsoft.com/office/drawing/2014/main" id="{129783DC-6884-466D-82C3-3A50BA33B834}"/>
              </a:ext>
            </a:extLst>
          </p:cNvPr>
          <p:cNvSpPr>
            <a:spLocks noRot="1" noChangeArrowheads="1" noTextEdit="1"/>
          </p:cNvSpPr>
          <p:nvPr>
            <p:ph type="sldImg"/>
          </p:nvPr>
        </p:nvSpPr>
        <p:spPr>
          <a:ln/>
        </p:spPr>
      </p:sp>
      <p:sp>
        <p:nvSpPr>
          <p:cNvPr id="391172" name="Rectangle 3">
            <a:extLst>
              <a:ext uri="{FF2B5EF4-FFF2-40B4-BE49-F238E27FC236}">
                <a16:creationId xmlns:a16="http://schemas.microsoft.com/office/drawing/2014/main" id="{22E78155-4074-49FC-86B2-18D93B4D805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7">
            <a:extLst>
              <a:ext uri="{FF2B5EF4-FFF2-40B4-BE49-F238E27FC236}">
                <a16:creationId xmlns:a16="http://schemas.microsoft.com/office/drawing/2014/main" id="{B6D751CC-8378-4E42-B1B1-C9C6E9F4764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D46CA2E-9B00-4D24-9880-C3A69DD15009}" type="slidenum">
              <a:rPr lang="es-PR" altLang="en-US" b="0" i="0"/>
              <a:pPr/>
              <a:t>139</a:t>
            </a:fld>
            <a:endParaRPr lang="es-PR" altLang="en-US" b="0" i="0"/>
          </a:p>
        </p:txBody>
      </p:sp>
      <p:sp>
        <p:nvSpPr>
          <p:cNvPr id="392195" name="Rectangle 2">
            <a:extLst>
              <a:ext uri="{FF2B5EF4-FFF2-40B4-BE49-F238E27FC236}">
                <a16:creationId xmlns:a16="http://schemas.microsoft.com/office/drawing/2014/main" id="{FB92D8FA-A10B-4021-BAFD-15B2D6E3BE6E}"/>
              </a:ext>
            </a:extLst>
          </p:cNvPr>
          <p:cNvSpPr>
            <a:spLocks noRot="1" noChangeArrowheads="1" noTextEdit="1"/>
          </p:cNvSpPr>
          <p:nvPr>
            <p:ph type="sldImg"/>
          </p:nvPr>
        </p:nvSpPr>
        <p:spPr>
          <a:ln/>
        </p:spPr>
      </p:sp>
      <p:sp>
        <p:nvSpPr>
          <p:cNvPr id="392196" name="Rectangle 3">
            <a:extLst>
              <a:ext uri="{FF2B5EF4-FFF2-40B4-BE49-F238E27FC236}">
                <a16:creationId xmlns:a16="http://schemas.microsoft.com/office/drawing/2014/main" id="{33A81ADA-7CCA-4DDF-AFBE-3519A350F77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a:extLst>
              <a:ext uri="{FF2B5EF4-FFF2-40B4-BE49-F238E27FC236}">
                <a16:creationId xmlns:a16="http://schemas.microsoft.com/office/drawing/2014/main" id="{7B0E119F-25CE-4A42-9B47-FF9640C63FA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20A5012-1A0F-4A3C-8C92-25D86AF2F76B}" type="slidenum">
              <a:rPr lang="es-PR" altLang="en-US" b="0" i="0"/>
              <a:pPr/>
              <a:t>14</a:t>
            </a:fld>
            <a:endParaRPr lang="es-PR" altLang="en-US" b="0" i="0"/>
          </a:p>
        </p:txBody>
      </p:sp>
      <p:sp>
        <p:nvSpPr>
          <p:cNvPr id="264195" name="Rectangle 2">
            <a:extLst>
              <a:ext uri="{FF2B5EF4-FFF2-40B4-BE49-F238E27FC236}">
                <a16:creationId xmlns:a16="http://schemas.microsoft.com/office/drawing/2014/main" id="{63B157D7-6A7E-4402-B6FE-D8AB529438A3}"/>
              </a:ext>
            </a:extLst>
          </p:cNvPr>
          <p:cNvSpPr>
            <a:spLocks noRot="1" noChangeArrowheads="1" noTextEdit="1"/>
          </p:cNvSpPr>
          <p:nvPr>
            <p:ph type="sldImg"/>
          </p:nvPr>
        </p:nvSpPr>
        <p:spPr>
          <a:ln/>
        </p:spPr>
      </p:sp>
      <p:sp>
        <p:nvSpPr>
          <p:cNvPr id="264196" name="Rectangle 3">
            <a:extLst>
              <a:ext uri="{FF2B5EF4-FFF2-40B4-BE49-F238E27FC236}">
                <a16:creationId xmlns:a16="http://schemas.microsoft.com/office/drawing/2014/main" id="{3B455601-5571-42B8-B6DD-FDE2E0FD04A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7">
            <a:extLst>
              <a:ext uri="{FF2B5EF4-FFF2-40B4-BE49-F238E27FC236}">
                <a16:creationId xmlns:a16="http://schemas.microsoft.com/office/drawing/2014/main" id="{60F37480-FDE8-45B9-B208-DF8F7E63577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D7CFDAF-AF4C-4B5C-84FB-15567B7BEC16}" type="slidenum">
              <a:rPr lang="es-PR" altLang="en-US" b="0" i="0"/>
              <a:pPr/>
              <a:t>140</a:t>
            </a:fld>
            <a:endParaRPr lang="es-PR" altLang="en-US" b="0" i="0"/>
          </a:p>
        </p:txBody>
      </p:sp>
      <p:sp>
        <p:nvSpPr>
          <p:cNvPr id="393219" name="Rectangle 2">
            <a:extLst>
              <a:ext uri="{FF2B5EF4-FFF2-40B4-BE49-F238E27FC236}">
                <a16:creationId xmlns:a16="http://schemas.microsoft.com/office/drawing/2014/main" id="{69BEA5AE-9E8F-4958-B77E-120FD13AAB53}"/>
              </a:ext>
            </a:extLst>
          </p:cNvPr>
          <p:cNvSpPr>
            <a:spLocks noRot="1" noChangeArrowheads="1" noTextEdit="1"/>
          </p:cNvSpPr>
          <p:nvPr>
            <p:ph type="sldImg"/>
          </p:nvPr>
        </p:nvSpPr>
        <p:spPr>
          <a:ln/>
        </p:spPr>
      </p:sp>
      <p:sp>
        <p:nvSpPr>
          <p:cNvPr id="393220" name="Rectangle 3">
            <a:extLst>
              <a:ext uri="{FF2B5EF4-FFF2-40B4-BE49-F238E27FC236}">
                <a16:creationId xmlns:a16="http://schemas.microsoft.com/office/drawing/2014/main" id="{E07FC75F-3C94-434C-A23C-FBC9F3BBFFA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a:extLst>
              <a:ext uri="{FF2B5EF4-FFF2-40B4-BE49-F238E27FC236}">
                <a16:creationId xmlns:a16="http://schemas.microsoft.com/office/drawing/2014/main" id="{7EAC21D5-55C1-426E-BD10-F2815451DE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63FC946-7081-4836-A1E0-B6D59F919362}" type="slidenum">
              <a:rPr lang="es-PR" altLang="en-US" b="0" i="0"/>
              <a:pPr/>
              <a:t>141</a:t>
            </a:fld>
            <a:endParaRPr lang="es-PR" altLang="en-US" b="0" i="0"/>
          </a:p>
        </p:txBody>
      </p:sp>
      <p:sp>
        <p:nvSpPr>
          <p:cNvPr id="394243" name="Rectangle 2">
            <a:extLst>
              <a:ext uri="{FF2B5EF4-FFF2-40B4-BE49-F238E27FC236}">
                <a16:creationId xmlns:a16="http://schemas.microsoft.com/office/drawing/2014/main" id="{FF1182CF-9382-4C79-8BB3-5371E5317436}"/>
              </a:ext>
            </a:extLst>
          </p:cNvPr>
          <p:cNvSpPr>
            <a:spLocks noRot="1" noChangeArrowheads="1" noTextEdit="1"/>
          </p:cNvSpPr>
          <p:nvPr>
            <p:ph type="sldImg"/>
          </p:nvPr>
        </p:nvSpPr>
        <p:spPr>
          <a:ln/>
        </p:spPr>
      </p:sp>
      <p:sp>
        <p:nvSpPr>
          <p:cNvPr id="394244" name="Rectangle 3">
            <a:extLst>
              <a:ext uri="{FF2B5EF4-FFF2-40B4-BE49-F238E27FC236}">
                <a16:creationId xmlns:a16="http://schemas.microsoft.com/office/drawing/2014/main" id="{72C203F1-5D5A-4D06-AD9B-845F9A66B2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a:extLst>
              <a:ext uri="{FF2B5EF4-FFF2-40B4-BE49-F238E27FC236}">
                <a16:creationId xmlns:a16="http://schemas.microsoft.com/office/drawing/2014/main" id="{C5EF6D4A-051A-4792-8BD2-CF33FA8DA27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EBFA338-A344-4E5E-AEEF-BC69931340C4}" type="slidenum">
              <a:rPr lang="es-PR" altLang="en-US" b="0" i="0"/>
              <a:pPr/>
              <a:t>142</a:t>
            </a:fld>
            <a:endParaRPr lang="es-PR" altLang="en-US" b="0" i="0"/>
          </a:p>
        </p:txBody>
      </p:sp>
      <p:sp>
        <p:nvSpPr>
          <p:cNvPr id="395267" name="Rectangle 2">
            <a:extLst>
              <a:ext uri="{FF2B5EF4-FFF2-40B4-BE49-F238E27FC236}">
                <a16:creationId xmlns:a16="http://schemas.microsoft.com/office/drawing/2014/main" id="{622643DC-7ECB-4DF3-8A17-1CAA95B19D28}"/>
              </a:ext>
            </a:extLst>
          </p:cNvPr>
          <p:cNvSpPr>
            <a:spLocks noRot="1" noChangeArrowheads="1" noTextEdit="1"/>
          </p:cNvSpPr>
          <p:nvPr>
            <p:ph type="sldImg"/>
          </p:nvPr>
        </p:nvSpPr>
        <p:spPr>
          <a:ln/>
        </p:spPr>
      </p:sp>
      <p:sp>
        <p:nvSpPr>
          <p:cNvPr id="395268" name="Rectangle 3">
            <a:extLst>
              <a:ext uri="{FF2B5EF4-FFF2-40B4-BE49-F238E27FC236}">
                <a16:creationId xmlns:a16="http://schemas.microsoft.com/office/drawing/2014/main" id="{EA2FF1F0-63A6-493C-B3DC-6BB4348DB4C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7">
            <a:extLst>
              <a:ext uri="{FF2B5EF4-FFF2-40B4-BE49-F238E27FC236}">
                <a16:creationId xmlns:a16="http://schemas.microsoft.com/office/drawing/2014/main" id="{344E119E-55D5-451A-B903-715E0B01DB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917008A-74A3-4BED-B7AA-044C924B2530}" type="slidenum">
              <a:rPr lang="es-PR" altLang="en-US" b="0" i="0"/>
              <a:pPr/>
              <a:t>143</a:t>
            </a:fld>
            <a:endParaRPr lang="es-PR" altLang="en-US" b="0" i="0"/>
          </a:p>
        </p:txBody>
      </p:sp>
      <p:sp>
        <p:nvSpPr>
          <p:cNvPr id="396291" name="Rectangle 2">
            <a:extLst>
              <a:ext uri="{FF2B5EF4-FFF2-40B4-BE49-F238E27FC236}">
                <a16:creationId xmlns:a16="http://schemas.microsoft.com/office/drawing/2014/main" id="{2EDFD0EE-CEE6-4005-9A27-C18C45A48A65}"/>
              </a:ext>
            </a:extLst>
          </p:cNvPr>
          <p:cNvSpPr>
            <a:spLocks noRot="1" noChangeArrowheads="1" noTextEdit="1"/>
          </p:cNvSpPr>
          <p:nvPr>
            <p:ph type="sldImg"/>
          </p:nvPr>
        </p:nvSpPr>
        <p:spPr>
          <a:ln/>
        </p:spPr>
      </p:sp>
      <p:sp>
        <p:nvSpPr>
          <p:cNvPr id="396292" name="Rectangle 3">
            <a:extLst>
              <a:ext uri="{FF2B5EF4-FFF2-40B4-BE49-F238E27FC236}">
                <a16:creationId xmlns:a16="http://schemas.microsoft.com/office/drawing/2014/main" id="{B0F78266-10DB-46FD-8BB2-0B96AC69BD5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7">
            <a:extLst>
              <a:ext uri="{FF2B5EF4-FFF2-40B4-BE49-F238E27FC236}">
                <a16:creationId xmlns:a16="http://schemas.microsoft.com/office/drawing/2014/main" id="{7F0B87BE-7A1D-4C15-AF68-BBDF597399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79E2095-EC2C-4E4C-965A-207CF2AC1CFA}" type="slidenum">
              <a:rPr lang="es-PR" altLang="en-US" b="0" i="0"/>
              <a:pPr/>
              <a:t>144</a:t>
            </a:fld>
            <a:endParaRPr lang="es-PR" altLang="en-US" b="0" i="0"/>
          </a:p>
        </p:txBody>
      </p:sp>
      <p:sp>
        <p:nvSpPr>
          <p:cNvPr id="397315" name="Rectangle 2">
            <a:extLst>
              <a:ext uri="{FF2B5EF4-FFF2-40B4-BE49-F238E27FC236}">
                <a16:creationId xmlns:a16="http://schemas.microsoft.com/office/drawing/2014/main" id="{57D87E49-FB5C-4267-B2FB-8D1AC545850C}"/>
              </a:ext>
            </a:extLst>
          </p:cNvPr>
          <p:cNvSpPr>
            <a:spLocks noRot="1" noChangeArrowheads="1" noTextEdit="1"/>
          </p:cNvSpPr>
          <p:nvPr>
            <p:ph type="sldImg"/>
          </p:nvPr>
        </p:nvSpPr>
        <p:spPr>
          <a:ln/>
        </p:spPr>
      </p:sp>
      <p:sp>
        <p:nvSpPr>
          <p:cNvPr id="397316" name="Rectangle 3">
            <a:extLst>
              <a:ext uri="{FF2B5EF4-FFF2-40B4-BE49-F238E27FC236}">
                <a16:creationId xmlns:a16="http://schemas.microsoft.com/office/drawing/2014/main" id="{6C7CDD6A-0AF0-4465-AE14-C1BC327FED5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7">
            <a:extLst>
              <a:ext uri="{FF2B5EF4-FFF2-40B4-BE49-F238E27FC236}">
                <a16:creationId xmlns:a16="http://schemas.microsoft.com/office/drawing/2014/main" id="{7FCFC9C5-EFE8-4820-8B1D-78CC3A4B31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24AAAC6-DED2-4A93-A065-6DBA0341C0AA}" type="slidenum">
              <a:rPr lang="es-PR" altLang="en-US" b="0" i="0"/>
              <a:pPr/>
              <a:t>145</a:t>
            </a:fld>
            <a:endParaRPr lang="es-PR" altLang="en-US" b="0" i="0"/>
          </a:p>
        </p:txBody>
      </p:sp>
      <p:sp>
        <p:nvSpPr>
          <p:cNvPr id="398339" name="Rectangle 2">
            <a:extLst>
              <a:ext uri="{FF2B5EF4-FFF2-40B4-BE49-F238E27FC236}">
                <a16:creationId xmlns:a16="http://schemas.microsoft.com/office/drawing/2014/main" id="{45999221-0325-4F76-89AA-C54BD0888200}"/>
              </a:ext>
            </a:extLst>
          </p:cNvPr>
          <p:cNvSpPr>
            <a:spLocks noRot="1" noChangeArrowheads="1" noTextEdit="1"/>
          </p:cNvSpPr>
          <p:nvPr>
            <p:ph type="sldImg"/>
          </p:nvPr>
        </p:nvSpPr>
        <p:spPr>
          <a:ln/>
        </p:spPr>
      </p:sp>
      <p:sp>
        <p:nvSpPr>
          <p:cNvPr id="398340" name="Rectangle 3">
            <a:extLst>
              <a:ext uri="{FF2B5EF4-FFF2-40B4-BE49-F238E27FC236}">
                <a16:creationId xmlns:a16="http://schemas.microsoft.com/office/drawing/2014/main" id="{223E9FA3-0694-4AFD-94FA-76B2FCE25F4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a:extLst>
              <a:ext uri="{FF2B5EF4-FFF2-40B4-BE49-F238E27FC236}">
                <a16:creationId xmlns:a16="http://schemas.microsoft.com/office/drawing/2014/main" id="{B8CB5A1B-6573-4B27-A024-13F8C369511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7340BD1-1AC3-455F-A0B1-96DEAC91A90B}" type="slidenum">
              <a:rPr lang="es-PR" altLang="en-US" b="0" i="0"/>
              <a:pPr/>
              <a:t>146</a:t>
            </a:fld>
            <a:endParaRPr lang="es-PR" altLang="en-US" b="0" i="0"/>
          </a:p>
        </p:txBody>
      </p:sp>
      <p:sp>
        <p:nvSpPr>
          <p:cNvPr id="399363" name="Rectangle 2">
            <a:extLst>
              <a:ext uri="{FF2B5EF4-FFF2-40B4-BE49-F238E27FC236}">
                <a16:creationId xmlns:a16="http://schemas.microsoft.com/office/drawing/2014/main" id="{C669D0FC-F21D-41E3-B41E-E15B59A7B7DF}"/>
              </a:ext>
            </a:extLst>
          </p:cNvPr>
          <p:cNvSpPr>
            <a:spLocks noRot="1" noChangeArrowheads="1" noTextEdit="1"/>
          </p:cNvSpPr>
          <p:nvPr>
            <p:ph type="sldImg"/>
          </p:nvPr>
        </p:nvSpPr>
        <p:spPr>
          <a:ln/>
        </p:spPr>
      </p:sp>
      <p:sp>
        <p:nvSpPr>
          <p:cNvPr id="399364" name="Rectangle 3">
            <a:extLst>
              <a:ext uri="{FF2B5EF4-FFF2-40B4-BE49-F238E27FC236}">
                <a16:creationId xmlns:a16="http://schemas.microsoft.com/office/drawing/2014/main" id="{E247AAFF-7B42-4D97-9186-038DB2DFBA2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a:extLst>
              <a:ext uri="{FF2B5EF4-FFF2-40B4-BE49-F238E27FC236}">
                <a16:creationId xmlns:a16="http://schemas.microsoft.com/office/drawing/2014/main" id="{A47B95AE-C3D7-4C10-960D-6A68320BE24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E2F2BC7-F7D5-4536-A303-4E0C8F39892C}" type="slidenum">
              <a:rPr lang="es-PR" altLang="en-US" b="0" i="0"/>
              <a:pPr/>
              <a:t>147</a:t>
            </a:fld>
            <a:endParaRPr lang="es-PR" altLang="en-US" b="0" i="0"/>
          </a:p>
        </p:txBody>
      </p:sp>
      <p:sp>
        <p:nvSpPr>
          <p:cNvPr id="400387" name="Rectangle 2">
            <a:extLst>
              <a:ext uri="{FF2B5EF4-FFF2-40B4-BE49-F238E27FC236}">
                <a16:creationId xmlns:a16="http://schemas.microsoft.com/office/drawing/2014/main" id="{BCAE37D4-5DD4-4BAA-AEA5-2C46C89ADF52}"/>
              </a:ext>
            </a:extLst>
          </p:cNvPr>
          <p:cNvSpPr>
            <a:spLocks noRot="1" noChangeArrowheads="1" noTextEdit="1"/>
          </p:cNvSpPr>
          <p:nvPr>
            <p:ph type="sldImg"/>
          </p:nvPr>
        </p:nvSpPr>
        <p:spPr>
          <a:ln/>
        </p:spPr>
      </p:sp>
      <p:sp>
        <p:nvSpPr>
          <p:cNvPr id="400388" name="Rectangle 3">
            <a:extLst>
              <a:ext uri="{FF2B5EF4-FFF2-40B4-BE49-F238E27FC236}">
                <a16:creationId xmlns:a16="http://schemas.microsoft.com/office/drawing/2014/main" id="{F601DCB7-5ED4-4852-A910-0A9EEB05E1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a:extLst>
              <a:ext uri="{FF2B5EF4-FFF2-40B4-BE49-F238E27FC236}">
                <a16:creationId xmlns:a16="http://schemas.microsoft.com/office/drawing/2014/main" id="{E691748C-85AD-456F-96F4-AE64590CEB1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BCACDFE-FEDB-4E89-9117-461E0136DC0A}" type="slidenum">
              <a:rPr lang="es-PR" altLang="en-US" b="0" i="0"/>
              <a:pPr/>
              <a:t>148</a:t>
            </a:fld>
            <a:endParaRPr lang="es-PR" altLang="en-US" b="0" i="0"/>
          </a:p>
        </p:txBody>
      </p:sp>
      <p:sp>
        <p:nvSpPr>
          <p:cNvPr id="401411" name="Rectangle 2">
            <a:extLst>
              <a:ext uri="{FF2B5EF4-FFF2-40B4-BE49-F238E27FC236}">
                <a16:creationId xmlns:a16="http://schemas.microsoft.com/office/drawing/2014/main" id="{11B2C1CE-88E0-4171-9409-02B27885920E}"/>
              </a:ext>
            </a:extLst>
          </p:cNvPr>
          <p:cNvSpPr>
            <a:spLocks noRot="1" noChangeArrowheads="1" noTextEdit="1"/>
          </p:cNvSpPr>
          <p:nvPr>
            <p:ph type="sldImg"/>
          </p:nvPr>
        </p:nvSpPr>
        <p:spPr>
          <a:ln/>
        </p:spPr>
      </p:sp>
      <p:sp>
        <p:nvSpPr>
          <p:cNvPr id="401412" name="Rectangle 3">
            <a:extLst>
              <a:ext uri="{FF2B5EF4-FFF2-40B4-BE49-F238E27FC236}">
                <a16:creationId xmlns:a16="http://schemas.microsoft.com/office/drawing/2014/main" id="{31D06361-76BB-4FDF-A71F-EFA395DC363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a:extLst>
              <a:ext uri="{FF2B5EF4-FFF2-40B4-BE49-F238E27FC236}">
                <a16:creationId xmlns:a16="http://schemas.microsoft.com/office/drawing/2014/main" id="{ED2D2194-62E7-4D33-9E7F-E5DF400951E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856A511-C98A-4D70-BCFC-326D7B80FA1C}" type="slidenum">
              <a:rPr lang="es-PR" altLang="en-US" b="0" i="0"/>
              <a:pPr/>
              <a:t>149</a:t>
            </a:fld>
            <a:endParaRPr lang="es-PR" altLang="en-US" b="0" i="0"/>
          </a:p>
        </p:txBody>
      </p:sp>
      <p:sp>
        <p:nvSpPr>
          <p:cNvPr id="402435" name="Rectangle 2">
            <a:extLst>
              <a:ext uri="{FF2B5EF4-FFF2-40B4-BE49-F238E27FC236}">
                <a16:creationId xmlns:a16="http://schemas.microsoft.com/office/drawing/2014/main" id="{62279F5C-56BD-4CF9-B48A-022D0C0E04C8}"/>
              </a:ext>
            </a:extLst>
          </p:cNvPr>
          <p:cNvSpPr>
            <a:spLocks noRot="1" noChangeArrowheads="1" noTextEdit="1"/>
          </p:cNvSpPr>
          <p:nvPr>
            <p:ph type="sldImg"/>
          </p:nvPr>
        </p:nvSpPr>
        <p:spPr>
          <a:ln/>
        </p:spPr>
      </p:sp>
      <p:sp>
        <p:nvSpPr>
          <p:cNvPr id="402436" name="Rectangle 3">
            <a:extLst>
              <a:ext uri="{FF2B5EF4-FFF2-40B4-BE49-F238E27FC236}">
                <a16:creationId xmlns:a16="http://schemas.microsoft.com/office/drawing/2014/main" id="{41A42F28-A603-4E90-BF5A-4247946D77F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a:extLst>
              <a:ext uri="{FF2B5EF4-FFF2-40B4-BE49-F238E27FC236}">
                <a16:creationId xmlns:a16="http://schemas.microsoft.com/office/drawing/2014/main" id="{1B21FDCF-8F79-41AB-8173-2FCEA29859E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B0C4E35-A52E-40C5-B6CE-D26D0A1F03A5}" type="slidenum">
              <a:rPr lang="es-PR" altLang="en-US" b="0" i="0"/>
              <a:pPr/>
              <a:t>15</a:t>
            </a:fld>
            <a:endParaRPr lang="es-PR" altLang="en-US" b="0" i="0"/>
          </a:p>
        </p:txBody>
      </p:sp>
      <p:sp>
        <p:nvSpPr>
          <p:cNvPr id="265219" name="Rectangle 2">
            <a:extLst>
              <a:ext uri="{FF2B5EF4-FFF2-40B4-BE49-F238E27FC236}">
                <a16:creationId xmlns:a16="http://schemas.microsoft.com/office/drawing/2014/main" id="{0696F1AB-92B1-4E55-A452-CDFC38E73662}"/>
              </a:ext>
            </a:extLst>
          </p:cNvPr>
          <p:cNvSpPr>
            <a:spLocks noRot="1" noChangeArrowheads="1" noTextEdit="1"/>
          </p:cNvSpPr>
          <p:nvPr>
            <p:ph type="sldImg"/>
          </p:nvPr>
        </p:nvSpPr>
        <p:spPr>
          <a:ln/>
        </p:spPr>
      </p:sp>
      <p:sp>
        <p:nvSpPr>
          <p:cNvPr id="265220" name="Rectangle 3">
            <a:extLst>
              <a:ext uri="{FF2B5EF4-FFF2-40B4-BE49-F238E27FC236}">
                <a16:creationId xmlns:a16="http://schemas.microsoft.com/office/drawing/2014/main" id="{838613DD-7A23-4222-97AE-CDFC3BD5CDD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7">
            <a:extLst>
              <a:ext uri="{FF2B5EF4-FFF2-40B4-BE49-F238E27FC236}">
                <a16:creationId xmlns:a16="http://schemas.microsoft.com/office/drawing/2014/main" id="{CA645D37-1A40-4484-BC48-C8F48406F7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0B8692A-43EE-48B0-A673-5B9EB669CD19}" type="slidenum">
              <a:rPr lang="es-PR" altLang="en-US" b="0" i="0"/>
              <a:pPr/>
              <a:t>150</a:t>
            </a:fld>
            <a:endParaRPr lang="es-PR" altLang="en-US" b="0" i="0"/>
          </a:p>
        </p:txBody>
      </p:sp>
      <p:sp>
        <p:nvSpPr>
          <p:cNvPr id="403459" name="Rectangle 2">
            <a:extLst>
              <a:ext uri="{FF2B5EF4-FFF2-40B4-BE49-F238E27FC236}">
                <a16:creationId xmlns:a16="http://schemas.microsoft.com/office/drawing/2014/main" id="{F3CF58AB-DA35-4B55-9C2F-0808A363F89B}"/>
              </a:ext>
            </a:extLst>
          </p:cNvPr>
          <p:cNvSpPr>
            <a:spLocks noRot="1" noChangeArrowheads="1" noTextEdit="1"/>
          </p:cNvSpPr>
          <p:nvPr>
            <p:ph type="sldImg"/>
          </p:nvPr>
        </p:nvSpPr>
        <p:spPr>
          <a:ln/>
        </p:spPr>
      </p:sp>
      <p:sp>
        <p:nvSpPr>
          <p:cNvPr id="403460" name="Rectangle 3">
            <a:extLst>
              <a:ext uri="{FF2B5EF4-FFF2-40B4-BE49-F238E27FC236}">
                <a16:creationId xmlns:a16="http://schemas.microsoft.com/office/drawing/2014/main" id="{BA84A84F-80AE-4A75-B364-8CC49A3C5DB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7">
            <a:extLst>
              <a:ext uri="{FF2B5EF4-FFF2-40B4-BE49-F238E27FC236}">
                <a16:creationId xmlns:a16="http://schemas.microsoft.com/office/drawing/2014/main" id="{95EA9E27-CB0B-4B30-8C71-ACE3D91CC0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273812B-75D5-4716-9C70-448369128380}" type="slidenum">
              <a:rPr lang="es-PR" altLang="en-US" b="0" i="0"/>
              <a:pPr/>
              <a:t>151</a:t>
            </a:fld>
            <a:endParaRPr lang="es-PR" altLang="en-US" b="0" i="0"/>
          </a:p>
        </p:txBody>
      </p:sp>
      <p:sp>
        <p:nvSpPr>
          <p:cNvPr id="404483" name="Rectangle 2">
            <a:extLst>
              <a:ext uri="{FF2B5EF4-FFF2-40B4-BE49-F238E27FC236}">
                <a16:creationId xmlns:a16="http://schemas.microsoft.com/office/drawing/2014/main" id="{AD28111D-74C7-4727-9AE3-3FF845865932}"/>
              </a:ext>
            </a:extLst>
          </p:cNvPr>
          <p:cNvSpPr>
            <a:spLocks noRot="1" noChangeArrowheads="1" noTextEdit="1"/>
          </p:cNvSpPr>
          <p:nvPr>
            <p:ph type="sldImg"/>
          </p:nvPr>
        </p:nvSpPr>
        <p:spPr>
          <a:ln/>
        </p:spPr>
      </p:sp>
      <p:sp>
        <p:nvSpPr>
          <p:cNvPr id="404484" name="Rectangle 3">
            <a:extLst>
              <a:ext uri="{FF2B5EF4-FFF2-40B4-BE49-F238E27FC236}">
                <a16:creationId xmlns:a16="http://schemas.microsoft.com/office/drawing/2014/main" id="{B1A2B74A-17E3-44F5-A008-31DD72CF022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a:extLst>
              <a:ext uri="{FF2B5EF4-FFF2-40B4-BE49-F238E27FC236}">
                <a16:creationId xmlns:a16="http://schemas.microsoft.com/office/drawing/2014/main" id="{617A2A9A-2DA6-424E-AA1D-ECC6281087D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8A395E5-5891-445C-A63D-8574B21199CD}" type="slidenum">
              <a:rPr lang="es-PR" altLang="en-US" b="0" i="0"/>
              <a:pPr/>
              <a:t>152</a:t>
            </a:fld>
            <a:endParaRPr lang="es-PR" altLang="en-US" b="0" i="0"/>
          </a:p>
        </p:txBody>
      </p:sp>
      <p:sp>
        <p:nvSpPr>
          <p:cNvPr id="405507" name="Rectangle 2">
            <a:extLst>
              <a:ext uri="{FF2B5EF4-FFF2-40B4-BE49-F238E27FC236}">
                <a16:creationId xmlns:a16="http://schemas.microsoft.com/office/drawing/2014/main" id="{CD657035-0166-420B-AA5A-FF78AB8C7464}"/>
              </a:ext>
            </a:extLst>
          </p:cNvPr>
          <p:cNvSpPr>
            <a:spLocks noRot="1" noChangeArrowheads="1" noTextEdit="1"/>
          </p:cNvSpPr>
          <p:nvPr>
            <p:ph type="sldImg"/>
          </p:nvPr>
        </p:nvSpPr>
        <p:spPr>
          <a:ln/>
        </p:spPr>
      </p:sp>
      <p:sp>
        <p:nvSpPr>
          <p:cNvPr id="405508" name="Rectangle 3">
            <a:extLst>
              <a:ext uri="{FF2B5EF4-FFF2-40B4-BE49-F238E27FC236}">
                <a16:creationId xmlns:a16="http://schemas.microsoft.com/office/drawing/2014/main" id="{B2B36741-C307-45E7-989E-884C74EA27C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a:extLst>
              <a:ext uri="{FF2B5EF4-FFF2-40B4-BE49-F238E27FC236}">
                <a16:creationId xmlns:a16="http://schemas.microsoft.com/office/drawing/2014/main" id="{367FD198-8103-43FD-8422-5D028F7108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59A1A66-3424-44A6-BAE7-406EDCB88A5F}" type="slidenum">
              <a:rPr lang="es-PR" altLang="en-US" b="0" i="0"/>
              <a:pPr/>
              <a:t>153</a:t>
            </a:fld>
            <a:endParaRPr lang="es-PR" altLang="en-US" b="0" i="0"/>
          </a:p>
        </p:txBody>
      </p:sp>
      <p:sp>
        <p:nvSpPr>
          <p:cNvPr id="406531" name="Rectangle 2">
            <a:extLst>
              <a:ext uri="{FF2B5EF4-FFF2-40B4-BE49-F238E27FC236}">
                <a16:creationId xmlns:a16="http://schemas.microsoft.com/office/drawing/2014/main" id="{34F47F1F-2C83-44D7-A913-D18841382D87}"/>
              </a:ext>
            </a:extLst>
          </p:cNvPr>
          <p:cNvSpPr>
            <a:spLocks noRot="1" noChangeArrowheads="1" noTextEdit="1"/>
          </p:cNvSpPr>
          <p:nvPr>
            <p:ph type="sldImg"/>
          </p:nvPr>
        </p:nvSpPr>
        <p:spPr>
          <a:ln/>
        </p:spPr>
      </p:sp>
      <p:sp>
        <p:nvSpPr>
          <p:cNvPr id="406532" name="Rectangle 3">
            <a:extLst>
              <a:ext uri="{FF2B5EF4-FFF2-40B4-BE49-F238E27FC236}">
                <a16:creationId xmlns:a16="http://schemas.microsoft.com/office/drawing/2014/main" id="{93B24910-C437-4A89-8A21-FD9004D896E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7">
            <a:extLst>
              <a:ext uri="{FF2B5EF4-FFF2-40B4-BE49-F238E27FC236}">
                <a16:creationId xmlns:a16="http://schemas.microsoft.com/office/drawing/2014/main" id="{C4AB3A94-3A20-4A7F-8B48-4068BF8AEE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4E7E984-1B41-45BD-A294-395D55AC9D1F}" type="slidenum">
              <a:rPr lang="es-PR" altLang="en-US" b="0" i="0"/>
              <a:pPr/>
              <a:t>154</a:t>
            </a:fld>
            <a:endParaRPr lang="es-PR" altLang="en-US" b="0" i="0"/>
          </a:p>
        </p:txBody>
      </p:sp>
      <p:sp>
        <p:nvSpPr>
          <p:cNvPr id="407555" name="Rectangle 2">
            <a:extLst>
              <a:ext uri="{FF2B5EF4-FFF2-40B4-BE49-F238E27FC236}">
                <a16:creationId xmlns:a16="http://schemas.microsoft.com/office/drawing/2014/main" id="{57B1B1BC-7035-4C38-B011-DA957DD3D64E}"/>
              </a:ext>
            </a:extLst>
          </p:cNvPr>
          <p:cNvSpPr>
            <a:spLocks noRot="1" noChangeArrowheads="1" noTextEdit="1"/>
          </p:cNvSpPr>
          <p:nvPr>
            <p:ph type="sldImg"/>
          </p:nvPr>
        </p:nvSpPr>
        <p:spPr>
          <a:ln/>
        </p:spPr>
      </p:sp>
      <p:sp>
        <p:nvSpPr>
          <p:cNvPr id="407556" name="Rectangle 3">
            <a:extLst>
              <a:ext uri="{FF2B5EF4-FFF2-40B4-BE49-F238E27FC236}">
                <a16:creationId xmlns:a16="http://schemas.microsoft.com/office/drawing/2014/main" id="{2EE638B9-82F4-4B57-8801-61551F9AB7D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7">
            <a:extLst>
              <a:ext uri="{FF2B5EF4-FFF2-40B4-BE49-F238E27FC236}">
                <a16:creationId xmlns:a16="http://schemas.microsoft.com/office/drawing/2014/main" id="{A2D30D8D-05D0-4408-8801-B4287726EA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F8BD5A9-98D6-4A25-A9BA-4EA2BB676A81}" type="slidenum">
              <a:rPr lang="es-PR" altLang="en-US" b="0" i="0"/>
              <a:pPr/>
              <a:t>155</a:t>
            </a:fld>
            <a:endParaRPr lang="es-PR" altLang="en-US" b="0" i="0"/>
          </a:p>
        </p:txBody>
      </p:sp>
      <p:sp>
        <p:nvSpPr>
          <p:cNvPr id="408579" name="Rectangle 2">
            <a:extLst>
              <a:ext uri="{FF2B5EF4-FFF2-40B4-BE49-F238E27FC236}">
                <a16:creationId xmlns:a16="http://schemas.microsoft.com/office/drawing/2014/main" id="{69EB198A-FA53-4B0B-B661-C243BEF7350E}"/>
              </a:ext>
            </a:extLst>
          </p:cNvPr>
          <p:cNvSpPr>
            <a:spLocks noRot="1" noChangeArrowheads="1" noTextEdit="1"/>
          </p:cNvSpPr>
          <p:nvPr>
            <p:ph type="sldImg"/>
          </p:nvPr>
        </p:nvSpPr>
        <p:spPr>
          <a:ln/>
        </p:spPr>
      </p:sp>
      <p:sp>
        <p:nvSpPr>
          <p:cNvPr id="408580" name="Rectangle 3">
            <a:extLst>
              <a:ext uri="{FF2B5EF4-FFF2-40B4-BE49-F238E27FC236}">
                <a16:creationId xmlns:a16="http://schemas.microsoft.com/office/drawing/2014/main" id="{C3EE2C81-20C5-482E-AAB5-A0C49C6494E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a:extLst>
              <a:ext uri="{FF2B5EF4-FFF2-40B4-BE49-F238E27FC236}">
                <a16:creationId xmlns:a16="http://schemas.microsoft.com/office/drawing/2014/main" id="{5E26C624-B5E1-4618-939F-61228CEACF7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C6E6252-54DB-4FE4-9481-A5455C8F5C22}" type="slidenum">
              <a:rPr lang="es-PR" altLang="en-US" b="0" i="0"/>
              <a:pPr/>
              <a:t>156</a:t>
            </a:fld>
            <a:endParaRPr lang="es-PR" altLang="en-US" b="0" i="0"/>
          </a:p>
        </p:txBody>
      </p:sp>
      <p:sp>
        <p:nvSpPr>
          <p:cNvPr id="409603" name="Rectangle 2">
            <a:extLst>
              <a:ext uri="{FF2B5EF4-FFF2-40B4-BE49-F238E27FC236}">
                <a16:creationId xmlns:a16="http://schemas.microsoft.com/office/drawing/2014/main" id="{FA9CC1A6-E19C-47B9-B8F7-CD598C3DF514}"/>
              </a:ext>
            </a:extLst>
          </p:cNvPr>
          <p:cNvSpPr>
            <a:spLocks noRot="1" noChangeArrowheads="1" noTextEdit="1"/>
          </p:cNvSpPr>
          <p:nvPr>
            <p:ph type="sldImg"/>
          </p:nvPr>
        </p:nvSpPr>
        <p:spPr>
          <a:ln/>
        </p:spPr>
      </p:sp>
      <p:sp>
        <p:nvSpPr>
          <p:cNvPr id="409604" name="Rectangle 3">
            <a:extLst>
              <a:ext uri="{FF2B5EF4-FFF2-40B4-BE49-F238E27FC236}">
                <a16:creationId xmlns:a16="http://schemas.microsoft.com/office/drawing/2014/main" id="{4B1C2D7D-7780-49F5-A6DD-2A142A6BA06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a:extLst>
              <a:ext uri="{FF2B5EF4-FFF2-40B4-BE49-F238E27FC236}">
                <a16:creationId xmlns:a16="http://schemas.microsoft.com/office/drawing/2014/main" id="{9317BE7E-BE6A-4FBD-8C62-8D228B7653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754C268-83CD-41A6-960F-939505C6703A}" type="slidenum">
              <a:rPr lang="es-PR" altLang="en-US" b="0" i="0"/>
              <a:pPr/>
              <a:t>157</a:t>
            </a:fld>
            <a:endParaRPr lang="es-PR" altLang="en-US" b="0" i="0"/>
          </a:p>
        </p:txBody>
      </p:sp>
      <p:sp>
        <p:nvSpPr>
          <p:cNvPr id="410627" name="Rectangle 2">
            <a:extLst>
              <a:ext uri="{FF2B5EF4-FFF2-40B4-BE49-F238E27FC236}">
                <a16:creationId xmlns:a16="http://schemas.microsoft.com/office/drawing/2014/main" id="{9A04D956-4F5C-4281-881E-37B147DA187E}"/>
              </a:ext>
            </a:extLst>
          </p:cNvPr>
          <p:cNvSpPr>
            <a:spLocks noRot="1" noChangeArrowheads="1" noTextEdit="1"/>
          </p:cNvSpPr>
          <p:nvPr>
            <p:ph type="sldImg"/>
          </p:nvPr>
        </p:nvSpPr>
        <p:spPr>
          <a:ln/>
        </p:spPr>
      </p:sp>
      <p:sp>
        <p:nvSpPr>
          <p:cNvPr id="410628" name="Rectangle 3">
            <a:extLst>
              <a:ext uri="{FF2B5EF4-FFF2-40B4-BE49-F238E27FC236}">
                <a16:creationId xmlns:a16="http://schemas.microsoft.com/office/drawing/2014/main" id="{991C721D-F3E8-4CD3-8C0C-7CA09497C9A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7">
            <a:extLst>
              <a:ext uri="{FF2B5EF4-FFF2-40B4-BE49-F238E27FC236}">
                <a16:creationId xmlns:a16="http://schemas.microsoft.com/office/drawing/2014/main" id="{7662237C-57D5-4F8C-AC95-EFBF8BEEE8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5E38836-BF40-4983-9283-E533CC499DC5}" type="slidenum">
              <a:rPr lang="es-PR" altLang="en-US" b="0" i="0"/>
              <a:pPr/>
              <a:t>158</a:t>
            </a:fld>
            <a:endParaRPr lang="es-PR" altLang="en-US" b="0" i="0"/>
          </a:p>
        </p:txBody>
      </p:sp>
      <p:sp>
        <p:nvSpPr>
          <p:cNvPr id="411651" name="Rectangle 2">
            <a:extLst>
              <a:ext uri="{FF2B5EF4-FFF2-40B4-BE49-F238E27FC236}">
                <a16:creationId xmlns:a16="http://schemas.microsoft.com/office/drawing/2014/main" id="{8A9C7DF5-C6A8-49E3-BCE9-5E4E64BB5E59}"/>
              </a:ext>
            </a:extLst>
          </p:cNvPr>
          <p:cNvSpPr>
            <a:spLocks noRot="1" noChangeArrowheads="1" noTextEdit="1"/>
          </p:cNvSpPr>
          <p:nvPr>
            <p:ph type="sldImg"/>
          </p:nvPr>
        </p:nvSpPr>
        <p:spPr>
          <a:ln/>
        </p:spPr>
      </p:sp>
      <p:sp>
        <p:nvSpPr>
          <p:cNvPr id="411652" name="Rectangle 3">
            <a:extLst>
              <a:ext uri="{FF2B5EF4-FFF2-40B4-BE49-F238E27FC236}">
                <a16:creationId xmlns:a16="http://schemas.microsoft.com/office/drawing/2014/main" id="{19E2D8E7-B1F1-4D37-A44F-999D374904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a:extLst>
              <a:ext uri="{FF2B5EF4-FFF2-40B4-BE49-F238E27FC236}">
                <a16:creationId xmlns:a16="http://schemas.microsoft.com/office/drawing/2014/main" id="{5133FE6D-5AE4-4CAC-A556-37913343BE0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0AE70D9-390F-4C88-8459-DE013A4DBC78}" type="slidenum">
              <a:rPr lang="es-PR" altLang="en-US" b="0" i="0"/>
              <a:pPr/>
              <a:t>159</a:t>
            </a:fld>
            <a:endParaRPr lang="es-PR" altLang="en-US" b="0" i="0"/>
          </a:p>
        </p:txBody>
      </p:sp>
      <p:sp>
        <p:nvSpPr>
          <p:cNvPr id="412675" name="Rectangle 2">
            <a:extLst>
              <a:ext uri="{FF2B5EF4-FFF2-40B4-BE49-F238E27FC236}">
                <a16:creationId xmlns:a16="http://schemas.microsoft.com/office/drawing/2014/main" id="{30AC4306-E2AB-4AC6-8B5E-9CF0230D79F3}"/>
              </a:ext>
            </a:extLst>
          </p:cNvPr>
          <p:cNvSpPr>
            <a:spLocks noRot="1" noChangeArrowheads="1" noTextEdit="1"/>
          </p:cNvSpPr>
          <p:nvPr>
            <p:ph type="sldImg"/>
          </p:nvPr>
        </p:nvSpPr>
        <p:spPr>
          <a:ln/>
        </p:spPr>
      </p:sp>
      <p:sp>
        <p:nvSpPr>
          <p:cNvPr id="412676" name="Rectangle 3">
            <a:extLst>
              <a:ext uri="{FF2B5EF4-FFF2-40B4-BE49-F238E27FC236}">
                <a16:creationId xmlns:a16="http://schemas.microsoft.com/office/drawing/2014/main" id="{03DCD20E-2CC9-4D6C-B51A-C250E383CD4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a:extLst>
              <a:ext uri="{FF2B5EF4-FFF2-40B4-BE49-F238E27FC236}">
                <a16:creationId xmlns:a16="http://schemas.microsoft.com/office/drawing/2014/main" id="{710ACB7A-19CB-4470-9505-4A3EDCE6E85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19A7ED8-9B9C-47F1-A666-92C10BD5B0F7}" type="slidenum">
              <a:rPr lang="es-PR" altLang="en-US" b="0" i="0"/>
              <a:pPr/>
              <a:t>16</a:t>
            </a:fld>
            <a:endParaRPr lang="es-PR" altLang="en-US" b="0" i="0"/>
          </a:p>
        </p:txBody>
      </p:sp>
      <p:sp>
        <p:nvSpPr>
          <p:cNvPr id="266243" name="Rectangle 2">
            <a:extLst>
              <a:ext uri="{FF2B5EF4-FFF2-40B4-BE49-F238E27FC236}">
                <a16:creationId xmlns:a16="http://schemas.microsoft.com/office/drawing/2014/main" id="{9F2A1F27-3501-4E71-A185-C2A141DB3749}"/>
              </a:ext>
            </a:extLst>
          </p:cNvPr>
          <p:cNvSpPr>
            <a:spLocks noRot="1" noChangeArrowheads="1" noTextEdit="1"/>
          </p:cNvSpPr>
          <p:nvPr>
            <p:ph type="sldImg"/>
          </p:nvPr>
        </p:nvSpPr>
        <p:spPr>
          <a:ln/>
        </p:spPr>
      </p:sp>
      <p:sp>
        <p:nvSpPr>
          <p:cNvPr id="266244" name="Rectangle 3">
            <a:extLst>
              <a:ext uri="{FF2B5EF4-FFF2-40B4-BE49-F238E27FC236}">
                <a16:creationId xmlns:a16="http://schemas.microsoft.com/office/drawing/2014/main" id="{15BFFC8E-80E7-4BED-96A9-DAB88B12D52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7">
            <a:extLst>
              <a:ext uri="{FF2B5EF4-FFF2-40B4-BE49-F238E27FC236}">
                <a16:creationId xmlns:a16="http://schemas.microsoft.com/office/drawing/2014/main" id="{75DCA949-FB4C-4476-ABE9-A8DED4ABEA0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2D760DB-3B38-47D4-8751-6E6FC5F2D836}" type="slidenum">
              <a:rPr lang="es-PR" altLang="en-US" b="0" i="0"/>
              <a:pPr/>
              <a:t>160</a:t>
            </a:fld>
            <a:endParaRPr lang="es-PR" altLang="en-US" b="0" i="0"/>
          </a:p>
        </p:txBody>
      </p:sp>
      <p:sp>
        <p:nvSpPr>
          <p:cNvPr id="413699" name="Rectangle 2">
            <a:extLst>
              <a:ext uri="{FF2B5EF4-FFF2-40B4-BE49-F238E27FC236}">
                <a16:creationId xmlns:a16="http://schemas.microsoft.com/office/drawing/2014/main" id="{AE8E855C-1627-45B2-A16C-48F7D11F98FF}"/>
              </a:ext>
            </a:extLst>
          </p:cNvPr>
          <p:cNvSpPr>
            <a:spLocks noRot="1" noChangeArrowheads="1" noTextEdit="1"/>
          </p:cNvSpPr>
          <p:nvPr>
            <p:ph type="sldImg"/>
          </p:nvPr>
        </p:nvSpPr>
        <p:spPr>
          <a:ln/>
        </p:spPr>
      </p:sp>
      <p:sp>
        <p:nvSpPr>
          <p:cNvPr id="413700" name="Rectangle 3">
            <a:extLst>
              <a:ext uri="{FF2B5EF4-FFF2-40B4-BE49-F238E27FC236}">
                <a16:creationId xmlns:a16="http://schemas.microsoft.com/office/drawing/2014/main" id="{838865BD-E4F9-4528-ADB2-75ADC18525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a:extLst>
              <a:ext uri="{FF2B5EF4-FFF2-40B4-BE49-F238E27FC236}">
                <a16:creationId xmlns:a16="http://schemas.microsoft.com/office/drawing/2014/main" id="{3F06DA4C-369E-4578-8A6F-4036A0B59AF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20248DE-32A2-4136-8885-4C7EFFC8C843}" type="slidenum">
              <a:rPr lang="es-PR" altLang="en-US" b="0" i="0"/>
              <a:pPr/>
              <a:t>161</a:t>
            </a:fld>
            <a:endParaRPr lang="es-PR" altLang="en-US" b="0" i="0"/>
          </a:p>
        </p:txBody>
      </p:sp>
      <p:sp>
        <p:nvSpPr>
          <p:cNvPr id="414723" name="Rectangle 2">
            <a:extLst>
              <a:ext uri="{FF2B5EF4-FFF2-40B4-BE49-F238E27FC236}">
                <a16:creationId xmlns:a16="http://schemas.microsoft.com/office/drawing/2014/main" id="{71BDD21F-7E44-4BB0-816E-D9EF26A7290C}"/>
              </a:ext>
            </a:extLst>
          </p:cNvPr>
          <p:cNvSpPr>
            <a:spLocks noRot="1" noChangeArrowheads="1" noTextEdit="1"/>
          </p:cNvSpPr>
          <p:nvPr>
            <p:ph type="sldImg"/>
          </p:nvPr>
        </p:nvSpPr>
        <p:spPr>
          <a:ln/>
        </p:spPr>
      </p:sp>
      <p:sp>
        <p:nvSpPr>
          <p:cNvPr id="414724" name="Rectangle 3">
            <a:extLst>
              <a:ext uri="{FF2B5EF4-FFF2-40B4-BE49-F238E27FC236}">
                <a16:creationId xmlns:a16="http://schemas.microsoft.com/office/drawing/2014/main" id="{5FE71E8C-C4DE-47EB-B5A3-CF03CA04A5F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7">
            <a:extLst>
              <a:ext uri="{FF2B5EF4-FFF2-40B4-BE49-F238E27FC236}">
                <a16:creationId xmlns:a16="http://schemas.microsoft.com/office/drawing/2014/main" id="{88BD7B9A-08AE-4C56-965A-5D7FD619270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C6A4C0E-7B22-4940-8D44-58CCE9B90F5F}" type="slidenum">
              <a:rPr lang="es-PR" altLang="en-US" b="0" i="0"/>
              <a:pPr/>
              <a:t>162</a:t>
            </a:fld>
            <a:endParaRPr lang="es-PR" altLang="en-US" b="0" i="0"/>
          </a:p>
        </p:txBody>
      </p:sp>
      <p:sp>
        <p:nvSpPr>
          <p:cNvPr id="415747" name="Rectangle 2">
            <a:extLst>
              <a:ext uri="{FF2B5EF4-FFF2-40B4-BE49-F238E27FC236}">
                <a16:creationId xmlns:a16="http://schemas.microsoft.com/office/drawing/2014/main" id="{19DC34E8-7D1C-4299-942A-28B84730024E}"/>
              </a:ext>
            </a:extLst>
          </p:cNvPr>
          <p:cNvSpPr>
            <a:spLocks noRot="1" noChangeArrowheads="1" noTextEdit="1"/>
          </p:cNvSpPr>
          <p:nvPr>
            <p:ph type="sldImg"/>
          </p:nvPr>
        </p:nvSpPr>
        <p:spPr>
          <a:ln/>
        </p:spPr>
      </p:sp>
      <p:sp>
        <p:nvSpPr>
          <p:cNvPr id="415748" name="Rectangle 3">
            <a:extLst>
              <a:ext uri="{FF2B5EF4-FFF2-40B4-BE49-F238E27FC236}">
                <a16:creationId xmlns:a16="http://schemas.microsoft.com/office/drawing/2014/main" id="{94E3858E-41E5-4945-8A6E-44BC6F1CACF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a:extLst>
              <a:ext uri="{FF2B5EF4-FFF2-40B4-BE49-F238E27FC236}">
                <a16:creationId xmlns:a16="http://schemas.microsoft.com/office/drawing/2014/main" id="{8BFDD463-8724-4B90-A05A-D28FBA8364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D8325BC-5285-4665-AEA1-C152AA139112}" type="slidenum">
              <a:rPr lang="es-PR" altLang="en-US" b="0" i="0"/>
              <a:pPr/>
              <a:t>163</a:t>
            </a:fld>
            <a:endParaRPr lang="es-PR" altLang="en-US" b="0" i="0"/>
          </a:p>
        </p:txBody>
      </p:sp>
      <p:sp>
        <p:nvSpPr>
          <p:cNvPr id="416771" name="Rectangle 2">
            <a:extLst>
              <a:ext uri="{FF2B5EF4-FFF2-40B4-BE49-F238E27FC236}">
                <a16:creationId xmlns:a16="http://schemas.microsoft.com/office/drawing/2014/main" id="{AA3301DC-9F80-4F80-8D05-06C1A235E709}"/>
              </a:ext>
            </a:extLst>
          </p:cNvPr>
          <p:cNvSpPr>
            <a:spLocks noRot="1" noChangeArrowheads="1" noTextEdit="1"/>
          </p:cNvSpPr>
          <p:nvPr>
            <p:ph type="sldImg"/>
          </p:nvPr>
        </p:nvSpPr>
        <p:spPr>
          <a:ln/>
        </p:spPr>
      </p:sp>
      <p:sp>
        <p:nvSpPr>
          <p:cNvPr id="416772" name="Rectangle 3">
            <a:extLst>
              <a:ext uri="{FF2B5EF4-FFF2-40B4-BE49-F238E27FC236}">
                <a16:creationId xmlns:a16="http://schemas.microsoft.com/office/drawing/2014/main" id="{B040DEB3-7FBE-4006-8BC0-622EE557AEE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7">
            <a:extLst>
              <a:ext uri="{FF2B5EF4-FFF2-40B4-BE49-F238E27FC236}">
                <a16:creationId xmlns:a16="http://schemas.microsoft.com/office/drawing/2014/main" id="{4D9652FB-A241-4C99-990D-DF37A43CDB9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F052525-BA2B-4C9C-A74F-3D95E17F09D3}" type="slidenum">
              <a:rPr lang="es-PR" altLang="en-US" b="0" i="0"/>
              <a:pPr/>
              <a:t>164</a:t>
            </a:fld>
            <a:endParaRPr lang="es-PR" altLang="en-US" b="0" i="0"/>
          </a:p>
        </p:txBody>
      </p:sp>
      <p:sp>
        <p:nvSpPr>
          <p:cNvPr id="417795" name="Rectangle 2">
            <a:extLst>
              <a:ext uri="{FF2B5EF4-FFF2-40B4-BE49-F238E27FC236}">
                <a16:creationId xmlns:a16="http://schemas.microsoft.com/office/drawing/2014/main" id="{CA5EDB2A-BD44-493D-B729-A8756544020B}"/>
              </a:ext>
            </a:extLst>
          </p:cNvPr>
          <p:cNvSpPr>
            <a:spLocks noRot="1" noChangeArrowheads="1" noTextEdit="1"/>
          </p:cNvSpPr>
          <p:nvPr>
            <p:ph type="sldImg"/>
          </p:nvPr>
        </p:nvSpPr>
        <p:spPr>
          <a:ln/>
        </p:spPr>
      </p:sp>
      <p:sp>
        <p:nvSpPr>
          <p:cNvPr id="417796" name="Rectangle 3">
            <a:extLst>
              <a:ext uri="{FF2B5EF4-FFF2-40B4-BE49-F238E27FC236}">
                <a16:creationId xmlns:a16="http://schemas.microsoft.com/office/drawing/2014/main" id="{4669B17C-44BE-4212-A0BA-15296A63250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a:extLst>
              <a:ext uri="{FF2B5EF4-FFF2-40B4-BE49-F238E27FC236}">
                <a16:creationId xmlns:a16="http://schemas.microsoft.com/office/drawing/2014/main" id="{A018C231-8663-4EE9-A597-1446EC6BA5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4159FF7-3051-480F-BDCB-B7B52DD47C65}" type="slidenum">
              <a:rPr lang="es-PR" altLang="en-US" b="0" i="0"/>
              <a:pPr/>
              <a:t>165</a:t>
            </a:fld>
            <a:endParaRPr lang="es-PR" altLang="en-US" b="0" i="0"/>
          </a:p>
        </p:txBody>
      </p:sp>
      <p:sp>
        <p:nvSpPr>
          <p:cNvPr id="418819" name="Rectangle 2">
            <a:extLst>
              <a:ext uri="{FF2B5EF4-FFF2-40B4-BE49-F238E27FC236}">
                <a16:creationId xmlns:a16="http://schemas.microsoft.com/office/drawing/2014/main" id="{F2C57AC7-7452-4AC6-BB89-75D9DA793873}"/>
              </a:ext>
            </a:extLst>
          </p:cNvPr>
          <p:cNvSpPr>
            <a:spLocks noRot="1" noChangeArrowheads="1" noTextEdit="1"/>
          </p:cNvSpPr>
          <p:nvPr>
            <p:ph type="sldImg"/>
          </p:nvPr>
        </p:nvSpPr>
        <p:spPr>
          <a:ln/>
        </p:spPr>
      </p:sp>
      <p:sp>
        <p:nvSpPr>
          <p:cNvPr id="418820" name="Rectangle 3">
            <a:extLst>
              <a:ext uri="{FF2B5EF4-FFF2-40B4-BE49-F238E27FC236}">
                <a16:creationId xmlns:a16="http://schemas.microsoft.com/office/drawing/2014/main" id="{FFF49B72-6BF5-4BE7-AC14-D91CE4C0169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a:extLst>
              <a:ext uri="{FF2B5EF4-FFF2-40B4-BE49-F238E27FC236}">
                <a16:creationId xmlns:a16="http://schemas.microsoft.com/office/drawing/2014/main" id="{9BFB1526-0D61-4F38-A092-11BBFFC1F5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8458F09-4FC7-409E-9002-0A1EBA113E54}" type="slidenum">
              <a:rPr lang="es-PR" altLang="en-US" b="0" i="0"/>
              <a:pPr/>
              <a:t>166</a:t>
            </a:fld>
            <a:endParaRPr lang="es-PR" altLang="en-US" b="0" i="0"/>
          </a:p>
        </p:txBody>
      </p:sp>
      <p:sp>
        <p:nvSpPr>
          <p:cNvPr id="419843" name="Rectangle 2">
            <a:extLst>
              <a:ext uri="{FF2B5EF4-FFF2-40B4-BE49-F238E27FC236}">
                <a16:creationId xmlns:a16="http://schemas.microsoft.com/office/drawing/2014/main" id="{CD0D6568-00A9-4316-9487-70FFEA1BEF3F}"/>
              </a:ext>
            </a:extLst>
          </p:cNvPr>
          <p:cNvSpPr>
            <a:spLocks noRot="1" noChangeArrowheads="1" noTextEdit="1"/>
          </p:cNvSpPr>
          <p:nvPr>
            <p:ph type="sldImg"/>
          </p:nvPr>
        </p:nvSpPr>
        <p:spPr>
          <a:ln/>
        </p:spPr>
      </p:sp>
      <p:sp>
        <p:nvSpPr>
          <p:cNvPr id="419844" name="Rectangle 3">
            <a:extLst>
              <a:ext uri="{FF2B5EF4-FFF2-40B4-BE49-F238E27FC236}">
                <a16:creationId xmlns:a16="http://schemas.microsoft.com/office/drawing/2014/main" id="{F8DB6F7E-39EC-4FAB-9A18-5BA927FA4E9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a:extLst>
              <a:ext uri="{FF2B5EF4-FFF2-40B4-BE49-F238E27FC236}">
                <a16:creationId xmlns:a16="http://schemas.microsoft.com/office/drawing/2014/main" id="{AE6D2FCE-3C20-4050-A23B-6B30FAF7CC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D35AA54-E4E8-4A9D-8C70-A996E07BC19A}" type="slidenum">
              <a:rPr lang="es-PR" altLang="en-US" b="0" i="0"/>
              <a:pPr/>
              <a:t>167</a:t>
            </a:fld>
            <a:endParaRPr lang="es-PR" altLang="en-US" b="0" i="0"/>
          </a:p>
        </p:txBody>
      </p:sp>
      <p:sp>
        <p:nvSpPr>
          <p:cNvPr id="420867" name="Rectangle 2">
            <a:extLst>
              <a:ext uri="{FF2B5EF4-FFF2-40B4-BE49-F238E27FC236}">
                <a16:creationId xmlns:a16="http://schemas.microsoft.com/office/drawing/2014/main" id="{F6E40662-0B17-45DB-AC26-8E63E5E5A1FA}"/>
              </a:ext>
            </a:extLst>
          </p:cNvPr>
          <p:cNvSpPr>
            <a:spLocks noRot="1" noChangeArrowheads="1" noTextEdit="1"/>
          </p:cNvSpPr>
          <p:nvPr>
            <p:ph type="sldImg"/>
          </p:nvPr>
        </p:nvSpPr>
        <p:spPr>
          <a:ln/>
        </p:spPr>
      </p:sp>
      <p:sp>
        <p:nvSpPr>
          <p:cNvPr id="420868" name="Rectangle 3">
            <a:extLst>
              <a:ext uri="{FF2B5EF4-FFF2-40B4-BE49-F238E27FC236}">
                <a16:creationId xmlns:a16="http://schemas.microsoft.com/office/drawing/2014/main" id="{5355002E-A3AD-468A-9F6E-E4C0D509DE7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7">
            <a:extLst>
              <a:ext uri="{FF2B5EF4-FFF2-40B4-BE49-F238E27FC236}">
                <a16:creationId xmlns:a16="http://schemas.microsoft.com/office/drawing/2014/main" id="{9F8AA324-8651-4C3B-992E-0C1D7788FA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BF1BA18-3F0A-4834-A953-23C03426A5F5}" type="slidenum">
              <a:rPr lang="es-PR" altLang="en-US" b="0" i="0"/>
              <a:pPr/>
              <a:t>168</a:t>
            </a:fld>
            <a:endParaRPr lang="es-PR" altLang="en-US" b="0" i="0"/>
          </a:p>
        </p:txBody>
      </p:sp>
      <p:sp>
        <p:nvSpPr>
          <p:cNvPr id="421891" name="Rectangle 2">
            <a:extLst>
              <a:ext uri="{FF2B5EF4-FFF2-40B4-BE49-F238E27FC236}">
                <a16:creationId xmlns:a16="http://schemas.microsoft.com/office/drawing/2014/main" id="{3C06EFE8-E987-4E52-8013-8122B1D5AF31}"/>
              </a:ext>
            </a:extLst>
          </p:cNvPr>
          <p:cNvSpPr>
            <a:spLocks noRot="1" noChangeArrowheads="1" noTextEdit="1"/>
          </p:cNvSpPr>
          <p:nvPr>
            <p:ph type="sldImg"/>
          </p:nvPr>
        </p:nvSpPr>
        <p:spPr>
          <a:ln/>
        </p:spPr>
      </p:sp>
      <p:sp>
        <p:nvSpPr>
          <p:cNvPr id="421892" name="Rectangle 3">
            <a:extLst>
              <a:ext uri="{FF2B5EF4-FFF2-40B4-BE49-F238E27FC236}">
                <a16:creationId xmlns:a16="http://schemas.microsoft.com/office/drawing/2014/main" id="{8DF87ECB-09BB-412F-953A-62643CFC50D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a:extLst>
              <a:ext uri="{FF2B5EF4-FFF2-40B4-BE49-F238E27FC236}">
                <a16:creationId xmlns:a16="http://schemas.microsoft.com/office/drawing/2014/main" id="{0AED151F-6844-44E9-BD84-7F741AC3E02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EA09243-3425-4E1E-AF3F-40702079C64D}" type="slidenum">
              <a:rPr lang="es-PR" altLang="en-US" b="0" i="0"/>
              <a:pPr/>
              <a:t>169</a:t>
            </a:fld>
            <a:endParaRPr lang="es-PR" altLang="en-US" b="0" i="0"/>
          </a:p>
        </p:txBody>
      </p:sp>
      <p:sp>
        <p:nvSpPr>
          <p:cNvPr id="422915" name="Rectangle 2">
            <a:extLst>
              <a:ext uri="{FF2B5EF4-FFF2-40B4-BE49-F238E27FC236}">
                <a16:creationId xmlns:a16="http://schemas.microsoft.com/office/drawing/2014/main" id="{0E1E8C3B-2A2D-426C-B9BA-EC4E44E62301}"/>
              </a:ext>
            </a:extLst>
          </p:cNvPr>
          <p:cNvSpPr>
            <a:spLocks noRot="1" noChangeArrowheads="1" noTextEdit="1"/>
          </p:cNvSpPr>
          <p:nvPr>
            <p:ph type="sldImg"/>
          </p:nvPr>
        </p:nvSpPr>
        <p:spPr>
          <a:ln/>
        </p:spPr>
      </p:sp>
      <p:sp>
        <p:nvSpPr>
          <p:cNvPr id="422916" name="Rectangle 3">
            <a:extLst>
              <a:ext uri="{FF2B5EF4-FFF2-40B4-BE49-F238E27FC236}">
                <a16:creationId xmlns:a16="http://schemas.microsoft.com/office/drawing/2014/main" id="{E89DD1FA-99C0-4C07-9A27-18E9D6E7D4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a:extLst>
              <a:ext uri="{FF2B5EF4-FFF2-40B4-BE49-F238E27FC236}">
                <a16:creationId xmlns:a16="http://schemas.microsoft.com/office/drawing/2014/main" id="{51F45DBB-B8DA-4611-862C-E5D1BF475D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F4031DB-031B-4063-B48A-5F5F4ACA5305}" type="slidenum">
              <a:rPr lang="es-PR" altLang="en-US" b="0" i="0"/>
              <a:pPr/>
              <a:t>17</a:t>
            </a:fld>
            <a:endParaRPr lang="es-PR" altLang="en-US" b="0" i="0"/>
          </a:p>
        </p:txBody>
      </p:sp>
      <p:sp>
        <p:nvSpPr>
          <p:cNvPr id="267267" name="Rectangle 2">
            <a:extLst>
              <a:ext uri="{FF2B5EF4-FFF2-40B4-BE49-F238E27FC236}">
                <a16:creationId xmlns:a16="http://schemas.microsoft.com/office/drawing/2014/main" id="{395C869B-2211-4ACA-B2FC-B632214654B0}"/>
              </a:ext>
            </a:extLst>
          </p:cNvPr>
          <p:cNvSpPr>
            <a:spLocks noRot="1" noChangeArrowheads="1" noTextEdit="1"/>
          </p:cNvSpPr>
          <p:nvPr>
            <p:ph type="sldImg"/>
          </p:nvPr>
        </p:nvSpPr>
        <p:spPr>
          <a:ln/>
        </p:spPr>
      </p:sp>
      <p:sp>
        <p:nvSpPr>
          <p:cNvPr id="267268" name="Rectangle 3">
            <a:extLst>
              <a:ext uri="{FF2B5EF4-FFF2-40B4-BE49-F238E27FC236}">
                <a16:creationId xmlns:a16="http://schemas.microsoft.com/office/drawing/2014/main" id="{56B54E93-D750-46BD-8BE6-D931469426E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7">
            <a:extLst>
              <a:ext uri="{FF2B5EF4-FFF2-40B4-BE49-F238E27FC236}">
                <a16:creationId xmlns:a16="http://schemas.microsoft.com/office/drawing/2014/main" id="{EA413561-06B8-4F7E-B043-43EEB19482D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E95DAEA-6729-4B13-A4A9-5DDF7240FF66}" type="slidenum">
              <a:rPr lang="es-PR" altLang="en-US" b="0" i="0"/>
              <a:pPr/>
              <a:t>170</a:t>
            </a:fld>
            <a:endParaRPr lang="es-PR" altLang="en-US" b="0" i="0"/>
          </a:p>
        </p:txBody>
      </p:sp>
      <p:sp>
        <p:nvSpPr>
          <p:cNvPr id="423939" name="Rectangle 2">
            <a:extLst>
              <a:ext uri="{FF2B5EF4-FFF2-40B4-BE49-F238E27FC236}">
                <a16:creationId xmlns:a16="http://schemas.microsoft.com/office/drawing/2014/main" id="{FB37EB4A-CF00-4E64-88F0-F3B3B8EE9A0F}"/>
              </a:ext>
            </a:extLst>
          </p:cNvPr>
          <p:cNvSpPr>
            <a:spLocks noRot="1" noChangeArrowheads="1" noTextEdit="1"/>
          </p:cNvSpPr>
          <p:nvPr>
            <p:ph type="sldImg"/>
          </p:nvPr>
        </p:nvSpPr>
        <p:spPr>
          <a:ln/>
        </p:spPr>
      </p:sp>
      <p:sp>
        <p:nvSpPr>
          <p:cNvPr id="423940" name="Rectangle 3">
            <a:extLst>
              <a:ext uri="{FF2B5EF4-FFF2-40B4-BE49-F238E27FC236}">
                <a16:creationId xmlns:a16="http://schemas.microsoft.com/office/drawing/2014/main" id="{FA4A0585-09CE-48A0-A0B2-BC22C68174D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a:extLst>
              <a:ext uri="{FF2B5EF4-FFF2-40B4-BE49-F238E27FC236}">
                <a16:creationId xmlns:a16="http://schemas.microsoft.com/office/drawing/2014/main" id="{5D26E529-F6FB-46DB-9CCF-B35DAF29C2D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BAEC13D-C4D8-4A63-A671-8005AD83AB76}" type="slidenum">
              <a:rPr lang="es-PR" altLang="en-US" b="0" i="0"/>
              <a:pPr/>
              <a:t>171</a:t>
            </a:fld>
            <a:endParaRPr lang="es-PR" altLang="en-US" b="0" i="0"/>
          </a:p>
        </p:txBody>
      </p:sp>
      <p:sp>
        <p:nvSpPr>
          <p:cNvPr id="424963" name="Rectangle 2">
            <a:extLst>
              <a:ext uri="{FF2B5EF4-FFF2-40B4-BE49-F238E27FC236}">
                <a16:creationId xmlns:a16="http://schemas.microsoft.com/office/drawing/2014/main" id="{995DD33F-FDF2-42BC-A983-C9DD40C0DE0A}"/>
              </a:ext>
            </a:extLst>
          </p:cNvPr>
          <p:cNvSpPr>
            <a:spLocks noRot="1" noChangeArrowheads="1" noTextEdit="1"/>
          </p:cNvSpPr>
          <p:nvPr>
            <p:ph type="sldImg"/>
          </p:nvPr>
        </p:nvSpPr>
        <p:spPr>
          <a:ln/>
        </p:spPr>
      </p:sp>
      <p:sp>
        <p:nvSpPr>
          <p:cNvPr id="424964" name="Rectangle 3">
            <a:extLst>
              <a:ext uri="{FF2B5EF4-FFF2-40B4-BE49-F238E27FC236}">
                <a16:creationId xmlns:a16="http://schemas.microsoft.com/office/drawing/2014/main" id="{E07D2C24-6AB7-42CA-8B31-CEF2B98BAA3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a:extLst>
              <a:ext uri="{FF2B5EF4-FFF2-40B4-BE49-F238E27FC236}">
                <a16:creationId xmlns:a16="http://schemas.microsoft.com/office/drawing/2014/main" id="{01F07303-A80D-429A-8F8D-4A2868580DB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A87617B-4874-4505-B536-9E1542880041}" type="slidenum">
              <a:rPr lang="es-PR" altLang="en-US" b="0" i="0"/>
              <a:pPr/>
              <a:t>172</a:t>
            </a:fld>
            <a:endParaRPr lang="es-PR" altLang="en-US" b="0" i="0"/>
          </a:p>
        </p:txBody>
      </p:sp>
      <p:sp>
        <p:nvSpPr>
          <p:cNvPr id="425987" name="Rectangle 2">
            <a:extLst>
              <a:ext uri="{FF2B5EF4-FFF2-40B4-BE49-F238E27FC236}">
                <a16:creationId xmlns:a16="http://schemas.microsoft.com/office/drawing/2014/main" id="{BF24D0EB-256C-470A-8FB4-8B816ADFE43E}"/>
              </a:ext>
            </a:extLst>
          </p:cNvPr>
          <p:cNvSpPr>
            <a:spLocks noRot="1" noChangeArrowheads="1" noTextEdit="1"/>
          </p:cNvSpPr>
          <p:nvPr>
            <p:ph type="sldImg"/>
          </p:nvPr>
        </p:nvSpPr>
        <p:spPr>
          <a:ln/>
        </p:spPr>
      </p:sp>
      <p:sp>
        <p:nvSpPr>
          <p:cNvPr id="425988" name="Rectangle 3">
            <a:extLst>
              <a:ext uri="{FF2B5EF4-FFF2-40B4-BE49-F238E27FC236}">
                <a16:creationId xmlns:a16="http://schemas.microsoft.com/office/drawing/2014/main" id="{DD93D2A6-38AF-4906-89E0-DB8A3B40B01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a:extLst>
              <a:ext uri="{FF2B5EF4-FFF2-40B4-BE49-F238E27FC236}">
                <a16:creationId xmlns:a16="http://schemas.microsoft.com/office/drawing/2014/main" id="{08EBAAE4-56DD-4C01-A5BA-D959251751E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CCF0DBA-CC89-4CF0-B883-992FE0D2CC1C}" type="slidenum">
              <a:rPr lang="es-PR" altLang="en-US" b="0" i="0"/>
              <a:pPr/>
              <a:t>173</a:t>
            </a:fld>
            <a:endParaRPr lang="es-PR" altLang="en-US" b="0" i="0"/>
          </a:p>
        </p:txBody>
      </p:sp>
      <p:sp>
        <p:nvSpPr>
          <p:cNvPr id="427011" name="Rectangle 2">
            <a:extLst>
              <a:ext uri="{FF2B5EF4-FFF2-40B4-BE49-F238E27FC236}">
                <a16:creationId xmlns:a16="http://schemas.microsoft.com/office/drawing/2014/main" id="{FF76F522-4928-4FDD-80CD-AAB9FBFD4F15}"/>
              </a:ext>
            </a:extLst>
          </p:cNvPr>
          <p:cNvSpPr>
            <a:spLocks noRot="1" noChangeArrowheads="1" noTextEdit="1"/>
          </p:cNvSpPr>
          <p:nvPr>
            <p:ph type="sldImg"/>
          </p:nvPr>
        </p:nvSpPr>
        <p:spPr>
          <a:ln/>
        </p:spPr>
      </p:sp>
      <p:sp>
        <p:nvSpPr>
          <p:cNvPr id="427012" name="Rectangle 3">
            <a:extLst>
              <a:ext uri="{FF2B5EF4-FFF2-40B4-BE49-F238E27FC236}">
                <a16:creationId xmlns:a16="http://schemas.microsoft.com/office/drawing/2014/main" id="{79DA9AB2-4E0E-41EB-9303-96E1ABB507A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a:extLst>
              <a:ext uri="{FF2B5EF4-FFF2-40B4-BE49-F238E27FC236}">
                <a16:creationId xmlns:a16="http://schemas.microsoft.com/office/drawing/2014/main" id="{A844C6F1-5786-4911-BEF4-99665EFBF21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A8C4E34-79D7-4567-B9A1-EBF57F250401}" type="slidenum">
              <a:rPr lang="es-PR" altLang="en-US" b="0" i="0"/>
              <a:pPr/>
              <a:t>174</a:t>
            </a:fld>
            <a:endParaRPr lang="es-PR" altLang="en-US" b="0" i="0"/>
          </a:p>
        </p:txBody>
      </p:sp>
      <p:sp>
        <p:nvSpPr>
          <p:cNvPr id="428035" name="Rectangle 2">
            <a:extLst>
              <a:ext uri="{FF2B5EF4-FFF2-40B4-BE49-F238E27FC236}">
                <a16:creationId xmlns:a16="http://schemas.microsoft.com/office/drawing/2014/main" id="{4D0E5FA6-2971-4D42-97A1-F3DC65F9A049}"/>
              </a:ext>
            </a:extLst>
          </p:cNvPr>
          <p:cNvSpPr>
            <a:spLocks noRot="1" noChangeArrowheads="1" noTextEdit="1"/>
          </p:cNvSpPr>
          <p:nvPr>
            <p:ph type="sldImg"/>
          </p:nvPr>
        </p:nvSpPr>
        <p:spPr>
          <a:ln/>
        </p:spPr>
      </p:sp>
      <p:sp>
        <p:nvSpPr>
          <p:cNvPr id="428036" name="Rectangle 3">
            <a:extLst>
              <a:ext uri="{FF2B5EF4-FFF2-40B4-BE49-F238E27FC236}">
                <a16:creationId xmlns:a16="http://schemas.microsoft.com/office/drawing/2014/main" id="{0E8E0E47-82A2-4F77-B87E-151B1AE35F3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7">
            <a:extLst>
              <a:ext uri="{FF2B5EF4-FFF2-40B4-BE49-F238E27FC236}">
                <a16:creationId xmlns:a16="http://schemas.microsoft.com/office/drawing/2014/main" id="{6C00946B-551E-4371-BC77-AACA66B2B4D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1E68222-5AD3-4D5C-8CFB-F9C1E3F10AB7}" type="slidenum">
              <a:rPr lang="es-PR" altLang="en-US" b="0" i="0"/>
              <a:pPr/>
              <a:t>175</a:t>
            </a:fld>
            <a:endParaRPr lang="es-PR" altLang="en-US" b="0" i="0"/>
          </a:p>
        </p:txBody>
      </p:sp>
      <p:sp>
        <p:nvSpPr>
          <p:cNvPr id="429059" name="Rectangle 2">
            <a:extLst>
              <a:ext uri="{FF2B5EF4-FFF2-40B4-BE49-F238E27FC236}">
                <a16:creationId xmlns:a16="http://schemas.microsoft.com/office/drawing/2014/main" id="{C768AD9D-9A1A-450E-A120-7D6064929267}"/>
              </a:ext>
            </a:extLst>
          </p:cNvPr>
          <p:cNvSpPr>
            <a:spLocks noRot="1" noChangeArrowheads="1" noTextEdit="1"/>
          </p:cNvSpPr>
          <p:nvPr>
            <p:ph type="sldImg"/>
          </p:nvPr>
        </p:nvSpPr>
        <p:spPr>
          <a:ln/>
        </p:spPr>
      </p:sp>
      <p:sp>
        <p:nvSpPr>
          <p:cNvPr id="429060" name="Rectangle 3">
            <a:extLst>
              <a:ext uri="{FF2B5EF4-FFF2-40B4-BE49-F238E27FC236}">
                <a16:creationId xmlns:a16="http://schemas.microsoft.com/office/drawing/2014/main" id="{167656C7-E211-41F1-9BA4-52FAAF7A678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7">
            <a:extLst>
              <a:ext uri="{FF2B5EF4-FFF2-40B4-BE49-F238E27FC236}">
                <a16:creationId xmlns:a16="http://schemas.microsoft.com/office/drawing/2014/main" id="{BDEAD44B-6FAE-44EB-A5DF-B535F87EF3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3F00CBE-467E-42E2-BB76-6FA16296D689}" type="slidenum">
              <a:rPr lang="es-PR" altLang="en-US" b="0" i="0"/>
              <a:pPr/>
              <a:t>176</a:t>
            </a:fld>
            <a:endParaRPr lang="es-PR" altLang="en-US" b="0" i="0"/>
          </a:p>
        </p:txBody>
      </p:sp>
      <p:sp>
        <p:nvSpPr>
          <p:cNvPr id="430083" name="Rectangle 2">
            <a:extLst>
              <a:ext uri="{FF2B5EF4-FFF2-40B4-BE49-F238E27FC236}">
                <a16:creationId xmlns:a16="http://schemas.microsoft.com/office/drawing/2014/main" id="{97E0F7C6-E880-441F-8485-34328A8AF71D}"/>
              </a:ext>
            </a:extLst>
          </p:cNvPr>
          <p:cNvSpPr>
            <a:spLocks noRot="1" noChangeArrowheads="1" noTextEdit="1"/>
          </p:cNvSpPr>
          <p:nvPr>
            <p:ph type="sldImg"/>
          </p:nvPr>
        </p:nvSpPr>
        <p:spPr>
          <a:ln/>
        </p:spPr>
      </p:sp>
      <p:sp>
        <p:nvSpPr>
          <p:cNvPr id="430084" name="Rectangle 3">
            <a:extLst>
              <a:ext uri="{FF2B5EF4-FFF2-40B4-BE49-F238E27FC236}">
                <a16:creationId xmlns:a16="http://schemas.microsoft.com/office/drawing/2014/main" id="{F878A359-EA1F-4F6B-B787-EAE8247B042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a:extLst>
              <a:ext uri="{FF2B5EF4-FFF2-40B4-BE49-F238E27FC236}">
                <a16:creationId xmlns:a16="http://schemas.microsoft.com/office/drawing/2014/main" id="{13862E36-477D-4233-BD4F-BD97333F83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04CF714-74A4-47CC-B72E-CDD8193EA838}" type="slidenum">
              <a:rPr lang="es-PR" altLang="en-US" b="0" i="0"/>
              <a:pPr/>
              <a:t>177</a:t>
            </a:fld>
            <a:endParaRPr lang="es-PR" altLang="en-US" b="0" i="0"/>
          </a:p>
        </p:txBody>
      </p:sp>
      <p:sp>
        <p:nvSpPr>
          <p:cNvPr id="431107" name="Rectangle 2">
            <a:extLst>
              <a:ext uri="{FF2B5EF4-FFF2-40B4-BE49-F238E27FC236}">
                <a16:creationId xmlns:a16="http://schemas.microsoft.com/office/drawing/2014/main" id="{789A2F3F-D01F-42FA-A417-4D7EA7415D47}"/>
              </a:ext>
            </a:extLst>
          </p:cNvPr>
          <p:cNvSpPr>
            <a:spLocks noRot="1" noChangeArrowheads="1" noTextEdit="1"/>
          </p:cNvSpPr>
          <p:nvPr>
            <p:ph type="sldImg"/>
          </p:nvPr>
        </p:nvSpPr>
        <p:spPr>
          <a:ln/>
        </p:spPr>
      </p:sp>
      <p:sp>
        <p:nvSpPr>
          <p:cNvPr id="431108" name="Rectangle 3">
            <a:extLst>
              <a:ext uri="{FF2B5EF4-FFF2-40B4-BE49-F238E27FC236}">
                <a16:creationId xmlns:a16="http://schemas.microsoft.com/office/drawing/2014/main" id="{7E4C09FF-E613-4B4C-9B4C-AD3B7568FEF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a:extLst>
              <a:ext uri="{FF2B5EF4-FFF2-40B4-BE49-F238E27FC236}">
                <a16:creationId xmlns:a16="http://schemas.microsoft.com/office/drawing/2014/main" id="{54979F6B-1C9B-4E16-A803-018DD6D55B0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521D72B-5405-4AEE-932E-93D2B32FB558}" type="slidenum">
              <a:rPr lang="es-PR" altLang="en-US" b="0" i="0"/>
              <a:pPr/>
              <a:t>178</a:t>
            </a:fld>
            <a:endParaRPr lang="es-PR" altLang="en-US" b="0" i="0"/>
          </a:p>
        </p:txBody>
      </p:sp>
      <p:sp>
        <p:nvSpPr>
          <p:cNvPr id="432131" name="Rectangle 2">
            <a:extLst>
              <a:ext uri="{FF2B5EF4-FFF2-40B4-BE49-F238E27FC236}">
                <a16:creationId xmlns:a16="http://schemas.microsoft.com/office/drawing/2014/main" id="{A51B0913-E163-45BF-8537-A8E493887EF5}"/>
              </a:ext>
            </a:extLst>
          </p:cNvPr>
          <p:cNvSpPr>
            <a:spLocks noRot="1" noChangeArrowheads="1" noTextEdit="1"/>
          </p:cNvSpPr>
          <p:nvPr>
            <p:ph type="sldImg"/>
          </p:nvPr>
        </p:nvSpPr>
        <p:spPr>
          <a:ln/>
        </p:spPr>
      </p:sp>
      <p:sp>
        <p:nvSpPr>
          <p:cNvPr id="432132" name="Rectangle 3">
            <a:extLst>
              <a:ext uri="{FF2B5EF4-FFF2-40B4-BE49-F238E27FC236}">
                <a16:creationId xmlns:a16="http://schemas.microsoft.com/office/drawing/2014/main" id="{D7E1F3E2-6299-4692-B770-982F5E4D5A3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7">
            <a:extLst>
              <a:ext uri="{FF2B5EF4-FFF2-40B4-BE49-F238E27FC236}">
                <a16:creationId xmlns:a16="http://schemas.microsoft.com/office/drawing/2014/main" id="{BDD4B501-A100-4080-B11D-F490E9DF21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A85C3A7-C0A6-4A1F-9750-8C9ECE7D22BF}" type="slidenum">
              <a:rPr lang="es-PR" altLang="en-US" b="0" i="0"/>
              <a:pPr/>
              <a:t>179</a:t>
            </a:fld>
            <a:endParaRPr lang="es-PR" altLang="en-US" b="0" i="0"/>
          </a:p>
        </p:txBody>
      </p:sp>
      <p:sp>
        <p:nvSpPr>
          <p:cNvPr id="433155" name="Rectangle 2">
            <a:extLst>
              <a:ext uri="{FF2B5EF4-FFF2-40B4-BE49-F238E27FC236}">
                <a16:creationId xmlns:a16="http://schemas.microsoft.com/office/drawing/2014/main" id="{758511A0-51AC-427B-81C0-BFB647B7B825}"/>
              </a:ext>
            </a:extLst>
          </p:cNvPr>
          <p:cNvSpPr>
            <a:spLocks noRot="1" noChangeArrowheads="1" noTextEdit="1"/>
          </p:cNvSpPr>
          <p:nvPr>
            <p:ph type="sldImg"/>
          </p:nvPr>
        </p:nvSpPr>
        <p:spPr>
          <a:ln/>
        </p:spPr>
      </p:sp>
      <p:sp>
        <p:nvSpPr>
          <p:cNvPr id="433156" name="Rectangle 3">
            <a:extLst>
              <a:ext uri="{FF2B5EF4-FFF2-40B4-BE49-F238E27FC236}">
                <a16:creationId xmlns:a16="http://schemas.microsoft.com/office/drawing/2014/main" id="{9FF92FC4-6888-41B3-8C9A-DE12F5298F1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a:extLst>
              <a:ext uri="{FF2B5EF4-FFF2-40B4-BE49-F238E27FC236}">
                <a16:creationId xmlns:a16="http://schemas.microsoft.com/office/drawing/2014/main" id="{C568A1AE-8C7D-4E2E-86C8-32126334D9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87A71F1-8744-44BA-A7E1-7C6B01DCC413}" type="slidenum">
              <a:rPr lang="es-PR" altLang="en-US" b="0" i="0"/>
              <a:pPr/>
              <a:t>18</a:t>
            </a:fld>
            <a:endParaRPr lang="es-PR" altLang="en-US" b="0" i="0"/>
          </a:p>
        </p:txBody>
      </p:sp>
      <p:sp>
        <p:nvSpPr>
          <p:cNvPr id="268291" name="Rectangle 2">
            <a:extLst>
              <a:ext uri="{FF2B5EF4-FFF2-40B4-BE49-F238E27FC236}">
                <a16:creationId xmlns:a16="http://schemas.microsoft.com/office/drawing/2014/main" id="{7F5B591D-588B-4F2B-8B80-E045923FB9BA}"/>
              </a:ext>
            </a:extLst>
          </p:cNvPr>
          <p:cNvSpPr>
            <a:spLocks noRot="1" noChangeArrowheads="1" noTextEdit="1"/>
          </p:cNvSpPr>
          <p:nvPr>
            <p:ph type="sldImg"/>
          </p:nvPr>
        </p:nvSpPr>
        <p:spPr>
          <a:ln/>
        </p:spPr>
      </p:sp>
      <p:sp>
        <p:nvSpPr>
          <p:cNvPr id="268292" name="Rectangle 3">
            <a:extLst>
              <a:ext uri="{FF2B5EF4-FFF2-40B4-BE49-F238E27FC236}">
                <a16:creationId xmlns:a16="http://schemas.microsoft.com/office/drawing/2014/main" id="{48D9170E-DAAB-46E2-8F49-9E1B90BEC54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a:extLst>
              <a:ext uri="{FF2B5EF4-FFF2-40B4-BE49-F238E27FC236}">
                <a16:creationId xmlns:a16="http://schemas.microsoft.com/office/drawing/2014/main" id="{940E806B-D446-4884-ABA8-3E04F6B0289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97C0C27-B7F5-4CB6-B068-301B997A2BFB}" type="slidenum">
              <a:rPr lang="es-PR" altLang="en-US" b="0" i="0"/>
              <a:pPr/>
              <a:t>180</a:t>
            </a:fld>
            <a:endParaRPr lang="es-PR" altLang="en-US" b="0" i="0"/>
          </a:p>
        </p:txBody>
      </p:sp>
      <p:sp>
        <p:nvSpPr>
          <p:cNvPr id="434179" name="Rectangle 2">
            <a:extLst>
              <a:ext uri="{FF2B5EF4-FFF2-40B4-BE49-F238E27FC236}">
                <a16:creationId xmlns:a16="http://schemas.microsoft.com/office/drawing/2014/main" id="{4FA0641D-4CD2-46FF-9040-8DCE5417A3BF}"/>
              </a:ext>
            </a:extLst>
          </p:cNvPr>
          <p:cNvSpPr>
            <a:spLocks noRot="1" noChangeArrowheads="1" noTextEdit="1"/>
          </p:cNvSpPr>
          <p:nvPr>
            <p:ph type="sldImg"/>
          </p:nvPr>
        </p:nvSpPr>
        <p:spPr>
          <a:ln/>
        </p:spPr>
      </p:sp>
      <p:sp>
        <p:nvSpPr>
          <p:cNvPr id="434180" name="Rectangle 3">
            <a:extLst>
              <a:ext uri="{FF2B5EF4-FFF2-40B4-BE49-F238E27FC236}">
                <a16:creationId xmlns:a16="http://schemas.microsoft.com/office/drawing/2014/main" id="{3D8F47F0-B175-415F-884B-2CD61591B5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a:extLst>
              <a:ext uri="{FF2B5EF4-FFF2-40B4-BE49-F238E27FC236}">
                <a16:creationId xmlns:a16="http://schemas.microsoft.com/office/drawing/2014/main" id="{33127FC5-A862-4D05-9284-5201857B50C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7AE5089-FC66-4229-A73E-FD5BD8E7D94D}" type="slidenum">
              <a:rPr lang="es-PR" altLang="en-US" b="0" i="0"/>
              <a:pPr/>
              <a:t>181</a:t>
            </a:fld>
            <a:endParaRPr lang="es-PR" altLang="en-US" b="0" i="0"/>
          </a:p>
        </p:txBody>
      </p:sp>
      <p:sp>
        <p:nvSpPr>
          <p:cNvPr id="435203" name="Rectangle 2">
            <a:extLst>
              <a:ext uri="{FF2B5EF4-FFF2-40B4-BE49-F238E27FC236}">
                <a16:creationId xmlns:a16="http://schemas.microsoft.com/office/drawing/2014/main" id="{BF9E7EE9-DE13-4474-9533-53DCA99E7250}"/>
              </a:ext>
            </a:extLst>
          </p:cNvPr>
          <p:cNvSpPr>
            <a:spLocks noRot="1" noChangeArrowheads="1" noTextEdit="1"/>
          </p:cNvSpPr>
          <p:nvPr>
            <p:ph type="sldImg"/>
          </p:nvPr>
        </p:nvSpPr>
        <p:spPr>
          <a:ln/>
        </p:spPr>
      </p:sp>
      <p:sp>
        <p:nvSpPr>
          <p:cNvPr id="435204" name="Rectangle 3">
            <a:extLst>
              <a:ext uri="{FF2B5EF4-FFF2-40B4-BE49-F238E27FC236}">
                <a16:creationId xmlns:a16="http://schemas.microsoft.com/office/drawing/2014/main" id="{330076B8-A8F7-4FAF-A2AA-82A3CE179D3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7">
            <a:extLst>
              <a:ext uri="{FF2B5EF4-FFF2-40B4-BE49-F238E27FC236}">
                <a16:creationId xmlns:a16="http://schemas.microsoft.com/office/drawing/2014/main" id="{DD052915-1BA4-4F64-BECF-C4FEAD1470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4B49985-F357-4C67-86CF-2C3F5BB11266}" type="slidenum">
              <a:rPr lang="es-PR" altLang="en-US" b="0" i="0"/>
              <a:pPr/>
              <a:t>182</a:t>
            </a:fld>
            <a:endParaRPr lang="es-PR" altLang="en-US" b="0" i="0"/>
          </a:p>
        </p:txBody>
      </p:sp>
      <p:sp>
        <p:nvSpPr>
          <p:cNvPr id="436227" name="Rectangle 2">
            <a:extLst>
              <a:ext uri="{FF2B5EF4-FFF2-40B4-BE49-F238E27FC236}">
                <a16:creationId xmlns:a16="http://schemas.microsoft.com/office/drawing/2014/main" id="{878E6B0E-1248-4F43-A6B4-D8EFC6FB8010}"/>
              </a:ext>
            </a:extLst>
          </p:cNvPr>
          <p:cNvSpPr>
            <a:spLocks noRot="1" noChangeArrowheads="1" noTextEdit="1"/>
          </p:cNvSpPr>
          <p:nvPr>
            <p:ph type="sldImg"/>
          </p:nvPr>
        </p:nvSpPr>
        <p:spPr>
          <a:ln/>
        </p:spPr>
      </p:sp>
      <p:sp>
        <p:nvSpPr>
          <p:cNvPr id="436228" name="Rectangle 3">
            <a:extLst>
              <a:ext uri="{FF2B5EF4-FFF2-40B4-BE49-F238E27FC236}">
                <a16:creationId xmlns:a16="http://schemas.microsoft.com/office/drawing/2014/main" id="{10C80F30-1D3E-4297-BD9C-E0BE0899331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7">
            <a:extLst>
              <a:ext uri="{FF2B5EF4-FFF2-40B4-BE49-F238E27FC236}">
                <a16:creationId xmlns:a16="http://schemas.microsoft.com/office/drawing/2014/main" id="{7D43542D-D215-443B-9F30-DB50D442615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41F8438-8D8C-44CB-B723-77D1A830F949}" type="slidenum">
              <a:rPr lang="es-PR" altLang="en-US" b="0" i="0"/>
              <a:pPr/>
              <a:t>183</a:t>
            </a:fld>
            <a:endParaRPr lang="es-PR" altLang="en-US" b="0" i="0"/>
          </a:p>
        </p:txBody>
      </p:sp>
      <p:sp>
        <p:nvSpPr>
          <p:cNvPr id="437251" name="Rectangle 2">
            <a:extLst>
              <a:ext uri="{FF2B5EF4-FFF2-40B4-BE49-F238E27FC236}">
                <a16:creationId xmlns:a16="http://schemas.microsoft.com/office/drawing/2014/main" id="{F7721DE2-CE52-4CF9-8B60-53B6E98B0E06}"/>
              </a:ext>
            </a:extLst>
          </p:cNvPr>
          <p:cNvSpPr>
            <a:spLocks noRot="1" noChangeArrowheads="1" noTextEdit="1"/>
          </p:cNvSpPr>
          <p:nvPr>
            <p:ph type="sldImg"/>
          </p:nvPr>
        </p:nvSpPr>
        <p:spPr>
          <a:ln/>
        </p:spPr>
      </p:sp>
      <p:sp>
        <p:nvSpPr>
          <p:cNvPr id="437252" name="Rectangle 3">
            <a:extLst>
              <a:ext uri="{FF2B5EF4-FFF2-40B4-BE49-F238E27FC236}">
                <a16:creationId xmlns:a16="http://schemas.microsoft.com/office/drawing/2014/main" id="{AFAD4178-610E-44E7-81F3-15F63070C68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7">
            <a:extLst>
              <a:ext uri="{FF2B5EF4-FFF2-40B4-BE49-F238E27FC236}">
                <a16:creationId xmlns:a16="http://schemas.microsoft.com/office/drawing/2014/main" id="{E8F76E1C-C364-40EE-B603-D85BA48FB7A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26869EF-7023-46AB-8E1E-E49F6AAD2B5C}" type="slidenum">
              <a:rPr lang="es-PR" altLang="en-US" b="0" i="0"/>
              <a:pPr/>
              <a:t>184</a:t>
            </a:fld>
            <a:endParaRPr lang="es-PR" altLang="en-US" b="0" i="0"/>
          </a:p>
        </p:txBody>
      </p:sp>
      <p:sp>
        <p:nvSpPr>
          <p:cNvPr id="438275" name="Rectangle 2">
            <a:extLst>
              <a:ext uri="{FF2B5EF4-FFF2-40B4-BE49-F238E27FC236}">
                <a16:creationId xmlns:a16="http://schemas.microsoft.com/office/drawing/2014/main" id="{9740B4DE-B383-4766-A931-BF06C27A2743}"/>
              </a:ext>
            </a:extLst>
          </p:cNvPr>
          <p:cNvSpPr>
            <a:spLocks noRot="1" noChangeArrowheads="1" noTextEdit="1"/>
          </p:cNvSpPr>
          <p:nvPr>
            <p:ph type="sldImg"/>
          </p:nvPr>
        </p:nvSpPr>
        <p:spPr>
          <a:ln/>
        </p:spPr>
      </p:sp>
      <p:sp>
        <p:nvSpPr>
          <p:cNvPr id="438276" name="Rectangle 3">
            <a:extLst>
              <a:ext uri="{FF2B5EF4-FFF2-40B4-BE49-F238E27FC236}">
                <a16:creationId xmlns:a16="http://schemas.microsoft.com/office/drawing/2014/main" id="{5A792707-337E-4E82-A17A-034BF6B0B32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a:extLst>
              <a:ext uri="{FF2B5EF4-FFF2-40B4-BE49-F238E27FC236}">
                <a16:creationId xmlns:a16="http://schemas.microsoft.com/office/drawing/2014/main" id="{2D188E50-143E-496E-9F7E-4B42920EF1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873E74A-67C2-408D-956B-9064CAD527C9}" type="slidenum">
              <a:rPr lang="es-PR" altLang="en-US" b="0" i="0"/>
              <a:pPr/>
              <a:t>185</a:t>
            </a:fld>
            <a:endParaRPr lang="es-PR" altLang="en-US" b="0" i="0"/>
          </a:p>
        </p:txBody>
      </p:sp>
      <p:sp>
        <p:nvSpPr>
          <p:cNvPr id="439299" name="Rectangle 2">
            <a:extLst>
              <a:ext uri="{FF2B5EF4-FFF2-40B4-BE49-F238E27FC236}">
                <a16:creationId xmlns:a16="http://schemas.microsoft.com/office/drawing/2014/main" id="{496AC569-B3CE-4DFC-9C4C-5FBE2311BD2F}"/>
              </a:ext>
            </a:extLst>
          </p:cNvPr>
          <p:cNvSpPr>
            <a:spLocks noRot="1" noChangeArrowheads="1" noTextEdit="1"/>
          </p:cNvSpPr>
          <p:nvPr>
            <p:ph type="sldImg"/>
          </p:nvPr>
        </p:nvSpPr>
        <p:spPr>
          <a:ln/>
        </p:spPr>
      </p:sp>
      <p:sp>
        <p:nvSpPr>
          <p:cNvPr id="439300" name="Rectangle 3">
            <a:extLst>
              <a:ext uri="{FF2B5EF4-FFF2-40B4-BE49-F238E27FC236}">
                <a16:creationId xmlns:a16="http://schemas.microsoft.com/office/drawing/2014/main" id="{946664B2-E4C9-4237-9DF4-4D5E8229629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7">
            <a:extLst>
              <a:ext uri="{FF2B5EF4-FFF2-40B4-BE49-F238E27FC236}">
                <a16:creationId xmlns:a16="http://schemas.microsoft.com/office/drawing/2014/main" id="{2F5924BA-3513-4462-BB9F-871CFE38C7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8653267-629F-4D4B-A80D-CB34D911796C}" type="slidenum">
              <a:rPr lang="es-PR" altLang="en-US" b="0" i="0"/>
              <a:pPr/>
              <a:t>186</a:t>
            </a:fld>
            <a:endParaRPr lang="es-PR" altLang="en-US" b="0" i="0"/>
          </a:p>
        </p:txBody>
      </p:sp>
      <p:sp>
        <p:nvSpPr>
          <p:cNvPr id="440323" name="Rectangle 2">
            <a:extLst>
              <a:ext uri="{FF2B5EF4-FFF2-40B4-BE49-F238E27FC236}">
                <a16:creationId xmlns:a16="http://schemas.microsoft.com/office/drawing/2014/main" id="{72011E74-E01D-4E81-8CCE-B4B265572996}"/>
              </a:ext>
            </a:extLst>
          </p:cNvPr>
          <p:cNvSpPr>
            <a:spLocks noRot="1" noChangeArrowheads="1" noTextEdit="1"/>
          </p:cNvSpPr>
          <p:nvPr>
            <p:ph type="sldImg"/>
          </p:nvPr>
        </p:nvSpPr>
        <p:spPr>
          <a:ln/>
        </p:spPr>
      </p:sp>
      <p:sp>
        <p:nvSpPr>
          <p:cNvPr id="440324" name="Rectangle 3">
            <a:extLst>
              <a:ext uri="{FF2B5EF4-FFF2-40B4-BE49-F238E27FC236}">
                <a16:creationId xmlns:a16="http://schemas.microsoft.com/office/drawing/2014/main" id="{C73B04A4-7061-4CB8-BA33-05176C37FFA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a:extLst>
              <a:ext uri="{FF2B5EF4-FFF2-40B4-BE49-F238E27FC236}">
                <a16:creationId xmlns:a16="http://schemas.microsoft.com/office/drawing/2014/main" id="{8A763833-9ABA-43A8-A507-D205C3BBC1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7239EBB-9101-470F-B4C0-A1B7D1B5AF82}" type="slidenum">
              <a:rPr lang="es-PR" altLang="en-US" b="0" i="0"/>
              <a:pPr/>
              <a:t>187</a:t>
            </a:fld>
            <a:endParaRPr lang="es-PR" altLang="en-US" b="0" i="0"/>
          </a:p>
        </p:txBody>
      </p:sp>
      <p:sp>
        <p:nvSpPr>
          <p:cNvPr id="441347" name="Rectangle 2">
            <a:extLst>
              <a:ext uri="{FF2B5EF4-FFF2-40B4-BE49-F238E27FC236}">
                <a16:creationId xmlns:a16="http://schemas.microsoft.com/office/drawing/2014/main" id="{1CA76BD5-CF22-400F-B3C9-80227F8628B3}"/>
              </a:ext>
            </a:extLst>
          </p:cNvPr>
          <p:cNvSpPr>
            <a:spLocks noRot="1" noChangeArrowheads="1" noTextEdit="1"/>
          </p:cNvSpPr>
          <p:nvPr>
            <p:ph type="sldImg"/>
          </p:nvPr>
        </p:nvSpPr>
        <p:spPr>
          <a:ln/>
        </p:spPr>
      </p:sp>
      <p:sp>
        <p:nvSpPr>
          <p:cNvPr id="441348" name="Rectangle 3">
            <a:extLst>
              <a:ext uri="{FF2B5EF4-FFF2-40B4-BE49-F238E27FC236}">
                <a16:creationId xmlns:a16="http://schemas.microsoft.com/office/drawing/2014/main" id="{86C8A6AD-46AE-4AB9-A49F-BBCDBED83C6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a:extLst>
              <a:ext uri="{FF2B5EF4-FFF2-40B4-BE49-F238E27FC236}">
                <a16:creationId xmlns:a16="http://schemas.microsoft.com/office/drawing/2014/main" id="{9F521745-B313-43D9-AF6F-DD9436B96A5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8673A17-D223-4572-B6D0-D7F6D8AF5C90}" type="slidenum">
              <a:rPr lang="es-PR" altLang="en-US" b="0" i="0"/>
              <a:pPr/>
              <a:t>188</a:t>
            </a:fld>
            <a:endParaRPr lang="es-PR" altLang="en-US" b="0" i="0"/>
          </a:p>
        </p:txBody>
      </p:sp>
      <p:sp>
        <p:nvSpPr>
          <p:cNvPr id="442371" name="Rectangle 2">
            <a:extLst>
              <a:ext uri="{FF2B5EF4-FFF2-40B4-BE49-F238E27FC236}">
                <a16:creationId xmlns:a16="http://schemas.microsoft.com/office/drawing/2014/main" id="{BA45320F-9F96-4477-BA8C-4642184F92D5}"/>
              </a:ext>
            </a:extLst>
          </p:cNvPr>
          <p:cNvSpPr>
            <a:spLocks noRot="1" noChangeArrowheads="1" noTextEdit="1"/>
          </p:cNvSpPr>
          <p:nvPr>
            <p:ph type="sldImg"/>
          </p:nvPr>
        </p:nvSpPr>
        <p:spPr>
          <a:ln/>
        </p:spPr>
      </p:sp>
      <p:sp>
        <p:nvSpPr>
          <p:cNvPr id="442372" name="Rectangle 3">
            <a:extLst>
              <a:ext uri="{FF2B5EF4-FFF2-40B4-BE49-F238E27FC236}">
                <a16:creationId xmlns:a16="http://schemas.microsoft.com/office/drawing/2014/main" id="{294E4975-55B4-4528-BF77-A57E89BCFFF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7">
            <a:extLst>
              <a:ext uri="{FF2B5EF4-FFF2-40B4-BE49-F238E27FC236}">
                <a16:creationId xmlns:a16="http://schemas.microsoft.com/office/drawing/2014/main" id="{646AC4DA-E24F-4F30-895E-89BD0D8DF2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9197534-71B1-4582-BAF6-9E166C94A7CE}" type="slidenum">
              <a:rPr lang="es-PR" altLang="en-US" b="0" i="0"/>
              <a:pPr/>
              <a:t>189</a:t>
            </a:fld>
            <a:endParaRPr lang="es-PR" altLang="en-US" b="0" i="0"/>
          </a:p>
        </p:txBody>
      </p:sp>
      <p:sp>
        <p:nvSpPr>
          <p:cNvPr id="443395" name="Rectangle 2">
            <a:extLst>
              <a:ext uri="{FF2B5EF4-FFF2-40B4-BE49-F238E27FC236}">
                <a16:creationId xmlns:a16="http://schemas.microsoft.com/office/drawing/2014/main" id="{6F9EEF39-F083-4D21-85DD-F33BF05D91EC}"/>
              </a:ext>
            </a:extLst>
          </p:cNvPr>
          <p:cNvSpPr>
            <a:spLocks noRot="1" noChangeArrowheads="1" noTextEdit="1"/>
          </p:cNvSpPr>
          <p:nvPr>
            <p:ph type="sldImg"/>
          </p:nvPr>
        </p:nvSpPr>
        <p:spPr>
          <a:ln/>
        </p:spPr>
      </p:sp>
      <p:sp>
        <p:nvSpPr>
          <p:cNvPr id="443396" name="Rectangle 3">
            <a:extLst>
              <a:ext uri="{FF2B5EF4-FFF2-40B4-BE49-F238E27FC236}">
                <a16:creationId xmlns:a16="http://schemas.microsoft.com/office/drawing/2014/main" id="{B574E8AC-EBAD-4919-876C-3EE315419A8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a:extLst>
              <a:ext uri="{FF2B5EF4-FFF2-40B4-BE49-F238E27FC236}">
                <a16:creationId xmlns:a16="http://schemas.microsoft.com/office/drawing/2014/main" id="{477B2769-DBF4-4C94-B3E9-61800D3E370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F85C66C-BC52-4BB0-A930-9C2652F47635}" type="slidenum">
              <a:rPr lang="es-PR" altLang="en-US" b="0" i="0"/>
              <a:pPr/>
              <a:t>19</a:t>
            </a:fld>
            <a:endParaRPr lang="es-PR" altLang="en-US" b="0" i="0"/>
          </a:p>
        </p:txBody>
      </p:sp>
      <p:sp>
        <p:nvSpPr>
          <p:cNvPr id="269315" name="Rectangle 2">
            <a:extLst>
              <a:ext uri="{FF2B5EF4-FFF2-40B4-BE49-F238E27FC236}">
                <a16:creationId xmlns:a16="http://schemas.microsoft.com/office/drawing/2014/main" id="{97A78533-9D57-436F-801F-3D5608978BC4}"/>
              </a:ext>
            </a:extLst>
          </p:cNvPr>
          <p:cNvSpPr>
            <a:spLocks noRot="1" noChangeArrowheads="1" noTextEdit="1"/>
          </p:cNvSpPr>
          <p:nvPr>
            <p:ph type="sldImg"/>
          </p:nvPr>
        </p:nvSpPr>
        <p:spPr>
          <a:ln/>
        </p:spPr>
      </p:sp>
      <p:sp>
        <p:nvSpPr>
          <p:cNvPr id="269316" name="Rectangle 3">
            <a:extLst>
              <a:ext uri="{FF2B5EF4-FFF2-40B4-BE49-F238E27FC236}">
                <a16:creationId xmlns:a16="http://schemas.microsoft.com/office/drawing/2014/main" id="{4AE7040C-85EE-4EA7-A991-31713A90C5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7">
            <a:extLst>
              <a:ext uri="{FF2B5EF4-FFF2-40B4-BE49-F238E27FC236}">
                <a16:creationId xmlns:a16="http://schemas.microsoft.com/office/drawing/2014/main" id="{98F78CFA-D02C-4EFC-9DF5-821424133DD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CE20901-5FC5-4DB1-967C-BC1BD7DA7FC6}" type="slidenum">
              <a:rPr lang="es-PR" altLang="en-US" b="0" i="0"/>
              <a:pPr/>
              <a:t>190</a:t>
            </a:fld>
            <a:endParaRPr lang="es-PR" altLang="en-US" b="0" i="0"/>
          </a:p>
        </p:txBody>
      </p:sp>
      <p:sp>
        <p:nvSpPr>
          <p:cNvPr id="444419" name="Rectangle 2">
            <a:extLst>
              <a:ext uri="{FF2B5EF4-FFF2-40B4-BE49-F238E27FC236}">
                <a16:creationId xmlns:a16="http://schemas.microsoft.com/office/drawing/2014/main" id="{6EBC7855-F1CA-4D4F-800E-3C7C255C4A71}"/>
              </a:ext>
            </a:extLst>
          </p:cNvPr>
          <p:cNvSpPr>
            <a:spLocks noRot="1" noChangeArrowheads="1" noTextEdit="1"/>
          </p:cNvSpPr>
          <p:nvPr>
            <p:ph type="sldImg"/>
          </p:nvPr>
        </p:nvSpPr>
        <p:spPr>
          <a:ln/>
        </p:spPr>
      </p:sp>
      <p:sp>
        <p:nvSpPr>
          <p:cNvPr id="444420" name="Rectangle 3">
            <a:extLst>
              <a:ext uri="{FF2B5EF4-FFF2-40B4-BE49-F238E27FC236}">
                <a16:creationId xmlns:a16="http://schemas.microsoft.com/office/drawing/2014/main" id="{BB58768B-4968-4CBA-B687-5110626CC7E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7">
            <a:extLst>
              <a:ext uri="{FF2B5EF4-FFF2-40B4-BE49-F238E27FC236}">
                <a16:creationId xmlns:a16="http://schemas.microsoft.com/office/drawing/2014/main" id="{862F247C-310F-4E0F-AAB1-B8B69F3F86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B99B790-C0D8-4887-84B5-9A8ED42CA34B}" type="slidenum">
              <a:rPr lang="es-PR" altLang="en-US" b="0" i="0"/>
              <a:pPr/>
              <a:t>191</a:t>
            </a:fld>
            <a:endParaRPr lang="es-PR" altLang="en-US" b="0" i="0"/>
          </a:p>
        </p:txBody>
      </p:sp>
      <p:sp>
        <p:nvSpPr>
          <p:cNvPr id="445443" name="Rectangle 2">
            <a:extLst>
              <a:ext uri="{FF2B5EF4-FFF2-40B4-BE49-F238E27FC236}">
                <a16:creationId xmlns:a16="http://schemas.microsoft.com/office/drawing/2014/main" id="{8E0E9ACB-DDD5-431A-ADDD-30E83FF8B6F8}"/>
              </a:ext>
            </a:extLst>
          </p:cNvPr>
          <p:cNvSpPr>
            <a:spLocks noRot="1" noChangeArrowheads="1" noTextEdit="1"/>
          </p:cNvSpPr>
          <p:nvPr>
            <p:ph type="sldImg"/>
          </p:nvPr>
        </p:nvSpPr>
        <p:spPr>
          <a:ln/>
        </p:spPr>
      </p:sp>
      <p:sp>
        <p:nvSpPr>
          <p:cNvPr id="445444" name="Rectangle 3">
            <a:extLst>
              <a:ext uri="{FF2B5EF4-FFF2-40B4-BE49-F238E27FC236}">
                <a16:creationId xmlns:a16="http://schemas.microsoft.com/office/drawing/2014/main" id="{006B2ADD-236F-4352-9210-0C26681101D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7">
            <a:extLst>
              <a:ext uri="{FF2B5EF4-FFF2-40B4-BE49-F238E27FC236}">
                <a16:creationId xmlns:a16="http://schemas.microsoft.com/office/drawing/2014/main" id="{6E7AE15D-07B2-4311-B0DA-8019E572850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383BA51-904E-422A-A607-DAED163989BC}" type="slidenum">
              <a:rPr lang="es-PR" altLang="en-US" b="0" i="0"/>
              <a:pPr/>
              <a:t>192</a:t>
            </a:fld>
            <a:endParaRPr lang="es-PR" altLang="en-US" b="0" i="0"/>
          </a:p>
        </p:txBody>
      </p:sp>
      <p:sp>
        <p:nvSpPr>
          <p:cNvPr id="446467" name="Rectangle 2">
            <a:extLst>
              <a:ext uri="{FF2B5EF4-FFF2-40B4-BE49-F238E27FC236}">
                <a16:creationId xmlns:a16="http://schemas.microsoft.com/office/drawing/2014/main" id="{32F601C8-3E0A-4386-986F-A87ED8349948}"/>
              </a:ext>
            </a:extLst>
          </p:cNvPr>
          <p:cNvSpPr>
            <a:spLocks noRot="1" noChangeArrowheads="1" noTextEdit="1"/>
          </p:cNvSpPr>
          <p:nvPr>
            <p:ph type="sldImg"/>
          </p:nvPr>
        </p:nvSpPr>
        <p:spPr>
          <a:ln/>
        </p:spPr>
      </p:sp>
      <p:sp>
        <p:nvSpPr>
          <p:cNvPr id="446468" name="Rectangle 3">
            <a:extLst>
              <a:ext uri="{FF2B5EF4-FFF2-40B4-BE49-F238E27FC236}">
                <a16:creationId xmlns:a16="http://schemas.microsoft.com/office/drawing/2014/main" id="{9AF15615-6FB9-4510-8511-4F03814F912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7">
            <a:extLst>
              <a:ext uri="{FF2B5EF4-FFF2-40B4-BE49-F238E27FC236}">
                <a16:creationId xmlns:a16="http://schemas.microsoft.com/office/drawing/2014/main" id="{91475E92-2884-4F93-B5BA-500F013B137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7E91566-BD03-4B5B-AD48-8509E0C0E861}" type="slidenum">
              <a:rPr lang="es-PR" altLang="en-US" b="0" i="0"/>
              <a:pPr/>
              <a:t>193</a:t>
            </a:fld>
            <a:endParaRPr lang="es-PR" altLang="en-US" b="0" i="0"/>
          </a:p>
        </p:txBody>
      </p:sp>
      <p:sp>
        <p:nvSpPr>
          <p:cNvPr id="447491" name="Rectangle 2">
            <a:extLst>
              <a:ext uri="{FF2B5EF4-FFF2-40B4-BE49-F238E27FC236}">
                <a16:creationId xmlns:a16="http://schemas.microsoft.com/office/drawing/2014/main" id="{9682B78E-C911-4640-898E-1613BCBB8EEC}"/>
              </a:ext>
            </a:extLst>
          </p:cNvPr>
          <p:cNvSpPr>
            <a:spLocks noRot="1" noChangeArrowheads="1" noTextEdit="1"/>
          </p:cNvSpPr>
          <p:nvPr>
            <p:ph type="sldImg"/>
          </p:nvPr>
        </p:nvSpPr>
        <p:spPr>
          <a:ln/>
        </p:spPr>
      </p:sp>
      <p:sp>
        <p:nvSpPr>
          <p:cNvPr id="447492" name="Rectangle 3">
            <a:extLst>
              <a:ext uri="{FF2B5EF4-FFF2-40B4-BE49-F238E27FC236}">
                <a16:creationId xmlns:a16="http://schemas.microsoft.com/office/drawing/2014/main" id="{791E699E-156D-49D7-9E73-DC318261390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a:extLst>
              <a:ext uri="{FF2B5EF4-FFF2-40B4-BE49-F238E27FC236}">
                <a16:creationId xmlns:a16="http://schemas.microsoft.com/office/drawing/2014/main" id="{48DB6110-5953-4C1C-80CF-936FB5FC4E4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792F5D9-C75E-4785-B665-A3A7E1E81371}" type="slidenum">
              <a:rPr lang="es-PR" altLang="en-US" b="0" i="0"/>
              <a:pPr/>
              <a:t>194</a:t>
            </a:fld>
            <a:endParaRPr lang="es-PR" altLang="en-US" b="0" i="0"/>
          </a:p>
        </p:txBody>
      </p:sp>
      <p:sp>
        <p:nvSpPr>
          <p:cNvPr id="448515" name="Rectangle 2">
            <a:extLst>
              <a:ext uri="{FF2B5EF4-FFF2-40B4-BE49-F238E27FC236}">
                <a16:creationId xmlns:a16="http://schemas.microsoft.com/office/drawing/2014/main" id="{050ABA56-2778-47FB-BBC4-88457C2FC1A9}"/>
              </a:ext>
            </a:extLst>
          </p:cNvPr>
          <p:cNvSpPr>
            <a:spLocks noRot="1" noChangeArrowheads="1" noTextEdit="1"/>
          </p:cNvSpPr>
          <p:nvPr>
            <p:ph type="sldImg"/>
          </p:nvPr>
        </p:nvSpPr>
        <p:spPr>
          <a:ln/>
        </p:spPr>
      </p:sp>
      <p:sp>
        <p:nvSpPr>
          <p:cNvPr id="448516" name="Rectangle 3">
            <a:extLst>
              <a:ext uri="{FF2B5EF4-FFF2-40B4-BE49-F238E27FC236}">
                <a16:creationId xmlns:a16="http://schemas.microsoft.com/office/drawing/2014/main" id="{ABBC6B3F-4F28-4590-AD12-7CD7C3BF95D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7">
            <a:extLst>
              <a:ext uri="{FF2B5EF4-FFF2-40B4-BE49-F238E27FC236}">
                <a16:creationId xmlns:a16="http://schemas.microsoft.com/office/drawing/2014/main" id="{BF66B76C-67DF-4C88-8375-92924A4C6E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60055FD-3F1D-4F9E-BD12-303D8C850B83}" type="slidenum">
              <a:rPr lang="es-PR" altLang="en-US" b="0" i="0"/>
              <a:pPr/>
              <a:t>195</a:t>
            </a:fld>
            <a:endParaRPr lang="es-PR" altLang="en-US" b="0" i="0"/>
          </a:p>
        </p:txBody>
      </p:sp>
      <p:sp>
        <p:nvSpPr>
          <p:cNvPr id="449539" name="Rectangle 2">
            <a:extLst>
              <a:ext uri="{FF2B5EF4-FFF2-40B4-BE49-F238E27FC236}">
                <a16:creationId xmlns:a16="http://schemas.microsoft.com/office/drawing/2014/main" id="{30D3D1B5-B6CB-49AA-B464-1C5C758373E5}"/>
              </a:ext>
            </a:extLst>
          </p:cNvPr>
          <p:cNvSpPr>
            <a:spLocks noRot="1" noChangeArrowheads="1" noTextEdit="1"/>
          </p:cNvSpPr>
          <p:nvPr>
            <p:ph type="sldImg"/>
          </p:nvPr>
        </p:nvSpPr>
        <p:spPr>
          <a:ln/>
        </p:spPr>
      </p:sp>
      <p:sp>
        <p:nvSpPr>
          <p:cNvPr id="449540" name="Rectangle 3">
            <a:extLst>
              <a:ext uri="{FF2B5EF4-FFF2-40B4-BE49-F238E27FC236}">
                <a16:creationId xmlns:a16="http://schemas.microsoft.com/office/drawing/2014/main" id="{FB973A5B-145D-4386-B9BD-68718A33E8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7">
            <a:extLst>
              <a:ext uri="{FF2B5EF4-FFF2-40B4-BE49-F238E27FC236}">
                <a16:creationId xmlns:a16="http://schemas.microsoft.com/office/drawing/2014/main" id="{57BA8F06-9D8A-4DA9-AF88-2EF39EB7CD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CF5A12A-3069-4E07-BFDF-33384FBCD4A3}" type="slidenum">
              <a:rPr lang="es-PR" altLang="en-US" b="0" i="0"/>
              <a:pPr/>
              <a:t>196</a:t>
            </a:fld>
            <a:endParaRPr lang="es-PR" altLang="en-US" b="0" i="0"/>
          </a:p>
        </p:txBody>
      </p:sp>
      <p:sp>
        <p:nvSpPr>
          <p:cNvPr id="450563" name="Rectangle 2">
            <a:extLst>
              <a:ext uri="{FF2B5EF4-FFF2-40B4-BE49-F238E27FC236}">
                <a16:creationId xmlns:a16="http://schemas.microsoft.com/office/drawing/2014/main" id="{62A4C877-1DDD-480D-ACBD-D567F3CDB9CA}"/>
              </a:ext>
            </a:extLst>
          </p:cNvPr>
          <p:cNvSpPr>
            <a:spLocks noRot="1" noChangeArrowheads="1" noTextEdit="1"/>
          </p:cNvSpPr>
          <p:nvPr>
            <p:ph type="sldImg"/>
          </p:nvPr>
        </p:nvSpPr>
        <p:spPr>
          <a:ln/>
        </p:spPr>
      </p:sp>
      <p:sp>
        <p:nvSpPr>
          <p:cNvPr id="450564" name="Rectangle 3">
            <a:extLst>
              <a:ext uri="{FF2B5EF4-FFF2-40B4-BE49-F238E27FC236}">
                <a16:creationId xmlns:a16="http://schemas.microsoft.com/office/drawing/2014/main" id="{84C2E8C6-BC09-4243-A036-6BF3E3259D9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7">
            <a:extLst>
              <a:ext uri="{FF2B5EF4-FFF2-40B4-BE49-F238E27FC236}">
                <a16:creationId xmlns:a16="http://schemas.microsoft.com/office/drawing/2014/main" id="{1105AD8D-59C1-4FD7-9AC2-83158CD86A8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A56C513-B6E5-44C7-AE48-D1BECFD91FCB}" type="slidenum">
              <a:rPr lang="es-PR" altLang="en-US" b="0" i="0"/>
              <a:pPr/>
              <a:t>197</a:t>
            </a:fld>
            <a:endParaRPr lang="es-PR" altLang="en-US" b="0" i="0"/>
          </a:p>
        </p:txBody>
      </p:sp>
      <p:sp>
        <p:nvSpPr>
          <p:cNvPr id="451587" name="Rectangle 2">
            <a:extLst>
              <a:ext uri="{FF2B5EF4-FFF2-40B4-BE49-F238E27FC236}">
                <a16:creationId xmlns:a16="http://schemas.microsoft.com/office/drawing/2014/main" id="{7AECBAED-D3AC-4429-888E-36910E70E773}"/>
              </a:ext>
            </a:extLst>
          </p:cNvPr>
          <p:cNvSpPr>
            <a:spLocks noRot="1" noChangeArrowheads="1" noTextEdit="1"/>
          </p:cNvSpPr>
          <p:nvPr>
            <p:ph type="sldImg"/>
          </p:nvPr>
        </p:nvSpPr>
        <p:spPr>
          <a:ln/>
        </p:spPr>
      </p:sp>
      <p:sp>
        <p:nvSpPr>
          <p:cNvPr id="451588" name="Rectangle 3">
            <a:extLst>
              <a:ext uri="{FF2B5EF4-FFF2-40B4-BE49-F238E27FC236}">
                <a16:creationId xmlns:a16="http://schemas.microsoft.com/office/drawing/2014/main" id="{4EEFC2F8-78CE-4E13-B07E-5F3E88144D7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7">
            <a:extLst>
              <a:ext uri="{FF2B5EF4-FFF2-40B4-BE49-F238E27FC236}">
                <a16:creationId xmlns:a16="http://schemas.microsoft.com/office/drawing/2014/main" id="{A833CAC7-7DEA-4A33-8D7E-40032825AE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83FB0B3-0841-489B-B699-1D012116CEEA}" type="slidenum">
              <a:rPr lang="es-PR" altLang="en-US" b="0" i="0"/>
              <a:pPr/>
              <a:t>198</a:t>
            </a:fld>
            <a:endParaRPr lang="es-PR" altLang="en-US" b="0" i="0"/>
          </a:p>
        </p:txBody>
      </p:sp>
      <p:sp>
        <p:nvSpPr>
          <p:cNvPr id="452611" name="Rectangle 2">
            <a:extLst>
              <a:ext uri="{FF2B5EF4-FFF2-40B4-BE49-F238E27FC236}">
                <a16:creationId xmlns:a16="http://schemas.microsoft.com/office/drawing/2014/main" id="{28BCB4FF-9DF2-42B1-AD07-099A3147BBE8}"/>
              </a:ext>
            </a:extLst>
          </p:cNvPr>
          <p:cNvSpPr>
            <a:spLocks noRot="1" noChangeArrowheads="1" noTextEdit="1"/>
          </p:cNvSpPr>
          <p:nvPr>
            <p:ph type="sldImg"/>
          </p:nvPr>
        </p:nvSpPr>
        <p:spPr>
          <a:ln/>
        </p:spPr>
      </p:sp>
      <p:sp>
        <p:nvSpPr>
          <p:cNvPr id="452612" name="Rectangle 3">
            <a:extLst>
              <a:ext uri="{FF2B5EF4-FFF2-40B4-BE49-F238E27FC236}">
                <a16:creationId xmlns:a16="http://schemas.microsoft.com/office/drawing/2014/main" id="{12EB5AB5-C60F-4C94-BC4D-5A65A66A570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Rectangle 7">
            <a:extLst>
              <a:ext uri="{FF2B5EF4-FFF2-40B4-BE49-F238E27FC236}">
                <a16:creationId xmlns:a16="http://schemas.microsoft.com/office/drawing/2014/main" id="{FEF2BD06-8620-4676-8B06-38007B327F1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8C2F777-6E64-4682-AF0D-AF1356108230}" type="slidenum">
              <a:rPr lang="es-PR" altLang="en-US" b="0" i="0"/>
              <a:pPr/>
              <a:t>199</a:t>
            </a:fld>
            <a:endParaRPr lang="es-PR" altLang="en-US" b="0" i="0"/>
          </a:p>
        </p:txBody>
      </p:sp>
      <p:sp>
        <p:nvSpPr>
          <p:cNvPr id="453635" name="Rectangle 2">
            <a:extLst>
              <a:ext uri="{FF2B5EF4-FFF2-40B4-BE49-F238E27FC236}">
                <a16:creationId xmlns:a16="http://schemas.microsoft.com/office/drawing/2014/main" id="{26C324E5-1CD3-425F-A9B5-199F169FD8B6}"/>
              </a:ext>
            </a:extLst>
          </p:cNvPr>
          <p:cNvSpPr>
            <a:spLocks noRot="1" noChangeArrowheads="1" noTextEdit="1"/>
          </p:cNvSpPr>
          <p:nvPr>
            <p:ph type="sldImg"/>
          </p:nvPr>
        </p:nvSpPr>
        <p:spPr>
          <a:ln/>
        </p:spPr>
      </p:sp>
      <p:sp>
        <p:nvSpPr>
          <p:cNvPr id="453636" name="Rectangle 3">
            <a:extLst>
              <a:ext uri="{FF2B5EF4-FFF2-40B4-BE49-F238E27FC236}">
                <a16:creationId xmlns:a16="http://schemas.microsoft.com/office/drawing/2014/main" id="{EE2BC164-2918-473F-846A-69645A7442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a:extLst>
              <a:ext uri="{FF2B5EF4-FFF2-40B4-BE49-F238E27FC236}">
                <a16:creationId xmlns:a16="http://schemas.microsoft.com/office/drawing/2014/main" id="{6CB43EEE-99BB-4B01-B198-C77030B01C6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AB6B119-BE6A-4AE5-BE4D-32CDD6654D63}" type="slidenum">
              <a:rPr lang="es-PR" altLang="en-US" b="0" i="0"/>
              <a:pPr/>
              <a:t>2</a:t>
            </a:fld>
            <a:endParaRPr lang="es-PR" altLang="en-US" b="0" i="0"/>
          </a:p>
        </p:txBody>
      </p:sp>
      <p:sp>
        <p:nvSpPr>
          <p:cNvPr id="251907" name="Rectangle 2">
            <a:extLst>
              <a:ext uri="{FF2B5EF4-FFF2-40B4-BE49-F238E27FC236}">
                <a16:creationId xmlns:a16="http://schemas.microsoft.com/office/drawing/2014/main" id="{2FA09663-E9D4-4EB5-8562-8471583974E9}"/>
              </a:ext>
            </a:extLst>
          </p:cNvPr>
          <p:cNvSpPr>
            <a:spLocks noRot="1" noChangeArrowheads="1" noTextEdit="1"/>
          </p:cNvSpPr>
          <p:nvPr>
            <p:ph type="sldImg"/>
          </p:nvPr>
        </p:nvSpPr>
        <p:spPr>
          <a:ln/>
        </p:spPr>
      </p:sp>
      <p:sp>
        <p:nvSpPr>
          <p:cNvPr id="251908" name="Rectangle 3">
            <a:extLst>
              <a:ext uri="{FF2B5EF4-FFF2-40B4-BE49-F238E27FC236}">
                <a16:creationId xmlns:a16="http://schemas.microsoft.com/office/drawing/2014/main" id="{CE221AA2-6929-4233-8D2C-96CEEEB7515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a:extLst>
              <a:ext uri="{FF2B5EF4-FFF2-40B4-BE49-F238E27FC236}">
                <a16:creationId xmlns:a16="http://schemas.microsoft.com/office/drawing/2014/main" id="{5CEBAC49-E042-43C4-9A43-786548DFDC5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77CEB6D-DC8A-462F-968B-3DBC91E1C188}" type="slidenum">
              <a:rPr lang="es-PR" altLang="en-US" b="0" i="0"/>
              <a:pPr/>
              <a:t>20</a:t>
            </a:fld>
            <a:endParaRPr lang="es-PR" altLang="en-US" b="0" i="0"/>
          </a:p>
        </p:txBody>
      </p:sp>
      <p:sp>
        <p:nvSpPr>
          <p:cNvPr id="270339" name="Rectangle 2">
            <a:extLst>
              <a:ext uri="{FF2B5EF4-FFF2-40B4-BE49-F238E27FC236}">
                <a16:creationId xmlns:a16="http://schemas.microsoft.com/office/drawing/2014/main" id="{3478EB8B-53BF-4CF8-BF89-7AAACFF891C5}"/>
              </a:ext>
            </a:extLst>
          </p:cNvPr>
          <p:cNvSpPr>
            <a:spLocks noRot="1" noChangeArrowheads="1" noTextEdit="1"/>
          </p:cNvSpPr>
          <p:nvPr>
            <p:ph type="sldImg"/>
          </p:nvPr>
        </p:nvSpPr>
        <p:spPr>
          <a:ln/>
        </p:spPr>
      </p:sp>
      <p:sp>
        <p:nvSpPr>
          <p:cNvPr id="270340" name="Rectangle 3">
            <a:extLst>
              <a:ext uri="{FF2B5EF4-FFF2-40B4-BE49-F238E27FC236}">
                <a16:creationId xmlns:a16="http://schemas.microsoft.com/office/drawing/2014/main" id="{3392C526-573B-4567-8399-778ECE9CD5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a:extLst>
              <a:ext uri="{FF2B5EF4-FFF2-40B4-BE49-F238E27FC236}">
                <a16:creationId xmlns:a16="http://schemas.microsoft.com/office/drawing/2014/main" id="{A9BBFB12-1125-4876-B186-D71A20D551A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2A09478-58F5-48AC-90BA-B21E46C12477}" type="slidenum">
              <a:rPr lang="es-PR" altLang="en-US" b="0" i="0"/>
              <a:pPr/>
              <a:t>200</a:t>
            </a:fld>
            <a:endParaRPr lang="es-PR" altLang="en-US" b="0" i="0"/>
          </a:p>
        </p:txBody>
      </p:sp>
      <p:sp>
        <p:nvSpPr>
          <p:cNvPr id="454659" name="Rectangle 2">
            <a:extLst>
              <a:ext uri="{FF2B5EF4-FFF2-40B4-BE49-F238E27FC236}">
                <a16:creationId xmlns:a16="http://schemas.microsoft.com/office/drawing/2014/main" id="{8D68C4ED-A051-4EC3-A745-5E017C600DF4}"/>
              </a:ext>
            </a:extLst>
          </p:cNvPr>
          <p:cNvSpPr>
            <a:spLocks noRot="1" noChangeArrowheads="1" noTextEdit="1"/>
          </p:cNvSpPr>
          <p:nvPr>
            <p:ph type="sldImg"/>
          </p:nvPr>
        </p:nvSpPr>
        <p:spPr>
          <a:ln/>
        </p:spPr>
      </p:sp>
      <p:sp>
        <p:nvSpPr>
          <p:cNvPr id="454660" name="Rectangle 3">
            <a:extLst>
              <a:ext uri="{FF2B5EF4-FFF2-40B4-BE49-F238E27FC236}">
                <a16:creationId xmlns:a16="http://schemas.microsoft.com/office/drawing/2014/main" id="{4CFE4DA6-8944-472B-BF1B-9D9F3B5998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7">
            <a:extLst>
              <a:ext uri="{FF2B5EF4-FFF2-40B4-BE49-F238E27FC236}">
                <a16:creationId xmlns:a16="http://schemas.microsoft.com/office/drawing/2014/main" id="{C0D314E5-DF19-486F-A9D3-4F6712646A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D777BC6-A172-4314-AF9D-6546F3D8D11C}" type="slidenum">
              <a:rPr lang="es-PR" altLang="en-US" b="0" i="0"/>
              <a:pPr/>
              <a:t>201</a:t>
            </a:fld>
            <a:endParaRPr lang="es-PR" altLang="en-US" b="0" i="0"/>
          </a:p>
        </p:txBody>
      </p:sp>
      <p:sp>
        <p:nvSpPr>
          <p:cNvPr id="455683" name="Rectangle 2">
            <a:extLst>
              <a:ext uri="{FF2B5EF4-FFF2-40B4-BE49-F238E27FC236}">
                <a16:creationId xmlns:a16="http://schemas.microsoft.com/office/drawing/2014/main" id="{60638730-EEFA-414E-8985-F7C38E60B2C8}"/>
              </a:ext>
            </a:extLst>
          </p:cNvPr>
          <p:cNvSpPr>
            <a:spLocks noRot="1" noChangeArrowheads="1" noTextEdit="1"/>
          </p:cNvSpPr>
          <p:nvPr>
            <p:ph type="sldImg"/>
          </p:nvPr>
        </p:nvSpPr>
        <p:spPr>
          <a:ln/>
        </p:spPr>
      </p:sp>
      <p:sp>
        <p:nvSpPr>
          <p:cNvPr id="455684" name="Rectangle 3">
            <a:extLst>
              <a:ext uri="{FF2B5EF4-FFF2-40B4-BE49-F238E27FC236}">
                <a16:creationId xmlns:a16="http://schemas.microsoft.com/office/drawing/2014/main" id="{20FC519C-048D-4991-82B1-BCF8B737405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7">
            <a:extLst>
              <a:ext uri="{FF2B5EF4-FFF2-40B4-BE49-F238E27FC236}">
                <a16:creationId xmlns:a16="http://schemas.microsoft.com/office/drawing/2014/main" id="{DAE68E38-6ACB-4AAA-9B6F-7B78B7B88E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30C2D81-DFA6-4740-B28E-946AA0ABC52D}" type="slidenum">
              <a:rPr lang="es-PR" altLang="en-US" b="0" i="0"/>
              <a:pPr/>
              <a:t>202</a:t>
            </a:fld>
            <a:endParaRPr lang="es-PR" altLang="en-US" b="0" i="0"/>
          </a:p>
        </p:txBody>
      </p:sp>
      <p:sp>
        <p:nvSpPr>
          <p:cNvPr id="456707" name="Rectangle 2">
            <a:extLst>
              <a:ext uri="{FF2B5EF4-FFF2-40B4-BE49-F238E27FC236}">
                <a16:creationId xmlns:a16="http://schemas.microsoft.com/office/drawing/2014/main" id="{94DAB0E5-CFCD-49E5-BFB8-56E51D0FC813}"/>
              </a:ext>
            </a:extLst>
          </p:cNvPr>
          <p:cNvSpPr>
            <a:spLocks noRot="1" noChangeArrowheads="1" noTextEdit="1"/>
          </p:cNvSpPr>
          <p:nvPr>
            <p:ph type="sldImg"/>
          </p:nvPr>
        </p:nvSpPr>
        <p:spPr>
          <a:ln/>
        </p:spPr>
      </p:sp>
      <p:sp>
        <p:nvSpPr>
          <p:cNvPr id="456708" name="Rectangle 3">
            <a:extLst>
              <a:ext uri="{FF2B5EF4-FFF2-40B4-BE49-F238E27FC236}">
                <a16:creationId xmlns:a16="http://schemas.microsoft.com/office/drawing/2014/main" id="{2C81D022-D21B-49CC-8A72-D95FD1EB903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7">
            <a:extLst>
              <a:ext uri="{FF2B5EF4-FFF2-40B4-BE49-F238E27FC236}">
                <a16:creationId xmlns:a16="http://schemas.microsoft.com/office/drawing/2014/main" id="{78EA3148-3070-448F-B885-703FBD87A2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BDFA889-17B9-490C-89F9-D8E6D22E90B7}" type="slidenum">
              <a:rPr lang="es-PR" altLang="en-US" b="0" i="0"/>
              <a:pPr/>
              <a:t>203</a:t>
            </a:fld>
            <a:endParaRPr lang="es-PR" altLang="en-US" b="0" i="0"/>
          </a:p>
        </p:txBody>
      </p:sp>
      <p:sp>
        <p:nvSpPr>
          <p:cNvPr id="457731" name="Rectangle 2">
            <a:extLst>
              <a:ext uri="{FF2B5EF4-FFF2-40B4-BE49-F238E27FC236}">
                <a16:creationId xmlns:a16="http://schemas.microsoft.com/office/drawing/2014/main" id="{C6AB7D8F-5B7A-44A8-A080-B728272E7EC2}"/>
              </a:ext>
            </a:extLst>
          </p:cNvPr>
          <p:cNvSpPr>
            <a:spLocks noRot="1" noChangeArrowheads="1" noTextEdit="1"/>
          </p:cNvSpPr>
          <p:nvPr>
            <p:ph type="sldImg"/>
          </p:nvPr>
        </p:nvSpPr>
        <p:spPr>
          <a:ln/>
        </p:spPr>
      </p:sp>
      <p:sp>
        <p:nvSpPr>
          <p:cNvPr id="457732" name="Rectangle 3">
            <a:extLst>
              <a:ext uri="{FF2B5EF4-FFF2-40B4-BE49-F238E27FC236}">
                <a16:creationId xmlns:a16="http://schemas.microsoft.com/office/drawing/2014/main" id="{803A43BE-C376-4643-9CBF-3A901520A99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7">
            <a:extLst>
              <a:ext uri="{FF2B5EF4-FFF2-40B4-BE49-F238E27FC236}">
                <a16:creationId xmlns:a16="http://schemas.microsoft.com/office/drawing/2014/main" id="{447C871B-C1E4-40CB-A9E3-FBFF31845BD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FE55537-A916-4C8C-9393-C57350EE7CDB}" type="slidenum">
              <a:rPr lang="es-PR" altLang="en-US" b="0" i="0"/>
              <a:pPr/>
              <a:t>204</a:t>
            </a:fld>
            <a:endParaRPr lang="es-PR" altLang="en-US" b="0" i="0"/>
          </a:p>
        </p:txBody>
      </p:sp>
      <p:sp>
        <p:nvSpPr>
          <p:cNvPr id="458755" name="Rectangle 2">
            <a:extLst>
              <a:ext uri="{FF2B5EF4-FFF2-40B4-BE49-F238E27FC236}">
                <a16:creationId xmlns:a16="http://schemas.microsoft.com/office/drawing/2014/main" id="{40C15FAA-D452-44FB-8B5D-6CC0000AD930}"/>
              </a:ext>
            </a:extLst>
          </p:cNvPr>
          <p:cNvSpPr>
            <a:spLocks noRot="1" noChangeArrowheads="1" noTextEdit="1"/>
          </p:cNvSpPr>
          <p:nvPr>
            <p:ph type="sldImg"/>
          </p:nvPr>
        </p:nvSpPr>
        <p:spPr>
          <a:ln/>
        </p:spPr>
      </p:sp>
      <p:sp>
        <p:nvSpPr>
          <p:cNvPr id="458756" name="Rectangle 3">
            <a:extLst>
              <a:ext uri="{FF2B5EF4-FFF2-40B4-BE49-F238E27FC236}">
                <a16:creationId xmlns:a16="http://schemas.microsoft.com/office/drawing/2014/main" id="{777BAC76-5B62-44D5-8F24-B390ACD5DC2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7">
            <a:extLst>
              <a:ext uri="{FF2B5EF4-FFF2-40B4-BE49-F238E27FC236}">
                <a16:creationId xmlns:a16="http://schemas.microsoft.com/office/drawing/2014/main" id="{C811E1EA-D08A-4F75-AF93-D6714C25612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C0E27F7-FB19-405E-997A-5DB593C1FD6C}" type="slidenum">
              <a:rPr lang="es-PR" altLang="en-US" b="0" i="0"/>
              <a:pPr/>
              <a:t>205</a:t>
            </a:fld>
            <a:endParaRPr lang="es-PR" altLang="en-US" b="0" i="0"/>
          </a:p>
        </p:txBody>
      </p:sp>
      <p:sp>
        <p:nvSpPr>
          <p:cNvPr id="459779" name="Rectangle 2">
            <a:extLst>
              <a:ext uri="{FF2B5EF4-FFF2-40B4-BE49-F238E27FC236}">
                <a16:creationId xmlns:a16="http://schemas.microsoft.com/office/drawing/2014/main" id="{D160153F-AE13-4F4C-A16A-06327731DBB7}"/>
              </a:ext>
            </a:extLst>
          </p:cNvPr>
          <p:cNvSpPr>
            <a:spLocks noRot="1" noChangeArrowheads="1" noTextEdit="1"/>
          </p:cNvSpPr>
          <p:nvPr>
            <p:ph type="sldImg"/>
          </p:nvPr>
        </p:nvSpPr>
        <p:spPr>
          <a:ln/>
        </p:spPr>
      </p:sp>
      <p:sp>
        <p:nvSpPr>
          <p:cNvPr id="459780" name="Rectangle 3">
            <a:extLst>
              <a:ext uri="{FF2B5EF4-FFF2-40B4-BE49-F238E27FC236}">
                <a16:creationId xmlns:a16="http://schemas.microsoft.com/office/drawing/2014/main" id="{4AF37626-C487-4191-B8AD-BEC6F1068FA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7">
            <a:extLst>
              <a:ext uri="{FF2B5EF4-FFF2-40B4-BE49-F238E27FC236}">
                <a16:creationId xmlns:a16="http://schemas.microsoft.com/office/drawing/2014/main" id="{1EAFB47E-AEA3-446A-97A2-0773C54E74C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1278826-7B5D-4F67-A4EB-775FD5EA2FB3}" type="slidenum">
              <a:rPr lang="es-PR" altLang="en-US" b="0" i="0"/>
              <a:pPr/>
              <a:t>206</a:t>
            </a:fld>
            <a:endParaRPr lang="es-PR" altLang="en-US" b="0" i="0"/>
          </a:p>
        </p:txBody>
      </p:sp>
      <p:sp>
        <p:nvSpPr>
          <p:cNvPr id="460803" name="Rectangle 2">
            <a:extLst>
              <a:ext uri="{FF2B5EF4-FFF2-40B4-BE49-F238E27FC236}">
                <a16:creationId xmlns:a16="http://schemas.microsoft.com/office/drawing/2014/main" id="{F1D84DEA-4FFD-45DC-ACCF-2CF40A101C95}"/>
              </a:ext>
            </a:extLst>
          </p:cNvPr>
          <p:cNvSpPr>
            <a:spLocks noRot="1" noChangeArrowheads="1" noTextEdit="1"/>
          </p:cNvSpPr>
          <p:nvPr>
            <p:ph type="sldImg"/>
          </p:nvPr>
        </p:nvSpPr>
        <p:spPr>
          <a:ln/>
        </p:spPr>
      </p:sp>
      <p:sp>
        <p:nvSpPr>
          <p:cNvPr id="460804" name="Rectangle 3">
            <a:extLst>
              <a:ext uri="{FF2B5EF4-FFF2-40B4-BE49-F238E27FC236}">
                <a16:creationId xmlns:a16="http://schemas.microsoft.com/office/drawing/2014/main" id="{04A24423-3EA8-448E-AC2A-64D91BF3537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a:extLst>
              <a:ext uri="{FF2B5EF4-FFF2-40B4-BE49-F238E27FC236}">
                <a16:creationId xmlns:a16="http://schemas.microsoft.com/office/drawing/2014/main" id="{F876C45C-EB06-46ED-B653-3E2A7C813AE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6F61808-6D94-4B01-BC6E-6DDE395216FD}" type="slidenum">
              <a:rPr lang="es-PR" altLang="en-US" b="0" i="0"/>
              <a:pPr/>
              <a:t>207</a:t>
            </a:fld>
            <a:endParaRPr lang="es-PR" altLang="en-US" b="0" i="0"/>
          </a:p>
        </p:txBody>
      </p:sp>
      <p:sp>
        <p:nvSpPr>
          <p:cNvPr id="461827" name="Rectangle 2">
            <a:extLst>
              <a:ext uri="{FF2B5EF4-FFF2-40B4-BE49-F238E27FC236}">
                <a16:creationId xmlns:a16="http://schemas.microsoft.com/office/drawing/2014/main" id="{7BA75FFD-282A-4FAF-85EA-541AE9731FCB}"/>
              </a:ext>
            </a:extLst>
          </p:cNvPr>
          <p:cNvSpPr>
            <a:spLocks noRot="1" noChangeArrowheads="1" noTextEdit="1"/>
          </p:cNvSpPr>
          <p:nvPr>
            <p:ph type="sldImg"/>
          </p:nvPr>
        </p:nvSpPr>
        <p:spPr>
          <a:ln/>
        </p:spPr>
      </p:sp>
      <p:sp>
        <p:nvSpPr>
          <p:cNvPr id="461828" name="Rectangle 3">
            <a:extLst>
              <a:ext uri="{FF2B5EF4-FFF2-40B4-BE49-F238E27FC236}">
                <a16:creationId xmlns:a16="http://schemas.microsoft.com/office/drawing/2014/main" id="{05EFFDAF-28FB-4839-ABDE-A07108BCF72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7">
            <a:extLst>
              <a:ext uri="{FF2B5EF4-FFF2-40B4-BE49-F238E27FC236}">
                <a16:creationId xmlns:a16="http://schemas.microsoft.com/office/drawing/2014/main" id="{86E224A9-D178-477D-B147-6AD62E85F25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9B8495F-2464-46DE-B458-48540043F48C}" type="slidenum">
              <a:rPr lang="es-PR" altLang="en-US" b="0" i="0"/>
              <a:pPr/>
              <a:t>208</a:t>
            </a:fld>
            <a:endParaRPr lang="es-PR" altLang="en-US" b="0" i="0"/>
          </a:p>
        </p:txBody>
      </p:sp>
      <p:sp>
        <p:nvSpPr>
          <p:cNvPr id="462851" name="Rectangle 2">
            <a:extLst>
              <a:ext uri="{FF2B5EF4-FFF2-40B4-BE49-F238E27FC236}">
                <a16:creationId xmlns:a16="http://schemas.microsoft.com/office/drawing/2014/main" id="{A74306AC-1EF9-4224-B0C0-812BD9877BA1}"/>
              </a:ext>
            </a:extLst>
          </p:cNvPr>
          <p:cNvSpPr>
            <a:spLocks noRot="1" noChangeArrowheads="1" noTextEdit="1"/>
          </p:cNvSpPr>
          <p:nvPr>
            <p:ph type="sldImg"/>
          </p:nvPr>
        </p:nvSpPr>
        <p:spPr>
          <a:ln/>
        </p:spPr>
      </p:sp>
      <p:sp>
        <p:nvSpPr>
          <p:cNvPr id="462852" name="Rectangle 3">
            <a:extLst>
              <a:ext uri="{FF2B5EF4-FFF2-40B4-BE49-F238E27FC236}">
                <a16:creationId xmlns:a16="http://schemas.microsoft.com/office/drawing/2014/main" id="{344664E9-667C-46A1-9F65-5AA31EB1BF2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7">
            <a:extLst>
              <a:ext uri="{FF2B5EF4-FFF2-40B4-BE49-F238E27FC236}">
                <a16:creationId xmlns:a16="http://schemas.microsoft.com/office/drawing/2014/main" id="{C40CC052-309B-4CB6-9FC5-8BCE381280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3E43DA9-4A29-4300-9E59-746820D73B50}" type="slidenum">
              <a:rPr lang="es-PR" altLang="en-US" b="0" i="0"/>
              <a:pPr/>
              <a:t>209</a:t>
            </a:fld>
            <a:endParaRPr lang="es-PR" altLang="en-US" b="0" i="0"/>
          </a:p>
        </p:txBody>
      </p:sp>
      <p:sp>
        <p:nvSpPr>
          <p:cNvPr id="463875" name="Rectangle 2">
            <a:extLst>
              <a:ext uri="{FF2B5EF4-FFF2-40B4-BE49-F238E27FC236}">
                <a16:creationId xmlns:a16="http://schemas.microsoft.com/office/drawing/2014/main" id="{743A038B-B160-4E80-85C5-DF308A1D83EB}"/>
              </a:ext>
            </a:extLst>
          </p:cNvPr>
          <p:cNvSpPr>
            <a:spLocks noRot="1" noChangeArrowheads="1" noTextEdit="1"/>
          </p:cNvSpPr>
          <p:nvPr>
            <p:ph type="sldImg"/>
          </p:nvPr>
        </p:nvSpPr>
        <p:spPr>
          <a:ln/>
        </p:spPr>
      </p:sp>
      <p:sp>
        <p:nvSpPr>
          <p:cNvPr id="463876" name="Rectangle 3">
            <a:extLst>
              <a:ext uri="{FF2B5EF4-FFF2-40B4-BE49-F238E27FC236}">
                <a16:creationId xmlns:a16="http://schemas.microsoft.com/office/drawing/2014/main" id="{50850947-F171-48FA-8492-E819998590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a:extLst>
              <a:ext uri="{FF2B5EF4-FFF2-40B4-BE49-F238E27FC236}">
                <a16:creationId xmlns:a16="http://schemas.microsoft.com/office/drawing/2014/main" id="{4C07E713-2F04-4752-A6D9-C9446ABB2A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3A95519-F086-4F7A-B683-857636B8ED7D}" type="slidenum">
              <a:rPr lang="es-PR" altLang="en-US" b="0" i="0"/>
              <a:pPr/>
              <a:t>21</a:t>
            </a:fld>
            <a:endParaRPr lang="es-PR" altLang="en-US" b="0" i="0"/>
          </a:p>
        </p:txBody>
      </p:sp>
      <p:sp>
        <p:nvSpPr>
          <p:cNvPr id="271363" name="Rectangle 2">
            <a:extLst>
              <a:ext uri="{FF2B5EF4-FFF2-40B4-BE49-F238E27FC236}">
                <a16:creationId xmlns:a16="http://schemas.microsoft.com/office/drawing/2014/main" id="{46C4912F-C861-486D-8FD1-337385C070FB}"/>
              </a:ext>
            </a:extLst>
          </p:cNvPr>
          <p:cNvSpPr>
            <a:spLocks noRot="1" noChangeArrowheads="1" noTextEdit="1"/>
          </p:cNvSpPr>
          <p:nvPr>
            <p:ph type="sldImg"/>
          </p:nvPr>
        </p:nvSpPr>
        <p:spPr>
          <a:ln/>
        </p:spPr>
      </p:sp>
      <p:sp>
        <p:nvSpPr>
          <p:cNvPr id="271364" name="Rectangle 3">
            <a:extLst>
              <a:ext uri="{FF2B5EF4-FFF2-40B4-BE49-F238E27FC236}">
                <a16:creationId xmlns:a16="http://schemas.microsoft.com/office/drawing/2014/main" id="{75E705FC-06AF-419A-B47F-3947EB1A0CA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a:extLst>
              <a:ext uri="{FF2B5EF4-FFF2-40B4-BE49-F238E27FC236}">
                <a16:creationId xmlns:a16="http://schemas.microsoft.com/office/drawing/2014/main" id="{C1F04BFC-CB2C-4669-B054-4719D9C7527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D84ACB8-5B7A-49C4-825A-6931BA10A5EA}" type="slidenum">
              <a:rPr lang="es-PR" altLang="en-US" b="0" i="0"/>
              <a:pPr/>
              <a:t>210</a:t>
            </a:fld>
            <a:endParaRPr lang="es-PR" altLang="en-US" b="0" i="0"/>
          </a:p>
        </p:txBody>
      </p:sp>
      <p:sp>
        <p:nvSpPr>
          <p:cNvPr id="464899" name="Rectangle 2">
            <a:extLst>
              <a:ext uri="{FF2B5EF4-FFF2-40B4-BE49-F238E27FC236}">
                <a16:creationId xmlns:a16="http://schemas.microsoft.com/office/drawing/2014/main" id="{C42EBD5A-7C45-4B4D-B10E-F92C850C8651}"/>
              </a:ext>
            </a:extLst>
          </p:cNvPr>
          <p:cNvSpPr>
            <a:spLocks noRot="1" noChangeArrowheads="1" noTextEdit="1"/>
          </p:cNvSpPr>
          <p:nvPr>
            <p:ph type="sldImg"/>
          </p:nvPr>
        </p:nvSpPr>
        <p:spPr>
          <a:ln/>
        </p:spPr>
      </p:sp>
      <p:sp>
        <p:nvSpPr>
          <p:cNvPr id="464900" name="Rectangle 3">
            <a:extLst>
              <a:ext uri="{FF2B5EF4-FFF2-40B4-BE49-F238E27FC236}">
                <a16:creationId xmlns:a16="http://schemas.microsoft.com/office/drawing/2014/main" id="{7A9B1833-6713-46BF-B830-52B2C10CA0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7">
            <a:extLst>
              <a:ext uri="{FF2B5EF4-FFF2-40B4-BE49-F238E27FC236}">
                <a16:creationId xmlns:a16="http://schemas.microsoft.com/office/drawing/2014/main" id="{3182AB0B-A0B2-4B01-9C84-D8B3E0DD94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44E3724-1AAF-4838-8144-C4E2C2F5AB11}" type="slidenum">
              <a:rPr lang="es-PR" altLang="en-US" b="0" i="0"/>
              <a:pPr/>
              <a:t>211</a:t>
            </a:fld>
            <a:endParaRPr lang="es-PR" altLang="en-US" b="0" i="0"/>
          </a:p>
        </p:txBody>
      </p:sp>
      <p:sp>
        <p:nvSpPr>
          <p:cNvPr id="465923" name="Rectangle 2">
            <a:extLst>
              <a:ext uri="{FF2B5EF4-FFF2-40B4-BE49-F238E27FC236}">
                <a16:creationId xmlns:a16="http://schemas.microsoft.com/office/drawing/2014/main" id="{6422D47E-B8BB-4D4E-9F28-460FB8C31BAE}"/>
              </a:ext>
            </a:extLst>
          </p:cNvPr>
          <p:cNvSpPr>
            <a:spLocks noRot="1" noChangeArrowheads="1" noTextEdit="1"/>
          </p:cNvSpPr>
          <p:nvPr>
            <p:ph type="sldImg"/>
          </p:nvPr>
        </p:nvSpPr>
        <p:spPr>
          <a:ln/>
        </p:spPr>
      </p:sp>
      <p:sp>
        <p:nvSpPr>
          <p:cNvPr id="465924" name="Rectangle 3">
            <a:extLst>
              <a:ext uri="{FF2B5EF4-FFF2-40B4-BE49-F238E27FC236}">
                <a16:creationId xmlns:a16="http://schemas.microsoft.com/office/drawing/2014/main" id="{BA20DA4C-5506-4F4D-8E9C-8528150A912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a:extLst>
              <a:ext uri="{FF2B5EF4-FFF2-40B4-BE49-F238E27FC236}">
                <a16:creationId xmlns:a16="http://schemas.microsoft.com/office/drawing/2014/main" id="{EE2BD867-7656-4947-A462-1D81AA38B3D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504FA45-C0DB-4F48-B937-27AA36BEBAAB}" type="slidenum">
              <a:rPr lang="es-PR" altLang="en-US" b="0" i="0"/>
              <a:pPr/>
              <a:t>212</a:t>
            </a:fld>
            <a:endParaRPr lang="es-PR" altLang="en-US" b="0" i="0"/>
          </a:p>
        </p:txBody>
      </p:sp>
      <p:sp>
        <p:nvSpPr>
          <p:cNvPr id="466947" name="Rectangle 2">
            <a:extLst>
              <a:ext uri="{FF2B5EF4-FFF2-40B4-BE49-F238E27FC236}">
                <a16:creationId xmlns:a16="http://schemas.microsoft.com/office/drawing/2014/main" id="{42E6F417-32A5-4A69-9768-A2D30FE26B9F}"/>
              </a:ext>
            </a:extLst>
          </p:cNvPr>
          <p:cNvSpPr>
            <a:spLocks noRot="1" noChangeArrowheads="1" noTextEdit="1"/>
          </p:cNvSpPr>
          <p:nvPr>
            <p:ph type="sldImg"/>
          </p:nvPr>
        </p:nvSpPr>
        <p:spPr>
          <a:ln/>
        </p:spPr>
      </p:sp>
      <p:sp>
        <p:nvSpPr>
          <p:cNvPr id="466948" name="Rectangle 3">
            <a:extLst>
              <a:ext uri="{FF2B5EF4-FFF2-40B4-BE49-F238E27FC236}">
                <a16:creationId xmlns:a16="http://schemas.microsoft.com/office/drawing/2014/main" id="{26E61489-019A-4AAC-83C8-09A5A599157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7">
            <a:extLst>
              <a:ext uri="{FF2B5EF4-FFF2-40B4-BE49-F238E27FC236}">
                <a16:creationId xmlns:a16="http://schemas.microsoft.com/office/drawing/2014/main" id="{87951DE7-26F9-477E-819D-0E93A1E956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AC585E3-2057-4A9C-802A-55753A8208D1}" type="slidenum">
              <a:rPr lang="es-PR" altLang="en-US" b="0" i="0"/>
              <a:pPr/>
              <a:t>213</a:t>
            </a:fld>
            <a:endParaRPr lang="es-PR" altLang="en-US" b="0" i="0"/>
          </a:p>
        </p:txBody>
      </p:sp>
      <p:sp>
        <p:nvSpPr>
          <p:cNvPr id="467971" name="Rectangle 2">
            <a:extLst>
              <a:ext uri="{FF2B5EF4-FFF2-40B4-BE49-F238E27FC236}">
                <a16:creationId xmlns:a16="http://schemas.microsoft.com/office/drawing/2014/main" id="{9A241820-B471-4F89-A98B-C4F269C199EC}"/>
              </a:ext>
            </a:extLst>
          </p:cNvPr>
          <p:cNvSpPr>
            <a:spLocks noRot="1" noChangeArrowheads="1" noTextEdit="1"/>
          </p:cNvSpPr>
          <p:nvPr>
            <p:ph type="sldImg"/>
          </p:nvPr>
        </p:nvSpPr>
        <p:spPr>
          <a:ln/>
        </p:spPr>
      </p:sp>
      <p:sp>
        <p:nvSpPr>
          <p:cNvPr id="467972" name="Rectangle 3">
            <a:extLst>
              <a:ext uri="{FF2B5EF4-FFF2-40B4-BE49-F238E27FC236}">
                <a16:creationId xmlns:a16="http://schemas.microsoft.com/office/drawing/2014/main" id="{763863FA-E3B5-4EDA-9429-04C2C817110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a:extLst>
              <a:ext uri="{FF2B5EF4-FFF2-40B4-BE49-F238E27FC236}">
                <a16:creationId xmlns:a16="http://schemas.microsoft.com/office/drawing/2014/main" id="{E2106FF5-BE29-44F6-B501-4E68C7FEF53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F3C9C0B-E3C6-4D3F-BBCE-5E578412A8B4}" type="slidenum">
              <a:rPr lang="es-PR" altLang="en-US" b="0" i="0"/>
              <a:pPr/>
              <a:t>214</a:t>
            </a:fld>
            <a:endParaRPr lang="es-PR" altLang="en-US" b="0" i="0"/>
          </a:p>
        </p:txBody>
      </p:sp>
      <p:sp>
        <p:nvSpPr>
          <p:cNvPr id="468995" name="Rectangle 2">
            <a:extLst>
              <a:ext uri="{FF2B5EF4-FFF2-40B4-BE49-F238E27FC236}">
                <a16:creationId xmlns:a16="http://schemas.microsoft.com/office/drawing/2014/main" id="{EC653178-D326-412A-A86D-3F9141E8F8D1}"/>
              </a:ext>
            </a:extLst>
          </p:cNvPr>
          <p:cNvSpPr>
            <a:spLocks noRot="1" noChangeArrowheads="1" noTextEdit="1"/>
          </p:cNvSpPr>
          <p:nvPr>
            <p:ph type="sldImg"/>
          </p:nvPr>
        </p:nvSpPr>
        <p:spPr>
          <a:ln/>
        </p:spPr>
      </p:sp>
      <p:sp>
        <p:nvSpPr>
          <p:cNvPr id="468996" name="Rectangle 3">
            <a:extLst>
              <a:ext uri="{FF2B5EF4-FFF2-40B4-BE49-F238E27FC236}">
                <a16:creationId xmlns:a16="http://schemas.microsoft.com/office/drawing/2014/main" id="{87A75BCF-4329-4A08-A9C3-9BF8229F42A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7">
            <a:extLst>
              <a:ext uri="{FF2B5EF4-FFF2-40B4-BE49-F238E27FC236}">
                <a16:creationId xmlns:a16="http://schemas.microsoft.com/office/drawing/2014/main" id="{01576DE4-E8DB-4C13-8F44-0EE0B79D6B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60BA9FC-2D34-474D-9B12-408538BFEDBC}" type="slidenum">
              <a:rPr lang="es-PR" altLang="en-US" b="0" i="0"/>
              <a:pPr/>
              <a:t>215</a:t>
            </a:fld>
            <a:endParaRPr lang="es-PR" altLang="en-US" b="0" i="0"/>
          </a:p>
        </p:txBody>
      </p:sp>
      <p:sp>
        <p:nvSpPr>
          <p:cNvPr id="470019" name="Rectangle 2">
            <a:extLst>
              <a:ext uri="{FF2B5EF4-FFF2-40B4-BE49-F238E27FC236}">
                <a16:creationId xmlns:a16="http://schemas.microsoft.com/office/drawing/2014/main" id="{69995FDD-4D03-4DD6-8C49-6F6477946E97}"/>
              </a:ext>
            </a:extLst>
          </p:cNvPr>
          <p:cNvSpPr>
            <a:spLocks noRot="1" noChangeArrowheads="1" noTextEdit="1"/>
          </p:cNvSpPr>
          <p:nvPr>
            <p:ph type="sldImg"/>
          </p:nvPr>
        </p:nvSpPr>
        <p:spPr>
          <a:ln/>
        </p:spPr>
      </p:sp>
      <p:sp>
        <p:nvSpPr>
          <p:cNvPr id="470020" name="Rectangle 3">
            <a:extLst>
              <a:ext uri="{FF2B5EF4-FFF2-40B4-BE49-F238E27FC236}">
                <a16:creationId xmlns:a16="http://schemas.microsoft.com/office/drawing/2014/main" id="{3508173E-69CC-49CC-A2C9-5274EFC0D4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a:extLst>
              <a:ext uri="{FF2B5EF4-FFF2-40B4-BE49-F238E27FC236}">
                <a16:creationId xmlns:a16="http://schemas.microsoft.com/office/drawing/2014/main" id="{8251DD7C-7D1C-4F79-B1C8-2B7EE89CE4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005A515-AC4E-48ED-8B81-190E068AC915}" type="slidenum">
              <a:rPr lang="es-PR" altLang="en-US" b="0" i="0"/>
              <a:pPr/>
              <a:t>216</a:t>
            </a:fld>
            <a:endParaRPr lang="es-PR" altLang="en-US" b="0" i="0"/>
          </a:p>
        </p:txBody>
      </p:sp>
      <p:sp>
        <p:nvSpPr>
          <p:cNvPr id="471043" name="Rectangle 2">
            <a:extLst>
              <a:ext uri="{FF2B5EF4-FFF2-40B4-BE49-F238E27FC236}">
                <a16:creationId xmlns:a16="http://schemas.microsoft.com/office/drawing/2014/main" id="{CDC2236B-302E-4C70-AE80-A03BCC95BA14}"/>
              </a:ext>
            </a:extLst>
          </p:cNvPr>
          <p:cNvSpPr>
            <a:spLocks noRot="1" noChangeArrowheads="1" noTextEdit="1"/>
          </p:cNvSpPr>
          <p:nvPr>
            <p:ph type="sldImg"/>
          </p:nvPr>
        </p:nvSpPr>
        <p:spPr>
          <a:ln/>
        </p:spPr>
      </p:sp>
      <p:sp>
        <p:nvSpPr>
          <p:cNvPr id="471044" name="Rectangle 3">
            <a:extLst>
              <a:ext uri="{FF2B5EF4-FFF2-40B4-BE49-F238E27FC236}">
                <a16:creationId xmlns:a16="http://schemas.microsoft.com/office/drawing/2014/main" id="{CEDE0E52-8763-4933-B764-230E1196EFA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7">
            <a:extLst>
              <a:ext uri="{FF2B5EF4-FFF2-40B4-BE49-F238E27FC236}">
                <a16:creationId xmlns:a16="http://schemas.microsoft.com/office/drawing/2014/main" id="{3EBB5B4A-BBED-48A2-8CF9-46DC3AE8000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F4E9441-B554-4299-BF84-4521A5D80484}" type="slidenum">
              <a:rPr lang="es-PR" altLang="en-US" b="0" i="0"/>
              <a:pPr/>
              <a:t>217</a:t>
            </a:fld>
            <a:endParaRPr lang="es-PR" altLang="en-US" b="0" i="0"/>
          </a:p>
        </p:txBody>
      </p:sp>
      <p:sp>
        <p:nvSpPr>
          <p:cNvPr id="472067" name="Rectangle 2">
            <a:extLst>
              <a:ext uri="{FF2B5EF4-FFF2-40B4-BE49-F238E27FC236}">
                <a16:creationId xmlns:a16="http://schemas.microsoft.com/office/drawing/2014/main" id="{E2EB8BA0-EFDC-45FC-A124-9021E5790C8A}"/>
              </a:ext>
            </a:extLst>
          </p:cNvPr>
          <p:cNvSpPr>
            <a:spLocks noRot="1" noChangeArrowheads="1" noTextEdit="1"/>
          </p:cNvSpPr>
          <p:nvPr>
            <p:ph type="sldImg"/>
          </p:nvPr>
        </p:nvSpPr>
        <p:spPr>
          <a:ln/>
        </p:spPr>
      </p:sp>
      <p:sp>
        <p:nvSpPr>
          <p:cNvPr id="472068" name="Rectangle 3">
            <a:extLst>
              <a:ext uri="{FF2B5EF4-FFF2-40B4-BE49-F238E27FC236}">
                <a16:creationId xmlns:a16="http://schemas.microsoft.com/office/drawing/2014/main" id="{9C29E61B-801B-4BB7-9FDA-8B605A626D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7">
            <a:extLst>
              <a:ext uri="{FF2B5EF4-FFF2-40B4-BE49-F238E27FC236}">
                <a16:creationId xmlns:a16="http://schemas.microsoft.com/office/drawing/2014/main" id="{93F1E43D-F3E4-438F-97A0-5367AFBA566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9A7D30D-A985-4BA1-9EA2-AB32779F3B88}" type="slidenum">
              <a:rPr lang="es-PR" altLang="en-US" b="0" i="0"/>
              <a:pPr/>
              <a:t>218</a:t>
            </a:fld>
            <a:endParaRPr lang="es-PR" altLang="en-US" b="0" i="0"/>
          </a:p>
        </p:txBody>
      </p:sp>
      <p:sp>
        <p:nvSpPr>
          <p:cNvPr id="473091" name="Rectangle 2">
            <a:extLst>
              <a:ext uri="{FF2B5EF4-FFF2-40B4-BE49-F238E27FC236}">
                <a16:creationId xmlns:a16="http://schemas.microsoft.com/office/drawing/2014/main" id="{01D6881F-57C6-4DC2-BACD-4BA537EDEC83}"/>
              </a:ext>
            </a:extLst>
          </p:cNvPr>
          <p:cNvSpPr>
            <a:spLocks noRot="1" noChangeArrowheads="1" noTextEdit="1"/>
          </p:cNvSpPr>
          <p:nvPr>
            <p:ph type="sldImg"/>
          </p:nvPr>
        </p:nvSpPr>
        <p:spPr>
          <a:ln/>
        </p:spPr>
      </p:sp>
      <p:sp>
        <p:nvSpPr>
          <p:cNvPr id="473092" name="Rectangle 3">
            <a:extLst>
              <a:ext uri="{FF2B5EF4-FFF2-40B4-BE49-F238E27FC236}">
                <a16:creationId xmlns:a16="http://schemas.microsoft.com/office/drawing/2014/main" id="{862EE17F-55BA-4826-A31A-833F79EB7A7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7">
            <a:extLst>
              <a:ext uri="{FF2B5EF4-FFF2-40B4-BE49-F238E27FC236}">
                <a16:creationId xmlns:a16="http://schemas.microsoft.com/office/drawing/2014/main" id="{5A1908E7-E1FB-41FD-8921-932284E22C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0EFA05B-E976-47D9-8613-08D1F9A7D1B3}" type="slidenum">
              <a:rPr lang="es-PR" altLang="en-US" b="0" i="0"/>
              <a:pPr/>
              <a:t>219</a:t>
            </a:fld>
            <a:endParaRPr lang="es-PR" altLang="en-US" b="0" i="0"/>
          </a:p>
        </p:txBody>
      </p:sp>
      <p:sp>
        <p:nvSpPr>
          <p:cNvPr id="474115" name="Rectangle 2">
            <a:extLst>
              <a:ext uri="{FF2B5EF4-FFF2-40B4-BE49-F238E27FC236}">
                <a16:creationId xmlns:a16="http://schemas.microsoft.com/office/drawing/2014/main" id="{74DB1043-031A-43C6-AADB-6006A43AD5B8}"/>
              </a:ext>
            </a:extLst>
          </p:cNvPr>
          <p:cNvSpPr>
            <a:spLocks noRot="1" noChangeArrowheads="1" noTextEdit="1"/>
          </p:cNvSpPr>
          <p:nvPr>
            <p:ph type="sldImg"/>
          </p:nvPr>
        </p:nvSpPr>
        <p:spPr>
          <a:ln/>
        </p:spPr>
      </p:sp>
      <p:sp>
        <p:nvSpPr>
          <p:cNvPr id="474116" name="Rectangle 3">
            <a:extLst>
              <a:ext uri="{FF2B5EF4-FFF2-40B4-BE49-F238E27FC236}">
                <a16:creationId xmlns:a16="http://schemas.microsoft.com/office/drawing/2014/main" id="{2604623B-E5CD-4856-AF06-25DBDDEC02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a:extLst>
              <a:ext uri="{FF2B5EF4-FFF2-40B4-BE49-F238E27FC236}">
                <a16:creationId xmlns:a16="http://schemas.microsoft.com/office/drawing/2014/main" id="{01F29E81-908B-4DF9-B4A6-B920290D261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BB8275C-60AE-4255-A9D8-B21B7B0230C9}" type="slidenum">
              <a:rPr lang="es-PR" altLang="en-US" b="0" i="0"/>
              <a:pPr/>
              <a:t>22</a:t>
            </a:fld>
            <a:endParaRPr lang="es-PR" altLang="en-US" b="0" i="0"/>
          </a:p>
        </p:txBody>
      </p:sp>
      <p:sp>
        <p:nvSpPr>
          <p:cNvPr id="272387" name="Rectangle 2">
            <a:extLst>
              <a:ext uri="{FF2B5EF4-FFF2-40B4-BE49-F238E27FC236}">
                <a16:creationId xmlns:a16="http://schemas.microsoft.com/office/drawing/2014/main" id="{EB026EF8-56F1-4195-91CF-6046A155FDAE}"/>
              </a:ext>
            </a:extLst>
          </p:cNvPr>
          <p:cNvSpPr>
            <a:spLocks noRot="1" noChangeArrowheads="1" noTextEdit="1"/>
          </p:cNvSpPr>
          <p:nvPr>
            <p:ph type="sldImg"/>
          </p:nvPr>
        </p:nvSpPr>
        <p:spPr>
          <a:ln/>
        </p:spPr>
      </p:sp>
      <p:sp>
        <p:nvSpPr>
          <p:cNvPr id="272388" name="Rectangle 3">
            <a:extLst>
              <a:ext uri="{FF2B5EF4-FFF2-40B4-BE49-F238E27FC236}">
                <a16:creationId xmlns:a16="http://schemas.microsoft.com/office/drawing/2014/main" id="{C30918E5-7426-4DEC-ACA5-342893C5E1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Rectangle 7">
            <a:extLst>
              <a:ext uri="{FF2B5EF4-FFF2-40B4-BE49-F238E27FC236}">
                <a16:creationId xmlns:a16="http://schemas.microsoft.com/office/drawing/2014/main" id="{BB55FA19-1272-4D31-80DC-EACA8C8C472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9D69AFE-8812-4D28-B7AA-951C2E18AE12}" type="slidenum">
              <a:rPr lang="es-PR" altLang="en-US" b="0" i="0"/>
              <a:pPr/>
              <a:t>220</a:t>
            </a:fld>
            <a:endParaRPr lang="es-PR" altLang="en-US" b="0" i="0"/>
          </a:p>
        </p:txBody>
      </p:sp>
      <p:sp>
        <p:nvSpPr>
          <p:cNvPr id="475139" name="Rectangle 2">
            <a:extLst>
              <a:ext uri="{FF2B5EF4-FFF2-40B4-BE49-F238E27FC236}">
                <a16:creationId xmlns:a16="http://schemas.microsoft.com/office/drawing/2014/main" id="{AEEE15F6-2DC8-484D-9BD5-BD7C6A3D8989}"/>
              </a:ext>
            </a:extLst>
          </p:cNvPr>
          <p:cNvSpPr>
            <a:spLocks noRot="1" noChangeArrowheads="1" noTextEdit="1"/>
          </p:cNvSpPr>
          <p:nvPr>
            <p:ph type="sldImg"/>
          </p:nvPr>
        </p:nvSpPr>
        <p:spPr>
          <a:ln/>
        </p:spPr>
      </p:sp>
      <p:sp>
        <p:nvSpPr>
          <p:cNvPr id="475140" name="Rectangle 3">
            <a:extLst>
              <a:ext uri="{FF2B5EF4-FFF2-40B4-BE49-F238E27FC236}">
                <a16:creationId xmlns:a16="http://schemas.microsoft.com/office/drawing/2014/main" id="{4357CC69-DE05-4516-87B9-ABA956AA873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7">
            <a:extLst>
              <a:ext uri="{FF2B5EF4-FFF2-40B4-BE49-F238E27FC236}">
                <a16:creationId xmlns:a16="http://schemas.microsoft.com/office/drawing/2014/main" id="{4597C610-223B-4874-A2EF-7D2301F8E3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450993C-50F2-4DBA-97A0-954EBE59D275}" type="slidenum">
              <a:rPr lang="es-PR" altLang="en-US" b="0" i="0"/>
              <a:pPr/>
              <a:t>221</a:t>
            </a:fld>
            <a:endParaRPr lang="es-PR" altLang="en-US" b="0" i="0"/>
          </a:p>
        </p:txBody>
      </p:sp>
      <p:sp>
        <p:nvSpPr>
          <p:cNvPr id="476163" name="Rectangle 2">
            <a:extLst>
              <a:ext uri="{FF2B5EF4-FFF2-40B4-BE49-F238E27FC236}">
                <a16:creationId xmlns:a16="http://schemas.microsoft.com/office/drawing/2014/main" id="{C3A8F017-E0FB-4CED-93B4-47C309228DEC}"/>
              </a:ext>
            </a:extLst>
          </p:cNvPr>
          <p:cNvSpPr>
            <a:spLocks noRot="1" noChangeArrowheads="1" noTextEdit="1"/>
          </p:cNvSpPr>
          <p:nvPr>
            <p:ph type="sldImg"/>
          </p:nvPr>
        </p:nvSpPr>
        <p:spPr>
          <a:ln/>
        </p:spPr>
      </p:sp>
      <p:sp>
        <p:nvSpPr>
          <p:cNvPr id="476164" name="Rectangle 3">
            <a:extLst>
              <a:ext uri="{FF2B5EF4-FFF2-40B4-BE49-F238E27FC236}">
                <a16:creationId xmlns:a16="http://schemas.microsoft.com/office/drawing/2014/main" id="{39E0C69F-41C7-4A8C-BAAE-17048CA8E84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7">
            <a:extLst>
              <a:ext uri="{FF2B5EF4-FFF2-40B4-BE49-F238E27FC236}">
                <a16:creationId xmlns:a16="http://schemas.microsoft.com/office/drawing/2014/main" id="{CA7F03D0-3C02-41CA-853F-CD5B7378CB6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62D59CB-2FB7-462A-A419-8352DF462C20}" type="slidenum">
              <a:rPr lang="es-PR" altLang="en-US" b="0" i="0"/>
              <a:pPr/>
              <a:t>222</a:t>
            </a:fld>
            <a:endParaRPr lang="es-PR" altLang="en-US" b="0" i="0"/>
          </a:p>
        </p:txBody>
      </p:sp>
      <p:sp>
        <p:nvSpPr>
          <p:cNvPr id="477187" name="Rectangle 2">
            <a:extLst>
              <a:ext uri="{FF2B5EF4-FFF2-40B4-BE49-F238E27FC236}">
                <a16:creationId xmlns:a16="http://schemas.microsoft.com/office/drawing/2014/main" id="{D34B71C1-F9FF-45CC-9734-CC3C261E9385}"/>
              </a:ext>
            </a:extLst>
          </p:cNvPr>
          <p:cNvSpPr>
            <a:spLocks noRot="1" noChangeArrowheads="1" noTextEdit="1"/>
          </p:cNvSpPr>
          <p:nvPr>
            <p:ph type="sldImg"/>
          </p:nvPr>
        </p:nvSpPr>
        <p:spPr>
          <a:ln/>
        </p:spPr>
      </p:sp>
      <p:sp>
        <p:nvSpPr>
          <p:cNvPr id="477188" name="Rectangle 3">
            <a:extLst>
              <a:ext uri="{FF2B5EF4-FFF2-40B4-BE49-F238E27FC236}">
                <a16:creationId xmlns:a16="http://schemas.microsoft.com/office/drawing/2014/main" id="{8EA27E2B-869C-4BA5-8A44-CAC6362D0D2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7">
            <a:extLst>
              <a:ext uri="{FF2B5EF4-FFF2-40B4-BE49-F238E27FC236}">
                <a16:creationId xmlns:a16="http://schemas.microsoft.com/office/drawing/2014/main" id="{1CF42AA2-0557-4190-BC95-76732A77684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EE7051D-CAEB-44D0-A450-1E5BBE015F43}" type="slidenum">
              <a:rPr lang="es-PR" altLang="en-US" b="0" i="0"/>
              <a:pPr/>
              <a:t>223</a:t>
            </a:fld>
            <a:endParaRPr lang="es-PR" altLang="en-US" b="0" i="0"/>
          </a:p>
        </p:txBody>
      </p:sp>
      <p:sp>
        <p:nvSpPr>
          <p:cNvPr id="478211" name="Rectangle 2">
            <a:extLst>
              <a:ext uri="{FF2B5EF4-FFF2-40B4-BE49-F238E27FC236}">
                <a16:creationId xmlns:a16="http://schemas.microsoft.com/office/drawing/2014/main" id="{5B3EFCD7-4C8D-4D4D-870C-4414D55D732F}"/>
              </a:ext>
            </a:extLst>
          </p:cNvPr>
          <p:cNvSpPr>
            <a:spLocks noRot="1" noChangeArrowheads="1" noTextEdit="1"/>
          </p:cNvSpPr>
          <p:nvPr>
            <p:ph type="sldImg"/>
          </p:nvPr>
        </p:nvSpPr>
        <p:spPr>
          <a:ln/>
        </p:spPr>
      </p:sp>
      <p:sp>
        <p:nvSpPr>
          <p:cNvPr id="478212" name="Rectangle 3">
            <a:extLst>
              <a:ext uri="{FF2B5EF4-FFF2-40B4-BE49-F238E27FC236}">
                <a16:creationId xmlns:a16="http://schemas.microsoft.com/office/drawing/2014/main" id="{25B95FDB-493D-4E95-BEA1-AD22C8D51A7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7">
            <a:extLst>
              <a:ext uri="{FF2B5EF4-FFF2-40B4-BE49-F238E27FC236}">
                <a16:creationId xmlns:a16="http://schemas.microsoft.com/office/drawing/2014/main" id="{17DD6A8D-903D-47CD-B197-EB5CE75B4F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3540703-73AF-4125-BDF6-063DB1EB12EC}" type="slidenum">
              <a:rPr lang="es-PR" altLang="en-US" b="0" i="0"/>
              <a:pPr/>
              <a:t>224</a:t>
            </a:fld>
            <a:endParaRPr lang="es-PR" altLang="en-US" b="0" i="0"/>
          </a:p>
        </p:txBody>
      </p:sp>
      <p:sp>
        <p:nvSpPr>
          <p:cNvPr id="479235" name="Rectangle 2">
            <a:extLst>
              <a:ext uri="{FF2B5EF4-FFF2-40B4-BE49-F238E27FC236}">
                <a16:creationId xmlns:a16="http://schemas.microsoft.com/office/drawing/2014/main" id="{D8F49314-812C-4893-BBB0-080F1148045F}"/>
              </a:ext>
            </a:extLst>
          </p:cNvPr>
          <p:cNvSpPr>
            <a:spLocks noRot="1" noChangeArrowheads="1" noTextEdit="1"/>
          </p:cNvSpPr>
          <p:nvPr>
            <p:ph type="sldImg"/>
          </p:nvPr>
        </p:nvSpPr>
        <p:spPr>
          <a:ln/>
        </p:spPr>
      </p:sp>
      <p:sp>
        <p:nvSpPr>
          <p:cNvPr id="479236" name="Rectangle 3">
            <a:extLst>
              <a:ext uri="{FF2B5EF4-FFF2-40B4-BE49-F238E27FC236}">
                <a16:creationId xmlns:a16="http://schemas.microsoft.com/office/drawing/2014/main" id="{2CCDFA08-FF99-4C55-8435-CAA8FF953C2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7">
            <a:extLst>
              <a:ext uri="{FF2B5EF4-FFF2-40B4-BE49-F238E27FC236}">
                <a16:creationId xmlns:a16="http://schemas.microsoft.com/office/drawing/2014/main" id="{0F2D669F-DB0F-4C15-95A4-1819960E40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349AA86-DFB4-4379-BD2B-65D7FF69E061}" type="slidenum">
              <a:rPr lang="es-PR" altLang="en-US" b="0" i="0"/>
              <a:pPr/>
              <a:t>225</a:t>
            </a:fld>
            <a:endParaRPr lang="es-PR" altLang="en-US" b="0" i="0"/>
          </a:p>
        </p:txBody>
      </p:sp>
      <p:sp>
        <p:nvSpPr>
          <p:cNvPr id="480259" name="Rectangle 2">
            <a:extLst>
              <a:ext uri="{FF2B5EF4-FFF2-40B4-BE49-F238E27FC236}">
                <a16:creationId xmlns:a16="http://schemas.microsoft.com/office/drawing/2014/main" id="{5B51B195-A9FE-4F01-A6B8-8FA630C00B89}"/>
              </a:ext>
            </a:extLst>
          </p:cNvPr>
          <p:cNvSpPr>
            <a:spLocks noRot="1" noChangeArrowheads="1" noTextEdit="1"/>
          </p:cNvSpPr>
          <p:nvPr>
            <p:ph type="sldImg"/>
          </p:nvPr>
        </p:nvSpPr>
        <p:spPr>
          <a:ln/>
        </p:spPr>
      </p:sp>
      <p:sp>
        <p:nvSpPr>
          <p:cNvPr id="480260" name="Rectangle 3">
            <a:extLst>
              <a:ext uri="{FF2B5EF4-FFF2-40B4-BE49-F238E27FC236}">
                <a16:creationId xmlns:a16="http://schemas.microsoft.com/office/drawing/2014/main" id="{BB64866C-1645-4AB0-8598-E185C63AFB0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7">
            <a:extLst>
              <a:ext uri="{FF2B5EF4-FFF2-40B4-BE49-F238E27FC236}">
                <a16:creationId xmlns:a16="http://schemas.microsoft.com/office/drawing/2014/main" id="{C282B246-7FFA-48CB-A540-F3B2E6CA62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8F26052-5910-478D-8258-96D806907E2D}" type="slidenum">
              <a:rPr lang="es-PR" altLang="en-US" b="0" i="0"/>
              <a:pPr/>
              <a:t>226</a:t>
            </a:fld>
            <a:endParaRPr lang="es-PR" altLang="en-US" b="0" i="0"/>
          </a:p>
        </p:txBody>
      </p:sp>
      <p:sp>
        <p:nvSpPr>
          <p:cNvPr id="481283" name="Rectangle 2">
            <a:extLst>
              <a:ext uri="{FF2B5EF4-FFF2-40B4-BE49-F238E27FC236}">
                <a16:creationId xmlns:a16="http://schemas.microsoft.com/office/drawing/2014/main" id="{7F11F0EB-382A-47E8-AA62-B30C2928DE42}"/>
              </a:ext>
            </a:extLst>
          </p:cNvPr>
          <p:cNvSpPr>
            <a:spLocks noRot="1" noChangeArrowheads="1" noTextEdit="1"/>
          </p:cNvSpPr>
          <p:nvPr>
            <p:ph type="sldImg"/>
          </p:nvPr>
        </p:nvSpPr>
        <p:spPr>
          <a:ln/>
        </p:spPr>
      </p:sp>
      <p:sp>
        <p:nvSpPr>
          <p:cNvPr id="481284" name="Rectangle 3">
            <a:extLst>
              <a:ext uri="{FF2B5EF4-FFF2-40B4-BE49-F238E27FC236}">
                <a16:creationId xmlns:a16="http://schemas.microsoft.com/office/drawing/2014/main" id="{144860E3-721C-4F38-9FC3-38DC9B24695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7">
            <a:extLst>
              <a:ext uri="{FF2B5EF4-FFF2-40B4-BE49-F238E27FC236}">
                <a16:creationId xmlns:a16="http://schemas.microsoft.com/office/drawing/2014/main" id="{06E22605-4CAD-4343-A2CF-D2E8FEA3A6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DC8B70D-1252-4C8A-919A-946E3B72C670}" type="slidenum">
              <a:rPr lang="es-PR" altLang="en-US" b="0" i="0"/>
              <a:pPr/>
              <a:t>227</a:t>
            </a:fld>
            <a:endParaRPr lang="es-PR" altLang="en-US" b="0" i="0"/>
          </a:p>
        </p:txBody>
      </p:sp>
      <p:sp>
        <p:nvSpPr>
          <p:cNvPr id="482307" name="Rectangle 2">
            <a:extLst>
              <a:ext uri="{FF2B5EF4-FFF2-40B4-BE49-F238E27FC236}">
                <a16:creationId xmlns:a16="http://schemas.microsoft.com/office/drawing/2014/main" id="{C8F9E4A5-12A9-4FCA-A168-47F2B4B1905B}"/>
              </a:ext>
            </a:extLst>
          </p:cNvPr>
          <p:cNvSpPr>
            <a:spLocks noRot="1" noChangeArrowheads="1" noTextEdit="1"/>
          </p:cNvSpPr>
          <p:nvPr>
            <p:ph type="sldImg"/>
          </p:nvPr>
        </p:nvSpPr>
        <p:spPr>
          <a:ln/>
        </p:spPr>
      </p:sp>
      <p:sp>
        <p:nvSpPr>
          <p:cNvPr id="482308" name="Rectangle 3">
            <a:extLst>
              <a:ext uri="{FF2B5EF4-FFF2-40B4-BE49-F238E27FC236}">
                <a16:creationId xmlns:a16="http://schemas.microsoft.com/office/drawing/2014/main" id="{C32D9DF5-9B72-4158-9C5D-AF79ED78138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7">
            <a:extLst>
              <a:ext uri="{FF2B5EF4-FFF2-40B4-BE49-F238E27FC236}">
                <a16:creationId xmlns:a16="http://schemas.microsoft.com/office/drawing/2014/main" id="{ED36BF6F-F321-44CD-8824-31FA28283C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167E147-AE9D-472C-AADB-9E4AC80EEC33}" type="slidenum">
              <a:rPr lang="es-PR" altLang="en-US" b="0" i="0"/>
              <a:pPr/>
              <a:t>228</a:t>
            </a:fld>
            <a:endParaRPr lang="es-PR" altLang="en-US" b="0" i="0"/>
          </a:p>
        </p:txBody>
      </p:sp>
      <p:sp>
        <p:nvSpPr>
          <p:cNvPr id="483331" name="Rectangle 2">
            <a:extLst>
              <a:ext uri="{FF2B5EF4-FFF2-40B4-BE49-F238E27FC236}">
                <a16:creationId xmlns:a16="http://schemas.microsoft.com/office/drawing/2014/main" id="{4D0C7223-52FE-488A-9387-BFF7DAB14E4B}"/>
              </a:ext>
            </a:extLst>
          </p:cNvPr>
          <p:cNvSpPr>
            <a:spLocks noRot="1" noChangeArrowheads="1" noTextEdit="1"/>
          </p:cNvSpPr>
          <p:nvPr>
            <p:ph type="sldImg"/>
          </p:nvPr>
        </p:nvSpPr>
        <p:spPr>
          <a:ln/>
        </p:spPr>
      </p:sp>
      <p:sp>
        <p:nvSpPr>
          <p:cNvPr id="483332" name="Rectangle 3">
            <a:extLst>
              <a:ext uri="{FF2B5EF4-FFF2-40B4-BE49-F238E27FC236}">
                <a16:creationId xmlns:a16="http://schemas.microsoft.com/office/drawing/2014/main" id="{CDD3EBA4-FB2E-4881-9607-4C6612857F7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7">
            <a:extLst>
              <a:ext uri="{FF2B5EF4-FFF2-40B4-BE49-F238E27FC236}">
                <a16:creationId xmlns:a16="http://schemas.microsoft.com/office/drawing/2014/main" id="{C07EFF1F-82F5-4A2D-8F55-67D7A9BDCC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2173E1A-AC70-41FE-B992-F1525F44CF60}" type="slidenum">
              <a:rPr lang="es-PR" altLang="en-US" b="0" i="0"/>
              <a:pPr/>
              <a:t>229</a:t>
            </a:fld>
            <a:endParaRPr lang="es-PR" altLang="en-US" b="0" i="0"/>
          </a:p>
        </p:txBody>
      </p:sp>
      <p:sp>
        <p:nvSpPr>
          <p:cNvPr id="484355" name="Rectangle 2">
            <a:extLst>
              <a:ext uri="{FF2B5EF4-FFF2-40B4-BE49-F238E27FC236}">
                <a16:creationId xmlns:a16="http://schemas.microsoft.com/office/drawing/2014/main" id="{18C637CA-2CE1-4A39-A766-81C61D2EB2D8}"/>
              </a:ext>
            </a:extLst>
          </p:cNvPr>
          <p:cNvSpPr>
            <a:spLocks noRot="1" noChangeArrowheads="1" noTextEdit="1"/>
          </p:cNvSpPr>
          <p:nvPr>
            <p:ph type="sldImg"/>
          </p:nvPr>
        </p:nvSpPr>
        <p:spPr>
          <a:ln/>
        </p:spPr>
      </p:sp>
      <p:sp>
        <p:nvSpPr>
          <p:cNvPr id="484356" name="Rectangle 3">
            <a:extLst>
              <a:ext uri="{FF2B5EF4-FFF2-40B4-BE49-F238E27FC236}">
                <a16:creationId xmlns:a16="http://schemas.microsoft.com/office/drawing/2014/main" id="{E984254A-1E9B-4C52-8318-02850F6B292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a:extLst>
              <a:ext uri="{FF2B5EF4-FFF2-40B4-BE49-F238E27FC236}">
                <a16:creationId xmlns:a16="http://schemas.microsoft.com/office/drawing/2014/main" id="{532B6EEA-1C25-41E8-9005-B8EB1CEFA2A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13B7DD0-0752-40FE-B293-68299D402457}" type="slidenum">
              <a:rPr lang="es-PR" altLang="en-US" b="0" i="0"/>
              <a:pPr/>
              <a:t>23</a:t>
            </a:fld>
            <a:endParaRPr lang="es-PR" altLang="en-US" b="0" i="0"/>
          </a:p>
        </p:txBody>
      </p:sp>
      <p:sp>
        <p:nvSpPr>
          <p:cNvPr id="273411" name="Rectangle 2">
            <a:extLst>
              <a:ext uri="{FF2B5EF4-FFF2-40B4-BE49-F238E27FC236}">
                <a16:creationId xmlns:a16="http://schemas.microsoft.com/office/drawing/2014/main" id="{21C53191-0736-46FC-8A61-DCF9572E54E0}"/>
              </a:ext>
            </a:extLst>
          </p:cNvPr>
          <p:cNvSpPr>
            <a:spLocks noRot="1" noChangeArrowheads="1" noTextEdit="1"/>
          </p:cNvSpPr>
          <p:nvPr>
            <p:ph type="sldImg"/>
          </p:nvPr>
        </p:nvSpPr>
        <p:spPr>
          <a:ln/>
        </p:spPr>
      </p:sp>
      <p:sp>
        <p:nvSpPr>
          <p:cNvPr id="273412" name="Rectangle 3">
            <a:extLst>
              <a:ext uri="{FF2B5EF4-FFF2-40B4-BE49-F238E27FC236}">
                <a16:creationId xmlns:a16="http://schemas.microsoft.com/office/drawing/2014/main" id="{D9C2B376-E3AE-4ADC-9410-905E14170C4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Rectangle 7">
            <a:extLst>
              <a:ext uri="{FF2B5EF4-FFF2-40B4-BE49-F238E27FC236}">
                <a16:creationId xmlns:a16="http://schemas.microsoft.com/office/drawing/2014/main" id="{649B9D7C-C885-4DDC-8CFE-3DE1F6B067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746DD4F-5038-4A41-9D58-FAE128217150}" type="slidenum">
              <a:rPr lang="es-PR" altLang="en-US" b="0" i="0"/>
              <a:pPr/>
              <a:t>230</a:t>
            </a:fld>
            <a:endParaRPr lang="es-PR" altLang="en-US" b="0" i="0"/>
          </a:p>
        </p:txBody>
      </p:sp>
      <p:sp>
        <p:nvSpPr>
          <p:cNvPr id="485379" name="Rectangle 2">
            <a:extLst>
              <a:ext uri="{FF2B5EF4-FFF2-40B4-BE49-F238E27FC236}">
                <a16:creationId xmlns:a16="http://schemas.microsoft.com/office/drawing/2014/main" id="{6623AEA8-17F6-425F-B95F-E197CB04B254}"/>
              </a:ext>
            </a:extLst>
          </p:cNvPr>
          <p:cNvSpPr>
            <a:spLocks noRot="1" noChangeArrowheads="1" noTextEdit="1"/>
          </p:cNvSpPr>
          <p:nvPr>
            <p:ph type="sldImg"/>
          </p:nvPr>
        </p:nvSpPr>
        <p:spPr>
          <a:ln/>
        </p:spPr>
      </p:sp>
      <p:sp>
        <p:nvSpPr>
          <p:cNvPr id="485380" name="Rectangle 3">
            <a:extLst>
              <a:ext uri="{FF2B5EF4-FFF2-40B4-BE49-F238E27FC236}">
                <a16:creationId xmlns:a16="http://schemas.microsoft.com/office/drawing/2014/main" id="{139871FC-CAB2-42E5-8B82-240A904D314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Rectangle 7">
            <a:extLst>
              <a:ext uri="{FF2B5EF4-FFF2-40B4-BE49-F238E27FC236}">
                <a16:creationId xmlns:a16="http://schemas.microsoft.com/office/drawing/2014/main" id="{B41EDF8E-0BE9-4AE7-85E9-971BCA1B513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64107FF-1D3F-47BC-87F8-3D79EB1EAA08}" type="slidenum">
              <a:rPr lang="es-PR" altLang="en-US" b="0" i="0"/>
              <a:pPr/>
              <a:t>231</a:t>
            </a:fld>
            <a:endParaRPr lang="es-PR" altLang="en-US" b="0" i="0"/>
          </a:p>
        </p:txBody>
      </p:sp>
      <p:sp>
        <p:nvSpPr>
          <p:cNvPr id="486403" name="Rectangle 2">
            <a:extLst>
              <a:ext uri="{FF2B5EF4-FFF2-40B4-BE49-F238E27FC236}">
                <a16:creationId xmlns:a16="http://schemas.microsoft.com/office/drawing/2014/main" id="{DD68A7E7-55A5-487E-BB48-01E92711A46F}"/>
              </a:ext>
            </a:extLst>
          </p:cNvPr>
          <p:cNvSpPr>
            <a:spLocks noRot="1" noChangeArrowheads="1" noTextEdit="1"/>
          </p:cNvSpPr>
          <p:nvPr>
            <p:ph type="sldImg"/>
          </p:nvPr>
        </p:nvSpPr>
        <p:spPr>
          <a:ln/>
        </p:spPr>
      </p:sp>
      <p:sp>
        <p:nvSpPr>
          <p:cNvPr id="486404" name="Rectangle 3">
            <a:extLst>
              <a:ext uri="{FF2B5EF4-FFF2-40B4-BE49-F238E27FC236}">
                <a16:creationId xmlns:a16="http://schemas.microsoft.com/office/drawing/2014/main" id="{D4B4BE51-2627-49B3-85DC-2E95AAFA183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Rectangle 7">
            <a:extLst>
              <a:ext uri="{FF2B5EF4-FFF2-40B4-BE49-F238E27FC236}">
                <a16:creationId xmlns:a16="http://schemas.microsoft.com/office/drawing/2014/main" id="{E83ADD50-A9E9-4824-BF14-5EC73A3EAF2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788DC1F-0D6A-4F28-8755-3A08354D6F96}" type="slidenum">
              <a:rPr lang="es-PR" altLang="en-US" b="0" i="0"/>
              <a:pPr/>
              <a:t>232</a:t>
            </a:fld>
            <a:endParaRPr lang="es-PR" altLang="en-US" b="0" i="0"/>
          </a:p>
        </p:txBody>
      </p:sp>
      <p:sp>
        <p:nvSpPr>
          <p:cNvPr id="487427" name="Rectangle 2">
            <a:extLst>
              <a:ext uri="{FF2B5EF4-FFF2-40B4-BE49-F238E27FC236}">
                <a16:creationId xmlns:a16="http://schemas.microsoft.com/office/drawing/2014/main" id="{4EB556C7-1158-4DCA-85DF-DC35D10B8A20}"/>
              </a:ext>
            </a:extLst>
          </p:cNvPr>
          <p:cNvSpPr>
            <a:spLocks noRot="1" noChangeArrowheads="1" noTextEdit="1"/>
          </p:cNvSpPr>
          <p:nvPr>
            <p:ph type="sldImg"/>
          </p:nvPr>
        </p:nvSpPr>
        <p:spPr>
          <a:ln/>
        </p:spPr>
      </p:sp>
      <p:sp>
        <p:nvSpPr>
          <p:cNvPr id="487428" name="Rectangle 3">
            <a:extLst>
              <a:ext uri="{FF2B5EF4-FFF2-40B4-BE49-F238E27FC236}">
                <a16:creationId xmlns:a16="http://schemas.microsoft.com/office/drawing/2014/main" id="{92953270-180B-4F0E-80B5-464C89925CD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Rectangle 7">
            <a:extLst>
              <a:ext uri="{FF2B5EF4-FFF2-40B4-BE49-F238E27FC236}">
                <a16:creationId xmlns:a16="http://schemas.microsoft.com/office/drawing/2014/main" id="{8A4F244D-3438-4E5E-A421-DB02A3ADF13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D99AD7C-65AA-40C2-BEF7-896D076024F6}" type="slidenum">
              <a:rPr lang="es-PR" altLang="en-US" b="0" i="0"/>
              <a:pPr/>
              <a:t>233</a:t>
            </a:fld>
            <a:endParaRPr lang="es-PR" altLang="en-US" b="0" i="0"/>
          </a:p>
        </p:txBody>
      </p:sp>
      <p:sp>
        <p:nvSpPr>
          <p:cNvPr id="488451" name="Rectangle 2">
            <a:extLst>
              <a:ext uri="{FF2B5EF4-FFF2-40B4-BE49-F238E27FC236}">
                <a16:creationId xmlns:a16="http://schemas.microsoft.com/office/drawing/2014/main" id="{49191607-2CF9-4B3F-8846-21DC0B38BD38}"/>
              </a:ext>
            </a:extLst>
          </p:cNvPr>
          <p:cNvSpPr>
            <a:spLocks noRot="1" noChangeArrowheads="1" noTextEdit="1"/>
          </p:cNvSpPr>
          <p:nvPr>
            <p:ph type="sldImg"/>
          </p:nvPr>
        </p:nvSpPr>
        <p:spPr>
          <a:ln/>
        </p:spPr>
      </p:sp>
      <p:sp>
        <p:nvSpPr>
          <p:cNvPr id="488452" name="Rectangle 3">
            <a:extLst>
              <a:ext uri="{FF2B5EF4-FFF2-40B4-BE49-F238E27FC236}">
                <a16:creationId xmlns:a16="http://schemas.microsoft.com/office/drawing/2014/main" id="{538A50A6-FE58-4C4E-937C-BCEEF5E590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Rectangle 7">
            <a:extLst>
              <a:ext uri="{FF2B5EF4-FFF2-40B4-BE49-F238E27FC236}">
                <a16:creationId xmlns:a16="http://schemas.microsoft.com/office/drawing/2014/main" id="{237DAE56-3605-4D2E-AAFE-313B97EDED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C2667DB-9278-41C5-B102-00CB4BF61968}" type="slidenum">
              <a:rPr lang="es-PR" altLang="en-US" b="0" i="0"/>
              <a:pPr/>
              <a:t>234</a:t>
            </a:fld>
            <a:endParaRPr lang="es-PR" altLang="en-US" b="0" i="0"/>
          </a:p>
        </p:txBody>
      </p:sp>
      <p:sp>
        <p:nvSpPr>
          <p:cNvPr id="489475" name="Rectangle 2">
            <a:extLst>
              <a:ext uri="{FF2B5EF4-FFF2-40B4-BE49-F238E27FC236}">
                <a16:creationId xmlns:a16="http://schemas.microsoft.com/office/drawing/2014/main" id="{53BA5DCE-D8BD-4A7E-BF1C-3BC4F7B6133F}"/>
              </a:ext>
            </a:extLst>
          </p:cNvPr>
          <p:cNvSpPr>
            <a:spLocks noRot="1" noChangeArrowheads="1" noTextEdit="1"/>
          </p:cNvSpPr>
          <p:nvPr>
            <p:ph type="sldImg"/>
          </p:nvPr>
        </p:nvSpPr>
        <p:spPr>
          <a:ln/>
        </p:spPr>
      </p:sp>
      <p:sp>
        <p:nvSpPr>
          <p:cNvPr id="489476" name="Rectangle 3">
            <a:extLst>
              <a:ext uri="{FF2B5EF4-FFF2-40B4-BE49-F238E27FC236}">
                <a16:creationId xmlns:a16="http://schemas.microsoft.com/office/drawing/2014/main" id="{F4C0F5B5-D4EE-4034-A756-64256B915F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Rectangle 7">
            <a:extLst>
              <a:ext uri="{FF2B5EF4-FFF2-40B4-BE49-F238E27FC236}">
                <a16:creationId xmlns:a16="http://schemas.microsoft.com/office/drawing/2014/main" id="{631C5889-8D42-4A21-9182-B686EC259E8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747DDA9-6ECF-4D7B-A631-BC7E283435BB}" type="slidenum">
              <a:rPr lang="es-PR" altLang="en-US" b="0" i="0"/>
              <a:pPr/>
              <a:t>235</a:t>
            </a:fld>
            <a:endParaRPr lang="es-PR" altLang="en-US" b="0" i="0"/>
          </a:p>
        </p:txBody>
      </p:sp>
      <p:sp>
        <p:nvSpPr>
          <p:cNvPr id="490499" name="Rectangle 2">
            <a:extLst>
              <a:ext uri="{FF2B5EF4-FFF2-40B4-BE49-F238E27FC236}">
                <a16:creationId xmlns:a16="http://schemas.microsoft.com/office/drawing/2014/main" id="{2B09056E-034D-45E1-93C5-5F5E1EA9B31C}"/>
              </a:ext>
            </a:extLst>
          </p:cNvPr>
          <p:cNvSpPr>
            <a:spLocks noRot="1" noChangeArrowheads="1" noTextEdit="1"/>
          </p:cNvSpPr>
          <p:nvPr>
            <p:ph type="sldImg"/>
          </p:nvPr>
        </p:nvSpPr>
        <p:spPr>
          <a:ln/>
        </p:spPr>
      </p:sp>
      <p:sp>
        <p:nvSpPr>
          <p:cNvPr id="490500" name="Rectangle 3">
            <a:extLst>
              <a:ext uri="{FF2B5EF4-FFF2-40B4-BE49-F238E27FC236}">
                <a16:creationId xmlns:a16="http://schemas.microsoft.com/office/drawing/2014/main" id="{22EDB16B-806F-4681-81A8-48E78FE1965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Rectangle 7">
            <a:extLst>
              <a:ext uri="{FF2B5EF4-FFF2-40B4-BE49-F238E27FC236}">
                <a16:creationId xmlns:a16="http://schemas.microsoft.com/office/drawing/2014/main" id="{35E2E5DD-7CCA-4C13-8E0C-864B9DA0C44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33A1020-CFE8-4B77-8C70-33DB77DC90F4}" type="slidenum">
              <a:rPr lang="es-PR" altLang="en-US" b="0" i="0"/>
              <a:pPr/>
              <a:t>236</a:t>
            </a:fld>
            <a:endParaRPr lang="es-PR" altLang="en-US" b="0" i="0"/>
          </a:p>
        </p:txBody>
      </p:sp>
      <p:sp>
        <p:nvSpPr>
          <p:cNvPr id="491523" name="Rectangle 2">
            <a:extLst>
              <a:ext uri="{FF2B5EF4-FFF2-40B4-BE49-F238E27FC236}">
                <a16:creationId xmlns:a16="http://schemas.microsoft.com/office/drawing/2014/main" id="{E84548A6-1892-4AB2-9A8F-948F616EB078}"/>
              </a:ext>
            </a:extLst>
          </p:cNvPr>
          <p:cNvSpPr>
            <a:spLocks noRot="1" noChangeArrowheads="1" noTextEdit="1"/>
          </p:cNvSpPr>
          <p:nvPr>
            <p:ph type="sldImg"/>
          </p:nvPr>
        </p:nvSpPr>
        <p:spPr>
          <a:ln/>
        </p:spPr>
      </p:sp>
      <p:sp>
        <p:nvSpPr>
          <p:cNvPr id="491524" name="Rectangle 3">
            <a:extLst>
              <a:ext uri="{FF2B5EF4-FFF2-40B4-BE49-F238E27FC236}">
                <a16:creationId xmlns:a16="http://schemas.microsoft.com/office/drawing/2014/main" id="{B9EFB201-9927-4A65-B092-F9297BBC457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7">
            <a:extLst>
              <a:ext uri="{FF2B5EF4-FFF2-40B4-BE49-F238E27FC236}">
                <a16:creationId xmlns:a16="http://schemas.microsoft.com/office/drawing/2014/main" id="{D185D412-B864-4D0D-AF3A-D8C68C2F654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CB2F7CA-DCEC-4EA7-AF83-5EF19B842925}" type="slidenum">
              <a:rPr lang="es-PR" altLang="en-US" b="0" i="0"/>
              <a:pPr/>
              <a:t>237</a:t>
            </a:fld>
            <a:endParaRPr lang="es-PR" altLang="en-US" b="0" i="0"/>
          </a:p>
        </p:txBody>
      </p:sp>
      <p:sp>
        <p:nvSpPr>
          <p:cNvPr id="492547" name="Rectangle 2">
            <a:extLst>
              <a:ext uri="{FF2B5EF4-FFF2-40B4-BE49-F238E27FC236}">
                <a16:creationId xmlns:a16="http://schemas.microsoft.com/office/drawing/2014/main" id="{36985607-DDE2-4B24-A898-F0B4E8500926}"/>
              </a:ext>
            </a:extLst>
          </p:cNvPr>
          <p:cNvSpPr>
            <a:spLocks noRot="1" noChangeArrowheads="1" noTextEdit="1"/>
          </p:cNvSpPr>
          <p:nvPr>
            <p:ph type="sldImg"/>
          </p:nvPr>
        </p:nvSpPr>
        <p:spPr>
          <a:ln/>
        </p:spPr>
      </p:sp>
      <p:sp>
        <p:nvSpPr>
          <p:cNvPr id="492548" name="Rectangle 3">
            <a:extLst>
              <a:ext uri="{FF2B5EF4-FFF2-40B4-BE49-F238E27FC236}">
                <a16:creationId xmlns:a16="http://schemas.microsoft.com/office/drawing/2014/main" id="{4E8C344A-DA33-4070-A068-290B2A45952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7">
            <a:extLst>
              <a:ext uri="{FF2B5EF4-FFF2-40B4-BE49-F238E27FC236}">
                <a16:creationId xmlns:a16="http://schemas.microsoft.com/office/drawing/2014/main" id="{6C9DA85B-F098-4ECD-A550-8F6053E42CA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866B5F0-76C2-4CE9-A485-AB70419E6E2D}" type="slidenum">
              <a:rPr lang="es-PR" altLang="en-US" b="0" i="0"/>
              <a:pPr/>
              <a:t>238</a:t>
            </a:fld>
            <a:endParaRPr lang="es-PR" altLang="en-US" b="0" i="0"/>
          </a:p>
        </p:txBody>
      </p:sp>
      <p:sp>
        <p:nvSpPr>
          <p:cNvPr id="493571" name="Rectangle 2">
            <a:extLst>
              <a:ext uri="{FF2B5EF4-FFF2-40B4-BE49-F238E27FC236}">
                <a16:creationId xmlns:a16="http://schemas.microsoft.com/office/drawing/2014/main" id="{CB57A4D5-2C59-4A1A-915D-4D6FD25D1052}"/>
              </a:ext>
            </a:extLst>
          </p:cNvPr>
          <p:cNvSpPr>
            <a:spLocks noRot="1" noChangeArrowheads="1" noTextEdit="1"/>
          </p:cNvSpPr>
          <p:nvPr>
            <p:ph type="sldImg"/>
          </p:nvPr>
        </p:nvSpPr>
        <p:spPr>
          <a:ln/>
        </p:spPr>
      </p:sp>
      <p:sp>
        <p:nvSpPr>
          <p:cNvPr id="493572" name="Rectangle 3">
            <a:extLst>
              <a:ext uri="{FF2B5EF4-FFF2-40B4-BE49-F238E27FC236}">
                <a16:creationId xmlns:a16="http://schemas.microsoft.com/office/drawing/2014/main" id="{D429B23E-3963-4F09-8607-2617B00FA08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D23B8637-F0F3-42EE-9DDD-CE443546B47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C6101BE-2E77-4F0E-99BE-F0EF943D2E35}" type="slidenum">
              <a:rPr lang="es-PR" altLang="en-US" b="0" i="0"/>
              <a:pPr/>
              <a:t>239</a:t>
            </a:fld>
            <a:endParaRPr lang="es-PR" altLang="en-US" b="0" i="0"/>
          </a:p>
        </p:txBody>
      </p:sp>
      <p:sp>
        <p:nvSpPr>
          <p:cNvPr id="494595" name="Rectangle 2">
            <a:extLst>
              <a:ext uri="{FF2B5EF4-FFF2-40B4-BE49-F238E27FC236}">
                <a16:creationId xmlns:a16="http://schemas.microsoft.com/office/drawing/2014/main" id="{65E3E2A3-BE06-4ACC-BFD2-876ECD1D03CE}"/>
              </a:ext>
            </a:extLst>
          </p:cNvPr>
          <p:cNvSpPr>
            <a:spLocks noRot="1" noChangeArrowheads="1" noTextEdit="1"/>
          </p:cNvSpPr>
          <p:nvPr>
            <p:ph type="sldImg"/>
          </p:nvPr>
        </p:nvSpPr>
        <p:spPr>
          <a:ln/>
        </p:spPr>
      </p:sp>
      <p:sp>
        <p:nvSpPr>
          <p:cNvPr id="494596" name="Rectangle 3">
            <a:extLst>
              <a:ext uri="{FF2B5EF4-FFF2-40B4-BE49-F238E27FC236}">
                <a16:creationId xmlns:a16="http://schemas.microsoft.com/office/drawing/2014/main" id="{23BA6DAE-0975-4E49-A939-9CB4A3F5821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a:extLst>
              <a:ext uri="{FF2B5EF4-FFF2-40B4-BE49-F238E27FC236}">
                <a16:creationId xmlns:a16="http://schemas.microsoft.com/office/drawing/2014/main" id="{49B69178-519C-4C5C-83D7-1E33AED94B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B53D859-B5B4-460B-836C-B33313D33B10}" type="slidenum">
              <a:rPr lang="es-PR" altLang="en-US" b="0" i="0"/>
              <a:pPr/>
              <a:t>24</a:t>
            </a:fld>
            <a:endParaRPr lang="es-PR" altLang="en-US" b="0" i="0"/>
          </a:p>
        </p:txBody>
      </p:sp>
      <p:sp>
        <p:nvSpPr>
          <p:cNvPr id="274435" name="Rectangle 2">
            <a:extLst>
              <a:ext uri="{FF2B5EF4-FFF2-40B4-BE49-F238E27FC236}">
                <a16:creationId xmlns:a16="http://schemas.microsoft.com/office/drawing/2014/main" id="{0F612E58-60C8-4F5F-9182-49A1172CF830}"/>
              </a:ext>
            </a:extLst>
          </p:cNvPr>
          <p:cNvSpPr>
            <a:spLocks noRot="1" noChangeArrowheads="1" noTextEdit="1"/>
          </p:cNvSpPr>
          <p:nvPr>
            <p:ph type="sldImg"/>
          </p:nvPr>
        </p:nvSpPr>
        <p:spPr>
          <a:ln/>
        </p:spPr>
      </p:sp>
      <p:sp>
        <p:nvSpPr>
          <p:cNvPr id="274436" name="Rectangle 3">
            <a:extLst>
              <a:ext uri="{FF2B5EF4-FFF2-40B4-BE49-F238E27FC236}">
                <a16:creationId xmlns:a16="http://schemas.microsoft.com/office/drawing/2014/main" id="{57F6CF4A-FAE2-405D-A7BB-2ED289E81CF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7">
            <a:extLst>
              <a:ext uri="{FF2B5EF4-FFF2-40B4-BE49-F238E27FC236}">
                <a16:creationId xmlns:a16="http://schemas.microsoft.com/office/drawing/2014/main" id="{7115EAD3-44E3-4771-B56F-4983714F311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415EFFF-B680-45DD-A86A-DD3EC162CADF}" type="slidenum">
              <a:rPr lang="es-PR" altLang="en-US" b="0" i="0"/>
              <a:pPr/>
              <a:t>240</a:t>
            </a:fld>
            <a:endParaRPr lang="es-PR" altLang="en-US" b="0" i="0"/>
          </a:p>
        </p:txBody>
      </p:sp>
      <p:sp>
        <p:nvSpPr>
          <p:cNvPr id="495619" name="Rectangle 2">
            <a:extLst>
              <a:ext uri="{FF2B5EF4-FFF2-40B4-BE49-F238E27FC236}">
                <a16:creationId xmlns:a16="http://schemas.microsoft.com/office/drawing/2014/main" id="{878ACD36-E127-4D2C-8707-5550F779AB71}"/>
              </a:ext>
            </a:extLst>
          </p:cNvPr>
          <p:cNvSpPr>
            <a:spLocks noRot="1" noChangeArrowheads="1" noTextEdit="1"/>
          </p:cNvSpPr>
          <p:nvPr>
            <p:ph type="sldImg"/>
          </p:nvPr>
        </p:nvSpPr>
        <p:spPr>
          <a:ln/>
        </p:spPr>
      </p:sp>
      <p:sp>
        <p:nvSpPr>
          <p:cNvPr id="495620" name="Rectangle 3">
            <a:extLst>
              <a:ext uri="{FF2B5EF4-FFF2-40B4-BE49-F238E27FC236}">
                <a16:creationId xmlns:a16="http://schemas.microsoft.com/office/drawing/2014/main" id="{B58CF7A4-D14A-41CA-A2AC-3E2521F1042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a:extLst>
              <a:ext uri="{FF2B5EF4-FFF2-40B4-BE49-F238E27FC236}">
                <a16:creationId xmlns:a16="http://schemas.microsoft.com/office/drawing/2014/main" id="{92E97EED-DA27-4078-8674-FC4F4B63341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72235B1-1C0B-4391-87E7-0D731F349CA1}" type="slidenum">
              <a:rPr lang="es-PR" altLang="en-US" b="0" i="0"/>
              <a:pPr/>
              <a:t>241</a:t>
            </a:fld>
            <a:endParaRPr lang="es-PR" altLang="en-US" b="0" i="0"/>
          </a:p>
        </p:txBody>
      </p:sp>
      <p:sp>
        <p:nvSpPr>
          <p:cNvPr id="496643" name="Rectangle 2">
            <a:extLst>
              <a:ext uri="{FF2B5EF4-FFF2-40B4-BE49-F238E27FC236}">
                <a16:creationId xmlns:a16="http://schemas.microsoft.com/office/drawing/2014/main" id="{53F4D387-BC75-4910-B790-2B3EBB48EF3B}"/>
              </a:ext>
            </a:extLst>
          </p:cNvPr>
          <p:cNvSpPr>
            <a:spLocks noRot="1" noChangeArrowheads="1" noTextEdit="1"/>
          </p:cNvSpPr>
          <p:nvPr>
            <p:ph type="sldImg"/>
          </p:nvPr>
        </p:nvSpPr>
        <p:spPr>
          <a:ln/>
        </p:spPr>
      </p:sp>
      <p:sp>
        <p:nvSpPr>
          <p:cNvPr id="496644" name="Rectangle 3">
            <a:extLst>
              <a:ext uri="{FF2B5EF4-FFF2-40B4-BE49-F238E27FC236}">
                <a16:creationId xmlns:a16="http://schemas.microsoft.com/office/drawing/2014/main" id="{AC627631-0E0A-40AE-99FD-2127C9C4F86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7">
            <a:extLst>
              <a:ext uri="{FF2B5EF4-FFF2-40B4-BE49-F238E27FC236}">
                <a16:creationId xmlns:a16="http://schemas.microsoft.com/office/drawing/2014/main" id="{7FB500B7-4A71-4268-A6E2-66C9BEB6DE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FC90A02-C7CB-4C1C-86DE-2E130D11280B}" type="slidenum">
              <a:rPr lang="es-PR" altLang="en-US" b="0" i="0"/>
              <a:pPr/>
              <a:t>242</a:t>
            </a:fld>
            <a:endParaRPr lang="es-PR" altLang="en-US" b="0" i="0"/>
          </a:p>
        </p:txBody>
      </p:sp>
      <p:sp>
        <p:nvSpPr>
          <p:cNvPr id="497667" name="Rectangle 2">
            <a:extLst>
              <a:ext uri="{FF2B5EF4-FFF2-40B4-BE49-F238E27FC236}">
                <a16:creationId xmlns:a16="http://schemas.microsoft.com/office/drawing/2014/main" id="{2DC0E448-EBB6-466A-9341-2A5129A83443}"/>
              </a:ext>
            </a:extLst>
          </p:cNvPr>
          <p:cNvSpPr>
            <a:spLocks noRot="1" noChangeArrowheads="1" noTextEdit="1"/>
          </p:cNvSpPr>
          <p:nvPr>
            <p:ph type="sldImg"/>
          </p:nvPr>
        </p:nvSpPr>
        <p:spPr>
          <a:ln/>
        </p:spPr>
      </p:sp>
      <p:sp>
        <p:nvSpPr>
          <p:cNvPr id="497668" name="Rectangle 3">
            <a:extLst>
              <a:ext uri="{FF2B5EF4-FFF2-40B4-BE49-F238E27FC236}">
                <a16:creationId xmlns:a16="http://schemas.microsoft.com/office/drawing/2014/main" id="{6F1FFDA8-3687-481C-AF10-34742ED56D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a:extLst>
              <a:ext uri="{FF2B5EF4-FFF2-40B4-BE49-F238E27FC236}">
                <a16:creationId xmlns:a16="http://schemas.microsoft.com/office/drawing/2014/main" id="{62AD6546-C348-46A0-994B-232F1505C4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7AC6899-7228-4060-83EF-DF0373376BD6}" type="slidenum">
              <a:rPr lang="es-PR" altLang="en-US" b="0" i="0"/>
              <a:pPr/>
              <a:t>25</a:t>
            </a:fld>
            <a:endParaRPr lang="es-PR" altLang="en-US" b="0" i="0"/>
          </a:p>
        </p:txBody>
      </p:sp>
      <p:sp>
        <p:nvSpPr>
          <p:cNvPr id="275459" name="Rectangle 2">
            <a:extLst>
              <a:ext uri="{FF2B5EF4-FFF2-40B4-BE49-F238E27FC236}">
                <a16:creationId xmlns:a16="http://schemas.microsoft.com/office/drawing/2014/main" id="{5886C98F-B796-4011-BED4-81ACE8CD717B}"/>
              </a:ext>
            </a:extLst>
          </p:cNvPr>
          <p:cNvSpPr>
            <a:spLocks noRot="1" noChangeArrowheads="1" noTextEdit="1"/>
          </p:cNvSpPr>
          <p:nvPr>
            <p:ph type="sldImg"/>
          </p:nvPr>
        </p:nvSpPr>
        <p:spPr>
          <a:ln/>
        </p:spPr>
      </p:sp>
      <p:sp>
        <p:nvSpPr>
          <p:cNvPr id="275460" name="Rectangle 3">
            <a:extLst>
              <a:ext uri="{FF2B5EF4-FFF2-40B4-BE49-F238E27FC236}">
                <a16:creationId xmlns:a16="http://schemas.microsoft.com/office/drawing/2014/main" id="{CFA4DE72-4E8C-4FD4-9FE9-E3A68DD8BB9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a:extLst>
              <a:ext uri="{FF2B5EF4-FFF2-40B4-BE49-F238E27FC236}">
                <a16:creationId xmlns:a16="http://schemas.microsoft.com/office/drawing/2014/main" id="{60A2C1AA-CBE1-4753-A791-D59BCAE4B0D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1ED0B6B-BEF8-438A-BA41-4534807795E5}" type="slidenum">
              <a:rPr lang="es-PR" altLang="en-US" b="0" i="0"/>
              <a:pPr/>
              <a:t>26</a:t>
            </a:fld>
            <a:endParaRPr lang="es-PR" altLang="en-US" b="0" i="0"/>
          </a:p>
        </p:txBody>
      </p:sp>
      <p:sp>
        <p:nvSpPr>
          <p:cNvPr id="276483" name="Rectangle 2">
            <a:extLst>
              <a:ext uri="{FF2B5EF4-FFF2-40B4-BE49-F238E27FC236}">
                <a16:creationId xmlns:a16="http://schemas.microsoft.com/office/drawing/2014/main" id="{1DDC3762-EFCD-4221-BB80-FD2270B2210E}"/>
              </a:ext>
            </a:extLst>
          </p:cNvPr>
          <p:cNvSpPr>
            <a:spLocks noRot="1" noChangeArrowheads="1" noTextEdit="1"/>
          </p:cNvSpPr>
          <p:nvPr>
            <p:ph type="sldImg"/>
          </p:nvPr>
        </p:nvSpPr>
        <p:spPr>
          <a:ln/>
        </p:spPr>
      </p:sp>
      <p:sp>
        <p:nvSpPr>
          <p:cNvPr id="276484" name="Rectangle 3">
            <a:extLst>
              <a:ext uri="{FF2B5EF4-FFF2-40B4-BE49-F238E27FC236}">
                <a16:creationId xmlns:a16="http://schemas.microsoft.com/office/drawing/2014/main" id="{EB68795F-801A-4B5D-8E5D-9E256B02636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a:extLst>
              <a:ext uri="{FF2B5EF4-FFF2-40B4-BE49-F238E27FC236}">
                <a16:creationId xmlns:a16="http://schemas.microsoft.com/office/drawing/2014/main" id="{CA6AF324-2AE7-4197-8102-46BC71AE1B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6E5DF75-8AEF-4D95-8D43-D6152CE59879}" type="slidenum">
              <a:rPr lang="es-PR" altLang="en-US" b="0" i="0"/>
              <a:pPr/>
              <a:t>27</a:t>
            </a:fld>
            <a:endParaRPr lang="es-PR" altLang="en-US" b="0" i="0"/>
          </a:p>
        </p:txBody>
      </p:sp>
      <p:sp>
        <p:nvSpPr>
          <p:cNvPr id="277507" name="Rectangle 2">
            <a:extLst>
              <a:ext uri="{FF2B5EF4-FFF2-40B4-BE49-F238E27FC236}">
                <a16:creationId xmlns:a16="http://schemas.microsoft.com/office/drawing/2014/main" id="{A572F9FD-2597-4B63-9C68-C2745CC3E769}"/>
              </a:ext>
            </a:extLst>
          </p:cNvPr>
          <p:cNvSpPr>
            <a:spLocks noRot="1" noChangeArrowheads="1" noTextEdit="1"/>
          </p:cNvSpPr>
          <p:nvPr>
            <p:ph type="sldImg"/>
          </p:nvPr>
        </p:nvSpPr>
        <p:spPr>
          <a:ln/>
        </p:spPr>
      </p:sp>
      <p:sp>
        <p:nvSpPr>
          <p:cNvPr id="277508" name="Rectangle 3">
            <a:extLst>
              <a:ext uri="{FF2B5EF4-FFF2-40B4-BE49-F238E27FC236}">
                <a16:creationId xmlns:a16="http://schemas.microsoft.com/office/drawing/2014/main" id="{70FC6B6F-4443-4250-89BC-5C192065311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a:extLst>
              <a:ext uri="{FF2B5EF4-FFF2-40B4-BE49-F238E27FC236}">
                <a16:creationId xmlns:a16="http://schemas.microsoft.com/office/drawing/2014/main" id="{F6A2A8ED-B0AF-4C7B-B847-06FEFD78AF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38AD756-0666-4C8F-8BFC-705C1A8C1347}" type="slidenum">
              <a:rPr lang="es-PR" altLang="en-US" b="0" i="0"/>
              <a:pPr/>
              <a:t>28</a:t>
            </a:fld>
            <a:endParaRPr lang="es-PR" altLang="en-US" b="0" i="0"/>
          </a:p>
        </p:txBody>
      </p:sp>
      <p:sp>
        <p:nvSpPr>
          <p:cNvPr id="278531" name="Rectangle 2">
            <a:extLst>
              <a:ext uri="{FF2B5EF4-FFF2-40B4-BE49-F238E27FC236}">
                <a16:creationId xmlns:a16="http://schemas.microsoft.com/office/drawing/2014/main" id="{82687E82-B66C-4974-B269-30DD2B4640EE}"/>
              </a:ext>
            </a:extLst>
          </p:cNvPr>
          <p:cNvSpPr>
            <a:spLocks noRot="1" noChangeArrowheads="1" noTextEdit="1"/>
          </p:cNvSpPr>
          <p:nvPr>
            <p:ph type="sldImg"/>
          </p:nvPr>
        </p:nvSpPr>
        <p:spPr>
          <a:ln/>
        </p:spPr>
      </p:sp>
      <p:sp>
        <p:nvSpPr>
          <p:cNvPr id="278532" name="Rectangle 3">
            <a:extLst>
              <a:ext uri="{FF2B5EF4-FFF2-40B4-BE49-F238E27FC236}">
                <a16:creationId xmlns:a16="http://schemas.microsoft.com/office/drawing/2014/main" id="{435DDB23-85E4-4F9C-8BD3-77167E9B580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a:extLst>
              <a:ext uri="{FF2B5EF4-FFF2-40B4-BE49-F238E27FC236}">
                <a16:creationId xmlns:a16="http://schemas.microsoft.com/office/drawing/2014/main" id="{97899D00-AB20-45DE-935C-51C7392F2DD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774B4F4-0DCB-4613-BA11-37C447F359BE}" type="slidenum">
              <a:rPr lang="es-PR" altLang="en-US" b="0" i="0"/>
              <a:pPr/>
              <a:t>29</a:t>
            </a:fld>
            <a:endParaRPr lang="es-PR" altLang="en-US" b="0" i="0"/>
          </a:p>
        </p:txBody>
      </p:sp>
      <p:sp>
        <p:nvSpPr>
          <p:cNvPr id="279555" name="Rectangle 2">
            <a:extLst>
              <a:ext uri="{FF2B5EF4-FFF2-40B4-BE49-F238E27FC236}">
                <a16:creationId xmlns:a16="http://schemas.microsoft.com/office/drawing/2014/main" id="{01A2A25E-2717-42DF-9E5F-6867CCCEB2E3}"/>
              </a:ext>
            </a:extLst>
          </p:cNvPr>
          <p:cNvSpPr>
            <a:spLocks noRot="1" noChangeArrowheads="1" noTextEdit="1"/>
          </p:cNvSpPr>
          <p:nvPr>
            <p:ph type="sldImg"/>
          </p:nvPr>
        </p:nvSpPr>
        <p:spPr>
          <a:ln/>
        </p:spPr>
      </p:sp>
      <p:sp>
        <p:nvSpPr>
          <p:cNvPr id="279556" name="Rectangle 3">
            <a:extLst>
              <a:ext uri="{FF2B5EF4-FFF2-40B4-BE49-F238E27FC236}">
                <a16:creationId xmlns:a16="http://schemas.microsoft.com/office/drawing/2014/main" id="{655C13FE-6E14-4CA3-9376-BD5623E7ABA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a:extLst>
              <a:ext uri="{FF2B5EF4-FFF2-40B4-BE49-F238E27FC236}">
                <a16:creationId xmlns:a16="http://schemas.microsoft.com/office/drawing/2014/main" id="{7DB462B1-2FEA-459C-BEA5-ABD503D945A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82C423B-5B11-4BBE-8034-6887825D30C9}" type="slidenum">
              <a:rPr lang="es-PR" altLang="en-US" b="0" i="0"/>
              <a:pPr/>
              <a:t>3</a:t>
            </a:fld>
            <a:endParaRPr lang="es-PR" altLang="en-US" b="0" i="0"/>
          </a:p>
        </p:txBody>
      </p:sp>
      <p:sp>
        <p:nvSpPr>
          <p:cNvPr id="252931" name="Rectangle 2">
            <a:extLst>
              <a:ext uri="{FF2B5EF4-FFF2-40B4-BE49-F238E27FC236}">
                <a16:creationId xmlns:a16="http://schemas.microsoft.com/office/drawing/2014/main" id="{06A529CA-8E1B-43BE-97A4-76DAB434FEDB}"/>
              </a:ext>
            </a:extLst>
          </p:cNvPr>
          <p:cNvSpPr>
            <a:spLocks noRot="1" noChangeArrowheads="1" noTextEdit="1"/>
          </p:cNvSpPr>
          <p:nvPr>
            <p:ph type="sldImg"/>
          </p:nvPr>
        </p:nvSpPr>
        <p:spPr>
          <a:ln/>
        </p:spPr>
      </p:sp>
      <p:sp>
        <p:nvSpPr>
          <p:cNvPr id="252932" name="Rectangle 3">
            <a:extLst>
              <a:ext uri="{FF2B5EF4-FFF2-40B4-BE49-F238E27FC236}">
                <a16:creationId xmlns:a16="http://schemas.microsoft.com/office/drawing/2014/main" id="{F7B0A84E-3AEC-47D3-B76B-B72E2D1FA4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a:extLst>
              <a:ext uri="{FF2B5EF4-FFF2-40B4-BE49-F238E27FC236}">
                <a16:creationId xmlns:a16="http://schemas.microsoft.com/office/drawing/2014/main" id="{8712DBB3-D519-462A-A696-4901845199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A40742B-6B19-48A9-BF02-5372804934EB}" type="slidenum">
              <a:rPr lang="es-PR" altLang="en-US" b="0" i="0"/>
              <a:pPr/>
              <a:t>30</a:t>
            </a:fld>
            <a:endParaRPr lang="es-PR" altLang="en-US" b="0" i="0"/>
          </a:p>
        </p:txBody>
      </p:sp>
      <p:sp>
        <p:nvSpPr>
          <p:cNvPr id="280579" name="Rectangle 2">
            <a:extLst>
              <a:ext uri="{FF2B5EF4-FFF2-40B4-BE49-F238E27FC236}">
                <a16:creationId xmlns:a16="http://schemas.microsoft.com/office/drawing/2014/main" id="{834B25A1-4C88-4E6E-B770-5A8623DA66F7}"/>
              </a:ext>
            </a:extLst>
          </p:cNvPr>
          <p:cNvSpPr>
            <a:spLocks noRot="1" noChangeArrowheads="1" noTextEdit="1"/>
          </p:cNvSpPr>
          <p:nvPr>
            <p:ph type="sldImg"/>
          </p:nvPr>
        </p:nvSpPr>
        <p:spPr>
          <a:ln/>
        </p:spPr>
      </p:sp>
      <p:sp>
        <p:nvSpPr>
          <p:cNvPr id="280580" name="Rectangle 3">
            <a:extLst>
              <a:ext uri="{FF2B5EF4-FFF2-40B4-BE49-F238E27FC236}">
                <a16:creationId xmlns:a16="http://schemas.microsoft.com/office/drawing/2014/main" id="{044E6C76-9827-4262-A90B-5164EDF7251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a:extLst>
              <a:ext uri="{FF2B5EF4-FFF2-40B4-BE49-F238E27FC236}">
                <a16:creationId xmlns:a16="http://schemas.microsoft.com/office/drawing/2014/main" id="{26E24B22-BA7D-4AD7-9268-0DCFDA7F3C3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3E377A9-920C-4C40-9C8A-7D3FCAF43ACB}" type="slidenum">
              <a:rPr lang="es-PR" altLang="en-US" b="0" i="0"/>
              <a:pPr/>
              <a:t>31</a:t>
            </a:fld>
            <a:endParaRPr lang="es-PR" altLang="en-US" b="0" i="0"/>
          </a:p>
        </p:txBody>
      </p:sp>
      <p:sp>
        <p:nvSpPr>
          <p:cNvPr id="281603" name="Rectangle 2">
            <a:extLst>
              <a:ext uri="{FF2B5EF4-FFF2-40B4-BE49-F238E27FC236}">
                <a16:creationId xmlns:a16="http://schemas.microsoft.com/office/drawing/2014/main" id="{D5683874-E271-43DD-9D7F-6885AEC0F69D}"/>
              </a:ext>
            </a:extLst>
          </p:cNvPr>
          <p:cNvSpPr>
            <a:spLocks noRot="1" noChangeArrowheads="1" noTextEdit="1"/>
          </p:cNvSpPr>
          <p:nvPr>
            <p:ph type="sldImg"/>
          </p:nvPr>
        </p:nvSpPr>
        <p:spPr>
          <a:ln/>
        </p:spPr>
      </p:sp>
      <p:sp>
        <p:nvSpPr>
          <p:cNvPr id="281604" name="Rectangle 3">
            <a:extLst>
              <a:ext uri="{FF2B5EF4-FFF2-40B4-BE49-F238E27FC236}">
                <a16:creationId xmlns:a16="http://schemas.microsoft.com/office/drawing/2014/main" id="{492E4056-060E-401A-9714-F1D8E5E1D8B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Slide Image Placeholder 1">
            <a:extLst>
              <a:ext uri="{FF2B5EF4-FFF2-40B4-BE49-F238E27FC236}">
                <a16:creationId xmlns:a16="http://schemas.microsoft.com/office/drawing/2014/main" id="{3E962275-6765-429C-B77A-6B1D6E040F87}"/>
              </a:ext>
            </a:extLst>
          </p:cNvPr>
          <p:cNvSpPr>
            <a:spLocks noGrp="1" noRot="1" noChangeAspect="1" noTextEdit="1"/>
          </p:cNvSpPr>
          <p:nvPr>
            <p:ph type="sldImg"/>
          </p:nvPr>
        </p:nvSpPr>
        <p:spPr>
          <a:ln/>
        </p:spPr>
      </p:sp>
      <p:sp>
        <p:nvSpPr>
          <p:cNvPr id="282627" name="Notes Placeholder 2">
            <a:extLst>
              <a:ext uri="{FF2B5EF4-FFF2-40B4-BE49-F238E27FC236}">
                <a16:creationId xmlns:a16="http://schemas.microsoft.com/office/drawing/2014/main" id="{0ED22F63-3B2F-4F96-9275-00AE3CF2731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
        <p:nvSpPr>
          <p:cNvPr id="282628" name="Slide Number Placeholder 3">
            <a:extLst>
              <a:ext uri="{FF2B5EF4-FFF2-40B4-BE49-F238E27FC236}">
                <a16:creationId xmlns:a16="http://schemas.microsoft.com/office/drawing/2014/main" id="{203F1776-9400-495D-8EC3-D1486F22E6C1}"/>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E428229-36F3-4833-B30E-75CFAF5A7B82}" type="slidenum">
              <a:rPr lang="es-PR" altLang="en-US" b="0" i="0"/>
              <a:pPr/>
              <a:t>32</a:t>
            </a:fld>
            <a:endParaRPr lang="es-PR" altLang="en-US" b="0" i="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a:extLst>
              <a:ext uri="{FF2B5EF4-FFF2-40B4-BE49-F238E27FC236}">
                <a16:creationId xmlns:a16="http://schemas.microsoft.com/office/drawing/2014/main" id="{EAAD8A64-4093-4F0D-A0E3-BB3BEE061E0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77CC63E-A9F3-4230-A8A5-5B44A6A837BB}" type="slidenum">
              <a:rPr lang="es-PR" altLang="en-US" b="0" i="0"/>
              <a:pPr/>
              <a:t>33</a:t>
            </a:fld>
            <a:endParaRPr lang="es-PR" altLang="en-US" b="0" i="0"/>
          </a:p>
        </p:txBody>
      </p:sp>
      <p:sp>
        <p:nvSpPr>
          <p:cNvPr id="283651" name="Rectangle 2">
            <a:extLst>
              <a:ext uri="{FF2B5EF4-FFF2-40B4-BE49-F238E27FC236}">
                <a16:creationId xmlns:a16="http://schemas.microsoft.com/office/drawing/2014/main" id="{5EA61520-57B0-487D-9DE1-52BA1554CA9D}"/>
              </a:ext>
            </a:extLst>
          </p:cNvPr>
          <p:cNvSpPr>
            <a:spLocks noRot="1" noChangeArrowheads="1" noTextEdit="1"/>
          </p:cNvSpPr>
          <p:nvPr>
            <p:ph type="sldImg"/>
          </p:nvPr>
        </p:nvSpPr>
        <p:spPr>
          <a:ln/>
        </p:spPr>
      </p:sp>
      <p:sp>
        <p:nvSpPr>
          <p:cNvPr id="283652" name="Rectangle 3">
            <a:extLst>
              <a:ext uri="{FF2B5EF4-FFF2-40B4-BE49-F238E27FC236}">
                <a16:creationId xmlns:a16="http://schemas.microsoft.com/office/drawing/2014/main" id="{86B35416-8BBF-4AF6-B6C9-4B6D6510615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a:extLst>
              <a:ext uri="{FF2B5EF4-FFF2-40B4-BE49-F238E27FC236}">
                <a16:creationId xmlns:a16="http://schemas.microsoft.com/office/drawing/2014/main" id="{0AF914E7-D115-465F-8CB3-0F77C2169B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2A1B05D-2007-401E-879E-BEEAEC472D12}" type="slidenum">
              <a:rPr lang="es-PR" altLang="en-US" b="0" i="0"/>
              <a:pPr/>
              <a:t>34</a:t>
            </a:fld>
            <a:endParaRPr lang="es-PR" altLang="en-US" b="0" i="0"/>
          </a:p>
        </p:txBody>
      </p:sp>
      <p:sp>
        <p:nvSpPr>
          <p:cNvPr id="284675" name="Rectangle 2">
            <a:extLst>
              <a:ext uri="{FF2B5EF4-FFF2-40B4-BE49-F238E27FC236}">
                <a16:creationId xmlns:a16="http://schemas.microsoft.com/office/drawing/2014/main" id="{1E6F8B99-AFFF-4927-B9C9-A00A872AFE4B}"/>
              </a:ext>
            </a:extLst>
          </p:cNvPr>
          <p:cNvSpPr>
            <a:spLocks noRot="1" noChangeArrowheads="1" noTextEdit="1"/>
          </p:cNvSpPr>
          <p:nvPr>
            <p:ph type="sldImg"/>
          </p:nvPr>
        </p:nvSpPr>
        <p:spPr>
          <a:ln/>
        </p:spPr>
      </p:sp>
      <p:sp>
        <p:nvSpPr>
          <p:cNvPr id="284676" name="Rectangle 3">
            <a:extLst>
              <a:ext uri="{FF2B5EF4-FFF2-40B4-BE49-F238E27FC236}">
                <a16:creationId xmlns:a16="http://schemas.microsoft.com/office/drawing/2014/main" id="{B24EC05F-0C0C-4E4F-BDF0-9A96E2C6F8C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a:extLst>
              <a:ext uri="{FF2B5EF4-FFF2-40B4-BE49-F238E27FC236}">
                <a16:creationId xmlns:a16="http://schemas.microsoft.com/office/drawing/2014/main" id="{6F5EFC01-5683-4E94-BD5D-558984766EB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2CDB44F-3666-4D47-AF8B-9D563A74040E}" type="slidenum">
              <a:rPr lang="es-PR" altLang="en-US" b="0" i="0"/>
              <a:pPr/>
              <a:t>35</a:t>
            </a:fld>
            <a:endParaRPr lang="es-PR" altLang="en-US" b="0" i="0"/>
          </a:p>
        </p:txBody>
      </p:sp>
      <p:sp>
        <p:nvSpPr>
          <p:cNvPr id="285699" name="Rectangle 2">
            <a:extLst>
              <a:ext uri="{FF2B5EF4-FFF2-40B4-BE49-F238E27FC236}">
                <a16:creationId xmlns:a16="http://schemas.microsoft.com/office/drawing/2014/main" id="{9E239DE6-4895-403B-8126-694A446EAF9D}"/>
              </a:ext>
            </a:extLst>
          </p:cNvPr>
          <p:cNvSpPr>
            <a:spLocks noRot="1" noChangeArrowheads="1" noTextEdit="1"/>
          </p:cNvSpPr>
          <p:nvPr>
            <p:ph type="sldImg"/>
          </p:nvPr>
        </p:nvSpPr>
        <p:spPr>
          <a:ln/>
        </p:spPr>
      </p:sp>
      <p:sp>
        <p:nvSpPr>
          <p:cNvPr id="285700" name="Rectangle 3">
            <a:extLst>
              <a:ext uri="{FF2B5EF4-FFF2-40B4-BE49-F238E27FC236}">
                <a16:creationId xmlns:a16="http://schemas.microsoft.com/office/drawing/2014/main" id="{2A309A17-BDC9-4999-8480-69CE2A00999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a:extLst>
              <a:ext uri="{FF2B5EF4-FFF2-40B4-BE49-F238E27FC236}">
                <a16:creationId xmlns:a16="http://schemas.microsoft.com/office/drawing/2014/main" id="{97E1497C-1031-4DEA-A6AF-85C1703902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8890E1F-C7E1-4A4D-9A4C-249E6E95EB26}" type="slidenum">
              <a:rPr lang="es-PR" altLang="en-US" b="0" i="0"/>
              <a:pPr/>
              <a:t>36</a:t>
            </a:fld>
            <a:endParaRPr lang="es-PR" altLang="en-US" b="0" i="0"/>
          </a:p>
        </p:txBody>
      </p:sp>
      <p:sp>
        <p:nvSpPr>
          <p:cNvPr id="286723" name="Rectangle 2">
            <a:extLst>
              <a:ext uri="{FF2B5EF4-FFF2-40B4-BE49-F238E27FC236}">
                <a16:creationId xmlns:a16="http://schemas.microsoft.com/office/drawing/2014/main" id="{9404FF4D-8EC2-49D7-8EF3-96F8CEF56771}"/>
              </a:ext>
            </a:extLst>
          </p:cNvPr>
          <p:cNvSpPr>
            <a:spLocks noRot="1" noChangeArrowheads="1" noTextEdit="1"/>
          </p:cNvSpPr>
          <p:nvPr>
            <p:ph type="sldImg"/>
          </p:nvPr>
        </p:nvSpPr>
        <p:spPr>
          <a:ln/>
        </p:spPr>
      </p:sp>
      <p:sp>
        <p:nvSpPr>
          <p:cNvPr id="286724" name="Rectangle 3">
            <a:extLst>
              <a:ext uri="{FF2B5EF4-FFF2-40B4-BE49-F238E27FC236}">
                <a16:creationId xmlns:a16="http://schemas.microsoft.com/office/drawing/2014/main" id="{BCC592DF-46E8-4E8D-A9A3-8DC1B29FBE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a:extLst>
              <a:ext uri="{FF2B5EF4-FFF2-40B4-BE49-F238E27FC236}">
                <a16:creationId xmlns:a16="http://schemas.microsoft.com/office/drawing/2014/main" id="{A7BA4640-4934-4654-B445-125C875EFB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A0271B1-3AE2-446F-B468-DC6FBD80AAF1}" type="slidenum">
              <a:rPr lang="es-PR" altLang="en-US" b="0" i="0"/>
              <a:pPr/>
              <a:t>37</a:t>
            </a:fld>
            <a:endParaRPr lang="es-PR" altLang="en-US" b="0" i="0"/>
          </a:p>
        </p:txBody>
      </p:sp>
      <p:sp>
        <p:nvSpPr>
          <p:cNvPr id="287747" name="Rectangle 2">
            <a:extLst>
              <a:ext uri="{FF2B5EF4-FFF2-40B4-BE49-F238E27FC236}">
                <a16:creationId xmlns:a16="http://schemas.microsoft.com/office/drawing/2014/main" id="{5CA539DE-5AF8-46C4-9062-12B619FE7311}"/>
              </a:ext>
            </a:extLst>
          </p:cNvPr>
          <p:cNvSpPr>
            <a:spLocks noRot="1" noChangeArrowheads="1" noTextEdit="1"/>
          </p:cNvSpPr>
          <p:nvPr>
            <p:ph type="sldImg"/>
          </p:nvPr>
        </p:nvSpPr>
        <p:spPr>
          <a:ln/>
        </p:spPr>
      </p:sp>
      <p:sp>
        <p:nvSpPr>
          <p:cNvPr id="287748" name="Rectangle 3">
            <a:extLst>
              <a:ext uri="{FF2B5EF4-FFF2-40B4-BE49-F238E27FC236}">
                <a16:creationId xmlns:a16="http://schemas.microsoft.com/office/drawing/2014/main" id="{B0A9986D-A9C3-4B6C-B280-901AB5CE505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a:extLst>
              <a:ext uri="{FF2B5EF4-FFF2-40B4-BE49-F238E27FC236}">
                <a16:creationId xmlns:a16="http://schemas.microsoft.com/office/drawing/2014/main" id="{A9F95ABE-213D-4E55-B1DC-53BC45C7F0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C0448EE-D287-4EF7-B0BF-4799F4ECA61D}" type="slidenum">
              <a:rPr lang="es-PR" altLang="en-US" b="0" i="0"/>
              <a:pPr/>
              <a:t>38</a:t>
            </a:fld>
            <a:endParaRPr lang="es-PR" altLang="en-US" b="0" i="0"/>
          </a:p>
        </p:txBody>
      </p:sp>
      <p:sp>
        <p:nvSpPr>
          <p:cNvPr id="288771" name="Rectangle 2">
            <a:extLst>
              <a:ext uri="{FF2B5EF4-FFF2-40B4-BE49-F238E27FC236}">
                <a16:creationId xmlns:a16="http://schemas.microsoft.com/office/drawing/2014/main" id="{46EB322B-8DFF-4065-A0E0-AA5F145E02EF}"/>
              </a:ext>
            </a:extLst>
          </p:cNvPr>
          <p:cNvSpPr>
            <a:spLocks noRot="1" noChangeArrowheads="1" noTextEdit="1"/>
          </p:cNvSpPr>
          <p:nvPr>
            <p:ph type="sldImg"/>
          </p:nvPr>
        </p:nvSpPr>
        <p:spPr>
          <a:ln/>
        </p:spPr>
      </p:sp>
      <p:sp>
        <p:nvSpPr>
          <p:cNvPr id="288772" name="Rectangle 3">
            <a:extLst>
              <a:ext uri="{FF2B5EF4-FFF2-40B4-BE49-F238E27FC236}">
                <a16:creationId xmlns:a16="http://schemas.microsoft.com/office/drawing/2014/main" id="{F21AFB6C-3E6F-4531-8919-C6608C3D6A2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a:extLst>
              <a:ext uri="{FF2B5EF4-FFF2-40B4-BE49-F238E27FC236}">
                <a16:creationId xmlns:a16="http://schemas.microsoft.com/office/drawing/2014/main" id="{0CADB0CE-E305-4D0A-8FC7-45E00765C8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29C194A-ECF3-4247-9034-36D053FA1C70}" type="slidenum">
              <a:rPr lang="es-PR" altLang="en-US" b="0" i="0"/>
              <a:pPr/>
              <a:t>39</a:t>
            </a:fld>
            <a:endParaRPr lang="es-PR" altLang="en-US" b="0" i="0"/>
          </a:p>
        </p:txBody>
      </p:sp>
      <p:sp>
        <p:nvSpPr>
          <p:cNvPr id="289795" name="Rectangle 2">
            <a:extLst>
              <a:ext uri="{FF2B5EF4-FFF2-40B4-BE49-F238E27FC236}">
                <a16:creationId xmlns:a16="http://schemas.microsoft.com/office/drawing/2014/main" id="{9E99AE4E-09D4-4EAD-BD9B-E056E41C877B}"/>
              </a:ext>
            </a:extLst>
          </p:cNvPr>
          <p:cNvSpPr>
            <a:spLocks noRot="1" noChangeArrowheads="1" noTextEdit="1"/>
          </p:cNvSpPr>
          <p:nvPr>
            <p:ph type="sldImg"/>
          </p:nvPr>
        </p:nvSpPr>
        <p:spPr>
          <a:ln/>
        </p:spPr>
      </p:sp>
      <p:sp>
        <p:nvSpPr>
          <p:cNvPr id="289796" name="Rectangle 3">
            <a:extLst>
              <a:ext uri="{FF2B5EF4-FFF2-40B4-BE49-F238E27FC236}">
                <a16:creationId xmlns:a16="http://schemas.microsoft.com/office/drawing/2014/main" id="{6745955E-D35E-4405-994F-B26F5E61BFC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a:extLst>
              <a:ext uri="{FF2B5EF4-FFF2-40B4-BE49-F238E27FC236}">
                <a16:creationId xmlns:a16="http://schemas.microsoft.com/office/drawing/2014/main" id="{B69EC492-DF47-4BB2-994C-2D8E169945C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B78904A-862B-463A-B057-4492F837D59B}" type="slidenum">
              <a:rPr lang="es-PR" altLang="en-US" b="0" i="0"/>
              <a:pPr/>
              <a:t>4</a:t>
            </a:fld>
            <a:endParaRPr lang="es-PR" altLang="en-US" b="0" i="0"/>
          </a:p>
        </p:txBody>
      </p:sp>
      <p:sp>
        <p:nvSpPr>
          <p:cNvPr id="253955" name="Rectangle 2">
            <a:extLst>
              <a:ext uri="{FF2B5EF4-FFF2-40B4-BE49-F238E27FC236}">
                <a16:creationId xmlns:a16="http://schemas.microsoft.com/office/drawing/2014/main" id="{81159C82-684E-4BFD-956C-3E7F46D64F0D}"/>
              </a:ext>
            </a:extLst>
          </p:cNvPr>
          <p:cNvSpPr>
            <a:spLocks noRot="1" noChangeArrowheads="1" noTextEdit="1"/>
          </p:cNvSpPr>
          <p:nvPr>
            <p:ph type="sldImg"/>
          </p:nvPr>
        </p:nvSpPr>
        <p:spPr>
          <a:ln/>
        </p:spPr>
      </p:sp>
      <p:sp>
        <p:nvSpPr>
          <p:cNvPr id="253956" name="Rectangle 3">
            <a:extLst>
              <a:ext uri="{FF2B5EF4-FFF2-40B4-BE49-F238E27FC236}">
                <a16:creationId xmlns:a16="http://schemas.microsoft.com/office/drawing/2014/main" id="{BD4CEC64-67FA-4940-9A58-A63CE66389C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a:extLst>
              <a:ext uri="{FF2B5EF4-FFF2-40B4-BE49-F238E27FC236}">
                <a16:creationId xmlns:a16="http://schemas.microsoft.com/office/drawing/2014/main" id="{788C53BF-00F1-453A-8C3D-5056D44F372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4781920-EE1A-4E0B-8159-BBB1F864CB1C}" type="slidenum">
              <a:rPr lang="es-PR" altLang="en-US" b="0" i="0"/>
              <a:pPr/>
              <a:t>40</a:t>
            </a:fld>
            <a:endParaRPr lang="es-PR" altLang="en-US" b="0" i="0"/>
          </a:p>
        </p:txBody>
      </p:sp>
      <p:sp>
        <p:nvSpPr>
          <p:cNvPr id="290819" name="Rectangle 2">
            <a:extLst>
              <a:ext uri="{FF2B5EF4-FFF2-40B4-BE49-F238E27FC236}">
                <a16:creationId xmlns:a16="http://schemas.microsoft.com/office/drawing/2014/main" id="{E4025088-AC30-44FA-8D12-F82DDDB073F7}"/>
              </a:ext>
            </a:extLst>
          </p:cNvPr>
          <p:cNvSpPr>
            <a:spLocks noRot="1" noChangeArrowheads="1" noTextEdit="1"/>
          </p:cNvSpPr>
          <p:nvPr>
            <p:ph type="sldImg"/>
          </p:nvPr>
        </p:nvSpPr>
        <p:spPr>
          <a:ln/>
        </p:spPr>
      </p:sp>
      <p:sp>
        <p:nvSpPr>
          <p:cNvPr id="290820" name="Rectangle 3">
            <a:extLst>
              <a:ext uri="{FF2B5EF4-FFF2-40B4-BE49-F238E27FC236}">
                <a16:creationId xmlns:a16="http://schemas.microsoft.com/office/drawing/2014/main" id="{A1B41A88-685D-427C-B52D-B6018AF89A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a:extLst>
              <a:ext uri="{FF2B5EF4-FFF2-40B4-BE49-F238E27FC236}">
                <a16:creationId xmlns:a16="http://schemas.microsoft.com/office/drawing/2014/main" id="{B2830420-AF59-4EB3-9E10-26E0DB5E3D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D5995AD-162A-4C09-B9B5-BA07D1BD2FD4}" type="slidenum">
              <a:rPr lang="es-PR" altLang="en-US" b="0" i="0"/>
              <a:pPr/>
              <a:t>41</a:t>
            </a:fld>
            <a:endParaRPr lang="es-PR" altLang="en-US" b="0" i="0"/>
          </a:p>
        </p:txBody>
      </p:sp>
      <p:sp>
        <p:nvSpPr>
          <p:cNvPr id="291843" name="Rectangle 2">
            <a:extLst>
              <a:ext uri="{FF2B5EF4-FFF2-40B4-BE49-F238E27FC236}">
                <a16:creationId xmlns:a16="http://schemas.microsoft.com/office/drawing/2014/main" id="{117FA7BB-8E5F-49F1-9068-BCEEEAB5653C}"/>
              </a:ext>
            </a:extLst>
          </p:cNvPr>
          <p:cNvSpPr>
            <a:spLocks noRot="1" noChangeArrowheads="1" noTextEdit="1"/>
          </p:cNvSpPr>
          <p:nvPr>
            <p:ph type="sldImg"/>
          </p:nvPr>
        </p:nvSpPr>
        <p:spPr>
          <a:ln/>
        </p:spPr>
      </p:sp>
      <p:sp>
        <p:nvSpPr>
          <p:cNvPr id="291844" name="Rectangle 3">
            <a:extLst>
              <a:ext uri="{FF2B5EF4-FFF2-40B4-BE49-F238E27FC236}">
                <a16:creationId xmlns:a16="http://schemas.microsoft.com/office/drawing/2014/main" id="{8EA8E750-416D-4797-A73A-145B6EA3AD5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a:extLst>
              <a:ext uri="{FF2B5EF4-FFF2-40B4-BE49-F238E27FC236}">
                <a16:creationId xmlns:a16="http://schemas.microsoft.com/office/drawing/2014/main" id="{B13F2FEB-F1D6-4923-B0FE-B4CADCAA9F7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560E4A7-95B0-455E-9C8C-D01D37EEAC60}" type="slidenum">
              <a:rPr lang="es-PR" altLang="en-US" b="0" i="0"/>
              <a:pPr/>
              <a:t>42</a:t>
            </a:fld>
            <a:endParaRPr lang="es-PR" altLang="en-US" b="0" i="0"/>
          </a:p>
        </p:txBody>
      </p:sp>
      <p:sp>
        <p:nvSpPr>
          <p:cNvPr id="292867" name="Rectangle 2">
            <a:extLst>
              <a:ext uri="{FF2B5EF4-FFF2-40B4-BE49-F238E27FC236}">
                <a16:creationId xmlns:a16="http://schemas.microsoft.com/office/drawing/2014/main" id="{1FEC3696-3790-4F01-97FF-BDF55208384D}"/>
              </a:ext>
            </a:extLst>
          </p:cNvPr>
          <p:cNvSpPr>
            <a:spLocks noRot="1" noChangeArrowheads="1" noTextEdit="1"/>
          </p:cNvSpPr>
          <p:nvPr>
            <p:ph type="sldImg"/>
          </p:nvPr>
        </p:nvSpPr>
        <p:spPr>
          <a:ln/>
        </p:spPr>
      </p:sp>
      <p:sp>
        <p:nvSpPr>
          <p:cNvPr id="292868" name="Rectangle 3">
            <a:extLst>
              <a:ext uri="{FF2B5EF4-FFF2-40B4-BE49-F238E27FC236}">
                <a16:creationId xmlns:a16="http://schemas.microsoft.com/office/drawing/2014/main" id="{8BF086C7-7F77-41B6-9651-DE876780310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a:extLst>
              <a:ext uri="{FF2B5EF4-FFF2-40B4-BE49-F238E27FC236}">
                <a16:creationId xmlns:a16="http://schemas.microsoft.com/office/drawing/2014/main" id="{F0B16E51-0CA1-4E2B-B69A-7582778AAC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F7DDF1E-886D-47BB-B29C-8688B3B8768A}" type="slidenum">
              <a:rPr lang="es-PR" altLang="en-US" b="0" i="0"/>
              <a:pPr/>
              <a:t>43</a:t>
            </a:fld>
            <a:endParaRPr lang="es-PR" altLang="en-US" b="0" i="0"/>
          </a:p>
        </p:txBody>
      </p:sp>
      <p:sp>
        <p:nvSpPr>
          <p:cNvPr id="293891" name="Rectangle 2">
            <a:extLst>
              <a:ext uri="{FF2B5EF4-FFF2-40B4-BE49-F238E27FC236}">
                <a16:creationId xmlns:a16="http://schemas.microsoft.com/office/drawing/2014/main" id="{6234F34A-13B9-4886-8984-186DF634099C}"/>
              </a:ext>
            </a:extLst>
          </p:cNvPr>
          <p:cNvSpPr>
            <a:spLocks noRot="1" noChangeArrowheads="1" noTextEdit="1"/>
          </p:cNvSpPr>
          <p:nvPr>
            <p:ph type="sldImg"/>
          </p:nvPr>
        </p:nvSpPr>
        <p:spPr>
          <a:ln/>
        </p:spPr>
      </p:sp>
      <p:sp>
        <p:nvSpPr>
          <p:cNvPr id="293892" name="Rectangle 3">
            <a:extLst>
              <a:ext uri="{FF2B5EF4-FFF2-40B4-BE49-F238E27FC236}">
                <a16:creationId xmlns:a16="http://schemas.microsoft.com/office/drawing/2014/main" id="{4F4C9752-9B97-4165-A3F3-1656F3086F9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a:extLst>
              <a:ext uri="{FF2B5EF4-FFF2-40B4-BE49-F238E27FC236}">
                <a16:creationId xmlns:a16="http://schemas.microsoft.com/office/drawing/2014/main" id="{33921E50-D9CD-4D2E-97AE-8E7ED7D521B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2C83519-2B56-4F4A-B740-6FAC229A4986}" type="slidenum">
              <a:rPr lang="es-PR" altLang="en-US" b="0" i="0"/>
              <a:pPr/>
              <a:t>44</a:t>
            </a:fld>
            <a:endParaRPr lang="es-PR" altLang="en-US" b="0" i="0"/>
          </a:p>
        </p:txBody>
      </p:sp>
      <p:sp>
        <p:nvSpPr>
          <p:cNvPr id="294915" name="Rectangle 2">
            <a:extLst>
              <a:ext uri="{FF2B5EF4-FFF2-40B4-BE49-F238E27FC236}">
                <a16:creationId xmlns:a16="http://schemas.microsoft.com/office/drawing/2014/main" id="{447C9277-4932-47F2-AFB2-28527499C10B}"/>
              </a:ext>
            </a:extLst>
          </p:cNvPr>
          <p:cNvSpPr>
            <a:spLocks noRot="1" noChangeArrowheads="1" noTextEdit="1"/>
          </p:cNvSpPr>
          <p:nvPr>
            <p:ph type="sldImg"/>
          </p:nvPr>
        </p:nvSpPr>
        <p:spPr>
          <a:ln/>
        </p:spPr>
      </p:sp>
      <p:sp>
        <p:nvSpPr>
          <p:cNvPr id="294916" name="Rectangle 3">
            <a:extLst>
              <a:ext uri="{FF2B5EF4-FFF2-40B4-BE49-F238E27FC236}">
                <a16:creationId xmlns:a16="http://schemas.microsoft.com/office/drawing/2014/main" id="{9DF511A1-359E-4D34-B628-AA3BCBD5F7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a:extLst>
              <a:ext uri="{FF2B5EF4-FFF2-40B4-BE49-F238E27FC236}">
                <a16:creationId xmlns:a16="http://schemas.microsoft.com/office/drawing/2014/main" id="{39765EAD-2C43-4900-996A-BF1275910C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1E1A51A-EEA4-4CC1-B921-A7F442E89502}" type="slidenum">
              <a:rPr lang="es-PR" altLang="en-US" b="0" i="0"/>
              <a:pPr/>
              <a:t>45</a:t>
            </a:fld>
            <a:endParaRPr lang="es-PR" altLang="en-US" b="0" i="0"/>
          </a:p>
        </p:txBody>
      </p:sp>
      <p:sp>
        <p:nvSpPr>
          <p:cNvPr id="295939" name="Rectangle 2">
            <a:extLst>
              <a:ext uri="{FF2B5EF4-FFF2-40B4-BE49-F238E27FC236}">
                <a16:creationId xmlns:a16="http://schemas.microsoft.com/office/drawing/2014/main" id="{223C9B1C-F68E-4F7F-967E-35E730F7ADF1}"/>
              </a:ext>
            </a:extLst>
          </p:cNvPr>
          <p:cNvSpPr>
            <a:spLocks noRot="1" noChangeArrowheads="1" noTextEdit="1"/>
          </p:cNvSpPr>
          <p:nvPr>
            <p:ph type="sldImg"/>
          </p:nvPr>
        </p:nvSpPr>
        <p:spPr>
          <a:ln/>
        </p:spPr>
      </p:sp>
      <p:sp>
        <p:nvSpPr>
          <p:cNvPr id="295940" name="Rectangle 3">
            <a:extLst>
              <a:ext uri="{FF2B5EF4-FFF2-40B4-BE49-F238E27FC236}">
                <a16:creationId xmlns:a16="http://schemas.microsoft.com/office/drawing/2014/main" id="{36A56864-226D-4475-9757-4847F472519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a:extLst>
              <a:ext uri="{FF2B5EF4-FFF2-40B4-BE49-F238E27FC236}">
                <a16:creationId xmlns:a16="http://schemas.microsoft.com/office/drawing/2014/main" id="{105BE11B-F652-4A66-B5A7-0E844B900C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81876A3-CD85-44F4-B2FF-5E487597A87E}" type="slidenum">
              <a:rPr lang="es-PR" altLang="en-US" b="0" i="0"/>
              <a:pPr/>
              <a:t>46</a:t>
            </a:fld>
            <a:endParaRPr lang="es-PR" altLang="en-US" b="0" i="0"/>
          </a:p>
        </p:txBody>
      </p:sp>
      <p:sp>
        <p:nvSpPr>
          <p:cNvPr id="296963" name="Rectangle 2">
            <a:extLst>
              <a:ext uri="{FF2B5EF4-FFF2-40B4-BE49-F238E27FC236}">
                <a16:creationId xmlns:a16="http://schemas.microsoft.com/office/drawing/2014/main" id="{2D6133EB-8B20-409C-AAEC-F9D0F103E363}"/>
              </a:ext>
            </a:extLst>
          </p:cNvPr>
          <p:cNvSpPr>
            <a:spLocks noRot="1" noChangeArrowheads="1" noTextEdit="1"/>
          </p:cNvSpPr>
          <p:nvPr>
            <p:ph type="sldImg"/>
          </p:nvPr>
        </p:nvSpPr>
        <p:spPr>
          <a:ln/>
        </p:spPr>
      </p:sp>
      <p:sp>
        <p:nvSpPr>
          <p:cNvPr id="296964" name="Rectangle 3">
            <a:extLst>
              <a:ext uri="{FF2B5EF4-FFF2-40B4-BE49-F238E27FC236}">
                <a16:creationId xmlns:a16="http://schemas.microsoft.com/office/drawing/2014/main" id="{675BB2EF-E3D3-4515-A148-04CA885D917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a:extLst>
              <a:ext uri="{FF2B5EF4-FFF2-40B4-BE49-F238E27FC236}">
                <a16:creationId xmlns:a16="http://schemas.microsoft.com/office/drawing/2014/main" id="{8C8BE1EF-FA7B-4AD0-B5F7-F809243901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C95351A-8050-4680-AF5E-64A6E7AB707A}" type="slidenum">
              <a:rPr lang="es-PR" altLang="en-US" b="0" i="0"/>
              <a:pPr/>
              <a:t>47</a:t>
            </a:fld>
            <a:endParaRPr lang="es-PR" altLang="en-US" b="0" i="0"/>
          </a:p>
        </p:txBody>
      </p:sp>
      <p:sp>
        <p:nvSpPr>
          <p:cNvPr id="297987" name="Rectangle 2">
            <a:extLst>
              <a:ext uri="{FF2B5EF4-FFF2-40B4-BE49-F238E27FC236}">
                <a16:creationId xmlns:a16="http://schemas.microsoft.com/office/drawing/2014/main" id="{DAE1E6F5-322E-4239-B4D6-BAFA37824D6B}"/>
              </a:ext>
            </a:extLst>
          </p:cNvPr>
          <p:cNvSpPr>
            <a:spLocks noRot="1" noChangeArrowheads="1" noTextEdit="1"/>
          </p:cNvSpPr>
          <p:nvPr>
            <p:ph type="sldImg"/>
          </p:nvPr>
        </p:nvSpPr>
        <p:spPr>
          <a:ln/>
        </p:spPr>
      </p:sp>
      <p:sp>
        <p:nvSpPr>
          <p:cNvPr id="297988" name="Rectangle 3">
            <a:extLst>
              <a:ext uri="{FF2B5EF4-FFF2-40B4-BE49-F238E27FC236}">
                <a16:creationId xmlns:a16="http://schemas.microsoft.com/office/drawing/2014/main" id="{5BD8D6BC-D699-4F3D-94B7-A9A65C859F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a:extLst>
              <a:ext uri="{FF2B5EF4-FFF2-40B4-BE49-F238E27FC236}">
                <a16:creationId xmlns:a16="http://schemas.microsoft.com/office/drawing/2014/main" id="{90DF33B9-D5AF-4DD1-9568-B1B4A38028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074028F-F231-47F3-B952-FC66680C208D}" type="slidenum">
              <a:rPr lang="es-PR" altLang="en-US" b="0" i="0"/>
              <a:pPr/>
              <a:t>48</a:t>
            </a:fld>
            <a:endParaRPr lang="es-PR" altLang="en-US" b="0" i="0"/>
          </a:p>
        </p:txBody>
      </p:sp>
      <p:sp>
        <p:nvSpPr>
          <p:cNvPr id="299011" name="Rectangle 2">
            <a:extLst>
              <a:ext uri="{FF2B5EF4-FFF2-40B4-BE49-F238E27FC236}">
                <a16:creationId xmlns:a16="http://schemas.microsoft.com/office/drawing/2014/main" id="{BDC603E4-019F-4E49-A4A6-C35AC8FE7A45}"/>
              </a:ext>
            </a:extLst>
          </p:cNvPr>
          <p:cNvSpPr>
            <a:spLocks noRot="1" noChangeArrowheads="1" noTextEdit="1"/>
          </p:cNvSpPr>
          <p:nvPr>
            <p:ph type="sldImg"/>
          </p:nvPr>
        </p:nvSpPr>
        <p:spPr>
          <a:ln/>
        </p:spPr>
      </p:sp>
      <p:sp>
        <p:nvSpPr>
          <p:cNvPr id="299012" name="Rectangle 3">
            <a:extLst>
              <a:ext uri="{FF2B5EF4-FFF2-40B4-BE49-F238E27FC236}">
                <a16:creationId xmlns:a16="http://schemas.microsoft.com/office/drawing/2014/main" id="{DB86C560-2A56-4B22-BF21-34D9B7DEECA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a:extLst>
              <a:ext uri="{FF2B5EF4-FFF2-40B4-BE49-F238E27FC236}">
                <a16:creationId xmlns:a16="http://schemas.microsoft.com/office/drawing/2014/main" id="{B0E611DE-85B7-484A-A257-6E80B8475E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0F31924-0DD2-49AB-83EC-F9BD3C5D6C8F}" type="slidenum">
              <a:rPr lang="es-PR" altLang="en-US" b="0" i="0"/>
              <a:pPr/>
              <a:t>49</a:t>
            </a:fld>
            <a:endParaRPr lang="es-PR" altLang="en-US" b="0" i="0"/>
          </a:p>
        </p:txBody>
      </p:sp>
      <p:sp>
        <p:nvSpPr>
          <p:cNvPr id="300035" name="Rectangle 2">
            <a:extLst>
              <a:ext uri="{FF2B5EF4-FFF2-40B4-BE49-F238E27FC236}">
                <a16:creationId xmlns:a16="http://schemas.microsoft.com/office/drawing/2014/main" id="{9B543277-5903-44B4-934C-6CEDA3AFD133}"/>
              </a:ext>
            </a:extLst>
          </p:cNvPr>
          <p:cNvSpPr>
            <a:spLocks noRot="1" noChangeArrowheads="1" noTextEdit="1"/>
          </p:cNvSpPr>
          <p:nvPr>
            <p:ph type="sldImg"/>
          </p:nvPr>
        </p:nvSpPr>
        <p:spPr>
          <a:ln/>
        </p:spPr>
      </p:sp>
      <p:sp>
        <p:nvSpPr>
          <p:cNvPr id="300036" name="Rectangle 3">
            <a:extLst>
              <a:ext uri="{FF2B5EF4-FFF2-40B4-BE49-F238E27FC236}">
                <a16:creationId xmlns:a16="http://schemas.microsoft.com/office/drawing/2014/main" id="{C6A5A8FD-ADDC-4823-A3B8-31FBEDEEC51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a:extLst>
              <a:ext uri="{FF2B5EF4-FFF2-40B4-BE49-F238E27FC236}">
                <a16:creationId xmlns:a16="http://schemas.microsoft.com/office/drawing/2014/main" id="{9002AED4-A61B-44DA-A176-79D90F801C4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A7A479B-744D-4849-B4ED-3CF6B8302587}" type="slidenum">
              <a:rPr lang="es-PR" altLang="en-US" b="0" i="0"/>
              <a:pPr/>
              <a:t>5</a:t>
            </a:fld>
            <a:endParaRPr lang="es-PR" altLang="en-US" b="0" i="0"/>
          </a:p>
        </p:txBody>
      </p:sp>
      <p:sp>
        <p:nvSpPr>
          <p:cNvPr id="254979" name="Rectangle 2">
            <a:extLst>
              <a:ext uri="{FF2B5EF4-FFF2-40B4-BE49-F238E27FC236}">
                <a16:creationId xmlns:a16="http://schemas.microsoft.com/office/drawing/2014/main" id="{90C8A5FB-8C09-4C59-A1CC-EF180F16BF5E}"/>
              </a:ext>
            </a:extLst>
          </p:cNvPr>
          <p:cNvSpPr>
            <a:spLocks noRot="1" noChangeArrowheads="1" noTextEdit="1"/>
          </p:cNvSpPr>
          <p:nvPr>
            <p:ph type="sldImg"/>
          </p:nvPr>
        </p:nvSpPr>
        <p:spPr>
          <a:ln/>
        </p:spPr>
      </p:sp>
      <p:sp>
        <p:nvSpPr>
          <p:cNvPr id="254980" name="Rectangle 3">
            <a:extLst>
              <a:ext uri="{FF2B5EF4-FFF2-40B4-BE49-F238E27FC236}">
                <a16:creationId xmlns:a16="http://schemas.microsoft.com/office/drawing/2014/main" id="{7BD74CB7-BEC2-4883-9232-8EE501DAC13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a:extLst>
              <a:ext uri="{FF2B5EF4-FFF2-40B4-BE49-F238E27FC236}">
                <a16:creationId xmlns:a16="http://schemas.microsoft.com/office/drawing/2014/main" id="{CC230552-B5F3-4B69-8393-80188309A8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53E5B84-6BA0-4531-96D7-9088AA8CB1D2}" type="slidenum">
              <a:rPr lang="es-PR" altLang="en-US" b="0" i="0"/>
              <a:pPr/>
              <a:t>50</a:t>
            </a:fld>
            <a:endParaRPr lang="es-PR" altLang="en-US" b="0" i="0"/>
          </a:p>
        </p:txBody>
      </p:sp>
      <p:sp>
        <p:nvSpPr>
          <p:cNvPr id="301059" name="Rectangle 2">
            <a:extLst>
              <a:ext uri="{FF2B5EF4-FFF2-40B4-BE49-F238E27FC236}">
                <a16:creationId xmlns:a16="http://schemas.microsoft.com/office/drawing/2014/main" id="{C7C87DBD-A881-4D86-9663-1379D743A6E8}"/>
              </a:ext>
            </a:extLst>
          </p:cNvPr>
          <p:cNvSpPr>
            <a:spLocks noRot="1" noChangeArrowheads="1" noTextEdit="1"/>
          </p:cNvSpPr>
          <p:nvPr>
            <p:ph type="sldImg"/>
          </p:nvPr>
        </p:nvSpPr>
        <p:spPr>
          <a:ln/>
        </p:spPr>
      </p:sp>
      <p:sp>
        <p:nvSpPr>
          <p:cNvPr id="301060" name="Rectangle 3">
            <a:extLst>
              <a:ext uri="{FF2B5EF4-FFF2-40B4-BE49-F238E27FC236}">
                <a16:creationId xmlns:a16="http://schemas.microsoft.com/office/drawing/2014/main" id="{3F78AE73-C3F6-4B59-8696-27FC48C8AA1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a:extLst>
              <a:ext uri="{FF2B5EF4-FFF2-40B4-BE49-F238E27FC236}">
                <a16:creationId xmlns:a16="http://schemas.microsoft.com/office/drawing/2014/main" id="{9CB0256D-CB2E-47EC-9CB4-ABCEF6FF62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D6805A0-17DF-4EF6-8694-1F2964024D39}" type="slidenum">
              <a:rPr lang="es-PR" altLang="en-US" b="0" i="0"/>
              <a:pPr/>
              <a:t>51</a:t>
            </a:fld>
            <a:endParaRPr lang="es-PR" altLang="en-US" b="0" i="0"/>
          </a:p>
        </p:txBody>
      </p:sp>
      <p:sp>
        <p:nvSpPr>
          <p:cNvPr id="302083" name="Rectangle 2">
            <a:extLst>
              <a:ext uri="{FF2B5EF4-FFF2-40B4-BE49-F238E27FC236}">
                <a16:creationId xmlns:a16="http://schemas.microsoft.com/office/drawing/2014/main" id="{3E4B0E57-2206-41FA-959D-FAD7A30394AF}"/>
              </a:ext>
            </a:extLst>
          </p:cNvPr>
          <p:cNvSpPr>
            <a:spLocks noRot="1" noChangeArrowheads="1" noTextEdit="1"/>
          </p:cNvSpPr>
          <p:nvPr>
            <p:ph type="sldImg"/>
          </p:nvPr>
        </p:nvSpPr>
        <p:spPr>
          <a:ln/>
        </p:spPr>
      </p:sp>
      <p:sp>
        <p:nvSpPr>
          <p:cNvPr id="302084" name="Rectangle 3">
            <a:extLst>
              <a:ext uri="{FF2B5EF4-FFF2-40B4-BE49-F238E27FC236}">
                <a16:creationId xmlns:a16="http://schemas.microsoft.com/office/drawing/2014/main" id="{823E7D11-0593-4BE1-A6FF-B190C5EC3B4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a:extLst>
              <a:ext uri="{FF2B5EF4-FFF2-40B4-BE49-F238E27FC236}">
                <a16:creationId xmlns:a16="http://schemas.microsoft.com/office/drawing/2014/main" id="{5252217D-2DA2-4C57-BCEF-A8315891FB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3CD3976-B493-47B3-B5C9-412561C9A3F5}" type="slidenum">
              <a:rPr lang="es-PR" altLang="en-US" b="0" i="0"/>
              <a:pPr/>
              <a:t>52</a:t>
            </a:fld>
            <a:endParaRPr lang="es-PR" altLang="en-US" b="0" i="0"/>
          </a:p>
        </p:txBody>
      </p:sp>
      <p:sp>
        <p:nvSpPr>
          <p:cNvPr id="303107" name="Rectangle 2">
            <a:extLst>
              <a:ext uri="{FF2B5EF4-FFF2-40B4-BE49-F238E27FC236}">
                <a16:creationId xmlns:a16="http://schemas.microsoft.com/office/drawing/2014/main" id="{8668F719-D269-402A-A75D-EC53C1F4DE79}"/>
              </a:ext>
            </a:extLst>
          </p:cNvPr>
          <p:cNvSpPr>
            <a:spLocks noRot="1" noChangeArrowheads="1" noTextEdit="1"/>
          </p:cNvSpPr>
          <p:nvPr>
            <p:ph type="sldImg"/>
          </p:nvPr>
        </p:nvSpPr>
        <p:spPr>
          <a:ln/>
        </p:spPr>
      </p:sp>
      <p:sp>
        <p:nvSpPr>
          <p:cNvPr id="303108" name="Rectangle 3">
            <a:extLst>
              <a:ext uri="{FF2B5EF4-FFF2-40B4-BE49-F238E27FC236}">
                <a16:creationId xmlns:a16="http://schemas.microsoft.com/office/drawing/2014/main" id="{E638D13D-4D8F-4941-B238-E60FE962D83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a:extLst>
              <a:ext uri="{FF2B5EF4-FFF2-40B4-BE49-F238E27FC236}">
                <a16:creationId xmlns:a16="http://schemas.microsoft.com/office/drawing/2014/main" id="{CE97A651-3207-4B79-B652-7F6BFEBBA7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F074B30-8071-4F13-B9D9-E34A34F8AAFF}" type="slidenum">
              <a:rPr lang="es-PR" altLang="en-US" b="0" i="0"/>
              <a:pPr/>
              <a:t>53</a:t>
            </a:fld>
            <a:endParaRPr lang="es-PR" altLang="en-US" b="0" i="0"/>
          </a:p>
        </p:txBody>
      </p:sp>
      <p:sp>
        <p:nvSpPr>
          <p:cNvPr id="304131" name="Rectangle 2">
            <a:extLst>
              <a:ext uri="{FF2B5EF4-FFF2-40B4-BE49-F238E27FC236}">
                <a16:creationId xmlns:a16="http://schemas.microsoft.com/office/drawing/2014/main" id="{207D1FD7-EE4C-4F6A-836F-737F9ADC641C}"/>
              </a:ext>
            </a:extLst>
          </p:cNvPr>
          <p:cNvSpPr>
            <a:spLocks noRot="1" noChangeArrowheads="1" noTextEdit="1"/>
          </p:cNvSpPr>
          <p:nvPr>
            <p:ph type="sldImg"/>
          </p:nvPr>
        </p:nvSpPr>
        <p:spPr>
          <a:ln/>
        </p:spPr>
      </p:sp>
      <p:sp>
        <p:nvSpPr>
          <p:cNvPr id="304132" name="Rectangle 3">
            <a:extLst>
              <a:ext uri="{FF2B5EF4-FFF2-40B4-BE49-F238E27FC236}">
                <a16:creationId xmlns:a16="http://schemas.microsoft.com/office/drawing/2014/main" id="{2677B17B-4607-49FD-98CD-02BE67F2800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7">
            <a:extLst>
              <a:ext uri="{FF2B5EF4-FFF2-40B4-BE49-F238E27FC236}">
                <a16:creationId xmlns:a16="http://schemas.microsoft.com/office/drawing/2014/main" id="{483F05DC-7906-481E-95F8-41BFCCF06F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70A0845-10A5-4C2C-93B4-F32C307C959D}" type="slidenum">
              <a:rPr lang="es-PR" altLang="en-US" b="0" i="0"/>
              <a:pPr/>
              <a:t>54</a:t>
            </a:fld>
            <a:endParaRPr lang="es-PR" altLang="en-US" b="0" i="0"/>
          </a:p>
        </p:txBody>
      </p:sp>
      <p:sp>
        <p:nvSpPr>
          <p:cNvPr id="305155" name="Rectangle 2">
            <a:extLst>
              <a:ext uri="{FF2B5EF4-FFF2-40B4-BE49-F238E27FC236}">
                <a16:creationId xmlns:a16="http://schemas.microsoft.com/office/drawing/2014/main" id="{37D1DCFA-E2B7-47FA-B63D-C5E9AAFB8115}"/>
              </a:ext>
            </a:extLst>
          </p:cNvPr>
          <p:cNvSpPr>
            <a:spLocks noRot="1" noChangeArrowheads="1" noTextEdit="1"/>
          </p:cNvSpPr>
          <p:nvPr>
            <p:ph type="sldImg"/>
          </p:nvPr>
        </p:nvSpPr>
        <p:spPr>
          <a:ln/>
        </p:spPr>
      </p:sp>
      <p:sp>
        <p:nvSpPr>
          <p:cNvPr id="305156" name="Rectangle 3">
            <a:extLst>
              <a:ext uri="{FF2B5EF4-FFF2-40B4-BE49-F238E27FC236}">
                <a16:creationId xmlns:a16="http://schemas.microsoft.com/office/drawing/2014/main" id="{B97054B0-D248-4A53-A6A6-C4AF042E94C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a:extLst>
              <a:ext uri="{FF2B5EF4-FFF2-40B4-BE49-F238E27FC236}">
                <a16:creationId xmlns:a16="http://schemas.microsoft.com/office/drawing/2014/main" id="{CA8CCDF0-FB29-4627-AE51-A8577FBEFBE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F7767C5-13C3-41D1-A9B9-DE511B534981}" type="slidenum">
              <a:rPr lang="es-PR" altLang="en-US" b="0" i="0"/>
              <a:pPr/>
              <a:t>55</a:t>
            </a:fld>
            <a:endParaRPr lang="es-PR" altLang="en-US" b="0" i="0"/>
          </a:p>
        </p:txBody>
      </p:sp>
      <p:sp>
        <p:nvSpPr>
          <p:cNvPr id="306179" name="Rectangle 2">
            <a:extLst>
              <a:ext uri="{FF2B5EF4-FFF2-40B4-BE49-F238E27FC236}">
                <a16:creationId xmlns:a16="http://schemas.microsoft.com/office/drawing/2014/main" id="{C2FE77C7-914B-456F-9B9F-2441B0A79BF6}"/>
              </a:ext>
            </a:extLst>
          </p:cNvPr>
          <p:cNvSpPr>
            <a:spLocks noRot="1" noChangeArrowheads="1" noTextEdit="1"/>
          </p:cNvSpPr>
          <p:nvPr>
            <p:ph type="sldImg"/>
          </p:nvPr>
        </p:nvSpPr>
        <p:spPr>
          <a:ln/>
        </p:spPr>
      </p:sp>
      <p:sp>
        <p:nvSpPr>
          <p:cNvPr id="306180" name="Rectangle 3">
            <a:extLst>
              <a:ext uri="{FF2B5EF4-FFF2-40B4-BE49-F238E27FC236}">
                <a16:creationId xmlns:a16="http://schemas.microsoft.com/office/drawing/2014/main" id="{3E023627-309E-43E9-88E7-F715901590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a:extLst>
              <a:ext uri="{FF2B5EF4-FFF2-40B4-BE49-F238E27FC236}">
                <a16:creationId xmlns:a16="http://schemas.microsoft.com/office/drawing/2014/main" id="{B3D89953-FFF0-410B-A14E-A470614BA21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30D4D9B-CB0A-49F2-AAD0-1EFDFC5A1706}" type="slidenum">
              <a:rPr lang="es-PR" altLang="en-US" b="0" i="0"/>
              <a:pPr/>
              <a:t>56</a:t>
            </a:fld>
            <a:endParaRPr lang="es-PR" altLang="en-US" b="0" i="0"/>
          </a:p>
        </p:txBody>
      </p:sp>
      <p:sp>
        <p:nvSpPr>
          <p:cNvPr id="307203" name="Rectangle 2">
            <a:extLst>
              <a:ext uri="{FF2B5EF4-FFF2-40B4-BE49-F238E27FC236}">
                <a16:creationId xmlns:a16="http://schemas.microsoft.com/office/drawing/2014/main" id="{64748A6E-2A51-4740-A430-CC6DAAA560EC}"/>
              </a:ext>
            </a:extLst>
          </p:cNvPr>
          <p:cNvSpPr>
            <a:spLocks noRot="1" noChangeArrowheads="1" noTextEdit="1"/>
          </p:cNvSpPr>
          <p:nvPr>
            <p:ph type="sldImg"/>
          </p:nvPr>
        </p:nvSpPr>
        <p:spPr>
          <a:ln/>
        </p:spPr>
      </p:sp>
      <p:sp>
        <p:nvSpPr>
          <p:cNvPr id="307204" name="Rectangle 3">
            <a:extLst>
              <a:ext uri="{FF2B5EF4-FFF2-40B4-BE49-F238E27FC236}">
                <a16:creationId xmlns:a16="http://schemas.microsoft.com/office/drawing/2014/main" id="{5164B554-CA7B-4FB2-B602-5FA58F446C3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a:extLst>
              <a:ext uri="{FF2B5EF4-FFF2-40B4-BE49-F238E27FC236}">
                <a16:creationId xmlns:a16="http://schemas.microsoft.com/office/drawing/2014/main" id="{D7CD5463-7E99-4FDA-9000-2CE39D3BC40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3E52CA2-D919-4FD3-B065-D7CCF28C1E72}" type="slidenum">
              <a:rPr lang="es-PR" altLang="en-US" b="0" i="0"/>
              <a:pPr/>
              <a:t>57</a:t>
            </a:fld>
            <a:endParaRPr lang="es-PR" altLang="en-US" b="0" i="0"/>
          </a:p>
        </p:txBody>
      </p:sp>
      <p:sp>
        <p:nvSpPr>
          <p:cNvPr id="308227" name="Rectangle 2">
            <a:extLst>
              <a:ext uri="{FF2B5EF4-FFF2-40B4-BE49-F238E27FC236}">
                <a16:creationId xmlns:a16="http://schemas.microsoft.com/office/drawing/2014/main" id="{6CC7215F-EBD7-4F67-8656-13CB1C2D95BA}"/>
              </a:ext>
            </a:extLst>
          </p:cNvPr>
          <p:cNvSpPr>
            <a:spLocks noRot="1" noChangeArrowheads="1" noTextEdit="1"/>
          </p:cNvSpPr>
          <p:nvPr>
            <p:ph type="sldImg"/>
          </p:nvPr>
        </p:nvSpPr>
        <p:spPr>
          <a:ln/>
        </p:spPr>
      </p:sp>
      <p:sp>
        <p:nvSpPr>
          <p:cNvPr id="308228" name="Rectangle 3">
            <a:extLst>
              <a:ext uri="{FF2B5EF4-FFF2-40B4-BE49-F238E27FC236}">
                <a16:creationId xmlns:a16="http://schemas.microsoft.com/office/drawing/2014/main" id="{7709194D-F898-4355-9364-C6F83867132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a:extLst>
              <a:ext uri="{FF2B5EF4-FFF2-40B4-BE49-F238E27FC236}">
                <a16:creationId xmlns:a16="http://schemas.microsoft.com/office/drawing/2014/main" id="{72AC283A-B0D4-40A0-A881-523B14A9176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8310E2D-A065-40D5-A100-AF9DCADC99FE}" type="slidenum">
              <a:rPr lang="es-PR" altLang="en-US" b="0" i="0"/>
              <a:pPr/>
              <a:t>58</a:t>
            </a:fld>
            <a:endParaRPr lang="es-PR" altLang="en-US" b="0" i="0"/>
          </a:p>
        </p:txBody>
      </p:sp>
      <p:sp>
        <p:nvSpPr>
          <p:cNvPr id="309251" name="Rectangle 2">
            <a:extLst>
              <a:ext uri="{FF2B5EF4-FFF2-40B4-BE49-F238E27FC236}">
                <a16:creationId xmlns:a16="http://schemas.microsoft.com/office/drawing/2014/main" id="{90717681-8898-4DF5-BD41-D05716630E26}"/>
              </a:ext>
            </a:extLst>
          </p:cNvPr>
          <p:cNvSpPr>
            <a:spLocks noRot="1" noChangeArrowheads="1" noTextEdit="1"/>
          </p:cNvSpPr>
          <p:nvPr>
            <p:ph type="sldImg"/>
          </p:nvPr>
        </p:nvSpPr>
        <p:spPr>
          <a:ln/>
        </p:spPr>
      </p:sp>
      <p:sp>
        <p:nvSpPr>
          <p:cNvPr id="309252" name="Rectangle 3">
            <a:extLst>
              <a:ext uri="{FF2B5EF4-FFF2-40B4-BE49-F238E27FC236}">
                <a16:creationId xmlns:a16="http://schemas.microsoft.com/office/drawing/2014/main" id="{43BCC54F-F9CA-438C-808C-595B3C06392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a:extLst>
              <a:ext uri="{FF2B5EF4-FFF2-40B4-BE49-F238E27FC236}">
                <a16:creationId xmlns:a16="http://schemas.microsoft.com/office/drawing/2014/main" id="{0E9D2F56-75A0-482C-AFCB-D056916701E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EFAAF94-EA6D-4375-B367-D09A2B101BAC}" type="slidenum">
              <a:rPr lang="es-PR" altLang="en-US" b="0" i="0"/>
              <a:pPr/>
              <a:t>59</a:t>
            </a:fld>
            <a:endParaRPr lang="es-PR" altLang="en-US" b="0" i="0"/>
          </a:p>
        </p:txBody>
      </p:sp>
      <p:sp>
        <p:nvSpPr>
          <p:cNvPr id="310275" name="Rectangle 2">
            <a:extLst>
              <a:ext uri="{FF2B5EF4-FFF2-40B4-BE49-F238E27FC236}">
                <a16:creationId xmlns:a16="http://schemas.microsoft.com/office/drawing/2014/main" id="{31EC655E-6E33-4E5C-91DE-477B5A9B9E31}"/>
              </a:ext>
            </a:extLst>
          </p:cNvPr>
          <p:cNvSpPr>
            <a:spLocks noRot="1" noChangeArrowheads="1" noTextEdit="1"/>
          </p:cNvSpPr>
          <p:nvPr>
            <p:ph type="sldImg"/>
          </p:nvPr>
        </p:nvSpPr>
        <p:spPr>
          <a:ln/>
        </p:spPr>
      </p:sp>
      <p:sp>
        <p:nvSpPr>
          <p:cNvPr id="310276" name="Rectangle 3">
            <a:extLst>
              <a:ext uri="{FF2B5EF4-FFF2-40B4-BE49-F238E27FC236}">
                <a16:creationId xmlns:a16="http://schemas.microsoft.com/office/drawing/2014/main" id="{FC2FADC9-FD77-4389-806E-D44B0E5F91F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a:extLst>
              <a:ext uri="{FF2B5EF4-FFF2-40B4-BE49-F238E27FC236}">
                <a16:creationId xmlns:a16="http://schemas.microsoft.com/office/drawing/2014/main" id="{B081DA61-78ED-4E65-A914-92B0788BCC6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23BDB2DB-D0EE-4347-B2BF-70540872822F}" type="slidenum">
              <a:rPr lang="es-PR" altLang="en-US" b="0" i="0"/>
              <a:pPr/>
              <a:t>6</a:t>
            </a:fld>
            <a:endParaRPr lang="es-PR" altLang="en-US" b="0" i="0"/>
          </a:p>
        </p:txBody>
      </p:sp>
      <p:sp>
        <p:nvSpPr>
          <p:cNvPr id="256003" name="Rectangle 2">
            <a:extLst>
              <a:ext uri="{FF2B5EF4-FFF2-40B4-BE49-F238E27FC236}">
                <a16:creationId xmlns:a16="http://schemas.microsoft.com/office/drawing/2014/main" id="{2078E3D7-AF31-4B38-A3BA-C421E7452FAA}"/>
              </a:ext>
            </a:extLst>
          </p:cNvPr>
          <p:cNvSpPr>
            <a:spLocks noRot="1" noChangeArrowheads="1" noTextEdit="1"/>
          </p:cNvSpPr>
          <p:nvPr>
            <p:ph type="sldImg"/>
          </p:nvPr>
        </p:nvSpPr>
        <p:spPr>
          <a:ln/>
        </p:spPr>
      </p:sp>
      <p:sp>
        <p:nvSpPr>
          <p:cNvPr id="256004" name="Rectangle 3">
            <a:extLst>
              <a:ext uri="{FF2B5EF4-FFF2-40B4-BE49-F238E27FC236}">
                <a16:creationId xmlns:a16="http://schemas.microsoft.com/office/drawing/2014/main" id="{A2E568A5-8E9A-4D24-B2E6-CE173D47066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a:extLst>
              <a:ext uri="{FF2B5EF4-FFF2-40B4-BE49-F238E27FC236}">
                <a16:creationId xmlns:a16="http://schemas.microsoft.com/office/drawing/2014/main" id="{DCD469FB-40C2-4552-8A5E-DD9FCB4803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1CE0AFFE-D3F8-4F1B-B321-85B0BB7FDE90}" type="slidenum">
              <a:rPr lang="es-PR" altLang="en-US" b="0" i="0"/>
              <a:pPr/>
              <a:t>60</a:t>
            </a:fld>
            <a:endParaRPr lang="es-PR" altLang="en-US" b="0" i="0"/>
          </a:p>
        </p:txBody>
      </p:sp>
      <p:sp>
        <p:nvSpPr>
          <p:cNvPr id="311299" name="Rectangle 2">
            <a:extLst>
              <a:ext uri="{FF2B5EF4-FFF2-40B4-BE49-F238E27FC236}">
                <a16:creationId xmlns:a16="http://schemas.microsoft.com/office/drawing/2014/main" id="{68C86F60-10FC-448E-A131-E7D7F25B26EE}"/>
              </a:ext>
            </a:extLst>
          </p:cNvPr>
          <p:cNvSpPr>
            <a:spLocks noRot="1" noChangeArrowheads="1" noTextEdit="1"/>
          </p:cNvSpPr>
          <p:nvPr>
            <p:ph type="sldImg"/>
          </p:nvPr>
        </p:nvSpPr>
        <p:spPr>
          <a:ln/>
        </p:spPr>
      </p:sp>
      <p:sp>
        <p:nvSpPr>
          <p:cNvPr id="311300" name="Rectangle 3">
            <a:extLst>
              <a:ext uri="{FF2B5EF4-FFF2-40B4-BE49-F238E27FC236}">
                <a16:creationId xmlns:a16="http://schemas.microsoft.com/office/drawing/2014/main" id="{B85C9976-BE62-4D22-9CF0-E255BFD5737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a:extLst>
              <a:ext uri="{FF2B5EF4-FFF2-40B4-BE49-F238E27FC236}">
                <a16:creationId xmlns:a16="http://schemas.microsoft.com/office/drawing/2014/main" id="{048B017C-B756-436F-8F32-86F56AA850C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8A18884-E0A7-467E-A641-A4224C733032}" type="slidenum">
              <a:rPr lang="es-PR" altLang="en-US" b="0" i="0"/>
              <a:pPr/>
              <a:t>61</a:t>
            </a:fld>
            <a:endParaRPr lang="es-PR" altLang="en-US" b="0" i="0"/>
          </a:p>
        </p:txBody>
      </p:sp>
      <p:sp>
        <p:nvSpPr>
          <p:cNvPr id="312323" name="Rectangle 2">
            <a:extLst>
              <a:ext uri="{FF2B5EF4-FFF2-40B4-BE49-F238E27FC236}">
                <a16:creationId xmlns:a16="http://schemas.microsoft.com/office/drawing/2014/main" id="{D11E2B7C-7C89-42C2-B941-663FCDE167D5}"/>
              </a:ext>
            </a:extLst>
          </p:cNvPr>
          <p:cNvSpPr>
            <a:spLocks noRot="1" noChangeArrowheads="1" noTextEdit="1"/>
          </p:cNvSpPr>
          <p:nvPr>
            <p:ph type="sldImg"/>
          </p:nvPr>
        </p:nvSpPr>
        <p:spPr>
          <a:ln/>
        </p:spPr>
      </p:sp>
      <p:sp>
        <p:nvSpPr>
          <p:cNvPr id="312324" name="Rectangle 3">
            <a:extLst>
              <a:ext uri="{FF2B5EF4-FFF2-40B4-BE49-F238E27FC236}">
                <a16:creationId xmlns:a16="http://schemas.microsoft.com/office/drawing/2014/main" id="{F7684A04-9ECD-4A61-8ADB-1B9B1205AD4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a:extLst>
              <a:ext uri="{FF2B5EF4-FFF2-40B4-BE49-F238E27FC236}">
                <a16:creationId xmlns:a16="http://schemas.microsoft.com/office/drawing/2014/main" id="{3A853FBB-35CF-4081-9E49-79E111BB88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D39C9F4-8DE2-48DD-A030-A21D75F7EAA3}" type="slidenum">
              <a:rPr lang="es-PR" altLang="en-US" b="0" i="0"/>
              <a:pPr/>
              <a:t>62</a:t>
            </a:fld>
            <a:endParaRPr lang="es-PR" altLang="en-US" b="0" i="0"/>
          </a:p>
        </p:txBody>
      </p:sp>
      <p:sp>
        <p:nvSpPr>
          <p:cNvPr id="313347" name="Rectangle 2">
            <a:extLst>
              <a:ext uri="{FF2B5EF4-FFF2-40B4-BE49-F238E27FC236}">
                <a16:creationId xmlns:a16="http://schemas.microsoft.com/office/drawing/2014/main" id="{CF040DC1-A200-4059-8B7D-5C8EE32462CC}"/>
              </a:ext>
            </a:extLst>
          </p:cNvPr>
          <p:cNvSpPr>
            <a:spLocks noRot="1" noChangeArrowheads="1" noTextEdit="1"/>
          </p:cNvSpPr>
          <p:nvPr>
            <p:ph type="sldImg"/>
          </p:nvPr>
        </p:nvSpPr>
        <p:spPr>
          <a:ln/>
        </p:spPr>
      </p:sp>
      <p:sp>
        <p:nvSpPr>
          <p:cNvPr id="313348" name="Rectangle 3">
            <a:extLst>
              <a:ext uri="{FF2B5EF4-FFF2-40B4-BE49-F238E27FC236}">
                <a16:creationId xmlns:a16="http://schemas.microsoft.com/office/drawing/2014/main" id="{F607D17A-ABB2-4E75-B214-C4F2CC73066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a:extLst>
              <a:ext uri="{FF2B5EF4-FFF2-40B4-BE49-F238E27FC236}">
                <a16:creationId xmlns:a16="http://schemas.microsoft.com/office/drawing/2014/main" id="{B6812852-588D-4117-8D21-C63069A0885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8B65FEE-BAE0-4B6D-BD9C-58AA99293AA8}" type="slidenum">
              <a:rPr lang="es-PR" altLang="en-US" b="0" i="0"/>
              <a:pPr/>
              <a:t>63</a:t>
            </a:fld>
            <a:endParaRPr lang="es-PR" altLang="en-US" b="0" i="0"/>
          </a:p>
        </p:txBody>
      </p:sp>
      <p:sp>
        <p:nvSpPr>
          <p:cNvPr id="314371" name="Rectangle 2">
            <a:extLst>
              <a:ext uri="{FF2B5EF4-FFF2-40B4-BE49-F238E27FC236}">
                <a16:creationId xmlns:a16="http://schemas.microsoft.com/office/drawing/2014/main" id="{12771B0A-482F-43D2-A7AF-A63B5803CAB4}"/>
              </a:ext>
            </a:extLst>
          </p:cNvPr>
          <p:cNvSpPr>
            <a:spLocks noRot="1" noChangeArrowheads="1" noTextEdit="1"/>
          </p:cNvSpPr>
          <p:nvPr>
            <p:ph type="sldImg"/>
          </p:nvPr>
        </p:nvSpPr>
        <p:spPr>
          <a:ln/>
        </p:spPr>
      </p:sp>
      <p:sp>
        <p:nvSpPr>
          <p:cNvPr id="314372" name="Rectangle 3">
            <a:extLst>
              <a:ext uri="{FF2B5EF4-FFF2-40B4-BE49-F238E27FC236}">
                <a16:creationId xmlns:a16="http://schemas.microsoft.com/office/drawing/2014/main" id="{E4AD07B0-EB81-4AD2-A061-8F61EE0AB87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a:extLst>
              <a:ext uri="{FF2B5EF4-FFF2-40B4-BE49-F238E27FC236}">
                <a16:creationId xmlns:a16="http://schemas.microsoft.com/office/drawing/2014/main" id="{CE252C27-27FE-49D2-BC36-6E2B1072834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7E400052-2C6F-44E3-960D-63C78303B512}" type="slidenum">
              <a:rPr lang="es-PR" altLang="en-US" b="0" i="0"/>
              <a:pPr/>
              <a:t>64</a:t>
            </a:fld>
            <a:endParaRPr lang="es-PR" altLang="en-US" b="0" i="0"/>
          </a:p>
        </p:txBody>
      </p:sp>
      <p:sp>
        <p:nvSpPr>
          <p:cNvPr id="315395" name="Rectangle 2">
            <a:extLst>
              <a:ext uri="{FF2B5EF4-FFF2-40B4-BE49-F238E27FC236}">
                <a16:creationId xmlns:a16="http://schemas.microsoft.com/office/drawing/2014/main" id="{6571D1EE-31AE-4C0B-9066-CE1D199C0BBA}"/>
              </a:ext>
            </a:extLst>
          </p:cNvPr>
          <p:cNvSpPr>
            <a:spLocks noRot="1" noChangeArrowheads="1" noTextEdit="1"/>
          </p:cNvSpPr>
          <p:nvPr>
            <p:ph type="sldImg"/>
          </p:nvPr>
        </p:nvSpPr>
        <p:spPr>
          <a:ln/>
        </p:spPr>
      </p:sp>
      <p:sp>
        <p:nvSpPr>
          <p:cNvPr id="315396" name="Rectangle 3">
            <a:extLst>
              <a:ext uri="{FF2B5EF4-FFF2-40B4-BE49-F238E27FC236}">
                <a16:creationId xmlns:a16="http://schemas.microsoft.com/office/drawing/2014/main" id="{0152383C-1C86-40DD-A4EB-852842E92CF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a:extLst>
              <a:ext uri="{FF2B5EF4-FFF2-40B4-BE49-F238E27FC236}">
                <a16:creationId xmlns:a16="http://schemas.microsoft.com/office/drawing/2014/main" id="{1785EE02-699A-4D52-80A2-1575434B681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2772CDB-F276-409B-B6DE-D42BAEBBD2BD}" type="slidenum">
              <a:rPr lang="es-PR" altLang="en-US" b="0" i="0"/>
              <a:pPr/>
              <a:t>65</a:t>
            </a:fld>
            <a:endParaRPr lang="es-PR" altLang="en-US" b="0" i="0"/>
          </a:p>
        </p:txBody>
      </p:sp>
      <p:sp>
        <p:nvSpPr>
          <p:cNvPr id="316419" name="Rectangle 2">
            <a:extLst>
              <a:ext uri="{FF2B5EF4-FFF2-40B4-BE49-F238E27FC236}">
                <a16:creationId xmlns:a16="http://schemas.microsoft.com/office/drawing/2014/main" id="{85A862FA-0289-4452-BB69-AEC5F155A396}"/>
              </a:ext>
            </a:extLst>
          </p:cNvPr>
          <p:cNvSpPr>
            <a:spLocks noRot="1" noChangeArrowheads="1" noTextEdit="1"/>
          </p:cNvSpPr>
          <p:nvPr>
            <p:ph type="sldImg"/>
          </p:nvPr>
        </p:nvSpPr>
        <p:spPr>
          <a:ln/>
        </p:spPr>
      </p:sp>
      <p:sp>
        <p:nvSpPr>
          <p:cNvPr id="316420" name="Rectangle 3">
            <a:extLst>
              <a:ext uri="{FF2B5EF4-FFF2-40B4-BE49-F238E27FC236}">
                <a16:creationId xmlns:a16="http://schemas.microsoft.com/office/drawing/2014/main" id="{D257A44E-44A4-467E-821B-6AB669D6AEE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7">
            <a:extLst>
              <a:ext uri="{FF2B5EF4-FFF2-40B4-BE49-F238E27FC236}">
                <a16:creationId xmlns:a16="http://schemas.microsoft.com/office/drawing/2014/main" id="{84E59DFE-6642-469D-AD3F-1D4427A52E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033582C-9291-4D2E-BEFC-C22D6DF31745}" type="slidenum">
              <a:rPr lang="es-PR" altLang="en-US" b="0" i="0"/>
              <a:pPr/>
              <a:t>66</a:t>
            </a:fld>
            <a:endParaRPr lang="es-PR" altLang="en-US" b="0" i="0"/>
          </a:p>
        </p:txBody>
      </p:sp>
      <p:sp>
        <p:nvSpPr>
          <p:cNvPr id="317443" name="Rectangle 2">
            <a:extLst>
              <a:ext uri="{FF2B5EF4-FFF2-40B4-BE49-F238E27FC236}">
                <a16:creationId xmlns:a16="http://schemas.microsoft.com/office/drawing/2014/main" id="{87930CE3-0136-4D70-B4C8-831161B89FB4}"/>
              </a:ext>
            </a:extLst>
          </p:cNvPr>
          <p:cNvSpPr>
            <a:spLocks noRot="1" noChangeArrowheads="1" noTextEdit="1"/>
          </p:cNvSpPr>
          <p:nvPr>
            <p:ph type="sldImg"/>
          </p:nvPr>
        </p:nvSpPr>
        <p:spPr>
          <a:ln/>
        </p:spPr>
      </p:sp>
      <p:sp>
        <p:nvSpPr>
          <p:cNvPr id="317444" name="Rectangle 3">
            <a:extLst>
              <a:ext uri="{FF2B5EF4-FFF2-40B4-BE49-F238E27FC236}">
                <a16:creationId xmlns:a16="http://schemas.microsoft.com/office/drawing/2014/main" id="{337FD5B8-89F8-47A7-AEC4-E534B053A87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a:extLst>
              <a:ext uri="{FF2B5EF4-FFF2-40B4-BE49-F238E27FC236}">
                <a16:creationId xmlns:a16="http://schemas.microsoft.com/office/drawing/2014/main" id="{47A03533-38C1-4450-AF67-B50CAF7874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15021B1-D2F7-4092-87D6-6026A54E10D7}" type="slidenum">
              <a:rPr lang="es-PR" altLang="en-US" b="0" i="0"/>
              <a:pPr/>
              <a:t>67</a:t>
            </a:fld>
            <a:endParaRPr lang="es-PR" altLang="en-US" b="0" i="0"/>
          </a:p>
        </p:txBody>
      </p:sp>
      <p:sp>
        <p:nvSpPr>
          <p:cNvPr id="318467" name="Rectangle 2">
            <a:extLst>
              <a:ext uri="{FF2B5EF4-FFF2-40B4-BE49-F238E27FC236}">
                <a16:creationId xmlns:a16="http://schemas.microsoft.com/office/drawing/2014/main" id="{F67069C0-CCD8-44CA-9AFC-FAB2AC5C6217}"/>
              </a:ext>
            </a:extLst>
          </p:cNvPr>
          <p:cNvSpPr>
            <a:spLocks noRot="1" noChangeArrowheads="1" noTextEdit="1"/>
          </p:cNvSpPr>
          <p:nvPr>
            <p:ph type="sldImg"/>
          </p:nvPr>
        </p:nvSpPr>
        <p:spPr>
          <a:ln/>
        </p:spPr>
      </p:sp>
      <p:sp>
        <p:nvSpPr>
          <p:cNvPr id="318468" name="Rectangle 3">
            <a:extLst>
              <a:ext uri="{FF2B5EF4-FFF2-40B4-BE49-F238E27FC236}">
                <a16:creationId xmlns:a16="http://schemas.microsoft.com/office/drawing/2014/main" id="{F9B40139-3BAF-4491-9AFA-D8AFD98980C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a:extLst>
              <a:ext uri="{FF2B5EF4-FFF2-40B4-BE49-F238E27FC236}">
                <a16:creationId xmlns:a16="http://schemas.microsoft.com/office/drawing/2014/main" id="{038DCAEF-36F7-4E66-A2F2-842C2D7656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59F83D9-1F7A-4766-8967-779CA7F76E10}" type="slidenum">
              <a:rPr lang="es-PR" altLang="en-US" b="0" i="0"/>
              <a:pPr/>
              <a:t>68</a:t>
            </a:fld>
            <a:endParaRPr lang="es-PR" altLang="en-US" b="0" i="0"/>
          </a:p>
        </p:txBody>
      </p:sp>
      <p:sp>
        <p:nvSpPr>
          <p:cNvPr id="319491" name="Rectangle 2">
            <a:extLst>
              <a:ext uri="{FF2B5EF4-FFF2-40B4-BE49-F238E27FC236}">
                <a16:creationId xmlns:a16="http://schemas.microsoft.com/office/drawing/2014/main" id="{657A9890-A7E1-40FC-BC40-276BE1C6ED46}"/>
              </a:ext>
            </a:extLst>
          </p:cNvPr>
          <p:cNvSpPr>
            <a:spLocks noRot="1" noChangeArrowheads="1" noTextEdit="1"/>
          </p:cNvSpPr>
          <p:nvPr>
            <p:ph type="sldImg"/>
          </p:nvPr>
        </p:nvSpPr>
        <p:spPr>
          <a:ln/>
        </p:spPr>
      </p:sp>
      <p:sp>
        <p:nvSpPr>
          <p:cNvPr id="319492" name="Rectangle 3">
            <a:extLst>
              <a:ext uri="{FF2B5EF4-FFF2-40B4-BE49-F238E27FC236}">
                <a16:creationId xmlns:a16="http://schemas.microsoft.com/office/drawing/2014/main" id="{3BF4BF58-1984-424B-98D3-1183E4E3AE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a:extLst>
              <a:ext uri="{FF2B5EF4-FFF2-40B4-BE49-F238E27FC236}">
                <a16:creationId xmlns:a16="http://schemas.microsoft.com/office/drawing/2014/main" id="{C3E8CF0A-E922-4D51-ACE1-9DA572106DC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3305208A-4D10-4DD5-9ED2-52E60A815BFB}" type="slidenum">
              <a:rPr lang="es-PR" altLang="en-US" b="0" i="0"/>
              <a:pPr/>
              <a:t>69</a:t>
            </a:fld>
            <a:endParaRPr lang="es-PR" altLang="en-US" b="0" i="0"/>
          </a:p>
        </p:txBody>
      </p:sp>
      <p:sp>
        <p:nvSpPr>
          <p:cNvPr id="320515" name="Rectangle 2">
            <a:extLst>
              <a:ext uri="{FF2B5EF4-FFF2-40B4-BE49-F238E27FC236}">
                <a16:creationId xmlns:a16="http://schemas.microsoft.com/office/drawing/2014/main" id="{0D309E2F-1DFF-49D5-9F47-BBDDF6231707}"/>
              </a:ext>
            </a:extLst>
          </p:cNvPr>
          <p:cNvSpPr>
            <a:spLocks noRot="1" noChangeArrowheads="1" noTextEdit="1"/>
          </p:cNvSpPr>
          <p:nvPr>
            <p:ph type="sldImg"/>
          </p:nvPr>
        </p:nvSpPr>
        <p:spPr>
          <a:ln/>
        </p:spPr>
      </p:sp>
      <p:sp>
        <p:nvSpPr>
          <p:cNvPr id="320516" name="Rectangle 3">
            <a:extLst>
              <a:ext uri="{FF2B5EF4-FFF2-40B4-BE49-F238E27FC236}">
                <a16:creationId xmlns:a16="http://schemas.microsoft.com/office/drawing/2014/main" id="{B4396491-033B-4421-AF1F-771CC17D417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a:extLst>
              <a:ext uri="{FF2B5EF4-FFF2-40B4-BE49-F238E27FC236}">
                <a16:creationId xmlns:a16="http://schemas.microsoft.com/office/drawing/2014/main" id="{155F0A92-7205-4EC8-A8A2-DB890B0CF6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FC265CE-83BA-4C86-8D9D-A6661ED158A8}" type="slidenum">
              <a:rPr lang="es-PR" altLang="en-US" b="0" i="0"/>
              <a:pPr/>
              <a:t>7</a:t>
            </a:fld>
            <a:endParaRPr lang="es-PR" altLang="en-US" b="0" i="0"/>
          </a:p>
        </p:txBody>
      </p:sp>
      <p:sp>
        <p:nvSpPr>
          <p:cNvPr id="257027" name="Rectangle 2">
            <a:extLst>
              <a:ext uri="{FF2B5EF4-FFF2-40B4-BE49-F238E27FC236}">
                <a16:creationId xmlns:a16="http://schemas.microsoft.com/office/drawing/2014/main" id="{F82C16F5-F541-4F8E-A4D9-BA448DA67093}"/>
              </a:ext>
            </a:extLst>
          </p:cNvPr>
          <p:cNvSpPr>
            <a:spLocks noRot="1" noChangeArrowheads="1" noTextEdit="1"/>
          </p:cNvSpPr>
          <p:nvPr>
            <p:ph type="sldImg"/>
          </p:nvPr>
        </p:nvSpPr>
        <p:spPr>
          <a:ln/>
        </p:spPr>
      </p:sp>
      <p:sp>
        <p:nvSpPr>
          <p:cNvPr id="257028" name="Rectangle 3">
            <a:extLst>
              <a:ext uri="{FF2B5EF4-FFF2-40B4-BE49-F238E27FC236}">
                <a16:creationId xmlns:a16="http://schemas.microsoft.com/office/drawing/2014/main" id="{C5DC07B0-0E5D-4570-B13B-6722C9E134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a:extLst>
              <a:ext uri="{FF2B5EF4-FFF2-40B4-BE49-F238E27FC236}">
                <a16:creationId xmlns:a16="http://schemas.microsoft.com/office/drawing/2014/main" id="{34D7CBA2-6F4A-4124-8DCD-D510C8AE4CB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48A9B1B-2BAA-4B26-8A68-ADC110FB6399}" type="slidenum">
              <a:rPr lang="es-PR" altLang="en-US" b="0" i="0"/>
              <a:pPr/>
              <a:t>70</a:t>
            </a:fld>
            <a:endParaRPr lang="es-PR" altLang="en-US" b="0" i="0"/>
          </a:p>
        </p:txBody>
      </p:sp>
      <p:sp>
        <p:nvSpPr>
          <p:cNvPr id="321539" name="Rectangle 2">
            <a:extLst>
              <a:ext uri="{FF2B5EF4-FFF2-40B4-BE49-F238E27FC236}">
                <a16:creationId xmlns:a16="http://schemas.microsoft.com/office/drawing/2014/main" id="{8BA0B637-83EA-414C-8529-29FBC971A831}"/>
              </a:ext>
            </a:extLst>
          </p:cNvPr>
          <p:cNvSpPr>
            <a:spLocks noRot="1" noChangeArrowheads="1" noTextEdit="1"/>
          </p:cNvSpPr>
          <p:nvPr>
            <p:ph type="sldImg"/>
          </p:nvPr>
        </p:nvSpPr>
        <p:spPr>
          <a:ln/>
        </p:spPr>
      </p:sp>
      <p:sp>
        <p:nvSpPr>
          <p:cNvPr id="321540" name="Rectangle 3">
            <a:extLst>
              <a:ext uri="{FF2B5EF4-FFF2-40B4-BE49-F238E27FC236}">
                <a16:creationId xmlns:a16="http://schemas.microsoft.com/office/drawing/2014/main" id="{13B6E35C-0DC2-4599-83EB-BA0C2F320A4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7">
            <a:extLst>
              <a:ext uri="{FF2B5EF4-FFF2-40B4-BE49-F238E27FC236}">
                <a16:creationId xmlns:a16="http://schemas.microsoft.com/office/drawing/2014/main" id="{E1430479-311A-4418-91F7-787F9F5B899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68EFA46-F834-4402-ACFF-FBC4A578A309}" type="slidenum">
              <a:rPr lang="es-PR" altLang="en-US" b="0" i="0"/>
              <a:pPr/>
              <a:t>71</a:t>
            </a:fld>
            <a:endParaRPr lang="es-PR" altLang="en-US" b="0" i="0"/>
          </a:p>
        </p:txBody>
      </p:sp>
      <p:sp>
        <p:nvSpPr>
          <p:cNvPr id="322563" name="Rectangle 2">
            <a:extLst>
              <a:ext uri="{FF2B5EF4-FFF2-40B4-BE49-F238E27FC236}">
                <a16:creationId xmlns:a16="http://schemas.microsoft.com/office/drawing/2014/main" id="{126CAF52-6942-4077-89CB-DA1FD72EB405}"/>
              </a:ext>
            </a:extLst>
          </p:cNvPr>
          <p:cNvSpPr>
            <a:spLocks noRot="1" noChangeArrowheads="1" noTextEdit="1"/>
          </p:cNvSpPr>
          <p:nvPr>
            <p:ph type="sldImg"/>
          </p:nvPr>
        </p:nvSpPr>
        <p:spPr>
          <a:ln/>
        </p:spPr>
      </p:sp>
      <p:sp>
        <p:nvSpPr>
          <p:cNvPr id="322564" name="Rectangle 3">
            <a:extLst>
              <a:ext uri="{FF2B5EF4-FFF2-40B4-BE49-F238E27FC236}">
                <a16:creationId xmlns:a16="http://schemas.microsoft.com/office/drawing/2014/main" id="{969C19EA-FC45-4D7F-82DF-502060E75DD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CDA2CB4F-2A3D-4AC8-A88E-D0D169F5221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D9102F1-8F08-462F-AE78-24F7FA26090E}" type="slidenum">
              <a:rPr lang="es-PR" altLang="en-US" b="0" i="0"/>
              <a:pPr/>
              <a:t>72</a:t>
            </a:fld>
            <a:endParaRPr lang="es-PR" altLang="en-US" b="0" i="0"/>
          </a:p>
        </p:txBody>
      </p:sp>
      <p:sp>
        <p:nvSpPr>
          <p:cNvPr id="323587" name="Rectangle 2">
            <a:extLst>
              <a:ext uri="{FF2B5EF4-FFF2-40B4-BE49-F238E27FC236}">
                <a16:creationId xmlns:a16="http://schemas.microsoft.com/office/drawing/2014/main" id="{C3A639F7-4C07-4B9F-A3EA-1985731FF896}"/>
              </a:ext>
            </a:extLst>
          </p:cNvPr>
          <p:cNvSpPr>
            <a:spLocks noRot="1" noChangeArrowheads="1" noTextEdit="1"/>
          </p:cNvSpPr>
          <p:nvPr>
            <p:ph type="sldImg"/>
          </p:nvPr>
        </p:nvSpPr>
        <p:spPr>
          <a:ln/>
        </p:spPr>
      </p:sp>
      <p:sp>
        <p:nvSpPr>
          <p:cNvPr id="323588" name="Rectangle 3">
            <a:extLst>
              <a:ext uri="{FF2B5EF4-FFF2-40B4-BE49-F238E27FC236}">
                <a16:creationId xmlns:a16="http://schemas.microsoft.com/office/drawing/2014/main" id="{60D2F559-D0D8-478E-B4EB-F19D500FD10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7">
            <a:extLst>
              <a:ext uri="{FF2B5EF4-FFF2-40B4-BE49-F238E27FC236}">
                <a16:creationId xmlns:a16="http://schemas.microsoft.com/office/drawing/2014/main" id="{87FAFEB8-1252-41E9-89E2-B2883FB10D7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5AB653C-4A49-4D7F-928E-5ECFC02AE0BA}" type="slidenum">
              <a:rPr lang="es-PR" altLang="en-US" b="0" i="0"/>
              <a:pPr/>
              <a:t>73</a:t>
            </a:fld>
            <a:endParaRPr lang="es-PR" altLang="en-US" b="0" i="0"/>
          </a:p>
        </p:txBody>
      </p:sp>
      <p:sp>
        <p:nvSpPr>
          <p:cNvPr id="324611" name="Rectangle 2">
            <a:extLst>
              <a:ext uri="{FF2B5EF4-FFF2-40B4-BE49-F238E27FC236}">
                <a16:creationId xmlns:a16="http://schemas.microsoft.com/office/drawing/2014/main" id="{CB9FE6AC-7032-4A03-88F1-9587E463104A}"/>
              </a:ext>
            </a:extLst>
          </p:cNvPr>
          <p:cNvSpPr>
            <a:spLocks noRot="1" noChangeArrowheads="1" noTextEdit="1"/>
          </p:cNvSpPr>
          <p:nvPr>
            <p:ph type="sldImg"/>
          </p:nvPr>
        </p:nvSpPr>
        <p:spPr>
          <a:ln/>
        </p:spPr>
      </p:sp>
      <p:sp>
        <p:nvSpPr>
          <p:cNvPr id="324612" name="Rectangle 3">
            <a:extLst>
              <a:ext uri="{FF2B5EF4-FFF2-40B4-BE49-F238E27FC236}">
                <a16:creationId xmlns:a16="http://schemas.microsoft.com/office/drawing/2014/main" id="{0025EBA2-B2BC-48D3-9B0E-A848003DFC2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a:extLst>
              <a:ext uri="{FF2B5EF4-FFF2-40B4-BE49-F238E27FC236}">
                <a16:creationId xmlns:a16="http://schemas.microsoft.com/office/drawing/2014/main" id="{C0D2DA5F-206A-4230-9FE0-1BAC509444D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71036BC-D7A7-4FFE-98E0-B6520DACF1CB}" type="slidenum">
              <a:rPr lang="es-PR" altLang="en-US" b="0" i="0"/>
              <a:pPr/>
              <a:t>74</a:t>
            </a:fld>
            <a:endParaRPr lang="es-PR" altLang="en-US" b="0" i="0"/>
          </a:p>
        </p:txBody>
      </p:sp>
      <p:sp>
        <p:nvSpPr>
          <p:cNvPr id="325635" name="Rectangle 2">
            <a:extLst>
              <a:ext uri="{FF2B5EF4-FFF2-40B4-BE49-F238E27FC236}">
                <a16:creationId xmlns:a16="http://schemas.microsoft.com/office/drawing/2014/main" id="{77C9D950-1521-4B70-8905-B6151EEEAD99}"/>
              </a:ext>
            </a:extLst>
          </p:cNvPr>
          <p:cNvSpPr>
            <a:spLocks noRot="1" noChangeArrowheads="1" noTextEdit="1"/>
          </p:cNvSpPr>
          <p:nvPr>
            <p:ph type="sldImg"/>
          </p:nvPr>
        </p:nvSpPr>
        <p:spPr>
          <a:ln/>
        </p:spPr>
      </p:sp>
      <p:sp>
        <p:nvSpPr>
          <p:cNvPr id="325636" name="Rectangle 3">
            <a:extLst>
              <a:ext uri="{FF2B5EF4-FFF2-40B4-BE49-F238E27FC236}">
                <a16:creationId xmlns:a16="http://schemas.microsoft.com/office/drawing/2014/main" id="{813423C4-105C-45B6-B1B7-4B07395F7F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a:extLst>
              <a:ext uri="{FF2B5EF4-FFF2-40B4-BE49-F238E27FC236}">
                <a16:creationId xmlns:a16="http://schemas.microsoft.com/office/drawing/2014/main" id="{2902684D-E63D-45A9-A3C1-D4DA74718DE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2DB3C29-FA59-47CD-B390-D8FF5E68F7CD}" type="slidenum">
              <a:rPr lang="es-PR" altLang="en-US" b="0" i="0"/>
              <a:pPr/>
              <a:t>75</a:t>
            </a:fld>
            <a:endParaRPr lang="es-PR" altLang="en-US" b="0" i="0"/>
          </a:p>
        </p:txBody>
      </p:sp>
      <p:sp>
        <p:nvSpPr>
          <p:cNvPr id="326659" name="Rectangle 2">
            <a:extLst>
              <a:ext uri="{FF2B5EF4-FFF2-40B4-BE49-F238E27FC236}">
                <a16:creationId xmlns:a16="http://schemas.microsoft.com/office/drawing/2014/main" id="{CB7B5FB1-6B05-4B9D-A68E-F44F1AFC87D2}"/>
              </a:ext>
            </a:extLst>
          </p:cNvPr>
          <p:cNvSpPr>
            <a:spLocks noRot="1" noChangeArrowheads="1" noTextEdit="1"/>
          </p:cNvSpPr>
          <p:nvPr>
            <p:ph type="sldImg"/>
          </p:nvPr>
        </p:nvSpPr>
        <p:spPr>
          <a:ln/>
        </p:spPr>
      </p:sp>
      <p:sp>
        <p:nvSpPr>
          <p:cNvPr id="326660" name="Rectangle 3">
            <a:extLst>
              <a:ext uri="{FF2B5EF4-FFF2-40B4-BE49-F238E27FC236}">
                <a16:creationId xmlns:a16="http://schemas.microsoft.com/office/drawing/2014/main" id="{DCB46DCC-BAE6-4E15-8716-F7600A1544B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a:extLst>
              <a:ext uri="{FF2B5EF4-FFF2-40B4-BE49-F238E27FC236}">
                <a16:creationId xmlns:a16="http://schemas.microsoft.com/office/drawing/2014/main" id="{4A4AC2F0-0DA5-474A-981D-4317E89C83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79D0066-00AF-4585-8039-17E87F5FE457}" type="slidenum">
              <a:rPr lang="es-PR" altLang="en-US" b="0" i="0"/>
              <a:pPr/>
              <a:t>76</a:t>
            </a:fld>
            <a:endParaRPr lang="es-PR" altLang="en-US" b="0" i="0"/>
          </a:p>
        </p:txBody>
      </p:sp>
      <p:sp>
        <p:nvSpPr>
          <p:cNvPr id="327683" name="Rectangle 2">
            <a:extLst>
              <a:ext uri="{FF2B5EF4-FFF2-40B4-BE49-F238E27FC236}">
                <a16:creationId xmlns:a16="http://schemas.microsoft.com/office/drawing/2014/main" id="{92F552DF-2FC8-4D7B-80BE-1AD04FCB5928}"/>
              </a:ext>
            </a:extLst>
          </p:cNvPr>
          <p:cNvSpPr>
            <a:spLocks noRot="1" noChangeArrowheads="1" noTextEdit="1"/>
          </p:cNvSpPr>
          <p:nvPr>
            <p:ph type="sldImg"/>
          </p:nvPr>
        </p:nvSpPr>
        <p:spPr>
          <a:ln/>
        </p:spPr>
      </p:sp>
      <p:sp>
        <p:nvSpPr>
          <p:cNvPr id="327684" name="Rectangle 3">
            <a:extLst>
              <a:ext uri="{FF2B5EF4-FFF2-40B4-BE49-F238E27FC236}">
                <a16:creationId xmlns:a16="http://schemas.microsoft.com/office/drawing/2014/main" id="{1A20A53B-6277-45F9-9E5D-D49FEDFBED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7">
            <a:extLst>
              <a:ext uri="{FF2B5EF4-FFF2-40B4-BE49-F238E27FC236}">
                <a16:creationId xmlns:a16="http://schemas.microsoft.com/office/drawing/2014/main" id="{09DD7EBE-FA9F-4E52-833C-57812E9CE8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35D758B-2813-4DCB-80C2-8E57437CFC29}" type="slidenum">
              <a:rPr lang="es-PR" altLang="en-US" b="0" i="0"/>
              <a:pPr/>
              <a:t>77</a:t>
            </a:fld>
            <a:endParaRPr lang="es-PR" altLang="en-US" b="0" i="0"/>
          </a:p>
        </p:txBody>
      </p:sp>
      <p:sp>
        <p:nvSpPr>
          <p:cNvPr id="328707" name="Rectangle 2">
            <a:extLst>
              <a:ext uri="{FF2B5EF4-FFF2-40B4-BE49-F238E27FC236}">
                <a16:creationId xmlns:a16="http://schemas.microsoft.com/office/drawing/2014/main" id="{FDAF0EA5-35E0-4F21-B7FD-26DBCA6E4BEE}"/>
              </a:ext>
            </a:extLst>
          </p:cNvPr>
          <p:cNvSpPr>
            <a:spLocks noRot="1" noChangeArrowheads="1" noTextEdit="1"/>
          </p:cNvSpPr>
          <p:nvPr>
            <p:ph type="sldImg"/>
          </p:nvPr>
        </p:nvSpPr>
        <p:spPr>
          <a:ln/>
        </p:spPr>
      </p:sp>
      <p:sp>
        <p:nvSpPr>
          <p:cNvPr id="328708" name="Rectangle 3">
            <a:extLst>
              <a:ext uri="{FF2B5EF4-FFF2-40B4-BE49-F238E27FC236}">
                <a16:creationId xmlns:a16="http://schemas.microsoft.com/office/drawing/2014/main" id="{6B74962D-28F1-4D8E-9F45-E9A8AD9967E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a:extLst>
              <a:ext uri="{FF2B5EF4-FFF2-40B4-BE49-F238E27FC236}">
                <a16:creationId xmlns:a16="http://schemas.microsoft.com/office/drawing/2014/main" id="{449FA8FE-CBFC-4648-B1E9-B354D6CF0A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66283FA-2BFA-4E14-9CEA-A335B4115943}" type="slidenum">
              <a:rPr lang="es-PR" altLang="en-US" b="0" i="0"/>
              <a:pPr/>
              <a:t>78</a:t>
            </a:fld>
            <a:endParaRPr lang="es-PR" altLang="en-US" b="0" i="0"/>
          </a:p>
        </p:txBody>
      </p:sp>
      <p:sp>
        <p:nvSpPr>
          <p:cNvPr id="329731" name="Rectangle 2">
            <a:extLst>
              <a:ext uri="{FF2B5EF4-FFF2-40B4-BE49-F238E27FC236}">
                <a16:creationId xmlns:a16="http://schemas.microsoft.com/office/drawing/2014/main" id="{96103A61-C716-4768-97FF-65A3FE551139}"/>
              </a:ext>
            </a:extLst>
          </p:cNvPr>
          <p:cNvSpPr>
            <a:spLocks noRot="1" noChangeArrowheads="1" noTextEdit="1"/>
          </p:cNvSpPr>
          <p:nvPr>
            <p:ph type="sldImg"/>
          </p:nvPr>
        </p:nvSpPr>
        <p:spPr>
          <a:ln/>
        </p:spPr>
      </p:sp>
      <p:sp>
        <p:nvSpPr>
          <p:cNvPr id="329732" name="Rectangle 3">
            <a:extLst>
              <a:ext uri="{FF2B5EF4-FFF2-40B4-BE49-F238E27FC236}">
                <a16:creationId xmlns:a16="http://schemas.microsoft.com/office/drawing/2014/main" id="{3ADAA94F-5B47-492A-B245-343D3B9B5F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a:extLst>
              <a:ext uri="{FF2B5EF4-FFF2-40B4-BE49-F238E27FC236}">
                <a16:creationId xmlns:a16="http://schemas.microsoft.com/office/drawing/2014/main" id="{3B2A6C53-8998-46EF-A1D0-53EC11AB2E0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AC76D1F-C05D-4165-B2C7-153863DB78A3}" type="slidenum">
              <a:rPr lang="es-PR" altLang="en-US" b="0" i="0"/>
              <a:pPr/>
              <a:t>79</a:t>
            </a:fld>
            <a:endParaRPr lang="es-PR" altLang="en-US" b="0" i="0"/>
          </a:p>
        </p:txBody>
      </p:sp>
      <p:sp>
        <p:nvSpPr>
          <p:cNvPr id="330755" name="Rectangle 2">
            <a:extLst>
              <a:ext uri="{FF2B5EF4-FFF2-40B4-BE49-F238E27FC236}">
                <a16:creationId xmlns:a16="http://schemas.microsoft.com/office/drawing/2014/main" id="{31FD0EAD-2DE2-415F-BEDD-683C8902FEE8}"/>
              </a:ext>
            </a:extLst>
          </p:cNvPr>
          <p:cNvSpPr>
            <a:spLocks noRot="1" noChangeArrowheads="1" noTextEdit="1"/>
          </p:cNvSpPr>
          <p:nvPr>
            <p:ph type="sldImg"/>
          </p:nvPr>
        </p:nvSpPr>
        <p:spPr>
          <a:ln/>
        </p:spPr>
      </p:sp>
      <p:sp>
        <p:nvSpPr>
          <p:cNvPr id="330756" name="Rectangle 3">
            <a:extLst>
              <a:ext uri="{FF2B5EF4-FFF2-40B4-BE49-F238E27FC236}">
                <a16:creationId xmlns:a16="http://schemas.microsoft.com/office/drawing/2014/main" id="{CB81E841-3EE9-4361-8198-4A6225228D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a:extLst>
              <a:ext uri="{FF2B5EF4-FFF2-40B4-BE49-F238E27FC236}">
                <a16:creationId xmlns:a16="http://schemas.microsoft.com/office/drawing/2014/main" id="{F5F353E3-6913-4FF1-BE6F-21ABCA6E8BF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6F89CE25-794C-47D0-A68A-EDE1A089A472}" type="slidenum">
              <a:rPr lang="es-PR" altLang="en-US" b="0" i="0"/>
              <a:pPr/>
              <a:t>8</a:t>
            </a:fld>
            <a:endParaRPr lang="es-PR" altLang="en-US" b="0" i="0"/>
          </a:p>
        </p:txBody>
      </p:sp>
      <p:sp>
        <p:nvSpPr>
          <p:cNvPr id="258051" name="Rectangle 2">
            <a:extLst>
              <a:ext uri="{FF2B5EF4-FFF2-40B4-BE49-F238E27FC236}">
                <a16:creationId xmlns:a16="http://schemas.microsoft.com/office/drawing/2014/main" id="{93229B3C-2FF5-41DE-918D-BEB617BD6EBC}"/>
              </a:ext>
            </a:extLst>
          </p:cNvPr>
          <p:cNvSpPr>
            <a:spLocks noRot="1" noChangeArrowheads="1" noTextEdit="1"/>
          </p:cNvSpPr>
          <p:nvPr>
            <p:ph type="sldImg"/>
          </p:nvPr>
        </p:nvSpPr>
        <p:spPr>
          <a:ln/>
        </p:spPr>
      </p:sp>
      <p:sp>
        <p:nvSpPr>
          <p:cNvPr id="258052" name="Rectangle 3">
            <a:extLst>
              <a:ext uri="{FF2B5EF4-FFF2-40B4-BE49-F238E27FC236}">
                <a16:creationId xmlns:a16="http://schemas.microsoft.com/office/drawing/2014/main" id="{D9E58530-4746-45BF-914E-EB3141BFC72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a:extLst>
              <a:ext uri="{FF2B5EF4-FFF2-40B4-BE49-F238E27FC236}">
                <a16:creationId xmlns:a16="http://schemas.microsoft.com/office/drawing/2014/main" id="{867AA779-8560-4007-9D4B-00BCD7D0FC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FE25236-40EE-4600-9511-88F4663EC213}" type="slidenum">
              <a:rPr lang="es-PR" altLang="en-US" b="0" i="0"/>
              <a:pPr/>
              <a:t>80</a:t>
            </a:fld>
            <a:endParaRPr lang="es-PR" altLang="en-US" b="0" i="0"/>
          </a:p>
        </p:txBody>
      </p:sp>
      <p:sp>
        <p:nvSpPr>
          <p:cNvPr id="331779" name="Rectangle 2">
            <a:extLst>
              <a:ext uri="{FF2B5EF4-FFF2-40B4-BE49-F238E27FC236}">
                <a16:creationId xmlns:a16="http://schemas.microsoft.com/office/drawing/2014/main" id="{0881DB0D-5FD5-48C9-9AEE-0816B2A27183}"/>
              </a:ext>
            </a:extLst>
          </p:cNvPr>
          <p:cNvSpPr>
            <a:spLocks noRot="1" noChangeArrowheads="1" noTextEdit="1"/>
          </p:cNvSpPr>
          <p:nvPr>
            <p:ph type="sldImg"/>
          </p:nvPr>
        </p:nvSpPr>
        <p:spPr>
          <a:ln/>
        </p:spPr>
      </p:sp>
      <p:sp>
        <p:nvSpPr>
          <p:cNvPr id="331780" name="Rectangle 3">
            <a:extLst>
              <a:ext uri="{FF2B5EF4-FFF2-40B4-BE49-F238E27FC236}">
                <a16:creationId xmlns:a16="http://schemas.microsoft.com/office/drawing/2014/main" id="{9A0B1D6D-A5F9-455A-841C-6A9DC32E8A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7">
            <a:extLst>
              <a:ext uri="{FF2B5EF4-FFF2-40B4-BE49-F238E27FC236}">
                <a16:creationId xmlns:a16="http://schemas.microsoft.com/office/drawing/2014/main" id="{2AD429ED-E0D0-4BB7-8B54-4DBB859368B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8783435-709D-4030-B19D-987C009478CB}" type="slidenum">
              <a:rPr lang="es-PR" altLang="en-US" b="0" i="0"/>
              <a:pPr/>
              <a:t>81</a:t>
            </a:fld>
            <a:endParaRPr lang="es-PR" altLang="en-US" b="0" i="0"/>
          </a:p>
        </p:txBody>
      </p:sp>
      <p:sp>
        <p:nvSpPr>
          <p:cNvPr id="332803" name="Rectangle 2">
            <a:extLst>
              <a:ext uri="{FF2B5EF4-FFF2-40B4-BE49-F238E27FC236}">
                <a16:creationId xmlns:a16="http://schemas.microsoft.com/office/drawing/2014/main" id="{606722B8-5319-4CDB-9839-6644066A468C}"/>
              </a:ext>
            </a:extLst>
          </p:cNvPr>
          <p:cNvSpPr>
            <a:spLocks noRot="1" noChangeArrowheads="1" noTextEdit="1"/>
          </p:cNvSpPr>
          <p:nvPr>
            <p:ph type="sldImg"/>
          </p:nvPr>
        </p:nvSpPr>
        <p:spPr>
          <a:ln/>
        </p:spPr>
      </p:sp>
      <p:sp>
        <p:nvSpPr>
          <p:cNvPr id="332804" name="Rectangle 3">
            <a:extLst>
              <a:ext uri="{FF2B5EF4-FFF2-40B4-BE49-F238E27FC236}">
                <a16:creationId xmlns:a16="http://schemas.microsoft.com/office/drawing/2014/main" id="{D9AEA30B-40BD-49A8-BE1F-B054DC12D41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a:extLst>
              <a:ext uri="{FF2B5EF4-FFF2-40B4-BE49-F238E27FC236}">
                <a16:creationId xmlns:a16="http://schemas.microsoft.com/office/drawing/2014/main" id="{54D5AF93-AA37-4570-9F38-69C5C8DCB91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C1BFB958-B124-4130-BB4A-351967CA5D91}" type="slidenum">
              <a:rPr lang="es-PR" altLang="en-US" b="0" i="0"/>
              <a:pPr/>
              <a:t>82</a:t>
            </a:fld>
            <a:endParaRPr lang="es-PR" altLang="en-US" b="0" i="0"/>
          </a:p>
        </p:txBody>
      </p:sp>
      <p:sp>
        <p:nvSpPr>
          <p:cNvPr id="333827" name="Rectangle 2">
            <a:extLst>
              <a:ext uri="{FF2B5EF4-FFF2-40B4-BE49-F238E27FC236}">
                <a16:creationId xmlns:a16="http://schemas.microsoft.com/office/drawing/2014/main" id="{54137D42-A78C-439D-97E3-8BA2874D80CD}"/>
              </a:ext>
            </a:extLst>
          </p:cNvPr>
          <p:cNvSpPr>
            <a:spLocks noRot="1" noChangeArrowheads="1" noTextEdit="1"/>
          </p:cNvSpPr>
          <p:nvPr>
            <p:ph type="sldImg"/>
          </p:nvPr>
        </p:nvSpPr>
        <p:spPr>
          <a:ln/>
        </p:spPr>
      </p:sp>
      <p:sp>
        <p:nvSpPr>
          <p:cNvPr id="333828" name="Rectangle 3">
            <a:extLst>
              <a:ext uri="{FF2B5EF4-FFF2-40B4-BE49-F238E27FC236}">
                <a16:creationId xmlns:a16="http://schemas.microsoft.com/office/drawing/2014/main" id="{4568D508-2C32-4BF0-B5C6-1EB2B4090F5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7">
            <a:extLst>
              <a:ext uri="{FF2B5EF4-FFF2-40B4-BE49-F238E27FC236}">
                <a16:creationId xmlns:a16="http://schemas.microsoft.com/office/drawing/2014/main" id="{B86999B0-9083-4D3E-B9D8-AE3A5AAF16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BF8276A-E451-411C-B1B9-38C8E9A74CA4}" type="slidenum">
              <a:rPr lang="es-PR" altLang="en-US" b="0" i="0"/>
              <a:pPr/>
              <a:t>83</a:t>
            </a:fld>
            <a:endParaRPr lang="es-PR" altLang="en-US" b="0" i="0"/>
          </a:p>
        </p:txBody>
      </p:sp>
      <p:sp>
        <p:nvSpPr>
          <p:cNvPr id="334851" name="Rectangle 2">
            <a:extLst>
              <a:ext uri="{FF2B5EF4-FFF2-40B4-BE49-F238E27FC236}">
                <a16:creationId xmlns:a16="http://schemas.microsoft.com/office/drawing/2014/main" id="{5888F2C8-C66A-4828-B684-097851C1C49D}"/>
              </a:ext>
            </a:extLst>
          </p:cNvPr>
          <p:cNvSpPr>
            <a:spLocks noRot="1" noChangeArrowheads="1" noTextEdit="1"/>
          </p:cNvSpPr>
          <p:nvPr>
            <p:ph type="sldImg"/>
          </p:nvPr>
        </p:nvSpPr>
        <p:spPr>
          <a:ln/>
        </p:spPr>
      </p:sp>
      <p:sp>
        <p:nvSpPr>
          <p:cNvPr id="334852" name="Rectangle 3">
            <a:extLst>
              <a:ext uri="{FF2B5EF4-FFF2-40B4-BE49-F238E27FC236}">
                <a16:creationId xmlns:a16="http://schemas.microsoft.com/office/drawing/2014/main" id="{2C7A1624-0890-4556-B5FF-BA55B7B8483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7">
            <a:extLst>
              <a:ext uri="{FF2B5EF4-FFF2-40B4-BE49-F238E27FC236}">
                <a16:creationId xmlns:a16="http://schemas.microsoft.com/office/drawing/2014/main" id="{EC8523B1-A9D6-483E-AC67-E0F968E300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BCC2177D-7802-4429-975A-886160299C73}" type="slidenum">
              <a:rPr lang="es-PR" altLang="en-US" b="0" i="0"/>
              <a:pPr/>
              <a:t>84</a:t>
            </a:fld>
            <a:endParaRPr lang="es-PR" altLang="en-US" b="0" i="0"/>
          </a:p>
        </p:txBody>
      </p:sp>
      <p:sp>
        <p:nvSpPr>
          <p:cNvPr id="335875" name="Rectangle 2">
            <a:extLst>
              <a:ext uri="{FF2B5EF4-FFF2-40B4-BE49-F238E27FC236}">
                <a16:creationId xmlns:a16="http://schemas.microsoft.com/office/drawing/2014/main" id="{910107FB-6D4D-41CD-8FF3-B4FF8615D3E5}"/>
              </a:ext>
            </a:extLst>
          </p:cNvPr>
          <p:cNvSpPr>
            <a:spLocks noRot="1" noChangeArrowheads="1" noTextEdit="1"/>
          </p:cNvSpPr>
          <p:nvPr>
            <p:ph type="sldImg"/>
          </p:nvPr>
        </p:nvSpPr>
        <p:spPr>
          <a:ln/>
        </p:spPr>
      </p:sp>
      <p:sp>
        <p:nvSpPr>
          <p:cNvPr id="335876" name="Rectangle 3">
            <a:extLst>
              <a:ext uri="{FF2B5EF4-FFF2-40B4-BE49-F238E27FC236}">
                <a16:creationId xmlns:a16="http://schemas.microsoft.com/office/drawing/2014/main" id="{8882AA77-9F37-4998-A7F0-6CA11C30D2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7">
            <a:extLst>
              <a:ext uri="{FF2B5EF4-FFF2-40B4-BE49-F238E27FC236}">
                <a16:creationId xmlns:a16="http://schemas.microsoft.com/office/drawing/2014/main" id="{442FF222-3E2E-47DB-BDD2-7367681CC2C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B7A5D76-EF0B-4D6E-8CCA-FD66CCFDFE22}" type="slidenum">
              <a:rPr lang="es-PR" altLang="en-US" b="0" i="0"/>
              <a:pPr/>
              <a:t>85</a:t>
            </a:fld>
            <a:endParaRPr lang="es-PR" altLang="en-US" b="0" i="0"/>
          </a:p>
        </p:txBody>
      </p:sp>
      <p:sp>
        <p:nvSpPr>
          <p:cNvPr id="336899" name="Rectangle 2">
            <a:extLst>
              <a:ext uri="{FF2B5EF4-FFF2-40B4-BE49-F238E27FC236}">
                <a16:creationId xmlns:a16="http://schemas.microsoft.com/office/drawing/2014/main" id="{D910DDFC-6D25-4A05-8302-C608FED8D5B3}"/>
              </a:ext>
            </a:extLst>
          </p:cNvPr>
          <p:cNvSpPr>
            <a:spLocks noRot="1" noChangeArrowheads="1" noTextEdit="1"/>
          </p:cNvSpPr>
          <p:nvPr>
            <p:ph type="sldImg"/>
          </p:nvPr>
        </p:nvSpPr>
        <p:spPr>
          <a:ln/>
        </p:spPr>
      </p:sp>
      <p:sp>
        <p:nvSpPr>
          <p:cNvPr id="336900" name="Rectangle 3">
            <a:extLst>
              <a:ext uri="{FF2B5EF4-FFF2-40B4-BE49-F238E27FC236}">
                <a16:creationId xmlns:a16="http://schemas.microsoft.com/office/drawing/2014/main" id="{72C7AAE9-A846-4F0B-9EA1-F50EF2597B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a:extLst>
              <a:ext uri="{FF2B5EF4-FFF2-40B4-BE49-F238E27FC236}">
                <a16:creationId xmlns:a16="http://schemas.microsoft.com/office/drawing/2014/main" id="{FDC95CD4-12DB-4733-B2B9-CAAE5C41558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AC0C1F03-7A39-4114-9E00-F9BF16D877BB}" type="slidenum">
              <a:rPr lang="es-PR" altLang="en-US" b="0" i="0"/>
              <a:pPr/>
              <a:t>86</a:t>
            </a:fld>
            <a:endParaRPr lang="es-PR" altLang="en-US" b="0" i="0"/>
          </a:p>
        </p:txBody>
      </p:sp>
      <p:sp>
        <p:nvSpPr>
          <p:cNvPr id="337923" name="Rectangle 2">
            <a:extLst>
              <a:ext uri="{FF2B5EF4-FFF2-40B4-BE49-F238E27FC236}">
                <a16:creationId xmlns:a16="http://schemas.microsoft.com/office/drawing/2014/main" id="{408F8E58-68B3-43A4-A726-CB39C3199BF3}"/>
              </a:ext>
            </a:extLst>
          </p:cNvPr>
          <p:cNvSpPr>
            <a:spLocks noRot="1" noChangeArrowheads="1" noTextEdit="1"/>
          </p:cNvSpPr>
          <p:nvPr>
            <p:ph type="sldImg"/>
          </p:nvPr>
        </p:nvSpPr>
        <p:spPr>
          <a:ln/>
        </p:spPr>
      </p:sp>
      <p:sp>
        <p:nvSpPr>
          <p:cNvPr id="337924" name="Rectangle 3">
            <a:extLst>
              <a:ext uri="{FF2B5EF4-FFF2-40B4-BE49-F238E27FC236}">
                <a16:creationId xmlns:a16="http://schemas.microsoft.com/office/drawing/2014/main" id="{D1AACDDE-2368-47BA-9EE7-B25BA5A3DD7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1B2DF5DE-2C6E-4FD9-B135-EECD5237AD7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D74CC40-8D5C-40DA-BE48-CAE6C458044B}" type="slidenum">
              <a:rPr lang="es-PR" altLang="en-US" b="0" i="0"/>
              <a:pPr/>
              <a:t>87</a:t>
            </a:fld>
            <a:endParaRPr lang="es-PR" altLang="en-US" b="0" i="0"/>
          </a:p>
        </p:txBody>
      </p:sp>
      <p:sp>
        <p:nvSpPr>
          <p:cNvPr id="338947" name="Rectangle 2">
            <a:extLst>
              <a:ext uri="{FF2B5EF4-FFF2-40B4-BE49-F238E27FC236}">
                <a16:creationId xmlns:a16="http://schemas.microsoft.com/office/drawing/2014/main" id="{BDC4E8CD-F450-44B4-9C31-0ACE9ACB4C00}"/>
              </a:ext>
            </a:extLst>
          </p:cNvPr>
          <p:cNvSpPr>
            <a:spLocks noRot="1" noChangeArrowheads="1" noTextEdit="1"/>
          </p:cNvSpPr>
          <p:nvPr>
            <p:ph type="sldImg"/>
          </p:nvPr>
        </p:nvSpPr>
        <p:spPr>
          <a:ln/>
        </p:spPr>
      </p:sp>
      <p:sp>
        <p:nvSpPr>
          <p:cNvPr id="338948" name="Rectangle 3">
            <a:extLst>
              <a:ext uri="{FF2B5EF4-FFF2-40B4-BE49-F238E27FC236}">
                <a16:creationId xmlns:a16="http://schemas.microsoft.com/office/drawing/2014/main" id="{F1E800DE-C316-442D-B5E8-0A3D02C122E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a:extLst>
              <a:ext uri="{FF2B5EF4-FFF2-40B4-BE49-F238E27FC236}">
                <a16:creationId xmlns:a16="http://schemas.microsoft.com/office/drawing/2014/main" id="{06776B88-0E0D-4684-AE0E-AB59620A35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4D5457A-7A27-4556-946E-7E4A30D70AF1}" type="slidenum">
              <a:rPr lang="es-PR" altLang="en-US" b="0" i="0"/>
              <a:pPr/>
              <a:t>88</a:t>
            </a:fld>
            <a:endParaRPr lang="es-PR" altLang="en-US" b="0" i="0"/>
          </a:p>
        </p:txBody>
      </p:sp>
      <p:sp>
        <p:nvSpPr>
          <p:cNvPr id="339971" name="Rectangle 2">
            <a:extLst>
              <a:ext uri="{FF2B5EF4-FFF2-40B4-BE49-F238E27FC236}">
                <a16:creationId xmlns:a16="http://schemas.microsoft.com/office/drawing/2014/main" id="{6A37D7C8-8B0A-463D-B9D8-CCF21C9B0740}"/>
              </a:ext>
            </a:extLst>
          </p:cNvPr>
          <p:cNvSpPr>
            <a:spLocks noRot="1" noChangeArrowheads="1" noTextEdit="1"/>
          </p:cNvSpPr>
          <p:nvPr>
            <p:ph type="sldImg"/>
          </p:nvPr>
        </p:nvSpPr>
        <p:spPr>
          <a:ln/>
        </p:spPr>
      </p:sp>
      <p:sp>
        <p:nvSpPr>
          <p:cNvPr id="339972" name="Rectangle 3">
            <a:extLst>
              <a:ext uri="{FF2B5EF4-FFF2-40B4-BE49-F238E27FC236}">
                <a16:creationId xmlns:a16="http://schemas.microsoft.com/office/drawing/2014/main" id="{3A9F4EDA-0032-4618-92BA-54043C2374F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7">
            <a:extLst>
              <a:ext uri="{FF2B5EF4-FFF2-40B4-BE49-F238E27FC236}">
                <a16:creationId xmlns:a16="http://schemas.microsoft.com/office/drawing/2014/main" id="{9A0A5520-6737-404F-9A8A-81686B61EEB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D6C645C3-837D-4418-B364-2A6C1CA88CDD}" type="slidenum">
              <a:rPr lang="es-PR" altLang="en-US" b="0" i="0"/>
              <a:pPr/>
              <a:t>89</a:t>
            </a:fld>
            <a:endParaRPr lang="es-PR" altLang="en-US" b="0" i="0"/>
          </a:p>
        </p:txBody>
      </p:sp>
      <p:sp>
        <p:nvSpPr>
          <p:cNvPr id="340995" name="Rectangle 2">
            <a:extLst>
              <a:ext uri="{FF2B5EF4-FFF2-40B4-BE49-F238E27FC236}">
                <a16:creationId xmlns:a16="http://schemas.microsoft.com/office/drawing/2014/main" id="{D1CC826E-C0CD-41BF-BE60-AB0F640B9666}"/>
              </a:ext>
            </a:extLst>
          </p:cNvPr>
          <p:cNvSpPr>
            <a:spLocks noRot="1" noChangeArrowheads="1" noTextEdit="1"/>
          </p:cNvSpPr>
          <p:nvPr>
            <p:ph type="sldImg"/>
          </p:nvPr>
        </p:nvSpPr>
        <p:spPr>
          <a:ln/>
        </p:spPr>
      </p:sp>
      <p:sp>
        <p:nvSpPr>
          <p:cNvPr id="340996" name="Rectangle 3">
            <a:extLst>
              <a:ext uri="{FF2B5EF4-FFF2-40B4-BE49-F238E27FC236}">
                <a16:creationId xmlns:a16="http://schemas.microsoft.com/office/drawing/2014/main" id="{1C4595AB-7742-467F-B0F2-E3350E72B00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a:extLst>
              <a:ext uri="{FF2B5EF4-FFF2-40B4-BE49-F238E27FC236}">
                <a16:creationId xmlns:a16="http://schemas.microsoft.com/office/drawing/2014/main" id="{C4DC7A2A-8B4D-40E8-9CEF-AAF8564327E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FB5B6AB1-BDB5-4D53-8BBA-59C5DC0E9F26}" type="slidenum">
              <a:rPr lang="es-PR" altLang="en-US" b="0" i="0"/>
              <a:pPr/>
              <a:t>9</a:t>
            </a:fld>
            <a:endParaRPr lang="es-PR" altLang="en-US" b="0" i="0"/>
          </a:p>
        </p:txBody>
      </p:sp>
      <p:sp>
        <p:nvSpPr>
          <p:cNvPr id="259075" name="Rectangle 2">
            <a:extLst>
              <a:ext uri="{FF2B5EF4-FFF2-40B4-BE49-F238E27FC236}">
                <a16:creationId xmlns:a16="http://schemas.microsoft.com/office/drawing/2014/main" id="{DC823245-A817-4546-B9B1-E6E24AD78BC3}"/>
              </a:ext>
            </a:extLst>
          </p:cNvPr>
          <p:cNvSpPr>
            <a:spLocks noRot="1" noChangeArrowheads="1" noTextEdit="1"/>
          </p:cNvSpPr>
          <p:nvPr>
            <p:ph type="sldImg"/>
          </p:nvPr>
        </p:nvSpPr>
        <p:spPr>
          <a:ln/>
        </p:spPr>
      </p:sp>
      <p:sp>
        <p:nvSpPr>
          <p:cNvPr id="259076" name="Rectangle 3">
            <a:extLst>
              <a:ext uri="{FF2B5EF4-FFF2-40B4-BE49-F238E27FC236}">
                <a16:creationId xmlns:a16="http://schemas.microsoft.com/office/drawing/2014/main" id="{C67E64C4-A354-4356-AFCC-EE053C43FDA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a:extLst>
              <a:ext uri="{FF2B5EF4-FFF2-40B4-BE49-F238E27FC236}">
                <a16:creationId xmlns:a16="http://schemas.microsoft.com/office/drawing/2014/main" id="{BC04D89E-F66E-4CE8-8923-B49AEEF31E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F9ED0C5-C680-4316-9ED5-9BD95AADFF41}" type="slidenum">
              <a:rPr lang="es-PR" altLang="en-US" b="0" i="0"/>
              <a:pPr/>
              <a:t>90</a:t>
            </a:fld>
            <a:endParaRPr lang="es-PR" altLang="en-US" b="0" i="0"/>
          </a:p>
        </p:txBody>
      </p:sp>
      <p:sp>
        <p:nvSpPr>
          <p:cNvPr id="342019" name="Rectangle 2">
            <a:extLst>
              <a:ext uri="{FF2B5EF4-FFF2-40B4-BE49-F238E27FC236}">
                <a16:creationId xmlns:a16="http://schemas.microsoft.com/office/drawing/2014/main" id="{5839CE70-F125-4ADC-824C-E0CAD4D9F121}"/>
              </a:ext>
            </a:extLst>
          </p:cNvPr>
          <p:cNvSpPr>
            <a:spLocks noRot="1" noChangeArrowheads="1" noTextEdit="1"/>
          </p:cNvSpPr>
          <p:nvPr>
            <p:ph type="sldImg"/>
          </p:nvPr>
        </p:nvSpPr>
        <p:spPr>
          <a:ln/>
        </p:spPr>
      </p:sp>
      <p:sp>
        <p:nvSpPr>
          <p:cNvPr id="342020" name="Rectangle 3">
            <a:extLst>
              <a:ext uri="{FF2B5EF4-FFF2-40B4-BE49-F238E27FC236}">
                <a16:creationId xmlns:a16="http://schemas.microsoft.com/office/drawing/2014/main" id="{CC8CA107-212F-4FBD-9C57-2A165EF1B4B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a:extLst>
              <a:ext uri="{FF2B5EF4-FFF2-40B4-BE49-F238E27FC236}">
                <a16:creationId xmlns:a16="http://schemas.microsoft.com/office/drawing/2014/main" id="{97CA76EF-CD02-4564-9381-007A09E888C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1AD3366-84AC-4C4D-8D00-F6D9C0D6F6BB}" type="slidenum">
              <a:rPr lang="es-PR" altLang="en-US" b="0" i="0"/>
              <a:pPr/>
              <a:t>91</a:t>
            </a:fld>
            <a:endParaRPr lang="es-PR" altLang="en-US" b="0" i="0"/>
          </a:p>
        </p:txBody>
      </p:sp>
      <p:sp>
        <p:nvSpPr>
          <p:cNvPr id="343043" name="Rectangle 2">
            <a:extLst>
              <a:ext uri="{FF2B5EF4-FFF2-40B4-BE49-F238E27FC236}">
                <a16:creationId xmlns:a16="http://schemas.microsoft.com/office/drawing/2014/main" id="{7B525FF5-5799-41EE-8617-9B0358118402}"/>
              </a:ext>
            </a:extLst>
          </p:cNvPr>
          <p:cNvSpPr>
            <a:spLocks noRot="1" noChangeArrowheads="1" noTextEdit="1"/>
          </p:cNvSpPr>
          <p:nvPr>
            <p:ph type="sldImg"/>
          </p:nvPr>
        </p:nvSpPr>
        <p:spPr>
          <a:ln/>
        </p:spPr>
      </p:sp>
      <p:sp>
        <p:nvSpPr>
          <p:cNvPr id="343044" name="Rectangle 3">
            <a:extLst>
              <a:ext uri="{FF2B5EF4-FFF2-40B4-BE49-F238E27FC236}">
                <a16:creationId xmlns:a16="http://schemas.microsoft.com/office/drawing/2014/main" id="{6185F91E-98A6-4EAB-865A-FFF86CE9D30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7">
            <a:extLst>
              <a:ext uri="{FF2B5EF4-FFF2-40B4-BE49-F238E27FC236}">
                <a16:creationId xmlns:a16="http://schemas.microsoft.com/office/drawing/2014/main" id="{7B89D596-5B42-4AF8-B491-0A7FD734C6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1706ADD-523B-46F9-8931-E64EFE70538A}" type="slidenum">
              <a:rPr lang="es-PR" altLang="en-US" b="0" i="0"/>
              <a:pPr/>
              <a:t>92</a:t>
            </a:fld>
            <a:endParaRPr lang="es-PR" altLang="en-US" b="0" i="0"/>
          </a:p>
        </p:txBody>
      </p:sp>
      <p:sp>
        <p:nvSpPr>
          <p:cNvPr id="344067" name="Rectangle 2">
            <a:extLst>
              <a:ext uri="{FF2B5EF4-FFF2-40B4-BE49-F238E27FC236}">
                <a16:creationId xmlns:a16="http://schemas.microsoft.com/office/drawing/2014/main" id="{C3A62340-AA87-42E7-8249-C57BCAAF0BC2}"/>
              </a:ext>
            </a:extLst>
          </p:cNvPr>
          <p:cNvSpPr>
            <a:spLocks noRot="1" noChangeArrowheads="1" noTextEdit="1"/>
          </p:cNvSpPr>
          <p:nvPr>
            <p:ph type="sldImg"/>
          </p:nvPr>
        </p:nvSpPr>
        <p:spPr>
          <a:ln/>
        </p:spPr>
      </p:sp>
      <p:sp>
        <p:nvSpPr>
          <p:cNvPr id="344068" name="Rectangle 3">
            <a:extLst>
              <a:ext uri="{FF2B5EF4-FFF2-40B4-BE49-F238E27FC236}">
                <a16:creationId xmlns:a16="http://schemas.microsoft.com/office/drawing/2014/main" id="{978209B6-10F9-4DAA-AA4A-456F13E6E78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7">
            <a:extLst>
              <a:ext uri="{FF2B5EF4-FFF2-40B4-BE49-F238E27FC236}">
                <a16:creationId xmlns:a16="http://schemas.microsoft.com/office/drawing/2014/main" id="{5A8DA3DE-BC59-4AF9-B395-A0C6885098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EC5E0109-2E31-42E7-B7DD-7226D8A6D360}" type="slidenum">
              <a:rPr lang="es-PR" altLang="en-US" b="0" i="0"/>
              <a:pPr/>
              <a:t>93</a:t>
            </a:fld>
            <a:endParaRPr lang="es-PR" altLang="en-US" b="0" i="0"/>
          </a:p>
        </p:txBody>
      </p:sp>
      <p:sp>
        <p:nvSpPr>
          <p:cNvPr id="345091" name="Rectangle 2">
            <a:extLst>
              <a:ext uri="{FF2B5EF4-FFF2-40B4-BE49-F238E27FC236}">
                <a16:creationId xmlns:a16="http://schemas.microsoft.com/office/drawing/2014/main" id="{0A76D7BB-1F12-4106-A682-F4A4528BE085}"/>
              </a:ext>
            </a:extLst>
          </p:cNvPr>
          <p:cNvSpPr>
            <a:spLocks noRot="1" noChangeArrowheads="1" noTextEdit="1"/>
          </p:cNvSpPr>
          <p:nvPr>
            <p:ph type="sldImg"/>
          </p:nvPr>
        </p:nvSpPr>
        <p:spPr>
          <a:ln/>
        </p:spPr>
      </p:sp>
      <p:sp>
        <p:nvSpPr>
          <p:cNvPr id="345092" name="Rectangle 3">
            <a:extLst>
              <a:ext uri="{FF2B5EF4-FFF2-40B4-BE49-F238E27FC236}">
                <a16:creationId xmlns:a16="http://schemas.microsoft.com/office/drawing/2014/main" id="{DF822CE4-4A8E-4899-9675-FEBFA9F0FA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7">
            <a:extLst>
              <a:ext uri="{FF2B5EF4-FFF2-40B4-BE49-F238E27FC236}">
                <a16:creationId xmlns:a16="http://schemas.microsoft.com/office/drawing/2014/main" id="{7B6483BF-11AF-425C-9B4E-6311EBE449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8360BE2B-224A-4EF7-927C-5F214E145B5C}" type="slidenum">
              <a:rPr lang="es-PR" altLang="en-US" b="0" i="0"/>
              <a:pPr/>
              <a:t>94</a:t>
            </a:fld>
            <a:endParaRPr lang="es-PR" altLang="en-US" b="0" i="0"/>
          </a:p>
        </p:txBody>
      </p:sp>
      <p:sp>
        <p:nvSpPr>
          <p:cNvPr id="346115" name="Rectangle 2">
            <a:extLst>
              <a:ext uri="{FF2B5EF4-FFF2-40B4-BE49-F238E27FC236}">
                <a16:creationId xmlns:a16="http://schemas.microsoft.com/office/drawing/2014/main" id="{965E48E2-7086-4E4C-8C42-00DD22E279AC}"/>
              </a:ext>
            </a:extLst>
          </p:cNvPr>
          <p:cNvSpPr>
            <a:spLocks noRot="1" noChangeArrowheads="1" noTextEdit="1"/>
          </p:cNvSpPr>
          <p:nvPr>
            <p:ph type="sldImg"/>
          </p:nvPr>
        </p:nvSpPr>
        <p:spPr>
          <a:ln/>
        </p:spPr>
      </p:sp>
      <p:sp>
        <p:nvSpPr>
          <p:cNvPr id="346116" name="Rectangle 3">
            <a:extLst>
              <a:ext uri="{FF2B5EF4-FFF2-40B4-BE49-F238E27FC236}">
                <a16:creationId xmlns:a16="http://schemas.microsoft.com/office/drawing/2014/main" id="{6C803272-9867-4E75-9E32-5BB0F4EA9E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7">
            <a:extLst>
              <a:ext uri="{FF2B5EF4-FFF2-40B4-BE49-F238E27FC236}">
                <a16:creationId xmlns:a16="http://schemas.microsoft.com/office/drawing/2014/main" id="{B6483758-7479-4A3B-819A-C692BB98800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9AFFB9DD-F004-41ED-8AF7-2D14A0BD259C}" type="slidenum">
              <a:rPr lang="es-PR" altLang="en-US" b="0" i="0"/>
              <a:pPr/>
              <a:t>95</a:t>
            </a:fld>
            <a:endParaRPr lang="es-PR" altLang="en-US" b="0" i="0"/>
          </a:p>
        </p:txBody>
      </p:sp>
      <p:sp>
        <p:nvSpPr>
          <p:cNvPr id="347139" name="Rectangle 2">
            <a:extLst>
              <a:ext uri="{FF2B5EF4-FFF2-40B4-BE49-F238E27FC236}">
                <a16:creationId xmlns:a16="http://schemas.microsoft.com/office/drawing/2014/main" id="{C49996A0-D401-4B36-BE1E-37418B02F0A5}"/>
              </a:ext>
            </a:extLst>
          </p:cNvPr>
          <p:cNvSpPr>
            <a:spLocks noRot="1" noChangeArrowheads="1" noTextEdit="1"/>
          </p:cNvSpPr>
          <p:nvPr>
            <p:ph type="sldImg"/>
          </p:nvPr>
        </p:nvSpPr>
        <p:spPr>
          <a:ln/>
        </p:spPr>
      </p:sp>
      <p:sp>
        <p:nvSpPr>
          <p:cNvPr id="347140" name="Rectangle 3">
            <a:extLst>
              <a:ext uri="{FF2B5EF4-FFF2-40B4-BE49-F238E27FC236}">
                <a16:creationId xmlns:a16="http://schemas.microsoft.com/office/drawing/2014/main" id="{B717717C-8832-45F6-9DB9-670DECC485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a:extLst>
              <a:ext uri="{FF2B5EF4-FFF2-40B4-BE49-F238E27FC236}">
                <a16:creationId xmlns:a16="http://schemas.microsoft.com/office/drawing/2014/main" id="{A527C1B4-4D7D-4BD3-98DE-807572BD4EA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DFFAABF-F9F6-4059-8FF1-296E1F52216E}" type="slidenum">
              <a:rPr lang="es-PR" altLang="en-US" b="0" i="0"/>
              <a:pPr/>
              <a:t>96</a:t>
            </a:fld>
            <a:endParaRPr lang="es-PR" altLang="en-US" b="0" i="0"/>
          </a:p>
        </p:txBody>
      </p:sp>
      <p:sp>
        <p:nvSpPr>
          <p:cNvPr id="348163" name="Rectangle 2">
            <a:extLst>
              <a:ext uri="{FF2B5EF4-FFF2-40B4-BE49-F238E27FC236}">
                <a16:creationId xmlns:a16="http://schemas.microsoft.com/office/drawing/2014/main" id="{4DC2B3EA-E296-43ED-B6BC-CA5C5E05C964}"/>
              </a:ext>
            </a:extLst>
          </p:cNvPr>
          <p:cNvSpPr>
            <a:spLocks noRot="1" noChangeArrowheads="1" noTextEdit="1"/>
          </p:cNvSpPr>
          <p:nvPr>
            <p:ph type="sldImg"/>
          </p:nvPr>
        </p:nvSpPr>
        <p:spPr>
          <a:ln/>
        </p:spPr>
      </p:sp>
      <p:sp>
        <p:nvSpPr>
          <p:cNvPr id="348164" name="Rectangle 3">
            <a:extLst>
              <a:ext uri="{FF2B5EF4-FFF2-40B4-BE49-F238E27FC236}">
                <a16:creationId xmlns:a16="http://schemas.microsoft.com/office/drawing/2014/main" id="{D0747D9A-B024-4292-BD5D-0F10CADFE4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7">
            <a:extLst>
              <a:ext uri="{FF2B5EF4-FFF2-40B4-BE49-F238E27FC236}">
                <a16:creationId xmlns:a16="http://schemas.microsoft.com/office/drawing/2014/main" id="{07987365-F1F4-4577-AEFD-B663FCC1CC7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0E47870C-00B4-4633-86CA-DFA1614F1ED1}" type="slidenum">
              <a:rPr lang="es-PR" altLang="en-US" b="0" i="0"/>
              <a:pPr/>
              <a:t>97</a:t>
            </a:fld>
            <a:endParaRPr lang="es-PR" altLang="en-US" b="0" i="0"/>
          </a:p>
        </p:txBody>
      </p:sp>
      <p:sp>
        <p:nvSpPr>
          <p:cNvPr id="349187" name="Rectangle 2">
            <a:extLst>
              <a:ext uri="{FF2B5EF4-FFF2-40B4-BE49-F238E27FC236}">
                <a16:creationId xmlns:a16="http://schemas.microsoft.com/office/drawing/2014/main" id="{E0335563-0A13-43FF-837A-C643A8A66AFB}"/>
              </a:ext>
            </a:extLst>
          </p:cNvPr>
          <p:cNvSpPr>
            <a:spLocks noRot="1" noChangeArrowheads="1" noTextEdit="1"/>
          </p:cNvSpPr>
          <p:nvPr>
            <p:ph type="sldImg"/>
          </p:nvPr>
        </p:nvSpPr>
        <p:spPr>
          <a:ln/>
        </p:spPr>
      </p:sp>
      <p:sp>
        <p:nvSpPr>
          <p:cNvPr id="349188" name="Rectangle 3">
            <a:extLst>
              <a:ext uri="{FF2B5EF4-FFF2-40B4-BE49-F238E27FC236}">
                <a16:creationId xmlns:a16="http://schemas.microsoft.com/office/drawing/2014/main" id="{1EDCD355-316F-4B8B-872A-9A51A0E6A1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7">
            <a:extLst>
              <a:ext uri="{FF2B5EF4-FFF2-40B4-BE49-F238E27FC236}">
                <a16:creationId xmlns:a16="http://schemas.microsoft.com/office/drawing/2014/main" id="{A44CC77B-ACD7-401C-AB58-CA665C66037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4E40EA95-709C-44FD-BD87-A221412F6D6A}" type="slidenum">
              <a:rPr lang="es-PR" altLang="en-US" b="0" i="0"/>
              <a:pPr/>
              <a:t>98</a:t>
            </a:fld>
            <a:endParaRPr lang="es-PR" altLang="en-US" b="0" i="0"/>
          </a:p>
        </p:txBody>
      </p:sp>
      <p:sp>
        <p:nvSpPr>
          <p:cNvPr id="350211" name="Rectangle 2">
            <a:extLst>
              <a:ext uri="{FF2B5EF4-FFF2-40B4-BE49-F238E27FC236}">
                <a16:creationId xmlns:a16="http://schemas.microsoft.com/office/drawing/2014/main" id="{6C283391-D36D-49F6-B50F-89E3C36D1BE6}"/>
              </a:ext>
            </a:extLst>
          </p:cNvPr>
          <p:cNvSpPr>
            <a:spLocks noRot="1" noChangeArrowheads="1" noTextEdit="1"/>
          </p:cNvSpPr>
          <p:nvPr>
            <p:ph type="sldImg"/>
          </p:nvPr>
        </p:nvSpPr>
        <p:spPr>
          <a:ln/>
        </p:spPr>
      </p:sp>
      <p:sp>
        <p:nvSpPr>
          <p:cNvPr id="350212" name="Rectangle 3">
            <a:extLst>
              <a:ext uri="{FF2B5EF4-FFF2-40B4-BE49-F238E27FC236}">
                <a16:creationId xmlns:a16="http://schemas.microsoft.com/office/drawing/2014/main" id="{B016FF95-23DF-495B-982F-F373982437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7">
            <a:extLst>
              <a:ext uri="{FF2B5EF4-FFF2-40B4-BE49-F238E27FC236}">
                <a16:creationId xmlns:a16="http://schemas.microsoft.com/office/drawing/2014/main" id="{EE9FBF59-627B-4B1C-A14F-A33471D9155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fld id="{5452994E-7ACF-4CA1-980D-C3E0515A8DD2}" type="slidenum">
              <a:rPr lang="es-PR" altLang="en-US" b="0" i="0"/>
              <a:pPr/>
              <a:t>99</a:t>
            </a:fld>
            <a:endParaRPr lang="es-PR" altLang="en-US" b="0" i="0"/>
          </a:p>
        </p:txBody>
      </p:sp>
      <p:sp>
        <p:nvSpPr>
          <p:cNvPr id="351235" name="Rectangle 2">
            <a:extLst>
              <a:ext uri="{FF2B5EF4-FFF2-40B4-BE49-F238E27FC236}">
                <a16:creationId xmlns:a16="http://schemas.microsoft.com/office/drawing/2014/main" id="{BE1C3879-EA26-41A9-9417-2F177DECA6B6}"/>
              </a:ext>
            </a:extLst>
          </p:cNvPr>
          <p:cNvSpPr>
            <a:spLocks noRot="1" noChangeArrowheads="1" noTextEdit="1"/>
          </p:cNvSpPr>
          <p:nvPr>
            <p:ph type="sldImg"/>
          </p:nvPr>
        </p:nvSpPr>
        <p:spPr>
          <a:ln/>
        </p:spPr>
      </p:sp>
      <p:sp>
        <p:nvSpPr>
          <p:cNvPr id="351236" name="Rectangle 3">
            <a:extLst>
              <a:ext uri="{FF2B5EF4-FFF2-40B4-BE49-F238E27FC236}">
                <a16:creationId xmlns:a16="http://schemas.microsoft.com/office/drawing/2014/main" id="{4B6399F3-58C8-46DA-A429-406D295414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PR"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s-P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s-PR"/>
          </a:p>
        </p:txBody>
      </p:sp>
      <p:sp>
        <p:nvSpPr>
          <p:cNvPr id="4" name="Rectangle 4">
            <a:extLst>
              <a:ext uri="{FF2B5EF4-FFF2-40B4-BE49-F238E27FC236}">
                <a16:creationId xmlns:a16="http://schemas.microsoft.com/office/drawing/2014/main" id="{455558E4-490D-4AE9-BCB4-998217D39AC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A066D86-58A7-41B6-B188-530A3521707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0C52631-5182-4DB8-BFB6-7761A89BA42A}"/>
              </a:ext>
            </a:extLst>
          </p:cNvPr>
          <p:cNvSpPr>
            <a:spLocks noGrp="1" noChangeArrowheads="1"/>
          </p:cNvSpPr>
          <p:nvPr>
            <p:ph type="sldNum" sz="quarter" idx="12"/>
          </p:nvPr>
        </p:nvSpPr>
        <p:spPr>
          <a:ln/>
        </p:spPr>
        <p:txBody>
          <a:bodyPr/>
          <a:lstStyle>
            <a:lvl1pPr>
              <a:defRPr/>
            </a:lvl1pPr>
          </a:lstStyle>
          <a:p>
            <a:fld id="{19C0CA5E-E23F-467C-A549-297645027219}" type="slidenum">
              <a:rPr lang="en-US" altLang="en-US"/>
              <a:pPr/>
              <a:t>‹#›</a:t>
            </a:fld>
            <a:endParaRPr lang="en-US" altLang="en-US"/>
          </a:p>
        </p:txBody>
      </p:sp>
    </p:spTree>
    <p:extLst>
      <p:ext uri="{BB962C8B-B14F-4D97-AF65-F5344CB8AC3E}">
        <p14:creationId xmlns:p14="http://schemas.microsoft.com/office/powerpoint/2010/main" val="168554898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s-P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s-PR"/>
          </a:p>
        </p:txBody>
      </p:sp>
      <p:sp>
        <p:nvSpPr>
          <p:cNvPr id="4" name="Rectangle 4">
            <a:extLst>
              <a:ext uri="{FF2B5EF4-FFF2-40B4-BE49-F238E27FC236}">
                <a16:creationId xmlns:a16="http://schemas.microsoft.com/office/drawing/2014/main" id="{12D41295-BA9B-4015-B4A5-AD03B750069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8330C6E-F2A1-42A7-B371-CEF971AAFB2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296FF93-3F0E-4E96-8060-FE14ECBCB85F}"/>
              </a:ext>
            </a:extLst>
          </p:cNvPr>
          <p:cNvSpPr>
            <a:spLocks noGrp="1" noChangeArrowheads="1"/>
          </p:cNvSpPr>
          <p:nvPr>
            <p:ph type="sldNum" sz="quarter" idx="12"/>
          </p:nvPr>
        </p:nvSpPr>
        <p:spPr>
          <a:ln/>
        </p:spPr>
        <p:txBody>
          <a:bodyPr/>
          <a:lstStyle>
            <a:lvl1pPr>
              <a:defRPr/>
            </a:lvl1pPr>
          </a:lstStyle>
          <a:p>
            <a:fld id="{7D0DB5AE-E6FB-403F-BC1C-22961A352E98}" type="slidenum">
              <a:rPr lang="en-US" altLang="en-US"/>
              <a:pPr/>
              <a:t>‹#›</a:t>
            </a:fld>
            <a:endParaRPr lang="en-US" altLang="en-US"/>
          </a:p>
        </p:txBody>
      </p:sp>
    </p:spTree>
    <p:extLst>
      <p:ext uri="{BB962C8B-B14F-4D97-AF65-F5344CB8AC3E}">
        <p14:creationId xmlns:p14="http://schemas.microsoft.com/office/powerpoint/2010/main" val="12353503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s-P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s-PR"/>
          </a:p>
        </p:txBody>
      </p:sp>
      <p:sp>
        <p:nvSpPr>
          <p:cNvPr id="4" name="Rectangle 4">
            <a:extLst>
              <a:ext uri="{FF2B5EF4-FFF2-40B4-BE49-F238E27FC236}">
                <a16:creationId xmlns:a16="http://schemas.microsoft.com/office/drawing/2014/main" id="{CF31B4DF-2270-4E90-B5EE-C22C75E0D5F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8343DCC-7339-4F22-B34F-86353394E0C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2C646FA-A842-4DAF-A8B8-F688654CFEA8}"/>
              </a:ext>
            </a:extLst>
          </p:cNvPr>
          <p:cNvSpPr>
            <a:spLocks noGrp="1" noChangeArrowheads="1"/>
          </p:cNvSpPr>
          <p:nvPr>
            <p:ph type="sldNum" sz="quarter" idx="12"/>
          </p:nvPr>
        </p:nvSpPr>
        <p:spPr>
          <a:ln/>
        </p:spPr>
        <p:txBody>
          <a:bodyPr/>
          <a:lstStyle>
            <a:lvl1pPr>
              <a:defRPr/>
            </a:lvl1pPr>
          </a:lstStyle>
          <a:p>
            <a:fld id="{F7F7DBCE-288A-4E96-BE4B-81C1384027FC}" type="slidenum">
              <a:rPr lang="en-US" altLang="en-US"/>
              <a:pPr/>
              <a:t>‹#›</a:t>
            </a:fld>
            <a:endParaRPr lang="en-US" altLang="en-US"/>
          </a:p>
        </p:txBody>
      </p:sp>
    </p:spTree>
    <p:extLst>
      <p:ext uri="{BB962C8B-B14F-4D97-AF65-F5344CB8AC3E}">
        <p14:creationId xmlns:p14="http://schemas.microsoft.com/office/powerpoint/2010/main" val="10480281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s-P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s-PR"/>
          </a:p>
        </p:txBody>
      </p:sp>
      <p:sp>
        <p:nvSpPr>
          <p:cNvPr id="4" name="Rectangle 4">
            <a:extLst>
              <a:ext uri="{FF2B5EF4-FFF2-40B4-BE49-F238E27FC236}">
                <a16:creationId xmlns:a16="http://schemas.microsoft.com/office/drawing/2014/main" id="{9625E437-7AE4-4317-A4B5-D235F9E332D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85FB18E-5564-4204-A22D-74F3F4A8694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48D8A3A-0004-4B05-8F6E-C7B96F6E9413}"/>
              </a:ext>
            </a:extLst>
          </p:cNvPr>
          <p:cNvSpPr>
            <a:spLocks noGrp="1" noChangeArrowheads="1"/>
          </p:cNvSpPr>
          <p:nvPr>
            <p:ph type="sldNum" sz="quarter" idx="12"/>
          </p:nvPr>
        </p:nvSpPr>
        <p:spPr>
          <a:ln/>
        </p:spPr>
        <p:txBody>
          <a:bodyPr/>
          <a:lstStyle>
            <a:lvl1pPr>
              <a:defRPr/>
            </a:lvl1pPr>
          </a:lstStyle>
          <a:p>
            <a:fld id="{AE8649A5-864A-4E35-A3A9-B183ACD5DBD5}" type="slidenum">
              <a:rPr lang="en-US" altLang="en-US"/>
              <a:pPr/>
              <a:t>‹#›</a:t>
            </a:fld>
            <a:endParaRPr lang="en-US" altLang="en-US"/>
          </a:p>
        </p:txBody>
      </p:sp>
    </p:spTree>
    <p:extLst>
      <p:ext uri="{BB962C8B-B14F-4D97-AF65-F5344CB8AC3E}">
        <p14:creationId xmlns:p14="http://schemas.microsoft.com/office/powerpoint/2010/main" val="34711863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s-P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EC185BF-45CD-45E0-BFB7-33C94C15226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ABAE822-3664-40D3-8F64-6291692C593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FBC7D02-8209-42BD-BD55-333B35B4FA90}"/>
              </a:ext>
            </a:extLst>
          </p:cNvPr>
          <p:cNvSpPr>
            <a:spLocks noGrp="1" noChangeArrowheads="1"/>
          </p:cNvSpPr>
          <p:nvPr>
            <p:ph type="sldNum" sz="quarter" idx="12"/>
          </p:nvPr>
        </p:nvSpPr>
        <p:spPr>
          <a:ln/>
        </p:spPr>
        <p:txBody>
          <a:bodyPr/>
          <a:lstStyle>
            <a:lvl1pPr>
              <a:defRPr/>
            </a:lvl1pPr>
          </a:lstStyle>
          <a:p>
            <a:fld id="{5AAD2373-EC1F-4FC4-9D1E-0CC55CEF8D6A}" type="slidenum">
              <a:rPr lang="en-US" altLang="en-US"/>
              <a:pPr/>
              <a:t>‹#›</a:t>
            </a:fld>
            <a:endParaRPr lang="en-US" altLang="en-US"/>
          </a:p>
        </p:txBody>
      </p:sp>
    </p:spTree>
    <p:extLst>
      <p:ext uri="{BB962C8B-B14F-4D97-AF65-F5344CB8AC3E}">
        <p14:creationId xmlns:p14="http://schemas.microsoft.com/office/powerpoint/2010/main" val="36407193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s-P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s-P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s-PR"/>
          </a:p>
        </p:txBody>
      </p:sp>
      <p:sp>
        <p:nvSpPr>
          <p:cNvPr id="5" name="Rectangle 4">
            <a:extLst>
              <a:ext uri="{FF2B5EF4-FFF2-40B4-BE49-F238E27FC236}">
                <a16:creationId xmlns:a16="http://schemas.microsoft.com/office/drawing/2014/main" id="{5628903A-57E4-4FD1-B2C5-E639AB42103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CE2C970-AEA2-4FD6-BCF5-A258FF4BC48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B929B7B-444C-40F9-B8B2-478853C2E73E}"/>
              </a:ext>
            </a:extLst>
          </p:cNvPr>
          <p:cNvSpPr>
            <a:spLocks noGrp="1" noChangeArrowheads="1"/>
          </p:cNvSpPr>
          <p:nvPr>
            <p:ph type="sldNum" sz="quarter" idx="12"/>
          </p:nvPr>
        </p:nvSpPr>
        <p:spPr>
          <a:ln/>
        </p:spPr>
        <p:txBody>
          <a:bodyPr/>
          <a:lstStyle>
            <a:lvl1pPr>
              <a:defRPr/>
            </a:lvl1pPr>
          </a:lstStyle>
          <a:p>
            <a:fld id="{BEF9833B-C8EC-4FE2-9433-63188EEFC226}" type="slidenum">
              <a:rPr lang="en-US" altLang="en-US"/>
              <a:pPr/>
              <a:t>‹#›</a:t>
            </a:fld>
            <a:endParaRPr lang="en-US" altLang="en-US"/>
          </a:p>
        </p:txBody>
      </p:sp>
    </p:spTree>
    <p:extLst>
      <p:ext uri="{BB962C8B-B14F-4D97-AF65-F5344CB8AC3E}">
        <p14:creationId xmlns:p14="http://schemas.microsoft.com/office/powerpoint/2010/main" val="37192205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s-P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s-P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s-PR"/>
          </a:p>
        </p:txBody>
      </p:sp>
      <p:sp>
        <p:nvSpPr>
          <p:cNvPr id="7" name="Rectangle 4">
            <a:extLst>
              <a:ext uri="{FF2B5EF4-FFF2-40B4-BE49-F238E27FC236}">
                <a16:creationId xmlns:a16="http://schemas.microsoft.com/office/drawing/2014/main" id="{1950B541-2F34-4056-A121-8D208F2EC15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6CA82AD1-5DC8-4525-8E34-005814E46EB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21D80B12-BE04-4AF4-980B-E5F3B2A0AB8E}"/>
              </a:ext>
            </a:extLst>
          </p:cNvPr>
          <p:cNvSpPr>
            <a:spLocks noGrp="1" noChangeArrowheads="1"/>
          </p:cNvSpPr>
          <p:nvPr>
            <p:ph type="sldNum" sz="quarter" idx="12"/>
          </p:nvPr>
        </p:nvSpPr>
        <p:spPr>
          <a:ln/>
        </p:spPr>
        <p:txBody>
          <a:bodyPr/>
          <a:lstStyle>
            <a:lvl1pPr>
              <a:defRPr/>
            </a:lvl1pPr>
          </a:lstStyle>
          <a:p>
            <a:fld id="{7FF04D6C-72D6-4342-BC89-756CF4152C34}" type="slidenum">
              <a:rPr lang="en-US" altLang="en-US"/>
              <a:pPr/>
              <a:t>‹#›</a:t>
            </a:fld>
            <a:endParaRPr lang="en-US" altLang="en-US"/>
          </a:p>
        </p:txBody>
      </p:sp>
    </p:spTree>
    <p:extLst>
      <p:ext uri="{BB962C8B-B14F-4D97-AF65-F5344CB8AC3E}">
        <p14:creationId xmlns:p14="http://schemas.microsoft.com/office/powerpoint/2010/main" val="23555409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s-PR"/>
          </a:p>
        </p:txBody>
      </p:sp>
      <p:sp>
        <p:nvSpPr>
          <p:cNvPr id="3" name="Rectangle 4">
            <a:extLst>
              <a:ext uri="{FF2B5EF4-FFF2-40B4-BE49-F238E27FC236}">
                <a16:creationId xmlns:a16="http://schemas.microsoft.com/office/drawing/2014/main" id="{3145B20A-6525-4E20-9E24-4F6425C19FFB}"/>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19B29A06-6A0C-4C0D-B3C0-8BACED39CC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0C581C47-8E01-4C48-8FB4-B5E6F38DA920}"/>
              </a:ext>
            </a:extLst>
          </p:cNvPr>
          <p:cNvSpPr>
            <a:spLocks noGrp="1" noChangeArrowheads="1"/>
          </p:cNvSpPr>
          <p:nvPr>
            <p:ph type="sldNum" sz="quarter" idx="12"/>
          </p:nvPr>
        </p:nvSpPr>
        <p:spPr>
          <a:ln/>
        </p:spPr>
        <p:txBody>
          <a:bodyPr/>
          <a:lstStyle>
            <a:lvl1pPr>
              <a:defRPr/>
            </a:lvl1pPr>
          </a:lstStyle>
          <a:p>
            <a:fld id="{D5F82021-BF4E-4116-BA04-64F1892EDE39}" type="slidenum">
              <a:rPr lang="en-US" altLang="en-US"/>
              <a:pPr/>
              <a:t>‹#›</a:t>
            </a:fld>
            <a:endParaRPr lang="en-US" altLang="en-US"/>
          </a:p>
        </p:txBody>
      </p:sp>
    </p:spTree>
    <p:extLst>
      <p:ext uri="{BB962C8B-B14F-4D97-AF65-F5344CB8AC3E}">
        <p14:creationId xmlns:p14="http://schemas.microsoft.com/office/powerpoint/2010/main" val="42061055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614C16C-E371-4091-8A2C-4EFFE19ECD6C}"/>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0DD2962E-9725-4DC8-8EC8-6ED33FF9F61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C9D2025F-658B-45B5-9B04-5BF38B15D607}"/>
              </a:ext>
            </a:extLst>
          </p:cNvPr>
          <p:cNvSpPr>
            <a:spLocks noGrp="1" noChangeArrowheads="1"/>
          </p:cNvSpPr>
          <p:nvPr>
            <p:ph type="sldNum" sz="quarter" idx="12"/>
          </p:nvPr>
        </p:nvSpPr>
        <p:spPr>
          <a:ln/>
        </p:spPr>
        <p:txBody>
          <a:bodyPr/>
          <a:lstStyle>
            <a:lvl1pPr>
              <a:defRPr/>
            </a:lvl1pPr>
          </a:lstStyle>
          <a:p>
            <a:fld id="{4115A827-7E08-4ED7-A986-7C6C8AB10077}" type="slidenum">
              <a:rPr lang="en-US" altLang="en-US"/>
              <a:pPr/>
              <a:t>‹#›</a:t>
            </a:fld>
            <a:endParaRPr lang="en-US" altLang="en-US"/>
          </a:p>
        </p:txBody>
      </p:sp>
    </p:spTree>
    <p:extLst>
      <p:ext uri="{BB962C8B-B14F-4D97-AF65-F5344CB8AC3E}">
        <p14:creationId xmlns:p14="http://schemas.microsoft.com/office/powerpoint/2010/main" val="5534692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s-P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s-P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78A6E2E-B316-48E1-8FA4-55A952FE9BE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AA73B1E-16D6-42FA-A29C-62FD2216A73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8555FC18-8E98-44FB-B899-BB926AF5EF25}"/>
              </a:ext>
            </a:extLst>
          </p:cNvPr>
          <p:cNvSpPr>
            <a:spLocks noGrp="1" noChangeArrowheads="1"/>
          </p:cNvSpPr>
          <p:nvPr>
            <p:ph type="sldNum" sz="quarter" idx="12"/>
          </p:nvPr>
        </p:nvSpPr>
        <p:spPr>
          <a:ln/>
        </p:spPr>
        <p:txBody>
          <a:bodyPr/>
          <a:lstStyle>
            <a:lvl1pPr>
              <a:defRPr/>
            </a:lvl1pPr>
          </a:lstStyle>
          <a:p>
            <a:fld id="{7F50E242-9F78-4466-9303-B70D381F38E5}" type="slidenum">
              <a:rPr lang="en-US" altLang="en-US"/>
              <a:pPr/>
              <a:t>‹#›</a:t>
            </a:fld>
            <a:endParaRPr lang="en-US" altLang="en-US"/>
          </a:p>
        </p:txBody>
      </p:sp>
    </p:spTree>
    <p:extLst>
      <p:ext uri="{BB962C8B-B14F-4D97-AF65-F5344CB8AC3E}">
        <p14:creationId xmlns:p14="http://schemas.microsoft.com/office/powerpoint/2010/main" val="5347507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s-P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PR"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D7F0C95-9820-40AC-B96C-BE35A923C65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31BEE3F1-82C4-4C25-A84E-A90E15E1619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78B4C6DE-C791-43B8-9E37-39EA692C96FD}"/>
              </a:ext>
            </a:extLst>
          </p:cNvPr>
          <p:cNvSpPr>
            <a:spLocks noGrp="1" noChangeArrowheads="1"/>
          </p:cNvSpPr>
          <p:nvPr>
            <p:ph type="sldNum" sz="quarter" idx="12"/>
          </p:nvPr>
        </p:nvSpPr>
        <p:spPr>
          <a:ln/>
        </p:spPr>
        <p:txBody>
          <a:bodyPr/>
          <a:lstStyle>
            <a:lvl1pPr>
              <a:defRPr/>
            </a:lvl1pPr>
          </a:lstStyle>
          <a:p>
            <a:fld id="{D7D938D5-FEBC-42FF-A507-22B1F0600B48}" type="slidenum">
              <a:rPr lang="en-US" altLang="en-US"/>
              <a:pPr/>
              <a:t>‹#›</a:t>
            </a:fld>
            <a:endParaRPr lang="en-US" altLang="en-US"/>
          </a:p>
        </p:txBody>
      </p:sp>
    </p:spTree>
    <p:extLst>
      <p:ext uri="{BB962C8B-B14F-4D97-AF65-F5344CB8AC3E}">
        <p14:creationId xmlns:p14="http://schemas.microsoft.com/office/powerpoint/2010/main" val="367563848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2FBE2E91-5A39-4464-8EB9-CCBFE78E0663}"/>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1996FEFA-4196-441B-8348-1A92342535E1}"/>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6B4A74C-649F-4687-A1EB-DD2B6930498F}"/>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i="0"/>
            </a:lvl1pPr>
          </a:lstStyle>
          <a:p>
            <a:pPr>
              <a:defRPr/>
            </a:pPr>
            <a:endParaRPr lang="en-US"/>
          </a:p>
        </p:txBody>
      </p:sp>
      <p:sp>
        <p:nvSpPr>
          <p:cNvPr id="1029" name="Rectangle 5">
            <a:extLst>
              <a:ext uri="{FF2B5EF4-FFF2-40B4-BE49-F238E27FC236}">
                <a16:creationId xmlns:a16="http://schemas.microsoft.com/office/drawing/2014/main" id="{F1A2AD5A-4606-46E1-A1A3-02B70E9103E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i="0"/>
            </a:lvl1pPr>
          </a:lstStyle>
          <a:p>
            <a:pPr>
              <a:defRPr/>
            </a:pPr>
            <a:endParaRPr lang="en-US"/>
          </a:p>
        </p:txBody>
      </p:sp>
      <p:sp>
        <p:nvSpPr>
          <p:cNvPr id="1030" name="Rectangle 6">
            <a:extLst>
              <a:ext uri="{FF2B5EF4-FFF2-40B4-BE49-F238E27FC236}">
                <a16:creationId xmlns:a16="http://schemas.microsoft.com/office/drawing/2014/main" id="{0A04F558-26CB-46CF-ACAD-3AA9E5F9566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i="0"/>
            </a:lvl1pPr>
          </a:lstStyle>
          <a:p>
            <a:fld id="{C6A7530D-A82F-45B0-A617-956C160911F4}"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59" r:id="rId1"/>
    <p:sldLayoutId id="2147483658" r:id="rId2"/>
    <p:sldLayoutId id="2147483657" r:id="rId3"/>
    <p:sldLayoutId id="2147483656" r:id="rId4"/>
    <p:sldLayoutId id="2147483655" r:id="rId5"/>
    <p:sldLayoutId id="2147483654" r:id="rId6"/>
    <p:sldLayoutId id="2147483653" r:id="rId7"/>
    <p:sldLayoutId id="2147483652" r:id="rId8"/>
    <p:sldLayoutId id="2147483651" r:id="rId9"/>
    <p:sldLayoutId id="2147483650" r:id="rId10"/>
    <p:sldLayoutId id="214748364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s-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2.xml"/><Relationship Id="rId1" Type="http://schemas.openxmlformats.org/officeDocument/2006/relationships/slideLayout" Target="../slideLayouts/slideLayout7.xml"/><Relationship Id="rId4" Type="http://schemas.openxmlformats.org/officeDocument/2006/relationships/image" Target="../media/image38.jpeg"/></Relationships>
</file>

<file path=ppt/slides/_rels/slide10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4.xml"/><Relationship Id="rId1" Type="http://schemas.openxmlformats.org/officeDocument/2006/relationships/slideLayout" Target="../slideLayouts/slideLayout7.xml"/><Relationship Id="rId4" Type="http://schemas.openxmlformats.org/officeDocument/2006/relationships/image" Target="../media/image39.png"/></Relationships>
</file>

<file path=ppt/slides/_rels/slide1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6.xml"/><Relationship Id="rId1" Type="http://schemas.openxmlformats.org/officeDocument/2006/relationships/slideLayout" Target="../slideLayouts/slideLayout7.xml"/><Relationship Id="rId4" Type="http://schemas.openxmlformats.org/officeDocument/2006/relationships/image" Target="../media/image40.png"/></Relationships>
</file>

<file path=ppt/slides/_rels/slide10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1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9.xml"/><Relationship Id="rId1" Type="http://schemas.openxmlformats.org/officeDocument/2006/relationships/slideLayout" Target="../slideLayouts/slideLayout7.xml"/><Relationship Id="rId4" Type="http://schemas.openxmlformats.org/officeDocument/2006/relationships/image" Target="../media/image41.png"/></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1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31.xml"/><Relationship Id="rId1" Type="http://schemas.openxmlformats.org/officeDocument/2006/relationships/slideLayout" Target="../slideLayouts/slideLayout7.xml"/><Relationship Id="rId4" Type="http://schemas.openxmlformats.org/officeDocument/2006/relationships/image" Target="../media/image43.png"/></Relationships>
</file>

<file path=ppt/slides/_rels/slide1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44.png"/></Relationships>
</file>

<file path=ppt/slides/_rels/slide1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8.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1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7.png"/></Relationships>
</file>

<file path=ppt/slides/_rels/slide1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2.xml"/><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16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3.xml"/><Relationship Id="rId1" Type="http://schemas.openxmlformats.org/officeDocument/2006/relationships/slideLayout" Target="../slideLayouts/slideLayout7.xml"/><Relationship Id="rId4" Type="http://schemas.openxmlformats.org/officeDocument/2006/relationships/image" Target="../media/image47.png"/></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5.xml"/><Relationship Id="rId1" Type="http://schemas.openxmlformats.org/officeDocument/2006/relationships/slideLayout" Target="../slideLayouts/slideLayout7.xml"/><Relationship Id="rId4" Type="http://schemas.openxmlformats.org/officeDocument/2006/relationships/image" Target="../media/image48.png"/></Relationships>
</file>

<file path=ppt/slides/_rels/slide1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7.xml"/><Relationship Id="rId1" Type="http://schemas.openxmlformats.org/officeDocument/2006/relationships/slideLayout" Target="../slideLayouts/slideLayout7.xml"/><Relationship Id="rId4" Type="http://schemas.openxmlformats.org/officeDocument/2006/relationships/image" Target="../media/image49.png"/></Relationships>
</file>

<file path=ppt/slides/_rels/slide16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8.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96.xml"/><Relationship Id="rId1" Type="http://schemas.openxmlformats.org/officeDocument/2006/relationships/slideLayout" Target="../slideLayouts/slideLayout7.xml"/><Relationship Id="rId4" Type="http://schemas.openxmlformats.org/officeDocument/2006/relationships/image" Target="../media/image50.png"/></Relationships>
</file>

<file path=ppt/slides/_rels/slide19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7.xml"/><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8.png"/></Relationships>
</file>

<file path=ppt/slides/_rels/slide20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1.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9.xml"/><Relationship Id="rId1" Type="http://schemas.openxmlformats.org/officeDocument/2006/relationships/slideLayout" Target="../slideLayouts/slideLayout7.xml"/><Relationship Id="rId4" Type="http://schemas.openxmlformats.org/officeDocument/2006/relationships/image" Target="../media/image51.png"/></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3.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4.xml"/><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6.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17.xml"/><Relationship Id="rId1" Type="http://schemas.openxmlformats.org/officeDocument/2006/relationships/slideLayout" Target="../slideLayouts/slideLayout7.xml"/><Relationship Id="rId5" Type="http://schemas.openxmlformats.org/officeDocument/2006/relationships/image" Target="../media/image53.jpeg"/><Relationship Id="rId4" Type="http://schemas.openxmlformats.org/officeDocument/2006/relationships/image" Target="../media/image52.jpeg"/></Relationships>
</file>

<file path=ppt/slides/_rels/slide2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19.xml"/><Relationship Id="rId1" Type="http://schemas.openxmlformats.org/officeDocument/2006/relationships/slideLayout" Target="../slideLayouts/slideLayout7.xml"/><Relationship Id="rId4" Type="http://schemas.openxmlformats.org/officeDocument/2006/relationships/image" Target="../media/image54.png"/></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20.xml"/><Relationship Id="rId1" Type="http://schemas.openxmlformats.org/officeDocument/2006/relationships/slideLayout" Target="../slideLayouts/slideLayout7.xml"/><Relationship Id="rId5" Type="http://schemas.openxmlformats.org/officeDocument/2006/relationships/image" Target="../media/image56.png"/><Relationship Id="rId4" Type="http://schemas.openxmlformats.org/officeDocument/2006/relationships/image" Target="../media/image55.png"/></Relationships>
</file>

<file path=ppt/slides/_rels/slide2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1.xm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3.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4.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5.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6.xml"/><Relationship Id="rId1" Type="http://schemas.openxmlformats.org/officeDocument/2006/relationships/slideLayout" Target="../slideLayouts/slideLayout7.xml"/><Relationship Id="rId4" Type="http://schemas.openxmlformats.org/officeDocument/2006/relationships/image" Target="../media/image57.png"/></Relationships>
</file>

<file path=ppt/slides/_rels/slide2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7.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8.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23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30.xml"/><Relationship Id="rId1" Type="http://schemas.openxmlformats.org/officeDocument/2006/relationships/slideLayout" Target="../slideLayouts/slideLayout7.xml"/><Relationship Id="rId4" Type="http://schemas.openxmlformats.org/officeDocument/2006/relationships/image" Target="../media/image58.png"/></Relationships>
</file>

<file path=ppt/slides/_rels/slide2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1.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2.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8.xml"/><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9.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0.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1.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2.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12.png"/></Relationships>
</file>

<file path=ppt/slides/_rels/slide2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openxmlformats.org/officeDocument/2006/relationships/image" Target="../media/image14.png"/></Relationships>
</file>

<file path=ppt/slides/_rels/slide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15.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7.xml"/><Relationship Id="rId5" Type="http://schemas.openxmlformats.org/officeDocument/2006/relationships/image" Target="../media/image17.png"/><Relationship Id="rId4" Type="http://schemas.openxmlformats.org/officeDocument/2006/relationships/image" Target="../media/image16.png"/></Relationships>
</file>

<file path=ppt/slides/_rels/slide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4.xml"/><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7.xml"/><Relationship Id="rId1" Type="http://schemas.openxmlformats.org/officeDocument/2006/relationships/slideLayout" Target="../slideLayouts/slideLayout7.xml"/><Relationship Id="rId4" Type="http://schemas.openxmlformats.org/officeDocument/2006/relationships/image" Target="../media/image19.png"/></Relationships>
</file>

<file path=ppt/slides/_rels/slide3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8.xml"/><Relationship Id="rId1" Type="http://schemas.openxmlformats.org/officeDocument/2006/relationships/slideLayout" Target="../slideLayouts/slideLayout7.xml"/><Relationship Id="rId4" Type="http://schemas.openxmlformats.org/officeDocument/2006/relationships/image" Target="../media/image20.png"/></Relationships>
</file>

<file path=ppt/slides/_rels/slide3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9.xml"/><Relationship Id="rId1" Type="http://schemas.openxmlformats.org/officeDocument/2006/relationships/slideLayout" Target="../slideLayouts/slideLayout7.xml"/><Relationship Id="rId4" Type="http://schemas.openxmlformats.org/officeDocument/2006/relationships/image" Target="../media/image21.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0.xml"/><Relationship Id="rId1" Type="http://schemas.openxmlformats.org/officeDocument/2006/relationships/slideLayout" Target="../slideLayouts/slideLayout7.xml"/><Relationship Id="rId4" Type="http://schemas.openxmlformats.org/officeDocument/2006/relationships/image" Target="../media/image22.png"/></Relationships>
</file>

<file path=ppt/slides/_rels/slide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23.png"/></Relationships>
</file>

<file path=ppt/slides/_rels/slide4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24.png"/></Relationships>
</file>

<file path=ppt/slides/_rels/slide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25.png"/></Relationships>
</file>

<file path=ppt/slides/_rels/slide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5.xml"/><Relationship Id="rId1" Type="http://schemas.openxmlformats.org/officeDocument/2006/relationships/slideLayout" Target="../slideLayouts/slideLayout7.xml"/><Relationship Id="rId4" Type="http://schemas.openxmlformats.org/officeDocument/2006/relationships/image" Target="../media/image25.png"/></Relationships>
</file>

<file path=ppt/slides/_rels/slide5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26.png"/></Relationships>
</file>

<file path=ppt/slides/_rels/slide5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7.xml"/><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8.xml"/><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9.xml"/><Relationship Id="rId1" Type="http://schemas.openxmlformats.org/officeDocument/2006/relationships/slideLayout" Target="../slideLayouts/slideLayout7.xml"/><Relationship Id="rId4" Type="http://schemas.openxmlformats.org/officeDocument/2006/relationships/image" Target="../media/image29.pn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1.xml"/><Relationship Id="rId1" Type="http://schemas.openxmlformats.org/officeDocument/2006/relationships/slideLayout" Target="../slideLayouts/slideLayout7.xml"/><Relationship Id="rId4" Type="http://schemas.openxmlformats.org/officeDocument/2006/relationships/image" Target="../media/image30.png"/></Relationships>
</file>

<file path=ppt/slides/_rels/slide6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32.png"/></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2.xml"/><Relationship Id="rId1" Type="http://schemas.openxmlformats.org/officeDocument/2006/relationships/slideLayout" Target="../slideLayouts/slideLayout7.xml"/><Relationship Id="rId4" Type="http://schemas.openxmlformats.org/officeDocument/2006/relationships/image" Target="../media/image33.png"/></Relationships>
</file>

<file path=ppt/slides/_rels/slide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image" Target="../media/image34.png"/></Relationships>
</file>

<file path=ppt/slides/_rels/slide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0.xml"/><Relationship Id="rId1" Type="http://schemas.openxmlformats.org/officeDocument/2006/relationships/slideLayout" Target="../slideLayouts/slideLayout7.xml"/><Relationship Id="rId4" Type="http://schemas.openxmlformats.org/officeDocument/2006/relationships/image" Target="../media/image35.png"/></Relationships>
</file>

<file path=ppt/slides/_rels/slide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3.xml"/><Relationship Id="rId1" Type="http://schemas.openxmlformats.org/officeDocument/2006/relationships/slideLayout" Target="../slideLayouts/slideLayout7.xml"/><Relationship Id="rId4" Type="http://schemas.openxmlformats.org/officeDocument/2006/relationships/image" Target="../media/image36.png"/></Relationships>
</file>

<file path=ppt/slides/_rels/slide9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8.xml"/><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9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6">
            <a:extLst>
              <a:ext uri="{FF2B5EF4-FFF2-40B4-BE49-F238E27FC236}">
                <a16:creationId xmlns:a16="http://schemas.microsoft.com/office/drawing/2014/main" id="{39F451D0-3A5D-4C7F-80BB-2158DBB001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3" name="Text Box 7">
            <a:extLst>
              <a:ext uri="{FF2B5EF4-FFF2-40B4-BE49-F238E27FC236}">
                <a16:creationId xmlns:a16="http://schemas.microsoft.com/office/drawing/2014/main" id="{7550B3C9-164D-498C-BF4B-7CC1B13521DB}"/>
              </a:ext>
            </a:extLst>
          </p:cNvPr>
          <p:cNvSpPr txBox="1">
            <a:spLocks noChangeArrowheads="1"/>
          </p:cNvSpPr>
          <p:nvPr/>
        </p:nvSpPr>
        <p:spPr bwMode="auto">
          <a:xfrm>
            <a:off x="495300" y="565150"/>
            <a:ext cx="2178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i="0">
                <a:latin typeface="Arial" panose="020B0604020202020204" pitchFamily="34" charset="0"/>
              </a:rPr>
              <a:t>C A P Í T U L O    4</a:t>
            </a:r>
            <a:endParaRPr lang="en-US" altLang="en-US" sz="2400" i="0">
              <a:latin typeface="Arial" panose="020B0604020202020204" pitchFamily="34" charset="0"/>
            </a:endParaRPr>
          </a:p>
        </p:txBody>
      </p:sp>
      <p:sp>
        <p:nvSpPr>
          <p:cNvPr id="70664" name="Line 8">
            <a:extLst>
              <a:ext uri="{FF2B5EF4-FFF2-40B4-BE49-F238E27FC236}">
                <a16:creationId xmlns:a16="http://schemas.microsoft.com/office/drawing/2014/main" id="{CDEC8DA5-63A2-45B4-B417-4D0267BD6662}"/>
              </a:ext>
            </a:extLst>
          </p:cNvPr>
          <p:cNvSpPr>
            <a:spLocks noChangeShapeType="1"/>
          </p:cNvSpPr>
          <p:nvPr/>
        </p:nvSpPr>
        <p:spPr bwMode="auto">
          <a:xfrm>
            <a:off x="565150" y="571500"/>
            <a:ext cx="7981950" cy="1588"/>
          </a:xfrm>
          <a:prstGeom prst="line">
            <a:avLst/>
          </a:prstGeom>
          <a:noFill/>
          <a:ln w="31750">
            <a:solidFill>
              <a:srgbClr val="FF945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0665" name="AutoShape 9">
            <a:extLst>
              <a:ext uri="{FF2B5EF4-FFF2-40B4-BE49-F238E27FC236}">
                <a16:creationId xmlns:a16="http://schemas.microsoft.com/office/drawing/2014/main" id="{BF93FB24-A860-42BB-B97D-B2AE3B1DE5DC}"/>
              </a:ext>
            </a:extLst>
          </p:cNvPr>
          <p:cNvSpPr>
            <a:spLocks noChangeArrowheads="1"/>
          </p:cNvSpPr>
          <p:nvPr/>
        </p:nvSpPr>
        <p:spPr bwMode="auto">
          <a:xfrm rot="5400000">
            <a:off x="8353425" y="663575"/>
            <a:ext cx="223838" cy="192088"/>
          </a:xfrm>
          <a:prstGeom prst="triangle">
            <a:avLst>
              <a:gd name="adj" fmla="val 50000"/>
            </a:avLst>
          </a:prstGeom>
          <a:solidFill>
            <a:srgbClr val="FF0000"/>
          </a:solidFill>
          <a:ln w="9525">
            <a:solidFill>
              <a:srgbClr val="800000"/>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0666" name="AutoShape 10">
            <a:extLst>
              <a:ext uri="{FF2B5EF4-FFF2-40B4-BE49-F238E27FC236}">
                <a16:creationId xmlns:a16="http://schemas.microsoft.com/office/drawing/2014/main" id="{9BA6C4A4-F410-4581-9DBC-58B6F5C161A7}"/>
              </a:ext>
            </a:extLst>
          </p:cNvPr>
          <p:cNvSpPr>
            <a:spLocks noChangeArrowheads="1"/>
          </p:cNvSpPr>
          <p:nvPr/>
        </p:nvSpPr>
        <p:spPr bwMode="auto">
          <a:xfrm rot="5400000">
            <a:off x="8085138" y="663575"/>
            <a:ext cx="223838" cy="192087"/>
          </a:xfrm>
          <a:prstGeom prst="triangle">
            <a:avLst>
              <a:gd name="adj" fmla="val 50000"/>
            </a:avLst>
          </a:prstGeom>
          <a:solidFill>
            <a:srgbClr val="0000FF"/>
          </a:solidFill>
          <a:ln w="9525">
            <a:solidFill>
              <a:srgbClr val="000075"/>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0667" name="AutoShape 11">
            <a:extLst>
              <a:ext uri="{FF2B5EF4-FFF2-40B4-BE49-F238E27FC236}">
                <a16:creationId xmlns:a16="http://schemas.microsoft.com/office/drawing/2014/main" id="{90AAA12B-15D7-4E09-A699-03AD68B1B718}"/>
              </a:ext>
            </a:extLst>
          </p:cNvPr>
          <p:cNvSpPr>
            <a:spLocks noChangeArrowheads="1"/>
          </p:cNvSpPr>
          <p:nvPr/>
        </p:nvSpPr>
        <p:spPr bwMode="auto">
          <a:xfrm rot="5400000">
            <a:off x="7820025" y="663575"/>
            <a:ext cx="223838" cy="192088"/>
          </a:xfrm>
          <a:prstGeom prst="triangle">
            <a:avLst>
              <a:gd name="adj" fmla="val 50000"/>
            </a:avLst>
          </a:prstGeom>
          <a:solidFill>
            <a:srgbClr val="FFFF00"/>
          </a:solidFill>
          <a:ln w="9525">
            <a:solidFill>
              <a:srgbClr val="FFCC00"/>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0668" name="Text Box 12">
            <a:extLst>
              <a:ext uri="{FF2B5EF4-FFF2-40B4-BE49-F238E27FC236}">
                <a16:creationId xmlns:a16="http://schemas.microsoft.com/office/drawing/2014/main" id="{8C2CF674-10F7-496D-BC19-3B3C28C46638}"/>
              </a:ext>
            </a:extLst>
          </p:cNvPr>
          <p:cNvSpPr txBox="1">
            <a:spLocks noChangeArrowheads="1"/>
          </p:cNvSpPr>
          <p:nvPr/>
        </p:nvSpPr>
        <p:spPr bwMode="auto">
          <a:xfrm>
            <a:off x="455613" y="1447800"/>
            <a:ext cx="8223250"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105000"/>
              </a:lnSpc>
            </a:pPr>
            <a:r>
              <a:rPr lang="en-US" altLang="en-US" sz="3500" i="0">
                <a:latin typeface="Arial" panose="020B0604020202020204" pitchFamily="34" charset="0"/>
              </a:rPr>
              <a:t>METABOLISMO, ENERGÍA, Y LOS SISTEMAS ENERGÉTICOS BÁSICOS</a:t>
            </a:r>
          </a:p>
        </p:txBody>
      </p:sp>
      <p:pic>
        <p:nvPicPr>
          <p:cNvPr id="70671" name="Picture 15">
            <a:extLst>
              <a:ext uri="{FF2B5EF4-FFF2-40B4-BE49-F238E27FC236}">
                <a16:creationId xmlns:a16="http://schemas.microsoft.com/office/drawing/2014/main" id="{2E0DDAF1-1EFD-4C45-BFAD-B9C0A3978274}"/>
              </a:ext>
            </a:extLst>
          </p:cNvPr>
          <p:cNvPicPr>
            <a:picLocks noChangeAspect="1" noChangeArrowheads="1"/>
          </p:cNvPicPr>
          <p:nvPr/>
        </p:nvPicPr>
        <p:blipFill>
          <a:blip r:embed="rId4"/>
          <a:srcRect l="4445" t="11769" b="13760"/>
          <a:stretch>
            <a:fillRect/>
          </a:stretch>
        </p:blipFill>
        <p:spPr bwMode="auto">
          <a:xfrm>
            <a:off x="833438" y="3049588"/>
            <a:ext cx="3127375" cy="3046412"/>
          </a:xfrm>
          <a:prstGeom prst="rect">
            <a:avLst/>
          </a:prstGeom>
          <a:noFill/>
          <a:effectLst>
            <a:outerShdw dist="35921" dir="2700000" algn="ctr" rotWithShape="0">
              <a:schemeClr val="tx1"/>
            </a:outerShdw>
          </a:effectLst>
        </p:spPr>
      </p:pic>
      <p:pic>
        <p:nvPicPr>
          <p:cNvPr id="70673" name="Picture 17">
            <a:extLst>
              <a:ext uri="{FF2B5EF4-FFF2-40B4-BE49-F238E27FC236}">
                <a16:creationId xmlns:a16="http://schemas.microsoft.com/office/drawing/2014/main" id="{39148C7E-9E23-47E4-A9E0-D937D61254BC}"/>
              </a:ext>
            </a:extLst>
          </p:cNvPr>
          <p:cNvPicPr>
            <a:picLocks noChangeAspect="1" noChangeArrowheads="1"/>
          </p:cNvPicPr>
          <p:nvPr/>
        </p:nvPicPr>
        <p:blipFill>
          <a:blip r:embed="rId5"/>
          <a:srcRect b="-131"/>
          <a:stretch>
            <a:fillRect/>
          </a:stretch>
        </p:blipFill>
        <p:spPr bwMode="auto">
          <a:xfrm>
            <a:off x="4110038" y="3048000"/>
            <a:ext cx="4195762" cy="3048000"/>
          </a:xfrm>
          <a:prstGeom prst="rect">
            <a:avLst/>
          </a:prstGeom>
          <a:noFill/>
          <a:effectLst>
            <a:outerShdw dist="35921" dir="2700000" algn="ctr" rotWithShape="0">
              <a:schemeClr val="tx1"/>
            </a:outerShdw>
          </a:effec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0663"/>
                                        </p:tgtEl>
                                        <p:attrNameLst>
                                          <p:attrName>style.visibility</p:attrName>
                                        </p:attrNameLst>
                                      </p:cBhvr>
                                      <p:to>
                                        <p:strVal val="visible"/>
                                      </p:to>
                                    </p:set>
                                    <p:animEffect transition="in" filter="wipe(left)">
                                      <p:cBhvr>
                                        <p:cTn id="7" dur="500"/>
                                        <p:tgtEl>
                                          <p:spTgt spid="70663"/>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70664"/>
                                        </p:tgtEl>
                                        <p:attrNameLst>
                                          <p:attrName>style.visibility</p:attrName>
                                        </p:attrNameLst>
                                      </p:cBhvr>
                                      <p:to>
                                        <p:strVal val="visible"/>
                                      </p:to>
                                    </p:set>
                                    <p:animEffect transition="in" filter="wipe(left)">
                                      <p:cBhvr>
                                        <p:cTn id="11" dur="500"/>
                                        <p:tgtEl>
                                          <p:spTgt spid="70664"/>
                                        </p:tgtEl>
                                      </p:cBhvr>
                                    </p:animEffect>
                                  </p:childTnLst>
                                </p:cTn>
                              </p:par>
                            </p:childTnLst>
                          </p:cTn>
                        </p:par>
                        <p:par>
                          <p:cTn id="12" fill="hold" nodeType="afterGroup">
                            <p:stCondLst>
                              <p:cond delay="1000"/>
                            </p:stCondLst>
                            <p:childTnLst>
                              <p:par>
                                <p:cTn id="13" presetID="1" presetClass="entr" presetSubtype="0" fill="hold" grpId="0" nodeType="afterEffect">
                                  <p:stCondLst>
                                    <p:cond delay="0"/>
                                  </p:stCondLst>
                                  <p:childTnLst>
                                    <p:set>
                                      <p:cBhvr>
                                        <p:cTn id="14" dur="1" fill="hold">
                                          <p:stCondLst>
                                            <p:cond delay="499"/>
                                          </p:stCondLst>
                                        </p:cTn>
                                        <p:tgtEl>
                                          <p:spTgt spid="70667"/>
                                        </p:tgtEl>
                                        <p:attrNameLst>
                                          <p:attrName>style.visibility</p:attrName>
                                        </p:attrNameLst>
                                      </p:cBhvr>
                                      <p:to>
                                        <p:strVal val="visible"/>
                                      </p:to>
                                    </p:set>
                                  </p:childTnLst>
                                </p:cTn>
                              </p:par>
                            </p:childTnLst>
                          </p:cTn>
                        </p:par>
                        <p:par>
                          <p:cTn id="15" fill="hold" nodeType="afterGroup">
                            <p:stCondLst>
                              <p:cond delay="1500"/>
                            </p:stCondLst>
                            <p:childTnLst>
                              <p:par>
                                <p:cTn id="16" presetID="1" presetClass="entr" presetSubtype="0" fill="hold" grpId="0" nodeType="afterEffect">
                                  <p:stCondLst>
                                    <p:cond delay="0"/>
                                  </p:stCondLst>
                                  <p:childTnLst>
                                    <p:set>
                                      <p:cBhvr>
                                        <p:cTn id="17" dur="1" fill="hold">
                                          <p:stCondLst>
                                            <p:cond delay="499"/>
                                          </p:stCondLst>
                                        </p:cTn>
                                        <p:tgtEl>
                                          <p:spTgt spid="70666"/>
                                        </p:tgtEl>
                                        <p:attrNameLst>
                                          <p:attrName>style.visibility</p:attrName>
                                        </p:attrNameLst>
                                      </p:cBhvr>
                                      <p:to>
                                        <p:strVal val="visible"/>
                                      </p:to>
                                    </p:set>
                                  </p:childTnLst>
                                </p:cTn>
                              </p:par>
                            </p:childTnLst>
                          </p:cTn>
                        </p:par>
                        <p:par>
                          <p:cTn id="18" fill="hold" nodeType="afterGroup">
                            <p:stCondLst>
                              <p:cond delay="2000"/>
                            </p:stCondLst>
                            <p:childTnLst>
                              <p:par>
                                <p:cTn id="19" presetID="1" presetClass="entr" presetSubtype="0" fill="hold" grpId="0" nodeType="afterEffect">
                                  <p:stCondLst>
                                    <p:cond delay="0"/>
                                  </p:stCondLst>
                                  <p:childTnLst>
                                    <p:set>
                                      <p:cBhvr>
                                        <p:cTn id="20" dur="1" fill="hold">
                                          <p:stCondLst>
                                            <p:cond delay="499"/>
                                          </p:stCondLst>
                                        </p:cTn>
                                        <p:tgtEl>
                                          <p:spTgt spid="70665"/>
                                        </p:tgtEl>
                                        <p:attrNameLst>
                                          <p:attrName>style.visibility</p:attrName>
                                        </p:attrNameLst>
                                      </p:cBhvr>
                                      <p:to>
                                        <p:strVal val="visible"/>
                                      </p:to>
                                    </p:set>
                                  </p:childTnLst>
                                </p:cTn>
                              </p:par>
                            </p:childTnLst>
                          </p:cTn>
                        </p:par>
                        <p:par>
                          <p:cTn id="21" fill="hold" nodeType="afterGroup">
                            <p:stCondLst>
                              <p:cond delay="2500"/>
                            </p:stCondLst>
                            <p:childTnLst>
                              <p:par>
                                <p:cTn id="22" presetID="9" presetClass="entr" presetSubtype="0" fill="hold" nodeType="afterEffect">
                                  <p:stCondLst>
                                    <p:cond delay="0"/>
                                  </p:stCondLst>
                                  <p:childTnLst>
                                    <p:set>
                                      <p:cBhvr>
                                        <p:cTn id="23" dur="1" fill="hold">
                                          <p:stCondLst>
                                            <p:cond delay="0"/>
                                          </p:stCondLst>
                                        </p:cTn>
                                        <p:tgtEl>
                                          <p:spTgt spid="70673"/>
                                        </p:tgtEl>
                                        <p:attrNameLst>
                                          <p:attrName>style.visibility</p:attrName>
                                        </p:attrNameLst>
                                      </p:cBhvr>
                                      <p:to>
                                        <p:strVal val="visible"/>
                                      </p:to>
                                    </p:set>
                                    <p:animEffect transition="in" filter="dissolve">
                                      <p:cBhvr>
                                        <p:cTn id="24" dur="500"/>
                                        <p:tgtEl>
                                          <p:spTgt spid="70673"/>
                                        </p:tgtEl>
                                      </p:cBhvr>
                                    </p:animEffect>
                                  </p:childTnLst>
                                </p:cTn>
                              </p:par>
                            </p:childTnLst>
                          </p:cTn>
                        </p:par>
                        <p:par>
                          <p:cTn id="25" fill="hold" nodeType="afterGroup">
                            <p:stCondLst>
                              <p:cond delay="3000"/>
                            </p:stCondLst>
                            <p:childTnLst>
                              <p:par>
                                <p:cTn id="26" presetID="9" presetClass="entr" presetSubtype="0" fill="hold" nodeType="afterEffect">
                                  <p:stCondLst>
                                    <p:cond delay="0"/>
                                  </p:stCondLst>
                                  <p:childTnLst>
                                    <p:set>
                                      <p:cBhvr>
                                        <p:cTn id="27" dur="1" fill="hold">
                                          <p:stCondLst>
                                            <p:cond delay="0"/>
                                          </p:stCondLst>
                                        </p:cTn>
                                        <p:tgtEl>
                                          <p:spTgt spid="70671"/>
                                        </p:tgtEl>
                                        <p:attrNameLst>
                                          <p:attrName>style.visibility</p:attrName>
                                        </p:attrNameLst>
                                      </p:cBhvr>
                                      <p:to>
                                        <p:strVal val="visible"/>
                                      </p:to>
                                    </p:set>
                                    <p:animEffect transition="in" filter="dissolve">
                                      <p:cBhvr>
                                        <p:cTn id="28" dur="500"/>
                                        <p:tgtEl>
                                          <p:spTgt spid="70671"/>
                                        </p:tgtEl>
                                      </p:cBhvr>
                                    </p:animEffect>
                                  </p:childTnLst>
                                </p:cTn>
                              </p:par>
                            </p:childTnLst>
                          </p:cTn>
                        </p:par>
                        <p:par>
                          <p:cTn id="29" fill="hold" nodeType="afterGroup">
                            <p:stCondLst>
                              <p:cond delay="3500"/>
                            </p:stCondLst>
                            <p:childTnLst>
                              <p:par>
                                <p:cTn id="30" presetID="9" presetClass="entr" presetSubtype="0" fill="hold" grpId="0" nodeType="afterEffect">
                                  <p:stCondLst>
                                    <p:cond delay="0"/>
                                  </p:stCondLst>
                                  <p:childTnLst>
                                    <p:set>
                                      <p:cBhvr>
                                        <p:cTn id="31" dur="1" fill="hold">
                                          <p:stCondLst>
                                            <p:cond delay="0"/>
                                          </p:stCondLst>
                                        </p:cTn>
                                        <p:tgtEl>
                                          <p:spTgt spid="70668"/>
                                        </p:tgtEl>
                                        <p:attrNameLst>
                                          <p:attrName>style.visibility</p:attrName>
                                        </p:attrNameLst>
                                      </p:cBhvr>
                                      <p:to>
                                        <p:strVal val="visible"/>
                                      </p:to>
                                    </p:set>
                                    <p:animEffect transition="in" filter="dissolve">
                                      <p:cBhvr>
                                        <p:cTn id="32" dur="500"/>
                                        <p:tgtEl>
                                          <p:spTgt spid="706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3" grpId="0" autoUpdateAnimBg="0"/>
      <p:bldP spid="70665" grpId="0" animBg="1"/>
      <p:bldP spid="70666" grpId="0" animBg="1"/>
      <p:bldP spid="70667" grpId="0" animBg="1"/>
      <p:bldP spid="70668"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Contents">
            <a:extLst>
              <a:ext uri="{FF2B5EF4-FFF2-40B4-BE49-F238E27FC236}">
                <a16:creationId xmlns:a16="http://schemas.microsoft.com/office/drawing/2014/main" id="{2DC2D795-DA75-40B7-A403-533AF67CD9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5" name="Text Box 3">
            <a:extLst>
              <a:ext uri="{FF2B5EF4-FFF2-40B4-BE49-F238E27FC236}">
                <a16:creationId xmlns:a16="http://schemas.microsoft.com/office/drawing/2014/main" id="{A903F792-7EAF-4524-B533-96198AE60998}"/>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Energía para la Actividad Celular</a:t>
            </a:r>
          </a:p>
        </p:txBody>
      </p:sp>
      <p:sp>
        <p:nvSpPr>
          <p:cNvPr id="90132" name="Rectangle 20">
            <a:extLst>
              <a:ext uri="{FF2B5EF4-FFF2-40B4-BE49-F238E27FC236}">
                <a16:creationId xmlns:a16="http://schemas.microsoft.com/office/drawing/2014/main" id="{FC973B68-08DC-4912-97D5-48AE35C1462C}"/>
              </a:ext>
            </a:extLst>
          </p:cNvPr>
          <p:cNvSpPr>
            <a:spLocks noChangeArrowheads="1"/>
          </p:cNvSpPr>
          <p:nvPr/>
        </p:nvSpPr>
        <p:spPr bwMode="auto">
          <a:xfrm>
            <a:off x="304800" y="2438400"/>
            <a:ext cx="8534400" cy="914400"/>
          </a:xfrm>
          <a:prstGeom prst="rect">
            <a:avLst/>
          </a:prstGeom>
          <a:noFill/>
          <a:ln w="9525">
            <a:noFill/>
            <a:miter lim="800000"/>
            <a:headEnd/>
            <a:tailEnd/>
          </a:ln>
          <a:effectLst/>
        </p:spPr>
        <p:txBody>
          <a:bodyPr anchor="ctr"/>
          <a:lstStyle/>
          <a:p>
            <a:pPr algn="ctr">
              <a:lnSpc>
                <a:spcPct val="80000"/>
              </a:lnSpc>
              <a:defRPr/>
            </a:pPr>
            <a:r>
              <a:rPr lang="en-US" sz="2900" i="0">
                <a:effectLst>
                  <a:outerShdw blurRad="38100" dist="38100" dir="2700000" algn="tl">
                    <a:srgbClr val="C0C0C0"/>
                  </a:outerShdw>
                </a:effectLst>
                <a:latin typeface="Arial" charset="0"/>
              </a:rPr>
              <a:t>Disponible</a:t>
            </a:r>
          </a:p>
          <a:p>
            <a:pPr algn="ctr">
              <a:lnSpc>
                <a:spcPct val="70000"/>
              </a:lnSpc>
              <a:defRPr/>
            </a:pPr>
            <a:r>
              <a:rPr lang="en-US" sz="2900" i="0">
                <a:effectLst>
                  <a:outerShdw blurRad="38100" dist="38100" dir="2700000" algn="tl">
                    <a:srgbClr val="C0C0C0"/>
                  </a:outerShdw>
                </a:effectLst>
                <a:latin typeface="Arial" charset="0"/>
              </a:rPr>
              <a:t>para</a:t>
            </a:r>
          </a:p>
          <a:p>
            <a:pPr algn="ctr">
              <a:lnSpc>
                <a:spcPct val="70000"/>
              </a:lnSpc>
              <a:defRPr/>
            </a:pPr>
            <a:r>
              <a:rPr lang="en-US" sz="2900" i="0">
                <a:effectLst>
                  <a:outerShdw blurRad="38100" dist="38100" dir="2700000" algn="tl">
                    <a:srgbClr val="C0C0C0"/>
                  </a:outerShdw>
                </a:effectLst>
                <a:latin typeface="Arial" charset="0"/>
              </a:rPr>
              <a:t>Trabajo Biológico Útil</a:t>
            </a:r>
          </a:p>
        </p:txBody>
      </p:sp>
      <p:sp>
        <p:nvSpPr>
          <p:cNvPr id="11269" name="Line 21">
            <a:extLst>
              <a:ext uri="{FF2B5EF4-FFF2-40B4-BE49-F238E27FC236}">
                <a16:creationId xmlns:a16="http://schemas.microsoft.com/office/drawing/2014/main" id="{0F6FED92-24F0-417E-B34F-91078651526F}"/>
              </a:ext>
            </a:extLst>
          </p:cNvPr>
          <p:cNvSpPr>
            <a:spLocks noChangeShapeType="1"/>
          </p:cNvSpPr>
          <p:nvPr/>
        </p:nvSpPr>
        <p:spPr bwMode="auto">
          <a:xfrm flipH="1">
            <a:off x="4546600" y="2012950"/>
            <a:ext cx="0" cy="4349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0134" name="Rectangle 22">
            <a:extLst>
              <a:ext uri="{FF2B5EF4-FFF2-40B4-BE49-F238E27FC236}">
                <a16:creationId xmlns:a16="http://schemas.microsoft.com/office/drawing/2014/main" id="{8552F266-043C-4BF7-AAC7-5569C3CE6085}"/>
              </a:ext>
            </a:extLst>
          </p:cNvPr>
          <p:cNvSpPr>
            <a:spLocks noChangeArrowheads="1"/>
          </p:cNvSpPr>
          <p:nvPr/>
        </p:nvSpPr>
        <p:spPr bwMode="auto">
          <a:xfrm>
            <a:off x="304800" y="1206500"/>
            <a:ext cx="8458200" cy="914400"/>
          </a:xfrm>
          <a:prstGeom prst="rect">
            <a:avLst/>
          </a:prstGeom>
          <a:noFill/>
          <a:ln w="9525">
            <a:noFill/>
            <a:miter lim="800000"/>
            <a:headEnd/>
            <a:tailEnd/>
          </a:ln>
          <a:effectLst/>
        </p:spPr>
        <p:txBody>
          <a:bodyPr anchor="ctr"/>
          <a:lstStyle/>
          <a:p>
            <a:pPr algn="ctr">
              <a:lnSpc>
                <a:spcPct val="80000"/>
              </a:lnSpc>
              <a:defRPr/>
            </a:pPr>
            <a:r>
              <a:rPr lang="en-US" sz="3000" b="0" i="0">
                <a:effectLst>
                  <a:outerShdw blurRad="38100" dist="38100" dir="2700000" algn="tl">
                    <a:srgbClr val="C0C0C0"/>
                  </a:outerShdw>
                </a:effectLst>
                <a:latin typeface="Arial Black" pitchFamily="34" charset="0"/>
              </a:rPr>
              <a:t>ENERGÍA LIBRE</a:t>
            </a:r>
          </a:p>
          <a:p>
            <a:pPr algn="ctr">
              <a:lnSpc>
                <a:spcPct val="80000"/>
              </a:lnSpc>
              <a:defRPr/>
            </a:pPr>
            <a:r>
              <a:rPr lang="en-US" sz="3000" b="0" i="0">
                <a:effectLst>
                  <a:outerShdw blurRad="38100" dist="38100" dir="2700000" algn="tl">
                    <a:srgbClr val="C0C0C0"/>
                  </a:outerShdw>
                </a:effectLst>
                <a:latin typeface="Arial Black" pitchFamily="34" charset="0"/>
              </a:rPr>
              <a:t>(Energía en un Estado Organizado)</a:t>
            </a:r>
          </a:p>
        </p:txBody>
      </p:sp>
      <p:sp>
        <p:nvSpPr>
          <p:cNvPr id="11271" name="Line 33">
            <a:extLst>
              <a:ext uri="{FF2B5EF4-FFF2-40B4-BE49-F238E27FC236}">
                <a16:creationId xmlns:a16="http://schemas.microsoft.com/office/drawing/2014/main" id="{7FF3378C-6DC3-4D8B-80B9-7D2541D5DE91}"/>
              </a:ext>
            </a:extLst>
          </p:cNvPr>
          <p:cNvSpPr>
            <a:spLocks noChangeShapeType="1"/>
          </p:cNvSpPr>
          <p:nvPr/>
        </p:nvSpPr>
        <p:spPr bwMode="auto">
          <a:xfrm>
            <a:off x="4230688" y="3421063"/>
            <a:ext cx="7937" cy="2595562"/>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272" name="Rectangle 35">
            <a:extLst>
              <a:ext uri="{FF2B5EF4-FFF2-40B4-BE49-F238E27FC236}">
                <a16:creationId xmlns:a16="http://schemas.microsoft.com/office/drawing/2014/main" id="{6A711359-7330-47BE-9EA6-FDC424009BEC}"/>
              </a:ext>
            </a:extLst>
          </p:cNvPr>
          <p:cNvSpPr>
            <a:spLocks noChangeArrowheads="1"/>
          </p:cNvSpPr>
          <p:nvPr/>
        </p:nvSpPr>
        <p:spPr bwMode="auto">
          <a:xfrm>
            <a:off x="331788" y="3700463"/>
            <a:ext cx="2344737"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spcBef>
                <a:spcPct val="20000"/>
              </a:spcBef>
            </a:pPr>
            <a:r>
              <a:rPr lang="en-US" altLang="en-US" sz="2500">
                <a:latin typeface="Arial" panose="020B0604020202020204" pitchFamily="34" charset="0"/>
              </a:rPr>
              <a:t>Crecimiento y Reparación Celular</a:t>
            </a:r>
          </a:p>
        </p:txBody>
      </p:sp>
      <p:sp>
        <p:nvSpPr>
          <p:cNvPr id="11273" name="Freeform 36">
            <a:extLst>
              <a:ext uri="{FF2B5EF4-FFF2-40B4-BE49-F238E27FC236}">
                <a16:creationId xmlns:a16="http://schemas.microsoft.com/office/drawing/2014/main" id="{B4EC67EF-EACA-4128-93D5-B7F5CAE1C9A9}"/>
              </a:ext>
            </a:extLst>
          </p:cNvPr>
          <p:cNvSpPr>
            <a:spLocks/>
          </p:cNvSpPr>
          <p:nvPr/>
        </p:nvSpPr>
        <p:spPr bwMode="auto">
          <a:xfrm>
            <a:off x="1455738" y="3217863"/>
            <a:ext cx="1219200" cy="6096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274" name="Rectangle 37">
            <a:extLst>
              <a:ext uri="{FF2B5EF4-FFF2-40B4-BE49-F238E27FC236}">
                <a16:creationId xmlns:a16="http://schemas.microsoft.com/office/drawing/2014/main" id="{30D64531-78F1-445C-877E-0841DEE46362}"/>
              </a:ext>
            </a:extLst>
          </p:cNvPr>
          <p:cNvSpPr>
            <a:spLocks noChangeArrowheads="1"/>
          </p:cNvSpPr>
          <p:nvPr/>
        </p:nvSpPr>
        <p:spPr bwMode="auto">
          <a:xfrm>
            <a:off x="2776538" y="5976938"/>
            <a:ext cx="3100387"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500">
                <a:latin typeface="Arial" panose="020B0604020202020204" pitchFamily="34" charset="0"/>
              </a:rPr>
              <a:t>Transporte Activo</a:t>
            </a:r>
          </a:p>
          <a:p>
            <a:pPr algn="ctr">
              <a:lnSpc>
                <a:spcPct val="60000"/>
              </a:lnSpc>
              <a:spcBef>
                <a:spcPct val="20000"/>
              </a:spcBef>
            </a:pPr>
            <a:r>
              <a:rPr lang="en-US" altLang="en-US" sz="2500">
                <a:latin typeface="Arial" panose="020B0604020202020204" pitchFamily="34" charset="0"/>
              </a:rPr>
              <a:t>de Sustancias</a:t>
            </a:r>
          </a:p>
        </p:txBody>
      </p:sp>
      <p:sp>
        <p:nvSpPr>
          <p:cNvPr id="11275" name="Rectangle 38">
            <a:extLst>
              <a:ext uri="{FF2B5EF4-FFF2-40B4-BE49-F238E27FC236}">
                <a16:creationId xmlns:a16="http://schemas.microsoft.com/office/drawing/2014/main" id="{5E2874B4-745A-439A-AD10-A77A23F8D4C9}"/>
              </a:ext>
            </a:extLst>
          </p:cNvPr>
          <p:cNvSpPr>
            <a:spLocks noChangeArrowheads="1"/>
          </p:cNvSpPr>
          <p:nvPr/>
        </p:nvSpPr>
        <p:spPr bwMode="auto">
          <a:xfrm>
            <a:off x="5348288" y="3700463"/>
            <a:ext cx="3563937"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spcBef>
                <a:spcPct val="20000"/>
              </a:spcBef>
            </a:pPr>
            <a:r>
              <a:rPr lang="en-US" altLang="en-US" sz="2500">
                <a:latin typeface="Arial" panose="020B0604020202020204" pitchFamily="34" charset="0"/>
              </a:rPr>
              <a:t>Contracción Muscular y la</a:t>
            </a:r>
          </a:p>
          <a:p>
            <a:pPr algn="ctr">
              <a:lnSpc>
                <a:spcPct val="80000"/>
              </a:lnSpc>
              <a:spcBef>
                <a:spcPct val="20000"/>
              </a:spcBef>
            </a:pPr>
            <a:r>
              <a:rPr lang="en-US" altLang="en-US" sz="2500">
                <a:latin typeface="Arial" panose="020B0604020202020204" pitchFamily="34" charset="0"/>
              </a:rPr>
              <a:t>Generación de Fuerza</a:t>
            </a:r>
          </a:p>
        </p:txBody>
      </p:sp>
      <p:sp>
        <p:nvSpPr>
          <p:cNvPr id="11276" name="Freeform 39">
            <a:extLst>
              <a:ext uri="{FF2B5EF4-FFF2-40B4-BE49-F238E27FC236}">
                <a16:creationId xmlns:a16="http://schemas.microsoft.com/office/drawing/2014/main" id="{A461A4EF-84CA-444F-B431-5AA9F525F056}"/>
              </a:ext>
            </a:extLst>
          </p:cNvPr>
          <p:cNvSpPr>
            <a:spLocks/>
          </p:cNvSpPr>
          <p:nvPr/>
        </p:nvSpPr>
        <p:spPr bwMode="auto">
          <a:xfrm flipH="1">
            <a:off x="6515100" y="3184525"/>
            <a:ext cx="1143000" cy="5334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pic>
        <p:nvPicPr>
          <p:cNvPr id="90152" name="Picture 40" descr="Rower">
            <a:extLst>
              <a:ext uri="{FF2B5EF4-FFF2-40B4-BE49-F238E27FC236}">
                <a16:creationId xmlns:a16="http://schemas.microsoft.com/office/drawing/2014/main" id="{7DB7DD8D-334F-4C5C-9485-26005DEB47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48400" y="6000750"/>
            <a:ext cx="2741613"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115"/>
                                        </p:tgtEl>
                                        <p:attrNameLst>
                                          <p:attrName>style.visibility</p:attrName>
                                        </p:attrNameLst>
                                      </p:cBhvr>
                                      <p:to>
                                        <p:strVal val="visible"/>
                                      </p:to>
                                    </p:set>
                                    <p:animEffect transition="in" filter="wipe(left)">
                                      <p:cBhvr>
                                        <p:cTn id="7" dur="500"/>
                                        <p:tgtEl>
                                          <p:spTgt spid="90115"/>
                                        </p:tgtEl>
                                      </p:cBhvr>
                                    </p:animEffect>
                                  </p:childTnLst>
                                </p:cTn>
                              </p:par>
                            </p:childTnLst>
                          </p:cTn>
                        </p:par>
                        <p:par>
                          <p:cTn id="8" fill="hold" nodeType="afterGroup">
                            <p:stCondLst>
                              <p:cond delay="500"/>
                            </p:stCondLst>
                            <p:childTnLst>
                              <p:par>
                                <p:cTn id="9" presetID="22" presetClass="entr" presetSubtype="4" fill="hold" nodeType="afterEffect">
                                  <p:stCondLst>
                                    <p:cond delay="0"/>
                                  </p:stCondLst>
                                  <p:childTnLst>
                                    <p:set>
                                      <p:cBhvr>
                                        <p:cTn id="10" dur="1" fill="hold">
                                          <p:stCondLst>
                                            <p:cond delay="0"/>
                                          </p:stCondLst>
                                        </p:cTn>
                                        <p:tgtEl>
                                          <p:spTgt spid="90152"/>
                                        </p:tgtEl>
                                        <p:attrNameLst>
                                          <p:attrName>style.visibility</p:attrName>
                                        </p:attrNameLst>
                                      </p:cBhvr>
                                      <p:to>
                                        <p:strVal val="visible"/>
                                      </p:to>
                                    </p:set>
                                    <p:animEffect transition="in" filter="wipe(down)">
                                      <p:cBhvr>
                                        <p:cTn id="11" dur="500"/>
                                        <p:tgtEl>
                                          <p:spTgt spid="90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5" grpId="0"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2" descr="Contents">
            <a:extLst>
              <a:ext uri="{FF2B5EF4-FFF2-40B4-BE49-F238E27FC236}">
                <a16:creationId xmlns:a16="http://schemas.microsoft.com/office/drawing/2014/main" id="{33ED9F2F-FFFD-409B-9CAD-8A0DD6B15D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3" name="Text Box 3">
            <a:extLst>
              <a:ext uri="{FF2B5EF4-FFF2-40B4-BE49-F238E27FC236}">
                <a16:creationId xmlns:a16="http://schemas.microsoft.com/office/drawing/2014/main" id="{3D268EA1-5F22-4EDD-AFAC-9FF4E4B2413E}"/>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86724" name="Rectangle 4">
            <a:extLst>
              <a:ext uri="{FF2B5EF4-FFF2-40B4-BE49-F238E27FC236}">
                <a16:creationId xmlns:a16="http://schemas.microsoft.com/office/drawing/2014/main" id="{B6788E4F-D3BE-41AA-A29B-18705AD3256B}"/>
              </a:ext>
            </a:extLst>
          </p:cNvPr>
          <p:cNvSpPr>
            <a:spLocks noChangeArrowheads="1"/>
          </p:cNvSpPr>
          <p:nvPr/>
        </p:nvSpPr>
        <p:spPr bwMode="auto">
          <a:xfrm>
            <a:off x="2112963" y="1176338"/>
            <a:ext cx="5121275"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CALORIMETRÍA INDIRECTA</a:t>
            </a:r>
            <a:endParaRPr lang="en-US" sz="2500">
              <a:effectLst>
                <a:outerShdw blurRad="38100" dist="38100" dir="2700000" algn="tl">
                  <a:srgbClr val="C0C0C0"/>
                </a:outerShdw>
              </a:effectLst>
              <a:latin typeface="Arial Black" pitchFamily="34" charset="0"/>
            </a:endParaRPr>
          </a:p>
        </p:txBody>
      </p:sp>
      <p:sp>
        <p:nvSpPr>
          <p:cNvPr id="286725" name="Rectangle 5">
            <a:extLst>
              <a:ext uri="{FF2B5EF4-FFF2-40B4-BE49-F238E27FC236}">
                <a16:creationId xmlns:a16="http://schemas.microsoft.com/office/drawing/2014/main" id="{38F6F3A6-73A2-417C-82EB-428BD9381D6F}"/>
              </a:ext>
            </a:extLst>
          </p:cNvPr>
          <p:cNvSpPr>
            <a:spLocks noChangeArrowheads="1"/>
          </p:cNvSpPr>
          <p:nvPr/>
        </p:nvSpPr>
        <p:spPr bwMode="auto">
          <a:xfrm>
            <a:off x="3489325" y="1865313"/>
            <a:ext cx="2387600"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Calorímetro</a:t>
            </a:r>
            <a:endParaRPr lang="en-US" sz="2500" baseline="-25000">
              <a:effectLst>
                <a:outerShdw blurRad="38100" dist="38100" dir="2700000" algn="tl">
                  <a:srgbClr val="C0C0C0"/>
                </a:outerShdw>
              </a:effectLst>
              <a:latin typeface="Verdana" pitchFamily="34" charset="0"/>
            </a:endParaRPr>
          </a:p>
        </p:txBody>
      </p:sp>
      <p:sp>
        <p:nvSpPr>
          <p:cNvPr id="286726" name="Rectangle 6">
            <a:extLst>
              <a:ext uri="{FF2B5EF4-FFF2-40B4-BE49-F238E27FC236}">
                <a16:creationId xmlns:a16="http://schemas.microsoft.com/office/drawing/2014/main" id="{E53B643A-04CC-42C1-9417-19CC37A7C208}"/>
              </a:ext>
            </a:extLst>
          </p:cNvPr>
          <p:cNvSpPr>
            <a:spLocks noChangeArrowheads="1"/>
          </p:cNvSpPr>
          <p:nvPr/>
        </p:nvSpPr>
        <p:spPr bwMode="auto">
          <a:xfrm>
            <a:off x="2046288" y="2549525"/>
            <a:ext cx="5237162" cy="5635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Sistema de</a:t>
            </a:r>
          </a:p>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Espirometría en Circuito Abierto</a:t>
            </a:r>
            <a:endParaRPr lang="en-US" sz="2500">
              <a:solidFill>
                <a:srgbClr val="000000"/>
              </a:solidFill>
              <a:effectLst>
                <a:outerShdw blurRad="38100" dist="38100" dir="2700000" algn="tl">
                  <a:srgbClr val="C0C0C0"/>
                </a:outerShdw>
              </a:effectLst>
              <a:latin typeface="Arial Black" pitchFamily="34" charset="0"/>
            </a:endParaRPr>
          </a:p>
        </p:txBody>
      </p:sp>
      <p:sp>
        <p:nvSpPr>
          <p:cNvPr id="286728" name="Rectangle 8">
            <a:extLst>
              <a:ext uri="{FF2B5EF4-FFF2-40B4-BE49-F238E27FC236}">
                <a16:creationId xmlns:a16="http://schemas.microsoft.com/office/drawing/2014/main" id="{18BA56A8-7E6F-4CFE-A1F6-B82BB5A52472}"/>
              </a:ext>
            </a:extLst>
          </p:cNvPr>
          <p:cNvSpPr>
            <a:spLocks noChangeArrowheads="1"/>
          </p:cNvSpPr>
          <p:nvPr/>
        </p:nvSpPr>
        <p:spPr bwMode="auto">
          <a:xfrm>
            <a:off x="1830388" y="6156325"/>
            <a:ext cx="5811837" cy="5365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RELACIÓN (R) O PROPORCIÓN</a:t>
            </a:r>
          </a:p>
          <a:p>
            <a:pPr marL="342900" indent="-342900" algn="ctr">
              <a:lnSpc>
                <a:spcPct val="70000"/>
              </a:lnSpc>
              <a:spcBef>
                <a:spcPct val="20000"/>
              </a:spcBef>
              <a:defRPr/>
            </a:pPr>
            <a:r>
              <a:rPr lang="es-PR" sz="2000" i="0">
                <a:solidFill>
                  <a:srgbClr val="000000"/>
                </a:solidFill>
                <a:latin typeface="Verdana" pitchFamily="34" charset="0"/>
              </a:rPr>
              <a:t>(R = VCO</a:t>
            </a:r>
            <a:r>
              <a:rPr lang="es-PR" sz="2000" i="0" baseline="-25000">
                <a:solidFill>
                  <a:srgbClr val="000000"/>
                </a:solidFill>
                <a:latin typeface="Verdana" pitchFamily="34" charset="0"/>
              </a:rPr>
              <a:t>2</a:t>
            </a:r>
            <a:r>
              <a:rPr lang="es-PR" sz="2000" i="0">
                <a:solidFill>
                  <a:srgbClr val="000000"/>
                </a:solidFill>
                <a:latin typeface="Verdana" pitchFamily="34" charset="0"/>
              </a:rPr>
              <a:t> liberado/VO</a:t>
            </a:r>
            <a:r>
              <a:rPr lang="es-PR" sz="2000" i="0" baseline="-25000">
                <a:solidFill>
                  <a:srgbClr val="000000"/>
                </a:solidFill>
                <a:latin typeface="Verdana" pitchFamily="34" charset="0"/>
              </a:rPr>
              <a:t>2</a:t>
            </a:r>
            <a:r>
              <a:rPr lang="es-PR" sz="2000" i="0">
                <a:solidFill>
                  <a:srgbClr val="000000"/>
                </a:solidFill>
                <a:latin typeface="Verdana" pitchFamily="34" charset="0"/>
              </a:rPr>
              <a:t> Consumido)</a:t>
            </a:r>
            <a:endParaRPr lang="en-US" sz="2000">
              <a:solidFill>
                <a:srgbClr val="000000"/>
              </a:solidFill>
              <a:latin typeface="Verdana" pitchFamily="34" charset="0"/>
            </a:endParaRPr>
          </a:p>
        </p:txBody>
      </p:sp>
      <p:sp>
        <p:nvSpPr>
          <p:cNvPr id="103432" name="Freeform 9">
            <a:extLst>
              <a:ext uri="{FF2B5EF4-FFF2-40B4-BE49-F238E27FC236}">
                <a16:creationId xmlns:a16="http://schemas.microsoft.com/office/drawing/2014/main" id="{663A7FC7-B060-4FC8-9EE6-89144ECD8369}"/>
              </a:ext>
            </a:extLst>
          </p:cNvPr>
          <p:cNvSpPr>
            <a:spLocks/>
          </p:cNvSpPr>
          <p:nvPr/>
        </p:nvSpPr>
        <p:spPr bwMode="auto">
          <a:xfrm>
            <a:off x="1606550" y="3649663"/>
            <a:ext cx="1082675" cy="41275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86736" name="Rectangle 16">
            <a:extLst>
              <a:ext uri="{FF2B5EF4-FFF2-40B4-BE49-F238E27FC236}">
                <a16:creationId xmlns:a16="http://schemas.microsoft.com/office/drawing/2014/main" id="{A5C28E2A-BC36-4F7B-84B0-0C6DE6EB44F4}"/>
              </a:ext>
            </a:extLst>
          </p:cNvPr>
          <p:cNvSpPr>
            <a:spLocks noChangeArrowheads="1"/>
          </p:cNvSpPr>
          <p:nvPr/>
        </p:nvSpPr>
        <p:spPr bwMode="auto">
          <a:xfrm>
            <a:off x="615950" y="4025900"/>
            <a:ext cx="2254250"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CO</a:t>
            </a:r>
            <a:r>
              <a:rPr lang="es-PR" sz="2000" baseline="-25000">
                <a:solidFill>
                  <a:srgbClr val="000000"/>
                </a:solidFill>
                <a:effectLst>
                  <a:outerShdw blurRad="38100" dist="38100" dir="2700000" algn="tl">
                    <a:srgbClr val="C0C0C0"/>
                  </a:outerShdw>
                </a:effectLst>
                <a:latin typeface="Arial" charset="0"/>
              </a:rPr>
              <a:t>2</a:t>
            </a:r>
            <a:r>
              <a:rPr lang="es-PR" sz="2000">
                <a:solidFill>
                  <a:srgbClr val="000000"/>
                </a:solidFill>
                <a:effectLst>
                  <a:outerShdw blurRad="38100" dist="38100" dir="2700000" algn="tl">
                    <a:srgbClr val="C0C0C0"/>
                  </a:outerShdw>
                </a:effectLst>
                <a:latin typeface="Arial" charset="0"/>
              </a:rPr>
              <a:t> (Producido)</a:t>
            </a:r>
            <a:endParaRPr lang="en-US" sz="2000">
              <a:solidFill>
                <a:srgbClr val="000000"/>
              </a:solidFill>
              <a:effectLst>
                <a:outerShdw blurRad="38100" dist="38100" dir="2700000" algn="tl">
                  <a:srgbClr val="C0C0C0"/>
                </a:outerShdw>
              </a:effectLst>
              <a:latin typeface="Arial Black" pitchFamily="34" charset="0"/>
            </a:endParaRPr>
          </a:p>
        </p:txBody>
      </p:sp>
      <p:sp>
        <p:nvSpPr>
          <p:cNvPr id="103434" name="Text Box 20">
            <a:extLst>
              <a:ext uri="{FF2B5EF4-FFF2-40B4-BE49-F238E27FC236}">
                <a16:creationId xmlns:a16="http://schemas.microsoft.com/office/drawing/2014/main" id="{52DF50B0-7DDA-4621-8EC5-4011551B09C2}"/>
              </a:ext>
            </a:extLst>
          </p:cNvPr>
          <p:cNvSpPr txBox="1">
            <a:spLocks noChangeArrowheads="1"/>
          </p:cNvSpPr>
          <p:nvPr/>
        </p:nvSpPr>
        <p:spPr bwMode="auto">
          <a:xfrm>
            <a:off x="2620963" y="3481388"/>
            <a:ext cx="40147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Medición del Volumen de</a:t>
            </a:r>
          </a:p>
        </p:txBody>
      </p:sp>
      <p:sp>
        <p:nvSpPr>
          <p:cNvPr id="103435" name="Freeform 21">
            <a:extLst>
              <a:ext uri="{FF2B5EF4-FFF2-40B4-BE49-F238E27FC236}">
                <a16:creationId xmlns:a16="http://schemas.microsoft.com/office/drawing/2014/main" id="{91385D2F-02F6-4A52-BB04-C88278B9CF84}"/>
              </a:ext>
            </a:extLst>
          </p:cNvPr>
          <p:cNvSpPr>
            <a:spLocks/>
          </p:cNvSpPr>
          <p:nvPr/>
        </p:nvSpPr>
        <p:spPr bwMode="auto">
          <a:xfrm flipV="1">
            <a:off x="1566863" y="4273550"/>
            <a:ext cx="6024562" cy="204788"/>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1016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03436" name="Line 26">
            <a:extLst>
              <a:ext uri="{FF2B5EF4-FFF2-40B4-BE49-F238E27FC236}">
                <a16:creationId xmlns:a16="http://schemas.microsoft.com/office/drawing/2014/main" id="{EB10384C-2B0D-42D3-80F3-27C3769FA449}"/>
              </a:ext>
            </a:extLst>
          </p:cNvPr>
          <p:cNvSpPr>
            <a:spLocks noChangeShapeType="1"/>
          </p:cNvSpPr>
          <p:nvPr/>
        </p:nvSpPr>
        <p:spPr bwMode="auto">
          <a:xfrm>
            <a:off x="4581525" y="14684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3437" name="Text Box 33">
            <a:extLst>
              <a:ext uri="{FF2B5EF4-FFF2-40B4-BE49-F238E27FC236}">
                <a16:creationId xmlns:a16="http://schemas.microsoft.com/office/drawing/2014/main" id="{CEEF3476-1792-40DC-AF77-48AB02CC5B58}"/>
              </a:ext>
            </a:extLst>
          </p:cNvPr>
          <p:cNvSpPr txBox="1">
            <a:spLocks noChangeArrowheads="1"/>
          </p:cNvSpPr>
          <p:nvPr/>
        </p:nvSpPr>
        <p:spPr bwMode="auto">
          <a:xfrm>
            <a:off x="2636838" y="4851400"/>
            <a:ext cx="401637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Intercambio Respiratorio</a:t>
            </a:r>
          </a:p>
          <a:p>
            <a:pPr algn="ctr">
              <a:lnSpc>
                <a:spcPct val="80000"/>
              </a:lnSpc>
            </a:pPr>
            <a:r>
              <a:rPr lang="en-US" altLang="en-US" sz="2500" i="0">
                <a:latin typeface="Arial" panose="020B0604020202020204" pitchFamily="34" charset="0"/>
              </a:rPr>
              <a:t>de</a:t>
            </a:r>
          </a:p>
          <a:p>
            <a:pPr algn="ctr">
              <a:lnSpc>
                <a:spcPct val="80000"/>
              </a:lnSpc>
            </a:pPr>
            <a:r>
              <a:rPr lang="en-US" altLang="en-US" sz="2500" i="0">
                <a:latin typeface="Arial" panose="020B0604020202020204" pitchFamily="34" charset="0"/>
              </a:rPr>
              <a:t>Gases</a:t>
            </a:r>
          </a:p>
        </p:txBody>
      </p:sp>
      <p:sp>
        <p:nvSpPr>
          <p:cNvPr id="103438" name="Line 34">
            <a:extLst>
              <a:ext uri="{FF2B5EF4-FFF2-40B4-BE49-F238E27FC236}">
                <a16:creationId xmlns:a16="http://schemas.microsoft.com/office/drawing/2014/main" id="{6B0F996B-B3EA-4CBE-A506-D0D0AF6DEBBD}"/>
              </a:ext>
            </a:extLst>
          </p:cNvPr>
          <p:cNvSpPr>
            <a:spLocks noChangeShapeType="1"/>
          </p:cNvSpPr>
          <p:nvPr/>
        </p:nvSpPr>
        <p:spPr bwMode="auto">
          <a:xfrm>
            <a:off x="4581525" y="21669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3439" name="Line 35">
            <a:extLst>
              <a:ext uri="{FF2B5EF4-FFF2-40B4-BE49-F238E27FC236}">
                <a16:creationId xmlns:a16="http://schemas.microsoft.com/office/drawing/2014/main" id="{BA34E6F5-A938-4FE7-B438-63A01A348BF5}"/>
              </a:ext>
            </a:extLst>
          </p:cNvPr>
          <p:cNvSpPr>
            <a:spLocks noChangeShapeType="1"/>
          </p:cNvSpPr>
          <p:nvPr/>
        </p:nvSpPr>
        <p:spPr bwMode="auto">
          <a:xfrm>
            <a:off x="4594225" y="31194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3440" name="Line 36">
            <a:extLst>
              <a:ext uri="{FF2B5EF4-FFF2-40B4-BE49-F238E27FC236}">
                <a16:creationId xmlns:a16="http://schemas.microsoft.com/office/drawing/2014/main" id="{991F8B34-E4A8-40F9-A2F4-074743BCF1D7}"/>
              </a:ext>
            </a:extLst>
          </p:cNvPr>
          <p:cNvSpPr>
            <a:spLocks noChangeShapeType="1"/>
          </p:cNvSpPr>
          <p:nvPr/>
        </p:nvSpPr>
        <p:spPr bwMode="auto">
          <a:xfrm>
            <a:off x="4594225" y="45164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3441" name="Line 37">
            <a:extLst>
              <a:ext uri="{FF2B5EF4-FFF2-40B4-BE49-F238E27FC236}">
                <a16:creationId xmlns:a16="http://schemas.microsoft.com/office/drawing/2014/main" id="{BE593A46-2883-4918-B8B9-E30291F69866}"/>
              </a:ext>
            </a:extLst>
          </p:cNvPr>
          <p:cNvSpPr>
            <a:spLocks noChangeShapeType="1"/>
          </p:cNvSpPr>
          <p:nvPr/>
        </p:nvSpPr>
        <p:spPr bwMode="auto">
          <a:xfrm>
            <a:off x="4594225" y="57737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3442" name="Freeform 38">
            <a:extLst>
              <a:ext uri="{FF2B5EF4-FFF2-40B4-BE49-F238E27FC236}">
                <a16:creationId xmlns:a16="http://schemas.microsoft.com/office/drawing/2014/main" id="{ED480304-59DE-423C-AA6A-37CC509D9083}"/>
              </a:ext>
            </a:extLst>
          </p:cNvPr>
          <p:cNvSpPr>
            <a:spLocks/>
          </p:cNvSpPr>
          <p:nvPr/>
        </p:nvSpPr>
        <p:spPr bwMode="auto">
          <a:xfrm flipH="1">
            <a:off x="6546850" y="3649663"/>
            <a:ext cx="1082675" cy="41275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86759" name="Rectangle 39">
            <a:extLst>
              <a:ext uri="{FF2B5EF4-FFF2-40B4-BE49-F238E27FC236}">
                <a16:creationId xmlns:a16="http://schemas.microsoft.com/office/drawing/2014/main" id="{D9A13721-EA90-4B21-BC4F-2BAF454B2136}"/>
              </a:ext>
            </a:extLst>
          </p:cNvPr>
          <p:cNvSpPr>
            <a:spLocks noChangeArrowheads="1"/>
          </p:cNvSpPr>
          <p:nvPr/>
        </p:nvSpPr>
        <p:spPr bwMode="auto">
          <a:xfrm>
            <a:off x="6867525" y="4025900"/>
            <a:ext cx="1870075"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O</a:t>
            </a:r>
            <a:r>
              <a:rPr lang="es-PR" sz="2000" baseline="-25000">
                <a:solidFill>
                  <a:srgbClr val="000000"/>
                </a:solidFill>
                <a:effectLst>
                  <a:outerShdw blurRad="38100" dist="38100" dir="2700000" algn="tl">
                    <a:srgbClr val="C0C0C0"/>
                  </a:outerShdw>
                </a:effectLst>
                <a:latin typeface="Arial" charset="0"/>
              </a:rPr>
              <a:t>2</a:t>
            </a:r>
            <a:r>
              <a:rPr lang="es-PR" sz="2000">
                <a:solidFill>
                  <a:srgbClr val="000000"/>
                </a:solidFill>
                <a:effectLst>
                  <a:outerShdw blurRad="38100" dist="38100" dir="2700000" algn="tl">
                    <a:srgbClr val="C0C0C0"/>
                  </a:outerShdw>
                </a:effectLst>
                <a:latin typeface="Arial" charset="0"/>
              </a:rPr>
              <a:t> (Utilizado)</a:t>
            </a:r>
            <a:endParaRPr lang="en-US" sz="2000">
              <a:solidFill>
                <a:srgbClr val="000000"/>
              </a:solidFill>
              <a:effectLst>
                <a:outerShdw blurRad="38100" dist="38100" dir="2700000" algn="tl">
                  <a:srgbClr val="C0C0C0"/>
                </a:outerShdw>
              </a:effectLst>
              <a:latin typeface="Arial Black"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6723"/>
                                        </p:tgtEl>
                                        <p:attrNameLst>
                                          <p:attrName>style.visibility</p:attrName>
                                        </p:attrNameLst>
                                      </p:cBhvr>
                                      <p:to>
                                        <p:strVal val="visible"/>
                                      </p:to>
                                    </p:set>
                                    <p:animEffect transition="in" filter="wipe(left)">
                                      <p:cBhvr>
                                        <p:cTn id="7" dur="500"/>
                                        <p:tgtEl>
                                          <p:spTgt spid="2867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23"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Contents">
            <a:extLst>
              <a:ext uri="{FF2B5EF4-FFF2-40B4-BE49-F238E27FC236}">
                <a16:creationId xmlns:a16="http://schemas.microsoft.com/office/drawing/2014/main" id="{5CF2881F-F4AA-451B-908B-9B451DB344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1" name="Text Box 3">
            <a:extLst>
              <a:ext uri="{FF2B5EF4-FFF2-40B4-BE49-F238E27FC236}">
                <a16:creationId xmlns:a16="http://schemas.microsoft.com/office/drawing/2014/main" id="{8D2D1C5F-9CA7-4616-A90E-9D897F8D1825}"/>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88772" name="Rectangle 4">
            <a:extLst>
              <a:ext uri="{FF2B5EF4-FFF2-40B4-BE49-F238E27FC236}">
                <a16:creationId xmlns:a16="http://schemas.microsoft.com/office/drawing/2014/main" id="{828B8D74-4C58-4E16-BEB2-EED6777915EC}"/>
              </a:ext>
            </a:extLst>
          </p:cNvPr>
          <p:cNvSpPr>
            <a:spLocks noChangeArrowheads="1"/>
          </p:cNvSpPr>
          <p:nvPr/>
        </p:nvSpPr>
        <p:spPr bwMode="auto">
          <a:xfrm>
            <a:off x="2112963" y="1176338"/>
            <a:ext cx="5121275"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CALORIMETRÍA INDIRECTA</a:t>
            </a:r>
            <a:endParaRPr lang="en-US" sz="2500">
              <a:effectLst>
                <a:outerShdw blurRad="38100" dist="38100" dir="2700000" algn="tl">
                  <a:srgbClr val="C0C0C0"/>
                </a:outerShdw>
              </a:effectLst>
              <a:latin typeface="Arial Black" pitchFamily="34" charset="0"/>
            </a:endParaRPr>
          </a:p>
        </p:txBody>
      </p:sp>
      <p:sp>
        <p:nvSpPr>
          <p:cNvPr id="288773" name="Rectangle 5">
            <a:extLst>
              <a:ext uri="{FF2B5EF4-FFF2-40B4-BE49-F238E27FC236}">
                <a16:creationId xmlns:a16="http://schemas.microsoft.com/office/drawing/2014/main" id="{3214BC4A-6344-40BF-959C-13DBA9B7D74B}"/>
              </a:ext>
            </a:extLst>
          </p:cNvPr>
          <p:cNvSpPr>
            <a:spLocks noChangeArrowheads="1"/>
          </p:cNvSpPr>
          <p:nvPr/>
        </p:nvSpPr>
        <p:spPr bwMode="auto">
          <a:xfrm>
            <a:off x="2081213" y="1827213"/>
            <a:ext cx="5364162"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Sistema de: </a:t>
            </a:r>
            <a:r>
              <a:rPr lang="en-US" sz="2500">
                <a:effectLst>
                  <a:outerShdw blurRad="38100" dist="38100" dir="2700000" algn="tl">
                    <a:srgbClr val="C0C0C0"/>
                  </a:outerShdw>
                </a:effectLst>
                <a:latin typeface="Verdana" pitchFamily="34" charset="0"/>
              </a:rPr>
              <a:t>Calorímetro</a:t>
            </a:r>
            <a:endParaRPr lang="en-US" sz="2500" baseline="-25000">
              <a:effectLst>
                <a:outerShdw blurRad="38100" dist="38100" dir="2700000" algn="tl">
                  <a:srgbClr val="C0C0C0"/>
                </a:outerShdw>
              </a:effectLst>
              <a:latin typeface="Verdana" pitchFamily="34" charset="0"/>
            </a:endParaRPr>
          </a:p>
        </p:txBody>
      </p:sp>
      <p:sp>
        <p:nvSpPr>
          <p:cNvPr id="288774" name="Rectangle 6">
            <a:extLst>
              <a:ext uri="{FF2B5EF4-FFF2-40B4-BE49-F238E27FC236}">
                <a16:creationId xmlns:a16="http://schemas.microsoft.com/office/drawing/2014/main" id="{DEFFA75F-684D-421D-85F7-0441A609936E}"/>
              </a:ext>
            </a:extLst>
          </p:cNvPr>
          <p:cNvSpPr>
            <a:spLocks noChangeArrowheads="1"/>
          </p:cNvSpPr>
          <p:nvPr/>
        </p:nvSpPr>
        <p:spPr bwMode="auto">
          <a:xfrm>
            <a:off x="2046288" y="2524125"/>
            <a:ext cx="5237162" cy="3032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Espirometría en Circuito Abierto</a:t>
            </a:r>
            <a:endParaRPr lang="en-US" sz="2500">
              <a:solidFill>
                <a:srgbClr val="000000"/>
              </a:solidFill>
              <a:effectLst>
                <a:outerShdw blurRad="38100" dist="38100" dir="2700000" algn="tl">
                  <a:srgbClr val="C0C0C0"/>
                </a:outerShdw>
              </a:effectLst>
              <a:latin typeface="Arial Black" pitchFamily="34" charset="0"/>
            </a:endParaRPr>
          </a:p>
        </p:txBody>
      </p:sp>
      <p:sp>
        <p:nvSpPr>
          <p:cNvPr id="104455" name="Freeform 8">
            <a:extLst>
              <a:ext uri="{FF2B5EF4-FFF2-40B4-BE49-F238E27FC236}">
                <a16:creationId xmlns:a16="http://schemas.microsoft.com/office/drawing/2014/main" id="{A2B2FC15-43EE-4E35-B645-AF28A6FD1896}"/>
              </a:ext>
            </a:extLst>
          </p:cNvPr>
          <p:cNvSpPr>
            <a:spLocks/>
          </p:cNvSpPr>
          <p:nvPr/>
        </p:nvSpPr>
        <p:spPr bwMode="auto">
          <a:xfrm>
            <a:off x="1606550" y="3357563"/>
            <a:ext cx="1971675" cy="41275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88777" name="Rectangle 9">
            <a:extLst>
              <a:ext uri="{FF2B5EF4-FFF2-40B4-BE49-F238E27FC236}">
                <a16:creationId xmlns:a16="http://schemas.microsoft.com/office/drawing/2014/main" id="{3AD6ED3C-2757-4440-AD4F-37726016B84A}"/>
              </a:ext>
            </a:extLst>
          </p:cNvPr>
          <p:cNvSpPr>
            <a:spLocks noChangeArrowheads="1"/>
          </p:cNvSpPr>
          <p:nvPr/>
        </p:nvSpPr>
        <p:spPr bwMode="auto">
          <a:xfrm>
            <a:off x="615950" y="3733800"/>
            <a:ext cx="2254250"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 de CO</a:t>
            </a:r>
            <a:r>
              <a:rPr lang="es-PR" sz="2000" baseline="-25000">
                <a:solidFill>
                  <a:srgbClr val="000000"/>
                </a:solidFill>
                <a:effectLst>
                  <a:outerShdw blurRad="38100" dist="38100" dir="2700000" algn="tl">
                    <a:srgbClr val="C0C0C0"/>
                  </a:outerShdw>
                </a:effectLst>
                <a:latin typeface="Arial" charset="0"/>
              </a:rPr>
              <a:t>2</a:t>
            </a:r>
            <a:endParaRPr lang="en-US" sz="2000">
              <a:solidFill>
                <a:srgbClr val="000000"/>
              </a:solidFill>
              <a:effectLst>
                <a:outerShdw blurRad="38100" dist="38100" dir="2700000" algn="tl">
                  <a:srgbClr val="C0C0C0"/>
                </a:outerShdw>
              </a:effectLst>
              <a:latin typeface="Arial Black" pitchFamily="34" charset="0"/>
            </a:endParaRPr>
          </a:p>
        </p:txBody>
      </p:sp>
      <p:sp>
        <p:nvSpPr>
          <p:cNvPr id="104457" name="Text Box 10">
            <a:extLst>
              <a:ext uri="{FF2B5EF4-FFF2-40B4-BE49-F238E27FC236}">
                <a16:creationId xmlns:a16="http://schemas.microsoft.com/office/drawing/2014/main" id="{27E715A0-FA61-42F6-9B2B-71D9C453732D}"/>
              </a:ext>
            </a:extLst>
          </p:cNvPr>
          <p:cNvSpPr txBox="1">
            <a:spLocks noChangeArrowheads="1"/>
          </p:cNvSpPr>
          <p:nvPr/>
        </p:nvSpPr>
        <p:spPr bwMode="auto">
          <a:xfrm>
            <a:off x="2620963" y="3151188"/>
            <a:ext cx="40147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Medición del</a:t>
            </a:r>
          </a:p>
          <a:p>
            <a:pPr algn="ctr">
              <a:lnSpc>
                <a:spcPct val="80000"/>
              </a:lnSpc>
            </a:pPr>
            <a:r>
              <a:rPr lang="en-US" altLang="en-US" sz="2500" i="0">
                <a:latin typeface="Arial" panose="020B0604020202020204" pitchFamily="34" charset="0"/>
              </a:rPr>
              <a:t>Volumen de Aire</a:t>
            </a:r>
          </a:p>
        </p:txBody>
      </p:sp>
      <p:sp>
        <p:nvSpPr>
          <p:cNvPr id="104458" name="Freeform 11">
            <a:extLst>
              <a:ext uri="{FF2B5EF4-FFF2-40B4-BE49-F238E27FC236}">
                <a16:creationId xmlns:a16="http://schemas.microsoft.com/office/drawing/2014/main" id="{966B518A-97EE-495F-83E7-4317FCA238F6}"/>
              </a:ext>
            </a:extLst>
          </p:cNvPr>
          <p:cNvSpPr>
            <a:spLocks/>
          </p:cNvSpPr>
          <p:nvPr/>
        </p:nvSpPr>
        <p:spPr bwMode="auto">
          <a:xfrm flipV="1">
            <a:off x="1566863" y="3981450"/>
            <a:ext cx="6024562" cy="204788"/>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1016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04459" name="Line 12">
            <a:extLst>
              <a:ext uri="{FF2B5EF4-FFF2-40B4-BE49-F238E27FC236}">
                <a16:creationId xmlns:a16="http://schemas.microsoft.com/office/drawing/2014/main" id="{A7B8930B-2691-4DF8-AAA1-88062C250A3E}"/>
              </a:ext>
            </a:extLst>
          </p:cNvPr>
          <p:cNvSpPr>
            <a:spLocks noChangeShapeType="1"/>
          </p:cNvSpPr>
          <p:nvPr/>
        </p:nvSpPr>
        <p:spPr bwMode="auto">
          <a:xfrm>
            <a:off x="4581525" y="14684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4460" name="Text Box 13">
            <a:extLst>
              <a:ext uri="{FF2B5EF4-FFF2-40B4-BE49-F238E27FC236}">
                <a16:creationId xmlns:a16="http://schemas.microsoft.com/office/drawing/2014/main" id="{4F1D9315-4103-40E8-8A51-430A87D088F4}"/>
              </a:ext>
            </a:extLst>
          </p:cNvPr>
          <p:cNvSpPr txBox="1">
            <a:spLocks noChangeArrowheads="1"/>
          </p:cNvSpPr>
          <p:nvPr/>
        </p:nvSpPr>
        <p:spPr bwMode="auto">
          <a:xfrm>
            <a:off x="5126038" y="4630738"/>
            <a:ext cx="207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a:t>
            </a:r>
            <a:endParaRPr lang="en-US" altLang="en-US" sz="2500" i="0" baseline="-25000">
              <a:latin typeface="Arial" panose="020B0604020202020204" pitchFamily="34" charset="0"/>
            </a:endParaRPr>
          </a:p>
        </p:txBody>
      </p:sp>
      <p:sp>
        <p:nvSpPr>
          <p:cNvPr id="104461" name="Line 14">
            <a:extLst>
              <a:ext uri="{FF2B5EF4-FFF2-40B4-BE49-F238E27FC236}">
                <a16:creationId xmlns:a16="http://schemas.microsoft.com/office/drawing/2014/main" id="{B03E00B3-D280-4D74-9D8B-6F2B2DD24F9F}"/>
              </a:ext>
            </a:extLst>
          </p:cNvPr>
          <p:cNvSpPr>
            <a:spLocks noChangeShapeType="1"/>
          </p:cNvSpPr>
          <p:nvPr/>
        </p:nvSpPr>
        <p:spPr bwMode="auto">
          <a:xfrm>
            <a:off x="4581525" y="21415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4462" name="Line 15">
            <a:extLst>
              <a:ext uri="{FF2B5EF4-FFF2-40B4-BE49-F238E27FC236}">
                <a16:creationId xmlns:a16="http://schemas.microsoft.com/office/drawing/2014/main" id="{F6BEF4F8-F9E3-4A93-9244-3D60190A7217}"/>
              </a:ext>
            </a:extLst>
          </p:cNvPr>
          <p:cNvSpPr>
            <a:spLocks noChangeShapeType="1"/>
          </p:cNvSpPr>
          <p:nvPr/>
        </p:nvSpPr>
        <p:spPr bwMode="auto">
          <a:xfrm>
            <a:off x="4594225" y="28019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4463" name="Line 16">
            <a:extLst>
              <a:ext uri="{FF2B5EF4-FFF2-40B4-BE49-F238E27FC236}">
                <a16:creationId xmlns:a16="http://schemas.microsoft.com/office/drawing/2014/main" id="{5A0A1E2A-8937-4164-8F02-B3E1B3473268}"/>
              </a:ext>
            </a:extLst>
          </p:cNvPr>
          <p:cNvSpPr>
            <a:spLocks noChangeShapeType="1"/>
          </p:cNvSpPr>
          <p:nvPr/>
        </p:nvSpPr>
        <p:spPr bwMode="auto">
          <a:xfrm>
            <a:off x="4594225" y="42243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4464" name="Line 17">
            <a:extLst>
              <a:ext uri="{FF2B5EF4-FFF2-40B4-BE49-F238E27FC236}">
                <a16:creationId xmlns:a16="http://schemas.microsoft.com/office/drawing/2014/main" id="{8D5BFE6B-DBF9-4DED-8B77-D44F23C69538}"/>
              </a:ext>
            </a:extLst>
          </p:cNvPr>
          <p:cNvSpPr>
            <a:spLocks noChangeShapeType="1"/>
          </p:cNvSpPr>
          <p:nvPr/>
        </p:nvSpPr>
        <p:spPr bwMode="auto">
          <a:xfrm>
            <a:off x="4594225" y="52784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4465" name="Freeform 18">
            <a:extLst>
              <a:ext uri="{FF2B5EF4-FFF2-40B4-BE49-F238E27FC236}">
                <a16:creationId xmlns:a16="http://schemas.microsoft.com/office/drawing/2014/main" id="{CA0666C7-37D8-46B3-82B5-A6D6AF57A3E5}"/>
              </a:ext>
            </a:extLst>
          </p:cNvPr>
          <p:cNvSpPr>
            <a:spLocks/>
          </p:cNvSpPr>
          <p:nvPr/>
        </p:nvSpPr>
        <p:spPr bwMode="auto">
          <a:xfrm flipH="1">
            <a:off x="5657850" y="3357563"/>
            <a:ext cx="1971675" cy="41275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88787" name="Rectangle 19">
            <a:extLst>
              <a:ext uri="{FF2B5EF4-FFF2-40B4-BE49-F238E27FC236}">
                <a16:creationId xmlns:a16="http://schemas.microsoft.com/office/drawing/2014/main" id="{DCF9AAB9-BB82-491B-9F34-7AEF1B0FCCE0}"/>
              </a:ext>
            </a:extLst>
          </p:cNvPr>
          <p:cNvSpPr>
            <a:spLocks noChangeArrowheads="1"/>
          </p:cNvSpPr>
          <p:nvPr/>
        </p:nvSpPr>
        <p:spPr bwMode="auto">
          <a:xfrm>
            <a:off x="6867525" y="3733800"/>
            <a:ext cx="1870075"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 de O</a:t>
            </a:r>
            <a:r>
              <a:rPr lang="es-PR" sz="2000" baseline="-25000">
                <a:solidFill>
                  <a:srgbClr val="000000"/>
                </a:solidFill>
                <a:effectLst>
                  <a:outerShdw blurRad="38100" dist="38100" dir="2700000" algn="tl">
                    <a:srgbClr val="C0C0C0"/>
                  </a:outerShdw>
                </a:effectLst>
                <a:latin typeface="Arial" charset="0"/>
              </a:rPr>
              <a:t>2</a:t>
            </a:r>
            <a:endParaRPr lang="en-US" sz="2000">
              <a:solidFill>
                <a:srgbClr val="000000"/>
              </a:solidFill>
              <a:effectLst>
                <a:outerShdw blurRad="38100" dist="38100" dir="2700000" algn="tl">
                  <a:srgbClr val="C0C0C0"/>
                </a:outerShdw>
              </a:effectLst>
              <a:latin typeface="Arial Black" pitchFamily="34" charset="0"/>
            </a:endParaRPr>
          </a:p>
        </p:txBody>
      </p:sp>
      <p:sp>
        <p:nvSpPr>
          <p:cNvPr id="288788" name="Rectangle 20">
            <a:extLst>
              <a:ext uri="{FF2B5EF4-FFF2-40B4-BE49-F238E27FC236}">
                <a16:creationId xmlns:a16="http://schemas.microsoft.com/office/drawing/2014/main" id="{8AF9090A-3F4D-4512-9991-6B5230382F3A}"/>
              </a:ext>
            </a:extLst>
          </p:cNvPr>
          <p:cNvSpPr>
            <a:spLocks noChangeArrowheads="1"/>
          </p:cNvSpPr>
          <p:nvPr/>
        </p:nvSpPr>
        <p:spPr bwMode="auto">
          <a:xfrm>
            <a:off x="2205038" y="5661025"/>
            <a:ext cx="5129212" cy="9937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PROPORCIÓN DEL</a:t>
            </a:r>
          </a:p>
          <a:p>
            <a:pPr marL="342900" indent="-342900" algn="ctr">
              <a:lnSpc>
                <a:spcPct val="70000"/>
              </a:lnSpc>
              <a:spcBef>
                <a:spcPct val="20000"/>
              </a:spcBef>
              <a:defRPr/>
            </a:pPr>
            <a:r>
              <a:rPr lang="es-PR" sz="2000" i="0">
                <a:solidFill>
                  <a:srgbClr val="000000"/>
                </a:solidFill>
                <a:latin typeface="Verdana" pitchFamily="34" charset="0"/>
              </a:rPr>
              <a:t>INTERCAMBIO RESPIRATORIO (R)</a:t>
            </a:r>
          </a:p>
          <a:p>
            <a:pPr marL="342900" indent="-342900" algn="ctr">
              <a:lnSpc>
                <a:spcPct val="70000"/>
              </a:lnSpc>
              <a:spcBef>
                <a:spcPct val="20000"/>
              </a:spcBef>
              <a:defRPr/>
            </a:pPr>
            <a:r>
              <a:rPr lang="es-PR" sz="2000" i="0">
                <a:solidFill>
                  <a:srgbClr val="000000"/>
                </a:solidFill>
                <a:latin typeface="Verdana" pitchFamily="34" charset="0"/>
              </a:rPr>
              <a:t>O</a:t>
            </a:r>
          </a:p>
          <a:p>
            <a:pPr marL="342900" indent="-342900" algn="ctr">
              <a:lnSpc>
                <a:spcPct val="70000"/>
              </a:lnSpc>
              <a:spcBef>
                <a:spcPct val="20000"/>
              </a:spcBef>
              <a:defRPr/>
            </a:pPr>
            <a:r>
              <a:rPr lang="es-PR" sz="2000" i="0">
                <a:solidFill>
                  <a:srgbClr val="000000"/>
                </a:solidFill>
                <a:latin typeface="Verdana" pitchFamily="34" charset="0"/>
              </a:rPr>
              <a:t>COCIENTE RESPIRATORIO (CR)</a:t>
            </a:r>
            <a:endParaRPr lang="en-US" sz="2000">
              <a:solidFill>
                <a:srgbClr val="000000"/>
              </a:solidFill>
              <a:latin typeface="Verdana" pitchFamily="34" charset="0"/>
            </a:endParaRPr>
          </a:p>
        </p:txBody>
      </p:sp>
      <p:sp>
        <p:nvSpPr>
          <p:cNvPr id="104468" name="Text Box 21">
            <a:extLst>
              <a:ext uri="{FF2B5EF4-FFF2-40B4-BE49-F238E27FC236}">
                <a16:creationId xmlns:a16="http://schemas.microsoft.com/office/drawing/2014/main" id="{3DEBDAFF-E81D-482D-903E-1EDA6B8C4943}"/>
              </a:ext>
            </a:extLst>
          </p:cNvPr>
          <p:cNvSpPr txBox="1">
            <a:spLocks noChangeArrowheads="1"/>
          </p:cNvSpPr>
          <p:nvPr/>
        </p:nvSpPr>
        <p:spPr bwMode="auto">
          <a:xfrm>
            <a:off x="2687638" y="4572000"/>
            <a:ext cx="40163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Para Determinar el</a:t>
            </a:r>
          </a:p>
          <a:p>
            <a:pPr algn="ctr">
              <a:lnSpc>
                <a:spcPct val="80000"/>
              </a:lnSpc>
            </a:pPr>
            <a:r>
              <a:rPr lang="en-US" altLang="en-US" sz="2500" i="0">
                <a:latin typeface="Arial" panose="020B0604020202020204" pitchFamily="34" charset="0"/>
              </a:rPr>
              <a:t>VCO</a:t>
            </a:r>
            <a:r>
              <a:rPr lang="en-US" altLang="en-US" sz="2500" i="0" baseline="-25000">
                <a:latin typeface="Arial" panose="020B0604020202020204" pitchFamily="34" charset="0"/>
              </a:rPr>
              <a:t>2</a:t>
            </a:r>
            <a:r>
              <a:rPr lang="en-US" altLang="en-US" sz="2500" i="0">
                <a:latin typeface="Arial" panose="020B0604020202020204" pitchFamily="34" charset="0"/>
              </a:rPr>
              <a:t> y el VO</a:t>
            </a:r>
            <a:r>
              <a:rPr lang="en-US" altLang="en-US" sz="2500" i="0" baseline="-25000">
                <a:latin typeface="Arial" panose="020B0604020202020204" pitchFamily="34" charset="0"/>
              </a:rPr>
              <a:t>2</a:t>
            </a:r>
          </a:p>
        </p:txBody>
      </p:sp>
      <p:sp>
        <p:nvSpPr>
          <p:cNvPr id="104469" name="Text Box 22">
            <a:extLst>
              <a:ext uri="{FF2B5EF4-FFF2-40B4-BE49-F238E27FC236}">
                <a16:creationId xmlns:a16="http://schemas.microsoft.com/office/drawing/2014/main" id="{03DDE978-07BD-46FF-902F-0ACE24674D5B}"/>
              </a:ext>
            </a:extLst>
          </p:cNvPr>
          <p:cNvSpPr txBox="1">
            <a:spLocks noChangeArrowheads="1"/>
          </p:cNvSpPr>
          <p:nvPr/>
        </p:nvSpPr>
        <p:spPr bwMode="auto">
          <a:xfrm>
            <a:off x="3614738" y="4643438"/>
            <a:ext cx="207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a:t>
            </a:r>
            <a:endParaRPr lang="en-US" altLang="en-US" sz="2500" i="0" baseline="-25000">
              <a:latin typeface="Arial" panose="020B0604020202020204" pitchFamily="34" charset="0"/>
            </a:endParaRPr>
          </a:p>
        </p:txBody>
      </p:sp>
      <p:sp>
        <p:nvSpPr>
          <p:cNvPr id="104470" name="Text Box 23">
            <a:extLst>
              <a:ext uri="{FF2B5EF4-FFF2-40B4-BE49-F238E27FC236}">
                <a16:creationId xmlns:a16="http://schemas.microsoft.com/office/drawing/2014/main" id="{39978301-402B-40F3-AD29-ECD7F11FA5FB}"/>
              </a:ext>
            </a:extLst>
          </p:cNvPr>
          <p:cNvSpPr txBox="1">
            <a:spLocks noChangeArrowheads="1"/>
          </p:cNvSpPr>
          <p:nvPr/>
        </p:nvSpPr>
        <p:spPr bwMode="auto">
          <a:xfrm>
            <a:off x="4637088" y="5270500"/>
            <a:ext cx="14097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a:t>(Se Calcula)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8771"/>
                                        </p:tgtEl>
                                        <p:attrNameLst>
                                          <p:attrName>style.visibility</p:attrName>
                                        </p:attrNameLst>
                                      </p:cBhvr>
                                      <p:to>
                                        <p:strVal val="visible"/>
                                      </p:to>
                                    </p:set>
                                    <p:animEffect transition="in" filter="wipe(left)">
                                      <p:cBhvr>
                                        <p:cTn id="7" dur="500"/>
                                        <p:tgtEl>
                                          <p:spTgt spid="2887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1"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4" name="Picture 2" descr="Illustration">
            <a:extLst>
              <a:ext uri="{FF2B5EF4-FFF2-40B4-BE49-F238E27FC236}">
                <a16:creationId xmlns:a16="http://schemas.microsoft.com/office/drawing/2014/main" id="{16579FA9-6D12-4D92-B859-1E097432DD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Text Box 3">
            <a:extLst>
              <a:ext uri="{FF2B5EF4-FFF2-40B4-BE49-F238E27FC236}">
                <a16:creationId xmlns:a16="http://schemas.microsoft.com/office/drawing/2014/main" id="{2CFDFA58-B84E-48DA-AF76-D6D0D13BC30F}"/>
              </a:ext>
            </a:extLst>
          </p:cNvPr>
          <p:cNvSpPr txBox="1">
            <a:spLocks noChangeArrowheads="1"/>
          </p:cNvSpPr>
          <p:nvPr/>
        </p:nvSpPr>
        <p:spPr bwMode="auto">
          <a:xfrm>
            <a:off x="381000" y="533400"/>
            <a:ext cx="655320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MEDICIÓN DEL INTERCAMBIO RESPIRATORIO DE GASES</a:t>
            </a:r>
            <a:endParaRPr lang="en-US" altLang="en-US" sz="2400" i="0">
              <a:latin typeface="Arial" panose="020B0604020202020204" pitchFamily="34" charset="0"/>
            </a:endParaRPr>
          </a:p>
        </p:txBody>
      </p:sp>
      <p:pic>
        <p:nvPicPr>
          <p:cNvPr id="74758" name="Picture 6">
            <a:extLst>
              <a:ext uri="{FF2B5EF4-FFF2-40B4-BE49-F238E27FC236}">
                <a16:creationId xmlns:a16="http://schemas.microsoft.com/office/drawing/2014/main" id="{A017D90C-C3D7-498F-A9C8-3BAEA0825C9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7083" b="9450"/>
          <a:stretch>
            <a:fillRect/>
          </a:stretch>
        </p:blipFill>
        <p:spPr bwMode="auto">
          <a:xfrm>
            <a:off x="2576513" y="1511300"/>
            <a:ext cx="3894137" cy="4875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755"/>
                                        </p:tgtEl>
                                        <p:attrNameLst>
                                          <p:attrName>style.visibility</p:attrName>
                                        </p:attrNameLst>
                                      </p:cBhvr>
                                      <p:to>
                                        <p:strVal val="visible"/>
                                      </p:to>
                                    </p:set>
                                    <p:animEffect transition="in" filter="wipe(left)">
                                      <p:cBhvr>
                                        <p:cTn id="7" dur="500"/>
                                        <p:tgtEl>
                                          <p:spTgt spid="74755"/>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74758"/>
                                        </p:tgtEl>
                                        <p:attrNameLst>
                                          <p:attrName>style.visibility</p:attrName>
                                        </p:attrNameLst>
                                      </p:cBhvr>
                                      <p:to>
                                        <p:strVal val="visible"/>
                                      </p:to>
                                    </p:set>
                                    <p:anim calcmode="lin" valueType="num">
                                      <p:cBhvr>
                                        <p:cTn id="11" dur="500" fill="hold"/>
                                        <p:tgtEl>
                                          <p:spTgt spid="74758"/>
                                        </p:tgtEl>
                                        <p:attrNameLst>
                                          <p:attrName>ppt_w</p:attrName>
                                        </p:attrNameLst>
                                      </p:cBhvr>
                                      <p:tavLst>
                                        <p:tav tm="0">
                                          <p:val>
                                            <p:fltVal val="0"/>
                                          </p:val>
                                        </p:tav>
                                        <p:tav tm="100000">
                                          <p:val>
                                            <p:strVal val="#ppt_w"/>
                                          </p:val>
                                        </p:tav>
                                      </p:tavLst>
                                    </p:anim>
                                    <p:anim calcmode="lin" valueType="num">
                                      <p:cBhvr>
                                        <p:cTn id="12" dur="500" fill="hold"/>
                                        <p:tgtEl>
                                          <p:spTgt spid="74758"/>
                                        </p:tgtEl>
                                        <p:attrNameLst>
                                          <p:attrName>ppt_h</p:attrName>
                                        </p:attrNameLst>
                                      </p:cBhvr>
                                      <p:tavLst>
                                        <p:tav tm="0">
                                          <p:val>
                                            <p:fltVal val="0"/>
                                          </p:val>
                                        </p:tav>
                                        <p:tav tm="100000">
                                          <p:val>
                                            <p:strVal val="#ppt_h"/>
                                          </p:val>
                                        </p:tav>
                                      </p:tavLst>
                                    </p:anim>
                                    <p:anim calcmode="lin" valueType="num">
                                      <p:cBhvr>
                                        <p:cTn id="13" dur="500" fill="hold"/>
                                        <p:tgtEl>
                                          <p:spTgt spid="74758"/>
                                        </p:tgtEl>
                                        <p:attrNameLst>
                                          <p:attrName>ppt_x</p:attrName>
                                        </p:attrNameLst>
                                      </p:cBhvr>
                                      <p:tavLst>
                                        <p:tav tm="0">
                                          <p:val>
                                            <p:fltVal val="0.5"/>
                                          </p:val>
                                        </p:tav>
                                        <p:tav tm="100000">
                                          <p:val>
                                            <p:strVal val="#ppt_x"/>
                                          </p:val>
                                        </p:tav>
                                      </p:tavLst>
                                    </p:anim>
                                    <p:anim calcmode="lin" valueType="num">
                                      <p:cBhvr>
                                        <p:cTn id="14" dur="500" fill="hold"/>
                                        <p:tgtEl>
                                          <p:spTgt spid="7475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Contents">
            <a:extLst>
              <a:ext uri="{FF2B5EF4-FFF2-40B4-BE49-F238E27FC236}">
                <a16:creationId xmlns:a16="http://schemas.microsoft.com/office/drawing/2014/main" id="{116A8BE8-BE1F-4E2B-A31C-8CDC43C0E5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27">
            <a:extLst>
              <a:ext uri="{FF2B5EF4-FFF2-40B4-BE49-F238E27FC236}">
                <a16:creationId xmlns:a16="http://schemas.microsoft.com/office/drawing/2014/main" id="{022783E8-752E-4CE0-B0AB-C95AB8B203FF}"/>
              </a:ext>
            </a:extLst>
          </p:cNvPr>
          <p:cNvGrpSpPr>
            <a:grpSpLocks/>
          </p:cNvGrpSpPr>
          <p:nvPr/>
        </p:nvGrpSpPr>
        <p:grpSpPr bwMode="auto">
          <a:xfrm>
            <a:off x="546100" y="1343025"/>
            <a:ext cx="8305800" cy="709613"/>
            <a:chOff x="384" y="846"/>
            <a:chExt cx="5232" cy="447"/>
          </a:xfrm>
        </p:grpSpPr>
        <p:sp>
          <p:nvSpPr>
            <p:cNvPr id="106518" name="Text Box 4">
              <a:extLst>
                <a:ext uri="{FF2B5EF4-FFF2-40B4-BE49-F238E27FC236}">
                  <a16:creationId xmlns:a16="http://schemas.microsoft.com/office/drawing/2014/main" id="{3C68DDDA-7E56-4046-BCF3-102775EBD101}"/>
                </a:ext>
              </a:extLst>
            </p:cNvPr>
            <p:cNvSpPr txBox="1">
              <a:spLocks noChangeArrowheads="1"/>
            </p:cNvSpPr>
            <p:nvPr/>
          </p:nvSpPr>
          <p:spPr bwMode="auto">
            <a:xfrm>
              <a:off x="384" y="1028"/>
              <a:ext cx="5232"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latin typeface="Arial" panose="020B0604020202020204" pitchFamily="34" charset="0"/>
                </a:rPr>
                <a:t>VO</a:t>
              </a:r>
              <a:r>
                <a:rPr lang="en-US" altLang="en-US" sz="2400" i="0" baseline="-25000">
                  <a:latin typeface="Arial" panose="020B0604020202020204" pitchFamily="34" charset="0"/>
                </a:rPr>
                <a:t>2</a:t>
              </a:r>
              <a:r>
                <a:rPr lang="en-US" altLang="en-US" sz="2400" b="0" i="0">
                  <a:latin typeface="Arial" panose="020B0604020202020204" pitchFamily="34" charset="0"/>
                </a:rPr>
                <a:t>—volumen de O</a:t>
              </a:r>
              <a:r>
                <a:rPr lang="en-US" altLang="en-US" sz="2400" b="0" i="0" baseline="-25000">
                  <a:latin typeface="Arial" panose="020B0604020202020204" pitchFamily="34" charset="0"/>
                </a:rPr>
                <a:t>2</a:t>
              </a:r>
              <a:r>
                <a:rPr lang="en-US" altLang="en-US" sz="2400" b="0" i="0">
                  <a:latin typeface="Arial" panose="020B0604020202020204" pitchFamily="34" charset="0"/>
                </a:rPr>
                <a:t> consumido por minuto (L/min).</a:t>
              </a:r>
            </a:p>
          </p:txBody>
        </p:sp>
        <p:sp>
          <p:nvSpPr>
            <p:cNvPr id="106519" name="Rectangle 9">
              <a:extLst>
                <a:ext uri="{FF2B5EF4-FFF2-40B4-BE49-F238E27FC236}">
                  <a16:creationId xmlns:a16="http://schemas.microsoft.com/office/drawing/2014/main" id="{634D390E-C389-4C38-B54E-A380757DE121}"/>
                </a:ext>
              </a:extLst>
            </p:cNvPr>
            <p:cNvSpPr>
              <a:spLocks noChangeArrowheads="1"/>
            </p:cNvSpPr>
            <p:nvPr/>
          </p:nvSpPr>
          <p:spPr bwMode="auto">
            <a:xfrm>
              <a:off x="426" y="846"/>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i="0">
                  <a:latin typeface="Arial" panose="020B0604020202020204" pitchFamily="34" charset="0"/>
                </a:rPr>
                <a:t>.</a:t>
              </a:r>
              <a:endParaRPr lang="en-US" altLang="en-US" sz="2400" b="0" i="0">
                <a:latin typeface="Arial" panose="020B0604020202020204" pitchFamily="34" charset="0"/>
              </a:endParaRPr>
            </a:p>
          </p:txBody>
        </p:sp>
      </p:grpSp>
      <p:grpSp>
        <p:nvGrpSpPr>
          <p:cNvPr id="3" name="Group 28">
            <a:extLst>
              <a:ext uri="{FF2B5EF4-FFF2-40B4-BE49-F238E27FC236}">
                <a16:creationId xmlns:a16="http://schemas.microsoft.com/office/drawing/2014/main" id="{0C59010C-A95B-4C28-8FBB-E40AA2DC19F3}"/>
              </a:ext>
            </a:extLst>
          </p:cNvPr>
          <p:cNvGrpSpPr>
            <a:grpSpLocks/>
          </p:cNvGrpSpPr>
          <p:nvPr/>
        </p:nvGrpSpPr>
        <p:grpSpPr bwMode="auto">
          <a:xfrm>
            <a:off x="546100" y="1860550"/>
            <a:ext cx="8382000" cy="696913"/>
            <a:chOff x="384" y="1172"/>
            <a:chExt cx="5280" cy="439"/>
          </a:xfrm>
        </p:grpSpPr>
        <p:sp>
          <p:nvSpPr>
            <p:cNvPr id="106516" name="Text Box 6">
              <a:extLst>
                <a:ext uri="{FF2B5EF4-FFF2-40B4-BE49-F238E27FC236}">
                  <a16:creationId xmlns:a16="http://schemas.microsoft.com/office/drawing/2014/main" id="{489E20BF-AB4C-4238-878F-5BE52A514ABB}"/>
                </a:ext>
              </a:extLst>
            </p:cNvPr>
            <p:cNvSpPr txBox="1">
              <a:spLocks noChangeArrowheads="1"/>
            </p:cNvSpPr>
            <p:nvPr/>
          </p:nvSpPr>
          <p:spPr bwMode="auto">
            <a:xfrm>
              <a:off x="384" y="1346"/>
              <a:ext cx="528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latin typeface="Arial" panose="020B0604020202020204" pitchFamily="34" charset="0"/>
                </a:rPr>
                <a:t>VCO</a:t>
              </a:r>
              <a:r>
                <a:rPr lang="en-US" altLang="en-US" sz="2400" i="0" baseline="-25000">
                  <a:latin typeface="Arial" panose="020B0604020202020204" pitchFamily="34" charset="0"/>
                </a:rPr>
                <a:t>2</a:t>
              </a:r>
              <a:r>
                <a:rPr lang="en-US" altLang="en-US" sz="2400" b="0" i="0">
                  <a:latin typeface="Arial" panose="020B0604020202020204" pitchFamily="34" charset="0"/>
                </a:rPr>
                <a:t>—volumen de CO</a:t>
              </a:r>
              <a:r>
                <a:rPr lang="en-US" altLang="en-US" sz="2400" b="0" i="0" baseline="-25000">
                  <a:latin typeface="Arial" panose="020B0604020202020204" pitchFamily="34" charset="0"/>
                </a:rPr>
                <a:t>2</a:t>
              </a:r>
              <a:r>
                <a:rPr lang="en-US" altLang="en-US" sz="2400" b="0" i="0">
                  <a:latin typeface="Arial" panose="020B0604020202020204" pitchFamily="34" charset="0"/>
                </a:rPr>
                <a:t> producido por minuto (L/min).</a:t>
              </a:r>
            </a:p>
          </p:txBody>
        </p:sp>
        <p:sp>
          <p:nvSpPr>
            <p:cNvPr id="106517" name="Rectangle 10">
              <a:extLst>
                <a:ext uri="{FF2B5EF4-FFF2-40B4-BE49-F238E27FC236}">
                  <a16:creationId xmlns:a16="http://schemas.microsoft.com/office/drawing/2014/main" id="{04FFD82E-46D3-4824-A27E-2D59619FB988}"/>
                </a:ext>
              </a:extLst>
            </p:cNvPr>
            <p:cNvSpPr>
              <a:spLocks noChangeArrowheads="1"/>
            </p:cNvSpPr>
            <p:nvPr/>
          </p:nvSpPr>
          <p:spPr bwMode="auto">
            <a:xfrm>
              <a:off x="426" y="1172"/>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i="0">
                  <a:latin typeface="Arial" panose="020B0604020202020204" pitchFamily="34" charset="0"/>
                </a:rPr>
                <a:t>.</a:t>
              </a:r>
              <a:endParaRPr lang="en-US" altLang="en-US" sz="2400" b="0" i="0">
                <a:latin typeface="Arial" panose="020B0604020202020204" pitchFamily="34" charset="0"/>
              </a:endParaRPr>
            </a:p>
          </p:txBody>
        </p:sp>
      </p:grpSp>
      <p:grpSp>
        <p:nvGrpSpPr>
          <p:cNvPr id="4" name="Group 29">
            <a:extLst>
              <a:ext uri="{FF2B5EF4-FFF2-40B4-BE49-F238E27FC236}">
                <a16:creationId xmlns:a16="http://schemas.microsoft.com/office/drawing/2014/main" id="{67647223-71DA-44EF-8605-C6E914F08365}"/>
              </a:ext>
            </a:extLst>
          </p:cNvPr>
          <p:cNvGrpSpPr>
            <a:grpSpLocks/>
          </p:cNvGrpSpPr>
          <p:nvPr/>
        </p:nvGrpSpPr>
        <p:grpSpPr bwMode="auto">
          <a:xfrm>
            <a:off x="546100" y="2365375"/>
            <a:ext cx="8382000" cy="731838"/>
            <a:chOff x="384" y="1466"/>
            <a:chExt cx="5280" cy="461"/>
          </a:xfrm>
        </p:grpSpPr>
        <p:sp>
          <p:nvSpPr>
            <p:cNvPr id="106512" name="Text Box 11">
              <a:extLst>
                <a:ext uri="{FF2B5EF4-FFF2-40B4-BE49-F238E27FC236}">
                  <a16:creationId xmlns:a16="http://schemas.microsoft.com/office/drawing/2014/main" id="{1C644DE0-CE81-480A-819E-7615FFD56FFF}"/>
                </a:ext>
              </a:extLst>
            </p:cNvPr>
            <p:cNvSpPr txBox="1">
              <a:spLocks noChangeArrowheads="1"/>
            </p:cNvSpPr>
            <p:nvPr/>
          </p:nvSpPr>
          <p:spPr bwMode="auto">
            <a:xfrm>
              <a:off x="384" y="1662"/>
              <a:ext cx="528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latin typeface="Arial" panose="020B0604020202020204" pitchFamily="34" charset="0"/>
                </a:rPr>
                <a:t>VO</a:t>
              </a:r>
              <a:r>
                <a:rPr lang="en-US" altLang="en-US" sz="2400" i="0" baseline="-25000">
                  <a:latin typeface="Arial" panose="020B0604020202020204" pitchFamily="34" charset="0"/>
                </a:rPr>
                <a:t>2 </a:t>
              </a:r>
              <a:r>
                <a:rPr lang="en-US" altLang="en-US" sz="2400" b="0" i="0">
                  <a:latin typeface="Arial" panose="020B0604020202020204" pitchFamily="34" charset="0"/>
                </a:rPr>
                <a:t>= (V</a:t>
              </a:r>
              <a:r>
                <a:rPr lang="en-US" altLang="en-US" sz="2400" b="0" baseline="-25000">
                  <a:latin typeface="Arial" panose="020B0604020202020204" pitchFamily="34" charset="0"/>
                </a:rPr>
                <a:t>I</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I</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 - (V</a:t>
              </a:r>
              <a:r>
                <a:rPr lang="en-US" altLang="en-US" sz="2400" b="0" baseline="-25000">
                  <a:latin typeface="Arial" panose="020B0604020202020204" pitchFamily="34" charset="0"/>
                </a:rPr>
                <a:t>E</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E</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a:t>
              </a:r>
            </a:p>
          </p:txBody>
        </p:sp>
        <p:sp>
          <p:nvSpPr>
            <p:cNvPr id="106513" name="Rectangle 12">
              <a:extLst>
                <a:ext uri="{FF2B5EF4-FFF2-40B4-BE49-F238E27FC236}">
                  <a16:creationId xmlns:a16="http://schemas.microsoft.com/office/drawing/2014/main" id="{5FD5903E-F7DE-4326-B287-62742C8636A1}"/>
                </a:ext>
              </a:extLst>
            </p:cNvPr>
            <p:cNvSpPr>
              <a:spLocks noChangeArrowheads="1"/>
            </p:cNvSpPr>
            <p:nvPr/>
          </p:nvSpPr>
          <p:spPr bwMode="auto">
            <a:xfrm>
              <a:off x="426" y="1474"/>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i="0">
                  <a:latin typeface="Arial" panose="020B0604020202020204" pitchFamily="34" charset="0"/>
                </a:rPr>
                <a:t>.</a:t>
              </a:r>
              <a:endParaRPr lang="en-US" altLang="en-US" sz="2400" b="0" i="0">
                <a:latin typeface="Arial" panose="020B0604020202020204" pitchFamily="34" charset="0"/>
              </a:endParaRPr>
            </a:p>
          </p:txBody>
        </p:sp>
        <p:sp>
          <p:nvSpPr>
            <p:cNvPr id="106514" name="Rectangle 13">
              <a:extLst>
                <a:ext uri="{FF2B5EF4-FFF2-40B4-BE49-F238E27FC236}">
                  <a16:creationId xmlns:a16="http://schemas.microsoft.com/office/drawing/2014/main" id="{F5965BB7-26B4-4068-A89B-271C1D86F40F}"/>
                </a:ext>
              </a:extLst>
            </p:cNvPr>
            <p:cNvSpPr>
              <a:spLocks noChangeArrowheads="1"/>
            </p:cNvSpPr>
            <p:nvPr/>
          </p:nvSpPr>
          <p:spPr bwMode="auto">
            <a:xfrm>
              <a:off x="1048" y="1466"/>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sp>
          <p:nvSpPr>
            <p:cNvPr id="106515" name="Rectangle 14">
              <a:extLst>
                <a:ext uri="{FF2B5EF4-FFF2-40B4-BE49-F238E27FC236}">
                  <a16:creationId xmlns:a16="http://schemas.microsoft.com/office/drawing/2014/main" id="{D442DFE5-2121-4FD8-9311-05AEA2A71B0E}"/>
                </a:ext>
              </a:extLst>
            </p:cNvPr>
            <p:cNvSpPr>
              <a:spLocks noChangeArrowheads="1"/>
            </p:cNvSpPr>
            <p:nvPr/>
          </p:nvSpPr>
          <p:spPr bwMode="auto">
            <a:xfrm>
              <a:off x="2082" y="1466"/>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grpSp>
        <p:nvGrpSpPr>
          <p:cNvPr id="5" name="Group 30">
            <a:extLst>
              <a:ext uri="{FF2B5EF4-FFF2-40B4-BE49-F238E27FC236}">
                <a16:creationId xmlns:a16="http://schemas.microsoft.com/office/drawing/2014/main" id="{8F01BB4D-8093-4F38-BE1C-ADEA9B024474}"/>
              </a:ext>
            </a:extLst>
          </p:cNvPr>
          <p:cNvGrpSpPr>
            <a:grpSpLocks/>
          </p:cNvGrpSpPr>
          <p:nvPr/>
        </p:nvGrpSpPr>
        <p:grpSpPr bwMode="auto">
          <a:xfrm>
            <a:off x="546100" y="2936875"/>
            <a:ext cx="8382000" cy="744538"/>
            <a:chOff x="384" y="1770"/>
            <a:chExt cx="5280" cy="469"/>
          </a:xfrm>
        </p:grpSpPr>
        <p:sp>
          <p:nvSpPr>
            <p:cNvPr id="106508" name="Text Box 15">
              <a:extLst>
                <a:ext uri="{FF2B5EF4-FFF2-40B4-BE49-F238E27FC236}">
                  <a16:creationId xmlns:a16="http://schemas.microsoft.com/office/drawing/2014/main" id="{FFB7D61B-33FF-495E-8D9A-57392EEBA6D8}"/>
                </a:ext>
              </a:extLst>
            </p:cNvPr>
            <p:cNvSpPr txBox="1">
              <a:spLocks noChangeArrowheads="1"/>
            </p:cNvSpPr>
            <p:nvPr/>
          </p:nvSpPr>
          <p:spPr bwMode="auto">
            <a:xfrm>
              <a:off x="384" y="1974"/>
              <a:ext cx="528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latin typeface="Arial" panose="020B0604020202020204" pitchFamily="34" charset="0"/>
                </a:rPr>
                <a:t>VCO</a:t>
              </a:r>
              <a:r>
                <a:rPr lang="en-US" altLang="en-US" sz="2400" i="0" baseline="-25000">
                  <a:latin typeface="Arial" panose="020B0604020202020204" pitchFamily="34" charset="0"/>
                </a:rPr>
                <a:t>2 </a:t>
              </a:r>
              <a:r>
                <a:rPr lang="en-US" altLang="en-US" sz="2400" b="0" i="0">
                  <a:latin typeface="Arial" panose="020B0604020202020204" pitchFamily="34" charset="0"/>
                </a:rPr>
                <a:t>= (V</a:t>
              </a:r>
              <a:r>
                <a:rPr lang="en-US" altLang="en-US" sz="2400" b="0" baseline="-25000">
                  <a:latin typeface="Arial" panose="020B0604020202020204" pitchFamily="34" charset="0"/>
                </a:rPr>
                <a:t>E</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E</a:t>
              </a:r>
              <a:r>
                <a:rPr lang="en-US" altLang="en-US" sz="2400" b="0" i="0">
                  <a:latin typeface="Arial" panose="020B0604020202020204" pitchFamily="34" charset="0"/>
                </a:rPr>
                <a:t>CO</a:t>
              </a:r>
              <a:r>
                <a:rPr lang="en-US" altLang="en-US" sz="2400" b="0" i="0" baseline="-25000">
                  <a:latin typeface="Arial" panose="020B0604020202020204" pitchFamily="34" charset="0"/>
                </a:rPr>
                <a:t>2</a:t>
              </a:r>
              <a:r>
                <a:rPr lang="en-US" altLang="en-US" sz="2400" b="0" i="0">
                  <a:latin typeface="Arial" panose="020B0604020202020204" pitchFamily="34" charset="0"/>
                </a:rPr>
                <a:t>) - (V</a:t>
              </a:r>
              <a:r>
                <a:rPr lang="en-US" altLang="en-US" sz="2400" b="0" baseline="-25000">
                  <a:latin typeface="Arial" panose="020B0604020202020204" pitchFamily="34" charset="0"/>
                </a:rPr>
                <a:t>I</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I</a:t>
              </a:r>
              <a:r>
                <a:rPr lang="en-US" altLang="en-US" sz="2400" b="0" i="0">
                  <a:latin typeface="Arial" panose="020B0604020202020204" pitchFamily="34" charset="0"/>
                </a:rPr>
                <a:t>CO</a:t>
              </a:r>
              <a:r>
                <a:rPr lang="en-US" altLang="en-US" sz="2400" b="0" i="0" baseline="-25000">
                  <a:latin typeface="Arial" panose="020B0604020202020204" pitchFamily="34" charset="0"/>
                </a:rPr>
                <a:t>2</a:t>
              </a:r>
              <a:r>
                <a:rPr lang="en-US" altLang="en-US" sz="2400" b="0" i="0">
                  <a:latin typeface="Arial" panose="020B0604020202020204" pitchFamily="34" charset="0"/>
                </a:rPr>
                <a:t>)</a:t>
              </a:r>
            </a:p>
          </p:txBody>
        </p:sp>
        <p:sp>
          <p:nvSpPr>
            <p:cNvPr id="106509" name="Rectangle 16">
              <a:extLst>
                <a:ext uri="{FF2B5EF4-FFF2-40B4-BE49-F238E27FC236}">
                  <a16:creationId xmlns:a16="http://schemas.microsoft.com/office/drawing/2014/main" id="{DF1E6BD7-D5B6-461B-B5B9-2D9A6296A387}"/>
                </a:ext>
              </a:extLst>
            </p:cNvPr>
            <p:cNvSpPr>
              <a:spLocks noChangeArrowheads="1"/>
            </p:cNvSpPr>
            <p:nvPr/>
          </p:nvSpPr>
          <p:spPr bwMode="auto">
            <a:xfrm>
              <a:off x="426" y="1786"/>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i="0">
                  <a:latin typeface="Arial" panose="020B0604020202020204" pitchFamily="34" charset="0"/>
                </a:rPr>
                <a:t>.</a:t>
              </a:r>
              <a:endParaRPr lang="en-US" altLang="en-US" sz="2400" b="0" i="0">
                <a:latin typeface="Arial" panose="020B0604020202020204" pitchFamily="34" charset="0"/>
              </a:endParaRPr>
            </a:p>
          </p:txBody>
        </p:sp>
        <p:sp>
          <p:nvSpPr>
            <p:cNvPr id="106510" name="Rectangle 17">
              <a:extLst>
                <a:ext uri="{FF2B5EF4-FFF2-40B4-BE49-F238E27FC236}">
                  <a16:creationId xmlns:a16="http://schemas.microsoft.com/office/drawing/2014/main" id="{3FF1784C-3C5D-4212-87D7-975829A1C6EE}"/>
                </a:ext>
              </a:extLst>
            </p:cNvPr>
            <p:cNvSpPr>
              <a:spLocks noChangeArrowheads="1"/>
            </p:cNvSpPr>
            <p:nvPr/>
          </p:nvSpPr>
          <p:spPr bwMode="auto">
            <a:xfrm>
              <a:off x="1178" y="1778"/>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sp>
          <p:nvSpPr>
            <p:cNvPr id="106511" name="Rectangle 18">
              <a:extLst>
                <a:ext uri="{FF2B5EF4-FFF2-40B4-BE49-F238E27FC236}">
                  <a16:creationId xmlns:a16="http://schemas.microsoft.com/office/drawing/2014/main" id="{44A50056-0059-4719-9B78-CAC6A76C98E0}"/>
                </a:ext>
              </a:extLst>
            </p:cNvPr>
            <p:cNvSpPr>
              <a:spLocks noChangeArrowheads="1"/>
            </p:cNvSpPr>
            <p:nvPr/>
          </p:nvSpPr>
          <p:spPr bwMode="auto">
            <a:xfrm>
              <a:off x="2452" y="1770"/>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grpSp>
        <p:nvGrpSpPr>
          <p:cNvPr id="106503" name="Group 36">
            <a:extLst>
              <a:ext uri="{FF2B5EF4-FFF2-40B4-BE49-F238E27FC236}">
                <a16:creationId xmlns:a16="http://schemas.microsoft.com/office/drawing/2014/main" id="{010657EC-EEA7-4F86-A2F8-F8EF5037E6D7}"/>
              </a:ext>
            </a:extLst>
          </p:cNvPr>
          <p:cNvGrpSpPr>
            <a:grpSpLocks/>
          </p:cNvGrpSpPr>
          <p:nvPr/>
        </p:nvGrpSpPr>
        <p:grpSpPr bwMode="auto">
          <a:xfrm>
            <a:off x="546100" y="3559175"/>
            <a:ext cx="8540750" cy="1692275"/>
            <a:chOff x="344" y="2242"/>
            <a:chExt cx="5380" cy="1066"/>
          </a:xfrm>
        </p:grpSpPr>
        <p:sp>
          <p:nvSpPr>
            <p:cNvPr id="106505" name="Text Box 19">
              <a:extLst>
                <a:ext uri="{FF2B5EF4-FFF2-40B4-BE49-F238E27FC236}">
                  <a16:creationId xmlns:a16="http://schemas.microsoft.com/office/drawing/2014/main" id="{A31648EA-0AF6-4CB3-9CEF-6765283CD9B6}"/>
                </a:ext>
              </a:extLst>
            </p:cNvPr>
            <p:cNvSpPr txBox="1">
              <a:spLocks noChangeArrowheads="1"/>
            </p:cNvSpPr>
            <p:nvPr/>
          </p:nvSpPr>
          <p:spPr bwMode="auto">
            <a:xfrm>
              <a:off x="344" y="2422"/>
              <a:ext cx="5380" cy="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Donde V</a:t>
              </a:r>
              <a:r>
                <a:rPr lang="en-US" altLang="en-US" sz="2400" b="0" baseline="-25000">
                  <a:latin typeface="Arial" panose="020B0604020202020204" pitchFamily="34" charset="0"/>
                </a:rPr>
                <a:t>E</a:t>
              </a:r>
              <a:r>
                <a:rPr lang="en-US" altLang="en-US" sz="2400" b="0" i="0">
                  <a:latin typeface="Arial" panose="020B0604020202020204" pitchFamily="34" charset="0"/>
                </a:rPr>
                <a:t> = ventilation expirada;  V</a:t>
              </a:r>
              <a:r>
                <a:rPr lang="en-US" altLang="en-US" sz="2400" b="0" baseline="-25000">
                  <a:latin typeface="Arial" panose="020B0604020202020204" pitchFamily="34" charset="0"/>
                </a:rPr>
                <a:t>I</a:t>
              </a:r>
              <a:r>
                <a:rPr lang="en-US" altLang="en-US" sz="2400" b="0" i="0">
                  <a:latin typeface="Arial" panose="020B0604020202020204" pitchFamily="34" charset="0"/>
                </a:rPr>
                <a:t> = ventilation inspirada; </a:t>
              </a:r>
            </a:p>
            <a:p>
              <a:pPr>
                <a:lnSpc>
                  <a:spcPct val="90000"/>
                </a:lnSpc>
              </a:pPr>
              <a:r>
                <a:rPr lang="en-US" altLang="en-US" sz="2400" b="0" i="0">
                  <a:latin typeface="Arial" panose="020B0604020202020204" pitchFamily="34" charset="0"/>
                </a:rPr>
                <a:t>F</a:t>
              </a:r>
              <a:r>
                <a:rPr lang="en-US" altLang="en-US" sz="2400" b="0" baseline="-25000">
                  <a:latin typeface="Arial" panose="020B0604020202020204" pitchFamily="34" charset="0"/>
                </a:rPr>
                <a:t>I</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 = fracción del oxígeno inspirado; F</a:t>
              </a:r>
              <a:r>
                <a:rPr lang="en-US" altLang="en-US" sz="2400" b="0" baseline="-25000">
                  <a:latin typeface="Arial" panose="020B0604020202020204" pitchFamily="34" charset="0"/>
                </a:rPr>
                <a:t>I</a:t>
              </a:r>
              <a:r>
                <a:rPr lang="en-US" altLang="en-US" sz="2400" b="0" i="0">
                  <a:latin typeface="Arial" panose="020B0604020202020204" pitchFamily="34" charset="0"/>
                </a:rPr>
                <a:t>CO</a:t>
              </a:r>
              <a:r>
                <a:rPr lang="en-US" altLang="en-US" sz="2400" b="0" i="0" baseline="-25000">
                  <a:latin typeface="Arial" panose="020B0604020202020204" pitchFamily="34" charset="0"/>
                </a:rPr>
                <a:t>2</a:t>
              </a:r>
              <a:r>
                <a:rPr lang="en-US" altLang="en-US" sz="2400" b="0" i="0">
                  <a:latin typeface="Arial" panose="020B0604020202020204" pitchFamily="34" charset="0"/>
                </a:rPr>
                <a:t> = fracción del bióxido de carbon inspirado; F</a:t>
              </a:r>
              <a:r>
                <a:rPr lang="en-US" altLang="en-US" sz="2400" b="0" baseline="-25000">
                  <a:latin typeface="Arial" panose="020B0604020202020204" pitchFamily="34" charset="0"/>
                </a:rPr>
                <a:t>E</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 = fracción del oxígeno expirado; y F</a:t>
              </a:r>
              <a:r>
                <a:rPr lang="en-US" altLang="en-US" sz="2400" b="0" baseline="-25000">
                  <a:latin typeface="Arial" panose="020B0604020202020204" pitchFamily="34" charset="0"/>
                </a:rPr>
                <a:t>E</a:t>
              </a:r>
              <a:r>
                <a:rPr lang="en-US" altLang="en-US" sz="2400" b="0" i="0">
                  <a:latin typeface="Arial" panose="020B0604020202020204" pitchFamily="34" charset="0"/>
                </a:rPr>
                <a:t>CO</a:t>
              </a:r>
              <a:r>
                <a:rPr lang="en-US" altLang="en-US" sz="2400" b="0" i="0" baseline="-25000">
                  <a:latin typeface="Arial" panose="020B0604020202020204" pitchFamily="34" charset="0"/>
                </a:rPr>
                <a:t>2 </a:t>
              </a:r>
              <a:r>
                <a:rPr lang="en-US" altLang="en-US" sz="2400" b="0" i="0">
                  <a:latin typeface="Arial" panose="020B0604020202020204" pitchFamily="34" charset="0"/>
                </a:rPr>
                <a:t>= fracción del bióxido de carbono expirado.</a:t>
              </a:r>
              <a:endParaRPr lang="en-US" altLang="en-US" sz="2400" b="0" i="0" baseline="-25000">
                <a:latin typeface="Arial" panose="020B0604020202020204" pitchFamily="34" charset="0"/>
              </a:endParaRPr>
            </a:p>
          </p:txBody>
        </p:sp>
        <p:sp>
          <p:nvSpPr>
            <p:cNvPr id="106506" name="Rectangle 20">
              <a:extLst>
                <a:ext uri="{FF2B5EF4-FFF2-40B4-BE49-F238E27FC236}">
                  <a16:creationId xmlns:a16="http://schemas.microsoft.com/office/drawing/2014/main" id="{5CF0E654-D3BF-435E-9B22-6655CFA092BF}"/>
                </a:ext>
              </a:extLst>
            </p:cNvPr>
            <p:cNvSpPr>
              <a:spLocks noChangeArrowheads="1"/>
            </p:cNvSpPr>
            <p:nvPr/>
          </p:nvSpPr>
          <p:spPr bwMode="auto">
            <a:xfrm>
              <a:off x="1006" y="2242"/>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sp>
          <p:nvSpPr>
            <p:cNvPr id="106507" name="Rectangle 21">
              <a:extLst>
                <a:ext uri="{FF2B5EF4-FFF2-40B4-BE49-F238E27FC236}">
                  <a16:creationId xmlns:a16="http://schemas.microsoft.com/office/drawing/2014/main" id="{CF937FB4-2F67-47C9-A040-2C85B76FF9D5}"/>
                </a:ext>
              </a:extLst>
            </p:cNvPr>
            <p:cNvSpPr>
              <a:spLocks noChangeArrowheads="1"/>
            </p:cNvSpPr>
            <p:nvPr/>
          </p:nvSpPr>
          <p:spPr bwMode="auto">
            <a:xfrm>
              <a:off x="3256" y="2242"/>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sp>
        <p:nvSpPr>
          <p:cNvPr id="68641" name="Text Box 33">
            <a:extLst>
              <a:ext uri="{FF2B5EF4-FFF2-40B4-BE49-F238E27FC236}">
                <a16:creationId xmlns:a16="http://schemas.microsoft.com/office/drawing/2014/main" id="{A913E10A-714C-4DA8-8268-FD3E2CAE21BD}"/>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par>
                          <p:cTn id="23" fill="hold" nodeType="afterGroup">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68641"/>
                                        </p:tgtEl>
                                        <p:attrNameLst>
                                          <p:attrName>style.visibility</p:attrName>
                                        </p:attrNameLst>
                                      </p:cBhvr>
                                      <p:to>
                                        <p:strVal val="visible"/>
                                      </p:to>
                                    </p:set>
                                    <p:animEffect transition="in" filter="wipe(left)">
                                      <p:cBhvr>
                                        <p:cTn id="26" dur="500"/>
                                        <p:tgtEl>
                                          <p:spTgt spid="68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41"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Picture 2" descr="Illustration">
            <a:extLst>
              <a:ext uri="{FF2B5EF4-FFF2-40B4-BE49-F238E27FC236}">
                <a16:creationId xmlns:a16="http://schemas.microsoft.com/office/drawing/2014/main" id="{24B590A1-31DB-42F0-9313-6476796503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79" name="Text Box 3">
            <a:extLst>
              <a:ext uri="{FF2B5EF4-FFF2-40B4-BE49-F238E27FC236}">
                <a16:creationId xmlns:a16="http://schemas.microsoft.com/office/drawing/2014/main" id="{D2E379BD-DE4B-4D24-85A5-CB7FE808AF2C}"/>
              </a:ext>
            </a:extLst>
          </p:cNvPr>
          <p:cNvSpPr txBox="1">
            <a:spLocks noChangeArrowheads="1"/>
          </p:cNvSpPr>
          <p:nvPr/>
        </p:nvSpPr>
        <p:spPr bwMode="auto">
          <a:xfrm>
            <a:off x="381000" y="533400"/>
            <a:ext cx="853440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CALCULANDO EL CONSUMO DE OXÍGENO</a:t>
            </a:r>
            <a:endParaRPr lang="en-US" altLang="en-US" sz="2400" i="0">
              <a:latin typeface="Arial" panose="020B0604020202020204" pitchFamily="34" charset="0"/>
            </a:endParaRPr>
          </a:p>
        </p:txBody>
      </p:sp>
      <p:pic>
        <p:nvPicPr>
          <p:cNvPr id="75781" name="Picture 5">
            <a:extLst>
              <a:ext uri="{FF2B5EF4-FFF2-40B4-BE49-F238E27FC236}">
                <a16:creationId xmlns:a16="http://schemas.microsoft.com/office/drawing/2014/main" id="{ADB3446D-B07C-421F-BF76-CAE4B8079C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5338" y="1531938"/>
            <a:ext cx="4875212" cy="487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779"/>
                                        </p:tgtEl>
                                        <p:attrNameLst>
                                          <p:attrName>style.visibility</p:attrName>
                                        </p:attrNameLst>
                                      </p:cBhvr>
                                      <p:to>
                                        <p:strVal val="visible"/>
                                      </p:to>
                                    </p:set>
                                    <p:animEffect transition="in" filter="wipe(left)">
                                      <p:cBhvr>
                                        <p:cTn id="7" dur="500"/>
                                        <p:tgtEl>
                                          <p:spTgt spid="75779"/>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75781"/>
                                        </p:tgtEl>
                                        <p:attrNameLst>
                                          <p:attrName>style.visibility</p:attrName>
                                        </p:attrNameLst>
                                      </p:cBhvr>
                                      <p:to>
                                        <p:strVal val="visible"/>
                                      </p:to>
                                    </p:set>
                                    <p:anim calcmode="lin" valueType="num">
                                      <p:cBhvr>
                                        <p:cTn id="11" dur="500" fill="hold"/>
                                        <p:tgtEl>
                                          <p:spTgt spid="75781"/>
                                        </p:tgtEl>
                                        <p:attrNameLst>
                                          <p:attrName>ppt_w</p:attrName>
                                        </p:attrNameLst>
                                      </p:cBhvr>
                                      <p:tavLst>
                                        <p:tav tm="0">
                                          <p:val>
                                            <p:fltVal val="0"/>
                                          </p:val>
                                        </p:tav>
                                        <p:tav tm="100000">
                                          <p:val>
                                            <p:strVal val="#ppt_w"/>
                                          </p:val>
                                        </p:tav>
                                      </p:tavLst>
                                    </p:anim>
                                    <p:anim calcmode="lin" valueType="num">
                                      <p:cBhvr>
                                        <p:cTn id="12" dur="500" fill="hold"/>
                                        <p:tgtEl>
                                          <p:spTgt spid="75781"/>
                                        </p:tgtEl>
                                        <p:attrNameLst>
                                          <p:attrName>ppt_h</p:attrName>
                                        </p:attrNameLst>
                                      </p:cBhvr>
                                      <p:tavLst>
                                        <p:tav tm="0">
                                          <p:val>
                                            <p:fltVal val="0"/>
                                          </p:val>
                                        </p:tav>
                                        <p:tav tm="100000">
                                          <p:val>
                                            <p:strVal val="#ppt_h"/>
                                          </p:val>
                                        </p:tav>
                                      </p:tavLst>
                                    </p:anim>
                                    <p:anim calcmode="lin" valueType="num">
                                      <p:cBhvr>
                                        <p:cTn id="13" dur="500" fill="hold"/>
                                        <p:tgtEl>
                                          <p:spTgt spid="75781"/>
                                        </p:tgtEl>
                                        <p:attrNameLst>
                                          <p:attrName>ppt_x</p:attrName>
                                        </p:attrNameLst>
                                      </p:cBhvr>
                                      <p:tavLst>
                                        <p:tav tm="0">
                                          <p:val>
                                            <p:fltVal val="0.5"/>
                                          </p:val>
                                        </p:tav>
                                        <p:tav tm="100000">
                                          <p:val>
                                            <p:strVal val="#ppt_x"/>
                                          </p:val>
                                        </p:tav>
                                      </p:tavLst>
                                    </p:anim>
                                    <p:anim calcmode="lin" valueType="num">
                                      <p:cBhvr>
                                        <p:cTn id="14" dur="500" fill="hold"/>
                                        <p:tgtEl>
                                          <p:spTgt spid="7578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6" name="Picture 2" descr="Contents">
            <a:extLst>
              <a:ext uri="{FF2B5EF4-FFF2-40B4-BE49-F238E27FC236}">
                <a16:creationId xmlns:a16="http://schemas.microsoft.com/office/drawing/2014/main" id="{87C22585-3320-4706-B0F0-7FED4BF8D6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3" name="Text Box 3">
            <a:extLst>
              <a:ext uri="{FF2B5EF4-FFF2-40B4-BE49-F238E27FC236}">
                <a16:creationId xmlns:a16="http://schemas.microsoft.com/office/drawing/2014/main" id="{24DC8B07-3848-4215-8C94-8C3E53FD9B88}"/>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Transformación de Haldane</a:t>
            </a:r>
          </a:p>
        </p:txBody>
      </p:sp>
      <p:grpSp>
        <p:nvGrpSpPr>
          <p:cNvPr id="2" name="Group 35">
            <a:extLst>
              <a:ext uri="{FF2B5EF4-FFF2-40B4-BE49-F238E27FC236}">
                <a16:creationId xmlns:a16="http://schemas.microsoft.com/office/drawing/2014/main" id="{CD3D0381-975D-4D1D-805A-B8181056BB12}"/>
              </a:ext>
            </a:extLst>
          </p:cNvPr>
          <p:cNvGrpSpPr>
            <a:grpSpLocks/>
          </p:cNvGrpSpPr>
          <p:nvPr/>
        </p:nvGrpSpPr>
        <p:grpSpPr bwMode="auto">
          <a:xfrm>
            <a:off x="609600" y="2339975"/>
            <a:ext cx="8382000" cy="719138"/>
            <a:chOff x="384" y="1474"/>
            <a:chExt cx="5280" cy="453"/>
          </a:xfrm>
        </p:grpSpPr>
        <p:sp>
          <p:nvSpPr>
            <p:cNvPr id="108568" name="Text Box 11">
              <a:extLst>
                <a:ext uri="{FF2B5EF4-FFF2-40B4-BE49-F238E27FC236}">
                  <a16:creationId xmlns:a16="http://schemas.microsoft.com/office/drawing/2014/main" id="{8FB093C1-6053-4591-AFC1-13FDEC55BA8F}"/>
                </a:ext>
              </a:extLst>
            </p:cNvPr>
            <p:cNvSpPr txBox="1">
              <a:spLocks noChangeArrowheads="1"/>
            </p:cNvSpPr>
            <p:nvPr/>
          </p:nvSpPr>
          <p:spPr bwMode="auto">
            <a:xfrm>
              <a:off x="384" y="1662"/>
              <a:ext cx="528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V</a:t>
              </a:r>
              <a:r>
                <a:rPr lang="en-US" altLang="en-US" sz="2400" b="0" baseline="-25000">
                  <a:latin typeface="Arial" panose="020B0604020202020204" pitchFamily="34" charset="0"/>
                </a:rPr>
                <a:t>I</a:t>
              </a:r>
              <a:r>
                <a:rPr lang="en-US" altLang="en-US" sz="2400" i="0" baseline="-25000">
                  <a:latin typeface="Arial" panose="020B0604020202020204" pitchFamily="34" charset="0"/>
                </a:rPr>
                <a:t> </a:t>
              </a:r>
              <a:r>
                <a:rPr lang="en-US" altLang="en-US" sz="2400" b="0" i="0">
                  <a:latin typeface="Arial" panose="020B0604020202020204" pitchFamily="34" charset="0"/>
                </a:rPr>
                <a:t>= (V</a:t>
              </a:r>
              <a:r>
                <a:rPr lang="en-US" altLang="en-US" sz="2400" b="0" baseline="-25000">
                  <a:latin typeface="Arial" panose="020B0604020202020204" pitchFamily="34" charset="0"/>
                </a:rPr>
                <a:t>E</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E</a:t>
              </a:r>
              <a:r>
                <a:rPr lang="en-US" altLang="en-US" sz="2400" b="0" i="0">
                  <a:latin typeface="Arial" panose="020B0604020202020204" pitchFamily="34" charset="0"/>
                </a:rPr>
                <a:t>N</a:t>
              </a:r>
              <a:r>
                <a:rPr lang="en-US" altLang="en-US" sz="2400" b="0" i="0" baseline="-25000">
                  <a:latin typeface="Arial" panose="020B0604020202020204" pitchFamily="34" charset="0"/>
                </a:rPr>
                <a:t>2</a:t>
              </a:r>
              <a:r>
                <a:rPr lang="en-US" altLang="en-US" sz="2400" b="0" i="0">
                  <a:latin typeface="Arial" panose="020B0604020202020204" pitchFamily="34" charset="0"/>
                </a:rPr>
                <a:t>)/F</a:t>
              </a:r>
              <a:r>
                <a:rPr lang="en-US" altLang="en-US" sz="2400" b="0" baseline="-25000">
                  <a:latin typeface="Arial" panose="020B0604020202020204" pitchFamily="34" charset="0"/>
                </a:rPr>
                <a:t>I</a:t>
              </a:r>
              <a:r>
                <a:rPr lang="en-US" altLang="en-US" sz="2400" b="0" i="0">
                  <a:latin typeface="Arial" panose="020B0604020202020204" pitchFamily="34" charset="0"/>
                </a:rPr>
                <a:t>N</a:t>
              </a:r>
              <a:r>
                <a:rPr lang="en-US" altLang="en-US" sz="2400" b="0" i="0" baseline="-25000">
                  <a:latin typeface="Arial" panose="020B0604020202020204" pitchFamily="34" charset="0"/>
                </a:rPr>
                <a:t>2</a:t>
              </a:r>
              <a:r>
                <a:rPr lang="en-US" altLang="en-US" sz="2400" b="0" i="0">
                  <a:latin typeface="Arial" panose="020B0604020202020204" pitchFamily="34" charset="0"/>
                </a:rPr>
                <a:t> y F</a:t>
              </a:r>
              <a:r>
                <a:rPr lang="en-US" altLang="en-US" sz="2400" b="0" baseline="-25000">
                  <a:latin typeface="Arial" panose="020B0604020202020204" pitchFamily="34" charset="0"/>
                </a:rPr>
                <a:t>E</a:t>
              </a:r>
              <a:r>
                <a:rPr lang="en-US" altLang="en-US" sz="2400" b="0" i="0">
                  <a:latin typeface="Arial" panose="020B0604020202020204" pitchFamily="34" charset="0"/>
                </a:rPr>
                <a:t>N</a:t>
              </a:r>
              <a:r>
                <a:rPr lang="en-US" altLang="en-US" sz="2400" b="0" baseline="-25000">
                  <a:latin typeface="Arial" panose="020B0604020202020204" pitchFamily="34" charset="0"/>
                </a:rPr>
                <a:t>2</a:t>
              </a:r>
              <a:r>
                <a:rPr lang="en-US" altLang="en-US" sz="2400" b="0" i="0">
                  <a:latin typeface="Arial" panose="020B0604020202020204" pitchFamily="34" charset="0"/>
                </a:rPr>
                <a:t> = 1 - (F</a:t>
              </a:r>
              <a:r>
                <a:rPr lang="en-US" altLang="en-US" sz="2400" b="0" baseline="-25000">
                  <a:latin typeface="Arial" panose="020B0604020202020204" pitchFamily="34" charset="0"/>
                </a:rPr>
                <a:t>E</a:t>
              </a:r>
              <a:r>
                <a:rPr lang="en-US" altLang="en-US" sz="2400" b="0" i="0">
                  <a:latin typeface="Arial" panose="020B0604020202020204" pitchFamily="34" charset="0"/>
                </a:rPr>
                <a:t>O</a:t>
              </a:r>
              <a:r>
                <a:rPr lang="en-US" altLang="en-US" sz="2400" b="0" baseline="-25000">
                  <a:latin typeface="Arial" panose="020B0604020202020204" pitchFamily="34" charset="0"/>
                </a:rPr>
                <a:t>2</a:t>
              </a:r>
              <a:r>
                <a:rPr lang="en-US" altLang="en-US" sz="2400" b="0" i="0">
                  <a:latin typeface="Arial" panose="020B0604020202020204" pitchFamily="34" charset="0"/>
                </a:rPr>
                <a:t> + F</a:t>
              </a:r>
              <a:r>
                <a:rPr lang="en-US" altLang="en-US" sz="2400" b="0" baseline="-25000">
                  <a:latin typeface="Arial" panose="020B0604020202020204" pitchFamily="34" charset="0"/>
                </a:rPr>
                <a:t>E</a:t>
              </a:r>
              <a:r>
                <a:rPr lang="en-US" altLang="en-US" sz="2400" b="0" i="0">
                  <a:latin typeface="Arial" panose="020B0604020202020204" pitchFamily="34" charset="0"/>
                </a:rPr>
                <a:t>CO</a:t>
              </a:r>
              <a:r>
                <a:rPr lang="en-US" altLang="en-US" sz="2400" b="0" baseline="-25000">
                  <a:latin typeface="Arial" panose="020B0604020202020204" pitchFamily="34" charset="0"/>
                </a:rPr>
                <a:t>2</a:t>
              </a:r>
              <a:r>
                <a:rPr lang="en-US" altLang="en-US" sz="2400" b="0" i="0">
                  <a:latin typeface="Arial" panose="020B0604020202020204" pitchFamily="34" charset="0"/>
                </a:rPr>
                <a:t>)</a:t>
              </a:r>
            </a:p>
          </p:txBody>
        </p:sp>
        <p:sp>
          <p:nvSpPr>
            <p:cNvPr id="108569" name="Rectangle 12">
              <a:extLst>
                <a:ext uri="{FF2B5EF4-FFF2-40B4-BE49-F238E27FC236}">
                  <a16:creationId xmlns:a16="http://schemas.microsoft.com/office/drawing/2014/main" id="{C7777DA6-DE3D-4103-A520-2AFCFA2D8BD1}"/>
                </a:ext>
              </a:extLst>
            </p:cNvPr>
            <p:cNvSpPr>
              <a:spLocks noChangeArrowheads="1"/>
            </p:cNvSpPr>
            <p:nvPr/>
          </p:nvSpPr>
          <p:spPr bwMode="auto">
            <a:xfrm>
              <a:off x="418" y="1474"/>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i="0">
                  <a:latin typeface="Arial" panose="020B0604020202020204" pitchFamily="34" charset="0"/>
                </a:rPr>
                <a:t>.</a:t>
              </a:r>
              <a:endParaRPr lang="en-US" altLang="en-US" sz="2400" b="0" i="0">
                <a:latin typeface="Arial" panose="020B0604020202020204" pitchFamily="34" charset="0"/>
              </a:endParaRPr>
            </a:p>
          </p:txBody>
        </p:sp>
        <p:sp>
          <p:nvSpPr>
            <p:cNvPr id="108570" name="Rectangle 13">
              <a:extLst>
                <a:ext uri="{FF2B5EF4-FFF2-40B4-BE49-F238E27FC236}">
                  <a16:creationId xmlns:a16="http://schemas.microsoft.com/office/drawing/2014/main" id="{AEEFBA6C-88C8-40D6-89CD-10D2A168DB5E}"/>
                </a:ext>
              </a:extLst>
            </p:cNvPr>
            <p:cNvSpPr>
              <a:spLocks noChangeArrowheads="1"/>
            </p:cNvSpPr>
            <p:nvPr/>
          </p:nvSpPr>
          <p:spPr bwMode="auto">
            <a:xfrm>
              <a:off x="864" y="1474"/>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grpSp>
        <p:nvGrpSpPr>
          <p:cNvPr id="3" name="Group 34">
            <a:extLst>
              <a:ext uri="{FF2B5EF4-FFF2-40B4-BE49-F238E27FC236}">
                <a16:creationId xmlns:a16="http://schemas.microsoft.com/office/drawing/2014/main" id="{E445CFB7-4642-4B35-BBA0-023EC4DA3393}"/>
              </a:ext>
            </a:extLst>
          </p:cNvPr>
          <p:cNvGrpSpPr>
            <a:grpSpLocks/>
          </p:cNvGrpSpPr>
          <p:nvPr/>
        </p:nvGrpSpPr>
        <p:grpSpPr bwMode="auto">
          <a:xfrm>
            <a:off x="609600" y="2898775"/>
            <a:ext cx="8382000" cy="719138"/>
            <a:chOff x="384" y="1786"/>
            <a:chExt cx="5280" cy="453"/>
          </a:xfrm>
        </p:grpSpPr>
        <p:sp>
          <p:nvSpPr>
            <p:cNvPr id="108564" name="Text Box 16">
              <a:extLst>
                <a:ext uri="{FF2B5EF4-FFF2-40B4-BE49-F238E27FC236}">
                  <a16:creationId xmlns:a16="http://schemas.microsoft.com/office/drawing/2014/main" id="{796F3345-30AD-47DC-BEE8-4039993B3147}"/>
                </a:ext>
              </a:extLst>
            </p:cNvPr>
            <p:cNvSpPr txBox="1">
              <a:spLocks noChangeArrowheads="1"/>
            </p:cNvSpPr>
            <p:nvPr/>
          </p:nvSpPr>
          <p:spPr bwMode="auto">
            <a:xfrm>
              <a:off x="384" y="1974"/>
              <a:ext cx="528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VO</a:t>
              </a:r>
              <a:r>
                <a:rPr lang="en-US" altLang="en-US" sz="2400" b="0" i="0" baseline="-25000">
                  <a:latin typeface="Arial" panose="020B0604020202020204" pitchFamily="34" charset="0"/>
                </a:rPr>
                <a:t>2 </a:t>
              </a:r>
              <a:r>
                <a:rPr lang="en-US" altLang="en-US" sz="2400" b="0" i="0">
                  <a:latin typeface="Arial" panose="020B0604020202020204" pitchFamily="34" charset="0"/>
                </a:rPr>
                <a:t>= (V</a:t>
              </a:r>
              <a:r>
                <a:rPr lang="en-US" altLang="en-US" sz="2400" b="0" baseline="-25000">
                  <a:latin typeface="Arial" panose="020B0604020202020204" pitchFamily="34" charset="0"/>
                </a:rPr>
                <a:t>I</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I</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 - (V</a:t>
              </a:r>
              <a:r>
                <a:rPr lang="en-US" altLang="en-US" sz="2400" b="0" baseline="-25000">
                  <a:latin typeface="Arial" panose="020B0604020202020204" pitchFamily="34" charset="0"/>
                </a:rPr>
                <a:t>E</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E</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a:t>
              </a:r>
            </a:p>
          </p:txBody>
        </p:sp>
        <p:sp>
          <p:nvSpPr>
            <p:cNvPr id="108565" name="Rectangle 17">
              <a:extLst>
                <a:ext uri="{FF2B5EF4-FFF2-40B4-BE49-F238E27FC236}">
                  <a16:creationId xmlns:a16="http://schemas.microsoft.com/office/drawing/2014/main" id="{60CF98E8-F28D-4952-94C2-0F0D01636D4F}"/>
                </a:ext>
              </a:extLst>
            </p:cNvPr>
            <p:cNvSpPr>
              <a:spLocks noChangeArrowheads="1"/>
            </p:cNvSpPr>
            <p:nvPr/>
          </p:nvSpPr>
          <p:spPr bwMode="auto">
            <a:xfrm>
              <a:off x="418" y="1786"/>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i="0">
                  <a:latin typeface="Arial" panose="020B0604020202020204" pitchFamily="34" charset="0"/>
                </a:rPr>
                <a:t>.</a:t>
              </a:r>
              <a:endParaRPr lang="en-US" altLang="en-US" sz="2400" b="0" i="0">
                <a:latin typeface="Arial" panose="020B0604020202020204" pitchFamily="34" charset="0"/>
              </a:endParaRPr>
            </a:p>
          </p:txBody>
        </p:sp>
        <p:sp>
          <p:nvSpPr>
            <p:cNvPr id="108566" name="Rectangle 18">
              <a:extLst>
                <a:ext uri="{FF2B5EF4-FFF2-40B4-BE49-F238E27FC236}">
                  <a16:creationId xmlns:a16="http://schemas.microsoft.com/office/drawing/2014/main" id="{32869239-29B3-465A-92D6-48D1830A3644}"/>
                </a:ext>
              </a:extLst>
            </p:cNvPr>
            <p:cNvSpPr>
              <a:spLocks noChangeArrowheads="1"/>
            </p:cNvSpPr>
            <p:nvPr/>
          </p:nvSpPr>
          <p:spPr bwMode="auto">
            <a:xfrm>
              <a:off x="1042" y="1786"/>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sp>
          <p:nvSpPr>
            <p:cNvPr id="108567" name="Rectangle 19">
              <a:extLst>
                <a:ext uri="{FF2B5EF4-FFF2-40B4-BE49-F238E27FC236}">
                  <a16:creationId xmlns:a16="http://schemas.microsoft.com/office/drawing/2014/main" id="{ECFF2307-36BE-46D7-BB28-DAB04AD4A556}"/>
                </a:ext>
              </a:extLst>
            </p:cNvPr>
            <p:cNvSpPr>
              <a:spLocks noChangeArrowheads="1"/>
            </p:cNvSpPr>
            <p:nvPr/>
          </p:nvSpPr>
          <p:spPr bwMode="auto">
            <a:xfrm>
              <a:off x="2084" y="1786"/>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sp>
        <p:nvSpPr>
          <p:cNvPr id="76824" name="Text Box 24">
            <a:extLst>
              <a:ext uri="{FF2B5EF4-FFF2-40B4-BE49-F238E27FC236}">
                <a16:creationId xmlns:a16="http://schemas.microsoft.com/office/drawing/2014/main" id="{2C71D1DB-F297-491F-A793-CC29F86D470F}"/>
              </a:ext>
            </a:extLst>
          </p:cNvPr>
          <p:cNvSpPr txBox="1">
            <a:spLocks noChangeArrowheads="1"/>
          </p:cNvSpPr>
          <p:nvPr/>
        </p:nvSpPr>
        <p:spPr bwMode="auto">
          <a:xfrm>
            <a:off x="685800" y="4343400"/>
            <a:ext cx="80772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b="0" i="0">
                <a:latin typeface="Arial" panose="020B0604020202020204" pitchFamily="34" charset="0"/>
              </a:rPr>
              <a:t>Luego substituye los valores conocidos por el F</a:t>
            </a:r>
            <a:r>
              <a:rPr lang="en-US" altLang="en-US" sz="2400" b="0" baseline="-25000">
                <a:latin typeface="Arial" panose="020B0604020202020204" pitchFamily="34" charset="0"/>
              </a:rPr>
              <a:t>I</a:t>
            </a:r>
            <a:r>
              <a:rPr lang="en-US" altLang="en-US" sz="2400" b="0" i="0">
                <a:latin typeface="Arial" panose="020B0604020202020204" pitchFamily="34" charset="0"/>
              </a:rPr>
              <a:t>O</a:t>
            </a:r>
            <a:r>
              <a:rPr lang="en-US" altLang="en-US" sz="2400" b="0" i="0" baseline="-25000">
                <a:latin typeface="Arial" panose="020B0604020202020204" pitchFamily="34" charset="0"/>
              </a:rPr>
              <a:t>2 </a:t>
            </a:r>
            <a:r>
              <a:rPr lang="en-US" altLang="en-US" sz="2400" b="0" i="0">
                <a:latin typeface="Arial" panose="020B0604020202020204" pitchFamily="34" charset="0"/>
              </a:rPr>
              <a:t>de 0.2093 y el F</a:t>
            </a:r>
            <a:r>
              <a:rPr lang="en-US" altLang="en-US" sz="2400" b="0" baseline="-25000">
                <a:latin typeface="Arial" panose="020B0604020202020204" pitchFamily="34" charset="0"/>
              </a:rPr>
              <a:t>I</a:t>
            </a:r>
            <a:r>
              <a:rPr lang="en-US" altLang="en-US" sz="2400" b="0" i="0">
                <a:latin typeface="Arial" panose="020B0604020202020204" pitchFamily="34" charset="0"/>
              </a:rPr>
              <a:t>N</a:t>
            </a:r>
            <a:r>
              <a:rPr lang="en-US" altLang="en-US" sz="2400" b="0" i="0" baseline="-25000">
                <a:latin typeface="Arial" panose="020B0604020202020204" pitchFamily="34" charset="0"/>
              </a:rPr>
              <a:t>2</a:t>
            </a:r>
            <a:r>
              <a:rPr lang="en-US" altLang="en-US" sz="2400" b="0" i="0">
                <a:latin typeface="Arial" panose="020B0604020202020204" pitchFamily="34" charset="0"/>
              </a:rPr>
              <a:t> de 0.7903:</a:t>
            </a:r>
            <a:endParaRPr lang="en-US" altLang="en-US" sz="2400" b="0" i="0" baseline="-25000">
              <a:latin typeface="Arial" panose="020B0604020202020204" pitchFamily="34" charset="0"/>
            </a:endParaRPr>
          </a:p>
        </p:txBody>
      </p:sp>
      <p:grpSp>
        <p:nvGrpSpPr>
          <p:cNvPr id="4" name="Group 36">
            <a:extLst>
              <a:ext uri="{FF2B5EF4-FFF2-40B4-BE49-F238E27FC236}">
                <a16:creationId xmlns:a16="http://schemas.microsoft.com/office/drawing/2014/main" id="{D6FDD0C5-6A82-4C5E-AF1C-1F67B33F0C57}"/>
              </a:ext>
            </a:extLst>
          </p:cNvPr>
          <p:cNvGrpSpPr>
            <a:grpSpLocks/>
          </p:cNvGrpSpPr>
          <p:nvPr/>
        </p:nvGrpSpPr>
        <p:grpSpPr bwMode="auto">
          <a:xfrm>
            <a:off x="609600" y="1400175"/>
            <a:ext cx="8305800" cy="1047750"/>
            <a:chOff x="384" y="882"/>
            <a:chExt cx="5232" cy="660"/>
          </a:xfrm>
        </p:grpSpPr>
        <p:sp>
          <p:nvSpPr>
            <p:cNvPr id="108561" name="Text Box 5">
              <a:extLst>
                <a:ext uri="{FF2B5EF4-FFF2-40B4-BE49-F238E27FC236}">
                  <a16:creationId xmlns:a16="http://schemas.microsoft.com/office/drawing/2014/main" id="{AAACC21A-8548-4249-8A44-4016DF91F013}"/>
                </a:ext>
              </a:extLst>
            </p:cNvPr>
            <p:cNvSpPr txBox="1">
              <a:spLocks noChangeArrowheads="1"/>
            </p:cNvSpPr>
            <p:nvPr/>
          </p:nvSpPr>
          <p:spPr bwMode="auto">
            <a:xfrm>
              <a:off x="384" y="1070"/>
              <a:ext cx="5232" cy="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Tú puedes usar el V</a:t>
              </a:r>
              <a:r>
                <a:rPr lang="en-US" altLang="en-US" sz="2400" b="0" baseline="-25000">
                  <a:latin typeface="Arial" panose="020B0604020202020204" pitchFamily="34" charset="0"/>
                </a:rPr>
                <a:t>E</a:t>
              </a:r>
              <a:r>
                <a:rPr lang="en-US" altLang="en-US" sz="2400" b="0" i="0">
                  <a:latin typeface="Arial" panose="020B0604020202020204" pitchFamily="34" charset="0"/>
                </a:rPr>
                <a:t> para calcular V</a:t>
              </a:r>
              <a:r>
                <a:rPr lang="en-US" altLang="en-US" sz="2400" b="0" baseline="-25000">
                  <a:latin typeface="Arial" panose="020B0604020202020204" pitchFamily="34" charset="0"/>
                </a:rPr>
                <a:t>I</a:t>
              </a:r>
              <a:r>
                <a:rPr lang="en-US" altLang="en-US" sz="2400" b="0" i="0">
                  <a:latin typeface="Arial" panose="020B0604020202020204" pitchFamily="34" charset="0"/>
                </a:rPr>
                <a:t> dado que el volumen del nitrógeno expirado es constante:</a:t>
              </a:r>
            </a:p>
          </p:txBody>
        </p:sp>
        <p:sp>
          <p:nvSpPr>
            <p:cNvPr id="108562" name="Rectangle 26">
              <a:extLst>
                <a:ext uri="{FF2B5EF4-FFF2-40B4-BE49-F238E27FC236}">
                  <a16:creationId xmlns:a16="http://schemas.microsoft.com/office/drawing/2014/main" id="{B37E6C59-D7E7-4F01-8ADC-BFD7000FD4CD}"/>
                </a:ext>
              </a:extLst>
            </p:cNvPr>
            <p:cNvSpPr>
              <a:spLocks noChangeArrowheads="1"/>
            </p:cNvSpPr>
            <p:nvPr/>
          </p:nvSpPr>
          <p:spPr bwMode="auto">
            <a:xfrm>
              <a:off x="1552" y="890"/>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sp>
          <p:nvSpPr>
            <p:cNvPr id="108563" name="Rectangle 27">
              <a:extLst>
                <a:ext uri="{FF2B5EF4-FFF2-40B4-BE49-F238E27FC236}">
                  <a16:creationId xmlns:a16="http://schemas.microsoft.com/office/drawing/2014/main" id="{C580C01A-291E-4727-8D92-7782A8303FA0}"/>
                </a:ext>
              </a:extLst>
            </p:cNvPr>
            <p:cNvSpPr>
              <a:spLocks noChangeArrowheads="1"/>
            </p:cNvSpPr>
            <p:nvPr/>
          </p:nvSpPr>
          <p:spPr bwMode="auto">
            <a:xfrm>
              <a:off x="2840" y="882"/>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grpSp>
        <p:nvGrpSpPr>
          <p:cNvPr id="5" name="Group 33">
            <a:extLst>
              <a:ext uri="{FF2B5EF4-FFF2-40B4-BE49-F238E27FC236}">
                <a16:creationId xmlns:a16="http://schemas.microsoft.com/office/drawing/2014/main" id="{2A48FF14-6060-4F83-A022-2AFB1EF61CE8}"/>
              </a:ext>
            </a:extLst>
          </p:cNvPr>
          <p:cNvGrpSpPr>
            <a:grpSpLocks/>
          </p:cNvGrpSpPr>
          <p:nvPr/>
        </p:nvGrpSpPr>
        <p:grpSpPr bwMode="auto">
          <a:xfrm>
            <a:off x="609600" y="3441700"/>
            <a:ext cx="8382000" cy="722313"/>
            <a:chOff x="384" y="2128"/>
            <a:chExt cx="5280" cy="455"/>
          </a:xfrm>
        </p:grpSpPr>
        <p:sp>
          <p:nvSpPr>
            <p:cNvPr id="108557" name="Text Box 8">
              <a:extLst>
                <a:ext uri="{FF2B5EF4-FFF2-40B4-BE49-F238E27FC236}">
                  <a16:creationId xmlns:a16="http://schemas.microsoft.com/office/drawing/2014/main" id="{00FF063A-A036-480B-8D36-E3E8977BF1ED}"/>
                </a:ext>
              </a:extLst>
            </p:cNvPr>
            <p:cNvSpPr txBox="1">
              <a:spLocks noChangeArrowheads="1"/>
            </p:cNvSpPr>
            <p:nvPr/>
          </p:nvSpPr>
          <p:spPr bwMode="auto">
            <a:xfrm>
              <a:off x="384" y="2318"/>
              <a:ext cx="528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VO</a:t>
              </a:r>
              <a:r>
                <a:rPr lang="en-US" altLang="en-US" sz="2400" b="0" i="0" baseline="-25000">
                  <a:latin typeface="Arial" panose="020B0604020202020204" pitchFamily="34" charset="0"/>
                </a:rPr>
                <a:t>2</a:t>
              </a:r>
              <a:r>
                <a:rPr lang="en-US" altLang="en-US" sz="2400" b="0" i="0">
                  <a:latin typeface="Arial" panose="020B0604020202020204" pitchFamily="34" charset="0"/>
                </a:rPr>
                <a:t> = [(V</a:t>
              </a:r>
              <a:r>
                <a:rPr lang="en-US" altLang="en-US" sz="2400" b="0" baseline="-25000">
                  <a:latin typeface="Arial" panose="020B0604020202020204" pitchFamily="34" charset="0"/>
                </a:rPr>
                <a:t>E</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E</a:t>
              </a:r>
              <a:r>
                <a:rPr lang="en-US" altLang="en-US" sz="2400" b="0" i="0">
                  <a:latin typeface="Arial" panose="020B0604020202020204" pitchFamily="34" charset="0"/>
                </a:rPr>
                <a:t>N</a:t>
              </a:r>
              <a:r>
                <a:rPr lang="en-US" altLang="en-US" sz="2400" b="0" i="0" baseline="-25000">
                  <a:latin typeface="Arial" panose="020B0604020202020204" pitchFamily="34" charset="0"/>
                </a:rPr>
                <a:t>2</a:t>
              </a:r>
              <a:r>
                <a:rPr lang="en-US" altLang="en-US" sz="2400" b="0" i="0">
                  <a:latin typeface="Arial" panose="020B0604020202020204" pitchFamily="34" charset="0"/>
                </a:rPr>
                <a:t>)/(F</a:t>
              </a:r>
              <a:r>
                <a:rPr lang="en-US" altLang="en-US" sz="2400" b="0" baseline="-25000">
                  <a:latin typeface="Arial" panose="020B0604020202020204" pitchFamily="34" charset="0"/>
                </a:rPr>
                <a:t>I</a:t>
              </a:r>
              <a:r>
                <a:rPr lang="en-US" altLang="en-US" sz="2400" b="0" i="0">
                  <a:latin typeface="Arial" panose="020B0604020202020204" pitchFamily="34" charset="0"/>
                </a:rPr>
                <a:t>N</a:t>
              </a:r>
              <a:r>
                <a:rPr lang="en-US" altLang="en-US" sz="2400" b="0" i="0" baseline="-25000">
                  <a:latin typeface="Arial" panose="020B0604020202020204" pitchFamily="34" charset="0"/>
                </a:rPr>
                <a:t>2</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I</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 – (V</a:t>
              </a:r>
              <a:r>
                <a:rPr lang="en-US" altLang="en-US" sz="2400" b="0" baseline="-25000">
                  <a:latin typeface="Arial" panose="020B0604020202020204" pitchFamily="34" charset="0"/>
                </a:rPr>
                <a:t>E)</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F</a:t>
              </a:r>
              <a:r>
                <a:rPr lang="en-US" altLang="en-US" sz="2400" b="0" baseline="-25000">
                  <a:latin typeface="Arial" panose="020B0604020202020204" pitchFamily="34" charset="0"/>
                </a:rPr>
                <a:t>E</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a:t>
              </a:r>
            </a:p>
          </p:txBody>
        </p:sp>
        <p:sp>
          <p:nvSpPr>
            <p:cNvPr id="108558" name="Rectangle 9">
              <a:extLst>
                <a:ext uri="{FF2B5EF4-FFF2-40B4-BE49-F238E27FC236}">
                  <a16:creationId xmlns:a16="http://schemas.microsoft.com/office/drawing/2014/main" id="{EA5B3862-F66B-443A-AABF-F27AF3C13DA9}"/>
                </a:ext>
              </a:extLst>
            </p:cNvPr>
            <p:cNvSpPr>
              <a:spLocks noChangeArrowheads="1"/>
            </p:cNvSpPr>
            <p:nvPr/>
          </p:nvSpPr>
          <p:spPr bwMode="auto">
            <a:xfrm>
              <a:off x="418" y="2128"/>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i="0">
                  <a:latin typeface="Arial" panose="020B0604020202020204" pitchFamily="34" charset="0"/>
                </a:rPr>
                <a:t>.</a:t>
              </a:r>
              <a:endParaRPr lang="en-US" altLang="en-US" sz="2400" b="0" i="0">
                <a:latin typeface="Arial" panose="020B0604020202020204" pitchFamily="34" charset="0"/>
              </a:endParaRPr>
            </a:p>
          </p:txBody>
        </p:sp>
        <p:sp>
          <p:nvSpPr>
            <p:cNvPr id="108559" name="Rectangle 28">
              <a:extLst>
                <a:ext uri="{FF2B5EF4-FFF2-40B4-BE49-F238E27FC236}">
                  <a16:creationId xmlns:a16="http://schemas.microsoft.com/office/drawing/2014/main" id="{A0EA7F06-905C-45EC-98D7-66E003722E84}"/>
                </a:ext>
              </a:extLst>
            </p:cNvPr>
            <p:cNvSpPr>
              <a:spLocks noChangeArrowheads="1"/>
            </p:cNvSpPr>
            <p:nvPr/>
          </p:nvSpPr>
          <p:spPr bwMode="auto">
            <a:xfrm>
              <a:off x="1108" y="2130"/>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sp>
          <p:nvSpPr>
            <p:cNvPr id="108560" name="Rectangle 29">
              <a:extLst>
                <a:ext uri="{FF2B5EF4-FFF2-40B4-BE49-F238E27FC236}">
                  <a16:creationId xmlns:a16="http://schemas.microsoft.com/office/drawing/2014/main" id="{1ADDE48B-7CBE-4F26-A616-E66F0AD16615}"/>
                </a:ext>
              </a:extLst>
            </p:cNvPr>
            <p:cNvSpPr>
              <a:spLocks noChangeArrowheads="1"/>
            </p:cNvSpPr>
            <p:nvPr/>
          </p:nvSpPr>
          <p:spPr bwMode="auto">
            <a:xfrm>
              <a:off x="3468" y="2130"/>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grpSp>
        <p:nvGrpSpPr>
          <p:cNvPr id="6" name="Group 32">
            <a:extLst>
              <a:ext uri="{FF2B5EF4-FFF2-40B4-BE49-F238E27FC236}">
                <a16:creationId xmlns:a16="http://schemas.microsoft.com/office/drawing/2014/main" id="{7AE33382-CFB7-401F-BD14-095F75C26530}"/>
              </a:ext>
            </a:extLst>
          </p:cNvPr>
          <p:cNvGrpSpPr>
            <a:grpSpLocks/>
          </p:cNvGrpSpPr>
          <p:nvPr/>
        </p:nvGrpSpPr>
        <p:grpSpPr bwMode="auto">
          <a:xfrm>
            <a:off x="762000" y="5032375"/>
            <a:ext cx="7559675" cy="722313"/>
            <a:chOff x="480" y="3170"/>
            <a:chExt cx="4762" cy="455"/>
          </a:xfrm>
        </p:grpSpPr>
        <p:sp>
          <p:nvSpPr>
            <p:cNvPr id="108554" name="Text Box 25">
              <a:extLst>
                <a:ext uri="{FF2B5EF4-FFF2-40B4-BE49-F238E27FC236}">
                  <a16:creationId xmlns:a16="http://schemas.microsoft.com/office/drawing/2014/main" id="{11767AD2-BB39-4BE4-8DFD-E27FB0FB6701}"/>
                </a:ext>
              </a:extLst>
            </p:cNvPr>
            <p:cNvSpPr txBox="1">
              <a:spLocks noChangeArrowheads="1"/>
            </p:cNvSpPr>
            <p:nvPr/>
          </p:nvSpPr>
          <p:spPr bwMode="auto">
            <a:xfrm>
              <a:off x="480" y="3360"/>
              <a:ext cx="4762"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VO</a:t>
              </a:r>
              <a:r>
                <a:rPr lang="en-US" altLang="en-US" sz="2400" b="0" i="0" baseline="-25000">
                  <a:latin typeface="Arial" panose="020B0604020202020204" pitchFamily="34" charset="0"/>
                </a:rPr>
                <a:t>2</a:t>
              </a:r>
              <a:r>
                <a:rPr lang="en-US" altLang="en-US" sz="2400" b="0" i="0">
                  <a:latin typeface="Arial" panose="020B0604020202020204" pitchFamily="34" charset="0"/>
                </a:rPr>
                <a:t> = (V</a:t>
              </a:r>
              <a:r>
                <a:rPr lang="en-US" altLang="en-US" sz="2400" b="0" baseline="-25000">
                  <a:latin typeface="Arial" panose="020B0604020202020204" pitchFamily="34" charset="0"/>
                </a:rPr>
                <a:t>E</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{[(1 – (F</a:t>
              </a:r>
              <a:r>
                <a:rPr lang="en-US" altLang="en-US" sz="2400" b="0" baseline="-25000">
                  <a:latin typeface="Arial" panose="020B0604020202020204" pitchFamily="34" charset="0"/>
                </a:rPr>
                <a:t>E</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 + F</a:t>
              </a:r>
              <a:r>
                <a:rPr lang="en-US" altLang="en-US" sz="2400" b="0" baseline="-25000">
                  <a:latin typeface="Arial" panose="020B0604020202020204" pitchFamily="34" charset="0"/>
                </a:rPr>
                <a:t>E</a:t>
              </a:r>
              <a:r>
                <a:rPr lang="en-US" altLang="en-US" sz="2400" b="0" i="0">
                  <a:latin typeface="Arial" panose="020B0604020202020204" pitchFamily="34" charset="0"/>
                </a:rPr>
                <a:t>CO</a:t>
              </a:r>
              <a:r>
                <a:rPr lang="en-US" altLang="en-US" sz="2400" b="0" i="0" baseline="-25000">
                  <a:latin typeface="Arial" panose="020B0604020202020204" pitchFamily="34" charset="0"/>
                </a:rPr>
                <a:t>2</a:t>
              </a:r>
              <a:r>
                <a:rPr lang="en-US" altLang="en-US" sz="2400" b="0" i="0">
                  <a:latin typeface="Arial" panose="020B0604020202020204" pitchFamily="34" charset="0"/>
                </a:rPr>
                <a:t>)) </a:t>
              </a:r>
              <a:r>
                <a:rPr lang="en-US" altLang="en-US" sz="2400" b="0" i="0">
                  <a:latin typeface="Symbol" panose="05050102010706020507" pitchFamily="18" charset="2"/>
                </a:rPr>
                <a:t>´</a:t>
              </a:r>
              <a:r>
                <a:rPr lang="en-US" altLang="en-US" sz="2400" b="0" i="0">
                  <a:latin typeface="Arial" panose="020B0604020202020204" pitchFamily="34" charset="0"/>
                </a:rPr>
                <a:t> 0.265] – F</a:t>
              </a:r>
              <a:r>
                <a:rPr lang="en-US" altLang="en-US" sz="2400" b="0" baseline="-25000">
                  <a:latin typeface="Arial" panose="020B0604020202020204" pitchFamily="34" charset="0"/>
                </a:rPr>
                <a:t>E</a:t>
              </a:r>
              <a:r>
                <a:rPr lang="en-US" altLang="en-US" sz="2400" b="0" i="0">
                  <a:latin typeface="Arial" panose="020B0604020202020204" pitchFamily="34" charset="0"/>
                </a:rPr>
                <a:t>O</a:t>
              </a:r>
              <a:r>
                <a:rPr lang="en-US" altLang="en-US" sz="2400" b="0" i="0" baseline="-25000">
                  <a:latin typeface="Arial" panose="020B0604020202020204" pitchFamily="34" charset="0"/>
                </a:rPr>
                <a:t>2</a:t>
              </a:r>
              <a:r>
                <a:rPr lang="en-US" altLang="en-US" sz="2400" b="0" i="0">
                  <a:latin typeface="Arial" panose="020B0604020202020204" pitchFamily="34" charset="0"/>
                </a:rPr>
                <a:t>}</a:t>
              </a:r>
              <a:endParaRPr lang="en-US" altLang="en-US" sz="2400" b="0" i="0"/>
            </a:p>
          </p:txBody>
        </p:sp>
        <p:sp>
          <p:nvSpPr>
            <p:cNvPr id="108555" name="Rectangle 30">
              <a:extLst>
                <a:ext uri="{FF2B5EF4-FFF2-40B4-BE49-F238E27FC236}">
                  <a16:creationId xmlns:a16="http://schemas.microsoft.com/office/drawing/2014/main" id="{8C12ABBA-AE24-49A5-A385-E9D9D9DDB868}"/>
                </a:ext>
              </a:extLst>
            </p:cNvPr>
            <p:cNvSpPr>
              <a:spLocks noChangeArrowheads="1"/>
            </p:cNvSpPr>
            <p:nvPr/>
          </p:nvSpPr>
          <p:spPr bwMode="auto">
            <a:xfrm>
              <a:off x="516" y="3170"/>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sp>
          <p:nvSpPr>
            <p:cNvPr id="108556" name="Rectangle 31">
              <a:extLst>
                <a:ext uri="{FF2B5EF4-FFF2-40B4-BE49-F238E27FC236}">
                  <a16:creationId xmlns:a16="http://schemas.microsoft.com/office/drawing/2014/main" id="{C9D09E67-9C25-40A7-A07D-8941B45AA775}"/>
                </a:ext>
              </a:extLst>
            </p:cNvPr>
            <p:cNvSpPr>
              <a:spLocks noChangeArrowheads="1"/>
            </p:cNvSpPr>
            <p:nvPr/>
          </p:nvSpPr>
          <p:spPr bwMode="auto">
            <a:xfrm>
              <a:off x="1204" y="3170"/>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6803"/>
                                        </p:tgtEl>
                                        <p:attrNameLst>
                                          <p:attrName>style.visibility</p:attrName>
                                        </p:attrNameLst>
                                      </p:cBhvr>
                                      <p:to>
                                        <p:strVal val="visible"/>
                                      </p:to>
                                    </p:set>
                                    <p:animEffect transition="in" filter="wipe(left)">
                                      <p:cBhvr>
                                        <p:cTn id="7" dur="500"/>
                                        <p:tgtEl>
                                          <p:spTgt spid="768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76824"/>
                                        </p:tgtEl>
                                        <p:attrNameLst>
                                          <p:attrName>style.visibility</p:attrName>
                                        </p:attrNameLst>
                                      </p:cBhvr>
                                      <p:to>
                                        <p:strVal val="visible"/>
                                      </p:to>
                                    </p:set>
                                    <p:animEffect transition="in" filter="wipe(left)">
                                      <p:cBhvr>
                                        <p:cTn id="32" dur="500"/>
                                        <p:tgtEl>
                                          <p:spTgt spid="7682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ipe(left)">
                                      <p:cBhvr>
                                        <p:cTn id="3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3" grpId="0" autoUpdateAnimBg="0"/>
      <p:bldP spid="76824"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0" name="Picture 2" descr="Contents">
            <a:extLst>
              <a:ext uri="{FF2B5EF4-FFF2-40B4-BE49-F238E27FC236}">
                <a16:creationId xmlns:a16="http://schemas.microsoft.com/office/drawing/2014/main" id="{B0DBA2DB-EAE8-4515-AD0F-1966BC7C06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Text Box 3">
            <a:extLst>
              <a:ext uri="{FF2B5EF4-FFF2-40B4-BE49-F238E27FC236}">
                <a16:creationId xmlns:a16="http://schemas.microsoft.com/office/drawing/2014/main" id="{DE5E9A82-F6E4-487F-B48E-4B3814F6B96C}"/>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Proporción del Intercambio Respiratorio</a:t>
            </a:r>
          </a:p>
        </p:txBody>
      </p:sp>
      <p:sp>
        <p:nvSpPr>
          <p:cNvPr id="39940" name="Text Box 4">
            <a:extLst>
              <a:ext uri="{FF2B5EF4-FFF2-40B4-BE49-F238E27FC236}">
                <a16:creationId xmlns:a16="http://schemas.microsoft.com/office/drawing/2014/main" id="{2D64F875-F7D9-4FD1-B80D-BD613E1AF0BA}"/>
              </a:ext>
            </a:extLst>
          </p:cNvPr>
          <p:cNvSpPr txBox="1">
            <a:spLocks noChangeArrowheads="1"/>
          </p:cNvSpPr>
          <p:nvPr/>
        </p:nvSpPr>
        <p:spPr bwMode="auto">
          <a:xfrm>
            <a:off x="609600" y="2960688"/>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 valor de la RER en reposo es usualmemte de 0.78 a 0.80</a:t>
            </a:r>
          </a:p>
        </p:txBody>
      </p:sp>
      <p:grpSp>
        <p:nvGrpSpPr>
          <p:cNvPr id="2" name="Group 5">
            <a:extLst>
              <a:ext uri="{FF2B5EF4-FFF2-40B4-BE49-F238E27FC236}">
                <a16:creationId xmlns:a16="http://schemas.microsoft.com/office/drawing/2014/main" id="{425895CD-7E71-4B70-A5A2-1A72C9604AB4}"/>
              </a:ext>
            </a:extLst>
          </p:cNvPr>
          <p:cNvGrpSpPr>
            <a:grpSpLocks/>
          </p:cNvGrpSpPr>
          <p:nvPr/>
        </p:nvGrpSpPr>
        <p:grpSpPr bwMode="auto">
          <a:xfrm>
            <a:off x="609600" y="1362075"/>
            <a:ext cx="8305800" cy="1019175"/>
            <a:chOff x="384" y="858"/>
            <a:chExt cx="5232" cy="642"/>
          </a:xfrm>
        </p:grpSpPr>
        <p:sp>
          <p:nvSpPr>
            <p:cNvPr id="109580" name="Text Box 6">
              <a:extLst>
                <a:ext uri="{FF2B5EF4-FFF2-40B4-BE49-F238E27FC236}">
                  <a16:creationId xmlns:a16="http://schemas.microsoft.com/office/drawing/2014/main" id="{55359683-6474-4B7E-9EC6-67D63B50C7CA}"/>
                </a:ext>
              </a:extLst>
            </p:cNvPr>
            <p:cNvSpPr txBox="1">
              <a:spLocks noChangeArrowheads="1"/>
            </p:cNvSpPr>
            <p:nvPr/>
          </p:nvSpPr>
          <p:spPr bwMode="auto">
            <a:xfrm>
              <a:off x="384" y="1028"/>
              <a:ext cx="5232" cy="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proporcióm entre el CO</a:t>
              </a:r>
              <a:r>
                <a:rPr lang="en-US" altLang="en-US" sz="2400" b="0" i="0" baseline="-25000">
                  <a:latin typeface="Arial" panose="020B0604020202020204" pitchFamily="34" charset="0"/>
                </a:rPr>
                <a:t>2</a:t>
              </a:r>
              <a:r>
                <a:rPr lang="en-US" altLang="en-US" sz="2400" b="0" i="0">
                  <a:latin typeface="Arial" panose="020B0604020202020204" pitchFamily="34" charset="0"/>
                </a:rPr>
                <a:t> liberado (VCO</a:t>
              </a:r>
              <a:r>
                <a:rPr lang="en-US" altLang="en-US" sz="2400" b="0" i="0" baseline="-25000">
                  <a:latin typeface="Arial" panose="020B0604020202020204" pitchFamily="34" charset="0"/>
                </a:rPr>
                <a:t>2</a:t>
              </a:r>
              <a:r>
                <a:rPr lang="en-US" altLang="en-US" sz="2400" b="0" i="0">
                  <a:latin typeface="Arial" panose="020B0604020202020204" pitchFamily="34" charset="0"/>
                </a:rPr>
                <a:t>) y el oxígeno consumido (VO</a:t>
              </a:r>
              <a:r>
                <a:rPr lang="en-US" altLang="en-US" sz="2400" b="0" i="0" baseline="-25000">
                  <a:latin typeface="Arial" panose="020B0604020202020204" pitchFamily="34" charset="0"/>
                </a:rPr>
                <a:t>2</a:t>
              </a:r>
              <a:r>
                <a:rPr lang="en-US" altLang="en-US" sz="2400" b="0" i="0">
                  <a:latin typeface="Arial" panose="020B0604020202020204" pitchFamily="34" charset="0"/>
                </a:rPr>
                <a:t>)</a:t>
              </a:r>
            </a:p>
          </p:txBody>
        </p:sp>
        <p:sp>
          <p:nvSpPr>
            <p:cNvPr id="109581" name="Text Box 7">
              <a:extLst>
                <a:ext uri="{FF2B5EF4-FFF2-40B4-BE49-F238E27FC236}">
                  <a16:creationId xmlns:a16="http://schemas.microsoft.com/office/drawing/2014/main" id="{A69287D8-4D7E-4898-908C-745961CFB86E}"/>
                </a:ext>
              </a:extLst>
            </p:cNvPr>
            <p:cNvSpPr txBox="1">
              <a:spLocks noChangeArrowheads="1"/>
            </p:cNvSpPr>
            <p:nvPr/>
          </p:nvSpPr>
          <p:spPr bwMode="auto">
            <a:xfrm>
              <a:off x="3444" y="858"/>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50000"/>
                </a:spcBef>
              </a:pPr>
              <a:r>
                <a:rPr lang="en-US" altLang="en-US" sz="2400" b="0" i="0">
                  <a:latin typeface="Arial" panose="020B0604020202020204" pitchFamily="34" charset="0"/>
                </a:rPr>
                <a:t>.</a:t>
              </a:r>
            </a:p>
          </p:txBody>
        </p:sp>
        <p:sp>
          <p:nvSpPr>
            <p:cNvPr id="109582" name="Text Box 8">
              <a:extLst>
                <a:ext uri="{FF2B5EF4-FFF2-40B4-BE49-F238E27FC236}">
                  <a16:creationId xmlns:a16="http://schemas.microsoft.com/office/drawing/2014/main" id="{B027CCB8-A936-439A-AA4D-88D480A34CE3}"/>
                </a:ext>
              </a:extLst>
            </p:cNvPr>
            <p:cNvSpPr txBox="1">
              <a:spLocks noChangeArrowheads="1"/>
            </p:cNvSpPr>
            <p:nvPr/>
          </p:nvSpPr>
          <p:spPr bwMode="auto">
            <a:xfrm>
              <a:off x="1590" y="1068"/>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50000"/>
                </a:spcBef>
              </a:pPr>
              <a:r>
                <a:rPr lang="en-US" altLang="en-US" sz="2400" b="0" i="0">
                  <a:latin typeface="Arial" panose="020B0604020202020204" pitchFamily="34" charset="0"/>
                </a:rPr>
                <a:t>.</a:t>
              </a:r>
            </a:p>
          </p:txBody>
        </p:sp>
      </p:grpSp>
      <p:grpSp>
        <p:nvGrpSpPr>
          <p:cNvPr id="3" name="Group 9">
            <a:extLst>
              <a:ext uri="{FF2B5EF4-FFF2-40B4-BE49-F238E27FC236}">
                <a16:creationId xmlns:a16="http://schemas.microsoft.com/office/drawing/2014/main" id="{EF611A27-84D9-424B-B560-FEB27095C64D}"/>
              </a:ext>
            </a:extLst>
          </p:cNvPr>
          <p:cNvGrpSpPr>
            <a:grpSpLocks/>
          </p:cNvGrpSpPr>
          <p:nvPr/>
        </p:nvGrpSpPr>
        <p:grpSpPr bwMode="auto">
          <a:xfrm>
            <a:off x="609600" y="2190750"/>
            <a:ext cx="8382000" cy="690563"/>
            <a:chOff x="384" y="1380"/>
            <a:chExt cx="5280" cy="435"/>
          </a:xfrm>
        </p:grpSpPr>
        <p:sp>
          <p:nvSpPr>
            <p:cNvPr id="109577" name="Text Box 10">
              <a:extLst>
                <a:ext uri="{FF2B5EF4-FFF2-40B4-BE49-F238E27FC236}">
                  <a16:creationId xmlns:a16="http://schemas.microsoft.com/office/drawing/2014/main" id="{EC77711A-54FC-4A4E-9AFF-E4EB267688F1}"/>
                </a:ext>
              </a:extLst>
            </p:cNvPr>
            <p:cNvSpPr txBox="1">
              <a:spLocks noChangeArrowheads="1"/>
            </p:cNvSpPr>
            <p:nvPr/>
          </p:nvSpPr>
          <p:spPr bwMode="auto">
            <a:xfrm>
              <a:off x="384" y="1550"/>
              <a:ext cx="528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RER = VCO</a:t>
              </a:r>
              <a:r>
                <a:rPr lang="en-US" altLang="en-US" sz="2400" b="0" i="0" baseline="-25000">
                  <a:latin typeface="Arial" panose="020B0604020202020204" pitchFamily="34" charset="0"/>
                </a:rPr>
                <a:t>2</a:t>
              </a:r>
              <a:r>
                <a:rPr lang="en-US" altLang="en-US" sz="2400" b="0" i="0">
                  <a:latin typeface="Arial" panose="020B0604020202020204" pitchFamily="34" charset="0"/>
                </a:rPr>
                <a:t>/VO</a:t>
              </a:r>
              <a:r>
                <a:rPr lang="en-US" altLang="en-US" sz="2400" b="0" i="0" baseline="-25000">
                  <a:latin typeface="Arial" panose="020B0604020202020204" pitchFamily="34" charset="0"/>
                </a:rPr>
                <a:t>2</a:t>
              </a:r>
            </a:p>
          </p:txBody>
        </p:sp>
        <p:sp>
          <p:nvSpPr>
            <p:cNvPr id="109578" name="Text Box 11">
              <a:extLst>
                <a:ext uri="{FF2B5EF4-FFF2-40B4-BE49-F238E27FC236}">
                  <a16:creationId xmlns:a16="http://schemas.microsoft.com/office/drawing/2014/main" id="{1FAABFE9-750A-433B-B4D6-D3194B37B7FE}"/>
                </a:ext>
              </a:extLst>
            </p:cNvPr>
            <p:cNvSpPr txBox="1">
              <a:spLocks noChangeArrowheads="1"/>
            </p:cNvSpPr>
            <p:nvPr/>
          </p:nvSpPr>
          <p:spPr bwMode="auto">
            <a:xfrm>
              <a:off x="1212" y="138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50000"/>
                </a:spcBef>
              </a:pPr>
              <a:r>
                <a:rPr lang="en-US" altLang="en-US" sz="2400" b="0" i="0">
                  <a:latin typeface="Arial" panose="020B0604020202020204" pitchFamily="34" charset="0"/>
                </a:rPr>
                <a:t>.</a:t>
              </a:r>
            </a:p>
          </p:txBody>
        </p:sp>
        <p:sp>
          <p:nvSpPr>
            <p:cNvPr id="109579" name="Text Box 12">
              <a:extLst>
                <a:ext uri="{FF2B5EF4-FFF2-40B4-BE49-F238E27FC236}">
                  <a16:creationId xmlns:a16="http://schemas.microsoft.com/office/drawing/2014/main" id="{CF7FF387-0E5E-4A46-943D-5EE3452A8E78}"/>
                </a:ext>
              </a:extLst>
            </p:cNvPr>
            <p:cNvSpPr txBox="1">
              <a:spLocks noChangeArrowheads="1"/>
            </p:cNvSpPr>
            <p:nvPr/>
          </p:nvSpPr>
          <p:spPr bwMode="auto">
            <a:xfrm>
              <a:off x="1752" y="138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50000"/>
                </a:spcBef>
              </a:pPr>
              <a:r>
                <a:rPr lang="en-US" altLang="en-US" sz="2400" b="0" i="0">
                  <a:latin typeface="Arial" panose="020B0604020202020204" pitchFamily="34" charset="0"/>
                </a:rPr>
                <a:t>.</a:t>
              </a:r>
            </a:p>
          </p:txBody>
        </p:sp>
      </p:grpSp>
      <p:pic>
        <p:nvPicPr>
          <p:cNvPr id="39949" name="Picture 13" descr="Treadmill">
            <a:extLst>
              <a:ext uri="{FF2B5EF4-FFF2-40B4-BE49-F238E27FC236}">
                <a16:creationId xmlns:a16="http://schemas.microsoft.com/office/drawing/2014/main" id="{3A492300-5E1B-4D32-83F0-50202EBDFC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0375" y="3952875"/>
            <a:ext cx="2157413"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50" name="Text Box 14">
            <a:extLst>
              <a:ext uri="{FF2B5EF4-FFF2-40B4-BE49-F238E27FC236}">
                <a16:creationId xmlns:a16="http://schemas.microsoft.com/office/drawing/2014/main" id="{EC226FA3-2B04-4A38-AC37-6B544365816C}"/>
              </a:ext>
            </a:extLst>
          </p:cNvPr>
          <p:cNvSpPr txBox="1">
            <a:spLocks noChangeArrowheads="1"/>
          </p:cNvSpPr>
          <p:nvPr/>
        </p:nvSpPr>
        <p:spPr bwMode="auto">
          <a:xfrm>
            <a:off x="609600" y="3787775"/>
            <a:ext cx="594360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 valor de la RER puede ser utilizada para determinar el sustrato metabólico usado en reposo y durante el ejercicio, donde un valor de 1.00 indica la oxidación de CHO y 0.70 indica que se oxidan las grasas.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39949"/>
                                        </p:tgtEl>
                                        <p:attrNameLst>
                                          <p:attrName>style.visibility</p:attrName>
                                        </p:attrNameLst>
                                      </p:cBhvr>
                                      <p:to>
                                        <p:strVal val="visible"/>
                                      </p:to>
                                    </p:set>
                                    <p:animEffect transition="in" filter="wipe(down)">
                                      <p:cBhvr>
                                        <p:cTn id="7" dur="500"/>
                                        <p:tgtEl>
                                          <p:spTgt spid="3994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939"/>
                                        </p:tgtEl>
                                        <p:attrNameLst>
                                          <p:attrName>style.visibility</p:attrName>
                                        </p:attrNameLst>
                                      </p:cBhvr>
                                      <p:to>
                                        <p:strVal val="visible"/>
                                      </p:to>
                                    </p:set>
                                    <p:animEffect transition="in" filter="wipe(left)">
                                      <p:cBhvr>
                                        <p:cTn id="11" dur="500"/>
                                        <p:tgtEl>
                                          <p:spTgt spid="3993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wipe(left)">
                                      <p:cBhvr>
                                        <p:cTn id="21" dur="5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39940"/>
                                        </p:tgtEl>
                                        <p:attrNameLst>
                                          <p:attrName>style.visibility</p:attrName>
                                        </p:attrNameLst>
                                      </p:cBhvr>
                                      <p:to>
                                        <p:strVal val="visible"/>
                                      </p:to>
                                    </p:set>
                                    <p:animEffect transition="in" filter="wipe(left)">
                                      <p:cBhvr>
                                        <p:cTn id="26" dur="500"/>
                                        <p:tgtEl>
                                          <p:spTgt spid="39940"/>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9950"/>
                                        </p:tgtEl>
                                        <p:attrNameLst>
                                          <p:attrName>style.visibility</p:attrName>
                                        </p:attrNameLst>
                                      </p:cBhvr>
                                      <p:to>
                                        <p:strVal val="visible"/>
                                      </p:to>
                                    </p:set>
                                    <p:animEffect transition="in" filter="wipe(left)">
                                      <p:cBhvr>
                                        <p:cTn id="31" dur="500"/>
                                        <p:tgtEl>
                                          <p:spTgt spid="39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utoUpdateAnimBg="0"/>
      <p:bldP spid="39940" grpId="0" autoUpdateAnimBg="0"/>
      <p:bldP spid="39950"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Picture 2" descr="Contents">
            <a:extLst>
              <a:ext uri="{FF2B5EF4-FFF2-40B4-BE49-F238E27FC236}">
                <a16:creationId xmlns:a16="http://schemas.microsoft.com/office/drawing/2014/main" id="{ADF39048-F2F6-42F1-82CC-D4B1E3C7B7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2867" name="Text Box 3">
            <a:extLst>
              <a:ext uri="{FF2B5EF4-FFF2-40B4-BE49-F238E27FC236}">
                <a16:creationId xmlns:a16="http://schemas.microsoft.com/office/drawing/2014/main" id="{F99EB713-70E2-406D-8841-C51CC4EC7252}"/>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92868" name="Rectangle 4">
            <a:extLst>
              <a:ext uri="{FF2B5EF4-FFF2-40B4-BE49-F238E27FC236}">
                <a16:creationId xmlns:a16="http://schemas.microsoft.com/office/drawing/2014/main" id="{472521C7-5757-4C65-8623-35CAC4CCED94}"/>
              </a:ext>
            </a:extLst>
          </p:cNvPr>
          <p:cNvSpPr>
            <a:spLocks noChangeArrowheads="1"/>
          </p:cNvSpPr>
          <p:nvPr/>
        </p:nvSpPr>
        <p:spPr bwMode="auto">
          <a:xfrm>
            <a:off x="2214563" y="1176338"/>
            <a:ext cx="5121275"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CALORIMETRÍA INDIRECTA</a:t>
            </a:r>
            <a:endParaRPr lang="en-US" sz="2500">
              <a:effectLst>
                <a:outerShdw blurRad="38100" dist="38100" dir="2700000" algn="tl">
                  <a:srgbClr val="C0C0C0"/>
                </a:outerShdw>
              </a:effectLst>
              <a:latin typeface="Arial Black" pitchFamily="34" charset="0"/>
            </a:endParaRPr>
          </a:p>
        </p:txBody>
      </p:sp>
      <p:sp>
        <p:nvSpPr>
          <p:cNvPr id="292869" name="Rectangle 5">
            <a:extLst>
              <a:ext uri="{FF2B5EF4-FFF2-40B4-BE49-F238E27FC236}">
                <a16:creationId xmlns:a16="http://schemas.microsoft.com/office/drawing/2014/main" id="{2B6662E4-73D9-45A8-AC6B-9F0572ADB011}"/>
              </a:ext>
            </a:extLst>
          </p:cNvPr>
          <p:cNvSpPr>
            <a:spLocks noChangeArrowheads="1"/>
          </p:cNvSpPr>
          <p:nvPr/>
        </p:nvSpPr>
        <p:spPr bwMode="auto">
          <a:xfrm>
            <a:off x="958850" y="1827213"/>
            <a:ext cx="7602538" cy="879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Relación de Intercambio Respiratorio (R)</a:t>
            </a:r>
          </a:p>
          <a:p>
            <a:pPr marL="342900" indent="-342900" algn="ctr">
              <a:lnSpc>
                <a:spcPct val="70000"/>
              </a:lnSpc>
              <a:spcBef>
                <a:spcPct val="20000"/>
              </a:spcBef>
              <a:defRPr/>
            </a:pPr>
            <a:r>
              <a:rPr lang="en-US" sz="2000">
                <a:effectLst>
                  <a:outerShdw blurRad="38100" dist="38100" dir="2700000" algn="tl">
                    <a:srgbClr val="C0C0C0"/>
                  </a:outerShdw>
                </a:effectLst>
                <a:latin typeface="Verdana" pitchFamily="34" charset="0"/>
              </a:rPr>
              <a:t>(Proporción del Intercambio Respiratorio o</a:t>
            </a:r>
          </a:p>
          <a:p>
            <a:pPr marL="342900" indent="-342900" algn="ctr">
              <a:lnSpc>
                <a:spcPct val="70000"/>
              </a:lnSpc>
              <a:spcBef>
                <a:spcPct val="20000"/>
              </a:spcBef>
              <a:defRPr/>
            </a:pPr>
            <a:r>
              <a:rPr lang="en-US" sz="2000">
                <a:effectLst>
                  <a:outerShdw blurRad="38100" dist="38100" dir="2700000" algn="tl">
                    <a:srgbClr val="C0C0C0"/>
                  </a:outerShdw>
                </a:effectLst>
                <a:latin typeface="Verdana" pitchFamily="34" charset="0"/>
              </a:rPr>
              <a:t>Cociente Respiratorio [CR])</a:t>
            </a:r>
            <a:endParaRPr lang="en-US" sz="2000" baseline="-25000">
              <a:effectLst>
                <a:outerShdw blurRad="38100" dist="38100" dir="2700000" algn="tl">
                  <a:srgbClr val="C0C0C0"/>
                </a:outerShdw>
              </a:effectLst>
              <a:latin typeface="Verdana" pitchFamily="34" charset="0"/>
            </a:endParaRPr>
          </a:p>
        </p:txBody>
      </p:sp>
      <p:sp>
        <p:nvSpPr>
          <p:cNvPr id="292870" name="Rectangle 6">
            <a:extLst>
              <a:ext uri="{FF2B5EF4-FFF2-40B4-BE49-F238E27FC236}">
                <a16:creationId xmlns:a16="http://schemas.microsoft.com/office/drawing/2014/main" id="{7BB3742F-05D9-4026-A4D2-1EBA89E899FD}"/>
              </a:ext>
            </a:extLst>
          </p:cNvPr>
          <p:cNvSpPr>
            <a:spLocks noChangeArrowheads="1"/>
          </p:cNvSpPr>
          <p:nvPr/>
        </p:nvSpPr>
        <p:spPr bwMode="auto">
          <a:xfrm>
            <a:off x="2300288" y="3184525"/>
            <a:ext cx="5410200" cy="3032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VCO</a:t>
            </a:r>
            <a:r>
              <a:rPr lang="es-PR" sz="2500" i="0" baseline="-25000">
                <a:solidFill>
                  <a:srgbClr val="000000"/>
                </a:solidFill>
                <a:effectLst>
                  <a:outerShdw blurRad="38100" dist="38100" dir="2700000" algn="tl">
                    <a:srgbClr val="C0C0C0"/>
                  </a:outerShdw>
                </a:effectLst>
                <a:latin typeface="Arial" charset="0"/>
              </a:rPr>
              <a:t>2</a:t>
            </a:r>
            <a:r>
              <a:rPr lang="es-PR" sz="2500" i="0">
                <a:solidFill>
                  <a:srgbClr val="000000"/>
                </a:solidFill>
                <a:effectLst>
                  <a:outerShdw blurRad="38100" dist="38100" dir="2700000" algn="tl">
                    <a:srgbClr val="C0C0C0"/>
                  </a:outerShdw>
                </a:effectLst>
                <a:latin typeface="Arial" charset="0"/>
              </a:rPr>
              <a:t> Producido </a:t>
            </a:r>
            <a:r>
              <a:rPr lang="es-PR" sz="2800" i="0">
                <a:solidFill>
                  <a:srgbClr val="000000"/>
                </a:solidFill>
                <a:effectLst>
                  <a:outerShdw blurRad="38100" dist="38100" dir="2700000" algn="tl">
                    <a:srgbClr val="C0C0C0"/>
                  </a:outerShdw>
                </a:effectLst>
                <a:latin typeface="Arial" charset="0"/>
              </a:rPr>
              <a:t>/</a:t>
            </a:r>
            <a:r>
              <a:rPr lang="es-PR" sz="2500" i="0">
                <a:solidFill>
                  <a:srgbClr val="000000"/>
                </a:solidFill>
                <a:effectLst>
                  <a:outerShdw blurRad="38100" dist="38100" dir="2700000" algn="tl">
                    <a:srgbClr val="C0C0C0"/>
                  </a:outerShdw>
                </a:effectLst>
                <a:latin typeface="Arial" charset="0"/>
              </a:rPr>
              <a:t> VO</a:t>
            </a:r>
            <a:r>
              <a:rPr lang="es-PR" sz="2500" i="0" baseline="-25000">
                <a:solidFill>
                  <a:srgbClr val="000000"/>
                </a:solidFill>
                <a:effectLst>
                  <a:outerShdw blurRad="38100" dist="38100" dir="2700000" algn="tl">
                    <a:srgbClr val="C0C0C0"/>
                  </a:outerShdw>
                </a:effectLst>
                <a:latin typeface="Arial" charset="0"/>
              </a:rPr>
              <a:t>2</a:t>
            </a:r>
            <a:r>
              <a:rPr lang="es-PR" sz="2500" i="0">
                <a:solidFill>
                  <a:srgbClr val="000000"/>
                </a:solidFill>
                <a:effectLst>
                  <a:outerShdw blurRad="38100" dist="38100" dir="2700000" algn="tl">
                    <a:srgbClr val="C0C0C0"/>
                  </a:outerShdw>
                </a:effectLst>
                <a:latin typeface="Arial" charset="0"/>
              </a:rPr>
              <a:t> Consumido</a:t>
            </a:r>
            <a:endParaRPr lang="en-US" sz="2500">
              <a:solidFill>
                <a:srgbClr val="000000"/>
              </a:solidFill>
              <a:effectLst>
                <a:outerShdw blurRad="38100" dist="38100" dir="2700000" algn="tl">
                  <a:srgbClr val="C0C0C0"/>
                </a:outerShdw>
              </a:effectLst>
              <a:latin typeface="Arial Black" pitchFamily="34" charset="0"/>
            </a:endParaRPr>
          </a:p>
        </p:txBody>
      </p:sp>
      <p:sp>
        <p:nvSpPr>
          <p:cNvPr id="110599" name="Freeform 7">
            <a:extLst>
              <a:ext uri="{FF2B5EF4-FFF2-40B4-BE49-F238E27FC236}">
                <a16:creationId xmlns:a16="http://schemas.microsoft.com/office/drawing/2014/main" id="{1313940D-A7A7-4220-8FBC-5BB75198E3C1}"/>
              </a:ext>
            </a:extLst>
          </p:cNvPr>
          <p:cNvSpPr>
            <a:spLocks/>
          </p:cNvSpPr>
          <p:nvPr/>
        </p:nvSpPr>
        <p:spPr bwMode="auto">
          <a:xfrm>
            <a:off x="1327150" y="4441825"/>
            <a:ext cx="412750" cy="35083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952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92872" name="Rectangle 8">
            <a:extLst>
              <a:ext uri="{FF2B5EF4-FFF2-40B4-BE49-F238E27FC236}">
                <a16:creationId xmlns:a16="http://schemas.microsoft.com/office/drawing/2014/main" id="{179010CF-113A-4BD0-9CD4-5DF71473DA47}"/>
              </a:ext>
            </a:extLst>
          </p:cNvPr>
          <p:cNvSpPr>
            <a:spLocks noChangeArrowheads="1"/>
          </p:cNvSpPr>
          <p:nvPr/>
        </p:nvSpPr>
        <p:spPr bwMode="auto">
          <a:xfrm>
            <a:off x="604838" y="4803775"/>
            <a:ext cx="1749425"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ESPECÍFICO</a:t>
            </a:r>
            <a:endParaRPr lang="en-US" sz="2000">
              <a:solidFill>
                <a:srgbClr val="000000"/>
              </a:solidFill>
              <a:effectLst>
                <a:outerShdw blurRad="38100" dist="38100" dir="2700000" algn="tl">
                  <a:srgbClr val="C0C0C0"/>
                </a:outerShdw>
              </a:effectLst>
              <a:latin typeface="Arial Black" pitchFamily="34" charset="0"/>
            </a:endParaRPr>
          </a:p>
        </p:txBody>
      </p:sp>
      <p:sp>
        <p:nvSpPr>
          <p:cNvPr id="110601" name="Text Box 9">
            <a:extLst>
              <a:ext uri="{FF2B5EF4-FFF2-40B4-BE49-F238E27FC236}">
                <a16:creationId xmlns:a16="http://schemas.microsoft.com/office/drawing/2014/main" id="{BBDC400F-F7A6-43AD-BCB1-7EB3325FF672}"/>
              </a:ext>
            </a:extLst>
          </p:cNvPr>
          <p:cNvSpPr txBox="1">
            <a:spLocks noChangeArrowheads="1"/>
          </p:cNvSpPr>
          <p:nvPr/>
        </p:nvSpPr>
        <p:spPr bwMode="auto">
          <a:xfrm>
            <a:off x="844550" y="3925888"/>
            <a:ext cx="789463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Determina</a:t>
            </a:r>
          </a:p>
          <a:p>
            <a:pPr algn="ctr">
              <a:lnSpc>
                <a:spcPct val="80000"/>
              </a:lnSpc>
            </a:pPr>
            <a:r>
              <a:rPr lang="en-US" altLang="en-US" sz="2500" i="0">
                <a:latin typeface="Arial" panose="020B0604020202020204" pitchFamily="34" charset="0"/>
              </a:rPr>
              <a:t>Tipo de Nutriente/Sustrato Metabolizado</a:t>
            </a:r>
          </a:p>
        </p:txBody>
      </p:sp>
      <p:sp>
        <p:nvSpPr>
          <p:cNvPr id="110602" name="Line 11">
            <a:extLst>
              <a:ext uri="{FF2B5EF4-FFF2-40B4-BE49-F238E27FC236}">
                <a16:creationId xmlns:a16="http://schemas.microsoft.com/office/drawing/2014/main" id="{B2DBA6AE-76FC-441F-9F07-363662D626CB}"/>
              </a:ext>
            </a:extLst>
          </p:cNvPr>
          <p:cNvSpPr>
            <a:spLocks noChangeShapeType="1"/>
          </p:cNvSpPr>
          <p:nvPr/>
        </p:nvSpPr>
        <p:spPr bwMode="auto">
          <a:xfrm>
            <a:off x="4683125" y="1468438"/>
            <a:ext cx="0" cy="393700"/>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0603" name="Line 14">
            <a:extLst>
              <a:ext uri="{FF2B5EF4-FFF2-40B4-BE49-F238E27FC236}">
                <a16:creationId xmlns:a16="http://schemas.microsoft.com/office/drawing/2014/main" id="{A696AD31-7106-415B-BAD2-C721A8F8D06C}"/>
              </a:ext>
            </a:extLst>
          </p:cNvPr>
          <p:cNvSpPr>
            <a:spLocks noChangeShapeType="1"/>
          </p:cNvSpPr>
          <p:nvPr/>
        </p:nvSpPr>
        <p:spPr bwMode="auto">
          <a:xfrm>
            <a:off x="4695825" y="36020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92883" name="Rectangle 19">
            <a:extLst>
              <a:ext uri="{FF2B5EF4-FFF2-40B4-BE49-F238E27FC236}">
                <a16:creationId xmlns:a16="http://schemas.microsoft.com/office/drawing/2014/main" id="{D660107E-9C33-4026-B285-69B71E02D016}"/>
              </a:ext>
            </a:extLst>
          </p:cNvPr>
          <p:cNvSpPr>
            <a:spLocks noChangeArrowheads="1"/>
          </p:cNvSpPr>
          <p:nvPr/>
        </p:nvSpPr>
        <p:spPr bwMode="auto">
          <a:xfrm>
            <a:off x="2306638" y="6435725"/>
            <a:ext cx="5129212" cy="3143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En las Células/Fibras Musculares</a:t>
            </a:r>
            <a:endParaRPr lang="en-US" sz="2000">
              <a:solidFill>
                <a:srgbClr val="000000"/>
              </a:solidFill>
              <a:latin typeface="Verdana" pitchFamily="34" charset="0"/>
            </a:endParaRPr>
          </a:p>
        </p:txBody>
      </p:sp>
      <p:sp>
        <p:nvSpPr>
          <p:cNvPr id="292887" name="Rectangle 23">
            <a:extLst>
              <a:ext uri="{FF2B5EF4-FFF2-40B4-BE49-F238E27FC236}">
                <a16:creationId xmlns:a16="http://schemas.microsoft.com/office/drawing/2014/main" id="{A5A3045E-9050-4E43-8594-B794F90BA407}"/>
              </a:ext>
            </a:extLst>
          </p:cNvPr>
          <p:cNvSpPr>
            <a:spLocks noChangeArrowheads="1"/>
          </p:cNvSpPr>
          <p:nvPr/>
        </p:nvSpPr>
        <p:spPr bwMode="auto">
          <a:xfrm>
            <a:off x="2411413" y="2941638"/>
            <a:ext cx="157162" cy="3032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a:t>
            </a:r>
            <a:endParaRPr lang="en-US" sz="2500">
              <a:solidFill>
                <a:srgbClr val="000000"/>
              </a:solidFill>
              <a:effectLst>
                <a:outerShdw blurRad="38100" dist="38100" dir="2700000" algn="tl">
                  <a:srgbClr val="C0C0C0"/>
                </a:outerShdw>
              </a:effectLst>
              <a:latin typeface="Arial Black" pitchFamily="34" charset="0"/>
            </a:endParaRPr>
          </a:p>
        </p:txBody>
      </p:sp>
      <p:sp>
        <p:nvSpPr>
          <p:cNvPr id="292888" name="Rectangle 24">
            <a:extLst>
              <a:ext uri="{FF2B5EF4-FFF2-40B4-BE49-F238E27FC236}">
                <a16:creationId xmlns:a16="http://schemas.microsoft.com/office/drawing/2014/main" id="{47BBAE8B-9C49-4E66-B61A-06202C0360BA}"/>
              </a:ext>
            </a:extLst>
          </p:cNvPr>
          <p:cNvSpPr>
            <a:spLocks noChangeArrowheads="1"/>
          </p:cNvSpPr>
          <p:nvPr/>
        </p:nvSpPr>
        <p:spPr bwMode="auto">
          <a:xfrm>
            <a:off x="5154613" y="2941638"/>
            <a:ext cx="157162" cy="3032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a:t>
            </a:r>
            <a:endParaRPr lang="en-US" sz="2500">
              <a:solidFill>
                <a:srgbClr val="000000"/>
              </a:solidFill>
              <a:effectLst>
                <a:outerShdw blurRad="38100" dist="38100" dir="2700000" algn="tl">
                  <a:srgbClr val="C0C0C0"/>
                </a:outerShdw>
              </a:effectLst>
              <a:latin typeface="Arial Black" pitchFamily="34" charset="0"/>
            </a:endParaRPr>
          </a:p>
        </p:txBody>
      </p:sp>
      <p:sp>
        <p:nvSpPr>
          <p:cNvPr id="110607" name="Rectangle 25">
            <a:extLst>
              <a:ext uri="{FF2B5EF4-FFF2-40B4-BE49-F238E27FC236}">
                <a16:creationId xmlns:a16="http://schemas.microsoft.com/office/drawing/2014/main" id="{572C66C4-61E0-4EBE-8D39-3AE790DDBBE4}"/>
              </a:ext>
            </a:extLst>
          </p:cNvPr>
          <p:cNvSpPr>
            <a:spLocks noChangeArrowheads="1"/>
          </p:cNvSpPr>
          <p:nvPr/>
        </p:nvSpPr>
        <p:spPr bwMode="auto">
          <a:xfrm>
            <a:off x="2312988" y="2827338"/>
            <a:ext cx="5364162" cy="792162"/>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0608" name="Line 26">
            <a:extLst>
              <a:ext uri="{FF2B5EF4-FFF2-40B4-BE49-F238E27FC236}">
                <a16:creationId xmlns:a16="http://schemas.microsoft.com/office/drawing/2014/main" id="{05231240-DB32-4D5F-9751-24555F650D16}"/>
              </a:ext>
            </a:extLst>
          </p:cNvPr>
          <p:cNvSpPr>
            <a:spLocks noChangeShapeType="1"/>
          </p:cNvSpPr>
          <p:nvPr/>
        </p:nvSpPr>
        <p:spPr bwMode="auto">
          <a:xfrm>
            <a:off x="5411788" y="2678113"/>
            <a:ext cx="0" cy="539750"/>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0609" name="Line 27">
            <a:extLst>
              <a:ext uri="{FF2B5EF4-FFF2-40B4-BE49-F238E27FC236}">
                <a16:creationId xmlns:a16="http://schemas.microsoft.com/office/drawing/2014/main" id="{D4F64ACF-04F4-42E9-9144-936EC40969FC}"/>
              </a:ext>
            </a:extLst>
          </p:cNvPr>
          <p:cNvSpPr>
            <a:spLocks noChangeShapeType="1"/>
          </p:cNvSpPr>
          <p:nvPr/>
        </p:nvSpPr>
        <p:spPr bwMode="auto">
          <a:xfrm>
            <a:off x="2884488" y="2678113"/>
            <a:ext cx="0" cy="539750"/>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0610" name="Line 28">
            <a:extLst>
              <a:ext uri="{FF2B5EF4-FFF2-40B4-BE49-F238E27FC236}">
                <a16:creationId xmlns:a16="http://schemas.microsoft.com/office/drawing/2014/main" id="{1355302E-1873-48D8-A5FA-F3BB28F1FDDE}"/>
              </a:ext>
            </a:extLst>
          </p:cNvPr>
          <p:cNvSpPr>
            <a:spLocks noChangeShapeType="1"/>
          </p:cNvSpPr>
          <p:nvPr/>
        </p:nvSpPr>
        <p:spPr bwMode="auto">
          <a:xfrm>
            <a:off x="3616325" y="4541838"/>
            <a:ext cx="0" cy="344487"/>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92893" name="Rectangle 29">
            <a:extLst>
              <a:ext uri="{FF2B5EF4-FFF2-40B4-BE49-F238E27FC236}">
                <a16:creationId xmlns:a16="http://schemas.microsoft.com/office/drawing/2014/main" id="{4F8F0189-0984-4C7D-B3F9-A220FF41864D}"/>
              </a:ext>
            </a:extLst>
          </p:cNvPr>
          <p:cNvSpPr>
            <a:spLocks noChangeArrowheads="1"/>
          </p:cNvSpPr>
          <p:nvPr/>
        </p:nvSpPr>
        <p:spPr bwMode="auto">
          <a:xfrm>
            <a:off x="2982913" y="4803775"/>
            <a:ext cx="1117600"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Alcohol</a:t>
            </a:r>
            <a:endParaRPr lang="en-US" sz="2000">
              <a:solidFill>
                <a:srgbClr val="000000"/>
              </a:solidFill>
              <a:effectLst>
                <a:outerShdw blurRad="38100" dist="38100" dir="2700000" algn="tl">
                  <a:srgbClr val="C0C0C0"/>
                </a:outerShdw>
              </a:effectLst>
              <a:latin typeface="Arial Black" pitchFamily="34" charset="0"/>
            </a:endParaRPr>
          </a:p>
        </p:txBody>
      </p:sp>
      <p:sp>
        <p:nvSpPr>
          <p:cNvPr id="110612" name="Freeform 32">
            <a:extLst>
              <a:ext uri="{FF2B5EF4-FFF2-40B4-BE49-F238E27FC236}">
                <a16:creationId xmlns:a16="http://schemas.microsoft.com/office/drawing/2014/main" id="{0369778C-ECF9-428A-8C8B-BA06E4A376B1}"/>
              </a:ext>
            </a:extLst>
          </p:cNvPr>
          <p:cNvSpPr>
            <a:spLocks/>
          </p:cNvSpPr>
          <p:nvPr/>
        </p:nvSpPr>
        <p:spPr bwMode="auto">
          <a:xfrm flipH="1">
            <a:off x="7869238" y="4441825"/>
            <a:ext cx="487362" cy="35083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952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92897" name="Rectangle 33">
            <a:extLst>
              <a:ext uri="{FF2B5EF4-FFF2-40B4-BE49-F238E27FC236}">
                <a16:creationId xmlns:a16="http://schemas.microsoft.com/office/drawing/2014/main" id="{24DCBE11-43A8-48ED-AFF7-D482E93A772A}"/>
              </a:ext>
            </a:extLst>
          </p:cNvPr>
          <p:cNvSpPr>
            <a:spLocks noChangeArrowheads="1"/>
          </p:cNvSpPr>
          <p:nvPr/>
        </p:nvSpPr>
        <p:spPr bwMode="auto">
          <a:xfrm>
            <a:off x="7089775" y="4778375"/>
            <a:ext cx="1935163" cy="5730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MEZCLA</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(Dieta Mixta)</a:t>
            </a:r>
            <a:endParaRPr lang="en-US" sz="2000">
              <a:solidFill>
                <a:srgbClr val="000000"/>
              </a:solidFill>
              <a:effectLst>
                <a:outerShdw blurRad="38100" dist="38100" dir="2700000" algn="tl">
                  <a:srgbClr val="C0C0C0"/>
                </a:outerShdw>
              </a:effectLst>
              <a:latin typeface="Arial Black" pitchFamily="34" charset="0"/>
            </a:endParaRPr>
          </a:p>
        </p:txBody>
      </p:sp>
      <p:sp>
        <p:nvSpPr>
          <p:cNvPr id="110614" name="Line 36">
            <a:extLst>
              <a:ext uri="{FF2B5EF4-FFF2-40B4-BE49-F238E27FC236}">
                <a16:creationId xmlns:a16="http://schemas.microsoft.com/office/drawing/2014/main" id="{CFE42297-8418-4845-9071-AA446C6340A6}"/>
              </a:ext>
            </a:extLst>
          </p:cNvPr>
          <p:cNvSpPr>
            <a:spLocks noChangeShapeType="1"/>
          </p:cNvSpPr>
          <p:nvPr/>
        </p:nvSpPr>
        <p:spPr bwMode="auto">
          <a:xfrm>
            <a:off x="5699125" y="4541838"/>
            <a:ext cx="0" cy="344487"/>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92901" name="Rectangle 37">
            <a:extLst>
              <a:ext uri="{FF2B5EF4-FFF2-40B4-BE49-F238E27FC236}">
                <a16:creationId xmlns:a16="http://schemas.microsoft.com/office/drawing/2014/main" id="{8C6B690B-0EC9-41CD-B9F7-77E84222F396}"/>
              </a:ext>
            </a:extLst>
          </p:cNvPr>
          <p:cNvSpPr>
            <a:spLocks noChangeArrowheads="1"/>
          </p:cNvSpPr>
          <p:nvPr/>
        </p:nvSpPr>
        <p:spPr bwMode="auto">
          <a:xfrm>
            <a:off x="4378325" y="4803775"/>
            <a:ext cx="2636838" cy="5715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AYUNO/INANICIÓN</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(Ningún Nutriente)</a:t>
            </a:r>
            <a:endParaRPr lang="en-US" sz="2000">
              <a:solidFill>
                <a:srgbClr val="000000"/>
              </a:solidFill>
              <a:effectLst>
                <a:outerShdw blurRad="38100" dist="38100" dir="2700000" algn="tl">
                  <a:srgbClr val="C0C0C0"/>
                </a:outerShdw>
              </a:effectLst>
              <a:latin typeface="Arial Black" pitchFamily="34" charset="0"/>
            </a:endParaRPr>
          </a:p>
        </p:txBody>
      </p:sp>
      <p:sp>
        <p:nvSpPr>
          <p:cNvPr id="292902" name="Rectangle 38">
            <a:extLst>
              <a:ext uri="{FF2B5EF4-FFF2-40B4-BE49-F238E27FC236}">
                <a16:creationId xmlns:a16="http://schemas.microsoft.com/office/drawing/2014/main" id="{F41C0306-6D50-4D75-A16B-0C8DA304BEE0}"/>
              </a:ext>
            </a:extLst>
          </p:cNvPr>
          <p:cNvSpPr>
            <a:spLocks noChangeArrowheads="1"/>
          </p:cNvSpPr>
          <p:nvPr/>
        </p:nvSpPr>
        <p:spPr bwMode="auto">
          <a:xfrm>
            <a:off x="41275" y="5257800"/>
            <a:ext cx="795338"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CHO</a:t>
            </a:r>
            <a:endParaRPr lang="en-US" sz="2000">
              <a:solidFill>
                <a:srgbClr val="000000"/>
              </a:solidFill>
              <a:effectLst>
                <a:outerShdw blurRad="38100" dist="38100" dir="2700000" algn="tl">
                  <a:srgbClr val="C0C0C0"/>
                </a:outerShdw>
              </a:effectLst>
              <a:latin typeface="Arial Black" pitchFamily="34" charset="0"/>
            </a:endParaRPr>
          </a:p>
        </p:txBody>
      </p:sp>
      <p:sp>
        <p:nvSpPr>
          <p:cNvPr id="292905" name="Rectangle 41">
            <a:extLst>
              <a:ext uri="{FF2B5EF4-FFF2-40B4-BE49-F238E27FC236}">
                <a16:creationId xmlns:a16="http://schemas.microsoft.com/office/drawing/2014/main" id="{D1505C99-C4EE-400B-A433-4BAC55CE4C14}"/>
              </a:ext>
            </a:extLst>
          </p:cNvPr>
          <p:cNvSpPr>
            <a:spLocks noChangeArrowheads="1"/>
          </p:cNvSpPr>
          <p:nvPr/>
        </p:nvSpPr>
        <p:spPr bwMode="auto">
          <a:xfrm>
            <a:off x="793750" y="5257800"/>
            <a:ext cx="1092200"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Grasas</a:t>
            </a:r>
            <a:endParaRPr lang="en-US" sz="2000">
              <a:solidFill>
                <a:srgbClr val="000000"/>
              </a:solidFill>
              <a:effectLst>
                <a:outerShdw blurRad="38100" dist="38100" dir="2700000" algn="tl">
                  <a:srgbClr val="C0C0C0"/>
                </a:outerShdw>
              </a:effectLst>
              <a:latin typeface="Arial Black" pitchFamily="34" charset="0"/>
            </a:endParaRPr>
          </a:p>
        </p:txBody>
      </p:sp>
      <p:sp>
        <p:nvSpPr>
          <p:cNvPr id="292906" name="Rectangle 42">
            <a:extLst>
              <a:ext uri="{FF2B5EF4-FFF2-40B4-BE49-F238E27FC236}">
                <a16:creationId xmlns:a16="http://schemas.microsoft.com/office/drawing/2014/main" id="{F1662BD7-9316-4172-BF5E-2C3F8024F49D}"/>
              </a:ext>
            </a:extLst>
          </p:cNvPr>
          <p:cNvSpPr>
            <a:spLocks noChangeArrowheads="1"/>
          </p:cNvSpPr>
          <p:nvPr/>
        </p:nvSpPr>
        <p:spPr bwMode="auto">
          <a:xfrm>
            <a:off x="1793875" y="5257800"/>
            <a:ext cx="1525588"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Proteínas</a:t>
            </a:r>
            <a:endParaRPr lang="en-US" sz="2000">
              <a:solidFill>
                <a:srgbClr val="000000"/>
              </a:solidFill>
              <a:effectLst>
                <a:outerShdw blurRad="38100" dist="38100" dir="2700000" algn="tl">
                  <a:srgbClr val="C0C0C0"/>
                </a:outerShdw>
              </a:effectLst>
              <a:latin typeface="Arial Black" pitchFamily="34" charset="0"/>
            </a:endParaRPr>
          </a:p>
        </p:txBody>
      </p:sp>
      <p:sp>
        <p:nvSpPr>
          <p:cNvPr id="110619" name="Text Box 43">
            <a:extLst>
              <a:ext uri="{FF2B5EF4-FFF2-40B4-BE49-F238E27FC236}">
                <a16:creationId xmlns:a16="http://schemas.microsoft.com/office/drawing/2014/main" id="{9DF3C5CB-F336-4BAD-9DEE-55B35DB2A57B}"/>
              </a:ext>
            </a:extLst>
          </p:cNvPr>
          <p:cNvSpPr txBox="1">
            <a:spLocks noChangeArrowheads="1"/>
          </p:cNvSpPr>
          <p:nvPr/>
        </p:nvSpPr>
        <p:spPr bwMode="auto">
          <a:xfrm>
            <a:off x="1704975" y="5446713"/>
            <a:ext cx="168116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t>(Insignificante)</a:t>
            </a:r>
          </a:p>
        </p:txBody>
      </p:sp>
      <p:sp>
        <p:nvSpPr>
          <p:cNvPr id="110620" name="Line 45">
            <a:extLst>
              <a:ext uri="{FF2B5EF4-FFF2-40B4-BE49-F238E27FC236}">
                <a16:creationId xmlns:a16="http://schemas.microsoft.com/office/drawing/2014/main" id="{2D28BD62-3799-463B-BE70-36AF615D8865}"/>
              </a:ext>
            </a:extLst>
          </p:cNvPr>
          <p:cNvSpPr>
            <a:spLocks noChangeShapeType="1"/>
          </p:cNvSpPr>
          <p:nvPr/>
        </p:nvSpPr>
        <p:spPr bwMode="auto">
          <a:xfrm>
            <a:off x="1373188" y="5051425"/>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0621" name="Freeform 47">
            <a:extLst>
              <a:ext uri="{FF2B5EF4-FFF2-40B4-BE49-F238E27FC236}">
                <a16:creationId xmlns:a16="http://schemas.microsoft.com/office/drawing/2014/main" id="{13C40B9A-777F-4F36-8426-3054CDFC63E3}"/>
              </a:ext>
            </a:extLst>
          </p:cNvPr>
          <p:cNvSpPr>
            <a:spLocks/>
          </p:cNvSpPr>
          <p:nvPr/>
        </p:nvSpPr>
        <p:spPr bwMode="auto">
          <a:xfrm>
            <a:off x="503238" y="4916488"/>
            <a:ext cx="192087" cy="35083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0622" name="Freeform 48">
            <a:extLst>
              <a:ext uri="{FF2B5EF4-FFF2-40B4-BE49-F238E27FC236}">
                <a16:creationId xmlns:a16="http://schemas.microsoft.com/office/drawing/2014/main" id="{FB17F0A2-D2BE-44A5-9165-57ED698DCAC9}"/>
              </a:ext>
            </a:extLst>
          </p:cNvPr>
          <p:cNvSpPr>
            <a:spLocks/>
          </p:cNvSpPr>
          <p:nvPr/>
        </p:nvSpPr>
        <p:spPr bwMode="auto">
          <a:xfrm flipH="1">
            <a:off x="2281238" y="4929188"/>
            <a:ext cx="192087" cy="35083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0623" name="Text Box 49">
            <a:extLst>
              <a:ext uri="{FF2B5EF4-FFF2-40B4-BE49-F238E27FC236}">
                <a16:creationId xmlns:a16="http://schemas.microsoft.com/office/drawing/2014/main" id="{A073D062-7340-4A30-8091-F723472FF973}"/>
              </a:ext>
            </a:extLst>
          </p:cNvPr>
          <p:cNvSpPr txBox="1">
            <a:spLocks noChangeArrowheads="1"/>
          </p:cNvSpPr>
          <p:nvPr/>
        </p:nvSpPr>
        <p:spPr bwMode="auto">
          <a:xfrm>
            <a:off x="6811963" y="5253038"/>
            <a:ext cx="2433637"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t>(CHO, Grasas, PRO)</a:t>
            </a:r>
          </a:p>
        </p:txBody>
      </p:sp>
      <p:sp>
        <p:nvSpPr>
          <p:cNvPr id="110624" name="Line 50">
            <a:extLst>
              <a:ext uri="{FF2B5EF4-FFF2-40B4-BE49-F238E27FC236}">
                <a16:creationId xmlns:a16="http://schemas.microsoft.com/office/drawing/2014/main" id="{C11636CD-F0BD-420E-8D13-98CA61E10FE0}"/>
              </a:ext>
            </a:extLst>
          </p:cNvPr>
          <p:cNvSpPr>
            <a:spLocks noChangeShapeType="1"/>
          </p:cNvSpPr>
          <p:nvPr/>
        </p:nvSpPr>
        <p:spPr bwMode="auto">
          <a:xfrm>
            <a:off x="4695825" y="6053138"/>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0625" name="Freeform 53">
            <a:extLst>
              <a:ext uri="{FF2B5EF4-FFF2-40B4-BE49-F238E27FC236}">
                <a16:creationId xmlns:a16="http://schemas.microsoft.com/office/drawing/2014/main" id="{188DA7AA-B68D-40AB-9BF1-2AB283AB13C8}"/>
              </a:ext>
            </a:extLst>
          </p:cNvPr>
          <p:cNvSpPr>
            <a:spLocks/>
          </p:cNvSpPr>
          <p:nvPr/>
        </p:nvSpPr>
        <p:spPr bwMode="auto">
          <a:xfrm>
            <a:off x="447675" y="5497513"/>
            <a:ext cx="2025650" cy="384175"/>
          </a:xfrm>
          <a:custGeom>
            <a:avLst/>
            <a:gdLst>
              <a:gd name="T0" fmla="*/ 2147483647 w 1276"/>
              <a:gd name="T1" fmla="*/ 2147483647 h 242"/>
              <a:gd name="T2" fmla="*/ 2147483647 w 1276"/>
              <a:gd name="T3" fmla="*/ 2147483647 h 242"/>
              <a:gd name="T4" fmla="*/ 0 w 1276"/>
              <a:gd name="T5" fmla="*/ 2147483647 h 242"/>
              <a:gd name="T6" fmla="*/ 0 w 1276"/>
              <a:gd name="T7" fmla="*/ 0 h 242"/>
              <a:gd name="T8" fmla="*/ 0 60000 65536"/>
              <a:gd name="T9" fmla="*/ 0 60000 65536"/>
              <a:gd name="T10" fmla="*/ 0 60000 65536"/>
              <a:gd name="T11" fmla="*/ 0 60000 65536"/>
              <a:gd name="T12" fmla="*/ 0 w 1276"/>
              <a:gd name="T13" fmla="*/ 0 h 242"/>
              <a:gd name="T14" fmla="*/ 1276 w 1276"/>
              <a:gd name="T15" fmla="*/ 242 h 242"/>
            </a:gdLst>
            <a:ahLst/>
            <a:cxnLst>
              <a:cxn ang="T8">
                <a:pos x="T0" y="T1"/>
              </a:cxn>
              <a:cxn ang="T9">
                <a:pos x="T2" y="T3"/>
              </a:cxn>
              <a:cxn ang="T10">
                <a:pos x="T4" y="T5"/>
              </a:cxn>
              <a:cxn ang="T11">
                <a:pos x="T6" y="T7"/>
              </a:cxn>
            </a:cxnLst>
            <a:rect l="T12" t="T13" r="T14" b="T15"/>
            <a:pathLst>
              <a:path w="1276" h="242">
                <a:moveTo>
                  <a:pt x="1276" y="125"/>
                </a:moveTo>
                <a:lnTo>
                  <a:pt x="1276" y="242"/>
                </a:lnTo>
                <a:lnTo>
                  <a:pt x="0" y="242"/>
                </a:lnTo>
                <a:lnTo>
                  <a:pt x="0"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0626" name="Freeform 54">
            <a:extLst>
              <a:ext uri="{FF2B5EF4-FFF2-40B4-BE49-F238E27FC236}">
                <a16:creationId xmlns:a16="http://schemas.microsoft.com/office/drawing/2014/main" id="{93DA4CB7-DD0C-4F5A-90CA-83ADFC0C544C}"/>
              </a:ext>
            </a:extLst>
          </p:cNvPr>
          <p:cNvSpPr>
            <a:spLocks/>
          </p:cNvSpPr>
          <p:nvPr/>
        </p:nvSpPr>
        <p:spPr bwMode="auto">
          <a:xfrm>
            <a:off x="1362075" y="5522913"/>
            <a:ext cx="6907213" cy="531812"/>
          </a:xfrm>
          <a:custGeom>
            <a:avLst/>
            <a:gdLst>
              <a:gd name="T0" fmla="*/ 0 w 4351"/>
              <a:gd name="T1" fmla="*/ 2147483647 h 381"/>
              <a:gd name="T2" fmla="*/ 0 w 4351"/>
              <a:gd name="T3" fmla="*/ 2147483647 h 381"/>
              <a:gd name="T4" fmla="*/ 2147483647 w 4351"/>
              <a:gd name="T5" fmla="*/ 2147483647 h 381"/>
              <a:gd name="T6" fmla="*/ 2147483647 w 4351"/>
              <a:gd name="T7" fmla="*/ 0 h 381"/>
              <a:gd name="T8" fmla="*/ 0 60000 65536"/>
              <a:gd name="T9" fmla="*/ 0 60000 65536"/>
              <a:gd name="T10" fmla="*/ 0 60000 65536"/>
              <a:gd name="T11" fmla="*/ 0 60000 65536"/>
              <a:gd name="T12" fmla="*/ 0 w 4351"/>
              <a:gd name="T13" fmla="*/ 0 h 381"/>
              <a:gd name="T14" fmla="*/ 4351 w 4351"/>
              <a:gd name="T15" fmla="*/ 381 h 381"/>
            </a:gdLst>
            <a:ahLst/>
            <a:cxnLst>
              <a:cxn ang="T8">
                <a:pos x="T0" y="T1"/>
              </a:cxn>
              <a:cxn ang="T9">
                <a:pos x="T2" y="T3"/>
              </a:cxn>
              <a:cxn ang="T10">
                <a:pos x="T4" y="T5"/>
              </a:cxn>
              <a:cxn ang="T11">
                <a:pos x="T6" y="T7"/>
              </a:cxn>
            </a:cxnLst>
            <a:rect l="T12" t="T13" r="T14" b="T15"/>
            <a:pathLst>
              <a:path w="4351" h="381">
                <a:moveTo>
                  <a:pt x="0" y="233"/>
                </a:moveTo>
                <a:lnTo>
                  <a:pt x="0" y="381"/>
                </a:lnTo>
                <a:lnTo>
                  <a:pt x="4351" y="381"/>
                </a:lnTo>
                <a:lnTo>
                  <a:pt x="4351"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0627" name="Line 55">
            <a:extLst>
              <a:ext uri="{FF2B5EF4-FFF2-40B4-BE49-F238E27FC236}">
                <a16:creationId xmlns:a16="http://schemas.microsoft.com/office/drawing/2014/main" id="{91DFC603-AD7D-4C55-ADF3-3CB347DEAC42}"/>
              </a:ext>
            </a:extLst>
          </p:cNvPr>
          <p:cNvSpPr>
            <a:spLocks noChangeShapeType="1"/>
          </p:cNvSpPr>
          <p:nvPr/>
        </p:nvSpPr>
        <p:spPr bwMode="auto">
          <a:xfrm>
            <a:off x="1360488" y="5494338"/>
            <a:ext cx="0" cy="392112"/>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8" name="Line 56">
            <a:extLst>
              <a:ext uri="{FF2B5EF4-FFF2-40B4-BE49-F238E27FC236}">
                <a16:creationId xmlns:a16="http://schemas.microsoft.com/office/drawing/2014/main" id="{8158F70E-F594-4706-883D-BE02DF555AAA}"/>
              </a:ext>
            </a:extLst>
          </p:cNvPr>
          <p:cNvSpPr>
            <a:spLocks noChangeShapeType="1"/>
          </p:cNvSpPr>
          <p:nvPr/>
        </p:nvSpPr>
        <p:spPr bwMode="auto">
          <a:xfrm>
            <a:off x="3589338" y="5065713"/>
            <a:ext cx="0" cy="960437"/>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629" name="Line 57">
            <a:extLst>
              <a:ext uri="{FF2B5EF4-FFF2-40B4-BE49-F238E27FC236}">
                <a16:creationId xmlns:a16="http://schemas.microsoft.com/office/drawing/2014/main" id="{48D9F55A-00C0-4B2D-8C4D-EA02E19B7A11}"/>
              </a:ext>
            </a:extLst>
          </p:cNvPr>
          <p:cNvSpPr>
            <a:spLocks noChangeShapeType="1"/>
          </p:cNvSpPr>
          <p:nvPr/>
        </p:nvSpPr>
        <p:spPr bwMode="auto">
          <a:xfrm>
            <a:off x="5668963" y="5327650"/>
            <a:ext cx="0" cy="700088"/>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2867"/>
                                        </p:tgtEl>
                                        <p:attrNameLst>
                                          <p:attrName>style.visibility</p:attrName>
                                        </p:attrNameLst>
                                      </p:cBhvr>
                                      <p:to>
                                        <p:strVal val="visible"/>
                                      </p:to>
                                    </p:set>
                                    <p:animEffect transition="in" filter="wipe(left)">
                                      <p:cBhvr>
                                        <p:cTn id="7" dur="500"/>
                                        <p:tgtEl>
                                          <p:spTgt spid="2928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67" grpId="0"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Picture 2" descr="Contents">
            <a:extLst>
              <a:ext uri="{FF2B5EF4-FFF2-40B4-BE49-F238E27FC236}">
                <a16:creationId xmlns:a16="http://schemas.microsoft.com/office/drawing/2014/main" id="{E7D399FE-371F-4048-ACAB-E3859234C2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4915" name="Text Box 3">
            <a:extLst>
              <a:ext uri="{FF2B5EF4-FFF2-40B4-BE49-F238E27FC236}">
                <a16:creationId xmlns:a16="http://schemas.microsoft.com/office/drawing/2014/main" id="{DDC1480D-1D64-4C57-8F09-29B17D687940}"/>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94916" name="Rectangle 4">
            <a:extLst>
              <a:ext uri="{FF2B5EF4-FFF2-40B4-BE49-F238E27FC236}">
                <a16:creationId xmlns:a16="http://schemas.microsoft.com/office/drawing/2014/main" id="{36B27B30-6010-46F2-BE8B-1E6EFC51E6F4}"/>
              </a:ext>
            </a:extLst>
          </p:cNvPr>
          <p:cNvSpPr>
            <a:spLocks noChangeArrowheads="1"/>
          </p:cNvSpPr>
          <p:nvPr/>
        </p:nvSpPr>
        <p:spPr bwMode="auto">
          <a:xfrm>
            <a:off x="2112963" y="1214438"/>
            <a:ext cx="5121275"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CALORIMETRÍA INDIRECTA</a:t>
            </a:r>
            <a:endParaRPr lang="en-US" sz="2500">
              <a:effectLst>
                <a:outerShdw blurRad="38100" dist="38100" dir="2700000" algn="tl">
                  <a:srgbClr val="C0C0C0"/>
                </a:outerShdw>
              </a:effectLst>
              <a:latin typeface="Arial Black" pitchFamily="34" charset="0"/>
            </a:endParaRPr>
          </a:p>
        </p:txBody>
      </p:sp>
      <p:sp>
        <p:nvSpPr>
          <p:cNvPr id="294917" name="Rectangle 5">
            <a:extLst>
              <a:ext uri="{FF2B5EF4-FFF2-40B4-BE49-F238E27FC236}">
                <a16:creationId xmlns:a16="http://schemas.microsoft.com/office/drawing/2014/main" id="{6F60F618-497B-436E-AC4B-E770CF9FA84C}"/>
              </a:ext>
            </a:extLst>
          </p:cNvPr>
          <p:cNvSpPr>
            <a:spLocks noChangeArrowheads="1"/>
          </p:cNvSpPr>
          <p:nvPr/>
        </p:nvSpPr>
        <p:spPr bwMode="auto">
          <a:xfrm>
            <a:off x="857250" y="1966913"/>
            <a:ext cx="7602538" cy="371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Relación de Intercambio Respiratotio (R)</a:t>
            </a:r>
          </a:p>
        </p:txBody>
      </p:sp>
      <p:sp>
        <p:nvSpPr>
          <p:cNvPr id="294918" name="Rectangle 6">
            <a:extLst>
              <a:ext uri="{FF2B5EF4-FFF2-40B4-BE49-F238E27FC236}">
                <a16:creationId xmlns:a16="http://schemas.microsoft.com/office/drawing/2014/main" id="{4BEE920C-F9D4-47FA-8B8B-2B62EB24E8D2}"/>
              </a:ext>
            </a:extLst>
          </p:cNvPr>
          <p:cNvSpPr>
            <a:spLocks noChangeArrowheads="1"/>
          </p:cNvSpPr>
          <p:nvPr/>
        </p:nvSpPr>
        <p:spPr bwMode="auto">
          <a:xfrm>
            <a:off x="2160588" y="3108325"/>
            <a:ext cx="5410200" cy="3032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VCO</a:t>
            </a:r>
            <a:r>
              <a:rPr lang="es-PR" sz="2500" i="0" baseline="-25000">
                <a:solidFill>
                  <a:srgbClr val="000000"/>
                </a:solidFill>
                <a:effectLst>
                  <a:outerShdw blurRad="38100" dist="38100" dir="2700000" algn="tl">
                    <a:srgbClr val="C0C0C0"/>
                  </a:outerShdw>
                </a:effectLst>
                <a:latin typeface="Arial" charset="0"/>
              </a:rPr>
              <a:t>2</a:t>
            </a:r>
            <a:r>
              <a:rPr lang="es-PR" sz="2500" i="0">
                <a:solidFill>
                  <a:srgbClr val="000000"/>
                </a:solidFill>
                <a:effectLst>
                  <a:outerShdw blurRad="38100" dist="38100" dir="2700000" algn="tl">
                    <a:srgbClr val="C0C0C0"/>
                  </a:outerShdw>
                </a:effectLst>
                <a:latin typeface="Arial" charset="0"/>
              </a:rPr>
              <a:t> Producido </a:t>
            </a:r>
            <a:r>
              <a:rPr lang="es-PR" sz="2800" i="0">
                <a:solidFill>
                  <a:srgbClr val="000000"/>
                </a:solidFill>
                <a:effectLst>
                  <a:outerShdw blurRad="38100" dist="38100" dir="2700000" algn="tl">
                    <a:srgbClr val="C0C0C0"/>
                  </a:outerShdw>
                </a:effectLst>
                <a:latin typeface="Arial" charset="0"/>
              </a:rPr>
              <a:t>/</a:t>
            </a:r>
            <a:r>
              <a:rPr lang="es-PR" sz="2500" i="0">
                <a:solidFill>
                  <a:srgbClr val="000000"/>
                </a:solidFill>
                <a:effectLst>
                  <a:outerShdw blurRad="38100" dist="38100" dir="2700000" algn="tl">
                    <a:srgbClr val="C0C0C0"/>
                  </a:outerShdw>
                </a:effectLst>
                <a:latin typeface="Arial" charset="0"/>
              </a:rPr>
              <a:t> VO</a:t>
            </a:r>
            <a:r>
              <a:rPr lang="es-PR" sz="2500" i="0" baseline="-25000">
                <a:solidFill>
                  <a:srgbClr val="000000"/>
                </a:solidFill>
                <a:effectLst>
                  <a:outerShdw blurRad="38100" dist="38100" dir="2700000" algn="tl">
                    <a:srgbClr val="C0C0C0"/>
                  </a:outerShdw>
                </a:effectLst>
                <a:latin typeface="Arial" charset="0"/>
              </a:rPr>
              <a:t>2</a:t>
            </a:r>
            <a:r>
              <a:rPr lang="es-PR" sz="2500" i="0">
                <a:solidFill>
                  <a:srgbClr val="000000"/>
                </a:solidFill>
                <a:effectLst>
                  <a:outerShdw blurRad="38100" dist="38100" dir="2700000" algn="tl">
                    <a:srgbClr val="C0C0C0"/>
                  </a:outerShdw>
                </a:effectLst>
                <a:latin typeface="Arial" charset="0"/>
              </a:rPr>
              <a:t> Consumido</a:t>
            </a:r>
            <a:endParaRPr lang="en-US" sz="2500">
              <a:solidFill>
                <a:srgbClr val="000000"/>
              </a:solidFill>
              <a:effectLst>
                <a:outerShdw blurRad="38100" dist="38100" dir="2700000" algn="tl">
                  <a:srgbClr val="C0C0C0"/>
                </a:outerShdw>
              </a:effectLst>
              <a:latin typeface="Arial Black" pitchFamily="34" charset="0"/>
            </a:endParaRPr>
          </a:p>
        </p:txBody>
      </p:sp>
      <p:sp>
        <p:nvSpPr>
          <p:cNvPr id="111623" name="Freeform 7">
            <a:extLst>
              <a:ext uri="{FF2B5EF4-FFF2-40B4-BE49-F238E27FC236}">
                <a16:creationId xmlns:a16="http://schemas.microsoft.com/office/drawing/2014/main" id="{D4E5703B-03C4-4807-B571-64FF544D7869}"/>
              </a:ext>
            </a:extLst>
          </p:cNvPr>
          <p:cNvSpPr>
            <a:spLocks/>
          </p:cNvSpPr>
          <p:nvPr/>
        </p:nvSpPr>
        <p:spPr bwMode="auto">
          <a:xfrm>
            <a:off x="1770063" y="4530725"/>
            <a:ext cx="881062" cy="52546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94920" name="Rectangle 8">
            <a:extLst>
              <a:ext uri="{FF2B5EF4-FFF2-40B4-BE49-F238E27FC236}">
                <a16:creationId xmlns:a16="http://schemas.microsoft.com/office/drawing/2014/main" id="{4B8A11B3-BFAB-4B7E-A248-B4EA51EEC17B}"/>
              </a:ext>
            </a:extLst>
          </p:cNvPr>
          <p:cNvSpPr>
            <a:spLocks noChangeArrowheads="1"/>
          </p:cNvSpPr>
          <p:nvPr/>
        </p:nvSpPr>
        <p:spPr bwMode="auto">
          <a:xfrm>
            <a:off x="739775" y="5045075"/>
            <a:ext cx="2205038" cy="4968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NUTRIENTES</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ESPECÍFICOS</a:t>
            </a:r>
            <a:endParaRPr lang="en-US" sz="2000">
              <a:solidFill>
                <a:srgbClr val="000000"/>
              </a:solidFill>
              <a:effectLst>
                <a:outerShdw blurRad="38100" dist="38100" dir="2700000" algn="tl">
                  <a:srgbClr val="C0C0C0"/>
                </a:outerShdw>
              </a:effectLst>
              <a:latin typeface="Arial Black" pitchFamily="34" charset="0"/>
            </a:endParaRPr>
          </a:p>
        </p:txBody>
      </p:sp>
      <p:sp>
        <p:nvSpPr>
          <p:cNvPr id="111625" name="Text Box 9">
            <a:extLst>
              <a:ext uri="{FF2B5EF4-FFF2-40B4-BE49-F238E27FC236}">
                <a16:creationId xmlns:a16="http://schemas.microsoft.com/office/drawing/2014/main" id="{8C002867-A1DE-45F1-98A7-2E9D51F46D90}"/>
              </a:ext>
            </a:extLst>
          </p:cNvPr>
          <p:cNvSpPr txBox="1">
            <a:spLocks noChangeArrowheads="1"/>
          </p:cNvSpPr>
          <p:nvPr/>
        </p:nvSpPr>
        <p:spPr bwMode="auto">
          <a:xfrm>
            <a:off x="2457450" y="4054475"/>
            <a:ext cx="43497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Determina</a:t>
            </a:r>
          </a:p>
          <a:p>
            <a:pPr algn="ctr">
              <a:lnSpc>
                <a:spcPct val="80000"/>
              </a:lnSpc>
            </a:pPr>
            <a:r>
              <a:rPr lang="en-US" altLang="en-US" sz="2500" i="0">
                <a:latin typeface="Arial" panose="020B0604020202020204" pitchFamily="34" charset="0"/>
              </a:rPr>
              <a:t>Tipo de Sustrato Oxidado</a:t>
            </a:r>
          </a:p>
        </p:txBody>
      </p:sp>
      <p:sp>
        <p:nvSpPr>
          <p:cNvPr id="294928" name="Rectangle 16">
            <a:extLst>
              <a:ext uri="{FF2B5EF4-FFF2-40B4-BE49-F238E27FC236}">
                <a16:creationId xmlns:a16="http://schemas.microsoft.com/office/drawing/2014/main" id="{FC664E38-74BF-44F2-A024-A2D231BA9B40}"/>
              </a:ext>
            </a:extLst>
          </p:cNvPr>
          <p:cNvSpPr>
            <a:spLocks noChangeArrowheads="1"/>
          </p:cNvSpPr>
          <p:nvPr/>
        </p:nvSpPr>
        <p:spPr bwMode="auto">
          <a:xfrm>
            <a:off x="2271713" y="2865438"/>
            <a:ext cx="157162" cy="3032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a:t>
            </a:r>
            <a:endParaRPr lang="en-US" sz="2500">
              <a:solidFill>
                <a:srgbClr val="000000"/>
              </a:solidFill>
              <a:effectLst>
                <a:outerShdw blurRad="38100" dist="38100" dir="2700000" algn="tl">
                  <a:srgbClr val="C0C0C0"/>
                </a:outerShdw>
              </a:effectLst>
              <a:latin typeface="Arial Black" pitchFamily="34" charset="0"/>
            </a:endParaRPr>
          </a:p>
        </p:txBody>
      </p:sp>
      <p:sp>
        <p:nvSpPr>
          <p:cNvPr id="294929" name="Rectangle 17">
            <a:extLst>
              <a:ext uri="{FF2B5EF4-FFF2-40B4-BE49-F238E27FC236}">
                <a16:creationId xmlns:a16="http://schemas.microsoft.com/office/drawing/2014/main" id="{356DD287-D87B-4190-8CDC-BBD2E4AF79AC}"/>
              </a:ext>
            </a:extLst>
          </p:cNvPr>
          <p:cNvSpPr>
            <a:spLocks noChangeArrowheads="1"/>
          </p:cNvSpPr>
          <p:nvPr/>
        </p:nvSpPr>
        <p:spPr bwMode="auto">
          <a:xfrm>
            <a:off x="5014913" y="2865438"/>
            <a:ext cx="157162" cy="3032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a:t>
            </a:r>
            <a:endParaRPr lang="en-US" sz="2500">
              <a:solidFill>
                <a:srgbClr val="000000"/>
              </a:solidFill>
              <a:effectLst>
                <a:outerShdw blurRad="38100" dist="38100" dir="2700000" algn="tl">
                  <a:srgbClr val="C0C0C0"/>
                </a:outerShdw>
              </a:effectLst>
              <a:latin typeface="Arial Black" pitchFamily="34" charset="0"/>
            </a:endParaRPr>
          </a:p>
        </p:txBody>
      </p:sp>
      <p:sp>
        <p:nvSpPr>
          <p:cNvPr id="111628" name="Rectangle 18">
            <a:extLst>
              <a:ext uri="{FF2B5EF4-FFF2-40B4-BE49-F238E27FC236}">
                <a16:creationId xmlns:a16="http://schemas.microsoft.com/office/drawing/2014/main" id="{2D12D1A2-CB54-498F-8DB8-3B5300782691}"/>
              </a:ext>
            </a:extLst>
          </p:cNvPr>
          <p:cNvSpPr>
            <a:spLocks noChangeArrowheads="1"/>
          </p:cNvSpPr>
          <p:nvPr/>
        </p:nvSpPr>
        <p:spPr bwMode="auto">
          <a:xfrm>
            <a:off x="2173288" y="2840038"/>
            <a:ext cx="5364162" cy="792162"/>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1629" name="Line 19">
            <a:extLst>
              <a:ext uri="{FF2B5EF4-FFF2-40B4-BE49-F238E27FC236}">
                <a16:creationId xmlns:a16="http://schemas.microsoft.com/office/drawing/2014/main" id="{AD321BF8-F28E-4747-88BC-BFEFB655B139}"/>
              </a:ext>
            </a:extLst>
          </p:cNvPr>
          <p:cNvSpPr>
            <a:spLocks noChangeShapeType="1"/>
          </p:cNvSpPr>
          <p:nvPr/>
        </p:nvSpPr>
        <p:spPr bwMode="auto">
          <a:xfrm>
            <a:off x="4568825" y="2274888"/>
            <a:ext cx="0" cy="5397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1630" name="Line 21">
            <a:extLst>
              <a:ext uri="{FF2B5EF4-FFF2-40B4-BE49-F238E27FC236}">
                <a16:creationId xmlns:a16="http://schemas.microsoft.com/office/drawing/2014/main" id="{5070AB10-D264-4E89-871E-34A9D4252FDE}"/>
              </a:ext>
            </a:extLst>
          </p:cNvPr>
          <p:cNvSpPr>
            <a:spLocks noChangeShapeType="1"/>
          </p:cNvSpPr>
          <p:nvPr/>
        </p:nvSpPr>
        <p:spPr bwMode="auto">
          <a:xfrm>
            <a:off x="3895725" y="4897438"/>
            <a:ext cx="0" cy="466725"/>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94934" name="Rectangle 22">
            <a:extLst>
              <a:ext uri="{FF2B5EF4-FFF2-40B4-BE49-F238E27FC236}">
                <a16:creationId xmlns:a16="http://schemas.microsoft.com/office/drawing/2014/main" id="{115AC660-7097-4DC3-AC9E-4E47D558A176}"/>
              </a:ext>
            </a:extLst>
          </p:cNvPr>
          <p:cNvSpPr>
            <a:spLocks noChangeArrowheads="1"/>
          </p:cNvSpPr>
          <p:nvPr/>
        </p:nvSpPr>
        <p:spPr bwMode="auto">
          <a:xfrm>
            <a:off x="3122613" y="5324475"/>
            <a:ext cx="1536700"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ALCOHOL</a:t>
            </a:r>
            <a:endParaRPr lang="en-US" sz="2000">
              <a:solidFill>
                <a:srgbClr val="000000"/>
              </a:solidFill>
              <a:effectLst>
                <a:outerShdw blurRad="38100" dist="38100" dir="2700000" algn="tl">
                  <a:srgbClr val="C0C0C0"/>
                </a:outerShdw>
              </a:effectLst>
              <a:latin typeface="Arial Black" pitchFamily="34" charset="0"/>
            </a:endParaRPr>
          </a:p>
        </p:txBody>
      </p:sp>
      <p:sp>
        <p:nvSpPr>
          <p:cNvPr id="111632" name="Freeform 25">
            <a:extLst>
              <a:ext uri="{FF2B5EF4-FFF2-40B4-BE49-F238E27FC236}">
                <a16:creationId xmlns:a16="http://schemas.microsoft.com/office/drawing/2014/main" id="{3010A13A-A082-4646-A35A-CD3D64B92D20}"/>
              </a:ext>
            </a:extLst>
          </p:cNvPr>
          <p:cNvSpPr>
            <a:spLocks/>
          </p:cNvSpPr>
          <p:nvPr/>
        </p:nvSpPr>
        <p:spPr bwMode="auto">
          <a:xfrm flipH="1">
            <a:off x="6586538" y="4530725"/>
            <a:ext cx="966787" cy="53498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94938" name="Rectangle 26">
            <a:extLst>
              <a:ext uri="{FF2B5EF4-FFF2-40B4-BE49-F238E27FC236}">
                <a16:creationId xmlns:a16="http://schemas.microsoft.com/office/drawing/2014/main" id="{0796F6A2-51FA-428C-BE20-35C8F4D22C15}"/>
              </a:ext>
            </a:extLst>
          </p:cNvPr>
          <p:cNvSpPr>
            <a:spLocks noChangeArrowheads="1"/>
          </p:cNvSpPr>
          <p:nvPr/>
        </p:nvSpPr>
        <p:spPr bwMode="auto">
          <a:xfrm>
            <a:off x="3892550" y="5716588"/>
            <a:ext cx="2563813" cy="2873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AYUNO/INANICIÓN</a:t>
            </a:r>
            <a:endParaRPr lang="en-US" sz="2000">
              <a:solidFill>
                <a:srgbClr val="000000"/>
              </a:solidFill>
              <a:effectLst>
                <a:outerShdw blurRad="38100" dist="38100" dir="2700000" algn="tl">
                  <a:srgbClr val="C0C0C0"/>
                </a:outerShdw>
              </a:effectLst>
              <a:latin typeface="Arial Black" pitchFamily="34" charset="0"/>
            </a:endParaRPr>
          </a:p>
        </p:txBody>
      </p:sp>
      <p:sp>
        <p:nvSpPr>
          <p:cNvPr id="111634" name="Text Box 27">
            <a:extLst>
              <a:ext uri="{FF2B5EF4-FFF2-40B4-BE49-F238E27FC236}">
                <a16:creationId xmlns:a16="http://schemas.microsoft.com/office/drawing/2014/main" id="{77763A28-1F9B-4CC0-9A25-B0246CCBDAD3}"/>
              </a:ext>
            </a:extLst>
          </p:cNvPr>
          <p:cNvSpPr txBox="1">
            <a:spLocks noChangeArrowheads="1"/>
          </p:cNvSpPr>
          <p:nvPr/>
        </p:nvSpPr>
        <p:spPr bwMode="auto">
          <a:xfrm>
            <a:off x="3089275" y="4638675"/>
            <a:ext cx="32385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a:t>(En Fibras Musculares)</a:t>
            </a:r>
          </a:p>
        </p:txBody>
      </p:sp>
      <p:sp>
        <p:nvSpPr>
          <p:cNvPr id="111635" name="Text Box 30">
            <a:extLst>
              <a:ext uri="{FF2B5EF4-FFF2-40B4-BE49-F238E27FC236}">
                <a16:creationId xmlns:a16="http://schemas.microsoft.com/office/drawing/2014/main" id="{D71E4CCA-E03B-4A72-9C97-8B097426366A}"/>
              </a:ext>
            </a:extLst>
          </p:cNvPr>
          <p:cNvSpPr txBox="1">
            <a:spLocks noChangeArrowheads="1"/>
          </p:cNvSpPr>
          <p:nvPr/>
        </p:nvSpPr>
        <p:spPr bwMode="auto">
          <a:xfrm>
            <a:off x="301625" y="5873750"/>
            <a:ext cx="77946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100">
                <a:latin typeface="Arial" panose="020B0604020202020204" pitchFamily="34" charset="0"/>
              </a:rPr>
              <a:t>CHO</a:t>
            </a:r>
          </a:p>
        </p:txBody>
      </p:sp>
      <p:sp>
        <p:nvSpPr>
          <p:cNvPr id="111636" name="Line 33">
            <a:extLst>
              <a:ext uri="{FF2B5EF4-FFF2-40B4-BE49-F238E27FC236}">
                <a16:creationId xmlns:a16="http://schemas.microsoft.com/office/drawing/2014/main" id="{7621BE17-87FB-41EC-9FFC-16D8134B609F}"/>
              </a:ext>
            </a:extLst>
          </p:cNvPr>
          <p:cNvSpPr>
            <a:spLocks noChangeShapeType="1"/>
          </p:cNvSpPr>
          <p:nvPr/>
        </p:nvSpPr>
        <p:spPr bwMode="auto">
          <a:xfrm>
            <a:off x="1739900" y="5607050"/>
            <a:ext cx="0" cy="8001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1637" name="Text Box 34">
            <a:extLst>
              <a:ext uri="{FF2B5EF4-FFF2-40B4-BE49-F238E27FC236}">
                <a16:creationId xmlns:a16="http://schemas.microsoft.com/office/drawing/2014/main" id="{A27C212D-4E25-49A2-B681-068AB2665AD1}"/>
              </a:ext>
            </a:extLst>
          </p:cNvPr>
          <p:cNvSpPr txBox="1">
            <a:spLocks noChangeArrowheads="1"/>
          </p:cNvSpPr>
          <p:nvPr/>
        </p:nvSpPr>
        <p:spPr bwMode="auto">
          <a:xfrm>
            <a:off x="1058863" y="6356350"/>
            <a:ext cx="14716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100">
                <a:latin typeface="Arial" panose="020B0604020202020204" pitchFamily="34" charset="0"/>
              </a:rPr>
              <a:t>Proteínas</a:t>
            </a:r>
          </a:p>
        </p:txBody>
      </p:sp>
      <p:sp>
        <p:nvSpPr>
          <p:cNvPr id="294947" name="Rectangle 35">
            <a:extLst>
              <a:ext uri="{FF2B5EF4-FFF2-40B4-BE49-F238E27FC236}">
                <a16:creationId xmlns:a16="http://schemas.microsoft.com/office/drawing/2014/main" id="{23796FF7-2CF9-408E-90E3-FBAE4585717F}"/>
              </a:ext>
            </a:extLst>
          </p:cNvPr>
          <p:cNvSpPr>
            <a:spLocks noChangeArrowheads="1"/>
          </p:cNvSpPr>
          <p:nvPr/>
        </p:nvSpPr>
        <p:spPr bwMode="auto">
          <a:xfrm>
            <a:off x="6048375" y="5083175"/>
            <a:ext cx="3182938" cy="2873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MEZCLA/DIETA MIXTA</a:t>
            </a:r>
            <a:endParaRPr lang="en-US" sz="2000">
              <a:solidFill>
                <a:srgbClr val="000000"/>
              </a:solidFill>
              <a:effectLst>
                <a:outerShdw blurRad="38100" dist="38100" dir="2700000" algn="tl">
                  <a:srgbClr val="C0C0C0"/>
                </a:outerShdw>
              </a:effectLst>
              <a:latin typeface="Arial Black" pitchFamily="34" charset="0"/>
            </a:endParaRPr>
          </a:p>
        </p:txBody>
      </p:sp>
      <p:sp>
        <p:nvSpPr>
          <p:cNvPr id="294948" name="Text Box 36">
            <a:extLst>
              <a:ext uri="{FF2B5EF4-FFF2-40B4-BE49-F238E27FC236}">
                <a16:creationId xmlns:a16="http://schemas.microsoft.com/office/drawing/2014/main" id="{9AEF3815-D0CC-4B59-AD07-426081BAAEAF}"/>
              </a:ext>
            </a:extLst>
          </p:cNvPr>
          <p:cNvSpPr txBox="1">
            <a:spLocks noChangeArrowheads="1"/>
          </p:cNvSpPr>
          <p:nvPr/>
        </p:nvSpPr>
        <p:spPr bwMode="auto">
          <a:xfrm>
            <a:off x="6351588" y="5299075"/>
            <a:ext cx="2422525" cy="384175"/>
          </a:xfrm>
          <a:prstGeom prst="rect">
            <a:avLst/>
          </a:prstGeom>
          <a:noFill/>
          <a:ln w="9525">
            <a:noFill/>
            <a:miter lim="800000"/>
            <a:headEnd/>
            <a:tailEnd/>
          </a:ln>
          <a:effectLst/>
        </p:spPr>
        <p:txBody>
          <a:bodyPr>
            <a:spAutoFit/>
          </a:bodyPr>
          <a:lstStyle/>
          <a:p>
            <a:pPr algn="ctr">
              <a:lnSpc>
                <a:spcPct val="80000"/>
              </a:lnSpc>
              <a:defRPr/>
            </a:pPr>
            <a:r>
              <a:rPr lang="en-US" sz="2400" i="0">
                <a:effectLst>
                  <a:outerShdw blurRad="38100" dist="38100" dir="2700000" algn="tl">
                    <a:srgbClr val="C0C0C0"/>
                  </a:outerShdw>
                </a:effectLst>
              </a:rPr>
              <a:t>Combinación de</a:t>
            </a:r>
          </a:p>
        </p:txBody>
      </p:sp>
      <p:sp>
        <p:nvSpPr>
          <p:cNvPr id="111640" name="Line 37">
            <a:extLst>
              <a:ext uri="{FF2B5EF4-FFF2-40B4-BE49-F238E27FC236}">
                <a16:creationId xmlns:a16="http://schemas.microsoft.com/office/drawing/2014/main" id="{57A32E36-F7E3-4FC0-AA7F-A1701B9CF068}"/>
              </a:ext>
            </a:extLst>
          </p:cNvPr>
          <p:cNvSpPr>
            <a:spLocks noChangeShapeType="1"/>
          </p:cNvSpPr>
          <p:nvPr/>
        </p:nvSpPr>
        <p:spPr bwMode="auto">
          <a:xfrm>
            <a:off x="6743700" y="5619750"/>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1641" name="Text Box 38">
            <a:extLst>
              <a:ext uri="{FF2B5EF4-FFF2-40B4-BE49-F238E27FC236}">
                <a16:creationId xmlns:a16="http://schemas.microsoft.com/office/drawing/2014/main" id="{9C28DE65-7E20-4E12-8598-96562A8B7F07}"/>
              </a:ext>
            </a:extLst>
          </p:cNvPr>
          <p:cNvSpPr txBox="1">
            <a:spLocks noChangeArrowheads="1"/>
          </p:cNvSpPr>
          <p:nvPr/>
        </p:nvSpPr>
        <p:spPr bwMode="auto">
          <a:xfrm>
            <a:off x="6299200" y="5975350"/>
            <a:ext cx="852488"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100">
                <a:latin typeface="Arial" panose="020B0604020202020204" pitchFamily="34" charset="0"/>
              </a:rPr>
              <a:t>CHO</a:t>
            </a:r>
          </a:p>
        </p:txBody>
      </p:sp>
      <p:sp>
        <p:nvSpPr>
          <p:cNvPr id="111642" name="Line 39">
            <a:extLst>
              <a:ext uri="{FF2B5EF4-FFF2-40B4-BE49-F238E27FC236}">
                <a16:creationId xmlns:a16="http://schemas.microsoft.com/office/drawing/2014/main" id="{4689FB76-0E19-430E-B01F-AB4D073F5776}"/>
              </a:ext>
            </a:extLst>
          </p:cNvPr>
          <p:cNvSpPr>
            <a:spLocks noChangeShapeType="1"/>
          </p:cNvSpPr>
          <p:nvPr/>
        </p:nvSpPr>
        <p:spPr bwMode="auto">
          <a:xfrm>
            <a:off x="8369300" y="5619750"/>
            <a:ext cx="0" cy="3937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1643" name="Text Box 40">
            <a:extLst>
              <a:ext uri="{FF2B5EF4-FFF2-40B4-BE49-F238E27FC236}">
                <a16:creationId xmlns:a16="http://schemas.microsoft.com/office/drawing/2014/main" id="{89AA864C-CE2C-462F-87BE-5DBF60F8AEC9}"/>
              </a:ext>
            </a:extLst>
          </p:cNvPr>
          <p:cNvSpPr txBox="1">
            <a:spLocks noChangeArrowheads="1"/>
          </p:cNvSpPr>
          <p:nvPr/>
        </p:nvSpPr>
        <p:spPr bwMode="auto">
          <a:xfrm>
            <a:off x="7924800" y="5975350"/>
            <a:ext cx="1100138"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100">
                <a:latin typeface="Arial" panose="020B0604020202020204" pitchFamily="34" charset="0"/>
              </a:rPr>
              <a:t>Grasas</a:t>
            </a:r>
          </a:p>
        </p:txBody>
      </p:sp>
      <p:sp>
        <p:nvSpPr>
          <p:cNvPr id="111644" name="Line 41">
            <a:extLst>
              <a:ext uri="{FF2B5EF4-FFF2-40B4-BE49-F238E27FC236}">
                <a16:creationId xmlns:a16="http://schemas.microsoft.com/office/drawing/2014/main" id="{3D5C9751-80CF-43E0-8B3B-27D88400D0C0}"/>
              </a:ext>
            </a:extLst>
          </p:cNvPr>
          <p:cNvSpPr>
            <a:spLocks noChangeShapeType="1"/>
          </p:cNvSpPr>
          <p:nvPr/>
        </p:nvSpPr>
        <p:spPr bwMode="auto">
          <a:xfrm>
            <a:off x="7518400" y="5619750"/>
            <a:ext cx="0" cy="8001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1645" name="Text Box 42">
            <a:extLst>
              <a:ext uri="{FF2B5EF4-FFF2-40B4-BE49-F238E27FC236}">
                <a16:creationId xmlns:a16="http://schemas.microsoft.com/office/drawing/2014/main" id="{022812A2-C376-4753-A1C6-C79496A1DE4C}"/>
              </a:ext>
            </a:extLst>
          </p:cNvPr>
          <p:cNvSpPr txBox="1">
            <a:spLocks noChangeArrowheads="1"/>
          </p:cNvSpPr>
          <p:nvPr/>
        </p:nvSpPr>
        <p:spPr bwMode="auto">
          <a:xfrm>
            <a:off x="6837363" y="6369050"/>
            <a:ext cx="14716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100">
                <a:latin typeface="Arial" panose="020B0604020202020204" pitchFamily="34" charset="0"/>
              </a:rPr>
              <a:t>Proteínas</a:t>
            </a:r>
          </a:p>
        </p:txBody>
      </p:sp>
      <p:sp>
        <p:nvSpPr>
          <p:cNvPr id="111646" name="Freeform 43">
            <a:extLst>
              <a:ext uri="{FF2B5EF4-FFF2-40B4-BE49-F238E27FC236}">
                <a16:creationId xmlns:a16="http://schemas.microsoft.com/office/drawing/2014/main" id="{72CFDCBF-9BAF-4880-A85B-F05D01018BB9}"/>
              </a:ext>
            </a:extLst>
          </p:cNvPr>
          <p:cNvSpPr>
            <a:spLocks/>
          </p:cNvSpPr>
          <p:nvPr/>
        </p:nvSpPr>
        <p:spPr bwMode="auto">
          <a:xfrm>
            <a:off x="698500" y="5300663"/>
            <a:ext cx="300038" cy="6111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952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1647" name="Text Box 44">
            <a:extLst>
              <a:ext uri="{FF2B5EF4-FFF2-40B4-BE49-F238E27FC236}">
                <a16:creationId xmlns:a16="http://schemas.microsoft.com/office/drawing/2014/main" id="{33666C2F-27DA-4AAA-8EC8-2121D80FE349}"/>
              </a:ext>
            </a:extLst>
          </p:cNvPr>
          <p:cNvSpPr txBox="1">
            <a:spLocks noChangeArrowheads="1"/>
          </p:cNvSpPr>
          <p:nvPr/>
        </p:nvSpPr>
        <p:spPr bwMode="auto">
          <a:xfrm>
            <a:off x="2239963" y="5873750"/>
            <a:ext cx="111125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100">
                <a:latin typeface="Arial" panose="020B0604020202020204" pitchFamily="34" charset="0"/>
              </a:rPr>
              <a:t>Grasas</a:t>
            </a:r>
          </a:p>
        </p:txBody>
      </p:sp>
      <p:sp>
        <p:nvSpPr>
          <p:cNvPr id="111648" name="Freeform 45">
            <a:extLst>
              <a:ext uri="{FF2B5EF4-FFF2-40B4-BE49-F238E27FC236}">
                <a16:creationId xmlns:a16="http://schemas.microsoft.com/office/drawing/2014/main" id="{C8162BEB-647A-4F6D-AC58-EBAA57965A01}"/>
              </a:ext>
            </a:extLst>
          </p:cNvPr>
          <p:cNvSpPr>
            <a:spLocks/>
          </p:cNvSpPr>
          <p:nvPr/>
        </p:nvSpPr>
        <p:spPr bwMode="auto">
          <a:xfrm flipH="1">
            <a:off x="2693988" y="5300663"/>
            <a:ext cx="227012" cy="6111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952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1649" name="Line 46">
            <a:extLst>
              <a:ext uri="{FF2B5EF4-FFF2-40B4-BE49-F238E27FC236}">
                <a16:creationId xmlns:a16="http://schemas.microsoft.com/office/drawing/2014/main" id="{E39FC9A7-88CF-41A6-9D1E-DD5D65577520}"/>
              </a:ext>
            </a:extLst>
          </p:cNvPr>
          <p:cNvSpPr>
            <a:spLocks noChangeShapeType="1"/>
          </p:cNvSpPr>
          <p:nvPr/>
        </p:nvSpPr>
        <p:spPr bwMode="auto">
          <a:xfrm>
            <a:off x="5127625" y="4897438"/>
            <a:ext cx="0" cy="85090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1650" name="Line 47">
            <a:extLst>
              <a:ext uri="{FF2B5EF4-FFF2-40B4-BE49-F238E27FC236}">
                <a16:creationId xmlns:a16="http://schemas.microsoft.com/office/drawing/2014/main" id="{5F961A1B-3BFA-4E11-941F-DF5428BE5745}"/>
              </a:ext>
            </a:extLst>
          </p:cNvPr>
          <p:cNvSpPr>
            <a:spLocks noChangeShapeType="1"/>
          </p:cNvSpPr>
          <p:nvPr/>
        </p:nvSpPr>
        <p:spPr bwMode="auto">
          <a:xfrm>
            <a:off x="4568825" y="3621088"/>
            <a:ext cx="0" cy="5397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1651" name="Line 48">
            <a:extLst>
              <a:ext uri="{FF2B5EF4-FFF2-40B4-BE49-F238E27FC236}">
                <a16:creationId xmlns:a16="http://schemas.microsoft.com/office/drawing/2014/main" id="{8A8E2133-26B3-43EE-AEAE-EBB81BB58FD7}"/>
              </a:ext>
            </a:extLst>
          </p:cNvPr>
          <p:cNvSpPr>
            <a:spLocks noChangeShapeType="1"/>
          </p:cNvSpPr>
          <p:nvPr/>
        </p:nvSpPr>
        <p:spPr bwMode="auto">
          <a:xfrm>
            <a:off x="4581525" y="1500188"/>
            <a:ext cx="0" cy="5397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4915"/>
                                        </p:tgtEl>
                                        <p:attrNameLst>
                                          <p:attrName>style.visibility</p:attrName>
                                        </p:attrNameLst>
                                      </p:cBhvr>
                                      <p:to>
                                        <p:strVal val="visible"/>
                                      </p:to>
                                    </p:set>
                                    <p:animEffect transition="in" filter="wipe(left)">
                                      <p:cBhvr>
                                        <p:cTn id="7" dur="500"/>
                                        <p:tgtEl>
                                          <p:spTgt spid="29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5"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2" name="Picture 2" descr="Contents">
            <a:extLst>
              <a:ext uri="{FF2B5EF4-FFF2-40B4-BE49-F238E27FC236}">
                <a16:creationId xmlns:a16="http://schemas.microsoft.com/office/drawing/2014/main" id="{FE5E94F0-8B72-4A80-A43A-C05E558A9A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63" name="Text Box 3">
            <a:extLst>
              <a:ext uri="{FF2B5EF4-FFF2-40B4-BE49-F238E27FC236}">
                <a16:creationId xmlns:a16="http://schemas.microsoft.com/office/drawing/2014/main" id="{9656C351-804B-4486-82C0-79BB55CE2F30}"/>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96996" name="Rectangle 36">
            <a:extLst>
              <a:ext uri="{FF2B5EF4-FFF2-40B4-BE49-F238E27FC236}">
                <a16:creationId xmlns:a16="http://schemas.microsoft.com/office/drawing/2014/main" id="{ED198447-B156-4B92-983A-870443D2F75A}"/>
              </a:ext>
            </a:extLst>
          </p:cNvPr>
          <p:cNvSpPr>
            <a:spLocks noChangeArrowheads="1"/>
          </p:cNvSpPr>
          <p:nvPr/>
        </p:nvSpPr>
        <p:spPr bwMode="auto">
          <a:xfrm>
            <a:off x="757238" y="6027738"/>
            <a:ext cx="7694612" cy="4540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4600" i="0">
                <a:solidFill>
                  <a:srgbClr val="000000"/>
                </a:solidFill>
                <a:effectLst>
                  <a:outerShdw blurRad="38100" dist="38100" dir="2700000" algn="tl">
                    <a:srgbClr val="C0C0C0"/>
                  </a:outerShdw>
                </a:effectLst>
                <a:latin typeface="Arial" charset="0"/>
              </a:rPr>
              <a:t>Tipo de Nutriente Oxidado</a:t>
            </a:r>
            <a:endParaRPr lang="en-US" sz="4600" i="0" baseline="-25000">
              <a:solidFill>
                <a:srgbClr val="000000"/>
              </a:solidFill>
              <a:effectLst>
                <a:outerShdw blurRad="38100" dist="38100" dir="2700000" algn="tl">
                  <a:srgbClr val="C0C0C0"/>
                </a:outerShdw>
              </a:effectLst>
              <a:latin typeface="Arial" charset="0"/>
            </a:endParaRPr>
          </a:p>
        </p:txBody>
      </p:sp>
      <p:sp>
        <p:nvSpPr>
          <p:cNvPr id="112645" name="Line 37">
            <a:extLst>
              <a:ext uri="{FF2B5EF4-FFF2-40B4-BE49-F238E27FC236}">
                <a16:creationId xmlns:a16="http://schemas.microsoft.com/office/drawing/2014/main" id="{C2946739-C89A-4DD1-9363-83560C489AA7}"/>
              </a:ext>
            </a:extLst>
          </p:cNvPr>
          <p:cNvSpPr>
            <a:spLocks noChangeShapeType="1"/>
          </p:cNvSpPr>
          <p:nvPr/>
        </p:nvSpPr>
        <p:spPr bwMode="auto">
          <a:xfrm>
            <a:off x="4387850" y="2214563"/>
            <a:ext cx="0" cy="1654175"/>
          </a:xfrm>
          <a:prstGeom prst="line">
            <a:avLst/>
          </a:prstGeom>
          <a:noFill/>
          <a:ln w="317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96998" name="Rectangle 38">
            <a:extLst>
              <a:ext uri="{FF2B5EF4-FFF2-40B4-BE49-F238E27FC236}">
                <a16:creationId xmlns:a16="http://schemas.microsoft.com/office/drawing/2014/main" id="{B31EE39E-857F-45A1-A899-2D249EAF81EC}"/>
              </a:ext>
            </a:extLst>
          </p:cNvPr>
          <p:cNvSpPr>
            <a:spLocks noChangeArrowheads="1"/>
          </p:cNvSpPr>
          <p:nvPr/>
        </p:nvSpPr>
        <p:spPr bwMode="auto">
          <a:xfrm>
            <a:off x="2495550" y="3792538"/>
            <a:ext cx="4206875" cy="5381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800" i="0">
                <a:effectLst>
                  <a:outerShdw blurRad="38100" dist="38100" dir="2700000" algn="tl">
                    <a:srgbClr val="C0C0C0"/>
                  </a:outerShdw>
                </a:effectLst>
                <a:latin typeface="Verdana" pitchFamily="34" charset="0"/>
              </a:rPr>
              <a:t>Determina</a:t>
            </a:r>
          </a:p>
        </p:txBody>
      </p:sp>
      <p:sp>
        <p:nvSpPr>
          <p:cNvPr id="296999" name="Rectangle 39">
            <a:extLst>
              <a:ext uri="{FF2B5EF4-FFF2-40B4-BE49-F238E27FC236}">
                <a16:creationId xmlns:a16="http://schemas.microsoft.com/office/drawing/2014/main" id="{9BEC9D09-F846-40D2-8FEA-1040B015D1F9}"/>
              </a:ext>
            </a:extLst>
          </p:cNvPr>
          <p:cNvSpPr>
            <a:spLocks noChangeArrowheads="1"/>
          </p:cNvSpPr>
          <p:nvPr/>
        </p:nvSpPr>
        <p:spPr bwMode="auto">
          <a:xfrm>
            <a:off x="439738" y="1303338"/>
            <a:ext cx="8507412" cy="9937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4100" i="0">
                <a:effectLst>
                  <a:outerShdw blurRad="38100" dist="38100" dir="2700000" algn="tl">
                    <a:srgbClr val="C0C0C0"/>
                  </a:outerShdw>
                </a:effectLst>
                <a:latin typeface="Arial Black" pitchFamily="34" charset="0"/>
              </a:rPr>
              <a:t>Cantidad de O</a:t>
            </a:r>
            <a:r>
              <a:rPr lang="en-US" sz="4100" i="0" baseline="-25000">
                <a:effectLst>
                  <a:outerShdw blurRad="38100" dist="38100" dir="2700000" algn="tl">
                    <a:srgbClr val="C0C0C0"/>
                  </a:outerShdw>
                </a:effectLst>
                <a:latin typeface="Arial Black" pitchFamily="34" charset="0"/>
              </a:rPr>
              <a:t>2</a:t>
            </a:r>
            <a:r>
              <a:rPr lang="en-US" sz="4100" i="0">
                <a:effectLst>
                  <a:outerShdw blurRad="38100" dist="38100" dir="2700000" algn="tl">
                    <a:srgbClr val="C0C0C0"/>
                  </a:outerShdw>
                </a:effectLst>
                <a:latin typeface="Arial Black" pitchFamily="34" charset="0"/>
              </a:rPr>
              <a:t> Usado</a:t>
            </a:r>
          </a:p>
          <a:p>
            <a:pPr marL="342900" indent="-342900" algn="ctr">
              <a:lnSpc>
                <a:spcPct val="60000"/>
              </a:lnSpc>
              <a:spcBef>
                <a:spcPct val="20000"/>
              </a:spcBef>
              <a:defRPr/>
            </a:pPr>
            <a:r>
              <a:rPr lang="en-US" sz="4100" i="0">
                <a:effectLst>
                  <a:outerShdw blurRad="38100" dist="38100" dir="2700000" algn="tl">
                    <a:srgbClr val="C0C0C0"/>
                  </a:outerShdw>
                </a:effectLst>
                <a:latin typeface="Arial Black" pitchFamily="34" charset="0"/>
              </a:rPr>
              <a:t>Durante el Metabolismo (R)</a:t>
            </a:r>
          </a:p>
        </p:txBody>
      </p:sp>
      <p:sp>
        <p:nvSpPr>
          <p:cNvPr id="112648" name="Line 42">
            <a:extLst>
              <a:ext uri="{FF2B5EF4-FFF2-40B4-BE49-F238E27FC236}">
                <a16:creationId xmlns:a16="http://schemas.microsoft.com/office/drawing/2014/main" id="{D730F92F-8A48-46DE-AA95-4120BC7274F2}"/>
              </a:ext>
            </a:extLst>
          </p:cNvPr>
          <p:cNvSpPr>
            <a:spLocks noChangeShapeType="1"/>
          </p:cNvSpPr>
          <p:nvPr/>
        </p:nvSpPr>
        <p:spPr bwMode="auto">
          <a:xfrm>
            <a:off x="4373563" y="4386263"/>
            <a:ext cx="0" cy="1654175"/>
          </a:xfrm>
          <a:prstGeom prst="line">
            <a:avLst/>
          </a:prstGeom>
          <a:noFill/>
          <a:ln w="317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6963"/>
                                        </p:tgtEl>
                                        <p:attrNameLst>
                                          <p:attrName>style.visibility</p:attrName>
                                        </p:attrNameLst>
                                      </p:cBhvr>
                                      <p:to>
                                        <p:strVal val="visible"/>
                                      </p:to>
                                    </p:set>
                                    <p:animEffect transition="in" filter="wipe(left)">
                                      <p:cBhvr>
                                        <p:cTn id="7" dur="500"/>
                                        <p:tgtEl>
                                          <p:spTgt spid="296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63"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Contents">
            <a:extLst>
              <a:ext uri="{FF2B5EF4-FFF2-40B4-BE49-F238E27FC236}">
                <a16:creationId xmlns:a16="http://schemas.microsoft.com/office/drawing/2014/main" id="{E0A3F3C1-24D2-416B-97CE-70B565046A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7" name="Text Box 3">
            <a:extLst>
              <a:ext uri="{FF2B5EF4-FFF2-40B4-BE49-F238E27FC236}">
                <a16:creationId xmlns:a16="http://schemas.microsoft.com/office/drawing/2014/main" id="{E69A3C27-CBD0-42E4-ACCD-B4A0F36D6C7B}"/>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Energía para la Actividad Celular</a:t>
            </a:r>
          </a:p>
        </p:txBody>
      </p:sp>
      <p:sp>
        <p:nvSpPr>
          <p:cNvPr id="6148" name="Text Box 4">
            <a:extLst>
              <a:ext uri="{FF2B5EF4-FFF2-40B4-BE49-F238E27FC236}">
                <a16:creationId xmlns:a16="http://schemas.microsoft.com/office/drawing/2014/main" id="{7ED4D54E-7AE0-4745-9042-C851D70CBA93}"/>
              </a:ext>
            </a:extLst>
          </p:cNvPr>
          <p:cNvSpPr txBox="1">
            <a:spLocks noChangeArrowheads="1"/>
          </p:cNvSpPr>
          <p:nvPr/>
        </p:nvSpPr>
        <p:spPr bwMode="auto">
          <a:xfrm>
            <a:off x="609600" y="13398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Las fuentes alimentarias se procesan vía el catabolismo—el proceso de “degradar.”</a:t>
            </a:r>
          </a:p>
        </p:txBody>
      </p:sp>
      <p:sp>
        <p:nvSpPr>
          <p:cNvPr id="6149" name="Text Box 5">
            <a:extLst>
              <a:ext uri="{FF2B5EF4-FFF2-40B4-BE49-F238E27FC236}">
                <a16:creationId xmlns:a16="http://schemas.microsoft.com/office/drawing/2014/main" id="{21F65469-609C-4776-BAA2-0BEB1D9C0D33}"/>
              </a:ext>
            </a:extLst>
          </p:cNvPr>
          <p:cNvSpPr txBox="1">
            <a:spLocks noChangeArrowheads="1"/>
          </p:cNvSpPr>
          <p:nvPr/>
        </p:nvSpPr>
        <p:spPr bwMode="auto">
          <a:xfrm>
            <a:off x="609600" y="2160588"/>
            <a:ext cx="838200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energía se transfiere desde las fuentes alimentarias hasta nuestras células para que sean almacenadas como ATP.</a:t>
            </a:r>
          </a:p>
        </p:txBody>
      </p:sp>
      <p:sp>
        <p:nvSpPr>
          <p:cNvPr id="6150" name="Text Box 6">
            <a:extLst>
              <a:ext uri="{FF2B5EF4-FFF2-40B4-BE49-F238E27FC236}">
                <a16:creationId xmlns:a16="http://schemas.microsoft.com/office/drawing/2014/main" id="{C9DF468A-3057-45FD-822E-A3F91F4E9846}"/>
              </a:ext>
            </a:extLst>
          </p:cNvPr>
          <p:cNvSpPr txBox="1">
            <a:spLocks noChangeArrowheads="1"/>
          </p:cNvSpPr>
          <p:nvPr/>
        </p:nvSpPr>
        <p:spPr bwMode="auto">
          <a:xfrm>
            <a:off x="609600" y="3343275"/>
            <a:ext cx="8382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ATP es un compuesto de alta energía almacenado en nuestras células y representa la fuente de toda la energía utilizada en reposo y durante el ejercicio.</a:t>
            </a:r>
          </a:p>
        </p:txBody>
      </p:sp>
      <p:pic>
        <p:nvPicPr>
          <p:cNvPr id="6151" name="Picture 7" descr="Fuelpump">
            <a:extLst>
              <a:ext uri="{FF2B5EF4-FFF2-40B4-BE49-F238E27FC236}">
                <a16:creationId xmlns:a16="http://schemas.microsoft.com/office/drawing/2014/main" id="{7B7D6CD7-F46F-4E42-AE29-D1B76B2E44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08813" y="4191000"/>
            <a:ext cx="1968500" cy="251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6151"/>
                                        </p:tgtEl>
                                        <p:attrNameLst>
                                          <p:attrName>style.visibility</p:attrName>
                                        </p:attrNameLst>
                                      </p:cBhvr>
                                      <p:to>
                                        <p:strVal val="visible"/>
                                      </p:to>
                                    </p:set>
                                    <p:animEffect transition="in" filter="wipe(down)">
                                      <p:cBhvr>
                                        <p:cTn id="7" dur="500"/>
                                        <p:tgtEl>
                                          <p:spTgt spid="6151"/>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47"/>
                                        </p:tgtEl>
                                        <p:attrNameLst>
                                          <p:attrName>style.visibility</p:attrName>
                                        </p:attrNameLst>
                                      </p:cBhvr>
                                      <p:to>
                                        <p:strVal val="visible"/>
                                      </p:to>
                                    </p:set>
                                    <p:animEffect transition="in" filter="wipe(left)">
                                      <p:cBhvr>
                                        <p:cTn id="11" dur="500"/>
                                        <p:tgtEl>
                                          <p:spTgt spid="614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6148"/>
                                        </p:tgtEl>
                                        <p:attrNameLst>
                                          <p:attrName>style.visibility</p:attrName>
                                        </p:attrNameLst>
                                      </p:cBhvr>
                                      <p:to>
                                        <p:strVal val="visible"/>
                                      </p:to>
                                    </p:set>
                                    <p:animEffect transition="in" filter="wipe(left)">
                                      <p:cBhvr>
                                        <p:cTn id="16" dur="500"/>
                                        <p:tgtEl>
                                          <p:spTgt spid="614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6149"/>
                                        </p:tgtEl>
                                        <p:attrNameLst>
                                          <p:attrName>style.visibility</p:attrName>
                                        </p:attrNameLst>
                                      </p:cBhvr>
                                      <p:to>
                                        <p:strVal val="visible"/>
                                      </p:to>
                                    </p:set>
                                    <p:animEffect transition="in" filter="wipe(left)">
                                      <p:cBhvr>
                                        <p:cTn id="21" dur="500"/>
                                        <p:tgtEl>
                                          <p:spTgt spid="614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150"/>
                                        </p:tgtEl>
                                        <p:attrNameLst>
                                          <p:attrName>style.visibility</p:attrName>
                                        </p:attrNameLst>
                                      </p:cBhvr>
                                      <p:to>
                                        <p:strVal val="visible"/>
                                      </p:to>
                                    </p:set>
                                    <p:animEffect transition="in" filter="wipe(left)">
                                      <p:cBhvr>
                                        <p:cTn id="26" dur="500"/>
                                        <p:tgtEl>
                                          <p:spTgt spid="6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autoUpdateAnimBg="0"/>
      <p:bldP spid="6148" grpId="0" autoUpdateAnimBg="0"/>
      <p:bldP spid="6149" grpId="0" autoUpdateAnimBg="0"/>
      <p:bldP spid="6150" grpId="0" autoUpdateAnimBg="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Picture 2" descr="Contents">
            <a:extLst>
              <a:ext uri="{FF2B5EF4-FFF2-40B4-BE49-F238E27FC236}">
                <a16:creationId xmlns:a16="http://schemas.microsoft.com/office/drawing/2014/main" id="{08C508CC-D336-4A39-9C95-ACD4E0FC7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9011" name="Text Box 3">
            <a:extLst>
              <a:ext uri="{FF2B5EF4-FFF2-40B4-BE49-F238E27FC236}">
                <a16:creationId xmlns:a16="http://schemas.microsoft.com/office/drawing/2014/main" id="{9BEC82F7-75D7-4989-8231-4331AD5D25EB}"/>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99017" name="Rectangle 9">
            <a:extLst>
              <a:ext uri="{FF2B5EF4-FFF2-40B4-BE49-F238E27FC236}">
                <a16:creationId xmlns:a16="http://schemas.microsoft.com/office/drawing/2014/main" id="{8E7834F2-076D-44AC-8A1E-D9D6C20B6470}"/>
              </a:ext>
            </a:extLst>
          </p:cNvPr>
          <p:cNvSpPr>
            <a:spLocks noChangeArrowheads="1"/>
          </p:cNvSpPr>
          <p:nvPr/>
        </p:nvSpPr>
        <p:spPr bwMode="auto">
          <a:xfrm>
            <a:off x="2605088" y="1150938"/>
            <a:ext cx="4294187" cy="2270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CALORIMETRÍA INDIRECTA</a:t>
            </a:r>
            <a:endParaRPr lang="en-US" sz="2100">
              <a:effectLst>
                <a:outerShdw blurRad="38100" dist="38100" dir="2700000" algn="tl">
                  <a:srgbClr val="C0C0C0"/>
                </a:outerShdw>
              </a:effectLst>
              <a:latin typeface="Arial Black" pitchFamily="34" charset="0"/>
            </a:endParaRPr>
          </a:p>
        </p:txBody>
      </p:sp>
      <p:sp>
        <p:nvSpPr>
          <p:cNvPr id="299018" name="Rectangle 10">
            <a:extLst>
              <a:ext uri="{FF2B5EF4-FFF2-40B4-BE49-F238E27FC236}">
                <a16:creationId xmlns:a16="http://schemas.microsoft.com/office/drawing/2014/main" id="{06E7C755-6DB1-4753-BAB9-7821462B9DE6}"/>
              </a:ext>
            </a:extLst>
          </p:cNvPr>
          <p:cNvSpPr>
            <a:spLocks noChangeArrowheads="1"/>
          </p:cNvSpPr>
          <p:nvPr/>
        </p:nvSpPr>
        <p:spPr bwMode="auto">
          <a:xfrm>
            <a:off x="2005013" y="1547813"/>
            <a:ext cx="5181600" cy="2730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Espirometría en Circuito Abierto</a:t>
            </a:r>
          </a:p>
        </p:txBody>
      </p:sp>
      <p:sp>
        <p:nvSpPr>
          <p:cNvPr id="299019" name="Rectangle 11">
            <a:extLst>
              <a:ext uri="{FF2B5EF4-FFF2-40B4-BE49-F238E27FC236}">
                <a16:creationId xmlns:a16="http://schemas.microsoft.com/office/drawing/2014/main" id="{44835C6C-277B-447F-849E-CFD107DA4CE9}"/>
              </a:ext>
            </a:extLst>
          </p:cNvPr>
          <p:cNvSpPr>
            <a:spLocks noChangeArrowheads="1"/>
          </p:cNvSpPr>
          <p:nvPr/>
        </p:nvSpPr>
        <p:spPr bwMode="auto">
          <a:xfrm>
            <a:off x="2854325" y="1997075"/>
            <a:ext cx="3978275" cy="6000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Intercambio Respiratorio (R)</a:t>
            </a:r>
          </a:p>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entre CO</a:t>
            </a:r>
            <a:r>
              <a:rPr lang="es-PR" sz="2100" i="0" baseline="-25000">
                <a:solidFill>
                  <a:srgbClr val="000000"/>
                </a:solidFill>
                <a:effectLst>
                  <a:outerShdw blurRad="38100" dist="38100" dir="2700000" algn="tl">
                    <a:srgbClr val="C0C0C0"/>
                  </a:outerShdw>
                </a:effectLst>
                <a:latin typeface="Arial" charset="0"/>
              </a:rPr>
              <a:t>2</a:t>
            </a:r>
            <a:r>
              <a:rPr lang="es-PR" sz="2100" i="0">
                <a:solidFill>
                  <a:srgbClr val="000000"/>
                </a:solidFill>
                <a:effectLst>
                  <a:outerShdw blurRad="38100" dist="38100" dir="2700000" algn="tl">
                    <a:srgbClr val="C0C0C0"/>
                  </a:outerShdw>
                </a:effectLst>
                <a:latin typeface="Arial" charset="0"/>
              </a:rPr>
              <a:t> y O</a:t>
            </a:r>
            <a:r>
              <a:rPr lang="es-PR" sz="2100" i="0" baseline="-25000">
                <a:solidFill>
                  <a:srgbClr val="000000"/>
                </a:solidFill>
                <a:effectLst>
                  <a:outerShdw blurRad="38100" dist="38100" dir="2700000" algn="tl">
                    <a:srgbClr val="C0C0C0"/>
                  </a:outerShdw>
                </a:effectLst>
                <a:latin typeface="Arial" charset="0"/>
              </a:rPr>
              <a:t>2</a:t>
            </a:r>
            <a:endParaRPr lang="en-US" sz="2100" i="0" baseline="-25000">
              <a:solidFill>
                <a:srgbClr val="000000"/>
              </a:solidFill>
              <a:effectLst>
                <a:outerShdw blurRad="38100" dist="38100" dir="2700000" algn="tl">
                  <a:srgbClr val="C0C0C0"/>
                </a:outerShdw>
              </a:effectLst>
              <a:latin typeface="Arial" charset="0"/>
            </a:endParaRPr>
          </a:p>
        </p:txBody>
      </p:sp>
      <p:sp>
        <p:nvSpPr>
          <p:cNvPr id="113671" name="Text Box 14">
            <a:extLst>
              <a:ext uri="{FF2B5EF4-FFF2-40B4-BE49-F238E27FC236}">
                <a16:creationId xmlns:a16="http://schemas.microsoft.com/office/drawing/2014/main" id="{AF98EDFA-A452-462F-ADA7-A4ED9F35495C}"/>
              </a:ext>
            </a:extLst>
          </p:cNvPr>
          <p:cNvSpPr txBox="1">
            <a:spLocks noChangeArrowheads="1"/>
          </p:cNvSpPr>
          <p:nvPr/>
        </p:nvSpPr>
        <p:spPr bwMode="auto">
          <a:xfrm>
            <a:off x="768350" y="2701925"/>
            <a:ext cx="7894638"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100" i="0">
                <a:latin typeface="Arial" panose="020B0604020202020204" pitchFamily="34" charset="0"/>
              </a:rPr>
              <a:t>Equivalencia Metabólica/Energética</a:t>
            </a:r>
          </a:p>
        </p:txBody>
      </p:sp>
      <p:sp>
        <p:nvSpPr>
          <p:cNvPr id="113672" name="Line 16">
            <a:extLst>
              <a:ext uri="{FF2B5EF4-FFF2-40B4-BE49-F238E27FC236}">
                <a16:creationId xmlns:a16="http://schemas.microsoft.com/office/drawing/2014/main" id="{534AC73F-394F-4E0A-8B9E-B8471F1DB33A}"/>
              </a:ext>
            </a:extLst>
          </p:cNvPr>
          <p:cNvSpPr>
            <a:spLocks noChangeShapeType="1"/>
          </p:cNvSpPr>
          <p:nvPr/>
        </p:nvSpPr>
        <p:spPr bwMode="auto">
          <a:xfrm>
            <a:off x="4568825" y="13874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99025" name="Rectangle 17">
            <a:extLst>
              <a:ext uri="{FF2B5EF4-FFF2-40B4-BE49-F238E27FC236}">
                <a16:creationId xmlns:a16="http://schemas.microsoft.com/office/drawing/2014/main" id="{3A1063AE-5A88-47CF-854E-A53104DFF00E}"/>
              </a:ext>
            </a:extLst>
          </p:cNvPr>
          <p:cNvSpPr>
            <a:spLocks noChangeArrowheads="1"/>
          </p:cNvSpPr>
          <p:nvPr/>
        </p:nvSpPr>
        <p:spPr bwMode="auto">
          <a:xfrm>
            <a:off x="385763" y="4062413"/>
            <a:ext cx="296862" cy="3143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R</a:t>
            </a:r>
            <a:endParaRPr lang="en-US" sz="2000">
              <a:solidFill>
                <a:srgbClr val="000000"/>
              </a:solidFill>
              <a:latin typeface="Verdana" pitchFamily="34" charset="0"/>
            </a:endParaRPr>
          </a:p>
        </p:txBody>
      </p:sp>
      <p:sp>
        <p:nvSpPr>
          <p:cNvPr id="299036" name="Rectangle 28">
            <a:extLst>
              <a:ext uri="{FF2B5EF4-FFF2-40B4-BE49-F238E27FC236}">
                <a16:creationId xmlns:a16="http://schemas.microsoft.com/office/drawing/2014/main" id="{23DC41FF-C38A-44FE-A597-6F1FAB64F2C4}"/>
              </a:ext>
            </a:extLst>
          </p:cNvPr>
          <p:cNvSpPr>
            <a:spLocks noChangeArrowheads="1"/>
          </p:cNvSpPr>
          <p:nvPr/>
        </p:nvSpPr>
        <p:spPr bwMode="auto">
          <a:xfrm>
            <a:off x="2944813" y="3195638"/>
            <a:ext cx="3217862" cy="5603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1 L O</a:t>
            </a:r>
            <a:r>
              <a:rPr lang="es-PR" sz="2000" baseline="-25000">
                <a:solidFill>
                  <a:srgbClr val="000000"/>
                </a:solidFill>
                <a:effectLst>
                  <a:outerShdw blurRad="38100" dist="38100" dir="2700000" algn="tl">
                    <a:srgbClr val="C0C0C0"/>
                  </a:outerShdw>
                </a:effectLst>
                <a:latin typeface="Arial" charset="0"/>
              </a:rPr>
              <a:t>2</a:t>
            </a:r>
            <a:r>
              <a:rPr lang="es-PR" sz="2000">
                <a:solidFill>
                  <a:srgbClr val="000000"/>
                </a:solidFill>
                <a:effectLst>
                  <a:outerShdw blurRad="38100" dist="38100" dir="2700000" algn="tl">
                    <a:srgbClr val="C0C0C0"/>
                  </a:outerShdw>
                </a:effectLst>
                <a:latin typeface="Arial" charset="0"/>
              </a:rPr>
              <a:t> Consumido/Min</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(VO</a:t>
            </a:r>
            <a:r>
              <a:rPr lang="es-PR" sz="2000" baseline="-25000">
                <a:solidFill>
                  <a:srgbClr val="000000"/>
                </a:solidFill>
                <a:effectLst>
                  <a:outerShdw blurRad="38100" dist="38100" dir="2700000" algn="tl">
                    <a:srgbClr val="C0C0C0"/>
                  </a:outerShdw>
                </a:effectLst>
                <a:latin typeface="Arial" charset="0"/>
              </a:rPr>
              <a:t>2</a:t>
            </a:r>
            <a:r>
              <a:rPr lang="es-PR" sz="2000">
                <a:solidFill>
                  <a:srgbClr val="000000"/>
                </a:solidFill>
                <a:effectLst>
                  <a:outerShdw blurRad="38100" dist="38100" dir="2700000" algn="tl">
                    <a:srgbClr val="C0C0C0"/>
                  </a:outerShdw>
                </a:effectLst>
                <a:latin typeface="Arial" charset="0"/>
              </a:rPr>
              <a:t>, L/min = 1.0)</a:t>
            </a:r>
            <a:endParaRPr lang="en-US" sz="2000">
              <a:solidFill>
                <a:srgbClr val="000000"/>
              </a:solidFill>
              <a:effectLst>
                <a:outerShdw blurRad="38100" dist="38100" dir="2700000" algn="tl">
                  <a:srgbClr val="C0C0C0"/>
                </a:outerShdw>
              </a:effectLst>
              <a:latin typeface="Arial Black" pitchFamily="34" charset="0"/>
            </a:endParaRPr>
          </a:p>
        </p:txBody>
      </p:sp>
      <p:sp>
        <p:nvSpPr>
          <p:cNvPr id="113675" name="Rectangle 47">
            <a:extLst>
              <a:ext uri="{FF2B5EF4-FFF2-40B4-BE49-F238E27FC236}">
                <a16:creationId xmlns:a16="http://schemas.microsoft.com/office/drawing/2014/main" id="{A67A2155-E3CB-478B-B2BC-498EDB80EA70}"/>
              </a:ext>
            </a:extLst>
          </p:cNvPr>
          <p:cNvSpPr>
            <a:spLocks noChangeArrowheads="1"/>
          </p:cNvSpPr>
          <p:nvPr/>
        </p:nvSpPr>
        <p:spPr bwMode="auto">
          <a:xfrm>
            <a:off x="431800" y="4035425"/>
            <a:ext cx="8502650" cy="373063"/>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3676" name="Text Box 48">
            <a:extLst>
              <a:ext uri="{FF2B5EF4-FFF2-40B4-BE49-F238E27FC236}">
                <a16:creationId xmlns:a16="http://schemas.microsoft.com/office/drawing/2014/main" id="{576E5C90-DDB2-43CD-9C25-2914477D160B}"/>
              </a:ext>
            </a:extLst>
          </p:cNvPr>
          <p:cNvSpPr txBox="1">
            <a:spLocks noChangeArrowheads="1"/>
          </p:cNvSpPr>
          <p:nvPr/>
        </p:nvSpPr>
        <p:spPr bwMode="auto">
          <a:xfrm>
            <a:off x="566738" y="4048125"/>
            <a:ext cx="16208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a:t>(VCO</a:t>
            </a:r>
            <a:r>
              <a:rPr lang="en-US" altLang="en-US" sz="2000" baseline="-25000"/>
              <a:t>2 </a:t>
            </a:r>
            <a:r>
              <a:rPr lang="en-US" altLang="en-US" sz="2000"/>
              <a:t>/VO</a:t>
            </a:r>
            <a:r>
              <a:rPr lang="en-US" altLang="en-US" sz="2000" baseline="-25000"/>
              <a:t>2</a:t>
            </a:r>
            <a:r>
              <a:rPr lang="en-US" altLang="en-US" sz="2000"/>
              <a:t>)</a:t>
            </a:r>
          </a:p>
        </p:txBody>
      </p:sp>
      <p:sp>
        <p:nvSpPr>
          <p:cNvPr id="113677" name="Freeform 50">
            <a:extLst>
              <a:ext uri="{FF2B5EF4-FFF2-40B4-BE49-F238E27FC236}">
                <a16:creationId xmlns:a16="http://schemas.microsoft.com/office/drawing/2014/main" id="{B06111FC-FBD2-4494-A1FF-38EF73F235AF}"/>
              </a:ext>
            </a:extLst>
          </p:cNvPr>
          <p:cNvSpPr>
            <a:spLocks/>
          </p:cNvSpPr>
          <p:nvPr/>
        </p:nvSpPr>
        <p:spPr bwMode="auto">
          <a:xfrm>
            <a:off x="571500" y="3365500"/>
            <a:ext cx="2620963" cy="64611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3678" name="Freeform 51">
            <a:extLst>
              <a:ext uri="{FF2B5EF4-FFF2-40B4-BE49-F238E27FC236}">
                <a16:creationId xmlns:a16="http://schemas.microsoft.com/office/drawing/2014/main" id="{76BEE7ED-701C-4C31-A2BD-FDC3230E7E5D}"/>
              </a:ext>
            </a:extLst>
          </p:cNvPr>
          <p:cNvSpPr>
            <a:spLocks/>
          </p:cNvSpPr>
          <p:nvPr/>
        </p:nvSpPr>
        <p:spPr bwMode="auto">
          <a:xfrm flipH="1">
            <a:off x="5962650" y="3365500"/>
            <a:ext cx="928688" cy="27781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3679" name="Text Box 52">
            <a:extLst>
              <a:ext uri="{FF2B5EF4-FFF2-40B4-BE49-F238E27FC236}">
                <a16:creationId xmlns:a16="http://schemas.microsoft.com/office/drawing/2014/main" id="{00821196-BB96-4970-B1FF-87DDA038E9D0}"/>
              </a:ext>
            </a:extLst>
          </p:cNvPr>
          <p:cNvSpPr txBox="1">
            <a:spLocks noChangeArrowheads="1"/>
          </p:cNvSpPr>
          <p:nvPr/>
        </p:nvSpPr>
        <p:spPr bwMode="auto">
          <a:xfrm>
            <a:off x="5864225" y="3538538"/>
            <a:ext cx="2498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a:t>Sustrato Oxidado (%)</a:t>
            </a:r>
          </a:p>
        </p:txBody>
      </p:sp>
      <p:sp>
        <p:nvSpPr>
          <p:cNvPr id="113680" name="Line 53">
            <a:extLst>
              <a:ext uri="{FF2B5EF4-FFF2-40B4-BE49-F238E27FC236}">
                <a16:creationId xmlns:a16="http://schemas.microsoft.com/office/drawing/2014/main" id="{2EB284D1-2799-40FF-BF03-3C31EF98C9A7}"/>
              </a:ext>
            </a:extLst>
          </p:cNvPr>
          <p:cNvSpPr>
            <a:spLocks noChangeShapeType="1"/>
          </p:cNvSpPr>
          <p:nvPr/>
        </p:nvSpPr>
        <p:spPr bwMode="auto">
          <a:xfrm>
            <a:off x="6188075" y="37877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681" name="Line 54">
            <a:extLst>
              <a:ext uri="{FF2B5EF4-FFF2-40B4-BE49-F238E27FC236}">
                <a16:creationId xmlns:a16="http://schemas.microsoft.com/office/drawing/2014/main" id="{491FC67E-A6B2-4EA2-AD0C-1BD4293C08EB}"/>
              </a:ext>
            </a:extLst>
          </p:cNvPr>
          <p:cNvSpPr>
            <a:spLocks noChangeShapeType="1"/>
          </p:cNvSpPr>
          <p:nvPr/>
        </p:nvSpPr>
        <p:spPr bwMode="auto">
          <a:xfrm>
            <a:off x="7356475" y="37750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99063" name="Rectangle 55">
            <a:extLst>
              <a:ext uri="{FF2B5EF4-FFF2-40B4-BE49-F238E27FC236}">
                <a16:creationId xmlns:a16="http://schemas.microsoft.com/office/drawing/2014/main" id="{BB67EFAA-1882-4683-9A00-77BB3CE1ACA3}"/>
              </a:ext>
            </a:extLst>
          </p:cNvPr>
          <p:cNvSpPr>
            <a:spLocks noChangeArrowheads="1"/>
          </p:cNvSpPr>
          <p:nvPr/>
        </p:nvSpPr>
        <p:spPr bwMode="auto">
          <a:xfrm>
            <a:off x="2532063" y="4075113"/>
            <a:ext cx="1273175" cy="3143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Energía</a:t>
            </a:r>
            <a:endParaRPr lang="en-US" sz="2000">
              <a:solidFill>
                <a:srgbClr val="000000"/>
              </a:solidFill>
              <a:latin typeface="Verdana" pitchFamily="34" charset="0"/>
            </a:endParaRPr>
          </a:p>
        </p:txBody>
      </p:sp>
      <p:sp>
        <p:nvSpPr>
          <p:cNvPr id="113683" name="Text Box 56">
            <a:extLst>
              <a:ext uri="{FF2B5EF4-FFF2-40B4-BE49-F238E27FC236}">
                <a16:creationId xmlns:a16="http://schemas.microsoft.com/office/drawing/2014/main" id="{ECC6CE48-A7E4-4739-9B31-983CDA61EE1C}"/>
              </a:ext>
            </a:extLst>
          </p:cNvPr>
          <p:cNvSpPr txBox="1">
            <a:spLocks noChangeArrowheads="1"/>
          </p:cNvSpPr>
          <p:nvPr/>
        </p:nvSpPr>
        <p:spPr bwMode="auto">
          <a:xfrm>
            <a:off x="3621088" y="4060825"/>
            <a:ext cx="15224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a:t>(kcal/L O</a:t>
            </a:r>
            <a:r>
              <a:rPr lang="en-US" altLang="en-US" sz="2000" baseline="-25000"/>
              <a:t>2</a:t>
            </a:r>
            <a:r>
              <a:rPr lang="en-US" altLang="en-US" sz="2000"/>
              <a:t>)</a:t>
            </a:r>
          </a:p>
        </p:txBody>
      </p:sp>
      <p:sp>
        <p:nvSpPr>
          <p:cNvPr id="299065" name="Rectangle 57">
            <a:extLst>
              <a:ext uri="{FF2B5EF4-FFF2-40B4-BE49-F238E27FC236}">
                <a16:creationId xmlns:a16="http://schemas.microsoft.com/office/drawing/2014/main" id="{674C5405-6B32-4547-943D-874419E673BE}"/>
              </a:ext>
            </a:extLst>
          </p:cNvPr>
          <p:cNvSpPr>
            <a:spLocks noChangeArrowheads="1"/>
          </p:cNvSpPr>
          <p:nvPr/>
        </p:nvSpPr>
        <p:spPr bwMode="auto">
          <a:xfrm>
            <a:off x="5719763" y="4075113"/>
            <a:ext cx="865187" cy="3143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CHO</a:t>
            </a:r>
            <a:endParaRPr lang="en-US" sz="2000">
              <a:solidFill>
                <a:srgbClr val="000000"/>
              </a:solidFill>
              <a:latin typeface="Verdana" pitchFamily="34" charset="0"/>
            </a:endParaRPr>
          </a:p>
        </p:txBody>
      </p:sp>
      <p:sp>
        <p:nvSpPr>
          <p:cNvPr id="299067" name="Rectangle 59">
            <a:extLst>
              <a:ext uri="{FF2B5EF4-FFF2-40B4-BE49-F238E27FC236}">
                <a16:creationId xmlns:a16="http://schemas.microsoft.com/office/drawing/2014/main" id="{27835D4D-053C-4D3C-8492-BF5A900A824A}"/>
              </a:ext>
            </a:extLst>
          </p:cNvPr>
          <p:cNvSpPr>
            <a:spLocks noChangeArrowheads="1"/>
          </p:cNvSpPr>
          <p:nvPr/>
        </p:nvSpPr>
        <p:spPr bwMode="auto">
          <a:xfrm>
            <a:off x="6800850" y="4075113"/>
            <a:ext cx="1185863" cy="3143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Grasas</a:t>
            </a:r>
            <a:endParaRPr lang="en-US" sz="2000">
              <a:solidFill>
                <a:srgbClr val="000000"/>
              </a:solidFill>
              <a:latin typeface="Verdana" pitchFamily="34" charset="0"/>
            </a:endParaRPr>
          </a:p>
        </p:txBody>
      </p:sp>
      <p:sp>
        <p:nvSpPr>
          <p:cNvPr id="113686" name="Line 62">
            <a:extLst>
              <a:ext uri="{FF2B5EF4-FFF2-40B4-BE49-F238E27FC236}">
                <a16:creationId xmlns:a16="http://schemas.microsoft.com/office/drawing/2014/main" id="{D049A7FC-8E34-448E-9E12-29CE7A99633A}"/>
              </a:ext>
            </a:extLst>
          </p:cNvPr>
          <p:cNvSpPr>
            <a:spLocks noChangeShapeType="1"/>
          </p:cNvSpPr>
          <p:nvPr/>
        </p:nvSpPr>
        <p:spPr bwMode="auto">
          <a:xfrm>
            <a:off x="587375" y="4318000"/>
            <a:ext cx="0" cy="3429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687" name="Text Box 63">
            <a:extLst>
              <a:ext uri="{FF2B5EF4-FFF2-40B4-BE49-F238E27FC236}">
                <a16:creationId xmlns:a16="http://schemas.microsoft.com/office/drawing/2014/main" id="{2437ACDB-2EF0-4AF8-B04C-BD8ACCA0BDD8}"/>
              </a:ext>
            </a:extLst>
          </p:cNvPr>
          <p:cNvSpPr txBox="1">
            <a:spLocks noChangeArrowheads="1"/>
          </p:cNvSpPr>
          <p:nvPr/>
        </p:nvSpPr>
        <p:spPr bwMode="auto">
          <a:xfrm>
            <a:off x="300038" y="4579938"/>
            <a:ext cx="7270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0.71</a:t>
            </a:r>
          </a:p>
        </p:txBody>
      </p:sp>
      <p:sp>
        <p:nvSpPr>
          <p:cNvPr id="113688" name="Text Box 65">
            <a:extLst>
              <a:ext uri="{FF2B5EF4-FFF2-40B4-BE49-F238E27FC236}">
                <a16:creationId xmlns:a16="http://schemas.microsoft.com/office/drawing/2014/main" id="{0935FC39-DD95-4021-A60F-1F3DA27821CE}"/>
              </a:ext>
            </a:extLst>
          </p:cNvPr>
          <p:cNvSpPr txBox="1">
            <a:spLocks noChangeArrowheads="1"/>
          </p:cNvSpPr>
          <p:nvPr/>
        </p:nvSpPr>
        <p:spPr bwMode="auto">
          <a:xfrm>
            <a:off x="2878138" y="4567238"/>
            <a:ext cx="7270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4.69</a:t>
            </a:r>
          </a:p>
        </p:txBody>
      </p:sp>
      <p:sp>
        <p:nvSpPr>
          <p:cNvPr id="113689" name="Text Box 67">
            <a:extLst>
              <a:ext uri="{FF2B5EF4-FFF2-40B4-BE49-F238E27FC236}">
                <a16:creationId xmlns:a16="http://schemas.microsoft.com/office/drawing/2014/main" id="{33F2FCBF-65A6-4795-9234-A912D73C7FFA}"/>
              </a:ext>
            </a:extLst>
          </p:cNvPr>
          <p:cNvSpPr txBox="1">
            <a:spLocks noChangeArrowheads="1"/>
          </p:cNvSpPr>
          <p:nvPr/>
        </p:nvSpPr>
        <p:spPr bwMode="auto">
          <a:xfrm>
            <a:off x="5845175" y="4579938"/>
            <a:ext cx="579438"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0.0</a:t>
            </a:r>
          </a:p>
        </p:txBody>
      </p:sp>
      <p:sp>
        <p:nvSpPr>
          <p:cNvPr id="113690" name="Text Box 69">
            <a:extLst>
              <a:ext uri="{FF2B5EF4-FFF2-40B4-BE49-F238E27FC236}">
                <a16:creationId xmlns:a16="http://schemas.microsoft.com/office/drawing/2014/main" id="{0FDBCB60-7730-4726-A41D-954650AD5358}"/>
              </a:ext>
            </a:extLst>
          </p:cNvPr>
          <p:cNvSpPr txBox="1">
            <a:spLocks noChangeArrowheads="1"/>
          </p:cNvSpPr>
          <p:nvPr/>
        </p:nvSpPr>
        <p:spPr bwMode="auto">
          <a:xfrm>
            <a:off x="6805613" y="4579938"/>
            <a:ext cx="8874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100.0</a:t>
            </a:r>
          </a:p>
        </p:txBody>
      </p:sp>
      <p:sp>
        <p:nvSpPr>
          <p:cNvPr id="113691" name="Line 70">
            <a:extLst>
              <a:ext uri="{FF2B5EF4-FFF2-40B4-BE49-F238E27FC236}">
                <a16:creationId xmlns:a16="http://schemas.microsoft.com/office/drawing/2014/main" id="{338021E7-EDDF-4E5D-BE5D-18587DB0E621}"/>
              </a:ext>
            </a:extLst>
          </p:cNvPr>
          <p:cNvSpPr>
            <a:spLocks noChangeShapeType="1"/>
          </p:cNvSpPr>
          <p:nvPr/>
        </p:nvSpPr>
        <p:spPr bwMode="auto">
          <a:xfrm rot="-5400000">
            <a:off x="1948657" y="3733006"/>
            <a:ext cx="0" cy="19859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692" name="Text Box 71">
            <a:extLst>
              <a:ext uri="{FF2B5EF4-FFF2-40B4-BE49-F238E27FC236}">
                <a16:creationId xmlns:a16="http://schemas.microsoft.com/office/drawing/2014/main" id="{2D015C00-1F17-4CDF-88FB-25A3C9BB2DC3}"/>
              </a:ext>
            </a:extLst>
          </p:cNvPr>
          <p:cNvSpPr txBox="1">
            <a:spLocks noChangeArrowheads="1"/>
          </p:cNvSpPr>
          <p:nvPr/>
        </p:nvSpPr>
        <p:spPr bwMode="auto">
          <a:xfrm>
            <a:off x="7469188" y="4549775"/>
            <a:ext cx="1177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a:t>(Grasas)</a:t>
            </a:r>
          </a:p>
        </p:txBody>
      </p:sp>
      <p:sp>
        <p:nvSpPr>
          <p:cNvPr id="113693" name="Line 72">
            <a:extLst>
              <a:ext uri="{FF2B5EF4-FFF2-40B4-BE49-F238E27FC236}">
                <a16:creationId xmlns:a16="http://schemas.microsoft.com/office/drawing/2014/main" id="{9D5BB885-637A-4065-BA17-855225CB2A3E}"/>
              </a:ext>
            </a:extLst>
          </p:cNvPr>
          <p:cNvSpPr>
            <a:spLocks noChangeShapeType="1"/>
          </p:cNvSpPr>
          <p:nvPr/>
        </p:nvSpPr>
        <p:spPr bwMode="auto">
          <a:xfrm rot="-5400000">
            <a:off x="4637882" y="3596481"/>
            <a:ext cx="0" cy="223361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694" name="Line 73">
            <a:extLst>
              <a:ext uri="{FF2B5EF4-FFF2-40B4-BE49-F238E27FC236}">
                <a16:creationId xmlns:a16="http://schemas.microsoft.com/office/drawing/2014/main" id="{65A588EF-E14C-4175-A527-C69BADAAD8E4}"/>
              </a:ext>
            </a:extLst>
          </p:cNvPr>
          <p:cNvSpPr>
            <a:spLocks noChangeShapeType="1"/>
          </p:cNvSpPr>
          <p:nvPr/>
        </p:nvSpPr>
        <p:spPr bwMode="auto">
          <a:xfrm rot="-5400000">
            <a:off x="6614319" y="4429919"/>
            <a:ext cx="0" cy="541338"/>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695" name="Text Box 74">
            <a:extLst>
              <a:ext uri="{FF2B5EF4-FFF2-40B4-BE49-F238E27FC236}">
                <a16:creationId xmlns:a16="http://schemas.microsoft.com/office/drawing/2014/main" id="{4D26EF74-3C7B-44EC-A6AA-98DD4DA5145A}"/>
              </a:ext>
            </a:extLst>
          </p:cNvPr>
          <p:cNvSpPr txBox="1">
            <a:spLocks noChangeArrowheads="1"/>
          </p:cNvSpPr>
          <p:nvPr/>
        </p:nvSpPr>
        <p:spPr bwMode="auto">
          <a:xfrm>
            <a:off x="300038" y="4960938"/>
            <a:ext cx="7270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0.85</a:t>
            </a:r>
          </a:p>
        </p:txBody>
      </p:sp>
      <p:sp>
        <p:nvSpPr>
          <p:cNvPr id="113696" name="Text Box 75">
            <a:extLst>
              <a:ext uri="{FF2B5EF4-FFF2-40B4-BE49-F238E27FC236}">
                <a16:creationId xmlns:a16="http://schemas.microsoft.com/office/drawing/2014/main" id="{2F44F0EF-F3FA-46B6-912F-CEBCBEB8A38C}"/>
              </a:ext>
            </a:extLst>
          </p:cNvPr>
          <p:cNvSpPr txBox="1">
            <a:spLocks noChangeArrowheads="1"/>
          </p:cNvSpPr>
          <p:nvPr/>
        </p:nvSpPr>
        <p:spPr bwMode="auto">
          <a:xfrm>
            <a:off x="2878138" y="4948238"/>
            <a:ext cx="7270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4.86</a:t>
            </a:r>
          </a:p>
        </p:txBody>
      </p:sp>
      <p:sp>
        <p:nvSpPr>
          <p:cNvPr id="113697" name="Text Box 76">
            <a:extLst>
              <a:ext uri="{FF2B5EF4-FFF2-40B4-BE49-F238E27FC236}">
                <a16:creationId xmlns:a16="http://schemas.microsoft.com/office/drawing/2014/main" id="{61B22D40-9B42-4BC1-848C-4F769C881956}"/>
              </a:ext>
            </a:extLst>
          </p:cNvPr>
          <p:cNvSpPr txBox="1">
            <a:spLocks noChangeArrowheads="1"/>
          </p:cNvSpPr>
          <p:nvPr/>
        </p:nvSpPr>
        <p:spPr bwMode="auto">
          <a:xfrm>
            <a:off x="5692775" y="4960938"/>
            <a:ext cx="7747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50.7</a:t>
            </a:r>
          </a:p>
        </p:txBody>
      </p:sp>
      <p:sp>
        <p:nvSpPr>
          <p:cNvPr id="113698" name="Text Box 77">
            <a:extLst>
              <a:ext uri="{FF2B5EF4-FFF2-40B4-BE49-F238E27FC236}">
                <a16:creationId xmlns:a16="http://schemas.microsoft.com/office/drawing/2014/main" id="{3272E791-2621-4B81-ADA8-FECD21B85051}"/>
              </a:ext>
            </a:extLst>
          </p:cNvPr>
          <p:cNvSpPr txBox="1">
            <a:spLocks noChangeArrowheads="1"/>
          </p:cNvSpPr>
          <p:nvPr/>
        </p:nvSpPr>
        <p:spPr bwMode="auto">
          <a:xfrm>
            <a:off x="6805613" y="4960938"/>
            <a:ext cx="887412"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  49.3</a:t>
            </a:r>
          </a:p>
        </p:txBody>
      </p:sp>
      <p:sp>
        <p:nvSpPr>
          <p:cNvPr id="113699" name="Line 78">
            <a:extLst>
              <a:ext uri="{FF2B5EF4-FFF2-40B4-BE49-F238E27FC236}">
                <a16:creationId xmlns:a16="http://schemas.microsoft.com/office/drawing/2014/main" id="{26C7D632-1A77-423E-B276-EF85D09E3BA5}"/>
              </a:ext>
            </a:extLst>
          </p:cNvPr>
          <p:cNvSpPr>
            <a:spLocks noChangeShapeType="1"/>
          </p:cNvSpPr>
          <p:nvPr/>
        </p:nvSpPr>
        <p:spPr bwMode="auto">
          <a:xfrm rot="-5400000">
            <a:off x="1948657" y="4114006"/>
            <a:ext cx="0" cy="19859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00" name="Text Box 79">
            <a:extLst>
              <a:ext uri="{FF2B5EF4-FFF2-40B4-BE49-F238E27FC236}">
                <a16:creationId xmlns:a16="http://schemas.microsoft.com/office/drawing/2014/main" id="{C6DB762B-4581-4264-BAC5-BBE0FEB8B35D}"/>
              </a:ext>
            </a:extLst>
          </p:cNvPr>
          <p:cNvSpPr txBox="1">
            <a:spLocks noChangeArrowheads="1"/>
          </p:cNvSpPr>
          <p:nvPr/>
        </p:nvSpPr>
        <p:spPr bwMode="auto">
          <a:xfrm>
            <a:off x="7494588" y="4930775"/>
            <a:ext cx="16398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a:t>(Dieta Mixta)</a:t>
            </a:r>
          </a:p>
        </p:txBody>
      </p:sp>
      <p:sp>
        <p:nvSpPr>
          <p:cNvPr id="113701" name="Line 80">
            <a:extLst>
              <a:ext uri="{FF2B5EF4-FFF2-40B4-BE49-F238E27FC236}">
                <a16:creationId xmlns:a16="http://schemas.microsoft.com/office/drawing/2014/main" id="{1813AB46-BD3D-4196-8EE9-CDA688054F13}"/>
              </a:ext>
            </a:extLst>
          </p:cNvPr>
          <p:cNvSpPr>
            <a:spLocks noChangeShapeType="1"/>
          </p:cNvSpPr>
          <p:nvPr/>
        </p:nvSpPr>
        <p:spPr bwMode="auto">
          <a:xfrm rot="-5400000">
            <a:off x="4656138" y="3984625"/>
            <a:ext cx="0" cy="221932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02" name="Line 81">
            <a:extLst>
              <a:ext uri="{FF2B5EF4-FFF2-40B4-BE49-F238E27FC236}">
                <a16:creationId xmlns:a16="http://schemas.microsoft.com/office/drawing/2014/main" id="{12249A77-8A05-4B95-8D02-34509A292716}"/>
              </a:ext>
            </a:extLst>
          </p:cNvPr>
          <p:cNvSpPr>
            <a:spLocks noChangeShapeType="1"/>
          </p:cNvSpPr>
          <p:nvPr/>
        </p:nvSpPr>
        <p:spPr bwMode="auto">
          <a:xfrm rot="-5400000">
            <a:off x="6663532" y="4761706"/>
            <a:ext cx="0" cy="6397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03" name="Text Box 82">
            <a:extLst>
              <a:ext uri="{FF2B5EF4-FFF2-40B4-BE49-F238E27FC236}">
                <a16:creationId xmlns:a16="http://schemas.microsoft.com/office/drawing/2014/main" id="{8502CF39-8A9E-4AE8-B409-C00D2A3A5234}"/>
              </a:ext>
            </a:extLst>
          </p:cNvPr>
          <p:cNvSpPr txBox="1">
            <a:spLocks noChangeArrowheads="1"/>
          </p:cNvSpPr>
          <p:nvPr/>
        </p:nvSpPr>
        <p:spPr bwMode="auto">
          <a:xfrm>
            <a:off x="300038" y="5341938"/>
            <a:ext cx="7270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1.00</a:t>
            </a:r>
          </a:p>
        </p:txBody>
      </p:sp>
      <p:sp>
        <p:nvSpPr>
          <p:cNvPr id="113704" name="Text Box 83">
            <a:extLst>
              <a:ext uri="{FF2B5EF4-FFF2-40B4-BE49-F238E27FC236}">
                <a16:creationId xmlns:a16="http://schemas.microsoft.com/office/drawing/2014/main" id="{FB9E324F-71E8-4895-81CF-3108EBBBA5CF}"/>
              </a:ext>
            </a:extLst>
          </p:cNvPr>
          <p:cNvSpPr txBox="1">
            <a:spLocks noChangeArrowheads="1"/>
          </p:cNvSpPr>
          <p:nvPr/>
        </p:nvSpPr>
        <p:spPr bwMode="auto">
          <a:xfrm>
            <a:off x="2878138" y="5329238"/>
            <a:ext cx="7270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5.05</a:t>
            </a:r>
          </a:p>
        </p:txBody>
      </p:sp>
      <p:sp>
        <p:nvSpPr>
          <p:cNvPr id="113705" name="Text Box 84">
            <a:extLst>
              <a:ext uri="{FF2B5EF4-FFF2-40B4-BE49-F238E27FC236}">
                <a16:creationId xmlns:a16="http://schemas.microsoft.com/office/drawing/2014/main" id="{2073B6D0-9439-4526-87B3-87521BBE8C20}"/>
              </a:ext>
            </a:extLst>
          </p:cNvPr>
          <p:cNvSpPr txBox="1">
            <a:spLocks noChangeArrowheads="1"/>
          </p:cNvSpPr>
          <p:nvPr/>
        </p:nvSpPr>
        <p:spPr bwMode="auto">
          <a:xfrm>
            <a:off x="5556250" y="5341938"/>
            <a:ext cx="9112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100.0</a:t>
            </a:r>
          </a:p>
        </p:txBody>
      </p:sp>
      <p:sp>
        <p:nvSpPr>
          <p:cNvPr id="113706" name="Text Box 85">
            <a:extLst>
              <a:ext uri="{FF2B5EF4-FFF2-40B4-BE49-F238E27FC236}">
                <a16:creationId xmlns:a16="http://schemas.microsoft.com/office/drawing/2014/main" id="{9ACE5285-025B-4A79-B0D2-47290C05C5B4}"/>
              </a:ext>
            </a:extLst>
          </p:cNvPr>
          <p:cNvSpPr txBox="1">
            <a:spLocks noChangeArrowheads="1"/>
          </p:cNvSpPr>
          <p:nvPr/>
        </p:nvSpPr>
        <p:spPr bwMode="auto">
          <a:xfrm>
            <a:off x="6945313" y="5341938"/>
            <a:ext cx="7143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  0.0</a:t>
            </a:r>
          </a:p>
        </p:txBody>
      </p:sp>
      <p:sp>
        <p:nvSpPr>
          <p:cNvPr id="113707" name="Line 86">
            <a:extLst>
              <a:ext uri="{FF2B5EF4-FFF2-40B4-BE49-F238E27FC236}">
                <a16:creationId xmlns:a16="http://schemas.microsoft.com/office/drawing/2014/main" id="{2493F2F7-80AC-4DED-8DAB-BE00AAE6B20A}"/>
              </a:ext>
            </a:extLst>
          </p:cNvPr>
          <p:cNvSpPr>
            <a:spLocks noChangeShapeType="1"/>
          </p:cNvSpPr>
          <p:nvPr/>
        </p:nvSpPr>
        <p:spPr bwMode="auto">
          <a:xfrm rot="-5400000">
            <a:off x="1948657" y="4495006"/>
            <a:ext cx="0" cy="19859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08" name="Text Box 87">
            <a:extLst>
              <a:ext uri="{FF2B5EF4-FFF2-40B4-BE49-F238E27FC236}">
                <a16:creationId xmlns:a16="http://schemas.microsoft.com/office/drawing/2014/main" id="{CA8BDD02-EFC9-401F-9EB7-CB466A93BA61}"/>
              </a:ext>
            </a:extLst>
          </p:cNvPr>
          <p:cNvSpPr txBox="1">
            <a:spLocks noChangeArrowheads="1"/>
          </p:cNvSpPr>
          <p:nvPr/>
        </p:nvSpPr>
        <p:spPr bwMode="auto">
          <a:xfrm>
            <a:off x="7494588" y="5311775"/>
            <a:ext cx="973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a:t>(CHO)</a:t>
            </a:r>
          </a:p>
        </p:txBody>
      </p:sp>
      <p:sp>
        <p:nvSpPr>
          <p:cNvPr id="113709" name="Line 88">
            <a:extLst>
              <a:ext uri="{FF2B5EF4-FFF2-40B4-BE49-F238E27FC236}">
                <a16:creationId xmlns:a16="http://schemas.microsoft.com/office/drawing/2014/main" id="{30E443CC-09DD-4986-9887-4D7FC0BB1E5B}"/>
              </a:ext>
            </a:extLst>
          </p:cNvPr>
          <p:cNvSpPr>
            <a:spLocks noChangeShapeType="1"/>
          </p:cNvSpPr>
          <p:nvPr/>
        </p:nvSpPr>
        <p:spPr bwMode="auto">
          <a:xfrm rot="-5400000">
            <a:off x="4594225" y="4427538"/>
            <a:ext cx="0" cy="20955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10" name="Line 89">
            <a:extLst>
              <a:ext uri="{FF2B5EF4-FFF2-40B4-BE49-F238E27FC236}">
                <a16:creationId xmlns:a16="http://schemas.microsoft.com/office/drawing/2014/main" id="{BBCDBD5A-38E6-4D61-B6AB-F43E8F858877}"/>
              </a:ext>
            </a:extLst>
          </p:cNvPr>
          <p:cNvSpPr>
            <a:spLocks noChangeShapeType="1"/>
          </p:cNvSpPr>
          <p:nvPr/>
        </p:nvSpPr>
        <p:spPr bwMode="auto">
          <a:xfrm rot="-5400000">
            <a:off x="6663532" y="5142706"/>
            <a:ext cx="0" cy="6397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11" name="Line 90">
            <a:extLst>
              <a:ext uri="{FF2B5EF4-FFF2-40B4-BE49-F238E27FC236}">
                <a16:creationId xmlns:a16="http://schemas.microsoft.com/office/drawing/2014/main" id="{4D0DA171-38DE-4D00-8B7C-0A9B71348FE0}"/>
              </a:ext>
            </a:extLst>
          </p:cNvPr>
          <p:cNvSpPr>
            <a:spLocks noChangeShapeType="1"/>
          </p:cNvSpPr>
          <p:nvPr/>
        </p:nvSpPr>
        <p:spPr bwMode="auto">
          <a:xfrm>
            <a:off x="4568825" y="17938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12" name="Line 91">
            <a:extLst>
              <a:ext uri="{FF2B5EF4-FFF2-40B4-BE49-F238E27FC236}">
                <a16:creationId xmlns:a16="http://schemas.microsoft.com/office/drawing/2014/main" id="{655F71C0-3E3A-4A87-9773-40FAF05958F2}"/>
              </a:ext>
            </a:extLst>
          </p:cNvPr>
          <p:cNvSpPr>
            <a:spLocks noChangeShapeType="1"/>
          </p:cNvSpPr>
          <p:nvPr/>
        </p:nvSpPr>
        <p:spPr bwMode="auto">
          <a:xfrm>
            <a:off x="4568825" y="24923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13" name="Line 92">
            <a:extLst>
              <a:ext uri="{FF2B5EF4-FFF2-40B4-BE49-F238E27FC236}">
                <a16:creationId xmlns:a16="http://schemas.microsoft.com/office/drawing/2014/main" id="{3B78A675-0B81-4911-944F-86A92B986210}"/>
              </a:ext>
            </a:extLst>
          </p:cNvPr>
          <p:cNvSpPr>
            <a:spLocks noChangeShapeType="1"/>
          </p:cNvSpPr>
          <p:nvPr/>
        </p:nvSpPr>
        <p:spPr bwMode="auto">
          <a:xfrm>
            <a:off x="4568825" y="30003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14" name="Text Box 94">
            <a:extLst>
              <a:ext uri="{FF2B5EF4-FFF2-40B4-BE49-F238E27FC236}">
                <a16:creationId xmlns:a16="http://schemas.microsoft.com/office/drawing/2014/main" id="{23387895-00A8-4619-B1B5-D4C9342F6E56}"/>
              </a:ext>
            </a:extLst>
          </p:cNvPr>
          <p:cNvSpPr txBox="1">
            <a:spLocks noChangeArrowheads="1"/>
          </p:cNvSpPr>
          <p:nvPr/>
        </p:nvSpPr>
        <p:spPr bwMode="auto">
          <a:xfrm>
            <a:off x="2878138" y="5684838"/>
            <a:ext cx="949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4.485</a:t>
            </a:r>
          </a:p>
        </p:txBody>
      </p:sp>
      <p:sp>
        <p:nvSpPr>
          <p:cNvPr id="113715" name="Text Box 97">
            <a:extLst>
              <a:ext uri="{FF2B5EF4-FFF2-40B4-BE49-F238E27FC236}">
                <a16:creationId xmlns:a16="http://schemas.microsoft.com/office/drawing/2014/main" id="{C2258A78-3BDB-4B4D-8C5D-E8EB8FBF3AB1}"/>
              </a:ext>
            </a:extLst>
          </p:cNvPr>
          <p:cNvSpPr txBox="1">
            <a:spLocks noChangeArrowheads="1"/>
          </p:cNvSpPr>
          <p:nvPr/>
        </p:nvSpPr>
        <p:spPr bwMode="auto">
          <a:xfrm>
            <a:off x="6605588" y="5667375"/>
            <a:ext cx="13636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000">
                <a:latin typeface="Arial" panose="020B0604020202020204" pitchFamily="34" charset="0"/>
              </a:rPr>
              <a:t>Proteínas</a:t>
            </a:r>
          </a:p>
        </p:txBody>
      </p:sp>
      <p:sp>
        <p:nvSpPr>
          <p:cNvPr id="113716" name="Line 98">
            <a:extLst>
              <a:ext uri="{FF2B5EF4-FFF2-40B4-BE49-F238E27FC236}">
                <a16:creationId xmlns:a16="http://schemas.microsoft.com/office/drawing/2014/main" id="{DB3ACBDD-8D54-4C8C-BB70-5E610CA8458C}"/>
              </a:ext>
            </a:extLst>
          </p:cNvPr>
          <p:cNvSpPr>
            <a:spLocks noChangeShapeType="1"/>
          </p:cNvSpPr>
          <p:nvPr/>
        </p:nvSpPr>
        <p:spPr bwMode="auto">
          <a:xfrm rot="-5400000">
            <a:off x="5162550" y="4338638"/>
            <a:ext cx="0" cy="29845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17" name="Text Box 100">
            <a:extLst>
              <a:ext uri="{FF2B5EF4-FFF2-40B4-BE49-F238E27FC236}">
                <a16:creationId xmlns:a16="http://schemas.microsoft.com/office/drawing/2014/main" id="{47CE5E15-3011-4631-B4FE-78A1A98ECB88}"/>
              </a:ext>
            </a:extLst>
          </p:cNvPr>
          <p:cNvSpPr txBox="1">
            <a:spLocks noChangeArrowheads="1"/>
          </p:cNvSpPr>
          <p:nvPr/>
        </p:nvSpPr>
        <p:spPr bwMode="auto">
          <a:xfrm>
            <a:off x="2878138" y="6065838"/>
            <a:ext cx="7270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4.86</a:t>
            </a:r>
          </a:p>
        </p:txBody>
      </p:sp>
      <p:sp>
        <p:nvSpPr>
          <p:cNvPr id="113718" name="Text Box 103">
            <a:extLst>
              <a:ext uri="{FF2B5EF4-FFF2-40B4-BE49-F238E27FC236}">
                <a16:creationId xmlns:a16="http://schemas.microsoft.com/office/drawing/2014/main" id="{A9C3042D-63E3-4763-8C1A-08F4FD1D3F6E}"/>
              </a:ext>
            </a:extLst>
          </p:cNvPr>
          <p:cNvSpPr txBox="1">
            <a:spLocks noChangeArrowheads="1"/>
          </p:cNvSpPr>
          <p:nvPr/>
        </p:nvSpPr>
        <p:spPr bwMode="auto">
          <a:xfrm>
            <a:off x="6630988" y="6048375"/>
            <a:ext cx="16398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000">
                <a:latin typeface="Arial" panose="020B0604020202020204" pitchFamily="34" charset="0"/>
              </a:rPr>
              <a:t>Alcohol</a:t>
            </a:r>
          </a:p>
        </p:txBody>
      </p:sp>
      <p:sp>
        <p:nvSpPr>
          <p:cNvPr id="113719" name="Text Box 106">
            <a:extLst>
              <a:ext uri="{FF2B5EF4-FFF2-40B4-BE49-F238E27FC236}">
                <a16:creationId xmlns:a16="http://schemas.microsoft.com/office/drawing/2014/main" id="{CD84D922-E261-42BB-9B8E-B0302B671C23}"/>
              </a:ext>
            </a:extLst>
          </p:cNvPr>
          <p:cNvSpPr txBox="1">
            <a:spLocks noChangeArrowheads="1"/>
          </p:cNvSpPr>
          <p:nvPr/>
        </p:nvSpPr>
        <p:spPr bwMode="auto">
          <a:xfrm>
            <a:off x="2878138" y="6446838"/>
            <a:ext cx="7270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100" i="0">
                <a:latin typeface="Arial" panose="020B0604020202020204" pitchFamily="34" charset="0"/>
              </a:rPr>
              <a:t>4.70</a:t>
            </a:r>
          </a:p>
        </p:txBody>
      </p:sp>
      <p:sp>
        <p:nvSpPr>
          <p:cNvPr id="113720" name="Text Box 109">
            <a:extLst>
              <a:ext uri="{FF2B5EF4-FFF2-40B4-BE49-F238E27FC236}">
                <a16:creationId xmlns:a16="http://schemas.microsoft.com/office/drawing/2014/main" id="{10CA3D89-72F5-45B6-8D83-E97EE0485E82}"/>
              </a:ext>
            </a:extLst>
          </p:cNvPr>
          <p:cNvSpPr txBox="1">
            <a:spLocks noChangeArrowheads="1"/>
          </p:cNvSpPr>
          <p:nvPr/>
        </p:nvSpPr>
        <p:spPr bwMode="auto">
          <a:xfrm>
            <a:off x="6630988" y="6429375"/>
            <a:ext cx="2427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000">
                <a:latin typeface="Arial" panose="020B0604020202020204" pitchFamily="34" charset="0"/>
              </a:rPr>
              <a:t>Inanición (Ayuno)</a:t>
            </a:r>
          </a:p>
        </p:txBody>
      </p:sp>
      <p:sp>
        <p:nvSpPr>
          <p:cNvPr id="113721" name="Line 112">
            <a:extLst>
              <a:ext uri="{FF2B5EF4-FFF2-40B4-BE49-F238E27FC236}">
                <a16:creationId xmlns:a16="http://schemas.microsoft.com/office/drawing/2014/main" id="{9390D300-74FA-4B40-9762-45D4C7881B2A}"/>
              </a:ext>
            </a:extLst>
          </p:cNvPr>
          <p:cNvSpPr>
            <a:spLocks noChangeShapeType="1"/>
          </p:cNvSpPr>
          <p:nvPr/>
        </p:nvSpPr>
        <p:spPr bwMode="auto">
          <a:xfrm>
            <a:off x="3178175" y="4318000"/>
            <a:ext cx="0" cy="3429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22" name="Line 113">
            <a:extLst>
              <a:ext uri="{FF2B5EF4-FFF2-40B4-BE49-F238E27FC236}">
                <a16:creationId xmlns:a16="http://schemas.microsoft.com/office/drawing/2014/main" id="{A7D68383-EE45-4746-9F04-87B02DD54E76}"/>
              </a:ext>
            </a:extLst>
          </p:cNvPr>
          <p:cNvSpPr>
            <a:spLocks noChangeShapeType="1"/>
          </p:cNvSpPr>
          <p:nvPr/>
        </p:nvSpPr>
        <p:spPr bwMode="auto">
          <a:xfrm>
            <a:off x="6124575" y="4318000"/>
            <a:ext cx="0" cy="3429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23" name="Line 114">
            <a:extLst>
              <a:ext uri="{FF2B5EF4-FFF2-40B4-BE49-F238E27FC236}">
                <a16:creationId xmlns:a16="http://schemas.microsoft.com/office/drawing/2014/main" id="{6FEABB93-694A-4349-8CDB-907520ADEB68}"/>
              </a:ext>
            </a:extLst>
          </p:cNvPr>
          <p:cNvSpPr>
            <a:spLocks noChangeShapeType="1"/>
          </p:cNvSpPr>
          <p:nvPr/>
        </p:nvSpPr>
        <p:spPr bwMode="auto">
          <a:xfrm>
            <a:off x="7394575" y="4318000"/>
            <a:ext cx="0" cy="3429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24" name="Freeform 116">
            <a:extLst>
              <a:ext uri="{FF2B5EF4-FFF2-40B4-BE49-F238E27FC236}">
                <a16:creationId xmlns:a16="http://schemas.microsoft.com/office/drawing/2014/main" id="{6DDCA300-269A-4783-BFF1-7EF6EDB2D95A}"/>
              </a:ext>
            </a:extLst>
          </p:cNvPr>
          <p:cNvSpPr>
            <a:spLocks/>
          </p:cNvSpPr>
          <p:nvPr/>
        </p:nvSpPr>
        <p:spPr bwMode="auto">
          <a:xfrm>
            <a:off x="3173413" y="3616325"/>
            <a:ext cx="320675" cy="41116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3725" name="Rectangle 117">
            <a:extLst>
              <a:ext uri="{FF2B5EF4-FFF2-40B4-BE49-F238E27FC236}">
                <a16:creationId xmlns:a16="http://schemas.microsoft.com/office/drawing/2014/main" id="{EFDFBE05-6231-4CE3-BDFC-567941331C3A}"/>
              </a:ext>
            </a:extLst>
          </p:cNvPr>
          <p:cNvSpPr>
            <a:spLocks noChangeArrowheads="1"/>
          </p:cNvSpPr>
          <p:nvPr/>
        </p:nvSpPr>
        <p:spPr bwMode="auto">
          <a:xfrm>
            <a:off x="444500" y="5676900"/>
            <a:ext cx="8502650" cy="107632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3726" name="Line 118">
            <a:extLst>
              <a:ext uri="{FF2B5EF4-FFF2-40B4-BE49-F238E27FC236}">
                <a16:creationId xmlns:a16="http://schemas.microsoft.com/office/drawing/2014/main" id="{42868C36-3D94-4296-BD59-352D5E27AE4D}"/>
              </a:ext>
            </a:extLst>
          </p:cNvPr>
          <p:cNvSpPr>
            <a:spLocks noChangeShapeType="1"/>
          </p:cNvSpPr>
          <p:nvPr/>
        </p:nvSpPr>
        <p:spPr bwMode="auto">
          <a:xfrm rot="-5400000">
            <a:off x="5162550" y="5100638"/>
            <a:ext cx="0" cy="29845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3727" name="Line 119">
            <a:extLst>
              <a:ext uri="{FF2B5EF4-FFF2-40B4-BE49-F238E27FC236}">
                <a16:creationId xmlns:a16="http://schemas.microsoft.com/office/drawing/2014/main" id="{80325BEC-7F08-4972-AD9C-651ED98015E0}"/>
              </a:ext>
            </a:extLst>
          </p:cNvPr>
          <p:cNvSpPr>
            <a:spLocks noChangeShapeType="1"/>
          </p:cNvSpPr>
          <p:nvPr/>
        </p:nvSpPr>
        <p:spPr bwMode="auto">
          <a:xfrm rot="-5400000">
            <a:off x="5082382" y="4614069"/>
            <a:ext cx="0" cy="3170237"/>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9011"/>
                                        </p:tgtEl>
                                        <p:attrNameLst>
                                          <p:attrName>style.visibility</p:attrName>
                                        </p:attrNameLst>
                                      </p:cBhvr>
                                      <p:to>
                                        <p:strVal val="visible"/>
                                      </p:to>
                                    </p:set>
                                    <p:animEffect transition="in" filter="wipe(left)">
                                      <p:cBhvr>
                                        <p:cTn id="7" dur="500"/>
                                        <p:tgtEl>
                                          <p:spTgt spid="2990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1"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44" name="Picture 20" descr="Tables 2 tiff">
            <a:extLst>
              <a:ext uri="{FF2B5EF4-FFF2-40B4-BE49-F238E27FC236}">
                <a16:creationId xmlns:a16="http://schemas.microsoft.com/office/drawing/2014/main" id="{9CE35E41-BA10-48E9-809A-B58279CAFE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45" name="Text Box 21">
            <a:extLst>
              <a:ext uri="{FF2B5EF4-FFF2-40B4-BE49-F238E27FC236}">
                <a16:creationId xmlns:a16="http://schemas.microsoft.com/office/drawing/2014/main" id="{E8B881C4-B7E0-4BFF-81F2-7C6C720A91F4}"/>
              </a:ext>
            </a:extLst>
          </p:cNvPr>
          <p:cNvSpPr txBox="1">
            <a:spLocks noChangeArrowheads="1"/>
          </p:cNvSpPr>
          <p:nvPr/>
        </p:nvSpPr>
        <p:spPr bwMode="auto">
          <a:xfrm>
            <a:off x="660400" y="84138"/>
            <a:ext cx="8483600" cy="128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900" i="0">
                <a:solidFill>
                  <a:schemeClr val="accent2"/>
                </a:solidFill>
                <a:latin typeface="Arial" panose="020B0604020202020204" pitchFamily="34" charset="0"/>
              </a:rPr>
              <a:t>Equivalencia Calórica de la Proporción del Intercambio Respiratorio (RER) y el % de kcal derivado de los Hidratos de Carbono y Grasas</a:t>
            </a:r>
            <a:endParaRPr lang="en-US" altLang="en-US" sz="2900" b="0" i="0"/>
          </a:p>
        </p:txBody>
      </p:sp>
      <p:grpSp>
        <p:nvGrpSpPr>
          <p:cNvPr id="2" name="Group 29">
            <a:extLst>
              <a:ext uri="{FF2B5EF4-FFF2-40B4-BE49-F238E27FC236}">
                <a16:creationId xmlns:a16="http://schemas.microsoft.com/office/drawing/2014/main" id="{67842E25-B954-4EFF-839A-F3DB49AD0992}"/>
              </a:ext>
            </a:extLst>
          </p:cNvPr>
          <p:cNvGrpSpPr>
            <a:grpSpLocks/>
          </p:cNvGrpSpPr>
          <p:nvPr/>
        </p:nvGrpSpPr>
        <p:grpSpPr bwMode="auto">
          <a:xfrm>
            <a:off x="869950" y="1920875"/>
            <a:ext cx="8013700" cy="4108450"/>
            <a:chOff x="548" y="1210"/>
            <a:chExt cx="5048" cy="2588"/>
          </a:xfrm>
        </p:grpSpPr>
        <p:sp>
          <p:nvSpPr>
            <p:cNvPr id="114693" name="Text Box 23">
              <a:extLst>
                <a:ext uri="{FF2B5EF4-FFF2-40B4-BE49-F238E27FC236}">
                  <a16:creationId xmlns:a16="http://schemas.microsoft.com/office/drawing/2014/main" id="{B3C4FA5D-11A0-415D-A736-231200FA3E66}"/>
                </a:ext>
              </a:extLst>
            </p:cNvPr>
            <p:cNvSpPr txBox="1">
              <a:spLocks noChangeArrowheads="1"/>
            </p:cNvSpPr>
            <p:nvPr/>
          </p:nvSpPr>
          <p:spPr bwMode="auto">
            <a:xfrm>
              <a:off x="552" y="1774"/>
              <a:ext cx="5044" cy="2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144588">
                <a:tabLst>
                  <a:tab pos="609600" algn="ctr"/>
                  <a:tab pos="2527300" algn="ctr"/>
                  <a:tab pos="5308600" algn="r"/>
                  <a:tab pos="7518400" algn="r"/>
                </a:tabLst>
                <a:defRPr sz="1200" b="1" i="1">
                  <a:solidFill>
                    <a:schemeClr val="tx1"/>
                  </a:solidFill>
                  <a:latin typeface="Times New Roman" panose="02020603050405020304" pitchFamily="18" charset="0"/>
                </a:defRPr>
              </a:lvl1pPr>
              <a:lvl2pPr marL="742950" indent="-285750" defTabSz="1144588">
                <a:tabLst>
                  <a:tab pos="609600" algn="ctr"/>
                  <a:tab pos="2527300" algn="ctr"/>
                  <a:tab pos="5308600" algn="r"/>
                  <a:tab pos="7518400" algn="r"/>
                </a:tabLst>
                <a:defRPr sz="1200" b="1" i="1">
                  <a:solidFill>
                    <a:schemeClr val="tx1"/>
                  </a:solidFill>
                  <a:latin typeface="Times New Roman" panose="02020603050405020304" pitchFamily="18" charset="0"/>
                </a:defRPr>
              </a:lvl2pPr>
              <a:lvl3pPr marL="1143000" indent="-228600" defTabSz="1144588">
                <a:tabLst>
                  <a:tab pos="609600" algn="ctr"/>
                  <a:tab pos="2527300" algn="ctr"/>
                  <a:tab pos="5308600" algn="r"/>
                  <a:tab pos="7518400" algn="r"/>
                </a:tabLst>
                <a:defRPr sz="1200" b="1" i="1">
                  <a:solidFill>
                    <a:schemeClr val="tx1"/>
                  </a:solidFill>
                  <a:latin typeface="Times New Roman" panose="02020603050405020304" pitchFamily="18" charset="0"/>
                </a:defRPr>
              </a:lvl3pPr>
              <a:lvl4pPr marL="1600200" indent="-228600" defTabSz="1144588">
                <a:tabLst>
                  <a:tab pos="609600" algn="ctr"/>
                  <a:tab pos="2527300" algn="ctr"/>
                  <a:tab pos="5308600" algn="r"/>
                  <a:tab pos="7518400" algn="r"/>
                </a:tabLst>
                <a:defRPr sz="1200" b="1" i="1">
                  <a:solidFill>
                    <a:schemeClr val="tx1"/>
                  </a:solidFill>
                  <a:latin typeface="Times New Roman" panose="02020603050405020304" pitchFamily="18" charset="0"/>
                </a:defRPr>
              </a:lvl4pPr>
              <a:lvl5pPr marL="2057400" indent="-228600" defTabSz="1144588">
                <a:tabLst>
                  <a:tab pos="609600" algn="ctr"/>
                  <a:tab pos="2527300" algn="ctr"/>
                  <a:tab pos="5308600" algn="r"/>
                  <a:tab pos="7518400" algn="r"/>
                </a:tabLst>
                <a:defRPr sz="1200" b="1" i="1">
                  <a:solidFill>
                    <a:schemeClr val="tx1"/>
                  </a:solidFill>
                  <a:latin typeface="Times New Roman" panose="02020603050405020304" pitchFamily="18" charset="0"/>
                </a:defRPr>
              </a:lvl5pPr>
              <a:lvl6pPr marL="2514600" indent="-228600" defTabSz="1144588" eaLnBrk="0" fontAlgn="base" hangingPunct="0">
                <a:spcBef>
                  <a:spcPct val="0"/>
                </a:spcBef>
                <a:spcAft>
                  <a:spcPct val="0"/>
                </a:spcAft>
                <a:tabLst>
                  <a:tab pos="609600" algn="ctr"/>
                  <a:tab pos="2527300" algn="ctr"/>
                  <a:tab pos="5308600" algn="r"/>
                  <a:tab pos="7518400" algn="r"/>
                </a:tabLst>
                <a:defRPr sz="1200" b="1" i="1">
                  <a:solidFill>
                    <a:schemeClr val="tx1"/>
                  </a:solidFill>
                  <a:latin typeface="Times New Roman" panose="02020603050405020304" pitchFamily="18" charset="0"/>
                </a:defRPr>
              </a:lvl6pPr>
              <a:lvl7pPr marL="2971800" indent="-228600" defTabSz="1144588" eaLnBrk="0" fontAlgn="base" hangingPunct="0">
                <a:spcBef>
                  <a:spcPct val="0"/>
                </a:spcBef>
                <a:spcAft>
                  <a:spcPct val="0"/>
                </a:spcAft>
                <a:tabLst>
                  <a:tab pos="609600" algn="ctr"/>
                  <a:tab pos="2527300" algn="ctr"/>
                  <a:tab pos="5308600" algn="r"/>
                  <a:tab pos="7518400" algn="r"/>
                </a:tabLst>
                <a:defRPr sz="1200" b="1" i="1">
                  <a:solidFill>
                    <a:schemeClr val="tx1"/>
                  </a:solidFill>
                  <a:latin typeface="Times New Roman" panose="02020603050405020304" pitchFamily="18" charset="0"/>
                </a:defRPr>
              </a:lvl7pPr>
              <a:lvl8pPr marL="3429000" indent="-228600" defTabSz="1144588" eaLnBrk="0" fontAlgn="base" hangingPunct="0">
                <a:spcBef>
                  <a:spcPct val="0"/>
                </a:spcBef>
                <a:spcAft>
                  <a:spcPct val="0"/>
                </a:spcAft>
                <a:tabLst>
                  <a:tab pos="609600" algn="ctr"/>
                  <a:tab pos="2527300" algn="ctr"/>
                  <a:tab pos="5308600" algn="r"/>
                  <a:tab pos="7518400" algn="r"/>
                </a:tabLst>
                <a:defRPr sz="1200" b="1" i="1">
                  <a:solidFill>
                    <a:schemeClr val="tx1"/>
                  </a:solidFill>
                  <a:latin typeface="Times New Roman" panose="02020603050405020304" pitchFamily="18" charset="0"/>
                </a:defRPr>
              </a:lvl8pPr>
              <a:lvl9pPr marL="3886200" indent="-228600" defTabSz="1144588" eaLnBrk="0" fontAlgn="base" hangingPunct="0">
                <a:spcBef>
                  <a:spcPct val="0"/>
                </a:spcBef>
                <a:spcAft>
                  <a:spcPct val="0"/>
                </a:spcAft>
                <a:tabLst>
                  <a:tab pos="609600" algn="ctr"/>
                  <a:tab pos="2527300" algn="ctr"/>
                  <a:tab pos="5308600" algn="r"/>
                  <a:tab pos="7518400" algn="r"/>
                </a:tabLs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200" b="0" i="0">
                  <a:latin typeface="Arial" panose="020B0604020202020204" pitchFamily="34" charset="0"/>
                </a:rPr>
                <a:t>	0.71	4.69	0.0	100.0</a:t>
              </a:r>
            </a:p>
            <a:p>
              <a:pPr>
                <a:lnSpc>
                  <a:spcPct val="90000"/>
                </a:lnSpc>
                <a:spcBef>
                  <a:spcPct val="50000"/>
                </a:spcBef>
              </a:pPr>
              <a:r>
                <a:rPr lang="en-US" altLang="en-US" sz="2200" b="0" i="0">
                  <a:latin typeface="Arial" panose="020B0604020202020204" pitchFamily="34" charset="0"/>
                </a:rPr>
                <a:t>	0.75	4.74	15.6	84.4</a:t>
              </a:r>
            </a:p>
            <a:p>
              <a:pPr>
                <a:lnSpc>
                  <a:spcPct val="90000"/>
                </a:lnSpc>
                <a:spcBef>
                  <a:spcPct val="50000"/>
                </a:spcBef>
              </a:pPr>
              <a:r>
                <a:rPr lang="en-US" altLang="en-US" sz="2200" b="0" i="0">
                  <a:latin typeface="Arial" panose="020B0604020202020204" pitchFamily="34" charset="0"/>
                </a:rPr>
                <a:t>	0.80	4.80	33.4	66.6</a:t>
              </a:r>
            </a:p>
            <a:p>
              <a:pPr>
                <a:lnSpc>
                  <a:spcPct val="90000"/>
                </a:lnSpc>
                <a:spcBef>
                  <a:spcPct val="50000"/>
                </a:spcBef>
              </a:pPr>
              <a:r>
                <a:rPr lang="en-US" altLang="en-US" sz="2200" b="0" i="0">
                  <a:latin typeface="Arial" panose="020B0604020202020204" pitchFamily="34" charset="0"/>
                </a:rPr>
                <a:t>	0.85	4.86	50.7	49.3</a:t>
              </a:r>
            </a:p>
            <a:p>
              <a:pPr>
                <a:lnSpc>
                  <a:spcPct val="90000"/>
                </a:lnSpc>
                <a:spcBef>
                  <a:spcPct val="50000"/>
                </a:spcBef>
              </a:pPr>
              <a:r>
                <a:rPr lang="en-US" altLang="en-US" sz="2200" b="0" i="0">
                  <a:latin typeface="Arial" panose="020B0604020202020204" pitchFamily="34" charset="0"/>
                </a:rPr>
                <a:t>	0.90	4.92	67.5	32.5</a:t>
              </a:r>
            </a:p>
            <a:p>
              <a:pPr>
                <a:lnSpc>
                  <a:spcPct val="90000"/>
                </a:lnSpc>
                <a:spcBef>
                  <a:spcPct val="50000"/>
                </a:spcBef>
              </a:pPr>
              <a:r>
                <a:rPr lang="en-US" altLang="en-US" sz="2200" b="0" i="0">
                  <a:latin typeface="Arial" panose="020B0604020202020204" pitchFamily="34" charset="0"/>
                </a:rPr>
                <a:t>	0.95	4.99	84.0	16.0</a:t>
              </a:r>
            </a:p>
            <a:p>
              <a:pPr>
                <a:lnSpc>
                  <a:spcPct val="90000"/>
                </a:lnSpc>
                <a:spcBef>
                  <a:spcPct val="50000"/>
                </a:spcBef>
              </a:pPr>
              <a:r>
                <a:rPr lang="en-US" altLang="en-US" sz="2200" b="0" i="0">
                  <a:latin typeface="Arial" panose="020B0604020202020204" pitchFamily="34" charset="0"/>
                </a:rPr>
                <a:t>	1.00	5.05	100.0	0.0</a:t>
              </a:r>
            </a:p>
          </p:txBody>
        </p:sp>
        <p:sp>
          <p:nvSpPr>
            <p:cNvPr id="114694" name="Line 24">
              <a:extLst>
                <a:ext uri="{FF2B5EF4-FFF2-40B4-BE49-F238E27FC236}">
                  <a16:creationId xmlns:a16="http://schemas.microsoft.com/office/drawing/2014/main" id="{80B692EE-30FB-46E4-A9EA-A3B449A01852}"/>
                </a:ext>
              </a:extLst>
            </p:cNvPr>
            <p:cNvSpPr>
              <a:spLocks noChangeShapeType="1"/>
            </p:cNvSpPr>
            <p:nvPr/>
          </p:nvSpPr>
          <p:spPr bwMode="auto">
            <a:xfrm>
              <a:off x="609" y="1759"/>
              <a:ext cx="49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695" name="Text Box 25">
              <a:extLst>
                <a:ext uri="{FF2B5EF4-FFF2-40B4-BE49-F238E27FC236}">
                  <a16:creationId xmlns:a16="http://schemas.microsoft.com/office/drawing/2014/main" id="{BDFAABEA-3393-40C9-A5F3-659EC9CC9401}"/>
                </a:ext>
              </a:extLst>
            </p:cNvPr>
            <p:cNvSpPr txBox="1">
              <a:spLocks noChangeArrowheads="1"/>
            </p:cNvSpPr>
            <p:nvPr/>
          </p:nvSpPr>
          <p:spPr bwMode="auto">
            <a:xfrm>
              <a:off x="548" y="1487"/>
              <a:ext cx="5044"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144588">
                <a:tabLst>
                  <a:tab pos="609600" algn="ctr"/>
                  <a:tab pos="2514600" algn="ctr"/>
                  <a:tab pos="4953000" algn="ctr"/>
                  <a:tab pos="7162800" algn="ctr"/>
                </a:tabLst>
                <a:defRPr sz="1200" b="1" i="1">
                  <a:solidFill>
                    <a:schemeClr val="tx1"/>
                  </a:solidFill>
                  <a:latin typeface="Times New Roman" panose="02020603050405020304" pitchFamily="18" charset="0"/>
                </a:defRPr>
              </a:lvl1pPr>
              <a:lvl2pPr marL="742950" indent="-285750" defTabSz="1144588">
                <a:tabLst>
                  <a:tab pos="609600" algn="ctr"/>
                  <a:tab pos="2514600" algn="ctr"/>
                  <a:tab pos="4953000" algn="ctr"/>
                  <a:tab pos="7162800" algn="ctr"/>
                </a:tabLst>
                <a:defRPr sz="1200" b="1" i="1">
                  <a:solidFill>
                    <a:schemeClr val="tx1"/>
                  </a:solidFill>
                  <a:latin typeface="Times New Roman" panose="02020603050405020304" pitchFamily="18" charset="0"/>
                </a:defRPr>
              </a:lvl2pPr>
              <a:lvl3pPr marL="1143000" indent="-228600" defTabSz="1144588">
                <a:tabLst>
                  <a:tab pos="609600" algn="ctr"/>
                  <a:tab pos="2514600" algn="ctr"/>
                  <a:tab pos="4953000" algn="ctr"/>
                  <a:tab pos="7162800" algn="ctr"/>
                </a:tabLst>
                <a:defRPr sz="1200" b="1" i="1">
                  <a:solidFill>
                    <a:schemeClr val="tx1"/>
                  </a:solidFill>
                  <a:latin typeface="Times New Roman" panose="02020603050405020304" pitchFamily="18" charset="0"/>
                </a:defRPr>
              </a:lvl3pPr>
              <a:lvl4pPr marL="1600200" indent="-228600" defTabSz="1144588">
                <a:tabLst>
                  <a:tab pos="609600" algn="ctr"/>
                  <a:tab pos="2514600" algn="ctr"/>
                  <a:tab pos="4953000" algn="ctr"/>
                  <a:tab pos="7162800" algn="ctr"/>
                </a:tabLst>
                <a:defRPr sz="1200" b="1" i="1">
                  <a:solidFill>
                    <a:schemeClr val="tx1"/>
                  </a:solidFill>
                  <a:latin typeface="Times New Roman" panose="02020603050405020304" pitchFamily="18" charset="0"/>
                </a:defRPr>
              </a:lvl4pPr>
              <a:lvl5pPr marL="2057400" indent="-228600" defTabSz="1144588">
                <a:tabLst>
                  <a:tab pos="609600" algn="ctr"/>
                  <a:tab pos="2514600" algn="ctr"/>
                  <a:tab pos="4953000" algn="ctr"/>
                  <a:tab pos="7162800" algn="ctr"/>
                </a:tabLst>
                <a:defRPr sz="1200" b="1" i="1">
                  <a:solidFill>
                    <a:schemeClr val="tx1"/>
                  </a:solidFill>
                  <a:latin typeface="Times New Roman" panose="02020603050405020304" pitchFamily="18" charset="0"/>
                </a:defRPr>
              </a:lvl5pPr>
              <a:lvl6pPr marL="2514600" indent="-228600" defTabSz="1144588" eaLnBrk="0" fontAlgn="base" hangingPunct="0">
                <a:spcBef>
                  <a:spcPct val="0"/>
                </a:spcBef>
                <a:spcAft>
                  <a:spcPct val="0"/>
                </a:spcAft>
                <a:tabLst>
                  <a:tab pos="609600" algn="ctr"/>
                  <a:tab pos="2514600" algn="ctr"/>
                  <a:tab pos="4953000" algn="ctr"/>
                  <a:tab pos="7162800" algn="ctr"/>
                </a:tabLst>
                <a:defRPr sz="1200" b="1" i="1">
                  <a:solidFill>
                    <a:schemeClr val="tx1"/>
                  </a:solidFill>
                  <a:latin typeface="Times New Roman" panose="02020603050405020304" pitchFamily="18" charset="0"/>
                </a:defRPr>
              </a:lvl6pPr>
              <a:lvl7pPr marL="2971800" indent="-228600" defTabSz="1144588" eaLnBrk="0" fontAlgn="base" hangingPunct="0">
                <a:spcBef>
                  <a:spcPct val="0"/>
                </a:spcBef>
                <a:spcAft>
                  <a:spcPct val="0"/>
                </a:spcAft>
                <a:tabLst>
                  <a:tab pos="609600" algn="ctr"/>
                  <a:tab pos="2514600" algn="ctr"/>
                  <a:tab pos="4953000" algn="ctr"/>
                  <a:tab pos="7162800" algn="ctr"/>
                </a:tabLst>
                <a:defRPr sz="1200" b="1" i="1">
                  <a:solidFill>
                    <a:schemeClr val="tx1"/>
                  </a:solidFill>
                  <a:latin typeface="Times New Roman" panose="02020603050405020304" pitchFamily="18" charset="0"/>
                </a:defRPr>
              </a:lvl7pPr>
              <a:lvl8pPr marL="3429000" indent="-228600" defTabSz="1144588" eaLnBrk="0" fontAlgn="base" hangingPunct="0">
                <a:spcBef>
                  <a:spcPct val="0"/>
                </a:spcBef>
                <a:spcAft>
                  <a:spcPct val="0"/>
                </a:spcAft>
                <a:tabLst>
                  <a:tab pos="609600" algn="ctr"/>
                  <a:tab pos="2514600" algn="ctr"/>
                  <a:tab pos="4953000" algn="ctr"/>
                  <a:tab pos="7162800" algn="ctr"/>
                </a:tabLst>
                <a:defRPr sz="1200" b="1" i="1">
                  <a:solidFill>
                    <a:schemeClr val="tx1"/>
                  </a:solidFill>
                  <a:latin typeface="Times New Roman" panose="02020603050405020304" pitchFamily="18" charset="0"/>
                </a:defRPr>
              </a:lvl8pPr>
              <a:lvl9pPr marL="3886200" indent="-228600" defTabSz="1144588" eaLnBrk="0" fontAlgn="base" hangingPunct="0">
                <a:spcBef>
                  <a:spcPct val="0"/>
                </a:spcBef>
                <a:spcAft>
                  <a:spcPct val="0"/>
                </a:spcAft>
                <a:tabLst>
                  <a:tab pos="609600" algn="ctr"/>
                  <a:tab pos="2514600" algn="ctr"/>
                  <a:tab pos="4953000" algn="ctr"/>
                  <a:tab pos="7162800" algn="ctr"/>
                </a:tabLst>
                <a:defRPr sz="1200" b="1" i="1">
                  <a:solidFill>
                    <a:schemeClr val="tx1"/>
                  </a:solidFill>
                  <a:latin typeface="Times New Roman" panose="02020603050405020304" pitchFamily="18" charset="0"/>
                </a:defRPr>
              </a:lvl9pPr>
            </a:lstStyle>
            <a:p>
              <a:pPr>
                <a:spcBef>
                  <a:spcPct val="50000"/>
                </a:spcBef>
              </a:pPr>
              <a:r>
                <a:rPr lang="en-US" altLang="en-US" sz="2200" i="0">
                  <a:latin typeface="Arial" panose="020B0604020202020204" pitchFamily="34" charset="0"/>
                </a:rPr>
                <a:t>	RER	kcal/L O</a:t>
              </a:r>
              <a:r>
                <a:rPr lang="en-US" altLang="en-US" sz="2200" i="0" baseline="-25000">
                  <a:latin typeface="Arial" panose="020B0604020202020204" pitchFamily="34" charset="0"/>
                </a:rPr>
                <a:t>2</a:t>
              </a:r>
              <a:r>
                <a:rPr lang="en-US" altLang="en-US" sz="2200" i="0">
                  <a:latin typeface="Arial" panose="020B0604020202020204" pitchFamily="34" charset="0"/>
                </a:rPr>
                <a:t>	Hidratos de Cabono	Grasas</a:t>
              </a:r>
            </a:p>
          </p:txBody>
        </p:sp>
        <p:sp>
          <p:nvSpPr>
            <p:cNvPr id="114696" name="Text Box 26">
              <a:extLst>
                <a:ext uri="{FF2B5EF4-FFF2-40B4-BE49-F238E27FC236}">
                  <a16:creationId xmlns:a16="http://schemas.microsoft.com/office/drawing/2014/main" id="{A1C90ACB-B489-41B0-ACDF-03D54DC1DD01}"/>
                </a:ext>
              </a:extLst>
            </p:cNvPr>
            <p:cNvSpPr txBox="1">
              <a:spLocks noChangeArrowheads="1"/>
            </p:cNvSpPr>
            <p:nvPr/>
          </p:nvSpPr>
          <p:spPr bwMode="auto">
            <a:xfrm>
              <a:off x="548" y="1210"/>
              <a:ext cx="5044"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144588">
                <a:tabLst>
                  <a:tab pos="2527300" algn="ctr"/>
                  <a:tab pos="5715000" algn="ctr"/>
                </a:tabLst>
                <a:defRPr sz="1200" b="1" i="1">
                  <a:solidFill>
                    <a:schemeClr val="tx1"/>
                  </a:solidFill>
                  <a:latin typeface="Times New Roman" panose="02020603050405020304" pitchFamily="18" charset="0"/>
                </a:defRPr>
              </a:lvl1pPr>
              <a:lvl2pPr marL="742950" indent="-285750" defTabSz="1144588">
                <a:tabLst>
                  <a:tab pos="2527300" algn="ctr"/>
                  <a:tab pos="5715000" algn="ctr"/>
                </a:tabLst>
                <a:defRPr sz="1200" b="1" i="1">
                  <a:solidFill>
                    <a:schemeClr val="tx1"/>
                  </a:solidFill>
                  <a:latin typeface="Times New Roman" panose="02020603050405020304" pitchFamily="18" charset="0"/>
                </a:defRPr>
              </a:lvl2pPr>
              <a:lvl3pPr marL="1143000" indent="-228600" defTabSz="1144588">
                <a:tabLst>
                  <a:tab pos="2527300" algn="ctr"/>
                  <a:tab pos="5715000" algn="ctr"/>
                </a:tabLst>
                <a:defRPr sz="1200" b="1" i="1">
                  <a:solidFill>
                    <a:schemeClr val="tx1"/>
                  </a:solidFill>
                  <a:latin typeface="Times New Roman" panose="02020603050405020304" pitchFamily="18" charset="0"/>
                </a:defRPr>
              </a:lvl3pPr>
              <a:lvl4pPr marL="1600200" indent="-228600" defTabSz="1144588">
                <a:tabLst>
                  <a:tab pos="2527300" algn="ctr"/>
                  <a:tab pos="5715000" algn="ctr"/>
                </a:tabLst>
                <a:defRPr sz="1200" b="1" i="1">
                  <a:solidFill>
                    <a:schemeClr val="tx1"/>
                  </a:solidFill>
                  <a:latin typeface="Times New Roman" panose="02020603050405020304" pitchFamily="18" charset="0"/>
                </a:defRPr>
              </a:lvl4pPr>
              <a:lvl5pPr marL="2057400" indent="-228600" defTabSz="1144588">
                <a:tabLst>
                  <a:tab pos="2527300" algn="ctr"/>
                  <a:tab pos="5715000" algn="ctr"/>
                </a:tabLst>
                <a:defRPr sz="1200" b="1" i="1">
                  <a:solidFill>
                    <a:schemeClr val="tx1"/>
                  </a:solidFill>
                  <a:latin typeface="Times New Roman" panose="02020603050405020304" pitchFamily="18" charset="0"/>
                </a:defRPr>
              </a:lvl5pPr>
              <a:lvl6pPr marL="2514600" indent="-228600" defTabSz="1144588" eaLnBrk="0" fontAlgn="base" hangingPunct="0">
                <a:spcBef>
                  <a:spcPct val="0"/>
                </a:spcBef>
                <a:spcAft>
                  <a:spcPct val="0"/>
                </a:spcAft>
                <a:tabLst>
                  <a:tab pos="2527300" algn="ctr"/>
                  <a:tab pos="5715000" algn="ctr"/>
                </a:tabLst>
                <a:defRPr sz="1200" b="1" i="1">
                  <a:solidFill>
                    <a:schemeClr val="tx1"/>
                  </a:solidFill>
                  <a:latin typeface="Times New Roman" panose="02020603050405020304" pitchFamily="18" charset="0"/>
                </a:defRPr>
              </a:lvl6pPr>
              <a:lvl7pPr marL="2971800" indent="-228600" defTabSz="1144588" eaLnBrk="0" fontAlgn="base" hangingPunct="0">
                <a:spcBef>
                  <a:spcPct val="0"/>
                </a:spcBef>
                <a:spcAft>
                  <a:spcPct val="0"/>
                </a:spcAft>
                <a:tabLst>
                  <a:tab pos="2527300" algn="ctr"/>
                  <a:tab pos="5715000" algn="ctr"/>
                </a:tabLst>
                <a:defRPr sz="1200" b="1" i="1">
                  <a:solidFill>
                    <a:schemeClr val="tx1"/>
                  </a:solidFill>
                  <a:latin typeface="Times New Roman" panose="02020603050405020304" pitchFamily="18" charset="0"/>
                </a:defRPr>
              </a:lvl7pPr>
              <a:lvl8pPr marL="3429000" indent="-228600" defTabSz="1144588" eaLnBrk="0" fontAlgn="base" hangingPunct="0">
                <a:spcBef>
                  <a:spcPct val="0"/>
                </a:spcBef>
                <a:spcAft>
                  <a:spcPct val="0"/>
                </a:spcAft>
                <a:tabLst>
                  <a:tab pos="2527300" algn="ctr"/>
                  <a:tab pos="5715000" algn="ctr"/>
                </a:tabLst>
                <a:defRPr sz="1200" b="1" i="1">
                  <a:solidFill>
                    <a:schemeClr val="tx1"/>
                  </a:solidFill>
                  <a:latin typeface="Times New Roman" panose="02020603050405020304" pitchFamily="18" charset="0"/>
                </a:defRPr>
              </a:lvl8pPr>
              <a:lvl9pPr marL="3886200" indent="-228600" defTabSz="1144588" eaLnBrk="0" fontAlgn="base" hangingPunct="0">
                <a:spcBef>
                  <a:spcPct val="0"/>
                </a:spcBef>
                <a:spcAft>
                  <a:spcPct val="0"/>
                </a:spcAft>
                <a:tabLst>
                  <a:tab pos="2527300" algn="ctr"/>
                  <a:tab pos="5715000" algn="ctr"/>
                </a:tabLst>
                <a:defRPr sz="1200" b="1" i="1">
                  <a:solidFill>
                    <a:schemeClr val="tx1"/>
                  </a:solidFill>
                  <a:latin typeface="Times New Roman" panose="02020603050405020304" pitchFamily="18" charset="0"/>
                </a:defRPr>
              </a:lvl9pPr>
            </a:lstStyle>
            <a:p>
              <a:pPr>
                <a:spcBef>
                  <a:spcPct val="50000"/>
                </a:spcBef>
              </a:pPr>
              <a:r>
                <a:rPr lang="en-US" altLang="en-US" sz="2200" i="0">
                  <a:latin typeface="Arial" panose="020B0604020202020204" pitchFamily="34" charset="0"/>
                </a:rPr>
                <a:t>	Energía	% kcal</a:t>
              </a:r>
            </a:p>
          </p:txBody>
        </p:sp>
        <p:sp>
          <p:nvSpPr>
            <p:cNvPr id="114697" name="Line 27">
              <a:extLst>
                <a:ext uri="{FF2B5EF4-FFF2-40B4-BE49-F238E27FC236}">
                  <a16:creationId xmlns:a16="http://schemas.microsoft.com/office/drawing/2014/main" id="{D0475462-4199-4373-9FD8-BD91D2B04425}"/>
                </a:ext>
              </a:extLst>
            </p:cNvPr>
            <p:cNvSpPr>
              <a:spLocks noChangeShapeType="1"/>
            </p:cNvSpPr>
            <p:nvPr/>
          </p:nvSpPr>
          <p:spPr bwMode="auto">
            <a:xfrm>
              <a:off x="1511" y="1483"/>
              <a:ext cx="402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77844"/>
                                        </p:tgtEl>
                                        <p:attrNameLst>
                                          <p:attrName>style.visibility</p:attrName>
                                        </p:attrNameLst>
                                      </p:cBhvr>
                                      <p:to>
                                        <p:strVal val="visible"/>
                                      </p:to>
                                    </p:set>
                                    <p:animEffect transition="in" filter="wipe(left)">
                                      <p:cBhvr>
                                        <p:cTn id="7" dur="500"/>
                                        <p:tgtEl>
                                          <p:spTgt spid="7784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845"/>
                                        </p:tgtEl>
                                        <p:attrNameLst>
                                          <p:attrName>style.visibility</p:attrName>
                                        </p:attrNameLst>
                                      </p:cBhvr>
                                      <p:to>
                                        <p:strVal val="visible"/>
                                      </p:to>
                                    </p:set>
                                    <p:animEffect transition="in" filter="wipe(left)">
                                      <p:cBhvr>
                                        <p:cTn id="11" dur="500"/>
                                        <p:tgtEl>
                                          <p:spTgt spid="77845"/>
                                        </p:tgtEl>
                                      </p:cBhvr>
                                    </p:animEffect>
                                  </p:childTnLst>
                                </p:cTn>
                              </p:par>
                            </p:childTnLst>
                          </p:cTn>
                        </p:par>
                        <p:par>
                          <p:cTn id="12" fill="hold" nodeType="afterGroup">
                            <p:stCondLst>
                              <p:cond delay="1000"/>
                            </p:stCondLst>
                            <p:childTnLst>
                              <p:par>
                                <p:cTn id="13" presetID="1" presetClass="entr" presetSubtype="0" fill="hold" nodeType="after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45" grpId="0"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Picture 2" descr="Contents">
            <a:extLst>
              <a:ext uri="{FF2B5EF4-FFF2-40B4-BE49-F238E27FC236}">
                <a16:creationId xmlns:a16="http://schemas.microsoft.com/office/drawing/2014/main" id="{DD95FEA7-7A78-47F0-A5DF-269CE4F8F6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1059" name="Text Box 3">
            <a:extLst>
              <a:ext uri="{FF2B5EF4-FFF2-40B4-BE49-F238E27FC236}">
                <a16:creationId xmlns:a16="http://schemas.microsoft.com/office/drawing/2014/main" id="{E4289A91-C19C-470C-9A8F-47E32C1904F7}"/>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115716" name="Line 64">
            <a:extLst>
              <a:ext uri="{FF2B5EF4-FFF2-40B4-BE49-F238E27FC236}">
                <a16:creationId xmlns:a16="http://schemas.microsoft.com/office/drawing/2014/main" id="{40E94FBE-7593-4CDE-87CF-97F69D47C281}"/>
              </a:ext>
            </a:extLst>
          </p:cNvPr>
          <p:cNvSpPr>
            <a:spLocks noChangeShapeType="1"/>
          </p:cNvSpPr>
          <p:nvPr/>
        </p:nvSpPr>
        <p:spPr bwMode="auto">
          <a:xfrm>
            <a:off x="4525963" y="2036763"/>
            <a:ext cx="0" cy="4027487"/>
          </a:xfrm>
          <a:prstGeom prst="line">
            <a:avLst/>
          </a:prstGeom>
          <a:noFill/>
          <a:ln w="698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1121" name="Rectangle 65">
            <a:extLst>
              <a:ext uri="{FF2B5EF4-FFF2-40B4-BE49-F238E27FC236}">
                <a16:creationId xmlns:a16="http://schemas.microsoft.com/office/drawing/2014/main" id="{E2F95617-3EF3-4FCA-9261-79E9A3F2E731}"/>
              </a:ext>
            </a:extLst>
          </p:cNvPr>
          <p:cNvSpPr>
            <a:spLocks noChangeArrowheads="1"/>
          </p:cNvSpPr>
          <p:nvPr/>
        </p:nvSpPr>
        <p:spPr bwMode="auto">
          <a:xfrm>
            <a:off x="320675" y="6113463"/>
            <a:ext cx="8823325" cy="4492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500" i="0">
                <a:effectLst>
                  <a:outerShdw blurRad="38100" dist="38100" dir="2700000" algn="tl">
                    <a:srgbClr val="C0C0C0"/>
                  </a:outerShdw>
                </a:effectLst>
                <a:latin typeface="Verdana" pitchFamily="34" charset="0"/>
              </a:rPr>
              <a:t>1 L O</a:t>
            </a:r>
            <a:r>
              <a:rPr lang="en-US" sz="3500" i="0" baseline="-25000">
                <a:effectLst>
                  <a:outerShdw blurRad="38100" dist="38100" dir="2700000" algn="tl">
                    <a:srgbClr val="C0C0C0"/>
                  </a:outerShdw>
                </a:effectLst>
                <a:latin typeface="Verdana" pitchFamily="34" charset="0"/>
              </a:rPr>
              <a:t>2</a:t>
            </a:r>
            <a:r>
              <a:rPr lang="en-US" sz="3500" i="0">
                <a:effectLst>
                  <a:outerShdw blurRad="38100" dist="38100" dir="2700000" algn="tl">
                    <a:srgbClr val="C0C0C0"/>
                  </a:outerShdw>
                </a:effectLst>
                <a:latin typeface="Verdana" pitchFamily="34" charset="0"/>
              </a:rPr>
              <a:t> consumido/min ≈ 5 kcal/L</a:t>
            </a:r>
            <a:endParaRPr lang="en-US" sz="3500" i="0" baseline="-25000">
              <a:effectLst>
                <a:outerShdw blurRad="38100" dist="38100" dir="2700000" algn="tl">
                  <a:srgbClr val="C0C0C0"/>
                </a:outerShdw>
              </a:effectLst>
              <a:latin typeface="Verdana" pitchFamily="34" charset="0"/>
            </a:endParaRPr>
          </a:p>
        </p:txBody>
      </p:sp>
      <p:sp>
        <p:nvSpPr>
          <p:cNvPr id="301122" name="Rectangle 66">
            <a:extLst>
              <a:ext uri="{FF2B5EF4-FFF2-40B4-BE49-F238E27FC236}">
                <a16:creationId xmlns:a16="http://schemas.microsoft.com/office/drawing/2014/main" id="{962FB83C-1942-424A-8750-CC45F002186C}"/>
              </a:ext>
            </a:extLst>
          </p:cNvPr>
          <p:cNvSpPr>
            <a:spLocks noChangeArrowheads="1"/>
          </p:cNvSpPr>
          <p:nvPr/>
        </p:nvSpPr>
        <p:spPr bwMode="auto">
          <a:xfrm>
            <a:off x="692150" y="1385888"/>
            <a:ext cx="8166100" cy="62388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6100" i="0">
                <a:effectLst>
                  <a:outerShdw blurRad="38100" dist="38100" dir="2700000" algn="tl">
                    <a:srgbClr val="C0C0C0"/>
                  </a:outerShdw>
                </a:effectLst>
                <a:latin typeface="Arial Black" pitchFamily="34" charset="0"/>
              </a:rPr>
              <a:t>ESTIMACIÓN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1059"/>
                                        </p:tgtEl>
                                        <p:attrNameLst>
                                          <p:attrName>style.visibility</p:attrName>
                                        </p:attrNameLst>
                                      </p:cBhvr>
                                      <p:to>
                                        <p:strVal val="visible"/>
                                      </p:to>
                                    </p:set>
                                    <p:animEffect transition="in" filter="wipe(left)">
                                      <p:cBhvr>
                                        <p:cTn id="7" dur="500"/>
                                        <p:tgtEl>
                                          <p:spTgt spid="30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59"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8" name="Picture 2" descr="Contents">
            <a:extLst>
              <a:ext uri="{FF2B5EF4-FFF2-40B4-BE49-F238E27FC236}">
                <a16:creationId xmlns:a16="http://schemas.microsoft.com/office/drawing/2014/main" id="{B9BEC96D-A75B-4E84-A442-8619C3C9F9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3107" name="Text Box 3">
            <a:extLst>
              <a:ext uri="{FF2B5EF4-FFF2-40B4-BE49-F238E27FC236}">
                <a16:creationId xmlns:a16="http://schemas.microsoft.com/office/drawing/2014/main" id="{631B9FEF-821A-4C3F-966A-08BF4CD114DC}"/>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303111" name="Rectangle 7">
            <a:extLst>
              <a:ext uri="{FF2B5EF4-FFF2-40B4-BE49-F238E27FC236}">
                <a16:creationId xmlns:a16="http://schemas.microsoft.com/office/drawing/2014/main" id="{F49CD5EB-A221-4B6E-BBE4-CA6F6D14E2A5}"/>
              </a:ext>
            </a:extLst>
          </p:cNvPr>
          <p:cNvSpPr>
            <a:spLocks noChangeArrowheads="1"/>
          </p:cNvSpPr>
          <p:nvPr/>
        </p:nvSpPr>
        <p:spPr bwMode="auto">
          <a:xfrm>
            <a:off x="506413" y="1201738"/>
            <a:ext cx="8307387" cy="9810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100" i="0">
                <a:effectLst>
                  <a:outerShdw blurRad="38100" dist="38100" dir="2700000" algn="tl">
                    <a:srgbClr val="C0C0C0"/>
                  </a:outerShdw>
                </a:effectLst>
                <a:latin typeface="Arial Black" pitchFamily="34" charset="0"/>
              </a:rPr>
              <a:t>La Cantidad de O</a:t>
            </a:r>
            <a:r>
              <a:rPr lang="en-US" sz="2100" i="0" baseline="-25000">
                <a:effectLst>
                  <a:outerShdw blurRad="38100" dist="38100" dir="2700000" algn="tl">
                    <a:srgbClr val="C0C0C0"/>
                  </a:outerShdw>
                </a:effectLst>
                <a:latin typeface="Arial Black" pitchFamily="34" charset="0"/>
              </a:rPr>
              <a:t>2</a:t>
            </a:r>
            <a:r>
              <a:rPr lang="en-US" sz="2100" i="0">
                <a:effectLst>
                  <a:outerShdw blurRad="38100" dist="38100" dir="2700000" algn="tl">
                    <a:srgbClr val="C0C0C0"/>
                  </a:outerShdw>
                </a:effectLst>
                <a:latin typeface="Arial Black" pitchFamily="34" charset="0"/>
              </a:rPr>
              <a:t> Necesario para</a:t>
            </a:r>
          </a:p>
          <a:p>
            <a:pPr marL="342900" indent="-342900" algn="ctr">
              <a:lnSpc>
                <a:spcPct val="60000"/>
              </a:lnSpc>
              <a:spcBef>
                <a:spcPct val="20000"/>
              </a:spcBef>
              <a:defRPr/>
            </a:pPr>
            <a:r>
              <a:rPr lang="en-US" sz="2100" i="0">
                <a:effectLst>
                  <a:outerShdw blurRad="38100" dist="38100" dir="2700000" algn="tl">
                    <a:srgbClr val="C0C0C0"/>
                  </a:outerShdw>
                </a:effectLst>
                <a:latin typeface="Arial Black" pitchFamily="34" charset="0"/>
              </a:rPr>
              <a:t>Oxidar Completamente</a:t>
            </a:r>
          </a:p>
          <a:p>
            <a:pPr marL="342900" indent="-342900" algn="ctr">
              <a:lnSpc>
                <a:spcPct val="60000"/>
              </a:lnSpc>
              <a:spcBef>
                <a:spcPct val="20000"/>
              </a:spcBef>
              <a:defRPr/>
            </a:pPr>
            <a:r>
              <a:rPr lang="en-US" sz="2100" i="0">
                <a:effectLst>
                  <a:outerShdw blurRad="38100" dist="38100" dir="2700000" algn="tl">
                    <a:srgbClr val="C0C0C0"/>
                  </a:outerShdw>
                </a:effectLst>
                <a:latin typeface="Arial Black" pitchFamily="34" charset="0"/>
              </a:rPr>
              <a:t>una Molecula de CHO o Grasas</a:t>
            </a:r>
            <a:endParaRPr lang="en-US" sz="2100">
              <a:effectLst>
                <a:outerShdw blurRad="38100" dist="38100" dir="2700000" algn="tl">
                  <a:srgbClr val="C0C0C0"/>
                </a:outerShdw>
              </a:effectLst>
              <a:latin typeface="Arial Black" pitchFamily="34" charset="0"/>
            </a:endParaRPr>
          </a:p>
        </p:txBody>
      </p:sp>
      <p:sp>
        <p:nvSpPr>
          <p:cNvPr id="303112" name="Rectangle 8">
            <a:extLst>
              <a:ext uri="{FF2B5EF4-FFF2-40B4-BE49-F238E27FC236}">
                <a16:creationId xmlns:a16="http://schemas.microsoft.com/office/drawing/2014/main" id="{834BF08C-3453-4BF8-91E5-07707DA81DFD}"/>
              </a:ext>
            </a:extLst>
          </p:cNvPr>
          <p:cNvSpPr>
            <a:spLocks noChangeArrowheads="1"/>
          </p:cNvSpPr>
          <p:nvPr/>
        </p:nvSpPr>
        <p:spPr bwMode="auto">
          <a:xfrm>
            <a:off x="3502025" y="2411413"/>
            <a:ext cx="2312988" cy="371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Propocional a</a:t>
            </a:r>
          </a:p>
        </p:txBody>
      </p:sp>
      <p:sp>
        <p:nvSpPr>
          <p:cNvPr id="303113" name="Rectangle 9">
            <a:extLst>
              <a:ext uri="{FF2B5EF4-FFF2-40B4-BE49-F238E27FC236}">
                <a16:creationId xmlns:a16="http://schemas.microsoft.com/office/drawing/2014/main" id="{6728BE0D-F37F-451C-84E5-3587D52ACB90}"/>
              </a:ext>
            </a:extLst>
          </p:cNvPr>
          <p:cNvSpPr>
            <a:spLocks noChangeArrowheads="1"/>
          </p:cNvSpPr>
          <p:nvPr/>
        </p:nvSpPr>
        <p:spPr bwMode="auto">
          <a:xfrm>
            <a:off x="1603375" y="3159125"/>
            <a:ext cx="5470525" cy="4635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La Cantidad de Carbono (C) Existente en</a:t>
            </a:r>
          </a:p>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Tales Sustratos</a:t>
            </a:r>
            <a:endParaRPr lang="en-US" sz="2100">
              <a:solidFill>
                <a:srgbClr val="000000"/>
              </a:solidFill>
              <a:effectLst>
                <a:outerShdw blurRad="38100" dist="38100" dir="2700000" algn="tl">
                  <a:srgbClr val="C0C0C0"/>
                </a:outerShdw>
              </a:effectLst>
              <a:latin typeface="Arial Black" pitchFamily="34" charset="0"/>
            </a:endParaRPr>
          </a:p>
        </p:txBody>
      </p:sp>
      <p:sp>
        <p:nvSpPr>
          <p:cNvPr id="303115" name="Rectangle 11">
            <a:extLst>
              <a:ext uri="{FF2B5EF4-FFF2-40B4-BE49-F238E27FC236}">
                <a16:creationId xmlns:a16="http://schemas.microsoft.com/office/drawing/2014/main" id="{5A24D9C7-40AB-41B3-9E0A-C85DD0EE87EB}"/>
              </a:ext>
            </a:extLst>
          </p:cNvPr>
          <p:cNvSpPr>
            <a:spLocks noChangeArrowheads="1"/>
          </p:cNvSpPr>
          <p:nvPr/>
        </p:nvSpPr>
        <p:spPr bwMode="auto">
          <a:xfrm>
            <a:off x="303213" y="4945063"/>
            <a:ext cx="1612900" cy="263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O</a:t>
            </a:r>
            <a:r>
              <a:rPr lang="es-PR" sz="2000" baseline="-25000">
                <a:solidFill>
                  <a:srgbClr val="000000"/>
                </a:solidFill>
                <a:effectLst>
                  <a:outerShdw blurRad="38100" dist="38100" dir="2700000" algn="tl">
                    <a:srgbClr val="C0C0C0"/>
                  </a:outerShdw>
                </a:effectLst>
                <a:latin typeface="Arial" charset="0"/>
              </a:rPr>
              <a:t>2</a:t>
            </a:r>
            <a:r>
              <a:rPr lang="es-PR" sz="2000">
                <a:solidFill>
                  <a:srgbClr val="000000"/>
                </a:solidFill>
                <a:effectLst>
                  <a:outerShdw blurRad="38100" dist="38100" dir="2700000" algn="tl">
                    <a:srgbClr val="C0C0C0"/>
                  </a:outerShdw>
                </a:effectLst>
                <a:latin typeface="Arial" charset="0"/>
              </a:rPr>
              <a:t> Utilizado</a:t>
            </a:r>
            <a:endParaRPr lang="en-US" sz="2000">
              <a:solidFill>
                <a:srgbClr val="000000"/>
              </a:solidFill>
              <a:effectLst>
                <a:outerShdw blurRad="38100" dist="38100" dir="2700000" algn="tl">
                  <a:srgbClr val="C0C0C0"/>
                </a:outerShdw>
              </a:effectLst>
              <a:latin typeface="Arial Black" pitchFamily="34" charset="0"/>
            </a:endParaRPr>
          </a:p>
        </p:txBody>
      </p:sp>
      <p:sp>
        <p:nvSpPr>
          <p:cNvPr id="116744" name="Text Box 12">
            <a:extLst>
              <a:ext uri="{FF2B5EF4-FFF2-40B4-BE49-F238E27FC236}">
                <a16:creationId xmlns:a16="http://schemas.microsoft.com/office/drawing/2014/main" id="{03F600CB-B010-49C8-A50C-4FE1567C01DD}"/>
              </a:ext>
            </a:extLst>
          </p:cNvPr>
          <p:cNvSpPr txBox="1">
            <a:spLocks noChangeArrowheads="1"/>
          </p:cNvSpPr>
          <p:nvPr/>
        </p:nvSpPr>
        <p:spPr bwMode="auto">
          <a:xfrm>
            <a:off x="628650" y="3914775"/>
            <a:ext cx="8229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6 O</a:t>
            </a:r>
            <a:r>
              <a:rPr lang="en-US" altLang="en-US" sz="2500" i="0" baseline="-25000">
                <a:latin typeface="Arial" panose="020B0604020202020204" pitchFamily="34" charset="0"/>
              </a:rPr>
              <a:t>2</a:t>
            </a:r>
            <a:r>
              <a:rPr lang="en-US" altLang="en-US" sz="2500" i="0">
                <a:latin typeface="Arial" panose="020B0604020202020204" pitchFamily="34" charset="0"/>
              </a:rPr>
              <a:t>   +   C</a:t>
            </a:r>
            <a:r>
              <a:rPr lang="en-US" altLang="en-US" sz="2500" i="0" baseline="-25000">
                <a:latin typeface="Arial" panose="020B0604020202020204" pitchFamily="34" charset="0"/>
              </a:rPr>
              <a:t>6</a:t>
            </a:r>
            <a:r>
              <a:rPr lang="en-US" altLang="en-US" sz="2500" i="0">
                <a:latin typeface="Arial" panose="020B0604020202020204" pitchFamily="34" charset="0"/>
              </a:rPr>
              <a:t>H</a:t>
            </a:r>
            <a:r>
              <a:rPr lang="en-US" altLang="en-US" sz="2500" i="0" baseline="-25000">
                <a:latin typeface="Arial" panose="020B0604020202020204" pitchFamily="34" charset="0"/>
              </a:rPr>
              <a:t>12</a:t>
            </a:r>
            <a:r>
              <a:rPr lang="en-US" altLang="en-US" sz="2500" i="0">
                <a:latin typeface="Arial" panose="020B0604020202020204" pitchFamily="34" charset="0"/>
              </a:rPr>
              <a:t>O</a:t>
            </a:r>
            <a:r>
              <a:rPr lang="en-US" altLang="en-US" sz="2500" i="0" baseline="-25000">
                <a:latin typeface="Arial" panose="020B0604020202020204" pitchFamily="34" charset="0"/>
              </a:rPr>
              <a:t>6</a:t>
            </a:r>
            <a:r>
              <a:rPr lang="en-US" altLang="en-US" sz="2500" i="0">
                <a:latin typeface="Arial" panose="020B0604020202020204" pitchFamily="34" charset="0"/>
              </a:rPr>
              <a:t>              6 CO</a:t>
            </a:r>
            <a:r>
              <a:rPr lang="en-US" altLang="en-US" sz="2500" i="0" baseline="-25000">
                <a:latin typeface="Arial" panose="020B0604020202020204" pitchFamily="34" charset="0"/>
              </a:rPr>
              <a:t>2</a:t>
            </a:r>
            <a:r>
              <a:rPr lang="en-US" altLang="en-US" sz="2500" i="0">
                <a:latin typeface="Arial" panose="020B0604020202020204" pitchFamily="34" charset="0"/>
              </a:rPr>
              <a:t>   +   6 H</a:t>
            </a:r>
            <a:r>
              <a:rPr lang="en-US" altLang="en-US" sz="2500" i="0" baseline="-25000">
                <a:latin typeface="Arial" panose="020B0604020202020204" pitchFamily="34" charset="0"/>
              </a:rPr>
              <a:t>2</a:t>
            </a:r>
            <a:r>
              <a:rPr lang="en-US" altLang="en-US" sz="2500" i="0">
                <a:latin typeface="Arial" panose="020B0604020202020204" pitchFamily="34" charset="0"/>
              </a:rPr>
              <a:t>O   +   38 ATP</a:t>
            </a:r>
          </a:p>
        </p:txBody>
      </p:sp>
      <p:sp>
        <p:nvSpPr>
          <p:cNvPr id="116745" name="Rectangle 15">
            <a:extLst>
              <a:ext uri="{FF2B5EF4-FFF2-40B4-BE49-F238E27FC236}">
                <a16:creationId xmlns:a16="http://schemas.microsoft.com/office/drawing/2014/main" id="{17E6A006-A463-4AEA-AE30-EA233EF27629}"/>
              </a:ext>
            </a:extLst>
          </p:cNvPr>
          <p:cNvSpPr>
            <a:spLocks noChangeArrowheads="1"/>
          </p:cNvSpPr>
          <p:nvPr/>
        </p:nvSpPr>
        <p:spPr bwMode="auto">
          <a:xfrm>
            <a:off x="665163" y="3862388"/>
            <a:ext cx="742950" cy="482600"/>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6746" name="Line 16">
            <a:extLst>
              <a:ext uri="{FF2B5EF4-FFF2-40B4-BE49-F238E27FC236}">
                <a16:creationId xmlns:a16="http://schemas.microsoft.com/office/drawing/2014/main" id="{DA5A31F5-2E97-468C-9CF5-B498DE75545D}"/>
              </a:ext>
            </a:extLst>
          </p:cNvPr>
          <p:cNvSpPr>
            <a:spLocks noChangeShapeType="1"/>
          </p:cNvSpPr>
          <p:nvPr/>
        </p:nvSpPr>
        <p:spPr bwMode="auto">
          <a:xfrm>
            <a:off x="4556125" y="1957388"/>
            <a:ext cx="0" cy="5397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6747" name="Line 39">
            <a:extLst>
              <a:ext uri="{FF2B5EF4-FFF2-40B4-BE49-F238E27FC236}">
                <a16:creationId xmlns:a16="http://schemas.microsoft.com/office/drawing/2014/main" id="{EEEC077A-9DFD-4B7B-8212-F91D952AD455}"/>
              </a:ext>
            </a:extLst>
          </p:cNvPr>
          <p:cNvSpPr>
            <a:spLocks noChangeShapeType="1"/>
          </p:cNvSpPr>
          <p:nvPr/>
        </p:nvSpPr>
        <p:spPr bwMode="auto">
          <a:xfrm>
            <a:off x="4556125" y="2655888"/>
            <a:ext cx="0" cy="5397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6748" name="Line 40">
            <a:extLst>
              <a:ext uri="{FF2B5EF4-FFF2-40B4-BE49-F238E27FC236}">
                <a16:creationId xmlns:a16="http://schemas.microsoft.com/office/drawing/2014/main" id="{FA9ADA08-AE4C-4950-8C08-FF930C163CB8}"/>
              </a:ext>
            </a:extLst>
          </p:cNvPr>
          <p:cNvSpPr>
            <a:spLocks noChangeShapeType="1"/>
          </p:cNvSpPr>
          <p:nvPr/>
        </p:nvSpPr>
        <p:spPr bwMode="auto">
          <a:xfrm rot="-5400000">
            <a:off x="3838576" y="3511550"/>
            <a:ext cx="0" cy="11842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6749" name="Line 41">
            <a:extLst>
              <a:ext uri="{FF2B5EF4-FFF2-40B4-BE49-F238E27FC236}">
                <a16:creationId xmlns:a16="http://schemas.microsoft.com/office/drawing/2014/main" id="{C8EA40CF-9089-48E0-A112-78DE570AFEA8}"/>
              </a:ext>
            </a:extLst>
          </p:cNvPr>
          <p:cNvSpPr>
            <a:spLocks noChangeShapeType="1"/>
          </p:cNvSpPr>
          <p:nvPr/>
        </p:nvSpPr>
        <p:spPr bwMode="auto">
          <a:xfrm>
            <a:off x="1035050" y="4397375"/>
            <a:ext cx="0" cy="5397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6750" name="Rectangle 42">
            <a:extLst>
              <a:ext uri="{FF2B5EF4-FFF2-40B4-BE49-F238E27FC236}">
                <a16:creationId xmlns:a16="http://schemas.microsoft.com/office/drawing/2014/main" id="{88A8BAFE-2D1C-4599-A086-FBAC99B8B701}"/>
              </a:ext>
            </a:extLst>
          </p:cNvPr>
          <p:cNvSpPr>
            <a:spLocks noChangeArrowheads="1"/>
          </p:cNvSpPr>
          <p:nvPr/>
        </p:nvSpPr>
        <p:spPr bwMode="auto">
          <a:xfrm>
            <a:off x="4446588" y="3862388"/>
            <a:ext cx="962025" cy="482600"/>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6751" name="Line 43">
            <a:extLst>
              <a:ext uri="{FF2B5EF4-FFF2-40B4-BE49-F238E27FC236}">
                <a16:creationId xmlns:a16="http://schemas.microsoft.com/office/drawing/2014/main" id="{7CCCC7F5-49CD-49E5-A08A-65AF4223DBC6}"/>
              </a:ext>
            </a:extLst>
          </p:cNvPr>
          <p:cNvSpPr>
            <a:spLocks noChangeShapeType="1"/>
          </p:cNvSpPr>
          <p:nvPr/>
        </p:nvSpPr>
        <p:spPr bwMode="auto">
          <a:xfrm>
            <a:off x="2647950" y="4298950"/>
            <a:ext cx="0" cy="638175"/>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6752" name="Line 44">
            <a:extLst>
              <a:ext uri="{FF2B5EF4-FFF2-40B4-BE49-F238E27FC236}">
                <a16:creationId xmlns:a16="http://schemas.microsoft.com/office/drawing/2014/main" id="{1CC286D2-E38E-4454-985E-FECB8FE19DF1}"/>
              </a:ext>
            </a:extLst>
          </p:cNvPr>
          <p:cNvSpPr>
            <a:spLocks noChangeShapeType="1"/>
          </p:cNvSpPr>
          <p:nvPr/>
        </p:nvSpPr>
        <p:spPr bwMode="auto">
          <a:xfrm>
            <a:off x="4895850" y="4397375"/>
            <a:ext cx="0" cy="5397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6753" name="Rectangle 45">
            <a:extLst>
              <a:ext uri="{FF2B5EF4-FFF2-40B4-BE49-F238E27FC236}">
                <a16:creationId xmlns:a16="http://schemas.microsoft.com/office/drawing/2014/main" id="{BD99EF0E-8994-480B-AFA1-15CCC46CE352}"/>
              </a:ext>
            </a:extLst>
          </p:cNvPr>
          <p:cNvSpPr>
            <a:spLocks noChangeArrowheads="1"/>
          </p:cNvSpPr>
          <p:nvPr/>
        </p:nvSpPr>
        <p:spPr bwMode="auto">
          <a:xfrm>
            <a:off x="7575550" y="3862388"/>
            <a:ext cx="1236663" cy="482600"/>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6754" name="Line 46">
            <a:extLst>
              <a:ext uri="{FF2B5EF4-FFF2-40B4-BE49-F238E27FC236}">
                <a16:creationId xmlns:a16="http://schemas.microsoft.com/office/drawing/2014/main" id="{7D5C0191-C430-40C3-8D7F-F9D1AD58AC26}"/>
              </a:ext>
            </a:extLst>
          </p:cNvPr>
          <p:cNvSpPr>
            <a:spLocks noChangeShapeType="1"/>
          </p:cNvSpPr>
          <p:nvPr/>
        </p:nvSpPr>
        <p:spPr bwMode="auto">
          <a:xfrm>
            <a:off x="8197850" y="4397375"/>
            <a:ext cx="0" cy="5397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3151" name="Rectangle 47">
            <a:extLst>
              <a:ext uri="{FF2B5EF4-FFF2-40B4-BE49-F238E27FC236}">
                <a16:creationId xmlns:a16="http://schemas.microsoft.com/office/drawing/2014/main" id="{AE8EC222-6EE0-45AE-A641-BC9886AD3418}"/>
              </a:ext>
            </a:extLst>
          </p:cNvPr>
          <p:cNvSpPr>
            <a:spLocks noChangeArrowheads="1"/>
          </p:cNvSpPr>
          <p:nvPr/>
        </p:nvSpPr>
        <p:spPr bwMode="auto">
          <a:xfrm>
            <a:off x="3919538" y="4945063"/>
            <a:ext cx="2057400" cy="263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CO</a:t>
            </a:r>
            <a:r>
              <a:rPr lang="es-PR" sz="2000" baseline="-25000">
                <a:solidFill>
                  <a:srgbClr val="000000"/>
                </a:solidFill>
                <a:effectLst>
                  <a:outerShdw blurRad="38100" dist="38100" dir="2700000" algn="tl">
                    <a:srgbClr val="C0C0C0"/>
                  </a:outerShdw>
                </a:effectLst>
                <a:latin typeface="Arial" charset="0"/>
              </a:rPr>
              <a:t>2</a:t>
            </a:r>
            <a:r>
              <a:rPr lang="es-PR" sz="2000">
                <a:solidFill>
                  <a:srgbClr val="000000"/>
                </a:solidFill>
                <a:effectLst>
                  <a:outerShdw blurRad="38100" dist="38100" dir="2700000" algn="tl">
                    <a:srgbClr val="C0C0C0"/>
                  </a:outerShdw>
                </a:effectLst>
                <a:latin typeface="Arial" charset="0"/>
              </a:rPr>
              <a:t> Producido</a:t>
            </a:r>
            <a:endParaRPr lang="en-US" sz="2000">
              <a:solidFill>
                <a:srgbClr val="000000"/>
              </a:solidFill>
              <a:effectLst>
                <a:outerShdw blurRad="38100" dist="38100" dir="2700000" algn="tl">
                  <a:srgbClr val="C0C0C0"/>
                </a:outerShdw>
              </a:effectLst>
              <a:latin typeface="Arial Black" pitchFamily="34" charset="0"/>
            </a:endParaRPr>
          </a:p>
        </p:txBody>
      </p:sp>
      <p:sp>
        <p:nvSpPr>
          <p:cNvPr id="303153" name="Rectangle 49">
            <a:extLst>
              <a:ext uri="{FF2B5EF4-FFF2-40B4-BE49-F238E27FC236}">
                <a16:creationId xmlns:a16="http://schemas.microsoft.com/office/drawing/2014/main" id="{C15DA04C-50F4-4849-B970-E9D182BC005D}"/>
              </a:ext>
            </a:extLst>
          </p:cNvPr>
          <p:cNvSpPr>
            <a:spLocks noChangeArrowheads="1"/>
          </p:cNvSpPr>
          <p:nvPr/>
        </p:nvSpPr>
        <p:spPr bwMode="auto">
          <a:xfrm>
            <a:off x="2074863" y="4932363"/>
            <a:ext cx="1268412" cy="534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Glucosa</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Oxidada</a:t>
            </a:r>
            <a:endParaRPr lang="en-US" sz="2000">
              <a:solidFill>
                <a:srgbClr val="000000"/>
              </a:solidFill>
              <a:effectLst>
                <a:outerShdw blurRad="38100" dist="38100" dir="2700000" algn="tl">
                  <a:srgbClr val="C0C0C0"/>
                </a:outerShdw>
              </a:effectLst>
              <a:latin typeface="Arial Black" pitchFamily="34" charset="0"/>
            </a:endParaRPr>
          </a:p>
        </p:txBody>
      </p:sp>
      <p:sp>
        <p:nvSpPr>
          <p:cNvPr id="303154" name="Rectangle 50">
            <a:extLst>
              <a:ext uri="{FF2B5EF4-FFF2-40B4-BE49-F238E27FC236}">
                <a16:creationId xmlns:a16="http://schemas.microsoft.com/office/drawing/2014/main" id="{889738EE-E9CA-45B9-A4D9-66DFE9EBEF90}"/>
              </a:ext>
            </a:extLst>
          </p:cNvPr>
          <p:cNvSpPr>
            <a:spLocks noChangeArrowheads="1"/>
          </p:cNvSpPr>
          <p:nvPr/>
        </p:nvSpPr>
        <p:spPr bwMode="auto">
          <a:xfrm>
            <a:off x="7548563" y="4932363"/>
            <a:ext cx="1268412" cy="534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Energía</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Total</a:t>
            </a:r>
            <a:endParaRPr lang="en-US" sz="2000">
              <a:solidFill>
                <a:srgbClr val="000000"/>
              </a:solidFill>
              <a:effectLst>
                <a:outerShdw blurRad="38100" dist="38100" dir="2700000" algn="tl">
                  <a:srgbClr val="C0C0C0"/>
                </a:outerShdw>
              </a:effectLst>
              <a:latin typeface="Arial Black" pitchFamily="34" charset="0"/>
            </a:endParaRPr>
          </a:p>
        </p:txBody>
      </p:sp>
      <p:sp>
        <p:nvSpPr>
          <p:cNvPr id="116758" name="Text Box 51">
            <a:extLst>
              <a:ext uri="{FF2B5EF4-FFF2-40B4-BE49-F238E27FC236}">
                <a16:creationId xmlns:a16="http://schemas.microsoft.com/office/drawing/2014/main" id="{5D45B9A4-B4A0-438F-AB6C-D94675B10006}"/>
              </a:ext>
            </a:extLst>
          </p:cNvPr>
          <p:cNvSpPr txBox="1">
            <a:spLocks noChangeArrowheads="1"/>
          </p:cNvSpPr>
          <p:nvPr/>
        </p:nvSpPr>
        <p:spPr bwMode="auto">
          <a:xfrm>
            <a:off x="628650" y="6238875"/>
            <a:ext cx="8229600"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900" i="0">
                <a:latin typeface="Arial Black" panose="020B0A04020102020204" pitchFamily="34" charset="0"/>
              </a:rPr>
              <a:t>R  =  6 CO</a:t>
            </a:r>
            <a:r>
              <a:rPr lang="en-US" altLang="en-US" sz="2900" i="0" baseline="-25000">
                <a:latin typeface="Arial Black" panose="020B0A04020102020204" pitchFamily="34" charset="0"/>
              </a:rPr>
              <a:t>2</a:t>
            </a:r>
            <a:r>
              <a:rPr lang="en-US" altLang="en-US" sz="2900" i="0">
                <a:latin typeface="Arial Black" panose="020B0A04020102020204" pitchFamily="34" charset="0"/>
              </a:rPr>
              <a:t>  /  6 O</a:t>
            </a:r>
            <a:r>
              <a:rPr lang="en-US" altLang="en-US" sz="2900" i="0" baseline="-25000">
                <a:latin typeface="Arial Black" panose="020B0A04020102020204" pitchFamily="34" charset="0"/>
              </a:rPr>
              <a:t>2</a:t>
            </a:r>
            <a:r>
              <a:rPr lang="en-US" altLang="en-US" sz="2900" i="0">
                <a:latin typeface="Arial Black" panose="020B0A04020102020204" pitchFamily="34" charset="0"/>
              </a:rPr>
              <a:t>  =  1.0</a:t>
            </a:r>
          </a:p>
        </p:txBody>
      </p:sp>
      <p:sp>
        <p:nvSpPr>
          <p:cNvPr id="116759" name="Rectangle 52">
            <a:extLst>
              <a:ext uri="{FF2B5EF4-FFF2-40B4-BE49-F238E27FC236}">
                <a16:creationId xmlns:a16="http://schemas.microsoft.com/office/drawing/2014/main" id="{146D230C-BCCC-46D9-BBF2-8DE7219279E4}"/>
              </a:ext>
            </a:extLst>
          </p:cNvPr>
          <p:cNvSpPr>
            <a:spLocks noChangeArrowheads="1"/>
          </p:cNvSpPr>
          <p:nvPr/>
        </p:nvSpPr>
        <p:spPr bwMode="auto">
          <a:xfrm>
            <a:off x="6546850" y="6194425"/>
            <a:ext cx="742950" cy="482600"/>
          </a:xfrm>
          <a:prstGeom prst="rect">
            <a:avLst/>
          </a:prstGeom>
          <a:noFill/>
          <a:ln w="635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6760" name="Freeform 56">
            <a:extLst>
              <a:ext uri="{FF2B5EF4-FFF2-40B4-BE49-F238E27FC236}">
                <a16:creationId xmlns:a16="http://schemas.microsoft.com/office/drawing/2014/main" id="{710DDE1C-7254-456D-9CFF-1606F01F673A}"/>
              </a:ext>
            </a:extLst>
          </p:cNvPr>
          <p:cNvSpPr>
            <a:spLocks/>
          </p:cNvSpPr>
          <p:nvPr/>
        </p:nvSpPr>
        <p:spPr bwMode="auto">
          <a:xfrm>
            <a:off x="3671888" y="5189538"/>
            <a:ext cx="1233487" cy="1150937"/>
          </a:xfrm>
          <a:custGeom>
            <a:avLst/>
            <a:gdLst>
              <a:gd name="T0" fmla="*/ 2147483647 w 770"/>
              <a:gd name="T1" fmla="*/ 0 h 506"/>
              <a:gd name="T2" fmla="*/ 2147483647 w 770"/>
              <a:gd name="T3" fmla="*/ 2147483647 h 506"/>
              <a:gd name="T4" fmla="*/ 0 w 770"/>
              <a:gd name="T5" fmla="*/ 2147483647 h 506"/>
              <a:gd name="T6" fmla="*/ 0 w 770"/>
              <a:gd name="T7" fmla="*/ 2147483647 h 506"/>
              <a:gd name="T8" fmla="*/ 0 60000 65536"/>
              <a:gd name="T9" fmla="*/ 0 60000 65536"/>
              <a:gd name="T10" fmla="*/ 0 60000 65536"/>
              <a:gd name="T11" fmla="*/ 0 60000 65536"/>
              <a:gd name="T12" fmla="*/ 0 w 770"/>
              <a:gd name="T13" fmla="*/ 0 h 506"/>
              <a:gd name="T14" fmla="*/ 770 w 770"/>
              <a:gd name="T15" fmla="*/ 506 h 506"/>
            </a:gdLst>
            <a:ahLst/>
            <a:cxnLst>
              <a:cxn ang="T8">
                <a:pos x="T0" y="T1"/>
              </a:cxn>
              <a:cxn ang="T9">
                <a:pos x="T2" y="T3"/>
              </a:cxn>
              <a:cxn ang="T10">
                <a:pos x="T4" y="T5"/>
              </a:cxn>
              <a:cxn ang="T11">
                <a:pos x="T6" y="T7"/>
              </a:cxn>
            </a:cxnLst>
            <a:rect l="T12" t="T13" r="T14" b="T15"/>
            <a:pathLst>
              <a:path w="770" h="506">
                <a:moveTo>
                  <a:pt x="770" y="0"/>
                </a:moveTo>
                <a:lnTo>
                  <a:pt x="770" y="156"/>
                </a:lnTo>
                <a:lnTo>
                  <a:pt x="0" y="156"/>
                </a:lnTo>
                <a:lnTo>
                  <a:pt x="0" y="506"/>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6761" name="Freeform 59">
            <a:extLst>
              <a:ext uri="{FF2B5EF4-FFF2-40B4-BE49-F238E27FC236}">
                <a16:creationId xmlns:a16="http://schemas.microsoft.com/office/drawing/2014/main" id="{235497CC-9B8C-4931-8845-F45ECACF3EB0}"/>
              </a:ext>
            </a:extLst>
          </p:cNvPr>
          <p:cNvSpPr>
            <a:spLocks/>
          </p:cNvSpPr>
          <p:nvPr/>
        </p:nvSpPr>
        <p:spPr bwMode="auto">
          <a:xfrm>
            <a:off x="1049338" y="5189538"/>
            <a:ext cx="4338637" cy="1162050"/>
          </a:xfrm>
          <a:custGeom>
            <a:avLst/>
            <a:gdLst>
              <a:gd name="T0" fmla="*/ 0 w 2655"/>
              <a:gd name="T1" fmla="*/ 0 h 685"/>
              <a:gd name="T2" fmla="*/ 0 w 2655"/>
              <a:gd name="T3" fmla="*/ 2147483647 h 685"/>
              <a:gd name="T4" fmla="*/ 2147483647 w 2655"/>
              <a:gd name="T5" fmla="*/ 2147483647 h 685"/>
              <a:gd name="T6" fmla="*/ 2147483647 w 2655"/>
              <a:gd name="T7" fmla="*/ 2147483647 h 685"/>
              <a:gd name="T8" fmla="*/ 0 60000 65536"/>
              <a:gd name="T9" fmla="*/ 0 60000 65536"/>
              <a:gd name="T10" fmla="*/ 0 60000 65536"/>
              <a:gd name="T11" fmla="*/ 0 60000 65536"/>
              <a:gd name="T12" fmla="*/ 0 w 2655"/>
              <a:gd name="T13" fmla="*/ 0 h 685"/>
              <a:gd name="T14" fmla="*/ 2655 w 2655"/>
              <a:gd name="T15" fmla="*/ 685 h 685"/>
            </a:gdLst>
            <a:ahLst/>
            <a:cxnLst>
              <a:cxn ang="T8">
                <a:pos x="T0" y="T1"/>
              </a:cxn>
              <a:cxn ang="T9">
                <a:pos x="T2" y="T3"/>
              </a:cxn>
              <a:cxn ang="T10">
                <a:pos x="T4" y="T5"/>
              </a:cxn>
              <a:cxn ang="T11">
                <a:pos x="T6" y="T7"/>
              </a:cxn>
            </a:cxnLst>
            <a:rect l="T12" t="T13" r="T14" b="T15"/>
            <a:pathLst>
              <a:path w="2655" h="685">
                <a:moveTo>
                  <a:pt x="0" y="0"/>
                </a:moveTo>
                <a:lnTo>
                  <a:pt x="0" y="366"/>
                </a:lnTo>
                <a:lnTo>
                  <a:pt x="2655" y="366"/>
                </a:lnTo>
                <a:lnTo>
                  <a:pt x="2655" y="685"/>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3107"/>
                                        </p:tgtEl>
                                        <p:attrNameLst>
                                          <p:attrName>style.visibility</p:attrName>
                                        </p:attrNameLst>
                                      </p:cBhvr>
                                      <p:to>
                                        <p:strVal val="visible"/>
                                      </p:to>
                                    </p:set>
                                    <p:animEffect transition="in" filter="wipe(left)">
                                      <p:cBhvr>
                                        <p:cTn id="7" dur="500"/>
                                        <p:tgtEl>
                                          <p:spTgt spid="303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7"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Picture 2" descr="Contents">
            <a:extLst>
              <a:ext uri="{FF2B5EF4-FFF2-40B4-BE49-F238E27FC236}">
                <a16:creationId xmlns:a16="http://schemas.microsoft.com/office/drawing/2014/main" id="{6719AD49-DF1D-4580-99F5-654A40483C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5155" name="Text Box 3">
            <a:extLst>
              <a:ext uri="{FF2B5EF4-FFF2-40B4-BE49-F238E27FC236}">
                <a16:creationId xmlns:a16="http://schemas.microsoft.com/office/drawing/2014/main" id="{143985CC-448B-442E-9329-D40D398C56E7}"/>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305178" name="Rectangle 26">
            <a:extLst>
              <a:ext uri="{FF2B5EF4-FFF2-40B4-BE49-F238E27FC236}">
                <a16:creationId xmlns:a16="http://schemas.microsoft.com/office/drawing/2014/main" id="{AF52D269-B39A-4DA0-AC70-A7178A035A9C}"/>
              </a:ext>
            </a:extLst>
          </p:cNvPr>
          <p:cNvSpPr>
            <a:spLocks noChangeArrowheads="1"/>
          </p:cNvSpPr>
          <p:nvPr/>
        </p:nvSpPr>
        <p:spPr bwMode="auto">
          <a:xfrm>
            <a:off x="841375" y="1201738"/>
            <a:ext cx="3192463" cy="350837"/>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3600" i="0">
                <a:effectLst>
                  <a:outerShdw blurRad="38100" dist="38100" dir="2700000" algn="tl">
                    <a:srgbClr val="C0C0C0"/>
                  </a:outerShdw>
                </a:effectLst>
                <a:latin typeface="Arial Black" pitchFamily="34" charset="0"/>
              </a:rPr>
              <a:t>GRASAS</a:t>
            </a:r>
          </a:p>
        </p:txBody>
      </p:sp>
      <p:sp>
        <p:nvSpPr>
          <p:cNvPr id="117765" name="Line 27">
            <a:extLst>
              <a:ext uri="{FF2B5EF4-FFF2-40B4-BE49-F238E27FC236}">
                <a16:creationId xmlns:a16="http://schemas.microsoft.com/office/drawing/2014/main" id="{5FD0FA39-9DD5-4E0F-9294-9AD50DB8A564}"/>
              </a:ext>
            </a:extLst>
          </p:cNvPr>
          <p:cNvSpPr>
            <a:spLocks noChangeShapeType="1"/>
          </p:cNvSpPr>
          <p:nvPr/>
        </p:nvSpPr>
        <p:spPr bwMode="auto">
          <a:xfrm>
            <a:off x="2462213" y="1654175"/>
            <a:ext cx="0" cy="938213"/>
          </a:xfrm>
          <a:prstGeom prst="line">
            <a:avLst/>
          </a:prstGeom>
          <a:noFill/>
          <a:ln w="228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5180" name="Rectangle 28">
            <a:extLst>
              <a:ext uri="{FF2B5EF4-FFF2-40B4-BE49-F238E27FC236}">
                <a16:creationId xmlns:a16="http://schemas.microsoft.com/office/drawing/2014/main" id="{418270BA-77D4-4B97-A7E0-69CA107D84C4}"/>
              </a:ext>
            </a:extLst>
          </p:cNvPr>
          <p:cNvSpPr>
            <a:spLocks noChangeArrowheads="1"/>
          </p:cNvSpPr>
          <p:nvPr/>
        </p:nvSpPr>
        <p:spPr bwMode="auto">
          <a:xfrm>
            <a:off x="915988" y="2549525"/>
            <a:ext cx="2847975" cy="6619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Proporciona </a:t>
            </a:r>
          </a:p>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más Energía</a:t>
            </a:r>
          </a:p>
        </p:txBody>
      </p:sp>
      <p:sp>
        <p:nvSpPr>
          <p:cNvPr id="305182" name="Rectangle 30">
            <a:extLst>
              <a:ext uri="{FF2B5EF4-FFF2-40B4-BE49-F238E27FC236}">
                <a16:creationId xmlns:a16="http://schemas.microsoft.com/office/drawing/2014/main" id="{9774489D-29A4-43B6-B103-B6A4CF3A27DB}"/>
              </a:ext>
            </a:extLst>
          </p:cNvPr>
          <p:cNvSpPr>
            <a:spLocks noChangeArrowheads="1"/>
          </p:cNvSpPr>
          <p:nvPr/>
        </p:nvSpPr>
        <p:spPr bwMode="auto">
          <a:xfrm>
            <a:off x="614363" y="4211638"/>
            <a:ext cx="3767137" cy="9969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Necesita más O</a:t>
            </a:r>
            <a:r>
              <a:rPr lang="es-PR" sz="3200" i="0" baseline="-25000">
                <a:solidFill>
                  <a:srgbClr val="000000"/>
                </a:solidFill>
                <a:effectLst>
                  <a:outerShdw blurRad="38100" dist="38100" dir="2700000" algn="tl">
                    <a:srgbClr val="C0C0C0"/>
                  </a:outerShdw>
                </a:effectLst>
                <a:latin typeface="Arial" charset="0"/>
              </a:rPr>
              <a:t>2</a:t>
            </a:r>
          </a:p>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para ser</a:t>
            </a:r>
          </a:p>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Oxidado</a:t>
            </a:r>
            <a:r>
              <a:rPr lang="en-US" sz="3600" i="0">
                <a:solidFill>
                  <a:srgbClr val="000000"/>
                </a:solidFill>
                <a:effectLst>
                  <a:outerShdw blurRad="38100" dist="38100" dir="2700000" algn="tl">
                    <a:srgbClr val="C0C0C0"/>
                  </a:outerShdw>
                </a:effectLst>
                <a:latin typeface="Arial Black" pitchFamily="34" charset="0"/>
              </a:rPr>
              <a:t>         </a:t>
            </a:r>
            <a:endParaRPr lang="en-US" sz="3600">
              <a:solidFill>
                <a:srgbClr val="000000"/>
              </a:solidFill>
              <a:effectLst>
                <a:outerShdw blurRad="38100" dist="38100" dir="2700000" algn="tl">
                  <a:srgbClr val="C0C0C0"/>
                </a:outerShdw>
              </a:effectLst>
              <a:latin typeface="Arial Black" pitchFamily="34" charset="0"/>
            </a:endParaRPr>
          </a:p>
        </p:txBody>
      </p:sp>
      <p:sp>
        <p:nvSpPr>
          <p:cNvPr id="305185" name="Rectangle 33">
            <a:extLst>
              <a:ext uri="{FF2B5EF4-FFF2-40B4-BE49-F238E27FC236}">
                <a16:creationId xmlns:a16="http://schemas.microsoft.com/office/drawing/2014/main" id="{35F44E6F-DAF0-443B-9C20-E59B570FD39C}"/>
              </a:ext>
            </a:extLst>
          </p:cNvPr>
          <p:cNvSpPr>
            <a:spLocks noChangeArrowheads="1"/>
          </p:cNvSpPr>
          <p:nvPr/>
        </p:nvSpPr>
        <p:spPr bwMode="auto">
          <a:xfrm>
            <a:off x="1066800" y="6169025"/>
            <a:ext cx="2682875" cy="3825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latin typeface="Verdana" pitchFamily="34" charset="0"/>
              </a:rPr>
              <a:t>Valor de </a:t>
            </a:r>
            <a:r>
              <a:rPr lang="es-PR" sz="3700" i="0">
                <a:solidFill>
                  <a:srgbClr val="000000"/>
                </a:solidFill>
                <a:latin typeface="Verdana" pitchFamily="34" charset="0"/>
              </a:rPr>
              <a:t>R</a:t>
            </a:r>
            <a:endParaRPr lang="en-US" sz="3700">
              <a:solidFill>
                <a:srgbClr val="000000"/>
              </a:solidFill>
              <a:latin typeface="Verdana" pitchFamily="34" charset="0"/>
            </a:endParaRPr>
          </a:p>
        </p:txBody>
      </p:sp>
      <p:sp>
        <p:nvSpPr>
          <p:cNvPr id="117769" name="Line 41">
            <a:extLst>
              <a:ext uri="{FF2B5EF4-FFF2-40B4-BE49-F238E27FC236}">
                <a16:creationId xmlns:a16="http://schemas.microsoft.com/office/drawing/2014/main" id="{34DC37AB-982E-4EC3-B4D6-6176EB15FDC2}"/>
              </a:ext>
            </a:extLst>
          </p:cNvPr>
          <p:cNvSpPr>
            <a:spLocks noChangeShapeType="1"/>
          </p:cNvSpPr>
          <p:nvPr/>
        </p:nvSpPr>
        <p:spPr bwMode="auto">
          <a:xfrm>
            <a:off x="1014413" y="6159500"/>
            <a:ext cx="0" cy="4921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7770" name="Line 52">
            <a:extLst>
              <a:ext uri="{FF2B5EF4-FFF2-40B4-BE49-F238E27FC236}">
                <a16:creationId xmlns:a16="http://schemas.microsoft.com/office/drawing/2014/main" id="{C89DD488-0752-4EC4-9FCA-81A1904F8E70}"/>
              </a:ext>
            </a:extLst>
          </p:cNvPr>
          <p:cNvSpPr>
            <a:spLocks noChangeShapeType="1"/>
          </p:cNvSpPr>
          <p:nvPr/>
        </p:nvSpPr>
        <p:spPr bwMode="auto">
          <a:xfrm>
            <a:off x="2449513" y="3279775"/>
            <a:ext cx="0" cy="938213"/>
          </a:xfrm>
          <a:prstGeom prst="line">
            <a:avLst/>
          </a:prstGeom>
          <a:noFill/>
          <a:ln w="228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7771" name="Line 53">
            <a:extLst>
              <a:ext uri="{FF2B5EF4-FFF2-40B4-BE49-F238E27FC236}">
                <a16:creationId xmlns:a16="http://schemas.microsoft.com/office/drawing/2014/main" id="{BE4E5E82-51B0-47B3-9B3F-4872B33DF8B9}"/>
              </a:ext>
            </a:extLst>
          </p:cNvPr>
          <p:cNvSpPr>
            <a:spLocks noChangeShapeType="1"/>
          </p:cNvSpPr>
          <p:nvPr/>
        </p:nvSpPr>
        <p:spPr bwMode="auto">
          <a:xfrm>
            <a:off x="2449513" y="5349875"/>
            <a:ext cx="0" cy="938213"/>
          </a:xfrm>
          <a:prstGeom prst="line">
            <a:avLst/>
          </a:prstGeom>
          <a:noFill/>
          <a:ln w="228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5206" name="Rectangle 54">
            <a:extLst>
              <a:ext uri="{FF2B5EF4-FFF2-40B4-BE49-F238E27FC236}">
                <a16:creationId xmlns:a16="http://schemas.microsoft.com/office/drawing/2014/main" id="{636AEF17-84BF-4D34-9C9D-13E82D2DD0BB}"/>
              </a:ext>
            </a:extLst>
          </p:cNvPr>
          <p:cNvSpPr>
            <a:spLocks noChangeArrowheads="1"/>
          </p:cNvSpPr>
          <p:nvPr/>
        </p:nvSpPr>
        <p:spPr bwMode="auto">
          <a:xfrm>
            <a:off x="5108575" y="1201738"/>
            <a:ext cx="3192463" cy="350837"/>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3600" i="0">
                <a:effectLst>
                  <a:outerShdw blurRad="38100" dist="38100" dir="2700000" algn="tl">
                    <a:srgbClr val="C0C0C0"/>
                  </a:outerShdw>
                </a:effectLst>
                <a:latin typeface="Arial Black" pitchFamily="34" charset="0"/>
              </a:rPr>
              <a:t>CHO</a:t>
            </a:r>
          </a:p>
        </p:txBody>
      </p:sp>
      <p:sp>
        <p:nvSpPr>
          <p:cNvPr id="117773" name="Line 55">
            <a:extLst>
              <a:ext uri="{FF2B5EF4-FFF2-40B4-BE49-F238E27FC236}">
                <a16:creationId xmlns:a16="http://schemas.microsoft.com/office/drawing/2014/main" id="{EF4DC371-2BB0-4AA1-B68C-D6F02DD32F97}"/>
              </a:ext>
            </a:extLst>
          </p:cNvPr>
          <p:cNvSpPr>
            <a:spLocks noChangeShapeType="1"/>
          </p:cNvSpPr>
          <p:nvPr/>
        </p:nvSpPr>
        <p:spPr bwMode="auto">
          <a:xfrm>
            <a:off x="6729413" y="1654175"/>
            <a:ext cx="0" cy="938213"/>
          </a:xfrm>
          <a:prstGeom prst="line">
            <a:avLst/>
          </a:prstGeom>
          <a:noFill/>
          <a:ln w="228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5208" name="Rectangle 56">
            <a:extLst>
              <a:ext uri="{FF2B5EF4-FFF2-40B4-BE49-F238E27FC236}">
                <a16:creationId xmlns:a16="http://schemas.microsoft.com/office/drawing/2014/main" id="{C8BD292A-16E8-45A4-82DF-1C6F6502F2BA}"/>
              </a:ext>
            </a:extLst>
          </p:cNvPr>
          <p:cNvSpPr>
            <a:spLocks noChangeArrowheads="1"/>
          </p:cNvSpPr>
          <p:nvPr/>
        </p:nvSpPr>
        <p:spPr bwMode="auto">
          <a:xfrm>
            <a:off x="5059363" y="2549525"/>
            <a:ext cx="3219450" cy="6619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Proporciona </a:t>
            </a:r>
          </a:p>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menos Energía</a:t>
            </a:r>
          </a:p>
        </p:txBody>
      </p:sp>
      <p:sp>
        <p:nvSpPr>
          <p:cNvPr id="305209" name="Rectangle 57">
            <a:extLst>
              <a:ext uri="{FF2B5EF4-FFF2-40B4-BE49-F238E27FC236}">
                <a16:creationId xmlns:a16="http://schemas.microsoft.com/office/drawing/2014/main" id="{97BFD703-05EC-4774-A719-49833F058FC8}"/>
              </a:ext>
            </a:extLst>
          </p:cNvPr>
          <p:cNvSpPr>
            <a:spLocks noChangeArrowheads="1"/>
          </p:cNvSpPr>
          <p:nvPr/>
        </p:nvSpPr>
        <p:spPr bwMode="auto">
          <a:xfrm>
            <a:off x="4881563" y="4211638"/>
            <a:ext cx="3890962" cy="9969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Necesita menos O</a:t>
            </a:r>
            <a:r>
              <a:rPr lang="es-PR" sz="3200" i="0" baseline="-25000">
                <a:solidFill>
                  <a:srgbClr val="000000"/>
                </a:solidFill>
                <a:effectLst>
                  <a:outerShdw blurRad="38100" dist="38100" dir="2700000" algn="tl">
                    <a:srgbClr val="C0C0C0"/>
                  </a:outerShdw>
                </a:effectLst>
                <a:latin typeface="Arial" charset="0"/>
              </a:rPr>
              <a:t>2</a:t>
            </a:r>
          </a:p>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para ser</a:t>
            </a:r>
          </a:p>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Oxidado</a:t>
            </a:r>
            <a:r>
              <a:rPr lang="en-US" sz="3600" i="0">
                <a:solidFill>
                  <a:srgbClr val="000000"/>
                </a:solidFill>
                <a:effectLst>
                  <a:outerShdw blurRad="38100" dist="38100" dir="2700000" algn="tl">
                    <a:srgbClr val="C0C0C0"/>
                  </a:outerShdw>
                </a:effectLst>
                <a:latin typeface="Arial Black" pitchFamily="34" charset="0"/>
              </a:rPr>
              <a:t>         </a:t>
            </a:r>
            <a:endParaRPr lang="en-US" sz="3600">
              <a:solidFill>
                <a:srgbClr val="000000"/>
              </a:solidFill>
              <a:effectLst>
                <a:outerShdw blurRad="38100" dist="38100" dir="2700000" algn="tl">
                  <a:srgbClr val="C0C0C0"/>
                </a:outerShdw>
              </a:effectLst>
              <a:latin typeface="Arial Black" pitchFamily="34" charset="0"/>
            </a:endParaRPr>
          </a:p>
        </p:txBody>
      </p:sp>
      <p:sp>
        <p:nvSpPr>
          <p:cNvPr id="305210" name="Rectangle 58">
            <a:extLst>
              <a:ext uri="{FF2B5EF4-FFF2-40B4-BE49-F238E27FC236}">
                <a16:creationId xmlns:a16="http://schemas.microsoft.com/office/drawing/2014/main" id="{774675D6-67E5-4494-8E6E-A54325FC5B88}"/>
              </a:ext>
            </a:extLst>
          </p:cNvPr>
          <p:cNvSpPr>
            <a:spLocks noChangeArrowheads="1"/>
          </p:cNvSpPr>
          <p:nvPr/>
        </p:nvSpPr>
        <p:spPr bwMode="auto">
          <a:xfrm>
            <a:off x="5334000" y="6169025"/>
            <a:ext cx="2682875" cy="3825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latin typeface="Verdana" pitchFamily="34" charset="0"/>
              </a:rPr>
              <a:t>Valor de </a:t>
            </a:r>
            <a:r>
              <a:rPr lang="es-PR" sz="3700" i="0">
                <a:solidFill>
                  <a:srgbClr val="000000"/>
                </a:solidFill>
                <a:latin typeface="Verdana" pitchFamily="34" charset="0"/>
              </a:rPr>
              <a:t>R</a:t>
            </a:r>
            <a:endParaRPr lang="en-US" sz="3700">
              <a:solidFill>
                <a:srgbClr val="000000"/>
              </a:solidFill>
              <a:latin typeface="Verdana" pitchFamily="34" charset="0"/>
            </a:endParaRPr>
          </a:p>
        </p:txBody>
      </p:sp>
      <p:sp>
        <p:nvSpPr>
          <p:cNvPr id="117777" name="Line 59">
            <a:extLst>
              <a:ext uri="{FF2B5EF4-FFF2-40B4-BE49-F238E27FC236}">
                <a16:creationId xmlns:a16="http://schemas.microsoft.com/office/drawing/2014/main" id="{65E8385F-DB24-4203-A555-3B2A80BA2247}"/>
              </a:ext>
            </a:extLst>
          </p:cNvPr>
          <p:cNvSpPr>
            <a:spLocks noChangeShapeType="1"/>
          </p:cNvSpPr>
          <p:nvPr/>
        </p:nvSpPr>
        <p:spPr bwMode="auto">
          <a:xfrm flipV="1">
            <a:off x="5281613" y="6121400"/>
            <a:ext cx="0" cy="4921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7778" name="Line 60">
            <a:extLst>
              <a:ext uri="{FF2B5EF4-FFF2-40B4-BE49-F238E27FC236}">
                <a16:creationId xmlns:a16="http://schemas.microsoft.com/office/drawing/2014/main" id="{C40FE7FC-F7D8-4269-A23B-210F5A4C600A}"/>
              </a:ext>
            </a:extLst>
          </p:cNvPr>
          <p:cNvSpPr>
            <a:spLocks noChangeShapeType="1"/>
          </p:cNvSpPr>
          <p:nvPr/>
        </p:nvSpPr>
        <p:spPr bwMode="auto">
          <a:xfrm>
            <a:off x="6716713" y="3279775"/>
            <a:ext cx="0" cy="938213"/>
          </a:xfrm>
          <a:prstGeom prst="line">
            <a:avLst/>
          </a:prstGeom>
          <a:noFill/>
          <a:ln w="228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7779" name="Line 61">
            <a:extLst>
              <a:ext uri="{FF2B5EF4-FFF2-40B4-BE49-F238E27FC236}">
                <a16:creationId xmlns:a16="http://schemas.microsoft.com/office/drawing/2014/main" id="{99559810-1741-49DC-911D-1BE3479F1E0F}"/>
              </a:ext>
            </a:extLst>
          </p:cNvPr>
          <p:cNvSpPr>
            <a:spLocks noChangeShapeType="1"/>
          </p:cNvSpPr>
          <p:nvPr/>
        </p:nvSpPr>
        <p:spPr bwMode="auto">
          <a:xfrm>
            <a:off x="6716713" y="5349875"/>
            <a:ext cx="0" cy="938213"/>
          </a:xfrm>
          <a:prstGeom prst="line">
            <a:avLst/>
          </a:prstGeom>
          <a:noFill/>
          <a:ln w="228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5155"/>
                                        </p:tgtEl>
                                        <p:attrNameLst>
                                          <p:attrName>style.visibility</p:attrName>
                                        </p:attrNameLst>
                                      </p:cBhvr>
                                      <p:to>
                                        <p:strVal val="visible"/>
                                      </p:to>
                                    </p:set>
                                    <p:animEffect transition="in" filter="wipe(left)">
                                      <p:cBhvr>
                                        <p:cTn id="7" dur="500"/>
                                        <p:tgtEl>
                                          <p:spTgt spid="305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5"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2" descr="Contents">
            <a:extLst>
              <a:ext uri="{FF2B5EF4-FFF2-40B4-BE49-F238E27FC236}">
                <a16:creationId xmlns:a16="http://schemas.microsoft.com/office/drawing/2014/main" id="{4C5C652D-0A87-4D6C-9E8C-E78B568EB7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03" name="Text Box 3">
            <a:extLst>
              <a:ext uri="{FF2B5EF4-FFF2-40B4-BE49-F238E27FC236}">
                <a16:creationId xmlns:a16="http://schemas.microsoft.com/office/drawing/2014/main" id="{41CE983E-E7B0-4B3A-9D6C-ECF8A1066524}"/>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307220" name="Rectangle 20">
            <a:extLst>
              <a:ext uri="{FF2B5EF4-FFF2-40B4-BE49-F238E27FC236}">
                <a16:creationId xmlns:a16="http://schemas.microsoft.com/office/drawing/2014/main" id="{65D1B90E-DBC5-4BDD-BF8B-E8A1B6C5FC4D}"/>
              </a:ext>
            </a:extLst>
          </p:cNvPr>
          <p:cNvSpPr>
            <a:spLocks noChangeArrowheads="1"/>
          </p:cNvSpPr>
          <p:nvPr/>
        </p:nvSpPr>
        <p:spPr bwMode="auto">
          <a:xfrm>
            <a:off x="2605088" y="1176338"/>
            <a:ext cx="4294187" cy="2270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CALORIMETRÍA INDIRECTA</a:t>
            </a:r>
            <a:endParaRPr lang="en-US" sz="2100">
              <a:effectLst>
                <a:outerShdw blurRad="38100" dist="38100" dir="2700000" algn="tl">
                  <a:srgbClr val="C0C0C0"/>
                </a:outerShdw>
              </a:effectLst>
              <a:latin typeface="Arial Black" pitchFamily="34" charset="0"/>
            </a:endParaRPr>
          </a:p>
        </p:txBody>
      </p:sp>
      <p:sp>
        <p:nvSpPr>
          <p:cNvPr id="307221" name="Rectangle 21">
            <a:extLst>
              <a:ext uri="{FF2B5EF4-FFF2-40B4-BE49-F238E27FC236}">
                <a16:creationId xmlns:a16="http://schemas.microsoft.com/office/drawing/2014/main" id="{3EEDE90B-EBDE-4ADB-B29C-EF14FC431602}"/>
              </a:ext>
            </a:extLst>
          </p:cNvPr>
          <p:cNvSpPr>
            <a:spLocks noChangeArrowheads="1"/>
          </p:cNvSpPr>
          <p:nvPr/>
        </p:nvSpPr>
        <p:spPr bwMode="auto">
          <a:xfrm>
            <a:off x="942975" y="1573213"/>
            <a:ext cx="7010400" cy="2730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Proporción del Intercambio Respiratorio (R)</a:t>
            </a:r>
          </a:p>
        </p:txBody>
      </p:sp>
      <p:sp>
        <p:nvSpPr>
          <p:cNvPr id="307222" name="Rectangle 22">
            <a:extLst>
              <a:ext uri="{FF2B5EF4-FFF2-40B4-BE49-F238E27FC236}">
                <a16:creationId xmlns:a16="http://schemas.microsoft.com/office/drawing/2014/main" id="{6CFD82B6-3D39-4DBB-B43B-30D77BCE95DA}"/>
              </a:ext>
            </a:extLst>
          </p:cNvPr>
          <p:cNvSpPr>
            <a:spLocks noChangeArrowheads="1"/>
          </p:cNvSpPr>
          <p:nvPr/>
        </p:nvSpPr>
        <p:spPr bwMode="auto">
          <a:xfrm>
            <a:off x="3522663" y="2022475"/>
            <a:ext cx="2147887" cy="2778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Limitaciones</a:t>
            </a:r>
            <a:endParaRPr lang="en-US" sz="2100" i="0" baseline="-25000">
              <a:solidFill>
                <a:srgbClr val="000000"/>
              </a:solidFill>
              <a:effectLst>
                <a:outerShdw blurRad="38100" dist="38100" dir="2700000" algn="tl">
                  <a:srgbClr val="C0C0C0"/>
                </a:outerShdw>
              </a:effectLst>
              <a:latin typeface="Arial" charset="0"/>
            </a:endParaRPr>
          </a:p>
        </p:txBody>
      </p:sp>
      <p:sp>
        <p:nvSpPr>
          <p:cNvPr id="118791" name="Text Box 23">
            <a:extLst>
              <a:ext uri="{FF2B5EF4-FFF2-40B4-BE49-F238E27FC236}">
                <a16:creationId xmlns:a16="http://schemas.microsoft.com/office/drawing/2014/main" id="{F03DA232-2B2A-444A-BC8A-A0813C65C913}"/>
              </a:ext>
            </a:extLst>
          </p:cNvPr>
          <p:cNvSpPr txBox="1">
            <a:spLocks noChangeArrowheads="1"/>
          </p:cNvSpPr>
          <p:nvPr/>
        </p:nvSpPr>
        <p:spPr bwMode="auto">
          <a:xfrm>
            <a:off x="373063" y="2359025"/>
            <a:ext cx="3063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Solo es Válido en:</a:t>
            </a:r>
          </a:p>
        </p:txBody>
      </p:sp>
      <p:sp>
        <p:nvSpPr>
          <p:cNvPr id="118792" name="Line 24">
            <a:extLst>
              <a:ext uri="{FF2B5EF4-FFF2-40B4-BE49-F238E27FC236}">
                <a16:creationId xmlns:a16="http://schemas.microsoft.com/office/drawing/2014/main" id="{D64CFFB0-F115-4F50-86D8-4D071BDE75D6}"/>
              </a:ext>
            </a:extLst>
          </p:cNvPr>
          <p:cNvSpPr>
            <a:spLocks noChangeShapeType="1"/>
          </p:cNvSpPr>
          <p:nvPr/>
        </p:nvSpPr>
        <p:spPr bwMode="auto">
          <a:xfrm>
            <a:off x="4568825" y="14128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7226" name="Rectangle 26">
            <a:extLst>
              <a:ext uri="{FF2B5EF4-FFF2-40B4-BE49-F238E27FC236}">
                <a16:creationId xmlns:a16="http://schemas.microsoft.com/office/drawing/2014/main" id="{99E92168-376B-41FC-BCA3-DEBE2E8775A8}"/>
              </a:ext>
            </a:extLst>
          </p:cNvPr>
          <p:cNvSpPr>
            <a:spLocks noChangeArrowheads="1"/>
          </p:cNvSpPr>
          <p:nvPr/>
        </p:nvSpPr>
        <p:spPr bwMode="auto">
          <a:xfrm>
            <a:off x="320675" y="3000375"/>
            <a:ext cx="1166813" cy="2270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Reposo</a:t>
            </a:r>
            <a:endParaRPr lang="en-US" sz="2000">
              <a:solidFill>
                <a:srgbClr val="000000"/>
              </a:solidFill>
              <a:effectLst>
                <a:outerShdw blurRad="38100" dist="38100" dir="2700000" algn="tl">
                  <a:srgbClr val="C0C0C0"/>
                </a:outerShdw>
              </a:effectLst>
              <a:latin typeface="Arial Black" pitchFamily="34" charset="0"/>
            </a:endParaRPr>
          </a:p>
        </p:txBody>
      </p:sp>
      <p:sp>
        <p:nvSpPr>
          <p:cNvPr id="118794" name="Freeform 29">
            <a:extLst>
              <a:ext uri="{FF2B5EF4-FFF2-40B4-BE49-F238E27FC236}">
                <a16:creationId xmlns:a16="http://schemas.microsoft.com/office/drawing/2014/main" id="{B1208B3A-7332-4372-80AF-9D34932D29B4}"/>
              </a:ext>
            </a:extLst>
          </p:cNvPr>
          <p:cNvSpPr>
            <a:spLocks/>
          </p:cNvSpPr>
          <p:nvPr/>
        </p:nvSpPr>
        <p:spPr bwMode="auto">
          <a:xfrm>
            <a:off x="1733550" y="2154238"/>
            <a:ext cx="2016125" cy="2778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07234" name="Rectangle 34">
            <a:extLst>
              <a:ext uri="{FF2B5EF4-FFF2-40B4-BE49-F238E27FC236}">
                <a16:creationId xmlns:a16="http://schemas.microsoft.com/office/drawing/2014/main" id="{C7F69CA8-5F64-4B8C-80C2-C67058961FCB}"/>
              </a:ext>
            </a:extLst>
          </p:cNvPr>
          <p:cNvSpPr>
            <a:spLocks noChangeArrowheads="1"/>
          </p:cNvSpPr>
          <p:nvPr/>
        </p:nvSpPr>
        <p:spPr bwMode="auto">
          <a:xfrm>
            <a:off x="5468938" y="4591050"/>
            <a:ext cx="2360612" cy="736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spcBef>
                <a:spcPct val="20000"/>
              </a:spcBef>
              <a:defRPr/>
            </a:pPr>
            <a:r>
              <a:rPr lang="es-PR" sz="2000" i="0">
                <a:solidFill>
                  <a:srgbClr val="000000"/>
                </a:solidFill>
                <a:latin typeface="Verdana" pitchFamily="34" charset="0"/>
              </a:rPr>
              <a:t>Puede Indicar</a:t>
            </a:r>
          </a:p>
          <a:p>
            <a:pPr marL="342900" indent="-342900" algn="ctr">
              <a:spcBef>
                <a:spcPct val="20000"/>
              </a:spcBef>
              <a:defRPr/>
            </a:pPr>
            <a:r>
              <a:rPr lang="es-PR" sz="2000" i="0">
                <a:solidFill>
                  <a:srgbClr val="000000"/>
                </a:solidFill>
                <a:latin typeface="Verdana" pitchFamily="34" charset="0"/>
              </a:rPr>
              <a:t>   CO</a:t>
            </a:r>
            <a:r>
              <a:rPr lang="es-PR" sz="2000" i="0" baseline="-25000">
                <a:solidFill>
                  <a:srgbClr val="000000"/>
                </a:solidFill>
                <a:latin typeface="Verdana" pitchFamily="34" charset="0"/>
              </a:rPr>
              <a:t>2</a:t>
            </a:r>
            <a:endParaRPr lang="en-US" sz="2000" i="0" baseline="-25000">
              <a:solidFill>
                <a:srgbClr val="000000"/>
              </a:solidFill>
              <a:latin typeface="Verdana" pitchFamily="34" charset="0"/>
            </a:endParaRPr>
          </a:p>
        </p:txBody>
      </p:sp>
      <p:sp>
        <p:nvSpPr>
          <p:cNvPr id="118796" name="Line 63">
            <a:extLst>
              <a:ext uri="{FF2B5EF4-FFF2-40B4-BE49-F238E27FC236}">
                <a16:creationId xmlns:a16="http://schemas.microsoft.com/office/drawing/2014/main" id="{448E96D9-17A7-4C4C-8730-617FAF954945}"/>
              </a:ext>
            </a:extLst>
          </p:cNvPr>
          <p:cNvSpPr>
            <a:spLocks noChangeShapeType="1"/>
          </p:cNvSpPr>
          <p:nvPr/>
        </p:nvSpPr>
        <p:spPr bwMode="auto">
          <a:xfrm>
            <a:off x="4568825" y="18192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8797" name="Line 73">
            <a:extLst>
              <a:ext uri="{FF2B5EF4-FFF2-40B4-BE49-F238E27FC236}">
                <a16:creationId xmlns:a16="http://schemas.microsoft.com/office/drawing/2014/main" id="{93241E5D-7666-4605-93E6-037FABBC21B1}"/>
              </a:ext>
            </a:extLst>
          </p:cNvPr>
          <p:cNvSpPr>
            <a:spLocks noChangeShapeType="1"/>
          </p:cNvSpPr>
          <p:nvPr/>
        </p:nvSpPr>
        <p:spPr bwMode="auto">
          <a:xfrm>
            <a:off x="927100" y="2690813"/>
            <a:ext cx="0" cy="3429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7281" name="Rectangle 81">
            <a:extLst>
              <a:ext uri="{FF2B5EF4-FFF2-40B4-BE49-F238E27FC236}">
                <a16:creationId xmlns:a16="http://schemas.microsoft.com/office/drawing/2014/main" id="{68DFDE12-4E4E-400D-9352-9E5BBED5863C}"/>
              </a:ext>
            </a:extLst>
          </p:cNvPr>
          <p:cNvSpPr>
            <a:spLocks noChangeArrowheads="1"/>
          </p:cNvSpPr>
          <p:nvPr/>
        </p:nvSpPr>
        <p:spPr bwMode="auto">
          <a:xfrm>
            <a:off x="1550988" y="3000375"/>
            <a:ext cx="3043237" cy="809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Durante un Ejercicio en</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Estado Estable</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(Intensidad Constante)</a:t>
            </a:r>
            <a:endParaRPr lang="en-US" sz="2000">
              <a:solidFill>
                <a:srgbClr val="000000"/>
              </a:solidFill>
              <a:effectLst>
                <a:outerShdw blurRad="38100" dist="38100" dir="2700000" algn="tl">
                  <a:srgbClr val="C0C0C0"/>
                </a:outerShdw>
              </a:effectLst>
              <a:latin typeface="Arial Black" pitchFamily="34" charset="0"/>
            </a:endParaRPr>
          </a:p>
        </p:txBody>
      </p:sp>
      <p:sp>
        <p:nvSpPr>
          <p:cNvPr id="118799" name="Line 82">
            <a:extLst>
              <a:ext uri="{FF2B5EF4-FFF2-40B4-BE49-F238E27FC236}">
                <a16:creationId xmlns:a16="http://schemas.microsoft.com/office/drawing/2014/main" id="{9B58F9C5-7BD5-4C19-B27C-F58490FCD273}"/>
              </a:ext>
            </a:extLst>
          </p:cNvPr>
          <p:cNvSpPr>
            <a:spLocks noChangeShapeType="1"/>
          </p:cNvSpPr>
          <p:nvPr/>
        </p:nvSpPr>
        <p:spPr bwMode="auto">
          <a:xfrm>
            <a:off x="2705100" y="2690813"/>
            <a:ext cx="0" cy="3429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8800" name="Text Box 83">
            <a:extLst>
              <a:ext uri="{FF2B5EF4-FFF2-40B4-BE49-F238E27FC236}">
                <a16:creationId xmlns:a16="http://schemas.microsoft.com/office/drawing/2014/main" id="{9D439DDF-AA2F-4404-8193-6178988F8D50}"/>
              </a:ext>
            </a:extLst>
          </p:cNvPr>
          <p:cNvSpPr txBox="1">
            <a:spLocks noChangeArrowheads="1"/>
          </p:cNvSpPr>
          <p:nvPr/>
        </p:nvSpPr>
        <p:spPr bwMode="auto">
          <a:xfrm>
            <a:off x="4748213" y="2359025"/>
            <a:ext cx="42640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Genera Valores Inexactos</a:t>
            </a:r>
          </a:p>
        </p:txBody>
      </p:sp>
      <p:sp>
        <p:nvSpPr>
          <p:cNvPr id="307284" name="Rectangle 84">
            <a:extLst>
              <a:ext uri="{FF2B5EF4-FFF2-40B4-BE49-F238E27FC236}">
                <a16:creationId xmlns:a16="http://schemas.microsoft.com/office/drawing/2014/main" id="{9310F7CD-F98E-4F84-B177-9BEACDFBDB91}"/>
              </a:ext>
            </a:extLst>
          </p:cNvPr>
          <p:cNvSpPr>
            <a:spLocks noChangeArrowheads="1"/>
          </p:cNvSpPr>
          <p:nvPr/>
        </p:nvSpPr>
        <p:spPr bwMode="auto">
          <a:xfrm>
            <a:off x="2784475" y="4059238"/>
            <a:ext cx="3084513" cy="5365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Se Ignora la Oxidación</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de las Proteínas</a:t>
            </a:r>
            <a:endParaRPr lang="en-US" sz="2000">
              <a:solidFill>
                <a:srgbClr val="000000"/>
              </a:solidFill>
              <a:effectLst>
                <a:outerShdw blurRad="38100" dist="38100" dir="2700000" algn="tl">
                  <a:srgbClr val="C0C0C0"/>
                </a:outerShdw>
              </a:effectLst>
              <a:latin typeface="Arial Black" pitchFamily="34" charset="0"/>
            </a:endParaRPr>
          </a:p>
        </p:txBody>
      </p:sp>
      <p:sp>
        <p:nvSpPr>
          <p:cNvPr id="118802" name="Line 86">
            <a:extLst>
              <a:ext uri="{FF2B5EF4-FFF2-40B4-BE49-F238E27FC236}">
                <a16:creationId xmlns:a16="http://schemas.microsoft.com/office/drawing/2014/main" id="{AA73237D-C4A3-4B69-9D71-497F549658E2}"/>
              </a:ext>
            </a:extLst>
          </p:cNvPr>
          <p:cNvSpPr>
            <a:spLocks noChangeShapeType="1"/>
          </p:cNvSpPr>
          <p:nvPr/>
        </p:nvSpPr>
        <p:spPr bwMode="auto">
          <a:xfrm>
            <a:off x="5130800" y="2690813"/>
            <a:ext cx="0" cy="1392237"/>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7287" name="Rectangle 87">
            <a:extLst>
              <a:ext uri="{FF2B5EF4-FFF2-40B4-BE49-F238E27FC236}">
                <a16:creationId xmlns:a16="http://schemas.microsoft.com/office/drawing/2014/main" id="{040AB5C8-3E56-4D05-8269-1C59935AB218}"/>
              </a:ext>
            </a:extLst>
          </p:cNvPr>
          <p:cNvSpPr>
            <a:spLocks noChangeArrowheads="1"/>
          </p:cNvSpPr>
          <p:nvPr/>
        </p:nvSpPr>
        <p:spPr bwMode="auto">
          <a:xfrm>
            <a:off x="6615113" y="2936875"/>
            <a:ext cx="2116137"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Valores R = 1.0</a:t>
            </a:r>
            <a:endParaRPr lang="en-US" sz="2000">
              <a:solidFill>
                <a:srgbClr val="000000"/>
              </a:solidFill>
              <a:effectLst>
                <a:outerShdw blurRad="38100" dist="38100" dir="2700000" algn="tl">
                  <a:srgbClr val="C0C0C0"/>
                </a:outerShdw>
              </a:effectLst>
              <a:latin typeface="Arial Black" pitchFamily="34" charset="0"/>
            </a:endParaRPr>
          </a:p>
        </p:txBody>
      </p:sp>
      <p:sp>
        <p:nvSpPr>
          <p:cNvPr id="307290" name="Rectangle 90">
            <a:extLst>
              <a:ext uri="{FF2B5EF4-FFF2-40B4-BE49-F238E27FC236}">
                <a16:creationId xmlns:a16="http://schemas.microsoft.com/office/drawing/2014/main" id="{C8722D68-19BF-4503-8F64-AD89FCD21494}"/>
              </a:ext>
            </a:extLst>
          </p:cNvPr>
          <p:cNvSpPr>
            <a:spLocks noChangeArrowheads="1"/>
          </p:cNvSpPr>
          <p:nvPr/>
        </p:nvSpPr>
        <p:spPr bwMode="auto">
          <a:xfrm>
            <a:off x="6335713" y="3444875"/>
            <a:ext cx="2573337"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Puede No Estimar</a:t>
            </a:r>
            <a:endParaRPr lang="en-US" sz="2000">
              <a:solidFill>
                <a:srgbClr val="000000"/>
              </a:solidFill>
              <a:effectLst>
                <a:outerShdw blurRad="38100" dist="38100" dir="2700000" algn="tl">
                  <a:srgbClr val="C0C0C0"/>
                </a:outerShdw>
              </a:effectLst>
              <a:latin typeface="Arial Black" pitchFamily="34" charset="0"/>
            </a:endParaRPr>
          </a:p>
        </p:txBody>
      </p:sp>
      <p:sp>
        <p:nvSpPr>
          <p:cNvPr id="307292" name="Rectangle 92">
            <a:extLst>
              <a:ext uri="{FF2B5EF4-FFF2-40B4-BE49-F238E27FC236}">
                <a16:creationId xmlns:a16="http://schemas.microsoft.com/office/drawing/2014/main" id="{9EC9B90D-FD36-467D-BC06-3979D8BA573D}"/>
              </a:ext>
            </a:extLst>
          </p:cNvPr>
          <p:cNvSpPr>
            <a:spLocks noChangeArrowheads="1"/>
          </p:cNvSpPr>
          <p:nvPr/>
        </p:nvSpPr>
        <p:spPr bwMode="auto">
          <a:xfrm>
            <a:off x="6235700" y="3914775"/>
            <a:ext cx="2682875" cy="5270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El Tipo de Sustrato</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Usado por Músculos</a:t>
            </a:r>
            <a:endParaRPr lang="en-US" sz="2000">
              <a:solidFill>
                <a:srgbClr val="000000"/>
              </a:solidFill>
              <a:effectLst>
                <a:outerShdw blurRad="38100" dist="38100" dir="2700000" algn="tl">
                  <a:srgbClr val="C0C0C0"/>
                </a:outerShdw>
              </a:effectLst>
              <a:latin typeface="Arial Black" pitchFamily="34" charset="0"/>
            </a:endParaRPr>
          </a:p>
        </p:txBody>
      </p:sp>
      <p:sp>
        <p:nvSpPr>
          <p:cNvPr id="118806" name="Line 94">
            <a:extLst>
              <a:ext uri="{FF2B5EF4-FFF2-40B4-BE49-F238E27FC236}">
                <a16:creationId xmlns:a16="http://schemas.microsoft.com/office/drawing/2014/main" id="{8696C7F0-4BFF-4CDE-A756-FC963C85BE94}"/>
              </a:ext>
            </a:extLst>
          </p:cNvPr>
          <p:cNvSpPr>
            <a:spLocks noChangeShapeType="1"/>
          </p:cNvSpPr>
          <p:nvPr/>
        </p:nvSpPr>
        <p:spPr bwMode="auto">
          <a:xfrm flipV="1">
            <a:off x="6405563" y="4992688"/>
            <a:ext cx="0" cy="304800"/>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7295" name="Rectangle 95">
            <a:extLst>
              <a:ext uri="{FF2B5EF4-FFF2-40B4-BE49-F238E27FC236}">
                <a16:creationId xmlns:a16="http://schemas.microsoft.com/office/drawing/2014/main" id="{BD874373-A3ED-4170-A6FD-126901A531C0}"/>
              </a:ext>
            </a:extLst>
          </p:cNvPr>
          <p:cNvSpPr>
            <a:spLocks noChangeArrowheads="1"/>
          </p:cNvSpPr>
          <p:nvPr/>
        </p:nvSpPr>
        <p:spPr bwMode="auto">
          <a:xfrm>
            <a:off x="7199313" y="5175250"/>
            <a:ext cx="1570037" cy="3524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spcBef>
                <a:spcPct val="20000"/>
              </a:spcBef>
              <a:defRPr/>
            </a:pPr>
            <a:r>
              <a:rPr lang="es-PR" sz="2000" i="0">
                <a:solidFill>
                  <a:srgbClr val="000000"/>
                </a:solidFill>
                <a:latin typeface="Verdana" pitchFamily="34" charset="0"/>
              </a:rPr>
              <a:t>R =   0.7</a:t>
            </a:r>
            <a:endParaRPr lang="en-US" sz="2000" i="0" baseline="-25000">
              <a:solidFill>
                <a:srgbClr val="000000"/>
              </a:solidFill>
              <a:latin typeface="Verdana" pitchFamily="34" charset="0"/>
            </a:endParaRPr>
          </a:p>
        </p:txBody>
      </p:sp>
      <p:sp>
        <p:nvSpPr>
          <p:cNvPr id="118808" name="Line 96">
            <a:extLst>
              <a:ext uri="{FF2B5EF4-FFF2-40B4-BE49-F238E27FC236}">
                <a16:creationId xmlns:a16="http://schemas.microsoft.com/office/drawing/2014/main" id="{CE9DB08C-7D0E-4765-A91B-0C7CC48404B7}"/>
              </a:ext>
            </a:extLst>
          </p:cNvPr>
          <p:cNvSpPr>
            <a:spLocks noChangeShapeType="1"/>
          </p:cNvSpPr>
          <p:nvPr/>
        </p:nvSpPr>
        <p:spPr bwMode="auto">
          <a:xfrm>
            <a:off x="8274050" y="4422775"/>
            <a:ext cx="0" cy="8255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8809" name="Line 97">
            <a:extLst>
              <a:ext uri="{FF2B5EF4-FFF2-40B4-BE49-F238E27FC236}">
                <a16:creationId xmlns:a16="http://schemas.microsoft.com/office/drawing/2014/main" id="{58A064C1-1647-48B9-850C-9B1476CEE0C5}"/>
              </a:ext>
            </a:extLst>
          </p:cNvPr>
          <p:cNvSpPr>
            <a:spLocks noChangeShapeType="1"/>
          </p:cNvSpPr>
          <p:nvPr/>
        </p:nvSpPr>
        <p:spPr bwMode="auto">
          <a:xfrm>
            <a:off x="8040688" y="5259388"/>
            <a:ext cx="0" cy="304800"/>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8810" name="Line 99">
            <a:extLst>
              <a:ext uri="{FF2B5EF4-FFF2-40B4-BE49-F238E27FC236}">
                <a16:creationId xmlns:a16="http://schemas.microsoft.com/office/drawing/2014/main" id="{13C68B39-BCF5-4B14-BB48-ED8754075EA4}"/>
              </a:ext>
            </a:extLst>
          </p:cNvPr>
          <p:cNvSpPr>
            <a:spLocks noChangeShapeType="1"/>
          </p:cNvSpPr>
          <p:nvPr/>
        </p:nvSpPr>
        <p:spPr bwMode="auto">
          <a:xfrm flipH="1">
            <a:off x="7600950" y="5557838"/>
            <a:ext cx="679450" cy="3429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7300" name="Rectangle 100">
            <a:extLst>
              <a:ext uri="{FF2B5EF4-FFF2-40B4-BE49-F238E27FC236}">
                <a16:creationId xmlns:a16="http://schemas.microsoft.com/office/drawing/2014/main" id="{2B588F87-D4F9-4C04-AF79-317FC0D66593}"/>
              </a:ext>
            </a:extLst>
          </p:cNvPr>
          <p:cNvSpPr>
            <a:spLocks noChangeArrowheads="1"/>
          </p:cNvSpPr>
          <p:nvPr/>
        </p:nvSpPr>
        <p:spPr bwMode="auto">
          <a:xfrm>
            <a:off x="6010275" y="5872163"/>
            <a:ext cx="3040063" cy="8445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1800" i="0">
                <a:solidFill>
                  <a:srgbClr val="000000"/>
                </a:solidFill>
                <a:latin typeface="Verdana" pitchFamily="34" charset="0"/>
              </a:rPr>
              <a:t>Indica:</a:t>
            </a:r>
          </a:p>
          <a:p>
            <a:pPr marL="342900" indent="-342900" algn="ctr">
              <a:lnSpc>
                <a:spcPct val="80000"/>
              </a:lnSpc>
              <a:spcBef>
                <a:spcPct val="20000"/>
              </a:spcBef>
              <a:defRPr/>
            </a:pPr>
            <a:r>
              <a:rPr lang="es-PR" sz="1800" i="0">
                <a:solidFill>
                  <a:srgbClr val="000000"/>
                </a:solidFill>
                <a:latin typeface="Verdana" pitchFamily="34" charset="0"/>
              </a:rPr>
              <a:t>Síntesis Glucosa</a:t>
            </a:r>
          </a:p>
          <a:p>
            <a:pPr marL="342900" indent="-342900" algn="ctr">
              <a:lnSpc>
                <a:spcPct val="80000"/>
              </a:lnSpc>
              <a:spcBef>
                <a:spcPct val="20000"/>
              </a:spcBef>
              <a:defRPr/>
            </a:pPr>
            <a:r>
              <a:rPr lang="es-PR" sz="1800" i="0">
                <a:solidFill>
                  <a:srgbClr val="000000"/>
                </a:solidFill>
                <a:latin typeface="Verdana" pitchFamily="34" charset="0"/>
              </a:rPr>
              <a:t>Vía Gluconeogénesis</a:t>
            </a:r>
            <a:endParaRPr lang="en-US" sz="1800" i="0" baseline="-25000">
              <a:solidFill>
                <a:srgbClr val="000000"/>
              </a:solidFill>
              <a:latin typeface="Verdana" pitchFamily="34" charset="0"/>
            </a:endParaRPr>
          </a:p>
        </p:txBody>
      </p:sp>
      <p:sp>
        <p:nvSpPr>
          <p:cNvPr id="118812" name="Line 101">
            <a:extLst>
              <a:ext uri="{FF2B5EF4-FFF2-40B4-BE49-F238E27FC236}">
                <a16:creationId xmlns:a16="http://schemas.microsoft.com/office/drawing/2014/main" id="{398170AA-B740-4112-B511-B3E048B8633C}"/>
              </a:ext>
            </a:extLst>
          </p:cNvPr>
          <p:cNvSpPr>
            <a:spLocks noChangeShapeType="1"/>
          </p:cNvSpPr>
          <p:nvPr/>
        </p:nvSpPr>
        <p:spPr bwMode="auto">
          <a:xfrm>
            <a:off x="7489825" y="270192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8813" name="Line 102">
            <a:extLst>
              <a:ext uri="{FF2B5EF4-FFF2-40B4-BE49-F238E27FC236}">
                <a16:creationId xmlns:a16="http://schemas.microsoft.com/office/drawing/2014/main" id="{23EDCACA-63D2-4852-86F0-5F5A6EBD9B1A}"/>
              </a:ext>
            </a:extLst>
          </p:cNvPr>
          <p:cNvSpPr>
            <a:spLocks noChangeShapeType="1"/>
          </p:cNvSpPr>
          <p:nvPr/>
        </p:nvSpPr>
        <p:spPr bwMode="auto">
          <a:xfrm>
            <a:off x="7489825" y="318452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8814" name="Line 103">
            <a:extLst>
              <a:ext uri="{FF2B5EF4-FFF2-40B4-BE49-F238E27FC236}">
                <a16:creationId xmlns:a16="http://schemas.microsoft.com/office/drawing/2014/main" id="{B4686F00-E274-4EFA-9234-14F424A32FE8}"/>
              </a:ext>
            </a:extLst>
          </p:cNvPr>
          <p:cNvSpPr>
            <a:spLocks noChangeShapeType="1"/>
          </p:cNvSpPr>
          <p:nvPr/>
        </p:nvSpPr>
        <p:spPr bwMode="auto">
          <a:xfrm>
            <a:off x="7489825" y="369252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8815" name="Line 104">
            <a:extLst>
              <a:ext uri="{FF2B5EF4-FFF2-40B4-BE49-F238E27FC236}">
                <a16:creationId xmlns:a16="http://schemas.microsoft.com/office/drawing/2014/main" id="{D78085FD-FDCC-4910-B4B8-33D60B470655}"/>
              </a:ext>
            </a:extLst>
          </p:cNvPr>
          <p:cNvSpPr>
            <a:spLocks noChangeShapeType="1"/>
          </p:cNvSpPr>
          <p:nvPr/>
        </p:nvSpPr>
        <p:spPr bwMode="auto">
          <a:xfrm>
            <a:off x="6678613" y="44259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8816" name="Freeform 105">
            <a:extLst>
              <a:ext uri="{FF2B5EF4-FFF2-40B4-BE49-F238E27FC236}">
                <a16:creationId xmlns:a16="http://schemas.microsoft.com/office/drawing/2014/main" id="{8BB4C845-0AFC-4348-85BD-EEA2C40DCC1C}"/>
              </a:ext>
            </a:extLst>
          </p:cNvPr>
          <p:cNvSpPr>
            <a:spLocks/>
          </p:cNvSpPr>
          <p:nvPr/>
        </p:nvSpPr>
        <p:spPr bwMode="auto">
          <a:xfrm flipH="1">
            <a:off x="5441950" y="2154238"/>
            <a:ext cx="2016125" cy="2778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18817" name="Line 106">
            <a:extLst>
              <a:ext uri="{FF2B5EF4-FFF2-40B4-BE49-F238E27FC236}">
                <a16:creationId xmlns:a16="http://schemas.microsoft.com/office/drawing/2014/main" id="{494DC267-E957-4935-8778-BB79A3DC9092}"/>
              </a:ext>
            </a:extLst>
          </p:cNvPr>
          <p:cNvSpPr>
            <a:spLocks noChangeShapeType="1"/>
          </p:cNvSpPr>
          <p:nvPr/>
        </p:nvSpPr>
        <p:spPr bwMode="auto">
          <a:xfrm>
            <a:off x="4294188" y="4597400"/>
            <a:ext cx="0" cy="7620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7308" name="Rectangle 108">
            <a:extLst>
              <a:ext uri="{FF2B5EF4-FFF2-40B4-BE49-F238E27FC236}">
                <a16:creationId xmlns:a16="http://schemas.microsoft.com/office/drawing/2014/main" id="{F1574DC2-8CC7-4A43-8271-1B567CC5B8A2}"/>
              </a:ext>
            </a:extLst>
          </p:cNvPr>
          <p:cNvSpPr>
            <a:spLocks noChangeArrowheads="1"/>
          </p:cNvSpPr>
          <p:nvPr/>
        </p:nvSpPr>
        <p:spPr bwMode="auto">
          <a:xfrm>
            <a:off x="1417638" y="5326063"/>
            <a:ext cx="4979987" cy="8445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1800" i="0">
                <a:solidFill>
                  <a:srgbClr val="000000"/>
                </a:solidFill>
                <a:latin typeface="Verdana" pitchFamily="34" charset="0"/>
              </a:rPr>
              <a:t>Contribución de las Proteínas es</a:t>
            </a:r>
          </a:p>
          <a:p>
            <a:pPr marL="342900" indent="-342900" algn="ctr">
              <a:lnSpc>
                <a:spcPct val="80000"/>
              </a:lnSpc>
              <a:spcBef>
                <a:spcPct val="20000"/>
              </a:spcBef>
              <a:defRPr/>
            </a:pPr>
            <a:r>
              <a:rPr lang="es-PR" sz="1800" i="0">
                <a:solidFill>
                  <a:srgbClr val="000000"/>
                </a:solidFill>
                <a:latin typeface="Verdana" pitchFamily="34" charset="0"/>
              </a:rPr>
              <a:t>10% del Total de Energía Producido</a:t>
            </a:r>
          </a:p>
          <a:p>
            <a:pPr marL="342900" indent="-342900" algn="ctr">
              <a:lnSpc>
                <a:spcPct val="80000"/>
              </a:lnSpc>
              <a:spcBef>
                <a:spcPct val="20000"/>
              </a:spcBef>
              <a:defRPr/>
            </a:pPr>
            <a:r>
              <a:rPr lang="es-PR" sz="1800" i="0">
                <a:solidFill>
                  <a:srgbClr val="000000"/>
                </a:solidFill>
                <a:latin typeface="Verdana" pitchFamily="34" charset="0"/>
              </a:rPr>
              <a:t>En un Ejercicio Prolongado</a:t>
            </a:r>
            <a:endParaRPr lang="en-US" sz="1800" i="0" baseline="-25000">
              <a:solidFill>
                <a:srgbClr val="000000"/>
              </a:solidFill>
              <a:latin typeface="Verdana"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7203"/>
                                        </p:tgtEl>
                                        <p:attrNameLst>
                                          <p:attrName>style.visibility</p:attrName>
                                        </p:attrNameLst>
                                      </p:cBhvr>
                                      <p:to>
                                        <p:strVal val="visible"/>
                                      </p:to>
                                    </p:set>
                                    <p:animEffect transition="in" filter="wipe(left)">
                                      <p:cBhvr>
                                        <p:cTn id="7" dur="500"/>
                                        <p:tgtEl>
                                          <p:spTgt spid="307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3"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2" descr="Contents">
            <a:extLst>
              <a:ext uri="{FF2B5EF4-FFF2-40B4-BE49-F238E27FC236}">
                <a16:creationId xmlns:a16="http://schemas.microsoft.com/office/drawing/2014/main" id="{2CD531C0-E983-47E5-BA49-3DEFCDE6EB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3" name="Text Box 3">
            <a:extLst>
              <a:ext uri="{FF2B5EF4-FFF2-40B4-BE49-F238E27FC236}">
                <a16:creationId xmlns:a16="http://schemas.microsoft.com/office/drawing/2014/main" id="{06BAE7F9-B8A9-49AA-9AD6-C41952A0FCE7}"/>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Mediciones del Gasto Energético</a:t>
            </a:r>
          </a:p>
        </p:txBody>
      </p:sp>
      <p:sp>
        <p:nvSpPr>
          <p:cNvPr id="40967" name="Rectangle 7">
            <a:extLst>
              <a:ext uri="{FF2B5EF4-FFF2-40B4-BE49-F238E27FC236}">
                <a16:creationId xmlns:a16="http://schemas.microsoft.com/office/drawing/2014/main" id="{5805FED7-B184-4829-A737-CC10265E621E}"/>
              </a:ext>
            </a:extLst>
          </p:cNvPr>
          <p:cNvSpPr>
            <a:spLocks noChangeArrowheads="1"/>
          </p:cNvSpPr>
          <p:nvPr/>
        </p:nvSpPr>
        <p:spPr bwMode="auto">
          <a:xfrm>
            <a:off x="2112963" y="1290638"/>
            <a:ext cx="5121275"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CALORIMETRÍA INDIRECTA</a:t>
            </a:r>
            <a:endParaRPr lang="en-US" sz="2500">
              <a:effectLst>
                <a:outerShdw blurRad="38100" dist="38100" dir="2700000" algn="tl">
                  <a:srgbClr val="C0C0C0"/>
                </a:outerShdw>
              </a:effectLst>
              <a:latin typeface="Arial Black" pitchFamily="34" charset="0"/>
            </a:endParaRPr>
          </a:p>
        </p:txBody>
      </p:sp>
      <p:sp>
        <p:nvSpPr>
          <p:cNvPr id="40968" name="Rectangle 8">
            <a:extLst>
              <a:ext uri="{FF2B5EF4-FFF2-40B4-BE49-F238E27FC236}">
                <a16:creationId xmlns:a16="http://schemas.microsoft.com/office/drawing/2014/main" id="{D09B3303-DE26-43D1-88B3-D73BEB269AEC}"/>
              </a:ext>
            </a:extLst>
          </p:cNvPr>
          <p:cNvSpPr>
            <a:spLocks noChangeArrowheads="1"/>
          </p:cNvSpPr>
          <p:nvPr/>
        </p:nvSpPr>
        <p:spPr bwMode="auto">
          <a:xfrm>
            <a:off x="857250" y="2005013"/>
            <a:ext cx="7602538" cy="371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Isótopos Marcadores</a:t>
            </a:r>
          </a:p>
        </p:txBody>
      </p:sp>
      <p:sp>
        <p:nvSpPr>
          <p:cNvPr id="40969" name="Rectangle 9">
            <a:extLst>
              <a:ext uri="{FF2B5EF4-FFF2-40B4-BE49-F238E27FC236}">
                <a16:creationId xmlns:a16="http://schemas.microsoft.com/office/drawing/2014/main" id="{405EF893-9C35-4CAA-9BCE-F5539480D358}"/>
              </a:ext>
            </a:extLst>
          </p:cNvPr>
          <p:cNvSpPr>
            <a:spLocks noChangeArrowheads="1"/>
          </p:cNvSpPr>
          <p:nvPr/>
        </p:nvSpPr>
        <p:spPr bwMode="auto">
          <a:xfrm>
            <a:off x="300038" y="2562225"/>
            <a:ext cx="2754312" cy="6127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Radioactivos</a:t>
            </a:r>
          </a:p>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(Radioisótopos)</a:t>
            </a:r>
            <a:endParaRPr lang="en-US" sz="2500">
              <a:solidFill>
                <a:srgbClr val="000000"/>
              </a:solidFill>
              <a:effectLst>
                <a:outerShdw blurRad="38100" dist="38100" dir="2700000" algn="tl">
                  <a:srgbClr val="C0C0C0"/>
                </a:outerShdw>
              </a:effectLst>
              <a:latin typeface="Arial Black" pitchFamily="34" charset="0"/>
            </a:endParaRPr>
          </a:p>
        </p:txBody>
      </p:sp>
      <p:sp>
        <p:nvSpPr>
          <p:cNvPr id="119815" name="Freeform 10">
            <a:extLst>
              <a:ext uri="{FF2B5EF4-FFF2-40B4-BE49-F238E27FC236}">
                <a16:creationId xmlns:a16="http://schemas.microsoft.com/office/drawing/2014/main" id="{41813552-F990-408F-A2DD-9359DF082186}"/>
              </a:ext>
            </a:extLst>
          </p:cNvPr>
          <p:cNvSpPr>
            <a:spLocks/>
          </p:cNvSpPr>
          <p:nvPr/>
        </p:nvSpPr>
        <p:spPr bwMode="auto">
          <a:xfrm>
            <a:off x="1633538" y="2146300"/>
            <a:ext cx="1103312" cy="45085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0971" name="Rectangle 11">
            <a:extLst>
              <a:ext uri="{FF2B5EF4-FFF2-40B4-BE49-F238E27FC236}">
                <a16:creationId xmlns:a16="http://schemas.microsoft.com/office/drawing/2014/main" id="{C35EA8FB-6F10-46B3-BE12-BD52B7958169}"/>
              </a:ext>
            </a:extLst>
          </p:cNvPr>
          <p:cNvSpPr>
            <a:spLocks noChangeArrowheads="1"/>
          </p:cNvSpPr>
          <p:nvPr/>
        </p:nvSpPr>
        <p:spPr bwMode="auto">
          <a:xfrm>
            <a:off x="296863" y="4116388"/>
            <a:ext cx="2747962"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a:solidFill>
                  <a:srgbClr val="000000"/>
                </a:solidFill>
                <a:effectLst>
                  <a:outerShdw blurRad="38100" dist="38100" dir="2700000" algn="tl">
                    <a:srgbClr val="C0C0C0"/>
                  </a:outerShdw>
                </a:effectLst>
                <a:latin typeface="Arial" charset="0"/>
              </a:rPr>
              <a:t>Carbono </a:t>
            </a:r>
            <a:r>
              <a:rPr lang="es-PR" sz="3200">
                <a:effectLst>
                  <a:outerShdw blurRad="38100" dist="38100" dir="2700000" algn="tl">
                    <a:srgbClr val="C0C0C0"/>
                  </a:outerShdw>
                </a:effectLst>
              </a:rPr>
              <a:t>-</a:t>
            </a:r>
            <a:r>
              <a:rPr lang="es-PR" sz="2400">
                <a:solidFill>
                  <a:srgbClr val="000000"/>
                </a:solidFill>
                <a:effectLst>
                  <a:outerShdw blurRad="38100" dist="38100" dir="2700000" algn="tl">
                    <a:srgbClr val="C0C0C0"/>
                  </a:outerShdw>
                </a:effectLst>
                <a:latin typeface="Arial" charset="0"/>
              </a:rPr>
              <a:t>14 (</a:t>
            </a:r>
            <a:r>
              <a:rPr lang="es-PR" sz="2400" baseline="30000">
                <a:solidFill>
                  <a:srgbClr val="000000"/>
                </a:solidFill>
                <a:effectLst>
                  <a:outerShdw blurRad="38100" dist="38100" dir="2700000" algn="tl">
                    <a:srgbClr val="C0C0C0"/>
                  </a:outerShdw>
                </a:effectLst>
                <a:latin typeface="Arial" charset="0"/>
              </a:rPr>
              <a:t>14</a:t>
            </a:r>
            <a:r>
              <a:rPr lang="es-PR" sz="2400">
                <a:solidFill>
                  <a:srgbClr val="000000"/>
                </a:solidFill>
                <a:effectLst>
                  <a:outerShdw blurRad="38100" dist="38100" dir="2700000" algn="tl">
                    <a:srgbClr val="C0C0C0"/>
                  </a:outerShdw>
                </a:effectLst>
                <a:latin typeface="Arial" charset="0"/>
              </a:rPr>
              <a:t>C)</a:t>
            </a:r>
            <a:endParaRPr lang="en-US" sz="2400">
              <a:solidFill>
                <a:srgbClr val="000000"/>
              </a:solidFill>
              <a:effectLst>
                <a:outerShdw blurRad="38100" dist="38100" dir="2700000" algn="tl">
                  <a:srgbClr val="C0C0C0"/>
                </a:outerShdw>
              </a:effectLst>
              <a:latin typeface="Arial" charset="0"/>
            </a:endParaRPr>
          </a:p>
        </p:txBody>
      </p:sp>
      <p:sp>
        <p:nvSpPr>
          <p:cNvPr id="119817" name="Text Box 12">
            <a:extLst>
              <a:ext uri="{FF2B5EF4-FFF2-40B4-BE49-F238E27FC236}">
                <a16:creationId xmlns:a16="http://schemas.microsoft.com/office/drawing/2014/main" id="{75608A82-4C75-433D-8CDD-C693518B6378}"/>
              </a:ext>
            </a:extLst>
          </p:cNvPr>
          <p:cNvSpPr txBox="1">
            <a:spLocks noChangeArrowheads="1"/>
          </p:cNvSpPr>
          <p:nvPr/>
        </p:nvSpPr>
        <p:spPr bwMode="auto">
          <a:xfrm>
            <a:off x="857250" y="3500438"/>
            <a:ext cx="1568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Ejemplo</a:t>
            </a:r>
          </a:p>
        </p:txBody>
      </p:sp>
      <p:sp>
        <p:nvSpPr>
          <p:cNvPr id="119818" name="Text Box 22">
            <a:extLst>
              <a:ext uri="{FF2B5EF4-FFF2-40B4-BE49-F238E27FC236}">
                <a16:creationId xmlns:a16="http://schemas.microsoft.com/office/drawing/2014/main" id="{57153FD2-EE63-4350-9290-020A9FD36C0A}"/>
              </a:ext>
            </a:extLst>
          </p:cNvPr>
          <p:cNvSpPr txBox="1">
            <a:spLocks noChangeArrowheads="1"/>
          </p:cNvSpPr>
          <p:nvPr/>
        </p:nvSpPr>
        <p:spPr bwMode="auto">
          <a:xfrm>
            <a:off x="3892550" y="5099050"/>
            <a:ext cx="15097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a:latin typeface="Arial" panose="020B0604020202020204" pitchFamily="34" charset="0"/>
              </a:rPr>
              <a:t>Función</a:t>
            </a:r>
          </a:p>
        </p:txBody>
      </p:sp>
      <p:sp>
        <p:nvSpPr>
          <p:cNvPr id="119819" name="Line 38">
            <a:extLst>
              <a:ext uri="{FF2B5EF4-FFF2-40B4-BE49-F238E27FC236}">
                <a16:creationId xmlns:a16="http://schemas.microsoft.com/office/drawing/2014/main" id="{EF45B2BF-B7EE-463C-94CF-36C05137544A}"/>
              </a:ext>
            </a:extLst>
          </p:cNvPr>
          <p:cNvSpPr>
            <a:spLocks noChangeShapeType="1"/>
          </p:cNvSpPr>
          <p:nvPr/>
        </p:nvSpPr>
        <p:spPr bwMode="auto">
          <a:xfrm>
            <a:off x="4581525" y="1576388"/>
            <a:ext cx="0" cy="4413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9820" name="Freeform 41">
            <a:extLst>
              <a:ext uri="{FF2B5EF4-FFF2-40B4-BE49-F238E27FC236}">
                <a16:creationId xmlns:a16="http://schemas.microsoft.com/office/drawing/2014/main" id="{3D34641A-55E6-429C-84BF-EFD37D467F9B}"/>
              </a:ext>
            </a:extLst>
          </p:cNvPr>
          <p:cNvSpPr>
            <a:spLocks/>
          </p:cNvSpPr>
          <p:nvPr/>
        </p:nvSpPr>
        <p:spPr bwMode="auto">
          <a:xfrm flipV="1">
            <a:off x="1577975" y="4514850"/>
            <a:ext cx="5849938" cy="228600"/>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1143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1004" name="Rectangle 44">
            <a:extLst>
              <a:ext uri="{FF2B5EF4-FFF2-40B4-BE49-F238E27FC236}">
                <a16:creationId xmlns:a16="http://schemas.microsoft.com/office/drawing/2014/main" id="{F3FC26AC-B98B-42B5-AF0C-4B14050A26E2}"/>
              </a:ext>
            </a:extLst>
          </p:cNvPr>
          <p:cNvSpPr>
            <a:spLocks noChangeArrowheads="1"/>
          </p:cNvSpPr>
          <p:nvPr/>
        </p:nvSpPr>
        <p:spPr bwMode="auto">
          <a:xfrm>
            <a:off x="650875" y="5832475"/>
            <a:ext cx="7823200" cy="7318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2300" i="0">
                <a:solidFill>
                  <a:srgbClr val="000000"/>
                </a:solidFill>
                <a:latin typeface="Verdana" pitchFamily="34" charset="0"/>
              </a:rPr>
              <a:t>Rastrear CO</a:t>
            </a:r>
            <a:r>
              <a:rPr lang="es-PR" sz="2300" i="0" baseline="-25000">
                <a:solidFill>
                  <a:srgbClr val="000000"/>
                </a:solidFill>
                <a:latin typeface="Verdana" pitchFamily="34" charset="0"/>
              </a:rPr>
              <a:t>2</a:t>
            </a:r>
            <a:r>
              <a:rPr lang="es-PR" sz="2300" i="0">
                <a:solidFill>
                  <a:srgbClr val="000000"/>
                </a:solidFill>
                <a:latin typeface="Verdana" pitchFamily="34" charset="0"/>
              </a:rPr>
              <a:t> Metabólico</a:t>
            </a:r>
          </a:p>
          <a:p>
            <a:pPr marL="342900" indent="-342900" algn="ctr">
              <a:lnSpc>
                <a:spcPct val="80000"/>
              </a:lnSpc>
              <a:spcBef>
                <a:spcPct val="20000"/>
              </a:spcBef>
              <a:defRPr/>
            </a:pPr>
            <a:r>
              <a:rPr lang="es-PR" sz="2300" i="0">
                <a:solidFill>
                  <a:srgbClr val="000000"/>
                </a:solidFill>
                <a:latin typeface="Verdana" pitchFamily="34" charset="0"/>
              </a:rPr>
              <a:t>(Estimar Tasa Metabólica/Gasto Energético)</a:t>
            </a:r>
            <a:endParaRPr lang="en-US" sz="2300" i="0" baseline="-25000">
              <a:solidFill>
                <a:srgbClr val="000000"/>
              </a:solidFill>
              <a:latin typeface="Verdana" pitchFamily="34" charset="0"/>
            </a:endParaRPr>
          </a:p>
        </p:txBody>
      </p:sp>
      <p:sp>
        <p:nvSpPr>
          <p:cNvPr id="119822" name="Line 45">
            <a:extLst>
              <a:ext uri="{FF2B5EF4-FFF2-40B4-BE49-F238E27FC236}">
                <a16:creationId xmlns:a16="http://schemas.microsoft.com/office/drawing/2014/main" id="{C68A9E00-8A1C-428F-9DEF-369E69140DDD}"/>
              </a:ext>
            </a:extLst>
          </p:cNvPr>
          <p:cNvSpPr>
            <a:spLocks noChangeShapeType="1"/>
          </p:cNvSpPr>
          <p:nvPr/>
        </p:nvSpPr>
        <p:spPr bwMode="auto">
          <a:xfrm>
            <a:off x="1593850" y="3162300"/>
            <a:ext cx="0" cy="4413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9823" name="Line 46">
            <a:extLst>
              <a:ext uri="{FF2B5EF4-FFF2-40B4-BE49-F238E27FC236}">
                <a16:creationId xmlns:a16="http://schemas.microsoft.com/office/drawing/2014/main" id="{C4507306-739B-4574-BB72-C84C32CDABBD}"/>
              </a:ext>
            </a:extLst>
          </p:cNvPr>
          <p:cNvSpPr>
            <a:spLocks noChangeShapeType="1"/>
          </p:cNvSpPr>
          <p:nvPr/>
        </p:nvSpPr>
        <p:spPr bwMode="auto">
          <a:xfrm>
            <a:off x="1606550" y="3822700"/>
            <a:ext cx="0" cy="4413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9824" name="Line 47">
            <a:extLst>
              <a:ext uri="{FF2B5EF4-FFF2-40B4-BE49-F238E27FC236}">
                <a16:creationId xmlns:a16="http://schemas.microsoft.com/office/drawing/2014/main" id="{0DC956CC-63D8-48FB-B3BE-198ABB05931B}"/>
              </a:ext>
            </a:extLst>
          </p:cNvPr>
          <p:cNvSpPr>
            <a:spLocks noChangeShapeType="1"/>
          </p:cNvSpPr>
          <p:nvPr/>
        </p:nvSpPr>
        <p:spPr bwMode="auto">
          <a:xfrm>
            <a:off x="4581525" y="4751388"/>
            <a:ext cx="0" cy="4413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9825" name="Line 48">
            <a:extLst>
              <a:ext uri="{FF2B5EF4-FFF2-40B4-BE49-F238E27FC236}">
                <a16:creationId xmlns:a16="http://schemas.microsoft.com/office/drawing/2014/main" id="{7D1DE591-8D10-4AEA-8B8E-51DF76A52C47}"/>
              </a:ext>
            </a:extLst>
          </p:cNvPr>
          <p:cNvSpPr>
            <a:spLocks noChangeShapeType="1"/>
          </p:cNvSpPr>
          <p:nvPr/>
        </p:nvSpPr>
        <p:spPr bwMode="auto">
          <a:xfrm>
            <a:off x="4581525" y="5437188"/>
            <a:ext cx="0" cy="4413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1009" name="Rectangle 49">
            <a:extLst>
              <a:ext uri="{FF2B5EF4-FFF2-40B4-BE49-F238E27FC236}">
                <a16:creationId xmlns:a16="http://schemas.microsoft.com/office/drawing/2014/main" id="{5DDB9B75-E9E8-49F8-B8A1-E8DEB081FAC8}"/>
              </a:ext>
            </a:extLst>
          </p:cNvPr>
          <p:cNvSpPr>
            <a:spLocks noChangeArrowheads="1"/>
          </p:cNvSpPr>
          <p:nvPr/>
        </p:nvSpPr>
        <p:spPr bwMode="auto">
          <a:xfrm>
            <a:off x="5776913" y="2562225"/>
            <a:ext cx="3309937" cy="6492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No Radioactivos</a:t>
            </a:r>
          </a:p>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(Isótopos Estables)</a:t>
            </a:r>
            <a:endParaRPr lang="en-US" sz="2500">
              <a:solidFill>
                <a:srgbClr val="000000"/>
              </a:solidFill>
              <a:effectLst>
                <a:outerShdw blurRad="38100" dist="38100" dir="2700000" algn="tl">
                  <a:srgbClr val="C0C0C0"/>
                </a:outerShdw>
              </a:effectLst>
              <a:latin typeface="Arial Black" pitchFamily="34" charset="0"/>
            </a:endParaRPr>
          </a:p>
        </p:txBody>
      </p:sp>
      <p:sp>
        <p:nvSpPr>
          <p:cNvPr id="41010" name="Rectangle 50">
            <a:extLst>
              <a:ext uri="{FF2B5EF4-FFF2-40B4-BE49-F238E27FC236}">
                <a16:creationId xmlns:a16="http://schemas.microsoft.com/office/drawing/2014/main" id="{8BDA4136-DCE8-465A-8E72-4C14EF817919}"/>
              </a:ext>
            </a:extLst>
          </p:cNvPr>
          <p:cNvSpPr>
            <a:spLocks noChangeArrowheads="1"/>
          </p:cNvSpPr>
          <p:nvPr/>
        </p:nvSpPr>
        <p:spPr bwMode="auto">
          <a:xfrm>
            <a:off x="6113463" y="4116388"/>
            <a:ext cx="2759075" cy="3238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a:solidFill>
                  <a:srgbClr val="000000"/>
                </a:solidFill>
                <a:effectLst>
                  <a:outerShdw blurRad="38100" dist="38100" dir="2700000" algn="tl">
                    <a:srgbClr val="C0C0C0"/>
                  </a:outerShdw>
                </a:effectLst>
                <a:latin typeface="Arial" charset="0"/>
              </a:rPr>
              <a:t>Carbono </a:t>
            </a:r>
            <a:r>
              <a:rPr lang="es-PR" sz="3200">
                <a:effectLst>
                  <a:outerShdw blurRad="38100" dist="38100" dir="2700000" algn="tl">
                    <a:srgbClr val="C0C0C0"/>
                  </a:outerShdw>
                </a:effectLst>
              </a:rPr>
              <a:t>-</a:t>
            </a:r>
            <a:r>
              <a:rPr lang="es-PR" sz="2400">
                <a:solidFill>
                  <a:srgbClr val="000000"/>
                </a:solidFill>
                <a:effectLst>
                  <a:outerShdw blurRad="38100" dist="38100" dir="2700000" algn="tl">
                    <a:srgbClr val="C0C0C0"/>
                  </a:outerShdw>
                </a:effectLst>
                <a:latin typeface="Arial" charset="0"/>
              </a:rPr>
              <a:t>12 (</a:t>
            </a:r>
            <a:r>
              <a:rPr lang="es-PR" sz="2400" baseline="30000">
                <a:solidFill>
                  <a:srgbClr val="000000"/>
                </a:solidFill>
                <a:effectLst>
                  <a:outerShdw blurRad="38100" dist="38100" dir="2700000" algn="tl">
                    <a:srgbClr val="C0C0C0"/>
                  </a:outerShdw>
                </a:effectLst>
                <a:latin typeface="Arial" charset="0"/>
              </a:rPr>
              <a:t>12</a:t>
            </a:r>
            <a:r>
              <a:rPr lang="es-PR" sz="2400">
                <a:solidFill>
                  <a:srgbClr val="000000"/>
                </a:solidFill>
                <a:effectLst>
                  <a:outerShdw blurRad="38100" dist="38100" dir="2700000" algn="tl">
                    <a:srgbClr val="C0C0C0"/>
                  </a:outerShdw>
                </a:effectLst>
                <a:latin typeface="Arial" charset="0"/>
              </a:rPr>
              <a:t>C)</a:t>
            </a:r>
            <a:endParaRPr lang="en-US" sz="2400">
              <a:solidFill>
                <a:srgbClr val="000000"/>
              </a:solidFill>
              <a:effectLst>
                <a:outerShdw blurRad="38100" dist="38100" dir="2700000" algn="tl">
                  <a:srgbClr val="C0C0C0"/>
                </a:outerShdw>
              </a:effectLst>
              <a:latin typeface="Arial" charset="0"/>
            </a:endParaRPr>
          </a:p>
        </p:txBody>
      </p:sp>
      <p:sp>
        <p:nvSpPr>
          <p:cNvPr id="119828" name="Text Box 51">
            <a:extLst>
              <a:ext uri="{FF2B5EF4-FFF2-40B4-BE49-F238E27FC236}">
                <a16:creationId xmlns:a16="http://schemas.microsoft.com/office/drawing/2014/main" id="{E3CD7297-8EA2-40F0-AA3A-65D4415C0240}"/>
              </a:ext>
            </a:extLst>
          </p:cNvPr>
          <p:cNvSpPr txBox="1">
            <a:spLocks noChangeArrowheads="1"/>
          </p:cNvSpPr>
          <p:nvPr/>
        </p:nvSpPr>
        <p:spPr bwMode="auto">
          <a:xfrm>
            <a:off x="6686550" y="3500438"/>
            <a:ext cx="1568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Ejemplo</a:t>
            </a:r>
          </a:p>
        </p:txBody>
      </p:sp>
      <p:sp>
        <p:nvSpPr>
          <p:cNvPr id="119829" name="Line 52">
            <a:extLst>
              <a:ext uri="{FF2B5EF4-FFF2-40B4-BE49-F238E27FC236}">
                <a16:creationId xmlns:a16="http://schemas.microsoft.com/office/drawing/2014/main" id="{F496E8B2-83FF-4CDA-9D75-80E531411F27}"/>
              </a:ext>
            </a:extLst>
          </p:cNvPr>
          <p:cNvSpPr>
            <a:spLocks noChangeShapeType="1"/>
          </p:cNvSpPr>
          <p:nvPr/>
        </p:nvSpPr>
        <p:spPr bwMode="auto">
          <a:xfrm>
            <a:off x="7423150" y="3162300"/>
            <a:ext cx="0" cy="4413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9830" name="Line 53">
            <a:extLst>
              <a:ext uri="{FF2B5EF4-FFF2-40B4-BE49-F238E27FC236}">
                <a16:creationId xmlns:a16="http://schemas.microsoft.com/office/drawing/2014/main" id="{D847AB49-3912-48A5-BAA4-4F98169B58B6}"/>
              </a:ext>
            </a:extLst>
          </p:cNvPr>
          <p:cNvSpPr>
            <a:spLocks noChangeShapeType="1"/>
          </p:cNvSpPr>
          <p:nvPr/>
        </p:nvSpPr>
        <p:spPr bwMode="auto">
          <a:xfrm>
            <a:off x="7435850" y="3822700"/>
            <a:ext cx="0" cy="4413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19831" name="Freeform 54">
            <a:extLst>
              <a:ext uri="{FF2B5EF4-FFF2-40B4-BE49-F238E27FC236}">
                <a16:creationId xmlns:a16="http://schemas.microsoft.com/office/drawing/2014/main" id="{B162BF1D-C3D5-436A-BFF4-41EB3F3ADE34}"/>
              </a:ext>
            </a:extLst>
          </p:cNvPr>
          <p:cNvSpPr>
            <a:spLocks/>
          </p:cNvSpPr>
          <p:nvPr/>
        </p:nvSpPr>
        <p:spPr bwMode="auto">
          <a:xfrm flipH="1">
            <a:off x="6561138" y="2171700"/>
            <a:ext cx="1103312" cy="45085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wipe(left)">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4" name="Picture 2" descr="Contents">
            <a:extLst>
              <a:ext uri="{FF2B5EF4-FFF2-40B4-BE49-F238E27FC236}">
                <a16:creationId xmlns:a16="http://schemas.microsoft.com/office/drawing/2014/main" id="{2197D4C4-25B4-48AC-B857-AE2376C74F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299" name="Text Box 3">
            <a:extLst>
              <a:ext uri="{FF2B5EF4-FFF2-40B4-BE49-F238E27FC236}">
                <a16:creationId xmlns:a16="http://schemas.microsoft.com/office/drawing/2014/main" id="{B8522411-4FED-42C5-85FB-809BEBDB38A9}"/>
              </a:ext>
            </a:extLst>
          </p:cNvPr>
          <p:cNvSpPr txBox="1">
            <a:spLocks noChangeArrowheads="1"/>
          </p:cNvSpPr>
          <p:nvPr/>
        </p:nvSpPr>
        <p:spPr bwMode="auto">
          <a:xfrm>
            <a:off x="2635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Mediciones del Gasto Energético</a:t>
            </a:r>
          </a:p>
        </p:txBody>
      </p:sp>
      <p:sp>
        <p:nvSpPr>
          <p:cNvPr id="311300" name="Rectangle 4">
            <a:extLst>
              <a:ext uri="{FF2B5EF4-FFF2-40B4-BE49-F238E27FC236}">
                <a16:creationId xmlns:a16="http://schemas.microsoft.com/office/drawing/2014/main" id="{BDC6D4CE-40B7-4801-B372-FE6CC3B41EA5}"/>
              </a:ext>
            </a:extLst>
          </p:cNvPr>
          <p:cNvSpPr>
            <a:spLocks noChangeArrowheads="1"/>
          </p:cNvSpPr>
          <p:nvPr/>
        </p:nvSpPr>
        <p:spPr bwMode="auto">
          <a:xfrm>
            <a:off x="2582863" y="1189038"/>
            <a:ext cx="4244975"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CALORIMETRÍA INDIRECTA</a:t>
            </a:r>
            <a:endParaRPr lang="en-US" sz="2100">
              <a:effectLst>
                <a:outerShdw blurRad="38100" dist="38100" dir="2700000" algn="tl">
                  <a:srgbClr val="C0C0C0"/>
                </a:outerShdw>
              </a:effectLst>
              <a:latin typeface="Arial Black" pitchFamily="34" charset="0"/>
            </a:endParaRPr>
          </a:p>
        </p:txBody>
      </p:sp>
      <p:sp>
        <p:nvSpPr>
          <p:cNvPr id="311301" name="Rectangle 5">
            <a:extLst>
              <a:ext uri="{FF2B5EF4-FFF2-40B4-BE49-F238E27FC236}">
                <a16:creationId xmlns:a16="http://schemas.microsoft.com/office/drawing/2014/main" id="{07CE49DE-A06D-42DF-989E-86B58DB34DF2}"/>
              </a:ext>
            </a:extLst>
          </p:cNvPr>
          <p:cNvSpPr>
            <a:spLocks noChangeArrowheads="1"/>
          </p:cNvSpPr>
          <p:nvPr/>
        </p:nvSpPr>
        <p:spPr bwMode="auto">
          <a:xfrm>
            <a:off x="2759075" y="1619250"/>
            <a:ext cx="4132263" cy="371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Trazadores/Rastreadores</a:t>
            </a:r>
          </a:p>
        </p:txBody>
      </p:sp>
      <p:sp>
        <p:nvSpPr>
          <p:cNvPr id="311302" name="Rectangle 6">
            <a:extLst>
              <a:ext uri="{FF2B5EF4-FFF2-40B4-BE49-F238E27FC236}">
                <a16:creationId xmlns:a16="http://schemas.microsoft.com/office/drawing/2014/main" id="{FACD9AF5-6808-44F6-8B92-1176C9C7D522}"/>
              </a:ext>
            </a:extLst>
          </p:cNvPr>
          <p:cNvSpPr>
            <a:spLocks noChangeArrowheads="1"/>
          </p:cNvSpPr>
          <p:nvPr/>
        </p:nvSpPr>
        <p:spPr bwMode="auto">
          <a:xfrm>
            <a:off x="1462088" y="2128838"/>
            <a:ext cx="6499225"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Introducir Isótopos en el Cuerpo</a:t>
            </a:r>
            <a:endParaRPr lang="en-US" sz="2100">
              <a:solidFill>
                <a:srgbClr val="000000"/>
              </a:solidFill>
              <a:effectLst>
                <a:outerShdw blurRad="38100" dist="38100" dir="2700000" algn="tl">
                  <a:srgbClr val="C0C0C0"/>
                </a:outerShdw>
              </a:effectLst>
              <a:latin typeface="Arial Black" pitchFamily="34" charset="0"/>
            </a:endParaRPr>
          </a:p>
        </p:txBody>
      </p:sp>
      <p:sp>
        <p:nvSpPr>
          <p:cNvPr id="120839" name="Freeform 7">
            <a:extLst>
              <a:ext uri="{FF2B5EF4-FFF2-40B4-BE49-F238E27FC236}">
                <a16:creationId xmlns:a16="http://schemas.microsoft.com/office/drawing/2014/main" id="{A1F19565-91FA-4610-A987-8D7391B5733A}"/>
              </a:ext>
            </a:extLst>
          </p:cNvPr>
          <p:cNvSpPr>
            <a:spLocks/>
          </p:cNvSpPr>
          <p:nvPr/>
        </p:nvSpPr>
        <p:spPr bwMode="auto">
          <a:xfrm>
            <a:off x="1571625" y="3302000"/>
            <a:ext cx="2401888" cy="2540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11304" name="Rectangle 8">
            <a:extLst>
              <a:ext uri="{FF2B5EF4-FFF2-40B4-BE49-F238E27FC236}">
                <a16:creationId xmlns:a16="http://schemas.microsoft.com/office/drawing/2014/main" id="{BC5945CF-E8F9-4E79-B33C-B30F27B6AD66}"/>
              </a:ext>
            </a:extLst>
          </p:cNvPr>
          <p:cNvSpPr>
            <a:spLocks noChangeArrowheads="1"/>
          </p:cNvSpPr>
          <p:nvPr/>
        </p:nvSpPr>
        <p:spPr bwMode="auto">
          <a:xfrm>
            <a:off x="266700" y="3494088"/>
            <a:ext cx="2487613"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100">
                <a:solidFill>
                  <a:srgbClr val="000000"/>
                </a:solidFill>
                <a:effectLst>
                  <a:outerShdw blurRad="38100" dist="38100" dir="2700000" algn="tl">
                    <a:srgbClr val="C0C0C0"/>
                  </a:outerShdw>
                </a:effectLst>
                <a:latin typeface="Arial" charset="0"/>
              </a:rPr>
              <a:t>Carbono </a:t>
            </a:r>
            <a:r>
              <a:rPr lang="es-PR" sz="2100">
                <a:effectLst>
                  <a:outerShdw blurRad="38100" dist="38100" dir="2700000" algn="tl">
                    <a:srgbClr val="C0C0C0"/>
                  </a:outerShdw>
                </a:effectLst>
              </a:rPr>
              <a:t>-</a:t>
            </a:r>
            <a:r>
              <a:rPr lang="es-PR" sz="2100">
                <a:solidFill>
                  <a:srgbClr val="000000"/>
                </a:solidFill>
                <a:effectLst>
                  <a:outerShdw blurRad="38100" dist="38100" dir="2700000" algn="tl">
                    <a:srgbClr val="C0C0C0"/>
                  </a:outerShdw>
                </a:effectLst>
                <a:latin typeface="Arial" charset="0"/>
              </a:rPr>
              <a:t>13 (</a:t>
            </a:r>
            <a:r>
              <a:rPr lang="es-PR" sz="2100" baseline="30000">
                <a:solidFill>
                  <a:srgbClr val="000000"/>
                </a:solidFill>
                <a:effectLst>
                  <a:outerShdw blurRad="38100" dist="38100" dir="2700000" algn="tl">
                    <a:srgbClr val="C0C0C0"/>
                  </a:outerShdw>
                </a:effectLst>
                <a:latin typeface="Arial" charset="0"/>
              </a:rPr>
              <a:t>13</a:t>
            </a:r>
            <a:r>
              <a:rPr lang="es-PR" sz="2100">
                <a:solidFill>
                  <a:srgbClr val="000000"/>
                </a:solidFill>
                <a:effectLst>
                  <a:outerShdw blurRad="38100" dist="38100" dir="2700000" algn="tl">
                    <a:srgbClr val="C0C0C0"/>
                  </a:outerShdw>
                </a:effectLst>
                <a:latin typeface="Arial" charset="0"/>
              </a:rPr>
              <a:t>C)</a:t>
            </a:r>
            <a:endParaRPr lang="en-US" sz="2100">
              <a:solidFill>
                <a:srgbClr val="000000"/>
              </a:solidFill>
              <a:effectLst>
                <a:outerShdw blurRad="38100" dist="38100" dir="2700000" algn="tl">
                  <a:srgbClr val="C0C0C0"/>
                </a:outerShdw>
              </a:effectLst>
              <a:latin typeface="Arial" charset="0"/>
            </a:endParaRPr>
          </a:p>
        </p:txBody>
      </p:sp>
      <p:sp>
        <p:nvSpPr>
          <p:cNvPr id="120841" name="Text Box 9">
            <a:extLst>
              <a:ext uri="{FF2B5EF4-FFF2-40B4-BE49-F238E27FC236}">
                <a16:creationId xmlns:a16="http://schemas.microsoft.com/office/drawing/2014/main" id="{62389361-53C0-4E22-BAF6-CFD3ADC9D4DE}"/>
              </a:ext>
            </a:extLst>
          </p:cNvPr>
          <p:cNvSpPr txBox="1">
            <a:spLocks noChangeArrowheads="1"/>
          </p:cNvSpPr>
          <p:nvPr/>
        </p:nvSpPr>
        <p:spPr bwMode="auto">
          <a:xfrm>
            <a:off x="3886200" y="3136900"/>
            <a:ext cx="1395413"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100" i="0">
                <a:latin typeface="Arial" panose="020B0604020202020204" pitchFamily="34" charset="0"/>
              </a:rPr>
              <a:t>Ejemplos</a:t>
            </a:r>
          </a:p>
        </p:txBody>
      </p:sp>
      <p:sp>
        <p:nvSpPr>
          <p:cNvPr id="120842" name="Text Box 10">
            <a:extLst>
              <a:ext uri="{FF2B5EF4-FFF2-40B4-BE49-F238E27FC236}">
                <a16:creationId xmlns:a16="http://schemas.microsoft.com/office/drawing/2014/main" id="{7C834A17-139E-48A8-A649-EF84BC45E966}"/>
              </a:ext>
            </a:extLst>
          </p:cNvPr>
          <p:cNvSpPr txBox="1">
            <a:spLocks noChangeArrowheads="1"/>
          </p:cNvSpPr>
          <p:nvPr/>
        </p:nvSpPr>
        <p:spPr bwMode="auto">
          <a:xfrm>
            <a:off x="3700463" y="4438650"/>
            <a:ext cx="170497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100" i="0">
                <a:latin typeface="Arial" panose="020B0604020202020204" pitchFamily="34" charset="0"/>
              </a:rPr>
              <a:t>Se Sigue su</a:t>
            </a:r>
          </a:p>
        </p:txBody>
      </p:sp>
      <p:sp>
        <p:nvSpPr>
          <p:cNvPr id="120843" name="Freeform 12">
            <a:extLst>
              <a:ext uri="{FF2B5EF4-FFF2-40B4-BE49-F238E27FC236}">
                <a16:creationId xmlns:a16="http://schemas.microsoft.com/office/drawing/2014/main" id="{13EF76E8-84D0-4AEC-9E65-36DF30298C05}"/>
              </a:ext>
            </a:extLst>
          </p:cNvPr>
          <p:cNvSpPr>
            <a:spLocks/>
          </p:cNvSpPr>
          <p:nvPr/>
        </p:nvSpPr>
        <p:spPr bwMode="auto">
          <a:xfrm flipV="1">
            <a:off x="2919413" y="5048250"/>
            <a:ext cx="3278187" cy="130175"/>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698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11309" name="Rectangle 13">
            <a:extLst>
              <a:ext uri="{FF2B5EF4-FFF2-40B4-BE49-F238E27FC236}">
                <a16:creationId xmlns:a16="http://schemas.microsoft.com/office/drawing/2014/main" id="{758AA5E4-B4C3-4F96-9E67-87C7B60D0B6C}"/>
              </a:ext>
            </a:extLst>
          </p:cNvPr>
          <p:cNvSpPr>
            <a:spLocks noChangeArrowheads="1"/>
          </p:cNvSpPr>
          <p:nvPr/>
        </p:nvSpPr>
        <p:spPr bwMode="auto">
          <a:xfrm>
            <a:off x="1279525" y="5375275"/>
            <a:ext cx="6748463" cy="4984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900" i="0">
                <a:solidFill>
                  <a:srgbClr val="000000"/>
                </a:solidFill>
                <a:latin typeface="Verdana" pitchFamily="34" charset="0"/>
              </a:rPr>
              <a:t>Tasa de Producción de los Isótopos Rastreados</a:t>
            </a:r>
          </a:p>
          <a:p>
            <a:pPr marL="342900" indent="-342900" algn="ctr">
              <a:lnSpc>
                <a:spcPct val="70000"/>
              </a:lnSpc>
              <a:spcBef>
                <a:spcPct val="20000"/>
              </a:spcBef>
              <a:defRPr/>
            </a:pPr>
            <a:r>
              <a:rPr lang="es-PR" sz="1900">
                <a:solidFill>
                  <a:srgbClr val="000000"/>
                </a:solidFill>
                <a:latin typeface="Verdana" pitchFamily="34" charset="0"/>
              </a:rPr>
              <a:t>(Vía Orina, Saliva y Sangre)</a:t>
            </a:r>
            <a:endParaRPr lang="en-US" sz="1900" baseline="-25000">
              <a:solidFill>
                <a:srgbClr val="000000"/>
              </a:solidFill>
              <a:latin typeface="Verdana" pitchFamily="34" charset="0"/>
            </a:endParaRPr>
          </a:p>
        </p:txBody>
      </p:sp>
      <p:sp>
        <p:nvSpPr>
          <p:cNvPr id="120845" name="Text Box 25">
            <a:extLst>
              <a:ext uri="{FF2B5EF4-FFF2-40B4-BE49-F238E27FC236}">
                <a16:creationId xmlns:a16="http://schemas.microsoft.com/office/drawing/2014/main" id="{76D8ECBA-435B-414A-B575-0CCC21D4321B}"/>
              </a:ext>
            </a:extLst>
          </p:cNvPr>
          <p:cNvSpPr txBox="1">
            <a:spLocks noChangeArrowheads="1"/>
          </p:cNvSpPr>
          <p:nvPr/>
        </p:nvSpPr>
        <p:spPr bwMode="auto">
          <a:xfrm>
            <a:off x="3049588" y="2524125"/>
            <a:ext cx="1323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a:t>Inyectado</a:t>
            </a:r>
          </a:p>
        </p:txBody>
      </p:sp>
      <p:sp>
        <p:nvSpPr>
          <p:cNvPr id="120846" name="Line 26">
            <a:extLst>
              <a:ext uri="{FF2B5EF4-FFF2-40B4-BE49-F238E27FC236}">
                <a16:creationId xmlns:a16="http://schemas.microsoft.com/office/drawing/2014/main" id="{A41A0EF2-7C5E-4B71-A749-4F64EA0402F9}"/>
              </a:ext>
            </a:extLst>
          </p:cNvPr>
          <p:cNvSpPr>
            <a:spLocks noChangeShapeType="1"/>
          </p:cNvSpPr>
          <p:nvPr/>
        </p:nvSpPr>
        <p:spPr bwMode="auto">
          <a:xfrm>
            <a:off x="4556125" y="14208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0847" name="Line 27">
            <a:extLst>
              <a:ext uri="{FF2B5EF4-FFF2-40B4-BE49-F238E27FC236}">
                <a16:creationId xmlns:a16="http://schemas.microsoft.com/office/drawing/2014/main" id="{616F91F9-7EA2-432F-9E4B-CF37650CC94E}"/>
              </a:ext>
            </a:extLst>
          </p:cNvPr>
          <p:cNvSpPr>
            <a:spLocks noChangeShapeType="1"/>
          </p:cNvSpPr>
          <p:nvPr/>
        </p:nvSpPr>
        <p:spPr bwMode="auto">
          <a:xfrm>
            <a:off x="4556125" y="19034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0848" name="Line 28">
            <a:extLst>
              <a:ext uri="{FF2B5EF4-FFF2-40B4-BE49-F238E27FC236}">
                <a16:creationId xmlns:a16="http://schemas.microsoft.com/office/drawing/2014/main" id="{9570AB1A-5932-40A1-B5B8-B047BB1F794B}"/>
              </a:ext>
            </a:extLst>
          </p:cNvPr>
          <p:cNvSpPr>
            <a:spLocks noChangeShapeType="1"/>
          </p:cNvSpPr>
          <p:nvPr/>
        </p:nvSpPr>
        <p:spPr bwMode="auto">
          <a:xfrm>
            <a:off x="3671888" y="23542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0849" name="Text Box 29">
            <a:extLst>
              <a:ext uri="{FF2B5EF4-FFF2-40B4-BE49-F238E27FC236}">
                <a16:creationId xmlns:a16="http://schemas.microsoft.com/office/drawing/2014/main" id="{6D9B2C41-322D-4521-B7F5-6C291E271612}"/>
              </a:ext>
            </a:extLst>
          </p:cNvPr>
          <p:cNvSpPr txBox="1">
            <a:spLocks noChangeArrowheads="1"/>
          </p:cNvSpPr>
          <p:nvPr/>
        </p:nvSpPr>
        <p:spPr bwMode="auto">
          <a:xfrm>
            <a:off x="5135563" y="2524125"/>
            <a:ext cx="7445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a:t>Oral</a:t>
            </a:r>
          </a:p>
        </p:txBody>
      </p:sp>
      <p:sp>
        <p:nvSpPr>
          <p:cNvPr id="120850" name="Line 30">
            <a:extLst>
              <a:ext uri="{FF2B5EF4-FFF2-40B4-BE49-F238E27FC236}">
                <a16:creationId xmlns:a16="http://schemas.microsoft.com/office/drawing/2014/main" id="{C51B743B-F865-4E9D-B2CE-D40AB6D6D6C4}"/>
              </a:ext>
            </a:extLst>
          </p:cNvPr>
          <p:cNvSpPr>
            <a:spLocks noChangeShapeType="1"/>
          </p:cNvSpPr>
          <p:nvPr/>
        </p:nvSpPr>
        <p:spPr bwMode="auto">
          <a:xfrm>
            <a:off x="5538788" y="23542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0851" name="Freeform 31">
            <a:extLst>
              <a:ext uri="{FF2B5EF4-FFF2-40B4-BE49-F238E27FC236}">
                <a16:creationId xmlns:a16="http://schemas.microsoft.com/office/drawing/2014/main" id="{7F468464-DBC0-4B0A-ABE6-035F4105586F}"/>
              </a:ext>
            </a:extLst>
          </p:cNvPr>
          <p:cNvSpPr>
            <a:spLocks/>
          </p:cNvSpPr>
          <p:nvPr/>
        </p:nvSpPr>
        <p:spPr bwMode="auto">
          <a:xfrm flipV="1">
            <a:off x="3694113" y="2808288"/>
            <a:ext cx="1822450" cy="130175"/>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698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0852" name="Line 32">
            <a:extLst>
              <a:ext uri="{FF2B5EF4-FFF2-40B4-BE49-F238E27FC236}">
                <a16:creationId xmlns:a16="http://schemas.microsoft.com/office/drawing/2014/main" id="{8C5B726B-F44D-43FB-9C68-370629010462}"/>
              </a:ext>
            </a:extLst>
          </p:cNvPr>
          <p:cNvSpPr>
            <a:spLocks noChangeShapeType="1"/>
          </p:cNvSpPr>
          <p:nvPr/>
        </p:nvSpPr>
        <p:spPr bwMode="auto">
          <a:xfrm>
            <a:off x="4591050" y="29527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11329" name="Rectangle 33">
            <a:extLst>
              <a:ext uri="{FF2B5EF4-FFF2-40B4-BE49-F238E27FC236}">
                <a16:creationId xmlns:a16="http://schemas.microsoft.com/office/drawing/2014/main" id="{EE25C1B0-3B8A-4556-88D1-6C004CE33713}"/>
              </a:ext>
            </a:extLst>
          </p:cNvPr>
          <p:cNvSpPr>
            <a:spLocks noChangeArrowheads="1"/>
          </p:cNvSpPr>
          <p:nvPr/>
        </p:nvSpPr>
        <p:spPr bwMode="auto">
          <a:xfrm>
            <a:off x="5219700" y="3481388"/>
            <a:ext cx="3794125"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100">
                <a:solidFill>
                  <a:srgbClr val="000000"/>
                </a:solidFill>
                <a:effectLst>
                  <a:outerShdw blurRad="38100" dist="38100" dir="2700000" algn="tl">
                    <a:srgbClr val="C0C0C0"/>
                  </a:outerShdw>
                </a:effectLst>
                <a:latin typeface="Arial" charset="0"/>
              </a:rPr>
              <a:t>Hidrógeno </a:t>
            </a:r>
            <a:r>
              <a:rPr lang="es-PR" sz="2100">
                <a:effectLst>
                  <a:outerShdw blurRad="38100" dist="38100" dir="2700000" algn="tl">
                    <a:srgbClr val="C0C0C0"/>
                  </a:outerShdw>
                </a:effectLst>
              </a:rPr>
              <a:t>-</a:t>
            </a:r>
            <a:r>
              <a:rPr lang="es-PR" sz="2100">
                <a:solidFill>
                  <a:srgbClr val="000000"/>
                </a:solidFill>
                <a:effectLst>
                  <a:outerShdw blurRad="38100" dist="38100" dir="2700000" algn="tl">
                    <a:srgbClr val="C0C0C0"/>
                  </a:outerShdw>
                </a:effectLst>
                <a:latin typeface="Arial" charset="0"/>
              </a:rPr>
              <a:t>2 (Deuterio ó </a:t>
            </a:r>
            <a:r>
              <a:rPr lang="es-PR" sz="2100" baseline="30000">
                <a:solidFill>
                  <a:srgbClr val="000000"/>
                </a:solidFill>
                <a:effectLst>
                  <a:outerShdw blurRad="38100" dist="38100" dir="2700000" algn="tl">
                    <a:srgbClr val="C0C0C0"/>
                  </a:outerShdw>
                </a:effectLst>
                <a:latin typeface="Arial" charset="0"/>
              </a:rPr>
              <a:t>2</a:t>
            </a:r>
            <a:r>
              <a:rPr lang="es-PR" sz="2100">
                <a:solidFill>
                  <a:srgbClr val="000000"/>
                </a:solidFill>
                <a:effectLst>
                  <a:outerShdw blurRad="38100" dist="38100" dir="2700000" algn="tl">
                    <a:srgbClr val="C0C0C0"/>
                  </a:outerShdw>
                </a:effectLst>
                <a:latin typeface="Arial" charset="0"/>
              </a:rPr>
              <a:t>H)</a:t>
            </a:r>
            <a:endParaRPr lang="en-US" sz="2100">
              <a:solidFill>
                <a:srgbClr val="000000"/>
              </a:solidFill>
              <a:effectLst>
                <a:outerShdw blurRad="38100" dist="38100" dir="2700000" algn="tl">
                  <a:srgbClr val="C0C0C0"/>
                </a:outerShdw>
              </a:effectLst>
              <a:latin typeface="Arial" charset="0"/>
            </a:endParaRPr>
          </a:p>
        </p:txBody>
      </p:sp>
      <p:sp>
        <p:nvSpPr>
          <p:cNvPr id="120854" name="Line 35">
            <a:extLst>
              <a:ext uri="{FF2B5EF4-FFF2-40B4-BE49-F238E27FC236}">
                <a16:creationId xmlns:a16="http://schemas.microsoft.com/office/drawing/2014/main" id="{6B81C847-EC76-44E6-80E1-E1BBBC6B208C}"/>
              </a:ext>
            </a:extLst>
          </p:cNvPr>
          <p:cNvSpPr>
            <a:spLocks noChangeShapeType="1"/>
          </p:cNvSpPr>
          <p:nvPr/>
        </p:nvSpPr>
        <p:spPr bwMode="auto">
          <a:xfrm>
            <a:off x="4533900" y="3400425"/>
            <a:ext cx="0" cy="541338"/>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11332" name="Rectangle 36">
            <a:extLst>
              <a:ext uri="{FF2B5EF4-FFF2-40B4-BE49-F238E27FC236}">
                <a16:creationId xmlns:a16="http://schemas.microsoft.com/office/drawing/2014/main" id="{D6CBC21D-CE99-40CD-BD61-B9D72AE41801}"/>
              </a:ext>
            </a:extLst>
          </p:cNvPr>
          <p:cNvSpPr>
            <a:spLocks noChangeArrowheads="1"/>
          </p:cNvSpPr>
          <p:nvPr/>
        </p:nvSpPr>
        <p:spPr bwMode="auto">
          <a:xfrm>
            <a:off x="3213100" y="3836988"/>
            <a:ext cx="2487613"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100">
                <a:solidFill>
                  <a:srgbClr val="000000"/>
                </a:solidFill>
                <a:effectLst>
                  <a:outerShdw blurRad="38100" dist="38100" dir="2700000" algn="tl">
                    <a:srgbClr val="C0C0C0"/>
                  </a:outerShdw>
                </a:effectLst>
                <a:latin typeface="Arial" charset="0"/>
              </a:rPr>
              <a:t>Oxígeno </a:t>
            </a:r>
            <a:r>
              <a:rPr lang="es-PR" sz="2100">
                <a:effectLst>
                  <a:outerShdw blurRad="38100" dist="38100" dir="2700000" algn="tl">
                    <a:srgbClr val="C0C0C0"/>
                  </a:outerShdw>
                </a:effectLst>
              </a:rPr>
              <a:t>-</a:t>
            </a:r>
            <a:r>
              <a:rPr lang="es-PR" sz="2100">
                <a:solidFill>
                  <a:srgbClr val="000000"/>
                </a:solidFill>
                <a:effectLst>
                  <a:outerShdw blurRad="38100" dist="38100" dir="2700000" algn="tl">
                    <a:srgbClr val="C0C0C0"/>
                  </a:outerShdw>
                </a:effectLst>
                <a:latin typeface="Arial" charset="0"/>
              </a:rPr>
              <a:t>18 (</a:t>
            </a:r>
            <a:r>
              <a:rPr lang="es-PR" sz="2100" baseline="30000">
                <a:solidFill>
                  <a:srgbClr val="000000"/>
                </a:solidFill>
                <a:effectLst>
                  <a:outerShdw blurRad="38100" dist="38100" dir="2700000" algn="tl">
                    <a:srgbClr val="C0C0C0"/>
                  </a:outerShdw>
                </a:effectLst>
                <a:latin typeface="Arial" charset="0"/>
              </a:rPr>
              <a:t>18</a:t>
            </a:r>
            <a:r>
              <a:rPr lang="es-PR" sz="2100">
                <a:solidFill>
                  <a:srgbClr val="000000"/>
                </a:solidFill>
                <a:effectLst>
                  <a:outerShdw blurRad="38100" dist="38100" dir="2700000" algn="tl">
                    <a:srgbClr val="C0C0C0"/>
                  </a:outerShdw>
                </a:effectLst>
                <a:latin typeface="Arial" charset="0"/>
              </a:rPr>
              <a:t>O)</a:t>
            </a:r>
            <a:endParaRPr lang="en-US" sz="2100">
              <a:solidFill>
                <a:srgbClr val="000000"/>
              </a:solidFill>
              <a:effectLst>
                <a:outerShdw blurRad="38100" dist="38100" dir="2700000" algn="tl">
                  <a:srgbClr val="C0C0C0"/>
                </a:outerShdw>
              </a:effectLst>
              <a:latin typeface="Arial" charset="0"/>
            </a:endParaRPr>
          </a:p>
        </p:txBody>
      </p:sp>
      <p:sp>
        <p:nvSpPr>
          <p:cNvPr id="120856" name="Freeform 37">
            <a:extLst>
              <a:ext uri="{FF2B5EF4-FFF2-40B4-BE49-F238E27FC236}">
                <a16:creationId xmlns:a16="http://schemas.microsoft.com/office/drawing/2014/main" id="{2D48FEC3-6ED5-4B25-87E1-9895D8DB6D2B}"/>
              </a:ext>
            </a:extLst>
          </p:cNvPr>
          <p:cNvSpPr>
            <a:spLocks/>
          </p:cNvSpPr>
          <p:nvPr/>
        </p:nvSpPr>
        <p:spPr bwMode="auto">
          <a:xfrm flipH="1">
            <a:off x="5176838" y="3302000"/>
            <a:ext cx="1858962" cy="2540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0857" name="Freeform 39">
            <a:extLst>
              <a:ext uri="{FF2B5EF4-FFF2-40B4-BE49-F238E27FC236}">
                <a16:creationId xmlns:a16="http://schemas.microsoft.com/office/drawing/2014/main" id="{53814F23-8075-4725-998B-18974381B665}"/>
              </a:ext>
            </a:extLst>
          </p:cNvPr>
          <p:cNvSpPr>
            <a:spLocks/>
          </p:cNvSpPr>
          <p:nvPr/>
        </p:nvSpPr>
        <p:spPr bwMode="auto">
          <a:xfrm>
            <a:off x="1570038" y="3751263"/>
            <a:ext cx="5448300" cy="495300"/>
          </a:xfrm>
          <a:custGeom>
            <a:avLst/>
            <a:gdLst>
              <a:gd name="T0" fmla="*/ 0 w 3432"/>
              <a:gd name="T1" fmla="*/ 0 h 343"/>
              <a:gd name="T2" fmla="*/ 0 w 3432"/>
              <a:gd name="T3" fmla="*/ 2147483647 h 343"/>
              <a:gd name="T4" fmla="*/ 2147483647 w 3432"/>
              <a:gd name="T5" fmla="*/ 2147483647 h 343"/>
              <a:gd name="T6" fmla="*/ 2147483647 w 3432"/>
              <a:gd name="T7" fmla="*/ 2147483647 h 343"/>
              <a:gd name="T8" fmla="*/ 0 60000 65536"/>
              <a:gd name="T9" fmla="*/ 0 60000 65536"/>
              <a:gd name="T10" fmla="*/ 0 60000 65536"/>
              <a:gd name="T11" fmla="*/ 0 60000 65536"/>
              <a:gd name="T12" fmla="*/ 0 w 3432"/>
              <a:gd name="T13" fmla="*/ 0 h 343"/>
              <a:gd name="T14" fmla="*/ 3432 w 3432"/>
              <a:gd name="T15" fmla="*/ 343 h 343"/>
            </a:gdLst>
            <a:ahLst/>
            <a:cxnLst>
              <a:cxn ang="T8">
                <a:pos x="T0" y="T1"/>
              </a:cxn>
              <a:cxn ang="T9">
                <a:pos x="T2" y="T3"/>
              </a:cxn>
              <a:cxn ang="T10">
                <a:pos x="T4" y="T5"/>
              </a:cxn>
              <a:cxn ang="T11">
                <a:pos x="T6" y="T7"/>
              </a:cxn>
            </a:cxnLst>
            <a:rect l="T12" t="T13" r="T14" b="T15"/>
            <a:pathLst>
              <a:path w="3432" h="343">
                <a:moveTo>
                  <a:pt x="0" y="0"/>
                </a:moveTo>
                <a:lnTo>
                  <a:pt x="0" y="343"/>
                </a:lnTo>
                <a:lnTo>
                  <a:pt x="3432" y="343"/>
                </a:lnTo>
                <a:lnTo>
                  <a:pt x="3432" y="8"/>
                </a:lnTo>
              </a:path>
            </a:pathLst>
          </a:custGeom>
          <a:noFill/>
          <a:ln w="698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0858" name="Line 40">
            <a:extLst>
              <a:ext uri="{FF2B5EF4-FFF2-40B4-BE49-F238E27FC236}">
                <a16:creationId xmlns:a16="http://schemas.microsoft.com/office/drawing/2014/main" id="{2885C6D1-3F2A-45B4-8CB4-2D45D1A4B85B}"/>
              </a:ext>
            </a:extLst>
          </p:cNvPr>
          <p:cNvSpPr>
            <a:spLocks noChangeShapeType="1"/>
          </p:cNvSpPr>
          <p:nvPr/>
        </p:nvSpPr>
        <p:spPr bwMode="auto">
          <a:xfrm>
            <a:off x="4532313" y="4095750"/>
            <a:ext cx="0" cy="4318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0859" name="Freeform 41">
            <a:extLst>
              <a:ext uri="{FF2B5EF4-FFF2-40B4-BE49-F238E27FC236}">
                <a16:creationId xmlns:a16="http://schemas.microsoft.com/office/drawing/2014/main" id="{C026B662-8EB4-46E0-A306-7D1EE014CA55}"/>
              </a:ext>
            </a:extLst>
          </p:cNvPr>
          <p:cNvSpPr>
            <a:spLocks/>
          </p:cNvSpPr>
          <p:nvPr/>
        </p:nvSpPr>
        <p:spPr bwMode="auto">
          <a:xfrm>
            <a:off x="2946400" y="4587875"/>
            <a:ext cx="846138" cy="2540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0860" name="Text Box 42">
            <a:extLst>
              <a:ext uri="{FF2B5EF4-FFF2-40B4-BE49-F238E27FC236}">
                <a16:creationId xmlns:a16="http://schemas.microsoft.com/office/drawing/2014/main" id="{F82C1BE0-15EA-4DC3-AD73-45532565529A}"/>
              </a:ext>
            </a:extLst>
          </p:cNvPr>
          <p:cNvSpPr txBox="1">
            <a:spLocks noChangeArrowheads="1"/>
          </p:cNvSpPr>
          <p:nvPr/>
        </p:nvSpPr>
        <p:spPr bwMode="auto">
          <a:xfrm>
            <a:off x="2012950" y="4775200"/>
            <a:ext cx="177958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900">
                <a:latin typeface="Arial" panose="020B0604020202020204" pitchFamily="34" charset="0"/>
              </a:rPr>
              <a:t>Distribución</a:t>
            </a:r>
          </a:p>
        </p:txBody>
      </p:sp>
      <p:sp>
        <p:nvSpPr>
          <p:cNvPr id="120861" name="Freeform 43">
            <a:extLst>
              <a:ext uri="{FF2B5EF4-FFF2-40B4-BE49-F238E27FC236}">
                <a16:creationId xmlns:a16="http://schemas.microsoft.com/office/drawing/2014/main" id="{69966118-21A4-46A4-9A69-4B99AF658089}"/>
              </a:ext>
            </a:extLst>
          </p:cNvPr>
          <p:cNvSpPr>
            <a:spLocks/>
          </p:cNvSpPr>
          <p:nvPr/>
        </p:nvSpPr>
        <p:spPr bwMode="auto">
          <a:xfrm flipH="1">
            <a:off x="5321300" y="4587875"/>
            <a:ext cx="846138" cy="2540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0862" name="Text Box 44">
            <a:extLst>
              <a:ext uri="{FF2B5EF4-FFF2-40B4-BE49-F238E27FC236}">
                <a16:creationId xmlns:a16="http://schemas.microsoft.com/office/drawing/2014/main" id="{CD19BBE9-818E-45AA-A0D0-CD22A68B6924}"/>
              </a:ext>
            </a:extLst>
          </p:cNvPr>
          <p:cNvSpPr txBox="1">
            <a:spLocks noChangeArrowheads="1"/>
          </p:cNvSpPr>
          <p:nvPr/>
        </p:nvSpPr>
        <p:spPr bwMode="auto">
          <a:xfrm>
            <a:off x="5327650" y="4775200"/>
            <a:ext cx="177958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900">
                <a:latin typeface="Arial" panose="020B0604020202020204" pitchFamily="34" charset="0"/>
              </a:rPr>
              <a:t>Movimiento</a:t>
            </a:r>
          </a:p>
        </p:txBody>
      </p:sp>
      <p:sp>
        <p:nvSpPr>
          <p:cNvPr id="120863" name="Line 45">
            <a:extLst>
              <a:ext uri="{FF2B5EF4-FFF2-40B4-BE49-F238E27FC236}">
                <a16:creationId xmlns:a16="http://schemas.microsoft.com/office/drawing/2014/main" id="{CA32BC7C-2CA5-4D87-8FC5-02239F84EA7A}"/>
              </a:ext>
            </a:extLst>
          </p:cNvPr>
          <p:cNvSpPr>
            <a:spLocks noChangeShapeType="1"/>
          </p:cNvSpPr>
          <p:nvPr/>
        </p:nvSpPr>
        <p:spPr bwMode="auto">
          <a:xfrm>
            <a:off x="4522788" y="520223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0864" name="Line 46">
            <a:extLst>
              <a:ext uri="{FF2B5EF4-FFF2-40B4-BE49-F238E27FC236}">
                <a16:creationId xmlns:a16="http://schemas.microsoft.com/office/drawing/2014/main" id="{0DFAF4E4-CA0B-46AF-9C57-D06C87856745}"/>
              </a:ext>
            </a:extLst>
          </p:cNvPr>
          <p:cNvSpPr>
            <a:spLocks noChangeShapeType="1"/>
          </p:cNvSpPr>
          <p:nvPr/>
        </p:nvSpPr>
        <p:spPr bwMode="auto">
          <a:xfrm>
            <a:off x="4510088" y="586263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11343" name="Rectangle 47">
            <a:extLst>
              <a:ext uri="{FF2B5EF4-FFF2-40B4-BE49-F238E27FC236}">
                <a16:creationId xmlns:a16="http://schemas.microsoft.com/office/drawing/2014/main" id="{9417CFA0-E510-446B-8EC0-5D4B25E53640}"/>
              </a:ext>
            </a:extLst>
          </p:cNvPr>
          <p:cNvSpPr>
            <a:spLocks noChangeArrowheads="1"/>
          </p:cNvSpPr>
          <p:nvPr/>
        </p:nvSpPr>
        <p:spPr bwMode="auto">
          <a:xfrm>
            <a:off x="2887663" y="6061075"/>
            <a:ext cx="3338512" cy="2000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900" i="0">
                <a:solidFill>
                  <a:srgbClr val="000000"/>
                </a:solidFill>
                <a:latin typeface="Verdana" pitchFamily="34" charset="0"/>
              </a:rPr>
              <a:t>Producción de CO</a:t>
            </a:r>
            <a:r>
              <a:rPr lang="es-PR" sz="1900" i="0" baseline="-25000">
                <a:solidFill>
                  <a:srgbClr val="000000"/>
                </a:solidFill>
                <a:latin typeface="Verdana" pitchFamily="34" charset="0"/>
              </a:rPr>
              <a:t>2</a:t>
            </a:r>
            <a:endParaRPr lang="en-US" sz="1900" i="0" baseline="-25000">
              <a:solidFill>
                <a:srgbClr val="000000"/>
              </a:solidFill>
              <a:latin typeface="Verdana" pitchFamily="34" charset="0"/>
            </a:endParaRPr>
          </a:p>
        </p:txBody>
      </p:sp>
      <p:sp>
        <p:nvSpPr>
          <p:cNvPr id="120866" name="Line 48">
            <a:extLst>
              <a:ext uri="{FF2B5EF4-FFF2-40B4-BE49-F238E27FC236}">
                <a16:creationId xmlns:a16="http://schemas.microsoft.com/office/drawing/2014/main" id="{3CA4EEE6-AF13-47C0-8355-A008AD1E8076}"/>
              </a:ext>
            </a:extLst>
          </p:cNvPr>
          <p:cNvSpPr>
            <a:spLocks noChangeShapeType="1"/>
          </p:cNvSpPr>
          <p:nvPr/>
        </p:nvSpPr>
        <p:spPr bwMode="auto">
          <a:xfrm>
            <a:off x="4522788" y="630713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11345" name="Rectangle 49">
            <a:extLst>
              <a:ext uri="{FF2B5EF4-FFF2-40B4-BE49-F238E27FC236}">
                <a16:creationId xmlns:a16="http://schemas.microsoft.com/office/drawing/2014/main" id="{1BA42F48-0958-4ECD-BB23-BB8D13F73DDE}"/>
              </a:ext>
            </a:extLst>
          </p:cNvPr>
          <p:cNvSpPr>
            <a:spLocks noChangeArrowheads="1"/>
          </p:cNvSpPr>
          <p:nvPr/>
        </p:nvSpPr>
        <p:spPr bwMode="auto">
          <a:xfrm>
            <a:off x="2862263" y="6480175"/>
            <a:ext cx="3338512" cy="2000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900" i="0">
                <a:solidFill>
                  <a:srgbClr val="000000"/>
                </a:solidFill>
                <a:latin typeface="Verdana" pitchFamily="34" charset="0"/>
              </a:rPr>
              <a:t>CONSUMO CALÓRICO</a:t>
            </a:r>
            <a:endParaRPr lang="en-US" sz="1900" baseline="-25000">
              <a:solidFill>
                <a:srgbClr val="000000"/>
              </a:solidFill>
              <a:latin typeface="Verdana"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1299"/>
                                        </p:tgtEl>
                                        <p:attrNameLst>
                                          <p:attrName>style.visibility</p:attrName>
                                        </p:attrNameLst>
                                      </p:cBhvr>
                                      <p:to>
                                        <p:strVal val="visible"/>
                                      </p:to>
                                    </p:set>
                                    <p:animEffect transition="in" filter="wipe(left)">
                                      <p:cBhvr>
                                        <p:cTn id="7" dur="500"/>
                                        <p:tgtEl>
                                          <p:spTgt spid="31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9"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Picture 2" descr="Contents">
            <a:extLst>
              <a:ext uri="{FF2B5EF4-FFF2-40B4-BE49-F238E27FC236}">
                <a16:creationId xmlns:a16="http://schemas.microsoft.com/office/drawing/2014/main" id="{BCE9B441-682B-4F90-B1BB-1A26AF1805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958"/>
          <a:stretch>
            <a:fillRect/>
          </a:stretch>
        </p:blipFill>
        <p:spPr bwMode="auto">
          <a:xfrm>
            <a:off x="320675" y="377825"/>
            <a:ext cx="8823325"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347" name="Text Box 3">
            <a:extLst>
              <a:ext uri="{FF2B5EF4-FFF2-40B4-BE49-F238E27FC236}">
                <a16:creationId xmlns:a16="http://schemas.microsoft.com/office/drawing/2014/main" id="{F9F3E1C2-927A-49A1-B67B-06D8489F9BA1}"/>
              </a:ext>
            </a:extLst>
          </p:cNvPr>
          <p:cNvSpPr txBox="1">
            <a:spLocks noChangeArrowheads="1"/>
          </p:cNvSpPr>
          <p:nvPr/>
        </p:nvSpPr>
        <p:spPr bwMode="auto">
          <a:xfrm>
            <a:off x="276225" y="69850"/>
            <a:ext cx="43084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700" i="0">
                <a:solidFill>
                  <a:schemeClr val="accent2"/>
                </a:solidFill>
                <a:latin typeface="Arial" panose="020B0604020202020204" pitchFamily="34" charset="0"/>
              </a:rPr>
              <a:t>Mediciones del Gasto Energético</a:t>
            </a:r>
          </a:p>
        </p:txBody>
      </p:sp>
      <p:sp>
        <p:nvSpPr>
          <p:cNvPr id="313380" name="Text Box 36">
            <a:extLst>
              <a:ext uri="{FF2B5EF4-FFF2-40B4-BE49-F238E27FC236}">
                <a16:creationId xmlns:a16="http://schemas.microsoft.com/office/drawing/2014/main" id="{0E1171BD-8B2B-4EA0-A54C-9F0AD71FA352}"/>
              </a:ext>
            </a:extLst>
          </p:cNvPr>
          <p:cNvSpPr txBox="1">
            <a:spLocks noChangeArrowheads="1"/>
          </p:cNvSpPr>
          <p:nvPr/>
        </p:nvSpPr>
        <p:spPr bwMode="auto">
          <a:xfrm>
            <a:off x="2660650" y="520700"/>
            <a:ext cx="3770313" cy="325438"/>
          </a:xfrm>
          <a:prstGeom prst="rect">
            <a:avLst/>
          </a:prstGeom>
          <a:noFill/>
          <a:ln w="9525">
            <a:noFill/>
            <a:miter lim="800000"/>
            <a:headEnd/>
            <a:tailEnd/>
          </a:ln>
          <a:effectLst/>
        </p:spPr>
        <p:txBody>
          <a:bodyPr>
            <a:spAutoFit/>
          </a:bodyPr>
          <a:lstStyle/>
          <a:p>
            <a:pPr algn="ctr">
              <a:lnSpc>
                <a:spcPct val="90000"/>
              </a:lnSpc>
              <a:defRPr/>
            </a:pPr>
            <a:r>
              <a:rPr lang="en-US" sz="1700" i="0">
                <a:effectLst>
                  <a:outerShdw blurRad="38100" dist="38100" dir="2700000" algn="tl">
                    <a:srgbClr val="C0C0C0"/>
                  </a:outerShdw>
                </a:effectLst>
                <a:latin typeface="Arial" charset="0"/>
              </a:rPr>
              <a:t>CALORIMETRÍA INDIRECTA</a:t>
            </a:r>
          </a:p>
        </p:txBody>
      </p:sp>
      <p:sp>
        <p:nvSpPr>
          <p:cNvPr id="121861" name="Freeform 37">
            <a:extLst>
              <a:ext uri="{FF2B5EF4-FFF2-40B4-BE49-F238E27FC236}">
                <a16:creationId xmlns:a16="http://schemas.microsoft.com/office/drawing/2014/main" id="{18B88B58-BC64-416F-9E21-46B5FDF30FA6}"/>
              </a:ext>
            </a:extLst>
          </p:cNvPr>
          <p:cNvSpPr>
            <a:spLocks/>
          </p:cNvSpPr>
          <p:nvPr/>
        </p:nvSpPr>
        <p:spPr bwMode="auto">
          <a:xfrm rot="-5400000" flipH="1" flipV="1">
            <a:off x="3385344" y="2059782"/>
            <a:ext cx="160337" cy="11303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13382" name="Text Box 38">
            <a:extLst>
              <a:ext uri="{FF2B5EF4-FFF2-40B4-BE49-F238E27FC236}">
                <a16:creationId xmlns:a16="http://schemas.microsoft.com/office/drawing/2014/main" id="{7CDBE1B5-62D5-496F-AA56-3131A23FA5A2}"/>
              </a:ext>
            </a:extLst>
          </p:cNvPr>
          <p:cNvSpPr txBox="1">
            <a:spLocks noChangeArrowheads="1"/>
          </p:cNvSpPr>
          <p:nvPr/>
        </p:nvSpPr>
        <p:spPr bwMode="auto">
          <a:xfrm>
            <a:off x="3371850" y="854075"/>
            <a:ext cx="2497138" cy="298450"/>
          </a:xfrm>
          <a:prstGeom prst="rect">
            <a:avLst/>
          </a:prstGeom>
          <a:noFill/>
          <a:ln w="9525">
            <a:noFill/>
            <a:miter lim="800000"/>
            <a:headEnd/>
            <a:tailEnd/>
          </a:ln>
          <a:effectLst/>
        </p:spPr>
        <p:txBody>
          <a:bodyPr>
            <a:spAutoFit/>
          </a:bodyPr>
          <a:lstStyle/>
          <a:p>
            <a:pPr algn="ctr">
              <a:lnSpc>
                <a:spcPct val="80000"/>
              </a:lnSpc>
              <a:defRPr/>
            </a:pPr>
            <a:r>
              <a:rPr lang="en-US" sz="1700" i="0">
                <a:effectLst>
                  <a:outerShdw blurRad="38100" dist="38100" dir="2700000" algn="tl">
                    <a:srgbClr val="C0C0C0"/>
                  </a:outerShdw>
                </a:effectLst>
                <a:latin typeface="Arial" charset="0"/>
              </a:rPr>
              <a:t>Isótopos Marcadores</a:t>
            </a:r>
            <a:endParaRPr lang="en-US" sz="1700">
              <a:effectLst>
                <a:outerShdw blurRad="38100" dist="38100" dir="2700000" algn="tl">
                  <a:srgbClr val="C0C0C0"/>
                </a:outerShdw>
              </a:effectLst>
              <a:latin typeface="Arial" charset="0"/>
            </a:endParaRPr>
          </a:p>
        </p:txBody>
      </p:sp>
      <p:sp>
        <p:nvSpPr>
          <p:cNvPr id="121863" name="Line 43">
            <a:extLst>
              <a:ext uri="{FF2B5EF4-FFF2-40B4-BE49-F238E27FC236}">
                <a16:creationId xmlns:a16="http://schemas.microsoft.com/office/drawing/2014/main" id="{F1D76BB8-DEE6-45C6-BE3A-B37C5CDBA042}"/>
              </a:ext>
            </a:extLst>
          </p:cNvPr>
          <p:cNvSpPr>
            <a:spLocks noChangeShapeType="1"/>
          </p:cNvSpPr>
          <p:nvPr/>
        </p:nvSpPr>
        <p:spPr bwMode="auto">
          <a:xfrm>
            <a:off x="4457700" y="7556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64" name="Text Box 46">
            <a:extLst>
              <a:ext uri="{FF2B5EF4-FFF2-40B4-BE49-F238E27FC236}">
                <a16:creationId xmlns:a16="http://schemas.microsoft.com/office/drawing/2014/main" id="{68E8E5EB-F6A2-42E9-8D26-907CD6A93383}"/>
              </a:ext>
            </a:extLst>
          </p:cNvPr>
          <p:cNvSpPr txBox="1">
            <a:spLocks noChangeArrowheads="1"/>
          </p:cNvSpPr>
          <p:nvPr/>
        </p:nvSpPr>
        <p:spPr bwMode="auto">
          <a:xfrm>
            <a:off x="3392488" y="1225550"/>
            <a:ext cx="2281237"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PROCEDIMIENTO:</a:t>
            </a:r>
          </a:p>
        </p:txBody>
      </p:sp>
      <p:sp>
        <p:nvSpPr>
          <p:cNvPr id="121865" name="Text Box 56">
            <a:extLst>
              <a:ext uri="{FF2B5EF4-FFF2-40B4-BE49-F238E27FC236}">
                <a16:creationId xmlns:a16="http://schemas.microsoft.com/office/drawing/2014/main" id="{74DB0B61-19D9-4F61-BFB0-44258D3D8D01}"/>
              </a:ext>
            </a:extLst>
          </p:cNvPr>
          <p:cNvSpPr txBox="1">
            <a:spLocks noChangeArrowheads="1"/>
          </p:cNvSpPr>
          <p:nvPr/>
        </p:nvSpPr>
        <p:spPr bwMode="auto">
          <a:xfrm>
            <a:off x="2154238" y="2625725"/>
            <a:ext cx="15938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Deuterio (</a:t>
            </a:r>
            <a:r>
              <a:rPr lang="en-US" altLang="en-US" sz="1700" i="0" baseline="30000">
                <a:latin typeface="Arial" panose="020B0604020202020204" pitchFamily="34" charset="0"/>
              </a:rPr>
              <a:t>2</a:t>
            </a:r>
            <a:r>
              <a:rPr lang="en-US" altLang="en-US" sz="1700" i="0">
                <a:latin typeface="Arial" panose="020B0604020202020204" pitchFamily="34" charset="0"/>
              </a:rPr>
              <a:t>H)</a:t>
            </a:r>
          </a:p>
        </p:txBody>
      </p:sp>
      <p:sp>
        <p:nvSpPr>
          <p:cNvPr id="121866" name="Line 65">
            <a:extLst>
              <a:ext uri="{FF2B5EF4-FFF2-40B4-BE49-F238E27FC236}">
                <a16:creationId xmlns:a16="http://schemas.microsoft.com/office/drawing/2014/main" id="{CE0F1EA3-E07A-4720-8283-64E43A439D8B}"/>
              </a:ext>
            </a:extLst>
          </p:cNvPr>
          <p:cNvSpPr>
            <a:spLocks noChangeShapeType="1"/>
          </p:cNvSpPr>
          <p:nvPr/>
        </p:nvSpPr>
        <p:spPr bwMode="auto">
          <a:xfrm>
            <a:off x="4421188" y="38100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67" name="Text Box 66">
            <a:extLst>
              <a:ext uri="{FF2B5EF4-FFF2-40B4-BE49-F238E27FC236}">
                <a16:creationId xmlns:a16="http://schemas.microsoft.com/office/drawing/2014/main" id="{EDDF5065-3514-4FE5-B038-D03B4BF4299F}"/>
              </a:ext>
            </a:extLst>
          </p:cNvPr>
          <p:cNvSpPr txBox="1">
            <a:spLocks noChangeArrowheads="1"/>
          </p:cNvSpPr>
          <p:nvPr/>
        </p:nvSpPr>
        <p:spPr bwMode="auto">
          <a:xfrm>
            <a:off x="2933700" y="3937000"/>
            <a:ext cx="3074988"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Muestreo de</a:t>
            </a:r>
          </a:p>
          <a:p>
            <a:pPr algn="ctr">
              <a:lnSpc>
                <a:spcPct val="80000"/>
              </a:lnSpc>
            </a:pPr>
            <a:r>
              <a:rPr lang="en-US" altLang="en-US" sz="1700" i="0">
                <a:latin typeface="Arial" panose="020B0604020202020204" pitchFamily="34" charset="0"/>
              </a:rPr>
              <a:t>Orina, Saliva y Sangre</a:t>
            </a:r>
          </a:p>
          <a:p>
            <a:pPr algn="ctr">
              <a:lnSpc>
                <a:spcPct val="80000"/>
              </a:lnSpc>
            </a:pPr>
            <a:r>
              <a:rPr lang="en-US" altLang="en-US" sz="1700" i="0">
                <a:latin typeface="Arial" panose="020B0604020202020204" pitchFamily="34" charset="0"/>
              </a:rPr>
              <a:t>(Ritmo de Producción)</a:t>
            </a:r>
          </a:p>
        </p:txBody>
      </p:sp>
      <p:sp>
        <p:nvSpPr>
          <p:cNvPr id="121868" name="Text Box 69">
            <a:extLst>
              <a:ext uri="{FF2B5EF4-FFF2-40B4-BE49-F238E27FC236}">
                <a16:creationId xmlns:a16="http://schemas.microsoft.com/office/drawing/2014/main" id="{55A6F0F8-28EB-4582-BA2A-67F445929448}"/>
              </a:ext>
            </a:extLst>
          </p:cNvPr>
          <p:cNvSpPr txBox="1">
            <a:spLocks noChangeArrowheads="1"/>
          </p:cNvSpPr>
          <p:nvPr/>
        </p:nvSpPr>
        <p:spPr bwMode="auto">
          <a:xfrm>
            <a:off x="3789363" y="4699000"/>
            <a:ext cx="1331912"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Determina</a:t>
            </a:r>
          </a:p>
        </p:txBody>
      </p:sp>
      <p:sp>
        <p:nvSpPr>
          <p:cNvPr id="121869" name="Line 70">
            <a:extLst>
              <a:ext uri="{FF2B5EF4-FFF2-40B4-BE49-F238E27FC236}">
                <a16:creationId xmlns:a16="http://schemas.microsoft.com/office/drawing/2014/main" id="{BD893700-1EA6-447B-BEF8-504884A0FF43}"/>
              </a:ext>
            </a:extLst>
          </p:cNvPr>
          <p:cNvSpPr>
            <a:spLocks noChangeShapeType="1"/>
          </p:cNvSpPr>
          <p:nvPr/>
        </p:nvSpPr>
        <p:spPr bwMode="auto">
          <a:xfrm>
            <a:off x="4433888" y="45847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70" name="Line 71">
            <a:extLst>
              <a:ext uri="{FF2B5EF4-FFF2-40B4-BE49-F238E27FC236}">
                <a16:creationId xmlns:a16="http://schemas.microsoft.com/office/drawing/2014/main" id="{76B5BD5F-E6C7-4126-AB40-6DECC2345E8C}"/>
              </a:ext>
            </a:extLst>
          </p:cNvPr>
          <p:cNvSpPr>
            <a:spLocks noChangeShapeType="1"/>
          </p:cNvSpPr>
          <p:nvPr/>
        </p:nvSpPr>
        <p:spPr bwMode="auto">
          <a:xfrm>
            <a:off x="4457700" y="10858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71" name="Line 72">
            <a:extLst>
              <a:ext uri="{FF2B5EF4-FFF2-40B4-BE49-F238E27FC236}">
                <a16:creationId xmlns:a16="http://schemas.microsoft.com/office/drawing/2014/main" id="{1282BDFE-1D46-4421-807A-EF8CC9F0B9E6}"/>
              </a:ext>
            </a:extLst>
          </p:cNvPr>
          <p:cNvSpPr>
            <a:spLocks noChangeShapeType="1"/>
          </p:cNvSpPr>
          <p:nvPr/>
        </p:nvSpPr>
        <p:spPr bwMode="auto">
          <a:xfrm>
            <a:off x="4457700" y="14541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13417" name="Text Box 73">
            <a:extLst>
              <a:ext uri="{FF2B5EF4-FFF2-40B4-BE49-F238E27FC236}">
                <a16:creationId xmlns:a16="http://schemas.microsoft.com/office/drawing/2014/main" id="{45C68E03-E31D-4852-9D95-269BE99F5C41}"/>
              </a:ext>
            </a:extLst>
          </p:cNvPr>
          <p:cNvSpPr txBox="1">
            <a:spLocks noChangeArrowheads="1"/>
          </p:cNvSpPr>
          <p:nvPr/>
        </p:nvSpPr>
        <p:spPr bwMode="auto">
          <a:xfrm>
            <a:off x="1895475" y="1563688"/>
            <a:ext cx="5287963" cy="1123950"/>
          </a:xfrm>
          <a:prstGeom prst="rect">
            <a:avLst/>
          </a:prstGeom>
          <a:noFill/>
          <a:ln w="9525">
            <a:noFill/>
            <a:miter lim="800000"/>
            <a:headEnd/>
            <a:tailEnd/>
          </a:ln>
          <a:effectLst/>
        </p:spPr>
        <p:txBody>
          <a:bodyPr>
            <a:spAutoFit/>
          </a:bodyPr>
          <a:lstStyle/>
          <a:p>
            <a:pPr algn="ctr">
              <a:lnSpc>
                <a:spcPct val="80000"/>
              </a:lnSpc>
              <a:defRPr/>
            </a:pPr>
            <a:r>
              <a:rPr lang="en-US" sz="1700" i="0">
                <a:effectLst>
                  <a:outerShdw blurRad="38100" dist="38100" dir="2700000" algn="tl">
                    <a:srgbClr val="C0C0C0"/>
                  </a:outerShdw>
                </a:effectLst>
                <a:latin typeface="Arial" charset="0"/>
              </a:rPr>
              <a:t>Ingestión de Agua</a:t>
            </a:r>
          </a:p>
          <a:p>
            <a:pPr algn="ctr">
              <a:lnSpc>
                <a:spcPct val="80000"/>
              </a:lnSpc>
              <a:defRPr/>
            </a:pPr>
            <a:r>
              <a:rPr lang="en-US" sz="1700" i="0">
                <a:effectLst>
                  <a:outerShdw blurRad="38100" dist="38100" dir="2700000" algn="tl">
                    <a:srgbClr val="C0C0C0"/>
                  </a:outerShdw>
                </a:effectLst>
                <a:latin typeface="Arial" charset="0"/>
              </a:rPr>
              <a:t>con</a:t>
            </a:r>
          </a:p>
          <a:p>
            <a:pPr algn="ctr">
              <a:lnSpc>
                <a:spcPct val="80000"/>
              </a:lnSpc>
              <a:defRPr/>
            </a:pPr>
            <a:r>
              <a:rPr lang="en-US" sz="1700" i="0">
                <a:effectLst>
                  <a:outerShdw blurRad="38100" dist="38100" dir="2700000" algn="tl">
                    <a:srgbClr val="C0C0C0"/>
                  </a:outerShdw>
                </a:effectLst>
                <a:latin typeface="Arial" charset="0"/>
              </a:rPr>
              <a:t>Dos (2)</a:t>
            </a:r>
          </a:p>
          <a:p>
            <a:pPr algn="ctr">
              <a:lnSpc>
                <a:spcPct val="80000"/>
              </a:lnSpc>
              <a:defRPr/>
            </a:pPr>
            <a:r>
              <a:rPr lang="en-US" sz="1700" i="0">
                <a:effectLst>
                  <a:outerShdw blurRad="38100" dist="38100" dir="2700000" algn="tl">
                    <a:srgbClr val="C0C0C0"/>
                  </a:outerShdw>
                </a:effectLst>
                <a:latin typeface="Arial" charset="0"/>
              </a:rPr>
              <a:t>Isótopos con Marcadores Radioactivos Dobles</a:t>
            </a:r>
          </a:p>
          <a:p>
            <a:pPr algn="ctr">
              <a:lnSpc>
                <a:spcPct val="80000"/>
              </a:lnSpc>
              <a:defRPr/>
            </a:pPr>
            <a:r>
              <a:rPr lang="en-US" sz="1700" i="0">
                <a:effectLst>
                  <a:outerShdw blurRad="38100" dist="38100" dir="2700000" algn="tl">
                    <a:srgbClr val="C0C0C0"/>
                  </a:outerShdw>
                </a:effectLst>
                <a:latin typeface="Arial" charset="0"/>
              </a:rPr>
              <a:t>(</a:t>
            </a:r>
            <a:r>
              <a:rPr lang="en-US" sz="1700" i="0" baseline="30000">
                <a:effectLst>
                  <a:outerShdw blurRad="38100" dist="38100" dir="2700000" algn="tl">
                    <a:srgbClr val="C0C0C0"/>
                  </a:outerShdw>
                </a:effectLst>
                <a:latin typeface="Arial" charset="0"/>
              </a:rPr>
              <a:t>2</a:t>
            </a:r>
            <a:r>
              <a:rPr lang="en-US" sz="1700" i="0">
                <a:effectLst>
                  <a:outerShdw blurRad="38100" dist="38100" dir="2700000" algn="tl">
                    <a:srgbClr val="C0C0C0"/>
                  </a:outerShdw>
                </a:effectLst>
                <a:latin typeface="Arial" charset="0"/>
              </a:rPr>
              <a:t>H</a:t>
            </a:r>
            <a:r>
              <a:rPr lang="en-US" sz="1700" i="0" baseline="-25000">
                <a:effectLst>
                  <a:outerShdw blurRad="38100" dist="38100" dir="2700000" algn="tl">
                    <a:srgbClr val="C0C0C0"/>
                  </a:outerShdw>
                </a:effectLst>
                <a:latin typeface="Arial" charset="0"/>
              </a:rPr>
              <a:t>2</a:t>
            </a:r>
            <a:r>
              <a:rPr lang="en-US" sz="1700" i="0">
                <a:effectLst>
                  <a:outerShdw blurRad="38100" dist="38100" dir="2700000" algn="tl">
                    <a:srgbClr val="C0C0C0"/>
                  </a:outerShdw>
                </a:effectLst>
                <a:latin typeface="Arial" charset="0"/>
              </a:rPr>
              <a:t>, </a:t>
            </a:r>
            <a:r>
              <a:rPr lang="en-US" sz="1700" i="0" baseline="30000">
                <a:effectLst>
                  <a:outerShdw blurRad="38100" dist="38100" dir="2700000" algn="tl">
                    <a:srgbClr val="C0C0C0"/>
                  </a:outerShdw>
                </a:effectLst>
                <a:latin typeface="Arial" charset="0"/>
              </a:rPr>
              <a:t>18</a:t>
            </a:r>
            <a:r>
              <a:rPr lang="en-US" sz="1700" i="0">
                <a:effectLst>
                  <a:outerShdw blurRad="38100" dist="38100" dir="2700000" algn="tl">
                    <a:srgbClr val="C0C0C0"/>
                  </a:outerShdw>
                </a:effectLst>
                <a:latin typeface="Arial" charset="0"/>
              </a:rPr>
              <a:t>O)</a:t>
            </a:r>
            <a:endParaRPr lang="en-US" sz="1700">
              <a:effectLst>
                <a:outerShdw blurRad="38100" dist="38100" dir="2700000" algn="tl">
                  <a:srgbClr val="C0C0C0"/>
                </a:outerShdw>
              </a:effectLst>
              <a:latin typeface="Arial" charset="0"/>
            </a:endParaRPr>
          </a:p>
        </p:txBody>
      </p:sp>
      <p:sp>
        <p:nvSpPr>
          <p:cNvPr id="121873" name="Text Box 74">
            <a:extLst>
              <a:ext uri="{FF2B5EF4-FFF2-40B4-BE49-F238E27FC236}">
                <a16:creationId xmlns:a16="http://schemas.microsoft.com/office/drawing/2014/main" id="{4E65E6B8-0D2C-4949-810A-097F1BF58DA8}"/>
              </a:ext>
            </a:extLst>
          </p:cNvPr>
          <p:cNvSpPr txBox="1">
            <a:spLocks noChangeArrowheads="1"/>
          </p:cNvSpPr>
          <p:nvPr/>
        </p:nvSpPr>
        <p:spPr bwMode="auto">
          <a:xfrm>
            <a:off x="1735138" y="2968625"/>
            <a:ext cx="2455862"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Difunde en</a:t>
            </a:r>
          </a:p>
          <a:p>
            <a:pPr algn="ctr">
              <a:lnSpc>
                <a:spcPct val="80000"/>
              </a:lnSpc>
            </a:pPr>
            <a:r>
              <a:rPr lang="en-US" altLang="en-US" sz="1700" i="0">
                <a:latin typeface="Arial" panose="020B0604020202020204" pitchFamily="34" charset="0"/>
              </a:rPr>
              <a:t>Líquidos Corporales </a:t>
            </a:r>
          </a:p>
          <a:p>
            <a:pPr algn="ctr">
              <a:lnSpc>
                <a:spcPct val="80000"/>
              </a:lnSpc>
            </a:pPr>
            <a:r>
              <a:rPr lang="en-US" altLang="en-US" sz="1700" i="0">
                <a:latin typeface="Arial" panose="020B0604020202020204" pitchFamily="34" charset="0"/>
              </a:rPr>
              <a:t>(Agua)</a:t>
            </a:r>
          </a:p>
        </p:txBody>
      </p:sp>
      <p:sp>
        <p:nvSpPr>
          <p:cNvPr id="121874" name="Line 75">
            <a:extLst>
              <a:ext uri="{FF2B5EF4-FFF2-40B4-BE49-F238E27FC236}">
                <a16:creationId xmlns:a16="http://schemas.microsoft.com/office/drawing/2014/main" id="{5A3E0E11-32C1-4742-ADAA-8D6DC850D130}"/>
              </a:ext>
            </a:extLst>
          </p:cNvPr>
          <p:cNvSpPr>
            <a:spLocks noChangeShapeType="1"/>
          </p:cNvSpPr>
          <p:nvPr/>
        </p:nvSpPr>
        <p:spPr bwMode="auto">
          <a:xfrm>
            <a:off x="2905125" y="28638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75" name="Freeform 76">
            <a:extLst>
              <a:ext uri="{FF2B5EF4-FFF2-40B4-BE49-F238E27FC236}">
                <a16:creationId xmlns:a16="http://schemas.microsoft.com/office/drawing/2014/main" id="{A151F77E-01CC-49E3-A5F9-C4A27B1E53BA}"/>
              </a:ext>
            </a:extLst>
          </p:cNvPr>
          <p:cNvSpPr>
            <a:spLocks/>
          </p:cNvSpPr>
          <p:nvPr/>
        </p:nvSpPr>
        <p:spPr bwMode="auto">
          <a:xfrm rot="5400000" flipV="1">
            <a:off x="5494338" y="2047875"/>
            <a:ext cx="160337" cy="1154113"/>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1876" name="Text Box 78">
            <a:extLst>
              <a:ext uri="{FF2B5EF4-FFF2-40B4-BE49-F238E27FC236}">
                <a16:creationId xmlns:a16="http://schemas.microsoft.com/office/drawing/2014/main" id="{A916D00D-E915-4BB8-A00A-73F998A9943F}"/>
              </a:ext>
            </a:extLst>
          </p:cNvPr>
          <p:cNvSpPr txBox="1">
            <a:spLocks noChangeArrowheads="1"/>
          </p:cNvSpPr>
          <p:nvPr/>
        </p:nvSpPr>
        <p:spPr bwMode="auto">
          <a:xfrm>
            <a:off x="5127625" y="2587625"/>
            <a:ext cx="20510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Oxígeno</a:t>
            </a:r>
            <a:r>
              <a:rPr lang="en-US" altLang="en-US" sz="1700" i="0"/>
              <a:t>-</a:t>
            </a:r>
            <a:r>
              <a:rPr lang="en-US" altLang="en-US" sz="1700" i="0">
                <a:latin typeface="Arial" panose="020B0604020202020204" pitchFamily="34" charset="0"/>
              </a:rPr>
              <a:t>18 (</a:t>
            </a:r>
            <a:r>
              <a:rPr lang="en-US" altLang="en-US" sz="1700" i="0" baseline="30000">
                <a:latin typeface="Arial" panose="020B0604020202020204" pitchFamily="34" charset="0"/>
              </a:rPr>
              <a:t>18</a:t>
            </a:r>
            <a:r>
              <a:rPr lang="en-US" altLang="en-US" sz="1700" i="0">
                <a:latin typeface="Arial" panose="020B0604020202020204" pitchFamily="34" charset="0"/>
              </a:rPr>
              <a:t>O)</a:t>
            </a:r>
          </a:p>
        </p:txBody>
      </p:sp>
      <p:sp>
        <p:nvSpPr>
          <p:cNvPr id="121877" name="Text Box 79">
            <a:extLst>
              <a:ext uri="{FF2B5EF4-FFF2-40B4-BE49-F238E27FC236}">
                <a16:creationId xmlns:a16="http://schemas.microsoft.com/office/drawing/2014/main" id="{38B0E899-103E-46FA-B385-5BF8D0866BF2}"/>
              </a:ext>
            </a:extLst>
          </p:cNvPr>
          <p:cNvSpPr txBox="1">
            <a:spLocks noChangeArrowheads="1"/>
          </p:cNvSpPr>
          <p:nvPr/>
        </p:nvSpPr>
        <p:spPr bwMode="auto">
          <a:xfrm>
            <a:off x="5454650" y="2943225"/>
            <a:ext cx="1406525"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Difunde en</a:t>
            </a:r>
          </a:p>
        </p:txBody>
      </p:sp>
      <p:sp>
        <p:nvSpPr>
          <p:cNvPr id="121878" name="Line 80">
            <a:extLst>
              <a:ext uri="{FF2B5EF4-FFF2-40B4-BE49-F238E27FC236}">
                <a16:creationId xmlns:a16="http://schemas.microsoft.com/office/drawing/2014/main" id="{ED38BBF1-5B03-4214-B797-F7C48E7FEADE}"/>
              </a:ext>
            </a:extLst>
          </p:cNvPr>
          <p:cNvSpPr>
            <a:spLocks noChangeShapeType="1"/>
          </p:cNvSpPr>
          <p:nvPr/>
        </p:nvSpPr>
        <p:spPr bwMode="auto">
          <a:xfrm>
            <a:off x="6130925" y="28384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79" name="Freeform 81">
            <a:extLst>
              <a:ext uri="{FF2B5EF4-FFF2-40B4-BE49-F238E27FC236}">
                <a16:creationId xmlns:a16="http://schemas.microsoft.com/office/drawing/2014/main" id="{3A8E079C-787C-45D9-9D17-F5973D0826DC}"/>
              </a:ext>
            </a:extLst>
          </p:cNvPr>
          <p:cNvSpPr>
            <a:spLocks/>
          </p:cNvSpPr>
          <p:nvPr/>
        </p:nvSpPr>
        <p:spPr bwMode="auto">
          <a:xfrm rot="-5400000" flipH="1" flipV="1">
            <a:off x="5280819" y="2977356"/>
            <a:ext cx="160338" cy="3651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1880" name="Text Box 82">
            <a:extLst>
              <a:ext uri="{FF2B5EF4-FFF2-40B4-BE49-F238E27FC236}">
                <a16:creationId xmlns:a16="http://schemas.microsoft.com/office/drawing/2014/main" id="{ADC9617A-831E-4670-B3DB-AE23BB71AD5D}"/>
              </a:ext>
            </a:extLst>
          </p:cNvPr>
          <p:cNvSpPr txBox="1">
            <a:spLocks noChangeArrowheads="1"/>
          </p:cNvSpPr>
          <p:nvPr/>
        </p:nvSpPr>
        <p:spPr bwMode="auto">
          <a:xfrm>
            <a:off x="4675188" y="3163888"/>
            <a:ext cx="925512"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Agua</a:t>
            </a:r>
          </a:p>
        </p:txBody>
      </p:sp>
      <p:sp>
        <p:nvSpPr>
          <p:cNvPr id="121881" name="Freeform 83">
            <a:extLst>
              <a:ext uri="{FF2B5EF4-FFF2-40B4-BE49-F238E27FC236}">
                <a16:creationId xmlns:a16="http://schemas.microsoft.com/office/drawing/2014/main" id="{11280970-8DE1-4594-8DCE-EB46003416C0}"/>
              </a:ext>
            </a:extLst>
          </p:cNvPr>
          <p:cNvSpPr>
            <a:spLocks/>
          </p:cNvSpPr>
          <p:nvPr/>
        </p:nvSpPr>
        <p:spPr bwMode="auto">
          <a:xfrm rot="5400000" flipV="1">
            <a:off x="6881019" y="2977356"/>
            <a:ext cx="160338" cy="3651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1882" name="Text Box 84">
            <a:extLst>
              <a:ext uri="{FF2B5EF4-FFF2-40B4-BE49-F238E27FC236}">
                <a16:creationId xmlns:a16="http://schemas.microsoft.com/office/drawing/2014/main" id="{62113E79-5FC8-4330-8214-241BC165B31E}"/>
              </a:ext>
            </a:extLst>
          </p:cNvPr>
          <p:cNvSpPr txBox="1">
            <a:spLocks noChangeArrowheads="1"/>
          </p:cNvSpPr>
          <p:nvPr/>
        </p:nvSpPr>
        <p:spPr bwMode="auto">
          <a:xfrm>
            <a:off x="6408738" y="3163888"/>
            <a:ext cx="1406525"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Glucógeno</a:t>
            </a:r>
          </a:p>
        </p:txBody>
      </p:sp>
      <p:sp>
        <p:nvSpPr>
          <p:cNvPr id="121883" name="Freeform 85">
            <a:extLst>
              <a:ext uri="{FF2B5EF4-FFF2-40B4-BE49-F238E27FC236}">
                <a16:creationId xmlns:a16="http://schemas.microsoft.com/office/drawing/2014/main" id="{FB766967-9EC0-4FD0-BF8E-A8974742D03C}"/>
              </a:ext>
            </a:extLst>
          </p:cNvPr>
          <p:cNvSpPr>
            <a:spLocks/>
          </p:cNvSpPr>
          <p:nvPr/>
        </p:nvSpPr>
        <p:spPr bwMode="auto">
          <a:xfrm>
            <a:off x="2890838" y="3473450"/>
            <a:ext cx="4238625" cy="322263"/>
          </a:xfrm>
          <a:custGeom>
            <a:avLst/>
            <a:gdLst>
              <a:gd name="T0" fmla="*/ 0 w 2670"/>
              <a:gd name="T1" fmla="*/ 2147483647 h 203"/>
              <a:gd name="T2" fmla="*/ 0 w 2670"/>
              <a:gd name="T3" fmla="*/ 2147483647 h 203"/>
              <a:gd name="T4" fmla="*/ 2147483647 w 2670"/>
              <a:gd name="T5" fmla="*/ 2147483647 h 203"/>
              <a:gd name="T6" fmla="*/ 2147483647 w 2670"/>
              <a:gd name="T7" fmla="*/ 0 h 203"/>
              <a:gd name="T8" fmla="*/ 0 60000 65536"/>
              <a:gd name="T9" fmla="*/ 0 60000 65536"/>
              <a:gd name="T10" fmla="*/ 0 60000 65536"/>
              <a:gd name="T11" fmla="*/ 0 60000 65536"/>
              <a:gd name="T12" fmla="*/ 0 w 2670"/>
              <a:gd name="T13" fmla="*/ 0 h 203"/>
              <a:gd name="T14" fmla="*/ 2670 w 2670"/>
              <a:gd name="T15" fmla="*/ 203 h 203"/>
            </a:gdLst>
            <a:ahLst/>
            <a:cxnLst>
              <a:cxn ang="T8">
                <a:pos x="T0" y="T1"/>
              </a:cxn>
              <a:cxn ang="T9">
                <a:pos x="T2" y="T3"/>
              </a:cxn>
              <a:cxn ang="T10">
                <a:pos x="T4" y="T5"/>
              </a:cxn>
              <a:cxn ang="T11">
                <a:pos x="T6" y="T7"/>
              </a:cxn>
            </a:cxnLst>
            <a:rect l="T12" t="T13" r="T14" b="T15"/>
            <a:pathLst>
              <a:path w="2670" h="203">
                <a:moveTo>
                  <a:pt x="0" y="133"/>
                </a:moveTo>
                <a:lnTo>
                  <a:pt x="0" y="203"/>
                </a:lnTo>
                <a:lnTo>
                  <a:pt x="2670" y="203"/>
                </a:lnTo>
                <a:lnTo>
                  <a:pt x="2670"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1884" name="Line 86">
            <a:extLst>
              <a:ext uri="{FF2B5EF4-FFF2-40B4-BE49-F238E27FC236}">
                <a16:creationId xmlns:a16="http://schemas.microsoft.com/office/drawing/2014/main" id="{09F43BB8-F1AF-46A2-A8E3-2FCB8379D24A}"/>
              </a:ext>
            </a:extLst>
          </p:cNvPr>
          <p:cNvSpPr>
            <a:spLocks noChangeShapeType="1"/>
          </p:cNvSpPr>
          <p:nvPr/>
        </p:nvSpPr>
        <p:spPr bwMode="auto">
          <a:xfrm>
            <a:off x="5167313" y="3394075"/>
            <a:ext cx="0" cy="409575"/>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885" name="Text Box 92">
            <a:extLst>
              <a:ext uri="{FF2B5EF4-FFF2-40B4-BE49-F238E27FC236}">
                <a16:creationId xmlns:a16="http://schemas.microsoft.com/office/drawing/2014/main" id="{5CE13344-85A7-438D-969B-76F9402724F6}"/>
              </a:ext>
            </a:extLst>
          </p:cNvPr>
          <p:cNvSpPr txBox="1">
            <a:spLocks noChangeArrowheads="1"/>
          </p:cNvSpPr>
          <p:nvPr/>
        </p:nvSpPr>
        <p:spPr bwMode="auto">
          <a:xfrm>
            <a:off x="1738313" y="5029200"/>
            <a:ext cx="5768975"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Velocidad que los Isótopos Abandonan el Cuerpo</a:t>
            </a:r>
          </a:p>
        </p:txBody>
      </p:sp>
      <p:sp>
        <p:nvSpPr>
          <p:cNvPr id="121886" name="Line 93">
            <a:extLst>
              <a:ext uri="{FF2B5EF4-FFF2-40B4-BE49-F238E27FC236}">
                <a16:creationId xmlns:a16="http://schemas.microsoft.com/office/drawing/2014/main" id="{B3886D7B-5D16-4362-AF43-2369AA75E37A}"/>
              </a:ext>
            </a:extLst>
          </p:cNvPr>
          <p:cNvSpPr>
            <a:spLocks noChangeShapeType="1"/>
          </p:cNvSpPr>
          <p:nvPr/>
        </p:nvSpPr>
        <p:spPr bwMode="auto">
          <a:xfrm>
            <a:off x="4433888" y="49276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87" name="Text Box 94">
            <a:extLst>
              <a:ext uri="{FF2B5EF4-FFF2-40B4-BE49-F238E27FC236}">
                <a16:creationId xmlns:a16="http://schemas.microsoft.com/office/drawing/2014/main" id="{65DCECCE-55B0-4EBD-8DD7-50F98ADE57DF}"/>
              </a:ext>
            </a:extLst>
          </p:cNvPr>
          <p:cNvSpPr txBox="1">
            <a:spLocks noChangeArrowheads="1"/>
          </p:cNvSpPr>
          <p:nvPr/>
        </p:nvSpPr>
        <p:spPr bwMode="auto">
          <a:xfrm>
            <a:off x="3652838" y="5384800"/>
            <a:ext cx="1643062"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Se Estima</a:t>
            </a:r>
          </a:p>
        </p:txBody>
      </p:sp>
      <p:sp>
        <p:nvSpPr>
          <p:cNvPr id="121888" name="Line 95">
            <a:extLst>
              <a:ext uri="{FF2B5EF4-FFF2-40B4-BE49-F238E27FC236}">
                <a16:creationId xmlns:a16="http://schemas.microsoft.com/office/drawing/2014/main" id="{F8999FA0-81CE-44D4-94B5-BA8969A8DDD2}"/>
              </a:ext>
            </a:extLst>
          </p:cNvPr>
          <p:cNvSpPr>
            <a:spLocks noChangeShapeType="1"/>
          </p:cNvSpPr>
          <p:nvPr/>
        </p:nvSpPr>
        <p:spPr bwMode="auto">
          <a:xfrm>
            <a:off x="4433888" y="52578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89" name="Text Box 96">
            <a:extLst>
              <a:ext uri="{FF2B5EF4-FFF2-40B4-BE49-F238E27FC236}">
                <a16:creationId xmlns:a16="http://schemas.microsoft.com/office/drawing/2014/main" id="{CCB2875D-441C-4C4C-BADC-6944AB2CB25A}"/>
              </a:ext>
            </a:extLst>
          </p:cNvPr>
          <p:cNvSpPr txBox="1">
            <a:spLocks noChangeArrowheads="1"/>
          </p:cNvSpPr>
          <p:nvPr/>
        </p:nvSpPr>
        <p:spPr bwMode="auto">
          <a:xfrm>
            <a:off x="3424238" y="5715000"/>
            <a:ext cx="2100262"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VCO</a:t>
            </a:r>
            <a:r>
              <a:rPr lang="en-US" altLang="en-US" sz="1700" i="0" baseline="-25000">
                <a:latin typeface="Arial" panose="020B0604020202020204" pitchFamily="34" charset="0"/>
              </a:rPr>
              <a:t>2</a:t>
            </a:r>
            <a:r>
              <a:rPr lang="en-US" altLang="en-US" sz="1700" i="0">
                <a:latin typeface="Arial" panose="020B0604020202020204" pitchFamily="34" charset="0"/>
              </a:rPr>
              <a:t> Producido</a:t>
            </a:r>
          </a:p>
        </p:txBody>
      </p:sp>
      <p:sp>
        <p:nvSpPr>
          <p:cNvPr id="121890" name="Line 97">
            <a:extLst>
              <a:ext uri="{FF2B5EF4-FFF2-40B4-BE49-F238E27FC236}">
                <a16:creationId xmlns:a16="http://schemas.microsoft.com/office/drawing/2014/main" id="{F9B8F213-F983-4396-8465-B94868E07922}"/>
              </a:ext>
            </a:extLst>
          </p:cNvPr>
          <p:cNvSpPr>
            <a:spLocks noChangeShapeType="1"/>
          </p:cNvSpPr>
          <p:nvPr/>
        </p:nvSpPr>
        <p:spPr bwMode="auto">
          <a:xfrm>
            <a:off x="4433888" y="56134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91" name="Text Box 98">
            <a:extLst>
              <a:ext uri="{FF2B5EF4-FFF2-40B4-BE49-F238E27FC236}">
                <a16:creationId xmlns:a16="http://schemas.microsoft.com/office/drawing/2014/main" id="{9CD9E5B4-12E6-418B-B167-B2B09241FAF8}"/>
              </a:ext>
            </a:extLst>
          </p:cNvPr>
          <p:cNvSpPr txBox="1">
            <a:spLocks noChangeArrowheads="1"/>
          </p:cNvSpPr>
          <p:nvPr/>
        </p:nvSpPr>
        <p:spPr bwMode="auto">
          <a:xfrm>
            <a:off x="2362200" y="6108700"/>
            <a:ext cx="4757738"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Convertido en (Ecuaciones Calorímetras)</a:t>
            </a:r>
          </a:p>
        </p:txBody>
      </p:sp>
      <p:sp>
        <p:nvSpPr>
          <p:cNvPr id="121892" name="Line 99">
            <a:extLst>
              <a:ext uri="{FF2B5EF4-FFF2-40B4-BE49-F238E27FC236}">
                <a16:creationId xmlns:a16="http://schemas.microsoft.com/office/drawing/2014/main" id="{9D73363A-0B1C-4550-BA5B-6D084CF130C8}"/>
              </a:ext>
            </a:extLst>
          </p:cNvPr>
          <p:cNvSpPr>
            <a:spLocks noChangeShapeType="1"/>
          </p:cNvSpPr>
          <p:nvPr/>
        </p:nvSpPr>
        <p:spPr bwMode="auto">
          <a:xfrm>
            <a:off x="4433888" y="59690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1893" name="Text Box 100">
            <a:extLst>
              <a:ext uri="{FF2B5EF4-FFF2-40B4-BE49-F238E27FC236}">
                <a16:creationId xmlns:a16="http://schemas.microsoft.com/office/drawing/2014/main" id="{17C67D92-677F-4435-ACE7-318246526773}"/>
              </a:ext>
            </a:extLst>
          </p:cNvPr>
          <p:cNvSpPr txBox="1">
            <a:spLocks noChangeArrowheads="1"/>
          </p:cNvSpPr>
          <p:nvPr/>
        </p:nvSpPr>
        <p:spPr bwMode="auto">
          <a:xfrm>
            <a:off x="3349625" y="6451600"/>
            <a:ext cx="23860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ENERGÍA UTILIZADA</a:t>
            </a:r>
          </a:p>
        </p:txBody>
      </p:sp>
      <p:sp>
        <p:nvSpPr>
          <p:cNvPr id="121894" name="Line 101">
            <a:extLst>
              <a:ext uri="{FF2B5EF4-FFF2-40B4-BE49-F238E27FC236}">
                <a16:creationId xmlns:a16="http://schemas.microsoft.com/office/drawing/2014/main" id="{4E71DAB4-8305-4201-9BAB-AA75FBF15C9B}"/>
              </a:ext>
            </a:extLst>
          </p:cNvPr>
          <p:cNvSpPr>
            <a:spLocks noChangeShapeType="1"/>
          </p:cNvSpPr>
          <p:nvPr/>
        </p:nvSpPr>
        <p:spPr bwMode="auto">
          <a:xfrm>
            <a:off x="4433888" y="63373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121895" name="Picture 102" descr="Contents">
            <a:extLst>
              <a:ext uri="{FF2B5EF4-FFF2-40B4-BE49-F238E27FC236}">
                <a16:creationId xmlns:a16="http://schemas.microsoft.com/office/drawing/2014/main" id="{D538F9DD-32F4-45EB-950B-9547FEB2DD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5816"/>
          <a:stretch>
            <a:fillRect/>
          </a:stretch>
        </p:blipFill>
        <p:spPr bwMode="auto">
          <a:xfrm>
            <a:off x="0" y="-25400"/>
            <a:ext cx="376238"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6" name="Text Box 103">
            <a:extLst>
              <a:ext uri="{FF2B5EF4-FFF2-40B4-BE49-F238E27FC236}">
                <a16:creationId xmlns:a16="http://schemas.microsoft.com/office/drawing/2014/main" id="{E62C60F3-F7CE-475D-BA8A-F58CDA75E7F5}"/>
              </a:ext>
            </a:extLst>
          </p:cNvPr>
          <p:cNvSpPr txBox="1">
            <a:spLocks noChangeArrowheads="1"/>
          </p:cNvSpPr>
          <p:nvPr/>
        </p:nvSpPr>
        <p:spPr bwMode="auto">
          <a:xfrm>
            <a:off x="3619500" y="5521325"/>
            <a:ext cx="98425"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3347"/>
                                        </p:tgtEl>
                                        <p:attrNameLst>
                                          <p:attrName>style.visibility</p:attrName>
                                        </p:attrNameLst>
                                      </p:cBhvr>
                                      <p:to>
                                        <p:strVal val="visible"/>
                                      </p:to>
                                    </p:set>
                                    <p:animEffect transition="in" filter="wipe(left)">
                                      <p:cBhvr>
                                        <p:cTn id="7" dur="500"/>
                                        <p:tgtEl>
                                          <p:spTgt spid="313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7"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82" name="Picture 2" descr="Contents">
            <a:extLst>
              <a:ext uri="{FF2B5EF4-FFF2-40B4-BE49-F238E27FC236}">
                <a16:creationId xmlns:a16="http://schemas.microsoft.com/office/drawing/2014/main" id="{6E462DC9-B8BD-4F0C-96DE-380BEFD2B2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252" name="Text Box 4">
            <a:extLst>
              <a:ext uri="{FF2B5EF4-FFF2-40B4-BE49-F238E27FC236}">
                <a16:creationId xmlns:a16="http://schemas.microsoft.com/office/drawing/2014/main" id="{1DFA155E-252E-437C-ADC0-3102457E5150}"/>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solidFill>
                  <a:schemeClr val="accent2"/>
                </a:solidFill>
                <a:latin typeface="Arial" panose="020B0604020202020204" pitchFamily="34" charset="0"/>
              </a:rPr>
              <a:t>Carbón-13</a:t>
            </a:r>
            <a:r>
              <a:rPr lang="en-US" altLang="en-US" sz="2400" b="0" i="0">
                <a:latin typeface="Arial" panose="020B0604020202020204" pitchFamily="34" charset="0"/>
              </a:rPr>
              <a:t>—Infundido y rastreado de manera selectiva para detreminar su movimiento y distribución</a:t>
            </a:r>
          </a:p>
        </p:txBody>
      </p:sp>
      <p:sp>
        <p:nvSpPr>
          <p:cNvPr id="309253" name="Text Box 5">
            <a:extLst>
              <a:ext uri="{FF2B5EF4-FFF2-40B4-BE49-F238E27FC236}">
                <a16:creationId xmlns:a16="http://schemas.microsoft.com/office/drawing/2014/main" id="{6A836037-B1AD-4CE8-8633-6C0838B5DBB8}"/>
              </a:ext>
            </a:extLst>
          </p:cNvPr>
          <p:cNvSpPr txBox="1">
            <a:spLocks noChangeArrowheads="1"/>
          </p:cNvSpPr>
          <p:nvPr/>
        </p:nvSpPr>
        <p:spPr bwMode="auto">
          <a:xfrm>
            <a:off x="609600" y="2455863"/>
            <a:ext cx="838200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solidFill>
                  <a:schemeClr val="accent2"/>
                </a:solidFill>
                <a:latin typeface="Arial" panose="020B0604020202020204" pitchFamily="34" charset="0"/>
              </a:rPr>
              <a:t>Agua de doble marcador radioactivo</a:t>
            </a:r>
            <a:r>
              <a:rPr lang="en-US" altLang="en-US" sz="2400" b="0" i="0">
                <a:latin typeface="Arial" panose="020B0604020202020204" pitchFamily="34" charset="0"/>
              </a:rPr>
              <a:t>—</a:t>
            </a:r>
            <a:r>
              <a:rPr lang="en-US" altLang="en-US" sz="2400" b="0" i="0" baseline="30000">
                <a:latin typeface="Arial" panose="020B0604020202020204" pitchFamily="34" charset="0"/>
              </a:rPr>
              <a:t>2</a:t>
            </a:r>
            <a:r>
              <a:rPr lang="en-US" altLang="en-US" sz="2400" b="0" i="0">
                <a:latin typeface="Arial" panose="020B0604020202020204" pitchFamily="34" charset="0"/>
              </a:rPr>
              <a:t>H</a:t>
            </a:r>
            <a:r>
              <a:rPr lang="en-US" altLang="en-US" sz="2400" b="0" i="0" baseline="-25000">
                <a:latin typeface="Arial" panose="020B0604020202020204" pitchFamily="34" charset="0"/>
              </a:rPr>
              <a:t>2</a:t>
            </a:r>
            <a:r>
              <a:rPr lang="en-US" altLang="en-US" sz="2400" b="0" i="0" baseline="30000">
                <a:latin typeface="Arial" panose="020B0604020202020204" pitchFamily="34" charset="0"/>
              </a:rPr>
              <a:t>18</a:t>
            </a:r>
            <a:r>
              <a:rPr lang="en-US" altLang="en-US" sz="2400" b="0" i="0">
                <a:latin typeface="Arial" panose="020B0604020202020204" pitchFamily="34" charset="0"/>
              </a:rPr>
              <a:t>O es ingerida y se monitorea la tasa en la cual </a:t>
            </a:r>
            <a:r>
              <a:rPr lang="en-US" altLang="en-US" sz="2400" b="0" i="0" baseline="30000">
                <a:latin typeface="Arial" panose="020B0604020202020204" pitchFamily="34" charset="0"/>
              </a:rPr>
              <a:t>2</a:t>
            </a:r>
            <a:r>
              <a:rPr lang="en-US" altLang="en-US" sz="2400" b="0" i="0">
                <a:latin typeface="Arial" panose="020B0604020202020204" pitchFamily="34" charset="0"/>
              </a:rPr>
              <a:t>H y </a:t>
            </a:r>
            <a:r>
              <a:rPr lang="en-US" altLang="en-US" sz="2400" b="0" i="0" baseline="30000">
                <a:latin typeface="Arial" panose="020B0604020202020204" pitchFamily="34" charset="0"/>
              </a:rPr>
              <a:t>18</a:t>
            </a:r>
            <a:r>
              <a:rPr lang="en-US" altLang="en-US" sz="2400" b="0" i="0">
                <a:latin typeface="Arial" panose="020B0604020202020204" pitchFamily="34" charset="0"/>
              </a:rPr>
              <a:t>O se difunde a través de los líquidos corporales (agua) y en las reservas de bicarbonato para eventualmente abandonar el cuerpo, de manera que se pueda calcular la cantidad de energía gastada  </a:t>
            </a:r>
          </a:p>
        </p:txBody>
      </p:sp>
      <p:pic>
        <p:nvPicPr>
          <p:cNvPr id="309254" name="Picture 6" descr="Bodyw_pressurepoints">
            <a:extLst>
              <a:ext uri="{FF2B5EF4-FFF2-40B4-BE49-F238E27FC236}">
                <a16:creationId xmlns:a16="http://schemas.microsoft.com/office/drawing/2014/main" id="{DF8CF39A-0C62-4648-B5FF-91B8E2C624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00950" y="4195763"/>
            <a:ext cx="1270000" cy="250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255" name="Text Box 7">
            <a:extLst>
              <a:ext uri="{FF2B5EF4-FFF2-40B4-BE49-F238E27FC236}">
                <a16:creationId xmlns:a16="http://schemas.microsoft.com/office/drawing/2014/main" id="{A404C36B-65C4-4C06-BB73-01DA3544D2DA}"/>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Mediciones del Gasto Energético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309254"/>
                                        </p:tgtEl>
                                        <p:attrNameLst>
                                          <p:attrName>style.visibility</p:attrName>
                                        </p:attrNameLst>
                                      </p:cBhvr>
                                      <p:to>
                                        <p:strVal val="visible"/>
                                      </p:to>
                                    </p:set>
                                    <p:animEffect transition="in" filter="wipe(down)">
                                      <p:cBhvr>
                                        <p:cTn id="7" dur="500"/>
                                        <p:tgtEl>
                                          <p:spTgt spid="30925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9252"/>
                                        </p:tgtEl>
                                        <p:attrNameLst>
                                          <p:attrName>style.visibility</p:attrName>
                                        </p:attrNameLst>
                                      </p:cBhvr>
                                      <p:to>
                                        <p:strVal val="visible"/>
                                      </p:to>
                                    </p:set>
                                    <p:animEffect transition="in" filter="wipe(left)">
                                      <p:cBhvr>
                                        <p:cTn id="12" dur="500"/>
                                        <p:tgtEl>
                                          <p:spTgt spid="3092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09253"/>
                                        </p:tgtEl>
                                        <p:attrNameLst>
                                          <p:attrName>style.visibility</p:attrName>
                                        </p:attrNameLst>
                                      </p:cBhvr>
                                      <p:to>
                                        <p:strVal val="visible"/>
                                      </p:to>
                                    </p:set>
                                    <p:animEffect transition="in" filter="wipe(left)">
                                      <p:cBhvr>
                                        <p:cTn id="17" dur="500"/>
                                        <p:tgtEl>
                                          <p:spTgt spid="309253"/>
                                        </p:tgtEl>
                                      </p:cBhvr>
                                    </p:animEffect>
                                  </p:childTnLst>
                                </p:cTn>
                              </p:par>
                            </p:childTnLst>
                          </p:cTn>
                        </p:par>
                        <p:par>
                          <p:cTn id="18" fill="hold" nodeType="afterGroup">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309255"/>
                                        </p:tgtEl>
                                        <p:attrNameLst>
                                          <p:attrName>style.visibility</p:attrName>
                                        </p:attrNameLst>
                                      </p:cBhvr>
                                      <p:to>
                                        <p:strVal val="visible"/>
                                      </p:to>
                                    </p:set>
                                    <p:animEffect transition="in" filter="wipe(left)">
                                      <p:cBhvr>
                                        <p:cTn id="21" dur="500"/>
                                        <p:tgtEl>
                                          <p:spTgt spid="3092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252" grpId="0" autoUpdateAnimBg="0"/>
      <p:bldP spid="309253" grpId="0" autoUpdateAnimBg="0"/>
      <p:bldP spid="309255"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Contents">
            <a:extLst>
              <a:ext uri="{FF2B5EF4-FFF2-40B4-BE49-F238E27FC236}">
                <a16:creationId xmlns:a16="http://schemas.microsoft.com/office/drawing/2014/main" id="{3ECF9EFD-E57F-4332-B63D-AA19C9468D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5" name="Text Box 3">
            <a:extLst>
              <a:ext uri="{FF2B5EF4-FFF2-40B4-BE49-F238E27FC236}">
                <a16:creationId xmlns:a16="http://schemas.microsoft.com/office/drawing/2014/main" id="{588AAB7B-F9AB-4CC8-95C4-58D615F7CC5B}"/>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Fuentes Energéticas</a:t>
            </a:r>
          </a:p>
        </p:txBody>
      </p:sp>
      <p:sp>
        <p:nvSpPr>
          <p:cNvPr id="13316" name="Rectangle 9">
            <a:extLst>
              <a:ext uri="{FF2B5EF4-FFF2-40B4-BE49-F238E27FC236}">
                <a16:creationId xmlns:a16="http://schemas.microsoft.com/office/drawing/2014/main" id="{A4B392C9-5576-4747-82A9-7A5B679D1308}"/>
              </a:ext>
            </a:extLst>
          </p:cNvPr>
          <p:cNvSpPr>
            <a:spLocks noChangeArrowheads="1"/>
          </p:cNvSpPr>
          <p:nvPr/>
        </p:nvSpPr>
        <p:spPr bwMode="auto">
          <a:xfrm>
            <a:off x="1530350" y="1958975"/>
            <a:ext cx="62785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spcBef>
                <a:spcPct val="20000"/>
              </a:spcBef>
            </a:pPr>
            <a:r>
              <a:rPr lang="en-US" altLang="en-US" sz="2900" i="0">
                <a:latin typeface="Arial" panose="020B0604020202020204" pitchFamily="34" charset="0"/>
              </a:rPr>
              <a:t>Constituyentes Principales</a:t>
            </a:r>
          </a:p>
        </p:txBody>
      </p:sp>
      <p:sp>
        <p:nvSpPr>
          <p:cNvPr id="13317" name="Rectangle 11">
            <a:extLst>
              <a:ext uri="{FF2B5EF4-FFF2-40B4-BE49-F238E27FC236}">
                <a16:creationId xmlns:a16="http://schemas.microsoft.com/office/drawing/2014/main" id="{8637167F-30D6-40BE-AC7B-FBEE9A2072BC}"/>
              </a:ext>
            </a:extLst>
          </p:cNvPr>
          <p:cNvSpPr>
            <a:spLocks noChangeArrowheads="1"/>
          </p:cNvSpPr>
          <p:nvPr/>
        </p:nvSpPr>
        <p:spPr bwMode="auto">
          <a:xfrm>
            <a:off x="381000" y="3597275"/>
            <a:ext cx="2438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spcBef>
                <a:spcPct val="20000"/>
              </a:spcBef>
            </a:pPr>
            <a:r>
              <a:rPr lang="en-US" altLang="en-US" sz="2800" i="0">
                <a:latin typeface="Arial" panose="020B0604020202020204" pitchFamily="34" charset="0"/>
              </a:rPr>
              <a:t>Hidratos de</a:t>
            </a:r>
          </a:p>
          <a:p>
            <a:pPr algn="ctr">
              <a:lnSpc>
                <a:spcPct val="80000"/>
              </a:lnSpc>
              <a:spcBef>
                <a:spcPct val="20000"/>
              </a:spcBef>
            </a:pPr>
            <a:r>
              <a:rPr lang="en-US" altLang="en-US" sz="2800" i="0">
                <a:latin typeface="Arial" panose="020B0604020202020204" pitchFamily="34" charset="0"/>
              </a:rPr>
              <a:t>Carbono</a:t>
            </a:r>
          </a:p>
        </p:txBody>
      </p:sp>
      <p:sp>
        <p:nvSpPr>
          <p:cNvPr id="13318" name="Line 12">
            <a:extLst>
              <a:ext uri="{FF2B5EF4-FFF2-40B4-BE49-F238E27FC236}">
                <a16:creationId xmlns:a16="http://schemas.microsoft.com/office/drawing/2014/main" id="{7624D2C5-CC0B-42BD-B8AC-74487B88130F}"/>
              </a:ext>
            </a:extLst>
          </p:cNvPr>
          <p:cNvSpPr>
            <a:spLocks noChangeShapeType="1"/>
          </p:cNvSpPr>
          <p:nvPr/>
        </p:nvSpPr>
        <p:spPr bwMode="auto">
          <a:xfrm flipH="1">
            <a:off x="4572000" y="4956175"/>
            <a:ext cx="0" cy="6096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319" name="Freeform 13">
            <a:extLst>
              <a:ext uri="{FF2B5EF4-FFF2-40B4-BE49-F238E27FC236}">
                <a16:creationId xmlns:a16="http://schemas.microsoft.com/office/drawing/2014/main" id="{C577F20C-4A49-4ACC-8564-8B7A4FA31796}"/>
              </a:ext>
            </a:extLst>
          </p:cNvPr>
          <p:cNvSpPr>
            <a:spLocks/>
          </p:cNvSpPr>
          <p:nvPr/>
        </p:nvSpPr>
        <p:spPr bwMode="auto">
          <a:xfrm>
            <a:off x="1524000" y="4410075"/>
            <a:ext cx="6324600" cy="762000"/>
          </a:xfrm>
          <a:custGeom>
            <a:avLst/>
            <a:gdLst>
              <a:gd name="T0" fmla="*/ 0 w 3264"/>
              <a:gd name="T1" fmla="*/ 0 h 864"/>
              <a:gd name="T2" fmla="*/ 0 w 3264"/>
              <a:gd name="T3" fmla="*/ 2147483647 h 864"/>
              <a:gd name="T4" fmla="*/ 2147483647 w 3264"/>
              <a:gd name="T5" fmla="*/ 2147483647 h 864"/>
              <a:gd name="T6" fmla="*/ 2147483647 w 3264"/>
              <a:gd name="T7" fmla="*/ 0 h 864"/>
              <a:gd name="T8" fmla="*/ 0 60000 65536"/>
              <a:gd name="T9" fmla="*/ 0 60000 65536"/>
              <a:gd name="T10" fmla="*/ 0 60000 65536"/>
              <a:gd name="T11" fmla="*/ 0 60000 65536"/>
              <a:gd name="T12" fmla="*/ 0 w 3264"/>
              <a:gd name="T13" fmla="*/ 0 h 864"/>
              <a:gd name="T14" fmla="*/ 3264 w 3264"/>
              <a:gd name="T15" fmla="*/ 864 h 864"/>
            </a:gdLst>
            <a:ahLst/>
            <a:cxnLst>
              <a:cxn ang="T8">
                <a:pos x="T0" y="T1"/>
              </a:cxn>
              <a:cxn ang="T9">
                <a:pos x="T2" y="T3"/>
              </a:cxn>
              <a:cxn ang="T10">
                <a:pos x="T4" y="T5"/>
              </a:cxn>
              <a:cxn ang="T11">
                <a:pos x="T6" y="T7"/>
              </a:cxn>
            </a:cxnLst>
            <a:rect l="T12" t="T13" r="T14" b="T15"/>
            <a:pathLst>
              <a:path w="3264" h="864">
                <a:moveTo>
                  <a:pt x="0" y="0"/>
                </a:moveTo>
                <a:lnTo>
                  <a:pt x="0" y="864"/>
                </a:lnTo>
                <a:lnTo>
                  <a:pt x="3264" y="864"/>
                </a:lnTo>
                <a:lnTo>
                  <a:pt x="3264"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8206" name="Rectangle 14">
            <a:extLst>
              <a:ext uri="{FF2B5EF4-FFF2-40B4-BE49-F238E27FC236}">
                <a16:creationId xmlns:a16="http://schemas.microsoft.com/office/drawing/2014/main" id="{B66B3A2D-8B50-457D-BDD5-5F98BCB2D9FF}"/>
              </a:ext>
            </a:extLst>
          </p:cNvPr>
          <p:cNvSpPr>
            <a:spLocks noChangeArrowheads="1"/>
          </p:cNvSpPr>
          <p:nvPr/>
        </p:nvSpPr>
        <p:spPr bwMode="auto">
          <a:xfrm>
            <a:off x="609600" y="1082675"/>
            <a:ext cx="8077200" cy="533400"/>
          </a:xfrm>
          <a:prstGeom prst="rect">
            <a:avLst/>
          </a:prstGeom>
          <a:noFill/>
          <a:ln w="9525">
            <a:noFill/>
            <a:miter lim="800000"/>
            <a:headEnd/>
            <a:tailEnd/>
          </a:ln>
          <a:effectLst/>
        </p:spPr>
        <p:txBody>
          <a:bodyPr/>
          <a:lstStyle/>
          <a:p>
            <a:pPr marL="342900" indent="-342900" algn="ctr">
              <a:spcBef>
                <a:spcPct val="20000"/>
              </a:spcBef>
              <a:defRPr/>
            </a:pPr>
            <a:r>
              <a:rPr lang="en-US" sz="3200">
                <a:effectLst>
                  <a:outerShdw blurRad="38100" dist="38100" dir="2700000" algn="tl">
                    <a:srgbClr val="C0C0C0"/>
                  </a:outerShdw>
                </a:effectLst>
                <a:latin typeface="Arial" charset="0"/>
              </a:rPr>
              <a:t>ALIMENTOS</a:t>
            </a:r>
          </a:p>
        </p:txBody>
      </p:sp>
      <p:sp>
        <p:nvSpPr>
          <p:cNvPr id="13321" name="Line 15">
            <a:extLst>
              <a:ext uri="{FF2B5EF4-FFF2-40B4-BE49-F238E27FC236}">
                <a16:creationId xmlns:a16="http://schemas.microsoft.com/office/drawing/2014/main" id="{8B162523-5E1B-4DEE-B8F7-C67AD182F7A7}"/>
              </a:ext>
            </a:extLst>
          </p:cNvPr>
          <p:cNvSpPr>
            <a:spLocks noChangeShapeType="1"/>
          </p:cNvSpPr>
          <p:nvPr/>
        </p:nvSpPr>
        <p:spPr bwMode="auto">
          <a:xfrm flipH="1">
            <a:off x="4495800" y="1539875"/>
            <a:ext cx="0" cy="5334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322" name="Line 16">
            <a:extLst>
              <a:ext uri="{FF2B5EF4-FFF2-40B4-BE49-F238E27FC236}">
                <a16:creationId xmlns:a16="http://schemas.microsoft.com/office/drawing/2014/main" id="{AC30A4E5-909A-44C9-A746-BE8A77AD48A4}"/>
              </a:ext>
            </a:extLst>
          </p:cNvPr>
          <p:cNvSpPr>
            <a:spLocks noChangeShapeType="1"/>
          </p:cNvSpPr>
          <p:nvPr/>
        </p:nvSpPr>
        <p:spPr bwMode="auto">
          <a:xfrm flipH="1">
            <a:off x="4521200" y="2378075"/>
            <a:ext cx="0" cy="5334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323" name="Rectangle 17">
            <a:extLst>
              <a:ext uri="{FF2B5EF4-FFF2-40B4-BE49-F238E27FC236}">
                <a16:creationId xmlns:a16="http://schemas.microsoft.com/office/drawing/2014/main" id="{0F87EACD-BC81-46D2-BD37-02595FF44029}"/>
              </a:ext>
            </a:extLst>
          </p:cNvPr>
          <p:cNvSpPr>
            <a:spLocks noChangeArrowheads="1"/>
          </p:cNvSpPr>
          <p:nvPr/>
        </p:nvSpPr>
        <p:spPr bwMode="auto">
          <a:xfrm>
            <a:off x="1828800" y="2835275"/>
            <a:ext cx="55626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spcBef>
                <a:spcPct val="20000"/>
              </a:spcBef>
            </a:pPr>
            <a:r>
              <a:rPr lang="en-US" altLang="en-US" sz="2800"/>
              <a:t>Compuestos Relacionados con las </a:t>
            </a:r>
          </a:p>
          <a:p>
            <a:pPr algn="ctr">
              <a:lnSpc>
                <a:spcPct val="80000"/>
              </a:lnSpc>
              <a:spcBef>
                <a:spcPct val="20000"/>
              </a:spcBef>
            </a:pPr>
            <a:r>
              <a:rPr lang="en-US" altLang="en-US" sz="2800"/>
              <a:t>Reacciones Metabólicas</a:t>
            </a:r>
          </a:p>
        </p:txBody>
      </p:sp>
      <p:sp>
        <p:nvSpPr>
          <p:cNvPr id="13324" name="Freeform 18">
            <a:extLst>
              <a:ext uri="{FF2B5EF4-FFF2-40B4-BE49-F238E27FC236}">
                <a16:creationId xmlns:a16="http://schemas.microsoft.com/office/drawing/2014/main" id="{1E4D25A0-1BDD-40FE-8FC2-014E894A002B}"/>
              </a:ext>
            </a:extLst>
          </p:cNvPr>
          <p:cNvSpPr>
            <a:spLocks/>
          </p:cNvSpPr>
          <p:nvPr/>
        </p:nvSpPr>
        <p:spPr bwMode="auto">
          <a:xfrm>
            <a:off x="1447800" y="3063875"/>
            <a:ext cx="609600" cy="6096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325" name="Line 19">
            <a:extLst>
              <a:ext uri="{FF2B5EF4-FFF2-40B4-BE49-F238E27FC236}">
                <a16:creationId xmlns:a16="http://schemas.microsoft.com/office/drawing/2014/main" id="{1327C6D1-4C73-4C02-BBD7-7AB8805B4CDF}"/>
              </a:ext>
            </a:extLst>
          </p:cNvPr>
          <p:cNvSpPr>
            <a:spLocks noChangeShapeType="1"/>
          </p:cNvSpPr>
          <p:nvPr/>
        </p:nvSpPr>
        <p:spPr bwMode="auto">
          <a:xfrm flipH="1">
            <a:off x="4572000" y="3673475"/>
            <a:ext cx="0" cy="5334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326" name="Rectangle 20">
            <a:extLst>
              <a:ext uri="{FF2B5EF4-FFF2-40B4-BE49-F238E27FC236}">
                <a16:creationId xmlns:a16="http://schemas.microsoft.com/office/drawing/2014/main" id="{53F45C15-96C2-43EF-A0BE-0F5A91F290FF}"/>
              </a:ext>
            </a:extLst>
          </p:cNvPr>
          <p:cNvSpPr>
            <a:spLocks noChangeArrowheads="1"/>
          </p:cNvSpPr>
          <p:nvPr/>
        </p:nvSpPr>
        <p:spPr bwMode="auto">
          <a:xfrm>
            <a:off x="3429000" y="4143375"/>
            <a:ext cx="2438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spcBef>
                <a:spcPct val="20000"/>
              </a:spcBef>
            </a:pPr>
            <a:r>
              <a:rPr lang="en-US" altLang="en-US" sz="2800" i="0">
                <a:latin typeface="Arial" panose="020B0604020202020204" pitchFamily="34" charset="0"/>
              </a:rPr>
              <a:t>Lípidos</a:t>
            </a:r>
          </a:p>
          <a:p>
            <a:pPr algn="ctr">
              <a:lnSpc>
                <a:spcPct val="80000"/>
              </a:lnSpc>
              <a:spcBef>
                <a:spcPct val="20000"/>
              </a:spcBef>
            </a:pPr>
            <a:r>
              <a:rPr lang="en-US" altLang="en-US" sz="2800" i="0">
                <a:latin typeface="Arial" panose="020B0604020202020204" pitchFamily="34" charset="0"/>
              </a:rPr>
              <a:t>(Grasas)</a:t>
            </a:r>
          </a:p>
        </p:txBody>
      </p:sp>
      <p:sp>
        <p:nvSpPr>
          <p:cNvPr id="13327" name="Freeform 21">
            <a:extLst>
              <a:ext uri="{FF2B5EF4-FFF2-40B4-BE49-F238E27FC236}">
                <a16:creationId xmlns:a16="http://schemas.microsoft.com/office/drawing/2014/main" id="{EB1763AB-61F5-4E05-A86F-3E3728C425E3}"/>
              </a:ext>
            </a:extLst>
          </p:cNvPr>
          <p:cNvSpPr>
            <a:spLocks/>
          </p:cNvSpPr>
          <p:nvPr/>
        </p:nvSpPr>
        <p:spPr bwMode="auto">
          <a:xfrm flipH="1">
            <a:off x="7162800" y="3063875"/>
            <a:ext cx="685800" cy="6096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328" name="Rectangle 22">
            <a:extLst>
              <a:ext uri="{FF2B5EF4-FFF2-40B4-BE49-F238E27FC236}">
                <a16:creationId xmlns:a16="http://schemas.microsoft.com/office/drawing/2014/main" id="{BE39E9F0-012C-472B-BD01-8FD1BE4630AB}"/>
              </a:ext>
            </a:extLst>
          </p:cNvPr>
          <p:cNvSpPr>
            <a:spLocks noChangeArrowheads="1"/>
          </p:cNvSpPr>
          <p:nvPr/>
        </p:nvSpPr>
        <p:spPr bwMode="auto">
          <a:xfrm>
            <a:off x="6477000" y="3597275"/>
            <a:ext cx="2438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spcBef>
                <a:spcPct val="20000"/>
              </a:spcBef>
            </a:pPr>
            <a:r>
              <a:rPr lang="en-US" altLang="en-US" sz="2800" i="0">
                <a:latin typeface="Arial" panose="020B0604020202020204" pitchFamily="34" charset="0"/>
              </a:rPr>
              <a:t>Proteínas</a:t>
            </a:r>
          </a:p>
          <a:p>
            <a:pPr algn="ctr">
              <a:lnSpc>
                <a:spcPct val="80000"/>
              </a:lnSpc>
              <a:spcBef>
                <a:spcPct val="20000"/>
              </a:spcBef>
            </a:pPr>
            <a:r>
              <a:rPr lang="en-US" altLang="en-US" sz="2800" i="0">
                <a:latin typeface="Arial" panose="020B0604020202020204" pitchFamily="34" charset="0"/>
              </a:rPr>
              <a:t>(Prótidos)</a:t>
            </a:r>
          </a:p>
        </p:txBody>
      </p:sp>
      <p:sp>
        <p:nvSpPr>
          <p:cNvPr id="13329" name="Rectangle 23">
            <a:extLst>
              <a:ext uri="{FF2B5EF4-FFF2-40B4-BE49-F238E27FC236}">
                <a16:creationId xmlns:a16="http://schemas.microsoft.com/office/drawing/2014/main" id="{9E1D45E9-AC1B-4F5D-B433-22044ECF9C9F}"/>
              </a:ext>
            </a:extLst>
          </p:cNvPr>
          <p:cNvSpPr>
            <a:spLocks noChangeArrowheads="1"/>
          </p:cNvSpPr>
          <p:nvPr/>
        </p:nvSpPr>
        <p:spPr bwMode="auto">
          <a:xfrm>
            <a:off x="1219200" y="5438775"/>
            <a:ext cx="670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spcBef>
                <a:spcPct val="20000"/>
              </a:spcBef>
            </a:pPr>
            <a:r>
              <a:rPr lang="en-US" altLang="en-US" sz="2900" i="0"/>
              <a:t>Elementos que Contienen</a:t>
            </a:r>
          </a:p>
        </p:txBody>
      </p:sp>
      <p:sp>
        <p:nvSpPr>
          <p:cNvPr id="13330" name="Rectangle 24">
            <a:extLst>
              <a:ext uri="{FF2B5EF4-FFF2-40B4-BE49-F238E27FC236}">
                <a16:creationId xmlns:a16="http://schemas.microsoft.com/office/drawing/2014/main" id="{8AA6BFA3-5211-4E46-B88F-9E23A63763ED}"/>
              </a:ext>
            </a:extLst>
          </p:cNvPr>
          <p:cNvSpPr>
            <a:spLocks noChangeArrowheads="1"/>
          </p:cNvSpPr>
          <p:nvPr/>
        </p:nvSpPr>
        <p:spPr bwMode="auto">
          <a:xfrm>
            <a:off x="420688" y="6124575"/>
            <a:ext cx="18557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spcBef>
                <a:spcPct val="20000"/>
              </a:spcBef>
            </a:pPr>
            <a:r>
              <a:rPr lang="en-US" altLang="en-US" sz="2200" i="0">
                <a:latin typeface="Arial" panose="020B0604020202020204" pitchFamily="34" charset="0"/>
              </a:rPr>
              <a:t>Carbono (C)</a:t>
            </a:r>
          </a:p>
        </p:txBody>
      </p:sp>
      <p:sp>
        <p:nvSpPr>
          <p:cNvPr id="13331" name="Rectangle 25">
            <a:extLst>
              <a:ext uri="{FF2B5EF4-FFF2-40B4-BE49-F238E27FC236}">
                <a16:creationId xmlns:a16="http://schemas.microsoft.com/office/drawing/2014/main" id="{935DD5CE-5EE4-4130-8FDB-6249373A3019}"/>
              </a:ext>
            </a:extLst>
          </p:cNvPr>
          <p:cNvSpPr>
            <a:spLocks noChangeArrowheads="1"/>
          </p:cNvSpPr>
          <p:nvPr/>
        </p:nvSpPr>
        <p:spPr bwMode="auto">
          <a:xfrm>
            <a:off x="2482850" y="6124575"/>
            <a:ext cx="21923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spcBef>
                <a:spcPct val="20000"/>
              </a:spcBef>
            </a:pPr>
            <a:r>
              <a:rPr lang="en-US" altLang="en-US" sz="2200" i="0">
                <a:latin typeface="Arial" panose="020B0604020202020204" pitchFamily="34" charset="0"/>
              </a:rPr>
              <a:t>Hidrógeno (H</a:t>
            </a:r>
            <a:r>
              <a:rPr lang="en-US" altLang="en-US" sz="2200" i="0" baseline="-25000">
                <a:latin typeface="Arial" panose="020B0604020202020204" pitchFamily="34" charset="0"/>
              </a:rPr>
              <a:t>2</a:t>
            </a:r>
            <a:r>
              <a:rPr lang="en-US" altLang="en-US" sz="2200" i="0">
                <a:latin typeface="Arial" panose="020B0604020202020204" pitchFamily="34" charset="0"/>
              </a:rPr>
              <a:t>)</a:t>
            </a:r>
          </a:p>
        </p:txBody>
      </p:sp>
      <p:sp>
        <p:nvSpPr>
          <p:cNvPr id="13332" name="Line 26">
            <a:extLst>
              <a:ext uri="{FF2B5EF4-FFF2-40B4-BE49-F238E27FC236}">
                <a16:creationId xmlns:a16="http://schemas.microsoft.com/office/drawing/2014/main" id="{A11AEE68-748B-42D2-8869-D6C754C7AD4B}"/>
              </a:ext>
            </a:extLst>
          </p:cNvPr>
          <p:cNvSpPr>
            <a:spLocks noChangeShapeType="1"/>
          </p:cNvSpPr>
          <p:nvPr/>
        </p:nvSpPr>
        <p:spPr bwMode="auto">
          <a:xfrm flipH="1">
            <a:off x="3505200" y="5835650"/>
            <a:ext cx="0" cy="44132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333" name="Rectangle 27">
            <a:extLst>
              <a:ext uri="{FF2B5EF4-FFF2-40B4-BE49-F238E27FC236}">
                <a16:creationId xmlns:a16="http://schemas.microsoft.com/office/drawing/2014/main" id="{BAB13278-FFF4-4068-8242-FB89029EA19D}"/>
              </a:ext>
            </a:extLst>
          </p:cNvPr>
          <p:cNvSpPr>
            <a:spLocks noChangeArrowheads="1"/>
          </p:cNvSpPr>
          <p:nvPr/>
        </p:nvSpPr>
        <p:spPr bwMode="auto">
          <a:xfrm>
            <a:off x="4851400" y="6124575"/>
            <a:ext cx="20018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spcBef>
                <a:spcPct val="20000"/>
              </a:spcBef>
            </a:pPr>
            <a:r>
              <a:rPr lang="en-US" altLang="en-US" sz="2200" i="0">
                <a:latin typeface="Arial" panose="020B0604020202020204" pitchFamily="34" charset="0"/>
              </a:rPr>
              <a:t>Oxígeno (O</a:t>
            </a:r>
            <a:r>
              <a:rPr lang="en-US" altLang="en-US" sz="2200" i="0" baseline="-25000">
                <a:latin typeface="Arial" panose="020B0604020202020204" pitchFamily="34" charset="0"/>
              </a:rPr>
              <a:t>2</a:t>
            </a:r>
            <a:r>
              <a:rPr lang="en-US" altLang="en-US" sz="2200" i="0">
                <a:latin typeface="Arial" panose="020B0604020202020204" pitchFamily="34" charset="0"/>
              </a:rPr>
              <a:t>)</a:t>
            </a:r>
          </a:p>
        </p:txBody>
      </p:sp>
      <p:sp>
        <p:nvSpPr>
          <p:cNvPr id="13334" name="Freeform 28">
            <a:extLst>
              <a:ext uri="{FF2B5EF4-FFF2-40B4-BE49-F238E27FC236}">
                <a16:creationId xmlns:a16="http://schemas.microsoft.com/office/drawing/2014/main" id="{265AA9BE-651F-4381-B3B8-5C202FEC4129}"/>
              </a:ext>
            </a:extLst>
          </p:cNvPr>
          <p:cNvSpPr>
            <a:spLocks/>
          </p:cNvSpPr>
          <p:nvPr/>
        </p:nvSpPr>
        <p:spPr bwMode="auto">
          <a:xfrm>
            <a:off x="1143000" y="5667375"/>
            <a:ext cx="1350963" cy="5334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335" name="Freeform 29">
            <a:extLst>
              <a:ext uri="{FF2B5EF4-FFF2-40B4-BE49-F238E27FC236}">
                <a16:creationId xmlns:a16="http://schemas.microsoft.com/office/drawing/2014/main" id="{8D03AC3B-F67D-4CF0-B59B-D60F635F51FF}"/>
              </a:ext>
            </a:extLst>
          </p:cNvPr>
          <p:cNvSpPr>
            <a:spLocks/>
          </p:cNvSpPr>
          <p:nvPr/>
        </p:nvSpPr>
        <p:spPr bwMode="auto">
          <a:xfrm flipH="1">
            <a:off x="6637338" y="5667375"/>
            <a:ext cx="1427162" cy="5334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336" name="Line 30">
            <a:extLst>
              <a:ext uri="{FF2B5EF4-FFF2-40B4-BE49-F238E27FC236}">
                <a16:creationId xmlns:a16="http://schemas.microsoft.com/office/drawing/2014/main" id="{5C4BBA41-8264-4C7D-9141-1EF57EF0863C}"/>
              </a:ext>
            </a:extLst>
          </p:cNvPr>
          <p:cNvSpPr>
            <a:spLocks noChangeShapeType="1"/>
          </p:cNvSpPr>
          <p:nvPr/>
        </p:nvSpPr>
        <p:spPr bwMode="auto">
          <a:xfrm flipH="1">
            <a:off x="5803900" y="5835650"/>
            <a:ext cx="0" cy="44132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337" name="Rectangle 31">
            <a:extLst>
              <a:ext uri="{FF2B5EF4-FFF2-40B4-BE49-F238E27FC236}">
                <a16:creationId xmlns:a16="http://schemas.microsoft.com/office/drawing/2014/main" id="{9D8445F0-8D37-4D74-9579-A4C81097E907}"/>
              </a:ext>
            </a:extLst>
          </p:cNvPr>
          <p:cNvSpPr>
            <a:spLocks noChangeArrowheads="1"/>
          </p:cNvSpPr>
          <p:nvPr/>
        </p:nvSpPr>
        <p:spPr bwMode="auto">
          <a:xfrm>
            <a:off x="6946900" y="6124575"/>
            <a:ext cx="215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spcBef>
                <a:spcPct val="20000"/>
              </a:spcBef>
            </a:pPr>
            <a:r>
              <a:rPr lang="en-US" altLang="en-US" sz="2200" i="0">
                <a:latin typeface="Arial" panose="020B0604020202020204" pitchFamily="34" charset="0"/>
              </a:rPr>
              <a:t>Nitrógeno (N</a:t>
            </a:r>
            <a:r>
              <a:rPr lang="en-US" altLang="en-US" sz="2200" i="0" baseline="-25000">
                <a:latin typeface="Arial" panose="020B0604020202020204" pitchFamily="34" charset="0"/>
              </a:rPr>
              <a:t>2</a:t>
            </a:r>
            <a:r>
              <a:rPr lang="en-US" altLang="en-US" sz="2200" i="0">
                <a:latin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95"/>
                                        </p:tgtEl>
                                        <p:attrNameLst>
                                          <p:attrName>style.visibility</p:attrName>
                                        </p:attrNameLst>
                                      </p:cBhvr>
                                      <p:to>
                                        <p:strVal val="visible"/>
                                      </p:to>
                                    </p:set>
                                    <p:animEffect transition="in" filter="wipe(left)">
                                      <p:cBhvr>
                                        <p:cTn id="7" dur="500"/>
                                        <p:tgtEl>
                                          <p:spTgt spid="8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Picture 2" descr="Contents">
            <a:extLst>
              <a:ext uri="{FF2B5EF4-FFF2-40B4-BE49-F238E27FC236}">
                <a16:creationId xmlns:a16="http://schemas.microsoft.com/office/drawing/2014/main" id="{35FB86FD-46D5-418B-A603-69513F61A6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396" name="Rectangle 4">
            <a:extLst>
              <a:ext uri="{FF2B5EF4-FFF2-40B4-BE49-F238E27FC236}">
                <a16:creationId xmlns:a16="http://schemas.microsoft.com/office/drawing/2014/main" id="{5683762F-AD18-4730-B3A5-FA8685607D7F}"/>
              </a:ext>
            </a:extLst>
          </p:cNvPr>
          <p:cNvSpPr>
            <a:spLocks noChangeArrowheads="1"/>
          </p:cNvSpPr>
          <p:nvPr/>
        </p:nvSpPr>
        <p:spPr bwMode="auto">
          <a:xfrm>
            <a:off x="1581150" y="1290638"/>
            <a:ext cx="5862638" cy="3873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Arial Black" pitchFamily="34" charset="0"/>
              </a:rPr>
              <a:t>CALORIMETRÍA INDIRECTA</a:t>
            </a:r>
            <a:endParaRPr lang="en-US" sz="2900">
              <a:effectLst>
                <a:outerShdw blurRad="38100" dist="38100" dir="2700000" algn="tl">
                  <a:srgbClr val="C0C0C0"/>
                </a:outerShdw>
              </a:effectLst>
              <a:latin typeface="Arial Black" pitchFamily="34" charset="0"/>
            </a:endParaRPr>
          </a:p>
        </p:txBody>
      </p:sp>
      <p:sp>
        <p:nvSpPr>
          <p:cNvPr id="315397" name="Rectangle 5">
            <a:extLst>
              <a:ext uri="{FF2B5EF4-FFF2-40B4-BE49-F238E27FC236}">
                <a16:creationId xmlns:a16="http://schemas.microsoft.com/office/drawing/2014/main" id="{518586C3-DCBB-4706-A559-6689D6483AE2}"/>
              </a:ext>
            </a:extLst>
          </p:cNvPr>
          <p:cNvSpPr>
            <a:spLocks noChangeArrowheads="1"/>
          </p:cNvSpPr>
          <p:nvPr/>
        </p:nvSpPr>
        <p:spPr bwMode="auto">
          <a:xfrm>
            <a:off x="2081213" y="2149475"/>
            <a:ext cx="4400550"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Isótopos Marcadoes</a:t>
            </a:r>
            <a:endParaRPr lang="en-US" sz="2100" baseline="-25000">
              <a:effectLst>
                <a:outerShdw blurRad="38100" dist="38100" dir="2700000" algn="tl">
                  <a:srgbClr val="C0C0C0"/>
                </a:outerShdw>
              </a:effectLst>
              <a:latin typeface="Verdana" pitchFamily="34" charset="0"/>
            </a:endParaRPr>
          </a:p>
        </p:txBody>
      </p:sp>
      <p:sp>
        <p:nvSpPr>
          <p:cNvPr id="315398" name="Rectangle 6">
            <a:extLst>
              <a:ext uri="{FF2B5EF4-FFF2-40B4-BE49-F238E27FC236}">
                <a16:creationId xmlns:a16="http://schemas.microsoft.com/office/drawing/2014/main" id="{2D7C4BD2-571E-40B9-A2DC-EB5ED58E58BE}"/>
              </a:ext>
            </a:extLst>
          </p:cNvPr>
          <p:cNvSpPr>
            <a:spLocks noChangeArrowheads="1"/>
          </p:cNvSpPr>
          <p:nvPr/>
        </p:nvSpPr>
        <p:spPr bwMode="auto">
          <a:xfrm>
            <a:off x="469900" y="3070225"/>
            <a:ext cx="2182813"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600" i="0">
                <a:solidFill>
                  <a:srgbClr val="000000"/>
                </a:solidFill>
                <a:effectLst>
                  <a:outerShdw blurRad="38100" dist="38100" dir="2700000" algn="tl">
                    <a:srgbClr val="C0C0C0"/>
                  </a:outerShdw>
                </a:effectLst>
                <a:latin typeface="Arial" charset="0"/>
              </a:rPr>
              <a:t>VENTAJAS</a:t>
            </a:r>
            <a:endParaRPr lang="en-US" sz="2600">
              <a:solidFill>
                <a:srgbClr val="000000"/>
              </a:solidFill>
              <a:effectLst>
                <a:outerShdw blurRad="38100" dist="38100" dir="2700000" algn="tl">
                  <a:srgbClr val="C0C0C0"/>
                </a:outerShdw>
              </a:effectLst>
              <a:latin typeface="Arial Black" pitchFamily="34" charset="0"/>
            </a:endParaRPr>
          </a:p>
        </p:txBody>
      </p:sp>
      <p:sp>
        <p:nvSpPr>
          <p:cNvPr id="123910" name="Freeform 7">
            <a:extLst>
              <a:ext uri="{FF2B5EF4-FFF2-40B4-BE49-F238E27FC236}">
                <a16:creationId xmlns:a16="http://schemas.microsoft.com/office/drawing/2014/main" id="{F2DE0EFD-1420-40BB-A5A8-35902B84E7A8}"/>
              </a:ext>
            </a:extLst>
          </p:cNvPr>
          <p:cNvSpPr>
            <a:spLocks/>
          </p:cNvSpPr>
          <p:nvPr/>
        </p:nvSpPr>
        <p:spPr bwMode="auto">
          <a:xfrm>
            <a:off x="1581150" y="2351088"/>
            <a:ext cx="587375" cy="7112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3911" name="Line 8">
            <a:extLst>
              <a:ext uri="{FF2B5EF4-FFF2-40B4-BE49-F238E27FC236}">
                <a16:creationId xmlns:a16="http://schemas.microsoft.com/office/drawing/2014/main" id="{66C7965B-DE14-4103-B476-1A4B8DF9355E}"/>
              </a:ext>
            </a:extLst>
          </p:cNvPr>
          <p:cNvSpPr>
            <a:spLocks noChangeShapeType="1"/>
          </p:cNvSpPr>
          <p:nvPr/>
        </p:nvSpPr>
        <p:spPr bwMode="auto">
          <a:xfrm>
            <a:off x="4457700" y="1611313"/>
            <a:ext cx="0" cy="554037"/>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15412" name="Rectangle 20">
            <a:extLst>
              <a:ext uri="{FF2B5EF4-FFF2-40B4-BE49-F238E27FC236}">
                <a16:creationId xmlns:a16="http://schemas.microsoft.com/office/drawing/2014/main" id="{10CC2BC6-1C4E-4CAA-A254-AD533E9E3C1E}"/>
              </a:ext>
            </a:extLst>
          </p:cNvPr>
          <p:cNvSpPr>
            <a:spLocks noChangeArrowheads="1"/>
          </p:cNvSpPr>
          <p:nvPr/>
        </p:nvSpPr>
        <p:spPr bwMode="auto">
          <a:xfrm>
            <a:off x="5619750" y="3082925"/>
            <a:ext cx="2763838"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600" i="0">
                <a:solidFill>
                  <a:srgbClr val="000000"/>
                </a:solidFill>
                <a:effectLst>
                  <a:outerShdw blurRad="38100" dist="38100" dir="2700000" algn="tl">
                    <a:srgbClr val="C0C0C0"/>
                  </a:outerShdw>
                </a:effectLst>
                <a:latin typeface="Arial" charset="0"/>
              </a:rPr>
              <a:t>DESVENTAJAS</a:t>
            </a:r>
            <a:endParaRPr lang="en-US" sz="2600">
              <a:solidFill>
                <a:srgbClr val="000000"/>
              </a:solidFill>
              <a:effectLst>
                <a:outerShdw blurRad="38100" dist="38100" dir="2700000" algn="tl">
                  <a:srgbClr val="C0C0C0"/>
                </a:outerShdw>
              </a:effectLst>
              <a:latin typeface="Arial Black" pitchFamily="34" charset="0"/>
            </a:endParaRPr>
          </a:p>
        </p:txBody>
      </p:sp>
      <p:sp>
        <p:nvSpPr>
          <p:cNvPr id="123913" name="Freeform 21">
            <a:extLst>
              <a:ext uri="{FF2B5EF4-FFF2-40B4-BE49-F238E27FC236}">
                <a16:creationId xmlns:a16="http://schemas.microsoft.com/office/drawing/2014/main" id="{F16512BF-ACE7-427D-AB21-C7E5D1923170}"/>
              </a:ext>
            </a:extLst>
          </p:cNvPr>
          <p:cNvSpPr>
            <a:spLocks/>
          </p:cNvSpPr>
          <p:nvPr/>
        </p:nvSpPr>
        <p:spPr bwMode="auto">
          <a:xfrm flipH="1">
            <a:off x="6381750" y="2363788"/>
            <a:ext cx="587375" cy="7112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3914" name="Text Box 23">
            <a:extLst>
              <a:ext uri="{FF2B5EF4-FFF2-40B4-BE49-F238E27FC236}">
                <a16:creationId xmlns:a16="http://schemas.microsoft.com/office/drawing/2014/main" id="{A40EEDB9-5C26-49FC-9061-FCE1EFFFFB63}"/>
              </a:ext>
            </a:extLst>
          </p:cNvPr>
          <p:cNvSpPr txBox="1">
            <a:spLocks noChangeArrowheads="1"/>
          </p:cNvSpPr>
          <p:nvPr/>
        </p:nvSpPr>
        <p:spPr bwMode="auto">
          <a:xfrm>
            <a:off x="4203700" y="3894138"/>
            <a:ext cx="4951413"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buFont typeface="Wingdings" panose="05000000000000000000" pitchFamily="2" charset="2"/>
              <a:buNone/>
            </a:pPr>
            <a:r>
              <a:rPr lang="en-US" altLang="en-US" sz="2400" i="0">
                <a:latin typeface="Arial" panose="020B0604020202020204" pitchFamily="34" charset="0"/>
              </a:rPr>
              <a:t>No es adecuado para medir el</a:t>
            </a:r>
          </a:p>
          <a:p>
            <a:pPr>
              <a:lnSpc>
                <a:spcPct val="90000"/>
              </a:lnSpc>
              <a:buFont typeface="Wingdings" panose="05000000000000000000" pitchFamily="2" charset="2"/>
              <a:buNone/>
            </a:pPr>
            <a:r>
              <a:rPr lang="en-US" altLang="en-US" sz="2400" i="0">
                <a:latin typeface="Arial" panose="020B0604020202020204" pitchFamily="34" charset="0"/>
              </a:rPr>
              <a:t>metabolismo durante el</a:t>
            </a:r>
          </a:p>
          <a:p>
            <a:pPr>
              <a:lnSpc>
                <a:spcPct val="90000"/>
              </a:lnSpc>
              <a:buFont typeface="Wingdings" panose="05000000000000000000" pitchFamily="2" charset="2"/>
              <a:buNone/>
            </a:pPr>
            <a:r>
              <a:rPr lang="en-US" altLang="en-US" sz="2400" i="0">
                <a:latin typeface="Arial" panose="020B0604020202020204" pitchFamily="34" charset="0"/>
              </a:rPr>
              <a:t>ejercicio agudo (es lento, tarda varias semanas)</a:t>
            </a:r>
          </a:p>
        </p:txBody>
      </p:sp>
      <p:sp>
        <p:nvSpPr>
          <p:cNvPr id="123915" name="Line 24">
            <a:extLst>
              <a:ext uri="{FF2B5EF4-FFF2-40B4-BE49-F238E27FC236}">
                <a16:creationId xmlns:a16="http://schemas.microsoft.com/office/drawing/2014/main" id="{F73AEE8C-60E7-4757-BE3E-99E9C49B2B2C}"/>
              </a:ext>
            </a:extLst>
          </p:cNvPr>
          <p:cNvSpPr>
            <a:spLocks noChangeShapeType="1"/>
          </p:cNvSpPr>
          <p:nvPr/>
        </p:nvSpPr>
        <p:spPr bwMode="auto">
          <a:xfrm>
            <a:off x="1570038" y="3395663"/>
            <a:ext cx="0" cy="554037"/>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3916" name="Line 25">
            <a:extLst>
              <a:ext uri="{FF2B5EF4-FFF2-40B4-BE49-F238E27FC236}">
                <a16:creationId xmlns:a16="http://schemas.microsoft.com/office/drawing/2014/main" id="{5A528CC7-A918-4184-8E15-826C8EB2DEAF}"/>
              </a:ext>
            </a:extLst>
          </p:cNvPr>
          <p:cNvSpPr>
            <a:spLocks noChangeShapeType="1"/>
          </p:cNvSpPr>
          <p:nvPr/>
        </p:nvSpPr>
        <p:spPr bwMode="auto">
          <a:xfrm>
            <a:off x="6962775" y="3409950"/>
            <a:ext cx="0" cy="554038"/>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15418" name="Text Box 26">
            <a:extLst>
              <a:ext uri="{FF2B5EF4-FFF2-40B4-BE49-F238E27FC236}">
                <a16:creationId xmlns:a16="http://schemas.microsoft.com/office/drawing/2014/main" id="{938732CF-9C8E-4B0B-BEF2-D544CA801714}"/>
              </a:ext>
            </a:extLst>
          </p:cNvPr>
          <p:cNvSpPr txBox="1">
            <a:spLocks noChangeArrowheads="1"/>
          </p:cNvSpPr>
          <p:nvPr/>
        </p:nvSpPr>
        <p:spPr bwMode="auto">
          <a:xfrm>
            <a:off x="2635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Mediciones del Gasto Energético</a:t>
            </a:r>
          </a:p>
        </p:txBody>
      </p:sp>
      <p:sp>
        <p:nvSpPr>
          <p:cNvPr id="315419" name="Text Box 27">
            <a:extLst>
              <a:ext uri="{FF2B5EF4-FFF2-40B4-BE49-F238E27FC236}">
                <a16:creationId xmlns:a16="http://schemas.microsoft.com/office/drawing/2014/main" id="{231322CB-45A1-4686-8FEB-083D12AC2839}"/>
              </a:ext>
            </a:extLst>
          </p:cNvPr>
          <p:cNvSpPr txBox="1">
            <a:spLocks noChangeArrowheads="1"/>
          </p:cNvSpPr>
          <p:nvPr/>
        </p:nvSpPr>
        <p:spPr bwMode="auto">
          <a:xfrm>
            <a:off x="3836988" y="3868738"/>
            <a:ext cx="539750" cy="457200"/>
          </a:xfrm>
          <a:prstGeom prst="rect">
            <a:avLst/>
          </a:prstGeom>
          <a:noFill/>
          <a:ln w="9525">
            <a:noFill/>
            <a:miter lim="800000"/>
            <a:headEnd/>
            <a:tailEnd/>
          </a:ln>
          <a:effectLst/>
        </p:spPr>
        <p:txBody>
          <a:bodyPr>
            <a:spAutoFit/>
          </a:bodyPr>
          <a:lstStyle/>
          <a:p>
            <a:pPr algn="ctr">
              <a:buFont typeface="Wingdings" pitchFamily="2" charset="2"/>
              <a:buNone/>
              <a:defRPr/>
            </a:pPr>
            <a:r>
              <a:rPr lang="en-US" sz="2400" i="0">
                <a:solidFill>
                  <a:srgbClr val="0000FF"/>
                </a:solidFill>
                <a:effectLst>
                  <a:outerShdw blurRad="38100" dist="38100" dir="2700000" algn="tl">
                    <a:srgbClr val="C0C0C0"/>
                  </a:outerShdw>
                </a:effectLst>
              </a:rPr>
              <a:t>►</a:t>
            </a:r>
            <a:r>
              <a:rPr lang="en-US" sz="2400" b="0" i="0"/>
              <a:t> </a:t>
            </a:r>
            <a:endParaRPr lang="en-US" sz="2400" i="0">
              <a:latin typeface="Arial" charset="0"/>
            </a:endParaRPr>
          </a:p>
        </p:txBody>
      </p:sp>
      <p:sp>
        <p:nvSpPr>
          <p:cNvPr id="123919" name="Text Box 28">
            <a:extLst>
              <a:ext uri="{FF2B5EF4-FFF2-40B4-BE49-F238E27FC236}">
                <a16:creationId xmlns:a16="http://schemas.microsoft.com/office/drawing/2014/main" id="{F18FC29A-7F8A-44CA-84FB-4F96E0863E3B}"/>
              </a:ext>
            </a:extLst>
          </p:cNvPr>
          <p:cNvSpPr txBox="1">
            <a:spLocks noChangeArrowheads="1"/>
          </p:cNvSpPr>
          <p:nvPr/>
        </p:nvSpPr>
        <p:spPr bwMode="auto">
          <a:xfrm>
            <a:off x="4203700" y="5392738"/>
            <a:ext cx="490378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buFont typeface="Wingdings" panose="05000000000000000000" pitchFamily="2" charset="2"/>
              <a:buNone/>
            </a:pPr>
            <a:r>
              <a:rPr lang="en-US" altLang="en-US" sz="2400" i="0">
                <a:latin typeface="Arial" panose="020B0604020202020204" pitchFamily="34" charset="0"/>
              </a:rPr>
              <a:t>Si se usan isótopos </a:t>
            </a:r>
          </a:p>
          <a:p>
            <a:pPr>
              <a:lnSpc>
                <a:spcPct val="90000"/>
              </a:lnSpc>
              <a:buFont typeface="Wingdings" panose="05000000000000000000" pitchFamily="2" charset="2"/>
              <a:buNone/>
            </a:pPr>
            <a:r>
              <a:rPr lang="en-US" altLang="en-US" sz="2400" i="0">
                <a:latin typeface="Arial" panose="020B0604020202020204" pitchFamily="34" charset="0"/>
              </a:rPr>
              <a:t>radioactivos, existe peligro para</a:t>
            </a:r>
          </a:p>
          <a:p>
            <a:pPr>
              <a:lnSpc>
                <a:spcPct val="90000"/>
              </a:lnSpc>
              <a:buFont typeface="Wingdings" panose="05000000000000000000" pitchFamily="2" charset="2"/>
              <a:buNone/>
            </a:pPr>
            <a:r>
              <a:rPr lang="en-US" altLang="en-US" sz="2400" i="0">
                <a:latin typeface="Arial" panose="020B0604020202020204" pitchFamily="34" charset="0"/>
              </a:rPr>
              <a:t>los tejidos corporales</a:t>
            </a:r>
          </a:p>
        </p:txBody>
      </p:sp>
      <p:sp>
        <p:nvSpPr>
          <p:cNvPr id="315421" name="Text Box 29">
            <a:extLst>
              <a:ext uri="{FF2B5EF4-FFF2-40B4-BE49-F238E27FC236}">
                <a16:creationId xmlns:a16="http://schemas.microsoft.com/office/drawing/2014/main" id="{A38A4284-9B6C-4038-B537-B1FB889599AE}"/>
              </a:ext>
            </a:extLst>
          </p:cNvPr>
          <p:cNvSpPr txBox="1">
            <a:spLocks noChangeArrowheads="1"/>
          </p:cNvSpPr>
          <p:nvPr/>
        </p:nvSpPr>
        <p:spPr bwMode="auto">
          <a:xfrm>
            <a:off x="3836988" y="5354638"/>
            <a:ext cx="539750" cy="457200"/>
          </a:xfrm>
          <a:prstGeom prst="rect">
            <a:avLst/>
          </a:prstGeom>
          <a:noFill/>
          <a:ln w="9525">
            <a:noFill/>
            <a:miter lim="800000"/>
            <a:headEnd/>
            <a:tailEnd/>
          </a:ln>
          <a:effectLst/>
        </p:spPr>
        <p:txBody>
          <a:bodyPr>
            <a:spAutoFit/>
          </a:bodyPr>
          <a:lstStyle/>
          <a:p>
            <a:pPr algn="ctr">
              <a:buFont typeface="Wingdings" pitchFamily="2" charset="2"/>
              <a:buNone/>
              <a:defRPr/>
            </a:pPr>
            <a:r>
              <a:rPr lang="en-US" sz="2400" i="0">
                <a:solidFill>
                  <a:srgbClr val="0000FF"/>
                </a:solidFill>
                <a:effectLst>
                  <a:outerShdw blurRad="38100" dist="38100" dir="2700000" algn="tl">
                    <a:srgbClr val="C0C0C0"/>
                  </a:outerShdw>
                </a:effectLst>
              </a:rPr>
              <a:t>►</a:t>
            </a:r>
            <a:r>
              <a:rPr lang="en-US" sz="2400" b="0" i="0"/>
              <a:t> </a:t>
            </a:r>
            <a:endParaRPr lang="en-US" sz="2400" i="0">
              <a:latin typeface="Arial" charset="0"/>
            </a:endParaRPr>
          </a:p>
        </p:txBody>
      </p:sp>
      <p:sp>
        <p:nvSpPr>
          <p:cNvPr id="123921" name="Text Box 30">
            <a:extLst>
              <a:ext uri="{FF2B5EF4-FFF2-40B4-BE49-F238E27FC236}">
                <a16:creationId xmlns:a16="http://schemas.microsoft.com/office/drawing/2014/main" id="{4F3234F0-388E-4274-8D38-1B1B10EC3F19}"/>
              </a:ext>
            </a:extLst>
          </p:cNvPr>
          <p:cNvSpPr txBox="1">
            <a:spLocks noChangeArrowheads="1"/>
          </p:cNvSpPr>
          <p:nvPr/>
        </p:nvSpPr>
        <p:spPr bwMode="auto">
          <a:xfrm>
            <a:off x="609600" y="3856038"/>
            <a:ext cx="2911475"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buFont typeface="Wingdings" panose="05000000000000000000" pitchFamily="2" charset="2"/>
              <a:buNone/>
            </a:pPr>
            <a:r>
              <a:rPr lang="en-US" altLang="en-US" sz="2400" i="0">
                <a:latin typeface="Arial" panose="020B0604020202020204" pitchFamily="34" charset="0"/>
              </a:rPr>
              <a:t>Altamente Preciso</a:t>
            </a:r>
          </a:p>
        </p:txBody>
      </p:sp>
      <p:sp>
        <p:nvSpPr>
          <p:cNvPr id="315423" name="Text Box 31">
            <a:extLst>
              <a:ext uri="{FF2B5EF4-FFF2-40B4-BE49-F238E27FC236}">
                <a16:creationId xmlns:a16="http://schemas.microsoft.com/office/drawing/2014/main" id="{1A8F0702-9167-4BB5-9D4A-295BD23F6E1D}"/>
              </a:ext>
            </a:extLst>
          </p:cNvPr>
          <p:cNvSpPr txBox="1">
            <a:spLocks noChangeArrowheads="1"/>
          </p:cNvSpPr>
          <p:nvPr/>
        </p:nvSpPr>
        <p:spPr bwMode="auto">
          <a:xfrm>
            <a:off x="242888" y="3830638"/>
            <a:ext cx="539750" cy="457200"/>
          </a:xfrm>
          <a:prstGeom prst="rect">
            <a:avLst/>
          </a:prstGeom>
          <a:noFill/>
          <a:ln w="9525">
            <a:noFill/>
            <a:miter lim="800000"/>
            <a:headEnd/>
            <a:tailEnd/>
          </a:ln>
          <a:effectLst/>
        </p:spPr>
        <p:txBody>
          <a:bodyPr>
            <a:spAutoFit/>
          </a:bodyPr>
          <a:lstStyle/>
          <a:p>
            <a:pPr algn="ctr">
              <a:buFont typeface="Wingdings" pitchFamily="2" charset="2"/>
              <a:buNone/>
              <a:defRPr/>
            </a:pPr>
            <a:r>
              <a:rPr lang="en-US" sz="2400" i="0">
                <a:solidFill>
                  <a:srgbClr val="0000FF"/>
                </a:solidFill>
                <a:effectLst>
                  <a:outerShdw blurRad="38100" dist="38100" dir="2700000" algn="tl">
                    <a:srgbClr val="C0C0C0"/>
                  </a:outerShdw>
                </a:effectLst>
              </a:rPr>
              <a:t>►</a:t>
            </a:r>
            <a:r>
              <a:rPr lang="en-US" sz="2400" b="0" i="0"/>
              <a:t> </a:t>
            </a:r>
            <a:endParaRPr lang="en-US" sz="2400" i="0">
              <a:latin typeface="Arial" charset="0"/>
            </a:endParaRPr>
          </a:p>
        </p:txBody>
      </p:sp>
      <p:sp>
        <p:nvSpPr>
          <p:cNvPr id="123923" name="Text Box 32">
            <a:extLst>
              <a:ext uri="{FF2B5EF4-FFF2-40B4-BE49-F238E27FC236}">
                <a16:creationId xmlns:a16="http://schemas.microsoft.com/office/drawing/2014/main" id="{4065F6A1-29EC-4409-B28E-B5CC6F1C89F1}"/>
              </a:ext>
            </a:extLst>
          </p:cNvPr>
          <p:cNvSpPr txBox="1">
            <a:spLocks noChangeArrowheads="1"/>
          </p:cNvSpPr>
          <p:nvPr/>
        </p:nvSpPr>
        <p:spPr bwMode="auto">
          <a:xfrm>
            <a:off x="609600" y="4313238"/>
            <a:ext cx="2359025"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buFont typeface="Wingdings" panose="05000000000000000000" pitchFamily="2" charset="2"/>
              <a:buNone/>
            </a:pPr>
            <a:r>
              <a:rPr lang="en-US" altLang="en-US" sz="2400" i="0">
                <a:latin typeface="Arial" panose="020B0604020202020204" pitchFamily="34" charset="0"/>
              </a:rPr>
              <a:t>Escaso Riesgo</a:t>
            </a:r>
          </a:p>
        </p:txBody>
      </p:sp>
      <p:sp>
        <p:nvSpPr>
          <p:cNvPr id="315425" name="Text Box 33">
            <a:extLst>
              <a:ext uri="{FF2B5EF4-FFF2-40B4-BE49-F238E27FC236}">
                <a16:creationId xmlns:a16="http://schemas.microsoft.com/office/drawing/2014/main" id="{61FB7392-5117-4F6E-8C60-8B89A5C32893}"/>
              </a:ext>
            </a:extLst>
          </p:cNvPr>
          <p:cNvSpPr txBox="1">
            <a:spLocks noChangeArrowheads="1"/>
          </p:cNvSpPr>
          <p:nvPr/>
        </p:nvSpPr>
        <p:spPr bwMode="auto">
          <a:xfrm>
            <a:off x="242888" y="4275138"/>
            <a:ext cx="539750" cy="457200"/>
          </a:xfrm>
          <a:prstGeom prst="rect">
            <a:avLst/>
          </a:prstGeom>
          <a:noFill/>
          <a:ln w="9525">
            <a:noFill/>
            <a:miter lim="800000"/>
            <a:headEnd/>
            <a:tailEnd/>
          </a:ln>
          <a:effectLst/>
        </p:spPr>
        <p:txBody>
          <a:bodyPr>
            <a:spAutoFit/>
          </a:bodyPr>
          <a:lstStyle/>
          <a:p>
            <a:pPr algn="ctr">
              <a:buFont typeface="Wingdings" pitchFamily="2" charset="2"/>
              <a:buNone/>
              <a:defRPr/>
            </a:pPr>
            <a:r>
              <a:rPr lang="en-US" sz="2400" i="0">
                <a:solidFill>
                  <a:srgbClr val="0000FF"/>
                </a:solidFill>
                <a:effectLst>
                  <a:outerShdw blurRad="38100" dist="38100" dir="2700000" algn="tl">
                    <a:srgbClr val="C0C0C0"/>
                  </a:outerShdw>
                </a:effectLst>
              </a:rPr>
              <a:t>►</a:t>
            </a:r>
            <a:r>
              <a:rPr lang="en-US" sz="2400" b="0" i="0"/>
              <a:t> </a:t>
            </a:r>
            <a:endParaRPr lang="en-US" sz="2400" i="0">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5418"/>
                                        </p:tgtEl>
                                        <p:attrNameLst>
                                          <p:attrName>style.visibility</p:attrName>
                                        </p:attrNameLst>
                                      </p:cBhvr>
                                      <p:to>
                                        <p:strVal val="visible"/>
                                      </p:to>
                                    </p:set>
                                    <p:animEffect transition="in" filter="wipe(left)">
                                      <p:cBhvr>
                                        <p:cTn id="7" dur="500"/>
                                        <p:tgtEl>
                                          <p:spTgt spid="315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418"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30" name="Picture 2" descr="Key Points">
            <a:extLst>
              <a:ext uri="{FF2B5EF4-FFF2-40B4-BE49-F238E27FC236}">
                <a16:creationId xmlns:a16="http://schemas.microsoft.com/office/drawing/2014/main" id="{24132DE3-C2FC-476A-B8AB-FFA7641902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2" name="Text Box 4">
            <a:extLst>
              <a:ext uri="{FF2B5EF4-FFF2-40B4-BE49-F238E27FC236}">
                <a16:creationId xmlns:a16="http://schemas.microsoft.com/office/drawing/2014/main" id="{CB3E05BF-BD63-4088-B720-6519AC35C219}"/>
              </a:ext>
            </a:extLst>
          </p:cNvPr>
          <p:cNvSpPr txBox="1">
            <a:spLocks noChangeArrowheads="1"/>
          </p:cNvSpPr>
          <p:nvPr/>
        </p:nvSpPr>
        <p:spPr bwMode="auto">
          <a:xfrm>
            <a:off x="2667000" y="2000250"/>
            <a:ext cx="62484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La calorimetría directa mide el calor producido por el cuerpo, mientras que la calorimetría indirecta estima el gasto calórico al medir el consumo de O</a:t>
            </a:r>
            <a:r>
              <a:rPr lang="en-US" altLang="en-US" sz="2400" b="0" i="0" baseline="-25000">
                <a:latin typeface="Arial" panose="020B0604020202020204" pitchFamily="34" charset="0"/>
              </a:rPr>
              <a:t>2</a:t>
            </a:r>
            <a:r>
              <a:rPr lang="en-US" altLang="en-US" sz="2400" b="0" i="0">
                <a:latin typeface="Arial" panose="020B0604020202020204" pitchFamily="34" charset="0"/>
              </a:rPr>
              <a:t>.</a:t>
            </a:r>
          </a:p>
        </p:txBody>
      </p:sp>
      <p:sp>
        <p:nvSpPr>
          <p:cNvPr id="48133" name="Text Box 5">
            <a:extLst>
              <a:ext uri="{FF2B5EF4-FFF2-40B4-BE49-F238E27FC236}">
                <a16:creationId xmlns:a16="http://schemas.microsoft.com/office/drawing/2014/main" id="{F147C976-B742-4D46-BD2B-08E5681458E8}"/>
              </a:ext>
            </a:extLst>
          </p:cNvPr>
          <p:cNvSpPr txBox="1">
            <a:spLocks noChangeArrowheads="1"/>
          </p:cNvSpPr>
          <p:nvPr/>
        </p:nvSpPr>
        <p:spPr bwMode="auto">
          <a:xfrm>
            <a:off x="2667000" y="3486150"/>
            <a:ext cx="6248400" cy="173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El valor del RER puede ser utilizado para determinar los tipos de combustibles oxidados y se emplea para el cálculo del gasto energético por cada litro de O</a:t>
            </a:r>
            <a:r>
              <a:rPr lang="en-US" altLang="en-US" sz="2400" b="0" i="0" baseline="-25000">
                <a:latin typeface="Arial" panose="020B0604020202020204" pitchFamily="34" charset="0"/>
              </a:rPr>
              <a:t>2</a:t>
            </a:r>
            <a:r>
              <a:rPr lang="en-US" altLang="en-US" sz="2400" b="0" i="0">
                <a:latin typeface="Arial" panose="020B0604020202020204" pitchFamily="34" charset="0"/>
              </a:rPr>
              <a:t> consumido. </a:t>
            </a:r>
          </a:p>
        </p:txBody>
      </p:sp>
      <p:sp>
        <p:nvSpPr>
          <p:cNvPr id="48134" name="Text Box 6">
            <a:extLst>
              <a:ext uri="{FF2B5EF4-FFF2-40B4-BE49-F238E27FC236}">
                <a16:creationId xmlns:a16="http://schemas.microsoft.com/office/drawing/2014/main" id="{DD0A896C-821A-456C-9C41-1A5A81D4712F}"/>
              </a:ext>
            </a:extLst>
          </p:cNvPr>
          <p:cNvSpPr txBox="1">
            <a:spLocks noChangeArrowheads="1"/>
          </p:cNvSpPr>
          <p:nvPr/>
        </p:nvSpPr>
        <p:spPr bwMode="auto">
          <a:xfrm>
            <a:off x="2667000" y="1058863"/>
            <a:ext cx="64770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800" i="0">
                <a:solidFill>
                  <a:srgbClr val="FF3300"/>
                </a:solidFill>
                <a:latin typeface="Arial" panose="020B0604020202020204" pitchFamily="34" charset="0"/>
              </a:rPr>
              <a:t>Medición de la Energía Utilizada Durante el Ejercicio</a:t>
            </a:r>
          </a:p>
        </p:txBody>
      </p:sp>
      <p:sp>
        <p:nvSpPr>
          <p:cNvPr id="124934" name="Text Box 9">
            <a:extLst>
              <a:ext uri="{FF2B5EF4-FFF2-40B4-BE49-F238E27FC236}">
                <a16:creationId xmlns:a16="http://schemas.microsoft.com/office/drawing/2014/main" id="{303E4951-CA58-4A57-A317-FF39EEF413B5}"/>
              </a:ext>
            </a:extLst>
          </p:cNvPr>
          <p:cNvSpPr txBox="1">
            <a:spLocks noChangeArrowheads="1"/>
          </p:cNvSpPr>
          <p:nvPr/>
        </p:nvSpPr>
        <p:spPr bwMode="auto">
          <a:xfrm>
            <a:off x="2667000" y="5365750"/>
            <a:ext cx="6248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Rastreando isótopos ingeridos o inyectados en el cuerpo también puede utilizarse para calcular el gasto calórico.</a:t>
            </a:r>
          </a:p>
        </p:txBody>
      </p:sp>
      <p:sp>
        <p:nvSpPr>
          <p:cNvPr id="48138" name="Text Box 10">
            <a:extLst>
              <a:ext uri="{FF2B5EF4-FFF2-40B4-BE49-F238E27FC236}">
                <a16:creationId xmlns:a16="http://schemas.microsoft.com/office/drawing/2014/main" id="{6F22ACDE-6101-47DE-8C9E-03C2DA6342EF}"/>
              </a:ext>
            </a:extLst>
          </p:cNvPr>
          <p:cNvSpPr txBox="1">
            <a:spLocks noChangeArrowheads="1"/>
          </p:cNvSpPr>
          <p:nvPr/>
        </p:nvSpPr>
        <p:spPr bwMode="auto">
          <a:xfrm>
            <a:off x="25400" y="428625"/>
            <a:ext cx="24384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Puntos Claves</a:t>
            </a:r>
            <a:endParaRPr lang="en-US" altLang="en-US" sz="2500" i="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134"/>
                                        </p:tgtEl>
                                        <p:attrNameLst>
                                          <p:attrName>style.visibility</p:attrName>
                                        </p:attrNameLst>
                                      </p:cBhvr>
                                      <p:to>
                                        <p:strVal val="visible"/>
                                      </p:to>
                                    </p:set>
                                    <p:animEffect transition="in" filter="wipe(left)">
                                      <p:cBhvr>
                                        <p:cTn id="7" dur="500"/>
                                        <p:tgtEl>
                                          <p:spTgt spid="481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8132"/>
                                        </p:tgtEl>
                                        <p:attrNameLst>
                                          <p:attrName>style.visibility</p:attrName>
                                        </p:attrNameLst>
                                      </p:cBhvr>
                                      <p:to>
                                        <p:strVal val="visible"/>
                                      </p:to>
                                    </p:set>
                                    <p:animEffect transition="in" filter="wipe(left)">
                                      <p:cBhvr>
                                        <p:cTn id="12" dur="500"/>
                                        <p:tgtEl>
                                          <p:spTgt spid="4813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8133"/>
                                        </p:tgtEl>
                                        <p:attrNameLst>
                                          <p:attrName>style.visibility</p:attrName>
                                        </p:attrNameLst>
                                      </p:cBhvr>
                                      <p:to>
                                        <p:strVal val="visible"/>
                                      </p:to>
                                    </p:set>
                                    <p:animEffect transition="in" filter="wipe(left)">
                                      <p:cBhvr>
                                        <p:cTn id="17" dur="500"/>
                                        <p:tgtEl>
                                          <p:spTgt spid="48133"/>
                                        </p:tgtEl>
                                      </p:cBhvr>
                                    </p:animEffect>
                                  </p:childTnLst>
                                </p:cTn>
                              </p:par>
                            </p:childTnLst>
                          </p:cTn>
                        </p:par>
                        <p:par>
                          <p:cTn id="18" fill="hold" nodeType="afterGroup">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48138"/>
                                        </p:tgtEl>
                                        <p:attrNameLst>
                                          <p:attrName>style.visibility</p:attrName>
                                        </p:attrNameLst>
                                      </p:cBhvr>
                                      <p:to>
                                        <p:strVal val="visible"/>
                                      </p:to>
                                    </p:set>
                                    <p:animEffect transition="in" filter="wipe(left)">
                                      <p:cBhvr>
                                        <p:cTn id="21" dur="500"/>
                                        <p:tgtEl>
                                          <p:spTgt spid="48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autoUpdateAnimBg="0"/>
      <p:bldP spid="48133" grpId="0" autoUpdateAnimBg="0"/>
      <p:bldP spid="48134" grpId="0" autoUpdateAnimBg="0"/>
      <p:bldP spid="48138"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Picture 2" descr="Contents">
            <a:extLst>
              <a:ext uri="{FF2B5EF4-FFF2-40B4-BE49-F238E27FC236}">
                <a16:creationId xmlns:a16="http://schemas.microsoft.com/office/drawing/2014/main" id="{2B2CE391-F57C-45EF-84E8-E8AAA3D48E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Text Box 4">
            <a:extLst>
              <a:ext uri="{FF2B5EF4-FFF2-40B4-BE49-F238E27FC236}">
                <a16:creationId xmlns:a16="http://schemas.microsoft.com/office/drawing/2014/main" id="{38F6A0A3-C9E4-48B9-8F14-CBEEFD9AA228}"/>
              </a:ext>
            </a:extLst>
          </p:cNvPr>
          <p:cNvSpPr txBox="1">
            <a:spLocks noChangeArrowheads="1"/>
          </p:cNvSpPr>
          <p:nvPr/>
        </p:nvSpPr>
        <p:spPr bwMode="auto">
          <a:xfrm>
            <a:off x="609600" y="1200150"/>
            <a:ext cx="83058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Aún no existe un método que definitivamente mida la capacidad aneróbica, sin embargo, existen maneras para estimarla:</a:t>
            </a:r>
          </a:p>
        </p:txBody>
      </p:sp>
      <p:sp>
        <p:nvSpPr>
          <p:cNvPr id="41989" name="Text Box 5">
            <a:extLst>
              <a:ext uri="{FF2B5EF4-FFF2-40B4-BE49-F238E27FC236}">
                <a16:creationId xmlns:a16="http://schemas.microsoft.com/office/drawing/2014/main" id="{230A2B08-41C1-4F0E-963F-B31F2A31DB18}"/>
              </a:ext>
            </a:extLst>
          </p:cNvPr>
          <p:cNvSpPr txBox="1">
            <a:spLocks noChangeArrowheads="1"/>
          </p:cNvSpPr>
          <p:nvPr/>
        </p:nvSpPr>
        <p:spPr bwMode="auto">
          <a:xfrm>
            <a:off x="609600" y="2344738"/>
            <a:ext cx="83820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Examinar el consumo de oxígeno en exceso posterior al ejercicio (COEP, EPOC)—La desigualdad o diferencia entre el consumo de O</a:t>
            </a:r>
            <a:r>
              <a:rPr lang="en-US" altLang="en-US" sz="2400" b="0" i="0" baseline="-25000">
                <a:latin typeface="Arial" panose="020B0604020202020204" pitchFamily="34" charset="0"/>
              </a:rPr>
              <a:t>2</a:t>
            </a:r>
            <a:r>
              <a:rPr lang="en-US" altLang="en-US" sz="2400" b="0" i="0">
                <a:latin typeface="Arial" panose="020B0604020202020204" pitchFamily="34" charset="0"/>
              </a:rPr>
              <a:t> y los requisitos energéticos durante la recuperación del ejercicio</a:t>
            </a:r>
          </a:p>
        </p:txBody>
      </p:sp>
      <p:sp>
        <p:nvSpPr>
          <p:cNvPr id="41991" name="Text Box 7">
            <a:extLst>
              <a:ext uri="{FF2B5EF4-FFF2-40B4-BE49-F238E27FC236}">
                <a16:creationId xmlns:a16="http://schemas.microsoft.com/office/drawing/2014/main" id="{309851B1-1E98-4ACD-A71A-94CA59CBCFB4}"/>
              </a:ext>
            </a:extLst>
          </p:cNvPr>
          <p:cNvSpPr txBox="1">
            <a:spLocks noChangeArrowheads="1"/>
          </p:cNvSpPr>
          <p:nvPr/>
        </p:nvSpPr>
        <p:spPr bwMode="auto">
          <a:xfrm>
            <a:off x="609600" y="3810000"/>
            <a:ext cx="8077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15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Estimar la acumulación de lactato en los músculos mediante el análisis sanguíneo; estimar el nivel del umbral de lactato (UL)</a:t>
            </a:r>
          </a:p>
        </p:txBody>
      </p:sp>
      <p:sp>
        <p:nvSpPr>
          <p:cNvPr id="41993" name="Text Box 9">
            <a:extLst>
              <a:ext uri="{FF2B5EF4-FFF2-40B4-BE49-F238E27FC236}">
                <a16:creationId xmlns:a16="http://schemas.microsoft.com/office/drawing/2014/main" id="{F9770B69-7E85-4351-B748-788392477288}"/>
              </a:ext>
            </a:extLst>
          </p:cNvPr>
          <p:cNvSpPr txBox="1">
            <a:spLocks noChangeArrowheads="1"/>
          </p:cNvSpPr>
          <p:nvPr/>
        </p:nvSpPr>
        <p:spPr bwMode="auto">
          <a:xfrm>
            <a:off x="609600" y="4978400"/>
            <a:ext cx="8077200" cy="173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15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Utilizar la prueba del déficit de oxígeno acumulado máximo, la prueba de potencia crítica o la prueba anaeróbica de Wingate, la cual también representa también una efectiva medida para estimar el potencial metabólico de la capacidad anaeróbica </a:t>
            </a:r>
            <a:endParaRPr lang="en-US" altLang="en-US" sz="2400" b="0" i="0">
              <a:latin typeface="Arial" panose="020B0604020202020204" pitchFamily="34" charset="0"/>
              <a:cs typeface="Times New Roman" panose="02020603050405020304" pitchFamily="18" charset="0"/>
            </a:endParaRPr>
          </a:p>
        </p:txBody>
      </p:sp>
      <p:sp>
        <p:nvSpPr>
          <p:cNvPr id="41994" name="Text Box 10">
            <a:extLst>
              <a:ext uri="{FF2B5EF4-FFF2-40B4-BE49-F238E27FC236}">
                <a16:creationId xmlns:a16="http://schemas.microsoft.com/office/drawing/2014/main" id="{E0BB0CBB-19CD-4D05-885B-1CB36DF544D3}"/>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1988"/>
                                        </p:tgtEl>
                                        <p:attrNameLst>
                                          <p:attrName>style.visibility</p:attrName>
                                        </p:attrNameLst>
                                      </p:cBhvr>
                                      <p:to>
                                        <p:strVal val="visible"/>
                                      </p:to>
                                    </p:set>
                                    <p:animEffect transition="in" filter="wipe(left)">
                                      <p:cBhvr>
                                        <p:cTn id="7" dur="500"/>
                                        <p:tgtEl>
                                          <p:spTgt spid="419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1989"/>
                                        </p:tgtEl>
                                        <p:attrNameLst>
                                          <p:attrName>style.visibility</p:attrName>
                                        </p:attrNameLst>
                                      </p:cBhvr>
                                      <p:to>
                                        <p:strVal val="visible"/>
                                      </p:to>
                                    </p:set>
                                    <p:animEffect transition="in" filter="wipe(left)">
                                      <p:cBhvr>
                                        <p:cTn id="12" dur="500"/>
                                        <p:tgtEl>
                                          <p:spTgt spid="4198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1991"/>
                                        </p:tgtEl>
                                        <p:attrNameLst>
                                          <p:attrName>style.visibility</p:attrName>
                                        </p:attrNameLst>
                                      </p:cBhvr>
                                      <p:to>
                                        <p:strVal val="visible"/>
                                      </p:to>
                                    </p:set>
                                    <p:animEffect transition="in" filter="wipe(left)">
                                      <p:cBhvr>
                                        <p:cTn id="17" dur="500"/>
                                        <p:tgtEl>
                                          <p:spTgt spid="4199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1993"/>
                                        </p:tgtEl>
                                        <p:attrNameLst>
                                          <p:attrName>style.visibility</p:attrName>
                                        </p:attrNameLst>
                                      </p:cBhvr>
                                      <p:to>
                                        <p:strVal val="visible"/>
                                      </p:to>
                                    </p:set>
                                    <p:animEffect transition="in" filter="wipe(left)">
                                      <p:cBhvr>
                                        <p:cTn id="22" dur="500"/>
                                        <p:tgtEl>
                                          <p:spTgt spid="41993"/>
                                        </p:tgtEl>
                                      </p:cBhvr>
                                    </p:animEffect>
                                  </p:childTnLst>
                                </p:cTn>
                              </p:par>
                            </p:childTnLst>
                          </p:cTn>
                        </p:par>
                        <p:par>
                          <p:cTn id="23" fill="hold" nodeType="afterGroup">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41994"/>
                                        </p:tgtEl>
                                        <p:attrNameLst>
                                          <p:attrName>style.visibility</p:attrName>
                                        </p:attrNameLst>
                                      </p:cBhvr>
                                      <p:to>
                                        <p:strVal val="visible"/>
                                      </p:to>
                                    </p:set>
                                    <p:animEffect transition="in" filter="wipe(left)">
                                      <p:cBhvr>
                                        <p:cTn id="26" dur="500"/>
                                        <p:tgtEl>
                                          <p:spTgt spid="41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8" grpId="0" autoUpdateAnimBg="0"/>
      <p:bldP spid="41989" grpId="0" autoUpdateAnimBg="0"/>
      <p:bldP spid="41991" grpId="0" autoUpdateAnimBg="0"/>
      <p:bldP spid="41993" grpId="0" autoUpdateAnimBg="0"/>
      <p:bldP spid="41994"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descr="Contents">
            <a:extLst>
              <a:ext uri="{FF2B5EF4-FFF2-40B4-BE49-F238E27FC236}">
                <a16:creationId xmlns:a16="http://schemas.microsoft.com/office/drawing/2014/main" id="{BE2DD8FF-FAC8-416D-835C-81D4DC4FD1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683" name="Text Box 3">
            <a:extLst>
              <a:ext uri="{FF2B5EF4-FFF2-40B4-BE49-F238E27FC236}">
                <a16:creationId xmlns:a16="http://schemas.microsoft.com/office/drawing/2014/main" id="{6214F99C-3D87-4FB3-8912-EDA97D746CC8}"/>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327684" name="Rectangle 4">
            <a:extLst>
              <a:ext uri="{FF2B5EF4-FFF2-40B4-BE49-F238E27FC236}">
                <a16:creationId xmlns:a16="http://schemas.microsoft.com/office/drawing/2014/main" id="{4AD83737-FAE0-4192-9FD3-645B16379751}"/>
              </a:ext>
            </a:extLst>
          </p:cNvPr>
          <p:cNvSpPr>
            <a:spLocks noChangeArrowheads="1"/>
          </p:cNvSpPr>
          <p:nvPr/>
        </p:nvSpPr>
        <p:spPr bwMode="auto">
          <a:xfrm>
            <a:off x="1733550" y="1214438"/>
            <a:ext cx="6059488"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CAPACIDAD ANAERÓBICA</a:t>
            </a:r>
            <a:endParaRPr lang="en-US" sz="2500">
              <a:effectLst>
                <a:outerShdw blurRad="38100" dist="38100" dir="2700000" algn="tl">
                  <a:srgbClr val="C0C0C0"/>
                </a:outerShdw>
              </a:effectLst>
              <a:latin typeface="Arial Black" pitchFamily="34" charset="0"/>
            </a:endParaRPr>
          </a:p>
        </p:txBody>
      </p:sp>
      <p:sp>
        <p:nvSpPr>
          <p:cNvPr id="327685" name="Rectangle 5">
            <a:extLst>
              <a:ext uri="{FF2B5EF4-FFF2-40B4-BE49-F238E27FC236}">
                <a16:creationId xmlns:a16="http://schemas.microsoft.com/office/drawing/2014/main" id="{18AC0132-5C2E-44FD-915C-3E6753EA43B7}"/>
              </a:ext>
            </a:extLst>
          </p:cNvPr>
          <p:cNvSpPr>
            <a:spLocks noChangeArrowheads="1"/>
          </p:cNvSpPr>
          <p:nvPr/>
        </p:nvSpPr>
        <p:spPr bwMode="auto">
          <a:xfrm>
            <a:off x="3576638" y="1979613"/>
            <a:ext cx="2103437" cy="371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Medición</a:t>
            </a:r>
          </a:p>
        </p:txBody>
      </p:sp>
      <p:sp>
        <p:nvSpPr>
          <p:cNvPr id="327686" name="Rectangle 6">
            <a:extLst>
              <a:ext uri="{FF2B5EF4-FFF2-40B4-BE49-F238E27FC236}">
                <a16:creationId xmlns:a16="http://schemas.microsoft.com/office/drawing/2014/main" id="{8AA4BFA7-C1F6-43BE-96B6-DE2CD02B6EF5}"/>
              </a:ext>
            </a:extLst>
          </p:cNvPr>
          <p:cNvSpPr>
            <a:spLocks noChangeArrowheads="1"/>
          </p:cNvSpPr>
          <p:nvPr/>
        </p:nvSpPr>
        <p:spPr bwMode="auto">
          <a:xfrm>
            <a:off x="3100388" y="2735263"/>
            <a:ext cx="3259137" cy="3159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Pruebas/Métodos</a:t>
            </a:r>
            <a:endParaRPr lang="en-US" sz="2000">
              <a:effectLst>
                <a:outerShdw blurRad="38100" dist="38100" dir="2700000" algn="tl">
                  <a:srgbClr val="C0C0C0"/>
                </a:outerShdw>
              </a:effectLst>
            </a:endParaRPr>
          </a:p>
        </p:txBody>
      </p:sp>
      <p:sp>
        <p:nvSpPr>
          <p:cNvPr id="126983" name="Freeform 7">
            <a:extLst>
              <a:ext uri="{FF2B5EF4-FFF2-40B4-BE49-F238E27FC236}">
                <a16:creationId xmlns:a16="http://schemas.microsoft.com/office/drawing/2014/main" id="{7A22A9CD-5E84-4691-8351-A27982DCA9D9}"/>
              </a:ext>
            </a:extLst>
          </p:cNvPr>
          <p:cNvSpPr>
            <a:spLocks/>
          </p:cNvSpPr>
          <p:nvPr/>
        </p:nvSpPr>
        <p:spPr bwMode="auto">
          <a:xfrm>
            <a:off x="1646238" y="3678238"/>
            <a:ext cx="1828800" cy="6254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6984" name="Text Box 8">
            <a:extLst>
              <a:ext uri="{FF2B5EF4-FFF2-40B4-BE49-F238E27FC236}">
                <a16:creationId xmlns:a16="http://schemas.microsoft.com/office/drawing/2014/main" id="{17161DD8-CD9D-402B-8485-01DAAD454906}"/>
              </a:ext>
            </a:extLst>
          </p:cNvPr>
          <p:cNvSpPr txBox="1">
            <a:spLocks noChangeArrowheads="1"/>
          </p:cNvSpPr>
          <p:nvPr/>
        </p:nvSpPr>
        <p:spPr bwMode="auto">
          <a:xfrm>
            <a:off x="2593975" y="3432175"/>
            <a:ext cx="39163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Solo Ofrecen</a:t>
            </a:r>
          </a:p>
          <a:p>
            <a:pPr algn="ctr">
              <a:lnSpc>
                <a:spcPct val="80000"/>
              </a:lnSpc>
            </a:pPr>
            <a:r>
              <a:rPr lang="en-US" altLang="en-US" sz="2500" i="0">
                <a:latin typeface="Arial" panose="020B0604020202020204" pitchFamily="34" charset="0"/>
              </a:rPr>
              <a:t>Estimacion Aproximado </a:t>
            </a:r>
          </a:p>
        </p:txBody>
      </p:sp>
      <p:sp>
        <p:nvSpPr>
          <p:cNvPr id="126985" name="Line 9">
            <a:extLst>
              <a:ext uri="{FF2B5EF4-FFF2-40B4-BE49-F238E27FC236}">
                <a16:creationId xmlns:a16="http://schemas.microsoft.com/office/drawing/2014/main" id="{8CCFC70C-9E75-4E0B-B72C-481F132553D8}"/>
              </a:ext>
            </a:extLst>
          </p:cNvPr>
          <p:cNvSpPr>
            <a:spLocks noChangeShapeType="1"/>
          </p:cNvSpPr>
          <p:nvPr/>
        </p:nvSpPr>
        <p:spPr bwMode="auto">
          <a:xfrm>
            <a:off x="4606925" y="1487488"/>
            <a:ext cx="0" cy="490537"/>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27690" name="Rectangle 10">
            <a:extLst>
              <a:ext uri="{FF2B5EF4-FFF2-40B4-BE49-F238E27FC236}">
                <a16:creationId xmlns:a16="http://schemas.microsoft.com/office/drawing/2014/main" id="{D680E6E9-B834-4FE3-9521-539D333E221E}"/>
              </a:ext>
            </a:extLst>
          </p:cNvPr>
          <p:cNvSpPr>
            <a:spLocks noChangeArrowheads="1"/>
          </p:cNvSpPr>
          <p:nvPr/>
        </p:nvSpPr>
        <p:spPr bwMode="auto">
          <a:xfrm>
            <a:off x="58738" y="4271963"/>
            <a:ext cx="4598987" cy="1063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700" i="0">
                <a:solidFill>
                  <a:srgbClr val="000000"/>
                </a:solidFill>
                <a:latin typeface="Verdana" pitchFamily="34" charset="0"/>
              </a:rPr>
              <a:t>CONSUMO DE OXÍGENO EN EXCESO</a:t>
            </a:r>
          </a:p>
          <a:p>
            <a:pPr marL="342900" indent="-342900" algn="ctr">
              <a:lnSpc>
                <a:spcPct val="70000"/>
              </a:lnSpc>
              <a:spcBef>
                <a:spcPct val="20000"/>
              </a:spcBef>
              <a:defRPr/>
            </a:pPr>
            <a:r>
              <a:rPr lang="es-PR" sz="1700" i="0">
                <a:solidFill>
                  <a:srgbClr val="000000"/>
                </a:solidFill>
                <a:latin typeface="Verdana" pitchFamily="34" charset="0"/>
              </a:rPr>
              <a:t>POSTEJERCICIO (COEP),</a:t>
            </a:r>
          </a:p>
          <a:p>
            <a:pPr marL="342900" indent="-342900" algn="ctr">
              <a:lnSpc>
                <a:spcPct val="70000"/>
              </a:lnSpc>
              <a:spcBef>
                <a:spcPct val="20000"/>
              </a:spcBef>
              <a:defRPr/>
            </a:pPr>
            <a:r>
              <a:rPr lang="es-PR" sz="1700" i="0">
                <a:solidFill>
                  <a:srgbClr val="000000"/>
                </a:solidFill>
                <a:latin typeface="Verdana" pitchFamily="34" charset="0"/>
              </a:rPr>
              <a:t>VO</a:t>
            </a:r>
            <a:r>
              <a:rPr lang="es-PR" sz="1700" i="0" baseline="-25000">
                <a:solidFill>
                  <a:srgbClr val="000000"/>
                </a:solidFill>
                <a:latin typeface="Verdana" pitchFamily="34" charset="0"/>
              </a:rPr>
              <a:t>2</a:t>
            </a:r>
            <a:r>
              <a:rPr lang="es-PR" sz="1700" i="0">
                <a:solidFill>
                  <a:srgbClr val="000000"/>
                </a:solidFill>
                <a:latin typeface="Verdana" pitchFamily="34" charset="0"/>
              </a:rPr>
              <a:t> de Recuperación o</a:t>
            </a:r>
          </a:p>
          <a:p>
            <a:pPr marL="342900" indent="-342900" algn="ctr">
              <a:lnSpc>
                <a:spcPct val="70000"/>
              </a:lnSpc>
              <a:spcBef>
                <a:spcPct val="20000"/>
              </a:spcBef>
              <a:defRPr/>
            </a:pPr>
            <a:r>
              <a:rPr lang="es-PR" sz="1700" i="0">
                <a:solidFill>
                  <a:srgbClr val="000000"/>
                </a:solidFill>
                <a:latin typeface="Verdana" pitchFamily="34" charset="0"/>
              </a:rPr>
              <a:t>Deuda de O</a:t>
            </a:r>
            <a:r>
              <a:rPr lang="es-PR" sz="1700" i="0" baseline="-25000">
                <a:solidFill>
                  <a:srgbClr val="000000"/>
                </a:solidFill>
                <a:latin typeface="Verdana" pitchFamily="34" charset="0"/>
              </a:rPr>
              <a:t>2</a:t>
            </a:r>
            <a:endParaRPr lang="en-US" sz="1700" i="0" baseline="-25000">
              <a:solidFill>
                <a:srgbClr val="000000"/>
              </a:solidFill>
              <a:latin typeface="Verdana" pitchFamily="34" charset="0"/>
            </a:endParaRPr>
          </a:p>
        </p:txBody>
      </p:sp>
      <p:sp>
        <p:nvSpPr>
          <p:cNvPr id="327691" name="Rectangle 11">
            <a:extLst>
              <a:ext uri="{FF2B5EF4-FFF2-40B4-BE49-F238E27FC236}">
                <a16:creationId xmlns:a16="http://schemas.microsoft.com/office/drawing/2014/main" id="{7CCF9E22-4430-457A-8527-70B77FF243D0}"/>
              </a:ext>
            </a:extLst>
          </p:cNvPr>
          <p:cNvSpPr>
            <a:spLocks noChangeArrowheads="1"/>
          </p:cNvSpPr>
          <p:nvPr/>
        </p:nvSpPr>
        <p:spPr bwMode="auto">
          <a:xfrm>
            <a:off x="5461000" y="4270375"/>
            <a:ext cx="3741738" cy="11255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700" i="0">
                <a:solidFill>
                  <a:srgbClr val="000000"/>
                </a:solidFill>
                <a:latin typeface="Verdana" pitchFamily="34" charset="0"/>
              </a:rPr>
              <a:t>UMBRAL DE LACTATO (UL),</a:t>
            </a:r>
          </a:p>
          <a:p>
            <a:pPr marL="342900" indent="-342900" algn="ctr">
              <a:lnSpc>
                <a:spcPct val="70000"/>
              </a:lnSpc>
              <a:spcBef>
                <a:spcPct val="20000"/>
              </a:spcBef>
              <a:defRPr/>
            </a:pPr>
            <a:r>
              <a:rPr lang="es-PR" sz="1700" i="0">
                <a:solidFill>
                  <a:srgbClr val="000000"/>
                </a:solidFill>
                <a:latin typeface="Verdana" pitchFamily="34" charset="0"/>
              </a:rPr>
              <a:t>Nivel del</a:t>
            </a:r>
          </a:p>
          <a:p>
            <a:pPr marL="342900" indent="-342900" algn="ctr">
              <a:lnSpc>
                <a:spcPct val="70000"/>
              </a:lnSpc>
              <a:spcBef>
                <a:spcPct val="20000"/>
              </a:spcBef>
              <a:defRPr/>
            </a:pPr>
            <a:r>
              <a:rPr lang="es-PR" sz="1700" i="0">
                <a:solidFill>
                  <a:srgbClr val="000000"/>
                </a:solidFill>
                <a:latin typeface="Verdana" pitchFamily="34" charset="0"/>
              </a:rPr>
              <a:t>Lactato Sannguíneo</a:t>
            </a:r>
          </a:p>
          <a:p>
            <a:pPr marL="342900" indent="-342900" algn="ctr">
              <a:lnSpc>
                <a:spcPct val="70000"/>
              </a:lnSpc>
              <a:spcBef>
                <a:spcPct val="20000"/>
              </a:spcBef>
              <a:defRPr/>
            </a:pPr>
            <a:r>
              <a:rPr lang="es-PR" sz="1700" i="0">
                <a:solidFill>
                  <a:srgbClr val="000000"/>
                </a:solidFill>
                <a:latin typeface="Verdana" pitchFamily="34" charset="0"/>
              </a:rPr>
              <a:t>Después de un </a:t>
            </a:r>
          </a:p>
          <a:p>
            <a:pPr marL="342900" indent="-342900" algn="ctr">
              <a:lnSpc>
                <a:spcPct val="70000"/>
              </a:lnSpc>
              <a:spcBef>
                <a:spcPct val="20000"/>
              </a:spcBef>
              <a:defRPr/>
            </a:pPr>
            <a:r>
              <a:rPr lang="es-PR" sz="1700" i="0">
                <a:solidFill>
                  <a:srgbClr val="000000"/>
                </a:solidFill>
                <a:latin typeface="Verdana" pitchFamily="34" charset="0"/>
              </a:rPr>
              <a:t>Ejercicio Agotador</a:t>
            </a:r>
            <a:endParaRPr lang="en-US" sz="1700" baseline="-25000">
              <a:solidFill>
                <a:srgbClr val="000000"/>
              </a:solidFill>
              <a:latin typeface="Verdana" pitchFamily="34" charset="0"/>
            </a:endParaRPr>
          </a:p>
        </p:txBody>
      </p:sp>
      <p:sp>
        <p:nvSpPr>
          <p:cNvPr id="126988" name="Line 18">
            <a:extLst>
              <a:ext uri="{FF2B5EF4-FFF2-40B4-BE49-F238E27FC236}">
                <a16:creationId xmlns:a16="http://schemas.microsoft.com/office/drawing/2014/main" id="{CB626BCA-127E-4F08-A20A-94F8879EE309}"/>
              </a:ext>
            </a:extLst>
          </p:cNvPr>
          <p:cNvSpPr>
            <a:spLocks noChangeShapeType="1"/>
          </p:cNvSpPr>
          <p:nvPr/>
        </p:nvSpPr>
        <p:spPr bwMode="auto">
          <a:xfrm>
            <a:off x="4606925" y="2274888"/>
            <a:ext cx="0" cy="490537"/>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6989" name="Line 19">
            <a:extLst>
              <a:ext uri="{FF2B5EF4-FFF2-40B4-BE49-F238E27FC236}">
                <a16:creationId xmlns:a16="http://schemas.microsoft.com/office/drawing/2014/main" id="{7F9A9EEE-233E-41D1-93C3-EC94E9395F7D}"/>
              </a:ext>
            </a:extLst>
          </p:cNvPr>
          <p:cNvSpPr>
            <a:spLocks noChangeShapeType="1"/>
          </p:cNvSpPr>
          <p:nvPr/>
        </p:nvSpPr>
        <p:spPr bwMode="auto">
          <a:xfrm>
            <a:off x="4606925" y="2986088"/>
            <a:ext cx="0" cy="490537"/>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6990" name="Line 20">
            <a:extLst>
              <a:ext uri="{FF2B5EF4-FFF2-40B4-BE49-F238E27FC236}">
                <a16:creationId xmlns:a16="http://schemas.microsoft.com/office/drawing/2014/main" id="{7CA0B267-A8EA-43B6-B44A-D63148977F30}"/>
              </a:ext>
            </a:extLst>
          </p:cNvPr>
          <p:cNvSpPr>
            <a:spLocks noChangeShapeType="1"/>
          </p:cNvSpPr>
          <p:nvPr/>
        </p:nvSpPr>
        <p:spPr bwMode="auto">
          <a:xfrm>
            <a:off x="4619625" y="4065588"/>
            <a:ext cx="0" cy="1639887"/>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27701" name="Rectangle 21">
            <a:extLst>
              <a:ext uri="{FF2B5EF4-FFF2-40B4-BE49-F238E27FC236}">
                <a16:creationId xmlns:a16="http://schemas.microsoft.com/office/drawing/2014/main" id="{512E4BAC-167B-4E4C-A83D-045ABAB13DA2}"/>
              </a:ext>
            </a:extLst>
          </p:cNvPr>
          <p:cNvSpPr>
            <a:spLocks noChangeArrowheads="1"/>
          </p:cNvSpPr>
          <p:nvPr/>
        </p:nvSpPr>
        <p:spPr bwMode="auto">
          <a:xfrm>
            <a:off x="1554163" y="5656263"/>
            <a:ext cx="5013325" cy="9890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700" i="0">
                <a:solidFill>
                  <a:srgbClr val="000000"/>
                </a:solidFill>
                <a:latin typeface="Verdana" pitchFamily="34" charset="0"/>
              </a:rPr>
              <a:t>VO</a:t>
            </a:r>
            <a:r>
              <a:rPr lang="es-PR" sz="1700" i="0" baseline="-25000">
                <a:solidFill>
                  <a:srgbClr val="000000"/>
                </a:solidFill>
                <a:latin typeface="Verdana" pitchFamily="34" charset="0"/>
              </a:rPr>
              <a:t>2</a:t>
            </a:r>
            <a:r>
              <a:rPr lang="es-PR" sz="1700" i="0">
                <a:solidFill>
                  <a:srgbClr val="000000"/>
                </a:solidFill>
                <a:latin typeface="Verdana" pitchFamily="34" charset="0"/>
              </a:rPr>
              <a:t> DE EJERCICIO/RECUPERACIÓN</a:t>
            </a:r>
          </a:p>
          <a:p>
            <a:pPr marL="342900" indent="-342900" algn="ctr">
              <a:lnSpc>
                <a:spcPct val="70000"/>
              </a:lnSpc>
              <a:spcBef>
                <a:spcPct val="20000"/>
              </a:spcBef>
              <a:defRPr/>
            </a:pPr>
            <a:r>
              <a:rPr lang="es-PR" sz="1700" i="0">
                <a:solidFill>
                  <a:srgbClr val="000000"/>
                </a:solidFill>
                <a:latin typeface="Verdana" pitchFamily="34" charset="0"/>
              </a:rPr>
              <a:t>VO</a:t>
            </a:r>
            <a:r>
              <a:rPr lang="es-PR" sz="1700" i="0" baseline="-25000">
                <a:solidFill>
                  <a:srgbClr val="000000"/>
                </a:solidFill>
                <a:latin typeface="Verdana" pitchFamily="34" charset="0"/>
              </a:rPr>
              <a:t>2</a:t>
            </a:r>
            <a:r>
              <a:rPr lang="es-PR" sz="1700" i="0">
                <a:solidFill>
                  <a:srgbClr val="000000"/>
                </a:solidFill>
                <a:latin typeface="Verdana" pitchFamily="34" charset="0"/>
              </a:rPr>
              <a:t> Durante y Después</a:t>
            </a:r>
          </a:p>
          <a:p>
            <a:pPr marL="342900" indent="-342900" algn="ctr">
              <a:lnSpc>
                <a:spcPct val="70000"/>
              </a:lnSpc>
              <a:spcBef>
                <a:spcPct val="20000"/>
              </a:spcBef>
              <a:defRPr/>
            </a:pPr>
            <a:r>
              <a:rPr lang="es-PR" sz="1700" i="0">
                <a:solidFill>
                  <a:srgbClr val="000000"/>
                </a:solidFill>
                <a:latin typeface="Verdana" pitchFamily="34" charset="0"/>
              </a:rPr>
              <a:t>de un</a:t>
            </a:r>
          </a:p>
          <a:p>
            <a:pPr marL="342900" indent="-342900" algn="ctr">
              <a:lnSpc>
                <a:spcPct val="70000"/>
              </a:lnSpc>
              <a:spcBef>
                <a:spcPct val="20000"/>
              </a:spcBef>
              <a:defRPr/>
            </a:pPr>
            <a:r>
              <a:rPr lang="es-PR" sz="1700" i="0">
                <a:solidFill>
                  <a:srgbClr val="000000"/>
                </a:solidFill>
                <a:latin typeface="Verdana" pitchFamily="34" charset="0"/>
              </a:rPr>
              <a:t>Ejercicio Submáximo y Máximo</a:t>
            </a:r>
            <a:endParaRPr lang="en-US" sz="1700" baseline="-25000">
              <a:solidFill>
                <a:srgbClr val="000000"/>
              </a:solidFill>
              <a:latin typeface="Verdana" pitchFamily="34" charset="0"/>
            </a:endParaRPr>
          </a:p>
        </p:txBody>
      </p:sp>
      <p:sp>
        <p:nvSpPr>
          <p:cNvPr id="126992" name="Freeform 22">
            <a:extLst>
              <a:ext uri="{FF2B5EF4-FFF2-40B4-BE49-F238E27FC236}">
                <a16:creationId xmlns:a16="http://schemas.microsoft.com/office/drawing/2014/main" id="{F761BDD8-2AF8-4E1F-B1C4-34B998009967}"/>
              </a:ext>
            </a:extLst>
          </p:cNvPr>
          <p:cNvSpPr>
            <a:spLocks/>
          </p:cNvSpPr>
          <p:nvPr/>
        </p:nvSpPr>
        <p:spPr bwMode="auto">
          <a:xfrm flipH="1">
            <a:off x="5621338" y="3678238"/>
            <a:ext cx="1828800" cy="6254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6993" name="Line 23">
            <a:extLst>
              <a:ext uri="{FF2B5EF4-FFF2-40B4-BE49-F238E27FC236}">
                <a16:creationId xmlns:a16="http://schemas.microsoft.com/office/drawing/2014/main" id="{07D9C078-309C-4492-A7C7-E597A464542B}"/>
              </a:ext>
            </a:extLst>
          </p:cNvPr>
          <p:cNvSpPr>
            <a:spLocks noChangeShapeType="1"/>
          </p:cNvSpPr>
          <p:nvPr/>
        </p:nvSpPr>
        <p:spPr bwMode="auto">
          <a:xfrm>
            <a:off x="7391400" y="5476875"/>
            <a:ext cx="0" cy="490538"/>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27704" name="Rectangle 24">
            <a:extLst>
              <a:ext uri="{FF2B5EF4-FFF2-40B4-BE49-F238E27FC236}">
                <a16:creationId xmlns:a16="http://schemas.microsoft.com/office/drawing/2014/main" id="{8FF8A2F1-CB17-4631-B0E7-EDE0E431A485}"/>
              </a:ext>
            </a:extLst>
          </p:cNvPr>
          <p:cNvSpPr>
            <a:spLocks noChangeArrowheads="1"/>
          </p:cNvSpPr>
          <p:nvPr/>
        </p:nvSpPr>
        <p:spPr bwMode="auto">
          <a:xfrm>
            <a:off x="6010275" y="5951538"/>
            <a:ext cx="3032125" cy="4953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800">
                <a:effectLst>
                  <a:outerShdw blurRad="38100" dist="38100" dir="2700000" algn="tl">
                    <a:srgbClr val="C0C0C0"/>
                  </a:outerShdw>
                </a:effectLst>
                <a:latin typeface="Verdana" pitchFamily="34" charset="0"/>
              </a:rPr>
              <a:t>Indicación de</a:t>
            </a:r>
          </a:p>
          <a:p>
            <a:pPr marL="342900" indent="-342900" algn="ctr">
              <a:lnSpc>
                <a:spcPct val="70000"/>
              </a:lnSpc>
              <a:spcBef>
                <a:spcPct val="20000"/>
              </a:spcBef>
              <a:defRPr/>
            </a:pPr>
            <a:r>
              <a:rPr lang="en-US" sz="1800">
                <a:effectLst>
                  <a:outerShdw blurRad="38100" dist="38100" dir="2700000" algn="tl">
                    <a:srgbClr val="C0C0C0"/>
                  </a:outerShdw>
                </a:effectLst>
                <a:latin typeface="Verdana" pitchFamily="34" charset="0"/>
              </a:rPr>
              <a:t>Glucólisis Anaeróbica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7683"/>
                                        </p:tgtEl>
                                        <p:attrNameLst>
                                          <p:attrName>style.visibility</p:attrName>
                                        </p:attrNameLst>
                                      </p:cBhvr>
                                      <p:to>
                                        <p:strVal val="visible"/>
                                      </p:to>
                                    </p:set>
                                    <p:animEffect transition="in" filter="wipe(left)">
                                      <p:cBhvr>
                                        <p:cTn id="7" dur="500"/>
                                        <p:tgtEl>
                                          <p:spTgt spid="3276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683"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Picture 42" descr="Contents">
            <a:extLst>
              <a:ext uri="{FF2B5EF4-FFF2-40B4-BE49-F238E27FC236}">
                <a16:creationId xmlns:a16="http://schemas.microsoft.com/office/drawing/2014/main" id="{03963A40-CB2B-4B76-8C30-E94E95B858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46" name="Text Box 6">
            <a:extLst>
              <a:ext uri="{FF2B5EF4-FFF2-40B4-BE49-F238E27FC236}">
                <a16:creationId xmlns:a16="http://schemas.microsoft.com/office/drawing/2014/main" id="{44C47697-87C9-449B-A54D-E71188E97C3E}"/>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317447" name="Rectangle 7">
            <a:extLst>
              <a:ext uri="{FF2B5EF4-FFF2-40B4-BE49-F238E27FC236}">
                <a16:creationId xmlns:a16="http://schemas.microsoft.com/office/drawing/2014/main" id="{2416EBDF-1DA1-473D-A831-FB435BCEA06E}"/>
              </a:ext>
            </a:extLst>
          </p:cNvPr>
          <p:cNvSpPr>
            <a:spLocks noChangeArrowheads="1"/>
          </p:cNvSpPr>
          <p:nvPr/>
        </p:nvSpPr>
        <p:spPr bwMode="auto">
          <a:xfrm>
            <a:off x="2833688" y="1265238"/>
            <a:ext cx="3378200"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Arial Black" pitchFamily="34" charset="0"/>
              </a:rPr>
              <a:t>CALORIMETRÍA</a:t>
            </a:r>
            <a:endParaRPr lang="en-US" sz="2900">
              <a:effectLst>
                <a:outerShdw blurRad="38100" dist="38100" dir="2700000" algn="tl">
                  <a:srgbClr val="C0C0C0"/>
                </a:outerShdw>
              </a:effectLst>
              <a:latin typeface="Arial Black" pitchFamily="34" charset="0"/>
            </a:endParaRPr>
          </a:p>
        </p:txBody>
      </p:sp>
      <p:sp>
        <p:nvSpPr>
          <p:cNvPr id="317448" name="Rectangle 8">
            <a:extLst>
              <a:ext uri="{FF2B5EF4-FFF2-40B4-BE49-F238E27FC236}">
                <a16:creationId xmlns:a16="http://schemas.microsoft.com/office/drawing/2014/main" id="{43967DBE-FF9C-41D9-9F8D-51A5FF632569}"/>
              </a:ext>
            </a:extLst>
          </p:cNvPr>
          <p:cNvSpPr>
            <a:spLocks noChangeArrowheads="1"/>
          </p:cNvSpPr>
          <p:nvPr/>
        </p:nvSpPr>
        <p:spPr bwMode="auto">
          <a:xfrm>
            <a:off x="2243138" y="2246313"/>
            <a:ext cx="4846637" cy="371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Ejercicios Anaeróbicos</a:t>
            </a:r>
          </a:p>
        </p:txBody>
      </p:sp>
      <p:sp>
        <p:nvSpPr>
          <p:cNvPr id="317449" name="Rectangle 9">
            <a:extLst>
              <a:ext uri="{FF2B5EF4-FFF2-40B4-BE49-F238E27FC236}">
                <a16:creationId xmlns:a16="http://schemas.microsoft.com/office/drawing/2014/main" id="{E6D272F4-F92E-4842-92E1-00DC4CAA3AC6}"/>
              </a:ext>
            </a:extLst>
          </p:cNvPr>
          <p:cNvSpPr>
            <a:spLocks noChangeArrowheads="1"/>
          </p:cNvSpPr>
          <p:nvPr/>
        </p:nvSpPr>
        <p:spPr bwMode="auto">
          <a:xfrm>
            <a:off x="368300" y="3281363"/>
            <a:ext cx="8636000" cy="7731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Estimación del Metabolismo Anaeróbico</a:t>
            </a:r>
          </a:p>
          <a:p>
            <a:pPr marL="342900" indent="-342900" algn="ctr">
              <a:lnSpc>
                <a:spcPct val="70000"/>
              </a:lnSpc>
              <a:spcBef>
                <a:spcPct val="20000"/>
              </a:spcBef>
              <a:defRPr/>
            </a:pPr>
            <a:r>
              <a:rPr lang="es-PR" sz="2400">
                <a:solidFill>
                  <a:srgbClr val="000000"/>
                </a:solidFill>
                <a:effectLst>
                  <a:outerShdw blurRad="38100" dist="38100" dir="2700000" algn="tl">
                    <a:srgbClr val="C0C0C0"/>
                  </a:outerShdw>
                </a:effectLst>
                <a:latin typeface="Arial" charset="0"/>
              </a:rPr>
              <a:t>(Interacción de los Procesos Oxidativos y No</a:t>
            </a:r>
            <a:r>
              <a:rPr lang="en-US" sz="2400">
                <a:effectLst>
                  <a:outerShdw blurRad="38100" dist="38100" dir="2700000" algn="tl">
                    <a:srgbClr val="C0C0C0"/>
                  </a:outerShdw>
                </a:effectLst>
              </a:rPr>
              <a:t>-</a:t>
            </a:r>
            <a:r>
              <a:rPr lang="es-PR" sz="2400">
                <a:solidFill>
                  <a:srgbClr val="000000"/>
                </a:solidFill>
                <a:effectLst>
                  <a:outerShdw blurRad="38100" dist="38100" dir="2700000" algn="tl">
                    <a:srgbClr val="C0C0C0"/>
                  </a:outerShdw>
                </a:effectLst>
                <a:latin typeface="Arial" charset="0"/>
              </a:rPr>
              <a:t>Oxidativos</a:t>
            </a:r>
            <a:r>
              <a:rPr lang="en-US" sz="2400">
                <a:effectLst>
                  <a:outerShdw blurRad="38100" dist="38100" dir="2700000" algn="tl">
                    <a:srgbClr val="C0C0C0"/>
                  </a:outerShdw>
                </a:effectLst>
              </a:rPr>
              <a:t>)</a:t>
            </a:r>
          </a:p>
        </p:txBody>
      </p:sp>
      <p:sp>
        <p:nvSpPr>
          <p:cNvPr id="128007" name="Freeform 10">
            <a:extLst>
              <a:ext uri="{FF2B5EF4-FFF2-40B4-BE49-F238E27FC236}">
                <a16:creationId xmlns:a16="http://schemas.microsoft.com/office/drawing/2014/main" id="{54F324B0-900B-4C66-BEC7-2C001CFD2B26}"/>
              </a:ext>
            </a:extLst>
          </p:cNvPr>
          <p:cNvSpPr>
            <a:spLocks/>
          </p:cNvSpPr>
          <p:nvPr/>
        </p:nvSpPr>
        <p:spPr bwMode="auto">
          <a:xfrm>
            <a:off x="2292350" y="4745038"/>
            <a:ext cx="1435100" cy="7239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8008" name="Text Box 12">
            <a:extLst>
              <a:ext uri="{FF2B5EF4-FFF2-40B4-BE49-F238E27FC236}">
                <a16:creationId xmlns:a16="http://schemas.microsoft.com/office/drawing/2014/main" id="{6F60A5F0-58F1-491A-B587-6A5E726D027F}"/>
              </a:ext>
            </a:extLst>
          </p:cNvPr>
          <p:cNvSpPr txBox="1">
            <a:spLocks noChangeArrowheads="1"/>
          </p:cNvSpPr>
          <p:nvPr/>
        </p:nvSpPr>
        <p:spPr bwMode="auto">
          <a:xfrm>
            <a:off x="3646488" y="4562475"/>
            <a:ext cx="2087562"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900" i="0">
                <a:latin typeface="Arial" panose="020B0604020202020204" pitchFamily="34" charset="0"/>
              </a:rPr>
              <a:t>MÉTODOS</a:t>
            </a:r>
          </a:p>
        </p:txBody>
      </p:sp>
      <p:sp>
        <p:nvSpPr>
          <p:cNvPr id="128009" name="Line 38">
            <a:extLst>
              <a:ext uri="{FF2B5EF4-FFF2-40B4-BE49-F238E27FC236}">
                <a16:creationId xmlns:a16="http://schemas.microsoft.com/office/drawing/2014/main" id="{78A6A4D0-7D2C-46B6-A9FF-9F1CF13F8047}"/>
              </a:ext>
            </a:extLst>
          </p:cNvPr>
          <p:cNvSpPr>
            <a:spLocks noChangeShapeType="1"/>
          </p:cNvSpPr>
          <p:nvPr/>
        </p:nvSpPr>
        <p:spPr bwMode="auto">
          <a:xfrm>
            <a:off x="4581525" y="1589088"/>
            <a:ext cx="0" cy="687387"/>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17479" name="Rectangle 39">
            <a:extLst>
              <a:ext uri="{FF2B5EF4-FFF2-40B4-BE49-F238E27FC236}">
                <a16:creationId xmlns:a16="http://schemas.microsoft.com/office/drawing/2014/main" id="{6F268B74-F6E9-4258-A58E-7439504B0B46}"/>
              </a:ext>
            </a:extLst>
          </p:cNvPr>
          <p:cNvSpPr>
            <a:spLocks noChangeArrowheads="1"/>
          </p:cNvSpPr>
          <p:nvPr/>
        </p:nvSpPr>
        <p:spPr bwMode="auto">
          <a:xfrm>
            <a:off x="142875" y="5478463"/>
            <a:ext cx="5056188" cy="1063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900" i="0">
                <a:solidFill>
                  <a:srgbClr val="000000"/>
                </a:solidFill>
                <a:latin typeface="Verdana" pitchFamily="34" charset="0"/>
              </a:rPr>
              <a:t>CONSUMO DE OXÍGENO EN EXCESO</a:t>
            </a:r>
          </a:p>
          <a:p>
            <a:pPr marL="342900" indent="-342900" algn="ctr">
              <a:lnSpc>
                <a:spcPct val="70000"/>
              </a:lnSpc>
              <a:spcBef>
                <a:spcPct val="20000"/>
              </a:spcBef>
              <a:defRPr/>
            </a:pPr>
            <a:r>
              <a:rPr lang="es-PR" sz="1900" i="0">
                <a:solidFill>
                  <a:srgbClr val="000000"/>
                </a:solidFill>
                <a:latin typeface="Verdana" pitchFamily="34" charset="0"/>
              </a:rPr>
              <a:t>POSTERIOR AL EJERCICIO (COEP),</a:t>
            </a:r>
          </a:p>
          <a:p>
            <a:pPr marL="342900" indent="-342900" algn="ctr">
              <a:lnSpc>
                <a:spcPct val="70000"/>
              </a:lnSpc>
              <a:spcBef>
                <a:spcPct val="20000"/>
              </a:spcBef>
              <a:defRPr/>
            </a:pPr>
            <a:r>
              <a:rPr lang="es-PR" sz="1900" i="0">
                <a:solidFill>
                  <a:srgbClr val="000000"/>
                </a:solidFill>
                <a:latin typeface="Verdana" pitchFamily="34" charset="0"/>
              </a:rPr>
              <a:t>Oxígeno de Recuperación o</a:t>
            </a:r>
          </a:p>
          <a:p>
            <a:pPr marL="342900" indent="-342900" algn="ctr">
              <a:lnSpc>
                <a:spcPct val="70000"/>
              </a:lnSpc>
              <a:spcBef>
                <a:spcPct val="20000"/>
              </a:spcBef>
              <a:defRPr/>
            </a:pPr>
            <a:r>
              <a:rPr lang="es-PR" sz="1900" i="0">
                <a:solidFill>
                  <a:srgbClr val="000000"/>
                </a:solidFill>
                <a:latin typeface="Verdana" pitchFamily="34" charset="0"/>
              </a:rPr>
              <a:t>Deuda de Oxígeno</a:t>
            </a:r>
            <a:endParaRPr lang="en-US" sz="1900" baseline="-25000">
              <a:solidFill>
                <a:srgbClr val="000000"/>
              </a:solidFill>
              <a:latin typeface="Verdana" pitchFamily="34" charset="0"/>
            </a:endParaRPr>
          </a:p>
        </p:txBody>
      </p:sp>
      <p:sp>
        <p:nvSpPr>
          <p:cNvPr id="317481" name="Rectangle 41">
            <a:extLst>
              <a:ext uri="{FF2B5EF4-FFF2-40B4-BE49-F238E27FC236}">
                <a16:creationId xmlns:a16="http://schemas.microsoft.com/office/drawing/2014/main" id="{A513B0EF-E3C2-41F9-A42A-3D4F89571607}"/>
              </a:ext>
            </a:extLst>
          </p:cNvPr>
          <p:cNvSpPr>
            <a:spLocks noChangeArrowheads="1"/>
          </p:cNvSpPr>
          <p:nvPr/>
        </p:nvSpPr>
        <p:spPr bwMode="auto">
          <a:xfrm>
            <a:off x="5192713" y="5478463"/>
            <a:ext cx="4030662" cy="828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900" i="0">
                <a:solidFill>
                  <a:srgbClr val="000000"/>
                </a:solidFill>
                <a:latin typeface="Verdana" pitchFamily="34" charset="0"/>
              </a:rPr>
              <a:t>UMBRAL DE LACTATO (UL),</a:t>
            </a:r>
          </a:p>
          <a:p>
            <a:pPr marL="342900" indent="-342900" algn="ctr">
              <a:lnSpc>
                <a:spcPct val="70000"/>
              </a:lnSpc>
              <a:spcBef>
                <a:spcPct val="20000"/>
              </a:spcBef>
              <a:defRPr/>
            </a:pPr>
            <a:r>
              <a:rPr lang="es-PR" sz="1900" i="0">
                <a:solidFill>
                  <a:srgbClr val="000000"/>
                </a:solidFill>
                <a:latin typeface="Verdana" pitchFamily="34" charset="0"/>
              </a:rPr>
              <a:t>Nivel del</a:t>
            </a:r>
          </a:p>
          <a:p>
            <a:pPr marL="342900" indent="-342900" algn="ctr">
              <a:lnSpc>
                <a:spcPct val="70000"/>
              </a:lnSpc>
              <a:spcBef>
                <a:spcPct val="20000"/>
              </a:spcBef>
              <a:defRPr/>
            </a:pPr>
            <a:r>
              <a:rPr lang="es-PR" sz="1900" i="0">
                <a:solidFill>
                  <a:srgbClr val="000000"/>
                </a:solidFill>
                <a:latin typeface="Verdana" pitchFamily="34" charset="0"/>
              </a:rPr>
              <a:t>Umbral Anaeróbico (UAn)</a:t>
            </a:r>
            <a:endParaRPr lang="en-US" sz="1900" baseline="-25000">
              <a:solidFill>
                <a:srgbClr val="000000"/>
              </a:solidFill>
              <a:latin typeface="Verdana" pitchFamily="34" charset="0"/>
            </a:endParaRPr>
          </a:p>
        </p:txBody>
      </p:sp>
      <p:sp>
        <p:nvSpPr>
          <p:cNvPr id="128012" name="Line 43">
            <a:extLst>
              <a:ext uri="{FF2B5EF4-FFF2-40B4-BE49-F238E27FC236}">
                <a16:creationId xmlns:a16="http://schemas.microsoft.com/office/drawing/2014/main" id="{F3375342-F058-45A0-815A-D269F1DE62FC}"/>
              </a:ext>
            </a:extLst>
          </p:cNvPr>
          <p:cNvSpPr>
            <a:spLocks noChangeShapeType="1"/>
          </p:cNvSpPr>
          <p:nvPr/>
        </p:nvSpPr>
        <p:spPr bwMode="auto">
          <a:xfrm>
            <a:off x="4581525" y="2605088"/>
            <a:ext cx="0" cy="687387"/>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8013" name="Line 44">
            <a:extLst>
              <a:ext uri="{FF2B5EF4-FFF2-40B4-BE49-F238E27FC236}">
                <a16:creationId xmlns:a16="http://schemas.microsoft.com/office/drawing/2014/main" id="{69FDD6AE-8B0E-431B-A4CC-E60E2BD1A6E5}"/>
              </a:ext>
            </a:extLst>
          </p:cNvPr>
          <p:cNvSpPr>
            <a:spLocks noChangeShapeType="1"/>
          </p:cNvSpPr>
          <p:nvPr/>
        </p:nvSpPr>
        <p:spPr bwMode="auto">
          <a:xfrm>
            <a:off x="4581525" y="3913188"/>
            <a:ext cx="0" cy="687387"/>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8014" name="Freeform 45">
            <a:extLst>
              <a:ext uri="{FF2B5EF4-FFF2-40B4-BE49-F238E27FC236}">
                <a16:creationId xmlns:a16="http://schemas.microsoft.com/office/drawing/2014/main" id="{72FBEB9D-0CBE-424F-8E9B-E3335FB5ED8C}"/>
              </a:ext>
            </a:extLst>
          </p:cNvPr>
          <p:cNvSpPr>
            <a:spLocks/>
          </p:cNvSpPr>
          <p:nvPr/>
        </p:nvSpPr>
        <p:spPr bwMode="auto">
          <a:xfrm flipH="1">
            <a:off x="5632450" y="4745038"/>
            <a:ext cx="1435100" cy="7239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7446"/>
                                        </p:tgtEl>
                                        <p:attrNameLst>
                                          <p:attrName>style.visibility</p:attrName>
                                        </p:attrNameLst>
                                      </p:cBhvr>
                                      <p:to>
                                        <p:strVal val="visible"/>
                                      </p:to>
                                    </p:set>
                                    <p:animEffect transition="in" filter="wipe(left)">
                                      <p:cBhvr>
                                        <p:cTn id="7" dur="500"/>
                                        <p:tgtEl>
                                          <p:spTgt spid="317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6"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6" name="Picture 129" descr="Contents">
            <a:extLst>
              <a:ext uri="{FF2B5EF4-FFF2-40B4-BE49-F238E27FC236}">
                <a16:creationId xmlns:a16="http://schemas.microsoft.com/office/drawing/2014/main" id="{DC385524-D105-4FE6-A335-F690E8A885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958"/>
          <a:stretch>
            <a:fillRect/>
          </a:stretch>
        </p:blipFill>
        <p:spPr bwMode="auto">
          <a:xfrm>
            <a:off x="320675" y="352425"/>
            <a:ext cx="8823325"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7" name="Picture 127" descr="Contents">
            <a:extLst>
              <a:ext uri="{FF2B5EF4-FFF2-40B4-BE49-F238E27FC236}">
                <a16:creationId xmlns:a16="http://schemas.microsoft.com/office/drawing/2014/main" id="{50EFF7FE-59E5-48A9-8B94-0BE0937D98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645" b="70"/>
          <a:stretch>
            <a:fillRect/>
          </a:stretch>
        </p:blipFill>
        <p:spPr bwMode="auto">
          <a:xfrm>
            <a:off x="0" y="-25400"/>
            <a:ext cx="117475"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28" name="Rectangle 60">
            <a:extLst>
              <a:ext uri="{FF2B5EF4-FFF2-40B4-BE49-F238E27FC236}">
                <a16:creationId xmlns:a16="http://schemas.microsoft.com/office/drawing/2014/main" id="{E4A90D3E-1B31-4DF5-9A38-5CA3E713E52E}"/>
              </a:ext>
            </a:extLst>
          </p:cNvPr>
          <p:cNvSpPr>
            <a:spLocks noChangeArrowheads="1"/>
          </p:cNvSpPr>
          <p:nvPr/>
        </p:nvSpPr>
        <p:spPr bwMode="auto">
          <a:xfrm>
            <a:off x="3536950" y="2584450"/>
            <a:ext cx="1550988" cy="706438"/>
          </a:xfrm>
          <a:prstGeom prst="rect">
            <a:avLst/>
          </a:prstGeom>
          <a:solidFill>
            <a:srgbClr val="99FFCC"/>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19503" name="Text Box 15">
            <a:extLst>
              <a:ext uri="{FF2B5EF4-FFF2-40B4-BE49-F238E27FC236}">
                <a16:creationId xmlns:a16="http://schemas.microsoft.com/office/drawing/2014/main" id="{30B8FD4D-6D7C-4617-8CB0-D34D378504B5}"/>
              </a:ext>
            </a:extLst>
          </p:cNvPr>
          <p:cNvSpPr txBox="1">
            <a:spLocks noChangeArrowheads="1"/>
          </p:cNvSpPr>
          <p:nvPr/>
        </p:nvSpPr>
        <p:spPr bwMode="auto">
          <a:xfrm>
            <a:off x="1768475" y="482600"/>
            <a:ext cx="5327650" cy="83502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CONSUMO DE OXÍGENO EN EXCESO</a:t>
            </a:r>
          </a:p>
          <a:p>
            <a:pPr algn="ctr">
              <a:lnSpc>
                <a:spcPct val="90000"/>
              </a:lnSpc>
              <a:defRPr/>
            </a:pPr>
            <a:r>
              <a:rPr lang="en-US" sz="1800" i="0">
                <a:effectLst>
                  <a:outerShdw blurRad="38100" dist="38100" dir="2700000" algn="tl">
                    <a:srgbClr val="C0C0C0"/>
                  </a:outerShdw>
                </a:effectLst>
                <a:latin typeface="Arial" charset="0"/>
              </a:rPr>
              <a:t>POSTERIOR AL EJERCICIO (COEP)</a:t>
            </a:r>
          </a:p>
          <a:p>
            <a:pPr algn="ctr">
              <a:lnSpc>
                <a:spcPct val="90000"/>
              </a:lnSpc>
              <a:defRPr/>
            </a:pPr>
            <a:r>
              <a:rPr lang="en-US" sz="1800" i="0">
                <a:effectLst>
                  <a:outerShdw blurRad="38100" dist="38100" dir="2700000" algn="tl">
                    <a:srgbClr val="C0C0C0"/>
                  </a:outerShdw>
                </a:effectLst>
                <a:latin typeface="Arial" charset="0"/>
              </a:rPr>
              <a:t>(Oxígeno de Recuperación, Deuda de Oxígeno)</a:t>
            </a:r>
          </a:p>
        </p:txBody>
      </p:sp>
      <p:sp>
        <p:nvSpPr>
          <p:cNvPr id="129030" name="Text Box 19">
            <a:extLst>
              <a:ext uri="{FF2B5EF4-FFF2-40B4-BE49-F238E27FC236}">
                <a16:creationId xmlns:a16="http://schemas.microsoft.com/office/drawing/2014/main" id="{2A49B6D5-A275-49B4-905F-DCC1BB9A2251}"/>
              </a:ext>
            </a:extLst>
          </p:cNvPr>
          <p:cNvSpPr txBox="1">
            <a:spLocks noChangeArrowheads="1"/>
          </p:cNvSpPr>
          <p:nvPr/>
        </p:nvSpPr>
        <p:spPr bwMode="auto">
          <a:xfrm>
            <a:off x="3467100" y="2601913"/>
            <a:ext cx="16557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COMPONENTE</a:t>
            </a:r>
          </a:p>
          <a:p>
            <a:pPr algn="ctr">
              <a:lnSpc>
                <a:spcPct val="80000"/>
              </a:lnSpc>
            </a:pPr>
            <a:r>
              <a:rPr lang="en-US" altLang="en-US" sz="1600" i="0">
                <a:latin typeface="Arial" panose="020B0604020202020204" pitchFamily="34" charset="0"/>
              </a:rPr>
              <a:t>Ultra Lento</a:t>
            </a:r>
          </a:p>
          <a:p>
            <a:pPr algn="ctr">
              <a:lnSpc>
                <a:spcPct val="60000"/>
              </a:lnSpc>
            </a:pPr>
            <a:r>
              <a:rPr lang="en-US" altLang="en-US" sz="1600" i="0">
                <a:latin typeface="Arial" panose="020B0604020202020204" pitchFamily="34" charset="0"/>
              </a:rPr>
              <a:t>(1</a:t>
            </a:r>
            <a:r>
              <a:rPr lang="en-US" altLang="en-US" sz="2400" i="0"/>
              <a:t>-</a:t>
            </a:r>
            <a:r>
              <a:rPr lang="en-US" altLang="en-US" sz="1600" i="0">
                <a:latin typeface="Arial" panose="020B0604020202020204" pitchFamily="34" charset="0"/>
              </a:rPr>
              <a:t>3 hr.)</a:t>
            </a:r>
          </a:p>
        </p:txBody>
      </p:sp>
      <p:sp>
        <p:nvSpPr>
          <p:cNvPr id="129031" name="Rectangle 20">
            <a:extLst>
              <a:ext uri="{FF2B5EF4-FFF2-40B4-BE49-F238E27FC236}">
                <a16:creationId xmlns:a16="http://schemas.microsoft.com/office/drawing/2014/main" id="{A20013CE-D427-408D-B22C-CDEED54F84D7}"/>
              </a:ext>
            </a:extLst>
          </p:cNvPr>
          <p:cNvSpPr>
            <a:spLocks noChangeArrowheads="1"/>
          </p:cNvSpPr>
          <p:nvPr/>
        </p:nvSpPr>
        <p:spPr bwMode="auto">
          <a:xfrm>
            <a:off x="2867025" y="1665288"/>
            <a:ext cx="3055938" cy="706437"/>
          </a:xfrm>
          <a:prstGeom prst="rect">
            <a:avLst/>
          </a:prstGeom>
          <a:solidFill>
            <a:srgbClr val="CCFF66"/>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32" name="Text Box 25">
            <a:extLst>
              <a:ext uri="{FF2B5EF4-FFF2-40B4-BE49-F238E27FC236}">
                <a16:creationId xmlns:a16="http://schemas.microsoft.com/office/drawing/2014/main" id="{574E030A-2E8A-42C9-8EC4-FEED0A2ADD35}"/>
              </a:ext>
            </a:extLst>
          </p:cNvPr>
          <p:cNvSpPr txBox="1">
            <a:spLocks noChangeArrowheads="1"/>
          </p:cNvSpPr>
          <p:nvPr/>
        </p:nvSpPr>
        <p:spPr bwMode="auto">
          <a:xfrm>
            <a:off x="2984500" y="1524000"/>
            <a:ext cx="26987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i="0" baseline="30000">
              <a:latin typeface="Arial" panose="020B0604020202020204" pitchFamily="34" charset="0"/>
            </a:endParaRPr>
          </a:p>
        </p:txBody>
      </p:sp>
      <p:sp>
        <p:nvSpPr>
          <p:cNvPr id="129033" name="Text Box 28">
            <a:extLst>
              <a:ext uri="{FF2B5EF4-FFF2-40B4-BE49-F238E27FC236}">
                <a16:creationId xmlns:a16="http://schemas.microsoft.com/office/drawing/2014/main" id="{F2741EDF-40EB-4F98-B59B-B2D814A3665E}"/>
              </a:ext>
            </a:extLst>
          </p:cNvPr>
          <p:cNvSpPr txBox="1">
            <a:spLocks noChangeArrowheads="1"/>
          </p:cNvSpPr>
          <p:nvPr/>
        </p:nvSpPr>
        <p:spPr bwMode="auto">
          <a:xfrm>
            <a:off x="3578225" y="3433763"/>
            <a:ext cx="1558925"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Restablecer</a:t>
            </a:r>
          </a:p>
          <a:p>
            <a:pPr algn="ctr">
              <a:lnSpc>
                <a:spcPct val="80000"/>
              </a:lnSpc>
            </a:pPr>
            <a:r>
              <a:rPr lang="en-US" altLang="en-US" sz="1600">
                <a:latin typeface="Arial" panose="020B0604020202020204" pitchFamily="34" charset="0"/>
              </a:rPr>
              <a:t>Reservas</a:t>
            </a:r>
          </a:p>
          <a:p>
            <a:pPr algn="ctr">
              <a:lnSpc>
                <a:spcPct val="80000"/>
              </a:lnSpc>
            </a:pPr>
            <a:r>
              <a:rPr lang="en-US" altLang="en-US" sz="1600">
                <a:latin typeface="Arial" panose="020B0604020202020204" pitchFamily="34" charset="0"/>
              </a:rPr>
              <a:t>de Glucógeno</a:t>
            </a:r>
          </a:p>
        </p:txBody>
      </p:sp>
      <p:sp>
        <p:nvSpPr>
          <p:cNvPr id="129034" name="Text Box 39">
            <a:extLst>
              <a:ext uri="{FF2B5EF4-FFF2-40B4-BE49-F238E27FC236}">
                <a16:creationId xmlns:a16="http://schemas.microsoft.com/office/drawing/2014/main" id="{43F5A0AC-2BF1-4CC0-8AE4-263BA0DDC82B}"/>
              </a:ext>
            </a:extLst>
          </p:cNvPr>
          <p:cNvSpPr txBox="1">
            <a:spLocks noChangeArrowheads="1"/>
          </p:cNvSpPr>
          <p:nvPr/>
        </p:nvSpPr>
        <p:spPr bwMode="auto">
          <a:xfrm>
            <a:off x="2801938" y="1684338"/>
            <a:ext cx="3213100"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  VO</a:t>
            </a:r>
            <a:r>
              <a:rPr lang="en-US" altLang="en-US" sz="1600" i="0" baseline="-25000">
                <a:latin typeface="Arial" panose="020B0604020202020204" pitchFamily="34" charset="0"/>
              </a:rPr>
              <a:t>2</a:t>
            </a:r>
            <a:r>
              <a:rPr lang="en-US" altLang="en-US" sz="1600" i="0">
                <a:latin typeface="Arial" panose="020B0604020202020204" pitchFamily="34" charset="0"/>
              </a:rPr>
              <a:t> Temporalmente Sobre el Nivel de Reposo Luego del Ejercicio (Recuperación)</a:t>
            </a:r>
          </a:p>
        </p:txBody>
      </p:sp>
      <p:sp>
        <p:nvSpPr>
          <p:cNvPr id="129035" name="Line 41">
            <a:extLst>
              <a:ext uri="{FF2B5EF4-FFF2-40B4-BE49-F238E27FC236}">
                <a16:creationId xmlns:a16="http://schemas.microsoft.com/office/drawing/2014/main" id="{3A064BD4-304D-4B46-ACA3-450AF3F45F74}"/>
              </a:ext>
            </a:extLst>
          </p:cNvPr>
          <p:cNvSpPr>
            <a:spLocks noChangeShapeType="1"/>
          </p:cNvSpPr>
          <p:nvPr/>
        </p:nvSpPr>
        <p:spPr bwMode="auto">
          <a:xfrm>
            <a:off x="4305300" y="23955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36" name="Freeform 53">
            <a:extLst>
              <a:ext uri="{FF2B5EF4-FFF2-40B4-BE49-F238E27FC236}">
                <a16:creationId xmlns:a16="http://schemas.microsoft.com/office/drawing/2014/main" id="{9ABCD03A-F06C-4E26-B54C-1302853CFEF9}"/>
              </a:ext>
            </a:extLst>
          </p:cNvPr>
          <p:cNvSpPr>
            <a:spLocks/>
          </p:cNvSpPr>
          <p:nvPr/>
        </p:nvSpPr>
        <p:spPr bwMode="auto">
          <a:xfrm rot="-5400000" flipH="1" flipV="1">
            <a:off x="1796256" y="1183482"/>
            <a:ext cx="207963" cy="18732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37" name="Line 57">
            <a:extLst>
              <a:ext uri="{FF2B5EF4-FFF2-40B4-BE49-F238E27FC236}">
                <a16:creationId xmlns:a16="http://schemas.microsoft.com/office/drawing/2014/main" id="{D266A5E5-84B0-420E-8AB1-7102D48263C1}"/>
              </a:ext>
            </a:extLst>
          </p:cNvPr>
          <p:cNvSpPr>
            <a:spLocks noChangeShapeType="1"/>
          </p:cNvSpPr>
          <p:nvPr/>
        </p:nvSpPr>
        <p:spPr bwMode="auto">
          <a:xfrm>
            <a:off x="4311650" y="1463675"/>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38" name="Text Box 58">
            <a:extLst>
              <a:ext uri="{FF2B5EF4-FFF2-40B4-BE49-F238E27FC236}">
                <a16:creationId xmlns:a16="http://schemas.microsoft.com/office/drawing/2014/main" id="{32294D24-A632-462C-BC85-F1B1783B4E4E}"/>
              </a:ext>
            </a:extLst>
          </p:cNvPr>
          <p:cNvSpPr txBox="1">
            <a:spLocks noChangeArrowheads="1"/>
          </p:cNvSpPr>
          <p:nvPr/>
        </p:nvSpPr>
        <p:spPr bwMode="auto">
          <a:xfrm>
            <a:off x="1524000" y="1190625"/>
            <a:ext cx="5564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600"/>
              <a:t>(Exceso/Añadidura al O</a:t>
            </a:r>
            <a:r>
              <a:rPr lang="en-US" altLang="en-US" sz="1600" baseline="-25000"/>
              <a:t>2</a:t>
            </a:r>
            <a:r>
              <a:rPr lang="en-US" altLang="en-US" sz="1600"/>
              <a:t> Normalmente Consumido en Reposo)</a:t>
            </a:r>
          </a:p>
        </p:txBody>
      </p:sp>
      <p:sp>
        <p:nvSpPr>
          <p:cNvPr id="129039" name="Line 59">
            <a:extLst>
              <a:ext uri="{FF2B5EF4-FFF2-40B4-BE49-F238E27FC236}">
                <a16:creationId xmlns:a16="http://schemas.microsoft.com/office/drawing/2014/main" id="{23F23123-0A5A-4D3A-B99E-6D9E581EC059}"/>
              </a:ext>
            </a:extLst>
          </p:cNvPr>
          <p:cNvSpPr>
            <a:spLocks noChangeShapeType="1"/>
          </p:cNvSpPr>
          <p:nvPr/>
        </p:nvSpPr>
        <p:spPr bwMode="auto">
          <a:xfrm flipV="1">
            <a:off x="2963863" y="17081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40" name="Line 61">
            <a:extLst>
              <a:ext uri="{FF2B5EF4-FFF2-40B4-BE49-F238E27FC236}">
                <a16:creationId xmlns:a16="http://schemas.microsoft.com/office/drawing/2014/main" id="{CF15E2A7-954D-4C2A-ACC1-01317BC6D5F3}"/>
              </a:ext>
            </a:extLst>
          </p:cNvPr>
          <p:cNvSpPr>
            <a:spLocks noChangeShapeType="1"/>
          </p:cNvSpPr>
          <p:nvPr/>
        </p:nvSpPr>
        <p:spPr bwMode="auto">
          <a:xfrm>
            <a:off x="4305300" y="33099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41" name="Rectangle 68">
            <a:extLst>
              <a:ext uri="{FF2B5EF4-FFF2-40B4-BE49-F238E27FC236}">
                <a16:creationId xmlns:a16="http://schemas.microsoft.com/office/drawing/2014/main" id="{CD3BA709-1649-4728-AC9C-4D2A2462EB4F}"/>
              </a:ext>
            </a:extLst>
          </p:cNvPr>
          <p:cNvSpPr>
            <a:spLocks noChangeArrowheads="1"/>
          </p:cNvSpPr>
          <p:nvPr/>
        </p:nvSpPr>
        <p:spPr bwMode="auto">
          <a:xfrm>
            <a:off x="169863" y="2241550"/>
            <a:ext cx="1550987" cy="706438"/>
          </a:xfrm>
          <a:prstGeom prst="rect">
            <a:avLst/>
          </a:prstGeom>
          <a:solidFill>
            <a:srgbClr val="99FFCC"/>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42" name="Text Box 69">
            <a:extLst>
              <a:ext uri="{FF2B5EF4-FFF2-40B4-BE49-F238E27FC236}">
                <a16:creationId xmlns:a16="http://schemas.microsoft.com/office/drawing/2014/main" id="{2D57AFDF-7AE5-49C4-826D-A1C1CFA5EA8C}"/>
              </a:ext>
            </a:extLst>
          </p:cNvPr>
          <p:cNvSpPr txBox="1">
            <a:spLocks noChangeArrowheads="1"/>
          </p:cNvSpPr>
          <p:nvPr/>
        </p:nvSpPr>
        <p:spPr bwMode="auto">
          <a:xfrm>
            <a:off x="100013" y="2259013"/>
            <a:ext cx="16557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COMPONENTE</a:t>
            </a:r>
          </a:p>
          <a:p>
            <a:pPr algn="ctr">
              <a:lnSpc>
                <a:spcPct val="80000"/>
              </a:lnSpc>
            </a:pPr>
            <a:r>
              <a:rPr lang="en-US" altLang="en-US" sz="1600" i="0">
                <a:latin typeface="Arial" panose="020B0604020202020204" pitchFamily="34" charset="0"/>
              </a:rPr>
              <a:t>Inicial Rápido</a:t>
            </a:r>
          </a:p>
          <a:p>
            <a:pPr algn="ctr">
              <a:lnSpc>
                <a:spcPct val="60000"/>
              </a:lnSpc>
            </a:pPr>
            <a:r>
              <a:rPr lang="en-US" altLang="en-US" sz="1600" i="0">
                <a:latin typeface="Arial" panose="020B0604020202020204" pitchFamily="34" charset="0"/>
              </a:rPr>
              <a:t>(3</a:t>
            </a:r>
            <a:r>
              <a:rPr lang="en-US" altLang="en-US" sz="2400" i="0"/>
              <a:t>-</a:t>
            </a:r>
            <a:r>
              <a:rPr lang="en-US" altLang="en-US" sz="1600" i="0">
                <a:latin typeface="Arial" panose="020B0604020202020204" pitchFamily="34" charset="0"/>
              </a:rPr>
              <a:t>5 min)</a:t>
            </a:r>
          </a:p>
        </p:txBody>
      </p:sp>
      <p:sp>
        <p:nvSpPr>
          <p:cNvPr id="129043" name="Text Box 70">
            <a:extLst>
              <a:ext uri="{FF2B5EF4-FFF2-40B4-BE49-F238E27FC236}">
                <a16:creationId xmlns:a16="http://schemas.microsoft.com/office/drawing/2014/main" id="{A446E2C1-D538-4AE5-8A47-4F937D8EDDFA}"/>
              </a:ext>
            </a:extLst>
          </p:cNvPr>
          <p:cNvSpPr txBox="1">
            <a:spLocks noChangeArrowheads="1"/>
          </p:cNvSpPr>
          <p:nvPr/>
        </p:nvSpPr>
        <p:spPr bwMode="auto">
          <a:xfrm>
            <a:off x="36513" y="3090863"/>
            <a:ext cx="184467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Restauración</a:t>
            </a:r>
          </a:p>
          <a:p>
            <a:pPr algn="ctr">
              <a:lnSpc>
                <a:spcPct val="80000"/>
              </a:lnSpc>
            </a:pPr>
            <a:r>
              <a:rPr lang="en-US" altLang="en-US" sz="1600">
                <a:latin typeface="Arial" panose="020B0604020202020204" pitchFamily="34" charset="0"/>
              </a:rPr>
              <a:t>Almacenes de O</a:t>
            </a:r>
            <a:r>
              <a:rPr lang="en-US" altLang="en-US" sz="1600" baseline="-25000">
                <a:latin typeface="Arial" panose="020B0604020202020204" pitchFamily="34" charset="0"/>
              </a:rPr>
              <a:t>2</a:t>
            </a:r>
          </a:p>
        </p:txBody>
      </p:sp>
      <p:sp>
        <p:nvSpPr>
          <p:cNvPr id="129044" name="Line 72">
            <a:extLst>
              <a:ext uri="{FF2B5EF4-FFF2-40B4-BE49-F238E27FC236}">
                <a16:creationId xmlns:a16="http://schemas.microsoft.com/office/drawing/2014/main" id="{FF0CA652-260F-4AEA-B321-BBEE93AD2BB4}"/>
              </a:ext>
            </a:extLst>
          </p:cNvPr>
          <p:cNvSpPr>
            <a:spLocks noChangeShapeType="1"/>
          </p:cNvSpPr>
          <p:nvPr/>
        </p:nvSpPr>
        <p:spPr bwMode="auto">
          <a:xfrm>
            <a:off x="938213" y="29670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45" name="Freeform 73">
            <a:extLst>
              <a:ext uri="{FF2B5EF4-FFF2-40B4-BE49-F238E27FC236}">
                <a16:creationId xmlns:a16="http://schemas.microsoft.com/office/drawing/2014/main" id="{2BEA7135-2329-4632-A453-4D92F24A3255}"/>
              </a:ext>
            </a:extLst>
          </p:cNvPr>
          <p:cNvSpPr>
            <a:spLocks/>
          </p:cNvSpPr>
          <p:nvPr/>
        </p:nvSpPr>
        <p:spPr bwMode="auto">
          <a:xfrm rot="5400000" flipV="1">
            <a:off x="1939132" y="2385219"/>
            <a:ext cx="236537" cy="638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46" name="Text Box 74">
            <a:extLst>
              <a:ext uri="{FF2B5EF4-FFF2-40B4-BE49-F238E27FC236}">
                <a16:creationId xmlns:a16="http://schemas.microsoft.com/office/drawing/2014/main" id="{9A23A544-C2A6-4648-AB1C-DE8D0729AA65}"/>
              </a:ext>
            </a:extLst>
          </p:cNvPr>
          <p:cNvSpPr txBox="1">
            <a:spLocks noChangeArrowheads="1"/>
          </p:cNvSpPr>
          <p:nvPr/>
        </p:nvSpPr>
        <p:spPr bwMode="auto">
          <a:xfrm>
            <a:off x="12700" y="3702050"/>
            <a:ext cx="1579563"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i="0">
                <a:latin typeface="Verdana" panose="020B0604030504040204" pitchFamily="34" charset="0"/>
              </a:rPr>
              <a:t>Oxihemoglobina</a:t>
            </a:r>
          </a:p>
          <a:p>
            <a:pPr algn="ctr">
              <a:lnSpc>
                <a:spcPct val="80000"/>
              </a:lnSpc>
            </a:pPr>
            <a:r>
              <a:rPr lang="en-US" altLang="en-US" i="0">
                <a:latin typeface="Verdana" panose="020B0604030504040204" pitchFamily="34" charset="0"/>
              </a:rPr>
              <a:t>Venosa</a:t>
            </a:r>
          </a:p>
        </p:txBody>
      </p:sp>
      <p:sp>
        <p:nvSpPr>
          <p:cNvPr id="129047" name="Line 75">
            <a:extLst>
              <a:ext uri="{FF2B5EF4-FFF2-40B4-BE49-F238E27FC236}">
                <a16:creationId xmlns:a16="http://schemas.microsoft.com/office/drawing/2014/main" id="{398C9961-B41F-4E8C-B2B2-A7D2AB101C51}"/>
              </a:ext>
            </a:extLst>
          </p:cNvPr>
          <p:cNvSpPr>
            <a:spLocks noChangeShapeType="1"/>
          </p:cNvSpPr>
          <p:nvPr/>
        </p:nvSpPr>
        <p:spPr bwMode="auto">
          <a:xfrm>
            <a:off x="614363" y="3503613"/>
            <a:ext cx="0" cy="261937"/>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48" name="Line 76">
            <a:extLst>
              <a:ext uri="{FF2B5EF4-FFF2-40B4-BE49-F238E27FC236}">
                <a16:creationId xmlns:a16="http://schemas.microsoft.com/office/drawing/2014/main" id="{73B9D31B-0DFC-4580-A5FE-A3E843BA3D10}"/>
              </a:ext>
            </a:extLst>
          </p:cNvPr>
          <p:cNvSpPr>
            <a:spLocks noChangeShapeType="1"/>
          </p:cNvSpPr>
          <p:nvPr/>
        </p:nvSpPr>
        <p:spPr bwMode="auto">
          <a:xfrm>
            <a:off x="1543050" y="3506788"/>
            <a:ext cx="0" cy="6953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49" name="Text Box 77">
            <a:extLst>
              <a:ext uri="{FF2B5EF4-FFF2-40B4-BE49-F238E27FC236}">
                <a16:creationId xmlns:a16="http://schemas.microsoft.com/office/drawing/2014/main" id="{D7988E1B-D4C2-41F5-BE16-77D8EF6145C0}"/>
              </a:ext>
            </a:extLst>
          </p:cNvPr>
          <p:cNvSpPr txBox="1">
            <a:spLocks noChangeArrowheads="1"/>
          </p:cNvSpPr>
          <p:nvPr/>
        </p:nvSpPr>
        <p:spPr bwMode="auto">
          <a:xfrm>
            <a:off x="706438" y="4156075"/>
            <a:ext cx="1257300"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i="0">
                <a:latin typeface="Verdana" panose="020B0604030504040204" pitchFamily="34" charset="0"/>
              </a:rPr>
              <a:t>O</a:t>
            </a:r>
            <a:r>
              <a:rPr lang="en-US" altLang="en-US" i="0" baseline="-25000">
                <a:latin typeface="Verdana" panose="020B0604030504040204" pitchFamily="34" charset="0"/>
              </a:rPr>
              <a:t>2</a:t>
            </a:r>
            <a:r>
              <a:rPr lang="en-US" altLang="en-US" i="0">
                <a:latin typeface="Verdana" panose="020B0604030504040204" pitchFamily="34" charset="0"/>
              </a:rPr>
              <a:t> Líquidos</a:t>
            </a:r>
          </a:p>
          <a:p>
            <a:pPr algn="ctr">
              <a:lnSpc>
                <a:spcPct val="90000"/>
              </a:lnSpc>
            </a:pPr>
            <a:r>
              <a:rPr lang="en-US" altLang="en-US" i="0">
                <a:latin typeface="Verdana" panose="020B0604030504040204" pitchFamily="34" charset="0"/>
              </a:rPr>
              <a:t>Tisulares</a:t>
            </a:r>
          </a:p>
        </p:txBody>
      </p:sp>
      <p:sp>
        <p:nvSpPr>
          <p:cNvPr id="129050" name="Freeform 78">
            <a:extLst>
              <a:ext uri="{FF2B5EF4-FFF2-40B4-BE49-F238E27FC236}">
                <a16:creationId xmlns:a16="http://schemas.microsoft.com/office/drawing/2014/main" id="{F6E56BE7-96B3-4219-82F2-314437B044C2}"/>
              </a:ext>
            </a:extLst>
          </p:cNvPr>
          <p:cNvSpPr>
            <a:spLocks/>
          </p:cNvSpPr>
          <p:nvPr/>
        </p:nvSpPr>
        <p:spPr bwMode="auto">
          <a:xfrm rot="5400000" flipV="1">
            <a:off x="1931194" y="3204369"/>
            <a:ext cx="236537" cy="638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51" name="Text Box 79">
            <a:extLst>
              <a:ext uri="{FF2B5EF4-FFF2-40B4-BE49-F238E27FC236}">
                <a16:creationId xmlns:a16="http://schemas.microsoft.com/office/drawing/2014/main" id="{CA4FD747-A6BC-41E7-8B7E-AC4A75B595C0}"/>
              </a:ext>
            </a:extLst>
          </p:cNvPr>
          <p:cNvSpPr txBox="1">
            <a:spLocks noChangeArrowheads="1"/>
          </p:cNvSpPr>
          <p:nvPr/>
        </p:nvSpPr>
        <p:spPr bwMode="auto">
          <a:xfrm>
            <a:off x="1797050" y="3578225"/>
            <a:ext cx="1122363"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i="0">
                <a:latin typeface="Verdana" panose="020B0604030504040204" pitchFamily="34" charset="0"/>
              </a:rPr>
              <a:t>Mioglobina</a:t>
            </a:r>
          </a:p>
          <a:p>
            <a:pPr algn="ctr">
              <a:lnSpc>
                <a:spcPct val="80000"/>
              </a:lnSpc>
            </a:pPr>
            <a:r>
              <a:rPr lang="en-US" altLang="en-US" i="0">
                <a:latin typeface="Verdana" panose="020B0604030504040204" pitchFamily="34" charset="0"/>
              </a:rPr>
              <a:t>Muscular</a:t>
            </a:r>
          </a:p>
        </p:txBody>
      </p:sp>
      <p:sp>
        <p:nvSpPr>
          <p:cNvPr id="129052" name="Text Box 80">
            <a:extLst>
              <a:ext uri="{FF2B5EF4-FFF2-40B4-BE49-F238E27FC236}">
                <a16:creationId xmlns:a16="http://schemas.microsoft.com/office/drawing/2014/main" id="{74EA2F19-02A4-45F2-A63B-8ECF223F5964}"/>
              </a:ext>
            </a:extLst>
          </p:cNvPr>
          <p:cNvSpPr txBox="1">
            <a:spLocks noChangeArrowheads="1"/>
          </p:cNvSpPr>
          <p:nvPr/>
        </p:nvSpPr>
        <p:spPr bwMode="auto">
          <a:xfrm>
            <a:off x="1658938" y="2760663"/>
            <a:ext cx="184467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Restauración de los Fosfágenos</a:t>
            </a:r>
            <a:endParaRPr lang="en-US" altLang="en-US" sz="1600" baseline="-25000">
              <a:latin typeface="Arial" panose="020B0604020202020204" pitchFamily="34" charset="0"/>
            </a:endParaRPr>
          </a:p>
        </p:txBody>
      </p:sp>
      <p:sp>
        <p:nvSpPr>
          <p:cNvPr id="129053" name="Rectangle 82">
            <a:extLst>
              <a:ext uri="{FF2B5EF4-FFF2-40B4-BE49-F238E27FC236}">
                <a16:creationId xmlns:a16="http://schemas.microsoft.com/office/drawing/2014/main" id="{292EACA5-9021-4267-9DA3-5C8F30019716}"/>
              </a:ext>
            </a:extLst>
          </p:cNvPr>
          <p:cNvSpPr>
            <a:spLocks noChangeArrowheads="1"/>
          </p:cNvSpPr>
          <p:nvPr/>
        </p:nvSpPr>
        <p:spPr bwMode="auto">
          <a:xfrm>
            <a:off x="2414588" y="4275138"/>
            <a:ext cx="1130300" cy="2635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54" name="Text Box 83">
            <a:extLst>
              <a:ext uri="{FF2B5EF4-FFF2-40B4-BE49-F238E27FC236}">
                <a16:creationId xmlns:a16="http://schemas.microsoft.com/office/drawing/2014/main" id="{3657D2BB-6C17-4559-AEE5-49648102A39A}"/>
              </a:ext>
            </a:extLst>
          </p:cNvPr>
          <p:cNvSpPr txBox="1">
            <a:spLocks noChangeArrowheads="1"/>
          </p:cNvSpPr>
          <p:nvPr/>
        </p:nvSpPr>
        <p:spPr bwMode="auto">
          <a:xfrm>
            <a:off x="2332038" y="4281488"/>
            <a:ext cx="126047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500" i="0">
                <a:latin typeface="Verdana" panose="020B0604030504040204" pitchFamily="34" charset="0"/>
              </a:rPr>
              <a:t>ATP - PCr</a:t>
            </a:r>
          </a:p>
        </p:txBody>
      </p:sp>
      <p:sp>
        <p:nvSpPr>
          <p:cNvPr id="129055" name="Line 84">
            <a:extLst>
              <a:ext uri="{FF2B5EF4-FFF2-40B4-BE49-F238E27FC236}">
                <a16:creationId xmlns:a16="http://schemas.microsoft.com/office/drawing/2014/main" id="{2937C7B6-45C2-4404-9A71-E2C782C94245}"/>
              </a:ext>
            </a:extLst>
          </p:cNvPr>
          <p:cNvSpPr>
            <a:spLocks noChangeShapeType="1"/>
          </p:cNvSpPr>
          <p:nvPr/>
        </p:nvSpPr>
        <p:spPr bwMode="auto">
          <a:xfrm>
            <a:off x="2968625" y="3197225"/>
            <a:ext cx="0" cy="857250"/>
          </a:xfrm>
          <a:prstGeom prst="line">
            <a:avLst/>
          </a:prstGeom>
          <a:noFill/>
          <a:ln w="476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9056" name="Freeform 85">
            <a:extLst>
              <a:ext uri="{FF2B5EF4-FFF2-40B4-BE49-F238E27FC236}">
                <a16:creationId xmlns:a16="http://schemas.microsoft.com/office/drawing/2014/main" id="{09C7908A-97E6-4B45-8D93-EDEC39C557B7}"/>
              </a:ext>
            </a:extLst>
          </p:cNvPr>
          <p:cNvSpPr>
            <a:spLocks/>
          </p:cNvSpPr>
          <p:nvPr/>
        </p:nvSpPr>
        <p:spPr bwMode="auto">
          <a:xfrm flipV="1">
            <a:off x="2636838" y="4056063"/>
            <a:ext cx="663575" cy="211137"/>
          </a:xfrm>
          <a:custGeom>
            <a:avLst/>
            <a:gdLst>
              <a:gd name="T0" fmla="*/ 0 w 3432"/>
              <a:gd name="T1" fmla="*/ 0 h 343"/>
              <a:gd name="T2" fmla="*/ 0 w 3432"/>
              <a:gd name="T3" fmla="*/ 2147483647 h 343"/>
              <a:gd name="T4" fmla="*/ 2147483647 w 3432"/>
              <a:gd name="T5" fmla="*/ 2147483647 h 343"/>
              <a:gd name="T6" fmla="*/ 2147483647 w 3432"/>
              <a:gd name="T7" fmla="*/ 2147483647 h 343"/>
              <a:gd name="T8" fmla="*/ 0 60000 65536"/>
              <a:gd name="T9" fmla="*/ 0 60000 65536"/>
              <a:gd name="T10" fmla="*/ 0 60000 65536"/>
              <a:gd name="T11" fmla="*/ 0 60000 65536"/>
              <a:gd name="T12" fmla="*/ 0 w 3432"/>
              <a:gd name="T13" fmla="*/ 0 h 343"/>
              <a:gd name="T14" fmla="*/ 3432 w 3432"/>
              <a:gd name="T15" fmla="*/ 343 h 343"/>
            </a:gdLst>
            <a:ahLst/>
            <a:cxnLst>
              <a:cxn ang="T8">
                <a:pos x="T0" y="T1"/>
              </a:cxn>
              <a:cxn ang="T9">
                <a:pos x="T2" y="T3"/>
              </a:cxn>
              <a:cxn ang="T10">
                <a:pos x="T4" y="T5"/>
              </a:cxn>
              <a:cxn ang="T11">
                <a:pos x="T6" y="T7"/>
              </a:cxn>
            </a:cxnLst>
            <a:rect l="T12" t="T13" r="T14" b="T15"/>
            <a:pathLst>
              <a:path w="3432" h="343">
                <a:moveTo>
                  <a:pt x="0" y="0"/>
                </a:moveTo>
                <a:lnTo>
                  <a:pt x="0" y="343"/>
                </a:lnTo>
                <a:lnTo>
                  <a:pt x="3432" y="343"/>
                </a:lnTo>
                <a:lnTo>
                  <a:pt x="3432" y="8"/>
                </a:lnTo>
              </a:path>
            </a:pathLst>
          </a:custGeom>
          <a:noFill/>
          <a:ln w="47625">
            <a:solidFill>
              <a:schemeClr val="tx1"/>
            </a:solidFill>
            <a:round/>
            <a:headEnd type="stealth" w="med" len="me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57" name="Line 87">
            <a:extLst>
              <a:ext uri="{FF2B5EF4-FFF2-40B4-BE49-F238E27FC236}">
                <a16:creationId xmlns:a16="http://schemas.microsoft.com/office/drawing/2014/main" id="{B0294C62-AFD3-4011-960E-FE131183006B}"/>
              </a:ext>
            </a:extLst>
          </p:cNvPr>
          <p:cNvSpPr>
            <a:spLocks noChangeShapeType="1"/>
          </p:cNvSpPr>
          <p:nvPr/>
        </p:nvSpPr>
        <p:spPr bwMode="auto">
          <a:xfrm>
            <a:off x="2957513" y="45386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58" name="Text Box 88">
            <a:extLst>
              <a:ext uri="{FF2B5EF4-FFF2-40B4-BE49-F238E27FC236}">
                <a16:creationId xmlns:a16="http://schemas.microsoft.com/office/drawing/2014/main" id="{1039FA02-B774-46AA-ABC0-0477E48A062D}"/>
              </a:ext>
            </a:extLst>
          </p:cNvPr>
          <p:cNvSpPr txBox="1">
            <a:spLocks noChangeArrowheads="1"/>
          </p:cNvSpPr>
          <p:nvPr/>
        </p:nvSpPr>
        <p:spPr bwMode="auto">
          <a:xfrm>
            <a:off x="2368550" y="4668838"/>
            <a:ext cx="1220788"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i="0">
                <a:latin typeface="Verdana" panose="020B0604030504040204" pitchFamily="34" charset="0"/>
              </a:rPr>
              <a:t>Enlaces de Fostato Altamente Energéticos</a:t>
            </a:r>
          </a:p>
        </p:txBody>
      </p:sp>
      <p:sp>
        <p:nvSpPr>
          <p:cNvPr id="129059" name="Line 89">
            <a:extLst>
              <a:ext uri="{FF2B5EF4-FFF2-40B4-BE49-F238E27FC236}">
                <a16:creationId xmlns:a16="http://schemas.microsoft.com/office/drawing/2014/main" id="{F2FD5D74-A4BA-44AD-88C8-E1569B68F4C3}"/>
              </a:ext>
            </a:extLst>
          </p:cNvPr>
          <p:cNvSpPr>
            <a:spLocks noChangeShapeType="1"/>
          </p:cNvSpPr>
          <p:nvPr/>
        </p:nvSpPr>
        <p:spPr bwMode="auto">
          <a:xfrm>
            <a:off x="2957513" y="53260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60" name="Text Box 90">
            <a:extLst>
              <a:ext uri="{FF2B5EF4-FFF2-40B4-BE49-F238E27FC236}">
                <a16:creationId xmlns:a16="http://schemas.microsoft.com/office/drawing/2014/main" id="{3FC39384-1D7C-4327-AB32-B7EB7F57B183}"/>
              </a:ext>
            </a:extLst>
          </p:cNvPr>
          <p:cNvSpPr txBox="1">
            <a:spLocks noChangeArrowheads="1"/>
          </p:cNvSpPr>
          <p:nvPr/>
        </p:nvSpPr>
        <p:spPr bwMode="auto">
          <a:xfrm>
            <a:off x="2344738" y="5456238"/>
            <a:ext cx="1293812"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i="0">
                <a:latin typeface="Verdana" panose="020B0604030504040204" pitchFamily="34" charset="0"/>
              </a:rPr>
              <a:t>Necesitan ser Restaurados</a:t>
            </a:r>
          </a:p>
        </p:txBody>
      </p:sp>
      <p:sp>
        <p:nvSpPr>
          <p:cNvPr id="129061" name="Line 91">
            <a:extLst>
              <a:ext uri="{FF2B5EF4-FFF2-40B4-BE49-F238E27FC236}">
                <a16:creationId xmlns:a16="http://schemas.microsoft.com/office/drawing/2014/main" id="{53EF90EA-F219-41C4-9376-AB7ECE29B545}"/>
              </a:ext>
            </a:extLst>
          </p:cNvPr>
          <p:cNvSpPr>
            <a:spLocks noChangeShapeType="1"/>
          </p:cNvSpPr>
          <p:nvPr/>
        </p:nvSpPr>
        <p:spPr bwMode="auto">
          <a:xfrm>
            <a:off x="2957513" y="59483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62" name="Text Box 92">
            <a:extLst>
              <a:ext uri="{FF2B5EF4-FFF2-40B4-BE49-F238E27FC236}">
                <a16:creationId xmlns:a16="http://schemas.microsoft.com/office/drawing/2014/main" id="{1E3B71FA-40D6-4C47-9B6B-7C3771BF9BCF}"/>
              </a:ext>
            </a:extLst>
          </p:cNvPr>
          <p:cNvSpPr txBox="1">
            <a:spLocks noChangeArrowheads="1"/>
          </p:cNvSpPr>
          <p:nvPr/>
        </p:nvSpPr>
        <p:spPr bwMode="auto">
          <a:xfrm>
            <a:off x="2713038" y="6103938"/>
            <a:ext cx="490537"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i="0">
                <a:latin typeface="Verdana" panose="020B0604030504040204" pitchFamily="34" charset="0"/>
              </a:rPr>
              <a:t>Vía</a:t>
            </a:r>
          </a:p>
        </p:txBody>
      </p:sp>
      <p:sp>
        <p:nvSpPr>
          <p:cNvPr id="129063" name="Line 93">
            <a:extLst>
              <a:ext uri="{FF2B5EF4-FFF2-40B4-BE49-F238E27FC236}">
                <a16:creationId xmlns:a16="http://schemas.microsoft.com/office/drawing/2014/main" id="{637D5289-4C04-4C64-9331-9AF2F3F06081}"/>
              </a:ext>
            </a:extLst>
          </p:cNvPr>
          <p:cNvSpPr>
            <a:spLocks noChangeShapeType="1"/>
          </p:cNvSpPr>
          <p:nvPr/>
        </p:nvSpPr>
        <p:spPr bwMode="auto">
          <a:xfrm>
            <a:off x="2957513" y="62912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64" name="Text Box 94">
            <a:extLst>
              <a:ext uri="{FF2B5EF4-FFF2-40B4-BE49-F238E27FC236}">
                <a16:creationId xmlns:a16="http://schemas.microsoft.com/office/drawing/2014/main" id="{C518AE7D-2A4D-42E0-9470-F87898A68033}"/>
              </a:ext>
            </a:extLst>
          </p:cNvPr>
          <p:cNvSpPr txBox="1">
            <a:spLocks noChangeArrowheads="1"/>
          </p:cNvSpPr>
          <p:nvPr/>
        </p:nvSpPr>
        <p:spPr bwMode="auto">
          <a:xfrm>
            <a:off x="2395538" y="6421438"/>
            <a:ext cx="111918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i="0">
                <a:latin typeface="Verdana" panose="020B0604030504040204" pitchFamily="34" charset="0"/>
              </a:rPr>
              <a:t>Procesos Oxidativos</a:t>
            </a:r>
          </a:p>
        </p:txBody>
      </p:sp>
      <p:sp>
        <p:nvSpPr>
          <p:cNvPr id="129065" name="Freeform 95">
            <a:extLst>
              <a:ext uri="{FF2B5EF4-FFF2-40B4-BE49-F238E27FC236}">
                <a16:creationId xmlns:a16="http://schemas.microsoft.com/office/drawing/2014/main" id="{818E930F-8E1E-4307-B7D5-85A692C185BA}"/>
              </a:ext>
            </a:extLst>
          </p:cNvPr>
          <p:cNvSpPr>
            <a:spLocks/>
          </p:cNvSpPr>
          <p:nvPr/>
        </p:nvSpPr>
        <p:spPr bwMode="auto">
          <a:xfrm rot="5400000" flipV="1">
            <a:off x="6346031" y="1585119"/>
            <a:ext cx="219075" cy="108108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66" name="Rectangle 96">
            <a:extLst>
              <a:ext uri="{FF2B5EF4-FFF2-40B4-BE49-F238E27FC236}">
                <a16:creationId xmlns:a16="http://schemas.microsoft.com/office/drawing/2014/main" id="{2B698B7A-5D79-4D11-AD3F-5F951262C947}"/>
              </a:ext>
            </a:extLst>
          </p:cNvPr>
          <p:cNvSpPr>
            <a:spLocks noChangeArrowheads="1"/>
          </p:cNvSpPr>
          <p:nvPr/>
        </p:nvSpPr>
        <p:spPr bwMode="auto">
          <a:xfrm>
            <a:off x="6088063" y="2241550"/>
            <a:ext cx="1550987" cy="904875"/>
          </a:xfrm>
          <a:prstGeom prst="rect">
            <a:avLst/>
          </a:prstGeom>
          <a:solidFill>
            <a:srgbClr val="99FFCC"/>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67" name="Text Box 97">
            <a:extLst>
              <a:ext uri="{FF2B5EF4-FFF2-40B4-BE49-F238E27FC236}">
                <a16:creationId xmlns:a16="http://schemas.microsoft.com/office/drawing/2014/main" id="{40EC70BD-7170-41CE-BD5C-FA70A03DE794}"/>
              </a:ext>
            </a:extLst>
          </p:cNvPr>
          <p:cNvSpPr txBox="1">
            <a:spLocks noChangeArrowheads="1"/>
          </p:cNvSpPr>
          <p:nvPr/>
        </p:nvSpPr>
        <p:spPr bwMode="auto">
          <a:xfrm>
            <a:off x="6018213" y="2259013"/>
            <a:ext cx="1655762"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COMPONENTE</a:t>
            </a:r>
          </a:p>
          <a:p>
            <a:pPr algn="ctr">
              <a:lnSpc>
                <a:spcPct val="80000"/>
              </a:lnSpc>
            </a:pPr>
            <a:r>
              <a:rPr lang="en-US" altLang="en-US" sz="1600" i="0">
                <a:latin typeface="Arial" panose="020B0604020202020204" pitchFamily="34" charset="0"/>
              </a:rPr>
              <a:t>Secundario</a:t>
            </a:r>
          </a:p>
          <a:p>
            <a:pPr algn="ctr">
              <a:lnSpc>
                <a:spcPct val="80000"/>
              </a:lnSpc>
            </a:pPr>
            <a:r>
              <a:rPr lang="en-US" altLang="en-US" sz="1600" i="0">
                <a:latin typeface="Arial" panose="020B0604020202020204" pitchFamily="34" charset="0"/>
              </a:rPr>
              <a:t>Lento</a:t>
            </a:r>
          </a:p>
          <a:p>
            <a:pPr algn="ctr">
              <a:lnSpc>
                <a:spcPct val="60000"/>
              </a:lnSpc>
            </a:pPr>
            <a:r>
              <a:rPr lang="en-US" altLang="en-US" sz="1600" i="0">
                <a:latin typeface="Arial" panose="020B0604020202020204" pitchFamily="34" charset="0"/>
              </a:rPr>
              <a:t>(30 min</a:t>
            </a:r>
            <a:r>
              <a:rPr lang="en-US" altLang="en-US" sz="2400" i="0"/>
              <a:t>-</a:t>
            </a:r>
            <a:r>
              <a:rPr lang="en-US" altLang="en-US" sz="1600" i="0">
                <a:latin typeface="Arial" panose="020B0604020202020204" pitchFamily="34" charset="0"/>
              </a:rPr>
              <a:t>1 hr.)</a:t>
            </a:r>
          </a:p>
        </p:txBody>
      </p:sp>
      <p:sp>
        <p:nvSpPr>
          <p:cNvPr id="129068" name="Text Box 98">
            <a:extLst>
              <a:ext uri="{FF2B5EF4-FFF2-40B4-BE49-F238E27FC236}">
                <a16:creationId xmlns:a16="http://schemas.microsoft.com/office/drawing/2014/main" id="{0642B422-7F3E-4BB7-9C9C-19AD9A86B456}"/>
              </a:ext>
            </a:extLst>
          </p:cNvPr>
          <p:cNvSpPr txBox="1">
            <a:spLocks noChangeArrowheads="1"/>
          </p:cNvSpPr>
          <p:nvPr/>
        </p:nvSpPr>
        <p:spPr bwMode="auto">
          <a:xfrm>
            <a:off x="6461125" y="3294063"/>
            <a:ext cx="1497013"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Restauración</a:t>
            </a:r>
          </a:p>
          <a:p>
            <a:pPr algn="ctr">
              <a:lnSpc>
                <a:spcPct val="80000"/>
              </a:lnSpc>
            </a:pPr>
            <a:r>
              <a:rPr lang="en-US" altLang="en-US" sz="1600">
                <a:latin typeface="Arial" panose="020B0604020202020204" pitchFamily="34" charset="0"/>
              </a:rPr>
              <a:t>Equilibrio</a:t>
            </a:r>
          </a:p>
          <a:p>
            <a:pPr algn="ctr">
              <a:lnSpc>
                <a:spcPct val="80000"/>
              </a:lnSpc>
            </a:pPr>
            <a:r>
              <a:rPr lang="en-US" altLang="en-US" sz="1600">
                <a:latin typeface="Arial" panose="020B0604020202020204" pitchFamily="34" charset="0"/>
              </a:rPr>
              <a:t>Electrolitos</a:t>
            </a:r>
            <a:endParaRPr lang="en-US" altLang="en-US" sz="1600" baseline="-25000">
              <a:latin typeface="Arial" panose="020B0604020202020204" pitchFamily="34" charset="0"/>
            </a:endParaRPr>
          </a:p>
        </p:txBody>
      </p:sp>
      <p:sp>
        <p:nvSpPr>
          <p:cNvPr id="129069" name="Line 100">
            <a:extLst>
              <a:ext uri="{FF2B5EF4-FFF2-40B4-BE49-F238E27FC236}">
                <a16:creationId xmlns:a16="http://schemas.microsoft.com/office/drawing/2014/main" id="{A901BD46-FDBF-4C96-8A4A-C62176E56AAE}"/>
              </a:ext>
            </a:extLst>
          </p:cNvPr>
          <p:cNvSpPr>
            <a:spLocks noChangeShapeType="1"/>
          </p:cNvSpPr>
          <p:nvPr/>
        </p:nvSpPr>
        <p:spPr bwMode="auto">
          <a:xfrm>
            <a:off x="7224713" y="31702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70" name="Freeform 101">
            <a:extLst>
              <a:ext uri="{FF2B5EF4-FFF2-40B4-BE49-F238E27FC236}">
                <a16:creationId xmlns:a16="http://schemas.microsoft.com/office/drawing/2014/main" id="{AE56571B-A0CC-4A17-8924-A708C2988E4B}"/>
              </a:ext>
            </a:extLst>
          </p:cNvPr>
          <p:cNvSpPr>
            <a:spLocks/>
          </p:cNvSpPr>
          <p:nvPr/>
        </p:nvSpPr>
        <p:spPr bwMode="auto">
          <a:xfrm rot="5400000" flipV="1">
            <a:off x="7844632" y="2207419"/>
            <a:ext cx="236537" cy="638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71" name="Text Box 103">
            <a:extLst>
              <a:ext uri="{FF2B5EF4-FFF2-40B4-BE49-F238E27FC236}">
                <a16:creationId xmlns:a16="http://schemas.microsoft.com/office/drawing/2014/main" id="{5CA3A047-6FF5-4AC2-940A-82E012193843}"/>
              </a:ext>
            </a:extLst>
          </p:cNvPr>
          <p:cNvSpPr txBox="1">
            <a:spLocks noChangeArrowheads="1"/>
          </p:cNvSpPr>
          <p:nvPr/>
        </p:nvSpPr>
        <p:spPr bwMode="auto">
          <a:xfrm>
            <a:off x="7678738" y="2557463"/>
            <a:ext cx="144780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a:latin typeface="Arial" panose="020B0604020202020204" pitchFamily="34" charset="0"/>
              </a:rPr>
              <a:t>Temperatura</a:t>
            </a:r>
            <a:endParaRPr lang="en-US" altLang="en-US" sz="1600" baseline="-25000">
              <a:latin typeface="Arial" panose="020B0604020202020204" pitchFamily="34" charset="0"/>
            </a:endParaRPr>
          </a:p>
        </p:txBody>
      </p:sp>
      <p:sp>
        <p:nvSpPr>
          <p:cNvPr id="129072" name="Line 104">
            <a:extLst>
              <a:ext uri="{FF2B5EF4-FFF2-40B4-BE49-F238E27FC236}">
                <a16:creationId xmlns:a16="http://schemas.microsoft.com/office/drawing/2014/main" id="{73B50B23-70B0-4B9C-9826-C2FE98F8D901}"/>
              </a:ext>
            </a:extLst>
          </p:cNvPr>
          <p:cNvSpPr>
            <a:spLocks noChangeShapeType="1"/>
          </p:cNvSpPr>
          <p:nvPr/>
        </p:nvSpPr>
        <p:spPr bwMode="auto">
          <a:xfrm flipV="1">
            <a:off x="7721600" y="257016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73" name="Freeform 105">
            <a:extLst>
              <a:ext uri="{FF2B5EF4-FFF2-40B4-BE49-F238E27FC236}">
                <a16:creationId xmlns:a16="http://schemas.microsoft.com/office/drawing/2014/main" id="{8EEB94A7-5BA7-4DEF-B0B4-DB61DAAC198C}"/>
              </a:ext>
            </a:extLst>
          </p:cNvPr>
          <p:cNvSpPr>
            <a:spLocks/>
          </p:cNvSpPr>
          <p:nvPr/>
        </p:nvSpPr>
        <p:spPr bwMode="auto">
          <a:xfrm rot="-5400000" flipH="1" flipV="1">
            <a:off x="4826001" y="2997200"/>
            <a:ext cx="1657350" cy="8350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74" name="Text Box 107">
            <a:extLst>
              <a:ext uri="{FF2B5EF4-FFF2-40B4-BE49-F238E27FC236}">
                <a16:creationId xmlns:a16="http://schemas.microsoft.com/office/drawing/2014/main" id="{297154D3-A7D2-43AB-9564-E98240130A57}"/>
              </a:ext>
            </a:extLst>
          </p:cNvPr>
          <p:cNvSpPr txBox="1">
            <a:spLocks noChangeArrowheads="1"/>
          </p:cNvSpPr>
          <p:nvPr/>
        </p:nvSpPr>
        <p:spPr bwMode="auto">
          <a:xfrm>
            <a:off x="4203700" y="4195763"/>
            <a:ext cx="13970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Eliminación</a:t>
            </a:r>
          </a:p>
          <a:p>
            <a:pPr algn="ctr">
              <a:lnSpc>
                <a:spcPct val="80000"/>
              </a:lnSpc>
            </a:pPr>
            <a:r>
              <a:rPr lang="en-US" altLang="en-US" sz="1600">
                <a:latin typeface="Arial" panose="020B0604020202020204" pitchFamily="34" charset="0"/>
              </a:rPr>
              <a:t>Lactato</a:t>
            </a:r>
            <a:endParaRPr lang="en-US" altLang="en-US" sz="1600" baseline="-25000">
              <a:latin typeface="Arial" panose="020B0604020202020204" pitchFamily="34" charset="0"/>
            </a:endParaRPr>
          </a:p>
        </p:txBody>
      </p:sp>
      <p:sp>
        <p:nvSpPr>
          <p:cNvPr id="129075" name="Freeform 110">
            <a:extLst>
              <a:ext uri="{FF2B5EF4-FFF2-40B4-BE49-F238E27FC236}">
                <a16:creationId xmlns:a16="http://schemas.microsoft.com/office/drawing/2014/main" id="{6D98FB2D-8B12-4D96-BEA1-F136A7842F10}"/>
              </a:ext>
            </a:extLst>
          </p:cNvPr>
          <p:cNvSpPr>
            <a:spLocks/>
          </p:cNvSpPr>
          <p:nvPr/>
        </p:nvSpPr>
        <p:spPr bwMode="auto">
          <a:xfrm rot="-5400000" flipH="1" flipV="1">
            <a:off x="4792663" y="3594100"/>
            <a:ext cx="2065338" cy="47783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76" name="Text Box 112">
            <a:extLst>
              <a:ext uri="{FF2B5EF4-FFF2-40B4-BE49-F238E27FC236}">
                <a16:creationId xmlns:a16="http://schemas.microsoft.com/office/drawing/2014/main" id="{CF29353F-6D32-4652-9EB3-19B5AD419039}"/>
              </a:ext>
            </a:extLst>
          </p:cNvPr>
          <p:cNvSpPr txBox="1">
            <a:spLocks noChangeArrowheads="1"/>
          </p:cNvSpPr>
          <p:nvPr/>
        </p:nvSpPr>
        <p:spPr bwMode="auto">
          <a:xfrm>
            <a:off x="4576763" y="4813300"/>
            <a:ext cx="133667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a:latin typeface="Arial" panose="020B0604020202020204" pitchFamily="34" charset="0"/>
              </a:rPr>
              <a:t>Metabolitos</a:t>
            </a:r>
            <a:endParaRPr lang="en-US" altLang="en-US" sz="1600" baseline="-25000">
              <a:latin typeface="Arial" panose="020B0604020202020204" pitchFamily="34" charset="0"/>
            </a:endParaRPr>
          </a:p>
        </p:txBody>
      </p:sp>
      <p:sp>
        <p:nvSpPr>
          <p:cNvPr id="129077" name="Line 113">
            <a:extLst>
              <a:ext uri="{FF2B5EF4-FFF2-40B4-BE49-F238E27FC236}">
                <a16:creationId xmlns:a16="http://schemas.microsoft.com/office/drawing/2014/main" id="{00CDFE97-C353-42FA-85BF-D701813C4F07}"/>
              </a:ext>
            </a:extLst>
          </p:cNvPr>
          <p:cNvSpPr>
            <a:spLocks noChangeShapeType="1"/>
          </p:cNvSpPr>
          <p:nvPr/>
        </p:nvSpPr>
        <p:spPr bwMode="auto">
          <a:xfrm flipV="1">
            <a:off x="4594225" y="483870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78" name="Freeform 114">
            <a:extLst>
              <a:ext uri="{FF2B5EF4-FFF2-40B4-BE49-F238E27FC236}">
                <a16:creationId xmlns:a16="http://schemas.microsoft.com/office/drawing/2014/main" id="{4A3D12A3-DA60-4EBA-AD05-5D7E254FA916}"/>
              </a:ext>
            </a:extLst>
          </p:cNvPr>
          <p:cNvSpPr>
            <a:spLocks/>
          </p:cNvSpPr>
          <p:nvPr/>
        </p:nvSpPr>
        <p:spPr bwMode="auto">
          <a:xfrm rot="-5400000" flipH="1" flipV="1">
            <a:off x="4833938" y="4117975"/>
            <a:ext cx="2374900" cy="1428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79" name="Text Box 116">
            <a:extLst>
              <a:ext uri="{FF2B5EF4-FFF2-40B4-BE49-F238E27FC236}">
                <a16:creationId xmlns:a16="http://schemas.microsoft.com/office/drawing/2014/main" id="{64172190-8818-47D8-A5A0-0445470A188F}"/>
              </a:ext>
            </a:extLst>
          </p:cNvPr>
          <p:cNvSpPr txBox="1">
            <a:spLocks noChangeArrowheads="1"/>
          </p:cNvSpPr>
          <p:nvPr/>
        </p:nvSpPr>
        <p:spPr bwMode="auto">
          <a:xfrm>
            <a:off x="5021263" y="5295900"/>
            <a:ext cx="12509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a:latin typeface="Arial" panose="020B0604020202020204" pitchFamily="34" charset="0"/>
              </a:rPr>
              <a:t>Hormonas</a:t>
            </a:r>
            <a:endParaRPr lang="en-US" altLang="en-US" sz="1600" baseline="-25000">
              <a:latin typeface="Arial" panose="020B0604020202020204" pitchFamily="34" charset="0"/>
            </a:endParaRPr>
          </a:p>
        </p:txBody>
      </p:sp>
      <p:sp>
        <p:nvSpPr>
          <p:cNvPr id="129080" name="Line 117">
            <a:extLst>
              <a:ext uri="{FF2B5EF4-FFF2-40B4-BE49-F238E27FC236}">
                <a16:creationId xmlns:a16="http://schemas.microsoft.com/office/drawing/2014/main" id="{14BC7CA3-4E35-4E86-AC57-15CCCD4C2971}"/>
              </a:ext>
            </a:extLst>
          </p:cNvPr>
          <p:cNvSpPr>
            <a:spLocks noChangeShapeType="1"/>
          </p:cNvSpPr>
          <p:nvPr/>
        </p:nvSpPr>
        <p:spPr bwMode="auto">
          <a:xfrm flipV="1">
            <a:off x="5038725" y="532130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29081" name="Freeform 118">
            <a:extLst>
              <a:ext uri="{FF2B5EF4-FFF2-40B4-BE49-F238E27FC236}">
                <a16:creationId xmlns:a16="http://schemas.microsoft.com/office/drawing/2014/main" id="{572FD272-A8CE-46E7-B409-379E696C3E2F}"/>
              </a:ext>
            </a:extLst>
          </p:cNvPr>
          <p:cNvSpPr>
            <a:spLocks/>
          </p:cNvSpPr>
          <p:nvPr/>
        </p:nvSpPr>
        <p:spPr bwMode="auto">
          <a:xfrm rot="5400000" flipV="1">
            <a:off x="7381876" y="3216275"/>
            <a:ext cx="1162050" cy="638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29082" name="Text Box 120">
            <a:extLst>
              <a:ext uri="{FF2B5EF4-FFF2-40B4-BE49-F238E27FC236}">
                <a16:creationId xmlns:a16="http://schemas.microsoft.com/office/drawing/2014/main" id="{9A343EED-3292-4CE8-A489-60BF86B19C69}"/>
              </a:ext>
            </a:extLst>
          </p:cNvPr>
          <p:cNvSpPr txBox="1">
            <a:spLocks noChangeArrowheads="1"/>
          </p:cNvSpPr>
          <p:nvPr/>
        </p:nvSpPr>
        <p:spPr bwMode="auto">
          <a:xfrm>
            <a:off x="7658100" y="4068763"/>
            <a:ext cx="1452563"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Metabolismo</a:t>
            </a:r>
          </a:p>
          <a:p>
            <a:pPr algn="ctr">
              <a:lnSpc>
                <a:spcPct val="80000"/>
              </a:lnSpc>
            </a:pPr>
            <a:r>
              <a:rPr lang="en-US" altLang="en-US" sz="1600">
                <a:latin typeface="Arial" panose="020B0604020202020204" pitchFamily="34" charset="0"/>
              </a:rPr>
              <a:t>Cardiaco y</a:t>
            </a:r>
          </a:p>
          <a:p>
            <a:pPr algn="ctr">
              <a:lnSpc>
                <a:spcPct val="80000"/>
              </a:lnSpc>
            </a:pPr>
            <a:r>
              <a:rPr lang="en-US" altLang="en-US" sz="1600">
                <a:latin typeface="Arial" panose="020B0604020202020204" pitchFamily="34" charset="0"/>
              </a:rPr>
              <a:t>Pulmonar</a:t>
            </a:r>
            <a:endParaRPr lang="en-US" altLang="en-US" sz="1600" baseline="-25000">
              <a:latin typeface="Arial" panose="020B0604020202020204" pitchFamily="34" charset="0"/>
            </a:endParaRPr>
          </a:p>
        </p:txBody>
      </p:sp>
      <p:sp>
        <p:nvSpPr>
          <p:cNvPr id="129083" name="Text Box 123">
            <a:extLst>
              <a:ext uri="{FF2B5EF4-FFF2-40B4-BE49-F238E27FC236}">
                <a16:creationId xmlns:a16="http://schemas.microsoft.com/office/drawing/2014/main" id="{8153057E-A9EF-4ADE-9876-D08FCE864415}"/>
              </a:ext>
            </a:extLst>
          </p:cNvPr>
          <p:cNvSpPr txBox="1">
            <a:spLocks noChangeArrowheads="1"/>
          </p:cNvSpPr>
          <p:nvPr/>
        </p:nvSpPr>
        <p:spPr bwMode="auto">
          <a:xfrm>
            <a:off x="5475288" y="5808663"/>
            <a:ext cx="1298575"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Reparación</a:t>
            </a:r>
          </a:p>
          <a:p>
            <a:pPr algn="ctr">
              <a:lnSpc>
                <a:spcPct val="80000"/>
              </a:lnSpc>
            </a:pPr>
            <a:r>
              <a:rPr lang="en-US" altLang="en-US" sz="1600">
                <a:latin typeface="Arial" panose="020B0604020202020204" pitchFamily="34" charset="0"/>
              </a:rPr>
              <a:t>de</a:t>
            </a:r>
          </a:p>
          <a:p>
            <a:pPr algn="ctr">
              <a:lnSpc>
                <a:spcPct val="80000"/>
              </a:lnSpc>
            </a:pPr>
            <a:r>
              <a:rPr lang="en-US" altLang="en-US" sz="1600">
                <a:latin typeface="Arial" panose="020B0604020202020204" pitchFamily="34" charset="0"/>
              </a:rPr>
              <a:t>Tejidos</a:t>
            </a:r>
            <a:endParaRPr lang="en-US" altLang="en-US" sz="1600" baseline="-25000">
              <a:latin typeface="Arial" panose="020B0604020202020204" pitchFamily="34" charset="0"/>
            </a:endParaRPr>
          </a:p>
        </p:txBody>
      </p:sp>
      <p:sp>
        <p:nvSpPr>
          <p:cNvPr id="129084" name="Line 124">
            <a:extLst>
              <a:ext uri="{FF2B5EF4-FFF2-40B4-BE49-F238E27FC236}">
                <a16:creationId xmlns:a16="http://schemas.microsoft.com/office/drawing/2014/main" id="{81861247-0DF4-47A6-9EEB-AB329C0754DF}"/>
              </a:ext>
            </a:extLst>
          </p:cNvPr>
          <p:cNvSpPr>
            <a:spLocks noChangeShapeType="1"/>
          </p:cNvSpPr>
          <p:nvPr/>
        </p:nvSpPr>
        <p:spPr bwMode="auto">
          <a:xfrm>
            <a:off x="6373813" y="3170238"/>
            <a:ext cx="0" cy="269557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129085" name="Picture 125" descr="Contents">
            <a:extLst>
              <a:ext uri="{FF2B5EF4-FFF2-40B4-BE49-F238E27FC236}">
                <a16:creationId xmlns:a16="http://schemas.microsoft.com/office/drawing/2014/main" id="{104AAB1A-B43E-4086-9194-B4D68A4FBD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958"/>
          <a:stretch>
            <a:fillRect/>
          </a:stretch>
        </p:blipFill>
        <p:spPr bwMode="auto">
          <a:xfrm>
            <a:off x="66675" y="352425"/>
            <a:ext cx="8823325"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9614" name="Text Box 126">
            <a:extLst>
              <a:ext uri="{FF2B5EF4-FFF2-40B4-BE49-F238E27FC236}">
                <a16:creationId xmlns:a16="http://schemas.microsoft.com/office/drawing/2014/main" id="{552576A2-AD73-4EAD-99C4-41085D3BE300}"/>
              </a:ext>
            </a:extLst>
          </p:cNvPr>
          <p:cNvSpPr txBox="1">
            <a:spLocks noChangeArrowheads="1"/>
          </p:cNvSpPr>
          <p:nvPr/>
        </p:nvSpPr>
        <p:spPr bwMode="auto">
          <a:xfrm>
            <a:off x="47625" y="44450"/>
            <a:ext cx="90963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700" i="0">
                <a:solidFill>
                  <a:schemeClr val="accent2"/>
                </a:solidFill>
                <a:latin typeface="Arial" panose="020B0604020202020204" pitchFamily="34" charset="0"/>
              </a:rPr>
              <a:t>Estimaciones del Esfuerzo Anaeróbico: Consumo de Oxígeno en Exceso Postejercicio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9614"/>
                                        </p:tgtEl>
                                        <p:attrNameLst>
                                          <p:attrName>style.visibility</p:attrName>
                                        </p:attrNameLst>
                                      </p:cBhvr>
                                      <p:to>
                                        <p:strVal val="visible"/>
                                      </p:to>
                                    </p:set>
                                    <p:animEffect transition="in" filter="wipe(left)">
                                      <p:cBhvr>
                                        <p:cTn id="7" dur="500"/>
                                        <p:tgtEl>
                                          <p:spTgt spid="319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614"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41" name="Text Box 5">
            <a:extLst>
              <a:ext uri="{FF2B5EF4-FFF2-40B4-BE49-F238E27FC236}">
                <a16:creationId xmlns:a16="http://schemas.microsoft.com/office/drawing/2014/main" id="{A4B0E4FE-129A-426F-99BA-58D7DEB6722D}"/>
              </a:ext>
            </a:extLst>
          </p:cNvPr>
          <p:cNvSpPr txBox="1">
            <a:spLocks noChangeArrowheads="1"/>
          </p:cNvSpPr>
          <p:nvPr/>
        </p:nvSpPr>
        <p:spPr bwMode="auto">
          <a:xfrm>
            <a:off x="3236913" y="50800"/>
            <a:ext cx="1965325" cy="284163"/>
          </a:xfrm>
          <a:prstGeom prst="rect">
            <a:avLst/>
          </a:prstGeom>
          <a:noFill/>
          <a:ln w="9525">
            <a:noFill/>
            <a:miter lim="800000"/>
            <a:headEnd/>
            <a:tailEnd/>
          </a:ln>
          <a:effectLst/>
        </p:spPr>
        <p:txBody>
          <a:bodyPr>
            <a:spAutoFit/>
          </a:bodyPr>
          <a:lstStyle/>
          <a:p>
            <a:pPr algn="ctr">
              <a:lnSpc>
                <a:spcPct val="90000"/>
              </a:lnSpc>
              <a:defRPr/>
            </a:pPr>
            <a:r>
              <a:rPr lang="en-US" sz="1400" i="0">
                <a:effectLst>
                  <a:outerShdw blurRad="38100" dist="38100" dir="2700000" algn="tl">
                    <a:srgbClr val="C0C0C0"/>
                  </a:outerShdw>
                </a:effectLst>
                <a:latin typeface="Arial" charset="0"/>
              </a:rPr>
              <a:t>EJERCICIO AGUDO</a:t>
            </a:r>
          </a:p>
        </p:txBody>
      </p:sp>
      <p:sp>
        <p:nvSpPr>
          <p:cNvPr id="130051" name="Rectangle 7">
            <a:extLst>
              <a:ext uri="{FF2B5EF4-FFF2-40B4-BE49-F238E27FC236}">
                <a16:creationId xmlns:a16="http://schemas.microsoft.com/office/drawing/2014/main" id="{8075BA0F-B928-4A4D-9CFC-948925B97232}"/>
              </a:ext>
            </a:extLst>
          </p:cNvPr>
          <p:cNvSpPr>
            <a:spLocks noChangeArrowheads="1"/>
          </p:cNvSpPr>
          <p:nvPr/>
        </p:nvSpPr>
        <p:spPr bwMode="auto">
          <a:xfrm>
            <a:off x="2092325" y="1106488"/>
            <a:ext cx="4276725" cy="881062"/>
          </a:xfrm>
          <a:prstGeom prst="rect">
            <a:avLst/>
          </a:prstGeom>
          <a:solidFill>
            <a:srgbClr val="CCFF66"/>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0052" name="Text Box 8">
            <a:extLst>
              <a:ext uri="{FF2B5EF4-FFF2-40B4-BE49-F238E27FC236}">
                <a16:creationId xmlns:a16="http://schemas.microsoft.com/office/drawing/2014/main" id="{AAE4C0DC-0143-427D-BF86-4BB46BD19BDF}"/>
              </a:ext>
            </a:extLst>
          </p:cNvPr>
          <p:cNvSpPr txBox="1">
            <a:spLocks noChangeArrowheads="1"/>
          </p:cNvSpPr>
          <p:nvPr/>
        </p:nvSpPr>
        <p:spPr bwMode="auto">
          <a:xfrm>
            <a:off x="4716463" y="954088"/>
            <a:ext cx="2698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i="0" baseline="30000">
              <a:latin typeface="Arial" panose="020B0604020202020204" pitchFamily="34" charset="0"/>
            </a:endParaRPr>
          </a:p>
        </p:txBody>
      </p:sp>
      <p:sp>
        <p:nvSpPr>
          <p:cNvPr id="130053" name="Text Box 10">
            <a:extLst>
              <a:ext uri="{FF2B5EF4-FFF2-40B4-BE49-F238E27FC236}">
                <a16:creationId xmlns:a16="http://schemas.microsoft.com/office/drawing/2014/main" id="{FB6DB9F0-8AC9-43DF-8519-1E606F899448}"/>
              </a:ext>
            </a:extLst>
          </p:cNvPr>
          <p:cNvSpPr txBox="1">
            <a:spLocks noChangeArrowheads="1"/>
          </p:cNvSpPr>
          <p:nvPr/>
        </p:nvSpPr>
        <p:spPr bwMode="auto">
          <a:xfrm>
            <a:off x="2690813" y="1125538"/>
            <a:ext cx="2827337"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  DÉFICIT DE O</a:t>
            </a:r>
            <a:r>
              <a:rPr lang="en-US" altLang="en-US" sz="1600" i="0" baseline="-25000">
                <a:latin typeface="Arial" panose="020B0604020202020204" pitchFamily="34" charset="0"/>
              </a:rPr>
              <a:t>2</a:t>
            </a:r>
            <a:r>
              <a:rPr lang="en-US" altLang="en-US" sz="1600" i="0">
                <a:latin typeface="Arial" panose="020B0604020202020204" pitchFamily="34" charset="0"/>
              </a:rPr>
              <a:t> (   VO</a:t>
            </a:r>
            <a:r>
              <a:rPr lang="en-US" altLang="en-US" sz="1600" i="0" baseline="-25000">
                <a:latin typeface="Arial" panose="020B0604020202020204" pitchFamily="34" charset="0"/>
              </a:rPr>
              <a:t>2</a:t>
            </a:r>
            <a:r>
              <a:rPr lang="en-US" altLang="en-US" sz="1600" i="0">
                <a:latin typeface="Arial" panose="020B0604020202020204" pitchFamily="34" charset="0"/>
              </a:rPr>
              <a:t>)</a:t>
            </a:r>
          </a:p>
        </p:txBody>
      </p:sp>
      <p:sp>
        <p:nvSpPr>
          <p:cNvPr id="130054" name="Freeform 12">
            <a:extLst>
              <a:ext uri="{FF2B5EF4-FFF2-40B4-BE49-F238E27FC236}">
                <a16:creationId xmlns:a16="http://schemas.microsoft.com/office/drawing/2014/main" id="{1F900F55-2D4D-4300-B3F7-145BFF97CE9F}"/>
              </a:ext>
            </a:extLst>
          </p:cNvPr>
          <p:cNvSpPr>
            <a:spLocks/>
          </p:cNvSpPr>
          <p:nvPr/>
        </p:nvSpPr>
        <p:spPr bwMode="auto">
          <a:xfrm rot="-5400000" flipH="1" flipV="1">
            <a:off x="2368551" y="-519113"/>
            <a:ext cx="233362" cy="1674813"/>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0055" name="Line 13">
            <a:extLst>
              <a:ext uri="{FF2B5EF4-FFF2-40B4-BE49-F238E27FC236}">
                <a16:creationId xmlns:a16="http://schemas.microsoft.com/office/drawing/2014/main" id="{C8A67A86-4186-406A-AD3A-0D8B0C0ABAB8}"/>
              </a:ext>
            </a:extLst>
          </p:cNvPr>
          <p:cNvSpPr>
            <a:spLocks noChangeShapeType="1"/>
          </p:cNvSpPr>
          <p:nvPr/>
        </p:nvSpPr>
        <p:spPr bwMode="auto">
          <a:xfrm>
            <a:off x="4119563" y="265113"/>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56" name="Text Box 18">
            <a:extLst>
              <a:ext uri="{FF2B5EF4-FFF2-40B4-BE49-F238E27FC236}">
                <a16:creationId xmlns:a16="http://schemas.microsoft.com/office/drawing/2014/main" id="{EAC0CB78-3734-4241-8478-8E82AB98AF49}"/>
              </a:ext>
            </a:extLst>
          </p:cNvPr>
          <p:cNvSpPr txBox="1">
            <a:spLocks noChangeArrowheads="1"/>
          </p:cNvSpPr>
          <p:nvPr/>
        </p:nvSpPr>
        <p:spPr bwMode="auto">
          <a:xfrm>
            <a:off x="3135313" y="369888"/>
            <a:ext cx="268128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Ajustes Cardiorrespiratorios</a:t>
            </a:r>
          </a:p>
        </p:txBody>
      </p:sp>
      <p:sp>
        <p:nvSpPr>
          <p:cNvPr id="130057" name="Text Box 63">
            <a:extLst>
              <a:ext uri="{FF2B5EF4-FFF2-40B4-BE49-F238E27FC236}">
                <a16:creationId xmlns:a16="http://schemas.microsoft.com/office/drawing/2014/main" id="{BEC2D85E-7C7D-4FDD-8E2B-7CBF4E90E089}"/>
              </a:ext>
            </a:extLst>
          </p:cNvPr>
          <p:cNvSpPr txBox="1">
            <a:spLocks noChangeArrowheads="1"/>
          </p:cNvSpPr>
          <p:nvPr/>
        </p:nvSpPr>
        <p:spPr bwMode="auto">
          <a:xfrm>
            <a:off x="265113" y="369888"/>
            <a:ext cx="27797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Demora Activación Enzimática</a:t>
            </a:r>
          </a:p>
        </p:txBody>
      </p:sp>
      <p:sp>
        <p:nvSpPr>
          <p:cNvPr id="130058" name="Freeform 64">
            <a:extLst>
              <a:ext uri="{FF2B5EF4-FFF2-40B4-BE49-F238E27FC236}">
                <a16:creationId xmlns:a16="http://schemas.microsoft.com/office/drawing/2014/main" id="{B0532563-9544-4B1B-970D-43958F075E73}"/>
              </a:ext>
            </a:extLst>
          </p:cNvPr>
          <p:cNvSpPr>
            <a:spLocks/>
          </p:cNvSpPr>
          <p:nvPr/>
        </p:nvSpPr>
        <p:spPr bwMode="auto">
          <a:xfrm rot="5400000" flipV="1">
            <a:off x="5610226" y="-339725"/>
            <a:ext cx="209550" cy="12922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0059" name="Text Box 65">
            <a:extLst>
              <a:ext uri="{FF2B5EF4-FFF2-40B4-BE49-F238E27FC236}">
                <a16:creationId xmlns:a16="http://schemas.microsoft.com/office/drawing/2014/main" id="{E9EB6367-1805-4232-8FED-36FFD235EFFA}"/>
              </a:ext>
            </a:extLst>
          </p:cNvPr>
          <p:cNvSpPr txBox="1">
            <a:spLocks noChangeArrowheads="1"/>
          </p:cNvSpPr>
          <p:nvPr/>
        </p:nvSpPr>
        <p:spPr bwMode="auto">
          <a:xfrm>
            <a:off x="6069013" y="369888"/>
            <a:ext cx="6540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400" i="0">
                <a:latin typeface="Arial" panose="020B0604020202020204" pitchFamily="34" charset="0"/>
              </a:rPr>
              <a:t>ADP</a:t>
            </a:r>
          </a:p>
        </p:txBody>
      </p:sp>
      <p:sp>
        <p:nvSpPr>
          <p:cNvPr id="130060" name="Line 66">
            <a:extLst>
              <a:ext uri="{FF2B5EF4-FFF2-40B4-BE49-F238E27FC236}">
                <a16:creationId xmlns:a16="http://schemas.microsoft.com/office/drawing/2014/main" id="{CC91D637-5FB5-456A-A18E-BB4D4B36B6F3}"/>
              </a:ext>
            </a:extLst>
          </p:cNvPr>
          <p:cNvSpPr>
            <a:spLocks noChangeShapeType="1"/>
          </p:cNvSpPr>
          <p:nvPr/>
        </p:nvSpPr>
        <p:spPr bwMode="auto">
          <a:xfrm>
            <a:off x="6091238" y="40481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61" name="Freeform 67">
            <a:extLst>
              <a:ext uri="{FF2B5EF4-FFF2-40B4-BE49-F238E27FC236}">
                <a16:creationId xmlns:a16="http://schemas.microsoft.com/office/drawing/2014/main" id="{A50F2E82-0478-4B05-BBF2-D5A701CDCBD5}"/>
              </a:ext>
            </a:extLst>
          </p:cNvPr>
          <p:cNvSpPr>
            <a:spLocks/>
          </p:cNvSpPr>
          <p:nvPr/>
        </p:nvSpPr>
        <p:spPr bwMode="auto">
          <a:xfrm>
            <a:off x="1636713" y="561975"/>
            <a:ext cx="4708525" cy="88900"/>
          </a:xfrm>
          <a:custGeom>
            <a:avLst/>
            <a:gdLst>
              <a:gd name="T0" fmla="*/ 0 w 3432"/>
              <a:gd name="T1" fmla="*/ 0 h 343"/>
              <a:gd name="T2" fmla="*/ 0 w 3432"/>
              <a:gd name="T3" fmla="*/ 2147483647 h 343"/>
              <a:gd name="T4" fmla="*/ 2147483647 w 3432"/>
              <a:gd name="T5" fmla="*/ 2147483647 h 343"/>
              <a:gd name="T6" fmla="*/ 2147483647 w 3432"/>
              <a:gd name="T7" fmla="*/ 2147483647 h 343"/>
              <a:gd name="T8" fmla="*/ 0 60000 65536"/>
              <a:gd name="T9" fmla="*/ 0 60000 65536"/>
              <a:gd name="T10" fmla="*/ 0 60000 65536"/>
              <a:gd name="T11" fmla="*/ 0 60000 65536"/>
              <a:gd name="T12" fmla="*/ 0 w 3432"/>
              <a:gd name="T13" fmla="*/ 0 h 343"/>
              <a:gd name="T14" fmla="*/ 3432 w 3432"/>
              <a:gd name="T15" fmla="*/ 343 h 343"/>
            </a:gdLst>
            <a:ahLst/>
            <a:cxnLst>
              <a:cxn ang="T8">
                <a:pos x="T0" y="T1"/>
              </a:cxn>
              <a:cxn ang="T9">
                <a:pos x="T2" y="T3"/>
              </a:cxn>
              <a:cxn ang="T10">
                <a:pos x="T4" y="T5"/>
              </a:cxn>
              <a:cxn ang="T11">
                <a:pos x="T6" y="T7"/>
              </a:cxn>
            </a:cxnLst>
            <a:rect l="T12" t="T13" r="T14" b="T15"/>
            <a:pathLst>
              <a:path w="3432" h="343">
                <a:moveTo>
                  <a:pt x="0" y="0"/>
                </a:moveTo>
                <a:lnTo>
                  <a:pt x="0" y="343"/>
                </a:lnTo>
                <a:lnTo>
                  <a:pt x="3432" y="343"/>
                </a:lnTo>
                <a:lnTo>
                  <a:pt x="3432" y="8"/>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0062" name="Line 69">
            <a:extLst>
              <a:ext uri="{FF2B5EF4-FFF2-40B4-BE49-F238E27FC236}">
                <a16:creationId xmlns:a16="http://schemas.microsoft.com/office/drawing/2014/main" id="{A1D97210-EBB7-4038-AC4A-4DADB6293851}"/>
              </a:ext>
            </a:extLst>
          </p:cNvPr>
          <p:cNvSpPr>
            <a:spLocks noChangeShapeType="1"/>
          </p:cNvSpPr>
          <p:nvPr/>
        </p:nvSpPr>
        <p:spPr bwMode="auto">
          <a:xfrm>
            <a:off x="4119563" y="557213"/>
            <a:ext cx="0" cy="2603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63" name="Text Box 70">
            <a:extLst>
              <a:ext uri="{FF2B5EF4-FFF2-40B4-BE49-F238E27FC236}">
                <a16:creationId xmlns:a16="http://schemas.microsoft.com/office/drawing/2014/main" id="{9F18DA9F-9648-4F06-A61F-BAD0A51B5C6D}"/>
              </a:ext>
            </a:extLst>
          </p:cNvPr>
          <p:cNvSpPr txBox="1">
            <a:spLocks noChangeArrowheads="1"/>
          </p:cNvSpPr>
          <p:nvPr/>
        </p:nvSpPr>
        <p:spPr bwMode="auto">
          <a:xfrm>
            <a:off x="3213100" y="730250"/>
            <a:ext cx="1792288"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Primeros 2 - 3 min</a:t>
            </a:r>
          </a:p>
        </p:txBody>
      </p:sp>
      <p:sp>
        <p:nvSpPr>
          <p:cNvPr id="130064" name="Line 72">
            <a:extLst>
              <a:ext uri="{FF2B5EF4-FFF2-40B4-BE49-F238E27FC236}">
                <a16:creationId xmlns:a16="http://schemas.microsoft.com/office/drawing/2014/main" id="{C4CAA4F9-73D4-46B1-8D6F-7217237CA07C}"/>
              </a:ext>
            </a:extLst>
          </p:cNvPr>
          <p:cNvSpPr>
            <a:spLocks noChangeShapeType="1"/>
          </p:cNvSpPr>
          <p:nvPr/>
        </p:nvSpPr>
        <p:spPr bwMode="auto">
          <a:xfrm>
            <a:off x="4724400" y="117157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65" name="Text Box 73">
            <a:extLst>
              <a:ext uri="{FF2B5EF4-FFF2-40B4-BE49-F238E27FC236}">
                <a16:creationId xmlns:a16="http://schemas.microsoft.com/office/drawing/2014/main" id="{9DD44243-0D1A-4B42-A2D4-92F5F90DFD8A}"/>
              </a:ext>
            </a:extLst>
          </p:cNvPr>
          <p:cNvSpPr txBox="1">
            <a:spLocks noChangeArrowheads="1"/>
          </p:cNvSpPr>
          <p:nvPr/>
        </p:nvSpPr>
        <p:spPr bwMode="auto">
          <a:xfrm>
            <a:off x="2020888" y="1325563"/>
            <a:ext cx="4414837"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t>Diferencia entre el O</a:t>
            </a:r>
            <a:r>
              <a:rPr lang="en-US" altLang="en-US" sz="1600" baseline="-25000"/>
              <a:t>2</a:t>
            </a:r>
            <a:r>
              <a:rPr lang="en-US" altLang="en-US" sz="1600"/>
              <a:t> Requerido Total para un Ejercicio Agudo en Estado Constante (Aeróbico) y el O</a:t>
            </a:r>
            <a:r>
              <a:rPr lang="en-US" altLang="en-US" sz="1600" baseline="-25000"/>
              <a:t>2</a:t>
            </a:r>
            <a:r>
              <a:rPr lang="en-US" altLang="en-US" sz="1600"/>
              <a:t> Realmente Consumido durante el Ejercicio</a:t>
            </a:r>
          </a:p>
        </p:txBody>
      </p:sp>
      <p:sp>
        <p:nvSpPr>
          <p:cNvPr id="130066" name="Text Box 74">
            <a:extLst>
              <a:ext uri="{FF2B5EF4-FFF2-40B4-BE49-F238E27FC236}">
                <a16:creationId xmlns:a16="http://schemas.microsoft.com/office/drawing/2014/main" id="{CCFF825A-7490-4EA1-B326-17501C579397}"/>
              </a:ext>
            </a:extLst>
          </p:cNvPr>
          <p:cNvSpPr txBox="1">
            <a:spLocks noChangeArrowheads="1"/>
          </p:cNvSpPr>
          <p:nvPr/>
        </p:nvSpPr>
        <p:spPr bwMode="auto">
          <a:xfrm>
            <a:off x="2247900" y="2089150"/>
            <a:ext cx="39560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Rezago en el Transporte/Aporte de O</a:t>
            </a:r>
            <a:r>
              <a:rPr lang="en-US" altLang="en-US" sz="1400" i="0" baseline="-25000">
                <a:latin typeface="Arial" panose="020B0604020202020204" pitchFamily="34" charset="0"/>
              </a:rPr>
              <a:t>2</a:t>
            </a:r>
          </a:p>
        </p:txBody>
      </p:sp>
      <p:sp>
        <p:nvSpPr>
          <p:cNvPr id="130067" name="Text Box 76">
            <a:extLst>
              <a:ext uri="{FF2B5EF4-FFF2-40B4-BE49-F238E27FC236}">
                <a16:creationId xmlns:a16="http://schemas.microsoft.com/office/drawing/2014/main" id="{73EB5938-C107-4753-B376-728C99963072}"/>
              </a:ext>
            </a:extLst>
          </p:cNvPr>
          <p:cNvSpPr txBox="1">
            <a:spLocks noChangeArrowheads="1"/>
          </p:cNvSpPr>
          <p:nvPr/>
        </p:nvSpPr>
        <p:spPr bwMode="auto">
          <a:xfrm>
            <a:off x="2387600" y="2381250"/>
            <a:ext cx="369728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Diferencia en la Producción/Provisión de</a:t>
            </a:r>
          </a:p>
          <a:p>
            <a:pPr algn="ctr">
              <a:lnSpc>
                <a:spcPct val="80000"/>
              </a:lnSpc>
            </a:pPr>
            <a:r>
              <a:rPr lang="en-US" altLang="en-US" sz="1400" i="0">
                <a:latin typeface="Arial" panose="020B0604020202020204" pitchFamily="34" charset="0"/>
              </a:rPr>
              <a:t>Energía (ATP) Aeróbica</a:t>
            </a:r>
          </a:p>
        </p:txBody>
      </p:sp>
      <p:sp>
        <p:nvSpPr>
          <p:cNvPr id="130068" name="Text Box 78">
            <a:extLst>
              <a:ext uri="{FF2B5EF4-FFF2-40B4-BE49-F238E27FC236}">
                <a16:creationId xmlns:a16="http://schemas.microsoft.com/office/drawing/2014/main" id="{13600109-2E13-42A0-978D-540FC3F3179C}"/>
              </a:ext>
            </a:extLst>
          </p:cNvPr>
          <p:cNvSpPr txBox="1">
            <a:spLocks noChangeArrowheads="1"/>
          </p:cNvSpPr>
          <p:nvPr/>
        </p:nvSpPr>
        <p:spPr bwMode="auto">
          <a:xfrm>
            <a:off x="2622550" y="2825750"/>
            <a:ext cx="296703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Discrepancia/Desequilibrio entre</a:t>
            </a:r>
          </a:p>
          <a:p>
            <a:pPr algn="ctr">
              <a:lnSpc>
                <a:spcPct val="80000"/>
              </a:lnSpc>
            </a:pPr>
            <a:r>
              <a:rPr lang="en-US" altLang="en-US" sz="1400" i="0">
                <a:latin typeface="Arial" panose="020B0604020202020204" pitchFamily="34" charset="0"/>
              </a:rPr>
              <a:t>DEMANDA vs. APORTE</a:t>
            </a:r>
          </a:p>
        </p:txBody>
      </p:sp>
      <p:sp>
        <p:nvSpPr>
          <p:cNvPr id="130069" name="Text Box 80">
            <a:extLst>
              <a:ext uri="{FF2B5EF4-FFF2-40B4-BE49-F238E27FC236}">
                <a16:creationId xmlns:a16="http://schemas.microsoft.com/office/drawing/2014/main" id="{A0ED4A38-634A-49E8-9C71-AF859FFB5F88}"/>
              </a:ext>
            </a:extLst>
          </p:cNvPr>
          <p:cNvSpPr txBox="1">
            <a:spLocks noChangeArrowheads="1"/>
          </p:cNvSpPr>
          <p:nvPr/>
        </p:nvSpPr>
        <p:spPr bwMode="auto">
          <a:xfrm>
            <a:off x="1731963" y="3270250"/>
            <a:ext cx="5414962"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Necesidades Energéticas Oxidativas &gt; Metabolismo Aeróbico</a:t>
            </a:r>
          </a:p>
        </p:txBody>
      </p:sp>
      <p:sp>
        <p:nvSpPr>
          <p:cNvPr id="130070" name="Text Box 82">
            <a:extLst>
              <a:ext uri="{FF2B5EF4-FFF2-40B4-BE49-F238E27FC236}">
                <a16:creationId xmlns:a16="http://schemas.microsoft.com/office/drawing/2014/main" id="{B62414D3-ED8B-455D-BF5A-4B876C3EB3FB}"/>
              </a:ext>
            </a:extLst>
          </p:cNvPr>
          <p:cNvSpPr txBox="1">
            <a:spLocks noChangeArrowheads="1"/>
          </p:cNvSpPr>
          <p:nvPr/>
        </p:nvSpPr>
        <p:spPr bwMode="auto">
          <a:xfrm>
            <a:off x="2527300" y="3449638"/>
            <a:ext cx="1119188"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100">
                <a:latin typeface="Verdana" panose="020B0604030504040204" pitchFamily="34" charset="0"/>
              </a:rPr>
              <a:t>(Demanda)</a:t>
            </a:r>
          </a:p>
        </p:txBody>
      </p:sp>
      <p:sp>
        <p:nvSpPr>
          <p:cNvPr id="130071" name="Text Box 83">
            <a:extLst>
              <a:ext uri="{FF2B5EF4-FFF2-40B4-BE49-F238E27FC236}">
                <a16:creationId xmlns:a16="http://schemas.microsoft.com/office/drawing/2014/main" id="{DCB7E7C2-C601-4C6B-B48C-751D6F9D8C09}"/>
              </a:ext>
            </a:extLst>
          </p:cNvPr>
          <p:cNvSpPr txBox="1">
            <a:spLocks noChangeArrowheads="1"/>
          </p:cNvSpPr>
          <p:nvPr/>
        </p:nvSpPr>
        <p:spPr bwMode="auto">
          <a:xfrm>
            <a:off x="5532438" y="3449638"/>
            <a:ext cx="884237"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100">
                <a:latin typeface="Verdana" panose="020B0604030504040204" pitchFamily="34" charset="0"/>
              </a:rPr>
              <a:t>(Aporte)</a:t>
            </a:r>
          </a:p>
        </p:txBody>
      </p:sp>
      <p:sp>
        <p:nvSpPr>
          <p:cNvPr id="130072" name="Text Box 86">
            <a:extLst>
              <a:ext uri="{FF2B5EF4-FFF2-40B4-BE49-F238E27FC236}">
                <a16:creationId xmlns:a16="http://schemas.microsoft.com/office/drawing/2014/main" id="{73618204-8424-4F4E-98CF-FCA96B307A8A}"/>
              </a:ext>
            </a:extLst>
          </p:cNvPr>
          <p:cNvSpPr txBox="1">
            <a:spLocks noChangeArrowheads="1"/>
          </p:cNvSpPr>
          <p:nvPr/>
        </p:nvSpPr>
        <p:spPr bwMode="auto">
          <a:xfrm>
            <a:off x="2028825" y="3727450"/>
            <a:ext cx="59309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400" i="0">
                <a:latin typeface="Arial" panose="020B0604020202020204" pitchFamily="34" charset="0"/>
              </a:rPr>
              <a:t>Requisitos de Energía &gt; Energía Emitida vía Fosforilación Oxidativa</a:t>
            </a:r>
          </a:p>
        </p:txBody>
      </p:sp>
      <p:sp>
        <p:nvSpPr>
          <p:cNvPr id="130073" name="Text Box 88">
            <a:extLst>
              <a:ext uri="{FF2B5EF4-FFF2-40B4-BE49-F238E27FC236}">
                <a16:creationId xmlns:a16="http://schemas.microsoft.com/office/drawing/2014/main" id="{ADEE5599-FB6A-48A0-9A68-1875E9C42A9A}"/>
              </a:ext>
            </a:extLst>
          </p:cNvPr>
          <p:cNvSpPr txBox="1">
            <a:spLocks noChangeArrowheads="1"/>
          </p:cNvSpPr>
          <p:nvPr/>
        </p:nvSpPr>
        <p:spPr bwMode="auto">
          <a:xfrm>
            <a:off x="7072313" y="96838"/>
            <a:ext cx="142081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Provisión de Energía (ATP)</a:t>
            </a:r>
          </a:p>
        </p:txBody>
      </p:sp>
      <p:sp>
        <p:nvSpPr>
          <p:cNvPr id="130074" name="Text Box 90">
            <a:extLst>
              <a:ext uri="{FF2B5EF4-FFF2-40B4-BE49-F238E27FC236}">
                <a16:creationId xmlns:a16="http://schemas.microsoft.com/office/drawing/2014/main" id="{B483A95F-9593-4272-8C37-C184D2CB84AD}"/>
              </a:ext>
            </a:extLst>
          </p:cNvPr>
          <p:cNvSpPr txBox="1">
            <a:spLocks noChangeArrowheads="1"/>
          </p:cNvSpPr>
          <p:nvPr/>
        </p:nvSpPr>
        <p:spPr bwMode="auto">
          <a:xfrm>
            <a:off x="6964363" y="581025"/>
            <a:ext cx="1655762"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Vías Metabólicas</a:t>
            </a:r>
          </a:p>
        </p:txBody>
      </p:sp>
      <p:sp>
        <p:nvSpPr>
          <p:cNvPr id="130075" name="Text Box 93">
            <a:extLst>
              <a:ext uri="{FF2B5EF4-FFF2-40B4-BE49-F238E27FC236}">
                <a16:creationId xmlns:a16="http://schemas.microsoft.com/office/drawing/2014/main" id="{471BEBAC-87FF-4CBC-9109-B69C16BDAF73}"/>
              </a:ext>
            </a:extLst>
          </p:cNvPr>
          <p:cNvSpPr txBox="1">
            <a:spLocks noChangeArrowheads="1"/>
          </p:cNvSpPr>
          <p:nvPr/>
        </p:nvSpPr>
        <p:spPr bwMode="auto">
          <a:xfrm>
            <a:off x="6610350" y="879475"/>
            <a:ext cx="131127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Anaeróbicas</a:t>
            </a:r>
          </a:p>
        </p:txBody>
      </p:sp>
      <p:sp>
        <p:nvSpPr>
          <p:cNvPr id="130076" name="Text Box 95">
            <a:extLst>
              <a:ext uri="{FF2B5EF4-FFF2-40B4-BE49-F238E27FC236}">
                <a16:creationId xmlns:a16="http://schemas.microsoft.com/office/drawing/2014/main" id="{68CDF522-7933-4927-9571-60E0BCBE2925}"/>
              </a:ext>
            </a:extLst>
          </p:cNvPr>
          <p:cNvSpPr txBox="1">
            <a:spLocks noChangeArrowheads="1"/>
          </p:cNvSpPr>
          <p:nvPr/>
        </p:nvSpPr>
        <p:spPr bwMode="auto">
          <a:xfrm>
            <a:off x="7837488" y="879475"/>
            <a:ext cx="1052512"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Aeróbicas</a:t>
            </a:r>
          </a:p>
        </p:txBody>
      </p:sp>
      <p:sp>
        <p:nvSpPr>
          <p:cNvPr id="130077" name="Text Box 97">
            <a:extLst>
              <a:ext uri="{FF2B5EF4-FFF2-40B4-BE49-F238E27FC236}">
                <a16:creationId xmlns:a16="http://schemas.microsoft.com/office/drawing/2014/main" id="{251D3E5A-7129-4B37-84AA-951555530737}"/>
              </a:ext>
            </a:extLst>
          </p:cNvPr>
          <p:cNvSpPr txBox="1">
            <a:spLocks noChangeArrowheads="1"/>
          </p:cNvSpPr>
          <p:nvPr/>
        </p:nvSpPr>
        <p:spPr bwMode="auto">
          <a:xfrm>
            <a:off x="8262938" y="1196975"/>
            <a:ext cx="6445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Muy</a:t>
            </a:r>
          </a:p>
          <a:p>
            <a:pPr algn="ctr">
              <a:lnSpc>
                <a:spcPct val="80000"/>
              </a:lnSpc>
            </a:pPr>
            <a:r>
              <a:rPr lang="en-US" altLang="en-US" sz="1400" i="0">
                <a:latin typeface="Arial" panose="020B0604020202020204" pitchFamily="34" charset="0"/>
              </a:rPr>
              <a:t>Poco</a:t>
            </a:r>
          </a:p>
        </p:txBody>
      </p:sp>
      <p:sp>
        <p:nvSpPr>
          <p:cNvPr id="130078" name="Text Box 99">
            <a:extLst>
              <a:ext uri="{FF2B5EF4-FFF2-40B4-BE49-F238E27FC236}">
                <a16:creationId xmlns:a16="http://schemas.microsoft.com/office/drawing/2014/main" id="{7745AF06-B4AA-4D3D-88BD-5A96DEDDF694}"/>
              </a:ext>
            </a:extLst>
          </p:cNvPr>
          <p:cNvSpPr txBox="1">
            <a:spLocks noChangeArrowheads="1"/>
          </p:cNvSpPr>
          <p:nvPr/>
        </p:nvSpPr>
        <p:spPr bwMode="auto">
          <a:xfrm>
            <a:off x="6389688" y="1209675"/>
            <a:ext cx="9398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ATP-PCr</a:t>
            </a:r>
          </a:p>
        </p:txBody>
      </p:sp>
      <p:sp>
        <p:nvSpPr>
          <p:cNvPr id="130079" name="Text Box 101">
            <a:extLst>
              <a:ext uri="{FF2B5EF4-FFF2-40B4-BE49-F238E27FC236}">
                <a16:creationId xmlns:a16="http://schemas.microsoft.com/office/drawing/2014/main" id="{1BFD1C77-0A88-4453-BB6B-4C70E6CC4E5F}"/>
              </a:ext>
            </a:extLst>
          </p:cNvPr>
          <p:cNvSpPr txBox="1">
            <a:spLocks noChangeArrowheads="1"/>
          </p:cNvSpPr>
          <p:nvPr/>
        </p:nvSpPr>
        <p:spPr bwMode="auto">
          <a:xfrm>
            <a:off x="7202488" y="1209675"/>
            <a:ext cx="1112837"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Glucólisis</a:t>
            </a:r>
          </a:p>
        </p:txBody>
      </p:sp>
      <p:sp>
        <p:nvSpPr>
          <p:cNvPr id="130080" name="Line 102">
            <a:extLst>
              <a:ext uri="{FF2B5EF4-FFF2-40B4-BE49-F238E27FC236}">
                <a16:creationId xmlns:a16="http://schemas.microsoft.com/office/drawing/2014/main" id="{21DD20E6-D726-4A62-A1F3-9BC2B459352F}"/>
              </a:ext>
            </a:extLst>
          </p:cNvPr>
          <p:cNvSpPr>
            <a:spLocks noChangeShapeType="1"/>
          </p:cNvSpPr>
          <p:nvPr/>
        </p:nvSpPr>
        <p:spPr bwMode="auto">
          <a:xfrm>
            <a:off x="8596313" y="156845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81" name="Text Box 103">
            <a:extLst>
              <a:ext uri="{FF2B5EF4-FFF2-40B4-BE49-F238E27FC236}">
                <a16:creationId xmlns:a16="http://schemas.microsoft.com/office/drawing/2014/main" id="{2C2D0716-0048-4F72-A0CA-2A151BC0E4DF}"/>
              </a:ext>
            </a:extLst>
          </p:cNvPr>
          <p:cNvSpPr txBox="1">
            <a:spLocks noChangeArrowheads="1"/>
          </p:cNvSpPr>
          <p:nvPr/>
        </p:nvSpPr>
        <p:spPr bwMode="auto">
          <a:xfrm>
            <a:off x="7720013" y="1692275"/>
            <a:ext cx="122078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Almacenes de O</a:t>
            </a:r>
            <a:r>
              <a:rPr lang="en-US" altLang="en-US" sz="1400" i="0" baseline="-25000">
                <a:latin typeface="Arial" panose="020B0604020202020204" pitchFamily="34" charset="0"/>
              </a:rPr>
              <a:t>2</a:t>
            </a:r>
          </a:p>
        </p:txBody>
      </p:sp>
      <p:sp>
        <p:nvSpPr>
          <p:cNvPr id="130082" name="Freeform 105">
            <a:extLst>
              <a:ext uri="{FF2B5EF4-FFF2-40B4-BE49-F238E27FC236}">
                <a16:creationId xmlns:a16="http://schemas.microsoft.com/office/drawing/2014/main" id="{06125286-E260-473E-AC12-DA8BABA384C8}"/>
              </a:ext>
            </a:extLst>
          </p:cNvPr>
          <p:cNvSpPr>
            <a:spLocks/>
          </p:cNvSpPr>
          <p:nvPr/>
        </p:nvSpPr>
        <p:spPr bwMode="auto">
          <a:xfrm flipV="1">
            <a:off x="6899275" y="1423988"/>
            <a:ext cx="773113" cy="141287"/>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0083" name="Freeform 106">
            <a:extLst>
              <a:ext uri="{FF2B5EF4-FFF2-40B4-BE49-F238E27FC236}">
                <a16:creationId xmlns:a16="http://schemas.microsoft.com/office/drawing/2014/main" id="{161DAA0A-EEC0-4C3A-83B4-DF731098F032}"/>
              </a:ext>
            </a:extLst>
          </p:cNvPr>
          <p:cNvSpPr>
            <a:spLocks/>
          </p:cNvSpPr>
          <p:nvPr/>
        </p:nvSpPr>
        <p:spPr bwMode="auto">
          <a:xfrm rot="10800000" flipV="1">
            <a:off x="6369050" y="1562100"/>
            <a:ext cx="962025" cy="24288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0084" name="Line 107">
            <a:extLst>
              <a:ext uri="{FF2B5EF4-FFF2-40B4-BE49-F238E27FC236}">
                <a16:creationId xmlns:a16="http://schemas.microsoft.com/office/drawing/2014/main" id="{62DBC10D-9633-4AF3-85C1-2D4D47C33454}"/>
              </a:ext>
            </a:extLst>
          </p:cNvPr>
          <p:cNvSpPr>
            <a:spLocks noChangeShapeType="1"/>
          </p:cNvSpPr>
          <p:nvPr/>
        </p:nvSpPr>
        <p:spPr bwMode="auto">
          <a:xfrm rot="5400000">
            <a:off x="7577138" y="1530350"/>
            <a:ext cx="0" cy="523875"/>
          </a:xfrm>
          <a:prstGeom prst="line">
            <a:avLst/>
          </a:prstGeom>
          <a:noFill/>
          <a:ln w="476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085" name="Rectangle 109">
            <a:extLst>
              <a:ext uri="{FF2B5EF4-FFF2-40B4-BE49-F238E27FC236}">
                <a16:creationId xmlns:a16="http://schemas.microsoft.com/office/drawing/2014/main" id="{2728D8E9-4219-4FAC-94AD-27FB714DF6E6}"/>
              </a:ext>
            </a:extLst>
          </p:cNvPr>
          <p:cNvSpPr>
            <a:spLocks noChangeArrowheads="1"/>
          </p:cNvSpPr>
          <p:nvPr/>
        </p:nvSpPr>
        <p:spPr bwMode="auto">
          <a:xfrm>
            <a:off x="2871788" y="4535488"/>
            <a:ext cx="2557462" cy="485775"/>
          </a:xfrm>
          <a:prstGeom prst="rect">
            <a:avLst/>
          </a:prstGeom>
          <a:solidFill>
            <a:srgbClr val="CCFF66"/>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0086" name="Text Box 110">
            <a:extLst>
              <a:ext uri="{FF2B5EF4-FFF2-40B4-BE49-F238E27FC236}">
                <a16:creationId xmlns:a16="http://schemas.microsoft.com/office/drawing/2014/main" id="{CF217187-B86D-458C-8A2C-83586BE7C7EA}"/>
              </a:ext>
            </a:extLst>
          </p:cNvPr>
          <p:cNvSpPr txBox="1">
            <a:spLocks noChangeArrowheads="1"/>
          </p:cNvSpPr>
          <p:nvPr/>
        </p:nvSpPr>
        <p:spPr bwMode="auto">
          <a:xfrm>
            <a:off x="3706813" y="5594350"/>
            <a:ext cx="26987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i="0" baseline="30000">
              <a:latin typeface="Arial" panose="020B0604020202020204" pitchFamily="34" charset="0"/>
            </a:endParaRPr>
          </a:p>
        </p:txBody>
      </p:sp>
      <p:sp>
        <p:nvSpPr>
          <p:cNvPr id="130087" name="Text Box 111">
            <a:extLst>
              <a:ext uri="{FF2B5EF4-FFF2-40B4-BE49-F238E27FC236}">
                <a16:creationId xmlns:a16="http://schemas.microsoft.com/office/drawing/2014/main" id="{5B4AE4C2-5599-4449-99FC-DC52A32B33DA}"/>
              </a:ext>
            </a:extLst>
          </p:cNvPr>
          <p:cNvSpPr txBox="1">
            <a:spLocks noChangeArrowheads="1"/>
          </p:cNvSpPr>
          <p:nvPr/>
        </p:nvSpPr>
        <p:spPr bwMode="auto">
          <a:xfrm>
            <a:off x="2690813" y="4554538"/>
            <a:ext cx="282733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  ESTADO ESTABLE DE O</a:t>
            </a:r>
            <a:r>
              <a:rPr lang="en-US" altLang="en-US" sz="1600" i="0" baseline="-25000">
                <a:latin typeface="Arial" panose="020B0604020202020204" pitchFamily="34" charset="0"/>
              </a:rPr>
              <a:t>2</a:t>
            </a:r>
            <a:r>
              <a:rPr lang="en-US" altLang="en-US" sz="1600" i="0">
                <a:latin typeface="Arial" panose="020B0604020202020204" pitchFamily="34" charset="0"/>
              </a:rPr>
              <a:t> (VO</a:t>
            </a:r>
            <a:r>
              <a:rPr lang="en-US" altLang="en-US" sz="1600" i="0" baseline="-25000">
                <a:latin typeface="Arial" panose="020B0604020202020204" pitchFamily="34" charset="0"/>
              </a:rPr>
              <a:t>2 </a:t>
            </a:r>
            <a:r>
              <a:rPr lang="en-US" altLang="en-US" sz="1600" i="0">
                <a:latin typeface="Arial" panose="020B0604020202020204" pitchFamily="34" charset="0"/>
              </a:rPr>
              <a:t>Constante)</a:t>
            </a:r>
          </a:p>
        </p:txBody>
      </p:sp>
      <p:sp>
        <p:nvSpPr>
          <p:cNvPr id="130088" name="Text Box 114">
            <a:extLst>
              <a:ext uri="{FF2B5EF4-FFF2-40B4-BE49-F238E27FC236}">
                <a16:creationId xmlns:a16="http://schemas.microsoft.com/office/drawing/2014/main" id="{D29EB044-CD8B-47D5-B89B-F989EDD659F2}"/>
              </a:ext>
            </a:extLst>
          </p:cNvPr>
          <p:cNvSpPr txBox="1">
            <a:spLocks noChangeArrowheads="1"/>
          </p:cNvSpPr>
          <p:nvPr/>
        </p:nvSpPr>
        <p:spPr bwMode="auto">
          <a:xfrm>
            <a:off x="2816225" y="4171950"/>
            <a:ext cx="270827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Luego de 4 ó 5 min (Ajuste)</a:t>
            </a:r>
          </a:p>
        </p:txBody>
      </p:sp>
      <p:sp>
        <p:nvSpPr>
          <p:cNvPr id="130089" name="Line 121">
            <a:extLst>
              <a:ext uri="{FF2B5EF4-FFF2-40B4-BE49-F238E27FC236}">
                <a16:creationId xmlns:a16="http://schemas.microsoft.com/office/drawing/2014/main" id="{A3987A6C-FFCA-4474-B9E1-62C4E0012744}"/>
              </a:ext>
            </a:extLst>
          </p:cNvPr>
          <p:cNvSpPr>
            <a:spLocks noChangeShapeType="1"/>
          </p:cNvSpPr>
          <p:nvPr/>
        </p:nvSpPr>
        <p:spPr bwMode="auto">
          <a:xfrm rot="-5400000">
            <a:off x="5546726" y="466725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90" name="Text Box 122">
            <a:extLst>
              <a:ext uri="{FF2B5EF4-FFF2-40B4-BE49-F238E27FC236}">
                <a16:creationId xmlns:a16="http://schemas.microsoft.com/office/drawing/2014/main" id="{FAD3EAA7-2EF9-4DE8-994A-87783AF87E42}"/>
              </a:ext>
            </a:extLst>
          </p:cNvPr>
          <p:cNvSpPr txBox="1">
            <a:spLocks noChangeArrowheads="1"/>
          </p:cNvSpPr>
          <p:nvPr/>
        </p:nvSpPr>
        <p:spPr bwMode="auto">
          <a:xfrm>
            <a:off x="5548313" y="4651375"/>
            <a:ext cx="3027362"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Ejercicio Submáximo Prolongado</a:t>
            </a:r>
          </a:p>
        </p:txBody>
      </p:sp>
      <p:sp>
        <p:nvSpPr>
          <p:cNvPr id="130091" name="Text Box 123">
            <a:extLst>
              <a:ext uri="{FF2B5EF4-FFF2-40B4-BE49-F238E27FC236}">
                <a16:creationId xmlns:a16="http://schemas.microsoft.com/office/drawing/2014/main" id="{A9F399BE-4C48-478D-A47D-319D8AB43991}"/>
              </a:ext>
            </a:extLst>
          </p:cNvPr>
          <p:cNvSpPr txBox="1">
            <a:spLocks noChangeArrowheads="1"/>
          </p:cNvSpPr>
          <p:nvPr/>
        </p:nvSpPr>
        <p:spPr bwMode="auto">
          <a:xfrm>
            <a:off x="561975" y="4110038"/>
            <a:ext cx="14954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Provisión de</a:t>
            </a:r>
          </a:p>
          <a:p>
            <a:pPr algn="ctr">
              <a:lnSpc>
                <a:spcPct val="80000"/>
              </a:lnSpc>
            </a:pPr>
            <a:r>
              <a:rPr lang="en-US" altLang="en-US" sz="1400" i="0">
                <a:latin typeface="Arial" panose="020B0604020202020204" pitchFamily="34" charset="0"/>
              </a:rPr>
              <a:t> Energía (ATP)</a:t>
            </a:r>
          </a:p>
        </p:txBody>
      </p:sp>
      <p:sp>
        <p:nvSpPr>
          <p:cNvPr id="130092" name="Line 124">
            <a:extLst>
              <a:ext uri="{FF2B5EF4-FFF2-40B4-BE49-F238E27FC236}">
                <a16:creationId xmlns:a16="http://schemas.microsoft.com/office/drawing/2014/main" id="{57575A6F-2EE0-4235-8F0A-FCF63433FEB0}"/>
              </a:ext>
            </a:extLst>
          </p:cNvPr>
          <p:cNvSpPr>
            <a:spLocks noChangeShapeType="1"/>
          </p:cNvSpPr>
          <p:nvPr/>
        </p:nvSpPr>
        <p:spPr bwMode="auto">
          <a:xfrm>
            <a:off x="1306513" y="45164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93" name="Text Box 125">
            <a:extLst>
              <a:ext uri="{FF2B5EF4-FFF2-40B4-BE49-F238E27FC236}">
                <a16:creationId xmlns:a16="http://schemas.microsoft.com/office/drawing/2014/main" id="{06A094E5-B7CF-45E7-9D82-070471830349}"/>
              </a:ext>
            </a:extLst>
          </p:cNvPr>
          <p:cNvSpPr txBox="1">
            <a:spLocks noChangeArrowheads="1"/>
          </p:cNvSpPr>
          <p:nvPr/>
        </p:nvSpPr>
        <p:spPr bwMode="auto">
          <a:xfrm>
            <a:off x="617538" y="4648200"/>
            <a:ext cx="13589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Vía Aeróbicas</a:t>
            </a:r>
          </a:p>
        </p:txBody>
      </p:sp>
      <p:sp>
        <p:nvSpPr>
          <p:cNvPr id="130094" name="Line 126">
            <a:extLst>
              <a:ext uri="{FF2B5EF4-FFF2-40B4-BE49-F238E27FC236}">
                <a16:creationId xmlns:a16="http://schemas.microsoft.com/office/drawing/2014/main" id="{D56CAAB7-7471-44E2-9FF7-1D5ABD84E5CF}"/>
              </a:ext>
            </a:extLst>
          </p:cNvPr>
          <p:cNvSpPr>
            <a:spLocks noChangeShapeType="1"/>
          </p:cNvSpPr>
          <p:nvPr/>
        </p:nvSpPr>
        <p:spPr bwMode="auto">
          <a:xfrm>
            <a:off x="1306513" y="48593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95" name="Text Box 127">
            <a:extLst>
              <a:ext uri="{FF2B5EF4-FFF2-40B4-BE49-F238E27FC236}">
                <a16:creationId xmlns:a16="http://schemas.microsoft.com/office/drawing/2014/main" id="{A4D052B8-44BF-4260-91A3-506F689718ED}"/>
              </a:ext>
            </a:extLst>
          </p:cNvPr>
          <p:cNvSpPr txBox="1">
            <a:spLocks noChangeArrowheads="1"/>
          </p:cNvSpPr>
          <p:nvPr/>
        </p:nvSpPr>
        <p:spPr bwMode="auto">
          <a:xfrm>
            <a:off x="617538" y="5003800"/>
            <a:ext cx="1333500"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a:latin typeface="Arial" panose="020B0604020202020204" pitchFamily="34" charset="0"/>
              </a:rPr>
              <a:t>Acumulación Mínima de Lactato</a:t>
            </a:r>
          </a:p>
        </p:txBody>
      </p:sp>
      <p:sp>
        <p:nvSpPr>
          <p:cNvPr id="130096" name="Line 128">
            <a:extLst>
              <a:ext uri="{FF2B5EF4-FFF2-40B4-BE49-F238E27FC236}">
                <a16:creationId xmlns:a16="http://schemas.microsoft.com/office/drawing/2014/main" id="{9D3CA8D2-362F-48E5-8D08-F8E2F40436A2}"/>
              </a:ext>
            </a:extLst>
          </p:cNvPr>
          <p:cNvSpPr>
            <a:spLocks noChangeShapeType="1"/>
          </p:cNvSpPr>
          <p:nvPr/>
        </p:nvSpPr>
        <p:spPr bwMode="auto">
          <a:xfrm rot="-5400000">
            <a:off x="2376488" y="4278313"/>
            <a:ext cx="0" cy="97790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97" name="Text Box 130">
            <a:extLst>
              <a:ext uri="{FF2B5EF4-FFF2-40B4-BE49-F238E27FC236}">
                <a16:creationId xmlns:a16="http://schemas.microsoft.com/office/drawing/2014/main" id="{7BF43148-0DCE-40C8-A938-EAC03404E764}"/>
              </a:ext>
            </a:extLst>
          </p:cNvPr>
          <p:cNvSpPr txBox="1">
            <a:spLocks noChangeArrowheads="1"/>
          </p:cNvSpPr>
          <p:nvPr/>
        </p:nvSpPr>
        <p:spPr bwMode="auto">
          <a:xfrm>
            <a:off x="2779713" y="5106988"/>
            <a:ext cx="30067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400" i="0">
                <a:latin typeface="Arial" panose="020B0604020202020204" pitchFamily="34" charset="0"/>
              </a:rPr>
              <a:t>Transporte/Disponibilidad de O</a:t>
            </a:r>
            <a:r>
              <a:rPr lang="en-US" altLang="en-US" sz="1400" i="0" baseline="-25000">
                <a:latin typeface="Arial" panose="020B0604020202020204" pitchFamily="34" charset="0"/>
              </a:rPr>
              <a:t>2</a:t>
            </a:r>
          </a:p>
        </p:txBody>
      </p:sp>
      <p:sp>
        <p:nvSpPr>
          <p:cNvPr id="130098" name="Line 131">
            <a:extLst>
              <a:ext uri="{FF2B5EF4-FFF2-40B4-BE49-F238E27FC236}">
                <a16:creationId xmlns:a16="http://schemas.microsoft.com/office/drawing/2014/main" id="{EB6770D7-0E66-4ACF-96E8-EED438230991}"/>
              </a:ext>
            </a:extLst>
          </p:cNvPr>
          <p:cNvSpPr>
            <a:spLocks noChangeShapeType="1"/>
          </p:cNvSpPr>
          <p:nvPr/>
        </p:nvSpPr>
        <p:spPr bwMode="auto">
          <a:xfrm flipV="1">
            <a:off x="2822575" y="5119688"/>
            <a:ext cx="0" cy="200025"/>
          </a:xfrm>
          <a:prstGeom prst="line">
            <a:avLst/>
          </a:prstGeom>
          <a:noFill/>
          <a:ln w="317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099" name="Text Box 133">
            <a:extLst>
              <a:ext uri="{FF2B5EF4-FFF2-40B4-BE49-F238E27FC236}">
                <a16:creationId xmlns:a16="http://schemas.microsoft.com/office/drawing/2014/main" id="{5BF75B76-F150-4945-A358-EEB8C7D5A240}"/>
              </a:ext>
            </a:extLst>
          </p:cNvPr>
          <p:cNvSpPr txBox="1">
            <a:spLocks noChangeArrowheads="1"/>
          </p:cNvSpPr>
          <p:nvPr/>
        </p:nvSpPr>
        <p:spPr bwMode="auto">
          <a:xfrm>
            <a:off x="2513013" y="5411788"/>
            <a:ext cx="3425825" cy="601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Equilibrio Homeostático Dinámico de</a:t>
            </a:r>
          </a:p>
          <a:p>
            <a:pPr algn="ctr">
              <a:lnSpc>
                <a:spcPct val="80000"/>
              </a:lnSpc>
            </a:pPr>
            <a:r>
              <a:rPr lang="en-US" altLang="en-US" sz="1400" i="0">
                <a:latin typeface="Arial" panose="020B0604020202020204" pitchFamily="34" charset="0"/>
              </a:rPr>
              <a:t>Variables Fisiológicas</a:t>
            </a:r>
          </a:p>
          <a:p>
            <a:pPr algn="ctr">
              <a:lnSpc>
                <a:spcPct val="80000"/>
              </a:lnSpc>
            </a:pPr>
            <a:r>
              <a:rPr lang="en-US" altLang="en-US" sz="1400" i="0">
                <a:latin typeface="Arial" panose="020B0604020202020204" pitchFamily="34" charset="0"/>
              </a:rPr>
              <a:t>(FR, FC, VE, Q, Lactato, etc)</a:t>
            </a:r>
            <a:endParaRPr lang="en-US" altLang="en-US" sz="1400" i="0" baseline="-25000">
              <a:latin typeface="Arial" panose="020B0604020202020204" pitchFamily="34" charset="0"/>
            </a:endParaRPr>
          </a:p>
        </p:txBody>
      </p:sp>
      <p:sp>
        <p:nvSpPr>
          <p:cNvPr id="130100" name="Text Box 137">
            <a:extLst>
              <a:ext uri="{FF2B5EF4-FFF2-40B4-BE49-F238E27FC236}">
                <a16:creationId xmlns:a16="http://schemas.microsoft.com/office/drawing/2014/main" id="{F494265B-A4A5-457A-91B9-7ABEAE1496FD}"/>
              </a:ext>
            </a:extLst>
          </p:cNvPr>
          <p:cNvSpPr txBox="1">
            <a:spLocks noChangeArrowheads="1"/>
          </p:cNvSpPr>
          <p:nvPr/>
        </p:nvSpPr>
        <p:spPr bwMode="auto">
          <a:xfrm>
            <a:off x="1706563" y="6013450"/>
            <a:ext cx="5376862"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400" i="0">
                <a:latin typeface="Arial" panose="020B0604020202020204" pitchFamily="34" charset="0"/>
              </a:rPr>
              <a:t>Necesidades Energéticas Oxidativas = Metabolismo Aeróbico</a:t>
            </a:r>
          </a:p>
        </p:txBody>
      </p:sp>
      <p:sp>
        <p:nvSpPr>
          <p:cNvPr id="130101" name="Text Box 138">
            <a:extLst>
              <a:ext uri="{FF2B5EF4-FFF2-40B4-BE49-F238E27FC236}">
                <a16:creationId xmlns:a16="http://schemas.microsoft.com/office/drawing/2014/main" id="{9878E8C6-A1BB-426F-8A1C-112E7184561D}"/>
              </a:ext>
            </a:extLst>
          </p:cNvPr>
          <p:cNvSpPr txBox="1">
            <a:spLocks noChangeArrowheads="1"/>
          </p:cNvSpPr>
          <p:nvPr/>
        </p:nvSpPr>
        <p:spPr bwMode="auto">
          <a:xfrm>
            <a:off x="2527300" y="6180138"/>
            <a:ext cx="1119188"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100">
                <a:latin typeface="Verdana" panose="020B0604030504040204" pitchFamily="34" charset="0"/>
              </a:rPr>
              <a:t>(Demanda)</a:t>
            </a:r>
          </a:p>
        </p:txBody>
      </p:sp>
      <p:sp>
        <p:nvSpPr>
          <p:cNvPr id="130102" name="Text Box 139">
            <a:extLst>
              <a:ext uri="{FF2B5EF4-FFF2-40B4-BE49-F238E27FC236}">
                <a16:creationId xmlns:a16="http://schemas.microsoft.com/office/drawing/2014/main" id="{E8AF5BCE-E9C3-4475-A942-ABFC9FCFB504}"/>
              </a:ext>
            </a:extLst>
          </p:cNvPr>
          <p:cNvSpPr txBox="1">
            <a:spLocks noChangeArrowheads="1"/>
          </p:cNvSpPr>
          <p:nvPr/>
        </p:nvSpPr>
        <p:spPr bwMode="auto">
          <a:xfrm>
            <a:off x="5608638" y="6180138"/>
            <a:ext cx="884237"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100">
                <a:latin typeface="Verdana" panose="020B0604030504040204" pitchFamily="34" charset="0"/>
              </a:rPr>
              <a:t>(Aporte)</a:t>
            </a:r>
          </a:p>
        </p:txBody>
      </p:sp>
      <p:sp>
        <p:nvSpPr>
          <p:cNvPr id="130103" name="Text Box 142">
            <a:extLst>
              <a:ext uri="{FF2B5EF4-FFF2-40B4-BE49-F238E27FC236}">
                <a16:creationId xmlns:a16="http://schemas.microsoft.com/office/drawing/2014/main" id="{F6419F45-CE22-4CF9-80AA-29DAF18BC9A2}"/>
              </a:ext>
            </a:extLst>
          </p:cNvPr>
          <p:cNvSpPr txBox="1">
            <a:spLocks noChangeArrowheads="1"/>
          </p:cNvSpPr>
          <p:nvPr/>
        </p:nvSpPr>
        <p:spPr bwMode="auto">
          <a:xfrm>
            <a:off x="2028825" y="6470650"/>
            <a:ext cx="675957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400" i="0">
                <a:latin typeface="Arial" panose="020B0604020202020204" pitchFamily="34" charset="0"/>
              </a:rPr>
              <a:t>Requisitos de Energía = Energía Emitida vía Fosforilación Oxidativa</a:t>
            </a:r>
          </a:p>
        </p:txBody>
      </p:sp>
      <p:sp>
        <p:nvSpPr>
          <p:cNvPr id="130104" name="Freeform 154">
            <a:extLst>
              <a:ext uri="{FF2B5EF4-FFF2-40B4-BE49-F238E27FC236}">
                <a16:creationId xmlns:a16="http://schemas.microsoft.com/office/drawing/2014/main" id="{AB4521C7-A121-4607-AD64-46007CD0D549}"/>
              </a:ext>
            </a:extLst>
          </p:cNvPr>
          <p:cNvSpPr>
            <a:spLocks/>
          </p:cNvSpPr>
          <p:nvPr/>
        </p:nvSpPr>
        <p:spPr bwMode="auto">
          <a:xfrm flipV="1">
            <a:off x="2973388" y="3941763"/>
            <a:ext cx="2266950" cy="115887"/>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0105" name="Line 155">
            <a:extLst>
              <a:ext uri="{FF2B5EF4-FFF2-40B4-BE49-F238E27FC236}">
                <a16:creationId xmlns:a16="http://schemas.microsoft.com/office/drawing/2014/main" id="{8CC0AD30-1281-40D4-BBF0-7E8C2E21CFB1}"/>
              </a:ext>
            </a:extLst>
          </p:cNvPr>
          <p:cNvSpPr>
            <a:spLocks noChangeShapeType="1"/>
          </p:cNvSpPr>
          <p:nvPr/>
        </p:nvSpPr>
        <p:spPr bwMode="auto">
          <a:xfrm>
            <a:off x="7224713" y="787400"/>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06" name="Line 156">
            <a:extLst>
              <a:ext uri="{FF2B5EF4-FFF2-40B4-BE49-F238E27FC236}">
                <a16:creationId xmlns:a16="http://schemas.microsoft.com/office/drawing/2014/main" id="{00CEE1F6-FF9F-478F-977A-EFDF84D6FEEF}"/>
              </a:ext>
            </a:extLst>
          </p:cNvPr>
          <p:cNvSpPr>
            <a:spLocks noChangeShapeType="1"/>
          </p:cNvSpPr>
          <p:nvPr/>
        </p:nvSpPr>
        <p:spPr bwMode="auto">
          <a:xfrm>
            <a:off x="8393113" y="787400"/>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07" name="Line 157">
            <a:extLst>
              <a:ext uri="{FF2B5EF4-FFF2-40B4-BE49-F238E27FC236}">
                <a16:creationId xmlns:a16="http://schemas.microsoft.com/office/drawing/2014/main" id="{06C7C697-A959-4466-98DD-655CAC389C8B}"/>
              </a:ext>
            </a:extLst>
          </p:cNvPr>
          <p:cNvSpPr>
            <a:spLocks noChangeShapeType="1"/>
          </p:cNvSpPr>
          <p:nvPr/>
        </p:nvSpPr>
        <p:spPr bwMode="auto">
          <a:xfrm>
            <a:off x="7818438" y="469900"/>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08" name="Line 158">
            <a:extLst>
              <a:ext uri="{FF2B5EF4-FFF2-40B4-BE49-F238E27FC236}">
                <a16:creationId xmlns:a16="http://schemas.microsoft.com/office/drawing/2014/main" id="{467E74C6-541B-457E-9C1A-B329BCE444DE}"/>
              </a:ext>
            </a:extLst>
          </p:cNvPr>
          <p:cNvSpPr>
            <a:spLocks noChangeShapeType="1"/>
          </p:cNvSpPr>
          <p:nvPr/>
        </p:nvSpPr>
        <p:spPr bwMode="auto">
          <a:xfrm>
            <a:off x="6881813" y="1079500"/>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09" name="Line 159">
            <a:extLst>
              <a:ext uri="{FF2B5EF4-FFF2-40B4-BE49-F238E27FC236}">
                <a16:creationId xmlns:a16="http://schemas.microsoft.com/office/drawing/2014/main" id="{21B08EED-B693-4873-B45E-DD551765A1CF}"/>
              </a:ext>
            </a:extLst>
          </p:cNvPr>
          <p:cNvSpPr>
            <a:spLocks noChangeShapeType="1"/>
          </p:cNvSpPr>
          <p:nvPr/>
        </p:nvSpPr>
        <p:spPr bwMode="auto">
          <a:xfrm>
            <a:off x="7593013" y="1092200"/>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10" name="Line 160">
            <a:extLst>
              <a:ext uri="{FF2B5EF4-FFF2-40B4-BE49-F238E27FC236}">
                <a16:creationId xmlns:a16="http://schemas.microsoft.com/office/drawing/2014/main" id="{F1F14BC2-DFED-4FA9-9051-8DBA15271AD2}"/>
              </a:ext>
            </a:extLst>
          </p:cNvPr>
          <p:cNvSpPr>
            <a:spLocks noChangeShapeType="1"/>
          </p:cNvSpPr>
          <p:nvPr/>
        </p:nvSpPr>
        <p:spPr bwMode="auto">
          <a:xfrm>
            <a:off x="8621713" y="1092200"/>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11" name="Text Box 161">
            <a:extLst>
              <a:ext uri="{FF2B5EF4-FFF2-40B4-BE49-F238E27FC236}">
                <a16:creationId xmlns:a16="http://schemas.microsoft.com/office/drawing/2014/main" id="{071570F2-C039-4325-8EE6-20331BDC62C6}"/>
              </a:ext>
            </a:extLst>
          </p:cNvPr>
          <p:cNvSpPr txBox="1">
            <a:spLocks noChangeArrowheads="1"/>
          </p:cNvSpPr>
          <p:nvPr/>
        </p:nvSpPr>
        <p:spPr bwMode="auto">
          <a:xfrm>
            <a:off x="3325813" y="4600575"/>
            <a:ext cx="26987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i="0" baseline="30000">
              <a:latin typeface="Arial" panose="020B0604020202020204" pitchFamily="34" charset="0"/>
            </a:endParaRPr>
          </a:p>
        </p:txBody>
      </p:sp>
      <p:sp>
        <p:nvSpPr>
          <p:cNvPr id="130112" name="Line 162">
            <a:extLst>
              <a:ext uri="{FF2B5EF4-FFF2-40B4-BE49-F238E27FC236}">
                <a16:creationId xmlns:a16="http://schemas.microsoft.com/office/drawing/2014/main" id="{BA22705E-1F6C-4473-BA28-D9D973F0F7F1}"/>
              </a:ext>
            </a:extLst>
          </p:cNvPr>
          <p:cNvSpPr>
            <a:spLocks noChangeShapeType="1"/>
          </p:cNvSpPr>
          <p:nvPr/>
        </p:nvSpPr>
        <p:spPr bwMode="auto">
          <a:xfrm>
            <a:off x="4124325" y="911225"/>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13" name="Line 163">
            <a:extLst>
              <a:ext uri="{FF2B5EF4-FFF2-40B4-BE49-F238E27FC236}">
                <a16:creationId xmlns:a16="http://schemas.microsoft.com/office/drawing/2014/main" id="{ABD84582-D596-46F1-A3CD-96AFA9639EFD}"/>
              </a:ext>
            </a:extLst>
          </p:cNvPr>
          <p:cNvSpPr>
            <a:spLocks noChangeShapeType="1"/>
          </p:cNvSpPr>
          <p:nvPr/>
        </p:nvSpPr>
        <p:spPr bwMode="auto">
          <a:xfrm>
            <a:off x="4130675" y="1976438"/>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14" name="Line 164">
            <a:extLst>
              <a:ext uri="{FF2B5EF4-FFF2-40B4-BE49-F238E27FC236}">
                <a16:creationId xmlns:a16="http://schemas.microsoft.com/office/drawing/2014/main" id="{1EB68A2B-5112-476A-A7E6-3DB60A9CC009}"/>
              </a:ext>
            </a:extLst>
          </p:cNvPr>
          <p:cNvSpPr>
            <a:spLocks noChangeShapeType="1"/>
          </p:cNvSpPr>
          <p:nvPr/>
        </p:nvSpPr>
        <p:spPr bwMode="auto">
          <a:xfrm>
            <a:off x="4130675" y="2281238"/>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15" name="Line 165">
            <a:extLst>
              <a:ext uri="{FF2B5EF4-FFF2-40B4-BE49-F238E27FC236}">
                <a16:creationId xmlns:a16="http://schemas.microsoft.com/office/drawing/2014/main" id="{FC988A09-9EC4-4A97-A0C8-A5295728FCFC}"/>
              </a:ext>
            </a:extLst>
          </p:cNvPr>
          <p:cNvSpPr>
            <a:spLocks noChangeShapeType="1"/>
          </p:cNvSpPr>
          <p:nvPr/>
        </p:nvSpPr>
        <p:spPr bwMode="auto">
          <a:xfrm>
            <a:off x="4130675" y="2738438"/>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16" name="Line 166">
            <a:extLst>
              <a:ext uri="{FF2B5EF4-FFF2-40B4-BE49-F238E27FC236}">
                <a16:creationId xmlns:a16="http://schemas.microsoft.com/office/drawing/2014/main" id="{EF68DDB3-7205-40BF-89FC-032771EC3D8D}"/>
              </a:ext>
            </a:extLst>
          </p:cNvPr>
          <p:cNvSpPr>
            <a:spLocks noChangeShapeType="1"/>
          </p:cNvSpPr>
          <p:nvPr/>
        </p:nvSpPr>
        <p:spPr bwMode="auto">
          <a:xfrm>
            <a:off x="4130675" y="3170238"/>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17" name="Line 167">
            <a:extLst>
              <a:ext uri="{FF2B5EF4-FFF2-40B4-BE49-F238E27FC236}">
                <a16:creationId xmlns:a16="http://schemas.microsoft.com/office/drawing/2014/main" id="{69A097F7-48F6-476B-9A7D-B0839564C6EB}"/>
              </a:ext>
            </a:extLst>
          </p:cNvPr>
          <p:cNvSpPr>
            <a:spLocks noChangeShapeType="1"/>
          </p:cNvSpPr>
          <p:nvPr/>
        </p:nvSpPr>
        <p:spPr bwMode="auto">
          <a:xfrm>
            <a:off x="3035300" y="3624263"/>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18" name="Line 168">
            <a:extLst>
              <a:ext uri="{FF2B5EF4-FFF2-40B4-BE49-F238E27FC236}">
                <a16:creationId xmlns:a16="http://schemas.microsoft.com/office/drawing/2014/main" id="{67D17F16-E693-43CE-9B85-41D8EE699546}"/>
              </a:ext>
            </a:extLst>
          </p:cNvPr>
          <p:cNvSpPr>
            <a:spLocks noChangeShapeType="1"/>
          </p:cNvSpPr>
          <p:nvPr/>
        </p:nvSpPr>
        <p:spPr bwMode="auto">
          <a:xfrm>
            <a:off x="5969000" y="3611563"/>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19" name="Line 169">
            <a:extLst>
              <a:ext uri="{FF2B5EF4-FFF2-40B4-BE49-F238E27FC236}">
                <a16:creationId xmlns:a16="http://schemas.microsoft.com/office/drawing/2014/main" id="{898B92DF-32C9-4109-9549-D4605E25E058}"/>
              </a:ext>
            </a:extLst>
          </p:cNvPr>
          <p:cNvSpPr>
            <a:spLocks noChangeShapeType="1"/>
          </p:cNvSpPr>
          <p:nvPr/>
        </p:nvSpPr>
        <p:spPr bwMode="auto">
          <a:xfrm>
            <a:off x="4125913" y="4060825"/>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20" name="Line 170">
            <a:extLst>
              <a:ext uri="{FF2B5EF4-FFF2-40B4-BE49-F238E27FC236}">
                <a16:creationId xmlns:a16="http://schemas.microsoft.com/office/drawing/2014/main" id="{F1236E23-2475-4829-9404-FCACB62CF07B}"/>
              </a:ext>
            </a:extLst>
          </p:cNvPr>
          <p:cNvSpPr>
            <a:spLocks noChangeShapeType="1"/>
          </p:cNvSpPr>
          <p:nvPr/>
        </p:nvSpPr>
        <p:spPr bwMode="auto">
          <a:xfrm>
            <a:off x="4125913" y="4340225"/>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21" name="Line 171">
            <a:extLst>
              <a:ext uri="{FF2B5EF4-FFF2-40B4-BE49-F238E27FC236}">
                <a16:creationId xmlns:a16="http://schemas.microsoft.com/office/drawing/2014/main" id="{9C15F598-5546-4584-BAF8-46338AC0A1B1}"/>
              </a:ext>
            </a:extLst>
          </p:cNvPr>
          <p:cNvSpPr>
            <a:spLocks noChangeShapeType="1"/>
          </p:cNvSpPr>
          <p:nvPr/>
        </p:nvSpPr>
        <p:spPr bwMode="auto">
          <a:xfrm>
            <a:off x="4125913" y="5013325"/>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22" name="Line 172">
            <a:extLst>
              <a:ext uri="{FF2B5EF4-FFF2-40B4-BE49-F238E27FC236}">
                <a16:creationId xmlns:a16="http://schemas.microsoft.com/office/drawing/2014/main" id="{56D6E845-B15D-42CC-9DE7-FDCEBAC4CD62}"/>
              </a:ext>
            </a:extLst>
          </p:cNvPr>
          <p:cNvSpPr>
            <a:spLocks noChangeShapeType="1"/>
          </p:cNvSpPr>
          <p:nvPr/>
        </p:nvSpPr>
        <p:spPr bwMode="auto">
          <a:xfrm>
            <a:off x="4125913" y="5330825"/>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23" name="Line 173">
            <a:extLst>
              <a:ext uri="{FF2B5EF4-FFF2-40B4-BE49-F238E27FC236}">
                <a16:creationId xmlns:a16="http://schemas.microsoft.com/office/drawing/2014/main" id="{9173BCA9-96EE-48C0-8D1A-AAEF319B5321}"/>
              </a:ext>
            </a:extLst>
          </p:cNvPr>
          <p:cNvSpPr>
            <a:spLocks noChangeShapeType="1"/>
          </p:cNvSpPr>
          <p:nvPr/>
        </p:nvSpPr>
        <p:spPr bwMode="auto">
          <a:xfrm>
            <a:off x="4100513" y="5915025"/>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24" name="Line 174">
            <a:extLst>
              <a:ext uri="{FF2B5EF4-FFF2-40B4-BE49-F238E27FC236}">
                <a16:creationId xmlns:a16="http://schemas.microsoft.com/office/drawing/2014/main" id="{3199C319-5B66-44AD-9619-71E94602EA16}"/>
              </a:ext>
            </a:extLst>
          </p:cNvPr>
          <p:cNvSpPr>
            <a:spLocks noChangeShapeType="1"/>
          </p:cNvSpPr>
          <p:nvPr/>
        </p:nvSpPr>
        <p:spPr bwMode="auto">
          <a:xfrm>
            <a:off x="3043238" y="6353175"/>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25" name="Line 175">
            <a:extLst>
              <a:ext uri="{FF2B5EF4-FFF2-40B4-BE49-F238E27FC236}">
                <a16:creationId xmlns:a16="http://schemas.microsoft.com/office/drawing/2014/main" id="{DA5B9F4A-0281-44EE-B430-BC2D1EA9245F}"/>
              </a:ext>
            </a:extLst>
          </p:cNvPr>
          <p:cNvSpPr>
            <a:spLocks noChangeShapeType="1"/>
          </p:cNvSpPr>
          <p:nvPr/>
        </p:nvSpPr>
        <p:spPr bwMode="auto">
          <a:xfrm>
            <a:off x="6040438" y="6353175"/>
            <a:ext cx="0" cy="174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0126" name="Text Box 176">
            <a:extLst>
              <a:ext uri="{FF2B5EF4-FFF2-40B4-BE49-F238E27FC236}">
                <a16:creationId xmlns:a16="http://schemas.microsoft.com/office/drawing/2014/main" id="{EF3FE61D-BB67-4390-B79F-242D68D5DE5E}"/>
              </a:ext>
            </a:extLst>
          </p:cNvPr>
          <p:cNvSpPr txBox="1">
            <a:spLocks noChangeArrowheads="1"/>
          </p:cNvSpPr>
          <p:nvPr/>
        </p:nvSpPr>
        <p:spPr bwMode="auto">
          <a:xfrm>
            <a:off x="4049713" y="5581650"/>
            <a:ext cx="26987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i="0" baseline="30000">
              <a:latin typeface="Arial" panose="020B0604020202020204" pitchFamily="34" charset="0"/>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4" name="Picture 2" descr="Illustration">
            <a:extLst>
              <a:ext uri="{FF2B5EF4-FFF2-40B4-BE49-F238E27FC236}">
                <a16:creationId xmlns:a16="http://schemas.microsoft.com/office/drawing/2014/main" id="{D5354BE2-95C5-4B7F-AF42-AB5DC5DCDC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Text Box 3">
            <a:extLst>
              <a:ext uri="{FF2B5EF4-FFF2-40B4-BE49-F238E27FC236}">
                <a16:creationId xmlns:a16="http://schemas.microsoft.com/office/drawing/2014/main" id="{6CD7F0F8-83C6-449E-8A5D-E854BA7AC077}"/>
              </a:ext>
            </a:extLst>
          </p:cNvPr>
          <p:cNvSpPr txBox="1">
            <a:spLocks noChangeArrowheads="1"/>
          </p:cNvSpPr>
          <p:nvPr/>
        </p:nvSpPr>
        <p:spPr bwMode="auto">
          <a:xfrm>
            <a:off x="381000" y="533400"/>
            <a:ext cx="8763000"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DÉFICIT DE OXÍGENO Y COEP (EPOC)</a:t>
            </a:r>
            <a:endParaRPr lang="en-US" altLang="en-US" sz="2400" i="0">
              <a:latin typeface="Arial" panose="020B0604020202020204" pitchFamily="34" charset="0"/>
            </a:endParaRPr>
          </a:p>
        </p:txBody>
      </p:sp>
      <p:pic>
        <p:nvPicPr>
          <p:cNvPr id="43014" name="Picture 6">
            <a:extLst>
              <a:ext uri="{FF2B5EF4-FFF2-40B4-BE49-F238E27FC236}">
                <a16:creationId xmlns:a16="http://schemas.microsoft.com/office/drawing/2014/main" id="{76D845D3-C248-4E2B-89B7-C0B12F0F08B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0813" y="1773238"/>
            <a:ext cx="8836025" cy="401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011"/>
                                        </p:tgtEl>
                                        <p:attrNameLst>
                                          <p:attrName>style.visibility</p:attrName>
                                        </p:attrNameLst>
                                      </p:cBhvr>
                                      <p:to>
                                        <p:strVal val="visible"/>
                                      </p:to>
                                    </p:set>
                                    <p:animEffect transition="in" filter="wipe(left)">
                                      <p:cBhvr>
                                        <p:cTn id="7" dur="500"/>
                                        <p:tgtEl>
                                          <p:spTgt spid="43011"/>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43014"/>
                                        </p:tgtEl>
                                        <p:attrNameLst>
                                          <p:attrName>style.visibility</p:attrName>
                                        </p:attrNameLst>
                                      </p:cBhvr>
                                      <p:to>
                                        <p:strVal val="visible"/>
                                      </p:to>
                                    </p:set>
                                    <p:anim calcmode="lin" valueType="num">
                                      <p:cBhvr>
                                        <p:cTn id="11" dur="500" fill="hold"/>
                                        <p:tgtEl>
                                          <p:spTgt spid="43014"/>
                                        </p:tgtEl>
                                        <p:attrNameLst>
                                          <p:attrName>ppt_w</p:attrName>
                                        </p:attrNameLst>
                                      </p:cBhvr>
                                      <p:tavLst>
                                        <p:tav tm="0">
                                          <p:val>
                                            <p:fltVal val="0"/>
                                          </p:val>
                                        </p:tav>
                                        <p:tav tm="100000">
                                          <p:val>
                                            <p:strVal val="#ppt_w"/>
                                          </p:val>
                                        </p:tav>
                                      </p:tavLst>
                                    </p:anim>
                                    <p:anim calcmode="lin" valueType="num">
                                      <p:cBhvr>
                                        <p:cTn id="12" dur="500" fill="hold"/>
                                        <p:tgtEl>
                                          <p:spTgt spid="43014"/>
                                        </p:tgtEl>
                                        <p:attrNameLst>
                                          <p:attrName>ppt_h</p:attrName>
                                        </p:attrNameLst>
                                      </p:cBhvr>
                                      <p:tavLst>
                                        <p:tav tm="0">
                                          <p:val>
                                            <p:fltVal val="0"/>
                                          </p:val>
                                        </p:tav>
                                        <p:tav tm="100000">
                                          <p:val>
                                            <p:strVal val="#ppt_h"/>
                                          </p:val>
                                        </p:tav>
                                      </p:tavLst>
                                    </p:anim>
                                    <p:anim calcmode="lin" valueType="num">
                                      <p:cBhvr>
                                        <p:cTn id="13" dur="500" fill="hold"/>
                                        <p:tgtEl>
                                          <p:spTgt spid="43014"/>
                                        </p:tgtEl>
                                        <p:attrNameLst>
                                          <p:attrName>ppt_x</p:attrName>
                                        </p:attrNameLst>
                                      </p:cBhvr>
                                      <p:tavLst>
                                        <p:tav tm="0">
                                          <p:val>
                                            <p:fltVal val="0.5"/>
                                          </p:val>
                                        </p:tav>
                                        <p:tav tm="100000">
                                          <p:val>
                                            <p:strVal val="#ppt_x"/>
                                          </p:val>
                                        </p:tav>
                                      </p:tavLst>
                                    </p:anim>
                                    <p:anim calcmode="lin" valueType="num">
                                      <p:cBhvr>
                                        <p:cTn id="14" dur="500" fill="hold"/>
                                        <p:tgtEl>
                                          <p:spTgt spid="4301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1"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descr="Contents">
            <a:extLst>
              <a:ext uri="{FF2B5EF4-FFF2-40B4-BE49-F238E27FC236}">
                <a16:creationId xmlns:a16="http://schemas.microsoft.com/office/drawing/2014/main" id="{CE4F5147-D18F-4B7F-8FC5-B3CC7C4599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958"/>
          <a:stretch>
            <a:fillRect/>
          </a:stretch>
        </p:blipFill>
        <p:spPr bwMode="auto">
          <a:xfrm>
            <a:off x="320675" y="390525"/>
            <a:ext cx="8823325"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099" name="Picture 3" descr="Contents">
            <a:extLst>
              <a:ext uri="{FF2B5EF4-FFF2-40B4-BE49-F238E27FC236}">
                <a16:creationId xmlns:a16="http://schemas.microsoft.com/office/drawing/2014/main" id="{8A54B54B-4EC6-4681-8031-B3A4CA090D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645" b="70"/>
          <a:stretch>
            <a:fillRect/>
          </a:stretch>
        </p:blipFill>
        <p:spPr bwMode="auto">
          <a:xfrm>
            <a:off x="0" y="-25400"/>
            <a:ext cx="117475"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5637" name="Text Box 5">
            <a:extLst>
              <a:ext uri="{FF2B5EF4-FFF2-40B4-BE49-F238E27FC236}">
                <a16:creationId xmlns:a16="http://schemas.microsoft.com/office/drawing/2014/main" id="{DE14C4F5-75C0-4E1B-85F8-6B122048DF98}"/>
              </a:ext>
            </a:extLst>
          </p:cNvPr>
          <p:cNvSpPr txBox="1">
            <a:spLocks noChangeArrowheads="1"/>
          </p:cNvSpPr>
          <p:nvPr/>
        </p:nvSpPr>
        <p:spPr bwMode="auto">
          <a:xfrm>
            <a:off x="1951038" y="565150"/>
            <a:ext cx="5327650" cy="58737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CONSUMO DE OXÍGENO EN EXCESO</a:t>
            </a:r>
          </a:p>
          <a:p>
            <a:pPr algn="ctr">
              <a:lnSpc>
                <a:spcPct val="90000"/>
              </a:lnSpc>
              <a:defRPr/>
            </a:pPr>
            <a:r>
              <a:rPr lang="en-US" sz="1800" i="0">
                <a:effectLst>
                  <a:outerShdw blurRad="38100" dist="38100" dir="2700000" algn="tl">
                    <a:srgbClr val="C0C0C0"/>
                  </a:outerShdw>
                </a:effectLst>
                <a:latin typeface="Arial" charset="0"/>
              </a:rPr>
              <a:t>POSTERIOR AL EJERCICIO (COEP)</a:t>
            </a:r>
          </a:p>
        </p:txBody>
      </p:sp>
      <p:sp>
        <p:nvSpPr>
          <p:cNvPr id="132101" name="Text Box 6">
            <a:extLst>
              <a:ext uri="{FF2B5EF4-FFF2-40B4-BE49-F238E27FC236}">
                <a16:creationId xmlns:a16="http://schemas.microsoft.com/office/drawing/2014/main" id="{6DD568FF-E721-4F68-B09C-6ECB554DDDA9}"/>
              </a:ext>
            </a:extLst>
          </p:cNvPr>
          <p:cNvSpPr txBox="1">
            <a:spLocks noChangeArrowheads="1"/>
          </p:cNvSpPr>
          <p:nvPr/>
        </p:nvSpPr>
        <p:spPr bwMode="auto">
          <a:xfrm>
            <a:off x="3622675" y="1600200"/>
            <a:ext cx="2014538"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PORCIÓN TARDÍA</a:t>
            </a:r>
          </a:p>
          <a:p>
            <a:pPr algn="ctr">
              <a:lnSpc>
                <a:spcPct val="80000"/>
              </a:lnSpc>
            </a:pPr>
            <a:r>
              <a:rPr lang="en-US" altLang="en-US" sz="1600" i="0">
                <a:latin typeface="Arial" panose="020B0604020202020204" pitchFamily="34" charset="0"/>
              </a:rPr>
              <a:t>(30-90 min)</a:t>
            </a:r>
          </a:p>
        </p:txBody>
      </p:sp>
      <p:sp>
        <p:nvSpPr>
          <p:cNvPr id="132102" name="Text Box 8">
            <a:extLst>
              <a:ext uri="{FF2B5EF4-FFF2-40B4-BE49-F238E27FC236}">
                <a16:creationId xmlns:a16="http://schemas.microsoft.com/office/drawing/2014/main" id="{272C3008-47A0-4CD5-A5D7-D02937B95346}"/>
              </a:ext>
            </a:extLst>
          </p:cNvPr>
          <p:cNvSpPr txBox="1">
            <a:spLocks noChangeArrowheads="1"/>
          </p:cNvSpPr>
          <p:nvPr/>
        </p:nvSpPr>
        <p:spPr bwMode="auto">
          <a:xfrm>
            <a:off x="3513138" y="993775"/>
            <a:ext cx="2698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a:t>
            </a:r>
            <a:endParaRPr lang="en-US" altLang="en-US" sz="1800" i="0" baseline="30000">
              <a:latin typeface="Arial" panose="020B0604020202020204" pitchFamily="34" charset="0"/>
            </a:endParaRPr>
          </a:p>
        </p:txBody>
      </p:sp>
      <p:sp>
        <p:nvSpPr>
          <p:cNvPr id="132103" name="Text Box 10">
            <a:extLst>
              <a:ext uri="{FF2B5EF4-FFF2-40B4-BE49-F238E27FC236}">
                <a16:creationId xmlns:a16="http://schemas.microsoft.com/office/drawing/2014/main" id="{CFC2EDB0-5CC0-4E39-B8D7-DDEE9B99AFE5}"/>
              </a:ext>
            </a:extLst>
          </p:cNvPr>
          <p:cNvSpPr txBox="1">
            <a:spLocks noChangeArrowheads="1"/>
          </p:cNvSpPr>
          <p:nvPr/>
        </p:nvSpPr>
        <p:spPr bwMode="auto">
          <a:xfrm>
            <a:off x="3319463" y="1187450"/>
            <a:ext cx="23812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  VO</a:t>
            </a:r>
            <a:r>
              <a:rPr lang="en-US" altLang="en-US" sz="1800" i="0" baseline="-25000">
                <a:latin typeface="Arial" panose="020B0604020202020204" pitchFamily="34" charset="0"/>
              </a:rPr>
              <a:t>2</a:t>
            </a:r>
            <a:r>
              <a:rPr lang="en-US" altLang="en-US" sz="1800" i="0">
                <a:latin typeface="Arial" panose="020B0604020202020204" pitchFamily="34" charset="0"/>
              </a:rPr>
              <a:t> Recuperación</a:t>
            </a:r>
          </a:p>
        </p:txBody>
      </p:sp>
      <p:sp>
        <p:nvSpPr>
          <p:cNvPr id="132104" name="Line 11">
            <a:extLst>
              <a:ext uri="{FF2B5EF4-FFF2-40B4-BE49-F238E27FC236}">
                <a16:creationId xmlns:a16="http://schemas.microsoft.com/office/drawing/2014/main" id="{30A0519F-F147-4053-9EF3-43E076639506}"/>
              </a:ext>
            </a:extLst>
          </p:cNvPr>
          <p:cNvSpPr>
            <a:spLocks noChangeShapeType="1"/>
          </p:cNvSpPr>
          <p:nvPr/>
        </p:nvSpPr>
        <p:spPr bwMode="auto">
          <a:xfrm>
            <a:off x="4467225" y="14684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05" name="Freeform 12">
            <a:extLst>
              <a:ext uri="{FF2B5EF4-FFF2-40B4-BE49-F238E27FC236}">
                <a16:creationId xmlns:a16="http://schemas.microsoft.com/office/drawing/2014/main" id="{2788C70C-4FB7-4CE3-9D13-634518D4E914}"/>
              </a:ext>
            </a:extLst>
          </p:cNvPr>
          <p:cNvSpPr>
            <a:spLocks/>
          </p:cNvSpPr>
          <p:nvPr/>
        </p:nvSpPr>
        <p:spPr bwMode="auto">
          <a:xfrm rot="-5400000" flipH="1" flipV="1">
            <a:off x="2007394" y="319882"/>
            <a:ext cx="269875" cy="317023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06" name="Line 13">
            <a:extLst>
              <a:ext uri="{FF2B5EF4-FFF2-40B4-BE49-F238E27FC236}">
                <a16:creationId xmlns:a16="http://schemas.microsoft.com/office/drawing/2014/main" id="{FFC3635E-9F54-42AF-8AC0-D21F614FFBD7}"/>
              </a:ext>
            </a:extLst>
          </p:cNvPr>
          <p:cNvSpPr>
            <a:spLocks noChangeShapeType="1"/>
          </p:cNvSpPr>
          <p:nvPr/>
        </p:nvSpPr>
        <p:spPr bwMode="auto">
          <a:xfrm>
            <a:off x="4460875" y="108108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07" name="Text Box 19">
            <a:extLst>
              <a:ext uri="{FF2B5EF4-FFF2-40B4-BE49-F238E27FC236}">
                <a16:creationId xmlns:a16="http://schemas.microsoft.com/office/drawing/2014/main" id="{2BBFC6B5-274B-4727-9D5B-6FE942F54107}"/>
              </a:ext>
            </a:extLst>
          </p:cNvPr>
          <p:cNvSpPr txBox="1">
            <a:spLocks noChangeArrowheads="1"/>
          </p:cNvSpPr>
          <p:nvPr/>
        </p:nvSpPr>
        <p:spPr bwMode="auto">
          <a:xfrm>
            <a:off x="12700" y="1941513"/>
            <a:ext cx="138430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Metabolitos</a:t>
            </a:r>
            <a:endParaRPr lang="en-US" altLang="en-US" sz="1600" baseline="-25000">
              <a:latin typeface="Arial" panose="020B0604020202020204" pitchFamily="34" charset="0"/>
            </a:endParaRPr>
          </a:p>
        </p:txBody>
      </p:sp>
      <p:sp>
        <p:nvSpPr>
          <p:cNvPr id="132108" name="Line 20">
            <a:extLst>
              <a:ext uri="{FF2B5EF4-FFF2-40B4-BE49-F238E27FC236}">
                <a16:creationId xmlns:a16="http://schemas.microsoft.com/office/drawing/2014/main" id="{FE50C901-3EEE-4953-B9AB-98DBF1F36877}"/>
              </a:ext>
            </a:extLst>
          </p:cNvPr>
          <p:cNvSpPr>
            <a:spLocks noChangeShapeType="1"/>
          </p:cNvSpPr>
          <p:nvPr/>
        </p:nvSpPr>
        <p:spPr bwMode="auto">
          <a:xfrm>
            <a:off x="560388" y="22018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09" name="Text Box 22">
            <a:extLst>
              <a:ext uri="{FF2B5EF4-FFF2-40B4-BE49-F238E27FC236}">
                <a16:creationId xmlns:a16="http://schemas.microsoft.com/office/drawing/2014/main" id="{3D06F5E2-B519-4593-B52A-70D7D2413B10}"/>
              </a:ext>
            </a:extLst>
          </p:cNvPr>
          <p:cNvSpPr txBox="1">
            <a:spLocks noChangeArrowheads="1"/>
          </p:cNvSpPr>
          <p:nvPr/>
        </p:nvSpPr>
        <p:spPr bwMode="auto">
          <a:xfrm>
            <a:off x="258763" y="2355850"/>
            <a:ext cx="582612"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i="0">
                <a:latin typeface="Verdana" panose="020B0604030504040204" pitchFamily="34" charset="0"/>
              </a:rPr>
              <a:t>Para</a:t>
            </a:r>
          </a:p>
        </p:txBody>
      </p:sp>
      <p:sp>
        <p:nvSpPr>
          <p:cNvPr id="132110" name="Text Box 47">
            <a:extLst>
              <a:ext uri="{FF2B5EF4-FFF2-40B4-BE49-F238E27FC236}">
                <a16:creationId xmlns:a16="http://schemas.microsoft.com/office/drawing/2014/main" id="{12BEC809-B568-4082-86FC-E00A503DDC65}"/>
              </a:ext>
            </a:extLst>
          </p:cNvPr>
          <p:cNvSpPr txBox="1">
            <a:spLocks noChangeArrowheads="1"/>
          </p:cNvSpPr>
          <p:nvPr/>
        </p:nvSpPr>
        <p:spPr bwMode="auto">
          <a:xfrm>
            <a:off x="3465513" y="2335213"/>
            <a:ext cx="144780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a:latin typeface="Arial" panose="020B0604020202020204" pitchFamily="34" charset="0"/>
              </a:rPr>
              <a:t>Temperatura</a:t>
            </a:r>
            <a:endParaRPr lang="en-US" altLang="en-US" sz="1600" baseline="-25000">
              <a:latin typeface="Arial" panose="020B0604020202020204" pitchFamily="34" charset="0"/>
            </a:endParaRPr>
          </a:p>
        </p:txBody>
      </p:sp>
      <p:sp>
        <p:nvSpPr>
          <p:cNvPr id="132111" name="Line 48">
            <a:extLst>
              <a:ext uri="{FF2B5EF4-FFF2-40B4-BE49-F238E27FC236}">
                <a16:creationId xmlns:a16="http://schemas.microsoft.com/office/drawing/2014/main" id="{C0891550-9515-484B-9C16-68842D8D9860}"/>
              </a:ext>
            </a:extLst>
          </p:cNvPr>
          <p:cNvSpPr>
            <a:spLocks noChangeShapeType="1"/>
          </p:cNvSpPr>
          <p:nvPr/>
        </p:nvSpPr>
        <p:spPr bwMode="auto">
          <a:xfrm flipV="1">
            <a:off x="3508375" y="234791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132112" name="Picture 61" descr="Contents">
            <a:extLst>
              <a:ext uri="{FF2B5EF4-FFF2-40B4-BE49-F238E27FC236}">
                <a16:creationId xmlns:a16="http://schemas.microsoft.com/office/drawing/2014/main" id="{00DBBEB8-2C61-4B09-A136-6A1E8DED61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958"/>
          <a:stretch>
            <a:fillRect/>
          </a:stretch>
        </p:blipFill>
        <p:spPr bwMode="auto">
          <a:xfrm>
            <a:off x="66675" y="390525"/>
            <a:ext cx="8823325"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5694" name="Text Box 62">
            <a:extLst>
              <a:ext uri="{FF2B5EF4-FFF2-40B4-BE49-F238E27FC236}">
                <a16:creationId xmlns:a16="http://schemas.microsoft.com/office/drawing/2014/main" id="{6B51393E-F91B-4767-A991-8CB192724069}"/>
              </a:ext>
            </a:extLst>
          </p:cNvPr>
          <p:cNvSpPr txBox="1">
            <a:spLocks noChangeArrowheads="1"/>
          </p:cNvSpPr>
          <p:nvPr/>
        </p:nvSpPr>
        <p:spPr bwMode="auto">
          <a:xfrm>
            <a:off x="47625" y="69850"/>
            <a:ext cx="90963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700" i="0">
                <a:solidFill>
                  <a:schemeClr val="accent2"/>
                </a:solidFill>
                <a:latin typeface="Arial" panose="020B0604020202020204" pitchFamily="34" charset="0"/>
              </a:rPr>
              <a:t>Estimaciones del Esfuerzo Anaeróbico: Consumo de Oxígeno en Exceso Postejercicio</a:t>
            </a:r>
          </a:p>
        </p:txBody>
      </p:sp>
      <p:sp>
        <p:nvSpPr>
          <p:cNvPr id="132114" name="Line 64">
            <a:extLst>
              <a:ext uri="{FF2B5EF4-FFF2-40B4-BE49-F238E27FC236}">
                <a16:creationId xmlns:a16="http://schemas.microsoft.com/office/drawing/2014/main" id="{FDCCCE5A-843C-4066-A243-B129427269C5}"/>
              </a:ext>
            </a:extLst>
          </p:cNvPr>
          <p:cNvSpPr>
            <a:spLocks noChangeShapeType="1"/>
          </p:cNvSpPr>
          <p:nvPr/>
        </p:nvSpPr>
        <p:spPr bwMode="auto">
          <a:xfrm>
            <a:off x="568325" y="2536825"/>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15" name="Text Box 65">
            <a:extLst>
              <a:ext uri="{FF2B5EF4-FFF2-40B4-BE49-F238E27FC236}">
                <a16:creationId xmlns:a16="http://schemas.microsoft.com/office/drawing/2014/main" id="{3DCE28A1-BFC2-45E7-9362-B587A0713513}"/>
              </a:ext>
            </a:extLst>
          </p:cNvPr>
          <p:cNvSpPr txBox="1">
            <a:spLocks noChangeArrowheads="1"/>
          </p:cNvSpPr>
          <p:nvPr/>
        </p:nvSpPr>
        <p:spPr bwMode="auto">
          <a:xfrm>
            <a:off x="25400" y="2690813"/>
            <a:ext cx="1017588"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Enzimas </a:t>
            </a:r>
          </a:p>
          <a:p>
            <a:pPr algn="ctr">
              <a:lnSpc>
                <a:spcPct val="80000"/>
              </a:lnSpc>
            </a:pPr>
            <a:r>
              <a:rPr lang="en-US" altLang="en-US">
                <a:latin typeface="Verdana" panose="020B0604030504040204" pitchFamily="34" charset="0"/>
              </a:rPr>
              <a:t>Cíclicas</a:t>
            </a:r>
          </a:p>
        </p:txBody>
      </p:sp>
      <p:sp>
        <p:nvSpPr>
          <p:cNvPr id="132116" name="Freeform 66">
            <a:extLst>
              <a:ext uri="{FF2B5EF4-FFF2-40B4-BE49-F238E27FC236}">
                <a16:creationId xmlns:a16="http://schemas.microsoft.com/office/drawing/2014/main" id="{2EC67C96-C88D-4B73-B2C7-11307BF5CA38}"/>
              </a:ext>
            </a:extLst>
          </p:cNvPr>
          <p:cNvSpPr>
            <a:spLocks/>
          </p:cNvSpPr>
          <p:nvPr/>
        </p:nvSpPr>
        <p:spPr bwMode="auto">
          <a:xfrm rot="5400000" flipV="1">
            <a:off x="6128545" y="1142206"/>
            <a:ext cx="271462" cy="1527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17" name="Text Box 67">
            <a:extLst>
              <a:ext uri="{FF2B5EF4-FFF2-40B4-BE49-F238E27FC236}">
                <a16:creationId xmlns:a16="http://schemas.microsoft.com/office/drawing/2014/main" id="{63C7F18A-5404-460D-94F1-39B708F1A431}"/>
              </a:ext>
            </a:extLst>
          </p:cNvPr>
          <p:cNvSpPr txBox="1">
            <a:spLocks noChangeArrowheads="1"/>
          </p:cNvSpPr>
          <p:nvPr/>
        </p:nvSpPr>
        <p:spPr bwMode="auto">
          <a:xfrm>
            <a:off x="6310313" y="1941513"/>
            <a:ext cx="1312862"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Hormonas</a:t>
            </a:r>
            <a:endParaRPr lang="en-US" altLang="en-US" sz="1600" baseline="-25000">
              <a:latin typeface="Arial" panose="020B0604020202020204" pitchFamily="34" charset="0"/>
            </a:endParaRPr>
          </a:p>
        </p:txBody>
      </p:sp>
      <p:sp>
        <p:nvSpPr>
          <p:cNvPr id="132118" name="Line 68">
            <a:extLst>
              <a:ext uri="{FF2B5EF4-FFF2-40B4-BE49-F238E27FC236}">
                <a16:creationId xmlns:a16="http://schemas.microsoft.com/office/drawing/2014/main" id="{99FBB154-69C2-41C1-8AAB-89755093FDA5}"/>
              </a:ext>
            </a:extLst>
          </p:cNvPr>
          <p:cNvSpPr>
            <a:spLocks noChangeShapeType="1"/>
          </p:cNvSpPr>
          <p:nvPr/>
        </p:nvSpPr>
        <p:spPr bwMode="auto">
          <a:xfrm>
            <a:off x="7024688" y="2189163"/>
            <a:ext cx="0" cy="3746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19" name="Text Box 69">
            <a:extLst>
              <a:ext uri="{FF2B5EF4-FFF2-40B4-BE49-F238E27FC236}">
                <a16:creationId xmlns:a16="http://schemas.microsoft.com/office/drawing/2014/main" id="{A4C1B46C-A02E-4C85-AFE0-F467E9CBA033}"/>
              </a:ext>
            </a:extLst>
          </p:cNvPr>
          <p:cNvSpPr txBox="1">
            <a:spLocks noChangeArrowheads="1"/>
          </p:cNvSpPr>
          <p:nvPr/>
        </p:nvSpPr>
        <p:spPr bwMode="auto">
          <a:xfrm>
            <a:off x="5135563" y="2265363"/>
            <a:ext cx="156845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Verdana" panose="020B0604030504040204" pitchFamily="34" charset="0"/>
              </a:rPr>
              <a:t>Catecolaminas</a:t>
            </a:r>
          </a:p>
        </p:txBody>
      </p:sp>
      <p:sp>
        <p:nvSpPr>
          <p:cNvPr id="132120" name="Line 70">
            <a:extLst>
              <a:ext uri="{FF2B5EF4-FFF2-40B4-BE49-F238E27FC236}">
                <a16:creationId xmlns:a16="http://schemas.microsoft.com/office/drawing/2014/main" id="{E6013889-AFF2-449A-A049-8BA8B34CFBFF}"/>
              </a:ext>
            </a:extLst>
          </p:cNvPr>
          <p:cNvSpPr>
            <a:spLocks noChangeShapeType="1"/>
          </p:cNvSpPr>
          <p:nvPr/>
        </p:nvSpPr>
        <p:spPr bwMode="auto">
          <a:xfrm>
            <a:off x="5464175" y="246221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21" name="Text Box 71">
            <a:extLst>
              <a:ext uri="{FF2B5EF4-FFF2-40B4-BE49-F238E27FC236}">
                <a16:creationId xmlns:a16="http://schemas.microsoft.com/office/drawing/2014/main" id="{C2EAB4C8-5D1C-4527-9C1C-5FFC0CB7905B}"/>
              </a:ext>
            </a:extLst>
          </p:cNvPr>
          <p:cNvSpPr txBox="1">
            <a:spLocks noChangeArrowheads="1"/>
          </p:cNvSpPr>
          <p:nvPr/>
        </p:nvSpPr>
        <p:spPr bwMode="auto">
          <a:xfrm>
            <a:off x="4946650" y="2614613"/>
            <a:ext cx="10604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Epinefrina</a:t>
            </a:r>
          </a:p>
        </p:txBody>
      </p:sp>
      <p:sp>
        <p:nvSpPr>
          <p:cNvPr id="132122" name="Line 72">
            <a:extLst>
              <a:ext uri="{FF2B5EF4-FFF2-40B4-BE49-F238E27FC236}">
                <a16:creationId xmlns:a16="http://schemas.microsoft.com/office/drawing/2014/main" id="{05AB7CB1-8B5F-414D-A1AC-5A206DDF4313}"/>
              </a:ext>
            </a:extLst>
          </p:cNvPr>
          <p:cNvSpPr>
            <a:spLocks noChangeShapeType="1"/>
          </p:cNvSpPr>
          <p:nvPr/>
        </p:nvSpPr>
        <p:spPr bwMode="auto">
          <a:xfrm flipV="1">
            <a:off x="5151438" y="2293938"/>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23" name="Freeform 74">
            <a:extLst>
              <a:ext uri="{FF2B5EF4-FFF2-40B4-BE49-F238E27FC236}">
                <a16:creationId xmlns:a16="http://schemas.microsoft.com/office/drawing/2014/main" id="{79DC15A7-31F6-40B0-B4BA-5B676C2C8781}"/>
              </a:ext>
            </a:extLst>
          </p:cNvPr>
          <p:cNvSpPr>
            <a:spLocks/>
          </p:cNvSpPr>
          <p:nvPr/>
        </p:nvSpPr>
        <p:spPr bwMode="auto">
          <a:xfrm rot="-5400000" flipH="1" flipV="1">
            <a:off x="6033293" y="1875632"/>
            <a:ext cx="246063" cy="6858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24" name="Line 75">
            <a:extLst>
              <a:ext uri="{FF2B5EF4-FFF2-40B4-BE49-F238E27FC236}">
                <a16:creationId xmlns:a16="http://schemas.microsoft.com/office/drawing/2014/main" id="{95CA45F1-9667-4FFF-A04C-667803B6462C}"/>
              </a:ext>
            </a:extLst>
          </p:cNvPr>
          <p:cNvSpPr>
            <a:spLocks noChangeShapeType="1"/>
          </p:cNvSpPr>
          <p:nvPr/>
        </p:nvSpPr>
        <p:spPr bwMode="auto">
          <a:xfrm>
            <a:off x="6289675" y="2462213"/>
            <a:ext cx="0" cy="39687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25" name="Text Box 76">
            <a:extLst>
              <a:ext uri="{FF2B5EF4-FFF2-40B4-BE49-F238E27FC236}">
                <a16:creationId xmlns:a16="http://schemas.microsoft.com/office/drawing/2014/main" id="{BEA41A2E-256F-410C-84EE-3C458AA375AC}"/>
              </a:ext>
            </a:extLst>
          </p:cNvPr>
          <p:cNvSpPr txBox="1">
            <a:spLocks noChangeArrowheads="1"/>
          </p:cNvSpPr>
          <p:nvPr/>
        </p:nvSpPr>
        <p:spPr bwMode="auto">
          <a:xfrm>
            <a:off x="5626100" y="2798763"/>
            <a:ext cx="141922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Norepinefrina</a:t>
            </a:r>
          </a:p>
        </p:txBody>
      </p:sp>
      <p:sp>
        <p:nvSpPr>
          <p:cNvPr id="132126" name="Freeform 77">
            <a:extLst>
              <a:ext uri="{FF2B5EF4-FFF2-40B4-BE49-F238E27FC236}">
                <a16:creationId xmlns:a16="http://schemas.microsoft.com/office/drawing/2014/main" id="{7E09E4C6-39A7-4950-8094-295AD9965BA0}"/>
              </a:ext>
            </a:extLst>
          </p:cNvPr>
          <p:cNvSpPr>
            <a:spLocks/>
          </p:cNvSpPr>
          <p:nvPr/>
        </p:nvSpPr>
        <p:spPr bwMode="auto">
          <a:xfrm>
            <a:off x="5461000" y="2816225"/>
            <a:ext cx="865188" cy="384175"/>
          </a:xfrm>
          <a:custGeom>
            <a:avLst/>
            <a:gdLst>
              <a:gd name="T0" fmla="*/ 0 w 607"/>
              <a:gd name="T1" fmla="*/ 0 h 250"/>
              <a:gd name="T2" fmla="*/ 0 w 607"/>
              <a:gd name="T3" fmla="*/ 2147483647 h 250"/>
              <a:gd name="T4" fmla="*/ 2147483647 w 607"/>
              <a:gd name="T5" fmla="*/ 2147483647 h 250"/>
              <a:gd name="T6" fmla="*/ 2147483647 w 607"/>
              <a:gd name="T7" fmla="*/ 2147483647 h 250"/>
              <a:gd name="T8" fmla="*/ 0 60000 65536"/>
              <a:gd name="T9" fmla="*/ 0 60000 65536"/>
              <a:gd name="T10" fmla="*/ 0 60000 65536"/>
              <a:gd name="T11" fmla="*/ 0 60000 65536"/>
              <a:gd name="T12" fmla="*/ 0 w 607"/>
              <a:gd name="T13" fmla="*/ 0 h 250"/>
              <a:gd name="T14" fmla="*/ 607 w 607"/>
              <a:gd name="T15" fmla="*/ 250 h 250"/>
            </a:gdLst>
            <a:ahLst/>
            <a:cxnLst>
              <a:cxn ang="T8">
                <a:pos x="T0" y="T1"/>
              </a:cxn>
              <a:cxn ang="T9">
                <a:pos x="T2" y="T3"/>
              </a:cxn>
              <a:cxn ang="T10">
                <a:pos x="T4" y="T5"/>
              </a:cxn>
              <a:cxn ang="T11">
                <a:pos x="T6" y="T7"/>
              </a:cxn>
            </a:cxnLst>
            <a:rect l="T12" t="T13" r="T14" b="T15"/>
            <a:pathLst>
              <a:path w="607" h="250">
                <a:moveTo>
                  <a:pt x="0" y="0"/>
                </a:moveTo>
                <a:lnTo>
                  <a:pt x="0" y="250"/>
                </a:lnTo>
                <a:lnTo>
                  <a:pt x="607" y="250"/>
                </a:lnTo>
                <a:lnTo>
                  <a:pt x="607" y="117"/>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27" name="Text Box 78">
            <a:extLst>
              <a:ext uri="{FF2B5EF4-FFF2-40B4-BE49-F238E27FC236}">
                <a16:creationId xmlns:a16="http://schemas.microsoft.com/office/drawing/2014/main" id="{0BB1E390-A850-42DF-B22F-D03BF29FCDB2}"/>
              </a:ext>
            </a:extLst>
          </p:cNvPr>
          <p:cNvSpPr txBox="1">
            <a:spLocks noChangeArrowheads="1"/>
          </p:cNvSpPr>
          <p:nvPr/>
        </p:nvSpPr>
        <p:spPr bwMode="auto">
          <a:xfrm>
            <a:off x="6535738" y="2484438"/>
            <a:ext cx="109855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Verdana" panose="020B0604030504040204" pitchFamily="34" charset="0"/>
              </a:rPr>
              <a:t>Tiroxina</a:t>
            </a:r>
          </a:p>
        </p:txBody>
      </p:sp>
      <p:sp>
        <p:nvSpPr>
          <p:cNvPr id="132128" name="Freeform 79">
            <a:extLst>
              <a:ext uri="{FF2B5EF4-FFF2-40B4-BE49-F238E27FC236}">
                <a16:creationId xmlns:a16="http://schemas.microsoft.com/office/drawing/2014/main" id="{6A330C26-AAE7-425C-9EC4-48AE6D6C3314}"/>
              </a:ext>
            </a:extLst>
          </p:cNvPr>
          <p:cNvSpPr>
            <a:spLocks/>
          </p:cNvSpPr>
          <p:nvPr/>
        </p:nvSpPr>
        <p:spPr bwMode="auto">
          <a:xfrm rot="5400000" flipV="1">
            <a:off x="7735888" y="1819275"/>
            <a:ext cx="282575" cy="8096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29" name="Text Box 80">
            <a:extLst>
              <a:ext uri="{FF2B5EF4-FFF2-40B4-BE49-F238E27FC236}">
                <a16:creationId xmlns:a16="http://schemas.microsoft.com/office/drawing/2014/main" id="{91E0FA98-874A-4FDF-A9EA-B38BA4C80422}"/>
              </a:ext>
            </a:extLst>
          </p:cNvPr>
          <p:cNvSpPr txBox="1">
            <a:spLocks noChangeArrowheads="1"/>
          </p:cNvSpPr>
          <p:nvPr/>
        </p:nvSpPr>
        <p:spPr bwMode="auto">
          <a:xfrm>
            <a:off x="7378700" y="2290763"/>
            <a:ext cx="173990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Verdana" panose="020B0604030504040204" pitchFamily="34" charset="0"/>
              </a:rPr>
              <a:t>Glucocorticoides</a:t>
            </a:r>
          </a:p>
        </p:txBody>
      </p:sp>
      <p:sp>
        <p:nvSpPr>
          <p:cNvPr id="132130" name="Freeform 81">
            <a:extLst>
              <a:ext uri="{FF2B5EF4-FFF2-40B4-BE49-F238E27FC236}">
                <a16:creationId xmlns:a16="http://schemas.microsoft.com/office/drawing/2014/main" id="{D5E7B36E-0969-4CBC-9FB7-D71CE5D4A039}"/>
              </a:ext>
            </a:extLst>
          </p:cNvPr>
          <p:cNvSpPr>
            <a:spLocks/>
          </p:cNvSpPr>
          <p:nvPr/>
        </p:nvSpPr>
        <p:spPr bwMode="auto">
          <a:xfrm>
            <a:off x="7007225" y="2497138"/>
            <a:ext cx="1296988" cy="703262"/>
          </a:xfrm>
          <a:custGeom>
            <a:avLst/>
            <a:gdLst>
              <a:gd name="T0" fmla="*/ 0 w 817"/>
              <a:gd name="T1" fmla="*/ 2147483647 h 420"/>
              <a:gd name="T2" fmla="*/ 0 w 817"/>
              <a:gd name="T3" fmla="*/ 2147483647 h 420"/>
              <a:gd name="T4" fmla="*/ 2147483647 w 817"/>
              <a:gd name="T5" fmla="*/ 2147483647 h 420"/>
              <a:gd name="T6" fmla="*/ 2147483647 w 817"/>
              <a:gd name="T7" fmla="*/ 0 h 420"/>
              <a:gd name="T8" fmla="*/ 0 60000 65536"/>
              <a:gd name="T9" fmla="*/ 0 60000 65536"/>
              <a:gd name="T10" fmla="*/ 0 60000 65536"/>
              <a:gd name="T11" fmla="*/ 0 60000 65536"/>
              <a:gd name="T12" fmla="*/ 0 w 817"/>
              <a:gd name="T13" fmla="*/ 0 h 420"/>
              <a:gd name="T14" fmla="*/ 817 w 817"/>
              <a:gd name="T15" fmla="*/ 420 h 420"/>
            </a:gdLst>
            <a:ahLst/>
            <a:cxnLst>
              <a:cxn ang="T8">
                <a:pos x="T0" y="T1"/>
              </a:cxn>
              <a:cxn ang="T9">
                <a:pos x="T2" y="T3"/>
              </a:cxn>
              <a:cxn ang="T10">
                <a:pos x="T4" y="T5"/>
              </a:cxn>
              <a:cxn ang="T11">
                <a:pos x="T6" y="T7"/>
              </a:cxn>
            </a:cxnLst>
            <a:rect l="T12" t="T13" r="T14" b="T15"/>
            <a:pathLst>
              <a:path w="817" h="420">
                <a:moveTo>
                  <a:pt x="0" y="132"/>
                </a:moveTo>
                <a:lnTo>
                  <a:pt x="0" y="420"/>
                </a:lnTo>
                <a:lnTo>
                  <a:pt x="817" y="420"/>
                </a:lnTo>
                <a:lnTo>
                  <a:pt x="817" y="0"/>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31" name="Line 82">
            <a:extLst>
              <a:ext uri="{FF2B5EF4-FFF2-40B4-BE49-F238E27FC236}">
                <a16:creationId xmlns:a16="http://schemas.microsoft.com/office/drawing/2014/main" id="{C28E857B-BA2D-4F55-B79B-33998C40A2CE}"/>
              </a:ext>
            </a:extLst>
          </p:cNvPr>
          <p:cNvSpPr>
            <a:spLocks noChangeShapeType="1"/>
          </p:cNvSpPr>
          <p:nvPr/>
        </p:nvSpPr>
        <p:spPr bwMode="auto">
          <a:xfrm>
            <a:off x="4484688" y="2032000"/>
            <a:ext cx="0" cy="3746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32" name="Text Box 83">
            <a:extLst>
              <a:ext uri="{FF2B5EF4-FFF2-40B4-BE49-F238E27FC236}">
                <a16:creationId xmlns:a16="http://schemas.microsoft.com/office/drawing/2014/main" id="{508039FE-94FD-4BFA-B35B-D7F672C0E119}"/>
              </a:ext>
            </a:extLst>
          </p:cNvPr>
          <p:cNvSpPr txBox="1">
            <a:spLocks noChangeArrowheads="1"/>
          </p:cNvSpPr>
          <p:nvPr/>
        </p:nvSpPr>
        <p:spPr bwMode="auto">
          <a:xfrm>
            <a:off x="3351213" y="2520950"/>
            <a:ext cx="1684337"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1400"/>
              <a:t>(   Calor Metabólico</a:t>
            </a:r>
          </a:p>
          <a:p>
            <a:pPr>
              <a:lnSpc>
                <a:spcPct val="90000"/>
              </a:lnSpc>
            </a:pPr>
            <a:r>
              <a:rPr lang="en-US" altLang="en-US" sz="1400"/>
              <a:t> Músculos Activos)</a:t>
            </a:r>
          </a:p>
        </p:txBody>
      </p:sp>
      <p:sp>
        <p:nvSpPr>
          <p:cNvPr id="132133" name="Line 84">
            <a:extLst>
              <a:ext uri="{FF2B5EF4-FFF2-40B4-BE49-F238E27FC236}">
                <a16:creationId xmlns:a16="http://schemas.microsoft.com/office/drawing/2014/main" id="{7847E197-0A27-43FA-98CF-D177B386D706}"/>
              </a:ext>
            </a:extLst>
          </p:cNvPr>
          <p:cNvSpPr>
            <a:spLocks noChangeShapeType="1"/>
          </p:cNvSpPr>
          <p:nvPr/>
        </p:nvSpPr>
        <p:spPr bwMode="auto">
          <a:xfrm flipV="1">
            <a:off x="3584575" y="2565400"/>
            <a:ext cx="0" cy="174625"/>
          </a:xfrm>
          <a:prstGeom prst="line">
            <a:avLst/>
          </a:prstGeom>
          <a:noFill/>
          <a:ln w="317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34" name="Line 85">
            <a:extLst>
              <a:ext uri="{FF2B5EF4-FFF2-40B4-BE49-F238E27FC236}">
                <a16:creationId xmlns:a16="http://schemas.microsoft.com/office/drawing/2014/main" id="{EEB41941-4212-4C0E-AF69-43812CB0C46E}"/>
              </a:ext>
            </a:extLst>
          </p:cNvPr>
          <p:cNvSpPr>
            <a:spLocks noChangeShapeType="1"/>
          </p:cNvSpPr>
          <p:nvPr/>
        </p:nvSpPr>
        <p:spPr bwMode="auto">
          <a:xfrm>
            <a:off x="4479925" y="2935288"/>
            <a:ext cx="0" cy="373062"/>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35" name="Text Box 86">
            <a:extLst>
              <a:ext uri="{FF2B5EF4-FFF2-40B4-BE49-F238E27FC236}">
                <a16:creationId xmlns:a16="http://schemas.microsoft.com/office/drawing/2014/main" id="{A1119211-78EA-4F9E-9DA4-BE0B914A5AB1}"/>
              </a:ext>
            </a:extLst>
          </p:cNvPr>
          <p:cNvSpPr txBox="1">
            <a:spLocks noChangeArrowheads="1"/>
          </p:cNvSpPr>
          <p:nvPr/>
        </p:nvSpPr>
        <p:spPr bwMode="auto">
          <a:xfrm>
            <a:off x="3886200" y="3227388"/>
            <a:ext cx="13446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Verdana" panose="020B0604030504040204" pitchFamily="34" charset="0"/>
              </a:rPr>
              <a:t>Mitocondria</a:t>
            </a:r>
          </a:p>
        </p:txBody>
      </p:sp>
      <p:sp>
        <p:nvSpPr>
          <p:cNvPr id="132136" name="Line 88">
            <a:extLst>
              <a:ext uri="{FF2B5EF4-FFF2-40B4-BE49-F238E27FC236}">
                <a16:creationId xmlns:a16="http://schemas.microsoft.com/office/drawing/2014/main" id="{96D5235A-0487-4577-81AE-B735EF4713AB}"/>
              </a:ext>
            </a:extLst>
          </p:cNvPr>
          <p:cNvSpPr>
            <a:spLocks noChangeShapeType="1"/>
          </p:cNvSpPr>
          <p:nvPr/>
        </p:nvSpPr>
        <p:spPr bwMode="auto">
          <a:xfrm>
            <a:off x="4478338" y="343058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32137" name="Group 93">
            <a:extLst>
              <a:ext uri="{FF2B5EF4-FFF2-40B4-BE49-F238E27FC236}">
                <a16:creationId xmlns:a16="http://schemas.microsoft.com/office/drawing/2014/main" id="{34EB1740-2C2E-4BC7-9DBF-3D09D234F06A}"/>
              </a:ext>
            </a:extLst>
          </p:cNvPr>
          <p:cNvGrpSpPr>
            <a:grpSpLocks/>
          </p:cNvGrpSpPr>
          <p:nvPr/>
        </p:nvGrpSpPr>
        <p:grpSpPr bwMode="auto">
          <a:xfrm>
            <a:off x="4306888" y="3497263"/>
            <a:ext cx="579437" cy="379412"/>
            <a:chOff x="2769" y="2267"/>
            <a:chExt cx="365" cy="239"/>
          </a:xfrm>
        </p:grpSpPr>
        <p:sp>
          <p:nvSpPr>
            <p:cNvPr id="132185" name="Text Box 87">
              <a:extLst>
                <a:ext uri="{FF2B5EF4-FFF2-40B4-BE49-F238E27FC236}">
                  <a16:creationId xmlns:a16="http://schemas.microsoft.com/office/drawing/2014/main" id="{D90E801C-C74E-4EF9-A233-70B334819E51}"/>
                </a:ext>
              </a:extLst>
            </p:cNvPr>
            <p:cNvSpPr txBox="1">
              <a:spLocks noChangeArrowheads="1"/>
            </p:cNvSpPr>
            <p:nvPr/>
          </p:nvSpPr>
          <p:spPr bwMode="auto">
            <a:xfrm>
              <a:off x="2769" y="2356"/>
              <a:ext cx="365"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a:latin typeface="Verdana" panose="020B0604030504040204" pitchFamily="34" charset="0"/>
                </a:rPr>
                <a:t>VO</a:t>
              </a:r>
              <a:r>
                <a:rPr lang="en-US" altLang="en-US" baseline="-25000">
                  <a:latin typeface="Verdana" panose="020B0604030504040204" pitchFamily="34" charset="0"/>
                </a:rPr>
                <a:t>2</a:t>
              </a:r>
            </a:p>
          </p:txBody>
        </p:sp>
        <p:sp>
          <p:nvSpPr>
            <p:cNvPr id="132186" name="Line 90">
              <a:extLst>
                <a:ext uri="{FF2B5EF4-FFF2-40B4-BE49-F238E27FC236}">
                  <a16:creationId xmlns:a16="http://schemas.microsoft.com/office/drawing/2014/main" id="{5E8578AD-B9DA-4273-9DA2-1A838E459207}"/>
                </a:ext>
              </a:extLst>
            </p:cNvPr>
            <p:cNvSpPr>
              <a:spLocks noChangeShapeType="1"/>
            </p:cNvSpPr>
            <p:nvPr/>
          </p:nvSpPr>
          <p:spPr bwMode="auto">
            <a:xfrm flipV="1">
              <a:off x="2797" y="2366"/>
              <a:ext cx="0" cy="110"/>
            </a:xfrm>
            <a:prstGeom prst="line">
              <a:avLst/>
            </a:prstGeom>
            <a:noFill/>
            <a:ln w="317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87" name="Text Box 91">
              <a:extLst>
                <a:ext uri="{FF2B5EF4-FFF2-40B4-BE49-F238E27FC236}">
                  <a16:creationId xmlns:a16="http://schemas.microsoft.com/office/drawing/2014/main" id="{63B7F7FB-8DFF-4D2B-98BC-BF6A6B79AB77}"/>
                </a:ext>
              </a:extLst>
            </p:cNvPr>
            <p:cNvSpPr txBox="1">
              <a:spLocks noChangeArrowheads="1"/>
            </p:cNvSpPr>
            <p:nvPr/>
          </p:nvSpPr>
          <p:spPr bwMode="auto">
            <a:xfrm>
              <a:off x="2803" y="2267"/>
              <a:ext cx="20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a:latin typeface="Verdana" panose="020B0604030504040204" pitchFamily="34" charset="0"/>
                </a:rPr>
                <a:t>.</a:t>
              </a:r>
              <a:endParaRPr lang="en-US" altLang="en-US" baseline="-25000">
                <a:latin typeface="Verdana" panose="020B0604030504040204" pitchFamily="34" charset="0"/>
              </a:endParaRPr>
            </a:p>
          </p:txBody>
        </p:sp>
      </p:grpSp>
      <p:sp>
        <p:nvSpPr>
          <p:cNvPr id="132138" name="Text Box 95">
            <a:extLst>
              <a:ext uri="{FF2B5EF4-FFF2-40B4-BE49-F238E27FC236}">
                <a16:creationId xmlns:a16="http://schemas.microsoft.com/office/drawing/2014/main" id="{DF327165-A141-42C0-B056-2637EAB2270E}"/>
              </a:ext>
            </a:extLst>
          </p:cNvPr>
          <p:cNvSpPr txBox="1">
            <a:spLocks noChangeArrowheads="1"/>
          </p:cNvSpPr>
          <p:nvPr/>
        </p:nvSpPr>
        <p:spPr bwMode="auto">
          <a:xfrm>
            <a:off x="3875088" y="3981450"/>
            <a:ext cx="15684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a:latin typeface="Verdana" panose="020B0604030504040204" pitchFamily="34" charset="0"/>
              </a:rPr>
              <a:t>Tasa Metabólica</a:t>
            </a:r>
            <a:endParaRPr lang="en-US" altLang="en-US" baseline="-25000">
              <a:latin typeface="Verdana" panose="020B0604030504040204" pitchFamily="34" charset="0"/>
            </a:endParaRPr>
          </a:p>
        </p:txBody>
      </p:sp>
      <p:sp>
        <p:nvSpPr>
          <p:cNvPr id="132139" name="Line 96">
            <a:extLst>
              <a:ext uri="{FF2B5EF4-FFF2-40B4-BE49-F238E27FC236}">
                <a16:creationId xmlns:a16="http://schemas.microsoft.com/office/drawing/2014/main" id="{1CF2A6DA-2E3A-4091-B2B9-AAAE9158692C}"/>
              </a:ext>
            </a:extLst>
          </p:cNvPr>
          <p:cNvSpPr>
            <a:spLocks noChangeShapeType="1"/>
          </p:cNvSpPr>
          <p:nvPr/>
        </p:nvSpPr>
        <p:spPr bwMode="auto">
          <a:xfrm flipV="1">
            <a:off x="3919538" y="3997325"/>
            <a:ext cx="0" cy="174625"/>
          </a:xfrm>
          <a:prstGeom prst="line">
            <a:avLst/>
          </a:prstGeom>
          <a:noFill/>
          <a:ln w="317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40" name="Line 98">
            <a:extLst>
              <a:ext uri="{FF2B5EF4-FFF2-40B4-BE49-F238E27FC236}">
                <a16:creationId xmlns:a16="http://schemas.microsoft.com/office/drawing/2014/main" id="{F98C061C-A5AE-45B0-8502-A1628DBB1C64}"/>
              </a:ext>
            </a:extLst>
          </p:cNvPr>
          <p:cNvSpPr>
            <a:spLocks noChangeShapeType="1"/>
          </p:cNvSpPr>
          <p:nvPr/>
        </p:nvSpPr>
        <p:spPr bwMode="auto">
          <a:xfrm>
            <a:off x="4483100" y="38306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41" name="Text Box 99">
            <a:extLst>
              <a:ext uri="{FF2B5EF4-FFF2-40B4-BE49-F238E27FC236}">
                <a16:creationId xmlns:a16="http://schemas.microsoft.com/office/drawing/2014/main" id="{8315069D-B98C-4ABC-8456-5A9FE7981186}"/>
              </a:ext>
            </a:extLst>
          </p:cNvPr>
          <p:cNvSpPr txBox="1">
            <a:spLocks noChangeArrowheads="1"/>
          </p:cNvSpPr>
          <p:nvPr/>
        </p:nvSpPr>
        <p:spPr bwMode="auto">
          <a:xfrm>
            <a:off x="4060825" y="4110038"/>
            <a:ext cx="11890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400"/>
              <a:t>(Efecto Q10)</a:t>
            </a:r>
          </a:p>
        </p:txBody>
      </p:sp>
      <p:sp>
        <p:nvSpPr>
          <p:cNvPr id="132142" name="Freeform 100">
            <a:extLst>
              <a:ext uri="{FF2B5EF4-FFF2-40B4-BE49-F238E27FC236}">
                <a16:creationId xmlns:a16="http://schemas.microsoft.com/office/drawing/2014/main" id="{C92CF71C-853C-4A19-B441-4C291FFF68A9}"/>
              </a:ext>
            </a:extLst>
          </p:cNvPr>
          <p:cNvSpPr>
            <a:spLocks/>
          </p:cNvSpPr>
          <p:nvPr/>
        </p:nvSpPr>
        <p:spPr bwMode="auto">
          <a:xfrm rot="10800000" flipV="1">
            <a:off x="5118100" y="3211513"/>
            <a:ext cx="815975" cy="1397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43" name="Freeform 101">
            <a:extLst>
              <a:ext uri="{FF2B5EF4-FFF2-40B4-BE49-F238E27FC236}">
                <a16:creationId xmlns:a16="http://schemas.microsoft.com/office/drawing/2014/main" id="{95813D43-C6C9-473C-856D-1E12502AC59F}"/>
              </a:ext>
            </a:extLst>
          </p:cNvPr>
          <p:cNvSpPr>
            <a:spLocks/>
          </p:cNvSpPr>
          <p:nvPr/>
        </p:nvSpPr>
        <p:spPr bwMode="auto">
          <a:xfrm rot="10800000" flipV="1">
            <a:off x="5233988" y="3227388"/>
            <a:ext cx="2484437" cy="99218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44" name="Freeform 102">
            <a:extLst>
              <a:ext uri="{FF2B5EF4-FFF2-40B4-BE49-F238E27FC236}">
                <a16:creationId xmlns:a16="http://schemas.microsoft.com/office/drawing/2014/main" id="{62FF8465-C51E-44D5-9B3B-1794AE1C08A8}"/>
              </a:ext>
            </a:extLst>
          </p:cNvPr>
          <p:cNvSpPr>
            <a:spLocks/>
          </p:cNvSpPr>
          <p:nvPr/>
        </p:nvSpPr>
        <p:spPr bwMode="auto">
          <a:xfrm rot="-5400000" flipH="1" flipV="1">
            <a:off x="2705101" y="1016000"/>
            <a:ext cx="404812" cy="221773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45" name="Text Box 103">
            <a:extLst>
              <a:ext uri="{FF2B5EF4-FFF2-40B4-BE49-F238E27FC236}">
                <a16:creationId xmlns:a16="http://schemas.microsoft.com/office/drawing/2014/main" id="{2409E158-43E7-49EC-9786-8C56FF9FA0EC}"/>
              </a:ext>
            </a:extLst>
          </p:cNvPr>
          <p:cNvSpPr txBox="1">
            <a:spLocks noChangeArrowheads="1"/>
          </p:cNvSpPr>
          <p:nvPr/>
        </p:nvSpPr>
        <p:spPr bwMode="auto">
          <a:xfrm>
            <a:off x="928688" y="2246313"/>
            <a:ext cx="1733550"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Eliminación</a:t>
            </a:r>
          </a:p>
          <a:p>
            <a:pPr algn="ctr">
              <a:lnSpc>
                <a:spcPct val="80000"/>
              </a:lnSpc>
            </a:pPr>
            <a:r>
              <a:rPr lang="en-US" altLang="en-US" sz="1600">
                <a:latin typeface="Arial" panose="020B0604020202020204" pitchFamily="34" charset="0"/>
              </a:rPr>
              <a:t>del</a:t>
            </a:r>
          </a:p>
          <a:p>
            <a:pPr algn="ctr">
              <a:lnSpc>
                <a:spcPct val="80000"/>
              </a:lnSpc>
            </a:pPr>
            <a:r>
              <a:rPr lang="en-US" altLang="en-US" sz="1600">
                <a:latin typeface="Arial" panose="020B0604020202020204" pitchFamily="34" charset="0"/>
              </a:rPr>
              <a:t>Ácido Láctico</a:t>
            </a:r>
            <a:endParaRPr lang="en-US" altLang="en-US" sz="1600" baseline="-25000">
              <a:latin typeface="Arial" panose="020B0604020202020204" pitchFamily="34" charset="0"/>
            </a:endParaRPr>
          </a:p>
        </p:txBody>
      </p:sp>
      <p:sp>
        <p:nvSpPr>
          <p:cNvPr id="132146" name="Line 104">
            <a:extLst>
              <a:ext uri="{FF2B5EF4-FFF2-40B4-BE49-F238E27FC236}">
                <a16:creationId xmlns:a16="http://schemas.microsoft.com/office/drawing/2014/main" id="{5E32C612-ACA0-4ACE-977E-5B6186F48176}"/>
              </a:ext>
            </a:extLst>
          </p:cNvPr>
          <p:cNvSpPr>
            <a:spLocks noChangeShapeType="1"/>
          </p:cNvSpPr>
          <p:nvPr/>
        </p:nvSpPr>
        <p:spPr bwMode="auto">
          <a:xfrm>
            <a:off x="1781175" y="287178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47" name="Text Box 105">
            <a:extLst>
              <a:ext uri="{FF2B5EF4-FFF2-40B4-BE49-F238E27FC236}">
                <a16:creationId xmlns:a16="http://schemas.microsoft.com/office/drawing/2014/main" id="{C74F341E-534A-4A4F-A015-9130C106E96C}"/>
              </a:ext>
            </a:extLst>
          </p:cNvPr>
          <p:cNvSpPr txBox="1">
            <a:spLocks noChangeArrowheads="1"/>
          </p:cNvSpPr>
          <p:nvPr/>
        </p:nvSpPr>
        <p:spPr bwMode="auto">
          <a:xfrm>
            <a:off x="1301750" y="3011488"/>
            <a:ext cx="95885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Verdana" panose="020B0604030504040204" pitchFamily="34" charset="0"/>
              </a:rPr>
              <a:t>Destino</a:t>
            </a:r>
          </a:p>
        </p:txBody>
      </p:sp>
      <p:sp>
        <p:nvSpPr>
          <p:cNvPr id="132148" name="Freeform 106">
            <a:extLst>
              <a:ext uri="{FF2B5EF4-FFF2-40B4-BE49-F238E27FC236}">
                <a16:creationId xmlns:a16="http://schemas.microsoft.com/office/drawing/2014/main" id="{8B0FDF99-0018-4017-85ED-A02BCEFDAD05}"/>
              </a:ext>
            </a:extLst>
          </p:cNvPr>
          <p:cNvSpPr>
            <a:spLocks/>
          </p:cNvSpPr>
          <p:nvPr/>
        </p:nvSpPr>
        <p:spPr bwMode="auto">
          <a:xfrm rot="-5400000" flipH="1" flipV="1">
            <a:off x="792956" y="2859882"/>
            <a:ext cx="366713" cy="9207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49" name="Text Box 107">
            <a:extLst>
              <a:ext uri="{FF2B5EF4-FFF2-40B4-BE49-F238E27FC236}">
                <a16:creationId xmlns:a16="http://schemas.microsoft.com/office/drawing/2014/main" id="{55EB1E8C-CD94-49FB-BF5E-DAB9F44FE9D8}"/>
              </a:ext>
            </a:extLst>
          </p:cNvPr>
          <p:cNvSpPr txBox="1">
            <a:spLocks noChangeArrowheads="1"/>
          </p:cNvSpPr>
          <p:nvPr/>
        </p:nvSpPr>
        <p:spPr bwMode="auto">
          <a:xfrm>
            <a:off x="22225" y="3457575"/>
            <a:ext cx="151765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Eliminación vía Orina/Sudor</a:t>
            </a:r>
          </a:p>
        </p:txBody>
      </p:sp>
      <p:sp>
        <p:nvSpPr>
          <p:cNvPr id="132150" name="Text Box 108">
            <a:extLst>
              <a:ext uri="{FF2B5EF4-FFF2-40B4-BE49-F238E27FC236}">
                <a16:creationId xmlns:a16="http://schemas.microsoft.com/office/drawing/2014/main" id="{3810C8C1-2289-44A7-B292-DFDFD0566E3D}"/>
              </a:ext>
            </a:extLst>
          </p:cNvPr>
          <p:cNvSpPr txBox="1">
            <a:spLocks noChangeArrowheads="1"/>
          </p:cNvSpPr>
          <p:nvPr/>
        </p:nvSpPr>
        <p:spPr bwMode="auto">
          <a:xfrm>
            <a:off x="101600" y="3729038"/>
            <a:ext cx="133667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400"/>
              <a:t>(Insignificante)</a:t>
            </a:r>
          </a:p>
        </p:txBody>
      </p:sp>
      <p:sp>
        <p:nvSpPr>
          <p:cNvPr id="132151" name="Line 109">
            <a:extLst>
              <a:ext uri="{FF2B5EF4-FFF2-40B4-BE49-F238E27FC236}">
                <a16:creationId xmlns:a16="http://schemas.microsoft.com/office/drawing/2014/main" id="{DEBBB1BD-5F4C-42D9-B0AE-9A4CD7A92E06}"/>
              </a:ext>
            </a:extLst>
          </p:cNvPr>
          <p:cNvSpPr>
            <a:spLocks noChangeShapeType="1"/>
          </p:cNvSpPr>
          <p:nvPr/>
        </p:nvSpPr>
        <p:spPr bwMode="auto">
          <a:xfrm>
            <a:off x="1565275" y="3189288"/>
            <a:ext cx="0" cy="1052512"/>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52" name="Text Box 110">
            <a:extLst>
              <a:ext uri="{FF2B5EF4-FFF2-40B4-BE49-F238E27FC236}">
                <a16:creationId xmlns:a16="http://schemas.microsoft.com/office/drawing/2014/main" id="{C5DCAE3E-422B-48E4-BA9A-96B89982FA92}"/>
              </a:ext>
            </a:extLst>
          </p:cNvPr>
          <p:cNvSpPr txBox="1">
            <a:spLocks noChangeArrowheads="1"/>
          </p:cNvSpPr>
          <p:nvPr/>
        </p:nvSpPr>
        <p:spPr bwMode="auto">
          <a:xfrm>
            <a:off x="180975" y="4187825"/>
            <a:ext cx="193675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Conversión a</a:t>
            </a:r>
          </a:p>
          <a:p>
            <a:pPr algn="ctr">
              <a:lnSpc>
                <a:spcPct val="80000"/>
              </a:lnSpc>
            </a:pPr>
            <a:r>
              <a:rPr lang="en-US" altLang="en-US">
                <a:latin typeface="Verdana" panose="020B0604030504040204" pitchFamily="34" charset="0"/>
              </a:rPr>
              <a:t>Glucosa/Glucógeno</a:t>
            </a:r>
          </a:p>
          <a:p>
            <a:pPr algn="ctr">
              <a:lnSpc>
                <a:spcPct val="80000"/>
              </a:lnSpc>
            </a:pPr>
            <a:r>
              <a:rPr lang="en-US" altLang="en-US">
                <a:latin typeface="Verdana" panose="020B0604030504040204" pitchFamily="34" charset="0"/>
              </a:rPr>
              <a:t>(Gluconeogénesis)</a:t>
            </a:r>
          </a:p>
        </p:txBody>
      </p:sp>
      <p:sp>
        <p:nvSpPr>
          <p:cNvPr id="132153" name="Text Box 111">
            <a:extLst>
              <a:ext uri="{FF2B5EF4-FFF2-40B4-BE49-F238E27FC236}">
                <a16:creationId xmlns:a16="http://schemas.microsoft.com/office/drawing/2014/main" id="{9C019939-F529-49D5-8BD0-4D82C5F2E230}"/>
              </a:ext>
            </a:extLst>
          </p:cNvPr>
          <p:cNvSpPr txBox="1">
            <a:spLocks noChangeArrowheads="1"/>
          </p:cNvSpPr>
          <p:nvPr/>
        </p:nvSpPr>
        <p:spPr bwMode="auto">
          <a:xfrm>
            <a:off x="750888" y="4611688"/>
            <a:ext cx="7826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400"/>
              <a:t>(20%)</a:t>
            </a:r>
          </a:p>
        </p:txBody>
      </p:sp>
      <p:sp>
        <p:nvSpPr>
          <p:cNvPr id="132154" name="Freeform 112">
            <a:extLst>
              <a:ext uri="{FF2B5EF4-FFF2-40B4-BE49-F238E27FC236}">
                <a16:creationId xmlns:a16="http://schemas.microsoft.com/office/drawing/2014/main" id="{FFD345C0-E849-4FAC-8B13-C8B5BCAF504A}"/>
              </a:ext>
            </a:extLst>
          </p:cNvPr>
          <p:cNvSpPr>
            <a:spLocks/>
          </p:cNvSpPr>
          <p:nvPr/>
        </p:nvSpPr>
        <p:spPr bwMode="auto">
          <a:xfrm rot="5400000" flipV="1">
            <a:off x="1431132" y="3885406"/>
            <a:ext cx="1874838" cy="3778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55" name="Text Box 113">
            <a:extLst>
              <a:ext uri="{FF2B5EF4-FFF2-40B4-BE49-F238E27FC236}">
                <a16:creationId xmlns:a16="http://schemas.microsoft.com/office/drawing/2014/main" id="{1E3DA821-3703-4C39-91C8-12FDBD1F87F7}"/>
              </a:ext>
            </a:extLst>
          </p:cNvPr>
          <p:cNvSpPr txBox="1">
            <a:spLocks noChangeArrowheads="1"/>
          </p:cNvSpPr>
          <p:nvPr/>
        </p:nvSpPr>
        <p:spPr bwMode="auto">
          <a:xfrm>
            <a:off x="1314450" y="4883150"/>
            <a:ext cx="10096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Oxidado</a:t>
            </a:r>
          </a:p>
        </p:txBody>
      </p:sp>
      <p:sp>
        <p:nvSpPr>
          <p:cNvPr id="132156" name="Text Box 114">
            <a:extLst>
              <a:ext uri="{FF2B5EF4-FFF2-40B4-BE49-F238E27FC236}">
                <a16:creationId xmlns:a16="http://schemas.microsoft.com/office/drawing/2014/main" id="{35E5C0F5-4F69-4AE4-AF23-535C3A006069}"/>
              </a:ext>
            </a:extLst>
          </p:cNvPr>
          <p:cNvSpPr txBox="1">
            <a:spLocks noChangeArrowheads="1"/>
          </p:cNvSpPr>
          <p:nvPr/>
        </p:nvSpPr>
        <p:spPr bwMode="auto">
          <a:xfrm>
            <a:off x="1490663" y="5002213"/>
            <a:ext cx="6699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400"/>
              <a:t>(70%)</a:t>
            </a:r>
          </a:p>
        </p:txBody>
      </p:sp>
      <p:sp>
        <p:nvSpPr>
          <p:cNvPr id="132157" name="Line 115">
            <a:extLst>
              <a:ext uri="{FF2B5EF4-FFF2-40B4-BE49-F238E27FC236}">
                <a16:creationId xmlns:a16="http://schemas.microsoft.com/office/drawing/2014/main" id="{C46A793A-9793-47EB-9B98-84DC4E8D1F1C}"/>
              </a:ext>
            </a:extLst>
          </p:cNvPr>
          <p:cNvSpPr>
            <a:spLocks noChangeShapeType="1"/>
          </p:cNvSpPr>
          <p:nvPr/>
        </p:nvSpPr>
        <p:spPr bwMode="auto">
          <a:xfrm>
            <a:off x="2035175" y="3189288"/>
            <a:ext cx="0" cy="1744662"/>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58" name="Line 116">
            <a:extLst>
              <a:ext uri="{FF2B5EF4-FFF2-40B4-BE49-F238E27FC236}">
                <a16:creationId xmlns:a16="http://schemas.microsoft.com/office/drawing/2014/main" id="{DAA46853-65BB-465C-B745-F8528A0870D7}"/>
              </a:ext>
            </a:extLst>
          </p:cNvPr>
          <p:cNvSpPr>
            <a:spLocks noChangeShapeType="1"/>
          </p:cNvSpPr>
          <p:nvPr/>
        </p:nvSpPr>
        <p:spPr bwMode="auto">
          <a:xfrm>
            <a:off x="1831975" y="521335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59" name="Text Box 117">
            <a:extLst>
              <a:ext uri="{FF2B5EF4-FFF2-40B4-BE49-F238E27FC236}">
                <a16:creationId xmlns:a16="http://schemas.microsoft.com/office/drawing/2014/main" id="{5EC72A31-87AA-47E7-9A53-0B12BA6825E0}"/>
              </a:ext>
            </a:extLst>
          </p:cNvPr>
          <p:cNvSpPr txBox="1">
            <a:spLocks noChangeArrowheads="1"/>
          </p:cNvSpPr>
          <p:nvPr/>
        </p:nvSpPr>
        <p:spPr bwMode="auto">
          <a:xfrm>
            <a:off x="1195388" y="5356225"/>
            <a:ext cx="141922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Ácido Pirúvico</a:t>
            </a:r>
          </a:p>
        </p:txBody>
      </p:sp>
      <p:sp>
        <p:nvSpPr>
          <p:cNvPr id="132160" name="Line 118">
            <a:extLst>
              <a:ext uri="{FF2B5EF4-FFF2-40B4-BE49-F238E27FC236}">
                <a16:creationId xmlns:a16="http://schemas.microsoft.com/office/drawing/2014/main" id="{546F7DC3-4096-44CE-88CC-FB064D3F9BEF}"/>
              </a:ext>
            </a:extLst>
          </p:cNvPr>
          <p:cNvSpPr>
            <a:spLocks noChangeShapeType="1"/>
          </p:cNvSpPr>
          <p:nvPr/>
        </p:nvSpPr>
        <p:spPr bwMode="auto">
          <a:xfrm>
            <a:off x="1831975" y="553085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61" name="Text Box 119">
            <a:extLst>
              <a:ext uri="{FF2B5EF4-FFF2-40B4-BE49-F238E27FC236}">
                <a16:creationId xmlns:a16="http://schemas.microsoft.com/office/drawing/2014/main" id="{23E65C5F-FD8E-4F17-8329-DC1B508F7D47}"/>
              </a:ext>
            </a:extLst>
          </p:cNvPr>
          <p:cNvSpPr txBox="1">
            <a:spLocks noChangeArrowheads="1"/>
          </p:cNvSpPr>
          <p:nvPr/>
        </p:nvSpPr>
        <p:spPr bwMode="auto">
          <a:xfrm>
            <a:off x="950913" y="5686425"/>
            <a:ext cx="17145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Utilizado como</a:t>
            </a:r>
          </a:p>
          <a:p>
            <a:pPr algn="ctr">
              <a:lnSpc>
                <a:spcPct val="80000"/>
              </a:lnSpc>
            </a:pPr>
            <a:r>
              <a:rPr lang="en-US" altLang="en-US">
                <a:latin typeface="Verdana" panose="020B0604030504040204" pitchFamily="34" charset="0"/>
              </a:rPr>
              <a:t>Sustrato</a:t>
            </a:r>
          </a:p>
        </p:txBody>
      </p:sp>
      <p:sp>
        <p:nvSpPr>
          <p:cNvPr id="132162" name="Line 120">
            <a:extLst>
              <a:ext uri="{FF2B5EF4-FFF2-40B4-BE49-F238E27FC236}">
                <a16:creationId xmlns:a16="http://schemas.microsoft.com/office/drawing/2014/main" id="{3E5B1FBD-1546-4651-93FA-77A6340944FF}"/>
              </a:ext>
            </a:extLst>
          </p:cNvPr>
          <p:cNvSpPr>
            <a:spLocks noChangeShapeType="1"/>
          </p:cNvSpPr>
          <p:nvPr/>
        </p:nvSpPr>
        <p:spPr bwMode="auto">
          <a:xfrm>
            <a:off x="1831975" y="602615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63" name="Text Box 121">
            <a:extLst>
              <a:ext uri="{FF2B5EF4-FFF2-40B4-BE49-F238E27FC236}">
                <a16:creationId xmlns:a16="http://schemas.microsoft.com/office/drawing/2014/main" id="{B9FA9D72-5B77-4527-BA96-E24E8B2EF899}"/>
              </a:ext>
            </a:extLst>
          </p:cNvPr>
          <p:cNvSpPr txBox="1">
            <a:spLocks noChangeArrowheads="1"/>
          </p:cNvSpPr>
          <p:nvPr/>
        </p:nvSpPr>
        <p:spPr bwMode="auto">
          <a:xfrm>
            <a:off x="1276350" y="6167438"/>
            <a:ext cx="10985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Productos</a:t>
            </a:r>
          </a:p>
        </p:txBody>
      </p:sp>
      <p:sp>
        <p:nvSpPr>
          <p:cNvPr id="132164" name="Freeform 122">
            <a:extLst>
              <a:ext uri="{FF2B5EF4-FFF2-40B4-BE49-F238E27FC236}">
                <a16:creationId xmlns:a16="http://schemas.microsoft.com/office/drawing/2014/main" id="{92588F33-110D-4A88-AB63-FBCDC1F9133B}"/>
              </a:ext>
            </a:extLst>
          </p:cNvPr>
          <p:cNvSpPr>
            <a:spLocks/>
          </p:cNvSpPr>
          <p:nvPr/>
        </p:nvSpPr>
        <p:spPr bwMode="auto">
          <a:xfrm rot="-5400000" flipH="1" flipV="1">
            <a:off x="1085850" y="6240463"/>
            <a:ext cx="257175" cy="3524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65" name="Text Box 123">
            <a:extLst>
              <a:ext uri="{FF2B5EF4-FFF2-40B4-BE49-F238E27FC236}">
                <a16:creationId xmlns:a16="http://schemas.microsoft.com/office/drawing/2014/main" id="{4A5C0BE7-FFAA-4CBD-8341-6C235A63AD9F}"/>
              </a:ext>
            </a:extLst>
          </p:cNvPr>
          <p:cNvSpPr txBox="1">
            <a:spLocks noChangeArrowheads="1"/>
          </p:cNvSpPr>
          <p:nvPr/>
        </p:nvSpPr>
        <p:spPr bwMode="auto">
          <a:xfrm>
            <a:off x="752475" y="6481763"/>
            <a:ext cx="6032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CO</a:t>
            </a:r>
            <a:r>
              <a:rPr lang="en-US" altLang="en-US" baseline="-25000">
                <a:latin typeface="Verdana" panose="020B0604030504040204" pitchFamily="34" charset="0"/>
              </a:rPr>
              <a:t>2</a:t>
            </a:r>
          </a:p>
        </p:txBody>
      </p:sp>
      <p:sp>
        <p:nvSpPr>
          <p:cNvPr id="132166" name="Text Box 124">
            <a:extLst>
              <a:ext uri="{FF2B5EF4-FFF2-40B4-BE49-F238E27FC236}">
                <a16:creationId xmlns:a16="http://schemas.microsoft.com/office/drawing/2014/main" id="{69354FB4-0723-4874-A65C-E9B19677DDD9}"/>
              </a:ext>
            </a:extLst>
          </p:cNvPr>
          <p:cNvSpPr txBox="1">
            <a:spLocks noChangeArrowheads="1"/>
          </p:cNvSpPr>
          <p:nvPr/>
        </p:nvSpPr>
        <p:spPr bwMode="auto">
          <a:xfrm>
            <a:off x="2060575" y="6456363"/>
            <a:ext cx="6032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H</a:t>
            </a:r>
            <a:r>
              <a:rPr lang="en-US" altLang="en-US" baseline="-25000">
                <a:latin typeface="Verdana" panose="020B0604030504040204" pitchFamily="34" charset="0"/>
              </a:rPr>
              <a:t>2</a:t>
            </a:r>
            <a:r>
              <a:rPr lang="en-US" altLang="en-US">
                <a:latin typeface="Verdana" panose="020B0604030504040204" pitchFamily="34" charset="0"/>
              </a:rPr>
              <a:t>O</a:t>
            </a:r>
            <a:endParaRPr lang="en-US" altLang="en-US" baseline="-25000">
              <a:latin typeface="Verdana" panose="020B0604030504040204" pitchFamily="34" charset="0"/>
            </a:endParaRPr>
          </a:p>
        </p:txBody>
      </p:sp>
      <p:sp>
        <p:nvSpPr>
          <p:cNvPr id="132167" name="Freeform 125">
            <a:extLst>
              <a:ext uri="{FF2B5EF4-FFF2-40B4-BE49-F238E27FC236}">
                <a16:creationId xmlns:a16="http://schemas.microsoft.com/office/drawing/2014/main" id="{247FE063-7DCD-4B35-A95E-33A9AB06F287}"/>
              </a:ext>
            </a:extLst>
          </p:cNvPr>
          <p:cNvSpPr>
            <a:spLocks/>
          </p:cNvSpPr>
          <p:nvPr/>
        </p:nvSpPr>
        <p:spPr bwMode="auto">
          <a:xfrm rot="5400000" flipV="1">
            <a:off x="2187575" y="6370638"/>
            <a:ext cx="257175" cy="920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68" name="Text Box 126">
            <a:extLst>
              <a:ext uri="{FF2B5EF4-FFF2-40B4-BE49-F238E27FC236}">
                <a16:creationId xmlns:a16="http://schemas.microsoft.com/office/drawing/2014/main" id="{C4C39ED6-3770-4D3B-AAB4-EA64B42A5A62}"/>
              </a:ext>
            </a:extLst>
          </p:cNvPr>
          <p:cNvSpPr txBox="1">
            <a:spLocks noChangeArrowheads="1"/>
          </p:cNvSpPr>
          <p:nvPr/>
        </p:nvSpPr>
        <p:spPr bwMode="auto">
          <a:xfrm>
            <a:off x="2200275" y="4960938"/>
            <a:ext cx="15652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Convertido en</a:t>
            </a:r>
          </a:p>
          <a:p>
            <a:pPr algn="ctr">
              <a:lnSpc>
                <a:spcPct val="80000"/>
              </a:lnSpc>
            </a:pPr>
            <a:r>
              <a:rPr lang="en-US" altLang="en-US">
                <a:latin typeface="Verdana" panose="020B0604030504040204" pitchFamily="34" charset="0"/>
              </a:rPr>
              <a:t>Aminoácidos</a:t>
            </a:r>
          </a:p>
        </p:txBody>
      </p:sp>
      <p:sp>
        <p:nvSpPr>
          <p:cNvPr id="132169" name="Text Box 127">
            <a:extLst>
              <a:ext uri="{FF2B5EF4-FFF2-40B4-BE49-F238E27FC236}">
                <a16:creationId xmlns:a16="http://schemas.microsoft.com/office/drawing/2014/main" id="{6208061E-0FC5-4BB1-A521-356136974051}"/>
              </a:ext>
            </a:extLst>
          </p:cNvPr>
          <p:cNvSpPr txBox="1">
            <a:spLocks noChangeArrowheads="1"/>
          </p:cNvSpPr>
          <p:nvPr/>
        </p:nvSpPr>
        <p:spPr bwMode="auto">
          <a:xfrm>
            <a:off x="2617788" y="5232400"/>
            <a:ext cx="6699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400"/>
              <a:t>(10%)</a:t>
            </a:r>
          </a:p>
        </p:txBody>
      </p:sp>
      <p:sp>
        <p:nvSpPr>
          <p:cNvPr id="132170" name="Text Box 131">
            <a:extLst>
              <a:ext uri="{FF2B5EF4-FFF2-40B4-BE49-F238E27FC236}">
                <a16:creationId xmlns:a16="http://schemas.microsoft.com/office/drawing/2014/main" id="{E8356C90-71BB-4269-B650-EB76A8301C47}"/>
              </a:ext>
            </a:extLst>
          </p:cNvPr>
          <p:cNvSpPr txBox="1">
            <a:spLocks noChangeArrowheads="1"/>
          </p:cNvSpPr>
          <p:nvPr/>
        </p:nvSpPr>
        <p:spPr bwMode="auto">
          <a:xfrm>
            <a:off x="3214688" y="5924550"/>
            <a:ext cx="1733550"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Restauración Equilibrio de Electrolitos</a:t>
            </a:r>
            <a:endParaRPr lang="en-US" altLang="en-US" sz="1600" baseline="-25000">
              <a:latin typeface="Arial" panose="020B0604020202020204" pitchFamily="34" charset="0"/>
            </a:endParaRPr>
          </a:p>
        </p:txBody>
      </p:sp>
      <p:sp>
        <p:nvSpPr>
          <p:cNvPr id="132171" name="Text Box 132">
            <a:extLst>
              <a:ext uri="{FF2B5EF4-FFF2-40B4-BE49-F238E27FC236}">
                <a16:creationId xmlns:a16="http://schemas.microsoft.com/office/drawing/2014/main" id="{E4471BEA-EFE1-41AB-BABD-BAA13F647E9E}"/>
              </a:ext>
            </a:extLst>
          </p:cNvPr>
          <p:cNvSpPr txBox="1">
            <a:spLocks noChangeArrowheads="1"/>
          </p:cNvSpPr>
          <p:nvPr/>
        </p:nvSpPr>
        <p:spPr bwMode="auto">
          <a:xfrm>
            <a:off x="5449888" y="5211763"/>
            <a:ext cx="23510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Metabolismo </a:t>
            </a:r>
          </a:p>
          <a:p>
            <a:pPr algn="ctr">
              <a:lnSpc>
                <a:spcPct val="80000"/>
              </a:lnSpc>
            </a:pPr>
            <a:r>
              <a:rPr lang="en-US" altLang="en-US" sz="1600">
                <a:latin typeface="Arial" panose="020B0604020202020204" pitchFamily="34" charset="0"/>
              </a:rPr>
              <a:t>Cardiaco y Pulmonar</a:t>
            </a:r>
            <a:endParaRPr lang="en-US" altLang="en-US" sz="1600" baseline="-25000">
              <a:latin typeface="Arial" panose="020B0604020202020204" pitchFamily="34" charset="0"/>
            </a:endParaRPr>
          </a:p>
        </p:txBody>
      </p:sp>
      <p:sp>
        <p:nvSpPr>
          <p:cNvPr id="132172" name="Line 133">
            <a:extLst>
              <a:ext uri="{FF2B5EF4-FFF2-40B4-BE49-F238E27FC236}">
                <a16:creationId xmlns:a16="http://schemas.microsoft.com/office/drawing/2014/main" id="{8257EF92-D25E-4999-9F7B-17221E7EEBEB}"/>
              </a:ext>
            </a:extLst>
          </p:cNvPr>
          <p:cNvSpPr>
            <a:spLocks noChangeShapeType="1"/>
          </p:cNvSpPr>
          <p:nvPr/>
        </p:nvSpPr>
        <p:spPr bwMode="auto">
          <a:xfrm>
            <a:off x="6629400" y="564991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73" name="Text Box 134">
            <a:extLst>
              <a:ext uri="{FF2B5EF4-FFF2-40B4-BE49-F238E27FC236}">
                <a16:creationId xmlns:a16="http://schemas.microsoft.com/office/drawing/2014/main" id="{51564F69-4A4B-4CFB-B4CA-3C4BE9B1CAAA}"/>
              </a:ext>
            </a:extLst>
          </p:cNvPr>
          <p:cNvSpPr txBox="1">
            <a:spLocks noChangeArrowheads="1"/>
          </p:cNvSpPr>
          <p:nvPr/>
        </p:nvSpPr>
        <p:spPr bwMode="auto">
          <a:xfrm>
            <a:off x="5743575" y="5776913"/>
            <a:ext cx="2039938"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1300" i="0">
                <a:latin typeface="Verdana" panose="020B0604030504040204" pitchFamily="34" charset="0"/>
              </a:rPr>
              <a:t>O</a:t>
            </a:r>
            <a:r>
              <a:rPr lang="en-US" altLang="en-US" sz="1300" i="0" baseline="-25000">
                <a:latin typeface="Verdana" panose="020B0604030504040204" pitchFamily="34" charset="0"/>
              </a:rPr>
              <a:t>2</a:t>
            </a:r>
            <a:r>
              <a:rPr lang="en-US" altLang="en-US" sz="1300" i="0">
                <a:latin typeface="Verdana" panose="020B0604030504040204" pitchFamily="34" charset="0"/>
              </a:rPr>
              <a:t> para Retornar a Niveles Normales</a:t>
            </a:r>
          </a:p>
        </p:txBody>
      </p:sp>
      <p:sp>
        <p:nvSpPr>
          <p:cNvPr id="132174" name="Line 136">
            <a:extLst>
              <a:ext uri="{FF2B5EF4-FFF2-40B4-BE49-F238E27FC236}">
                <a16:creationId xmlns:a16="http://schemas.microsoft.com/office/drawing/2014/main" id="{8C54A4A6-DA9E-4BBA-83FB-25D95EA100A8}"/>
              </a:ext>
            </a:extLst>
          </p:cNvPr>
          <p:cNvSpPr>
            <a:spLocks noChangeShapeType="1"/>
          </p:cNvSpPr>
          <p:nvPr/>
        </p:nvSpPr>
        <p:spPr bwMode="auto">
          <a:xfrm flipV="1">
            <a:off x="5759450" y="5830888"/>
            <a:ext cx="0" cy="334962"/>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75" name="Line 138">
            <a:extLst>
              <a:ext uri="{FF2B5EF4-FFF2-40B4-BE49-F238E27FC236}">
                <a16:creationId xmlns:a16="http://schemas.microsoft.com/office/drawing/2014/main" id="{29F98A41-5356-4F56-9CEF-008B90AF777B}"/>
              </a:ext>
            </a:extLst>
          </p:cNvPr>
          <p:cNvSpPr>
            <a:spLocks noChangeShapeType="1"/>
          </p:cNvSpPr>
          <p:nvPr/>
        </p:nvSpPr>
        <p:spPr bwMode="auto">
          <a:xfrm>
            <a:off x="6091238" y="6184900"/>
            <a:ext cx="0" cy="2984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76" name="Text Box 139">
            <a:extLst>
              <a:ext uri="{FF2B5EF4-FFF2-40B4-BE49-F238E27FC236}">
                <a16:creationId xmlns:a16="http://schemas.microsoft.com/office/drawing/2014/main" id="{E342FBDE-1184-4F46-ACDA-D746D71880AF}"/>
              </a:ext>
            </a:extLst>
          </p:cNvPr>
          <p:cNvSpPr txBox="1">
            <a:spLocks noChangeArrowheads="1"/>
          </p:cNvSpPr>
          <p:nvPr/>
        </p:nvSpPr>
        <p:spPr bwMode="auto">
          <a:xfrm>
            <a:off x="5865813" y="6443663"/>
            <a:ext cx="442912"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FC</a:t>
            </a:r>
          </a:p>
        </p:txBody>
      </p:sp>
      <p:sp>
        <p:nvSpPr>
          <p:cNvPr id="132177" name="Line 140">
            <a:extLst>
              <a:ext uri="{FF2B5EF4-FFF2-40B4-BE49-F238E27FC236}">
                <a16:creationId xmlns:a16="http://schemas.microsoft.com/office/drawing/2014/main" id="{8F32EA6E-ADFD-45A1-BE90-417E4D360ED6}"/>
              </a:ext>
            </a:extLst>
          </p:cNvPr>
          <p:cNvSpPr>
            <a:spLocks noChangeShapeType="1"/>
          </p:cNvSpPr>
          <p:nvPr/>
        </p:nvSpPr>
        <p:spPr bwMode="auto">
          <a:xfrm>
            <a:off x="6599238" y="6159500"/>
            <a:ext cx="0" cy="2984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78" name="Text Box 141">
            <a:extLst>
              <a:ext uri="{FF2B5EF4-FFF2-40B4-BE49-F238E27FC236}">
                <a16:creationId xmlns:a16="http://schemas.microsoft.com/office/drawing/2014/main" id="{6E8B970B-CC2E-4AA1-A681-3C281C657BF3}"/>
              </a:ext>
            </a:extLst>
          </p:cNvPr>
          <p:cNvSpPr txBox="1">
            <a:spLocks noChangeArrowheads="1"/>
          </p:cNvSpPr>
          <p:nvPr/>
        </p:nvSpPr>
        <p:spPr bwMode="auto">
          <a:xfrm>
            <a:off x="6362700" y="6481763"/>
            <a:ext cx="51752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Q</a:t>
            </a:r>
          </a:p>
        </p:txBody>
      </p:sp>
      <p:sp>
        <p:nvSpPr>
          <p:cNvPr id="132179" name="Line 142">
            <a:extLst>
              <a:ext uri="{FF2B5EF4-FFF2-40B4-BE49-F238E27FC236}">
                <a16:creationId xmlns:a16="http://schemas.microsoft.com/office/drawing/2014/main" id="{0D8CA590-E736-4E01-B95E-5A6A42E95D8A}"/>
              </a:ext>
            </a:extLst>
          </p:cNvPr>
          <p:cNvSpPr>
            <a:spLocks noChangeShapeType="1"/>
          </p:cNvSpPr>
          <p:nvPr/>
        </p:nvSpPr>
        <p:spPr bwMode="auto">
          <a:xfrm>
            <a:off x="7208838" y="6184900"/>
            <a:ext cx="0" cy="2984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2180" name="Text Box 143">
            <a:extLst>
              <a:ext uri="{FF2B5EF4-FFF2-40B4-BE49-F238E27FC236}">
                <a16:creationId xmlns:a16="http://schemas.microsoft.com/office/drawing/2014/main" id="{7A5F7031-FFA7-4936-80B6-455AC56CDDF7}"/>
              </a:ext>
            </a:extLst>
          </p:cNvPr>
          <p:cNvSpPr txBox="1">
            <a:spLocks noChangeArrowheads="1"/>
          </p:cNvSpPr>
          <p:nvPr/>
        </p:nvSpPr>
        <p:spPr bwMode="auto">
          <a:xfrm>
            <a:off x="6861175" y="6443663"/>
            <a:ext cx="750888"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FR/VE</a:t>
            </a:r>
          </a:p>
        </p:txBody>
      </p:sp>
      <p:sp>
        <p:nvSpPr>
          <p:cNvPr id="132181" name="Text Box 144">
            <a:extLst>
              <a:ext uri="{FF2B5EF4-FFF2-40B4-BE49-F238E27FC236}">
                <a16:creationId xmlns:a16="http://schemas.microsoft.com/office/drawing/2014/main" id="{242A0D9C-53D9-4756-B914-18870064C870}"/>
              </a:ext>
            </a:extLst>
          </p:cNvPr>
          <p:cNvSpPr txBox="1">
            <a:spLocks noChangeArrowheads="1"/>
          </p:cNvSpPr>
          <p:nvPr/>
        </p:nvSpPr>
        <p:spPr bwMode="auto">
          <a:xfrm>
            <a:off x="6364288" y="6337300"/>
            <a:ext cx="51752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a:t>
            </a:r>
          </a:p>
        </p:txBody>
      </p:sp>
      <p:sp>
        <p:nvSpPr>
          <p:cNvPr id="132182" name="Freeform 148">
            <a:extLst>
              <a:ext uri="{FF2B5EF4-FFF2-40B4-BE49-F238E27FC236}">
                <a16:creationId xmlns:a16="http://schemas.microsoft.com/office/drawing/2014/main" id="{46355493-2428-4483-8AD4-127BA41679B9}"/>
              </a:ext>
            </a:extLst>
          </p:cNvPr>
          <p:cNvSpPr>
            <a:spLocks/>
          </p:cNvSpPr>
          <p:nvPr/>
        </p:nvSpPr>
        <p:spPr bwMode="auto">
          <a:xfrm>
            <a:off x="2867025" y="2012950"/>
            <a:ext cx="1335088" cy="3978275"/>
          </a:xfrm>
          <a:custGeom>
            <a:avLst/>
            <a:gdLst>
              <a:gd name="T0" fmla="*/ 2147483647 w 841"/>
              <a:gd name="T1" fmla="*/ 0 h 2506"/>
              <a:gd name="T2" fmla="*/ 2147483647 w 841"/>
              <a:gd name="T3" fmla="*/ 2147483647 h 2506"/>
              <a:gd name="T4" fmla="*/ 0 w 841"/>
              <a:gd name="T5" fmla="*/ 2147483647 h 2506"/>
              <a:gd name="T6" fmla="*/ 0 w 841"/>
              <a:gd name="T7" fmla="*/ 2147483647 h 2506"/>
              <a:gd name="T8" fmla="*/ 2147483647 w 841"/>
              <a:gd name="T9" fmla="*/ 2147483647 h 2506"/>
              <a:gd name="T10" fmla="*/ 2147483647 w 841"/>
              <a:gd name="T11" fmla="*/ 2147483647 h 2506"/>
              <a:gd name="T12" fmla="*/ 0 60000 65536"/>
              <a:gd name="T13" fmla="*/ 0 60000 65536"/>
              <a:gd name="T14" fmla="*/ 0 60000 65536"/>
              <a:gd name="T15" fmla="*/ 0 60000 65536"/>
              <a:gd name="T16" fmla="*/ 0 60000 65536"/>
              <a:gd name="T17" fmla="*/ 0 60000 65536"/>
              <a:gd name="T18" fmla="*/ 0 w 841"/>
              <a:gd name="T19" fmla="*/ 0 h 2506"/>
              <a:gd name="T20" fmla="*/ 841 w 841"/>
              <a:gd name="T21" fmla="*/ 2506 h 2506"/>
            </a:gdLst>
            <a:ahLst/>
            <a:cxnLst>
              <a:cxn ang="T12">
                <a:pos x="T0" y="T1"/>
              </a:cxn>
              <a:cxn ang="T13">
                <a:pos x="T2" y="T3"/>
              </a:cxn>
              <a:cxn ang="T14">
                <a:pos x="T4" y="T5"/>
              </a:cxn>
              <a:cxn ang="T15">
                <a:pos x="T6" y="T7"/>
              </a:cxn>
              <a:cxn ang="T16">
                <a:pos x="T8" y="T9"/>
              </a:cxn>
              <a:cxn ang="T17">
                <a:pos x="T10" y="T11"/>
              </a:cxn>
            </a:cxnLst>
            <a:rect l="T18" t="T19" r="T20" b="T21"/>
            <a:pathLst>
              <a:path w="841" h="2506">
                <a:moveTo>
                  <a:pt x="841" y="0"/>
                </a:moveTo>
                <a:lnTo>
                  <a:pt x="841" y="86"/>
                </a:lnTo>
                <a:lnTo>
                  <a:pt x="0" y="86"/>
                </a:lnTo>
                <a:lnTo>
                  <a:pt x="0" y="1736"/>
                </a:lnTo>
                <a:lnTo>
                  <a:pt x="763" y="1736"/>
                </a:lnTo>
                <a:lnTo>
                  <a:pt x="763" y="2506"/>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83" name="Freeform 150">
            <a:extLst>
              <a:ext uri="{FF2B5EF4-FFF2-40B4-BE49-F238E27FC236}">
                <a16:creationId xmlns:a16="http://schemas.microsoft.com/office/drawing/2014/main" id="{E1C76136-0BE2-4836-85F7-108A40A5C385}"/>
              </a:ext>
            </a:extLst>
          </p:cNvPr>
          <p:cNvSpPr>
            <a:spLocks/>
          </p:cNvSpPr>
          <p:nvPr/>
        </p:nvSpPr>
        <p:spPr bwMode="auto">
          <a:xfrm>
            <a:off x="3187700" y="2025650"/>
            <a:ext cx="3448050" cy="3275013"/>
          </a:xfrm>
          <a:custGeom>
            <a:avLst/>
            <a:gdLst>
              <a:gd name="T0" fmla="*/ 2147483647 w 2172"/>
              <a:gd name="T1" fmla="*/ 0 h 2063"/>
              <a:gd name="T2" fmla="*/ 2147483647 w 2172"/>
              <a:gd name="T3" fmla="*/ 2147483647 h 2063"/>
              <a:gd name="T4" fmla="*/ 0 w 2172"/>
              <a:gd name="T5" fmla="*/ 2147483647 h 2063"/>
              <a:gd name="T6" fmla="*/ 0 w 2172"/>
              <a:gd name="T7" fmla="*/ 2147483647 h 2063"/>
              <a:gd name="T8" fmla="*/ 2147483647 w 2172"/>
              <a:gd name="T9" fmla="*/ 2147483647 h 2063"/>
              <a:gd name="T10" fmla="*/ 2147483647 w 2172"/>
              <a:gd name="T11" fmla="*/ 2147483647 h 2063"/>
              <a:gd name="T12" fmla="*/ 0 60000 65536"/>
              <a:gd name="T13" fmla="*/ 0 60000 65536"/>
              <a:gd name="T14" fmla="*/ 0 60000 65536"/>
              <a:gd name="T15" fmla="*/ 0 60000 65536"/>
              <a:gd name="T16" fmla="*/ 0 60000 65536"/>
              <a:gd name="T17" fmla="*/ 0 60000 65536"/>
              <a:gd name="T18" fmla="*/ 0 w 2172"/>
              <a:gd name="T19" fmla="*/ 0 h 2063"/>
              <a:gd name="T20" fmla="*/ 2172 w 2172"/>
              <a:gd name="T21" fmla="*/ 2063 h 2063"/>
            </a:gdLst>
            <a:ahLst/>
            <a:cxnLst>
              <a:cxn ang="T12">
                <a:pos x="T0" y="T1"/>
              </a:cxn>
              <a:cxn ang="T13">
                <a:pos x="T2" y="T3"/>
              </a:cxn>
              <a:cxn ang="T14">
                <a:pos x="T4" y="T5"/>
              </a:cxn>
              <a:cxn ang="T15">
                <a:pos x="T6" y="T7"/>
              </a:cxn>
              <a:cxn ang="T16">
                <a:pos x="T8" y="T9"/>
              </a:cxn>
              <a:cxn ang="T17">
                <a:pos x="T10" y="T11"/>
              </a:cxn>
            </a:cxnLst>
            <a:rect l="T18" t="T19" r="T20" b="T21"/>
            <a:pathLst>
              <a:path w="2172" h="2063">
                <a:moveTo>
                  <a:pt x="724" y="0"/>
                </a:moveTo>
                <a:lnTo>
                  <a:pt x="724" y="148"/>
                </a:lnTo>
                <a:lnTo>
                  <a:pt x="0" y="148"/>
                </a:lnTo>
                <a:lnTo>
                  <a:pt x="0" y="1565"/>
                </a:lnTo>
                <a:lnTo>
                  <a:pt x="2172" y="1565"/>
                </a:lnTo>
                <a:lnTo>
                  <a:pt x="2172" y="2063"/>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2184" name="Text Box 151">
            <a:extLst>
              <a:ext uri="{FF2B5EF4-FFF2-40B4-BE49-F238E27FC236}">
                <a16:creationId xmlns:a16="http://schemas.microsoft.com/office/drawing/2014/main" id="{7923180F-2D00-4A64-9039-400358AEBC8A}"/>
              </a:ext>
            </a:extLst>
          </p:cNvPr>
          <p:cNvSpPr txBox="1">
            <a:spLocks noChangeArrowheads="1"/>
          </p:cNvSpPr>
          <p:nvPr/>
        </p:nvSpPr>
        <p:spPr bwMode="auto">
          <a:xfrm>
            <a:off x="7107238" y="6319838"/>
            <a:ext cx="51752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a:latin typeface="Verdana" panose="020B060403050404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5694"/>
                                        </p:tgtEl>
                                        <p:attrNameLst>
                                          <p:attrName>style.visibility</p:attrName>
                                        </p:attrNameLst>
                                      </p:cBhvr>
                                      <p:to>
                                        <p:strVal val="visible"/>
                                      </p:to>
                                    </p:set>
                                    <p:animEffect transition="in" filter="wipe(left)">
                                      <p:cBhvr>
                                        <p:cTn id="7" dur="500"/>
                                        <p:tgtEl>
                                          <p:spTgt spid="3256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94"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2" name="Picture 2" descr="Contents">
            <a:extLst>
              <a:ext uri="{FF2B5EF4-FFF2-40B4-BE49-F238E27FC236}">
                <a16:creationId xmlns:a16="http://schemas.microsoft.com/office/drawing/2014/main" id="{1394C05D-41C3-434F-9D82-5C7A4A75B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5" name="Text Box 3">
            <a:extLst>
              <a:ext uri="{FF2B5EF4-FFF2-40B4-BE49-F238E27FC236}">
                <a16:creationId xmlns:a16="http://schemas.microsoft.com/office/drawing/2014/main" id="{D2AEC06A-A25B-4AE6-9C91-CC0A866FC528}"/>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Factores Responsables para el COEP</a:t>
            </a:r>
          </a:p>
        </p:txBody>
      </p:sp>
      <p:sp>
        <p:nvSpPr>
          <p:cNvPr id="44036" name="Text Box 4">
            <a:extLst>
              <a:ext uri="{FF2B5EF4-FFF2-40B4-BE49-F238E27FC236}">
                <a16:creationId xmlns:a16="http://schemas.microsoft.com/office/drawing/2014/main" id="{249E9EF0-7562-4B03-A5F3-C2A4116E00E7}"/>
              </a:ext>
            </a:extLst>
          </p:cNvPr>
          <p:cNvSpPr txBox="1">
            <a:spLocks noChangeArrowheads="1"/>
          </p:cNvSpPr>
          <p:nvPr/>
        </p:nvSpPr>
        <p:spPr bwMode="auto">
          <a:xfrm>
            <a:off x="609600" y="1631950"/>
            <a:ext cx="83058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Restaurar los suministros de ATP Agotados</a:t>
            </a:r>
          </a:p>
        </p:txBody>
      </p:sp>
      <p:sp>
        <p:nvSpPr>
          <p:cNvPr id="44037" name="Text Box 5">
            <a:extLst>
              <a:ext uri="{FF2B5EF4-FFF2-40B4-BE49-F238E27FC236}">
                <a16:creationId xmlns:a16="http://schemas.microsoft.com/office/drawing/2014/main" id="{6E7EE05C-9199-4D5C-9968-27BD324EEFEA}"/>
              </a:ext>
            </a:extLst>
          </p:cNvPr>
          <p:cNvSpPr txBox="1">
            <a:spLocks noChangeArrowheads="1"/>
          </p:cNvSpPr>
          <p:nvPr/>
        </p:nvSpPr>
        <p:spPr bwMode="auto">
          <a:xfrm>
            <a:off x="609600" y="2133600"/>
            <a:ext cx="83820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Eliminar el lactato producido por el metabolismo aneróbico</a:t>
            </a:r>
          </a:p>
        </p:txBody>
      </p:sp>
      <p:sp>
        <p:nvSpPr>
          <p:cNvPr id="44038" name="Text Box 6">
            <a:extLst>
              <a:ext uri="{FF2B5EF4-FFF2-40B4-BE49-F238E27FC236}">
                <a16:creationId xmlns:a16="http://schemas.microsoft.com/office/drawing/2014/main" id="{9D468072-8346-435F-A51E-679D7DEC82A5}"/>
              </a:ext>
            </a:extLst>
          </p:cNvPr>
          <p:cNvSpPr txBox="1">
            <a:spLocks noChangeArrowheads="1"/>
          </p:cNvSpPr>
          <p:nvPr/>
        </p:nvSpPr>
        <p:spPr bwMode="auto">
          <a:xfrm>
            <a:off x="609600" y="2627313"/>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Reponer los suministros de O</a:t>
            </a:r>
            <a:r>
              <a:rPr lang="en-US" altLang="en-US" sz="2400" b="0" i="0" baseline="-25000">
                <a:latin typeface="Arial" panose="020B0604020202020204" pitchFamily="34" charset="0"/>
              </a:rPr>
              <a:t>2</a:t>
            </a:r>
            <a:r>
              <a:rPr lang="en-US" altLang="en-US" sz="2400" b="0" i="0">
                <a:latin typeface="Arial" panose="020B0604020202020204" pitchFamily="34" charset="0"/>
              </a:rPr>
              <a:t> prestados de la hemoglobina y mioglobina</a:t>
            </a:r>
          </a:p>
        </p:txBody>
      </p:sp>
      <p:sp>
        <p:nvSpPr>
          <p:cNvPr id="44039" name="Text Box 7">
            <a:extLst>
              <a:ext uri="{FF2B5EF4-FFF2-40B4-BE49-F238E27FC236}">
                <a16:creationId xmlns:a16="http://schemas.microsoft.com/office/drawing/2014/main" id="{0CDA8146-9AD3-475B-ACC9-C1E75AACC623}"/>
              </a:ext>
            </a:extLst>
          </p:cNvPr>
          <p:cNvSpPr txBox="1">
            <a:spLocks noChangeArrowheads="1"/>
          </p:cNvSpPr>
          <p:nvPr/>
        </p:nvSpPr>
        <p:spPr bwMode="auto">
          <a:xfrm>
            <a:off x="609600" y="3448050"/>
            <a:ext cx="83820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Remover el CO</a:t>
            </a:r>
            <a:r>
              <a:rPr lang="en-US" altLang="en-US" sz="2400" b="0" i="0" baseline="-25000">
                <a:latin typeface="Arial" panose="020B0604020202020204" pitchFamily="34" charset="0"/>
              </a:rPr>
              <a:t>2</a:t>
            </a:r>
            <a:r>
              <a:rPr lang="en-US" altLang="en-US" sz="2400" b="0" i="0">
                <a:latin typeface="Arial" panose="020B0604020202020204" pitchFamily="34" charset="0"/>
              </a:rPr>
              <a:t> que se acumuló en los tejidos corporales</a:t>
            </a:r>
          </a:p>
        </p:txBody>
      </p:sp>
      <p:sp>
        <p:nvSpPr>
          <p:cNvPr id="44040" name="Text Box 8">
            <a:extLst>
              <a:ext uri="{FF2B5EF4-FFF2-40B4-BE49-F238E27FC236}">
                <a16:creationId xmlns:a16="http://schemas.microsoft.com/office/drawing/2014/main" id="{DCA0B701-D092-4E62-89C9-249423F888ED}"/>
              </a:ext>
            </a:extLst>
          </p:cNvPr>
          <p:cNvSpPr txBox="1">
            <a:spLocks noChangeArrowheads="1"/>
          </p:cNvSpPr>
          <p:nvPr/>
        </p:nvSpPr>
        <p:spPr bwMode="auto">
          <a:xfrm>
            <a:off x="609600" y="3948113"/>
            <a:ext cx="838200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Aumento en las tasas metabólicas y respiratorias debido al incremento en la temperatura corporal y a los niveles de las catecolaminas (norepinefrina y epinefrina)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4035"/>
                                        </p:tgtEl>
                                        <p:attrNameLst>
                                          <p:attrName>style.visibility</p:attrName>
                                        </p:attrNameLst>
                                      </p:cBhvr>
                                      <p:to>
                                        <p:strVal val="visible"/>
                                      </p:to>
                                    </p:set>
                                    <p:animEffect transition="in" filter="wipe(left)">
                                      <p:cBhvr>
                                        <p:cTn id="7" dur="500"/>
                                        <p:tgtEl>
                                          <p:spTgt spid="4403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4036"/>
                                        </p:tgtEl>
                                        <p:attrNameLst>
                                          <p:attrName>style.visibility</p:attrName>
                                        </p:attrNameLst>
                                      </p:cBhvr>
                                      <p:to>
                                        <p:strVal val="visible"/>
                                      </p:to>
                                    </p:set>
                                    <p:animEffect transition="in" filter="wipe(left)">
                                      <p:cBhvr>
                                        <p:cTn id="12" dur="500"/>
                                        <p:tgtEl>
                                          <p:spTgt spid="4403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4037"/>
                                        </p:tgtEl>
                                        <p:attrNameLst>
                                          <p:attrName>style.visibility</p:attrName>
                                        </p:attrNameLst>
                                      </p:cBhvr>
                                      <p:to>
                                        <p:strVal val="visible"/>
                                      </p:to>
                                    </p:set>
                                    <p:animEffect transition="in" filter="wipe(left)">
                                      <p:cBhvr>
                                        <p:cTn id="17" dur="500"/>
                                        <p:tgtEl>
                                          <p:spTgt spid="4403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4038"/>
                                        </p:tgtEl>
                                        <p:attrNameLst>
                                          <p:attrName>style.visibility</p:attrName>
                                        </p:attrNameLst>
                                      </p:cBhvr>
                                      <p:to>
                                        <p:strVal val="visible"/>
                                      </p:to>
                                    </p:set>
                                    <p:animEffect transition="in" filter="wipe(left)">
                                      <p:cBhvr>
                                        <p:cTn id="22" dur="500"/>
                                        <p:tgtEl>
                                          <p:spTgt spid="4403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44039"/>
                                        </p:tgtEl>
                                        <p:attrNameLst>
                                          <p:attrName>style.visibility</p:attrName>
                                        </p:attrNameLst>
                                      </p:cBhvr>
                                      <p:to>
                                        <p:strVal val="visible"/>
                                      </p:to>
                                    </p:set>
                                    <p:animEffect transition="in" filter="wipe(left)">
                                      <p:cBhvr>
                                        <p:cTn id="27" dur="500"/>
                                        <p:tgtEl>
                                          <p:spTgt spid="4403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44040"/>
                                        </p:tgtEl>
                                        <p:attrNameLst>
                                          <p:attrName>style.visibility</p:attrName>
                                        </p:attrNameLst>
                                      </p:cBhvr>
                                      <p:to>
                                        <p:strVal val="visible"/>
                                      </p:to>
                                    </p:set>
                                    <p:animEffect transition="in" filter="wipe(left)">
                                      <p:cBhvr>
                                        <p:cTn id="32" dur="500"/>
                                        <p:tgtEl>
                                          <p:spTgt spid="440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5" grpId="0" autoUpdateAnimBg="0"/>
      <p:bldP spid="44036" grpId="0" autoUpdateAnimBg="0"/>
      <p:bldP spid="44037" grpId="0" autoUpdateAnimBg="0"/>
      <p:bldP spid="44038" grpId="0" autoUpdateAnimBg="0"/>
      <p:bldP spid="44039" grpId="0" autoUpdateAnimBg="0"/>
      <p:bldP spid="44040"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descr="Contents">
            <a:extLst>
              <a:ext uri="{FF2B5EF4-FFF2-40B4-BE49-F238E27FC236}">
                <a16:creationId xmlns:a16="http://schemas.microsoft.com/office/drawing/2014/main" id="{8D409609-E6F7-458F-A6DB-667894EA14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1" name="Text Box 3">
            <a:extLst>
              <a:ext uri="{FF2B5EF4-FFF2-40B4-BE49-F238E27FC236}">
                <a16:creationId xmlns:a16="http://schemas.microsoft.com/office/drawing/2014/main" id="{9D4B0F23-BBD6-4924-8526-6928F623D714}"/>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Fuentes Energéticas</a:t>
            </a:r>
          </a:p>
        </p:txBody>
      </p:sp>
      <p:sp>
        <p:nvSpPr>
          <p:cNvPr id="206852" name="Rectangle 4">
            <a:extLst>
              <a:ext uri="{FF2B5EF4-FFF2-40B4-BE49-F238E27FC236}">
                <a16:creationId xmlns:a16="http://schemas.microsoft.com/office/drawing/2014/main" id="{B26C7544-A152-4B33-9795-713827AC9170}"/>
              </a:ext>
            </a:extLst>
          </p:cNvPr>
          <p:cNvSpPr>
            <a:spLocks noChangeArrowheads="1"/>
          </p:cNvSpPr>
          <p:nvPr/>
        </p:nvSpPr>
        <p:spPr bwMode="auto">
          <a:xfrm>
            <a:off x="3725863" y="4114800"/>
            <a:ext cx="2011362" cy="312738"/>
          </a:xfrm>
          <a:prstGeom prst="rect">
            <a:avLst/>
          </a:prstGeom>
          <a:noFill/>
          <a:ln w="9525">
            <a:noFill/>
            <a:miter lim="800000"/>
            <a:headEnd/>
            <a:tailEnd/>
          </a:ln>
          <a:effectLst/>
        </p:spPr>
        <p:txBody>
          <a:bodyPr anchor="ctr"/>
          <a:lstStyle/>
          <a:p>
            <a:pPr algn="ctr">
              <a:lnSpc>
                <a:spcPct val="80000"/>
              </a:lnSpc>
              <a:defRPr/>
            </a:pPr>
            <a:r>
              <a:rPr lang="en-US" sz="2900" i="0">
                <a:effectLst>
                  <a:outerShdw blurRad="38100" dist="38100" dir="2700000" algn="tl">
                    <a:srgbClr val="C0C0C0"/>
                  </a:outerShdw>
                </a:effectLst>
                <a:latin typeface="Arial" charset="0"/>
              </a:rPr>
              <a:t>Ejemplos</a:t>
            </a:r>
          </a:p>
        </p:txBody>
      </p:sp>
      <p:sp>
        <p:nvSpPr>
          <p:cNvPr id="14341" name="Line 5">
            <a:extLst>
              <a:ext uri="{FF2B5EF4-FFF2-40B4-BE49-F238E27FC236}">
                <a16:creationId xmlns:a16="http://schemas.microsoft.com/office/drawing/2014/main" id="{2A9A4206-BE11-4950-B278-BFC5E1D82F91}"/>
              </a:ext>
            </a:extLst>
          </p:cNvPr>
          <p:cNvSpPr>
            <a:spLocks noChangeShapeType="1"/>
          </p:cNvSpPr>
          <p:nvPr/>
        </p:nvSpPr>
        <p:spPr bwMode="auto">
          <a:xfrm flipH="1">
            <a:off x="4733925" y="1458913"/>
            <a:ext cx="0" cy="366712"/>
          </a:xfrm>
          <a:prstGeom prst="line">
            <a:avLst/>
          </a:prstGeom>
          <a:noFill/>
          <a:ln w="1047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6854" name="Rectangle 6">
            <a:extLst>
              <a:ext uri="{FF2B5EF4-FFF2-40B4-BE49-F238E27FC236}">
                <a16:creationId xmlns:a16="http://schemas.microsoft.com/office/drawing/2014/main" id="{6E556E9C-E32D-4BD3-8E44-F68CEB6D5AFD}"/>
              </a:ext>
            </a:extLst>
          </p:cNvPr>
          <p:cNvSpPr>
            <a:spLocks noChangeArrowheads="1"/>
          </p:cNvSpPr>
          <p:nvPr/>
        </p:nvSpPr>
        <p:spPr bwMode="auto">
          <a:xfrm>
            <a:off x="1557338" y="1149350"/>
            <a:ext cx="6629400" cy="384175"/>
          </a:xfrm>
          <a:prstGeom prst="rect">
            <a:avLst/>
          </a:prstGeom>
          <a:noFill/>
          <a:ln w="9525">
            <a:noFill/>
            <a:miter lim="800000"/>
            <a:headEnd/>
            <a:tailEnd/>
          </a:ln>
          <a:effectLst/>
        </p:spPr>
        <p:txBody>
          <a:bodyPr anchor="ctr"/>
          <a:lstStyle/>
          <a:p>
            <a:pPr algn="ctr">
              <a:lnSpc>
                <a:spcPct val="80000"/>
              </a:lnSpc>
              <a:defRPr/>
            </a:pPr>
            <a:r>
              <a:rPr lang="en-US" sz="2600" b="0" i="0">
                <a:effectLst>
                  <a:outerShdw blurRad="38100" dist="38100" dir="2700000" algn="tl">
                    <a:srgbClr val="C0C0C0"/>
                  </a:outerShdw>
                </a:effectLst>
                <a:latin typeface="Arial Black" pitchFamily="34" charset="0"/>
              </a:rPr>
              <a:t>FUENTES PRIMARIAS DE ENERGÍA</a:t>
            </a:r>
          </a:p>
        </p:txBody>
      </p:sp>
      <p:sp>
        <p:nvSpPr>
          <p:cNvPr id="14343" name="Rectangle 10">
            <a:extLst>
              <a:ext uri="{FF2B5EF4-FFF2-40B4-BE49-F238E27FC236}">
                <a16:creationId xmlns:a16="http://schemas.microsoft.com/office/drawing/2014/main" id="{E8AA5E09-84E9-45D3-8570-487E5F1A2827}"/>
              </a:ext>
            </a:extLst>
          </p:cNvPr>
          <p:cNvSpPr>
            <a:spLocks noChangeArrowheads="1"/>
          </p:cNvSpPr>
          <p:nvPr/>
        </p:nvSpPr>
        <p:spPr bwMode="auto">
          <a:xfrm>
            <a:off x="6411913" y="4662488"/>
            <a:ext cx="2355850"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500">
                <a:latin typeface="Arial" panose="020B0604020202020204" pitchFamily="34" charset="0"/>
              </a:rPr>
              <a:t>Sustratos:</a:t>
            </a:r>
          </a:p>
        </p:txBody>
      </p:sp>
      <p:sp>
        <p:nvSpPr>
          <p:cNvPr id="14344" name="Rectangle 16">
            <a:extLst>
              <a:ext uri="{FF2B5EF4-FFF2-40B4-BE49-F238E27FC236}">
                <a16:creationId xmlns:a16="http://schemas.microsoft.com/office/drawing/2014/main" id="{42D69800-5C1D-4F8E-BF5B-584791F4FF2A}"/>
              </a:ext>
            </a:extLst>
          </p:cNvPr>
          <p:cNvSpPr>
            <a:spLocks noChangeArrowheads="1"/>
          </p:cNvSpPr>
          <p:nvPr/>
        </p:nvSpPr>
        <p:spPr bwMode="auto">
          <a:xfrm>
            <a:off x="722313" y="4657725"/>
            <a:ext cx="2794000"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500">
                <a:latin typeface="Arial" panose="020B0604020202020204" pitchFamily="34" charset="0"/>
              </a:rPr>
              <a:t>Macromoléculas:</a:t>
            </a:r>
          </a:p>
        </p:txBody>
      </p:sp>
      <p:sp>
        <p:nvSpPr>
          <p:cNvPr id="14345" name="Freeform 17">
            <a:extLst>
              <a:ext uri="{FF2B5EF4-FFF2-40B4-BE49-F238E27FC236}">
                <a16:creationId xmlns:a16="http://schemas.microsoft.com/office/drawing/2014/main" id="{46CB96CD-B860-4D10-872A-6CEAD14F78E8}"/>
              </a:ext>
            </a:extLst>
          </p:cNvPr>
          <p:cNvSpPr>
            <a:spLocks/>
          </p:cNvSpPr>
          <p:nvPr/>
        </p:nvSpPr>
        <p:spPr bwMode="auto">
          <a:xfrm>
            <a:off x="2189163" y="4292600"/>
            <a:ext cx="1703387" cy="39528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477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346" name="AutoShape 22">
            <a:hlinkClick r:id="" action="ppaction://noaction" highlightClick="1"/>
            <a:extLst>
              <a:ext uri="{FF2B5EF4-FFF2-40B4-BE49-F238E27FC236}">
                <a16:creationId xmlns:a16="http://schemas.microsoft.com/office/drawing/2014/main" id="{B6882F35-7C1C-43F7-9EC9-5759319CBC14}"/>
              </a:ext>
            </a:extLst>
          </p:cNvPr>
          <p:cNvSpPr>
            <a:spLocks noChangeArrowheads="1"/>
          </p:cNvSpPr>
          <p:nvPr/>
        </p:nvSpPr>
        <p:spPr bwMode="auto">
          <a:xfrm>
            <a:off x="1111250" y="4991100"/>
            <a:ext cx="1936750" cy="1663700"/>
          </a:xfrm>
          <a:prstGeom prst="actionButtonBlank">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347" name="Rectangle 23">
            <a:extLst>
              <a:ext uri="{FF2B5EF4-FFF2-40B4-BE49-F238E27FC236}">
                <a16:creationId xmlns:a16="http://schemas.microsoft.com/office/drawing/2014/main" id="{2FE63F5B-A8C1-44FE-90ED-5E3BE8592359}"/>
              </a:ext>
            </a:extLst>
          </p:cNvPr>
          <p:cNvSpPr>
            <a:spLocks noChangeArrowheads="1"/>
          </p:cNvSpPr>
          <p:nvPr/>
        </p:nvSpPr>
        <p:spPr bwMode="auto">
          <a:xfrm>
            <a:off x="1169988" y="5191125"/>
            <a:ext cx="1816100" cy="134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n-US" altLang="en-US" sz="3300">
                <a:solidFill>
                  <a:schemeClr val="bg1"/>
                </a:solidFill>
                <a:latin typeface="Arial" panose="020B0604020202020204" pitchFamily="34" charset="0"/>
              </a:rPr>
              <a:t>CHO</a:t>
            </a:r>
          </a:p>
          <a:p>
            <a:pPr algn="ctr">
              <a:lnSpc>
                <a:spcPct val="70000"/>
              </a:lnSpc>
              <a:spcBef>
                <a:spcPct val="20000"/>
              </a:spcBef>
            </a:pPr>
            <a:r>
              <a:rPr lang="en-US" altLang="en-US" sz="3300">
                <a:solidFill>
                  <a:schemeClr val="bg1"/>
                </a:solidFill>
                <a:latin typeface="Arial" panose="020B0604020202020204" pitchFamily="34" charset="0"/>
              </a:rPr>
              <a:t>PRO</a:t>
            </a:r>
          </a:p>
          <a:p>
            <a:pPr algn="ctr">
              <a:lnSpc>
                <a:spcPct val="70000"/>
              </a:lnSpc>
              <a:spcBef>
                <a:spcPct val="20000"/>
              </a:spcBef>
            </a:pPr>
            <a:r>
              <a:rPr lang="en-US" altLang="en-US" sz="3300">
                <a:solidFill>
                  <a:schemeClr val="bg1"/>
                </a:solidFill>
                <a:latin typeface="Arial" panose="020B0604020202020204" pitchFamily="34" charset="0"/>
              </a:rPr>
              <a:t>Grasas</a:t>
            </a:r>
          </a:p>
        </p:txBody>
      </p:sp>
      <p:sp>
        <p:nvSpPr>
          <p:cNvPr id="14348" name="AutoShape 26">
            <a:extLst>
              <a:ext uri="{FF2B5EF4-FFF2-40B4-BE49-F238E27FC236}">
                <a16:creationId xmlns:a16="http://schemas.microsoft.com/office/drawing/2014/main" id="{2098374F-B085-484A-A7EA-A5A77AC544C5}"/>
              </a:ext>
            </a:extLst>
          </p:cNvPr>
          <p:cNvSpPr>
            <a:spLocks noChangeArrowheads="1"/>
          </p:cNvSpPr>
          <p:nvPr/>
        </p:nvSpPr>
        <p:spPr bwMode="auto">
          <a:xfrm>
            <a:off x="2460625" y="1835150"/>
            <a:ext cx="4600575" cy="623888"/>
          </a:xfrm>
          <a:prstGeom prst="bevel">
            <a:avLst>
              <a:gd name="adj" fmla="val 12500"/>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349" name="Rectangle 27">
            <a:extLst>
              <a:ext uri="{FF2B5EF4-FFF2-40B4-BE49-F238E27FC236}">
                <a16:creationId xmlns:a16="http://schemas.microsoft.com/office/drawing/2014/main" id="{20A408E7-6A42-4537-840F-7E3D05F8BFB0}"/>
              </a:ext>
            </a:extLst>
          </p:cNvPr>
          <p:cNvSpPr>
            <a:spLocks noChangeArrowheads="1"/>
          </p:cNvSpPr>
          <p:nvPr/>
        </p:nvSpPr>
        <p:spPr bwMode="auto">
          <a:xfrm>
            <a:off x="2541588" y="1960563"/>
            <a:ext cx="4397375" cy="39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n-US" altLang="en-US" sz="2900">
                <a:solidFill>
                  <a:srgbClr val="FFFF00"/>
                </a:solidFill>
                <a:latin typeface="Arial" panose="020B0604020202020204" pitchFamily="34" charset="0"/>
              </a:rPr>
              <a:t>Sinónimos:</a:t>
            </a:r>
          </a:p>
        </p:txBody>
      </p:sp>
      <p:sp>
        <p:nvSpPr>
          <p:cNvPr id="14350" name="Freeform 28">
            <a:extLst>
              <a:ext uri="{FF2B5EF4-FFF2-40B4-BE49-F238E27FC236}">
                <a16:creationId xmlns:a16="http://schemas.microsoft.com/office/drawing/2014/main" id="{4EC13576-E750-4E0A-9AB8-29E41D4B2744}"/>
              </a:ext>
            </a:extLst>
          </p:cNvPr>
          <p:cNvSpPr>
            <a:spLocks/>
          </p:cNvSpPr>
          <p:nvPr/>
        </p:nvSpPr>
        <p:spPr bwMode="auto">
          <a:xfrm flipH="1">
            <a:off x="5570538" y="4287838"/>
            <a:ext cx="1908175" cy="3952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477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351" name="AutoShape 31">
            <a:hlinkClick r:id="" action="ppaction://noaction" highlightClick="1"/>
            <a:extLst>
              <a:ext uri="{FF2B5EF4-FFF2-40B4-BE49-F238E27FC236}">
                <a16:creationId xmlns:a16="http://schemas.microsoft.com/office/drawing/2014/main" id="{AF067528-1A93-46E2-83D7-8A60EFF371D9}"/>
              </a:ext>
            </a:extLst>
          </p:cNvPr>
          <p:cNvSpPr>
            <a:spLocks noChangeArrowheads="1"/>
          </p:cNvSpPr>
          <p:nvPr/>
        </p:nvSpPr>
        <p:spPr bwMode="auto">
          <a:xfrm>
            <a:off x="6592888" y="4986338"/>
            <a:ext cx="1936750" cy="1663700"/>
          </a:xfrm>
          <a:prstGeom prst="actionButtonBlank">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352" name="Rectangle 32">
            <a:extLst>
              <a:ext uri="{FF2B5EF4-FFF2-40B4-BE49-F238E27FC236}">
                <a16:creationId xmlns:a16="http://schemas.microsoft.com/office/drawing/2014/main" id="{AD44F3E8-F055-4BE7-8311-3415E71F6A6C}"/>
              </a:ext>
            </a:extLst>
          </p:cNvPr>
          <p:cNvSpPr>
            <a:spLocks noChangeArrowheads="1"/>
          </p:cNvSpPr>
          <p:nvPr/>
        </p:nvSpPr>
        <p:spPr bwMode="auto">
          <a:xfrm>
            <a:off x="6953250" y="5291138"/>
            <a:ext cx="1271588" cy="1169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spcBef>
                <a:spcPct val="20000"/>
              </a:spcBef>
            </a:pPr>
            <a:r>
              <a:rPr lang="en-US" altLang="en-US" sz="3300">
                <a:solidFill>
                  <a:schemeClr val="bg1"/>
                </a:solidFill>
                <a:latin typeface="Arial" panose="020B0604020202020204" pitchFamily="34" charset="0"/>
              </a:rPr>
              <a:t>ATP</a:t>
            </a:r>
          </a:p>
          <a:p>
            <a:pPr algn="ctr">
              <a:lnSpc>
                <a:spcPct val="90000"/>
              </a:lnSpc>
              <a:spcBef>
                <a:spcPct val="20000"/>
              </a:spcBef>
            </a:pPr>
            <a:r>
              <a:rPr lang="en-US" altLang="en-US" sz="3300">
                <a:solidFill>
                  <a:schemeClr val="bg1"/>
                </a:solidFill>
                <a:latin typeface="Arial" panose="020B0604020202020204" pitchFamily="34" charset="0"/>
              </a:rPr>
              <a:t>PCr</a:t>
            </a:r>
          </a:p>
        </p:txBody>
      </p:sp>
      <p:sp>
        <p:nvSpPr>
          <p:cNvPr id="14353" name="Rectangle 33">
            <a:extLst>
              <a:ext uri="{FF2B5EF4-FFF2-40B4-BE49-F238E27FC236}">
                <a16:creationId xmlns:a16="http://schemas.microsoft.com/office/drawing/2014/main" id="{E9258BB7-1D01-4830-B257-E2C14CC263D0}"/>
              </a:ext>
            </a:extLst>
          </p:cNvPr>
          <p:cNvSpPr>
            <a:spLocks noChangeArrowheads="1"/>
          </p:cNvSpPr>
          <p:nvPr/>
        </p:nvSpPr>
        <p:spPr bwMode="auto">
          <a:xfrm>
            <a:off x="2476500" y="2454275"/>
            <a:ext cx="4570413" cy="1279525"/>
          </a:xfrm>
          <a:prstGeom prst="rect">
            <a:avLst/>
          </a:prstGeom>
          <a:gradFill rotWithShape="1">
            <a:gsLst>
              <a:gs pos="0">
                <a:schemeClr val="tx2"/>
              </a:gs>
              <a:gs pos="100000">
                <a:srgbClr val="0000FF"/>
              </a:gs>
            </a:gsLst>
            <a:path path="shape">
              <a:fillToRect l="50000" t="50000" r="50000" b="50000"/>
            </a:path>
          </a:gradFill>
          <a:ln w="28575">
            <a:solidFill>
              <a:srgbClr val="0000FF"/>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354" name="Rectangle 34">
            <a:extLst>
              <a:ext uri="{FF2B5EF4-FFF2-40B4-BE49-F238E27FC236}">
                <a16:creationId xmlns:a16="http://schemas.microsoft.com/office/drawing/2014/main" id="{F7DA218B-B493-454F-9A31-C4FBAE5473DF}"/>
              </a:ext>
            </a:extLst>
          </p:cNvPr>
          <p:cNvSpPr>
            <a:spLocks noChangeArrowheads="1"/>
          </p:cNvSpPr>
          <p:nvPr/>
        </p:nvSpPr>
        <p:spPr bwMode="auto">
          <a:xfrm>
            <a:off x="2530475" y="2471738"/>
            <a:ext cx="4492625" cy="1211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70000"/>
              </a:lnSpc>
              <a:spcBef>
                <a:spcPct val="20000"/>
              </a:spcBef>
              <a:buFontTx/>
              <a:buChar char="•"/>
            </a:pPr>
            <a:r>
              <a:rPr lang="en-US" altLang="en-US" sz="2100" i="0">
                <a:solidFill>
                  <a:schemeClr val="bg1"/>
                </a:solidFill>
                <a:latin typeface="Verdana" panose="020B0604030504040204" pitchFamily="34" charset="0"/>
              </a:rPr>
              <a:t>Sustratos</a:t>
            </a:r>
          </a:p>
          <a:p>
            <a:pPr>
              <a:lnSpc>
                <a:spcPct val="70000"/>
              </a:lnSpc>
              <a:spcBef>
                <a:spcPct val="20000"/>
              </a:spcBef>
              <a:buFontTx/>
              <a:buChar char="•"/>
            </a:pPr>
            <a:r>
              <a:rPr lang="en-US" altLang="en-US" sz="2100" i="0">
                <a:solidFill>
                  <a:schemeClr val="bg1"/>
                </a:solidFill>
                <a:latin typeface="Verdana" panose="020B0604030504040204" pitchFamily="34" charset="0"/>
              </a:rPr>
              <a:t>Combustibles Metabólicos</a:t>
            </a:r>
          </a:p>
          <a:p>
            <a:pPr>
              <a:lnSpc>
                <a:spcPct val="70000"/>
              </a:lnSpc>
              <a:spcBef>
                <a:spcPct val="20000"/>
              </a:spcBef>
              <a:buFontTx/>
              <a:buChar char="•"/>
            </a:pPr>
            <a:r>
              <a:rPr lang="en-US" altLang="en-US" sz="2100" i="0">
                <a:solidFill>
                  <a:schemeClr val="bg1"/>
                </a:solidFill>
                <a:latin typeface="Verdana" panose="020B0604030504040204" pitchFamily="34" charset="0"/>
              </a:rPr>
              <a:t>Sustancias Nutricias</a:t>
            </a:r>
          </a:p>
          <a:p>
            <a:pPr>
              <a:lnSpc>
                <a:spcPct val="70000"/>
              </a:lnSpc>
              <a:spcBef>
                <a:spcPct val="20000"/>
              </a:spcBef>
              <a:buFontTx/>
              <a:buChar char="•"/>
            </a:pPr>
            <a:r>
              <a:rPr lang="en-US" altLang="en-US" sz="2100" i="0">
                <a:solidFill>
                  <a:schemeClr val="bg1"/>
                </a:solidFill>
                <a:latin typeface="Verdana" panose="020B0604030504040204" pitchFamily="34" charset="0"/>
              </a:rPr>
              <a:t>Macromoléculas</a:t>
            </a:r>
          </a:p>
        </p:txBody>
      </p:sp>
      <p:sp>
        <p:nvSpPr>
          <p:cNvPr id="14355" name="Line 35">
            <a:extLst>
              <a:ext uri="{FF2B5EF4-FFF2-40B4-BE49-F238E27FC236}">
                <a16:creationId xmlns:a16="http://schemas.microsoft.com/office/drawing/2014/main" id="{B146CBB2-EF77-425E-97FA-D32C19327956}"/>
              </a:ext>
            </a:extLst>
          </p:cNvPr>
          <p:cNvSpPr>
            <a:spLocks noChangeShapeType="1"/>
          </p:cNvSpPr>
          <p:nvPr/>
        </p:nvSpPr>
        <p:spPr bwMode="auto">
          <a:xfrm flipH="1">
            <a:off x="4814888" y="3783013"/>
            <a:ext cx="0" cy="366712"/>
          </a:xfrm>
          <a:prstGeom prst="line">
            <a:avLst/>
          </a:prstGeom>
          <a:noFill/>
          <a:ln w="1047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851"/>
                                        </p:tgtEl>
                                        <p:attrNameLst>
                                          <p:attrName>style.visibility</p:attrName>
                                        </p:attrNameLst>
                                      </p:cBhvr>
                                      <p:to>
                                        <p:strVal val="visible"/>
                                      </p:to>
                                    </p:set>
                                    <p:animEffect transition="in" filter="wipe(left)">
                                      <p:cBhvr>
                                        <p:cTn id="7" dur="500"/>
                                        <p:tgtEl>
                                          <p:spTgt spid="2068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descr="Contents">
            <a:extLst>
              <a:ext uri="{FF2B5EF4-FFF2-40B4-BE49-F238E27FC236}">
                <a16:creationId xmlns:a16="http://schemas.microsoft.com/office/drawing/2014/main" id="{805417FB-EA0A-45BA-A4B8-5A1E1BDC6C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958"/>
          <a:stretch>
            <a:fillRect/>
          </a:stretch>
        </p:blipFill>
        <p:spPr bwMode="auto">
          <a:xfrm>
            <a:off x="320675" y="403225"/>
            <a:ext cx="8823325"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147" name="Picture 3" descr="Contents">
            <a:extLst>
              <a:ext uri="{FF2B5EF4-FFF2-40B4-BE49-F238E27FC236}">
                <a16:creationId xmlns:a16="http://schemas.microsoft.com/office/drawing/2014/main" id="{011CEEEA-9BD6-47AA-A577-ACCA0492CE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645" b="70"/>
          <a:stretch>
            <a:fillRect/>
          </a:stretch>
        </p:blipFill>
        <p:spPr bwMode="auto">
          <a:xfrm>
            <a:off x="0" y="-25400"/>
            <a:ext cx="117475"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8" name="Line 8">
            <a:extLst>
              <a:ext uri="{FF2B5EF4-FFF2-40B4-BE49-F238E27FC236}">
                <a16:creationId xmlns:a16="http://schemas.microsoft.com/office/drawing/2014/main" id="{B1670F2F-F462-4D97-80E0-0DE27531ADBE}"/>
              </a:ext>
            </a:extLst>
          </p:cNvPr>
          <p:cNvSpPr>
            <a:spLocks noChangeShapeType="1"/>
          </p:cNvSpPr>
          <p:nvPr/>
        </p:nvSpPr>
        <p:spPr bwMode="auto">
          <a:xfrm>
            <a:off x="2136775" y="10842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134149" name="Picture 16" descr="Contents">
            <a:extLst>
              <a:ext uri="{FF2B5EF4-FFF2-40B4-BE49-F238E27FC236}">
                <a16:creationId xmlns:a16="http://schemas.microsoft.com/office/drawing/2014/main" id="{A58B72BF-F399-4B1B-91AF-48BFB5E5D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958"/>
          <a:stretch>
            <a:fillRect/>
          </a:stretch>
        </p:blipFill>
        <p:spPr bwMode="auto">
          <a:xfrm>
            <a:off x="66675" y="403225"/>
            <a:ext cx="8823325"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9745" name="Text Box 17">
            <a:extLst>
              <a:ext uri="{FF2B5EF4-FFF2-40B4-BE49-F238E27FC236}">
                <a16:creationId xmlns:a16="http://schemas.microsoft.com/office/drawing/2014/main" id="{9D307B42-913A-4F5B-8E62-83D6BACC7255}"/>
              </a:ext>
            </a:extLst>
          </p:cNvPr>
          <p:cNvSpPr txBox="1">
            <a:spLocks noChangeArrowheads="1"/>
          </p:cNvSpPr>
          <p:nvPr/>
        </p:nvSpPr>
        <p:spPr bwMode="auto">
          <a:xfrm>
            <a:off x="47625" y="82550"/>
            <a:ext cx="9096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800" i="0">
                <a:solidFill>
                  <a:schemeClr val="accent2"/>
                </a:solidFill>
                <a:latin typeface="Arial" panose="020B0604020202020204" pitchFamily="34" charset="0"/>
              </a:rPr>
              <a:t>Estimaciones del Esfuerzo Anaeróbico: Nivel del Umbral de Lactato o Anaeróbico</a:t>
            </a:r>
          </a:p>
        </p:txBody>
      </p:sp>
      <p:sp>
        <p:nvSpPr>
          <p:cNvPr id="329821" name="Rectangle 93">
            <a:extLst>
              <a:ext uri="{FF2B5EF4-FFF2-40B4-BE49-F238E27FC236}">
                <a16:creationId xmlns:a16="http://schemas.microsoft.com/office/drawing/2014/main" id="{80DEDBC4-B4C2-49F5-AFF0-6A8E3B168800}"/>
              </a:ext>
            </a:extLst>
          </p:cNvPr>
          <p:cNvSpPr>
            <a:spLocks noChangeArrowheads="1"/>
          </p:cNvSpPr>
          <p:nvPr/>
        </p:nvSpPr>
        <p:spPr bwMode="auto">
          <a:xfrm>
            <a:off x="3749675" y="585788"/>
            <a:ext cx="1744663"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Arial Black" pitchFamily="34" charset="0"/>
              </a:rPr>
              <a:t>NIVEL DEL</a:t>
            </a:r>
            <a:endParaRPr lang="en-US" sz="2000">
              <a:effectLst>
                <a:outerShdw blurRad="38100" dist="38100" dir="2700000" algn="tl">
                  <a:srgbClr val="C0C0C0"/>
                </a:outerShdw>
              </a:effectLst>
              <a:latin typeface="Arial Black" pitchFamily="34" charset="0"/>
            </a:endParaRPr>
          </a:p>
        </p:txBody>
      </p:sp>
      <p:sp>
        <p:nvSpPr>
          <p:cNvPr id="329822" name="Rectangle 94">
            <a:extLst>
              <a:ext uri="{FF2B5EF4-FFF2-40B4-BE49-F238E27FC236}">
                <a16:creationId xmlns:a16="http://schemas.microsoft.com/office/drawing/2014/main" id="{3BDD07D8-BC8E-4735-BB95-70319A678269}"/>
              </a:ext>
            </a:extLst>
          </p:cNvPr>
          <p:cNvSpPr>
            <a:spLocks noChangeArrowheads="1"/>
          </p:cNvSpPr>
          <p:nvPr/>
        </p:nvSpPr>
        <p:spPr bwMode="auto">
          <a:xfrm>
            <a:off x="479425" y="860425"/>
            <a:ext cx="3513138" cy="2476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UMBRAL DE LACTATO (UL)</a:t>
            </a:r>
          </a:p>
        </p:txBody>
      </p:sp>
      <p:sp>
        <p:nvSpPr>
          <p:cNvPr id="134153" name="Freeform 95">
            <a:extLst>
              <a:ext uri="{FF2B5EF4-FFF2-40B4-BE49-F238E27FC236}">
                <a16:creationId xmlns:a16="http://schemas.microsoft.com/office/drawing/2014/main" id="{69BD112F-95B3-4EAC-9A66-BEEDBE7F4302}"/>
              </a:ext>
            </a:extLst>
          </p:cNvPr>
          <p:cNvSpPr>
            <a:spLocks/>
          </p:cNvSpPr>
          <p:nvPr/>
        </p:nvSpPr>
        <p:spPr bwMode="auto">
          <a:xfrm rot="-5400000" flipH="1" flipV="1">
            <a:off x="2877344" y="-59531"/>
            <a:ext cx="234950" cy="172561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29824" name="Rectangle 96">
            <a:extLst>
              <a:ext uri="{FF2B5EF4-FFF2-40B4-BE49-F238E27FC236}">
                <a16:creationId xmlns:a16="http://schemas.microsoft.com/office/drawing/2014/main" id="{E66C628D-8366-474E-9006-A9084AA6914F}"/>
              </a:ext>
            </a:extLst>
          </p:cNvPr>
          <p:cNvSpPr>
            <a:spLocks noChangeArrowheads="1"/>
          </p:cNvSpPr>
          <p:nvPr/>
        </p:nvSpPr>
        <p:spPr bwMode="auto">
          <a:xfrm>
            <a:off x="5008563" y="911225"/>
            <a:ext cx="3784600" cy="2476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UMBRAL ANAERÓBICO (UAn)</a:t>
            </a:r>
          </a:p>
        </p:txBody>
      </p:sp>
      <p:sp>
        <p:nvSpPr>
          <p:cNvPr id="329826" name="Rectangle 98">
            <a:extLst>
              <a:ext uri="{FF2B5EF4-FFF2-40B4-BE49-F238E27FC236}">
                <a16:creationId xmlns:a16="http://schemas.microsoft.com/office/drawing/2014/main" id="{BE42926E-7CB9-44C1-A0C2-2450076D1A70}"/>
              </a:ext>
            </a:extLst>
          </p:cNvPr>
          <p:cNvSpPr>
            <a:spLocks noChangeArrowheads="1"/>
          </p:cNvSpPr>
          <p:nvPr/>
        </p:nvSpPr>
        <p:spPr bwMode="auto">
          <a:xfrm>
            <a:off x="157163" y="1204913"/>
            <a:ext cx="4349750" cy="1890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Punto en que el</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Lactato Sanguíneo</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Comienza a Acumularse</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por encima de los</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Niveles de Reposo</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Durante un</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Ejercicio de Intensidad Progresiva</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(2.0-4.0 mmol/L O</a:t>
            </a:r>
            <a:r>
              <a:rPr lang="en-US" sz="1700" i="0" baseline="-25000">
                <a:effectLst>
                  <a:outerShdw blurRad="38100" dist="38100" dir="2700000" algn="tl">
                    <a:srgbClr val="C0C0C0"/>
                  </a:outerShdw>
                </a:effectLst>
                <a:latin typeface="Verdana" pitchFamily="34" charset="0"/>
              </a:rPr>
              <a:t>2</a:t>
            </a:r>
            <a:r>
              <a:rPr lang="en-US" sz="1700" i="0">
                <a:effectLst>
                  <a:outerShdw blurRad="38100" dist="38100" dir="2700000" algn="tl">
                    <a:srgbClr val="C0C0C0"/>
                  </a:outerShdw>
                </a:effectLst>
                <a:latin typeface="Verdana" pitchFamily="34" charset="0"/>
              </a:rPr>
              <a:t>)</a:t>
            </a:r>
          </a:p>
        </p:txBody>
      </p:sp>
      <p:sp>
        <p:nvSpPr>
          <p:cNvPr id="134156" name="Line 99">
            <a:extLst>
              <a:ext uri="{FF2B5EF4-FFF2-40B4-BE49-F238E27FC236}">
                <a16:creationId xmlns:a16="http://schemas.microsoft.com/office/drawing/2014/main" id="{B21CA0DF-3287-4870-9286-64102FF379DA}"/>
              </a:ext>
            </a:extLst>
          </p:cNvPr>
          <p:cNvSpPr>
            <a:spLocks noChangeShapeType="1"/>
          </p:cNvSpPr>
          <p:nvPr/>
        </p:nvSpPr>
        <p:spPr bwMode="auto">
          <a:xfrm>
            <a:off x="2136775" y="31035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4157" name="Line 100">
            <a:extLst>
              <a:ext uri="{FF2B5EF4-FFF2-40B4-BE49-F238E27FC236}">
                <a16:creationId xmlns:a16="http://schemas.microsoft.com/office/drawing/2014/main" id="{7BB452DE-0E95-43BE-A1C1-3BD86A393513}"/>
              </a:ext>
            </a:extLst>
          </p:cNvPr>
          <p:cNvSpPr>
            <a:spLocks noChangeShapeType="1"/>
          </p:cNvSpPr>
          <p:nvPr/>
        </p:nvSpPr>
        <p:spPr bwMode="auto">
          <a:xfrm>
            <a:off x="6721475" y="11350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29829" name="Rectangle 101">
            <a:extLst>
              <a:ext uri="{FF2B5EF4-FFF2-40B4-BE49-F238E27FC236}">
                <a16:creationId xmlns:a16="http://schemas.microsoft.com/office/drawing/2014/main" id="{AFB45315-B745-4BF3-ADD4-64E8C9224EEF}"/>
              </a:ext>
            </a:extLst>
          </p:cNvPr>
          <p:cNvSpPr>
            <a:spLocks noChangeArrowheads="1"/>
          </p:cNvSpPr>
          <p:nvPr/>
        </p:nvSpPr>
        <p:spPr bwMode="auto">
          <a:xfrm>
            <a:off x="4656138" y="1293813"/>
            <a:ext cx="4448175" cy="11985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Intensidad de Ejercicio</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Donde se Activa con Preferencia la</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Vía Metabólica Anaeróbica</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Para el</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Suministro Energético</a:t>
            </a:r>
          </a:p>
        </p:txBody>
      </p:sp>
      <p:sp>
        <p:nvSpPr>
          <p:cNvPr id="134159" name="Line 102">
            <a:extLst>
              <a:ext uri="{FF2B5EF4-FFF2-40B4-BE49-F238E27FC236}">
                <a16:creationId xmlns:a16="http://schemas.microsoft.com/office/drawing/2014/main" id="{CBA666F5-0196-4918-B373-E2A686EA4639}"/>
              </a:ext>
            </a:extLst>
          </p:cNvPr>
          <p:cNvSpPr>
            <a:spLocks noChangeShapeType="1"/>
          </p:cNvSpPr>
          <p:nvPr/>
        </p:nvSpPr>
        <p:spPr bwMode="auto">
          <a:xfrm>
            <a:off x="6734175" y="24685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29831" name="Rectangle 103">
            <a:extLst>
              <a:ext uri="{FF2B5EF4-FFF2-40B4-BE49-F238E27FC236}">
                <a16:creationId xmlns:a16="http://schemas.microsoft.com/office/drawing/2014/main" id="{D8277A85-4321-4B89-9817-3C0AA5C1DC06}"/>
              </a:ext>
            </a:extLst>
          </p:cNvPr>
          <p:cNvSpPr>
            <a:spLocks noChangeArrowheads="1"/>
          </p:cNvSpPr>
          <p:nvPr/>
        </p:nvSpPr>
        <p:spPr bwMode="auto">
          <a:xfrm>
            <a:off x="1423988" y="3252788"/>
            <a:ext cx="1579562" cy="5016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Evidente con</a:t>
            </a:r>
          </a:p>
          <a:p>
            <a:pPr marL="342900" indent="-342900" algn="ctr">
              <a:lnSpc>
                <a:spcPct val="70000"/>
              </a:lnSpc>
              <a:spcBef>
                <a:spcPct val="20000"/>
              </a:spcBef>
              <a:defRPr/>
            </a:pPr>
            <a:r>
              <a:rPr lang="es-PR" sz="1700">
                <a:solidFill>
                  <a:srgbClr val="000000"/>
                </a:solidFill>
                <a:effectLst>
                  <a:outerShdw blurRad="38100" dist="38100" dir="2700000" algn="tl">
                    <a:srgbClr val="C0C0C0"/>
                  </a:outerShdw>
                </a:effectLst>
                <a:latin typeface="Arial" charset="0"/>
              </a:rPr>
              <a:t>(Medición</a:t>
            </a:r>
            <a:r>
              <a:rPr lang="en-US" sz="1700">
                <a:effectLst>
                  <a:outerShdw blurRad="38100" dist="38100" dir="2700000" algn="tl">
                    <a:srgbClr val="C0C0C0"/>
                  </a:outerShdw>
                </a:effectLst>
              </a:rPr>
              <a:t>)</a:t>
            </a:r>
          </a:p>
        </p:txBody>
      </p:sp>
      <p:sp>
        <p:nvSpPr>
          <p:cNvPr id="134161" name="Freeform 104">
            <a:extLst>
              <a:ext uri="{FF2B5EF4-FFF2-40B4-BE49-F238E27FC236}">
                <a16:creationId xmlns:a16="http://schemas.microsoft.com/office/drawing/2014/main" id="{378A2987-78CC-403E-8FAF-B33EE3FF4A22}"/>
              </a:ext>
            </a:extLst>
          </p:cNvPr>
          <p:cNvSpPr>
            <a:spLocks/>
          </p:cNvSpPr>
          <p:nvPr/>
        </p:nvSpPr>
        <p:spPr bwMode="auto">
          <a:xfrm rot="5400000" flipV="1">
            <a:off x="5897563" y="136525"/>
            <a:ext cx="269875" cy="13684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29834" name="Rectangle 106">
            <a:extLst>
              <a:ext uri="{FF2B5EF4-FFF2-40B4-BE49-F238E27FC236}">
                <a16:creationId xmlns:a16="http://schemas.microsoft.com/office/drawing/2014/main" id="{31B41B39-E782-4655-B7B6-4D8AC32C09CC}"/>
              </a:ext>
            </a:extLst>
          </p:cNvPr>
          <p:cNvSpPr>
            <a:spLocks noChangeArrowheads="1"/>
          </p:cNvSpPr>
          <p:nvPr/>
        </p:nvSpPr>
        <p:spPr bwMode="auto">
          <a:xfrm>
            <a:off x="6054725" y="2625725"/>
            <a:ext cx="1535113" cy="5016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Evidente con</a:t>
            </a:r>
          </a:p>
          <a:p>
            <a:pPr marL="342900" indent="-342900" algn="ctr">
              <a:lnSpc>
                <a:spcPct val="70000"/>
              </a:lnSpc>
              <a:spcBef>
                <a:spcPct val="20000"/>
              </a:spcBef>
              <a:defRPr/>
            </a:pPr>
            <a:r>
              <a:rPr lang="es-PR" sz="1700">
                <a:solidFill>
                  <a:srgbClr val="000000"/>
                </a:solidFill>
                <a:effectLst>
                  <a:outerShdw blurRad="38100" dist="38100" dir="2700000" algn="tl">
                    <a:srgbClr val="C0C0C0"/>
                  </a:outerShdw>
                </a:effectLst>
                <a:latin typeface="Arial" charset="0"/>
              </a:rPr>
              <a:t>(Medición</a:t>
            </a:r>
            <a:r>
              <a:rPr lang="en-US" sz="1700">
                <a:effectLst>
                  <a:outerShdw blurRad="38100" dist="38100" dir="2700000" algn="tl">
                    <a:srgbClr val="C0C0C0"/>
                  </a:outerShdw>
                </a:effectLst>
              </a:rPr>
              <a:t>)</a:t>
            </a:r>
          </a:p>
        </p:txBody>
      </p:sp>
      <p:sp>
        <p:nvSpPr>
          <p:cNvPr id="134163" name="Text Box 107">
            <a:extLst>
              <a:ext uri="{FF2B5EF4-FFF2-40B4-BE49-F238E27FC236}">
                <a16:creationId xmlns:a16="http://schemas.microsoft.com/office/drawing/2014/main" id="{C98246DA-FFE7-427A-8EF3-48BAA073D537}"/>
              </a:ext>
            </a:extLst>
          </p:cNvPr>
          <p:cNvSpPr txBox="1">
            <a:spLocks noChangeArrowheads="1"/>
          </p:cNvSpPr>
          <p:nvPr/>
        </p:nvSpPr>
        <p:spPr bwMode="auto">
          <a:xfrm>
            <a:off x="561975" y="3817938"/>
            <a:ext cx="3621088"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Punto de Inflexión en la Curva de</a:t>
            </a:r>
          </a:p>
        </p:txBody>
      </p:sp>
      <p:sp>
        <p:nvSpPr>
          <p:cNvPr id="134164" name="Line 108">
            <a:extLst>
              <a:ext uri="{FF2B5EF4-FFF2-40B4-BE49-F238E27FC236}">
                <a16:creationId xmlns:a16="http://schemas.microsoft.com/office/drawing/2014/main" id="{2932EE1B-1C2D-4C65-A19A-76B8BEBC4B6B}"/>
              </a:ext>
            </a:extLst>
          </p:cNvPr>
          <p:cNvSpPr>
            <a:spLocks noChangeShapeType="1"/>
          </p:cNvSpPr>
          <p:nvPr/>
        </p:nvSpPr>
        <p:spPr bwMode="auto">
          <a:xfrm>
            <a:off x="2162175" y="36750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4165" name="Text Box 109">
            <a:extLst>
              <a:ext uri="{FF2B5EF4-FFF2-40B4-BE49-F238E27FC236}">
                <a16:creationId xmlns:a16="http://schemas.microsoft.com/office/drawing/2014/main" id="{F9B1B5F5-5F4A-4A6B-B2D2-38287FE6D02C}"/>
              </a:ext>
            </a:extLst>
          </p:cNvPr>
          <p:cNvSpPr txBox="1">
            <a:spLocks noChangeArrowheads="1"/>
          </p:cNvSpPr>
          <p:nvPr/>
        </p:nvSpPr>
        <p:spPr bwMode="auto">
          <a:xfrm>
            <a:off x="5240338" y="3201988"/>
            <a:ext cx="3621087"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700" i="0">
                <a:latin typeface="Arial" panose="020B0604020202020204" pitchFamily="34" charset="0"/>
              </a:rPr>
              <a:t>Desproporcionado del VE en</a:t>
            </a:r>
          </a:p>
          <a:p>
            <a:pPr>
              <a:lnSpc>
                <a:spcPct val="80000"/>
              </a:lnSpc>
            </a:pPr>
            <a:r>
              <a:rPr lang="en-US" altLang="en-US" sz="1700" i="0">
                <a:latin typeface="Arial" panose="020B0604020202020204" pitchFamily="34" charset="0"/>
              </a:rPr>
              <a:t>Relación al VO</a:t>
            </a:r>
            <a:r>
              <a:rPr lang="en-US" altLang="en-US" sz="1700" i="0" baseline="-25000">
                <a:latin typeface="Arial" panose="020B0604020202020204" pitchFamily="34" charset="0"/>
              </a:rPr>
              <a:t>2</a:t>
            </a:r>
          </a:p>
          <a:p>
            <a:pPr>
              <a:lnSpc>
                <a:spcPct val="80000"/>
              </a:lnSpc>
            </a:pPr>
            <a:r>
              <a:rPr lang="en-US" altLang="en-US" sz="1700" i="0">
                <a:latin typeface="Arial" panose="020B0604020202020204" pitchFamily="34" charset="0"/>
              </a:rPr>
              <a:t>Durante un Ejercicio Progresivo</a:t>
            </a:r>
          </a:p>
        </p:txBody>
      </p:sp>
      <p:sp>
        <p:nvSpPr>
          <p:cNvPr id="134166" name="Line 110">
            <a:extLst>
              <a:ext uri="{FF2B5EF4-FFF2-40B4-BE49-F238E27FC236}">
                <a16:creationId xmlns:a16="http://schemas.microsoft.com/office/drawing/2014/main" id="{62D3A01D-4DB6-4F7F-A2AF-957CDBD7C181}"/>
              </a:ext>
            </a:extLst>
          </p:cNvPr>
          <p:cNvSpPr>
            <a:spLocks noChangeShapeType="1"/>
          </p:cNvSpPr>
          <p:nvPr/>
        </p:nvSpPr>
        <p:spPr bwMode="auto">
          <a:xfrm>
            <a:off x="6751638" y="307181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4167" name="Line 111">
            <a:extLst>
              <a:ext uri="{FF2B5EF4-FFF2-40B4-BE49-F238E27FC236}">
                <a16:creationId xmlns:a16="http://schemas.microsoft.com/office/drawing/2014/main" id="{DA189D61-B248-4C44-8AE8-6F54AAF50B48}"/>
              </a:ext>
            </a:extLst>
          </p:cNvPr>
          <p:cNvSpPr>
            <a:spLocks noChangeShapeType="1"/>
          </p:cNvSpPr>
          <p:nvPr/>
        </p:nvSpPr>
        <p:spPr bwMode="auto">
          <a:xfrm flipV="1">
            <a:off x="5249863" y="3243263"/>
            <a:ext cx="0" cy="6207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4168" name="Text Box 112">
            <a:extLst>
              <a:ext uri="{FF2B5EF4-FFF2-40B4-BE49-F238E27FC236}">
                <a16:creationId xmlns:a16="http://schemas.microsoft.com/office/drawing/2014/main" id="{AF91A582-1274-4FAB-A3F0-B10BAA8EC1D5}"/>
              </a:ext>
            </a:extLst>
          </p:cNvPr>
          <p:cNvSpPr txBox="1">
            <a:spLocks noChangeArrowheads="1"/>
          </p:cNvSpPr>
          <p:nvPr/>
        </p:nvSpPr>
        <p:spPr bwMode="auto">
          <a:xfrm>
            <a:off x="7635875" y="3036888"/>
            <a:ext cx="2095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700" i="0">
                <a:latin typeface="Arial" panose="020B0604020202020204" pitchFamily="34" charset="0"/>
              </a:rPr>
              <a:t>.</a:t>
            </a:r>
          </a:p>
        </p:txBody>
      </p:sp>
      <p:sp>
        <p:nvSpPr>
          <p:cNvPr id="134169" name="Text Box 113">
            <a:extLst>
              <a:ext uri="{FF2B5EF4-FFF2-40B4-BE49-F238E27FC236}">
                <a16:creationId xmlns:a16="http://schemas.microsoft.com/office/drawing/2014/main" id="{C7675654-E31A-46B5-AF37-5E66A4D5AB82}"/>
              </a:ext>
            </a:extLst>
          </p:cNvPr>
          <p:cNvSpPr txBox="1">
            <a:spLocks noChangeArrowheads="1"/>
          </p:cNvSpPr>
          <p:nvPr/>
        </p:nvSpPr>
        <p:spPr bwMode="auto">
          <a:xfrm>
            <a:off x="12700" y="4168775"/>
            <a:ext cx="26701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Intensidad del Ejercicio</a:t>
            </a:r>
          </a:p>
          <a:p>
            <a:pPr algn="ctr">
              <a:lnSpc>
                <a:spcPct val="80000"/>
              </a:lnSpc>
            </a:pPr>
            <a:r>
              <a:rPr lang="en-US" altLang="en-US" sz="1700">
                <a:latin typeface="Arial" panose="020B0604020202020204" pitchFamily="34" charset="0"/>
              </a:rPr>
              <a:t>(Potencia Ergométrica)</a:t>
            </a:r>
          </a:p>
        </p:txBody>
      </p:sp>
      <p:sp>
        <p:nvSpPr>
          <p:cNvPr id="134170" name="Line 114">
            <a:extLst>
              <a:ext uri="{FF2B5EF4-FFF2-40B4-BE49-F238E27FC236}">
                <a16:creationId xmlns:a16="http://schemas.microsoft.com/office/drawing/2014/main" id="{D27FEECF-936F-422D-8E5B-022ECA919BB9}"/>
              </a:ext>
            </a:extLst>
          </p:cNvPr>
          <p:cNvSpPr>
            <a:spLocks noChangeShapeType="1"/>
          </p:cNvSpPr>
          <p:nvPr/>
        </p:nvSpPr>
        <p:spPr bwMode="auto">
          <a:xfrm>
            <a:off x="1235075" y="40465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4171" name="Text Box 115">
            <a:extLst>
              <a:ext uri="{FF2B5EF4-FFF2-40B4-BE49-F238E27FC236}">
                <a16:creationId xmlns:a16="http://schemas.microsoft.com/office/drawing/2014/main" id="{49DF3186-AD54-4D9C-B905-0037F245E89F}"/>
              </a:ext>
            </a:extLst>
          </p:cNvPr>
          <p:cNvSpPr txBox="1">
            <a:spLocks noChangeArrowheads="1"/>
          </p:cNvSpPr>
          <p:nvPr/>
        </p:nvSpPr>
        <p:spPr bwMode="auto">
          <a:xfrm>
            <a:off x="2841625" y="4168775"/>
            <a:ext cx="2732088"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Acumulación de Lactato</a:t>
            </a:r>
          </a:p>
          <a:p>
            <a:pPr algn="ctr">
              <a:lnSpc>
                <a:spcPct val="80000"/>
              </a:lnSpc>
            </a:pPr>
            <a:r>
              <a:rPr lang="en-US" altLang="en-US" sz="1700" i="0">
                <a:latin typeface="Arial" panose="020B0604020202020204" pitchFamily="34" charset="0"/>
              </a:rPr>
              <a:t>en la Sangre</a:t>
            </a:r>
            <a:endParaRPr lang="en-US" altLang="en-US" sz="1700">
              <a:latin typeface="Arial" panose="020B0604020202020204" pitchFamily="34" charset="0"/>
            </a:endParaRPr>
          </a:p>
        </p:txBody>
      </p:sp>
      <p:sp>
        <p:nvSpPr>
          <p:cNvPr id="134172" name="Line 116">
            <a:extLst>
              <a:ext uri="{FF2B5EF4-FFF2-40B4-BE49-F238E27FC236}">
                <a16:creationId xmlns:a16="http://schemas.microsoft.com/office/drawing/2014/main" id="{2C5EDD68-8FA3-4E8C-9DC6-9047C1A24154}"/>
              </a:ext>
            </a:extLst>
          </p:cNvPr>
          <p:cNvSpPr>
            <a:spLocks noChangeShapeType="1"/>
          </p:cNvSpPr>
          <p:nvPr/>
        </p:nvSpPr>
        <p:spPr bwMode="auto">
          <a:xfrm>
            <a:off x="3927475" y="404653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4173" name="Text Box 117">
            <a:extLst>
              <a:ext uri="{FF2B5EF4-FFF2-40B4-BE49-F238E27FC236}">
                <a16:creationId xmlns:a16="http://schemas.microsoft.com/office/drawing/2014/main" id="{CD642617-3A50-4CDF-8D86-45FD69CDC5E8}"/>
              </a:ext>
            </a:extLst>
          </p:cNvPr>
          <p:cNvSpPr txBox="1">
            <a:spLocks noChangeArrowheads="1"/>
          </p:cNvSpPr>
          <p:nvPr/>
        </p:nvSpPr>
        <p:spPr bwMode="auto">
          <a:xfrm>
            <a:off x="2517775" y="4270375"/>
            <a:ext cx="5445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vs.</a:t>
            </a:r>
            <a:endParaRPr lang="en-US" altLang="en-US" sz="1700">
              <a:latin typeface="Arial" panose="020B0604020202020204" pitchFamily="34" charset="0"/>
            </a:endParaRPr>
          </a:p>
        </p:txBody>
      </p:sp>
      <p:sp>
        <p:nvSpPr>
          <p:cNvPr id="134174" name="Text Box 118">
            <a:extLst>
              <a:ext uri="{FF2B5EF4-FFF2-40B4-BE49-F238E27FC236}">
                <a16:creationId xmlns:a16="http://schemas.microsoft.com/office/drawing/2014/main" id="{F2BF1458-BB59-422A-933E-3C10873FF4AE}"/>
              </a:ext>
            </a:extLst>
          </p:cNvPr>
          <p:cNvSpPr txBox="1">
            <a:spLocks noChangeArrowheads="1"/>
          </p:cNvSpPr>
          <p:nvPr/>
        </p:nvSpPr>
        <p:spPr bwMode="auto">
          <a:xfrm>
            <a:off x="6481763" y="3260725"/>
            <a:ext cx="2095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700" i="0">
                <a:latin typeface="Arial" panose="020B0604020202020204" pitchFamily="34" charset="0"/>
              </a:rPr>
              <a:t>.</a:t>
            </a:r>
          </a:p>
        </p:txBody>
      </p:sp>
      <p:sp>
        <p:nvSpPr>
          <p:cNvPr id="134175" name="Freeform 120">
            <a:extLst>
              <a:ext uri="{FF2B5EF4-FFF2-40B4-BE49-F238E27FC236}">
                <a16:creationId xmlns:a16="http://schemas.microsoft.com/office/drawing/2014/main" id="{D946A20D-DCF8-4157-9AAC-12CFA9AB5B67}"/>
              </a:ext>
            </a:extLst>
          </p:cNvPr>
          <p:cNvSpPr>
            <a:spLocks/>
          </p:cNvSpPr>
          <p:nvPr/>
        </p:nvSpPr>
        <p:spPr bwMode="auto">
          <a:xfrm>
            <a:off x="1247775" y="3879850"/>
            <a:ext cx="5548313" cy="890588"/>
          </a:xfrm>
          <a:custGeom>
            <a:avLst/>
            <a:gdLst>
              <a:gd name="T0" fmla="*/ 0 w 3495"/>
              <a:gd name="T1" fmla="*/ 2147483647 h 561"/>
              <a:gd name="T2" fmla="*/ 0 w 3495"/>
              <a:gd name="T3" fmla="*/ 2147483647 h 561"/>
              <a:gd name="T4" fmla="*/ 2147483647 w 3495"/>
              <a:gd name="T5" fmla="*/ 2147483647 h 561"/>
              <a:gd name="T6" fmla="*/ 2147483647 w 3495"/>
              <a:gd name="T7" fmla="*/ 0 h 561"/>
              <a:gd name="T8" fmla="*/ 0 60000 65536"/>
              <a:gd name="T9" fmla="*/ 0 60000 65536"/>
              <a:gd name="T10" fmla="*/ 0 60000 65536"/>
              <a:gd name="T11" fmla="*/ 0 60000 65536"/>
              <a:gd name="T12" fmla="*/ 0 w 3495"/>
              <a:gd name="T13" fmla="*/ 0 h 561"/>
              <a:gd name="T14" fmla="*/ 3495 w 3495"/>
              <a:gd name="T15" fmla="*/ 561 h 561"/>
            </a:gdLst>
            <a:ahLst/>
            <a:cxnLst>
              <a:cxn ang="T8">
                <a:pos x="T0" y="T1"/>
              </a:cxn>
              <a:cxn ang="T9">
                <a:pos x="T2" y="T3"/>
              </a:cxn>
              <a:cxn ang="T10">
                <a:pos x="T4" y="T5"/>
              </a:cxn>
              <a:cxn ang="T11">
                <a:pos x="T6" y="T7"/>
              </a:cxn>
            </a:cxnLst>
            <a:rect l="T12" t="T13" r="T14" b="T15"/>
            <a:pathLst>
              <a:path w="3495" h="561">
                <a:moveTo>
                  <a:pt x="0" y="467"/>
                </a:moveTo>
                <a:lnTo>
                  <a:pt x="0" y="561"/>
                </a:lnTo>
                <a:lnTo>
                  <a:pt x="3495" y="561"/>
                </a:lnTo>
                <a:lnTo>
                  <a:pt x="3495" y="0"/>
                </a:lnTo>
              </a:path>
            </a:pathLst>
          </a:custGeom>
          <a:noFill/>
          <a:ln w="476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34176" name="Line 121">
            <a:extLst>
              <a:ext uri="{FF2B5EF4-FFF2-40B4-BE49-F238E27FC236}">
                <a16:creationId xmlns:a16="http://schemas.microsoft.com/office/drawing/2014/main" id="{8C90DB5B-FA94-44B1-A8E8-7C4999BFC7B4}"/>
              </a:ext>
            </a:extLst>
          </p:cNvPr>
          <p:cNvSpPr>
            <a:spLocks noChangeShapeType="1"/>
          </p:cNvSpPr>
          <p:nvPr/>
        </p:nvSpPr>
        <p:spPr bwMode="auto">
          <a:xfrm>
            <a:off x="3927475" y="4592638"/>
            <a:ext cx="0" cy="200025"/>
          </a:xfrm>
          <a:prstGeom prst="line">
            <a:avLst/>
          </a:prstGeom>
          <a:noFill/>
          <a:ln w="476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177" name="Line 122">
            <a:extLst>
              <a:ext uri="{FF2B5EF4-FFF2-40B4-BE49-F238E27FC236}">
                <a16:creationId xmlns:a16="http://schemas.microsoft.com/office/drawing/2014/main" id="{D5300B03-CA38-47FB-ACF7-46A0F764E851}"/>
              </a:ext>
            </a:extLst>
          </p:cNvPr>
          <p:cNvSpPr>
            <a:spLocks noChangeShapeType="1"/>
          </p:cNvSpPr>
          <p:nvPr/>
        </p:nvSpPr>
        <p:spPr bwMode="auto">
          <a:xfrm>
            <a:off x="4141788" y="47799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29851" name="Rectangle 123">
            <a:extLst>
              <a:ext uri="{FF2B5EF4-FFF2-40B4-BE49-F238E27FC236}">
                <a16:creationId xmlns:a16="http://schemas.microsoft.com/office/drawing/2014/main" id="{AED51864-E93D-466B-A490-19FBF68F24BF}"/>
              </a:ext>
            </a:extLst>
          </p:cNvPr>
          <p:cNvSpPr>
            <a:spLocks noChangeArrowheads="1"/>
          </p:cNvSpPr>
          <p:nvPr/>
        </p:nvSpPr>
        <p:spPr bwMode="auto">
          <a:xfrm>
            <a:off x="471488" y="4932363"/>
            <a:ext cx="8059737" cy="11985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Nivel/Punto para el</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Inicio del Aumento Súbito en la Concentración del</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Ácido Láctico Sanguíneo</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(OBLA, siglas en Inglés:  “</a:t>
            </a:r>
            <a:r>
              <a:rPr lang="en-US" sz="1700">
                <a:effectLst>
                  <a:outerShdw blurRad="38100" dist="38100" dir="2700000" algn="tl">
                    <a:srgbClr val="C0C0C0"/>
                  </a:outerShdw>
                </a:effectLst>
                <a:latin typeface="Verdana" pitchFamily="34" charset="0"/>
              </a:rPr>
              <a:t>Onset of Blood Lactate Acumulation</a:t>
            </a:r>
            <a:r>
              <a:rPr lang="en-US" sz="1700" i="0">
                <a:effectLst>
                  <a:outerShdw blurRad="38100" dist="38100" dir="2700000" algn="tl">
                    <a:srgbClr val="C0C0C0"/>
                  </a:outerShdw>
                </a:effectLst>
                <a:latin typeface="Verdana" pitchFamily="34" charset="0"/>
              </a:rPr>
              <a:t>”)</a:t>
            </a:r>
          </a:p>
        </p:txBody>
      </p:sp>
      <p:sp>
        <p:nvSpPr>
          <p:cNvPr id="134179" name="Line 124">
            <a:extLst>
              <a:ext uri="{FF2B5EF4-FFF2-40B4-BE49-F238E27FC236}">
                <a16:creationId xmlns:a16="http://schemas.microsoft.com/office/drawing/2014/main" id="{C845ADFF-F107-4C53-8A15-840000C164CC}"/>
              </a:ext>
            </a:extLst>
          </p:cNvPr>
          <p:cNvSpPr>
            <a:spLocks noChangeShapeType="1"/>
          </p:cNvSpPr>
          <p:nvPr/>
        </p:nvSpPr>
        <p:spPr bwMode="auto">
          <a:xfrm>
            <a:off x="4156075" y="58594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4180" name="Text Box 125">
            <a:extLst>
              <a:ext uri="{FF2B5EF4-FFF2-40B4-BE49-F238E27FC236}">
                <a16:creationId xmlns:a16="http://schemas.microsoft.com/office/drawing/2014/main" id="{02DB429D-79E7-44D3-99AD-C300B10AB1C2}"/>
              </a:ext>
            </a:extLst>
          </p:cNvPr>
          <p:cNvSpPr txBox="1">
            <a:spLocks noChangeArrowheads="1"/>
          </p:cNvSpPr>
          <p:nvPr/>
        </p:nvSpPr>
        <p:spPr bwMode="auto">
          <a:xfrm>
            <a:off x="2357438" y="5984875"/>
            <a:ext cx="3621087"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b="0" i="0">
                <a:latin typeface="Arial Black" panose="020B0A04020102020204" pitchFamily="34" charset="0"/>
              </a:rPr>
              <a:t>Desvío Significativo</a:t>
            </a:r>
          </a:p>
          <a:p>
            <a:pPr algn="ctr">
              <a:lnSpc>
                <a:spcPct val="80000"/>
              </a:lnSpc>
            </a:pPr>
            <a:r>
              <a:rPr lang="en-US" altLang="en-US" sz="1700" b="0" i="0">
                <a:latin typeface="Arial Black" panose="020B0A04020102020204" pitchFamily="34" charset="0"/>
              </a:rPr>
              <a:t>hacia la</a:t>
            </a:r>
          </a:p>
          <a:p>
            <a:pPr algn="ctr">
              <a:lnSpc>
                <a:spcPct val="80000"/>
              </a:lnSpc>
            </a:pPr>
            <a:r>
              <a:rPr lang="en-US" altLang="en-US" sz="1700" b="0">
                <a:latin typeface="Arial Black" panose="020B0A04020102020204" pitchFamily="34" charset="0"/>
              </a:rPr>
              <a:t>Glucólisis Anaeróbica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9745"/>
                                        </p:tgtEl>
                                        <p:attrNameLst>
                                          <p:attrName>style.visibility</p:attrName>
                                        </p:attrNameLst>
                                      </p:cBhvr>
                                      <p:to>
                                        <p:strVal val="visible"/>
                                      </p:to>
                                    </p:set>
                                    <p:animEffect transition="in" filter="wipe(left)">
                                      <p:cBhvr>
                                        <p:cTn id="7" dur="500"/>
                                        <p:tgtEl>
                                          <p:spTgt spid="329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45" grpId="0"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70" name="Picture 2" descr="Illustration">
            <a:extLst>
              <a:ext uri="{FF2B5EF4-FFF2-40B4-BE49-F238E27FC236}">
                <a16:creationId xmlns:a16="http://schemas.microsoft.com/office/drawing/2014/main" id="{A9B3A31A-3743-4BA8-89FE-2C0D5FC106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4" name="Text Box 4">
            <a:extLst>
              <a:ext uri="{FF2B5EF4-FFF2-40B4-BE49-F238E27FC236}">
                <a16:creationId xmlns:a16="http://schemas.microsoft.com/office/drawing/2014/main" id="{EAAD7F89-9BAA-4CD7-817D-221A3AC9EDCB}"/>
              </a:ext>
            </a:extLst>
          </p:cNvPr>
          <p:cNvSpPr txBox="1">
            <a:spLocks noChangeArrowheads="1"/>
          </p:cNvSpPr>
          <p:nvPr/>
        </p:nvSpPr>
        <p:spPr bwMode="auto">
          <a:xfrm>
            <a:off x="381000" y="533400"/>
            <a:ext cx="876300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INTENSIDAD DEL EJERCICIO Y ACUMULACIÓN DEL ÁCIDO LÁCTICO</a:t>
            </a:r>
            <a:endParaRPr lang="en-US" altLang="en-US" sz="2400" i="0">
              <a:latin typeface="Arial" panose="020B0604020202020204" pitchFamily="34" charset="0"/>
            </a:endParaRPr>
          </a:p>
        </p:txBody>
      </p:sp>
      <p:pic>
        <p:nvPicPr>
          <p:cNvPr id="46086" name="Picture 6">
            <a:extLst>
              <a:ext uri="{FF2B5EF4-FFF2-40B4-BE49-F238E27FC236}">
                <a16:creationId xmlns:a16="http://schemas.microsoft.com/office/drawing/2014/main" id="{1A5BCEA0-F8FC-4B12-B6B0-9FE74C6390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33550" y="1530350"/>
            <a:ext cx="5676900" cy="483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084"/>
                                        </p:tgtEl>
                                        <p:attrNameLst>
                                          <p:attrName>style.visibility</p:attrName>
                                        </p:attrNameLst>
                                      </p:cBhvr>
                                      <p:to>
                                        <p:strVal val="visible"/>
                                      </p:to>
                                    </p:set>
                                    <p:animEffect transition="in" filter="wipe(left)">
                                      <p:cBhvr>
                                        <p:cTn id="7" dur="500"/>
                                        <p:tgtEl>
                                          <p:spTgt spid="46084"/>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46086"/>
                                        </p:tgtEl>
                                        <p:attrNameLst>
                                          <p:attrName>style.visibility</p:attrName>
                                        </p:attrNameLst>
                                      </p:cBhvr>
                                      <p:to>
                                        <p:strVal val="visible"/>
                                      </p:to>
                                    </p:set>
                                    <p:anim calcmode="lin" valueType="num">
                                      <p:cBhvr>
                                        <p:cTn id="11" dur="500" fill="hold"/>
                                        <p:tgtEl>
                                          <p:spTgt spid="46086"/>
                                        </p:tgtEl>
                                        <p:attrNameLst>
                                          <p:attrName>ppt_w</p:attrName>
                                        </p:attrNameLst>
                                      </p:cBhvr>
                                      <p:tavLst>
                                        <p:tav tm="0">
                                          <p:val>
                                            <p:fltVal val="0"/>
                                          </p:val>
                                        </p:tav>
                                        <p:tav tm="100000">
                                          <p:val>
                                            <p:strVal val="#ppt_w"/>
                                          </p:val>
                                        </p:tav>
                                      </p:tavLst>
                                    </p:anim>
                                    <p:anim calcmode="lin" valueType="num">
                                      <p:cBhvr>
                                        <p:cTn id="12" dur="500" fill="hold"/>
                                        <p:tgtEl>
                                          <p:spTgt spid="46086"/>
                                        </p:tgtEl>
                                        <p:attrNameLst>
                                          <p:attrName>ppt_h</p:attrName>
                                        </p:attrNameLst>
                                      </p:cBhvr>
                                      <p:tavLst>
                                        <p:tav tm="0">
                                          <p:val>
                                            <p:fltVal val="0"/>
                                          </p:val>
                                        </p:tav>
                                        <p:tav tm="100000">
                                          <p:val>
                                            <p:strVal val="#ppt_h"/>
                                          </p:val>
                                        </p:tav>
                                      </p:tavLst>
                                    </p:anim>
                                    <p:anim calcmode="lin" valueType="num">
                                      <p:cBhvr>
                                        <p:cTn id="13" dur="500" fill="hold"/>
                                        <p:tgtEl>
                                          <p:spTgt spid="46086"/>
                                        </p:tgtEl>
                                        <p:attrNameLst>
                                          <p:attrName>ppt_x</p:attrName>
                                        </p:attrNameLst>
                                      </p:cBhvr>
                                      <p:tavLst>
                                        <p:tav tm="0">
                                          <p:val>
                                            <p:fltVal val="0.5"/>
                                          </p:val>
                                        </p:tav>
                                        <p:tav tm="100000">
                                          <p:val>
                                            <p:strVal val="#ppt_x"/>
                                          </p:val>
                                        </p:tav>
                                      </p:tavLst>
                                    </p:anim>
                                    <p:anim calcmode="lin" valueType="num">
                                      <p:cBhvr>
                                        <p:cTn id="14" dur="500" fill="hold"/>
                                        <p:tgtEl>
                                          <p:spTgt spid="4608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4"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4" name="Picture 2" descr="Contents">
            <a:extLst>
              <a:ext uri="{FF2B5EF4-FFF2-40B4-BE49-F238E27FC236}">
                <a16:creationId xmlns:a16="http://schemas.microsoft.com/office/drawing/2014/main" id="{ACB3765E-5749-4901-BC5E-87E9BA3FCC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1779" name="Text Box 3">
            <a:extLst>
              <a:ext uri="{FF2B5EF4-FFF2-40B4-BE49-F238E27FC236}">
                <a16:creationId xmlns:a16="http://schemas.microsoft.com/office/drawing/2014/main" id="{CECBD772-2B42-41DE-888C-8FB3B23F0A85}"/>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331780" name="Rectangle 4">
            <a:extLst>
              <a:ext uri="{FF2B5EF4-FFF2-40B4-BE49-F238E27FC236}">
                <a16:creationId xmlns:a16="http://schemas.microsoft.com/office/drawing/2014/main" id="{8E233AF6-31C1-4726-BE4F-DCC5B6294F69}"/>
              </a:ext>
            </a:extLst>
          </p:cNvPr>
          <p:cNvSpPr>
            <a:spLocks noChangeArrowheads="1"/>
          </p:cNvSpPr>
          <p:nvPr/>
        </p:nvSpPr>
        <p:spPr bwMode="auto">
          <a:xfrm>
            <a:off x="2190750" y="1174750"/>
            <a:ext cx="4702175" cy="8318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NIVEL DEL</a:t>
            </a:r>
          </a:p>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UMBRAL DE LACTATO (UL)</a:t>
            </a:r>
          </a:p>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(UMBRAL ANAERÓBICO [UAn])</a:t>
            </a:r>
            <a:endParaRPr lang="en-US" sz="2100">
              <a:effectLst>
                <a:outerShdw blurRad="38100" dist="38100" dir="2700000" algn="tl">
                  <a:srgbClr val="C0C0C0"/>
                </a:outerShdw>
              </a:effectLst>
              <a:latin typeface="Arial Black" pitchFamily="34" charset="0"/>
            </a:endParaRPr>
          </a:p>
        </p:txBody>
      </p:sp>
      <p:sp>
        <p:nvSpPr>
          <p:cNvPr id="331781" name="Rectangle 5">
            <a:extLst>
              <a:ext uri="{FF2B5EF4-FFF2-40B4-BE49-F238E27FC236}">
                <a16:creationId xmlns:a16="http://schemas.microsoft.com/office/drawing/2014/main" id="{AB327491-21A6-448A-BA69-8761D63E9AAE}"/>
              </a:ext>
            </a:extLst>
          </p:cNvPr>
          <p:cNvSpPr>
            <a:spLocks noChangeArrowheads="1"/>
          </p:cNvSpPr>
          <p:nvPr/>
        </p:nvSpPr>
        <p:spPr bwMode="auto">
          <a:xfrm>
            <a:off x="2589213" y="2311400"/>
            <a:ext cx="4040187" cy="7921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EJERCICIO AGUDO</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DE</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INTENSIDAD PROGRESIVA</a:t>
            </a:r>
          </a:p>
        </p:txBody>
      </p:sp>
      <p:sp>
        <p:nvSpPr>
          <p:cNvPr id="331782" name="Rectangle 6">
            <a:extLst>
              <a:ext uri="{FF2B5EF4-FFF2-40B4-BE49-F238E27FC236}">
                <a16:creationId xmlns:a16="http://schemas.microsoft.com/office/drawing/2014/main" id="{DC75B0E2-D6B0-4429-BD70-6D7510A2ED0F}"/>
              </a:ext>
            </a:extLst>
          </p:cNvPr>
          <p:cNvSpPr>
            <a:spLocks noChangeArrowheads="1"/>
          </p:cNvSpPr>
          <p:nvPr/>
        </p:nvSpPr>
        <p:spPr bwMode="auto">
          <a:xfrm>
            <a:off x="2806700" y="4203700"/>
            <a:ext cx="4062413" cy="3159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Acumulación de Lactato</a:t>
            </a:r>
            <a:endParaRPr lang="en-US" sz="2000">
              <a:effectLst>
                <a:outerShdw blurRad="38100" dist="38100" dir="2700000" algn="tl">
                  <a:srgbClr val="C0C0C0"/>
                </a:outerShdw>
              </a:effectLst>
            </a:endParaRPr>
          </a:p>
        </p:txBody>
      </p:sp>
      <p:sp>
        <p:nvSpPr>
          <p:cNvPr id="136199" name="Text Box 8">
            <a:extLst>
              <a:ext uri="{FF2B5EF4-FFF2-40B4-BE49-F238E27FC236}">
                <a16:creationId xmlns:a16="http://schemas.microsoft.com/office/drawing/2014/main" id="{C3F17D94-F0A5-44E5-B531-95C4D08E449F}"/>
              </a:ext>
            </a:extLst>
          </p:cNvPr>
          <p:cNvSpPr txBox="1">
            <a:spLocks noChangeArrowheads="1"/>
          </p:cNvSpPr>
          <p:nvPr/>
        </p:nvSpPr>
        <p:spPr bwMode="auto">
          <a:xfrm>
            <a:off x="3148013" y="3305175"/>
            <a:ext cx="295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200" i="0">
                <a:latin typeface="Arial" panose="020B0604020202020204" pitchFamily="34" charset="0"/>
              </a:rPr>
              <a:t>Durante la Actividad</a:t>
            </a:r>
          </a:p>
          <a:p>
            <a:pPr algn="ctr">
              <a:lnSpc>
                <a:spcPct val="80000"/>
              </a:lnSpc>
            </a:pPr>
            <a:r>
              <a:rPr lang="en-US" altLang="en-US" sz="2200" i="0">
                <a:latin typeface="Arial" panose="020B0604020202020204" pitchFamily="34" charset="0"/>
              </a:rPr>
              <a:t>más Intensa</a:t>
            </a:r>
          </a:p>
        </p:txBody>
      </p:sp>
      <p:sp>
        <p:nvSpPr>
          <p:cNvPr id="331786" name="Rectangle 10">
            <a:extLst>
              <a:ext uri="{FF2B5EF4-FFF2-40B4-BE49-F238E27FC236}">
                <a16:creationId xmlns:a16="http://schemas.microsoft.com/office/drawing/2014/main" id="{DE3825C8-6D51-4769-AF7E-810CD57228DB}"/>
              </a:ext>
            </a:extLst>
          </p:cNvPr>
          <p:cNvSpPr>
            <a:spLocks noChangeArrowheads="1"/>
          </p:cNvSpPr>
          <p:nvPr/>
        </p:nvSpPr>
        <p:spPr bwMode="auto">
          <a:xfrm>
            <a:off x="2536825" y="6130925"/>
            <a:ext cx="3994150" cy="5461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1900" i="0">
                <a:solidFill>
                  <a:srgbClr val="000000"/>
                </a:solidFill>
                <a:latin typeface="Verdana" pitchFamily="34" charset="0"/>
              </a:rPr>
              <a:t>GLUCÓLISIS ANAERÓBICA</a:t>
            </a:r>
          </a:p>
          <a:p>
            <a:pPr marL="342900" indent="-342900" algn="ctr">
              <a:lnSpc>
                <a:spcPct val="80000"/>
              </a:lnSpc>
              <a:spcBef>
                <a:spcPct val="20000"/>
              </a:spcBef>
              <a:defRPr/>
            </a:pPr>
            <a:r>
              <a:rPr lang="es-PR" sz="1900" i="0">
                <a:solidFill>
                  <a:srgbClr val="000000"/>
                </a:solidFill>
                <a:latin typeface="Verdana" pitchFamily="34" charset="0"/>
              </a:rPr>
              <a:t>(CAPACIDAD ANAERÓBICA)</a:t>
            </a:r>
            <a:endParaRPr lang="en-US" sz="1900" i="0" baseline="-25000">
              <a:solidFill>
                <a:srgbClr val="000000"/>
              </a:solidFill>
              <a:latin typeface="Verdana" pitchFamily="34" charset="0"/>
            </a:endParaRPr>
          </a:p>
        </p:txBody>
      </p:sp>
      <p:sp>
        <p:nvSpPr>
          <p:cNvPr id="136201" name="Line 13">
            <a:extLst>
              <a:ext uri="{FF2B5EF4-FFF2-40B4-BE49-F238E27FC236}">
                <a16:creationId xmlns:a16="http://schemas.microsoft.com/office/drawing/2014/main" id="{ED0A0E84-9A48-478B-83F6-CF01F78735A0}"/>
              </a:ext>
            </a:extLst>
          </p:cNvPr>
          <p:cNvSpPr>
            <a:spLocks noChangeShapeType="1"/>
          </p:cNvSpPr>
          <p:nvPr/>
        </p:nvSpPr>
        <p:spPr bwMode="auto">
          <a:xfrm>
            <a:off x="4521200" y="2000250"/>
            <a:ext cx="0" cy="315913"/>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6202" name="Line 17">
            <a:extLst>
              <a:ext uri="{FF2B5EF4-FFF2-40B4-BE49-F238E27FC236}">
                <a16:creationId xmlns:a16="http://schemas.microsoft.com/office/drawing/2014/main" id="{1B5B1685-C280-42B8-A835-D8E7F4D5B537}"/>
              </a:ext>
            </a:extLst>
          </p:cNvPr>
          <p:cNvSpPr>
            <a:spLocks noChangeShapeType="1"/>
          </p:cNvSpPr>
          <p:nvPr/>
        </p:nvSpPr>
        <p:spPr bwMode="auto">
          <a:xfrm>
            <a:off x="4487863" y="3068638"/>
            <a:ext cx="0" cy="315912"/>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6203" name="Line 18">
            <a:extLst>
              <a:ext uri="{FF2B5EF4-FFF2-40B4-BE49-F238E27FC236}">
                <a16:creationId xmlns:a16="http://schemas.microsoft.com/office/drawing/2014/main" id="{1987886C-EC94-45F1-80E9-C16B676740CA}"/>
              </a:ext>
            </a:extLst>
          </p:cNvPr>
          <p:cNvSpPr>
            <a:spLocks noChangeShapeType="1"/>
          </p:cNvSpPr>
          <p:nvPr/>
        </p:nvSpPr>
        <p:spPr bwMode="auto">
          <a:xfrm>
            <a:off x="4487863" y="3868738"/>
            <a:ext cx="0" cy="315912"/>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6204" name="Line 19">
            <a:extLst>
              <a:ext uri="{FF2B5EF4-FFF2-40B4-BE49-F238E27FC236}">
                <a16:creationId xmlns:a16="http://schemas.microsoft.com/office/drawing/2014/main" id="{CD1BAA48-8B4A-4958-BF2E-ECE7A4699618}"/>
              </a:ext>
            </a:extLst>
          </p:cNvPr>
          <p:cNvSpPr>
            <a:spLocks noChangeShapeType="1"/>
          </p:cNvSpPr>
          <p:nvPr/>
        </p:nvSpPr>
        <p:spPr bwMode="auto">
          <a:xfrm flipV="1">
            <a:off x="2809875" y="4148138"/>
            <a:ext cx="0" cy="336550"/>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1796" name="Rectangle 20">
            <a:extLst>
              <a:ext uri="{FF2B5EF4-FFF2-40B4-BE49-F238E27FC236}">
                <a16:creationId xmlns:a16="http://schemas.microsoft.com/office/drawing/2014/main" id="{3B68E296-F265-49F5-8C6D-550B6051CBE0}"/>
              </a:ext>
            </a:extLst>
          </p:cNvPr>
          <p:cNvSpPr>
            <a:spLocks noChangeArrowheads="1"/>
          </p:cNvSpPr>
          <p:nvPr/>
        </p:nvSpPr>
        <p:spPr bwMode="auto">
          <a:xfrm>
            <a:off x="2397125" y="4748213"/>
            <a:ext cx="4373563" cy="11493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Punto de Inicio para la</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Acumulación del</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Lactato Sanguíneo (OBLA)</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(2.0 - 4.0 mmol/L O</a:t>
            </a:r>
            <a:r>
              <a:rPr lang="en-US" sz="2100" i="0" baseline="-25000">
                <a:effectLst>
                  <a:outerShdw blurRad="38100" dist="38100" dir="2700000" algn="tl">
                    <a:srgbClr val="C0C0C0"/>
                  </a:outerShdw>
                </a:effectLst>
                <a:latin typeface="Verdana" pitchFamily="34" charset="0"/>
              </a:rPr>
              <a:t>2</a:t>
            </a:r>
            <a:r>
              <a:rPr lang="en-US" sz="2100" i="0">
                <a:effectLst>
                  <a:outerShdw blurRad="38100" dist="38100" dir="2700000" algn="tl">
                    <a:srgbClr val="C0C0C0"/>
                  </a:outerShdw>
                </a:effectLst>
                <a:latin typeface="Verdana" pitchFamily="34" charset="0"/>
              </a:rPr>
              <a:t>)</a:t>
            </a:r>
          </a:p>
        </p:txBody>
      </p:sp>
      <p:sp>
        <p:nvSpPr>
          <p:cNvPr id="136206" name="Line 21">
            <a:extLst>
              <a:ext uri="{FF2B5EF4-FFF2-40B4-BE49-F238E27FC236}">
                <a16:creationId xmlns:a16="http://schemas.microsoft.com/office/drawing/2014/main" id="{5F95925F-EC1F-43C1-9739-4F7FEEA05C6D}"/>
              </a:ext>
            </a:extLst>
          </p:cNvPr>
          <p:cNvSpPr>
            <a:spLocks noChangeShapeType="1"/>
          </p:cNvSpPr>
          <p:nvPr/>
        </p:nvSpPr>
        <p:spPr bwMode="auto">
          <a:xfrm>
            <a:off x="4479925" y="4454525"/>
            <a:ext cx="0" cy="315913"/>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6207" name="Line 22">
            <a:extLst>
              <a:ext uri="{FF2B5EF4-FFF2-40B4-BE49-F238E27FC236}">
                <a16:creationId xmlns:a16="http://schemas.microsoft.com/office/drawing/2014/main" id="{666B3D8E-A1B5-4858-9CF9-4388D31DB148}"/>
              </a:ext>
            </a:extLst>
          </p:cNvPr>
          <p:cNvSpPr>
            <a:spLocks noChangeShapeType="1"/>
          </p:cNvSpPr>
          <p:nvPr/>
        </p:nvSpPr>
        <p:spPr bwMode="auto">
          <a:xfrm>
            <a:off x="4479925" y="5889625"/>
            <a:ext cx="0" cy="315913"/>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1779"/>
                                        </p:tgtEl>
                                        <p:attrNameLst>
                                          <p:attrName>style.visibility</p:attrName>
                                        </p:attrNameLst>
                                      </p:cBhvr>
                                      <p:to>
                                        <p:strVal val="visible"/>
                                      </p:to>
                                    </p:set>
                                    <p:animEffect transition="in" filter="wipe(left)">
                                      <p:cBhvr>
                                        <p:cTn id="7" dur="500"/>
                                        <p:tgtEl>
                                          <p:spTgt spid="3317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79" grpId="0"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8" name="Picture 2" descr="Contents">
            <a:extLst>
              <a:ext uri="{FF2B5EF4-FFF2-40B4-BE49-F238E27FC236}">
                <a16:creationId xmlns:a16="http://schemas.microsoft.com/office/drawing/2014/main" id="{58B51BBE-DA42-46C9-B007-0C62374EE2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3827" name="Text Box 3">
            <a:extLst>
              <a:ext uri="{FF2B5EF4-FFF2-40B4-BE49-F238E27FC236}">
                <a16:creationId xmlns:a16="http://schemas.microsoft.com/office/drawing/2014/main" id="{C356DAAB-9FF0-48AC-9C2A-27303B375F3A}"/>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333828" name="Rectangle 4">
            <a:extLst>
              <a:ext uri="{FF2B5EF4-FFF2-40B4-BE49-F238E27FC236}">
                <a16:creationId xmlns:a16="http://schemas.microsoft.com/office/drawing/2014/main" id="{697E4E10-0CD1-4729-91DF-EEF25102EADB}"/>
              </a:ext>
            </a:extLst>
          </p:cNvPr>
          <p:cNvSpPr>
            <a:spLocks noChangeArrowheads="1"/>
          </p:cNvSpPr>
          <p:nvPr/>
        </p:nvSpPr>
        <p:spPr bwMode="auto">
          <a:xfrm>
            <a:off x="2190750" y="1149350"/>
            <a:ext cx="4702175" cy="7572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NIVEL DEL</a:t>
            </a:r>
          </a:p>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UMBRAL DE LACTATO (UL)</a:t>
            </a:r>
          </a:p>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(UMBRAL ANAERÓBICO [UAn])</a:t>
            </a:r>
            <a:endParaRPr lang="en-US" sz="1700">
              <a:effectLst>
                <a:outerShdw blurRad="38100" dist="38100" dir="2700000" algn="tl">
                  <a:srgbClr val="C0C0C0"/>
                </a:outerShdw>
              </a:effectLst>
              <a:latin typeface="Arial Black" pitchFamily="34" charset="0"/>
            </a:endParaRPr>
          </a:p>
        </p:txBody>
      </p:sp>
      <p:sp>
        <p:nvSpPr>
          <p:cNvPr id="333829" name="Rectangle 5">
            <a:extLst>
              <a:ext uri="{FF2B5EF4-FFF2-40B4-BE49-F238E27FC236}">
                <a16:creationId xmlns:a16="http://schemas.microsoft.com/office/drawing/2014/main" id="{5A283E1C-13B3-44F0-8EBF-770CDC006D75}"/>
              </a:ext>
            </a:extLst>
          </p:cNvPr>
          <p:cNvSpPr>
            <a:spLocks noChangeArrowheads="1"/>
          </p:cNvSpPr>
          <p:nvPr/>
        </p:nvSpPr>
        <p:spPr bwMode="auto">
          <a:xfrm>
            <a:off x="1906588" y="2019300"/>
            <a:ext cx="5372100" cy="828675"/>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1700" i="0">
                <a:effectLst>
                  <a:outerShdw blurRad="38100" dist="38100" dir="2700000" algn="tl">
                    <a:srgbClr val="C0C0C0"/>
                  </a:outerShdw>
                </a:effectLst>
                <a:latin typeface="Verdana" pitchFamily="34" charset="0"/>
              </a:rPr>
              <a:t>MEJOR INDICADOR DEL</a:t>
            </a:r>
          </a:p>
          <a:p>
            <a:pPr marL="342900" indent="-342900" algn="ctr">
              <a:lnSpc>
                <a:spcPct val="80000"/>
              </a:lnSpc>
              <a:spcBef>
                <a:spcPct val="20000"/>
              </a:spcBef>
              <a:defRPr/>
            </a:pPr>
            <a:r>
              <a:rPr lang="en-US" sz="1700" i="0">
                <a:effectLst>
                  <a:outerShdw blurRad="38100" dist="38100" dir="2700000" algn="tl">
                    <a:srgbClr val="C0C0C0"/>
                  </a:outerShdw>
                </a:effectLst>
                <a:latin typeface="Verdana" pitchFamily="34" charset="0"/>
              </a:rPr>
              <a:t>POTENCIAL DE EJECUTORIA </a:t>
            </a:r>
          </a:p>
          <a:p>
            <a:pPr marL="342900" indent="-342900" algn="ctr">
              <a:lnSpc>
                <a:spcPct val="80000"/>
              </a:lnSpc>
              <a:spcBef>
                <a:spcPct val="20000"/>
              </a:spcBef>
              <a:defRPr/>
            </a:pPr>
            <a:r>
              <a:rPr lang="en-US" sz="1700" i="0">
                <a:effectLst>
                  <a:outerShdw blurRad="38100" dist="38100" dir="2700000" algn="tl">
                    <a:srgbClr val="C0C0C0"/>
                  </a:outerShdw>
                </a:effectLst>
                <a:latin typeface="Verdana" pitchFamily="34" charset="0"/>
              </a:rPr>
              <a:t>EVENTOS DE TOLERANCIA/FONDO</a:t>
            </a:r>
          </a:p>
        </p:txBody>
      </p:sp>
      <p:sp>
        <p:nvSpPr>
          <p:cNvPr id="333830" name="Rectangle 6">
            <a:extLst>
              <a:ext uri="{FF2B5EF4-FFF2-40B4-BE49-F238E27FC236}">
                <a16:creationId xmlns:a16="http://schemas.microsoft.com/office/drawing/2014/main" id="{1C030FA3-E87B-40A2-9EC6-76A74986F636}"/>
              </a:ext>
            </a:extLst>
          </p:cNvPr>
          <p:cNvSpPr>
            <a:spLocks noChangeArrowheads="1"/>
          </p:cNvSpPr>
          <p:nvPr/>
        </p:nvSpPr>
        <p:spPr bwMode="auto">
          <a:xfrm>
            <a:off x="3276600" y="4406900"/>
            <a:ext cx="3306763" cy="5635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Rendimiento en</a:t>
            </a:r>
          </a:p>
          <a:p>
            <a:pPr marL="342900" indent="-342900">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Competencias de Fondo</a:t>
            </a:r>
            <a:endParaRPr lang="en-US" sz="1800">
              <a:effectLst>
                <a:outerShdw blurRad="38100" dist="38100" dir="2700000" algn="tl">
                  <a:srgbClr val="C0C0C0"/>
                </a:outerShdw>
              </a:effectLst>
            </a:endParaRPr>
          </a:p>
        </p:txBody>
      </p:sp>
      <p:sp>
        <p:nvSpPr>
          <p:cNvPr id="137223" name="Text Box 7">
            <a:extLst>
              <a:ext uri="{FF2B5EF4-FFF2-40B4-BE49-F238E27FC236}">
                <a16:creationId xmlns:a16="http://schemas.microsoft.com/office/drawing/2014/main" id="{ABF2BCFF-1C73-4725-AA60-038213C9B6E3}"/>
              </a:ext>
            </a:extLst>
          </p:cNvPr>
          <p:cNvSpPr txBox="1">
            <a:spLocks noChangeArrowheads="1"/>
          </p:cNvSpPr>
          <p:nvPr/>
        </p:nvSpPr>
        <p:spPr bwMode="auto">
          <a:xfrm>
            <a:off x="3033713" y="3038475"/>
            <a:ext cx="3163887"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i="0">
                <a:latin typeface="Arial" panose="020B0604020202020204" pitchFamily="34" charset="0"/>
              </a:rPr>
              <a:t>UL </a:t>
            </a:r>
          </a:p>
          <a:p>
            <a:pPr algn="ctr">
              <a:lnSpc>
                <a:spcPct val="80000"/>
              </a:lnSpc>
            </a:pPr>
            <a:r>
              <a:rPr lang="en-US" altLang="en-US" sz="2000" i="0">
                <a:latin typeface="Arial" panose="020B0604020202020204" pitchFamily="34" charset="0"/>
              </a:rPr>
              <a:t>(un Alto Nivel de UL)</a:t>
            </a:r>
          </a:p>
          <a:p>
            <a:pPr algn="ctr">
              <a:lnSpc>
                <a:spcPct val="80000"/>
              </a:lnSpc>
            </a:pPr>
            <a:r>
              <a:rPr lang="en-US" altLang="en-US" sz="2000" i="0">
                <a:latin typeface="Arial" panose="020B0604020202020204" pitchFamily="34" charset="0"/>
              </a:rPr>
              <a:t>en Relación al</a:t>
            </a:r>
          </a:p>
          <a:p>
            <a:pPr algn="ctr">
              <a:lnSpc>
                <a:spcPct val="80000"/>
              </a:lnSpc>
            </a:pPr>
            <a:r>
              <a:rPr lang="en-US" altLang="en-US" sz="2000" i="0">
                <a:latin typeface="Arial" panose="020B0604020202020204" pitchFamily="34" charset="0"/>
              </a:rPr>
              <a:t>VO</a:t>
            </a:r>
            <a:r>
              <a:rPr lang="en-US" altLang="en-US" sz="2000" i="0" baseline="-25000">
                <a:latin typeface="Arial" panose="020B0604020202020204" pitchFamily="34" charset="0"/>
              </a:rPr>
              <a:t>2</a:t>
            </a:r>
            <a:r>
              <a:rPr lang="en-US" altLang="en-US" sz="2000" i="0">
                <a:latin typeface="Arial" panose="020B0604020202020204" pitchFamily="34" charset="0"/>
              </a:rPr>
              <a:t>máx</a:t>
            </a:r>
          </a:p>
        </p:txBody>
      </p:sp>
      <p:sp>
        <p:nvSpPr>
          <p:cNvPr id="137224" name="Line 9">
            <a:extLst>
              <a:ext uri="{FF2B5EF4-FFF2-40B4-BE49-F238E27FC236}">
                <a16:creationId xmlns:a16="http://schemas.microsoft.com/office/drawing/2014/main" id="{8C186DD9-57F3-4DC6-9856-7B08F7373431}"/>
              </a:ext>
            </a:extLst>
          </p:cNvPr>
          <p:cNvSpPr>
            <a:spLocks noChangeShapeType="1"/>
          </p:cNvSpPr>
          <p:nvPr/>
        </p:nvSpPr>
        <p:spPr bwMode="auto">
          <a:xfrm>
            <a:off x="4521200" y="1822450"/>
            <a:ext cx="0" cy="254000"/>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7225" name="Line 10">
            <a:extLst>
              <a:ext uri="{FF2B5EF4-FFF2-40B4-BE49-F238E27FC236}">
                <a16:creationId xmlns:a16="http://schemas.microsoft.com/office/drawing/2014/main" id="{5D01C972-5120-4F7A-B2C7-D8977B891503}"/>
              </a:ext>
            </a:extLst>
          </p:cNvPr>
          <p:cNvSpPr>
            <a:spLocks noChangeShapeType="1"/>
          </p:cNvSpPr>
          <p:nvPr/>
        </p:nvSpPr>
        <p:spPr bwMode="auto">
          <a:xfrm>
            <a:off x="4487863" y="2763838"/>
            <a:ext cx="0" cy="32702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7226" name="Line 12">
            <a:extLst>
              <a:ext uri="{FF2B5EF4-FFF2-40B4-BE49-F238E27FC236}">
                <a16:creationId xmlns:a16="http://schemas.microsoft.com/office/drawing/2014/main" id="{A34F9760-A6F3-4359-AEF7-5013E67E17A1}"/>
              </a:ext>
            </a:extLst>
          </p:cNvPr>
          <p:cNvSpPr>
            <a:spLocks noChangeShapeType="1"/>
          </p:cNvSpPr>
          <p:nvPr/>
        </p:nvSpPr>
        <p:spPr bwMode="auto">
          <a:xfrm flipV="1">
            <a:off x="3267075" y="4351338"/>
            <a:ext cx="0" cy="546100"/>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3837" name="Rectangle 13">
            <a:extLst>
              <a:ext uri="{FF2B5EF4-FFF2-40B4-BE49-F238E27FC236}">
                <a16:creationId xmlns:a16="http://schemas.microsoft.com/office/drawing/2014/main" id="{9AC9FED0-AA9D-43E1-8238-1E0A2CD75326}"/>
              </a:ext>
            </a:extLst>
          </p:cNvPr>
          <p:cNvSpPr>
            <a:spLocks noChangeArrowheads="1"/>
          </p:cNvSpPr>
          <p:nvPr/>
        </p:nvSpPr>
        <p:spPr bwMode="auto">
          <a:xfrm>
            <a:off x="2792413" y="5256213"/>
            <a:ext cx="3533775" cy="14208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A una</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Alta Intensidad</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sin que se Produzca los</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Disturbios Homeostáticas</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Asociados con la</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Acidosis Metabólica</a:t>
            </a:r>
          </a:p>
        </p:txBody>
      </p:sp>
      <p:sp>
        <p:nvSpPr>
          <p:cNvPr id="137228" name="Line 16">
            <a:extLst>
              <a:ext uri="{FF2B5EF4-FFF2-40B4-BE49-F238E27FC236}">
                <a16:creationId xmlns:a16="http://schemas.microsoft.com/office/drawing/2014/main" id="{C5278BFB-C432-43F6-956A-463CEC9A5322}"/>
              </a:ext>
            </a:extLst>
          </p:cNvPr>
          <p:cNvSpPr>
            <a:spLocks noChangeShapeType="1"/>
          </p:cNvSpPr>
          <p:nvPr/>
        </p:nvSpPr>
        <p:spPr bwMode="auto">
          <a:xfrm flipV="1">
            <a:off x="4343400" y="3032125"/>
            <a:ext cx="0" cy="249238"/>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7229" name="Text Box 17">
            <a:extLst>
              <a:ext uri="{FF2B5EF4-FFF2-40B4-BE49-F238E27FC236}">
                <a16:creationId xmlns:a16="http://schemas.microsoft.com/office/drawing/2014/main" id="{5E54C82B-EDEB-41AC-BC82-129156976026}"/>
              </a:ext>
            </a:extLst>
          </p:cNvPr>
          <p:cNvSpPr txBox="1">
            <a:spLocks noChangeArrowheads="1"/>
          </p:cNvSpPr>
          <p:nvPr/>
        </p:nvSpPr>
        <p:spPr bwMode="auto">
          <a:xfrm>
            <a:off x="4487863" y="2697163"/>
            <a:ext cx="942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(porque)</a:t>
            </a:r>
          </a:p>
        </p:txBody>
      </p:sp>
      <p:sp>
        <p:nvSpPr>
          <p:cNvPr id="137230" name="Line 21">
            <a:extLst>
              <a:ext uri="{FF2B5EF4-FFF2-40B4-BE49-F238E27FC236}">
                <a16:creationId xmlns:a16="http://schemas.microsoft.com/office/drawing/2014/main" id="{9C9C348F-2204-495A-AE42-3E5F9F022C5A}"/>
              </a:ext>
            </a:extLst>
          </p:cNvPr>
          <p:cNvSpPr>
            <a:spLocks noChangeShapeType="1"/>
          </p:cNvSpPr>
          <p:nvPr/>
        </p:nvSpPr>
        <p:spPr bwMode="auto">
          <a:xfrm>
            <a:off x="4495800" y="5073650"/>
            <a:ext cx="0" cy="254000"/>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7231" name="Line 22">
            <a:extLst>
              <a:ext uri="{FF2B5EF4-FFF2-40B4-BE49-F238E27FC236}">
                <a16:creationId xmlns:a16="http://schemas.microsoft.com/office/drawing/2014/main" id="{28529049-8C53-4615-A0F9-7CFBF73962DD}"/>
              </a:ext>
            </a:extLst>
          </p:cNvPr>
          <p:cNvSpPr>
            <a:spLocks noChangeShapeType="1"/>
          </p:cNvSpPr>
          <p:nvPr/>
        </p:nvSpPr>
        <p:spPr bwMode="auto">
          <a:xfrm>
            <a:off x="4487863" y="4084638"/>
            <a:ext cx="0" cy="32702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7232" name="Text Box 23">
            <a:extLst>
              <a:ext uri="{FF2B5EF4-FFF2-40B4-BE49-F238E27FC236}">
                <a16:creationId xmlns:a16="http://schemas.microsoft.com/office/drawing/2014/main" id="{6C46D5A6-1E50-4231-BC54-891D6671A102}"/>
              </a:ext>
            </a:extLst>
          </p:cNvPr>
          <p:cNvSpPr txBox="1">
            <a:spLocks noChangeArrowheads="1"/>
          </p:cNvSpPr>
          <p:nvPr/>
        </p:nvSpPr>
        <p:spPr bwMode="auto">
          <a:xfrm>
            <a:off x="4487863" y="4017963"/>
            <a:ext cx="1054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(Implica)</a:t>
            </a:r>
          </a:p>
        </p:txBody>
      </p:sp>
      <p:sp>
        <p:nvSpPr>
          <p:cNvPr id="137233" name="Text Box 24">
            <a:extLst>
              <a:ext uri="{FF2B5EF4-FFF2-40B4-BE49-F238E27FC236}">
                <a16:creationId xmlns:a16="http://schemas.microsoft.com/office/drawing/2014/main" id="{D3BBA41A-D11F-43B7-BBC4-4AE31C86081A}"/>
              </a:ext>
            </a:extLst>
          </p:cNvPr>
          <p:cNvSpPr txBox="1">
            <a:spLocks noChangeArrowheads="1"/>
          </p:cNvSpPr>
          <p:nvPr/>
        </p:nvSpPr>
        <p:spPr bwMode="auto">
          <a:xfrm>
            <a:off x="3290888" y="4811713"/>
            <a:ext cx="4229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(Mejor Ejecutoria en Deportes de Tolerancia)</a:t>
            </a:r>
          </a:p>
        </p:txBody>
      </p:sp>
      <p:sp>
        <p:nvSpPr>
          <p:cNvPr id="137234" name="Text Box 25">
            <a:extLst>
              <a:ext uri="{FF2B5EF4-FFF2-40B4-BE49-F238E27FC236}">
                <a16:creationId xmlns:a16="http://schemas.microsoft.com/office/drawing/2014/main" id="{F82B02B8-090A-42B6-AA9E-BE332B6B91B8}"/>
              </a:ext>
            </a:extLst>
          </p:cNvPr>
          <p:cNvSpPr txBox="1">
            <a:spLocks noChangeArrowheads="1"/>
          </p:cNvSpPr>
          <p:nvPr/>
        </p:nvSpPr>
        <p:spPr bwMode="auto">
          <a:xfrm>
            <a:off x="4086225" y="3589338"/>
            <a:ext cx="209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i="0">
                <a:latin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3827"/>
                                        </p:tgtEl>
                                        <p:attrNameLst>
                                          <p:attrName>style.visibility</p:attrName>
                                        </p:attrNameLst>
                                      </p:cBhvr>
                                      <p:to>
                                        <p:strVal val="visible"/>
                                      </p:to>
                                    </p:set>
                                    <p:animEffect transition="in" filter="wipe(left)">
                                      <p:cBhvr>
                                        <p:cTn id="7" dur="500"/>
                                        <p:tgtEl>
                                          <p:spTgt spid="333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7" grpId="0"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2" name="Picture 2" descr="Contents">
            <a:extLst>
              <a:ext uri="{FF2B5EF4-FFF2-40B4-BE49-F238E27FC236}">
                <a16:creationId xmlns:a16="http://schemas.microsoft.com/office/drawing/2014/main" id="{65E95FC7-F7BC-4E1D-9A5C-EC25765621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5875" name="Text Box 3">
            <a:extLst>
              <a:ext uri="{FF2B5EF4-FFF2-40B4-BE49-F238E27FC236}">
                <a16:creationId xmlns:a16="http://schemas.microsoft.com/office/drawing/2014/main" id="{458CD8FA-6D6E-4477-952B-B4C23E2FE882}"/>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335890" name="Rectangle 18">
            <a:extLst>
              <a:ext uri="{FF2B5EF4-FFF2-40B4-BE49-F238E27FC236}">
                <a16:creationId xmlns:a16="http://schemas.microsoft.com/office/drawing/2014/main" id="{73602D00-77FE-4EE2-A2E5-033CEDFA6FCA}"/>
              </a:ext>
            </a:extLst>
          </p:cNvPr>
          <p:cNvSpPr>
            <a:spLocks noChangeArrowheads="1"/>
          </p:cNvSpPr>
          <p:nvPr/>
        </p:nvSpPr>
        <p:spPr bwMode="auto">
          <a:xfrm>
            <a:off x="3157538" y="1227138"/>
            <a:ext cx="3236912" cy="438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200" i="0">
                <a:effectLst>
                  <a:outerShdw blurRad="38100" dist="38100" dir="2700000" algn="tl">
                    <a:srgbClr val="C0C0C0"/>
                  </a:outerShdw>
                </a:effectLst>
                <a:latin typeface="Arial Black" pitchFamily="34" charset="0"/>
              </a:rPr>
              <a:t>UL (OBLA)</a:t>
            </a:r>
          </a:p>
        </p:txBody>
      </p:sp>
      <p:sp>
        <p:nvSpPr>
          <p:cNvPr id="138245" name="Line 19">
            <a:extLst>
              <a:ext uri="{FF2B5EF4-FFF2-40B4-BE49-F238E27FC236}">
                <a16:creationId xmlns:a16="http://schemas.microsoft.com/office/drawing/2014/main" id="{0A1BDEB9-77F4-4D66-B29C-460234EB2611}"/>
              </a:ext>
            </a:extLst>
          </p:cNvPr>
          <p:cNvSpPr>
            <a:spLocks noChangeShapeType="1"/>
          </p:cNvSpPr>
          <p:nvPr/>
        </p:nvSpPr>
        <p:spPr bwMode="auto">
          <a:xfrm>
            <a:off x="4697413" y="1730375"/>
            <a:ext cx="0" cy="182562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5892" name="Rectangle 20">
            <a:extLst>
              <a:ext uri="{FF2B5EF4-FFF2-40B4-BE49-F238E27FC236}">
                <a16:creationId xmlns:a16="http://schemas.microsoft.com/office/drawing/2014/main" id="{D8EE88CD-92B6-4477-9C17-F5435F39EEF6}"/>
              </a:ext>
            </a:extLst>
          </p:cNvPr>
          <p:cNvSpPr>
            <a:spLocks noChangeArrowheads="1"/>
          </p:cNvSpPr>
          <p:nvPr/>
        </p:nvSpPr>
        <p:spPr bwMode="auto">
          <a:xfrm>
            <a:off x="1744663" y="3463925"/>
            <a:ext cx="5502275" cy="4016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600" i="0">
                <a:effectLst>
                  <a:outerShdw blurRad="38100" dist="38100" dir="2700000" algn="tl">
                    <a:srgbClr val="C0C0C0"/>
                  </a:outerShdw>
                </a:effectLst>
                <a:latin typeface="Verdana" pitchFamily="34" charset="0"/>
              </a:rPr>
              <a:t>Se Expresa como un</a:t>
            </a:r>
          </a:p>
        </p:txBody>
      </p:sp>
      <p:sp>
        <p:nvSpPr>
          <p:cNvPr id="138247" name="Text Box 22">
            <a:extLst>
              <a:ext uri="{FF2B5EF4-FFF2-40B4-BE49-F238E27FC236}">
                <a16:creationId xmlns:a16="http://schemas.microsoft.com/office/drawing/2014/main" id="{718AADF2-68D2-41BF-B6BC-2B755FB7ECD8}"/>
              </a:ext>
            </a:extLst>
          </p:cNvPr>
          <p:cNvSpPr txBox="1">
            <a:spLocks noChangeArrowheads="1"/>
          </p:cNvSpPr>
          <p:nvPr/>
        </p:nvSpPr>
        <p:spPr bwMode="auto">
          <a:xfrm>
            <a:off x="3282950" y="6173788"/>
            <a:ext cx="29368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4000" i="0">
                <a:latin typeface="Arial" panose="020B0604020202020204" pitchFamily="34" charset="0"/>
              </a:rPr>
              <a:t>(UL %VO</a:t>
            </a:r>
            <a:r>
              <a:rPr lang="en-US" altLang="en-US" sz="4000" i="0" baseline="-25000">
                <a:latin typeface="Arial" panose="020B0604020202020204" pitchFamily="34" charset="0"/>
              </a:rPr>
              <a:t>2</a:t>
            </a:r>
            <a:r>
              <a:rPr lang="en-US" altLang="en-US" sz="4000" i="0">
                <a:latin typeface="Arial" panose="020B0604020202020204" pitchFamily="34" charset="0"/>
              </a:rPr>
              <a:t>)</a:t>
            </a:r>
          </a:p>
        </p:txBody>
      </p:sp>
      <p:sp>
        <p:nvSpPr>
          <p:cNvPr id="335895" name="Rectangle 23">
            <a:extLst>
              <a:ext uri="{FF2B5EF4-FFF2-40B4-BE49-F238E27FC236}">
                <a16:creationId xmlns:a16="http://schemas.microsoft.com/office/drawing/2014/main" id="{C4C52022-AE32-45E7-8C4B-2C331DE6B290}"/>
              </a:ext>
            </a:extLst>
          </p:cNvPr>
          <p:cNvSpPr>
            <a:spLocks noChangeArrowheads="1"/>
          </p:cNvSpPr>
          <p:nvPr/>
        </p:nvSpPr>
        <p:spPr bwMode="auto">
          <a:xfrm>
            <a:off x="3122613" y="5673725"/>
            <a:ext cx="3165475" cy="5048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4000" i="0">
                <a:solidFill>
                  <a:srgbClr val="000000"/>
                </a:solidFill>
                <a:latin typeface="Verdana" pitchFamily="34" charset="0"/>
              </a:rPr>
              <a:t>%VO</a:t>
            </a:r>
            <a:r>
              <a:rPr lang="es-PR" sz="4000" i="0" baseline="-25000">
                <a:solidFill>
                  <a:srgbClr val="000000"/>
                </a:solidFill>
                <a:latin typeface="Verdana" pitchFamily="34" charset="0"/>
              </a:rPr>
              <a:t>2</a:t>
            </a:r>
            <a:r>
              <a:rPr lang="es-PR" sz="4000" i="0">
                <a:solidFill>
                  <a:srgbClr val="000000"/>
                </a:solidFill>
                <a:latin typeface="Verdana" pitchFamily="34" charset="0"/>
              </a:rPr>
              <a:t>máx</a:t>
            </a:r>
            <a:endParaRPr lang="en-US" sz="4000">
              <a:solidFill>
                <a:srgbClr val="000000"/>
              </a:solidFill>
              <a:latin typeface="Verdana" pitchFamily="34" charset="0"/>
            </a:endParaRPr>
          </a:p>
        </p:txBody>
      </p:sp>
      <p:sp>
        <p:nvSpPr>
          <p:cNvPr id="138249" name="Line 25">
            <a:extLst>
              <a:ext uri="{FF2B5EF4-FFF2-40B4-BE49-F238E27FC236}">
                <a16:creationId xmlns:a16="http://schemas.microsoft.com/office/drawing/2014/main" id="{E54B9C7B-FABF-4CF1-8099-7309E02175A3}"/>
              </a:ext>
            </a:extLst>
          </p:cNvPr>
          <p:cNvSpPr>
            <a:spLocks noChangeShapeType="1"/>
          </p:cNvSpPr>
          <p:nvPr/>
        </p:nvSpPr>
        <p:spPr bwMode="auto">
          <a:xfrm>
            <a:off x="4697413" y="3902075"/>
            <a:ext cx="0" cy="182562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5898" name="Rectangle 26">
            <a:extLst>
              <a:ext uri="{FF2B5EF4-FFF2-40B4-BE49-F238E27FC236}">
                <a16:creationId xmlns:a16="http://schemas.microsoft.com/office/drawing/2014/main" id="{E44B6099-24F5-49E7-AF7D-306FDE25753C}"/>
              </a:ext>
            </a:extLst>
          </p:cNvPr>
          <p:cNvSpPr>
            <a:spLocks noChangeArrowheads="1"/>
          </p:cNvSpPr>
          <p:nvPr/>
        </p:nvSpPr>
        <p:spPr bwMode="auto">
          <a:xfrm>
            <a:off x="3856038" y="5259388"/>
            <a:ext cx="460375" cy="5048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4000" i="0">
                <a:solidFill>
                  <a:srgbClr val="000000"/>
                </a:solidFill>
                <a:latin typeface="Verdana" pitchFamily="34" charset="0"/>
              </a:rPr>
              <a:t>.</a:t>
            </a:r>
            <a:endParaRPr lang="en-US" sz="4000">
              <a:solidFill>
                <a:srgbClr val="000000"/>
              </a:solidFill>
              <a:latin typeface="Verdana"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5875"/>
                                        </p:tgtEl>
                                        <p:attrNameLst>
                                          <p:attrName>style.visibility</p:attrName>
                                        </p:attrNameLst>
                                      </p:cBhvr>
                                      <p:to>
                                        <p:strVal val="visible"/>
                                      </p:to>
                                    </p:set>
                                    <p:animEffect transition="in" filter="wipe(left)">
                                      <p:cBhvr>
                                        <p:cTn id="7" dur="500"/>
                                        <p:tgtEl>
                                          <p:spTgt spid="3358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5" grpId="0"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6" name="Picture 2" descr="Contents">
            <a:extLst>
              <a:ext uri="{FF2B5EF4-FFF2-40B4-BE49-F238E27FC236}">
                <a16:creationId xmlns:a16="http://schemas.microsoft.com/office/drawing/2014/main" id="{1860CFDB-9F44-4A6C-8726-2F3AE221E6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23" name="Text Box 3">
            <a:extLst>
              <a:ext uri="{FF2B5EF4-FFF2-40B4-BE49-F238E27FC236}">
                <a16:creationId xmlns:a16="http://schemas.microsoft.com/office/drawing/2014/main" id="{97B4039A-122B-40DF-8274-77949EC9302D}"/>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337924" name="Rectangle 4">
            <a:extLst>
              <a:ext uri="{FF2B5EF4-FFF2-40B4-BE49-F238E27FC236}">
                <a16:creationId xmlns:a16="http://schemas.microsoft.com/office/drawing/2014/main" id="{4606D1F9-4038-4633-900E-879D846FA00C}"/>
              </a:ext>
            </a:extLst>
          </p:cNvPr>
          <p:cNvSpPr>
            <a:spLocks noChangeArrowheads="1"/>
          </p:cNvSpPr>
          <p:nvPr/>
        </p:nvSpPr>
        <p:spPr bwMode="auto">
          <a:xfrm>
            <a:off x="3157538" y="1227138"/>
            <a:ext cx="3236912" cy="438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200" i="0">
                <a:effectLst>
                  <a:outerShdw blurRad="38100" dist="38100" dir="2700000" algn="tl">
                    <a:srgbClr val="C0C0C0"/>
                  </a:outerShdw>
                </a:effectLst>
                <a:latin typeface="Arial Black" pitchFamily="34" charset="0"/>
              </a:rPr>
              <a:t>UL %VO</a:t>
            </a:r>
            <a:r>
              <a:rPr lang="en-US" sz="4200" i="0" baseline="-25000">
                <a:effectLst>
                  <a:outerShdw blurRad="38100" dist="38100" dir="2700000" algn="tl">
                    <a:srgbClr val="C0C0C0"/>
                  </a:outerShdw>
                </a:effectLst>
                <a:latin typeface="Arial Black" pitchFamily="34" charset="0"/>
              </a:rPr>
              <a:t>2</a:t>
            </a:r>
          </a:p>
        </p:txBody>
      </p:sp>
      <p:sp>
        <p:nvSpPr>
          <p:cNvPr id="139269" name="Line 5">
            <a:extLst>
              <a:ext uri="{FF2B5EF4-FFF2-40B4-BE49-F238E27FC236}">
                <a16:creationId xmlns:a16="http://schemas.microsoft.com/office/drawing/2014/main" id="{973526F1-9173-4FE1-B1AA-0C6357513108}"/>
              </a:ext>
            </a:extLst>
          </p:cNvPr>
          <p:cNvSpPr>
            <a:spLocks noChangeShapeType="1"/>
          </p:cNvSpPr>
          <p:nvPr/>
        </p:nvSpPr>
        <p:spPr bwMode="auto">
          <a:xfrm>
            <a:off x="4697413" y="1730375"/>
            <a:ext cx="0" cy="182562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7926" name="Rectangle 6">
            <a:extLst>
              <a:ext uri="{FF2B5EF4-FFF2-40B4-BE49-F238E27FC236}">
                <a16:creationId xmlns:a16="http://schemas.microsoft.com/office/drawing/2014/main" id="{94D055B1-8B53-4B88-B720-293AE85BAC40}"/>
              </a:ext>
            </a:extLst>
          </p:cNvPr>
          <p:cNvSpPr>
            <a:spLocks noChangeArrowheads="1"/>
          </p:cNvSpPr>
          <p:nvPr/>
        </p:nvSpPr>
        <p:spPr bwMode="auto">
          <a:xfrm>
            <a:off x="2189163" y="3463925"/>
            <a:ext cx="5502275" cy="401638"/>
          </a:xfrm>
          <a:prstGeom prst="rect">
            <a:avLst/>
          </a:prstGeom>
          <a:noFill/>
          <a:ln w="9525">
            <a:noFill/>
            <a:miter lim="800000"/>
            <a:headEnd/>
            <a:tailEnd/>
          </a:ln>
          <a:effectLst/>
        </p:spPr>
        <p:txBody>
          <a:bodyPr/>
          <a:lstStyle/>
          <a:p>
            <a:pPr marL="342900" indent="-342900">
              <a:lnSpc>
                <a:spcPct val="70000"/>
              </a:lnSpc>
              <a:spcBef>
                <a:spcPct val="20000"/>
              </a:spcBef>
              <a:defRPr/>
            </a:pPr>
            <a:r>
              <a:rPr lang="en-US" sz="3600" i="0">
                <a:effectLst>
                  <a:outerShdw blurRad="38100" dist="38100" dir="2700000" algn="tl">
                    <a:srgbClr val="C0C0C0"/>
                  </a:outerShdw>
                </a:effectLst>
                <a:latin typeface="Verdana" pitchFamily="34" charset="0"/>
              </a:rPr>
              <a:t>Tolerancia Aeróbica</a:t>
            </a:r>
          </a:p>
        </p:txBody>
      </p:sp>
      <p:sp>
        <p:nvSpPr>
          <p:cNvPr id="337928" name="Rectangle 8">
            <a:extLst>
              <a:ext uri="{FF2B5EF4-FFF2-40B4-BE49-F238E27FC236}">
                <a16:creationId xmlns:a16="http://schemas.microsoft.com/office/drawing/2014/main" id="{978E7141-24E3-4DD3-A103-B2B9E25FB347}"/>
              </a:ext>
            </a:extLst>
          </p:cNvPr>
          <p:cNvSpPr>
            <a:spLocks noChangeArrowheads="1"/>
          </p:cNvSpPr>
          <p:nvPr/>
        </p:nvSpPr>
        <p:spPr bwMode="auto">
          <a:xfrm>
            <a:off x="2259013" y="5673725"/>
            <a:ext cx="5327650" cy="936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4000" i="0">
                <a:solidFill>
                  <a:srgbClr val="000000"/>
                </a:solidFill>
                <a:latin typeface="Verdana" pitchFamily="34" charset="0"/>
              </a:rPr>
              <a:t>Rendimientos</a:t>
            </a:r>
          </a:p>
          <a:p>
            <a:pPr marL="342900" indent="-342900">
              <a:lnSpc>
                <a:spcPct val="60000"/>
              </a:lnSpc>
              <a:spcBef>
                <a:spcPct val="20000"/>
              </a:spcBef>
              <a:defRPr/>
            </a:pPr>
            <a:r>
              <a:rPr lang="es-PR" sz="4000" i="0">
                <a:solidFill>
                  <a:srgbClr val="000000"/>
                </a:solidFill>
                <a:latin typeface="Verdana" pitchFamily="34" charset="0"/>
              </a:rPr>
              <a:t>Eventos de Fondo</a:t>
            </a:r>
            <a:endParaRPr lang="en-US" sz="4000">
              <a:solidFill>
                <a:srgbClr val="000000"/>
              </a:solidFill>
              <a:latin typeface="Verdana" pitchFamily="34" charset="0"/>
            </a:endParaRPr>
          </a:p>
        </p:txBody>
      </p:sp>
      <p:sp>
        <p:nvSpPr>
          <p:cNvPr id="139272" name="Line 9">
            <a:extLst>
              <a:ext uri="{FF2B5EF4-FFF2-40B4-BE49-F238E27FC236}">
                <a16:creationId xmlns:a16="http://schemas.microsoft.com/office/drawing/2014/main" id="{27F8AF22-3D50-4728-ADA0-1A89B08C6CD6}"/>
              </a:ext>
            </a:extLst>
          </p:cNvPr>
          <p:cNvSpPr>
            <a:spLocks noChangeShapeType="1"/>
          </p:cNvSpPr>
          <p:nvPr/>
        </p:nvSpPr>
        <p:spPr bwMode="auto">
          <a:xfrm>
            <a:off x="4697413" y="3902075"/>
            <a:ext cx="0" cy="182562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9273" name="Line 10">
            <a:extLst>
              <a:ext uri="{FF2B5EF4-FFF2-40B4-BE49-F238E27FC236}">
                <a16:creationId xmlns:a16="http://schemas.microsoft.com/office/drawing/2014/main" id="{07313208-AB35-4ABD-BA19-4728E58C7EE8}"/>
              </a:ext>
            </a:extLst>
          </p:cNvPr>
          <p:cNvSpPr>
            <a:spLocks noChangeShapeType="1"/>
          </p:cNvSpPr>
          <p:nvPr/>
        </p:nvSpPr>
        <p:spPr bwMode="auto">
          <a:xfrm flipV="1">
            <a:off x="3316288" y="1169988"/>
            <a:ext cx="0" cy="485775"/>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9274" name="Line 11">
            <a:extLst>
              <a:ext uri="{FF2B5EF4-FFF2-40B4-BE49-F238E27FC236}">
                <a16:creationId xmlns:a16="http://schemas.microsoft.com/office/drawing/2014/main" id="{0449A86E-CBCA-467A-AB61-8F33728AB2CC}"/>
              </a:ext>
            </a:extLst>
          </p:cNvPr>
          <p:cNvSpPr>
            <a:spLocks noChangeShapeType="1"/>
          </p:cNvSpPr>
          <p:nvPr/>
        </p:nvSpPr>
        <p:spPr bwMode="auto">
          <a:xfrm flipV="1">
            <a:off x="2146300" y="3409950"/>
            <a:ext cx="0" cy="485775"/>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39275" name="Line 12">
            <a:extLst>
              <a:ext uri="{FF2B5EF4-FFF2-40B4-BE49-F238E27FC236}">
                <a16:creationId xmlns:a16="http://schemas.microsoft.com/office/drawing/2014/main" id="{EE8D5AAA-E8E4-4F86-B4F6-53DC75B67BAB}"/>
              </a:ext>
            </a:extLst>
          </p:cNvPr>
          <p:cNvSpPr>
            <a:spLocks noChangeShapeType="1"/>
          </p:cNvSpPr>
          <p:nvPr/>
        </p:nvSpPr>
        <p:spPr bwMode="auto">
          <a:xfrm flipV="1">
            <a:off x="2187575" y="5575300"/>
            <a:ext cx="0" cy="1017588"/>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7933" name="Rectangle 13">
            <a:extLst>
              <a:ext uri="{FF2B5EF4-FFF2-40B4-BE49-F238E27FC236}">
                <a16:creationId xmlns:a16="http://schemas.microsoft.com/office/drawing/2014/main" id="{846E8DCF-F1A3-4D14-8338-6D60933C754D}"/>
              </a:ext>
            </a:extLst>
          </p:cNvPr>
          <p:cNvSpPr>
            <a:spLocks noChangeArrowheads="1"/>
          </p:cNvSpPr>
          <p:nvPr/>
        </p:nvSpPr>
        <p:spPr bwMode="auto">
          <a:xfrm>
            <a:off x="5026025" y="811213"/>
            <a:ext cx="309563" cy="438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200" i="0">
                <a:effectLst>
                  <a:outerShdw blurRad="38100" dist="38100" dir="2700000" algn="tl">
                    <a:srgbClr val="C0C0C0"/>
                  </a:outerShdw>
                </a:effectLst>
                <a:latin typeface="Arial Black" pitchFamily="34" charset="0"/>
              </a:rPr>
              <a:t>.</a:t>
            </a:r>
            <a:endParaRPr lang="en-US" sz="4200" i="0" baseline="-25000">
              <a:effectLst>
                <a:outerShdw blurRad="38100" dist="38100" dir="2700000" algn="tl">
                  <a:srgbClr val="C0C0C0"/>
                </a:outerShdw>
              </a:effectLst>
              <a:latin typeface="Arial Black"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7923"/>
                                        </p:tgtEl>
                                        <p:attrNameLst>
                                          <p:attrName>style.visibility</p:attrName>
                                        </p:attrNameLst>
                                      </p:cBhvr>
                                      <p:to>
                                        <p:strVal val="visible"/>
                                      </p:to>
                                    </p:set>
                                    <p:animEffect transition="in" filter="wipe(left)">
                                      <p:cBhvr>
                                        <p:cTn id="7" dur="500"/>
                                        <p:tgtEl>
                                          <p:spTgt spid="337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3"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90" name="Picture 2" descr="Contents">
            <a:extLst>
              <a:ext uri="{FF2B5EF4-FFF2-40B4-BE49-F238E27FC236}">
                <a16:creationId xmlns:a16="http://schemas.microsoft.com/office/drawing/2014/main" id="{B8EAFF3D-A39A-43A2-BC00-483680CA2C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9971" name="Text Box 3">
            <a:extLst>
              <a:ext uri="{FF2B5EF4-FFF2-40B4-BE49-F238E27FC236}">
                <a16:creationId xmlns:a16="http://schemas.microsoft.com/office/drawing/2014/main" id="{AE7805BD-AB25-46BF-8B38-BAEA29412392}"/>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339980" name="Rectangle 12">
            <a:extLst>
              <a:ext uri="{FF2B5EF4-FFF2-40B4-BE49-F238E27FC236}">
                <a16:creationId xmlns:a16="http://schemas.microsoft.com/office/drawing/2014/main" id="{59F61215-565B-46B7-AFC3-FA5F52A3034A}"/>
              </a:ext>
            </a:extLst>
          </p:cNvPr>
          <p:cNvSpPr>
            <a:spLocks noChangeArrowheads="1"/>
          </p:cNvSpPr>
          <p:nvPr/>
        </p:nvSpPr>
        <p:spPr bwMode="auto">
          <a:xfrm>
            <a:off x="225425" y="2840038"/>
            <a:ext cx="3233738" cy="6953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Individuos</a:t>
            </a:r>
          </a:p>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No Entrenados</a:t>
            </a:r>
          </a:p>
        </p:txBody>
      </p:sp>
      <p:sp>
        <p:nvSpPr>
          <p:cNvPr id="339981" name="Rectangle 13">
            <a:extLst>
              <a:ext uri="{FF2B5EF4-FFF2-40B4-BE49-F238E27FC236}">
                <a16:creationId xmlns:a16="http://schemas.microsoft.com/office/drawing/2014/main" id="{BBA445C9-92F6-4D41-8480-AB81964032F9}"/>
              </a:ext>
            </a:extLst>
          </p:cNvPr>
          <p:cNvSpPr>
            <a:spLocks noChangeArrowheads="1"/>
          </p:cNvSpPr>
          <p:nvPr/>
        </p:nvSpPr>
        <p:spPr bwMode="auto">
          <a:xfrm>
            <a:off x="1917700" y="1214438"/>
            <a:ext cx="5619750" cy="9556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500" i="0">
                <a:effectLst>
                  <a:outerShdw blurRad="38100" dist="38100" dir="2700000" algn="tl">
                    <a:srgbClr val="C0C0C0"/>
                  </a:outerShdw>
                </a:effectLst>
                <a:latin typeface="Arial Black" pitchFamily="34" charset="0"/>
              </a:rPr>
              <a:t>NIVEL DE</a:t>
            </a:r>
          </a:p>
          <a:p>
            <a:pPr marL="342900" indent="-342900" algn="ctr">
              <a:lnSpc>
                <a:spcPct val="60000"/>
              </a:lnSpc>
              <a:spcBef>
                <a:spcPct val="20000"/>
              </a:spcBef>
              <a:defRPr/>
            </a:pPr>
            <a:r>
              <a:rPr lang="en-US" sz="2500" i="0">
                <a:effectLst>
                  <a:outerShdw blurRad="38100" dist="38100" dir="2700000" algn="tl">
                    <a:srgbClr val="C0C0C0"/>
                  </a:outerShdw>
                </a:effectLst>
                <a:latin typeface="Arial Black" pitchFamily="34" charset="0"/>
              </a:rPr>
              <a:t>UMBRAL DE LACTATO (UL)</a:t>
            </a:r>
          </a:p>
          <a:p>
            <a:pPr marL="342900" indent="-342900" algn="ctr">
              <a:lnSpc>
                <a:spcPct val="60000"/>
              </a:lnSpc>
              <a:spcBef>
                <a:spcPct val="20000"/>
              </a:spcBef>
              <a:defRPr/>
            </a:pPr>
            <a:r>
              <a:rPr lang="en-US" sz="2500" i="0">
                <a:effectLst>
                  <a:outerShdw blurRad="38100" dist="38100" dir="2700000" algn="tl">
                    <a:srgbClr val="C0C0C0"/>
                  </a:outerShdw>
                </a:effectLst>
                <a:latin typeface="Arial Black" pitchFamily="34" charset="0"/>
              </a:rPr>
              <a:t>(UMBRAL ANAERÓBICO [UAn])</a:t>
            </a:r>
          </a:p>
        </p:txBody>
      </p:sp>
      <p:sp>
        <p:nvSpPr>
          <p:cNvPr id="140294" name="Freeform 14">
            <a:extLst>
              <a:ext uri="{FF2B5EF4-FFF2-40B4-BE49-F238E27FC236}">
                <a16:creationId xmlns:a16="http://schemas.microsoft.com/office/drawing/2014/main" id="{9158E022-4144-4E08-A006-535094B0C382}"/>
              </a:ext>
            </a:extLst>
          </p:cNvPr>
          <p:cNvSpPr>
            <a:spLocks/>
          </p:cNvSpPr>
          <p:nvPr/>
        </p:nvSpPr>
        <p:spPr bwMode="auto">
          <a:xfrm rot="-5400000" flipH="1" flipV="1">
            <a:off x="1405732" y="1994694"/>
            <a:ext cx="1252537" cy="5365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65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9983" name="Rectangle 15">
            <a:extLst>
              <a:ext uri="{FF2B5EF4-FFF2-40B4-BE49-F238E27FC236}">
                <a16:creationId xmlns:a16="http://schemas.microsoft.com/office/drawing/2014/main" id="{D9111B09-0542-4E23-B52A-433C57E45C37}"/>
              </a:ext>
            </a:extLst>
          </p:cNvPr>
          <p:cNvSpPr>
            <a:spLocks noChangeArrowheads="1"/>
          </p:cNvSpPr>
          <p:nvPr/>
        </p:nvSpPr>
        <p:spPr bwMode="auto">
          <a:xfrm>
            <a:off x="4776788" y="5816600"/>
            <a:ext cx="4246562" cy="6381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effectLst>
                  <a:outerShdw blurRad="38100" dist="38100" dir="2700000" algn="tl">
                    <a:srgbClr val="C0C0C0"/>
                  </a:outerShdw>
                </a:effectLst>
                <a:latin typeface="Arial" charset="0"/>
              </a:rPr>
              <a:t>Indica Mayor Tolerancia</a:t>
            </a:r>
          </a:p>
          <a:p>
            <a:pPr marL="342900" indent="-342900" algn="ctr">
              <a:lnSpc>
                <a:spcPct val="70000"/>
              </a:lnSpc>
              <a:spcBef>
                <a:spcPct val="20000"/>
              </a:spcBef>
              <a:defRPr/>
            </a:pPr>
            <a:r>
              <a:rPr lang="es-PR" sz="2800" i="0">
                <a:solidFill>
                  <a:srgbClr val="000000"/>
                </a:solidFill>
                <a:effectLst>
                  <a:outerShdw blurRad="38100" dist="38100" dir="2700000" algn="tl">
                    <a:srgbClr val="C0C0C0"/>
                  </a:outerShdw>
                </a:effectLst>
                <a:latin typeface="Arial" charset="0"/>
              </a:rPr>
              <a:t>Al Ejercicio</a:t>
            </a:r>
            <a:endParaRPr lang="en-US" sz="2800">
              <a:solidFill>
                <a:srgbClr val="000000"/>
              </a:solidFill>
              <a:effectLst>
                <a:outerShdw blurRad="38100" dist="38100" dir="2700000" algn="tl">
                  <a:srgbClr val="C0C0C0"/>
                </a:outerShdw>
              </a:effectLst>
              <a:latin typeface="Arial Black" pitchFamily="34" charset="0"/>
            </a:endParaRPr>
          </a:p>
        </p:txBody>
      </p:sp>
      <p:sp>
        <p:nvSpPr>
          <p:cNvPr id="339984" name="Rectangle 16">
            <a:extLst>
              <a:ext uri="{FF2B5EF4-FFF2-40B4-BE49-F238E27FC236}">
                <a16:creationId xmlns:a16="http://schemas.microsoft.com/office/drawing/2014/main" id="{4346646E-30B3-4F74-939C-A33F78A3CC7F}"/>
              </a:ext>
            </a:extLst>
          </p:cNvPr>
          <p:cNvSpPr>
            <a:spLocks noChangeArrowheads="1"/>
          </p:cNvSpPr>
          <p:nvPr/>
        </p:nvSpPr>
        <p:spPr bwMode="auto">
          <a:xfrm>
            <a:off x="88900" y="4867275"/>
            <a:ext cx="4168775" cy="3143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55 - 65 % VO</a:t>
            </a:r>
            <a:r>
              <a:rPr lang="en-US" sz="2800" i="0" baseline="-25000">
                <a:effectLst>
                  <a:outerShdw blurRad="38100" dist="38100" dir="2700000" algn="tl">
                    <a:srgbClr val="C0C0C0"/>
                  </a:outerShdw>
                </a:effectLst>
                <a:latin typeface="Verdana" pitchFamily="34" charset="0"/>
              </a:rPr>
              <a:t>2</a:t>
            </a:r>
            <a:r>
              <a:rPr lang="en-US" sz="2800" i="0">
                <a:effectLst>
                  <a:outerShdw blurRad="38100" dist="38100" dir="2700000" algn="tl">
                    <a:srgbClr val="C0C0C0"/>
                  </a:outerShdw>
                </a:effectLst>
                <a:latin typeface="Verdana" pitchFamily="34" charset="0"/>
              </a:rPr>
              <a:t>máx</a:t>
            </a:r>
          </a:p>
        </p:txBody>
      </p:sp>
      <p:sp>
        <p:nvSpPr>
          <p:cNvPr id="140297" name="Line 26">
            <a:extLst>
              <a:ext uri="{FF2B5EF4-FFF2-40B4-BE49-F238E27FC236}">
                <a16:creationId xmlns:a16="http://schemas.microsoft.com/office/drawing/2014/main" id="{7B296774-2313-488C-A42A-49922C9E7510}"/>
              </a:ext>
            </a:extLst>
          </p:cNvPr>
          <p:cNvSpPr>
            <a:spLocks noChangeShapeType="1"/>
          </p:cNvSpPr>
          <p:nvPr/>
        </p:nvSpPr>
        <p:spPr bwMode="auto">
          <a:xfrm>
            <a:off x="1773238" y="3613150"/>
            <a:ext cx="0" cy="1295400"/>
          </a:xfrm>
          <a:prstGeom prst="line">
            <a:avLst/>
          </a:prstGeom>
          <a:noFill/>
          <a:ln w="165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9995" name="Rectangle 27">
            <a:extLst>
              <a:ext uri="{FF2B5EF4-FFF2-40B4-BE49-F238E27FC236}">
                <a16:creationId xmlns:a16="http://schemas.microsoft.com/office/drawing/2014/main" id="{E23383C5-A5A1-428C-9B3B-42A20DE21DA9}"/>
              </a:ext>
            </a:extLst>
          </p:cNvPr>
          <p:cNvSpPr>
            <a:spLocks noChangeArrowheads="1"/>
          </p:cNvSpPr>
          <p:nvPr/>
        </p:nvSpPr>
        <p:spPr bwMode="auto">
          <a:xfrm>
            <a:off x="6059488" y="2852738"/>
            <a:ext cx="2962275" cy="6953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Atletas Elites</a:t>
            </a:r>
          </a:p>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de Tolerancia</a:t>
            </a:r>
          </a:p>
        </p:txBody>
      </p:sp>
      <p:sp>
        <p:nvSpPr>
          <p:cNvPr id="140299" name="Freeform 28">
            <a:extLst>
              <a:ext uri="{FF2B5EF4-FFF2-40B4-BE49-F238E27FC236}">
                <a16:creationId xmlns:a16="http://schemas.microsoft.com/office/drawing/2014/main" id="{F392A605-6932-4B68-8FA3-1403E7187EA2}"/>
              </a:ext>
            </a:extLst>
          </p:cNvPr>
          <p:cNvSpPr>
            <a:spLocks/>
          </p:cNvSpPr>
          <p:nvPr/>
        </p:nvSpPr>
        <p:spPr bwMode="auto">
          <a:xfrm rot="5400000" flipV="1">
            <a:off x="6790532" y="2007394"/>
            <a:ext cx="1252537" cy="5365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65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9997" name="Rectangle 29">
            <a:extLst>
              <a:ext uri="{FF2B5EF4-FFF2-40B4-BE49-F238E27FC236}">
                <a16:creationId xmlns:a16="http://schemas.microsoft.com/office/drawing/2014/main" id="{770C7705-DD7F-43F5-AD4C-880D532C547C}"/>
              </a:ext>
            </a:extLst>
          </p:cNvPr>
          <p:cNvSpPr>
            <a:spLocks noChangeArrowheads="1"/>
          </p:cNvSpPr>
          <p:nvPr/>
        </p:nvSpPr>
        <p:spPr bwMode="auto">
          <a:xfrm>
            <a:off x="5272088" y="4549775"/>
            <a:ext cx="3808412" cy="3762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80% del VO</a:t>
            </a:r>
            <a:r>
              <a:rPr lang="en-US" sz="2800" i="0" baseline="-25000">
                <a:effectLst>
                  <a:outerShdw blurRad="38100" dist="38100" dir="2700000" algn="tl">
                    <a:srgbClr val="C0C0C0"/>
                  </a:outerShdw>
                </a:effectLst>
                <a:latin typeface="Verdana" pitchFamily="34" charset="0"/>
              </a:rPr>
              <a:t>2</a:t>
            </a:r>
            <a:r>
              <a:rPr lang="en-US" sz="2800" i="0">
                <a:effectLst>
                  <a:outerShdw blurRad="38100" dist="38100" dir="2700000" algn="tl">
                    <a:srgbClr val="C0C0C0"/>
                  </a:outerShdw>
                </a:effectLst>
                <a:latin typeface="Verdana" pitchFamily="34" charset="0"/>
              </a:rPr>
              <a:t>máx</a:t>
            </a:r>
          </a:p>
        </p:txBody>
      </p:sp>
      <p:sp>
        <p:nvSpPr>
          <p:cNvPr id="140301" name="Line 30">
            <a:extLst>
              <a:ext uri="{FF2B5EF4-FFF2-40B4-BE49-F238E27FC236}">
                <a16:creationId xmlns:a16="http://schemas.microsoft.com/office/drawing/2014/main" id="{E41E035C-E29E-443E-BA9E-FA99CA1D85E8}"/>
              </a:ext>
            </a:extLst>
          </p:cNvPr>
          <p:cNvSpPr>
            <a:spLocks noChangeShapeType="1"/>
          </p:cNvSpPr>
          <p:nvPr/>
        </p:nvSpPr>
        <p:spPr bwMode="auto">
          <a:xfrm>
            <a:off x="7627938" y="3602038"/>
            <a:ext cx="0" cy="936625"/>
          </a:xfrm>
          <a:prstGeom prst="line">
            <a:avLst/>
          </a:prstGeom>
          <a:noFill/>
          <a:ln w="165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0302" name="Line 31">
            <a:extLst>
              <a:ext uri="{FF2B5EF4-FFF2-40B4-BE49-F238E27FC236}">
                <a16:creationId xmlns:a16="http://schemas.microsoft.com/office/drawing/2014/main" id="{C1267A3F-C0E7-48FE-864D-5359B1EC817A}"/>
              </a:ext>
            </a:extLst>
          </p:cNvPr>
          <p:cNvSpPr>
            <a:spLocks noChangeShapeType="1"/>
          </p:cNvSpPr>
          <p:nvPr/>
        </p:nvSpPr>
        <p:spPr bwMode="auto">
          <a:xfrm>
            <a:off x="7583488" y="4854575"/>
            <a:ext cx="0" cy="936625"/>
          </a:xfrm>
          <a:prstGeom prst="line">
            <a:avLst/>
          </a:prstGeom>
          <a:noFill/>
          <a:ln w="165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0000" name="Rectangle 32">
            <a:extLst>
              <a:ext uri="{FF2B5EF4-FFF2-40B4-BE49-F238E27FC236}">
                <a16:creationId xmlns:a16="http://schemas.microsoft.com/office/drawing/2014/main" id="{B531E89D-4100-444D-8E67-C01BDFC9BB02}"/>
              </a:ext>
            </a:extLst>
          </p:cNvPr>
          <p:cNvSpPr>
            <a:spLocks noChangeArrowheads="1"/>
          </p:cNvSpPr>
          <p:nvPr/>
        </p:nvSpPr>
        <p:spPr bwMode="auto">
          <a:xfrm>
            <a:off x="7253288" y="4235450"/>
            <a:ext cx="334962" cy="3762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a:t>
            </a:r>
          </a:p>
        </p:txBody>
      </p:sp>
      <p:sp>
        <p:nvSpPr>
          <p:cNvPr id="340001" name="Rectangle 33">
            <a:extLst>
              <a:ext uri="{FF2B5EF4-FFF2-40B4-BE49-F238E27FC236}">
                <a16:creationId xmlns:a16="http://schemas.microsoft.com/office/drawing/2014/main" id="{5715A1F7-73A5-4CC0-9D50-DA1D5F782675}"/>
              </a:ext>
            </a:extLst>
          </p:cNvPr>
          <p:cNvSpPr>
            <a:spLocks noChangeArrowheads="1"/>
          </p:cNvSpPr>
          <p:nvPr/>
        </p:nvSpPr>
        <p:spPr bwMode="auto">
          <a:xfrm>
            <a:off x="2420938" y="4560888"/>
            <a:ext cx="334962" cy="3762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9971"/>
                                        </p:tgtEl>
                                        <p:attrNameLst>
                                          <p:attrName>style.visibility</p:attrName>
                                        </p:attrNameLst>
                                      </p:cBhvr>
                                      <p:to>
                                        <p:strVal val="visible"/>
                                      </p:to>
                                    </p:set>
                                    <p:animEffect transition="in" filter="wipe(left)">
                                      <p:cBhvr>
                                        <p:cTn id="7" dur="500"/>
                                        <p:tgtEl>
                                          <p:spTgt spid="339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971" grpId="0"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2" descr="Contents">
            <a:extLst>
              <a:ext uri="{FF2B5EF4-FFF2-40B4-BE49-F238E27FC236}">
                <a16:creationId xmlns:a16="http://schemas.microsoft.com/office/drawing/2014/main" id="{7B0DFD15-97FC-478B-BC16-2B75093718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2019" name="Text Box 3">
            <a:extLst>
              <a:ext uri="{FF2B5EF4-FFF2-40B4-BE49-F238E27FC236}">
                <a16:creationId xmlns:a16="http://schemas.microsoft.com/office/drawing/2014/main" id="{9F722D1C-6B83-4BF6-B921-38F331795F20}"/>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342031" name="Rectangle 15">
            <a:extLst>
              <a:ext uri="{FF2B5EF4-FFF2-40B4-BE49-F238E27FC236}">
                <a16:creationId xmlns:a16="http://schemas.microsoft.com/office/drawing/2014/main" id="{E8D01F44-773B-418C-85E5-38D477449A80}"/>
              </a:ext>
            </a:extLst>
          </p:cNvPr>
          <p:cNvSpPr>
            <a:spLocks noChangeArrowheads="1"/>
          </p:cNvSpPr>
          <p:nvPr/>
        </p:nvSpPr>
        <p:spPr bwMode="auto">
          <a:xfrm>
            <a:off x="539750" y="1214438"/>
            <a:ext cx="8375650" cy="438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200" i="0">
                <a:effectLst>
                  <a:outerShdw blurRad="38100" dist="38100" dir="2700000" algn="tl">
                    <a:srgbClr val="C0C0C0"/>
                  </a:outerShdw>
                </a:effectLst>
                <a:latin typeface="Arial Black" pitchFamily="34" charset="0"/>
              </a:rPr>
              <a:t>Atletas Elites de Tolerancia</a:t>
            </a:r>
            <a:endParaRPr lang="en-US" sz="4200" i="0" baseline="-25000">
              <a:effectLst>
                <a:outerShdw blurRad="38100" dist="38100" dir="2700000" algn="tl">
                  <a:srgbClr val="C0C0C0"/>
                </a:outerShdw>
              </a:effectLst>
              <a:latin typeface="Arial Black" pitchFamily="34" charset="0"/>
            </a:endParaRPr>
          </a:p>
        </p:txBody>
      </p:sp>
      <p:sp>
        <p:nvSpPr>
          <p:cNvPr id="342033" name="Rectangle 17">
            <a:extLst>
              <a:ext uri="{FF2B5EF4-FFF2-40B4-BE49-F238E27FC236}">
                <a16:creationId xmlns:a16="http://schemas.microsoft.com/office/drawing/2014/main" id="{4DEB0BD3-D13F-46CA-8B6C-CFD6A742C325}"/>
              </a:ext>
            </a:extLst>
          </p:cNvPr>
          <p:cNvSpPr>
            <a:spLocks noChangeArrowheads="1"/>
          </p:cNvSpPr>
          <p:nvPr/>
        </p:nvSpPr>
        <p:spPr bwMode="auto">
          <a:xfrm>
            <a:off x="2936875" y="3108325"/>
            <a:ext cx="3463925" cy="4762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400" i="0">
                <a:effectLst>
                  <a:outerShdw blurRad="38100" dist="38100" dir="2700000" algn="tl">
                    <a:srgbClr val="C0C0C0"/>
                  </a:outerShdw>
                </a:effectLst>
                <a:latin typeface="Verdana" pitchFamily="34" charset="0"/>
              </a:rPr>
              <a:t>Compiten</a:t>
            </a:r>
          </a:p>
        </p:txBody>
      </p:sp>
      <p:sp>
        <p:nvSpPr>
          <p:cNvPr id="342034" name="Rectangle 18">
            <a:extLst>
              <a:ext uri="{FF2B5EF4-FFF2-40B4-BE49-F238E27FC236}">
                <a16:creationId xmlns:a16="http://schemas.microsoft.com/office/drawing/2014/main" id="{17DFA6AF-C556-47BB-B4D7-097936229A44}"/>
              </a:ext>
            </a:extLst>
          </p:cNvPr>
          <p:cNvSpPr>
            <a:spLocks noChangeArrowheads="1"/>
          </p:cNvSpPr>
          <p:nvPr/>
        </p:nvSpPr>
        <p:spPr bwMode="auto">
          <a:xfrm>
            <a:off x="1219200" y="5216525"/>
            <a:ext cx="6934200" cy="13335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4000" i="0">
                <a:solidFill>
                  <a:srgbClr val="000000"/>
                </a:solidFill>
                <a:latin typeface="Verdana" pitchFamily="34" charset="0"/>
              </a:rPr>
              <a:t>A una Intensidad</a:t>
            </a:r>
          </a:p>
          <a:p>
            <a:pPr marL="342900" indent="-342900" algn="ctr">
              <a:lnSpc>
                <a:spcPct val="60000"/>
              </a:lnSpc>
              <a:spcBef>
                <a:spcPct val="20000"/>
              </a:spcBef>
              <a:defRPr/>
            </a:pPr>
            <a:r>
              <a:rPr lang="es-PR" sz="4000" i="0">
                <a:solidFill>
                  <a:srgbClr val="000000"/>
                </a:solidFill>
                <a:latin typeface="Verdana" pitchFamily="34" charset="0"/>
              </a:rPr>
              <a:t>Levemente Mayor del</a:t>
            </a:r>
          </a:p>
          <a:p>
            <a:pPr marL="342900" indent="-342900" algn="ctr">
              <a:lnSpc>
                <a:spcPct val="60000"/>
              </a:lnSpc>
              <a:spcBef>
                <a:spcPct val="20000"/>
              </a:spcBef>
              <a:defRPr/>
            </a:pPr>
            <a:r>
              <a:rPr lang="es-PR" sz="4000" i="0">
                <a:solidFill>
                  <a:srgbClr val="000000"/>
                </a:solidFill>
                <a:latin typeface="Verdana" pitchFamily="34" charset="0"/>
              </a:rPr>
              <a:t>UL (OBLA)</a:t>
            </a:r>
            <a:endParaRPr lang="en-US" sz="4000">
              <a:solidFill>
                <a:srgbClr val="000000"/>
              </a:solidFill>
              <a:latin typeface="Verdana" pitchFamily="34" charset="0"/>
            </a:endParaRPr>
          </a:p>
        </p:txBody>
      </p:sp>
      <p:sp>
        <p:nvSpPr>
          <p:cNvPr id="141319" name="Line 25">
            <a:extLst>
              <a:ext uri="{FF2B5EF4-FFF2-40B4-BE49-F238E27FC236}">
                <a16:creationId xmlns:a16="http://schemas.microsoft.com/office/drawing/2014/main" id="{4009BF27-4EB0-4ACB-8877-0CCA5F51ECE0}"/>
              </a:ext>
            </a:extLst>
          </p:cNvPr>
          <p:cNvSpPr>
            <a:spLocks noChangeShapeType="1"/>
          </p:cNvSpPr>
          <p:nvPr/>
        </p:nvSpPr>
        <p:spPr bwMode="auto">
          <a:xfrm>
            <a:off x="4689475" y="1649413"/>
            <a:ext cx="0" cy="151447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1320" name="Line 26">
            <a:extLst>
              <a:ext uri="{FF2B5EF4-FFF2-40B4-BE49-F238E27FC236}">
                <a16:creationId xmlns:a16="http://schemas.microsoft.com/office/drawing/2014/main" id="{730AA3AE-BF61-4AB7-A158-1C51CEA6CE68}"/>
              </a:ext>
            </a:extLst>
          </p:cNvPr>
          <p:cNvSpPr>
            <a:spLocks noChangeShapeType="1"/>
          </p:cNvSpPr>
          <p:nvPr/>
        </p:nvSpPr>
        <p:spPr bwMode="auto">
          <a:xfrm>
            <a:off x="4689475" y="3706813"/>
            <a:ext cx="0" cy="151447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wipe(left)">
                                      <p:cBhvr>
                                        <p:cTn id="7" dur="500"/>
                                        <p:tgtEl>
                                          <p:spTgt spid="342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descr="Contents">
            <a:extLst>
              <a:ext uri="{FF2B5EF4-FFF2-40B4-BE49-F238E27FC236}">
                <a16:creationId xmlns:a16="http://schemas.microsoft.com/office/drawing/2014/main" id="{F25FCC88-94A0-4994-B624-FE8A90A345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4067" name="Text Box 3">
            <a:extLst>
              <a:ext uri="{FF2B5EF4-FFF2-40B4-BE49-F238E27FC236}">
                <a16:creationId xmlns:a16="http://schemas.microsoft.com/office/drawing/2014/main" id="{F543883F-980A-4848-8870-1418856A76E6}"/>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344073" name="Rectangle 9">
            <a:extLst>
              <a:ext uri="{FF2B5EF4-FFF2-40B4-BE49-F238E27FC236}">
                <a16:creationId xmlns:a16="http://schemas.microsoft.com/office/drawing/2014/main" id="{4F7125B6-764C-4BD1-ADCF-8B5222EAB899}"/>
              </a:ext>
            </a:extLst>
          </p:cNvPr>
          <p:cNvSpPr>
            <a:spLocks noChangeArrowheads="1"/>
          </p:cNvSpPr>
          <p:nvPr/>
        </p:nvSpPr>
        <p:spPr bwMode="auto">
          <a:xfrm>
            <a:off x="2384425" y="1200150"/>
            <a:ext cx="4613275" cy="2254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200" i="0">
                <a:effectLst>
                  <a:outerShdw blurRad="38100" dist="38100" dir="2700000" algn="tl">
                    <a:srgbClr val="C0C0C0"/>
                  </a:outerShdw>
                </a:effectLst>
                <a:latin typeface="Arial Black" pitchFamily="34" charset="0"/>
              </a:rPr>
              <a:t>UMBRAL DE LACTATO (UL)</a:t>
            </a:r>
          </a:p>
        </p:txBody>
      </p:sp>
      <p:sp>
        <p:nvSpPr>
          <p:cNvPr id="344074" name="Rectangle 10">
            <a:extLst>
              <a:ext uri="{FF2B5EF4-FFF2-40B4-BE49-F238E27FC236}">
                <a16:creationId xmlns:a16="http://schemas.microsoft.com/office/drawing/2014/main" id="{DDD4A8CB-BBBB-4D3D-86B4-60B300890899}"/>
              </a:ext>
            </a:extLst>
          </p:cNvPr>
          <p:cNvSpPr>
            <a:spLocks noChangeArrowheads="1"/>
          </p:cNvSpPr>
          <p:nvPr/>
        </p:nvSpPr>
        <p:spPr bwMode="auto">
          <a:xfrm>
            <a:off x="3262313" y="1684338"/>
            <a:ext cx="2814637" cy="334962"/>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2200" i="0">
                <a:effectLst>
                  <a:outerShdw blurRad="38100" dist="38100" dir="2700000" algn="tl">
                    <a:srgbClr val="C0C0C0"/>
                  </a:outerShdw>
                </a:effectLst>
                <a:latin typeface="Verdana" pitchFamily="34" charset="0"/>
              </a:rPr>
              <a:t>Ventaja/Utilidad</a:t>
            </a:r>
          </a:p>
        </p:txBody>
      </p:sp>
      <p:sp>
        <p:nvSpPr>
          <p:cNvPr id="344075" name="Rectangle 11">
            <a:extLst>
              <a:ext uri="{FF2B5EF4-FFF2-40B4-BE49-F238E27FC236}">
                <a16:creationId xmlns:a16="http://schemas.microsoft.com/office/drawing/2014/main" id="{E062B70E-B971-4D8F-89C1-988702D3C711}"/>
              </a:ext>
            </a:extLst>
          </p:cNvPr>
          <p:cNvSpPr>
            <a:spLocks noChangeArrowheads="1"/>
          </p:cNvSpPr>
          <p:nvPr/>
        </p:nvSpPr>
        <p:spPr bwMode="auto">
          <a:xfrm>
            <a:off x="319088" y="3609975"/>
            <a:ext cx="3181350" cy="7858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Corredores Pedestres</a:t>
            </a:r>
          </a:p>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De Larga Distancia</a:t>
            </a:r>
          </a:p>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(CPLD)</a:t>
            </a:r>
            <a:endParaRPr lang="en-US" sz="2200">
              <a:effectLst>
                <a:outerShdw blurRad="38100" dist="38100" dir="2700000" algn="tl">
                  <a:srgbClr val="C0C0C0"/>
                </a:outerShdw>
              </a:effectLst>
            </a:endParaRPr>
          </a:p>
        </p:txBody>
      </p:sp>
      <p:sp>
        <p:nvSpPr>
          <p:cNvPr id="142343" name="Text Box 12">
            <a:extLst>
              <a:ext uri="{FF2B5EF4-FFF2-40B4-BE49-F238E27FC236}">
                <a16:creationId xmlns:a16="http://schemas.microsoft.com/office/drawing/2014/main" id="{5DCABB10-C8E0-4E17-A08E-90B3D8035847}"/>
              </a:ext>
            </a:extLst>
          </p:cNvPr>
          <p:cNvSpPr txBox="1">
            <a:spLocks noChangeArrowheads="1"/>
          </p:cNvSpPr>
          <p:nvPr/>
        </p:nvSpPr>
        <p:spPr bwMode="auto">
          <a:xfrm>
            <a:off x="2401888" y="2278063"/>
            <a:ext cx="4535487" cy="1165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200" i="0">
                <a:latin typeface="Arial" panose="020B0604020202020204" pitchFamily="34" charset="0"/>
              </a:rPr>
              <a:t>Uno de los Mejores Indicadores</a:t>
            </a:r>
          </a:p>
          <a:p>
            <a:pPr algn="ctr">
              <a:lnSpc>
                <a:spcPct val="80000"/>
              </a:lnSpc>
            </a:pPr>
            <a:r>
              <a:rPr lang="en-US" altLang="en-US" sz="2200" i="0">
                <a:latin typeface="Arial" panose="020B0604020202020204" pitchFamily="34" charset="0"/>
              </a:rPr>
              <a:t>del Potencial de Ejecutoria</a:t>
            </a:r>
          </a:p>
          <a:p>
            <a:pPr algn="ctr">
              <a:lnSpc>
                <a:spcPct val="80000"/>
              </a:lnSpc>
            </a:pPr>
            <a:r>
              <a:rPr lang="en-US" altLang="en-US" sz="2200" i="0">
                <a:latin typeface="Arial" panose="020B0604020202020204" pitchFamily="34" charset="0"/>
              </a:rPr>
              <a:t>de un Deportista de</a:t>
            </a:r>
          </a:p>
          <a:p>
            <a:pPr algn="ctr">
              <a:lnSpc>
                <a:spcPct val="80000"/>
              </a:lnSpc>
            </a:pPr>
            <a:r>
              <a:rPr lang="en-US" altLang="en-US" sz="2200" i="0">
                <a:latin typeface="Arial" panose="020B0604020202020204" pitchFamily="34" charset="0"/>
              </a:rPr>
              <a:t>Tolerancia Aeróbica</a:t>
            </a:r>
          </a:p>
        </p:txBody>
      </p:sp>
      <p:sp>
        <p:nvSpPr>
          <p:cNvPr id="142344" name="Line 13">
            <a:extLst>
              <a:ext uri="{FF2B5EF4-FFF2-40B4-BE49-F238E27FC236}">
                <a16:creationId xmlns:a16="http://schemas.microsoft.com/office/drawing/2014/main" id="{54979EF2-D2EA-49CF-BF17-666D6CC55FED}"/>
              </a:ext>
            </a:extLst>
          </p:cNvPr>
          <p:cNvSpPr>
            <a:spLocks noChangeShapeType="1"/>
          </p:cNvSpPr>
          <p:nvPr/>
        </p:nvSpPr>
        <p:spPr bwMode="auto">
          <a:xfrm>
            <a:off x="4521200" y="1428750"/>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4080" name="Rectangle 16">
            <a:extLst>
              <a:ext uri="{FF2B5EF4-FFF2-40B4-BE49-F238E27FC236}">
                <a16:creationId xmlns:a16="http://schemas.microsoft.com/office/drawing/2014/main" id="{F75380C5-60C0-437D-AD78-DF2C4E8EDCEC}"/>
              </a:ext>
            </a:extLst>
          </p:cNvPr>
          <p:cNvSpPr>
            <a:spLocks noChangeArrowheads="1"/>
          </p:cNvSpPr>
          <p:nvPr/>
        </p:nvSpPr>
        <p:spPr bwMode="auto">
          <a:xfrm>
            <a:off x="3371850" y="5080000"/>
            <a:ext cx="2395538" cy="395288"/>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200" i="0">
                <a:effectLst>
                  <a:outerShdw blurRad="38100" dist="38100" dir="2700000" algn="tl">
                    <a:srgbClr val="C0C0C0"/>
                  </a:outerShdw>
                </a:effectLst>
                <a:latin typeface="Verdana" pitchFamily="34" charset="0"/>
              </a:rPr>
              <a:t>UL % VO</a:t>
            </a:r>
            <a:r>
              <a:rPr lang="en-US" sz="2200" i="0" baseline="-25000">
                <a:effectLst>
                  <a:outerShdw blurRad="38100" dist="38100" dir="2700000" algn="tl">
                    <a:srgbClr val="C0C0C0"/>
                  </a:outerShdw>
                </a:effectLst>
                <a:latin typeface="Verdana" pitchFamily="34" charset="0"/>
              </a:rPr>
              <a:t>2</a:t>
            </a:r>
            <a:r>
              <a:rPr lang="en-US" sz="2200" i="0">
                <a:effectLst>
                  <a:outerShdw blurRad="38100" dist="38100" dir="2700000" algn="tl">
                    <a:srgbClr val="C0C0C0"/>
                  </a:outerShdw>
                </a:effectLst>
                <a:latin typeface="Verdana" pitchFamily="34" charset="0"/>
              </a:rPr>
              <a:t>máx</a:t>
            </a:r>
          </a:p>
        </p:txBody>
      </p:sp>
      <p:sp>
        <p:nvSpPr>
          <p:cNvPr id="142346" name="Freeform 24">
            <a:extLst>
              <a:ext uri="{FF2B5EF4-FFF2-40B4-BE49-F238E27FC236}">
                <a16:creationId xmlns:a16="http://schemas.microsoft.com/office/drawing/2014/main" id="{EB128DE5-D524-42F0-9259-594105412206}"/>
              </a:ext>
            </a:extLst>
          </p:cNvPr>
          <p:cNvSpPr>
            <a:spLocks/>
          </p:cNvSpPr>
          <p:nvPr/>
        </p:nvSpPr>
        <p:spPr bwMode="auto">
          <a:xfrm rot="-5400000" flipH="1" flipV="1">
            <a:off x="2173288" y="2557463"/>
            <a:ext cx="657225" cy="14763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44089" name="Rectangle 25">
            <a:extLst>
              <a:ext uri="{FF2B5EF4-FFF2-40B4-BE49-F238E27FC236}">
                <a16:creationId xmlns:a16="http://schemas.microsoft.com/office/drawing/2014/main" id="{BABE20B4-C1D8-4CD1-A975-F474AE3ECD2A}"/>
              </a:ext>
            </a:extLst>
          </p:cNvPr>
          <p:cNvSpPr>
            <a:spLocks noChangeArrowheads="1"/>
          </p:cNvSpPr>
          <p:nvPr/>
        </p:nvSpPr>
        <p:spPr bwMode="auto">
          <a:xfrm>
            <a:off x="6319838" y="3597275"/>
            <a:ext cx="2700337" cy="3032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Ciclistas de Fondo</a:t>
            </a:r>
            <a:endParaRPr lang="en-US" sz="2200">
              <a:effectLst>
                <a:outerShdw blurRad="38100" dist="38100" dir="2700000" algn="tl">
                  <a:srgbClr val="C0C0C0"/>
                </a:outerShdw>
              </a:effectLst>
            </a:endParaRPr>
          </a:p>
        </p:txBody>
      </p:sp>
      <p:sp>
        <p:nvSpPr>
          <p:cNvPr id="142348" name="Freeform 26">
            <a:extLst>
              <a:ext uri="{FF2B5EF4-FFF2-40B4-BE49-F238E27FC236}">
                <a16:creationId xmlns:a16="http://schemas.microsoft.com/office/drawing/2014/main" id="{0BF0FBFA-369A-43AB-8A09-18E7C4D007F7}"/>
              </a:ext>
            </a:extLst>
          </p:cNvPr>
          <p:cNvSpPr>
            <a:spLocks/>
          </p:cNvSpPr>
          <p:nvPr/>
        </p:nvSpPr>
        <p:spPr bwMode="auto">
          <a:xfrm rot="5400000" flipV="1">
            <a:off x="6491288" y="2557463"/>
            <a:ext cx="657225" cy="14763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2349" name="Freeform 27">
            <a:extLst>
              <a:ext uri="{FF2B5EF4-FFF2-40B4-BE49-F238E27FC236}">
                <a16:creationId xmlns:a16="http://schemas.microsoft.com/office/drawing/2014/main" id="{EE8223E4-1F4F-4661-AA7C-BC3CA98517E9}"/>
              </a:ext>
            </a:extLst>
          </p:cNvPr>
          <p:cNvSpPr>
            <a:spLocks/>
          </p:cNvSpPr>
          <p:nvPr/>
        </p:nvSpPr>
        <p:spPr bwMode="auto">
          <a:xfrm>
            <a:off x="1730375" y="3886200"/>
            <a:ext cx="5832475" cy="741363"/>
          </a:xfrm>
          <a:custGeom>
            <a:avLst/>
            <a:gdLst>
              <a:gd name="T0" fmla="*/ 0 w 3674"/>
              <a:gd name="T1" fmla="*/ 2147483647 h 467"/>
              <a:gd name="T2" fmla="*/ 0 w 3674"/>
              <a:gd name="T3" fmla="*/ 2147483647 h 467"/>
              <a:gd name="T4" fmla="*/ 2147483647 w 3674"/>
              <a:gd name="T5" fmla="*/ 2147483647 h 467"/>
              <a:gd name="T6" fmla="*/ 2147483647 w 3674"/>
              <a:gd name="T7" fmla="*/ 0 h 467"/>
              <a:gd name="T8" fmla="*/ 0 60000 65536"/>
              <a:gd name="T9" fmla="*/ 0 60000 65536"/>
              <a:gd name="T10" fmla="*/ 0 60000 65536"/>
              <a:gd name="T11" fmla="*/ 0 60000 65536"/>
              <a:gd name="T12" fmla="*/ 0 w 3674"/>
              <a:gd name="T13" fmla="*/ 0 h 467"/>
              <a:gd name="T14" fmla="*/ 3674 w 3674"/>
              <a:gd name="T15" fmla="*/ 467 h 467"/>
            </a:gdLst>
            <a:ahLst/>
            <a:cxnLst>
              <a:cxn ang="T8">
                <a:pos x="T0" y="T1"/>
              </a:cxn>
              <a:cxn ang="T9">
                <a:pos x="T2" y="T3"/>
              </a:cxn>
              <a:cxn ang="T10">
                <a:pos x="T4" y="T5"/>
              </a:cxn>
              <a:cxn ang="T11">
                <a:pos x="T6" y="T7"/>
              </a:cxn>
            </a:cxnLst>
            <a:rect l="T12" t="T13" r="T14" b="T15"/>
            <a:pathLst>
              <a:path w="3674" h="467">
                <a:moveTo>
                  <a:pt x="0" y="319"/>
                </a:moveTo>
                <a:lnTo>
                  <a:pt x="0" y="467"/>
                </a:lnTo>
                <a:lnTo>
                  <a:pt x="3674" y="467"/>
                </a:lnTo>
                <a:lnTo>
                  <a:pt x="3674" y="0"/>
                </a:lnTo>
              </a:path>
            </a:pathLst>
          </a:custGeom>
          <a:noFill/>
          <a:ln w="1270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2350" name="Line 28">
            <a:extLst>
              <a:ext uri="{FF2B5EF4-FFF2-40B4-BE49-F238E27FC236}">
                <a16:creationId xmlns:a16="http://schemas.microsoft.com/office/drawing/2014/main" id="{17DDE88E-8E16-485A-8B7E-AC054582104D}"/>
              </a:ext>
            </a:extLst>
          </p:cNvPr>
          <p:cNvSpPr>
            <a:spLocks noChangeShapeType="1"/>
          </p:cNvSpPr>
          <p:nvPr/>
        </p:nvSpPr>
        <p:spPr bwMode="auto">
          <a:xfrm flipV="1">
            <a:off x="3359150" y="5038725"/>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4093" name="Rectangle 29">
            <a:extLst>
              <a:ext uri="{FF2B5EF4-FFF2-40B4-BE49-F238E27FC236}">
                <a16:creationId xmlns:a16="http://schemas.microsoft.com/office/drawing/2014/main" id="{BF26ED73-ECE0-4734-93BC-38B0DBF5D41D}"/>
              </a:ext>
            </a:extLst>
          </p:cNvPr>
          <p:cNvSpPr>
            <a:spLocks noChangeArrowheads="1"/>
          </p:cNvSpPr>
          <p:nvPr/>
        </p:nvSpPr>
        <p:spPr bwMode="auto">
          <a:xfrm>
            <a:off x="4386263" y="4873625"/>
            <a:ext cx="233362" cy="395288"/>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200" i="0">
                <a:effectLst>
                  <a:outerShdw blurRad="38100" dist="38100" dir="2700000" algn="tl">
                    <a:srgbClr val="C0C0C0"/>
                  </a:outerShdw>
                </a:effectLst>
                <a:latin typeface="Verdana" pitchFamily="34" charset="0"/>
              </a:rPr>
              <a:t>.</a:t>
            </a:r>
          </a:p>
        </p:txBody>
      </p:sp>
      <p:sp>
        <p:nvSpPr>
          <p:cNvPr id="344094" name="Rectangle 30">
            <a:extLst>
              <a:ext uri="{FF2B5EF4-FFF2-40B4-BE49-F238E27FC236}">
                <a16:creationId xmlns:a16="http://schemas.microsoft.com/office/drawing/2014/main" id="{BB941EEF-8EEB-439A-9E34-0FA2C9651D6E}"/>
              </a:ext>
            </a:extLst>
          </p:cNvPr>
          <p:cNvSpPr>
            <a:spLocks noChangeArrowheads="1"/>
          </p:cNvSpPr>
          <p:nvPr/>
        </p:nvSpPr>
        <p:spPr bwMode="auto">
          <a:xfrm>
            <a:off x="3105150" y="5702300"/>
            <a:ext cx="3506788" cy="395288"/>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200" i="0">
                <a:effectLst>
                  <a:outerShdw blurRad="38100" dist="38100" dir="2700000" algn="tl">
                    <a:srgbClr val="C0C0C0"/>
                  </a:outerShdw>
                </a:effectLst>
                <a:latin typeface="Verdana" pitchFamily="34" charset="0"/>
              </a:rPr>
              <a:t>Tolerancia Aeróbica</a:t>
            </a:r>
          </a:p>
        </p:txBody>
      </p:sp>
      <p:sp>
        <p:nvSpPr>
          <p:cNvPr id="142353" name="Line 32">
            <a:extLst>
              <a:ext uri="{FF2B5EF4-FFF2-40B4-BE49-F238E27FC236}">
                <a16:creationId xmlns:a16="http://schemas.microsoft.com/office/drawing/2014/main" id="{F99E2756-892C-4155-9F88-E793D1470D7F}"/>
              </a:ext>
            </a:extLst>
          </p:cNvPr>
          <p:cNvSpPr>
            <a:spLocks noChangeShapeType="1"/>
          </p:cNvSpPr>
          <p:nvPr/>
        </p:nvSpPr>
        <p:spPr bwMode="auto">
          <a:xfrm flipV="1">
            <a:off x="3092450" y="5661025"/>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4098" name="Rectangle 34">
            <a:extLst>
              <a:ext uri="{FF2B5EF4-FFF2-40B4-BE49-F238E27FC236}">
                <a16:creationId xmlns:a16="http://schemas.microsoft.com/office/drawing/2014/main" id="{D218105E-231F-42B5-A65B-04B79E176D82}"/>
              </a:ext>
            </a:extLst>
          </p:cNvPr>
          <p:cNvSpPr>
            <a:spLocks noChangeArrowheads="1"/>
          </p:cNvSpPr>
          <p:nvPr/>
        </p:nvSpPr>
        <p:spPr bwMode="auto">
          <a:xfrm>
            <a:off x="1123950" y="6273800"/>
            <a:ext cx="7546975" cy="395288"/>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200" i="0">
                <a:effectLst>
                  <a:outerShdw blurRad="38100" dist="38100" dir="2700000" algn="tl">
                    <a:srgbClr val="C0C0C0"/>
                  </a:outerShdw>
                </a:effectLst>
                <a:latin typeface="Verdana" pitchFamily="34" charset="0"/>
              </a:rPr>
              <a:t>Ejecutoria Competencias de Fondo/Tolerancia</a:t>
            </a:r>
          </a:p>
        </p:txBody>
      </p:sp>
      <p:sp>
        <p:nvSpPr>
          <p:cNvPr id="142355" name="Line 36">
            <a:extLst>
              <a:ext uri="{FF2B5EF4-FFF2-40B4-BE49-F238E27FC236}">
                <a16:creationId xmlns:a16="http://schemas.microsoft.com/office/drawing/2014/main" id="{11D62BBF-5D29-4469-BB76-0431B2628790}"/>
              </a:ext>
            </a:extLst>
          </p:cNvPr>
          <p:cNvSpPr>
            <a:spLocks noChangeShapeType="1"/>
          </p:cNvSpPr>
          <p:nvPr/>
        </p:nvSpPr>
        <p:spPr bwMode="auto">
          <a:xfrm flipV="1">
            <a:off x="1111250" y="6232525"/>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2356" name="Line 37">
            <a:extLst>
              <a:ext uri="{FF2B5EF4-FFF2-40B4-BE49-F238E27FC236}">
                <a16:creationId xmlns:a16="http://schemas.microsoft.com/office/drawing/2014/main" id="{9E72257B-BF4E-446D-855E-04F088B5B9A3}"/>
              </a:ext>
            </a:extLst>
          </p:cNvPr>
          <p:cNvSpPr>
            <a:spLocks noChangeShapeType="1"/>
          </p:cNvSpPr>
          <p:nvPr/>
        </p:nvSpPr>
        <p:spPr bwMode="auto">
          <a:xfrm>
            <a:off x="4521200" y="1987550"/>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2357" name="Line 38">
            <a:extLst>
              <a:ext uri="{FF2B5EF4-FFF2-40B4-BE49-F238E27FC236}">
                <a16:creationId xmlns:a16="http://schemas.microsoft.com/office/drawing/2014/main" id="{A9D140C5-E2FD-41C7-82C0-67F779069A6F}"/>
              </a:ext>
            </a:extLst>
          </p:cNvPr>
          <p:cNvSpPr>
            <a:spLocks noChangeShapeType="1"/>
          </p:cNvSpPr>
          <p:nvPr/>
        </p:nvSpPr>
        <p:spPr bwMode="auto">
          <a:xfrm>
            <a:off x="4521200" y="4692650"/>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2358" name="Line 39">
            <a:extLst>
              <a:ext uri="{FF2B5EF4-FFF2-40B4-BE49-F238E27FC236}">
                <a16:creationId xmlns:a16="http://schemas.microsoft.com/office/drawing/2014/main" id="{4020E4A2-B9BE-4239-B939-0EE66D35A2CF}"/>
              </a:ext>
            </a:extLst>
          </p:cNvPr>
          <p:cNvSpPr>
            <a:spLocks noChangeShapeType="1"/>
          </p:cNvSpPr>
          <p:nvPr/>
        </p:nvSpPr>
        <p:spPr bwMode="auto">
          <a:xfrm>
            <a:off x="4533900" y="5365750"/>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2359" name="Line 40">
            <a:extLst>
              <a:ext uri="{FF2B5EF4-FFF2-40B4-BE49-F238E27FC236}">
                <a16:creationId xmlns:a16="http://schemas.microsoft.com/office/drawing/2014/main" id="{72B5EBE5-258E-412F-9A20-F30BC6DF072B}"/>
              </a:ext>
            </a:extLst>
          </p:cNvPr>
          <p:cNvSpPr>
            <a:spLocks noChangeShapeType="1"/>
          </p:cNvSpPr>
          <p:nvPr/>
        </p:nvSpPr>
        <p:spPr bwMode="auto">
          <a:xfrm>
            <a:off x="4546600" y="5962650"/>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4067"/>
                                        </p:tgtEl>
                                        <p:attrNameLst>
                                          <p:attrName>style.visibility</p:attrName>
                                        </p:attrNameLst>
                                      </p:cBhvr>
                                      <p:to>
                                        <p:strVal val="visible"/>
                                      </p:to>
                                    </p:set>
                                    <p:animEffect transition="in" filter="wipe(left)">
                                      <p:cBhvr>
                                        <p:cTn id="7" dur="500"/>
                                        <p:tgtEl>
                                          <p:spTgt spid="3440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67" grpId="0"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2" name="Picture 79" descr="Contents">
            <a:extLst>
              <a:ext uri="{FF2B5EF4-FFF2-40B4-BE49-F238E27FC236}">
                <a16:creationId xmlns:a16="http://schemas.microsoft.com/office/drawing/2014/main" id="{86B2BC50-E9A3-4B16-85A1-A3B4BBFE6D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141" name="Rectangle 29">
            <a:extLst>
              <a:ext uri="{FF2B5EF4-FFF2-40B4-BE49-F238E27FC236}">
                <a16:creationId xmlns:a16="http://schemas.microsoft.com/office/drawing/2014/main" id="{05698E3F-C8B1-47DE-BD70-860369FAAB37}"/>
              </a:ext>
            </a:extLst>
          </p:cNvPr>
          <p:cNvSpPr>
            <a:spLocks noChangeArrowheads="1"/>
          </p:cNvSpPr>
          <p:nvPr/>
        </p:nvSpPr>
        <p:spPr bwMode="auto">
          <a:xfrm>
            <a:off x="1166813" y="1182688"/>
            <a:ext cx="6713537" cy="8445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Arial Black" pitchFamily="34" charset="0"/>
              </a:rPr>
              <a:t>NIVEL DEL</a:t>
            </a:r>
          </a:p>
          <a:p>
            <a:pPr marL="342900" indent="-342900" algn="ctr">
              <a:lnSpc>
                <a:spcPct val="70000"/>
              </a:lnSpc>
              <a:spcBef>
                <a:spcPct val="20000"/>
              </a:spcBef>
              <a:defRPr/>
            </a:pPr>
            <a:r>
              <a:rPr lang="en-US" sz="2000" i="0">
                <a:effectLst>
                  <a:outerShdw blurRad="38100" dist="38100" dir="2700000" algn="tl">
                    <a:srgbClr val="C0C0C0"/>
                  </a:outerShdw>
                </a:effectLst>
                <a:latin typeface="Arial Black" pitchFamily="34" charset="0"/>
              </a:rPr>
              <a:t>UMBRAL DE LACTATO (UL)</a:t>
            </a:r>
          </a:p>
          <a:p>
            <a:pPr marL="342900" indent="-342900" algn="ctr">
              <a:lnSpc>
                <a:spcPct val="70000"/>
              </a:lnSpc>
              <a:spcBef>
                <a:spcPct val="20000"/>
              </a:spcBef>
              <a:defRPr/>
            </a:pPr>
            <a:r>
              <a:rPr lang="en-US" sz="2000" i="0">
                <a:effectLst>
                  <a:outerShdw blurRad="38100" dist="38100" dir="2700000" algn="tl">
                    <a:srgbClr val="C0C0C0"/>
                  </a:outerShdw>
                </a:effectLst>
                <a:latin typeface="Arial Black" pitchFamily="34" charset="0"/>
              </a:rPr>
              <a:t>(UMBRAL ANAERÓBICA [UAn])</a:t>
            </a:r>
            <a:endParaRPr lang="en-US" sz="2000">
              <a:effectLst>
                <a:outerShdw blurRad="38100" dist="38100" dir="2700000" algn="tl">
                  <a:srgbClr val="C0C0C0"/>
                </a:outerShdw>
              </a:effectLst>
              <a:latin typeface="Arial Black" pitchFamily="34" charset="0"/>
            </a:endParaRPr>
          </a:p>
        </p:txBody>
      </p:sp>
      <p:sp>
        <p:nvSpPr>
          <p:cNvPr id="346142" name="Rectangle 30">
            <a:extLst>
              <a:ext uri="{FF2B5EF4-FFF2-40B4-BE49-F238E27FC236}">
                <a16:creationId xmlns:a16="http://schemas.microsoft.com/office/drawing/2014/main" id="{6A6413B0-B1A3-47C0-A1BB-1D9C01927D2A}"/>
              </a:ext>
            </a:extLst>
          </p:cNvPr>
          <p:cNvSpPr>
            <a:spLocks noChangeArrowheads="1"/>
          </p:cNvSpPr>
          <p:nvPr/>
        </p:nvSpPr>
        <p:spPr bwMode="auto">
          <a:xfrm>
            <a:off x="2147888" y="2286000"/>
            <a:ext cx="4859337" cy="4572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DESVENTAJAS</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(LIMITACIONES/CONTROVERSIAS)</a:t>
            </a:r>
          </a:p>
        </p:txBody>
      </p:sp>
      <p:sp>
        <p:nvSpPr>
          <p:cNvPr id="346145" name="Rectangle 33">
            <a:extLst>
              <a:ext uri="{FF2B5EF4-FFF2-40B4-BE49-F238E27FC236}">
                <a16:creationId xmlns:a16="http://schemas.microsoft.com/office/drawing/2014/main" id="{93B8F536-CC57-4FF6-AD35-0D0E5B0CD9C0}"/>
              </a:ext>
            </a:extLst>
          </p:cNvPr>
          <p:cNvSpPr>
            <a:spLocks noChangeArrowheads="1"/>
          </p:cNvSpPr>
          <p:nvPr/>
        </p:nvSpPr>
        <p:spPr bwMode="auto">
          <a:xfrm>
            <a:off x="55563" y="2957513"/>
            <a:ext cx="2422525" cy="9636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Se puede</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Producir Lactato</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Antes de Alcanzar</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el UL</a:t>
            </a:r>
          </a:p>
        </p:txBody>
      </p:sp>
      <p:sp>
        <p:nvSpPr>
          <p:cNvPr id="143366" name="Line 34">
            <a:extLst>
              <a:ext uri="{FF2B5EF4-FFF2-40B4-BE49-F238E27FC236}">
                <a16:creationId xmlns:a16="http://schemas.microsoft.com/office/drawing/2014/main" id="{1F0A36E9-E86E-4072-8278-B9635D01D14F}"/>
              </a:ext>
            </a:extLst>
          </p:cNvPr>
          <p:cNvSpPr>
            <a:spLocks noChangeShapeType="1"/>
          </p:cNvSpPr>
          <p:nvPr/>
        </p:nvSpPr>
        <p:spPr bwMode="auto">
          <a:xfrm>
            <a:off x="4784725" y="3679825"/>
            <a:ext cx="0" cy="693738"/>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6150" name="Rectangle 38">
            <a:extLst>
              <a:ext uri="{FF2B5EF4-FFF2-40B4-BE49-F238E27FC236}">
                <a16:creationId xmlns:a16="http://schemas.microsoft.com/office/drawing/2014/main" id="{E8AD9396-64C6-4134-8AA8-ADA8D14D1384}"/>
              </a:ext>
            </a:extLst>
          </p:cNvPr>
          <p:cNvSpPr>
            <a:spLocks noChangeArrowheads="1"/>
          </p:cNvSpPr>
          <p:nvPr/>
        </p:nvSpPr>
        <p:spPr bwMode="auto">
          <a:xfrm>
            <a:off x="57150" y="3994150"/>
            <a:ext cx="3397250" cy="7874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Otras Vías/Maneras</a:t>
            </a:r>
          </a:p>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Que Pueden</a:t>
            </a:r>
          </a:p>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Aumentar la Concentración de</a:t>
            </a:r>
          </a:p>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Lactato Sanguíneo</a:t>
            </a:r>
            <a:endParaRPr lang="en-US" sz="1700">
              <a:effectLst>
                <a:outerShdw blurRad="38100" dist="38100" dir="2700000" algn="tl">
                  <a:srgbClr val="C0C0C0"/>
                </a:outerShdw>
              </a:effectLst>
            </a:endParaRPr>
          </a:p>
        </p:txBody>
      </p:sp>
      <p:sp>
        <p:nvSpPr>
          <p:cNvPr id="143368" name="Freeform 39">
            <a:extLst>
              <a:ext uri="{FF2B5EF4-FFF2-40B4-BE49-F238E27FC236}">
                <a16:creationId xmlns:a16="http://schemas.microsoft.com/office/drawing/2014/main" id="{18DD4BCC-C2CD-4248-87B2-1FF3ABB30C6A}"/>
              </a:ext>
            </a:extLst>
          </p:cNvPr>
          <p:cNvSpPr>
            <a:spLocks/>
          </p:cNvSpPr>
          <p:nvPr/>
        </p:nvSpPr>
        <p:spPr bwMode="auto">
          <a:xfrm rot="5400000" flipV="1">
            <a:off x="3498057" y="3386931"/>
            <a:ext cx="222250" cy="169068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3369" name="Text Box 41">
            <a:extLst>
              <a:ext uri="{FF2B5EF4-FFF2-40B4-BE49-F238E27FC236}">
                <a16:creationId xmlns:a16="http://schemas.microsoft.com/office/drawing/2014/main" id="{99ED3E02-0888-445C-9500-92D120534211}"/>
              </a:ext>
            </a:extLst>
          </p:cNvPr>
          <p:cNvSpPr txBox="1">
            <a:spLocks noChangeArrowheads="1"/>
          </p:cNvSpPr>
          <p:nvPr/>
        </p:nvSpPr>
        <p:spPr bwMode="auto">
          <a:xfrm>
            <a:off x="192088" y="5245100"/>
            <a:ext cx="2459037"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700" i="0">
                <a:latin typeface="Arial" panose="020B0604020202020204" pitchFamily="34" charset="0"/>
              </a:rPr>
              <a:t>Eliminación de</a:t>
            </a:r>
          </a:p>
          <a:p>
            <a:pPr>
              <a:lnSpc>
                <a:spcPct val="80000"/>
              </a:lnSpc>
            </a:pPr>
            <a:r>
              <a:rPr lang="en-US" altLang="en-US" sz="1700" i="0">
                <a:latin typeface="Arial" panose="020B0604020202020204" pitchFamily="34" charset="0"/>
              </a:rPr>
              <a:t>Lactato Intramuscular</a:t>
            </a:r>
          </a:p>
        </p:txBody>
      </p:sp>
      <p:sp>
        <p:nvSpPr>
          <p:cNvPr id="143370" name="Line 42">
            <a:extLst>
              <a:ext uri="{FF2B5EF4-FFF2-40B4-BE49-F238E27FC236}">
                <a16:creationId xmlns:a16="http://schemas.microsoft.com/office/drawing/2014/main" id="{33578D19-F350-46C7-A488-967E66890172}"/>
              </a:ext>
            </a:extLst>
          </p:cNvPr>
          <p:cNvSpPr>
            <a:spLocks noChangeShapeType="1"/>
          </p:cNvSpPr>
          <p:nvPr/>
        </p:nvSpPr>
        <p:spPr bwMode="auto">
          <a:xfrm>
            <a:off x="1068388" y="4813300"/>
            <a:ext cx="0" cy="544513"/>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3371" name="Line 45">
            <a:extLst>
              <a:ext uri="{FF2B5EF4-FFF2-40B4-BE49-F238E27FC236}">
                <a16:creationId xmlns:a16="http://schemas.microsoft.com/office/drawing/2014/main" id="{698B1665-580E-4FDA-BEF5-00D781D3DEF7}"/>
              </a:ext>
            </a:extLst>
          </p:cNvPr>
          <p:cNvSpPr>
            <a:spLocks noChangeShapeType="1"/>
          </p:cNvSpPr>
          <p:nvPr/>
        </p:nvSpPr>
        <p:spPr bwMode="auto">
          <a:xfrm flipV="1">
            <a:off x="2586038" y="3098800"/>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6173" name="Rectangle 61">
            <a:extLst>
              <a:ext uri="{FF2B5EF4-FFF2-40B4-BE49-F238E27FC236}">
                <a16:creationId xmlns:a16="http://schemas.microsoft.com/office/drawing/2014/main" id="{A874B368-B960-40A7-8DA0-B302BF78F15A}"/>
              </a:ext>
            </a:extLst>
          </p:cNvPr>
          <p:cNvSpPr>
            <a:spLocks noChangeArrowheads="1"/>
          </p:cNvSpPr>
          <p:nvPr/>
        </p:nvSpPr>
        <p:spPr bwMode="auto">
          <a:xfrm>
            <a:off x="2557463" y="3071813"/>
            <a:ext cx="2990850" cy="29686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Verdana" pitchFamily="34" charset="0"/>
              </a:rPr>
              <a:t>Lactato Intramuscular</a:t>
            </a:r>
          </a:p>
        </p:txBody>
      </p:sp>
      <p:sp>
        <p:nvSpPr>
          <p:cNvPr id="346174" name="Rectangle 62">
            <a:extLst>
              <a:ext uri="{FF2B5EF4-FFF2-40B4-BE49-F238E27FC236}">
                <a16:creationId xmlns:a16="http://schemas.microsoft.com/office/drawing/2014/main" id="{E9AB124F-6905-448A-AF9E-6C6FB3E79734}"/>
              </a:ext>
            </a:extLst>
          </p:cNvPr>
          <p:cNvSpPr>
            <a:spLocks noChangeArrowheads="1"/>
          </p:cNvSpPr>
          <p:nvPr/>
        </p:nvSpPr>
        <p:spPr bwMode="auto">
          <a:xfrm>
            <a:off x="2574925" y="3286125"/>
            <a:ext cx="2990850" cy="39687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a:effectLst>
                  <a:outerShdw blurRad="38100" dist="38100" dir="2700000" algn="tl">
                    <a:srgbClr val="C0C0C0"/>
                  </a:outerShdw>
                </a:effectLst>
                <a:latin typeface="Verdana" pitchFamily="34" charset="0"/>
              </a:rPr>
              <a:t>No Necesariamente</a:t>
            </a:r>
          </a:p>
          <a:p>
            <a:pPr marL="342900" indent="-342900">
              <a:lnSpc>
                <a:spcPct val="70000"/>
              </a:lnSpc>
              <a:spcBef>
                <a:spcPct val="20000"/>
              </a:spcBef>
              <a:defRPr/>
            </a:pPr>
            <a:r>
              <a:rPr lang="en-US" sz="1400">
                <a:effectLst>
                  <a:outerShdw blurRad="38100" dist="38100" dir="2700000" algn="tl">
                    <a:srgbClr val="C0C0C0"/>
                  </a:outerShdw>
                </a:effectLst>
                <a:latin typeface="Verdana" pitchFamily="34" charset="0"/>
              </a:rPr>
              <a:t>Coincide con Hipoxia (  O</a:t>
            </a:r>
            <a:r>
              <a:rPr lang="en-US" sz="1400" baseline="-25000">
                <a:effectLst>
                  <a:outerShdw blurRad="38100" dist="38100" dir="2700000" algn="tl">
                    <a:srgbClr val="C0C0C0"/>
                  </a:outerShdw>
                </a:effectLst>
                <a:latin typeface="Verdana" pitchFamily="34" charset="0"/>
              </a:rPr>
              <a:t>2</a:t>
            </a:r>
            <a:r>
              <a:rPr lang="en-US" sz="1400">
                <a:effectLst>
                  <a:outerShdw blurRad="38100" dist="38100" dir="2700000" algn="tl">
                    <a:srgbClr val="C0C0C0"/>
                  </a:outerShdw>
                </a:effectLst>
                <a:latin typeface="Verdana" pitchFamily="34" charset="0"/>
              </a:rPr>
              <a:t>)</a:t>
            </a:r>
          </a:p>
        </p:txBody>
      </p:sp>
      <p:sp>
        <p:nvSpPr>
          <p:cNvPr id="143374" name="Line 63">
            <a:extLst>
              <a:ext uri="{FF2B5EF4-FFF2-40B4-BE49-F238E27FC236}">
                <a16:creationId xmlns:a16="http://schemas.microsoft.com/office/drawing/2014/main" id="{CEF81A3D-33FF-4924-B4DF-0E8B67BFA71B}"/>
              </a:ext>
            </a:extLst>
          </p:cNvPr>
          <p:cNvSpPr>
            <a:spLocks noChangeShapeType="1"/>
          </p:cNvSpPr>
          <p:nvPr/>
        </p:nvSpPr>
        <p:spPr bwMode="auto">
          <a:xfrm>
            <a:off x="4959350" y="3524250"/>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3375" name="Freeform 64">
            <a:extLst>
              <a:ext uri="{FF2B5EF4-FFF2-40B4-BE49-F238E27FC236}">
                <a16:creationId xmlns:a16="http://schemas.microsoft.com/office/drawing/2014/main" id="{A5E9CA1D-10A7-4768-ACBD-6326BA409C37}"/>
              </a:ext>
            </a:extLst>
          </p:cNvPr>
          <p:cNvSpPr>
            <a:spLocks/>
          </p:cNvSpPr>
          <p:nvPr/>
        </p:nvSpPr>
        <p:spPr bwMode="auto">
          <a:xfrm rot="5400000" flipV="1">
            <a:off x="7013575" y="2401888"/>
            <a:ext cx="385763" cy="89693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889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46177" name="Rectangle 65">
            <a:extLst>
              <a:ext uri="{FF2B5EF4-FFF2-40B4-BE49-F238E27FC236}">
                <a16:creationId xmlns:a16="http://schemas.microsoft.com/office/drawing/2014/main" id="{6863F0AE-1386-4ADC-AE46-74357C12DE1C}"/>
              </a:ext>
            </a:extLst>
          </p:cNvPr>
          <p:cNvSpPr>
            <a:spLocks noChangeArrowheads="1"/>
          </p:cNvSpPr>
          <p:nvPr/>
        </p:nvSpPr>
        <p:spPr bwMode="auto">
          <a:xfrm>
            <a:off x="5502275" y="2944813"/>
            <a:ext cx="3667125" cy="11731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No Siempre es Evidente</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un Claro Punto de Inflexión</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en la Curva de</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Intensidad vs Acumulación</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del Ácido Láctico (AL)</a:t>
            </a:r>
          </a:p>
        </p:txBody>
      </p:sp>
      <p:sp>
        <p:nvSpPr>
          <p:cNvPr id="143377" name="Line 66">
            <a:extLst>
              <a:ext uri="{FF2B5EF4-FFF2-40B4-BE49-F238E27FC236}">
                <a16:creationId xmlns:a16="http://schemas.microsoft.com/office/drawing/2014/main" id="{C4D4841A-F8B3-49DC-ADE7-69A5DDBE3254}"/>
              </a:ext>
            </a:extLst>
          </p:cNvPr>
          <p:cNvSpPr>
            <a:spLocks noChangeShapeType="1"/>
          </p:cNvSpPr>
          <p:nvPr/>
        </p:nvSpPr>
        <p:spPr bwMode="auto">
          <a:xfrm>
            <a:off x="1254125" y="384651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6180" name="Rectangle 68">
            <a:extLst>
              <a:ext uri="{FF2B5EF4-FFF2-40B4-BE49-F238E27FC236}">
                <a16:creationId xmlns:a16="http://schemas.microsoft.com/office/drawing/2014/main" id="{7FA0DB74-B071-44A7-B4B3-52473A0E6D88}"/>
              </a:ext>
            </a:extLst>
          </p:cNvPr>
          <p:cNvSpPr>
            <a:spLocks noChangeArrowheads="1"/>
          </p:cNvSpPr>
          <p:nvPr/>
        </p:nvSpPr>
        <p:spPr bwMode="auto">
          <a:xfrm>
            <a:off x="4010025" y="4306888"/>
            <a:ext cx="2805113" cy="7874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Lactato se Puede Formar</a:t>
            </a:r>
          </a:p>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en Presencia de</a:t>
            </a:r>
          </a:p>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Oxigenación Suficiente</a:t>
            </a:r>
          </a:p>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del Músculo</a:t>
            </a:r>
            <a:endParaRPr lang="en-US" sz="1700">
              <a:effectLst>
                <a:outerShdw blurRad="38100" dist="38100" dir="2700000" algn="tl">
                  <a:srgbClr val="C0C0C0"/>
                </a:outerShdw>
              </a:effectLst>
            </a:endParaRPr>
          </a:p>
        </p:txBody>
      </p:sp>
      <p:sp>
        <p:nvSpPr>
          <p:cNvPr id="143379" name="Line 69">
            <a:extLst>
              <a:ext uri="{FF2B5EF4-FFF2-40B4-BE49-F238E27FC236}">
                <a16:creationId xmlns:a16="http://schemas.microsoft.com/office/drawing/2014/main" id="{7D1D20D9-983D-4459-8F52-A7D645FEAAD0}"/>
              </a:ext>
            </a:extLst>
          </p:cNvPr>
          <p:cNvSpPr>
            <a:spLocks noChangeShapeType="1"/>
          </p:cNvSpPr>
          <p:nvPr/>
        </p:nvSpPr>
        <p:spPr bwMode="auto">
          <a:xfrm>
            <a:off x="206375" y="5295900"/>
            <a:ext cx="0" cy="39846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3380" name="Text Box 72">
            <a:extLst>
              <a:ext uri="{FF2B5EF4-FFF2-40B4-BE49-F238E27FC236}">
                <a16:creationId xmlns:a16="http://schemas.microsoft.com/office/drawing/2014/main" id="{7AB6BD39-4DAC-4824-B5B4-B15555626011}"/>
              </a:ext>
            </a:extLst>
          </p:cNvPr>
          <p:cNvSpPr txBox="1">
            <a:spLocks noChangeArrowheads="1"/>
          </p:cNvSpPr>
          <p:nvPr/>
        </p:nvSpPr>
        <p:spPr bwMode="auto">
          <a:xfrm>
            <a:off x="3544888" y="5322888"/>
            <a:ext cx="381952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700" i="0">
                <a:latin typeface="Arial" panose="020B0604020202020204" pitchFamily="34" charset="0"/>
              </a:rPr>
              <a:t>Producción de Lactado por Ciertas Fibras Musculares Específicas</a:t>
            </a:r>
          </a:p>
        </p:txBody>
      </p:sp>
      <p:sp>
        <p:nvSpPr>
          <p:cNvPr id="143381" name="Line 73">
            <a:extLst>
              <a:ext uri="{FF2B5EF4-FFF2-40B4-BE49-F238E27FC236}">
                <a16:creationId xmlns:a16="http://schemas.microsoft.com/office/drawing/2014/main" id="{369F3D29-BDC9-4DFE-BF7F-52E49125F91A}"/>
              </a:ext>
            </a:extLst>
          </p:cNvPr>
          <p:cNvSpPr>
            <a:spLocks noChangeShapeType="1"/>
          </p:cNvSpPr>
          <p:nvPr/>
        </p:nvSpPr>
        <p:spPr bwMode="auto">
          <a:xfrm flipV="1">
            <a:off x="3546475" y="5360988"/>
            <a:ext cx="0" cy="39846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3382" name="Freeform 75">
            <a:extLst>
              <a:ext uri="{FF2B5EF4-FFF2-40B4-BE49-F238E27FC236}">
                <a16:creationId xmlns:a16="http://schemas.microsoft.com/office/drawing/2014/main" id="{801DE66F-C612-45DE-AFCF-E0B5A5DC86BC}"/>
              </a:ext>
            </a:extLst>
          </p:cNvPr>
          <p:cNvSpPr>
            <a:spLocks/>
          </p:cNvSpPr>
          <p:nvPr/>
        </p:nvSpPr>
        <p:spPr bwMode="auto">
          <a:xfrm rot="5400000" flipV="1">
            <a:off x="2959894" y="4436269"/>
            <a:ext cx="730250" cy="122078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3383" name="Text Box 76">
            <a:extLst>
              <a:ext uri="{FF2B5EF4-FFF2-40B4-BE49-F238E27FC236}">
                <a16:creationId xmlns:a16="http://schemas.microsoft.com/office/drawing/2014/main" id="{19A04579-CC01-4ACE-84AA-AA2C4F69F4C4}"/>
              </a:ext>
            </a:extLst>
          </p:cNvPr>
          <p:cNvSpPr txBox="1">
            <a:spLocks noChangeArrowheads="1"/>
          </p:cNvSpPr>
          <p:nvPr/>
        </p:nvSpPr>
        <p:spPr bwMode="auto">
          <a:xfrm>
            <a:off x="1716088" y="6172200"/>
            <a:ext cx="432435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700" i="0">
                <a:latin typeface="Arial" panose="020B0604020202020204" pitchFamily="34" charset="0"/>
              </a:rPr>
              <a:t>Tasa de Eliminación Lactato Sanguíneo</a:t>
            </a:r>
          </a:p>
          <a:p>
            <a:pPr>
              <a:lnSpc>
                <a:spcPct val="80000"/>
              </a:lnSpc>
            </a:pPr>
            <a:r>
              <a:rPr lang="en-US" altLang="en-US" sz="1700" i="0">
                <a:latin typeface="Arial" panose="020B0604020202020204" pitchFamily="34" charset="0"/>
              </a:rPr>
              <a:t>En otros Tejidos del Cuerpo</a:t>
            </a:r>
          </a:p>
        </p:txBody>
      </p:sp>
      <p:sp>
        <p:nvSpPr>
          <p:cNvPr id="143384" name="Line 77">
            <a:extLst>
              <a:ext uri="{FF2B5EF4-FFF2-40B4-BE49-F238E27FC236}">
                <a16:creationId xmlns:a16="http://schemas.microsoft.com/office/drawing/2014/main" id="{F43DFCCB-5392-4D74-BF31-CB858BBA1240}"/>
              </a:ext>
            </a:extLst>
          </p:cNvPr>
          <p:cNvSpPr>
            <a:spLocks noChangeShapeType="1"/>
          </p:cNvSpPr>
          <p:nvPr/>
        </p:nvSpPr>
        <p:spPr bwMode="auto">
          <a:xfrm>
            <a:off x="2592388" y="4806950"/>
            <a:ext cx="0" cy="1446213"/>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3385" name="Line 78">
            <a:extLst>
              <a:ext uri="{FF2B5EF4-FFF2-40B4-BE49-F238E27FC236}">
                <a16:creationId xmlns:a16="http://schemas.microsoft.com/office/drawing/2014/main" id="{F64BCA86-16A2-4CA9-AB62-8AD686AB8345}"/>
              </a:ext>
            </a:extLst>
          </p:cNvPr>
          <p:cNvSpPr>
            <a:spLocks noChangeShapeType="1"/>
          </p:cNvSpPr>
          <p:nvPr/>
        </p:nvSpPr>
        <p:spPr bwMode="auto">
          <a:xfrm flipV="1">
            <a:off x="1730375" y="6197600"/>
            <a:ext cx="0" cy="39846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3386" name="Line 80">
            <a:extLst>
              <a:ext uri="{FF2B5EF4-FFF2-40B4-BE49-F238E27FC236}">
                <a16:creationId xmlns:a16="http://schemas.microsoft.com/office/drawing/2014/main" id="{3F6200BA-C675-4F67-A788-B861A9E64BD2}"/>
              </a:ext>
            </a:extLst>
          </p:cNvPr>
          <p:cNvSpPr>
            <a:spLocks noChangeShapeType="1"/>
          </p:cNvSpPr>
          <p:nvPr/>
        </p:nvSpPr>
        <p:spPr bwMode="auto">
          <a:xfrm>
            <a:off x="4521200" y="1974850"/>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6193" name="Text Box 81">
            <a:extLst>
              <a:ext uri="{FF2B5EF4-FFF2-40B4-BE49-F238E27FC236}">
                <a16:creationId xmlns:a16="http://schemas.microsoft.com/office/drawing/2014/main" id="{9F6E3850-4E54-41A9-8B41-299FFCBD66F7}"/>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Estimaciones del Esfuerzo Anaeróbico</a:t>
            </a:r>
          </a:p>
        </p:txBody>
      </p:sp>
      <p:sp>
        <p:nvSpPr>
          <p:cNvPr id="143388" name="Line 82">
            <a:extLst>
              <a:ext uri="{FF2B5EF4-FFF2-40B4-BE49-F238E27FC236}">
                <a16:creationId xmlns:a16="http://schemas.microsoft.com/office/drawing/2014/main" id="{8B5762C9-47EC-49B7-9C6A-BECCC90A366A}"/>
              </a:ext>
            </a:extLst>
          </p:cNvPr>
          <p:cNvSpPr>
            <a:spLocks noChangeShapeType="1"/>
          </p:cNvSpPr>
          <p:nvPr/>
        </p:nvSpPr>
        <p:spPr bwMode="auto">
          <a:xfrm>
            <a:off x="3722688" y="2747963"/>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3389" name="Freeform 83">
            <a:extLst>
              <a:ext uri="{FF2B5EF4-FFF2-40B4-BE49-F238E27FC236}">
                <a16:creationId xmlns:a16="http://schemas.microsoft.com/office/drawing/2014/main" id="{C78BF945-BF0A-4190-8226-3B1698E5C7A0}"/>
              </a:ext>
            </a:extLst>
          </p:cNvPr>
          <p:cNvSpPr>
            <a:spLocks/>
          </p:cNvSpPr>
          <p:nvPr/>
        </p:nvSpPr>
        <p:spPr bwMode="auto">
          <a:xfrm rot="-5400000" flipH="1" flipV="1">
            <a:off x="1743075" y="2401888"/>
            <a:ext cx="385763" cy="89693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889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6193"/>
                                        </p:tgtEl>
                                        <p:attrNameLst>
                                          <p:attrName>style.visibility</p:attrName>
                                        </p:attrNameLst>
                                      </p:cBhvr>
                                      <p:to>
                                        <p:strVal val="visible"/>
                                      </p:to>
                                    </p:set>
                                    <p:animEffect transition="in" filter="wipe(left)">
                                      <p:cBhvr>
                                        <p:cTn id="7" dur="500"/>
                                        <p:tgtEl>
                                          <p:spTgt spid="346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6193"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Contents">
            <a:extLst>
              <a:ext uri="{FF2B5EF4-FFF2-40B4-BE49-F238E27FC236}">
                <a16:creationId xmlns:a16="http://schemas.microsoft.com/office/drawing/2014/main" id="{8C95E35F-D915-44D2-8A26-FB082CC6D4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47" name="Text Box 3">
            <a:extLst>
              <a:ext uri="{FF2B5EF4-FFF2-40B4-BE49-F238E27FC236}">
                <a16:creationId xmlns:a16="http://schemas.microsoft.com/office/drawing/2014/main" id="{949CD18B-3AF1-41C4-8303-991F1390B7F0}"/>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Fuentes Energéticas</a:t>
            </a:r>
          </a:p>
        </p:txBody>
      </p:sp>
      <p:sp>
        <p:nvSpPr>
          <p:cNvPr id="210964" name="Rectangle 20">
            <a:extLst>
              <a:ext uri="{FF2B5EF4-FFF2-40B4-BE49-F238E27FC236}">
                <a16:creationId xmlns:a16="http://schemas.microsoft.com/office/drawing/2014/main" id="{A87990AF-7C5A-4622-9DAA-C99EA757B9F5}"/>
              </a:ext>
            </a:extLst>
          </p:cNvPr>
          <p:cNvSpPr>
            <a:spLocks noChangeArrowheads="1"/>
          </p:cNvSpPr>
          <p:nvPr/>
        </p:nvSpPr>
        <p:spPr bwMode="auto">
          <a:xfrm>
            <a:off x="2428875" y="1330325"/>
            <a:ext cx="4710113" cy="1209675"/>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4100" i="0">
                <a:effectLst>
                  <a:outerShdw blurRad="38100" dist="38100" dir="2700000" algn="tl">
                    <a:srgbClr val="C0C0C0"/>
                  </a:outerShdw>
                </a:effectLst>
                <a:latin typeface="Arial Black" pitchFamily="34" charset="0"/>
              </a:rPr>
              <a:t>ENERGÍA</a:t>
            </a:r>
          </a:p>
          <a:p>
            <a:pPr marL="342900" indent="-342900" algn="ctr">
              <a:lnSpc>
                <a:spcPct val="80000"/>
              </a:lnSpc>
              <a:spcBef>
                <a:spcPct val="20000"/>
              </a:spcBef>
              <a:defRPr/>
            </a:pPr>
            <a:r>
              <a:rPr lang="en-US" sz="4100" i="0">
                <a:effectLst>
                  <a:outerShdw blurRad="38100" dist="38100" dir="2700000" algn="tl">
                    <a:srgbClr val="C0C0C0"/>
                  </a:outerShdw>
                </a:effectLst>
                <a:latin typeface="Arial Black" pitchFamily="34" charset="0"/>
              </a:rPr>
              <a:t>ALMACENADA</a:t>
            </a:r>
          </a:p>
        </p:txBody>
      </p:sp>
      <p:sp>
        <p:nvSpPr>
          <p:cNvPr id="15365" name="Freeform 21">
            <a:extLst>
              <a:ext uri="{FF2B5EF4-FFF2-40B4-BE49-F238E27FC236}">
                <a16:creationId xmlns:a16="http://schemas.microsoft.com/office/drawing/2014/main" id="{C7F0060C-932E-4708-83BF-6EE0276380FD}"/>
              </a:ext>
            </a:extLst>
          </p:cNvPr>
          <p:cNvSpPr>
            <a:spLocks/>
          </p:cNvSpPr>
          <p:nvPr/>
        </p:nvSpPr>
        <p:spPr bwMode="auto">
          <a:xfrm>
            <a:off x="1992313" y="1763713"/>
            <a:ext cx="1314450" cy="11699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366" name="Rectangle 22">
            <a:extLst>
              <a:ext uri="{FF2B5EF4-FFF2-40B4-BE49-F238E27FC236}">
                <a16:creationId xmlns:a16="http://schemas.microsoft.com/office/drawing/2014/main" id="{9E33509E-3BB7-4052-AF0A-99541FEDAD59}"/>
              </a:ext>
            </a:extLst>
          </p:cNvPr>
          <p:cNvSpPr>
            <a:spLocks noChangeArrowheads="1"/>
          </p:cNvSpPr>
          <p:nvPr/>
        </p:nvSpPr>
        <p:spPr bwMode="auto">
          <a:xfrm>
            <a:off x="266700" y="5548313"/>
            <a:ext cx="3805238" cy="100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n-US" altLang="en-US" sz="3700" i="0">
                <a:latin typeface="Arial" panose="020B0604020202020204" pitchFamily="34" charset="0"/>
              </a:rPr>
              <a:t>1,200 - 2,000</a:t>
            </a:r>
          </a:p>
          <a:p>
            <a:pPr algn="ctr">
              <a:lnSpc>
                <a:spcPct val="70000"/>
              </a:lnSpc>
              <a:spcBef>
                <a:spcPct val="20000"/>
              </a:spcBef>
            </a:pPr>
            <a:r>
              <a:rPr lang="en-US" altLang="en-US" sz="3700" i="0">
                <a:latin typeface="Arial" panose="020B0604020202020204" pitchFamily="34" charset="0"/>
              </a:rPr>
              <a:t>kcal Energía</a:t>
            </a:r>
          </a:p>
        </p:txBody>
      </p:sp>
      <p:sp>
        <p:nvSpPr>
          <p:cNvPr id="210967" name="Rectangle 23">
            <a:extLst>
              <a:ext uri="{FF2B5EF4-FFF2-40B4-BE49-F238E27FC236}">
                <a16:creationId xmlns:a16="http://schemas.microsoft.com/office/drawing/2014/main" id="{EDEB0EAC-62E6-4095-9D1D-95F1F66BC6DE}"/>
              </a:ext>
            </a:extLst>
          </p:cNvPr>
          <p:cNvSpPr>
            <a:spLocks noChangeArrowheads="1"/>
          </p:cNvSpPr>
          <p:nvPr/>
        </p:nvSpPr>
        <p:spPr bwMode="auto">
          <a:xfrm>
            <a:off x="404813" y="2806700"/>
            <a:ext cx="3349625" cy="609600"/>
          </a:xfrm>
          <a:prstGeom prst="rect">
            <a:avLst/>
          </a:prstGeom>
          <a:noFill/>
          <a:ln w="9525">
            <a:noFill/>
            <a:miter lim="800000"/>
            <a:headEnd/>
            <a:tailEnd/>
          </a:ln>
          <a:effectLst/>
        </p:spPr>
        <p:txBody>
          <a:bodyPr/>
          <a:lstStyle/>
          <a:p>
            <a:pPr marL="342900" indent="-342900" algn="ctr">
              <a:spcBef>
                <a:spcPct val="20000"/>
              </a:spcBef>
              <a:defRPr/>
            </a:pPr>
            <a:r>
              <a:rPr lang="en-US" sz="4000" i="0">
                <a:effectLst>
                  <a:outerShdw blurRad="38100" dist="38100" dir="2700000" algn="tl">
                    <a:srgbClr val="C0C0C0"/>
                  </a:outerShdw>
                </a:effectLst>
                <a:latin typeface="Verdana" pitchFamily="34" charset="0"/>
              </a:rPr>
              <a:t>Glucógeno</a:t>
            </a:r>
          </a:p>
        </p:txBody>
      </p:sp>
      <p:sp>
        <p:nvSpPr>
          <p:cNvPr id="210973" name="Rectangle 29">
            <a:extLst>
              <a:ext uri="{FF2B5EF4-FFF2-40B4-BE49-F238E27FC236}">
                <a16:creationId xmlns:a16="http://schemas.microsoft.com/office/drawing/2014/main" id="{23E781D5-91F6-424E-A58F-4448FE004C7F}"/>
              </a:ext>
            </a:extLst>
          </p:cNvPr>
          <p:cNvSpPr>
            <a:spLocks noChangeArrowheads="1"/>
          </p:cNvSpPr>
          <p:nvPr/>
        </p:nvSpPr>
        <p:spPr bwMode="auto">
          <a:xfrm>
            <a:off x="276225" y="3359150"/>
            <a:ext cx="3608388" cy="855663"/>
          </a:xfrm>
          <a:prstGeom prst="rect">
            <a:avLst/>
          </a:prstGeom>
          <a:noFill/>
          <a:ln w="9525">
            <a:noFill/>
            <a:miter lim="800000"/>
            <a:headEnd/>
            <a:tailEnd/>
          </a:ln>
          <a:effectLst/>
        </p:spPr>
        <p:txBody>
          <a:bodyPr/>
          <a:lstStyle/>
          <a:p>
            <a:pPr marL="342900" indent="-342900" algn="ctr">
              <a:spcBef>
                <a:spcPct val="20000"/>
              </a:spcBef>
              <a:defRPr/>
            </a:pPr>
            <a:r>
              <a:rPr lang="en-US" sz="3000" i="0">
                <a:effectLst>
                  <a:outerShdw blurRad="38100" dist="38100" dir="2700000" algn="tl">
                    <a:srgbClr val="C0C0C0"/>
                  </a:outerShdw>
                </a:effectLst>
                <a:latin typeface="Arial" charset="0"/>
              </a:rPr>
              <a:t>(Hígado, Músculos Esqueléticos)</a:t>
            </a:r>
          </a:p>
        </p:txBody>
      </p:sp>
      <p:sp>
        <p:nvSpPr>
          <p:cNvPr id="15369" name="Line 30">
            <a:extLst>
              <a:ext uri="{FF2B5EF4-FFF2-40B4-BE49-F238E27FC236}">
                <a16:creationId xmlns:a16="http://schemas.microsoft.com/office/drawing/2014/main" id="{0525AD06-99C3-4AFA-9CD5-9EA1C1CA013A}"/>
              </a:ext>
            </a:extLst>
          </p:cNvPr>
          <p:cNvSpPr>
            <a:spLocks noChangeShapeType="1"/>
          </p:cNvSpPr>
          <p:nvPr/>
        </p:nvSpPr>
        <p:spPr bwMode="auto">
          <a:xfrm>
            <a:off x="2036763" y="4338638"/>
            <a:ext cx="0" cy="12700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370" name="Freeform 31">
            <a:extLst>
              <a:ext uri="{FF2B5EF4-FFF2-40B4-BE49-F238E27FC236}">
                <a16:creationId xmlns:a16="http://schemas.microsoft.com/office/drawing/2014/main" id="{4C7FA8AC-ACB4-4D62-A58F-A9A2B4B50EDB}"/>
              </a:ext>
            </a:extLst>
          </p:cNvPr>
          <p:cNvSpPr>
            <a:spLocks/>
          </p:cNvSpPr>
          <p:nvPr/>
        </p:nvSpPr>
        <p:spPr bwMode="auto">
          <a:xfrm flipH="1">
            <a:off x="6345238" y="1773238"/>
            <a:ext cx="973137" cy="11699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371" name="Rectangle 32">
            <a:extLst>
              <a:ext uri="{FF2B5EF4-FFF2-40B4-BE49-F238E27FC236}">
                <a16:creationId xmlns:a16="http://schemas.microsoft.com/office/drawing/2014/main" id="{BBE89869-E0AD-4FB7-BB9F-67FEE1078426}"/>
              </a:ext>
            </a:extLst>
          </p:cNvPr>
          <p:cNvSpPr>
            <a:spLocks noChangeArrowheads="1"/>
          </p:cNvSpPr>
          <p:nvPr/>
        </p:nvSpPr>
        <p:spPr bwMode="auto">
          <a:xfrm>
            <a:off x="4933950" y="5557838"/>
            <a:ext cx="3805238" cy="100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n-US" altLang="en-US" sz="3700" i="0">
                <a:latin typeface="Arial" panose="020B0604020202020204" pitchFamily="34" charset="0"/>
              </a:rPr>
              <a:t>70,000 - 75,000</a:t>
            </a:r>
          </a:p>
          <a:p>
            <a:pPr algn="ctr">
              <a:lnSpc>
                <a:spcPct val="70000"/>
              </a:lnSpc>
              <a:spcBef>
                <a:spcPct val="20000"/>
              </a:spcBef>
            </a:pPr>
            <a:r>
              <a:rPr lang="en-US" altLang="en-US" sz="3700" i="0">
                <a:latin typeface="Arial" panose="020B0604020202020204" pitchFamily="34" charset="0"/>
              </a:rPr>
              <a:t>kcal Energía</a:t>
            </a:r>
          </a:p>
        </p:txBody>
      </p:sp>
      <p:sp>
        <p:nvSpPr>
          <p:cNvPr id="210977" name="Rectangle 33">
            <a:extLst>
              <a:ext uri="{FF2B5EF4-FFF2-40B4-BE49-F238E27FC236}">
                <a16:creationId xmlns:a16="http://schemas.microsoft.com/office/drawing/2014/main" id="{9FEEBBCC-F268-4BCA-843F-55300CDB5775}"/>
              </a:ext>
            </a:extLst>
          </p:cNvPr>
          <p:cNvSpPr>
            <a:spLocks noChangeArrowheads="1"/>
          </p:cNvSpPr>
          <p:nvPr/>
        </p:nvSpPr>
        <p:spPr bwMode="auto">
          <a:xfrm>
            <a:off x="4216400" y="2873375"/>
            <a:ext cx="4933950" cy="1074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000" i="0">
                <a:effectLst>
                  <a:outerShdw blurRad="38100" dist="38100" dir="2700000" algn="tl">
                    <a:srgbClr val="C0C0C0"/>
                  </a:outerShdw>
                </a:effectLst>
                <a:latin typeface="Verdana" pitchFamily="34" charset="0"/>
              </a:rPr>
              <a:t>Células Grasas</a:t>
            </a:r>
          </a:p>
          <a:p>
            <a:pPr marL="342900" indent="-342900" algn="ctr">
              <a:lnSpc>
                <a:spcPct val="70000"/>
              </a:lnSpc>
              <a:spcBef>
                <a:spcPct val="20000"/>
              </a:spcBef>
              <a:defRPr/>
            </a:pPr>
            <a:r>
              <a:rPr lang="en-US" sz="4000">
                <a:effectLst>
                  <a:outerShdw blurRad="38100" dist="38100" dir="2700000" algn="tl">
                    <a:srgbClr val="C0C0C0"/>
                  </a:outerShdw>
                </a:effectLst>
                <a:latin typeface="Verdana" pitchFamily="34" charset="0"/>
              </a:rPr>
              <a:t>- Triglicéridos -</a:t>
            </a:r>
          </a:p>
        </p:txBody>
      </p:sp>
      <p:sp>
        <p:nvSpPr>
          <p:cNvPr id="210978" name="Rectangle 34">
            <a:extLst>
              <a:ext uri="{FF2B5EF4-FFF2-40B4-BE49-F238E27FC236}">
                <a16:creationId xmlns:a16="http://schemas.microsoft.com/office/drawing/2014/main" id="{151B319F-DCFA-4716-9E9F-45AF043F3487}"/>
              </a:ext>
            </a:extLst>
          </p:cNvPr>
          <p:cNvSpPr>
            <a:spLocks noChangeArrowheads="1"/>
          </p:cNvSpPr>
          <p:nvPr/>
        </p:nvSpPr>
        <p:spPr bwMode="auto">
          <a:xfrm>
            <a:off x="4738688" y="3935413"/>
            <a:ext cx="3813175" cy="950912"/>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3000" i="0">
                <a:effectLst>
                  <a:outerShdw blurRad="38100" dist="38100" dir="2700000" algn="tl">
                    <a:srgbClr val="C0C0C0"/>
                  </a:outerShdw>
                </a:effectLst>
                <a:latin typeface="Arial" charset="0"/>
              </a:rPr>
              <a:t>(Adipositos, </a:t>
            </a:r>
          </a:p>
          <a:p>
            <a:pPr marL="342900" indent="-342900" algn="ctr">
              <a:lnSpc>
                <a:spcPct val="80000"/>
              </a:lnSpc>
              <a:spcBef>
                <a:spcPct val="20000"/>
              </a:spcBef>
              <a:defRPr/>
            </a:pPr>
            <a:r>
              <a:rPr lang="en-US" sz="3000" i="0">
                <a:effectLst>
                  <a:outerShdw blurRad="38100" dist="38100" dir="2700000" algn="tl">
                    <a:srgbClr val="C0C0C0"/>
                  </a:outerShdw>
                </a:effectLst>
                <a:latin typeface="Arial" charset="0"/>
              </a:rPr>
              <a:t>Tejido Adiposo)</a:t>
            </a:r>
          </a:p>
        </p:txBody>
      </p:sp>
      <p:sp>
        <p:nvSpPr>
          <p:cNvPr id="15374" name="Line 35">
            <a:extLst>
              <a:ext uri="{FF2B5EF4-FFF2-40B4-BE49-F238E27FC236}">
                <a16:creationId xmlns:a16="http://schemas.microsoft.com/office/drawing/2014/main" id="{38B8779B-9D25-4847-A617-21AFDD8726EC}"/>
              </a:ext>
            </a:extLst>
          </p:cNvPr>
          <p:cNvSpPr>
            <a:spLocks noChangeShapeType="1"/>
          </p:cNvSpPr>
          <p:nvPr/>
        </p:nvSpPr>
        <p:spPr bwMode="auto">
          <a:xfrm>
            <a:off x="6704013" y="4813300"/>
            <a:ext cx="0" cy="83343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wipe(left)">
                                      <p:cBhvr>
                                        <p:cTn id="7" dur="500"/>
                                        <p:tgtEl>
                                          <p:spTgt spid="2109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2" descr="Contents">
            <a:extLst>
              <a:ext uri="{FF2B5EF4-FFF2-40B4-BE49-F238E27FC236}">
                <a16:creationId xmlns:a16="http://schemas.microsoft.com/office/drawing/2014/main" id="{A6688069-19A0-42DD-97D9-B17CE2DCF4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9" name="Text Box 3">
            <a:extLst>
              <a:ext uri="{FF2B5EF4-FFF2-40B4-BE49-F238E27FC236}">
                <a16:creationId xmlns:a16="http://schemas.microsoft.com/office/drawing/2014/main" id="{AF8DB189-73AE-4413-A19F-71C841BA6C56}"/>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Umbral de Lactato</a:t>
            </a:r>
          </a:p>
        </p:txBody>
      </p:sp>
      <p:sp>
        <p:nvSpPr>
          <p:cNvPr id="45060" name="Text Box 4">
            <a:extLst>
              <a:ext uri="{FF2B5EF4-FFF2-40B4-BE49-F238E27FC236}">
                <a16:creationId xmlns:a16="http://schemas.microsoft.com/office/drawing/2014/main" id="{E3EB84CC-5AB9-414B-BD53-FCCAB3CBF0D8}"/>
              </a:ext>
            </a:extLst>
          </p:cNvPr>
          <p:cNvSpPr txBox="1">
            <a:spLocks noChangeArrowheads="1"/>
          </p:cNvSpPr>
          <p:nvPr/>
        </p:nvSpPr>
        <p:spPr bwMode="auto">
          <a:xfrm>
            <a:off x="609600" y="1631950"/>
            <a:ext cx="83058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 punto en el cual comienza la acumulación del lactato sanguíneo sobre los niveles en reposo durante un ejercicio de intesidad progresiva, donde la producción de lactato excede su eliminación</a:t>
            </a:r>
          </a:p>
        </p:txBody>
      </p:sp>
      <p:sp>
        <p:nvSpPr>
          <p:cNvPr id="45061" name="Text Box 5">
            <a:extLst>
              <a:ext uri="{FF2B5EF4-FFF2-40B4-BE49-F238E27FC236}">
                <a16:creationId xmlns:a16="http://schemas.microsoft.com/office/drawing/2014/main" id="{9C505604-B148-4D6E-A13D-61094EC23CDB}"/>
              </a:ext>
            </a:extLst>
          </p:cNvPr>
          <p:cNvSpPr txBox="1">
            <a:spLocks noChangeArrowheads="1"/>
          </p:cNvSpPr>
          <p:nvPr/>
        </p:nvSpPr>
        <p:spPr bwMode="auto">
          <a:xfrm>
            <a:off x="609600" y="3125788"/>
            <a:ext cx="83820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 aumento súbito en el lactato sanguíneo que responde al incremento del esfuerzo puede ser el resultado de un aumento en la producción de lactato o a una reducción en la eliminación del lactato de la sangre</a:t>
            </a:r>
          </a:p>
        </p:txBody>
      </p:sp>
      <p:sp>
        <p:nvSpPr>
          <p:cNvPr id="45062" name="Text Box 6">
            <a:extLst>
              <a:ext uri="{FF2B5EF4-FFF2-40B4-BE49-F238E27FC236}">
                <a16:creationId xmlns:a16="http://schemas.microsoft.com/office/drawing/2014/main" id="{E07F2380-286F-467B-AC32-C62D4D4250CD}"/>
              </a:ext>
            </a:extLst>
          </p:cNvPr>
          <p:cNvSpPr txBox="1">
            <a:spLocks noChangeArrowheads="1"/>
          </p:cNvSpPr>
          <p:nvPr/>
        </p:nvSpPr>
        <p:spPr bwMode="auto">
          <a:xfrm>
            <a:off x="609600" y="4679950"/>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Puede indicar un potencial para los ejercicios de tolerancia; la formación de lactato contribuye a la fatiga</a:t>
            </a:r>
          </a:p>
        </p:txBody>
      </p:sp>
      <p:pic>
        <p:nvPicPr>
          <p:cNvPr id="45063" name="Picture 7" descr="Swimmer">
            <a:extLst>
              <a:ext uri="{FF2B5EF4-FFF2-40B4-BE49-F238E27FC236}">
                <a16:creationId xmlns:a16="http://schemas.microsoft.com/office/drawing/2014/main" id="{CAF875FC-C735-46E5-B11B-738C974671F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48400" y="5638800"/>
            <a:ext cx="2741613"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45063"/>
                                        </p:tgtEl>
                                        <p:attrNameLst>
                                          <p:attrName>style.visibility</p:attrName>
                                        </p:attrNameLst>
                                      </p:cBhvr>
                                      <p:to>
                                        <p:strVal val="visible"/>
                                      </p:to>
                                    </p:set>
                                    <p:animEffect transition="in" filter="wipe(down)">
                                      <p:cBhvr>
                                        <p:cTn id="7" dur="500"/>
                                        <p:tgtEl>
                                          <p:spTgt spid="4506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5059"/>
                                        </p:tgtEl>
                                        <p:attrNameLst>
                                          <p:attrName>style.visibility</p:attrName>
                                        </p:attrNameLst>
                                      </p:cBhvr>
                                      <p:to>
                                        <p:strVal val="visible"/>
                                      </p:to>
                                    </p:set>
                                    <p:animEffect transition="in" filter="wipe(left)">
                                      <p:cBhvr>
                                        <p:cTn id="11" dur="500"/>
                                        <p:tgtEl>
                                          <p:spTgt spid="4505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45060"/>
                                        </p:tgtEl>
                                        <p:attrNameLst>
                                          <p:attrName>style.visibility</p:attrName>
                                        </p:attrNameLst>
                                      </p:cBhvr>
                                      <p:to>
                                        <p:strVal val="visible"/>
                                      </p:to>
                                    </p:set>
                                    <p:animEffect transition="in" filter="wipe(left)">
                                      <p:cBhvr>
                                        <p:cTn id="16" dur="500"/>
                                        <p:tgtEl>
                                          <p:spTgt spid="4506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5061"/>
                                        </p:tgtEl>
                                        <p:attrNameLst>
                                          <p:attrName>style.visibility</p:attrName>
                                        </p:attrNameLst>
                                      </p:cBhvr>
                                      <p:to>
                                        <p:strVal val="visible"/>
                                      </p:to>
                                    </p:set>
                                    <p:animEffect transition="in" filter="wipe(left)">
                                      <p:cBhvr>
                                        <p:cTn id="21" dur="500"/>
                                        <p:tgtEl>
                                          <p:spTgt spid="4506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5062"/>
                                        </p:tgtEl>
                                        <p:attrNameLst>
                                          <p:attrName>style.visibility</p:attrName>
                                        </p:attrNameLst>
                                      </p:cBhvr>
                                      <p:to>
                                        <p:strVal val="visible"/>
                                      </p:to>
                                    </p:set>
                                    <p:animEffect transition="in" filter="wipe(left)">
                                      <p:cBhvr>
                                        <p:cTn id="26" dur="500"/>
                                        <p:tgtEl>
                                          <p:spTgt spid="450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9" grpId="0" autoUpdateAnimBg="0"/>
      <p:bldP spid="45060" grpId="0" autoUpdateAnimBg="0"/>
      <p:bldP spid="45061" grpId="0" autoUpdateAnimBg="0"/>
      <p:bldP spid="45062" grpId="0"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2" descr="Contents">
            <a:extLst>
              <a:ext uri="{FF2B5EF4-FFF2-40B4-BE49-F238E27FC236}">
                <a16:creationId xmlns:a16="http://schemas.microsoft.com/office/drawing/2014/main" id="{698E6864-CEB7-41DC-ACF3-AB53945DE0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7" name="Text Box 3">
            <a:extLst>
              <a:ext uri="{FF2B5EF4-FFF2-40B4-BE49-F238E27FC236}">
                <a16:creationId xmlns:a16="http://schemas.microsoft.com/office/drawing/2014/main" id="{80EE6795-775D-4248-90A7-5C32F22350FA}"/>
              </a:ext>
            </a:extLst>
          </p:cNvPr>
          <p:cNvSpPr txBox="1">
            <a:spLocks noChangeArrowheads="1"/>
          </p:cNvSpPr>
          <p:nvPr/>
        </p:nvSpPr>
        <p:spPr bwMode="auto">
          <a:xfrm>
            <a:off x="276225" y="260350"/>
            <a:ext cx="84105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¿Sabía Usted…?</a:t>
            </a:r>
            <a:endParaRPr lang="en-US" altLang="en-US" sz="3400" i="0">
              <a:latin typeface="Arial" panose="020B0604020202020204" pitchFamily="34" charset="0"/>
            </a:endParaRPr>
          </a:p>
        </p:txBody>
      </p:sp>
      <p:grpSp>
        <p:nvGrpSpPr>
          <p:cNvPr id="145412" name="Group 12">
            <a:extLst>
              <a:ext uri="{FF2B5EF4-FFF2-40B4-BE49-F238E27FC236}">
                <a16:creationId xmlns:a16="http://schemas.microsoft.com/office/drawing/2014/main" id="{9F743D84-188B-4DCF-921C-BC3D809751F5}"/>
              </a:ext>
            </a:extLst>
          </p:cNvPr>
          <p:cNvGrpSpPr>
            <a:grpSpLocks noChangeAspect="1"/>
          </p:cNvGrpSpPr>
          <p:nvPr/>
        </p:nvGrpSpPr>
        <p:grpSpPr bwMode="auto">
          <a:xfrm>
            <a:off x="6908800" y="4086225"/>
            <a:ext cx="1849438" cy="2622550"/>
            <a:chOff x="4352" y="2574"/>
            <a:chExt cx="1165" cy="1652"/>
          </a:xfrm>
        </p:grpSpPr>
        <p:sp>
          <p:nvSpPr>
            <p:cNvPr id="145419" name="AutoShape 11">
              <a:extLst>
                <a:ext uri="{FF2B5EF4-FFF2-40B4-BE49-F238E27FC236}">
                  <a16:creationId xmlns:a16="http://schemas.microsoft.com/office/drawing/2014/main" id="{77FE8F28-1F7E-4E7F-BC90-385BF0D5DEA5}"/>
                </a:ext>
              </a:extLst>
            </p:cNvPr>
            <p:cNvSpPr>
              <a:spLocks noChangeAspect="1" noChangeArrowheads="1" noTextEdit="1"/>
            </p:cNvSpPr>
            <p:nvPr/>
          </p:nvSpPr>
          <p:spPr bwMode="auto">
            <a:xfrm>
              <a:off x="4352" y="2574"/>
              <a:ext cx="1165" cy="1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45420" name="Group 213">
              <a:extLst>
                <a:ext uri="{FF2B5EF4-FFF2-40B4-BE49-F238E27FC236}">
                  <a16:creationId xmlns:a16="http://schemas.microsoft.com/office/drawing/2014/main" id="{D2D71E09-F6B8-4BAF-8672-A1F6E7C4BAF4}"/>
                </a:ext>
              </a:extLst>
            </p:cNvPr>
            <p:cNvGrpSpPr>
              <a:grpSpLocks/>
            </p:cNvGrpSpPr>
            <p:nvPr/>
          </p:nvGrpSpPr>
          <p:grpSpPr bwMode="auto">
            <a:xfrm>
              <a:off x="4361" y="2586"/>
              <a:ext cx="1142" cy="1621"/>
              <a:chOff x="4361" y="2586"/>
              <a:chExt cx="1142" cy="1621"/>
            </a:xfrm>
          </p:grpSpPr>
          <p:sp>
            <p:nvSpPr>
              <p:cNvPr id="145500" name="Freeform 13">
                <a:extLst>
                  <a:ext uri="{FF2B5EF4-FFF2-40B4-BE49-F238E27FC236}">
                    <a16:creationId xmlns:a16="http://schemas.microsoft.com/office/drawing/2014/main" id="{8BE19B66-E1A6-4B04-B610-8EC5DCED741C}"/>
                  </a:ext>
                </a:extLst>
              </p:cNvPr>
              <p:cNvSpPr>
                <a:spLocks/>
              </p:cNvSpPr>
              <p:nvPr/>
            </p:nvSpPr>
            <p:spPr bwMode="auto">
              <a:xfrm>
                <a:off x="5122" y="3292"/>
                <a:ext cx="62" cy="31"/>
              </a:xfrm>
              <a:custGeom>
                <a:avLst/>
                <a:gdLst>
                  <a:gd name="T0" fmla="*/ 0 w 122"/>
                  <a:gd name="T1" fmla="*/ 2 h 62"/>
                  <a:gd name="T2" fmla="*/ 4 w 122"/>
                  <a:gd name="T3" fmla="*/ 2 h 62"/>
                  <a:gd name="T4" fmla="*/ 4 w 122"/>
                  <a:gd name="T5" fmla="*/ 1 h 62"/>
                  <a:gd name="T6" fmla="*/ 2 w 122"/>
                  <a:gd name="T7" fmla="*/ 0 h 62"/>
                  <a:gd name="T8" fmla="*/ 1 w 122"/>
                  <a:gd name="T9" fmla="*/ 1 h 62"/>
                  <a:gd name="T10" fmla="*/ 0 w 122"/>
                  <a:gd name="T11" fmla="*/ 2 h 62"/>
                  <a:gd name="T12" fmla="*/ 0 w 122"/>
                  <a:gd name="T13" fmla="*/ 2 h 62"/>
                  <a:gd name="T14" fmla="*/ 0 60000 65536"/>
                  <a:gd name="T15" fmla="*/ 0 60000 65536"/>
                  <a:gd name="T16" fmla="*/ 0 60000 65536"/>
                  <a:gd name="T17" fmla="*/ 0 60000 65536"/>
                  <a:gd name="T18" fmla="*/ 0 60000 65536"/>
                  <a:gd name="T19" fmla="*/ 0 60000 65536"/>
                  <a:gd name="T20" fmla="*/ 0 60000 65536"/>
                  <a:gd name="T21" fmla="*/ 0 w 122"/>
                  <a:gd name="T22" fmla="*/ 0 h 62"/>
                  <a:gd name="T23" fmla="*/ 122 w 122"/>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62">
                    <a:moveTo>
                      <a:pt x="0" y="47"/>
                    </a:moveTo>
                    <a:lnTo>
                      <a:pt x="122" y="62"/>
                    </a:lnTo>
                    <a:lnTo>
                      <a:pt x="100" y="3"/>
                    </a:lnTo>
                    <a:lnTo>
                      <a:pt x="47" y="0"/>
                    </a:lnTo>
                    <a:lnTo>
                      <a:pt x="3" y="27"/>
                    </a:lnTo>
                    <a:lnTo>
                      <a:pt x="0" y="47"/>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01" name="Freeform 14">
                <a:extLst>
                  <a:ext uri="{FF2B5EF4-FFF2-40B4-BE49-F238E27FC236}">
                    <a16:creationId xmlns:a16="http://schemas.microsoft.com/office/drawing/2014/main" id="{DBB78795-9C48-4233-8809-B3DB3DF7BB58}"/>
                  </a:ext>
                </a:extLst>
              </p:cNvPr>
              <p:cNvSpPr>
                <a:spLocks/>
              </p:cNvSpPr>
              <p:nvPr/>
            </p:nvSpPr>
            <p:spPr bwMode="auto">
              <a:xfrm>
                <a:off x="5157" y="3485"/>
                <a:ext cx="316" cy="528"/>
              </a:xfrm>
              <a:custGeom>
                <a:avLst/>
                <a:gdLst>
                  <a:gd name="T0" fmla="*/ 1 w 632"/>
                  <a:gd name="T1" fmla="*/ 20 h 1057"/>
                  <a:gd name="T2" fmla="*/ 0 w 632"/>
                  <a:gd name="T3" fmla="*/ 20 h 1057"/>
                  <a:gd name="T4" fmla="*/ 1 w 632"/>
                  <a:gd name="T5" fmla="*/ 21 h 1057"/>
                  <a:gd name="T6" fmla="*/ 1 w 632"/>
                  <a:gd name="T7" fmla="*/ 25 h 1057"/>
                  <a:gd name="T8" fmla="*/ 1 w 632"/>
                  <a:gd name="T9" fmla="*/ 29 h 1057"/>
                  <a:gd name="T10" fmla="*/ 3 w 632"/>
                  <a:gd name="T11" fmla="*/ 31 h 1057"/>
                  <a:gd name="T12" fmla="*/ 5 w 632"/>
                  <a:gd name="T13" fmla="*/ 33 h 1057"/>
                  <a:gd name="T14" fmla="*/ 7 w 632"/>
                  <a:gd name="T15" fmla="*/ 32 h 1057"/>
                  <a:gd name="T16" fmla="*/ 11 w 632"/>
                  <a:gd name="T17" fmla="*/ 31 h 1057"/>
                  <a:gd name="T18" fmla="*/ 14 w 632"/>
                  <a:gd name="T19" fmla="*/ 27 h 1057"/>
                  <a:gd name="T20" fmla="*/ 17 w 632"/>
                  <a:gd name="T21" fmla="*/ 24 h 1057"/>
                  <a:gd name="T22" fmla="*/ 18 w 632"/>
                  <a:gd name="T23" fmla="*/ 20 h 1057"/>
                  <a:gd name="T24" fmla="*/ 20 w 632"/>
                  <a:gd name="T25" fmla="*/ 16 h 1057"/>
                  <a:gd name="T26" fmla="*/ 20 w 632"/>
                  <a:gd name="T27" fmla="*/ 11 h 1057"/>
                  <a:gd name="T28" fmla="*/ 20 w 632"/>
                  <a:gd name="T29" fmla="*/ 7 h 1057"/>
                  <a:gd name="T30" fmla="*/ 19 w 632"/>
                  <a:gd name="T31" fmla="*/ 3 h 1057"/>
                  <a:gd name="T32" fmla="*/ 18 w 632"/>
                  <a:gd name="T33" fmla="*/ 1 h 1057"/>
                  <a:gd name="T34" fmla="*/ 15 w 632"/>
                  <a:gd name="T35" fmla="*/ 0 h 1057"/>
                  <a:gd name="T36" fmla="*/ 13 w 632"/>
                  <a:gd name="T37" fmla="*/ 0 h 1057"/>
                  <a:gd name="T38" fmla="*/ 11 w 632"/>
                  <a:gd name="T39" fmla="*/ 0 h 1057"/>
                  <a:gd name="T40" fmla="*/ 10 w 632"/>
                  <a:gd name="T41" fmla="*/ 1 h 1057"/>
                  <a:gd name="T42" fmla="*/ 9 w 632"/>
                  <a:gd name="T43" fmla="*/ 2 h 1057"/>
                  <a:gd name="T44" fmla="*/ 6 w 632"/>
                  <a:gd name="T45" fmla="*/ 4 h 1057"/>
                  <a:gd name="T46" fmla="*/ 6 w 632"/>
                  <a:gd name="T47" fmla="*/ 8 h 1057"/>
                  <a:gd name="T48" fmla="*/ 6 w 632"/>
                  <a:gd name="T49" fmla="*/ 10 h 1057"/>
                  <a:gd name="T50" fmla="*/ 6 w 632"/>
                  <a:gd name="T51" fmla="*/ 13 h 1057"/>
                  <a:gd name="T52" fmla="*/ 4 w 632"/>
                  <a:gd name="T53" fmla="*/ 16 h 1057"/>
                  <a:gd name="T54" fmla="*/ 2 w 632"/>
                  <a:gd name="T55" fmla="*/ 18 h 1057"/>
                  <a:gd name="T56" fmla="*/ 1 w 632"/>
                  <a:gd name="T57" fmla="*/ 20 h 1057"/>
                  <a:gd name="T58" fmla="*/ 1 w 632"/>
                  <a:gd name="T59" fmla="*/ 20 h 10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32"/>
                  <a:gd name="T91" fmla="*/ 0 h 1057"/>
                  <a:gd name="T92" fmla="*/ 632 w 632"/>
                  <a:gd name="T93" fmla="*/ 1057 h 10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32" h="1057">
                    <a:moveTo>
                      <a:pt x="8" y="648"/>
                    </a:moveTo>
                    <a:lnTo>
                      <a:pt x="0" y="669"/>
                    </a:lnTo>
                    <a:lnTo>
                      <a:pt x="23" y="694"/>
                    </a:lnTo>
                    <a:lnTo>
                      <a:pt x="23" y="804"/>
                    </a:lnTo>
                    <a:lnTo>
                      <a:pt x="53" y="953"/>
                    </a:lnTo>
                    <a:lnTo>
                      <a:pt x="109" y="1016"/>
                    </a:lnTo>
                    <a:lnTo>
                      <a:pt x="188" y="1057"/>
                    </a:lnTo>
                    <a:lnTo>
                      <a:pt x="253" y="1052"/>
                    </a:lnTo>
                    <a:lnTo>
                      <a:pt x="359" y="1003"/>
                    </a:lnTo>
                    <a:lnTo>
                      <a:pt x="451" y="891"/>
                    </a:lnTo>
                    <a:lnTo>
                      <a:pt x="519" y="771"/>
                    </a:lnTo>
                    <a:lnTo>
                      <a:pt x="569" y="656"/>
                    </a:lnTo>
                    <a:lnTo>
                      <a:pt x="612" y="525"/>
                    </a:lnTo>
                    <a:lnTo>
                      <a:pt x="629" y="370"/>
                    </a:lnTo>
                    <a:lnTo>
                      <a:pt x="632" y="253"/>
                    </a:lnTo>
                    <a:lnTo>
                      <a:pt x="595" y="117"/>
                    </a:lnTo>
                    <a:lnTo>
                      <a:pt x="545" y="43"/>
                    </a:lnTo>
                    <a:lnTo>
                      <a:pt x="493" y="9"/>
                    </a:lnTo>
                    <a:lnTo>
                      <a:pt x="434" y="0"/>
                    </a:lnTo>
                    <a:lnTo>
                      <a:pt x="381" y="9"/>
                    </a:lnTo>
                    <a:lnTo>
                      <a:pt x="336" y="42"/>
                    </a:lnTo>
                    <a:lnTo>
                      <a:pt x="279" y="91"/>
                    </a:lnTo>
                    <a:lnTo>
                      <a:pt x="214" y="153"/>
                    </a:lnTo>
                    <a:lnTo>
                      <a:pt x="197" y="269"/>
                    </a:lnTo>
                    <a:lnTo>
                      <a:pt x="210" y="338"/>
                    </a:lnTo>
                    <a:lnTo>
                      <a:pt x="214" y="427"/>
                    </a:lnTo>
                    <a:lnTo>
                      <a:pt x="128" y="522"/>
                    </a:lnTo>
                    <a:lnTo>
                      <a:pt x="83" y="591"/>
                    </a:lnTo>
                    <a:lnTo>
                      <a:pt x="8" y="648"/>
                    </a:lnTo>
                    <a:close/>
                  </a:path>
                </a:pathLst>
              </a:custGeom>
              <a:solidFill>
                <a:srgbClr val="F2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02" name="Freeform 15">
                <a:extLst>
                  <a:ext uri="{FF2B5EF4-FFF2-40B4-BE49-F238E27FC236}">
                    <a16:creationId xmlns:a16="http://schemas.microsoft.com/office/drawing/2014/main" id="{D4E24931-3E3B-440D-B0EA-F0636B30B8D6}"/>
                  </a:ext>
                </a:extLst>
              </p:cNvPr>
              <p:cNvSpPr>
                <a:spLocks/>
              </p:cNvSpPr>
              <p:nvPr/>
            </p:nvSpPr>
            <p:spPr bwMode="auto">
              <a:xfrm>
                <a:off x="5184" y="3506"/>
                <a:ext cx="273" cy="488"/>
              </a:xfrm>
              <a:custGeom>
                <a:avLst/>
                <a:gdLst>
                  <a:gd name="T0" fmla="*/ 13 w 545"/>
                  <a:gd name="T1" fmla="*/ 1 h 976"/>
                  <a:gd name="T2" fmla="*/ 15 w 545"/>
                  <a:gd name="T3" fmla="*/ 1 h 976"/>
                  <a:gd name="T4" fmla="*/ 17 w 545"/>
                  <a:gd name="T5" fmla="*/ 5 h 976"/>
                  <a:gd name="T6" fmla="*/ 18 w 545"/>
                  <a:gd name="T7" fmla="*/ 12 h 976"/>
                  <a:gd name="T8" fmla="*/ 17 w 545"/>
                  <a:gd name="T9" fmla="*/ 18 h 976"/>
                  <a:gd name="T10" fmla="*/ 13 w 545"/>
                  <a:gd name="T11" fmla="*/ 26 h 976"/>
                  <a:gd name="T12" fmla="*/ 9 w 545"/>
                  <a:gd name="T13" fmla="*/ 30 h 976"/>
                  <a:gd name="T14" fmla="*/ 6 w 545"/>
                  <a:gd name="T15" fmla="*/ 31 h 976"/>
                  <a:gd name="T16" fmla="*/ 3 w 545"/>
                  <a:gd name="T17" fmla="*/ 30 h 976"/>
                  <a:gd name="T18" fmla="*/ 1 w 545"/>
                  <a:gd name="T19" fmla="*/ 28 h 976"/>
                  <a:gd name="T20" fmla="*/ 1 w 545"/>
                  <a:gd name="T21" fmla="*/ 25 h 976"/>
                  <a:gd name="T22" fmla="*/ 0 w 545"/>
                  <a:gd name="T23" fmla="*/ 21 h 976"/>
                  <a:gd name="T24" fmla="*/ 1 w 545"/>
                  <a:gd name="T25" fmla="*/ 19 h 976"/>
                  <a:gd name="T26" fmla="*/ 4 w 545"/>
                  <a:gd name="T27" fmla="*/ 14 h 976"/>
                  <a:gd name="T28" fmla="*/ 6 w 545"/>
                  <a:gd name="T29" fmla="*/ 13 h 976"/>
                  <a:gd name="T30" fmla="*/ 5 w 545"/>
                  <a:gd name="T31" fmla="*/ 7 h 976"/>
                  <a:gd name="T32" fmla="*/ 6 w 545"/>
                  <a:gd name="T33" fmla="*/ 4 h 976"/>
                  <a:gd name="T34" fmla="*/ 9 w 545"/>
                  <a:gd name="T35" fmla="*/ 2 h 976"/>
                  <a:gd name="T36" fmla="*/ 11 w 545"/>
                  <a:gd name="T37" fmla="*/ 0 h 976"/>
                  <a:gd name="T38" fmla="*/ 13 w 545"/>
                  <a:gd name="T39" fmla="*/ 1 h 976"/>
                  <a:gd name="T40" fmla="*/ 13 w 545"/>
                  <a:gd name="T41" fmla="*/ 1 h 9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5"/>
                  <a:gd name="T64" fmla="*/ 0 h 976"/>
                  <a:gd name="T65" fmla="*/ 545 w 545"/>
                  <a:gd name="T66" fmla="*/ 976 h 9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5" h="976">
                    <a:moveTo>
                      <a:pt x="413" y="6"/>
                    </a:moveTo>
                    <a:lnTo>
                      <a:pt x="471" y="26"/>
                    </a:lnTo>
                    <a:lnTo>
                      <a:pt x="541" y="148"/>
                    </a:lnTo>
                    <a:lnTo>
                      <a:pt x="545" y="378"/>
                    </a:lnTo>
                    <a:lnTo>
                      <a:pt x="514" y="545"/>
                    </a:lnTo>
                    <a:lnTo>
                      <a:pt x="400" y="806"/>
                    </a:lnTo>
                    <a:lnTo>
                      <a:pt x="261" y="948"/>
                    </a:lnTo>
                    <a:lnTo>
                      <a:pt x="161" y="976"/>
                    </a:lnTo>
                    <a:lnTo>
                      <a:pt x="94" y="957"/>
                    </a:lnTo>
                    <a:lnTo>
                      <a:pt x="31" y="884"/>
                    </a:lnTo>
                    <a:lnTo>
                      <a:pt x="3" y="793"/>
                    </a:lnTo>
                    <a:lnTo>
                      <a:pt x="0" y="661"/>
                    </a:lnTo>
                    <a:lnTo>
                      <a:pt x="5" y="606"/>
                    </a:lnTo>
                    <a:lnTo>
                      <a:pt x="104" y="444"/>
                    </a:lnTo>
                    <a:lnTo>
                      <a:pt x="164" y="388"/>
                    </a:lnTo>
                    <a:lnTo>
                      <a:pt x="143" y="214"/>
                    </a:lnTo>
                    <a:lnTo>
                      <a:pt x="173" y="126"/>
                    </a:lnTo>
                    <a:lnTo>
                      <a:pt x="261" y="42"/>
                    </a:lnTo>
                    <a:lnTo>
                      <a:pt x="348" y="0"/>
                    </a:lnTo>
                    <a:lnTo>
                      <a:pt x="413" y="6"/>
                    </a:lnTo>
                    <a:close/>
                  </a:path>
                </a:pathLst>
              </a:custGeom>
              <a:solidFill>
                <a:srgbClr val="DDDDE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03" name="Freeform 16">
                <a:extLst>
                  <a:ext uri="{FF2B5EF4-FFF2-40B4-BE49-F238E27FC236}">
                    <a16:creationId xmlns:a16="http://schemas.microsoft.com/office/drawing/2014/main" id="{9B9DFA1C-BE53-4239-95B4-5ED6AE6AA2DB}"/>
                  </a:ext>
                </a:extLst>
              </p:cNvPr>
              <p:cNvSpPr>
                <a:spLocks/>
              </p:cNvSpPr>
              <p:nvPr/>
            </p:nvSpPr>
            <p:spPr bwMode="auto">
              <a:xfrm>
                <a:off x="5188" y="3226"/>
                <a:ext cx="208" cy="585"/>
              </a:xfrm>
              <a:custGeom>
                <a:avLst/>
                <a:gdLst>
                  <a:gd name="T0" fmla="*/ 0 w 415"/>
                  <a:gd name="T1" fmla="*/ 37 h 1170"/>
                  <a:gd name="T2" fmla="*/ 11 w 415"/>
                  <a:gd name="T3" fmla="*/ 35 h 1170"/>
                  <a:gd name="T4" fmla="*/ 11 w 415"/>
                  <a:gd name="T5" fmla="*/ 35 h 1170"/>
                  <a:gd name="T6" fmla="*/ 12 w 415"/>
                  <a:gd name="T7" fmla="*/ 34 h 1170"/>
                  <a:gd name="T8" fmla="*/ 13 w 415"/>
                  <a:gd name="T9" fmla="*/ 34 h 1170"/>
                  <a:gd name="T10" fmla="*/ 13 w 415"/>
                  <a:gd name="T11" fmla="*/ 33 h 1170"/>
                  <a:gd name="T12" fmla="*/ 13 w 415"/>
                  <a:gd name="T13" fmla="*/ 33 h 1170"/>
                  <a:gd name="T14" fmla="*/ 13 w 415"/>
                  <a:gd name="T15" fmla="*/ 33 h 1170"/>
                  <a:gd name="T16" fmla="*/ 8 w 415"/>
                  <a:gd name="T17" fmla="*/ 5 h 1170"/>
                  <a:gd name="T18" fmla="*/ 10 w 415"/>
                  <a:gd name="T19" fmla="*/ 1 h 1170"/>
                  <a:gd name="T20" fmla="*/ 9 w 415"/>
                  <a:gd name="T21" fmla="*/ 0 h 1170"/>
                  <a:gd name="T22" fmla="*/ 8 w 415"/>
                  <a:gd name="T23" fmla="*/ 1 h 1170"/>
                  <a:gd name="T24" fmla="*/ 7 w 415"/>
                  <a:gd name="T25" fmla="*/ 5 h 1170"/>
                  <a:gd name="T26" fmla="*/ 6 w 415"/>
                  <a:gd name="T27" fmla="*/ 5 h 1170"/>
                  <a:gd name="T28" fmla="*/ 6 w 415"/>
                  <a:gd name="T29" fmla="*/ 6 h 1170"/>
                  <a:gd name="T30" fmla="*/ 7 w 415"/>
                  <a:gd name="T31" fmla="*/ 6 h 1170"/>
                  <a:gd name="T32" fmla="*/ 9 w 415"/>
                  <a:gd name="T33" fmla="*/ 17 h 1170"/>
                  <a:gd name="T34" fmla="*/ 7 w 415"/>
                  <a:gd name="T35" fmla="*/ 17 h 1170"/>
                  <a:gd name="T36" fmla="*/ 7 w 415"/>
                  <a:gd name="T37" fmla="*/ 13 h 1170"/>
                  <a:gd name="T38" fmla="*/ 7 w 415"/>
                  <a:gd name="T39" fmla="*/ 17 h 1170"/>
                  <a:gd name="T40" fmla="*/ 6 w 415"/>
                  <a:gd name="T41" fmla="*/ 19 h 1170"/>
                  <a:gd name="T42" fmla="*/ 7 w 415"/>
                  <a:gd name="T43" fmla="*/ 18 h 1170"/>
                  <a:gd name="T44" fmla="*/ 7 w 415"/>
                  <a:gd name="T45" fmla="*/ 18 h 1170"/>
                  <a:gd name="T46" fmla="*/ 9 w 415"/>
                  <a:gd name="T47" fmla="*/ 18 h 1170"/>
                  <a:gd name="T48" fmla="*/ 9 w 415"/>
                  <a:gd name="T49" fmla="*/ 18 h 1170"/>
                  <a:gd name="T50" fmla="*/ 9 w 415"/>
                  <a:gd name="T51" fmla="*/ 18 h 1170"/>
                  <a:gd name="T52" fmla="*/ 12 w 415"/>
                  <a:gd name="T53" fmla="*/ 31 h 1170"/>
                  <a:gd name="T54" fmla="*/ 11 w 415"/>
                  <a:gd name="T55" fmla="*/ 31 h 1170"/>
                  <a:gd name="T56" fmla="*/ 11 w 415"/>
                  <a:gd name="T57" fmla="*/ 33 h 1170"/>
                  <a:gd name="T58" fmla="*/ 9 w 415"/>
                  <a:gd name="T59" fmla="*/ 31 h 1170"/>
                  <a:gd name="T60" fmla="*/ 8 w 415"/>
                  <a:gd name="T61" fmla="*/ 30 h 1170"/>
                  <a:gd name="T62" fmla="*/ 7 w 415"/>
                  <a:gd name="T63" fmla="*/ 30 h 1170"/>
                  <a:gd name="T64" fmla="*/ 7 w 415"/>
                  <a:gd name="T65" fmla="*/ 20 h 1170"/>
                  <a:gd name="T66" fmla="*/ 7 w 415"/>
                  <a:gd name="T67" fmla="*/ 20 h 1170"/>
                  <a:gd name="T68" fmla="*/ 7 w 415"/>
                  <a:gd name="T69" fmla="*/ 30 h 1170"/>
                  <a:gd name="T70" fmla="*/ 7 w 415"/>
                  <a:gd name="T71" fmla="*/ 31 h 1170"/>
                  <a:gd name="T72" fmla="*/ 7 w 415"/>
                  <a:gd name="T73" fmla="*/ 33 h 1170"/>
                  <a:gd name="T74" fmla="*/ 7 w 415"/>
                  <a:gd name="T75" fmla="*/ 34 h 1170"/>
                  <a:gd name="T76" fmla="*/ 8 w 415"/>
                  <a:gd name="T77" fmla="*/ 34 h 1170"/>
                  <a:gd name="T78" fmla="*/ 9 w 415"/>
                  <a:gd name="T79" fmla="*/ 33 h 1170"/>
                  <a:gd name="T80" fmla="*/ 10 w 415"/>
                  <a:gd name="T81" fmla="*/ 34 h 1170"/>
                  <a:gd name="T82" fmla="*/ 10 w 415"/>
                  <a:gd name="T83" fmla="*/ 34 h 1170"/>
                  <a:gd name="T84" fmla="*/ 1 w 415"/>
                  <a:gd name="T85" fmla="*/ 36 h 1170"/>
                  <a:gd name="T86" fmla="*/ 0 w 415"/>
                  <a:gd name="T87" fmla="*/ 37 h 1170"/>
                  <a:gd name="T88" fmla="*/ 0 w 415"/>
                  <a:gd name="T89" fmla="*/ 37 h 11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5"/>
                  <a:gd name="T136" fmla="*/ 0 h 1170"/>
                  <a:gd name="T137" fmla="*/ 415 w 415"/>
                  <a:gd name="T138" fmla="*/ 1170 h 11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5" h="1170">
                    <a:moveTo>
                      <a:pt x="0" y="1170"/>
                    </a:moveTo>
                    <a:lnTo>
                      <a:pt x="323" y="1096"/>
                    </a:lnTo>
                    <a:lnTo>
                      <a:pt x="340" y="1101"/>
                    </a:lnTo>
                    <a:lnTo>
                      <a:pt x="376" y="1082"/>
                    </a:lnTo>
                    <a:lnTo>
                      <a:pt x="396" y="1058"/>
                    </a:lnTo>
                    <a:lnTo>
                      <a:pt x="411" y="1052"/>
                    </a:lnTo>
                    <a:lnTo>
                      <a:pt x="415" y="1039"/>
                    </a:lnTo>
                    <a:lnTo>
                      <a:pt x="389" y="1038"/>
                    </a:lnTo>
                    <a:lnTo>
                      <a:pt x="245" y="177"/>
                    </a:lnTo>
                    <a:lnTo>
                      <a:pt x="296" y="9"/>
                    </a:lnTo>
                    <a:lnTo>
                      <a:pt x="276" y="0"/>
                    </a:lnTo>
                    <a:lnTo>
                      <a:pt x="256" y="29"/>
                    </a:lnTo>
                    <a:lnTo>
                      <a:pt x="217" y="165"/>
                    </a:lnTo>
                    <a:lnTo>
                      <a:pt x="187" y="159"/>
                    </a:lnTo>
                    <a:lnTo>
                      <a:pt x="179" y="207"/>
                    </a:lnTo>
                    <a:lnTo>
                      <a:pt x="222" y="207"/>
                    </a:lnTo>
                    <a:lnTo>
                      <a:pt x="280" y="539"/>
                    </a:lnTo>
                    <a:lnTo>
                      <a:pt x="222" y="526"/>
                    </a:lnTo>
                    <a:lnTo>
                      <a:pt x="217" y="443"/>
                    </a:lnTo>
                    <a:lnTo>
                      <a:pt x="197" y="516"/>
                    </a:lnTo>
                    <a:lnTo>
                      <a:pt x="191" y="609"/>
                    </a:lnTo>
                    <a:lnTo>
                      <a:pt x="217" y="592"/>
                    </a:lnTo>
                    <a:lnTo>
                      <a:pt x="218" y="547"/>
                    </a:lnTo>
                    <a:lnTo>
                      <a:pt x="270" y="560"/>
                    </a:lnTo>
                    <a:lnTo>
                      <a:pt x="284" y="573"/>
                    </a:lnTo>
                    <a:lnTo>
                      <a:pt x="287" y="592"/>
                    </a:lnTo>
                    <a:lnTo>
                      <a:pt x="365" y="1012"/>
                    </a:lnTo>
                    <a:lnTo>
                      <a:pt x="345" y="1012"/>
                    </a:lnTo>
                    <a:lnTo>
                      <a:pt x="326" y="1030"/>
                    </a:lnTo>
                    <a:lnTo>
                      <a:pt x="270" y="1007"/>
                    </a:lnTo>
                    <a:lnTo>
                      <a:pt x="256" y="982"/>
                    </a:lnTo>
                    <a:lnTo>
                      <a:pt x="222" y="969"/>
                    </a:lnTo>
                    <a:lnTo>
                      <a:pt x="212" y="644"/>
                    </a:lnTo>
                    <a:lnTo>
                      <a:pt x="195" y="660"/>
                    </a:lnTo>
                    <a:lnTo>
                      <a:pt x="199" y="982"/>
                    </a:lnTo>
                    <a:lnTo>
                      <a:pt x="204" y="1007"/>
                    </a:lnTo>
                    <a:lnTo>
                      <a:pt x="199" y="1030"/>
                    </a:lnTo>
                    <a:lnTo>
                      <a:pt x="205" y="1068"/>
                    </a:lnTo>
                    <a:lnTo>
                      <a:pt x="230" y="1068"/>
                    </a:lnTo>
                    <a:lnTo>
                      <a:pt x="267" y="1042"/>
                    </a:lnTo>
                    <a:lnTo>
                      <a:pt x="314" y="1061"/>
                    </a:lnTo>
                    <a:lnTo>
                      <a:pt x="314" y="1073"/>
                    </a:lnTo>
                    <a:lnTo>
                      <a:pt x="14" y="1131"/>
                    </a:lnTo>
                    <a:lnTo>
                      <a:pt x="0" y="1170"/>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04" name="Freeform 17">
                <a:extLst>
                  <a:ext uri="{FF2B5EF4-FFF2-40B4-BE49-F238E27FC236}">
                    <a16:creationId xmlns:a16="http://schemas.microsoft.com/office/drawing/2014/main" id="{85FB7FF5-01C1-4752-8B4B-E0103022D8A0}"/>
                  </a:ext>
                </a:extLst>
              </p:cNvPr>
              <p:cNvSpPr>
                <a:spLocks/>
              </p:cNvSpPr>
              <p:nvPr/>
            </p:nvSpPr>
            <p:spPr bwMode="auto">
              <a:xfrm>
                <a:off x="5120" y="3822"/>
                <a:ext cx="50" cy="27"/>
              </a:xfrm>
              <a:custGeom>
                <a:avLst/>
                <a:gdLst>
                  <a:gd name="T0" fmla="*/ 0 w 99"/>
                  <a:gd name="T1" fmla="*/ 1 h 53"/>
                  <a:gd name="T2" fmla="*/ 3 w 99"/>
                  <a:gd name="T3" fmla="*/ 2 h 53"/>
                  <a:gd name="T4" fmla="*/ 4 w 99"/>
                  <a:gd name="T5" fmla="*/ 1 h 53"/>
                  <a:gd name="T6" fmla="*/ 3 w 99"/>
                  <a:gd name="T7" fmla="*/ 0 h 53"/>
                  <a:gd name="T8" fmla="*/ 0 w 99"/>
                  <a:gd name="T9" fmla="*/ 1 h 53"/>
                  <a:gd name="T10" fmla="*/ 0 w 99"/>
                  <a:gd name="T11" fmla="*/ 1 h 53"/>
                  <a:gd name="T12" fmla="*/ 0 60000 65536"/>
                  <a:gd name="T13" fmla="*/ 0 60000 65536"/>
                  <a:gd name="T14" fmla="*/ 0 60000 65536"/>
                  <a:gd name="T15" fmla="*/ 0 60000 65536"/>
                  <a:gd name="T16" fmla="*/ 0 60000 65536"/>
                  <a:gd name="T17" fmla="*/ 0 60000 65536"/>
                  <a:gd name="T18" fmla="*/ 0 w 99"/>
                  <a:gd name="T19" fmla="*/ 0 h 53"/>
                  <a:gd name="T20" fmla="*/ 99 w 99"/>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99" h="53">
                    <a:moveTo>
                      <a:pt x="0" y="16"/>
                    </a:moveTo>
                    <a:lnTo>
                      <a:pt x="83" y="53"/>
                    </a:lnTo>
                    <a:lnTo>
                      <a:pt x="99" y="16"/>
                    </a:lnTo>
                    <a:lnTo>
                      <a:pt x="69" y="0"/>
                    </a:lnTo>
                    <a:lnTo>
                      <a:pt x="0" y="16"/>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05" name="Freeform 18">
                <a:extLst>
                  <a:ext uri="{FF2B5EF4-FFF2-40B4-BE49-F238E27FC236}">
                    <a16:creationId xmlns:a16="http://schemas.microsoft.com/office/drawing/2014/main" id="{420C3054-9C84-4DA0-B98A-4B0E7A600FA1}"/>
                  </a:ext>
                </a:extLst>
              </p:cNvPr>
              <p:cNvSpPr>
                <a:spLocks/>
              </p:cNvSpPr>
              <p:nvPr/>
            </p:nvSpPr>
            <p:spPr bwMode="auto">
              <a:xfrm>
                <a:off x="5097" y="3737"/>
                <a:ext cx="89" cy="40"/>
              </a:xfrm>
              <a:custGeom>
                <a:avLst/>
                <a:gdLst>
                  <a:gd name="T0" fmla="*/ 1 w 178"/>
                  <a:gd name="T1" fmla="*/ 0 h 79"/>
                  <a:gd name="T2" fmla="*/ 0 w 178"/>
                  <a:gd name="T3" fmla="*/ 2 h 79"/>
                  <a:gd name="T4" fmla="*/ 5 w 178"/>
                  <a:gd name="T5" fmla="*/ 3 h 79"/>
                  <a:gd name="T6" fmla="*/ 6 w 178"/>
                  <a:gd name="T7" fmla="*/ 2 h 79"/>
                  <a:gd name="T8" fmla="*/ 1 w 178"/>
                  <a:gd name="T9" fmla="*/ 0 h 79"/>
                  <a:gd name="T10" fmla="*/ 1 w 178"/>
                  <a:gd name="T11" fmla="*/ 0 h 79"/>
                  <a:gd name="T12" fmla="*/ 0 60000 65536"/>
                  <a:gd name="T13" fmla="*/ 0 60000 65536"/>
                  <a:gd name="T14" fmla="*/ 0 60000 65536"/>
                  <a:gd name="T15" fmla="*/ 0 60000 65536"/>
                  <a:gd name="T16" fmla="*/ 0 60000 65536"/>
                  <a:gd name="T17" fmla="*/ 0 60000 65536"/>
                  <a:gd name="T18" fmla="*/ 0 w 178"/>
                  <a:gd name="T19" fmla="*/ 0 h 79"/>
                  <a:gd name="T20" fmla="*/ 178 w 178"/>
                  <a:gd name="T21" fmla="*/ 79 h 79"/>
                </a:gdLst>
                <a:ahLst/>
                <a:cxnLst>
                  <a:cxn ang="T12">
                    <a:pos x="T0" y="T1"/>
                  </a:cxn>
                  <a:cxn ang="T13">
                    <a:pos x="T2" y="T3"/>
                  </a:cxn>
                  <a:cxn ang="T14">
                    <a:pos x="T4" y="T5"/>
                  </a:cxn>
                  <a:cxn ang="T15">
                    <a:pos x="T6" y="T7"/>
                  </a:cxn>
                  <a:cxn ang="T16">
                    <a:pos x="T8" y="T9"/>
                  </a:cxn>
                  <a:cxn ang="T17">
                    <a:pos x="T10" y="T11"/>
                  </a:cxn>
                </a:cxnLst>
                <a:rect l="T18" t="T19" r="T20" b="T21"/>
                <a:pathLst>
                  <a:path w="178" h="79">
                    <a:moveTo>
                      <a:pt x="52" y="0"/>
                    </a:moveTo>
                    <a:lnTo>
                      <a:pt x="0" y="36"/>
                    </a:lnTo>
                    <a:lnTo>
                      <a:pt x="150" y="79"/>
                    </a:lnTo>
                    <a:lnTo>
                      <a:pt x="178" y="46"/>
                    </a:lnTo>
                    <a:lnTo>
                      <a:pt x="52" y="0"/>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06" name="Freeform 19">
                <a:extLst>
                  <a:ext uri="{FF2B5EF4-FFF2-40B4-BE49-F238E27FC236}">
                    <a16:creationId xmlns:a16="http://schemas.microsoft.com/office/drawing/2014/main" id="{3C710FBF-385B-41E5-A962-4D8FB622FD08}"/>
                  </a:ext>
                </a:extLst>
              </p:cNvPr>
              <p:cNvSpPr>
                <a:spLocks/>
              </p:cNvSpPr>
              <p:nvPr/>
            </p:nvSpPr>
            <p:spPr bwMode="auto">
              <a:xfrm>
                <a:off x="4361" y="3436"/>
                <a:ext cx="624" cy="771"/>
              </a:xfrm>
              <a:custGeom>
                <a:avLst/>
                <a:gdLst>
                  <a:gd name="T0" fmla="*/ 32 w 1249"/>
                  <a:gd name="T1" fmla="*/ 2 h 1542"/>
                  <a:gd name="T2" fmla="*/ 28 w 1249"/>
                  <a:gd name="T3" fmla="*/ 1 h 1542"/>
                  <a:gd name="T4" fmla="*/ 25 w 1249"/>
                  <a:gd name="T5" fmla="*/ 0 h 1542"/>
                  <a:gd name="T6" fmla="*/ 21 w 1249"/>
                  <a:gd name="T7" fmla="*/ 1 h 1542"/>
                  <a:gd name="T8" fmla="*/ 18 w 1249"/>
                  <a:gd name="T9" fmla="*/ 2 h 1542"/>
                  <a:gd name="T10" fmla="*/ 11 w 1249"/>
                  <a:gd name="T11" fmla="*/ 6 h 1542"/>
                  <a:gd name="T12" fmla="*/ 7 w 1249"/>
                  <a:gd name="T13" fmla="*/ 11 h 1542"/>
                  <a:gd name="T14" fmla="*/ 4 w 1249"/>
                  <a:gd name="T15" fmla="*/ 15 h 1542"/>
                  <a:gd name="T16" fmla="*/ 0 w 1249"/>
                  <a:gd name="T17" fmla="*/ 24 h 1542"/>
                  <a:gd name="T18" fmla="*/ 0 w 1249"/>
                  <a:gd name="T19" fmla="*/ 34 h 1542"/>
                  <a:gd name="T20" fmla="*/ 1 w 1249"/>
                  <a:gd name="T21" fmla="*/ 40 h 1542"/>
                  <a:gd name="T22" fmla="*/ 3 w 1249"/>
                  <a:gd name="T23" fmla="*/ 43 h 1542"/>
                  <a:gd name="T24" fmla="*/ 6 w 1249"/>
                  <a:gd name="T25" fmla="*/ 47 h 1542"/>
                  <a:gd name="T26" fmla="*/ 9 w 1249"/>
                  <a:gd name="T27" fmla="*/ 48 h 1542"/>
                  <a:gd name="T28" fmla="*/ 12 w 1249"/>
                  <a:gd name="T29" fmla="*/ 48 h 1542"/>
                  <a:gd name="T30" fmla="*/ 16 w 1249"/>
                  <a:gd name="T31" fmla="*/ 48 h 1542"/>
                  <a:gd name="T32" fmla="*/ 21 w 1249"/>
                  <a:gd name="T33" fmla="*/ 47 h 1542"/>
                  <a:gd name="T34" fmla="*/ 25 w 1249"/>
                  <a:gd name="T35" fmla="*/ 44 h 1542"/>
                  <a:gd name="T36" fmla="*/ 28 w 1249"/>
                  <a:gd name="T37" fmla="*/ 41 h 1542"/>
                  <a:gd name="T38" fmla="*/ 31 w 1249"/>
                  <a:gd name="T39" fmla="*/ 37 h 1542"/>
                  <a:gd name="T40" fmla="*/ 33 w 1249"/>
                  <a:gd name="T41" fmla="*/ 34 h 1542"/>
                  <a:gd name="T42" fmla="*/ 36 w 1249"/>
                  <a:gd name="T43" fmla="*/ 28 h 1542"/>
                  <a:gd name="T44" fmla="*/ 38 w 1249"/>
                  <a:gd name="T45" fmla="*/ 24 h 1542"/>
                  <a:gd name="T46" fmla="*/ 38 w 1249"/>
                  <a:gd name="T47" fmla="*/ 20 h 1542"/>
                  <a:gd name="T48" fmla="*/ 39 w 1249"/>
                  <a:gd name="T49" fmla="*/ 15 h 1542"/>
                  <a:gd name="T50" fmla="*/ 38 w 1249"/>
                  <a:gd name="T51" fmla="*/ 10 h 1542"/>
                  <a:gd name="T52" fmla="*/ 36 w 1249"/>
                  <a:gd name="T53" fmla="*/ 6 h 1542"/>
                  <a:gd name="T54" fmla="*/ 34 w 1249"/>
                  <a:gd name="T55" fmla="*/ 3 h 1542"/>
                  <a:gd name="T56" fmla="*/ 32 w 1249"/>
                  <a:gd name="T57" fmla="*/ 2 h 1542"/>
                  <a:gd name="T58" fmla="*/ 32 w 1249"/>
                  <a:gd name="T59" fmla="*/ 2 h 15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9"/>
                  <a:gd name="T91" fmla="*/ 0 h 1542"/>
                  <a:gd name="T92" fmla="*/ 1249 w 1249"/>
                  <a:gd name="T93" fmla="*/ 1542 h 15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9" h="1542">
                    <a:moveTo>
                      <a:pt x="1031" y="40"/>
                    </a:moveTo>
                    <a:lnTo>
                      <a:pt x="912" y="4"/>
                    </a:lnTo>
                    <a:lnTo>
                      <a:pt x="809" y="0"/>
                    </a:lnTo>
                    <a:lnTo>
                      <a:pt x="700" y="15"/>
                    </a:lnTo>
                    <a:lnTo>
                      <a:pt x="585" y="54"/>
                    </a:lnTo>
                    <a:lnTo>
                      <a:pt x="380" y="184"/>
                    </a:lnTo>
                    <a:lnTo>
                      <a:pt x="246" y="330"/>
                    </a:lnTo>
                    <a:lnTo>
                      <a:pt x="134" y="487"/>
                    </a:lnTo>
                    <a:lnTo>
                      <a:pt x="20" y="794"/>
                    </a:lnTo>
                    <a:lnTo>
                      <a:pt x="0" y="1087"/>
                    </a:lnTo>
                    <a:lnTo>
                      <a:pt x="43" y="1276"/>
                    </a:lnTo>
                    <a:lnTo>
                      <a:pt x="97" y="1375"/>
                    </a:lnTo>
                    <a:lnTo>
                      <a:pt x="207" y="1481"/>
                    </a:lnTo>
                    <a:lnTo>
                      <a:pt x="289" y="1517"/>
                    </a:lnTo>
                    <a:lnTo>
                      <a:pt x="411" y="1542"/>
                    </a:lnTo>
                    <a:lnTo>
                      <a:pt x="528" y="1524"/>
                    </a:lnTo>
                    <a:lnTo>
                      <a:pt x="690" y="1480"/>
                    </a:lnTo>
                    <a:lnTo>
                      <a:pt x="814" y="1385"/>
                    </a:lnTo>
                    <a:lnTo>
                      <a:pt x="914" y="1289"/>
                    </a:lnTo>
                    <a:lnTo>
                      <a:pt x="1012" y="1175"/>
                    </a:lnTo>
                    <a:lnTo>
                      <a:pt x="1081" y="1079"/>
                    </a:lnTo>
                    <a:lnTo>
                      <a:pt x="1160" y="918"/>
                    </a:lnTo>
                    <a:lnTo>
                      <a:pt x="1216" y="750"/>
                    </a:lnTo>
                    <a:lnTo>
                      <a:pt x="1242" y="618"/>
                    </a:lnTo>
                    <a:lnTo>
                      <a:pt x="1249" y="480"/>
                    </a:lnTo>
                    <a:lnTo>
                      <a:pt x="1225" y="316"/>
                    </a:lnTo>
                    <a:lnTo>
                      <a:pt x="1179" y="209"/>
                    </a:lnTo>
                    <a:lnTo>
                      <a:pt x="1116" y="119"/>
                    </a:lnTo>
                    <a:lnTo>
                      <a:pt x="1031" y="40"/>
                    </a:lnTo>
                    <a:close/>
                  </a:path>
                </a:pathLst>
              </a:custGeom>
              <a:solidFill>
                <a:srgbClr val="FFFFD8"/>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07" name="Freeform 20">
                <a:extLst>
                  <a:ext uri="{FF2B5EF4-FFF2-40B4-BE49-F238E27FC236}">
                    <a16:creationId xmlns:a16="http://schemas.microsoft.com/office/drawing/2014/main" id="{F044F5CD-8A6A-4615-BBBD-8AE83707EB36}"/>
                  </a:ext>
                </a:extLst>
              </p:cNvPr>
              <p:cNvSpPr>
                <a:spLocks/>
              </p:cNvSpPr>
              <p:nvPr/>
            </p:nvSpPr>
            <p:spPr bwMode="auto">
              <a:xfrm>
                <a:off x="4390" y="3456"/>
                <a:ext cx="574" cy="719"/>
              </a:xfrm>
              <a:custGeom>
                <a:avLst/>
                <a:gdLst>
                  <a:gd name="T0" fmla="*/ 18 w 1147"/>
                  <a:gd name="T1" fmla="*/ 1 h 1439"/>
                  <a:gd name="T2" fmla="*/ 14 w 1147"/>
                  <a:gd name="T3" fmla="*/ 4 h 1439"/>
                  <a:gd name="T4" fmla="*/ 11 w 1147"/>
                  <a:gd name="T5" fmla="*/ 6 h 1439"/>
                  <a:gd name="T6" fmla="*/ 8 w 1147"/>
                  <a:gd name="T7" fmla="*/ 10 h 1439"/>
                  <a:gd name="T8" fmla="*/ 5 w 1147"/>
                  <a:gd name="T9" fmla="*/ 14 h 1439"/>
                  <a:gd name="T10" fmla="*/ 3 w 1147"/>
                  <a:gd name="T11" fmla="*/ 17 h 1439"/>
                  <a:gd name="T12" fmla="*/ 2 w 1147"/>
                  <a:gd name="T13" fmla="*/ 20 h 1439"/>
                  <a:gd name="T14" fmla="*/ 1 w 1147"/>
                  <a:gd name="T15" fmla="*/ 24 h 1439"/>
                  <a:gd name="T16" fmla="*/ 0 w 1147"/>
                  <a:gd name="T17" fmla="*/ 28 h 1439"/>
                  <a:gd name="T18" fmla="*/ 1 w 1147"/>
                  <a:gd name="T19" fmla="*/ 33 h 1439"/>
                  <a:gd name="T20" fmla="*/ 1 w 1147"/>
                  <a:gd name="T21" fmla="*/ 36 h 1439"/>
                  <a:gd name="T22" fmla="*/ 2 w 1147"/>
                  <a:gd name="T23" fmla="*/ 39 h 1439"/>
                  <a:gd name="T24" fmla="*/ 4 w 1147"/>
                  <a:gd name="T25" fmla="*/ 42 h 1439"/>
                  <a:gd name="T26" fmla="*/ 7 w 1147"/>
                  <a:gd name="T27" fmla="*/ 43 h 1439"/>
                  <a:gd name="T28" fmla="*/ 11 w 1147"/>
                  <a:gd name="T29" fmla="*/ 44 h 1439"/>
                  <a:gd name="T30" fmla="*/ 16 w 1147"/>
                  <a:gd name="T31" fmla="*/ 44 h 1439"/>
                  <a:gd name="T32" fmla="*/ 21 w 1147"/>
                  <a:gd name="T33" fmla="*/ 41 h 1439"/>
                  <a:gd name="T34" fmla="*/ 27 w 1147"/>
                  <a:gd name="T35" fmla="*/ 37 h 1439"/>
                  <a:gd name="T36" fmla="*/ 30 w 1147"/>
                  <a:gd name="T37" fmla="*/ 33 h 1439"/>
                  <a:gd name="T38" fmla="*/ 32 w 1147"/>
                  <a:gd name="T39" fmla="*/ 28 h 1439"/>
                  <a:gd name="T40" fmla="*/ 35 w 1147"/>
                  <a:gd name="T41" fmla="*/ 23 h 1439"/>
                  <a:gd name="T42" fmla="*/ 36 w 1147"/>
                  <a:gd name="T43" fmla="*/ 14 h 1439"/>
                  <a:gd name="T44" fmla="*/ 35 w 1147"/>
                  <a:gd name="T45" fmla="*/ 8 h 1439"/>
                  <a:gd name="T46" fmla="*/ 34 w 1147"/>
                  <a:gd name="T47" fmla="*/ 4 h 1439"/>
                  <a:gd name="T48" fmla="*/ 31 w 1147"/>
                  <a:gd name="T49" fmla="*/ 1 h 1439"/>
                  <a:gd name="T50" fmla="*/ 26 w 1147"/>
                  <a:gd name="T51" fmla="*/ 0 h 1439"/>
                  <a:gd name="T52" fmla="*/ 22 w 1147"/>
                  <a:gd name="T53" fmla="*/ 0 h 1439"/>
                  <a:gd name="T54" fmla="*/ 18 w 1147"/>
                  <a:gd name="T55" fmla="*/ 1 h 1439"/>
                  <a:gd name="T56" fmla="*/ 18 w 1147"/>
                  <a:gd name="T57" fmla="*/ 1 h 14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47"/>
                  <a:gd name="T88" fmla="*/ 0 h 1439"/>
                  <a:gd name="T89" fmla="*/ 1147 w 1147"/>
                  <a:gd name="T90" fmla="*/ 1439 h 14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47" h="1439">
                    <a:moveTo>
                      <a:pt x="565" y="48"/>
                    </a:moveTo>
                    <a:lnTo>
                      <a:pt x="430" y="130"/>
                    </a:lnTo>
                    <a:lnTo>
                      <a:pt x="321" y="222"/>
                    </a:lnTo>
                    <a:lnTo>
                      <a:pt x="234" y="321"/>
                    </a:lnTo>
                    <a:lnTo>
                      <a:pt x="148" y="453"/>
                    </a:lnTo>
                    <a:lnTo>
                      <a:pt x="91" y="558"/>
                    </a:lnTo>
                    <a:lnTo>
                      <a:pt x="52" y="659"/>
                    </a:lnTo>
                    <a:lnTo>
                      <a:pt x="15" y="768"/>
                    </a:lnTo>
                    <a:lnTo>
                      <a:pt x="0" y="922"/>
                    </a:lnTo>
                    <a:lnTo>
                      <a:pt x="4" y="1057"/>
                    </a:lnTo>
                    <a:lnTo>
                      <a:pt x="25" y="1170"/>
                    </a:lnTo>
                    <a:lnTo>
                      <a:pt x="58" y="1259"/>
                    </a:lnTo>
                    <a:lnTo>
                      <a:pt x="125" y="1346"/>
                    </a:lnTo>
                    <a:lnTo>
                      <a:pt x="197" y="1396"/>
                    </a:lnTo>
                    <a:lnTo>
                      <a:pt x="331" y="1439"/>
                    </a:lnTo>
                    <a:lnTo>
                      <a:pt x="508" y="1409"/>
                    </a:lnTo>
                    <a:lnTo>
                      <a:pt x="651" y="1338"/>
                    </a:lnTo>
                    <a:lnTo>
                      <a:pt x="835" y="1189"/>
                    </a:lnTo>
                    <a:lnTo>
                      <a:pt x="947" y="1060"/>
                    </a:lnTo>
                    <a:lnTo>
                      <a:pt x="1024" y="926"/>
                    </a:lnTo>
                    <a:lnTo>
                      <a:pt x="1101" y="745"/>
                    </a:lnTo>
                    <a:lnTo>
                      <a:pt x="1147" y="467"/>
                    </a:lnTo>
                    <a:lnTo>
                      <a:pt x="1116" y="276"/>
                    </a:lnTo>
                    <a:lnTo>
                      <a:pt x="1061" y="140"/>
                    </a:lnTo>
                    <a:lnTo>
                      <a:pt x="965" y="59"/>
                    </a:lnTo>
                    <a:lnTo>
                      <a:pt x="821" y="0"/>
                    </a:lnTo>
                    <a:lnTo>
                      <a:pt x="703" y="10"/>
                    </a:lnTo>
                    <a:lnTo>
                      <a:pt x="565" y="48"/>
                    </a:lnTo>
                    <a:close/>
                  </a:path>
                </a:pathLst>
              </a:custGeom>
              <a:solidFill>
                <a:srgbClr val="E5E5F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08" name="Freeform 21">
                <a:extLst>
                  <a:ext uri="{FF2B5EF4-FFF2-40B4-BE49-F238E27FC236}">
                    <a16:creationId xmlns:a16="http://schemas.microsoft.com/office/drawing/2014/main" id="{F164FC58-C2CD-4EE4-9F8A-DD35E754F951}"/>
                  </a:ext>
                </a:extLst>
              </p:cNvPr>
              <p:cNvSpPr>
                <a:spLocks/>
              </p:cNvSpPr>
              <p:nvPr/>
            </p:nvSpPr>
            <p:spPr bwMode="auto">
              <a:xfrm>
                <a:off x="4912" y="3377"/>
                <a:ext cx="220" cy="380"/>
              </a:xfrm>
              <a:custGeom>
                <a:avLst/>
                <a:gdLst>
                  <a:gd name="T0" fmla="*/ 0 w 440"/>
                  <a:gd name="T1" fmla="*/ 1 h 761"/>
                  <a:gd name="T2" fmla="*/ 12 w 440"/>
                  <a:gd name="T3" fmla="*/ 23 h 761"/>
                  <a:gd name="T4" fmla="*/ 13 w 440"/>
                  <a:gd name="T5" fmla="*/ 22 h 761"/>
                  <a:gd name="T6" fmla="*/ 14 w 440"/>
                  <a:gd name="T7" fmla="*/ 21 h 761"/>
                  <a:gd name="T8" fmla="*/ 13 w 440"/>
                  <a:gd name="T9" fmla="*/ 21 h 761"/>
                  <a:gd name="T10" fmla="*/ 12 w 440"/>
                  <a:gd name="T11" fmla="*/ 21 h 761"/>
                  <a:gd name="T12" fmla="*/ 2 w 440"/>
                  <a:gd name="T13" fmla="*/ 0 h 761"/>
                  <a:gd name="T14" fmla="*/ 1 w 440"/>
                  <a:gd name="T15" fmla="*/ 0 h 761"/>
                  <a:gd name="T16" fmla="*/ 0 w 440"/>
                  <a:gd name="T17" fmla="*/ 1 h 761"/>
                  <a:gd name="T18" fmla="*/ 0 w 440"/>
                  <a:gd name="T19" fmla="*/ 1 h 7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0"/>
                  <a:gd name="T31" fmla="*/ 0 h 761"/>
                  <a:gd name="T32" fmla="*/ 440 w 440"/>
                  <a:gd name="T33" fmla="*/ 761 h 7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0" h="761">
                    <a:moveTo>
                      <a:pt x="0" y="58"/>
                    </a:moveTo>
                    <a:lnTo>
                      <a:pt x="368" y="761"/>
                    </a:lnTo>
                    <a:lnTo>
                      <a:pt x="401" y="732"/>
                    </a:lnTo>
                    <a:lnTo>
                      <a:pt x="440" y="699"/>
                    </a:lnTo>
                    <a:lnTo>
                      <a:pt x="409" y="684"/>
                    </a:lnTo>
                    <a:lnTo>
                      <a:pt x="378" y="684"/>
                    </a:lnTo>
                    <a:lnTo>
                      <a:pt x="50" y="29"/>
                    </a:lnTo>
                    <a:lnTo>
                      <a:pt x="21" y="0"/>
                    </a:lnTo>
                    <a:lnTo>
                      <a:pt x="0" y="58"/>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09" name="Freeform 22">
                <a:extLst>
                  <a:ext uri="{FF2B5EF4-FFF2-40B4-BE49-F238E27FC236}">
                    <a16:creationId xmlns:a16="http://schemas.microsoft.com/office/drawing/2014/main" id="{D5E186AE-C233-44D4-8896-CF1C573FECC5}"/>
                  </a:ext>
                </a:extLst>
              </p:cNvPr>
              <p:cNvSpPr>
                <a:spLocks/>
              </p:cNvSpPr>
              <p:nvPr/>
            </p:nvSpPr>
            <p:spPr bwMode="auto">
              <a:xfrm>
                <a:off x="4912" y="3391"/>
                <a:ext cx="192" cy="367"/>
              </a:xfrm>
              <a:custGeom>
                <a:avLst/>
                <a:gdLst>
                  <a:gd name="T0" fmla="*/ 0 w 385"/>
                  <a:gd name="T1" fmla="*/ 0 h 734"/>
                  <a:gd name="T2" fmla="*/ 12 w 385"/>
                  <a:gd name="T3" fmla="*/ 23 h 734"/>
                  <a:gd name="T4" fmla="*/ 11 w 385"/>
                  <a:gd name="T5" fmla="*/ 23 h 734"/>
                  <a:gd name="T6" fmla="*/ 0 w 385"/>
                  <a:gd name="T7" fmla="*/ 1 h 734"/>
                  <a:gd name="T8" fmla="*/ 0 w 385"/>
                  <a:gd name="T9" fmla="*/ 0 h 734"/>
                  <a:gd name="T10" fmla="*/ 0 w 385"/>
                  <a:gd name="T11" fmla="*/ 0 h 734"/>
                  <a:gd name="T12" fmla="*/ 0 60000 65536"/>
                  <a:gd name="T13" fmla="*/ 0 60000 65536"/>
                  <a:gd name="T14" fmla="*/ 0 60000 65536"/>
                  <a:gd name="T15" fmla="*/ 0 60000 65536"/>
                  <a:gd name="T16" fmla="*/ 0 60000 65536"/>
                  <a:gd name="T17" fmla="*/ 0 60000 65536"/>
                  <a:gd name="T18" fmla="*/ 0 w 385"/>
                  <a:gd name="T19" fmla="*/ 0 h 734"/>
                  <a:gd name="T20" fmla="*/ 385 w 385"/>
                  <a:gd name="T21" fmla="*/ 734 h 734"/>
                </a:gdLst>
                <a:ahLst/>
                <a:cxnLst>
                  <a:cxn ang="T12">
                    <a:pos x="T0" y="T1"/>
                  </a:cxn>
                  <a:cxn ang="T13">
                    <a:pos x="T2" y="T3"/>
                  </a:cxn>
                  <a:cxn ang="T14">
                    <a:pos x="T4" y="T5"/>
                  </a:cxn>
                  <a:cxn ang="T15">
                    <a:pos x="T6" y="T7"/>
                  </a:cxn>
                  <a:cxn ang="T16">
                    <a:pos x="T8" y="T9"/>
                  </a:cxn>
                  <a:cxn ang="T17">
                    <a:pos x="T10" y="T11"/>
                  </a:cxn>
                </a:cxnLst>
                <a:rect l="T18" t="T19" r="T20" b="T21"/>
                <a:pathLst>
                  <a:path w="385" h="734">
                    <a:moveTo>
                      <a:pt x="14" y="0"/>
                    </a:moveTo>
                    <a:lnTo>
                      <a:pt x="385" y="716"/>
                    </a:lnTo>
                    <a:lnTo>
                      <a:pt x="368" y="734"/>
                    </a:lnTo>
                    <a:lnTo>
                      <a:pt x="0" y="24"/>
                    </a:lnTo>
                    <a:lnTo>
                      <a:pt x="14" y="0"/>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0" name="Freeform 23">
                <a:extLst>
                  <a:ext uri="{FF2B5EF4-FFF2-40B4-BE49-F238E27FC236}">
                    <a16:creationId xmlns:a16="http://schemas.microsoft.com/office/drawing/2014/main" id="{5F96643F-D8B2-454C-81A4-9EB9B8A12195}"/>
                  </a:ext>
                </a:extLst>
              </p:cNvPr>
              <p:cNvSpPr>
                <a:spLocks/>
              </p:cNvSpPr>
              <p:nvPr/>
            </p:nvSpPr>
            <p:spPr bwMode="auto">
              <a:xfrm>
                <a:off x="5041" y="3737"/>
                <a:ext cx="91" cy="148"/>
              </a:xfrm>
              <a:custGeom>
                <a:avLst/>
                <a:gdLst>
                  <a:gd name="T0" fmla="*/ 3 w 182"/>
                  <a:gd name="T1" fmla="*/ 1 h 296"/>
                  <a:gd name="T2" fmla="*/ 3 w 182"/>
                  <a:gd name="T3" fmla="*/ 0 h 296"/>
                  <a:gd name="T4" fmla="*/ 1 w 182"/>
                  <a:gd name="T5" fmla="*/ 1 h 296"/>
                  <a:gd name="T6" fmla="*/ 1 w 182"/>
                  <a:gd name="T7" fmla="*/ 2 h 296"/>
                  <a:gd name="T8" fmla="*/ 1 w 182"/>
                  <a:gd name="T9" fmla="*/ 5 h 296"/>
                  <a:gd name="T10" fmla="*/ 0 w 182"/>
                  <a:gd name="T11" fmla="*/ 5 h 296"/>
                  <a:gd name="T12" fmla="*/ 0 w 182"/>
                  <a:gd name="T13" fmla="*/ 7 h 296"/>
                  <a:gd name="T14" fmla="*/ 1 w 182"/>
                  <a:gd name="T15" fmla="*/ 9 h 296"/>
                  <a:gd name="T16" fmla="*/ 1 w 182"/>
                  <a:gd name="T17" fmla="*/ 9 h 296"/>
                  <a:gd name="T18" fmla="*/ 3 w 182"/>
                  <a:gd name="T19" fmla="*/ 9 h 296"/>
                  <a:gd name="T20" fmla="*/ 5 w 182"/>
                  <a:gd name="T21" fmla="*/ 9 h 296"/>
                  <a:gd name="T22" fmla="*/ 5 w 182"/>
                  <a:gd name="T23" fmla="*/ 9 h 296"/>
                  <a:gd name="T24" fmla="*/ 6 w 182"/>
                  <a:gd name="T25" fmla="*/ 5 h 296"/>
                  <a:gd name="T26" fmla="*/ 3 w 182"/>
                  <a:gd name="T27" fmla="*/ 5 h 296"/>
                  <a:gd name="T28" fmla="*/ 3 w 182"/>
                  <a:gd name="T29" fmla="*/ 1 h 296"/>
                  <a:gd name="T30" fmla="*/ 3 w 182"/>
                  <a:gd name="T31" fmla="*/ 1 h 29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296"/>
                  <a:gd name="T50" fmla="*/ 182 w 182"/>
                  <a:gd name="T51" fmla="*/ 296 h 29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296">
                    <a:moveTo>
                      <a:pt x="118" y="37"/>
                    </a:moveTo>
                    <a:lnTo>
                      <a:pt x="84" y="0"/>
                    </a:lnTo>
                    <a:lnTo>
                      <a:pt x="52" y="43"/>
                    </a:lnTo>
                    <a:lnTo>
                      <a:pt x="28" y="86"/>
                    </a:lnTo>
                    <a:lnTo>
                      <a:pt x="9" y="149"/>
                    </a:lnTo>
                    <a:lnTo>
                      <a:pt x="0" y="187"/>
                    </a:lnTo>
                    <a:lnTo>
                      <a:pt x="0" y="230"/>
                    </a:lnTo>
                    <a:lnTo>
                      <a:pt x="15" y="258"/>
                    </a:lnTo>
                    <a:lnTo>
                      <a:pt x="34" y="290"/>
                    </a:lnTo>
                    <a:lnTo>
                      <a:pt x="75" y="296"/>
                    </a:lnTo>
                    <a:lnTo>
                      <a:pt x="130" y="283"/>
                    </a:lnTo>
                    <a:lnTo>
                      <a:pt x="151" y="261"/>
                    </a:lnTo>
                    <a:lnTo>
                      <a:pt x="182" y="177"/>
                    </a:lnTo>
                    <a:lnTo>
                      <a:pt x="105" y="158"/>
                    </a:lnTo>
                    <a:lnTo>
                      <a:pt x="118" y="37"/>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1" name="Freeform 24">
                <a:extLst>
                  <a:ext uri="{FF2B5EF4-FFF2-40B4-BE49-F238E27FC236}">
                    <a16:creationId xmlns:a16="http://schemas.microsoft.com/office/drawing/2014/main" id="{29ABE065-1994-4869-991B-1CC16FE41192}"/>
                  </a:ext>
                </a:extLst>
              </p:cNvPr>
              <p:cNvSpPr>
                <a:spLocks/>
              </p:cNvSpPr>
              <p:nvPr/>
            </p:nvSpPr>
            <p:spPr bwMode="auto">
              <a:xfrm>
                <a:off x="4655" y="3760"/>
                <a:ext cx="127" cy="117"/>
              </a:xfrm>
              <a:custGeom>
                <a:avLst/>
                <a:gdLst>
                  <a:gd name="T0" fmla="*/ 3 w 255"/>
                  <a:gd name="T1" fmla="*/ 0 h 235"/>
                  <a:gd name="T2" fmla="*/ 1 w 255"/>
                  <a:gd name="T3" fmla="*/ 0 h 235"/>
                  <a:gd name="T4" fmla="*/ 0 w 255"/>
                  <a:gd name="T5" fmla="*/ 1 h 235"/>
                  <a:gd name="T6" fmla="*/ 0 w 255"/>
                  <a:gd name="T7" fmla="*/ 3 h 235"/>
                  <a:gd name="T8" fmla="*/ 0 w 255"/>
                  <a:gd name="T9" fmla="*/ 4 h 235"/>
                  <a:gd name="T10" fmla="*/ 1 w 255"/>
                  <a:gd name="T11" fmla="*/ 5 h 235"/>
                  <a:gd name="T12" fmla="*/ 3 w 255"/>
                  <a:gd name="T13" fmla="*/ 5 h 235"/>
                  <a:gd name="T14" fmla="*/ 3 w 255"/>
                  <a:gd name="T15" fmla="*/ 6 h 235"/>
                  <a:gd name="T16" fmla="*/ 4 w 255"/>
                  <a:gd name="T17" fmla="*/ 7 h 235"/>
                  <a:gd name="T18" fmla="*/ 6 w 255"/>
                  <a:gd name="T19" fmla="*/ 6 h 235"/>
                  <a:gd name="T20" fmla="*/ 7 w 255"/>
                  <a:gd name="T21" fmla="*/ 6 h 235"/>
                  <a:gd name="T22" fmla="*/ 7 w 255"/>
                  <a:gd name="T23" fmla="*/ 4 h 235"/>
                  <a:gd name="T24" fmla="*/ 7 w 255"/>
                  <a:gd name="T25" fmla="*/ 3 h 235"/>
                  <a:gd name="T26" fmla="*/ 6 w 255"/>
                  <a:gd name="T27" fmla="*/ 5 h 235"/>
                  <a:gd name="T28" fmla="*/ 5 w 255"/>
                  <a:gd name="T29" fmla="*/ 4 h 235"/>
                  <a:gd name="T30" fmla="*/ 6 w 255"/>
                  <a:gd name="T31" fmla="*/ 2 h 235"/>
                  <a:gd name="T32" fmla="*/ 5 w 255"/>
                  <a:gd name="T33" fmla="*/ 1 h 235"/>
                  <a:gd name="T34" fmla="*/ 4 w 255"/>
                  <a:gd name="T35" fmla="*/ 2 h 235"/>
                  <a:gd name="T36" fmla="*/ 3 w 255"/>
                  <a:gd name="T37" fmla="*/ 0 h 235"/>
                  <a:gd name="T38" fmla="*/ 3 w 255"/>
                  <a:gd name="T39" fmla="*/ 0 h 2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5"/>
                  <a:gd name="T61" fmla="*/ 0 h 235"/>
                  <a:gd name="T62" fmla="*/ 255 w 255"/>
                  <a:gd name="T63" fmla="*/ 235 h 2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5" h="235">
                    <a:moveTo>
                      <a:pt x="108" y="0"/>
                    </a:moveTo>
                    <a:lnTo>
                      <a:pt x="48" y="10"/>
                    </a:lnTo>
                    <a:lnTo>
                      <a:pt x="7" y="48"/>
                    </a:lnTo>
                    <a:lnTo>
                      <a:pt x="0" y="104"/>
                    </a:lnTo>
                    <a:lnTo>
                      <a:pt x="15" y="138"/>
                    </a:lnTo>
                    <a:lnTo>
                      <a:pt x="48" y="166"/>
                    </a:lnTo>
                    <a:lnTo>
                      <a:pt x="98" y="177"/>
                    </a:lnTo>
                    <a:lnTo>
                      <a:pt x="122" y="209"/>
                    </a:lnTo>
                    <a:lnTo>
                      <a:pt x="154" y="235"/>
                    </a:lnTo>
                    <a:lnTo>
                      <a:pt x="207" y="222"/>
                    </a:lnTo>
                    <a:lnTo>
                      <a:pt x="233" y="206"/>
                    </a:lnTo>
                    <a:lnTo>
                      <a:pt x="255" y="144"/>
                    </a:lnTo>
                    <a:lnTo>
                      <a:pt x="244" y="114"/>
                    </a:lnTo>
                    <a:lnTo>
                      <a:pt x="197" y="167"/>
                    </a:lnTo>
                    <a:lnTo>
                      <a:pt x="180" y="151"/>
                    </a:lnTo>
                    <a:lnTo>
                      <a:pt x="209" y="69"/>
                    </a:lnTo>
                    <a:lnTo>
                      <a:pt x="173" y="62"/>
                    </a:lnTo>
                    <a:lnTo>
                      <a:pt x="135" y="66"/>
                    </a:lnTo>
                    <a:lnTo>
                      <a:pt x="108" y="0"/>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2" name="Freeform 25">
                <a:extLst>
                  <a:ext uri="{FF2B5EF4-FFF2-40B4-BE49-F238E27FC236}">
                    <a16:creationId xmlns:a16="http://schemas.microsoft.com/office/drawing/2014/main" id="{01B527FD-2810-4FD0-8D92-C11EDDD7C81C}"/>
                  </a:ext>
                </a:extLst>
              </p:cNvPr>
              <p:cNvSpPr>
                <a:spLocks/>
              </p:cNvSpPr>
              <p:nvPr/>
            </p:nvSpPr>
            <p:spPr bwMode="auto">
              <a:xfrm>
                <a:off x="4698" y="3471"/>
                <a:ext cx="161" cy="297"/>
              </a:xfrm>
              <a:custGeom>
                <a:avLst/>
                <a:gdLst>
                  <a:gd name="T0" fmla="*/ 10 w 322"/>
                  <a:gd name="T1" fmla="*/ 0 h 595"/>
                  <a:gd name="T2" fmla="*/ 9 w 322"/>
                  <a:gd name="T3" fmla="*/ 4 h 595"/>
                  <a:gd name="T4" fmla="*/ 6 w 322"/>
                  <a:gd name="T5" fmla="*/ 8 h 595"/>
                  <a:gd name="T6" fmla="*/ 5 w 322"/>
                  <a:gd name="T7" fmla="*/ 12 h 595"/>
                  <a:gd name="T8" fmla="*/ 3 w 322"/>
                  <a:gd name="T9" fmla="*/ 15 h 595"/>
                  <a:gd name="T10" fmla="*/ 1 w 322"/>
                  <a:gd name="T11" fmla="*/ 18 h 595"/>
                  <a:gd name="T12" fmla="*/ 0 w 322"/>
                  <a:gd name="T13" fmla="*/ 18 h 595"/>
                  <a:gd name="T14" fmla="*/ 3 w 322"/>
                  <a:gd name="T15" fmla="*/ 14 h 595"/>
                  <a:gd name="T16" fmla="*/ 5 w 322"/>
                  <a:gd name="T17" fmla="*/ 7 h 595"/>
                  <a:gd name="T18" fmla="*/ 9 w 322"/>
                  <a:gd name="T19" fmla="*/ 0 h 595"/>
                  <a:gd name="T20" fmla="*/ 10 w 322"/>
                  <a:gd name="T21" fmla="*/ 0 h 595"/>
                  <a:gd name="T22" fmla="*/ 10 w 322"/>
                  <a:gd name="T23" fmla="*/ 0 h 5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2"/>
                  <a:gd name="T37" fmla="*/ 0 h 595"/>
                  <a:gd name="T38" fmla="*/ 322 w 322"/>
                  <a:gd name="T39" fmla="*/ 595 h 5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2" h="595">
                    <a:moveTo>
                      <a:pt x="322" y="25"/>
                    </a:moveTo>
                    <a:lnTo>
                      <a:pt x="264" y="156"/>
                    </a:lnTo>
                    <a:lnTo>
                      <a:pt x="220" y="261"/>
                    </a:lnTo>
                    <a:lnTo>
                      <a:pt x="156" y="395"/>
                    </a:lnTo>
                    <a:lnTo>
                      <a:pt x="96" y="505"/>
                    </a:lnTo>
                    <a:lnTo>
                      <a:pt x="34" y="595"/>
                    </a:lnTo>
                    <a:lnTo>
                      <a:pt x="0" y="576"/>
                    </a:lnTo>
                    <a:lnTo>
                      <a:pt x="80" y="458"/>
                    </a:lnTo>
                    <a:lnTo>
                      <a:pt x="174" y="234"/>
                    </a:lnTo>
                    <a:lnTo>
                      <a:pt x="271" y="0"/>
                    </a:lnTo>
                    <a:lnTo>
                      <a:pt x="322" y="25"/>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3" name="Freeform 26">
                <a:extLst>
                  <a:ext uri="{FF2B5EF4-FFF2-40B4-BE49-F238E27FC236}">
                    <a16:creationId xmlns:a16="http://schemas.microsoft.com/office/drawing/2014/main" id="{ED0AEB04-570D-4E87-A2A5-B1EF6BAD1093}"/>
                  </a:ext>
                </a:extLst>
              </p:cNvPr>
              <p:cNvSpPr>
                <a:spLocks/>
              </p:cNvSpPr>
              <p:nvPr/>
            </p:nvSpPr>
            <p:spPr bwMode="auto">
              <a:xfrm>
                <a:off x="4739" y="3351"/>
                <a:ext cx="184" cy="493"/>
              </a:xfrm>
              <a:custGeom>
                <a:avLst/>
                <a:gdLst>
                  <a:gd name="T0" fmla="*/ 11 w 368"/>
                  <a:gd name="T1" fmla="*/ 0 h 986"/>
                  <a:gd name="T2" fmla="*/ 9 w 368"/>
                  <a:gd name="T3" fmla="*/ 4 h 986"/>
                  <a:gd name="T4" fmla="*/ 7 w 368"/>
                  <a:gd name="T5" fmla="*/ 4 h 986"/>
                  <a:gd name="T6" fmla="*/ 9 w 368"/>
                  <a:gd name="T7" fmla="*/ 5 h 986"/>
                  <a:gd name="T8" fmla="*/ 6 w 368"/>
                  <a:gd name="T9" fmla="*/ 6 h 986"/>
                  <a:gd name="T10" fmla="*/ 9 w 368"/>
                  <a:gd name="T11" fmla="*/ 8 h 986"/>
                  <a:gd name="T12" fmla="*/ 9 w 368"/>
                  <a:gd name="T13" fmla="*/ 10 h 986"/>
                  <a:gd name="T14" fmla="*/ 5 w 368"/>
                  <a:gd name="T15" fmla="*/ 22 h 986"/>
                  <a:gd name="T16" fmla="*/ 3 w 368"/>
                  <a:gd name="T17" fmla="*/ 25 h 986"/>
                  <a:gd name="T18" fmla="*/ 1 w 368"/>
                  <a:gd name="T19" fmla="*/ 28 h 986"/>
                  <a:gd name="T20" fmla="*/ 1 w 368"/>
                  <a:gd name="T21" fmla="*/ 29 h 986"/>
                  <a:gd name="T22" fmla="*/ 0 w 368"/>
                  <a:gd name="T23" fmla="*/ 30 h 986"/>
                  <a:gd name="T24" fmla="*/ 1 w 368"/>
                  <a:gd name="T25" fmla="*/ 31 h 986"/>
                  <a:gd name="T26" fmla="*/ 1 w 368"/>
                  <a:gd name="T27" fmla="*/ 31 h 986"/>
                  <a:gd name="T28" fmla="*/ 1 w 368"/>
                  <a:gd name="T29" fmla="*/ 31 h 986"/>
                  <a:gd name="T30" fmla="*/ 1 w 368"/>
                  <a:gd name="T31" fmla="*/ 30 h 986"/>
                  <a:gd name="T32" fmla="*/ 4 w 368"/>
                  <a:gd name="T33" fmla="*/ 27 h 986"/>
                  <a:gd name="T34" fmla="*/ 6 w 368"/>
                  <a:gd name="T35" fmla="*/ 25 h 986"/>
                  <a:gd name="T36" fmla="*/ 6 w 368"/>
                  <a:gd name="T37" fmla="*/ 21 h 986"/>
                  <a:gd name="T38" fmla="*/ 9 w 368"/>
                  <a:gd name="T39" fmla="*/ 14 h 986"/>
                  <a:gd name="T40" fmla="*/ 11 w 368"/>
                  <a:gd name="T41" fmla="*/ 8 h 986"/>
                  <a:gd name="T42" fmla="*/ 10 w 368"/>
                  <a:gd name="T43" fmla="*/ 6 h 986"/>
                  <a:gd name="T44" fmla="*/ 11 w 368"/>
                  <a:gd name="T45" fmla="*/ 5 h 986"/>
                  <a:gd name="T46" fmla="*/ 11 w 368"/>
                  <a:gd name="T47" fmla="*/ 4 h 986"/>
                  <a:gd name="T48" fmla="*/ 12 w 368"/>
                  <a:gd name="T49" fmla="*/ 2 h 986"/>
                  <a:gd name="T50" fmla="*/ 11 w 368"/>
                  <a:gd name="T51" fmla="*/ 0 h 986"/>
                  <a:gd name="T52" fmla="*/ 11 w 368"/>
                  <a:gd name="T53" fmla="*/ 0 h 9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8"/>
                  <a:gd name="T82" fmla="*/ 0 h 986"/>
                  <a:gd name="T83" fmla="*/ 368 w 368"/>
                  <a:gd name="T84" fmla="*/ 986 h 98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8" h="986">
                    <a:moveTo>
                      <a:pt x="333" y="0"/>
                    </a:moveTo>
                    <a:lnTo>
                      <a:pt x="283" y="124"/>
                    </a:lnTo>
                    <a:lnTo>
                      <a:pt x="247" y="126"/>
                    </a:lnTo>
                    <a:lnTo>
                      <a:pt x="270" y="155"/>
                    </a:lnTo>
                    <a:lnTo>
                      <a:pt x="214" y="185"/>
                    </a:lnTo>
                    <a:lnTo>
                      <a:pt x="287" y="228"/>
                    </a:lnTo>
                    <a:lnTo>
                      <a:pt x="276" y="296"/>
                    </a:lnTo>
                    <a:lnTo>
                      <a:pt x="158" y="690"/>
                    </a:lnTo>
                    <a:lnTo>
                      <a:pt x="110" y="796"/>
                    </a:lnTo>
                    <a:lnTo>
                      <a:pt x="53" y="887"/>
                    </a:lnTo>
                    <a:lnTo>
                      <a:pt x="20" y="928"/>
                    </a:lnTo>
                    <a:lnTo>
                      <a:pt x="0" y="950"/>
                    </a:lnTo>
                    <a:lnTo>
                      <a:pt x="3" y="969"/>
                    </a:lnTo>
                    <a:lnTo>
                      <a:pt x="39" y="986"/>
                    </a:lnTo>
                    <a:lnTo>
                      <a:pt x="51" y="964"/>
                    </a:lnTo>
                    <a:lnTo>
                      <a:pt x="53" y="943"/>
                    </a:lnTo>
                    <a:lnTo>
                      <a:pt x="128" y="839"/>
                    </a:lnTo>
                    <a:lnTo>
                      <a:pt x="165" y="782"/>
                    </a:lnTo>
                    <a:lnTo>
                      <a:pt x="223" y="650"/>
                    </a:lnTo>
                    <a:lnTo>
                      <a:pt x="277" y="448"/>
                    </a:lnTo>
                    <a:lnTo>
                      <a:pt x="349" y="233"/>
                    </a:lnTo>
                    <a:lnTo>
                      <a:pt x="320" y="165"/>
                    </a:lnTo>
                    <a:lnTo>
                      <a:pt x="338" y="152"/>
                    </a:lnTo>
                    <a:lnTo>
                      <a:pt x="338" y="119"/>
                    </a:lnTo>
                    <a:lnTo>
                      <a:pt x="368" y="43"/>
                    </a:lnTo>
                    <a:lnTo>
                      <a:pt x="333" y="0"/>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4" name="Freeform 27">
                <a:extLst>
                  <a:ext uri="{FF2B5EF4-FFF2-40B4-BE49-F238E27FC236}">
                    <a16:creationId xmlns:a16="http://schemas.microsoft.com/office/drawing/2014/main" id="{1DC8AB4D-3C87-45B5-9842-87ACC4311FC4}"/>
                  </a:ext>
                </a:extLst>
              </p:cNvPr>
              <p:cNvSpPr>
                <a:spLocks/>
              </p:cNvSpPr>
              <p:nvPr/>
            </p:nvSpPr>
            <p:spPr bwMode="auto">
              <a:xfrm>
                <a:off x="4667" y="3299"/>
                <a:ext cx="64" cy="58"/>
              </a:xfrm>
              <a:custGeom>
                <a:avLst/>
                <a:gdLst>
                  <a:gd name="T0" fmla="*/ 1 w 129"/>
                  <a:gd name="T1" fmla="*/ 0 h 116"/>
                  <a:gd name="T2" fmla="*/ 0 w 129"/>
                  <a:gd name="T3" fmla="*/ 1 h 116"/>
                  <a:gd name="T4" fmla="*/ 0 w 129"/>
                  <a:gd name="T5" fmla="*/ 2 h 116"/>
                  <a:gd name="T6" fmla="*/ 0 w 129"/>
                  <a:gd name="T7" fmla="*/ 3 h 116"/>
                  <a:gd name="T8" fmla="*/ 1 w 129"/>
                  <a:gd name="T9" fmla="*/ 4 h 116"/>
                  <a:gd name="T10" fmla="*/ 2 w 129"/>
                  <a:gd name="T11" fmla="*/ 4 h 116"/>
                  <a:gd name="T12" fmla="*/ 4 w 129"/>
                  <a:gd name="T13" fmla="*/ 3 h 116"/>
                  <a:gd name="T14" fmla="*/ 3 w 129"/>
                  <a:gd name="T15" fmla="*/ 2 h 116"/>
                  <a:gd name="T16" fmla="*/ 2 w 129"/>
                  <a:gd name="T17" fmla="*/ 1 h 116"/>
                  <a:gd name="T18" fmla="*/ 1 w 129"/>
                  <a:gd name="T19" fmla="*/ 0 h 116"/>
                  <a:gd name="T20" fmla="*/ 1 w 129"/>
                  <a:gd name="T21" fmla="*/ 0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9"/>
                  <a:gd name="T34" fmla="*/ 0 h 116"/>
                  <a:gd name="T35" fmla="*/ 129 w 129"/>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9" h="116">
                    <a:moveTo>
                      <a:pt x="47" y="0"/>
                    </a:moveTo>
                    <a:lnTo>
                      <a:pt x="24" y="13"/>
                    </a:lnTo>
                    <a:lnTo>
                      <a:pt x="0" y="55"/>
                    </a:lnTo>
                    <a:lnTo>
                      <a:pt x="30" y="91"/>
                    </a:lnTo>
                    <a:lnTo>
                      <a:pt x="61" y="108"/>
                    </a:lnTo>
                    <a:lnTo>
                      <a:pt x="87" y="116"/>
                    </a:lnTo>
                    <a:lnTo>
                      <a:pt x="129" y="81"/>
                    </a:lnTo>
                    <a:lnTo>
                      <a:pt x="112" y="56"/>
                    </a:lnTo>
                    <a:lnTo>
                      <a:pt x="73" y="29"/>
                    </a:lnTo>
                    <a:lnTo>
                      <a:pt x="47" y="0"/>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5" name="Freeform 28">
                <a:extLst>
                  <a:ext uri="{FF2B5EF4-FFF2-40B4-BE49-F238E27FC236}">
                    <a16:creationId xmlns:a16="http://schemas.microsoft.com/office/drawing/2014/main" id="{B0EEC2A3-98EB-4582-82F4-A3106D69A5E4}"/>
                  </a:ext>
                </a:extLst>
              </p:cNvPr>
              <p:cNvSpPr>
                <a:spLocks/>
              </p:cNvSpPr>
              <p:nvPr/>
            </p:nvSpPr>
            <p:spPr bwMode="auto">
              <a:xfrm>
                <a:off x="5178" y="3570"/>
                <a:ext cx="87" cy="131"/>
              </a:xfrm>
              <a:custGeom>
                <a:avLst/>
                <a:gdLst>
                  <a:gd name="T0" fmla="*/ 1 w 175"/>
                  <a:gd name="T1" fmla="*/ 0 h 263"/>
                  <a:gd name="T2" fmla="*/ 0 w 175"/>
                  <a:gd name="T3" fmla="*/ 1 h 263"/>
                  <a:gd name="T4" fmla="*/ 0 w 175"/>
                  <a:gd name="T5" fmla="*/ 5 h 263"/>
                  <a:gd name="T6" fmla="*/ 1 w 175"/>
                  <a:gd name="T7" fmla="*/ 5 h 263"/>
                  <a:gd name="T8" fmla="*/ 3 w 175"/>
                  <a:gd name="T9" fmla="*/ 8 h 263"/>
                  <a:gd name="T10" fmla="*/ 4 w 175"/>
                  <a:gd name="T11" fmla="*/ 8 h 263"/>
                  <a:gd name="T12" fmla="*/ 5 w 175"/>
                  <a:gd name="T13" fmla="*/ 5 h 263"/>
                  <a:gd name="T14" fmla="*/ 4 w 175"/>
                  <a:gd name="T15" fmla="*/ 3 h 263"/>
                  <a:gd name="T16" fmla="*/ 5 w 175"/>
                  <a:gd name="T17" fmla="*/ 0 h 263"/>
                  <a:gd name="T18" fmla="*/ 3 w 175"/>
                  <a:gd name="T19" fmla="*/ 0 h 263"/>
                  <a:gd name="T20" fmla="*/ 1 w 175"/>
                  <a:gd name="T21" fmla="*/ 0 h 263"/>
                  <a:gd name="T22" fmla="*/ 1 w 175"/>
                  <a:gd name="T23" fmla="*/ 0 h 2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5"/>
                  <a:gd name="T37" fmla="*/ 0 h 263"/>
                  <a:gd name="T38" fmla="*/ 175 w 175"/>
                  <a:gd name="T39" fmla="*/ 263 h 2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5" h="263">
                    <a:moveTo>
                      <a:pt x="41" y="0"/>
                    </a:moveTo>
                    <a:lnTo>
                      <a:pt x="31" y="59"/>
                    </a:lnTo>
                    <a:lnTo>
                      <a:pt x="0" y="162"/>
                    </a:lnTo>
                    <a:lnTo>
                      <a:pt x="60" y="171"/>
                    </a:lnTo>
                    <a:lnTo>
                      <a:pt x="102" y="263"/>
                    </a:lnTo>
                    <a:lnTo>
                      <a:pt x="153" y="263"/>
                    </a:lnTo>
                    <a:lnTo>
                      <a:pt x="175" y="174"/>
                    </a:lnTo>
                    <a:lnTo>
                      <a:pt x="158" y="108"/>
                    </a:lnTo>
                    <a:lnTo>
                      <a:pt x="171" y="0"/>
                    </a:lnTo>
                    <a:lnTo>
                      <a:pt x="119" y="20"/>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6" name="Freeform 29">
                <a:extLst>
                  <a:ext uri="{FF2B5EF4-FFF2-40B4-BE49-F238E27FC236}">
                    <a16:creationId xmlns:a16="http://schemas.microsoft.com/office/drawing/2014/main" id="{F2F66944-A0F7-43FD-AE1D-22A84B2EFCA8}"/>
                  </a:ext>
                </a:extLst>
              </p:cNvPr>
              <p:cNvSpPr>
                <a:spLocks/>
              </p:cNvSpPr>
              <p:nvPr/>
            </p:nvSpPr>
            <p:spPr bwMode="auto">
              <a:xfrm>
                <a:off x="5094" y="3757"/>
                <a:ext cx="91" cy="66"/>
              </a:xfrm>
              <a:custGeom>
                <a:avLst/>
                <a:gdLst>
                  <a:gd name="T0" fmla="*/ 1 w 181"/>
                  <a:gd name="T1" fmla="*/ 0 h 132"/>
                  <a:gd name="T2" fmla="*/ 0 w 181"/>
                  <a:gd name="T3" fmla="*/ 3 h 132"/>
                  <a:gd name="T4" fmla="*/ 2 w 181"/>
                  <a:gd name="T5" fmla="*/ 4 h 132"/>
                  <a:gd name="T6" fmla="*/ 6 w 181"/>
                  <a:gd name="T7" fmla="*/ 2 h 132"/>
                  <a:gd name="T8" fmla="*/ 6 w 181"/>
                  <a:gd name="T9" fmla="*/ 1 h 132"/>
                  <a:gd name="T10" fmla="*/ 2 w 181"/>
                  <a:gd name="T11" fmla="*/ 1 h 132"/>
                  <a:gd name="T12" fmla="*/ 1 w 181"/>
                  <a:gd name="T13" fmla="*/ 0 h 132"/>
                  <a:gd name="T14" fmla="*/ 1 w 181"/>
                  <a:gd name="T15" fmla="*/ 0 h 132"/>
                  <a:gd name="T16" fmla="*/ 0 60000 65536"/>
                  <a:gd name="T17" fmla="*/ 0 60000 65536"/>
                  <a:gd name="T18" fmla="*/ 0 60000 65536"/>
                  <a:gd name="T19" fmla="*/ 0 60000 65536"/>
                  <a:gd name="T20" fmla="*/ 0 60000 65536"/>
                  <a:gd name="T21" fmla="*/ 0 60000 65536"/>
                  <a:gd name="T22" fmla="*/ 0 60000 65536"/>
                  <a:gd name="T23" fmla="*/ 0 60000 65536"/>
                  <a:gd name="T24" fmla="*/ 0 w 181"/>
                  <a:gd name="T25" fmla="*/ 0 h 132"/>
                  <a:gd name="T26" fmla="*/ 181 w 181"/>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1" h="132">
                    <a:moveTo>
                      <a:pt x="20" y="0"/>
                    </a:moveTo>
                    <a:lnTo>
                      <a:pt x="0" y="112"/>
                    </a:lnTo>
                    <a:lnTo>
                      <a:pt x="52" y="132"/>
                    </a:lnTo>
                    <a:lnTo>
                      <a:pt x="181" y="84"/>
                    </a:lnTo>
                    <a:lnTo>
                      <a:pt x="167" y="41"/>
                    </a:lnTo>
                    <a:lnTo>
                      <a:pt x="62" y="14"/>
                    </a:lnTo>
                    <a:lnTo>
                      <a:pt x="20" y="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7" name="Freeform 30">
                <a:extLst>
                  <a:ext uri="{FF2B5EF4-FFF2-40B4-BE49-F238E27FC236}">
                    <a16:creationId xmlns:a16="http://schemas.microsoft.com/office/drawing/2014/main" id="{3643C771-A088-4CB0-A000-7F2B67399888}"/>
                  </a:ext>
                </a:extLst>
              </p:cNvPr>
              <p:cNvSpPr>
                <a:spLocks/>
              </p:cNvSpPr>
              <p:nvPr/>
            </p:nvSpPr>
            <p:spPr bwMode="auto">
              <a:xfrm>
                <a:off x="5117" y="3653"/>
                <a:ext cx="144" cy="134"/>
              </a:xfrm>
              <a:custGeom>
                <a:avLst/>
                <a:gdLst>
                  <a:gd name="T0" fmla="*/ 4 w 289"/>
                  <a:gd name="T1" fmla="*/ 0 h 269"/>
                  <a:gd name="T2" fmla="*/ 3 w 289"/>
                  <a:gd name="T3" fmla="*/ 0 h 269"/>
                  <a:gd name="T4" fmla="*/ 2 w 289"/>
                  <a:gd name="T5" fmla="*/ 2 h 269"/>
                  <a:gd name="T6" fmla="*/ 0 w 289"/>
                  <a:gd name="T7" fmla="*/ 5 h 269"/>
                  <a:gd name="T8" fmla="*/ 4 w 289"/>
                  <a:gd name="T9" fmla="*/ 6 h 269"/>
                  <a:gd name="T10" fmla="*/ 4 w 289"/>
                  <a:gd name="T11" fmla="*/ 8 h 269"/>
                  <a:gd name="T12" fmla="*/ 6 w 289"/>
                  <a:gd name="T13" fmla="*/ 5 h 269"/>
                  <a:gd name="T14" fmla="*/ 9 w 289"/>
                  <a:gd name="T15" fmla="*/ 3 h 269"/>
                  <a:gd name="T16" fmla="*/ 9 w 289"/>
                  <a:gd name="T17" fmla="*/ 1 h 269"/>
                  <a:gd name="T18" fmla="*/ 6 w 289"/>
                  <a:gd name="T19" fmla="*/ 3 h 269"/>
                  <a:gd name="T20" fmla="*/ 6 w 289"/>
                  <a:gd name="T21" fmla="*/ 1 h 269"/>
                  <a:gd name="T22" fmla="*/ 5 w 289"/>
                  <a:gd name="T23" fmla="*/ 0 h 269"/>
                  <a:gd name="T24" fmla="*/ 4 w 289"/>
                  <a:gd name="T25" fmla="*/ 0 h 269"/>
                  <a:gd name="T26" fmla="*/ 4 w 289"/>
                  <a:gd name="T27" fmla="*/ 0 h 2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9"/>
                  <a:gd name="T43" fmla="*/ 0 h 269"/>
                  <a:gd name="T44" fmla="*/ 289 w 289"/>
                  <a:gd name="T45" fmla="*/ 269 h 2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9" h="269">
                    <a:moveTo>
                      <a:pt x="144" y="0"/>
                    </a:moveTo>
                    <a:lnTo>
                      <a:pt x="98" y="3"/>
                    </a:lnTo>
                    <a:lnTo>
                      <a:pt x="91" y="91"/>
                    </a:lnTo>
                    <a:lnTo>
                      <a:pt x="0" y="174"/>
                    </a:lnTo>
                    <a:lnTo>
                      <a:pt x="130" y="209"/>
                    </a:lnTo>
                    <a:lnTo>
                      <a:pt x="154" y="269"/>
                    </a:lnTo>
                    <a:lnTo>
                      <a:pt x="223" y="174"/>
                    </a:lnTo>
                    <a:lnTo>
                      <a:pt x="289" y="122"/>
                    </a:lnTo>
                    <a:lnTo>
                      <a:pt x="289" y="59"/>
                    </a:lnTo>
                    <a:lnTo>
                      <a:pt x="216" y="108"/>
                    </a:lnTo>
                    <a:lnTo>
                      <a:pt x="199" y="32"/>
                    </a:lnTo>
                    <a:lnTo>
                      <a:pt x="174" y="7"/>
                    </a:lnTo>
                    <a:lnTo>
                      <a:pt x="144" y="0"/>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8" name="Freeform 31">
                <a:extLst>
                  <a:ext uri="{FF2B5EF4-FFF2-40B4-BE49-F238E27FC236}">
                    <a16:creationId xmlns:a16="http://schemas.microsoft.com/office/drawing/2014/main" id="{DA0763EB-5E74-47E8-9E3E-68404B4E1B83}"/>
                  </a:ext>
                </a:extLst>
              </p:cNvPr>
              <p:cNvSpPr>
                <a:spLocks/>
              </p:cNvSpPr>
              <p:nvPr/>
            </p:nvSpPr>
            <p:spPr bwMode="auto">
              <a:xfrm>
                <a:off x="5276" y="2936"/>
                <a:ext cx="222" cy="291"/>
              </a:xfrm>
              <a:custGeom>
                <a:avLst/>
                <a:gdLst>
                  <a:gd name="T0" fmla="*/ 0 w 445"/>
                  <a:gd name="T1" fmla="*/ 9 h 582"/>
                  <a:gd name="T2" fmla="*/ 0 w 445"/>
                  <a:gd name="T3" fmla="*/ 11 h 582"/>
                  <a:gd name="T4" fmla="*/ 1 w 445"/>
                  <a:gd name="T5" fmla="*/ 12 h 582"/>
                  <a:gd name="T6" fmla="*/ 3 w 445"/>
                  <a:gd name="T7" fmla="*/ 12 h 582"/>
                  <a:gd name="T8" fmla="*/ 3 w 445"/>
                  <a:gd name="T9" fmla="*/ 13 h 582"/>
                  <a:gd name="T10" fmla="*/ 4 w 445"/>
                  <a:gd name="T11" fmla="*/ 15 h 582"/>
                  <a:gd name="T12" fmla="*/ 4 w 445"/>
                  <a:gd name="T13" fmla="*/ 18 h 582"/>
                  <a:gd name="T14" fmla="*/ 5 w 445"/>
                  <a:gd name="T15" fmla="*/ 18 h 582"/>
                  <a:gd name="T16" fmla="*/ 9 w 445"/>
                  <a:gd name="T17" fmla="*/ 17 h 582"/>
                  <a:gd name="T18" fmla="*/ 11 w 445"/>
                  <a:gd name="T19" fmla="*/ 14 h 582"/>
                  <a:gd name="T20" fmla="*/ 13 w 445"/>
                  <a:gd name="T21" fmla="*/ 12 h 582"/>
                  <a:gd name="T22" fmla="*/ 13 w 445"/>
                  <a:gd name="T23" fmla="*/ 10 h 582"/>
                  <a:gd name="T24" fmla="*/ 13 w 445"/>
                  <a:gd name="T25" fmla="*/ 9 h 582"/>
                  <a:gd name="T26" fmla="*/ 13 w 445"/>
                  <a:gd name="T27" fmla="*/ 5 h 582"/>
                  <a:gd name="T28" fmla="*/ 11 w 445"/>
                  <a:gd name="T29" fmla="*/ 1 h 582"/>
                  <a:gd name="T30" fmla="*/ 9 w 445"/>
                  <a:gd name="T31" fmla="*/ 0 h 582"/>
                  <a:gd name="T32" fmla="*/ 9 w 445"/>
                  <a:gd name="T33" fmla="*/ 2 h 582"/>
                  <a:gd name="T34" fmla="*/ 7 w 445"/>
                  <a:gd name="T35" fmla="*/ 5 h 582"/>
                  <a:gd name="T36" fmla="*/ 4 w 445"/>
                  <a:gd name="T37" fmla="*/ 6 h 582"/>
                  <a:gd name="T38" fmla="*/ 0 w 445"/>
                  <a:gd name="T39" fmla="*/ 9 h 582"/>
                  <a:gd name="T40" fmla="*/ 0 w 445"/>
                  <a:gd name="T41" fmla="*/ 9 h 5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5"/>
                  <a:gd name="T64" fmla="*/ 0 h 582"/>
                  <a:gd name="T65" fmla="*/ 445 w 445"/>
                  <a:gd name="T66" fmla="*/ 582 h 5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5" h="582">
                    <a:moveTo>
                      <a:pt x="16" y="279"/>
                    </a:moveTo>
                    <a:lnTo>
                      <a:pt x="0" y="367"/>
                    </a:lnTo>
                    <a:lnTo>
                      <a:pt x="49" y="384"/>
                    </a:lnTo>
                    <a:lnTo>
                      <a:pt x="98" y="411"/>
                    </a:lnTo>
                    <a:lnTo>
                      <a:pt x="126" y="446"/>
                    </a:lnTo>
                    <a:lnTo>
                      <a:pt x="146" y="503"/>
                    </a:lnTo>
                    <a:lnTo>
                      <a:pt x="151" y="556"/>
                    </a:lnTo>
                    <a:lnTo>
                      <a:pt x="167" y="582"/>
                    </a:lnTo>
                    <a:lnTo>
                      <a:pt x="305" y="521"/>
                    </a:lnTo>
                    <a:lnTo>
                      <a:pt x="364" y="475"/>
                    </a:lnTo>
                    <a:lnTo>
                      <a:pt x="426" y="388"/>
                    </a:lnTo>
                    <a:lnTo>
                      <a:pt x="437" y="328"/>
                    </a:lnTo>
                    <a:lnTo>
                      <a:pt x="445" y="266"/>
                    </a:lnTo>
                    <a:lnTo>
                      <a:pt x="419" y="154"/>
                    </a:lnTo>
                    <a:lnTo>
                      <a:pt x="353" y="23"/>
                    </a:lnTo>
                    <a:lnTo>
                      <a:pt x="317" y="0"/>
                    </a:lnTo>
                    <a:lnTo>
                      <a:pt x="294" y="69"/>
                    </a:lnTo>
                    <a:lnTo>
                      <a:pt x="239" y="166"/>
                    </a:lnTo>
                    <a:lnTo>
                      <a:pt x="156" y="222"/>
                    </a:lnTo>
                    <a:lnTo>
                      <a:pt x="16" y="279"/>
                    </a:lnTo>
                    <a:close/>
                  </a:path>
                </a:pathLst>
              </a:custGeom>
              <a:solidFill>
                <a:srgbClr val="9393A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19" name="Freeform 32">
                <a:extLst>
                  <a:ext uri="{FF2B5EF4-FFF2-40B4-BE49-F238E27FC236}">
                    <a16:creationId xmlns:a16="http://schemas.microsoft.com/office/drawing/2014/main" id="{5418F7C1-014E-4FBB-8247-131293751467}"/>
                  </a:ext>
                </a:extLst>
              </p:cNvPr>
              <p:cNvSpPr>
                <a:spLocks/>
              </p:cNvSpPr>
              <p:nvPr/>
            </p:nvSpPr>
            <p:spPr bwMode="auto">
              <a:xfrm>
                <a:off x="5291" y="2880"/>
                <a:ext cx="146" cy="192"/>
              </a:xfrm>
              <a:custGeom>
                <a:avLst/>
                <a:gdLst>
                  <a:gd name="T0" fmla="*/ 5 w 292"/>
                  <a:gd name="T1" fmla="*/ 0 h 384"/>
                  <a:gd name="T2" fmla="*/ 5 w 292"/>
                  <a:gd name="T3" fmla="*/ 3 h 384"/>
                  <a:gd name="T4" fmla="*/ 5 w 292"/>
                  <a:gd name="T5" fmla="*/ 5 h 384"/>
                  <a:gd name="T6" fmla="*/ 2 w 292"/>
                  <a:gd name="T7" fmla="*/ 7 h 384"/>
                  <a:gd name="T8" fmla="*/ 0 w 292"/>
                  <a:gd name="T9" fmla="*/ 11 h 384"/>
                  <a:gd name="T10" fmla="*/ 0 w 292"/>
                  <a:gd name="T11" fmla="*/ 12 h 384"/>
                  <a:gd name="T12" fmla="*/ 5 w 292"/>
                  <a:gd name="T13" fmla="*/ 11 h 384"/>
                  <a:gd name="T14" fmla="*/ 6 w 292"/>
                  <a:gd name="T15" fmla="*/ 10 h 384"/>
                  <a:gd name="T16" fmla="*/ 9 w 292"/>
                  <a:gd name="T17" fmla="*/ 6 h 384"/>
                  <a:gd name="T18" fmla="*/ 9 w 292"/>
                  <a:gd name="T19" fmla="*/ 3 h 384"/>
                  <a:gd name="T20" fmla="*/ 5 w 292"/>
                  <a:gd name="T21" fmla="*/ 0 h 384"/>
                  <a:gd name="T22" fmla="*/ 5 w 292"/>
                  <a:gd name="T23" fmla="*/ 0 h 3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2"/>
                  <a:gd name="T37" fmla="*/ 0 h 384"/>
                  <a:gd name="T38" fmla="*/ 292 w 292"/>
                  <a:gd name="T39" fmla="*/ 384 h 3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2" h="384">
                    <a:moveTo>
                      <a:pt x="180" y="0"/>
                    </a:moveTo>
                    <a:lnTo>
                      <a:pt x="187" y="89"/>
                    </a:lnTo>
                    <a:lnTo>
                      <a:pt x="154" y="137"/>
                    </a:lnTo>
                    <a:lnTo>
                      <a:pt x="86" y="245"/>
                    </a:lnTo>
                    <a:lnTo>
                      <a:pt x="0" y="322"/>
                    </a:lnTo>
                    <a:lnTo>
                      <a:pt x="0" y="384"/>
                    </a:lnTo>
                    <a:lnTo>
                      <a:pt x="137" y="332"/>
                    </a:lnTo>
                    <a:lnTo>
                      <a:pt x="194" y="291"/>
                    </a:lnTo>
                    <a:lnTo>
                      <a:pt x="263" y="186"/>
                    </a:lnTo>
                    <a:lnTo>
                      <a:pt x="292" y="111"/>
                    </a:lnTo>
                    <a:lnTo>
                      <a:pt x="18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0" name="Freeform 33">
                <a:extLst>
                  <a:ext uri="{FF2B5EF4-FFF2-40B4-BE49-F238E27FC236}">
                    <a16:creationId xmlns:a16="http://schemas.microsoft.com/office/drawing/2014/main" id="{20CA0EDE-0225-43F2-989D-C834B2A0158C}"/>
                  </a:ext>
                </a:extLst>
              </p:cNvPr>
              <p:cNvSpPr>
                <a:spLocks/>
              </p:cNvSpPr>
              <p:nvPr/>
            </p:nvSpPr>
            <p:spPr bwMode="auto">
              <a:xfrm>
                <a:off x="4890" y="2748"/>
                <a:ext cx="494" cy="302"/>
              </a:xfrm>
              <a:custGeom>
                <a:avLst/>
                <a:gdLst>
                  <a:gd name="T0" fmla="*/ 4 w 987"/>
                  <a:gd name="T1" fmla="*/ 8 h 603"/>
                  <a:gd name="T2" fmla="*/ 3 w 987"/>
                  <a:gd name="T3" fmla="*/ 8 h 603"/>
                  <a:gd name="T4" fmla="*/ 2 w 987"/>
                  <a:gd name="T5" fmla="*/ 10 h 603"/>
                  <a:gd name="T6" fmla="*/ 2 w 987"/>
                  <a:gd name="T7" fmla="*/ 11 h 603"/>
                  <a:gd name="T8" fmla="*/ 2 w 987"/>
                  <a:gd name="T9" fmla="*/ 13 h 603"/>
                  <a:gd name="T10" fmla="*/ 2 w 987"/>
                  <a:gd name="T11" fmla="*/ 14 h 603"/>
                  <a:gd name="T12" fmla="*/ 0 w 987"/>
                  <a:gd name="T13" fmla="*/ 17 h 603"/>
                  <a:gd name="T14" fmla="*/ 1 w 987"/>
                  <a:gd name="T15" fmla="*/ 17 h 603"/>
                  <a:gd name="T16" fmla="*/ 3 w 987"/>
                  <a:gd name="T17" fmla="*/ 17 h 603"/>
                  <a:gd name="T18" fmla="*/ 6 w 987"/>
                  <a:gd name="T19" fmla="*/ 18 h 603"/>
                  <a:gd name="T20" fmla="*/ 7 w 987"/>
                  <a:gd name="T21" fmla="*/ 17 h 603"/>
                  <a:gd name="T22" fmla="*/ 7 w 987"/>
                  <a:gd name="T23" fmla="*/ 15 h 603"/>
                  <a:gd name="T24" fmla="*/ 8 w 987"/>
                  <a:gd name="T25" fmla="*/ 14 h 603"/>
                  <a:gd name="T26" fmla="*/ 10 w 987"/>
                  <a:gd name="T27" fmla="*/ 15 h 603"/>
                  <a:gd name="T28" fmla="*/ 10 w 987"/>
                  <a:gd name="T29" fmla="*/ 15 h 603"/>
                  <a:gd name="T30" fmla="*/ 11 w 987"/>
                  <a:gd name="T31" fmla="*/ 16 h 603"/>
                  <a:gd name="T32" fmla="*/ 12 w 987"/>
                  <a:gd name="T33" fmla="*/ 17 h 603"/>
                  <a:gd name="T34" fmla="*/ 13 w 987"/>
                  <a:gd name="T35" fmla="*/ 17 h 603"/>
                  <a:gd name="T36" fmla="*/ 14 w 987"/>
                  <a:gd name="T37" fmla="*/ 18 h 603"/>
                  <a:gd name="T38" fmla="*/ 17 w 987"/>
                  <a:gd name="T39" fmla="*/ 18 h 603"/>
                  <a:gd name="T40" fmla="*/ 19 w 987"/>
                  <a:gd name="T41" fmla="*/ 19 h 603"/>
                  <a:gd name="T42" fmla="*/ 19 w 987"/>
                  <a:gd name="T43" fmla="*/ 17 h 603"/>
                  <a:gd name="T44" fmla="*/ 21 w 987"/>
                  <a:gd name="T45" fmla="*/ 17 h 603"/>
                  <a:gd name="T46" fmla="*/ 24 w 987"/>
                  <a:gd name="T47" fmla="*/ 17 h 603"/>
                  <a:gd name="T48" fmla="*/ 25 w 987"/>
                  <a:gd name="T49" fmla="*/ 18 h 603"/>
                  <a:gd name="T50" fmla="*/ 25 w 987"/>
                  <a:gd name="T51" fmla="*/ 19 h 603"/>
                  <a:gd name="T52" fmla="*/ 28 w 987"/>
                  <a:gd name="T53" fmla="*/ 17 h 603"/>
                  <a:gd name="T54" fmla="*/ 30 w 987"/>
                  <a:gd name="T55" fmla="*/ 14 h 603"/>
                  <a:gd name="T56" fmla="*/ 30 w 987"/>
                  <a:gd name="T57" fmla="*/ 13 h 603"/>
                  <a:gd name="T58" fmla="*/ 31 w 987"/>
                  <a:gd name="T59" fmla="*/ 12 h 603"/>
                  <a:gd name="T60" fmla="*/ 31 w 987"/>
                  <a:gd name="T61" fmla="*/ 9 h 603"/>
                  <a:gd name="T62" fmla="*/ 27 w 987"/>
                  <a:gd name="T63" fmla="*/ 4 h 603"/>
                  <a:gd name="T64" fmla="*/ 24 w 987"/>
                  <a:gd name="T65" fmla="*/ 2 h 603"/>
                  <a:gd name="T66" fmla="*/ 21 w 987"/>
                  <a:gd name="T67" fmla="*/ 1 h 603"/>
                  <a:gd name="T68" fmla="*/ 17 w 987"/>
                  <a:gd name="T69" fmla="*/ 0 h 603"/>
                  <a:gd name="T70" fmla="*/ 14 w 987"/>
                  <a:gd name="T71" fmla="*/ 1 h 603"/>
                  <a:gd name="T72" fmla="*/ 14 w 987"/>
                  <a:gd name="T73" fmla="*/ 6 h 603"/>
                  <a:gd name="T74" fmla="*/ 13 w 987"/>
                  <a:gd name="T75" fmla="*/ 10 h 603"/>
                  <a:gd name="T76" fmla="*/ 13 w 987"/>
                  <a:gd name="T77" fmla="*/ 11 h 603"/>
                  <a:gd name="T78" fmla="*/ 10 w 987"/>
                  <a:gd name="T79" fmla="*/ 10 h 603"/>
                  <a:gd name="T80" fmla="*/ 6 w 987"/>
                  <a:gd name="T81" fmla="*/ 10 h 603"/>
                  <a:gd name="T82" fmla="*/ 5 w 987"/>
                  <a:gd name="T83" fmla="*/ 10 h 603"/>
                  <a:gd name="T84" fmla="*/ 5 w 987"/>
                  <a:gd name="T85" fmla="*/ 8 h 603"/>
                  <a:gd name="T86" fmla="*/ 4 w 987"/>
                  <a:gd name="T87" fmla="*/ 8 h 603"/>
                  <a:gd name="T88" fmla="*/ 4 w 987"/>
                  <a:gd name="T89" fmla="*/ 8 h 6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7"/>
                  <a:gd name="T136" fmla="*/ 0 h 603"/>
                  <a:gd name="T137" fmla="*/ 987 w 987"/>
                  <a:gd name="T138" fmla="*/ 603 h 6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7" h="603">
                    <a:moveTo>
                      <a:pt x="103" y="230"/>
                    </a:moveTo>
                    <a:lnTo>
                      <a:pt x="90" y="254"/>
                    </a:lnTo>
                    <a:lnTo>
                      <a:pt x="64" y="293"/>
                    </a:lnTo>
                    <a:lnTo>
                      <a:pt x="46" y="340"/>
                    </a:lnTo>
                    <a:lnTo>
                      <a:pt x="36" y="389"/>
                    </a:lnTo>
                    <a:lnTo>
                      <a:pt x="36" y="440"/>
                    </a:lnTo>
                    <a:lnTo>
                      <a:pt x="0" y="523"/>
                    </a:lnTo>
                    <a:lnTo>
                      <a:pt x="7" y="536"/>
                    </a:lnTo>
                    <a:lnTo>
                      <a:pt x="86" y="526"/>
                    </a:lnTo>
                    <a:lnTo>
                      <a:pt x="168" y="569"/>
                    </a:lnTo>
                    <a:lnTo>
                      <a:pt x="194" y="529"/>
                    </a:lnTo>
                    <a:lnTo>
                      <a:pt x="208" y="475"/>
                    </a:lnTo>
                    <a:lnTo>
                      <a:pt x="232" y="444"/>
                    </a:lnTo>
                    <a:lnTo>
                      <a:pt x="297" y="458"/>
                    </a:lnTo>
                    <a:lnTo>
                      <a:pt x="310" y="478"/>
                    </a:lnTo>
                    <a:lnTo>
                      <a:pt x="347" y="486"/>
                    </a:lnTo>
                    <a:lnTo>
                      <a:pt x="375" y="519"/>
                    </a:lnTo>
                    <a:lnTo>
                      <a:pt x="414" y="526"/>
                    </a:lnTo>
                    <a:lnTo>
                      <a:pt x="425" y="547"/>
                    </a:lnTo>
                    <a:lnTo>
                      <a:pt x="521" y="567"/>
                    </a:lnTo>
                    <a:lnTo>
                      <a:pt x="580" y="603"/>
                    </a:lnTo>
                    <a:lnTo>
                      <a:pt x="590" y="544"/>
                    </a:lnTo>
                    <a:lnTo>
                      <a:pt x="669" y="523"/>
                    </a:lnTo>
                    <a:lnTo>
                      <a:pt x="741" y="530"/>
                    </a:lnTo>
                    <a:lnTo>
                      <a:pt x="787" y="569"/>
                    </a:lnTo>
                    <a:lnTo>
                      <a:pt x="794" y="593"/>
                    </a:lnTo>
                    <a:lnTo>
                      <a:pt x="891" y="516"/>
                    </a:lnTo>
                    <a:lnTo>
                      <a:pt x="932" y="444"/>
                    </a:lnTo>
                    <a:lnTo>
                      <a:pt x="958" y="396"/>
                    </a:lnTo>
                    <a:lnTo>
                      <a:pt x="987" y="368"/>
                    </a:lnTo>
                    <a:lnTo>
                      <a:pt x="983" y="258"/>
                    </a:lnTo>
                    <a:lnTo>
                      <a:pt x="838" y="122"/>
                    </a:lnTo>
                    <a:lnTo>
                      <a:pt x="741" y="43"/>
                    </a:lnTo>
                    <a:lnTo>
                      <a:pt x="654" y="11"/>
                    </a:lnTo>
                    <a:lnTo>
                      <a:pt x="537" y="0"/>
                    </a:lnTo>
                    <a:lnTo>
                      <a:pt x="425" y="7"/>
                    </a:lnTo>
                    <a:lnTo>
                      <a:pt x="432" y="179"/>
                    </a:lnTo>
                    <a:lnTo>
                      <a:pt x="404" y="307"/>
                    </a:lnTo>
                    <a:lnTo>
                      <a:pt x="393" y="340"/>
                    </a:lnTo>
                    <a:lnTo>
                      <a:pt x="289" y="294"/>
                    </a:lnTo>
                    <a:lnTo>
                      <a:pt x="175" y="307"/>
                    </a:lnTo>
                    <a:lnTo>
                      <a:pt x="151" y="293"/>
                    </a:lnTo>
                    <a:lnTo>
                      <a:pt x="136" y="254"/>
                    </a:lnTo>
                    <a:lnTo>
                      <a:pt x="103" y="230"/>
                    </a:lnTo>
                    <a:close/>
                  </a:path>
                </a:pathLst>
              </a:custGeom>
              <a:solidFill>
                <a:srgbClr val="1919B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1" name="Freeform 34">
                <a:extLst>
                  <a:ext uri="{FF2B5EF4-FFF2-40B4-BE49-F238E27FC236}">
                    <a16:creationId xmlns:a16="http://schemas.microsoft.com/office/drawing/2014/main" id="{1027533A-10AB-4890-9AA9-91D891FA8BEC}"/>
                  </a:ext>
                </a:extLst>
              </p:cNvPr>
              <p:cNvSpPr>
                <a:spLocks/>
              </p:cNvSpPr>
              <p:nvPr/>
            </p:nvSpPr>
            <p:spPr bwMode="auto">
              <a:xfrm>
                <a:off x="5176" y="3111"/>
                <a:ext cx="176" cy="467"/>
              </a:xfrm>
              <a:custGeom>
                <a:avLst/>
                <a:gdLst>
                  <a:gd name="T0" fmla="*/ 6 w 352"/>
                  <a:gd name="T1" fmla="*/ 0 h 934"/>
                  <a:gd name="T2" fmla="*/ 6 w 352"/>
                  <a:gd name="T3" fmla="*/ 4 h 934"/>
                  <a:gd name="T4" fmla="*/ 5 w 352"/>
                  <a:gd name="T5" fmla="*/ 5 h 934"/>
                  <a:gd name="T6" fmla="*/ 3 w 352"/>
                  <a:gd name="T7" fmla="*/ 7 h 934"/>
                  <a:gd name="T8" fmla="*/ 0 w 352"/>
                  <a:gd name="T9" fmla="*/ 11 h 934"/>
                  <a:gd name="T10" fmla="*/ 1 w 352"/>
                  <a:gd name="T11" fmla="*/ 13 h 934"/>
                  <a:gd name="T12" fmla="*/ 1 w 352"/>
                  <a:gd name="T13" fmla="*/ 14 h 934"/>
                  <a:gd name="T14" fmla="*/ 1 w 352"/>
                  <a:gd name="T15" fmla="*/ 21 h 934"/>
                  <a:gd name="T16" fmla="*/ 1 w 352"/>
                  <a:gd name="T17" fmla="*/ 24 h 934"/>
                  <a:gd name="T18" fmla="*/ 1 w 352"/>
                  <a:gd name="T19" fmla="*/ 27 h 934"/>
                  <a:gd name="T20" fmla="*/ 1 w 352"/>
                  <a:gd name="T21" fmla="*/ 29 h 934"/>
                  <a:gd name="T22" fmla="*/ 3 w 352"/>
                  <a:gd name="T23" fmla="*/ 29 h 934"/>
                  <a:gd name="T24" fmla="*/ 3 w 352"/>
                  <a:gd name="T25" fmla="*/ 29 h 934"/>
                  <a:gd name="T26" fmla="*/ 6 w 352"/>
                  <a:gd name="T27" fmla="*/ 29 h 934"/>
                  <a:gd name="T28" fmla="*/ 7 w 352"/>
                  <a:gd name="T29" fmla="*/ 22 h 934"/>
                  <a:gd name="T30" fmla="*/ 7 w 352"/>
                  <a:gd name="T31" fmla="*/ 18 h 934"/>
                  <a:gd name="T32" fmla="*/ 7 w 352"/>
                  <a:gd name="T33" fmla="*/ 15 h 934"/>
                  <a:gd name="T34" fmla="*/ 6 w 352"/>
                  <a:gd name="T35" fmla="*/ 14 h 934"/>
                  <a:gd name="T36" fmla="*/ 6 w 352"/>
                  <a:gd name="T37" fmla="*/ 11 h 934"/>
                  <a:gd name="T38" fmla="*/ 7 w 352"/>
                  <a:gd name="T39" fmla="*/ 10 h 934"/>
                  <a:gd name="T40" fmla="*/ 9 w 352"/>
                  <a:gd name="T41" fmla="*/ 7 h 934"/>
                  <a:gd name="T42" fmla="*/ 11 w 352"/>
                  <a:gd name="T43" fmla="*/ 7 h 934"/>
                  <a:gd name="T44" fmla="*/ 11 w 352"/>
                  <a:gd name="T45" fmla="*/ 6 h 934"/>
                  <a:gd name="T46" fmla="*/ 11 w 352"/>
                  <a:gd name="T47" fmla="*/ 3 h 934"/>
                  <a:gd name="T48" fmla="*/ 10 w 352"/>
                  <a:gd name="T49" fmla="*/ 2 h 934"/>
                  <a:gd name="T50" fmla="*/ 6 w 352"/>
                  <a:gd name="T51" fmla="*/ 0 h 934"/>
                  <a:gd name="T52" fmla="*/ 6 w 352"/>
                  <a:gd name="T53" fmla="*/ 0 h 9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2"/>
                  <a:gd name="T82" fmla="*/ 0 h 934"/>
                  <a:gd name="T83" fmla="*/ 352 w 352"/>
                  <a:gd name="T84" fmla="*/ 934 h 9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2" h="934">
                    <a:moveTo>
                      <a:pt x="196" y="0"/>
                    </a:moveTo>
                    <a:lnTo>
                      <a:pt x="168" y="117"/>
                    </a:lnTo>
                    <a:lnTo>
                      <a:pt x="134" y="155"/>
                    </a:lnTo>
                    <a:lnTo>
                      <a:pt x="74" y="242"/>
                    </a:lnTo>
                    <a:lnTo>
                      <a:pt x="0" y="324"/>
                    </a:lnTo>
                    <a:lnTo>
                      <a:pt x="3" y="395"/>
                    </a:lnTo>
                    <a:lnTo>
                      <a:pt x="23" y="438"/>
                    </a:lnTo>
                    <a:lnTo>
                      <a:pt x="6" y="645"/>
                    </a:lnTo>
                    <a:lnTo>
                      <a:pt x="20" y="741"/>
                    </a:lnTo>
                    <a:lnTo>
                      <a:pt x="43" y="840"/>
                    </a:lnTo>
                    <a:lnTo>
                      <a:pt x="43" y="911"/>
                    </a:lnTo>
                    <a:lnTo>
                      <a:pt x="74" y="931"/>
                    </a:lnTo>
                    <a:lnTo>
                      <a:pt x="122" y="934"/>
                    </a:lnTo>
                    <a:lnTo>
                      <a:pt x="166" y="922"/>
                    </a:lnTo>
                    <a:lnTo>
                      <a:pt x="233" y="704"/>
                    </a:lnTo>
                    <a:lnTo>
                      <a:pt x="250" y="572"/>
                    </a:lnTo>
                    <a:lnTo>
                      <a:pt x="242" y="511"/>
                    </a:lnTo>
                    <a:lnTo>
                      <a:pt x="210" y="429"/>
                    </a:lnTo>
                    <a:lnTo>
                      <a:pt x="207" y="344"/>
                    </a:lnTo>
                    <a:lnTo>
                      <a:pt x="227" y="298"/>
                    </a:lnTo>
                    <a:lnTo>
                      <a:pt x="278" y="245"/>
                    </a:lnTo>
                    <a:lnTo>
                      <a:pt x="338" y="231"/>
                    </a:lnTo>
                    <a:lnTo>
                      <a:pt x="352" y="175"/>
                    </a:lnTo>
                    <a:lnTo>
                      <a:pt x="327" y="84"/>
                    </a:lnTo>
                    <a:lnTo>
                      <a:pt x="298" y="53"/>
                    </a:lnTo>
                    <a:lnTo>
                      <a:pt x="196" y="0"/>
                    </a:lnTo>
                    <a:close/>
                  </a:path>
                </a:pathLst>
              </a:custGeom>
              <a:solidFill>
                <a:srgbClr val="FABFAE"/>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2" name="Freeform 35">
                <a:extLst>
                  <a:ext uri="{FF2B5EF4-FFF2-40B4-BE49-F238E27FC236}">
                    <a16:creationId xmlns:a16="http://schemas.microsoft.com/office/drawing/2014/main" id="{A2024162-20B5-4BA4-A02E-8423CCCE120D}"/>
                  </a:ext>
                </a:extLst>
              </p:cNvPr>
              <p:cNvSpPr>
                <a:spLocks/>
              </p:cNvSpPr>
              <p:nvPr/>
            </p:nvSpPr>
            <p:spPr bwMode="auto">
              <a:xfrm>
                <a:off x="5051" y="3368"/>
                <a:ext cx="148" cy="315"/>
              </a:xfrm>
              <a:custGeom>
                <a:avLst/>
                <a:gdLst>
                  <a:gd name="T0" fmla="*/ 0 w 294"/>
                  <a:gd name="T1" fmla="*/ 2 h 631"/>
                  <a:gd name="T2" fmla="*/ 1 w 294"/>
                  <a:gd name="T3" fmla="*/ 3 h 631"/>
                  <a:gd name="T4" fmla="*/ 1 w 294"/>
                  <a:gd name="T5" fmla="*/ 4 h 631"/>
                  <a:gd name="T6" fmla="*/ 4 w 294"/>
                  <a:gd name="T7" fmla="*/ 10 h 631"/>
                  <a:gd name="T8" fmla="*/ 6 w 294"/>
                  <a:gd name="T9" fmla="*/ 14 h 631"/>
                  <a:gd name="T10" fmla="*/ 6 w 294"/>
                  <a:gd name="T11" fmla="*/ 19 h 631"/>
                  <a:gd name="T12" fmla="*/ 8 w 294"/>
                  <a:gd name="T13" fmla="*/ 19 h 631"/>
                  <a:gd name="T14" fmla="*/ 8 w 294"/>
                  <a:gd name="T15" fmla="*/ 17 h 631"/>
                  <a:gd name="T16" fmla="*/ 8 w 294"/>
                  <a:gd name="T17" fmla="*/ 17 h 631"/>
                  <a:gd name="T18" fmla="*/ 10 w 294"/>
                  <a:gd name="T19" fmla="*/ 13 h 631"/>
                  <a:gd name="T20" fmla="*/ 10 w 294"/>
                  <a:gd name="T21" fmla="*/ 11 h 631"/>
                  <a:gd name="T22" fmla="*/ 10 w 294"/>
                  <a:gd name="T23" fmla="*/ 8 h 631"/>
                  <a:gd name="T24" fmla="*/ 8 w 294"/>
                  <a:gd name="T25" fmla="*/ 4 h 631"/>
                  <a:gd name="T26" fmla="*/ 6 w 294"/>
                  <a:gd name="T27" fmla="*/ 0 h 631"/>
                  <a:gd name="T28" fmla="*/ 3 w 294"/>
                  <a:gd name="T29" fmla="*/ 0 h 631"/>
                  <a:gd name="T30" fmla="*/ 0 w 294"/>
                  <a:gd name="T31" fmla="*/ 2 h 631"/>
                  <a:gd name="T32" fmla="*/ 0 w 294"/>
                  <a:gd name="T33" fmla="*/ 2 h 6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4"/>
                  <a:gd name="T52" fmla="*/ 0 h 631"/>
                  <a:gd name="T53" fmla="*/ 294 w 294"/>
                  <a:gd name="T54" fmla="*/ 631 h 6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4" h="631">
                    <a:moveTo>
                      <a:pt x="0" y="70"/>
                    </a:moveTo>
                    <a:lnTo>
                      <a:pt x="11" y="116"/>
                    </a:lnTo>
                    <a:lnTo>
                      <a:pt x="30" y="142"/>
                    </a:lnTo>
                    <a:lnTo>
                      <a:pt x="107" y="351"/>
                    </a:lnTo>
                    <a:lnTo>
                      <a:pt x="184" y="473"/>
                    </a:lnTo>
                    <a:lnTo>
                      <a:pt x="184" y="625"/>
                    </a:lnTo>
                    <a:lnTo>
                      <a:pt x="234" y="631"/>
                    </a:lnTo>
                    <a:lnTo>
                      <a:pt x="234" y="572"/>
                    </a:lnTo>
                    <a:lnTo>
                      <a:pt x="251" y="561"/>
                    </a:lnTo>
                    <a:lnTo>
                      <a:pt x="291" y="441"/>
                    </a:lnTo>
                    <a:lnTo>
                      <a:pt x="294" y="371"/>
                    </a:lnTo>
                    <a:lnTo>
                      <a:pt x="288" y="283"/>
                    </a:lnTo>
                    <a:lnTo>
                      <a:pt x="251" y="134"/>
                    </a:lnTo>
                    <a:lnTo>
                      <a:pt x="181" y="0"/>
                    </a:lnTo>
                    <a:lnTo>
                      <a:pt x="70" y="0"/>
                    </a:lnTo>
                    <a:lnTo>
                      <a:pt x="0" y="7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3" name="Freeform 36">
                <a:extLst>
                  <a:ext uri="{FF2B5EF4-FFF2-40B4-BE49-F238E27FC236}">
                    <a16:creationId xmlns:a16="http://schemas.microsoft.com/office/drawing/2014/main" id="{6083E37F-2822-4697-95F1-4617D2DFC751}"/>
                  </a:ext>
                </a:extLst>
              </p:cNvPr>
              <p:cNvSpPr>
                <a:spLocks/>
              </p:cNvSpPr>
              <p:nvPr/>
            </p:nvSpPr>
            <p:spPr bwMode="auto">
              <a:xfrm>
                <a:off x="5035" y="3168"/>
                <a:ext cx="95" cy="107"/>
              </a:xfrm>
              <a:custGeom>
                <a:avLst/>
                <a:gdLst>
                  <a:gd name="T0" fmla="*/ 6 w 190"/>
                  <a:gd name="T1" fmla="*/ 0 h 212"/>
                  <a:gd name="T2" fmla="*/ 5 w 190"/>
                  <a:gd name="T3" fmla="*/ 3 h 212"/>
                  <a:gd name="T4" fmla="*/ 3 w 190"/>
                  <a:gd name="T5" fmla="*/ 5 h 212"/>
                  <a:gd name="T6" fmla="*/ 1 w 190"/>
                  <a:gd name="T7" fmla="*/ 7 h 212"/>
                  <a:gd name="T8" fmla="*/ 0 w 190"/>
                  <a:gd name="T9" fmla="*/ 7 h 212"/>
                  <a:gd name="T10" fmla="*/ 1 w 190"/>
                  <a:gd name="T11" fmla="*/ 4 h 212"/>
                  <a:gd name="T12" fmla="*/ 4 w 190"/>
                  <a:gd name="T13" fmla="*/ 2 h 212"/>
                  <a:gd name="T14" fmla="*/ 6 w 190"/>
                  <a:gd name="T15" fmla="*/ 0 h 212"/>
                  <a:gd name="T16" fmla="*/ 6 w 190"/>
                  <a:gd name="T17" fmla="*/ 0 h 2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0"/>
                  <a:gd name="T28" fmla="*/ 0 h 212"/>
                  <a:gd name="T29" fmla="*/ 190 w 190"/>
                  <a:gd name="T30" fmla="*/ 212 h 2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0" h="212">
                    <a:moveTo>
                      <a:pt x="190" y="0"/>
                    </a:moveTo>
                    <a:lnTo>
                      <a:pt x="139" y="80"/>
                    </a:lnTo>
                    <a:lnTo>
                      <a:pt x="108" y="133"/>
                    </a:lnTo>
                    <a:lnTo>
                      <a:pt x="11" y="212"/>
                    </a:lnTo>
                    <a:lnTo>
                      <a:pt x="0" y="192"/>
                    </a:lnTo>
                    <a:lnTo>
                      <a:pt x="59" y="102"/>
                    </a:lnTo>
                    <a:lnTo>
                      <a:pt x="128" y="43"/>
                    </a:lnTo>
                    <a:lnTo>
                      <a:pt x="190" y="0"/>
                    </a:lnTo>
                    <a:close/>
                  </a:path>
                </a:pathLst>
              </a:custGeom>
              <a:solidFill>
                <a:srgbClr val="CA7A7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4" name="Freeform 37">
                <a:extLst>
                  <a:ext uri="{FF2B5EF4-FFF2-40B4-BE49-F238E27FC236}">
                    <a16:creationId xmlns:a16="http://schemas.microsoft.com/office/drawing/2014/main" id="{CD3D87D6-8B8F-47A5-B5EB-87E4A4752EE4}"/>
                  </a:ext>
                </a:extLst>
              </p:cNvPr>
              <p:cNvSpPr>
                <a:spLocks/>
              </p:cNvSpPr>
              <p:nvPr/>
            </p:nvSpPr>
            <p:spPr bwMode="auto">
              <a:xfrm>
                <a:off x="4882" y="3009"/>
                <a:ext cx="403" cy="410"/>
              </a:xfrm>
              <a:custGeom>
                <a:avLst/>
                <a:gdLst>
                  <a:gd name="T0" fmla="*/ 3 w 805"/>
                  <a:gd name="T1" fmla="*/ 20 h 819"/>
                  <a:gd name="T2" fmla="*/ 4 w 805"/>
                  <a:gd name="T3" fmla="*/ 18 h 819"/>
                  <a:gd name="T4" fmla="*/ 6 w 805"/>
                  <a:gd name="T5" fmla="*/ 18 h 819"/>
                  <a:gd name="T6" fmla="*/ 7 w 805"/>
                  <a:gd name="T7" fmla="*/ 18 h 819"/>
                  <a:gd name="T8" fmla="*/ 9 w 805"/>
                  <a:gd name="T9" fmla="*/ 18 h 819"/>
                  <a:gd name="T10" fmla="*/ 11 w 805"/>
                  <a:gd name="T11" fmla="*/ 17 h 819"/>
                  <a:gd name="T12" fmla="*/ 14 w 805"/>
                  <a:gd name="T13" fmla="*/ 14 h 819"/>
                  <a:gd name="T14" fmla="*/ 18 w 805"/>
                  <a:gd name="T15" fmla="*/ 8 h 819"/>
                  <a:gd name="T16" fmla="*/ 19 w 805"/>
                  <a:gd name="T17" fmla="*/ 7 h 819"/>
                  <a:gd name="T18" fmla="*/ 19 w 805"/>
                  <a:gd name="T19" fmla="*/ 1 h 819"/>
                  <a:gd name="T20" fmla="*/ 22 w 805"/>
                  <a:gd name="T21" fmla="*/ 1 h 819"/>
                  <a:gd name="T22" fmla="*/ 23 w 805"/>
                  <a:gd name="T23" fmla="*/ 0 h 819"/>
                  <a:gd name="T24" fmla="*/ 25 w 805"/>
                  <a:gd name="T25" fmla="*/ 2 h 819"/>
                  <a:gd name="T26" fmla="*/ 26 w 805"/>
                  <a:gd name="T27" fmla="*/ 4 h 819"/>
                  <a:gd name="T28" fmla="*/ 24 w 805"/>
                  <a:gd name="T29" fmla="*/ 11 h 819"/>
                  <a:gd name="T30" fmla="*/ 24 w 805"/>
                  <a:gd name="T31" fmla="*/ 11 h 819"/>
                  <a:gd name="T32" fmla="*/ 23 w 805"/>
                  <a:gd name="T33" fmla="*/ 12 h 819"/>
                  <a:gd name="T34" fmla="*/ 21 w 805"/>
                  <a:gd name="T35" fmla="*/ 15 h 819"/>
                  <a:gd name="T36" fmla="*/ 17 w 805"/>
                  <a:gd name="T37" fmla="*/ 18 h 819"/>
                  <a:gd name="T38" fmla="*/ 14 w 805"/>
                  <a:gd name="T39" fmla="*/ 20 h 819"/>
                  <a:gd name="T40" fmla="*/ 10 w 805"/>
                  <a:gd name="T41" fmla="*/ 24 h 819"/>
                  <a:gd name="T42" fmla="*/ 8 w 805"/>
                  <a:gd name="T43" fmla="*/ 25 h 819"/>
                  <a:gd name="T44" fmla="*/ 7 w 805"/>
                  <a:gd name="T45" fmla="*/ 26 h 819"/>
                  <a:gd name="T46" fmla="*/ 6 w 805"/>
                  <a:gd name="T47" fmla="*/ 26 h 819"/>
                  <a:gd name="T48" fmla="*/ 5 w 805"/>
                  <a:gd name="T49" fmla="*/ 25 h 819"/>
                  <a:gd name="T50" fmla="*/ 3 w 805"/>
                  <a:gd name="T51" fmla="*/ 23 h 819"/>
                  <a:gd name="T52" fmla="*/ 2 w 805"/>
                  <a:gd name="T53" fmla="*/ 22 h 819"/>
                  <a:gd name="T54" fmla="*/ 1 w 805"/>
                  <a:gd name="T55" fmla="*/ 22 h 819"/>
                  <a:gd name="T56" fmla="*/ 0 w 805"/>
                  <a:gd name="T57" fmla="*/ 22 h 819"/>
                  <a:gd name="T58" fmla="*/ 1 w 805"/>
                  <a:gd name="T59" fmla="*/ 21 h 819"/>
                  <a:gd name="T60" fmla="*/ 1 w 805"/>
                  <a:gd name="T61" fmla="*/ 20 h 819"/>
                  <a:gd name="T62" fmla="*/ 1 w 805"/>
                  <a:gd name="T63" fmla="*/ 19 h 819"/>
                  <a:gd name="T64" fmla="*/ 3 w 805"/>
                  <a:gd name="T65" fmla="*/ 19 h 819"/>
                  <a:gd name="T66" fmla="*/ 3 w 805"/>
                  <a:gd name="T67" fmla="*/ 19 h 819"/>
                  <a:gd name="T68" fmla="*/ 3 w 805"/>
                  <a:gd name="T69" fmla="*/ 20 h 819"/>
                  <a:gd name="T70" fmla="*/ 3 w 805"/>
                  <a:gd name="T71" fmla="*/ 20 h 8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05"/>
                  <a:gd name="T109" fmla="*/ 0 h 819"/>
                  <a:gd name="T110" fmla="*/ 805 w 805"/>
                  <a:gd name="T111" fmla="*/ 819 h 81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05" h="819">
                    <a:moveTo>
                      <a:pt x="89" y="609"/>
                    </a:moveTo>
                    <a:lnTo>
                      <a:pt x="126" y="563"/>
                    </a:lnTo>
                    <a:lnTo>
                      <a:pt x="165" y="547"/>
                    </a:lnTo>
                    <a:lnTo>
                      <a:pt x="215" y="552"/>
                    </a:lnTo>
                    <a:lnTo>
                      <a:pt x="266" y="569"/>
                    </a:lnTo>
                    <a:lnTo>
                      <a:pt x="329" y="522"/>
                    </a:lnTo>
                    <a:lnTo>
                      <a:pt x="430" y="432"/>
                    </a:lnTo>
                    <a:lnTo>
                      <a:pt x="559" y="251"/>
                    </a:lnTo>
                    <a:lnTo>
                      <a:pt x="586" y="207"/>
                    </a:lnTo>
                    <a:lnTo>
                      <a:pt x="602" y="30"/>
                    </a:lnTo>
                    <a:lnTo>
                      <a:pt x="681" y="1"/>
                    </a:lnTo>
                    <a:lnTo>
                      <a:pt x="731" y="0"/>
                    </a:lnTo>
                    <a:lnTo>
                      <a:pt x="799" y="40"/>
                    </a:lnTo>
                    <a:lnTo>
                      <a:pt x="805" y="128"/>
                    </a:lnTo>
                    <a:lnTo>
                      <a:pt x="754" y="323"/>
                    </a:lnTo>
                    <a:lnTo>
                      <a:pt x="746" y="345"/>
                    </a:lnTo>
                    <a:lnTo>
                      <a:pt x="724" y="362"/>
                    </a:lnTo>
                    <a:lnTo>
                      <a:pt x="652" y="450"/>
                    </a:lnTo>
                    <a:lnTo>
                      <a:pt x="539" y="555"/>
                    </a:lnTo>
                    <a:lnTo>
                      <a:pt x="428" y="639"/>
                    </a:lnTo>
                    <a:lnTo>
                      <a:pt x="307" y="766"/>
                    </a:lnTo>
                    <a:lnTo>
                      <a:pt x="248" y="798"/>
                    </a:lnTo>
                    <a:lnTo>
                      <a:pt x="198" y="803"/>
                    </a:lnTo>
                    <a:lnTo>
                      <a:pt x="169" y="819"/>
                    </a:lnTo>
                    <a:lnTo>
                      <a:pt x="129" y="795"/>
                    </a:lnTo>
                    <a:lnTo>
                      <a:pt x="72" y="718"/>
                    </a:lnTo>
                    <a:lnTo>
                      <a:pt x="54" y="685"/>
                    </a:lnTo>
                    <a:lnTo>
                      <a:pt x="16" y="693"/>
                    </a:lnTo>
                    <a:lnTo>
                      <a:pt x="0" y="685"/>
                    </a:lnTo>
                    <a:lnTo>
                      <a:pt x="16" y="660"/>
                    </a:lnTo>
                    <a:lnTo>
                      <a:pt x="8" y="622"/>
                    </a:lnTo>
                    <a:lnTo>
                      <a:pt x="29" y="589"/>
                    </a:lnTo>
                    <a:lnTo>
                      <a:pt x="72" y="581"/>
                    </a:lnTo>
                    <a:lnTo>
                      <a:pt x="72" y="605"/>
                    </a:lnTo>
                    <a:lnTo>
                      <a:pt x="89" y="609"/>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5" name="Freeform 38">
                <a:extLst>
                  <a:ext uri="{FF2B5EF4-FFF2-40B4-BE49-F238E27FC236}">
                    <a16:creationId xmlns:a16="http://schemas.microsoft.com/office/drawing/2014/main" id="{9AC9A931-9B26-4F3C-9D27-94AA7B6484FE}"/>
                  </a:ext>
                </a:extLst>
              </p:cNvPr>
              <p:cNvSpPr>
                <a:spLocks/>
              </p:cNvSpPr>
              <p:nvPr/>
            </p:nvSpPr>
            <p:spPr bwMode="auto">
              <a:xfrm>
                <a:off x="4598" y="3173"/>
                <a:ext cx="296" cy="168"/>
              </a:xfrm>
              <a:custGeom>
                <a:avLst/>
                <a:gdLst>
                  <a:gd name="T0" fmla="*/ 18 w 592"/>
                  <a:gd name="T1" fmla="*/ 1 h 336"/>
                  <a:gd name="T2" fmla="*/ 11 w 592"/>
                  <a:gd name="T3" fmla="*/ 0 h 336"/>
                  <a:gd name="T4" fmla="*/ 10 w 592"/>
                  <a:gd name="T5" fmla="*/ 1 h 336"/>
                  <a:gd name="T6" fmla="*/ 9 w 592"/>
                  <a:gd name="T7" fmla="*/ 3 h 336"/>
                  <a:gd name="T8" fmla="*/ 6 w 592"/>
                  <a:gd name="T9" fmla="*/ 5 h 336"/>
                  <a:gd name="T10" fmla="*/ 5 w 592"/>
                  <a:gd name="T11" fmla="*/ 3 h 336"/>
                  <a:gd name="T12" fmla="*/ 3 w 592"/>
                  <a:gd name="T13" fmla="*/ 5 h 336"/>
                  <a:gd name="T14" fmla="*/ 1 w 592"/>
                  <a:gd name="T15" fmla="*/ 3 h 336"/>
                  <a:gd name="T16" fmla="*/ 1 w 592"/>
                  <a:gd name="T17" fmla="*/ 5 h 336"/>
                  <a:gd name="T18" fmla="*/ 0 w 592"/>
                  <a:gd name="T19" fmla="*/ 6 h 336"/>
                  <a:gd name="T20" fmla="*/ 1 w 592"/>
                  <a:gd name="T21" fmla="*/ 6 h 336"/>
                  <a:gd name="T22" fmla="*/ 1 w 592"/>
                  <a:gd name="T23" fmla="*/ 7 h 336"/>
                  <a:gd name="T24" fmla="*/ 1 w 592"/>
                  <a:gd name="T25" fmla="*/ 9 h 336"/>
                  <a:gd name="T26" fmla="*/ 1 w 592"/>
                  <a:gd name="T27" fmla="*/ 9 h 336"/>
                  <a:gd name="T28" fmla="*/ 1 w 592"/>
                  <a:gd name="T29" fmla="*/ 10 h 336"/>
                  <a:gd name="T30" fmla="*/ 2 w 592"/>
                  <a:gd name="T31" fmla="*/ 10 h 336"/>
                  <a:gd name="T32" fmla="*/ 2 w 592"/>
                  <a:gd name="T33" fmla="*/ 11 h 336"/>
                  <a:gd name="T34" fmla="*/ 3 w 592"/>
                  <a:gd name="T35" fmla="*/ 11 h 336"/>
                  <a:gd name="T36" fmla="*/ 5 w 592"/>
                  <a:gd name="T37" fmla="*/ 11 h 336"/>
                  <a:gd name="T38" fmla="*/ 5 w 592"/>
                  <a:gd name="T39" fmla="*/ 10 h 336"/>
                  <a:gd name="T40" fmla="*/ 5 w 592"/>
                  <a:gd name="T41" fmla="*/ 9 h 336"/>
                  <a:gd name="T42" fmla="*/ 5 w 592"/>
                  <a:gd name="T43" fmla="*/ 9 h 336"/>
                  <a:gd name="T44" fmla="*/ 6 w 592"/>
                  <a:gd name="T45" fmla="*/ 10 h 336"/>
                  <a:gd name="T46" fmla="*/ 9 w 592"/>
                  <a:gd name="T47" fmla="*/ 9 h 336"/>
                  <a:gd name="T48" fmla="*/ 10 w 592"/>
                  <a:gd name="T49" fmla="*/ 6 h 336"/>
                  <a:gd name="T50" fmla="*/ 15 w 592"/>
                  <a:gd name="T51" fmla="*/ 3 h 336"/>
                  <a:gd name="T52" fmla="*/ 19 w 592"/>
                  <a:gd name="T53" fmla="*/ 1 h 336"/>
                  <a:gd name="T54" fmla="*/ 18 w 592"/>
                  <a:gd name="T55" fmla="*/ 1 h 336"/>
                  <a:gd name="T56" fmla="*/ 18 w 592"/>
                  <a:gd name="T57" fmla="*/ 1 h 336"/>
                  <a:gd name="T58" fmla="*/ 18 w 592"/>
                  <a:gd name="T59" fmla="*/ 1 h 3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2"/>
                  <a:gd name="T91" fmla="*/ 0 h 336"/>
                  <a:gd name="T92" fmla="*/ 592 w 592"/>
                  <a:gd name="T93" fmla="*/ 336 h 3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2" h="336">
                    <a:moveTo>
                      <a:pt x="550" y="4"/>
                    </a:moveTo>
                    <a:lnTo>
                      <a:pt x="375" y="0"/>
                    </a:lnTo>
                    <a:lnTo>
                      <a:pt x="340" y="36"/>
                    </a:lnTo>
                    <a:lnTo>
                      <a:pt x="296" y="79"/>
                    </a:lnTo>
                    <a:lnTo>
                      <a:pt x="215" y="152"/>
                    </a:lnTo>
                    <a:lnTo>
                      <a:pt x="161" y="121"/>
                    </a:lnTo>
                    <a:lnTo>
                      <a:pt x="102" y="129"/>
                    </a:lnTo>
                    <a:lnTo>
                      <a:pt x="44" y="114"/>
                    </a:lnTo>
                    <a:lnTo>
                      <a:pt x="27" y="129"/>
                    </a:lnTo>
                    <a:lnTo>
                      <a:pt x="0" y="194"/>
                    </a:lnTo>
                    <a:lnTo>
                      <a:pt x="4" y="219"/>
                    </a:lnTo>
                    <a:lnTo>
                      <a:pt x="15" y="227"/>
                    </a:lnTo>
                    <a:lnTo>
                      <a:pt x="25" y="263"/>
                    </a:lnTo>
                    <a:lnTo>
                      <a:pt x="36" y="275"/>
                    </a:lnTo>
                    <a:lnTo>
                      <a:pt x="40" y="295"/>
                    </a:lnTo>
                    <a:lnTo>
                      <a:pt x="67" y="311"/>
                    </a:lnTo>
                    <a:lnTo>
                      <a:pt x="79" y="331"/>
                    </a:lnTo>
                    <a:lnTo>
                      <a:pt x="125" y="336"/>
                    </a:lnTo>
                    <a:lnTo>
                      <a:pt x="146" y="335"/>
                    </a:lnTo>
                    <a:lnTo>
                      <a:pt x="158" y="318"/>
                    </a:lnTo>
                    <a:lnTo>
                      <a:pt x="159" y="278"/>
                    </a:lnTo>
                    <a:lnTo>
                      <a:pt x="181" y="260"/>
                    </a:lnTo>
                    <a:lnTo>
                      <a:pt x="220" y="289"/>
                    </a:lnTo>
                    <a:lnTo>
                      <a:pt x="264" y="266"/>
                    </a:lnTo>
                    <a:lnTo>
                      <a:pt x="327" y="221"/>
                    </a:lnTo>
                    <a:lnTo>
                      <a:pt x="493" y="117"/>
                    </a:lnTo>
                    <a:lnTo>
                      <a:pt x="592" y="42"/>
                    </a:lnTo>
                    <a:lnTo>
                      <a:pt x="566" y="33"/>
                    </a:lnTo>
                    <a:lnTo>
                      <a:pt x="550" y="4"/>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6" name="Freeform 39">
                <a:extLst>
                  <a:ext uri="{FF2B5EF4-FFF2-40B4-BE49-F238E27FC236}">
                    <a16:creationId xmlns:a16="http://schemas.microsoft.com/office/drawing/2014/main" id="{C03737D7-1218-4D22-AE8F-40CE57DE55CF}"/>
                  </a:ext>
                </a:extLst>
              </p:cNvPr>
              <p:cNvSpPr>
                <a:spLocks/>
              </p:cNvSpPr>
              <p:nvPr/>
            </p:nvSpPr>
            <p:spPr bwMode="auto">
              <a:xfrm>
                <a:off x="4794" y="3013"/>
                <a:ext cx="181" cy="142"/>
              </a:xfrm>
              <a:custGeom>
                <a:avLst/>
                <a:gdLst>
                  <a:gd name="T0" fmla="*/ 6 w 362"/>
                  <a:gd name="T1" fmla="*/ 0 h 285"/>
                  <a:gd name="T2" fmla="*/ 9 w 362"/>
                  <a:gd name="T3" fmla="*/ 0 h 285"/>
                  <a:gd name="T4" fmla="*/ 11 w 362"/>
                  <a:gd name="T5" fmla="*/ 1 h 285"/>
                  <a:gd name="T6" fmla="*/ 11 w 362"/>
                  <a:gd name="T7" fmla="*/ 3 h 285"/>
                  <a:gd name="T8" fmla="*/ 9 w 362"/>
                  <a:gd name="T9" fmla="*/ 6 h 285"/>
                  <a:gd name="T10" fmla="*/ 9 w 362"/>
                  <a:gd name="T11" fmla="*/ 7 h 285"/>
                  <a:gd name="T12" fmla="*/ 7 w 362"/>
                  <a:gd name="T13" fmla="*/ 8 h 285"/>
                  <a:gd name="T14" fmla="*/ 6 w 362"/>
                  <a:gd name="T15" fmla="*/ 8 h 285"/>
                  <a:gd name="T16" fmla="*/ 6 w 362"/>
                  <a:gd name="T17" fmla="*/ 8 h 285"/>
                  <a:gd name="T18" fmla="*/ 0 w 362"/>
                  <a:gd name="T19" fmla="*/ 8 h 285"/>
                  <a:gd name="T20" fmla="*/ 3 w 362"/>
                  <a:gd name="T21" fmla="*/ 5 h 285"/>
                  <a:gd name="T22" fmla="*/ 5 w 362"/>
                  <a:gd name="T23" fmla="*/ 4 h 285"/>
                  <a:gd name="T24" fmla="*/ 6 w 362"/>
                  <a:gd name="T25" fmla="*/ 0 h 285"/>
                  <a:gd name="T26" fmla="*/ 6 w 362"/>
                  <a:gd name="T27" fmla="*/ 0 h 2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2"/>
                  <a:gd name="T43" fmla="*/ 0 h 285"/>
                  <a:gd name="T44" fmla="*/ 362 w 362"/>
                  <a:gd name="T45" fmla="*/ 285 h 2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2" h="285">
                    <a:moveTo>
                      <a:pt x="211" y="3"/>
                    </a:moveTo>
                    <a:lnTo>
                      <a:pt x="276" y="0"/>
                    </a:lnTo>
                    <a:lnTo>
                      <a:pt x="362" y="33"/>
                    </a:lnTo>
                    <a:lnTo>
                      <a:pt x="323" y="106"/>
                    </a:lnTo>
                    <a:lnTo>
                      <a:pt x="272" y="207"/>
                    </a:lnTo>
                    <a:lnTo>
                      <a:pt x="269" y="249"/>
                    </a:lnTo>
                    <a:lnTo>
                      <a:pt x="254" y="279"/>
                    </a:lnTo>
                    <a:lnTo>
                      <a:pt x="203" y="279"/>
                    </a:lnTo>
                    <a:lnTo>
                      <a:pt x="184" y="285"/>
                    </a:lnTo>
                    <a:lnTo>
                      <a:pt x="0" y="282"/>
                    </a:lnTo>
                    <a:lnTo>
                      <a:pt x="70" y="191"/>
                    </a:lnTo>
                    <a:lnTo>
                      <a:pt x="135" y="138"/>
                    </a:lnTo>
                    <a:lnTo>
                      <a:pt x="211" y="3"/>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7" name="Freeform 40">
                <a:extLst>
                  <a:ext uri="{FF2B5EF4-FFF2-40B4-BE49-F238E27FC236}">
                    <a16:creationId xmlns:a16="http://schemas.microsoft.com/office/drawing/2014/main" id="{1E3D760D-4EF2-4146-8B6D-5A954BEDBC91}"/>
                  </a:ext>
                </a:extLst>
              </p:cNvPr>
              <p:cNvSpPr>
                <a:spLocks/>
              </p:cNvSpPr>
              <p:nvPr/>
            </p:nvSpPr>
            <p:spPr bwMode="auto">
              <a:xfrm>
                <a:off x="4871" y="2681"/>
                <a:ext cx="236" cy="234"/>
              </a:xfrm>
              <a:custGeom>
                <a:avLst/>
                <a:gdLst>
                  <a:gd name="T0" fmla="*/ 0 w 473"/>
                  <a:gd name="T1" fmla="*/ 3 h 469"/>
                  <a:gd name="T2" fmla="*/ 2 w 473"/>
                  <a:gd name="T3" fmla="*/ 9 h 469"/>
                  <a:gd name="T4" fmla="*/ 3 w 473"/>
                  <a:gd name="T5" fmla="*/ 10 h 469"/>
                  <a:gd name="T6" fmla="*/ 4 w 473"/>
                  <a:gd name="T7" fmla="*/ 11 h 469"/>
                  <a:gd name="T8" fmla="*/ 5 w 473"/>
                  <a:gd name="T9" fmla="*/ 12 h 469"/>
                  <a:gd name="T10" fmla="*/ 5 w 473"/>
                  <a:gd name="T11" fmla="*/ 13 h 469"/>
                  <a:gd name="T12" fmla="*/ 6 w 473"/>
                  <a:gd name="T13" fmla="*/ 13 h 469"/>
                  <a:gd name="T14" fmla="*/ 7 w 473"/>
                  <a:gd name="T15" fmla="*/ 13 h 469"/>
                  <a:gd name="T16" fmla="*/ 9 w 473"/>
                  <a:gd name="T17" fmla="*/ 13 h 469"/>
                  <a:gd name="T18" fmla="*/ 10 w 473"/>
                  <a:gd name="T19" fmla="*/ 13 h 469"/>
                  <a:gd name="T20" fmla="*/ 12 w 473"/>
                  <a:gd name="T21" fmla="*/ 14 h 469"/>
                  <a:gd name="T22" fmla="*/ 13 w 473"/>
                  <a:gd name="T23" fmla="*/ 13 h 469"/>
                  <a:gd name="T24" fmla="*/ 14 w 473"/>
                  <a:gd name="T25" fmla="*/ 9 h 469"/>
                  <a:gd name="T26" fmla="*/ 14 w 473"/>
                  <a:gd name="T27" fmla="*/ 4 h 469"/>
                  <a:gd name="T28" fmla="*/ 14 w 473"/>
                  <a:gd name="T29" fmla="*/ 4 h 469"/>
                  <a:gd name="T30" fmla="*/ 12 w 473"/>
                  <a:gd name="T31" fmla="*/ 0 h 469"/>
                  <a:gd name="T32" fmla="*/ 8 w 473"/>
                  <a:gd name="T33" fmla="*/ 0 h 469"/>
                  <a:gd name="T34" fmla="*/ 2 w 473"/>
                  <a:gd name="T35" fmla="*/ 2 h 469"/>
                  <a:gd name="T36" fmla="*/ 0 w 473"/>
                  <a:gd name="T37" fmla="*/ 3 h 469"/>
                  <a:gd name="T38" fmla="*/ 0 w 473"/>
                  <a:gd name="T39" fmla="*/ 3 h 4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3"/>
                  <a:gd name="T61" fmla="*/ 0 h 469"/>
                  <a:gd name="T62" fmla="*/ 473 w 473"/>
                  <a:gd name="T63" fmla="*/ 469 h 4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3" h="469">
                    <a:moveTo>
                      <a:pt x="0" y="122"/>
                    </a:moveTo>
                    <a:lnTo>
                      <a:pt x="90" y="302"/>
                    </a:lnTo>
                    <a:lnTo>
                      <a:pt x="116" y="339"/>
                    </a:lnTo>
                    <a:lnTo>
                      <a:pt x="154" y="375"/>
                    </a:lnTo>
                    <a:lnTo>
                      <a:pt x="177" y="394"/>
                    </a:lnTo>
                    <a:lnTo>
                      <a:pt x="184" y="418"/>
                    </a:lnTo>
                    <a:lnTo>
                      <a:pt x="205" y="437"/>
                    </a:lnTo>
                    <a:lnTo>
                      <a:pt x="236" y="440"/>
                    </a:lnTo>
                    <a:lnTo>
                      <a:pt x="293" y="433"/>
                    </a:lnTo>
                    <a:lnTo>
                      <a:pt x="333" y="436"/>
                    </a:lnTo>
                    <a:lnTo>
                      <a:pt x="401" y="469"/>
                    </a:lnTo>
                    <a:lnTo>
                      <a:pt x="438" y="424"/>
                    </a:lnTo>
                    <a:lnTo>
                      <a:pt x="468" y="311"/>
                    </a:lnTo>
                    <a:lnTo>
                      <a:pt x="473" y="140"/>
                    </a:lnTo>
                    <a:lnTo>
                      <a:pt x="450" y="137"/>
                    </a:lnTo>
                    <a:lnTo>
                      <a:pt x="386" y="4"/>
                    </a:lnTo>
                    <a:lnTo>
                      <a:pt x="286" y="0"/>
                    </a:lnTo>
                    <a:lnTo>
                      <a:pt x="76" y="65"/>
                    </a:lnTo>
                    <a:lnTo>
                      <a:pt x="0" y="122"/>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8" name="Freeform 41">
                <a:extLst>
                  <a:ext uri="{FF2B5EF4-FFF2-40B4-BE49-F238E27FC236}">
                    <a16:creationId xmlns:a16="http://schemas.microsoft.com/office/drawing/2014/main" id="{3B42F606-79A3-4AE5-A4B5-6B300137B2E1}"/>
                  </a:ext>
                </a:extLst>
              </p:cNvPr>
              <p:cNvSpPr>
                <a:spLocks/>
              </p:cNvSpPr>
              <p:nvPr/>
            </p:nvSpPr>
            <p:spPr bwMode="auto">
              <a:xfrm>
                <a:off x="4868" y="2706"/>
                <a:ext cx="212" cy="209"/>
              </a:xfrm>
              <a:custGeom>
                <a:avLst/>
                <a:gdLst>
                  <a:gd name="T0" fmla="*/ 6 w 424"/>
                  <a:gd name="T1" fmla="*/ 0 h 417"/>
                  <a:gd name="T2" fmla="*/ 3 w 424"/>
                  <a:gd name="T3" fmla="*/ 2 h 417"/>
                  <a:gd name="T4" fmla="*/ 3 w 424"/>
                  <a:gd name="T5" fmla="*/ 4 h 417"/>
                  <a:gd name="T6" fmla="*/ 3 w 424"/>
                  <a:gd name="T7" fmla="*/ 5 h 417"/>
                  <a:gd name="T8" fmla="*/ 3 w 424"/>
                  <a:gd name="T9" fmla="*/ 7 h 417"/>
                  <a:gd name="T10" fmla="*/ 3 w 424"/>
                  <a:gd name="T11" fmla="*/ 7 h 417"/>
                  <a:gd name="T12" fmla="*/ 3 w 424"/>
                  <a:gd name="T13" fmla="*/ 7 h 417"/>
                  <a:gd name="T14" fmla="*/ 4 w 424"/>
                  <a:gd name="T15" fmla="*/ 7 h 417"/>
                  <a:gd name="T16" fmla="*/ 5 w 424"/>
                  <a:gd name="T17" fmla="*/ 7 h 417"/>
                  <a:gd name="T18" fmla="*/ 5 w 424"/>
                  <a:gd name="T19" fmla="*/ 7 h 417"/>
                  <a:gd name="T20" fmla="*/ 5 w 424"/>
                  <a:gd name="T21" fmla="*/ 6 h 417"/>
                  <a:gd name="T22" fmla="*/ 6 w 424"/>
                  <a:gd name="T23" fmla="*/ 6 h 417"/>
                  <a:gd name="T24" fmla="*/ 7 w 424"/>
                  <a:gd name="T25" fmla="*/ 7 h 417"/>
                  <a:gd name="T26" fmla="*/ 7 w 424"/>
                  <a:gd name="T27" fmla="*/ 8 h 417"/>
                  <a:gd name="T28" fmla="*/ 7 w 424"/>
                  <a:gd name="T29" fmla="*/ 7 h 417"/>
                  <a:gd name="T30" fmla="*/ 6 w 424"/>
                  <a:gd name="T31" fmla="*/ 7 h 417"/>
                  <a:gd name="T32" fmla="*/ 5 w 424"/>
                  <a:gd name="T33" fmla="*/ 8 h 417"/>
                  <a:gd name="T34" fmla="*/ 5 w 424"/>
                  <a:gd name="T35" fmla="*/ 8 h 417"/>
                  <a:gd name="T36" fmla="*/ 5 w 424"/>
                  <a:gd name="T37" fmla="*/ 9 h 417"/>
                  <a:gd name="T38" fmla="*/ 5 w 424"/>
                  <a:gd name="T39" fmla="*/ 8 h 417"/>
                  <a:gd name="T40" fmla="*/ 5 w 424"/>
                  <a:gd name="T41" fmla="*/ 9 h 417"/>
                  <a:gd name="T42" fmla="*/ 5 w 424"/>
                  <a:gd name="T43" fmla="*/ 10 h 417"/>
                  <a:gd name="T44" fmla="*/ 6 w 424"/>
                  <a:gd name="T45" fmla="*/ 10 h 417"/>
                  <a:gd name="T46" fmla="*/ 7 w 424"/>
                  <a:gd name="T47" fmla="*/ 9 h 417"/>
                  <a:gd name="T48" fmla="*/ 6 w 424"/>
                  <a:gd name="T49" fmla="*/ 10 h 417"/>
                  <a:gd name="T50" fmla="*/ 7 w 424"/>
                  <a:gd name="T51" fmla="*/ 10 h 417"/>
                  <a:gd name="T52" fmla="*/ 8 w 424"/>
                  <a:gd name="T53" fmla="*/ 10 h 417"/>
                  <a:gd name="T54" fmla="*/ 9 w 424"/>
                  <a:gd name="T55" fmla="*/ 10 h 417"/>
                  <a:gd name="T56" fmla="*/ 7 w 424"/>
                  <a:gd name="T57" fmla="*/ 11 h 417"/>
                  <a:gd name="T58" fmla="*/ 7 w 424"/>
                  <a:gd name="T59" fmla="*/ 11 h 417"/>
                  <a:gd name="T60" fmla="*/ 7 w 424"/>
                  <a:gd name="T61" fmla="*/ 12 h 417"/>
                  <a:gd name="T62" fmla="*/ 9 w 424"/>
                  <a:gd name="T63" fmla="*/ 12 h 417"/>
                  <a:gd name="T64" fmla="*/ 11 w 424"/>
                  <a:gd name="T65" fmla="*/ 11 h 417"/>
                  <a:gd name="T66" fmla="*/ 11 w 424"/>
                  <a:gd name="T67" fmla="*/ 9 h 417"/>
                  <a:gd name="T68" fmla="*/ 10 w 424"/>
                  <a:gd name="T69" fmla="*/ 8 h 417"/>
                  <a:gd name="T70" fmla="*/ 9 w 424"/>
                  <a:gd name="T71" fmla="*/ 5 h 417"/>
                  <a:gd name="T72" fmla="*/ 10 w 424"/>
                  <a:gd name="T73" fmla="*/ 4 h 417"/>
                  <a:gd name="T74" fmla="*/ 11 w 424"/>
                  <a:gd name="T75" fmla="*/ 5 h 417"/>
                  <a:gd name="T76" fmla="*/ 10 w 424"/>
                  <a:gd name="T77" fmla="*/ 6 h 417"/>
                  <a:gd name="T78" fmla="*/ 11 w 424"/>
                  <a:gd name="T79" fmla="*/ 8 h 417"/>
                  <a:gd name="T80" fmla="*/ 11 w 424"/>
                  <a:gd name="T81" fmla="*/ 6 h 417"/>
                  <a:gd name="T82" fmla="*/ 12 w 424"/>
                  <a:gd name="T83" fmla="*/ 7 h 417"/>
                  <a:gd name="T84" fmla="*/ 13 w 424"/>
                  <a:gd name="T85" fmla="*/ 7 h 417"/>
                  <a:gd name="T86" fmla="*/ 13 w 424"/>
                  <a:gd name="T87" fmla="*/ 10 h 417"/>
                  <a:gd name="T88" fmla="*/ 13 w 424"/>
                  <a:gd name="T89" fmla="*/ 12 h 417"/>
                  <a:gd name="T90" fmla="*/ 13 w 424"/>
                  <a:gd name="T91" fmla="*/ 11 h 417"/>
                  <a:gd name="T92" fmla="*/ 12 w 424"/>
                  <a:gd name="T93" fmla="*/ 11 h 417"/>
                  <a:gd name="T94" fmla="*/ 12 w 424"/>
                  <a:gd name="T95" fmla="*/ 12 h 417"/>
                  <a:gd name="T96" fmla="*/ 13 w 424"/>
                  <a:gd name="T97" fmla="*/ 14 h 417"/>
                  <a:gd name="T98" fmla="*/ 11 w 424"/>
                  <a:gd name="T99" fmla="*/ 12 h 417"/>
                  <a:gd name="T100" fmla="*/ 7 w 424"/>
                  <a:gd name="T101" fmla="*/ 13 h 417"/>
                  <a:gd name="T102" fmla="*/ 7 w 424"/>
                  <a:gd name="T103" fmla="*/ 12 h 417"/>
                  <a:gd name="T104" fmla="*/ 6 w 424"/>
                  <a:gd name="T105" fmla="*/ 12 h 417"/>
                  <a:gd name="T106" fmla="*/ 6 w 424"/>
                  <a:gd name="T107" fmla="*/ 11 h 417"/>
                  <a:gd name="T108" fmla="*/ 3 w 424"/>
                  <a:gd name="T109" fmla="*/ 9 h 417"/>
                  <a:gd name="T110" fmla="*/ 3 w 424"/>
                  <a:gd name="T111" fmla="*/ 7 h 417"/>
                  <a:gd name="T112" fmla="*/ 3 w 424"/>
                  <a:gd name="T113" fmla="*/ 4 h 417"/>
                  <a:gd name="T114" fmla="*/ 2 w 424"/>
                  <a:gd name="T115" fmla="*/ 4 h 417"/>
                  <a:gd name="T116" fmla="*/ 0 w 424"/>
                  <a:gd name="T117" fmla="*/ 3 h 417"/>
                  <a:gd name="T118" fmla="*/ 1 w 424"/>
                  <a:gd name="T119" fmla="*/ 2 h 417"/>
                  <a:gd name="T120" fmla="*/ 6 w 424"/>
                  <a:gd name="T121" fmla="*/ 0 h 417"/>
                  <a:gd name="T122" fmla="*/ 6 w 424"/>
                  <a:gd name="T123" fmla="*/ 0 h 4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4"/>
                  <a:gd name="T187" fmla="*/ 0 h 417"/>
                  <a:gd name="T188" fmla="*/ 424 w 424"/>
                  <a:gd name="T189" fmla="*/ 417 h 4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4" h="417">
                    <a:moveTo>
                      <a:pt x="168" y="0"/>
                    </a:moveTo>
                    <a:lnTo>
                      <a:pt x="91" y="56"/>
                    </a:lnTo>
                    <a:lnTo>
                      <a:pt x="98" y="127"/>
                    </a:lnTo>
                    <a:lnTo>
                      <a:pt x="95" y="160"/>
                    </a:lnTo>
                    <a:lnTo>
                      <a:pt x="96" y="196"/>
                    </a:lnTo>
                    <a:lnTo>
                      <a:pt x="104" y="215"/>
                    </a:lnTo>
                    <a:lnTo>
                      <a:pt x="115" y="219"/>
                    </a:lnTo>
                    <a:lnTo>
                      <a:pt x="128" y="209"/>
                    </a:lnTo>
                    <a:lnTo>
                      <a:pt x="147" y="200"/>
                    </a:lnTo>
                    <a:lnTo>
                      <a:pt x="158" y="200"/>
                    </a:lnTo>
                    <a:lnTo>
                      <a:pt x="158" y="179"/>
                    </a:lnTo>
                    <a:lnTo>
                      <a:pt x="174" y="184"/>
                    </a:lnTo>
                    <a:lnTo>
                      <a:pt x="203" y="196"/>
                    </a:lnTo>
                    <a:lnTo>
                      <a:pt x="246" y="230"/>
                    </a:lnTo>
                    <a:lnTo>
                      <a:pt x="214" y="222"/>
                    </a:lnTo>
                    <a:lnTo>
                      <a:pt x="180" y="219"/>
                    </a:lnTo>
                    <a:lnTo>
                      <a:pt x="158" y="226"/>
                    </a:lnTo>
                    <a:lnTo>
                      <a:pt x="158" y="252"/>
                    </a:lnTo>
                    <a:lnTo>
                      <a:pt x="151" y="265"/>
                    </a:lnTo>
                    <a:lnTo>
                      <a:pt x="138" y="252"/>
                    </a:lnTo>
                    <a:lnTo>
                      <a:pt x="137" y="269"/>
                    </a:lnTo>
                    <a:lnTo>
                      <a:pt x="138" y="291"/>
                    </a:lnTo>
                    <a:lnTo>
                      <a:pt x="171" y="299"/>
                    </a:lnTo>
                    <a:lnTo>
                      <a:pt x="200" y="285"/>
                    </a:lnTo>
                    <a:lnTo>
                      <a:pt x="183" y="311"/>
                    </a:lnTo>
                    <a:lnTo>
                      <a:pt x="227" y="295"/>
                    </a:lnTo>
                    <a:lnTo>
                      <a:pt x="256" y="289"/>
                    </a:lnTo>
                    <a:lnTo>
                      <a:pt x="257" y="312"/>
                    </a:lnTo>
                    <a:lnTo>
                      <a:pt x="237" y="325"/>
                    </a:lnTo>
                    <a:lnTo>
                      <a:pt x="237" y="342"/>
                    </a:lnTo>
                    <a:lnTo>
                      <a:pt x="237" y="355"/>
                    </a:lnTo>
                    <a:lnTo>
                      <a:pt x="269" y="358"/>
                    </a:lnTo>
                    <a:lnTo>
                      <a:pt x="328" y="322"/>
                    </a:lnTo>
                    <a:lnTo>
                      <a:pt x="328" y="286"/>
                    </a:lnTo>
                    <a:lnTo>
                      <a:pt x="290" y="238"/>
                    </a:lnTo>
                    <a:lnTo>
                      <a:pt x="280" y="147"/>
                    </a:lnTo>
                    <a:lnTo>
                      <a:pt x="305" y="101"/>
                    </a:lnTo>
                    <a:lnTo>
                      <a:pt x="321" y="136"/>
                    </a:lnTo>
                    <a:lnTo>
                      <a:pt x="313" y="190"/>
                    </a:lnTo>
                    <a:lnTo>
                      <a:pt x="336" y="248"/>
                    </a:lnTo>
                    <a:lnTo>
                      <a:pt x="345" y="186"/>
                    </a:lnTo>
                    <a:lnTo>
                      <a:pt x="367" y="222"/>
                    </a:lnTo>
                    <a:lnTo>
                      <a:pt x="390" y="213"/>
                    </a:lnTo>
                    <a:lnTo>
                      <a:pt x="424" y="318"/>
                    </a:lnTo>
                    <a:lnTo>
                      <a:pt x="417" y="361"/>
                    </a:lnTo>
                    <a:lnTo>
                      <a:pt x="392" y="340"/>
                    </a:lnTo>
                    <a:lnTo>
                      <a:pt x="358" y="344"/>
                    </a:lnTo>
                    <a:lnTo>
                      <a:pt x="369" y="367"/>
                    </a:lnTo>
                    <a:lnTo>
                      <a:pt x="395" y="417"/>
                    </a:lnTo>
                    <a:lnTo>
                      <a:pt x="331" y="378"/>
                    </a:lnTo>
                    <a:lnTo>
                      <a:pt x="220" y="390"/>
                    </a:lnTo>
                    <a:lnTo>
                      <a:pt x="201" y="383"/>
                    </a:lnTo>
                    <a:lnTo>
                      <a:pt x="184" y="358"/>
                    </a:lnTo>
                    <a:lnTo>
                      <a:pt x="173" y="337"/>
                    </a:lnTo>
                    <a:lnTo>
                      <a:pt x="102" y="265"/>
                    </a:lnTo>
                    <a:lnTo>
                      <a:pt x="70" y="203"/>
                    </a:lnTo>
                    <a:lnTo>
                      <a:pt x="82" y="114"/>
                    </a:lnTo>
                    <a:lnTo>
                      <a:pt x="43" y="123"/>
                    </a:lnTo>
                    <a:lnTo>
                      <a:pt x="0" y="92"/>
                    </a:lnTo>
                    <a:lnTo>
                      <a:pt x="6" y="38"/>
                    </a:lnTo>
                    <a:lnTo>
                      <a:pt x="168"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29" name="Freeform 42">
                <a:extLst>
                  <a:ext uri="{FF2B5EF4-FFF2-40B4-BE49-F238E27FC236}">
                    <a16:creationId xmlns:a16="http://schemas.microsoft.com/office/drawing/2014/main" id="{51441B5A-EDB1-4B1C-A4FE-ADBCFA141B47}"/>
                  </a:ext>
                </a:extLst>
              </p:cNvPr>
              <p:cNvSpPr>
                <a:spLocks/>
              </p:cNvSpPr>
              <p:nvPr/>
            </p:nvSpPr>
            <p:spPr bwMode="auto">
              <a:xfrm>
                <a:off x="4995" y="2698"/>
                <a:ext cx="94" cy="115"/>
              </a:xfrm>
              <a:custGeom>
                <a:avLst/>
                <a:gdLst>
                  <a:gd name="T0" fmla="*/ 0 w 187"/>
                  <a:gd name="T1" fmla="*/ 0 h 230"/>
                  <a:gd name="T2" fmla="*/ 2 w 187"/>
                  <a:gd name="T3" fmla="*/ 4 h 230"/>
                  <a:gd name="T4" fmla="*/ 3 w 187"/>
                  <a:gd name="T5" fmla="*/ 5 h 230"/>
                  <a:gd name="T6" fmla="*/ 4 w 187"/>
                  <a:gd name="T7" fmla="*/ 7 h 230"/>
                  <a:gd name="T8" fmla="*/ 4 w 187"/>
                  <a:gd name="T9" fmla="*/ 7 h 230"/>
                  <a:gd name="T10" fmla="*/ 5 w 187"/>
                  <a:gd name="T11" fmla="*/ 7 h 230"/>
                  <a:gd name="T12" fmla="*/ 5 w 187"/>
                  <a:gd name="T13" fmla="*/ 7 h 230"/>
                  <a:gd name="T14" fmla="*/ 6 w 187"/>
                  <a:gd name="T15" fmla="*/ 5 h 230"/>
                  <a:gd name="T16" fmla="*/ 6 w 187"/>
                  <a:gd name="T17" fmla="*/ 3 h 230"/>
                  <a:gd name="T18" fmla="*/ 6 w 187"/>
                  <a:gd name="T19" fmla="*/ 2 h 230"/>
                  <a:gd name="T20" fmla="*/ 6 w 187"/>
                  <a:gd name="T21" fmla="*/ 2 h 230"/>
                  <a:gd name="T22" fmla="*/ 5 w 187"/>
                  <a:gd name="T23" fmla="*/ 4 h 230"/>
                  <a:gd name="T24" fmla="*/ 5 w 187"/>
                  <a:gd name="T25" fmla="*/ 5 h 230"/>
                  <a:gd name="T26" fmla="*/ 4 w 187"/>
                  <a:gd name="T27" fmla="*/ 6 h 230"/>
                  <a:gd name="T28" fmla="*/ 3 w 187"/>
                  <a:gd name="T29" fmla="*/ 4 h 230"/>
                  <a:gd name="T30" fmla="*/ 2 w 187"/>
                  <a:gd name="T31" fmla="*/ 1 h 230"/>
                  <a:gd name="T32" fmla="*/ 0 w 187"/>
                  <a:gd name="T33" fmla="*/ 0 h 230"/>
                  <a:gd name="T34" fmla="*/ 0 w 187"/>
                  <a:gd name="T35" fmla="*/ 0 h 2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7"/>
                  <a:gd name="T55" fmla="*/ 0 h 230"/>
                  <a:gd name="T56" fmla="*/ 187 w 187"/>
                  <a:gd name="T57" fmla="*/ 230 h 2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7" h="230">
                    <a:moveTo>
                      <a:pt x="0" y="0"/>
                    </a:moveTo>
                    <a:lnTo>
                      <a:pt x="61" y="123"/>
                    </a:lnTo>
                    <a:lnTo>
                      <a:pt x="71" y="159"/>
                    </a:lnTo>
                    <a:lnTo>
                      <a:pt x="105" y="225"/>
                    </a:lnTo>
                    <a:lnTo>
                      <a:pt x="126" y="230"/>
                    </a:lnTo>
                    <a:lnTo>
                      <a:pt x="151" y="220"/>
                    </a:lnTo>
                    <a:lnTo>
                      <a:pt x="141" y="195"/>
                    </a:lnTo>
                    <a:lnTo>
                      <a:pt x="169" y="153"/>
                    </a:lnTo>
                    <a:lnTo>
                      <a:pt x="187" y="83"/>
                    </a:lnTo>
                    <a:lnTo>
                      <a:pt x="174" y="50"/>
                    </a:lnTo>
                    <a:lnTo>
                      <a:pt x="166" y="61"/>
                    </a:lnTo>
                    <a:lnTo>
                      <a:pt x="160" y="102"/>
                    </a:lnTo>
                    <a:lnTo>
                      <a:pt x="140" y="142"/>
                    </a:lnTo>
                    <a:lnTo>
                      <a:pt x="124" y="179"/>
                    </a:lnTo>
                    <a:lnTo>
                      <a:pt x="80" y="103"/>
                    </a:lnTo>
                    <a:lnTo>
                      <a:pt x="45" y="4"/>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0" name="Freeform 43">
                <a:extLst>
                  <a:ext uri="{FF2B5EF4-FFF2-40B4-BE49-F238E27FC236}">
                    <a16:creationId xmlns:a16="http://schemas.microsoft.com/office/drawing/2014/main" id="{51101E00-BCAF-4117-B8D1-22E0B2D9F3B1}"/>
                  </a:ext>
                </a:extLst>
              </p:cNvPr>
              <p:cNvSpPr>
                <a:spLocks/>
              </p:cNvSpPr>
              <p:nvPr/>
            </p:nvSpPr>
            <p:spPr bwMode="auto">
              <a:xfrm>
                <a:off x="4864" y="2708"/>
                <a:ext cx="146" cy="69"/>
              </a:xfrm>
              <a:custGeom>
                <a:avLst/>
                <a:gdLst>
                  <a:gd name="T0" fmla="*/ 1 w 290"/>
                  <a:gd name="T1" fmla="*/ 4 h 138"/>
                  <a:gd name="T2" fmla="*/ 0 w 290"/>
                  <a:gd name="T3" fmla="*/ 3 h 138"/>
                  <a:gd name="T4" fmla="*/ 1 w 290"/>
                  <a:gd name="T5" fmla="*/ 2 h 138"/>
                  <a:gd name="T6" fmla="*/ 1 w 290"/>
                  <a:gd name="T7" fmla="*/ 2 h 138"/>
                  <a:gd name="T8" fmla="*/ 2 w 290"/>
                  <a:gd name="T9" fmla="*/ 2 h 138"/>
                  <a:gd name="T10" fmla="*/ 3 w 290"/>
                  <a:gd name="T11" fmla="*/ 2 h 138"/>
                  <a:gd name="T12" fmla="*/ 6 w 290"/>
                  <a:gd name="T13" fmla="*/ 1 h 138"/>
                  <a:gd name="T14" fmla="*/ 7 w 290"/>
                  <a:gd name="T15" fmla="*/ 1 h 138"/>
                  <a:gd name="T16" fmla="*/ 9 w 290"/>
                  <a:gd name="T17" fmla="*/ 0 h 138"/>
                  <a:gd name="T18" fmla="*/ 10 w 290"/>
                  <a:gd name="T19" fmla="*/ 1 h 138"/>
                  <a:gd name="T20" fmla="*/ 9 w 290"/>
                  <a:gd name="T21" fmla="*/ 1 h 138"/>
                  <a:gd name="T22" fmla="*/ 7 w 290"/>
                  <a:gd name="T23" fmla="*/ 2 h 138"/>
                  <a:gd name="T24" fmla="*/ 6 w 290"/>
                  <a:gd name="T25" fmla="*/ 1 h 138"/>
                  <a:gd name="T26" fmla="*/ 2 w 290"/>
                  <a:gd name="T27" fmla="*/ 3 h 138"/>
                  <a:gd name="T28" fmla="*/ 1 w 290"/>
                  <a:gd name="T29" fmla="*/ 4 h 138"/>
                  <a:gd name="T30" fmla="*/ 1 w 290"/>
                  <a:gd name="T31" fmla="*/ 4 h 1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0"/>
                  <a:gd name="T49" fmla="*/ 0 h 138"/>
                  <a:gd name="T50" fmla="*/ 290 w 290"/>
                  <a:gd name="T51" fmla="*/ 138 h 1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0" h="138">
                    <a:moveTo>
                      <a:pt x="1" y="138"/>
                    </a:moveTo>
                    <a:lnTo>
                      <a:pt x="0" y="108"/>
                    </a:lnTo>
                    <a:lnTo>
                      <a:pt x="23" y="95"/>
                    </a:lnTo>
                    <a:lnTo>
                      <a:pt x="29" y="85"/>
                    </a:lnTo>
                    <a:lnTo>
                      <a:pt x="56" y="69"/>
                    </a:lnTo>
                    <a:lnTo>
                      <a:pt x="67" y="72"/>
                    </a:lnTo>
                    <a:lnTo>
                      <a:pt x="190" y="10"/>
                    </a:lnTo>
                    <a:lnTo>
                      <a:pt x="218" y="6"/>
                    </a:lnTo>
                    <a:lnTo>
                      <a:pt x="272" y="0"/>
                    </a:lnTo>
                    <a:lnTo>
                      <a:pt x="290" y="41"/>
                    </a:lnTo>
                    <a:lnTo>
                      <a:pt x="256" y="42"/>
                    </a:lnTo>
                    <a:lnTo>
                      <a:pt x="215" y="64"/>
                    </a:lnTo>
                    <a:lnTo>
                      <a:pt x="184" y="43"/>
                    </a:lnTo>
                    <a:lnTo>
                      <a:pt x="33" y="124"/>
                    </a:lnTo>
                    <a:lnTo>
                      <a:pt x="1" y="13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1" name="Freeform 44">
                <a:extLst>
                  <a:ext uri="{FF2B5EF4-FFF2-40B4-BE49-F238E27FC236}">
                    <a16:creationId xmlns:a16="http://schemas.microsoft.com/office/drawing/2014/main" id="{0058B3D9-CC40-4833-8178-857C703EC65A}"/>
                  </a:ext>
                </a:extLst>
              </p:cNvPr>
              <p:cNvSpPr>
                <a:spLocks/>
              </p:cNvSpPr>
              <p:nvPr/>
            </p:nvSpPr>
            <p:spPr bwMode="auto">
              <a:xfrm>
                <a:off x="4868" y="2738"/>
                <a:ext cx="97" cy="77"/>
              </a:xfrm>
              <a:custGeom>
                <a:avLst/>
                <a:gdLst>
                  <a:gd name="T0" fmla="*/ 1 w 194"/>
                  <a:gd name="T1" fmla="*/ 3 h 153"/>
                  <a:gd name="T2" fmla="*/ 4 w 194"/>
                  <a:gd name="T3" fmla="*/ 1 h 153"/>
                  <a:gd name="T4" fmla="*/ 6 w 194"/>
                  <a:gd name="T5" fmla="*/ 0 h 153"/>
                  <a:gd name="T6" fmla="*/ 6 w 194"/>
                  <a:gd name="T7" fmla="*/ 2 h 153"/>
                  <a:gd name="T8" fmla="*/ 6 w 194"/>
                  <a:gd name="T9" fmla="*/ 3 h 153"/>
                  <a:gd name="T10" fmla="*/ 3 w 194"/>
                  <a:gd name="T11" fmla="*/ 3 h 153"/>
                  <a:gd name="T12" fmla="*/ 3 w 194"/>
                  <a:gd name="T13" fmla="*/ 3 h 153"/>
                  <a:gd name="T14" fmla="*/ 3 w 194"/>
                  <a:gd name="T15" fmla="*/ 3 h 153"/>
                  <a:gd name="T16" fmla="*/ 2 w 194"/>
                  <a:gd name="T17" fmla="*/ 5 h 153"/>
                  <a:gd name="T18" fmla="*/ 2 w 194"/>
                  <a:gd name="T19" fmla="*/ 5 h 153"/>
                  <a:gd name="T20" fmla="*/ 0 w 194"/>
                  <a:gd name="T21" fmla="*/ 3 h 153"/>
                  <a:gd name="T22" fmla="*/ 1 w 194"/>
                  <a:gd name="T23" fmla="*/ 3 h 153"/>
                  <a:gd name="T24" fmla="*/ 1 w 194"/>
                  <a:gd name="T25" fmla="*/ 3 h 153"/>
                  <a:gd name="T26" fmla="*/ 1 w 194"/>
                  <a:gd name="T27" fmla="*/ 3 h 1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4"/>
                  <a:gd name="T43" fmla="*/ 0 h 153"/>
                  <a:gd name="T44" fmla="*/ 194 w 194"/>
                  <a:gd name="T45" fmla="*/ 153 h 1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4" h="153">
                    <a:moveTo>
                      <a:pt x="23" y="67"/>
                    </a:moveTo>
                    <a:lnTo>
                      <a:pt x="128" y="14"/>
                    </a:lnTo>
                    <a:lnTo>
                      <a:pt x="194" y="0"/>
                    </a:lnTo>
                    <a:lnTo>
                      <a:pt x="185" y="61"/>
                    </a:lnTo>
                    <a:lnTo>
                      <a:pt x="167" y="79"/>
                    </a:lnTo>
                    <a:lnTo>
                      <a:pt x="119" y="84"/>
                    </a:lnTo>
                    <a:lnTo>
                      <a:pt x="95" y="73"/>
                    </a:lnTo>
                    <a:lnTo>
                      <a:pt x="66" y="90"/>
                    </a:lnTo>
                    <a:lnTo>
                      <a:pt x="58" y="153"/>
                    </a:lnTo>
                    <a:lnTo>
                      <a:pt x="49" y="151"/>
                    </a:lnTo>
                    <a:lnTo>
                      <a:pt x="0" y="93"/>
                    </a:lnTo>
                    <a:lnTo>
                      <a:pt x="3" y="79"/>
                    </a:lnTo>
                    <a:lnTo>
                      <a:pt x="23" y="67"/>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2" name="Freeform 45">
                <a:extLst>
                  <a:ext uri="{FF2B5EF4-FFF2-40B4-BE49-F238E27FC236}">
                    <a16:creationId xmlns:a16="http://schemas.microsoft.com/office/drawing/2014/main" id="{4505FC2A-AB61-4518-9A01-D91F2ECB1D68}"/>
                  </a:ext>
                </a:extLst>
              </p:cNvPr>
              <p:cNvSpPr>
                <a:spLocks/>
              </p:cNvSpPr>
              <p:nvPr/>
            </p:nvSpPr>
            <p:spPr bwMode="auto">
              <a:xfrm>
                <a:off x="4886" y="2753"/>
                <a:ext cx="35" cy="58"/>
              </a:xfrm>
              <a:custGeom>
                <a:avLst/>
                <a:gdLst>
                  <a:gd name="T0" fmla="*/ 1 w 70"/>
                  <a:gd name="T1" fmla="*/ 1 h 116"/>
                  <a:gd name="T2" fmla="*/ 0 w 70"/>
                  <a:gd name="T3" fmla="*/ 2 h 116"/>
                  <a:gd name="T4" fmla="*/ 1 w 70"/>
                  <a:gd name="T5" fmla="*/ 3 h 116"/>
                  <a:gd name="T6" fmla="*/ 1 w 70"/>
                  <a:gd name="T7" fmla="*/ 4 h 116"/>
                  <a:gd name="T8" fmla="*/ 1 w 70"/>
                  <a:gd name="T9" fmla="*/ 4 h 116"/>
                  <a:gd name="T10" fmla="*/ 1 w 70"/>
                  <a:gd name="T11" fmla="*/ 2 h 116"/>
                  <a:gd name="T12" fmla="*/ 1 w 70"/>
                  <a:gd name="T13" fmla="*/ 1 h 116"/>
                  <a:gd name="T14" fmla="*/ 2 w 70"/>
                  <a:gd name="T15" fmla="*/ 0 h 116"/>
                  <a:gd name="T16" fmla="*/ 1 w 70"/>
                  <a:gd name="T17" fmla="*/ 1 h 116"/>
                  <a:gd name="T18" fmla="*/ 1 w 70"/>
                  <a:gd name="T19" fmla="*/ 1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116"/>
                  <a:gd name="T32" fmla="*/ 70 w 70"/>
                  <a:gd name="T33" fmla="*/ 116 h 1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116">
                    <a:moveTo>
                      <a:pt x="47" y="7"/>
                    </a:moveTo>
                    <a:lnTo>
                      <a:pt x="0" y="37"/>
                    </a:lnTo>
                    <a:lnTo>
                      <a:pt x="9" y="90"/>
                    </a:lnTo>
                    <a:lnTo>
                      <a:pt x="9" y="116"/>
                    </a:lnTo>
                    <a:lnTo>
                      <a:pt x="32" y="116"/>
                    </a:lnTo>
                    <a:lnTo>
                      <a:pt x="34" y="56"/>
                    </a:lnTo>
                    <a:lnTo>
                      <a:pt x="50" y="26"/>
                    </a:lnTo>
                    <a:lnTo>
                      <a:pt x="70" y="0"/>
                    </a:lnTo>
                    <a:lnTo>
                      <a:pt x="47" y="7"/>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3" name="Freeform 46">
                <a:extLst>
                  <a:ext uri="{FF2B5EF4-FFF2-40B4-BE49-F238E27FC236}">
                    <a16:creationId xmlns:a16="http://schemas.microsoft.com/office/drawing/2014/main" id="{940B59A0-D446-4124-A063-791AE31AF62D}"/>
                  </a:ext>
                </a:extLst>
              </p:cNvPr>
              <p:cNvSpPr>
                <a:spLocks/>
              </p:cNvSpPr>
              <p:nvPr/>
            </p:nvSpPr>
            <p:spPr bwMode="auto">
              <a:xfrm>
                <a:off x="4842" y="2589"/>
                <a:ext cx="245" cy="166"/>
              </a:xfrm>
              <a:custGeom>
                <a:avLst/>
                <a:gdLst>
                  <a:gd name="T0" fmla="*/ 1 w 490"/>
                  <a:gd name="T1" fmla="*/ 10 h 332"/>
                  <a:gd name="T2" fmla="*/ 4 w 490"/>
                  <a:gd name="T3" fmla="*/ 7 h 332"/>
                  <a:gd name="T4" fmla="*/ 14 w 490"/>
                  <a:gd name="T5" fmla="*/ 5 h 332"/>
                  <a:gd name="T6" fmla="*/ 15 w 490"/>
                  <a:gd name="T7" fmla="*/ 6 h 332"/>
                  <a:gd name="T8" fmla="*/ 15 w 490"/>
                  <a:gd name="T9" fmla="*/ 5 h 332"/>
                  <a:gd name="T10" fmla="*/ 15 w 490"/>
                  <a:gd name="T11" fmla="*/ 3 h 332"/>
                  <a:gd name="T12" fmla="*/ 14 w 490"/>
                  <a:gd name="T13" fmla="*/ 1 h 332"/>
                  <a:gd name="T14" fmla="*/ 10 w 490"/>
                  <a:gd name="T15" fmla="*/ 1 h 332"/>
                  <a:gd name="T16" fmla="*/ 8 w 490"/>
                  <a:gd name="T17" fmla="*/ 0 h 332"/>
                  <a:gd name="T18" fmla="*/ 5 w 490"/>
                  <a:gd name="T19" fmla="*/ 1 h 332"/>
                  <a:gd name="T20" fmla="*/ 3 w 490"/>
                  <a:gd name="T21" fmla="*/ 1 h 332"/>
                  <a:gd name="T22" fmla="*/ 3 w 490"/>
                  <a:gd name="T23" fmla="*/ 3 h 332"/>
                  <a:gd name="T24" fmla="*/ 1 w 490"/>
                  <a:gd name="T25" fmla="*/ 5 h 332"/>
                  <a:gd name="T26" fmla="*/ 0 w 490"/>
                  <a:gd name="T27" fmla="*/ 7 h 332"/>
                  <a:gd name="T28" fmla="*/ 0 w 490"/>
                  <a:gd name="T29" fmla="*/ 10 h 332"/>
                  <a:gd name="T30" fmla="*/ 1 w 490"/>
                  <a:gd name="T31" fmla="*/ 10 h 332"/>
                  <a:gd name="T32" fmla="*/ 1 w 490"/>
                  <a:gd name="T33" fmla="*/ 10 h 332"/>
                  <a:gd name="T34" fmla="*/ 1 w 490"/>
                  <a:gd name="T35" fmla="*/ 10 h 3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90"/>
                  <a:gd name="T55" fmla="*/ 0 h 332"/>
                  <a:gd name="T56" fmla="*/ 490 w 490"/>
                  <a:gd name="T57" fmla="*/ 332 h 3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90" h="332">
                    <a:moveTo>
                      <a:pt x="30" y="321"/>
                    </a:moveTo>
                    <a:lnTo>
                      <a:pt x="121" y="244"/>
                    </a:lnTo>
                    <a:lnTo>
                      <a:pt x="439" y="163"/>
                    </a:lnTo>
                    <a:lnTo>
                      <a:pt x="490" y="214"/>
                    </a:lnTo>
                    <a:lnTo>
                      <a:pt x="490" y="168"/>
                    </a:lnTo>
                    <a:lnTo>
                      <a:pt x="466" y="111"/>
                    </a:lnTo>
                    <a:lnTo>
                      <a:pt x="420" y="62"/>
                    </a:lnTo>
                    <a:lnTo>
                      <a:pt x="319" y="4"/>
                    </a:lnTo>
                    <a:lnTo>
                      <a:pt x="225" y="0"/>
                    </a:lnTo>
                    <a:lnTo>
                      <a:pt x="145" y="19"/>
                    </a:lnTo>
                    <a:lnTo>
                      <a:pt x="92" y="59"/>
                    </a:lnTo>
                    <a:lnTo>
                      <a:pt x="79" y="101"/>
                    </a:lnTo>
                    <a:lnTo>
                      <a:pt x="20" y="137"/>
                    </a:lnTo>
                    <a:lnTo>
                      <a:pt x="0" y="226"/>
                    </a:lnTo>
                    <a:lnTo>
                      <a:pt x="0" y="302"/>
                    </a:lnTo>
                    <a:lnTo>
                      <a:pt x="19" y="332"/>
                    </a:lnTo>
                    <a:lnTo>
                      <a:pt x="30" y="321"/>
                    </a:lnTo>
                    <a:close/>
                  </a:path>
                </a:pathLst>
              </a:custGeom>
              <a:solidFill>
                <a:srgbClr val="00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4" name="Freeform 47">
                <a:extLst>
                  <a:ext uri="{FF2B5EF4-FFF2-40B4-BE49-F238E27FC236}">
                    <a16:creationId xmlns:a16="http://schemas.microsoft.com/office/drawing/2014/main" id="{F924A231-A937-4BB8-BDBE-A791ABB53096}"/>
                  </a:ext>
                </a:extLst>
              </p:cNvPr>
              <p:cNvSpPr>
                <a:spLocks/>
              </p:cNvSpPr>
              <p:nvPr/>
            </p:nvSpPr>
            <p:spPr bwMode="auto">
              <a:xfrm>
                <a:off x="4918" y="2596"/>
                <a:ext cx="123" cy="81"/>
              </a:xfrm>
              <a:custGeom>
                <a:avLst/>
                <a:gdLst>
                  <a:gd name="T0" fmla="*/ 2 w 244"/>
                  <a:gd name="T1" fmla="*/ 0 h 164"/>
                  <a:gd name="T2" fmla="*/ 4 w 244"/>
                  <a:gd name="T3" fmla="*/ 0 h 164"/>
                  <a:gd name="T4" fmla="*/ 5 w 244"/>
                  <a:gd name="T5" fmla="*/ 0 h 164"/>
                  <a:gd name="T6" fmla="*/ 7 w 244"/>
                  <a:gd name="T7" fmla="*/ 1 h 164"/>
                  <a:gd name="T8" fmla="*/ 7 w 244"/>
                  <a:gd name="T9" fmla="*/ 2 h 164"/>
                  <a:gd name="T10" fmla="*/ 8 w 244"/>
                  <a:gd name="T11" fmla="*/ 3 h 164"/>
                  <a:gd name="T12" fmla="*/ 6 w 244"/>
                  <a:gd name="T13" fmla="*/ 4 h 164"/>
                  <a:gd name="T14" fmla="*/ 5 w 244"/>
                  <a:gd name="T15" fmla="*/ 4 h 164"/>
                  <a:gd name="T16" fmla="*/ 3 w 244"/>
                  <a:gd name="T17" fmla="*/ 4 h 164"/>
                  <a:gd name="T18" fmla="*/ 1 w 244"/>
                  <a:gd name="T19" fmla="*/ 5 h 164"/>
                  <a:gd name="T20" fmla="*/ 4 w 244"/>
                  <a:gd name="T21" fmla="*/ 4 h 164"/>
                  <a:gd name="T22" fmla="*/ 5 w 244"/>
                  <a:gd name="T23" fmla="*/ 3 h 164"/>
                  <a:gd name="T24" fmla="*/ 5 w 244"/>
                  <a:gd name="T25" fmla="*/ 4 h 164"/>
                  <a:gd name="T26" fmla="*/ 5 w 244"/>
                  <a:gd name="T27" fmla="*/ 2 h 164"/>
                  <a:gd name="T28" fmla="*/ 4 w 244"/>
                  <a:gd name="T29" fmla="*/ 1 h 164"/>
                  <a:gd name="T30" fmla="*/ 2 w 244"/>
                  <a:gd name="T31" fmla="*/ 0 h 164"/>
                  <a:gd name="T32" fmla="*/ 0 w 244"/>
                  <a:gd name="T33" fmla="*/ 0 h 164"/>
                  <a:gd name="T34" fmla="*/ 2 w 244"/>
                  <a:gd name="T35" fmla="*/ 0 h 164"/>
                  <a:gd name="T36" fmla="*/ 2 w 244"/>
                  <a:gd name="T37" fmla="*/ 0 h 1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4"/>
                  <a:gd name="T58" fmla="*/ 0 h 164"/>
                  <a:gd name="T59" fmla="*/ 244 w 244"/>
                  <a:gd name="T60" fmla="*/ 164 h 1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4" h="164">
                    <a:moveTo>
                      <a:pt x="34" y="0"/>
                    </a:moveTo>
                    <a:lnTo>
                      <a:pt x="112" y="9"/>
                    </a:lnTo>
                    <a:lnTo>
                      <a:pt x="156" y="22"/>
                    </a:lnTo>
                    <a:lnTo>
                      <a:pt x="198" y="56"/>
                    </a:lnTo>
                    <a:lnTo>
                      <a:pt x="222" y="88"/>
                    </a:lnTo>
                    <a:lnTo>
                      <a:pt x="244" y="127"/>
                    </a:lnTo>
                    <a:lnTo>
                      <a:pt x="188" y="135"/>
                    </a:lnTo>
                    <a:lnTo>
                      <a:pt x="153" y="148"/>
                    </a:lnTo>
                    <a:lnTo>
                      <a:pt x="93" y="148"/>
                    </a:lnTo>
                    <a:lnTo>
                      <a:pt x="21" y="164"/>
                    </a:lnTo>
                    <a:lnTo>
                      <a:pt x="102" y="135"/>
                    </a:lnTo>
                    <a:lnTo>
                      <a:pt x="141" y="124"/>
                    </a:lnTo>
                    <a:lnTo>
                      <a:pt x="158" y="129"/>
                    </a:lnTo>
                    <a:lnTo>
                      <a:pt x="138" y="79"/>
                    </a:lnTo>
                    <a:lnTo>
                      <a:pt x="110" y="43"/>
                    </a:lnTo>
                    <a:lnTo>
                      <a:pt x="56" y="13"/>
                    </a:lnTo>
                    <a:lnTo>
                      <a:pt x="0" y="6"/>
                    </a:lnTo>
                    <a:lnTo>
                      <a:pt x="34" y="0"/>
                    </a:lnTo>
                    <a:close/>
                  </a:path>
                </a:pathLst>
              </a:custGeom>
              <a:solidFill>
                <a:srgbClr val="1919B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5" name="Freeform 48">
                <a:extLst>
                  <a:ext uri="{FF2B5EF4-FFF2-40B4-BE49-F238E27FC236}">
                    <a16:creationId xmlns:a16="http://schemas.microsoft.com/office/drawing/2014/main" id="{1D33C751-5052-4104-977C-83DC2525C24D}"/>
                  </a:ext>
                </a:extLst>
              </p:cNvPr>
              <p:cNvSpPr>
                <a:spLocks/>
              </p:cNvSpPr>
              <p:nvPr/>
            </p:nvSpPr>
            <p:spPr bwMode="auto">
              <a:xfrm>
                <a:off x="4926" y="2596"/>
                <a:ext cx="92" cy="79"/>
              </a:xfrm>
              <a:custGeom>
                <a:avLst/>
                <a:gdLst>
                  <a:gd name="T0" fmla="*/ 2 w 183"/>
                  <a:gd name="T1" fmla="*/ 2 h 156"/>
                  <a:gd name="T2" fmla="*/ 4 w 183"/>
                  <a:gd name="T3" fmla="*/ 2 h 156"/>
                  <a:gd name="T4" fmla="*/ 4 w 183"/>
                  <a:gd name="T5" fmla="*/ 4 h 156"/>
                  <a:gd name="T6" fmla="*/ 4 w 183"/>
                  <a:gd name="T7" fmla="*/ 4 h 156"/>
                  <a:gd name="T8" fmla="*/ 1 w 183"/>
                  <a:gd name="T9" fmla="*/ 5 h 156"/>
                  <a:gd name="T10" fmla="*/ 5 w 183"/>
                  <a:gd name="T11" fmla="*/ 5 h 156"/>
                  <a:gd name="T12" fmla="*/ 6 w 183"/>
                  <a:gd name="T13" fmla="*/ 5 h 156"/>
                  <a:gd name="T14" fmla="*/ 4 w 183"/>
                  <a:gd name="T15" fmla="*/ 2 h 156"/>
                  <a:gd name="T16" fmla="*/ 3 w 183"/>
                  <a:gd name="T17" fmla="*/ 1 h 156"/>
                  <a:gd name="T18" fmla="*/ 0 w 183"/>
                  <a:gd name="T19" fmla="*/ 0 h 156"/>
                  <a:gd name="T20" fmla="*/ 2 w 183"/>
                  <a:gd name="T21" fmla="*/ 2 h 156"/>
                  <a:gd name="T22" fmla="*/ 2 w 183"/>
                  <a:gd name="T23" fmla="*/ 2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3"/>
                  <a:gd name="T37" fmla="*/ 0 h 156"/>
                  <a:gd name="T38" fmla="*/ 183 w 183"/>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3" h="156">
                    <a:moveTo>
                      <a:pt x="64" y="35"/>
                    </a:moveTo>
                    <a:lnTo>
                      <a:pt x="97" y="64"/>
                    </a:lnTo>
                    <a:lnTo>
                      <a:pt x="113" y="96"/>
                    </a:lnTo>
                    <a:lnTo>
                      <a:pt x="117" y="119"/>
                    </a:lnTo>
                    <a:lnTo>
                      <a:pt x="19" y="156"/>
                    </a:lnTo>
                    <a:lnTo>
                      <a:pt x="143" y="129"/>
                    </a:lnTo>
                    <a:lnTo>
                      <a:pt x="183" y="130"/>
                    </a:lnTo>
                    <a:lnTo>
                      <a:pt x="117" y="51"/>
                    </a:lnTo>
                    <a:lnTo>
                      <a:pt x="69" y="18"/>
                    </a:lnTo>
                    <a:lnTo>
                      <a:pt x="0" y="0"/>
                    </a:lnTo>
                    <a:lnTo>
                      <a:pt x="64" y="3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6" name="Freeform 49">
                <a:extLst>
                  <a:ext uri="{FF2B5EF4-FFF2-40B4-BE49-F238E27FC236}">
                    <a16:creationId xmlns:a16="http://schemas.microsoft.com/office/drawing/2014/main" id="{76D43EC2-6735-48DF-BF8E-D2FEA15A5CB4}"/>
                  </a:ext>
                </a:extLst>
              </p:cNvPr>
              <p:cNvSpPr>
                <a:spLocks/>
              </p:cNvSpPr>
              <p:nvPr/>
            </p:nvSpPr>
            <p:spPr bwMode="auto">
              <a:xfrm>
                <a:off x="4846" y="2663"/>
                <a:ext cx="8" cy="59"/>
              </a:xfrm>
              <a:custGeom>
                <a:avLst/>
                <a:gdLst>
                  <a:gd name="T0" fmla="*/ 1 w 16"/>
                  <a:gd name="T1" fmla="*/ 0 h 118"/>
                  <a:gd name="T2" fmla="*/ 1 w 16"/>
                  <a:gd name="T3" fmla="*/ 3 h 118"/>
                  <a:gd name="T4" fmla="*/ 0 w 16"/>
                  <a:gd name="T5" fmla="*/ 4 h 118"/>
                  <a:gd name="T6" fmla="*/ 1 w 16"/>
                  <a:gd name="T7" fmla="*/ 3 h 118"/>
                  <a:gd name="T8" fmla="*/ 1 w 16"/>
                  <a:gd name="T9" fmla="*/ 0 h 118"/>
                  <a:gd name="T10" fmla="*/ 1 w 16"/>
                  <a:gd name="T11" fmla="*/ 0 h 118"/>
                  <a:gd name="T12" fmla="*/ 0 60000 65536"/>
                  <a:gd name="T13" fmla="*/ 0 60000 65536"/>
                  <a:gd name="T14" fmla="*/ 0 60000 65536"/>
                  <a:gd name="T15" fmla="*/ 0 60000 65536"/>
                  <a:gd name="T16" fmla="*/ 0 60000 65536"/>
                  <a:gd name="T17" fmla="*/ 0 60000 65536"/>
                  <a:gd name="T18" fmla="*/ 0 w 16"/>
                  <a:gd name="T19" fmla="*/ 0 h 118"/>
                  <a:gd name="T20" fmla="*/ 16 w 16"/>
                  <a:gd name="T21" fmla="*/ 118 h 118"/>
                </a:gdLst>
                <a:ahLst/>
                <a:cxnLst>
                  <a:cxn ang="T12">
                    <a:pos x="T0" y="T1"/>
                  </a:cxn>
                  <a:cxn ang="T13">
                    <a:pos x="T2" y="T3"/>
                  </a:cxn>
                  <a:cxn ang="T14">
                    <a:pos x="T4" y="T5"/>
                  </a:cxn>
                  <a:cxn ang="T15">
                    <a:pos x="T6" y="T7"/>
                  </a:cxn>
                  <a:cxn ang="T16">
                    <a:pos x="T8" y="T9"/>
                  </a:cxn>
                  <a:cxn ang="T17">
                    <a:pos x="T10" y="T11"/>
                  </a:cxn>
                </a:cxnLst>
                <a:rect l="T18" t="T19" r="T20" b="T21"/>
                <a:pathLst>
                  <a:path w="16" h="118">
                    <a:moveTo>
                      <a:pt x="13" y="0"/>
                    </a:moveTo>
                    <a:lnTo>
                      <a:pt x="1" y="66"/>
                    </a:lnTo>
                    <a:lnTo>
                      <a:pt x="0" y="118"/>
                    </a:lnTo>
                    <a:lnTo>
                      <a:pt x="16" y="81"/>
                    </a:lnTo>
                    <a:lnTo>
                      <a:pt x="13"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7" name="Freeform 50">
                <a:extLst>
                  <a:ext uri="{FF2B5EF4-FFF2-40B4-BE49-F238E27FC236}">
                    <a16:creationId xmlns:a16="http://schemas.microsoft.com/office/drawing/2014/main" id="{E7B2A3DF-92A7-453D-9D38-0DAA5DBC93A4}"/>
                  </a:ext>
                </a:extLst>
              </p:cNvPr>
              <p:cNvSpPr>
                <a:spLocks/>
              </p:cNvSpPr>
              <p:nvPr/>
            </p:nvSpPr>
            <p:spPr bwMode="auto">
              <a:xfrm>
                <a:off x="4877" y="2601"/>
                <a:ext cx="46" cy="85"/>
              </a:xfrm>
              <a:custGeom>
                <a:avLst/>
                <a:gdLst>
                  <a:gd name="T0" fmla="*/ 1 w 92"/>
                  <a:gd name="T1" fmla="*/ 2 h 169"/>
                  <a:gd name="T2" fmla="*/ 0 w 92"/>
                  <a:gd name="T3" fmla="*/ 6 h 169"/>
                  <a:gd name="T4" fmla="*/ 1 w 92"/>
                  <a:gd name="T5" fmla="*/ 3 h 169"/>
                  <a:gd name="T6" fmla="*/ 1 w 92"/>
                  <a:gd name="T7" fmla="*/ 2 h 169"/>
                  <a:gd name="T8" fmla="*/ 3 w 92"/>
                  <a:gd name="T9" fmla="*/ 0 h 169"/>
                  <a:gd name="T10" fmla="*/ 1 w 92"/>
                  <a:gd name="T11" fmla="*/ 2 h 169"/>
                  <a:gd name="T12" fmla="*/ 1 w 92"/>
                  <a:gd name="T13" fmla="*/ 2 h 169"/>
                  <a:gd name="T14" fmla="*/ 0 60000 65536"/>
                  <a:gd name="T15" fmla="*/ 0 60000 65536"/>
                  <a:gd name="T16" fmla="*/ 0 60000 65536"/>
                  <a:gd name="T17" fmla="*/ 0 60000 65536"/>
                  <a:gd name="T18" fmla="*/ 0 60000 65536"/>
                  <a:gd name="T19" fmla="*/ 0 60000 65536"/>
                  <a:gd name="T20" fmla="*/ 0 60000 65536"/>
                  <a:gd name="T21" fmla="*/ 0 w 92"/>
                  <a:gd name="T22" fmla="*/ 0 h 169"/>
                  <a:gd name="T23" fmla="*/ 92 w 92"/>
                  <a:gd name="T24" fmla="*/ 169 h 1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2" h="169">
                    <a:moveTo>
                      <a:pt x="20" y="36"/>
                    </a:moveTo>
                    <a:lnTo>
                      <a:pt x="0" y="169"/>
                    </a:lnTo>
                    <a:lnTo>
                      <a:pt x="31" y="74"/>
                    </a:lnTo>
                    <a:lnTo>
                      <a:pt x="53" y="37"/>
                    </a:lnTo>
                    <a:lnTo>
                      <a:pt x="92" y="0"/>
                    </a:lnTo>
                    <a:lnTo>
                      <a:pt x="20" y="36"/>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8" name="Freeform 51">
                <a:extLst>
                  <a:ext uri="{FF2B5EF4-FFF2-40B4-BE49-F238E27FC236}">
                    <a16:creationId xmlns:a16="http://schemas.microsoft.com/office/drawing/2014/main" id="{29BFE347-CCC0-47B0-B74D-A8E233E99C42}"/>
                  </a:ext>
                </a:extLst>
              </p:cNvPr>
              <p:cNvSpPr>
                <a:spLocks/>
              </p:cNvSpPr>
              <p:nvPr/>
            </p:nvSpPr>
            <p:spPr bwMode="auto">
              <a:xfrm>
                <a:off x="4938" y="2744"/>
                <a:ext cx="18" cy="37"/>
              </a:xfrm>
              <a:custGeom>
                <a:avLst/>
                <a:gdLst>
                  <a:gd name="T0" fmla="*/ 1 w 36"/>
                  <a:gd name="T1" fmla="*/ 0 h 73"/>
                  <a:gd name="T2" fmla="*/ 0 w 36"/>
                  <a:gd name="T3" fmla="*/ 3 h 73"/>
                  <a:gd name="T4" fmla="*/ 1 w 36"/>
                  <a:gd name="T5" fmla="*/ 3 h 73"/>
                  <a:gd name="T6" fmla="*/ 1 w 36"/>
                  <a:gd name="T7" fmla="*/ 0 h 73"/>
                  <a:gd name="T8" fmla="*/ 1 w 36"/>
                  <a:gd name="T9" fmla="*/ 0 h 73"/>
                  <a:gd name="T10" fmla="*/ 0 60000 65536"/>
                  <a:gd name="T11" fmla="*/ 0 60000 65536"/>
                  <a:gd name="T12" fmla="*/ 0 60000 65536"/>
                  <a:gd name="T13" fmla="*/ 0 60000 65536"/>
                  <a:gd name="T14" fmla="*/ 0 60000 65536"/>
                  <a:gd name="T15" fmla="*/ 0 w 36"/>
                  <a:gd name="T16" fmla="*/ 0 h 73"/>
                  <a:gd name="T17" fmla="*/ 36 w 36"/>
                  <a:gd name="T18" fmla="*/ 73 h 73"/>
                </a:gdLst>
                <a:ahLst/>
                <a:cxnLst>
                  <a:cxn ang="T10">
                    <a:pos x="T0" y="T1"/>
                  </a:cxn>
                  <a:cxn ang="T11">
                    <a:pos x="T2" y="T3"/>
                  </a:cxn>
                  <a:cxn ang="T12">
                    <a:pos x="T4" y="T5"/>
                  </a:cxn>
                  <a:cxn ang="T13">
                    <a:pos x="T6" y="T7"/>
                  </a:cxn>
                  <a:cxn ang="T14">
                    <a:pos x="T8" y="T9"/>
                  </a:cxn>
                </a:cxnLst>
                <a:rect l="T15" t="T16" r="T17" b="T18"/>
                <a:pathLst>
                  <a:path w="36" h="73">
                    <a:moveTo>
                      <a:pt x="11" y="0"/>
                    </a:moveTo>
                    <a:lnTo>
                      <a:pt x="0" y="73"/>
                    </a:lnTo>
                    <a:lnTo>
                      <a:pt x="36" y="69"/>
                    </a:lnTo>
                    <a:lnTo>
                      <a:pt x="11"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39" name="Freeform 52">
                <a:extLst>
                  <a:ext uri="{FF2B5EF4-FFF2-40B4-BE49-F238E27FC236}">
                    <a16:creationId xmlns:a16="http://schemas.microsoft.com/office/drawing/2014/main" id="{E4FBDD1E-97D8-4243-9BC5-103E50708DCC}"/>
                  </a:ext>
                </a:extLst>
              </p:cNvPr>
              <p:cNvSpPr>
                <a:spLocks/>
              </p:cNvSpPr>
              <p:nvPr/>
            </p:nvSpPr>
            <p:spPr bwMode="auto">
              <a:xfrm>
                <a:off x="4890" y="2708"/>
                <a:ext cx="119" cy="44"/>
              </a:xfrm>
              <a:custGeom>
                <a:avLst/>
                <a:gdLst>
                  <a:gd name="T0" fmla="*/ 1 w 237"/>
                  <a:gd name="T1" fmla="*/ 3 h 87"/>
                  <a:gd name="T2" fmla="*/ 0 w 237"/>
                  <a:gd name="T3" fmla="*/ 3 h 87"/>
                  <a:gd name="T4" fmla="*/ 5 w 237"/>
                  <a:gd name="T5" fmla="*/ 1 h 87"/>
                  <a:gd name="T6" fmla="*/ 6 w 237"/>
                  <a:gd name="T7" fmla="*/ 2 h 87"/>
                  <a:gd name="T8" fmla="*/ 7 w 237"/>
                  <a:gd name="T9" fmla="*/ 2 h 87"/>
                  <a:gd name="T10" fmla="*/ 8 w 237"/>
                  <a:gd name="T11" fmla="*/ 2 h 87"/>
                  <a:gd name="T12" fmla="*/ 7 w 237"/>
                  <a:gd name="T13" fmla="*/ 1 h 87"/>
                  <a:gd name="T14" fmla="*/ 6 w 237"/>
                  <a:gd name="T15" fmla="*/ 0 h 87"/>
                  <a:gd name="T16" fmla="*/ 6 w 237"/>
                  <a:gd name="T17" fmla="*/ 1 h 87"/>
                  <a:gd name="T18" fmla="*/ 5 w 237"/>
                  <a:gd name="T19" fmla="*/ 1 h 87"/>
                  <a:gd name="T20" fmla="*/ 5 w 237"/>
                  <a:gd name="T21" fmla="*/ 1 h 87"/>
                  <a:gd name="T22" fmla="*/ 1 w 237"/>
                  <a:gd name="T23" fmla="*/ 3 h 87"/>
                  <a:gd name="T24" fmla="*/ 1 w 237"/>
                  <a:gd name="T25" fmla="*/ 3 h 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7"/>
                  <a:gd name="T40" fmla="*/ 0 h 87"/>
                  <a:gd name="T41" fmla="*/ 237 w 237"/>
                  <a:gd name="T42" fmla="*/ 87 h 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7" h="87">
                    <a:moveTo>
                      <a:pt x="11" y="67"/>
                    </a:moveTo>
                    <a:lnTo>
                      <a:pt x="0" y="87"/>
                    </a:lnTo>
                    <a:lnTo>
                      <a:pt x="149" y="14"/>
                    </a:lnTo>
                    <a:lnTo>
                      <a:pt x="166" y="56"/>
                    </a:lnTo>
                    <a:lnTo>
                      <a:pt x="204" y="39"/>
                    </a:lnTo>
                    <a:lnTo>
                      <a:pt x="237" y="33"/>
                    </a:lnTo>
                    <a:lnTo>
                      <a:pt x="220" y="1"/>
                    </a:lnTo>
                    <a:lnTo>
                      <a:pt x="175" y="0"/>
                    </a:lnTo>
                    <a:lnTo>
                      <a:pt x="175" y="14"/>
                    </a:lnTo>
                    <a:lnTo>
                      <a:pt x="159" y="4"/>
                    </a:lnTo>
                    <a:lnTo>
                      <a:pt x="142" y="7"/>
                    </a:lnTo>
                    <a:lnTo>
                      <a:pt x="11" y="6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0" name="Freeform 53">
                <a:extLst>
                  <a:ext uri="{FF2B5EF4-FFF2-40B4-BE49-F238E27FC236}">
                    <a16:creationId xmlns:a16="http://schemas.microsoft.com/office/drawing/2014/main" id="{4F75CF55-C984-471F-A539-73934E1B02CB}"/>
                  </a:ext>
                </a:extLst>
              </p:cNvPr>
              <p:cNvSpPr>
                <a:spLocks/>
              </p:cNvSpPr>
              <p:nvPr/>
            </p:nvSpPr>
            <p:spPr bwMode="auto">
              <a:xfrm>
                <a:off x="4929" y="2728"/>
                <a:ext cx="87" cy="118"/>
              </a:xfrm>
              <a:custGeom>
                <a:avLst/>
                <a:gdLst>
                  <a:gd name="T0" fmla="*/ 5 w 174"/>
                  <a:gd name="T1" fmla="*/ 1 h 235"/>
                  <a:gd name="T2" fmla="*/ 3 w 174"/>
                  <a:gd name="T3" fmla="*/ 2 h 235"/>
                  <a:gd name="T4" fmla="*/ 3 w 174"/>
                  <a:gd name="T5" fmla="*/ 3 h 235"/>
                  <a:gd name="T6" fmla="*/ 3 w 174"/>
                  <a:gd name="T7" fmla="*/ 4 h 235"/>
                  <a:gd name="T8" fmla="*/ 1 w 174"/>
                  <a:gd name="T9" fmla="*/ 4 h 235"/>
                  <a:gd name="T10" fmla="*/ 3 w 174"/>
                  <a:gd name="T11" fmla="*/ 5 h 235"/>
                  <a:gd name="T12" fmla="*/ 3 w 174"/>
                  <a:gd name="T13" fmla="*/ 5 h 235"/>
                  <a:gd name="T14" fmla="*/ 3 w 174"/>
                  <a:gd name="T15" fmla="*/ 5 h 235"/>
                  <a:gd name="T16" fmla="*/ 5 w 174"/>
                  <a:gd name="T17" fmla="*/ 6 h 235"/>
                  <a:gd name="T18" fmla="*/ 5 w 174"/>
                  <a:gd name="T19" fmla="*/ 4 h 235"/>
                  <a:gd name="T20" fmla="*/ 5 w 174"/>
                  <a:gd name="T21" fmla="*/ 6 h 235"/>
                  <a:gd name="T22" fmla="*/ 5 w 174"/>
                  <a:gd name="T23" fmla="*/ 8 h 235"/>
                  <a:gd name="T24" fmla="*/ 5 w 174"/>
                  <a:gd name="T25" fmla="*/ 7 h 235"/>
                  <a:gd name="T26" fmla="*/ 3 w 174"/>
                  <a:gd name="T27" fmla="*/ 7 h 235"/>
                  <a:gd name="T28" fmla="*/ 1 w 174"/>
                  <a:gd name="T29" fmla="*/ 7 h 235"/>
                  <a:gd name="T30" fmla="*/ 3 w 174"/>
                  <a:gd name="T31" fmla="*/ 6 h 235"/>
                  <a:gd name="T32" fmla="*/ 1 w 174"/>
                  <a:gd name="T33" fmla="*/ 5 h 235"/>
                  <a:gd name="T34" fmla="*/ 0 w 174"/>
                  <a:gd name="T35" fmla="*/ 4 h 235"/>
                  <a:gd name="T36" fmla="*/ 1 w 174"/>
                  <a:gd name="T37" fmla="*/ 3 h 235"/>
                  <a:gd name="T38" fmla="*/ 3 w 174"/>
                  <a:gd name="T39" fmla="*/ 1 h 235"/>
                  <a:gd name="T40" fmla="*/ 5 w 174"/>
                  <a:gd name="T41" fmla="*/ 0 h 235"/>
                  <a:gd name="T42" fmla="*/ 5 w 174"/>
                  <a:gd name="T43" fmla="*/ 1 h 235"/>
                  <a:gd name="T44" fmla="*/ 5 w 174"/>
                  <a:gd name="T45" fmla="*/ 1 h 235"/>
                  <a:gd name="T46" fmla="*/ 5 w 174"/>
                  <a:gd name="T47" fmla="*/ 1 h 2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4"/>
                  <a:gd name="T73" fmla="*/ 0 h 235"/>
                  <a:gd name="T74" fmla="*/ 174 w 174"/>
                  <a:gd name="T75" fmla="*/ 235 h 23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4" h="235">
                    <a:moveTo>
                      <a:pt x="155" y="17"/>
                    </a:moveTo>
                    <a:lnTo>
                      <a:pt x="124" y="34"/>
                    </a:lnTo>
                    <a:lnTo>
                      <a:pt x="104" y="81"/>
                    </a:lnTo>
                    <a:lnTo>
                      <a:pt x="79" y="103"/>
                    </a:lnTo>
                    <a:lnTo>
                      <a:pt x="63" y="115"/>
                    </a:lnTo>
                    <a:lnTo>
                      <a:pt x="91" y="130"/>
                    </a:lnTo>
                    <a:lnTo>
                      <a:pt x="120" y="156"/>
                    </a:lnTo>
                    <a:lnTo>
                      <a:pt x="118" y="130"/>
                    </a:lnTo>
                    <a:lnTo>
                      <a:pt x="141" y="163"/>
                    </a:lnTo>
                    <a:lnTo>
                      <a:pt x="171" y="103"/>
                    </a:lnTo>
                    <a:lnTo>
                      <a:pt x="174" y="173"/>
                    </a:lnTo>
                    <a:lnTo>
                      <a:pt x="163" y="235"/>
                    </a:lnTo>
                    <a:lnTo>
                      <a:pt x="140" y="215"/>
                    </a:lnTo>
                    <a:lnTo>
                      <a:pt x="92" y="205"/>
                    </a:lnTo>
                    <a:lnTo>
                      <a:pt x="62" y="208"/>
                    </a:lnTo>
                    <a:lnTo>
                      <a:pt x="91" y="189"/>
                    </a:lnTo>
                    <a:lnTo>
                      <a:pt x="36" y="135"/>
                    </a:lnTo>
                    <a:lnTo>
                      <a:pt x="0" y="109"/>
                    </a:lnTo>
                    <a:lnTo>
                      <a:pt x="52" y="94"/>
                    </a:lnTo>
                    <a:lnTo>
                      <a:pt x="89" y="23"/>
                    </a:lnTo>
                    <a:lnTo>
                      <a:pt x="132" y="0"/>
                    </a:lnTo>
                    <a:lnTo>
                      <a:pt x="148" y="1"/>
                    </a:lnTo>
                    <a:lnTo>
                      <a:pt x="155" y="17"/>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1" name="Freeform 54">
                <a:extLst>
                  <a:ext uri="{FF2B5EF4-FFF2-40B4-BE49-F238E27FC236}">
                    <a16:creationId xmlns:a16="http://schemas.microsoft.com/office/drawing/2014/main" id="{3ADA54A2-F241-4C08-83DE-65FD1753AD78}"/>
                  </a:ext>
                </a:extLst>
              </p:cNvPr>
              <p:cNvSpPr>
                <a:spLocks/>
              </p:cNvSpPr>
              <p:nvPr/>
            </p:nvSpPr>
            <p:spPr bwMode="auto">
              <a:xfrm>
                <a:off x="5010" y="2824"/>
                <a:ext cx="50" cy="87"/>
              </a:xfrm>
              <a:custGeom>
                <a:avLst/>
                <a:gdLst>
                  <a:gd name="T0" fmla="*/ 0 w 99"/>
                  <a:gd name="T1" fmla="*/ 5 h 174"/>
                  <a:gd name="T2" fmla="*/ 2 w 99"/>
                  <a:gd name="T3" fmla="*/ 3 h 174"/>
                  <a:gd name="T4" fmla="*/ 3 w 99"/>
                  <a:gd name="T5" fmla="*/ 1 h 174"/>
                  <a:gd name="T6" fmla="*/ 3 w 99"/>
                  <a:gd name="T7" fmla="*/ 0 h 174"/>
                  <a:gd name="T8" fmla="*/ 3 w 99"/>
                  <a:gd name="T9" fmla="*/ 1 h 174"/>
                  <a:gd name="T10" fmla="*/ 3 w 99"/>
                  <a:gd name="T11" fmla="*/ 3 h 174"/>
                  <a:gd name="T12" fmla="*/ 2 w 99"/>
                  <a:gd name="T13" fmla="*/ 3 h 174"/>
                  <a:gd name="T14" fmla="*/ 4 w 99"/>
                  <a:gd name="T15" fmla="*/ 5 h 174"/>
                  <a:gd name="T16" fmla="*/ 2 w 99"/>
                  <a:gd name="T17" fmla="*/ 5 h 174"/>
                  <a:gd name="T18" fmla="*/ 0 w 99"/>
                  <a:gd name="T19" fmla="*/ 5 h 174"/>
                  <a:gd name="T20" fmla="*/ 0 w 99"/>
                  <a:gd name="T21" fmla="*/ 5 h 1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74"/>
                  <a:gd name="T35" fmla="*/ 99 w 99"/>
                  <a:gd name="T36" fmla="*/ 174 h 1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74">
                    <a:moveTo>
                      <a:pt x="0" y="144"/>
                    </a:moveTo>
                    <a:lnTo>
                      <a:pt x="50" y="105"/>
                    </a:lnTo>
                    <a:lnTo>
                      <a:pt x="73" y="56"/>
                    </a:lnTo>
                    <a:lnTo>
                      <a:pt x="82" y="0"/>
                    </a:lnTo>
                    <a:lnTo>
                      <a:pt x="96" y="30"/>
                    </a:lnTo>
                    <a:lnTo>
                      <a:pt x="84" y="86"/>
                    </a:lnTo>
                    <a:lnTo>
                      <a:pt x="64" y="117"/>
                    </a:lnTo>
                    <a:lnTo>
                      <a:pt x="99" y="174"/>
                    </a:lnTo>
                    <a:lnTo>
                      <a:pt x="38" y="142"/>
                    </a:lnTo>
                    <a:lnTo>
                      <a:pt x="0" y="144"/>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2" name="Freeform 55">
                <a:extLst>
                  <a:ext uri="{FF2B5EF4-FFF2-40B4-BE49-F238E27FC236}">
                    <a16:creationId xmlns:a16="http://schemas.microsoft.com/office/drawing/2014/main" id="{7FF61DA6-8B20-42A7-97C3-CA0F13971FC0}"/>
                  </a:ext>
                </a:extLst>
              </p:cNvPr>
              <p:cNvSpPr>
                <a:spLocks/>
              </p:cNvSpPr>
              <p:nvPr/>
            </p:nvSpPr>
            <p:spPr bwMode="auto">
              <a:xfrm>
                <a:off x="4862" y="2700"/>
                <a:ext cx="84" cy="57"/>
              </a:xfrm>
              <a:custGeom>
                <a:avLst/>
                <a:gdLst>
                  <a:gd name="T0" fmla="*/ 1 w 168"/>
                  <a:gd name="T1" fmla="*/ 4 h 113"/>
                  <a:gd name="T2" fmla="*/ 3 w 168"/>
                  <a:gd name="T3" fmla="*/ 3 h 113"/>
                  <a:gd name="T4" fmla="*/ 5 w 168"/>
                  <a:gd name="T5" fmla="*/ 0 h 113"/>
                  <a:gd name="T6" fmla="*/ 1 w 168"/>
                  <a:gd name="T7" fmla="*/ 2 h 113"/>
                  <a:gd name="T8" fmla="*/ 0 w 168"/>
                  <a:gd name="T9" fmla="*/ 3 h 113"/>
                  <a:gd name="T10" fmla="*/ 1 w 168"/>
                  <a:gd name="T11" fmla="*/ 4 h 113"/>
                  <a:gd name="T12" fmla="*/ 1 w 168"/>
                  <a:gd name="T13" fmla="*/ 4 h 113"/>
                  <a:gd name="T14" fmla="*/ 0 60000 65536"/>
                  <a:gd name="T15" fmla="*/ 0 60000 65536"/>
                  <a:gd name="T16" fmla="*/ 0 60000 65536"/>
                  <a:gd name="T17" fmla="*/ 0 60000 65536"/>
                  <a:gd name="T18" fmla="*/ 0 60000 65536"/>
                  <a:gd name="T19" fmla="*/ 0 60000 65536"/>
                  <a:gd name="T20" fmla="*/ 0 60000 65536"/>
                  <a:gd name="T21" fmla="*/ 0 w 168"/>
                  <a:gd name="T22" fmla="*/ 0 h 113"/>
                  <a:gd name="T23" fmla="*/ 168 w 168"/>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113">
                    <a:moveTo>
                      <a:pt x="14" y="113"/>
                    </a:moveTo>
                    <a:lnTo>
                      <a:pt x="74" y="72"/>
                    </a:lnTo>
                    <a:lnTo>
                      <a:pt x="168" y="0"/>
                    </a:lnTo>
                    <a:lnTo>
                      <a:pt x="46" y="50"/>
                    </a:lnTo>
                    <a:lnTo>
                      <a:pt x="0" y="86"/>
                    </a:lnTo>
                    <a:lnTo>
                      <a:pt x="14" y="113"/>
                    </a:lnTo>
                    <a:close/>
                  </a:path>
                </a:pathLst>
              </a:custGeom>
              <a:solidFill>
                <a:srgbClr val="CA7A7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3" name="Freeform 56">
                <a:extLst>
                  <a:ext uri="{FF2B5EF4-FFF2-40B4-BE49-F238E27FC236}">
                    <a16:creationId xmlns:a16="http://schemas.microsoft.com/office/drawing/2014/main" id="{14B88814-B24D-4257-867F-CC65BF32C681}"/>
                  </a:ext>
                </a:extLst>
              </p:cNvPr>
              <p:cNvSpPr>
                <a:spLocks/>
              </p:cNvSpPr>
              <p:nvPr/>
            </p:nvSpPr>
            <p:spPr bwMode="auto">
              <a:xfrm>
                <a:off x="4906" y="2773"/>
                <a:ext cx="109" cy="129"/>
              </a:xfrm>
              <a:custGeom>
                <a:avLst/>
                <a:gdLst>
                  <a:gd name="T0" fmla="*/ 0 w 219"/>
                  <a:gd name="T1" fmla="*/ 0 h 257"/>
                  <a:gd name="T2" fmla="*/ 0 w 219"/>
                  <a:gd name="T3" fmla="*/ 3 h 257"/>
                  <a:gd name="T4" fmla="*/ 0 w 219"/>
                  <a:gd name="T5" fmla="*/ 3 h 257"/>
                  <a:gd name="T6" fmla="*/ 1 w 219"/>
                  <a:gd name="T7" fmla="*/ 3 h 257"/>
                  <a:gd name="T8" fmla="*/ 1 w 219"/>
                  <a:gd name="T9" fmla="*/ 3 h 257"/>
                  <a:gd name="T10" fmla="*/ 1 w 219"/>
                  <a:gd name="T11" fmla="*/ 3 h 257"/>
                  <a:gd name="T12" fmla="*/ 2 w 219"/>
                  <a:gd name="T13" fmla="*/ 3 h 257"/>
                  <a:gd name="T14" fmla="*/ 2 w 219"/>
                  <a:gd name="T15" fmla="*/ 3 h 257"/>
                  <a:gd name="T16" fmla="*/ 2 w 219"/>
                  <a:gd name="T17" fmla="*/ 3 h 257"/>
                  <a:gd name="T18" fmla="*/ 2 w 219"/>
                  <a:gd name="T19" fmla="*/ 4 h 257"/>
                  <a:gd name="T20" fmla="*/ 1 w 219"/>
                  <a:gd name="T21" fmla="*/ 4 h 257"/>
                  <a:gd name="T22" fmla="*/ 1 w 219"/>
                  <a:gd name="T23" fmla="*/ 5 h 257"/>
                  <a:gd name="T24" fmla="*/ 2 w 219"/>
                  <a:gd name="T25" fmla="*/ 6 h 257"/>
                  <a:gd name="T26" fmla="*/ 2 w 219"/>
                  <a:gd name="T27" fmla="*/ 6 h 257"/>
                  <a:gd name="T28" fmla="*/ 2 w 219"/>
                  <a:gd name="T29" fmla="*/ 6 h 257"/>
                  <a:gd name="T30" fmla="*/ 4 w 219"/>
                  <a:gd name="T31" fmla="*/ 6 h 257"/>
                  <a:gd name="T32" fmla="*/ 4 w 219"/>
                  <a:gd name="T33" fmla="*/ 7 h 257"/>
                  <a:gd name="T34" fmla="*/ 4 w 219"/>
                  <a:gd name="T35" fmla="*/ 8 h 257"/>
                  <a:gd name="T36" fmla="*/ 4 w 219"/>
                  <a:gd name="T37" fmla="*/ 8 h 257"/>
                  <a:gd name="T38" fmla="*/ 5 w 219"/>
                  <a:gd name="T39" fmla="*/ 8 h 257"/>
                  <a:gd name="T40" fmla="*/ 6 w 219"/>
                  <a:gd name="T41" fmla="*/ 8 h 257"/>
                  <a:gd name="T42" fmla="*/ 5 w 219"/>
                  <a:gd name="T43" fmla="*/ 8 h 257"/>
                  <a:gd name="T44" fmla="*/ 4 w 219"/>
                  <a:gd name="T45" fmla="*/ 9 h 257"/>
                  <a:gd name="T46" fmla="*/ 3 w 219"/>
                  <a:gd name="T47" fmla="*/ 8 h 257"/>
                  <a:gd name="T48" fmla="*/ 3 w 219"/>
                  <a:gd name="T49" fmla="*/ 8 h 257"/>
                  <a:gd name="T50" fmla="*/ 3 w 219"/>
                  <a:gd name="T51" fmla="*/ 7 h 257"/>
                  <a:gd name="T52" fmla="*/ 1 w 219"/>
                  <a:gd name="T53" fmla="*/ 6 h 257"/>
                  <a:gd name="T54" fmla="*/ 0 w 219"/>
                  <a:gd name="T55" fmla="*/ 4 h 257"/>
                  <a:gd name="T56" fmla="*/ 0 w 219"/>
                  <a:gd name="T57" fmla="*/ 1 h 257"/>
                  <a:gd name="T58" fmla="*/ 0 w 219"/>
                  <a:gd name="T59" fmla="*/ 0 h 257"/>
                  <a:gd name="T60" fmla="*/ 0 w 219"/>
                  <a:gd name="T61" fmla="*/ 0 h 25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9"/>
                  <a:gd name="T94" fmla="*/ 0 h 257"/>
                  <a:gd name="T95" fmla="*/ 219 w 219"/>
                  <a:gd name="T96" fmla="*/ 257 h 25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9" h="257">
                    <a:moveTo>
                      <a:pt x="13" y="0"/>
                    </a:moveTo>
                    <a:lnTo>
                      <a:pt x="16" y="65"/>
                    </a:lnTo>
                    <a:lnTo>
                      <a:pt x="19" y="86"/>
                    </a:lnTo>
                    <a:lnTo>
                      <a:pt x="32" y="95"/>
                    </a:lnTo>
                    <a:lnTo>
                      <a:pt x="42" y="91"/>
                    </a:lnTo>
                    <a:lnTo>
                      <a:pt x="55" y="79"/>
                    </a:lnTo>
                    <a:lnTo>
                      <a:pt x="78" y="73"/>
                    </a:lnTo>
                    <a:lnTo>
                      <a:pt x="94" y="71"/>
                    </a:lnTo>
                    <a:lnTo>
                      <a:pt x="78" y="91"/>
                    </a:lnTo>
                    <a:lnTo>
                      <a:pt x="72" y="116"/>
                    </a:lnTo>
                    <a:lnTo>
                      <a:pt x="56" y="114"/>
                    </a:lnTo>
                    <a:lnTo>
                      <a:pt x="55" y="144"/>
                    </a:lnTo>
                    <a:lnTo>
                      <a:pt x="74" y="171"/>
                    </a:lnTo>
                    <a:lnTo>
                      <a:pt x="86" y="164"/>
                    </a:lnTo>
                    <a:lnTo>
                      <a:pt x="94" y="180"/>
                    </a:lnTo>
                    <a:lnTo>
                      <a:pt x="130" y="183"/>
                    </a:lnTo>
                    <a:lnTo>
                      <a:pt x="128" y="208"/>
                    </a:lnTo>
                    <a:lnTo>
                      <a:pt x="131" y="227"/>
                    </a:lnTo>
                    <a:lnTo>
                      <a:pt x="145" y="234"/>
                    </a:lnTo>
                    <a:lnTo>
                      <a:pt x="181" y="237"/>
                    </a:lnTo>
                    <a:lnTo>
                      <a:pt x="219" y="229"/>
                    </a:lnTo>
                    <a:lnTo>
                      <a:pt x="189" y="249"/>
                    </a:lnTo>
                    <a:lnTo>
                      <a:pt x="148" y="257"/>
                    </a:lnTo>
                    <a:lnTo>
                      <a:pt x="122" y="246"/>
                    </a:lnTo>
                    <a:lnTo>
                      <a:pt x="109" y="227"/>
                    </a:lnTo>
                    <a:lnTo>
                      <a:pt x="101" y="203"/>
                    </a:lnTo>
                    <a:lnTo>
                      <a:pt x="55" y="165"/>
                    </a:lnTo>
                    <a:lnTo>
                      <a:pt x="5" y="102"/>
                    </a:lnTo>
                    <a:lnTo>
                      <a:pt x="0" y="12"/>
                    </a:lnTo>
                    <a:lnTo>
                      <a:pt x="13" y="0"/>
                    </a:lnTo>
                    <a:close/>
                  </a:path>
                </a:pathLst>
              </a:custGeom>
              <a:solidFill>
                <a:srgbClr val="CA7A7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4" name="Freeform 57">
                <a:extLst>
                  <a:ext uri="{FF2B5EF4-FFF2-40B4-BE49-F238E27FC236}">
                    <a16:creationId xmlns:a16="http://schemas.microsoft.com/office/drawing/2014/main" id="{3B687918-27F0-40AF-A31B-36653675B3C8}"/>
                  </a:ext>
                </a:extLst>
              </p:cNvPr>
              <p:cNvSpPr>
                <a:spLocks/>
              </p:cNvSpPr>
              <p:nvPr/>
            </p:nvSpPr>
            <p:spPr bwMode="auto">
              <a:xfrm>
                <a:off x="4933" y="2727"/>
                <a:ext cx="79" cy="70"/>
              </a:xfrm>
              <a:custGeom>
                <a:avLst/>
                <a:gdLst>
                  <a:gd name="T0" fmla="*/ 2 w 157"/>
                  <a:gd name="T1" fmla="*/ 4 h 140"/>
                  <a:gd name="T2" fmla="*/ 1 w 157"/>
                  <a:gd name="T3" fmla="*/ 3 h 140"/>
                  <a:gd name="T4" fmla="*/ 3 w 157"/>
                  <a:gd name="T5" fmla="*/ 3 h 140"/>
                  <a:gd name="T6" fmla="*/ 3 w 157"/>
                  <a:gd name="T7" fmla="*/ 2 h 140"/>
                  <a:gd name="T8" fmla="*/ 4 w 157"/>
                  <a:gd name="T9" fmla="*/ 1 h 140"/>
                  <a:gd name="T10" fmla="*/ 5 w 157"/>
                  <a:gd name="T11" fmla="*/ 1 h 140"/>
                  <a:gd name="T12" fmla="*/ 5 w 157"/>
                  <a:gd name="T13" fmla="*/ 0 h 140"/>
                  <a:gd name="T14" fmla="*/ 3 w 157"/>
                  <a:gd name="T15" fmla="*/ 1 h 140"/>
                  <a:gd name="T16" fmla="*/ 3 w 157"/>
                  <a:gd name="T17" fmla="*/ 1 h 140"/>
                  <a:gd name="T18" fmla="*/ 1 w 157"/>
                  <a:gd name="T19" fmla="*/ 3 h 140"/>
                  <a:gd name="T20" fmla="*/ 0 w 157"/>
                  <a:gd name="T21" fmla="*/ 3 h 140"/>
                  <a:gd name="T22" fmla="*/ 1 w 157"/>
                  <a:gd name="T23" fmla="*/ 4 h 140"/>
                  <a:gd name="T24" fmla="*/ 2 w 157"/>
                  <a:gd name="T25" fmla="*/ 4 h 140"/>
                  <a:gd name="T26" fmla="*/ 2 w 157"/>
                  <a:gd name="T27" fmla="*/ 4 h 1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7"/>
                  <a:gd name="T43" fmla="*/ 0 h 140"/>
                  <a:gd name="T44" fmla="*/ 157 w 157"/>
                  <a:gd name="T45" fmla="*/ 140 h 1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7" h="140">
                    <a:moveTo>
                      <a:pt x="52" y="140"/>
                    </a:moveTo>
                    <a:lnTo>
                      <a:pt x="30" y="117"/>
                    </a:lnTo>
                    <a:lnTo>
                      <a:pt x="66" y="101"/>
                    </a:lnTo>
                    <a:lnTo>
                      <a:pt x="95" y="69"/>
                    </a:lnTo>
                    <a:lnTo>
                      <a:pt x="108" y="27"/>
                    </a:lnTo>
                    <a:lnTo>
                      <a:pt x="157" y="10"/>
                    </a:lnTo>
                    <a:lnTo>
                      <a:pt x="142" y="0"/>
                    </a:lnTo>
                    <a:lnTo>
                      <a:pt x="73" y="22"/>
                    </a:lnTo>
                    <a:lnTo>
                      <a:pt x="76" y="56"/>
                    </a:lnTo>
                    <a:lnTo>
                      <a:pt x="21" y="108"/>
                    </a:lnTo>
                    <a:lnTo>
                      <a:pt x="0" y="109"/>
                    </a:lnTo>
                    <a:lnTo>
                      <a:pt x="7" y="129"/>
                    </a:lnTo>
                    <a:lnTo>
                      <a:pt x="52" y="14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5" name="Freeform 58">
                <a:extLst>
                  <a:ext uri="{FF2B5EF4-FFF2-40B4-BE49-F238E27FC236}">
                    <a16:creationId xmlns:a16="http://schemas.microsoft.com/office/drawing/2014/main" id="{F850EC6F-98E5-4EE1-8441-C1B8DF4E5E0C}"/>
                  </a:ext>
                </a:extLst>
              </p:cNvPr>
              <p:cNvSpPr>
                <a:spLocks/>
              </p:cNvSpPr>
              <p:nvPr/>
            </p:nvSpPr>
            <p:spPr bwMode="auto">
              <a:xfrm>
                <a:off x="5010" y="2764"/>
                <a:ext cx="18" cy="64"/>
              </a:xfrm>
              <a:custGeom>
                <a:avLst/>
                <a:gdLst>
                  <a:gd name="T0" fmla="*/ 0 w 38"/>
                  <a:gd name="T1" fmla="*/ 0 h 130"/>
                  <a:gd name="T2" fmla="*/ 0 w 38"/>
                  <a:gd name="T3" fmla="*/ 2 h 130"/>
                  <a:gd name="T4" fmla="*/ 0 w 38"/>
                  <a:gd name="T5" fmla="*/ 4 h 130"/>
                  <a:gd name="T6" fmla="*/ 0 w 38"/>
                  <a:gd name="T7" fmla="*/ 1 h 130"/>
                  <a:gd name="T8" fmla="*/ 1 w 38"/>
                  <a:gd name="T9" fmla="*/ 0 h 130"/>
                  <a:gd name="T10" fmla="*/ 0 w 38"/>
                  <a:gd name="T11" fmla="*/ 0 h 130"/>
                  <a:gd name="T12" fmla="*/ 0 w 38"/>
                  <a:gd name="T13" fmla="*/ 0 h 130"/>
                  <a:gd name="T14" fmla="*/ 0 60000 65536"/>
                  <a:gd name="T15" fmla="*/ 0 60000 65536"/>
                  <a:gd name="T16" fmla="*/ 0 60000 65536"/>
                  <a:gd name="T17" fmla="*/ 0 60000 65536"/>
                  <a:gd name="T18" fmla="*/ 0 60000 65536"/>
                  <a:gd name="T19" fmla="*/ 0 60000 65536"/>
                  <a:gd name="T20" fmla="*/ 0 60000 65536"/>
                  <a:gd name="T21" fmla="*/ 0 w 38"/>
                  <a:gd name="T22" fmla="*/ 0 h 130"/>
                  <a:gd name="T23" fmla="*/ 38 w 38"/>
                  <a:gd name="T24" fmla="*/ 130 h 1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30">
                    <a:moveTo>
                      <a:pt x="26" y="0"/>
                    </a:moveTo>
                    <a:lnTo>
                      <a:pt x="0" y="72"/>
                    </a:lnTo>
                    <a:lnTo>
                      <a:pt x="23" y="130"/>
                    </a:lnTo>
                    <a:lnTo>
                      <a:pt x="26" y="46"/>
                    </a:lnTo>
                    <a:lnTo>
                      <a:pt x="38" y="21"/>
                    </a:lnTo>
                    <a:lnTo>
                      <a:pt x="26" y="0"/>
                    </a:lnTo>
                    <a:close/>
                  </a:path>
                </a:pathLst>
              </a:custGeom>
              <a:solidFill>
                <a:srgbClr val="CA7A7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6" name="Freeform 59">
                <a:extLst>
                  <a:ext uri="{FF2B5EF4-FFF2-40B4-BE49-F238E27FC236}">
                    <a16:creationId xmlns:a16="http://schemas.microsoft.com/office/drawing/2014/main" id="{9F40331E-2683-489D-8D29-48EFDB05C5CC}"/>
                  </a:ext>
                </a:extLst>
              </p:cNvPr>
              <p:cNvSpPr>
                <a:spLocks/>
              </p:cNvSpPr>
              <p:nvPr/>
            </p:nvSpPr>
            <p:spPr bwMode="auto">
              <a:xfrm>
                <a:off x="5071" y="2741"/>
                <a:ext cx="38" cy="181"/>
              </a:xfrm>
              <a:custGeom>
                <a:avLst/>
                <a:gdLst>
                  <a:gd name="T0" fmla="*/ 1 w 77"/>
                  <a:gd name="T1" fmla="*/ 0 h 361"/>
                  <a:gd name="T2" fmla="*/ 0 w 77"/>
                  <a:gd name="T3" fmla="*/ 2 h 361"/>
                  <a:gd name="T4" fmla="*/ 0 w 77"/>
                  <a:gd name="T5" fmla="*/ 3 h 361"/>
                  <a:gd name="T6" fmla="*/ 0 w 77"/>
                  <a:gd name="T7" fmla="*/ 5 h 361"/>
                  <a:gd name="T8" fmla="*/ 1 w 77"/>
                  <a:gd name="T9" fmla="*/ 8 h 361"/>
                  <a:gd name="T10" fmla="*/ 0 w 77"/>
                  <a:gd name="T11" fmla="*/ 10 h 361"/>
                  <a:gd name="T12" fmla="*/ 0 w 77"/>
                  <a:gd name="T13" fmla="*/ 8 h 361"/>
                  <a:gd name="T14" fmla="*/ 0 w 77"/>
                  <a:gd name="T15" fmla="*/ 9 h 361"/>
                  <a:gd name="T16" fmla="*/ 0 w 77"/>
                  <a:gd name="T17" fmla="*/ 10 h 361"/>
                  <a:gd name="T18" fmla="*/ 0 w 77"/>
                  <a:gd name="T19" fmla="*/ 11 h 361"/>
                  <a:gd name="T20" fmla="*/ 1 w 77"/>
                  <a:gd name="T21" fmla="*/ 12 h 361"/>
                  <a:gd name="T22" fmla="*/ 1 w 77"/>
                  <a:gd name="T23" fmla="*/ 9 h 361"/>
                  <a:gd name="T24" fmla="*/ 2 w 77"/>
                  <a:gd name="T25" fmla="*/ 4 h 361"/>
                  <a:gd name="T26" fmla="*/ 2 w 77"/>
                  <a:gd name="T27" fmla="*/ 1 h 361"/>
                  <a:gd name="T28" fmla="*/ 1 w 77"/>
                  <a:gd name="T29" fmla="*/ 0 h 361"/>
                  <a:gd name="T30" fmla="*/ 1 w 77"/>
                  <a:gd name="T31" fmla="*/ 0 h 3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7"/>
                  <a:gd name="T49" fmla="*/ 0 h 361"/>
                  <a:gd name="T50" fmla="*/ 77 w 77"/>
                  <a:gd name="T51" fmla="*/ 361 h 3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7" h="361">
                    <a:moveTo>
                      <a:pt x="32" y="0"/>
                    </a:moveTo>
                    <a:lnTo>
                      <a:pt x="26" y="40"/>
                    </a:lnTo>
                    <a:lnTo>
                      <a:pt x="15" y="76"/>
                    </a:lnTo>
                    <a:lnTo>
                      <a:pt x="19" y="152"/>
                    </a:lnTo>
                    <a:lnTo>
                      <a:pt x="33" y="236"/>
                    </a:lnTo>
                    <a:lnTo>
                      <a:pt x="23" y="292"/>
                    </a:lnTo>
                    <a:lnTo>
                      <a:pt x="10" y="237"/>
                    </a:lnTo>
                    <a:lnTo>
                      <a:pt x="6" y="276"/>
                    </a:lnTo>
                    <a:lnTo>
                      <a:pt x="0" y="303"/>
                    </a:lnTo>
                    <a:lnTo>
                      <a:pt x="5" y="349"/>
                    </a:lnTo>
                    <a:lnTo>
                      <a:pt x="55" y="361"/>
                    </a:lnTo>
                    <a:lnTo>
                      <a:pt x="56" y="273"/>
                    </a:lnTo>
                    <a:lnTo>
                      <a:pt x="77" y="118"/>
                    </a:lnTo>
                    <a:lnTo>
                      <a:pt x="69" y="29"/>
                    </a:lnTo>
                    <a:lnTo>
                      <a:pt x="32"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7" name="Freeform 60">
                <a:extLst>
                  <a:ext uri="{FF2B5EF4-FFF2-40B4-BE49-F238E27FC236}">
                    <a16:creationId xmlns:a16="http://schemas.microsoft.com/office/drawing/2014/main" id="{F0F1B0FA-359D-45D2-ADC3-270DE8D0ED89}"/>
                  </a:ext>
                </a:extLst>
              </p:cNvPr>
              <p:cNvSpPr>
                <a:spLocks/>
              </p:cNvSpPr>
              <p:nvPr/>
            </p:nvSpPr>
            <p:spPr bwMode="auto">
              <a:xfrm>
                <a:off x="5021" y="2681"/>
                <a:ext cx="54" cy="100"/>
              </a:xfrm>
              <a:custGeom>
                <a:avLst/>
                <a:gdLst>
                  <a:gd name="T0" fmla="*/ 3 w 108"/>
                  <a:gd name="T1" fmla="*/ 1 h 200"/>
                  <a:gd name="T2" fmla="*/ 2 w 108"/>
                  <a:gd name="T3" fmla="*/ 1 h 200"/>
                  <a:gd name="T4" fmla="*/ 2 w 108"/>
                  <a:gd name="T5" fmla="*/ 2 h 200"/>
                  <a:gd name="T6" fmla="*/ 2 w 108"/>
                  <a:gd name="T7" fmla="*/ 3 h 200"/>
                  <a:gd name="T8" fmla="*/ 2 w 108"/>
                  <a:gd name="T9" fmla="*/ 3 h 200"/>
                  <a:gd name="T10" fmla="*/ 2 w 108"/>
                  <a:gd name="T11" fmla="*/ 3 h 200"/>
                  <a:gd name="T12" fmla="*/ 2 w 108"/>
                  <a:gd name="T13" fmla="*/ 3 h 200"/>
                  <a:gd name="T14" fmla="*/ 2 w 108"/>
                  <a:gd name="T15" fmla="*/ 3 h 200"/>
                  <a:gd name="T16" fmla="*/ 3 w 108"/>
                  <a:gd name="T17" fmla="*/ 5 h 200"/>
                  <a:gd name="T18" fmla="*/ 3 w 108"/>
                  <a:gd name="T19" fmla="*/ 3 h 200"/>
                  <a:gd name="T20" fmla="*/ 3 w 108"/>
                  <a:gd name="T21" fmla="*/ 3 h 200"/>
                  <a:gd name="T22" fmla="*/ 3 w 108"/>
                  <a:gd name="T23" fmla="*/ 3 h 200"/>
                  <a:gd name="T24" fmla="*/ 3 w 108"/>
                  <a:gd name="T25" fmla="*/ 3 h 200"/>
                  <a:gd name="T26" fmla="*/ 3 w 108"/>
                  <a:gd name="T27" fmla="*/ 5 h 200"/>
                  <a:gd name="T28" fmla="*/ 3 w 108"/>
                  <a:gd name="T29" fmla="*/ 5 h 200"/>
                  <a:gd name="T30" fmla="*/ 3 w 108"/>
                  <a:gd name="T31" fmla="*/ 6 h 200"/>
                  <a:gd name="T32" fmla="*/ 3 w 108"/>
                  <a:gd name="T33" fmla="*/ 6 h 200"/>
                  <a:gd name="T34" fmla="*/ 2 w 108"/>
                  <a:gd name="T35" fmla="*/ 6 h 200"/>
                  <a:gd name="T36" fmla="*/ 2 w 108"/>
                  <a:gd name="T37" fmla="*/ 6 h 200"/>
                  <a:gd name="T38" fmla="*/ 1 w 108"/>
                  <a:gd name="T39" fmla="*/ 3 h 200"/>
                  <a:gd name="T40" fmla="*/ 0 w 108"/>
                  <a:gd name="T41" fmla="*/ 2 h 200"/>
                  <a:gd name="T42" fmla="*/ 1 w 108"/>
                  <a:gd name="T43" fmla="*/ 0 h 200"/>
                  <a:gd name="T44" fmla="*/ 3 w 108"/>
                  <a:gd name="T45" fmla="*/ 1 h 200"/>
                  <a:gd name="T46" fmla="*/ 3 w 108"/>
                  <a:gd name="T47" fmla="*/ 1 h 2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8"/>
                  <a:gd name="T73" fmla="*/ 0 h 200"/>
                  <a:gd name="T74" fmla="*/ 108 w 108"/>
                  <a:gd name="T75" fmla="*/ 200 h 2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8" h="200">
                    <a:moveTo>
                      <a:pt x="65" y="13"/>
                    </a:moveTo>
                    <a:lnTo>
                      <a:pt x="46" y="27"/>
                    </a:lnTo>
                    <a:lnTo>
                      <a:pt x="40" y="56"/>
                    </a:lnTo>
                    <a:lnTo>
                      <a:pt x="59" y="71"/>
                    </a:lnTo>
                    <a:lnTo>
                      <a:pt x="61" y="101"/>
                    </a:lnTo>
                    <a:lnTo>
                      <a:pt x="46" y="91"/>
                    </a:lnTo>
                    <a:lnTo>
                      <a:pt x="45" y="106"/>
                    </a:lnTo>
                    <a:lnTo>
                      <a:pt x="55" y="125"/>
                    </a:lnTo>
                    <a:lnTo>
                      <a:pt x="71" y="137"/>
                    </a:lnTo>
                    <a:lnTo>
                      <a:pt x="81" y="117"/>
                    </a:lnTo>
                    <a:lnTo>
                      <a:pt x="91" y="122"/>
                    </a:lnTo>
                    <a:lnTo>
                      <a:pt x="101" y="91"/>
                    </a:lnTo>
                    <a:lnTo>
                      <a:pt x="108" y="118"/>
                    </a:lnTo>
                    <a:lnTo>
                      <a:pt x="108" y="134"/>
                    </a:lnTo>
                    <a:lnTo>
                      <a:pt x="102" y="142"/>
                    </a:lnTo>
                    <a:lnTo>
                      <a:pt x="97" y="173"/>
                    </a:lnTo>
                    <a:lnTo>
                      <a:pt x="72" y="200"/>
                    </a:lnTo>
                    <a:lnTo>
                      <a:pt x="62" y="200"/>
                    </a:lnTo>
                    <a:lnTo>
                      <a:pt x="42" y="163"/>
                    </a:lnTo>
                    <a:lnTo>
                      <a:pt x="28" y="125"/>
                    </a:lnTo>
                    <a:lnTo>
                      <a:pt x="0" y="56"/>
                    </a:lnTo>
                    <a:lnTo>
                      <a:pt x="17" y="0"/>
                    </a:lnTo>
                    <a:lnTo>
                      <a:pt x="65" y="13"/>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8" name="Freeform 61">
                <a:extLst>
                  <a:ext uri="{FF2B5EF4-FFF2-40B4-BE49-F238E27FC236}">
                    <a16:creationId xmlns:a16="http://schemas.microsoft.com/office/drawing/2014/main" id="{EA5FB5D4-BA65-4929-BCEC-E9D3328545F7}"/>
                  </a:ext>
                </a:extLst>
              </p:cNvPr>
              <p:cNvSpPr>
                <a:spLocks/>
              </p:cNvSpPr>
              <p:nvPr/>
            </p:nvSpPr>
            <p:spPr bwMode="auto">
              <a:xfrm>
                <a:off x="5048" y="2699"/>
                <a:ext cx="21" cy="31"/>
              </a:xfrm>
              <a:custGeom>
                <a:avLst/>
                <a:gdLst>
                  <a:gd name="T0" fmla="*/ 0 w 42"/>
                  <a:gd name="T1" fmla="*/ 1 h 62"/>
                  <a:gd name="T2" fmla="*/ 1 w 42"/>
                  <a:gd name="T3" fmla="*/ 0 h 62"/>
                  <a:gd name="T4" fmla="*/ 1 w 42"/>
                  <a:gd name="T5" fmla="*/ 1 h 62"/>
                  <a:gd name="T6" fmla="*/ 1 w 42"/>
                  <a:gd name="T7" fmla="*/ 2 h 62"/>
                  <a:gd name="T8" fmla="*/ 1 w 42"/>
                  <a:gd name="T9" fmla="*/ 1 h 62"/>
                  <a:gd name="T10" fmla="*/ 1 w 42"/>
                  <a:gd name="T11" fmla="*/ 2 h 62"/>
                  <a:gd name="T12" fmla="*/ 1 w 42"/>
                  <a:gd name="T13" fmla="*/ 2 h 62"/>
                  <a:gd name="T14" fmla="*/ 0 w 42"/>
                  <a:gd name="T15" fmla="*/ 1 h 62"/>
                  <a:gd name="T16" fmla="*/ 0 w 42"/>
                  <a:gd name="T17" fmla="*/ 1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62"/>
                  <a:gd name="T29" fmla="*/ 42 w 4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62">
                    <a:moveTo>
                      <a:pt x="0" y="10"/>
                    </a:moveTo>
                    <a:lnTo>
                      <a:pt x="5" y="0"/>
                    </a:lnTo>
                    <a:lnTo>
                      <a:pt x="25" y="9"/>
                    </a:lnTo>
                    <a:lnTo>
                      <a:pt x="42" y="35"/>
                    </a:lnTo>
                    <a:lnTo>
                      <a:pt x="28" y="24"/>
                    </a:lnTo>
                    <a:lnTo>
                      <a:pt x="32" y="46"/>
                    </a:lnTo>
                    <a:lnTo>
                      <a:pt x="15" y="62"/>
                    </a:lnTo>
                    <a:lnTo>
                      <a:pt x="0" y="1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49" name="Freeform 62">
                <a:extLst>
                  <a:ext uri="{FF2B5EF4-FFF2-40B4-BE49-F238E27FC236}">
                    <a16:creationId xmlns:a16="http://schemas.microsoft.com/office/drawing/2014/main" id="{CAFAFAA8-1EE8-4223-94DA-61903848220C}"/>
                  </a:ext>
                </a:extLst>
              </p:cNvPr>
              <p:cNvSpPr>
                <a:spLocks/>
              </p:cNvSpPr>
              <p:nvPr/>
            </p:nvSpPr>
            <p:spPr bwMode="auto">
              <a:xfrm>
                <a:off x="5021" y="2705"/>
                <a:ext cx="20" cy="20"/>
              </a:xfrm>
              <a:custGeom>
                <a:avLst/>
                <a:gdLst>
                  <a:gd name="T0" fmla="*/ 0 w 40"/>
                  <a:gd name="T1" fmla="*/ 1 h 40"/>
                  <a:gd name="T2" fmla="*/ 1 w 40"/>
                  <a:gd name="T3" fmla="*/ 1 h 40"/>
                  <a:gd name="T4" fmla="*/ 1 w 40"/>
                  <a:gd name="T5" fmla="*/ 1 h 40"/>
                  <a:gd name="T6" fmla="*/ 1 w 40"/>
                  <a:gd name="T7" fmla="*/ 0 h 40"/>
                  <a:gd name="T8" fmla="*/ 0 w 40"/>
                  <a:gd name="T9" fmla="*/ 1 h 40"/>
                  <a:gd name="T10" fmla="*/ 0 w 40"/>
                  <a:gd name="T11" fmla="*/ 1 h 40"/>
                  <a:gd name="T12" fmla="*/ 0 60000 65536"/>
                  <a:gd name="T13" fmla="*/ 0 60000 65536"/>
                  <a:gd name="T14" fmla="*/ 0 60000 65536"/>
                  <a:gd name="T15" fmla="*/ 0 60000 65536"/>
                  <a:gd name="T16" fmla="*/ 0 60000 65536"/>
                  <a:gd name="T17" fmla="*/ 0 60000 65536"/>
                  <a:gd name="T18" fmla="*/ 0 w 40"/>
                  <a:gd name="T19" fmla="*/ 0 h 40"/>
                  <a:gd name="T20" fmla="*/ 40 w 40"/>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40" h="40">
                    <a:moveTo>
                      <a:pt x="0" y="5"/>
                    </a:moveTo>
                    <a:lnTo>
                      <a:pt x="12" y="40"/>
                    </a:lnTo>
                    <a:lnTo>
                      <a:pt x="40" y="27"/>
                    </a:lnTo>
                    <a:lnTo>
                      <a:pt x="20" y="0"/>
                    </a:lnTo>
                    <a:lnTo>
                      <a:pt x="0" y="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0" name="Freeform 63">
                <a:extLst>
                  <a:ext uri="{FF2B5EF4-FFF2-40B4-BE49-F238E27FC236}">
                    <a16:creationId xmlns:a16="http://schemas.microsoft.com/office/drawing/2014/main" id="{5A535758-7981-41C5-8025-550E4B0576F9}"/>
                  </a:ext>
                </a:extLst>
              </p:cNvPr>
              <p:cNvSpPr>
                <a:spLocks/>
              </p:cNvSpPr>
              <p:nvPr/>
            </p:nvSpPr>
            <p:spPr bwMode="auto">
              <a:xfrm>
                <a:off x="4735" y="3175"/>
                <a:ext cx="137" cy="70"/>
              </a:xfrm>
              <a:custGeom>
                <a:avLst/>
                <a:gdLst>
                  <a:gd name="T0" fmla="*/ 4 w 273"/>
                  <a:gd name="T1" fmla="*/ 0 h 141"/>
                  <a:gd name="T2" fmla="*/ 3 w 273"/>
                  <a:gd name="T3" fmla="*/ 1 h 141"/>
                  <a:gd name="T4" fmla="*/ 0 w 273"/>
                  <a:gd name="T5" fmla="*/ 3 h 141"/>
                  <a:gd name="T6" fmla="*/ 2 w 273"/>
                  <a:gd name="T7" fmla="*/ 3 h 141"/>
                  <a:gd name="T8" fmla="*/ 3 w 273"/>
                  <a:gd name="T9" fmla="*/ 2 h 141"/>
                  <a:gd name="T10" fmla="*/ 7 w 273"/>
                  <a:gd name="T11" fmla="*/ 1 h 141"/>
                  <a:gd name="T12" fmla="*/ 6 w 273"/>
                  <a:gd name="T13" fmla="*/ 3 h 141"/>
                  <a:gd name="T14" fmla="*/ 4 w 273"/>
                  <a:gd name="T15" fmla="*/ 4 h 141"/>
                  <a:gd name="T16" fmla="*/ 6 w 273"/>
                  <a:gd name="T17" fmla="*/ 3 h 141"/>
                  <a:gd name="T18" fmla="*/ 8 w 273"/>
                  <a:gd name="T19" fmla="*/ 1 h 141"/>
                  <a:gd name="T20" fmla="*/ 9 w 273"/>
                  <a:gd name="T21" fmla="*/ 0 h 141"/>
                  <a:gd name="T22" fmla="*/ 8 w 273"/>
                  <a:gd name="T23" fmla="*/ 0 h 141"/>
                  <a:gd name="T24" fmla="*/ 4 w 273"/>
                  <a:gd name="T25" fmla="*/ 0 h 141"/>
                  <a:gd name="T26" fmla="*/ 4 w 273"/>
                  <a:gd name="T27" fmla="*/ 0 h 1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3"/>
                  <a:gd name="T43" fmla="*/ 0 h 141"/>
                  <a:gd name="T44" fmla="*/ 273 w 273"/>
                  <a:gd name="T45" fmla="*/ 141 h 1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3" h="141">
                    <a:moveTo>
                      <a:pt x="114" y="0"/>
                    </a:moveTo>
                    <a:lnTo>
                      <a:pt x="66" y="55"/>
                    </a:lnTo>
                    <a:lnTo>
                      <a:pt x="0" y="123"/>
                    </a:lnTo>
                    <a:lnTo>
                      <a:pt x="45" y="108"/>
                    </a:lnTo>
                    <a:lnTo>
                      <a:pt x="94" y="84"/>
                    </a:lnTo>
                    <a:lnTo>
                      <a:pt x="206" y="35"/>
                    </a:lnTo>
                    <a:lnTo>
                      <a:pt x="161" y="102"/>
                    </a:lnTo>
                    <a:lnTo>
                      <a:pt x="124" y="141"/>
                    </a:lnTo>
                    <a:lnTo>
                      <a:pt x="180" y="105"/>
                    </a:lnTo>
                    <a:lnTo>
                      <a:pt x="236" y="61"/>
                    </a:lnTo>
                    <a:lnTo>
                      <a:pt x="273" y="11"/>
                    </a:lnTo>
                    <a:lnTo>
                      <a:pt x="226" y="0"/>
                    </a:lnTo>
                    <a:lnTo>
                      <a:pt x="114" y="0"/>
                    </a:lnTo>
                    <a:close/>
                  </a:path>
                </a:pathLst>
              </a:custGeom>
              <a:solidFill>
                <a:srgbClr val="FCD4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1" name="Freeform 64">
                <a:extLst>
                  <a:ext uri="{FF2B5EF4-FFF2-40B4-BE49-F238E27FC236}">
                    <a16:creationId xmlns:a16="http://schemas.microsoft.com/office/drawing/2014/main" id="{ED5859E2-6D4B-4FBA-AACE-8BD83D27BFA5}"/>
                  </a:ext>
                </a:extLst>
              </p:cNvPr>
              <p:cNvSpPr>
                <a:spLocks/>
              </p:cNvSpPr>
              <p:nvPr/>
            </p:nvSpPr>
            <p:spPr bwMode="auto">
              <a:xfrm>
                <a:off x="4642" y="3239"/>
                <a:ext cx="103" cy="44"/>
              </a:xfrm>
              <a:custGeom>
                <a:avLst/>
                <a:gdLst>
                  <a:gd name="T0" fmla="*/ 4 w 207"/>
                  <a:gd name="T1" fmla="*/ 1 h 88"/>
                  <a:gd name="T2" fmla="*/ 4 w 207"/>
                  <a:gd name="T3" fmla="*/ 1 h 88"/>
                  <a:gd name="T4" fmla="*/ 2 w 207"/>
                  <a:gd name="T5" fmla="*/ 0 h 88"/>
                  <a:gd name="T6" fmla="*/ 1 w 207"/>
                  <a:gd name="T7" fmla="*/ 0 h 88"/>
                  <a:gd name="T8" fmla="*/ 0 w 207"/>
                  <a:gd name="T9" fmla="*/ 1 h 88"/>
                  <a:gd name="T10" fmla="*/ 0 w 207"/>
                  <a:gd name="T11" fmla="*/ 1 h 88"/>
                  <a:gd name="T12" fmla="*/ 0 w 207"/>
                  <a:gd name="T13" fmla="*/ 1 h 88"/>
                  <a:gd name="T14" fmla="*/ 0 w 207"/>
                  <a:gd name="T15" fmla="*/ 1 h 88"/>
                  <a:gd name="T16" fmla="*/ 1 w 207"/>
                  <a:gd name="T17" fmla="*/ 1 h 88"/>
                  <a:gd name="T18" fmla="*/ 1 w 207"/>
                  <a:gd name="T19" fmla="*/ 1 h 88"/>
                  <a:gd name="T20" fmla="*/ 2 w 207"/>
                  <a:gd name="T21" fmla="*/ 1 h 88"/>
                  <a:gd name="T22" fmla="*/ 3 w 207"/>
                  <a:gd name="T23" fmla="*/ 1 h 88"/>
                  <a:gd name="T24" fmla="*/ 3 w 207"/>
                  <a:gd name="T25" fmla="*/ 1 h 88"/>
                  <a:gd name="T26" fmla="*/ 3 w 207"/>
                  <a:gd name="T27" fmla="*/ 1 h 88"/>
                  <a:gd name="T28" fmla="*/ 3 w 207"/>
                  <a:gd name="T29" fmla="*/ 1 h 88"/>
                  <a:gd name="T30" fmla="*/ 3 w 207"/>
                  <a:gd name="T31" fmla="*/ 3 h 88"/>
                  <a:gd name="T32" fmla="*/ 3 w 207"/>
                  <a:gd name="T33" fmla="*/ 3 h 88"/>
                  <a:gd name="T34" fmla="*/ 4 w 207"/>
                  <a:gd name="T35" fmla="*/ 3 h 88"/>
                  <a:gd name="T36" fmla="*/ 4 w 207"/>
                  <a:gd name="T37" fmla="*/ 1 h 88"/>
                  <a:gd name="T38" fmla="*/ 5 w 207"/>
                  <a:gd name="T39" fmla="*/ 1 h 88"/>
                  <a:gd name="T40" fmla="*/ 6 w 207"/>
                  <a:gd name="T41" fmla="*/ 1 h 88"/>
                  <a:gd name="T42" fmla="*/ 4 w 207"/>
                  <a:gd name="T43" fmla="*/ 1 h 88"/>
                  <a:gd name="T44" fmla="*/ 4 w 207"/>
                  <a:gd name="T45" fmla="*/ 1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7"/>
                  <a:gd name="T70" fmla="*/ 0 h 88"/>
                  <a:gd name="T71" fmla="*/ 207 w 207"/>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7" h="88">
                    <a:moveTo>
                      <a:pt x="145" y="45"/>
                    </a:moveTo>
                    <a:lnTo>
                      <a:pt x="134" y="33"/>
                    </a:lnTo>
                    <a:lnTo>
                      <a:pt x="79" y="0"/>
                    </a:lnTo>
                    <a:lnTo>
                      <a:pt x="55" y="0"/>
                    </a:lnTo>
                    <a:lnTo>
                      <a:pt x="30" y="3"/>
                    </a:lnTo>
                    <a:lnTo>
                      <a:pt x="23" y="13"/>
                    </a:lnTo>
                    <a:lnTo>
                      <a:pt x="0" y="16"/>
                    </a:lnTo>
                    <a:lnTo>
                      <a:pt x="16" y="28"/>
                    </a:lnTo>
                    <a:lnTo>
                      <a:pt x="48" y="26"/>
                    </a:lnTo>
                    <a:lnTo>
                      <a:pt x="59" y="15"/>
                    </a:lnTo>
                    <a:lnTo>
                      <a:pt x="76" y="15"/>
                    </a:lnTo>
                    <a:lnTo>
                      <a:pt x="107" y="35"/>
                    </a:lnTo>
                    <a:lnTo>
                      <a:pt x="118" y="54"/>
                    </a:lnTo>
                    <a:lnTo>
                      <a:pt x="98" y="43"/>
                    </a:lnTo>
                    <a:lnTo>
                      <a:pt x="107" y="62"/>
                    </a:lnTo>
                    <a:lnTo>
                      <a:pt x="118" y="84"/>
                    </a:lnTo>
                    <a:lnTo>
                      <a:pt x="127" y="88"/>
                    </a:lnTo>
                    <a:lnTo>
                      <a:pt x="134" y="78"/>
                    </a:lnTo>
                    <a:lnTo>
                      <a:pt x="147" y="58"/>
                    </a:lnTo>
                    <a:lnTo>
                      <a:pt x="160" y="58"/>
                    </a:lnTo>
                    <a:lnTo>
                      <a:pt x="207" y="6"/>
                    </a:lnTo>
                    <a:lnTo>
                      <a:pt x="145" y="45"/>
                    </a:lnTo>
                    <a:close/>
                  </a:path>
                </a:pathLst>
              </a:custGeom>
              <a:solidFill>
                <a:srgbClr val="FC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2" name="Freeform 65">
                <a:extLst>
                  <a:ext uri="{FF2B5EF4-FFF2-40B4-BE49-F238E27FC236}">
                    <a16:creationId xmlns:a16="http://schemas.microsoft.com/office/drawing/2014/main" id="{207DA888-EE64-49BB-B17F-E6488E69E802}"/>
                  </a:ext>
                </a:extLst>
              </p:cNvPr>
              <p:cNvSpPr>
                <a:spLocks/>
              </p:cNvSpPr>
              <p:nvPr/>
            </p:nvSpPr>
            <p:spPr bwMode="auto">
              <a:xfrm>
                <a:off x="4725" y="3251"/>
                <a:ext cx="60" cy="45"/>
              </a:xfrm>
              <a:custGeom>
                <a:avLst/>
                <a:gdLst>
                  <a:gd name="T0" fmla="*/ 0 w 121"/>
                  <a:gd name="T1" fmla="*/ 3 h 90"/>
                  <a:gd name="T2" fmla="*/ 3 w 121"/>
                  <a:gd name="T3" fmla="*/ 0 h 90"/>
                  <a:gd name="T4" fmla="*/ 0 w 121"/>
                  <a:gd name="T5" fmla="*/ 3 h 90"/>
                  <a:gd name="T6" fmla="*/ 0 w 121"/>
                  <a:gd name="T7" fmla="*/ 3 h 90"/>
                  <a:gd name="T8" fmla="*/ 0 w 121"/>
                  <a:gd name="T9" fmla="*/ 3 h 90"/>
                  <a:gd name="T10" fmla="*/ 0 60000 65536"/>
                  <a:gd name="T11" fmla="*/ 0 60000 65536"/>
                  <a:gd name="T12" fmla="*/ 0 60000 65536"/>
                  <a:gd name="T13" fmla="*/ 0 60000 65536"/>
                  <a:gd name="T14" fmla="*/ 0 60000 65536"/>
                  <a:gd name="T15" fmla="*/ 0 w 121"/>
                  <a:gd name="T16" fmla="*/ 0 h 90"/>
                  <a:gd name="T17" fmla="*/ 121 w 121"/>
                  <a:gd name="T18" fmla="*/ 90 h 90"/>
                </a:gdLst>
                <a:ahLst/>
                <a:cxnLst>
                  <a:cxn ang="T10">
                    <a:pos x="T0" y="T1"/>
                  </a:cxn>
                  <a:cxn ang="T11">
                    <a:pos x="T2" y="T3"/>
                  </a:cxn>
                  <a:cxn ang="T12">
                    <a:pos x="T4" y="T5"/>
                  </a:cxn>
                  <a:cxn ang="T13">
                    <a:pos x="T6" y="T7"/>
                  </a:cxn>
                  <a:cxn ang="T14">
                    <a:pos x="T8" y="T9"/>
                  </a:cxn>
                </a:cxnLst>
                <a:rect l="T15" t="T16" r="T17" b="T18"/>
                <a:pathLst>
                  <a:path w="121" h="90">
                    <a:moveTo>
                      <a:pt x="3" y="90"/>
                    </a:moveTo>
                    <a:lnTo>
                      <a:pt x="121" y="0"/>
                    </a:lnTo>
                    <a:lnTo>
                      <a:pt x="0" y="66"/>
                    </a:lnTo>
                    <a:lnTo>
                      <a:pt x="3" y="90"/>
                    </a:lnTo>
                    <a:close/>
                  </a:path>
                </a:pathLst>
              </a:custGeom>
              <a:solidFill>
                <a:srgbClr val="FCD4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3" name="Freeform 66">
                <a:extLst>
                  <a:ext uri="{FF2B5EF4-FFF2-40B4-BE49-F238E27FC236}">
                    <a16:creationId xmlns:a16="http://schemas.microsoft.com/office/drawing/2014/main" id="{0B6F7CA5-5BB8-4C52-9DA1-78143E17D578}"/>
                  </a:ext>
                </a:extLst>
              </p:cNvPr>
              <p:cNvSpPr>
                <a:spLocks/>
              </p:cNvSpPr>
              <p:nvPr/>
            </p:nvSpPr>
            <p:spPr bwMode="auto">
              <a:xfrm>
                <a:off x="4604" y="3239"/>
                <a:ext cx="16" cy="38"/>
              </a:xfrm>
              <a:custGeom>
                <a:avLst/>
                <a:gdLst>
                  <a:gd name="T0" fmla="*/ 1 w 31"/>
                  <a:gd name="T1" fmla="*/ 0 h 77"/>
                  <a:gd name="T2" fmla="*/ 1 w 31"/>
                  <a:gd name="T3" fmla="*/ 1 h 77"/>
                  <a:gd name="T4" fmla="*/ 1 w 31"/>
                  <a:gd name="T5" fmla="*/ 1 h 77"/>
                  <a:gd name="T6" fmla="*/ 1 w 31"/>
                  <a:gd name="T7" fmla="*/ 2 h 77"/>
                  <a:gd name="T8" fmla="*/ 0 w 31"/>
                  <a:gd name="T9" fmla="*/ 2 h 77"/>
                  <a:gd name="T10" fmla="*/ 0 w 31"/>
                  <a:gd name="T11" fmla="*/ 1 h 77"/>
                  <a:gd name="T12" fmla="*/ 1 w 31"/>
                  <a:gd name="T13" fmla="*/ 0 h 77"/>
                  <a:gd name="T14" fmla="*/ 1 w 31"/>
                  <a:gd name="T15" fmla="*/ 0 h 77"/>
                  <a:gd name="T16" fmla="*/ 1 w 31"/>
                  <a:gd name="T17" fmla="*/ 0 h 77"/>
                  <a:gd name="T18" fmla="*/ 1 w 31"/>
                  <a:gd name="T19" fmla="*/ 0 h 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77"/>
                  <a:gd name="T32" fmla="*/ 31 w 31"/>
                  <a:gd name="T33" fmla="*/ 77 h 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77">
                    <a:moveTo>
                      <a:pt x="17" y="16"/>
                    </a:moveTo>
                    <a:lnTo>
                      <a:pt x="23" y="39"/>
                    </a:lnTo>
                    <a:lnTo>
                      <a:pt x="21" y="62"/>
                    </a:lnTo>
                    <a:lnTo>
                      <a:pt x="11" y="77"/>
                    </a:lnTo>
                    <a:lnTo>
                      <a:pt x="0" y="69"/>
                    </a:lnTo>
                    <a:lnTo>
                      <a:pt x="0" y="52"/>
                    </a:lnTo>
                    <a:lnTo>
                      <a:pt x="20" y="2"/>
                    </a:lnTo>
                    <a:lnTo>
                      <a:pt x="31" y="0"/>
                    </a:lnTo>
                    <a:lnTo>
                      <a:pt x="17" y="16"/>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4" name="Freeform 67">
                <a:extLst>
                  <a:ext uri="{FF2B5EF4-FFF2-40B4-BE49-F238E27FC236}">
                    <a16:creationId xmlns:a16="http://schemas.microsoft.com/office/drawing/2014/main" id="{C5B97DBE-22F8-4129-A294-312D8BEDE2D4}"/>
                  </a:ext>
                </a:extLst>
              </p:cNvPr>
              <p:cNvSpPr>
                <a:spLocks/>
              </p:cNvSpPr>
              <p:nvPr/>
            </p:nvSpPr>
            <p:spPr bwMode="auto">
              <a:xfrm>
                <a:off x="4629" y="3250"/>
                <a:ext cx="31" cy="35"/>
              </a:xfrm>
              <a:custGeom>
                <a:avLst/>
                <a:gdLst>
                  <a:gd name="T0" fmla="*/ 0 w 64"/>
                  <a:gd name="T1" fmla="*/ 1 h 69"/>
                  <a:gd name="T2" fmla="*/ 0 w 64"/>
                  <a:gd name="T3" fmla="*/ 2 h 69"/>
                  <a:gd name="T4" fmla="*/ 0 w 64"/>
                  <a:gd name="T5" fmla="*/ 2 h 69"/>
                  <a:gd name="T6" fmla="*/ 0 w 64"/>
                  <a:gd name="T7" fmla="*/ 2 h 69"/>
                  <a:gd name="T8" fmla="*/ 0 w 64"/>
                  <a:gd name="T9" fmla="*/ 3 h 69"/>
                  <a:gd name="T10" fmla="*/ 0 w 64"/>
                  <a:gd name="T11" fmla="*/ 2 h 69"/>
                  <a:gd name="T12" fmla="*/ 1 w 64"/>
                  <a:gd name="T13" fmla="*/ 2 h 69"/>
                  <a:gd name="T14" fmla="*/ 1 w 64"/>
                  <a:gd name="T15" fmla="*/ 1 h 69"/>
                  <a:gd name="T16" fmla="*/ 1 w 64"/>
                  <a:gd name="T17" fmla="*/ 0 h 69"/>
                  <a:gd name="T18" fmla="*/ 0 w 64"/>
                  <a:gd name="T19" fmla="*/ 1 h 69"/>
                  <a:gd name="T20" fmla="*/ 0 w 64"/>
                  <a:gd name="T21" fmla="*/ 1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69"/>
                  <a:gd name="T35" fmla="*/ 64 w 64"/>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69">
                    <a:moveTo>
                      <a:pt x="29" y="20"/>
                    </a:moveTo>
                    <a:lnTo>
                      <a:pt x="19" y="42"/>
                    </a:lnTo>
                    <a:lnTo>
                      <a:pt x="3" y="35"/>
                    </a:lnTo>
                    <a:lnTo>
                      <a:pt x="16" y="51"/>
                    </a:lnTo>
                    <a:lnTo>
                      <a:pt x="0" y="69"/>
                    </a:lnTo>
                    <a:lnTo>
                      <a:pt x="15" y="62"/>
                    </a:lnTo>
                    <a:lnTo>
                      <a:pt x="32" y="43"/>
                    </a:lnTo>
                    <a:lnTo>
                      <a:pt x="54" y="20"/>
                    </a:lnTo>
                    <a:lnTo>
                      <a:pt x="64" y="0"/>
                    </a:lnTo>
                    <a:lnTo>
                      <a:pt x="29" y="20"/>
                    </a:lnTo>
                    <a:close/>
                  </a:path>
                </a:pathLst>
              </a:custGeom>
              <a:solidFill>
                <a:srgbClr val="FC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5" name="Freeform 68">
                <a:extLst>
                  <a:ext uri="{FF2B5EF4-FFF2-40B4-BE49-F238E27FC236}">
                    <a16:creationId xmlns:a16="http://schemas.microsoft.com/office/drawing/2014/main" id="{DA37AFAB-40C8-47D5-A287-8EF69B8291CA}"/>
                  </a:ext>
                </a:extLst>
              </p:cNvPr>
              <p:cNvSpPr>
                <a:spLocks/>
              </p:cNvSpPr>
              <p:nvPr/>
            </p:nvSpPr>
            <p:spPr bwMode="auto">
              <a:xfrm>
                <a:off x="4648" y="3250"/>
                <a:ext cx="111" cy="66"/>
              </a:xfrm>
              <a:custGeom>
                <a:avLst/>
                <a:gdLst>
                  <a:gd name="T0" fmla="*/ 3 w 222"/>
                  <a:gd name="T1" fmla="*/ 3 h 131"/>
                  <a:gd name="T2" fmla="*/ 3 w 222"/>
                  <a:gd name="T3" fmla="*/ 2 h 131"/>
                  <a:gd name="T4" fmla="*/ 3 w 222"/>
                  <a:gd name="T5" fmla="*/ 2 h 131"/>
                  <a:gd name="T6" fmla="*/ 3 w 222"/>
                  <a:gd name="T7" fmla="*/ 1 h 131"/>
                  <a:gd name="T8" fmla="*/ 2 w 222"/>
                  <a:gd name="T9" fmla="*/ 1 h 131"/>
                  <a:gd name="T10" fmla="*/ 3 w 222"/>
                  <a:gd name="T11" fmla="*/ 0 h 131"/>
                  <a:gd name="T12" fmla="*/ 2 w 222"/>
                  <a:gd name="T13" fmla="*/ 1 h 131"/>
                  <a:gd name="T14" fmla="*/ 1 w 222"/>
                  <a:gd name="T15" fmla="*/ 1 h 131"/>
                  <a:gd name="T16" fmla="*/ 1 w 222"/>
                  <a:gd name="T17" fmla="*/ 1 h 131"/>
                  <a:gd name="T18" fmla="*/ 0 w 222"/>
                  <a:gd name="T19" fmla="*/ 2 h 131"/>
                  <a:gd name="T20" fmla="*/ 1 w 222"/>
                  <a:gd name="T21" fmla="*/ 2 h 131"/>
                  <a:gd name="T22" fmla="*/ 2 w 222"/>
                  <a:gd name="T23" fmla="*/ 2 h 131"/>
                  <a:gd name="T24" fmla="*/ 3 w 222"/>
                  <a:gd name="T25" fmla="*/ 3 h 131"/>
                  <a:gd name="T26" fmla="*/ 3 w 222"/>
                  <a:gd name="T27" fmla="*/ 3 h 131"/>
                  <a:gd name="T28" fmla="*/ 3 w 222"/>
                  <a:gd name="T29" fmla="*/ 4 h 131"/>
                  <a:gd name="T30" fmla="*/ 3 w 222"/>
                  <a:gd name="T31" fmla="*/ 5 h 131"/>
                  <a:gd name="T32" fmla="*/ 5 w 222"/>
                  <a:gd name="T33" fmla="*/ 4 h 131"/>
                  <a:gd name="T34" fmla="*/ 7 w 222"/>
                  <a:gd name="T35" fmla="*/ 2 h 131"/>
                  <a:gd name="T36" fmla="*/ 6 w 222"/>
                  <a:gd name="T37" fmla="*/ 3 h 131"/>
                  <a:gd name="T38" fmla="*/ 5 w 222"/>
                  <a:gd name="T39" fmla="*/ 4 h 131"/>
                  <a:gd name="T40" fmla="*/ 5 w 222"/>
                  <a:gd name="T41" fmla="*/ 3 h 131"/>
                  <a:gd name="T42" fmla="*/ 5 w 222"/>
                  <a:gd name="T43" fmla="*/ 2 h 131"/>
                  <a:gd name="T44" fmla="*/ 3 w 222"/>
                  <a:gd name="T45" fmla="*/ 3 h 131"/>
                  <a:gd name="T46" fmla="*/ 3 w 222"/>
                  <a:gd name="T47" fmla="*/ 3 h 131"/>
                  <a:gd name="T48" fmla="*/ 3 w 222"/>
                  <a:gd name="T49" fmla="*/ 3 h 131"/>
                  <a:gd name="T50" fmla="*/ 3 w 222"/>
                  <a:gd name="T51" fmla="*/ 3 h 1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2"/>
                  <a:gd name="T79" fmla="*/ 0 h 131"/>
                  <a:gd name="T80" fmla="*/ 222 w 222"/>
                  <a:gd name="T81" fmla="*/ 131 h 13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2" h="131">
                    <a:moveTo>
                      <a:pt x="98" y="66"/>
                    </a:moveTo>
                    <a:lnTo>
                      <a:pt x="92" y="59"/>
                    </a:lnTo>
                    <a:lnTo>
                      <a:pt x="88" y="46"/>
                    </a:lnTo>
                    <a:lnTo>
                      <a:pt x="76" y="23"/>
                    </a:lnTo>
                    <a:lnTo>
                      <a:pt x="61" y="16"/>
                    </a:lnTo>
                    <a:lnTo>
                      <a:pt x="66" y="0"/>
                    </a:lnTo>
                    <a:lnTo>
                      <a:pt x="49" y="10"/>
                    </a:lnTo>
                    <a:lnTo>
                      <a:pt x="28" y="16"/>
                    </a:lnTo>
                    <a:lnTo>
                      <a:pt x="12" y="25"/>
                    </a:lnTo>
                    <a:lnTo>
                      <a:pt x="0" y="49"/>
                    </a:lnTo>
                    <a:lnTo>
                      <a:pt x="28" y="38"/>
                    </a:lnTo>
                    <a:lnTo>
                      <a:pt x="55" y="49"/>
                    </a:lnTo>
                    <a:lnTo>
                      <a:pt x="72" y="69"/>
                    </a:lnTo>
                    <a:lnTo>
                      <a:pt x="85" y="88"/>
                    </a:lnTo>
                    <a:lnTo>
                      <a:pt x="95" y="120"/>
                    </a:lnTo>
                    <a:lnTo>
                      <a:pt x="112" y="131"/>
                    </a:lnTo>
                    <a:lnTo>
                      <a:pt x="151" y="120"/>
                    </a:lnTo>
                    <a:lnTo>
                      <a:pt x="222" y="56"/>
                    </a:lnTo>
                    <a:lnTo>
                      <a:pt x="170" y="91"/>
                    </a:lnTo>
                    <a:lnTo>
                      <a:pt x="144" y="104"/>
                    </a:lnTo>
                    <a:lnTo>
                      <a:pt x="144" y="78"/>
                    </a:lnTo>
                    <a:lnTo>
                      <a:pt x="135" y="52"/>
                    </a:lnTo>
                    <a:lnTo>
                      <a:pt x="121" y="72"/>
                    </a:lnTo>
                    <a:lnTo>
                      <a:pt x="107" y="69"/>
                    </a:lnTo>
                    <a:lnTo>
                      <a:pt x="98" y="66"/>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6" name="Freeform 69">
                <a:extLst>
                  <a:ext uri="{FF2B5EF4-FFF2-40B4-BE49-F238E27FC236}">
                    <a16:creationId xmlns:a16="http://schemas.microsoft.com/office/drawing/2014/main" id="{21068EC7-FAC7-4E60-995A-83A0E3F18217}"/>
                  </a:ext>
                </a:extLst>
              </p:cNvPr>
              <p:cNvSpPr>
                <a:spLocks/>
              </p:cNvSpPr>
              <p:nvPr/>
            </p:nvSpPr>
            <p:spPr bwMode="auto">
              <a:xfrm>
                <a:off x="4615" y="3227"/>
                <a:ext cx="36" cy="56"/>
              </a:xfrm>
              <a:custGeom>
                <a:avLst/>
                <a:gdLst>
                  <a:gd name="T0" fmla="*/ 1 w 72"/>
                  <a:gd name="T1" fmla="*/ 2 h 111"/>
                  <a:gd name="T2" fmla="*/ 1 w 72"/>
                  <a:gd name="T3" fmla="*/ 2 h 111"/>
                  <a:gd name="T4" fmla="*/ 1 w 72"/>
                  <a:gd name="T5" fmla="*/ 2 h 111"/>
                  <a:gd name="T6" fmla="*/ 1 w 72"/>
                  <a:gd name="T7" fmla="*/ 2 h 111"/>
                  <a:gd name="T8" fmla="*/ 1 w 72"/>
                  <a:gd name="T9" fmla="*/ 3 h 111"/>
                  <a:gd name="T10" fmla="*/ 1 w 72"/>
                  <a:gd name="T11" fmla="*/ 3 h 111"/>
                  <a:gd name="T12" fmla="*/ 1 w 72"/>
                  <a:gd name="T13" fmla="*/ 3 h 111"/>
                  <a:gd name="T14" fmla="*/ 1 w 72"/>
                  <a:gd name="T15" fmla="*/ 3 h 111"/>
                  <a:gd name="T16" fmla="*/ 1 w 72"/>
                  <a:gd name="T17" fmla="*/ 4 h 111"/>
                  <a:gd name="T18" fmla="*/ 1 w 72"/>
                  <a:gd name="T19" fmla="*/ 4 h 111"/>
                  <a:gd name="T20" fmla="*/ 1 w 72"/>
                  <a:gd name="T21" fmla="*/ 4 h 111"/>
                  <a:gd name="T22" fmla="*/ 1 w 72"/>
                  <a:gd name="T23" fmla="*/ 3 h 111"/>
                  <a:gd name="T24" fmla="*/ 1 w 72"/>
                  <a:gd name="T25" fmla="*/ 2 h 111"/>
                  <a:gd name="T26" fmla="*/ 0 w 72"/>
                  <a:gd name="T27" fmla="*/ 1 h 111"/>
                  <a:gd name="T28" fmla="*/ 1 w 72"/>
                  <a:gd name="T29" fmla="*/ 0 h 111"/>
                  <a:gd name="T30" fmla="*/ 1 w 72"/>
                  <a:gd name="T31" fmla="*/ 2 h 111"/>
                  <a:gd name="T32" fmla="*/ 1 w 72"/>
                  <a:gd name="T33" fmla="*/ 1 h 111"/>
                  <a:gd name="T34" fmla="*/ 2 w 72"/>
                  <a:gd name="T35" fmla="*/ 1 h 111"/>
                  <a:gd name="T36" fmla="*/ 1 w 72"/>
                  <a:gd name="T37" fmla="*/ 2 h 111"/>
                  <a:gd name="T38" fmla="*/ 1 w 72"/>
                  <a:gd name="T39" fmla="*/ 2 h 1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2"/>
                  <a:gd name="T61" fmla="*/ 0 h 111"/>
                  <a:gd name="T62" fmla="*/ 72 w 72"/>
                  <a:gd name="T63" fmla="*/ 111 h 1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2" h="111">
                    <a:moveTo>
                      <a:pt x="60" y="35"/>
                    </a:moveTo>
                    <a:lnTo>
                      <a:pt x="48" y="42"/>
                    </a:lnTo>
                    <a:lnTo>
                      <a:pt x="49" y="55"/>
                    </a:lnTo>
                    <a:lnTo>
                      <a:pt x="58" y="56"/>
                    </a:lnTo>
                    <a:lnTo>
                      <a:pt x="48" y="68"/>
                    </a:lnTo>
                    <a:lnTo>
                      <a:pt x="36" y="77"/>
                    </a:lnTo>
                    <a:lnTo>
                      <a:pt x="26" y="81"/>
                    </a:lnTo>
                    <a:lnTo>
                      <a:pt x="35" y="95"/>
                    </a:lnTo>
                    <a:lnTo>
                      <a:pt x="23" y="107"/>
                    </a:lnTo>
                    <a:lnTo>
                      <a:pt x="9" y="111"/>
                    </a:lnTo>
                    <a:lnTo>
                      <a:pt x="2" y="104"/>
                    </a:lnTo>
                    <a:lnTo>
                      <a:pt x="10" y="65"/>
                    </a:lnTo>
                    <a:lnTo>
                      <a:pt x="6" y="42"/>
                    </a:lnTo>
                    <a:lnTo>
                      <a:pt x="0" y="15"/>
                    </a:lnTo>
                    <a:lnTo>
                      <a:pt x="22" y="0"/>
                    </a:lnTo>
                    <a:lnTo>
                      <a:pt x="22" y="61"/>
                    </a:lnTo>
                    <a:lnTo>
                      <a:pt x="46" y="28"/>
                    </a:lnTo>
                    <a:lnTo>
                      <a:pt x="72" y="19"/>
                    </a:lnTo>
                    <a:lnTo>
                      <a:pt x="60" y="35"/>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7" name="Freeform 70">
                <a:extLst>
                  <a:ext uri="{FF2B5EF4-FFF2-40B4-BE49-F238E27FC236}">
                    <a16:creationId xmlns:a16="http://schemas.microsoft.com/office/drawing/2014/main" id="{A8ECB2E5-C077-44F5-AE18-CD48AA5D8FB0}"/>
                  </a:ext>
                </a:extLst>
              </p:cNvPr>
              <p:cNvSpPr>
                <a:spLocks/>
              </p:cNvSpPr>
              <p:nvPr/>
            </p:nvSpPr>
            <p:spPr bwMode="auto">
              <a:xfrm>
                <a:off x="4604" y="3285"/>
                <a:ext cx="74" cy="56"/>
              </a:xfrm>
              <a:custGeom>
                <a:avLst/>
                <a:gdLst>
                  <a:gd name="T0" fmla="*/ 0 w 150"/>
                  <a:gd name="T1" fmla="*/ 1 h 110"/>
                  <a:gd name="T2" fmla="*/ 1 w 150"/>
                  <a:gd name="T3" fmla="*/ 2 h 110"/>
                  <a:gd name="T4" fmla="*/ 3 w 150"/>
                  <a:gd name="T5" fmla="*/ 2 h 110"/>
                  <a:gd name="T6" fmla="*/ 3 w 150"/>
                  <a:gd name="T7" fmla="*/ 2 h 110"/>
                  <a:gd name="T8" fmla="*/ 2 w 150"/>
                  <a:gd name="T9" fmla="*/ 2 h 110"/>
                  <a:gd name="T10" fmla="*/ 3 w 150"/>
                  <a:gd name="T11" fmla="*/ 2 h 110"/>
                  <a:gd name="T12" fmla="*/ 3 w 150"/>
                  <a:gd name="T13" fmla="*/ 3 h 110"/>
                  <a:gd name="T14" fmla="*/ 3 w 150"/>
                  <a:gd name="T15" fmla="*/ 3 h 110"/>
                  <a:gd name="T16" fmla="*/ 4 w 150"/>
                  <a:gd name="T17" fmla="*/ 3 h 110"/>
                  <a:gd name="T18" fmla="*/ 4 w 150"/>
                  <a:gd name="T19" fmla="*/ 4 h 110"/>
                  <a:gd name="T20" fmla="*/ 2 w 150"/>
                  <a:gd name="T21" fmla="*/ 4 h 110"/>
                  <a:gd name="T22" fmla="*/ 2 w 150"/>
                  <a:gd name="T23" fmla="*/ 3 h 110"/>
                  <a:gd name="T24" fmla="*/ 1 w 150"/>
                  <a:gd name="T25" fmla="*/ 3 h 110"/>
                  <a:gd name="T26" fmla="*/ 0 w 150"/>
                  <a:gd name="T27" fmla="*/ 3 h 110"/>
                  <a:gd name="T28" fmla="*/ 0 w 150"/>
                  <a:gd name="T29" fmla="*/ 2 h 110"/>
                  <a:gd name="T30" fmla="*/ 0 w 150"/>
                  <a:gd name="T31" fmla="*/ 2 h 110"/>
                  <a:gd name="T32" fmla="*/ 0 w 150"/>
                  <a:gd name="T33" fmla="*/ 0 h 110"/>
                  <a:gd name="T34" fmla="*/ 0 w 150"/>
                  <a:gd name="T35" fmla="*/ 1 h 110"/>
                  <a:gd name="T36" fmla="*/ 0 w 150"/>
                  <a:gd name="T37" fmla="*/ 1 h 1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0"/>
                  <a:gd name="T58" fmla="*/ 0 h 110"/>
                  <a:gd name="T59" fmla="*/ 150 w 150"/>
                  <a:gd name="T60" fmla="*/ 110 h 1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0" h="110">
                    <a:moveTo>
                      <a:pt x="14" y="14"/>
                    </a:moveTo>
                    <a:lnTo>
                      <a:pt x="55" y="34"/>
                    </a:lnTo>
                    <a:lnTo>
                      <a:pt x="104" y="39"/>
                    </a:lnTo>
                    <a:lnTo>
                      <a:pt x="121" y="40"/>
                    </a:lnTo>
                    <a:lnTo>
                      <a:pt x="95" y="57"/>
                    </a:lnTo>
                    <a:lnTo>
                      <a:pt x="118" y="63"/>
                    </a:lnTo>
                    <a:lnTo>
                      <a:pt x="104" y="95"/>
                    </a:lnTo>
                    <a:lnTo>
                      <a:pt x="127" y="90"/>
                    </a:lnTo>
                    <a:lnTo>
                      <a:pt x="150" y="73"/>
                    </a:lnTo>
                    <a:lnTo>
                      <a:pt x="135" y="108"/>
                    </a:lnTo>
                    <a:lnTo>
                      <a:pt x="83" y="110"/>
                    </a:lnTo>
                    <a:lnTo>
                      <a:pt x="68" y="95"/>
                    </a:lnTo>
                    <a:lnTo>
                      <a:pt x="58" y="85"/>
                    </a:lnTo>
                    <a:lnTo>
                      <a:pt x="27" y="66"/>
                    </a:lnTo>
                    <a:lnTo>
                      <a:pt x="22" y="44"/>
                    </a:lnTo>
                    <a:lnTo>
                      <a:pt x="12" y="34"/>
                    </a:lnTo>
                    <a:lnTo>
                      <a:pt x="0" y="0"/>
                    </a:lnTo>
                    <a:lnTo>
                      <a:pt x="14" y="14"/>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8" name="Freeform 71">
                <a:extLst>
                  <a:ext uri="{FF2B5EF4-FFF2-40B4-BE49-F238E27FC236}">
                    <a16:creationId xmlns:a16="http://schemas.microsoft.com/office/drawing/2014/main" id="{F74ACED5-8A9D-49F6-ACC7-C428217D2687}"/>
                  </a:ext>
                </a:extLst>
              </p:cNvPr>
              <p:cNvSpPr>
                <a:spLocks/>
              </p:cNvSpPr>
              <p:nvPr/>
            </p:nvSpPr>
            <p:spPr bwMode="auto">
              <a:xfrm>
                <a:off x="4649" y="3275"/>
                <a:ext cx="13" cy="9"/>
              </a:xfrm>
              <a:custGeom>
                <a:avLst/>
                <a:gdLst>
                  <a:gd name="T0" fmla="*/ 0 w 27"/>
                  <a:gd name="T1" fmla="*/ 0 h 17"/>
                  <a:gd name="T2" fmla="*/ 0 w 27"/>
                  <a:gd name="T3" fmla="*/ 1 h 17"/>
                  <a:gd name="T4" fmla="*/ 0 w 27"/>
                  <a:gd name="T5" fmla="*/ 1 h 17"/>
                  <a:gd name="T6" fmla="*/ 0 w 27"/>
                  <a:gd name="T7" fmla="*/ 1 h 17"/>
                  <a:gd name="T8" fmla="*/ 0 w 27"/>
                  <a:gd name="T9" fmla="*/ 1 h 17"/>
                  <a:gd name="T10" fmla="*/ 0 w 27"/>
                  <a:gd name="T11" fmla="*/ 0 h 17"/>
                  <a:gd name="T12" fmla="*/ 0 w 27"/>
                  <a:gd name="T13" fmla="*/ 0 h 17"/>
                  <a:gd name="T14" fmla="*/ 0 60000 65536"/>
                  <a:gd name="T15" fmla="*/ 0 60000 65536"/>
                  <a:gd name="T16" fmla="*/ 0 60000 65536"/>
                  <a:gd name="T17" fmla="*/ 0 60000 65536"/>
                  <a:gd name="T18" fmla="*/ 0 60000 65536"/>
                  <a:gd name="T19" fmla="*/ 0 60000 65536"/>
                  <a:gd name="T20" fmla="*/ 0 60000 65536"/>
                  <a:gd name="T21" fmla="*/ 0 w 27"/>
                  <a:gd name="T22" fmla="*/ 0 h 17"/>
                  <a:gd name="T23" fmla="*/ 27 w 2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7">
                    <a:moveTo>
                      <a:pt x="13" y="0"/>
                    </a:moveTo>
                    <a:lnTo>
                      <a:pt x="0" y="14"/>
                    </a:lnTo>
                    <a:lnTo>
                      <a:pt x="18" y="11"/>
                    </a:lnTo>
                    <a:lnTo>
                      <a:pt x="27" y="17"/>
                    </a:lnTo>
                    <a:lnTo>
                      <a:pt x="27" y="3"/>
                    </a:lnTo>
                    <a:lnTo>
                      <a:pt x="13" y="0"/>
                    </a:lnTo>
                    <a:close/>
                  </a:path>
                </a:pathLst>
              </a:custGeom>
              <a:solidFill>
                <a:srgbClr val="FDE9E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59" name="Freeform 72">
                <a:extLst>
                  <a:ext uri="{FF2B5EF4-FFF2-40B4-BE49-F238E27FC236}">
                    <a16:creationId xmlns:a16="http://schemas.microsoft.com/office/drawing/2014/main" id="{A2FBB231-28C5-4239-8F96-AD4DBF853180}"/>
                  </a:ext>
                </a:extLst>
              </p:cNvPr>
              <p:cNvSpPr>
                <a:spLocks/>
              </p:cNvSpPr>
              <p:nvPr/>
            </p:nvSpPr>
            <p:spPr bwMode="auto">
              <a:xfrm>
                <a:off x="4639" y="3293"/>
                <a:ext cx="24" cy="8"/>
              </a:xfrm>
              <a:custGeom>
                <a:avLst/>
                <a:gdLst>
                  <a:gd name="T0" fmla="*/ 2 w 48"/>
                  <a:gd name="T1" fmla="*/ 0 h 15"/>
                  <a:gd name="T2" fmla="*/ 2 w 48"/>
                  <a:gd name="T3" fmla="*/ 1 h 15"/>
                  <a:gd name="T4" fmla="*/ 0 w 48"/>
                  <a:gd name="T5" fmla="*/ 1 h 15"/>
                  <a:gd name="T6" fmla="*/ 2 w 48"/>
                  <a:gd name="T7" fmla="*/ 0 h 15"/>
                  <a:gd name="T8" fmla="*/ 2 w 48"/>
                  <a:gd name="T9" fmla="*/ 0 h 15"/>
                  <a:gd name="T10" fmla="*/ 0 60000 65536"/>
                  <a:gd name="T11" fmla="*/ 0 60000 65536"/>
                  <a:gd name="T12" fmla="*/ 0 60000 65536"/>
                  <a:gd name="T13" fmla="*/ 0 60000 65536"/>
                  <a:gd name="T14" fmla="*/ 0 60000 65536"/>
                  <a:gd name="T15" fmla="*/ 0 w 48"/>
                  <a:gd name="T16" fmla="*/ 0 h 15"/>
                  <a:gd name="T17" fmla="*/ 48 w 48"/>
                  <a:gd name="T18" fmla="*/ 15 h 15"/>
                </a:gdLst>
                <a:ahLst/>
                <a:cxnLst>
                  <a:cxn ang="T10">
                    <a:pos x="T0" y="T1"/>
                  </a:cxn>
                  <a:cxn ang="T11">
                    <a:pos x="T2" y="T3"/>
                  </a:cxn>
                  <a:cxn ang="T12">
                    <a:pos x="T4" y="T5"/>
                  </a:cxn>
                  <a:cxn ang="T13">
                    <a:pos x="T6" y="T7"/>
                  </a:cxn>
                  <a:cxn ang="T14">
                    <a:pos x="T8" y="T9"/>
                  </a:cxn>
                </a:cxnLst>
                <a:rect l="T15" t="T16" r="T17" b="T18"/>
                <a:pathLst>
                  <a:path w="48" h="15">
                    <a:moveTo>
                      <a:pt x="48" y="0"/>
                    </a:moveTo>
                    <a:lnTo>
                      <a:pt x="33" y="15"/>
                    </a:lnTo>
                    <a:lnTo>
                      <a:pt x="0" y="11"/>
                    </a:lnTo>
                    <a:lnTo>
                      <a:pt x="48" y="0"/>
                    </a:lnTo>
                    <a:close/>
                  </a:path>
                </a:pathLst>
              </a:custGeom>
              <a:solidFill>
                <a:srgbClr val="FDE9E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0" name="Freeform 73">
                <a:extLst>
                  <a:ext uri="{FF2B5EF4-FFF2-40B4-BE49-F238E27FC236}">
                    <a16:creationId xmlns:a16="http://schemas.microsoft.com/office/drawing/2014/main" id="{B9204504-3969-4595-9CA2-89A53FA7A71E}"/>
                  </a:ext>
                </a:extLst>
              </p:cNvPr>
              <p:cNvSpPr>
                <a:spLocks/>
              </p:cNvSpPr>
              <p:nvPr/>
            </p:nvSpPr>
            <p:spPr bwMode="auto">
              <a:xfrm>
                <a:off x="4660" y="3296"/>
                <a:ext cx="19" cy="19"/>
              </a:xfrm>
              <a:custGeom>
                <a:avLst/>
                <a:gdLst>
                  <a:gd name="T0" fmla="*/ 1 w 39"/>
                  <a:gd name="T1" fmla="*/ 1 h 38"/>
                  <a:gd name="T2" fmla="*/ 0 w 39"/>
                  <a:gd name="T3" fmla="*/ 1 h 38"/>
                  <a:gd name="T4" fmla="*/ 0 w 39"/>
                  <a:gd name="T5" fmla="*/ 1 h 38"/>
                  <a:gd name="T6" fmla="*/ 0 w 39"/>
                  <a:gd name="T7" fmla="*/ 1 h 38"/>
                  <a:gd name="T8" fmla="*/ 1 w 39"/>
                  <a:gd name="T9" fmla="*/ 0 h 38"/>
                  <a:gd name="T10" fmla="*/ 1 w 39"/>
                  <a:gd name="T11" fmla="*/ 1 h 38"/>
                  <a:gd name="T12" fmla="*/ 1 w 39"/>
                  <a:gd name="T13" fmla="*/ 1 h 38"/>
                  <a:gd name="T14" fmla="*/ 0 60000 65536"/>
                  <a:gd name="T15" fmla="*/ 0 60000 65536"/>
                  <a:gd name="T16" fmla="*/ 0 60000 65536"/>
                  <a:gd name="T17" fmla="*/ 0 60000 65536"/>
                  <a:gd name="T18" fmla="*/ 0 60000 65536"/>
                  <a:gd name="T19" fmla="*/ 0 60000 65536"/>
                  <a:gd name="T20" fmla="*/ 0 60000 65536"/>
                  <a:gd name="T21" fmla="*/ 0 w 39"/>
                  <a:gd name="T22" fmla="*/ 0 h 38"/>
                  <a:gd name="T23" fmla="*/ 39 w 39"/>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38">
                    <a:moveTo>
                      <a:pt x="32" y="18"/>
                    </a:moveTo>
                    <a:lnTo>
                      <a:pt x="25" y="38"/>
                    </a:lnTo>
                    <a:lnTo>
                      <a:pt x="0" y="38"/>
                    </a:lnTo>
                    <a:lnTo>
                      <a:pt x="17" y="16"/>
                    </a:lnTo>
                    <a:lnTo>
                      <a:pt x="39" y="0"/>
                    </a:lnTo>
                    <a:lnTo>
                      <a:pt x="32" y="18"/>
                    </a:lnTo>
                    <a:close/>
                  </a:path>
                </a:pathLst>
              </a:custGeom>
              <a:solidFill>
                <a:srgbClr val="FDE9E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1" name="Freeform 74">
                <a:extLst>
                  <a:ext uri="{FF2B5EF4-FFF2-40B4-BE49-F238E27FC236}">
                    <a16:creationId xmlns:a16="http://schemas.microsoft.com/office/drawing/2014/main" id="{9331073F-B612-42D1-88E5-5FBDA7C7C426}"/>
                  </a:ext>
                </a:extLst>
              </p:cNvPr>
              <p:cNvSpPr>
                <a:spLocks/>
              </p:cNvSpPr>
              <p:nvPr/>
            </p:nvSpPr>
            <p:spPr bwMode="auto">
              <a:xfrm>
                <a:off x="4813" y="3093"/>
                <a:ext cx="103" cy="62"/>
              </a:xfrm>
              <a:custGeom>
                <a:avLst/>
                <a:gdLst>
                  <a:gd name="T0" fmla="*/ 4 w 205"/>
                  <a:gd name="T1" fmla="*/ 0 h 123"/>
                  <a:gd name="T2" fmla="*/ 3 w 205"/>
                  <a:gd name="T3" fmla="*/ 1 h 123"/>
                  <a:gd name="T4" fmla="*/ 2 w 205"/>
                  <a:gd name="T5" fmla="*/ 2 h 123"/>
                  <a:gd name="T6" fmla="*/ 0 w 205"/>
                  <a:gd name="T7" fmla="*/ 4 h 123"/>
                  <a:gd name="T8" fmla="*/ 5 w 205"/>
                  <a:gd name="T9" fmla="*/ 4 h 123"/>
                  <a:gd name="T10" fmla="*/ 6 w 205"/>
                  <a:gd name="T11" fmla="*/ 4 h 123"/>
                  <a:gd name="T12" fmla="*/ 7 w 205"/>
                  <a:gd name="T13" fmla="*/ 3 h 123"/>
                  <a:gd name="T14" fmla="*/ 5 w 205"/>
                  <a:gd name="T15" fmla="*/ 4 h 123"/>
                  <a:gd name="T16" fmla="*/ 6 w 205"/>
                  <a:gd name="T17" fmla="*/ 2 h 123"/>
                  <a:gd name="T18" fmla="*/ 5 w 205"/>
                  <a:gd name="T19" fmla="*/ 2 h 123"/>
                  <a:gd name="T20" fmla="*/ 5 w 205"/>
                  <a:gd name="T21" fmla="*/ 1 h 123"/>
                  <a:gd name="T22" fmla="*/ 4 w 205"/>
                  <a:gd name="T23" fmla="*/ 0 h 123"/>
                  <a:gd name="T24" fmla="*/ 4 w 205"/>
                  <a:gd name="T25" fmla="*/ 0 h 1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5"/>
                  <a:gd name="T40" fmla="*/ 0 h 123"/>
                  <a:gd name="T41" fmla="*/ 205 w 205"/>
                  <a:gd name="T42" fmla="*/ 123 h 1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5" h="123">
                    <a:moveTo>
                      <a:pt x="115" y="0"/>
                    </a:moveTo>
                    <a:lnTo>
                      <a:pt x="83" y="21"/>
                    </a:lnTo>
                    <a:lnTo>
                      <a:pt x="47" y="50"/>
                    </a:lnTo>
                    <a:lnTo>
                      <a:pt x="0" y="120"/>
                    </a:lnTo>
                    <a:lnTo>
                      <a:pt x="158" y="123"/>
                    </a:lnTo>
                    <a:lnTo>
                      <a:pt x="191" y="106"/>
                    </a:lnTo>
                    <a:lnTo>
                      <a:pt x="205" y="86"/>
                    </a:lnTo>
                    <a:lnTo>
                      <a:pt x="156" y="97"/>
                    </a:lnTo>
                    <a:lnTo>
                      <a:pt x="167" y="63"/>
                    </a:lnTo>
                    <a:lnTo>
                      <a:pt x="158" y="36"/>
                    </a:lnTo>
                    <a:lnTo>
                      <a:pt x="132" y="25"/>
                    </a:lnTo>
                    <a:lnTo>
                      <a:pt x="115" y="0"/>
                    </a:lnTo>
                    <a:close/>
                  </a:path>
                </a:pathLst>
              </a:custGeom>
              <a:solidFill>
                <a:srgbClr val="FC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2" name="Freeform 75">
                <a:extLst>
                  <a:ext uri="{FF2B5EF4-FFF2-40B4-BE49-F238E27FC236}">
                    <a16:creationId xmlns:a16="http://schemas.microsoft.com/office/drawing/2014/main" id="{E72FF12A-F3F7-4E32-842F-0C661050C387}"/>
                  </a:ext>
                </a:extLst>
              </p:cNvPr>
              <p:cNvSpPr>
                <a:spLocks/>
              </p:cNvSpPr>
              <p:nvPr/>
            </p:nvSpPr>
            <p:spPr bwMode="auto">
              <a:xfrm>
                <a:off x="4905" y="3048"/>
                <a:ext cx="37" cy="66"/>
              </a:xfrm>
              <a:custGeom>
                <a:avLst/>
                <a:gdLst>
                  <a:gd name="T0" fmla="*/ 0 w 75"/>
                  <a:gd name="T1" fmla="*/ 0 h 134"/>
                  <a:gd name="T2" fmla="*/ 0 w 75"/>
                  <a:gd name="T3" fmla="*/ 2 h 134"/>
                  <a:gd name="T4" fmla="*/ 0 w 75"/>
                  <a:gd name="T5" fmla="*/ 4 h 134"/>
                  <a:gd name="T6" fmla="*/ 1 w 75"/>
                  <a:gd name="T7" fmla="*/ 2 h 134"/>
                  <a:gd name="T8" fmla="*/ 2 w 75"/>
                  <a:gd name="T9" fmla="*/ 0 h 134"/>
                  <a:gd name="T10" fmla="*/ 2 w 75"/>
                  <a:gd name="T11" fmla="*/ 0 h 134"/>
                  <a:gd name="T12" fmla="*/ 1 w 75"/>
                  <a:gd name="T13" fmla="*/ 0 h 134"/>
                  <a:gd name="T14" fmla="*/ 0 w 75"/>
                  <a:gd name="T15" fmla="*/ 0 h 134"/>
                  <a:gd name="T16" fmla="*/ 0 w 75"/>
                  <a:gd name="T17" fmla="*/ 0 h 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
                  <a:gd name="T28" fmla="*/ 0 h 134"/>
                  <a:gd name="T29" fmla="*/ 75 w 75"/>
                  <a:gd name="T30" fmla="*/ 134 h 1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 h="134">
                    <a:moveTo>
                      <a:pt x="12" y="26"/>
                    </a:moveTo>
                    <a:lnTo>
                      <a:pt x="3" y="78"/>
                    </a:lnTo>
                    <a:lnTo>
                      <a:pt x="0" y="134"/>
                    </a:lnTo>
                    <a:lnTo>
                      <a:pt x="39" y="81"/>
                    </a:lnTo>
                    <a:lnTo>
                      <a:pt x="68" y="22"/>
                    </a:lnTo>
                    <a:lnTo>
                      <a:pt x="75" y="0"/>
                    </a:lnTo>
                    <a:lnTo>
                      <a:pt x="43" y="2"/>
                    </a:lnTo>
                    <a:lnTo>
                      <a:pt x="12" y="26"/>
                    </a:lnTo>
                    <a:close/>
                  </a:path>
                </a:pathLst>
              </a:custGeom>
              <a:solidFill>
                <a:srgbClr val="FC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3" name="Freeform 76">
                <a:extLst>
                  <a:ext uri="{FF2B5EF4-FFF2-40B4-BE49-F238E27FC236}">
                    <a16:creationId xmlns:a16="http://schemas.microsoft.com/office/drawing/2014/main" id="{04BE7B3C-2401-4470-BAFC-7EC1874AC380}"/>
                  </a:ext>
                </a:extLst>
              </p:cNvPr>
              <p:cNvSpPr>
                <a:spLocks/>
              </p:cNvSpPr>
              <p:nvPr/>
            </p:nvSpPr>
            <p:spPr bwMode="auto">
              <a:xfrm>
                <a:off x="4799" y="3010"/>
                <a:ext cx="173" cy="144"/>
              </a:xfrm>
              <a:custGeom>
                <a:avLst/>
                <a:gdLst>
                  <a:gd name="T0" fmla="*/ 8 w 345"/>
                  <a:gd name="T1" fmla="*/ 7 h 288"/>
                  <a:gd name="T2" fmla="*/ 9 w 345"/>
                  <a:gd name="T3" fmla="*/ 5 h 288"/>
                  <a:gd name="T4" fmla="*/ 10 w 345"/>
                  <a:gd name="T5" fmla="*/ 2 h 288"/>
                  <a:gd name="T6" fmla="*/ 10 w 345"/>
                  <a:gd name="T7" fmla="*/ 1 h 288"/>
                  <a:gd name="T8" fmla="*/ 9 w 345"/>
                  <a:gd name="T9" fmla="*/ 1 h 288"/>
                  <a:gd name="T10" fmla="*/ 8 w 345"/>
                  <a:gd name="T11" fmla="*/ 1 h 288"/>
                  <a:gd name="T12" fmla="*/ 7 w 345"/>
                  <a:gd name="T13" fmla="*/ 1 h 288"/>
                  <a:gd name="T14" fmla="*/ 7 w 345"/>
                  <a:gd name="T15" fmla="*/ 5 h 288"/>
                  <a:gd name="T16" fmla="*/ 7 w 345"/>
                  <a:gd name="T17" fmla="*/ 5 h 288"/>
                  <a:gd name="T18" fmla="*/ 6 w 345"/>
                  <a:gd name="T19" fmla="*/ 5 h 288"/>
                  <a:gd name="T20" fmla="*/ 5 w 345"/>
                  <a:gd name="T21" fmla="*/ 5 h 288"/>
                  <a:gd name="T22" fmla="*/ 4 w 345"/>
                  <a:gd name="T23" fmla="*/ 5 h 288"/>
                  <a:gd name="T24" fmla="*/ 3 w 345"/>
                  <a:gd name="T25" fmla="*/ 6 h 288"/>
                  <a:gd name="T26" fmla="*/ 2 w 345"/>
                  <a:gd name="T27" fmla="*/ 7 h 288"/>
                  <a:gd name="T28" fmla="*/ 1 w 345"/>
                  <a:gd name="T29" fmla="*/ 9 h 288"/>
                  <a:gd name="T30" fmla="*/ 0 w 345"/>
                  <a:gd name="T31" fmla="*/ 9 h 288"/>
                  <a:gd name="T32" fmla="*/ 3 w 345"/>
                  <a:gd name="T33" fmla="*/ 5 h 288"/>
                  <a:gd name="T34" fmla="*/ 5 w 345"/>
                  <a:gd name="T35" fmla="*/ 3 h 288"/>
                  <a:gd name="T36" fmla="*/ 7 w 345"/>
                  <a:gd name="T37" fmla="*/ 0 h 288"/>
                  <a:gd name="T38" fmla="*/ 9 w 345"/>
                  <a:gd name="T39" fmla="*/ 0 h 288"/>
                  <a:gd name="T40" fmla="*/ 11 w 345"/>
                  <a:gd name="T41" fmla="*/ 1 h 288"/>
                  <a:gd name="T42" fmla="*/ 9 w 345"/>
                  <a:gd name="T43" fmla="*/ 6 h 288"/>
                  <a:gd name="T44" fmla="*/ 9 w 345"/>
                  <a:gd name="T45" fmla="*/ 9 h 288"/>
                  <a:gd name="T46" fmla="*/ 8 w 345"/>
                  <a:gd name="T47" fmla="*/ 9 h 288"/>
                  <a:gd name="T48" fmla="*/ 7 w 345"/>
                  <a:gd name="T49" fmla="*/ 9 h 288"/>
                  <a:gd name="T50" fmla="*/ 8 w 345"/>
                  <a:gd name="T51" fmla="*/ 8 h 288"/>
                  <a:gd name="T52" fmla="*/ 8 w 345"/>
                  <a:gd name="T53" fmla="*/ 7 h 288"/>
                  <a:gd name="T54" fmla="*/ 8 w 345"/>
                  <a:gd name="T55" fmla="*/ 7 h 288"/>
                  <a:gd name="T56" fmla="*/ 8 w 345"/>
                  <a:gd name="T57" fmla="*/ 7 h 2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5"/>
                  <a:gd name="T88" fmla="*/ 0 h 288"/>
                  <a:gd name="T89" fmla="*/ 345 w 345"/>
                  <a:gd name="T90" fmla="*/ 288 h 2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5" h="288">
                    <a:moveTo>
                      <a:pt x="234" y="227"/>
                    </a:moveTo>
                    <a:lnTo>
                      <a:pt x="279" y="137"/>
                    </a:lnTo>
                    <a:lnTo>
                      <a:pt x="296" y="88"/>
                    </a:lnTo>
                    <a:lnTo>
                      <a:pt x="299" y="54"/>
                    </a:lnTo>
                    <a:lnTo>
                      <a:pt x="273" y="35"/>
                    </a:lnTo>
                    <a:lnTo>
                      <a:pt x="247" y="39"/>
                    </a:lnTo>
                    <a:lnTo>
                      <a:pt x="224" y="59"/>
                    </a:lnTo>
                    <a:lnTo>
                      <a:pt x="201" y="131"/>
                    </a:lnTo>
                    <a:lnTo>
                      <a:pt x="194" y="184"/>
                    </a:lnTo>
                    <a:lnTo>
                      <a:pt x="174" y="154"/>
                    </a:lnTo>
                    <a:lnTo>
                      <a:pt x="154" y="154"/>
                    </a:lnTo>
                    <a:lnTo>
                      <a:pt x="125" y="166"/>
                    </a:lnTo>
                    <a:lnTo>
                      <a:pt x="75" y="200"/>
                    </a:lnTo>
                    <a:lnTo>
                      <a:pt x="43" y="237"/>
                    </a:lnTo>
                    <a:lnTo>
                      <a:pt x="16" y="286"/>
                    </a:lnTo>
                    <a:lnTo>
                      <a:pt x="0" y="286"/>
                    </a:lnTo>
                    <a:lnTo>
                      <a:pt x="73" y="187"/>
                    </a:lnTo>
                    <a:lnTo>
                      <a:pt x="134" y="125"/>
                    </a:lnTo>
                    <a:lnTo>
                      <a:pt x="208" y="0"/>
                    </a:lnTo>
                    <a:lnTo>
                      <a:pt x="273" y="0"/>
                    </a:lnTo>
                    <a:lnTo>
                      <a:pt x="345" y="38"/>
                    </a:lnTo>
                    <a:lnTo>
                      <a:pt x="265" y="197"/>
                    </a:lnTo>
                    <a:lnTo>
                      <a:pt x="259" y="258"/>
                    </a:lnTo>
                    <a:lnTo>
                      <a:pt x="233" y="288"/>
                    </a:lnTo>
                    <a:lnTo>
                      <a:pt x="217" y="288"/>
                    </a:lnTo>
                    <a:lnTo>
                      <a:pt x="242" y="256"/>
                    </a:lnTo>
                    <a:lnTo>
                      <a:pt x="242" y="239"/>
                    </a:lnTo>
                    <a:lnTo>
                      <a:pt x="234" y="227"/>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4" name="Freeform 77">
                <a:extLst>
                  <a:ext uri="{FF2B5EF4-FFF2-40B4-BE49-F238E27FC236}">
                    <a16:creationId xmlns:a16="http://schemas.microsoft.com/office/drawing/2014/main" id="{F9C01DDC-4CF7-41A1-9FBC-D5629C71DEA8}"/>
                  </a:ext>
                </a:extLst>
              </p:cNvPr>
              <p:cNvSpPr>
                <a:spLocks/>
              </p:cNvSpPr>
              <p:nvPr/>
            </p:nvSpPr>
            <p:spPr bwMode="auto">
              <a:xfrm>
                <a:off x="4721" y="3216"/>
                <a:ext cx="89" cy="62"/>
              </a:xfrm>
              <a:custGeom>
                <a:avLst/>
                <a:gdLst>
                  <a:gd name="T0" fmla="*/ 1 w 177"/>
                  <a:gd name="T1" fmla="*/ 4 h 123"/>
                  <a:gd name="T2" fmla="*/ 0 w 177"/>
                  <a:gd name="T3" fmla="*/ 4 h 123"/>
                  <a:gd name="T4" fmla="*/ 1 w 177"/>
                  <a:gd name="T5" fmla="*/ 4 h 123"/>
                  <a:gd name="T6" fmla="*/ 3 w 177"/>
                  <a:gd name="T7" fmla="*/ 2 h 123"/>
                  <a:gd name="T8" fmla="*/ 6 w 177"/>
                  <a:gd name="T9" fmla="*/ 0 h 123"/>
                  <a:gd name="T10" fmla="*/ 4 w 177"/>
                  <a:gd name="T11" fmla="*/ 2 h 123"/>
                  <a:gd name="T12" fmla="*/ 2 w 177"/>
                  <a:gd name="T13" fmla="*/ 3 h 123"/>
                  <a:gd name="T14" fmla="*/ 1 w 177"/>
                  <a:gd name="T15" fmla="*/ 4 h 123"/>
                  <a:gd name="T16" fmla="*/ 1 w 177"/>
                  <a:gd name="T17" fmla="*/ 4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123"/>
                  <a:gd name="T29" fmla="*/ 177 w 177"/>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123">
                    <a:moveTo>
                      <a:pt x="14" y="123"/>
                    </a:moveTo>
                    <a:lnTo>
                      <a:pt x="0" y="116"/>
                    </a:lnTo>
                    <a:lnTo>
                      <a:pt x="20" y="102"/>
                    </a:lnTo>
                    <a:lnTo>
                      <a:pt x="69" y="56"/>
                    </a:lnTo>
                    <a:lnTo>
                      <a:pt x="177" y="0"/>
                    </a:lnTo>
                    <a:lnTo>
                      <a:pt x="100" y="62"/>
                    </a:lnTo>
                    <a:lnTo>
                      <a:pt x="57" y="96"/>
                    </a:lnTo>
                    <a:lnTo>
                      <a:pt x="14" y="123"/>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5" name="Freeform 78">
                <a:extLst>
                  <a:ext uri="{FF2B5EF4-FFF2-40B4-BE49-F238E27FC236}">
                    <a16:creationId xmlns:a16="http://schemas.microsoft.com/office/drawing/2014/main" id="{24808BCE-7359-445B-81FC-0FA0290AA357}"/>
                  </a:ext>
                </a:extLst>
              </p:cNvPr>
              <p:cNvSpPr>
                <a:spLocks/>
              </p:cNvSpPr>
              <p:nvPr/>
            </p:nvSpPr>
            <p:spPr bwMode="auto">
              <a:xfrm>
                <a:off x="4751" y="3181"/>
                <a:ext cx="144" cy="105"/>
              </a:xfrm>
              <a:custGeom>
                <a:avLst/>
                <a:gdLst>
                  <a:gd name="T0" fmla="*/ 8 w 287"/>
                  <a:gd name="T1" fmla="*/ 0 h 210"/>
                  <a:gd name="T2" fmla="*/ 8 w 287"/>
                  <a:gd name="T3" fmla="*/ 2 h 210"/>
                  <a:gd name="T4" fmla="*/ 6 w 287"/>
                  <a:gd name="T5" fmla="*/ 3 h 210"/>
                  <a:gd name="T6" fmla="*/ 2 w 287"/>
                  <a:gd name="T7" fmla="*/ 5 h 210"/>
                  <a:gd name="T8" fmla="*/ 0 w 287"/>
                  <a:gd name="T9" fmla="*/ 7 h 210"/>
                  <a:gd name="T10" fmla="*/ 4 w 287"/>
                  <a:gd name="T11" fmla="*/ 5 h 210"/>
                  <a:gd name="T12" fmla="*/ 7 w 287"/>
                  <a:gd name="T13" fmla="*/ 3 h 210"/>
                  <a:gd name="T14" fmla="*/ 9 w 287"/>
                  <a:gd name="T15" fmla="*/ 1 h 210"/>
                  <a:gd name="T16" fmla="*/ 9 w 287"/>
                  <a:gd name="T17" fmla="*/ 1 h 210"/>
                  <a:gd name="T18" fmla="*/ 8 w 287"/>
                  <a:gd name="T19" fmla="*/ 0 h 210"/>
                  <a:gd name="T20" fmla="*/ 8 w 287"/>
                  <a:gd name="T21" fmla="*/ 0 h 2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7"/>
                  <a:gd name="T34" fmla="*/ 0 h 210"/>
                  <a:gd name="T35" fmla="*/ 287 w 287"/>
                  <a:gd name="T36" fmla="*/ 210 h 2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7" h="210">
                    <a:moveTo>
                      <a:pt x="253" y="0"/>
                    </a:moveTo>
                    <a:lnTo>
                      <a:pt x="233" y="35"/>
                    </a:lnTo>
                    <a:lnTo>
                      <a:pt x="168" y="92"/>
                    </a:lnTo>
                    <a:lnTo>
                      <a:pt x="50" y="160"/>
                    </a:lnTo>
                    <a:lnTo>
                      <a:pt x="0" y="210"/>
                    </a:lnTo>
                    <a:lnTo>
                      <a:pt x="119" y="144"/>
                    </a:lnTo>
                    <a:lnTo>
                      <a:pt x="198" y="89"/>
                    </a:lnTo>
                    <a:lnTo>
                      <a:pt x="287" y="23"/>
                    </a:lnTo>
                    <a:lnTo>
                      <a:pt x="263" y="21"/>
                    </a:lnTo>
                    <a:lnTo>
                      <a:pt x="253"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6" name="Freeform 79">
                <a:extLst>
                  <a:ext uri="{FF2B5EF4-FFF2-40B4-BE49-F238E27FC236}">
                    <a16:creationId xmlns:a16="http://schemas.microsoft.com/office/drawing/2014/main" id="{20CC8ABC-E1BD-449B-ABC3-CE0BCC45A405}"/>
                  </a:ext>
                </a:extLst>
              </p:cNvPr>
              <p:cNvSpPr>
                <a:spLocks/>
              </p:cNvSpPr>
              <p:nvPr/>
            </p:nvSpPr>
            <p:spPr bwMode="auto">
              <a:xfrm>
                <a:off x="4696" y="3173"/>
                <a:ext cx="98" cy="83"/>
              </a:xfrm>
              <a:custGeom>
                <a:avLst/>
                <a:gdLst>
                  <a:gd name="T0" fmla="*/ 0 w 197"/>
                  <a:gd name="T1" fmla="*/ 5 h 165"/>
                  <a:gd name="T2" fmla="*/ 1 w 197"/>
                  <a:gd name="T3" fmla="*/ 6 h 165"/>
                  <a:gd name="T4" fmla="*/ 2 w 197"/>
                  <a:gd name="T5" fmla="*/ 5 h 165"/>
                  <a:gd name="T6" fmla="*/ 6 w 197"/>
                  <a:gd name="T7" fmla="*/ 0 h 165"/>
                  <a:gd name="T8" fmla="*/ 5 w 197"/>
                  <a:gd name="T9" fmla="*/ 1 h 165"/>
                  <a:gd name="T10" fmla="*/ 4 w 197"/>
                  <a:gd name="T11" fmla="*/ 2 h 165"/>
                  <a:gd name="T12" fmla="*/ 2 w 197"/>
                  <a:gd name="T13" fmla="*/ 3 h 165"/>
                  <a:gd name="T14" fmla="*/ 0 w 197"/>
                  <a:gd name="T15" fmla="*/ 5 h 165"/>
                  <a:gd name="T16" fmla="*/ 0 w 197"/>
                  <a:gd name="T17" fmla="*/ 5 h 165"/>
                  <a:gd name="T18" fmla="*/ 0 w 197"/>
                  <a:gd name="T19" fmla="*/ 5 h 1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7"/>
                  <a:gd name="T31" fmla="*/ 0 h 165"/>
                  <a:gd name="T32" fmla="*/ 197 w 197"/>
                  <a:gd name="T33" fmla="*/ 165 h 1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7" h="165">
                    <a:moveTo>
                      <a:pt x="0" y="140"/>
                    </a:moveTo>
                    <a:lnTo>
                      <a:pt x="32" y="165"/>
                    </a:lnTo>
                    <a:lnTo>
                      <a:pt x="71" y="132"/>
                    </a:lnTo>
                    <a:lnTo>
                      <a:pt x="197" y="0"/>
                    </a:lnTo>
                    <a:lnTo>
                      <a:pt x="173" y="4"/>
                    </a:lnTo>
                    <a:lnTo>
                      <a:pt x="135" y="46"/>
                    </a:lnTo>
                    <a:lnTo>
                      <a:pt x="92" y="81"/>
                    </a:lnTo>
                    <a:lnTo>
                      <a:pt x="20" y="150"/>
                    </a:lnTo>
                    <a:lnTo>
                      <a:pt x="0" y="14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7" name="Freeform 80">
                <a:extLst>
                  <a:ext uri="{FF2B5EF4-FFF2-40B4-BE49-F238E27FC236}">
                    <a16:creationId xmlns:a16="http://schemas.microsoft.com/office/drawing/2014/main" id="{2FAEAE3E-28FD-49A4-BF2E-F99CA7A39413}"/>
                  </a:ext>
                </a:extLst>
              </p:cNvPr>
              <p:cNvSpPr>
                <a:spLocks/>
              </p:cNvSpPr>
              <p:nvPr/>
            </p:nvSpPr>
            <p:spPr bwMode="auto">
              <a:xfrm>
                <a:off x="5091" y="3165"/>
                <a:ext cx="123" cy="150"/>
              </a:xfrm>
              <a:custGeom>
                <a:avLst/>
                <a:gdLst>
                  <a:gd name="T0" fmla="*/ 7 w 247"/>
                  <a:gd name="T1" fmla="*/ 0 h 301"/>
                  <a:gd name="T2" fmla="*/ 6 w 247"/>
                  <a:gd name="T3" fmla="*/ 2 h 301"/>
                  <a:gd name="T4" fmla="*/ 4 w 247"/>
                  <a:gd name="T5" fmla="*/ 4 h 301"/>
                  <a:gd name="T6" fmla="*/ 1 w 247"/>
                  <a:gd name="T7" fmla="*/ 7 h 301"/>
                  <a:gd name="T8" fmla="*/ 0 w 247"/>
                  <a:gd name="T9" fmla="*/ 9 h 301"/>
                  <a:gd name="T10" fmla="*/ 0 w 247"/>
                  <a:gd name="T11" fmla="*/ 7 h 301"/>
                  <a:gd name="T12" fmla="*/ 3 w 247"/>
                  <a:gd name="T13" fmla="*/ 3 h 301"/>
                  <a:gd name="T14" fmla="*/ 5 w 247"/>
                  <a:gd name="T15" fmla="*/ 1 h 301"/>
                  <a:gd name="T16" fmla="*/ 7 w 247"/>
                  <a:gd name="T17" fmla="*/ 0 h 301"/>
                  <a:gd name="T18" fmla="*/ 7 w 247"/>
                  <a:gd name="T19" fmla="*/ 0 h 3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7"/>
                  <a:gd name="T31" fmla="*/ 0 h 301"/>
                  <a:gd name="T32" fmla="*/ 247 w 247"/>
                  <a:gd name="T33" fmla="*/ 301 h 3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7" h="301">
                    <a:moveTo>
                      <a:pt x="247" y="0"/>
                    </a:moveTo>
                    <a:lnTo>
                      <a:pt x="207" y="69"/>
                    </a:lnTo>
                    <a:lnTo>
                      <a:pt x="135" y="148"/>
                    </a:lnTo>
                    <a:lnTo>
                      <a:pt x="61" y="237"/>
                    </a:lnTo>
                    <a:lnTo>
                      <a:pt x="0" y="301"/>
                    </a:lnTo>
                    <a:lnTo>
                      <a:pt x="7" y="255"/>
                    </a:lnTo>
                    <a:lnTo>
                      <a:pt x="126" y="115"/>
                    </a:lnTo>
                    <a:lnTo>
                      <a:pt x="189" y="32"/>
                    </a:lnTo>
                    <a:lnTo>
                      <a:pt x="247" y="0"/>
                    </a:lnTo>
                    <a:close/>
                  </a:path>
                </a:pathLst>
              </a:custGeom>
              <a:solidFill>
                <a:srgbClr val="FC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8" name="Freeform 81">
                <a:extLst>
                  <a:ext uri="{FF2B5EF4-FFF2-40B4-BE49-F238E27FC236}">
                    <a16:creationId xmlns:a16="http://schemas.microsoft.com/office/drawing/2014/main" id="{BD052387-2555-44AE-89CB-B585292217D1}"/>
                  </a:ext>
                </a:extLst>
              </p:cNvPr>
              <p:cNvSpPr>
                <a:spLocks/>
              </p:cNvSpPr>
              <p:nvPr/>
            </p:nvSpPr>
            <p:spPr bwMode="auto">
              <a:xfrm>
                <a:off x="5207" y="3098"/>
                <a:ext cx="51" cy="40"/>
              </a:xfrm>
              <a:custGeom>
                <a:avLst/>
                <a:gdLst>
                  <a:gd name="T0" fmla="*/ 4 w 101"/>
                  <a:gd name="T1" fmla="*/ 1 h 80"/>
                  <a:gd name="T2" fmla="*/ 3 w 101"/>
                  <a:gd name="T3" fmla="*/ 1 h 80"/>
                  <a:gd name="T4" fmla="*/ 1 w 101"/>
                  <a:gd name="T5" fmla="*/ 1 h 80"/>
                  <a:gd name="T6" fmla="*/ 0 w 101"/>
                  <a:gd name="T7" fmla="*/ 3 h 80"/>
                  <a:gd name="T8" fmla="*/ 1 w 101"/>
                  <a:gd name="T9" fmla="*/ 1 h 80"/>
                  <a:gd name="T10" fmla="*/ 2 w 101"/>
                  <a:gd name="T11" fmla="*/ 1 h 80"/>
                  <a:gd name="T12" fmla="*/ 4 w 101"/>
                  <a:gd name="T13" fmla="*/ 0 h 80"/>
                  <a:gd name="T14" fmla="*/ 4 w 101"/>
                  <a:gd name="T15" fmla="*/ 1 h 80"/>
                  <a:gd name="T16" fmla="*/ 4 w 101"/>
                  <a:gd name="T17" fmla="*/ 1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1"/>
                  <a:gd name="T28" fmla="*/ 0 h 80"/>
                  <a:gd name="T29" fmla="*/ 101 w 101"/>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1" h="80">
                    <a:moveTo>
                      <a:pt x="101" y="30"/>
                    </a:moveTo>
                    <a:lnTo>
                      <a:pt x="75" y="54"/>
                    </a:lnTo>
                    <a:lnTo>
                      <a:pt x="32" y="63"/>
                    </a:lnTo>
                    <a:lnTo>
                      <a:pt x="0" y="80"/>
                    </a:lnTo>
                    <a:lnTo>
                      <a:pt x="25" y="33"/>
                    </a:lnTo>
                    <a:lnTo>
                      <a:pt x="58" y="5"/>
                    </a:lnTo>
                    <a:lnTo>
                      <a:pt x="97" y="0"/>
                    </a:lnTo>
                    <a:lnTo>
                      <a:pt x="101" y="30"/>
                    </a:lnTo>
                    <a:close/>
                  </a:path>
                </a:pathLst>
              </a:custGeom>
              <a:solidFill>
                <a:srgbClr val="FC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69" name="Freeform 82">
                <a:extLst>
                  <a:ext uri="{FF2B5EF4-FFF2-40B4-BE49-F238E27FC236}">
                    <a16:creationId xmlns:a16="http://schemas.microsoft.com/office/drawing/2014/main" id="{E5575A33-BAFB-4178-93F8-BDA72651BB9E}"/>
                  </a:ext>
                </a:extLst>
              </p:cNvPr>
              <p:cNvSpPr>
                <a:spLocks/>
              </p:cNvSpPr>
              <p:nvPr/>
            </p:nvSpPr>
            <p:spPr bwMode="auto">
              <a:xfrm>
                <a:off x="4979" y="3009"/>
                <a:ext cx="253" cy="304"/>
              </a:xfrm>
              <a:custGeom>
                <a:avLst/>
                <a:gdLst>
                  <a:gd name="T0" fmla="*/ 16 w 506"/>
                  <a:gd name="T1" fmla="*/ 0 h 606"/>
                  <a:gd name="T2" fmla="*/ 16 w 506"/>
                  <a:gd name="T3" fmla="*/ 2 h 606"/>
                  <a:gd name="T4" fmla="*/ 15 w 506"/>
                  <a:gd name="T5" fmla="*/ 5 h 606"/>
                  <a:gd name="T6" fmla="*/ 15 w 506"/>
                  <a:gd name="T7" fmla="*/ 6 h 606"/>
                  <a:gd name="T8" fmla="*/ 13 w 506"/>
                  <a:gd name="T9" fmla="*/ 8 h 606"/>
                  <a:gd name="T10" fmla="*/ 16 w 506"/>
                  <a:gd name="T11" fmla="*/ 7 h 606"/>
                  <a:gd name="T12" fmla="*/ 14 w 506"/>
                  <a:gd name="T13" fmla="*/ 8 h 606"/>
                  <a:gd name="T14" fmla="*/ 12 w 506"/>
                  <a:gd name="T15" fmla="*/ 10 h 606"/>
                  <a:gd name="T16" fmla="*/ 9 w 506"/>
                  <a:gd name="T17" fmla="*/ 14 h 606"/>
                  <a:gd name="T18" fmla="*/ 7 w 506"/>
                  <a:gd name="T19" fmla="*/ 17 h 606"/>
                  <a:gd name="T20" fmla="*/ 6 w 506"/>
                  <a:gd name="T21" fmla="*/ 18 h 606"/>
                  <a:gd name="T22" fmla="*/ 4 w 506"/>
                  <a:gd name="T23" fmla="*/ 18 h 606"/>
                  <a:gd name="T24" fmla="*/ 5 w 506"/>
                  <a:gd name="T25" fmla="*/ 20 h 606"/>
                  <a:gd name="T26" fmla="*/ 3 w 506"/>
                  <a:gd name="T27" fmla="*/ 19 h 606"/>
                  <a:gd name="T28" fmla="*/ 0 w 506"/>
                  <a:gd name="T29" fmla="*/ 18 h 606"/>
                  <a:gd name="T30" fmla="*/ 3 w 506"/>
                  <a:gd name="T31" fmla="*/ 18 h 606"/>
                  <a:gd name="T32" fmla="*/ 5 w 506"/>
                  <a:gd name="T33" fmla="*/ 17 h 606"/>
                  <a:gd name="T34" fmla="*/ 8 w 506"/>
                  <a:gd name="T35" fmla="*/ 14 h 606"/>
                  <a:gd name="T36" fmla="*/ 11 w 506"/>
                  <a:gd name="T37" fmla="*/ 10 h 606"/>
                  <a:gd name="T38" fmla="*/ 13 w 506"/>
                  <a:gd name="T39" fmla="*/ 7 h 606"/>
                  <a:gd name="T40" fmla="*/ 13 w 506"/>
                  <a:gd name="T41" fmla="*/ 1 h 606"/>
                  <a:gd name="T42" fmla="*/ 16 w 506"/>
                  <a:gd name="T43" fmla="*/ 0 h 606"/>
                  <a:gd name="T44" fmla="*/ 16 w 506"/>
                  <a:gd name="T45" fmla="*/ 0 h 6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6"/>
                  <a:gd name="T70" fmla="*/ 0 h 606"/>
                  <a:gd name="T71" fmla="*/ 506 w 506"/>
                  <a:gd name="T72" fmla="*/ 606 h 60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6" h="606">
                    <a:moveTo>
                      <a:pt x="506" y="0"/>
                    </a:moveTo>
                    <a:lnTo>
                      <a:pt x="495" y="46"/>
                    </a:lnTo>
                    <a:lnTo>
                      <a:pt x="480" y="141"/>
                    </a:lnTo>
                    <a:lnTo>
                      <a:pt x="469" y="178"/>
                    </a:lnTo>
                    <a:lnTo>
                      <a:pt x="404" y="233"/>
                    </a:lnTo>
                    <a:lnTo>
                      <a:pt x="482" y="194"/>
                    </a:lnTo>
                    <a:lnTo>
                      <a:pt x="440" y="237"/>
                    </a:lnTo>
                    <a:lnTo>
                      <a:pt x="377" y="303"/>
                    </a:lnTo>
                    <a:lnTo>
                      <a:pt x="288" y="441"/>
                    </a:lnTo>
                    <a:lnTo>
                      <a:pt x="212" y="517"/>
                    </a:lnTo>
                    <a:lnTo>
                      <a:pt x="182" y="550"/>
                    </a:lnTo>
                    <a:lnTo>
                      <a:pt x="124" y="560"/>
                    </a:lnTo>
                    <a:lnTo>
                      <a:pt x="133" y="606"/>
                    </a:lnTo>
                    <a:lnTo>
                      <a:pt x="78" y="602"/>
                    </a:lnTo>
                    <a:lnTo>
                      <a:pt x="0" y="560"/>
                    </a:lnTo>
                    <a:lnTo>
                      <a:pt x="77" y="575"/>
                    </a:lnTo>
                    <a:lnTo>
                      <a:pt x="140" y="529"/>
                    </a:lnTo>
                    <a:lnTo>
                      <a:pt x="242" y="421"/>
                    </a:lnTo>
                    <a:lnTo>
                      <a:pt x="330" y="292"/>
                    </a:lnTo>
                    <a:lnTo>
                      <a:pt x="394" y="203"/>
                    </a:lnTo>
                    <a:lnTo>
                      <a:pt x="404" y="21"/>
                    </a:lnTo>
                    <a:lnTo>
                      <a:pt x="506"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0" name="Freeform 83">
                <a:extLst>
                  <a:ext uri="{FF2B5EF4-FFF2-40B4-BE49-F238E27FC236}">
                    <a16:creationId xmlns:a16="http://schemas.microsoft.com/office/drawing/2014/main" id="{E2260361-BA24-4A50-9B53-34ABD23B43BE}"/>
                  </a:ext>
                </a:extLst>
              </p:cNvPr>
              <p:cNvSpPr>
                <a:spLocks/>
              </p:cNvSpPr>
              <p:nvPr/>
            </p:nvSpPr>
            <p:spPr bwMode="auto">
              <a:xfrm>
                <a:off x="5255" y="3021"/>
                <a:ext cx="33" cy="92"/>
              </a:xfrm>
              <a:custGeom>
                <a:avLst/>
                <a:gdLst>
                  <a:gd name="T0" fmla="*/ 1 w 66"/>
                  <a:gd name="T1" fmla="*/ 0 h 184"/>
                  <a:gd name="T2" fmla="*/ 0 w 66"/>
                  <a:gd name="T3" fmla="*/ 3 h 184"/>
                  <a:gd name="T4" fmla="*/ 1 w 66"/>
                  <a:gd name="T5" fmla="*/ 3 h 184"/>
                  <a:gd name="T6" fmla="*/ 1 w 66"/>
                  <a:gd name="T7" fmla="*/ 6 h 184"/>
                  <a:gd name="T8" fmla="*/ 2 w 66"/>
                  <a:gd name="T9" fmla="*/ 1 h 184"/>
                  <a:gd name="T10" fmla="*/ 1 w 66"/>
                  <a:gd name="T11" fmla="*/ 1 h 184"/>
                  <a:gd name="T12" fmla="*/ 1 w 66"/>
                  <a:gd name="T13" fmla="*/ 0 h 184"/>
                  <a:gd name="T14" fmla="*/ 1 w 66"/>
                  <a:gd name="T15" fmla="*/ 0 h 184"/>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184"/>
                  <a:gd name="T26" fmla="*/ 66 w 66"/>
                  <a:gd name="T27" fmla="*/ 184 h 1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184">
                    <a:moveTo>
                      <a:pt x="13" y="0"/>
                    </a:moveTo>
                    <a:lnTo>
                      <a:pt x="0" y="66"/>
                    </a:lnTo>
                    <a:lnTo>
                      <a:pt x="23" y="112"/>
                    </a:lnTo>
                    <a:lnTo>
                      <a:pt x="37" y="184"/>
                    </a:lnTo>
                    <a:lnTo>
                      <a:pt x="66" y="36"/>
                    </a:lnTo>
                    <a:lnTo>
                      <a:pt x="49" y="3"/>
                    </a:lnTo>
                    <a:lnTo>
                      <a:pt x="13"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1" name="Freeform 84">
                <a:extLst>
                  <a:ext uri="{FF2B5EF4-FFF2-40B4-BE49-F238E27FC236}">
                    <a16:creationId xmlns:a16="http://schemas.microsoft.com/office/drawing/2014/main" id="{116D9E5C-9BCD-4E9E-9194-217BBBE6BF26}"/>
                  </a:ext>
                </a:extLst>
              </p:cNvPr>
              <p:cNvSpPr>
                <a:spLocks/>
              </p:cNvSpPr>
              <p:nvPr/>
            </p:nvSpPr>
            <p:spPr bwMode="auto">
              <a:xfrm>
                <a:off x="5240" y="3023"/>
                <a:ext cx="18" cy="69"/>
              </a:xfrm>
              <a:custGeom>
                <a:avLst/>
                <a:gdLst>
                  <a:gd name="T0" fmla="*/ 1 w 34"/>
                  <a:gd name="T1" fmla="*/ 0 h 138"/>
                  <a:gd name="T2" fmla="*/ 0 w 34"/>
                  <a:gd name="T3" fmla="*/ 1 h 138"/>
                  <a:gd name="T4" fmla="*/ 1 w 34"/>
                  <a:gd name="T5" fmla="*/ 4 h 138"/>
                  <a:gd name="T6" fmla="*/ 1 w 34"/>
                  <a:gd name="T7" fmla="*/ 1 h 138"/>
                  <a:gd name="T8" fmla="*/ 2 w 34"/>
                  <a:gd name="T9" fmla="*/ 1 h 138"/>
                  <a:gd name="T10" fmla="*/ 1 w 34"/>
                  <a:gd name="T11" fmla="*/ 0 h 138"/>
                  <a:gd name="T12" fmla="*/ 1 w 34"/>
                  <a:gd name="T13" fmla="*/ 0 h 138"/>
                  <a:gd name="T14" fmla="*/ 0 60000 65536"/>
                  <a:gd name="T15" fmla="*/ 0 60000 65536"/>
                  <a:gd name="T16" fmla="*/ 0 60000 65536"/>
                  <a:gd name="T17" fmla="*/ 0 60000 65536"/>
                  <a:gd name="T18" fmla="*/ 0 60000 65536"/>
                  <a:gd name="T19" fmla="*/ 0 60000 65536"/>
                  <a:gd name="T20" fmla="*/ 0 60000 65536"/>
                  <a:gd name="T21" fmla="*/ 0 w 34"/>
                  <a:gd name="T22" fmla="*/ 0 h 138"/>
                  <a:gd name="T23" fmla="*/ 34 w 34"/>
                  <a:gd name="T24" fmla="*/ 138 h 1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138">
                    <a:moveTo>
                      <a:pt x="4" y="0"/>
                    </a:moveTo>
                    <a:lnTo>
                      <a:pt x="0" y="62"/>
                    </a:lnTo>
                    <a:lnTo>
                      <a:pt x="24" y="138"/>
                    </a:lnTo>
                    <a:lnTo>
                      <a:pt x="25" y="49"/>
                    </a:lnTo>
                    <a:lnTo>
                      <a:pt x="34" y="3"/>
                    </a:lnTo>
                    <a:lnTo>
                      <a:pt x="4" y="0"/>
                    </a:lnTo>
                    <a:close/>
                  </a:path>
                </a:pathLst>
              </a:custGeom>
              <a:solidFill>
                <a:srgbClr val="FCD4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2" name="Freeform 85">
                <a:extLst>
                  <a:ext uri="{FF2B5EF4-FFF2-40B4-BE49-F238E27FC236}">
                    <a16:creationId xmlns:a16="http://schemas.microsoft.com/office/drawing/2014/main" id="{6C4C7519-B14B-44FA-AE5E-6C1F8EFC31B9}"/>
                  </a:ext>
                </a:extLst>
              </p:cNvPr>
              <p:cNvSpPr>
                <a:spLocks/>
              </p:cNvSpPr>
              <p:nvPr/>
            </p:nvSpPr>
            <p:spPr bwMode="auto">
              <a:xfrm>
                <a:off x="5076" y="3115"/>
                <a:ext cx="189" cy="229"/>
              </a:xfrm>
              <a:custGeom>
                <a:avLst/>
                <a:gdLst>
                  <a:gd name="T0" fmla="*/ 12 w 378"/>
                  <a:gd name="T1" fmla="*/ 0 h 457"/>
                  <a:gd name="T2" fmla="*/ 11 w 378"/>
                  <a:gd name="T3" fmla="*/ 2 h 457"/>
                  <a:gd name="T4" fmla="*/ 11 w 378"/>
                  <a:gd name="T5" fmla="*/ 4 h 457"/>
                  <a:gd name="T6" fmla="*/ 12 w 378"/>
                  <a:gd name="T7" fmla="*/ 3 h 457"/>
                  <a:gd name="T8" fmla="*/ 12 w 378"/>
                  <a:gd name="T9" fmla="*/ 4 h 457"/>
                  <a:gd name="T10" fmla="*/ 10 w 378"/>
                  <a:gd name="T11" fmla="*/ 6 h 457"/>
                  <a:gd name="T12" fmla="*/ 7 w 378"/>
                  <a:gd name="T13" fmla="*/ 9 h 457"/>
                  <a:gd name="T14" fmla="*/ 3 w 378"/>
                  <a:gd name="T15" fmla="*/ 12 h 457"/>
                  <a:gd name="T16" fmla="*/ 1 w 378"/>
                  <a:gd name="T17" fmla="*/ 15 h 457"/>
                  <a:gd name="T18" fmla="*/ 0 w 378"/>
                  <a:gd name="T19" fmla="*/ 14 h 457"/>
                  <a:gd name="T20" fmla="*/ 3 w 378"/>
                  <a:gd name="T21" fmla="*/ 10 h 457"/>
                  <a:gd name="T22" fmla="*/ 9 w 378"/>
                  <a:gd name="T23" fmla="*/ 5 h 457"/>
                  <a:gd name="T24" fmla="*/ 10 w 378"/>
                  <a:gd name="T25" fmla="*/ 3 h 457"/>
                  <a:gd name="T26" fmla="*/ 7 w 378"/>
                  <a:gd name="T27" fmla="*/ 4 h 457"/>
                  <a:gd name="T28" fmla="*/ 5 w 378"/>
                  <a:gd name="T29" fmla="*/ 7 h 457"/>
                  <a:gd name="T30" fmla="*/ 6 w 378"/>
                  <a:gd name="T31" fmla="*/ 4 h 457"/>
                  <a:gd name="T32" fmla="*/ 9 w 378"/>
                  <a:gd name="T33" fmla="*/ 2 h 457"/>
                  <a:gd name="T34" fmla="*/ 10 w 378"/>
                  <a:gd name="T35" fmla="*/ 1 h 457"/>
                  <a:gd name="T36" fmla="*/ 12 w 378"/>
                  <a:gd name="T37" fmla="*/ 0 h 457"/>
                  <a:gd name="T38" fmla="*/ 12 w 378"/>
                  <a:gd name="T39" fmla="*/ 0 h 4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8"/>
                  <a:gd name="T61" fmla="*/ 0 h 457"/>
                  <a:gd name="T62" fmla="*/ 378 w 378"/>
                  <a:gd name="T63" fmla="*/ 457 h 45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8" h="457">
                    <a:moveTo>
                      <a:pt x="369" y="0"/>
                    </a:moveTo>
                    <a:lnTo>
                      <a:pt x="349" y="42"/>
                    </a:lnTo>
                    <a:lnTo>
                      <a:pt x="339" y="99"/>
                    </a:lnTo>
                    <a:lnTo>
                      <a:pt x="378" y="71"/>
                    </a:lnTo>
                    <a:lnTo>
                      <a:pt x="358" y="127"/>
                    </a:lnTo>
                    <a:lnTo>
                      <a:pt x="315" y="176"/>
                    </a:lnTo>
                    <a:lnTo>
                      <a:pt x="234" y="272"/>
                    </a:lnTo>
                    <a:lnTo>
                      <a:pt x="116" y="364"/>
                    </a:lnTo>
                    <a:lnTo>
                      <a:pt x="17" y="457"/>
                    </a:lnTo>
                    <a:lnTo>
                      <a:pt x="0" y="446"/>
                    </a:lnTo>
                    <a:lnTo>
                      <a:pt x="126" y="319"/>
                    </a:lnTo>
                    <a:lnTo>
                      <a:pt x="282" y="155"/>
                    </a:lnTo>
                    <a:lnTo>
                      <a:pt x="310" y="85"/>
                    </a:lnTo>
                    <a:lnTo>
                      <a:pt x="247" y="114"/>
                    </a:lnTo>
                    <a:lnTo>
                      <a:pt x="154" y="214"/>
                    </a:lnTo>
                    <a:lnTo>
                      <a:pt x="221" y="117"/>
                    </a:lnTo>
                    <a:lnTo>
                      <a:pt x="272" y="53"/>
                    </a:lnTo>
                    <a:lnTo>
                      <a:pt x="306" y="30"/>
                    </a:lnTo>
                    <a:lnTo>
                      <a:pt x="369" y="0"/>
                    </a:lnTo>
                    <a:close/>
                  </a:path>
                </a:pathLst>
              </a:custGeom>
              <a:solidFill>
                <a:srgbClr val="D6989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3" name="Freeform 86">
                <a:extLst>
                  <a:ext uri="{FF2B5EF4-FFF2-40B4-BE49-F238E27FC236}">
                    <a16:creationId xmlns:a16="http://schemas.microsoft.com/office/drawing/2014/main" id="{42E70CCB-DE52-4E77-8D35-5D83923CC8C7}"/>
                  </a:ext>
                </a:extLst>
              </p:cNvPr>
              <p:cNvSpPr>
                <a:spLocks/>
              </p:cNvSpPr>
              <p:nvPr/>
            </p:nvSpPr>
            <p:spPr bwMode="auto">
              <a:xfrm>
                <a:off x="4882" y="3283"/>
                <a:ext cx="133" cy="132"/>
              </a:xfrm>
              <a:custGeom>
                <a:avLst/>
                <a:gdLst>
                  <a:gd name="T0" fmla="*/ 8 w 264"/>
                  <a:gd name="T1" fmla="*/ 1 h 266"/>
                  <a:gd name="T2" fmla="*/ 6 w 264"/>
                  <a:gd name="T3" fmla="*/ 0 h 266"/>
                  <a:gd name="T4" fmla="*/ 5 w 264"/>
                  <a:gd name="T5" fmla="*/ 1 h 266"/>
                  <a:gd name="T6" fmla="*/ 4 w 264"/>
                  <a:gd name="T7" fmla="*/ 2 h 266"/>
                  <a:gd name="T8" fmla="*/ 5 w 264"/>
                  <a:gd name="T9" fmla="*/ 1 h 266"/>
                  <a:gd name="T10" fmla="*/ 8 w 264"/>
                  <a:gd name="T11" fmla="*/ 2 h 266"/>
                  <a:gd name="T12" fmla="*/ 7 w 264"/>
                  <a:gd name="T13" fmla="*/ 3 h 266"/>
                  <a:gd name="T14" fmla="*/ 7 w 264"/>
                  <a:gd name="T15" fmla="*/ 3 h 266"/>
                  <a:gd name="T16" fmla="*/ 9 w 264"/>
                  <a:gd name="T17" fmla="*/ 4 h 266"/>
                  <a:gd name="T18" fmla="*/ 7 w 264"/>
                  <a:gd name="T19" fmla="*/ 5 h 266"/>
                  <a:gd name="T20" fmla="*/ 7 w 264"/>
                  <a:gd name="T21" fmla="*/ 5 h 266"/>
                  <a:gd name="T22" fmla="*/ 9 w 264"/>
                  <a:gd name="T23" fmla="*/ 6 h 266"/>
                  <a:gd name="T24" fmla="*/ 8 w 264"/>
                  <a:gd name="T25" fmla="*/ 6 h 266"/>
                  <a:gd name="T26" fmla="*/ 7 w 264"/>
                  <a:gd name="T27" fmla="*/ 7 h 266"/>
                  <a:gd name="T28" fmla="*/ 8 w 264"/>
                  <a:gd name="T29" fmla="*/ 7 h 266"/>
                  <a:gd name="T30" fmla="*/ 7 w 264"/>
                  <a:gd name="T31" fmla="*/ 8 h 266"/>
                  <a:gd name="T32" fmla="*/ 5 w 264"/>
                  <a:gd name="T33" fmla="*/ 8 h 266"/>
                  <a:gd name="T34" fmla="*/ 3 w 264"/>
                  <a:gd name="T35" fmla="*/ 5 h 266"/>
                  <a:gd name="T36" fmla="*/ 2 w 264"/>
                  <a:gd name="T37" fmla="*/ 4 h 266"/>
                  <a:gd name="T38" fmla="*/ 3 w 264"/>
                  <a:gd name="T39" fmla="*/ 2 h 266"/>
                  <a:gd name="T40" fmla="*/ 2 w 264"/>
                  <a:gd name="T41" fmla="*/ 2 h 266"/>
                  <a:gd name="T42" fmla="*/ 2 w 264"/>
                  <a:gd name="T43" fmla="*/ 2 h 266"/>
                  <a:gd name="T44" fmla="*/ 2 w 264"/>
                  <a:gd name="T45" fmla="*/ 3 h 266"/>
                  <a:gd name="T46" fmla="*/ 1 w 264"/>
                  <a:gd name="T47" fmla="*/ 4 h 266"/>
                  <a:gd name="T48" fmla="*/ 2 w 264"/>
                  <a:gd name="T49" fmla="*/ 4 h 266"/>
                  <a:gd name="T50" fmla="*/ 1 w 264"/>
                  <a:gd name="T51" fmla="*/ 4 h 266"/>
                  <a:gd name="T52" fmla="*/ 0 w 264"/>
                  <a:gd name="T53" fmla="*/ 4 h 266"/>
                  <a:gd name="T54" fmla="*/ 1 w 264"/>
                  <a:gd name="T55" fmla="*/ 3 h 266"/>
                  <a:gd name="T56" fmla="*/ 1 w 264"/>
                  <a:gd name="T57" fmla="*/ 2 h 266"/>
                  <a:gd name="T58" fmla="*/ 2 w 264"/>
                  <a:gd name="T59" fmla="*/ 1 h 266"/>
                  <a:gd name="T60" fmla="*/ 3 w 264"/>
                  <a:gd name="T61" fmla="*/ 1 h 266"/>
                  <a:gd name="T62" fmla="*/ 3 w 264"/>
                  <a:gd name="T63" fmla="*/ 1 h 266"/>
                  <a:gd name="T64" fmla="*/ 4 w 264"/>
                  <a:gd name="T65" fmla="*/ 1 h 266"/>
                  <a:gd name="T66" fmla="*/ 4 w 264"/>
                  <a:gd name="T67" fmla="*/ 0 h 266"/>
                  <a:gd name="T68" fmla="*/ 6 w 264"/>
                  <a:gd name="T69" fmla="*/ 0 h 266"/>
                  <a:gd name="T70" fmla="*/ 8 w 264"/>
                  <a:gd name="T71" fmla="*/ 0 h 266"/>
                  <a:gd name="T72" fmla="*/ 8 w 264"/>
                  <a:gd name="T73" fmla="*/ 1 h 266"/>
                  <a:gd name="T74" fmla="*/ 8 w 264"/>
                  <a:gd name="T75" fmla="*/ 1 h 2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4"/>
                  <a:gd name="T115" fmla="*/ 0 h 266"/>
                  <a:gd name="T116" fmla="*/ 264 w 264"/>
                  <a:gd name="T117" fmla="*/ 266 h 2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4" h="266">
                    <a:moveTo>
                      <a:pt x="227" y="32"/>
                    </a:moveTo>
                    <a:lnTo>
                      <a:pt x="172" y="26"/>
                    </a:lnTo>
                    <a:lnTo>
                      <a:pt x="133" y="47"/>
                    </a:lnTo>
                    <a:lnTo>
                      <a:pt x="113" y="73"/>
                    </a:lnTo>
                    <a:lnTo>
                      <a:pt x="159" y="63"/>
                    </a:lnTo>
                    <a:lnTo>
                      <a:pt x="224" y="69"/>
                    </a:lnTo>
                    <a:lnTo>
                      <a:pt x="192" y="96"/>
                    </a:lnTo>
                    <a:lnTo>
                      <a:pt x="223" y="119"/>
                    </a:lnTo>
                    <a:lnTo>
                      <a:pt x="264" y="142"/>
                    </a:lnTo>
                    <a:lnTo>
                      <a:pt x="201" y="161"/>
                    </a:lnTo>
                    <a:lnTo>
                      <a:pt x="207" y="181"/>
                    </a:lnTo>
                    <a:lnTo>
                      <a:pt x="256" y="194"/>
                    </a:lnTo>
                    <a:lnTo>
                      <a:pt x="224" y="210"/>
                    </a:lnTo>
                    <a:lnTo>
                      <a:pt x="214" y="229"/>
                    </a:lnTo>
                    <a:lnTo>
                      <a:pt x="240" y="253"/>
                    </a:lnTo>
                    <a:lnTo>
                      <a:pt x="205" y="260"/>
                    </a:lnTo>
                    <a:lnTo>
                      <a:pt x="159" y="266"/>
                    </a:lnTo>
                    <a:lnTo>
                      <a:pt x="72" y="187"/>
                    </a:lnTo>
                    <a:lnTo>
                      <a:pt x="56" y="142"/>
                    </a:lnTo>
                    <a:lnTo>
                      <a:pt x="80" y="76"/>
                    </a:lnTo>
                    <a:lnTo>
                      <a:pt x="52" y="65"/>
                    </a:lnTo>
                    <a:lnTo>
                      <a:pt x="33" y="68"/>
                    </a:lnTo>
                    <a:lnTo>
                      <a:pt x="34" y="96"/>
                    </a:lnTo>
                    <a:lnTo>
                      <a:pt x="24" y="132"/>
                    </a:lnTo>
                    <a:lnTo>
                      <a:pt x="43" y="139"/>
                    </a:lnTo>
                    <a:lnTo>
                      <a:pt x="13" y="148"/>
                    </a:lnTo>
                    <a:lnTo>
                      <a:pt x="0" y="138"/>
                    </a:lnTo>
                    <a:lnTo>
                      <a:pt x="13" y="119"/>
                    </a:lnTo>
                    <a:lnTo>
                      <a:pt x="4" y="73"/>
                    </a:lnTo>
                    <a:lnTo>
                      <a:pt x="39" y="42"/>
                    </a:lnTo>
                    <a:lnTo>
                      <a:pt x="75" y="39"/>
                    </a:lnTo>
                    <a:lnTo>
                      <a:pt x="76" y="60"/>
                    </a:lnTo>
                    <a:lnTo>
                      <a:pt x="98" y="56"/>
                    </a:lnTo>
                    <a:lnTo>
                      <a:pt x="122" y="13"/>
                    </a:lnTo>
                    <a:lnTo>
                      <a:pt x="184" y="0"/>
                    </a:lnTo>
                    <a:lnTo>
                      <a:pt x="251" y="26"/>
                    </a:lnTo>
                    <a:lnTo>
                      <a:pt x="227" y="32"/>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4" name="Freeform 87">
                <a:extLst>
                  <a:ext uri="{FF2B5EF4-FFF2-40B4-BE49-F238E27FC236}">
                    <a16:creationId xmlns:a16="http://schemas.microsoft.com/office/drawing/2014/main" id="{8B71353E-DB9D-49E9-BFF9-6A49F0FAEF2D}"/>
                  </a:ext>
                </a:extLst>
              </p:cNvPr>
              <p:cNvSpPr>
                <a:spLocks/>
              </p:cNvSpPr>
              <p:nvPr/>
            </p:nvSpPr>
            <p:spPr bwMode="auto">
              <a:xfrm>
                <a:off x="4956" y="3298"/>
                <a:ext cx="43" cy="17"/>
              </a:xfrm>
              <a:custGeom>
                <a:avLst/>
                <a:gdLst>
                  <a:gd name="T0" fmla="*/ 2 w 85"/>
                  <a:gd name="T1" fmla="*/ 1 h 33"/>
                  <a:gd name="T2" fmla="*/ 2 w 85"/>
                  <a:gd name="T3" fmla="*/ 0 h 33"/>
                  <a:gd name="T4" fmla="*/ 0 w 85"/>
                  <a:gd name="T5" fmla="*/ 1 h 33"/>
                  <a:gd name="T6" fmla="*/ 2 w 85"/>
                  <a:gd name="T7" fmla="*/ 1 h 33"/>
                  <a:gd name="T8" fmla="*/ 3 w 85"/>
                  <a:gd name="T9" fmla="*/ 2 h 33"/>
                  <a:gd name="T10" fmla="*/ 2 w 85"/>
                  <a:gd name="T11" fmla="*/ 1 h 33"/>
                  <a:gd name="T12" fmla="*/ 2 w 85"/>
                  <a:gd name="T13" fmla="*/ 1 h 33"/>
                  <a:gd name="T14" fmla="*/ 0 60000 65536"/>
                  <a:gd name="T15" fmla="*/ 0 60000 65536"/>
                  <a:gd name="T16" fmla="*/ 0 60000 65536"/>
                  <a:gd name="T17" fmla="*/ 0 60000 65536"/>
                  <a:gd name="T18" fmla="*/ 0 60000 65536"/>
                  <a:gd name="T19" fmla="*/ 0 60000 65536"/>
                  <a:gd name="T20" fmla="*/ 0 60000 65536"/>
                  <a:gd name="T21" fmla="*/ 0 w 85"/>
                  <a:gd name="T22" fmla="*/ 0 h 33"/>
                  <a:gd name="T23" fmla="*/ 85 w 85"/>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33">
                    <a:moveTo>
                      <a:pt x="59" y="10"/>
                    </a:moveTo>
                    <a:lnTo>
                      <a:pt x="36" y="0"/>
                    </a:lnTo>
                    <a:lnTo>
                      <a:pt x="0" y="15"/>
                    </a:lnTo>
                    <a:lnTo>
                      <a:pt x="42" y="27"/>
                    </a:lnTo>
                    <a:lnTo>
                      <a:pt x="85" y="33"/>
                    </a:lnTo>
                    <a:lnTo>
                      <a:pt x="59" y="10"/>
                    </a:lnTo>
                    <a:close/>
                  </a:path>
                </a:pathLst>
              </a:custGeom>
              <a:solidFill>
                <a:srgbClr val="FC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5" name="Freeform 88">
                <a:extLst>
                  <a:ext uri="{FF2B5EF4-FFF2-40B4-BE49-F238E27FC236}">
                    <a16:creationId xmlns:a16="http://schemas.microsoft.com/office/drawing/2014/main" id="{FA7A1683-024D-494C-B6FA-8413502F5F3C}"/>
                  </a:ext>
                </a:extLst>
              </p:cNvPr>
              <p:cNvSpPr>
                <a:spLocks/>
              </p:cNvSpPr>
              <p:nvPr/>
            </p:nvSpPr>
            <p:spPr bwMode="auto">
              <a:xfrm>
                <a:off x="4979" y="3323"/>
                <a:ext cx="33" cy="16"/>
              </a:xfrm>
              <a:custGeom>
                <a:avLst/>
                <a:gdLst>
                  <a:gd name="T0" fmla="*/ 1 w 66"/>
                  <a:gd name="T1" fmla="*/ 0 h 32"/>
                  <a:gd name="T2" fmla="*/ 1 w 66"/>
                  <a:gd name="T3" fmla="*/ 1 h 32"/>
                  <a:gd name="T4" fmla="*/ 0 w 66"/>
                  <a:gd name="T5" fmla="*/ 1 h 32"/>
                  <a:gd name="T6" fmla="*/ 1 w 66"/>
                  <a:gd name="T7" fmla="*/ 1 h 32"/>
                  <a:gd name="T8" fmla="*/ 2 w 66"/>
                  <a:gd name="T9" fmla="*/ 1 h 32"/>
                  <a:gd name="T10" fmla="*/ 1 w 66"/>
                  <a:gd name="T11" fmla="*/ 0 h 32"/>
                  <a:gd name="T12" fmla="*/ 1 w 66"/>
                  <a:gd name="T13" fmla="*/ 0 h 32"/>
                  <a:gd name="T14" fmla="*/ 0 60000 65536"/>
                  <a:gd name="T15" fmla="*/ 0 60000 65536"/>
                  <a:gd name="T16" fmla="*/ 0 60000 65536"/>
                  <a:gd name="T17" fmla="*/ 0 60000 65536"/>
                  <a:gd name="T18" fmla="*/ 0 60000 65536"/>
                  <a:gd name="T19" fmla="*/ 0 60000 65536"/>
                  <a:gd name="T20" fmla="*/ 0 60000 65536"/>
                  <a:gd name="T21" fmla="*/ 0 w 66"/>
                  <a:gd name="T22" fmla="*/ 0 h 32"/>
                  <a:gd name="T23" fmla="*/ 66 w 66"/>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32">
                    <a:moveTo>
                      <a:pt x="54" y="0"/>
                    </a:moveTo>
                    <a:lnTo>
                      <a:pt x="17" y="3"/>
                    </a:lnTo>
                    <a:lnTo>
                      <a:pt x="0" y="14"/>
                    </a:lnTo>
                    <a:lnTo>
                      <a:pt x="50" y="32"/>
                    </a:lnTo>
                    <a:lnTo>
                      <a:pt x="66" y="27"/>
                    </a:lnTo>
                    <a:lnTo>
                      <a:pt x="54" y="0"/>
                    </a:lnTo>
                    <a:close/>
                  </a:path>
                </a:pathLst>
              </a:custGeom>
              <a:solidFill>
                <a:srgbClr val="FCD4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6" name="Freeform 89">
                <a:extLst>
                  <a:ext uri="{FF2B5EF4-FFF2-40B4-BE49-F238E27FC236}">
                    <a16:creationId xmlns:a16="http://schemas.microsoft.com/office/drawing/2014/main" id="{453DD621-2A38-446C-A04C-FA3DD9EBD940}"/>
                  </a:ext>
                </a:extLst>
              </p:cNvPr>
              <p:cNvSpPr>
                <a:spLocks/>
              </p:cNvSpPr>
              <p:nvPr/>
            </p:nvSpPr>
            <p:spPr bwMode="auto">
              <a:xfrm>
                <a:off x="4987" y="3360"/>
                <a:ext cx="28" cy="14"/>
              </a:xfrm>
              <a:custGeom>
                <a:avLst/>
                <a:gdLst>
                  <a:gd name="T0" fmla="*/ 2 w 54"/>
                  <a:gd name="T1" fmla="*/ 0 h 28"/>
                  <a:gd name="T2" fmla="*/ 1 w 54"/>
                  <a:gd name="T3" fmla="*/ 0 h 28"/>
                  <a:gd name="T4" fmla="*/ 0 w 54"/>
                  <a:gd name="T5" fmla="*/ 1 h 28"/>
                  <a:gd name="T6" fmla="*/ 1 w 54"/>
                  <a:gd name="T7" fmla="*/ 1 h 28"/>
                  <a:gd name="T8" fmla="*/ 2 w 54"/>
                  <a:gd name="T9" fmla="*/ 1 h 28"/>
                  <a:gd name="T10" fmla="*/ 2 w 54"/>
                  <a:gd name="T11" fmla="*/ 0 h 28"/>
                  <a:gd name="T12" fmla="*/ 2 w 54"/>
                  <a:gd name="T13" fmla="*/ 0 h 28"/>
                  <a:gd name="T14" fmla="*/ 0 60000 65536"/>
                  <a:gd name="T15" fmla="*/ 0 60000 65536"/>
                  <a:gd name="T16" fmla="*/ 0 60000 65536"/>
                  <a:gd name="T17" fmla="*/ 0 60000 65536"/>
                  <a:gd name="T18" fmla="*/ 0 60000 65536"/>
                  <a:gd name="T19" fmla="*/ 0 60000 65536"/>
                  <a:gd name="T20" fmla="*/ 0 60000 65536"/>
                  <a:gd name="T21" fmla="*/ 0 w 54"/>
                  <a:gd name="T22" fmla="*/ 0 h 28"/>
                  <a:gd name="T23" fmla="*/ 54 w 54"/>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 h="28">
                    <a:moveTo>
                      <a:pt x="54" y="0"/>
                    </a:moveTo>
                    <a:lnTo>
                      <a:pt x="8" y="0"/>
                    </a:lnTo>
                    <a:lnTo>
                      <a:pt x="0" y="19"/>
                    </a:lnTo>
                    <a:lnTo>
                      <a:pt x="28" y="28"/>
                    </a:lnTo>
                    <a:lnTo>
                      <a:pt x="51" y="19"/>
                    </a:lnTo>
                    <a:lnTo>
                      <a:pt x="54" y="0"/>
                    </a:lnTo>
                    <a:close/>
                  </a:path>
                </a:pathLst>
              </a:custGeom>
              <a:solidFill>
                <a:srgbClr val="FCD4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7" name="Freeform 90">
                <a:extLst>
                  <a:ext uri="{FF2B5EF4-FFF2-40B4-BE49-F238E27FC236}">
                    <a16:creationId xmlns:a16="http://schemas.microsoft.com/office/drawing/2014/main" id="{F6AC0398-F876-4F0C-AFF1-C19D90E8DAF5}"/>
                  </a:ext>
                </a:extLst>
              </p:cNvPr>
              <p:cNvSpPr>
                <a:spLocks/>
              </p:cNvSpPr>
              <p:nvPr/>
            </p:nvSpPr>
            <p:spPr bwMode="auto">
              <a:xfrm>
                <a:off x="4992" y="3380"/>
                <a:ext cx="26" cy="21"/>
              </a:xfrm>
              <a:custGeom>
                <a:avLst/>
                <a:gdLst>
                  <a:gd name="T0" fmla="*/ 2 w 50"/>
                  <a:gd name="T1" fmla="*/ 0 h 43"/>
                  <a:gd name="T2" fmla="*/ 1 w 50"/>
                  <a:gd name="T3" fmla="*/ 0 h 43"/>
                  <a:gd name="T4" fmla="*/ 0 w 50"/>
                  <a:gd name="T5" fmla="*/ 1 h 43"/>
                  <a:gd name="T6" fmla="*/ 1 w 50"/>
                  <a:gd name="T7" fmla="*/ 1 h 43"/>
                  <a:gd name="T8" fmla="*/ 2 w 50"/>
                  <a:gd name="T9" fmla="*/ 1 h 43"/>
                  <a:gd name="T10" fmla="*/ 2 w 50"/>
                  <a:gd name="T11" fmla="*/ 0 h 43"/>
                  <a:gd name="T12" fmla="*/ 2 w 50"/>
                  <a:gd name="T13" fmla="*/ 0 h 43"/>
                  <a:gd name="T14" fmla="*/ 2 w 50"/>
                  <a:gd name="T15" fmla="*/ 0 h 43"/>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43"/>
                  <a:gd name="T26" fmla="*/ 50 w 50"/>
                  <a:gd name="T27" fmla="*/ 43 h 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43">
                    <a:moveTo>
                      <a:pt x="37" y="9"/>
                    </a:moveTo>
                    <a:lnTo>
                      <a:pt x="8" y="17"/>
                    </a:lnTo>
                    <a:lnTo>
                      <a:pt x="0" y="35"/>
                    </a:lnTo>
                    <a:lnTo>
                      <a:pt x="16" y="43"/>
                    </a:lnTo>
                    <a:lnTo>
                      <a:pt x="33" y="37"/>
                    </a:lnTo>
                    <a:lnTo>
                      <a:pt x="50" y="0"/>
                    </a:lnTo>
                    <a:lnTo>
                      <a:pt x="37" y="9"/>
                    </a:lnTo>
                    <a:close/>
                  </a:path>
                </a:pathLst>
              </a:custGeom>
              <a:solidFill>
                <a:srgbClr val="FCD4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8" name="Freeform 91">
                <a:extLst>
                  <a:ext uri="{FF2B5EF4-FFF2-40B4-BE49-F238E27FC236}">
                    <a16:creationId xmlns:a16="http://schemas.microsoft.com/office/drawing/2014/main" id="{76E66EA5-94C0-4630-9F7C-1FDD30E97922}"/>
                  </a:ext>
                </a:extLst>
              </p:cNvPr>
              <p:cNvSpPr>
                <a:spLocks/>
              </p:cNvSpPr>
              <p:nvPr/>
            </p:nvSpPr>
            <p:spPr bwMode="auto">
              <a:xfrm>
                <a:off x="5019" y="3349"/>
                <a:ext cx="37" cy="41"/>
              </a:xfrm>
              <a:custGeom>
                <a:avLst/>
                <a:gdLst>
                  <a:gd name="T0" fmla="*/ 2 w 73"/>
                  <a:gd name="T1" fmla="*/ 0 h 84"/>
                  <a:gd name="T2" fmla="*/ 1 w 73"/>
                  <a:gd name="T3" fmla="*/ 0 h 84"/>
                  <a:gd name="T4" fmla="*/ 0 w 73"/>
                  <a:gd name="T5" fmla="*/ 2 h 84"/>
                  <a:gd name="T6" fmla="*/ 2 w 73"/>
                  <a:gd name="T7" fmla="*/ 1 h 84"/>
                  <a:gd name="T8" fmla="*/ 3 w 73"/>
                  <a:gd name="T9" fmla="*/ 0 h 84"/>
                  <a:gd name="T10" fmla="*/ 2 w 73"/>
                  <a:gd name="T11" fmla="*/ 0 h 84"/>
                  <a:gd name="T12" fmla="*/ 2 w 73"/>
                  <a:gd name="T13" fmla="*/ 0 h 84"/>
                  <a:gd name="T14" fmla="*/ 0 60000 65536"/>
                  <a:gd name="T15" fmla="*/ 0 60000 65536"/>
                  <a:gd name="T16" fmla="*/ 0 60000 65536"/>
                  <a:gd name="T17" fmla="*/ 0 60000 65536"/>
                  <a:gd name="T18" fmla="*/ 0 60000 65536"/>
                  <a:gd name="T19" fmla="*/ 0 60000 65536"/>
                  <a:gd name="T20" fmla="*/ 0 60000 65536"/>
                  <a:gd name="T21" fmla="*/ 0 w 73"/>
                  <a:gd name="T22" fmla="*/ 0 h 84"/>
                  <a:gd name="T23" fmla="*/ 73 w 73"/>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84">
                    <a:moveTo>
                      <a:pt x="50" y="6"/>
                    </a:moveTo>
                    <a:lnTo>
                      <a:pt x="24" y="28"/>
                    </a:lnTo>
                    <a:lnTo>
                      <a:pt x="0" y="84"/>
                    </a:lnTo>
                    <a:lnTo>
                      <a:pt x="52" y="45"/>
                    </a:lnTo>
                    <a:lnTo>
                      <a:pt x="73" y="0"/>
                    </a:lnTo>
                    <a:lnTo>
                      <a:pt x="50" y="6"/>
                    </a:lnTo>
                    <a:close/>
                  </a:path>
                </a:pathLst>
              </a:custGeom>
              <a:solidFill>
                <a:srgbClr val="FCD4CA"/>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79" name="Freeform 92">
                <a:extLst>
                  <a:ext uri="{FF2B5EF4-FFF2-40B4-BE49-F238E27FC236}">
                    <a16:creationId xmlns:a16="http://schemas.microsoft.com/office/drawing/2014/main" id="{73D4F379-6250-4D2C-BFCE-637DF80F9B1A}"/>
                  </a:ext>
                </a:extLst>
              </p:cNvPr>
              <p:cNvSpPr>
                <a:spLocks/>
              </p:cNvSpPr>
              <p:nvPr/>
            </p:nvSpPr>
            <p:spPr bwMode="auto">
              <a:xfrm>
                <a:off x="5006" y="3315"/>
                <a:ext cx="70" cy="44"/>
              </a:xfrm>
              <a:custGeom>
                <a:avLst/>
                <a:gdLst>
                  <a:gd name="T0" fmla="*/ 5 w 139"/>
                  <a:gd name="T1" fmla="*/ 2 h 87"/>
                  <a:gd name="T2" fmla="*/ 4 w 139"/>
                  <a:gd name="T3" fmla="*/ 3 h 87"/>
                  <a:gd name="T4" fmla="*/ 4 w 139"/>
                  <a:gd name="T5" fmla="*/ 2 h 87"/>
                  <a:gd name="T6" fmla="*/ 3 w 139"/>
                  <a:gd name="T7" fmla="*/ 2 h 87"/>
                  <a:gd name="T8" fmla="*/ 2 w 139"/>
                  <a:gd name="T9" fmla="*/ 3 h 87"/>
                  <a:gd name="T10" fmla="*/ 2 w 139"/>
                  <a:gd name="T11" fmla="*/ 2 h 87"/>
                  <a:gd name="T12" fmla="*/ 0 w 139"/>
                  <a:gd name="T13" fmla="*/ 0 h 87"/>
                  <a:gd name="T14" fmla="*/ 2 w 139"/>
                  <a:gd name="T15" fmla="*/ 1 h 87"/>
                  <a:gd name="T16" fmla="*/ 3 w 139"/>
                  <a:gd name="T17" fmla="*/ 1 h 87"/>
                  <a:gd name="T18" fmla="*/ 5 w 139"/>
                  <a:gd name="T19" fmla="*/ 1 h 87"/>
                  <a:gd name="T20" fmla="*/ 5 w 139"/>
                  <a:gd name="T21" fmla="*/ 2 h 87"/>
                  <a:gd name="T22" fmla="*/ 5 w 139"/>
                  <a:gd name="T23" fmla="*/ 2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87"/>
                  <a:gd name="T38" fmla="*/ 139 w 139"/>
                  <a:gd name="T39" fmla="*/ 87 h 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87">
                    <a:moveTo>
                      <a:pt x="132" y="53"/>
                    </a:moveTo>
                    <a:lnTo>
                      <a:pt x="122" y="73"/>
                    </a:lnTo>
                    <a:lnTo>
                      <a:pt x="104" y="46"/>
                    </a:lnTo>
                    <a:lnTo>
                      <a:pt x="78" y="50"/>
                    </a:lnTo>
                    <a:lnTo>
                      <a:pt x="36" y="87"/>
                    </a:lnTo>
                    <a:lnTo>
                      <a:pt x="36" y="49"/>
                    </a:lnTo>
                    <a:lnTo>
                      <a:pt x="0" y="0"/>
                    </a:lnTo>
                    <a:lnTo>
                      <a:pt x="52" y="17"/>
                    </a:lnTo>
                    <a:lnTo>
                      <a:pt x="82" y="7"/>
                    </a:lnTo>
                    <a:lnTo>
                      <a:pt x="139" y="21"/>
                    </a:lnTo>
                    <a:lnTo>
                      <a:pt x="132" y="53"/>
                    </a:lnTo>
                    <a:close/>
                  </a:path>
                </a:pathLst>
              </a:custGeom>
              <a:solidFill>
                <a:srgbClr val="DCA7A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0" name="Freeform 93">
                <a:extLst>
                  <a:ext uri="{FF2B5EF4-FFF2-40B4-BE49-F238E27FC236}">
                    <a16:creationId xmlns:a16="http://schemas.microsoft.com/office/drawing/2014/main" id="{B69E28AD-EA22-45D6-B2FE-7AEA11160B4A}"/>
                  </a:ext>
                </a:extLst>
              </p:cNvPr>
              <p:cNvSpPr>
                <a:spLocks/>
              </p:cNvSpPr>
              <p:nvPr/>
            </p:nvSpPr>
            <p:spPr bwMode="auto">
              <a:xfrm>
                <a:off x="4918" y="3312"/>
                <a:ext cx="36" cy="28"/>
              </a:xfrm>
              <a:custGeom>
                <a:avLst/>
                <a:gdLst>
                  <a:gd name="T0" fmla="*/ 2 w 72"/>
                  <a:gd name="T1" fmla="*/ 0 h 56"/>
                  <a:gd name="T2" fmla="*/ 1 w 72"/>
                  <a:gd name="T3" fmla="*/ 2 h 56"/>
                  <a:gd name="T4" fmla="*/ 0 w 72"/>
                  <a:gd name="T5" fmla="*/ 2 h 56"/>
                  <a:gd name="T6" fmla="*/ 1 w 72"/>
                  <a:gd name="T7" fmla="*/ 1 h 56"/>
                  <a:gd name="T8" fmla="*/ 2 w 72"/>
                  <a:gd name="T9" fmla="*/ 0 h 56"/>
                  <a:gd name="T10" fmla="*/ 2 w 72"/>
                  <a:gd name="T11" fmla="*/ 0 h 56"/>
                  <a:gd name="T12" fmla="*/ 0 60000 65536"/>
                  <a:gd name="T13" fmla="*/ 0 60000 65536"/>
                  <a:gd name="T14" fmla="*/ 0 60000 65536"/>
                  <a:gd name="T15" fmla="*/ 0 60000 65536"/>
                  <a:gd name="T16" fmla="*/ 0 60000 65536"/>
                  <a:gd name="T17" fmla="*/ 0 60000 65536"/>
                  <a:gd name="T18" fmla="*/ 0 w 72"/>
                  <a:gd name="T19" fmla="*/ 0 h 56"/>
                  <a:gd name="T20" fmla="*/ 72 w 72"/>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72" h="56">
                    <a:moveTo>
                      <a:pt x="72" y="0"/>
                    </a:moveTo>
                    <a:lnTo>
                      <a:pt x="37" y="39"/>
                    </a:lnTo>
                    <a:lnTo>
                      <a:pt x="0" y="56"/>
                    </a:lnTo>
                    <a:lnTo>
                      <a:pt x="38" y="10"/>
                    </a:lnTo>
                    <a:lnTo>
                      <a:pt x="72"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1" name="Freeform 94">
                <a:extLst>
                  <a:ext uri="{FF2B5EF4-FFF2-40B4-BE49-F238E27FC236}">
                    <a16:creationId xmlns:a16="http://schemas.microsoft.com/office/drawing/2014/main" id="{3A4B087C-6B0D-4D8B-BFAB-C307C7CF5261}"/>
                  </a:ext>
                </a:extLst>
              </p:cNvPr>
              <p:cNvSpPr>
                <a:spLocks/>
              </p:cNvSpPr>
              <p:nvPr/>
            </p:nvSpPr>
            <p:spPr bwMode="auto">
              <a:xfrm>
                <a:off x="4959" y="3334"/>
                <a:ext cx="29" cy="25"/>
              </a:xfrm>
              <a:custGeom>
                <a:avLst/>
                <a:gdLst>
                  <a:gd name="T0" fmla="*/ 1 w 59"/>
                  <a:gd name="T1" fmla="*/ 0 h 50"/>
                  <a:gd name="T2" fmla="*/ 1 w 59"/>
                  <a:gd name="T3" fmla="*/ 1 h 50"/>
                  <a:gd name="T4" fmla="*/ 0 w 59"/>
                  <a:gd name="T5" fmla="*/ 2 h 50"/>
                  <a:gd name="T6" fmla="*/ 1 w 59"/>
                  <a:gd name="T7" fmla="*/ 1 h 50"/>
                  <a:gd name="T8" fmla="*/ 1 w 59"/>
                  <a:gd name="T9" fmla="*/ 0 h 50"/>
                  <a:gd name="T10" fmla="*/ 1 w 59"/>
                  <a:gd name="T11" fmla="*/ 0 h 50"/>
                  <a:gd name="T12" fmla="*/ 0 60000 65536"/>
                  <a:gd name="T13" fmla="*/ 0 60000 65536"/>
                  <a:gd name="T14" fmla="*/ 0 60000 65536"/>
                  <a:gd name="T15" fmla="*/ 0 60000 65536"/>
                  <a:gd name="T16" fmla="*/ 0 60000 65536"/>
                  <a:gd name="T17" fmla="*/ 0 60000 65536"/>
                  <a:gd name="T18" fmla="*/ 0 w 59"/>
                  <a:gd name="T19" fmla="*/ 0 h 50"/>
                  <a:gd name="T20" fmla="*/ 59 w 59"/>
                  <a:gd name="T21" fmla="*/ 50 h 50"/>
                </a:gdLst>
                <a:ahLst/>
                <a:cxnLst>
                  <a:cxn ang="T12">
                    <a:pos x="T0" y="T1"/>
                  </a:cxn>
                  <a:cxn ang="T13">
                    <a:pos x="T2" y="T3"/>
                  </a:cxn>
                  <a:cxn ang="T14">
                    <a:pos x="T4" y="T5"/>
                  </a:cxn>
                  <a:cxn ang="T15">
                    <a:pos x="T6" y="T7"/>
                  </a:cxn>
                  <a:cxn ang="T16">
                    <a:pos x="T8" y="T9"/>
                  </a:cxn>
                  <a:cxn ang="T17">
                    <a:pos x="T10" y="T11"/>
                  </a:cxn>
                </a:cxnLst>
                <a:rect l="T18" t="T19" r="T20" b="T21"/>
                <a:pathLst>
                  <a:path w="59" h="50">
                    <a:moveTo>
                      <a:pt x="59" y="0"/>
                    </a:moveTo>
                    <a:lnTo>
                      <a:pt x="38" y="4"/>
                    </a:lnTo>
                    <a:lnTo>
                      <a:pt x="0" y="50"/>
                    </a:lnTo>
                    <a:lnTo>
                      <a:pt x="50" y="22"/>
                    </a:lnTo>
                    <a:lnTo>
                      <a:pt x="59"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2" name="Freeform 95">
                <a:extLst>
                  <a:ext uri="{FF2B5EF4-FFF2-40B4-BE49-F238E27FC236}">
                    <a16:creationId xmlns:a16="http://schemas.microsoft.com/office/drawing/2014/main" id="{4F0CA979-DB05-4829-B935-6C29578CBA27}"/>
                  </a:ext>
                </a:extLst>
              </p:cNvPr>
              <p:cNvSpPr>
                <a:spLocks/>
              </p:cNvSpPr>
              <p:nvPr/>
            </p:nvSpPr>
            <p:spPr bwMode="auto">
              <a:xfrm>
                <a:off x="4972" y="3367"/>
                <a:ext cx="23" cy="14"/>
              </a:xfrm>
              <a:custGeom>
                <a:avLst/>
                <a:gdLst>
                  <a:gd name="T0" fmla="*/ 2 w 45"/>
                  <a:gd name="T1" fmla="*/ 0 h 29"/>
                  <a:gd name="T2" fmla="*/ 0 w 45"/>
                  <a:gd name="T3" fmla="*/ 0 h 29"/>
                  <a:gd name="T4" fmla="*/ 2 w 45"/>
                  <a:gd name="T5" fmla="*/ 0 h 29"/>
                  <a:gd name="T6" fmla="*/ 2 w 45"/>
                  <a:gd name="T7" fmla="*/ 0 h 29"/>
                  <a:gd name="T8" fmla="*/ 2 w 45"/>
                  <a:gd name="T9" fmla="*/ 0 h 29"/>
                  <a:gd name="T10" fmla="*/ 0 60000 65536"/>
                  <a:gd name="T11" fmla="*/ 0 60000 65536"/>
                  <a:gd name="T12" fmla="*/ 0 60000 65536"/>
                  <a:gd name="T13" fmla="*/ 0 60000 65536"/>
                  <a:gd name="T14" fmla="*/ 0 60000 65536"/>
                  <a:gd name="T15" fmla="*/ 0 w 45"/>
                  <a:gd name="T16" fmla="*/ 0 h 29"/>
                  <a:gd name="T17" fmla="*/ 45 w 45"/>
                  <a:gd name="T18" fmla="*/ 29 h 29"/>
                </a:gdLst>
                <a:ahLst/>
                <a:cxnLst>
                  <a:cxn ang="T10">
                    <a:pos x="T0" y="T1"/>
                  </a:cxn>
                  <a:cxn ang="T11">
                    <a:pos x="T2" y="T3"/>
                  </a:cxn>
                  <a:cxn ang="T12">
                    <a:pos x="T4" y="T5"/>
                  </a:cxn>
                  <a:cxn ang="T13">
                    <a:pos x="T6" y="T7"/>
                  </a:cxn>
                  <a:cxn ang="T14">
                    <a:pos x="T8" y="T9"/>
                  </a:cxn>
                </a:cxnLst>
                <a:rect l="T15" t="T16" r="T17" b="T18"/>
                <a:pathLst>
                  <a:path w="45" h="29">
                    <a:moveTo>
                      <a:pt x="36" y="0"/>
                    </a:moveTo>
                    <a:lnTo>
                      <a:pt x="0" y="29"/>
                    </a:lnTo>
                    <a:lnTo>
                      <a:pt x="45" y="22"/>
                    </a:lnTo>
                    <a:lnTo>
                      <a:pt x="36"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3" name="Freeform 96">
                <a:extLst>
                  <a:ext uri="{FF2B5EF4-FFF2-40B4-BE49-F238E27FC236}">
                    <a16:creationId xmlns:a16="http://schemas.microsoft.com/office/drawing/2014/main" id="{DD508348-139A-4A46-A33B-E3BE6EDB5720}"/>
                  </a:ext>
                </a:extLst>
              </p:cNvPr>
              <p:cNvSpPr>
                <a:spLocks/>
              </p:cNvSpPr>
              <p:nvPr/>
            </p:nvSpPr>
            <p:spPr bwMode="auto">
              <a:xfrm>
                <a:off x="5043" y="3288"/>
                <a:ext cx="36" cy="35"/>
              </a:xfrm>
              <a:custGeom>
                <a:avLst/>
                <a:gdLst>
                  <a:gd name="T0" fmla="*/ 1 w 72"/>
                  <a:gd name="T1" fmla="*/ 0 h 72"/>
                  <a:gd name="T2" fmla="*/ 0 w 72"/>
                  <a:gd name="T3" fmla="*/ 1 h 72"/>
                  <a:gd name="T4" fmla="*/ 1 w 72"/>
                  <a:gd name="T5" fmla="*/ 1 h 72"/>
                  <a:gd name="T6" fmla="*/ 2 w 72"/>
                  <a:gd name="T7" fmla="*/ 2 h 72"/>
                  <a:gd name="T8" fmla="*/ 2 w 72"/>
                  <a:gd name="T9" fmla="*/ 0 h 72"/>
                  <a:gd name="T10" fmla="*/ 1 w 72"/>
                  <a:gd name="T11" fmla="*/ 0 h 72"/>
                  <a:gd name="T12" fmla="*/ 1 w 72"/>
                  <a:gd name="T13" fmla="*/ 0 h 72"/>
                  <a:gd name="T14" fmla="*/ 1 w 72"/>
                  <a:gd name="T15" fmla="*/ 0 h 72"/>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72"/>
                  <a:gd name="T26" fmla="*/ 72 w 72"/>
                  <a:gd name="T27" fmla="*/ 72 h 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72">
                    <a:moveTo>
                      <a:pt x="8" y="3"/>
                    </a:moveTo>
                    <a:lnTo>
                      <a:pt x="0" y="45"/>
                    </a:lnTo>
                    <a:lnTo>
                      <a:pt x="26" y="63"/>
                    </a:lnTo>
                    <a:lnTo>
                      <a:pt x="72" y="72"/>
                    </a:lnTo>
                    <a:lnTo>
                      <a:pt x="72" y="16"/>
                    </a:lnTo>
                    <a:lnTo>
                      <a:pt x="54" y="0"/>
                    </a:lnTo>
                    <a:lnTo>
                      <a:pt x="8" y="3"/>
                    </a:lnTo>
                    <a:close/>
                  </a:path>
                </a:pathLst>
              </a:custGeom>
              <a:solidFill>
                <a:srgbClr val="FF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4" name="Freeform 97">
                <a:extLst>
                  <a:ext uri="{FF2B5EF4-FFF2-40B4-BE49-F238E27FC236}">
                    <a16:creationId xmlns:a16="http://schemas.microsoft.com/office/drawing/2014/main" id="{C5593991-C5F9-4D3E-9CCA-0B87D3A8F80A}"/>
                  </a:ext>
                </a:extLst>
              </p:cNvPr>
              <p:cNvSpPr>
                <a:spLocks/>
              </p:cNvSpPr>
              <p:nvPr/>
            </p:nvSpPr>
            <p:spPr bwMode="auto">
              <a:xfrm>
                <a:off x="5127" y="3384"/>
                <a:ext cx="66" cy="174"/>
              </a:xfrm>
              <a:custGeom>
                <a:avLst/>
                <a:gdLst>
                  <a:gd name="T0" fmla="*/ 1 w 131"/>
                  <a:gd name="T1" fmla="*/ 2 h 347"/>
                  <a:gd name="T2" fmla="*/ 1 w 131"/>
                  <a:gd name="T3" fmla="*/ 2 h 347"/>
                  <a:gd name="T4" fmla="*/ 2 w 131"/>
                  <a:gd name="T5" fmla="*/ 4 h 347"/>
                  <a:gd name="T6" fmla="*/ 3 w 131"/>
                  <a:gd name="T7" fmla="*/ 7 h 347"/>
                  <a:gd name="T8" fmla="*/ 1 w 131"/>
                  <a:gd name="T9" fmla="*/ 6 h 347"/>
                  <a:gd name="T10" fmla="*/ 2 w 131"/>
                  <a:gd name="T11" fmla="*/ 7 h 347"/>
                  <a:gd name="T12" fmla="*/ 3 w 131"/>
                  <a:gd name="T13" fmla="*/ 10 h 347"/>
                  <a:gd name="T14" fmla="*/ 4 w 131"/>
                  <a:gd name="T15" fmla="*/ 8 h 347"/>
                  <a:gd name="T16" fmla="*/ 4 w 131"/>
                  <a:gd name="T17" fmla="*/ 11 h 347"/>
                  <a:gd name="T18" fmla="*/ 5 w 131"/>
                  <a:gd name="T19" fmla="*/ 8 h 347"/>
                  <a:gd name="T20" fmla="*/ 4 w 131"/>
                  <a:gd name="T21" fmla="*/ 4 h 347"/>
                  <a:gd name="T22" fmla="*/ 2 w 131"/>
                  <a:gd name="T23" fmla="*/ 2 h 347"/>
                  <a:gd name="T24" fmla="*/ 0 w 131"/>
                  <a:gd name="T25" fmla="*/ 0 h 347"/>
                  <a:gd name="T26" fmla="*/ 1 w 131"/>
                  <a:gd name="T27" fmla="*/ 2 h 347"/>
                  <a:gd name="T28" fmla="*/ 1 w 131"/>
                  <a:gd name="T29" fmla="*/ 2 h 3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1"/>
                  <a:gd name="T46" fmla="*/ 0 h 347"/>
                  <a:gd name="T47" fmla="*/ 131 w 131"/>
                  <a:gd name="T48" fmla="*/ 347 h 3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1" h="347">
                    <a:moveTo>
                      <a:pt x="26" y="50"/>
                    </a:moveTo>
                    <a:lnTo>
                      <a:pt x="6" y="64"/>
                    </a:lnTo>
                    <a:lnTo>
                      <a:pt x="55" y="118"/>
                    </a:lnTo>
                    <a:lnTo>
                      <a:pt x="66" y="217"/>
                    </a:lnTo>
                    <a:lnTo>
                      <a:pt x="23" y="163"/>
                    </a:lnTo>
                    <a:lnTo>
                      <a:pt x="40" y="222"/>
                    </a:lnTo>
                    <a:lnTo>
                      <a:pt x="76" y="291"/>
                    </a:lnTo>
                    <a:lnTo>
                      <a:pt x="99" y="243"/>
                    </a:lnTo>
                    <a:lnTo>
                      <a:pt x="122" y="347"/>
                    </a:lnTo>
                    <a:lnTo>
                      <a:pt x="131" y="231"/>
                    </a:lnTo>
                    <a:lnTo>
                      <a:pt x="108" y="119"/>
                    </a:lnTo>
                    <a:lnTo>
                      <a:pt x="60" y="44"/>
                    </a:lnTo>
                    <a:lnTo>
                      <a:pt x="0" y="0"/>
                    </a:lnTo>
                    <a:lnTo>
                      <a:pt x="26" y="50"/>
                    </a:lnTo>
                    <a:close/>
                  </a:path>
                </a:pathLst>
              </a:custGeom>
              <a:solidFill>
                <a:srgbClr val="E1B4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5" name="Freeform 98">
                <a:extLst>
                  <a:ext uri="{FF2B5EF4-FFF2-40B4-BE49-F238E27FC236}">
                    <a16:creationId xmlns:a16="http://schemas.microsoft.com/office/drawing/2014/main" id="{A7C57C30-0EED-43A2-81E5-204152D5CE15}"/>
                  </a:ext>
                </a:extLst>
              </p:cNvPr>
              <p:cNvSpPr>
                <a:spLocks/>
              </p:cNvSpPr>
              <p:nvPr/>
            </p:nvSpPr>
            <p:spPr bwMode="auto">
              <a:xfrm>
                <a:off x="5102" y="3443"/>
                <a:ext cx="50" cy="119"/>
              </a:xfrm>
              <a:custGeom>
                <a:avLst/>
                <a:gdLst>
                  <a:gd name="T0" fmla="*/ 0 w 99"/>
                  <a:gd name="T1" fmla="*/ 0 h 238"/>
                  <a:gd name="T2" fmla="*/ 1 w 99"/>
                  <a:gd name="T3" fmla="*/ 3 h 238"/>
                  <a:gd name="T4" fmla="*/ 4 w 99"/>
                  <a:gd name="T5" fmla="*/ 7 h 238"/>
                  <a:gd name="T6" fmla="*/ 2 w 99"/>
                  <a:gd name="T7" fmla="*/ 3 h 238"/>
                  <a:gd name="T8" fmla="*/ 0 w 99"/>
                  <a:gd name="T9" fmla="*/ 0 h 238"/>
                  <a:gd name="T10" fmla="*/ 0 w 99"/>
                  <a:gd name="T11" fmla="*/ 0 h 238"/>
                  <a:gd name="T12" fmla="*/ 0 60000 65536"/>
                  <a:gd name="T13" fmla="*/ 0 60000 65536"/>
                  <a:gd name="T14" fmla="*/ 0 60000 65536"/>
                  <a:gd name="T15" fmla="*/ 0 60000 65536"/>
                  <a:gd name="T16" fmla="*/ 0 60000 65536"/>
                  <a:gd name="T17" fmla="*/ 0 60000 65536"/>
                  <a:gd name="T18" fmla="*/ 0 w 99"/>
                  <a:gd name="T19" fmla="*/ 0 h 238"/>
                  <a:gd name="T20" fmla="*/ 99 w 99"/>
                  <a:gd name="T21" fmla="*/ 238 h 238"/>
                </a:gdLst>
                <a:ahLst/>
                <a:cxnLst>
                  <a:cxn ang="T12">
                    <a:pos x="T0" y="T1"/>
                  </a:cxn>
                  <a:cxn ang="T13">
                    <a:pos x="T2" y="T3"/>
                  </a:cxn>
                  <a:cxn ang="T14">
                    <a:pos x="T4" y="T5"/>
                  </a:cxn>
                  <a:cxn ang="T15">
                    <a:pos x="T6" y="T7"/>
                  </a:cxn>
                  <a:cxn ang="T16">
                    <a:pos x="T8" y="T9"/>
                  </a:cxn>
                  <a:cxn ang="T17">
                    <a:pos x="T10" y="T11"/>
                  </a:cxn>
                </a:cxnLst>
                <a:rect l="T18" t="T19" r="T20" b="T21"/>
                <a:pathLst>
                  <a:path w="99" h="238">
                    <a:moveTo>
                      <a:pt x="0" y="0"/>
                    </a:moveTo>
                    <a:lnTo>
                      <a:pt x="5" y="77"/>
                    </a:lnTo>
                    <a:lnTo>
                      <a:pt x="99" y="238"/>
                    </a:lnTo>
                    <a:lnTo>
                      <a:pt x="56" y="89"/>
                    </a:lnTo>
                    <a:lnTo>
                      <a:pt x="0" y="0"/>
                    </a:lnTo>
                    <a:close/>
                  </a:path>
                </a:pathLst>
              </a:custGeom>
              <a:solidFill>
                <a:srgbClr val="DCA7A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6" name="Freeform 99">
                <a:extLst>
                  <a:ext uri="{FF2B5EF4-FFF2-40B4-BE49-F238E27FC236}">
                    <a16:creationId xmlns:a16="http://schemas.microsoft.com/office/drawing/2014/main" id="{F69E9919-6914-4000-AB2C-61439475122E}"/>
                  </a:ext>
                </a:extLst>
              </p:cNvPr>
              <p:cNvSpPr>
                <a:spLocks/>
              </p:cNvSpPr>
              <p:nvPr/>
            </p:nvSpPr>
            <p:spPr bwMode="auto">
              <a:xfrm>
                <a:off x="5201" y="3139"/>
                <a:ext cx="138" cy="416"/>
              </a:xfrm>
              <a:custGeom>
                <a:avLst/>
                <a:gdLst>
                  <a:gd name="T0" fmla="*/ 2 w 275"/>
                  <a:gd name="T1" fmla="*/ 6 h 832"/>
                  <a:gd name="T2" fmla="*/ 1 w 275"/>
                  <a:gd name="T3" fmla="*/ 7 h 832"/>
                  <a:gd name="T4" fmla="*/ 0 w 275"/>
                  <a:gd name="T5" fmla="*/ 10 h 832"/>
                  <a:gd name="T6" fmla="*/ 1 w 275"/>
                  <a:gd name="T7" fmla="*/ 11 h 832"/>
                  <a:gd name="T8" fmla="*/ 3 w 275"/>
                  <a:gd name="T9" fmla="*/ 13 h 832"/>
                  <a:gd name="T10" fmla="*/ 2 w 275"/>
                  <a:gd name="T11" fmla="*/ 10 h 832"/>
                  <a:gd name="T12" fmla="*/ 4 w 275"/>
                  <a:gd name="T13" fmla="*/ 13 h 832"/>
                  <a:gd name="T14" fmla="*/ 4 w 275"/>
                  <a:gd name="T15" fmla="*/ 15 h 832"/>
                  <a:gd name="T16" fmla="*/ 4 w 275"/>
                  <a:gd name="T17" fmla="*/ 21 h 832"/>
                  <a:gd name="T18" fmla="*/ 3 w 275"/>
                  <a:gd name="T19" fmla="*/ 26 h 832"/>
                  <a:gd name="T20" fmla="*/ 5 w 275"/>
                  <a:gd name="T21" fmla="*/ 21 h 832"/>
                  <a:gd name="T22" fmla="*/ 6 w 275"/>
                  <a:gd name="T23" fmla="*/ 15 h 832"/>
                  <a:gd name="T24" fmla="*/ 5 w 275"/>
                  <a:gd name="T25" fmla="*/ 13 h 832"/>
                  <a:gd name="T26" fmla="*/ 4 w 275"/>
                  <a:gd name="T27" fmla="*/ 12 h 832"/>
                  <a:gd name="T28" fmla="*/ 4 w 275"/>
                  <a:gd name="T29" fmla="*/ 10 h 832"/>
                  <a:gd name="T30" fmla="*/ 4 w 275"/>
                  <a:gd name="T31" fmla="*/ 10 h 832"/>
                  <a:gd name="T32" fmla="*/ 3 w 275"/>
                  <a:gd name="T33" fmla="*/ 9 h 832"/>
                  <a:gd name="T34" fmla="*/ 3 w 275"/>
                  <a:gd name="T35" fmla="*/ 7 h 832"/>
                  <a:gd name="T36" fmla="*/ 5 w 275"/>
                  <a:gd name="T37" fmla="*/ 3 h 832"/>
                  <a:gd name="T38" fmla="*/ 5 w 275"/>
                  <a:gd name="T39" fmla="*/ 7 h 832"/>
                  <a:gd name="T40" fmla="*/ 9 w 275"/>
                  <a:gd name="T41" fmla="*/ 3 h 832"/>
                  <a:gd name="T42" fmla="*/ 8 w 275"/>
                  <a:gd name="T43" fmla="*/ 1 h 832"/>
                  <a:gd name="T44" fmla="*/ 7 w 275"/>
                  <a:gd name="T45" fmla="*/ 0 h 832"/>
                  <a:gd name="T46" fmla="*/ 6 w 275"/>
                  <a:gd name="T47" fmla="*/ 1 h 832"/>
                  <a:gd name="T48" fmla="*/ 4 w 275"/>
                  <a:gd name="T49" fmla="*/ 3 h 832"/>
                  <a:gd name="T50" fmla="*/ 2 w 275"/>
                  <a:gd name="T51" fmla="*/ 6 h 832"/>
                  <a:gd name="T52" fmla="*/ 2 w 275"/>
                  <a:gd name="T53" fmla="*/ 6 h 8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5"/>
                  <a:gd name="T82" fmla="*/ 0 h 832"/>
                  <a:gd name="T83" fmla="*/ 275 w 275"/>
                  <a:gd name="T84" fmla="*/ 832 h 8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5" h="832">
                    <a:moveTo>
                      <a:pt x="50" y="192"/>
                    </a:moveTo>
                    <a:lnTo>
                      <a:pt x="6" y="235"/>
                    </a:lnTo>
                    <a:lnTo>
                      <a:pt x="0" y="297"/>
                    </a:lnTo>
                    <a:lnTo>
                      <a:pt x="22" y="350"/>
                    </a:lnTo>
                    <a:lnTo>
                      <a:pt x="73" y="422"/>
                    </a:lnTo>
                    <a:lnTo>
                      <a:pt x="47" y="309"/>
                    </a:lnTo>
                    <a:lnTo>
                      <a:pt x="102" y="405"/>
                    </a:lnTo>
                    <a:lnTo>
                      <a:pt x="108" y="490"/>
                    </a:lnTo>
                    <a:lnTo>
                      <a:pt x="102" y="668"/>
                    </a:lnTo>
                    <a:lnTo>
                      <a:pt x="88" y="832"/>
                    </a:lnTo>
                    <a:lnTo>
                      <a:pt x="141" y="659"/>
                    </a:lnTo>
                    <a:lnTo>
                      <a:pt x="164" y="504"/>
                    </a:lnTo>
                    <a:lnTo>
                      <a:pt x="155" y="435"/>
                    </a:lnTo>
                    <a:lnTo>
                      <a:pt x="125" y="362"/>
                    </a:lnTo>
                    <a:lnTo>
                      <a:pt x="116" y="311"/>
                    </a:lnTo>
                    <a:lnTo>
                      <a:pt x="99" y="297"/>
                    </a:lnTo>
                    <a:lnTo>
                      <a:pt x="76" y="274"/>
                    </a:lnTo>
                    <a:lnTo>
                      <a:pt x="79" y="224"/>
                    </a:lnTo>
                    <a:lnTo>
                      <a:pt x="144" y="99"/>
                    </a:lnTo>
                    <a:lnTo>
                      <a:pt x="135" y="242"/>
                    </a:lnTo>
                    <a:lnTo>
                      <a:pt x="275" y="87"/>
                    </a:lnTo>
                    <a:lnTo>
                      <a:pt x="252" y="23"/>
                    </a:lnTo>
                    <a:lnTo>
                      <a:pt x="201" y="0"/>
                    </a:lnTo>
                    <a:lnTo>
                      <a:pt x="164" y="31"/>
                    </a:lnTo>
                    <a:lnTo>
                      <a:pt x="119" y="102"/>
                    </a:lnTo>
                    <a:lnTo>
                      <a:pt x="50" y="192"/>
                    </a:lnTo>
                    <a:close/>
                  </a:path>
                </a:pathLst>
              </a:custGeom>
              <a:solidFill>
                <a:srgbClr val="FC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7" name="Freeform 100">
                <a:extLst>
                  <a:ext uri="{FF2B5EF4-FFF2-40B4-BE49-F238E27FC236}">
                    <a16:creationId xmlns:a16="http://schemas.microsoft.com/office/drawing/2014/main" id="{A6484DFA-2B7F-43E9-A3A6-A6CF845F21AC}"/>
                  </a:ext>
                </a:extLst>
              </p:cNvPr>
              <p:cNvSpPr>
                <a:spLocks/>
              </p:cNvSpPr>
              <p:nvPr/>
            </p:nvSpPr>
            <p:spPr bwMode="auto">
              <a:xfrm>
                <a:off x="5173" y="3109"/>
                <a:ext cx="138" cy="466"/>
              </a:xfrm>
              <a:custGeom>
                <a:avLst/>
                <a:gdLst>
                  <a:gd name="T0" fmla="*/ 9 w 276"/>
                  <a:gd name="T1" fmla="*/ 2 h 931"/>
                  <a:gd name="T2" fmla="*/ 6 w 276"/>
                  <a:gd name="T3" fmla="*/ 3 h 931"/>
                  <a:gd name="T4" fmla="*/ 4 w 276"/>
                  <a:gd name="T5" fmla="*/ 6 h 931"/>
                  <a:gd name="T6" fmla="*/ 2 w 276"/>
                  <a:gd name="T7" fmla="*/ 9 h 931"/>
                  <a:gd name="T8" fmla="*/ 2 w 276"/>
                  <a:gd name="T9" fmla="*/ 11 h 931"/>
                  <a:gd name="T10" fmla="*/ 1 w 276"/>
                  <a:gd name="T11" fmla="*/ 10 h 931"/>
                  <a:gd name="T12" fmla="*/ 1 w 276"/>
                  <a:gd name="T13" fmla="*/ 12 h 931"/>
                  <a:gd name="T14" fmla="*/ 2 w 276"/>
                  <a:gd name="T15" fmla="*/ 14 h 931"/>
                  <a:gd name="T16" fmla="*/ 2 w 276"/>
                  <a:gd name="T17" fmla="*/ 15 h 931"/>
                  <a:gd name="T18" fmla="*/ 2 w 276"/>
                  <a:gd name="T19" fmla="*/ 19 h 931"/>
                  <a:gd name="T20" fmla="*/ 2 w 276"/>
                  <a:gd name="T21" fmla="*/ 24 h 931"/>
                  <a:gd name="T22" fmla="*/ 3 w 276"/>
                  <a:gd name="T23" fmla="*/ 19 h 931"/>
                  <a:gd name="T24" fmla="*/ 3 w 276"/>
                  <a:gd name="T25" fmla="*/ 23 h 931"/>
                  <a:gd name="T26" fmla="*/ 3 w 276"/>
                  <a:gd name="T27" fmla="*/ 26 h 931"/>
                  <a:gd name="T28" fmla="*/ 3 w 276"/>
                  <a:gd name="T29" fmla="*/ 30 h 931"/>
                  <a:gd name="T30" fmla="*/ 1 w 276"/>
                  <a:gd name="T31" fmla="*/ 29 h 931"/>
                  <a:gd name="T32" fmla="*/ 1 w 276"/>
                  <a:gd name="T33" fmla="*/ 26 h 931"/>
                  <a:gd name="T34" fmla="*/ 1 w 276"/>
                  <a:gd name="T35" fmla="*/ 21 h 931"/>
                  <a:gd name="T36" fmla="*/ 1 w 276"/>
                  <a:gd name="T37" fmla="*/ 16 h 931"/>
                  <a:gd name="T38" fmla="*/ 1 w 276"/>
                  <a:gd name="T39" fmla="*/ 14 h 931"/>
                  <a:gd name="T40" fmla="*/ 0 w 276"/>
                  <a:gd name="T41" fmla="*/ 12 h 931"/>
                  <a:gd name="T42" fmla="*/ 1 w 276"/>
                  <a:gd name="T43" fmla="*/ 11 h 931"/>
                  <a:gd name="T44" fmla="*/ 3 w 276"/>
                  <a:gd name="T45" fmla="*/ 7 h 931"/>
                  <a:gd name="T46" fmla="*/ 5 w 276"/>
                  <a:gd name="T47" fmla="*/ 5 h 931"/>
                  <a:gd name="T48" fmla="*/ 6 w 276"/>
                  <a:gd name="T49" fmla="*/ 0 h 931"/>
                  <a:gd name="T50" fmla="*/ 9 w 276"/>
                  <a:gd name="T51" fmla="*/ 2 h 931"/>
                  <a:gd name="T52" fmla="*/ 9 w 276"/>
                  <a:gd name="T53" fmla="*/ 2 h 9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931"/>
                  <a:gd name="T83" fmla="*/ 276 w 276"/>
                  <a:gd name="T84" fmla="*/ 931 h 9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931">
                    <a:moveTo>
                      <a:pt x="276" y="38"/>
                    </a:moveTo>
                    <a:lnTo>
                      <a:pt x="222" y="87"/>
                    </a:lnTo>
                    <a:lnTo>
                      <a:pt x="157" y="181"/>
                    </a:lnTo>
                    <a:lnTo>
                      <a:pt x="80" y="286"/>
                    </a:lnTo>
                    <a:lnTo>
                      <a:pt x="64" y="333"/>
                    </a:lnTo>
                    <a:lnTo>
                      <a:pt x="44" y="319"/>
                    </a:lnTo>
                    <a:lnTo>
                      <a:pt x="38" y="353"/>
                    </a:lnTo>
                    <a:lnTo>
                      <a:pt x="75" y="421"/>
                    </a:lnTo>
                    <a:lnTo>
                      <a:pt x="69" y="467"/>
                    </a:lnTo>
                    <a:lnTo>
                      <a:pt x="64" y="585"/>
                    </a:lnTo>
                    <a:lnTo>
                      <a:pt x="91" y="756"/>
                    </a:lnTo>
                    <a:lnTo>
                      <a:pt x="117" y="587"/>
                    </a:lnTo>
                    <a:lnTo>
                      <a:pt x="123" y="721"/>
                    </a:lnTo>
                    <a:lnTo>
                      <a:pt x="120" y="832"/>
                    </a:lnTo>
                    <a:lnTo>
                      <a:pt x="108" y="931"/>
                    </a:lnTo>
                    <a:lnTo>
                      <a:pt x="52" y="928"/>
                    </a:lnTo>
                    <a:lnTo>
                      <a:pt x="44" y="829"/>
                    </a:lnTo>
                    <a:lnTo>
                      <a:pt x="21" y="656"/>
                    </a:lnTo>
                    <a:lnTo>
                      <a:pt x="21" y="508"/>
                    </a:lnTo>
                    <a:lnTo>
                      <a:pt x="23" y="421"/>
                    </a:lnTo>
                    <a:lnTo>
                      <a:pt x="0" y="382"/>
                    </a:lnTo>
                    <a:lnTo>
                      <a:pt x="3" y="322"/>
                    </a:lnTo>
                    <a:lnTo>
                      <a:pt x="111" y="202"/>
                    </a:lnTo>
                    <a:lnTo>
                      <a:pt x="166" y="132"/>
                    </a:lnTo>
                    <a:lnTo>
                      <a:pt x="202" y="0"/>
                    </a:lnTo>
                    <a:lnTo>
                      <a:pt x="276" y="38"/>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8" name="Freeform 101">
                <a:extLst>
                  <a:ext uri="{FF2B5EF4-FFF2-40B4-BE49-F238E27FC236}">
                    <a16:creationId xmlns:a16="http://schemas.microsoft.com/office/drawing/2014/main" id="{786630E6-CFA7-4204-8724-53D3685F851B}"/>
                  </a:ext>
                </a:extLst>
              </p:cNvPr>
              <p:cNvSpPr>
                <a:spLocks/>
              </p:cNvSpPr>
              <p:nvPr/>
            </p:nvSpPr>
            <p:spPr bwMode="auto">
              <a:xfrm>
                <a:off x="5178" y="3290"/>
                <a:ext cx="50" cy="91"/>
              </a:xfrm>
              <a:custGeom>
                <a:avLst/>
                <a:gdLst>
                  <a:gd name="T0" fmla="*/ 2 w 99"/>
                  <a:gd name="T1" fmla="*/ 3 h 181"/>
                  <a:gd name="T2" fmla="*/ 3 w 99"/>
                  <a:gd name="T3" fmla="*/ 1 h 181"/>
                  <a:gd name="T4" fmla="*/ 4 w 99"/>
                  <a:gd name="T5" fmla="*/ 3 h 181"/>
                  <a:gd name="T6" fmla="*/ 4 w 99"/>
                  <a:gd name="T7" fmla="*/ 6 h 181"/>
                  <a:gd name="T8" fmla="*/ 0 w 99"/>
                  <a:gd name="T9" fmla="*/ 0 h 181"/>
                  <a:gd name="T10" fmla="*/ 2 w 99"/>
                  <a:gd name="T11" fmla="*/ 3 h 181"/>
                  <a:gd name="T12" fmla="*/ 2 w 99"/>
                  <a:gd name="T13" fmla="*/ 3 h 181"/>
                  <a:gd name="T14" fmla="*/ 0 60000 65536"/>
                  <a:gd name="T15" fmla="*/ 0 60000 65536"/>
                  <a:gd name="T16" fmla="*/ 0 60000 65536"/>
                  <a:gd name="T17" fmla="*/ 0 60000 65536"/>
                  <a:gd name="T18" fmla="*/ 0 60000 65536"/>
                  <a:gd name="T19" fmla="*/ 0 60000 65536"/>
                  <a:gd name="T20" fmla="*/ 0 60000 65536"/>
                  <a:gd name="T21" fmla="*/ 0 w 99"/>
                  <a:gd name="T22" fmla="*/ 0 h 181"/>
                  <a:gd name="T23" fmla="*/ 99 w 99"/>
                  <a:gd name="T24" fmla="*/ 181 h 1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81">
                    <a:moveTo>
                      <a:pt x="60" y="76"/>
                    </a:moveTo>
                    <a:lnTo>
                      <a:pt x="85" y="20"/>
                    </a:lnTo>
                    <a:lnTo>
                      <a:pt x="99" y="73"/>
                    </a:lnTo>
                    <a:lnTo>
                      <a:pt x="99" y="181"/>
                    </a:lnTo>
                    <a:lnTo>
                      <a:pt x="0" y="0"/>
                    </a:lnTo>
                    <a:lnTo>
                      <a:pt x="60" y="76"/>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89" name="Freeform 102">
                <a:extLst>
                  <a:ext uri="{FF2B5EF4-FFF2-40B4-BE49-F238E27FC236}">
                    <a16:creationId xmlns:a16="http://schemas.microsoft.com/office/drawing/2014/main" id="{EDA3FF60-12A5-4B7C-82CD-1CB7D05D340E}"/>
                  </a:ext>
                </a:extLst>
              </p:cNvPr>
              <p:cNvSpPr>
                <a:spLocks/>
              </p:cNvSpPr>
              <p:nvPr/>
            </p:nvSpPr>
            <p:spPr bwMode="auto">
              <a:xfrm>
                <a:off x="4928" y="2902"/>
                <a:ext cx="50" cy="111"/>
              </a:xfrm>
              <a:custGeom>
                <a:avLst/>
                <a:gdLst>
                  <a:gd name="T0" fmla="*/ 0 w 101"/>
                  <a:gd name="T1" fmla="*/ 1 h 223"/>
                  <a:gd name="T2" fmla="*/ 0 w 101"/>
                  <a:gd name="T3" fmla="*/ 3 h 223"/>
                  <a:gd name="T4" fmla="*/ 0 w 101"/>
                  <a:gd name="T5" fmla="*/ 4 h 223"/>
                  <a:gd name="T6" fmla="*/ 0 w 101"/>
                  <a:gd name="T7" fmla="*/ 6 h 223"/>
                  <a:gd name="T8" fmla="*/ 1 w 101"/>
                  <a:gd name="T9" fmla="*/ 6 h 223"/>
                  <a:gd name="T10" fmla="*/ 2 w 101"/>
                  <a:gd name="T11" fmla="*/ 6 h 223"/>
                  <a:gd name="T12" fmla="*/ 3 w 101"/>
                  <a:gd name="T13" fmla="*/ 5 h 223"/>
                  <a:gd name="T14" fmla="*/ 2 w 101"/>
                  <a:gd name="T15" fmla="*/ 3 h 223"/>
                  <a:gd name="T16" fmla="*/ 1 w 101"/>
                  <a:gd name="T17" fmla="*/ 2 h 223"/>
                  <a:gd name="T18" fmla="*/ 1 w 101"/>
                  <a:gd name="T19" fmla="*/ 1 h 223"/>
                  <a:gd name="T20" fmla="*/ 1 w 101"/>
                  <a:gd name="T21" fmla="*/ 0 h 223"/>
                  <a:gd name="T22" fmla="*/ 0 w 101"/>
                  <a:gd name="T23" fmla="*/ 1 h 223"/>
                  <a:gd name="T24" fmla="*/ 0 w 101"/>
                  <a:gd name="T25" fmla="*/ 1 h 2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1"/>
                  <a:gd name="T40" fmla="*/ 0 h 223"/>
                  <a:gd name="T41" fmla="*/ 101 w 101"/>
                  <a:gd name="T42" fmla="*/ 223 h 2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1" h="223">
                    <a:moveTo>
                      <a:pt x="16" y="43"/>
                    </a:moveTo>
                    <a:lnTo>
                      <a:pt x="12" y="97"/>
                    </a:lnTo>
                    <a:lnTo>
                      <a:pt x="22" y="150"/>
                    </a:lnTo>
                    <a:lnTo>
                      <a:pt x="0" y="193"/>
                    </a:lnTo>
                    <a:lnTo>
                      <a:pt x="39" y="207"/>
                    </a:lnTo>
                    <a:lnTo>
                      <a:pt x="75" y="223"/>
                    </a:lnTo>
                    <a:lnTo>
                      <a:pt x="101" y="183"/>
                    </a:lnTo>
                    <a:lnTo>
                      <a:pt x="94" y="125"/>
                    </a:lnTo>
                    <a:lnTo>
                      <a:pt x="51" y="91"/>
                    </a:lnTo>
                    <a:lnTo>
                      <a:pt x="32" y="54"/>
                    </a:lnTo>
                    <a:lnTo>
                      <a:pt x="36" y="0"/>
                    </a:lnTo>
                    <a:lnTo>
                      <a:pt x="16" y="43"/>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0" name="Freeform 103">
                <a:extLst>
                  <a:ext uri="{FF2B5EF4-FFF2-40B4-BE49-F238E27FC236}">
                    <a16:creationId xmlns:a16="http://schemas.microsoft.com/office/drawing/2014/main" id="{F1219113-B20F-49C9-B4A4-213D89590676}"/>
                  </a:ext>
                </a:extLst>
              </p:cNvPr>
              <p:cNvSpPr>
                <a:spLocks/>
              </p:cNvSpPr>
              <p:nvPr/>
            </p:nvSpPr>
            <p:spPr bwMode="auto">
              <a:xfrm>
                <a:off x="5144" y="2759"/>
                <a:ext cx="157" cy="255"/>
              </a:xfrm>
              <a:custGeom>
                <a:avLst/>
                <a:gdLst>
                  <a:gd name="T0" fmla="*/ 0 w 315"/>
                  <a:gd name="T1" fmla="*/ 0 h 512"/>
                  <a:gd name="T2" fmla="*/ 3 w 315"/>
                  <a:gd name="T3" fmla="*/ 1 h 512"/>
                  <a:gd name="T4" fmla="*/ 3 w 315"/>
                  <a:gd name="T5" fmla="*/ 2 h 512"/>
                  <a:gd name="T6" fmla="*/ 6 w 315"/>
                  <a:gd name="T7" fmla="*/ 2 h 512"/>
                  <a:gd name="T8" fmla="*/ 7 w 315"/>
                  <a:gd name="T9" fmla="*/ 3 h 512"/>
                  <a:gd name="T10" fmla="*/ 5 w 315"/>
                  <a:gd name="T11" fmla="*/ 4 h 512"/>
                  <a:gd name="T12" fmla="*/ 4 w 315"/>
                  <a:gd name="T13" fmla="*/ 6 h 512"/>
                  <a:gd name="T14" fmla="*/ 5 w 315"/>
                  <a:gd name="T15" fmla="*/ 6 h 512"/>
                  <a:gd name="T16" fmla="*/ 4 w 315"/>
                  <a:gd name="T17" fmla="*/ 8 h 512"/>
                  <a:gd name="T18" fmla="*/ 7 w 315"/>
                  <a:gd name="T19" fmla="*/ 7 h 512"/>
                  <a:gd name="T20" fmla="*/ 6 w 315"/>
                  <a:gd name="T21" fmla="*/ 9 h 512"/>
                  <a:gd name="T22" fmla="*/ 5 w 315"/>
                  <a:gd name="T23" fmla="*/ 11 h 512"/>
                  <a:gd name="T24" fmla="*/ 7 w 315"/>
                  <a:gd name="T25" fmla="*/ 13 h 512"/>
                  <a:gd name="T26" fmla="*/ 4 w 315"/>
                  <a:gd name="T27" fmla="*/ 13 h 512"/>
                  <a:gd name="T28" fmla="*/ 6 w 315"/>
                  <a:gd name="T29" fmla="*/ 13 h 512"/>
                  <a:gd name="T30" fmla="*/ 5 w 315"/>
                  <a:gd name="T31" fmla="*/ 15 h 512"/>
                  <a:gd name="T32" fmla="*/ 8 w 315"/>
                  <a:gd name="T33" fmla="*/ 15 h 512"/>
                  <a:gd name="T34" fmla="*/ 7 w 315"/>
                  <a:gd name="T35" fmla="*/ 14 h 512"/>
                  <a:gd name="T36" fmla="*/ 8 w 315"/>
                  <a:gd name="T37" fmla="*/ 14 h 512"/>
                  <a:gd name="T38" fmla="*/ 8 w 315"/>
                  <a:gd name="T39" fmla="*/ 12 h 512"/>
                  <a:gd name="T40" fmla="*/ 8 w 315"/>
                  <a:gd name="T41" fmla="*/ 11 h 512"/>
                  <a:gd name="T42" fmla="*/ 9 w 315"/>
                  <a:gd name="T43" fmla="*/ 8 h 512"/>
                  <a:gd name="T44" fmla="*/ 9 w 315"/>
                  <a:gd name="T45" fmla="*/ 6 h 512"/>
                  <a:gd name="T46" fmla="*/ 9 w 315"/>
                  <a:gd name="T47" fmla="*/ 4 h 512"/>
                  <a:gd name="T48" fmla="*/ 8 w 315"/>
                  <a:gd name="T49" fmla="*/ 3 h 512"/>
                  <a:gd name="T50" fmla="*/ 9 w 315"/>
                  <a:gd name="T51" fmla="*/ 3 h 512"/>
                  <a:gd name="T52" fmla="*/ 7 w 315"/>
                  <a:gd name="T53" fmla="*/ 1 h 512"/>
                  <a:gd name="T54" fmla="*/ 4 w 315"/>
                  <a:gd name="T55" fmla="*/ 0 h 512"/>
                  <a:gd name="T56" fmla="*/ 2 w 315"/>
                  <a:gd name="T57" fmla="*/ 0 h 512"/>
                  <a:gd name="T58" fmla="*/ 0 w 315"/>
                  <a:gd name="T59" fmla="*/ 0 h 512"/>
                  <a:gd name="T60" fmla="*/ 0 w 315"/>
                  <a:gd name="T61" fmla="*/ 0 h 5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15"/>
                  <a:gd name="T94" fmla="*/ 0 h 512"/>
                  <a:gd name="T95" fmla="*/ 315 w 315"/>
                  <a:gd name="T96" fmla="*/ 512 h 5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15" h="512">
                    <a:moveTo>
                      <a:pt x="0" y="2"/>
                    </a:moveTo>
                    <a:lnTo>
                      <a:pt x="101" y="41"/>
                    </a:lnTo>
                    <a:lnTo>
                      <a:pt x="115" y="74"/>
                    </a:lnTo>
                    <a:lnTo>
                      <a:pt x="194" y="84"/>
                    </a:lnTo>
                    <a:lnTo>
                      <a:pt x="254" y="120"/>
                    </a:lnTo>
                    <a:lnTo>
                      <a:pt x="184" y="148"/>
                    </a:lnTo>
                    <a:lnTo>
                      <a:pt x="134" y="206"/>
                    </a:lnTo>
                    <a:lnTo>
                      <a:pt x="190" y="200"/>
                    </a:lnTo>
                    <a:lnTo>
                      <a:pt x="158" y="279"/>
                    </a:lnTo>
                    <a:lnTo>
                      <a:pt x="234" y="252"/>
                    </a:lnTo>
                    <a:lnTo>
                      <a:pt x="218" y="315"/>
                    </a:lnTo>
                    <a:lnTo>
                      <a:pt x="168" y="365"/>
                    </a:lnTo>
                    <a:lnTo>
                      <a:pt x="244" y="426"/>
                    </a:lnTo>
                    <a:lnTo>
                      <a:pt x="151" y="419"/>
                    </a:lnTo>
                    <a:lnTo>
                      <a:pt x="198" y="447"/>
                    </a:lnTo>
                    <a:lnTo>
                      <a:pt x="191" y="483"/>
                    </a:lnTo>
                    <a:lnTo>
                      <a:pt x="266" y="512"/>
                    </a:lnTo>
                    <a:lnTo>
                      <a:pt x="230" y="450"/>
                    </a:lnTo>
                    <a:lnTo>
                      <a:pt x="277" y="472"/>
                    </a:lnTo>
                    <a:lnTo>
                      <a:pt x="273" y="408"/>
                    </a:lnTo>
                    <a:lnTo>
                      <a:pt x="286" y="363"/>
                    </a:lnTo>
                    <a:lnTo>
                      <a:pt x="290" y="269"/>
                    </a:lnTo>
                    <a:lnTo>
                      <a:pt x="302" y="223"/>
                    </a:lnTo>
                    <a:lnTo>
                      <a:pt x="293" y="151"/>
                    </a:lnTo>
                    <a:lnTo>
                      <a:pt x="273" y="97"/>
                    </a:lnTo>
                    <a:lnTo>
                      <a:pt x="315" y="97"/>
                    </a:lnTo>
                    <a:lnTo>
                      <a:pt x="237" y="51"/>
                    </a:lnTo>
                    <a:lnTo>
                      <a:pt x="154" y="29"/>
                    </a:lnTo>
                    <a:lnTo>
                      <a:pt x="73" y="0"/>
                    </a:lnTo>
                    <a:lnTo>
                      <a:pt x="0" y="2"/>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1" name="Freeform 104">
                <a:extLst>
                  <a:ext uri="{FF2B5EF4-FFF2-40B4-BE49-F238E27FC236}">
                    <a16:creationId xmlns:a16="http://schemas.microsoft.com/office/drawing/2014/main" id="{20D01418-6B10-4B75-910C-C18BFDD7A4E9}"/>
                  </a:ext>
                </a:extLst>
              </p:cNvPr>
              <p:cNvSpPr>
                <a:spLocks/>
              </p:cNvSpPr>
              <p:nvPr/>
            </p:nvSpPr>
            <p:spPr bwMode="auto">
              <a:xfrm>
                <a:off x="5316" y="2829"/>
                <a:ext cx="54" cy="158"/>
              </a:xfrm>
              <a:custGeom>
                <a:avLst/>
                <a:gdLst>
                  <a:gd name="T0" fmla="*/ 2 w 109"/>
                  <a:gd name="T1" fmla="*/ 3 h 316"/>
                  <a:gd name="T2" fmla="*/ 0 w 109"/>
                  <a:gd name="T3" fmla="*/ 5 h 316"/>
                  <a:gd name="T4" fmla="*/ 2 w 109"/>
                  <a:gd name="T5" fmla="*/ 5 h 316"/>
                  <a:gd name="T6" fmla="*/ 0 w 109"/>
                  <a:gd name="T7" fmla="*/ 7 h 316"/>
                  <a:gd name="T8" fmla="*/ 2 w 109"/>
                  <a:gd name="T9" fmla="*/ 6 h 316"/>
                  <a:gd name="T10" fmla="*/ 0 w 109"/>
                  <a:gd name="T11" fmla="*/ 9 h 316"/>
                  <a:gd name="T12" fmla="*/ 0 w 109"/>
                  <a:gd name="T13" fmla="*/ 9 h 316"/>
                  <a:gd name="T14" fmla="*/ 0 w 109"/>
                  <a:gd name="T15" fmla="*/ 10 h 316"/>
                  <a:gd name="T16" fmla="*/ 1 w 109"/>
                  <a:gd name="T17" fmla="*/ 9 h 316"/>
                  <a:gd name="T18" fmla="*/ 3 w 109"/>
                  <a:gd name="T19" fmla="*/ 6 h 316"/>
                  <a:gd name="T20" fmla="*/ 3 w 109"/>
                  <a:gd name="T21" fmla="*/ 5 h 316"/>
                  <a:gd name="T22" fmla="*/ 3 w 109"/>
                  <a:gd name="T23" fmla="*/ 2 h 316"/>
                  <a:gd name="T24" fmla="*/ 0 w 109"/>
                  <a:gd name="T25" fmla="*/ 0 h 316"/>
                  <a:gd name="T26" fmla="*/ 2 w 109"/>
                  <a:gd name="T27" fmla="*/ 3 h 316"/>
                  <a:gd name="T28" fmla="*/ 2 w 109"/>
                  <a:gd name="T29" fmla="*/ 3 h 3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9"/>
                  <a:gd name="T46" fmla="*/ 0 h 316"/>
                  <a:gd name="T47" fmla="*/ 109 w 109"/>
                  <a:gd name="T48" fmla="*/ 316 h 3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9" h="316">
                    <a:moveTo>
                      <a:pt x="79" y="114"/>
                    </a:moveTo>
                    <a:lnTo>
                      <a:pt x="7" y="183"/>
                    </a:lnTo>
                    <a:lnTo>
                      <a:pt x="83" y="161"/>
                    </a:lnTo>
                    <a:lnTo>
                      <a:pt x="25" y="224"/>
                    </a:lnTo>
                    <a:lnTo>
                      <a:pt x="81" y="200"/>
                    </a:lnTo>
                    <a:lnTo>
                      <a:pt x="15" y="273"/>
                    </a:lnTo>
                    <a:lnTo>
                      <a:pt x="0" y="288"/>
                    </a:lnTo>
                    <a:lnTo>
                      <a:pt x="7" y="316"/>
                    </a:lnTo>
                    <a:lnTo>
                      <a:pt x="58" y="270"/>
                    </a:lnTo>
                    <a:lnTo>
                      <a:pt x="104" y="210"/>
                    </a:lnTo>
                    <a:lnTo>
                      <a:pt x="109" y="147"/>
                    </a:lnTo>
                    <a:lnTo>
                      <a:pt x="97" y="78"/>
                    </a:lnTo>
                    <a:lnTo>
                      <a:pt x="15" y="0"/>
                    </a:lnTo>
                    <a:lnTo>
                      <a:pt x="79" y="114"/>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2" name="Freeform 105">
                <a:extLst>
                  <a:ext uri="{FF2B5EF4-FFF2-40B4-BE49-F238E27FC236}">
                    <a16:creationId xmlns:a16="http://schemas.microsoft.com/office/drawing/2014/main" id="{E6141BFC-6B4D-4DD7-BF24-2D46F4D45E79}"/>
                  </a:ext>
                </a:extLst>
              </p:cNvPr>
              <p:cNvSpPr>
                <a:spLocks/>
              </p:cNvSpPr>
              <p:nvPr/>
            </p:nvSpPr>
            <p:spPr bwMode="auto">
              <a:xfrm>
                <a:off x="5108" y="2781"/>
                <a:ext cx="30" cy="144"/>
              </a:xfrm>
              <a:custGeom>
                <a:avLst/>
                <a:gdLst>
                  <a:gd name="T0" fmla="*/ 1 w 59"/>
                  <a:gd name="T1" fmla="*/ 0 h 287"/>
                  <a:gd name="T2" fmla="*/ 1 w 59"/>
                  <a:gd name="T3" fmla="*/ 3 h 287"/>
                  <a:gd name="T4" fmla="*/ 0 w 59"/>
                  <a:gd name="T5" fmla="*/ 8 h 287"/>
                  <a:gd name="T6" fmla="*/ 1 w 59"/>
                  <a:gd name="T7" fmla="*/ 9 h 287"/>
                  <a:gd name="T8" fmla="*/ 2 w 59"/>
                  <a:gd name="T9" fmla="*/ 9 h 287"/>
                  <a:gd name="T10" fmla="*/ 1 w 59"/>
                  <a:gd name="T11" fmla="*/ 8 h 287"/>
                  <a:gd name="T12" fmla="*/ 2 w 59"/>
                  <a:gd name="T13" fmla="*/ 4 h 287"/>
                  <a:gd name="T14" fmla="*/ 2 w 59"/>
                  <a:gd name="T15" fmla="*/ 2 h 287"/>
                  <a:gd name="T16" fmla="*/ 2 w 59"/>
                  <a:gd name="T17" fmla="*/ 5 h 287"/>
                  <a:gd name="T18" fmla="*/ 1 w 59"/>
                  <a:gd name="T19" fmla="*/ 0 h 287"/>
                  <a:gd name="T20" fmla="*/ 1 w 59"/>
                  <a:gd name="T21" fmla="*/ 0 h 2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
                  <a:gd name="T34" fmla="*/ 0 h 287"/>
                  <a:gd name="T35" fmla="*/ 59 w 59"/>
                  <a:gd name="T36" fmla="*/ 287 h 28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 h="287">
                    <a:moveTo>
                      <a:pt x="16" y="0"/>
                    </a:moveTo>
                    <a:lnTo>
                      <a:pt x="19" y="95"/>
                    </a:lnTo>
                    <a:lnTo>
                      <a:pt x="0" y="241"/>
                    </a:lnTo>
                    <a:lnTo>
                      <a:pt x="30" y="273"/>
                    </a:lnTo>
                    <a:lnTo>
                      <a:pt x="55" y="287"/>
                    </a:lnTo>
                    <a:lnTo>
                      <a:pt x="30" y="231"/>
                    </a:lnTo>
                    <a:lnTo>
                      <a:pt x="59" y="113"/>
                    </a:lnTo>
                    <a:lnTo>
                      <a:pt x="52" y="60"/>
                    </a:lnTo>
                    <a:lnTo>
                      <a:pt x="40" y="138"/>
                    </a:lnTo>
                    <a:lnTo>
                      <a:pt x="16"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3" name="Freeform 106">
                <a:extLst>
                  <a:ext uri="{FF2B5EF4-FFF2-40B4-BE49-F238E27FC236}">
                    <a16:creationId xmlns:a16="http://schemas.microsoft.com/office/drawing/2014/main" id="{BC0F596A-CBFC-4BA3-839A-31BF1B82F497}"/>
                  </a:ext>
                </a:extLst>
              </p:cNvPr>
              <p:cNvSpPr>
                <a:spLocks/>
              </p:cNvSpPr>
              <p:nvPr/>
            </p:nvSpPr>
            <p:spPr bwMode="auto">
              <a:xfrm>
                <a:off x="5103" y="2956"/>
                <a:ext cx="49" cy="44"/>
              </a:xfrm>
              <a:custGeom>
                <a:avLst/>
                <a:gdLst>
                  <a:gd name="T0" fmla="*/ 0 w 98"/>
                  <a:gd name="T1" fmla="*/ 0 h 89"/>
                  <a:gd name="T2" fmla="*/ 2 w 98"/>
                  <a:gd name="T3" fmla="*/ 1 h 89"/>
                  <a:gd name="T4" fmla="*/ 3 w 98"/>
                  <a:gd name="T5" fmla="*/ 2 h 89"/>
                  <a:gd name="T6" fmla="*/ 3 w 98"/>
                  <a:gd name="T7" fmla="*/ 1 h 89"/>
                  <a:gd name="T8" fmla="*/ 0 w 98"/>
                  <a:gd name="T9" fmla="*/ 0 h 89"/>
                  <a:gd name="T10" fmla="*/ 0 w 98"/>
                  <a:gd name="T11" fmla="*/ 0 h 89"/>
                  <a:gd name="T12" fmla="*/ 0 60000 65536"/>
                  <a:gd name="T13" fmla="*/ 0 60000 65536"/>
                  <a:gd name="T14" fmla="*/ 0 60000 65536"/>
                  <a:gd name="T15" fmla="*/ 0 60000 65536"/>
                  <a:gd name="T16" fmla="*/ 0 60000 65536"/>
                  <a:gd name="T17" fmla="*/ 0 60000 65536"/>
                  <a:gd name="T18" fmla="*/ 0 w 98"/>
                  <a:gd name="T19" fmla="*/ 0 h 89"/>
                  <a:gd name="T20" fmla="*/ 98 w 98"/>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98" h="89">
                    <a:moveTo>
                      <a:pt x="0" y="0"/>
                    </a:moveTo>
                    <a:lnTo>
                      <a:pt x="53" y="60"/>
                    </a:lnTo>
                    <a:lnTo>
                      <a:pt x="98" y="89"/>
                    </a:lnTo>
                    <a:lnTo>
                      <a:pt x="72" y="36"/>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4" name="Freeform 107">
                <a:extLst>
                  <a:ext uri="{FF2B5EF4-FFF2-40B4-BE49-F238E27FC236}">
                    <a16:creationId xmlns:a16="http://schemas.microsoft.com/office/drawing/2014/main" id="{E113DD7E-98FC-424F-8636-37454ACFE543}"/>
                  </a:ext>
                </a:extLst>
              </p:cNvPr>
              <p:cNvSpPr>
                <a:spLocks/>
              </p:cNvSpPr>
              <p:nvPr/>
            </p:nvSpPr>
            <p:spPr bwMode="auto">
              <a:xfrm>
                <a:off x="5010" y="2923"/>
                <a:ext cx="95" cy="63"/>
              </a:xfrm>
              <a:custGeom>
                <a:avLst/>
                <a:gdLst>
                  <a:gd name="T0" fmla="*/ 6 w 189"/>
                  <a:gd name="T1" fmla="*/ 4 h 125"/>
                  <a:gd name="T2" fmla="*/ 4 w 189"/>
                  <a:gd name="T3" fmla="*/ 2 h 125"/>
                  <a:gd name="T4" fmla="*/ 2 w 189"/>
                  <a:gd name="T5" fmla="*/ 1 h 125"/>
                  <a:gd name="T6" fmla="*/ 0 w 189"/>
                  <a:gd name="T7" fmla="*/ 0 h 125"/>
                  <a:gd name="T8" fmla="*/ 3 w 189"/>
                  <a:gd name="T9" fmla="*/ 2 h 125"/>
                  <a:gd name="T10" fmla="*/ 6 w 189"/>
                  <a:gd name="T11" fmla="*/ 4 h 125"/>
                  <a:gd name="T12" fmla="*/ 6 w 189"/>
                  <a:gd name="T13" fmla="*/ 4 h 125"/>
                  <a:gd name="T14" fmla="*/ 0 60000 65536"/>
                  <a:gd name="T15" fmla="*/ 0 60000 65536"/>
                  <a:gd name="T16" fmla="*/ 0 60000 65536"/>
                  <a:gd name="T17" fmla="*/ 0 60000 65536"/>
                  <a:gd name="T18" fmla="*/ 0 60000 65536"/>
                  <a:gd name="T19" fmla="*/ 0 60000 65536"/>
                  <a:gd name="T20" fmla="*/ 0 60000 65536"/>
                  <a:gd name="T21" fmla="*/ 0 w 189"/>
                  <a:gd name="T22" fmla="*/ 0 h 125"/>
                  <a:gd name="T23" fmla="*/ 189 w 189"/>
                  <a:gd name="T24" fmla="*/ 125 h 1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9" h="125">
                    <a:moveTo>
                      <a:pt x="189" y="125"/>
                    </a:moveTo>
                    <a:lnTo>
                      <a:pt x="118" y="46"/>
                    </a:lnTo>
                    <a:lnTo>
                      <a:pt x="33" y="15"/>
                    </a:lnTo>
                    <a:lnTo>
                      <a:pt x="0" y="0"/>
                    </a:lnTo>
                    <a:lnTo>
                      <a:pt x="74" y="55"/>
                    </a:lnTo>
                    <a:lnTo>
                      <a:pt x="189" y="12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5" name="Freeform 108">
                <a:extLst>
                  <a:ext uri="{FF2B5EF4-FFF2-40B4-BE49-F238E27FC236}">
                    <a16:creationId xmlns:a16="http://schemas.microsoft.com/office/drawing/2014/main" id="{CF457FDA-B600-496B-A7C4-6E0659C09FF3}"/>
                  </a:ext>
                </a:extLst>
              </p:cNvPr>
              <p:cNvSpPr>
                <a:spLocks/>
              </p:cNvSpPr>
              <p:nvPr/>
            </p:nvSpPr>
            <p:spPr bwMode="auto">
              <a:xfrm>
                <a:off x="5341" y="2910"/>
                <a:ext cx="80" cy="110"/>
              </a:xfrm>
              <a:custGeom>
                <a:avLst/>
                <a:gdLst>
                  <a:gd name="T0" fmla="*/ 3 w 161"/>
                  <a:gd name="T1" fmla="*/ 0 h 220"/>
                  <a:gd name="T2" fmla="*/ 3 w 161"/>
                  <a:gd name="T3" fmla="*/ 3 h 220"/>
                  <a:gd name="T4" fmla="*/ 2 w 161"/>
                  <a:gd name="T5" fmla="*/ 3 h 220"/>
                  <a:gd name="T6" fmla="*/ 1 w 161"/>
                  <a:gd name="T7" fmla="*/ 5 h 220"/>
                  <a:gd name="T8" fmla="*/ 0 w 161"/>
                  <a:gd name="T9" fmla="*/ 7 h 220"/>
                  <a:gd name="T10" fmla="*/ 3 w 161"/>
                  <a:gd name="T11" fmla="*/ 6 h 220"/>
                  <a:gd name="T12" fmla="*/ 4 w 161"/>
                  <a:gd name="T13" fmla="*/ 3 h 220"/>
                  <a:gd name="T14" fmla="*/ 5 w 161"/>
                  <a:gd name="T15" fmla="*/ 2 h 220"/>
                  <a:gd name="T16" fmla="*/ 3 w 161"/>
                  <a:gd name="T17" fmla="*/ 0 h 220"/>
                  <a:gd name="T18" fmla="*/ 3 w 161"/>
                  <a:gd name="T19" fmla="*/ 0 h 2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220"/>
                  <a:gd name="T32" fmla="*/ 161 w 161"/>
                  <a:gd name="T33" fmla="*/ 220 h 2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220">
                    <a:moveTo>
                      <a:pt x="105" y="0"/>
                    </a:moveTo>
                    <a:lnTo>
                      <a:pt x="115" y="118"/>
                    </a:lnTo>
                    <a:lnTo>
                      <a:pt x="82" y="78"/>
                    </a:lnTo>
                    <a:lnTo>
                      <a:pt x="53" y="148"/>
                    </a:lnTo>
                    <a:lnTo>
                      <a:pt x="0" y="220"/>
                    </a:lnTo>
                    <a:lnTo>
                      <a:pt x="98" y="183"/>
                    </a:lnTo>
                    <a:lnTo>
                      <a:pt x="154" y="102"/>
                    </a:lnTo>
                    <a:lnTo>
                      <a:pt x="161" y="61"/>
                    </a:lnTo>
                    <a:lnTo>
                      <a:pt x="105"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6" name="Freeform 109">
                <a:extLst>
                  <a:ext uri="{FF2B5EF4-FFF2-40B4-BE49-F238E27FC236}">
                    <a16:creationId xmlns:a16="http://schemas.microsoft.com/office/drawing/2014/main" id="{7BEBF5E6-1110-41C8-AE6B-44E84D6F7D1A}"/>
                  </a:ext>
                </a:extLst>
              </p:cNvPr>
              <p:cNvSpPr>
                <a:spLocks/>
              </p:cNvSpPr>
              <p:nvPr/>
            </p:nvSpPr>
            <p:spPr bwMode="auto">
              <a:xfrm>
                <a:off x="5283" y="2933"/>
                <a:ext cx="131" cy="131"/>
              </a:xfrm>
              <a:custGeom>
                <a:avLst/>
                <a:gdLst>
                  <a:gd name="T0" fmla="*/ 6 w 261"/>
                  <a:gd name="T1" fmla="*/ 0 h 263"/>
                  <a:gd name="T2" fmla="*/ 4 w 261"/>
                  <a:gd name="T3" fmla="*/ 5 h 263"/>
                  <a:gd name="T4" fmla="*/ 3 w 261"/>
                  <a:gd name="T5" fmla="*/ 6 h 263"/>
                  <a:gd name="T6" fmla="*/ 5 w 261"/>
                  <a:gd name="T7" fmla="*/ 5 h 263"/>
                  <a:gd name="T8" fmla="*/ 7 w 261"/>
                  <a:gd name="T9" fmla="*/ 5 h 263"/>
                  <a:gd name="T10" fmla="*/ 9 w 261"/>
                  <a:gd name="T11" fmla="*/ 3 h 263"/>
                  <a:gd name="T12" fmla="*/ 6 w 261"/>
                  <a:gd name="T13" fmla="*/ 6 h 263"/>
                  <a:gd name="T14" fmla="*/ 4 w 261"/>
                  <a:gd name="T15" fmla="*/ 8 h 263"/>
                  <a:gd name="T16" fmla="*/ 1 w 261"/>
                  <a:gd name="T17" fmla="*/ 8 h 263"/>
                  <a:gd name="T18" fmla="*/ 0 w 261"/>
                  <a:gd name="T19" fmla="*/ 6 h 263"/>
                  <a:gd name="T20" fmla="*/ 4 w 261"/>
                  <a:gd name="T21" fmla="*/ 3 h 263"/>
                  <a:gd name="T22" fmla="*/ 6 w 261"/>
                  <a:gd name="T23" fmla="*/ 0 h 263"/>
                  <a:gd name="T24" fmla="*/ 6 w 261"/>
                  <a:gd name="T25" fmla="*/ 0 h 2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1"/>
                  <a:gd name="T40" fmla="*/ 0 h 263"/>
                  <a:gd name="T41" fmla="*/ 261 w 261"/>
                  <a:gd name="T42" fmla="*/ 263 h 26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1" h="263">
                    <a:moveTo>
                      <a:pt x="191" y="0"/>
                    </a:moveTo>
                    <a:lnTo>
                      <a:pt x="108" y="168"/>
                    </a:lnTo>
                    <a:lnTo>
                      <a:pt x="76" y="203"/>
                    </a:lnTo>
                    <a:lnTo>
                      <a:pt x="141" y="191"/>
                    </a:lnTo>
                    <a:lnTo>
                      <a:pt x="208" y="164"/>
                    </a:lnTo>
                    <a:lnTo>
                      <a:pt x="261" y="118"/>
                    </a:lnTo>
                    <a:lnTo>
                      <a:pt x="191" y="203"/>
                    </a:lnTo>
                    <a:lnTo>
                      <a:pt x="102" y="256"/>
                    </a:lnTo>
                    <a:lnTo>
                      <a:pt x="4" y="263"/>
                    </a:lnTo>
                    <a:lnTo>
                      <a:pt x="0" y="217"/>
                    </a:lnTo>
                    <a:lnTo>
                      <a:pt x="122" y="106"/>
                    </a:lnTo>
                    <a:lnTo>
                      <a:pt x="19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7" name="Freeform 110">
                <a:extLst>
                  <a:ext uri="{FF2B5EF4-FFF2-40B4-BE49-F238E27FC236}">
                    <a16:creationId xmlns:a16="http://schemas.microsoft.com/office/drawing/2014/main" id="{8CE0EE20-81AE-4A01-BD35-AE8990D6C5EA}"/>
                  </a:ext>
                </a:extLst>
              </p:cNvPr>
              <p:cNvSpPr>
                <a:spLocks/>
              </p:cNvSpPr>
              <p:nvPr/>
            </p:nvSpPr>
            <p:spPr bwMode="auto">
              <a:xfrm>
                <a:off x="5407" y="2968"/>
                <a:ext cx="76" cy="170"/>
              </a:xfrm>
              <a:custGeom>
                <a:avLst/>
                <a:gdLst>
                  <a:gd name="T0" fmla="*/ 1 w 152"/>
                  <a:gd name="T1" fmla="*/ 0 h 339"/>
                  <a:gd name="T2" fmla="*/ 1 w 152"/>
                  <a:gd name="T3" fmla="*/ 2 h 339"/>
                  <a:gd name="T4" fmla="*/ 0 w 152"/>
                  <a:gd name="T5" fmla="*/ 4 h 339"/>
                  <a:gd name="T6" fmla="*/ 1 w 152"/>
                  <a:gd name="T7" fmla="*/ 3 h 339"/>
                  <a:gd name="T8" fmla="*/ 2 w 152"/>
                  <a:gd name="T9" fmla="*/ 4 h 339"/>
                  <a:gd name="T10" fmla="*/ 3 w 152"/>
                  <a:gd name="T11" fmla="*/ 5 h 339"/>
                  <a:gd name="T12" fmla="*/ 3 w 152"/>
                  <a:gd name="T13" fmla="*/ 7 h 339"/>
                  <a:gd name="T14" fmla="*/ 3 w 152"/>
                  <a:gd name="T15" fmla="*/ 9 h 339"/>
                  <a:gd name="T16" fmla="*/ 3 w 152"/>
                  <a:gd name="T17" fmla="*/ 11 h 339"/>
                  <a:gd name="T18" fmla="*/ 5 w 152"/>
                  <a:gd name="T19" fmla="*/ 9 h 339"/>
                  <a:gd name="T20" fmla="*/ 5 w 152"/>
                  <a:gd name="T21" fmla="*/ 6 h 339"/>
                  <a:gd name="T22" fmla="*/ 5 w 152"/>
                  <a:gd name="T23" fmla="*/ 3 h 339"/>
                  <a:gd name="T24" fmla="*/ 1 w 152"/>
                  <a:gd name="T25" fmla="*/ 0 h 339"/>
                  <a:gd name="T26" fmla="*/ 1 w 152"/>
                  <a:gd name="T27" fmla="*/ 0 h 3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2"/>
                  <a:gd name="T43" fmla="*/ 0 h 339"/>
                  <a:gd name="T44" fmla="*/ 152 w 152"/>
                  <a:gd name="T45" fmla="*/ 339 h 3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2" h="339">
                    <a:moveTo>
                      <a:pt x="62" y="0"/>
                    </a:moveTo>
                    <a:lnTo>
                      <a:pt x="46" y="59"/>
                    </a:lnTo>
                    <a:lnTo>
                      <a:pt x="0" y="106"/>
                    </a:lnTo>
                    <a:lnTo>
                      <a:pt x="58" y="96"/>
                    </a:lnTo>
                    <a:lnTo>
                      <a:pt x="79" y="115"/>
                    </a:lnTo>
                    <a:lnTo>
                      <a:pt x="106" y="157"/>
                    </a:lnTo>
                    <a:lnTo>
                      <a:pt x="121" y="214"/>
                    </a:lnTo>
                    <a:lnTo>
                      <a:pt x="122" y="282"/>
                    </a:lnTo>
                    <a:lnTo>
                      <a:pt x="115" y="339"/>
                    </a:lnTo>
                    <a:lnTo>
                      <a:pt x="152" y="263"/>
                    </a:lnTo>
                    <a:lnTo>
                      <a:pt x="152" y="172"/>
                    </a:lnTo>
                    <a:lnTo>
                      <a:pt x="134" y="85"/>
                    </a:lnTo>
                    <a:lnTo>
                      <a:pt x="62" y="0"/>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8" name="Freeform 111">
                <a:extLst>
                  <a:ext uri="{FF2B5EF4-FFF2-40B4-BE49-F238E27FC236}">
                    <a16:creationId xmlns:a16="http://schemas.microsoft.com/office/drawing/2014/main" id="{1391B0F2-06EE-4F92-9397-7A04A4F0FA3F}"/>
                  </a:ext>
                </a:extLst>
              </p:cNvPr>
              <p:cNvSpPr>
                <a:spLocks/>
              </p:cNvSpPr>
              <p:nvPr/>
            </p:nvSpPr>
            <p:spPr bwMode="auto">
              <a:xfrm>
                <a:off x="5316" y="3048"/>
                <a:ext cx="131" cy="79"/>
              </a:xfrm>
              <a:custGeom>
                <a:avLst/>
                <a:gdLst>
                  <a:gd name="T0" fmla="*/ 5 w 263"/>
                  <a:gd name="T1" fmla="*/ 0 h 156"/>
                  <a:gd name="T2" fmla="*/ 3 w 263"/>
                  <a:gd name="T3" fmla="*/ 1 h 156"/>
                  <a:gd name="T4" fmla="*/ 1 w 263"/>
                  <a:gd name="T5" fmla="*/ 3 h 156"/>
                  <a:gd name="T6" fmla="*/ 0 w 263"/>
                  <a:gd name="T7" fmla="*/ 4 h 156"/>
                  <a:gd name="T8" fmla="*/ 1 w 263"/>
                  <a:gd name="T9" fmla="*/ 4 h 156"/>
                  <a:gd name="T10" fmla="*/ 2 w 263"/>
                  <a:gd name="T11" fmla="*/ 5 h 156"/>
                  <a:gd name="T12" fmla="*/ 4 w 263"/>
                  <a:gd name="T13" fmla="*/ 3 h 156"/>
                  <a:gd name="T14" fmla="*/ 6 w 263"/>
                  <a:gd name="T15" fmla="*/ 1 h 156"/>
                  <a:gd name="T16" fmla="*/ 8 w 263"/>
                  <a:gd name="T17" fmla="*/ 1 h 156"/>
                  <a:gd name="T18" fmla="*/ 5 w 263"/>
                  <a:gd name="T19" fmla="*/ 0 h 156"/>
                  <a:gd name="T20" fmla="*/ 5 w 263"/>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3"/>
                  <a:gd name="T34" fmla="*/ 0 h 156"/>
                  <a:gd name="T35" fmla="*/ 263 w 263"/>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3" h="156">
                    <a:moveTo>
                      <a:pt x="179" y="0"/>
                    </a:moveTo>
                    <a:lnTo>
                      <a:pt x="106" y="24"/>
                    </a:lnTo>
                    <a:lnTo>
                      <a:pt x="37" y="66"/>
                    </a:lnTo>
                    <a:lnTo>
                      <a:pt x="0" y="102"/>
                    </a:lnTo>
                    <a:lnTo>
                      <a:pt x="38" y="122"/>
                    </a:lnTo>
                    <a:lnTo>
                      <a:pt x="79" y="156"/>
                    </a:lnTo>
                    <a:lnTo>
                      <a:pt x="155" y="90"/>
                    </a:lnTo>
                    <a:lnTo>
                      <a:pt x="209" y="23"/>
                    </a:lnTo>
                    <a:lnTo>
                      <a:pt x="263" y="11"/>
                    </a:lnTo>
                    <a:lnTo>
                      <a:pt x="179" y="0"/>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599" name="Freeform 112">
                <a:extLst>
                  <a:ext uri="{FF2B5EF4-FFF2-40B4-BE49-F238E27FC236}">
                    <a16:creationId xmlns:a16="http://schemas.microsoft.com/office/drawing/2014/main" id="{2699756A-11C1-44D7-8CFB-F3989AB6DBFE}"/>
                  </a:ext>
                </a:extLst>
              </p:cNvPr>
              <p:cNvSpPr>
                <a:spLocks/>
              </p:cNvSpPr>
              <p:nvPr/>
            </p:nvSpPr>
            <p:spPr bwMode="auto">
              <a:xfrm>
                <a:off x="5327" y="3094"/>
                <a:ext cx="173" cy="137"/>
              </a:xfrm>
              <a:custGeom>
                <a:avLst/>
                <a:gdLst>
                  <a:gd name="T0" fmla="*/ 2 w 345"/>
                  <a:gd name="T1" fmla="*/ 5 h 275"/>
                  <a:gd name="T2" fmla="*/ 7 w 345"/>
                  <a:gd name="T3" fmla="*/ 4 h 275"/>
                  <a:gd name="T4" fmla="*/ 9 w 345"/>
                  <a:gd name="T5" fmla="*/ 3 h 275"/>
                  <a:gd name="T6" fmla="*/ 11 w 345"/>
                  <a:gd name="T7" fmla="*/ 0 h 275"/>
                  <a:gd name="T8" fmla="*/ 11 w 345"/>
                  <a:gd name="T9" fmla="*/ 2 h 275"/>
                  <a:gd name="T10" fmla="*/ 9 w 345"/>
                  <a:gd name="T11" fmla="*/ 5 h 275"/>
                  <a:gd name="T12" fmla="*/ 4 w 345"/>
                  <a:gd name="T13" fmla="*/ 7 h 275"/>
                  <a:gd name="T14" fmla="*/ 1 w 345"/>
                  <a:gd name="T15" fmla="*/ 8 h 275"/>
                  <a:gd name="T16" fmla="*/ 0 w 345"/>
                  <a:gd name="T17" fmla="*/ 7 h 275"/>
                  <a:gd name="T18" fmla="*/ 2 w 345"/>
                  <a:gd name="T19" fmla="*/ 7 h 275"/>
                  <a:gd name="T20" fmla="*/ 2 w 345"/>
                  <a:gd name="T21" fmla="*/ 5 h 275"/>
                  <a:gd name="T22" fmla="*/ 2 w 345"/>
                  <a:gd name="T23" fmla="*/ 5 h 2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5"/>
                  <a:gd name="T37" fmla="*/ 0 h 275"/>
                  <a:gd name="T38" fmla="*/ 345 w 345"/>
                  <a:gd name="T39" fmla="*/ 275 h 27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5" h="275">
                    <a:moveTo>
                      <a:pt x="50" y="191"/>
                    </a:moveTo>
                    <a:lnTo>
                      <a:pt x="201" y="157"/>
                    </a:lnTo>
                    <a:lnTo>
                      <a:pt x="280" y="105"/>
                    </a:lnTo>
                    <a:lnTo>
                      <a:pt x="345" y="0"/>
                    </a:lnTo>
                    <a:lnTo>
                      <a:pt x="323" y="73"/>
                    </a:lnTo>
                    <a:lnTo>
                      <a:pt x="258" y="161"/>
                    </a:lnTo>
                    <a:lnTo>
                      <a:pt x="106" y="249"/>
                    </a:lnTo>
                    <a:lnTo>
                      <a:pt x="20" y="275"/>
                    </a:lnTo>
                    <a:lnTo>
                      <a:pt x="0" y="252"/>
                    </a:lnTo>
                    <a:lnTo>
                      <a:pt x="41" y="237"/>
                    </a:lnTo>
                    <a:lnTo>
                      <a:pt x="50" y="191"/>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0" name="Freeform 113">
                <a:extLst>
                  <a:ext uri="{FF2B5EF4-FFF2-40B4-BE49-F238E27FC236}">
                    <a16:creationId xmlns:a16="http://schemas.microsoft.com/office/drawing/2014/main" id="{9660A49A-D12E-451D-BD11-DB3E033B394B}"/>
                  </a:ext>
                </a:extLst>
              </p:cNvPr>
              <p:cNvSpPr>
                <a:spLocks/>
              </p:cNvSpPr>
              <p:nvPr/>
            </p:nvSpPr>
            <p:spPr bwMode="auto">
              <a:xfrm>
                <a:off x="5278" y="2961"/>
                <a:ext cx="166" cy="167"/>
              </a:xfrm>
              <a:custGeom>
                <a:avLst/>
                <a:gdLst>
                  <a:gd name="T0" fmla="*/ 0 w 330"/>
                  <a:gd name="T1" fmla="*/ 10 h 333"/>
                  <a:gd name="T2" fmla="*/ 2 w 330"/>
                  <a:gd name="T3" fmla="*/ 11 h 333"/>
                  <a:gd name="T4" fmla="*/ 3 w 330"/>
                  <a:gd name="T5" fmla="*/ 9 h 333"/>
                  <a:gd name="T6" fmla="*/ 7 w 330"/>
                  <a:gd name="T7" fmla="*/ 6 h 333"/>
                  <a:gd name="T8" fmla="*/ 11 w 330"/>
                  <a:gd name="T9" fmla="*/ 5 h 333"/>
                  <a:gd name="T10" fmla="*/ 10 w 330"/>
                  <a:gd name="T11" fmla="*/ 4 h 333"/>
                  <a:gd name="T12" fmla="*/ 8 w 330"/>
                  <a:gd name="T13" fmla="*/ 5 h 333"/>
                  <a:gd name="T14" fmla="*/ 10 w 330"/>
                  <a:gd name="T15" fmla="*/ 3 h 333"/>
                  <a:gd name="T16" fmla="*/ 10 w 330"/>
                  <a:gd name="T17" fmla="*/ 0 h 333"/>
                  <a:gd name="T18" fmla="*/ 7 w 330"/>
                  <a:gd name="T19" fmla="*/ 4 h 333"/>
                  <a:gd name="T20" fmla="*/ 6 w 330"/>
                  <a:gd name="T21" fmla="*/ 6 h 333"/>
                  <a:gd name="T22" fmla="*/ 2 w 330"/>
                  <a:gd name="T23" fmla="*/ 7 h 333"/>
                  <a:gd name="T24" fmla="*/ 0 w 330"/>
                  <a:gd name="T25" fmla="*/ 10 h 333"/>
                  <a:gd name="T26" fmla="*/ 0 w 330"/>
                  <a:gd name="T27" fmla="*/ 10 h 3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0"/>
                  <a:gd name="T43" fmla="*/ 0 h 333"/>
                  <a:gd name="T44" fmla="*/ 330 w 330"/>
                  <a:gd name="T45" fmla="*/ 333 h 3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0" h="333">
                    <a:moveTo>
                      <a:pt x="0" y="314"/>
                    </a:moveTo>
                    <a:lnTo>
                      <a:pt x="37" y="333"/>
                    </a:lnTo>
                    <a:lnTo>
                      <a:pt x="93" y="281"/>
                    </a:lnTo>
                    <a:lnTo>
                      <a:pt x="213" y="189"/>
                    </a:lnTo>
                    <a:lnTo>
                      <a:pt x="330" y="139"/>
                    </a:lnTo>
                    <a:lnTo>
                      <a:pt x="289" y="128"/>
                    </a:lnTo>
                    <a:lnTo>
                      <a:pt x="253" y="132"/>
                    </a:lnTo>
                    <a:lnTo>
                      <a:pt x="300" y="80"/>
                    </a:lnTo>
                    <a:lnTo>
                      <a:pt x="303" y="0"/>
                    </a:lnTo>
                    <a:lnTo>
                      <a:pt x="223" y="115"/>
                    </a:lnTo>
                    <a:lnTo>
                      <a:pt x="171" y="169"/>
                    </a:lnTo>
                    <a:lnTo>
                      <a:pt x="37" y="211"/>
                    </a:lnTo>
                    <a:lnTo>
                      <a:pt x="0" y="314"/>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1" name="Freeform 114">
                <a:extLst>
                  <a:ext uri="{FF2B5EF4-FFF2-40B4-BE49-F238E27FC236}">
                    <a16:creationId xmlns:a16="http://schemas.microsoft.com/office/drawing/2014/main" id="{B456296B-F071-4129-88FA-D17D9ABBAF36}"/>
                  </a:ext>
                </a:extLst>
              </p:cNvPr>
              <p:cNvSpPr>
                <a:spLocks/>
              </p:cNvSpPr>
              <p:nvPr/>
            </p:nvSpPr>
            <p:spPr bwMode="auto">
              <a:xfrm>
                <a:off x="5329" y="3068"/>
                <a:ext cx="71" cy="51"/>
              </a:xfrm>
              <a:custGeom>
                <a:avLst/>
                <a:gdLst>
                  <a:gd name="T0" fmla="*/ 5 w 141"/>
                  <a:gd name="T1" fmla="*/ 0 h 102"/>
                  <a:gd name="T2" fmla="*/ 1 w 141"/>
                  <a:gd name="T3" fmla="*/ 3 h 102"/>
                  <a:gd name="T4" fmla="*/ 0 w 141"/>
                  <a:gd name="T5" fmla="*/ 3 h 102"/>
                  <a:gd name="T6" fmla="*/ 3 w 141"/>
                  <a:gd name="T7" fmla="*/ 1 h 102"/>
                  <a:gd name="T8" fmla="*/ 5 w 141"/>
                  <a:gd name="T9" fmla="*/ 0 h 102"/>
                  <a:gd name="T10" fmla="*/ 5 w 141"/>
                  <a:gd name="T11" fmla="*/ 0 h 102"/>
                  <a:gd name="T12" fmla="*/ 0 60000 65536"/>
                  <a:gd name="T13" fmla="*/ 0 60000 65536"/>
                  <a:gd name="T14" fmla="*/ 0 60000 65536"/>
                  <a:gd name="T15" fmla="*/ 0 60000 65536"/>
                  <a:gd name="T16" fmla="*/ 0 60000 65536"/>
                  <a:gd name="T17" fmla="*/ 0 60000 65536"/>
                  <a:gd name="T18" fmla="*/ 0 w 141"/>
                  <a:gd name="T19" fmla="*/ 0 h 102"/>
                  <a:gd name="T20" fmla="*/ 141 w 141"/>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141" h="102">
                    <a:moveTo>
                      <a:pt x="141" y="0"/>
                    </a:moveTo>
                    <a:lnTo>
                      <a:pt x="30" y="102"/>
                    </a:lnTo>
                    <a:lnTo>
                      <a:pt x="0" y="95"/>
                    </a:lnTo>
                    <a:lnTo>
                      <a:pt x="75" y="26"/>
                    </a:lnTo>
                    <a:lnTo>
                      <a:pt x="141" y="0"/>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2" name="Freeform 115">
                <a:extLst>
                  <a:ext uri="{FF2B5EF4-FFF2-40B4-BE49-F238E27FC236}">
                    <a16:creationId xmlns:a16="http://schemas.microsoft.com/office/drawing/2014/main" id="{4FDB89F4-59BE-4CE5-8366-35175A5845D9}"/>
                  </a:ext>
                </a:extLst>
              </p:cNvPr>
              <p:cNvSpPr>
                <a:spLocks/>
              </p:cNvSpPr>
              <p:nvPr/>
            </p:nvSpPr>
            <p:spPr bwMode="auto">
              <a:xfrm>
                <a:off x="5437" y="2982"/>
                <a:ext cx="39" cy="85"/>
              </a:xfrm>
              <a:custGeom>
                <a:avLst/>
                <a:gdLst>
                  <a:gd name="T0" fmla="*/ 1 w 78"/>
                  <a:gd name="T1" fmla="*/ 0 h 170"/>
                  <a:gd name="T2" fmla="*/ 0 w 78"/>
                  <a:gd name="T3" fmla="*/ 1 h 170"/>
                  <a:gd name="T4" fmla="*/ 1 w 78"/>
                  <a:gd name="T5" fmla="*/ 1 h 170"/>
                  <a:gd name="T6" fmla="*/ 2 w 78"/>
                  <a:gd name="T7" fmla="*/ 5 h 170"/>
                  <a:gd name="T8" fmla="*/ 1 w 78"/>
                  <a:gd name="T9" fmla="*/ 3 h 170"/>
                  <a:gd name="T10" fmla="*/ 1 w 78"/>
                  <a:gd name="T11" fmla="*/ 0 h 170"/>
                  <a:gd name="T12" fmla="*/ 1 w 78"/>
                  <a:gd name="T13" fmla="*/ 0 h 170"/>
                  <a:gd name="T14" fmla="*/ 0 60000 65536"/>
                  <a:gd name="T15" fmla="*/ 0 60000 65536"/>
                  <a:gd name="T16" fmla="*/ 0 60000 65536"/>
                  <a:gd name="T17" fmla="*/ 0 60000 65536"/>
                  <a:gd name="T18" fmla="*/ 0 60000 65536"/>
                  <a:gd name="T19" fmla="*/ 0 60000 65536"/>
                  <a:gd name="T20" fmla="*/ 0 60000 65536"/>
                  <a:gd name="T21" fmla="*/ 0 w 78"/>
                  <a:gd name="T22" fmla="*/ 0 h 170"/>
                  <a:gd name="T23" fmla="*/ 78 w 78"/>
                  <a:gd name="T24" fmla="*/ 170 h 1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170">
                    <a:moveTo>
                      <a:pt x="9" y="0"/>
                    </a:moveTo>
                    <a:lnTo>
                      <a:pt x="0" y="42"/>
                    </a:lnTo>
                    <a:lnTo>
                      <a:pt x="23" y="58"/>
                    </a:lnTo>
                    <a:lnTo>
                      <a:pt x="78" y="170"/>
                    </a:lnTo>
                    <a:lnTo>
                      <a:pt x="61" y="65"/>
                    </a:lnTo>
                    <a:lnTo>
                      <a:pt x="9" y="0"/>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3" name="Freeform 116">
                <a:extLst>
                  <a:ext uri="{FF2B5EF4-FFF2-40B4-BE49-F238E27FC236}">
                    <a16:creationId xmlns:a16="http://schemas.microsoft.com/office/drawing/2014/main" id="{3CE6C8EB-11CE-48CC-B9DC-BFCC62E07ABC}"/>
                  </a:ext>
                </a:extLst>
              </p:cNvPr>
              <p:cNvSpPr>
                <a:spLocks/>
              </p:cNvSpPr>
              <p:nvPr/>
            </p:nvSpPr>
            <p:spPr bwMode="auto">
              <a:xfrm>
                <a:off x="5113" y="3654"/>
                <a:ext cx="89" cy="96"/>
              </a:xfrm>
              <a:custGeom>
                <a:avLst/>
                <a:gdLst>
                  <a:gd name="T0" fmla="*/ 6 w 178"/>
                  <a:gd name="T1" fmla="*/ 0 h 193"/>
                  <a:gd name="T2" fmla="*/ 5 w 178"/>
                  <a:gd name="T3" fmla="*/ 1 h 193"/>
                  <a:gd name="T4" fmla="*/ 6 w 178"/>
                  <a:gd name="T5" fmla="*/ 1 h 193"/>
                  <a:gd name="T6" fmla="*/ 5 w 178"/>
                  <a:gd name="T7" fmla="*/ 3 h 193"/>
                  <a:gd name="T8" fmla="*/ 3 w 178"/>
                  <a:gd name="T9" fmla="*/ 4 h 193"/>
                  <a:gd name="T10" fmla="*/ 3 w 178"/>
                  <a:gd name="T11" fmla="*/ 6 h 193"/>
                  <a:gd name="T12" fmla="*/ 0 w 178"/>
                  <a:gd name="T13" fmla="*/ 5 h 193"/>
                  <a:gd name="T14" fmla="*/ 1 w 178"/>
                  <a:gd name="T15" fmla="*/ 4 h 193"/>
                  <a:gd name="T16" fmla="*/ 1 w 178"/>
                  <a:gd name="T17" fmla="*/ 1 h 193"/>
                  <a:gd name="T18" fmla="*/ 3 w 178"/>
                  <a:gd name="T19" fmla="*/ 1 h 193"/>
                  <a:gd name="T20" fmla="*/ 3 w 178"/>
                  <a:gd name="T21" fmla="*/ 0 h 193"/>
                  <a:gd name="T22" fmla="*/ 6 w 178"/>
                  <a:gd name="T23" fmla="*/ 0 h 193"/>
                  <a:gd name="T24" fmla="*/ 6 w 178"/>
                  <a:gd name="T25" fmla="*/ 0 h 1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8"/>
                  <a:gd name="T40" fmla="*/ 0 h 193"/>
                  <a:gd name="T41" fmla="*/ 178 w 178"/>
                  <a:gd name="T42" fmla="*/ 193 h 1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8" h="193">
                    <a:moveTo>
                      <a:pt x="178" y="10"/>
                    </a:moveTo>
                    <a:lnTo>
                      <a:pt x="154" y="32"/>
                    </a:lnTo>
                    <a:lnTo>
                      <a:pt x="168" y="59"/>
                    </a:lnTo>
                    <a:lnTo>
                      <a:pt x="130" y="101"/>
                    </a:lnTo>
                    <a:lnTo>
                      <a:pt x="127" y="149"/>
                    </a:lnTo>
                    <a:lnTo>
                      <a:pt x="91" y="193"/>
                    </a:lnTo>
                    <a:lnTo>
                      <a:pt x="0" y="178"/>
                    </a:lnTo>
                    <a:lnTo>
                      <a:pt x="32" y="147"/>
                    </a:lnTo>
                    <a:lnTo>
                      <a:pt x="42" y="46"/>
                    </a:lnTo>
                    <a:lnTo>
                      <a:pt x="98" y="59"/>
                    </a:lnTo>
                    <a:lnTo>
                      <a:pt x="102" y="0"/>
                    </a:lnTo>
                    <a:lnTo>
                      <a:pt x="178" y="1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4" name="Freeform 117">
                <a:extLst>
                  <a:ext uri="{FF2B5EF4-FFF2-40B4-BE49-F238E27FC236}">
                    <a16:creationId xmlns:a16="http://schemas.microsoft.com/office/drawing/2014/main" id="{1F0B1A76-712D-4C5A-894B-734D2A4C6020}"/>
                  </a:ext>
                </a:extLst>
              </p:cNvPr>
              <p:cNvSpPr>
                <a:spLocks/>
              </p:cNvSpPr>
              <p:nvPr/>
            </p:nvSpPr>
            <p:spPr bwMode="auto">
              <a:xfrm>
                <a:off x="5117" y="3776"/>
                <a:ext cx="45" cy="32"/>
              </a:xfrm>
              <a:custGeom>
                <a:avLst/>
                <a:gdLst>
                  <a:gd name="T0" fmla="*/ 0 w 91"/>
                  <a:gd name="T1" fmla="*/ 0 h 64"/>
                  <a:gd name="T2" fmla="*/ 0 w 91"/>
                  <a:gd name="T3" fmla="*/ 1 h 64"/>
                  <a:gd name="T4" fmla="*/ 0 w 91"/>
                  <a:gd name="T5" fmla="*/ 2 h 64"/>
                  <a:gd name="T6" fmla="*/ 2 w 91"/>
                  <a:gd name="T7" fmla="*/ 1 h 64"/>
                  <a:gd name="T8" fmla="*/ 2 w 91"/>
                  <a:gd name="T9" fmla="*/ 1 h 64"/>
                  <a:gd name="T10" fmla="*/ 0 w 91"/>
                  <a:gd name="T11" fmla="*/ 0 h 64"/>
                  <a:gd name="T12" fmla="*/ 0 w 91"/>
                  <a:gd name="T13" fmla="*/ 0 h 64"/>
                  <a:gd name="T14" fmla="*/ 0 60000 65536"/>
                  <a:gd name="T15" fmla="*/ 0 60000 65536"/>
                  <a:gd name="T16" fmla="*/ 0 60000 65536"/>
                  <a:gd name="T17" fmla="*/ 0 60000 65536"/>
                  <a:gd name="T18" fmla="*/ 0 60000 65536"/>
                  <a:gd name="T19" fmla="*/ 0 60000 65536"/>
                  <a:gd name="T20" fmla="*/ 0 60000 65536"/>
                  <a:gd name="T21" fmla="*/ 0 w 91"/>
                  <a:gd name="T22" fmla="*/ 0 h 64"/>
                  <a:gd name="T23" fmla="*/ 91 w 91"/>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1" h="64">
                    <a:moveTo>
                      <a:pt x="18" y="0"/>
                    </a:moveTo>
                    <a:lnTo>
                      <a:pt x="0" y="39"/>
                    </a:lnTo>
                    <a:lnTo>
                      <a:pt x="18" y="64"/>
                    </a:lnTo>
                    <a:lnTo>
                      <a:pt x="91" y="28"/>
                    </a:lnTo>
                    <a:lnTo>
                      <a:pt x="64" y="10"/>
                    </a:lnTo>
                    <a:lnTo>
                      <a:pt x="18" y="0"/>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5" name="Freeform 118">
                <a:extLst>
                  <a:ext uri="{FF2B5EF4-FFF2-40B4-BE49-F238E27FC236}">
                    <a16:creationId xmlns:a16="http://schemas.microsoft.com/office/drawing/2014/main" id="{889B98EC-EFC3-4810-9C75-C3E029A5F07C}"/>
                  </a:ext>
                </a:extLst>
              </p:cNvPr>
              <p:cNvSpPr>
                <a:spLocks/>
              </p:cNvSpPr>
              <p:nvPr/>
            </p:nvSpPr>
            <p:spPr bwMode="auto">
              <a:xfrm>
                <a:off x="5176" y="3563"/>
                <a:ext cx="44" cy="90"/>
              </a:xfrm>
              <a:custGeom>
                <a:avLst/>
                <a:gdLst>
                  <a:gd name="T0" fmla="*/ 2 w 89"/>
                  <a:gd name="T1" fmla="*/ 1 h 181"/>
                  <a:gd name="T2" fmla="*/ 2 w 89"/>
                  <a:gd name="T3" fmla="*/ 3 h 181"/>
                  <a:gd name="T4" fmla="*/ 1 w 89"/>
                  <a:gd name="T5" fmla="*/ 5 h 181"/>
                  <a:gd name="T6" fmla="*/ 0 w 89"/>
                  <a:gd name="T7" fmla="*/ 5 h 181"/>
                  <a:gd name="T8" fmla="*/ 1 w 89"/>
                  <a:gd name="T9" fmla="*/ 2 h 181"/>
                  <a:gd name="T10" fmla="*/ 1 w 89"/>
                  <a:gd name="T11" fmla="*/ 0 h 181"/>
                  <a:gd name="T12" fmla="*/ 2 w 89"/>
                  <a:gd name="T13" fmla="*/ 1 h 181"/>
                  <a:gd name="T14" fmla="*/ 2 w 89"/>
                  <a:gd name="T15" fmla="*/ 1 h 181"/>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181"/>
                  <a:gd name="T26" fmla="*/ 89 w 89"/>
                  <a:gd name="T27" fmla="*/ 181 h 1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181">
                    <a:moveTo>
                      <a:pt x="89" y="37"/>
                    </a:moveTo>
                    <a:lnTo>
                      <a:pt x="75" y="127"/>
                    </a:lnTo>
                    <a:lnTo>
                      <a:pt x="52" y="181"/>
                    </a:lnTo>
                    <a:lnTo>
                      <a:pt x="0" y="176"/>
                    </a:lnTo>
                    <a:lnTo>
                      <a:pt x="42" y="74"/>
                    </a:lnTo>
                    <a:lnTo>
                      <a:pt x="45" y="0"/>
                    </a:lnTo>
                    <a:lnTo>
                      <a:pt x="89" y="37"/>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6" name="Freeform 119">
                <a:extLst>
                  <a:ext uri="{FF2B5EF4-FFF2-40B4-BE49-F238E27FC236}">
                    <a16:creationId xmlns:a16="http://schemas.microsoft.com/office/drawing/2014/main" id="{FD7D7CC4-919B-413F-ADD2-AFD1A8A04DF8}"/>
                  </a:ext>
                </a:extLst>
              </p:cNvPr>
              <p:cNvSpPr>
                <a:spLocks/>
              </p:cNvSpPr>
              <p:nvPr/>
            </p:nvSpPr>
            <p:spPr bwMode="auto">
              <a:xfrm>
                <a:off x="5204" y="3571"/>
                <a:ext cx="61" cy="146"/>
              </a:xfrm>
              <a:custGeom>
                <a:avLst/>
                <a:gdLst>
                  <a:gd name="T0" fmla="*/ 0 w 124"/>
                  <a:gd name="T1" fmla="*/ 6 h 290"/>
                  <a:gd name="T2" fmla="*/ 1 w 124"/>
                  <a:gd name="T3" fmla="*/ 7 h 290"/>
                  <a:gd name="T4" fmla="*/ 2 w 124"/>
                  <a:gd name="T5" fmla="*/ 7 h 290"/>
                  <a:gd name="T6" fmla="*/ 2 w 124"/>
                  <a:gd name="T7" fmla="*/ 7 h 290"/>
                  <a:gd name="T8" fmla="*/ 2 w 124"/>
                  <a:gd name="T9" fmla="*/ 5 h 290"/>
                  <a:gd name="T10" fmla="*/ 3 w 124"/>
                  <a:gd name="T11" fmla="*/ 1 h 290"/>
                  <a:gd name="T12" fmla="*/ 3 w 124"/>
                  <a:gd name="T13" fmla="*/ 0 h 290"/>
                  <a:gd name="T14" fmla="*/ 3 w 124"/>
                  <a:gd name="T15" fmla="*/ 4 h 290"/>
                  <a:gd name="T16" fmla="*/ 3 w 124"/>
                  <a:gd name="T17" fmla="*/ 7 h 290"/>
                  <a:gd name="T18" fmla="*/ 3 w 124"/>
                  <a:gd name="T19" fmla="*/ 10 h 290"/>
                  <a:gd name="T20" fmla="*/ 0 w 124"/>
                  <a:gd name="T21" fmla="*/ 9 h 290"/>
                  <a:gd name="T22" fmla="*/ 0 w 124"/>
                  <a:gd name="T23" fmla="*/ 6 h 290"/>
                  <a:gd name="T24" fmla="*/ 0 w 124"/>
                  <a:gd name="T25" fmla="*/ 6 h 290"/>
                  <a:gd name="T26" fmla="*/ 0 w 124"/>
                  <a:gd name="T27" fmla="*/ 6 h 2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4"/>
                  <a:gd name="T43" fmla="*/ 0 h 290"/>
                  <a:gd name="T44" fmla="*/ 124 w 124"/>
                  <a:gd name="T45" fmla="*/ 290 h 2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4" h="290">
                    <a:moveTo>
                      <a:pt x="0" y="164"/>
                    </a:moveTo>
                    <a:lnTo>
                      <a:pt x="51" y="194"/>
                    </a:lnTo>
                    <a:lnTo>
                      <a:pt x="72" y="221"/>
                    </a:lnTo>
                    <a:lnTo>
                      <a:pt x="89" y="195"/>
                    </a:lnTo>
                    <a:lnTo>
                      <a:pt x="82" y="142"/>
                    </a:lnTo>
                    <a:lnTo>
                      <a:pt x="98" y="13"/>
                    </a:lnTo>
                    <a:lnTo>
                      <a:pt x="112" y="0"/>
                    </a:lnTo>
                    <a:lnTo>
                      <a:pt x="112" y="116"/>
                    </a:lnTo>
                    <a:lnTo>
                      <a:pt x="124" y="212"/>
                    </a:lnTo>
                    <a:lnTo>
                      <a:pt x="107" y="290"/>
                    </a:lnTo>
                    <a:lnTo>
                      <a:pt x="26" y="260"/>
                    </a:lnTo>
                    <a:lnTo>
                      <a:pt x="22" y="188"/>
                    </a:lnTo>
                    <a:lnTo>
                      <a:pt x="0" y="164"/>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7" name="Freeform 120">
                <a:extLst>
                  <a:ext uri="{FF2B5EF4-FFF2-40B4-BE49-F238E27FC236}">
                    <a16:creationId xmlns:a16="http://schemas.microsoft.com/office/drawing/2014/main" id="{A96F3429-7C4F-4829-B801-1A34B1594DDF}"/>
                  </a:ext>
                </a:extLst>
              </p:cNvPr>
              <p:cNvSpPr>
                <a:spLocks/>
              </p:cNvSpPr>
              <p:nvPr/>
            </p:nvSpPr>
            <p:spPr bwMode="auto">
              <a:xfrm>
                <a:off x="4936" y="2831"/>
                <a:ext cx="45" cy="25"/>
              </a:xfrm>
              <a:custGeom>
                <a:avLst/>
                <a:gdLst>
                  <a:gd name="T0" fmla="*/ 0 w 89"/>
                  <a:gd name="T1" fmla="*/ 2 h 49"/>
                  <a:gd name="T2" fmla="*/ 1 w 89"/>
                  <a:gd name="T3" fmla="*/ 2 h 49"/>
                  <a:gd name="T4" fmla="*/ 3 w 89"/>
                  <a:gd name="T5" fmla="*/ 0 h 49"/>
                  <a:gd name="T6" fmla="*/ 2 w 89"/>
                  <a:gd name="T7" fmla="*/ 1 h 49"/>
                  <a:gd name="T8" fmla="*/ 1 w 89"/>
                  <a:gd name="T9" fmla="*/ 1 h 49"/>
                  <a:gd name="T10" fmla="*/ 0 w 89"/>
                  <a:gd name="T11" fmla="*/ 2 h 49"/>
                  <a:gd name="T12" fmla="*/ 0 w 89"/>
                  <a:gd name="T13" fmla="*/ 2 h 49"/>
                  <a:gd name="T14" fmla="*/ 0 60000 65536"/>
                  <a:gd name="T15" fmla="*/ 0 60000 65536"/>
                  <a:gd name="T16" fmla="*/ 0 60000 65536"/>
                  <a:gd name="T17" fmla="*/ 0 60000 65536"/>
                  <a:gd name="T18" fmla="*/ 0 60000 65536"/>
                  <a:gd name="T19" fmla="*/ 0 60000 65536"/>
                  <a:gd name="T20" fmla="*/ 0 60000 65536"/>
                  <a:gd name="T21" fmla="*/ 0 w 89"/>
                  <a:gd name="T22" fmla="*/ 0 h 49"/>
                  <a:gd name="T23" fmla="*/ 89 w 89"/>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49">
                    <a:moveTo>
                      <a:pt x="0" y="34"/>
                    </a:moveTo>
                    <a:lnTo>
                      <a:pt x="15" y="49"/>
                    </a:lnTo>
                    <a:lnTo>
                      <a:pt x="89" y="0"/>
                    </a:lnTo>
                    <a:lnTo>
                      <a:pt x="47" y="6"/>
                    </a:lnTo>
                    <a:lnTo>
                      <a:pt x="24" y="21"/>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8" name="Freeform 121">
                <a:extLst>
                  <a:ext uri="{FF2B5EF4-FFF2-40B4-BE49-F238E27FC236}">
                    <a16:creationId xmlns:a16="http://schemas.microsoft.com/office/drawing/2014/main" id="{E0F5EC42-2449-4875-B73E-4B1BA163ADAA}"/>
                  </a:ext>
                </a:extLst>
              </p:cNvPr>
              <p:cNvSpPr>
                <a:spLocks/>
              </p:cNvSpPr>
              <p:nvPr/>
            </p:nvSpPr>
            <p:spPr bwMode="auto">
              <a:xfrm>
                <a:off x="4674" y="3301"/>
                <a:ext cx="45" cy="56"/>
              </a:xfrm>
              <a:custGeom>
                <a:avLst/>
                <a:gdLst>
                  <a:gd name="T0" fmla="*/ 0 w 91"/>
                  <a:gd name="T1" fmla="*/ 0 h 112"/>
                  <a:gd name="T2" fmla="*/ 0 w 91"/>
                  <a:gd name="T3" fmla="*/ 2 h 112"/>
                  <a:gd name="T4" fmla="*/ 2 w 91"/>
                  <a:gd name="T5" fmla="*/ 2 h 112"/>
                  <a:gd name="T6" fmla="*/ 1 w 91"/>
                  <a:gd name="T7" fmla="*/ 3 h 112"/>
                  <a:gd name="T8" fmla="*/ 2 w 91"/>
                  <a:gd name="T9" fmla="*/ 3 h 112"/>
                  <a:gd name="T10" fmla="*/ 2 w 91"/>
                  <a:gd name="T11" fmla="*/ 4 h 112"/>
                  <a:gd name="T12" fmla="*/ 0 w 91"/>
                  <a:gd name="T13" fmla="*/ 3 h 112"/>
                  <a:gd name="T14" fmla="*/ 0 w 91"/>
                  <a:gd name="T15" fmla="*/ 2 h 112"/>
                  <a:gd name="T16" fmla="*/ 0 w 91"/>
                  <a:gd name="T17" fmla="*/ 1 h 112"/>
                  <a:gd name="T18" fmla="*/ 0 w 91"/>
                  <a:gd name="T19" fmla="*/ 0 h 112"/>
                  <a:gd name="T20" fmla="*/ 0 w 91"/>
                  <a:gd name="T21" fmla="*/ 0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12"/>
                  <a:gd name="T35" fmla="*/ 91 w 91"/>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12">
                    <a:moveTo>
                      <a:pt x="22" y="0"/>
                    </a:moveTo>
                    <a:lnTo>
                      <a:pt x="22" y="51"/>
                    </a:lnTo>
                    <a:lnTo>
                      <a:pt x="68" y="61"/>
                    </a:lnTo>
                    <a:lnTo>
                      <a:pt x="39" y="67"/>
                    </a:lnTo>
                    <a:lnTo>
                      <a:pt x="91" y="81"/>
                    </a:lnTo>
                    <a:lnTo>
                      <a:pt x="78" y="112"/>
                    </a:lnTo>
                    <a:lnTo>
                      <a:pt x="1" y="68"/>
                    </a:lnTo>
                    <a:lnTo>
                      <a:pt x="9" y="39"/>
                    </a:lnTo>
                    <a:lnTo>
                      <a:pt x="0" y="28"/>
                    </a:lnTo>
                    <a:lnTo>
                      <a:pt x="22" y="0"/>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09" name="Freeform 122">
                <a:extLst>
                  <a:ext uri="{FF2B5EF4-FFF2-40B4-BE49-F238E27FC236}">
                    <a16:creationId xmlns:a16="http://schemas.microsoft.com/office/drawing/2014/main" id="{1C362E49-706B-4147-A3B2-BE99B6F1D856}"/>
                  </a:ext>
                </a:extLst>
              </p:cNvPr>
              <p:cNvSpPr>
                <a:spLocks/>
              </p:cNvSpPr>
              <p:nvPr/>
            </p:nvSpPr>
            <p:spPr bwMode="auto">
              <a:xfrm>
                <a:off x="4622" y="3143"/>
                <a:ext cx="431" cy="183"/>
              </a:xfrm>
              <a:custGeom>
                <a:avLst/>
                <a:gdLst>
                  <a:gd name="T0" fmla="*/ 1 w 863"/>
                  <a:gd name="T1" fmla="*/ 5 h 367"/>
                  <a:gd name="T2" fmla="*/ 2 w 863"/>
                  <a:gd name="T3" fmla="*/ 4 h 367"/>
                  <a:gd name="T4" fmla="*/ 5 w 863"/>
                  <a:gd name="T5" fmla="*/ 2 h 367"/>
                  <a:gd name="T6" fmla="*/ 9 w 863"/>
                  <a:gd name="T7" fmla="*/ 1 h 367"/>
                  <a:gd name="T8" fmla="*/ 15 w 863"/>
                  <a:gd name="T9" fmla="*/ 1 h 367"/>
                  <a:gd name="T10" fmla="*/ 15 w 863"/>
                  <a:gd name="T11" fmla="*/ 1 h 367"/>
                  <a:gd name="T12" fmla="*/ 16 w 863"/>
                  <a:gd name="T13" fmla="*/ 2 h 367"/>
                  <a:gd name="T14" fmla="*/ 17 w 863"/>
                  <a:gd name="T15" fmla="*/ 3 h 367"/>
                  <a:gd name="T16" fmla="*/ 16 w 863"/>
                  <a:gd name="T17" fmla="*/ 3 h 367"/>
                  <a:gd name="T18" fmla="*/ 17 w 863"/>
                  <a:gd name="T19" fmla="*/ 3 h 367"/>
                  <a:gd name="T20" fmla="*/ 17 w 863"/>
                  <a:gd name="T21" fmla="*/ 2 h 367"/>
                  <a:gd name="T22" fmla="*/ 19 w 863"/>
                  <a:gd name="T23" fmla="*/ 2 h 367"/>
                  <a:gd name="T24" fmla="*/ 22 w 863"/>
                  <a:gd name="T25" fmla="*/ 3 h 367"/>
                  <a:gd name="T26" fmla="*/ 23 w 863"/>
                  <a:gd name="T27" fmla="*/ 3 h 367"/>
                  <a:gd name="T28" fmla="*/ 22 w 863"/>
                  <a:gd name="T29" fmla="*/ 4 h 367"/>
                  <a:gd name="T30" fmla="*/ 20 w 863"/>
                  <a:gd name="T31" fmla="*/ 5 h 367"/>
                  <a:gd name="T32" fmla="*/ 19 w 863"/>
                  <a:gd name="T33" fmla="*/ 6 h 367"/>
                  <a:gd name="T34" fmla="*/ 19 w 863"/>
                  <a:gd name="T35" fmla="*/ 7 h 367"/>
                  <a:gd name="T36" fmla="*/ 18 w 863"/>
                  <a:gd name="T37" fmla="*/ 9 h 367"/>
                  <a:gd name="T38" fmla="*/ 18 w 863"/>
                  <a:gd name="T39" fmla="*/ 11 h 367"/>
                  <a:gd name="T40" fmla="*/ 20 w 863"/>
                  <a:gd name="T41" fmla="*/ 9 h 367"/>
                  <a:gd name="T42" fmla="*/ 21 w 863"/>
                  <a:gd name="T43" fmla="*/ 8 h 367"/>
                  <a:gd name="T44" fmla="*/ 23 w 863"/>
                  <a:gd name="T45" fmla="*/ 9 h 367"/>
                  <a:gd name="T46" fmla="*/ 24 w 863"/>
                  <a:gd name="T47" fmla="*/ 9 h 367"/>
                  <a:gd name="T48" fmla="*/ 26 w 863"/>
                  <a:gd name="T49" fmla="*/ 7 h 367"/>
                  <a:gd name="T50" fmla="*/ 22 w 863"/>
                  <a:gd name="T51" fmla="*/ 7 h 367"/>
                  <a:gd name="T52" fmla="*/ 23 w 863"/>
                  <a:gd name="T53" fmla="*/ 5 h 367"/>
                  <a:gd name="T54" fmla="*/ 24 w 863"/>
                  <a:gd name="T55" fmla="*/ 4 h 367"/>
                  <a:gd name="T56" fmla="*/ 24 w 863"/>
                  <a:gd name="T57" fmla="*/ 2 h 367"/>
                  <a:gd name="T58" fmla="*/ 24 w 863"/>
                  <a:gd name="T59" fmla="*/ 0 h 367"/>
                  <a:gd name="T60" fmla="*/ 24 w 863"/>
                  <a:gd name="T61" fmla="*/ 0 h 367"/>
                  <a:gd name="T62" fmla="*/ 23 w 863"/>
                  <a:gd name="T63" fmla="*/ 0 h 367"/>
                  <a:gd name="T64" fmla="*/ 23 w 863"/>
                  <a:gd name="T65" fmla="*/ 0 h 367"/>
                  <a:gd name="T66" fmla="*/ 17 w 863"/>
                  <a:gd name="T67" fmla="*/ 0 h 367"/>
                  <a:gd name="T68" fmla="*/ 16 w 863"/>
                  <a:gd name="T69" fmla="*/ 0 h 367"/>
                  <a:gd name="T70" fmla="*/ 10 w 863"/>
                  <a:gd name="T71" fmla="*/ 0 h 367"/>
                  <a:gd name="T72" fmla="*/ 8 w 863"/>
                  <a:gd name="T73" fmla="*/ 0 h 367"/>
                  <a:gd name="T74" fmla="*/ 4 w 863"/>
                  <a:gd name="T75" fmla="*/ 1 h 367"/>
                  <a:gd name="T76" fmla="*/ 1 w 863"/>
                  <a:gd name="T77" fmla="*/ 3 h 367"/>
                  <a:gd name="T78" fmla="*/ 0 w 863"/>
                  <a:gd name="T79" fmla="*/ 4 h 367"/>
                  <a:gd name="T80" fmla="*/ 0 w 863"/>
                  <a:gd name="T81" fmla="*/ 5 h 367"/>
                  <a:gd name="T82" fmla="*/ 0 w 863"/>
                  <a:gd name="T83" fmla="*/ 6 h 367"/>
                  <a:gd name="T84" fmla="*/ 0 w 863"/>
                  <a:gd name="T85" fmla="*/ 7 h 367"/>
                  <a:gd name="T86" fmla="*/ 0 w 863"/>
                  <a:gd name="T87" fmla="*/ 6 h 367"/>
                  <a:gd name="T88" fmla="*/ 1 w 863"/>
                  <a:gd name="T89" fmla="*/ 5 h 367"/>
                  <a:gd name="T90" fmla="*/ 1 w 863"/>
                  <a:gd name="T91" fmla="*/ 5 h 3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63"/>
                  <a:gd name="T139" fmla="*/ 0 h 367"/>
                  <a:gd name="T140" fmla="*/ 863 w 863"/>
                  <a:gd name="T141" fmla="*/ 367 h 36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63" h="367">
                    <a:moveTo>
                      <a:pt x="46" y="186"/>
                    </a:moveTo>
                    <a:lnTo>
                      <a:pt x="65" y="135"/>
                    </a:lnTo>
                    <a:lnTo>
                      <a:pt x="177" y="86"/>
                    </a:lnTo>
                    <a:lnTo>
                      <a:pt x="297" y="63"/>
                    </a:lnTo>
                    <a:lnTo>
                      <a:pt x="483" y="62"/>
                    </a:lnTo>
                    <a:lnTo>
                      <a:pt x="508" y="62"/>
                    </a:lnTo>
                    <a:lnTo>
                      <a:pt x="515" y="91"/>
                    </a:lnTo>
                    <a:lnTo>
                      <a:pt x="544" y="101"/>
                    </a:lnTo>
                    <a:lnTo>
                      <a:pt x="539" y="115"/>
                    </a:lnTo>
                    <a:lnTo>
                      <a:pt x="574" y="111"/>
                    </a:lnTo>
                    <a:lnTo>
                      <a:pt x="574" y="76"/>
                    </a:lnTo>
                    <a:lnTo>
                      <a:pt x="630" y="81"/>
                    </a:lnTo>
                    <a:lnTo>
                      <a:pt x="709" y="99"/>
                    </a:lnTo>
                    <a:lnTo>
                      <a:pt x="736" y="121"/>
                    </a:lnTo>
                    <a:lnTo>
                      <a:pt x="712" y="142"/>
                    </a:lnTo>
                    <a:lnTo>
                      <a:pt x="656" y="173"/>
                    </a:lnTo>
                    <a:lnTo>
                      <a:pt x="623" y="217"/>
                    </a:lnTo>
                    <a:lnTo>
                      <a:pt x="608" y="249"/>
                    </a:lnTo>
                    <a:lnTo>
                      <a:pt x="597" y="308"/>
                    </a:lnTo>
                    <a:lnTo>
                      <a:pt x="597" y="367"/>
                    </a:lnTo>
                    <a:lnTo>
                      <a:pt x="646" y="296"/>
                    </a:lnTo>
                    <a:lnTo>
                      <a:pt x="685" y="279"/>
                    </a:lnTo>
                    <a:lnTo>
                      <a:pt x="746" y="291"/>
                    </a:lnTo>
                    <a:lnTo>
                      <a:pt x="774" y="308"/>
                    </a:lnTo>
                    <a:lnTo>
                      <a:pt x="863" y="250"/>
                    </a:lnTo>
                    <a:lnTo>
                      <a:pt x="728" y="246"/>
                    </a:lnTo>
                    <a:lnTo>
                      <a:pt x="752" y="174"/>
                    </a:lnTo>
                    <a:lnTo>
                      <a:pt x="775" y="131"/>
                    </a:lnTo>
                    <a:lnTo>
                      <a:pt x="769" y="66"/>
                    </a:lnTo>
                    <a:lnTo>
                      <a:pt x="788" y="12"/>
                    </a:lnTo>
                    <a:lnTo>
                      <a:pt x="771" y="0"/>
                    </a:lnTo>
                    <a:lnTo>
                      <a:pt x="741" y="5"/>
                    </a:lnTo>
                    <a:lnTo>
                      <a:pt x="742" y="23"/>
                    </a:lnTo>
                    <a:lnTo>
                      <a:pt x="555" y="19"/>
                    </a:lnTo>
                    <a:lnTo>
                      <a:pt x="521" y="23"/>
                    </a:lnTo>
                    <a:lnTo>
                      <a:pt x="340" y="20"/>
                    </a:lnTo>
                    <a:lnTo>
                      <a:pt x="274" y="26"/>
                    </a:lnTo>
                    <a:lnTo>
                      <a:pt x="159" y="58"/>
                    </a:lnTo>
                    <a:lnTo>
                      <a:pt x="44" y="109"/>
                    </a:lnTo>
                    <a:lnTo>
                      <a:pt x="23" y="131"/>
                    </a:lnTo>
                    <a:lnTo>
                      <a:pt x="5" y="178"/>
                    </a:lnTo>
                    <a:lnTo>
                      <a:pt x="0" y="217"/>
                    </a:lnTo>
                    <a:lnTo>
                      <a:pt x="8" y="234"/>
                    </a:lnTo>
                    <a:lnTo>
                      <a:pt x="29" y="196"/>
                    </a:lnTo>
                    <a:lnTo>
                      <a:pt x="46" y="186"/>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0" name="Freeform 123">
                <a:extLst>
                  <a:ext uri="{FF2B5EF4-FFF2-40B4-BE49-F238E27FC236}">
                    <a16:creationId xmlns:a16="http://schemas.microsoft.com/office/drawing/2014/main" id="{788AA614-E2A2-4EB9-86E1-11A546BAE870}"/>
                  </a:ext>
                </a:extLst>
              </p:cNvPr>
              <p:cNvSpPr>
                <a:spLocks/>
              </p:cNvSpPr>
              <p:nvPr/>
            </p:nvSpPr>
            <p:spPr bwMode="auto">
              <a:xfrm>
                <a:off x="4622" y="3160"/>
                <a:ext cx="292" cy="105"/>
              </a:xfrm>
              <a:custGeom>
                <a:avLst/>
                <a:gdLst>
                  <a:gd name="T0" fmla="*/ 16 w 585"/>
                  <a:gd name="T1" fmla="*/ 1 h 208"/>
                  <a:gd name="T2" fmla="*/ 11 w 585"/>
                  <a:gd name="T3" fmla="*/ 0 h 208"/>
                  <a:gd name="T4" fmla="*/ 9 w 585"/>
                  <a:gd name="T5" fmla="*/ 1 h 208"/>
                  <a:gd name="T6" fmla="*/ 6 w 585"/>
                  <a:gd name="T7" fmla="*/ 1 h 208"/>
                  <a:gd name="T8" fmla="*/ 2 w 585"/>
                  <a:gd name="T9" fmla="*/ 3 h 208"/>
                  <a:gd name="T10" fmla="*/ 1 w 585"/>
                  <a:gd name="T11" fmla="*/ 4 h 208"/>
                  <a:gd name="T12" fmla="*/ 0 w 585"/>
                  <a:gd name="T13" fmla="*/ 5 h 208"/>
                  <a:gd name="T14" fmla="*/ 0 w 585"/>
                  <a:gd name="T15" fmla="*/ 4 h 208"/>
                  <a:gd name="T16" fmla="*/ 0 w 585"/>
                  <a:gd name="T17" fmla="*/ 5 h 208"/>
                  <a:gd name="T18" fmla="*/ 0 w 585"/>
                  <a:gd name="T19" fmla="*/ 6 h 208"/>
                  <a:gd name="T20" fmla="*/ 0 w 585"/>
                  <a:gd name="T21" fmla="*/ 7 h 208"/>
                  <a:gd name="T22" fmla="*/ 1 w 585"/>
                  <a:gd name="T23" fmla="*/ 5 h 208"/>
                  <a:gd name="T24" fmla="*/ 1 w 585"/>
                  <a:gd name="T25" fmla="*/ 4 h 208"/>
                  <a:gd name="T26" fmla="*/ 4 w 585"/>
                  <a:gd name="T27" fmla="*/ 3 h 208"/>
                  <a:gd name="T28" fmla="*/ 8 w 585"/>
                  <a:gd name="T29" fmla="*/ 1 h 208"/>
                  <a:gd name="T30" fmla="*/ 11 w 585"/>
                  <a:gd name="T31" fmla="*/ 1 h 208"/>
                  <a:gd name="T32" fmla="*/ 16 w 585"/>
                  <a:gd name="T33" fmla="*/ 1 h 208"/>
                  <a:gd name="T34" fmla="*/ 16 w 585"/>
                  <a:gd name="T35" fmla="*/ 2 h 208"/>
                  <a:gd name="T36" fmla="*/ 16 w 585"/>
                  <a:gd name="T37" fmla="*/ 2 h 208"/>
                  <a:gd name="T38" fmla="*/ 16 w 585"/>
                  <a:gd name="T39" fmla="*/ 3 h 208"/>
                  <a:gd name="T40" fmla="*/ 17 w 585"/>
                  <a:gd name="T41" fmla="*/ 3 h 208"/>
                  <a:gd name="T42" fmla="*/ 17 w 585"/>
                  <a:gd name="T43" fmla="*/ 2 h 208"/>
                  <a:gd name="T44" fmla="*/ 17 w 585"/>
                  <a:gd name="T45" fmla="*/ 2 h 208"/>
                  <a:gd name="T46" fmla="*/ 16 w 585"/>
                  <a:gd name="T47" fmla="*/ 2 h 208"/>
                  <a:gd name="T48" fmla="*/ 16 w 585"/>
                  <a:gd name="T49" fmla="*/ 2 h 208"/>
                  <a:gd name="T50" fmla="*/ 17 w 585"/>
                  <a:gd name="T51" fmla="*/ 1 h 208"/>
                  <a:gd name="T52" fmla="*/ 18 w 585"/>
                  <a:gd name="T53" fmla="*/ 1 h 208"/>
                  <a:gd name="T54" fmla="*/ 17 w 585"/>
                  <a:gd name="T55" fmla="*/ 0 h 208"/>
                  <a:gd name="T56" fmla="*/ 16 w 585"/>
                  <a:gd name="T57" fmla="*/ 1 h 208"/>
                  <a:gd name="T58" fmla="*/ 16 w 585"/>
                  <a:gd name="T59" fmla="*/ 1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85"/>
                  <a:gd name="T91" fmla="*/ 0 h 208"/>
                  <a:gd name="T92" fmla="*/ 585 w 58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85" h="208">
                    <a:moveTo>
                      <a:pt x="519" y="5"/>
                    </a:moveTo>
                    <a:lnTo>
                      <a:pt x="382" y="0"/>
                    </a:lnTo>
                    <a:lnTo>
                      <a:pt x="308" y="3"/>
                    </a:lnTo>
                    <a:lnTo>
                      <a:pt x="198" y="24"/>
                    </a:lnTo>
                    <a:lnTo>
                      <a:pt x="83" y="70"/>
                    </a:lnTo>
                    <a:lnTo>
                      <a:pt x="39" y="99"/>
                    </a:lnTo>
                    <a:lnTo>
                      <a:pt x="19" y="152"/>
                    </a:lnTo>
                    <a:lnTo>
                      <a:pt x="16" y="110"/>
                    </a:lnTo>
                    <a:lnTo>
                      <a:pt x="4" y="143"/>
                    </a:lnTo>
                    <a:lnTo>
                      <a:pt x="0" y="176"/>
                    </a:lnTo>
                    <a:lnTo>
                      <a:pt x="4" y="208"/>
                    </a:lnTo>
                    <a:lnTo>
                      <a:pt x="42" y="152"/>
                    </a:lnTo>
                    <a:lnTo>
                      <a:pt x="63" y="110"/>
                    </a:lnTo>
                    <a:lnTo>
                      <a:pt x="155" y="66"/>
                    </a:lnTo>
                    <a:lnTo>
                      <a:pt x="269" y="31"/>
                    </a:lnTo>
                    <a:lnTo>
                      <a:pt x="375" y="23"/>
                    </a:lnTo>
                    <a:lnTo>
                      <a:pt x="512" y="31"/>
                    </a:lnTo>
                    <a:lnTo>
                      <a:pt x="516" y="62"/>
                    </a:lnTo>
                    <a:lnTo>
                      <a:pt x="538" y="64"/>
                    </a:lnTo>
                    <a:lnTo>
                      <a:pt x="540" y="76"/>
                    </a:lnTo>
                    <a:lnTo>
                      <a:pt x="569" y="76"/>
                    </a:lnTo>
                    <a:lnTo>
                      <a:pt x="575" y="62"/>
                    </a:lnTo>
                    <a:lnTo>
                      <a:pt x="575" y="43"/>
                    </a:lnTo>
                    <a:lnTo>
                      <a:pt x="538" y="51"/>
                    </a:lnTo>
                    <a:lnTo>
                      <a:pt x="538" y="36"/>
                    </a:lnTo>
                    <a:lnTo>
                      <a:pt x="569" y="24"/>
                    </a:lnTo>
                    <a:lnTo>
                      <a:pt x="585" y="5"/>
                    </a:lnTo>
                    <a:lnTo>
                      <a:pt x="555" y="0"/>
                    </a:lnTo>
                    <a:lnTo>
                      <a:pt x="519" y="5"/>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1" name="Freeform 124">
                <a:extLst>
                  <a:ext uri="{FF2B5EF4-FFF2-40B4-BE49-F238E27FC236}">
                    <a16:creationId xmlns:a16="http://schemas.microsoft.com/office/drawing/2014/main" id="{00E4F5F8-1852-4B3C-B5E4-DCFDA868148D}"/>
                  </a:ext>
                </a:extLst>
              </p:cNvPr>
              <p:cNvSpPr>
                <a:spLocks/>
              </p:cNvSpPr>
              <p:nvPr/>
            </p:nvSpPr>
            <p:spPr bwMode="auto">
              <a:xfrm>
                <a:off x="4906" y="3168"/>
                <a:ext cx="87" cy="44"/>
              </a:xfrm>
              <a:custGeom>
                <a:avLst/>
                <a:gdLst>
                  <a:gd name="T0" fmla="*/ 1 w 174"/>
                  <a:gd name="T1" fmla="*/ 0 h 89"/>
                  <a:gd name="T2" fmla="*/ 3 w 174"/>
                  <a:gd name="T3" fmla="*/ 0 h 89"/>
                  <a:gd name="T4" fmla="*/ 3 w 174"/>
                  <a:gd name="T5" fmla="*/ 0 h 89"/>
                  <a:gd name="T6" fmla="*/ 5 w 174"/>
                  <a:gd name="T7" fmla="*/ 1 h 89"/>
                  <a:gd name="T8" fmla="*/ 5 w 174"/>
                  <a:gd name="T9" fmla="*/ 1 h 89"/>
                  <a:gd name="T10" fmla="*/ 5 w 174"/>
                  <a:gd name="T11" fmla="*/ 2 h 89"/>
                  <a:gd name="T12" fmla="*/ 5 w 174"/>
                  <a:gd name="T13" fmla="*/ 1 h 89"/>
                  <a:gd name="T14" fmla="*/ 3 w 174"/>
                  <a:gd name="T15" fmla="*/ 1 h 89"/>
                  <a:gd name="T16" fmla="*/ 0 w 174"/>
                  <a:gd name="T17" fmla="*/ 0 h 89"/>
                  <a:gd name="T18" fmla="*/ 1 w 174"/>
                  <a:gd name="T19" fmla="*/ 0 h 89"/>
                  <a:gd name="T20" fmla="*/ 1 w 174"/>
                  <a:gd name="T21" fmla="*/ 0 h 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4"/>
                  <a:gd name="T34" fmla="*/ 0 h 89"/>
                  <a:gd name="T35" fmla="*/ 174 w 174"/>
                  <a:gd name="T36" fmla="*/ 89 h 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4" h="89">
                    <a:moveTo>
                      <a:pt x="5" y="0"/>
                    </a:moveTo>
                    <a:lnTo>
                      <a:pt x="69" y="9"/>
                    </a:lnTo>
                    <a:lnTo>
                      <a:pt x="121" y="23"/>
                    </a:lnTo>
                    <a:lnTo>
                      <a:pt x="163" y="39"/>
                    </a:lnTo>
                    <a:lnTo>
                      <a:pt x="174" y="62"/>
                    </a:lnTo>
                    <a:lnTo>
                      <a:pt x="163" y="89"/>
                    </a:lnTo>
                    <a:lnTo>
                      <a:pt x="158" y="56"/>
                    </a:lnTo>
                    <a:lnTo>
                      <a:pt x="109" y="42"/>
                    </a:lnTo>
                    <a:lnTo>
                      <a:pt x="0" y="27"/>
                    </a:lnTo>
                    <a:lnTo>
                      <a:pt x="5" y="0"/>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2" name="Freeform 125">
                <a:extLst>
                  <a:ext uri="{FF2B5EF4-FFF2-40B4-BE49-F238E27FC236}">
                    <a16:creationId xmlns:a16="http://schemas.microsoft.com/office/drawing/2014/main" id="{261AA1BF-1B3B-438D-8789-4F047355C121}"/>
                  </a:ext>
                </a:extLst>
              </p:cNvPr>
              <p:cNvSpPr>
                <a:spLocks/>
              </p:cNvSpPr>
              <p:nvPr/>
            </p:nvSpPr>
            <p:spPr bwMode="auto">
              <a:xfrm>
                <a:off x="4720" y="3158"/>
                <a:ext cx="165" cy="15"/>
              </a:xfrm>
              <a:custGeom>
                <a:avLst/>
                <a:gdLst>
                  <a:gd name="T0" fmla="*/ 10 w 331"/>
                  <a:gd name="T1" fmla="*/ 1 h 29"/>
                  <a:gd name="T2" fmla="*/ 3 w 331"/>
                  <a:gd name="T3" fmla="*/ 0 h 29"/>
                  <a:gd name="T4" fmla="*/ 0 w 331"/>
                  <a:gd name="T5" fmla="*/ 1 h 29"/>
                  <a:gd name="T6" fmla="*/ 3 w 331"/>
                  <a:gd name="T7" fmla="*/ 1 h 29"/>
                  <a:gd name="T8" fmla="*/ 7 w 331"/>
                  <a:gd name="T9" fmla="*/ 1 h 29"/>
                  <a:gd name="T10" fmla="*/ 10 w 331"/>
                  <a:gd name="T11" fmla="*/ 1 h 29"/>
                  <a:gd name="T12" fmla="*/ 10 w 331"/>
                  <a:gd name="T13" fmla="*/ 1 h 29"/>
                  <a:gd name="T14" fmla="*/ 10 w 331"/>
                  <a:gd name="T15" fmla="*/ 1 h 29"/>
                  <a:gd name="T16" fmla="*/ 0 60000 65536"/>
                  <a:gd name="T17" fmla="*/ 0 60000 65536"/>
                  <a:gd name="T18" fmla="*/ 0 60000 65536"/>
                  <a:gd name="T19" fmla="*/ 0 60000 65536"/>
                  <a:gd name="T20" fmla="*/ 0 60000 65536"/>
                  <a:gd name="T21" fmla="*/ 0 60000 65536"/>
                  <a:gd name="T22" fmla="*/ 0 60000 65536"/>
                  <a:gd name="T23" fmla="*/ 0 60000 65536"/>
                  <a:gd name="T24" fmla="*/ 0 w 331"/>
                  <a:gd name="T25" fmla="*/ 0 h 29"/>
                  <a:gd name="T26" fmla="*/ 331 w 331"/>
                  <a:gd name="T27" fmla="*/ 29 h 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1" h="29">
                    <a:moveTo>
                      <a:pt x="331" y="3"/>
                    </a:moveTo>
                    <a:lnTo>
                      <a:pt x="113" y="0"/>
                    </a:lnTo>
                    <a:lnTo>
                      <a:pt x="0" y="29"/>
                    </a:lnTo>
                    <a:lnTo>
                      <a:pt x="116" y="15"/>
                    </a:lnTo>
                    <a:lnTo>
                      <a:pt x="233" y="9"/>
                    </a:lnTo>
                    <a:lnTo>
                      <a:pt x="322" y="13"/>
                    </a:lnTo>
                    <a:lnTo>
                      <a:pt x="331" y="3"/>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3" name="Freeform 126">
                <a:extLst>
                  <a:ext uri="{FF2B5EF4-FFF2-40B4-BE49-F238E27FC236}">
                    <a16:creationId xmlns:a16="http://schemas.microsoft.com/office/drawing/2014/main" id="{223FBBC6-64E1-45F0-A098-4D533F8629B0}"/>
                  </a:ext>
                </a:extLst>
              </p:cNvPr>
              <p:cNvSpPr>
                <a:spLocks/>
              </p:cNvSpPr>
              <p:nvPr/>
            </p:nvSpPr>
            <p:spPr bwMode="auto">
              <a:xfrm>
                <a:off x="4880" y="3156"/>
                <a:ext cx="131" cy="35"/>
              </a:xfrm>
              <a:custGeom>
                <a:avLst/>
                <a:gdLst>
                  <a:gd name="T0" fmla="*/ 3 w 262"/>
                  <a:gd name="T1" fmla="*/ 1 h 69"/>
                  <a:gd name="T2" fmla="*/ 8 w 262"/>
                  <a:gd name="T3" fmla="*/ 1 h 69"/>
                  <a:gd name="T4" fmla="*/ 7 w 262"/>
                  <a:gd name="T5" fmla="*/ 2 h 69"/>
                  <a:gd name="T6" fmla="*/ 7 w 262"/>
                  <a:gd name="T7" fmla="*/ 3 h 69"/>
                  <a:gd name="T8" fmla="*/ 6 w 262"/>
                  <a:gd name="T9" fmla="*/ 2 h 69"/>
                  <a:gd name="T10" fmla="*/ 4 w 262"/>
                  <a:gd name="T11" fmla="*/ 1 h 69"/>
                  <a:gd name="T12" fmla="*/ 3 w 262"/>
                  <a:gd name="T13" fmla="*/ 2 h 69"/>
                  <a:gd name="T14" fmla="*/ 1 w 262"/>
                  <a:gd name="T15" fmla="*/ 2 h 69"/>
                  <a:gd name="T16" fmla="*/ 0 w 262"/>
                  <a:gd name="T17" fmla="*/ 1 h 69"/>
                  <a:gd name="T18" fmla="*/ 1 w 262"/>
                  <a:gd name="T19" fmla="*/ 0 h 69"/>
                  <a:gd name="T20" fmla="*/ 2 w 262"/>
                  <a:gd name="T21" fmla="*/ 1 h 69"/>
                  <a:gd name="T22" fmla="*/ 3 w 262"/>
                  <a:gd name="T23" fmla="*/ 1 h 69"/>
                  <a:gd name="T24" fmla="*/ 3 w 262"/>
                  <a:gd name="T25" fmla="*/ 1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2"/>
                  <a:gd name="T40" fmla="*/ 0 h 69"/>
                  <a:gd name="T41" fmla="*/ 262 w 26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2" h="69">
                    <a:moveTo>
                      <a:pt x="118" y="7"/>
                    </a:moveTo>
                    <a:lnTo>
                      <a:pt x="262" y="17"/>
                    </a:lnTo>
                    <a:lnTo>
                      <a:pt x="243" y="52"/>
                    </a:lnTo>
                    <a:lnTo>
                      <a:pt x="235" y="69"/>
                    </a:lnTo>
                    <a:lnTo>
                      <a:pt x="200" y="42"/>
                    </a:lnTo>
                    <a:lnTo>
                      <a:pt x="143" y="26"/>
                    </a:lnTo>
                    <a:lnTo>
                      <a:pt x="97" y="36"/>
                    </a:lnTo>
                    <a:lnTo>
                      <a:pt x="57" y="36"/>
                    </a:lnTo>
                    <a:lnTo>
                      <a:pt x="0" y="14"/>
                    </a:lnTo>
                    <a:lnTo>
                      <a:pt x="13" y="0"/>
                    </a:lnTo>
                    <a:lnTo>
                      <a:pt x="77" y="9"/>
                    </a:lnTo>
                    <a:lnTo>
                      <a:pt x="118" y="7"/>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4" name="Freeform 127">
                <a:extLst>
                  <a:ext uri="{FF2B5EF4-FFF2-40B4-BE49-F238E27FC236}">
                    <a16:creationId xmlns:a16="http://schemas.microsoft.com/office/drawing/2014/main" id="{54002041-2528-4197-BF38-283F5AAA5828}"/>
                  </a:ext>
                </a:extLst>
              </p:cNvPr>
              <p:cNvSpPr>
                <a:spLocks/>
              </p:cNvSpPr>
              <p:nvPr/>
            </p:nvSpPr>
            <p:spPr bwMode="auto">
              <a:xfrm>
                <a:off x="4919" y="3196"/>
                <a:ext cx="90" cy="129"/>
              </a:xfrm>
              <a:custGeom>
                <a:avLst/>
                <a:gdLst>
                  <a:gd name="T0" fmla="*/ 6 w 180"/>
                  <a:gd name="T1" fmla="*/ 0 h 257"/>
                  <a:gd name="T2" fmla="*/ 6 w 180"/>
                  <a:gd name="T3" fmla="*/ 1 h 257"/>
                  <a:gd name="T4" fmla="*/ 6 w 180"/>
                  <a:gd name="T5" fmla="*/ 2 h 257"/>
                  <a:gd name="T6" fmla="*/ 5 w 180"/>
                  <a:gd name="T7" fmla="*/ 2 h 257"/>
                  <a:gd name="T8" fmla="*/ 3 w 180"/>
                  <a:gd name="T9" fmla="*/ 3 h 257"/>
                  <a:gd name="T10" fmla="*/ 3 w 180"/>
                  <a:gd name="T11" fmla="*/ 3 h 257"/>
                  <a:gd name="T12" fmla="*/ 1 w 180"/>
                  <a:gd name="T13" fmla="*/ 4 h 257"/>
                  <a:gd name="T14" fmla="*/ 1 w 180"/>
                  <a:gd name="T15" fmla="*/ 6 h 257"/>
                  <a:gd name="T16" fmla="*/ 1 w 180"/>
                  <a:gd name="T17" fmla="*/ 5 h 257"/>
                  <a:gd name="T18" fmla="*/ 1 w 180"/>
                  <a:gd name="T19" fmla="*/ 6 h 257"/>
                  <a:gd name="T20" fmla="*/ 1 w 180"/>
                  <a:gd name="T21" fmla="*/ 9 h 257"/>
                  <a:gd name="T22" fmla="*/ 0 w 180"/>
                  <a:gd name="T23" fmla="*/ 8 h 257"/>
                  <a:gd name="T24" fmla="*/ 1 w 180"/>
                  <a:gd name="T25" fmla="*/ 5 h 257"/>
                  <a:gd name="T26" fmla="*/ 1 w 180"/>
                  <a:gd name="T27" fmla="*/ 4 h 257"/>
                  <a:gd name="T28" fmla="*/ 3 w 180"/>
                  <a:gd name="T29" fmla="*/ 2 h 257"/>
                  <a:gd name="T30" fmla="*/ 5 w 180"/>
                  <a:gd name="T31" fmla="*/ 1 h 257"/>
                  <a:gd name="T32" fmla="*/ 6 w 180"/>
                  <a:gd name="T33" fmla="*/ 0 h 257"/>
                  <a:gd name="T34" fmla="*/ 6 w 180"/>
                  <a:gd name="T35" fmla="*/ 0 h 2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
                  <a:gd name="T55" fmla="*/ 0 h 257"/>
                  <a:gd name="T56" fmla="*/ 180 w 180"/>
                  <a:gd name="T57" fmla="*/ 257 h 2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 h="257">
                    <a:moveTo>
                      <a:pt x="165" y="0"/>
                    </a:moveTo>
                    <a:lnTo>
                      <a:pt x="180" y="10"/>
                    </a:lnTo>
                    <a:lnTo>
                      <a:pt x="161" y="60"/>
                    </a:lnTo>
                    <a:lnTo>
                      <a:pt x="148" y="43"/>
                    </a:lnTo>
                    <a:lnTo>
                      <a:pt x="96" y="67"/>
                    </a:lnTo>
                    <a:lnTo>
                      <a:pt x="68" y="84"/>
                    </a:lnTo>
                    <a:lnTo>
                      <a:pt x="46" y="110"/>
                    </a:lnTo>
                    <a:lnTo>
                      <a:pt x="29" y="162"/>
                    </a:lnTo>
                    <a:lnTo>
                      <a:pt x="62" y="139"/>
                    </a:lnTo>
                    <a:lnTo>
                      <a:pt x="48" y="184"/>
                    </a:lnTo>
                    <a:lnTo>
                      <a:pt x="7" y="257"/>
                    </a:lnTo>
                    <a:lnTo>
                      <a:pt x="0" y="234"/>
                    </a:lnTo>
                    <a:lnTo>
                      <a:pt x="14" y="155"/>
                    </a:lnTo>
                    <a:lnTo>
                      <a:pt x="23" y="117"/>
                    </a:lnTo>
                    <a:lnTo>
                      <a:pt x="66" y="64"/>
                    </a:lnTo>
                    <a:lnTo>
                      <a:pt x="144" y="23"/>
                    </a:lnTo>
                    <a:lnTo>
                      <a:pt x="165" y="0"/>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5" name="Freeform 128">
                <a:extLst>
                  <a:ext uri="{FF2B5EF4-FFF2-40B4-BE49-F238E27FC236}">
                    <a16:creationId xmlns:a16="http://schemas.microsoft.com/office/drawing/2014/main" id="{2BFAFF6A-D5E7-4B71-BAE0-16E7079FA587}"/>
                  </a:ext>
                </a:extLst>
              </p:cNvPr>
              <p:cNvSpPr>
                <a:spLocks/>
              </p:cNvSpPr>
              <p:nvPr/>
            </p:nvSpPr>
            <p:spPr bwMode="auto">
              <a:xfrm>
                <a:off x="4941" y="3262"/>
                <a:ext cx="104" cy="32"/>
              </a:xfrm>
              <a:custGeom>
                <a:avLst/>
                <a:gdLst>
                  <a:gd name="T0" fmla="*/ 6 w 209"/>
                  <a:gd name="T1" fmla="*/ 1 h 63"/>
                  <a:gd name="T2" fmla="*/ 0 w 209"/>
                  <a:gd name="T3" fmla="*/ 0 h 63"/>
                  <a:gd name="T4" fmla="*/ 0 w 209"/>
                  <a:gd name="T5" fmla="*/ 2 h 63"/>
                  <a:gd name="T6" fmla="*/ 0 w 209"/>
                  <a:gd name="T7" fmla="*/ 2 h 63"/>
                  <a:gd name="T8" fmla="*/ 1 w 209"/>
                  <a:gd name="T9" fmla="*/ 2 h 63"/>
                  <a:gd name="T10" fmla="*/ 3 w 209"/>
                  <a:gd name="T11" fmla="*/ 2 h 63"/>
                  <a:gd name="T12" fmla="*/ 4 w 209"/>
                  <a:gd name="T13" fmla="*/ 2 h 63"/>
                  <a:gd name="T14" fmla="*/ 5 w 209"/>
                  <a:gd name="T15" fmla="*/ 2 h 63"/>
                  <a:gd name="T16" fmla="*/ 2 w 209"/>
                  <a:gd name="T17" fmla="*/ 1 h 63"/>
                  <a:gd name="T18" fmla="*/ 6 w 209"/>
                  <a:gd name="T19" fmla="*/ 1 h 63"/>
                  <a:gd name="T20" fmla="*/ 6 w 209"/>
                  <a:gd name="T21" fmla="*/ 1 h 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9"/>
                  <a:gd name="T34" fmla="*/ 0 h 63"/>
                  <a:gd name="T35" fmla="*/ 209 w 209"/>
                  <a:gd name="T36" fmla="*/ 63 h 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9" h="63">
                    <a:moveTo>
                      <a:pt x="209" y="14"/>
                    </a:moveTo>
                    <a:lnTo>
                      <a:pt x="25" y="0"/>
                    </a:lnTo>
                    <a:lnTo>
                      <a:pt x="0" y="53"/>
                    </a:lnTo>
                    <a:lnTo>
                      <a:pt x="22" y="53"/>
                    </a:lnTo>
                    <a:lnTo>
                      <a:pt x="51" y="40"/>
                    </a:lnTo>
                    <a:lnTo>
                      <a:pt x="125" y="57"/>
                    </a:lnTo>
                    <a:lnTo>
                      <a:pt x="147" y="63"/>
                    </a:lnTo>
                    <a:lnTo>
                      <a:pt x="183" y="39"/>
                    </a:lnTo>
                    <a:lnTo>
                      <a:pt x="66" y="24"/>
                    </a:lnTo>
                    <a:lnTo>
                      <a:pt x="209" y="14"/>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6" name="Freeform 129">
                <a:extLst>
                  <a:ext uri="{FF2B5EF4-FFF2-40B4-BE49-F238E27FC236}">
                    <a16:creationId xmlns:a16="http://schemas.microsoft.com/office/drawing/2014/main" id="{051C62C8-3617-4DE0-8D81-60867645312A}"/>
                  </a:ext>
                </a:extLst>
              </p:cNvPr>
              <p:cNvSpPr>
                <a:spLocks/>
              </p:cNvSpPr>
              <p:nvPr/>
            </p:nvSpPr>
            <p:spPr bwMode="auto">
              <a:xfrm>
                <a:off x="4752" y="3355"/>
                <a:ext cx="160" cy="470"/>
              </a:xfrm>
              <a:custGeom>
                <a:avLst/>
                <a:gdLst>
                  <a:gd name="T0" fmla="*/ 10 w 321"/>
                  <a:gd name="T1" fmla="*/ 1 h 940"/>
                  <a:gd name="T2" fmla="*/ 8 w 321"/>
                  <a:gd name="T3" fmla="*/ 4 h 940"/>
                  <a:gd name="T4" fmla="*/ 7 w 321"/>
                  <a:gd name="T5" fmla="*/ 5 h 940"/>
                  <a:gd name="T6" fmla="*/ 9 w 321"/>
                  <a:gd name="T7" fmla="*/ 5 h 940"/>
                  <a:gd name="T8" fmla="*/ 9 w 321"/>
                  <a:gd name="T9" fmla="*/ 7 h 940"/>
                  <a:gd name="T10" fmla="*/ 8 w 321"/>
                  <a:gd name="T11" fmla="*/ 6 h 940"/>
                  <a:gd name="T12" fmla="*/ 8 w 321"/>
                  <a:gd name="T13" fmla="*/ 7 h 940"/>
                  <a:gd name="T14" fmla="*/ 9 w 321"/>
                  <a:gd name="T15" fmla="*/ 7 h 940"/>
                  <a:gd name="T16" fmla="*/ 5 w 321"/>
                  <a:gd name="T17" fmla="*/ 21 h 940"/>
                  <a:gd name="T18" fmla="*/ 3 w 321"/>
                  <a:gd name="T19" fmla="*/ 25 h 940"/>
                  <a:gd name="T20" fmla="*/ 1 w 321"/>
                  <a:gd name="T21" fmla="*/ 29 h 940"/>
                  <a:gd name="T22" fmla="*/ 0 w 321"/>
                  <a:gd name="T23" fmla="*/ 29 h 940"/>
                  <a:gd name="T24" fmla="*/ 0 w 321"/>
                  <a:gd name="T25" fmla="*/ 29 h 940"/>
                  <a:gd name="T26" fmla="*/ 1 w 321"/>
                  <a:gd name="T27" fmla="*/ 27 h 940"/>
                  <a:gd name="T28" fmla="*/ 3 w 321"/>
                  <a:gd name="T29" fmla="*/ 23 h 940"/>
                  <a:gd name="T30" fmla="*/ 5 w 321"/>
                  <a:gd name="T31" fmla="*/ 17 h 940"/>
                  <a:gd name="T32" fmla="*/ 8 w 321"/>
                  <a:gd name="T33" fmla="*/ 7 h 940"/>
                  <a:gd name="T34" fmla="*/ 8 w 321"/>
                  <a:gd name="T35" fmla="*/ 7 h 940"/>
                  <a:gd name="T36" fmla="*/ 7 w 321"/>
                  <a:gd name="T37" fmla="*/ 7 h 940"/>
                  <a:gd name="T38" fmla="*/ 6 w 321"/>
                  <a:gd name="T39" fmla="*/ 6 h 940"/>
                  <a:gd name="T40" fmla="*/ 7 w 321"/>
                  <a:gd name="T41" fmla="*/ 5 h 940"/>
                  <a:gd name="T42" fmla="*/ 6 w 321"/>
                  <a:gd name="T43" fmla="*/ 4 h 940"/>
                  <a:gd name="T44" fmla="*/ 8 w 321"/>
                  <a:gd name="T45" fmla="*/ 4 h 940"/>
                  <a:gd name="T46" fmla="*/ 9 w 321"/>
                  <a:gd name="T47" fmla="*/ 0 h 940"/>
                  <a:gd name="T48" fmla="*/ 10 w 321"/>
                  <a:gd name="T49" fmla="*/ 1 h 940"/>
                  <a:gd name="T50" fmla="*/ 10 w 321"/>
                  <a:gd name="T51" fmla="*/ 1 h 9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1"/>
                  <a:gd name="T79" fmla="*/ 0 h 940"/>
                  <a:gd name="T80" fmla="*/ 321 w 321"/>
                  <a:gd name="T81" fmla="*/ 940 h 9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1" h="940">
                    <a:moveTo>
                      <a:pt x="321" y="16"/>
                    </a:moveTo>
                    <a:lnTo>
                      <a:pt x="280" y="119"/>
                    </a:lnTo>
                    <a:lnTo>
                      <a:pt x="249" y="134"/>
                    </a:lnTo>
                    <a:lnTo>
                      <a:pt x="295" y="160"/>
                    </a:lnTo>
                    <a:lnTo>
                      <a:pt x="302" y="206"/>
                    </a:lnTo>
                    <a:lnTo>
                      <a:pt x="263" y="180"/>
                    </a:lnTo>
                    <a:lnTo>
                      <a:pt x="280" y="232"/>
                    </a:lnTo>
                    <a:lnTo>
                      <a:pt x="291" y="255"/>
                    </a:lnTo>
                    <a:lnTo>
                      <a:pt x="167" y="657"/>
                    </a:lnTo>
                    <a:lnTo>
                      <a:pt x="108" y="793"/>
                    </a:lnTo>
                    <a:lnTo>
                      <a:pt x="43" y="914"/>
                    </a:lnTo>
                    <a:lnTo>
                      <a:pt x="22" y="940"/>
                    </a:lnTo>
                    <a:lnTo>
                      <a:pt x="0" y="926"/>
                    </a:lnTo>
                    <a:lnTo>
                      <a:pt x="52" y="864"/>
                    </a:lnTo>
                    <a:lnTo>
                      <a:pt x="122" y="727"/>
                    </a:lnTo>
                    <a:lnTo>
                      <a:pt x="181" y="518"/>
                    </a:lnTo>
                    <a:lnTo>
                      <a:pt x="259" y="255"/>
                    </a:lnTo>
                    <a:lnTo>
                      <a:pt x="262" y="221"/>
                    </a:lnTo>
                    <a:lnTo>
                      <a:pt x="243" y="201"/>
                    </a:lnTo>
                    <a:lnTo>
                      <a:pt x="210" y="180"/>
                    </a:lnTo>
                    <a:lnTo>
                      <a:pt x="253" y="150"/>
                    </a:lnTo>
                    <a:lnTo>
                      <a:pt x="220" y="121"/>
                    </a:lnTo>
                    <a:lnTo>
                      <a:pt x="256" y="111"/>
                    </a:lnTo>
                    <a:lnTo>
                      <a:pt x="301" y="0"/>
                    </a:lnTo>
                    <a:lnTo>
                      <a:pt x="321" y="16"/>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7" name="Freeform 130">
                <a:extLst>
                  <a:ext uri="{FF2B5EF4-FFF2-40B4-BE49-F238E27FC236}">
                    <a16:creationId xmlns:a16="http://schemas.microsoft.com/office/drawing/2014/main" id="{4CE5CA7C-B8AC-4EB0-B6A3-3EB80D1B5E4E}"/>
                  </a:ext>
                </a:extLst>
              </p:cNvPr>
              <p:cNvSpPr>
                <a:spLocks/>
              </p:cNvSpPr>
              <p:nvPr/>
            </p:nvSpPr>
            <p:spPr bwMode="auto">
              <a:xfrm>
                <a:off x="4770" y="3487"/>
                <a:ext cx="71" cy="172"/>
              </a:xfrm>
              <a:custGeom>
                <a:avLst/>
                <a:gdLst>
                  <a:gd name="T0" fmla="*/ 4 w 142"/>
                  <a:gd name="T1" fmla="*/ 0 h 345"/>
                  <a:gd name="T2" fmla="*/ 0 w 142"/>
                  <a:gd name="T3" fmla="*/ 10 h 345"/>
                  <a:gd name="T4" fmla="*/ 4 w 142"/>
                  <a:gd name="T5" fmla="*/ 0 h 345"/>
                  <a:gd name="T6" fmla="*/ 4 w 142"/>
                  <a:gd name="T7" fmla="*/ 0 h 345"/>
                  <a:gd name="T8" fmla="*/ 4 w 142"/>
                  <a:gd name="T9" fmla="*/ 0 h 345"/>
                  <a:gd name="T10" fmla="*/ 0 60000 65536"/>
                  <a:gd name="T11" fmla="*/ 0 60000 65536"/>
                  <a:gd name="T12" fmla="*/ 0 60000 65536"/>
                  <a:gd name="T13" fmla="*/ 0 60000 65536"/>
                  <a:gd name="T14" fmla="*/ 0 60000 65536"/>
                  <a:gd name="T15" fmla="*/ 0 w 142"/>
                  <a:gd name="T16" fmla="*/ 0 h 345"/>
                  <a:gd name="T17" fmla="*/ 142 w 142"/>
                  <a:gd name="T18" fmla="*/ 345 h 345"/>
                </a:gdLst>
                <a:ahLst/>
                <a:cxnLst>
                  <a:cxn ang="T10">
                    <a:pos x="T0" y="T1"/>
                  </a:cxn>
                  <a:cxn ang="T11">
                    <a:pos x="T2" y="T3"/>
                  </a:cxn>
                  <a:cxn ang="T12">
                    <a:pos x="T4" y="T5"/>
                  </a:cxn>
                  <a:cxn ang="T13">
                    <a:pos x="T6" y="T7"/>
                  </a:cxn>
                  <a:cxn ang="T14">
                    <a:pos x="T8" y="T9"/>
                  </a:cxn>
                </a:cxnLst>
                <a:rect l="T15" t="T16" r="T17" b="T18"/>
                <a:pathLst>
                  <a:path w="142" h="345">
                    <a:moveTo>
                      <a:pt x="142" y="29"/>
                    </a:moveTo>
                    <a:lnTo>
                      <a:pt x="0" y="345"/>
                    </a:lnTo>
                    <a:lnTo>
                      <a:pt x="133" y="0"/>
                    </a:lnTo>
                    <a:lnTo>
                      <a:pt x="142" y="29"/>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8" name="Freeform 131">
                <a:extLst>
                  <a:ext uri="{FF2B5EF4-FFF2-40B4-BE49-F238E27FC236}">
                    <a16:creationId xmlns:a16="http://schemas.microsoft.com/office/drawing/2014/main" id="{463550D4-E9F3-44C8-8EDC-DFA85DCCE3F0}"/>
                  </a:ext>
                </a:extLst>
              </p:cNvPr>
              <p:cNvSpPr>
                <a:spLocks/>
              </p:cNvSpPr>
              <p:nvPr/>
            </p:nvSpPr>
            <p:spPr bwMode="auto">
              <a:xfrm>
                <a:off x="4836" y="3460"/>
                <a:ext cx="69" cy="223"/>
              </a:xfrm>
              <a:custGeom>
                <a:avLst/>
                <a:gdLst>
                  <a:gd name="T0" fmla="*/ 4 w 136"/>
                  <a:gd name="T1" fmla="*/ 0 h 447"/>
                  <a:gd name="T2" fmla="*/ 4 w 136"/>
                  <a:gd name="T3" fmla="*/ 0 h 447"/>
                  <a:gd name="T4" fmla="*/ 0 w 136"/>
                  <a:gd name="T5" fmla="*/ 13 h 447"/>
                  <a:gd name="T6" fmla="*/ 5 w 136"/>
                  <a:gd name="T7" fmla="*/ 0 h 447"/>
                  <a:gd name="T8" fmla="*/ 4 w 136"/>
                  <a:gd name="T9" fmla="*/ 0 h 447"/>
                  <a:gd name="T10" fmla="*/ 4 w 136"/>
                  <a:gd name="T11" fmla="*/ 0 h 447"/>
                  <a:gd name="T12" fmla="*/ 0 60000 65536"/>
                  <a:gd name="T13" fmla="*/ 0 60000 65536"/>
                  <a:gd name="T14" fmla="*/ 0 60000 65536"/>
                  <a:gd name="T15" fmla="*/ 0 60000 65536"/>
                  <a:gd name="T16" fmla="*/ 0 60000 65536"/>
                  <a:gd name="T17" fmla="*/ 0 60000 65536"/>
                  <a:gd name="T18" fmla="*/ 0 w 136"/>
                  <a:gd name="T19" fmla="*/ 0 h 447"/>
                  <a:gd name="T20" fmla="*/ 136 w 136"/>
                  <a:gd name="T21" fmla="*/ 447 h 447"/>
                </a:gdLst>
                <a:ahLst/>
                <a:cxnLst>
                  <a:cxn ang="T12">
                    <a:pos x="T0" y="T1"/>
                  </a:cxn>
                  <a:cxn ang="T13">
                    <a:pos x="T2" y="T3"/>
                  </a:cxn>
                  <a:cxn ang="T14">
                    <a:pos x="T4" y="T5"/>
                  </a:cxn>
                  <a:cxn ang="T15">
                    <a:pos x="T6" y="T7"/>
                  </a:cxn>
                  <a:cxn ang="T16">
                    <a:pos x="T8" y="T9"/>
                  </a:cxn>
                  <a:cxn ang="T17">
                    <a:pos x="T10" y="T11"/>
                  </a:cxn>
                </a:cxnLst>
                <a:rect l="T18" t="T19" r="T20" b="T21"/>
                <a:pathLst>
                  <a:path w="136" h="447">
                    <a:moveTo>
                      <a:pt x="103" y="0"/>
                    </a:moveTo>
                    <a:lnTo>
                      <a:pt x="121" y="26"/>
                    </a:lnTo>
                    <a:lnTo>
                      <a:pt x="0" y="447"/>
                    </a:lnTo>
                    <a:lnTo>
                      <a:pt x="136" y="20"/>
                    </a:lnTo>
                    <a:lnTo>
                      <a:pt x="103" y="0"/>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19" name="Freeform 132">
                <a:extLst>
                  <a:ext uri="{FF2B5EF4-FFF2-40B4-BE49-F238E27FC236}">
                    <a16:creationId xmlns:a16="http://schemas.microsoft.com/office/drawing/2014/main" id="{B2057279-8DB3-4834-9DDE-188E759B9321}"/>
                  </a:ext>
                </a:extLst>
              </p:cNvPr>
              <p:cNvSpPr>
                <a:spLocks/>
              </p:cNvSpPr>
              <p:nvPr/>
            </p:nvSpPr>
            <p:spPr bwMode="auto">
              <a:xfrm>
                <a:off x="4653" y="3761"/>
                <a:ext cx="125" cy="114"/>
              </a:xfrm>
              <a:custGeom>
                <a:avLst/>
                <a:gdLst>
                  <a:gd name="T0" fmla="*/ 4 w 250"/>
                  <a:gd name="T1" fmla="*/ 0 h 229"/>
                  <a:gd name="T2" fmla="*/ 3 w 250"/>
                  <a:gd name="T3" fmla="*/ 0 h 229"/>
                  <a:gd name="T4" fmla="*/ 2 w 250"/>
                  <a:gd name="T5" fmla="*/ 1 h 229"/>
                  <a:gd name="T6" fmla="*/ 3 w 250"/>
                  <a:gd name="T7" fmla="*/ 1 h 229"/>
                  <a:gd name="T8" fmla="*/ 3 w 250"/>
                  <a:gd name="T9" fmla="*/ 2 h 229"/>
                  <a:gd name="T10" fmla="*/ 2 w 250"/>
                  <a:gd name="T11" fmla="*/ 2 h 229"/>
                  <a:gd name="T12" fmla="*/ 4 w 250"/>
                  <a:gd name="T13" fmla="*/ 2 h 229"/>
                  <a:gd name="T14" fmla="*/ 4 w 250"/>
                  <a:gd name="T15" fmla="*/ 4 h 229"/>
                  <a:gd name="T16" fmla="*/ 4 w 250"/>
                  <a:gd name="T17" fmla="*/ 5 h 229"/>
                  <a:gd name="T18" fmla="*/ 5 w 250"/>
                  <a:gd name="T19" fmla="*/ 4 h 229"/>
                  <a:gd name="T20" fmla="*/ 5 w 250"/>
                  <a:gd name="T21" fmla="*/ 5 h 229"/>
                  <a:gd name="T22" fmla="*/ 5 w 250"/>
                  <a:gd name="T23" fmla="*/ 4 h 229"/>
                  <a:gd name="T24" fmla="*/ 6 w 250"/>
                  <a:gd name="T25" fmla="*/ 3 h 229"/>
                  <a:gd name="T26" fmla="*/ 7 w 250"/>
                  <a:gd name="T27" fmla="*/ 2 h 229"/>
                  <a:gd name="T28" fmla="*/ 6 w 250"/>
                  <a:gd name="T29" fmla="*/ 4 h 229"/>
                  <a:gd name="T30" fmla="*/ 6 w 250"/>
                  <a:gd name="T31" fmla="*/ 4 h 229"/>
                  <a:gd name="T32" fmla="*/ 8 w 250"/>
                  <a:gd name="T33" fmla="*/ 3 h 229"/>
                  <a:gd name="T34" fmla="*/ 8 w 250"/>
                  <a:gd name="T35" fmla="*/ 3 h 229"/>
                  <a:gd name="T36" fmla="*/ 8 w 250"/>
                  <a:gd name="T37" fmla="*/ 5 h 229"/>
                  <a:gd name="T38" fmla="*/ 7 w 250"/>
                  <a:gd name="T39" fmla="*/ 6 h 229"/>
                  <a:gd name="T40" fmla="*/ 6 w 250"/>
                  <a:gd name="T41" fmla="*/ 7 h 229"/>
                  <a:gd name="T42" fmla="*/ 5 w 250"/>
                  <a:gd name="T43" fmla="*/ 6 h 229"/>
                  <a:gd name="T44" fmla="*/ 4 w 250"/>
                  <a:gd name="T45" fmla="*/ 6 h 229"/>
                  <a:gd name="T46" fmla="*/ 4 w 250"/>
                  <a:gd name="T47" fmla="*/ 5 h 229"/>
                  <a:gd name="T48" fmla="*/ 2 w 250"/>
                  <a:gd name="T49" fmla="*/ 5 h 229"/>
                  <a:gd name="T50" fmla="*/ 1 w 250"/>
                  <a:gd name="T51" fmla="*/ 4 h 229"/>
                  <a:gd name="T52" fmla="*/ 1 w 250"/>
                  <a:gd name="T53" fmla="*/ 3 h 229"/>
                  <a:gd name="T54" fmla="*/ 0 w 250"/>
                  <a:gd name="T55" fmla="*/ 2 h 229"/>
                  <a:gd name="T56" fmla="*/ 2 w 250"/>
                  <a:gd name="T57" fmla="*/ 0 h 229"/>
                  <a:gd name="T58" fmla="*/ 3 w 250"/>
                  <a:gd name="T59" fmla="*/ 0 h 229"/>
                  <a:gd name="T60" fmla="*/ 4 w 250"/>
                  <a:gd name="T61" fmla="*/ 0 h 229"/>
                  <a:gd name="T62" fmla="*/ 4 w 250"/>
                  <a:gd name="T63" fmla="*/ 0 h 2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0"/>
                  <a:gd name="T97" fmla="*/ 0 h 229"/>
                  <a:gd name="T98" fmla="*/ 250 w 250"/>
                  <a:gd name="T99" fmla="*/ 229 h 2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0" h="229">
                    <a:moveTo>
                      <a:pt x="110" y="12"/>
                    </a:moveTo>
                    <a:lnTo>
                      <a:pt x="81" y="16"/>
                    </a:lnTo>
                    <a:lnTo>
                      <a:pt x="48" y="53"/>
                    </a:lnTo>
                    <a:lnTo>
                      <a:pt x="89" y="39"/>
                    </a:lnTo>
                    <a:lnTo>
                      <a:pt x="92" y="66"/>
                    </a:lnTo>
                    <a:lnTo>
                      <a:pt x="62" y="78"/>
                    </a:lnTo>
                    <a:lnTo>
                      <a:pt x="118" y="95"/>
                    </a:lnTo>
                    <a:lnTo>
                      <a:pt x="105" y="138"/>
                    </a:lnTo>
                    <a:lnTo>
                      <a:pt x="118" y="181"/>
                    </a:lnTo>
                    <a:lnTo>
                      <a:pt x="130" y="138"/>
                    </a:lnTo>
                    <a:lnTo>
                      <a:pt x="154" y="173"/>
                    </a:lnTo>
                    <a:lnTo>
                      <a:pt x="154" y="134"/>
                    </a:lnTo>
                    <a:lnTo>
                      <a:pt x="164" y="109"/>
                    </a:lnTo>
                    <a:lnTo>
                      <a:pt x="204" y="91"/>
                    </a:lnTo>
                    <a:lnTo>
                      <a:pt x="186" y="130"/>
                    </a:lnTo>
                    <a:lnTo>
                      <a:pt x="191" y="148"/>
                    </a:lnTo>
                    <a:lnTo>
                      <a:pt x="229" y="117"/>
                    </a:lnTo>
                    <a:lnTo>
                      <a:pt x="250" y="119"/>
                    </a:lnTo>
                    <a:lnTo>
                      <a:pt x="250" y="168"/>
                    </a:lnTo>
                    <a:lnTo>
                      <a:pt x="222" y="211"/>
                    </a:lnTo>
                    <a:lnTo>
                      <a:pt x="177" y="229"/>
                    </a:lnTo>
                    <a:lnTo>
                      <a:pt x="135" y="220"/>
                    </a:lnTo>
                    <a:lnTo>
                      <a:pt x="114" y="196"/>
                    </a:lnTo>
                    <a:lnTo>
                      <a:pt x="104" y="174"/>
                    </a:lnTo>
                    <a:lnTo>
                      <a:pt x="62" y="163"/>
                    </a:lnTo>
                    <a:lnTo>
                      <a:pt x="20" y="135"/>
                    </a:lnTo>
                    <a:lnTo>
                      <a:pt x="3" y="105"/>
                    </a:lnTo>
                    <a:lnTo>
                      <a:pt x="0" y="66"/>
                    </a:lnTo>
                    <a:lnTo>
                      <a:pt x="33" y="15"/>
                    </a:lnTo>
                    <a:lnTo>
                      <a:pt x="85" y="0"/>
                    </a:lnTo>
                    <a:lnTo>
                      <a:pt x="110" y="12"/>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0" name="Freeform 133">
                <a:extLst>
                  <a:ext uri="{FF2B5EF4-FFF2-40B4-BE49-F238E27FC236}">
                    <a16:creationId xmlns:a16="http://schemas.microsoft.com/office/drawing/2014/main" id="{B2B2710A-2035-4F3A-A5E6-24F8E1A983A9}"/>
                  </a:ext>
                </a:extLst>
              </p:cNvPr>
              <p:cNvSpPr>
                <a:spLocks/>
              </p:cNvSpPr>
              <p:nvPr/>
            </p:nvSpPr>
            <p:spPr bwMode="auto">
              <a:xfrm>
                <a:off x="4718" y="3841"/>
                <a:ext cx="53" cy="24"/>
              </a:xfrm>
              <a:custGeom>
                <a:avLst/>
                <a:gdLst>
                  <a:gd name="T0" fmla="*/ 3 w 106"/>
                  <a:gd name="T1" fmla="*/ 1 h 47"/>
                  <a:gd name="T2" fmla="*/ 2 w 106"/>
                  <a:gd name="T3" fmla="*/ 1 h 47"/>
                  <a:gd name="T4" fmla="*/ 2 w 106"/>
                  <a:gd name="T5" fmla="*/ 1 h 47"/>
                  <a:gd name="T6" fmla="*/ 0 w 106"/>
                  <a:gd name="T7" fmla="*/ 0 h 47"/>
                  <a:gd name="T8" fmla="*/ 1 w 106"/>
                  <a:gd name="T9" fmla="*/ 2 h 47"/>
                  <a:gd name="T10" fmla="*/ 2 w 106"/>
                  <a:gd name="T11" fmla="*/ 2 h 47"/>
                  <a:gd name="T12" fmla="*/ 2 w 106"/>
                  <a:gd name="T13" fmla="*/ 2 h 47"/>
                  <a:gd name="T14" fmla="*/ 3 w 106"/>
                  <a:gd name="T15" fmla="*/ 2 h 47"/>
                  <a:gd name="T16" fmla="*/ 3 w 106"/>
                  <a:gd name="T17" fmla="*/ 1 h 47"/>
                  <a:gd name="T18" fmla="*/ 3 w 106"/>
                  <a:gd name="T19" fmla="*/ 1 h 47"/>
                  <a:gd name="T20" fmla="*/ 3 w 106"/>
                  <a:gd name="T21" fmla="*/ 1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
                  <a:gd name="T34" fmla="*/ 0 h 47"/>
                  <a:gd name="T35" fmla="*/ 106 w 106"/>
                  <a:gd name="T36" fmla="*/ 47 h 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 h="47">
                    <a:moveTo>
                      <a:pt x="80" y="17"/>
                    </a:moveTo>
                    <a:lnTo>
                      <a:pt x="56" y="23"/>
                    </a:lnTo>
                    <a:lnTo>
                      <a:pt x="34" y="18"/>
                    </a:lnTo>
                    <a:lnTo>
                      <a:pt x="0" y="0"/>
                    </a:lnTo>
                    <a:lnTo>
                      <a:pt x="14" y="33"/>
                    </a:lnTo>
                    <a:lnTo>
                      <a:pt x="33" y="46"/>
                    </a:lnTo>
                    <a:lnTo>
                      <a:pt x="60" y="47"/>
                    </a:lnTo>
                    <a:lnTo>
                      <a:pt x="84" y="33"/>
                    </a:lnTo>
                    <a:lnTo>
                      <a:pt x="106" y="10"/>
                    </a:lnTo>
                    <a:lnTo>
                      <a:pt x="80" y="17"/>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1" name="Freeform 134">
                <a:extLst>
                  <a:ext uri="{FF2B5EF4-FFF2-40B4-BE49-F238E27FC236}">
                    <a16:creationId xmlns:a16="http://schemas.microsoft.com/office/drawing/2014/main" id="{60011D51-0C00-4054-91D7-13A2E072AC87}"/>
                  </a:ext>
                </a:extLst>
              </p:cNvPr>
              <p:cNvSpPr>
                <a:spLocks/>
              </p:cNvSpPr>
              <p:nvPr/>
            </p:nvSpPr>
            <p:spPr bwMode="auto">
              <a:xfrm>
                <a:off x="4749" y="3745"/>
                <a:ext cx="59" cy="86"/>
              </a:xfrm>
              <a:custGeom>
                <a:avLst/>
                <a:gdLst>
                  <a:gd name="T0" fmla="*/ 0 w 118"/>
                  <a:gd name="T1" fmla="*/ 6 h 171"/>
                  <a:gd name="T2" fmla="*/ 3 w 118"/>
                  <a:gd name="T3" fmla="*/ 3 h 171"/>
                  <a:gd name="T4" fmla="*/ 4 w 118"/>
                  <a:gd name="T5" fmla="*/ 0 h 171"/>
                  <a:gd name="T6" fmla="*/ 1 w 118"/>
                  <a:gd name="T7" fmla="*/ 4 h 171"/>
                  <a:gd name="T8" fmla="*/ 0 w 118"/>
                  <a:gd name="T9" fmla="*/ 5 h 171"/>
                  <a:gd name="T10" fmla="*/ 0 w 118"/>
                  <a:gd name="T11" fmla="*/ 6 h 171"/>
                  <a:gd name="T12" fmla="*/ 0 w 118"/>
                  <a:gd name="T13" fmla="*/ 6 h 171"/>
                  <a:gd name="T14" fmla="*/ 0 60000 65536"/>
                  <a:gd name="T15" fmla="*/ 0 60000 65536"/>
                  <a:gd name="T16" fmla="*/ 0 60000 65536"/>
                  <a:gd name="T17" fmla="*/ 0 60000 65536"/>
                  <a:gd name="T18" fmla="*/ 0 60000 65536"/>
                  <a:gd name="T19" fmla="*/ 0 60000 65536"/>
                  <a:gd name="T20" fmla="*/ 0 60000 65536"/>
                  <a:gd name="T21" fmla="*/ 0 w 118"/>
                  <a:gd name="T22" fmla="*/ 0 h 171"/>
                  <a:gd name="T23" fmla="*/ 118 w 118"/>
                  <a:gd name="T24" fmla="*/ 171 h 1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8" h="171">
                    <a:moveTo>
                      <a:pt x="0" y="171"/>
                    </a:moveTo>
                    <a:lnTo>
                      <a:pt x="74" y="90"/>
                    </a:lnTo>
                    <a:lnTo>
                      <a:pt x="118" y="0"/>
                    </a:lnTo>
                    <a:lnTo>
                      <a:pt x="31" y="123"/>
                    </a:lnTo>
                    <a:lnTo>
                      <a:pt x="0" y="156"/>
                    </a:lnTo>
                    <a:lnTo>
                      <a:pt x="0" y="171"/>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2" name="Freeform 135">
                <a:extLst>
                  <a:ext uri="{FF2B5EF4-FFF2-40B4-BE49-F238E27FC236}">
                    <a16:creationId xmlns:a16="http://schemas.microsoft.com/office/drawing/2014/main" id="{3010A11E-AFF1-4603-8849-52CF4D826A07}"/>
                  </a:ext>
                </a:extLst>
              </p:cNvPr>
              <p:cNvSpPr>
                <a:spLocks/>
              </p:cNvSpPr>
              <p:nvPr/>
            </p:nvSpPr>
            <p:spPr bwMode="auto">
              <a:xfrm>
                <a:off x="5052" y="3742"/>
                <a:ext cx="70" cy="130"/>
              </a:xfrm>
              <a:custGeom>
                <a:avLst/>
                <a:gdLst>
                  <a:gd name="T0" fmla="*/ 3 w 139"/>
                  <a:gd name="T1" fmla="*/ 2 h 258"/>
                  <a:gd name="T2" fmla="*/ 2 w 139"/>
                  <a:gd name="T3" fmla="*/ 3 h 258"/>
                  <a:gd name="T4" fmla="*/ 2 w 139"/>
                  <a:gd name="T5" fmla="*/ 3 h 258"/>
                  <a:gd name="T6" fmla="*/ 2 w 139"/>
                  <a:gd name="T7" fmla="*/ 5 h 258"/>
                  <a:gd name="T8" fmla="*/ 1 w 139"/>
                  <a:gd name="T9" fmla="*/ 4 h 258"/>
                  <a:gd name="T10" fmla="*/ 0 w 139"/>
                  <a:gd name="T11" fmla="*/ 6 h 258"/>
                  <a:gd name="T12" fmla="*/ 1 w 139"/>
                  <a:gd name="T13" fmla="*/ 8 h 258"/>
                  <a:gd name="T14" fmla="*/ 1 w 139"/>
                  <a:gd name="T15" fmla="*/ 9 h 258"/>
                  <a:gd name="T16" fmla="*/ 2 w 139"/>
                  <a:gd name="T17" fmla="*/ 7 h 258"/>
                  <a:gd name="T18" fmla="*/ 2 w 139"/>
                  <a:gd name="T19" fmla="*/ 8 h 258"/>
                  <a:gd name="T20" fmla="*/ 4 w 139"/>
                  <a:gd name="T21" fmla="*/ 8 h 258"/>
                  <a:gd name="T22" fmla="*/ 5 w 139"/>
                  <a:gd name="T23" fmla="*/ 7 h 258"/>
                  <a:gd name="T24" fmla="*/ 5 w 139"/>
                  <a:gd name="T25" fmla="*/ 6 h 258"/>
                  <a:gd name="T26" fmla="*/ 4 w 139"/>
                  <a:gd name="T27" fmla="*/ 5 h 258"/>
                  <a:gd name="T28" fmla="*/ 3 w 139"/>
                  <a:gd name="T29" fmla="*/ 2 h 258"/>
                  <a:gd name="T30" fmla="*/ 2 w 139"/>
                  <a:gd name="T31" fmla="*/ 0 h 258"/>
                  <a:gd name="T32" fmla="*/ 3 w 139"/>
                  <a:gd name="T33" fmla="*/ 2 h 258"/>
                  <a:gd name="T34" fmla="*/ 3 w 139"/>
                  <a:gd name="T35" fmla="*/ 2 h 2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9"/>
                  <a:gd name="T55" fmla="*/ 0 h 258"/>
                  <a:gd name="T56" fmla="*/ 139 w 139"/>
                  <a:gd name="T57" fmla="*/ 258 h 2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9" h="258">
                    <a:moveTo>
                      <a:pt x="68" y="41"/>
                    </a:moveTo>
                    <a:lnTo>
                      <a:pt x="35" y="82"/>
                    </a:lnTo>
                    <a:lnTo>
                      <a:pt x="53" y="77"/>
                    </a:lnTo>
                    <a:lnTo>
                      <a:pt x="53" y="154"/>
                    </a:lnTo>
                    <a:lnTo>
                      <a:pt x="6" y="123"/>
                    </a:lnTo>
                    <a:lnTo>
                      <a:pt x="0" y="185"/>
                    </a:lnTo>
                    <a:lnTo>
                      <a:pt x="6" y="224"/>
                    </a:lnTo>
                    <a:lnTo>
                      <a:pt x="29" y="258"/>
                    </a:lnTo>
                    <a:lnTo>
                      <a:pt x="33" y="207"/>
                    </a:lnTo>
                    <a:lnTo>
                      <a:pt x="50" y="253"/>
                    </a:lnTo>
                    <a:lnTo>
                      <a:pt x="112" y="247"/>
                    </a:lnTo>
                    <a:lnTo>
                      <a:pt x="135" y="215"/>
                    </a:lnTo>
                    <a:lnTo>
                      <a:pt x="139" y="168"/>
                    </a:lnTo>
                    <a:lnTo>
                      <a:pt x="101" y="142"/>
                    </a:lnTo>
                    <a:lnTo>
                      <a:pt x="93" y="41"/>
                    </a:lnTo>
                    <a:lnTo>
                      <a:pt x="63" y="0"/>
                    </a:lnTo>
                    <a:lnTo>
                      <a:pt x="68" y="41"/>
                    </a:lnTo>
                    <a:close/>
                  </a:path>
                </a:pathLst>
              </a:custGeom>
              <a:solidFill>
                <a:srgbClr val="7885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3" name="Freeform 136">
                <a:extLst>
                  <a:ext uri="{FF2B5EF4-FFF2-40B4-BE49-F238E27FC236}">
                    <a16:creationId xmlns:a16="http://schemas.microsoft.com/office/drawing/2014/main" id="{D6DE0592-9DBE-43E7-A84F-1FB7F64A9309}"/>
                  </a:ext>
                </a:extLst>
              </p:cNvPr>
              <p:cNvSpPr>
                <a:spLocks/>
              </p:cNvSpPr>
              <p:nvPr/>
            </p:nvSpPr>
            <p:spPr bwMode="auto">
              <a:xfrm>
                <a:off x="4387" y="3832"/>
                <a:ext cx="269" cy="263"/>
              </a:xfrm>
              <a:custGeom>
                <a:avLst/>
                <a:gdLst>
                  <a:gd name="T0" fmla="*/ 0 w 538"/>
                  <a:gd name="T1" fmla="*/ 9 h 526"/>
                  <a:gd name="T2" fmla="*/ 17 w 538"/>
                  <a:gd name="T3" fmla="*/ 0 h 526"/>
                  <a:gd name="T4" fmla="*/ 2 w 538"/>
                  <a:gd name="T5" fmla="*/ 9 h 526"/>
                  <a:gd name="T6" fmla="*/ 13 w 538"/>
                  <a:gd name="T7" fmla="*/ 2 h 526"/>
                  <a:gd name="T8" fmla="*/ 3 w 538"/>
                  <a:gd name="T9" fmla="*/ 10 h 526"/>
                  <a:gd name="T10" fmla="*/ 13 w 538"/>
                  <a:gd name="T11" fmla="*/ 4 h 526"/>
                  <a:gd name="T12" fmla="*/ 4 w 538"/>
                  <a:gd name="T13" fmla="*/ 11 h 526"/>
                  <a:gd name="T14" fmla="*/ 12 w 538"/>
                  <a:gd name="T15" fmla="*/ 6 h 526"/>
                  <a:gd name="T16" fmla="*/ 4 w 538"/>
                  <a:gd name="T17" fmla="*/ 13 h 526"/>
                  <a:gd name="T18" fmla="*/ 10 w 538"/>
                  <a:gd name="T19" fmla="*/ 8 h 526"/>
                  <a:gd name="T20" fmla="*/ 4 w 538"/>
                  <a:gd name="T21" fmla="*/ 14 h 526"/>
                  <a:gd name="T22" fmla="*/ 2 w 538"/>
                  <a:gd name="T23" fmla="*/ 16 h 526"/>
                  <a:gd name="T24" fmla="*/ 1 w 538"/>
                  <a:gd name="T25" fmla="*/ 12 h 526"/>
                  <a:gd name="T26" fmla="*/ 0 w 538"/>
                  <a:gd name="T27" fmla="*/ 9 h 526"/>
                  <a:gd name="T28" fmla="*/ 0 w 538"/>
                  <a:gd name="T29" fmla="*/ 9 h 5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8"/>
                  <a:gd name="T46" fmla="*/ 0 h 526"/>
                  <a:gd name="T47" fmla="*/ 538 w 538"/>
                  <a:gd name="T48" fmla="*/ 526 h 5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8" h="526">
                    <a:moveTo>
                      <a:pt x="0" y="293"/>
                    </a:moveTo>
                    <a:lnTo>
                      <a:pt x="538" y="0"/>
                    </a:lnTo>
                    <a:lnTo>
                      <a:pt x="72" y="310"/>
                    </a:lnTo>
                    <a:lnTo>
                      <a:pt x="437" y="93"/>
                    </a:lnTo>
                    <a:lnTo>
                      <a:pt x="117" y="328"/>
                    </a:lnTo>
                    <a:lnTo>
                      <a:pt x="426" y="149"/>
                    </a:lnTo>
                    <a:lnTo>
                      <a:pt x="133" y="371"/>
                    </a:lnTo>
                    <a:lnTo>
                      <a:pt x="404" y="206"/>
                    </a:lnTo>
                    <a:lnTo>
                      <a:pt x="138" y="433"/>
                    </a:lnTo>
                    <a:lnTo>
                      <a:pt x="350" y="287"/>
                    </a:lnTo>
                    <a:lnTo>
                      <a:pt x="144" y="471"/>
                    </a:lnTo>
                    <a:lnTo>
                      <a:pt x="84" y="526"/>
                    </a:lnTo>
                    <a:lnTo>
                      <a:pt x="28" y="388"/>
                    </a:lnTo>
                    <a:lnTo>
                      <a:pt x="0"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4" name="Freeform 137">
                <a:extLst>
                  <a:ext uri="{FF2B5EF4-FFF2-40B4-BE49-F238E27FC236}">
                    <a16:creationId xmlns:a16="http://schemas.microsoft.com/office/drawing/2014/main" id="{0BD006C8-5358-4C7E-967D-EA6C2F980465}"/>
                  </a:ext>
                </a:extLst>
              </p:cNvPr>
              <p:cNvSpPr>
                <a:spLocks/>
              </p:cNvSpPr>
              <p:nvPr/>
            </p:nvSpPr>
            <p:spPr bwMode="auto">
              <a:xfrm>
                <a:off x="4389" y="3857"/>
                <a:ext cx="192" cy="127"/>
              </a:xfrm>
              <a:custGeom>
                <a:avLst/>
                <a:gdLst>
                  <a:gd name="T0" fmla="*/ 0 w 382"/>
                  <a:gd name="T1" fmla="*/ 4 h 255"/>
                  <a:gd name="T2" fmla="*/ 9 w 382"/>
                  <a:gd name="T3" fmla="*/ 1 h 255"/>
                  <a:gd name="T4" fmla="*/ 4 w 382"/>
                  <a:gd name="T5" fmla="*/ 4 h 255"/>
                  <a:gd name="T6" fmla="*/ 13 w 382"/>
                  <a:gd name="T7" fmla="*/ 0 h 255"/>
                  <a:gd name="T8" fmla="*/ 0 w 382"/>
                  <a:gd name="T9" fmla="*/ 7 h 255"/>
                  <a:gd name="T10" fmla="*/ 0 w 382"/>
                  <a:gd name="T11" fmla="*/ 4 h 255"/>
                  <a:gd name="T12" fmla="*/ 0 w 382"/>
                  <a:gd name="T13" fmla="*/ 4 h 255"/>
                  <a:gd name="T14" fmla="*/ 0 60000 65536"/>
                  <a:gd name="T15" fmla="*/ 0 60000 65536"/>
                  <a:gd name="T16" fmla="*/ 0 60000 65536"/>
                  <a:gd name="T17" fmla="*/ 0 60000 65536"/>
                  <a:gd name="T18" fmla="*/ 0 60000 65536"/>
                  <a:gd name="T19" fmla="*/ 0 60000 65536"/>
                  <a:gd name="T20" fmla="*/ 0 60000 65536"/>
                  <a:gd name="T21" fmla="*/ 0 w 382"/>
                  <a:gd name="T22" fmla="*/ 0 h 255"/>
                  <a:gd name="T23" fmla="*/ 382 w 382"/>
                  <a:gd name="T24" fmla="*/ 255 h 2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2" h="255">
                    <a:moveTo>
                      <a:pt x="0" y="156"/>
                    </a:moveTo>
                    <a:lnTo>
                      <a:pt x="267" y="33"/>
                    </a:lnTo>
                    <a:lnTo>
                      <a:pt x="100" y="150"/>
                    </a:lnTo>
                    <a:lnTo>
                      <a:pt x="382" y="0"/>
                    </a:lnTo>
                    <a:lnTo>
                      <a:pt x="0" y="255"/>
                    </a:lnTo>
                    <a:lnTo>
                      <a:pt x="0" y="1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5" name="Freeform 138">
                <a:extLst>
                  <a:ext uri="{FF2B5EF4-FFF2-40B4-BE49-F238E27FC236}">
                    <a16:creationId xmlns:a16="http://schemas.microsoft.com/office/drawing/2014/main" id="{C15FEC71-6E51-43EF-A9D9-42548A34903A}"/>
                  </a:ext>
                </a:extLst>
              </p:cNvPr>
              <p:cNvSpPr>
                <a:spLocks/>
              </p:cNvSpPr>
              <p:nvPr/>
            </p:nvSpPr>
            <p:spPr bwMode="auto">
              <a:xfrm>
                <a:off x="4800" y="3593"/>
                <a:ext cx="163" cy="203"/>
              </a:xfrm>
              <a:custGeom>
                <a:avLst/>
                <a:gdLst>
                  <a:gd name="T0" fmla="*/ 8 w 327"/>
                  <a:gd name="T1" fmla="*/ 0 h 405"/>
                  <a:gd name="T2" fmla="*/ 4 w 327"/>
                  <a:gd name="T3" fmla="*/ 4 h 405"/>
                  <a:gd name="T4" fmla="*/ 7 w 327"/>
                  <a:gd name="T5" fmla="*/ 3 h 405"/>
                  <a:gd name="T6" fmla="*/ 3 w 327"/>
                  <a:gd name="T7" fmla="*/ 6 h 405"/>
                  <a:gd name="T8" fmla="*/ 7 w 327"/>
                  <a:gd name="T9" fmla="*/ 4 h 405"/>
                  <a:gd name="T10" fmla="*/ 2 w 327"/>
                  <a:gd name="T11" fmla="*/ 8 h 405"/>
                  <a:gd name="T12" fmla="*/ 6 w 327"/>
                  <a:gd name="T13" fmla="*/ 6 h 405"/>
                  <a:gd name="T14" fmla="*/ 1 w 327"/>
                  <a:gd name="T15" fmla="*/ 10 h 405"/>
                  <a:gd name="T16" fmla="*/ 5 w 327"/>
                  <a:gd name="T17" fmla="*/ 8 h 405"/>
                  <a:gd name="T18" fmla="*/ 0 w 327"/>
                  <a:gd name="T19" fmla="*/ 12 h 405"/>
                  <a:gd name="T20" fmla="*/ 8 w 327"/>
                  <a:gd name="T21" fmla="*/ 8 h 405"/>
                  <a:gd name="T22" fmla="*/ 0 w 327"/>
                  <a:gd name="T23" fmla="*/ 13 h 405"/>
                  <a:gd name="T24" fmla="*/ 8 w 327"/>
                  <a:gd name="T25" fmla="*/ 9 h 405"/>
                  <a:gd name="T26" fmla="*/ 10 w 327"/>
                  <a:gd name="T27" fmla="*/ 8 h 405"/>
                  <a:gd name="T28" fmla="*/ 10 w 327"/>
                  <a:gd name="T29" fmla="*/ 4 h 405"/>
                  <a:gd name="T30" fmla="*/ 8 w 327"/>
                  <a:gd name="T31" fmla="*/ 0 h 405"/>
                  <a:gd name="T32" fmla="*/ 8 w 327"/>
                  <a:gd name="T33" fmla="*/ 0 h 4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7"/>
                  <a:gd name="T52" fmla="*/ 0 h 405"/>
                  <a:gd name="T53" fmla="*/ 327 w 327"/>
                  <a:gd name="T54" fmla="*/ 405 h 4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7" h="405">
                    <a:moveTo>
                      <a:pt x="282" y="0"/>
                    </a:moveTo>
                    <a:lnTo>
                      <a:pt x="144" y="116"/>
                    </a:lnTo>
                    <a:lnTo>
                      <a:pt x="233" y="83"/>
                    </a:lnTo>
                    <a:lnTo>
                      <a:pt x="111" y="167"/>
                    </a:lnTo>
                    <a:lnTo>
                      <a:pt x="239" y="116"/>
                    </a:lnTo>
                    <a:lnTo>
                      <a:pt x="78" y="227"/>
                    </a:lnTo>
                    <a:lnTo>
                      <a:pt x="205" y="167"/>
                    </a:lnTo>
                    <a:lnTo>
                      <a:pt x="51" y="289"/>
                    </a:lnTo>
                    <a:lnTo>
                      <a:pt x="183" y="238"/>
                    </a:lnTo>
                    <a:lnTo>
                      <a:pt x="12" y="355"/>
                    </a:lnTo>
                    <a:lnTo>
                      <a:pt x="272" y="238"/>
                    </a:lnTo>
                    <a:lnTo>
                      <a:pt x="0" y="405"/>
                    </a:lnTo>
                    <a:lnTo>
                      <a:pt x="278" y="271"/>
                    </a:lnTo>
                    <a:lnTo>
                      <a:pt x="321" y="254"/>
                    </a:lnTo>
                    <a:lnTo>
                      <a:pt x="327" y="116"/>
                    </a:lnTo>
                    <a:lnTo>
                      <a:pt x="2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6" name="Freeform 139">
                <a:extLst>
                  <a:ext uri="{FF2B5EF4-FFF2-40B4-BE49-F238E27FC236}">
                    <a16:creationId xmlns:a16="http://schemas.microsoft.com/office/drawing/2014/main" id="{DFB83311-628D-414D-8BDA-E5813C840E3E}"/>
                  </a:ext>
                </a:extLst>
              </p:cNvPr>
              <p:cNvSpPr>
                <a:spLocks/>
              </p:cNvSpPr>
              <p:nvPr/>
            </p:nvSpPr>
            <p:spPr bwMode="auto">
              <a:xfrm>
                <a:off x="4361" y="3486"/>
                <a:ext cx="624" cy="718"/>
              </a:xfrm>
              <a:custGeom>
                <a:avLst/>
                <a:gdLst>
                  <a:gd name="T0" fmla="*/ 1 w 1249"/>
                  <a:gd name="T1" fmla="*/ 22 h 1437"/>
                  <a:gd name="T2" fmla="*/ 1 w 1249"/>
                  <a:gd name="T3" fmla="*/ 30 h 1437"/>
                  <a:gd name="T4" fmla="*/ 3 w 1249"/>
                  <a:gd name="T5" fmla="*/ 37 h 1437"/>
                  <a:gd name="T6" fmla="*/ 7 w 1249"/>
                  <a:gd name="T7" fmla="*/ 41 h 1437"/>
                  <a:gd name="T8" fmla="*/ 13 w 1249"/>
                  <a:gd name="T9" fmla="*/ 42 h 1437"/>
                  <a:gd name="T10" fmla="*/ 18 w 1249"/>
                  <a:gd name="T11" fmla="*/ 42 h 1437"/>
                  <a:gd name="T12" fmla="*/ 21 w 1249"/>
                  <a:gd name="T13" fmla="*/ 41 h 1437"/>
                  <a:gd name="T14" fmla="*/ 25 w 1249"/>
                  <a:gd name="T15" fmla="*/ 38 h 1437"/>
                  <a:gd name="T16" fmla="*/ 30 w 1249"/>
                  <a:gd name="T17" fmla="*/ 33 h 1437"/>
                  <a:gd name="T18" fmla="*/ 34 w 1249"/>
                  <a:gd name="T19" fmla="*/ 26 h 1437"/>
                  <a:gd name="T20" fmla="*/ 36 w 1249"/>
                  <a:gd name="T21" fmla="*/ 20 h 1437"/>
                  <a:gd name="T22" fmla="*/ 37 w 1249"/>
                  <a:gd name="T23" fmla="*/ 13 h 1437"/>
                  <a:gd name="T24" fmla="*/ 37 w 1249"/>
                  <a:gd name="T25" fmla="*/ 8 h 1437"/>
                  <a:gd name="T26" fmla="*/ 35 w 1249"/>
                  <a:gd name="T27" fmla="*/ 3 h 1437"/>
                  <a:gd name="T28" fmla="*/ 33 w 1249"/>
                  <a:gd name="T29" fmla="*/ 1 h 1437"/>
                  <a:gd name="T30" fmla="*/ 34 w 1249"/>
                  <a:gd name="T31" fmla="*/ 0 h 1437"/>
                  <a:gd name="T32" fmla="*/ 35 w 1249"/>
                  <a:gd name="T33" fmla="*/ 1 h 1437"/>
                  <a:gd name="T34" fmla="*/ 37 w 1249"/>
                  <a:gd name="T35" fmla="*/ 4 h 1437"/>
                  <a:gd name="T36" fmla="*/ 38 w 1249"/>
                  <a:gd name="T37" fmla="*/ 7 h 1437"/>
                  <a:gd name="T38" fmla="*/ 39 w 1249"/>
                  <a:gd name="T39" fmla="*/ 12 h 1437"/>
                  <a:gd name="T40" fmla="*/ 38 w 1249"/>
                  <a:gd name="T41" fmla="*/ 16 h 1437"/>
                  <a:gd name="T42" fmla="*/ 37 w 1249"/>
                  <a:gd name="T43" fmla="*/ 21 h 1437"/>
                  <a:gd name="T44" fmla="*/ 36 w 1249"/>
                  <a:gd name="T45" fmla="*/ 25 h 1437"/>
                  <a:gd name="T46" fmla="*/ 34 w 1249"/>
                  <a:gd name="T47" fmla="*/ 28 h 1437"/>
                  <a:gd name="T48" fmla="*/ 32 w 1249"/>
                  <a:gd name="T49" fmla="*/ 32 h 1437"/>
                  <a:gd name="T50" fmla="*/ 29 w 1249"/>
                  <a:gd name="T51" fmla="*/ 36 h 1437"/>
                  <a:gd name="T52" fmla="*/ 27 w 1249"/>
                  <a:gd name="T53" fmla="*/ 38 h 1437"/>
                  <a:gd name="T54" fmla="*/ 23 w 1249"/>
                  <a:gd name="T55" fmla="*/ 42 h 1437"/>
                  <a:gd name="T56" fmla="*/ 18 w 1249"/>
                  <a:gd name="T57" fmla="*/ 44 h 1437"/>
                  <a:gd name="T58" fmla="*/ 13 w 1249"/>
                  <a:gd name="T59" fmla="*/ 44 h 1437"/>
                  <a:gd name="T60" fmla="*/ 10 w 1249"/>
                  <a:gd name="T61" fmla="*/ 44 h 1437"/>
                  <a:gd name="T62" fmla="*/ 8 w 1249"/>
                  <a:gd name="T63" fmla="*/ 43 h 1437"/>
                  <a:gd name="T64" fmla="*/ 6 w 1249"/>
                  <a:gd name="T65" fmla="*/ 43 h 1437"/>
                  <a:gd name="T66" fmla="*/ 3 w 1249"/>
                  <a:gd name="T67" fmla="*/ 40 h 1437"/>
                  <a:gd name="T68" fmla="*/ 0 w 1249"/>
                  <a:gd name="T69" fmla="*/ 34 h 1437"/>
                  <a:gd name="T70" fmla="*/ 0 w 1249"/>
                  <a:gd name="T71" fmla="*/ 28 h 1437"/>
                  <a:gd name="T72" fmla="*/ 1 w 1249"/>
                  <a:gd name="T73" fmla="*/ 22 h 1437"/>
                  <a:gd name="T74" fmla="*/ 1 w 1249"/>
                  <a:gd name="T75" fmla="*/ 22 h 14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49"/>
                  <a:gd name="T115" fmla="*/ 0 h 1437"/>
                  <a:gd name="T116" fmla="*/ 1249 w 1249"/>
                  <a:gd name="T117" fmla="*/ 1437 h 14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49" h="1437">
                    <a:moveTo>
                      <a:pt x="33" y="711"/>
                    </a:moveTo>
                    <a:lnTo>
                      <a:pt x="42" y="970"/>
                    </a:lnTo>
                    <a:lnTo>
                      <a:pt x="109" y="1197"/>
                    </a:lnTo>
                    <a:lnTo>
                      <a:pt x="236" y="1335"/>
                    </a:lnTo>
                    <a:lnTo>
                      <a:pt x="442" y="1372"/>
                    </a:lnTo>
                    <a:lnTo>
                      <a:pt x="578" y="1365"/>
                    </a:lnTo>
                    <a:lnTo>
                      <a:pt x="684" y="1326"/>
                    </a:lnTo>
                    <a:lnTo>
                      <a:pt x="821" y="1228"/>
                    </a:lnTo>
                    <a:lnTo>
                      <a:pt x="983" y="1076"/>
                    </a:lnTo>
                    <a:lnTo>
                      <a:pt x="1117" y="848"/>
                    </a:lnTo>
                    <a:lnTo>
                      <a:pt x="1175" y="667"/>
                    </a:lnTo>
                    <a:lnTo>
                      <a:pt x="1208" y="442"/>
                    </a:lnTo>
                    <a:lnTo>
                      <a:pt x="1202" y="280"/>
                    </a:lnTo>
                    <a:lnTo>
                      <a:pt x="1129" y="97"/>
                    </a:lnTo>
                    <a:lnTo>
                      <a:pt x="1078" y="44"/>
                    </a:lnTo>
                    <a:lnTo>
                      <a:pt x="1091" y="0"/>
                    </a:lnTo>
                    <a:lnTo>
                      <a:pt x="1140" y="54"/>
                    </a:lnTo>
                    <a:lnTo>
                      <a:pt x="1205" y="146"/>
                    </a:lnTo>
                    <a:lnTo>
                      <a:pt x="1235" y="250"/>
                    </a:lnTo>
                    <a:lnTo>
                      <a:pt x="1249" y="402"/>
                    </a:lnTo>
                    <a:lnTo>
                      <a:pt x="1235" y="527"/>
                    </a:lnTo>
                    <a:lnTo>
                      <a:pt x="1205" y="687"/>
                    </a:lnTo>
                    <a:lnTo>
                      <a:pt x="1160" y="812"/>
                    </a:lnTo>
                    <a:lnTo>
                      <a:pt x="1113" y="918"/>
                    </a:lnTo>
                    <a:lnTo>
                      <a:pt x="1025" y="1055"/>
                    </a:lnTo>
                    <a:lnTo>
                      <a:pt x="943" y="1160"/>
                    </a:lnTo>
                    <a:lnTo>
                      <a:pt x="877" y="1224"/>
                    </a:lnTo>
                    <a:lnTo>
                      <a:pt x="743" y="1345"/>
                    </a:lnTo>
                    <a:lnTo>
                      <a:pt x="597" y="1411"/>
                    </a:lnTo>
                    <a:lnTo>
                      <a:pt x="447" y="1437"/>
                    </a:lnTo>
                    <a:lnTo>
                      <a:pt x="338" y="1433"/>
                    </a:lnTo>
                    <a:lnTo>
                      <a:pt x="259" y="1407"/>
                    </a:lnTo>
                    <a:lnTo>
                      <a:pt x="193" y="1377"/>
                    </a:lnTo>
                    <a:lnTo>
                      <a:pt x="105" y="1296"/>
                    </a:lnTo>
                    <a:lnTo>
                      <a:pt x="19" y="1118"/>
                    </a:lnTo>
                    <a:lnTo>
                      <a:pt x="0" y="905"/>
                    </a:lnTo>
                    <a:lnTo>
                      <a:pt x="33" y="711"/>
                    </a:lnTo>
                    <a:close/>
                  </a:path>
                </a:pathLst>
              </a:custGeom>
              <a:solidFill>
                <a:srgbClr val="F2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7" name="Freeform 140">
                <a:extLst>
                  <a:ext uri="{FF2B5EF4-FFF2-40B4-BE49-F238E27FC236}">
                    <a16:creationId xmlns:a16="http://schemas.microsoft.com/office/drawing/2014/main" id="{92C80A3A-0C13-46DF-900C-96F8636CDBC5}"/>
                  </a:ext>
                </a:extLst>
              </p:cNvPr>
              <p:cNvSpPr>
                <a:spLocks/>
              </p:cNvSpPr>
              <p:nvPr/>
            </p:nvSpPr>
            <p:spPr bwMode="auto">
              <a:xfrm>
                <a:off x="4389" y="3446"/>
                <a:ext cx="493" cy="426"/>
              </a:xfrm>
              <a:custGeom>
                <a:avLst/>
                <a:gdLst>
                  <a:gd name="T0" fmla="*/ 31 w 986"/>
                  <a:gd name="T1" fmla="*/ 2 h 850"/>
                  <a:gd name="T2" fmla="*/ 28 w 986"/>
                  <a:gd name="T3" fmla="*/ 0 h 850"/>
                  <a:gd name="T4" fmla="*/ 24 w 986"/>
                  <a:gd name="T5" fmla="*/ 0 h 850"/>
                  <a:gd name="T6" fmla="*/ 21 w 986"/>
                  <a:gd name="T7" fmla="*/ 1 h 850"/>
                  <a:gd name="T8" fmla="*/ 18 w 986"/>
                  <a:gd name="T9" fmla="*/ 2 h 850"/>
                  <a:gd name="T10" fmla="*/ 14 w 986"/>
                  <a:gd name="T11" fmla="*/ 4 h 850"/>
                  <a:gd name="T12" fmla="*/ 12 w 986"/>
                  <a:gd name="T13" fmla="*/ 6 h 850"/>
                  <a:gd name="T14" fmla="*/ 8 w 986"/>
                  <a:gd name="T15" fmla="*/ 10 h 850"/>
                  <a:gd name="T16" fmla="*/ 5 w 986"/>
                  <a:gd name="T17" fmla="*/ 14 h 850"/>
                  <a:gd name="T18" fmla="*/ 3 w 986"/>
                  <a:gd name="T19" fmla="*/ 19 h 850"/>
                  <a:gd name="T20" fmla="*/ 1 w 986"/>
                  <a:gd name="T21" fmla="*/ 23 h 850"/>
                  <a:gd name="T22" fmla="*/ 0 w 986"/>
                  <a:gd name="T23" fmla="*/ 27 h 850"/>
                  <a:gd name="T24" fmla="*/ 2 w 986"/>
                  <a:gd name="T25" fmla="*/ 20 h 850"/>
                  <a:gd name="T26" fmla="*/ 7 w 986"/>
                  <a:gd name="T27" fmla="*/ 12 h 850"/>
                  <a:gd name="T28" fmla="*/ 10 w 986"/>
                  <a:gd name="T29" fmla="*/ 9 h 850"/>
                  <a:gd name="T30" fmla="*/ 15 w 986"/>
                  <a:gd name="T31" fmla="*/ 4 h 850"/>
                  <a:gd name="T32" fmla="*/ 20 w 986"/>
                  <a:gd name="T33" fmla="*/ 2 h 850"/>
                  <a:gd name="T34" fmla="*/ 23 w 986"/>
                  <a:gd name="T35" fmla="*/ 1 h 850"/>
                  <a:gd name="T36" fmla="*/ 26 w 986"/>
                  <a:gd name="T37" fmla="*/ 1 h 850"/>
                  <a:gd name="T38" fmla="*/ 31 w 986"/>
                  <a:gd name="T39" fmla="*/ 3 h 850"/>
                  <a:gd name="T40" fmla="*/ 31 w 986"/>
                  <a:gd name="T41" fmla="*/ 2 h 850"/>
                  <a:gd name="T42" fmla="*/ 31 w 986"/>
                  <a:gd name="T43" fmla="*/ 2 h 8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86"/>
                  <a:gd name="T67" fmla="*/ 0 h 850"/>
                  <a:gd name="T68" fmla="*/ 986 w 986"/>
                  <a:gd name="T69" fmla="*/ 850 h 8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86" h="850">
                    <a:moveTo>
                      <a:pt x="986" y="33"/>
                    </a:moveTo>
                    <a:lnTo>
                      <a:pt x="874" y="0"/>
                    </a:lnTo>
                    <a:lnTo>
                      <a:pt x="768" y="0"/>
                    </a:lnTo>
                    <a:lnTo>
                      <a:pt x="670" y="10"/>
                    </a:lnTo>
                    <a:lnTo>
                      <a:pt x="545" y="51"/>
                    </a:lnTo>
                    <a:lnTo>
                      <a:pt x="436" y="115"/>
                    </a:lnTo>
                    <a:lnTo>
                      <a:pt x="357" y="176"/>
                    </a:lnTo>
                    <a:lnTo>
                      <a:pt x="237" y="296"/>
                    </a:lnTo>
                    <a:lnTo>
                      <a:pt x="137" y="447"/>
                    </a:lnTo>
                    <a:lnTo>
                      <a:pt x="69" y="585"/>
                    </a:lnTo>
                    <a:lnTo>
                      <a:pt x="18" y="723"/>
                    </a:lnTo>
                    <a:lnTo>
                      <a:pt x="0" y="850"/>
                    </a:lnTo>
                    <a:lnTo>
                      <a:pt x="61" y="635"/>
                    </a:lnTo>
                    <a:lnTo>
                      <a:pt x="206" y="381"/>
                    </a:lnTo>
                    <a:lnTo>
                      <a:pt x="298" y="266"/>
                    </a:lnTo>
                    <a:lnTo>
                      <a:pt x="469" y="122"/>
                    </a:lnTo>
                    <a:lnTo>
                      <a:pt x="614" y="46"/>
                    </a:lnTo>
                    <a:lnTo>
                      <a:pt x="732" y="23"/>
                    </a:lnTo>
                    <a:lnTo>
                      <a:pt x="811" y="23"/>
                    </a:lnTo>
                    <a:lnTo>
                      <a:pt x="976" y="87"/>
                    </a:lnTo>
                    <a:lnTo>
                      <a:pt x="986" y="33"/>
                    </a:lnTo>
                    <a:close/>
                  </a:path>
                </a:pathLst>
              </a:custGeom>
              <a:solidFill>
                <a:srgbClr val="FA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8" name="Freeform 141">
                <a:extLst>
                  <a:ext uri="{FF2B5EF4-FFF2-40B4-BE49-F238E27FC236}">
                    <a16:creationId xmlns:a16="http://schemas.microsoft.com/office/drawing/2014/main" id="{8B2D8C3F-A036-42CD-9119-42291FC0048E}"/>
                  </a:ext>
                </a:extLst>
              </p:cNvPr>
              <p:cNvSpPr>
                <a:spLocks/>
              </p:cNvSpPr>
              <p:nvPr/>
            </p:nvSpPr>
            <p:spPr bwMode="auto">
              <a:xfrm>
                <a:off x="5121" y="3745"/>
                <a:ext cx="60" cy="30"/>
              </a:xfrm>
              <a:custGeom>
                <a:avLst/>
                <a:gdLst>
                  <a:gd name="T0" fmla="*/ 3 w 121"/>
                  <a:gd name="T1" fmla="*/ 2 h 58"/>
                  <a:gd name="T2" fmla="*/ 0 w 121"/>
                  <a:gd name="T3" fmla="*/ 0 h 58"/>
                  <a:gd name="T4" fmla="*/ 3 w 121"/>
                  <a:gd name="T5" fmla="*/ 1 h 58"/>
                  <a:gd name="T6" fmla="*/ 3 w 121"/>
                  <a:gd name="T7" fmla="*/ 2 h 58"/>
                  <a:gd name="T8" fmla="*/ 3 w 121"/>
                  <a:gd name="T9" fmla="*/ 2 h 58"/>
                  <a:gd name="T10" fmla="*/ 0 60000 65536"/>
                  <a:gd name="T11" fmla="*/ 0 60000 65536"/>
                  <a:gd name="T12" fmla="*/ 0 60000 65536"/>
                  <a:gd name="T13" fmla="*/ 0 60000 65536"/>
                  <a:gd name="T14" fmla="*/ 0 60000 65536"/>
                  <a:gd name="T15" fmla="*/ 0 w 121"/>
                  <a:gd name="T16" fmla="*/ 0 h 58"/>
                  <a:gd name="T17" fmla="*/ 121 w 121"/>
                  <a:gd name="T18" fmla="*/ 58 h 58"/>
                </a:gdLst>
                <a:ahLst/>
                <a:cxnLst>
                  <a:cxn ang="T10">
                    <a:pos x="T0" y="T1"/>
                  </a:cxn>
                  <a:cxn ang="T11">
                    <a:pos x="T2" y="T3"/>
                  </a:cxn>
                  <a:cxn ang="T12">
                    <a:pos x="T4" y="T5"/>
                  </a:cxn>
                  <a:cxn ang="T13">
                    <a:pos x="T6" y="T7"/>
                  </a:cxn>
                  <a:cxn ang="T14">
                    <a:pos x="T8" y="T9"/>
                  </a:cxn>
                </a:cxnLst>
                <a:rect l="T15" t="T16" r="T17" b="T18"/>
                <a:pathLst>
                  <a:path w="121" h="58">
                    <a:moveTo>
                      <a:pt x="99" y="58"/>
                    </a:moveTo>
                    <a:lnTo>
                      <a:pt x="0" y="0"/>
                    </a:lnTo>
                    <a:lnTo>
                      <a:pt x="121" y="31"/>
                    </a:lnTo>
                    <a:lnTo>
                      <a:pt x="99" y="58"/>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29" name="Freeform 142">
                <a:extLst>
                  <a:ext uri="{FF2B5EF4-FFF2-40B4-BE49-F238E27FC236}">
                    <a16:creationId xmlns:a16="http://schemas.microsoft.com/office/drawing/2014/main" id="{5D82F265-1E18-49B2-AE65-3143E4F113E6}"/>
                  </a:ext>
                </a:extLst>
              </p:cNvPr>
              <p:cNvSpPr>
                <a:spLocks/>
              </p:cNvSpPr>
              <p:nvPr/>
            </p:nvSpPr>
            <p:spPr bwMode="auto">
              <a:xfrm>
                <a:off x="5306" y="3316"/>
                <a:ext cx="74" cy="421"/>
              </a:xfrm>
              <a:custGeom>
                <a:avLst/>
                <a:gdLst>
                  <a:gd name="T0" fmla="*/ 0 w 148"/>
                  <a:gd name="T1" fmla="*/ 0 h 842"/>
                  <a:gd name="T2" fmla="*/ 5 w 148"/>
                  <a:gd name="T3" fmla="*/ 26 h 842"/>
                  <a:gd name="T4" fmla="*/ 1 w 148"/>
                  <a:gd name="T5" fmla="*/ 1 h 842"/>
                  <a:gd name="T6" fmla="*/ 0 w 148"/>
                  <a:gd name="T7" fmla="*/ 0 h 842"/>
                  <a:gd name="T8" fmla="*/ 0 w 148"/>
                  <a:gd name="T9" fmla="*/ 0 h 842"/>
                  <a:gd name="T10" fmla="*/ 0 60000 65536"/>
                  <a:gd name="T11" fmla="*/ 0 60000 65536"/>
                  <a:gd name="T12" fmla="*/ 0 60000 65536"/>
                  <a:gd name="T13" fmla="*/ 0 60000 65536"/>
                  <a:gd name="T14" fmla="*/ 0 60000 65536"/>
                  <a:gd name="T15" fmla="*/ 0 w 148"/>
                  <a:gd name="T16" fmla="*/ 0 h 842"/>
                  <a:gd name="T17" fmla="*/ 148 w 148"/>
                  <a:gd name="T18" fmla="*/ 842 h 842"/>
                </a:gdLst>
                <a:ahLst/>
                <a:cxnLst>
                  <a:cxn ang="T10">
                    <a:pos x="T0" y="T1"/>
                  </a:cxn>
                  <a:cxn ang="T11">
                    <a:pos x="T2" y="T3"/>
                  </a:cxn>
                  <a:cxn ang="T12">
                    <a:pos x="T4" y="T5"/>
                  </a:cxn>
                  <a:cxn ang="T13">
                    <a:pos x="T6" y="T7"/>
                  </a:cxn>
                  <a:cxn ang="T14">
                    <a:pos x="T8" y="T9"/>
                  </a:cxn>
                </a:cxnLst>
                <a:rect l="T15" t="T16" r="T17" b="T18"/>
                <a:pathLst>
                  <a:path w="148" h="842">
                    <a:moveTo>
                      <a:pt x="0" y="0"/>
                    </a:moveTo>
                    <a:lnTo>
                      <a:pt x="148" y="842"/>
                    </a:lnTo>
                    <a:lnTo>
                      <a:pt x="13" y="13"/>
                    </a:lnTo>
                    <a:lnTo>
                      <a:pt x="0" y="0"/>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0" name="Freeform 143">
                <a:extLst>
                  <a:ext uri="{FF2B5EF4-FFF2-40B4-BE49-F238E27FC236}">
                    <a16:creationId xmlns:a16="http://schemas.microsoft.com/office/drawing/2014/main" id="{664EEB82-62EF-4332-B48D-1D4AE7A0733D}"/>
                  </a:ext>
                </a:extLst>
              </p:cNvPr>
              <p:cNvSpPr>
                <a:spLocks/>
              </p:cNvSpPr>
              <p:nvPr/>
            </p:nvSpPr>
            <p:spPr bwMode="auto">
              <a:xfrm>
                <a:off x="5279" y="3270"/>
                <a:ext cx="40" cy="53"/>
              </a:xfrm>
              <a:custGeom>
                <a:avLst/>
                <a:gdLst>
                  <a:gd name="T0" fmla="*/ 1 w 81"/>
                  <a:gd name="T1" fmla="*/ 3 h 108"/>
                  <a:gd name="T2" fmla="*/ 0 w 81"/>
                  <a:gd name="T3" fmla="*/ 3 h 108"/>
                  <a:gd name="T4" fmla="*/ 0 w 81"/>
                  <a:gd name="T5" fmla="*/ 2 h 108"/>
                  <a:gd name="T6" fmla="*/ 0 w 81"/>
                  <a:gd name="T7" fmla="*/ 2 h 108"/>
                  <a:gd name="T8" fmla="*/ 2 w 81"/>
                  <a:gd name="T9" fmla="*/ 0 h 108"/>
                  <a:gd name="T10" fmla="*/ 1 w 81"/>
                  <a:gd name="T11" fmla="*/ 3 h 108"/>
                  <a:gd name="T12" fmla="*/ 1 w 81"/>
                  <a:gd name="T13" fmla="*/ 3 h 108"/>
                  <a:gd name="T14" fmla="*/ 0 60000 65536"/>
                  <a:gd name="T15" fmla="*/ 0 60000 65536"/>
                  <a:gd name="T16" fmla="*/ 0 60000 65536"/>
                  <a:gd name="T17" fmla="*/ 0 60000 65536"/>
                  <a:gd name="T18" fmla="*/ 0 60000 65536"/>
                  <a:gd name="T19" fmla="*/ 0 60000 65536"/>
                  <a:gd name="T20" fmla="*/ 0 60000 65536"/>
                  <a:gd name="T21" fmla="*/ 0 w 81"/>
                  <a:gd name="T22" fmla="*/ 0 h 108"/>
                  <a:gd name="T23" fmla="*/ 81 w 81"/>
                  <a:gd name="T24" fmla="*/ 108 h 1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108">
                    <a:moveTo>
                      <a:pt x="49" y="108"/>
                    </a:moveTo>
                    <a:lnTo>
                      <a:pt x="0" y="99"/>
                    </a:lnTo>
                    <a:lnTo>
                      <a:pt x="2" y="86"/>
                    </a:lnTo>
                    <a:lnTo>
                      <a:pt x="28" y="84"/>
                    </a:lnTo>
                    <a:lnTo>
                      <a:pt x="81" y="0"/>
                    </a:lnTo>
                    <a:lnTo>
                      <a:pt x="49" y="108"/>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1" name="Freeform 144">
                <a:extLst>
                  <a:ext uri="{FF2B5EF4-FFF2-40B4-BE49-F238E27FC236}">
                    <a16:creationId xmlns:a16="http://schemas.microsoft.com/office/drawing/2014/main" id="{277F0CB1-6147-46E2-A182-C0082B8C4873}"/>
                  </a:ext>
                </a:extLst>
              </p:cNvPr>
              <p:cNvSpPr>
                <a:spLocks/>
              </p:cNvSpPr>
              <p:nvPr/>
            </p:nvSpPr>
            <p:spPr bwMode="auto">
              <a:xfrm>
                <a:off x="5313" y="3732"/>
                <a:ext cx="37" cy="18"/>
              </a:xfrm>
              <a:custGeom>
                <a:avLst/>
                <a:gdLst>
                  <a:gd name="T0" fmla="*/ 2 w 73"/>
                  <a:gd name="T1" fmla="*/ 1 h 36"/>
                  <a:gd name="T2" fmla="*/ 0 w 73"/>
                  <a:gd name="T3" fmla="*/ 0 h 36"/>
                  <a:gd name="T4" fmla="*/ 3 w 73"/>
                  <a:gd name="T5" fmla="*/ 1 h 36"/>
                  <a:gd name="T6" fmla="*/ 2 w 73"/>
                  <a:gd name="T7" fmla="*/ 1 h 36"/>
                  <a:gd name="T8" fmla="*/ 2 w 73"/>
                  <a:gd name="T9" fmla="*/ 1 h 36"/>
                  <a:gd name="T10" fmla="*/ 0 60000 65536"/>
                  <a:gd name="T11" fmla="*/ 0 60000 65536"/>
                  <a:gd name="T12" fmla="*/ 0 60000 65536"/>
                  <a:gd name="T13" fmla="*/ 0 60000 65536"/>
                  <a:gd name="T14" fmla="*/ 0 60000 65536"/>
                  <a:gd name="T15" fmla="*/ 0 w 73"/>
                  <a:gd name="T16" fmla="*/ 0 h 36"/>
                  <a:gd name="T17" fmla="*/ 73 w 73"/>
                  <a:gd name="T18" fmla="*/ 36 h 36"/>
                </a:gdLst>
                <a:ahLst/>
                <a:cxnLst>
                  <a:cxn ang="T10">
                    <a:pos x="T0" y="T1"/>
                  </a:cxn>
                  <a:cxn ang="T11">
                    <a:pos x="T2" y="T3"/>
                  </a:cxn>
                  <a:cxn ang="T12">
                    <a:pos x="T4" y="T5"/>
                  </a:cxn>
                  <a:cxn ang="T13">
                    <a:pos x="T6" y="T7"/>
                  </a:cxn>
                  <a:cxn ang="T14">
                    <a:pos x="T8" y="T9"/>
                  </a:cxn>
                </a:cxnLst>
                <a:rect l="T15" t="T16" r="T17" b="T18"/>
                <a:pathLst>
                  <a:path w="73" h="36">
                    <a:moveTo>
                      <a:pt x="59" y="36"/>
                    </a:moveTo>
                    <a:lnTo>
                      <a:pt x="0" y="0"/>
                    </a:lnTo>
                    <a:lnTo>
                      <a:pt x="73" y="30"/>
                    </a:lnTo>
                    <a:lnTo>
                      <a:pt x="59" y="36"/>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2" name="Freeform 145">
                <a:extLst>
                  <a:ext uri="{FF2B5EF4-FFF2-40B4-BE49-F238E27FC236}">
                    <a16:creationId xmlns:a16="http://schemas.microsoft.com/office/drawing/2014/main" id="{5CA570AE-7B3C-45C9-BB1E-F245B6D48D33}"/>
                  </a:ext>
                </a:extLst>
              </p:cNvPr>
              <p:cNvSpPr>
                <a:spLocks/>
              </p:cNvSpPr>
              <p:nvPr/>
            </p:nvSpPr>
            <p:spPr bwMode="auto">
              <a:xfrm>
                <a:off x="5188" y="3768"/>
                <a:ext cx="163" cy="41"/>
              </a:xfrm>
              <a:custGeom>
                <a:avLst/>
                <a:gdLst>
                  <a:gd name="T0" fmla="*/ 0 w 326"/>
                  <a:gd name="T1" fmla="*/ 3 h 80"/>
                  <a:gd name="T2" fmla="*/ 10 w 326"/>
                  <a:gd name="T3" fmla="*/ 0 h 80"/>
                  <a:gd name="T4" fmla="*/ 1 w 326"/>
                  <a:gd name="T5" fmla="*/ 2 h 80"/>
                  <a:gd name="T6" fmla="*/ 0 w 326"/>
                  <a:gd name="T7" fmla="*/ 3 h 80"/>
                  <a:gd name="T8" fmla="*/ 0 w 326"/>
                  <a:gd name="T9" fmla="*/ 3 h 80"/>
                  <a:gd name="T10" fmla="*/ 0 60000 65536"/>
                  <a:gd name="T11" fmla="*/ 0 60000 65536"/>
                  <a:gd name="T12" fmla="*/ 0 60000 65536"/>
                  <a:gd name="T13" fmla="*/ 0 60000 65536"/>
                  <a:gd name="T14" fmla="*/ 0 60000 65536"/>
                  <a:gd name="T15" fmla="*/ 0 w 326"/>
                  <a:gd name="T16" fmla="*/ 0 h 80"/>
                  <a:gd name="T17" fmla="*/ 326 w 326"/>
                  <a:gd name="T18" fmla="*/ 80 h 80"/>
                </a:gdLst>
                <a:ahLst/>
                <a:cxnLst>
                  <a:cxn ang="T10">
                    <a:pos x="T0" y="T1"/>
                  </a:cxn>
                  <a:cxn ang="T11">
                    <a:pos x="T2" y="T3"/>
                  </a:cxn>
                  <a:cxn ang="T12">
                    <a:pos x="T4" y="T5"/>
                  </a:cxn>
                  <a:cxn ang="T13">
                    <a:pos x="T6" y="T7"/>
                  </a:cxn>
                  <a:cxn ang="T14">
                    <a:pos x="T8" y="T9"/>
                  </a:cxn>
                </a:cxnLst>
                <a:rect l="T15" t="T16" r="T17" b="T18"/>
                <a:pathLst>
                  <a:path w="326" h="80">
                    <a:moveTo>
                      <a:pt x="0" y="80"/>
                    </a:moveTo>
                    <a:lnTo>
                      <a:pt x="326" y="0"/>
                    </a:lnTo>
                    <a:lnTo>
                      <a:pt x="13" y="63"/>
                    </a:lnTo>
                    <a:lnTo>
                      <a:pt x="0" y="80"/>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3" name="Freeform 146">
                <a:extLst>
                  <a:ext uri="{FF2B5EF4-FFF2-40B4-BE49-F238E27FC236}">
                    <a16:creationId xmlns:a16="http://schemas.microsoft.com/office/drawing/2014/main" id="{145F846E-C728-4EA6-A052-70ABB3C85ED4}"/>
                  </a:ext>
                </a:extLst>
              </p:cNvPr>
              <p:cNvSpPr>
                <a:spLocks/>
              </p:cNvSpPr>
              <p:nvPr/>
            </p:nvSpPr>
            <p:spPr bwMode="auto">
              <a:xfrm>
                <a:off x="5378" y="3746"/>
                <a:ext cx="13" cy="9"/>
              </a:xfrm>
              <a:custGeom>
                <a:avLst/>
                <a:gdLst>
                  <a:gd name="T0" fmla="*/ 0 w 27"/>
                  <a:gd name="T1" fmla="*/ 0 h 17"/>
                  <a:gd name="T2" fmla="*/ 0 w 27"/>
                  <a:gd name="T3" fmla="*/ 1 h 17"/>
                  <a:gd name="T4" fmla="*/ 0 w 27"/>
                  <a:gd name="T5" fmla="*/ 1 h 17"/>
                  <a:gd name="T6" fmla="*/ 0 w 27"/>
                  <a:gd name="T7" fmla="*/ 0 h 17"/>
                  <a:gd name="T8" fmla="*/ 0 w 27"/>
                  <a:gd name="T9" fmla="*/ 0 h 17"/>
                  <a:gd name="T10" fmla="*/ 0 60000 65536"/>
                  <a:gd name="T11" fmla="*/ 0 60000 65536"/>
                  <a:gd name="T12" fmla="*/ 0 60000 65536"/>
                  <a:gd name="T13" fmla="*/ 0 60000 65536"/>
                  <a:gd name="T14" fmla="*/ 0 60000 65536"/>
                  <a:gd name="T15" fmla="*/ 0 w 27"/>
                  <a:gd name="T16" fmla="*/ 0 h 17"/>
                  <a:gd name="T17" fmla="*/ 27 w 27"/>
                  <a:gd name="T18" fmla="*/ 17 h 17"/>
                </a:gdLst>
                <a:ahLst/>
                <a:cxnLst>
                  <a:cxn ang="T10">
                    <a:pos x="T0" y="T1"/>
                  </a:cxn>
                  <a:cxn ang="T11">
                    <a:pos x="T2" y="T3"/>
                  </a:cxn>
                  <a:cxn ang="T12">
                    <a:pos x="T4" y="T5"/>
                  </a:cxn>
                  <a:cxn ang="T13">
                    <a:pos x="T6" y="T7"/>
                  </a:cxn>
                  <a:cxn ang="T14">
                    <a:pos x="T8" y="T9"/>
                  </a:cxn>
                </a:cxnLst>
                <a:rect l="T15" t="T16" r="T17" b="T18"/>
                <a:pathLst>
                  <a:path w="27" h="17">
                    <a:moveTo>
                      <a:pt x="27" y="0"/>
                    </a:moveTo>
                    <a:lnTo>
                      <a:pt x="0" y="7"/>
                    </a:lnTo>
                    <a:lnTo>
                      <a:pt x="0" y="17"/>
                    </a:lnTo>
                    <a:lnTo>
                      <a:pt x="27" y="0"/>
                    </a:lnTo>
                    <a:close/>
                  </a:path>
                </a:pathLst>
              </a:custGeom>
              <a:solidFill>
                <a:srgbClr val="D3E0D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4" name="Freeform 147">
                <a:extLst>
                  <a:ext uri="{FF2B5EF4-FFF2-40B4-BE49-F238E27FC236}">
                    <a16:creationId xmlns:a16="http://schemas.microsoft.com/office/drawing/2014/main" id="{BB1CA41F-0C2B-465A-B775-DABC200901F8}"/>
                  </a:ext>
                </a:extLst>
              </p:cNvPr>
              <p:cNvSpPr>
                <a:spLocks/>
              </p:cNvSpPr>
              <p:nvPr/>
            </p:nvSpPr>
            <p:spPr bwMode="auto">
              <a:xfrm>
                <a:off x="5356" y="3752"/>
                <a:ext cx="9" cy="20"/>
              </a:xfrm>
              <a:custGeom>
                <a:avLst/>
                <a:gdLst>
                  <a:gd name="T0" fmla="*/ 0 w 17"/>
                  <a:gd name="T1" fmla="*/ 0 h 41"/>
                  <a:gd name="T2" fmla="*/ 0 w 17"/>
                  <a:gd name="T3" fmla="*/ 0 h 41"/>
                  <a:gd name="T4" fmla="*/ 1 w 17"/>
                  <a:gd name="T5" fmla="*/ 1 h 41"/>
                  <a:gd name="T6" fmla="*/ 1 w 17"/>
                  <a:gd name="T7" fmla="*/ 0 h 41"/>
                  <a:gd name="T8" fmla="*/ 0 w 17"/>
                  <a:gd name="T9" fmla="*/ 0 h 41"/>
                  <a:gd name="T10" fmla="*/ 0 w 17"/>
                  <a:gd name="T11" fmla="*/ 0 h 41"/>
                  <a:gd name="T12" fmla="*/ 0 60000 65536"/>
                  <a:gd name="T13" fmla="*/ 0 60000 65536"/>
                  <a:gd name="T14" fmla="*/ 0 60000 65536"/>
                  <a:gd name="T15" fmla="*/ 0 60000 65536"/>
                  <a:gd name="T16" fmla="*/ 0 60000 65536"/>
                  <a:gd name="T17" fmla="*/ 0 60000 65536"/>
                  <a:gd name="T18" fmla="*/ 0 w 17"/>
                  <a:gd name="T19" fmla="*/ 0 h 41"/>
                  <a:gd name="T20" fmla="*/ 17 w 17"/>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7" h="41">
                    <a:moveTo>
                      <a:pt x="0" y="8"/>
                    </a:moveTo>
                    <a:lnTo>
                      <a:pt x="0" y="26"/>
                    </a:lnTo>
                    <a:lnTo>
                      <a:pt x="13" y="41"/>
                    </a:lnTo>
                    <a:lnTo>
                      <a:pt x="17" y="0"/>
                    </a:lnTo>
                    <a:lnTo>
                      <a:pt x="0" y="8"/>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5" name="Freeform 148">
                <a:extLst>
                  <a:ext uri="{FF2B5EF4-FFF2-40B4-BE49-F238E27FC236}">
                    <a16:creationId xmlns:a16="http://schemas.microsoft.com/office/drawing/2014/main" id="{F9D3DF29-147B-434B-A273-F4978E76E2D7}"/>
                  </a:ext>
                </a:extLst>
              </p:cNvPr>
              <p:cNvSpPr>
                <a:spLocks/>
              </p:cNvSpPr>
              <p:nvPr/>
            </p:nvSpPr>
            <p:spPr bwMode="auto">
              <a:xfrm>
                <a:off x="5230" y="3786"/>
                <a:ext cx="116" cy="207"/>
              </a:xfrm>
              <a:custGeom>
                <a:avLst/>
                <a:gdLst>
                  <a:gd name="T0" fmla="*/ 0 w 233"/>
                  <a:gd name="T1" fmla="*/ 12 h 415"/>
                  <a:gd name="T2" fmla="*/ 2 w 233"/>
                  <a:gd name="T3" fmla="*/ 7 h 415"/>
                  <a:gd name="T4" fmla="*/ 2 w 233"/>
                  <a:gd name="T5" fmla="*/ 10 h 415"/>
                  <a:gd name="T6" fmla="*/ 6 w 233"/>
                  <a:gd name="T7" fmla="*/ 0 h 415"/>
                  <a:gd name="T8" fmla="*/ 3 w 233"/>
                  <a:gd name="T9" fmla="*/ 10 h 415"/>
                  <a:gd name="T10" fmla="*/ 6 w 233"/>
                  <a:gd name="T11" fmla="*/ 0 h 415"/>
                  <a:gd name="T12" fmla="*/ 4 w 233"/>
                  <a:gd name="T13" fmla="*/ 8 h 415"/>
                  <a:gd name="T14" fmla="*/ 7 w 233"/>
                  <a:gd name="T15" fmla="*/ 2 h 415"/>
                  <a:gd name="T16" fmla="*/ 6 w 233"/>
                  <a:gd name="T17" fmla="*/ 8 h 415"/>
                  <a:gd name="T18" fmla="*/ 7 w 233"/>
                  <a:gd name="T19" fmla="*/ 6 h 415"/>
                  <a:gd name="T20" fmla="*/ 6 w 233"/>
                  <a:gd name="T21" fmla="*/ 10 h 415"/>
                  <a:gd name="T22" fmla="*/ 4 w 233"/>
                  <a:gd name="T23" fmla="*/ 12 h 415"/>
                  <a:gd name="T24" fmla="*/ 2 w 233"/>
                  <a:gd name="T25" fmla="*/ 12 h 415"/>
                  <a:gd name="T26" fmla="*/ 0 w 233"/>
                  <a:gd name="T27" fmla="*/ 12 h 415"/>
                  <a:gd name="T28" fmla="*/ 0 w 233"/>
                  <a:gd name="T29" fmla="*/ 12 h 415"/>
                  <a:gd name="T30" fmla="*/ 0 w 233"/>
                  <a:gd name="T31" fmla="*/ 12 h 4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3"/>
                  <a:gd name="T49" fmla="*/ 0 h 415"/>
                  <a:gd name="T50" fmla="*/ 233 w 233"/>
                  <a:gd name="T51" fmla="*/ 415 h 4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3" h="415">
                    <a:moveTo>
                      <a:pt x="0" y="392"/>
                    </a:moveTo>
                    <a:lnTo>
                      <a:pt x="89" y="237"/>
                    </a:lnTo>
                    <a:lnTo>
                      <a:pt x="68" y="336"/>
                    </a:lnTo>
                    <a:lnTo>
                      <a:pt x="201" y="14"/>
                    </a:lnTo>
                    <a:lnTo>
                      <a:pt x="102" y="323"/>
                    </a:lnTo>
                    <a:lnTo>
                      <a:pt x="221" y="0"/>
                    </a:lnTo>
                    <a:lnTo>
                      <a:pt x="150" y="286"/>
                    </a:lnTo>
                    <a:lnTo>
                      <a:pt x="233" y="72"/>
                    </a:lnTo>
                    <a:lnTo>
                      <a:pt x="198" y="282"/>
                    </a:lnTo>
                    <a:lnTo>
                      <a:pt x="224" y="217"/>
                    </a:lnTo>
                    <a:lnTo>
                      <a:pt x="208" y="351"/>
                    </a:lnTo>
                    <a:lnTo>
                      <a:pt x="154" y="392"/>
                    </a:lnTo>
                    <a:lnTo>
                      <a:pt x="92" y="415"/>
                    </a:lnTo>
                    <a:lnTo>
                      <a:pt x="24" y="405"/>
                    </a:lnTo>
                    <a:lnTo>
                      <a:pt x="0" y="3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6" name="Freeform 149">
                <a:extLst>
                  <a:ext uri="{FF2B5EF4-FFF2-40B4-BE49-F238E27FC236}">
                    <a16:creationId xmlns:a16="http://schemas.microsoft.com/office/drawing/2014/main" id="{EBC57190-EFBD-4670-AA7D-DD738322374C}"/>
                  </a:ext>
                </a:extLst>
              </p:cNvPr>
              <p:cNvSpPr>
                <a:spLocks/>
              </p:cNvSpPr>
              <p:nvPr/>
            </p:nvSpPr>
            <p:spPr bwMode="auto">
              <a:xfrm>
                <a:off x="5379" y="3514"/>
                <a:ext cx="69" cy="204"/>
              </a:xfrm>
              <a:custGeom>
                <a:avLst/>
                <a:gdLst>
                  <a:gd name="T0" fmla="*/ 1 w 138"/>
                  <a:gd name="T1" fmla="*/ 0 h 408"/>
                  <a:gd name="T2" fmla="*/ 1 w 138"/>
                  <a:gd name="T3" fmla="*/ 6 h 408"/>
                  <a:gd name="T4" fmla="*/ 1 w 138"/>
                  <a:gd name="T5" fmla="*/ 3 h 408"/>
                  <a:gd name="T6" fmla="*/ 0 w 138"/>
                  <a:gd name="T7" fmla="*/ 10 h 408"/>
                  <a:gd name="T8" fmla="*/ 1 w 138"/>
                  <a:gd name="T9" fmla="*/ 6 h 408"/>
                  <a:gd name="T10" fmla="*/ 1 w 138"/>
                  <a:gd name="T11" fmla="*/ 12 h 408"/>
                  <a:gd name="T12" fmla="*/ 1 w 138"/>
                  <a:gd name="T13" fmla="*/ 6 h 408"/>
                  <a:gd name="T14" fmla="*/ 1 w 138"/>
                  <a:gd name="T15" fmla="*/ 13 h 408"/>
                  <a:gd name="T16" fmla="*/ 2 w 138"/>
                  <a:gd name="T17" fmla="*/ 6 h 408"/>
                  <a:gd name="T18" fmla="*/ 1 w 138"/>
                  <a:gd name="T19" fmla="*/ 10 h 408"/>
                  <a:gd name="T20" fmla="*/ 4 w 138"/>
                  <a:gd name="T21" fmla="*/ 3 h 408"/>
                  <a:gd name="T22" fmla="*/ 2 w 138"/>
                  <a:gd name="T23" fmla="*/ 1 h 408"/>
                  <a:gd name="T24" fmla="*/ 1 w 138"/>
                  <a:gd name="T25" fmla="*/ 0 h 408"/>
                  <a:gd name="T26" fmla="*/ 1 w 138"/>
                  <a:gd name="T27" fmla="*/ 0 h 4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8"/>
                  <a:gd name="T43" fmla="*/ 0 h 408"/>
                  <a:gd name="T44" fmla="*/ 138 w 138"/>
                  <a:gd name="T45" fmla="*/ 408 h 40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8" h="408">
                    <a:moveTo>
                      <a:pt x="39" y="0"/>
                    </a:moveTo>
                    <a:lnTo>
                      <a:pt x="3" y="174"/>
                    </a:lnTo>
                    <a:lnTo>
                      <a:pt x="29" y="92"/>
                    </a:lnTo>
                    <a:lnTo>
                      <a:pt x="0" y="304"/>
                    </a:lnTo>
                    <a:lnTo>
                      <a:pt x="39" y="175"/>
                    </a:lnTo>
                    <a:lnTo>
                      <a:pt x="4" y="372"/>
                    </a:lnTo>
                    <a:lnTo>
                      <a:pt x="58" y="172"/>
                    </a:lnTo>
                    <a:lnTo>
                      <a:pt x="7" y="408"/>
                    </a:lnTo>
                    <a:lnTo>
                      <a:pt x="82" y="181"/>
                    </a:lnTo>
                    <a:lnTo>
                      <a:pt x="58" y="302"/>
                    </a:lnTo>
                    <a:lnTo>
                      <a:pt x="138" y="126"/>
                    </a:lnTo>
                    <a:lnTo>
                      <a:pt x="93" y="27"/>
                    </a:lnTo>
                    <a:lnTo>
                      <a:pt x="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7" name="Freeform 150">
                <a:extLst>
                  <a:ext uri="{FF2B5EF4-FFF2-40B4-BE49-F238E27FC236}">
                    <a16:creationId xmlns:a16="http://schemas.microsoft.com/office/drawing/2014/main" id="{7317A1A3-92E8-4065-99A4-656A669FEE90}"/>
                  </a:ext>
                </a:extLst>
              </p:cNvPr>
              <p:cNvSpPr>
                <a:spLocks/>
              </p:cNvSpPr>
              <p:nvPr/>
            </p:nvSpPr>
            <p:spPr bwMode="auto">
              <a:xfrm>
                <a:off x="4498" y="3479"/>
                <a:ext cx="166" cy="297"/>
              </a:xfrm>
              <a:custGeom>
                <a:avLst/>
                <a:gdLst>
                  <a:gd name="T0" fmla="*/ 0 w 332"/>
                  <a:gd name="T1" fmla="*/ 9 h 593"/>
                  <a:gd name="T2" fmla="*/ 10 w 332"/>
                  <a:gd name="T3" fmla="*/ 19 h 593"/>
                  <a:gd name="T4" fmla="*/ 3 w 332"/>
                  <a:gd name="T5" fmla="*/ 10 h 593"/>
                  <a:gd name="T6" fmla="*/ 10 w 332"/>
                  <a:gd name="T7" fmla="*/ 18 h 593"/>
                  <a:gd name="T8" fmla="*/ 5 w 332"/>
                  <a:gd name="T9" fmla="*/ 8 h 593"/>
                  <a:gd name="T10" fmla="*/ 10 w 332"/>
                  <a:gd name="T11" fmla="*/ 15 h 593"/>
                  <a:gd name="T12" fmla="*/ 6 w 332"/>
                  <a:gd name="T13" fmla="*/ 6 h 593"/>
                  <a:gd name="T14" fmla="*/ 10 w 332"/>
                  <a:gd name="T15" fmla="*/ 12 h 593"/>
                  <a:gd name="T16" fmla="*/ 9 w 332"/>
                  <a:gd name="T17" fmla="*/ 4 h 593"/>
                  <a:gd name="T18" fmla="*/ 10 w 332"/>
                  <a:gd name="T19" fmla="*/ 9 h 593"/>
                  <a:gd name="T20" fmla="*/ 10 w 332"/>
                  <a:gd name="T21" fmla="*/ 0 h 593"/>
                  <a:gd name="T22" fmla="*/ 6 w 332"/>
                  <a:gd name="T23" fmla="*/ 3 h 593"/>
                  <a:gd name="T24" fmla="*/ 3 w 332"/>
                  <a:gd name="T25" fmla="*/ 6 h 593"/>
                  <a:gd name="T26" fmla="*/ 0 w 332"/>
                  <a:gd name="T27" fmla="*/ 9 h 593"/>
                  <a:gd name="T28" fmla="*/ 0 w 332"/>
                  <a:gd name="T29" fmla="*/ 9 h 5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2"/>
                  <a:gd name="T46" fmla="*/ 0 h 593"/>
                  <a:gd name="T47" fmla="*/ 332 w 332"/>
                  <a:gd name="T48" fmla="*/ 593 h 59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2" h="593">
                    <a:moveTo>
                      <a:pt x="0" y="283"/>
                    </a:moveTo>
                    <a:lnTo>
                      <a:pt x="305" y="593"/>
                    </a:lnTo>
                    <a:lnTo>
                      <a:pt x="77" y="293"/>
                    </a:lnTo>
                    <a:lnTo>
                      <a:pt x="332" y="549"/>
                    </a:lnTo>
                    <a:lnTo>
                      <a:pt x="155" y="238"/>
                    </a:lnTo>
                    <a:lnTo>
                      <a:pt x="316" y="471"/>
                    </a:lnTo>
                    <a:lnTo>
                      <a:pt x="200" y="167"/>
                    </a:lnTo>
                    <a:lnTo>
                      <a:pt x="305" y="355"/>
                    </a:lnTo>
                    <a:lnTo>
                      <a:pt x="276" y="116"/>
                    </a:lnTo>
                    <a:lnTo>
                      <a:pt x="332" y="283"/>
                    </a:lnTo>
                    <a:lnTo>
                      <a:pt x="326" y="0"/>
                    </a:lnTo>
                    <a:lnTo>
                      <a:pt x="221" y="89"/>
                    </a:lnTo>
                    <a:lnTo>
                      <a:pt x="122" y="161"/>
                    </a:lnTo>
                    <a:lnTo>
                      <a:pt x="0" y="283"/>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8" name="Freeform 151">
                <a:extLst>
                  <a:ext uri="{FF2B5EF4-FFF2-40B4-BE49-F238E27FC236}">
                    <a16:creationId xmlns:a16="http://schemas.microsoft.com/office/drawing/2014/main" id="{E600B729-4464-4907-8A12-47B4032461E8}"/>
                  </a:ext>
                </a:extLst>
              </p:cNvPr>
              <p:cNvSpPr>
                <a:spLocks/>
              </p:cNvSpPr>
              <p:nvPr/>
            </p:nvSpPr>
            <p:spPr bwMode="auto">
              <a:xfrm>
                <a:off x="4621" y="3832"/>
                <a:ext cx="323" cy="336"/>
              </a:xfrm>
              <a:custGeom>
                <a:avLst/>
                <a:gdLst>
                  <a:gd name="T0" fmla="*/ 20 w 646"/>
                  <a:gd name="T1" fmla="*/ 1 h 672"/>
                  <a:gd name="T2" fmla="*/ 19 w 646"/>
                  <a:gd name="T3" fmla="*/ 6 h 672"/>
                  <a:gd name="T4" fmla="*/ 15 w 646"/>
                  <a:gd name="T5" fmla="*/ 11 h 672"/>
                  <a:gd name="T6" fmla="*/ 13 w 646"/>
                  <a:gd name="T7" fmla="*/ 13 h 672"/>
                  <a:gd name="T8" fmla="*/ 10 w 646"/>
                  <a:gd name="T9" fmla="*/ 17 h 672"/>
                  <a:gd name="T10" fmla="*/ 5 w 646"/>
                  <a:gd name="T11" fmla="*/ 20 h 672"/>
                  <a:gd name="T12" fmla="*/ 3 w 646"/>
                  <a:gd name="T13" fmla="*/ 21 h 672"/>
                  <a:gd name="T14" fmla="*/ 0 w 646"/>
                  <a:gd name="T15" fmla="*/ 21 h 672"/>
                  <a:gd name="T16" fmla="*/ 5 w 646"/>
                  <a:gd name="T17" fmla="*/ 19 h 672"/>
                  <a:gd name="T18" fmla="*/ 9 w 646"/>
                  <a:gd name="T19" fmla="*/ 17 h 672"/>
                  <a:gd name="T20" fmla="*/ 12 w 646"/>
                  <a:gd name="T21" fmla="*/ 12 h 672"/>
                  <a:gd name="T22" fmla="*/ 15 w 646"/>
                  <a:gd name="T23" fmla="*/ 7 h 672"/>
                  <a:gd name="T24" fmla="*/ 20 w 646"/>
                  <a:gd name="T25" fmla="*/ 0 h 672"/>
                  <a:gd name="T26" fmla="*/ 20 w 646"/>
                  <a:gd name="T27" fmla="*/ 1 h 672"/>
                  <a:gd name="T28" fmla="*/ 20 w 646"/>
                  <a:gd name="T29" fmla="*/ 1 h 6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6"/>
                  <a:gd name="T46" fmla="*/ 0 h 672"/>
                  <a:gd name="T47" fmla="*/ 646 w 646"/>
                  <a:gd name="T48" fmla="*/ 672 h 6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6" h="672">
                    <a:moveTo>
                      <a:pt x="646" y="5"/>
                    </a:moveTo>
                    <a:lnTo>
                      <a:pt x="580" y="199"/>
                    </a:lnTo>
                    <a:lnTo>
                      <a:pt x="495" y="338"/>
                    </a:lnTo>
                    <a:lnTo>
                      <a:pt x="428" y="424"/>
                    </a:lnTo>
                    <a:lnTo>
                      <a:pt x="311" y="532"/>
                    </a:lnTo>
                    <a:lnTo>
                      <a:pt x="179" y="626"/>
                    </a:lnTo>
                    <a:lnTo>
                      <a:pt x="113" y="666"/>
                    </a:lnTo>
                    <a:lnTo>
                      <a:pt x="0" y="672"/>
                    </a:lnTo>
                    <a:lnTo>
                      <a:pt x="148" y="604"/>
                    </a:lnTo>
                    <a:lnTo>
                      <a:pt x="264" y="531"/>
                    </a:lnTo>
                    <a:lnTo>
                      <a:pt x="399" y="400"/>
                    </a:lnTo>
                    <a:lnTo>
                      <a:pt x="511" y="251"/>
                    </a:lnTo>
                    <a:lnTo>
                      <a:pt x="635" y="0"/>
                    </a:lnTo>
                    <a:lnTo>
                      <a:pt x="646" y="5"/>
                    </a:lnTo>
                    <a:close/>
                  </a:path>
                </a:pathLst>
              </a:custGeom>
              <a:solidFill>
                <a:srgbClr val="A5B2A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39" name="Freeform 152">
                <a:extLst>
                  <a:ext uri="{FF2B5EF4-FFF2-40B4-BE49-F238E27FC236}">
                    <a16:creationId xmlns:a16="http://schemas.microsoft.com/office/drawing/2014/main" id="{94F819BC-E6D3-4CB1-9403-7CE7C4D678F9}"/>
                  </a:ext>
                </a:extLst>
              </p:cNvPr>
              <p:cNvSpPr>
                <a:spLocks/>
              </p:cNvSpPr>
              <p:nvPr/>
            </p:nvSpPr>
            <p:spPr bwMode="auto">
              <a:xfrm>
                <a:off x="4864" y="2722"/>
                <a:ext cx="118" cy="97"/>
              </a:xfrm>
              <a:custGeom>
                <a:avLst/>
                <a:gdLst>
                  <a:gd name="T0" fmla="*/ 1 w 236"/>
                  <a:gd name="T1" fmla="*/ 3 h 194"/>
                  <a:gd name="T2" fmla="*/ 1 w 236"/>
                  <a:gd name="T3" fmla="*/ 3 h 194"/>
                  <a:gd name="T4" fmla="*/ 2 w 236"/>
                  <a:gd name="T5" fmla="*/ 3 h 194"/>
                  <a:gd name="T6" fmla="*/ 3 w 236"/>
                  <a:gd name="T7" fmla="*/ 2 h 194"/>
                  <a:gd name="T8" fmla="*/ 5 w 236"/>
                  <a:gd name="T9" fmla="*/ 1 h 194"/>
                  <a:gd name="T10" fmla="*/ 7 w 236"/>
                  <a:gd name="T11" fmla="*/ 0 h 194"/>
                  <a:gd name="T12" fmla="*/ 7 w 236"/>
                  <a:gd name="T13" fmla="*/ 1 h 194"/>
                  <a:gd name="T14" fmla="*/ 7 w 236"/>
                  <a:gd name="T15" fmla="*/ 2 h 194"/>
                  <a:gd name="T16" fmla="*/ 7 w 236"/>
                  <a:gd name="T17" fmla="*/ 3 h 194"/>
                  <a:gd name="T18" fmla="*/ 7 w 236"/>
                  <a:gd name="T19" fmla="*/ 3 h 194"/>
                  <a:gd name="T20" fmla="*/ 6 w 236"/>
                  <a:gd name="T21" fmla="*/ 3 h 194"/>
                  <a:gd name="T22" fmla="*/ 6 w 236"/>
                  <a:gd name="T23" fmla="*/ 3 h 194"/>
                  <a:gd name="T24" fmla="*/ 5 w 236"/>
                  <a:gd name="T25" fmla="*/ 3 h 194"/>
                  <a:gd name="T26" fmla="*/ 5 w 236"/>
                  <a:gd name="T27" fmla="*/ 3 h 194"/>
                  <a:gd name="T28" fmla="*/ 5 w 236"/>
                  <a:gd name="T29" fmla="*/ 2 h 194"/>
                  <a:gd name="T30" fmla="*/ 4 w 236"/>
                  <a:gd name="T31" fmla="*/ 3 h 194"/>
                  <a:gd name="T32" fmla="*/ 4 w 236"/>
                  <a:gd name="T33" fmla="*/ 3 h 194"/>
                  <a:gd name="T34" fmla="*/ 3 w 236"/>
                  <a:gd name="T35" fmla="*/ 3 h 194"/>
                  <a:gd name="T36" fmla="*/ 3 w 236"/>
                  <a:gd name="T37" fmla="*/ 3 h 194"/>
                  <a:gd name="T38" fmla="*/ 3 w 236"/>
                  <a:gd name="T39" fmla="*/ 3 h 194"/>
                  <a:gd name="T40" fmla="*/ 3 w 236"/>
                  <a:gd name="T41" fmla="*/ 3 h 194"/>
                  <a:gd name="T42" fmla="*/ 3 w 236"/>
                  <a:gd name="T43" fmla="*/ 3 h 194"/>
                  <a:gd name="T44" fmla="*/ 3 w 236"/>
                  <a:gd name="T45" fmla="*/ 3 h 194"/>
                  <a:gd name="T46" fmla="*/ 2 w 236"/>
                  <a:gd name="T47" fmla="*/ 3 h 194"/>
                  <a:gd name="T48" fmla="*/ 2 w 236"/>
                  <a:gd name="T49" fmla="*/ 3 h 194"/>
                  <a:gd name="T50" fmla="*/ 3 w 236"/>
                  <a:gd name="T51" fmla="*/ 3 h 194"/>
                  <a:gd name="T52" fmla="*/ 3 w 236"/>
                  <a:gd name="T53" fmla="*/ 5 h 194"/>
                  <a:gd name="T54" fmla="*/ 3 w 236"/>
                  <a:gd name="T55" fmla="*/ 6 h 194"/>
                  <a:gd name="T56" fmla="*/ 3 w 236"/>
                  <a:gd name="T57" fmla="*/ 6 h 194"/>
                  <a:gd name="T58" fmla="*/ 2 w 236"/>
                  <a:gd name="T59" fmla="*/ 6 h 194"/>
                  <a:gd name="T60" fmla="*/ 0 w 236"/>
                  <a:gd name="T61" fmla="*/ 3 h 194"/>
                  <a:gd name="T62" fmla="*/ 1 w 236"/>
                  <a:gd name="T63" fmla="*/ 3 h 194"/>
                  <a:gd name="T64" fmla="*/ 2 w 236"/>
                  <a:gd name="T65" fmla="*/ 6 h 194"/>
                  <a:gd name="T66" fmla="*/ 3 w 236"/>
                  <a:gd name="T67" fmla="*/ 6 h 194"/>
                  <a:gd name="T68" fmla="*/ 2 w 236"/>
                  <a:gd name="T69" fmla="*/ 5 h 194"/>
                  <a:gd name="T70" fmla="*/ 2 w 236"/>
                  <a:gd name="T71" fmla="*/ 5 h 194"/>
                  <a:gd name="T72" fmla="*/ 2 w 236"/>
                  <a:gd name="T73" fmla="*/ 3 h 194"/>
                  <a:gd name="T74" fmla="*/ 1 w 236"/>
                  <a:gd name="T75" fmla="*/ 3 h 194"/>
                  <a:gd name="T76" fmla="*/ 1 w 236"/>
                  <a:gd name="T77" fmla="*/ 5 h 194"/>
                  <a:gd name="T78" fmla="*/ 1 w 236"/>
                  <a:gd name="T79" fmla="*/ 3 h 194"/>
                  <a:gd name="T80" fmla="*/ 1 w 236"/>
                  <a:gd name="T81" fmla="*/ 3 h 1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6"/>
                  <a:gd name="T124" fmla="*/ 0 h 194"/>
                  <a:gd name="T125" fmla="*/ 236 w 236"/>
                  <a:gd name="T126" fmla="*/ 194 h 19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6" h="194">
                    <a:moveTo>
                      <a:pt x="3" y="109"/>
                    </a:moveTo>
                    <a:lnTo>
                      <a:pt x="32" y="82"/>
                    </a:lnTo>
                    <a:lnTo>
                      <a:pt x="56" y="76"/>
                    </a:lnTo>
                    <a:lnTo>
                      <a:pt x="72" y="62"/>
                    </a:lnTo>
                    <a:lnTo>
                      <a:pt x="131" y="29"/>
                    </a:lnTo>
                    <a:lnTo>
                      <a:pt x="196" y="0"/>
                    </a:lnTo>
                    <a:lnTo>
                      <a:pt x="225" y="30"/>
                    </a:lnTo>
                    <a:lnTo>
                      <a:pt x="236" y="49"/>
                    </a:lnTo>
                    <a:lnTo>
                      <a:pt x="222" y="86"/>
                    </a:lnTo>
                    <a:lnTo>
                      <a:pt x="205" y="106"/>
                    </a:lnTo>
                    <a:lnTo>
                      <a:pt x="167" y="118"/>
                    </a:lnTo>
                    <a:lnTo>
                      <a:pt x="167" y="69"/>
                    </a:lnTo>
                    <a:lnTo>
                      <a:pt x="159" y="119"/>
                    </a:lnTo>
                    <a:lnTo>
                      <a:pt x="143" y="124"/>
                    </a:lnTo>
                    <a:lnTo>
                      <a:pt x="153" y="52"/>
                    </a:lnTo>
                    <a:lnTo>
                      <a:pt x="123" y="124"/>
                    </a:lnTo>
                    <a:lnTo>
                      <a:pt x="105" y="109"/>
                    </a:lnTo>
                    <a:lnTo>
                      <a:pt x="78" y="118"/>
                    </a:lnTo>
                    <a:lnTo>
                      <a:pt x="90" y="99"/>
                    </a:lnTo>
                    <a:lnTo>
                      <a:pt x="84" y="91"/>
                    </a:lnTo>
                    <a:lnTo>
                      <a:pt x="67" y="104"/>
                    </a:lnTo>
                    <a:lnTo>
                      <a:pt x="74" y="91"/>
                    </a:lnTo>
                    <a:lnTo>
                      <a:pt x="85" y="78"/>
                    </a:lnTo>
                    <a:lnTo>
                      <a:pt x="61" y="93"/>
                    </a:lnTo>
                    <a:lnTo>
                      <a:pt x="52" y="104"/>
                    </a:lnTo>
                    <a:lnTo>
                      <a:pt x="68" y="114"/>
                    </a:lnTo>
                    <a:lnTo>
                      <a:pt x="74" y="137"/>
                    </a:lnTo>
                    <a:lnTo>
                      <a:pt x="78" y="171"/>
                    </a:lnTo>
                    <a:lnTo>
                      <a:pt x="71" y="194"/>
                    </a:lnTo>
                    <a:lnTo>
                      <a:pt x="55" y="187"/>
                    </a:lnTo>
                    <a:lnTo>
                      <a:pt x="0" y="119"/>
                    </a:lnTo>
                    <a:lnTo>
                      <a:pt x="10" y="122"/>
                    </a:lnTo>
                    <a:lnTo>
                      <a:pt x="61" y="181"/>
                    </a:lnTo>
                    <a:lnTo>
                      <a:pt x="65" y="161"/>
                    </a:lnTo>
                    <a:lnTo>
                      <a:pt x="56" y="131"/>
                    </a:lnTo>
                    <a:lnTo>
                      <a:pt x="36" y="147"/>
                    </a:lnTo>
                    <a:lnTo>
                      <a:pt x="39" y="127"/>
                    </a:lnTo>
                    <a:lnTo>
                      <a:pt x="25" y="119"/>
                    </a:lnTo>
                    <a:lnTo>
                      <a:pt x="23" y="135"/>
                    </a:lnTo>
                    <a:lnTo>
                      <a:pt x="3"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0" name="Freeform 153">
                <a:extLst>
                  <a:ext uri="{FF2B5EF4-FFF2-40B4-BE49-F238E27FC236}">
                    <a16:creationId xmlns:a16="http://schemas.microsoft.com/office/drawing/2014/main" id="{D614C026-7F17-48E6-95E6-8A34C25507A7}"/>
                  </a:ext>
                </a:extLst>
              </p:cNvPr>
              <p:cNvSpPr>
                <a:spLocks/>
              </p:cNvSpPr>
              <p:nvPr/>
            </p:nvSpPr>
            <p:spPr bwMode="auto">
              <a:xfrm>
                <a:off x="4933" y="2808"/>
                <a:ext cx="15" cy="10"/>
              </a:xfrm>
              <a:custGeom>
                <a:avLst/>
                <a:gdLst>
                  <a:gd name="T0" fmla="*/ 0 w 31"/>
                  <a:gd name="T1" fmla="*/ 1 h 18"/>
                  <a:gd name="T2" fmla="*/ 0 w 31"/>
                  <a:gd name="T3" fmla="*/ 0 h 18"/>
                  <a:gd name="T4" fmla="*/ 0 w 31"/>
                  <a:gd name="T5" fmla="*/ 0 h 18"/>
                  <a:gd name="T6" fmla="*/ 0 w 31"/>
                  <a:gd name="T7" fmla="*/ 1 h 18"/>
                  <a:gd name="T8" fmla="*/ 0 w 31"/>
                  <a:gd name="T9" fmla="*/ 1 h 18"/>
                  <a:gd name="T10" fmla="*/ 0 w 31"/>
                  <a:gd name="T11" fmla="*/ 1 h 18"/>
                  <a:gd name="T12" fmla="*/ 0 w 31"/>
                  <a:gd name="T13" fmla="*/ 1 h 18"/>
                  <a:gd name="T14" fmla="*/ 0 w 31"/>
                  <a:gd name="T15" fmla="*/ 1 h 18"/>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8"/>
                  <a:gd name="T26" fmla="*/ 31 w 31"/>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8">
                    <a:moveTo>
                      <a:pt x="5" y="7"/>
                    </a:moveTo>
                    <a:lnTo>
                      <a:pt x="15" y="0"/>
                    </a:lnTo>
                    <a:lnTo>
                      <a:pt x="26" y="0"/>
                    </a:lnTo>
                    <a:lnTo>
                      <a:pt x="31" y="4"/>
                    </a:lnTo>
                    <a:lnTo>
                      <a:pt x="13" y="15"/>
                    </a:lnTo>
                    <a:lnTo>
                      <a:pt x="0" y="18"/>
                    </a:lnTo>
                    <a:lnTo>
                      <a:pt x="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1" name="Freeform 154">
                <a:extLst>
                  <a:ext uri="{FF2B5EF4-FFF2-40B4-BE49-F238E27FC236}">
                    <a16:creationId xmlns:a16="http://schemas.microsoft.com/office/drawing/2014/main" id="{9201011E-9C4C-4B58-A85F-14804F116AA8}"/>
                  </a:ext>
                </a:extLst>
              </p:cNvPr>
              <p:cNvSpPr>
                <a:spLocks/>
              </p:cNvSpPr>
              <p:nvPr/>
            </p:nvSpPr>
            <p:spPr bwMode="auto">
              <a:xfrm>
                <a:off x="4932" y="2824"/>
                <a:ext cx="55" cy="36"/>
              </a:xfrm>
              <a:custGeom>
                <a:avLst/>
                <a:gdLst>
                  <a:gd name="T0" fmla="*/ 0 w 111"/>
                  <a:gd name="T1" fmla="*/ 1 h 72"/>
                  <a:gd name="T2" fmla="*/ 0 w 111"/>
                  <a:gd name="T3" fmla="*/ 1 h 72"/>
                  <a:gd name="T4" fmla="*/ 1 w 111"/>
                  <a:gd name="T5" fmla="*/ 1 h 72"/>
                  <a:gd name="T6" fmla="*/ 1 w 111"/>
                  <a:gd name="T7" fmla="*/ 1 h 72"/>
                  <a:gd name="T8" fmla="*/ 2 w 111"/>
                  <a:gd name="T9" fmla="*/ 1 h 72"/>
                  <a:gd name="T10" fmla="*/ 3 w 111"/>
                  <a:gd name="T11" fmla="*/ 0 h 72"/>
                  <a:gd name="T12" fmla="*/ 3 w 111"/>
                  <a:gd name="T13" fmla="*/ 1 h 72"/>
                  <a:gd name="T14" fmla="*/ 3 w 111"/>
                  <a:gd name="T15" fmla="*/ 1 h 72"/>
                  <a:gd name="T16" fmla="*/ 3 w 111"/>
                  <a:gd name="T17" fmla="*/ 1 h 72"/>
                  <a:gd name="T18" fmla="*/ 2 w 111"/>
                  <a:gd name="T19" fmla="*/ 1 h 72"/>
                  <a:gd name="T20" fmla="*/ 1 w 111"/>
                  <a:gd name="T21" fmla="*/ 1 h 72"/>
                  <a:gd name="T22" fmla="*/ 1 w 111"/>
                  <a:gd name="T23" fmla="*/ 2 h 72"/>
                  <a:gd name="T24" fmla="*/ 1 w 111"/>
                  <a:gd name="T25" fmla="*/ 2 h 72"/>
                  <a:gd name="T26" fmla="*/ 0 w 111"/>
                  <a:gd name="T27" fmla="*/ 1 h 72"/>
                  <a:gd name="T28" fmla="*/ 0 w 111"/>
                  <a:gd name="T29" fmla="*/ 1 h 72"/>
                  <a:gd name="T30" fmla="*/ 0 w 111"/>
                  <a:gd name="T31" fmla="*/ 1 h 72"/>
                  <a:gd name="T32" fmla="*/ 0 w 111"/>
                  <a:gd name="T33" fmla="*/ 1 h 72"/>
                  <a:gd name="T34" fmla="*/ 1 w 111"/>
                  <a:gd name="T35" fmla="*/ 1 h 72"/>
                  <a:gd name="T36" fmla="*/ 1 w 111"/>
                  <a:gd name="T37" fmla="*/ 1 h 72"/>
                  <a:gd name="T38" fmla="*/ 1 w 111"/>
                  <a:gd name="T39" fmla="*/ 1 h 72"/>
                  <a:gd name="T40" fmla="*/ 1 w 111"/>
                  <a:gd name="T41" fmla="*/ 1 h 72"/>
                  <a:gd name="T42" fmla="*/ 1 w 111"/>
                  <a:gd name="T43" fmla="*/ 1 h 72"/>
                  <a:gd name="T44" fmla="*/ 1 w 111"/>
                  <a:gd name="T45" fmla="*/ 1 h 72"/>
                  <a:gd name="T46" fmla="*/ 2 w 111"/>
                  <a:gd name="T47" fmla="*/ 1 h 72"/>
                  <a:gd name="T48" fmla="*/ 2 w 111"/>
                  <a:gd name="T49" fmla="*/ 1 h 72"/>
                  <a:gd name="T50" fmla="*/ 2 w 111"/>
                  <a:gd name="T51" fmla="*/ 1 h 72"/>
                  <a:gd name="T52" fmla="*/ 1 w 111"/>
                  <a:gd name="T53" fmla="*/ 1 h 72"/>
                  <a:gd name="T54" fmla="*/ 1 w 111"/>
                  <a:gd name="T55" fmla="*/ 1 h 72"/>
                  <a:gd name="T56" fmla="*/ 0 w 111"/>
                  <a:gd name="T57" fmla="*/ 1 h 72"/>
                  <a:gd name="T58" fmla="*/ 0 w 111"/>
                  <a:gd name="T59" fmla="*/ 1 h 72"/>
                  <a:gd name="T60" fmla="*/ 0 w 111"/>
                  <a:gd name="T61" fmla="*/ 1 h 72"/>
                  <a:gd name="T62" fmla="*/ 0 w 111"/>
                  <a:gd name="T63" fmla="*/ 2 h 72"/>
                  <a:gd name="T64" fmla="*/ 0 w 111"/>
                  <a:gd name="T65" fmla="*/ 1 h 72"/>
                  <a:gd name="T66" fmla="*/ 0 w 111"/>
                  <a:gd name="T67" fmla="*/ 1 h 72"/>
                  <a:gd name="T68" fmla="*/ 0 w 111"/>
                  <a:gd name="T69" fmla="*/ 1 h 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1"/>
                  <a:gd name="T106" fmla="*/ 0 h 72"/>
                  <a:gd name="T107" fmla="*/ 111 w 111"/>
                  <a:gd name="T108" fmla="*/ 72 h 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1" h="72">
                    <a:moveTo>
                      <a:pt x="0" y="43"/>
                    </a:moveTo>
                    <a:lnTo>
                      <a:pt x="7" y="33"/>
                    </a:lnTo>
                    <a:lnTo>
                      <a:pt x="32" y="26"/>
                    </a:lnTo>
                    <a:lnTo>
                      <a:pt x="43" y="13"/>
                    </a:lnTo>
                    <a:lnTo>
                      <a:pt x="66" y="10"/>
                    </a:lnTo>
                    <a:lnTo>
                      <a:pt x="103" y="0"/>
                    </a:lnTo>
                    <a:lnTo>
                      <a:pt x="111" y="12"/>
                    </a:lnTo>
                    <a:lnTo>
                      <a:pt x="108" y="29"/>
                    </a:lnTo>
                    <a:lnTo>
                      <a:pt x="99" y="40"/>
                    </a:lnTo>
                    <a:lnTo>
                      <a:pt x="79" y="52"/>
                    </a:lnTo>
                    <a:lnTo>
                      <a:pt x="57" y="62"/>
                    </a:lnTo>
                    <a:lnTo>
                      <a:pt x="45" y="72"/>
                    </a:lnTo>
                    <a:lnTo>
                      <a:pt x="33" y="65"/>
                    </a:lnTo>
                    <a:lnTo>
                      <a:pt x="27" y="59"/>
                    </a:lnTo>
                    <a:lnTo>
                      <a:pt x="22" y="62"/>
                    </a:lnTo>
                    <a:lnTo>
                      <a:pt x="17" y="53"/>
                    </a:lnTo>
                    <a:lnTo>
                      <a:pt x="26" y="56"/>
                    </a:lnTo>
                    <a:lnTo>
                      <a:pt x="36" y="49"/>
                    </a:lnTo>
                    <a:lnTo>
                      <a:pt x="36" y="45"/>
                    </a:lnTo>
                    <a:lnTo>
                      <a:pt x="40" y="46"/>
                    </a:lnTo>
                    <a:lnTo>
                      <a:pt x="56" y="36"/>
                    </a:lnTo>
                    <a:lnTo>
                      <a:pt x="59" y="35"/>
                    </a:lnTo>
                    <a:lnTo>
                      <a:pt x="62" y="35"/>
                    </a:lnTo>
                    <a:lnTo>
                      <a:pt x="80" y="25"/>
                    </a:lnTo>
                    <a:lnTo>
                      <a:pt x="82" y="20"/>
                    </a:lnTo>
                    <a:lnTo>
                      <a:pt x="70" y="23"/>
                    </a:lnTo>
                    <a:lnTo>
                      <a:pt x="45" y="30"/>
                    </a:lnTo>
                    <a:lnTo>
                      <a:pt x="33" y="40"/>
                    </a:lnTo>
                    <a:lnTo>
                      <a:pt x="26" y="45"/>
                    </a:lnTo>
                    <a:lnTo>
                      <a:pt x="14" y="48"/>
                    </a:lnTo>
                    <a:lnTo>
                      <a:pt x="9" y="52"/>
                    </a:lnTo>
                    <a:lnTo>
                      <a:pt x="7" y="69"/>
                    </a:lnTo>
                    <a:lnTo>
                      <a:pt x="0" y="55"/>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2" name="Freeform 155">
                <a:extLst>
                  <a:ext uri="{FF2B5EF4-FFF2-40B4-BE49-F238E27FC236}">
                    <a16:creationId xmlns:a16="http://schemas.microsoft.com/office/drawing/2014/main" id="{51D87B2B-FBB6-4AC3-964E-101AEA9EC4B1}"/>
                  </a:ext>
                </a:extLst>
              </p:cNvPr>
              <p:cNvSpPr>
                <a:spLocks/>
              </p:cNvSpPr>
              <p:nvPr/>
            </p:nvSpPr>
            <p:spPr bwMode="auto">
              <a:xfrm>
                <a:off x="4903" y="2777"/>
                <a:ext cx="40" cy="54"/>
              </a:xfrm>
              <a:custGeom>
                <a:avLst/>
                <a:gdLst>
                  <a:gd name="T0" fmla="*/ 2 w 81"/>
                  <a:gd name="T1" fmla="*/ 3 h 108"/>
                  <a:gd name="T2" fmla="*/ 1 w 81"/>
                  <a:gd name="T3" fmla="*/ 3 h 108"/>
                  <a:gd name="T4" fmla="*/ 1 w 81"/>
                  <a:gd name="T5" fmla="*/ 3 h 108"/>
                  <a:gd name="T6" fmla="*/ 0 w 81"/>
                  <a:gd name="T7" fmla="*/ 3 h 108"/>
                  <a:gd name="T8" fmla="*/ 0 w 81"/>
                  <a:gd name="T9" fmla="*/ 3 h 108"/>
                  <a:gd name="T10" fmla="*/ 0 w 81"/>
                  <a:gd name="T11" fmla="*/ 1 h 108"/>
                  <a:gd name="T12" fmla="*/ 0 w 81"/>
                  <a:gd name="T13" fmla="*/ 1 h 108"/>
                  <a:gd name="T14" fmla="*/ 0 w 81"/>
                  <a:gd name="T15" fmla="*/ 0 h 108"/>
                  <a:gd name="T16" fmla="*/ 0 w 81"/>
                  <a:gd name="T17" fmla="*/ 1 h 108"/>
                  <a:gd name="T18" fmla="*/ 0 w 81"/>
                  <a:gd name="T19" fmla="*/ 2 h 108"/>
                  <a:gd name="T20" fmla="*/ 0 w 81"/>
                  <a:gd name="T21" fmla="*/ 3 h 108"/>
                  <a:gd name="T22" fmla="*/ 1 w 81"/>
                  <a:gd name="T23" fmla="*/ 3 h 108"/>
                  <a:gd name="T24" fmla="*/ 1 w 81"/>
                  <a:gd name="T25" fmla="*/ 3 h 108"/>
                  <a:gd name="T26" fmla="*/ 1 w 81"/>
                  <a:gd name="T27" fmla="*/ 3 h 108"/>
                  <a:gd name="T28" fmla="*/ 2 w 81"/>
                  <a:gd name="T29" fmla="*/ 3 h 108"/>
                  <a:gd name="T30" fmla="*/ 2 w 81"/>
                  <a:gd name="T31" fmla="*/ 3 h 108"/>
                  <a:gd name="T32" fmla="*/ 2 w 81"/>
                  <a:gd name="T33" fmla="*/ 3 h 108"/>
                  <a:gd name="T34" fmla="*/ 2 w 81"/>
                  <a:gd name="T35" fmla="*/ 3 h 108"/>
                  <a:gd name="T36" fmla="*/ 2 w 81"/>
                  <a:gd name="T37" fmla="*/ 3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1"/>
                  <a:gd name="T58" fmla="*/ 0 h 108"/>
                  <a:gd name="T59" fmla="*/ 81 w 81"/>
                  <a:gd name="T60" fmla="*/ 108 h 1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1" h="108">
                    <a:moveTo>
                      <a:pt x="74" y="102"/>
                    </a:moveTo>
                    <a:lnTo>
                      <a:pt x="55" y="108"/>
                    </a:lnTo>
                    <a:lnTo>
                      <a:pt x="36" y="105"/>
                    </a:lnTo>
                    <a:lnTo>
                      <a:pt x="25" y="97"/>
                    </a:lnTo>
                    <a:lnTo>
                      <a:pt x="13" y="74"/>
                    </a:lnTo>
                    <a:lnTo>
                      <a:pt x="3" y="20"/>
                    </a:lnTo>
                    <a:lnTo>
                      <a:pt x="0" y="2"/>
                    </a:lnTo>
                    <a:lnTo>
                      <a:pt x="13" y="0"/>
                    </a:lnTo>
                    <a:lnTo>
                      <a:pt x="15" y="29"/>
                    </a:lnTo>
                    <a:lnTo>
                      <a:pt x="18" y="61"/>
                    </a:lnTo>
                    <a:lnTo>
                      <a:pt x="21" y="81"/>
                    </a:lnTo>
                    <a:lnTo>
                      <a:pt x="35" y="92"/>
                    </a:lnTo>
                    <a:lnTo>
                      <a:pt x="54" y="99"/>
                    </a:lnTo>
                    <a:lnTo>
                      <a:pt x="61" y="95"/>
                    </a:lnTo>
                    <a:lnTo>
                      <a:pt x="68" y="88"/>
                    </a:lnTo>
                    <a:lnTo>
                      <a:pt x="81" y="76"/>
                    </a:lnTo>
                    <a:lnTo>
                      <a:pt x="78" y="91"/>
                    </a:lnTo>
                    <a:lnTo>
                      <a:pt x="74"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3" name="Freeform 156">
                <a:extLst>
                  <a:ext uri="{FF2B5EF4-FFF2-40B4-BE49-F238E27FC236}">
                    <a16:creationId xmlns:a16="http://schemas.microsoft.com/office/drawing/2014/main" id="{39A8C307-D08A-43F2-9A68-10D0F873EA27}"/>
                  </a:ext>
                </a:extLst>
              </p:cNvPr>
              <p:cNvSpPr>
                <a:spLocks/>
              </p:cNvSpPr>
              <p:nvPr/>
            </p:nvSpPr>
            <p:spPr bwMode="auto">
              <a:xfrm>
                <a:off x="4918" y="2774"/>
                <a:ext cx="92" cy="74"/>
              </a:xfrm>
              <a:custGeom>
                <a:avLst/>
                <a:gdLst>
                  <a:gd name="T0" fmla="*/ 1 w 184"/>
                  <a:gd name="T1" fmla="*/ 1 h 148"/>
                  <a:gd name="T2" fmla="*/ 1 w 184"/>
                  <a:gd name="T3" fmla="*/ 1 h 148"/>
                  <a:gd name="T4" fmla="*/ 3 w 184"/>
                  <a:gd name="T5" fmla="*/ 1 h 148"/>
                  <a:gd name="T6" fmla="*/ 5 w 184"/>
                  <a:gd name="T7" fmla="*/ 2 h 148"/>
                  <a:gd name="T8" fmla="*/ 3 w 184"/>
                  <a:gd name="T9" fmla="*/ 2 h 148"/>
                  <a:gd name="T10" fmla="*/ 5 w 184"/>
                  <a:gd name="T11" fmla="*/ 3 h 148"/>
                  <a:gd name="T12" fmla="*/ 5 w 184"/>
                  <a:gd name="T13" fmla="*/ 3 h 148"/>
                  <a:gd name="T14" fmla="*/ 6 w 184"/>
                  <a:gd name="T15" fmla="*/ 5 h 148"/>
                  <a:gd name="T16" fmla="*/ 6 w 184"/>
                  <a:gd name="T17" fmla="*/ 3 h 148"/>
                  <a:gd name="T18" fmla="*/ 5 w 184"/>
                  <a:gd name="T19" fmla="*/ 2 h 148"/>
                  <a:gd name="T20" fmla="*/ 5 w 184"/>
                  <a:gd name="T21" fmla="*/ 3 h 148"/>
                  <a:gd name="T22" fmla="*/ 5 w 184"/>
                  <a:gd name="T23" fmla="*/ 2 h 148"/>
                  <a:gd name="T24" fmla="*/ 3 w 184"/>
                  <a:gd name="T25" fmla="*/ 1 h 148"/>
                  <a:gd name="T26" fmla="*/ 3 w 184"/>
                  <a:gd name="T27" fmla="*/ 1 h 148"/>
                  <a:gd name="T28" fmla="*/ 1 w 184"/>
                  <a:gd name="T29" fmla="*/ 1 h 148"/>
                  <a:gd name="T30" fmla="*/ 1 w 184"/>
                  <a:gd name="T31" fmla="*/ 1 h 148"/>
                  <a:gd name="T32" fmla="*/ 0 w 184"/>
                  <a:gd name="T33" fmla="*/ 0 h 148"/>
                  <a:gd name="T34" fmla="*/ 1 w 184"/>
                  <a:gd name="T35" fmla="*/ 1 h 148"/>
                  <a:gd name="T36" fmla="*/ 1 w 184"/>
                  <a:gd name="T37" fmla="*/ 1 h 148"/>
                  <a:gd name="T38" fmla="*/ 1 w 184"/>
                  <a:gd name="T39" fmla="*/ 1 h 148"/>
                  <a:gd name="T40" fmla="*/ 1 w 184"/>
                  <a:gd name="T41" fmla="*/ 1 h 148"/>
                  <a:gd name="T42" fmla="*/ 1 w 184"/>
                  <a:gd name="T43" fmla="*/ 1 h 148"/>
                  <a:gd name="T44" fmla="*/ 1 w 184"/>
                  <a:gd name="T45" fmla="*/ 1 h 148"/>
                  <a:gd name="T46" fmla="*/ 1 w 184"/>
                  <a:gd name="T47" fmla="*/ 1 h 1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4"/>
                  <a:gd name="T73" fmla="*/ 0 h 148"/>
                  <a:gd name="T74" fmla="*/ 184 w 184"/>
                  <a:gd name="T75" fmla="*/ 148 h 1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4" h="148">
                    <a:moveTo>
                      <a:pt x="48" y="41"/>
                    </a:moveTo>
                    <a:lnTo>
                      <a:pt x="62" y="47"/>
                    </a:lnTo>
                    <a:lnTo>
                      <a:pt x="102" y="63"/>
                    </a:lnTo>
                    <a:lnTo>
                      <a:pt x="132" y="90"/>
                    </a:lnTo>
                    <a:lnTo>
                      <a:pt x="95" y="84"/>
                    </a:lnTo>
                    <a:lnTo>
                      <a:pt x="138" y="102"/>
                    </a:lnTo>
                    <a:lnTo>
                      <a:pt x="155" y="120"/>
                    </a:lnTo>
                    <a:lnTo>
                      <a:pt x="184" y="148"/>
                    </a:lnTo>
                    <a:lnTo>
                      <a:pt x="181" y="119"/>
                    </a:lnTo>
                    <a:lnTo>
                      <a:pt x="157" y="81"/>
                    </a:lnTo>
                    <a:lnTo>
                      <a:pt x="158" y="102"/>
                    </a:lnTo>
                    <a:lnTo>
                      <a:pt x="143" y="83"/>
                    </a:lnTo>
                    <a:lnTo>
                      <a:pt x="111" y="54"/>
                    </a:lnTo>
                    <a:lnTo>
                      <a:pt x="89" y="46"/>
                    </a:lnTo>
                    <a:lnTo>
                      <a:pt x="61" y="34"/>
                    </a:lnTo>
                    <a:lnTo>
                      <a:pt x="33" y="17"/>
                    </a:lnTo>
                    <a:lnTo>
                      <a:pt x="0" y="0"/>
                    </a:lnTo>
                    <a:lnTo>
                      <a:pt x="16" y="28"/>
                    </a:lnTo>
                    <a:lnTo>
                      <a:pt x="19" y="44"/>
                    </a:lnTo>
                    <a:lnTo>
                      <a:pt x="29" y="50"/>
                    </a:lnTo>
                    <a:lnTo>
                      <a:pt x="49" y="53"/>
                    </a:lnTo>
                    <a:lnTo>
                      <a:pt x="38" y="46"/>
                    </a:lnTo>
                    <a:lnTo>
                      <a:pt x="48"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4" name="Freeform 157">
                <a:extLst>
                  <a:ext uri="{FF2B5EF4-FFF2-40B4-BE49-F238E27FC236}">
                    <a16:creationId xmlns:a16="http://schemas.microsoft.com/office/drawing/2014/main" id="{A1DC54EF-02D0-4FBE-96F5-52D9C0E3794C}"/>
                  </a:ext>
                </a:extLst>
              </p:cNvPr>
              <p:cNvSpPr>
                <a:spLocks/>
              </p:cNvSpPr>
              <p:nvPr/>
            </p:nvSpPr>
            <p:spPr bwMode="auto">
              <a:xfrm>
                <a:off x="4947" y="2797"/>
                <a:ext cx="10" cy="18"/>
              </a:xfrm>
              <a:custGeom>
                <a:avLst/>
                <a:gdLst>
                  <a:gd name="T0" fmla="*/ 1 w 20"/>
                  <a:gd name="T1" fmla="*/ 1 h 34"/>
                  <a:gd name="T2" fmla="*/ 1 w 20"/>
                  <a:gd name="T3" fmla="*/ 1 h 34"/>
                  <a:gd name="T4" fmla="*/ 1 w 20"/>
                  <a:gd name="T5" fmla="*/ 2 h 34"/>
                  <a:gd name="T6" fmla="*/ 1 w 20"/>
                  <a:gd name="T7" fmla="*/ 1 h 34"/>
                  <a:gd name="T8" fmla="*/ 1 w 20"/>
                  <a:gd name="T9" fmla="*/ 1 h 34"/>
                  <a:gd name="T10" fmla="*/ 1 w 20"/>
                  <a:gd name="T11" fmla="*/ 1 h 34"/>
                  <a:gd name="T12" fmla="*/ 1 w 20"/>
                  <a:gd name="T13" fmla="*/ 1 h 34"/>
                  <a:gd name="T14" fmla="*/ 0 w 20"/>
                  <a:gd name="T15" fmla="*/ 0 h 34"/>
                  <a:gd name="T16" fmla="*/ 1 w 20"/>
                  <a:gd name="T17" fmla="*/ 1 h 34"/>
                  <a:gd name="T18" fmla="*/ 1 w 20"/>
                  <a:gd name="T19" fmla="*/ 1 h 34"/>
                  <a:gd name="T20" fmla="*/ 1 w 20"/>
                  <a:gd name="T21" fmla="*/ 1 h 34"/>
                  <a:gd name="T22" fmla="*/ 1 w 20"/>
                  <a:gd name="T23" fmla="*/ 1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34"/>
                  <a:gd name="T38" fmla="*/ 20 w 20"/>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34">
                    <a:moveTo>
                      <a:pt x="10" y="19"/>
                    </a:moveTo>
                    <a:lnTo>
                      <a:pt x="7" y="27"/>
                    </a:lnTo>
                    <a:lnTo>
                      <a:pt x="3" y="34"/>
                    </a:lnTo>
                    <a:lnTo>
                      <a:pt x="17" y="27"/>
                    </a:lnTo>
                    <a:lnTo>
                      <a:pt x="20" y="19"/>
                    </a:lnTo>
                    <a:lnTo>
                      <a:pt x="19" y="9"/>
                    </a:lnTo>
                    <a:lnTo>
                      <a:pt x="12" y="1"/>
                    </a:lnTo>
                    <a:lnTo>
                      <a:pt x="0" y="0"/>
                    </a:lnTo>
                    <a:lnTo>
                      <a:pt x="6" y="6"/>
                    </a:lnTo>
                    <a:lnTo>
                      <a:pt x="7" y="13"/>
                    </a:lnTo>
                    <a:lnTo>
                      <a:pt x="1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5" name="Freeform 158">
                <a:extLst>
                  <a:ext uri="{FF2B5EF4-FFF2-40B4-BE49-F238E27FC236}">
                    <a16:creationId xmlns:a16="http://schemas.microsoft.com/office/drawing/2014/main" id="{1F209696-D6F2-4D84-AD04-76D5511750FA}"/>
                  </a:ext>
                </a:extLst>
              </p:cNvPr>
              <p:cNvSpPr>
                <a:spLocks/>
              </p:cNvSpPr>
              <p:nvPr/>
            </p:nvSpPr>
            <p:spPr bwMode="auto">
              <a:xfrm>
                <a:off x="4943" y="2853"/>
                <a:ext cx="14" cy="24"/>
              </a:xfrm>
              <a:custGeom>
                <a:avLst/>
                <a:gdLst>
                  <a:gd name="T0" fmla="*/ 1 w 28"/>
                  <a:gd name="T1" fmla="*/ 1 h 48"/>
                  <a:gd name="T2" fmla="*/ 1 w 28"/>
                  <a:gd name="T3" fmla="*/ 1 h 48"/>
                  <a:gd name="T4" fmla="*/ 0 w 28"/>
                  <a:gd name="T5" fmla="*/ 0 h 48"/>
                  <a:gd name="T6" fmla="*/ 0 w 28"/>
                  <a:gd name="T7" fmla="*/ 1 h 48"/>
                  <a:gd name="T8" fmla="*/ 1 w 28"/>
                  <a:gd name="T9" fmla="*/ 1 h 48"/>
                  <a:gd name="T10" fmla="*/ 1 w 28"/>
                  <a:gd name="T11" fmla="*/ 2 h 48"/>
                  <a:gd name="T12" fmla="*/ 1 w 28"/>
                  <a:gd name="T13" fmla="*/ 2 h 48"/>
                  <a:gd name="T14" fmla="*/ 1 w 28"/>
                  <a:gd name="T15" fmla="*/ 2 h 48"/>
                  <a:gd name="T16" fmla="*/ 1 w 28"/>
                  <a:gd name="T17" fmla="*/ 1 h 48"/>
                  <a:gd name="T18" fmla="*/ 1 w 28"/>
                  <a:gd name="T19" fmla="*/ 1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48"/>
                  <a:gd name="T32" fmla="*/ 28 w 28"/>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48">
                    <a:moveTo>
                      <a:pt x="7" y="17"/>
                    </a:moveTo>
                    <a:lnTo>
                      <a:pt x="12" y="4"/>
                    </a:lnTo>
                    <a:lnTo>
                      <a:pt x="0" y="0"/>
                    </a:lnTo>
                    <a:lnTo>
                      <a:pt x="0" y="15"/>
                    </a:lnTo>
                    <a:lnTo>
                      <a:pt x="7" y="31"/>
                    </a:lnTo>
                    <a:lnTo>
                      <a:pt x="21" y="48"/>
                    </a:lnTo>
                    <a:lnTo>
                      <a:pt x="28" y="47"/>
                    </a:lnTo>
                    <a:lnTo>
                      <a:pt x="23" y="33"/>
                    </a:lnTo>
                    <a:lnTo>
                      <a:pt x="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6" name="Freeform 159">
                <a:extLst>
                  <a:ext uri="{FF2B5EF4-FFF2-40B4-BE49-F238E27FC236}">
                    <a16:creationId xmlns:a16="http://schemas.microsoft.com/office/drawing/2014/main" id="{B73A590E-3AAF-4E8D-9558-4EF690AFFE46}"/>
                  </a:ext>
                </a:extLst>
              </p:cNvPr>
              <p:cNvSpPr>
                <a:spLocks/>
              </p:cNvSpPr>
              <p:nvPr/>
            </p:nvSpPr>
            <p:spPr bwMode="auto">
              <a:xfrm>
                <a:off x="4961" y="2855"/>
                <a:ext cx="28" cy="27"/>
              </a:xfrm>
              <a:custGeom>
                <a:avLst/>
                <a:gdLst>
                  <a:gd name="T0" fmla="*/ 0 w 57"/>
                  <a:gd name="T1" fmla="*/ 0 h 55"/>
                  <a:gd name="T2" fmla="*/ 0 w 57"/>
                  <a:gd name="T3" fmla="*/ 0 h 55"/>
                  <a:gd name="T4" fmla="*/ 0 w 57"/>
                  <a:gd name="T5" fmla="*/ 0 h 55"/>
                  <a:gd name="T6" fmla="*/ 1 w 57"/>
                  <a:gd name="T7" fmla="*/ 0 h 55"/>
                  <a:gd name="T8" fmla="*/ 1 w 57"/>
                  <a:gd name="T9" fmla="*/ 0 h 55"/>
                  <a:gd name="T10" fmla="*/ 1 w 57"/>
                  <a:gd name="T11" fmla="*/ 0 h 55"/>
                  <a:gd name="T12" fmla="*/ 0 w 57"/>
                  <a:gd name="T13" fmla="*/ 1 h 55"/>
                  <a:gd name="T14" fmla="*/ 0 w 57"/>
                  <a:gd name="T15" fmla="*/ 1 h 55"/>
                  <a:gd name="T16" fmla="*/ 0 w 57"/>
                  <a:gd name="T17" fmla="*/ 1 h 55"/>
                  <a:gd name="T18" fmla="*/ 0 w 57"/>
                  <a:gd name="T19" fmla="*/ 1 h 55"/>
                  <a:gd name="T20" fmla="*/ 0 w 57"/>
                  <a:gd name="T21" fmla="*/ 0 h 55"/>
                  <a:gd name="T22" fmla="*/ 0 w 57"/>
                  <a:gd name="T23" fmla="*/ 0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7"/>
                  <a:gd name="T37" fmla="*/ 0 h 55"/>
                  <a:gd name="T38" fmla="*/ 57 w 57"/>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7" h="55">
                    <a:moveTo>
                      <a:pt x="0" y="24"/>
                    </a:moveTo>
                    <a:lnTo>
                      <a:pt x="16" y="13"/>
                    </a:lnTo>
                    <a:lnTo>
                      <a:pt x="29" y="11"/>
                    </a:lnTo>
                    <a:lnTo>
                      <a:pt x="42" y="0"/>
                    </a:lnTo>
                    <a:lnTo>
                      <a:pt x="57" y="13"/>
                    </a:lnTo>
                    <a:lnTo>
                      <a:pt x="36" y="26"/>
                    </a:lnTo>
                    <a:lnTo>
                      <a:pt x="31" y="44"/>
                    </a:lnTo>
                    <a:lnTo>
                      <a:pt x="19" y="40"/>
                    </a:lnTo>
                    <a:lnTo>
                      <a:pt x="6" y="43"/>
                    </a:lnTo>
                    <a:lnTo>
                      <a:pt x="2" y="55"/>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7" name="Freeform 160">
                <a:extLst>
                  <a:ext uri="{FF2B5EF4-FFF2-40B4-BE49-F238E27FC236}">
                    <a16:creationId xmlns:a16="http://schemas.microsoft.com/office/drawing/2014/main" id="{512D8D34-861F-4845-95A5-F3585E3432BF}"/>
                  </a:ext>
                </a:extLst>
              </p:cNvPr>
              <p:cNvSpPr>
                <a:spLocks/>
              </p:cNvSpPr>
              <p:nvPr/>
            </p:nvSpPr>
            <p:spPr bwMode="auto">
              <a:xfrm>
                <a:off x="4895" y="2771"/>
                <a:ext cx="58" cy="106"/>
              </a:xfrm>
              <a:custGeom>
                <a:avLst/>
                <a:gdLst>
                  <a:gd name="T0" fmla="*/ 1 w 115"/>
                  <a:gd name="T1" fmla="*/ 2 h 212"/>
                  <a:gd name="T2" fmla="*/ 1 w 115"/>
                  <a:gd name="T3" fmla="*/ 3 h 212"/>
                  <a:gd name="T4" fmla="*/ 1 w 115"/>
                  <a:gd name="T5" fmla="*/ 3 h 212"/>
                  <a:gd name="T6" fmla="*/ 1 w 115"/>
                  <a:gd name="T7" fmla="*/ 3 h 212"/>
                  <a:gd name="T8" fmla="*/ 2 w 115"/>
                  <a:gd name="T9" fmla="*/ 5 h 212"/>
                  <a:gd name="T10" fmla="*/ 3 w 115"/>
                  <a:gd name="T11" fmla="*/ 6 h 212"/>
                  <a:gd name="T12" fmla="*/ 4 w 115"/>
                  <a:gd name="T13" fmla="*/ 7 h 212"/>
                  <a:gd name="T14" fmla="*/ 3 w 115"/>
                  <a:gd name="T15" fmla="*/ 5 h 212"/>
                  <a:gd name="T16" fmla="*/ 3 w 115"/>
                  <a:gd name="T17" fmla="*/ 5 h 212"/>
                  <a:gd name="T18" fmla="*/ 3 w 115"/>
                  <a:gd name="T19" fmla="*/ 5 h 212"/>
                  <a:gd name="T20" fmla="*/ 2 w 115"/>
                  <a:gd name="T21" fmla="*/ 5 h 212"/>
                  <a:gd name="T22" fmla="*/ 2 w 115"/>
                  <a:gd name="T23" fmla="*/ 3 h 212"/>
                  <a:gd name="T24" fmla="*/ 1 w 115"/>
                  <a:gd name="T25" fmla="*/ 3 h 212"/>
                  <a:gd name="T26" fmla="*/ 1 w 115"/>
                  <a:gd name="T27" fmla="*/ 0 h 212"/>
                  <a:gd name="T28" fmla="*/ 0 w 115"/>
                  <a:gd name="T29" fmla="*/ 1 h 212"/>
                  <a:gd name="T30" fmla="*/ 1 w 115"/>
                  <a:gd name="T31" fmla="*/ 2 h 212"/>
                  <a:gd name="T32" fmla="*/ 1 w 115"/>
                  <a:gd name="T33" fmla="*/ 2 h 2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5"/>
                  <a:gd name="T52" fmla="*/ 0 h 212"/>
                  <a:gd name="T53" fmla="*/ 115 w 115"/>
                  <a:gd name="T54" fmla="*/ 212 h 2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5" h="212">
                    <a:moveTo>
                      <a:pt x="11" y="34"/>
                    </a:moveTo>
                    <a:lnTo>
                      <a:pt x="8" y="79"/>
                    </a:lnTo>
                    <a:lnTo>
                      <a:pt x="15" y="92"/>
                    </a:lnTo>
                    <a:lnTo>
                      <a:pt x="30" y="126"/>
                    </a:lnTo>
                    <a:lnTo>
                      <a:pt x="59" y="159"/>
                    </a:lnTo>
                    <a:lnTo>
                      <a:pt x="92" y="191"/>
                    </a:lnTo>
                    <a:lnTo>
                      <a:pt x="115" y="212"/>
                    </a:lnTo>
                    <a:lnTo>
                      <a:pt x="92" y="158"/>
                    </a:lnTo>
                    <a:lnTo>
                      <a:pt x="87" y="148"/>
                    </a:lnTo>
                    <a:lnTo>
                      <a:pt x="72" y="155"/>
                    </a:lnTo>
                    <a:lnTo>
                      <a:pt x="59" y="135"/>
                    </a:lnTo>
                    <a:lnTo>
                      <a:pt x="51" y="113"/>
                    </a:lnTo>
                    <a:lnTo>
                      <a:pt x="30" y="82"/>
                    </a:lnTo>
                    <a:lnTo>
                      <a:pt x="15" y="0"/>
                    </a:lnTo>
                    <a:lnTo>
                      <a:pt x="0" y="20"/>
                    </a:lnTo>
                    <a:lnTo>
                      <a:pt x="11"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8" name="Freeform 161">
                <a:extLst>
                  <a:ext uri="{FF2B5EF4-FFF2-40B4-BE49-F238E27FC236}">
                    <a16:creationId xmlns:a16="http://schemas.microsoft.com/office/drawing/2014/main" id="{76D5D072-D871-4709-B6B5-4DE1482C7C7C}"/>
                  </a:ext>
                </a:extLst>
              </p:cNvPr>
              <p:cNvSpPr>
                <a:spLocks/>
              </p:cNvSpPr>
              <p:nvPr/>
            </p:nvSpPr>
            <p:spPr bwMode="auto">
              <a:xfrm>
                <a:off x="4946" y="2794"/>
                <a:ext cx="120" cy="111"/>
              </a:xfrm>
              <a:custGeom>
                <a:avLst/>
                <a:gdLst>
                  <a:gd name="T0" fmla="*/ 1 w 240"/>
                  <a:gd name="T1" fmla="*/ 6 h 221"/>
                  <a:gd name="T2" fmla="*/ 1 w 240"/>
                  <a:gd name="T3" fmla="*/ 7 h 221"/>
                  <a:gd name="T4" fmla="*/ 2 w 240"/>
                  <a:gd name="T5" fmla="*/ 7 h 221"/>
                  <a:gd name="T6" fmla="*/ 3 w 240"/>
                  <a:gd name="T7" fmla="*/ 7 h 221"/>
                  <a:gd name="T8" fmla="*/ 4 w 240"/>
                  <a:gd name="T9" fmla="*/ 7 h 221"/>
                  <a:gd name="T10" fmla="*/ 5 w 240"/>
                  <a:gd name="T11" fmla="*/ 7 h 221"/>
                  <a:gd name="T12" fmla="*/ 4 w 240"/>
                  <a:gd name="T13" fmla="*/ 7 h 221"/>
                  <a:gd name="T14" fmla="*/ 5 w 240"/>
                  <a:gd name="T15" fmla="*/ 7 h 221"/>
                  <a:gd name="T16" fmla="*/ 6 w 240"/>
                  <a:gd name="T17" fmla="*/ 6 h 221"/>
                  <a:gd name="T18" fmla="*/ 7 w 240"/>
                  <a:gd name="T19" fmla="*/ 5 h 221"/>
                  <a:gd name="T20" fmla="*/ 7 w 240"/>
                  <a:gd name="T21" fmla="*/ 3 h 221"/>
                  <a:gd name="T22" fmla="*/ 8 w 240"/>
                  <a:gd name="T23" fmla="*/ 2 h 221"/>
                  <a:gd name="T24" fmla="*/ 8 w 240"/>
                  <a:gd name="T25" fmla="*/ 1 h 221"/>
                  <a:gd name="T26" fmla="*/ 7 w 240"/>
                  <a:gd name="T27" fmla="*/ 1 h 221"/>
                  <a:gd name="T28" fmla="*/ 7 w 240"/>
                  <a:gd name="T29" fmla="*/ 0 h 221"/>
                  <a:gd name="T30" fmla="*/ 7 w 240"/>
                  <a:gd name="T31" fmla="*/ 1 h 221"/>
                  <a:gd name="T32" fmla="*/ 7 w 240"/>
                  <a:gd name="T33" fmla="*/ 1 h 221"/>
                  <a:gd name="T34" fmla="*/ 7 w 240"/>
                  <a:gd name="T35" fmla="*/ 3 h 221"/>
                  <a:gd name="T36" fmla="*/ 6 w 240"/>
                  <a:gd name="T37" fmla="*/ 5 h 221"/>
                  <a:gd name="T38" fmla="*/ 6 w 240"/>
                  <a:gd name="T39" fmla="*/ 5 h 221"/>
                  <a:gd name="T40" fmla="*/ 5 w 240"/>
                  <a:gd name="T41" fmla="*/ 6 h 221"/>
                  <a:gd name="T42" fmla="*/ 4 w 240"/>
                  <a:gd name="T43" fmla="*/ 7 h 221"/>
                  <a:gd name="T44" fmla="*/ 3 w 240"/>
                  <a:gd name="T45" fmla="*/ 7 h 221"/>
                  <a:gd name="T46" fmla="*/ 2 w 240"/>
                  <a:gd name="T47" fmla="*/ 7 h 221"/>
                  <a:gd name="T48" fmla="*/ 2 w 240"/>
                  <a:gd name="T49" fmla="*/ 6 h 221"/>
                  <a:gd name="T50" fmla="*/ 2 w 240"/>
                  <a:gd name="T51" fmla="*/ 6 h 221"/>
                  <a:gd name="T52" fmla="*/ 2 w 240"/>
                  <a:gd name="T53" fmla="*/ 5 h 221"/>
                  <a:gd name="T54" fmla="*/ 0 w 240"/>
                  <a:gd name="T55" fmla="*/ 5 h 221"/>
                  <a:gd name="T56" fmla="*/ 1 w 240"/>
                  <a:gd name="T57" fmla="*/ 6 h 221"/>
                  <a:gd name="T58" fmla="*/ 1 w 240"/>
                  <a:gd name="T59" fmla="*/ 6 h 2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0"/>
                  <a:gd name="T91" fmla="*/ 0 h 221"/>
                  <a:gd name="T92" fmla="*/ 240 w 240"/>
                  <a:gd name="T93" fmla="*/ 221 h 2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0" h="221">
                    <a:moveTo>
                      <a:pt x="18" y="162"/>
                    </a:moveTo>
                    <a:lnTo>
                      <a:pt x="32" y="197"/>
                    </a:lnTo>
                    <a:lnTo>
                      <a:pt x="55" y="217"/>
                    </a:lnTo>
                    <a:lnTo>
                      <a:pt x="84" y="221"/>
                    </a:lnTo>
                    <a:lnTo>
                      <a:pt x="99" y="218"/>
                    </a:lnTo>
                    <a:lnTo>
                      <a:pt x="156" y="215"/>
                    </a:lnTo>
                    <a:lnTo>
                      <a:pt x="122" y="208"/>
                    </a:lnTo>
                    <a:lnTo>
                      <a:pt x="151" y="205"/>
                    </a:lnTo>
                    <a:lnTo>
                      <a:pt x="181" y="181"/>
                    </a:lnTo>
                    <a:lnTo>
                      <a:pt x="210" y="136"/>
                    </a:lnTo>
                    <a:lnTo>
                      <a:pt x="220" y="74"/>
                    </a:lnTo>
                    <a:lnTo>
                      <a:pt x="227" y="53"/>
                    </a:lnTo>
                    <a:lnTo>
                      <a:pt x="240" y="31"/>
                    </a:lnTo>
                    <a:lnTo>
                      <a:pt x="217" y="29"/>
                    </a:lnTo>
                    <a:lnTo>
                      <a:pt x="214" y="0"/>
                    </a:lnTo>
                    <a:lnTo>
                      <a:pt x="207" y="30"/>
                    </a:lnTo>
                    <a:lnTo>
                      <a:pt x="197" y="4"/>
                    </a:lnTo>
                    <a:lnTo>
                      <a:pt x="197" y="89"/>
                    </a:lnTo>
                    <a:lnTo>
                      <a:pt x="191" y="136"/>
                    </a:lnTo>
                    <a:lnTo>
                      <a:pt x="180" y="158"/>
                    </a:lnTo>
                    <a:lnTo>
                      <a:pt x="148" y="181"/>
                    </a:lnTo>
                    <a:lnTo>
                      <a:pt x="97" y="204"/>
                    </a:lnTo>
                    <a:lnTo>
                      <a:pt x="75" y="211"/>
                    </a:lnTo>
                    <a:lnTo>
                      <a:pt x="55" y="207"/>
                    </a:lnTo>
                    <a:lnTo>
                      <a:pt x="38" y="191"/>
                    </a:lnTo>
                    <a:lnTo>
                      <a:pt x="36" y="175"/>
                    </a:lnTo>
                    <a:lnTo>
                      <a:pt x="45" y="149"/>
                    </a:lnTo>
                    <a:lnTo>
                      <a:pt x="0" y="141"/>
                    </a:lnTo>
                    <a:lnTo>
                      <a:pt x="18"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49" name="Freeform 162">
                <a:extLst>
                  <a:ext uri="{FF2B5EF4-FFF2-40B4-BE49-F238E27FC236}">
                    <a16:creationId xmlns:a16="http://schemas.microsoft.com/office/drawing/2014/main" id="{2BAFBD05-4683-4D3C-8A3E-BAC3CBD4ABCE}"/>
                  </a:ext>
                </a:extLst>
              </p:cNvPr>
              <p:cNvSpPr>
                <a:spLocks/>
              </p:cNvSpPr>
              <p:nvPr/>
            </p:nvSpPr>
            <p:spPr bwMode="auto">
              <a:xfrm>
                <a:off x="4990" y="2694"/>
                <a:ext cx="58" cy="119"/>
              </a:xfrm>
              <a:custGeom>
                <a:avLst/>
                <a:gdLst>
                  <a:gd name="T0" fmla="*/ 1 w 115"/>
                  <a:gd name="T1" fmla="*/ 2 h 237"/>
                  <a:gd name="T2" fmla="*/ 2 w 115"/>
                  <a:gd name="T3" fmla="*/ 3 h 237"/>
                  <a:gd name="T4" fmla="*/ 2 w 115"/>
                  <a:gd name="T5" fmla="*/ 4 h 237"/>
                  <a:gd name="T6" fmla="*/ 2 w 115"/>
                  <a:gd name="T7" fmla="*/ 5 h 237"/>
                  <a:gd name="T8" fmla="*/ 3 w 115"/>
                  <a:gd name="T9" fmla="*/ 6 h 237"/>
                  <a:gd name="T10" fmla="*/ 4 w 115"/>
                  <a:gd name="T11" fmla="*/ 7 h 237"/>
                  <a:gd name="T12" fmla="*/ 4 w 115"/>
                  <a:gd name="T13" fmla="*/ 8 h 237"/>
                  <a:gd name="T14" fmla="*/ 4 w 115"/>
                  <a:gd name="T15" fmla="*/ 7 h 237"/>
                  <a:gd name="T16" fmla="*/ 3 w 115"/>
                  <a:gd name="T17" fmla="*/ 5 h 237"/>
                  <a:gd name="T18" fmla="*/ 3 w 115"/>
                  <a:gd name="T19" fmla="*/ 5 h 237"/>
                  <a:gd name="T20" fmla="*/ 3 w 115"/>
                  <a:gd name="T21" fmla="*/ 4 h 237"/>
                  <a:gd name="T22" fmla="*/ 3 w 115"/>
                  <a:gd name="T23" fmla="*/ 4 h 237"/>
                  <a:gd name="T24" fmla="*/ 2 w 115"/>
                  <a:gd name="T25" fmla="*/ 4 h 237"/>
                  <a:gd name="T26" fmla="*/ 1 w 115"/>
                  <a:gd name="T27" fmla="*/ 0 h 237"/>
                  <a:gd name="T28" fmla="*/ 1 w 115"/>
                  <a:gd name="T29" fmla="*/ 2 h 237"/>
                  <a:gd name="T30" fmla="*/ 0 w 115"/>
                  <a:gd name="T31" fmla="*/ 2 h 237"/>
                  <a:gd name="T32" fmla="*/ 1 w 115"/>
                  <a:gd name="T33" fmla="*/ 2 h 237"/>
                  <a:gd name="T34" fmla="*/ 1 w 115"/>
                  <a:gd name="T35" fmla="*/ 2 h 2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
                  <a:gd name="T55" fmla="*/ 0 h 237"/>
                  <a:gd name="T56" fmla="*/ 115 w 115"/>
                  <a:gd name="T57" fmla="*/ 237 h 23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 h="237">
                    <a:moveTo>
                      <a:pt x="10" y="62"/>
                    </a:moveTo>
                    <a:lnTo>
                      <a:pt x="36" y="96"/>
                    </a:lnTo>
                    <a:lnTo>
                      <a:pt x="55" y="109"/>
                    </a:lnTo>
                    <a:lnTo>
                      <a:pt x="59" y="139"/>
                    </a:lnTo>
                    <a:lnTo>
                      <a:pt x="78" y="181"/>
                    </a:lnTo>
                    <a:lnTo>
                      <a:pt x="97" y="207"/>
                    </a:lnTo>
                    <a:lnTo>
                      <a:pt x="115" y="237"/>
                    </a:lnTo>
                    <a:lnTo>
                      <a:pt x="108" y="206"/>
                    </a:lnTo>
                    <a:lnTo>
                      <a:pt x="82" y="160"/>
                    </a:lnTo>
                    <a:lnTo>
                      <a:pt x="94" y="158"/>
                    </a:lnTo>
                    <a:lnTo>
                      <a:pt x="68" y="115"/>
                    </a:lnTo>
                    <a:lnTo>
                      <a:pt x="85" y="103"/>
                    </a:lnTo>
                    <a:lnTo>
                      <a:pt x="62" y="99"/>
                    </a:lnTo>
                    <a:lnTo>
                      <a:pt x="12" y="0"/>
                    </a:lnTo>
                    <a:lnTo>
                      <a:pt x="18" y="40"/>
                    </a:lnTo>
                    <a:lnTo>
                      <a:pt x="0" y="47"/>
                    </a:lnTo>
                    <a:lnTo>
                      <a:pt x="1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0" name="Freeform 163">
                <a:extLst>
                  <a:ext uri="{FF2B5EF4-FFF2-40B4-BE49-F238E27FC236}">
                    <a16:creationId xmlns:a16="http://schemas.microsoft.com/office/drawing/2014/main" id="{E867F79C-9EF5-480B-A4A0-A8A4EDE99C4A}"/>
                  </a:ext>
                </a:extLst>
              </p:cNvPr>
              <p:cNvSpPr>
                <a:spLocks/>
              </p:cNvSpPr>
              <p:nvPr/>
            </p:nvSpPr>
            <p:spPr bwMode="auto">
              <a:xfrm>
                <a:off x="4973" y="2713"/>
                <a:ext cx="17" cy="18"/>
              </a:xfrm>
              <a:custGeom>
                <a:avLst/>
                <a:gdLst>
                  <a:gd name="T0" fmla="*/ 1 w 34"/>
                  <a:gd name="T1" fmla="*/ 0 h 38"/>
                  <a:gd name="T2" fmla="*/ 1 w 34"/>
                  <a:gd name="T3" fmla="*/ 1 h 38"/>
                  <a:gd name="T4" fmla="*/ 1 w 34"/>
                  <a:gd name="T5" fmla="*/ 1 h 38"/>
                  <a:gd name="T6" fmla="*/ 0 w 34"/>
                  <a:gd name="T7" fmla="*/ 0 h 38"/>
                  <a:gd name="T8" fmla="*/ 1 w 34"/>
                  <a:gd name="T9" fmla="*/ 0 h 38"/>
                  <a:gd name="T10" fmla="*/ 1 w 34"/>
                  <a:gd name="T11" fmla="*/ 0 h 38"/>
                  <a:gd name="T12" fmla="*/ 0 60000 65536"/>
                  <a:gd name="T13" fmla="*/ 0 60000 65536"/>
                  <a:gd name="T14" fmla="*/ 0 60000 65536"/>
                  <a:gd name="T15" fmla="*/ 0 60000 65536"/>
                  <a:gd name="T16" fmla="*/ 0 60000 65536"/>
                  <a:gd name="T17" fmla="*/ 0 60000 65536"/>
                  <a:gd name="T18" fmla="*/ 0 w 34"/>
                  <a:gd name="T19" fmla="*/ 0 h 38"/>
                  <a:gd name="T20" fmla="*/ 34 w 34"/>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4" h="38">
                    <a:moveTo>
                      <a:pt x="14" y="3"/>
                    </a:moveTo>
                    <a:lnTo>
                      <a:pt x="34" y="36"/>
                    </a:lnTo>
                    <a:lnTo>
                      <a:pt x="20" y="38"/>
                    </a:lnTo>
                    <a:lnTo>
                      <a:pt x="0" y="0"/>
                    </a:lnTo>
                    <a:lnTo>
                      <a:pt x="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1" name="Freeform 164">
                <a:extLst>
                  <a:ext uri="{FF2B5EF4-FFF2-40B4-BE49-F238E27FC236}">
                    <a16:creationId xmlns:a16="http://schemas.microsoft.com/office/drawing/2014/main" id="{2AD594FF-D2E9-47C2-9AB3-2DCCA749CE72}"/>
                  </a:ext>
                </a:extLst>
              </p:cNvPr>
              <p:cNvSpPr>
                <a:spLocks/>
              </p:cNvSpPr>
              <p:nvPr/>
            </p:nvSpPr>
            <p:spPr bwMode="auto">
              <a:xfrm>
                <a:off x="4836" y="2622"/>
                <a:ext cx="252" cy="153"/>
              </a:xfrm>
              <a:custGeom>
                <a:avLst/>
                <a:gdLst>
                  <a:gd name="T0" fmla="*/ 2 w 503"/>
                  <a:gd name="T1" fmla="*/ 9 h 306"/>
                  <a:gd name="T2" fmla="*/ 3 w 503"/>
                  <a:gd name="T3" fmla="*/ 9 h 306"/>
                  <a:gd name="T4" fmla="*/ 4 w 503"/>
                  <a:gd name="T5" fmla="*/ 7 h 306"/>
                  <a:gd name="T6" fmla="*/ 9 w 503"/>
                  <a:gd name="T7" fmla="*/ 5 h 306"/>
                  <a:gd name="T8" fmla="*/ 9 w 503"/>
                  <a:gd name="T9" fmla="*/ 5 h 306"/>
                  <a:gd name="T10" fmla="*/ 11 w 503"/>
                  <a:gd name="T11" fmla="*/ 5 h 306"/>
                  <a:gd name="T12" fmla="*/ 5 w 503"/>
                  <a:gd name="T13" fmla="*/ 7 h 306"/>
                  <a:gd name="T14" fmla="*/ 3 w 503"/>
                  <a:gd name="T15" fmla="*/ 9 h 306"/>
                  <a:gd name="T16" fmla="*/ 3 w 503"/>
                  <a:gd name="T17" fmla="*/ 7 h 306"/>
                  <a:gd name="T18" fmla="*/ 6 w 503"/>
                  <a:gd name="T19" fmla="*/ 5 h 306"/>
                  <a:gd name="T20" fmla="*/ 10 w 503"/>
                  <a:gd name="T21" fmla="*/ 5 h 306"/>
                  <a:gd name="T22" fmla="*/ 12 w 503"/>
                  <a:gd name="T23" fmla="*/ 5 h 306"/>
                  <a:gd name="T24" fmla="*/ 14 w 503"/>
                  <a:gd name="T25" fmla="*/ 10 h 306"/>
                  <a:gd name="T26" fmla="*/ 12 w 503"/>
                  <a:gd name="T27" fmla="*/ 5 h 306"/>
                  <a:gd name="T28" fmla="*/ 13 w 503"/>
                  <a:gd name="T29" fmla="*/ 5 h 306"/>
                  <a:gd name="T30" fmla="*/ 15 w 503"/>
                  <a:gd name="T31" fmla="*/ 5 h 306"/>
                  <a:gd name="T32" fmla="*/ 15 w 503"/>
                  <a:gd name="T33" fmla="*/ 7 h 306"/>
                  <a:gd name="T34" fmla="*/ 16 w 503"/>
                  <a:gd name="T35" fmla="*/ 5 h 306"/>
                  <a:gd name="T36" fmla="*/ 16 w 503"/>
                  <a:gd name="T37" fmla="*/ 3 h 306"/>
                  <a:gd name="T38" fmla="*/ 15 w 503"/>
                  <a:gd name="T39" fmla="*/ 2 h 306"/>
                  <a:gd name="T40" fmla="*/ 13 w 503"/>
                  <a:gd name="T41" fmla="*/ 2 h 306"/>
                  <a:gd name="T42" fmla="*/ 11 w 503"/>
                  <a:gd name="T43" fmla="*/ 3 h 306"/>
                  <a:gd name="T44" fmla="*/ 9 w 503"/>
                  <a:gd name="T45" fmla="*/ 3 h 306"/>
                  <a:gd name="T46" fmla="*/ 6 w 503"/>
                  <a:gd name="T47" fmla="*/ 3 h 306"/>
                  <a:gd name="T48" fmla="*/ 3 w 503"/>
                  <a:gd name="T49" fmla="*/ 5 h 306"/>
                  <a:gd name="T50" fmla="*/ 1 w 503"/>
                  <a:gd name="T51" fmla="*/ 7 h 306"/>
                  <a:gd name="T52" fmla="*/ 1 w 503"/>
                  <a:gd name="T53" fmla="*/ 6 h 306"/>
                  <a:gd name="T54" fmla="*/ 2 w 503"/>
                  <a:gd name="T55" fmla="*/ 2 h 306"/>
                  <a:gd name="T56" fmla="*/ 3 w 503"/>
                  <a:gd name="T57" fmla="*/ 2 h 306"/>
                  <a:gd name="T58" fmla="*/ 3 w 503"/>
                  <a:gd name="T59" fmla="*/ 1 h 306"/>
                  <a:gd name="T60" fmla="*/ 1 w 503"/>
                  <a:gd name="T61" fmla="*/ 2 h 306"/>
                  <a:gd name="T62" fmla="*/ 1 w 503"/>
                  <a:gd name="T63" fmla="*/ 5 h 306"/>
                  <a:gd name="T64" fmla="*/ 1 w 503"/>
                  <a:gd name="T65" fmla="*/ 9 h 306"/>
                  <a:gd name="T66" fmla="*/ 2 w 503"/>
                  <a:gd name="T67" fmla="*/ 10 h 3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03"/>
                  <a:gd name="T103" fmla="*/ 0 h 306"/>
                  <a:gd name="T104" fmla="*/ 503 w 503"/>
                  <a:gd name="T105" fmla="*/ 306 h 3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03" h="306">
                    <a:moveTo>
                      <a:pt x="60" y="306"/>
                    </a:moveTo>
                    <a:lnTo>
                      <a:pt x="63" y="285"/>
                    </a:lnTo>
                    <a:lnTo>
                      <a:pt x="86" y="265"/>
                    </a:lnTo>
                    <a:lnTo>
                      <a:pt x="86" y="259"/>
                    </a:lnTo>
                    <a:lnTo>
                      <a:pt x="119" y="243"/>
                    </a:lnTo>
                    <a:lnTo>
                      <a:pt x="126" y="246"/>
                    </a:lnTo>
                    <a:lnTo>
                      <a:pt x="231" y="196"/>
                    </a:lnTo>
                    <a:lnTo>
                      <a:pt x="267" y="180"/>
                    </a:lnTo>
                    <a:lnTo>
                      <a:pt x="286" y="186"/>
                    </a:lnTo>
                    <a:lnTo>
                      <a:pt x="286" y="177"/>
                    </a:lnTo>
                    <a:lnTo>
                      <a:pt x="328" y="174"/>
                    </a:lnTo>
                    <a:lnTo>
                      <a:pt x="328" y="167"/>
                    </a:lnTo>
                    <a:lnTo>
                      <a:pt x="250" y="174"/>
                    </a:lnTo>
                    <a:lnTo>
                      <a:pt x="129" y="239"/>
                    </a:lnTo>
                    <a:lnTo>
                      <a:pt x="118" y="233"/>
                    </a:lnTo>
                    <a:lnTo>
                      <a:pt x="82" y="258"/>
                    </a:lnTo>
                    <a:lnTo>
                      <a:pt x="76" y="265"/>
                    </a:lnTo>
                    <a:lnTo>
                      <a:pt x="73" y="243"/>
                    </a:lnTo>
                    <a:lnTo>
                      <a:pt x="123" y="209"/>
                    </a:lnTo>
                    <a:lnTo>
                      <a:pt x="167" y="189"/>
                    </a:lnTo>
                    <a:lnTo>
                      <a:pt x="233" y="174"/>
                    </a:lnTo>
                    <a:lnTo>
                      <a:pt x="297" y="160"/>
                    </a:lnTo>
                    <a:lnTo>
                      <a:pt x="339" y="160"/>
                    </a:lnTo>
                    <a:lnTo>
                      <a:pt x="353" y="161"/>
                    </a:lnTo>
                    <a:lnTo>
                      <a:pt x="359" y="173"/>
                    </a:lnTo>
                    <a:lnTo>
                      <a:pt x="417" y="299"/>
                    </a:lnTo>
                    <a:lnTo>
                      <a:pt x="404" y="255"/>
                    </a:lnTo>
                    <a:lnTo>
                      <a:pt x="379" y="186"/>
                    </a:lnTo>
                    <a:lnTo>
                      <a:pt x="394" y="164"/>
                    </a:lnTo>
                    <a:lnTo>
                      <a:pt x="411" y="135"/>
                    </a:lnTo>
                    <a:lnTo>
                      <a:pt x="441" y="135"/>
                    </a:lnTo>
                    <a:lnTo>
                      <a:pt x="464" y="163"/>
                    </a:lnTo>
                    <a:lnTo>
                      <a:pt x="477" y="204"/>
                    </a:lnTo>
                    <a:lnTo>
                      <a:pt x="477" y="249"/>
                    </a:lnTo>
                    <a:lnTo>
                      <a:pt x="491" y="210"/>
                    </a:lnTo>
                    <a:lnTo>
                      <a:pt x="503" y="189"/>
                    </a:lnTo>
                    <a:lnTo>
                      <a:pt x="503" y="158"/>
                    </a:lnTo>
                    <a:lnTo>
                      <a:pt x="497" y="122"/>
                    </a:lnTo>
                    <a:lnTo>
                      <a:pt x="477" y="98"/>
                    </a:lnTo>
                    <a:lnTo>
                      <a:pt x="451" y="88"/>
                    </a:lnTo>
                    <a:lnTo>
                      <a:pt x="421" y="84"/>
                    </a:lnTo>
                    <a:lnTo>
                      <a:pt x="392" y="87"/>
                    </a:lnTo>
                    <a:lnTo>
                      <a:pt x="363" y="91"/>
                    </a:lnTo>
                    <a:lnTo>
                      <a:pt x="339" y="104"/>
                    </a:lnTo>
                    <a:lnTo>
                      <a:pt x="306" y="107"/>
                    </a:lnTo>
                    <a:lnTo>
                      <a:pt x="261" y="105"/>
                    </a:lnTo>
                    <a:lnTo>
                      <a:pt x="220" y="115"/>
                    </a:lnTo>
                    <a:lnTo>
                      <a:pt x="181" y="122"/>
                    </a:lnTo>
                    <a:lnTo>
                      <a:pt x="131" y="147"/>
                    </a:lnTo>
                    <a:lnTo>
                      <a:pt x="85" y="171"/>
                    </a:lnTo>
                    <a:lnTo>
                      <a:pt x="46" y="201"/>
                    </a:lnTo>
                    <a:lnTo>
                      <a:pt x="29" y="226"/>
                    </a:lnTo>
                    <a:lnTo>
                      <a:pt x="24" y="253"/>
                    </a:lnTo>
                    <a:lnTo>
                      <a:pt x="20" y="201"/>
                    </a:lnTo>
                    <a:lnTo>
                      <a:pt x="26" y="124"/>
                    </a:lnTo>
                    <a:lnTo>
                      <a:pt x="44" y="76"/>
                    </a:lnTo>
                    <a:lnTo>
                      <a:pt x="77" y="49"/>
                    </a:lnTo>
                    <a:lnTo>
                      <a:pt x="90" y="69"/>
                    </a:lnTo>
                    <a:lnTo>
                      <a:pt x="109" y="0"/>
                    </a:lnTo>
                    <a:lnTo>
                      <a:pt x="87" y="20"/>
                    </a:lnTo>
                    <a:lnTo>
                      <a:pt x="47" y="52"/>
                    </a:lnTo>
                    <a:lnTo>
                      <a:pt x="29" y="68"/>
                    </a:lnTo>
                    <a:lnTo>
                      <a:pt x="6" y="122"/>
                    </a:lnTo>
                    <a:lnTo>
                      <a:pt x="3" y="166"/>
                    </a:lnTo>
                    <a:lnTo>
                      <a:pt x="0" y="204"/>
                    </a:lnTo>
                    <a:lnTo>
                      <a:pt x="16" y="259"/>
                    </a:lnTo>
                    <a:lnTo>
                      <a:pt x="20" y="273"/>
                    </a:lnTo>
                    <a:lnTo>
                      <a:pt x="60" y="3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2" name="Freeform 165">
                <a:extLst>
                  <a:ext uri="{FF2B5EF4-FFF2-40B4-BE49-F238E27FC236}">
                    <a16:creationId xmlns:a16="http://schemas.microsoft.com/office/drawing/2014/main" id="{6E278D26-9BEA-4F41-B734-F4A8A593E705}"/>
                  </a:ext>
                </a:extLst>
              </p:cNvPr>
              <p:cNvSpPr>
                <a:spLocks/>
              </p:cNvSpPr>
              <p:nvPr/>
            </p:nvSpPr>
            <p:spPr bwMode="auto">
              <a:xfrm>
                <a:off x="4859" y="2638"/>
                <a:ext cx="26" cy="70"/>
              </a:xfrm>
              <a:custGeom>
                <a:avLst/>
                <a:gdLst>
                  <a:gd name="T0" fmla="*/ 1 w 52"/>
                  <a:gd name="T1" fmla="*/ 3 h 141"/>
                  <a:gd name="T2" fmla="*/ 2 w 52"/>
                  <a:gd name="T3" fmla="*/ 0 h 141"/>
                  <a:gd name="T4" fmla="*/ 1 w 52"/>
                  <a:gd name="T5" fmla="*/ 2 h 141"/>
                  <a:gd name="T6" fmla="*/ 1 w 52"/>
                  <a:gd name="T7" fmla="*/ 3 h 141"/>
                  <a:gd name="T8" fmla="*/ 0 w 52"/>
                  <a:gd name="T9" fmla="*/ 4 h 141"/>
                  <a:gd name="T10" fmla="*/ 1 w 52"/>
                  <a:gd name="T11" fmla="*/ 3 h 141"/>
                  <a:gd name="T12" fmla="*/ 1 w 52"/>
                  <a:gd name="T13" fmla="*/ 3 h 141"/>
                  <a:gd name="T14" fmla="*/ 0 60000 65536"/>
                  <a:gd name="T15" fmla="*/ 0 60000 65536"/>
                  <a:gd name="T16" fmla="*/ 0 60000 65536"/>
                  <a:gd name="T17" fmla="*/ 0 60000 65536"/>
                  <a:gd name="T18" fmla="*/ 0 60000 65536"/>
                  <a:gd name="T19" fmla="*/ 0 60000 65536"/>
                  <a:gd name="T20" fmla="*/ 0 60000 65536"/>
                  <a:gd name="T21" fmla="*/ 0 w 52"/>
                  <a:gd name="T22" fmla="*/ 0 h 141"/>
                  <a:gd name="T23" fmla="*/ 52 w 52"/>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141">
                    <a:moveTo>
                      <a:pt x="31" y="111"/>
                    </a:moveTo>
                    <a:lnTo>
                      <a:pt x="52" y="0"/>
                    </a:lnTo>
                    <a:lnTo>
                      <a:pt x="20" y="73"/>
                    </a:lnTo>
                    <a:lnTo>
                      <a:pt x="8" y="109"/>
                    </a:lnTo>
                    <a:lnTo>
                      <a:pt x="0" y="141"/>
                    </a:lnTo>
                    <a:lnTo>
                      <a:pt x="31"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3" name="Freeform 166">
                <a:extLst>
                  <a:ext uri="{FF2B5EF4-FFF2-40B4-BE49-F238E27FC236}">
                    <a16:creationId xmlns:a16="http://schemas.microsoft.com/office/drawing/2014/main" id="{2E5F88BD-1875-43F2-97D7-15693DFF8825}"/>
                  </a:ext>
                </a:extLst>
              </p:cNvPr>
              <p:cNvSpPr>
                <a:spLocks/>
              </p:cNvSpPr>
              <p:nvPr/>
            </p:nvSpPr>
            <p:spPr bwMode="auto">
              <a:xfrm>
                <a:off x="4877" y="2586"/>
                <a:ext cx="215" cy="135"/>
              </a:xfrm>
              <a:custGeom>
                <a:avLst/>
                <a:gdLst>
                  <a:gd name="T0" fmla="*/ 1 w 430"/>
                  <a:gd name="T1" fmla="*/ 3 h 269"/>
                  <a:gd name="T2" fmla="*/ 2 w 430"/>
                  <a:gd name="T3" fmla="*/ 2 h 269"/>
                  <a:gd name="T4" fmla="*/ 3 w 430"/>
                  <a:gd name="T5" fmla="*/ 1 h 269"/>
                  <a:gd name="T6" fmla="*/ 5 w 430"/>
                  <a:gd name="T7" fmla="*/ 1 h 269"/>
                  <a:gd name="T8" fmla="*/ 7 w 430"/>
                  <a:gd name="T9" fmla="*/ 1 h 269"/>
                  <a:gd name="T10" fmla="*/ 7 w 430"/>
                  <a:gd name="T11" fmla="*/ 1 h 269"/>
                  <a:gd name="T12" fmla="*/ 10 w 430"/>
                  <a:gd name="T13" fmla="*/ 2 h 269"/>
                  <a:gd name="T14" fmla="*/ 12 w 430"/>
                  <a:gd name="T15" fmla="*/ 3 h 269"/>
                  <a:gd name="T16" fmla="*/ 12 w 430"/>
                  <a:gd name="T17" fmla="*/ 4 h 269"/>
                  <a:gd name="T18" fmla="*/ 13 w 430"/>
                  <a:gd name="T19" fmla="*/ 5 h 269"/>
                  <a:gd name="T20" fmla="*/ 13 w 430"/>
                  <a:gd name="T21" fmla="*/ 5 h 269"/>
                  <a:gd name="T22" fmla="*/ 13 w 430"/>
                  <a:gd name="T23" fmla="*/ 6 h 269"/>
                  <a:gd name="T24" fmla="*/ 13 w 430"/>
                  <a:gd name="T25" fmla="*/ 8 h 269"/>
                  <a:gd name="T26" fmla="*/ 13 w 430"/>
                  <a:gd name="T27" fmla="*/ 9 h 269"/>
                  <a:gd name="T28" fmla="*/ 13 w 430"/>
                  <a:gd name="T29" fmla="*/ 9 h 269"/>
                  <a:gd name="T30" fmla="*/ 13 w 430"/>
                  <a:gd name="T31" fmla="*/ 8 h 269"/>
                  <a:gd name="T32" fmla="*/ 13 w 430"/>
                  <a:gd name="T33" fmla="*/ 6 h 269"/>
                  <a:gd name="T34" fmla="*/ 13 w 430"/>
                  <a:gd name="T35" fmla="*/ 5 h 269"/>
                  <a:gd name="T36" fmla="*/ 12 w 430"/>
                  <a:gd name="T37" fmla="*/ 3 h 269"/>
                  <a:gd name="T38" fmla="*/ 11 w 430"/>
                  <a:gd name="T39" fmla="*/ 2 h 269"/>
                  <a:gd name="T40" fmla="*/ 10 w 430"/>
                  <a:gd name="T41" fmla="*/ 1 h 269"/>
                  <a:gd name="T42" fmla="*/ 9 w 430"/>
                  <a:gd name="T43" fmla="*/ 1 h 269"/>
                  <a:gd name="T44" fmla="*/ 7 w 430"/>
                  <a:gd name="T45" fmla="*/ 0 h 269"/>
                  <a:gd name="T46" fmla="*/ 6 w 430"/>
                  <a:gd name="T47" fmla="*/ 1 h 269"/>
                  <a:gd name="T48" fmla="*/ 3 w 430"/>
                  <a:gd name="T49" fmla="*/ 1 h 269"/>
                  <a:gd name="T50" fmla="*/ 3 w 430"/>
                  <a:gd name="T51" fmla="*/ 1 h 269"/>
                  <a:gd name="T52" fmla="*/ 2 w 430"/>
                  <a:gd name="T53" fmla="*/ 2 h 269"/>
                  <a:gd name="T54" fmla="*/ 1 w 430"/>
                  <a:gd name="T55" fmla="*/ 2 h 269"/>
                  <a:gd name="T56" fmla="*/ 0 w 430"/>
                  <a:gd name="T57" fmla="*/ 4 h 269"/>
                  <a:gd name="T58" fmla="*/ 1 w 430"/>
                  <a:gd name="T59" fmla="*/ 4 h 269"/>
                  <a:gd name="T60" fmla="*/ 1 w 430"/>
                  <a:gd name="T61" fmla="*/ 3 h 269"/>
                  <a:gd name="T62" fmla="*/ 1 w 430"/>
                  <a:gd name="T63" fmla="*/ 3 h 2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0"/>
                  <a:gd name="T97" fmla="*/ 0 h 269"/>
                  <a:gd name="T98" fmla="*/ 430 w 430"/>
                  <a:gd name="T99" fmla="*/ 269 h 26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0" h="269">
                    <a:moveTo>
                      <a:pt x="25" y="79"/>
                    </a:moveTo>
                    <a:lnTo>
                      <a:pt x="38" y="62"/>
                    </a:lnTo>
                    <a:lnTo>
                      <a:pt x="99" y="31"/>
                    </a:lnTo>
                    <a:lnTo>
                      <a:pt x="158" y="15"/>
                    </a:lnTo>
                    <a:lnTo>
                      <a:pt x="206" y="15"/>
                    </a:lnTo>
                    <a:lnTo>
                      <a:pt x="255" y="23"/>
                    </a:lnTo>
                    <a:lnTo>
                      <a:pt x="306" y="51"/>
                    </a:lnTo>
                    <a:lnTo>
                      <a:pt x="355" y="79"/>
                    </a:lnTo>
                    <a:lnTo>
                      <a:pt x="381" y="111"/>
                    </a:lnTo>
                    <a:lnTo>
                      <a:pt x="400" y="137"/>
                    </a:lnTo>
                    <a:lnTo>
                      <a:pt x="409" y="153"/>
                    </a:lnTo>
                    <a:lnTo>
                      <a:pt x="417" y="184"/>
                    </a:lnTo>
                    <a:lnTo>
                      <a:pt x="416" y="225"/>
                    </a:lnTo>
                    <a:lnTo>
                      <a:pt x="413" y="269"/>
                    </a:lnTo>
                    <a:lnTo>
                      <a:pt x="423" y="262"/>
                    </a:lnTo>
                    <a:lnTo>
                      <a:pt x="430" y="238"/>
                    </a:lnTo>
                    <a:lnTo>
                      <a:pt x="430" y="187"/>
                    </a:lnTo>
                    <a:lnTo>
                      <a:pt x="416" y="140"/>
                    </a:lnTo>
                    <a:lnTo>
                      <a:pt x="375" y="87"/>
                    </a:lnTo>
                    <a:lnTo>
                      <a:pt x="329" y="46"/>
                    </a:lnTo>
                    <a:lnTo>
                      <a:pt x="289" y="25"/>
                    </a:lnTo>
                    <a:lnTo>
                      <a:pt x="258" y="8"/>
                    </a:lnTo>
                    <a:lnTo>
                      <a:pt x="206" y="0"/>
                    </a:lnTo>
                    <a:lnTo>
                      <a:pt x="171" y="2"/>
                    </a:lnTo>
                    <a:lnTo>
                      <a:pt x="127" y="8"/>
                    </a:lnTo>
                    <a:lnTo>
                      <a:pt x="85" y="22"/>
                    </a:lnTo>
                    <a:lnTo>
                      <a:pt x="59" y="33"/>
                    </a:lnTo>
                    <a:lnTo>
                      <a:pt x="20" y="61"/>
                    </a:lnTo>
                    <a:lnTo>
                      <a:pt x="0" y="102"/>
                    </a:lnTo>
                    <a:lnTo>
                      <a:pt x="12" y="98"/>
                    </a:lnTo>
                    <a:lnTo>
                      <a:pt x="25"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4" name="Freeform 167">
                <a:extLst>
                  <a:ext uri="{FF2B5EF4-FFF2-40B4-BE49-F238E27FC236}">
                    <a16:creationId xmlns:a16="http://schemas.microsoft.com/office/drawing/2014/main" id="{31E89C87-237F-42F0-AD1B-31D0CA83EE8C}"/>
                  </a:ext>
                </a:extLst>
              </p:cNvPr>
              <p:cNvSpPr>
                <a:spLocks/>
              </p:cNvSpPr>
              <p:nvPr/>
            </p:nvSpPr>
            <p:spPr bwMode="auto">
              <a:xfrm>
                <a:off x="5043" y="2697"/>
                <a:ext cx="26" cy="49"/>
              </a:xfrm>
              <a:custGeom>
                <a:avLst/>
                <a:gdLst>
                  <a:gd name="T0" fmla="*/ 2 w 52"/>
                  <a:gd name="T1" fmla="*/ 1 h 99"/>
                  <a:gd name="T2" fmla="*/ 1 w 52"/>
                  <a:gd name="T3" fmla="*/ 0 h 99"/>
                  <a:gd name="T4" fmla="*/ 1 w 52"/>
                  <a:gd name="T5" fmla="*/ 0 h 99"/>
                  <a:gd name="T6" fmla="*/ 2 w 52"/>
                  <a:gd name="T7" fmla="*/ 0 h 99"/>
                  <a:gd name="T8" fmla="*/ 2 w 52"/>
                  <a:gd name="T9" fmla="*/ 1 h 99"/>
                  <a:gd name="T10" fmla="*/ 2 w 52"/>
                  <a:gd name="T11" fmla="*/ 0 h 99"/>
                  <a:gd name="T12" fmla="*/ 1 w 52"/>
                  <a:gd name="T13" fmla="*/ 0 h 99"/>
                  <a:gd name="T14" fmla="*/ 1 w 52"/>
                  <a:gd name="T15" fmla="*/ 0 h 99"/>
                  <a:gd name="T16" fmla="*/ 0 w 52"/>
                  <a:gd name="T17" fmla="*/ 0 h 99"/>
                  <a:gd name="T18" fmla="*/ 1 w 52"/>
                  <a:gd name="T19" fmla="*/ 1 h 99"/>
                  <a:gd name="T20" fmla="*/ 1 w 52"/>
                  <a:gd name="T21" fmla="*/ 1 h 99"/>
                  <a:gd name="T22" fmla="*/ 1 w 52"/>
                  <a:gd name="T23" fmla="*/ 2 h 99"/>
                  <a:gd name="T24" fmla="*/ 1 w 52"/>
                  <a:gd name="T25" fmla="*/ 2 h 99"/>
                  <a:gd name="T26" fmla="*/ 1 w 52"/>
                  <a:gd name="T27" fmla="*/ 3 h 99"/>
                  <a:gd name="T28" fmla="*/ 1 w 52"/>
                  <a:gd name="T29" fmla="*/ 2 h 99"/>
                  <a:gd name="T30" fmla="*/ 2 w 52"/>
                  <a:gd name="T31" fmla="*/ 2 h 99"/>
                  <a:gd name="T32" fmla="*/ 2 w 52"/>
                  <a:gd name="T33" fmla="*/ 1 h 99"/>
                  <a:gd name="T34" fmla="*/ 1 w 52"/>
                  <a:gd name="T35" fmla="*/ 0 h 99"/>
                  <a:gd name="T36" fmla="*/ 2 w 52"/>
                  <a:gd name="T37" fmla="*/ 1 h 99"/>
                  <a:gd name="T38" fmla="*/ 2 w 52"/>
                  <a:gd name="T39" fmla="*/ 1 h 9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
                  <a:gd name="T61" fmla="*/ 0 h 99"/>
                  <a:gd name="T62" fmla="*/ 52 w 52"/>
                  <a:gd name="T63" fmla="*/ 99 h 9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 h="99">
                    <a:moveTo>
                      <a:pt x="33" y="50"/>
                    </a:moveTo>
                    <a:lnTo>
                      <a:pt x="16" y="20"/>
                    </a:lnTo>
                    <a:lnTo>
                      <a:pt x="18" y="10"/>
                    </a:lnTo>
                    <a:lnTo>
                      <a:pt x="33" y="16"/>
                    </a:lnTo>
                    <a:lnTo>
                      <a:pt x="52" y="40"/>
                    </a:lnTo>
                    <a:lnTo>
                      <a:pt x="39" y="10"/>
                    </a:lnTo>
                    <a:lnTo>
                      <a:pt x="20" y="1"/>
                    </a:lnTo>
                    <a:lnTo>
                      <a:pt x="12" y="0"/>
                    </a:lnTo>
                    <a:lnTo>
                      <a:pt x="0" y="18"/>
                    </a:lnTo>
                    <a:lnTo>
                      <a:pt x="9" y="39"/>
                    </a:lnTo>
                    <a:lnTo>
                      <a:pt x="3" y="56"/>
                    </a:lnTo>
                    <a:lnTo>
                      <a:pt x="12" y="76"/>
                    </a:lnTo>
                    <a:lnTo>
                      <a:pt x="12" y="95"/>
                    </a:lnTo>
                    <a:lnTo>
                      <a:pt x="20" y="99"/>
                    </a:lnTo>
                    <a:lnTo>
                      <a:pt x="25" y="74"/>
                    </a:lnTo>
                    <a:lnTo>
                      <a:pt x="43" y="73"/>
                    </a:lnTo>
                    <a:lnTo>
                      <a:pt x="46" y="50"/>
                    </a:lnTo>
                    <a:lnTo>
                      <a:pt x="31" y="23"/>
                    </a:lnTo>
                    <a:lnTo>
                      <a:pt x="33"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5" name="Freeform 168">
                <a:extLst>
                  <a:ext uri="{FF2B5EF4-FFF2-40B4-BE49-F238E27FC236}">
                    <a16:creationId xmlns:a16="http://schemas.microsoft.com/office/drawing/2014/main" id="{96778985-2FCE-4F97-9C21-2D8B4E23745F}"/>
                  </a:ext>
                </a:extLst>
              </p:cNvPr>
              <p:cNvSpPr>
                <a:spLocks/>
              </p:cNvSpPr>
              <p:nvPr/>
            </p:nvSpPr>
            <p:spPr bwMode="auto">
              <a:xfrm>
                <a:off x="5030" y="2690"/>
                <a:ext cx="18" cy="34"/>
              </a:xfrm>
              <a:custGeom>
                <a:avLst/>
                <a:gdLst>
                  <a:gd name="T0" fmla="*/ 0 w 38"/>
                  <a:gd name="T1" fmla="*/ 0 h 69"/>
                  <a:gd name="T2" fmla="*/ 0 w 38"/>
                  <a:gd name="T3" fmla="*/ 1 h 69"/>
                  <a:gd name="T4" fmla="*/ 1 w 38"/>
                  <a:gd name="T5" fmla="*/ 2 h 69"/>
                  <a:gd name="T6" fmla="*/ 0 w 38"/>
                  <a:gd name="T7" fmla="*/ 1 h 69"/>
                  <a:gd name="T8" fmla="*/ 0 w 38"/>
                  <a:gd name="T9" fmla="*/ 0 h 69"/>
                  <a:gd name="T10" fmla="*/ 0 w 38"/>
                  <a:gd name="T11" fmla="*/ 0 h 69"/>
                  <a:gd name="T12" fmla="*/ 0 w 38"/>
                  <a:gd name="T13" fmla="*/ 0 h 69"/>
                  <a:gd name="T14" fmla="*/ 0 w 38"/>
                  <a:gd name="T15" fmla="*/ 0 h 69"/>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69"/>
                  <a:gd name="T26" fmla="*/ 38 w 38"/>
                  <a:gd name="T27" fmla="*/ 69 h 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69">
                    <a:moveTo>
                      <a:pt x="9" y="22"/>
                    </a:moveTo>
                    <a:lnTo>
                      <a:pt x="12" y="42"/>
                    </a:lnTo>
                    <a:lnTo>
                      <a:pt x="38" y="69"/>
                    </a:lnTo>
                    <a:lnTo>
                      <a:pt x="3" y="51"/>
                    </a:lnTo>
                    <a:lnTo>
                      <a:pt x="0" y="19"/>
                    </a:lnTo>
                    <a:lnTo>
                      <a:pt x="8" y="0"/>
                    </a:lnTo>
                    <a:lnTo>
                      <a:pt x="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6" name="Freeform 169">
                <a:extLst>
                  <a:ext uri="{FF2B5EF4-FFF2-40B4-BE49-F238E27FC236}">
                    <a16:creationId xmlns:a16="http://schemas.microsoft.com/office/drawing/2014/main" id="{C59D8252-C997-47EA-BA05-C609B4AEBDC8}"/>
                  </a:ext>
                </a:extLst>
              </p:cNvPr>
              <p:cNvSpPr>
                <a:spLocks/>
              </p:cNvSpPr>
              <p:nvPr/>
            </p:nvSpPr>
            <p:spPr bwMode="auto">
              <a:xfrm>
                <a:off x="5041" y="2733"/>
                <a:ext cx="37" cy="36"/>
              </a:xfrm>
              <a:custGeom>
                <a:avLst/>
                <a:gdLst>
                  <a:gd name="T0" fmla="*/ 0 w 74"/>
                  <a:gd name="T1" fmla="*/ 1 h 71"/>
                  <a:gd name="T2" fmla="*/ 0 w 74"/>
                  <a:gd name="T3" fmla="*/ 1 h 71"/>
                  <a:gd name="T4" fmla="*/ 1 w 74"/>
                  <a:gd name="T5" fmla="*/ 2 h 71"/>
                  <a:gd name="T6" fmla="*/ 1 w 74"/>
                  <a:gd name="T7" fmla="*/ 3 h 71"/>
                  <a:gd name="T8" fmla="*/ 1 w 74"/>
                  <a:gd name="T9" fmla="*/ 3 h 71"/>
                  <a:gd name="T10" fmla="*/ 1 w 74"/>
                  <a:gd name="T11" fmla="*/ 3 h 71"/>
                  <a:gd name="T12" fmla="*/ 2 w 74"/>
                  <a:gd name="T13" fmla="*/ 1 h 71"/>
                  <a:gd name="T14" fmla="*/ 2 w 74"/>
                  <a:gd name="T15" fmla="*/ 0 h 71"/>
                  <a:gd name="T16" fmla="*/ 2 w 74"/>
                  <a:gd name="T17" fmla="*/ 1 h 71"/>
                  <a:gd name="T18" fmla="*/ 1 w 74"/>
                  <a:gd name="T19" fmla="*/ 1 h 71"/>
                  <a:gd name="T20" fmla="*/ 1 w 74"/>
                  <a:gd name="T21" fmla="*/ 2 h 71"/>
                  <a:gd name="T22" fmla="*/ 1 w 74"/>
                  <a:gd name="T23" fmla="*/ 2 h 71"/>
                  <a:gd name="T24" fmla="*/ 1 w 74"/>
                  <a:gd name="T25" fmla="*/ 2 h 71"/>
                  <a:gd name="T26" fmla="*/ 1 w 74"/>
                  <a:gd name="T27" fmla="*/ 2 h 71"/>
                  <a:gd name="T28" fmla="*/ 1 w 74"/>
                  <a:gd name="T29" fmla="*/ 2 h 71"/>
                  <a:gd name="T30" fmla="*/ 1 w 74"/>
                  <a:gd name="T31" fmla="*/ 1 h 71"/>
                  <a:gd name="T32" fmla="*/ 0 w 74"/>
                  <a:gd name="T33" fmla="*/ 1 h 71"/>
                  <a:gd name="T34" fmla="*/ 0 w 74"/>
                  <a:gd name="T35" fmla="*/ 1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4"/>
                  <a:gd name="T55" fmla="*/ 0 h 71"/>
                  <a:gd name="T56" fmla="*/ 74 w 74"/>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4" h="71">
                    <a:moveTo>
                      <a:pt x="0" y="8"/>
                    </a:moveTo>
                    <a:lnTo>
                      <a:pt x="0" y="31"/>
                    </a:lnTo>
                    <a:lnTo>
                      <a:pt x="8" y="46"/>
                    </a:lnTo>
                    <a:lnTo>
                      <a:pt x="18" y="69"/>
                    </a:lnTo>
                    <a:lnTo>
                      <a:pt x="34" y="71"/>
                    </a:lnTo>
                    <a:lnTo>
                      <a:pt x="48" y="71"/>
                    </a:lnTo>
                    <a:lnTo>
                      <a:pt x="74" y="30"/>
                    </a:lnTo>
                    <a:lnTo>
                      <a:pt x="71" y="0"/>
                    </a:lnTo>
                    <a:lnTo>
                      <a:pt x="68" y="23"/>
                    </a:lnTo>
                    <a:lnTo>
                      <a:pt x="61" y="31"/>
                    </a:lnTo>
                    <a:lnTo>
                      <a:pt x="57" y="50"/>
                    </a:lnTo>
                    <a:lnTo>
                      <a:pt x="51" y="61"/>
                    </a:lnTo>
                    <a:lnTo>
                      <a:pt x="36" y="63"/>
                    </a:lnTo>
                    <a:lnTo>
                      <a:pt x="28" y="59"/>
                    </a:lnTo>
                    <a:lnTo>
                      <a:pt x="21" y="36"/>
                    </a:lnTo>
                    <a:lnTo>
                      <a:pt x="9" y="2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7" name="Freeform 170">
                <a:extLst>
                  <a:ext uri="{FF2B5EF4-FFF2-40B4-BE49-F238E27FC236}">
                    <a16:creationId xmlns:a16="http://schemas.microsoft.com/office/drawing/2014/main" id="{8330D8C5-0644-4567-B52D-749FCEE5D593}"/>
                  </a:ext>
                </a:extLst>
              </p:cNvPr>
              <p:cNvSpPr>
                <a:spLocks/>
              </p:cNvSpPr>
              <p:nvPr/>
            </p:nvSpPr>
            <p:spPr bwMode="auto">
              <a:xfrm>
                <a:off x="5030" y="2746"/>
                <a:ext cx="28" cy="55"/>
              </a:xfrm>
              <a:custGeom>
                <a:avLst/>
                <a:gdLst>
                  <a:gd name="T0" fmla="*/ 0 w 57"/>
                  <a:gd name="T1" fmla="*/ 2 h 109"/>
                  <a:gd name="T2" fmla="*/ 1 w 57"/>
                  <a:gd name="T3" fmla="*/ 3 h 109"/>
                  <a:gd name="T4" fmla="*/ 1 w 57"/>
                  <a:gd name="T5" fmla="*/ 3 h 109"/>
                  <a:gd name="T6" fmla="*/ 1 w 57"/>
                  <a:gd name="T7" fmla="*/ 4 h 109"/>
                  <a:gd name="T8" fmla="*/ 1 w 57"/>
                  <a:gd name="T9" fmla="*/ 3 h 109"/>
                  <a:gd name="T10" fmla="*/ 1 w 57"/>
                  <a:gd name="T11" fmla="*/ 4 h 109"/>
                  <a:gd name="T12" fmla="*/ 1 w 57"/>
                  <a:gd name="T13" fmla="*/ 3 h 109"/>
                  <a:gd name="T14" fmla="*/ 1 w 57"/>
                  <a:gd name="T15" fmla="*/ 2 h 109"/>
                  <a:gd name="T16" fmla="*/ 1 w 57"/>
                  <a:gd name="T17" fmla="*/ 3 h 109"/>
                  <a:gd name="T18" fmla="*/ 0 w 57"/>
                  <a:gd name="T19" fmla="*/ 0 h 109"/>
                  <a:gd name="T20" fmla="*/ 0 w 57"/>
                  <a:gd name="T21" fmla="*/ 2 h 109"/>
                  <a:gd name="T22" fmla="*/ 0 w 57"/>
                  <a:gd name="T23" fmla="*/ 2 h 109"/>
                  <a:gd name="T24" fmla="*/ 0 w 57"/>
                  <a:gd name="T25" fmla="*/ 2 h 1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7"/>
                  <a:gd name="T40" fmla="*/ 0 h 109"/>
                  <a:gd name="T41" fmla="*/ 57 w 57"/>
                  <a:gd name="T42" fmla="*/ 109 h 1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7" h="109">
                    <a:moveTo>
                      <a:pt x="28" y="42"/>
                    </a:moveTo>
                    <a:lnTo>
                      <a:pt x="44" y="75"/>
                    </a:lnTo>
                    <a:lnTo>
                      <a:pt x="34" y="73"/>
                    </a:lnTo>
                    <a:lnTo>
                      <a:pt x="34" y="102"/>
                    </a:lnTo>
                    <a:lnTo>
                      <a:pt x="45" y="96"/>
                    </a:lnTo>
                    <a:lnTo>
                      <a:pt x="44" y="109"/>
                    </a:lnTo>
                    <a:lnTo>
                      <a:pt x="57" y="95"/>
                    </a:lnTo>
                    <a:lnTo>
                      <a:pt x="55" y="55"/>
                    </a:lnTo>
                    <a:lnTo>
                      <a:pt x="46" y="65"/>
                    </a:lnTo>
                    <a:lnTo>
                      <a:pt x="12" y="0"/>
                    </a:lnTo>
                    <a:lnTo>
                      <a:pt x="0" y="50"/>
                    </a:lnTo>
                    <a:lnTo>
                      <a:pt x="28"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8" name="Freeform 171">
                <a:extLst>
                  <a:ext uri="{FF2B5EF4-FFF2-40B4-BE49-F238E27FC236}">
                    <a16:creationId xmlns:a16="http://schemas.microsoft.com/office/drawing/2014/main" id="{4EEB7F4A-CA67-4C64-AD0A-931FEDCDD1C9}"/>
                  </a:ext>
                </a:extLst>
              </p:cNvPr>
              <p:cNvSpPr>
                <a:spLocks/>
              </p:cNvSpPr>
              <p:nvPr/>
            </p:nvSpPr>
            <p:spPr bwMode="auto">
              <a:xfrm>
                <a:off x="5066" y="2764"/>
                <a:ext cx="13" cy="13"/>
              </a:xfrm>
              <a:custGeom>
                <a:avLst/>
                <a:gdLst>
                  <a:gd name="T0" fmla="*/ 0 w 26"/>
                  <a:gd name="T1" fmla="*/ 1 h 26"/>
                  <a:gd name="T2" fmla="*/ 1 w 26"/>
                  <a:gd name="T3" fmla="*/ 1 h 26"/>
                  <a:gd name="T4" fmla="*/ 1 w 26"/>
                  <a:gd name="T5" fmla="*/ 1 h 26"/>
                  <a:gd name="T6" fmla="*/ 1 w 26"/>
                  <a:gd name="T7" fmla="*/ 0 h 26"/>
                  <a:gd name="T8" fmla="*/ 0 w 26"/>
                  <a:gd name="T9" fmla="*/ 1 h 26"/>
                  <a:gd name="T10" fmla="*/ 0 w 26"/>
                  <a:gd name="T11" fmla="*/ 1 h 26"/>
                  <a:gd name="T12" fmla="*/ 0 60000 65536"/>
                  <a:gd name="T13" fmla="*/ 0 60000 65536"/>
                  <a:gd name="T14" fmla="*/ 0 60000 65536"/>
                  <a:gd name="T15" fmla="*/ 0 60000 65536"/>
                  <a:gd name="T16" fmla="*/ 0 60000 65536"/>
                  <a:gd name="T17" fmla="*/ 0 60000 65536"/>
                  <a:gd name="T18" fmla="*/ 0 w 26"/>
                  <a:gd name="T19" fmla="*/ 0 h 26"/>
                  <a:gd name="T20" fmla="*/ 26 w 26"/>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6" h="26">
                    <a:moveTo>
                      <a:pt x="0" y="8"/>
                    </a:moveTo>
                    <a:lnTo>
                      <a:pt x="24" y="26"/>
                    </a:lnTo>
                    <a:lnTo>
                      <a:pt x="26" y="20"/>
                    </a:lnTo>
                    <a:lnTo>
                      <a:pt x="4"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59" name="Freeform 172">
                <a:extLst>
                  <a:ext uri="{FF2B5EF4-FFF2-40B4-BE49-F238E27FC236}">
                    <a16:creationId xmlns:a16="http://schemas.microsoft.com/office/drawing/2014/main" id="{EC0A9A65-777A-4523-87A9-4D27CAEBE092}"/>
                  </a:ext>
                </a:extLst>
              </p:cNvPr>
              <p:cNvSpPr>
                <a:spLocks/>
              </p:cNvSpPr>
              <p:nvPr/>
            </p:nvSpPr>
            <p:spPr bwMode="auto">
              <a:xfrm>
                <a:off x="5075" y="2748"/>
                <a:ext cx="9" cy="16"/>
              </a:xfrm>
              <a:custGeom>
                <a:avLst/>
                <a:gdLst>
                  <a:gd name="T0" fmla="*/ 0 w 17"/>
                  <a:gd name="T1" fmla="*/ 1 h 31"/>
                  <a:gd name="T2" fmla="*/ 1 w 17"/>
                  <a:gd name="T3" fmla="*/ 1 h 31"/>
                  <a:gd name="T4" fmla="*/ 1 w 17"/>
                  <a:gd name="T5" fmla="*/ 1 h 31"/>
                  <a:gd name="T6" fmla="*/ 1 w 17"/>
                  <a:gd name="T7" fmla="*/ 0 h 31"/>
                  <a:gd name="T8" fmla="*/ 0 w 17"/>
                  <a:gd name="T9" fmla="*/ 1 h 31"/>
                  <a:gd name="T10" fmla="*/ 0 w 17"/>
                  <a:gd name="T11" fmla="*/ 1 h 31"/>
                  <a:gd name="T12" fmla="*/ 0 60000 65536"/>
                  <a:gd name="T13" fmla="*/ 0 60000 65536"/>
                  <a:gd name="T14" fmla="*/ 0 60000 65536"/>
                  <a:gd name="T15" fmla="*/ 0 60000 65536"/>
                  <a:gd name="T16" fmla="*/ 0 60000 65536"/>
                  <a:gd name="T17" fmla="*/ 0 60000 65536"/>
                  <a:gd name="T18" fmla="*/ 0 w 17"/>
                  <a:gd name="T19" fmla="*/ 0 h 31"/>
                  <a:gd name="T20" fmla="*/ 17 w 1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17" h="31">
                    <a:moveTo>
                      <a:pt x="0" y="13"/>
                    </a:moveTo>
                    <a:lnTo>
                      <a:pt x="16" y="31"/>
                    </a:lnTo>
                    <a:lnTo>
                      <a:pt x="17" y="20"/>
                    </a:lnTo>
                    <a:lnTo>
                      <a:pt x="3"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0" name="Freeform 173">
                <a:extLst>
                  <a:ext uri="{FF2B5EF4-FFF2-40B4-BE49-F238E27FC236}">
                    <a16:creationId xmlns:a16="http://schemas.microsoft.com/office/drawing/2014/main" id="{63CE4F03-1CDC-4469-8204-74974A355CEB}"/>
                  </a:ext>
                </a:extLst>
              </p:cNvPr>
              <p:cNvSpPr>
                <a:spLocks/>
              </p:cNvSpPr>
              <p:nvPr/>
            </p:nvSpPr>
            <p:spPr bwMode="auto">
              <a:xfrm>
                <a:off x="5055" y="2750"/>
                <a:ext cx="21" cy="40"/>
              </a:xfrm>
              <a:custGeom>
                <a:avLst/>
                <a:gdLst>
                  <a:gd name="T0" fmla="*/ 1 w 41"/>
                  <a:gd name="T1" fmla="*/ 3 h 79"/>
                  <a:gd name="T2" fmla="*/ 1 w 41"/>
                  <a:gd name="T3" fmla="*/ 2 h 79"/>
                  <a:gd name="T4" fmla="*/ 2 w 41"/>
                  <a:gd name="T5" fmla="*/ 0 h 79"/>
                  <a:gd name="T6" fmla="*/ 1 w 41"/>
                  <a:gd name="T7" fmla="*/ 2 h 79"/>
                  <a:gd name="T8" fmla="*/ 0 w 41"/>
                  <a:gd name="T9" fmla="*/ 3 h 79"/>
                  <a:gd name="T10" fmla="*/ 1 w 41"/>
                  <a:gd name="T11" fmla="*/ 3 h 79"/>
                  <a:gd name="T12" fmla="*/ 1 w 41"/>
                  <a:gd name="T13" fmla="*/ 3 h 79"/>
                  <a:gd name="T14" fmla="*/ 0 60000 65536"/>
                  <a:gd name="T15" fmla="*/ 0 60000 65536"/>
                  <a:gd name="T16" fmla="*/ 0 60000 65536"/>
                  <a:gd name="T17" fmla="*/ 0 60000 65536"/>
                  <a:gd name="T18" fmla="*/ 0 60000 65536"/>
                  <a:gd name="T19" fmla="*/ 0 60000 65536"/>
                  <a:gd name="T20" fmla="*/ 0 60000 65536"/>
                  <a:gd name="T21" fmla="*/ 0 w 41"/>
                  <a:gd name="T22" fmla="*/ 0 h 79"/>
                  <a:gd name="T23" fmla="*/ 41 w 41"/>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9">
                    <a:moveTo>
                      <a:pt x="3" y="79"/>
                    </a:moveTo>
                    <a:lnTo>
                      <a:pt x="18" y="50"/>
                    </a:lnTo>
                    <a:lnTo>
                      <a:pt x="41" y="0"/>
                    </a:lnTo>
                    <a:lnTo>
                      <a:pt x="18" y="33"/>
                    </a:lnTo>
                    <a:lnTo>
                      <a:pt x="0" y="66"/>
                    </a:lnTo>
                    <a:lnTo>
                      <a:pt x="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1" name="Freeform 174">
                <a:extLst>
                  <a:ext uri="{FF2B5EF4-FFF2-40B4-BE49-F238E27FC236}">
                    <a16:creationId xmlns:a16="http://schemas.microsoft.com/office/drawing/2014/main" id="{C182840C-4222-4692-AF0A-ADC98E993572}"/>
                  </a:ext>
                </a:extLst>
              </p:cNvPr>
              <p:cNvSpPr>
                <a:spLocks/>
              </p:cNvSpPr>
              <p:nvPr/>
            </p:nvSpPr>
            <p:spPr bwMode="auto">
              <a:xfrm>
                <a:off x="5056" y="2716"/>
                <a:ext cx="56" cy="104"/>
              </a:xfrm>
              <a:custGeom>
                <a:avLst/>
                <a:gdLst>
                  <a:gd name="T0" fmla="*/ 1 w 112"/>
                  <a:gd name="T1" fmla="*/ 6 h 207"/>
                  <a:gd name="T2" fmla="*/ 1 w 112"/>
                  <a:gd name="T3" fmla="*/ 6 h 207"/>
                  <a:gd name="T4" fmla="*/ 1 w 112"/>
                  <a:gd name="T5" fmla="*/ 6 h 207"/>
                  <a:gd name="T6" fmla="*/ 1 w 112"/>
                  <a:gd name="T7" fmla="*/ 6 h 207"/>
                  <a:gd name="T8" fmla="*/ 1 w 112"/>
                  <a:gd name="T9" fmla="*/ 4 h 207"/>
                  <a:gd name="T10" fmla="*/ 2 w 112"/>
                  <a:gd name="T11" fmla="*/ 4 h 207"/>
                  <a:gd name="T12" fmla="*/ 2 w 112"/>
                  <a:gd name="T13" fmla="*/ 3 h 207"/>
                  <a:gd name="T14" fmla="*/ 2 w 112"/>
                  <a:gd name="T15" fmla="*/ 2 h 207"/>
                  <a:gd name="T16" fmla="*/ 2 w 112"/>
                  <a:gd name="T17" fmla="*/ 2 h 207"/>
                  <a:gd name="T18" fmla="*/ 2 w 112"/>
                  <a:gd name="T19" fmla="*/ 1 h 207"/>
                  <a:gd name="T20" fmla="*/ 2 w 112"/>
                  <a:gd name="T21" fmla="*/ 0 h 207"/>
                  <a:gd name="T22" fmla="*/ 2 w 112"/>
                  <a:gd name="T23" fmla="*/ 1 h 207"/>
                  <a:gd name="T24" fmla="*/ 3 w 112"/>
                  <a:gd name="T25" fmla="*/ 1 h 207"/>
                  <a:gd name="T26" fmla="*/ 3 w 112"/>
                  <a:gd name="T27" fmla="*/ 1 h 207"/>
                  <a:gd name="T28" fmla="*/ 3 w 112"/>
                  <a:gd name="T29" fmla="*/ 1 h 207"/>
                  <a:gd name="T30" fmla="*/ 4 w 112"/>
                  <a:gd name="T31" fmla="*/ 1 h 207"/>
                  <a:gd name="T32" fmla="*/ 4 w 112"/>
                  <a:gd name="T33" fmla="*/ 1 h 207"/>
                  <a:gd name="T34" fmla="*/ 3 w 112"/>
                  <a:gd name="T35" fmla="*/ 2 h 207"/>
                  <a:gd name="T36" fmla="*/ 4 w 112"/>
                  <a:gd name="T37" fmla="*/ 2 h 207"/>
                  <a:gd name="T38" fmla="*/ 4 w 112"/>
                  <a:gd name="T39" fmla="*/ 2 h 207"/>
                  <a:gd name="T40" fmla="*/ 4 w 112"/>
                  <a:gd name="T41" fmla="*/ 2 h 207"/>
                  <a:gd name="T42" fmla="*/ 4 w 112"/>
                  <a:gd name="T43" fmla="*/ 2 h 207"/>
                  <a:gd name="T44" fmla="*/ 4 w 112"/>
                  <a:gd name="T45" fmla="*/ 2 h 207"/>
                  <a:gd name="T46" fmla="*/ 4 w 112"/>
                  <a:gd name="T47" fmla="*/ 4 h 207"/>
                  <a:gd name="T48" fmla="*/ 2 w 112"/>
                  <a:gd name="T49" fmla="*/ 3 h 207"/>
                  <a:gd name="T50" fmla="*/ 2 w 112"/>
                  <a:gd name="T51" fmla="*/ 3 h 207"/>
                  <a:gd name="T52" fmla="*/ 2 w 112"/>
                  <a:gd name="T53" fmla="*/ 5 h 207"/>
                  <a:gd name="T54" fmla="*/ 2 w 112"/>
                  <a:gd name="T55" fmla="*/ 5 h 207"/>
                  <a:gd name="T56" fmla="*/ 1 w 112"/>
                  <a:gd name="T57" fmla="*/ 6 h 207"/>
                  <a:gd name="T58" fmla="*/ 1 w 112"/>
                  <a:gd name="T59" fmla="*/ 6 h 207"/>
                  <a:gd name="T60" fmla="*/ 1 w 112"/>
                  <a:gd name="T61" fmla="*/ 6 h 207"/>
                  <a:gd name="T62" fmla="*/ 0 w 112"/>
                  <a:gd name="T63" fmla="*/ 7 h 207"/>
                  <a:gd name="T64" fmla="*/ 1 w 112"/>
                  <a:gd name="T65" fmla="*/ 6 h 207"/>
                  <a:gd name="T66" fmla="*/ 1 w 112"/>
                  <a:gd name="T67" fmla="*/ 6 h 2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
                  <a:gd name="T103" fmla="*/ 0 h 207"/>
                  <a:gd name="T104" fmla="*/ 112 w 112"/>
                  <a:gd name="T105" fmla="*/ 207 h 2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 h="207">
                    <a:moveTo>
                      <a:pt x="12" y="191"/>
                    </a:moveTo>
                    <a:lnTo>
                      <a:pt x="23" y="184"/>
                    </a:lnTo>
                    <a:lnTo>
                      <a:pt x="22" y="168"/>
                    </a:lnTo>
                    <a:lnTo>
                      <a:pt x="7" y="163"/>
                    </a:lnTo>
                    <a:lnTo>
                      <a:pt x="26" y="125"/>
                    </a:lnTo>
                    <a:lnTo>
                      <a:pt x="39" y="125"/>
                    </a:lnTo>
                    <a:lnTo>
                      <a:pt x="56" y="79"/>
                    </a:lnTo>
                    <a:lnTo>
                      <a:pt x="61" y="54"/>
                    </a:lnTo>
                    <a:lnTo>
                      <a:pt x="59" y="35"/>
                    </a:lnTo>
                    <a:lnTo>
                      <a:pt x="46" y="28"/>
                    </a:lnTo>
                    <a:lnTo>
                      <a:pt x="51" y="0"/>
                    </a:lnTo>
                    <a:lnTo>
                      <a:pt x="62" y="4"/>
                    </a:lnTo>
                    <a:lnTo>
                      <a:pt x="71" y="12"/>
                    </a:lnTo>
                    <a:lnTo>
                      <a:pt x="91" y="2"/>
                    </a:lnTo>
                    <a:lnTo>
                      <a:pt x="88" y="14"/>
                    </a:lnTo>
                    <a:lnTo>
                      <a:pt x="108" y="4"/>
                    </a:lnTo>
                    <a:lnTo>
                      <a:pt x="98" y="20"/>
                    </a:lnTo>
                    <a:lnTo>
                      <a:pt x="88" y="41"/>
                    </a:lnTo>
                    <a:lnTo>
                      <a:pt x="105" y="35"/>
                    </a:lnTo>
                    <a:lnTo>
                      <a:pt x="98" y="51"/>
                    </a:lnTo>
                    <a:lnTo>
                      <a:pt x="112" y="44"/>
                    </a:lnTo>
                    <a:lnTo>
                      <a:pt x="107" y="57"/>
                    </a:lnTo>
                    <a:lnTo>
                      <a:pt x="99" y="63"/>
                    </a:lnTo>
                    <a:lnTo>
                      <a:pt x="104" y="99"/>
                    </a:lnTo>
                    <a:lnTo>
                      <a:pt x="62" y="69"/>
                    </a:lnTo>
                    <a:lnTo>
                      <a:pt x="58" y="96"/>
                    </a:lnTo>
                    <a:lnTo>
                      <a:pt x="46" y="130"/>
                    </a:lnTo>
                    <a:lnTo>
                      <a:pt x="33" y="143"/>
                    </a:lnTo>
                    <a:lnTo>
                      <a:pt x="26" y="163"/>
                    </a:lnTo>
                    <a:lnTo>
                      <a:pt x="30" y="176"/>
                    </a:lnTo>
                    <a:lnTo>
                      <a:pt x="30" y="186"/>
                    </a:lnTo>
                    <a:lnTo>
                      <a:pt x="0" y="207"/>
                    </a:lnTo>
                    <a:lnTo>
                      <a:pt x="12"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2" name="Freeform 175">
                <a:extLst>
                  <a:ext uri="{FF2B5EF4-FFF2-40B4-BE49-F238E27FC236}">
                    <a16:creationId xmlns:a16="http://schemas.microsoft.com/office/drawing/2014/main" id="{E73C7074-A000-4C51-8B94-518C8D86764B}"/>
                  </a:ext>
                </a:extLst>
              </p:cNvPr>
              <p:cNvSpPr>
                <a:spLocks/>
              </p:cNvSpPr>
              <p:nvPr/>
            </p:nvSpPr>
            <p:spPr bwMode="auto">
              <a:xfrm>
                <a:off x="5084" y="2745"/>
                <a:ext cx="63" cy="180"/>
              </a:xfrm>
              <a:custGeom>
                <a:avLst/>
                <a:gdLst>
                  <a:gd name="T0" fmla="*/ 1 w 127"/>
                  <a:gd name="T1" fmla="*/ 0 h 361"/>
                  <a:gd name="T2" fmla="*/ 1 w 127"/>
                  <a:gd name="T3" fmla="*/ 1 h 361"/>
                  <a:gd name="T4" fmla="*/ 1 w 127"/>
                  <a:gd name="T5" fmla="*/ 5 h 361"/>
                  <a:gd name="T6" fmla="*/ 0 w 127"/>
                  <a:gd name="T7" fmla="*/ 8 h 361"/>
                  <a:gd name="T8" fmla="*/ 0 w 127"/>
                  <a:gd name="T9" fmla="*/ 10 h 361"/>
                  <a:gd name="T10" fmla="*/ 1 w 127"/>
                  <a:gd name="T11" fmla="*/ 11 h 361"/>
                  <a:gd name="T12" fmla="*/ 3 w 127"/>
                  <a:gd name="T13" fmla="*/ 11 h 361"/>
                  <a:gd name="T14" fmla="*/ 2 w 127"/>
                  <a:gd name="T15" fmla="*/ 10 h 361"/>
                  <a:gd name="T16" fmla="*/ 0 w 127"/>
                  <a:gd name="T17" fmla="*/ 9 h 361"/>
                  <a:gd name="T18" fmla="*/ 1 w 127"/>
                  <a:gd name="T19" fmla="*/ 4 h 361"/>
                  <a:gd name="T20" fmla="*/ 1 w 127"/>
                  <a:gd name="T21" fmla="*/ 2 h 361"/>
                  <a:gd name="T22" fmla="*/ 1 w 127"/>
                  <a:gd name="T23" fmla="*/ 0 h 361"/>
                  <a:gd name="T24" fmla="*/ 2 w 127"/>
                  <a:gd name="T25" fmla="*/ 0 h 361"/>
                  <a:gd name="T26" fmla="*/ 2 w 127"/>
                  <a:gd name="T27" fmla="*/ 1 h 361"/>
                  <a:gd name="T28" fmla="*/ 2 w 127"/>
                  <a:gd name="T29" fmla="*/ 3 h 361"/>
                  <a:gd name="T30" fmla="*/ 2 w 127"/>
                  <a:gd name="T31" fmla="*/ 4 h 361"/>
                  <a:gd name="T32" fmla="*/ 2 w 127"/>
                  <a:gd name="T33" fmla="*/ 3 h 361"/>
                  <a:gd name="T34" fmla="*/ 2 w 127"/>
                  <a:gd name="T35" fmla="*/ 1 h 361"/>
                  <a:gd name="T36" fmla="*/ 2 w 127"/>
                  <a:gd name="T37" fmla="*/ 0 h 361"/>
                  <a:gd name="T38" fmla="*/ 1 w 127"/>
                  <a:gd name="T39" fmla="*/ 0 h 361"/>
                  <a:gd name="T40" fmla="*/ 1 w 127"/>
                  <a:gd name="T41" fmla="*/ 0 h 361"/>
                  <a:gd name="T42" fmla="*/ 1 w 127"/>
                  <a:gd name="T43" fmla="*/ 0 h 361"/>
                  <a:gd name="T44" fmla="*/ 1 w 127"/>
                  <a:gd name="T45" fmla="*/ 0 h 361"/>
                  <a:gd name="T46" fmla="*/ 1 w 127"/>
                  <a:gd name="T47" fmla="*/ 0 h 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7"/>
                  <a:gd name="T73" fmla="*/ 0 h 361"/>
                  <a:gd name="T74" fmla="*/ 127 w 127"/>
                  <a:gd name="T75" fmla="*/ 361 h 3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7" h="361">
                    <a:moveTo>
                      <a:pt x="36" y="10"/>
                    </a:moveTo>
                    <a:lnTo>
                      <a:pt x="41" y="46"/>
                    </a:lnTo>
                    <a:lnTo>
                      <a:pt x="35" y="162"/>
                    </a:lnTo>
                    <a:lnTo>
                      <a:pt x="19" y="264"/>
                    </a:lnTo>
                    <a:lnTo>
                      <a:pt x="0" y="321"/>
                    </a:lnTo>
                    <a:lnTo>
                      <a:pt x="61" y="356"/>
                    </a:lnTo>
                    <a:lnTo>
                      <a:pt x="127" y="361"/>
                    </a:lnTo>
                    <a:lnTo>
                      <a:pt x="66" y="346"/>
                    </a:lnTo>
                    <a:lnTo>
                      <a:pt x="30" y="318"/>
                    </a:lnTo>
                    <a:lnTo>
                      <a:pt x="62" y="152"/>
                    </a:lnTo>
                    <a:lnTo>
                      <a:pt x="55" y="65"/>
                    </a:lnTo>
                    <a:lnTo>
                      <a:pt x="52" y="17"/>
                    </a:lnTo>
                    <a:lnTo>
                      <a:pt x="66" y="19"/>
                    </a:lnTo>
                    <a:lnTo>
                      <a:pt x="66" y="47"/>
                    </a:lnTo>
                    <a:lnTo>
                      <a:pt x="84" y="112"/>
                    </a:lnTo>
                    <a:lnTo>
                      <a:pt x="87" y="155"/>
                    </a:lnTo>
                    <a:lnTo>
                      <a:pt x="92" y="108"/>
                    </a:lnTo>
                    <a:lnTo>
                      <a:pt x="82" y="37"/>
                    </a:lnTo>
                    <a:lnTo>
                      <a:pt x="79" y="6"/>
                    </a:lnTo>
                    <a:lnTo>
                      <a:pt x="62" y="0"/>
                    </a:lnTo>
                    <a:lnTo>
                      <a:pt x="56" y="7"/>
                    </a:lnTo>
                    <a:lnTo>
                      <a:pt x="36" y="3"/>
                    </a:lnTo>
                    <a:lnTo>
                      <a:pt x="3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3" name="Freeform 176">
                <a:extLst>
                  <a:ext uri="{FF2B5EF4-FFF2-40B4-BE49-F238E27FC236}">
                    <a16:creationId xmlns:a16="http://schemas.microsoft.com/office/drawing/2014/main" id="{A5DB4570-3961-494E-8A5A-C7A995BFD41F}"/>
                  </a:ext>
                </a:extLst>
              </p:cNvPr>
              <p:cNvSpPr>
                <a:spLocks/>
              </p:cNvSpPr>
              <p:nvPr/>
            </p:nvSpPr>
            <p:spPr bwMode="auto">
              <a:xfrm>
                <a:off x="4995" y="2892"/>
                <a:ext cx="92" cy="25"/>
              </a:xfrm>
              <a:custGeom>
                <a:avLst/>
                <a:gdLst>
                  <a:gd name="T0" fmla="*/ 0 w 183"/>
                  <a:gd name="T1" fmla="*/ 1 h 49"/>
                  <a:gd name="T2" fmla="*/ 3 w 183"/>
                  <a:gd name="T3" fmla="*/ 1 h 49"/>
                  <a:gd name="T4" fmla="*/ 4 w 183"/>
                  <a:gd name="T5" fmla="*/ 1 h 49"/>
                  <a:gd name="T6" fmla="*/ 4 w 183"/>
                  <a:gd name="T7" fmla="*/ 2 h 49"/>
                  <a:gd name="T8" fmla="*/ 5 w 183"/>
                  <a:gd name="T9" fmla="*/ 2 h 49"/>
                  <a:gd name="T10" fmla="*/ 6 w 183"/>
                  <a:gd name="T11" fmla="*/ 2 h 49"/>
                  <a:gd name="T12" fmla="*/ 4 w 183"/>
                  <a:gd name="T13" fmla="*/ 1 h 49"/>
                  <a:gd name="T14" fmla="*/ 3 w 183"/>
                  <a:gd name="T15" fmla="*/ 0 h 49"/>
                  <a:gd name="T16" fmla="*/ 2 w 183"/>
                  <a:gd name="T17" fmla="*/ 0 h 49"/>
                  <a:gd name="T18" fmla="*/ 0 w 183"/>
                  <a:gd name="T19" fmla="*/ 1 h 49"/>
                  <a:gd name="T20" fmla="*/ 0 w 183"/>
                  <a:gd name="T21" fmla="*/ 1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49"/>
                  <a:gd name="T35" fmla="*/ 183 w 183"/>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49">
                    <a:moveTo>
                      <a:pt x="0" y="17"/>
                    </a:moveTo>
                    <a:lnTo>
                      <a:pt x="78" y="15"/>
                    </a:lnTo>
                    <a:lnTo>
                      <a:pt x="101" y="28"/>
                    </a:lnTo>
                    <a:lnTo>
                      <a:pt x="128" y="44"/>
                    </a:lnTo>
                    <a:lnTo>
                      <a:pt x="159" y="49"/>
                    </a:lnTo>
                    <a:lnTo>
                      <a:pt x="183" y="40"/>
                    </a:lnTo>
                    <a:lnTo>
                      <a:pt x="128" y="28"/>
                    </a:lnTo>
                    <a:lnTo>
                      <a:pt x="84" y="0"/>
                    </a:lnTo>
                    <a:lnTo>
                      <a:pt x="61"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4" name="Freeform 177">
                <a:extLst>
                  <a:ext uri="{FF2B5EF4-FFF2-40B4-BE49-F238E27FC236}">
                    <a16:creationId xmlns:a16="http://schemas.microsoft.com/office/drawing/2014/main" id="{A0D63AD9-7498-49A5-A2F4-A08DDEB6C00A}"/>
                  </a:ext>
                </a:extLst>
              </p:cNvPr>
              <p:cNvSpPr>
                <a:spLocks/>
              </p:cNvSpPr>
              <p:nvPr/>
            </p:nvSpPr>
            <p:spPr bwMode="auto">
              <a:xfrm>
                <a:off x="5053" y="2912"/>
                <a:ext cx="79" cy="54"/>
              </a:xfrm>
              <a:custGeom>
                <a:avLst/>
                <a:gdLst>
                  <a:gd name="T0" fmla="*/ 1 w 158"/>
                  <a:gd name="T1" fmla="*/ 1 h 108"/>
                  <a:gd name="T2" fmla="*/ 0 w 158"/>
                  <a:gd name="T3" fmla="*/ 2 h 108"/>
                  <a:gd name="T4" fmla="*/ 1 w 158"/>
                  <a:gd name="T5" fmla="*/ 1 h 108"/>
                  <a:gd name="T6" fmla="*/ 2 w 158"/>
                  <a:gd name="T7" fmla="*/ 1 h 108"/>
                  <a:gd name="T8" fmla="*/ 3 w 158"/>
                  <a:gd name="T9" fmla="*/ 3 h 108"/>
                  <a:gd name="T10" fmla="*/ 5 w 158"/>
                  <a:gd name="T11" fmla="*/ 3 h 108"/>
                  <a:gd name="T12" fmla="*/ 3 w 158"/>
                  <a:gd name="T13" fmla="*/ 2 h 108"/>
                  <a:gd name="T14" fmla="*/ 2 w 158"/>
                  <a:gd name="T15" fmla="*/ 1 h 108"/>
                  <a:gd name="T16" fmla="*/ 1 w 158"/>
                  <a:gd name="T17" fmla="*/ 0 h 108"/>
                  <a:gd name="T18" fmla="*/ 1 w 158"/>
                  <a:gd name="T19" fmla="*/ 1 h 108"/>
                  <a:gd name="T20" fmla="*/ 1 w 158"/>
                  <a:gd name="T21" fmla="*/ 1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
                  <a:gd name="T34" fmla="*/ 0 h 108"/>
                  <a:gd name="T35" fmla="*/ 158 w 158"/>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 h="108">
                    <a:moveTo>
                      <a:pt x="20" y="1"/>
                    </a:moveTo>
                    <a:lnTo>
                      <a:pt x="0" y="46"/>
                    </a:lnTo>
                    <a:lnTo>
                      <a:pt x="44" y="26"/>
                    </a:lnTo>
                    <a:lnTo>
                      <a:pt x="82" y="32"/>
                    </a:lnTo>
                    <a:lnTo>
                      <a:pt x="111" y="67"/>
                    </a:lnTo>
                    <a:lnTo>
                      <a:pt x="158" y="108"/>
                    </a:lnTo>
                    <a:lnTo>
                      <a:pt x="101" y="42"/>
                    </a:lnTo>
                    <a:lnTo>
                      <a:pt x="89" y="13"/>
                    </a:lnTo>
                    <a:lnTo>
                      <a:pt x="59" y="0"/>
                    </a:lnTo>
                    <a:lnTo>
                      <a:pt x="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5" name="Freeform 178">
                <a:extLst>
                  <a:ext uri="{FF2B5EF4-FFF2-40B4-BE49-F238E27FC236}">
                    <a16:creationId xmlns:a16="http://schemas.microsoft.com/office/drawing/2014/main" id="{A42F4650-07C8-4441-81C4-0A9E727F6D7E}"/>
                  </a:ext>
                </a:extLst>
              </p:cNvPr>
              <p:cNvSpPr>
                <a:spLocks/>
              </p:cNvSpPr>
              <p:nvPr/>
            </p:nvSpPr>
            <p:spPr bwMode="auto">
              <a:xfrm>
                <a:off x="5013" y="2892"/>
                <a:ext cx="35" cy="46"/>
              </a:xfrm>
              <a:custGeom>
                <a:avLst/>
                <a:gdLst>
                  <a:gd name="T0" fmla="*/ 3 w 69"/>
                  <a:gd name="T1" fmla="*/ 3 h 92"/>
                  <a:gd name="T2" fmla="*/ 1 w 69"/>
                  <a:gd name="T3" fmla="*/ 0 h 92"/>
                  <a:gd name="T4" fmla="*/ 0 w 69"/>
                  <a:gd name="T5" fmla="*/ 1 h 92"/>
                  <a:gd name="T6" fmla="*/ 3 w 69"/>
                  <a:gd name="T7" fmla="*/ 3 h 92"/>
                  <a:gd name="T8" fmla="*/ 3 w 69"/>
                  <a:gd name="T9" fmla="*/ 3 h 92"/>
                  <a:gd name="T10" fmla="*/ 0 60000 65536"/>
                  <a:gd name="T11" fmla="*/ 0 60000 65536"/>
                  <a:gd name="T12" fmla="*/ 0 60000 65536"/>
                  <a:gd name="T13" fmla="*/ 0 60000 65536"/>
                  <a:gd name="T14" fmla="*/ 0 60000 65536"/>
                  <a:gd name="T15" fmla="*/ 0 w 69"/>
                  <a:gd name="T16" fmla="*/ 0 h 92"/>
                  <a:gd name="T17" fmla="*/ 69 w 69"/>
                  <a:gd name="T18" fmla="*/ 92 h 92"/>
                </a:gdLst>
                <a:ahLst/>
                <a:cxnLst>
                  <a:cxn ang="T10">
                    <a:pos x="T0" y="T1"/>
                  </a:cxn>
                  <a:cxn ang="T11">
                    <a:pos x="T2" y="T3"/>
                  </a:cxn>
                  <a:cxn ang="T12">
                    <a:pos x="T4" y="T5"/>
                  </a:cxn>
                  <a:cxn ang="T13">
                    <a:pos x="T6" y="T7"/>
                  </a:cxn>
                  <a:cxn ang="T14">
                    <a:pos x="T8" y="T9"/>
                  </a:cxn>
                </a:cxnLst>
                <a:rect l="T15" t="T16" r="T17" b="T18"/>
                <a:pathLst>
                  <a:path w="69" h="92">
                    <a:moveTo>
                      <a:pt x="69" y="92"/>
                    </a:moveTo>
                    <a:lnTo>
                      <a:pt x="21" y="0"/>
                    </a:lnTo>
                    <a:lnTo>
                      <a:pt x="0" y="9"/>
                    </a:lnTo>
                    <a:lnTo>
                      <a:pt x="6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6" name="Freeform 179">
                <a:extLst>
                  <a:ext uri="{FF2B5EF4-FFF2-40B4-BE49-F238E27FC236}">
                    <a16:creationId xmlns:a16="http://schemas.microsoft.com/office/drawing/2014/main" id="{842F6D87-7AF5-40D8-A6D6-1577E7AC97D2}"/>
                  </a:ext>
                </a:extLst>
              </p:cNvPr>
              <p:cNvSpPr>
                <a:spLocks/>
              </p:cNvSpPr>
              <p:nvPr/>
            </p:nvSpPr>
            <p:spPr bwMode="auto">
              <a:xfrm>
                <a:off x="5128" y="2798"/>
                <a:ext cx="20" cy="129"/>
              </a:xfrm>
              <a:custGeom>
                <a:avLst/>
                <a:gdLst>
                  <a:gd name="T0" fmla="*/ 2 w 39"/>
                  <a:gd name="T1" fmla="*/ 8 h 258"/>
                  <a:gd name="T2" fmla="*/ 0 w 39"/>
                  <a:gd name="T3" fmla="*/ 6 h 258"/>
                  <a:gd name="T4" fmla="*/ 1 w 39"/>
                  <a:gd name="T5" fmla="*/ 4 h 258"/>
                  <a:gd name="T6" fmla="*/ 1 w 39"/>
                  <a:gd name="T7" fmla="*/ 2 h 258"/>
                  <a:gd name="T8" fmla="*/ 1 w 39"/>
                  <a:gd name="T9" fmla="*/ 1 h 258"/>
                  <a:gd name="T10" fmla="*/ 1 w 39"/>
                  <a:gd name="T11" fmla="*/ 0 h 258"/>
                  <a:gd name="T12" fmla="*/ 2 w 39"/>
                  <a:gd name="T13" fmla="*/ 1 h 258"/>
                  <a:gd name="T14" fmla="*/ 1 w 39"/>
                  <a:gd name="T15" fmla="*/ 6 h 258"/>
                  <a:gd name="T16" fmla="*/ 2 w 39"/>
                  <a:gd name="T17" fmla="*/ 8 h 258"/>
                  <a:gd name="T18" fmla="*/ 2 w 39"/>
                  <a:gd name="T19" fmla="*/ 8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258"/>
                  <a:gd name="T32" fmla="*/ 39 w 39"/>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258">
                    <a:moveTo>
                      <a:pt x="39" y="258"/>
                    </a:moveTo>
                    <a:lnTo>
                      <a:pt x="0" y="206"/>
                    </a:lnTo>
                    <a:lnTo>
                      <a:pt x="9" y="157"/>
                    </a:lnTo>
                    <a:lnTo>
                      <a:pt x="25" y="91"/>
                    </a:lnTo>
                    <a:lnTo>
                      <a:pt x="32" y="61"/>
                    </a:lnTo>
                    <a:lnTo>
                      <a:pt x="9" y="0"/>
                    </a:lnTo>
                    <a:lnTo>
                      <a:pt x="39" y="56"/>
                    </a:lnTo>
                    <a:lnTo>
                      <a:pt x="15" y="194"/>
                    </a:lnTo>
                    <a:lnTo>
                      <a:pt x="39"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7" name="Freeform 180">
                <a:extLst>
                  <a:ext uri="{FF2B5EF4-FFF2-40B4-BE49-F238E27FC236}">
                    <a16:creationId xmlns:a16="http://schemas.microsoft.com/office/drawing/2014/main" id="{7DF77B51-980A-477B-BC90-0B43D1179EF9}"/>
                  </a:ext>
                </a:extLst>
              </p:cNvPr>
              <p:cNvSpPr>
                <a:spLocks/>
              </p:cNvSpPr>
              <p:nvPr/>
            </p:nvSpPr>
            <p:spPr bwMode="auto">
              <a:xfrm>
                <a:off x="4887" y="2863"/>
                <a:ext cx="56" cy="149"/>
              </a:xfrm>
              <a:custGeom>
                <a:avLst/>
                <a:gdLst>
                  <a:gd name="T0" fmla="*/ 3 w 114"/>
                  <a:gd name="T1" fmla="*/ 0 h 299"/>
                  <a:gd name="T2" fmla="*/ 2 w 114"/>
                  <a:gd name="T3" fmla="*/ 1 h 299"/>
                  <a:gd name="T4" fmla="*/ 1 w 114"/>
                  <a:gd name="T5" fmla="*/ 3 h 299"/>
                  <a:gd name="T6" fmla="*/ 1 w 114"/>
                  <a:gd name="T7" fmla="*/ 5 h 299"/>
                  <a:gd name="T8" fmla="*/ 1 w 114"/>
                  <a:gd name="T9" fmla="*/ 7 h 299"/>
                  <a:gd name="T10" fmla="*/ 0 w 114"/>
                  <a:gd name="T11" fmla="*/ 9 h 299"/>
                  <a:gd name="T12" fmla="*/ 0 w 114"/>
                  <a:gd name="T13" fmla="*/ 9 h 299"/>
                  <a:gd name="T14" fmla="*/ 1 w 114"/>
                  <a:gd name="T15" fmla="*/ 6 h 299"/>
                  <a:gd name="T16" fmla="*/ 1 w 114"/>
                  <a:gd name="T17" fmla="*/ 4 h 299"/>
                  <a:gd name="T18" fmla="*/ 1 w 114"/>
                  <a:gd name="T19" fmla="*/ 2 h 299"/>
                  <a:gd name="T20" fmla="*/ 2 w 114"/>
                  <a:gd name="T21" fmla="*/ 1 h 299"/>
                  <a:gd name="T22" fmla="*/ 3 w 114"/>
                  <a:gd name="T23" fmla="*/ 0 h 299"/>
                  <a:gd name="T24" fmla="*/ 3 w 114"/>
                  <a:gd name="T25" fmla="*/ 0 h 299"/>
                  <a:gd name="T26" fmla="*/ 3 w 114"/>
                  <a:gd name="T27" fmla="*/ 0 h 2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4"/>
                  <a:gd name="T43" fmla="*/ 0 h 299"/>
                  <a:gd name="T44" fmla="*/ 114 w 114"/>
                  <a:gd name="T45" fmla="*/ 299 h 2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4" h="299">
                    <a:moveTo>
                      <a:pt x="114" y="13"/>
                    </a:moveTo>
                    <a:lnTo>
                      <a:pt x="87" y="43"/>
                    </a:lnTo>
                    <a:lnTo>
                      <a:pt x="55" y="119"/>
                    </a:lnTo>
                    <a:lnTo>
                      <a:pt x="54" y="179"/>
                    </a:lnTo>
                    <a:lnTo>
                      <a:pt x="48" y="224"/>
                    </a:lnTo>
                    <a:lnTo>
                      <a:pt x="15" y="299"/>
                    </a:lnTo>
                    <a:lnTo>
                      <a:pt x="0" y="297"/>
                    </a:lnTo>
                    <a:lnTo>
                      <a:pt x="42" y="207"/>
                    </a:lnTo>
                    <a:lnTo>
                      <a:pt x="45" y="149"/>
                    </a:lnTo>
                    <a:lnTo>
                      <a:pt x="58" y="92"/>
                    </a:lnTo>
                    <a:lnTo>
                      <a:pt x="85" y="34"/>
                    </a:lnTo>
                    <a:lnTo>
                      <a:pt x="110" y="0"/>
                    </a:lnTo>
                    <a:lnTo>
                      <a:pt x="11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8" name="Freeform 181">
                <a:extLst>
                  <a:ext uri="{FF2B5EF4-FFF2-40B4-BE49-F238E27FC236}">
                    <a16:creationId xmlns:a16="http://schemas.microsoft.com/office/drawing/2014/main" id="{AE40871A-C9A1-4E9A-B2ED-0B74EABF027E}"/>
                  </a:ext>
                </a:extLst>
              </p:cNvPr>
              <p:cNvSpPr>
                <a:spLocks/>
              </p:cNvSpPr>
              <p:nvPr/>
            </p:nvSpPr>
            <p:spPr bwMode="auto">
              <a:xfrm>
                <a:off x="4901" y="2962"/>
                <a:ext cx="107" cy="82"/>
              </a:xfrm>
              <a:custGeom>
                <a:avLst/>
                <a:gdLst>
                  <a:gd name="T0" fmla="*/ 5 w 214"/>
                  <a:gd name="T1" fmla="*/ 5 h 164"/>
                  <a:gd name="T2" fmla="*/ 3 w 214"/>
                  <a:gd name="T3" fmla="*/ 4 h 164"/>
                  <a:gd name="T4" fmla="*/ 2 w 214"/>
                  <a:gd name="T5" fmla="*/ 3 h 164"/>
                  <a:gd name="T6" fmla="*/ 0 w 214"/>
                  <a:gd name="T7" fmla="*/ 3 h 164"/>
                  <a:gd name="T8" fmla="*/ 3 w 214"/>
                  <a:gd name="T9" fmla="*/ 3 h 164"/>
                  <a:gd name="T10" fmla="*/ 3 w 214"/>
                  <a:gd name="T11" fmla="*/ 3 h 164"/>
                  <a:gd name="T12" fmla="*/ 5 w 214"/>
                  <a:gd name="T13" fmla="*/ 5 h 164"/>
                  <a:gd name="T14" fmla="*/ 6 w 214"/>
                  <a:gd name="T15" fmla="*/ 3 h 164"/>
                  <a:gd name="T16" fmla="*/ 6 w 214"/>
                  <a:gd name="T17" fmla="*/ 1 h 164"/>
                  <a:gd name="T18" fmla="*/ 7 w 214"/>
                  <a:gd name="T19" fmla="*/ 1 h 164"/>
                  <a:gd name="T20" fmla="*/ 7 w 214"/>
                  <a:gd name="T21" fmla="*/ 0 h 164"/>
                  <a:gd name="T22" fmla="*/ 7 w 214"/>
                  <a:gd name="T23" fmla="*/ 1 h 164"/>
                  <a:gd name="T24" fmla="*/ 7 w 214"/>
                  <a:gd name="T25" fmla="*/ 1 h 164"/>
                  <a:gd name="T26" fmla="*/ 6 w 214"/>
                  <a:gd name="T27" fmla="*/ 3 h 164"/>
                  <a:gd name="T28" fmla="*/ 5 w 214"/>
                  <a:gd name="T29" fmla="*/ 5 h 164"/>
                  <a:gd name="T30" fmla="*/ 5 w 214"/>
                  <a:gd name="T31" fmla="*/ 5 h 16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4"/>
                  <a:gd name="T49" fmla="*/ 0 h 164"/>
                  <a:gd name="T50" fmla="*/ 214 w 214"/>
                  <a:gd name="T51" fmla="*/ 164 h 16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4" h="164">
                    <a:moveTo>
                      <a:pt x="144" y="164"/>
                    </a:moveTo>
                    <a:lnTo>
                      <a:pt x="114" y="128"/>
                    </a:lnTo>
                    <a:lnTo>
                      <a:pt x="50" y="106"/>
                    </a:lnTo>
                    <a:lnTo>
                      <a:pt x="0" y="99"/>
                    </a:lnTo>
                    <a:lnTo>
                      <a:pt x="68" y="95"/>
                    </a:lnTo>
                    <a:lnTo>
                      <a:pt x="125" y="118"/>
                    </a:lnTo>
                    <a:lnTo>
                      <a:pt x="150" y="132"/>
                    </a:lnTo>
                    <a:lnTo>
                      <a:pt x="171" y="93"/>
                    </a:lnTo>
                    <a:lnTo>
                      <a:pt x="180" y="47"/>
                    </a:lnTo>
                    <a:lnTo>
                      <a:pt x="201" y="20"/>
                    </a:lnTo>
                    <a:lnTo>
                      <a:pt x="209" y="0"/>
                    </a:lnTo>
                    <a:lnTo>
                      <a:pt x="214" y="19"/>
                    </a:lnTo>
                    <a:lnTo>
                      <a:pt x="193" y="53"/>
                    </a:lnTo>
                    <a:lnTo>
                      <a:pt x="174" y="118"/>
                    </a:lnTo>
                    <a:lnTo>
                      <a:pt x="144"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69" name="Freeform 182">
                <a:extLst>
                  <a:ext uri="{FF2B5EF4-FFF2-40B4-BE49-F238E27FC236}">
                    <a16:creationId xmlns:a16="http://schemas.microsoft.com/office/drawing/2014/main" id="{A2B3472B-C1DB-4B2E-B84D-185B12F569E3}"/>
                  </a:ext>
                </a:extLst>
              </p:cNvPr>
              <p:cNvSpPr>
                <a:spLocks/>
              </p:cNvSpPr>
              <p:nvPr/>
            </p:nvSpPr>
            <p:spPr bwMode="auto">
              <a:xfrm>
                <a:off x="4953" y="2923"/>
                <a:ext cx="230" cy="132"/>
              </a:xfrm>
              <a:custGeom>
                <a:avLst/>
                <a:gdLst>
                  <a:gd name="T0" fmla="*/ 4 w 460"/>
                  <a:gd name="T1" fmla="*/ 2 h 264"/>
                  <a:gd name="T2" fmla="*/ 3 w 460"/>
                  <a:gd name="T3" fmla="*/ 1 h 264"/>
                  <a:gd name="T4" fmla="*/ 0 w 460"/>
                  <a:gd name="T5" fmla="*/ 1 h 264"/>
                  <a:gd name="T6" fmla="*/ 2 w 460"/>
                  <a:gd name="T7" fmla="*/ 1 h 264"/>
                  <a:gd name="T8" fmla="*/ 3 w 460"/>
                  <a:gd name="T9" fmla="*/ 1 h 264"/>
                  <a:gd name="T10" fmla="*/ 2 w 460"/>
                  <a:gd name="T11" fmla="*/ 1 h 264"/>
                  <a:gd name="T12" fmla="*/ 4 w 460"/>
                  <a:gd name="T13" fmla="*/ 2 h 264"/>
                  <a:gd name="T14" fmla="*/ 4 w 460"/>
                  <a:gd name="T15" fmla="*/ 2 h 264"/>
                  <a:gd name="T16" fmla="*/ 5 w 460"/>
                  <a:gd name="T17" fmla="*/ 2 h 264"/>
                  <a:gd name="T18" fmla="*/ 6 w 460"/>
                  <a:gd name="T19" fmla="*/ 3 h 264"/>
                  <a:gd name="T20" fmla="*/ 4 w 460"/>
                  <a:gd name="T21" fmla="*/ 1 h 264"/>
                  <a:gd name="T22" fmla="*/ 3 w 460"/>
                  <a:gd name="T23" fmla="*/ 0 h 264"/>
                  <a:gd name="T24" fmla="*/ 5 w 460"/>
                  <a:gd name="T25" fmla="*/ 1 h 264"/>
                  <a:gd name="T26" fmla="*/ 6 w 460"/>
                  <a:gd name="T27" fmla="*/ 3 h 264"/>
                  <a:gd name="T28" fmla="*/ 7 w 460"/>
                  <a:gd name="T29" fmla="*/ 3 h 264"/>
                  <a:gd name="T30" fmla="*/ 7 w 460"/>
                  <a:gd name="T31" fmla="*/ 4 h 264"/>
                  <a:gd name="T32" fmla="*/ 9 w 460"/>
                  <a:gd name="T33" fmla="*/ 5 h 264"/>
                  <a:gd name="T34" fmla="*/ 10 w 460"/>
                  <a:gd name="T35" fmla="*/ 5 h 264"/>
                  <a:gd name="T36" fmla="*/ 10 w 460"/>
                  <a:gd name="T37" fmla="*/ 6 h 264"/>
                  <a:gd name="T38" fmla="*/ 12 w 460"/>
                  <a:gd name="T39" fmla="*/ 6 h 264"/>
                  <a:gd name="T40" fmla="*/ 14 w 460"/>
                  <a:gd name="T41" fmla="*/ 7 h 264"/>
                  <a:gd name="T42" fmla="*/ 14 w 460"/>
                  <a:gd name="T43" fmla="*/ 8 h 264"/>
                  <a:gd name="T44" fmla="*/ 12 w 460"/>
                  <a:gd name="T45" fmla="*/ 6 h 264"/>
                  <a:gd name="T46" fmla="*/ 10 w 460"/>
                  <a:gd name="T47" fmla="*/ 6 h 264"/>
                  <a:gd name="T48" fmla="*/ 10 w 460"/>
                  <a:gd name="T49" fmla="*/ 5 h 264"/>
                  <a:gd name="T50" fmla="*/ 7 w 460"/>
                  <a:gd name="T51" fmla="*/ 5 h 264"/>
                  <a:gd name="T52" fmla="*/ 7 w 460"/>
                  <a:gd name="T53" fmla="*/ 4 h 264"/>
                  <a:gd name="T54" fmla="*/ 6 w 460"/>
                  <a:gd name="T55" fmla="*/ 4 h 264"/>
                  <a:gd name="T56" fmla="*/ 6 w 460"/>
                  <a:gd name="T57" fmla="*/ 3 h 264"/>
                  <a:gd name="T58" fmla="*/ 5 w 460"/>
                  <a:gd name="T59" fmla="*/ 3 h 264"/>
                  <a:gd name="T60" fmla="*/ 4 w 460"/>
                  <a:gd name="T61" fmla="*/ 3 h 264"/>
                  <a:gd name="T62" fmla="*/ 4 w 460"/>
                  <a:gd name="T63" fmla="*/ 2 h 264"/>
                  <a:gd name="T64" fmla="*/ 4 w 460"/>
                  <a:gd name="T65" fmla="*/ 2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0"/>
                  <a:gd name="T100" fmla="*/ 0 h 264"/>
                  <a:gd name="T101" fmla="*/ 460 w 460"/>
                  <a:gd name="T102" fmla="*/ 264 h 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0" h="264">
                    <a:moveTo>
                      <a:pt x="102" y="86"/>
                    </a:moveTo>
                    <a:lnTo>
                      <a:pt x="73" y="62"/>
                    </a:lnTo>
                    <a:lnTo>
                      <a:pt x="0" y="45"/>
                    </a:lnTo>
                    <a:lnTo>
                      <a:pt x="49" y="43"/>
                    </a:lnTo>
                    <a:lnTo>
                      <a:pt x="90" y="62"/>
                    </a:lnTo>
                    <a:lnTo>
                      <a:pt x="64" y="30"/>
                    </a:lnTo>
                    <a:lnTo>
                      <a:pt x="100" y="66"/>
                    </a:lnTo>
                    <a:lnTo>
                      <a:pt x="118" y="83"/>
                    </a:lnTo>
                    <a:lnTo>
                      <a:pt x="138" y="93"/>
                    </a:lnTo>
                    <a:lnTo>
                      <a:pt x="166" y="102"/>
                    </a:lnTo>
                    <a:lnTo>
                      <a:pt x="100" y="36"/>
                    </a:lnTo>
                    <a:lnTo>
                      <a:pt x="79" y="0"/>
                    </a:lnTo>
                    <a:lnTo>
                      <a:pt x="129" y="53"/>
                    </a:lnTo>
                    <a:lnTo>
                      <a:pt x="181" y="105"/>
                    </a:lnTo>
                    <a:lnTo>
                      <a:pt x="195" y="124"/>
                    </a:lnTo>
                    <a:lnTo>
                      <a:pt x="227" y="129"/>
                    </a:lnTo>
                    <a:lnTo>
                      <a:pt x="263" y="167"/>
                    </a:lnTo>
                    <a:lnTo>
                      <a:pt x="296" y="172"/>
                    </a:lnTo>
                    <a:lnTo>
                      <a:pt x="307" y="193"/>
                    </a:lnTo>
                    <a:lnTo>
                      <a:pt x="383" y="210"/>
                    </a:lnTo>
                    <a:lnTo>
                      <a:pt x="460" y="241"/>
                    </a:lnTo>
                    <a:lnTo>
                      <a:pt x="460" y="264"/>
                    </a:lnTo>
                    <a:lnTo>
                      <a:pt x="359" y="210"/>
                    </a:lnTo>
                    <a:lnTo>
                      <a:pt x="297" y="201"/>
                    </a:lnTo>
                    <a:lnTo>
                      <a:pt x="289" y="185"/>
                    </a:lnTo>
                    <a:lnTo>
                      <a:pt x="254" y="172"/>
                    </a:lnTo>
                    <a:lnTo>
                      <a:pt x="220" y="141"/>
                    </a:lnTo>
                    <a:lnTo>
                      <a:pt x="187" y="129"/>
                    </a:lnTo>
                    <a:lnTo>
                      <a:pt x="174" y="115"/>
                    </a:lnTo>
                    <a:lnTo>
                      <a:pt x="138" y="106"/>
                    </a:lnTo>
                    <a:lnTo>
                      <a:pt x="106" y="99"/>
                    </a:lnTo>
                    <a:lnTo>
                      <a:pt x="102"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0" name="Freeform 183">
                <a:extLst>
                  <a:ext uri="{FF2B5EF4-FFF2-40B4-BE49-F238E27FC236}">
                    <a16:creationId xmlns:a16="http://schemas.microsoft.com/office/drawing/2014/main" id="{EB56E941-5822-4054-B538-A621B8FDAA7B}"/>
                  </a:ext>
                </a:extLst>
              </p:cNvPr>
              <p:cNvSpPr>
                <a:spLocks/>
              </p:cNvSpPr>
              <p:nvPr/>
            </p:nvSpPr>
            <p:spPr bwMode="auto">
              <a:xfrm>
                <a:off x="5150" y="2809"/>
                <a:ext cx="139" cy="244"/>
              </a:xfrm>
              <a:custGeom>
                <a:avLst/>
                <a:gdLst>
                  <a:gd name="T0" fmla="*/ 0 w 277"/>
                  <a:gd name="T1" fmla="*/ 5 h 487"/>
                  <a:gd name="T2" fmla="*/ 1 w 277"/>
                  <a:gd name="T3" fmla="*/ 7 h 487"/>
                  <a:gd name="T4" fmla="*/ 2 w 277"/>
                  <a:gd name="T5" fmla="*/ 8 h 487"/>
                  <a:gd name="T6" fmla="*/ 2 w 277"/>
                  <a:gd name="T7" fmla="*/ 9 h 487"/>
                  <a:gd name="T8" fmla="*/ 2 w 277"/>
                  <a:gd name="T9" fmla="*/ 10 h 487"/>
                  <a:gd name="T10" fmla="*/ 2 w 277"/>
                  <a:gd name="T11" fmla="*/ 12 h 487"/>
                  <a:gd name="T12" fmla="*/ 2 w 277"/>
                  <a:gd name="T13" fmla="*/ 15 h 487"/>
                  <a:gd name="T14" fmla="*/ 2 w 277"/>
                  <a:gd name="T15" fmla="*/ 16 h 487"/>
                  <a:gd name="T16" fmla="*/ 3 w 277"/>
                  <a:gd name="T17" fmla="*/ 14 h 487"/>
                  <a:gd name="T18" fmla="*/ 4 w 277"/>
                  <a:gd name="T19" fmla="*/ 14 h 487"/>
                  <a:gd name="T20" fmla="*/ 6 w 277"/>
                  <a:gd name="T21" fmla="*/ 13 h 487"/>
                  <a:gd name="T22" fmla="*/ 7 w 277"/>
                  <a:gd name="T23" fmla="*/ 14 h 487"/>
                  <a:gd name="T24" fmla="*/ 8 w 277"/>
                  <a:gd name="T25" fmla="*/ 14 h 487"/>
                  <a:gd name="T26" fmla="*/ 9 w 277"/>
                  <a:gd name="T27" fmla="*/ 15 h 487"/>
                  <a:gd name="T28" fmla="*/ 9 w 277"/>
                  <a:gd name="T29" fmla="*/ 16 h 487"/>
                  <a:gd name="T30" fmla="*/ 9 w 277"/>
                  <a:gd name="T31" fmla="*/ 15 h 487"/>
                  <a:gd name="T32" fmla="*/ 8 w 277"/>
                  <a:gd name="T33" fmla="*/ 13 h 487"/>
                  <a:gd name="T34" fmla="*/ 7 w 277"/>
                  <a:gd name="T35" fmla="*/ 13 h 487"/>
                  <a:gd name="T36" fmla="*/ 4 w 277"/>
                  <a:gd name="T37" fmla="*/ 13 h 487"/>
                  <a:gd name="T38" fmla="*/ 3 w 277"/>
                  <a:gd name="T39" fmla="*/ 14 h 487"/>
                  <a:gd name="T40" fmla="*/ 3 w 277"/>
                  <a:gd name="T41" fmla="*/ 12 h 487"/>
                  <a:gd name="T42" fmla="*/ 3 w 277"/>
                  <a:gd name="T43" fmla="*/ 11 h 487"/>
                  <a:gd name="T44" fmla="*/ 3 w 277"/>
                  <a:gd name="T45" fmla="*/ 10 h 487"/>
                  <a:gd name="T46" fmla="*/ 7 w 277"/>
                  <a:gd name="T47" fmla="*/ 10 h 487"/>
                  <a:gd name="T48" fmla="*/ 3 w 277"/>
                  <a:gd name="T49" fmla="*/ 9 h 487"/>
                  <a:gd name="T50" fmla="*/ 3 w 277"/>
                  <a:gd name="T51" fmla="*/ 9 h 487"/>
                  <a:gd name="T52" fmla="*/ 4 w 277"/>
                  <a:gd name="T53" fmla="*/ 8 h 487"/>
                  <a:gd name="T54" fmla="*/ 7 w 277"/>
                  <a:gd name="T55" fmla="*/ 6 h 487"/>
                  <a:gd name="T56" fmla="*/ 4 w 277"/>
                  <a:gd name="T57" fmla="*/ 7 h 487"/>
                  <a:gd name="T58" fmla="*/ 2 w 277"/>
                  <a:gd name="T59" fmla="*/ 9 h 487"/>
                  <a:gd name="T60" fmla="*/ 2 w 277"/>
                  <a:gd name="T61" fmla="*/ 8 h 487"/>
                  <a:gd name="T62" fmla="*/ 3 w 277"/>
                  <a:gd name="T63" fmla="*/ 7 h 487"/>
                  <a:gd name="T64" fmla="*/ 4 w 277"/>
                  <a:gd name="T65" fmla="*/ 5 h 487"/>
                  <a:gd name="T66" fmla="*/ 3 w 277"/>
                  <a:gd name="T67" fmla="*/ 7 h 487"/>
                  <a:gd name="T68" fmla="*/ 2 w 277"/>
                  <a:gd name="T69" fmla="*/ 8 h 487"/>
                  <a:gd name="T70" fmla="*/ 1 w 277"/>
                  <a:gd name="T71" fmla="*/ 7 h 487"/>
                  <a:gd name="T72" fmla="*/ 2 w 277"/>
                  <a:gd name="T73" fmla="*/ 6 h 487"/>
                  <a:gd name="T74" fmla="*/ 2 w 277"/>
                  <a:gd name="T75" fmla="*/ 4 h 487"/>
                  <a:gd name="T76" fmla="*/ 3 w 277"/>
                  <a:gd name="T77" fmla="*/ 3 h 487"/>
                  <a:gd name="T78" fmla="*/ 3 w 277"/>
                  <a:gd name="T79" fmla="*/ 2 h 487"/>
                  <a:gd name="T80" fmla="*/ 5 w 277"/>
                  <a:gd name="T81" fmla="*/ 2 h 487"/>
                  <a:gd name="T82" fmla="*/ 7 w 277"/>
                  <a:gd name="T83" fmla="*/ 1 h 487"/>
                  <a:gd name="T84" fmla="*/ 8 w 277"/>
                  <a:gd name="T85" fmla="*/ 1 h 487"/>
                  <a:gd name="T86" fmla="*/ 7 w 277"/>
                  <a:gd name="T87" fmla="*/ 0 h 487"/>
                  <a:gd name="T88" fmla="*/ 5 w 277"/>
                  <a:gd name="T89" fmla="*/ 1 h 487"/>
                  <a:gd name="T90" fmla="*/ 3 w 277"/>
                  <a:gd name="T91" fmla="*/ 1 h 487"/>
                  <a:gd name="T92" fmla="*/ 2 w 277"/>
                  <a:gd name="T93" fmla="*/ 3 h 487"/>
                  <a:gd name="T94" fmla="*/ 0 w 277"/>
                  <a:gd name="T95" fmla="*/ 5 h 487"/>
                  <a:gd name="T96" fmla="*/ 0 w 277"/>
                  <a:gd name="T97" fmla="*/ 5 h 4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7"/>
                  <a:gd name="T148" fmla="*/ 0 h 487"/>
                  <a:gd name="T149" fmla="*/ 277 w 277"/>
                  <a:gd name="T150" fmla="*/ 487 h 4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7" h="487">
                    <a:moveTo>
                      <a:pt x="0" y="141"/>
                    </a:moveTo>
                    <a:lnTo>
                      <a:pt x="11" y="217"/>
                    </a:lnTo>
                    <a:lnTo>
                      <a:pt x="34" y="236"/>
                    </a:lnTo>
                    <a:lnTo>
                      <a:pt x="44" y="277"/>
                    </a:lnTo>
                    <a:lnTo>
                      <a:pt x="53" y="290"/>
                    </a:lnTo>
                    <a:lnTo>
                      <a:pt x="52" y="362"/>
                    </a:lnTo>
                    <a:lnTo>
                      <a:pt x="50" y="468"/>
                    </a:lnTo>
                    <a:lnTo>
                      <a:pt x="63" y="487"/>
                    </a:lnTo>
                    <a:lnTo>
                      <a:pt x="72" y="444"/>
                    </a:lnTo>
                    <a:lnTo>
                      <a:pt x="119" y="420"/>
                    </a:lnTo>
                    <a:lnTo>
                      <a:pt x="161" y="407"/>
                    </a:lnTo>
                    <a:lnTo>
                      <a:pt x="203" y="417"/>
                    </a:lnTo>
                    <a:lnTo>
                      <a:pt x="254" y="441"/>
                    </a:lnTo>
                    <a:lnTo>
                      <a:pt x="267" y="456"/>
                    </a:lnTo>
                    <a:lnTo>
                      <a:pt x="263" y="483"/>
                    </a:lnTo>
                    <a:lnTo>
                      <a:pt x="277" y="458"/>
                    </a:lnTo>
                    <a:lnTo>
                      <a:pt x="250" y="414"/>
                    </a:lnTo>
                    <a:lnTo>
                      <a:pt x="198" y="394"/>
                    </a:lnTo>
                    <a:lnTo>
                      <a:pt x="103" y="402"/>
                    </a:lnTo>
                    <a:lnTo>
                      <a:pt x="70" y="417"/>
                    </a:lnTo>
                    <a:lnTo>
                      <a:pt x="70" y="384"/>
                    </a:lnTo>
                    <a:lnTo>
                      <a:pt x="70" y="335"/>
                    </a:lnTo>
                    <a:lnTo>
                      <a:pt x="76" y="297"/>
                    </a:lnTo>
                    <a:lnTo>
                      <a:pt x="213" y="313"/>
                    </a:lnTo>
                    <a:lnTo>
                      <a:pt x="78" y="280"/>
                    </a:lnTo>
                    <a:lnTo>
                      <a:pt x="79" y="263"/>
                    </a:lnTo>
                    <a:lnTo>
                      <a:pt x="111" y="240"/>
                    </a:lnTo>
                    <a:lnTo>
                      <a:pt x="223" y="168"/>
                    </a:lnTo>
                    <a:lnTo>
                      <a:pt x="118" y="220"/>
                    </a:lnTo>
                    <a:lnTo>
                      <a:pt x="56" y="263"/>
                    </a:lnTo>
                    <a:lnTo>
                      <a:pt x="60" y="247"/>
                    </a:lnTo>
                    <a:lnTo>
                      <a:pt x="85" y="217"/>
                    </a:lnTo>
                    <a:lnTo>
                      <a:pt x="121" y="158"/>
                    </a:lnTo>
                    <a:lnTo>
                      <a:pt x="67" y="218"/>
                    </a:lnTo>
                    <a:lnTo>
                      <a:pt x="47" y="230"/>
                    </a:lnTo>
                    <a:lnTo>
                      <a:pt x="29" y="204"/>
                    </a:lnTo>
                    <a:lnTo>
                      <a:pt x="36" y="164"/>
                    </a:lnTo>
                    <a:lnTo>
                      <a:pt x="47" y="112"/>
                    </a:lnTo>
                    <a:lnTo>
                      <a:pt x="78" y="67"/>
                    </a:lnTo>
                    <a:lnTo>
                      <a:pt x="93" y="47"/>
                    </a:lnTo>
                    <a:lnTo>
                      <a:pt x="134" y="33"/>
                    </a:lnTo>
                    <a:lnTo>
                      <a:pt x="223" y="11"/>
                    </a:lnTo>
                    <a:lnTo>
                      <a:pt x="254" y="10"/>
                    </a:lnTo>
                    <a:lnTo>
                      <a:pt x="204" y="0"/>
                    </a:lnTo>
                    <a:lnTo>
                      <a:pt x="136" y="3"/>
                    </a:lnTo>
                    <a:lnTo>
                      <a:pt x="76" y="32"/>
                    </a:lnTo>
                    <a:lnTo>
                      <a:pt x="39" y="72"/>
                    </a:lnTo>
                    <a:lnTo>
                      <a:pt x="0"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1" name="Freeform 184">
                <a:extLst>
                  <a:ext uri="{FF2B5EF4-FFF2-40B4-BE49-F238E27FC236}">
                    <a16:creationId xmlns:a16="http://schemas.microsoft.com/office/drawing/2014/main" id="{A8676C0D-66D9-41CD-8EC3-9EB7486B08B4}"/>
                  </a:ext>
                </a:extLst>
              </p:cNvPr>
              <p:cNvSpPr>
                <a:spLocks/>
              </p:cNvSpPr>
              <p:nvPr/>
            </p:nvSpPr>
            <p:spPr bwMode="auto">
              <a:xfrm>
                <a:off x="5254" y="2835"/>
                <a:ext cx="85" cy="219"/>
              </a:xfrm>
              <a:custGeom>
                <a:avLst/>
                <a:gdLst>
                  <a:gd name="T0" fmla="*/ 1 w 170"/>
                  <a:gd name="T1" fmla="*/ 13 h 438"/>
                  <a:gd name="T2" fmla="*/ 3 w 170"/>
                  <a:gd name="T3" fmla="*/ 13 h 438"/>
                  <a:gd name="T4" fmla="*/ 3 w 170"/>
                  <a:gd name="T5" fmla="*/ 12 h 438"/>
                  <a:gd name="T6" fmla="*/ 3 w 170"/>
                  <a:gd name="T7" fmla="*/ 11 h 438"/>
                  <a:gd name="T8" fmla="*/ 0 w 170"/>
                  <a:gd name="T9" fmla="*/ 10 h 438"/>
                  <a:gd name="T10" fmla="*/ 3 w 170"/>
                  <a:gd name="T11" fmla="*/ 11 h 438"/>
                  <a:gd name="T12" fmla="*/ 3 w 170"/>
                  <a:gd name="T13" fmla="*/ 10 h 438"/>
                  <a:gd name="T14" fmla="*/ 3 w 170"/>
                  <a:gd name="T15" fmla="*/ 9 h 438"/>
                  <a:gd name="T16" fmla="*/ 3 w 170"/>
                  <a:gd name="T17" fmla="*/ 7 h 438"/>
                  <a:gd name="T18" fmla="*/ 3 w 170"/>
                  <a:gd name="T19" fmla="*/ 7 h 438"/>
                  <a:gd name="T20" fmla="*/ 3 w 170"/>
                  <a:gd name="T21" fmla="*/ 6 h 438"/>
                  <a:gd name="T22" fmla="*/ 3 w 170"/>
                  <a:gd name="T23" fmla="*/ 5 h 438"/>
                  <a:gd name="T24" fmla="*/ 3 w 170"/>
                  <a:gd name="T25" fmla="*/ 3 h 438"/>
                  <a:gd name="T26" fmla="*/ 3 w 170"/>
                  <a:gd name="T27" fmla="*/ 3 h 438"/>
                  <a:gd name="T28" fmla="*/ 3 w 170"/>
                  <a:gd name="T29" fmla="*/ 3 h 438"/>
                  <a:gd name="T30" fmla="*/ 3 w 170"/>
                  <a:gd name="T31" fmla="*/ 2 h 438"/>
                  <a:gd name="T32" fmla="*/ 3 w 170"/>
                  <a:gd name="T33" fmla="*/ 0 h 438"/>
                  <a:gd name="T34" fmla="*/ 3 w 170"/>
                  <a:gd name="T35" fmla="*/ 1 h 438"/>
                  <a:gd name="T36" fmla="*/ 5 w 170"/>
                  <a:gd name="T37" fmla="*/ 2 h 438"/>
                  <a:gd name="T38" fmla="*/ 5 w 170"/>
                  <a:gd name="T39" fmla="*/ 3 h 438"/>
                  <a:gd name="T40" fmla="*/ 3 w 170"/>
                  <a:gd name="T41" fmla="*/ 5 h 438"/>
                  <a:gd name="T42" fmla="*/ 3 w 170"/>
                  <a:gd name="T43" fmla="*/ 6 h 438"/>
                  <a:gd name="T44" fmla="*/ 3 w 170"/>
                  <a:gd name="T45" fmla="*/ 6 h 438"/>
                  <a:gd name="T46" fmla="*/ 5 w 170"/>
                  <a:gd name="T47" fmla="*/ 6 h 438"/>
                  <a:gd name="T48" fmla="*/ 3 w 170"/>
                  <a:gd name="T49" fmla="*/ 7 h 438"/>
                  <a:gd name="T50" fmla="*/ 3 w 170"/>
                  <a:gd name="T51" fmla="*/ 7 h 438"/>
                  <a:gd name="T52" fmla="*/ 5 w 170"/>
                  <a:gd name="T53" fmla="*/ 7 h 438"/>
                  <a:gd name="T54" fmla="*/ 3 w 170"/>
                  <a:gd name="T55" fmla="*/ 7 h 438"/>
                  <a:gd name="T56" fmla="*/ 3 w 170"/>
                  <a:gd name="T57" fmla="*/ 7 h 438"/>
                  <a:gd name="T58" fmla="*/ 3 w 170"/>
                  <a:gd name="T59" fmla="*/ 10 h 438"/>
                  <a:gd name="T60" fmla="*/ 3 w 170"/>
                  <a:gd name="T61" fmla="*/ 12 h 438"/>
                  <a:gd name="T62" fmla="*/ 3 w 170"/>
                  <a:gd name="T63" fmla="*/ 14 h 438"/>
                  <a:gd name="T64" fmla="*/ 1 w 170"/>
                  <a:gd name="T65" fmla="*/ 14 h 438"/>
                  <a:gd name="T66" fmla="*/ 1 w 170"/>
                  <a:gd name="T67" fmla="*/ 13 h 438"/>
                  <a:gd name="T68" fmla="*/ 1 w 170"/>
                  <a:gd name="T69" fmla="*/ 13 h 4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
                  <a:gd name="T106" fmla="*/ 0 h 438"/>
                  <a:gd name="T107" fmla="*/ 170 w 170"/>
                  <a:gd name="T108" fmla="*/ 438 h 43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 h="438">
                    <a:moveTo>
                      <a:pt x="63" y="405"/>
                    </a:moveTo>
                    <a:lnTo>
                      <a:pt x="79" y="399"/>
                    </a:lnTo>
                    <a:lnTo>
                      <a:pt x="70" y="365"/>
                    </a:lnTo>
                    <a:lnTo>
                      <a:pt x="66" y="346"/>
                    </a:lnTo>
                    <a:lnTo>
                      <a:pt x="0" y="299"/>
                    </a:lnTo>
                    <a:lnTo>
                      <a:pt x="73" y="339"/>
                    </a:lnTo>
                    <a:lnTo>
                      <a:pt x="85" y="307"/>
                    </a:lnTo>
                    <a:lnTo>
                      <a:pt x="80" y="257"/>
                    </a:lnTo>
                    <a:lnTo>
                      <a:pt x="92" y="234"/>
                    </a:lnTo>
                    <a:lnTo>
                      <a:pt x="90" y="214"/>
                    </a:lnTo>
                    <a:lnTo>
                      <a:pt x="82" y="189"/>
                    </a:lnTo>
                    <a:lnTo>
                      <a:pt x="82" y="136"/>
                    </a:lnTo>
                    <a:lnTo>
                      <a:pt x="93" y="95"/>
                    </a:lnTo>
                    <a:lnTo>
                      <a:pt x="103" y="118"/>
                    </a:lnTo>
                    <a:lnTo>
                      <a:pt x="111" y="89"/>
                    </a:lnTo>
                    <a:lnTo>
                      <a:pt x="111" y="47"/>
                    </a:lnTo>
                    <a:lnTo>
                      <a:pt x="96" y="0"/>
                    </a:lnTo>
                    <a:lnTo>
                      <a:pt x="124" y="31"/>
                    </a:lnTo>
                    <a:lnTo>
                      <a:pt x="132" y="64"/>
                    </a:lnTo>
                    <a:lnTo>
                      <a:pt x="129" y="110"/>
                    </a:lnTo>
                    <a:lnTo>
                      <a:pt x="116" y="136"/>
                    </a:lnTo>
                    <a:lnTo>
                      <a:pt x="108" y="168"/>
                    </a:lnTo>
                    <a:lnTo>
                      <a:pt x="105" y="192"/>
                    </a:lnTo>
                    <a:lnTo>
                      <a:pt x="161" y="191"/>
                    </a:lnTo>
                    <a:lnTo>
                      <a:pt x="111" y="215"/>
                    </a:lnTo>
                    <a:lnTo>
                      <a:pt x="109" y="228"/>
                    </a:lnTo>
                    <a:lnTo>
                      <a:pt x="170" y="224"/>
                    </a:lnTo>
                    <a:lnTo>
                      <a:pt x="124" y="244"/>
                    </a:lnTo>
                    <a:lnTo>
                      <a:pt x="99" y="254"/>
                    </a:lnTo>
                    <a:lnTo>
                      <a:pt x="93" y="316"/>
                    </a:lnTo>
                    <a:lnTo>
                      <a:pt x="86" y="355"/>
                    </a:lnTo>
                    <a:lnTo>
                      <a:pt x="86" y="422"/>
                    </a:lnTo>
                    <a:lnTo>
                      <a:pt x="62" y="438"/>
                    </a:lnTo>
                    <a:lnTo>
                      <a:pt x="63" y="4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2" name="Freeform 185">
                <a:extLst>
                  <a:ext uri="{FF2B5EF4-FFF2-40B4-BE49-F238E27FC236}">
                    <a16:creationId xmlns:a16="http://schemas.microsoft.com/office/drawing/2014/main" id="{5EF27A71-BB5E-4E94-AB59-9A1D97768425}"/>
                  </a:ext>
                </a:extLst>
              </p:cNvPr>
              <p:cNvSpPr>
                <a:spLocks/>
              </p:cNvSpPr>
              <p:nvPr/>
            </p:nvSpPr>
            <p:spPr bwMode="auto">
              <a:xfrm>
                <a:off x="5292" y="2823"/>
                <a:ext cx="106" cy="223"/>
              </a:xfrm>
              <a:custGeom>
                <a:avLst/>
                <a:gdLst>
                  <a:gd name="T0" fmla="*/ 0 w 213"/>
                  <a:gd name="T1" fmla="*/ 14 h 445"/>
                  <a:gd name="T2" fmla="*/ 2 w 213"/>
                  <a:gd name="T3" fmla="*/ 13 h 445"/>
                  <a:gd name="T4" fmla="*/ 3 w 213"/>
                  <a:gd name="T5" fmla="*/ 11 h 445"/>
                  <a:gd name="T6" fmla="*/ 5 w 213"/>
                  <a:gd name="T7" fmla="*/ 8 h 445"/>
                  <a:gd name="T8" fmla="*/ 5 w 213"/>
                  <a:gd name="T9" fmla="*/ 8 h 445"/>
                  <a:gd name="T10" fmla="*/ 6 w 213"/>
                  <a:gd name="T11" fmla="*/ 9 h 445"/>
                  <a:gd name="T12" fmla="*/ 6 w 213"/>
                  <a:gd name="T13" fmla="*/ 7 h 445"/>
                  <a:gd name="T14" fmla="*/ 5 w 213"/>
                  <a:gd name="T15" fmla="*/ 5 h 445"/>
                  <a:gd name="T16" fmla="*/ 5 w 213"/>
                  <a:gd name="T17" fmla="*/ 3 h 445"/>
                  <a:gd name="T18" fmla="*/ 4 w 213"/>
                  <a:gd name="T19" fmla="*/ 2 h 445"/>
                  <a:gd name="T20" fmla="*/ 1 w 213"/>
                  <a:gd name="T21" fmla="*/ 0 h 445"/>
                  <a:gd name="T22" fmla="*/ 4 w 213"/>
                  <a:gd name="T23" fmla="*/ 3 h 445"/>
                  <a:gd name="T24" fmla="*/ 5 w 213"/>
                  <a:gd name="T25" fmla="*/ 4 h 445"/>
                  <a:gd name="T26" fmla="*/ 5 w 213"/>
                  <a:gd name="T27" fmla="*/ 6 h 445"/>
                  <a:gd name="T28" fmla="*/ 5 w 213"/>
                  <a:gd name="T29" fmla="*/ 7 h 445"/>
                  <a:gd name="T30" fmla="*/ 4 w 213"/>
                  <a:gd name="T31" fmla="*/ 9 h 445"/>
                  <a:gd name="T32" fmla="*/ 3 w 213"/>
                  <a:gd name="T33" fmla="*/ 10 h 445"/>
                  <a:gd name="T34" fmla="*/ 2 w 213"/>
                  <a:gd name="T35" fmla="*/ 12 h 445"/>
                  <a:gd name="T36" fmla="*/ 3 w 213"/>
                  <a:gd name="T37" fmla="*/ 10 h 445"/>
                  <a:gd name="T38" fmla="*/ 2 w 213"/>
                  <a:gd name="T39" fmla="*/ 11 h 445"/>
                  <a:gd name="T40" fmla="*/ 1 w 213"/>
                  <a:gd name="T41" fmla="*/ 11 h 445"/>
                  <a:gd name="T42" fmla="*/ 0 w 213"/>
                  <a:gd name="T43" fmla="*/ 11 h 445"/>
                  <a:gd name="T44" fmla="*/ 0 w 213"/>
                  <a:gd name="T45" fmla="*/ 12 h 445"/>
                  <a:gd name="T46" fmla="*/ 0 w 213"/>
                  <a:gd name="T47" fmla="*/ 14 h 445"/>
                  <a:gd name="T48" fmla="*/ 0 w 213"/>
                  <a:gd name="T49" fmla="*/ 14 h 445"/>
                  <a:gd name="T50" fmla="*/ 0 w 213"/>
                  <a:gd name="T51" fmla="*/ 14 h 4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3"/>
                  <a:gd name="T79" fmla="*/ 0 h 445"/>
                  <a:gd name="T80" fmla="*/ 213 w 213"/>
                  <a:gd name="T81" fmla="*/ 445 h 44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3" h="445">
                    <a:moveTo>
                      <a:pt x="6" y="445"/>
                    </a:moveTo>
                    <a:lnTo>
                      <a:pt x="68" y="392"/>
                    </a:lnTo>
                    <a:lnTo>
                      <a:pt x="117" y="330"/>
                    </a:lnTo>
                    <a:lnTo>
                      <a:pt x="160" y="245"/>
                    </a:lnTo>
                    <a:lnTo>
                      <a:pt x="180" y="225"/>
                    </a:lnTo>
                    <a:lnTo>
                      <a:pt x="213" y="278"/>
                    </a:lnTo>
                    <a:lnTo>
                      <a:pt x="193" y="201"/>
                    </a:lnTo>
                    <a:lnTo>
                      <a:pt x="190" y="139"/>
                    </a:lnTo>
                    <a:lnTo>
                      <a:pt x="167" y="96"/>
                    </a:lnTo>
                    <a:lnTo>
                      <a:pt x="141" y="60"/>
                    </a:lnTo>
                    <a:lnTo>
                      <a:pt x="62" y="0"/>
                    </a:lnTo>
                    <a:lnTo>
                      <a:pt x="134" y="72"/>
                    </a:lnTo>
                    <a:lnTo>
                      <a:pt x="170" y="115"/>
                    </a:lnTo>
                    <a:lnTo>
                      <a:pt x="178" y="164"/>
                    </a:lnTo>
                    <a:lnTo>
                      <a:pt x="167" y="215"/>
                    </a:lnTo>
                    <a:lnTo>
                      <a:pt x="131" y="270"/>
                    </a:lnTo>
                    <a:lnTo>
                      <a:pt x="115" y="309"/>
                    </a:lnTo>
                    <a:lnTo>
                      <a:pt x="81" y="356"/>
                    </a:lnTo>
                    <a:lnTo>
                      <a:pt x="101" y="296"/>
                    </a:lnTo>
                    <a:lnTo>
                      <a:pt x="79" y="323"/>
                    </a:lnTo>
                    <a:lnTo>
                      <a:pt x="48" y="336"/>
                    </a:lnTo>
                    <a:lnTo>
                      <a:pt x="14" y="346"/>
                    </a:lnTo>
                    <a:lnTo>
                      <a:pt x="0" y="375"/>
                    </a:lnTo>
                    <a:lnTo>
                      <a:pt x="4" y="418"/>
                    </a:lnTo>
                    <a:lnTo>
                      <a:pt x="6" y="4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3" name="Freeform 186">
                <a:extLst>
                  <a:ext uri="{FF2B5EF4-FFF2-40B4-BE49-F238E27FC236}">
                    <a16:creationId xmlns:a16="http://schemas.microsoft.com/office/drawing/2014/main" id="{23D2B72E-0302-42BD-BB39-D4460F073FB2}"/>
                  </a:ext>
                </a:extLst>
              </p:cNvPr>
              <p:cNvSpPr>
                <a:spLocks/>
              </p:cNvSpPr>
              <p:nvPr/>
            </p:nvSpPr>
            <p:spPr bwMode="auto">
              <a:xfrm>
                <a:off x="5087" y="2946"/>
                <a:ext cx="96" cy="89"/>
              </a:xfrm>
              <a:custGeom>
                <a:avLst/>
                <a:gdLst>
                  <a:gd name="T0" fmla="*/ 5 w 193"/>
                  <a:gd name="T1" fmla="*/ 5 h 180"/>
                  <a:gd name="T2" fmla="*/ 3 w 193"/>
                  <a:gd name="T3" fmla="*/ 4 h 180"/>
                  <a:gd name="T4" fmla="*/ 1 w 193"/>
                  <a:gd name="T5" fmla="*/ 2 h 180"/>
                  <a:gd name="T6" fmla="*/ 0 w 193"/>
                  <a:gd name="T7" fmla="*/ 0 h 180"/>
                  <a:gd name="T8" fmla="*/ 1 w 193"/>
                  <a:gd name="T9" fmla="*/ 2 h 180"/>
                  <a:gd name="T10" fmla="*/ 3 w 193"/>
                  <a:gd name="T11" fmla="*/ 3 h 180"/>
                  <a:gd name="T12" fmla="*/ 4 w 193"/>
                  <a:gd name="T13" fmla="*/ 4 h 180"/>
                  <a:gd name="T14" fmla="*/ 4 w 193"/>
                  <a:gd name="T15" fmla="*/ 4 h 180"/>
                  <a:gd name="T16" fmla="*/ 6 w 193"/>
                  <a:gd name="T17" fmla="*/ 1 h 180"/>
                  <a:gd name="T18" fmla="*/ 5 w 193"/>
                  <a:gd name="T19" fmla="*/ 5 h 180"/>
                  <a:gd name="T20" fmla="*/ 5 w 193"/>
                  <a:gd name="T21" fmla="*/ 5 h 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3"/>
                  <a:gd name="T34" fmla="*/ 0 h 180"/>
                  <a:gd name="T35" fmla="*/ 193 w 193"/>
                  <a:gd name="T36" fmla="*/ 180 h 1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3" h="180">
                    <a:moveTo>
                      <a:pt x="180" y="180"/>
                    </a:moveTo>
                    <a:lnTo>
                      <a:pt x="111" y="134"/>
                    </a:lnTo>
                    <a:lnTo>
                      <a:pt x="58" y="86"/>
                    </a:lnTo>
                    <a:lnTo>
                      <a:pt x="0" y="0"/>
                    </a:lnTo>
                    <a:lnTo>
                      <a:pt x="63" y="79"/>
                    </a:lnTo>
                    <a:lnTo>
                      <a:pt x="112" y="115"/>
                    </a:lnTo>
                    <a:lnTo>
                      <a:pt x="142" y="132"/>
                    </a:lnTo>
                    <a:lnTo>
                      <a:pt x="157" y="137"/>
                    </a:lnTo>
                    <a:lnTo>
                      <a:pt x="193" y="63"/>
                    </a:lnTo>
                    <a:lnTo>
                      <a:pt x="180"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4" name="Freeform 187">
                <a:extLst>
                  <a:ext uri="{FF2B5EF4-FFF2-40B4-BE49-F238E27FC236}">
                    <a16:creationId xmlns:a16="http://schemas.microsoft.com/office/drawing/2014/main" id="{52E3477E-5CD7-4F84-A72C-7721D1F4D579}"/>
                  </a:ext>
                </a:extLst>
              </p:cNvPr>
              <p:cNvSpPr>
                <a:spLocks/>
              </p:cNvSpPr>
              <p:nvPr/>
            </p:nvSpPr>
            <p:spPr bwMode="auto">
              <a:xfrm>
                <a:off x="5275" y="2869"/>
                <a:ext cx="228" cy="380"/>
              </a:xfrm>
              <a:custGeom>
                <a:avLst/>
                <a:gdLst>
                  <a:gd name="T0" fmla="*/ 10 w 455"/>
                  <a:gd name="T1" fmla="*/ 4 h 762"/>
                  <a:gd name="T2" fmla="*/ 8 w 455"/>
                  <a:gd name="T3" fmla="*/ 7 h 762"/>
                  <a:gd name="T4" fmla="*/ 7 w 455"/>
                  <a:gd name="T5" fmla="*/ 9 h 762"/>
                  <a:gd name="T6" fmla="*/ 5 w 455"/>
                  <a:gd name="T7" fmla="*/ 11 h 762"/>
                  <a:gd name="T8" fmla="*/ 2 w 455"/>
                  <a:gd name="T9" fmla="*/ 11 h 762"/>
                  <a:gd name="T10" fmla="*/ 1 w 455"/>
                  <a:gd name="T11" fmla="*/ 11 h 762"/>
                  <a:gd name="T12" fmla="*/ 1 w 455"/>
                  <a:gd name="T13" fmla="*/ 13 h 762"/>
                  <a:gd name="T14" fmla="*/ 2 w 455"/>
                  <a:gd name="T15" fmla="*/ 14 h 762"/>
                  <a:gd name="T16" fmla="*/ 6 w 455"/>
                  <a:gd name="T17" fmla="*/ 11 h 762"/>
                  <a:gd name="T18" fmla="*/ 7 w 455"/>
                  <a:gd name="T19" fmla="*/ 10 h 762"/>
                  <a:gd name="T20" fmla="*/ 10 w 455"/>
                  <a:gd name="T21" fmla="*/ 6 h 762"/>
                  <a:gd name="T22" fmla="*/ 12 w 455"/>
                  <a:gd name="T23" fmla="*/ 5 h 762"/>
                  <a:gd name="T24" fmla="*/ 13 w 455"/>
                  <a:gd name="T25" fmla="*/ 8 h 762"/>
                  <a:gd name="T26" fmla="*/ 14 w 455"/>
                  <a:gd name="T27" fmla="*/ 12 h 762"/>
                  <a:gd name="T28" fmla="*/ 14 w 455"/>
                  <a:gd name="T29" fmla="*/ 15 h 762"/>
                  <a:gd name="T30" fmla="*/ 12 w 455"/>
                  <a:gd name="T31" fmla="*/ 18 h 762"/>
                  <a:gd name="T32" fmla="*/ 9 w 455"/>
                  <a:gd name="T33" fmla="*/ 20 h 762"/>
                  <a:gd name="T34" fmla="*/ 7 w 455"/>
                  <a:gd name="T35" fmla="*/ 20 h 762"/>
                  <a:gd name="T36" fmla="*/ 6 w 455"/>
                  <a:gd name="T37" fmla="*/ 17 h 762"/>
                  <a:gd name="T38" fmla="*/ 2 w 455"/>
                  <a:gd name="T39" fmla="*/ 14 h 762"/>
                  <a:gd name="T40" fmla="*/ 2 w 455"/>
                  <a:gd name="T41" fmla="*/ 15 h 762"/>
                  <a:gd name="T42" fmla="*/ 6 w 455"/>
                  <a:gd name="T43" fmla="*/ 18 h 762"/>
                  <a:gd name="T44" fmla="*/ 6 w 455"/>
                  <a:gd name="T45" fmla="*/ 20 h 762"/>
                  <a:gd name="T46" fmla="*/ 5 w 455"/>
                  <a:gd name="T47" fmla="*/ 20 h 762"/>
                  <a:gd name="T48" fmla="*/ 5 w 455"/>
                  <a:gd name="T49" fmla="*/ 18 h 762"/>
                  <a:gd name="T50" fmla="*/ 4 w 455"/>
                  <a:gd name="T51" fmla="*/ 16 h 762"/>
                  <a:gd name="T52" fmla="*/ 0 w 455"/>
                  <a:gd name="T53" fmla="*/ 15 h 762"/>
                  <a:gd name="T54" fmla="*/ 4 w 455"/>
                  <a:gd name="T55" fmla="*/ 17 h 762"/>
                  <a:gd name="T56" fmla="*/ 5 w 455"/>
                  <a:gd name="T57" fmla="*/ 20 h 762"/>
                  <a:gd name="T58" fmla="*/ 5 w 455"/>
                  <a:gd name="T59" fmla="*/ 22 h 762"/>
                  <a:gd name="T60" fmla="*/ 4 w 455"/>
                  <a:gd name="T61" fmla="*/ 23 h 762"/>
                  <a:gd name="T62" fmla="*/ 9 w 455"/>
                  <a:gd name="T63" fmla="*/ 21 h 762"/>
                  <a:gd name="T64" fmla="*/ 13 w 455"/>
                  <a:gd name="T65" fmla="*/ 17 h 762"/>
                  <a:gd name="T66" fmla="*/ 15 w 455"/>
                  <a:gd name="T67" fmla="*/ 13 h 762"/>
                  <a:gd name="T68" fmla="*/ 14 w 455"/>
                  <a:gd name="T69" fmla="*/ 8 h 762"/>
                  <a:gd name="T70" fmla="*/ 11 w 455"/>
                  <a:gd name="T71" fmla="*/ 4 h 762"/>
                  <a:gd name="T72" fmla="*/ 6 w 455"/>
                  <a:gd name="T73" fmla="*/ 0 h 7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55"/>
                  <a:gd name="T112" fmla="*/ 0 h 762"/>
                  <a:gd name="T113" fmla="*/ 455 w 455"/>
                  <a:gd name="T114" fmla="*/ 762 h 7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55" h="762">
                    <a:moveTo>
                      <a:pt x="192" y="0"/>
                    </a:moveTo>
                    <a:lnTo>
                      <a:pt x="310" y="141"/>
                    </a:lnTo>
                    <a:lnTo>
                      <a:pt x="290" y="196"/>
                    </a:lnTo>
                    <a:lnTo>
                      <a:pt x="254" y="253"/>
                    </a:lnTo>
                    <a:lnTo>
                      <a:pt x="232" y="296"/>
                    </a:lnTo>
                    <a:lnTo>
                      <a:pt x="214" y="316"/>
                    </a:lnTo>
                    <a:lnTo>
                      <a:pt x="175" y="338"/>
                    </a:lnTo>
                    <a:lnTo>
                      <a:pt x="136" y="362"/>
                    </a:lnTo>
                    <a:lnTo>
                      <a:pt x="82" y="368"/>
                    </a:lnTo>
                    <a:lnTo>
                      <a:pt x="38" y="371"/>
                    </a:lnTo>
                    <a:lnTo>
                      <a:pt x="37" y="352"/>
                    </a:lnTo>
                    <a:lnTo>
                      <a:pt x="17" y="355"/>
                    </a:lnTo>
                    <a:lnTo>
                      <a:pt x="13" y="408"/>
                    </a:lnTo>
                    <a:lnTo>
                      <a:pt x="7" y="437"/>
                    </a:lnTo>
                    <a:lnTo>
                      <a:pt x="20" y="459"/>
                    </a:lnTo>
                    <a:lnTo>
                      <a:pt x="37" y="451"/>
                    </a:lnTo>
                    <a:lnTo>
                      <a:pt x="86" y="410"/>
                    </a:lnTo>
                    <a:lnTo>
                      <a:pt x="179" y="361"/>
                    </a:lnTo>
                    <a:lnTo>
                      <a:pt x="310" y="328"/>
                    </a:lnTo>
                    <a:lnTo>
                      <a:pt x="208" y="337"/>
                    </a:lnTo>
                    <a:lnTo>
                      <a:pt x="247" y="302"/>
                    </a:lnTo>
                    <a:lnTo>
                      <a:pt x="314" y="197"/>
                    </a:lnTo>
                    <a:lnTo>
                      <a:pt x="329" y="150"/>
                    </a:lnTo>
                    <a:lnTo>
                      <a:pt x="358" y="178"/>
                    </a:lnTo>
                    <a:lnTo>
                      <a:pt x="379" y="230"/>
                    </a:lnTo>
                    <a:lnTo>
                      <a:pt x="409" y="286"/>
                    </a:lnTo>
                    <a:lnTo>
                      <a:pt x="425" y="334"/>
                    </a:lnTo>
                    <a:lnTo>
                      <a:pt x="435" y="394"/>
                    </a:lnTo>
                    <a:lnTo>
                      <a:pt x="438" y="426"/>
                    </a:lnTo>
                    <a:lnTo>
                      <a:pt x="432" y="486"/>
                    </a:lnTo>
                    <a:lnTo>
                      <a:pt x="418" y="520"/>
                    </a:lnTo>
                    <a:lnTo>
                      <a:pt x="378" y="577"/>
                    </a:lnTo>
                    <a:lnTo>
                      <a:pt x="360" y="607"/>
                    </a:lnTo>
                    <a:lnTo>
                      <a:pt x="283" y="647"/>
                    </a:lnTo>
                    <a:lnTo>
                      <a:pt x="232" y="660"/>
                    </a:lnTo>
                    <a:lnTo>
                      <a:pt x="195" y="661"/>
                    </a:lnTo>
                    <a:lnTo>
                      <a:pt x="191" y="625"/>
                    </a:lnTo>
                    <a:lnTo>
                      <a:pt x="178" y="574"/>
                    </a:lnTo>
                    <a:lnTo>
                      <a:pt x="143" y="532"/>
                    </a:lnTo>
                    <a:lnTo>
                      <a:pt x="63" y="480"/>
                    </a:lnTo>
                    <a:lnTo>
                      <a:pt x="4" y="470"/>
                    </a:lnTo>
                    <a:lnTo>
                      <a:pt x="63" y="493"/>
                    </a:lnTo>
                    <a:lnTo>
                      <a:pt x="140" y="546"/>
                    </a:lnTo>
                    <a:lnTo>
                      <a:pt x="162" y="587"/>
                    </a:lnTo>
                    <a:lnTo>
                      <a:pt x="182" y="631"/>
                    </a:lnTo>
                    <a:lnTo>
                      <a:pt x="181" y="669"/>
                    </a:lnTo>
                    <a:lnTo>
                      <a:pt x="172" y="703"/>
                    </a:lnTo>
                    <a:lnTo>
                      <a:pt x="158" y="670"/>
                    </a:lnTo>
                    <a:lnTo>
                      <a:pt x="159" y="640"/>
                    </a:lnTo>
                    <a:lnTo>
                      <a:pt x="146" y="597"/>
                    </a:lnTo>
                    <a:lnTo>
                      <a:pt x="128" y="555"/>
                    </a:lnTo>
                    <a:lnTo>
                      <a:pt x="99" y="529"/>
                    </a:lnTo>
                    <a:lnTo>
                      <a:pt x="4" y="486"/>
                    </a:lnTo>
                    <a:lnTo>
                      <a:pt x="0" y="505"/>
                    </a:lnTo>
                    <a:lnTo>
                      <a:pt x="56" y="522"/>
                    </a:lnTo>
                    <a:lnTo>
                      <a:pt x="112" y="562"/>
                    </a:lnTo>
                    <a:lnTo>
                      <a:pt x="136" y="604"/>
                    </a:lnTo>
                    <a:lnTo>
                      <a:pt x="145" y="641"/>
                    </a:lnTo>
                    <a:lnTo>
                      <a:pt x="145" y="680"/>
                    </a:lnTo>
                    <a:lnTo>
                      <a:pt x="140" y="712"/>
                    </a:lnTo>
                    <a:lnTo>
                      <a:pt x="107" y="702"/>
                    </a:lnTo>
                    <a:lnTo>
                      <a:pt x="109" y="762"/>
                    </a:lnTo>
                    <a:lnTo>
                      <a:pt x="215" y="713"/>
                    </a:lnTo>
                    <a:lnTo>
                      <a:pt x="287" y="679"/>
                    </a:lnTo>
                    <a:lnTo>
                      <a:pt x="368" y="617"/>
                    </a:lnTo>
                    <a:lnTo>
                      <a:pt x="416" y="555"/>
                    </a:lnTo>
                    <a:lnTo>
                      <a:pt x="438" y="516"/>
                    </a:lnTo>
                    <a:lnTo>
                      <a:pt x="455" y="427"/>
                    </a:lnTo>
                    <a:lnTo>
                      <a:pt x="439" y="325"/>
                    </a:lnTo>
                    <a:lnTo>
                      <a:pt x="419" y="265"/>
                    </a:lnTo>
                    <a:lnTo>
                      <a:pt x="385" y="197"/>
                    </a:lnTo>
                    <a:lnTo>
                      <a:pt x="340" y="128"/>
                    </a:lnTo>
                    <a:lnTo>
                      <a:pt x="301" y="102"/>
                    </a:lnTo>
                    <a:lnTo>
                      <a:pt x="1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5" name="Freeform 188">
                <a:extLst>
                  <a:ext uri="{FF2B5EF4-FFF2-40B4-BE49-F238E27FC236}">
                    <a16:creationId xmlns:a16="http://schemas.microsoft.com/office/drawing/2014/main" id="{D8AB8C93-BB3F-4D46-8BC1-26FFBE8C7EFE}"/>
                  </a:ext>
                </a:extLst>
              </p:cNvPr>
              <p:cNvSpPr>
                <a:spLocks/>
              </p:cNvSpPr>
              <p:nvPr/>
            </p:nvSpPr>
            <p:spPr bwMode="auto">
              <a:xfrm>
                <a:off x="4793" y="3009"/>
                <a:ext cx="139" cy="145"/>
              </a:xfrm>
              <a:custGeom>
                <a:avLst/>
                <a:gdLst>
                  <a:gd name="T0" fmla="*/ 6 w 279"/>
                  <a:gd name="T1" fmla="*/ 0 h 291"/>
                  <a:gd name="T2" fmla="*/ 4 w 279"/>
                  <a:gd name="T3" fmla="*/ 3 h 291"/>
                  <a:gd name="T4" fmla="*/ 3 w 279"/>
                  <a:gd name="T5" fmla="*/ 4 h 291"/>
                  <a:gd name="T6" fmla="*/ 2 w 279"/>
                  <a:gd name="T7" fmla="*/ 6 h 291"/>
                  <a:gd name="T8" fmla="*/ 0 w 279"/>
                  <a:gd name="T9" fmla="*/ 7 h 291"/>
                  <a:gd name="T10" fmla="*/ 0 w 279"/>
                  <a:gd name="T11" fmla="*/ 9 h 291"/>
                  <a:gd name="T12" fmla="*/ 0 w 279"/>
                  <a:gd name="T13" fmla="*/ 9 h 291"/>
                  <a:gd name="T14" fmla="*/ 2 w 279"/>
                  <a:gd name="T15" fmla="*/ 6 h 291"/>
                  <a:gd name="T16" fmla="*/ 3 w 279"/>
                  <a:gd name="T17" fmla="*/ 5 h 291"/>
                  <a:gd name="T18" fmla="*/ 4 w 279"/>
                  <a:gd name="T19" fmla="*/ 4 h 291"/>
                  <a:gd name="T20" fmla="*/ 5 w 279"/>
                  <a:gd name="T21" fmla="*/ 4 h 291"/>
                  <a:gd name="T22" fmla="*/ 5 w 279"/>
                  <a:gd name="T23" fmla="*/ 4 h 291"/>
                  <a:gd name="T24" fmla="*/ 6 w 279"/>
                  <a:gd name="T25" fmla="*/ 5 h 291"/>
                  <a:gd name="T26" fmla="*/ 6 w 279"/>
                  <a:gd name="T27" fmla="*/ 6 h 291"/>
                  <a:gd name="T28" fmla="*/ 6 w 279"/>
                  <a:gd name="T29" fmla="*/ 3 h 291"/>
                  <a:gd name="T30" fmla="*/ 6 w 279"/>
                  <a:gd name="T31" fmla="*/ 1 h 291"/>
                  <a:gd name="T32" fmla="*/ 7 w 279"/>
                  <a:gd name="T33" fmla="*/ 0 h 291"/>
                  <a:gd name="T34" fmla="*/ 8 w 279"/>
                  <a:gd name="T35" fmla="*/ 0 h 291"/>
                  <a:gd name="T36" fmla="*/ 7 w 279"/>
                  <a:gd name="T37" fmla="*/ 0 h 291"/>
                  <a:gd name="T38" fmla="*/ 7 w 279"/>
                  <a:gd name="T39" fmla="*/ 0 h 291"/>
                  <a:gd name="T40" fmla="*/ 6 w 279"/>
                  <a:gd name="T41" fmla="*/ 0 h 291"/>
                  <a:gd name="T42" fmla="*/ 6 w 279"/>
                  <a:gd name="T43" fmla="*/ 0 h 29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9"/>
                  <a:gd name="T67" fmla="*/ 0 h 291"/>
                  <a:gd name="T68" fmla="*/ 279 w 279"/>
                  <a:gd name="T69" fmla="*/ 291 h 29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9" h="291">
                    <a:moveTo>
                      <a:pt x="204" y="0"/>
                    </a:moveTo>
                    <a:lnTo>
                      <a:pt x="157" y="107"/>
                    </a:lnTo>
                    <a:lnTo>
                      <a:pt x="125" y="146"/>
                    </a:lnTo>
                    <a:lnTo>
                      <a:pt x="73" y="194"/>
                    </a:lnTo>
                    <a:lnTo>
                      <a:pt x="30" y="251"/>
                    </a:lnTo>
                    <a:lnTo>
                      <a:pt x="0" y="291"/>
                    </a:lnTo>
                    <a:lnTo>
                      <a:pt x="19" y="288"/>
                    </a:lnTo>
                    <a:lnTo>
                      <a:pt x="75" y="206"/>
                    </a:lnTo>
                    <a:lnTo>
                      <a:pt x="105" y="177"/>
                    </a:lnTo>
                    <a:lnTo>
                      <a:pt x="142" y="151"/>
                    </a:lnTo>
                    <a:lnTo>
                      <a:pt x="181" y="141"/>
                    </a:lnTo>
                    <a:lnTo>
                      <a:pt x="191" y="159"/>
                    </a:lnTo>
                    <a:lnTo>
                      <a:pt x="197" y="179"/>
                    </a:lnTo>
                    <a:lnTo>
                      <a:pt x="213" y="194"/>
                    </a:lnTo>
                    <a:lnTo>
                      <a:pt x="193" y="123"/>
                    </a:lnTo>
                    <a:lnTo>
                      <a:pt x="223" y="48"/>
                    </a:lnTo>
                    <a:lnTo>
                      <a:pt x="246" y="31"/>
                    </a:lnTo>
                    <a:lnTo>
                      <a:pt x="279" y="9"/>
                    </a:lnTo>
                    <a:lnTo>
                      <a:pt x="249" y="2"/>
                    </a:lnTo>
                    <a:lnTo>
                      <a:pt x="232" y="2"/>
                    </a:lnTo>
                    <a:lnTo>
                      <a:pt x="2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6" name="Freeform 189">
                <a:extLst>
                  <a:ext uri="{FF2B5EF4-FFF2-40B4-BE49-F238E27FC236}">
                    <a16:creationId xmlns:a16="http://schemas.microsoft.com/office/drawing/2014/main" id="{D4E622B2-34ED-4833-8100-67E89DB99140}"/>
                  </a:ext>
                </a:extLst>
              </p:cNvPr>
              <p:cNvSpPr>
                <a:spLocks/>
              </p:cNvSpPr>
              <p:nvPr/>
            </p:nvSpPr>
            <p:spPr bwMode="auto">
              <a:xfrm>
                <a:off x="4905" y="3030"/>
                <a:ext cx="73" cy="124"/>
              </a:xfrm>
              <a:custGeom>
                <a:avLst/>
                <a:gdLst>
                  <a:gd name="T0" fmla="*/ 3 w 147"/>
                  <a:gd name="T1" fmla="*/ 0 h 247"/>
                  <a:gd name="T2" fmla="*/ 3 w 147"/>
                  <a:gd name="T3" fmla="*/ 2 h 247"/>
                  <a:gd name="T4" fmla="*/ 2 w 147"/>
                  <a:gd name="T5" fmla="*/ 3 h 247"/>
                  <a:gd name="T6" fmla="*/ 1 w 147"/>
                  <a:gd name="T7" fmla="*/ 5 h 247"/>
                  <a:gd name="T8" fmla="*/ 1 w 147"/>
                  <a:gd name="T9" fmla="*/ 6 h 247"/>
                  <a:gd name="T10" fmla="*/ 0 w 147"/>
                  <a:gd name="T11" fmla="*/ 7 h 247"/>
                  <a:gd name="T12" fmla="*/ 1 w 147"/>
                  <a:gd name="T13" fmla="*/ 6 h 247"/>
                  <a:gd name="T14" fmla="*/ 1 w 147"/>
                  <a:gd name="T15" fmla="*/ 7 h 247"/>
                  <a:gd name="T16" fmla="*/ 0 w 147"/>
                  <a:gd name="T17" fmla="*/ 8 h 247"/>
                  <a:gd name="T18" fmla="*/ 1 w 147"/>
                  <a:gd name="T19" fmla="*/ 8 h 247"/>
                  <a:gd name="T20" fmla="*/ 1 w 147"/>
                  <a:gd name="T21" fmla="*/ 8 h 247"/>
                  <a:gd name="T22" fmla="*/ 1 w 147"/>
                  <a:gd name="T23" fmla="*/ 7 h 247"/>
                  <a:gd name="T24" fmla="*/ 1 w 147"/>
                  <a:gd name="T25" fmla="*/ 6 h 247"/>
                  <a:gd name="T26" fmla="*/ 2 w 147"/>
                  <a:gd name="T27" fmla="*/ 5 h 247"/>
                  <a:gd name="T28" fmla="*/ 3 w 147"/>
                  <a:gd name="T29" fmla="*/ 2 h 247"/>
                  <a:gd name="T30" fmla="*/ 4 w 147"/>
                  <a:gd name="T31" fmla="*/ 1 h 247"/>
                  <a:gd name="T32" fmla="*/ 3 w 147"/>
                  <a:gd name="T33" fmla="*/ 0 h 247"/>
                  <a:gd name="T34" fmla="*/ 3 w 147"/>
                  <a:gd name="T35" fmla="*/ 0 h 24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7"/>
                  <a:gd name="T55" fmla="*/ 0 h 247"/>
                  <a:gd name="T56" fmla="*/ 147 w 147"/>
                  <a:gd name="T57" fmla="*/ 247 h 24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7" h="247">
                    <a:moveTo>
                      <a:pt x="120" y="0"/>
                    </a:moveTo>
                    <a:lnTo>
                      <a:pt x="111" y="33"/>
                    </a:lnTo>
                    <a:lnTo>
                      <a:pt x="88" y="80"/>
                    </a:lnTo>
                    <a:lnTo>
                      <a:pt x="58" y="129"/>
                    </a:lnTo>
                    <a:lnTo>
                      <a:pt x="33" y="169"/>
                    </a:lnTo>
                    <a:lnTo>
                      <a:pt x="0" y="202"/>
                    </a:lnTo>
                    <a:lnTo>
                      <a:pt x="42" y="189"/>
                    </a:lnTo>
                    <a:lnTo>
                      <a:pt x="39" y="219"/>
                    </a:lnTo>
                    <a:lnTo>
                      <a:pt x="22" y="247"/>
                    </a:lnTo>
                    <a:lnTo>
                      <a:pt x="41" y="238"/>
                    </a:lnTo>
                    <a:lnTo>
                      <a:pt x="51" y="227"/>
                    </a:lnTo>
                    <a:lnTo>
                      <a:pt x="55" y="199"/>
                    </a:lnTo>
                    <a:lnTo>
                      <a:pt x="62" y="163"/>
                    </a:lnTo>
                    <a:lnTo>
                      <a:pt x="82" y="129"/>
                    </a:lnTo>
                    <a:lnTo>
                      <a:pt x="125" y="51"/>
                    </a:lnTo>
                    <a:lnTo>
                      <a:pt x="147" y="8"/>
                    </a:lnTo>
                    <a:lnTo>
                      <a:pt x="1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7" name="Freeform 190">
                <a:extLst>
                  <a:ext uri="{FF2B5EF4-FFF2-40B4-BE49-F238E27FC236}">
                    <a16:creationId xmlns:a16="http://schemas.microsoft.com/office/drawing/2014/main" id="{DC5DA38F-0C0C-4D04-BAB6-B8ECCA7079B2}"/>
                  </a:ext>
                </a:extLst>
              </p:cNvPr>
              <p:cNvSpPr>
                <a:spLocks/>
              </p:cNvSpPr>
              <p:nvPr/>
            </p:nvSpPr>
            <p:spPr bwMode="auto">
              <a:xfrm>
                <a:off x="4689" y="3193"/>
                <a:ext cx="203" cy="129"/>
              </a:xfrm>
              <a:custGeom>
                <a:avLst/>
                <a:gdLst>
                  <a:gd name="T0" fmla="*/ 0 w 407"/>
                  <a:gd name="T1" fmla="*/ 8 h 257"/>
                  <a:gd name="T2" fmla="*/ 1 w 407"/>
                  <a:gd name="T3" fmla="*/ 9 h 257"/>
                  <a:gd name="T4" fmla="*/ 2 w 407"/>
                  <a:gd name="T5" fmla="*/ 8 h 257"/>
                  <a:gd name="T6" fmla="*/ 3 w 407"/>
                  <a:gd name="T7" fmla="*/ 7 h 257"/>
                  <a:gd name="T8" fmla="*/ 6 w 407"/>
                  <a:gd name="T9" fmla="*/ 5 h 257"/>
                  <a:gd name="T10" fmla="*/ 9 w 407"/>
                  <a:gd name="T11" fmla="*/ 4 h 257"/>
                  <a:gd name="T12" fmla="*/ 11 w 407"/>
                  <a:gd name="T13" fmla="*/ 2 h 257"/>
                  <a:gd name="T14" fmla="*/ 12 w 407"/>
                  <a:gd name="T15" fmla="*/ 1 h 257"/>
                  <a:gd name="T16" fmla="*/ 12 w 407"/>
                  <a:gd name="T17" fmla="*/ 0 h 257"/>
                  <a:gd name="T18" fmla="*/ 11 w 407"/>
                  <a:gd name="T19" fmla="*/ 1 h 257"/>
                  <a:gd name="T20" fmla="*/ 10 w 407"/>
                  <a:gd name="T21" fmla="*/ 2 h 257"/>
                  <a:gd name="T22" fmla="*/ 8 w 407"/>
                  <a:gd name="T23" fmla="*/ 3 h 257"/>
                  <a:gd name="T24" fmla="*/ 7 w 407"/>
                  <a:gd name="T25" fmla="*/ 4 h 257"/>
                  <a:gd name="T26" fmla="*/ 5 w 407"/>
                  <a:gd name="T27" fmla="*/ 5 h 257"/>
                  <a:gd name="T28" fmla="*/ 4 w 407"/>
                  <a:gd name="T29" fmla="*/ 6 h 257"/>
                  <a:gd name="T30" fmla="*/ 5 w 407"/>
                  <a:gd name="T31" fmla="*/ 5 h 257"/>
                  <a:gd name="T32" fmla="*/ 4 w 407"/>
                  <a:gd name="T33" fmla="*/ 5 h 257"/>
                  <a:gd name="T34" fmla="*/ 3 w 407"/>
                  <a:gd name="T35" fmla="*/ 7 h 257"/>
                  <a:gd name="T36" fmla="*/ 2 w 407"/>
                  <a:gd name="T37" fmla="*/ 7 h 257"/>
                  <a:gd name="T38" fmla="*/ 1 w 407"/>
                  <a:gd name="T39" fmla="*/ 8 h 257"/>
                  <a:gd name="T40" fmla="*/ 0 w 407"/>
                  <a:gd name="T41" fmla="*/ 8 h 257"/>
                  <a:gd name="T42" fmla="*/ 0 w 407"/>
                  <a:gd name="T43" fmla="*/ 8 h 257"/>
                  <a:gd name="T44" fmla="*/ 0 w 407"/>
                  <a:gd name="T45" fmla="*/ 8 h 25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7"/>
                  <a:gd name="T70" fmla="*/ 0 h 257"/>
                  <a:gd name="T71" fmla="*/ 407 w 407"/>
                  <a:gd name="T72" fmla="*/ 257 h 25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7" h="257">
                    <a:moveTo>
                      <a:pt x="0" y="227"/>
                    </a:moveTo>
                    <a:lnTo>
                      <a:pt x="38" y="257"/>
                    </a:lnTo>
                    <a:lnTo>
                      <a:pt x="75" y="237"/>
                    </a:lnTo>
                    <a:lnTo>
                      <a:pt x="98" y="218"/>
                    </a:lnTo>
                    <a:lnTo>
                      <a:pt x="204" y="146"/>
                    </a:lnTo>
                    <a:lnTo>
                      <a:pt x="292" y="99"/>
                    </a:lnTo>
                    <a:lnTo>
                      <a:pt x="365" y="43"/>
                    </a:lnTo>
                    <a:lnTo>
                      <a:pt x="407" y="10"/>
                    </a:lnTo>
                    <a:lnTo>
                      <a:pt x="391" y="0"/>
                    </a:lnTo>
                    <a:lnTo>
                      <a:pt x="368" y="20"/>
                    </a:lnTo>
                    <a:lnTo>
                      <a:pt x="322" y="56"/>
                    </a:lnTo>
                    <a:lnTo>
                      <a:pt x="273" y="89"/>
                    </a:lnTo>
                    <a:lnTo>
                      <a:pt x="230" y="110"/>
                    </a:lnTo>
                    <a:lnTo>
                      <a:pt x="183" y="141"/>
                    </a:lnTo>
                    <a:lnTo>
                      <a:pt x="147" y="167"/>
                    </a:lnTo>
                    <a:lnTo>
                      <a:pt x="175" y="135"/>
                    </a:lnTo>
                    <a:lnTo>
                      <a:pt x="141" y="159"/>
                    </a:lnTo>
                    <a:lnTo>
                      <a:pt x="101" y="200"/>
                    </a:lnTo>
                    <a:lnTo>
                      <a:pt x="76" y="221"/>
                    </a:lnTo>
                    <a:lnTo>
                      <a:pt x="43" y="231"/>
                    </a:lnTo>
                    <a:lnTo>
                      <a:pt x="27" y="234"/>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8" name="Freeform 191">
                <a:extLst>
                  <a:ext uri="{FF2B5EF4-FFF2-40B4-BE49-F238E27FC236}">
                    <a16:creationId xmlns:a16="http://schemas.microsoft.com/office/drawing/2014/main" id="{D0802132-7E30-43B2-A920-322206C0503E}"/>
                  </a:ext>
                </a:extLst>
              </p:cNvPr>
              <p:cNvSpPr>
                <a:spLocks/>
              </p:cNvSpPr>
              <p:nvPr/>
            </p:nvSpPr>
            <p:spPr bwMode="auto">
              <a:xfrm>
                <a:off x="4652" y="3260"/>
                <a:ext cx="64" cy="54"/>
              </a:xfrm>
              <a:custGeom>
                <a:avLst/>
                <a:gdLst>
                  <a:gd name="T0" fmla="*/ 2 w 128"/>
                  <a:gd name="T1" fmla="*/ 3 h 108"/>
                  <a:gd name="T2" fmla="*/ 2 w 128"/>
                  <a:gd name="T3" fmla="*/ 3 h 108"/>
                  <a:gd name="T4" fmla="*/ 2 w 128"/>
                  <a:gd name="T5" fmla="*/ 3 h 108"/>
                  <a:gd name="T6" fmla="*/ 1 w 128"/>
                  <a:gd name="T7" fmla="*/ 2 h 108"/>
                  <a:gd name="T8" fmla="*/ 1 w 128"/>
                  <a:gd name="T9" fmla="*/ 2 h 108"/>
                  <a:gd name="T10" fmla="*/ 1 w 128"/>
                  <a:gd name="T11" fmla="*/ 2 h 108"/>
                  <a:gd name="T12" fmla="*/ 1 w 128"/>
                  <a:gd name="T13" fmla="*/ 2 h 108"/>
                  <a:gd name="T14" fmla="*/ 1 w 128"/>
                  <a:gd name="T15" fmla="*/ 1 h 108"/>
                  <a:gd name="T16" fmla="*/ 1 w 128"/>
                  <a:gd name="T17" fmla="*/ 1 h 108"/>
                  <a:gd name="T18" fmla="*/ 0 w 128"/>
                  <a:gd name="T19" fmla="*/ 1 h 108"/>
                  <a:gd name="T20" fmla="*/ 1 w 128"/>
                  <a:gd name="T21" fmla="*/ 1 h 108"/>
                  <a:gd name="T22" fmla="*/ 1 w 128"/>
                  <a:gd name="T23" fmla="*/ 1 h 108"/>
                  <a:gd name="T24" fmla="*/ 1 w 128"/>
                  <a:gd name="T25" fmla="*/ 0 h 108"/>
                  <a:gd name="T26" fmla="*/ 1 w 128"/>
                  <a:gd name="T27" fmla="*/ 1 h 108"/>
                  <a:gd name="T28" fmla="*/ 1 w 128"/>
                  <a:gd name="T29" fmla="*/ 1 h 108"/>
                  <a:gd name="T30" fmla="*/ 2 w 128"/>
                  <a:gd name="T31" fmla="*/ 1 h 108"/>
                  <a:gd name="T32" fmla="*/ 2 w 128"/>
                  <a:gd name="T33" fmla="*/ 2 h 108"/>
                  <a:gd name="T34" fmla="*/ 2 w 128"/>
                  <a:gd name="T35" fmla="*/ 2 h 108"/>
                  <a:gd name="T36" fmla="*/ 2 w 128"/>
                  <a:gd name="T37" fmla="*/ 3 h 108"/>
                  <a:gd name="T38" fmla="*/ 3 w 128"/>
                  <a:gd name="T39" fmla="*/ 3 h 108"/>
                  <a:gd name="T40" fmla="*/ 3 w 128"/>
                  <a:gd name="T41" fmla="*/ 2 h 108"/>
                  <a:gd name="T42" fmla="*/ 4 w 128"/>
                  <a:gd name="T43" fmla="*/ 1 h 108"/>
                  <a:gd name="T44" fmla="*/ 3 w 128"/>
                  <a:gd name="T45" fmla="*/ 3 h 108"/>
                  <a:gd name="T46" fmla="*/ 3 w 128"/>
                  <a:gd name="T47" fmla="*/ 3 h 108"/>
                  <a:gd name="T48" fmla="*/ 3 w 128"/>
                  <a:gd name="T49" fmla="*/ 3 h 108"/>
                  <a:gd name="T50" fmla="*/ 2 w 128"/>
                  <a:gd name="T51" fmla="*/ 3 h 108"/>
                  <a:gd name="T52" fmla="*/ 3 w 128"/>
                  <a:gd name="T53" fmla="*/ 3 h 108"/>
                  <a:gd name="T54" fmla="*/ 2 w 128"/>
                  <a:gd name="T55" fmla="*/ 3 h 108"/>
                  <a:gd name="T56" fmla="*/ 2 w 128"/>
                  <a:gd name="T57" fmla="*/ 3 h 10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8"/>
                  <a:gd name="T88" fmla="*/ 0 h 108"/>
                  <a:gd name="T89" fmla="*/ 128 w 128"/>
                  <a:gd name="T90" fmla="*/ 108 h 10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8" h="108">
                    <a:moveTo>
                      <a:pt x="66" y="90"/>
                    </a:moveTo>
                    <a:lnTo>
                      <a:pt x="70" y="74"/>
                    </a:lnTo>
                    <a:lnTo>
                      <a:pt x="66" y="65"/>
                    </a:lnTo>
                    <a:lnTo>
                      <a:pt x="56" y="61"/>
                    </a:lnTo>
                    <a:lnTo>
                      <a:pt x="53" y="49"/>
                    </a:lnTo>
                    <a:lnTo>
                      <a:pt x="46" y="44"/>
                    </a:lnTo>
                    <a:lnTo>
                      <a:pt x="30" y="42"/>
                    </a:lnTo>
                    <a:lnTo>
                      <a:pt x="30" y="32"/>
                    </a:lnTo>
                    <a:lnTo>
                      <a:pt x="20" y="21"/>
                    </a:lnTo>
                    <a:lnTo>
                      <a:pt x="0" y="26"/>
                    </a:lnTo>
                    <a:lnTo>
                      <a:pt x="10" y="13"/>
                    </a:lnTo>
                    <a:lnTo>
                      <a:pt x="26" y="11"/>
                    </a:lnTo>
                    <a:lnTo>
                      <a:pt x="36" y="0"/>
                    </a:lnTo>
                    <a:lnTo>
                      <a:pt x="57" y="6"/>
                    </a:lnTo>
                    <a:lnTo>
                      <a:pt x="56" y="26"/>
                    </a:lnTo>
                    <a:lnTo>
                      <a:pt x="67" y="26"/>
                    </a:lnTo>
                    <a:lnTo>
                      <a:pt x="73" y="48"/>
                    </a:lnTo>
                    <a:lnTo>
                      <a:pt x="80" y="59"/>
                    </a:lnTo>
                    <a:lnTo>
                      <a:pt x="90" y="68"/>
                    </a:lnTo>
                    <a:lnTo>
                      <a:pt x="103" y="68"/>
                    </a:lnTo>
                    <a:lnTo>
                      <a:pt x="113" y="59"/>
                    </a:lnTo>
                    <a:lnTo>
                      <a:pt x="128" y="26"/>
                    </a:lnTo>
                    <a:lnTo>
                      <a:pt x="125" y="67"/>
                    </a:lnTo>
                    <a:lnTo>
                      <a:pt x="118" y="84"/>
                    </a:lnTo>
                    <a:lnTo>
                      <a:pt x="99" y="85"/>
                    </a:lnTo>
                    <a:lnTo>
                      <a:pt x="83" y="80"/>
                    </a:lnTo>
                    <a:lnTo>
                      <a:pt x="106" y="108"/>
                    </a:lnTo>
                    <a:lnTo>
                      <a:pt x="66"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79" name="Freeform 192">
                <a:extLst>
                  <a:ext uri="{FF2B5EF4-FFF2-40B4-BE49-F238E27FC236}">
                    <a16:creationId xmlns:a16="http://schemas.microsoft.com/office/drawing/2014/main" id="{41DE9675-3EA2-4019-BD09-A3295CDBA4F1}"/>
                  </a:ext>
                </a:extLst>
              </p:cNvPr>
              <p:cNvSpPr>
                <a:spLocks/>
              </p:cNvSpPr>
              <p:nvPr/>
            </p:nvSpPr>
            <p:spPr bwMode="auto">
              <a:xfrm>
                <a:off x="4619" y="3179"/>
                <a:ext cx="169" cy="86"/>
              </a:xfrm>
              <a:custGeom>
                <a:avLst/>
                <a:gdLst>
                  <a:gd name="T0" fmla="*/ 1 w 337"/>
                  <a:gd name="T1" fmla="*/ 5 h 173"/>
                  <a:gd name="T2" fmla="*/ 2 w 337"/>
                  <a:gd name="T3" fmla="*/ 4 h 173"/>
                  <a:gd name="T4" fmla="*/ 2 w 337"/>
                  <a:gd name="T5" fmla="*/ 4 h 173"/>
                  <a:gd name="T6" fmla="*/ 3 w 337"/>
                  <a:gd name="T7" fmla="*/ 3 h 173"/>
                  <a:gd name="T8" fmla="*/ 4 w 337"/>
                  <a:gd name="T9" fmla="*/ 3 h 173"/>
                  <a:gd name="T10" fmla="*/ 4 w 337"/>
                  <a:gd name="T11" fmla="*/ 3 h 173"/>
                  <a:gd name="T12" fmla="*/ 5 w 337"/>
                  <a:gd name="T13" fmla="*/ 3 h 173"/>
                  <a:gd name="T14" fmla="*/ 5 w 337"/>
                  <a:gd name="T15" fmla="*/ 4 h 173"/>
                  <a:gd name="T16" fmla="*/ 6 w 337"/>
                  <a:gd name="T17" fmla="*/ 4 h 173"/>
                  <a:gd name="T18" fmla="*/ 6 w 337"/>
                  <a:gd name="T19" fmla="*/ 4 h 173"/>
                  <a:gd name="T20" fmla="*/ 8 w 337"/>
                  <a:gd name="T21" fmla="*/ 3 h 173"/>
                  <a:gd name="T22" fmla="*/ 9 w 337"/>
                  <a:gd name="T23" fmla="*/ 1 h 173"/>
                  <a:gd name="T24" fmla="*/ 10 w 337"/>
                  <a:gd name="T25" fmla="*/ 0 h 173"/>
                  <a:gd name="T26" fmla="*/ 11 w 337"/>
                  <a:gd name="T27" fmla="*/ 0 h 173"/>
                  <a:gd name="T28" fmla="*/ 10 w 337"/>
                  <a:gd name="T29" fmla="*/ 0 h 173"/>
                  <a:gd name="T30" fmla="*/ 9 w 337"/>
                  <a:gd name="T31" fmla="*/ 1 h 173"/>
                  <a:gd name="T32" fmla="*/ 8 w 337"/>
                  <a:gd name="T33" fmla="*/ 1 h 173"/>
                  <a:gd name="T34" fmla="*/ 7 w 337"/>
                  <a:gd name="T35" fmla="*/ 3 h 173"/>
                  <a:gd name="T36" fmla="*/ 6 w 337"/>
                  <a:gd name="T37" fmla="*/ 4 h 173"/>
                  <a:gd name="T38" fmla="*/ 4 w 337"/>
                  <a:gd name="T39" fmla="*/ 3 h 173"/>
                  <a:gd name="T40" fmla="*/ 4 w 337"/>
                  <a:gd name="T41" fmla="*/ 3 h 173"/>
                  <a:gd name="T42" fmla="*/ 3 w 337"/>
                  <a:gd name="T43" fmla="*/ 3 h 173"/>
                  <a:gd name="T44" fmla="*/ 2 w 337"/>
                  <a:gd name="T45" fmla="*/ 3 h 173"/>
                  <a:gd name="T46" fmla="*/ 2 w 337"/>
                  <a:gd name="T47" fmla="*/ 3 h 173"/>
                  <a:gd name="T48" fmla="*/ 1 w 337"/>
                  <a:gd name="T49" fmla="*/ 3 h 173"/>
                  <a:gd name="T50" fmla="*/ 1 w 337"/>
                  <a:gd name="T51" fmla="*/ 4 h 173"/>
                  <a:gd name="T52" fmla="*/ 1 w 337"/>
                  <a:gd name="T53" fmla="*/ 4 h 173"/>
                  <a:gd name="T54" fmla="*/ 1 w 337"/>
                  <a:gd name="T55" fmla="*/ 3 h 173"/>
                  <a:gd name="T56" fmla="*/ 0 w 337"/>
                  <a:gd name="T57" fmla="*/ 4 h 173"/>
                  <a:gd name="T58" fmla="*/ 1 w 337"/>
                  <a:gd name="T59" fmla="*/ 4 h 173"/>
                  <a:gd name="T60" fmla="*/ 1 w 337"/>
                  <a:gd name="T61" fmla="*/ 5 h 173"/>
                  <a:gd name="T62" fmla="*/ 1 w 337"/>
                  <a:gd name="T63" fmla="*/ 5 h 173"/>
                  <a:gd name="T64" fmla="*/ 1 w 337"/>
                  <a:gd name="T65" fmla="*/ 5 h 1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7"/>
                  <a:gd name="T100" fmla="*/ 0 h 173"/>
                  <a:gd name="T101" fmla="*/ 337 w 337"/>
                  <a:gd name="T102" fmla="*/ 173 h 1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7" h="173">
                    <a:moveTo>
                      <a:pt x="10" y="173"/>
                    </a:moveTo>
                    <a:lnTo>
                      <a:pt x="34" y="132"/>
                    </a:lnTo>
                    <a:lnTo>
                      <a:pt x="59" y="128"/>
                    </a:lnTo>
                    <a:lnTo>
                      <a:pt x="72" y="118"/>
                    </a:lnTo>
                    <a:lnTo>
                      <a:pt x="100" y="118"/>
                    </a:lnTo>
                    <a:lnTo>
                      <a:pt x="116" y="112"/>
                    </a:lnTo>
                    <a:lnTo>
                      <a:pt x="132" y="121"/>
                    </a:lnTo>
                    <a:lnTo>
                      <a:pt x="152" y="138"/>
                    </a:lnTo>
                    <a:lnTo>
                      <a:pt x="184" y="152"/>
                    </a:lnTo>
                    <a:lnTo>
                      <a:pt x="178" y="142"/>
                    </a:lnTo>
                    <a:lnTo>
                      <a:pt x="227" y="96"/>
                    </a:lnTo>
                    <a:lnTo>
                      <a:pt x="266" y="59"/>
                    </a:lnTo>
                    <a:lnTo>
                      <a:pt x="304" y="30"/>
                    </a:lnTo>
                    <a:lnTo>
                      <a:pt x="337" y="0"/>
                    </a:lnTo>
                    <a:lnTo>
                      <a:pt x="316" y="3"/>
                    </a:lnTo>
                    <a:lnTo>
                      <a:pt x="287" y="33"/>
                    </a:lnTo>
                    <a:lnTo>
                      <a:pt x="253" y="62"/>
                    </a:lnTo>
                    <a:lnTo>
                      <a:pt x="205" y="105"/>
                    </a:lnTo>
                    <a:lnTo>
                      <a:pt x="169" y="138"/>
                    </a:lnTo>
                    <a:lnTo>
                      <a:pt x="128" y="111"/>
                    </a:lnTo>
                    <a:lnTo>
                      <a:pt x="118" y="106"/>
                    </a:lnTo>
                    <a:lnTo>
                      <a:pt x="92" y="111"/>
                    </a:lnTo>
                    <a:lnTo>
                      <a:pt x="62" y="114"/>
                    </a:lnTo>
                    <a:lnTo>
                      <a:pt x="40" y="122"/>
                    </a:lnTo>
                    <a:lnTo>
                      <a:pt x="28" y="127"/>
                    </a:lnTo>
                    <a:lnTo>
                      <a:pt x="13" y="157"/>
                    </a:lnTo>
                    <a:lnTo>
                      <a:pt x="13" y="128"/>
                    </a:lnTo>
                    <a:lnTo>
                      <a:pt x="20" y="99"/>
                    </a:lnTo>
                    <a:lnTo>
                      <a:pt x="0" y="138"/>
                    </a:lnTo>
                    <a:lnTo>
                      <a:pt x="5" y="155"/>
                    </a:lnTo>
                    <a:lnTo>
                      <a:pt x="3" y="168"/>
                    </a:lnTo>
                    <a:lnTo>
                      <a:pt x="10"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0" name="Freeform 193">
                <a:extLst>
                  <a:ext uri="{FF2B5EF4-FFF2-40B4-BE49-F238E27FC236}">
                    <a16:creationId xmlns:a16="http://schemas.microsoft.com/office/drawing/2014/main" id="{7C17B441-DCD8-4D87-8652-94F022F22F54}"/>
                  </a:ext>
                </a:extLst>
              </p:cNvPr>
              <p:cNvSpPr>
                <a:spLocks/>
              </p:cNvSpPr>
              <p:nvPr/>
            </p:nvSpPr>
            <p:spPr bwMode="auto">
              <a:xfrm>
                <a:off x="4634" y="3168"/>
                <a:ext cx="243" cy="74"/>
              </a:xfrm>
              <a:custGeom>
                <a:avLst/>
                <a:gdLst>
                  <a:gd name="T0" fmla="*/ 0 w 486"/>
                  <a:gd name="T1" fmla="*/ 4 h 150"/>
                  <a:gd name="T2" fmla="*/ 1 w 486"/>
                  <a:gd name="T3" fmla="*/ 3 h 150"/>
                  <a:gd name="T4" fmla="*/ 2 w 486"/>
                  <a:gd name="T5" fmla="*/ 2 h 150"/>
                  <a:gd name="T6" fmla="*/ 4 w 486"/>
                  <a:gd name="T7" fmla="*/ 1 h 150"/>
                  <a:gd name="T8" fmla="*/ 7 w 486"/>
                  <a:gd name="T9" fmla="*/ 0 h 150"/>
                  <a:gd name="T10" fmla="*/ 10 w 486"/>
                  <a:gd name="T11" fmla="*/ 0 h 150"/>
                  <a:gd name="T12" fmla="*/ 12 w 486"/>
                  <a:gd name="T13" fmla="*/ 0 h 150"/>
                  <a:gd name="T14" fmla="*/ 14 w 486"/>
                  <a:gd name="T15" fmla="*/ 0 h 150"/>
                  <a:gd name="T16" fmla="*/ 15 w 486"/>
                  <a:gd name="T17" fmla="*/ 0 h 150"/>
                  <a:gd name="T18" fmla="*/ 15 w 486"/>
                  <a:gd name="T19" fmla="*/ 0 h 150"/>
                  <a:gd name="T20" fmla="*/ 11 w 486"/>
                  <a:gd name="T21" fmla="*/ 0 h 150"/>
                  <a:gd name="T22" fmla="*/ 9 w 486"/>
                  <a:gd name="T23" fmla="*/ 0 h 150"/>
                  <a:gd name="T24" fmla="*/ 7 w 486"/>
                  <a:gd name="T25" fmla="*/ 1 h 150"/>
                  <a:gd name="T26" fmla="*/ 6 w 486"/>
                  <a:gd name="T27" fmla="*/ 1 h 150"/>
                  <a:gd name="T28" fmla="*/ 4 w 486"/>
                  <a:gd name="T29" fmla="*/ 1 h 150"/>
                  <a:gd name="T30" fmla="*/ 3 w 486"/>
                  <a:gd name="T31" fmla="*/ 2 h 150"/>
                  <a:gd name="T32" fmla="*/ 2 w 486"/>
                  <a:gd name="T33" fmla="*/ 3 h 150"/>
                  <a:gd name="T34" fmla="*/ 2 w 486"/>
                  <a:gd name="T35" fmla="*/ 3 h 150"/>
                  <a:gd name="T36" fmla="*/ 2 w 486"/>
                  <a:gd name="T37" fmla="*/ 4 h 150"/>
                  <a:gd name="T38" fmla="*/ 0 w 486"/>
                  <a:gd name="T39" fmla="*/ 4 h 150"/>
                  <a:gd name="T40" fmla="*/ 0 w 486"/>
                  <a:gd name="T41" fmla="*/ 4 h 1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6"/>
                  <a:gd name="T64" fmla="*/ 0 h 150"/>
                  <a:gd name="T65" fmla="*/ 486 w 486"/>
                  <a:gd name="T66" fmla="*/ 150 h 1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6" h="150">
                    <a:moveTo>
                      <a:pt x="0" y="150"/>
                    </a:moveTo>
                    <a:lnTo>
                      <a:pt x="11" y="108"/>
                    </a:lnTo>
                    <a:lnTo>
                      <a:pt x="39" y="81"/>
                    </a:lnTo>
                    <a:lnTo>
                      <a:pt x="110" y="46"/>
                    </a:lnTo>
                    <a:lnTo>
                      <a:pt x="215" y="13"/>
                    </a:lnTo>
                    <a:lnTo>
                      <a:pt x="304" y="0"/>
                    </a:lnTo>
                    <a:lnTo>
                      <a:pt x="381" y="0"/>
                    </a:lnTo>
                    <a:lnTo>
                      <a:pt x="447" y="3"/>
                    </a:lnTo>
                    <a:lnTo>
                      <a:pt x="486" y="9"/>
                    </a:lnTo>
                    <a:lnTo>
                      <a:pt x="485" y="23"/>
                    </a:lnTo>
                    <a:lnTo>
                      <a:pt x="340" y="16"/>
                    </a:lnTo>
                    <a:lnTo>
                      <a:pt x="276" y="25"/>
                    </a:lnTo>
                    <a:lnTo>
                      <a:pt x="216" y="35"/>
                    </a:lnTo>
                    <a:lnTo>
                      <a:pt x="170" y="49"/>
                    </a:lnTo>
                    <a:lnTo>
                      <a:pt x="127" y="63"/>
                    </a:lnTo>
                    <a:lnTo>
                      <a:pt x="74" y="85"/>
                    </a:lnTo>
                    <a:lnTo>
                      <a:pt x="46" y="105"/>
                    </a:lnTo>
                    <a:lnTo>
                      <a:pt x="38" y="118"/>
                    </a:lnTo>
                    <a:lnTo>
                      <a:pt x="34" y="142"/>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1" name="Freeform 194">
                <a:extLst>
                  <a:ext uri="{FF2B5EF4-FFF2-40B4-BE49-F238E27FC236}">
                    <a16:creationId xmlns:a16="http://schemas.microsoft.com/office/drawing/2014/main" id="{551C126A-4026-4592-A99C-775BCEA61FF2}"/>
                  </a:ext>
                </a:extLst>
              </p:cNvPr>
              <p:cNvSpPr>
                <a:spLocks/>
              </p:cNvSpPr>
              <p:nvPr/>
            </p:nvSpPr>
            <p:spPr bwMode="auto">
              <a:xfrm>
                <a:off x="4622" y="3149"/>
                <a:ext cx="291" cy="100"/>
              </a:xfrm>
              <a:custGeom>
                <a:avLst/>
                <a:gdLst>
                  <a:gd name="T0" fmla="*/ 0 w 584"/>
                  <a:gd name="T1" fmla="*/ 6 h 199"/>
                  <a:gd name="T2" fmla="*/ 1 w 584"/>
                  <a:gd name="T3" fmla="*/ 4 h 199"/>
                  <a:gd name="T4" fmla="*/ 1 w 584"/>
                  <a:gd name="T5" fmla="*/ 4 h 199"/>
                  <a:gd name="T6" fmla="*/ 2 w 584"/>
                  <a:gd name="T7" fmla="*/ 3 h 199"/>
                  <a:gd name="T8" fmla="*/ 5 w 584"/>
                  <a:gd name="T9" fmla="*/ 2 h 199"/>
                  <a:gd name="T10" fmla="*/ 8 w 584"/>
                  <a:gd name="T11" fmla="*/ 1 h 199"/>
                  <a:gd name="T12" fmla="*/ 10 w 584"/>
                  <a:gd name="T13" fmla="*/ 1 h 199"/>
                  <a:gd name="T14" fmla="*/ 13 w 584"/>
                  <a:gd name="T15" fmla="*/ 1 h 199"/>
                  <a:gd name="T16" fmla="*/ 16 w 584"/>
                  <a:gd name="T17" fmla="*/ 1 h 199"/>
                  <a:gd name="T18" fmla="*/ 16 w 584"/>
                  <a:gd name="T19" fmla="*/ 1 h 199"/>
                  <a:gd name="T20" fmla="*/ 16 w 584"/>
                  <a:gd name="T21" fmla="*/ 1 h 199"/>
                  <a:gd name="T22" fmla="*/ 18 w 584"/>
                  <a:gd name="T23" fmla="*/ 1 h 199"/>
                  <a:gd name="T24" fmla="*/ 17 w 584"/>
                  <a:gd name="T25" fmla="*/ 1 h 199"/>
                  <a:gd name="T26" fmla="*/ 17 w 584"/>
                  <a:gd name="T27" fmla="*/ 0 h 199"/>
                  <a:gd name="T28" fmla="*/ 17 w 584"/>
                  <a:gd name="T29" fmla="*/ 0 h 199"/>
                  <a:gd name="T30" fmla="*/ 16 w 584"/>
                  <a:gd name="T31" fmla="*/ 1 h 199"/>
                  <a:gd name="T32" fmla="*/ 11 w 584"/>
                  <a:gd name="T33" fmla="*/ 1 h 199"/>
                  <a:gd name="T34" fmla="*/ 9 w 584"/>
                  <a:gd name="T35" fmla="*/ 1 h 199"/>
                  <a:gd name="T36" fmla="*/ 8 w 584"/>
                  <a:gd name="T37" fmla="*/ 1 h 199"/>
                  <a:gd name="T38" fmla="*/ 7 w 584"/>
                  <a:gd name="T39" fmla="*/ 1 h 199"/>
                  <a:gd name="T40" fmla="*/ 5 w 584"/>
                  <a:gd name="T41" fmla="*/ 2 h 199"/>
                  <a:gd name="T42" fmla="*/ 4 w 584"/>
                  <a:gd name="T43" fmla="*/ 2 h 199"/>
                  <a:gd name="T44" fmla="*/ 2 w 584"/>
                  <a:gd name="T45" fmla="*/ 3 h 199"/>
                  <a:gd name="T46" fmla="*/ 1 w 584"/>
                  <a:gd name="T47" fmla="*/ 3 h 199"/>
                  <a:gd name="T48" fmla="*/ 1 w 584"/>
                  <a:gd name="T49" fmla="*/ 4 h 199"/>
                  <a:gd name="T50" fmla="*/ 0 w 584"/>
                  <a:gd name="T51" fmla="*/ 5 h 199"/>
                  <a:gd name="T52" fmla="*/ 0 w 584"/>
                  <a:gd name="T53" fmla="*/ 6 h 199"/>
                  <a:gd name="T54" fmla="*/ 0 w 584"/>
                  <a:gd name="T55" fmla="*/ 7 h 199"/>
                  <a:gd name="T56" fmla="*/ 0 w 584"/>
                  <a:gd name="T57" fmla="*/ 6 h 199"/>
                  <a:gd name="T58" fmla="*/ 0 w 584"/>
                  <a:gd name="T59" fmla="*/ 6 h 19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84"/>
                  <a:gd name="T91" fmla="*/ 0 h 199"/>
                  <a:gd name="T92" fmla="*/ 584 w 584"/>
                  <a:gd name="T93" fmla="*/ 199 h 19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84" h="199">
                    <a:moveTo>
                      <a:pt x="9" y="176"/>
                    </a:moveTo>
                    <a:lnTo>
                      <a:pt x="33" y="115"/>
                    </a:lnTo>
                    <a:lnTo>
                      <a:pt x="47" y="103"/>
                    </a:lnTo>
                    <a:lnTo>
                      <a:pt x="88" y="79"/>
                    </a:lnTo>
                    <a:lnTo>
                      <a:pt x="168" y="50"/>
                    </a:lnTo>
                    <a:lnTo>
                      <a:pt x="263" y="24"/>
                    </a:lnTo>
                    <a:lnTo>
                      <a:pt x="335" y="13"/>
                    </a:lnTo>
                    <a:lnTo>
                      <a:pt x="448" y="13"/>
                    </a:lnTo>
                    <a:lnTo>
                      <a:pt x="529" y="16"/>
                    </a:lnTo>
                    <a:lnTo>
                      <a:pt x="513" y="31"/>
                    </a:lnTo>
                    <a:lnTo>
                      <a:pt x="542" y="13"/>
                    </a:lnTo>
                    <a:lnTo>
                      <a:pt x="584" y="13"/>
                    </a:lnTo>
                    <a:lnTo>
                      <a:pt x="572" y="5"/>
                    </a:lnTo>
                    <a:lnTo>
                      <a:pt x="571" y="0"/>
                    </a:lnTo>
                    <a:lnTo>
                      <a:pt x="551" y="0"/>
                    </a:lnTo>
                    <a:lnTo>
                      <a:pt x="528" y="8"/>
                    </a:lnTo>
                    <a:lnTo>
                      <a:pt x="356" y="7"/>
                    </a:lnTo>
                    <a:lnTo>
                      <a:pt x="316" y="8"/>
                    </a:lnTo>
                    <a:lnTo>
                      <a:pt x="279" y="13"/>
                    </a:lnTo>
                    <a:lnTo>
                      <a:pt x="229" y="23"/>
                    </a:lnTo>
                    <a:lnTo>
                      <a:pt x="185" y="36"/>
                    </a:lnTo>
                    <a:lnTo>
                      <a:pt x="128" y="54"/>
                    </a:lnTo>
                    <a:lnTo>
                      <a:pt x="92" y="69"/>
                    </a:lnTo>
                    <a:lnTo>
                      <a:pt x="62" y="86"/>
                    </a:lnTo>
                    <a:lnTo>
                      <a:pt x="32" y="103"/>
                    </a:lnTo>
                    <a:lnTo>
                      <a:pt x="16" y="130"/>
                    </a:lnTo>
                    <a:lnTo>
                      <a:pt x="6" y="161"/>
                    </a:lnTo>
                    <a:lnTo>
                      <a:pt x="0" y="199"/>
                    </a:lnTo>
                    <a:lnTo>
                      <a:pt x="9" y="1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2" name="Freeform 195">
                <a:extLst>
                  <a:ext uri="{FF2B5EF4-FFF2-40B4-BE49-F238E27FC236}">
                    <a16:creationId xmlns:a16="http://schemas.microsoft.com/office/drawing/2014/main" id="{E469BD64-D53C-46B5-A4B5-106DE3C65F88}"/>
                  </a:ext>
                </a:extLst>
              </p:cNvPr>
              <p:cNvSpPr>
                <a:spLocks/>
              </p:cNvSpPr>
              <p:nvPr/>
            </p:nvSpPr>
            <p:spPr bwMode="auto">
              <a:xfrm>
                <a:off x="4599" y="3222"/>
                <a:ext cx="66" cy="76"/>
              </a:xfrm>
              <a:custGeom>
                <a:avLst/>
                <a:gdLst>
                  <a:gd name="T0" fmla="*/ 1 w 134"/>
                  <a:gd name="T1" fmla="*/ 1 h 151"/>
                  <a:gd name="T2" fmla="*/ 1 w 134"/>
                  <a:gd name="T3" fmla="*/ 1 h 151"/>
                  <a:gd name="T4" fmla="*/ 0 w 134"/>
                  <a:gd name="T5" fmla="*/ 2 h 151"/>
                  <a:gd name="T6" fmla="*/ 0 w 134"/>
                  <a:gd name="T7" fmla="*/ 3 h 151"/>
                  <a:gd name="T8" fmla="*/ 0 w 134"/>
                  <a:gd name="T9" fmla="*/ 3 h 151"/>
                  <a:gd name="T10" fmla="*/ 0 w 134"/>
                  <a:gd name="T11" fmla="*/ 4 h 151"/>
                  <a:gd name="T12" fmla="*/ 0 w 134"/>
                  <a:gd name="T13" fmla="*/ 4 h 151"/>
                  <a:gd name="T14" fmla="*/ 0 w 134"/>
                  <a:gd name="T15" fmla="*/ 4 h 151"/>
                  <a:gd name="T16" fmla="*/ 1 w 134"/>
                  <a:gd name="T17" fmla="*/ 4 h 151"/>
                  <a:gd name="T18" fmla="*/ 1 w 134"/>
                  <a:gd name="T19" fmla="*/ 3 h 151"/>
                  <a:gd name="T20" fmla="*/ 1 w 134"/>
                  <a:gd name="T21" fmla="*/ 4 h 151"/>
                  <a:gd name="T22" fmla="*/ 1 w 134"/>
                  <a:gd name="T23" fmla="*/ 4 h 151"/>
                  <a:gd name="T24" fmla="*/ 1 w 134"/>
                  <a:gd name="T25" fmla="*/ 5 h 151"/>
                  <a:gd name="T26" fmla="*/ 1 w 134"/>
                  <a:gd name="T27" fmla="*/ 5 h 151"/>
                  <a:gd name="T28" fmla="*/ 2 w 134"/>
                  <a:gd name="T29" fmla="*/ 5 h 151"/>
                  <a:gd name="T30" fmla="*/ 2 w 134"/>
                  <a:gd name="T31" fmla="*/ 4 h 151"/>
                  <a:gd name="T32" fmla="*/ 3 w 134"/>
                  <a:gd name="T33" fmla="*/ 4 h 151"/>
                  <a:gd name="T34" fmla="*/ 3 w 134"/>
                  <a:gd name="T35" fmla="*/ 3 h 151"/>
                  <a:gd name="T36" fmla="*/ 3 w 134"/>
                  <a:gd name="T37" fmla="*/ 4 h 151"/>
                  <a:gd name="T38" fmla="*/ 2 w 134"/>
                  <a:gd name="T39" fmla="*/ 4 h 151"/>
                  <a:gd name="T40" fmla="*/ 2 w 134"/>
                  <a:gd name="T41" fmla="*/ 5 h 151"/>
                  <a:gd name="T42" fmla="*/ 3 w 134"/>
                  <a:gd name="T43" fmla="*/ 5 h 151"/>
                  <a:gd name="T44" fmla="*/ 3 w 134"/>
                  <a:gd name="T45" fmla="*/ 4 h 151"/>
                  <a:gd name="T46" fmla="*/ 4 w 134"/>
                  <a:gd name="T47" fmla="*/ 4 h 151"/>
                  <a:gd name="T48" fmla="*/ 3 w 134"/>
                  <a:gd name="T49" fmla="*/ 5 h 151"/>
                  <a:gd name="T50" fmla="*/ 3 w 134"/>
                  <a:gd name="T51" fmla="*/ 5 h 151"/>
                  <a:gd name="T52" fmla="*/ 2 w 134"/>
                  <a:gd name="T53" fmla="*/ 5 h 151"/>
                  <a:gd name="T54" fmla="*/ 1 w 134"/>
                  <a:gd name="T55" fmla="*/ 5 h 151"/>
                  <a:gd name="T56" fmla="*/ 1 w 134"/>
                  <a:gd name="T57" fmla="*/ 5 h 151"/>
                  <a:gd name="T58" fmla="*/ 0 w 134"/>
                  <a:gd name="T59" fmla="*/ 5 h 151"/>
                  <a:gd name="T60" fmla="*/ 0 w 134"/>
                  <a:gd name="T61" fmla="*/ 5 h 151"/>
                  <a:gd name="T62" fmla="*/ 0 w 134"/>
                  <a:gd name="T63" fmla="*/ 4 h 151"/>
                  <a:gd name="T64" fmla="*/ 0 w 134"/>
                  <a:gd name="T65" fmla="*/ 3 h 151"/>
                  <a:gd name="T66" fmla="*/ 0 w 134"/>
                  <a:gd name="T67" fmla="*/ 2 h 151"/>
                  <a:gd name="T68" fmla="*/ 1 w 134"/>
                  <a:gd name="T69" fmla="*/ 1 h 151"/>
                  <a:gd name="T70" fmla="*/ 1 w 134"/>
                  <a:gd name="T71" fmla="*/ 0 h 151"/>
                  <a:gd name="T72" fmla="*/ 1 w 134"/>
                  <a:gd name="T73" fmla="*/ 1 h 151"/>
                  <a:gd name="T74" fmla="*/ 1 w 134"/>
                  <a:gd name="T75" fmla="*/ 1 h 1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4"/>
                  <a:gd name="T115" fmla="*/ 0 h 151"/>
                  <a:gd name="T116" fmla="*/ 134 w 134"/>
                  <a:gd name="T117" fmla="*/ 151 h 1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4" h="151">
                    <a:moveTo>
                      <a:pt x="55" y="20"/>
                    </a:moveTo>
                    <a:lnTo>
                      <a:pt x="32" y="29"/>
                    </a:lnTo>
                    <a:lnTo>
                      <a:pt x="20" y="51"/>
                    </a:lnTo>
                    <a:lnTo>
                      <a:pt x="14" y="65"/>
                    </a:lnTo>
                    <a:lnTo>
                      <a:pt x="3" y="92"/>
                    </a:lnTo>
                    <a:lnTo>
                      <a:pt x="6" y="112"/>
                    </a:lnTo>
                    <a:lnTo>
                      <a:pt x="14" y="118"/>
                    </a:lnTo>
                    <a:lnTo>
                      <a:pt x="30" y="118"/>
                    </a:lnTo>
                    <a:lnTo>
                      <a:pt x="40" y="101"/>
                    </a:lnTo>
                    <a:lnTo>
                      <a:pt x="56" y="76"/>
                    </a:lnTo>
                    <a:lnTo>
                      <a:pt x="42" y="108"/>
                    </a:lnTo>
                    <a:lnTo>
                      <a:pt x="40" y="122"/>
                    </a:lnTo>
                    <a:lnTo>
                      <a:pt x="46" y="131"/>
                    </a:lnTo>
                    <a:lnTo>
                      <a:pt x="59" y="135"/>
                    </a:lnTo>
                    <a:lnTo>
                      <a:pt x="75" y="130"/>
                    </a:lnTo>
                    <a:lnTo>
                      <a:pt x="85" y="118"/>
                    </a:lnTo>
                    <a:lnTo>
                      <a:pt x="102" y="98"/>
                    </a:lnTo>
                    <a:lnTo>
                      <a:pt x="119" y="72"/>
                    </a:lnTo>
                    <a:lnTo>
                      <a:pt x="109" y="101"/>
                    </a:lnTo>
                    <a:lnTo>
                      <a:pt x="93" y="122"/>
                    </a:lnTo>
                    <a:lnTo>
                      <a:pt x="83" y="134"/>
                    </a:lnTo>
                    <a:lnTo>
                      <a:pt x="101" y="134"/>
                    </a:lnTo>
                    <a:lnTo>
                      <a:pt x="124" y="128"/>
                    </a:lnTo>
                    <a:lnTo>
                      <a:pt x="134" y="125"/>
                    </a:lnTo>
                    <a:lnTo>
                      <a:pt x="122" y="135"/>
                    </a:lnTo>
                    <a:lnTo>
                      <a:pt x="109" y="144"/>
                    </a:lnTo>
                    <a:lnTo>
                      <a:pt x="88" y="144"/>
                    </a:lnTo>
                    <a:lnTo>
                      <a:pt x="52" y="147"/>
                    </a:lnTo>
                    <a:lnTo>
                      <a:pt x="37" y="151"/>
                    </a:lnTo>
                    <a:lnTo>
                      <a:pt x="24" y="140"/>
                    </a:lnTo>
                    <a:lnTo>
                      <a:pt x="3" y="130"/>
                    </a:lnTo>
                    <a:lnTo>
                      <a:pt x="0" y="112"/>
                    </a:lnTo>
                    <a:lnTo>
                      <a:pt x="0" y="94"/>
                    </a:lnTo>
                    <a:lnTo>
                      <a:pt x="20" y="35"/>
                    </a:lnTo>
                    <a:lnTo>
                      <a:pt x="35" y="19"/>
                    </a:lnTo>
                    <a:lnTo>
                      <a:pt x="62" y="0"/>
                    </a:lnTo>
                    <a:lnTo>
                      <a:pt x="55"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3" name="Freeform 196">
                <a:extLst>
                  <a:ext uri="{FF2B5EF4-FFF2-40B4-BE49-F238E27FC236}">
                    <a16:creationId xmlns:a16="http://schemas.microsoft.com/office/drawing/2014/main" id="{BEEC3AA7-836F-443F-B558-83FC86E66BDB}"/>
                  </a:ext>
                </a:extLst>
              </p:cNvPr>
              <p:cNvSpPr>
                <a:spLocks/>
              </p:cNvSpPr>
              <p:nvPr/>
            </p:nvSpPr>
            <p:spPr bwMode="auto">
              <a:xfrm>
                <a:off x="4602" y="3283"/>
                <a:ext cx="78" cy="33"/>
              </a:xfrm>
              <a:custGeom>
                <a:avLst/>
                <a:gdLst>
                  <a:gd name="T0" fmla="*/ 0 w 157"/>
                  <a:gd name="T1" fmla="*/ 0 h 67"/>
                  <a:gd name="T2" fmla="*/ 0 w 157"/>
                  <a:gd name="T3" fmla="*/ 1 h 67"/>
                  <a:gd name="T4" fmla="*/ 0 w 157"/>
                  <a:gd name="T5" fmla="*/ 1 h 67"/>
                  <a:gd name="T6" fmla="*/ 1 w 157"/>
                  <a:gd name="T7" fmla="*/ 1 h 67"/>
                  <a:gd name="T8" fmla="*/ 1 w 157"/>
                  <a:gd name="T9" fmla="*/ 2 h 67"/>
                  <a:gd name="T10" fmla="*/ 2 w 157"/>
                  <a:gd name="T11" fmla="*/ 2 h 67"/>
                  <a:gd name="T12" fmla="*/ 3 w 157"/>
                  <a:gd name="T13" fmla="*/ 2 h 67"/>
                  <a:gd name="T14" fmla="*/ 3 w 157"/>
                  <a:gd name="T15" fmla="*/ 1 h 67"/>
                  <a:gd name="T16" fmla="*/ 4 w 157"/>
                  <a:gd name="T17" fmla="*/ 0 h 67"/>
                  <a:gd name="T18" fmla="*/ 4 w 157"/>
                  <a:gd name="T19" fmla="*/ 0 h 67"/>
                  <a:gd name="T20" fmla="*/ 4 w 157"/>
                  <a:gd name="T21" fmla="*/ 0 h 67"/>
                  <a:gd name="T22" fmla="*/ 4 w 157"/>
                  <a:gd name="T23" fmla="*/ 0 h 67"/>
                  <a:gd name="T24" fmla="*/ 4 w 157"/>
                  <a:gd name="T25" fmla="*/ 0 h 67"/>
                  <a:gd name="T26" fmla="*/ 4 w 157"/>
                  <a:gd name="T27" fmla="*/ 0 h 67"/>
                  <a:gd name="T28" fmla="*/ 4 w 157"/>
                  <a:gd name="T29" fmla="*/ 0 h 67"/>
                  <a:gd name="T30" fmla="*/ 3 w 157"/>
                  <a:gd name="T31" fmla="*/ 1 h 67"/>
                  <a:gd name="T32" fmla="*/ 3 w 157"/>
                  <a:gd name="T33" fmla="*/ 1 h 67"/>
                  <a:gd name="T34" fmla="*/ 3 w 157"/>
                  <a:gd name="T35" fmla="*/ 1 h 67"/>
                  <a:gd name="T36" fmla="*/ 2 w 157"/>
                  <a:gd name="T37" fmla="*/ 1 h 67"/>
                  <a:gd name="T38" fmla="*/ 1 w 157"/>
                  <a:gd name="T39" fmla="*/ 1 h 67"/>
                  <a:gd name="T40" fmla="*/ 0 w 157"/>
                  <a:gd name="T41" fmla="*/ 1 h 67"/>
                  <a:gd name="T42" fmla="*/ 0 w 157"/>
                  <a:gd name="T43" fmla="*/ 1 h 67"/>
                  <a:gd name="T44" fmla="*/ 0 w 157"/>
                  <a:gd name="T45" fmla="*/ 0 h 67"/>
                  <a:gd name="T46" fmla="*/ 0 w 157"/>
                  <a:gd name="T47" fmla="*/ 0 h 67"/>
                  <a:gd name="T48" fmla="*/ 0 w 157"/>
                  <a:gd name="T49" fmla="*/ 0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7"/>
                  <a:gd name="T76" fmla="*/ 0 h 67"/>
                  <a:gd name="T77" fmla="*/ 157 w 157"/>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7" h="67">
                    <a:moveTo>
                      <a:pt x="0" y="8"/>
                    </a:moveTo>
                    <a:lnTo>
                      <a:pt x="13" y="38"/>
                    </a:lnTo>
                    <a:lnTo>
                      <a:pt x="17" y="54"/>
                    </a:lnTo>
                    <a:lnTo>
                      <a:pt x="39" y="58"/>
                    </a:lnTo>
                    <a:lnTo>
                      <a:pt x="52" y="65"/>
                    </a:lnTo>
                    <a:lnTo>
                      <a:pt x="88" y="67"/>
                    </a:lnTo>
                    <a:lnTo>
                      <a:pt x="109" y="64"/>
                    </a:lnTo>
                    <a:lnTo>
                      <a:pt x="127" y="45"/>
                    </a:lnTo>
                    <a:lnTo>
                      <a:pt x="143" y="28"/>
                    </a:lnTo>
                    <a:lnTo>
                      <a:pt x="157" y="21"/>
                    </a:lnTo>
                    <a:lnTo>
                      <a:pt x="155" y="0"/>
                    </a:lnTo>
                    <a:lnTo>
                      <a:pt x="147" y="18"/>
                    </a:lnTo>
                    <a:lnTo>
                      <a:pt x="140" y="22"/>
                    </a:lnTo>
                    <a:lnTo>
                      <a:pt x="130" y="13"/>
                    </a:lnTo>
                    <a:lnTo>
                      <a:pt x="132" y="28"/>
                    </a:lnTo>
                    <a:lnTo>
                      <a:pt x="114" y="32"/>
                    </a:lnTo>
                    <a:lnTo>
                      <a:pt x="118" y="39"/>
                    </a:lnTo>
                    <a:lnTo>
                      <a:pt x="109" y="49"/>
                    </a:lnTo>
                    <a:lnTo>
                      <a:pt x="81" y="54"/>
                    </a:lnTo>
                    <a:lnTo>
                      <a:pt x="49" y="52"/>
                    </a:lnTo>
                    <a:lnTo>
                      <a:pt x="28" y="45"/>
                    </a:lnTo>
                    <a:lnTo>
                      <a:pt x="17" y="32"/>
                    </a:lnTo>
                    <a:lnTo>
                      <a:pt x="1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4" name="Freeform 197">
                <a:extLst>
                  <a:ext uri="{FF2B5EF4-FFF2-40B4-BE49-F238E27FC236}">
                    <a16:creationId xmlns:a16="http://schemas.microsoft.com/office/drawing/2014/main" id="{D0BF806C-B078-456F-8EA1-0557F4E9BD2A}"/>
                  </a:ext>
                </a:extLst>
              </p:cNvPr>
              <p:cNvSpPr>
                <a:spLocks/>
              </p:cNvSpPr>
              <p:nvPr/>
            </p:nvSpPr>
            <p:spPr bwMode="auto">
              <a:xfrm>
                <a:off x="4616" y="3299"/>
                <a:ext cx="71" cy="35"/>
              </a:xfrm>
              <a:custGeom>
                <a:avLst/>
                <a:gdLst>
                  <a:gd name="T0" fmla="*/ 0 w 142"/>
                  <a:gd name="T1" fmla="*/ 0 h 71"/>
                  <a:gd name="T2" fmla="*/ 1 w 142"/>
                  <a:gd name="T3" fmla="*/ 1 h 71"/>
                  <a:gd name="T4" fmla="*/ 1 w 142"/>
                  <a:gd name="T5" fmla="*/ 1 h 71"/>
                  <a:gd name="T6" fmla="*/ 2 w 142"/>
                  <a:gd name="T7" fmla="*/ 1 h 71"/>
                  <a:gd name="T8" fmla="*/ 1 w 142"/>
                  <a:gd name="T9" fmla="*/ 1 h 71"/>
                  <a:gd name="T10" fmla="*/ 2 w 142"/>
                  <a:gd name="T11" fmla="*/ 1 h 71"/>
                  <a:gd name="T12" fmla="*/ 2 w 142"/>
                  <a:gd name="T13" fmla="*/ 1 h 71"/>
                  <a:gd name="T14" fmla="*/ 3 w 142"/>
                  <a:gd name="T15" fmla="*/ 1 h 71"/>
                  <a:gd name="T16" fmla="*/ 3 w 142"/>
                  <a:gd name="T17" fmla="*/ 1 h 71"/>
                  <a:gd name="T18" fmla="*/ 3 w 142"/>
                  <a:gd name="T19" fmla="*/ 0 h 71"/>
                  <a:gd name="T20" fmla="*/ 3 w 142"/>
                  <a:gd name="T21" fmla="*/ 0 h 71"/>
                  <a:gd name="T22" fmla="*/ 3 w 142"/>
                  <a:gd name="T23" fmla="*/ 0 h 71"/>
                  <a:gd name="T24" fmla="*/ 4 w 142"/>
                  <a:gd name="T25" fmla="*/ 0 h 71"/>
                  <a:gd name="T26" fmla="*/ 4 w 142"/>
                  <a:gd name="T27" fmla="*/ 0 h 71"/>
                  <a:gd name="T28" fmla="*/ 3 w 142"/>
                  <a:gd name="T29" fmla="*/ 0 h 71"/>
                  <a:gd name="T30" fmla="*/ 3 w 142"/>
                  <a:gd name="T31" fmla="*/ 1 h 71"/>
                  <a:gd name="T32" fmla="*/ 2 w 142"/>
                  <a:gd name="T33" fmla="*/ 1 h 71"/>
                  <a:gd name="T34" fmla="*/ 2 w 142"/>
                  <a:gd name="T35" fmla="*/ 2 h 71"/>
                  <a:gd name="T36" fmla="*/ 1 w 142"/>
                  <a:gd name="T37" fmla="*/ 2 h 71"/>
                  <a:gd name="T38" fmla="*/ 1 w 142"/>
                  <a:gd name="T39" fmla="*/ 2 h 71"/>
                  <a:gd name="T40" fmla="*/ 1 w 142"/>
                  <a:gd name="T41" fmla="*/ 1 h 71"/>
                  <a:gd name="T42" fmla="*/ 0 w 142"/>
                  <a:gd name="T43" fmla="*/ 1 h 71"/>
                  <a:gd name="T44" fmla="*/ 0 w 142"/>
                  <a:gd name="T45" fmla="*/ 0 h 71"/>
                  <a:gd name="T46" fmla="*/ 0 w 142"/>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2"/>
                  <a:gd name="T73" fmla="*/ 0 h 71"/>
                  <a:gd name="T74" fmla="*/ 142 w 142"/>
                  <a:gd name="T75" fmla="*/ 71 h 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2" h="71">
                    <a:moveTo>
                      <a:pt x="0" y="25"/>
                    </a:moveTo>
                    <a:lnTo>
                      <a:pt x="11" y="42"/>
                    </a:lnTo>
                    <a:lnTo>
                      <a:pt x="31" y="50"/>
                    </a:lnTo>
                    <a:lnTo>
                      <a:pt x="67" y="45"/>
                    </a:lnTo>
                    <a:lnTo>
                      <a:pt x="58" y="55"/>
                    </a:lnTo>
                    <a:lnTo>
                      <a:pt x="87" y="43"/>
                    </a:lnTo>
                    <a:lnTo>
                      <a:pt x="93" y="36"/>
                    </a:lnTo>
                    <a:lnTo>
                      <a:pt x="103" y="39"/>
                    </a:lnTo>
                    <a:lnTo>
                      <a:pt x="113" y="32"/>
                    </a:lnTo>
                    <a:lnTo>
                      <a:pt x="123" y="20"/>
                    </a:lnTo>
                    <a:lnTo>
                      <a:pt x="119" y="9"/>
                    </a:lnTo>
                    <a:lnTo>
                      <a:pt x="126" y="9"/>
                    </a:lnTo>
                    <a:lnTo>
                      <a:pt x="130" y="0"/>
                    </a:lnTo>
                    <a:lnTo>
                      <a:pt x="142" y="3"/>
                    </a:lnTo>
                    <a:lnTo>
                      <a:pt x="126" y="25"/>
                    </a:lnTo>
                    <a:lnTo>
                      <a:pt x="116" y="42"/>
                    </a:lnTo>
                    <a:lnTo>
                      <a:pt x="94" y="56"/>
                    </a:lnTo>
                    <a:lnTo>
                      <a:pt x="73" y="71"/>
                    </a:lnTo>
                    <a:lnTo>
                      <a:pt x="53" y="68"/>
                    </a:lnTo>
                    <a:lnTo>
                      <a:pt x="41" y="65"/>
                    </a:lnTo>
                    <a:lnTo>
                      <a:pt x="25" y="60"/>
                    </a:lnTo>
                    <a:lnTo>
                      <a:pt x="0" y="42"/>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5" name="Freeform 198">
                <a:extLst>
                  <a:ext uri="{FF2B5EF4-FFF2-40B4-BE49-F238E27FC236}">
                    <a16:creationId xmlns:a16="http://schemas.microsoft.com/office/drawing/2014/main" id="{E7F0B83A-DF62-4B43-9359-C64AE7C2DC7B}"/>
                  </a:ext>
                </a:extLst>
              </p:cNvPr>
              <p:cNvSpPr>
                <a:spLocks/>
              </p:cNvSpPr>
              <p:nvPr/>
            </p:nvSpPr>
            <p:spPr bwMode="auto">
              <a:xfrm>
                <a:off x="4630" y="3312"/>
                <a:ext cx="51" cy="31"/>
              </a:xfrm>
              <a:custGeom>
                <a:avLst/>
                <a:gdLst>
                  <a:gd name="T0" fmla="*/ 0 w 102"/>
                  <a:gd name="T1" fmla="*/ 2 h 62"/>
                  <a:gd name="T2" fmla="*/ 1 w 102"/>
                  <a:gd name="T3" fmla="*/ 2 h 62"/>
                  <a:gd name="T4" fmla="*/ 2 w 102"/>
                  <a:gd name="T5" fmla="*/ 2 h 62"/>
                  <a:gd name="T6" fmla="*/ 3 w 102"/>
                  <a:gd name="T7" fmla="*/ 2 h 62"/>
                  <a:gd name="T8" fmla="*/ 3 w 102"/>
                  <a:gd name="T9" fmla="*/ 2 h 62"/>
                  <a:gd name="T10" fmla="*/ 3 w 102"/>
                  <a:gd name="T11" fmla="*/ 1 h 62"/>
                  <a:gd name="T12" fmla="*/ 3 w 102"/>
                  <a:gd name="T13" fmla="*/ 1 h 62"/>
                  <a:gd name="T14" fmla="*/ 3 w 102"/>
                  <a:gd name="T15" fmla="*/ 0 h 62"/>
                  <a:gd name="T16" fmla="*/ 3 w 102"/>
                  <a:gd name="T17" fmla="*/ 1 h 62"/>
                  <a:gd name="T18" fmla="*/ 3 w 102"/>
                  <a:gd name="T19" fmla="*/ 2 h 62"/>
                  <a:gd name="T20" fmla="*/ 3 w 102"/>
                  <a:gd name="T21" fmla="*/ 2 h 62"/>
                  <a:gd name="T22" fmla="*/ 3 w 102"/>
                  <a:gd name="T23" fmla="*/ 2 h 62"/>
                  <a:gd name="T24" fmla="*/ 2 w 102"/>
                  <a:gd name="T25" fmla="*/ 2 h 62"/>
                  <a:gd name="T26" fmla="*/ 1 w 102"/>
                  <a:gd name="T27" fmla="*/ 2 h 62"/>
                  <a:gd name="T28" fmla="*/ 1 w 102"/>
                  <a:gd name="T29" fmla="*/ 2 h 62"/>
                  <a:gd name="T30" fmla="*/ 0 w 102"/>
                  <a:gd name="T31" fmla="*/ 2 h 62"/>
                  <a:gd name="T32" fmla="*/ 0 w 102"/>
                  <a:gd name="T33" fmla="*/ 2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2"/>
                  <a:gd name="T52" fmla="*/ 0 h 62"/>
                  <a:gd name="T53" fmla="*/ 102 w 102"/>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2" h="62">
                    <a:moveTo>
                      <a:pt x="0" y="36"/>
                    </a:moveTo>
                    <a:lnTo>
                      <a:pt x="7" y="52"/>
                    </a:lnTo>
                    <a:lnTo>
                      <a:pt x="38" y="62"/>
                    </a:lnTo>
                    <a:lnTo>
                      <a:pt x="82" y="59"/>
                    </a:lnTo>
                    <a:lnTo>
                      <a:pt x="97" y="43"/>
                    </a:lnTo>
                    <a:lnTo>
                      <a:pt x="101" y="24"/>
                    </a:lnTo>
                    <a:lnTo>
                      <a:pt x="102" y="11"/>
                    </a:lnTo>
                    <a:lnTo>
                      <a:pt x="95" y="0"/>
                    </a:lnTo>
                    <a:lnTo>
                      <a:pt x="94" y="26"/>
                    </a:lnTo>
                    <a:lnTo>
                      <a:pt x="88" y="43"/>
                    </a:lnTo>
                    <a:lnTo>
                      <a:pt x="81" y="52"/>
                    </a:lnTo>
                    <a:lnTo>
                      <a:pt x="74" y="47"/>
                    </a:lnTo>
                    <a:lnTo>
                      <a:pt x="51" y="52"/>
                    </a:lnTo>
                    <a:lnTo>
                      <a:pt x="25" y="47"/>
                    </a:lnTo>
                    <a:lnTo>
                      <a:pt x="20" y="37"/>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6" name="Freeform 199">
                <a:extLst>
                  <a:ext uri="{FF2B5EF4-FFF2-40B4-BE49-F238E27FC236}">
                    <a16:creationId xmlns:a16="http://schemas.microsoft.com/office/drawing/2014/main" id="{9ED1C31C-06A5-4BF8-BD6A-624B3D194512}"/>
                  </a:ext>
                </a:extLst>
              </p:cNvPr>
              <p:cNvSpPr>
                <a:spLocks/>
              </p:cNvSpPr>
              <p:nvPr/>
            </p:nvSpPr>
            <p:spPr bwMode="auto">
              <a:xfrm>
                <a:off x="4710" y="3336"/>
                <a:ext cx="19" cy="18"/>
              </a:xfrm>
              <a:custGeom>
                <a:avLst/>
                <a:gdLst>
                  <a:gd name="T0" fmla="*/ 0 w 39"/>
                  <a:gd name="T1" fmla="*/ 0 h 38"/>
                  <a:gd name="T2" fmla="*/ 0 w 39"/>
                  <a:gd name="T3" fmla="*/ 0 h 38"/>
                  <a:gd name="T4" fmla="*/ 0 w 39"/>
                  <a:gd name="T5" fmla="*/ 0 h 38"/>
                  <a:gd name="T6" fmla="*/ 0 w 39"/>
                  <a:gd name="T7" fmla="*/ 1 h 38"/>
                  <a:gd name="T8" fmla="*/ 1 w 39"/>
                  <a:gd name="T9" fmla="*/ 0 h 38"/>
                  <a:gd name="T10" fmla="*/ 1 w 39"/>
                  <a:gd name="T11" fmla="*/ 0 h 38"/>
                  <a:gd name="T12" fmla="*/ 0 w 39"/>
                  <a:gd name="T13" fmla="*/ 0 h 38"/>
                  <a:gd name="T14" fmla="*/ 0 w 39"/>
                  <a:gd name="T15" fmla="*/ 0 h 38"/>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38"/>
                  <a:gd name="T26" fmla="*/ 39 w 39"/>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38">
                    <a:moveTo>
                      <a:pt x="20" y="0"/>
                    </a:moveTo>
                    <a:lnTo>
                      <a:pt x="0" y="12"/>
                    </a:lnTo>
                    <a:lnTo>
                      <a:pt x="0" y="32"/>
                    </a:lnTo>
                    <a:lnTo>
                      <a:pt x="16" y="38"/>
                    </a:lnTo>
                    <a:lnTo>
                      <a:pt x="39" y="22"/>
                    </a:lnTo>
                    <a:lnTo>
                      <a:pt x="37" y="5"/>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7" name="Freeform 200">
                <a:extLst>
                  <a:ext uri="{FF2B5EF4-FFF2-40B4-BE49-F238E27FC236}">
                    <a16:creationId xmlns:a16="http://schemas.microsoft.com/office/drawing/2014/main" id="{9FFF75EB-9CB5-4E2A-8FEE-E424A94F445A}"/>
                  </a:ext>
                </a:extLst>
              </p:cNvPr>
              <p:cNvSpPr>
                <a:spLocks/>
              </p:cNvSpPr>
              <p:nvPr/>
            </p:nvSpPr>
            <p:spPr bwMode="auto">
              <a:xfrm>
                <a:off x="4673" y="3316"/>
                <a:ext cx="58" cy="41"/>
              </a:xfrm>
              <a:custGeom>
                <a:avLst/>
                <a:gdLst>
                  <a:gd name="T0" fmla="*/ 2 w 116"/>
                  <a:gd name="T1" fmla="*/ 1 h 80"/>
                  <a:gd name="T2" fmla="*/ 3 w 116"/>
                  <a:gd name="T3" fmla="*/ 1 h 80"/>
                  <a:gd name="T4" fmla="*/ 4 w 116"/>
                  <a:gd name="T5" fmla="*/ 2 h 80"/>
                  <a:gd name="T6" fmla="*/ 4 w 116"/>
                  <a:gd name="T7" fmla="*/ 2 h 80"/>
                  <a:gd name="T8" fmla="*/ 3 w 116"/>
                  <a:gd name="T9" fmla="*/ 3 h 80"/>
                  <a:gd name="T10" fmla="*/ 2 w 116"/>
                  <a:gd name="T11" fmla="*/ 2 h 80"/>
                  <a:gd name="T12" fmla="*/ 2 w 116"/>
                  <a:gd name="T13" fmla="*/ 2 h 80"/>
                  <a:gd name="T14" fmla="*/ 1 w 116"/>
                  <a:gd name="T15" fmla="*/ 2 h 80"/>
                  <a:gd name="T16" fmla="*/ 1 w 116"/>
                  <a:gd name="T17" fmla="*/ 1 h 80"/>
                  <a:gd name="T18" fmla="*/ 0 w 116"/>
                  <a:gd name="T19" fmla="*/ 2 h 80"/>
                  <a:gd name="T20" fmla="*/ 1 w 116"/>
                  <a:gd name="T21" fmla="*/ 3 h 80"/>
                  <a:gd name="T22" fmla="*/ 3 w 116"/>
                  <a:gd name="T23" fmla="*/ 3 h 80"/>
                  <a:gd name="T24" fmla="*/ 3 w 116"/>
                  <a:gd name="T25" fmla="*/ 3 h 80"/>
                  <a:gd name="T26" fmla="*/ 4 w 116"/>
                  <a:gd name="T27" fmla="*/ 2 h 80"/>
                  <a:gd name="T28" fmla="*/ 4 w 116"/>
                  <a:gd name="T29" fmla="*/ 2 h 80"/>
                  <a:gd name="T30" fmla="*/ 4 w 116"/>
                  <a:gd name="T31" fmla="*/ 1 h 80"/>
                  <a:gd name="T32" fmla="*/ 3 w 116"/>
                  <a:gd name="T33" fmla="*/ 0 h 80"/>
                  <a:gd name="T34" fmla="*/ 2 w 116"/>
                  <a:gd name="T35" fmla="*/ 1 h 80"/>
                  <a:gd name="T36" fmla="*/ 2 w 116"/>
                  <a:gd name="T37" fmla="*/ 1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
                  <a:gd name="T58" fmla="*/ 0 h 80"/>
                  <a:gd name="T59" fmla="*/ 116 w 116"/>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 h="80">
                    <a:moveTo>
                      <a:pt x="57" y="2"/>
                    </a:moveTo>
                    <a:lnTo>
                      <a:pt x="93" y="23"/>
                    </a:lnTo>
                    <a:lnTo>
                      <a:pt x="109" y="37"/>
                    </a:lnTo>
                    <a:lnTo>
                      <a:pt x="103" y="48"/>
                    </a:lnTo>
                    <a:lnTo>
                      <a:pt x="76" y="74"/>
                    </a:lnTo>
                    <a:lnTo>
                      <a:pt x="35" y="56"/>
                    </a:lnTo>
                    <a:lnTo>
                      <a:pt x="50" y="43"/>
                    </a:lnTo>
                    <a:lnTo>
                      <a:pt x="21" y="46"/>
                    </a:lnTo>
                    <a:lnTo>
                      <a:pt x="5" y="31"/>
                    </a:lnTo>
                    <a:lnTo>
                      <a:pt x="0" y="43"/>
                    </a:lnTo>
                    <a:lnTo>
                      <a:pt x="30" y="66"/>
                    </a:lnTo>
                    <a:lnTo>
                      <a:pt x="66" y="79"/>
                    </a:lnTo>
                    <a:lnTo>
                      <a:pt x="87" y="80"/>
                    </a:lnTo>
                    <a:lnTo>
                      <a:pt x="115" y="60"/>
                    </a:lnTo>
                    <a:lnTo>
                      <a:pt x="116" y="36"/>
                    </a:lnTo>
                    <a:lnTo>
                      <a:pt x="104" y="23"/>
                    </a:lnTo>
                    <a:lnTo>
                      <a:pt x="66" y="0"/>
                    </a:lnTo>
                    <a:lnTo>
                      <a:pt x="5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8" name="Freeform 201">
                <a:extLst>
                  <a:ext uri="{FF2B5EF4-FFF2-40B4-BE49-F238E27FC236}">
                    <a16:creationId xmlns:a16="http://schemas.microsoft.com/office/drawing/2014/main" id="{747C82C4-BC04-422B-B354-AE99589314C8}"/>
                  </a:ext>
                </a:extLst>
              </p:cNvPr>
              <p:cNvSpPr>
                <a:spLocks/>
              </p:cNvSpPr>
              <p:nvPr/>
            </p:nvSpPr>
            <p:spPr bwMode="auto">
              <a:xfrm>
                <a:off x="4896" y="3170"/>
                <a:ext cx="16" cy="28"/>
              </a:xfrm>
              <a:custGeom>
                <a:avLst/>
                <a:gdLst>
                  <a:gd name="T0" fmla="*/ 1 w 32"/>
                  <a:gd name="T1" fmla="*/ 0 h 58"/>
                  <a:gd name="T2" fmla="*/ 1 w 32"/>
                  <a:gd name="T3" fmla="*/ 0 h 58"/>
                  <a:gd name="T4" fmla="*/ 1 w 32"/>
                  <a:gd name="T5" fmla="*/ 1 h 58"/>
                  <a:gd name="T6" fmla="*/ 1 w 32"/>
                  <a:gd name="T7" fmla="*/ 1 h 58"/>
                  <a:gd name="T8" fmla="*/ 1 w 32"/>
                  <a:gd name="T9" fmla="*/ 1 h 58"/>
                  <a:gd name="T10" fmla="*/ 1 w 32"/>
                  <a:gd name="T11" fmla="*/ 1 h 58"/>
                  <a:gd name="T12" fmla="*/ 0 w 32"/>
                  <a:gd name="T13" fmla="*/ 1 h 58"/>
                  <a:gd name="T14" fmla="*/ 1 w 32"/>
                  <a:gd name="T15" fmla="*/ 0 h 58"/>
                  <a:gd name="T16" fmla="*/ 1 w 32"/>
                  <a:gd name="T17" fmla="*/ 0 h 58"/>
                  <a:gd name="T18" fmla="*/ 1 w 32"/>
                  <a:gd name="T19" fmla="*/ 0 h 58"/>
                  <a:gd name="T20" fmla="*/ 1 w 32"/>
                  <a:gd name="T21" fmla="*/ 0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2"/>
                  <a:gd name="T34" fmla="*/ 0 h 58"/>
                  <a:gd name="T35" fmla="*/ 32 w 32"/>
                  <a:gd name="T36" fmla="*/ 58 h 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2" h="58">
                    <a:moveTo>
                      <a:pt x="32" y="0"/>
                    </a:moveTo>
                    <a:lnTo>
                      <a:pt x="30" y="26"/>
                    </a:lnTo>
                    <a:lnTo>
                      <a:pt x="30" y="49"/>
                    </a:lnTo>
                    <a:lnTo>
                      <a:pt x="19" y="58"/>
                    </a:lnTo>
                    <a:lnTo>
                      <a:pt x="20" y="35"/>
                    </a:lnTo>
                    <a:lnTo>
                      <a:pt x="12" y="45"/>
                    </a:lnTo>
                    <a:lnTo>
                      <a:pt x="0" y="42"/>
                    </a:lnTo>
                    <a:lnTo>
                      <a:pt x="14" y="32"/>
                    </a:lnTo>
                    <a:lnTo>
                      <a:pt x="17" y="6"/>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89" name="Freeform 202">
                <a:extLst>
                  <a:ext uri="{FF2B5EF4-FFF2-40B4-BE49-F238E27FC236}">
                    <a16:creationId xmlns:a16="http://schemas.microsoft.com/office/drawing/2014/main" id="{C287B607-354D-4F8B-87E4-6432C1EC471B}"/>
                  </a:ext>
                </a:extLst>
              </p:cNvPr>
              <p:cNvSpPr>
                <a:spLocks/>
              </p:cNvSpPr>
              <p:nvPr/>
            </p:nvSpPr>
            <p:spPr bwMode="auto">
              <a:xfrm>
                <a:off x="4888" y="3169"/>
                <a:ext cx="11" cy="6"/>
              </a:xfrm>
              <a:custGeom>
                <a:avLst/>
                <a:gdLst>
                  <a:gd name="T0" fmla="*/ 1 w 22"/>
                  <a:gd name="T1" fmla="*/ 0 h 13"/>
                  <a:gd name="T2" fmla="*/ 1 w 22"/>
                  <a:gd name="T3" fmla="*/ 0 h 13"/>
                  <a:gd name="T4" fmla="*/ 0 w 22"/>
                  <a:gd name="T5" fmla="*/ 0 h 13"/>
                  <a:gd name="T6" fmla="*/ 1 w 22"/>
                  <a:gd name="T7" fmla="*/ 0 h 13"/>
                  <a:gd name="T8" fmla="*/ 1 w 22"/>
                  <a:gd name="T9" fmla="*/ 0 h 13"/>
                  <a:gd name="T10" fmla="*/ 1 w 22"/>
                  <a:gd name="T11" fmla="*/ 0 h 13"/>
                  <a:gd name="T12" fmla="*/ 0 60000 65536"/>
                  <a:gd name="T13" fmla="*/ 0 60000 65536"/>
                  <a:gd name="T14" fmla="*/ 0 60000 65536"/>
                  <a:gd name="T15" fmla="*/ 0 60000 65536"/>
                  <a:gd name="T16" fmla="*/ 0 60000 65536"/>
                  <a:gd name="T17" fmla="*/ 0 60000 65536"/>
                  <a:gd name="T18" fmla="*/ 0 w 22"/>
                  <a:gd name="T19" fmla="*/ 0 h 13"/>
                  <a:gd name="T20" fmla="*/ 22 w 22"/>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2" h="13">
                    <a:moveTo>
                      <a:pt x="22" y="3"/>
                    </a:moveTo>
                    <a:lnTo>
                      <a:pt x="12" y="13"/>
                    </a:lnTo>
                    <a:lnTo>
                      <a:pt x="0" y="13"/>
                    </a:lnTo>
                    <a:lnTo>
                      <a:pt x="7" y="0"/>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0" name="Freeform 203">
                <a:extLst>
                  <a:ext uri="{FF2B5EF4-FFF2-40B4-BE49-F238E27FC236}">
                    <a16:creationId xmlns:a16="http://schemas.microsoft.com/office/drawing/2014/main" id="{A3EB2E19-4812-4D01-946C-ED2DCFD0BD7C}"/>
                  </a:ext>
                </a:extLst>
              </p:cNvPr>
              <p:cNvSpPr>
                <a:spLocks/>
              </p:cNvSpPr>
              <p:nvPr/>
            </p:nvSpPr>
            <p:spPr bwMode="auto">
              <a:xfrm>
                <a:off x="4868" y="3152"/>
                <a:ext cx="29" cy="47"/>
              </a:xfrm>
              <a:custGeom>
                <a:avLst/>
                <a:gdLst>
                  <a:gd name="T0" fmla="*/ 0 w 59"/>
                  <a:gd name="T1" fmla="*/ 2 h 93"/>
                  <a:gd name="T2" fmla="*/ 0 w 59"/>
                  <a:gd name="T3" fmla="*/ 3 h 93"/>
                  <a:gd name="T4" fmla="*/ 0 w 59"/>
                  <a:gd name="T5" fmla="*/ 3 h 93"/>
                  <a:gd name="T6" fmla="*/ 1 w 59"/>
                  <a:gd name="T7" fmla="*/ 3 h 93"/>
                  <a:gd name="T8" fmla="*/ 1 w 59"/>
                  <a:gd name="T9" fmla="*/ 3 h 93"/>
                  <a:gd name="T10" fmla="*/ 1 w 59"/>
                  <a:gd name="T11" fmla="*/ 3 h 93"/>
                  <a:gd name="T12" fmla="*/ 1 w 59"/>
                  <a:gd name="T13" fmla="*/ 3 h 93"/>
                  <a:gd name="T14" fmla="*/ 0 w 59"/>
                  <a:gd name="T15" fmla="*/ 3 h 93"/>
                  <a:gd name="T16" fmla="*/ 0 w 59"/>
                  <a:gd name="T17" fmla="*/ 2 h 93"/>
                  <a:gd name="T18" fmla="*/ 1 w 59"/>
                  <a:gd name="T19" fmla="*/ 0 h 93"/>
                  <a:gd name="T20" fmla="*/ 0 w 59"/>
                  <a:gd name="T21" fmla="*/ 2 h 93"/>
                  <a:gd name="T22" fmla="*/ 0 w 59"/>
                  <a:gd name="T23" fmla="*/ 2 h 93"/>
                  <a:gd name="T24" fmla="*/ 0 w 59"/>
                  <a:gd name="T25" fmla="*/ 2 h 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
                  <a:gd name="T40" fmla="*/ 0 h 93"/>
                  <a:gd name="T41" fmla="*/ 59 w 59"/>
                  <a:gd name="T42" fmla="*/ 93 h 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 h="93">
                    <a:moveTo>
                      <a:pt x="14" y="40"/>
                    </a:moveTo>
                    <a:lnTo>
                      <a:pt x="16" y="66"/>
                    </a:lnTo>
                    <a:lnTo>
                      <a:pt x="24" y="82"/>
                    </a:lnTo>
                    <a:lnTo>
                      <a:pt x="36" y="80"/>
                    </a:lnTo>
                    <a:lnTo>
                      <a:pt x="39" y="93"/>
                    </a:lnTo>
                    <a:lnTo>
                      <a:pt x="59" y="93"/>
                    </a:lnTo>
                    <a:lnTo>
                      <a:pt x="56" y="75"/>
                    </a:lnTo>
                    <a:lnTo>
                      <a:pt x="30" y="73"/>
                    </a:lnTo>
                    <a:lnTo>
                      <a:pt x="27" y="33"/>
                    </a:lnTo>
                    <a:lnTo>
                      <a:pt x="49" y="0"/>
                    </a:lnTo>
                    <a:lnTo>
                      <a:pt x="0" y="40"/>
                    </a:lnTo>
                    <a:lnTo>
                      <a:pt x="14"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1" name="Freeform 204">
                <a:extLst>
                  <a:ext uri="{FF2B5EF4-FFF2-40B4-BE49-F238E27FC236}">
                    <a16:creationId xmlns:a16="http://schemas.microsoft.com/office/drawing/2014/main" id="{6F780562-671C-42EE-A5A4-15EA61543247}"/>
                  </a:ext>
                </a:extLst>
              </p:cNvPr>
              <p:cNvSpPr>
                <a:spLocks/>
              </p:cNvSpPr>
              <p:nvPr/>
            </p:nvSpPr>
            <p:spPr bwMode="auto">
              <a:xfrm>
                <a:off x="4900" y="3143"/>
                <a:ext cx="112" cy="32"/>
              </a:xfrm>
              <a:custGeom>
                <a:avLst/>
                <a:gdLst>
                  <a:gd name="T0" fmla="*/ 0 w 224"/>
                  <a:gd name="T1" fmla="*/ 1 h 65"/>
                  <a:gd name="T2" fmla="*/ 2 w 224"/>
                  <a:gd name="T3" fmla="*/ 0 h 65"/>
                  <a:gd name="T4" fmla="*/ 1 w 224"/>
                  <a:gd name="T5" fmla="*/ 0 h 65"/>
                  <a:gd name="T6" fmla="*/ 6 w 224"/>
                  <a:gd name="T7" fmla="*/ 0 h 65"/>
                  <a:gd name="T8" fmla="*/ 6 w 224"/>
                  <a:gd name="T9" fmla="*/ 0 h 65"/>
                  <a:gd name="T10" fmla="*/ 7 w 224"/>
                  <a:gd name="T11" fmla="*/ 0 h 65"/>
                  <a:gd name="T12" fmla="*/ 7 w 224"/>
                  <a:gd name="T13" fmla="*/ 0 h 65"/>
                  <a:gd name="T14" fmla="*/ 6 w 224"/>
                  <a:gd name="T15" fmla="*/ 0 h 65"/>
                  <a:gd name="T16" fmla="*/ 6 w 224"/>
                  <a:gd name="T17" fmla="*/ 0 h 65"/>
                  <a:gd name="T18" fmla="*/ 7 w 224"/>
                  <a:gd name="T19" fmla="*/ 1 h 65"/>
                  <a:gd name="T20" fmla="*/ 3 w 224"/>
                  <a:gd name="T21" fmla="*/ 1 h 65"/>
                  <a:gd name="T22" fmla="*/ 5 w 224"/>
                  <a:gd name="T23" fmla="*/ 1 h 65"/>
                  <a:gd name="T24" fmla="*/ 6 w 224"/>
                  <a:gd name="T25" fmla="*/ 2 h 65"/>
                  <a:gd name="T26" fmla="*/ 4 w 224"/>
                  <a:gd name="T27" fmla="*/ 1 h 65"/>
                  <a:gd name="T28" fmla="*/ 3 w 224"/>
                  <a:gd name="T29" fmla="*/ 1 h 65"/>
                  <a:gd name="T30" fmla="*/ 2 w 224"/>
                  <a:gd name="T31" fmla="*/ 1 h 65"/>
                  <a:gd name="T32" fmla="*/ 1 w 224"/>
                  <a:gd name="T33" fmla="*/ 2 h 65"/>
                  <a:gd name="T34" fmla="*/ 0 w 224"/>
                  <a:gd name="T35" fmla="*/ 1 h 65"/>
                  <a:gd name="T36" fmla="*/ 0 w 224"/>
                  <a:gd name="T37" fmla="*/ 1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4"/>
                  <a:gd name="T58" fmla="*/ 0 h 65"/>
                  <a:gd name="T59" fmla="*/ 224 w 224"/>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4" h="65">
                    <a:moveTo>
                      <a:pt x="0" y="61"/>
                    </a:moveTo>
                    <a:lnTo>
                      <a:pt x="33" y="30"/>
                    </a:lnTo>
                    <a:lnTo>
                      <a:pt x="1" y="15"/>
                    </a:lnTo>
                    <a:lnTo>
                      <a:pt x="181" y="15"/>
                    </a:lnTo>
                    <a:lnTo>
                      <a:pt x="179" y="0"/>
                    </a:lnTo>
                    <a:lnTo>
                      <a:pt x="217" y="2"/>
                    </a:lnTo>
                    <a:lnTo>
                      <a:pt x="224" y="13"/>
                    </a:lnTo>
                    <a:lnTo>
                      <a:pt x="192" y="12"/>
                    </a:lnTo>
                    <a:lnTo>
                      <a:pt x="192" y="23"/>
                    </a:lnTo>
                    <a:lnTo>
                      <a:pt x="205" y="35"/>
                    </a:lnTo>
                    <a:lnTo>
                      <a:pt x="86" y="35"/>
                    </a:lnTo>
                    <a:lnTo>
                      <a:pt x="131" y="45"/>
                    </a:lnTo>
                    <a:lnTo>
                      <a:pt x="165" y="65"/>
                    </a:lnTo>
                    <a:lnTo>
                      <a:pt x="119" y="49"/>
                    </a:lnTo>
                    <a:lnTo>
                      <a:pt x="70" y="39"/>
                    </a:lnTo>
                    <a:lnTo>
                      <a:pt x="37" y="39"/>
                    </a:lnTo>
                    <a:lnTo>
                      <a:pt x="16" y="65"/>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2" name="Freeform 205">
                <a:extLst>
                  <a:ext uri="{FF2B5EF4-FFF2-40B4-BE49-F238E27FC236}">
                    <a16:creationId xmlns:a16="http://schemas.microsoft.com/office/drawing/2014/main" id="{B85F62A5-436F-42B4-B5E4-BACF45549DB8}"/>
                  </a:ext>
                </a:extLst>
              </p:cNvPr>
              <p:cNvSpPr>
                <a:spLocks/>
              </p:cNvSpPr>
              <p:nvPr/>
            </p:nvSpPr>
            <p:spPr bwMode="auto">
              <a:xfrm>
                <a:off x="4914" y="3163"/>
                <a:ext cx="100" cy="170"/>
              </a:xfrm>
              <a:custGeom>
                <a:avLst/>
                <a:gdLst>
                  <a:gd name="T0" fmla="*/ 1 w 200"/>
                  <a:gd name="T1" fmla="*/ 9 h 341"/>
                  <a:gd name="T2" fmla="*/ 1 w 200"/>
                  <a:gd name="T3" fmla="*/ 7 h 341"/>
                  <a:gd name="T4" fmla="*/ 2 w 200"/>
                  <a:gd name="T5" fmla="*/ 6 h 341"/>
                  <a:gd name="T6" fmla="*/ 2 w 200"/>
                  <a:gd name="T7" fmla="*/ 5 h 341"/>
                  <a:gd name="T8" fmla="*/ 3 w 200"/>
                  <a:gd name="T9" fmla="*/ 3 h 341"/>
                  <a:gd name="T10" fmla="*/ 5 w 200"/>
                  <a:gd name="T11" fmla="*/ 3 h 341"/>
                  <a:gd name="T12" fmla="*/ 6 w 200"/>
                  <a:gd name="T13" fmla="*/ 2 h 341"/>
                  <a:gd name="T14" fmla="*/ 6 w 200"/>
                  <a:gd name="T15" fmla="*/ 2 h 341"/>
                  <a:gd name="T16" fmla="*/ 6 w 200"/>
                  <a:gd name="T17" fmla="*/ 3 h 341"/>
                  <a:gd name="T18" fmla="*/ 5 w 200"/>
                  <a:gd name="T19" fmla="*/ 4 h 341"/>
                  <a:gd name="T20" fmla="*/ 3 w 200"/>
                  <a:gd name="T21" fmla="*/ 4 h 341"/>
                  <a:gd name="T22" fmla="*/ 3 w 200"/>
                  <a:gd name="T23" fmla="*/ 5 h 341"/>
                  <a:gd name="T24" fmla="*/ 3 w 200"/>
                  <a:gd name="T25" fmla="*/ 5 h 341"/>
                  <a:gd name="T26" fmla="*/ 2 w 200"/>
                  <a:gd name="T27" fmla="*/ 6 h 341"/>
                  <a:gd name="T28" fmla="*/ 2 w 200"/>
                  <a:gd name="T29" fmla="*/ 7 h 341"/>
                  <a:gd name="T30" fmla="*/ 2 w 200"/>
                  <a:gd name="T31" fmla="*/ 8 h 341"/>
                  <a:gd name="T32" fmla="*/ 2 w 200"/>
                  <a:gd name="T33" fmla="*/ 8 h 341"/>
                  <a:gd name="T34" fmla="*/ 3 w 200"/>
                  <a:gd name="T35" fmla="*/ 7 h 341"/>
                  <a:gd name="T36" fmla="*/ 3 w 200"/>
                  <a:gd name="T37" fmla="*/ 7 h 341"/>
                  <a:gd name="T38" fmla="*/ 3 w 200"/>
                  <a:gd name="T39" fmla="*/ 6 h 341"/>
                  <a:gd name="T40" fmla="*/ 3 w 200"/>
                  <a:gd name="T41" fmla="*/ 6 h 341"/>
                  <a:gd name="T42" fmla="*/ 3 w 200"/>
                  <a:gd name="T43" fmla="*/ 5 h 341"/>
                  <a:gd name="T44" fmla="*/ 4 w 200"/>
                  <a:gd name="T45" fmla="*/ 5 h 341"/>
                  <a:gd name="T46" fmla="*/ 3 w 200"/>
                  <a:gd name="T47" fmla="*/ 5 h 341"/>
                  <a:gd name="T48" fmla="*/ 3 w 200"/>
                  <a:gd name="T49" fmla="*/ 6 h 341"/>
                  <a:gd name="T50" fmla="*/ 5 w 200"/>
                  <a:gd name="T51" fmla="*/ 6 h 341"/>
                  <a:gd name="T52" fmla="*/ 6 w 200"/>
                  <a:gd name="T53" fmla="*/ 4 h 341"/>
                  <a:gd name="T54" fmla="*/ 6 w 200"/>
                  <a:gd name="T55" fmla="*/ 3 h 341"/>
                  <a:gd name="T56" fmla="*/ 6 w 200"/>
                  <a:gd name="T57" fmla="*/ 2 h 341"/>
                  <a:gd name="T58" fmla="*/ 6 w 200"/>
                  <a:gd name="T59" fmla="*/ 1 h 341"/>
                  <a:gd name="T60" fmla="*/ 6 w 200"/>
                  <a:gd name="T61" fmla="*/ 0 h 341"/>
                  <a:gd name="T62" fmla="*/ 5 w 200"/>
                  <a:gd name="T63" fmla="*/ 0 h 341"/>
                  <a:gd name="T64" fmla="*/ 3 w 200"/>
                  <a:gd name="T65" fmla="*/ 0 h 341"/>
                  <a:gd name="T66" fmla="*/ 2 w 200"/>
                  <a:gd name="T67" fmla="*/ 0 h 341"/>
                  <a:gd name="T68" fmla="*/ 5 w 200"/>
                  <a:gd name="T69" fmla="*/ 0 h 341"/>
                  <a:gd name="T70" fmla="*/ 5 w 200"/>
                  <a:gd name="T71" fmla="*/ 1 h 341"/>
                  <a:gd name="T72" fmla="*/ 6 w 200"/>
                  <a:gd name="T73" fmla="*/ 1 h 341"/>
                  <a:gd name="T74" fmla="*/ 6 w 200"/>
                  <a:gd name="T75" fmla="*/ 1 h 341"/>
                  <a:gd name="T76" fmla="*/ 5 w 200"/>
                  <a:gd name="T77" fmla="*/ 2 h 341"/>
                  <a:gd name="T78" fmla="*/ 5 w 200"/>
                  <a:gd name="T79" fmla="*/ 2 h 341"/>
                  <a:gd name="T80" fmla="*/ 3 w 200"/>
                  <a:gd name="T81" fmla="*/ 3 h 341"/>
                  <a:gd name="T82" fmla="*/ 3 w 200"/>
                  <a:gd name="T83" fmla="*/ 3 h 341"/>
                  <a:gd name="T84" fmla="*/ 3 w 200"/>
                  <a:gd name="T85" fmla="*/ 4 h 341"/>
                  <a:gd name="T86" fmla="*/ 2 w 200"/>
                  <a:gd name="T87" fmla="*/ 5 h 341"/>
                  <a:gd name="T88" fmla="*/ 1 w 200"/>
                  <a:gd name="T89" fmla="*/ 5 h 341"/>
                  <a:gd name="T90" fmla="*/ 1 w 200"/>
                  <a:gd name="T91" fmla="*/ 6 h 341"/>
                  <a:gd name="T92" fmla="*/ 1 w 200"/>
                  <a:gd name="T93" fmla="*/ 7 h 341"/>
                  <a:gd name="T94" fmla="*/ 1 w 200"/>
                  <a:gd name="T95" fmla="*/ 9 h 341"/>
                  <a:gd name="T96" fmla="*/ 0 w 200"/>
                  <a:gd name="T97" fmla="*/ 9 h 341"/>
                  <a:gd name="T98" fmla="*/ 1 w 200"/>
                  <a:gd name="T99" fmla="*/ 9 h 341"/>
                  <a:gd name="T100" fmla="*/ 1 w 200"/>
                  <a:gd name="T101" fmla="*/ 10 h 341"/>
                  <a:gd name="T102" fmla="*/ 1 w 200"/>
                  <a:gd name="T103" fmla="*/ 9 h 341"/>
                  <a:gd name="T104" fmla="*/ 1 w 200"/>
                  <a:gd name="T105" fmla="*/ 9 h 341"/>
                  <a:gd name="T106" fmla="*/ 1 w 200"/>
                  <a:gd name="T107" fmla="*/ 9 h 3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0"/>
                  <a:gd name="T163" fmla="*/ 0 h 341"/>
                  <a:gd name="T164" fmla="*/ 200 w 200"/>
                  <a:gd name="T165" fmla="*/ 341 h 34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0" h="341">
                    <a:moveTo>
                      <a:pt x="19" y="308"/>
                    </a:moveTo>
                    <a:lnTo>
                      <a:pt x="24" y="243"/>
                    </a:lnTo>
                    <a:lnTo>
                      <a:pt x="33" y="197"/>
                    </a:lnTo>
                    <a:lnTo>
                      <a:pt x="60" y="160"/>
                    </a:lnTo>
                    <a:lnTo>
                      <a:pt x="99" y="125"/>
                    </a:lnTo>
                    <a:lnTo>
                      <a:pt x="147" y="103"/>
                    </a:lnTo>
                    <a:lnTo>
                      <a:pt x="167" y="95"/>
                    </a:lnTo>
                    <a:lnTo>
                      <a:pt x="184" y="88"/>
                    </a:lnTo>
                    <a:lnTo>
                      <a:pt x="165" y="119"/>
                    </a:lnTo>
                    <a:lnTo>
                      <a:pt x="150" y="129"/>
                    </a:lnTo>
                    <a:lnTo>
                      <a:pt x="109" y="151"/>
                    </a:lnTo>
                    <a:lnTo>
                      <a:pt x="88" y="165"/>
                    </a:lnTo>
                    <a:lnTo>
                      <a:pt x="70" y="185"/>
                    </a:lnTo>
                    <a:lnTo>
                      <a:pt x="58" y="203"/>
                    </a:lnTo>
                    <a:lnTo>
                      <a:pt x="47" y="224"/>
                    </a:lnTo>
                    <a:lnTo>
                      <a:pt x="40" y="270"/>
                    </a:lnTo>
                    <a:lnTo>
                      <a:pt x="60" y="262"/>
                    </a:lnTo>
                    <a:lnTo>
                      <a:pt x="66" y="252"/>
                    </a:lnTo>
                    <a:lnTo>
                      <a:pt x="78" y="246"/>
                    </a:lnTo>
                    <a:lnTo>
                      <a:pt x="81" y="220"/>
                    </a:lnTo>
                    <a:lnTo>
                      <a:pt x="89" y="197"/>
                    </a:lnTo>
                    <a:lnTo>
                      <a:pt x="105" y="175"/>
                    </a:lnTo>
                    <a:lnTo>
                      <a:pt x="128" y="160"/>
                    </a:lnTo>
                    <a:lnTo>
                      <a:pt x="127" y="175"/>
                    </a:lnTo>
                    <a:lnTo>
                      <a:pt x="116" y="201"/>
                    </a:lnTo>
                    <a:lnTo>
                      <a:pt x="158" y="210"/>
                    </a:lnTo>
                    <a:lnTo>
                      <a:pt x="171" y="149"/>
                    </a:lnTo>
                    <a:lnTo>
                      <a:pt x="185" y="116"/>
                    </a:lnTo>
                    <a:lnTo>
                      <a:pt x="200" y="79"/>
                    </a:lnTo>
                    <a:lnTo>
                      <a:pt x="190" y="46"/>
                    </a:lnTo>
                    <a:lnTo>
                      <a:pt x="161" y="24"/>
                    </a:lnTo>
                    <a:lnTo>
                      <a:pt x="147" y="16"/>
                    </a:lnTo>
                    <a:lnTo>
                      <a:pt x="119" y="9"/>
                    </a:lnTo>
                    <a:lnTo>
                      <a:pt x="58" y="0"/>
                    </a:lnTo>
                    <a:lnTo>
                      <a:pt x="135" y="26"/>
                    </a:lnTo>
                    <a:lnTo>
                      <a:pt x="155" y="35"/>
                    </a:lnTo>
                    <a:lnTo>
                      <a:pt x="161" y="49"/>
                    </a:lnTo>
                    <a:lnTo>
                      <a:pt x="162" y="58"/>
                    </a:lnTo>
                    <a:lnTo>
                      <a:pt x="154" y="76"/>
                    </a:lnTo>
                    <a:lnTo>
                      <a:pt x="138" y="93"/>
                    </a:lnTo>
                    <a:lnTo>
                      <a:pt x="116" y="105"/>
                    </a:lnTo>
                    <a:lnTo>
                      <a:pt x="88" y="118"/>
                    </a:lnTo>
                    <a:lnTo>
                      <a:pt x="66" y="134"/>
                    </a:lnTo>
                    <a:lnTo>
                      <a:pt x="46" y="160"/>
                    </a:lnTo>
                    <a:lnTo>
                      <a:pt x="30" y="183"/>
                    </a:lnTo>
                    <a:lnTo>
                      <a:pt x="23" y="201"/>
                    </a:lnTo>
                    <a:lnTo>
                      <a:pt x="12" y="249"/>
                    </a:lnTo>
                    <a:lnTo>
                      <a:pt x="6" y="289"/>
                    </a:lnTo>
                    <a:lnTo>
                      <a:pt x="0" y="299"/>
                    </a:lnTo>
                    <a:lnTo>
                      <a:pt x="6" y="309"/>
                    </a:lnTo>
                    <a:lnTo>
                      <a:pt x="7" y="341"/>
                    </a:lnTo>
                    <a:lnTo>
                      <a:pt x="19" y="319"/>
                    </a:lnTo>
                    <a:lnTo>
                      <a:pt x="19" y="3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3" name="Freeform 206">
                <a:extLst>
                  <a:ext uri="{FF2B5EF4-FFF2-40B4-BE49-F238E27FC236}">
                    <a16:creationId xmlns:a16="http://schemas.microsoft.com/office/drawing/2014/main" id="{9A431C1D-549D-4E85-A239-2AB3356A9CFA}"/>
                  </a:ext>
                </a:extLst>
              </p:cNvPr>
              <p:cNvSpPr>
                <a:spLocks/>
              </p:cNvSpPr>
              <p:nvPr/>
            </p:nvSpPr>
            <p:spPr bwMode="auto">
              <a:xfrm>
                <a:off x="4908" y="3175"/>
                <a:ext cx="80" cy="29"/>
              </a:xfrm>
              <a:custGeom>
                <a:avLst/>
                <a:gdLst>
                  <a:gd name="T0" fmla="*/ 1 w 159"/>
                  <a:gd name="T1" fmla="*/ 1 h 57"/>
                  <a:gd name="T2" fmla="*/ 2 w 159"/>
                  <a:gd name="T3" fmla="*/ 1 h 57"/>
                  <a:gd name="T4" fmla="*/ 4 w 159"/>
                  <a:gd name="T5" fmla="*/ 1 h 57"/>
                  <a:gd name="T6" fmla="*/ 5 w 159"/>
                  <a:gd name="T7" fmla="*/ 2 h 57"/>
                  <a:gd name="T8" fmla="*/ 5 w 159"/>
                  <a:gd name="T9" fmla="*/ 2 h 57"/>
                  <a:gd name="T10" fmla="*/ 5 w 159"/>
                  <a:gd name="T11" fmla="*/ 2 h 57"/>
                  <a:gd name="T12" fmla="*/ 4 w 159"/>
                  <a:gd name="T13" fmla="*/ 1 h 57"/>
                  <a:gd name="T14" fmla="*/ 2 w 159"/>
                  <a:gd name="T15" fmla="*/ 1 h 57"/>
                  <a:gd name="T16" fmla="*/ 0 w 159"/>
                  <a:gd name="T17" fmla="*/ 0 h 57"/>
                  <a:gd name="T18" fmla="*/ 1 w 159"/>
                  <a:gd name="T19" fmla="*/ 1 h 57"/>
                  <a:gd name="T20" fmla="*/ 1 w 159"/>
                  <a:gd name="T21" fmla="*/ 1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9"/>
                  <a:gd name="T34" fmla="*/ 0 h 57"/>
                  <a:gd name="T35" fmla="*/ 159 w 159"/>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9" h="57">
                    <a:moveTo>
                      <a:pt x="2" y="17"/>
                    </a:moveTo>
                    <a:lnTo>
                      <a:pt x="63" y="24"/>
                    </a:lnTo>
                    <a:lnTo>
                      <a:pt x="123" y="32"/>
                    </a:lnTo>
                    <a:lnTo>
                      <a:pt x="149" y="42"/>
                    </a:lnTo>
                    <a:lnTo>
                      <a:pt x="159" y="57"/>
                    </a:lnTo>
                    <a:lnTo>
                      <a:pt x="156" y="36"/>
                    </a:lnTo>
                    <a:lnTo>
                      <a:pt x="123" y="23"/>
                    </a:lnTo>
                    <a:lnTo>
                      <a:pt x="43" y="6"/>
                    </a:lnTo>
                    <a:lnTo>
                      <a:pt x="0" y="0"/>
                    </a:lnTo>
                    <a:lnTo>
                      <a:pt x="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4" name="Freeform 207">
                <a:extLst>
                  <a:ext uri="{FF2B5EF4-FFF2-40B4-BE49-F238E27FC236}">
                    <a16:creationId xmlns:a16="http://schemas.microsoft.com/office/drawing/2014/main" id="{92A2079F-985A-4727-92BA-7884673E39B6}"/>
                  </a:ext>
                </a:extLst>
              </p:cNvPr>
              <p:cNvSpPr>
                <a:spLocks/>
              </p:cNvSpPr>
              <p:nvPr/>
            </p:nvSpPr>
            <p:spPr bwMode="auto">
              <a:xfrm>
                <a:off x="4881" y="3298"/>
                <a:ext cx="38" cy="61"/>
              </a:xfrm>
              <a:custGeom>
                <a:avLst/>
                <a:gdLst>
                  <a:gd name="T0" fmla="*/ 2 w 76"/>
                  <a:gd name="T1" fmla="*/ 0 h 122"/>
                  <a:gd name="T2" fmla="*/ 1 w 76"/>
                  <a:gd name="T3" fmla="*/ 1 h 122"/>
                  <a:gd name="T4" fmla="*/ 1 w 76"/>
                  <a:gd name="T5" fmla="*/ 1 h 122"/>
                  <a:gd name="T6" fmla="*/ 1 w 76"/>
                  <a:gd name="T7" fmla="*/ 2 h 122"/>
                  <a:gd name="T8" fmla="*/ 1 w 76"/>
                  <a:gd name="T9" fmla="*/ 3 h 122"/>
                  <a:gd name="T10" fmla="*/ 0 w 76"/>
                  <a:gd name="T11" fmla="*/ 4 h 122"/>
                  <a:gd name="T12" fmla="*/ 1 w 76"/>
                  <a:gd name="T13" fmla="*/ 4 h 122"/>
                  <a:gd name="T14" fmla="*/ 1 w 76"/>
                  <a:gd name="T15" fmla="*/ 4 h 122"/>
                  <a:gd name="T16" fmla="*/ 1 w 76"/>
                  <a:gd name="T17" fmla="*/ 4 h 122"/>
                  <a:gd name="T18" fmla="*/ 1 w 76"/>
                  <a:gd name="T19" fmla="*/ 4 h 122"/>
                  <a:gd name="T20" fmla="*/ 1 w 76"/>
                  <a:gd name="T21" fmla="*/ 4 h 122"/>
                  <a:gd name="T22" fmla="*/ 1 w 76"/>
                  <a:gd name="T23" fmla="*/ 4 h 122"/>
                  <a:gd name="T24" fmla="*/ 1 w 76"/>
                  <a:gd name="T25" fmla="*/ 3 h 122"/>
                  <a:gd name="T26" fmla="*/ 1 w 76"/>
                  <a:gd name="T27" fmla="*/ 3 h 122"/>
                  <a:gd name="T28" fmla="*/ 1 w 76"/>
                  <a:gd name="T29" fmla="*/ 3 h 122"/>
                  <a:gd name="T30" fmla="*/ 1 w 76"/>
                  <a:gd name="T31" fmla="*/ 2 h 122"/>
                  <a:gd name="T32" fmla="*/ 1 w 76"/>
                  <a:gd name="T33" fmla="*/ 2 h 122"/>
                  <a:gd name="T34" fmla="*/ 1 w 76"/>
                  <a:gd name="T35" fmla="*/ 1 h 122"/>
                  <a:gd name="T36" fmla="*/ 2 w 76"/>
                  <a:gd name="T37" fmla="*/ 1 h 122"/>
                  <a:gd name="T38" fmla="*/ 2 w 76"/>
                  <a:gd name="T39" fmla="*/ 0 h 122"/>
                  <a:gd name="T40" fmla="*/ 2 w 76"/>
                  <a:gd name="T41" fmla="*/ 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6"/>
                  <a:gd name="T64" fmla="*/ 0 h 122"/>
                  <a:gd name="T65" fmla="*/ 76 w 76"/>
                  <a:gd name="T66" fmla="*/ 122 h 1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6" h="122">
                    <a:moveTo>
                      <a:pt x="73" y="0"/>
                    </a:moveTo>
                    <a:lnTo>
                      <a:pt x="43" y="7"/>
                    </a:lnTo>
                    <a:lnTo>
                      <a:pt x="14" y="31"/>
                    </a:lnTo>
                    <a:lnTo>
                      <a:pt x="3" y="50"/>
                    </a:lnTo>
                    <a:lnTo>
                      <a:pt x="9" y="83"/>
                    </a:lnTo>
                    <a:lnTo>
                      <a:pt x="0" y="113"/>
                    </a:lnTo>
                    <a:lnTo>
                      <a:pt x="14" y="122"/>
                    </a:lnTo>
                    <a:lnTo>
                      <a:pt x="43" y="113"/>
                    </a:lnTo>
                    <a:lnTo>
                      <a:pt x="56" y="100"/>
                    </a:lnTo>
                    <a:lnTo>
                      <a:pt x="34" y="105"/>
                    </a:lnTo>
                    <a:lnTo>
                      <a:pt x="20" y="107"/>
                    </a:lnTo>
                    <a:lnTo>
                      <a:pt x="11" y="103"/>
                    </a:lnTo>
                    <a:lnTo>
                      <a:pt x="33" y="83"/>
                    </a:lnTo>
                    <a:lnTo>
                      <a:pt x="34" y="72"/>
                    </a:lnTo>
                    <a:lnTo>
                      <a:pt x="21" y="72"/>
                    </a:lnTo>
                    <a:lnTo>
                      <a:pt x="20" y="47"/>
                    </a:lnTo>
                    <a:lnTo>
                      <a:pt x="24" y="34"/>
                    </a:lnTo>
                    <a:lnTo>
                      <a:pt x="52" y="13"/>
                    </a:lnTo>
                    <a:lnTo>
                      <a:pt x="76" y="14"/>
                    </a:lnTo>
                    <a:lnTo>
                      <a:pt x="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5" name="Freeform 208">
                <a:extLst>
                  <a:ext uri="{FF2B5EF4-FFF2-40B4-BE49-F238E27FC236}">
                    <a16:creationId xmlns:a16="http://schemas.microsoft.com/office/drawing/2014/main" id="{C7B69734-30D8-41ED-9A16-0A72290F7204}"/>
                  </a:ext>
                </a:extLst>
              </p:cNvPr>
              <p:cNvSpPr>
                <a:spLocks/>
              </p:cNvSpPr>
              <p:nvPr/>
            </p:nvSpPr>
            <p:spPr bwMode="auto">
              <a:xfrm>
                <a:off x="4918" y="3280"/>
                <a:ext cx="109" cy="47"/>
              </a:xfrm>
              <a:custGeom>
                <a:avLst/>
                <a:gdLst>
                  <a:gd name="T0" fmla="*/ 3 w 217"/>
                  <a:gd name="T1" fmla="*/ 1 h 93"/>
                  <a:gd name="T2" fmla="*/ 2 w 217"/>
                  <a:gd name="T3" fmla="*/ 1 h 93"/>
                  <a:gd name="T4" fmla="*/ 1 w 217"/>
                  <a:gd name="T5" fmla="*/ 1 h 93"/>
                  <a:gd name="T6" fmla="*/ 1 w 217"/>
                  <a:gd name="T7" fmla="*/ 2 h 93"/>
                  <a:gd name="T8" fmla="*/ 0 w 217"/>
                  <a:gd name="T9" fmla="*/ 3 h 93"/>
                  <a:gd name="T10" fmla="*/ 2 w 217"/>
                  <a:gd name="T11" fmla="*/ 2 h 93"/>
                  <a:gd name="T12" fmla="*/ 2 w 217"/>
                  <a:gd name="T13" fmla="*/ 1 h 93"/>
                  <a:gd name="T14" fmla="*/ 3 w 217"/>
                  <a:gd name="T15" fmla="*/ 1 h 93"/>
                  <a:gd name="T16" fmla="*/ 4 w 217"/>
                  <a:gd name="T17" fmla="*/ 1 h 93"/>
                  <a:gd name="T18" fmla="*/ 4 w 217"/>
                  <a:gd name="T19" fmla="*/ 1 h 93"/>
                  <a:gd name="T20" fmla="*/ 5 w 217"/>
                  <a:gd name="T21" fmla="*/ 1 h 93"/>
                  <a:gd name="T22" fmla="*/ 6 w 217"/>
                  <a:gd name="T23" fmla="*/ 2 h 93"/>
                  <a:gd name="T24" fmla="*/ 6 w 217"/>
                  <a:gd name="T25" fmla="*/ 2 h 93"/>
                  <a:gd name="T26" fmla="*/ 7 w 217"/>
                  <a:gd name="T27" fmla="*/ 1 h 93"/>
                  <a:gd name="T28" fmla="*/ 6 w 217"/>
                  <a:gd name="T29" fmla="*/ 1 h 93"/>
                  <a:gd name="T30" fmla="*/ 5 w 217"/>
                  <a:gd name="T31" fmla="*/ 1 h 93"/>
                  <a:gd name="T32" fmla="*/ 4 w 217"/>
                  <a:gd name="T33" fmla="*/ 0 h 93"/>
                  <a:gd name="T34" fmla="*/ 3 w 217"/>
                  <a:gd name="T35" fmla="*/ 1 h 93"/>
                  <a:gd name="T36" fmla="*/ 3 w 217"/>
                  <a:gd name="T37" fmla="*/ 1 h 93"/>
                  <a:gd name="T38" fmla="*/ 3 w 217"/>
                  <a:gd name="T39" fmla="*/ 1 h 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7"/>
                  <a:gd name="T61" fmla="*/ 0 h 93"/>
                  <a:gd name="T62" fmla="*/ 217 w 217"/>
                  <a:gd name="T63" fmla="*/ 93 h 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7" h="93">
                    <a:moveTo>
                      <a:pt x="74" y="11"/>
                    </a:moveTo>
                    <a:lnTo>
                      <a:pt x="57" y="16"/>
                    </a:lnTo>
                    <a:lnTo>
                      <a:pt x="30" y="30"/>
                    </a:lnTo>
                    <a:lnTo>
                      <a:pt x="26" y="43"/>
                    </a:lnTo>
                    <a:lnTo>
                      <a:pt x="0" y="93"/>
                    </a:lnTo>
                    <a:lnTo>
                      <a:pt x="33" y="53"/>
                    </a:lnTo>
                    <a:lnTo>
                      <a:pt x="57" y="30"/>
                    </a:lnTo>
                    <a:lnTo>
                      <a:pt x="80" y="20"/>
                    </a:lnTo>
                    <a:lnTo>
                      <a:pt x="97" y="11"/>
                    </a:lnTo>
                    <a:lnTo>
                      <a:pt x="125" y="14"/>
                    </a:lnTo>
                    <a:lnTo>
                      <a:pt x="152" y="24"/>
                    </a:lnTo>
                    <a:lnTo>
                      <a:pt x="178" y="40"/>
                    </a:lnTo>
                    <a:lnTo>
                      <a:pt x="191" y="41"/>
                    </a:lnTo>
                    <a:lnTo>
                      <a:pt x="217" y="26"/>
                    </a:lnTo>
                    <a:lnTo>
                      <a:pt x="182" y="20"/>
                    </a:lnTo>
                    <a:lnTo>
                      <a:pt x="145" y="10"/>
                    </a:lnTo>
                    <a:lnTo>
                      <a:pt x="105" y="0"/>
                    </a:lnTo>
                    <a:lnTo>
                      <a:pt x="86" y="1"/>
                    </a:lnTo>
                    <a:lnTo>
                      <a:pt x="7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6" name="Freeform 209">
                <a:extLst>
                  <a:ext uri="{FF2B5EF4-FFF2-40B4-BE49-F238E27FC236}">
                    <a16:creationId xmlns:a16="http://schemas.microsoft.com/office/drawing/2014/main" id="{872544ED-A4A1-45E6-81F6-9CD0879ED958}"/>
                  </a:ext>
                </a:extLst>
              </p:cNvPr>
              <p:cNvSpPr>
                <a:spLocks/>
              </p:cNvSpPr>
              <p:nvPr/>
            </p:nvSpPr>
            <p:spPr bwMode="auto">
              <a:xfrm>
                <a:off x="4942" y="3395"/>
                <a:ext cx="90" cy="25"/>
              </a:xfrm>
              <a:custGeom>
                <a:avLst/>
                <a:gdLst>
                  <a:gd name="T0" fmla="*/ 1 w 180"/>
                  <a:gd name="T1" fmla="*/ 1 h 49"/>
                  <a:gd name="T2" fmla="*/ 1 w 180"/>
                  <a:gd name="T3" fmla="*/ 2 h 49"/>
                  <a:gd name="T4" fmla="*/ 1 w 180"/>
                  <a:gd name="T5" fmla="*/ 2 h 49"/>
                  <a:gd name="T6" fmla="*/ 3 w 180"/>
                  <a:gd name="T7" fmla="*/ 1 h 49"/>
                  <a:gd name="T8" fmla="*/ 3 w 180"/>
                  <a:gd name="T9" fmla="*/ 1 h 49"/>
                  <a:gd name="T10" fmla="*/ 3 w 180"/>
                  <a:gd name="T11" fmla="*/ 1 h 49"/>
                  <a:gd name="T12" fmla="*/ 3 w 180"/>
                  <a:gd name="T13" fmla="*/ 1 h 49"/>
                  <a:gd name="T14" fmla="*/ 5 w 180"/>
                  <a:gd name="T15" fmla="*/ 1 h 49"/>
                  <a:gd name="T16" fmla="*/ 5 w 180"/>
                  <a:gd name="T17" fmla="*/ 1 h 49"/>
                  <a:gd name="T18" fmla="*/ 6 w 180"/>
                  <a:gd name="T19" fmla="*/ 0 h 49"/>
                  <a:gd name="T20" fmla="*/ 5 w 180"/>
                  <a:gd name="T21" fmla="*/ 1 h 49"/>
                  <a:gd name="T22" fmla="*/ 3 w 180"/>
                  <a:gd name="T23" fmla="*/ 2 h 49"/>
                  <a:gd name="T24" fmla="*/ 3 w 180"/>
                  <a:gd name="T25" fmla="*/ 2 h 49"/>
                  <a:gd name="T26" fmla="*/ 1 w 180"/>
                  <a:gd name="T27" fmla="*/ 2 h 49"/>
                  <a:gd name="T28" fmla="*/ 1 w 180"/>
                  <a:gd name="T29" fmla="*/ 2 h 49"/>
                  <a:gd name="T30" fmla="*/ 1 w 180"/>
                  <a:gd name="T31" fmla="*/ 2 h 49"/>
                  <a:gd name="T32" fmla="*/ 0 w 180"/>
                  <a:gd name="T33" fmla="*/ 1 h 49"/>
                  <a:gd name="T34" fmla="*/ 1 w 180"/>
                  <a:gd name="T35" fmla="*/ 1 h 49"/>
                  <a:gd name="T36" fmla="*/ 1 w 180"/>
                  <a:gd name="T37" fmla="*/ 1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0"/>
                  <a:gd name="T58" fmla="*/ 0 h 49"/>
                  <a:gd name="T59" fmla="*/ 180 w 180"/>
                  <a:gd name="T60" fmla="*/ 49 h 4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0" h="49">
                    <a:moveTo>
                      <a:pt x="16" y="30"/>
                    </a:moveTo>
                    <a:lnTo>
                      <a:pt x="33" y="40"/>
                    </a:lnTo>
                    <a:lnTo>
                      <a:pt x="55" y="36"/>
                    </a:lnTo>
                    <a:lnTo>
                      <a:pt x="78" y="28"/>
                    </a:lnTo>
                    <a:lnTo>
                      <a:pt x="112" y="10"/>
                    </a:lnTo>
                    <a:lnTo>
                      <a:pt x="102" y="21"/>
                    </a:lnTo>
                    <a:lnTo>
                      <a:pt x="121" y="18"/>
                    </a:lnTo>
                    <a:lnTo>
                      <a:pt x="138" y="13"/>
                    </a:lnTo>
                    <a:lnTo>
                      <a:pt x="155" y="7"/>
                    </a:lnTo>
                    <a:lnTo>
                      <a:pt x="180" y="0"/>
                    </a:lnTo>
                    <a:lnTo>
                      <a:pt x="152" y="23"/>
                    </a:lnTo>
                    <a:lnTo>
                      <a:pt x="119" y="34"/>
                    </a:lnTo>
                    <a:lnTo>
                      <a:pt x="91" y="33"/>
                    </a:lnTo>
                    <a:lnTo>
                      <a:pt x="58" y="46"/>
                    </a:lnTo>
                    <a:lnTo>
                      <a:pt x="37" y="49"/>
                    </a:lnTo>
                    <a:lnTo>
                      <a:pt x="14" y="38"/>
                    </a:lnTo>
                    <a:lnTo>
                      <a:pt x="0" y="17"/>
                    </a:lnTo>
                    <a:lnTo>
                      <a:pt x="1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7" name="Freeform 210">
                <a:extLst>
                  <a:ext uri="{FF2B5EF4-FFF2-40B4-BE49-F238E27FC236}">
                    <a16:creationId xmlns:a16="http://schemas.microsoft.com/office/drawing/2014/main" id="{A5D9E1B3-1FBF-453F-B839-26F5AFEEE042}"/>
                  </a:ext>
                </a:extLst>
              </p:cNvPr>
              <p:cNvSpPr>
                <a:spLocks/>
              </p:cNvSpPr>
              <p:nvPr/>
            </p:nvSpPr>
            <p:spPr bwMode="auto">
              <a:xfrm>
                <a:off x="4955" y="3311"/>
                <a:ext cx="37" cy="11"/>
              </a:xfrm>
              <a:custGeom>
                <a:avLst/>
                <a:gdLst>
                  <a:gd name="T0" fmla="*/ 0 w 75"/>
                  <a:gd name="T1" fmla="*/ 0 h 23"/>
                  <a:gd name="T2" fmla="*/ 0 w 75"/>
                  <a:gd name="T3" fmla="*/ 0 h 23"/>
                  <a:gd name="T4" fmla="*/ 1 w 75"/>
                  <a:gd name="T5" fmla="*/ 0 h 23"/>
                  <a:gd name="T6" fmla="*/ 2 w 75"/>
                  <a:gd name="T7" fmla="*/ 0 h 23"/>
                  <a:gd name="T8" fmla="*/ 1 w 75"/>
                  <a:gd name="T9" fmla="*/ 0 h 23"/>
                  <a:gd name="T10" fmla="*/ 1 w 75"/>
                  <a:gd name="T11" fmla="*/ 0 h 23"/>
                  <a:gd name="T12" fmla="*/ 0 w 75"/>
                  <a:gd name="T13" fmla="*/ 0 h 23"/>
                  <a:gd name="T14" fmla="*/ 0 w 75"/>
                  <a:gd name="T15" fmla="*/ 0 h 23"/>
                  <a:gd name="T16" fmla="*/ 0 60000 65536"/>
                  <a:gd name="T17" fmla="*/ 0 60000 65536"/>
                  <a:gd name="T18" fmla="*/ 0 60000 65536"/>
                  <a:gd name="T19" fmla="*/ 0 60000 65536"/>
                  <a:gd name="T20" fmla="*/ 0 60000 65536"/>
                  <a:gd name="T21" fmla="*/ 0 60000 65536"/>
                  <a:gd name="T22" fmla="*/ 0 60000 65536"/>
                  <a:gd name="T23" fmla="*/ 0 60000 65536"/>
                  <a:gd name="T24" fmla="*/ 0 w 75"/>
                  <a:gd name="T25" fmla="*/ 0 h 23"/>
                  <a:gd name="T26" fmla="*/ 75 w 75"/>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 h="23">
                    <a:moveTo>
                      <a:pt x="0" y="9"/>
                    </a:moveTo>
                    <a:lnTo>
                      <a:pt x="26" y="0"/>
                    </a:lnTo>
                    <a:lnTo>
                      <a:pt x="56" y="7"/>
                    </a:lnTo>
                    <a:lnTo>
                      <a:pt x="75" y="2"/>
                    </a:lnTo>
                    <a:lnTo>
                      <a:pt x="59" y="17"/>
                    </a:lnTo>
                    <a:lnTo>
                      <a:pt x="37" y="23"/>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8" name="Freeform 211">
                <a:extLst>
                  <a:ext uri="{FF2B5EF4-FFF2-40B4-BE49-F238E27FC236}">
                    <a16:creationId xmlns:a16="http://schemas.microsoft.com/office/drawing/2014/main" id="{2571D569-6EBB-4703-B228-FE0334FF31F7}"/>
                  </a:ext>
                </a:extLst>
              </p:cNvPr>
              <p:cNvSpPr>
                <a:spLocks/>
              </p:cNvSpPr>
              <p:nvPr/>
            </p:nvSpPr>
            <p:spPr bwMode="auto">
              <a:xfrm>
                <a:off x="4984" y="3340"/>
                <a:ext cx="31" cy="12"/>
              </a:xfrm>
              <a:custGeom>
                <a:avLst/>
                <a:gdLst>
                  <a:gd name="T0" fmla="*/ 0 w 62"/>
                  <a:gd name="T1" fmla="*/ 1 h 24"/>
                  <a:gd name="T2" fmla="*/ 1 w 62"/>
                  <a:gd name="T3" fmla="*/ 0 h 24"/>
                  <a:gd name="T4" fmla="*/ 2 w 62"/>
                  <a:gd name="T5" fmla="*/ 1 h 24"/>
                  <a:gd name="T6" fmla="*/ 2 w 62"/>
                  <a:gd name="T7" fmla="*/ 1 h 24"/>
                  <a:gd name="T8" fmla="*/ 1 w 62"/>
                  <a:gd name="T9" fmla="*/ 1 h 24"/>
                  <a:gd name="T10" fmla="*/ 1 w 62"/>
                  <a:gd name="T11" fmla="*/ 1 h 24"/>
                  <a:gd name="T12" fmla="*/ 0 w 62"/>
                  <a:gd name="T13" fmla="*/ 1 h 24"/>
                  <a:gd name="T14" fmla="*/ 0 w 62"/>
                  <a:gd name="T15" fmla="*/ 1 h 24"/>
                  <a:gd name="T16" fmla="*/ 0 60000 65536"/>
                  <a:gd name="T17" fmla="*/ 0 60000 65536"/>
                  <a:gd name="T18" fmla="*/ 0 60000 65536"/>
                  <a:gd name="T19" fmla="*/ 0 60000 65536"/>
                  <a:gd name="T20" fmla="*/ 0 60000 65536"/>
                  <a:gd name="T21" fmla="*/ 0 60000 65536"/>
                  <a:gd name="T22" fmla="*/ 0 60000 65536"/>
                  <a:gd name="T23" fmla="*/ 0 60000 65536"/>
                  <a:gd name="T24" fmla="*/ 0 w 62"/>
                  <a:gd name="T25" fmla="*/ 0 h 24"/>
                  <a:gd name="T26" fmla="*/ 62 w 62"/>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 h="24">
                    <a:moveTo>
                      <a:pt x="0" y="13"/>
                    </a:moveTo>
                    <a:lnTo>
                      <a:pt x="18" y="0"/>
                    </a:lnTo>
                    <a:lnTo>
                      <a:pt x="46" y="6"/>
                    </a:lnTo>
                    <a:lnTo>
                      <a:pt x="62" y="9"/>
                    </a:lnTo>
                    <a:lnTo>
                      <a:pt x="28" y="16"/>
                    </a:lnTo>
                    <a:lnTo>
                      <a:pt x="5" y="24"/>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699" name="Freeform 212">
                <a:extLst>
                  <a:ext uri="{FF2B5EF4-FFF2-40B4-BE49-F238E27FC236}">
                    <a16:creationId xmlns:a16="http://schemas.microsoft.com/office/drawing/2014/main" id="{23F997E6-BC93-46E2-B5CE-41264AFAEEB0}"/>
                  </a:ext>
                </a:extLst>
              </p:cNvPr>
              <p:cNvSpPr>
                <a:spLocks/>
              </p:cNvSpPr>
              <p:nvPr/>
            </p:nvSpPr>
            <p:spPr bwMode="auto">
              <a:xfrm>
                <a:off x="5041" y="3009"/>
                <a:ext cx="174" cy="264"/>
              </a:xfrm>
              <a:custGeom>
                <a:avLst/>
                <a:gdLst>
                  <a:gd name="T0" fmla="*/ 8 w 349"/>
                  <a:gd name="T1" fmla="*/ 1 h 529"/>
                  <a:gd name="T2" fmla="*/ 8 w 349"/>
                  <a:gd name="T3" fmla="*/ 3 h 529"/>
                  <a:gd name="T4" fmla="*/ 8 w 349"/>
                  <a:gd name="T5" fmla="*/ 6 h 529"/>
                  <a:gd name="T6" fmla="*/ 8 w 349"/>
                  <a:gd name="T7" fmla="*/ 7 h 529"/>
                  <a:gd name="T8" fmla="*/ 6 w 349"/>
                  <a:gd name="T9" fmla="*/ 8 h 529"/>
                  <a:gd name="T10" fmla="*/ 4 w 349"/>
                  <a:gd name="T11" fmla="*/ 11 h 529"/>
                  <a:gd name="T12" fmla="*/ 3 w 349"/>
                  <a:gd name="T13" fmla="*/ 13 h 529"/>
                  <a:gd name="T14" fmla="*/ 0 w 349"/>
                  <a:gd name="T15" fmla="*/ 16 h 529"/>
                  <a:gd name="T16" fmla="*/ 0 w 349"/>
                  <a:gd name="T17" fmla="*/ 16 h 529"/>
                  <a:gd name="T18" fmla="*/ 3 w 349"/>
                  <a:gd name="T19" fmla="*/ 13 h 529"/>
                  <a:gd name="T20" fmla="*/ 5 w 349"/>
                  <a:gd name="T21" fmla="*/ 11 h 529"/>
                  <a:gd name="T22" fmla="*/ 7 w 349"/>
                  <a:gd name="T23" fmla="*/ 9 h 529"/>
                  <a:gd name="T24" fmla="*/ 8 w 349"/>
                  <a:gd name="T25" fmla="*/ 8 h 529"/>
                  <a:gd name="T26" fmla="*/ 10 w 349"/>
                  <a:gd name="T27" fmla="*/ 6 h 529"/>
                  <a:gd name="T28" fmla="*/ 9 w 349"/>
                  <a:gd name="T29" fmla="*/ 7 h 529"/>
                  <a:gd name="T30" fmla="*/ 8 w 349"/>
                  <a:gd name="T31" fmla="*/ 5 h 529"/>
                  <a:gd name="T32" fmla="*/ 9 w 349"/>
                  <a:gd name="T33" fmla="*/ 2 h 529"/>
                  <a:gd name="T34" fmla="*/ 9 w 349"/>
                  <a:gd name="T35" fmla="*/ 0 h 529"/>
                  <a:gd name="T36" fmla="*/ 8 w 349"/>
                  <a:gd name="T37" fmla="*/ 0 h 529"/>
                  <a:gd name="T38" fmla="*/ 8 w 349"/>
                  <a:gd name="T39" fmla="*/ 1 h 529"/>
                  <a:gd name="T40" fmla="*/ 8 w 349"/>
                  <a:gd name="T41" fmla="*/ 1 h 5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9"/>
                  <a:gd name="T64" fmla="*/ 0 h 529"/>
                  <a:gd name="T65" fmla="*/ 349 w 349"/>
                  <a:gd name="T66" fmla="*/ 529 h 5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9" h="529">
                    <a:moveTo>
                      <a:pt x="280" y="62"/>
                    </a:moveTo>
                    <a:lnTo>
                      <a:pt x="269" y="127"/>
                    </a:lnTo>
                    <a:lnTo>
                      <a:pt x="266" y="200"/>
                    </a:lnTo>
                    <a:lnTo>
                      <a:pt x="275" y="230"/>
                    </a:lnTo>
                    <a:lnTo>
                      <a:pt x="221" y="275"/>
                    </a:lnTo>
                    <a:lnTo>
                      <a:pt x="148" y="366"/>
                    </a:lnTo>
                    <a:lnTo>
                      <a:pt x="98" y="437"/>
                    </a:lnTo>
                    <a:lnTo>
                      <a:pt x="0" y="529"/>
                    </a:lnTo>
                    <a:lnTo>
                      <a:pt x="24" y="526"/>
                    </a:lnTo>
                    <a:lnTo>
                      <a:pt x="114" y="440"/>
                    </a:lnTo>
                    <a:lnTo>
                      <a:pt x="167" y="371"/>
                    </a:lnTo>
                    <a:lnTo>
                      <a:pt x="229" y="288"/>
                    </a:lnTo>
                    <a:lnTo>
                      <a:pt x="266" y="256"/>
                    </a:lnTo>
                    <a:lnTo>
                      <a:pt x="349" y="197"/>
                    </a:lnTo>
                    <a:lnTo>
                      <a:pt x="290" y="228"/>
                    </a:lnTo>
                    <a:lnTo>
                      <a:pt x="279" y="184"/>
                    </a:lnTo>
                    <a:lnTo>
                      <a:pt x="293" y="74"/>
                    </a:lnTo>
                    <a:lnTo>
                      <a:pt x="292" y="0"/>
                    </a:lnTo>
                    <a:lnTo>
                      <a:pt x="263" y="21"/>
                    </a:lnTo>
                    <a:lnTo>
                      <a:pt x="28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grpSp>
        <p:sp>
          <p:nvSpPr>
            <p:cNvPr id="145421" name="Freeform 214">
              <a:extLst>
                <a:ext uri="{FF2B5EF4-FFF2-40B4-BE49-F238E27FC236}">
                  <a16:creationId xmlns:a16="http://schemas.microsoft.com/office/drawing/2014/main" id="{FFB414D4-D26A-4DF8-94D7-41A83B57CF63}"/>
                </a:ext>
              </a:extLst>
            </p:cNvPr>
            <p:cNvSpPr>
              <a:spLocks/>
            </p:cNvSpPr>
            <p:nvPr/>
          </p:nvSpPr>
          <p:spPr bwMode="auto">
            <a:xfrm>
              <a:off x="5027" y="3271"/>
              <a:ext cx="58" cy="82"/>
            </a:xfrm>
            <a:custGeom>
              <a:avLst/>
              <a:gdLst>
                <a:gd name="T0" fmla="*/ 0 w 116"/>
                <a:gd name="T1" fmla="*/ 1 h 164"/>
                <a:gd name="T2" fmla="*/ 1 w 116"/>
                <a:gd name="T3" fmla="*/ 1 h 164"/>
                <a:gd name="T4" fmla="*/ 1 w 116"/>
                <a:gd name="T5" fmla="*/ 1 h 164"/>
                <a:gd name="T6" fmla="*/ 1 w 116"/>
                <a:gd name="T7" fmla="*/ 3 h 164"/>
                <a:gd name="T8" fmla="*/ 2 w 116"/>
                <a:gd name="T9" fmla="*/ 3 h 164"/>
                <a:gd name="T10" fmla="*/ 3 w 116"/>
                <a:gd name="T11" fmla="*/ 3 h 164"/>
                <a:gd name="T12" fmla="*/ 3 w 116"/>
                <a:gd name="T13" fmla="*/ 5 h 164"/>
                <a:gd name="T14" fmla="*/ 3 w 116"/>
                <a:gd name="T15" fmla="*/ 5 h 164"/>
                <a:gd name="T16" fmla="*/ 4 w 116"/>
                <a:gd name="T17" fmla="*/ 5 h 164"/>
                <a:gd name="T18" fmla="*/ 4 w 116"/>
                <a:gd name="T19" fmla="*/ 3 h 164"/>
                <a:gd name="T20" fmla="*/ 4 w 116"/>
                <a:gd name="T21" fmla="*/ 3 h 164"/>
                <a:gd name="T22" fmla="*/ 3 w 116"/>
                <a:gd name="T23" fmla="*/ 3 h 164"/>
                <a:gd name="T24" fmla="*/ 2 w 116"/>
                <a:gd name="T25" fmla="*/ 3 h 164"/>
                <a:gd name="T26" fmla="*/ 2 w 116"/>
                <a:gd name="T27" fmla="*/ 1 h 164"/>
                <a:gd name="T28" fmla="*/ 2 w 116"/>
                <a:gd name="T29" fmla="*/ 1 h 164"/>
                <a:gd name="T30" fmla="*/ 3 w 116"/>
                <a:gd name="T31" fmla="*/ 1 h 164"/>
                <a:gd name="T32" fmla="*/ 2 w 116"/>
                <a:gd name="T33" fmla="*/ 1 h 164"/>
                <a:gd name="T34" fmla="*/ 1 w 116"/>
                <a:gd name="T35" fmla="*/ 1 h 164"/>
                <a:gd name="T36" fmla="*/ 2 w 116"/>
                <a:gd name="T37" fmla="*/ 0 h 164"/>
                <a:gd name="T38" fmla="*/ 1 w 116"/>
                <a:gd name="T39" fmla="*/ 0 h 164"/>
                <a:gd name="T40" fmla="*/ 0 w 116"/>
                <a:gd name="T41" fmla="*/ 1 h 164"/>
                <a:gd name="T42" fmla="*/ 0 w 116"/>
                <a:gd name="T43" fmla="*/ 1 h 1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6"/>
                <a:gd name="T67" fmla="*/ 0 h 164"/>
                <a:gd name="T68" fmla="*/ 116 w 116"/>
                <a:gd name="T69" fmla="*/ 164 h 1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6" h="164">
                  <a:moveTo>
                    <a:pt x="0" y="23"/>
                  </a:moveTo>
                  <a:lnTo>
                    <a:pt x="17" y="39"/>
                  </a:lnTo>
                  <a:lnTo>
                    <a:pt x="27" y="56"/>
                  </a:lnTo>
                  <a:lnTo>
                    <a:pt x="27" y="93"/>
                  </a:lnTo>
                  <a:lnTo>
                    <a:pt x="47" y="102"/>
                  </a:lnTo>
                  <a:lnTo>
                    <a:pt x="82" y="114"/>
                  </a:lnTo>
                  <a:lnTo>
                    <a:pt x="95" y="144"/>
                  </a:lnTo>
                  <a:lnTo>
                    <a:pt x="85" y="164"/>
                  </a:lnTo>
                  <a:lnTo>
                    <a:pt x="105" y="154"/>
                  </a:lnTo>
                  <a:lnTo>
                    <a:pt x="116" y="119"/>
                  </a:lnTo>
                  <a:lnTo>
                    <a:pt x="113" y="76"/>
                  </a:lnTo>
                  <a:lnTo>
                    <a:pt x="79" y="95"/>
                  </a:lnTo>
                  <a:lnTo>
                    <a:pt x="47" y="86"/>
                  </a:lnTo>
                  <a:lnTo>
                    <a:pt x="39" y="49"/>
                  </a:lnTo>
                  <a:lnTo>
                    <a:pt x="50" y="37"/>
                  </a:lnTo>
                  <a:lnTo>
                    <a:pt x="85" y="30"/>
                  </a:lnTo>
                  <a:lnTo>
                    <a:pt x="57" y="9"/>
                  </a:lnTo>
                  <a:lnTo>
                    <a:pt x="21" y="27"/>
                  </a:lnTo>
                  <a:lnTo>
                    <a:pt x="56" y="0"/>
                  </a:lnTo>
                  <a:lnTo>
                    <a:pt x="26"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22" name="Freeform 215">
              <a:extLst>
                <a:ext uri="{FF2B5EF4-FFF2-40B4-BE49-F238E27FC236}">
                  <a16:creationId xmlns:a16="http://schemas.microsoft.com/office/drawing/2014/main" id="{908ABAE2-596F-4FC8-AC24-789EE6061EC2}"/>
                </a:ext>
              </a:extLst>
            </p:cNvPr>
            <p:cNvSpPr>
              <a:spLocks/>
            </p:cNvSpPr>
            <p:nvPr/>
          </p:nvSpPr>
          <p:spPr bwMode="auto">
            <a:xfrm>
              <a:off x="5057" y="3282"/>
              <a:ext cx="27" cy="41"/>
            </a:xfrm>
            <a:custGeom>
              <a:avLst/>
              <a:gdLst>
                <a:gd name="T0" fmla="*/ 1 w 53"/>
                <a:gd name="T1" fmla="*/ 1 h 82"/>
                <a:gd name="T2" fmla="*/ 1 w 53"/>
                <a:gd name="T3" fmla="*/ 1 h 82"/>
                <a:gd name="T4" fmla="*/ 2 w 53"/>
                <a:gd name="T5" fmla="*/ 1 h 82"/>
                <a:gd name="T6" fmla="*/ 2 w 53"/>
                <a:gd name="T7" fmla="*/ 1 h 82"/>
                <a:gd name="T8" fmla="*/ 2 w 53"/>
                <a:gd name="T9" fmla="*/ 3 h 82"/>
                <a:gd name="T10" fmla="*/ 2 w 53"/>
                <a:gd name="T11" fmla="*/ 1 h 82"/>
                <a:gd name="T12" fmla="*/ 2 w 53"/>
                <a:gd name="T13" fmla="*/ 1 h 82"/>
                <a:gd name="T14" fmla="*/ 1 w 53"/>
                <a:gd name="T15" fmla="*/ 1 h 82"/>
                <a:gd name="T16" fmla="*/ 0 w 53"/>
                <a:gd name="T17" fmla="*/ 0 h 82"/>
                <a:gd name="T18" fmla="*/ 1 w 53"/>
                <a:gd name="T19" fmla="*/ 1 h 82"/>
                <a:gd name="T20" fmla="*/ 1 w 53"/>
                <a:gd name="T21" fmla="*/ 1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3"/>
                <a:gd name="T34" fmla="*/ 0 h 82"/>
                <a:gd name="T35" fmla="*/ 53 w 53"/>
                <a:gd name="T36" fmla="*/ 82 h 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3" h="82">
                  <a:moveTo>
                    <a:pt x="13" y="11"/>
                  </a:moveTo>
                  <a:lnTo>
                    <a:pt x="32" y="17"/>
                  </a:lnTo>
                  <a:lnTo>
                    <a:pt x="45" y="33"/>
                  </a:lnTo>
                  <a:lnTo>
                    <a:pt x="39" y="57"/>
                  </a:lnTo>
                  <a:lnTo>
                    <a:pt x="40" y="82"/>
                  </a:lnTo>
                  <a:lnTo>
                    <a:pt x="53" y="56"/>
                  </a:lnTo>
                  <a:lnTo>
                    <a:pt x="48" y="17"/>
                  </a:lnTo>
                  <a:lnTo>
                    <a:pt x="30" y="1"/>
                  </a:lnTo>
                  <a:lnTo>
                    <a:pt x="0" y="0"/>
                  </a:lnTo>
                  <a:lnTo>
                    <a:pt x="1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23" name="Freeform 216">
              <a:extLst>
                <a:ext uri="{FF2B5EF4-FFF2-40B4-BE49-F238E27FC236}">
                  <a16:creationId xmlns:a16="http://schemas.microsoft.com/office/drawing/2014/main" id="{7F5EA355-7A9F-4E64-A2EB-B8B31CB27552}"/>
                </a:ext>
              </a:extLst>
            </p:cNvPr>
            <p:cNvSpPr>
              <a:spLocks/>
            </p:cNvSpPr>
            <p:nvPr/>
          </p:nvSpPr>
          <p:spPr bwMode="auto">
            <a:xfrm>
              <a:off x="5015" y="3028"/>
              <a:ext cx="292" cy="380"/>
            </a:xfrm>
            <a:custGeom>
              <a:avLst/>
              <a:gdLst>
                <a:gd name="T0" fmla="*/ 0 w 585"/>
                <a:gd name="T1" fmla="*/ 24 h 759"/>
                <a:gd name="T2" fmla="*/ 1 w 585"/>
                <a:gd name="T3" fmla="*/ 23 h 759"/>
                <a:gd name="T4" fmla="*/ 2 w 585"/>
                <a:gd name="T5" fmla="*/ 22 h 759"/>
                <a:gd name="T6" fmla="*/ 2 w 585"/>
                <a:gd name="T7" fmla="*/ 21 h 759"/>
                <a:gd name="T8" fmla="*/ 3 w 585"/>
                <a:gd name="T9" fmla="*/ 21 h 759"/>
                <a:gd name="T10" fmla="*/ 3 w 585"/>
                <a:gd name="T11" fmla="*/ 21 h 759"/>
                <a:gd name="T12" fmla="*/ 4 w 585"/>
                <a:gd name="T13" fmla="*/ 20 h 759"/>
                <a:gd name="T14" fmla="*/ 10 w 585"/>
                <a:gd name="T15" fmla="*/ 16 h 759"/>
                <a:gd name="T16" fmla="*/ 12 w 585"/>
                <a:gd name="T17" fmla="*/ 13 h 759"/>
                <a:gd name="T18" fmla="*/ 14 w 585"/>
                <a:gd name="T19" fmla="*/ 11 h 759"/>
                <a:gd name="T20" fmla="*/ 15 w 585"/>
                <a:gd name="T21" fmla="*/ 10 h 759"/>
                <a:gd name="T22" fmla="*/ 15 w 585"/>
                <a:gd name="T23" fmla="*/ 8 h 759"/>
                <a:gd name="T24" fmla="*/ 16 w 585"/>
                <a:gd name="T25" fmla="*/ 6 h 759"/>
                <a:gd name="T26" fmla="*/ 18 w 585"/>
                <a:gd name="T27" fmla="*/ 3 h 759"/>
                <a:gd name="T28" fmla="*/ 16 w 585"/>
                <a:gd name="T29" fmla="*/ 1 h 759"/>
                <a:gd name="T30" fmla="*/ 16 w 585"/>
                <a:gd name="T31" fmla="*/ 0 h 759"/>
                <a:gd name="T32" fmla="*/ 16 w 585"/>
                <a:gd name="T33" fmla="*/ 4 h 759"/>
                <a:gd name="T34" fmla="*/ 15 w 585"/>
                <a:gd name="T35" fmla="*/ 8 h 759"/>
                <a:gd name="T36" fmla="*/ 14 w 585"/>
                <a:gd name="T37" fmla="*/ 10 h 759"/>
                <a:gd name="T38" fmla="*/ 14 w 585"/>
                <a:gd name="T39" fmla="*/ 10 h 759"/>
                <a:gd name="T40" fmla="*/ 14 w 585"/>
                <a:gd name="T41" fmla="*/ 11 h 759"/>
                <a:gd name="T42" fmla="*/ 12 w 585"/>
                <a:gd name="T43" fmla="*/ 12 h 759"/>
                <a:gd name="T44" fmla="*/ 11 w 585"/>
                <a:gd name="T45" fmla="*/ 14 h 759"/>
                <a:gd name="T46" fmla="*/ 9 w 585"/>
                <a:gd name="T47" fmla="*/ 16 h 759"/>
                <a:gd name="T48" fmla="*/ 7 w 585"/>
                <a:gd name="T49" fmla="*/ 17 h 759"/>
                <a:gd name="T50" fmla="*/ 5 w 585"/>
                <a:gd name="T51" fmla="*/ 18 h 759"/>
                <a:gd name="T52" fmla="*/ 0 w 585"/>
                <a:gd name="T53" fmla="*/ 24 h 759"/>
                <a:gd name="T54" fmla="*/ 0 w 585"/>
                <a:gd name="T55" fmla="*/ 24 h 7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85"/>
                <a:gd name="T85" fmla="*/ 0 h 759"/>
                <a:gd name="T86" fmla="*/ 585 w 585"/>
                <a:gd name="T87" fmla="*/ 759 h 7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85" h="759">
                  <a:moveTo>
                    <a:pt x="0" y="759"/>
                  </a:moveTo>
                  <a:lnTo>
                    <a:pt x="58" y="729"/>
                  </a:lnTo>
                  <a:lnTo>
                    <a:pt x="82" y="693"/>
                  </a:lnTo>
                  <a:lnTo>
                    <a:pt x="95" y="671"/>
                  </a:lnTo>
                  <a:lnTo>
                    <a:pt x="114" y="663"/>
                  </a:lnTo>
                  <a:lnTo>
                    <a:pt x="121" y="641"/>
                  </a:lnTo>
                  <a:lnTo>
                    <a:pt x="154" y="617"/>
                  </a:lnTo>
                  <a:lnTo>
                    <a:pt x="329" y="489"/>
                  </a:lnTo>
                  <a:lnTo>
                    <a:pt x="404" y="413"/>
                  </a:lnTo>
                  <a:lnTo>
                    <a:pt x="454" y="341"/>
                  </a:lnTo>
                  <a:lnTo>
                    <a:pt x="495" y="302"/>
                  </a:lnTo>
                  <a:lnTo>
                    <a:pt x="508" y="247"/>
                  </a:lnTo>
                  <a:lnTo>
                    <a:pt x="525" y="191"/>
                  </a:lnTo>
                  <a:lnTo>
                    <a:pt x="585" y="94"/>
                  </a:lnTo>
                  <a:lnTo>
                    <a:pt x="541" y="13"/>
                  </a:lnTo>
                  <a:lnTo>
                    <a:pt x="534" y="0"/>
                  </a:lnTo>
                  <a:lnTo>
                    <a:pt x="523" y="115"/>
                  </a:lnTo>
                  <a:lnTo>
                    <a:pt x="502" y="230"/>
                  </a:lnTo>
                  <a:lnTo>
                    <a:pt x="476" y="301"/>
                  </a:lnTo>
                  <a:lnTo>
                    <a:pt x="463" y="309"/>
                  </a:lnTo>
                  <a:lnTo>
                    <a:pt x="449" y="327"/>
                  </a:lnTo>
                  <a:lnTo>
                    <a:pt x="408" y="374"/>
                  </a:lnTo>
                  <a:lnTo>
                    <a:pt x="357" y="431"/>
                  </a:lnTo>
                  <a:lnTo>
                    <a:pt x="296" y="492"/>
                  </a:lnTo>
                  <a:lnTo>
                    <a:pt x="247" y="525"/>
                  </a:lnTo>
                  <a:lnTo>
                    <a:pt x="189" y="572"/>
                  </a:lnTo>
                  <a:lnTo>
                    <a:pt x="0" y="7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24" name="Freeform 217">
              <a:extLst>
                <a:ext uri="{FF2B5EF4-FFF2-40B4-BE49-F238E27FC236}">
                  <a16:creationId xmlns:a16="http://schemas.microsoft.com/office/drawing/2014/main" id="{A839954C-48F5-4758-8397-0767D8AEB5A6}"/>
                </a:ext>
              </a:extLst>
            </p:cNvPr>
            <p:cNvSpPr>
              <a:spLocks/>
            </p:cNvSpPr>
            <p:nvPr/>
          </p:nvSpPr>
          <p:spPr bwMode="auto">
            <a:xfrm>
              <a:off x="5110" y="3142"/>
              <a:ext cx="138" cy="162"/>
            </a:xfrm>
            <a:custGeom>
              <a:avLst/>
              <a:gdLst>
                <a:gd name="T0" fmla="*/ 3 w 276"/>
                <a:gd name="T1" fmla="*/ 6 h 325"/>
                <a:gd name="T2" fmla="*/ 5 w 276"/>
                <a:gd name="T3" fmla="*/ 4 h 325"/>
                <a:gd name="T4" fmla="*/ 9 w 276"/>
                <a:gd name="T5" fmla="*/ 1 h 325"/>
                <a:gd name="T6" fmla="*/ 9 w 276"/>
                <a:gd name="T7" fmla="*/ 0 h 325"/>
                <a:gd name="T8" fmla="*/ 6 w 276"/>
                <a:gd name="T9" fmla="*/ 3 h 325"/>
                <a:gd name="T10" fmla="*/ 2 w 276"/>
                <a:gd name="T11" fmla="*/ 7 h 325"/>
                <a:gd name="T12" fmla="*/ 0 w 276"/>
                <a:gd name="T13" fmla="*/ 10 h 325"/>
                <a:gd name="T14" fmla="*/ 3 w 276"/>
                <a:gd name="T15" fmla="*/ 6 h 325"/>
                <a:gd name="T16" fmla="*/ 3 w 276"/>
                <a:gd name="T17" fmla="*/ 6 h 3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6"/>
                <a:gd name="T28" fmla="*/ 0 h 325"/>
                <a:gd name="T29" fmla="*/ 276 w 276"/>
                <a:gd name="T30" fmla="*/ 325 h 3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6" h="325">
                  <a:moveTo>
                    <a:pt x="113" y="222"/>
                  </a:moveTo>
                  <a:lnTo>
                    <a:pt x="189" y="147"/>
                  </a:lnTo>
                  <a:lnTo>
                    <a:pt x="259" y="58"/>
                  </a:lnTo>
                  <a:lnTo>
                    <a:pt x="276" y="0"/>
                  </a:lnTo>
                  <a:lnTo>
                    <a:pt x="192" y="107"/>
                  </a:lnTo>
                  <a:lnTo>
                    <a:pt x="88" y="225"/>
                  </a:lnTo>
                  <a:lnTo>
                    <a:pt x="0" y="325"/>
                  </a:lnTo>
                  <a:lnTo>
                    <a:pt x="113" y="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25" name="Freeform 218">
              <a:extLst>
                <a:ext uri="{FF2B5EF4-FFF2-40B4-BE49-F238E27FC236}">
                  <a16:creationId xmlns:a16="http://schemas.microsoft.com/office/drawing/2014/main" id="{38DE51F8-A668-4FD6-A1C1-BA76C9B20022}"/>
                </a:ext>
              </a:extLst>
            </p:cNvPr>
            <p:cNvSpPr>
              <a:spLocks/>
            </p:cNvSpPr>
            <p:nvPr/>
          </p:nvSpPr>
          <p:spPr bwMode="auto">
            <a:xfrm>
              <a:off x="5204" y="3119"/>
              <a:ext cx="57" cy="65"/>
            </a:xfrm>
            <a:custGeom>
              <a:avLst/>
              <a:gdLst>
                <a:gd name="T0" fmla="*/ 0 w 115"/>
                <a:gd name="T1" fmla="*/ 2 h 131"/>
                <a:gd name="T2" fmla="*/ 1 w 115"/>
                <a:gd name="T3" fmla="*/ 1 h 131"/>
                <a:gd name="T4" fmla="*/ 2 w 115"/>
                <a:gd name="T5" fmla="*/ 0 h 131"/>
                <a:gd name="T6" fmla="*/ 3 w 115"/>
                <a:gd name="T7" fmla="*/ 0 h 131"/>
                <a:gd name="T8" fmla="*/ 3 w 115"/>
                <a:gd name="T9" fmla="*/ 1 h 131"/>
                <a:gd name="T10" fmla="*/ 0 w 115"/>
                <a:gd name="T11" fmla="*/ 4 h 131"/>
                <a:gd name="T12" fmla="*/ 1 w 115"/>
                <a:gd name="T13" fmla="*/ 1 h 131"/>
                <a:gd name="T14" fmla="*/ 0 w 115"/>
                <a:gd name="T15" fmla="*/ 2 h 131"/>
                <a:gd name="T16" fmla="*/ 0 w 115"/>
                <a:gd name="T17" fmla="*/ 2 h 131"/>
                <a:gd name="T18" fmla="*/ 0 w 115"/>
                <a:gd name="T19" fmla="*/ 2 h 1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131"/>
                <a:gd name="T32" fmla="*/ 115 w 115"/>
                <a:gd name="T33" fmla="*/ 131 h 1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131">
                  <a:moveTo>
                    <a:pt x="22" y="65"/>
                  </a:moveTo>
                  <a:lnTo>
                    <a:pt x="46" y="38"/>
                  </a:lnTo>
                  <a:lnTo>
                    <a:pt x="88" y="26"/>
                  </a:lnTo>
                  <a:lnTo>
                    <a:pt x="115" y="0"/>
                  </a:lnTo>
                  <a:lnTo>
                    <a:pt x="101" y="38"/>
                  </a:lnTo>
                  <a:lnTo>
                    <a:pt x="26" y="131"/>
                  </a:lnTo>
                  <a:lnTo>
                    <a:pt x="51" y="62"/>
                  </a:lnTo>
                  <a:lnTo>
                    <a:pt x="0" y="91"/>
                  </a:lnTo>
                  <a:lnTo>
                    <a:pt x="22"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26" name="Freeform 219">
              <a:extLst>
                <a:ext uri="{FF2B5EF4-FFF2-40B4-BE49-F238E27FC236}">
                  <a16:creationId xmlns:a16="http://schemas.microsoft.com/office/drawing/2014/main" id="{934AEDBA-5304-48F2-B4A7-4109864913B9}"/>
                </a:ext>
              </a:extLst>
            </p:cNvPr>
            <p:cNvSpPr>
              <a:spLocks/>
            </p:cNvSpPr>
            <p:nvPr/>
          </p:nvSpPr>
          <p:spPr bwMode="auto">
            <a:xfrm>
              <a:off x="5170" y="3264"/>
              <a:ext cx="32" cy="398"/>
            </a:xfrm>
            <a:custGeom>
              <a:avLst/>
              <a:gdLst>
                <a:gd name="T0" fmla="*/ 0 w 64"/>
                <a:gd name="T1" fmla="*/ 1 h 796"/>
                <a:gd name="T2" fmla="*/ 1 w 64"/>
                <a:gd name="T3" fmla="*/ 2 h 796"/>
                <a:gd name="T4" fmla="*/ 0 w 64"/>
                <a:gd name="T5" fmla="*/ 3 h 796"/>
                <a:gd name="T6" fmla="*/ 1 w 64"/>
                <a:gd name="T7" fmla="*/ 3 h 796"/>
                <a:gd name="T8" fmla="*/ 1 w 64"/>
                <a:gd name="T9" fmla="*/ 6 h 796"/>
                <a:gd name="T10" fmla="*/ 1 w 64"/>
                <a:gd name="T11" fmla="*/ 11 h 796"/>
                <a:gd name="T12" fmla="*/ 1 w 64"/>
                <a:gd name="T13" fmla="*/ 13 h 796"/>
                <a:gd name="T14" fmla="*/ 1 w 64"/>
                <a:gd name="T15" fmla="*/ 17 h 796"/>
                <a:gd name="T16" fmla="*/ 1 w 64"/>
                <a:gd name="T17" fmla="*/ 19 h 796"/>
                <a:gd name="T18" fmla="*/ 1 w 64"/>
                <a:gd name="T19" fmla="*/ 22 h 796"/>
                <a:gd name="T20" fmla="*/ 1 w 64"/>
                <a:gd name="T21" fmla="*/ 23 h 796"/>
                <a:gd name="T22" fmla="*/ 0 w 64"/>
                <a:gd name="T23" fmla="*/ 25 h 796"/>
                <a:gd name="T24" fmla="*/ 1 w 64"/>
                <a:gd name="T25" fmla="*/ 25 h 796"/>
                <a:gd name="T26" fmla="*/ 1 w 64"/>
                <a:gd name="T27" fmla="*/ 23 h 796"/>
                <a:gd name="T28" fmla="*/ 1 w 64"/>
                <a:gd name="T29" fmla="*/ 21 h 796"/>
                <a:gd name="T30" fmla="*/ 1 w 64"/>
                <a:gd name="T31" fmla="*/ 20 h 796"/>
                <a:gd name="T32" fmla="*/ 2 w 64"/>
                <a:gd name="T33" fmla="*/ 17 h 796"/>
                <a:gd name="T34" fmla="*/ 1 w 64"/>
                <a:gd name="T35" fmla="*/ 15 h 796"/>
                <a:gd name="T36" fmla="*/ 1 w 64"/>
                <a:gd name="T37" fmla="*/ 13 h 796"/>
                <a:gd name="T38" fmla="*/ 1 w 64"/>
                <a:gd name="T39" fmla="*/ 11 h 796"/>
                <a:gd name="T40" fmla="*/ 1 w 64"/>
                <a:gd name="T41" fmla="*/ 7 h 796"/>
                <a:gd name="T42" fmla="*/ 1 w 64"/>
                <a:gd name="T43" fmla="*/ 6 h 796"/>
                <a:gd name="T44" fmla="*/ 1 w 64"/>
                <a:gd name="T45" fmla="*/ 3 h 796"/>
                <a:gd name="T46" fmla="*/ 1 w 64"/>
                <a:gd name="T47" fmla="*/ 3 h 796"/>
                <a:gd name="T48" fmla="*/ 1 w 64"/>
                <a:gd name="T49" fmla="*/ 2 h 796"/>
                <a:gd name="T50" fmla="*/ 1 w 64"/>
                <a:gd name="T51" fmla="*/ 0 h 796"/>
                <a:gd name="T52" fmla="*/ 0 w 64"/>
                <a:gd name="T53" fmla="*/ 1 h 796"/>
                <a:gd name="T54" fmla="*/ 0 w 64"/>
                <a:gd name="T55" fmla="*/ 1 h 79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4"/>
                <a:gd name="T85" fmla="*/ 0 h 796"/>
                <a:gd name="T86" fmla="*/ 64 w 64"/>
                <a:gd name="T87" fmla="*/ 796 h 79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4" h="796">
                  <a:moveTo>
                    <a:pt x="0" y="23"/>
                  </a:moveTo>
                  <a:lnTo>
                    <a:pt x="1" y="46"/>
                  </a:lnTo>
                  <a:lnTo>
                    <a:pt x="0" y="82"/>
                  </a:lnTo>
                  <a:lnTo>
                    <a:pt x="17" y="126"/>
                  </a:lnTo>
                  <a:lnTo>
                    <a:pt x="21" y="189"/>
                  </a:lnTo>
                  <a:lnTo>
                    <a:pt x="16" y="339"/>
                  </a:lnTo>
                  <a:lnTo>
                    <a:pt x="28" y="432"/>
                  </a:lnTo>
                  <a:lnTo>
                    <a:pt x="49" y="521"/>
                  </a:lnTo>
                  <a:lnTo>
                    <a:pt x="53" y="583"/>
                  </a:lnTo>
                  <a:lnTo>
                    <a:pt x="41" y="675"/>
                  </a:lnTo>
                  <a:lnTo>
                    <a:pt x="21" y="724"/>
                  </a:lnTo>
                  <a:lnTo>
                    <a:pt x="0" y="796"/>
                  </a:lnTo>
                  <a:lnTo>
                    <a:pt x="27" y="769"/>
                  </a:lnTo>
                  <a:lnTo>
                    <a:pt x="41" y="724"/>
                  </a:lnTo>
                  <a:lnTo>
                    <a:pt x="62" y="664"/>
                  </a:lnTo>
                  <a:lnTo>
                    <a:pt x="62" y="616"/>
                  </a:lnTo>
                  <a:lnTo>
                    <a:pt x="64" y="531"/>
                  </a:lnTo>
                  <a:lnTo>
                    <a:pt x="54" y="490"/>
                  </a:lnTo>
                  <a:lnTo>
                    <a:pt x="41" y="437"/>
                  </a:lnTo>
                  <a:lnTo>
                    <a:pt x="27" y="329"/>
                  </a:lnTo>
                  <a:lnTo>
                    <a:pt x="37" y="247"/>
                  </a:lnTo>
                  <a:lnTo>
                    <a:pt x="41" y="162"/>
                  </a:lnTo>
                  <a:lnTo>
                    <a:pt x="37" y="116"/>
                  </a:lnTo>
                  <a:lnTo>
                    <a:pt x="21" y="92"/>
                  </a:lnTo>
                  <a:lnTo>
                    <a:pt x="18" y="50"/>
                  </a:lnTo>
                  <a:lnTo>
                    <a:pt x="18"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27" name="Freeform 220">
              <a:extLst>
                <a:ext uri="{FF2B5EF4-FFF2-40B4-BE49-F238E27FC236}">
                  <a16:creationId xmlns:a16="http://schemas.microsoft.com/office/drawing/2014/main" id="{01758FC3-F0D0-45C1-8E64-C70A9B6BBB73}"/>
                </a:ext>
              </a:extLst>
            </p:cNvPr>
            <p:cNvSpPr>
              <a:spLocks/>
            </p:cNvSpPr>
            <p:nvPr/>
          </p:nvSpPr>
          <p:spPr bwMode="auto">
            <a:xfrm>
              <a:off x="5253" y="3306"/>
              <a:ext cx="47" cy="385"/>
            </a:xfrm>
            <a:custGeom>
              <a:avLst/>
              <a:gdLst>
                <a:gd name="T0" fmla="*/ 1 w 94"/>
                <a:gd name="T1" fmla="*/ 17 h 772"/>
                <a:gd name="T2" fmla="*/ 1 w 94"/>
                <a:gd name="T3" fmla="*/ 14 h 772"/>
                <a:gd name="T4" fmla="*/ 1 w 94"/>
                <a:gd name="T5" fmla="*/ 10 h 772"/>
                <a:gd name="T6" fmla="*/ 3 w 94"/>
                <a:gd name="T7" fmla="*/ 7 h 772"/>
                <a:gd name="T8" fmla="*/ 3 w 94"/>
                <a:gd name="T9" fmla="*/ 5 h 772"/>
                <a:gd name="T10" fmla="*/ 3 w 94"/>
                <a:gd name="T11" fmla="*/ 3 h 772"/>
                <a:gd name="T12" fmla="*/ 1 w 94"/>
                <a:gd name="T13" fmla="*/ 1 h 772"/>
                <a:gd name="T14" fmla="*/ 1 w 94"/>
                <a:gd name="T15" fmla="*/ 0 h 772"/>
                <a:gd name="T16" fmla="*/ 2 w 94"/>
                <a:gd name="T17" fmla="*/ 1 h 772"/>
                <a:gd name="T18" fmla="*/ 3 w 94"/>
                <a:gd name="T19" fmla="*/ 3 h 772"/>
                <a:gd name="T20" fmla="*/ 3 w 94"/>
                <a:gd name="T21" fmla="*/ 6 h 772"/>
                <a:gd name="T22" fmla="*/ 3 w 94"/>
                <a:gd name="T23" fmla="*/ 9 h 772"/>
                <a:gd name="T24" fmla="*/ 1 w 94"/>
                <a:gd name="T25" fmla="*/ 12 h 772"/>
                <a:gd name="T26" fmla="*/ 1 w 94"/>
                <a:gd name="T27" fmla="*/ 16 h 772"/>
                <a:gd name="T28" fmla="*/ 1 w 94"/>
                <a:gd name="T29" fmla="*/ 19 h 772"/>
                <a:gd name="T30" fmla="*/ 1 w 94"/>
                <a:gd name="T31" fmla="*/ 20 h 772"/>
                <a:gd name="T32" fmla="*/ 1 w 94"/>
                <a:gd name="T33" fmla="*/ 21 h 772"/>
                <a:gd name="T34" fmla="*/ 1 w 94"/>
                <a:gd name="T35" fmla="*/ 22 h 772"/>
                <a:gd name="T36" fmla="*/ 0 w 94"/>
                <a:gd name="T37" fmla="*/ 24 h 772"/>
                <a:gd name="T38" fmla="*/ 1 w 94"/>
                <a:gd name="T39" fmla="*/ 22 h 772"/>
                <a:gd name="T40" fmla="*/ 0 w 94"/>
                <a:gd name="T41" fmla="*/ 20 h 772"/>
                <a:gd name="T42" fmla="*/ 1 w 94"/>
                <a:gd name="T43" fmla="*/ 17 h 772"/>
                <a:gd name="T44" fmla="*/ 1 w 94"/>
                <a:gd name="T45" fmla="*/ 17 h 7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4"/>
                <a:gd name="T70" fmla="*/ 0 h 772"/>
                <a:gd name="T71" fmla="*/ 94 w 94"/>
                <a:gd name="T72" fmla="*/ 772 h 7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4" h="772">
                  <a:moveTo>
                    <a:pt x="3" y="576"/>
                  </a:moveTo>
                  <a:lnTo>
                    <a:pt x="26" y="469"/>
                  </a:lnTo>
                  <a:lnTo>
                    <a:pt x="59" y="345"/>
                  </a:lnTo>
                  <a:lnTo>
                    <a:pt x="82" y="234"/>
                  </a:lnTo>
                  <a:lnTo>
                    <a:pt x="85" y="160"/>
                  </a:lnTo>
                  <a:lnTo>
                    <a:pt x="75" y="106"/>
                  </a:lnTo>
                  <a:lnTo>
                    <a:pt x="49" y="53"/>
                  </a:lnTo>
                  <a:lnTo>
                    <a:pt x="48" y="0"/>
                  </a:lnTo>
                  <a:lnTo>
                    <a:pt x="64" y="52"/>
                  </a:lnTo>
                  <a:lnTo>
                    <a:pt x="92" y="111"/>
                  </a:lnTo>
                  <a:lnTo>
                    <a:pt x="94" y="201"/>
                  </a:lnTo>
                  <a:lnTo>
                    <a:pt x="85" y="305"/>
                  </a:lnTo>
                  <a:lnTo>
                    <a:pt x="58" y="415"/>
                  </a:lnTo>
                  <a:lnTo>
                    <a:pt x="28" y="519"/>
                  </a:lnTo>
                  <a:lnTo>
                    <a:pt x="15" y="609"/>
                  </a:lnTo>
                  <a:lnTo>
                    <a:pt x="18" y="657"/>
                  </a:lnTo>
                  <a:lnTo>
                    <a:pt x="32" y="694"/>
                  </a:lnTo>
                  <a:lnTo>
                    <a:pt x="28" y="727"/>
                  </a:lnTo>
                  <a:lnTo>
                    <a:pt x="0" y="772"/>
                  </a:lnTo>
                  <a:lnTo>
                    <a:pt x="12" y="709"/>
                  </a:lnTo>
                  <a:lnTo>
                    <a:pt x="0" y="650"/>
                  </a:lnTo>
                  <a:lnTo>
                    <a:pt x="3" y="5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28" name="Freeform 221">
              <a:extLst>
                <a:ext uri="{FF2B5EF4-FFF2-40B4-BE49-F238E27FC236}">
                  <a16:creationId xmlns:a16="http://schemas.microsoft.com/office/drawing/2014/main" id="{BA39276F-956A-44F4-8FBC-295FEDE9F82D}"/>
                </a:ext>
              </a:extLst>
            </p:cNvPr>
            <p:cNvSpPr>
              <a:spLocks/>
            </p:cNvSpPr>
            <p:nvPr/>
          </p:nvSpPr>
          <p:spPr bwMode="auto">
            <a:xfrm>
              <a:off x="5199" y="3560"/>
              <a:ext cx="66" cy="24"/>
            </a:xfrm>
            <a:custGeom>
              <a:avLst/>
              <a:gdLst>
                <a:gd name="T0" fmla="*/ 1 w 132"/>
                <a:gd name="T1" fmla="*/ 1 h 47"/>
                <a:gd name="T2" fmla="*/ 1 w 132"/>
                <a:gd name="T3" fmla="*/ 2 h 47"/>
                <a:gd name="T4" fmla="*/ 1 w 132"/>
                <a:gd name="T5" fmla="*/ 2 h 47"/>
                <a:gd name="T6" fmla="*/ 2 w 132"/>
                <a:gd name="T7" fmla="*/ 2 h 47"/>
                <a:gd name="T8" fmla="*/ 4 w 132"/>
                <a:gd name="T9" fmla="*/ 1 h 47"/>
                <a:gd name="T10" fmla="*/ 4 w 132"/>
                <a:gd name="T11" fmla="*/ 1 h 47"/>
                <a:gd name="T12" fmla="*/ 3 w 132"/>
                <a:gd name="T13" fmla="*/ 1 h 47"/>
                <a:gd name="T14" fmla="*/ 2 w 132"/>
                <a:gd name="T15" fmla="*/ 2 h 47"/>
                <a:gd name="T16" fmla="*/ 1 w 132"/>
                <a:gd name="T17" fmla="*/ 1 h 47"/>
                <a:gd name="T18" fmla="*/ 0 w 132"/>
                <a:gd name="T19" fmla="*/ 0 h 47"/>
                <a:gd name="T20" fmla="*/ 1 w 132"/>
                <a:gd name="T21" fmla="*/ 1 h 47"/>
                <a:gd name="T22" fmla="*/ 1 w 132"/>
                <a:gd name="T23" fmla="*/ 1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7"/>
                <a:gd name="T38" fmla="*/ 132 w 132"/>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7">
                  <a:moveTo>
                    <a:pt x="2" y="26"/>
                  </a:moveTo>
                  <a:lnTo>
                    <a:pt x="26" y="39"/>
                  </a:lnTo>
                  <a:lnTo>
                    <a:pt x="58" y="47"/>
                  </a:lnTo>
                  <a:lnTo>
                    <a:pt x="95" y="43"/>
                  </a:lnTo>
                  <a:lnTo>
                    <a:pt x="131" y="27"/>
                  </a:lnTo>
                  <a:lnTo>
                    <a:pt x="132" y="6"/>
                  </a:lnTo>
                  <a:lnTo>
                    <a:pt x="109" y="24"/>
                  </a:lnTo>
                  <a:lnTo>
                    <a:pt x="65" y="33"/>
                  </a:lnTo>
                  <a:lnTo>
                    <a:pt x="20" y="21"/>
                  </a:lnTo>
                  <a:lnTo>
                    <a:pt x="0" y="0"/>
                  </a:lnTo>
                  <a:lnTo>
                    <a:pt x="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29" name="Freeform 222">
              <a:extLst>
                <a:ext uri="{FF2B5EF4-FFF2-40B4-BE49-F238E27FC236}">
                  <a16:creationId xmlns:a16="http://schemas.microsoft.com/office/drawing/2014/main" id="{171B44B7-10E8-43F0-A5D8-BA6421ECD6C4}"/>
                </a:ext>
              </a:extLst>
            </p:cNvPr>
            <p:cNvSpPr>
              <a:spLocks/>
            </p:cNvSpPr>
            <p:nvPr/>
          </p:nvSpPr>
          <p:spPr bwMode="auto">
            <a:xfrm>
              <a:off x="5087" y="3653"/>
              <a:ext cx="183" cy="177"/>
            </a:xfrm>
            <a:custGeom>
              <a:avLst/>
              <a:gdLst>
                <a:gd name="T0" fmla="*/ 9 w 366"/>
                <a:gd name="T1" fmla="*/ 1 h 355"/>
                <a:gd name="T2" fmla="*/ 9 w 366"/>
                <a:gd name="T3" fmla="*/ 2 h 355"/>
                <a:gd name="T4" fmla="*/ 10 w 366"/>
                <a:gd name="T5" fmla="*/ 2 h 355"/>
                <a:gd name="T6" fmla="*/ 11 w 366"/>
                <a:gd name="T7" fmla="*/ 2 h 355"/>
                <a:gd name="T8" fmla="*/ 11 w 366"/>
                <a:gd name="T9" fmla="*/ 0 h 355"/>
                <a:gd name="T10" fmla="*/ 11 w 366"/>
                <a:gd name="T11" fmla="*/ 1 h 355"/>
                <a:gd name="T12" fmla="*/ 11 w 366"/>
                <a:gd name="T13" fmla="*/ 2 h 355"/>
                <a:gd name="T14" fmla="*/ 11 w 366"/>
                <a:gd name="T15" fmla="*/ 4 h 355"/>
                <a:gd name="T16" fmla="*/ 10 w 366"/>
                <a:gd name="T17" fmla="*/ 5 h 355"/>
                <a:gd name="T18" fmla="*/ 6 w 366"/>
                <a:gd name="T19" fmla="*/ 9 h 355"/>
                <a:gd name="T20" fmla="*/ 5 w 366"/>
                <a:gd name="T21" fmla="*/ 10 h 355"/>
                <a:gd name="T22" fmla="*/ 1 w 366"/>
                <a:gd name="T23" fmla="*/ 11 h 355"/>
                <a:gd name="T24" fmla="*/ 0 w 366"/>
                <a:gd name="T25" fmla="*/ 10 h 355"/>
                <a:gd name="T26" fmla="*/ 1 w 366"/>
                <a:gd name="T27" fmla="*/ 8 h 355"/>
                <a:gd name="T28" fmla="*/ 1 w 366"/>
                <a:gd name="T29" fmla="*/ 9 h 355"/>
                <a:gd name="T30" fmla="*/ 1 w 366"/>
                <a:gd name="T31" fmla="*/ 9 h 355"/>
                <a:gd name="T32" fmla="*/ 3 w 366"/>
                <a:gd name="T33" fmla="*/ 9 h 355"/>
                <a:gd name="T34" fmla="*/ 5 w 366"/>
                <a:gd name="T35" fmla="*/ 9 h 355"/>
                <a:gd name="T36" fmla="*/ 6 w 366"/>
                <a:gd name="T37" fmla="*/ 8 h 355"/>
                <a:gd name="T38" fmla="*/ 6 w 366"/>
                <a:gd name="T39" fmla="*/ 7 h 355"/>
                <a:gd name="T40" fmla="*/ 8 w 366"/>
                <a:gd name="T41" fmla="*/ 6 h 355"/>
                <a:gd name="T42" fmla="*/ 6 w 366"/>
                <a:gd name="T43" fmla="*/ 6 h 355"/>
                <a:gd name="T44" fmla="*/ 7 w 366"/>
                <a:gd name="T45" fmla="*/ 4 h 355"/>
                <a:gd name="T46" fmla="*/ 6 w 366"/>
                <a:gd name="T47" fmla="*/ 3 h 355"/>
                <a:gd name="T48" fmla="*/ 7 w 366"/>
                <a:gd name="T49" fmla="*/ 2 h 355"/>
                <a:gd name="T50" fmla="*/ 7 w 366"/>
                <a:gd name="T51" fmla="*/ 0 h 355"/>
                <a:gd name="T52" fmla="*/ 9 w 366"/>
                <a:gd name="T53" fmla="*/ 1 h 355"/>
                <a:gd name="T54" fmla="*/ 9 w 366"/>
                <a:gd name="T55" fmla="*/ 1 h 3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66"/>
                <a:gd name="T85" fmla="*/ 0 h 355"/>
                <a:gd name="T86" fmla="*/ 366 w 366"/>
                <a:gd name="T87" fmla="*/ 355 h 35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66" h="355">
                  <a:moveTo>
                    <a:pt x="269" y="52"/>
                  </a:moveTo>
                  <a:lnTo>
                    <a:pt x="284" y="81"/>
                  </a:lnTo>
                  <a:lnTo>
                    <a:pt x="302" y="86"/>
                  </a:lnTo>
                  <a:lnTo>
                    <a:pt x="338" y="68"/>
                  </a:lnTo>
                  <a:lnTo>
                    <a:pt x="355" y="0"/>
                  </a:lnTo>
                  <a:lnTo>
                    <a:pt x="360" y="43"/>
                  </a:lnTo>
                  <a:lnTo>
                    <a:pt x="366" y="95"/>
                  </a:lnTo>
                  <a:lnTo>
                    <a:pt x="355" y="147"/>
                  </a:lnTo>
                  <a:lnTo>
                    <a:pt x="297" y="186"/>
                  </a:lnTo>
                  <a:lnTo>
                    <a:pt x="192" y="290"/>
                  </a:lnTo>
                  <a:lnTo>
                    <a:pt x="131" y="349"/>
                  </a:lnTo>
                  <a:lnTo>
                    <a:pt x="54" y="355"/>
                  </a:lnTo>
                  <a:lnTo>
                    <a:pt x="0" y="339"/>
                  </a:lnTo>
                  <a:lnTo>
                    <a:pt x="8" y="283"/>
                  </a:lnTo>
                  <a:lnTo>
                    <a:pt x="13" y="299"/>
                  </a:lnTo>
                  <a:lnTo>
                    <a:pt x="29" y="312"/>
                  </a:lnTo>
                  <a:lnTo>
                    <a:pt x="84" y="319"/>
                  </a:lnTo>
                  <a:lnTo>
                    <a:pt x="138" y="299"/>
                  </a:lnTo>
                  <a:lnTo>
                    <a:pt x="189" y="270"/>
                  </a:lnTo>
                  <a:lnTo>
                    <a:pt x="220" y="240"/>
                  </a:lnTo>
                  <a:lnTo>
                    <a:pt x="256" y="197"/>
                  </a:lnTo>
                  <a:lnTo>
                    <a:pt x="173" y="220"/>
                  </a:lnTo>
                  <a:lnTo>
                    <a:pt x="249" y="128"/>
                  </a:lnTo>
                  <a:lnTo>
                    <a:pt x="209" y="118"/>
                  </a:lnTo>
                  <a:lnTo>
                    <a:pt x="252" y="79"/>
                  </a:lnTo>
                  <a:lnTo>
                    <a:pt x="240" y="13"/>
                  </a:lnTo>
                  <a:lnTo>
                    <a:pt x="269"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0" name="Freeform 223">
              <a:extLst>
                <a:ext uri="{FF2B5EF4-FFF2-40B4-BE49-F238E27FC236}">
                  <a16:creationId xmlns:a16="http://schemas.microsoft.com/office/drawing/2014/main" id="{947418DA-6D1E-467F-AF71-E2779F344596}"/>
                </a:ext>
              </a:extLst>
            </p:cNvPr>
            <p:cNvSpPr>
              <a:spLocks/>
            </p:cNvSpPr>
            <p:nvPr/>
          </p:nvSpPr>
          <p:spPr bwMode="auto">
            <a:xfrm>
              <a:off x="5037" y="3387"/>
              <a:ext cx="116" cy="298"/>
            </a:xfrm>
            <a:custGeom>
              <a:avLst/>
              <a:gdLst>
                <a:gd name="T0" fmla="*/ 6 w 233"/>
                <a:gd name="T1" fmla="*/ 19 h 595"/>
                <a:gd name="T2" fmla="*/ 7 w 233"/>
                <a:gd name="T3" fmla="*/ 16 h 595"/>
                <a:gd name="T4" fmla="*/ 7 w 233"/>
                <a:gd name="T5" fmla="*/ 15 h 595"/>
                <a:gd name="T6" fmla="*/ 6 w 233"/>
                <a:gd name="T7" fmla="*/ 13 h 595"/>
                <a:gd name="T8" fmla="*/ 5 w 233"/>
                <a:gd name="T9" fmla="*/ 11 h 595"/>
                <a:gd name="T10" fmla="*/ 3 w 233"/>
                <a:gd name="T11" fmla="*/ 7 h 595"/>
                <a:gd name="T12" fmla="*/ 2 w 233"/>
                <a:gd name="T13" fmla="*/ 5 h 595"/>
                <a:gd name="T14" fmla="*/ 2 w 233"/>
                <a:gd name="T15" fmla="*/ 4 h 595"/>
                <a:gd name="T16" fmla="*/ 2 w 233"/>
                <a:gd name="T17" fmla="*/ 3 h 595"/>
                <a:gd name="T18" fmla="*/ 0 w 233"/>
                <a:gd name="T19" fmla="*/ 2 h 595"/>
                <a:gd name="T20" fmla="*/ 0 w 233"/>
                <a:gd name="T21" fmla="*/ 2 h 595"/>
                <a:gd name="T22" fmla="*/ 0 w 233"/>
                <a:gd name="T23" fmla="*/ 0 h 595"/>
                <a:gd name="T24" fmla="*/ 0 w 233"/>
                <a:gd name="T25" fmla="*/ 1 h 595"/>
                <a:gd name="T26" fmla="*/ 0 w 233"/>
                <a:gd name="T27" fmla="*/ 2 h 595"/>
                <a:gd name="T28" fmla="*/ 0 w 233"/>
                <a:gd name="T29" fmla="*/ 2 h 595"/>
                <a:gd name="T30" fmla="*/ 1 w 233"/>
                <a:gd name="T31" fmla="*/ 3 h 595"/>
                <a:gd name="T32" fmla="*/ 1 w 233"/>
                <a:gd name="T33" fmla="*/ 4 h 595"/>
                <a:gd name="T34" fmla="*/ 3 w 233"/>
                <a:gd name="T35" fmla="*/ 9 h 595"/>
                <a:gd name="T36" fmla="*/ 4 w 233"/>
                <a:gd name="T37" fmla="*/ 12 h 595"/>
                <a:gd name="T38" fmla="*/ 5 w 233"/>
                <a:gd name="T39" fmla="*/ 13 h 595"/>
                <a:gd name="T40" fmla="*/ 6 w 233"/>
                <a:gd name="T41" fmla="*/ 15 h 595"/>
                <a:gd name="T42" fmla="*/ 6 w 233"/>
                <a:gd name="T43" fmla="*/ 19 h 595"/>
                <a:gd name="T44" fmla="*/ 6 w 233"/>
                <a:gd name="T45" fmla="*/ 19 h 595"/>
                <a:gd name="T46" fmla="*/ 6 w 233"/>
                <a:gd name="T47" fmla="*/ 19 h 5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3"/>
                <a:gd name="T73" fmla="*/ 0 h 595"/>
                <a:gd name="T74" fmla="*/ 233 w 233"/>
                <a:gd name="T75" fmla="*/ 595 h 5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3" h="595">
                  <a:moveTo>
                    <a:pt x="220" y="579"/>
                  </a:moveTo>
                  <a:lnTo>
                    <a:pt x="228" y="506"/>
                  </a:lnTo>
                  <a:lnTo>
                    <a:pt x="233" y="458"/>
                  </a:lnTo>
                  <a:lnTo>
                    <a:pt x="221" y="399"/>
                  </a:lnTo>
                  <a:lnTo>
                    <a:pt x="161" y="326"/>
                  </a:lnTo>
                  <a:lnTo>
                    <a:pt x="105" y="207"/>
                  </a:lnTo>
                  <a:lnTo>
                    <a:pt x="76" y="134"/>
                  </a:lnTo>
                  <a:lnTo>
                    <a:pt x="67" y="108"/>
                  </a:lnTo>
                  <a:lnTo>
                    <a:pt x="65" y="85"/>
                  </a:lnTo>
                  <a:lnTo>
                    <a:pt x="31" y="52"/>
                  </a:lnTo>
                  <a:lnTo>
                    <a:pt x="17" y="36"/>
                  </a:lnTo>
                  <a:lnTo>
                    <a:pt x="16" y="0"/>
                  </a:lnTo>
                  <a:lnTo>
                    <a:pt x="0" y="13"/>
                  </a:lnTo>
                  <a:lnTo>
                    <a:pt x="4" y="46"/>
                  </a:lnTo>
                  <a:lnTo>
                    <a:pt x="16" y="62"/>
                  </a:lnTo>
                  <a:lnTo>
                    <a:pt x="36" y="83"/>
                  </a:lnTo>
                  <a:lnTo>
                    <a:pt x="49" y="125"/>
                  </a:lnTo>
                  <a:lnTo>
                    <a:pt x="109" y="264"/>
                  </a:lnTo>
                  <a:lnTo>
                    <a:pt x="149" y="355"/>
                  </a:lnTo>
                  <a:lnTo>
                    <a:pt x="185" y="402"/>
                  </a:lnTo>
                  <a:lnTo>
                    <a:pt x="205" y="471"/>
                  </a:lnTo>
                  <a:lnTo>
                    <a:pt x="205" y="595"/>
                  </a:lnTo>
                  <a:lnTo>
                    <a:pt x="220" y="5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1" name="Freeform 224">
              <a:extLst>
                <a:ext uri="{FF2B5EF4-FFF2-40B4-BE49-F238E27FC236}">
                  <a16:creationId xmlns:a16="http://schemas.microsoft.com/office/drawing/2014/main" id="{A8794684-267F-4AEF-9EF2-605FDED02592}"/>
                </a:ext>
              </a:extLst>
            </p:cNvPr>
            <p:cNvSpPr>
              <a:spLocks/>
            </p:cNvSpPr>
            <p:nvPr/>
          </p:nvSpPr>
          <p:spPr bwMode="auto">
            <a:xfrm>
              <a:off x="5009" y="3277"/>
              <a:ext cx="31" cy="23"/>
            </a:xfrm>
            <a:custGeom>
              <a:avLst/>
              <a:gdLst>
                <a:gd name="T0" fmla="*/ 2 w 62"/>
                <a:gd name="T1" fmla="*/ 1 h 46"/>
                <a:gd name="T2" fmla="*/ 1 w 62"/>
                <a:gd name="T3" fmla="*/ 1 h 46"/>
                <a:gd name="T4" fmla="*/ 0 w 62"/>
                <a:gd name="T5" fmla="*/ 1 h 46"/>
                <a:gd name="T6" fmla="*/ 2 w 62"/>
                <a:gd name="T7" fmla="*/ 0 h 46"/>
                <a:gd name="T8" fmla="*/ 2 w 62"/>
                <a:gd name="T9" fmla="*/ 1 h 46"/>
                <a:gd name="T10" fmla="*/ 2 w 62"/>
                <a:gd name="T11" fmla="*/ 1 h 46"/>
                <a:gd name="T12" fmla="*/ 0 60000 65536"/>
                <a:gd name="T13" fmla="*/ 0 60000 65536"/>
                <a:gd name="T14" fmla="*/ 0 60000 65536"/>
                <a:gd name="T15" fmla="*/ 0 60000 65536"/>
                <a:gd name="T16" fmla="*/ 0 60000 65536"/>
                <a:gd name="T17" fmla="*/ 0 60000 65536"/>
                <a:gd name="T18" fmla="*/ 0 w 62"/>
                <a:gd name="T19" fmla="*/ 0 h 46"/>
                <a:gd name="T20" fmla="*/ 62 w 62"/>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62" h="46">
                  <a:moveTo>
                    <a:pt x="62" y="23"/>
                  </a:moveTo>
                  <a:lnTo>
                    <a:pt x="11" y="46"/>
                  </a:lnTo>
                  <a:lnTo>
                    <a:pt x="0" y="34"/>
                  </a:lnTo>
                  <a:lnTo>
                    <a:pt x="62" y="0"/>
                  </a:lnTo>
                  <a:lnTo>
                    <a:pt x="6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2" name="Freeform 225">
              <a:extLst>
                <a:ext uri="{FF2B5EF4-FFF2-40B4-BE49-F238E27FC236}">
                  <a16:creationId xmlns:a16="http://schemas.microsoft.com/office/drawing/2014/main" id="{F6B96E23-E187-4CBB-862C-ACF9B5467C3E}"/>
                </a:ext>
              </a:extLst>
            </p:cNvPr>
            <p:cNvSpPr>
              <a:spLocks/>
            </p:cNvSpPr>
            <p:nvPr/>
          </p:nvSpPr>
          <p:spPr bwMode="auto">
            <a:xfrm>
              <a:off x="5143" y="3288"/>
              <a:ext cx="32" cy="9"/>
            </a:xfrm>
            <a:custGeom>
              <a:avLst/>
              <a:gdLst>
                <a:gd name="T0" fmla="*/ 0 w 65"/>
                <a:gd name="T1" fmla="*/ 1 h 17"/>
                <a:gd name="T2" fmla="*/ 1 w 65"/>
                <a:gd name="T3" fmla="*/ 1 h 17"/>
                <a:gd name="T4" fmla="*/ 2 w 65"/>
                <a:gd name="T5" fmla="*/ 0 h 17"/>
                <a:gd name="T6" fmla="*/ 0 w 65"/>
                <a:gd name="T7" fmla="*/ 0 h 17"/>
                <a:gd name="T8" fmla="*/ 0 w 65"/>
                <a:gd name="T9" fmla="*/ 1 h 17"/>
                <a:gd name="T10" fmla="*/ 0 w 65"/>
                <a:gd name="T11" fmla="*/ 1 h 17"/>
                <a:gd name="T12" fmla="*/ 0 60000 65536"/>
                <a:gd name="T13" fmla="*/ 0 60000 65536"/>
                <a:gd name="T14" fmla="*/ 0 60000 65536"/>
                <a:gd name="T15" fmla="*/ 0 60000 65536"/>
                <a:gd name="T16" fmla="*/ 0 60000 65536"/>
                <a:gd name="T17" fmla="*/ 0 60000 65536"/>
                <a:gd name="T18" fmla="*/ 0 w 65"/>
                <a:gd name="T19" fmla="*/ 0 h 17"/>
                <a:gd name="T20" fmla="*/ 65 w 65"/>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65" h="17">
                  <a:moveTo>
                    <a:pt x="0" y="12"/>
                  </a:moveTo>
                  <a:lnTo>
                    <a:pt x="60" y="17"/>
                  </a:lnTo>
                  <a:lnTo>
                    <a:pt x="65" y="0"/>
                  </a:lnTo>
                  <a:lnTo>
                    <a:pt x="17"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3" name="Freeform 226">
              <a:extLst>
                <a:ext uri="{FF2B5EF4-FFF2-40B4-BE49-F238E27FC236}">
                  <a16:creationId xmlns:a16="http://schemas.microsoft.com/office/drawing/2014/main" id="{20276AF7-5BB7-4F49-B3D5-25640D289D59}"/>
                </a:ext>
              </a:extLst>
            </p:cNvPr>
            <p:cNvSpPr>
              <a:spLocks/>
            </p:cNvSpPr>
            <p:nvPr/>
          </p:nvSpPr>
          <p:spPr bwMode="auto">
            <a:xfrm>
              <a:off x="5277" y="3201"/>
              <a:ext cx="75" cy="125"/>
            </a:xfrm>
            <a:custGeom>
              <a:avLst/>
              <a:gdLst>
                <a:gd name="T0" fmla="*/ 4 w 151"/>
                <a:gd name="T1" fmla="*/ 1 h 248"/>
                <a:gd name="T2" fmla="*/ 2 w 151"/>
                <a:gd name="T3" fmla="*/ 3 h 248"/>
                <a:gd name="T4" fmla="*/ 1 w 151"/>
                <a:gd name="T5" fmla="*/ 4 h 248"/>
                <a:gd name="T6" fmla="*/ 0 w 151"/>
                <a:gd name="T7" fmla="*/ 5 h 248"/>
                <a:gd name="T8" fmla="*/ 0 w 151"/>
                <a:gd name="T9" fmla="*/ 6 h 248"/>
                <a:gd name="T10" fmla="*/ 0 w 151"/>
                <a:gd name="T11" fmla="*/ 8 h 248"/>
                <a:gd name="T12" fmla="*/ 0 w 151"/>
                <a:gd name="T13" fmla="*/ 7 h 248"/>
                <a:gd name="T14" fmla="*/ 0 w 151"/>
                <a:gd name="T15" fmla="*/ 5 h 248"/>
                <a:gd name="T16" fmla="*/ 0 w 151"/>
                <a:gd name="T17" fmla="*/ 4 h 248"/>
                <a:gd name="T18" fmla="*/ 1 w 151"/>
                <a:gd name="T19" fmla="*/ 1 h 248"/>
                <a:gd name="T20" fmla="*/ 1 w 151"/>
                <a:gd name="T21" fmla="*/ 3 h 248"/>
                <a:gd name="T22" fmla="*/ 2 w 151"/>
                <a:gd name="T23" fmla="*/ 2 h 248"/>
                <a:gd name="T24" fmla="*/ 4 w 151"/>
                <a:gd name="T25" fmla="*/ 0 h 248"/>
                <a:gd name="T26" fmla="*/ 4 w 151"/>
                <a:gd name="T27" fmla="*/ 1 h 248"/>
                <a:gd name="T28" fmla="*/ 4 w 151"/>
                <a:gd name="T29" fmla="*/ 1 h 2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1"/>
                <a:gd name="T46" fmla="*/ 0 h 248"/>
                <a:gd name="T47" fmla="*/ 151 w 151"/>
                <a:gd name="T48" fmla="*/ 248 h 2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1" h="248">
                  <a:moveTo>
                    <a:pt x="151" y="27"/>
                  </a:moveTo>
                  <a:lnTo>
                    <a:pt x="88" y="73"/>
                  </a:lnTo>
                  <a:lnTo>
                    <a:pt x="52" y="102"/>
                  </a:lnTo>
                  <a:lnTo>
                    <a:pt x="23" y="151"/>
                  </a:lnTo>
                  <a:lnTo>
                    <a:pt x="14" y="175"/>
                  </a:lnTo>
                  <a:lnTo>
                    <a:pt x="9" y="248"/>
                  </a:lnTo>
                  <a:lnTo>
                    <a:pt x="0" y="217"/>
                  </a:lnTo>
                  <a:lnTo>
                    <a:pt x="3" y="155"/>
                  </a:lnTo>
                  <a:lnTo>
                    <a:pt x="9" y="107"/>
                  </a:lnTo>
                  <a:lnTo>
                    <a:pt x="60" y="23"/>
                  </a:lnTo>
                  <a:lnTo>
                    <a:pt x="39" y="90"/>
                  </a:lnTo>
                  <a:lnTo>
                    <a:pt x="72" y="50"/>
                  </a:lnTo>
                  <a:lnTo>
                    <a:pt x="144" y="0"/>
                  </a:lnTo>
                  <a:lnTo>
                    <a:pt x="15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4" name="Freeform 227">
              <a:extLst>
                <a:ext uri="{FF2B5EF4-FFF2-40B4-BE49-F238E27FC236}">
                  <a16:creationId xmlns:a16="http://schemas.microsoft.com/office/drawing/2014/main" id="{7770B04F-45E6-4183-8AFC-0C04DDACED67}"/>
                </a:ext>
              </a:extLst>
            </p:cNvPr>
            <p:cNvSpPr>
              <a:spLocks/>
            </p:cNvSpPr>
            <p:nvPr/>
          </p:nvSpPr>
          <p:spPr bwMode="auto">
            <a:xfrm>
              <a:off x="5303" y="3226"/>
              <a:ext cx="40" cy="88"/>
            </a:xfrm>
            <a:custGeom>
              <a:avLst/>
              <a:gdLst>
                <a:gd name="T0" fmla="*/ 3 w 80"/>
                <a:gd name="T1" fmla="*/ 1 h 175"/>
                <a:gd name="T2" fmla="*/ 1 w 80"/>
                <a:gd name="T3" fmla="*/ 6 h 175"/>
                <a:gd name="T4" fmla="*/ 0 w 80"/>
                <a:gd name="T5" fmla="*/ 6 h 175"/>
                <a:gd name="T6" fmla="*/ 2 w 80"/>
                <a:gd name="T7" fmla="*/ 0 h 175"/>
                <a:gd name="T8" fmla="*/ 3 w 80"/>
                <a:gd name="T9" fmla="*/ 1 h 175"/>
                <a:gd name="T10" fmla="*/ 3 w 80"/>
                <a:gd name="T11" fmla="*/ 1 h 175"/>
                <a:gd name="T12" fmla="*/ 0 60000 65536"/>
                <a:gd name="T13" fmla="*/ 0 60000 65536"/>
                <a:gd name="T14" fmla="*/ 0 60000 65536"/>
                <a:gd name="T15" fmla="*/ 0 60000 65536"/>
                <a:gd name="T16" fmla="*/ 0 60000 65536"/>
                <a:gd name="T17" fmla="*/ 0 60000 65536"/>
                <a:gd name="T18" fmla="*/ 0 w 80"/>
                <a:gd name="T19" fmla="*/ 0 h 175"/>
                <a:gd name="T20" fmla="*/ 80 w 80"/>
                <a:gd name="T21" fmla="*/ 175 h 175"/>
              </a:gdLst>
              <a:ahLst/>
              <a:cxnLst>
                <a:cxn ang="T12">
                  <a:pos x="T0" y="T1"/>
                </a:cxn>
                <a:cxn ang="T13">
                  <a:pos x="T2" y="T3"/>
                </a:cxn>
                <a:cxn ang="T14">
                  <a:pos x="T4" y="T5"/>
                </a:cxn>
                <a:cxn ang="T15">
                  <a:pos x="T6" y="T7"/>
                </a:cxn>
                <a:cxn ang="T16">
                  <a:pos x="T8" y="T9"/>
                </a:cxn>
                <a:cxn ang="T17">
                  <a:pos x="T10" y="T11"/>
                </a:cxn>
              </a:cxnLst>
              <a:rect l="T18" t="T19" r="T20" b="T21"/>
              <a:pathLst>
                <a:path w="80" h="175">
                  <a:moveTo>
                    <a:pt x="80" y="24"/>
                  </a:moveTo>
                  <a:lnTo>
                    <a:pt x="23" y="175"/>
                  </a:lnTo>
                  <a:lnTo>
                    <a:pt x="0" y="171"/>
                  </a:lnTo>
                  <a:lnTo>
                    <a:pt x="64" y="0"/>
                  </a:lnTo>
                  <a:lnTo>
                    <a:pt x="8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5" name="Freeform 228">
              <a:extLst>
                <a:ext uri="{FF2B5EF4-FFF2-40B4-BE49-F238E27FC236}">
                  <a16:creationId xmlns:a16="http://schemas.microsoft.com/office/drawing/2014/main" id="{C921B511-E68F-444C-9861-1A1851DED22B}"/>
                </a:ext>
              </a:extLst>
            </p:cNvPr>
            <p:cNvSpPr>
              <a:spLocks/>
            </p:cNvSpPr>
            <p:nvPr/>
          </p:nvSpPr>
          <p:spPr bwMode="auto">
            <a:xfrm>
              <a:off x="5279" y="3232"/>
              <a:ext cx="45" cy="84"/>
            </a:xfrm>
            <a:custGeom>
              <a:avLst/>
              <a:gdLst>
                <a:gd name="T0" fmla="*/ 2 w 91"/>
                <a:gd name="T1" fmla="*/ 0 h 169"/>
                <a:gd name="T2" fmla="*/ 1 w 91"/>
                <a:gd name="T3" fmla="*/ 5 h 169"/>
                <a:gd name="T4" fmla="*/ 0 w 91"/>
                <a:gd name="T5" fmla="*/ 5 h 169"/>
                <a:gd name="T6" fmla="*/ 0 w 91"/>
                <a:gd name="T7" fmla="*/ 4 h 169"/>
                <a:gd name="T8" fmla="*/ 1 w 91"/>
                <a:gd name="T9" fmla="*/ 4 h 169"/>
                <a:gd name="T10" fmla="*/ 2 w 91"/>
                <a:gd name="T11" fmla="*/ 0 h 169"/>
                <a:gd name="T12" fmla="*/ 2 w 91"/>
                <a:gd name="T13" fmla="*/ 0 h 169"/>
                <a:gd name="T14" fmla="*/ 2 w 91"/>
                <a:gd name="T15" fmla="*/ 0 h 169"/>
                <a:gd name="T16" fmla="*/ 0 60000 65536"/>
                <a:gd name="T17" fmla="*/ 0 60000 65536"/>
                <a:gd name="T18" fmla="*/ 0 60000 65536"/>
                <a:gd name="T19" fmla="*/ 0 60000 65536"/>
                <a:gd name="T20" fmla="*/ 0 60000 65536"/>
                <a:gd name="T21" fmla="*/ 0 60000 65536"/>
                <a:gd name="T22" fmla="*/ 0 60000 65536"/>
                <a:gd name="T23" fmla="*/ 0 60000 65536"/>
                <a:gd name="T24" fmla="*/ 0 w 91"/>
                <a:gd name="T25" fmla="*/ 0 h 169"/>
                <a:gd name="T26" fmla="*/ 91 w 91"/>
                <a:gd name="T27" fmla="*/ 169 h 1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 h="169">
                  <a:moveTo>
                    <a:pt x="91" y="0"/>
                  </a:moveTo>
                  <a:lnTo>
                    <a:pt x="32" y="169"/>
                  </a:lnTo>
                  <a:lnTo>
                    <a:pt x="0" y="161"/>
                  </a:lnTo>
                  <a:lnTo>
                    <a:pt x="0" y="146"/>
                  </a:lnTo>
                  <a:lnTo>
                    <a:pt x="35" y="148"/>
                  </a:lnTo>
                  <a:lnTo>
                    <a:pt x="75" y="5"/>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6" name="Freeform 229">
              <a:extLst>
                <a:ext uri="{FF2B5EF4-FFF2-40B4-BE49-F238E27FC236}">
                  <a16:creationId xmlns:a16="http://schemas.microsoft.com/office/drawing/2014/main" id="{196A50B2-E9C0-4A7F-91A7-7240DB5629A6}"/>
                </a:ext>
              </a:extLst>
            </p:cNvPr>
            <p:cNvSpPr>
              <a:spLocks/>
            </p:cNvSpPr>
            <p:nvPr/>
          </p:nvSpPr>
          <p:spPr bwMode="auto">
            <a:xfrm>
              <a:off x="5281" y="3324"/>
              <a:ext cx="92" cy="424"/>
            </a:xfrm>
            <a:custGeom>
              <a:avLst/>
              <a:gdLst>
                <a:gd name="T0" fmla="*/ 1 w 184"/>
                <a:gd name="T1" fmla="*/ 0 h 848"/>
                <a:gd name="T2" fmla="*/ 1 w 184"/>
                <a:gd name="T3" fmla="*/ 1 h 848"/>
                <a:gd name="T4" fmla="*/ 6 w 184"/>
                <a:gd name="T5" fmla="*/ 26 h 848"/>
                <a:gd name="T6" fmla="*/ 6 w 184"/>
                <a:gd name="T7" fmla="*/ 27 h 848"/>
                <a:gd name="T8" fmla="*/ 6 w 184"/>
                <a:gd name="T9" fmla="*/ 26 h 848"/>
                <a:gd name="T10" fmla="*/ 1 w 184"/>
                <a:gd name="T11" fmla="*/ 1 h 848"/>
                <a:gd name="T12" fmla="*/ 0 w 184"/>
                <a:gd name="T13" fmla="*/ 1 h 848"/>
                <a:gd name="T14" fmla="*/ 1 w 184"/>
                <a:gd name="T15" fmla="*/ 0 h 848"/>
                <a:gd name="T16" fmla="*/ 1 w 184"/>
                <a:gd name="T17" fmla="*/ 0 h 8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4"/>
                <a:gd name="T28" fmla="*/ 0 h 848"/>
                <a:gd name="T29" fmla="*/ 184 w 184"/>
                <a:gd name="T30" fmla="*/ 848 h 8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4" h="848">
                  <a:moveTo>
                    <a:pt x="2" y="0"/>
                  </a:moveTo>
                  <a:lnTo>
                    <a:pt x="45" y="3"/>
                  </a:lnTo>
                  <a:lnTo>
                    <a:pt x="184" y="821"/>
                  </a:lnTo>
                  <a:lnTo>
                    <a:pt x="184" y="848"/>
                  </a:lnTo>
                  <a:lnTo>
                    <a:pt x="173" y="824"/>
                  </a:lnTo>
                  <a:lnTo>
                    <a:pt x="36" y="23"/>
                  </a:lnTo>
                  <a:lnTo>
                    <a:pt x="0" y="1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7" name="Freeform 230">
              <a:extLst>
                <a:ext uri="{FF2B5EF4-FFF2-40B4-BE49-F238E27FC236}">
                  <a16:creationId xmlns:a16="http://schemas.microsoft.com/office/drawing/2014/main" id="{CE488868-92DE-40C5-B5E5-05AB0DD88F76}"/>
                </a:ext>
              </a:extLst>
            </p:cNvPr>
            <p:cNvSpPr>
              <a:spLocks/>
            </p:cNvSpPr>
            <p:nvPr/>
          </p:nvSpPr>
          <p:spPr bwMode="auto">
            <a:xfrm>
              <a:off x="5305" y="3268"/>
              <a:ext cx="79" cy="479"/>
            </a:xfrm>
            <a:custGeom>
              <a:avLst/>
              <a:gdLst>
                <a:gd name="T0" fmla="*/ 1 w 158"/>
                <a:gd name="T1" fmla="*/ 3 h 957"/>
                <a:gd name="T2" fmla="*/ 5 w 158"/>
                <a:gd name="T3" fmla="*/ 30 h 957"/>
                <a:gd name="T4" fmla="*/ 5 w 158"/>
                <a:gd name="T5" fmla="*/ 30 h 957"/>
                <a:gd name="T6" fmla="*/ 1 w 158"/>
                <a:gd name="T7" fmla="*/ 4 h 957"/>
                <a:gd name="T8" fmla="*/ 0 w 158"/>
                <a:gd name="T9" fmla="*/ 3 h 957"/>
                <a:gd name="T10" fmla="*/ 1 w 158"/>
                <a:gd name="T11" fmla="*/ 0 h 957"/>
                <a:gd name="T12" fmla="*/ 1 w 158"/>
                <a:gd name="T13" fmla="*/ 3 h 957"/>
                <a:gd name="T14" fmla="*/ 1 w 158"/>
                <a:gd name="T15" fmla="*/ 3 h 957"/>
                <a:gd name="T16" fmla="*/ 0 60000 65536"/>
                <a:gd name="T17" fmla="*/ 0 60000 65536"/>
                <a:gd name="T18" fmla="*/ 0 60000 65536"/>
                <a:gd name="T19" fmla="*/ 0 60000 65536"/>
                <a:gd name="T20" fmla="*/ 0 60000 65536"/>
                <a:gd name="T21" fmla="*/ 0 60000 65536"/>
                <a:gd name="T22" fmla="*/ 0 60000 65536"/>
                <a:gd name="T23" fmla="*/ 0 60000 65536"/>
                <a:gd name="T24" fmla="*/ 0 w 158"/>
                <a:gd name="T25" fmla="*/ 0 h 957"/>
                <a:gd name="T26" fmla="*/ 158 w 158"/>
                <a:gd name="T27" fmla="*/ 957 h 9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 h="957">
                  <a:moveTo>
                    <a:pt x="19" y="89"/>
                  </a:moveTo>
                  <a:lnTo>
                    <a:pt x="158" y="957"/>
                  </a:lnTo>
                  <a:lnTo>
                    <a:pt x="147" y="942"/>
                  </a:lnTo>
                  <a:lnTo>
                    <a:pt x="14" y="120"/>
                  </a:lnTo>
                  <a:lnTo>
                    <a:pt x="0" y="95"/>
                  </a:lnTo>
                  <a:lnTo>
                    <a:pt x="43" y="0"/>
                  </a:lnTo>
                  <a:lnTo>
                    <a:pt x="19"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8" name="Freeform 231">
              <a:extLst>
                <a:ext uri="{FF2B5EF4-FFF2-40B4-BE49-F238E27FC236}">
                  <a16:creationId xmlns:a16="http://schemas.microsoft.com/office/drawing/2014/main" id="{CB1B3134-1079-47B8-A96B-2BCE4B692034}"/>
                </a:ext>
              </a:extLst>
            </p:cNvPr>
            <p:cNvSpPr>
              <a:spLocks/>
            </p:cNvSpPr>
            <p:nvPr/>
          </p:nvSpPr>
          <p:spPr bwMode="auto">
            <a:xfrm>
              <a:off x="5366" y="3738"/>
              <a:ext cx="20" cy="32"/>
            </a:xfrm>
            <a:custGeom>
              <a:avLst/>
              <a:gdLst>
                <a:gd name="T0" fmla="*/ 1 w 40"/>
                <a:gd name="T1" fmla="*/ 0 h 65"/>
                <a:gd name="T2" fmla="*/ 1 w 40"/>
                <a:gd name="T3" fmla="*/ 0 h 65"/>
                <a:gd name="T4" fmla="*/ 1 w 40"/>
                <a:gd name="T5" fmla="*/ 1 h 65"/>
                <a:gd name="T6" fmla="*/ 1 w 40"/>
                <a:gd name="T7" fmla="*/ 1 h 65"/>
                <a:gd name="T8" fmla="*/ 1 w 40"/>
                <a:gd name="T9" fmla="*/ 0 h 65"/>
                <a:gd name="T10" fmla="*/ 1 w 40"/>
                <a:gd name="T11" fmla="*/ 1 h 65"/>
                <a:gd name="T12" fmla="*/ 1 w 40"/>
                <a:gd name="T13" fmla="*/ 2 h 65"/>
                <a:gd name="T14" fmla="*/ 1 w 40"/>
                <a:gd name="T15" fmla="*/ 1 h 65"/>
                <a:gd name="T16" fmla="*/ 1 w 40"/>
                <a:gd name="T17" fmla="*/ 1 h 65"/>
                <a:gd name="T18" fmla="*/ 0 w 40"/>
                <a:gd name="T19" fmla="*/ 0 h 65"/>
                <a:gd name="T20" fmla="*/ 1 w 40"/>
                <a:gd name="T21" fmla="*/ 0 h 65"/>
                <a:gd name="T22" fmla="*/ 1 w 40"/>
                <a:gd name="T23" fmla="*/ 0 h 65"/>
                <a:gd name="T24" fmla="*/ 1 w 40"/>
                <a:gd name="T25" fmla="*/ 0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5"/>
                <a:gd name="T41" fmla="*/ 40 w 40"/>
                <a:gd name="T42" fmla="*/ 65 h 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5">
                  <a:moveTo>
                    <a:pt x="25" y="4"/>
                  </a:moveTo>
                  <a:lnTo>
                    <a:pt x="17" y="20"/>
                  </a:lnTo>
                  <a:lnTo>
                    <a:pt x="16" y="36"/>
                  </a:lnTo>
                  <a:lnTo>
                    <a:pt x="22" y="49"/>
                  </a:lnTo>
                  <a:lnTo>
                    <a:pt x="40" y="29"/>
                  </a:lnTo>
                  <a:lnTo>
                    <a:pt x="38" y="52"/>
                  </a:lnTo>
                  <a:lnTo>
                    <a:pt x="25" y="65"/>
                  </a:lnTo>
                  <a:lnTo>
                    <a:pt x="10" y="61"/>
                  </a:lnTo>
                  <a:lnTo>
                    <a:pt x="2" y="43"/>
                  </a:lnTo>
                  <a:lnTo>
                    <a:pt x="0" y="27"/>
                  </a:lnTo>
                  <a:lnTo>
                    <a:pt x="9" y="0"/>
                  </a:lnTo>
                  <a:lnTo>
                    <a:pt x="2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39" name="Freeform 232">
              <a:extLst>
                <a:ext uri="{FF2B5EF4-FFF2-40B4-BE49-F238E27FC236}">
                  <a16:creationId xmlns:a16="http://schemas.microsoft.com/office/drawing/2014/main" id="{4B607853-BD07-414F-8D1B-E8DBB62AB33A}"/>
                </a:ext>
              </a:extLst>
            </p:cNvPr>
            <p:cNvSpPr>
              <a:spLocks/>
            </p:cNvSpPr>
            <p:nvPr/>
          </p:nvSpPr>
          <p:spPr bwMode="auto">
            <a:xfrm>
              <a:off x="5304" y="3734"/>
              <a:ext cx="38" cy="26"/>
            </a:xfrm>
            <a:custGeom>
              <a:avLst/>
              <a:gdLst>
                <a:gd name="T0" fmla="*/ 1 w 76"/>
                <a:gd name="T1" fmla="*/ 1 h 51"/>
                <a:gd name="T2" fmla="*/ 2 w 76"/>
                <a:gd name="T3" fmla="*/ 2 h 51"/>
                <a:gd name="T4" fmla="*/ 2 w 76"/>
                <a:gd name="T5" fmla="*/ 2 h 51"/>
                <a:gd name="T6" fmla="*/ 1 w 76"/>
                <a:gd name="T7" fmla="*/ 1 h 51"/>
                <a:gd name="T8" fmla="*/ 1 w 76"/>
                <a:gd name="T9" fmla="*/ 0 h 51"/>
                <a:gd name="T10" fmla="*/ 0 w 76"/>
                <a:gd name="T11" fmla="*/ 1 h 51"/>
                <a:gd name="T12" fmla="*/ 1 w 76"/>
                <a:gd name="T13" fmla="*/ 1 h 51"/>
                <a:gd name="T14" fmla="*/ 1 w 76"/>
                <a:gd name="T15" fmla="*/ 1 h 51"/>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51"/>
                <a:gd name="T26" fmla="*/ 76 w 76"/>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51">
                  <a:moveTo>
                    <a:pt x="17" y="25"/>
                  </a:moveTo>
                  <a:lnTo>
                    <a:pt x="76" y="51"/>
                  </a:lnTo>
                  <a:lnTo>
                    <a:pt x="76" y="33"/>
                  </a:lnTo>
                  <a:lnTo>
                    <a:pt x="28" y="10"/>
                  </a:lnTo>
                  <a:lnTo>
                    <a:pt x="4" y="0"/>
                  </a:lnTo>
                  <a:lnTo>
                    <a:pt x="0" y="24"/>
                  </a:lnTo>
                  <a:lnTo>
                    <a:pt x="17"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0" name="Freeform 233">
              <a:extLst>
                <a:ext uri="{FF2B5EF4-FFF2-40B4-BE49-F238E27FC236}">
                  <a16:creationId xmlns:a16="http://schemas.microsoft.com/office/drawing/2014/main" id="{E6358A21-26B8-4927-A85A-3CFAF6B3723B}"/>
                </a:ext>
              </a:extLst>
            </p:cNvPr>
            <p:cNvSpPr>
              <a:spLocks/>
            </p:cNvSpPr>
            <p:nvPr/>
          </p:nvSpPr>
          <p:spPr bwMode="auto">
            <a:xfrm>
              <a:off x="5260" y="3513"/>
              <a:ext cx="73" cy="80"/>
            </a:xfrm>
            <a:custGeom>
              <a:avLst/>
              <a:gdLst>
                <a:gd name="T0" fmla="*/ 0 w 145"/>
                <a:gd name="T1" fmla="*/ 5 h 160"/>
                <a:gd name="T2" fmla="*/ 2 w 145"/>
                <a:gd name="T3" fmla="*/ 3 h 160"/>
                <a:gd name="T4" fmla="*/ 4 w 145"/>
                <a:gd name="T5" fmla="*/ 1 h 160"/>
                <a:gd name="T6" fmla="*/ 5 w 145"/>
                <a:gd name="T7" fmla="*/ 1 h 160"/>
                <a:gd name="T8" fmla="*/ 5 w 145"/>
                <a:gd name="T9" fmla="*/ 0 h 160"/>
                <a:gd name="T10" fmla="*/ 3 w 145"/>
                <a:gd name="T11" fmla="*/ 1 h 160"/>
                <a:gd name="T12" fmla="*/ 2 w 145"/>
                <a:gd name="T13" fmla="*/ 3 h 160"/>
                <a:gd name="T14" fmla="*/ 1 w 145"/>
                <a:gd name="T15" fmla="*/ 3 h 160"/>
                <a:gd name="T16" fmla="*/ 0 w 145"/>
                <a:gd name="T17" fmla="*/ 5 h 160"/>
                <a:gd name="T18" fmla="*/ 0 w 145"/>
                <a:gd name="T19" fmla="*/ 5 h 160"/>
                <a:gd name="T20" fmla="*/ 0 w 145"/>
                <a:gd name="T21" fmla="*/ 5 h 1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5"/>
                <a:gd name="T34" fmla="*/ 0 h 160"/>
                <a:gd name="T35" fmla="*/ 145 w 145"/>
                <a:gd name="T36" fmla="*/ 160 h 1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5" h="160">
                  <a:moveTo>
                    <a:pt x="0" y="160"/>
                  </a:moveTo>
                  <a:lnTo>
                    <a:pt x="53" y="97"/>
                  </a:lnTo>
                  <a:lnTo>
                    <a:pt x="98" y="52"/>
                  </a:lnTo>
                  <a:lnTo>
                    <a:pt x="145" y="18"/>
                  </a:lnTo>
                  <a:lnTo>
                    <a:pt x="144" y="0"/>
                  </a:lnTo>
                  <a:lnTo>
                    <a:pt x="93" y="33"/>
                  </a:lnTo>
                  <a:lnTo>
                    <a:pt x="56" y="72"/>
                  </a:lnTo>
                  <a:lnTo>
                    <a:pt x="20" y="115"/>
                  </a:lnTo>
                  <a:lnTo>
                    <a:pt x="0" y="137"/>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1" name="Freeform 234">
              <a:extLst>
                <a:ext uri="{FF2B5EF4-FFF2-40B4-BE49-F238E27FC236}">
                  <a16:creationId xmlns:a16="http://schemas.microsoft.com/office/drawing/2014/main" id="{C29510FA-DE64-40F3-A99B-378A7B68ECFB}"/>
                </a:ext>
              </a:extLst>
            </p:cNvPr>
            <p:cNvSpPr>
              <a:spLocks/>
            </p:cNvSpPr>
            <p:nvPr/>
          </p:nvSpPr>
          <p:spPr bwMode="auto">
            <a:xfrm>
              <a:off x="5263" y="3494"/>
              <a:ext cx="68" cy="77"/>
            </a:xfrm>
            <a:custGeom>
              <a:avLst/>
              <a:gdLst>
                <a:gd name="T0" fmla="*/ 4 w 137"/>
                <a:gd name="T1" fmla="*/ 0 h 155"/>
                <a:gd name="T2" fmla="*/ 3 w 137"/>
                <a:gd name="T3" fmla="*/ 1 h 155"/>
                <a:gd name="T4" fmla="*/ 2 w 137"/>
                <a:gd name="T5" fmla="*/ 2 h 155"/>
                <a:gd name="T6" fmla="*/ 1 w 137"/>
                <a:gd name="T7" fmla="*/ 3 h 155"/>
                <a:gd name="T8" fmla="*/ 0 w 137"/>
                <a:gd name="T9" fmla="*/ 4 h 155"/>
                <a:gd name="T10" fmla="*/ 0 w 137"/>
                <a:gd name="T11" fmla="*/ 3 h 155"/>
                <a:gd name="T12" fmla="*/ 1 w 137"/>
                <a:gd name="T13" fmla="*/ 1 h 155"/>
                <a:gd name="T14" fmla="*/ 3 w 137"/>
                <a:gd name="T15" fmla="*/ 0 h 155"/>
                <a:gd name="T16" fmla="*/ 4 w 137"/>
                <a:gd name="T17" fmla="*/ 0 h 155"/>
                <a:gd name="T18" fmla="*/ 4 w 137"/>
                <a:gd name="T19" fmla="*/ 0 h 155"/>
                <a:gd name="T20" fmla="*/ 4 w 137"/>
                <a:gd name="T21" fmla="*/ 0 h 1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7"/>
                <a:gd name="T34" fmla="*/ 0 h 155"/>
                <a:gd name="T35" fmla="*/ 137 w 137"/>
                <a:gd name="T36" fmla="*/ 155 h 1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7" h="155">
                  <a:moveTo>
                    <a:pt x="137" y="30"/>
                  </a:moveTo>
                  <a:lnTo>
                    <a:pt x="99" y="51"/>
                  </a:lnTo>
                  <a:lnTo>
                    <a:pt x="69" y="79"/>
                  </a:lnTo>
                  <a:lnTo>
                    <a:pt x="36" y="110"/>
                  </a:lnTo>
                  <a:lnTo>
                    <a:pt x="0" y="155"/>
                  </a:lnTo>
                  <a:lnTo>
                    <a:pt x="17" y="97"/>
                  </a:lnTo>
                  <a:lnTo>
                    <a:pt x="56" y="56"/>
                  </a:lnTo>
                  <a:lnTo>
                    <a:pt x="104" y="20"/>
                  </a:lnTo>
                  <a:lnTo>
                    <a:pt x="135" y="0"/>
                  </a:lnTo>
                  <a:lnTo>
                    <a:pt x="137"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2" name="Freeform 235">
              <a:extLst>
                <a:ext uri="{FF2B5EF4-FFF2-40B4-BE49-F238E27FC236}">
                  <a16:creationId xmlns:a16="http://schemas.microsoft.com/office/drawing/2014/main" id="{AFF0144B-382B-4DD7-BDC5-DDBB2EE5DE10}"/>
                </a:ext>
              </a:extLst>
            </p:cNvPr>
            <p:cNvSpPr>
              <a:spLocks/>
            </p:cNvSpPr>
            <p:nvPr/>
          </p:nvSpPr>
          <p:spPr bwMode="auto">
            <a:xfrm>
              <a:off x="5341" y="3482"/>
              <a:ext cx="125" cy="112"/>
            </a:xfrm>
            <a:custGeom>
              <a:avLst/>
              <a:gdLst>
                <a:gd name="T0" fmla="*/ 1 w 250"/>
                <a:gd name="T1" fmla="*/ 2 h 224"/>
                <a:gd name="T2" fmla="*/ 2 w 250"/>
                <a:gd name="T3" fmla="*/ 1 h 224"/>
                <a:gd name="T4" fmla="*/ 3 w 250"/>
                <a:gd name="T5" fmla="*/ 1 h 224"/>
                <a:gd name="T6" fmla="*/ 4 w 250"/>
                <a:gd name="T7" fmla="*/ 1 h 224"/>
                <a:gd name="T8" fmla="*/ 5 w 250"/>
                <a:gd name="T9" fmla="*/ 2 h 224"/>
                <a:gd name="T10" fmla="*/ 6 w 250"/>
                <a:gd name="T11" fmla="*/ 3 h 224"/>
                <a:gd name="T12" fmla="*/ 7 w 250"/>
                <a:gd name="T13" fmla="*/ 4 h 224"/>
                <a:gd name="T14" fmla="*/ 8 w 250"/>
                <a:gd name="T15" fmla="*/ 5 h 224"/>
                <a:gd name="T16" fmla="*/ 8 w 250"/>
                <a:gd name="T17" fmla="*/ 7 h 224"/>
                <a:gd name="T18" fmla="*/ 8 w 250"/>
                <a:gd name="T19" fmla="*/ 6 h 224"/>
                <a:gd name="T20" fmla="*/ 8 w 250"/>
                <a:gd name="T21" fmla="*/ 4 h 224"/>
                <a:gd name="T22" fmla="*/ 6 w 250"/>
                <a:gd name="T23" fmla="*/ 2 h 224"/>
                <a:gd name="T24" fmla="*/ 5 w 250"/>
                <a:gd name="T25" fmla="*/ 1 h 224"/>
                <a:gd name="T26" fmla="*/ 3 w 250"/>
                <a:gd name="T27" fmla="*/ 0 h 224"/>
                <a:gd name="T28" fmla="*/ 2 w 250"/>
                <a:gd name="T29" fmla="*/ 0 h 224"/>
                <a:gd name="T30" fmla="*/ 0 w 250"/>
                <a:gd name="T31" fmla="*/ 1 h 224"/>
                <a:gd name="T32" fmla="*/ 1 w 250"/>
                <a:gd name="T33" fmla="*/ 2 h 224"/>
                <a:gd name="T34" fmla="*/ 1 w 250"/>
                <a:gd name="T35" fmla="*/ 2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0"/>
                <a:gd name="T55" fmla="*/ 0 h 224"/>
                <a:gd name="T56" fmla="*/ 250 w 250"/>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0" h="224">
                  <a:moveTo>
                    <a:pt x="3" y="36"/>
                  </a:moveTo>
                  <a:lnTo>
                    <a:pt x="46" y="20"/>
                  </a:lnTo>
                  <a:lnTo>
                    <a:pt x="82" y="16"/>
                  </a:lnTo>
                  <a:lnTo>
                    <a:pt x="116" y="25"/>
                  </a:lnTo>
                  <a:lnTo>
                    <a:pt x="148" y="39"/>
                  </a:lnTo>
                  <a:lnTo>
                    <a:pt x="187" y="72"/>
                  </a:lnTo>
                  <a:lnTo>
                    <a:pt x="211" y="108"/>
                  </a:lnTo>
                  <a:lnTo>
                    <a:pt x="236" y="160"/>
                  </a:lnTo>
                  <a:lnTo>
                    <a:pt x="250" y="224"/>
                  </a:lnTo>
                  <a:lnTo>
                    <a:pt x="247" y="173"/>
                  </a:lnTo>
                  <a:lnTo>
                    <a:pt x="226" y="108"/>
                  </a:lnTo>
                  <a:lnTo>
                    <a:pt x="187" y="55"/>
                  </a:lnTo>
                  <a:lnTo>
                    <a:pt x="139" y="19"/>
                  </a:lnTo>
                  <a:lnTo>
                    <a:pt x="83" y="0"/>
                  </a:lnTo>
                  <a:lnTo>
                    <a:pt x="54" y="0"/>
                  </a:lnTo>
                  <a:lnTo>
                    <a:pt x="0" y="16"/>
                  </a:lnTo>
                  <a:lnTo>
                    <a:pt x="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3" name="Freeform 236">
              <a:extLst>
                <a:ext uri="{FF2B5EF4-FFF2-40B4-BE49-F238E27FC236}">
                  <a16:creationId xmlns:a16="http://schemas.microsoft.com/office/drawing/2014/main" id="{3542722A-788E-4726-99F6-8AB13E9A171C}"/>
                </a:ext>
              </a:extLst>
            </p:cNvPr>
            <p:cNvSpPr>
              <a:spLocks/>
            </p:cNvSpPr>
            <p:nvPr/>
          </p:nvSpPr>
          <p:spPr bwMode="auto">
            <a:xfrm>
              <a:off x="5179" y="3501"/>
              <a:ext cx="286" cy="499"/>
            </a:xfrm>
            <a:custGeom>
              <a:avLst/>
              <a:gdLst>
                <a:gd name="T0" fmla="*/ 11 w 571"/>
                <a:gd name="T1" fmla="*/ 1 h 997"/>
                <a:gd name="T2" fmla="*/ 12 w 571"/>
                <a:gd name="T3" fmla="*/ 0 h 997"/>
                <a:gd name="T4" fmla="*/ 14 w 571"/>
                <a:gd name="T5" fmla="*/ 1 h 997"/>
                <a:gd name="T6" fmla="*/ 15 w 571"/>
                <a:gd name="T7" fmla="*/ 1 h 997"/>
                <a:gd name="T8" fmla="*/ 16 w 571"/>
                <a:gd name="T9" fmla="*/ 2 h 997"/>
                <a:gd name="T10" fmla="*/ 17 w 571"/>
                <a:gd name="T11" fmla="*/ 3 h 997"/>
                <a:gd name="T12" fmla="*/ 18 w 571"/>
                <a:gd name="T13" fmla="*/ 4 h 997"/>
                <a:gd name="T14" fmla="*/ 18 w 571"/>
                <a:gd name="T15" fmla="*/ 6 h 997"/>
                <a:gd name="T16" fmla="*/ 18 w 571"/>
                <a:gd name="T17" fmla="*/ 9 h 997"/>
                <a:gd name="T18" fmla="*/ 18 w 571"/>
                <a:gd name="T19" fmla="*/ 11 h 997"/>
                <a:gd name="T20" fmla="*/ 18 w 571"/>
                <a:gd name="T21" fmla="*/ 14 h 997"/>
                <a:gd name="T22" fmla="*/ 17 w 571"/>
                <a:gd name="T23" fmla="*/ 17 h 997"/>
                <a:gd name="T24" fmla="*/ 17 w 571"/>
                <a:gd name="T25" fmla="*/ 19 h 997"/>
                <a:gd name="T26" fmla="*/ 16 w 571"/>
                <a:gd name="T27" fmla="*/ 22 h 997"/>
                <a:gd name="T28" fmla="*/ 14 w 571"/>
                <a:gd name="T29" fmla="*/ 25 h 997"/>
                <a:gd name="T30" fmla="*/ 13 w 571"/>
                <a:gd name="T31" fmla="*/ 27 h 997"/>
                <a:gd name="T32" fmla="*/ 11 w 571"/>
                <a:gd name="T33" fmla="*/ 29 h 997"/>
                <a:gd name="T34" fmla="*/ 10 w 571"/>
                <a:gd name="T35" fmla="*/ 30 h 997"/>
                <a:gd name="T36" fmla="*/ 8 w 571"/>
                <a:gd name="T37" fmla="*/ 31 h 997"/>
                <a:gd name="T38" fmla="*/ 7 w 571"/>
                <a:gd name="T39" fmla="*/ 32 h 997"/>
                <a:gd name="T40" fmla="*/ 5 w 571"/>
                <a:gd name="T41" fmla="*/ 31 h 997"/>
                <a:gd name="T42" fmla="*/ 4 w 571"/>
                <a:gd name="T43" fmla="*/ 31 h 997"/>
                <a:gd name="T44" fmla="*/ 3 w 571"/>
                <a:gd name="T45" fmla="*/ 30 h 997"/>
                <a:gd name="T46" fmla="*/ 2 w 571"/>
                <a:gd name="T47" fmla="*/ 29 h 997"/>
                <a:gd name="T48" fmla="*/ 1 w 571"/>
                <a:gd name="T49" fmla="*/ 28 h 997"/>
                <a:gd name="T50" fmla="*/ 1 w 571"/>
                <a:gd name="T51" fmla="*/ 26 h 997"/>
                <a:gd name="T52" fmla="*/ 1 w 571"/>
                <a:gd name="T53" fmla="*/ 24 h 997"/>
                <a:gd name="T54" fmla="*/ 0 w 571"/>
                <a:gd name="T55" fmla="*/ 22 h 997"/>
                <a:gd name="T56" fmla="*/ 1 w 571"/>
                <a:gd name="T57" fmla="*/ 22 h 997"/>
                <a:gd name="T58" fmla="*/ 1 w 571"/>
                <a:gd name="T59" fmla="*/ 23 h 997"/>
                <a:gd name="T60" fmla="*/ 1 w 571"/>
                <a:gd name="T61" fmla="*/ 25 h 997"/>
                <a:gd name="T62" fmla="*/ 1 w 571"/>
                <a:gd name="T63" fmla="*/ 27 h 997"/>
                <a:gd name="T64" fmla="*/ 2 w 571"/>
                <a:gd name="T65" fmla="*/ 28 h 997"/>
                <a:gd name="T66" fmla="*/ 3 w 571"/>
                <a:gd name="T67" fmla="*/ 30 h 997"/>
                <a:gd name="T68" fmla="*/ 4 w 571"/>
                <a:gd name="T69" fmla="*/ 31 h 997"/>
                <a:gd name="T70" fmla="*/ 5 w 571"/>
                <a:gd name="T71" fmla="*/ 31 h 997"/>
                <a:gd name="T72" fmla="*/ 6 w 571"/>
                <a:gd name="T73" fmla="*/ 31 h 997"/>
                <a:gd name="T74" fmla="*/ 7 w 571"/>
                <a:gd name="T75" fmla="*/ 31 h 997"/>
                <a:gd name="T76" fmla="*/ 9 w 571"/>
                <a:gd name="T77" fmla="*/ 30 h 997"/>
                <a:gd name="T78" fmla="*/ 10 w 571"/>
                <a:gd name="T79" fmla="*/ 29 h 997"/>
                <a:gd name="T80" fmla="*/ 12 w 571"/>
                <a:gd name="T81" fmla="*/ 27 h 997"/>
                <a:gd name="T82" fmla="*/ 13 w 571"/>
                <a:gd name="T83" fmla="*/ 25 h 997"/>
                <a:gd name="T84" fmla="*/ 14 w 571"/>
                <a:gd name="T85" fmla="*/ 23 h 997"/>
                <a:gd name="T86" fmla="*/ 16 w 571"/>
                <a:gd name="T87" fmla="*/ 20 h 997"/>
                <a:gd name="T88" fmla="*/ 16 w 571"/>
                <a:gd name="T89" fmla="*/ 17 h 997"/>
                <a:gd name="T90" fmla="*/ 17 w 571"/>
                <a:gd name="T91" fmla="*/ 15 h 997"/>
                <a:gd name="T92" fmla="*/ 18 w 571"/>
                <a:gd name="T93" fmla="*/ 11 h 997"/>
                <a:gd name="T94" fmla="*/ 18 w 571"/>
                <a:gd name="T95" fmla="*/ 8 h 997"/>
                <a:gd name="T96" fmla="*/ 17 w 571"/>
                <a:gd name="T97" fmla="*/ 6 h 997"/>
                <a:gd name="T98" fmla="*/ 16 w 571"/>
                <a:gd name="T99" fmla="*/ 3 h 997"/>
                <a:gd name="T100" fmla="*/ 15 w 571"/>
                <a:gd name="T101" fmla="*/ 2 h 997"/>
                <a:gd name="T102" fmla="*/ 14 w 571"/>
                <a:gd name="T103" fmla="*/ 1 h 997"/>
                <a:gd name="T104" fmla="*/ 13 w 571"/>
                <a:gd name="T105" fmla="*/ 1 h 997"/>
                <a:gd name="T106" fmla="*/ 12 w 571"/>
                <a:gd name="T107" fmla="*/ 1 h 997"/>
                <a:gd name="T108" fmla="*/ 11 w 571"/>
                <a:gd name="T109" fmla="*/ 2 h 997"/>
                <a:gd name="T110" fmla="*/ 11 w 571"/>
                <a:gd name="T111" fmla="*/ 1 h 997"/>
                <a:gd name="T112" fmla="*/ 11 w 571"/>
                <a:gd name="T113" fmla="*/ 1 h 9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71"/>
                <a:gd name="T172" fmla="*/ 0 h 997"/>
                <a:gd name="T173" fmla="*/ 571 w 571"/>
                <a:gd name="T174" fmla="*/ 997 h 9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71" h="997">
                  <a:moveTo>
                    <a:pt x="335" y="16"/>
                  </a:moveTo>
                  <a:lnTo>
                    <a:pt x="371" y="0"/>
                  </a:lnTo>
                  <a:lnTo>
                    <a:pt x="419" y="1"/>
                  </a:lnTo>
                  <a:lnTo>
                    <a:pt x="468" y="16"/>
                  </a:lnTo>
                  <a:lnTo>
                    <a:pt x="498" y="44"/>
                  </a:lnTo>
                  <a:lnTo>
                    <a:pt x="528" y="83"/>
                  </a:lnTo>
                  <a:lnTo>
                    <a:pt x="547" y="125"/>
                  </a:lnTo>
                  <a:lnTo>
                    <a:pt x="570" y="191"/>
                  </a:lnTo>
                  <a:lnTo>
                    <a:pt x="571" y="272"/>
                  </a:lnTo>
                  <a:lnTo>
                    <a:pt x="571" y="336"/>
                  </a:lnTo>
                  <a:lnTo>
                    <a:pt x="562" y="424"/>
                  </a:lnTo>
                  <a:lnTo>
                    <a:pt x="544" y="514"/>
                  </a:lnTo>
                  <a:lnTo>
                    <a:pt x="524" y="586"/>
                  </a:lnTo>
                  <a:lnTo>
                    <a:pt x="488" y="685"/>
                  </a:lnTo>
                  <a:lnTo>
                    <a:pt x="436" y="782"/>
                  </a:lnTo>
                  <a:lnTo>
                    <a:pt x="394" y="852"/>
                  </a:lnTo>
                  <a:lnTo>
                    <a:pt x="340" y="913"/>
                  </a:lnTo>
                  <a:lnTo>
                    <a:pt x="291" y="960"/>
                  </a:lnTo>
                  <a:lnTo>
                    <a:pt x="239" y="984"/>
                  </a:lnTo>
                  <a:lnTo>
                    <a:pt x="194" y="997"/>
                  </a:lnTo>
                  <a:lnTo>
                    <a:pt x="151" y="992"/>
                  </a:lnTo>
                  <a:lnTo>
                    <a:pt x="108" y="977"/>
                  </a:lnTo>
                  <a:lnTo>
                    <a:pt x="79" y="953"/>
                  </a:lnTo>
                  <a:lnTo>
                    <a:pt x="51" y="913"/>
                  </a:lnTo>
                  <a:lnTo>
                    <a:pt x="25" y="865"/>
                  </a:lnTo>
                  <a:lnTo>
                    <a:pt x="12" y="812"/>
                  </a:lnTo>
                  <a:lnTo>
                    <a:pt x="3" y="754"/>
                  </a:lnTo>
                  <a:lnTo>
                    <a:pt x="0" y="701"/>
                  </a:lnTo>
                  <a:lnTo>
                    <a:pt x="16" y="673"/>
                  </a:lnTo>
                  <a:lnTo>
                    <a:pt x="12" y="717"/>
                  </a:lnTo>
                  <a:lnTo>
                    <a:pt x="21" y="789"/>
                  </a:lnTo>
                  <a:lnTo>
                    <a:pt x="31" y="838"/>
                  </a:lnTo>
                  <a:lnTo>
                    <a:pt x="45" y="890"/>
                  </a:lnTo>
                  <a:lnTo>
                    <a:pt x="77" y="937"/>
                  </a:lnTo>
                  <a:lnTo>
                    <a:pt x="115" y="966"/>
                  </a:lnTo>
                  <a:lnTo>
                    <a:pt x="151" y="976"/>
                  </a:lnTo>
                  <a:lnTo>
                    <a:pt x="184" y="976"/>
                  </a:lnTo>
                  <a:lnTo>
                    <a:pt x="223" y="966"/>
                  </a:lnTo>
                  <a:lnTo>
                    <a:pt x="259" y="948"/>
                  </a:lnTo>
                  <a:lnTo>
                    <a:pt x="308" y="913"/>
                  </a:lnTo>
                  <a:lnTo>
                    <a:pt x="355" y="861"/>
                  </a:lnTo>
                  <a:lnTo>
                    <a:pt x="403" y="789"/>
                  </a:lnTo>
                  <a:lnTo>
                    <a:pt x="443" y="714"/>
                  </a:lnTo>
                  <a:lnTo>
                    <a:pt x="488" y="615"/>
                  </a:lnTo>
                  <a:lnTo>
                    <a:pt x="511" y="542"/>
                  </a:lnTo>
                  <a:lnTo>
                    <a:pt x="534" y="460"/>
                  </a:lnTo>
                  <a:lnTo>
                    <a:pt x="547" y="330"/>
                  </a:lnTo>
                  <a:lnTo>
                    <a:pt x="547" y="238"/>
                  </a:lnTo>
                  <a:lnTo>
                    <a:pt x="535" y="164"/>
                  </a:lnTo>
                  <a:lnTo>
                    <a:pt x="508" y="93"/>
                  </a:lnTo>
                  <a:lnTo>
                    <a:pt x="478" y="49"/>
                  </a:lnTo>
                  <a:lnTo>
                    <a:pt x="436" y="26"/>
                  </a:lnTo>
                  <a:lnTo>
                    <a:pt x="396" y="17"/>
                  </a:lnTo>
                  <a:lnTo>
                    <a:pt x="363" y="20"/>
                  </a:lnTo>
                  <a:lnTo>
                    <a:pt x="331" y="33"/>
                  </a:lnTo>
                  <a:lnTo>
                    <a:pt x="335"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4" name="Freeform 237">
              <a:extLst>
                <a:ext uri="{FF2B5EF4-FFF2-40B4-BE49-F238E27FC236}">
                  <a16:creationId xmlns:a16="http://schemas.microsoft.com/office/drawing/2014/main" id="{427949BD-C7D0-425D-A2B4-5E517246FCD3}"/>
                </a:ext>
              </a:extLst>
            </p:cNvPr>
            <p:cNvSpPr>
              <a:spLocks/>
            </p:cNvSpPr>
            <p:nvPr/>
          </p:nvSpPr>
          <p:spPr bwMode="auto">
            <a:xfrm>
              <a:off x="5121" y="3693"/>
              <a:ext cx="347" cy="324"/>
            </a:xfrm>
            <a:custGeom>
              <a:avLst/>
              <a:gdLst>
                <a:gd name="T0" fmla="*/ 1 w 694"/>
                <a:gd name="T1" fmla="*/ 9 h 648"/>
                <a:gd name="T2" fmla="*/ 3 w 694"/>
                <a:gd name="T3" fmla="*/ 10 h 648"/>
                <a:gd name="T4" fmla="*/ 3 w 694"/>
                <a:gd name="T5" fmla="*/ 10 h 648"/>
                <a:gd name="T6" fmla="*/ 3 w 694"/>
                <a:gd name="T7" fmla="*/ 10 h 648"/>
                <a:gd name="T8" fmla="*/ 3 w 694"/>
                <a:gd name="T9" fmla="*/ 11 h 648"/>
                <a:gd name="T10" fmla="*/ 3 w 694"/>
                <a:gd name="T11" fmla="*/ 13 h 648"/>
                <a:gd name="T12" fmla="*/ 3 w 694"/>
                <a:gd name="T13" fmla="*/ 14 h 648"/>
                <a:gd name="T14" fmla="*/ 5 w 694"/>
                <a:gd name="T15" fmla="*/ 17 h 648"/>
                <a:gd name="T16" fmla="*/ 5 w 694"/>
                <a:gd name="T17" fmla="*/ 18 h 648"/>
                <a:gd name="T18" fmla="*/ 6 w 694"/>
                <a:gd name="T19" fmla="*/ 19 h 648"/>
                <a:gd name="T20" fmla="*/ 7 w 694"/>
                <a:gd name="T21" fmla="*/ 20 h 648"/>
                <a:gd name="T22" fmla="*/ 9 w 694"/>
                <a:gd name="T23" fmla="*/ 20 h 648"/>
                <a:gd name="T24" fmla="*/ 11 w 694"/>
                <a:gd name="T25" fmla="*/ 20 h 648"/>
                <a:gd name="T26" fmla="*/ 11 w 694"/>
                <a:gd name="T27" fmla="*/ 20 h 648"/>
                <a:gd name="T28" fmla="*/ 13 w 694"/>
                <a:gd name="T29" fmla="*/ 19 h 648"/>
                <a:gd name="T30" fmla="*/ 14 w 694"/>
                <a:gd name="T31" fmla="*/ 17 h 648"/>
                <a:gd name="T32" fmla="*/ 17 w 694"/>
                <a:gd name="T33" fmla="*/ 14 h 648"/>
                <a:gd name="T34" fmla="*/ 18 w 694"/>
                <a:gd name="T35" fmla="*/ 12 h 648"/>
                <a:gd name="T36" fmla="*/ 20 w 694"/>
                <a:gd name="T37" fmla="*/ 10 h 648"/>
                <a:gd name="T38" fmla="*/ 21 w 694"/>
                <a:gd name="T39" fmla="*/ 6 h 648"/>
                <a:gd name="T40" fmla="*/ 22 w 694"/>
                <a:gd name="T41" fmla="*/ 3 h 648"/>
                <a:gd name="T42" fmla="*/ 22 w 694"/>
                <a:gd name="T43" fmla="*/ 0 h 648"/>
                <a:gd name="T44" fmla="*/ 22 w 694"/>
                <a:gd name="T45" fmla="*/ 3 h 648"/>
                <a:gd name="T46" fmla="*/ 22 w 694"/>
                <a:gd name="T47" fmla="*/ 3 h 648"/>
                <a:gd name="T48" fmla="*/ 21 w 694"/>
                <a:gd name="T49" fmla="*/ 5 h 648"/>
                <a:gd name="T50" fmla="*/ 20 w 694"/>
                <a:gd name="T51" fmla="*/ 9 h 648"/>
                <a:gd name="T52" fmla="*/ 20 w 694"/>
                <a:gd name="T53" fmla="*/ 10 h 648"/>
                <a:gd name="T54" fmla="*/ 18 w 694"/>
                <a:gd name="T55" fmla="*/ 12 h 648"/>
                <a:gd name="T56" fmla="*/ 17 w 694"/>
                <a:gd name="T57" fmla="*/ 14 h 648"/>
                <a:gd name="T58" fmla="*/ 15 w 694"/>
                <a:gd name="T59" fmla="*/ 17 h 648"/>
                <a:gd name="T60" fmla="*/ 13 w 694"/>
                <a:gd name="T61" fmla="*/ 19 h 648"/>
                <a:gd name="T62" fmla="*/ 12 w 694"/>
                <a:gd name="T63" fmla="*/ 20 h 648"/>
                <a:gd name="T64" fmla="*/ 11 w 694"/>
                <a:gd name="T65" fmla="*/ 20 h 648"/>
                <a:gd name="T66" fmla="*/ 10 w 694"/>
                <a:gd name="T67" fmla="*/ 20 h 648"/>
                <a:gd name="T68" fmla="*/ 8 w 694"/>
                <a:gd name="T69" fmla="*/ 20 h 648"/>
                <a:gd name="T70" fmla="*/ 6 w 694"/>
                <a:gd name="T71" fmla="*/ 20 h 648"/>
                <a:gd name="T72" fmla="*/ 5 w 694"/>
                <a:gd name="T73" fmla="*/ 19 h 648"/>
                <a:gd name="T74" fmla="*/ 3 w 694"/>
                <a:gd name="T75" fmla="*/ 17 h 648"/>
                <a:gd name="T76" fmla="*/ 3 w 694"/>
                <a:gd name="T77" fmla="*/ 14 h 648"/>
                <a:gd name="T78" fmla="*/ 3 w 694"/>
                <a:gd name="T79" fmla="*/ 11 h 648"/>
                <a:gd name="T80" fmla="*/ 3 w 694"/>
                <a:gd name="T81" fmla="*/ 10 h 648"/>
                <a:gd name="T82" fmla="*/ 0 w 694"/>
                <a:gd name="T83" fmla="*/ 9 h 648"/>
                <a:gd name="T84" fmla="*/ 1 w 694"/>
                <a:gd name="T85" fmla="*/ 7 h 648"/>
                <a:gd name="T86" fmla="*/ 1 w 694"/>
                <a:gd name="T87" fmla="*/ 9 h 648"/>
                <a:gd name="T88" fmla="*/ 1 w 694"/>
                <a:gd name="T89" fmla="*/ 9 h 6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4"/>
                <a:gd name="T136" fmla="*/ 0 h 648"/>
                <a:gd name="T137" fmla="*/ 694 w 694"/>
                <a:gd name="T138" fmla="*/ 648 h 64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4" h="648">
                  <a:moveTo>
                    <a:pt x="43" y="273"/>
                  </a:moveTo>
                  <a:lnTo>
                    <a:pt x="83" y="299"/>
                  </a:lnTo>
                  <a:lnTo>
                    <a:pt x="116" y="306"/>
                  </a:lnTo>
                  <a:lnTo>
                    <a:pt x="108" y="326"/>
                  </a:lnTo>
                  <a:lnTo>
                    <a:pt x="108" y="370"/>
                  </a:lnTo>
                  <a:lnTo>
                    <a:pt x="109" y="422"/>
                  </a:lnTo>
                  <a:lnTo>
                    <a:pt x="124" y="477"/>
                  </a:lnTo>
                  <a:lnTo>
                    <a:pt x="144" y="521"/>
                  </a:lnTo>
                  <a:lnTo>
                    <a:pt x="167" y="564"/>
                  </a:lnTo>
                  <a:lnTo>
                    <a:pt x="204" y="605"/>
                  </a:lnTo>
                  <a:lnTo>
                    <a:pt x="243" y="625"/>
                  </a:lnTo>
                  <a:lnTo>
                    <a:pt x="285" y="635"/>
                  </a:lnTo>
                  <a:lnTo>
                    <a:pt x="326" y="628"/>
                  </a:lnTo>
                  <a:lnTo>
                    <a:pt x="368" y="609"/>
                  </a:lnTo>
                  <a:lnTo>
                    <a:pt x="418" y="585"/>
                  </a:lnTo>
                  <a:lnTo>
                    <a:pt x="464" y="540"/>
                  </a:lnTo>
                  <a:lnTo>
                    <a:pt x="519" y="474"/>
                  </a:lnTo>
                  <a:lnTo>
                    <a:pt x="563" y="398"/>
                  </a:lnTo>
                  <a:lnTo>
                    <a:pt x="614" y="309"/>
                  </a:lnTo>
                  <a:lnTo>
                    <a:pt x="644" y="214"/>
                  </a:lnTo>
                  <a:lnTo>
                    <a:pt x="674" y="117"/>
                  </a:lnTo>
                  <a:lnTo>
                    <a:pt x="694" y="0"/>
                  </a:lnTo>
                  <a:lnTo>
                    <a:pt x="686" y="79"/>
                  </a:lnTo>
                  <a:lnTo>
                    <a:pt x="683" y="113"/>
                  </a:lnTo>
                  <a:lnTo>
                    <a:pt x="666" y="175"/>
                  </a:lnTo>
                  <a:lnTo>
                    <a:pt x="635" y="263"/>
                  </a:lnTo>
                  <a:lnTo>
                    <a:pt x="611" y="330"/>
                  </a:lnTo>
                  <a:lnTo>
                    <a:pt x="568" y="408"/>
                  </a:lnTo>
                  <a:lnTo>
                    <a:pt x="530" y="474"/>
                  </a:lnTo>
                  <a:lnTo>
                    <a:pt x="487" y="526"/>
                  </a:lnTo>
                  <a:lnTo>
                    <a:pt x="434" y="587"/>
                  </a:lnTo>
                  <a:lnTo>
                    <a:pt x="388" y="616"/>
                  </a:lnTo>
                  <a:lnTo>
                    <a:pt x="352" y="635"/>
                  </a:lnTo>
                  <a:lnTo>
                    <a:pt x="292" y="645"/>
                  </a:lnTo>
                  <a:lnTo>
                    <a:pt x="256" y="648"/>
                  </a:lnTo>
                  <a:lnTo>
                    <a:pt x="204" y="629"/>
                  </a:lnTo>
                  <a:lnTo>
                    <a:pt x="155" y="592"/>
                  </a:lnTo>
                  <a:lnTo>
                    <a:pt x="109" y="529"/>
                  </a:lnTo>
                  <a:lnTo>
                    <a:pt x="88" y="454"/>
                  </a:lnTo>
                  <a:lnTo>
                    <a:pt x="79" y="378"/>
                  </a:lnTo>
                  <a:lnTo>
                    <a:pt x="79" y="319"/>
                  </a:lnTo>
                  <a:lnTo>
                    <a:pt x="0" y="270"/>
                  </a:lnTo>
                  <a:lnTo>
                    <a:pt x="24" y="247"/>
                  </a:lnTo>
                  <a:lnTo>
                    <a:pt x="43"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5" name="Freeform 238">
              <a:extLst>
                <a:ext uri="{FF2B5EF4-FFF2-40B4-BE49-F238E27FC236}">
                  <a16:creationId xmlns:a16="http://schemas.microsoft.com/office/drawing/2014/main" id="{C64C0C24-2299-4C63-8A5A-28130838CFF8}"/>
                </a:ext>
              </a:extLst>
            </p:cNvPr>
            <p:cNvSpPr>
              <a:spLocks/>
            </p:cNvSpPr>
            <p:nvPr/>
          </p:nvSpPr>
          <p:spPr bwMode="auto">
            <a:xfrm>
              <a:off x="5185" y="3802"/>
              <a:ext cx="64" cy="44"/>
            </a:xfrm>
            <a:custGeom>
              <a:avLst/>
              <a:gdLst>
                <a:gd name="T0" fmla="*/ 1 w 128"/>
                <a:gd name="T1" fmla="*/ 1 h 88"/>
                <a:gd name="T2" fmla="*/ 2 w 128"/>
                <a:gd name="T3" fmla="*/ 1 h 88"/>
                <a:gd name="T4" fmla="*/ 4 w 128"/>
                <a:gd name="T5" fmla="*/ 0 h 88"/>
                <a:gd name="T6" fmla="*/ 0 w 128"/>
                <a:gd name="T7" fmla="*/ 3 h 88"/>
                <a:gd name="T8" fmla="*/ 1 w 128"/>
                <a:gd name="T9" fmla="*/ 1 h 88"/>
                <a:gd name="T10" fmla="*/ 1 w 128"/>
                <a:gd name="T11" fmla="*/ 1 h 88"/>
                <a:gd name="T12" fmla="*/ 0 60000 65536"/>
                <a:gd name="T13" fmla="*/ 0 60000 65536"/>
                <a:gd name="T14" fmla="*/ 0 60000 65536"/>
                <a:gd name="T15" fmla="*/ 0 60000 65536"/>
                <a:gd name="T16" fmla="*/ 0 60000 65536"/>
                <a:gd name="T17" fmla="*/ 0 60000 65536"/>
                <a:gd name="T18" fmla="*/ 0 w 128"/>
                <a:gd name="T19" fmla="*/ 0 h 88"/>
                <a:gd name="T20" fmla="*/ 128 w 128"/>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128" h="88">
                  <a:moveTo>
                    <a:pt x="3" y="63"/>
                  </a:moveTo>
                  <a:lnTo>
                    <a:pt x="95" y="7"/>
                  </a:lnTo>
                  <a:lnTo>
                    <a:pt x="128" y="0"/>
                  </a:lnTo>
                  <a:lnTo>
                    <a:pt x="0" y="88"/>
                  </a:lnTo>
                  <a:lnTo>
                    <a:pt x="3"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6" name="Freeform 239">
              <a:extLst>
                <a:ext uri="{FF2B5EF4-FFF2-40B4-BE49-F238E27FC236}">
                  <a16:creationId xmlns:a16="http://schemas.microsoft.com/office/drawing/2014/main" id="{5F988D23-B3CB-4719-B1F4-0B2551CA3F46}"/>
                </a:ext>
              </a:extLst>
            </p:cNvPr>
            <p:cNvSpPr>
              <a:spLocks/>
            </p:cNvSpPr>
            <p:nvPr/>
          </p:nvSpPr>
          <p:spPr bwMode="auto">
            <a:xfrm>
              <a:off x="5148" y="3728"/>
              <a:ext cx="229" cy="88"/>
            </a:xfrm>
            <a:custGeom>
              <a:avLst/>
              <a:gdLst>
                <a:gd name="T0" fmla="*/ 0 w 459"/>
                <a:gd name="T1" fmla="*/ 5 h 177"/>
                <a:gd name="T2" fmla="*/ 2 w 459"/>
                <a:gd name="T3" fmla="*/ 5 h 177"/>
                <a:gd name="T4" fmla="*/ 12 w 459"/>
                <a:gd name="T5" fmla="*/ 2 h 177"/>
                <a:gd name="T6" fmla="*/ 12 w 459"/>
                <a:gd name="T7" fmla="*/ 3 h 177"/>
                <a:gd name="T8" fmla="*/ 13 w 459"/>
                <a:gd name="T9" fmla="*/ 3 h 177"/>
                <a:gd name="T10" fmla="*/ 14 w 459"/>
                <a:gd name="T11" fmla="*/ 3 h 177"/>
                <a:gd name="T12" fmla="*/ 14 w 459"/>
                <a:gd name="T13" fmla="*/ 2 h 177"/>
                <a:gd name="T14" fmla="*/ 13 w 459"/>
                <a:gd name="T15" fmla="*/ 2 h 177"/>
                <a:gd name="T16" fmla="*/ 13 w 459"/>
                <a:gd name="T17" fmla="*/ 2 h 177"/>
                <a:gd name="T18" fmla="*/ 12 w 459"/>
                <a:gd name="T19" fmla="*/ 2 h 177"/>
                <a:gd name="T20" fmla="*/ 12 w 459"/>
                <a:gd name="T21" fmla="*/ 1 h 177"/>
                <a:gd name="T22" fmla="*/ 13 w 459"/>
                <a:gd name="T23" fmla="*/ 1 h 177"/>
                <a:gd name="T24" fmla="*/ 14 w 459"/>
                <a:gd name="T25" fmla="*/ 0 h 177"/>
                <a:gd name="T26" fmla="*/ 12 w 459"/>
                <a:gd name="T27" fmla="*/ 1 h 177"/>
                <a:gd name="T28" fmla="*/ 13 w 459"/>
                <a:gd name="T29" fmla="*/ 0 h 177"/>
                <a:gd name="T30" fmla="*/ 13 w 459"/>
                <a:gd name="T31" fmla="*/ 0 h 177"/>
                <a:gd name="T32" fmla="*/ 13 w 459"/>
                <a:gd name="T33" fmla="*/ 0 h 177"/>
                <a:gd name="T34" fmla="*/ 13 w 459"/>
                <a:gd name="T35" fmla="*/ 0 h 177"/>
                <a:gd name="T36" fmla="*/ 12 w 459"/>
                <a:gd name="T37" fmla="*/ 0 h 177"/>
                <a:gd name="T38" fmla="*/ 12 w 459"/>
                <a:gd name="T39" fmla="*/ 1 h 177"/>
                <a:gd name="T40" fmla="*/ 12 w 459"/>
                <a:gd name="T41" fmla="*/ 1 h 177"/>
                <a:gd name="T42" fmla="*/ 1 w 459"/>
                <a:gd name="T43" fmla="*/ 4 h 177"/>
                <a:gd name="T44" fmla="*/ 1 w 459"/>
                <a:gd name="T45" fmla="*/ 4 h 177"/>
                <a:gd name="T46" fmla="*/ 12 w 459"/>
                <a:gd name="T47" fmla="*/ 2 h 177"/>
                <a:gd name="T48" fmla="*/ 11 w 459"/>
                <a:gd name="T49" fmla="*/ 2 h 177"/>
                <a:gd name="T50" fmla="*/ 2 w 459"/>
                <a:gd name="T51" fmla="*/ 5 h 177"/>
                <a:gd name="T52" fmla="*/ 0 w 459"/>
                <a:gd name="T53" fmla="*/ 4 h 177"/>
                <a:gd name="T54" fmla="*/ 0 w 459"/>
                <a:gd name="T55" fmla="*/ 5 h 177"/>
                <a:gd name="T56" fmla="*/ 0 w 459"/>
                <a:gd name="T57" fmla="*/ 5 h 1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59"/>
                <a:gd name="T88" fmla="*/ 0 h 177"/>
                <a:gd name="T89" fmla="*/ 459 w 459"/>
                <a:gd name="T90" fmla="*/ 177 h 17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59" h="177">
                  <a:moveTo>
                    <a:pt x="30" y="171"/>
                  </a:moveTo>
                  <a:lnTo>
                    <a:pt x="71" y="177"/>
                  </a:lnTo>
                  <a:lnTo>
                    <a:pt x="387" y="95"/>
                  </a:lnTo>
                  <a:lnTo>
                    <a:pt x="403" y="108"/>
                  </a:lnTo>
                  <a:lnTo>
                    <a:pt x="427" y="105"/>
                  </a:lnTo>
                  <a:lnTo>
                    <a:pt x="450" y="96"/>
                  </a:lnTo>
                  <a:lnTo>
                    <a:pt x="459" y="73"/>
                  </a:lnTo>
                  <a:lnTo>
                    <a:pt x="446" y="73"/>
                  </a:lnTo>
                  <a:lnTo>
                    <a:pt x="430" y="92"/>
                  </a:lnTo>
                  <a:lnTo>
                    <a:pt x="414" y="83"/>
                  </a:lnTo>
                  <a:lnTo>
                    <a:pt x="411" y="60"/>
                  </a:lnTo>
                  <a:lnTo>
                    <a:pt x="443" y="40"/>
                  </a:lnTo>
                  <a:lnTo>
                    <a:pt x="450" y="27"/>
                  </a:lnTo>
                  <a:lnTo>
                    <a:pt x="414" y="36"/>
                  </a:lnTo>
                  <a:lnTo>
                    <a:pt x="423" y="20"/>
                  </a:lnTo>
                  <a:lnTo>
                    <a:pt x="446" y="12"/>
                  </a:lnTo>
                  <a:lnTo>
                    <a:pt x="443" y="0"/>
                  </a:lnTo>
                  <a:lnTo>
                    <a:pt x="417" y="1"/>
                  </a:lnTo>
                  <a:lnTo>
                    <a:pt x="406" y="16"/>
                  </a:lnTo>
                  <a:lnTo>
                    <a:pt x="395" y="33"/>
                  </a:lnTo>
                  <a:lnTo>
                    <a:pt x="385" y="63"/>
                  </a:lnTo>
                  <a:lnTo>
                    <a:pt x="55" y="135"/>
                  </a:lnTo>
                  <a:lnTo>
                    <a:pt x="42" y="151"/>
                  </a:lnTo>
                  <a:lnTo>
                    <a:pt x="391" y="73"/>
                  </a:lnTo>
                  <a:lnTo>
                    <a:pt x="381" y="89"/>
                  </a:lnTo>
                  <a:lnTo>
                    <a:pt x="88" y="164"/>
                  </a:lnTo>
                  <a:lnTo>
                    <a:pt x="0" y="151"/>
                  </a:lnTo>
                  <a:lnTo>
                    <a:pt x="30" y="1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7" name="Freeform 240">
              <a:extLst>
                <a:ext uri="{FF2B5EF4-FFF2-40B4-BE49-F238E27FC236}">
                  <a16:creationId xmlns:a16="http://schemas.microsoft.com/office/drawing/2014/main" id="{D6ECBE73-DF06-4622-9371-AC05F55A9AC9}"/>
                </a:ext>
              </a:extLst>
            </p:cNvPr>
            <p:cNvSpPr>
              <a:spLocks/>
            </p:cNvSpPr>
            <p:nvPr/>
          </p:nvSpPr>
          <p:spPr bwMode="auto">
            <a:xfrm>
              <a:off x="5186" y="3556"/>
              <a:ext cx="166" cy="230"/>
            </a:xfrm>
            <a:custGeom>
              <a:avLst/>
              <a:gdLst>
                <a:gd name="T0" fmla="*/ 7 w 332"/>
                <a:gd name="T1" fmla="*/ 11 h 460"/>
                <a:gd name="T2" fmla="*/ 6 w 332"/>
                <a:gd name="T3" fmla="*/ 11 h 460"/>
                <a:gd name="T4" fmla="*/ 6 w 332"/>
                <a:gd name="T5" fmla="*/ 12 h 460"/>
                <a:gd name="T6" fmla="*/ 7 w 332"/>
                <a:gd name="T7" fmla="*/ 13 h 460"/>
                <a:gd name="T8" fmla="*/ 9 w 332"/>
                <a:gd name="T9" fmla="*/ 13 h 460"/>
                <a:gd name="T10" fmla="*/ 7 w 332"/>
                <a:gd name="T11" fmla="*/ 13 h 460"/>
                <a:gd name="T12" fmla="*/ 7 w 332"/>
                <a:gd name="T13" fmla="*/ 14 h 460"/>
                <a:gd name="T14" fmla="*/ 6 w 332"/>
                <a:gd name="T15" fmla="*/ 13 h 460"/>
                <a:gd name="T16" fmla="*/ 5 w 332"/>
                <a:gd name="T17" fmla="*/ 13 h 460"/>
                <a:gd name="T18" fmla="*/ 1 w 332"/>
                <a:gd name="T19" fmla="*/ 14 h 460"/>
                <a:gd name="T20" fmla="*/ 0 w 332"/>
                <a:gd name="T21" fmla="*/ 14 h 460"/>
                <a:gd name="T22" fmla="*/ 1 w 332"/>
                <a:gd name="T23" fmla="*/ 14 h 460"/>
                <a:gd name="T24" fmla="*/ 5 w 332"/>
                <a:gd name="T25" fmla="*/ 12 h 460"/>
                <a:gd name="T26" fmla="*/ 6 w 332"/>
                <a:gd name="T27" fmla="*/ 11 h 460"/>
                <a:gd name="T28" fmla="*/ 6 w 332"/>
                <a:gd name="T29" fmla="*/ 1 h 460"/>
                <a:gd name="T30" fmla="*/ 6 w 332"/>
                <a:gd name="T31" fmla="*/ 0 h 460"/>
                <a:gd name="T32" fmla="*/ 6 w 332"/>
                <a:gd name="T33" fmla="*/ 11 h 460"/>
                <a:gd name="T34" fmla="*/ 7 w 332"/>
                <a:gd name="T35" fmla="*/ 10 h 460"/>
                <a:gd name="T36" fmla="*/ 7 w 332"/>
                <a:gd name="T37" fmla="*/ 10 h 460"/>
                <a:gd name="T38" fmla="*/ 9 w 332"/>
                <a:gd name="T39" fmla="*/ 11 h 460"/>
                <a:gd name="T40" fmla="*/ 9 w 332"/>
                <a:gd name="T41" fmla="*/ 11 h 460"/>
                <a:gd name="T42" fmla="*/ 10 w 332"/>
                <a:gd name="T43" fmla="*/ 12 h 460"/>
                <a:gd name="T44" fmla="*/ 9 w 332"/>
                <a:gd name="T45" fmla="*/ 12 h 460"/>
                <a:gd name="T46" fmla="*/ 9 w 332"/>
                <a:gd name="T47" fmla="*/ 11 h 460"/>
                <a:gd name="T48" fmla="*/ 7 w 332"/>
                <a:gd name="T49" fmla="*/ 11 h 460"/>
                <a:gd name="T50" fmla="*/ 7 w 332"/>
                <a:gd name="T51" fmla="*/ 11 h 4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2"/>
                <a:gd name="T79" fmla="*/ 0 h 460"/>
                <a:gd name="T80" fmla="*/ 332 w 332"/>
                <a:gd name="T81" fmla="*/ 460 h 4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2" h="460">
                  <a:moveTo>
                    <a:pt x="240" y="322"/>
                  </a:moveTo>
                  <a:lnTo>
                    <a:pt x="217" y="351"/>
                  </a:lnTo>
                  <a:lnTo>
                    <a:pt x="213" y="381"/>
                  </a:lnTo>
                  <a:lnTo>
                    <a:pt x="224" y="401"/>
                  </a:lnTo>
                  <a:lnTo>
                    <a:pt x="257" y="388"/>
                  </a:lnTo>
                  <a:lnTo>
                    <a:pt x="251" y="405"/>
                  </a:lnTo>
                  <a:lnTo>
                    <a:pt x="233" y="418"/>
                  </a:lnTo>
                  <a:lnTo>
                    <a:pt x="201" y="410"/>
                  </a:lnTo>
                  <a:lnTo>
                    <a:pt x="188" y="385"/>
                  </a:lnTo>
                  <a:lnTo>
                    <a:pt x="52" y="440"/>
                  </a:lnTo>
                  <a:lnTo>
                    <a:pt x="0" y="460"/>
                  </a:lnTo>
                  <a:lnTo>
                    <a:pt x="6" y="446"/>
                  </a:lnTo>
                  <a:lnTo>
                    <a:pt x="179" y="365"/>
                  </a:lnTo>
                  <a:lnTo>
                    <a:pt x="197" y="335"/>
                  </a:lnTo>
                  <a:lnTo>
                    <a:pt x="195" y="19"/>
                  </a:lnTo>
                  <a:lnTo>
                    <a:pt x="201" y="0"/>
                  </a:lnTo>
                  <a:lnTo>
                    <a:pt x="211" y="331"/>
                  </a:lnTo>
                  <a:lnTo>
                    <a:pt x="225" y="311"/>
                  </a:lnTo>
                  <a:lnTo>
                    <a:pt x="251" y="311"/>
                  </a:lnTo>
                  <a:lnTo>
                    <a:pt x="273" y="329"/>
                  </a:lnTo>
                  <a:lnTo>
                    <a:pt x="276" y="351"/>
                  </a:lnTo>
                  <a:lnTo>
                    <a:pt x="332" y="374"/>
                  </a:lnTo>
                  <a:lnTo>
                    <a:pt x="260" y="357"/>
                  </a:lnTo>
                  <a:lnTo>
                    <a:pt x="257" y="331"/>
                  </a:lnTo>
                  <a:lnTo>
                    <a:pt x="240"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8" name="Freeform 241">
              <a:extLst>
                <a:ext uri="{FF2B5EF4-FFF2-40B4-BE49-F238E27FC236}">
                  <a16:creationId xmlns:a16="http://schemas.microsoft.com/office/drawing/2014/main" id="{A6333076-E909-4BDC-86A9-CADA2FC9B7B1}"/>
                </a:ext>
              </a:extLst>
            </p:cNvPr>
            <p:cNvSpPr>
              <a:spLocks/>
            </p:cNvSpPr>
            <p:nvPr/>
          </p:nvSpPr>
          <p:spPr bwMode="auto">
            <a:xfrm>
              <a:off x="5292" y="3551"/>
              <a:ext cx="10" cy="169"/>
            </a:xfrm>
            <a:custGeom>
              <a:avLst/>
              <a:gdLst>
                <a:gd name="T0" fmla="*/ 1 w 20"/>
                <a:gd name="T1" fmla="*/ 0 h 339"/>
                <a:gd name="T2" fmla="*/ 1 w 20"/>
                <a:gd name="T3" fmla="*/ 10 h 339"/>
                <a:gd name="T4" fmla="*/ 1 w 20"/>
                <a:gd name="T5" fmla="*/ 10 h 339"/>
                <a:gd name="T6" fmla="*/ 0 w 20"/>
                <a:gd name="T7" fmla="*/ 0 h 339"/>
                <a:gd name="T8" fmla="*/ 1 w 20"/>
                <a:gd name="T9" fmla="*/ 0 h 339"/>
                <a:gd name="T10" fmla="*/ 1 w 20"/>
                <a:gd name="T11" fmla="*/ 0 h 339"/>
                <a:gd name="T12" fmla="*/ 0 60000 65536"/>
                <a:gd name="T13" fmla="*/ 0 60000 65536"/>
                <a:gd name="T14" fmla="*/ 0 60000 65536"/>
                <a:gd name="T15" fmla="*/ 0 60000 65536"/>
                <a:gd name="T16" fmla="*/ 0 60000 65536"/>
                <a:gd name="T17" fmla="*/ 0 60000 65536"/>
                <a:gd name="T18" fmla="*/ 0 w 20"/>
                <a:gd name="T19" fmla="*/ 0 h 339"/>
                <a:gd name="T20" fmla="*/ 20 w 20"/>
                <a:gd name="T21" fmla="*/ 339 h 339"/>
              </a:gdLst>
              <a:ahLst/>
              <a:cxnLst>
                <a:cxn ang="T12">
                  <a:pos x="T0" y="T1"/>
                </a:cxn>
                <a:cxn ang="T13">
                  <a:pos x="T2" y="T3"/>
                </a:cxn>
                <a:cxn ang="T14">
                  <a:pos x="T4" y="T5"/>
                </a:cxn>
                <a:cxn ang="T15">
                  <a:pos x="T6" y="T7"/>
                </a:cxn>
                <a:cxn ang="T16">
                  <a:pos x="T8" y="T9"/>
                </a:cxn>
                <a:cxn ang="T17">
                  <a:pos x="T10" y="T11"/>
                </a:cxn>
              </a:cxnLst>
              <a:rect l="T18" t="T19" r="T20" b="T21"/>
              <a:pathLst>
                <a:path w="20" h="339">
                  <a:moveTo>
                    <a:pt x="10" y="0"/>
                  </a:moveTo>
                  <a:lnTo>
                    <a:pt x="20" y="331"/>
                  </a:lnTo>
                  <a:lnTo>
                    <a:pt x="6" y="339"/>
                  </a:lnTo>
                  <a:lnTo>
                    <a:pt x="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49" name="Freeform 242">
              <a:extLst>
                <a:ext uri="{FF2B5EF4-FFF2-40B4-BE49-F238E27FC236}">
                  <a16:creationId xmlns:a16="http://schemas.microsoft.com/office/drawing/2014/main" id="{BE6D9F38-E9B8-4912-8B52-A77910622256}"/>
                </a:ext>
              </a:extLst>
            </p:cNvPr>
            <p:cNvSpPr>
              <a:spLocks/>
            </p:cNvSpPr>
            <p:nvPr/>
          </p:nvSpPr>
          <p:spPr bwMode="auto">
            <a:xfrm>
              <a:off x="5286" y="3483"/>
              <a:ext cx="45" cy="20"/>
            </a:xfrm>
            <a:custGeom>
              <a:avLst/>
              <a:gdLst>
                <a:gd name="T0" fmla="*/ 1 w 89"/>
                <a:gd name="T1" fmla="*/ 1 h 40"/>
                <a:gd name="T2" fmla="*/ 3 w 89"/>
                <a:gd name="T3" fmla="*/ 1 h 40"/>
                <a:gd name="T4" fmla="*/ 3 w 89"/>
                <a:gd name="T5" fmla="*/ 1 h 40"/>
                <a:gd name="T6" fmla="*/ 0 w 89"/>
                <a:gd name="T7" fmla="*/ 0 h 40"/>
                <a:gd name="T8" fmla="*/ 1 w 89"/>
                <a:gd name="T9" fmla="*/ 1 h 40"/>
                <a:gd name="T10" fmla="*/ 1 w 89"/>
                <a:gd name="T11" fmla="*/ 1 h 40"/>
                <a:gd name="T12" fmla="*/ 0 60000 65536"/>
                <a:gd name="T13" fmla="*/ 0 60000 65536"/>
                <a:gd name="T14" fmla="*/ 0 60000 65536"/>
                <a:gd name="T15" fmla="*/ 0 60000 65536"/>
                <a:gd name="T16" fmla="*/ 0 60000 65536"/>
                <a:gd name="T17" fmla="*/ 0 60000 65536"/>
                <a:gd name="T18" fmla="*/ 0 w 89"/>
                <a:gd name="T19" fmla="*/ 0 h 40"/>
                <a:gd name="T20" fmla="*/ 89 w 89"/>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9" h="40">
                  <a:moveTo>
                    <a:pt x="4" y="20"/>
                  </a:moveTo>
                  <a:lnTo>
                    <a:pt x="89" y="40"/>
                  </a:lnTo>
                  <a:lnTo>
                    <a:pt x="84" y="22"/>
                  </a:lnTo>
                  <a:lnTo>
                    <a:pt x="0" y="0"/>
                  </a:lnTo>
                  <a:lnTo>
                    <a:pt x="4"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0" name="Freeform 243">
              <a:extLst>
                <a:ext uri="{FF2B5EF4-FFF2-40B4-BE49-F238E27FC236}">
                  <a16:creationId xmlns:a16="http://schemas.microsoft.com/office/drawing/2014/main" id="{586AA4D4-C04B-459A-B010-3ACE6911414B}"/>
                </a:ext>
              </a:extLst>
            </p:cNvPr>
            <p:cNvSpPr>
              <a:spLocks/>
            </p:cNvSpPr>
            <p:nvPr/>
          </p:nvSpPr>
          <p:spPr bwMode="auto">
            <a:xfrm>
              <a:off x="5292" y="3492"/>
              <a:ext cx="9" cy="41"/>
            </a:xfrm>
            <a:custGeom>
              <a:avLst/>
              <a:gdLst>
                <a:gd name="T0" fmla="*/ 1 w 17"/>
                <a:gd name="T1" fmla="*/ 0 h 82"/>
                <a:gd name="T2" fmla="*/ 0 w 17"/>
                <a:gd name="T3" fmla="*/ 3 h 82"/>
                <a:gd name="T4" fmla="*/ 1 w 17"/>
                <a:gd name="T5" fmla="*/ 3 h 82"/>
                <a:gd name="T6" fmla="*/ 1 w 17"/>
                <a:gd name="T7" fmla="*/ 0 h 82"/>
                <a:gd name="T8" fmla="*/ 1 w 17"/>
                <a:gd name="T9" fmla="*/ 0 h 82"/>
                <a:gd name="T10" fmla="*/ 1 w 17"/>
                <a:gd name="T11" fmla="*/ 0 h 82"/>
                <a:gd name="T12" fmla="*/ 0 60000 65536"/>
                <a:gd name="T13" fmla="*/ 0 60000 65536"/>
                <a:gd name="T14" fmla="*/ 0 60000 65536"/>
                <a:gd name="T15" fmla="*/ 0 60000 65536"/>
                <a:gd name="T16" fmla="*/ 0 60000 65536"/>
                <a:gd name="T17" fmla="*/ 0 60000 65536"/>
                <a:gd name="T18" fmla="*/ 0 w 17"/>
                <a:gd name="T19" fmla="*/ 0 h 82"/>
                <a:gd name="T20" fmla="*/ 17 w 1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7" h="82">
                  <a:moveTo>
                    <a:pt x="2" y="0"/>
                  </a:moveTo>
                  <a:lnTo>
                    <a:pt x="0" y="82"/>
                  </a:lnTo>
                  <a:lnTo>
                    <a:pt x="14" y="65"/>
                  </a:lnTo>
                  <a:lnTo>
                    <a:pt x="17"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1" name="Freeform 244">
              <a:extLst>
                <a:ext uri="{FF2B5EF4-FFF2-40B4-BE49-F238E27FC236}">
                  <a16:creationId xmlns:a16="http://schemas.microsoft.com/office/drawing/2014/main" id="{F940B482-00BF-48E2-BFCC-24319FA6AB6E}"/>
                </a:ext>
              </a:extLst>
            </p:cNvPr>
            <p:cNvSpPr>
              <a:spLocks/>
            </p:cNvSpPr>
            <p:nvPr/>
          </p:nvSpPr>
          <p:spPr bwMode="auto">
            <a:xfrm>
              <a:off x="5281" y="3487"/>
              <a:ext cx="7" cy="54"/>
            </a:xfrm>
            <a:custGeom>
              <a:avLst/>
              <a:gdLst>
                <a:gd name="T0" fmla="*/ 0 w 16"/>
                <a:gd name="T1" fmla="*/ 0 h 107"/>
                <a:gd name="T2" fmla="*/ 0 w 16"/>
                <a:gd name="T3" fmla="*/ 3 h 107"/>
                <a:gd name="T4" fmla="*/ 0 w 16"/>
                <a:gd name="T5" fmla="*/ 4 h 107"/>
                <a:gd name="T6" fmla="*/ 0 w 16"/>
                <a:gd name="T7" fmla="*/ 1 h 107"/>
                <a:gd name="T8" fmla="*/ 0 w 16"/>
                <a:gd name="T9" fmla="*/ 0 h 107"/>
                <a:gd name="T10" fmla="*/ 0 w 16"/>
                <a:gd name="T11" fmla="*/ 0 h 107"/>
                <a:gd name="T12" fmla="*/ 0 60000 65536"/>
                <a:gd name="T13" fmla="*/ 0 60000 65536"/>
                <a:gd name="T14" fmla="*/ 0 60000 65536"/>
                <a:gd name="T15" fmla="*/ 0 60000 65536"/>
                <a:gd name="T16" fmla="*/ 0 60000 65536"/>
                <a:gd name="T17" fmla="*/ 0 60000 65536"/>
                <a:gd name="T18" fmla="*/ 0 w 16"/>
                <a:gd name="T19" fmla="*/ 0 h 107"/>
                <a:gd name="T20" fmla="*/ 16 w 16"/>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16" h="107">
                  <a:moveTo>
                    <a:pt x="16" y="0"/>
                  </a:moveTo>
                  <a:lnTo>
                    <a:pt x="16" y="96"/>
                  </a:lnTo>
                  <a:lnTo>
                    <a:pt x="0" y="107"/>
                  </a:lnTo>
                  <a:lnTo>
                    <a:pt x="2" y="2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2" name="Freeform 245">
              <a:extLst>
                <a:ext uri="{FF2B5EF4-FFF2-40B4-BE49-F238E27FC236}">
                  <a16:creationId xmlns:a16="http://schemas.microsoft.com/office/drawing/2014/main" id="{CE9548C5-EAED-41D6-BC2A-6177E7F90AD5}"/>
                </a:ext>
              </a:extLst>
            </p:cNvPr>
            <p:cNvSpPr>
              <a:spLocks/>
            </p:cNvSpPr>
            <p:nvPr/>
          </p:nvSpPr>
          <p:spPr bwMode="auto">
            <a:xfrm>
              <a:off x="5292" y="3410"/>
              <a:ext cx="7" cy="78"/>
            </a:xfrm>
            <a:custGeom>
              <a:avLst/>
              <a:gdLst>
                <a:gd name="T0" fmla="*/ 1 w 13"/>
                <a:gd name="T1" fmla="*/ 5 h 155"/>
                <a:gd name="T2" fmla="*/ 1 w 13"/>
                <a:gd name="T3" fmla="*/ 0 h 155"/>
                <a:gd name="T4" fmla="*/ 0 w 13"/>
                <a:gd name="T5" fmla="*/ 3 h 155"/>
                <a:gd name="T6" fmla="*/ 1 w 13"/>
                <a:gd name="T7" fmla="*/ 5 h 155"/>
                <a:gd name="T8" fmla="*/ 1 w 13"/>
                <a:gd name="T9" fmla="*/ 5 h 155"/>
                <a:gd name="T10" fmla="*/ 0 60000 65536"/>
                <a:gd name="T11" fmla="*/ 0 60000 65536"/>
                <a:gd name="T12" fmla="*/ 0 60000 65536"/>
                <a:gd name="T13" fmla="*/ 0 60000 65536"/>
                <a:gd name="T14" fmla="*/ 0 60000 65536"/>
                <a:gd name="T15" fmla="*/ 0 w 13"/>
                <a:gd name="T16" fmla="*/ 0 h 155"/>
                <a:gd name="T17" fmla="*/ 13 w 13"/>
                <a:gd name="T18" fmla="*/ 155 h 155"/>
              </a:gdLst>
              <a:ahLst/>
              <a:cxnLst>
                <a:cxn ang="T10">
                  <a:pos x="T0" y="T1"/>
                </a:cxn>
                <a:cxn ang="T11">
                  <a:pos x="T2" y="T3"/>
                </a:cxn>
                <a:cxn ang="T12">
                  <a:pos x="T4" y="T5"/>
                </a:cxn>
                <a:cxn ang="T13">
                  <a:pos x="T6" y="T7"/>
                </a:cxn>
                <a:cxn ang="T14">
                  <a:pos x="T8" y="T9"/>
                </a:cxn>
              </a:cxnLst>
              <a:rect l="T15" t="T16" r="T17" b="T18"/>
              <a:pathLst>
                <a:path w="13" h="155">
                  <a:moveTo>
                    <a:pt x="13" y="155"/>
                  </a:moveTo>
                  <a:lnTo>
                    <a:pt x="13" y="0"/>
                  </a:lnTo>
                  <a:lnTo>
                    <a:pt x="0" y="95"/>
                  </a:lnTo>
                  <a:lnTo>
                    <a:pt x="13"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3" name="Freeform 246">
              <a:extLst>
                <a:ext uri="{FF2B5EF4-FFF2-40B4-BE49-F238E27FC236}">
                  <a16:creationId xmlns:a16="http://schemas.microsoft.com/office/drawing/2014/main" id="{9E5420A9-0A41-4DB7-9A37-23B32839154C}"/>
                </a:ext>
              </a:extLst>
            </p:cNvPr>
            <p:cNvSpPr>
              <a:spLocks/>
            </p:cNvSpPr>
            <p:nvPr/>
          </p:nvSpPr>
          <p:spPr bwMode="auto">
            <a:xfrm>
              <a:off x="5253" y="3716"/>
              <a:ext cx="32" cy="13"/>
            </a:xfrm>
            <a:custGeom>
              <a:avLst/>
              <a:gdLst>
                <a:gd name="T0" fmla="*/ 1 w 64"/>
                <a:gd name="T1" fmla="*/ 0 h 27"/>
                <a:gd name="T2" fmla="*/ 0 w 64"/>
                <a:gd name="T3" fmla="*/ 0 h 27"/>
                <a:gd name="T4" fmla="*/ 1 w 64"/>
                <a:gd name="T5" fmla="*/ 0 h 27"/>
                <a:gd name="T6" fmla="*/ 1 w 64"/>
                <a:gd name="T7" fmla="*/ 0 h 27"/>
                <a:gd name="T8" fmla="*/ 1 w 64"/>
                <a:gd name="T9" fmla="*/ 0 h 27"/>
                <a:gd name="T10" fmla="*/ 2 w 64"/>
                <a:gd name="T11" fmla="*/ 0 h 27"/>
                <a:gd name="T12" fmla="*/ 2 w 64"/>
                <a:gd name="T13" fmla="*/ 0 h 27"/>
                <a:gd name="T14" fmla="*/ 1 w 64"/>
                <a:gd name="T15" fmla="*/ 0 h 27"/>
                <a:gd name="T16" fmla="*/ 1 w 64"/>
                <a:gd name="T17" fmla="*/ 0 h 27"/>
                <a:gd name="T18" fmla="*/ 1 w 64"/>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27"/>
                <a:gd name="T32" fmla="*/ 64 w 64"/>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27">
                  <a:moveTo>
                    <a:pt x="3" y="0"/>
                  </a:moveTo>
                  <a:lnTo>
                    <a:pt x="0" y="27"/>
                  </a:lnTo>
                  <a:lnTo>
                    <a:pt x="31" y="5"/>
                  </a:lnTo>
                  <a:lnTo>
                    <a:pt x="36" y="20"/>
                  </a:lnTo>
                  <a:lnTo>
                    <a:pt x="48" y="8"/>
                  </a:lnTo>
                  <a:lnTo>
                    <a:pt x="64" y="21"/>
                  </a:lnTo>
                  <a:lnTo>
                    <a:pt x="64" y="1"/>
                  </a:lnTo>
                  <a:lnTo>
                    <a:pt x="31"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4" name="Freeform 247">
              <a:extLst>
                <a:ext uri="{FF2B5EF4-FFF2-40B4-BE49-F238E27FC236}">
                  <a16:creationId xmlns:a16="http://schemas.microsoft.com/office/drawing/2014/main" id="{07E64539-C13D-4B45-BA19-814D39073DA7}"/>
                </a:ext>
              </a:extLst>
            </p:cNvPr>
            <p:cNvSpPr>
              <a:spLocks/>
            </p:cNvSpPr>
            <p:nvPr/>
          </p:nvSpPr>
          <p:spPr bwMode="auto">
            <a:xfrm>
              <a:off x="5276" y="3756"/>
              <a:ext cx="28" cy="18"/>
            </a:xfrm>
            <a:custGeom>
              <a:avLst/>
              <a:gdLst>
                <a:gd name="T0" fmla="*/ 1 w 57"/>
                <a:gd name="T1" fmla="*/ 0 h 36"/>
                <a:gd name="T2" fmla="*/ 0 w 57"/>
                <a:gd name="T3" fmla="*/ 1 h 36"/>
                <a:gd name="T4" fmla="*/ 0 w 57"/>
                <a:gd name="T5" fmla="*/ 1 h 36"/>
                <a:gd name="T6" fmla="*/ 1 w 57"/>
                <a:gd name="T7" fmla="*/ 1 h 36"/>
                <a:gd name="T8" fmla="*/ 1 w 57"/>
                <a:gd name="T9" fmla="*/ 0 h 36"/>
                <a:gd name="T10" fmla="*/ 1 w 57"/>
                <a:gd name="T11" fmla="*/ 0 h 36"/>
                <a:gd name="T12" fmla="*/ 0 60000 65536"/>
                <a:gd name="T13" fmla="*/ 0 60000 65536"/>
                <a:gd name="T14" fmla="*/ 0 60000 65536"/>
                <a:gd name="T15" fmla="*/ 0 60000 65536"/>
                <a:gd name="T16" fmla="*/ 0 60000 65536"/>
                <a:gd name="T17" fmla="*/ 0 60000 65536"/>
                <a:gd name="T18" fmla="*/ 0 w 57"/>
                <a:gd name="T19" fmla="*/ 0 h 36"/>
                <a:gd name="T20" fmla="*/ 57 w 57"/>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57" h="36">
                  <a:moveTo>
                    <a:pt x="38" y="0"/>
                  </a:moveTo>
                  <a:lnTo>
                    <a:pt x="0" y="36"/>
                  </a:lnTo>
                  <a:lnTo>
                    <a:pt x="22" y="33"/>
                  </a:lnTo>
                  <a:lnTo>
                    <a:pt x="57" y="7"/>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5" name="Freeform 248">
              <a:extLst>
                <a:ext uri="{FF2B5EF4-FFF2-40B4-BE49-F238E27FC236}">
                  <a16:creationId xmlns:a16="http://schemas.microsoft.com/office/drawing/2014/main" id="{52998E0A-9D4B-42A3-AA1C-D6363D443623}"/>
                </a:ext>
              </a:extLst>
            </p:cNvPr>
            <p:cNvSpPr>
              <a:spLocks/>
            </p:cNvSpPr>
            <p:nvPr/>
          </p:nvSpPr>
          <p:spPr bwMode="auto">
            <a:xfrm>
              <a:off x="5037" y="3738"/>
              <a:ext cx="128" cy="154"/>
            </a:xfrm>
            <a:custGeom>
              <a:avLst/>
              <a:gdLst>
                <a:gd name="T0" fmla="*/ 7 w 256"/>
                <a:gd name="T1" fmla="*/ 7 h 308"/>
                <a:gd name="T2" fmla="*/ 5 w 256"/>
                <a:gd name="T3" fmla="*/ 9 h 308"/>
                <a:gd name="T4" fmla="*/ 3 w 256"/>
                <a:gd name="T5" fmla="*/ 9 h 308"/>
                <a:gd name="T6" fmla="*/ 1 w 256"/>
                <a:gd name="T7" fmla="*/ 9 h 308"/>
                <a:gd name="T8" fmla="*/ 1 w 256"/>
                <a:gd name="T9" fmla="*/ 7 h 308"/>
                <a:gd name="T10" fmla="*/ 1 w 256"/>
                <a:gd name="T11" fmla="*/ 6 h 308"/>
                <a:gd name="T12" fmla="*/ 1 w 256"/>
                <a:gd name="T13" fmla="*/ 5 h 308"/>
                <a:gd name="T14" fmla="*/ 1 w 256"/>
                <a:gd name="T15" fmla="*/ 3 h 308"/>
                <a:gd name="T16" fmla="*/ 1 w 256"/>
                <a:gd name="T17" fmla="*/ 1 h 308"/>
                <a:gd name="T18" fmla="*/ 2 w 256"/>
                <a:gd name="T19" fmla="*/ 1 h 308"/>
                <a:gd name="T20" fmla="*/ 2 w 256"/>
                <a:gd name="T21" fmla="*/ 0 h 308"/>
                <a:gd name="T22" fmla="*/ 1 w 256"/>
                <a:gd name="T23" fmla="*/ 1 h 308"/>
                <a:gd name="T24" fmla="*/ 1 w 256"/>
                <a:gd name="T25" fmla="*/ 1 h 308"/>
                <a:gd name="T26" fmla="*/ 1 w 256"/>
                <a:gd name="T27" fmla="*/ 3 h 308"/>
                <a:gd name="T28" fmla="*/ 1 w 256"/>
                <a:gd name="T29" fmla="*/ 5 h 308"/>
                <a:gd name="T30" fmla="*/ 0 w 256"/>
                <a:gd name="T31" fmla="*/ 5 h 308"/>
                <a:gd name="T32" fmla="*/ 1 w 256"/>
                <a:gd name="T33" fmla="*/ 6 h 308"/>
                <a:gd name="T34" fmla="*/ 1 w 256"/>
                <a:gd name="T35" fmla="*/ 7 h 308"/>
                <a:gd name="T36" fmla="*/ 1 w 256"/>
                <a:gd name="T37" fmla="*/ 9 h 308"/>
                <a:gd name="T38" fmla="*/ 1 w 256"/>
                <a:gd name="T39" fmla="*/ 10 h 308"/>
                <a:gd name="T40" fmla="*/ 2 w 256"/>
                <a:gd name="T41" fmla="*/ 10 h 308"/>
                <a:gd name="T42" fmla="*/ 3 w 256"/>
                <a:gd name="T43" fmla="*/ 10 h 308"/>
                <a:gd name="T44" fmla="*/ 4 w 256"/>
                <a:gd name="T45" fmla="*/ 9 h 308"/>
                <a:gd name="T46" fmla="*/ 7 w 256"/>
                <a:gd name="T47" fmla="*/ 7 h 308"/>
                <a:gd name="T48" fmla="*/ 8 w 256"/>
                <a:gd name="T49" fmla="*/ 7 h 308"/>
                <a:gd name="T50" fmla="*/ 7 w 256"/>
                <a:gd name="T51" fmla="*/ 7 h 308"/>
                <a:gd name="T52" fmla="*/ 7 w 256"/>
                <a:gd name="T53" fmla="*/ 7 h 3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6"/>
                <a:gd name="T82" fmla="*/ 0 h 308"/>
                <a:gd name="T83" fmla="*/ 256 w 256"/>
                <a:gd name="T84" fmla="*/ 308 h 3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6" h="308">
                  <a:moveTo>
                    <a:pt x="243" y="232"/>
                  </a:moveTo>
                  <a:lnTo>
                    <a:pt x="172" y="260"/>
                  </a:lnTo>
                  <a:lnTo>
                    <a:pt x="99" y="288"/>
                  </a:lnTo>
                  <a:lnTo>
                    <a:pt x="63" y="286"/>
                  </a:lnTo>
                  <a:lnTo>
                    <a:pt x="31" y="255"/>
                  </a:lnTo>
                  <a:lnTo>
                    <a:pt x="17" y="211"/>
                  </a:lnTo>
                  <a:lnTo>
                    <a:pt x="21" y="157"/>
                  </a:lnTo>
                  <a:lnTo>
                    <a:pt x="36" y="104"/>
                  </a:lnTo>
                  <a:lnTo>
                    <a:pt x="63" y="49"/>
                  </a:lnTo>
                  <a:lnTo>
                    <a:pt x="92" y="20"/>
                  </a:lnTo>
                  <a:lnTo>
                    <a:pt x="77" y="0"/>
                  </a:lnTo>
                  <a:lnTo>
                    <a:pt x="57" y="25"/>
                  </a:lnTo>
                  <a:lnTo>
                    <a:pt x="40" y="53"/>
                  </a:lnTo>
                  <a:lnTo>
                    <a:pt x="17" y="99"/>
                  </a:lnTo>
                  <a:lnTo>
                    <a:pt x="6" y="140"/>
                  </a:lnTo>
                  <a:lnTo>
                    <a:pt x="0" y="184"/>
                  </a:lnTo>
                  <a:lnTo>
                    <a:pt x="1" y="223"/>
                  </a:lnTo>
                  <a:lnTo>
                    <a:pt x="11" y="252"/>
                  </a:lnTo>
                  <a:lnTo>
                    <a:pt x="29" y="276"/>
                  </a:lnTo>
                  <a:lnTo>
                    <a:pt x="46" y="299"/>
                  </a:lnTo>
                  <a:lnTo>
                    <a:pt x="72" y="308"/>
                  </a:lnTo>
                  <a:lnTo>
                    <a:pt x="109" y="303"/>
                  </a:lnTo>
                  <a:lnTo>
                    <a:pt x="155" y="286"/>
                  </a:lnTo>
                  <a:lnTo>
                    <a:pt x="253" y="243"/>
                  </a:lnTo>
                  <a:lnTo>
                    <a:pt x="256" y="227"/>
                  </a:lnTo>
                  <a:lnTo>
                    <a:pt x="243" y="2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6" name="Freeform 249">
              <a:extLst>
                <a:ext uri="{FF2B5EF4-FFF2-40B4-BE49-F238E27FC236}">
                  <a16:creationId xmlns:a16="http://schemas.microsoft.com/office/drawing/2014/main" id="{95EFE69F-A105-4D3E-A9E1-9DD8DD6F870A}"/>
                </a:ext>
              </a:extLst>
            </p:cNvPr>
            <p:cNvSpPr>
              <a:spLocks/>
            </p:cNvSpPr>
            <p:nvPr/>
          </p:nvSpPr>
          <p:spPr bwMode="auto">
            <a:xfrm>
              <a:off x="5099" y="3834"/>
              <a:ext cx="32" cy="46"/>
            </a:xfrm>
            <a:custGeom>
              <a:avLst/>
              <a:gdLst>
                <a:gd name="T0" fmla="*/ 2 w 63"/>
                <a:gd name="T1" fmla="*/ 3 h 90"/>
                <a:gd name="T2" fmla="*/ 2 w 63"/>
                <a:gd name="T3" fmla="*/ 2 h 90"/>
                <a:gd name="T4" fmla="*/ 2 w 63"/>
                <a:gd name="T5" fmla="*/ 0 h 90"/>
                <a:gd name="T6" fmla="*/ 1 w 63"/>
                <a:gd name="T7" fmla="*/ 0 h 90"/>
                <a:gd name="T8" fmla="*/ 1 w 63"/>
                <a:gd name="T9" fmla="*/ 2 h 90"/>
                <a:gd name="T10" fmla="*/ 0 w 63"/>
                <a:gd name="T11" fmla="*/ 3 h 90"/>
                <a:gd name="T12" fmla="*/ 2 w 63"/>
                <a:gd name="T13" fmla="*/ 3 h 90"/>
                <a:gd name="T14" fmla="*/ 2 w 63"/>
                <a:gd name="T15" fmla="*/ 3 h 90"/>
                <a:gd name="T16" fmla="*/ 0 60000 65536"/>
                <a:gd name="T17" fmla="*/ 0 60000 65536"/>
                <a:gd name="T18" fmla="*/ 0 60000 65536"/>
                <a:gd name="T19" fmla="*/ 0 60000 65536"/>
                <a:gd name="T20" fmla="*/ 0 60000 65536"/>
                <a:gd name="T21" fmla="*/ 0 60000 65536"/>
                <a:gd name="T22" fmla="*/ 0 60000 65536"/>
                <a:gd name="T23" fmla="*/ 0 60000 65536"/>
                <a:gd name="T24" fmla="*/ 0 w 63"/>
                <a:gd name="T25" fmla="*/ 0 h 90"/>
                <a:gd name="T26" fmla="*/ 63 w 63"/>
                <a:gd name="T27" fmla="*/ 90 h 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 h="90">
                  <a:moveTo>
                    <a:pt x="47" y="72"/>
                  </a:moveTo>
                  <a:lnTo>
                    <a:pt x="47" y="46"/>
                  </a:lnTo>
                  <a:lnTo>
                    <a:pt x="63" y="0"/>
                  </a:lnTo>
                  <a:lnTo>
                    <a:pt x="32" y="0"/>
                  </a:lnTo>
                  <a:lnTo>
                    <a:pt x="32" y="34"/>
                  </a:lnTo>
                  <a:lnTo>
                    <a:pt x="0" y="90"/>
                  </a:lnTo>
                  <a:lnTo>
                    <a:pt x="47"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7" name="Freeform 250">
              <a:extLst>
                <a:ext uri="{FF2B5EF4-FFF2-40B4-BE49-F238E27FC236}">
                  <a16:creationId xmlns:a16="http://schemas.microsoft.com/office/drawing/2014/main" id="{A33D5EE3-D618-4A1E-B9C4-CE4529FE8C95}"/>
                </a:ext>
              </a:extLst>
            </p:cNvPr>
            <p:cNvSpPr>
              <a:spLocks/>
            </p:cNvSpPr>
            <p:nvPr/>
          </p:nvSpPr>
          <p:spPr bwMode="auto">
            <a:xfrm>
              <a:off x="5045" y="3774"/>
              <a:ext cx="38" cy="74"/>
            </a:xfrm>
            <a:custGeom>
              <a:avLst/>
              <a:gdLst>
                <a:gd name="T0" fmla="*/ 0 w 76"/>
                <a:gd name="T1" fmla="*/ 3 h 148"/>
                <a:gd name="T2" fmla="*/ 1 w 76"/>
                <a:gd name="T3" fmla="*/ 2 h 148"/>
                <a:gd name="T4" fmla="*/ 1 w 76"/>
                <a:gd name="T5" fmla="*/ 3 h 148"/>
                <a:gd name="T6" fmla="*/ 1 w 76"/>
                <a:gd name="T7" fmla="*/ 5 h 148"/>
                <a:gd name="T8" fmla="*/ 1 w 76"/>
                <a:gd name="T9" fmla="*/ 3 h 148"/>
                <a:gd name="T10" fmla="*/ 1 w 76"/>
                <a:gd name="T11" fmla="*/ 5 h 148"/>
                <a:gd name="T12" fmla="*/ 2 w 76"/>
                <a:gd name="T13" fmla="*/ 2 h 148"/>
                <a:gd name="T14" fmla="*/ 2 w 76"/>
                <a:gd name="T15" fmla="*/ 1 h 148"/>
                <a:gd name="T16" fmla="*/ 1 w 76"/>
                <a:gd name="T17" fmla="*/ 1 h 148"/>
                <a:gd name="T18" fmla="*/ 1 w 76"/>
                <a:gd name="T19" fmla="*/ 1 h 148"/>
                <a:gd name="T20" fmla="*/ 1 w 76"/>
                <a:gd name="T21" fmla="*/ 1 h 148"/>
                <a:gd name="T22" fmla="*/ 1 w 76"/>
                <a:gd name="T23" fmla="*/ 0 h 148"/>
                <a:gd name="T24" fmla="*/ 0 w 76"/>
                <a:gd name="T25" fmla="*/ 3 h 148"/>
                <a:gd name="T26" fmla="*/ 0 w 76"/>
                <a:gd name="T27" fmla="*/ 3 h 1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
                <a:gd name="T43" fmla="*/ 0 h 148"/>
                <a:gd name="T44" fmla="*/ 76 w 76"/>
                <a:gd name="T45" fmla="*/ 148 h 1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 h="148">
                  <a:moveTo>
                    <a:pt x="0" y="108"/>
                  </a:moveTo>
                  <a:lnTo>
                    <a:pt x="24" y="72"/>
                  </a:lnTo>
                  <a:lnTo>
                    <a:pt x="28" y="124"/>
                  </a:lnTo>
                  <a:lnTo>
                    <a:pt x="40" y="148"/>
                  </a:lnTo>
                  <a:lnTo>
                    <a:pt x="41" y="99"/>
                  </a:lnTo>
                  <a:lnTo>
                    <a:pt x="60" y="131"/>
                  </a:lnTo>
                  <a:lnTo>
                    <a:pt x="76" y="91"/>
                  </a:lnTo>
                  <a:lnTo>
                    <a:pt x="67" y="60"/>
                  </a:lnTo>
                  <a:lnTo>
                    <a:pt x="51" y="24"/>
                  </a:lnTo>
                  <a:lnTo>
                    <a:pt x="41" y="63"/>
                  </a:lnTo>
                  <a:lnTo>
                    <a:pt x="33" y="43"/>
                  </a:lnTo>
                  <a:lnTo>
                    <a:pt x="21" y="0"/>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8" name="Freeform 251">
              <a:extLst>
                <a:ext uri="{FF2B5EF4-FFF2-40B4-BE49-F238E27FC236}">
                  <a16:creationId xmlns:a16="http://schemas.microsoft.com/office/drawing/2014/main" id="{DA41F7B0-6738-4A19-BF87-B06DB610BB4F}"/>
                </a:ext>
              </a:extLst>
            </p:cNvPr>
            <p:cNvSpPr>
              <a:spLocks/>
            </p:cNvSpPr>
            <p:nvPr/>
          </p:nvSpPr>
          <p:spPr bwMode="auto">
            <a:xfrm>
              <a:off x="5057" y="3854"/>
              <a:ext cx="52" cy="21"/>
            </a:xfrm>
            <a:custGeom>
              <a:avLst/>
              <a:gdLst>
                <a:gd name="T0" fmla="*/ 2 w 104"/>
                <a:gd name="T1" fmla="*/ 0 h 43"/>
                <a:gd name="T2" fmla="*/ 0 w 104"/>
                <a:gd name="T3" fmla="*/ 0 h 43"/>
                <a:gd name="T4" fmla="*/ 1 w 104"/>
                <a:gd name="T5" fmla="*/ 0 h 43"/>
                <a:gd name="T6" fmla="*/ 2 w 104"/>
                <a:gd name="T7" fmla="*/ 1 h 43"/>
                <a:gd name="T8" fmla="*/ 3 w 104"/>
                <a:gd name="T9" fmla="*/ 1 h 43"/>
                <a:gd name="T10" fmla="*/ 3 w 104"/>
                <a:gd name="T11" fmla="*/ 0 h 43"/>
                <a:gd name="T12" fmla="*/ 3 w 104"/>
                <a:gd name="T13" fmla="*/ 0 h 43"/>
                <a:gd name="T14" fmla="*/ 2 w 104"/>
                <a:gd name="T15" fmla="*/ 0 h 43"/>
                <a:gd name="T16" fmla="*/ 2 w 104"/>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4"/>
                <a:gd name="T28" fmla="*/ 0 h 43"/>
                <a:gd name="T29" fmla="*/ 104 w 104"/>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4" h="43">
                  <a:moveTo>
                    <a:pt x="40" y="11"/>
                  </a:moveTo>
                  <a:lnTo>
                    <a:pt x="0" y="0"/>
                  </a:lnTo>
                  <a:lnTo>
                    <a:pt x="23" y="31"/>
                  </a:lnTo>
                  <a:lnTo>
                    <a:pt x="48" y="43"/>
                  </a:lnTo>
                  <a:lnTo>
                    <a:pt x="68" y="40"/>
                  </a:lnTo>
                  <a:lnTo>
                    <a:pt x="104" y="20"/>
                  </a:lnTo>
                  <a:lnTo>
                    <a:pt x="75" y="24"/>
                  </a:lnTo>
                  <a:lnTo>
                    <a:pt x="4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59" name="Freeform 252">
              <a:extLst>
                <a:ext uri="{FF2B5EF4-FFF2-40B4-BE49-F238E27FC236}">
                  <a16:creationId xmlns:a16="http://schemas.microsoft.com/office/drawing/2014/main" id="{67456853-E080-4CD9-B76F-6496F85126BB}"/>
                </a:ext>
              </a:extLst>
            </p:cNvPr>
            <p:cNvSpPr>
              <a:spLocks/>
            </p:cNvSpPr>
            <p:nvPr/>
          </p:nvSpPr>
          <p:spPr bwMode="auto">
            <a:xfrm>
              <a:off x="4913" y="3403"/>
              <a:ext cx="191" cy="369"/>
            </a:xfrm>
            <a:custGeom>
              <a:avLst/>
              <a:gdLst>
                <a:gd name="T0" fmla="*/ 12 w 382"/>
                <a:gd name="T1" fmla="*/ 23 h 738"/>
                <a:gd name="T2" fmla="*/ 0 w 382"/>
                <a:gd name="T3" fmla="*/ 1 h 738"/>
                <a:gd name="T4" fmla="*/ 1 w 382"/>
                <a:gd name="T5" fmla="*/ 0 h 738"/>
                <a:gd name="T6" fmla="*/ 12 w 382"/>
                <a:gd name="T7" fmla="*/ 23 h 738"/>
                <a:gd name="T8" fmla="*/ 12 w 382"/>
                <a:gd name="T9" fmla="*/ 23 h 738"/>
                <a:gd name="T10" fmla="*/ 12 w 382"/>
                <a:gd name="T11" fmla="*/ 23 h 738"/>
                <a:gd name="T12" fmla="*/ 0 60000 65536"/>
                <a:gd name="T13" fmla="*/ 0 60000 65536"/>
                <a:gd name="T14" fmla="*/ 0 60000 65536"/>
                <a:gd name="T15" fmla="*/ 0 60000 65536"/>
                <a:gd name="T16" fmla="*/ 0 60000 65536"/>
                <a:gd name="T17" fmla="*/ 0 60000 65536"/>
                <a:gd name="T18" fmla="*/ 0 w 382"/>
                <a:gd name="T19" fmla="*/ 0 h 738"/>
                <a:gd name="T20" fmla="*/ 382 w 382"/>
                <a:gd name="T21" fmla="*/ 738 h 738"/>
              </a:gdLst>
              <a:ahLst/>
              <a:cxnLst>
                <a:cxn ang="T12">
                  <a:pos x="T0" y="T1"/>
                </a:cxn>
                <a:cxn ang="T13">
                  <a:pos x="T2" y="T3"/>
                </a:cxn>
                <a:cxn ang="T14">
                  <a:pos x="T4" y="T5"/>
                </a:cxn>
                <a:cxn ang="T15">
                  <a:pos x="T6" y="T7"/>
                </a:cxn>
                <a:cxn ang="T16">
                  <a:pos x="T8" y="T9"/>
                </a:cxn>
                <a:cxn ang="T17">
                  <a:pos x="T10" y="T11"/>
                </a:cxn>
              </a:cxnLst>
              <a:rect l="T18" t="T19" r="T20" b="T21"/>
              <a:pathLst>
                <a:path w="382" h="738">
                  <a:moveTo>
                    <a:pt x="365" y="738"/>
                  </a:moveTo>
                  <a:lnTo>
                    <a:pt x="0" y="34"/>
                  </a:lnTo>
                  <a:lnTo>
                    <a:pt x="13" y="0"/>
                  </a:lnTo>
                  <a:lnTo>
                    <a:pt x="382" y="719"/>
                  </a:lnTo>
                  <a:lnTo>
                    <a:pt x="365" y="7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0" name="Freeform 253">
              <a:extLst>
                <a:ext uri="{FF2B5EF4-FFF2-40B4-BE49-F238E27FC236}">
                  <a16:creationId xmlns:a16="http://schemas.microsoft.com/office/drawing/2014/main" id="{F0007595-A092-493D-8030-02C2710EA4D9}"/>
                </a:ext>
              </a:extLst>
            </p:cNvPr>
            <p:cNvSpPr>
              <a:spLocks/>
            </p:cNvSpPr>
            <p:nvPr/>
          </p:nvSpPr>
          <p:spPr bwMode="auto">
            <a:xfrm>
              <a:off x="4926" y="3386"/>
              <a:ext cx="212" cy="357"/>
            </a:xfrm>
            <a:custGeom>
              <a:avLst/>
              <a:gdLst>
                <a:gd name="T0" fmla="*/ 12 w 423"/>
                <a:gd name="T1" fmla="*/ 22 h 714"/>
                <a:gd name="T2" fmla="*/ 0 w 423"/>
                <a:gd name="T3" fmla="*/ 0 h 714"/>
                <a:gd name="T4" fmla="*/ 1 w 423"/>
                <a:gd name="T5" fmla="*/ 1 h 714"/>
                <a:gd name="T6" fmla="*/ 11 w 423"/>
                <a:gd name="T7" fmla="*/ 21 h 714"/>
                <a:gd name="T8" fmla="*/ 12 w 423"/>
                <a:gd name="T9" fmla="*/ 21 h 714"/>
                <a:gd name="T10" fmla="*/ 13 w 423"/>
                <a:gd name="T11" fmla="*/ 21 h 714"/>
                <a:gd name="T12" fmla="*/ 14 w 423"/>
                <a:gd name="T13" fmla="*/ 21 h 714"/>
                <a:gd name="T14" fmla="*/ 13 w 423"/>
                <a:gd name="T15" fmla="*/ 22 h 714"/>
                <a:gd name="T16" fmla="*/ 13 w 423"/>
                <a:gd name="T17" fmla="*/ 22 h 714"/>
                <a:gd name="T18" fmla="*/ 12 w 423"/>
                <a:gd name="T19" fmla="*/ 22 h 714"/>
                <a:gd name="T20" fmla="*/ 12 w 423"/>
                <a:gd name="T21" fmla="*/ 22 h 714"/>
                <a:gd name="T22" fmla="*/ 12 w 423"/>
                <a:gd name="T23" fmla="*/ 22 h 714"/>
                <a:gd name="T24" fmla="*/ 12 w 423"/>
                <a:gd name="T25" fmla="*/ 22 h 7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3"/>
                <a:gd name="T40" fmla="*/ 0 h 714"/>
                <a:gd name="T41" fmla="*/ 423 w 423"/>
                <a:gd name="T42" fmla="*/ 714 h 7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3" h="714">
                  <a:moveTo>
                    <a:pt x="361" y="714"/>
                  </a:moveTo>
                  <a:lnTo>
                    <a:pt x="0" y="0"/>
                  </a:lnTo>
                  <a:lnTo>
                    <a:pt x="32" y="27"/>
                  </a:lnTo>
                  <a:lnTo>
                    <a:pt x="351" y="660"/>
                  </a:lnTo>
                  <a:lnTo>
                    <a:pt x="371" y="654"/>
                  </a:lnTo>
                  <a:lnTo>
                    <a:pt x="394" y="654"/>
                  </a:lnTo>
                  <a:lnTo>
                    <a:pt x="423" y="668"/>
                  </a:lnTo>
                  <a:lnTo>
                    <a:pt x="403" y="687"/>
                  </a:lnTo>
                  <a:lnTo>
                    <a:pt x="390" y="684"/>
                  </a:lnTo>
                  <a:lnTo>
                    <a:pt x="366" y="680"/>
                  </a:lnTo>
                  <a:lnTo>
                    <a:pt x="383" y="703"/>
                  </a:lnTo>
                  <a:lnTo>
                    <a:pt x="361" y="7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1" name="Freeform 254">
              <a:extLst>
                <a:ext uri="{FF2B5EF4-FFF2-40B4-BE49-F238E27FC236}">
                  <a16:creationId xmlns:a16="http://schemas.microsoft.com/office/drawing/2014/main" id="{F6C3D90E-5873-4D1D-813E-C7C71D021B92}"/>
                </a:ext>
              </a:extLst>
            </p:cNvPr>
            <p:cNvSpPr>
              <a:spLocks/>
            </p:cNvSpPr>
            <p:nvPr/>
          </p:nvSpPr>
          <p:spPr bwMode="auto">
            <a:xfrm>
              <a:off x="4892" y="3367"/>
              <a:ext cx="33" cy="61"/>
            </a:xfrm>
            <a:custGeom>
              <a:avLst/>
              <a:gdLst>
                <a:gd name="T0" fmla="*/ 2 w 67"/>
                <a:gd name="T1" fmla="*/ 2 h 122"/>
                <a:gd name="T2" fmla="*/ 1 w 67"/>
                <a:gd name="T3" fmla="*/ 4 h 122"/>
                <a:gd name="T4" fmla="*/ 0 w 67"/>
                <a:gd name="T5" fmla="*/ 4 h 122"/>
                <a:gd name="T6" fmla="*/ 1 w 67"/>
                <a:gd name="T7" fmla="*/ 0 h 122"/>
                <a:gd name="T8" fmla="*/ 2 w 67"/>
                <a:gd name="T9" fmla="*/ 1 h 122"/>
                <a:gd name="T10" fmla="*/ 2 w 67"/>
                <a:gd name="T11" fmla="*/ 2 h 122"/>
                <a:gd name="T12" fmla="*/ 2 w 67"/>
                <a:gd name="T13" fmla="*/ 2 h 122"/>
                <a:gd name="T14" fmla="*/ 0 60000 65536"/>
                <a:gd name="T15" fmla="*/ 0 60000 65536"/>
                <a:gd name="T16" fmla="*/ 0 60000 65536"/>
                <a:gd name="T17" fmla="*/ 0 60000 65536"/>
                <a:gd name="T18" fmla="*/ 0 60000 65536"/>
                <a:gd name="T19" fmla="*/ 0 60000 65536"/>
                <a:gd name="T20" fmla="*/ 0 60000 65536"/>
                <a:gd name="T21" fmla="*/ 0 w 67"/>
                <a:gd name="T22" fmla="*/ 0 h 122"/>
                <a:gd name="T23" fmla="*/ 67 w 67"/>
                <a:gd name="T24" fmla="*/ 122 h 1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122">
                  <a:moveTo>
                    <a:pt x="67" y="42"/>
                  </a:moveTo>
                  <a:lnTo>
                    <a:pt x="39" y="122"/>
                  </a:lnTo>
                  <a:lnTo>
                    <a:pt x="0" y="111"/>
                  </a:lnTo>
                  <a:lnTo>
                    <a:pt x="55" y="0"/>
                  </a:lnTo>
                  <a:lnTo>
                    <a:pt x="64" y="22"/>
                  </a:lnTo>
                  <a:lnTo>
                    <a:pt x="67"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2" name="Freeform 255">
              <a:extLst>
                <a:ext uri="{FF2B5EF4-FFF2-40B4-BE49-F238E27FC236}">
                  <a16:creationId xmlns:a16="http://schemas.microsoft.com/office/drawing/2014/main" id="{E02EE76B-2164-4BDF-8FA1-4B3BD919A819}"/>
                </a:ext>
              </a:extLst>
            </p:cNvPr>
            <p:cNvSpPr>
              <a:spLocks/>
            </p:cNvSpPr>
            <p:nvPr/>
          </p:nvSpPr>
          <p:spPr bwMode="auto">
            <a:xfrm>
              <a:off x="4875" y="3346"/>
              <a:ext cx="34" cy="69"/>
            </a:xfrm>
            <a:custGeom>
              <a:avLst/>
              <a:gdLst>
                <a:gd name="T0" fmla="*/ 2 w 68"/>
                <a:gd name="T1" fmla="*/ 1 h 138"/>
                <a:gd name="T2" fmla="*/ 1 w 68"/>
                <a:gd name="T3" fmla="*/ 4 h 138"/>
                <a:gd name="T4" fmla="*/ 0 w 68"/>
                <a:gd name="T5" fmla="*/ 4 h 138"/>
                <a:gd name="T6" fmla="*/ 1 w 68"/>
                <a:gd name="T7" fmla="*/ 1 h 138"/>
                <a:gd name="T8" fmla="*/ 2 w 68"/>
                <a:gd name="T9" fmla="*/ 0 h 138"/>
                <a:gd name="T10" fmla="*/ 2 w 68"/>
                <a:gd name="T11" fmla="*/ 1 h 138"/>
                <a:gd name="T12" fmla="*/ 2 w 68"/>
                <a:gd name="T13" fmla="*/ 1 h 138"/>
                <a:gd name="T14" fmla="*/ 0 60000 65536"/>
                <a:gd name="T15" fmla="*/ 0 60000 65536"/>
                <a:gd name="T16" fmla="*/ 0 60000 65536"/>
                <a:gd name="T17" fmla="*/ 0 60000 65536"/>
                <a:gd name="T18" fmla="*/ 0 60000 65536"/>
                <a:gd name="T19" fmla="*/ 0 60000 65536"/>
                <a:gd name="T20" fmla="*/ 0 60000 65536"/>
                <a:gd name="T21" fmla="*/ 0 w 68"/>
                <a:gd name="T22" fmla="*/ 0 h 138"/>
                <a:gd name="T23" fmla="*/ 68 w 68"/>
                <a:gd name="T24" fmla="*/ 138 h 1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138">
                  <a:moveTo>
                    <a:pt x="68" y="26"/>
                  </a:moveTo>
                  <a:lnTo>
                    <a:pt x="16" y="135"/>
                  </a:lnTo>
                  <a:lnTo>
                    <a:pt x="0" y="138"/>
                  </a:lnTo>
                  <a:lnTo>
                    <a:pt x="49" y="14"/>
                  </a:lnTo>
                  <a:lnTo>
                    <a:pt x="65" y="0"/>
                  </a:lnTo>
                  <a:lnTo>
                    <a:pt x="68"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3" name="Freeform 256">
              <a:extLst>
                <a:ext uri="{FF2B5EF4-FFF2-40B4-BE49-F238E27FC236}">
                  <a16:creationId xmlns:a16="http://schemas.microsoft.com/office/drawing/2014/main" id="{CE3D4487-26B2-4E2E-98F2-410CADDDAEFB}"/>
                </a:ext>
              </a:extLst>
            </p:cNvPr>
            <p:cNvSpPr>
              <a:spLocks/>
            </p:cNvSpPr>
            <p:nvPr/>
          </p:nvSpPr>
          <p:spPr bwMode="auto">
            <a:xfrm>
              <a:off x="4760" y="3412"/>
              <a:ext cx="158" cy="418"/>
            </a:xfrm>
            <a:custGeom>
              <a:avLst/>
              <a:gdLst>
                <a:gd name="T0" fmla="*/ 7 w 315"/>
                <a:gd name="T1" fmla="*/ 1 h 836"/>
                <a:gd name="T2" fmla="*/ 9 w 315"/>
                <a:gd name="T3" fmla="*/ 1 h 836"/>
                <a:gd name="T4" fmla="*/ 9 w 315"/>
                <a:gd name="T5" fmla="*/ 1 h 836"/>
                <a:gd name="T6" fmla="*/ 10 w 315"/>
                <a:gd name="T7" fmla="*/ 1 h 836"/>
                <a:gd name="T8" fmla="*/ 10 w 315"/>
                <a:gd name="T9" fmla="*/ 2 h 836"/>
                <a:gd name="T10" fmla="*/ 10 w 315"/>
                <a:gd name="T11" fmla="*/ 2 h 836"/>
                <a:gd name="T12" fmla="*/ 10 w 315"/>
                <a:gd name="T13" fmla="*/ 3 h 836"/>
                <a:gd name="T14" fmla="*/ 10 w 315"/>
                <a:gd name="T15" fmla="*/ 3 h 836"/>
                <a:gd name="T16" fmla="*/ 6 w 315"/>
                <a:gd name="T17" fmla="*/ 17 h 836"/>
                <a:gd name="T18" fmla="*/ 4 w 315"/>
                <a:gd name="T19" fmla="*/ 22 h 836"/>
                <a:gd name="T20" fmla="*/ 2 w 315"/>
                <a:gd name="T21" fmla="*/ 26 h 836"/>
                <a:gd name="T22" fmla="*/ 1 w 315"/>
                <a:gd name="T23" fmla="*/ 26 h 836"/>
                <a:gd name="T24" fmla="*/ 0 w 315"/>
                <a:gd name="T25" fmla="*/ 26 h 836"/>
                <a:gd name="T26" fmla="*/ 4 w 315"/>
                <a:gd name="T27" fmla="*/ 21 h 836"/>
                <a:gd name="T28" fmla="*/ 6 w 315"/>
                <a:gd name="T29" fmla="*/ 14 h 836"/>
                <a:gd name="T30" fmla="*/ 9 w 315"/>
                <a:gd name="T31" fmla="*/ 7 h 836"/>
                <a:gd name="T32" fmla="*/ 10 w 315"/>
                <a:gd name="T33" fmla="*/ 3 h 836"/>
                <a:gd name="T34" fmla="*/ 9 w 315"/>
                <a:gd name="T35" fmla="*/ 3 h 836"/>
                <a:gd name="T36" fmla="*/ 9 w 315"/>
                <a:gd name="T37" fmla="*/ 2 h 836"/>
                <a:gd name="T38" fmla="*/ 8 w 315"/>
                <a:gd name="T39" fmla="*/ 2 h 836"/>
                <a:gd name="T40" fmla="*/ 7 w 315"/>
                <a:gd name="T41" fmla="*/ 1 h 836"/>
                <a:gd name="T42" fmla="*/ 7 w 315"/>
                <a:gd name="T43" fmla="*/ 0 h 836"/>
                <a:gd name="T44" fmla="*/ 7 w 315"/>
                <a:gd name="T45" fmla="*/ 1 h 836"/>
                <a:gd name="T46" fmla="*/ 7 w 315"/>
                <a:gd name="T47" fmla="*/ 1 h 8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5"/>
                <a:gd name="T73" fmla="*/ 0 h 836"/>
                <a:gd name="T74" fmla="*/ 315 w 315"/>
                <a:gd name="T75" fmla="*/ 836 h 8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5" h="836">
                  <a:moveTo>
                    <a:pt x="219" y="11"/>
                  </a:moveTo>
                  <a:lnTo>
                    <a:pt x="271" y="31"/>
                  </a:lnTo>
                  <a:lnTo>
                    <a:pt x="275" y="16"/>
                  </a:lnTo>
                  <a:lnTo>
                    <a:pt x="304" y="31"/>
                  </a:lnTo>
                  <a:lnTo>
                    <a:pt x="314" y="47"/>
                  </a:lnTo>
                  <a:lnTo>
                    <a:pt x="292" y="56"/>
                  </a:lnTo>
                  <a:lnTo>
                    <a:pt x="302" y="85"/>
                  </a:lnTo>
                  <a:lnTo>
                    <a:pt x="315" y="116"/>
                  </a:lnTo>
                  <a:lnTo>
                    <a:pt x="184" y="529"/>
                  </a:lnTo>
                  <a:lnTo>
                    <a:pt x="118" y="685"/>
                  </a:lnTo>
                  <a:lnTo>
                    <a:pt x="35" y="815"/>
                  </a:lnTo>
                  <a:lnTo>
                    <a:pt x="12" y="836"/>
                  </a:lnTo>
                  <a:lnTo>
                    <a:pt x="0" y="829"/>
                  </a:lnTo>
                  <a:lnTo>
                    <a:pt x="113" y="665"/>
                  </a:lnTo>
                  <a:lnTo>
                    <a:pt x="187" y="474"/>
                  </a:lnTo>
                  <a:lnTo>
                    <a:pt x="261" y="218"/>
                  </a:lnTo>
                  <a:lnTo>
                    <a:pt x="299" y="110"/>
                  </a:lnTo>
                  <a:lnTo>
                    <a:pt x="268" y="96"/>
                  </a:lnTo>
                  <a:lnTo>
                    <a:pt x="276" y="56"/>
                  </a:lnTo>
                  <a:lnTo>
                    <a:pt x="232" y="39"/>
                  </a:lnTo>
                  <a:lnTo>
                    <a:pt x="196" y="20"/>
                  </a:lnTo>
                  <a:lnTo>
                    <a:pt x="203" y="0"/>
                  </a:lnTo>
                  <a:lnTo>
                    <a:pt x="219"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4" name="Freeform 257">
              <a:extLst>
                <a:ext uri="{FF2B5EF4-FFF2-40B4-BE49-F238E27FC236}">
                  <a16:creationId xmlns:a16="http://schemas.microsoft.com/office/drawing/2014/main" id="{544B9963-63E6-405A-A3B3-31FBD694F2D6}"/>
                </a:ext>
              </a:extLst>
            </p:cNvPr>
            <p:cNvSpPr>
              <a:spLocks/>
            </p:cNvSpPr>
            <p:nvPr/>
          </p:nvSpPr>
          <p:spPr bwMode="auto">
            <a:xfrm>
              <a:off x="4737" y="3447"/>
              <a:ext cx="153" cy="401"/>
            </a:xfrm>
            <a:custGeom>
              <a:avLst/>
              <a:gdLst>
                <a:gd name="T0" fmla="*/ 9 w 306"/>
                <a:gd name="T1" fmla="*/ 1 h 802"/>
                <a:gd name="T2" fmla="*/ 10 w 306"/>
                <a:gd name="T3" fmla="*/ 1 h 802"/>
                <a:gd name="T4" fmla="*/ 10 w 306"/>
                <a:gd name="T5" fmla="*/ 2 h 802"/>
                <a:gd name="T6" fmla="*/ 9 w 306"/>
                <a:gd name="T7" fmla="*/ 5 h 802"/>
                <a:gd name="T8" fmla="*/ 5 w 306"/>
                <a:gd name="T9" fmla="*/ 16 h 802"/>
                <a:gd name="T10" fmla="*/ 5 w 306"/>
                <a:gd name="T11" fmla="*/ 18 h 802"/>
                <a:gd name="T12" fmla="*/ 3 w 306"/>
                <a:gd name="T13" fmla="*/ 21 h 802"/>
                <a:gd name="T14" fmla="*/ 2 w 306"/>
                <a:gd name="T15" fmla="*/ 22 h 802"/>
                <a:gd name="T16" fmla="*/ 1 w 306"/>
                <a:gd name="T17" fmla="*/ 24 h 802"/>
                <a:gd name="T18" fmla="*/ 1 w 306"/>
                <a:gd name="T19" fmla="*/ 24 h 802"/>
                <a:gd name="T20" fmla="*/ 1 w 306"/>
                <a:gd name="T21" fmla="*/ 25 h 802"/>
                <a:gd name="T22" fmla="*/ 1 w 306"/>
                <a:gd name="T23" fmla="*/ 25 h 802"/>
                <a:gd name="T24" fmla="*/ 1 w 306"/>
                <a:gd name="T25" fmla="*/ 25 h 802"/>
                <a:gd name="T26" fmla="*/ 1 w 306"/>
                <a:gd name="T27" fmla="*/ 25 h 802"/>
                <a:gd name="T28" fmla="*/ 1 w 306"/>
                <a:gd name="T29" fmla="*/ 25 h 802"/>
                <a:gd name="T30" fmla="*/ 1 w 306"/>
                <a:gd name="T31" fmla="*/ 25 h 802"/>
                <a:gd name="T32" fmla="*/ 0 w 306"/>
                <a:gd name="T33" fmla="*/ 25 h 802"/>
                <a:gd name="T34" fmla="*/ 0 w 306"/>
                <a:gd name="T35" fmla="*/ 24 h 802"/>
                <a:gd name="T36" fmla="*/ 1 w 306"/>
                <a:gd name="T37" fmla="*/ 24 h 802"/>
                <a:gd name="T38" fmla="*/ 1 w 306"/>
                <a:gd name="T39" fmla="*/ 23 h 802"/>
                <a:gd name="T40" fmla="*/ 1 w 306"/>
                <a:gd name="T41" fmla="*/ 23 h 802"/>
                <a:gd name="T42" fmla="*/ 3 w 306"/>
                <a:gd name="T43" fmla="*/ 20 h 802"/>
                <a:gd name="T44" fmla="*/ 5 w 306"/>
                <a:gd name="T45" fmla="*/ 14 h 802"/>
                <a:gd name="T46" fmla="*/ 7 w 306"/>
                <a:gd name="T47" fmla="*/ 6 h 802"/>
                <a:gd name="T48" fmla="*/ 10 w 306"/>
                <a:gd name="T49" fmla="*/ 2 h 802"/>
                <a:gd name="T50" fmla="*/ 9 w 306"/>
                <a:gd name="T51" fmla="*/ 1 h 802"/>
                <a:gd name="T52" fmla="*/ 7 w 306"/>
                <a:gd name="T53" fmla="*/ 1 h 802"/>
                <a:gd name="T54" fmla="*/ 5 w 306"/>
                <a:gd name="T55" fmla="*/ 0 h 802"/>
                <a:gd name="T56" fmla="*/ 9 w 306"/>
                <a:gd name="T57" fmla="*/ 1 h 802"/>
                <a:gd name="T58" fmla="*/ 9 w 306"/>
                <a:gd name="T59" fmla="*/ 1 h 8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802"/>
                <a:gd name="T92" fmla="*/ 306 w 306"/>
                <a:gd name="T93" fmla="*/ 802 h 8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802">
                  <a:moveTo>
                    <a:pt x="267" y="4"/>
                  </a:moveTo>
                  <a:lnTo>
                    <a:pt x="293" y="10"/>
                  </a:lnTo>
                  <a:lnTo>
                    <a:pt x="306" y="37"/>
                  </a:lnTo>
                  <a:lnTo>
                    <a:pt x="282" y="132"/>
                  </a:lnTo>
                  <a:lnTo>
                    <a:pt x="170" y="512"/>
                  </a:lnTo>
                  <a:lnTo>
                    <a:pt x="142" y="574"/>
                  </a:lnTo>
                  <a:lnTo>
                    <a:pt x="99" y="657"/>
                  </a:lnTo>
                  <a:lnTo>
                    <a:pt x="78" y="699"/>
                  </a:lnTo>
                  <a:lnTo>
                    <a:pt x="37" y="739"/>
                  </a:lnTo>
                  <a:lnTo>
                    <a:pt x="16" y="753"/>
                  </a:lnTo>
                  <a:lnTo>
                    <a:pt x="11" y="770"/>
                  </a:lnTo>
                  <a:lnTo>
                    <a:pt x="30" y="775"/>
                  </a:lnTo>
                  <a:lnTo>
                    <a:pt x="34" y="786"/>
                  </a:lnTo>
                  <a:lnTo>
                    <a:pt x="57" y="782"/>
                  </a:lnTo>
                  <a:lnTo>
                    <a:pt x="50" y="796"/>
                  </a:lnTo>
                  <a:lnTo>
                    <a:pt x="34" y="802"/>
                  </a:lnTo>
                  <a:lnTo>
                    <a:pt x="0" y="782"/>
                  </a:lnTo>
                  <a:lnTo>
                    <a:pt x="0" y="759"/>
                  </a:lnTo>
                  <a:lnTo>
                    <a:pt x="7" y="737"/>
                  </a:lnTo>
                  <a:lnTo>
                    <a:pt x="20" y="726"/>
                  </a:lnTo>
                  <a:lnTo>
                    <a:pt x="43" y="726"/>
                  </a:lnTo>
                  <a:lnTo>
                    <a:pt x="111" y="611"/>
                  </a:lnTo>
                  <a:lnTo>
                    <a:pt x="167" y="474"/>
                  </a:lnTo>
                  <a:lnTo>
                    <a:pt x="247" y="193"/>
                  </a:lnTo>
                  <a:lnTo>
                    <a:pt x="290" y="53"/>
                  </a:lnTo>
                  <a:lnTo>
                    <a:pt x="273" y="29"/>
                  </a:lnTo>
                  <a:lnTo>
                    <a:pt x="230" y="10"/>
                  </a:lnTo>
                  <a:lnTo>
                    <a:pt x="180" y="0"/>
                  </a:lnTo>
                  <a:lnTo>
                    <a:pt x="26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5" name="Freeform 258">
              <a:extLst>
                <a:ext uri="{FF2B5EF4-FFF2-40B4-BE49-F238E27FC236}">
                  <a16:creationId xmlns:a16="http://schemas.microsoft.com/office/drawing/2014/main" id="{582A31B4-EDC2-4ECD-B59D-31D93B67E852}"/>
                </a:ext>
              </a:extLst>
            </p:cNvPr>
            <p:cNvSpPr>
              <a:spLocks/>
            </p:cNvSpPr>
            <p:nvPr/>
          </p:nvSpPr>
          <p:spPr bwMode="auto">
            <a:xfrm>
              <a:off x="4842" y="3429"/>
              <a:ext cx="56" cy="23"/>
            </a:xfrm>
            <a:custGeom>
              <a:avLst/>
              <a:gdLst>
                <a:gd name="T0" fmla="*/ 2 w 112"/>
                <a:gd name="T1" fmla="*/ 0 h 46"/>
                <a:gd name="T2" fmla="*/ 1 w 112"/>
                <a:gd name="T3" fmla="*/ 1 h 46"/>
                <a:gd name="T4" fmla="*/ 0 w 112"/>
                <a:gd name="T5" fmla="*/ 1 h 46"/>
                <a:gd name="T6" fmla="*/ 1 w 112"/>
                <a:gd name="T7" fmla="*/ 1 h 46"/>
                <a:gd name="T8" fmla="*/ 2 w 112"/>
                <a:gd name="T9" fmla="*/ 1 h 46"/>
                <a:gd name="T10" fmla="*/ 4 w 112"/>
                <a:gd name="T11" fmla="*/ 1 h 46"/>
                <a:gd name="T12" fmla="*/ 2 w 112"/>
                <a:gd name="T13" fmla="*/ 0 h 46"/>
                <a:gd name="T14" fmla="*/ 2 w 112"/>
                <a:gd name="T15" fmla="*/ 0 h 46"/>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46"/>
                <a:gd name="T26" fmla="*/ 112 w 112"/>
                <a:gd name="T27" fmla="*/ 46 h 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46">
                  <a:moveTo>
                    <a:pt x="62" y="0"/>
                  </a:moveTo>
                  <a:lnTo>
                    <a:pt x="15" y="17"/>
                  </a:lnTo>
                  <a:lnTo>
                    <a:pt x="0" y="26"/>
                  </a:lnTo>
                  <a:lnTo>
                    <a:pt x="32" y="46"/>
                  </a:lnTo>
                  <a:lnTo>
                    <a:pt x="56" y="26"/>
                  </a:lnTo>
                  <a:lnTo>
                    <a:pt x="112" y="13"/>
                  </a:lnTo>
                  <a:lnTo>
                    <a:pt x="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6" name="Freeform 259">
              <a:extLst>
                <a:ext uri="{FF2B5EF4-FFF2-40B4-BE49-F238E27FC236}">
                  <a16:creationId xmlns:a16="http://schemas.microsoft.com/office/drawing/2014/main" id="{84204EC3-28C3-4771-A3D3-A204F545C9E9}"/>
                </a:ext>
              </a:extLst>
            </p:cNvPr>
            <p:cNvSpPr>
              <a:spLocks/>
            </p:cNvSpPr>
            <p:nvPr/>
          </p:nvSpPr>
          <p:spPr bwMode="auto">
            <a:xfrm>
              <a:off x="4352" y="3429"/>
              <a:ext cx="514" cy="783"/>
            </a:xfrm>
            <a:custGeom>
              <a:avLst/>
              <a:gdLst>
                <a:gd name="T0" fmla="*/ 31 w 1028"/>
                <a:gd name="T1" fmla="*/ 2 h 1565"/>
                <a:gd name="T2" fmla="*/ 29 w 1028"/>
                <a:gd name="T3" fmla="*/ 1 h 1565"/>
                <a:gd name="T4" fmla="*/ 27 w 1028"/>
                <a:gd name="T5" fmla="*/ 1 h 1565"/>
                <a:gd name="T6" fmla="*/ 25 w 1028"/>
                <a:gd name="T7" fmla="*/ 0 h 1565"/>
                <a:gd name="T8" fmla="*/ 22 w 1028"/>
                <a:gd name="T9" fmla="*/ 1 h 1565"/>
                <a:gd name="T10" fmla="*/ 19 w 1028"/>
                <a:gd name="T11" fmla="*/ 2 h 1565"/>
                <a:gd name="T12" fmla="*/ 16 w 1028"/>
                <a:gd name="T13" fmla="*/ 3 h 1565"/>
                <a:gd name="T14" fmla="*/ 12 w 1028"/>
                <a:gd name="T15" fmla="*/ 6 h 1565"/>
                <a:gd name="T16" fmla="*/ 9 w 1028"/>
                <a:gd name="T17" fmla="*/ 9 h 1565"/>
                <a:gd name="T18" fmla="*/ 6 w 1028"/>
                <a:gd name="T19" fmla="*/ 12 h 1565"/>
                <a:gd name="T20" fmla="*/ 3 w 1028"/>
                <a:gd name="T21" fmla="*/ 17 h 1565"/>
                <a:gd name="T22" fmla="*/ 2 w 1028"/>
                <a:gd name="T23" fmla="*/ 21 h 1565"/>
                <a:gd name="T24" fmla="*/ 1 w 1028"/>
                <a:gd name="T25" fmla="*/ 26 h 1565"/>
                <a:gd name="T26" fmla="*/ 0 w 1028"/>
                <a:gd name="T27" fmla="*/ 31 h 1565"/>
                <a:gd name="T28" fmla="*/ 1 w 1028"/>
                <a:gd name="T29" fmla="*/ 35 h 1565"/>
                <a:gd name="T30" fmla="*/ 1 w 1028"/>
                <a:gd name="T31" fmla="*/ 40 h 1565"/>
                <a:gd name="T32" fmla="*/ 2 w 1028"/>
                <a:gd name="T33" fmla="*/ 43 h 1565"/>
                <a:gd name="T34" fmla="*/ 4 w 1028"/>
                <a:gd name="T35" fmla="*/ 46 h 1565"/>
                <a:gd name="T36" fmla="*/ 7 w 1028"/>
                <a:gd name="T37" fmla="*/ 48 h 1565"/>
                <a:gd name="T38" fmla="*/ 10 w 1028"/>
                <a:gd name="T39" fmla="*/ 49 h 1565"/>
                <a:gd name="T40" fmla="*/ 13 w 1028"/>
                <a:gd name="T41" fmla="*/ 49 h 1565"/>
                <a:gd name="T42" fmla="*/ 16 w 1028"/>
                <a:gd name="T43" fmla="*/ 49 h 1565"/>
                <a:gd name="T44" fmla="*/ 19 w 1028"/>
                <a:gd name="T45" fmla="*/ 48 h 1565"/>
                <a:gd name="T46" fmla="*/ 23 w 1028"/>
                <a:gd name="T47" fmla="*/ 47 h 1565"/>
                <a:gd name="T48" fmla="*/ 27 w 1028"/>
                <a:gd name="T49" fmla="*/ 43 h 1565"/>
                <a:gd name="T50" fmla="*/ 32 w 1028"/>
                <a:gd name="T51" fmla="*/ 38 h 1565"/>
                <a:gd name="T52" fmla="*/ 27 w 1028"/>
                <a:gd name="T53" fmla="*/ 43 h 1565"/>
                <a:gd name="T54" fmla="*/ 24 w 1028"/>
                <a:gd name="T55" fmla="*/ 45 h 1565"/>
                <a:gd name="T56" fmla="*/ 20 w 1028"/>
                <a:gd name="T57" fmla="*/ 47 h 1565"/>
                <a:gd name="T58" fmla="*/ 18 w 1028"/>
                <a:gd name="T59" fmla="*/ 48 h 1565"/>
                <a:gd name="T60" fmla="*/ 15 w 1028"/>
                <a:gd name="T61" fmla="*/ 49 h 1565"/>
                <a:gd name="T62" fmla="*/ 13 w 1028"/>
                <a:gd name="T63" fmla="*/ 49 h 1565"/>
                <a:gd name="T64" fmla="*/ 11 w 1028"/>
                <a:gd name="T65" fmla="*/ 48 h 1565"/>
                <a:gd name="T66" fmla="*/ 8 w 1028"/>
                <a:gd name="T67" fmla="*/ 48 h 1565"/>
                <a:gd name="T68" fmla="*/ 5 w 1028"/>
                <a:gd name="T69" fmla="*/ 46 h 1565"/>
                <a:gd name="T70" fmla="*/ 3 w 1028"/>
                <a:gd name="T71" fmla="*/ 43 h 1565"/>
                <a:gd name="T72" fmla="*/ 2 w 1028"/>
                <a:gd name="T73" fmla="*/ 40 h 1565"/>
                <a:gd name="T74" fmla="*/ 1 w 1028"/>
                <a:gd name="T75" fmla="*/ 36 h 1565"/>
                <a:gd name="T76" fmla="*/ 1 w 1028"/>
                <a:gd name="T77" fmla="*/ 31 h 1565"/>
                <a:gd name="T78" fmla="*/ 1 w 1028"/>
                <a:gd name="T79" fmla="*/ 26 h 1565"/>
                <a:gd name="T80" fmla="*/ 2 w 1028"/>
                <a:gd name="T81" fmla="*/ 23 h 1565"/>
                <a:gd name="T82" fmla="*/ 4 w 1028"/>
                <a:gd name="T83" fmla="*/ 19 h 1565"/>
                <a:gd name="T84" fmla="*/ 6 w 1028"/>
                <a:gd name="T85" fmla="*/ 15 h 1565"/>
                <a:gd name="T86" fmla="*/ 8 w 1028"/>
                <a:gd name="T87" fmla="*/ 11 h 1565"/>
                <a:gd name="T88" fmla="*/ 11 w 1028"/>
                <a:gd name="T89" fmla="*/ 8 h 1565"/>
                <a:gd name="T90" fmla="*/ 14 w 1028"/>
                <a:gd name="T91" fmla="*/ 6 h 1565"/>
                <a:gd name="T92" fmla="*/ 17 w 1028"/>
                <a:gd name="T93" fmla="*/ 4 h 1565"/>
                <a:gd name="T94" fmla="*/ 20 w 1028"/>
                <a:gd name="T95" fmla="*/ 2 h 1565"/>
                <a:gd name="T96" fmla="*/ 24 w 1028"/>
                <a:gd name="T97" fmla="*/ 1 h 1565"/>
                <a:gd name="T98" fmla="*/ 27 w 1028"/>
                <a:gd name="T99" fmla="*/ 1 h 1565"/>
                <a:gd name="T100" fmla="*/ 29 w 1028"/>
                <a:gd name="T101" fmla="*/ 1 h 1565"/>
                <a:gd name="T102" fmla="*/ 32 w 1028"/>
                <a:gd name="T103" fmla="*/ 2 h 1565"/>
                <a:gd name="T104" fmla="*/ 31 w 1028"/>
                <a:gd name="T105" fmla="*/ 2 h 1565"/>
                <a:gd name="T106" fmla="*/ 31 w 1028"/>
                <a:gd name="T107" fmla="*/ 2 h 156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28"/>
                <a:gd name="T163" fmla="*/ 0 h 1565"/>
                <a:gd name="T164" fmla="*/ 1028 w 1028"/>
                <a:gd name="T165" fmla="*/ 1565 h 156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28" h="1565">
                  <a:moveTo>
                    <a:pt x="1000" y="33"/>
                  </a:moveTo>
                  <a:lnTo>
                    <a:pt x="949" y="16"/>
                  </a:lnTo>
                  <a:lnTo>
                    <a:pt x="888" y="5"/>
                  </a:lnTo>
                  <a:lnTo>
                    <a:pt x="811" y="0"/>
                  </a:lnTo>
                  <a:lnTo>
                    <a:pt x="720" y="17"/>
                  </a:lnTo>
                  <a:lnTo>
                    <a:pt x="631" y="45"/>
                  </a:lnTo>
                  <a:lnTo>
                    <a:pt x="520" y="96"/>
                  </a:lnTo>
                  <a:lnTo>
                    <a:pt x="410" y="176"/>
                  </a:lnTo>
                  <a:lnTo>
                    <a:pt x="316" y="265"/>
                  </a:lnTo>
                  <a:lnTo>
                    <a:pt x="210" y="382"/>
                  </a:lnTo>
                  <a:lnTo>
                    <a:pt x="122" y="532"/>
                  </a:lnTo>
                  <a:lnTo>
                    <a:pt x="70" y="647"/>
                  </a:lnTo>
                  <a:lnTo>
                    <a:pt x="22" y="822"/>
                  </a:lnTo>
                  <a:lnTo>
                    <a:pt x="0" y="969"/>
                  </a:lnTo>
                  <a:lnTo>
                    <a:pt x="1" y="1117"/>
                  </a:lnTo>
                  <a:lnTo>
                    <a:pt x="30" y="1266"/>
                  </a:lnTo>
                  <a:lnTo>
                    <a:pt x="82" y="1371"/>
                  </a:lnTo>
                  <a:lnTo>
                    <a:pt x="157" y="1455"/>
                  </a:lnTo>
                  <a:lnTo>
                    <a:pt x="224" y="1506"/>
                  </a:lnTo>
                  <a:lnTo>
                    <a:pt x="333" y="1549"/>
                  </a:lnTo>
                  <a:lnTo>
                    <a:pt x="444" y="1565"/>
                  </a:lnTo>
                  <a:lnTo>
                    <a:pt x="538" y="1551"/>
                  </a:lnTo>
                  <a:lnTo>
                    <a:pt x="637" y="1524"/>
                  </a:lnTo>
                  <a:lnTo>
                    <a:pt x="749" y="1478"/>
                  </a:lnTo>
                  <a:lnTo>
                    <a:pt x="888" y="1358"/>
                  </a:lnTo>
                  <a:lnTo>
                    <a:pt x="1026" y="1200"/>
                  </a:lnTo>
                  <a:lnTo>
                    <a:pt x="864" y="1358"/>
                  </a:lnTo>
                  <a:lnTo>
                    <a:pt x="785" y="1423"/>
                  </a:lnTo>
                  <a:lnTo>
                    <a:pt x="664" y="1495"/>
                  </a:lnTo>
                  <a:lnTo>
                    <a:pt x="579" y="1522"/>
                  </a:lnTo>
                  <a:lnTo>
                    <a:pt x="505" y="1538"/>
                  </a:lnTo>
                  <a:lnTo>
                    <a:pt x="437" y="1542"/>
                  </a:lnTo>
                  <a:lnTo>
                    <a:pt x="356" y="1535"/>
                  </a:lnTo>
                  <a:lnTo>
                    <a:pt x="257" y="1506"/>
                  </a:lnTo>
                  <a:lnTo>
                    <a:pt x="177" y="1446"/>
                  </a:lnTo>
                  <a:lnTo>
                    <a:pt x="106" y="1358"/>
                  </a:lnTo>
                  <a:lnTo>
                    <a:pt x="65" y="1255"/>
                  </a:lnTo>
                  <a:lnTo>
                    <a:pt x="40" y="1121"/>
                  </a:lnTo>
                  <a:lnTo>
                    <a:pt x="34" y="986"/>
                  </a:lnTo>
                  <a:lnTo>
                    <a:pt x="55" y="832"/>
                  </a:lnTo>
                  <a:lnTo>
                    <a:pt x="85" y="714"/>
                  </a:lnTo>
                  <a:lnTo>
                    <a:pt x="137" y="599"/>
                  </a:lnTo>
                  <a:lnTo>
                    <a:pt x="200" y="466"/>
                  </a:lnTo>
                  <a:lnTo>
                    <a:pt x="273" y="352"/>
                  </a:lnTo>
                  <a:lnTo>
                    <a:pt x="369" y="247"/>
                  </a:lnTo>
                  <a:lnTo>
                    <a:pt x="461" y="168"/>
                  </a:lnTo>
                  <a:lnTo>
                    <a:pt x="552" y="109"/>
                  </a:lnTo>
                  <a:lnTo>
                    <a:pt x="660" y="61"/>
                  </a:lnTo>
                  <a:lnTo>
                    <a:pt x="789" y="26"/>
                  </a:lnTo>
                  <a:lnTo>
                    <a:pt x="871" y="22"/>
                  </a:lnTo>
                  <a:lnTo>
                    <a:pt x="944" y="29"/>
                  </a:lnTo>
                  <a:lnTo>
                    <a:pt x="1028" y="53"/>
                  </a:lnTo>
                  <a:lnTo>
                    <a:pt x="100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7" name="Freeform 260">
              <a:extLst>
                <a:ext uri="{FF2B5EF4-FFF2-40B4-BE49-F238E27FC236}">
                  <a16:creationId xmlns:a16="http://schemas.microsoft.com/office/drawing/2014/main" id="{59125669-9C7D-4518-8653-DA634E9888F3}"/>
                </a:ext>
              </a:extLst>
            </p:cNvPr>
            <p:cNvSpPr>
              <a:spLocks/>
            </p:cNvSpPr>
            <p:nvPr/>
          </p:nvSpPr>
          <p:spPr bwMode="auto">
            <a:xfrm>
              <a:off x="4382" y="3451"/>
              <a:ext cx="498" cy="737"/>
            </a:xfrm>
            <a:custGeom>
              <a:avLst/>
              <a:gdLst>
                <a:gd name="T0" fmla="*/ 32 w 995"/>
                <a:gd name="T1" fmla="*/ 2 h 1473"/>
                <a:gd name="T2" fmla="*/ 30 w 995"/>
                <a:gd name="T3" fmla="*/ 1 h 1473"/>
                <a:gd name="T4" fmla="*/ 27 w 995"/>
                <a:gd name="T5" fmla="*/ 1 h 1473"/>
                <a:gd name="T6" fmla="*/ 24 w 995"/>
                <a:gd name="T7" fmla="*/ 0 h 1473"/>
                <a:gd name="T8" fmla="*/ 21 w 995"/>
                <a:gd name="T9" fmla="*/ 1 h 1473"/>
                <a:gd name="T10" fmla="*/ 19 w 995"/>
                <a:gd name="T11" fmla="*/ 2 h 1473"/>
                <a:gd name="T12" fmla="*/ 16 w 995"/>
                <a:gd name="T13" fmla="*/ 4 h 1473"/>
                <a:gd name="T14" fmla="*/ 12 w 995"/>
                <a:gd name="T15" fmla="*/ 6 h 1473"/>
                <a:gd name="T16" fmla="*/ 10 w 995"/>
                <a:gd name="T17" fmla="*/ 9 h 1473"/>
                <a:gd name="T18" fmla="*/ 7 w 995"/>
                <a:gd name="T19" fmla="*/ 12 h 1473"/>
                <a:gd name="T20" fmla="*/ 5 w 995"/>
                <a:gd name="T21" fmla="*/ 16 h 1473"/>
                <a:gd name="T22" fmla="*/ 3 w 995"/>
                <a:gd name="T23" fmla="*/ 20 h 1473"/>
                <a:gd name="T24" fmla="*/ 1 w 995"/>
                <a:gd name="T25" fmla="*/ 24 h 1473"/>
                <a:gd name="T26" fmla="*/ 1 w 995"/>
                <a:gd name="T27" fmla="*/ 27 h 1473"/>
                <a:gd name="T28" fmla="*/ 1 w 995"/>
                <a:gd name="T29" fmla="*/ 29 h 1473"/>
                <a:gd name="T30" fmla="*/ 0 w 995"/>
                <a:gd name="T31" fmla="*/ 32 h 1473"/>
                <a:gd name="T32" fmla="*/ 1 w 995"/>
                <a:gd name="T33" fmla="*/ 34 h 1473"/>
                <a:gd name="T34" fmla="*/ 1 w 995"/>
                <a:gd name="T35" fmla="*/ 38 h 1473"/>
                <a:gd name="T36" fmla="*/ 3 w 995"/>
                <a:gd name="T37" fmla="*/ 41 h 1473"/>
                <a:gd name="T38" fmla="*/ 5 w 995"/>
                <a:gd name="T39" fmla="*/ 43 h 1473"/>
                <a:gd name="T40" fmla="*/ 6 w 995"/>
                <a:gd name="T41" fmla="*/ 44 h 1473"/>
                <a:gd name="T42" fmla="*/ 9 w 995"/>
                <a:gd name="T43" fmla="*/ 46 h 1473"/>
                <a:gd name="T44" fmla="*/ 12 w 995"/>
                <a:gd name="T45" fmla="*/ 47 h 1473"/>
                <a:gd name="T46" fmla="*/ 14 w 995"/>
                <a:gd name="T47" fmla="*/ 46 h 1473"/>
                <a:gd name="T48" fmla="*/ 16 w 995"/>
                <a:gd name="T49" fmla="*/ 46 h 1473"/>
                <a:gd name="T50" fmla="*/ 19 w 995"/>
                <a:gd name="T51" fmla="*/ 45 h 1473"/>
                <a:gd name="T52" fmla="*/ 23 w 995"/>
                <a:gd name="T53" fmla="*/ 43 h 1473"/>
                <a:gd name="T54" fmla="*/ 26 w 995"/>
                <a:gd name="T55" fmla="*/ 40 h 1473"/>
                <a:gd name="T56" fmla="*/ 30 w 995"/>
                <a:gd name="T57" fmla="*/ 37 h 1473"/>
                <a:gd name="T58" fmla="*/ 24 w 995"/>
                <a:gd name="T59" fmla="*/ 42 h 1473"/>
                <a:gd name="T60" fmla="*/ 20 w 995"/>
                <a:gd name="T61" fmla="*/ 44 h 1473"/>
                <a:gd name="T62" fmla="*/ 17 w 995"/>
                <a:gd name="T63" fmla="*/ 45 h 1473"/>
                <a:gd name="T64" fmla="*/ 22 w 995"/>
                <a:gd name="T65" fmla="*/ 43 h 1473"/>
                <a:gd name="T66" fmla="*/ 17 w 995"/>
                <a:gd name="T67" fmla="*/ 45 h 1473"/>
                <a:gd name="T68" fmla="*/ 13 w 995"/>
                <a:gd name="T69" fmla="*/ 45 h 1473"/>
                <a:gd name="T70" fmla="*/ 11 w 995"/>
                <a:gd name="T71" fmla="*/ 45 h 1473"/>
                <a:gd name="T72" fmla="*/ 8 w 995"/>
                <a:gd name="T73" fmla="*/ 44 h 1473"/>
                <a:gd name="T74" fmla="*/ 5 w 995"/>
                <a:gd name="T75" fmla="*/ 42 h 1473"/>
                <a:gd name="T76" fmla="*/ 3 w 995"/>
                <a:gd name="T77" fmla="*/ 40 h 1473"/>
                <a:gd name="T78" fmla="*/ 2 w 995"/>
                <a:gd name="T79" fmla="*/ 37 h 1473"/>
                <a:gd name="T80" fmla="*/ 1 w 995"/>
                <a:gd name="T81" fmla="*/ 33 h 1473"/>
                <a:gd name="T82" fmla="*/ 1 w 995"/>
                <a:gd name="T83" fmla="*/ 30 h 1473"/>
                <a:gd name="T84" fmla="*/ 2 w 995"/>
                <a:gd name="T85" fmla="*/ 27 h 1473"/>
                <a:gd name="T86" fmla="*/ 2 w 995"/>
                <a:gd name="T87" fmla="*/ 24 h 1473"/>
                <a:gd name="T88" fmla="*/ 3 w 995"/>
                <a:gd name="T89" fmla="*/ 21 h 1473"/>
                <a:gd name="T90" fmla="*/ 5 w 995"/>
                <a:gd name="T91" fmla="*/ 18 h 1473"/>
                <a:gd name="T92" fmla="*/ 6 w 995"/>
                <a:gd name="T93" fmla="*/ 14 h 1473"/>
                <a:gd name="T94" fmla="*/ 8 w 995"/>
                <a:gd name="T95" fmla="*/ 12 h 1473"/>
                <a:gd name="T96" fmla="*/ 10 w 995"/>
                <a:gd name="T97" fmla="*/ 9 h 1473"/>
                <a:gd name="T98" fmla="*/ 13 w 995"/>
                <a:gd name="T99" fmla="*/ 6 h 1473"/>
                <a:gd name="T100" fmla="*/ 15 w 995"/>
                <a:gd name="T101" fmla="*/ 5 h 1473"/>
                <a:gd name="T102" fmla="*/ 18 w 995"/>
                <a:gd name="T103" fmla="*/ 3 h 1473"/>
                <a:gd name="T104" fmla="*/ 21 w 995"/>
                <a:gd name="T105" fmla="*/ 2 h 1473"/>
                <a:gd name="T106" fmla="*/ 23 w 995"/>
                <a:gd name="T107" fmla="*/ 2 h 1473"/>
                <a:gd name="T108" fmla="*/ 25 w 995"/>
                <a:gd name="T109" fmla="*/ 1 h 1473"/>
                <a:gd name="T110" fmla="*/ 27 w 995"/>
                <a:gd name="T111" fmla="*/ 2 h 1473"/>
                <a:gd name="T112" fmla="*/ 29 w 995"/>
                <a:gd name="T113" fmla="*/ 2 h 1473"/>
                <a:gd name="T114" fmla="*/ 31 w 995"/>
                <a:gd name="T115" fmla="*/ 3 h 1473"/>
                <a:gd name="T116" fmla="*/ 31 w 995"/>
                <a:gd name="T117" fmla="*/ 3 h 1473"/>
                <a:gd name="T118" fmla="*/ 32 w 995"/>
                <a:gd name="T119" fmla="*/ 2 h 1473"/>
                <a:gd name="T120" fmla="*/ 32 w 995"/>
                <a:gd name="T121" fmla="*/ 2 h 14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5"/>
                <a:gd name="T184" fmla="*/ 0 h 1473"/>
                <a:gd name="T185" fmla="*/ 995 w 995"/>
                <a:gd name="T186" fmla="*/ 1473 h 14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5" h="1473">
                  <a:moveTo>
                    <a:pt x="995" y="64"/>
                  </a:moveTo>
                  <a:lnTo>
                    <a:pt x="935" y="31"/>
                  </a:lnTo>
                  <a:lnTo>
                    <a:pt x="856" y="6"/>
                  </a:lnTo>
                  <a:lnTo>
                    <a:pt x="764" y="0"/>
                  </a:lnTo>
                  <a:lnTo>
                    <a:pt x="669" y="13"/>
                  </a:lnTo>
                  <a:lnTo>
                    <a:pt x="584" y="43"/>
                  </a:lnTo>
                  <a:lnTo>
                    <a:pt x="485" y="99"/>
                  </a:lnTo>
                  <a:lnTo>
                    <a:pt x="384" y="184"/>
                  </a:lnTo>
                  <a:lnTo>
                    <a:pt x="289" y="267"/>
                  </a:lnTo>
                  <a:lnTo>
                    <a:pt x="206" y="373"/>
                  </a:lnTo>
                  <a:lnTo>
                    <a:pt x="137" y="493"/>
                  </a:lnTo>
                  <a:lnTo>
                    <a:pt x="68" y="626"/>
                  </a:lnTo>
                  <a:lnTo>
                    <a:pt x="29" y="753"/>
                  </a:lnTo>
                  <a:lnTo>
                    <a:pt x="13" y="838"/>
                  </a:lnTo>
                  <a:lnTo>
                    <a:pt x="2" y="912"/>
                  </a:lnTo>
                  <a:lnTo>
                    <a:pt x="0" y="1000"/>
                  </a:lnTo>
                  <a:lnTo>
                    <a:pt x="6" y="1088"/>
                  </a:lnTo>
                  <a:lnTo>
                    <a:pt x="26" y="1195"/>
                  </a:lnTo>
                  <a:lnTo>
                    <a:pt x="72" y="1286"/>
                  </a:lnTo>
                  <a:lnTo>
                    <a:pt x="141" y="1365"/>
                  </a:lnTo>
                  <a:lnTo>
                    <a:pt x="186" y="1407"/>
                  </a:lnTo>
                  <a:lnTo>
                    <a:pt x="288" y="1454"/>
                  </a:lnTo>
                  <a:lnTo>
                    <a:pt x="373" y="1473"/>
                  </a:lnTo>
                  <a:lnTo>
                    <a:pt x="440" y="1470"/>
                  </a:lnTo>
                  <a:lnTo>
                    <a:pt x="505" y="1454"/>
                  </a:lnTo>
                  <a:lnTo>
                    <a:pt x="608" y="1423"/>
                  </a:lnTo>
                  <a:lnTo>
                    <a:pt x="723" y="1354"/>
                  </a:lnTo>
                  <a:lnTo>
                    <a:pt x="808" y="1279"/>
                  </a:lnTo>
                  <a:lnTo>
                    <a:pt x="943" y="1154"/>
                  </a:lnTo>
                  <a:lnTo>
                    <a:pt x="755" y="1315"/>
                  </a:lnTo>
                  <a:lnTo>
                    <a:pt x="636" y="1394"/>
                  </a:lnTo>
                  <a:lnTo>
                    <a:pt x="535" y="1428"/>
                  </a:lnTo>
                  <a:lnTo>
                    <a:pt x="692" y="1346"/>
                  </a:lnTo>
                  <a:lnTo>
                    <a:pt x="521" y="1410"/>
                  </a:lnTo>
                  <a:lnTo>
                    <a:pt x="397" y="1425"/>
                  </a:lnTo>
                  <a:lnTo>
                    <a:pt x="337" y="1423"/>
                  </a:lnTo>
                  <a:lnTo>
                    <a:pt x="249" y="1407"/>
                  </a:lnTo>
                  <a:lnTo>
                    <a:pt x="148" y="1339"/>
                  </a:lnTo>
                  <a:lnTo>
                    <a:pt x="85" y="1254"/>
                  </a:lnTo>
                  <a:lnTo>
                    <a:pt x="49" y="1154"/>
                  </a:lnTo>
                  <a:lnTo>
                    <a:pt x="26" y="1036"/>
                  </a:lnTo>
                  <a:lnTo>
                    <a:pt x="29" y="953"/>
                  </a:lnTo>
                  <a:lnTo>
                    <a:pt x="33" y="838"/>
                  </a:lnTo>
                  <a:lnTo>
                    <a:pt x="51" y="744"/>
                  </a:lnTo>
                  <a:lnTo>
                    <a:pt x="81" y="658"/>
                  </a:lnTo>
                  <a:lnTo>
                    <a:pt x="133" y="546"/>
                  </a:lnTo>
                  <a:lnTo>
                    <a:pt x="190" y="435"/>
                  </a:lnTo>
                  <a:lnTo>
                    <a:pt x="240" y="358"/>
                  </a:lnTo>
                  <a:lnTo>
                    <a:pt x="317" y="267"/>
                  </a:lnTo>
                  <a:lnTo>
                    <a:pt x="396" y="192"/>
                  </a:lnTo>
                  <a:lnTo>
                    <a:pt x="473" y="131"/>
                  </a:lnTo>
                  <a:lnTo>
                    <a:pt x="564" y="80"/>
                  </a:lnTo>
                  <a:lnTo>
                    <a:pt x="644" y="49"/>
                  </a:lnTo>
                  <a:lnTo>
                    <a:pt x="723" y="33"/>
                  </a:lnTo>
                  <a:lnTo>
                    <a:pt x="787" y="27"/>
                  </a:lnTo>
                  <a:lnTo>
                    <a:pt x="858" y="36"/>
                  </a:lnTo>
                  <a:lnTo>
                    <a:pt x="927" y="57"/>
                  </a:lnTo>
                  <a:lnTo>
                    <a:pt x="968" y="76"/>
                  </a:lnTo>
                  <a:lnTo>
                    <a:pt x="991" y="87"/>
                  </a:lnTo>
                  <a:lnTo>
                    <a:pt x="995"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8" name="Freeform 261">
              <a:extLst>
                <a:ext uri="{FF2B5EF4-FFF2-40B4-BE49-F238E27FC236}">
                  <a16:creationId xmlns:a16="http://schemas.microsoft.com/office/drawing/2014/main" id="{622D1CA4-1967-4FAE-9933-603A7A021CAE}"/>
                </a:ext>
              </a:extLst>
            </p:cNvPr>
            <p:cNvSpPr>
              <a:spLocks/>
            </p:cNvSpPr>
            <p:nvPr/>
          </p:nvSpPr>
          <p:spPr bwMode="auto">
            <a:xfrm>
              <a:off x="4718" y="3479"/>
              <a:ext cx="150" cy="287"/>
            </a:xfrm>
            <a:custGeom>
              <a:avLst/>
              <a:gdLst>
                <a:gd name="T0" fmla="*/ 0 w 300"/>
                <a:gd name="T1" fmla="*/ 18 h 573"/>
                <a:gd name="T2" fmla="*/ 2 w 300"/>
                <a:gd name="T3" fmla="*/ 14 h 573"/>
                <a:gd name="T4" fmla="*/ 5 w 300"/>
                <a:gd name="T5" fmla="*/ 10 h 573"/>
                <a:gd name="T6" fmla="*/ 6 w 300"/>
                <a:gd name="T7" fmla="*/ 6 h 573"/>
                <a:gd name="T8" fmla="*/ 9 w 300"/>
                <a:gd name="T9" fmla="*/ 3 h 573"/>
                <a:gd name="T10" fmla="*/ 9 w 300"/>
                <a:gd name="T11" fmla="*/ 1 h 573"/>
                <a:gd name="T12" fmla="*/ 9 w 300"/>
                <a:gd name="T13" fmla="*/ 0 h 573"/>
                <a:gd name="T14" fmla="*/ 7 w 300"/>
                <a:gd name="T15" fmla="*/ 3 h 573"/>
                <a:gd name="T16" fmla="*/ 5 w 300"/>
                <a:gd name="T17" fmla="*/ 7 h 573"/>
                <a:gd name="T18" fmla="*/ 3 w 300"/>
                <a:gd name="T19" fmla="*/ 12 h 573"/>
                <a:gd name="T20" fmla="*/ 1 w 300"/>
                <a:gd name="T21" fmla="*/ 16 h 573"/>
                <a:gd name="T22" fmla="*/ 0 w 300"/>
                <a:gd name="T23" fmla="*/ 18 h 573"/>
                <a:gd name="T24" fmla="*/ 0 w 300"/>
                <a:gd name="T25" fmla="*/ 18 h 5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0"/>
                <a:gd name="T40" fmla="*/ 0 h 573"/>
                <a:gd name="T41" fmla="*/ 300 w 300"/>
                <a:gd name="T42" fmla="*/ 573 h 5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0" h="573">
                  <a:moveTo>
                    <a:pt x="0" y="573"/>
                  </a:moveTo>
                  <a:lnTo>
                    <a:pt x="92" y="445"/>
                  </a:lnTo>
                  <a:lnTo>
                    <a:pt x="165" y="292"/>
                  </a:lnTo>
                  <a:lnTo>
                    <a:pt x="220" y="168"/>
                  </a:lnTo>
                  <a:lnTo>
                    <a:pt x="268" y="69"/>
                  </a:lnTo>
                  <a:lnTo>
                    <a:pt x="300" y="16"/>
                  </a:lnTo>
                  <a:lnTo>
                    <a:pt x="263" y="0"/>
                  </a:lnTo>
                  <a:lnTo>
                    <a:pt x="238" y="85"/>
                  </a:lnTo>
                  <a:lnTo>
                    <a:pt x="191" y="208"/>
                  </a:lnTo>
                  <a:lnTo>
                    <a:pt x="109" y="371"/>
                  </a:lnTo>
                  <a:lnTo>
                    <a:pt x="40" y="494"/>
                  </a:lnTo>
                  <a:lnTo>
                    <a:pt x="0"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69" name="Freeform 262">
              <a:extLst>
                <a:ext uri="{FF2B5EF4-FFF2-40B4-BE49-F238E27FC236}">
                  <a16:creationId xmlns:a16="http://schemas.microsoft.com/office/drawing/2014/main" id="{4E615B0D-6AAF-4E3E-9474-8DED89875374}"/>
                </a:ext>
              </a:extLst>
            </p:cNvPr>
            <p:cNvSpPr>
              <a:spLocks/>
            </p:cNvSpPr>
            <p:nvPr/>
          </p:nvSpPr>
          <p:spPr bwMode="auto">
            <a:xfrm>
              <a:off x="4694" y="3471"/>
              <a:ext cx="144" cy="289"/>
            </a:xfrm>
            <a:custGeom>
              <a:avLst/>
              <a:gdLst>
                <a:gd name="T0" fmla="*/ 9 w 288"/>
                <a:gd name="T1" fmla="*/ 1 h 576"/>
                <a:gd name="T2" fmla="*/ 6 w 288"/>
                <a:gd name="T3" fmla="*/ 8 h 576"/>
                <a:gd name="T4" fmla="*/ 5 w 288"/>
                <a:gd name="T5" fmla="*/ 12 h 576"/>
                <a:gd name="T6" fmla="*/ 2 w 288"/>
                <a:gd name="T7" fmla="*/ 15 h 576"/>
                <a:gd name="T8" fmla="*/ 1 w 288"/>
                <a:gd name="T9" fmla="*/ 18 h 576"/>
                <a:gd name="T10" fmla="*/ 1 w 288"/>
                <a:gd name="T11" fmla="*/ 18 h 576"/>
                <a:gd name="T12" fmla="*/ 0 w 288"/>
                <a:gd name="T13" fmla="*/ 19 h 576"/>
                <a:gd name="T14" fmla="*/ 2 w 288"/>
                <a:gd name="T15" fmla="*/ 15 h 576"/>
                <a:gd name="T16" fmla="*/ 5 w 288"/>
                <a:gd name="T17" fmla="*/ 11 h 576"/>
                <a:gd name="T18" fmla="*/ 6 w 288"/>
                <a:gd name="T19" fmla="*/ 6 h 576"/>
                <a:gd name="T20" fmla="*/ 9 w 288"/>
                <a:gd name="T21" fmla="*/ 0 h 576"/>
                <a:gd name="T22" fmla="*/ 9 w 288"/>
                <a:gd name="T23" fmla="*/ 1 h 576"/>
                <a:gd name="T24" fmla="*/ 9 w 288"/>
                <a:gd name="T25" fmla="*/ 1 h 5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8"/>
                <a:gd name="T40" fmla="*/ 0 h 576"/>
                <a:gd name="T41" fmla="*/ 288 w 288"/>
                <a:gd name="T42" fmla="*/ 576 h 5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8" h="576">
                  <a:moveTo>
                    <a:pt x="288" y="13"/>
                  </a:moveTo>
                  <a:lnTo>
                    <a:pt x="196" y="227"/>
                  </a:lnTo>
                  <a:lnTo>
                    <a:pt x="137" y="371"/>
                  </a:lnTo>
                  <a:lnTo>
                    <a:pt x="92" y="466"/>
                  </a:lnTo>
                  <a:lnTo>
                    <a:pt x="29" y="558"/>
                  </a:lnTo>
                  <a:lnTo>
                    <a:pt x="19" y="569"/>
                  </a:lnTo>
                  <a:lnTo>
                    <a:pt x="0" y="576"/>
                  </a:lnTo>
                  <a:lnTo>
                    <a:pt x="85" y="457"/>
                  </a:lnTo>
                  <a:lnTo>
                    <a:pt x="142" y="329"/>
                  </a:lnTo>
                  <a:lnTo>
                    <a:pt x="213" y="164"/>
                  </a:lnTo>
                  <a:lnTo>
                    <a:pt x="279" y="0"/>
                  </a:lnTo>
                  <a:lnTo>
                    <a:pt x="288"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0" name="Freeform 263">
              <a:extLst>
                <a:ext uri="{FF2B5EF4-FFF2-40B4-BE49-F238E27FC236}">
                  <a16:creationId xmlns:a16="http://schemas.microsoft.com/office/drawing/2014/main" id="{F79C9F89-E4E5-40DE-A364-6C30D5DDA745}"/>
                </a:ext>
              </a:extLst>
            </p:cNvPr>
            <p:cNvSpPr>
              <a:spLocks/>
            </p:cNvSpPr>
            <p:nvPr/>
          </p:nvSpPr>
          <p:spPr bwMode="auto">
            <a:xfrm>
              <a:off x="4701" y="3780"/>
              <a:ext cx="84" cy="96"/>
            </a:xfrm>
            <a:custGeom>
              <a:avLst/>
              <a:gdLst>
                <a:gd name="T0" fmla="*/ 4 w 170"/>
                <a:gd name="T1" fmla="*/ 1 h 192"/>
                <a:gd name="T2" fmla="*/ 2 w 170"/>
                <a:gd name="T3" fmla="*/ 0 h 192"/>
                <a:gd name="T4" fmla="*/ 1 w 170"/>
                <a:gd name="T5" fmla="*/ 1 h 192"/>
                <a:gd name="T6" fmla="*/ 0 w 170"/>
                <a:gd name="T7" fmla="*/ 2 h 192"/>
                <a:gd name="T8" fmla="*/ 0 w 170"/>
                <a:gd name="T9" fmla="*/ 3 h 192"/>
                <a:gd name="T10" fmla="*/ 0 w 170"/>
                <a:gd name="T11" fmla="*/ 5 h 192"/>
                <a:gd name="T12" fmla="*/ 0 w 170"/>
                <a:gd name="T13" fmla="*/ 6 h 192"/>
                <a:gd name="T14" fmla="*/ 1 w 170"/>
                <a:gd name="T15" fmla="*/ 6 h 192"/>
                <a:gd name="T16" fmla="*/ 2 w 170"/>
                <a:gd name="T17" fmla="*/ 6 h 192"/>
                <a:gd name="T18" fmla="*/ 4 w 170"/>
                <a:gd name="T19" fmla="*/ 6 h 192"/>
                <a:gd name="T20" fmla="*/ 4 w 170"/>
                <a:gd name="T21" fmla="*/ 5 h 192"/>
                <a:gd name="T22" fmla="*/ 5 w 170"/>
                <a:gd name="T23" fmla="*/ 3 h 192"/>
                <a:gd name="T24" fmla="*/ 4 w 170"/>
                <a:gd name="T25" fmla="*/ 2 h 192"/>
                <a:gd name="T26" fmla="*/ 4 w 170"/>
                <a:gd name="T27" fmla="*/ 3 h 192"/>
                <a:gd name="T28" fmla="*/ 4 w 170"/>
                <a:gd name="T29" fmla="*/ 3 h 192"/>
                <a:gd name="T30" fmla="*/ 4 w 170"/>
                <a:gd name="T31" fmla="*/ 5 h 192"/>
                <a:gd name="T32" fmla="*/ 3 w 170"/>
                <a:gd name="T33" fmla="*/ 6 h 192"/>
                <a:gd name="T34" fmla="*/ 1 w 170"/>
                <a:gd name="T35" fmla="*/ 6 h 192"/>
                <a:gd name="T36" fmla="*/ 1 w 170"/>
                <a:gd name="T37" fmla="*/ 6 h 192"/>
                <a:gd name="T38" fmla="*/ 0 w 170"/>
                <a:gd name="T39" fmla="*/ 5 h 192"/>
                <a:gd name="T40" fmla="*/ 0 w 170"/>
                <a:gd name="T41" fmla="*/ 3 h 192"/>
                <a:gd name="T42" fmla="*/ 1 w 170"/>
                <a:gd name="T43" fmla="*/ 2 h 192"/>
                <a:gd name="T44" fmla="*/ 1 w 170"/>
                <a:gd name="T45" fmla="*/ 3 h 192"/>
                <a:gd name="T46" fmla="*/ 1 w 170"/>
                <a:gd name="T47" fmla="*/ 3 h 192"/>
                <a:gd name="T48" fmla="*/ 1 w 170"/>
                <a:gd name="T49" fmla="*/ 3 h 192"/>
                <a:gd name="T50" fmla="*/ 2 w 170"/>
                <a:gd name="T51" fmla="*/ 2 h 192"/>
                <a:gd name="T52" fmla="*/ 3 w 170"/>
                <a:gd name="T53" fmla="*/ 2 h 192"/>
                <a:gd name="T54" fmla="*/ 3 w 170"/>
                <a:gd name="T55" fmla="*/ 3 h 192"/>
                <a:gd name="T56" fmla="*/ 4 w 170"/>
                <a:gd name="T57" fmla="*/ 1 h 192"/>
                <a:gd name="T58" fmla="*/ 4 w 170"/>
                <a:gd name="T59" fmla="*/ 1 h 1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0"/>
                <a:gd name="T91" fmla="*/ 0 h 192"/>
                <a:gd name="T92" fmla="*/ 170 w 170"/>
                <a:gd name="T93" fmla="*/ 192 h 1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0" h="192">
                  <a:moveTo>
                    <a:pt x="138" y="12"/>
                  </a:moveTo>
                  <a:lnTo>
                    <a:pt x="92" y="0"/>
                  </a:lnTo>
                  <a:lnTo>
                    <a:pt x="52" y="17"/>
                  </a:lnTo>
                  <a:lnTo>
                    <a:pt x="19" y="47"/>
                  </a:lnTo>
                  <a:lnTo>
                    <a:pt x="0" y="93"/>
                  </a:lnTo>
                  <a:lnTo>
                    <a:pt x="3" y="140"/>
                  </a:lnTo>
                  <a:lnTo>
                    <a:pt x="20" y="171"/>
                  </a:lnTo>
                  <a:lnTo>
                    <a:pt x="55" y="191"/>
                  </a:lnTo>
                  <a:lnTo>
                    <a:pt x="95" y="192"/>
                  </a:lnTo>
                  <a:lnTo>
                    <a:pt x="140" y="171"/>
                  </a:lnTo>
                  <a:lnTo>
                    <a:pt x="158" y="136"/>
                  </a:lnTo>
                  <a:lnTo>
                    <a:pt x="170" y="87"/>
                  </a:lnTo>
                  <a:lnTo>
                    <a:pt x="158" y="64"/>
                  </a:lnTo>
                  <a:lnTo>
                    <a:pt x="144" y="80"/>
                  </a:lnTo>
                  <a:lnTo>
                    <a:pt x="154" y="107"/>
                  </a:lnTo>
                  <a:lnTo>
                    <a:pt x="144" y="136"/>
                  </a:lnTo>
                  <a:lnTo>
                    <a:pt x="115" y="175"/>
                  </a:lnTo>
                  <a:lnTo>
                    <a:pt x="63" y="181"/>
                  </a:lnTo>
                  <a:lnTo>
                    <a:pt x="39" y="166"/>
                  </a:lnTo>
                  <a:lnTo>
                    <a:pt x="26" y="135"/>
                  </a:lnTo>
                  <a:lnTo>
                    <a:pt x="23" y="89"/>
                  </a:lnTo>
                  <a:lnTo>
                    <a:pt x="35" y="51"/>
                  </a:lnTo>
                  <a:lnTo>
                    <a:pt x="46" y="87"/>
                  </a:lnTo>
                  <a:lnTo>
                    <a:pt x="56" y="125"/>
                  </a:lnTo>
                  <a:lnTo>
                    <a:pt x="55" y="71"/>
                  </a:lnTo>
                  <a:lnTo>
                    <a:pt x="71" y="47"/>
                  </a:lnTo>
                  <a:lnTo>
                    <a:pt x="104" y="63"/>
                  </a:lnTo>
                  <a:lnTo>
                    <a:pt x="115" y="73"/>
                  </a:lnTo>
                  <a:lnTo>
                    <a:pt x="13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1" name="Freeform 264">
              <a:extLst>
                <a:ext uri="{FF2B5EF4-FFF2-40B4-BE49-F238E27FC236}">
                  <a16:creationId xmlns:a16="http://schemas.microsoft.com/office/drawing/2014/main" id="{5942405E-35C4-40A0-8C59-8EA741A5C75C}"/>
                </a:ext>
              </a:extLst>
            </p:cNvPr>
            <p:cNvSpPr>
              <a:spLocks/>
            </p:cNvSpPr>
            <p:nvPr/>
          </p:nvSpPr>
          <p:spPr bwMode="auto">
            <a:xfrm>
              <a:off x="4652" y="3755"/>
              <a:ext cx="82" cy="54"/>
            </a:xfrm>
            <a:custGeom>
              <a:avLst/>
              <a:gdLst>
                <a:gd name="T0" fmla="*/ 3 w 162"/>
                <a:gd name="T1" fmla="*/ 2 h 108"/>
                <a:gd name="T2" fmla="*/ 2 w 162"/>
                <a:gd name="T3" fmla="*/ 2 h 108"/>
                <a:gd name="T4" fmla="*/ 2 w 162"/>
                <a:gd name="T5" fmla="*/ 3 h 108"/>
                <a:gd name="T6" fmla="*/ 2 w 162"/>
                <a:gd name="T7" fmla="*/ 2 h 108"/>
                <a:gd name="T8" fmla="*/ 3 w 162"/>
                <a:gd name="T9" fmla="*/ 2 h 108"/>
                <a:gd name="T10" fmla="*/ 4 w 162"/>
                <a:gd name="T11" fmla="*/ 1 h 108"/>
                <a:gd name="T12" fmla="*/ 3 w 162"/>
                <a:gd name="T13" fmla="*/ 1 h 108"/>
                <a:gd name="T14" fmla="*/ 2 w 162"/>
                <a:gd name="T15" fmla="*/ 1 h 108"/>
                <a:gd name="T16" fmla="*/ 1 w 162"/>
                <a:gd name="T17" fmla="*/ 2 h 108"/>
                <a:gd name="T18" fmla="*/ 1 w 162"/>
                <a:gd name="T19" fmla="*/ 3 h 108"/>
                <a:gd name="T20" fmla="*/ 1 w 162"/>
                <a:gd name="T21" fmla="*/ 3 h 108"/>
                <a:gd name="T22" fmla="*/ 0 w 162"/>
                <a:gd name="T23" fmla="*/ 3 h 108"/>
                <a:gd name="T24" fmla="*/ 1 w 162"/>
                <a:gd name="T25" fmla="*/ 1 h 108"/>
                <a:gd name="T26" fmla="*/ 2 w 162"/>
                <a:gd name="T27" fmla="*/ 1 h 108"/>
                <a:gd name="T28" fmla="*/ 3 w 162"/>
                <a:gd name="T29" fmla="*/ 0 h 108"/>
                <a:gd name="T30" fmla="*/ 4 w 162"/>
                <a:gd name="T31" fmla="*/ 1 h 108"/>
                <a:gd name="T32" fmla="*/ 5 w 162"/>
                <a:gd name="T33" fmla="*/ 2 h 108"/>
                <a:gd name="T34" fmla="*/ 6 w 162"/>
                <a:gd name="T35" fmla="*/ 3 h 108"/>
                <a:gd name="T36" fmla="*/ 5 w 162"/>
                <a:gd name="T37" fmla="*/ 3 h 108"/>
                <a:gd name="T38" fmla="*/ 4 w 162"/>
                <a:gd name="T39" fmla="*/ 3 h 108"/>
                <a:gd name="T40" fmla="*/ 4 w 162"/>
                <a:gd name="T41" fmla="*/ 2 h 108"/>
                <a:gd name="T42" fmla="*/ 3 w 162"/>
                <a:gd name="T43" fmla="*/ 2 h 108"/>
                <a:gd name="T44" fmla="*/ 3 w 162"/>
                <a:gd name="T45" fmla="*/ 2 h 1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2"/>
                <a:gd name="T70" fmla="*/ 0 h 108"/>
                <a:gd name="T71" fmla="*/ 162 w 162"/>
                <a:gd name="T72" fmla="*/ 108 h 1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2" h="108">
                  <a:moveTo>
                    <a:pt x="90" y="55"/>
                  </a:moveTo>
                  <a:lnTo>
                    <a:pt x="63" y="62"/>
                  </a:lnTo>
                  <a:lnTo>
                    <a:pt x="40" y="88"/>
                  </a:lnTo>
                  <a:lnTo>
                    <a:pt x="47" y="63"/>
                  </a:lnTo>
                  <a:lnTo>
                    <a:pt x="80" y="39"/>
                  </a:lnTo>
                  <a:lnTo>
                    <a:pt x="112" y="28"/>
                  </a:lnTo>
                  <a:lnTo>
                    <a:pt x="86" y="16"/>
                  </a:lnTo>
                  <a:lnTo>
                    <a:pt x="56" y="28"/>
                  </a:lnTo>
                  <a:lnTo>
                    <a:pt x="30" y="52"/>
                  </a:lnTo>
                  <a:lnTo>
                    <a:pt x="16" y="76"/>
                  </a:lnTo>
                  <a:lnTo>
                    <a:pt x="4" y="108"/>
                  </a:lnTo>
                  <a:lnTo>
                    <a:pt x="0" y="75"/>
                  </a:lnTo>
                  <a:lnTo>
                    <a:pt x="27" y="32"/>
                  </a:lnTo>
                  <a:lnTo>
                    <a:pt x="60" y="10"/>
                  </a:lnTo>
                  <a:lnTo>
                    <a:pt x="92" y="0"/>
                  </a:lnTo>
                  <a:lnTo>
                    <a:pt x="126" y="15"/>
                  </a:lnTo>
                  <a:lnTo>
                    <a:pt x="151" y="43"/>
                  </a:lnTo>
                  <a:lnTo>
                    <a:pt x="162" y="75"/>
                  </a:lnTo>
                  <a:lnTo>
                    <a:pt x="128" y="91"/>
                  </a:lnTo>
                  <a:lnTo>
                    <a:pt x="122" y="68"/>
                  </a:lnTo>
                  <a:lnTo>
                    <a:pt x="108" y="43"/>
                  </a:lnTo>
                  <a:lnTo>
                    <a:pt x="9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2" name="Freeform 265">
              <a:extLst>
                <a:ext uri="{FF2B5EF4-FFF2-40B4-BE49-F238E27FC236}">
                  <a16:creationId xmlns:a16="http://schemas.microsoft.com/office/drawing/2014/main" id="{B2F5DA8A-CADC-4007-8A9F-F8043B68BF19}"/>
                </a:ext>
              </a:extLst>
            </p:cNvPr>
            <p:cNvSpPr>
              <a:spLocks/>
            </p:cNvSpPr>
            <p:nvPr/>
          </p:nvSpPr>
          <p:spPr bwMode="auto">
            <a:xfrm>
              <a:off x="4657" y="3791"/>
              <a:ext cx="51" cy="59"/>
            </a:xfrm>
            <a:custGeom>
              <a:avLst/>
              <a:gdLst>
                <a:gd name="T0" fmla="*/ 1 w 104"/>
                <a:gd name="T1" fmla="*/ 0 h 119"/>
                <a:gd name="T2" fmla="*/ 1 w 104"/>
                <a:gd name="T3" fmla="*/ 1 h 119"/>
                <a:gd name="T4" fmla="*/ 2 w 104"/>
                <a:gd name="T5" fmla="*/ 0 h 119"/>
                <a:gd name="T6" fmla="*/ 3 w 104"/>
                <a:gd name="T7" fmla="*/ 1 h 119"/>
                <a:gd name="T8" fmla="*/ 3 w 104"/>
                <a:gd name="T9" fmla="*/ 1 h 119"/>
                <a:gd name="T10" fmla="*/ 2 w 104"/>
                <a:gd name="T11" fmla="*/ 1 h 119"/>
                <a:gd name="T12" fmla="*/ 1 w 104"/>
                <a:gd name="T13" fmla="*/ 2 h 119"/>
                <a:gd name="T14" fmla="*/ 1 w 104"/>
                <a:gd name="T15" fmla="*/ 2 h 119"/>
                <a:gd name="T16" fmla="*/ 2 w 104"/>
                <a:gd name="T17" fmla="*/ 3 h 119"/>
                <a:gd name="T18" fmla="*/ 3 w 104"/>
                <a:gd name="T19" fmla="*/ 3 h 119"/>
                <a:gd name="T20" fmla="*/ 2 w 104"/>
                <a:gd name="T21" fmla="*/ 3 h 119"/>
                <a:gd name="T22" fmla="*/ 0 w 104"/>
                <a:gd name="T23" fmla="*/ 2 h 119"/>
                <a:gd name="T24" fmla="*/ 0 w 104"/>
                <a:gd name="T25" fmla="*/ 2 h 119"/>
                <a:gd name="T26" fmla="*/ 0 w 104"/>
                <a:gd name="T27" fmla="*/ 1 h 119"/>
                <a:gd name="T28" fmla="*/ 0 w 104"/>
                <a:gd name="T29" fmla="*/ 2 h 119"/>
                <a:gd name="T30" fmla="*/ 0 w 104"/>
                <a:gd name="T31" fmla="*/ 1 h 119"/>
                <a:gd name="T32" fmla="*/ 0 w 104"/>
                <a:gd name="T33" fmla="*/ 0 h 119"/>
                <a:gd name="T34" fmla="*/ 0 w 104"/>
                <a:gd name="T35" fmla="*/ 0 h 119"/>
                <a:gd name="T36" fmla="*/ 0 w 104"/>
                <a:gd name="T37" fmla="*/ 0 h 119"/>
                <a:gd name="T38" fmla="*/ 1 w 104"/>
                <a:gd name="T39" fmla="*/ 0 h 119"/>
                <a:gd name="T40" fmla="*/ 1 w 104"/>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19"/>
                <a:gd name="T65" fmla="*/ 104 w 104"/>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19">
                  <a:moveTo>
                    <a:pt x="46" y="12"/>
                  </a:moveTo>
                  <a:lnTo>
                    <a:pt x="59" y="35"/>
                  </a:lnTo>
                  <a:lnTo>
                    <a:pt x="78" y="27"/>
                  </a:lnTo>
                  <a:lnTo>
                    <a:pt x="104" y="46"/>
                  </a:lnTo>
                  <a:lnTo>
                    <a:pt x="100" y="63"/>
                  </a:lnTo>
                  <a:lnTo>
                    <a:pt x="71" y="48"/>
                  </a:lnTo>
                  <a:lnTo>
                    <a:pt x="62" y="68"/>
                  </a:lnTo>
                  <a:lnTo>
                    <a:pt x="64" y="86"/>
                  </a:lnTo>
                  <a:lnTo>
                    <a:pt x="95" y="104"/>
                  </a:lnTo>
                  <a:lnTo>
                    <a:pt x="104" y="119"/>
                  </a:lnTo>
                  <a:lnTo>
                    <a:pt x="67" y="118"/>
                  </a:lnTo>
                  <a:lnTo>
                    <a:pt x="31" y="95"/>
                  </a:lnTo>
                  <a:lnTo>
                    <a:pt x="16" y="71"/>
                  </a:lnTo>
                  <a:lnTo>
                    <a:pt x="16" y="48"/>
                  </a:lnTo>
                  <a:lnTo>
                    <a:pt x="6" y="68"/>
                  </a:lnTo>
                  <a:lnTo>
                    <a:pt x="0" y="46"/>
                  </a:lnTo>
                  <a:lnTo>
                    <a:pt x="8" y="16"/>
                  </a:lnTo>
                  <a:lnTo>
                    <a:pt x="19" y="0"/>
                  </a:lnTo>
                  <a:lnTo>
                    <a:pt x="19" y="30"/>
                  </a:lnTo>
                  <a:lnTo>
                    <a:pt x="4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3" name="Freeform 266">
              <a:extLst>
                <a:ext uri="{FF2B5EF4-FFF2-40B4-BE49-F238E27FC236}">
                  <a16:creationId xmlns:a16="http://schemas.microsoft.com/office/drawing/2014/main" id="{6E84E0C5-C2F2-4C92-AF41-011C42E8B8A9}"/>
                </a:ext>
              </a:extLst>
            </p:cNvPr>
            <p:cNvSpPr>
              <a:spLocks/>
            </p:cNvSpPr>
            <p:nvPr/>
          </p:nvSpPr>
          <p:spPr bwMode="auto">
            <a:xfrm>
              <a:off x="4693" y="3792"/>
              <a:ext cx="27" cy="10"/>
            </a:xfrm>
            <a:custGeom>
              <a:avLst/>
              <a:gdLst>
                <a:gd name="T0" fmla="*/ 1 w 55"/>
                <a:gd name="T1" fmla="*/ 1 h 20"/>
                <a:gd name="T2" fmla="*/ 0 w 55"/>
                <a:gd name="T3" fmla="*/ 0 h 20"/>
                <a:gd name="T4" fmla="*/ 1 w 55"/>
                <a:gd name="T5" fmla="*/ 1 h 20"/>
                <a:gd name="T6" fmla="*/ 1 w 55"/>
                <a:gd name="T7" fmla="*/ 1 h 20"/>
                <a:gd name="T8" fmla="*/ 1 w 55"/>
                <a:gd name="T9" fmla="*/ 1 h 20"/>
                <a:gd name="T10" fmla="*/ 0 60000 65536"/>
                <a:gd name="T11" fmla="*/ 0 60000 65536"/>
                <a:gd name="T12" fmla="*/ 0 60000 65536"/>
                <a:gd name="T13" fmla="*/ 0 60000 65536"/>
                <a:gd name="T14" fmla="*/ 0 60000 65536"/>
                <a:gd name="T15" fmla="*/ 0 w 55"/>
                <a:gd name="T16" fmla="*/ 0 h 20"/>
                <a:gd name="T17" fmla="*/ 55 w 55"/>
                <a:gd name="T18" fmla="*/ 20 h 20"/>
              </a:gdLst>
              <a:ahLst/>
              <a:cxnLst>
                <a:cxn ang="T10">
                  <a:pos x="T0" y="T1"/>
                </a:cxn>
                <a:cxn ang="T11">
                  <a:pos x="T2" y="T3"/>
                </a:cxn>
                <a:cxn ang="T12">
                  <a:pos x="T4" y="T5"/>
                </a:cxn>
                <a:cxn ang="T13">
                  <a:pos x="T6" y="T7"/>
                </a:cxn>
                <a:cxn ang="T14">
                  <a:pos x="T8" y="T9"/>
                </a:cxn>
              </a:cxnLst>
              <a:rect l="T15" t="T16" r="T17" b="T18"/>
              <a:pathLst>
                <a:path w="55" h="20">
                  <a:moveTo>
                    <a:pt x="36" y="20"/>
                  </a:moveTo>
                  <a:lnTo>
                    <a:pt x="0" y="0"/>
                  </a:lnTo>
                  <a:lnTo>
                    <a:pt x="55" y="4"/>
                  </a:lnTo>
                  <a:lnTo>
                    <a:pt x="3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4" name="Freeform 267">
              <a:extLst>
                <a:ext uri="{FF2B5EF4-FFF2-40B4-BE49-F238E27FC236}">
                  <a16:creationId xmlns:a16="http://schemas.microsoft.com/office/drawing/2014/main" id="{FDEA0812-2483-4A96-B97A-391D7C9BB0AE}"/>
                </a:ext>
              </a:extLst>
            </p:cNvPr>
            <p:cNvSpPr>
              <a:spLocks/>
            </p:cNvSpPr>
            <p:nvPr/>
          </p:nvSpPr>
          <p:spPr bwMode="auto">
            <a:xfrm>
              <a:off x="4624" y="3501"/>
              <a:ext cx="348" cy="663"/>
            </a:xfrm>
            <a:custGeom>
              <a:avLst/>
              <a:gdLst>
                <a:gd name="T0" fmla="*/ 18 w 694"/>
                <a:gd name="T1" fmla="*/ 1 h 1326"/>
                <a:gd name="T2" fmla="*/ 19 w 694"/>
                <a:gd name="T3" fmla="*/ 3 h 1326"/>
                <a:gd name="T4" fmla="*/ 19 w 694"/>
                <a:gd name="T5" fmla="*/ 3 h 1326"/>
                <a:gd name="T6" fmla="*/ 20 w 694"/>
                <a:gd name="T7" fmla="*/ 5 h 1326"/>
                <a:gd name="T8" fmla="*/ 21 w 694"/>
                <a:gd name="T9" fmla="*/ 6 h 1326"/>
                <a:gd name="T10" fmla="*/ 21 w 694"/>
                <a:gd name="T11" fmla="*/ 10 h 1326"/>
                <a:gd name="T12" fmla="*/ 21 w 694"/>
                <a:gd name="T13" fmla="*/ 13 h 1326"/>
                <a:gd name="T14" fmla="*/ 21 w 694"/>
                <a:gd name="T15" fmla="*/ 17 h 1326"/>
                <a:gd name="T16" fmla="*/ 20 w 694"/>
                <a:gd name="T17" fmla="*/ 21 h 1326"/>
                <a:gd name="T18" fmla="*/ 19 w 694"/>
                <a:gd name="T19" fmla="*/ 23 h 1326"/>
                <a:gd name="T20" fmla="*/ 17 w 694"/>
                <a:gd name="T21" fmla="*/ 27 h 1326"/>
                <a:gd name="T22" fmla="*/ 15 w 694"/>
                <a:gd name="T23" fmla="*/ 29 h 1326"/>
                <a:gd name="T24" fmla="*/ 14 w 694"/>
                <a:gd name="T25" fmla="*/ 33 h 1326"/>
                <a:gd name="T26" fmla="*/ 12 w 694"/>
                <a:gd name="T27" fmla="*/ 35 h 1326"/>
                <a:gd name="T28" fmla="*/ 10 w 694"/>
                <a:gd name="T29" fmla="*/ 36 h 1326"/>
                <a:gd name="T30" fmla="*/ 7 w 694"/>
                <a:gd name="T31" fmla="*/ 38 h 1326"/>
                <a:gd name="T32" fmla="*/ 5 w 694"/>
                <a:gd name="T33" fmla="*/ 40 h 1326"/>
                <a:gd name="T34" fmla="*/ 2 w 694"/>
                <a:gd name="T35" fmla="*/ 41 h 1326"/>
                <a:gd name="T36" fmla="*/ 0 w 694"/>
                <a:gd name="T37" fmla="*/ 41 h 1326"/>
                <a:gd name="T38" fmla="*/ 3 w 694"/>
                <a:gd name="T39" fmla="*/ 41 h 1326"/>
                <a:gd name="T40" fmla="*/ 7 w 694"/>
                <a:gd name="T41" fmla="*/ 39 h 1326"/>
                <a:gd name="T42" fmla="*/ 10 w 694"/>
                <a:gd name="T43" fmla="*/ 37 h 1326"/>
                <a:gd name="T44" fmla="*/ 13 w 694"/>
                <a:gd name="T45" fmla="*/ 35 h 1326"/>
                <a:gd name="T46" fmla="*/ 15 w 694"/>
                <a:gd name="T47" fmla="*/ 31 h 1326"/>
                <a:gd name="T48" fmla="*/ 18 w 694"/>
                <a:gd name="T49" fmla="*/ 27 h 1326"/>
                <a:gd name="T50" fmla="*/ 20 w 694"/>
                <a:gd name="T51" fmla="*/ 21 h 1326"/>
                <a:gd name="T52" fmla="*/ 19 w 694"/>
                <a:gd name="T53" fmla="*/ 23 h 1326"/>
                <a:gd name="T54" fmla="*/ 19 w 694"/>
                <a:gd name="T55" fmla="*/ 26 h 1326"/>
                <a:gd name="T56" fmla="*/ 17 w 694"/>
                <a:gd name="T57" fmla="*/ 28 h 1326"/>
                <a:gd name="T58" fmla="*/ 16 w 694"/>
                <a:gd name="T59" fmla="*/ 30 h 1326"/>
                <a:gd name="T60" fmla="*/ 13 w 694"/>
                <a:gd name="T61" fmla="*/ 35 h 1326"/>
                <a:gd name="T62" fmla="*/ 15 w 694"/>
                <a:gd name="T63" fmla="*/ 33 h 1326"/>
                <a:gd name="T64" fmla="*/ 17 w 694"/>
                <a:gd name="T65" fmla="*/ 30 h 1326"/>
                <a:gd name="T66" fmla="*/ 19 w 694"/>
                <a:gd name="T67" fmla="*/ 27 h 1326"/>
                <a:gd name="T68" fmla="*/ 20 w 694"/>
                <a:gd name="T69" fmla="*/ 22 h 1326"/>
                <a:gd name="T70" fmla="*/ 22 w 694"/>
                <a:gd name="T71" fmla="*/ 19 h 1326"/>
                <a:gd name="T72" fmla="*/ 22 w 694"/>
                <a:gd name="T73" fmla="*/ 13 h 1326"/>
                <a:gd name="T74" fmla="*/ 22 w 694"/>
                <a:gd name="T75" fmla="*/ 9 h 1326"/>
                <a:gd name="T76" fmla="*/ 21 w 694"/>
                <a:gd name="T77" fmla="*/ 5 h 1326"/>
                <a:gd name="T78" fmla="*/ 20 w 694"/>
                <a:gd name="T79" fmla="*/ 3 h 1326"/>
                <a:gd name="T80" fmla="*/ 18 w 694"/>
                <a:gd name="T81" fmla="*/ 0 h 1326"/>
                <a:gd name="T82" fmla="*/ 18 w 694"/>
                <a:gd name="T83" fmla="*/ 1 h 1326"/>
                <a:gd name="T84" fmla="*/ 18 w 694"/>
                <a:gd name="T85" fmla="*/ 1 h 13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4"/>
                <a:gd name="T130" fmla="*/ 0 h 1326"/>
                <a:gd name="T131" fmla="*/ 694 w 694"/>
                <a:gd name="T132" fmla="*/ 1326 h 13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4" h="1326">
                  <a:moveTo>
                    <a:pt x="553" y="36"/>
                  </a:moveTo>
                  <a:lnTo>
                    <a:pt x="579" y="72"/>
                  </a:lnTo>
                  <a:lnTo>
                    <a:pt x="602" y="109"/>
                  </a:lnTo>
                  <a:lnTo>
                    <a:pt x="625" y="159"/>
                  </a:lnTo>
                  <a:lnTo>
                    <a:pt x="642" y="223"/>
                  </a:lnTo>
                  <a:lnTo>
                    <a:pt x="657" y="315"/>
                  </a:lnTo>
                  <a:lnTo>
                    <a:pt x="654" y="435"/>
                  </a:lnTo>
                  <a:lnTo>
                    <a:pt x="642" y="543"/>
                  </a:lnTo>
                  <a:lnTo>
                    <a:pt x="615" y="673"/>
                  </a:lnTo>
                  <a:lnTo>
                    <a:pt x="578" y="766"/>
                  </a:lnTo>
                  <a:lnTo>
                    <a:pt x="530" y="869"/>
                  </a:lnTo>
                  <a:lnTo>
                    <a:pt x="478" y="953"/>
                  </a:lnTo>
                  <a:lnTo>
                    <a:pt x="419" y="1025"/>
                  </a:lnTo>
                  <a:lnTo>
                    <a:pt x="355" y="1101"/>
                  </a:lnTo>
                  <a:lnTo>
                    <a:pt x="294" y="1151"/>
                  </a:lnTo>
                  <a:lnTo>
                    <a:pt x="223" y="1207"/>
                  </a:lnTo>
                  <a:lnTo>
                    <a:pt x="155" y="1252"/>
                  </a:lnTo>
                  <a:lnTo>
                    <a:pt x="64" y="1299"/>
                  </a:lnTo>
                  <a:lnTo>
                    <a:pt x="0" y="1326"/>
                  </a:lnTo>
                  <a:lnTo>
                    <a:pt x="96" y="1295"/>
                  </a:lnTo>
                  <a:lnTo>
                    <a:pt x="214" y="1243"/>
                  </a:lnTo>
                  <a:lnTo>
                    <a:pt x="294" y="1183"/>
                  </a:lnTo>
                  <a:lnTo>
                    <a:pt x="384" y="1101"/>
                  </a:lnTo>
                  <a:lnTo>
                    <a:pt x="455" y="1016"/>
                  </a:lnTo>
                  <a:lnTo>
                    <a:pt x="547" y="864"/>
                  </a:lnTo>
                  <a:lnTo>
                    <a:pt x="625" y="681"/>
                  </a:lnTo>
                  <a:lnTo>
                    <a:pt x="601" y="762"/>
                  </a:lnTo>
                  <a:lnTo>
                    <a:pt x="579" y="832"/>
                  </a:lnTo>
                  <a:lnTo>
                    <a:pt x="539" y="910"/>
                  </a:lnTo>
                  <a:lnTo>
                    <a:pt x="491" y="981"/>
                  </a:lnTo>
                  <a:lnTo>
                    <a:pt x="386" y="1119"/>
                  </a:lnTo>
                  <a:lnTo>
                    <a:pt x="455" y="1055"/>
                  </a:lnTo>
                  <a:lnTo>
                    <a:pt x="514" y="977"/>
                  </a:lnTo>
                  <a:lnTo>
                    <a:pt x="578" y="865"/>
                  </a:lnTo>
                  <a:lnTo>
                    <a:pt x="635" y="729"/>
                  </a:lnTo>
                  <a:lnTo>
                    <a:pt x="678" y="579"/>
                  </a:lnTo>
                  <a:lnTo>
                    <a:pt x="694" y="420"/>
                  </a:lnTo>
                  <a:lnTo>
                    <a:pt x="690" y="259"/>
                  </a:lnTo>
                  <a:lnTo>
                    <a:pt x="657" y="141"/>
                  </a:lnTo>
                  <a:lnTo>
                    <a:pt x="618" y="69"/>
                  </a:lnTo>
                  <a:lnTo>
                    <a:pt x="557" y="0"/>
                  </a:lnTo>
                  <a:lnTo>
                    <a:pt x="55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5" name="Freeform 268">
              <a:extLst>
                <a:ext uri="{FF2B5EF4-FFF2-40B4-BE49-F238E27FC236}">
                  <a16:creationId xmlns:a16="http://schemas.microsoft.com/office/drawing/2014/main" id="{B00E3622-4D3E-4E9F-A5DD-D2431313C296}"/>
                </a:ext>
              </a:extLst>
            </p:cNvPr>
            <p:cNvSpPr>
              <a:spLocks/>
            </p:cNvSpPr>
            <p:nvPr/>
          </p:nvSpPr>
          <p:spPr bwMode="auto">
            <a:xfrm>
              <a:off x="4822" y="3482"/>
              <a:ext cx="167" cy="595"/>
            </a:xfrm>
            <a:custGeom>
              <a:avLst/>
              <a:gdLst>
                <a:gd name="T0" fmla="*/ 5 w 335"/>
                <a:gd name="T1" fmla="*/ 1 h 1190"/>
                <a:gd name="T2" fmla="*/ 6 w 335"/>
                <a:gd name="T3" fmla="*/ 1 h 1190"/>
                <a:gd name="T4" fmla="*/ 8 w 335"/>
                <a:gd name="T5" fmla="*/ 5 h 1190"/>
                <a:gd name="T6" fmla="*/ 9 w 335"/>
                <a:gd name="T7" fmla="*/ 6 h 1190"/>
                <a:gd name="T8" fmla="*/ 9 w 335"/>
                <a:gd name="T9" fmla="*/ 9 h 1190"/>
                <a:gd name="T10" fmla="*/ 9 w 335"/>
                <a:gd name="T11" fmla="*/ 11 h 1190"/>
                <a:gd name="T12" fmla="*/ 9 w 335"/>
                <a:gd name="T13" fmla="*/ 14 h 1190"/>
                <a:gd name="T14" fmla="*/ 9 w 335"/>
                <a:gd name="T15" fmla="*/ 18 h 1190"/>
                <a:gd name="T16" fmla="*/ 9 w 335"/>
                <a:gd name="T17" fmla="*/ 19 h 1190"/>
                <a:gd name="T18" fmla="*/ 8 w 335"/>
                <a:gd name="T19" fmla="*/ 22 h 1190"/>
                <a:gd name="T20" fmla="*/ 7 w 335"/>
                <a:gd name="T21" fmla="*/ 25 h 1190"/>
                <a:gd name="T22" fmla="*/ 6 w 335"/>
                <a:gd name="T23" fmla="*/ 28 h 1190"/>
                <a:gd name="T24" fmla="*/ 4 w 335"/>
                <a:gd name="T25" fmla="*/ 31 h 1190"/>
                <a:gd name="T26" fmla="*/ 2 w 335"/>
                <a:gd name="T27" fmla="*/ 34 h 1190"/>
                <a:gd name="T28" fmla="*/ 1 w 335"/>
                <a:gd name="T29" fmla="*/ 36 h 1190"/>
                <a:gd name="T30" fmla="*/ 0 w 335"/>
                <a:gd name="T31" fmla="*/ 37 h 1190"/>
                <a:gd name="T32" fmla="*/ 2 w 335"/>
                <a:gd name="T33" fmla="*/ 35 h 1190"/>
                <a:gd name="T34" fmla="*/ 3 w 335"/>
                <a:gd name="T35" fmla="*/ 33 h 1190"/>
                <a:gd name="T36" fmla="*/ 5 w 335"/>
                <a:gd name="T37" fmla="*/ 30 h 1190"/>
                <a:gd name="T38" fmla="*/ 6 w 335"/>
                <a:gd name="T39" fmla="*/ 27 h 1190"/>
                <a:gd name="T40" fmla="*/ 8 w 335"/>
                <a:gd name="T41" fmla="*/ 24 h 1190"/>
                <a:gd name="T42" fmla="*/ 9 w 335"/>
                <a:gd name="T43" fmla="*/ 21 h 1190"/>
                <a:gd name="T44" fmla="*/ 9 w 335"/>
                <a:gd name="T45" fmla="*/ 19 h 1190"/>
                <a:gd name="T46" fmla="*/ 10 w 335"/>
                <a:gd name="T47" fmla="*/ 15 h 1190"/>
                <a:gd name="T48" fmla="*/ 10 w 335"/>
                <a:gd name="T49" fmla="*/ 11 h 1190"/>
                <a:gd name="T50" fmla="*/ 9 w 335"/>
                <a:gd name="T51" fmla="*/ 9 h 1190"/>
                <a:gd name="T52" fmla="*/ 9 w 335"/>
                <a:gd name="T53" fmla="*/ 5 h 1190"/>
                <a:gd name="T54" fmla="*/ 8 w 335"/>
                <a:gd name="T55" fmla="*/ 3 h 1190"/>
                <a:gd name="T56" fmla="*/ 6 w 335"/>
                <a:gd name="T57" fmla="*/ 1 h 1190"/>
                <a:gd name="T58" fmla="*/ 5 w 335"/>
                <a:gd name="T59" fmla="*/ 0 h 1190"/>
                <a:gd name="T60" fmla="*/ 5 w 335"/>
                <a:gd name="T61" fmla="*/ 1 h 1190"/>
                <a:gd name="T62" fmla="*/ 5 w 335"/>
                <a:gd name="T63" fmla="*/ 1 h 11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5"/>
                <a:gd name="T97" fmla="*/ 0 h 1190"/>
                <a:gd name="T98" fmla="*/ 335 w 335"/>
                <a:gd name="T99" fmla="*/ 1190 h 11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5" h="1190">
                  <a:moveTo>
                    <a:pt x="168" y="13"/>
                  </a:moveTo>
                  <a:lnTo>
                    <a:pt x="216" y="63"/>
                  </a:lnTo>
                  <a:lnTo>
                    <a:pt x="266" y="140"/>
                  </a:lnTo>
                  <a:lnTo>
                    <a:pt x="292" y="203"/>
                  </a:lnTo>
                  <a:lnTo>
                    <a:pt x="311" y="288"/>
                  </a:lnTo>
                  <a:lnTo>
                    <a:pt x="319" y="381"/>
                  </a:lnTo>
                  <a:lnTo>
                    <a:pt x="319" y="477"/>
                  </a:lnTo>
                  <a:lnTo>
                    <a:pt x="308" y="561"/>
                  </a:lnTo>
                  <a:lnTo>
                    <a:pt x="292" y="637"/>
                  </a:lnTo>
                  <a:lnTo>
                    <a:pt x="272" y="712"/>
                  </a:lnTo>
                  <a:lnTo>
                    <a:pt x="239" y="808"/>
                  </a:lnTo>
                  <a:lnTo>
                    <a:pt x="194" y="908"/>
                  </a:lnTo>
                  <a:lnTo>
                    <a:pt x="144" y="995"/>
                  </a:lnTo>
                  <a:lnTo>
                    <a:pt x="91" y="1072"/>
                  </a:lnTo>
                  <a:lnTo>
                    <a:pt x="40" y="1135"/>
                  </a:lnTo>
                  <a:lnTo>
                    <a:pt x="0" y="1190"/>
                  </a:lnTo>
                  <a:lnTo>
                    <a:pt x="79" y="1110"/>
                  </a:lnTo>
                  <a:lnTo>
                    <a:pt x="127" y="1039"/>
                  </a:lnTo>
                  <a:lnTo>
                    <a:pt x="174" y="963"/>
                  </a:lnTo>
                  <a:lnTo>
                    <a:pt x="216" y="880"/>
                  </a:lnTo>
                  <a:lnTo>
                    <a:pt x="259" y="780"/>
                  </a:lnTo>
                  <a:lnTo>
                    <a:pt x="290" y="677"/>
                  </a:lnTo>
                  <a:lnTo>
                    <a:pt x="315" y="588"/>
                  </a:lnTo>
                  <a:lnTo>
                    <a:pt x="328" y="494"/>
                  </a:lnTo>
                  <a:lnTo>
                    <a:pt x="335" y="382"/>
                  </a:lnTo>
                  <a:lnTo>
                    <a:pt x="319" y="267"/>
                  </a:lnTo>
                  <a:lnTo>
                    <a:pt x="295" y="184"/>
                  </a:lnTo>
                  <a:lnTo>
                    <a:pt x="263" y="112"/>
                  </a:lnTo>
                  <a:lnTo>
                    <a:pt x="219" y="48"/>
                  </a:lnTo>
                  <a:lnTo>
                    <a:pt x="175" y="0"/>
                  </a:lnTo>
                  <a:lnTo>
                    <a:pt x="168"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6" name="Freeform 269">
              <a:extLst>
                <a:ext uri="{FF2B5EF4-FFF2-40B4-BE49-F238E27FC236}">
                  <a16:creationId xmlns:a16="http://schemas.microsoft.com/office/drawing/2014/main" id="{E6015DF5-CB41-424E-BA70-E84C699AAB94}"/>
                </a:ext>
              </a:extLst>
            </p:cNvPr>
            <p:cNvSpPr>
              <a:spLocks/>
            </p:cNvSpPr>
            <p:nvPr/>
          </p:nvSpPr>
          <p:spPr bwMode="auto">
            <a:xfrm>
              <a:off x="4954" y="3257"/>
              <a:ext cx="97" cy="18"/>
            </a:xfrm>
            <a:custGeom>
              <a:avLst/>
              <a:gdLst>
                <a:gd name="T0" fmla="*/ 0 w 194"/>
                <a:gd name="T1" fmla="*/ 1 h 34"/>
                <a:gd name="T2" fmla="*/ 6 w 194"/>
                <a:gd name="T3" fmla="*/ 2 h 34"/>
                <a:gd name="T4" fmla="*/ 6 w 194"/>
                <a:gd name="T5" fmla="*/ 1 h 34"/>
                <a:gd name="T6" fmla="*/ 1 w 194"/>
                <a:gd name="T7" fmla="*/ 0 h 34"/>
                <a:gd name="T8" fmla="*/ 0 w 194"/>
                <a:gd name="T9" fmla="*/ 1 h 34"/>
                <a:gd name="T10" fmla="*/ 0 w 194"/>
                <a:gd name="T11" fmla="*/ 1 h 34"/>
                <a:gd name="T12" fmla="*/ 0 60000 65536"/>
                <a:gd name="T13" fmla="*/ 0 60000 65536"/>
                <a:gd name="T14" fmla="*/ 0 60000 65536"/>
                <a:gd name="T15" fmla="*/ 0 60000 65536"/>
                <a:gd name="T16" fmla="*/ 0 60000 65536"/>
                <a:gd name="T17" fmla="*/ 0 60000 65536"/>
                <a:gd name="T18" fmla="*/ 0 w 194"/>
                <a:gd name="T19" fmla="*/ 0 h 34"/>
                <a:gd name="T20" fmla="*/ 194 w 194"/>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194" h="34">
                  <a:moveTo>
                    <a:pt x="0" y="14"/>
                  </a:moveTo>
                  <a:lnTo>
                    <a:pt x="174" y="34"/>
                  </a:lnTo>
                  <a:lnTo>
                    <a:pt x="194" y="21"/>
                  </a:lnTo>
                  <a:lnTo>
                    <a:pt x="3"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7" name="Freeform 270">
              <a:extLst>
                <a:ext uri="{FF2B5EF4-FFF2-40B4-BE49-F238E27FC236}">
                  <a16:creationId xmlns:a16="http://schemas.microsoft.com/office/drawing/2014/main" id="{CFCE8826-F72B-43A1-945D-AC733E62D53F}"/>
                </a:ext>
              </a:extLst>
            </p:cNvPr>
            <p:cNvSpPr>
              <a:spLocks/>
            </p:cNvSpPr>
            <p:nvPr/>
          </p:nvSpPr>
          <p:spPr bwMode="auto">
            <a:xfrm>
              <a:off x="5031" y="3101"/>
              <a:ext cx="151" cy="169"/>
            </a:xfrm>
            <a:custGeom>
              <a:avLst/>
              <a:gdLst>
                <a:gd name="T0" fmla="*/ 1 w 302"/>
                <a:gd name="T1" fmla="*/ 10 h 340"/>
                <a:gd name="T2" fmla="*/ 1 w 302"/>
                <a:gd name="T3" fmla="*/ 9 h 340"/>
                <a:gd name="T4" fmla="*/ 2 w 302"/>
                <a:gd name="T5" fmla="*/ 7 h 340"/>
                <a:gd name="T6" fmla="*/ 3 w 302"/>
                <a:gd name="T7" fmla="*/ 6 h 340"/>
                <a:gd name="T8" fmla="*/ 5 w 302"/>
                <a:gd name="T9" fmla="*/ 6 h 340"/>
                <a:gd name="T10" fmla="*/ 9 w 302"/>
                <a:gd name="T11" fmla="*/ 2 h 340"/>
                <a:gd name="T12" fmla="*/ 9 w 302"/>
                <a:gd name="T13" fmla="*/ 1 h 340"/>
                <a:gd name="T14" fmla="*/ 9 w 302"/>
                <a:gd name="T15" fmla="*/ 0 h 340"/>
                <a:gd name="T16" fmla="*/ 6 w 302"/>
                <a:gd name="T17" fmla="*/ 2 h 340"/>
                <a:gd name="T18" fmla="*/ 3 w 302"/>
                <a:gd name="T19" fmla="*/ 6 h 340"/>
                <a:gd name="T20" fmla="*/ 2 w 302"/>
                <a:gd name="T21" fmla="*/ 7 h 340"/>
                <a:gd name="T22" fmla="*/ 1 w 302"/>
                <a:gd name="T23" fmla="*/ 9 h 340"/>
                <a:gd name="T24" fmla="*/ 0 w 302"/>
                <a:gd name="T25" fmla="*/ 10 h 340"/>
                <a:gd name="T26" fmla="*/ 1 w 302"/>
                <a:gd name="T27" fmla="*/ 10 h 340"/>
                <a:gd name="T28" fmla="*/ 1 w 302"/>
                <a:gd name="T29" fmla="*/ 10 h 3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2"/>
                <a:gd name="T46" fmla="*/ 0 h 340"/>
                <a:gd name="T47" fmla="*/ 302 w 302"/>
                <a:gd name="T48" fmla="*/ 340 h 3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2" h="340">
                  <a:moveTo>
                    <a:pt x="20" y="335"/>
                  </a:moveTo>
                  <a:lnTo>
                    <a:pt x="35" y="299"/>
                  </a:lnTo>
                  <a:lnTo>
                    <a:pt x="88" y="233"/>
                  </a:lnTo>
                  <a:lnTo>
                    <a:pt x="117" y="207"/>
                  </a:lnTo>
                  <a:lnTo>
                    <a:pt x="156" y="207"/>
                  </a:lnTo>
                  <a:lnTo>
                    <a:pt x="265" y="72"/>
                  </a:lnTo>
                  <a:lnTo>
                    <a:pt x="302" y="54"/>
                  </a:lnTo>
                  <a:lnTo>
                    <a:pt x="292" y="0"/>
                  </a:lnTo>
                  <a:lnTo>
                    <a:pt x="223" y="84"/>
                  </a:lnTo>
                  <a:lnTo>
                    <a:pt x="111" y="196"/>
                  </a:lnTo>
                  <a:lnTo>
                    <a:pt x="65" y="242"/>
                  </a:lnTo>
                  <a:lnTo>
                    <a:pt x="23" y="292"/>
                  </a:lnTo>
                  <a:lnTo>
                    <a:pt x="0" y="340"/>
                  </a:lnTo>
                  <a:lnTo>
                    <a:pt x="20" y="3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8" name="Freeform 271">
              <a:extLst>
                <a:ext uri="{FF2B5EF4-FFF2-40B4-BE49-F238E27FC236}">
                  <a16:creationId xmlns:a16="http://schemas.microsoft.com/office/drawing/2014/main" id="{04D418F4-40A0-4613-A3B6-9F3CF46E17E8}"/>
                </a:ext>
              </a:extLst>
            </p:cNvPr>
            <p:cNvSpPr>
              <a:spLocks/>
            </p:cNvSpPr>
            <p:nvPr/>
          </p:nvSpPr>
          <p:spPr bwMode="auto">
            <a:xfrm>
              <a:off x="5116" y="2744"/>
              <a:ext cx="246" cy="112"/>
            </a:xfrm>
            <a:custGeom>
              <a:avLst/>
              <a:gdLst>
                <a:gd name="T0" fmla="*/ 1 w 492"/>
                <a:gd name="T1" fmla="*/ 1 h 222"/>
                <a:gd name="T2" fmla="*/ 3 w 492"/>
                <a:gd name="T3" fmla="*/ 1 h 222"/>
                <a:gd name="T4" fmla="*/ 5 w 492"/>
                <a:gd name="T5" fmla="*/ 1 h 222"/>
                <a:gd name="T6" fmla="*/ 7 w 492"/>
                <a:gd name="T7" fmla="*/ 2 h 222"/>
                <a:gd name="T8" fmla="*/ 9 w 492"/>
                <a:gd name="T9" fmla="*/ 2 h 222"/>
                <a:gd name="T10" fmla="*/ 10 w 492"/>
                <a:gd name="T11" fmla="*/ 3 h 222"/>
                <a:gd name="T12" fmla="*/ 12 w 492"/>
                <a:gd name="T13" fmla="*/ 4 h 222"/>
                <a:gd name="T14" fmla="*/ 12 w 492"/>
                <a:gd name="T15" fmla="*/ 5 h 222"/>
                <a:gd name="T16" fmla="*/ 10 w 492"/>
                <a:gd name="T17" fmla="*/ 4 h 222"/>
                <a:gd name="T18" fmla="*/ 12 w 492"/>
                <a:gd name="T19" fmla="*/ 5 h 222"/>
                <a:gd name="T20" fmla="*/ 13 w 492"/>
                <a:gd name="T21" fmla="*/ 6 h 222"/>
                <a:gd name="T22" fmla="*/ 12 w 492"/>
                <a:gd name="T23" fmla="*/ 5 h 222"/>
                <a:gd name="T24" fmla="*/ 14 w 492"/>
                <a:gd name="T25" fmla="*/ 6 h 222"/>
                <a:gd name="T26" fmla="*/ 15 w 492"/>
                <a:gd name="T27" fmla="*/ 8 h 222"/>
                <a:gd name="T28" fmla="*/ 13 w 492"/>
                <a:gd name="T29" fmla="*/ 4 h 222"/>
                <a:gd name="T30" fmla="*/ 10 w 492"/>
                <a:gd name="T31" fmla="*/ 2 h 222"/>
                <a:gd name="T32" fmla="*/ 8 w 492"/>
                <a:gd name="T33" fmla="*/ 1 h 222"/>
                <a:gd name="T34" fmla="*/ 6 w 492"/>
                <a:gd name="T35" fmla="*/ 1 h 222"/>
                <a:gd name="T36" fmla="*/ 4 w 492"/>
                <a:gd name="T37" fmla="*/ 0 h 222"/>
                <a:gd name="T38" fmla="*/ 0 w 492"/>
                <a:gd name="T39" fmla="*/ 1 h 222"/>
                <a:gd name="T40" fmla="*/ 1 w 492"/>
                <a:gd name="T41" fmla="*/ 1 h 222"/>
                <a:gd name="T42" fmla="*/ 1 w 492"/>
                <a:gd name="T43" fmla="*/ 1 h 2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222"/>
                <a:gd name="T68" fmla="*/ 492 w 492"/>
                <a:gd name="T69" fmla="*/ 222 h 2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222">
                  <a:moveTo>
                    <a:pt x="13" y="25"/>
                  </a:moveTo>
                  <a:lnTo>
                    <a:pt x="79" y="15"/>
                  </a:lnTo>
                  <a:lnTo>
                    <a:pt x="149" y="15"/>
                  </a:lnTo>
                  <a:lnTo>
                    <a:pt x="201" y="36"/>
                  </a:lnTo>
                  <a:lnTo>
                    <a:pt x="272" y="44"/>
                  </a:lnTo>
                  <a:lnTo>
                    <a:pt x="316" y="74"/>
                  </a:lnTo>
                  <a:lnTo>
                    <a:pt x="359" y="113"/>
                  </a:lnTo>
                  <a:lnTo>
                    <a:pt x="356" y="133"/>
                  </a:lnTo>
                  <a:lnTo>
                    <a:pt x="293" y="117"/>
                  </a:lnTo>
                  <a:lnTo>
                    <a:pt x="359" y="151"/>
                  </a:lnTo>
                  <a:lnTo>
                    <a:pt x="387" y="176"/>
                  </a:lnTo>
                  <a:lnTo>
                    <a:pt x="382" y="133"/>
                  </a:lnTo>
                  <a:lnTo>
                    <a:pt x="435" y="184"/>
                  </a:lnTo>
                  <a:lnTo>
                    <a:pt x="492" y="222"/>
                  </a:lnTo>
                  <a:lnTo>
                    <a:pt x="387" y="117"/>
                  </a:lnTo>
                  <a:lnTo>
                    <a:pt x="316" y="54"/>
                  </a:lnTo>
                  <a:lnTo>
                    <a:pt x="241" y="21"/>
                  </a:lnTo>
                  <a:lnTo>
                    <a:pt x="191" y="8"/>
                  </a:lnTo>
                  <a:lnTo>
                    <a:pt x="126" y="0"/>
                  </a:lnTo>
                  <a:lnTo>
                    <a:pt x="0" y="5"/>
                  </a:lnTo>
                  <a:lnTo>
                    <a:pt x="1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79" name="Freeform 272">
              <a:extLst>
                <a:ext uri="{FF2B5EF4-FFF2-40B4-BE49-F238E27FC236}">
                  <a16:creationId xmlns:a16="http://schemas.microsoft.com/office/drawing/2014/main" id="{AE6C2C96-6169-42CD-9A9C-A614BB268FF9}"/>
                </a:ext>
              </a:extLst>
            </p:cNvPr>
            <p:cNvSpPr>
              <a:spLocks/>
            </p:cNvSpPr>
            <p:nvPr/>
          </p:nvSpPr>
          <p:spPr bwMode="auto">
            <a:xfrm>
              <a:off x="4991" y="3140"/>
              <a:ext cx="28" cy="54"/>
            </a:xfrm>
            <a:custGeom>
              <a:avLst/>
              <a:gdLst>
                <a:gd name="T0" fmla="*/ 1 w 56"/>
                <a:gd name="T1" fmla="*/ 1 h 108"/>
                <a:gd name="T2" fmla="*/ 2 w 56"/>
                <a:gd name="T3" fmla="*/ 2 h 108"/>
                <a:gd name="T4" fmla="*/ 0 w 56"/>
                <a:gd name="T5" fmla="*/ 2 h 108"/>
                <a:gd name="T6" fmla="*/ 1 w 56"/>
                <a:gd name="T7" fmla="*/ 3 h 108"/>
                <a:gd name="T8" fmla="*/ 2 w 56"/>
                <a:gd name="T9" fmla="*/ 3 h 108"/>
                <a:gd name="T10" fmla="*/ 2 w 56"/>
                <a:gd name="T11" fmla="*/ 1 h 108"/>
                <a:gd name="T12" fmla="*/ 2 w 56"/>
                <a:gd name="T13" fmla="*/ 0 h 108"/>
                <a:gd name="T14" fmla="*/ 0 w 56"/>
                <a:gd name="T15" fmla="*/ 0 h 108"/>
                <a:gd name="T16" fmla="*/ 1 w 56"/>
                <a:gd name="T17" fmla="*/ 1 h 108"/>
                <a:gd name="T18" fmla="*/ 1 w 56"/>
                <a:gd name="T19" fmla="*/ 1 h 108"/>
                <a:gd name="T20" fmla="*/ 1 w 56"/>
                <a:gd name="T21" fmla="*/ 1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108"/>
                <a:gd name="T35" fmla="*/ 56 w 5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108">
                  <a:moveTo>
                    <a:pt x="30" y="16"/>
                  </a:moveTo>
                  <a:lnTo>
                    <a:pt x="33" y="54"/>
                  </a:lnTo>
                  <a:lnTo>
                    <a:pt x="0" y="54"/>
                  </a:lnTo>
                  <a:lnTo>
                    <a:pt x="10" y="80"/>
                  </a:lnTo>
                  <a:lnTo>
                    <a:pt x="37" y="108"/>
                  </a:lnTo>
                  <a:lnTo>
                    <a:pt x="56" y="13"/>
                  </a:lnTo>
                  <a:lnTo>
                    <a:pt x="43" y="0"/>
                  </a:lnTo>
                  <a:lnTo>
                    <a:pt x="0" y="0"/>
                  </a:lnTo>
                  <a:lnTo>
                    <a:pt x="7" y="23"/>
                  </a:lnTo>
                  <a:lnTo>
                    <a:pt x="3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0" name="Freeform 273">
              <a:extLst>
                <a:ext uri="{FF2B5EF4-FFF2-40B4-BE49-F238E27FC236}">
                  <a16:creationId xmlns:a16="http://schemas.microsoft.com/office/drawing/2014/main" id="{FDCF2D21-E79E-4FBB-9287-32CB4084E5C3}"/>
                </a:ext>
              </a:extLst>
            </p:cNvPr>
            <p:cNvSpPr>
              <a:spLocks/>
            </p:cNvSpPr>
            <p:nvPr/>
          </p:nvSpPr>
          <p:spPr bwMode="auto">
            <a:xfrm>
              <a:off x="4905" y="3296"/>
              <a:ext cx="103" cy="121"/>
            </a:xfrm>
            <a:custGeom>
              <a:avLst/>
              <a:gdLst>
                <a:gd name="T0" fmla="*/ 3 w 205"/>
                <a:gd name="T1" fmla="*/ 0 h 242"/>
                <a:gd name="T2" fmla="*/ 2 w 205"/>
                <a:gd name="T3" fmla="*/ 2 h 242"/>
                <a:gd name="T4" fmla="*/ 1 w 205"/>
                <a:gd name="T5" fmla="*/ 3 h 242"/>
                <a:gd name="T6" fmla="*/ 1 w 205"/>
                <a:gd name="T7" fmla="*/ 4 h 242"/>
                <a:gd name="T8" fmla="*/ 1 w 205"/>
                <a:gd name="T9" fmla="*/ 5 h 242"/>
                <a:gd name="T10" fmla="*/ 2 w 205"/>
                <a:gd name="T11" fmla="*/ 5 h 242"/>
                <a:gd name="T12" fmla="*/ 3 w 205"/>
                <a:gd name="T13" fmla="*/ 3 h 242"/>
                <a:gd name="T14" fmla="*/ 4 w 205"/>
                <a:gd name="T15" fmla="*/ 3 h 242"/>
                <a:gd name="T16" fmla="*/ 5 w 205"/>
                <a:gd name="T17" fmla="*/ 2 h 242"/>
                <a:gd name="T18" fmla="*/ 5 w 205"/>
                <a:gd name="T19" fmla="*/ 3 h 242"/>
                <a:gd name="T20" fmla="*/ 5 w 205"/>
                <a:gd name="T21" fmla="*/ 3 h 242"/>
                <a:gd name="T22" fmla="*/ 4 w 205"/>
                <a:gd name="T23" fmla="*/ 3 h 242"/>
                <a:gd name="T24" fmla="*/ 3 w 205"/>
                <a:gd name="T25" fmla="*/ 4 h 242"/>
                <a:gd name="T26" fmla="*/ 2 w 205"/>
                <a:gd name="T27" fmla="*/ 5 h 242"/>
                <a:gd name="T28" fmla="*/ 2 w 205"/>
                <a:gd name="T29" fmla="*/ 6 h 242"/>
                <a:gd name="T30" fmla="*/ 3 w 205"/>
                <a:gd name="T31" fmla="*/ 6 h 242"/>
                <a:gd name="T32" fmla="*/ 4 w 205"/>
                <a:gd name="T33" fmla="*/ 5 h 242"/>
                <a:gd name="T34" fmla="*/ 5 w 205"/>
                <a:gd name="T35" fmla="*/ 4 h 242"/>
                <a:gd name="T36" fmla="*/ 6 w 205"/>
                <a:gd name="T37" fmla="*/ 4 h 242"/>
                <a:gd name="T38" fmla="*/ 7 w 205"/>
                <a:gd name="T39" fmla="*/ 4 h 242"/>
                <a:gd name="T40" fmla="*/ 6 w 205"/>
                <a:gd name="T41" fmla="*/ 4 h 242"/>
                <a:gd name="T42" fmla="*/ 5 w 205"/>
                <a:gd name="T43" fmla="*/ 5 h 242"/>
                <a:gd name="T44" fmla="*/ 4 w 205"/>
                <a:gd name="T45" fmla="*/ 6 h 242"/>
                <a:gd name="T46" fmla="*/ 3 w 205"/>
                <a:gd name="T47" fmla="*/ 6 h 242"/>
                <a:gd name="T48" fmla="*/ 4 w 205"/>
                <a:gd name="T49" fmla="*/ 7 h 242"/>
                <a:gd name="T50" fmla="*/ 4 w 205"/>
                <a:gd name="T51" fmla="*/ 7 h 242"/>
                <a:gd name="T52" fmla="*/ 6 w 205"/>
                <a:gd name="T53" fmla="*/ 6 h 242"/>
                <a:gd name="T54" fmla="*/ 6 w 205"/>
                <a:gd name="T55" fmla="*/ 6 h 242"/>
                <a:gd name="T56" fmla="*/ 7 w 205"/>
                <a:gd name="T57" fmla="*/ 6 h 242"/>
                <a:gd name="T58" fmla="*/ 6 w 205"/>
                <a:gd name="T59" fmla="*/ 6 h 242"/>
                <a:gd name="T60" fmla="*/ 6 w 205"/>
                <a:gd name="T61" fmla="*/ 6 h 242"/>
                <a:gd name="T62" fmla="*/ 4 w 205"/>
                <a:gd name="T63" fmla="*/ 7 h 242"/>
                <a:gd name="T64" fmla="*/ 4 w 205"/>
                <a:gd name="T65" fmla="*/ 7 h 242"/>
                <a:gd name="T66" fmla="*/ 4 w 205"/>
                <a:gd name="T67" fmla="*/ 8 h 242"/>
                <a:gd name="T68" fmla="*/ 5 w 205"/>
                <a:gd name="T69" fmla="*/ 8 h 242"/>
                <a:gd name="T70" fmla="*/ 4 w 205"/>
                <a:gd name="T71" fmla="*/ 8 h 242"/>
                <a:gd name="T72" fmla="*/ 3 w 205"/>
                <a:gd name="T73" fmla="*/ 8 h 242"/>
                <a:gd name="T74" fmla="*/ 2 w 205"/>
                <a:gd name="T75" fmla="*/ 6 h 242"/>
                <a:gd name="T76" fmla="*/ 1 w 205"/>
                <a:gd name="T77" fmla="*/ 5 h 242"/>
                <a:gd name="T78" fmla="*/ 1 w 205"/>
                <a:gd name="T79" fmla="*/ 5 h 242"/>
                <a:gd name="T80" fmla="*/ 0 w 205"/>
                <a:gd name="T81" fmla="*/ 4 h 242"/>
                <a:gd name="T82" fmla="*/ 1 w 205"/>
                <a:gd name="T83" fmla="*/ 3 h 242"/>
                <a:gd name="T84" fmla="*/ 3 w 205"/>
                <a:gd name="T85" fmla="*/ 0 h 242"/>
                <a:gd name="T86" fmla="*/ 3 w 205"/>
                <a:gd name="T87" fmla="*/ 0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5"/>
                <a:gd name="T133" fmla="*/ 0 h 242"/>
                <a:gd name="T134" fmla="*/ 205 w 205"/>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5" h="242">
                  <a:moveTo>
                    <a:pt x="73" y="0"/>
                  </a:moveTo>
                  <a:lnTo>
                    <a:pt x="59" y="33"/>
                  </a:lnTo>
                  <a:lnTo>
                    <a:pt x="26" y="77"/>
                  </a:lnTo>
                  <a:lnTo>
                    <a:pt x="14" y="104"/>
                  </a:lnTo>
                  <a:lnTo>
                    <a:pt x="30" y="133"/>
                  </a:lnTo>
                  <a:lnTo>
                    <a:pt x="56" y="133"/>
                  </a:lnTo>
                  <a:lnTo>
                    <a:pt x="93" y="94"/>
                  </a:lnTo>
                  <a:lnTo>
                    <a:pt x="121" y="71"/>
                  </a:lnTo>
                  <a:lnTo>
                    <a:pt x="135" y="49"/>
                  </a:lnTo>
                  <a:lnTo>
                    <a:pt x="156" y="65"/>
                  </a:lnTo>
                  <a:lnTo>
                    <a:pt x="136" y="69"/>
                  </a:lnTo>
                  <a:lnTo>
                    <a:pt x="109" y="95"/>
                  </a:lnTo>
                  <a:lnTo>
                    <a:pt x="79" y="120"/>
                  </a:lnTo>
                  <a:lnTo>
                    <a:pt x="53" y="150"/>
                  </a:lnTo>
                  <a:lnTo>
                    <a:pt x="54" y="173"/>
                  </a:lnTo>
                  <a:lnTo>
                    <a:pt x="72" y="181"/>
                  </a:lnTo>
                  <a:lnTo>
                    <a:pt x="126" y="141"/>
                  </a:lnTo>
                  <a:lnTo>
                    <a:pt x="151" y="122"/>
                  </a:lnTo>
                  <a:lnTo>
                    <a:pt x="168" y="107"/>
                  </a:lnTo>
                  <a:lnTo>
                    <a:pt x="204" y="120"/>
                  </a:lnTo>
                  <a:lnTo>
                    <a:pt x="172" y="121"/>
                  </a:lnTo>
                  <a:lnTo>
                    <a:pt x="151" y="141"/>
                  </a:lnTo>
                  <a:lnTo>
                    <a:pt x="128" y="161"/>
                  </a:lnTo>
                  <a:lnTo>
                    <a:pt x="92" y="187"/>
                  </a:lnTo>
                  <a:lnTo>
                    <a:pt x="102" y="206"/>
                  </a:lnTo>
                  <a:lnTo>
                    <a:pt x="121" y="204"/>
                  </a:lnTo>
                  <a:lnTo>
                    <a:pt x="164" y="167"/>
                  </a:lnTo>
                  <a:lnTo>
                    <a:pt x="178" y="174"/>
                  </a:lnTo>
                  <a:lnTo>
                    <a:pt x="205" y="164"/>
                  </a:lnTo>
                  <a:lnTo>
                    <a:pt x="185" y="183"/>
                  </a:lnTo>
                  <a:lnTo>
                    <a:pt x="164" y="191"/>
                  </a:lnTo>
                  <a:lnTo>
                    <a:pt x="126" y="216"/>
                  </a:lnTo>
                  <a:lnTo>
                    <a:pt x="109" y="222"/>
                  </a:lnTo>
                  <a:lnTo>
                    <a:pt x="125" y="230"/>
                  </a:lnTo>
                  <a:lnTo>
                    <a:pt x="151" y="230"/>
                  </a:lnTo>
                  <a:lnTo>
                    <a:pt x="125" y="242"/>
                  </a:lnTo>
                  <a:lnTo>
                    <a:pt x="96" y="239"/>
                  </a:lnTo>
                  <a:lnTo>
                    <a:pt x="34" y="181"/>
                  </a:lnTo>
                  <a:lnTo>
                    <a:pt x="27" y="153"/>
                  </a:lnTo>
                  <a:lnTo>
                    <a:pt x="4" y="133"/>
                  </a:lnTo>
                  <a:lnTo>
                    <a:pt x="0" y="107"/>
                  </a:lnTo>
                  <a:lnTo>
                    <a:pt x="7" y="77"/>
                  </a:lnTo>
                  <a:lnTo>
                    <a:pt x="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1" name="Freeform 274">
              <a:extLst>
                <a:ext uri="{FF2B5EF4-FFF2-40B4-BE49-F238E27FC236}">
                  <a16:creationId xmlns:a16="http://schemas.microsoft.com/office/drawing/2014/main" id="{3C3B9E2D-754F-4AC7-AEA3-6BA31C15335C}"/>
                </a:ext>
              </a:extLst>
            </p:cNvPr>
            <p:cNvSpPr>
              <a:spLocks/>
            </p:cNvSpPr>
            <p:nvPr/>
          </p:nvSpPr>
          <p:spPr bwMode="auto">
            <a:xfrm>
              <a:off x="5039" y="3311"/>
              <a:ext cx="139" cy="137"/>
            </a:xfrm>
            <a:custGeom>
              <a:avLst/>
              <a:gdLst>
                <a:gd name="T0" fmla="*/ 8 w 279"/>
                <a:gd name="T1" fmla="*/ 0 h 275"/>
                <a:gd name="T2" fmla="*/ 5 w 279"/>
                <a:gd name="T3" fmla="*/ 0 h 275"/>
                <a:gd name="T4" fmla="*/ 3 w 279"/>
                <a:gd name="T5" fmla="*/ 1 h 275"/>
                <a:gd name="T6" fmla="*/ 2 w 279"/>
                <a:gd name="T7" fmla="*/ 2 h 275"/>
                <a:gd name="T8" fmla="*/ 1 w 279"/>
                <a:gd name="T9" fmla="*/ 3 h 275"/>
                <a:gd name="T10" fmla="*/ 0 w 279"/>
                <a:gd name="T11" fmla="*/ 5 h 275"/>
                <a:gd name="T12" fmla="*/ 0 w 279"/>
                <a:gd name="T13" fmla="*/ 6 h 275"/>
                <a:gd name="T14" fmla="*/ 1 w 279"/>
                <a:gd name="T15" fmla="*/ 8 h 275"/>
                <a:gd name="T16" fmla="*/ 1 w 279"/>
                <a:gd name="T17" fmla="*/ 6 h 275"/>
                <a:gd name="T18" fmla="*/ 2 w 279"/>
                <a:gd name="T19" fmla="*/ 5 h 275"/>
                <a:gd name="T20" fmla="*/ 3 w 279"/>
                <a:gd name="T21" fmla="*/ 6 h 275"/>
                <a:gd name="T22" fmla="*/ 4 w 279"/>
                <a:gd name="T23" fmla="*/ 6 h 275"/>
                <a:gd name="T24" fmla="*/ 4 w 279"/>
                <a:gd name="T25" fmla="*/ 5 h 275"/>
                <a:gd name="T26" fmla="*/ 4 w 279"/>
                <a:gd name="T27" fmla="*/ 4 h 275"/>
                <a:gd name="T28" fmla="*/ 5 w 279"/>
                <a:gd name="T29" fmla="*/ 4 h 275"/>
                <a:gd name="T30" fmla="*/ 6 w 279"/>
                <a:gd name="T31" fmla="*/ 4 h 275"/>
                <a:gd name="T32" fmla="*/ 7 w 279"/>
                <a:gd name="T33" fmla="*/ 5 h 275"/>
                <a:gd name="T34" fmla="*/ 7 w 279"/>
                <a:gd name="T35" fmla="*/ 4 h 275"/>
                <a:gd name="T36" fmla="*/ 7 w 279"/>
                <a:gd name="T37" fmla="*/ 2 h 275"/>
                <a:gd name="T38" fmla="*/ 8 w 279"/>
                <a:gd name="T39" fmla="*/ 0 h 275"/>
                <a:gd name="T40" fmla="*/ 8 w 279"/>
                <a:gd name="T41" fmla="*/ 0 h 275"/>
                <a:gd name="T42" fmla="*/ 8 w 279"/>
                <a:gd name="T43" fmla="*/ 0 h 2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9"/>
                <a:gd name="T67" fmla="*/ 0 h 275"/>
                <a:gd name="T68" fmla="*/ 279 w 279"/>
                <a:gd name="T69" fmla="*/ 275 h 2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9" h="275">
                  <a:moveTo>
                    <a:pt x="263" y="7"/>
                  </a:moveTo>
                  <a:lnTo>
                    <a:pt x="160" y="0"/>
                  </a:lnTo>
                  <a:lnTo>
                    <a:pt x="109" y="48"/>
                  </a:lnTo>
                  <a:lnTo>
                    <a:pt x="66" y="75"/>
                  </a:lnTo>
                  <a:lnTo>
                    <a:pt x="42" y="99"/>
                  </a:lnTo>
                  <a:lnTo>
                    <a:pt x="0" y="168"/>
                  </a:lnTo>
                  <a:lnTo>
                    <a:pt x="12" y="208"/>
                  </a:lnTo>
                  <a:lnTo>
                    <a:pt x="58" y="275"/>
                  </a:lnTo>
                  <a:lnTo>
                    <a:pt x="40" y="201"/>
                  </a:lnTo>
                  <a:lnTo>
                    <a:pt x="82" y="191"/>
                  </a:lnTo>
                  <a:lnTo>
                    <a:pt x="117" y="208"/>
                  </a:lnTo>
                  <a:lnTo>
                    <a:pt x="155" y="223"/>
                  </a:lnTo>
                  <a:lnTo>
                    <a:pt x="142" y="181"/>
                  </a:lnTo>
                  <a:lnTo>
                    <a:pt x="150" y="142"/>
                  </a:lnTo>
                  <a:lnTo>
                    <a:pt x="183" y="142"/>
                  </a:lnTo>
                  <a:lnTo>
                    <a:pt x="201" y="151"/>
                  </a:lnTo>
                  <a:lnTo>
                    <a:pt x="234" y="181"/>
                  </a:lnTo>
                  <a:lnTo>
                    <a:pt x="226" y="135"/>
                  </a:lnTo>
                  <a:lnTo>
                    <a:pt x="229" y="83"/>
                  </a:lnTo>
                  <a:lnTo>
                    <a:pt x="279" y="20"/>
                  </a:lnTo>
                  <a:lnTo>
                    <a:pt x="26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2" name="Freeform 275">
              <a:extLst>
                <a:ext uri="{FF2B5EF4-FFF2-40B4-BE49-F238E27FC236}">
                  <a16:creationId xmlns:a16="http://schemas.microsoft.com/office/drawing/2014/main" id="{7180D09F-4FB6-4987-97C6-E25B63DE31A3}"/>
                </a:ext>
              </a:extLst>
            </p:cNvPr>
            <p:cNvSpPr>
              <a:spLocks/>
            </p:cNvSpPr>
            <p:nvPr/>
          </p:nvSpPr>
          <p:spPr bwMode="auto">
            <a:xfrm>
              <a:off x="5120" y="3457"/>
              <a:ext cx="61" cy="127"/>
            </a:xfrm>
            <a:custGeom>
              <a:avLst/>
              <a:gdLst>
                <a:gd name="T0" fmla="*/ 1 w 122"/>
                <a:gd name="T1" fmla="*/ 1 h 255"/>
                <a:gd name="T2" fmla="*/ 2 w 122"/>
                <a:gd name="T3" fmla="*/ 2 h 255"/>
                <a:gd name="T4" fmla="*/ 3 w 122"/>
                <a:gd name="T5" fmla="*/ 3 h 255"/>
                <a:gd name="T6" fmla="*/ 3 w 122"/>
                <a:gd name="T7" fmla="*/ 5 h 255"/>
                <a:gd name="T8" fmla="*/ 4 w 122"/>
                <a:gd name="T9" fmla="*/ 5 h 255"/>
                <a:gd name="T10" fmla="*/ 4 w 122"/>
                <a:gd name="T11" fmla="*/ 4 h 255"/>
                <a:gd name="T12" fmla="*/ 4 w 122"/>
                <a:gd name="T13" fmla="*/ 5 h 255"/>
                <a:gd name="T14" fmla="*/ 3 w 122"/>
                <a:gd name="T15" fmla="*/ 7 h 255"/>
                <a:gd name="T16" fmla="*/ 3 w 122"/>
                <a:gd name="T17" fmla="*/ 7 h 255"/>
                <a:gd name="T18" fmla="*/ 3 w 122"/>
                <a:gd name="T19" fmla="*/ 5 h 255"/>
                <a:gd name="T20" fmla="*/ 1 w 122"/>
                <a:gd name="T21" fmla="*/ 3 h 255"/>
                <a:gd name="T22" fmla="*/ 0 w 122"/>
                <a:gd name="T23" fmla="*/ 0 h 255"/>
                <a:gd name="T24" fmla="*/ 1 w 122"/>
                <a:gd name="T25" fmla="*/ 1 h 255"/>
                <a:gd name="T26" fmla="*/ 1 w 122"/>
                <a:gd name="T27" fmla="*/ 1 h 2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
                <a:gd name="T43" fmla="*/ 0 h 255"/>
                <a:gd name="T44" fmla="*/ 122 w 122"/>
                <a:gd name="T45" fmla="*/ 255 h 25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 h="255">
                  <a:moveTo>
                    <a:pt x="24" y="36"/>
                  </a:moveTo>
                  <a:lnTo>
                    <a:pt x="41" y="86"/>
                  </a:lnTo>
                  <a:lnTo>
                    <a:pt x="71" y="121"/>
                  </a:lnTo>
                  <a:lnTo>
                    <a:pt x="83" y="170"/>
                  </a:lnTo>
                  <a:lnTo>
                    <a:pt x="97" y="163"/>
                  </a:lnTo>
                  <a:lnTo>
                    <a:pt x="122" y="132"/>
                  </a:lnTo>
                  <a:lnTo>
                    <a:pt x="117" y="189"/>
                  </a:lnTo>
                  <a:lnTo>
                    <a:pt x="93" y="229"/>
                  </a:lnTo>
                  <a:lnTo>
                    <a:pt x="84" y="255"/>
                  </a:lnTo>
                  <a:lnTo>
                    <a:pt x="71" y="187"/>
                  </a:lnTo>
                  <a:lnTo>
                    <a:pt x="21" y="108"/>
                  </a:lnTo>
                  <a:lnTo>
                    <a:pt x="0" y="0"/>
                  </a:lnTo>
                  <a:lnTo>
                    <a:pt x="2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3" name="Freeform 276">
              <a:extLst>
                <a:ext uri="{FF2B5EF4-FFF2-40B4-BE49-F238E27FC236}">
                  <a16:creationId xmlns:a16="http://schemas.microsoft.com/office/drawing/2014/main" id="{48E9A00E-B1B4-44FA-A4B3-0E781796C458}"/>
                </a:ext>
              </a:extLst>
            </p:cNvPr>
            <p:cNvSpPr>
              <a:spLocks/>
            </p:cNvSpPr>
            <p:nvPr/>
          </p:nvSpPr>
          <p:spPr bwMode="auto">
            <a:xfrm>
              <a:off x="5120" y="3422"/>
              <a:ext cx="40" cy="65"/>
            </a:xfrm>
            <a:custGeom>
              <a:avLst/>
              <a:gdLst>
                <a:gd name="T0" fmla="*/ 1 w 79"/>
                <a:gd name="T1" fmla="*/ 2 h 129"/>
                <a:gd name="T2" fmla="*/ 2 w 79"/>
                <a:gd name="T3" fmla="*/ 3 h 129"/>
                <a:gd name="T4" fmla="*/ 3 w 79"/>
                <a:gd name="T5" fmla="*/ 5 h 129"/>
                <a:gd name="T6" fmla="*/ 3 w 79"/>
                <a:gd name="T7" fmla="*/ 2 h 129"/>
                <a:gd name="T8" fmla="*/ 1 w 79"/>
                <a:gd name="T9" fmla="*/ 1 h 129"/>
                <a:gd name="T10" fmla="*/ 0 w 79"/>
                <a:gd name="T11" fmla="*/ 0 h 129"/>
                <a:gd name="T12" fmla="*/ 1 w 79"/>
                <a:gd name="T13" fmla="*/ 2 h 129"/>
                <a:gd name="T14" fmla="*/ 1 w 79"/>
                <a:gd name="T15" fmla="*/ 2 h 129"/>
                <a:gd name="T16" fmla="*/ 0 60000 65536"/>
                <a:gd name="T17" fmla="*/ 0 60000 65536"/>
                <a:gd name="T18" fmla="*/ 0 60000 65536"/>
                <a:gd name="T19" fmla="*/ 0 60000 65536"/>
                <a:gd name="T20" fmla="*/ 0 60000 65536"/>
                <a:gd name="T21" fmla="*/ 0 60000 65536"/>
                <a:gd name="T22" fmla="*/ 0 60000 65536"/>
                <a:gd name="T23" fmla="*/ 0 60000 65536"/>
                <a:gd name="T24" fmla="*/ 0 w 79"/>
                <a:gd name="T25" fmla="*/ 0 h 129"/>
                <a:gd name="T26" fmla="*/ 79 w 79"/>
                <a:gd name="T27" fmla="*/ 129 h 1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 h="129">
                  <a:moveTo>
                    <a:pt x="17" y="46"/>
                  </a:moveTo>
                  <a:lnTo>
                    <a:pt x="54" y="86"/>
                  </a:lnTo>
                  <a:lnTo>
                    <a:pt x="79" y="129"/>
                  </a:lnTo>
                  <a:lnTo>
                    <a:pt x="66" y="57"/>
                  </a:lnTo>
                  <a:lnTo>
                    <a:pt x="24" y="20"/>
                  </a:lnTo>
                  <a:lnTo>
                    <a:pt x="0" y="0"/>
                  </a:lnTo>
                  <a:lnTo>
                    <a:pt x="17"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4" name="Freeform 277">
              <a:extLst>
                <a:ext uri="{FF2B5EF4-FFF2-40B4-BE49-F238E27FC236}">
                  <a16:creationId xmlns:a16="http://schemas.microsoft.com/office/drawing/2014/main" id="{40197EA8-47B1-49D5-BB20-B67FA71CCF8F}"/>
                </a:ext>
              </a:extLst>
            </p:cNvPr>
            <p:cNvSpPr>
              <a:spLocks/>
            </p:cNvSpPr>
            <p:nvPr/>
          </p:nvSpPr>
          <p:spPr bwMode="auto">
            <a:xfrm>
              <a:off x="5145" y="3372"/>
              <a:ext cx="40" cy="91"/>
            </a:xfrm>
            <a:custGeom>
              <a:avLst/>
              <a:gdLst>
                <a:gd name="T0" fmla="*/ 1 w 79"/>
                <a:gd name="T1" fmla="*/ 1 h 183"/>
                <a:gd name="T2" fmla="*/ 1 w 79"/>
                <a:gd name="T3" fmla="*/ 2 h 183"/>
                <a:gd name="T4" fmla="*/ 2 w 79"/>
                <a:gd name="T5" fmla="*/ 3 h 183"/>
                <a:gd name="T6" fmla="*/ 3 w 79"/>
                <a:gd name="T7" fmla="*/ 5 h 183"/>
                <a:gd name="T8" fmla="*/ 3 w 79"/>
                <a:gd name="T9" fmla="*/ 3 h 183"/>
                <a:gd name="T10" fmla="*/ 2 w 79"/>
                <a:gd name="T11" fmla="*/ 1 h 183"/>
                <a:gd name="T12" fmla="*/ 0 w 79"/>
                <a:gd name="T13" fmla="*/ 0 h 183"/>
                <a:gd name="T14" fmla="*/ 1 w 79"/>
                <a:gd name="T15" fmla="*/ 1 h 183"/>
                <a:gd name="T16" fmla="*/ 1 w 79"/>
                <a:gd name="T17" fmla="*/ 1 h 1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9"/>
                <a:gd name="T28" fmla="*/ 0 h 183"/>
                <a:gd name="T29" fmla="*/ 79 w 79"/>
                <a:gd name="T30" fmla="*/ 183 h 1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9" h="183">
                  <a:moveTo>
                    <a:pt x="8" y="38"/>
                  </a:moveTo>
                  <a:lnTo>
                    <a:pt x="29" y="71"/>
                  </a:lnTo>
                  <a:lnTo>
                    <a:pt x="50" y="115"/>
                  </a:lnTo>
                  <a:lnTo>
                    <a:pt x="79" y="183"/>
                  </a:lnTo>
                  <a:lnTo>
                    <a:pt x="66" y="99"/>
                  </a:lnTo>
                  <a:lnTo>
                    <a:pt x="34" y="55"/>
                  </a:lnTo>
                  <a:lnTo>
                    <a:pt x="0" y="0"/>
                  </a:lnTo>
                  <a:lnTo>
                    <a:pt x="8"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5" name="Freeform 278">
              <a:extLst>
                <a:ext uri="{FF2B5EF4-FFF2-40B4-BE49-F238E27FC236}">
                  <a16:creationId xmlns:a16="http://schemas.microsoft.com/office/drawing/2014/main" id="{5B452896-5F0F-4827-A120-B84A39B720DF}"/>
                </a:ext>
              </a:extLst>
            </p:cNvPr>
            <p:cNvSpPr>
              <a:spLocks/>
            </p:cNvSpPr>
            <p:nvPr/>
          </p:nvSpPr>
          <p:spPr bwMode="auto">
            <a:xfrm>
              <a:off x="5085" y="3647"/>
              <a:ext cx="146" cy="171"/>
            </a:xfrm>
            <a:custGeom>
              <a:avLst/>
              <a:gdLst>
                <a:gd name="T0" fmla="*/ 9 w 292"/>
                <a:gd name="T1" fmla="*/ 1 h 342"/>
                <a:gd name="T2" fmla="*/ 7 w 292"/>
                <a:gd name="T3" fmla="*/ 1 h 342"/>
                <a:gd name="T4" fmla="*/ 5 w 292"/>
                <a:gd name="T5" fmla="*/ 0 h 342"/>
                <a:gd name="T6" fmla="*/ 5 w 292"/>
                <a:gd name="T7" fmla="*/ 1 h 342"/>
                <a:gd name="T8" fmla="*/ 5 w 292"/>
                <a:gd name="T9" fmla="*/ 1 h 342"/>
                <a:gd name="T10" fmla="*/ 5 w 292"/>
                <a:gd name="T11" fmla="*/ 3 h 342"/>
                <a:gd name="T12" fmla="*/ 2 w 292"/>
                <a:gd name="T13" fmla="*/ 5 h 342"/>
                <a:gd name="T14" fmla="*/ 1 w 292"/>
                <a:gd name="T15" fmla="*/ 6 h 342"/>
                <a:gd name="T16" fmla="*/ 1 w 292"/>
                <a:gd name="T17" fmla="*/ 9 h 342"/>
                <a:gd name="T18" fmla="*/ 0 w 292"/>
                <a:gd name="T19" fmla="*/ 11 h 342"/>
                <a:gd name="T20" fmla="*/ 1 w 292"/>
                <a:gd name="T21" fmla="*/ 11 h 342"/>
                <a:gd name="T22" fmla="*/ 1 w 292"/>
                <a:gd name="T23" fmla="*/ 11 h 342"/>
                <a:gd name="T24" fmla="*/ 1 w 292"/>
                <a:gd name="T25" fmla="*/ 10 h 342"/>
                <a:gd name="T26" fmla="*/ 1 w 292"/>
                <a:gd name="T27" fmla="*/ 7 h 342"/>
                <a:gd name="T28" fmla="*/ 1 w 292"/>
                <a:gd name="T29" fmla="*/ 6 h 342"/>
                <a:gd name="T30" fmla="*/ 5 w 292"/>
                <a:gd name="T31" fmla="*/ 3 h 342"/>
                <a:gd name="T32" fmla="*/ 5 w 292"/>
                <a:gd name="T33" fmla="*/ 3 h 342"/>
                <a:gd name="T34" fmla="*/ 5 w 292"/>
                <a:gd name="T35" fmla="*/ 1 h 342"/>
                <a:gd name="T36" fmla="*/ 6 w 292"/>
                <a:gd name="T37" fmla="*/ 1 h 342"/>
                <a:gd name="T38" fmla="*/ 7 w 292"/>
                <a:gd name="T39" fmla="*/ 1 h 342"/>
                <a:gd name="T40" fmla="*/ 9 w 292"/>
                <a:gd name="T41" fmla="*/ 3 h 342"/>
                <a:gd name="T42" fmla="*/ 9 w 292"/>
                <a:gd name="T43" fmla="*/ 1 h 342"/>
                <a:gd name="T44" fmla="*/ 9 w 292"/>
                <a:gd name="T45" fmla="*/ 1 h 3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2"/>
                <a:gd name="T70" fmla="*/ 0 h 342"/>
                <a:gd name="T71" fmla="*/ 292 w 292"/>
                <a:gd name="T72" fmla="*/ 342 h 3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2" h="342">
                  <a:moveTo>
                    <a:pt x="276" y="46"/>
                  </a:moveTo>
                  <a:lnTo>
                    <a:pt x="243" y="5"/>
                  </a:lnTo>
                  <a:lnTo>
                    <a:pt x="191" y="0"/>
                  </a:lnTo>
                  <a:lnTo>
                    <a:pt x="155" y="4"/>
                  </a:lnTo>
                  <a:lnTo>
                    <a:pt x="151" y="41"/>
                  </a:lnTo>
                  <a:lnTo>
                    <a:pt x="150" y="72"/>
                  </a:lnTo>
                  <a:lnTo>
                    <a:pt x="95" y="149"/>
                  </a:lnTo>
                  <a:lnTo>
                    <a:pt x="20" y="209"/>
                  </a:lnTo>
                  <a:lnTo>
                    <a:pt x="12" y="271"/>
                  </a:lnTo>
                  <a:lnTo>
                    <a:pt x="0" y="322"/>
                  </a:lnTo>
                  <a:lnTo>
                    <a:pt x="12" y="333"/>
                  </a:lnTo>
                  <a:lnTo>
                    <a:pt x="46" y="342"/>
                  </a:lnTo>
                  <a:lnTo>
                    <a:pt x="38" y="301"/>
                  </a:lnTo>
                  <a:lnTo>
                    <a:pt x="53" y="234"/>
                  </a:lnTo>
                  <a:lnTo>
                    <a:pt x="36" y="218"/>
                  </a:lnTo>
                  <a:lnTo>
                    <a:pt x="150" y="107"/>
                  </a:lnTo>
                  <a:lnTo>
                    <a:pt x="168" y="80"/>
                  </a:lnTo>
                  <a:lnTo>
                    <a:pt x="168" y="26"/>
                  </a:lnTo>
                  <a:lnTo>
                    <a:pt x="217" y="20"/>
                  </a:lnTo>
                  <a:lnTo>
                    <a:pt x="247" y="43"/>
                  </a:lnTo>
                  <a:lnTo>
                    <a:pt x="292" y="113"/>
                  </a:lnTo>
                  <a:lnTo>
                    <a:pt x="276"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6" name="Freeform 279">
              <a:extLst>
                <a:ext uri="{FF2B5EF4-FFF2-40B4-BE49-F238E27FC236}">
                  <a16:creationId xmlns:a16="http://schemas.microsoft.com/office/drawing/2014/main" id="{1A815E6D-FC82-4B9B-8285-C5D957F81C31}"/>
                </a:ext>
              </a:extLst>
            </p:cNvPr>
            <p:cNvSpPr>
              <a:spLocks/>
            </p:cNvSpPr>
            <p:nvPr/>
          </p:nvSpPr>
          <p:spPr bwMode="auto">
            <a:xfrm>
              <a:off x="5191" y="3694"/>
              <a:ext cx="35" cy="29"/>
            </a:xfrm>
            <a:custGeom>
              <a:avLst/>
              <a:gdLst>
                <a:gd name="T0" fmla="*/ 1 w 71"/>
                <a:gd name="T1" fmla="*/ 0 h 59"/>
                <a:gd name="T2" fmla="*/ 0 w 71"/>
                <a:gd name="T3" fmla="*/ 0 h 59"/>
                <a:gd name="T4" fmla="*/ 0 w 71"/>
                <a:gd name="T5" fmla="*/ 1 h 59"/>
                <a:gd name="T6" fmla="*/ 2 w 71"/>
                <a:gd name="T7" fmla="*/ 1 h 59"/>
                <a:gd name="T8" fmla="*/ 1 w 71"/>
                <a:gd name="T9" fmla="*/ 0 h 59"/>
                <a:gd name="T10" fmla="*/ 1 w 71"/>
                <a:gd name="T11" fmla="*/ 0 h 59"/>
                <a:gd name="T12" fmla="*/ 1 w 71"/>
                <a:gd name="T13" fmla="*/ 0 h 59"/>
                <a:gd name="T14" fmla="*/ 0 60000 65536"/>
                <a:gd name="T15" fmla="*/ 0 60000 65536"/>
                <a:gd name="T16" fmla="*/ 0 60000 65536"/>
                <a:gd name="T17" fmla="*/ 0 60000 65536"/>
                <a:gd name="T18" fmla="*/ 0 60000 65536"/>
                <a:gd name="T19" fmla="*/ 0 60000 65536"/>
                <a:gd name="T20" fmla="*/ 0 60000 65536"/>
                <a:gd name="T21" fmla="*/ 0 w 71"/>
                <a:gd name="T22" fmla="*/ 0 h 59"/>
                <a:gd name="T23" fmla="*/ 71 w 71"/>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59">
                  <a:moveTo>
                    <a:pt x="45" y="0"/>
                  </a:moveTo>
                  <a:lnTo>
                    <a:pt x="8" y="20"/>
                  </a:lnTo>
                  <a:lnTo>
                    <a:pt x="0" y="59"/>
                  </a:lnTo>
                  <a:lnTo>
                    <a:pt x="71" y="43"/>
                  </a:lnTo>
                  <a:lnTo>
                    <a:pt x="62" y="16"/>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7" name="Freeform 280">
              <a:extLst>
                <a:ext uri="{FF2B5EF4-FFF2-40B4-BE49-F238E27FC236}">
                  <a16:creationId xmlns:a16="http://schemas.microsoft.com/office/drawing/2014/main" id="{548C5F4A-4CCD-4D61-9738-56D57BB317FD}"/>
                </a:ext>
              </a:extLst>
            </p:cNvPr>
            <p:cNvSpPr>
              <a:spLocks/>
            </p:cNvSpPr>
            <p:nvPr/>
          </p:nvSpPr>
          <p:spPr bwMode="auto">
            <a:xfrm>
              <a:off x="5095" y="3691"/>
              <a:ext cx="81" cy="69"/>
            </a:xfrm>
            <a:custGeom>
              <a:avLst/>
              <a:gdLst>
                <a:gd name="T0" fmla="*/ 6 w 161"/>
                <a:gd name="T1" fmla="*/ 1 h 138"/>
                <a:gd name="T2" fmla="*/ 4 w 161"/>
                <a:gd name="T3" fmla="*/ 1 h 138"/>
                <a:gd name="T4" fmla="*/ 0 w 161"/>
                <a:gd name="T5" fmla="*/ 4 h 138"/>
                <a:gd name="T6" fmla="*/ 5 w 161"/>
                <a:gd name="T7" fmla="*/ 0 h 138"/>
                <a:gd name="T8" fmla="*/ 6 w 161"/>
                <a:gd name="T9" fmla="*/ 1 h 138"/>
                <a:gd name="T10" fmla="*/ 6 w 161"/>
                <a:gd name="T11" fmla="*/ 1 h 138"/>
                <a:gd name="T12" fmla="*/ 0 60000 65536"/>
                <a:gd name="T13" fmla="*/ 0 60000 65536"/>
                <a:gd name="T14" fmla="*/ 0 60000 65536"/>
                <a:gd name="T15" fmla="*/ 0 60000 65536"/>
                <a:gd name="T16" fmla="*/ 0 60000 65536"/>
                <a:gd name="T17" fmla="*/ 0 60000 65536"/>
                <a:gd name="T18" fmla="*/ 0 w 161"/>
                <a:gd name="T19" fmla="*/ 0 h 138"/>
                <a:gd name="T20" fmla="*/ 161 w 161"/>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61" h="138">
                  <a:moveTo>
                    <a:pt x="161" y="12"/>
                  </a:moveTo>
                  <a:lnTo>
                    <a:pt x="120" y="58"/>
                  </a:lnTo>
                  <a:lnTo>
                    <a:pt x="0" y="138"/>
                  </a:lnTo>
                  <a:lnTo>
                    <a:pt x="135" y="0"/>
                  </a:lnTo>
                  <a:lnTo>
                    <a:pt x="16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8" name="Freeform 281">
              <a:extLst>
                <a:ext uri="{FF2B5EF4-FFF2-40B4-BE49-F238E27FC236}">
                  <a16:creationId xmlns:a16="http://schemas.microsoft.com/office/drawing/2014/main" id="{7E130605-1DE7-49A5-AD4E-9D3146A6AFBC}"/>
                </a:ext>
              </a:extLst>
            </p:cNvPr>
            <p:cNvSpPr>
              <a:spLocks/>
            </p:cNvSpPr>
            <p:nvPr/>
          </p:nvSpPr>
          <p:spPr bwMode="auto">
            <a:xfrm>
              <a:off x="5099" y="3745"/>
              <a:ext cx="89" cy="51"/>
            </a:xfrm>
            <a:custGeom>
              <a:avLst/>
              <a:gdLst>
                <a:gd name="T0" fmla="*/ 0 w 179"/>
                <a:gd name="T1" fmla="*/ 2 h 102"/>
                <a:gd name="T2" fmla="*/ 2 w 179"/>
                <a:gd name="T3" fmla="*/ 2 h 102"/>
                <a:gd name="T4" fmla="*/ 4 w 179"/>
                <a:gd name="T5" fmla="*/ 3 h 102"/>
                <a:gd name="T6" fmla="*/ 4 w 179"/>
                <a:gd name="T7" fmla="*/ 3 h 102"/>
                <a:gd name="T8" fmla="*/ 5 w 179"/>
                <a:gd name="T9" fmla="*/ 3 h 102"/>
                <a:gd name="T10" fmla="*/ 5 w 179"/>
                <a:gd name="T11" fmla="*/ 1 h 102"/>
                <a:gd name="T12" fmla="*/ 1 w 179"/>
                <a:gd name="T13" fmla="*/ 0 h 102"/>
                <a:gd name="T14" fmla="*/ 5 w 179"/>
                <a:gd name="T15" fmla="*/ 2 h 102"/>
                <a:gd name="T16" fmla="*/ 4 w 179"/>
                <a:gd name="T17" fmla="*/ 2 h 102"/>
                <a:gd name="T18" fmla="*/ 0 w 179"/>
                <a:gd name="T19" fmla="*/ 1 h 102"/>
                <a:gd name="T20" fmla="*/ 0 w 179"/>
                <a:gd name="T21" fmla="*/ 2 h 102"/>
                <a:gd name="T22" fmla="*/ 0 w 179"/>
                <a:gd name="T23" fmla="*/ 2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9"/>
                <a:gd name="T37" fmla="*/ 0 h 102"/>
                <a:gd name="T38" fmla="*/ 179 w 179"/>
                <a:gd name="T39" fmla="*/ 102 h 1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9" h="102">
                  <a:moveTo>
                    <a:pt x="0" y="34"/>
                  </a:moveTo>
                  <a:lnTo>
                    <a:pt x="87" y="54"/>
                  </a:lnTo>
                  <a:lnTo>
                    <a:pt x="137" y="69"/>
                  </a:lnTo>
                  <a:lnTo>
                    <a:pt x="153" y="102"/>
                  </a:lnTo>
                  <a:lnTo>
                    <a:pt x="179" y="70"/>
                  </a:lnTo>
                  <a:lnTo>
                    <a:pt x="163" y="15"/>
                  </a:lnTo>
                  <a:lnTo>
                    <a:pt x="51" y="0"/>
                  </a:lnTo>
                  <a:lnTo>
                    <a:pt x="160" y="37"/>
                  </a:lnTo>
                  <a:lnTo>
                    <a:pt x="134" y="50"/>
                  </a:lnTo>
                  <a:lnTo>
                    <a:pt x="12" y="15"/>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89" name="Freeform 282">
              <a:extLst>
                <a:ext uri="{FF2B5EF4-FFF2-40B4-BE49-F238E27FC236}">
                  <a16:creationId xmlns:a16="http://schemas.microsoft.com/office/drawing/2014/main" id="{984144F0-B5FB-4886-BCAB-A1158FF4E15E}"/>
                </a:ext>
              </a:extLst>
            </p:cNvPr>
            <p:cNvSpPr>
              <a:spLocks/>
            </p:cNvSpPr>
            <p:nvPr/>
          </p:nvSpPr>
          <p:spPr bwMode="auto">
            <a:xfrm>
              <a:off x="5105" y="3737"/>
              <a:ext cx="105" cy="74"/>
            </a:xfrm>
            <a:custGeom>
              <a:avLst/>
              <a:gdLst>
                <a:gd name="T0" fmla="*/ 5 w 210"/>
                <a:gd name="T1" fmla="*/ 1 h 148"/>
                <a:gd name="T2" fmla="*/ 0 w 210"/>
                <a:gd name="T3" fmla="*/ 1 h 148"/>
                <a:gd name="T4" fmla="*/ 1 w 210"/>
                <a:gd name="T5" fmla="*/ 0 h 148"/>
                <a:gd name="T6" fmla="*/ 6 w 210"/>
                <a:gd name="T7" fmla="*/ 1 h 148"/>
                <a:gd name="T8" fmla="*/ 6 w 210"/>
                <a:gd name="T9" fmla="*/ 2 h 148"/>
                <a:gd name="T10" fmla="*/ 7 w 210"/>
                <a:gd name="T11" fmla="*/ 2 h 148"/>
                <a:gd name="T12" fmla="*/ 7 w 210"/>
                <a:gd name="T13" fmla="*/ 2 h 148"/>
                <a:gd name="T14" fmla="*/ 6 w 210"/>
                <a:gd name="T15" fmla="*/ 5 h 148"/>
                <a:gd name="T16" fmla="*/ 5 w 210"/>
                <a:gd name="T17" fmla="*/ 5 h 148"/>
                <a:gd name="T18" fmla="*/ 5 w 210"/>
                <a:gd name="T19" fmla="*/ 2 h 148"/>
                <a:gd name="T20" fmla="*/ 5 w 210"/>
                <a:gd name="T21" fmla="*/ 1 h 148"/>
                <a:gd name="T22" fmla="*/ 5 w 210"/>
                <a:gd name="T23" fmla="*/ 1 h 1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0"/>
                <a:gd name="T37" fmla="*/ 0 h 148"/>
                <a:gd name="T38" fmla="*/ 210 w 210"/>
                <a:gd name="T39" fmla="*/ 148 h 1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0" h="148">
                  <a:moveTo>
                    <a:pt x="143" y="36"/>
                  </a:moveTo>
                  <a:lnTo>
                    <a:pt x="0" y="18"/>
                  </a:lnTo>
                  <a:lnTo>
                    <a:pt x="29" y="0"/>
                  </a:lnTo>
                  <a:lnTo>
                    <a:pt x="173" y="36"/>
                  </a:lnTo>
                  <a:lnTo>
                    <a:pt x="176" y="91"/>
                  </a:lnTo>
                  <a:lnTo>
                    <a:pt x="207" y="65"/>
                  </a:lnTo>
                  <a:lnTo>
                    <a:pt x="210" y="87"/>
                  </a:lnTo>
                  <a:lnTo>
                    <a:pt x="176" y="148"/>
                  </a:lnTo>
                  <a:lnTo>
                    <a:pt x="140" y="144"/>
                  </a:lnTo>
                  <a:lnTo>
                    <a:pt x="150" y="94"/>
                  </a:lnTo>
                  <a:lnTo>
                    <a:pt x="14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0" name="Freeform 283">
              <a:extLst>
                <a:ext uri="{FF2B5EF4-FFF2-40B4-BE49-F238E27FC236}">
                  <a16:creationId xmlns:a16="http://schemas.microsoft.com/office/drawing/2014/main" id="{45402A9D-132F-424F-A0D8-B8DEBAC2330C}"/>
                </a:ext>
              </a:extLst>
            </p:cNvPr>
            <p:cNvSpPr>
              <a:spLocks/>
            </p:cNvSpPr>
            <p:nvPr/>
          </p:nvSpPr>
          <p:spPr bwMode="auto">
            <a:xfrm>
              <a:off x="5127" y="3672"/>
              <a:ext cx="34" cy="49"/>
            </a:xfrm>
            <a:custGeom>
              <a:avLst/>
              <a:gdLst>
                <a:gd name="T0" fmla="*/ 3 w 66"/>
                <a:gd name="T1" fmla="*/ 1 h 98"/>
                <a:gd name="T2" fmla="*/ 1 w 66"/>
                <a:gd name="T3" fmla="*/ 0 h 98"/>
                <a:gd name="T4" fmla="*/ 0 w 66"/>
                <a:gd name="T5" fmla="*/ 1 h 98"/>
                <a:gd name="T6" fmla="*/ 0 w 66"/>
                <a:gd name="T7" fmla="*/ 3 h 98"/>
                <a:gd name="T8" fmla="*/ 1 w 66"/>
                <a:gd name="T9" fmla="*/ 3 h 98"/>
                <a:gd name="T10" fmla="*/ 1 w 66"/>
                <a:gd name="T11" fmla="*/ 1 h 98"/>
                <a:gd name="T12" fmla="*/ 2 w 66"/>
                <a:gd name="T13" fmla="*/ 2 h 98"/>
                <a:gd name="T14" fmla="*/ 3 w 66"/>
                <a:gd name="T15" fmla="*/ 1 h 98"/>
                <a:gd name="T16" fmla="*/ 3 w 66"/>
                <a:gd name="T17" fmla="*/ 1 h 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
                <a:gd name="T28" fmla="*/ 0 h 98"/>
                <a:gd name="T29" fmla="*/ 66 w 66"/>
                <a:gd name="T30" fmla="*/ 98 h 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 h="98">
                  <a:moveTo>
                    <a:pt x="66" y="6"/>
                  </a:moveTo>
                  <a:lnTo>
                    <a:pt x="24" y="0"/>
                  </a:lnTo>
                  <a:lnTo>
                    <a:pt x="0" y="11"/>
                  </a:lnTo>
                  <a:lnTo>
                    <a:pt x="0" y="95"/>
                  </a:lnTo>
                  <a:lnTo>
                    <a:pt x="19" y="98"/>
                  </a:lnTo>
                  <a:lnTo>
                    <a:pt x="19" y="24"/>
                  </a:lnTo>
                  <a:lnTo>
                    <a:pt x="57" y="37"/>
                  </a:lnTo>
                  <a:lnTo>
                    <a:pt x="6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1" name="Freeform 284">
              <a:extLst>
                <a:ext uri="{FF2B5EF4-FFF2-40B4-BE49-F238E27FC236}">
                  <a16:creationId xmlns:a16="http://schemas.microsoft.com/office/drawing/2014/main" id="{530EA068-B69D-4111-81C1-C0A3ED90E287}"/>
                </a:ext>
              </a:extLst>
            </p:cNvPr>
            <p:cNvSpPr>
              <a:spLocks/>
            </p:cNvSpPr>
            <p:nvPr/>
          </p:nvSpPr>
          <p:spPr bwMode="auto">
            <a:xfrm>
              <a:off x="5140" y="3820"/>
              <a:ext cx="38" cy="37"/>
            </a:xfrm>
            <a:custGeom>
              <a:avLst/>
              <a:gdLst>
                <a:gd name="T0" fmla="*/ 1 w 76"/>
                <a:gd name="T1" fmla="*/ 0 h 73"/>
                <a:gd name="T2" fmla="*/ 2 w 76"/>
                <a:gd name="T3" fmla="*/ 1 h 73"/>
                <a:gd name="T4" fmla="*/ 2 w 76"/>
                <a:gd name="T5" fmla="*/ 3 h 73"/>
                <a:gd name="T6" fmla="*/ 1 w 76"/>
                <a:gd name="T7" fmla="*/ 2 h 73"/>
                <a:gd name="T8" fmla="*/ 1 w 76"/>
                <a:gd name="T9" fmla="*/ 1 h 73"/>
                <a:gd name="T10" fmla="*/ 0 w 76"/>
                <a:gd name="T11" fmla="*/ 1 h 73"/>
                <a:gd name="T12" fmla="*/ 1 w 76"/>
                <a:gd name="T13" fmla="*/ 0 h 73"/>
                <a:gd name="T14" fmla="*/ 1 w 76"/>
                <a:gd name="T15" fmla="*/ 0 h 73"/>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73"/>
                <a:gd name="T26" fmla="*/ 76 w 7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73">
                  <a:moveTo>
                    <a:pt x="34" y="0"/>
                  </a:moveTo>
                  <a:lnTo>
                    <a:pt x="76" y="9"/>
                  </a:lnTo>
                  <a:lnTo>
                    <a:pt x="69" y="73"/>
                  </a:lnTo>
                  <a:lnTo>
                    <a:pt x="47" y="60"/>
                  </a:lnTo>
                  <a:lnTo>
                    <a:pt x="47" y="23"/>
                  </a:lnTo>
                  <a:lnTo>
                    <a:pt x="0" y="6"/>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2" name="Freeform 285">
              <a:extLst>
                <a:ext uri="{FF2B5EF4-FFF2-40B4-BE49-F238E27FC236}">
                  <a16:creationId xmlns:a16="http://schemas.microsoft.com/office/drawing/2014/main" id="{1BE00960-4C12-4DC5-8B3B-D92ACB7D89E4}"/>
                </a:ext>
              </a:extLst>
            </p:cNvPr>
            <p:cNvSpPr>
              <a:spLocks/>
            </p:cNvSpPr>
            <p:nvPr/>
          </p:nvSpPr>
          <p:spPr bwMode="auto">
            <a:xfrm>
              <a:off x="5451" y="3540"/>
              <a:ext cx="24" cy="243"/>
            </a:xfrm>
            <a:custGeom>
              <a:avLst/>
              <a:gdLst>
                <a:gd name="T0" fmla="*/ 1 w 47"/>
                <a:gd name="T1" fmla="*/ 2 h 485"/>
                <a:gd name="T2" fmla="*/ 2 w 47"/>
                <a:gd name="T3" fmla="*/ 5 h 485"/>
                <a:gd name="T4" fmla="*/ 2 w 47"/>
                <a:gd name="T5" fmla="*/ 6 h 485"/>
                <a:gd name="T6" fmla="*/ 2 w 47"/>
                <a:gd name="T7" fmla="*/ 8 h 485"/>
                <a:gd name="T8" fmla="*/ 2 w 47"/>
                <a:gd name="T9" fmla="*/ 10 h 485"/>
                <a:gd name="T10" fmla="*/ 1 w 47"/>
                <a:gd name="T11" fmla="*/ 12 h 485"/>
                <a:gd name="T12" fmla="*/ 0 w 47"/>
                <a:gd name="T13" fmla="*/ 16 h 485"/>
                <a:gd name="T14" fmla="*/ 1 w 47"/>
                <a:gd name="T15" fmla="*/ 13 h 485"/>
                <a:gd name="T16" fmla="*/ 2 w 47"/>
                <a:gd name="T17" fmla="*/ 11 h 485"/>
                <a:gd name="T18" fmla="*/ 2 w 47"/>
                <a:gd name="T19" fmla="*/ 9 h 485"/>
                <a:gd name="T20" fmla="*/ 2 w 47"/>
                <a:gd name="T21" fmla="*/ 6 h 485"/>
                <a:gd name="T22" fmla="*/ 2 w 47"/>
                <a:gd name="T23" fmla="*/ 4 h 485"/>
                <a:gd name="T24" fmla="*/ 1 w 47"/>
                <a:gd name="T25" fmla="*/ 2 h 485"/>
                <a:gd name="T26" fmla="*/ 1 w 47"/>
                <a:gd name="T27" fmla="*/ 0 h 485"/>
                <a:gd name="T28" fmla="*/ 1 w 47"/>
                <a:gd name="T29" fmla="*/ 2 h 485"/>
                <a:gd name="T30" fmla="*/ 1 w 47"/>
                <a:gd name="T31" fmla="*/ 2 h 4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485"/>
                <a:gd name="T50" fmla="*/ 47 w 47"/>
                <a:gd name="T51" fmla="*/ 485 h 4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485">
                  <a:moveTo>
                    <a:pt x="21" y="60"/>
                  </a:moveTo>
                  <a:lnTo>
                    <a:pt x="34" y="130"/>
                  </a:lnTo>
                  <a:lnTo>
                    <a:pt x="39" y="191"/>
                  </a:lnTo>
                  <a:lnTo>
                    <a:pt x="39" y="248"/>
                  </a:lnTo>
                  <a:lnTo>
                    <a:pt x="34" y="304"/>
                  </a:lnTo>
                  <a:lnTo>
                    <a:pt x="27" y="356"/>
                  </a:lnTo>
                  <a:lnTo>
                    <a:pt x="0" y="485"/>
                  </a:lnTo>
                  <a:lnTo>
                    <a:pt x="24" y="416"/>
                  </a:lnTo>
                  <a:lnTo>
                    <a:pt x="36" y="336"/>
                  </a:lnTo>
                  <a:lnTo>
                    <a:pt x="46" y="260"/>
                  </a:lnTo>
                  <a:lnTo>
                    <a:pt x="47" y="186"/>
                  </a:lnTo>
                  <a:lnTo>
                    <a:pt x="41" y="114"/>
                  </a:lnTo>
                  <a:lnTo>
                    <a:pt x="27" y="53"/>
                  </a:lnTo>
                  <a:lnTo>
                    <a:pt x="7" y="0"/>
                  </a:lnTo>
                  <a:lnTo>
                    <a:pt x="2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3" name="Freeform 286">
              <a:extLst>
                <a:ext uri="{FF2B5EF4-FFF2-40B4-BE49-F238E27FC236}">
                  <a16:creationId xmlns:a16="http://schemas.microsoft.com/office/drawing/2014/main" id="{D16E7F16-79A8-4653-8467-E2E0CA771652}"/>
                </a:ext>
              </a:extLst>
            </p:cNvPr>
            <p:cNvSpPr>
              <a:spLocks/>
            </p:cNvSpPr>
            <p:nvPr/>
          </p:nvSpPr>
          <p:spPr bwMode="auto">
            <a:xfrm>
              <a:off x="5370" y="3740"/>
              <a:ext cx="26" cy="18"/>
            </a:xfrm>
            <a:custGeom>
              <a:avLst/>
              <a:gdLst>
                <a:gd name="T0" fmla="*/ 1 w 52"/>
                <a:gd name="T1" fmla="*/ 1 h 36"/>
                <a:gd name="T2" fmla="*/ 2 w 52"/>
                <a:gd name="T3" fmla="*/ 1 h 36"/>
                <a:gd name="T4" fmla="*/ 2 w 52"/>
                <a:gd name="T5" fmla="*/ 1 h 36"/>
                <a:gd name="T6" fmla="*/ 0 w 52"/>
                <a:gd name="T7" fmla="*/ 1 h 36"/>
                <a:gd name="T8" fmla="*/ 2 w 52"/>
                <a:gd name="T9" fmla="*/ 1 h 36"/>
                <a:gd name="T10" fmla="*/ 2 w 52"/>
                <a:gd name="T11" fmla="*/ 1 h 36"/>
                <a:gd name="T12" fmla="*/ 1 w 52"/>
                <a:gd name="T13" fmla="*/ 1 h 36"/>
                <a:gd name="T14" fmla="*/ 1 w 52"/>
                <a:gd name="T15" fmla="*/ 0 h 36"/>
                <a:gd name="T16" fmla="*/ 1 w 52"/>
                <a:gd name="T17" fmla="*/ 1 h 36"/>
                <a:gd name="T18" fmla="*/ 1 w 52"/>
                <a:gd name="T19" fmla="*/ 1 h 36"/>
                <a:gd name="T20" fmla="*/ 1 w 52"/>
                <a:gd name="T21" fmla="*/ 1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36"/>
                <a:gd name="T35" fmla="*/ 52 w 52"/>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36">
                  <a:moveTo>
                    <a:pt x="20" y="18"/>
                  </a:moveTo>
                  <a:lnTo>
                    <a:pt x="41" y="9"/>
                  </a:lnTo>
                  <a:lnTo>
                    <a:pt x="43" y="22"/>
                  </a:lnTo>
                  <a:lnTo>
                    <a:pt x="0" y="36"/>
                  </a:lnTo>
                  <a:lnTo>
                    <a:pt x="50" y="28"/>
                  </a:lnTo>
                  <a:lnTo>
                    <a:pt x="52" y="3"/>
                  </a:lnTo>
                  <a:lnTo>
                    <a:pt x="24" y="5"/>
                  </a:lnTo>
                  <a:lnTo>
                    <a:pt x="11" y="0"/>
                  </a:lnTo>
                  <a:lnTo>
                    <a:pt x="8" y="11"/>
                  </a:lnTo>
                  <a:lnTo>
                    <a:pt x="2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4" name="Freeform 287">
              <a:extLst>
                <a:ext uri="{FF2B5EF4-FFF2-40B4-BE49-F238E27FC236}">
                  <a16:creationId xmlns:a16="http://schemas.microsoft.com/office/drawing/2014/main" id="{AD791137-6CEC-4219-BACB-16C6F0F5CEC8}"/>
                </a:ext>
              </a:extLst>
            </p:cNvPr>
            <p:cNvSpPr>
              <a:spLocks/>
            </p:cNvSpPr>
            <p:nvPr/>
          </p:nvSpPr>
          <p:spPr bwMode="auto">
            <a:xfrm>
              <a:off x="5299" y="3720"/>
              <a:ext cx="20" cy="37"/>
            </a:xfrm>
            <a:custGeom>
              <a:avLst/>
              <a:gdLst>
                <a:gd name="T0" fmla="*/ 0 w 41"/>
                <a:gd name="T1" fmla="*/ 1 h 74"/>
                <a:gd name="T2" fmla="*/ 0 w 41"/>
                <a:gd name="T3" fmla="*/ 1 h 74"/>
                <a:gd name="T4" fmla="*/ 0 w 41"/>
                <a:gd name="T5" fmla="*/ 1 h 74"/>
                <a:gd name="T6" fmla="*/ 0 w 41"/>
                <a:gd name="T7" fmla="*/ 1 h 74"/>
                <a:gd name="T8" fmla="*/ 0 w 41"/>
                <a:gd name="T9" fmla="*/ 1 h 74"/>
                <a:gd name="T10" fmla="*/ 0 w 41"/>
                <a:gd name="T11" fmla="*/ 2 h 74"/>
                <a:gd name="T12" fmla="*/ 0 w 41"/>
                <a:gd name="T13" fmla="*/ 1 h 74"/>
                <a:gd name="T14" fmla="*/ 0 w 41"/>
                <a:gd name="T15" fmla="*/ 1 h 74"/>
                <a:gd name="T16" fmla="*/ 0 w 41"/>
                <a:gd name="T17" fmla="*/ 1 h 74"/>
                <a:gd name="T18" fmla="*/ 1 w 41"/>
                <a:gd name="T19" fmla="*/ 0 h 74"/>
                <a:gd name="T20" fmla="*/ 1 w 41"/>
                <a:gd name="T21" fmla="*/ 1 h 74"/>
                <a:gd name="T22" fmla="*/ 0 w 41"/>
                <a:gd name="T23" fmla="*/ 1 h 74"/>
                <a:gd name="T24" fmla="*/ 0 w 41"/>
                <a:gd name="T25" fmla="*/ 1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74"/>
                <a:gd name="T41" fmla="*/ 41 w 41"/>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74">
                  <a:moveTo>
                    <a:pt x="29" y="12"/>
                  </a:moveTo>
                  <a:lnTo>
                    <a:pt x="21" y="17"/>
                  </a:lnTo>
                  <a:lnTo>
                    <a:pt x="15" y="25"/>
                  </a:lnTo>
                  <a:lnTo>
                    <a:pt x="15" y="36"/>
                  </a:lnTo>
                  <a:lnTo>
                    <a:pt x="16" y="49"/>
                  </a:lnTo>
                  <a:lnTo>
                    <a:pt x="5" y="74"/>
                  </a:lnTo>
                  <a:lnTo>
                    <a:pt x="0" y="45"/>
                  </a:lnTo>
                  <a:lnTo>
                    <a:pt x="5" y="20"/>
                  </a:lnTo>
                  <a:lnTo>
                    <a:pt x="21" y="6"/>
                  </a:lnTo>
                  <a:lnTo>
                    <a:pt x="32" y="0"/>
                  </a:lnTo>
                  <a:lnTo>
                    <a:pt x="41" y="20"/>
                  </a:lnTo>
                  <a:lnTo>
                    <a:pt x="2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5" name="Freeform 288">
              <a:extLst>
                <a:ext uri="{FF2B5EF4-FFF2-40B4-BE49-F238E27FC236}">
                  <a16:creationId xmlns:a16="http://schemas.microsoft.com/office/drawing/2014/main" id="{3833BC6F-2043-4F6C-B041-C0A1F3B916D5}"/>
                </a:ext>
              </a:extLst>
            </p:cNvPr>
            <p:cNvSpPr>
              <a:spLocks/>
            </p:cNvSpPr>
            <p:nvPr/>
          </p:nvSpPr>
          <p:spPr bwMode="auto">
            <a:xfrm>
              <a:off x="4919" y="2764"/>
              <a:ext cx="50" cy="21"/>
            </a:xfrm>
            <a:custGeom>
              <a:avLst/>
              <a:gdLst>
                <a:gd name="T0" fmla="*/ 0 w 101"/>
                <a:gd name="T1" fmla="*/ 0 h 44"/>
                <a:gd name="T2" fmla="*/ 0 w 101"/>
                <a:gd name="T3" fmla="*/ 1 h 44"/>
                <a:gd name="T4" fmla="*/ 1 w 101"/>
                <a:gd name="T5" fmla="*/ 1 h 44"/>
                <a:gd name="T6" fmla="*/ 2 w 101"/>
                <a:gd name="T7" fmla="*/ 0 h 44"/>
                <a:gd name="T8" fmla="*/ 3 w 101"/>
                <a:gd name="T9" fmla="*/ 0 h 44"/>
                <a:gd name="T10" fmla="*/ 2 w 101"/>
                <a:gd name="T11" fmla="*/ 0 h 44"/>
                <a:gd name="T12" fmla="*/ 1 w 101"/>
                <a:gd name="T13" fmla="*/ 1 h 44"/>
                <a:gd name="T14" fmla="*/ 0 w 101"/>
                <a:gd name="T15" fmla="*/ 0 h 44"/>
                <a:gd name="T16" fmla="*/ 0 w 101"/>
                <a:gd name="T17" fmla="*/ 0 h 44"/>
                <a:gd name="T18" fmla="*/ 0 w 101"/>
                <a:gd name="T19" fmla="*/ 0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44"/>
                <a:gd name="T32" fmla="*/ 101 w 101"/>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44">
                  <a:moveTo>
                    <a:pt x="7" y="31"/>
                  </a:moveTo>
                  <a:lnTo>
                    <a:pt x="30" y="44"/>
                  </a:lnTo>
                  <a:lnTo>
                    <a:pt x="63" y="38"/>
                  </a:lnTo>
                  <a:lnTo>
                    <a:pt x="95" y="23"/>
                  </a:lnTo>
                  <a:lnTo>
                    <a:pt x="101" y="0"/>
                  </a:lnTo>
                  <a:lnTo>
                    <a:pt x="75" y="21"/>
                  </a:lnTo>
                  <a:lnTo>
                    <a:pt x="36" y="33"/>
                  </a:lnTo>
                  <a:lnTo>
                    <a:pt x="0" y="15"/>
                  </a:lnTo>
                  <a:lnTo>
                    <a:pt x="7"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6" name="Freeform 289">
              <a:extLst>
                <a:ext uri="{FF2B5EF4-FFF2-40B4-BE49-F238E27FC236}">
                  <a16:creationId xmlns:a16="http://schemas.microsoft.com/office/drawing/2014/main" id="{FC3F8976-8F1A-4A0F-9F55-9B14A7EEC397}"/>
                </a:ext>
              </a:extLst>
            </p:cNvPr>
            <p:cNvSpPr>
              <a:spLocks/>
            </p:cNvSpPr>
            <p:nvPr/>
          </p:nvSpPr>
          <p:spPr bwMode="auto">
            <a:xfrm>
              <a:off x="4864" y="2760"/>
              <a:ext cx="8" cy="30"/>
            </a:xfrm>
            <a:custGeom>
              <a:avLst/>
              <a:gdLst>
                <a:gd name="T0" fmla="*/ 1 w 14"/>
                <a:gd name="T1" fmla="*/ 1 h 61"/>
                <a:gd name="T2" fmla="*/ 1 w 14"/>
                <a:gd name="T3" fmla="*/ 1 h 61"/>
                <a:gd name="T4" fmla="*/ 0 w 14"/>
                <a:gd name="T5" fmla="*/ 1 h 61"/>
                <a:gd name="T6" fmla="*/ 0 w 14"/>
                <a:gd name="T7" fmla="*/ 0 h 61"/>
                <a:gd name="T8" fmla="*/ 1 w 14"/>
                <a:gd name="T9" fmla="*/ 0 h 61"/>
                <a:gd name="T10" fmla="*/ 1 w 14"/>
                <a:gd name="T11" fmla="*/ 1 h 61"/>
                <a:gd name="T12" fmla="*/ 1 w 14"/>
                <a:gd name="T13" fmla="*/ 1 h 61"/>
                <a:gd name="T14" fmla="*/ 1 w 14"/>
                <a:gd name="T15" fmla="*/ 1 h 61"/>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61"/>
                <a:gd name="T26" fmla="*/ 14 w 14"/>
                <a:gd name="T27" fmla="*/ 61 h 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61">
                  <a:moveTo>
                    <a:pt x="11" y="40"/>
                  </a:moveTo>
                  <a:lnTo>
                    <a:pt x="14" y="61"/>
                  </a:lnTo>
                  <a:lnTo>
                    <a:pt x="0" y="46"/>
                  </a:lnTo>
                  <a:lnTo>
                    <a:pt x="0" y="5"/>
                  </a:lnTo>
                  <a:lnTo>
                    <a:pt x="8" y="0"/>
                  </a:lnTo>
                  <a:lnTo>
                    <a:pt x="10" y="32"/>
                  </a:lnTo>
                  <a:lnTo>
                    <a:pt x="1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7" name="Freeform 290">
              <a:extLst>
                <a:ext uri="{FF2B5EF4-FFF2-40B4-BE49-F238E27FC236}">
                  <a16:creationId xmlns:a16="http://schemas.microsoft.com/office/drawing/2014/main" id="{FA904184-FA80-4DDC-87FB-DCCF51798F66}"/>
                </a:ext>
              </a:extLst>
            </p:cNvPr>
            <p:cNvSpPr>
              <a:spLocks/>
            </p:cNvSpPr>
            <p:nvPr/>
          </p:nvSpPr>
          <p:spPr bwMode="auto">
            <a:xfrm>
              <a:off x="4971" y="2724"/>
              <a:ext cx="34" cy="20"/>
            </a:xfrm>
            <a:custGeom>
              <a:avLst/>
              <a:gdLst>
                <a:gd name="T0" fmla="*/ 0 w 67"/>
                <a:gd name="T1" fmla="*/ 1 h 39"/>
                <a:gd name="T2" fmla="*/ 2 w 67"/>
                <a:gd name="T3" fmla="*/ 1 h 39"/>
                <a:gd name="T4" fmla="*/ 2 w 67"/>
                <a:gd name="T5" fmla="*/ 1 h 39"/>
                <a:gd name="T6" fmla="*/ 2 w 67"/>
                <a:gd name="T7" fmla="*/ 0 h 39"/>
                <a:gd name="T8" fmla="*/ 3 w 67"/>
                <a:gd name="T9" fmla="*/ 1 h 39"/>
                <a:gd name="T10" fmla="*/ 2 w 67"/>
                <a:gd name="T11" fmla="*/ 1 h 39"/>
                <a:gd name="T12" fmla="*/ 1 w 67"/>
                <a:gd name="T13" fmla="*/ 2 h 39"/>
                <a:gd name="T14" fmla="*/ 0 w 67"/>
                <a:gd name="T15" fmla="*/ 1 h 39"/>
                <a:gd name="T16" fmla="*/ 0 w 67"/>
                <a:gd name="T17" fmla="*/ 1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39"/>
                <a:gd name="T29" fmla="*/ 67 w 67"/>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39">
                  <a:moveTo>
                    <a:pt x="0" y="23"/>
                  </a:moveTo>
                  <a:lnTo>
                    <a:pt x="33" y="13"/>
                  </a:lnTo>
                  <a:lnTo>
                    <a:pt x="37" y="2"/>
                  </a:lnTo>
                  <a:lnTo>
                    <a:pt x="57" y="0"/>
                  </a:lnTo>
                  <a:lnTo>
                    <a:pt x="67" y="12"/>
                  </a:lnTo>
                  <a:lnTo>
                    <a:pt x="36" y="19"/>
                  </a:lnTo>
                  <a:lnTo>
                    <a:pt x="8" y="39"/>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8" name="Freeform 291">
              <a:extLst>
                <a:ext uri="{FF2B5EF4-FFF2-40B4-BE49-F238E27FC236}">
                  <a16:creationId xmlns:a16="http://schemas.microsoft.com/office/drawing/2014/main" id="{DFF40B99-C947-45A9-BE95-E728694063DD}"/>
                </a:ext>
              </a:extLst>
            </p:cNvPr>
            <p:cNvSpPr>
              <a:spLocks/>
            </p:cNvSpPr>
            <p:nvPr/>
          </p:nvSpPr>
          <p:spPr bwMode="auto">
            <a:xfrm>
              <a:off x="5048" y="2818"/>
              <a:ext cx="27" cy="89"/>
            </a:xfrm>
            <a:custGeom>
              <a:avLst/>
              <a:gdLst>
                <a:gd name="T0" fmla="*/ 1 w 53"/>
                <a:gd name="T1" fmla="*/ 3 h 178"/>
                <a:gd name="T2" fmla="*/ 2 w 53"/>
                <a:gd name="T3" fmla="*/ 3 h 178"/>
                <a:gd name="T4" fmla="*/ 2 w 53"/>
                <a:gd name="T5" fmla="*/ 5 h 178"/>
                <a:gd name="T6" fmla="*/ 0 w 53"/>
                <a:gd name="T7" fmla="*/ 4 h 178"/>
                <a:gd name="T8" fmla="*/ 2 w 53"/>
                <a:gd name="T9" fmla="*/ 5 h 178"/>
                <a:gd name="T10" fmla="*/ 2 w 53"/>
                <a:gd name="T11" fmla="*/ 6 h 178"/>
                <a:gd name="T12" fmla="*/ 2 w 53"/>
                <a:gd name="T13" fmla="*/ 5 h 178"/>
                <a:gd name="T14" fmla="*/ 2 w 53"/>
                <a:gd name="T15" fmla="*/ 3 h 178"/>
                <a:gd name="T16" fmla="*/ 2 w 53"/>
                <a:gd name="T17" fmla="*/ 3 h 178"/>
                <a:gd name="T18" fmla="*/ 1 w 53"/>
                <a:gd name="T19" fmla="*/ 0 h 178"/>
                <a:gd name="T20" fmla="*/ 1 w 53"/>
                <a:gd name="T21" fmla="*/ 1 h 178"/>
                <a:gd name="T22" fmla="*/ 1 w 53"/>
                <a:gd name="T23" fmla="*/ 3 h 178"/>
                <a:gd name="T24" fmla="*/ 1 w 53"/>
                <a:gd name="T25" fmla="*/ 3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3"/>
                <a:gd name="T40" fmla="*/ 0 h 178"/>
                <a:gd name="T41" fmla="*/ 53 w 53"/>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3" h="178">
                  <a:moveTo>
                    <a:pt x="20" y="71"/>
                  </a:moveTo>
                  <a:lnTo>
                    <a:pt x="40" y="105"/>
                  </a:lnTo>
                  <a:lnTo>
                    <a:pt x="40" y="135"/>
                  </a:lnTo>
                  <a:lnTo>
                    <a:pt x="0" y="128"/>
                  </a:lnTo>
                  <a:lnTo>
                    <a:pt x="34" y="151"/>
                  </a:lnTo>
                  <a:lnTo>
                    <a:pt x="53" y="178"/>
                  </a:lnTo>
                  <a:lnTo>
                    <a:pt x="52" y="140"/>
                  </a:lnTo>
                  <a:lnTo>
                    <a:pt x="53" y="107"/>
                  </a:lnTo>
                  <a:lnTo>
                    <a:pt x="37" y="79"/>
                  </a:lnTo>
                  <a:lnTo>
                    <a:pt x="16" y="0"/>
                  </a:lnTo>
                  <a:lnTo>
                    <a:pt x="10" y="36"/>
                  </a:lnTo>
                  <a:lnTo>
                    <a:pt x="20"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5499" name="Freeform 292">
              <a:extLst>
                <a:ext uri="{FF2B5EF4-FFF2-40B4-BE49-F238E27FC236}">
                  <a16:creationId xmlns:a16="http://schemas.microsoft.com/office/drawing/2014/main" id="{C2744945-DC27-499F-B11A-C44FC0D96B2A}"/>
                </a:ext>
              </a:extLst>
            </p:cNvPr>
            <p:cNvSpPr>
              <a:spLocks/>
            </p:cNvSpPr>
            <p:nvPr/>
          </p:nvSpPr>
          <p:spPr bwMode="auto">
            <a:xfrm>
              <a:off x="4854" y="2630"/>
              <a:ext cx="27" cy="76"/>
            </a:xfrm>
            <a:custGeom>
              <a:avLst/>
              <a:gdLst>
                <a:gd name="T0" fmla="*/ 0 w 55"/>
                <a:gd name="T1" fmla="*/ 1 h 152"/>
                <a:gd name="T2" fmla="*/ 0 w 55"/>
                <a:gd name="T3" fmla="*/ 2 h 152"/>
                <a:gd name="T4" fmla="*/ 0 w 55"/>
                <a:gd name="T5" fmla="*/ 5 h 152"/>
                <a:gd name="T6" fmla="*/ 0 w 55"/>
                <a:gd name="T7" fmla="*/ 2 h 152"/>
                <a:gd name="T8" fmla="*/ 1 w 55"/>
                <a:gd name="T9" fmla="*/ 1 h 152"/>
                <a:gd name="T10" fmla="*/ 1 w 55"/>
                <a:gd name="T11" fmla="*/ 1 h 152"/>
                <a:gd name="T12" fmla="*/ 1 w 55"/>
                <a:gd name="T13" fmla="*/ 0 h 152"/>
                <a:gd name="T14" fmla="*/ 1 w 55"/>
                <a:gd name="T15" fmla="*/ 1 h 152"/>
                <a:gd name="T16" fmla="*/ 0 w 55"/>
                <a:gd name="T17" fmla="*/ 1 h 152"/>
                <a:gd name="T18" fmla="*/ 0 w 55"/>
                <a:gd name="T19" fmla="*/ 1 h 152"/>
                <a:gd name="T20" fmla="*/ 0 w 55"/>
                <a:gd name="T21" fmla="*/ 1 h 152"/>
                <a:gd name="T22" fmla="*/ 0 w 55"/>
                <a:gd name="T23" fmla="*/ 1 h 1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
                <a:gd name="T37" fmla="*/ 0 h 152"/>
                <a:gd name="T38" fmla="*/ 55 w 55"/>
                <a:gd name="T39" fmla="*/ 152 h 1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 h="152">
                  <a:moveTo>
                    <a:pt x="28" y="45"/>
                  </a:moveTo>
                  <a:lnTo>
                    <a:pt x="12" y="78"/>
                  </a:lnTo>
                  <a:lnTo>
                    <a:pt x="0" y="152"/>
                  </a:lnTo>
                  <a:lnTo>
                    <a:pt x="26" y="75"/>
                  </a:lnTo>
                  <a:lnTo>
                    <a:pt x="55" y="37"/>
                  </a:lnTo>
                  <a:lnTo>
                    <a:pt x="48" y="23"/>
                  </a:lnTo>
                  <a:lnTo>
                    <a:pt x="55" y="0"/>
                  </a:lnTo>
                  <a:lnTo>
                    <a:pt x="35" y="10"/>
                  </a:lnTo>
                  <a:lnTo>
                    <a:pt x="15" y="30"/>
                  </a:lnTo>
                  <a:lnTo>
                    <a:pt x="9" y="46"/>
                  </a:lnTo>
                  <a:lnTo>
                    <a:pt x="28"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grpSp>
      <p:grpSp>
        <p:nvGrpSpPr>
          <p:cNvPr id="145413" name="Group 294">
            <a:extLst>
              <a:ext uri="{FF2B5EF4-FFF2-40B4-BE49-F238E27FC236}">
                <a16:creationId xmlns:a16="http://schemas.microsoft.com/office/drawing/2014/main" id="{C8175533-BA62-4DAE-AFB2-DE4BC8E7CF92}"/>
              </a:ext>
            </a:extLst>
          </p:cNvPr>
          <p:cNvGrpSpPr>
            <a:grpSpLocks/>
          </p:cNvGrpSpPr>
          <p:nvPr/>
        </p:nvGrpSpPr>
        <p:grpSpPr bwMode="auto">
          <a:xfrm>
            <a:off x="638175" y="1600200"/>
            <a:ext cx="7924800" cy="3378200"/>
            <a:chOff x="402" y="1008"/>
            <a:chExt cx="4992" cy="2128"/>
          </a:xfrm>
        </p:grpSpPr>
        <p:sp>
          <p:nvSpPr>
            <p:cNvPr id="145414" name="Text Box 5">
              <a:extLst>
                <a:ext uri="{FF2B5EF4-FFF2-40B4-BE49-F238E27FC236}">
                  <a16:creationId xmlns:a16="http://schemas.microsoft.com/office/drawing/2014/main" id="{B3C65A95-94F4-4DF4-B996-D9262149AE4A}"/>
                </a:ext>
              </a:extLst>
            </p:cNvPr>
            <p:cNvSpPr txBox="1">
              <a:spLocks noChangeArrowheads="1"/>
            </p:cNvSpPr>
            <p:nvPr/>
          </p:nvSpPr>
          <p:spPr bwMode="auto">
            <a:xfrm>
              <a:off x="402" y="1008"/>
              <a:ext cx="4992" cy="2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b="0" i="0">
                  <a:latin typeface="Arial" panose="020B0604020202020204" pitchFamily="34" charset="0"/>
                </a:rPr>
                <a:t>Cuando el umbral de lactato (UL) se expresa como un porcentaje del VO</a:t>
              </a:r>
              <a:r>
                <a:rPr lang="en-US" altLang="en-US" sz="2400" b="0" i="0" baseline="-25000">
                  <a:latin typeface="Arial" panose="020B0604020202020204" pitchFamily="34" charset="0"/>
                </a:rPr>
                <a:t>2</a:t>
              </a:r>
              <a:r>
                <a:rPr lang="en-US" altLang="en-US" sz="2400" b="0" i="0">
                  <a:latin typeface="Arial" panose="020B0604020202020204" pitchFamily="34" charset="0"/>
                </a:rPr>
                <a:t>máx, representa uno de los mejores determinantes para la cadencia/paso del atleta en eventos de tolerancia, tales como carreras de fondo y el ciclismo.  Mientras que individuos no entrenados típicamente poseen un UL cerca de 50% a 60% de su VO</a:t>
              </a:r>
              <a:r>
                <a:rPr lang="en-US" altLang="en-US" sz="2400" b="0" i="0" baseline="-25000">
                  <a:latin typeface="Arial" panose="020B0604020202020204" pitchFamily="34" charset="0"/>
                </a:rPr>
                <a:t>2</a:t>
              </a:r>
              <a:r>
                <a:rPr lang="en-US" altLang="en-US" sz="2400" b="0" i="0">
                  <a:latin typeface="Arial" panose="020B0604020202020204" pitchFamily="34" charset="0"/>
                </a:rPr>
                <a:t>máx, los atletas elites alcanzan un UL más alto relativo al VO</a:t>
              </a:r>
              <a:r>
                <a:rPr lang="en-US" altLang="en-US" sz="2400" b="0" i="0" baseline="-25000">
                  <a:latin typeface="Arial" panose="020B0604020202020204" pitchFamily="34" charset="0"/>
                </a:rPr>
                <a:t>2</a:t>
              </a:r>
              <a:r>
                <a:rPr lang="en-US" altLang="en-US" sz="2400" b="0" i="0">
                  <a:latin typeface="Arial" panose="020B0604020202020204" pitchFamily="34" charset="0"/>
                </a:rPr>
                <a:t>máx, esto es, entre 70% y 80% del VO</a:t>
              </a:r>
              <a:r>
                <a:rPr lang="en-US" altLang="en-US" sz="2400" b="0" i="0" baseline="-25000">
                  <a:latin typeface="Arial" panose="020B0604020202020204" pitchFamily="34" charset="0"/>
                </a:rPr>
                <a:t>2</a:t>
              </a:r>
              <a:r>
                <a:rPr lang="en-US" altLang="en-US" sz="2400" b="0" i="0">
                  <a:latin typeface="Arial" panose="020B0604020202020204" pitchFamily="34" charset="0"/>
                </a:rPr>
                <a:t>máx. </a:t>
              </a:r>
            </a:p>
          </p:txBody>
        </p:sp>
        <p:sp>
          <p:nvSpPr>
            <p:cNvPr id="145415" name="Text Box 6">
              <a:extLst>
                <a:ext uri="{FF2B5EF4-FFF2-40B4-BE49-F238E27FC236}">
                  <a16:creationId xmlns:a16="http://schemas.microsoft.com/office/drawing/2014/main" id="{5CCA52C2-ACAE-4A38-ABFF-E4206B791243}"/>
                </a:ext>
              </a:extLst>
            </p:cNvPr>
            <p:cNvSpPr txBox="1">
              <a:spLocks noChangeArrowheads="1"/>
            </p:cNvSpPr>
            <p:nvPr/>
          </p:nvSpPr>
          <p:spPr bwMode="auto">
            <a:xfrm>
              <a:off x="1700" y="1078"/>
              <a:ext cx="1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b="0" i="0">
                  <a:latin typeface="Arial" panose="020B0604020202020204" pitchFamily="34" charset="0"/>
                </a:rPr>
                <a:t>.</a:t>
              </a:r>
            </a:p>
          </p:txBody>
        </p:sp>
        <p:sp>
          <p:nvSpPr>
            <p:cNvPr id="145416" name="Text Box 7">
              <a:extLst>
                <a:ext uri="{FF2B5EF4-FFF2-40B4-BE49-F238E27FC236}">
                  <a16:creationId xmlns:a16="http://schemas.microsoft.com/office/drawing/2014/main" id="{5365912D-2B8E-4B21-8501-600C705AE999}"/>
                </a:ext>
              </a:extLst>
            </p:cNvPr>
            <p:cNvSpPr txBox="1">
              <a:spLocks noChangeArrowheads="1"/>
            </p:cNvSpPr>
            <p:nvPr/>
          </p:nvSpPr>
          <p:spPr bwMode="auto">
            <a:xfrm>
              <a:off x="1322" y="2458"/>
              <a:ext cx="1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b="0" i="0">
                  <a:latin typeface="Arial" panose="020B0604020202020204" pitchFamily="34" charset="0"/>
                </a:rPr>
                <a:t>.</a:t>
              </a:r>
            </a:p>
          </p:txBody>
        </p:sp>
        <p:sp>
          <p:nvSpPr>
            <p:cNvPr id="145417" name="Text Box 8">
              <a:extLst>
                <a:ext uri="{FF2B5EF4-FFF2-40B4-BE49-F238E27FC236}">
                  <a16:creationId xmlns:a16="http://schemas.microsoft.com/office/drawing/2014/main" id="{3910C882-9230-42C0-8874-1F92E82EE022}"/>
                </a:ext>
              </a:extLst>
            </p:cNvPr>
            <p:cNvSpPr txBox="1">
              <a:spLocks noChangeArrowheads="1"/>
            </p:cNvSpPr>
            <p:nvPr/>
          </p:nvSpPr>
          <p:spPr bwMode="auto">
            <a:xfrm>
              <a:off x="463" y="2228"/>
              <a:ext cx="1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b="0" i="0">
                  <a:latin typeface="Arial" panose="020B0604020202020204" pitchFamily="34" charset="0"/>
                </a:rPr>
                <a:t>.</a:t>
              </a:r>
            </a:p>
          </p:txBody>
        </p:sp>
        <p:sp>
          <p:nvSpPr>
            <p:cNvPr id="145418" name="Text Box 293">
              <a:extLst>
                <a:ext uri="{FF2B5EF4-FFF2-40B4-BE49-F238E27FC236}">
                  <a16:creationId xmlns:a16="http://schemas.microsoft.com/office/drawing/2014/main" id="{F6A1D27E-63B1-4170-8A00-C76808E0E1EA}"/>
                </a:ext>
              </a:extLst>
            </p:cNvPr>
            <p:cNvSpPr txBox="1">
              <a:spLocks noChangeArrowheads="1"/>
            </p:cNvSpPr>
            <p:nvPr/>
          </p:nvSpPr>
          <p:spPr bwMode="auto">
            <a:xfrm>
              <a:off x="452" y="2692"/>
              <a:ext cx="1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b="0" i="0">
                  <a:latin typeface="Arial" panose="020B0604020202020204" pitchFamily="34" charset="0"/>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107"/>
                                        </p:tgtEl>
                                        <p:attrNameLst>
                                          <p:attrName>style.visibility</p:attrName>
                                        </p:attrNameLst>
                                      </p:cBhvr>
                                      <p:to>
                                        <p:strVal val="visible"/>
                                      </p:to>
                                    </p:set>
                                    <p:animEffect transition="in" filter="wipe(left)">
                                      <p:cBhvr>
                                        <p:cTn id="7" dur="500"/>
                                        <p:tgtEl>
                                          <p:spTgt spid="47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7"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4" name="Picture 2" descr="Contents">
            <a:extLst>
              <a:ext uri="{FF2B5EF4-FFF2-40B4-BE49-F238E27FC236}">
                <a16:creationId xmlns:a16="http://schemas.microsoft.com/office/drawing/2014/main" id="{855FCC4F-2EB3-47D4-AFA1-EFA790FDBB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63" name="Text Box 3">
            <a:extLst>
              <a:ext uri="{FF2B5EF4-FFF2-40B4-BE49-F238E27FC236}">
                <a16:creationId xmlns:a16="http://schemas.microsoft.com/office/drawing/2014/main" id="{CB522A79-6421-4920-AB97-7186436F66D8}"/>
              </a:ext>
            </a:extLst>
          </p:cNvPr>
          <p:cNvSpPr txBox="1">
            <a:spLocks noChangeArrowheads="1"/>
          </p:cNvSpPr>
          <p:nvPr/>
        </p:nvSpPr>
        <p:spPr bwMode="auto">
          <a:xfrm>
            <a:off x="2635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a:t>
            </a:r>
          </a:p>
        </p:txBody>
      </p:sp>
      <p:sp>
        <p:nvSpPr>
          <p:cNvPr id="348164" name="Rectangle 4">
            <a:extLst>
              <a:ext uri="{FF2B5EF4-FFF2-40B4-BE49-F238E27FC236}">
                <a16:creationId xmlns:a16="http://schemas.microsoft.com/office/drawing/2014/main" id="{287233BC-70A6-4495-978C-E5B2CCEFCB3F}"/>
              </a:ext>
            </a:extLst>
          </p:cNvPr>
          <p:cNvSpPr>
            <a:spLocks noChangeArrowheads="1"/>
          </p:cNvSpPr>
          <p:nvPr/>
        </p:nvSpPr>
        <p:spPr bwMode="auto">
          <a:xfrm>
            <a:off x="2498725" y="1227138"/>
            <a:ext cx="4554538" cy="61118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CONSUMO ENERGÉTICO</a:t>
            </a:r>
          </a:p>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(USO DE LA ENERGÍA)</a:t>
            </a:r>
            <a:endParaRPr lang="en-US" sz="2500">
              <a:effectLst>
                <a:outerShdw blurRad="38100" dist="38100" dir="2700000" algn="tl">
                  <a:srgbClr val="C0C0C0"/>
                </a:outerShdw>
              </a:effectLst>
              <a:latin typeface="Arial Black" pitchFamily="34" charset="0"/>
            </a:endParaRPr>
          </a:p>
        </p:txBody>
      </p:sp>
      <p:sp>
        <p:nvSpPr>
          <p:cNvPr id="348165" name="Rectangle 5">
            <a:extLst>
              <a:ext uri="{FF2B5EF4-FFF2-40B4-BE49-F238E27FC236}">
                <a16:creationId xmlns:a16="http://schemas.microsoft.com/office/drawing/2014/main" id="{0C36A936-1655-4130-A34B-AEDCF244C974}"/>
              </a:ext>
            </a:extLst>
          </p:cNvPr>
          <p:cNvSpPr>
            <a:spLocks noChangeArrowheads="1"/>
          </p:cNvSpPr>
          <p:nvPr/>
        </p:nvSpPr>
        <p:spPr bwMode="auto">
          <a:xfrm>
            <a:off x="808038" y="2052638"/>
            <a:ext cx="1785937" cy="371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Reposo</a:t>
            </a:r>
          </a:p>
        </p:txBody>
      </p:sp>
      <p:sp>
        <p:nvSpPr>
          <p:cNvPr id="348166" name="Rectangle 6">
            <a:extLst>
              <a:ext uri="{FF2B5EF4-FFF2-40B4-BE49-F238E27FC236}">
                <a16:creationId xmlns:a16="http://schemas.microsoft.com/office/drawing/2014/main" id="{51D10E34-BA19-49B4-BC2C-78549E733B58}"/>
              </a:ext>
            </a:extLst>
          </p:cNvPr>
          <p:cNvSpPr>
            <a:spLocks noChangeArrowheads="1"/>
          </p:cNvSpPr>
          <p:nvPr/>
        </p:nvSpPr>
        <p:spPr bwMode="auto">
          <a:xfrm>
            <a:off x="307975" y="2890838"/>
            <a:ext cx="889000"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VO</a:t>
            </a:r>
            <a:r>
              <a:rPr lang="es-PR" sz="2900" i="0" baseline="-25000">
                <a:solidFill>
                  <a:srgbClr val="000000"/>
                </a:solidFill>
                <a:effectLst>
                  <a:outerShdw blurRad="38100" dist="38100" dir="2700000" algn="tl">
                    <a:srgbClr val="C0C0C0"/>
                  </a:outerShdw>
                </a:effectLst>
                <a:latin typeface="Arial" charset="0"/>
              </a:rPr>
              <a:t>2</a:t>
            </a:r>
            <a:endParaRPr lang="en-US" sz="2900" i="0" baseline="-25000">
              <a:solidFill>
                <a:srgbClr val="000000"/>
              </a:solidFill>
              <a:effectLst>
                <a:outerShdw blurRad="38100" dist="38100" dir="2700000" algn="tl">
                  <a:srgbClr val="C0C0C0"/>
                </a:outerShdw>
              </a:effectLst>
              <a:latin typeface="Arial" charset="0"/>
            </a:endParaRPr>
          </a:p>
        </p:txBody>
      </p:sp>
      <p:sp>
        <p:nvSpPr>
          <p:cNvPr id="146439" name="Freeform 7">
            <a:extLst>
              <a:ext uri="{FF2B5EF4-FFF2-40B4-BE49-F238E27FC236}">
                <a16:creationId xmlns:a16="http://schemas.microsoft.com/office/drawing/2014/main" id="{A389B92B-C402-467D-A699-98590BF79160}"/>
              </a:ext>
            </a:extLst>
          </p:cNvPr>
          <p:cNvSpPr>
            <a:spLocks/>
          </p:cNvSpPr>
          <p:nvPr/>
        </p:nvSpPr>
        <p:spPr bwMode="auto">
          <a:xfrm>
            <a:off x="1736725" y="1619250"/>
            <a:ext cx="1054100" cy="52546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6440" name="Freeform 36">
            <a:extLst>
              <a:ext uri="{FF2B5EF4-FFF2-40B4-BE49-F238E27FC236}">
                <a16:creationId xmlns:a16="http://schemas.microsoft.com/office/drawing/2014/main" id="{FB6CD2D9-772F-44F2-91CB-F0E44241C757}"/>
              </a:ext>
            </a:extLst>
          </p:cNvPr>
          <p:cNvSpPr>
            <a:spLocks/>
          </p:cNvSpPr>
          <p:nvPr/>
        </p:nvSpPr>
        <p:spPr bwMode="auto">
          <a:xfrm>
            <a:off x="606425" y="2244725"/>
            <a:ext cx="323850" cy="5873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48197" name="Rectangle 37">
            <a:extLst>
              <a:ext uri="{FF2B5EF4-FFF2-40B4-BE49-F238E27FC236}">
                <a16:creationId xmlns:a16="http://schemas.microsoft.com/office/drawing/2014/main" id="{A4705608-AE2E-41C9-9A40-1148F122BDBD}"/>
              </a:ext>
            </a:extLst>
          </p:cNvPr>
          <p:cNvSpPr>
            <a:spLocks noChangeArrowheads="1"/>
          </p:cNvSpPr>
          <p:nvPr/>
        </p:nvSpPr>
        <p:spPr bwMode="auto">
          <a:xfrm>
            <a:off x="412750" y="2619375"/>
            <a:ext cx="173038"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
        <p:nvSpPr>
          <p:cNvPr id="348201" name="Rectangle 41">
            <a:extLst>
              <a:ext uri="{FF2B5EF4-FFF2-40B4-BE49-F238E27FC236}">
                <a16:creationId xmlns:a16="http://schemas.microsoft.com/office/drawing/2014/main" id="{1F3AAF08-C1F6-4706-97A5-01CC9133816D}"/>
              </a:ext>
            </a:extLst>
          </p:cNvPr>
          <p:cNvSpPr>
            <a:spLocks noChangeArrowheads="1"/>
          </p:cNvSpPr>
          <p:nvPr/>
        </p:nvSpPr>
        <p:spPr bwMode="auto">
          <a:xfrm>
            <a:off x="2470150" y="2890838"/>
            <a:ext cx="393700"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R</a:t>
            </a:r>
            <a:endParaRPr lang="en-US" sz="2900" i="0" baseline="-25000">
              <a:solidFill>
                <a:srgbClr val="000000"/>
              </a:solidFill>
              <a:effectLst>
                <a:outerShdw blurRad="38100" dist="38100" dir="2700000" algn="tl">
                  <a:srgbClr val="C0C0C0"/>
                </a:outerShdw>
              </a:effectLst>
              <a:latin typeface="Arial" charset="0"/>
            </a:endParaRPr>
          </a:p>
        </p:txBody>
      </p:sp>
      <p:sp>
        <p:nvSpPr>
          <p:cNvPr id="146443" name="Freeform 57">
            <a:extLst>
              <a:ext uri="{FF2B5EF4-FFF2-40B4-BE49-F238E27FC236}">
                <a16:creationId xmlns:a16="http://schemas.microsoft.com/office/drawing/2014/main" id="{D741536A-1EA6-451A-B60B-AD284FDA0013}"/>
              </a:ext>
            </a:extLst>
          </p:cNvPr>
          <p:cNvSpPr>
            <a:spLocks/>
          </p:cNvSpPr>
          <p:nvPr/>
        </p:nvSpPr>
        <p:spPr bwMode="auto">
          <a:xfrm flipH="1">
            <a:off x="2474913" y="2270125"/>
            <a:ext cx="200025" cy="5873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6444" name="Freeform 64">
            <a:extLst>
              <a:ext uri="{FF2B5EF4-FFF2-40B4-BE49-F238E27FC236}">
                <a16:creationId xmlns:a16="http://schemas.microsoft.com/office/drawing/2014/main" id="{5ABD7C16-BEDB-4036-8798-3D0D24E1B2E5}"/>
              </a:ext>
            </a:extLst>
          </p:cNvPr>
          <p:cNvSpPr>
            <a:spLocks/>
          </p:cNvSpPr>
          <p:nvPr/>
        </p:nvSpPr>
        <p:spPr bwMode="auto">
          <a:xfrm flipH="1">
            <a:off x="6756400" y="1625600"/>
            <a:ext cx="744538" cy="52546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48225" name="Rectangle 65">
            <a:extLst>
              <a:ext uri="{FF2B5EF4-FFF2-40B4-BE49-F238E27FC236}">
                <a16:creationId xmlns:a16="http://schemas.microsoft.com/office/drawing/2014/main" id="{AFDE494D-DBA3-4AB9-84DE-8279F741895D}"/>
              </a:ext>
            </a:extLst>
          </p:cNvPr>
          <p:cNvSpPr>
            <a:spLocks noChangeArrowheads="1"/>
          </p:cNvSpPr>
          <p:nvPr/>
        </p:nvSpPr>
        <p:spPr bwMode="auto">
          <a:xfrm>
            <a:off x="3373438" y="2052638"/>
            <a:ext cx="5732462" cy="371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Durante el Ejercicio Agudo</a:t>
            </a:r>
          </a:p>
        </p:txBody>
      </p:sp>
      <p:sp>
        <p:nvSpPr>
          <p:cNvPr id="348227" name="Rectangle 67">
            <a:extLst>
              <a:ext uri="{FF2B5EF4-FFF2-40B4-BE49-F238E27FC236}">
                <a16:creationId xmlns:a16="http://schemas.microsoft.com/office/drawing/2014/main" id="{93EA81B8-17E0-41A4-B2B3-63E47D413653}"/>
              </a:ext>
            </a:extLst>
          </p:cNvPr>
          <p:cNvSpPr>
            <a:spLocks noChangeArrowheads="1"/>
          </p:cNvSpPr>
          <p:nvPr/>
        </p:nvSpPr>
        <p:spPr bwMode="auto">
          <a:xfrm>
            <a:off x="2840038" y="3000375"/>
            <a:ext cx="1728787" cy="8112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%VO</a:t>
            </a:r>
            <a:r>
              <a:rPr lang="es-PR" sz="2900" i="0" baseline="-25000">
                <a:solidFill>
                  <a:srgbClr val="000000"/>
                </a:solidFill>
                <a:effectLst>
                  <a:outerShdw blurRad="38100" dist="38100" dir="2700000" algn="tl">
                    <a:srgbClr val="C0C0C0"/>
                  </a:outerShdw>
                </a:effectLst>
                <a:latin typeface="Arial" charset="0"/>
              </a:rPr>
              <a:t>2</a:t>
            </a:r>
          </a:p>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(UFVO</a:t>
            </a:r>
            <a:r>
              <a:rPr lang="es-PR" sz="2900" i="0" baseline="-25000">
                <a:solidFill>
                  <a:srgbClr val="000000"/>
                </a:solidFill>
                <a:effectLst>
                  <a:outerShdw blurRad="38100" dist="38100" dir="2700000" algn="tl">
                    <a:srgbClr val="C0C0C0"/>
                  </a:outerShdw>
                </a:effectLst>
                <a:latin typeface="Arial" charset="0"/>
              </a:rPr>
              <a:t>2</a:t>
            </a:r>
            <a:r>
              <a:rPr lang="es-PR" sz="2900" i="0">
                <a:solidFill>
                  <a:srgbClr val="000000"/>
                </a:solidFill>
                <a:effectLst>
                  <a:outerShdw blurRad="38100" dist="38100" dir="2700000" algn="tl">
                    <a:srgbClr val="C0C0C0"/>
                  </a:outerShdw>
                </a:effectLst>
                <a:latin typeface="Arial" charset="0"/>
              </a:rPr>
              <a:t>)</a:t>
            </a:r>
            <a:endParaRPr lang="en-US" sz="2900" i="0">
              <a:solidFill>
                <a:srgbClr val="000000"/>
              </a:solidFill>
              <a:effectLst>
                <a:outerShdw blurRad="38100" dist="38100" dir="2700000" algn="tl">
                  <a:srgbClr val="C0C0C0"/>
                </a:outerShdw>
              </a:effectLst>
              <a:latin typeface="Arial" charset="0"/>
            </a:endParaRPr>
          </a:p>
        </p:txBody>
      </p:sp>
      <p:sp>
        <p:nvSpPr>
          <p:cNvPr id="348228" name="Rectangle 68">
            <a:extLst>
              <a:ext uri="{FF2B5EF4-FFF2-40B4-BE49-F238E27FC236}">
                <a16:creationId xmlns:a16="http://schemas.microsoft.com/office/drawing/2014/main" id="{8620C91C-F93D-45E8-9C9C-F6FA2CE0C155}"/>
              </a:ext>
            </a:extLst>
          </p:cNvPr>
          <p:cNvSpPr>
            <a:spLocks noChangeArrowheads="1"/>
          </p:cNvSpPr>
          <p:nvPr/>
        </p:nvSpPr>
        <p:spPr bwMode="auto">
          <a:xfrm>
            <a:off x="3500438" y="2728913"/>
            <a:ext cx="173037"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
        <p:nvSpPr>
          <p:cNvPr id="348229" name="Rectangle 69">
            <a:extLst>
              <a:ext uri="{FF2B5EF4-FFF2-40B4-BE49-F238E27FC236}">
                <a16:creationId xmlns:a16="http://schemas.microsoft.com/office/drawing/2014/main" id="{27E64BCF-1C27-4834-8593-8238FB07555B}"/>
              </a:ext>
            </a:extLst>
          </p:cNvPr>
          <p:cNvSpPr>
            <a:spLocks noChangeArrowheads="1"/>
          </p:cNvSpPr>
          <p:nvPr/>
        </p:nvSpPr>
        <p:spPr bwMode="auto">
          <a:xfrm>
            <a:off x="3602038" y="3135313"/>
            <a:ext cx="173037"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
        <p:nvSpPr>
          <p:cNvPr id="146449" name="Line 70">
            <a:extLst>
              <a:ext uri="{FF2B5EF4-FFF2-40B4-BE49-F238E27FC236}">
                <a16:creationId xmlns:a16="http://schemas.microsoft.com/office/drawing/2014/main" id="{E888F87D-F675-4D46-A333-57555F8119C6}"/>
              </a:ext>
            </a:extLst>
          </p:cNvPr>
          <p:cNvSpPr>
            <a:spLocks noChangeShapeType="1"/>
          </p:cNvSpPr>
          <p:nvPr/>
        </p:nvSpPr>
        <p:spPr bwMode="auto">
          <a:xfrm>
            <a:off x="4598988" y="2398713"/>
            <a:ext cx="0" cy="182880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8231" name="Rectangle 71">
            <a:extLst>
              <a:ext uri="{FF2B5EF4-FFF2-40B4-BE49-F238E27FC236}">
                <a16:creationId xmlns:a16="http://schemas.microsoft.com/office/drawing/2014/main" id="{B5EB71A7-8AD7-4AA6-958F-D3E6BB8F8B97}"/>
              </a:ext>
            </a:extLst>
          </p:cNvPr>
          <p:cNvSpPr>
            <a:spLocks noChangeArrowheads="1"/>
          </p:cNvSpPr>
          <p:nvPr/>
        </p:nvSpPr>
        <p:spPr bwMode="auto">
          <a:xfrm>
            <a:off x="3556000" y="4181475"/>
            <a:ext cx="2124075" cy="8112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Economía</a:t>
            </a:r>
          </a:p>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Metabólica</a:t>
            </a:r>
            <a:endParaRPr lang="en-US" sz="2900" i="0">
              <a:solidFill>
                <a:srgbClr val="000000"/>
              </a:solidFill>
              <a:effectLst>
                <a:outerShdw blurRad="38100" dist="38100" dir="2700000" algn="tl">
                  <a:srgbClr val="C0C0C0"/>
                </a:outerShdw>
              </a:effectLst>
              <a:latin typeface="Arial" charset="0"/>
            </a:endParaRPr>
          </a:p>
        </p:txBody>
      </p:sp>
      <p:sp>
        <p:nvSpPr>
          <p:cNvPr id="146451" name="Line 72">
            <a:extLst>
              <a:ext uri="{FF2B5EF4-FFF2-40B4-BE49-F238E27FC236}">
                <a16:creationId xmlns:a16="http://schemas.microsoft.com/office/drawing/2014/main" id="{C65D85FF-80F9-43C5-9B37-9BC9A7344691}"/>
              </a:ext>
            </a:extLst>
          </p:cNvPr>
          <p:cNvSpPr>
            <a:spLocks noChangeShapeType="1"/>
          </p:cNvSpPr>
          <p:nvPr/>
        </p:nvSpPr>
        <p:spPr bwMode="auto">
          <a:xfrm>
            <a:off x="5727700" y="2454275"/>
            <a:ext cx="25400" cy="296386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8233" name="Rectangle 73">
            <a:extLst>
              <a:ext uri="{FF2B5EF4-FFF2-40B4-BE49-F238E27FC236}">
                <a16:creationId xmlns:a16="http://schemas.microsoft.com/office/drawing/2014/main" id="{595DF0AD-A1CF-4481-B92F-CF48BA012768}"/>
              </a:ext>
            </a:extLst>
          </p:cNvPr>
          <p:cNvSpPr>
            <a:spLocks noChangeArrowheads="1"/>
          </p:cNvSpPr>
          <p:nvPr/>
        </p:nvSpPr>
        <p:spPr bwMode="auto">
          <a:xfrm>
            <a:off x="4840288" y="5402263"/>
            <a:ext cx="1728787" cy="3413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VO</a:t>
            </a:r>
            <a:r>
              <a:rPr lang="es-PR" sz="2900" i="0" baseline="-25000">
                <a:solidFill>
                  <a:srgbClr val="000000"/>
                </a:solidFill>
                <a:effectLst>
                  <a:outerShdw blurRad="38100" dist="38100" dir="2700000" algn="tl">
                    <a:srgbClr val="C0C0C0"/>
                  </a:outerShdw>
                </a:effectLst>
                <a:latin typeface="Arial" charset="0"/>
              </a:rPr>
              <a:t>2</a:t>
            </a:r>
            <a:r>
              <a:rPr lang="es-PR" sz="2900" i="0">
                <a:solidFill>
                  <a:srgbClr val="000000"/>
                </a:solidFill>
                <a:effectLst>
                  <a:outerShdw blurRad="38100" dist="38100" dir="2700000" algn="tl">
                    <a:srgbClr val="C0C0C0"/>
                  </a:outerShdw>
                </a:effectLst>
                <a:latin typeface="Arial" charset="0"/>
              </a:rPr>
              <a:t>máx</a:t>
            </a:r>
            <a:endParaRPr lang="en-US" sz="2900" i="0">
              <a:solidFill>
                <a:srgbClr val="000000"/>
              </a:solidFill>
              <a:effectLst>
                <a:outerShdw blurRad="38100" dist="38100" dir="2700000" algn="tl">
                  <a:srgbClr val="C0C0C0"/>
                </a:outerShdw>
              </a:effectLst>
              <a:latin typeface="Arial" charset="0"/>
            </a:endParaRPr>
          </a:p>
        </p:txBody>
      </p:sp>
      <p:sp>
        <p:nvSpPr>
          <p:cNvPr id="348234" name="Rectangle 74">
            <a:extLst>
              <a:ext uri="{FF2B5EF4-FFF2-40B4-BE49-F238E27FC236}">
                <a16:creationId xmlns:a16="http://schemas.microsoft.com/office/drawing/2014/main" id="{1FAAC75C-EFE6-455E-9A23-2DAA53FE1D27}"/>
              </a:ext>
            </a:extLst>
          </p:cNvPr>
          <p:cNvSpPr>
            <a:spLocks noChangeArrowheads="1"/>
          </p:cNvSpPr>
          <p:nvPr/>
        </p:nvSpPr>
        <p:spPr bwMode="auto">
          <a:xfrm>
            <a:off x="4984750" y="5129213"/>
            <a:ext cx="173038"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
        <p:nvSpPr>
          <p:cNvPr id="146454" name="Line 75">
            <a:extLst>
              <a:ext uri="{FF2B5EF4-FFF2-40B4-BE49-F238E27FC236}">
                <a16:creationId xmlns:a16="http://schemas.microsoft.com/office/drawing/2014/main" id="{54EBDFA9-A154-4B9A-BEC0-5B98B93EDEE0}"/>
              </a:ext>
            </a:extLst>
          </p:cNvPr>
          <p:cNvSpPr>
            <a:spLocks noChangeShapeType="1"/>
          </p:cNvSpPr>
          <p:nvPr/>
        </p:nvSpPr>
        <p:spPr bwMode="auto">
          <a:xfrm>
            <a:off x="6692900" y="2390775"/>
            <a:ext cx="0" cy="38417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8236" name="Rectangle 76">
            <a:extLst>
              <a:ext uri="{FF2B5EF4-FFF2-40B4-BE49-F238E27FC236}">
                <a16:creationId xmlns:a16="http://schemas.microsoft.com/office/drawing/2014/main" id="{DAECF02B-F316-48C6-AE1E-46B003AE94DF}"/>
              </a:ext>
            </a:extLst>
          </p:cNvPr>
          <p:cNvSpPr>
            <a:spLocks noChangeArrowheads="1"/>
          </p:cNvSpPr>
          <p:nvPr/>
        </p:nvSpPr>
        <p:spPr bwMode="auto">
          <a:xfrm>
            <a:off x="5815013" y="6216650"/>
            <a:ext cx="1728787" cy="3413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VO</a:t>
            </a:r>
            <a:r>
              <a:rPr lang="es-PR" sz="2900" i="0" baseline="-25000">
                <a:solidFill>
                  <a:srgbClr val="000000"/>
                </a:solidFill>
                <a:effectLst>
                  <a:outerShdw blurRad="38100" dist="38100" dir="2700000" algn="tl">
                    <a:srgbClr val="C0C0C0"/>
                  </a:outerShdw>
                </a:effectLst>
                <a:latin typeface="Arial" charset="0"/>
              </a:rPr>
              <a:t>2</a:t>
            </a:r>
            <a:r>
              <a:rPr lang="es-PR" sz="2900" i="0">
                <a:solidFill>
                  <a:srgbClr val="000000"/>
                </a:solidFill>
                <a:effectLst>
                  <a:outerShdw blurRad="38100" dist="38100" dir="2700000" algn="tl">
                    <a:srgbClr val="C0C0C0"/>
                  </a:outerShdw>
                </a:effectLst>
                <a:latin typeface="Arial" charset="0"/>
              </a:rPr>
              <a:t>pico</a:t>
            </a:r>
            <a:endParaRPr lang="en-US" sz="2900" i="0">
              <a:solidFill>
                <a:srgbClr val="000000"/>
              </a:solidFill>
              <a:effectLst>
                <a:outerShdw blurRad="38100" dist="38100" dir="2700000" algn="tl">
                  <a:srgbClr val="C0C0C0"/>
                </a:outerShdw>
              </a:effectLst>
              <a:latin typeface="Arial" charset="0"/>
            </a:endParaRPr>
          </a:p>
        </p:txBody>
      </p:sp>
      <p:sp>
        <p:nvSpPr>
          <p:cNvPr id="348237" name="Rectangle 77">
            <a:extLst>
              <a:ext uri="{FF2B5EF4-FFF2-40B4-BE49-F238E27FC236}">
                <a16:creationId xmlns:a16="http://schemas.microsoft.com/office/drawing/2014/main" id="{0948518C-20F7-4CF9-9DB6-E1F2A7AE20E6}"/>
              </a:ext>
            </a:extLst>
          </p:cNvPr>
          <p:cNvSpPr>
            <a:spLocks noChangeArrowheads="1"/>
          </p:cNvSpPr>
          <p:nvPr/>
        </p:nvSpPr>
        <p:spPr bwMode="auto">
          <a:xfrm>
            <a:off x="5975350" y="5926138"/>
            <a:ext cx="173038"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
        <p:nvSpPr>
          <p:cNvPr id="146457" name="Line 78">
            <a:extLst>
              <a:ext uri="{FF2B5EF4-FFF2-40B4-BE49-F238E27FC236}">
                <a16:creationId xmlns:a16="http://schemas.microsoft.com/office/drawing/2014/main" id="{24A184CB-2D51-4B41-BEE0-51D4DF9B53D1}"/>
              </a:ext>
            </a:extLst>
          </p:cNvPr>
          <p:cNvSpPr>
            <a:spLocks noChangeShapeType="1"/>
          </p:cNvSpPr>
          <p:nvPr/>
        </p:nvSpPr>
        <p:spPr bwMode="auto">
          <a:xfrm>
            <a:off x="3646488" y="2374900"/>
            <a:ext cx="0" cy="5651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6458" name="Line 79">
            <a:extLst>
              <a:ext uri="{FF2B5EF4-FFF2-40B4-BE49-F238E27FC236}">
                <a16:creationId xmlns:a16="http://schemas.microsoft.com/office/drawing/2014/main" id="{A9D46CE3-A4C7-4D6F-9193-A8A12D27AAF0}"/>
              </a:ext>
            </a:extLst>
          </p:cNvPr>
          <p:cNvSpPr>
            <a:spLocks noChangeShapeType="1"/>
          </p:cNvSpPr>
          <p:nvPr/>
        </p:nvSpPr>
        <p:spPr bwMode="auto">
          <a:xfrm>
            <a:off x="7970838" y="2436813"/>
            <a:ext cx="0" cy="5651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48240" name="Rectangle 80">
            <a:extLst>
              <a:ext uri="{FF2B5EF4-FFF2-40B4-BE49-F238E27FC236}">
                <a16:creationId xmlns:a16="http://schemas.microsoft.com/office/drawing/2014/main" id="{452B5D3B-13B5-4F64-9DEE-AD025925C4E7}"/>
              </a:ext>
            </a:extLst>
          </p:cNvPr>
          <p:cNvSpPr>
            <a:spLocks noChangeArrowheads="1"/>
          </p:cNvSpPr>
          <p:nvPr/>
        </p:nvSpPr>
        <p:spPr bwMode="auto">
          <a:xfrm>
            <a:off x="7481888" y="2957513"/>
            <a:ext cx="989012"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kcal</a:t>
            </a:r>
            <a:endParaRPr lang="en-US" sz="2900" i="0" baseline="-25000">
              <a:solidFill>
                <a:srgbClr val="000000"/>
              </a:solidFill>
              <a:effectLst>
                <a:outerShdw blurRad="38100" dist="38100" dir="2700000" algn="tl">
                  <a:srgbClr val="C0C0C0"/>
                </a:outerShdw>
              </a:effectLst>
              <a:latin typeface="Arial" charset="0"/>
            </a:endParaRPr>
          </a:p>
        </p:txBody>
      </p:sp>
      <p:sp>
        <p:nvSpPr>
          <p:cNvPr id="348241" name="Rectangle 81">
            <a:extLst>
              <a:ext uri="{FF2B5EF4-FFF2-40B4-BE49-F238E27FC236}">
                <a16:creationId xmlns:a16="http://schemas.microsoft.com/office/drawing/2014/main" id="{5850C2D1-E06E-4A94-90E3-EFB682F46D1C}"/>
              </a:ext>
            </a:extLst>
          </p:cNvPr>
          <p:cNvSpPr>
            <a:spLocks noChangeArrowheads="1"/>
          </p:cNvSpPr>
          <p:nvPr/>
        </p:nvSpPr>
        <p:spPr bwMode="auto">
          <a:xfrm>
            <a:off x="6711950" y="3762375"/>
            <a:ext cx="2606675" cy="11128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Deportistas</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Entrenamiento</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Alta</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Intensidad</a:t>
            </a:r>
          </a:p>
        </p:txBody>
      </p:sp>
      <p:sp>
        <p:nvSpPr>
          <p:cNvPr id="348243" name="Rectangle 83">
            <a:extLst>
              <a:ext uri="{FF2B5EF4-FFF2-40B4-BE49-F238E27FC236}">
                <a16:creationId xmlns:a16="http://schemas.microsoft.com/office/drawing/2014/main" id="{F8A6AF5A-8A1A-4D52-9D3F-D874A00CF3F7}"/>
              </a:ext>
            </a:extLst>
          </p:cNvPr>
          <p:cNvSpPr>
            <a:spLocks noChangeArrowheads="1"/>
          </p:cNvSpPr>
          <p:nvPr/>
        </p:nvSpPr>
        <p:spPr bwMode="auto">
          <a:xfrm>
            <a:off x="6696075" y="5429250"/>
            <a:ext cx="2486025" cy="3492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1900" i="0">
                <a:solidFill>
                  <a:srgbClr val="000000"/>
                </a:solidFill>
                <a:latin typeface="Verdana" pitchFamily="34" charset="0"/>
              </a:rPr>
              <a:t>10,000 kcal/día</a:t>
            </a:r>
            <a:endParaRPr lang="en-US" sz="1900" i="0" baseline="-25000">
              <a:solidFill>
                <a:srgbClr val="000000"/>
              </a:solidFill>
              <a:latin typeface="Verdana" pitchFamily="34" charset="0"/>
            </a:endParaRPr>
          </a:p>
        </p:txBody>
      </p:sp>
      <p:sp>
        <p:nvSpPr>
          <p:cNvPr id="146462" name="Line 85">
            <a:extLst>
              <a:ext uri="{FF2B5EF4-FFF2-40B4-BE49-F238E27FC236}">
                <a16:creationId xmlns:a16="http://schemas.microsoft.com/office/drawing/2014/main" id="{F1C7D4D5-712E-48FC-85D3-B26B7C7DEE2D}"/>
              </a:ext>
            </a:extLst>
          </p:cNvPr>
          <p:cNvSpPr>
            <a:spLocks noChangeShapeType="1"/>
          </p:cNvSpPr>
          <p:nvPr/>
        </p:nvSpPr>
        <p:spPr bwMode="auto">
          <a:xfrm>
            <a:off x="7970838" y="3275013"/>
            <a:ext cx="0" cy="5651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6463" name="Line 86">
            <a:extLst>
              <a:ext uri="{FF2B5EF4-FFF2-40B4-BE49-F238E27FC236}">
                <a16:creationId xmlns:a16="http://schemas.microsoft.com/office/drawing/2014/main" id="{EC194EDF-6AEE-4BC4-A120-C617F6A605AC}"/>
              </a:ext>
            </a:extLst>
          </p:cNvPr>
          <p:cNvSpPr>
            <a:spLocks noChangeShapeType="1"/>
          </p:cNvSpPr>
          <p:nvPr/>
        </p:nvSpPr>
        <p:spPr bwMode="auto">
          <a:xfrm>
            <a:off x="7970838" y="4913313"/>
            <a:ext cx="0" cy="5651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8163"/>
                                        </p:tgtEl>
                                        <p:attrNameLst>
                                          <p:attrName>style.visibility</p:attrName>
                                        </p:attrNameLst>
                                      </p:cBhvr>
                                      <p:to>
                                        <p:strVal val="visible"/>
                                      </p:to>
                                    </p:set>
                                    <p:animEffect transition="in" filter="wipe(left)">
                                      <p:cBhvr>
                                        <p:cTn id="7" dur="500"/>
                                        <p:tgtEl>
                                          <p:spTgt spid="348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63" grpId="0"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Contents">
            <a:extLst>
              <a:ext uri="{FF2B5EF4-FFF2-40B4-BE49-F238E27FC236}">
                <a16:creationId xmlns:a16="http://schemas.microsoft.com/office/drawing/2014/main" id="{87138EE0-E927-4EC3-90FD-BC7733F378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1" name="Text Box 3">
            <a:extLst>
              <a:ext uri="{FF2B5EF4-FFF2-40B4-BE49-F238E27FC236}">
                <a16:creationId xmlns:a16="http://schemas.microsoft.com/office/drawing/2014/main" id="{1CCD9B87-D9CA-4E8B-A310-86D80A8C650E}"/>
              </a:ext>
            </a:extLst>
          </p:cNvPr>
          <p:cNvSpPr txBox="1">
            <a:spLocks noChangeArrowheads="1"/>
          </p:cNvSpPr>
          <p:nvPr/>
        </p:nvSpPr>
        <p:spPr bwMode="auto">
          <a:xfrm>
            <a:off x="2635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a:t>
            </a:r>
          </a:p>
        </p:txBody>
      </p:sp>
      <p:sp>
        <p:nvSpPr>
          <p:cNvPr id="350212" name="Rectangle 4">
            <a:extLst>
              <a:ext uri="{FF2B5EF4-FFF2-40B4-BE49-F238E27FC236}">
                <a16:creationId xmlns:a16="http://schemas.microsoft.com/office/drawing/2014/main" id="{A230A376-2FF6-4F05-AB03-AE7AE9D52B46}"/>
              </a:ext>
            </a:extLst>
          </p:cNvPr>
          <p:cNvSpPr>
            <a:spLocks noChangeArrowheads="1"/>
          </p:cNvSpPr>
          <p:nvPr/>
        </p:nvSpPr>
        <p:spPr bwMode="auto">
          <a:xfrm>
            <a:off x="2498725" y="1189038"/>
            <a:ext cx="4554538" cy="61118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CONSUMO ENERGÉTICO</a:t>
            </a:r>
          </a:p>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(USO DE LA ENERGÍA)</a:t>
            </a:r>
            <a:endParaRPr lang="en-US" sz="2500">
              <a:effectLst>
                <a:outerShdw blurRad="38100" dist="38100" dir="2700000" algn="tl">
                  <a:srgbClr val="C0C0C0"/>
                </a:outerShdw>
              </a:effectLst>
              <a:latin typeface="Arial Black" pitchFamily="34" charset="0"/>
            </a:endParaRPr>
          </a:p>
        </p:txBody>
      </p:sp>
      <p:sp>
        <p:nvSpPr>
          <p:cNvPr id="350213" name="Rectangle 5">
            <a:extLst>
              <a:ext uri="{FF2B5EF4-FFF2-40B4-BE49-F238E27FC236}">
                <a16:creationId xmlns:a16="http://schemas.microsoft.com/office/drawing/2014/main" id="{65F9CE04-22A1-44FF-97C9-83F668485C7A}"/>
              </a:ext>
            </a:extLst>
          </p:cNvPr>
          <p:cNvSpPr>
            <a:spLocks noChangeArrowheads="1"/>
          </p:cNvSpPr>
          <p:nvPr/>
        </p:nvSpPr>
        <p:spPr bwMode="auto">
          <a:xfrm>
            <a:off x="1125538" y="2014538"/>
            <a:ext cx="1785937" cy="371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Reposo</a:t>
            </a:r>
          </a:p>
        </p:txBody>
      </p:sp>
      <p:sp>
        <p:nvSpPr>
          <p:cNvPr id="350214" name="Rectangle 6">
            <a:extLst>
              <a:ext uri="{FF2B5EF4-FFF2-40B4-BE49-F238E27FC236}">
                <a16:creationId xmlns:a16="http://schemas.microsoft.com/office/drawing/2014/main" id="{B4C945EE-3BE0-49FD-9451-A40D4664FF88}"/>
              </a:ext>
            </a:extLst>
          </p:cNvPr>
          <p:cNvSpPr>
            <a:spLocks noChangeArrowheads="1"/>
          </p:cNvSpPr>
          <p:nvPr/>
        </p:nvSpPr>
        <p:spPr bwMode="auto">
          <a:xfrm>
            <a:off x="574675" y="2852738"/>
            <a:ext cx="889000"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VO</a:t>
            </a:r>
            <a:r>
              <a:rPr lang="es-PR" sz="2900" i="0" baseline="-25000">
                <a:solidFill>
                  <a:srgbClr val="000000"/>
                </a:solidFill>
                <a:effectLst>
                  <a:outerShdw blurRad="38100" dist="38100" dir="2700000" algn="tl">
                    <a:srgbClr val="C0C0C0"/>
                  </a:outerShdw>
                </a:effectLst>
                <a:latin typeface="Arial" charset="0"/>
              </a:rPr>
              <a:t>2</a:t>
            </a:r>
            <a:endParaRPr lang="en-US" sz="2900" i="0" baseline="-25000">
              <a:solidFill>
                <a:srgbClr val="000000"/>
              </a:solidFill>
              <a:effectLst>
                <a:outerShdw blurRad="38100" dist="38100" dir="2700000" algn="tl">
                  <a:srgbClr val="C0C0C0"/>
                </a:outerShdw>
              </a:effectLst>
              <a:latin typeface="Arial" charset="0"/>
            </a:endParaRPr>
          </a:p>
        </p:txBody>
      </p:sp>
      <p:sp>
        <p:nvSpPr>
          <p:cNvPr id="147463" name="Freeform 7">
            <a:extLst>
              <a:ext uri="{FF2B5EF4-FFF2-40B4-BE49-F238E27FC236}">
                <a16:creationId xmlns:a16="http://schemas.microsoft.com/office/drawing/2014/main" id="{240AD0CF-B8C5-4E0F-A015-F4CF88A0AFD1}"/>
              </a:ext>
            </a:extLst>
          </p:cNvPr>
          <p:cNvSpPr>
            <a:spLocks/>
          </p:cNvSpPr>
          <p:nvPr/>
        </p:nvSpPr>
        <p:spPr bwMode="auto">
          <a:xfrm>
            <a:off x="2054225" y="1581150"/>
            <a:ext cx="744538" cy="52546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7464" name="Text Box 8">
            <a:extLst>
              <a:ext uri="{FF2B5EF4-FFF2-40B4-BE49-F238E27FC236}">
                <a16:creationId xmlns:a16="http://schemas.microsoft.com/office/drawing/2014/main" id="{FD50E4CF-C75F-4FD8-82FC-856F5C5049B6}"/>
              </a:ext>
            </a:extLst>
          </p:cNvPr>
          <p:cNvSpPr txBox="1">
            <a:spLocks noChangeArrowheads="1"/>
          </p:cNvSpPr>
          <p:nvPr/>
        </p:nvSpPr>
        <p:spPr bwMode="auto">
          <a:xfrm>
            <a:off x="0" y="3649663"/>
            <a:ext cx="24241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0.31 L O</a:t>
            </a:r>
            <a:r>
              <a:rPr lang="en-US" altLang="en-US" sz="2500" i="0" baseline="-25000">
                <a:latin typeface="Arial" panose="020B0604020202020204" pitchFamily="34" charset="0"/>
              </a:rPr>
              <a:t>2</a:t>
            </a:r>
            <a:r>
              <a:rPr lang="en-US" altLang="en-US" sz="2500" i="0">
                <a:latin typeface="Arial" panose="020B0604020202020204" pitchFamily="34" charset="0"/>
              </a:rPr>
              <a:t>/min</a:t>
            </a:r>
          </a:p>
        </p:txBody>
      </p:sp>
      <p:sp>
        <p:nvSpPr>
          <p:cNvPr id="147465" name="Line 9">
            <a:extLst>
              <a:ext uri="{FF2B5EF4-FFF2-40B4-BE49-F238E27FC236}">
                <a16:creationId xmlns:a16="http://schemas.microsoft.com/office/drawing/2014/main" id="{BFB48B83-0084-48D5-9B18-37E2FF39A8CE}"/>
              </a:ext>
            </a:extLst>
          </p:cNvPr>
          <p:cNvSpPr>
            <a:spLocks noChangeShapeType="1"/>
          </p:cNvSpPr>
          <p:nvPr/>
        </p:nvSpPr>
        <p:spPr bwMode="auto">
          <a:xfrm>
            <a:off x="901700" y="3155950"/>
            <a:ext cx="0" cy="541338"/>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7466" name="Text Box 10">
            <a:extLst>
              <a:ext uri="{FF2B5EF4-FFF2-40B4-BE49-F238E27FC236}">
                <a16:creationId xmlns:a16="http://schemas.microsoft.com/office/drawing/2014/main" id="{F5FB5449-BEC6-48D1-9CF5-E170CF077258}"/>
              </a:ext>
            </a:extLst>
          </p:cNvPr>
          <p:cNvSpPr txBox="1">
            <a:spLocks noChangeArrowheads="1"/>
          </p:cNvSpPr>
          <p:nvPr/>
        </p:nvSpPr>
        <p:spPr bwMode="auto">
          <a:xfrm>
            <a:off x="127000" y="4452938"/>
            <a:ext cx="17303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a:latin typeface="Arial" panose="020B0604020202020204" pitchFamily="34" charset="0"/>
              </a:rPr>
              <a:t>18 L O</a:t>
            </a:r>
            <a:r>
              <a:rPr lang="en-US" altLang="en-US" sz="2500" baseline="-25000">
                <a:latin typeface="Arial" panose="020B0604020202020204" pitchFamily="34" charset="0"/>
              </a:rPr>
              <a:t>2</a:t>
            </a:r>
            <a:r>
              <a:rPr lang="en-US" altLang="en-US" sz="2500">
                <a:latin typeface="Arial" panose="020B0604020202020204" pitchFamily="34" charset="0"/>
              </a:rPr>
              <a:t>/hr</a:t>
            </a:r>
          </a:p>
        </p:txBody>
      </p:sp>
      <p:sp>
        <p:nvSpPr>
          <p:cNvPr id="147467" name="Freeform 11">
            <a:extLst>
              <a:ext uri="{FF2B5EF4-FFF2-40B4-BE49-F238E27FC236}">
                <a16:creationId xmlns:a16="http://schemas.microsoft.com/office/drawing/2014/main" id="{5BF4073D-D16D-4512-9443-A5B3C5126FB6}"/>
              </a:ext>
            </a:extLst>
          </p:cNvPr>
          <p:cNvSpPr>
            <a:spLocks/>
          </p:cNvSpPr>
          <p:nvPr/>
        </p:nvSpPr>
        <p:spPr bwMode="auto">
          <a:xfrm>
            <a:off x="887413" y="2206625"/>
            <a:ext cx="360362" cy="5873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50220" name="Rectangle 12">
            <a:extLst>
              <a:ext uri="{FF2B5EF4-FFF2-40B4-BE49-F238E27FC236}">
                <a16:creationId xmlns:a16="http://schemas.microsoft.com/office/drawing/2014/main" id="{C5528063-4262-4595-9170-02AA2CA75889}"/>
              </a:ext>
            </a:extLst>
          </p:cNvPr>
          <p:cNvSpPr>
            <a:spLocks noChangeArrowheads="1"/>
          </p:cNvSpPr>
          <p:nvPr/>
        </p:nvSpPr>
        <p:spPr bwMode="auto">
          <a:xfrm>
            <a:off x="679450" y="2581275"/>
            <a:ext cx="173038"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
        <p:nvSpPr>
          <p:cNvPr id="147469" name="Text Box 13">
            <a:extLst>
              <a:ext uri="{FF2B5EF4-FFF2-40B4-BE49-F238E27FC236}">
                <a16:creationId xmlns:a16="http://schemas.microsoft.com/office/drawing/2014/main" id="{CC263ED5-1914-424C-BF40-2C13CCA12440}"/>
              </a:ext>
            </a:extLst>
          </p:cNvPr>
          <p:cNvSpPr txBox="1">
            <a:spLocks noChangeArrowheads="1"/>
          </p:cNvSpPr>
          <p:nvPr/>
        </p:nvSpPr>
        <p:spPr bwMode="auto">
          <a:xfrm>
            <a:off x="0" y="5246688"/>
            <a:ext cx="21526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a:latin typeface="Arial" panose="020B0604020202020204" pitchFamily="34" charset="0"/>
              </a:rPr>
              <a:t>432 L O</a:t>
            </a:r>
            <a:r>
              <a:rPr lang="en-US" altLang="en-US" sz="2500" baseline="-25000">
                <a:latin typeface="Arial" panose="020B0604020202020204" pitchFamily="34" charset="0"/>
              </a:rPr>
              <a:t>2</a:t>
            </a:r>
            <a:r>
              <a:rPr lang="en-US" altLang="en-US" sz="2500">
                <a:latin typeface="Arial" panose="020B0604020202020204" pitchFamily="34" charset="0"/>
              </a:rPr>
              <a:t>/día</a:t>
            </a:r>
          </a:p>
        </p:txBody>
      </p:sp>
      <p:sp>
        <p:nvSpPr>
          <p:cNvPr id="350222" name="Rectangle 14">
            <a:extLst>
              <a:ext uri="{FF2B5EF4-FFF2-40B4-BE49-F238E27FC236}">
                <a16:creationId xmlns:a16="http://schemas.microsoft.com/office/drawing/2014/main" id="{69CD5F35-36EE-4974-96DD-AF1B3AB2886E}"/>
              </a:ext>
            </a:extLst>
          </p:cNvPr>
          <p:cNvSpPr>
            <a:spLocks noChangeArrowheads="1"/>
          </p:cNvSpPr>
          <p:nvPr/>
        </p:nvSpPr>
        <p:spPr bwMode="auto">
          <a:xfrm>
            <a:off x="2952750" y="2814638"/>
            <a:ext cx="393700"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R</a:t>
            </a:r>
            <a:endParaRPr lang="en-US" sz="2900" i="0" baseline="-25000">
              <a:solidFill>
                <a:srgbClr val="000000"/>
              </a:solidFill>
              <a:effectLst>
                <a:outerShdw blurRad="38100" dist="38100" dir="2700000" algn="tl">
                  <a:srgbClr val="C0C0C0"/>
                </a:outerShdw>
              </a:effectLst>
              <a:latin typeface="Arial" charset="0"/>
            </a:endParaRPr>
          </a:p>
        </p:txBody>
      </p:sp>
      <p:sp>
        <p:nvSpPr>
          <p:cNvPr id="147471" name="Text Box 15">
            <a:extLst>
              <a:ext uri="{FF2B5EF4-FFF2-40B4-BE49-F238E27FC236}">
                <a16:creationId xmlns:a16="http://schemas.microsoft.com/office/drawing/2014/main" id="{3B7A9693-E428-4C5A-A82F-1B396CA222C5}"/>
              </a:ext>
            </a:extLst>
          </p:cNvPr>
          <p:cNvSpPr txBox="1">
            <a:spLocks noChangeArrowheads="1"/>
          </p:cNvSpPr>
          <p:nvPr/>
        </p:nvSpPr>
        <p:spPr bwMode="auto">
          <a:xfrm>
            <a:off x="2784475" y="3624263"/>
            <a:ext cx="9128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i="0">
                <a:latin typeface="Arial" panose="020B0604020202020204" pitchFamily="34" charset="0"/>
              </a:rPr>
              <a:t>0.80</a:t>
            </a:r>
          </a:p>
        </p:txBody>
      </p:sp>
      <p:sp>
        <p:nvSpPr>
          <p:cNvPr id="147472" name="Text Box 16">
            <a:extLst>
              <a:ext uri="{FF2B5EF4-FFF2-40B4-BE49-F238E27FC236}">
                <a16:creationId xmlns:a16="http://schemas.microsoft.com/office/drawing/2014/main" id="{BED1E100-51C5-41D5-BC6D-901B57376DAB}"/>
              </a:ext>
            </a:extLst>
          </p:cNvPr>
          <p:cNvSpPr txBox="1">
            <a:spLocks noChangeArrowheads="1"/>
          </p:cNvSpPr>
          <p:nvPr/>
        </p:nvSpPr>
        <p:spPr bwMode="auto">
          <a:xfrm>
            <a:off x="2387600" y="5233988"/>
            <a:ext cx="2386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a:latin typeface="Arial" panose="020B0604020202020204" pitchFamily="34" charset="0"/>
              </a:rPr>
              <a:t>480 kcal/L O</a:t>
            </a:r>
            <a:r>
              <a:rPr lang="en-US" altLang="en-US" sz="2500" baseline="-25000">
                <a:latin typeface="Arial" panose="020B0604020202020204" pitchFamily="34" charset="0"/>
              </a:rPr>
              <a:t>2</a:t>
            </a:r>
            <a:endParaRPr lang="en-US" altLang="en-US" sz="2500">
              <a:latin typeface="Arial" panose="020B0604020202020204" pitchFamily="34" charset="0"/>
            </a:endParaRPr>
          </a:p>
        </p:txBody>
      </p:sp>
      <p:sp>
        <p:nvSpPr>
          <p:cNvPr id="147473" name="Text Box 17">
            <a:extLst>
              <a:ext uri="{FF2B5EF4-FFF2-40B4-BE49-F238E27FC236}">
                <a16:creationId xmlns:a16="http://schemas.microsoft.com/office/drawing/2014/main" id="{AFEF9211-5663-4A0A-81E9-79181366D94D}"/>
              </a:ext>
            </a:extLst>
          </p:cNvPr>
          <p:cNvSpPr txBox="1">
            <a:spLocks noChangeArrowheads="1"/>
          </p:cNvSpPr>
          <p:nvPr/>
        </p:nvSpPr>
        <p:spPr bwMode="auto">
          <a:xfrm>
            <a:off x="2111375" y="5264150"/>
            <a:ext cx="3603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500" b="0">
                <a:latin typeface="Arial Black" panose="020B0A04020102020204" pitchFamily="34" charset="0"/>
              </a:rPr>
              <a:t>X</a:t>
            </a:r>
          </a:p>
        </p:txBody>
      </p:sp>
      <p:sp>
        <p:nvSpPr>
          <p:cNvPr id="147474" name="Text Box 18">
            <a:extLst>
              <a:ext uri="{FF2B5EF4-FFF2-40B4-BE49-F238E27FC236}">
                <a16:creationId xmlns:a16="http://schemas.microsoft.com/office/drawing/2014/main" id="{02D33D81-8905-4CEB-8756-10B09C16F1F8}"/>
              </a:ext>
            </a:extLst>
          </p:cNvPr>
          <p:cNvSpPr txBox="1">
            <a:spLocks noChangeArrowheads="1"/>
          </p:cNvSpPr>
          <p:nvPr/>
        </p:nvSpPr>
        <p:spPr bwMode="auto">
          <a:xfrm>
            <a:off x="3140075" y="4557713"/>
            <a:ext cx="18811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a:t>(Según la Tabla)</a:t>
            </a:r>
          </a:p>
        </p:txBody>
      </p:sp>
      <p:sp>
        <p:nvSpPr>
          <p:cNvPr id="147475" name="Text Box 19">
            <a:extLst>
              <a:ext uri="{FF2B5EF4-FFF2-40B4-BE49-F238E27FC236}">
                <a16:creationId xmlns:a16="http://schemas.microsoft.com/office/drawing/2014/main" id="{EB17FA15-6BCB-4437-B8F1-50D9D285F543}"/>
              </a:ext>
            </a:extLst>
          </p:cNvPr>
          <p:cNvSpPr txBox="1">
            <a:spLocks noChangeArrowheads="1"/>
          </p:cNvSpPr>
          <p:nvPr/>
        </p:nvSpPr>
        <p:spPr bwMode="auto">
          <a:xfrm>
            <a:off x="2417763" y="3835400"/>
            <a:ext cx="15128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600" i="0">
                <a:latin typeface="Verdana" panose="020B0604030504040204" pitchFamily="34" charset="0"/>
              </a:rPr>
              <a:t>Dieta Mixta</a:t>
            </a:r>
          </a:p>
        </p:txBody>
      </p:sp>
      <p:sp>
        <p:nvSpPr>
          <p:cNvPr id="147476" name="Line 20">
            <a:extLst>
              <a:ext uri="{FF2B5EF4-FFF2-40B4-BE49-F238E27FC236}">
                <a16:creationId xmlns:a16="http://schemas.microsoft.com/office/drawing/2014/main" id="{B94E547B-8256-466C-B1ED-BA4183227E66}"/>
              </a:ext>
            </a:extLst>
          </p:cNvPr>
          <p:cNvSpPr>
            <a:spLocks noChangeShapeType="1"/>
          </p:cNvSpPr>
          <p:nvPr/>
        </p:nvSpPr>
        <p:spPr bwMode="auto">
          <a:xfrm flipV="1">
            <a:off x="3746500" y="3713163"/>
            <a:ext cx="277813" cy="236537"/>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7477" name="Text Box 21">
            <a:extLst>
              <a:ext uri="{FF2B5EF4-FFF2-40B4-BE49-F238E27FC236}">
                <a16:creationId xmlns:a16="http://schemas.microsoft.com/office/drawing/2014/main" id="{94B42E01-CA56-4D02-8DA4-CC7957CA9CA1}"/>
              </a:ext>
            </a:extLst>
          </p:cNvPr>
          <p:cNvSpPr txBox="1">
            <a:spLocks noChangeArrowheads="1"/>
          </p:cNvSpPr>
          <p:nvPr/>
        </p:nvSpPr>
        <p:spPr bwMode="auto">
          <a:xfrm>
            <a:off x="3770313" y="3552825"/>
            <a:ext cx="974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600">
                <a:latin typeface="Verdana" panose="020B0604030504040204" pitchFamily="34" charset="0"/>
              </a:rPr>
              <a:t>CHO</a:t>
            </a:r>
          </a:p>
        </p:txBody>
      </p:sp>
      <p:sp>
        <p:nvSpPr>
          <p:cNvPr id="147478" name="Line 22">
            <a:extLst>
              <a:ext uri="{FF2B5EF4-FFF2-40B4-BE49-F238E27FC236}">
                <a16:creationId xmlns:a16="http://schemas.microsoft.com/office/drawing/2014/main" id="{99D5DD47-62F5-451B-9259-CFF48E2EB3EE}"/>
              </a:ext>
            </a:extLst>
          </p:cNvPr>
          <p:cNvSpPr>
            <a:spLocks noChangeShapeType="1"/>
          </p:cNvSpPr>
          <p:nvPr/>
        </p:nvSpPr>
        <p:spPr bwMode="auto">
          <a:xfrm>
            <a:off x="3802063" y="4162425"/>
            <a:ext cx="277812" cy="236538"/>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7479" name="Text Box 23">
            <a:extLst>
              <a:ext uri="{FF2B5EF4-FFF2-40B4-BE49-F238E27FC236}">
                <a16:creationId xmlns:a16="http://schemas.microsoft.com/office/drawing/2014/main" id="{0DB7A2E7-73AA-4B5C-B75B-7BDB4B73ACEA}"/>
              </a:ext>
            </a:extLst>
          </p:cNvPr>
          <p:cNvSpPr txBox="1">
            <a:spLocks noChangeArrowheads="1"/>
          </p:cNvSpPr>
          <p:nvPr/>
        </p:nvSpPr>
        <p:spPr bwMode="auto">
          <a:xfrm>
            <a:off x="3975100" y="4208463"/>
            <a:ext cx="974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600">
                <a:latin typeface="Verdana" panose="020B0604030504040204" pitchFamily="34" charset="0"/>
              </a:rPr>
              <a:t>Grasas</a:t>
            </a:r>
          </a:p>
        </p:txBody>
      </p:sp>
      <p:sp>
        <p:nvSpPr>
          <p:cNvPr id="147480" name="Freeform 24">
            <a:extLst>
              <a:ext uri="{FF2B5EF4-FFF2-40B4-BE49-F238E27FC236}">
                <a16:creationId xmlns:a16="http://schemas.microsoft.com/office/drawing/2014/main" id="{E0B2A469-DADD-4009-A39D-8D4A5D6BC7DD}"/>
              </a:ext>
            </a:extLst>
          </p:cNvPr>
          <p:cNvSpPr>
            <a:spLocks/>
          </p:cNvSpPr>
          <p:nvPr/>
        </p:nvSpPr>
        <p:spPr bwMode="auto">
          <a:xfrm flipV="1">
            <a:off x="885825" y="5548313"/>
            <a:ext cx="2317750" cy="374650"/>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1143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7481" name="Freeform 25">
            <a:extLst>
              <a:ext uri="{FF2B5EF4-FFF2-40B4-BE49-F238E27FC236}">
                <a16:creationId xmlns:a16="http://schemas.microsoft.com/office/drawing/2014/main" id="{DB61F07E-281F-4361-B26A-4743D8844903}"/>
              </a:ext>
            </a:extLst>
          </p:cNvPr>
          <p:cNvSpPr>
            <a:spLocks/>
          </p:cNvSpPr>
          <p:nvPr/>
        </p:nvSpPr>
        <p:spPr bwMode="auto">
          <a:xfrm flipH="1">
            <a:off x="2792413" y="2193925"/>
            <a:ext cx="360362" cy="5873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7482" name="Line 26">
            <a:extLst>
              <a:ext uri="{FF2B5EF4-FFF2-40B4-BE49-F238E27FC236}">
                <a16:creationId xmlns:a16="http://schemas.microsoft.com/office/drawing/2014/main" id="{A54D5C94-CA4B-45C1-B633-2B2E07734CDB}"/>
              </a:ext>
            </a:extLst>
          </p:cNvPr>
          <p:cNvSpPr>
            <a:spLocks noChangeShapeType="1"/>
          </p:cNvSpPr>
          <p:nvPr/>
        </p:nvSpPr>
        <p:spPr bwMode="auto">
          <a:xfrm>
            <a:off x="3167063" y="3122613"/>
            <a:ext cx="0" cy="541337"/>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7483" name="Line 27">
            <a:extLst>
              <a:ext uri="{FF2B5EF4-FFF2-40B4-BE49-F238E27FC236}">
                <a16:creationId xmlns:a16="http://schemas.microsoft.com/office/drawing/2014/main" id="{FCE246E1-5A38-4434-8D88-AD9E87A13A1D}"/>
              </a:ext>
            </a:extLst>
          </p:cNvPr>
          <p:cNvSpPr>
            <a:spLocks noChangeShapeType="1"/>
          </p:cNvSpPr>
          <p:nvPr/>
        </p:nvSpPr>
        <p:spPr bwMode="auto">
          <a:xfrm>
            <a:off x="904875" y="3975100"/>
            <a:ext cx="0" cy="541338"/>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7484" name="Line 28">
            <a:extLst>
              <a:ext uri="{FF2B5EF4-FFF2-40B4-BE49-F238E27FC236}">
                <a16:creationId xmlns:a16="http://schemas.microsoft.com/office/drawing/2014/main" id="{49ECA877-D911-4DC1-940F-4340FA46D3AD}"/>
              </a:ext>
            </a:extLst>
          </p:cNvPr>
          <p:cNvSpPr>
            <a:spLocks noChangeShapeType="1"/>
          </p:cNvSpPr>
          <p:nvPr/>
        </p:nvSpPr>
        <p:spPr bwMode="auto">
          <a:xfrm>
            <a:off x="904875" y="4775200"/>
            <a:ext cx="0" cy="541338"/>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7485" name="Line 29">
            <a:extLst>
              <a:ext uri="{FF2B5EF4-FFF2-40B4-BE49-F238E27FC236}">
                <a16:creationId xmlns:a16="http://schemas.microsoft.com/office/drawing/2014/main" id="{263901AC-EA68-4EDC-9184-366B5991EE6B}"/>
              </a:ext>
            </a:extLst>
          </p:cNvPr>
          <p:cNvSpPr>
            <a:spLocks noChangeShapeType="1"/>
          </p:cNvSpPr>
          <p:nvPr/>
        </p:nvSpPr>
        <p:spPr bwMode="auto">
          <a:xfrm>
            <a:off x="3167063" y="4138613"/>
            <a:ext cx="0" cy="1160462"/>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0238" name="Rectangle 30">
            <a:extLst>
              <a:ext uri="{FF2B5EF4-FFF2-40B4-BE49-F238E27FC236}">
                <a16:creationId xmlns:a16="http://schemas.microsoft.com/office/drawing/2014/main" id="{9A08199C-D18E-474F-BE96-18F6F4CCBA91}"/>
              </a:ext>
            </a:extLst>
          </p:cNvPr>
          <p:cNvSpPr>
            <a:spLocks noChangeArrowheads="1"/>
          </p:cNvSpPr>
          <p:nvPr/>
        </p:nvSpPr>
        <p:spPr bwMode="auto">
          <a:xfrm>
            <a:off x="1017588" y="6394450"/>
            <a:ext cx="2225675" cy="2730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1900" i="0">
                <a:solidFill>
                  <a:srgbClr val="000000"/>
                </a:solidFill>
                <a:latin typeface="Verdana" pitchFamily="34" charset="0"/>
              </a:rPr>
              <a:t>2.074 kcal/día</a:t>
            </a:r>
            <a:endParaRPr lang="en-US" sz="1900" i="0" baseline="-25000">
              <a:solidFill>
                <a:srgbClr val="000000"/>
              </a:solidFill>
              <a:latin typeface="Verdana" pitchFamily="34" charset="0"/>
            </a:endParaRPr>
          </a:p>
        </p:txBody>
      </p:sp>
      <p:sp>
        <p:nvSpPr>
          <p:cNvPr id="147487" name="Line 31">
            <a:extLst>
              <a:ext uri="{FF2B5EF4-FFF2-40B4-BE49-F238E27FC236}">
                <a16:creationId xmlns:a16="http://schemas.microsoft.com/office/drawing/2014/main" id="{92BB963A-0126-4C03-8FC8-805884124CDB}"/>
              </a:ext>
            </a:extLst>
          </p:cNvPr>
          <p:cNvSpPr>
            <a:spLocks noChangeShapeType="1"/>
          </p:cNvSpPr>
          <p:nvPr/>
        </p:nvSpPr>
        <p:spPr bwMode="auto">
          <a:xfrm>
            <a:off x="2071688" y="5894388"/>
            <a:ext cx="0" cy="541337"/>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47488" name="Freeform 32">
            <a:extLst>
              <a:ext uri="{FF2B5EF4-FFF2-40B4-BE49-F238E27FC236}">
                <a16:creationId xmlns:a16="http://schemas.microsoft.com/office/drawing/2014/main" id="{1F65E16B-FDDD-4D4F-ACA8-B35A7A885645}"/>
              </a:ext>
            </a:extLst>
          </p:cNvPr>
          <p:cNvSpPr>
            <a:spLocks/>
          </p:cNvSpPr>
          <p:nvPr/>
        </p:nvSpPr>
        <p:spPr bwMode="auto">
          <a:xfrm flipH="1">
            <a:off x="6756400" y="1587500"/>
            <a:ext cx="744538" cy="52546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50241" name="Rectangle 33">
            <a:extLst>
              <a:ext uri="{FF2B5EF4-FFF2-40B4-BE49-F238E27FC236}">
                <a16:creationId xmlns:a16="http://schemas.microsoft.com/office/drawing/2014/main" id="{DC4BB344-D82B-4FD3-9A23-97D8158D3870}"/>
              </a:ext>
            </a:extLst>
          </p:cNvPr>
          <p:cNvSpPr>
            <a:spLocks noChangeArrowheads="1"/>
          </p:cNvSpPr>
          <p:nvPr/>
        </p:nvSpPr>
        <p:spPr bwMode="auto">
          <a:xfrm>
            <a:off x="5548313" y="2014538"/>
            <a:ext cx="3595687" cy="8159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Durante el</a:t>
            </a:r>
          </a:p>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Ejercicio Agudo</a:t>
            </a:r>
          </a:p>
        </p:txBody>
      </p:sp>
      <p:sp>
        <p:nvSpPr>
          <p:cNvPr id="147490" name="Freeform 34">
            <a:extLst>
              <a:ext uri="{FF2B5EF4-FFF2-40B4-BE49-F238E27FC236}">
                <a16:creationId xmlns:a16="http://schemas.microsoft.com/office/drawing/2014/main" id="{74F30A06-F967-4D57-A251-D2502E3FE185}"/>
              </a:ext>
            </a:extLst>
          </p:cNvPr>
          <p:cNvSpPr>
            <a:spLocks/>
          </p:cNvSpPr>
          <p:nvPr/>
        </p:nvSpPr>
        <p:spPr bwMode="auto">
          <a:xfrm>
            <a:off x="5240338" y="2333625"/>
            <a:ext cx="915987" cy="72231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50243" name="Rectangle 35">
            <a:extLst>
              <a:ext uri="{FF2B5EF4-FFF2-40B4-BE49-F238E27FC236}">
                <a16:creationId xmlns:a16="http://schemas.microsoft.com/office/drawing/2014/main" id="{1DD8B561-E7DE-49ED-90C0-950C0A114933}"/>
              </a:ext>
            </a:extLst>
          </p:cNvPr>
          <p:cNvSpPr>
            <a:spLocks noChangeArrowheads="1"/>
          </p:cNvSpPr>
          <p:nvPr/>
        </p:nvSpPr>
        <p:spPr bwMode="auto">
          <a:xfrm>
            <a:off x="4576763" y="3106738"/>
            <a:ext cx="1728787" cy="8112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%VO</a:t>
            </a:r>
            <a:r>
              <a:rPr lang="es-PR" sz="2900" i="0" baseline="-25000">
                <a:solidFill>
                  <a:srgbClr val="000000"/>
                </a:solidFill>
                <a:effectLst>
                  <a:outerShdw blurRad="38100" dist="38100" dir="2700000" algn="tl">
                    <a:srgbClr val="C0C0C0"/>
                  </a:outerShdw>
                </a:effectLst>
                <a:latin typeface="Arial" charset="0"/>
              </a:rPr>
              <a:t>2</a:t>
            </a:r>
          </a:p>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(UFVO</a:t>
            </a:r>
            <a:r>
              <a:rPr lang="es-PR" sz="2900" i="0" baseline="-25000">
                <a:solidFill>
                  <a:srgbClr val="000000"/>
                </a:solidFill>
                <a:effectLst>
                  <a:outerShdw blurRad="38100" dist="38100" dir="2700000" algn="tl">
                    <a:srgbClr val="C0C0C0"/>
                  </a:outerShdw>
                </a:effectLst>
                <a:latin typeface="Arial" charset="0"/>
              </a:rPr>
              <a:t>2</a:t>
            </a:r>
            <a:r>
              <a:rPr lang="es-PR" sz="2900" i="0">
                <a:solidFill>
                  <a:srgbClr val="000000"/>
                </a:solidFill>
                <a:effectLst>
                  <a:outerShdw blurRad="38100" dist="38100" dir="2700000" algn="tl">
                    <a:srgbClr val="C0C0C0"/>
                  </a:outerShdw>
                </a:effectLst>
                <a:latin typeface="Arial" charset="0"/>
              </a:rPr>
              <a:t>)</a:t>
            </a:r>
            <a:endParaRPr lang="en-US" sz="2900" i="0">
              <a:solidFill>
                <a:srgbClr val="000000"/>
              </a:solidFill>
              <a:effectLst>
                <a:outerShdw blurRad="38100" dist="38100" dir="2700000" algn="tl">
                  <a:srgbClr val="C0C0C0"/>
                </a:outerShdw>
              </a:effectLst>
              <a:latin typeface="Arial" charset="0"/>
            </a:endParaRPr>
          </a:p>
        </p:txBody>
      </p:sp>
      <p:sp>
        <p:nvSpPr>
          <p:cNvPr id="350244" name="Rectangle 36">
            <a:extLst>
              <a:ext uri="{FF2B5EF4-FFF2-40B4-BE49-F238E27FC236}">
                <a16:creationId xmlns:a16="http://schemas.microsoft.com/office/drawing/2014/main" id="{E75DC9EB-92B5-43EF-A582-D5CEB14CBF45}"/>
              </a:ext>
            </a:extLst>
          </p:cNvPr>
          <p:cNvSpPr>
            <a:spLocks noChangeArrowheads="1"/>
          </p:cNvSpPr>
          <p:nvPr/>
        </p:nvSpPr>
        <p:spPr bwMode="auto">
          <a:xfrm>
            <a:off x="5249863" y="2835275"/>
            <a:ext cx="173037"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
        <p:nvSpPr>
          <p:cNvPr id="350245" name="Rectangle 37">
            <a:extLst>
              <a:ext uri="{FF2B5EF4-FFF2-40B4-BE49-F238E27FC236}">
                <a16:creationId xmlns:a16="http://schemas.microsoft.com/office/drawing/2014/main" id="{60AD7381-9E8B-4F19-B2EB-3A7D213DFA54}"/>
              </a:ext>
            </a:extLst>
          </p:cNvPr>
          <p:cNvSpPr>
            <a:spLocks noChangeArrowheads="1"/>
          </p:cNvSpPr>
          <p:nvPr/>
        </p:nvSpPr>
        <p:spPr bwMode="auto">
          <a:xfrm>
            <a:off x="5351463" y="3241675"/>
            <a:ext cx="173037"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
        <p:nvSpPr>
          <p:cNvPr id="147494" name="Line 38">
            <a:extLst>
              <a:ext uri="{FF2B5EF4-FFF2-40B4-BE49-F238E27FC236}">
                <a16:creationId xmlns:a16="http://schemas.microsoft.com/office/drawing/2014/main" id="{872A92CC-5F03-449C-8B1B-0B3242852FEA}"/>
              </a:ext>
            </a:extLst>
          </p:cNvPr>
          <p:cNvSpPr>
            <a:spLocks noChangeShapeType="1"/>
          </p:cNvSpPr>
          <p:nvPr/>
        </p:nvSpPr>
        <p:spPr bwMode="auto">
          <a:xfrm>
            <a:off x="6337300" y="2744788"/>
            <a:ext cx="0" cy="313690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0247" name="Rectangle 39">
            <a:extLst>
              <a:ext uri="{FF2B5EF4-FFF2-40B4-BE49-F238E27FC236}">
                <a16:creationId xmlns:a16="http://schemas.microsoft.com/office/drawing/2014/main" id="{4B2C44D5-FBE8-482A-9654-8F7925D38EBF}"/>
              </a:ext>
            </a:extLst>
          </p:cNvPr>
          <p:cNvSpPr>
            <a:spLocks noChangeArrowheads="1"/>
          </p:cNvSpPr>
          <p:nvPr/>
        </p:nvSpPr>
        <p:spPr bwMode="auto">
          <a:xfrm>
            <a:off x="5240338" y="5843588"/>
            <a:ext cx="2124075" cy="8112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Economía</a:t>
            </a:r>
          </a:p>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Metabólica</a:t>
            </a:r>
            <a:endParaRPr lang="en-US" sz="2900" i="0">
              <a:solidFill>
                <a:srgbClr val="000000"/>
              </a:solidFill>
              <a:effectLst>
                <a:outerShdw blurRad="38100" dist="38100" dir="2700000" algn="tl">
                  <a:srgbClr val="C0C0C0"/>
                </a:outerShdw>
              </a:effectLst>
              <a:latin typeface="Arial" charset="0"/>
            </a:endParaRPr>
          </a:p>
        </p:txBody>
      </p:sp>
      <p:sp>
        <p:nvSpPr>
          <p:cNvPr id="147496" name="Line 40">
            <a:extLst>
              <a:ext uri="{FF2B5EF4-FFF2-40B4-BE49-F238E27FC236}">
                <a16:creationId xmlns:a16="http://schemas.microsoft.com/office/drawing/2014/main" id="{7CBC3F34-BDF4-4109-9345-C66303C48F2A}"/>
              </a:ext>
            </a:extLst>
          </p:cNvPr>
          <p:cNvSpPr>
            <a:spLocks noChangeShapeType="1"/>
          </p:cNvSpPr>
          <p:nvPr/>
        </p:nvSpPr>
        <p:spPr bwMode="auto">
          <a:xfrm>
            <a:off x="7205663" y="2798763"/>
            <a:ext cx="0" cy="2468562"/>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0249" name="Rectangle 41">
            <a:extLst>
              <a:ext uri="{FF2B5EF4-FFF2-40B4-BE49-F238E27FC236}">
                <a16:creationId xmlns:a16="http://schemas.microsoft.com/office/drawing/2014/main" id="{454EC2D0-4C1B-4A5D-B2D6-92556B14BCCD}"/>
              </a:ext>
            </a:extLst>
          </p:cNvPr>
          <p:cNvSpPr>
            <a:spLocks noChangeArrowheads="1"/>
          </p:cNvSpPr>
          <p:nvPr/>
        </p:nvSpPr>
        <p:spPr bwMode="auto">
          <a:xfrm>
            <a:off x="6327775" y="5222875"/>
            <a:ext cx="1728788" cy="3413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VO</a:t>
            </a:r>
            <a:r>
              <a:rPr lang="es-PR" sz="2900" i="0" baseline="-25000">
                <a:solidFill>
                  <a:srgbClr val="000000"/>
                </a:solidFill>
                <a:effectLst>
                  <a:outerShdw blurRad="38100" dist="38100" dir="2700000" algn="tl">
                    <a:srgbClr val="C0C0C0"/>
                  </a:outerShdw>
                </a:effectLst>
                <a:latin typeface="Arial" charset="0"/>
              </a:rPr>
              <a:t>2</a:t>
            </a:r>
            <a:r>
              <a:rPr lang="es-PR" sz="2900" i="0">
                <a:solidFill>
                  <a:srgbClr val="000000"/>
                </a:solidFill>
                <a:effectLst>
                  <a:outerShdw blurRad="38100" dist="38100" dir="2700000" algn="tl">
                    <a:srgbClr val="C0C0C0"/>
                  </a:outerShdw>
                </a:effectLst>
                <a:latin typeface="Arial" charset="0"/>
              </a:rPr>
              <a:t>máx</a:t>
            </a:r>
            <a:endParaRPr lang="en-US" sz="2900" i="0">
              <a:solidFill>
                <a:srgbClr val="000000"/>
              </a:solidFill>
              <a:effectLst>
                <a:outerShdw blurRad="38100" dist="38100" dir="2700000" algn="tl">
                  <a:srgbClr val="C0C0C0"/>
                </a:outerShdw>
              </a:effectLst>
              <a:latin typeface="Arial" charset="0"/>
            </a:endParaRPr>
          </a:p>
        </p:txBody>
      </p:sp>
      <p:sp>
        <p:nvSpPr>
          <p:cNvPr id="350250" name="Rectangle 42">
            <a:extLst>
              <a:ext uri="{FF2B5EF4-FFF2-40B4-BE49-F238E27FC236}">
                <a16:creationId xmlns:a16="http://schemas.microsoft.com/office/drawing/2014/main" id="{E74436F1-E628-4646-822E-A1FAABA554B7}"/>
              </a:ext>
            </a:extLst>
          </p:cNvPr>
          <p:cNvSpPr>
            <a:spLocks noChangeArrowheads="1"/>
          </p:cNvSpPr>
          <p:nvPr/>
        </p:nvSpPr>
        <p:spPr bwMode="auto">
          <a:xfrm>
            <a:off x="6473825" y="4926013"/>
            <a:ext cx="173038"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
        <p:nvSpPr>
          <p:cNvPr id="147499" name="Line 43">
            <a:extLst>
              <a:ext uri="{FF2B5EF4-FFF2-40B4-BE49-F238E27FC236}">
                <a16:creationId xmlns:a16="http://schemas.microsoft.com/office/drawing/2014/main" id="{F23BB943-F2A7-442C-B365-E7D7D7713E38}"/>
              </a:ext>
            </a:extLst>
          </p:cNvPr>
          <p:cNvSpPr>
            <a:spLocks noChangeShapeType="1"/>
          </p:cNvSpPr>
          <p:nvPr/>
        </p:nvSpPr>
        <p:spPr bwMode="auto">
          <a:xfrm>
            <a:off x="8259763" y="2798763"/>
            <a:ext cx="0" cy="173990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0252" name="Rectangle 44">
            <a:extLst>
              <a:ext uri="{FF2B5EF4-FFF2-40B4-BE49-F238E27FC236}">
                <a16:creationId xmlns:a16="http://schemas.microsoft.com/office/drawing/2014/main" id="{3EAD866B-EED7-4285-8683-5153B845A55B}"/>
              </a:ext>
            </a:extLst>
          </p:cNvPr>
          <p:cNvSpPr>
            <a:spLocks noChangeArrowheads="1"/>
          </p:cNvSpPr>
          <p:nvPr/>
        </p:nvSpPr>
        <p:spPr bwMode="auto">
          <a:xfrm>
            <a:off x="7381875" y="4473575"/>
            <a:ext cx="1728788" cy="3413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900" i="0">
                <a:solidFill>
                  <a:srgbClr val="000000"/>
                </a:solidFill>
                <a:effectLst>
                  <a:outerShdw blurRad="38100" dist="38100" dir="2700000" algn="tl">
                    <a:srgbClr val="C0C0C0"/>
                  </a:outerShdw>
                </a:effectLst>
                <a:latin typeface="Arial" charset="0"/>
              </a:rPr>
              <a:t>VO</a:t>
            </a:r>
            <a:r>
              <a:rPr lang="es-PR" sz="2900" i="0" baseline="-25000">
                <a:solidFill>
                  <a:srgbClr val="000000"/>
                </a:solidFill>
                <a:effectLst>
                  <a:outerShdw blurRad="38100" dist="38100" dir="2700000" algn="tl">
                    <a:srgbClr val="C0C0C0"/>
                  </a:outerShdw>
                </a:effectLst>
                <a:latin typeface="Arial" charset="0"/>
              </a:rPr>
              <a:t>2</a:t>
            </a:r>
            <a:r>
              <a:rPr lang="es-PR" sz="2900" i="0">
                <a:solidFill>
                  <a:srgbClr val="000000"/>
                </a:solidFill>
                <a:effectLst>
                  <a:outerShdw blurRad="38100" dist="38100" dir="2700000" algn="tl">
                    <a:srgbClr val="C0C0C0"/>
                  </a:outerShdw>
                </a:effectLst>
                <a:latin typeface="Arial" charset="0"/>
              </a:rPr>
              <a:t>pico</a:t>
            </a:r>
            <a:endParaRPr lang="en-US" sz="2900" i="0">
              <a:solidFill>
                <a:srgbClr val="000000"/>
              </a:solidFill>
              <a:effectLst>
                <a:outerShdw blurRad="38100" dist="38100" dir="2700000" algn="tl">
                  <a:srgbClr val="C0C0C0"/>
                </a:outerShdw>
              </a:effectLst>
              <a:latin typeface="Arial" charset="0"/>
            </a:endParaRPr>
          </a:p>
        </p:txBody>
      </p:sp>
      <p:sp>
        <p:nvSpPr>
          <p:cNvPr id="350253" name="Rectangle 45">
            <a:extLst>
              <a:ext uri="{FF2B5EF4-FFF2-40B4-BE49-F238E27FC236}">
                <a16:creationId xmlns:a16="http://schemas.microsoft.com/office/drawing/2014/main" id="{5E7C571E-54C1-454E-A9E4-69069FA73597}"/>
              </a:ext>
            </a:extLst>
          </p:cNvPr>
          <p:cNvSpPr>
            <a:spLocks noChangeArrowheads="1"/>
          </p:cNvSpPr>
          <p:nvPr/>
        </p:nvSpPr>
        <p:spPr bwMode="auto">
          <a:xfrm>
            <a:off x="7542213" y="4208463"/>
            <a:ext cx="173037"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baseline="-25000">
              <a:solidFill>
                <a:srgbClr val="000000"/>
              </a:solidFill>
              <a:effectLst>
                <a:outerShdw blurRad="38100" dist="38100" dir="2700000" algn="tl">
                  <a:srgbClr val="C0C0C0"/>
                </a:outerShdw>
              </a:effectLst>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wipe(left)">
                                      <p:cBhvr>
                                        <p:cTn id="7" dur="500"/>
                                        <p:tgtEl>
                                          <p:spTgt spid="350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2" name="Picture 2" descr="Contents">
            <a:extLst>
              <a:ext uri="{FF2B5EF4-FFF2-40B4-BE49-F238E27FC236}">
                <a16:creationId xmlns:a16="http://schemas.microsoft.com/office/drawing/2014/main" id="{BCA0A509-6C8F-4FB9-8F7B-BEC7AFC69E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5" name="Text Box 3">
            <a:extLst>
              <a:ext uri="{FF2B5EF4-FFF2-40B4-BE49-F238E27FC236}">
                <a16:creationId xmlns:a16="http://schemas.microsoft.com/office/drawing/2014/main" id="{94A0C974-AF90-4215-8548-D357EA6CB319}"/>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Equivalentes Calóricos</a:t>
            </a:r>
          </a:p>
        </p:txBody>
      </p:sp>
      <p:sp>
        <p:nvSpPr>
          <p:cNvPr id="69636" name="Text Box 4">
            <a:extLst>
              <a:ext uri="{FF2B5EF4-FFF2-40B4-BE49-F238E27FC236}">
                <a16:creationId xmlns:a16="http://schemas.microsoft.com/office/drawing/2014/main" id="{BA98EE9B-E0AB-4648-AF62-35ABD461EA0D}"/>
              </a:ext>
            </a:extLst>
          </p:cNvPr>
          <p:cNvSpPr txBox="1">
            <a:spLocks noChangeArrowheads="1"/>
          </p:cNvSpPr>
          <p:nvPr/>
        </p:nvSpPr>
        <p:spPr bwMode="auto">
          <a:xfrm>
            <a:off x="609600" y="1631950"/>
            <a:ext cx="83058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tabLst>
                <a:tab pos="457200" algn="l"/>
                <a:tab pos="2400300" algn="l"/>
              </a:tabLst>
              <a:defRPr sz="1200" b="1" i="1">
                <a:solidFill>
                  <a:schemeClr val="tx1"/>
                </a:solidFill>
                <a:latin typeface="Times New Roman" panose="02020603050405020304" pitchFamily="18" charset="0"/>
              </a:defRPr>
            </a:lvl1pPr>
            <a:lvl2pPr marL="742950" indent="-285750">
              <a:tabLst>
                <a:tab pos="457200" algn="l"/>
                <a:tab pos="2400300" algn="l"/>
              </a:tabLst>
              <a:defRPr sz="1200" b="1" i="1">
                <a:solidFill>
                  <a:schemeClr val="tx1"/>
                </a:solidFill>
                <a:latin typeface="Times New Roman" panose="02020603050405020304" pitchFamily="18" charset="0"/>
              </a:defRPr>
            </a:lvl2pPr>
            <a:lvl3pPr marL="1143000" indent="-228600">
              <a:tabLst>
                <a:tab pos="457200" algn="l"/>
                <a:tab pos="2400300" algn="l"/>
              </a:tabLst>
              <a:defRPr sz="1200" b="1" i="1">
                <a:solidFill>
                  <a:schemeClr val="tx1"/>
                </a:solidFill>
                <a:latin typeface="Times New Roman" panose="02020603050405020304" pitchFamily="18" charset="0"/>
              </a:defRPr>
            </a:lvl3pPr>
            <a:lvl4pPr marL="1600200" indent="-228600">
              <a:tabLst>
                <a:tab pos="457200" algn="l"/>
                <a:tab pos="2400300" algn="l"/>
              </a:tabLst>
              <a:defRPr sz="1200" b="1" i="1">
                <a:solidFill>
                  <a:schemeClr val="tx1"/>
                </a:solidFill>
                <a:latin typeface="Times New Roman" panose="02020603050405020304" pitchFamily="18" charset="0"/>
              </a:defRPr>
            </a:lvl4pPr>
            <a:lvl5pPr marL="2057400" indent="-228600">
              <a:tabLst>
                <a:tab pos="457200" algn="l"/>
                <a:tab pos="24003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457200" algn="l"/>
                <a:tab pos="24003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457200" algn="l"/>
                <a:tab pos="24003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457200" algn="l"/>
                <a:tab pos="24003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457200" algn="l"/>
                <a:tab pos="2400300" algn="l"/>
              </a:tabLs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Equivalentes energéticos de los alimentos</a:t>
            </a:r>
          </a:p>
          <a:p>
            <a:pPr>
              <a:lnSpc>
                <a:spcPct val="90000"/>
              </a:lnSpc>
            </a:pPr>
            <a:r>
              <a:rPr lang="en-US" altLang="en-US" sz="2400" b="0" i="0">
                <a:latin typeface="Arial" panose="020B0604020202020204" pitchFamily="34" charset="0"/>
              </a:rPr>
              <a:t>		CHO:	4.1 kcal/g</a:t>
            </a:r>
          </a:p>
          <a:p>
            <a:pPr>
              <a:lnSpc>
                <a:spcPct val="90000"/>
              </a:lnSpc>
            </a:pPr>
            <a:r>
              <a:rPr lang="en-US" altLang="en-US" sz="2400" b="0" i="0">
                <a:latin typeface="Arial" panose="020B0604020202020204" pitchFamily="34" charset="0"/>
              </a:rPr>
              <a:t>		Grasas:	9.4 kcal/g</a:t>
            </a:r>
          </a:p>
          <a:p>
            <a:pPr>
              <a:lnSpc>
                <a:spcPct val="90000"/>
              </a:lnSpc>
            </a:pPr>
            <a:r>
              <a:rPr lang="en-US" altLang="en-US" sz="2400" b="0" i="0">
                <a:latin typeface="Arial" panose="020B0604020202020204" pitchFamily="34" charset="0"/>
              </a:rPr>
              <a:t>		Proteína:	4.1 kcal/g</a:t>
            </a:r>
          </a:p>
        </p:txBody>
      </p:sp>
      <p:sp>
        <p:nvSpPr>
          <p:cNvPr id="69637" name="Text Box 5">
            <a:extLst>
              <a:ext uri="{FF2B5EF4-FFF2-40B4-BE49-F238E27FC236}">
                <a16:creationId xmlns:a16="http://schemas.microsoft.com/office/drawing/2014/main" id="{7155A068-F73B-409C-BA5C-73BE1FD1ABF4}"/>
              </a:ext>
            </a:extLst>
          </p:cNvPr>
          <p:cNvSpPr txBox="1">
            <a:spLocks noChangeArrowheads="1"/>
          </p:cNvSpPr>
          <p:nvPr/>
        </p:nvSpPr>
        <p:spPr bwMode="auto">
          <a:xfrm>
            <a:off x="609600" y="3114675"/>
            <a:ext cx="83820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tabLst>
                <a:tab pos="457200" algn="l"/>
                <a:tab pos="2400300" algn="l"/>
              </a:tabLst>
              <a:defRPr sz="1200" b="1" i="1">
                <a:solidFill>
                  <a:schemeClr val="tx1"/>
                </a:solidFill>
                <a:latin typeface="Times New Roman" panose="02020603050405020304" pitchFamily="18" charset="0"/>
              </a:defRPr>
            </a:lvl1pPr>
            <a:lvl2pPr marL="742950" indent="-285750">
              <a:tabLst>
                <a:tab pos="457200" algn="l"/>
                <a:tab pos="2400300" algn="l"/>
              </a:tabLst>
              <a:defRPr sz="1200" b="1" i="1">
                <a:solidFill>
                  <a:schemeClr val="tx1"/>
                </a:solidFill>
                <a:latin typeface="Times New Roman" panose="02020603050405020304" pitchFamily="18" charset="0"/>
              </a:defRPr>
            </a:lvl2pPr>
            <a:lvl3pPr marL="1143000" indent="-228600">
              <a:tabLst>
                <a:tab pos="457200" algn="l"/>
                <a:tab pos="2400300" algn="l"/>
              </a:tabLst>
              <a:defRPr sz="1200" b="1" i="1">
                <a:solidFill>
                  <a:schemeClr val="tx1"/>
                </a:solidFill>
                <a:latin typeface="Times New Roman" panose="02020603050405020304" pitchFamily="18" charset="0"/>
              </a:defRPr>
            </a:lvl3pPr>
            <a:lvl4pPr marL="1600200" indent="-228600">
              <a:tabLst>
                <a:tab pos="457200" algn="l"/>
                <a:tab pos="2400300" algn="l"/>
              </a:tabLst>
              <a:defRPr sz="1200" b="1" i="1">
                <a:solidFill>
                  <a:schemeClr val="tx1"/>
                </a:solidFill>
                <a:latin typeface="Times New Roman" panose="02020603050405020304" pitchFamily="18" charset="0"/>
              </a:defRPr>
            </a:lvl4pPr>
            <a:lvl5pPr marL="2057400" indent="-228600">
              <a:tabLst>
                <a:tab pos="457200" algn="l"/>
                <a:tab pos="24003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457200" algn="l"/>
                <a:tab pos="24003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457200" algn="l"/>
                <a:tab pos="24003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457200" algn="l"/>
                <a:tab pos="24003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457200" algn="l"/>
                <a:tab pos="2400300" algn="l"/>
              </a:tabLs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Energía por litro de oxígeno consumido</a:t>
            </a:r>
          </a:p>
          <a:p>
            <a:pPr>
              <a:lnSpc>
                <a:spcPct val="90000"/>
              </a:lnSpc>
            </a:pPr>
            <a:r>
              <a:rPr lang="en-US" altLang="en-US" sz="2400" b="0" i="0">
                <a:latin typeface="Arial" panose="020B0604020202020204" pitchFamily="34" charset="0"/>
              </a:rPr>
              <a:t>		CHO:	5.0 kcal/L</a:t>
            </a:r>
          </a:p>
          <a:p>
            <a:pPr>
              <a:lnSpc>
                <a:spcPct val="90000"/>
              </a:lnSpc>
            </a:pPr>
            <a:r>
              <a:rPr lang="en-US" altLang="en-US" sz="2400" b="0" i="0">
                <a:latin typeface="Arial" panose="020B0604020202020204" pitchFamily="34" charset="0"/>
              </a:rPr>
              <a:t>		Grasas:	4.7 kcal/L</a:t>
            </a:r>
          </a:p>
          <a:p>
            <a:pPr>
              <a:lnSpc>
                <a:spcPct val="90000"/>
              </a:lnSpc>
            </a:pPr>
            <a:r>
              <a:rPr lang="en-US" altLang="en-US" sz="2400" b="0" i="0">
                <a:latin typeface="Arial" panose="020B0604020202020204" pitchFamily="34" charset="0"/>
              </a:rPr>
              <a:t>		Proteínas:	4.5 kcal/L</a:t>
            </a:r>
          </a:p>
        </p:txBody>
      </p:sp>
      <p:grpSp>
        <p:nvGrpSpPr>
          <p:cNvPr id="2" name="Group 10">
            <a:extLst>
              <a:ext uri="{FF2B5EF4-FFF2-40B4-BE49-F238E27FC236}">
                <a16:creationId xmlns:a16="http://schemas.microsoft.com/office/drawing/2014/main" id="{29A28100-C1C8-4C98-BFCD-1795306B5EBF}"/>
              </a:ext>
            </a:extLst>
          </p:cNvPr>
          <p:cNvGrpSpPr>
            <a:grpSpLocks/>
          </p:cNvGrpSpPr>
          <p:nvPr/>
        </p:nvGrpSpPr>
        <p:grpSpPr bwMode="auto">
          <a:xfrm>
            <a:off x="609600" y="4327525"/>
            <a:ext cx="7924800" cy="1022350"/>
            <a:chOff x="384" y="2726"/>
            <a:chExt cx="4992" cy="644"/>
          </a:xfrm>
        </p:grpSpPr>
        <p:sp>
          <p:nvSpPr>
            <p:cNvPr id="148487" name="Text Box 6">
              <a:extLst>
                <a:ext uri="{FF2B5EF4-FFF2-40B4-BE49-F238E27FC236}">
                  <a16:creationId xmlns:a16="http://schemas.microsoft.com/office/drawing/2014/main" id="{FD922B52-8499-4812-A63F-96F6066E8D8B}"/>
                </a:ext>
              </a:extLst>
            </p:cNvPr>
            <p:cNvSpPr txBox="1">
              <a:spLocks noChangeArrowheads="1"/>
            </p:cNvSpPr>
            <p:nvPr/>
          </p:nvSpPr>
          <p:spPr bwMode="auto">
            <a:xfrm>
              <a:off x="384" y="2898"/>
              <a:ext cx="4992" cy="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Ejemplo: VO</a:t>
              </a:r>
              <a:r>
                <a:rPr lang="en-US" altLang="en-US" sz="2400" b="0" i="0" baseline="-25000">
                  <a:latin typeface="Arial" panose="020B0604020202020204" pitchFamily="34" charset="0"/>
                </a:rPr>
                <a:t>2</a:t>
              </a:r>
              <a:r>
                <a:rPr lang="en-US" altLang="en-US" sz="2400" b="0" i="0">
                  <a:latin typeface="Arial" panose="020B0604020202020204" pitchFamily="34" charset="0"/>
                </a:rPr>
                <a:t> reposo = 0.300 L/min </a:t>
              </a:r>
              <a:r>
                <a:rPr lang="en-US" altLang="en-US" sz="2400" b="0" i="0">
                  <a:latin typeface="Symbol" panose="05050102010706020507" pitchFamily="18" charset="2"/>
                </a:rPr>
                <a:t>´</a:t>
              </a:r>
              <a:r>
                <a:rPr lang="en-US" altLang="en-US" sz="2400" b="0" i="0">
                  <a:latin typeface="Arial" panose="020B0604020202020204" pitchFamily="34" charset="0"/>
                </a:rPr>
                <a:t> 60 min/hr </a:t>
              </a:r>
              <a:r>
                <a:rPr lang="en-US" altLang="en-US" sz="2400" b="0" i="0">
                  <a:latin typeface="Symbol" panose="05050102010706020507" pitchFamily="18" charset="2"/>
                </a:rPr>
                <a:t>´</a:t>
              </a:r>
              <a:r>
                <a:rPr lang="en-US" altLang="en-US" sz="2400" b="0" i="0">
                  <a:latin typeface="Arial" panose="020B0604020202020204" pitchFamily="34" charset="0"/>
                </a:rPr>
                <a:t> 24 hr/día = 432 L/día </a:t>
              </a:r>
              <a:r>
                <a:rPr lang="en-US" altLang="en-US" sz="2400" b="0" i="0">
                  <a:latin typeface="Symbol" panose="05050102010706020507" pitchFamily="18" charset="2"/>
                </a:rPr>
                <a:t>´</a:t>
              </a:r>
              <a:r>
                <a:rPr lang="en-US" altLang="en-US" sz="2400" b="0" i="0">
                  <a:latin typeface="Arial" panose="020B0604020202020204" pitchFamily="34" charset="0"/>
                </a:rPr>
                <a:t> 4.8 kcal/L = 2,074 kcal/día</a:t>
              </a:r>
            </a:p>
          </p:txBody>
        </p:sp>
        <p:sp>
          <p:nvSpPr>
            <p:cNvPr id="148488" name="Rectangle 7">
              <a:extLst>
                <a:ext uri="{FF2B5EF4-FFF2-40B4-BE49-F238E27FC236}">
                  <a16:creationId xmlns:a16="http://schemas.microsoft.com/office/drawing/2014/main" id="{B7D69AAB-2BAF-4B36-9D2B-89E71DD8EE8D}"/>
                </a:ext>
              </a:extLst>
            </p:cNvPr>
            <p:cNvSpPr>
              <a:spLocks noChangeArrowheads="1"/>
            </p:cNvSpPr>
            <p:nvPr/>
          </p:nvSpPr>
          <p:spPr bwMode="auto">
            <a:xfrm>
              <a:off x="1224" y="2726"/>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9636"/>
                                        </p:tgtEl>
                                        <p:attrNameLst>
                                          <p:attrName>style.visibility</p:attrName>
                                        </p:attrNameLst>
                                      </p:cBhvr>
                                      <p:to>
                                        <p:strVal val="visible"/>
                                      </p:to>
                                    </p:set>
                                    <p:animEffect transition="in" filter="wipe(left)">
                                      <p:cBhvr>
                                        <p:cTn id="7" dur="500"/>
                                        <p:tgtEl>
                                          <p:spTgt spid="69636"/>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9635"/>
                                        </p:tgtEl>
                                        <p:attrNameLst>
                                          <p:attrName>style.visibility</p:attrName>
                                        </p:attrNameLst>
                                      </p:cBhvr>
                                      <p:to>
                                        <p:strVal val="visible"/>
                                      </p:to>
                                    </p:set>
                                    <p:animEffect transition="in" filter="wipe(left)">
                                      <p:cBhvr>
                                        <p:cTn id="11" dur="500"/>
                                        <p:tgtEl>
                                          <p:spTgt spid="6963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69637"/>
                                        </p:tgtEl>
                                        <p:attrNameLst>
                                          <p:attrName>style.visibility</p:attrName>
                                        </p:attrNameLst>
                                      </p:cBhvr>
                                      <p:to>
                                        <p:strVal val="visible"/>
                                      </p:to>
                                    </p:set>
                                    <p:animEffect transition="in" filter="wipe(left)">
                                      <p:cBhvr>
                                        <p:cTn id="16" dur="500"/>
                                        <p:tgtEl>
                                          <p:spTgt spid="6963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lef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5" grpId="0" autoUpdateAnimBg="0"/>
      <p:bldP spid="69636" grpId="0" autoUpdateAnimBg="0"/>
      <p:bldP spid="69637"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6" name="Picture 2" descr="Contents">
            <a:extLst>
              <a:ext uri="{FF2B5EF4-FFF2-40B4-BE49-F238E27FC236}">
                <a16:creationId xmlns:a16="http://schemas.microsoft.com/office/drawing/2014/main" id="{16494AB6-E349-4272-BD5D-BD3B38AC6A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Text Box 3">
            <a:extLst>
              <a:ext uri="{FF2B5EF4-FFF2-40B4-BE49-F238E27FC236}">
                <a16:creationId xmlns:a16="http://schemas.microsoft.com/office/drawing/2014/main" id="{FF4E5AA0-0192-4C6C-A52E-516599F0C370}"/>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a:t>
            </a:r>
          </a:p>
        </p:txBody>
      </p:sp>
      <p:sp>
        <p:nvSpPr>
          <p:cNvPr id="149508" name="Text Box 4">
            <a:extLst>
              <a:ext uri="{FF2B5EF4-FFF2-40B4-BE49-F238E27FC236}">
                <a16:creationId xmlns:a16="http://schemas.microsoft.com/office/drawing/2014/main" id="{1AE6D943-E63F-4913-B9F6-6DCE08270CBD}"/>
              </a:ext>
            </a:extLst>
          </p:cNvPr>
          <p:cNvSpPr txBox="1">
            <a:spLocks noChangeArrowheads="1"/>
          </p:cNvSpPr>
          <p:nvPr/>
        </p:nvSpPr>
        <p:spPr bwMode="auto">
          <a:xfrm>
            <a:off x="736600" y="15303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¿Cuál es el consumo calórico en reposo diario para un individio promedio (70 kg)?</a:t>
            </a:r>
          </a:p>
        </p:txBody>
      </p:sp>
      <p:sp>
        <p:nvSpPr>
          <p:cNvPr id="149509" name="Text Box 9">
            <a:extLst>
              <a:ext uri="{FF2B5EF4-FFF2-40B4-BE49-F238E27FC236}">
                <a16:creationId xmlns:a16="http://schemas.microsoft.com/office/drawing/2014/main" id="{6AC3FE14-8254-48E7-AC65-884582596187}"/>
              </a:ext>
            </a:extLst>
          </p:cNvPr>
          <p:cNvSpPr txBox="1">
            <a:spLocks noChangeArrowheads="1"/>
          </p:cNvSpPr>
          <p:nvPr/>
        </p:nvSpPr>
        <p:spPr bwMode="auto">
          <a:xfrm>
            <a:off x="457200" y="1162050"/>
            <a:ext cx="2078038"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latin typeface="Arial" panose="020B0604020202020204" pitchFamily="34" charset="0"/>
              </a:rPr>
              <a:t>PROBLEMA:</a:t>
            </a:r>
          </a:p>
        </p:txBody>
      </p:sp>
      <p:sp>
        <p:nvSpPr>
          <p:cNvPr id="149510" name="Text Box 11">
            <a:extLst>
              <a:ext uri="{FF2B5EF4-FFF2-40B4-BE49-F238E27FC236}">
                <a16:creationId xmlns:a16="http://schemas.microsoft.com/office/drawing/2014/main" id="{6CB9D34F-E823-46EF-B7B5-1777999F7EE9}"/>
              </a:ext>
            </a:extLst>
          </p:cNvPr>
          <p:cNvSpPr txBox="1">
            <a:spLocks noChangeArrowheads="1"/>
          </p:cNvSpPr>
          <p:nvPr/>
        </p:nvSpPr>
        <p:spPr bwMode="auto">
          <a:xfrm>
            <a:off x="457200" y="2292350"/>
            <a:ext cx="2992438"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latin typeface="Arial" panose="020B0604020202020204" pitchFamily="34" charset="0"/>
              </a:rPr>
              <a:t>CONOCIDO/DADO:</a:t>
            </a:r>
          </a:p>
        </p:txBody>
      </p:sp>
      <p:sp>
        <p:nvSpPr>
          <p:cNvPr id="50188" name="Text Box 12">
            <a:extLst>
              <a:ext uri="{FF2B5EF4-FFF2-40B4-BE49-F238E27FC236}">
                <a16:creationId xmlns:a16="http://schemas.microsoft.com/office/drawing/2014/main" id="{416FF6E8-A268-459E-AE5B-43CC8A1BDCF3}"/>
              </a:ext>
            </a:extLst>
          </p:cNvPr>
          <p:cNvSpPr txBox="1">
            <a:spLocks noChangeArrowheads="1"/>
          </p:cNvSpPr>
          <p:nvPr/>
        </p:nvSpPr>
        <p:spPr bwMode="auto">
          <a:xfrm>
            <a:off x="736600" y="3105150"/>
            <a:ext cx="8305800" cy="420688"/>
          </a:xfrm>
          <a:prstGeom prst="rect">
            <a:avLst/>
          </a:prstGeom>
          <a:noFill/>
          <a:ln w="9525">
            <a:noFill/>
            <a:miter lim="800000"/>
            <a:headEnd/>
            <a:tailEnd/>
          </a:ln>
          <a:effectLst/>
        </p:spPr>
        <p:txBody>
          <a:bodyPr>
            <a:spAutoFit/>
          </a:bodyPr>
          <a:lstStyle/>
          <a:p>
            <a:pPr marL="230188" indent="-230188">
              <a:lnSpc>
                <a:spcPct val="90000"/>
              </a:lnSpc>
              <a:defRPr/>
            </a:pPr>
            <a:r>
              <a:rPr lang="en-US" sz="2400" i="0">
                <a:effectLst>
                  <a:outerShdw blurRad="38100" dist="38100" dir="2700000" algn="tl">
                    <a:srgbClr val="C0C0C0"/>
                  </a:outerShdw>
                </a:effectLst>
                <a:latin typeface="Arial" charset="0"/>
              </a:rPr>
              <a:t>R</a:t>
            </a:r>
            <a:r>
              <a:rPr lang="en-US" sz="2400" b="0" i="0">
                <a:latin typeface="Arial" charset="0"/>
              </a:rPr>
              <a:t> = 0.80 = 4.80 kcal/L O</a:t>
            </a:r>
            <a:r>
              <a:rPr lang="en-US" sz="2400" b="0" i="0" baseline="-25000">
                <a:latin typeface="Arial" charset="0"/>
              </a:rPr>
              <a:t>2</a:t>
            </a:r>
            <a:r>
              <a:rPr lang="en-US" sz="2400" b="0" i="0">
                <a:latin typeface="Arial" charset="0"/>
              </a:rPr>
              <a:t> consumido</a:t>
            </a:r>
          </a:p>
        </p:txBody>
      </p:sp>
      <p:sp>
        <p:nvSpPr>
          <p:cNvPr id="50191" name="Text Box 15">
            <a:extLst>
              <a:ext uri="{FF2B5EF4-FFF2-40B4-BE49-F238E27FC236}">
                <a16:creationId xmlns:a16="http://schemas.microsoft.com/office/drawing/2014/main" id="{6ADD25B7-EAE3-4038-923F-F9B76A842456}"/>
              </a:ext>
            </a:extLst>
          </p:cNvPr>
          <p:cNvSpPr txBox="1">
            <a:spLocks noChangeArrowheads="1"/>
          </p:cNvSpPr>
          <p:nvPr/>
        </p:nvSpPr>
        <p:spPr bwMode="auto">
          <a:xfrm>
            <a:off x="736600" y="3879850"/>
            <a:ext cx="8305800" cy="420688"/>
          </a:xfrm>
          <a:prstGeom prst="rect">
            <a:avLst/>
          </a:prstGeom>
          <a:noFill/>
          <a:ln w="9525">
            <a:noFill/>
            <a:miter lim="800000"/>
            <a:headEnd/>
            <a:tailEnd/>
          </a:ln>
          <a:effectLst/>
        </p:spPr>
        <p:txBody>
          <a:bodyPr>
            <a:spAutoFit/>
          </a:bodyPr>
          <a:lstStyle/>
          <a:p>
            <a:pPr marL="230188" indent="-230188">
              <a:lnSpc>
                <a:spcPct val="90000"/>
              </a:lnSpc>
              <a:defRPr/>
            </a:pPr>
            <a:r>
              <a:rPr lang="en-US" sz="2400" i="0">
                <a:effectLst>
                  <a:outerShdw blurRad="38100" dist="38100" dir="2700000" algn="tl">
                    <a:srgbClr val="C0C0C0"/>
                  </a:outerShdw>
                </a:effectLst>
                <a:latin typeface="Arial" charset="0"/>
              </a:rPr>
              <a:t>Calorías Diarias, </a:t>
            </a:r>
            <a:r>
              <a:rPr lang="en-US" sz="2400">
                <a:effectLst>
                  <a:outerShdw blurRad="38100" dist="38100" dir="2700000" algn="tl">
                    <a:srgbClr val="C0C0C0"/>
                  </a:outerShdw>
                </a:effectLst>
                <a:latin typeface="Arial" charset="0"/>
              </a:rPr>
              <a:t>kcal/dí</a:t>
            </a:r>
            <a:r>
              <a:rPr lang="en-US" sz="2400" i="0">
                <a:effectLst>
                  <a:outerShdw blurRad="38100" dist="38100" dir="2700000" algn="tl">
                    <a:srgbClr val="C0C0C0"/>
                  </a:outerShdw>
                </a:effectLst>
                <a:latin typeface="Arial" charset="0"/>
              </a:rPr>
              <a:t>a</a:t>
            </a:r>
            <a:endParaRPr lang="en-US" sz="2400" b="0" i="0">
              <a:latin typeface="Arial" charset="0"/>
            </a:endParaRPr>
          </a:p>
        </p:txBody>
      </p:sp>
      <p:sp>
        <p:nvSpPr>
          <p:cNvPr id="149513" name="Text Box 16">
            <a:extLst>
              <a:ext uri="{FF2B5EF4-FFF2-40B4-BE49-F238E27FC236}">
                <a16:creationId xmlns:a16="http://schemas.microsoft.com/office/drawing/2014/main" id="{510C04A6-F381-4982-A6A6-304F62574920}"/>
              </a:ext>
            </a:extLst>
          </p:cNvPr>
          <p:cNvSpPr txBox="1">
            <a:spLocks noChangeArrowheads="1"/>
          </p:cNvSpPr>
          <p:nvPr/>
        </p:nvSpPr>
        <p:spPr bwMode="auto">
          <a:xfrm>
            <a:off x="457200" y="3511550"/>
            <a:ext cx="2078038"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latin typeface="Arial" panose="020B0604020202020204" pitchFamily="34" charset="0"/>
              </a:rPr>
              <a:t>SOLUCIÓN:</a:t>
            </a:r>
          </a:p>
        </p:txBody>
      </p:sp>
      <p:sp>
        <p:nvSpPr>
          <p:cNvPr id="149514" name="Text Box 17">
            <a:extLst>
              <a:ext uri="{FF2B5EF4-FFF2-40B4-BE49-F238E27FC236}">
                <a16:creationId xmlns:a16="http://schemas.microsoft.com/office/drawing/2014/main" id="{B5E8C186-C153-4A52-B898-55DA593AF48F}"/>
              </a:ext>
            </a:extLst>
          </p:cNvPr>
          <p:cNvSpPr txBox="1">
            <a:spLocks noChangeArrowheads="1"/>
          </p:cNvSpPr>
          <p:nvPr/>
        </p:nvSpPr>
        <p:spPr bwMode="auto">
          <a:xfrm>
            <a:off x="736600" y="4552950"/>
            <a:ext cx="29845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a:t>
            </a:r>
          </a:p>
        </p:txBody>
      </p:sp>
      <p:sp>
        <p:nvSpPr>
          <p:cNvPr id="50194" name="Text Box 18">
            <a:extLst>
              <a:ext uri="{FF2B5EF4-FFF2-40B4-BE49-F238E27FC236}">
                <a16:creationId xmlns:a16="http://schemas.microsoft.com/office/drawing/2014/main" id="{F815C4D6-FBA2-4365-A95F-252527C3FAED}"/>
              </a:ext>
            </a:extLst>
          </p:cNvPr>
          <p:cNvSpPr txBox="1">
            <a:spLocks noChangeArrowheads="1"/>
          </p:cNvSpPr>
          <p:nvPr/>
        </p:nvSpPr>
        <p:spPr bwMode="auto">
          <a:xfrm>
            <a:off x="739775" y="2690813"/>
            <a:ext cx="8305800" cy="420687"/>
          </a:xfrm>
          <a:prstGeom prst="rect">
            <a:avLst/>
          </a:prstGeom>
          <a:noFill/>
          <a:ln w="9525">
            <a:noFill/>
            <a:miter lim="800000"/>
            <a:headEnd/>
            <a:tailEnd/>
          </a:ln>
          <a:effectLst/>
        </p:spPr>
        <p:txBody>
          <a:bodyPr>
            <a:spAutoFit/>
          </a:bodyPr>
          <a:lstStyle/>
          <a:p>
            <a:pPr marL="230188" indent="-230188">
              <a:lnSpc>
                <a:spcPct val="90000"/>
              </a:lnSpc>
              <a:defRPr/>
            </a:pPr>
            <a:r>
              <a:rPr lang="en-US" sz="2400" i="0">
                <a:effectLst>
                  <a:outerShdw blurRad="38100" dist="38100" dir="2700000" algn="tl">
                    <a:srgbClr val="C0C0C0"/>
                  </a:outerShdw>
                </a:effectLst>
                <a:latin typeface="Arial" charset="0"/>
              </a:rPr>
              <a:t>VO</a:t>
            </a:r>
            <a:r>
              <a:rPr lang="en-US" sz="2400" i="0" baseline="-25000">
                <a:effectLst>
                  <a:outerShdw blurRad="38100" dist="38100" dir="2700000" algn="tl">
                    <a:srgbClr val="C0C0C0"/>
                  </a:outerShdw>
                </a:effectLst>
                <a:latin typeface="Arial" charset="0"/>
              </a:rPr>
              <a:t>2</a:t>
            </a:r>
            <a:r>
              <a:rPr lang="en-US" sz="2400" i="0">
                <a:effectLst>
                  <a:outerShdw blurRad="38100" dist="38100" dir="2700000" algn="tl">
                    <a:srgbClr val="C0C0C0"/>
                  </a:outerShdw>
                </a:effectLst>
                <a:latin typeface="Arial" charset="0"/>
              </a:rPr>
              <a:t> Reposo</a:t>
            </a:r>
            <a:r>
              <a:rPr lang="en-US" sz="2400" b="0" i="0">
                <a:latin typeface="Arial" charset="0"/>
              </a:rPr>
              <a:t> = 0.3 L O</a:t>
            </a:r>
            <a:r>
              <a:rPr lang="en-US" sz="2400" b="0" i="0" baseline="-25000">
                <a:latin typeface="Arial" charset="0"/>
              </a:rPr>
              <a:t>2</a:t>
            </a:r>
            <a:r>
              <a:rPr lang="en-US" sz="2400" b="0" i="0">
                <a:latin typeface="Arial" charset="0"/>
              </a:rPr>
              <a:t>/min = 432 L O</a:t>
            </a:r>
            <a:r>
              <a:rPr lang="en-US" sz="2400" b="0" i="0" baseline="-25000">
                <a:latin typeface="Arial" charset="0"/>
              </a:rPr>
              <a:t>2</a:t>
            </a:r>
            <a:r>
              <a:rPr lang="en-US" sz="2400" b="0" i="0">
                <a:latin typeface="Arial" charset="0"/>
              </a:rPr>
              <a:t>/día</a:t>
            </a:r>
          </a:p>
        </p:txBody>
      </p:sp>
      <p:sp>
        <p:nvSpPr>
          <p:cNvPr id="50195" name="Text Box 19">
            <a:extLst>
              <a:ext uri="{FF2B5EF4-FFF2-40B4-BE49-F238E27FC236}">
                <a16:creationId xmlns:a16="http://schemas.microsoft.com/office/drawing/2014/main" id="{1563FADA-58CB-4848-96FC-A56C40AF2305}"/>
              </a:ext>
            </a:extLst>
          </p:cNvPr>
          <p:cNvSpPr txBox="1">
            <a:spLocks noChangeArrowheads="1"/>
          </p:cNvSpPr>
          <p:nvPr/>
        </p:nvSpPr>
        <p:spPr bwMode="auto">
          <a:xfrm>
            <a:off x="806450" y="2425700"/>
            <a:ext cx="249238" cy="420688"/>
          </a:xfrm>
          <a:prstGeom prst="rect">
            <a:avLst/>
          </a:prstGeom>
          <a:noFill/>
          <a:ln w="9525">
            <a:noFill/>
            <a:miter lim="800000"/>
            <a:headEnd/>
            <a:tailEnd/>
          </a:ln>
          <a:effectLst/>
        </p:spPr>
        <p:txBody>
          <a:bodyPr>
            <a:spAutoFit/>
          </a:bodyPr>
          <a:lstStyle/>
          <a:p>
            <a:pPr marL="230188" indent="-230188">
              <a:lnSpc>
                <a:spcPct val="90000"/>
              </a:lnSpc>
              <a:defRPr/>
            </a:pPr>
            <a:r>
              <a:rPr lang="en-US" sz="2400" i="0">
                <a:effectLst>
                  <a:outerShdw blurRad="38100" dist="38100" dir="2700000" algn="tl">
                    <a:srgbClr val="C0C0C0"/>
                  </a:outerShdw>
                </a:effectLst>
                <a:latin typeface="Arial" charset="0"/>
              </a:rPr>
              <a:t>.</a:t>
            </a:r>
            <a:endParaRPr lang="en-US" sz="2400" b="0" i="0">
              <a:latin typeface="Arial" charset="0"/>
            </a:endParaRPr>
          </a:p>
        </p:txBody>
      </p:sp>
      <p:sp>
        <p:nvSpPr>
          <p:cNvPr id="149517" name="Line 20">
            <a:extLst>
              <a:ext uri="{FF2B5EF4-FFF2-40B4-BE49-F238E27FC236}">
                <a16:creationId xmlns:a16="http://schemas.microsoft.com/office/drawing/2014/main" id="{887105DA-4E6C-46D3-94BE-AFCDA3B3198D}"/>
              </a:ext>
            </a:extLst>
          </p:cNvPr>
          <p:cNvSpPr>
            <a:spLocks noChangeShapeType="1"/>
          </p:cNvSpPr>
          <p:nvPr/>
        </p:nvSpPr>
        <p:spPr bwMode="auto">
          <a:xfrm>
            <a:off x="1117600" y="4748213"/>
            <a:ext cx="766763"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18" name="Text Box 21">
            <a:extLst>
              <a:ext uri="{FF2B5EF4-FFF2-40B4-BE49-F238E27FC236}">
                <a16:creationId xmlns:a16="http://schemas.microsoft.com/office/drawing/2014/main" id="{EFDF9026-DF91-426A-8439-B18C7AAFCF5E}"/>
              </a:ext>
            </a:extLst>
          </p:cNvPr>
          <p:cNvSpPr txBox="1">
            <a:spLocks noChangeArrowheads="1"/>
          </p:cNvSpPr>
          <p:nvPr/>
        </p:nvSpPr>
        <p:spPr bwMode="auto">
          <a:xfrm>
            <a:off x="1073150" y="4308475"/>
            <a:ext cx="8159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L O</a:t>
            </a:r>
            <a:r>
              <a:rPr lang="en-US" altLang="en-US" sz="2400" b="0" i="0" baseline="-25000">
                <a:latin typeface="Arial" panose="020B0604020202020204" pitchFamily="34" charset="0"/>
              </a:rPr>
              <a:t>2</a:t>
            </a:r>
            <a:r>
              <a:rPr lang="en-US" altLang="en-US" sz="2400" b="0" i="0">
                <a:latin typeface="Arial" panose="020B0604020202020204" pitchFamily="34" charset="0"/>
              </a:rPr>
              <a:t> </a:t>
            </a:r>
          </a:p>
        </p:txBody>
      </p:sp>
      <p:sp>
        <p:nvSpPr>
          <p:cNvPr id="149519" name="Text Box 22">
            <a:extLst>
              <a:ext uri="{FF2B5EF4-FFF2-40B4-BE49-F238E27FC236}">
                <a16:creationId xmlns:a16="http://schemas.microsoft.com/office/drawing/2014/main" id="{4C759430-0E36-4775-9F9D-E547FE62504F}"/>
              </a:ext>
            </a:extLst>
          </p:cNvPr>
          <p:cNvSpPr txBox="1">
            <a:spLocks noChangeArrowheads="1"/>
          </p:cNvSpPr>
          <p:nvPr/>
        </p:nvSpPr>
        <p:spPr bwMode="auto">
          <a:xfrm>
            <a:off x="1162050" y="4727575"/>
            <a:ext cx="681038"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día</a:t>
            </a:r>
          </a:p>
        </p:txBody>
      </p:sp>
      <p:sp>
        <p:nvSpPr>
          <p:cNvPr id="149520" name="Text Box 23">
            <a:extLst>
              <a:ext uri="{FF2B5EF4-FFF2-40B4-BE49-F238E27FC236}">
                <a16:creationId xmlns:a16="http://schemas.microsoft.com/office/drawing/2014/main" id="{30FCB0A6-CEA9-45CA-ACAA-F4D68E6E96C5}"/>
              </a:ext>
            </a:extLst>
          </p:cNvPr>
          <p:cNvSpPr txBox="1">
            <a:spLocks noChangeArrowheads="1"/>
          </p:cNvSpPr>
          <p:nvPr/>
        </p:nvSpPr>
        <p:spPr bwMode="auto">
          <a:xfrm>
            <a:off x="1955800" y="4552950"/>
            <a:ext cx="29845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X</a:t>
            </a:r>
          </a:p>
        </p:txBody>
      </p:sp>
      <p:sp>
        <p:nvSpPr>
          <p:cNvPr id="149521" name="Line 24">
            <a:extLst>
              <a:ext uri="{FF2B5EF4-FFF2-40B4-BE49-F238E27FC236}">
                <a16:creationId xmlns:a16="http://schemas.microsoft.com/office/drawing/2014/main" id="{C473C928-1102-4CC4-94E8-3E206219968B}"/>
              </a:ext>
            </a:extLst>
          </p:cNvPr>
          <p:cNvSpPr>
            <a:spLocks noChangeShapeType="1"/>
          </p:cNvSpPr>
          <p:nvPr/>
        </p:nvSpPr>
        <p:spPr bwMode="auto">
          <a:xfrm>
            <a:off x="2501900" y="4748213"/>
            <a:ext cx="766763"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2" name="Text Box 25">
            <a:extLst>
              <a:ext uri="{FF2B5EF4-FFF2-40B4-BE49-F238E27FC236}">
                <a16:creationId xmlns:a16="http://schemas.microsoft.com/office/drawing/2014/main" id="{1ED6EF59-F5FF-41DE-B47E-E9482469379A}"/>
              </a:ext>
            </a:extLst>
          </p:cNvPr>
          <p:cNvSpPr txBox="1">
            <a:spLocks noChangeArrowheads="1"/>
          </p:cNvSpPr>
          <p:nvPr/>
        </p:nvSpPr>
        <p:spPr bwMode="auto">
          <a:xfrm>
            <a:off x="2457450" y="4308475"/>
            <a:ext cx="8159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kcal</a:t>
            </a:r>
          </a:p>
        </p:txBody>
      </p:sp>
      <p:sp>
        <p:nvSpPr>
          <p:cNvPr id="149523" name="Text Box 27">
            <a:extLst>
              <a:ext uri="{FF2B5EF4-FFF2-40B4-BE49-F238E27FC236}">
                <a16:creationId xmlns:a16="http://schemas.microsoft.com/office/drawing/2014/main" id="{B68F8D87-E4B8-4DF2-9A10-661BCE9C2F9E}"/>
              </a:ext>
            </a:extLst>
          </p:cNvPr>
          <p:cNvSpPr txBox="1">
            <a:spLocks noChangeArrowheads="1"/>
          </p:cNvSpPr>
          <p:nvPr/>
        </p:nvSpPr>
        <p:spPr bwMode="auto">
          <a:xfrm>
            <a:off x="2471738" y="4749800"/>
            <a:ext cx="8159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L O</a:t>
            </a:r>
            <a:r>
              <a:rPr lang="en-US" altLang="en-US" sz="2400" b="0" i="0" baseline="-25000">
                <a:latin typeface="Arial" panose="020B0604020202020204" pitchFamily="34" charset="0"/>
              </a:rPr>
              <a:t>2</a:t>
            </a:r>
            <a:r>
              <a:rPr lang="en-US" altLang="en-US" sz="2400" b="0" i="0">
                <a:latin typeface="Arial" panose="020B0604020202020204" pitchFamily="34" charset="0"/>
              </a:rPr>
              <a:t> </a:t>
            </a:r>
          </a:p>
        </p:txBody>
      </p:sp>
      <p:sp>
        <p:nvSpPr>
          <p:cNvPr id="149524" name="Text Box 28">
            <a:extLst>
              <a:ext uri="{FF2B5EF4-FFF2-40B4-BE49-F238E27FC236}">
                <a16:creationId xmlns:a16="http://schemas.microsoft.com/office/drawing/2014/main" id="{CFF95DE2-9CE5-42EC-B779-A94C2A068F3D}"/>
              </a:ext>
            </a:extLst>
          </p:cNvPr>
          <p:cNvSpPr txBox="1">
            <a:spLocks noChangeArrowheads="1"/>
          </p:cNvSpPr>
          <p:nvPr/>
        </p:nvSpPr>
        <p:spPr bwMode="auto">
          <a:xfrm>
            <a:off x="736600" y="5378450"/>
            <a:ext cx="29845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a:t>
            </a:r>
          </a:p>
        </p:txBody>
      </p:sp>
      <p:sp>
        <p:nvSpPr>
          <p:cNvPr id="149525" name="Line 29">
            <a:extLst>
              <a:ext uri="{FF2B5EF4-FFF2-40B4-BE49-F238E27FC236}">
                <a16:creationId xmlns:a16="http://schemas.microsoft.com/office/drawing/2014/main" id="{EDF379B1-E153-47A3-88B4-15514A1206D9}"/>
              </a:ext>
            </a:extLst>
          </p:cNvPr>
          <p:cNvSpPr>
            <a:spLocks noChangeShapeType="1"/>
          </p:cNvSpPr>
          <p:nvPr/>
        </p:nvSpPr>
        <p:spPr bwMode="auto">
          <a:xfrm>
            <a:off x="1117600" y="5573713"/>
            <a:ext cx="13970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6" name="Text Box 31">
            <a:extLst>
              <a:ext uri="{FF2B5EF4-FFF2-40B4-BE49-F238E27FC236}">
                <a16:creationId xmlns:a16="http://schemas.microsoft.com/office/drawing/2014/main" id="{B73C2EAE-A6EE-41BC-9569-87B35C1647FF}"/>
              </a:ext>
            </a:extLst>
          </p:cNvPr>
          <p:cNvSpPr txBox="1">
            <a:spLocks noChangeArrowheads="1"/>
          </p:cNvSpPr>
          <p:nvPr/>
        </p:nvSpPr>
        <p:spPr bwMode="auto">
          <a:xfrm>
            <a:off x="1441450" y="5553075"/>
            <a:ext cx="681038"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día</a:t>
            </a:r>
          </a:p>
        </p:txBody>
      </p:sp>
      <p:sp>
        <p:nvSpPr>
          <p:cNvPr id="149527" name="Text Box 32">
            <a:extLst>
              <a:ext uri="{FF2B5EF4-FFF2-40B4-BE49-F238E27FC236}">
                <a16:creationId xmlns:a16="http://schemas.microsoft.com/office/drawing/2014/main" id="{547F169E-946F-420A-B0F7-1EDC2445A2FA}"/>
              </a:ext>
            </a:extLst>
          </p:cNvPr>
          <p:cNvSpPr txBox="1">
            <a:spLocks noChangeArrowheads="1"/>
          </p:cNvSpPr>
          <p:nvPr/>
        </p:nvSpPr>
        <p:spPr bwMode="auto">
          <a:xfrm>
            <a:off x="2667000" y="5378450"/>
            <a:ext cx="29845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X</a:t>
            </a:r>
          </a:p>
        </p:txBody>
      </p:sp>
      <p:sp>
        <p:nvSpPr>
          <p:cNvPr id="149528" name="Line 36">
            <a:extLst>
              <a:ext uri="{FF2B5EF4-FFF2-40B4-BE49-F238E27FC236}">
                <a16:creationId xmlns:a16="http://schemas.microsoft.com/office/drawing/2014/main" id="{4BD92EB9-447F-40A9-BDC8-8D1A77A56324}"/>
              </a:ext>
            </a:extLst>
          </p:cNvPr>
          <p:cNvSpPr>
            <a:spLocks noChangeShapeType="1"/>
          </p:cNvSpPr>
          <p:nvPr/>
        </p:nvSpPr>
        <p:spPr bwMode="auto">
          <a:xfrm>
            <a:off x="1752600" y="5356225"/>
            <a:ext cx="6667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9" name="Line 37">
            <a:extLst>
              <a:ext uri="{FF2B5EF4-FFF2-40B4-BE49-F238E27FC236}">
                <a16:creationId xmlns:a16="http://schemas.microsoft.com/office/drawing/2014/main" id="{24612F4D-3901-4277-8A2B-393002A49746}"/>
              </a:ext>
            </a:extLst>
          </p:cNvPr>
          <p:cNvSpPr>
            <a:spLocks noChangeShapeType="1"/>
          </p:cNvSpPr>
          <p:nvPr/>
        </p:nvSpPr>
        <p:spPr bwMode="auto">
          <a:xfrm>
            <a:off x="3225800" y="5573713"/>
            <a:ext cx="139700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30" name="Text Box 38">
            <a:extLst>
              <a:ext uri="{FF2B5EF4-FFF2-40B4-BE49-F238E27FC236}">
                <a16:creationId xmlns:a16="http://schemas.microsoft.com/office/drawing/2014/main" id="{1759EDE7-4450-41FA-A7F0-D65F313AD6A6}"/>
              </a:ext>
            </a:extLst>
          </p:cNvPr>
          <p:cNvSpPr txBox="1">
            <a:spLocks noChangeArrowheads="1"/>
          </p:cNvSpPr>
          <p:nvPr/>
        </p:nvSpPr>
        <p:spPr bwMode="auto">
          <a:xfrm>
            <a:off x="3181350" y="5133975"/>
            <a:ext cx="1557338"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4.80 kcal</a:t>
            </a:r>
          </a:p>
        </p:txBody>
      </p:sp>
      <p:sp>
        <p:nvSpPr>
          <p:cNvPr id="149531" name="Line 40">
            <a:extLst>
              <a:ext uri="{FF2B5EF4-FFF2-40B4-BE49-F238E27FC236}">
                <a16:creationId xmlns:a16="http://schemas.microsoft.com/office/drawing/2014/main" id="{8CDDADC5-6BAA-4B2D-8964-D2BE036F511D}"/>
              </a:ext>
            </a:extLst>
          </p:cNvPr>
          <p:cNvSpPr>
            <a:spLocks noChangeShapeType="1"/>
          </p:cNvSpPr>
          <p:nvPr/>
        </p:nvSpPr>
        <p:spPr bwMode="auto">
          <a:xfrm>
            <a:off x="3540125" y="5800725"/>
            <a:ext cx="66675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32" name="Text Box 41">
            <a:extLst>
              <a:ext uri="{FF2B5EF4-FFF2-40B4-BE49-F238E27FC236}">
                <a16:creationId xmlns:a16="http://schemas.microsoft.com/office/drawing/2014/main" id="{19B6BE27-26DE-4215-AF02-33178509709C}"/>
              </a:ext>
            </a:extLst>
          </p:cNvPr>
          <p:cNvSpPr txBox="1">
            <a:spLocks noChangeArrowheads="1"/>
          </p:cNvSpPr>
          <p:nvPr/>
        </p:nvSpPr>
        <p:spPr bwMode="auto">
          <a:xfrm>
            <a:off x="3536950" y="5581650"/>
            <a:ext cx="8159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L O</a:t>
            </a:r>
            <a:r>
              <a:rPr lang="en-US" altLang="en-US" sz="2400" b="0" i="0" baseline="-25000">
                <a:latin typeface="Arial" panose="020B0604020202020204" pitchFamily="34" charset="0"/>
              </a:rPr>
              <a:t>2</a:t>
            </a:r>
            <a:r>
              <a:rPr lang="en-US" altLang="en-US" sz="2400" b="0" i="0">
                <a:latin typeface="Arial" panose="020B0604020202020204" pitchFamily="34" charset="0"/>
              </a:rPr>
              <a:t> </a:t>
            </a:r>
          </a:p>
        </p:txBody>
      </p:sp>
      <p:sp>
        <p:nvSpPr>
          <p:cNvPr id="149533" name="Text Box 42">
            <a:extLst>
              <a:ext uri="{FF2B5EF4-FFF2-40B4-BE49-F238E27FC236}">
                <a16:creationId xmlns:a16="http://schemas.microsoft.com/office/drawing/2014/main" id="{8384EB82-3DE4-49DA-942E-2405072341A2}"/>
              </a:ext>
            </a:extLst>
          </p:cNvPr>
          <p:cNvSpPr txBox="1">
            <a:spLocks noChangeArrowheads="1"/>
          </p:cNvSpPr>
          <p:nvPr/>
        </p:nvSpPr>
        <p:spPr bwMode="auto">
          <a:xfrm>
            <a:off x="749300" y="6115050"/>
            <a:ext cx="252412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   2.074 kcal/día</a:t>
            </a:r>
          </a:p>
        </p:txBody>
      </p:sp>
      <p:sp>
        <p:nvSpPr>
          <p:cNvPr id="149534" name="Rectangle 43">
            <a:extLst>
              <a:ext uri="{FF2B5EF4-FFF2-40B4-BE49-F238E27FC236}">
                <a16:creationId xmlns:a16="http://schemas.microsoft.com/office/drawing/2014/main" id="{235A3763-B90D-4278-B6FB-8785295410DC}"/>
              </a:ext>
            </a:extLst>
          </p:cNvPr>
          <p:cNvSpPr>
            <a:spLocks noChangeArrowheads="1"/>
          </p:cNvSpPr>
          <p:nvPr/>
        </p:nvSpPr>
        <p:spPr bwMode="auto">
          <a:xfrm>
            <a:off x="1189038" y="6056313"/>
            <a:ext cx="2112962" cy="506412"/>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49535" name="Text Box 44">
            <a:extLst>
              <a:ext uri="{FF2B5EF4-FFF2-40B4-BE49-F238E27FC236}">
                <a16:creationId xmlns:a16="http://schemas.microsoft.com/office/drawing/2014/main" id="{070A069E-605E-47FD-BF6D-3A4C23B1167F}"/>
              </a:ext>
            </a:extLst>
          </p:cNvPr>
          <p:cNvSpPr txBox="1">
            <a:spLocks noChangeArrowheads="1"/>
          </p:cNvSpPr>
          <p:nvPr/>
        </p:nvSpPr>
        <p:spPr bwMode="auto">
          <a:xfrm>
            <a:off x="1111250" y="5140325"/>
            <a:ext cx="13843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Arial" panose="020B0604020202020204" pitchFamily="34" charset="0"/>
              </a:rPr>
              <a:t>432 L O</a:t>
            </a:r>
            <a:r>
              <a:rPr lang="en-US" altLang="en-US" sz="2400" b="0" i="0" baseline="-25000">
                <a:latin typeface="Arial" panose="020B0604020202020204" pitchFamily="34" charset="0"/>
              </a:rPr>
              <a:t>2</a:t>
            </a:r>
            <a:r>
              <a:rPr lang="en-US" altLang="en-US" sz="2400" b="0" i="0">
                <a:latin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wipe(left)">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30" name="Picture 2" descr="Contents">
            <a:extLst>
              <a:ext uri="{FF2B5EF4-FFF2-40B4-BE49-F238E27FC236}">
                <a16:creationId xmlns:a16="http://schemas.microsoft.com/office/drawing/2014/main" id="{B1E49867-0F9F-4984-833F-DC0FFCBAA3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307" name="Text Box 3">
            <a:extLst>
              <a:ext uri="{FF2B5EF4-FFF2-40B4-BE49-F238E27FC236}">
                <a16:creationId xmlns:a16="http://schemas.microsoft.com/office/drawing/2014/main" id="{99CC81DC-890F-47B6-9F1D-E5582084037E}"/>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 Tasa Metabólica</a:t>
            </a:r>
          </a:p>
        </p:txBody>
      </p:sp>
      <p:sp>
        <p:nvSpPr>
          <p:cNvPr id="354336" name="Rectangle 32">
            <a:extLst>
              <a:ext uri="{FF2B5EF4-FFF2-40B4-BE49-F238E27FC236}">
                <a16:creationId xmlns:a16="http://schemas.microsoft.com/office/drawing/2014/main" id="{EE861633-4AD8-45B1-A6F0-114D457756B8}"/>
              </a:ext>
            </a:extLst>
          </p:cNvPr>
          <p:cNvSpPr>
            <a:spLocks noChangeArrowheads="1"/>
          </p:cNvSpPr>
          <p:nvPr/>
        </p:nvSpPr>
        <p:spPr bwMode="auto">
          <a:xfrm>
            <a:off x="2136775" y="1212850"/>
            <a:ext cx="4738688" cy="6699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CONSUMO ENERGÉTICO</a:t>
            </a:r>
          </a:p>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(USO DE ENERGÍA)</a:t>
            </a:r>
          </a:p>
        </p:txBody>
      </p:sp>
      <p:sp>
        <p:nvSpPr>
          <p:cNvPr id="354337" name="Rectangle 33">
            <a:extLst>
              <a:ext uri="{FF2B5EF4-FFF2-40B4-BE49-F238E27FC236}">
                <a16:creationId xmlns:a16="http://schemas.microsoft.com/office/drawing/2014/main" id="{B4D6A88E-569F-4AB8-A67E-31E25D4ECB9A}"/>
              </a:ext>
            </a:extLst>
          </p:cNvPr>
          <p:cNvSpPr>
            <a:spLocks noChangeArrowheads="1"/>
          </p:cNvSpPr>
          <p:nvPr/>
        </p:nvSpPr>
        <p:spPr bwMode="auto">
          <a:xfrm>
            <a:off x="3741738" y="2322513"/>
            <a:ext cx="1614487" cy="334962"/>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2600" i="0">
                <a:effectLst>
                  <a:outerShdw blurRad="38100" dist="38100" dir="2700000" algn="tl">
                    <a:srgbClr val="C0C0C0"/>
                  </a:outerShdw>
                </a:effectLst>
                <a:latin typeface="Verdana" pitchFamily="34" charset="0"/>
              </a:rPr>
              <a:t>Reposo</a:t>
            </a:r>
          </a:p>
        </p:txBody>
      </p:sp>
      <p:sp>
        <p:nvSpPr>
          <p:cNvPr id="354338" name="Rectangle 34">
            <a:extLst>
              <a:ext uri="{FF2B5EF4-FFF2-40B4-BE49-F238E27FC236}">
                <a16:creationId xmlns:a16="http://schemas.microsoft.com/office/drawing/2014/main" id="{64992383-909A-493B-9B21-8C5DFE6DDC7F}"/>
              </a:ext>
            </a:extLst>
          </p:cNvPr>
          <p:cNvSpPr>
            <a:spLocks noChangeArrowheads="1"/>
          </p:cNvSpPr>
          <p:nvPr/>
        </p:nvSpPr>
        <p:spPr bwMode="auto">
          <a:xfrm>
            <a:off x="268288" y="3965575"/>
            <a:ext cx="4157662"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Tasa Metabólica Basal (TMB)</a:t>
            </a:r>
            <a:endParaRPr lang="en-US" sz="2200">
              <a:effectLst>
                <a:outerShdw blurRad="38100" dist="38100" dir="2700000" algn="tl">
                  <a:srgbClr val="C0C0C0"/>
                </a:outerShdw>
              </a:effectLst>
            </a:endParaRPr>
          </a:p>
        </p:txBody>
      </p:sp>
      <p:sp>
        <p:nvSpPr>
          <p:cNvPr id="150535" name="Text Box 35">
            <a:extLst>
              <a:ext uri="{FF2B5EF4-FFF2-40B4-BE49-F238E27FC236}">
                <a16:creationId xmlns:a16="http://schemas.microsoft.com/office/drawing/2014/main" id="{6C3DDA0A-2CD2-4660-A76C-E787CE53703A}"/>
              </a:ext>
            </a:extLst>
          </p:cNvPr>
          <p:cNvSpPr txBox="1">
            <a:spLocks noChangeArrowheads="1"/>
          </p:cNvSpPr>
          <p:nvPr/>
        </p:nvSpPr>
        <p:spPr bwMode="auto">
          <a:xfrm>
            <a:off x="3482975" y="3192463"/>
            <a:ext cx="2187575"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Expresiones</a:t>
            </a:r>
          </a:p>
        </p:txBody>
      </p:sp>
      <p:sp>
        <p:nvSpPr>
          <p:cNvPr id="150536" name="Line 36">
            <a:extLst>
              <a:ext uri="{FF2B5EF4-FFF2-40B4-BE49-F238E27FC236}">
                <a16:creationId xmlns:a16="http://schemas.microsoft.com/office/drawing/2014/main" id="{558D92A7-C6EF-4C41-8A61-7AEB464A7202}"/>
              </a:ext>
            </a:extLst>
          </p:cNvPr>
          <p:cNvSpPr>
            <a:spLocks noChangeShapeType="1"/>
          </p:cNvSpPr>
          <p:nvPr/>
        </p:nvSpPr>
        <p:spPr bwMode="auto">
          <a:xfrm>
            <a:off x="4470400" y="1851025"/>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4341" name="Rectangle 37">
            <a:extLst>
              <a:ext uri="{FF2B5EF4-FFF2-40B4-BE49-F238E27FC236}">
                <a16:creationId xmlns:a16="http://schemas.microsoft.com/office/drawing/2014/main" id="{1EB8D9B3-FE05-41BB-A738-29765F6E9521}"/>
              </a:ext>
            </a:extLst>
          </p:cNvPr>
          <p:cNvSpPr>
            <a:spLocks noChangeArrowheads="1"/>
          </p:cNvSpPr>
          <p:nvPr/>
        </p:nvSpPr>
        <p:spPr bwMode="auto">
          <a:xfrm>
            <a:off x="6410325" y="5226050"/>
            <a:ext cx="1171575" cy="3952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200" i="0">
                <a:effectLst>
                  <a:outerShdw blurRad="38100" dist="38100" dir="2700000" algn="tl">
                    <a:srgbClr val="C0C0C0"/>
                  </a:outerShdw>
                </a:effectLst>
                <a:latin typeface="Verdana" pitchFamily="34" charset="0"/>
              </a:rPr>
              <a:t>Varía:</a:t>
            </a:r>
          </a:p>
        </p:txBody>
      </p:sp>
      <p:sp>
        <p:nvSpPr>
          <p:cNvPr id="150538" name="Freeform 38">
            <a:extLst>
              <a:ext uri="{FF2B5EF4-FFF2-40B4-BE49-F238E27FC236}">
                <a16:creationId xmlns:a16="http://schemas.microsoft.com/office/drawing/2014/main" id="{F6A0B03F-5BD0-468A-90BB-7A6AAE7A89D6}"/>
              </a:ext>
            </a:extLst>
          </p:cNvPr>
          <p:cNvSpPr>
            <a:spLocks/>
          </p:cNvSpPr>
          <p:nvPr/>
        </p:nvSpPr>
        <p:spPr bwMode="auto">
          <a:xfrm rot="-5400000" flipH="1" flipV="1">
            <a:off x="2578894" y="2967832"/>
            <a:ext cx="546100" cy="13890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54343" name="Rectangle 39">
            <a:extLst>
              <a:ext uri="{FF2B5EF4-FFF2-40B4-BE49-F238E27FC236}">
                <a16:creationId xmlns:a16="http://schemas.microsoft.com/office/drawing/2014/main" id="{FC6C0DE9-F267-4C4B-896F-3BDE1AFA59FB}"/>
              </a:ext>
            </a:extLst>
          </p:cNvPr>
          <p:cNvSpPr>
            <a:spLocks noChangeArrowheads="1"/>
          </p:cNvSpPr>
          <p:nvPr/>
        </p:nvSpPr>
        <p:spPr bwMode="auto">
          <a:xfrm>
            <a:off x="4856163" y="3940175"/>
            <a:ext cx="4013200" cy="5381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Tasa Metabólica en Reposo</a:t>
            </a:r>
          </a:p>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(TMR)</a:t>
            </a:r>
          </a:p>
        </p:txBody>
      </p:sp>
      <p:sp>
        <p:nvSpPr>
          <p:cNvPr id="150540" name="Freeform 40">
            <a:extLst>
              <a:ext uri="{FF2B5EF4-FFF2-40B4-BE49-F238E27FC236}">
                <a16:creationId xmlns:a16="http://schemas.microsoft.com/office/drawing/2014/main" id="{3B772251-5778-454D-A35E-99F88911F9B3}"/>
              </a:ext>
            </a:extLst>
          </p:cNvPr>
          <p:cNvSpPr>
            <a:spLocks/>
          </p:cNvSpPr>
          <p:nvPr/>
        </p:nvSpPr>
        <p:spPr bwMode="auto">
          <a:xfrm rot="5400000" flipV="1">
            <a:off x="5995988" y="3003550"/>
            <a:ext cx="557212" cy="132873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54356" name="Rectangle 52">
            <a:extLst>
              <a:ext uri="{FF2B5EF4-FFF2-40B4-BE49-F238E27FC236}">
                <a16:creationId xmlns:a16="http://schemas.microsoft.com/office/drawing/2014/main" id="{61BAD4BD-4E5F-492F-B341-C87CE01C3E57}"/>
              </a:ext>
            </a:extLst>
          </p:cNvPr>
          <p:cNvSpPr>
            <a:spLocks noChangeArrowheads="1"/>
          </p:cNvSpPr>
          <p:nvPr/>
        </p:nvSpPr>
        <p:spPr bwMode="auto">
          <a:xfrm>
            <a:off x="4624388" y="4468813"/>
            <a:ext cx="4468812"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000">
                <a:solidFill>
                  <a:srgbClr val="000000"/>
                </a:solidFill>
                <a:effectLst>
                  <a:outerShdw blurRad="38100" dist="38100" dir="2700000" algn="tl">
                    <a:srgbClr val="C0C0C0"/>
                  </a:outerShdw>
                </a:effectLst>
                <a:latin typeface="Arial" charset="0"/>
              </a:rPr>
              <a:t>(No Requiere que Duerma 8 horas)</a:t>
            </a:r>
            <a:endParaRPr lang="en-US" sz="2000">
              <a:effectLst>
                <a:outerShdw blurRad="38100" dist="38100" dir="2700000" algn="tl">
                  <a:srgbClr val="C0C0C0"/>
                </a:outerShdw>
              </a:effectLst>
            </a:endParaRPr>
          </a:p>
        </p:txBody>
      </p:sp>
      <p:sp>
        <p:nvSpPr>
          <p:cNvPr id="354357" name="Rectangle 53">
            <a:extLst>
              <a:ext uri="{FF2B5EF4-FFF2-40B4-BE49-F238E27FC236}">
                <a16:creationId xmlns:a16="http://schemas.microsoft.com/office/drawing/2014/main" id="{C45B02E1-3977-402A-8263-9C6B6C1A4C11}"/>
              </a:ext>
            </a:extLst>
          </p:cNvPr>
          <p:cNvSpPr>
            <a:spLocks noChangeArrowheads="1"/>
          </p:cNvSpPr>
          <p:nvPr/>
        </p:nvSpPr>
        <p:spPr bwMode="auto">
          <a:xfrm>
            <a:off x="1622425" y="4730750"/>
            <a:ext cx="1171575" cy="3333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200" i="0">
                <a:effectLst>
                  <a:outerShdw blurRad="38100" dist="38100" dir="2700000" algn="tl">
                    <a:srgbClr val="C0C0C0"/>
                  </a:outerShdw>
                </a:effectLst>
                <a:latin typeface="Verdana" pitchFamily="34" charset="0"/>
              </a:rPr>
              <a:t>Varía:</a:t>
            </a:r>
          </a:p>
        </p:txBody>
      </p:sp>
      <p:sp>
        <p:nvSpPr>
          <p:cNvPr id="150543" name="Line 55">
            <a:extLst>
              <a:ext uri="{FF2B5EF4-FFF2-40B4-BE49-F238E27FC236}">
                <a16:creationId xmlns:a16="http://schemas.microsoft.com/office/drawing/2014/main" id="{781F3FDB-D56C-4756-9B98-D7215BCE0E60}"/>
              </a:ext>
            </a:extLst>
          </p:cNvPr>
          <p:cNvSpPr>
            <a:spLocks noChangeShapeType="1"/>
          </p:cNvSpPr>
          <p:nvPr/>
        </p:nvSpPr>
        <p:spPr bwMode="auto">
          <a:xfrm>
            <a:off x="2165350" y="5038725"/>
            <a:ext cx="0" cy="465138"/>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4360" name="Rectangle 56">
            <a:extLst>
              <a:ext uri="{FF2B5EF4-FFF2-40B4-BE49-F238E27FC236}">
                <a16:creationId xmlns:a16="http://schemas.microsoft.com/office/drawing/2014/main" id="{5E8E58E9-A748-49E7-8F10-A7BE7A74701C}"/>
              </a:ext>
            </a:extLst>
          </p:cNvPr>
          <p:cNvSpPr>
            <a:spLocks noChangeArrowheads="1"/>
          </p:cNvSpPr>
          <p:nvPr/>
        </p:nvSpPr>
        <p:spPr bwMode="auto">
          <a:xfrm>
            <a:off x="274638" y="5424488"/>
            <a:ext cx="4900612" cy="6413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Promedio para</a:t>
            </a:r>
          </a:p>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Actividades Cotidianas Normales</a:t>
            </a:r>
          </a:p>
        </p:txBody>
      </p:sp>
      <p:sp>
        <p:nvSpPr>
          <p:cNvPr id="354362" name="Rectangle 58">
            <a:extLst>
              <a:ext uri="{FF2B5EF4-FFF2-40B4-BE49-F238E27FC236}">
                <a16:creationId xmlns:a16="http://schemas.microsoft.com/office/drawing/2014/main" id="{3C45F407-D15F-43DC-8237-72B054BB4C93}"/>
              </a:ext>
            </a:extLst>
          </p:cNvPr>
          <p:cNvSpPr>
            <a:spLocks noChangeArrowheads="1"/>
          </p:cNvSpPr>
          <p:nvPr/>
        </p:nvSpPr>
        <p:spPr bwMode="auto">
          <a:xfrm>
            <a:off x="935038" y="6319838"/>
            <a:ext cx="3003550" cy="2730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900" i="0">
                <a:solidFill>
                  <a:srgbClr val="000000"/>
                </a:solidFill>
                <a:latin typeface="Verdana" pitchFamily="34" charset="0"/>
              </a:rPr>
              <a:t>1,800 </a:t>
            </a:r>
            <a:r>
              <a:rPr lang="en-US" sz="1900" i="0">
                <a:effectLst>
                  <a:outerShdw blurRad="38100" dist="38100" dir="2700000" algn="tl">
                    <a:srgbClr val="C0C0C0"/>
                  </a:outerShdw>
                </a:effectLst>
                <a:latin typeface="Verdana" pitchFamily="34" charset="0"/>
              </a:rPr>
              <a:t>– 3,000 kcal</a:t>
            </a:r>
          </a:p>
        </p:txBody>
      </p:sp>
      <p:sp>
        <p:nvSpPr>
          <p:cNvPr id="150546" name="Line 60">
            <a:extLst>
              <a:ext uri="{FF2B5EF4-FFF2-40B4-BE49-F238E27FC236}">
                <a16:creationId xmlns:a16="http://schemas.microsoft.com/office/drawing/2014/main" id="{0A8889A4-7ED2-4D7D-A048-06B4460A0018}"/>
              </a:ext>
            </a:extLst>
          </p:cNvPr>
          <p:cNvSpPr>
            <a:spLocks noChangeShapeType="1"/>
          </p:cNvSpPr>
          <p:nvPr/>
        </p:nvSpPr>
        <p:spPr bwMode="auto">
          <a:xfrm>
            <a:off x="4483100" y="2727325"/>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0547" name="Line 61">
            <a:extLst>
              <a:ext uri="{FF2B5EF4-FFF2-40B4-BE49-F238E27FC236}">
                <a16:creationId xmlns:a16="http://schemas.microsoft.com/office/drawing/2014/main" id="{29997D65-92BC-401E-9D2A-12CBCA22BD6E}"/>
              </a:ext>
            </a:extLst>
          </p:cNvPr>
          <p:cNvSpPr>
            <a:spLocks noChangeShapeType="1"/>
          </p:cNvSpPr>
          <p:nvPr/>
        </p:nvSpPr>
        <p:spPr bwMode="auto">
          <a:xfrm>
            <a:off x="2163763" y="4222750"/>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0548" name="Line 62">
            <a:extLst>
              <a:ext uri="{FF2B5EF4-FFF2-40B4-BE49-F238E27FC236}">
                <a16:creationId xmlns:a16="http://schemas.microsoft.com/office/drawing/2014/main" id="{259E1FA7-94A6-4B7C-8835-C7DAA5B30387}"/>
              </a:ext>
            </a:extLst>
          </p:cNvPr>
          <p:cNvSpPr>
            <a:spLocks noChangeShapeType="1"/>
          </p:cNvSpPr>
          <p:nvPr/>
        </p:nvSpPr>
        <p:spPr bwMode="auto">
          <a:xfrm>
            <a:off x="6926263" y="4702175"/>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0549" name="Line 64">
            <a:extLst>
              <a:ext uri="{FF2B5EF4-FFF2-40B4-BE49-F238E27FC236}">
                <a16:creationId xmlns:a16="http://schemas.microsoft.com/office/drawing/2014/main" id="{D908E3A7-BFFA-4DD1-885E-0F7DAAE2A7AF}"/>
              </a:ext>
            </a:extLst>
          </p:cNvPr>
          <p:cNvSpPr>
            <a:spLocks noChangeShapeType="1"/>
          </p:cNvSpPr>
          <p:nvPr/>
        </p:nvSpPr>
        <p:spPr bwMode="auto">
          <a:xfrm>
            <a:off x="6929438" y="5521325"/>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4369" name="Rectangle 65">
            <a:extLst>
              <a:ext uri="{FF2B5EF4-FFF2-40B4-BE49-F238E27FC236}">
                <a16:creationId xmlns:a16="http://schemas.microsoft.com/office/drawing/2014/main" id="{03CEF673-DD23-4B45-8712-253EC3974883}"/>
              </a:ext>
            </a:extLst>
          </p:cNvPr>
          <p:cNvSpPr>
            <a:spLocks noChangeArrowheads="1"/>
          </p:cNvSpPr>
          <p:nvPr/>
        </p:nvSpPr>
        <p:spPr bwMode="auto">
          <a:xfrm>
            <a:off x="5397500" y="6107113"/>
            <a:ext cx="3349625" cy="2730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900" i="0">
                <a:solidFill>
                  <a:srgbClr val="000000"/>
                </a:solidFill>
                <a:latin typeface="Verdana" pitchFamily="34" charset="0"/>
              </a:rPr>
              <a:t>1,200 </a:t>
            </a:r>
            <a:r>
              <a:rPr lang="en-US" sz="1900" i="0">
                <a:effectLst>
                  <a:outerShdw blurRad="38100" dist="38100" dir="2700000" algn="tl">
                    <a:srgbClr val="C0C0C0"/>
                  </a:outerShdw>
                </a:effectLst>
                <a:latin typeface="Verdana" pitchFamily="34" charset="0"/>
              </a:rPr>
              <a:t>– 2,400 kcal/día</a:t>
            </a:r>
          </a:p>
        </p:txBody>
      </p:sp>
      <p:sp>
        <p:nvSpPr>
          <p:cNvPr id="150551" name="Line 66">
            <a:extLst>
              <a:ext uri="{FF2B5EF4-FFF2-40B4-BE49-F238E27FC236}">
                <a16:creationId xmlns:a16="http://schemas.microsoft.com/office/drawing/2014/main" id="{CAD5FECA-6C5D-4FE5-9C15-21A8F1DD4255}"/>
              </a:ext>
            </a:extLst>
          </p:cNvPr>
          <p:cNvSpPr>
            <a:spLocks noChangeShapeType="1"/>
          </p:cNvSpPr>
          <p:nvPr/>
        </p:nvSpPr>
        <p:spPr bwMode="auto">
          <a:xfrm>
            <a:off x="2170113" y="5929313"/>
            <a:ext cx="0" cy="465137"/>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4307"/>
                                        </p:tgtEl>
                                        <p:attrNameLst>
                                          <p:attrName>style.visibility</p:attrName>
                                        </p:attrNameLst>
                                      </p:cBhvr>
                                      <p:to>
                                        <p:strVal val="visible"/>
                                      </p:to>
                                    </p:set>
                                    <p:animEffect transition="in" filter="wipe(left)">
                                      <p:cBhvr>
                                        <p:cTn id="7" dur="500"/>
                                        <p:tgtEl>
                                          <p:spTgt spid="354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07"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descr="Contents">
            <a:extLst>
              <a:ext uri="{FF2B5EF4-FFF2-40B4-BE49-F238E27FC236}">
                <a16:creationId xmlns:a16="http://schemas.microsoft.com/office/drawing/2014/main" id="{08D8404C-A4DB-44D1-B068-9AA32B306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5" name="Text Box 3">
            <a:extLst>
              <a:ext uri="{FF2B5EF4-FFF2-40B4-BE49-F238E27FC236}">
                <a16:creationId xmlns:a16="http://schemas.microsoft.com/office/drawing/2014/main" id="{77442CF9-60AC-45C9-AC2B-92159948E040}"/>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 Tasa Metabólica</a:t>
            </a:r>
          </a:p>
        </p:txBody>
      </p:sp>
      <p:sp>
        <p:nvSpPr>
          <p:cNvPr id="356356" name="Rectangle 4">
            <a:extLst>
              <a:ext uri="{FF2B5EF4-FFF2-40B4-BE49-F238E27FC236}">
                <a16:creationId xmlns:a16="http://schemas.microsoft.com/office/drawing/2014/main" id="{AAD95CA4-F8A1-4F78-88CD-CF4F7C596626}"/>
              </a:ext>
            </a:extLst>
          </p:cNvPr>
          <p:cNvSpPr>
            <a:spLocks noChangeArrowheads="1"/>
          </p:cNvSpPr>
          <p:nvPr/>
        </p:nvSpPr>
        <p:spPr bwMode="auto">
          <a:xfrm>
            <a:off x="2162175" y="1225550"/>
            <a:ext cx="4738688" cy="6699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CONSUMO ENERGÉTICO</a:t>
            </a:r>
          </a:p>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(USO DE ENERGÍA)</a:t>
            </a:r>
          </a:p>
        </p:txBody>
      </p:sp>
      <p:sp>
        <p:nvSpPr>
          <p:cNvPr id="356357" name="Rectangle 5">
            <a:extLst>
              <a:ext uri="{FF2B5EF4-FFF2-40B4-BE49-F238E27FC236}">
                <a16:creationId xmlns:a16="http://schemas.microsoft.com/office/drawing/2014/main" id="{110C8BD6-7E31-4E18-9B4A-FEF5921ED212}"/>
              </a:ext>
            </a:extLst>
          </p:cNvPr>
          <p:cNvSpPr>
            <a:spLocks noChangeArrowheads="1"/>
          </p:cNvSpPr>
          <p:nvPr/>
        </p:nvSpPr>
        <p:spPr bwMode="auto">
          <a:xfrm>
            <a:off x="3767138" y="2119313"/>
            <a:ext cx="1614487" cy="334962"/>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2600" i="0">
                <a:effectLst>
                  <a:outerShdw blurRad="38100" dist="38100" dir="2700000" algn="tl">
                    <a:srgbClr val="C0C0C0"/>
                  </a:outerShdw>
                </a:effectLst>
                <a:latin typeface="Verdana" pitchFamily="34" charset="0"/>
              </a:rPr>
              <a:t>Reposo</a:t>
            </a:r>
          </a:p>
        </p:txBody>
      </p:sp>
      <p:sp>
        <p:nvSpPr>
          <p:cNvPr id="356358" name="Rectangle 6">
            <a:extLst>
              <a:ext uri="{FF2B5EF4-FFF2-40B4-BE49-F238E27FC236}">
                <a16:creationId xmlns:a16="http://schemas.microsoft.com/office/drawing/2014/main" id="{C8754A35-2151-4E80-B2D8-125CEE305E87}"/>
              </a:ext>
            </a:extLst>
          </p:cNvPr>
          <p:cNvSpPr>
            <a:spLocks noChangeArrowheads="1"/>
          </p:cNvSpPr>
          <p:nvPr/>
        </p:nvSpPr>
        <p:spPr bwMode="auto">
          <a:xfrm>
            <a:off x="850900" y="3516313"/>
            <a:ext cx="7469188" cy="1082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Cantidad Mínima de Energía</a:t>
            </a:r>
          </a:p>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Requerida para</a:t>
            </a:r>
          </a:p>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Mantener las Funciones Fisiológicas Escenciales</a:t>
            </a:r>
          </a:p>
          <a:p>
            <a:pPr marL="342900" indent="-342900" algn="ctr">
              <a:lnSpc>
                <a:spcPct val="60000"/>
              </a:lnSpc>
              <a:spcBef>
                <a:spcPct val="20000"/>
              </a:spcBef>
              <a:defRPr/>
            </a:pPr>
            <a:r>
              <a:rPr lang="es-PR" sz="2200" i="0">
                <a:solidFill>
                  <a:srgbClr val="000000"/>
                </a:solidFill>
                <a:effectLst>
                  <a:outerShdw blurRad="38100" dist="38100" dir="2700000" algn="tl">
                    <a:srgbClr val="C0C0C0"/>
                  </a:outerShdw>
                </a:effectLst>
                <a:latin typeface="Arial" charset="0"/>
              </a:rPr>
              <a:t>del Cuerpo Humano</a:t>
            </a:r>
            <a:endParaRPr lang="en-US" sz="2200">
              <a:effectLst>
                <a:outerShdw blurRad="38100" dist="38100" dir="2700000" algn="tl">
                  <a:srgbClr val="C0C0C0"/>
                </a:outerShdw>
              </a:effectLst>
            </a:endParaRPr>
          </a:p>
        </p:txBody>
      </p:sp>
      <p:sp>
        <p:nvSpPr>
          <p:cNvPr id="151559" name="Text Box 7">
            <a:extLst>
              <a:ext uri="{FF2B5EF4-FFF2-40B4-BE49-F238E27FC236}">
                <a16:creationId xmlns:a16="http://schemas.microsoft.com/office/drawing/2014/main" id="{FC7FD70D-6D81-448A-BABA-A3D39B746659}"/>
              </a:ext>
            </a:extLst>
          </p:cNvPr>
          <p:cNvSpPr txBox="1">
            <a:spLocks noChangeArrowheads="1"/>
          </p:cNvSpPr>
          <p:nvPr/>
        </p:nvSpPr>
        <p:spPr bwMode="auto">
          <a:xfrm>
            <a:off x="2100263" y="2786063"/>
            <a:ext cx="4770437"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Tasa Metabólica Basal (TMB)</a:t>
            </a:r>
          </a:p>
        </p:txBody>
      </p:sp>
      <p:sp>
        <p:nvSpPr>
          <p:cNvPr id="151560" name="Line 8">
            <a:extLst>
              <a:ext uri="{FF2B5EF4-FFF2-40B4-BE49-F238E27FC236}">
                <a16:creationId xmlns:a16="http://schemas.microsoft.com/office/drawing/2014/main" id="{4618F3A7-172F-442A-B028-080DD7DF2762}"/>
              </a:ext>
            </a:extLst>
          </p:cNvPr>
          <p:cNvSpPr>
            <a:spLocks noChangeShapeType="1"/>
          </p:cNvSpPr>
          <p:nvPr/>
        </p:nvSpPr>
        <p:spPr bwMode="auto">
          <a:xfrm>
            <a:off x="4495800" y="1863725"/>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6368" name="Rectangle 16">
            <a:extLst>
              <a:ext uri="{FF2B5EF4-FFF2-40B4-BE49-F238E27FC236}">
                <a16:creationId xmlns:a16="http://schemas.microsoft.com/office/drawing/2014/main" id="{57AB6241-BE2B-48A8-8E7A-3150526599F3}"/>
              </a:ext>
            </a:extLst>
          </p:cNvPr>
          <p:cNvSpPr>
            <a:spLocks noChangeArrowheads="1"/>
          </p:cNvSpPr>
          <p:nvPr/>
        </p:nvSpPr>
        <p:spPr bwMode="auto">
          <a:xfrm>
            <a:off x="3067050" y="4919663"/>
            <a:ext cx="3244850" cy="2714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Medición/Estimación</a:t>
            </a:r>
          </a:p>
        </p:txBody>
      </p:sp>
      <p:sp>
        <p:nvSpPr>
          <p:cNvPr id="356369" name="Rectangle 17">
            <a:extLst>
              <a:ext uri="{FF2B5EF4-FFF2-40B4-BE49-F238E27FC236}">
                <a16:creationId xmlns:a16="http://schemas.microsoft.com/office/drawing/2014/main" id="{3C890617-86D6-488F-8C53-D273DC672936}"/>
              </a:ext>
            </a:extLst>
          </p:cNvPr>
          <p:cNvSpPr>
            <a:spLocks noChangeArrowheads="1"/>
          </p:cNvSpPr>
          <p:nvPr/>
        </p:nvSpPr>
        <p:spPr bwMode="auto">
          <a:xfrm>
            <a:off x="2586038" y="5573713"/>
            <a:ext cx="3952875" cy="10890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900" i="0">
                <a:solidFill>
                  <a:srgbClr val="000000"/>
                </a:solidFill>
                <a:latin typeface="Verdana" pitchFamily="34" charset="0"/>
              </a:rPr>
              <a:t>Reposo, Posición Supina</a:t>
            </a:r>
          </a:p>
          <a:p>
            <a:pPr marL="342900" indent="-342900" algn="ctr">
              <a:lnSpc>
                <a:spcPct val="70000"/>
              </a:lnSpc>
              <a:spcBef>
                <a:spcPct val="20000"/>
              </a:spcBef>
              <a:defRPr/>
            </a:pPr>
            <a:r>
              <a:rPr lang="es-PR" sz="1900" i="0">
                <a:solidFill>
                  <a:srgbClr val="000000"/>
                </a:solidFill>
                <a:latin typeface="Verdana" pitchFamily="34" charset="0"/>
              </a:rPr>
              <a:t>Medido Después de</a:t>
            </a:r>
          </a:p>
          <a:p>
            <a:pPr marL="342900" indent="-342900" algn="ctr">
              <a:lnSpc>
                <a:spcPct val="70000"/>
              </a:lnSpc>
              <a:spcBef>
                <a:spcPct val="20000"/>
              </a:spcBef>
              <a:defRPr/>
            </a:pPr>
            <a:r>
              <a:rPr lang="es-PR" sz="1900" i="0">
                <a:solidFill>
                  <a:srgbClr val="000000"/>
                </a:solidFill>
                <a:latin typeface="Verdana" pitchFamily="34" charset="0"/>
              </a:rPr>
              <a:t>8 hr. de Sueño y</a:t>
            </a:r>
          </a:p>
          <a:p>
            <a:pPr marL="342900" indent="-342900" algn="ctr">
              <a:lnSpc>
                <a:spcPct val="70000"/>
              </a:lnSpc>
              <a:spcBef>
                <a:spcPct val="20000"/>
              </a:spcBef>
              <a:defRPr/>
            </a:pPr>
            <a:r>
              <a:rPr lang="es-PR" sz="1900" i="0">
                <a:solidFill>
                  <a:srgbClr val="000000"/>
                </a:solidFill>
                <a:latin typeface="Verdana" pitchFamily="34" charset="0"/>
              </a:rPr>
              <a:t>12 hr. de Ayuno</a:t>
            </a:r>
            <a:endParaRPr lang="en-US" sz="1900" i="0">
              <a:effectLst>
                <a:outerShdw blurRad="38100" dist="38100" dir="2700000" algn="tl">
                  <a:srgbClr val="C0C0C0"/>
                </a:outerShdw>
              </a:effectLst>
              <a:latin typeface="Verdana" pitchFamily="34" charset="0"/>
            </a:endParaRPr>
          </a:p>
        </p:txBody>
      </p:sp>
      <p:sp>
        <p:nvSpPr>
          <p:cNvPr id="151563" name="Line 26">
            <a:extLst>
              <a:ext uri="{FF2B5EF4-FFF2-40B4-BE49-F238E27FC236}">
                <a16:creationId xmlns:a16="http://schemas.microsoft.com/office/drawing/2014/main" id="{41BEE8EB-07DB-4A74-AD56-792A8CFABB1B}"/>
              </a:ext>
            </a:extLst>
          </p:cNvPr>
          <p:cNvSpPr>
            <a:spLocks noChangeShapeType="1"/>
          </p:cNvSpPr>
          <p:nvPr/>
        </p:nvSpPr>
        <p:spPr bwMode="auto">
          <a:xfrm>
            <a:off x="4500563" y="2500313"/>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1564" name="Line 27">
            <a:extLst>
              <a:ext uri="{FF2B5EF4-FFF2-40B4-BE49-F238E27FC236}">
                <a16:creationId xmlns:a16="http://schemas.microsoft.com/office/drawing/2014/main" id="{52B06452-BFCE-4F0A-810A-0F88D907A9DC}"/>
              </a:ext>
            </a:extLst>
          </p:cNvPr>
          <p:cNvSpPr>
            <a:spLocks noChangeShapeType="1"/>
          </p:cNvSpPr>
          <p:nvPr/>
        </p:nvSpPr>
        <p:spPr bwMode="auto">
          <a:xfrm>
            <a:off x="4500563" y="3122613"/>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1565" name="Line 28">
            <a:extLst>
              <a:ext uri="{FF2B5EF4-FFF2-40B4-BE49-F238E27FC236}">
                <a16:creationId xmlns:a16="http://schemas.microsoft.com/office/drawing/2014/main" id="{23070F73-3781-4F62-A5A4-6854469D8F94}"/>
              </a:ext>
            </a:extLst>
          </p:cNvPr>
          <p:cNvSpPr>
            <a:spLocks noChangeShapeType="1"/>
          </p:cNvSpPr>
          <p:nvPr/>
        </p:nvSpPr>
        <p:spPr bwMode="auto">
          <a:xfrm>
            <a:off x="4500563" y="4595813"/>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1566" name="Line 29">
            <a:extLst>
              <a:ext uri="{FF2B5EF4-FFF2-40B4-BE49-F238E27FC236}">
                <a16:creationId xmlns:a16="http://schemas.microsoft.com/office/drawing/2014/main" id="{02F0094D-02DA-475A-B484-E0669278BD45}"/>
              </a:ext>
            </a:extLst>
          </p:cNvPr>
          <p:cNvSpPr>
            <a:spLocks noChangeShapeType="1"/>
          </p:cNvSpPr>
          <p:nvPr/>
        </p:nvSpPr>
        <p:spPr bwMode="auto">
          <a:xfrm>
            <a:off x="4529138" y="5203825"/>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6355"/>
                                        </p:tgtEl>
                                        <p:attrNameLst>
                                          <p:attrName>style.visibility</p:attrName>
                                        </p:attrNameLst>
                                      </p:cBhvr>
                                      <p:to>
                                        <p:strVal val="visible"/>
                                      </p:to>
                                    </p:set>
                                    <p:animEffect transition="in" filter="wipe(left)">
                                      <p:cBhvr>
                                        <p:cTn id="7" dur="500"/>
                                        <p:tgtEl>
                                          <p:spTgt spid="3563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5"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Contents">
            <a:extLst>
              <a:ext uri="{FF2B5EF4-FFF2-40B4-BE49-F238E27FC236}">
                <a16:creationId xmlns:a16="http://schemas.microsoft.com/office/drawing/2014/main" id="{039C92C5-E96D-4210-8FAD-8EDB7EF6D4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2259" name="Text Box 3">
            <a:extLst>
              <a:ext uri="{FF2B5EF4-FFF2-40B4-BE49-F238E27FC236}">
                <a16:creationId xmlns:a16="http://schemas.microsoft.com/office/drawing/2014/main" id="{C4B7103B-49A9-4770-8E63-3A7156601E55}"/>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Tasa Metabólica</a:t>
            </a:r>
          </a:p>
        </p:txBody>
      </p:sp>
      <p:sp>
        <p:nvSpPr>
          <p:cNvPr id="352260" name="Text Box 4">
            <a:extLst>
              <a:ext uri="{FF2B5EF4-FFF2-40B4-BE49-F238E27FC236}">
                <a16:creationId xmlns:a16="http://schemas.microsoft.com/office/drawing/2014/main" id="{204634BA-AAB9-4CE8-A0B0-66D3C7B3FBA0}"/>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taza en la cual el cuerpo gasta energía en descanso y durante el ejercicio</a:t>
            </a:r>
          </a:p>
        </p:txBody>
      </p:sp>
      <p:sp>
        <p:nvSpPr>
          <p:cNvPr id="352261" name="Text Box 5">
            <a:extLst>
              <a:ext uri="{FF2B5EF4-FFF2-40B4-BE49-F238E27FC236}">
                <a16:creationId xmlns:a16="http://schemas.microsoft.com/office/drawing/2014/main" id="{1EAD7240-2CAE-46AC-978A-0D3E300E8212}"/>
              </a:ext>
            </a:extLst>
          </p:cNvPr>
          <p:cNvSpPr txBox="1">
            <a:spLocks noChangeArrowheads="1"/>
          </p:cNvSpPr>
          <p:nvPr/>
        </p:nvSpPr>
        <p:spPr bwMode="auto">
          <a:xfrm>
            <a:off x="609600" y="2465388"/>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Medida como un consumo de oxígeno total del organismo y su equivalente calórico</a:t>
            </a:r>
          </a:p>
        </p:txBody>
      </p:sp>
      <p:sp>
        <p:nvSpPr>
          <p:cNvPr id="352262" name="Text Box 6">
            <a:extLst>
              <a:ext uri="{FF2B5EF4-FFF2-40B4-BE49-F238E27FC236}">
                <a16:creationId xmlns:a16="http://schemas.microsoft.com/office/drawing/2014/main" id="{E608F8DD-3661-4AA0-84B6-AF7CE606AA81}"/>
              </a:ext>
            </a:extLst>
          </p:cNvPr>
          <p:cNvSpPr txBox="1">
            <a:spLocks noChangeArrowheads="1"/>
          </p:cNvSpPr>
          <p:nvPr/>
        </p:nvSpPr>
        <p:spPr bwMode="auto">
          <a:xfrm>
            <a:off x="609600" y="4441825"/>
            <a:ext cx="56388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energía mínima requerida para las actividades diarias nomales puede fluctuar de 1,800 ao 3,000 kcal/24 hr</a:t>
            </a:r>
          </a:p>
        </p:txBody>
      </p:sp>
      <p:pic>
        <p:nvPicPr>
          <p:cNvPr id="352263" name="Picture 7" descr="Kilowattmeter">
            <a:extLst>
              <a:ext uri="{FF2B5EF4-FFF2-40B4-BE49-F238E27FC236}">
                <a16:creationId xmlns:a16="http://schemas.microsoft.com/office/drawing/2014/main" id="{BB303769-5614-419C-ADE7-8BCC73556A7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4540250"/>
            <a:ext cx="2284413" cy="217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2264" name="Text Box 8">
            <a:extLst>
              <a:ext uri="{FF2B5EF4-FFF2-40B4-BE49-F238E27FC236}">
                <a16:creationId xmlns:a16="http://schemas.microsoft.com/office/drawing/2014/main" id="{6AB17592-B8B0-43EA-93F3-46B4CD6918E8}"/>
              </a:ext>
            </a:extLst>
          </p:cNvPr>
          <p:cNvSpPr txBox="1">
            <a:spLocks noChangeArrowheads="1"/>
          </p:cNvSpPr>
          <p:nvPr/>
        </p:nvSpPr>
        <p:spPr bwMode="auto">
          <a:xfrm>
            <a:off x="609600" y="3289300"/>
            <a:ext cx="83058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taza metabólica basal o en reposo (TMB) es la energía mínima requerida para las funciones fisiológicas esenciales (varía entre 1,200 y 2,400 kcal/24 hr)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352263"/>
                                        </p:tgtEl>
                                        <p:attrNameLst>
                                          <p:attrName>style.visibility</p:attrName>
                                        </p:attrNameLst>
                                      </p:cBhvr>
                                      <p:to>
                                        <p:strVal val="visible"/>
                                      </p:to>
                                    </p:set>
                                    <p:animEffect transition="in" filter="wipe(down)">
                                      <p:cBhvr>
                                        <p:cTn id="7" dur="500"/>
                                        <p:tgtEl>
                                          <p:spTgt spid="35226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52259"/>
                                        </p:tgtEl>
                                        <p:attrNameLst>
                                          <p:attrName>style.visibility</p:attrName>
                                        </p:attrNameLst>
                                      </p:cBhvr>
                                      <p:to>
                                        <p:strVal val="visible"/>
                                      </p:to>
                                    </p:set>
                                    <p:animEffect transition="in" filter="wipe(left)">
                                      <p:cBhvr>
                                        <p:cTn id="11" dur="500"/>
                                        <p:tgtEl>
                                          <p:spTgt spid="35225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52260"/>
                                        </p:tgtEl>
                                        <p:attrNameLst>
                                          <p:attrName>style.visibility</p:attrName>
                                        </p:attrNameLst>
                                      </p:cBhvr>
                                      <p:to>
                                        <p:strVal val="visible"/>
                                      </p:to>
                                    </p:set>
                                    <p:animEffect transition="in" filter="wipe(left)">
                                      <p:cBhvr>
                                        <p:cTn id="16" dur="500"/>
                                        <p:tgtEl>
                                          <p:spTgt spid="35226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352261"/>
                                        </p:tgtEl>
                                        <p:attrNameLst>
                                          <p:attrName>style.visibility</p:attrName>
                                        </p:attrNameLst>
                                      </p:cBhvr>
                                      <p:to>
                                        <p:strVal val="visible"/>
                                      </p:to>
                                    </p:set>
                                    <p:animEffect transition="in" filter="wipe(left)">
                                      <p:cBhvr>
                                        <p:cTn id="21" dur="500"/>
                                        <p:tgtEl>
                                          <p:spTgt spid="35226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352264"/>
                                        </p:tgtEl>
                                        <p:attrNameLst>
                                          <p:attrName>style.visibility</p:attrName>
                                        </p:attrNameLst>
                                      </p:cBhvr>
                                      <p:to>
                                        <p:strVal val="visible"/>
                                      </p:to>
                                    </p:set>
                                    <p:animEffect transition="in" filter="wipe(left)">
                                      <p:cBhvr>
                                        <p:cTn id="26" dur="500"/>
                                        <p:tgtEl>
                                          <p:spTgt spid="35226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52262"/>
                                        </p:tgtEl>
                                        <p:attrNameLst>
                                          <p:attrName>style.visibility</p:attrName>
                                        </p:attrNameLst>
                                      </p:cBhvr>
                                      <p:to>
                                        <p:strVal val="visible"/>
                                      </p:to>
                                    </p:set>
                                    <p:animEffect transition="in" filter="wipe(left)">
                                      <p:cBhvr>
                                        <p:cTn id="31" dur="500"/>
                                        <p:tgtEl>
                                          <p:spTgt spid="352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259" grpId="0" autoUpdateAnimBg="0"/>
      <p:bldP spid="352260" grpId="0" autoUpdateAnimBg="0"/>
      <p:bldP spid="352261" grpId="0" autoUpdateAnimBg="0"/>
      <p:bldP spid="352262" grpId="0" autoUpdateAnimBg="0"/>
      <p:bldP spid="352264" grpId="0"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Contents">
            <a:extLst>
              <a:ext uri="{FF2B5EF4-FFF2-40B4-BE49-F238E27FC236}">
                <a16:creationId xmlns:a16="http://schemas.microsoft.com/office/drawing/2014/main" id="{14D173C7-1085-4934-8029-3A19246047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3" name="Text Box 3">
            <a:extLst>
              <a:ext uri="{FF2B5EF4-FFF2-40B4-BE49-F238E27FC236}">
                <a16:creationId xmlns:a16="http://schemas.microsoft.com/office/drawing/2014/main" id="{0B39B643-BE2C-42A9-B4E6-86A37557B49B}"/>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 Tasa Metabólica</a:t>
            </a:r>
          </a:p>
        </p:txBody>
      </p:sp>
      <p:sp>
        <p:nvSpPr>
          <p:cNvPr id="358404" name="Rectangle 4">
            <a:extLst>
              <a:ext uri="{FF2B5EF4-FFF2-40B4-BE49-F238E27FC236}">
                <a16:creationId xmlns:a16="http://schemas.microsoft.com/office/drawing/2014/main" id="{CD79E39D-DFB1-427B-9EA6-240DFD9ED77B}"/>
              </a:ext>
            </a:extLst>
          </p:cNvPr>
          <p:cNvSpPr>
            <a:spLocks noChangeArrowheads="1"/>
          </p:cNvSpPr>
          <p:nvPr/>
        </p:nvSpPr>
        <p:spPr bwMode="auto">
          <a:xfrm>
            <a:off x="1603375" y="1212850"/>
            <a:ext cx="6296025"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TASA METABÓLICA BASAL (TMB)</a:t>
            </a:r>
          </a:p>
        </p:txBody>
      </p:sp>
      <p:sp>
        <p:nvSpPr>
          <p:cNvPr id="358405" name="Rectangle 5">
            <a:extLst>
              <a:ext uri="{FF2B5EF4-FFF2-40B4-BE49-F238E27FC236}">
                <a16:creationId xmlns:a16="http://schemas.microsoft.com/office/drawing/2014/main" id="{A8082871-7DC3-4794-A841-D562630A3A02}"/>
              </a:ext>
            </a:extLst>
          </p:cNvPr>
          <p:cNvSpPr>
            <a:spLocks noChangeArrowheads="1"/>
          </p:cNvSpPr>
          <p:nvPr/>
        </p:nvSpPr>
        <p:spPr bwMode="auto">
          <a:xfrm>
            <a:off x="2284413" y="2081213"/>
            <a:ext cx="4419600" cy="6937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EXPRESIÓN</a:t>
            </a:r>
          </a:p>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(UNIDAD DE MEDIDA)</a:t>
            </a:r>
          </a:p>
        </p:txBody>
      </p:sp>
      <p:sp>
        <p:nvSpPr>
          <p:cNvPr id="358406" name="Rectangle 6">
            <a:extLst>
              <a:ext uri="{FF2B5EF4-FFF2-40B4-BE49-F238E27FC236}">
                <a16:creationId xmlns:a16="http://schemas.microsoft.com/office/drawing/2014/main" id="{B3BB1290-E07F-4105-89A6-9999EC27BBF9}"/>
              </a:ext>
            </a:extLst>
          </p:cNvPr>
          <p:cNvSpPr>
            <a:spLocks noChangeArrowheads="1"/>
          </p:cNvSpPr>
          <p:nvPr/>
        </p:nvSpPr>
        <p:spPr bwMode="auto">
          <a:xfrm>
            <a:off x="534988" y="4786313"/>
            <a:ext cx="2922587"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kcal ∙ kg</a:t>
            </a:r>
            <a:r>
              <a:rPr lang="es-PR" sz="2600" i="0" baseline="30000">
                <a:effectLst>
                  <a:outerShdw blurRad="38100" dist="38100" dir="2700000" algn="tl">
                    <a:srgbClr val="C0C0C0"/>
                  </a:outerShdw>
                </a:effectLst>
                <a:latin typeface="Arial" charset="0"/>
              </a:rPr>
              <a:t>-</a:t>
            </a:r>
            <a:r>
              <a:rPr lang="es-PR" sz="2600" i="0" baseline="30000">
                <a:solidFill>
                  <a:srgbClr val="000000"/>
                </a:solidFill>
                <a:effectLst>
                  <a:outerShdw blurRad="38100" dist="38100" dir="2700000" algn="tl">
                    <a:srgbClr val="C0C0C0"/>
                  </a:outerShdw>
                </a:effectLst>
                <a:latin typeface="Arial" charset="0"/>
              </a:rPr>
              <a:t>1</a:t>
            </a:r>
            <a:r>
              <a:rPr lang="es-PR" sz="2600" i="0">
                <a:solidFill>
                  <a:srgbClr val="000000"/>
                </a:solidFill>
                <a:effectLst>
                  <a:outerShdw blurRad="38100" dist="38100" dir="2700000" algn="tl">
                    <a:srgbClr val="C0C0C0"/>
                  </a:outerShdw>
                </a:effectLst>
                <a:latin typeface="Arial" charset="0"/>
              </a:rPr>
              <a:t> ∙ min</a:t>
            </a:r>
            <a:r>
              <a:rPr lang="es-PR" sz="2600" i="0" baseline="30000">
                <a:effectLst>
                  <a:outerShdw blurRad="38100" dist="38100" dir="2700000" algn="tl">
                    <a:srgbClr val="C0C0C0"/>
                  </a:outerShdw>
                </a:effectLst>
                <a:latin typeface="Arial" charset="0"/>
              </a:rPr>
              <a:t>-</a:t>
            </a:r>
            <a:r>
              <a:rPr lang="es-PR" sz="2600" i="0" baseline="30000">
                <a:solidFill>
                  <a:srgbClr val="000000"/>
                </a:solidFill>
                <a:effectLst>
                  <a:outerShdw blurRad="38100" dist="38100" dir="2700000" algn="tl">
                    <a:srgbClr val="C0C0C0"/>
                  </a:outerShdw>
                </a:effectLst>
                <a:latin typeface="Arial" charset="0"/>
              </a:rPr>
              <a:t>1</a:t>
            </a:r>
            <a:endParaRPr lang="en-US" sz="2600" i="0" baseline="30000">
              <a:solidFill>
                <a:srgbClr val="000000"/>
              </a:solidFill>
              <a:effectLst>
                <a:outerShdw blurRad="38100" dist="38100" dir="2700000" algn="tl">
                  <a:srgbClr val="C0C0C0"/>
                </a:outerShdw>
              </a:effectLst>
              <a:latin typeface="Arial" charset="0"/>
            </a:endParaRPr>
          </a:p>
        </p:txBody>
      </p:sp>
      <p:sp>
        <p:nvSpPr>
          <p:cNvPr id="153607" name="Text Box 7">
            <a:extLst>
              <a:ext uri="{FF2B5EF4-FFF2-40B4-BE49-F238E27FC236}">
                <a16:creationId xmlns:a16="http://schemas.microsoft.com/office/drawing/2014/main" id="{334ECC27-D194-4539-8F65-2ACC27D88E1F}"/>
              </a:ext>
            </a:extLst>
          </p:cNvPr>
          <p:cNvSpPr txBox="1">
            <a:spLocks noChangeArrowheads="1"/>
          </p:cNvSpPr>
          <p:nvPr/>
        </p:nvSpPr>
        <p:spPr bwMode="auto">
          <a:xfrm>
            <a:off x="292100" y="2862263"/>
            <a:ext cx="36449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kilocalorías por kilogramo de</a:t>
            </a:r>
          </a:p>
          <a:p>
            <a:pPr algn="ctr">
              <a:lnSpc>
                <a:spcPct val="90000"/>
              </a:lnSpc>
            </a:pPr>
            <a:r>
              <a:rPr lang="en-US" altLang="en-US" sz="2600" i="0">
                <a:latin typeface="Arial" panose="020B0604020202020204" pitchFamily="34" charset="0"/>
              </a:rPr>
              <a:t>Masa Corporal Activa</a:t>
            </a:r>
          </a:p>
          <a:p>
            <a:pPr algn="ctr">
              <a:lnSpc>
                <a:spcPct val="90000"/>
              </a:lnSpc>
            </a:pPr>
            <a:r>
              <a:rPr lang="en-US" altLang="en-US" sz="2600" i="0">
                <a:latin typeface="Arial" panose="020B0604020202020204" pitchFamily="34" charset="0"/>
              </a:rPr>
              <a:t>por Minuto</a:t>
            </a:r>
          </a:p>
        </p:txBody>
      </p:sp>
      <p:sp>
        <p:nvSpPr>
          <p:cNvPr id="153608" name="Line 8">
            <a:extLst>
              <a:ext uri="{FF2B5EF4-FFF2-40B4-BE49-F238E27FC236}">
                <a16:creationId xmlns:a16="http://schemas.microsoft.com/office/drawing/2014/main" id="{AA347092-F75A-4C0D-90C7-E15BD6F41BC9}"/>
              </a:ext>
            </a:extLst>
          </p:cNvPr>
          <p:cNvSpPr>
            <a:spLocks noChangeShapeType="1"/>
          </p:cNvSpPr>
          <p:nvPr/>
        </p:nvSpPr>
        <p:spPr bwMode="auto">
          <a:xfrm>
            <a:off x="4470400" y="1520825"/>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3609" name="Freeform 10">
            <a:extLst>
              <a:ext uri="{FF2B5EF4-FFF2-40B4-BE49-F238E27FC236}">
                <a16:creationId xmlns:a16="http://schemas.microsoft.com/office/drawing/2014/main" id="{AE979946-DE5E-468B-A50C-4CC5E1D25E18}"/>
              </a:ext>
            </a:extLst>
          </p:cNvPr>
          <p:cNvSpPr>
            <a:spLocks/>
          </p:cNvSpPr>
          <p:nvPr/>
        </p:nvSpPr>
        <p:spPr bwMode="auto">
          <a:xfrm rot="-5400000" flipH="1" flipV="1">
            <a:off x="2058988" y="1724025"/>
            <a:ext cx="693737" cy="1858963"/>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3610" name="Line 15">
            <a:extLst>
              <a:ext uri="{FF2B5EF4-FFF2-40B4-BE49-F238E27FC236}">
                <a16:creationId xmlns:a16="http://schemas.microsoft.com/office/drawing/2014/main" id="{8C1F5F6F-34A2-493F-968E-EC1DA98F407C}"/>
              </a:ext>
            </a:extLst>
          </p:cNvPr>
          <p:cNvSpPr>
            <a:spLocks noChangeShapeType="1"/>
          </p:cNvSpPr>
          <p:nvPr/>
        </p:nvSpPr>
        <p:spPr bwMode="auto">
          <a:xfrm>
            <a:off x="1963738" y="4327525"/>
            <a:ext cx="0" cy="465138"/>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8424" name="Rectangle 24">
            <a:extLst>
              <a:ext uri="{FF2B5EF4-FFF2-40B4-BE49-F238E27FC236}">
                <a16:creationId xmlns:a16="http://schemas.microsoft.com/office/drawing/2014/main" id="{2971DFE1-85D0-4791-8885-7C353E7B0BB2}"/>
              </a:ext>
            </a:extLst>
          </p:cNvPr>
          <p:cNvSpPr>
            <a:spLocks noChangeArrowheads="1"/>
          </p:cNvSpPr>
          <p:nvPr/>
        </p:nvSpPr>
        <p:spPr bwMode="auto">
          <a:xfrm>
            <a:off x="5576888" y="4799013"/>
            <a:ext cx="2922587"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kcal ∙ m</a:t>
            </a:r>
            <a:r>
              <a:rPr lang="es-PR" sz="2600" i="0" baseline="30000">
                <a:effectLst>
                  <a:outerShdw blurRad="38100" dist="38100" dir="2700000" algn="tl">
                    <a:srgbClr val="C0C0C0"/>
                  </a:outerShdw>
                </a:effectLst>
                <a:latin typeface="Arial" charset="0"/>
              </a:rPr>
              <a:t>2</a:t>
            </a:r>
            <a:r>
              <a:rPr lang="es-PR" sz="2600" i="0">
                <a:solidFill>
                  <a:srgbClr val="000000"/>
                </a:solidFill>
                <a:effectLst>
                  <a:outerShdw blurRad="38100" dist="38100" dir="2700000" algn="tl">
                    <a:srgbClr val="C0C0C0"/>
                  </a:outerShdw>
                </a:effectLst>
                <a:latin typeface="Arial" charset="0"/>
              </a:rPr>
              <a:t> ∙ h</a:t>
            </a:r>
            <a:r>
              <a:rPr lang="es-PR" sz="2600" i="0" baseline="30000">
                <a:effectLst>
                  <a:outerShdw blurRad="38100" dist="38100" dir="2700000" algn="tl">
                    <a:srgbClr val="C0C0C0"/>
                  </a:outerShdw>
                </a:effectLst>
                <a:latin typeface="Arial" charset="0"/>
              </a:rPr>
              <a:t>-</a:t>
            </a:r>
            <a:r>
              <a:rPr lang="es-PR" sz="2600" i="0" baseline="30000">
                <a:solidFill>
                  <a:srgbClr val="000000"/>
                </a:solidFill>
                <a:effectLst>
                  <a:outerShdw blurRad="38100" dist="38100" dir="2700000" algn="tl">
                    <a:srgbClr val="C0C0C0"/>
                  </a:outerShdw>
                </a:effectLst>
                <a:latin typeface="Arial" charset="0"/>
              </a:rPr>
              <a:t>1</a:t>
            </a:r>
            <a:endParaRPr lang="en-US" sz="2600" i="0" baseline="30000">
              <a:solidFill>
                <a:srgbClr val="000000"/>
              </a:solidFill>
              <a:effectLst>
                <a:outerShdw blurRad="38100" dist="38100" dir="2700000" algn="tl">
                  <a:srgbClr val="C0C0C0"/>
                </a:outerShdw>
              </a:effectLst>
              <a:latin typeface="Arial" charset="0"/>
            </a:endParaRPr>
          </a:p>
        </p:txBody>
      </p:sp>
      <p:sp>
        <p:nvSpPr>
          <p:cNvPr id="153612" name="Text Box 25">
            <a:extLst>
              <a:ext uri="{FF2B5EF4-FFF2-40B4-BE49-F238E27FC236}">
                <a16:creationId xmlns:a16="http://schemas.microsoft.com/office/drawing/2014/main" id="{FB06FBE5-8580-4E55-B166-5B4548EB4B59}"/>
              </a:ext>
            </a:extLst>
          </p:cNvPr>
          <p:cNvSpPr txBox="1">
            <a:spLocks noChangeArrowheads="1"/>
          </p:cNvSpPr>
          <p:nvPr/>
        </p:nvSpPr>
        <p:spPr bwMode="auto">
          <a:xfrm>
            <a:off x="4546600" y="2862263"/>
            <a:ext cx="45593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kilocalorías por</a:t>
            </a:r>
          </a:p>
          <a:p>
            <a:pPr algn="ctr">
              <a:lnSpc>
                <a:spcPct val="90000"/>
              </a:lnSpc>
            </a:pPr>
            <a:r>
              <a:rPr lang="en-US" altLang="en-US" sz="2600" i="0">
                <a:latin typeface="Arial" panose="020B0604020202020204" pitchFamily="34" charset="0"/>
              </a:rPr>
              <a:t>metro cuadrado de</a:t>
            </a:r>
          </a:p>
          <a:p>
            <a:pPr algn="ctr">
              <a:lnSpc>
                <a:spcPct val="90000"/>
              </a:lnSpc>
            </a:pPr>
            <a:r>
              <a:rPr lang="en-US" altLang="en-US" sz="2600" i="0">
                <a:latin typeface="Arial" panose="020B0604020202020204" pitchFamily="34" charset="0"/>
              </a:rPr>
              <a:t>Área de Superficie Corporal</a:t>
            </a:r>
          </a:p>
          <a:p>
            <a:pPr algn="ctr">
              <a:lnSpc>
                <a:spcPct val="90000"/>
              </a:lnSpc>
            </a:pPr>
            <a:r>
              <a:rPr lang="en-US" altLang="en-US" sz="2600" i="0">
                <a:latin typeface="Arial" panose="020B0604020202020204" pitchFamily="34" charset="0"/>
              </a:rPr>
              <a:t>por hora</a:t>
            </a:r>
          </a:p>
        </p:txBody>
      </p:sp>
      <p:sp>
        <p:nvSpPr>
          <p:cNvPr id="153613" name="Freeform 26">
            <a:extLst>
              <a:ext uri="{FF2B5EF4-FFF2-40B4-BE49-F238E27FC236}">
                <a16:creationId xmlns:a16="http://schemas.microsoft.com/office/drawing/2014/main" id="{62BBE053-610C-49E7-81C3-23B122CA569D}"/>
              </a:ext>
            </a:extLst>
          </p:cNvPr>
          <p:cNvSpPr>
            <a:spLocks/>
          </p:cNvSpPr>
          <p:nvPr/>
        </p:nvSpPr>
        <p:spPr bwMode="auto">
          <a:xfrm rot="5400000" flipV="1">
            <a:off x="6224588" y="1724025"/>
            <a:ext cx="693737" cy="1858963"/>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3614" name="Line 27">
            <a:extLst>
              <a:ext uri="{FF2B5EF4-FFF2-40B4-BE49-F238E27FC236}">
                <a16:creationId xmlns:a16="http://schemas.microsoft.com/office/drawing/2014/main" id="{200FE7E6-BCA1-4B30-9EC2-A291E6A339DA}"/>
              </a:ext>
            </a:extLst>
          </p:cNvPr>
          <p:cNvSpPr>
            <a:spLocks noChangeShapeType="1"/>
          </p:cNvSpPr>
          <p:nvPr/>
        </p:nvSpPr>
        <p:spPr bwMode="auto">
          <a:xfrm>
            <a:off x="7005638" y="4327525"/>
            <a:ext cx="0" cy="465138"/>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3615" name="Line 28">
            <a:extLst>
              <a:ext uri="{FF2B5EF4-FFF2-40B4-BE49-F238E27FC236}">
                <a16:creationId xmlns:a16="http://schemas.microsoft.com/office/drawing/2014/main" id="{6C310330-24AE-4080-B162-EC3283DD9A9F}"/>
              </a:ext>
            </a:extLst>
          </p:cNvPr>
          <p:cNvSpPr>
            <a:spLocks noChangeShapeType="1"/>
          </p:cNvSpPr>
          <p:nvPr/>
        </p:nvSpPr>
        <p:spPr bwMode="auto">
          <a:xfrm>
            <a:off x="4470400" y="2727325"/>
            <a:ext cx="0" cy="28479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3616" name="Text Box 29">
            <a:extLst>
              <a:ext uri="{FF2B5EF4-FFF2-40B4-BE49-F238E27FC236}">
                <a16:creationId xmlns:a16="http://schemas.microsoft.com/office/drawing/2014/main" id="{115892DA-573B-4F88-8469-0D1F3A3A9EC1}"/>
              </a:ext>
            </a:extLst>
          </p:cNvPr>
          <p:cNvSpPr txBox="1">
            <a:spLocks noChangeArrowheads="1"/>
          </p:cNvSpPr>
          <p:nvPr/>
        </p:nvSpPr>
        <p:spPr bwMode="auto">
          <a:xfrm>
            <a:off x="4460875" y="4387850"/>
            <a:ext cx="1585913"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700"/>
              <a:t>(la más común)</a:t>
            </a:r>
          </a:p>
        </p:txBody>
      </p:sp>
      <p:sp>
        <p:nvSpPr>
          <p:cNvPr id="153617" name="Text Box 30">
            <a:extLst>
              <a:ext uri="{FF2B5EF4-FFF2-40B4-BE49-F238E27FC236}">
                <a16:creationId xmlns:a16="http://schemas.microsoft.com/office/drawing/2014/main" id="{DBA3617F-B07F-4942-8B12-38A6FDD02719}"/>
              </a:ext>
            </a:extLst>
          </p:cNvPr>
          <p:cNvSpPr txBox="1">
            <a:spLocks noChangeArrowheads="1"/>
          </p:cNvSpPr>
          <p:nvPr/>
        </p:nvSpPr>
        <p:spPr bwMode="auto">
          <a:xfrm>
            <a:off x="2644775" y="5461000"/>
            <a:ext cx="3644900"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kilocalorías por día</a:t>
            </a:r>
          </a:p>
        </p:txBody>
      </p:sp>
      <p:sp>
        <p:nvSpPr>
          <p:cNvPr id="358431" name="Rectangle 31">
            <a:extLst>
              <a:ext uri="{FF2B5EF4-FFF2-40B4-BE49-F238E27FC236}">
                <a16:creationId xmlns:a16="http://schemas.microsoft.com/office/drawing/2014/main" id="{DCA8E178-A8F2-443F-AA38-03153D111F7D}"/>
              </a:ext>
            </a:extLst>
          </p:cNvPr>
          <p:cNvSpPr>
            <a:spLocks noChangeArrowheads="1"/>
          </p:cNvSpPr>
          <p:nvPr/>
        </p:nvSpPr>
        <p:spPr bwMode="auto">
          <a:xfrm>
            <a:off x="3554413" y="6313488"/>
            <a:ext cx="1909762"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kcal ∙ día</a:t>
            </a:r>
            <a:r>
              <a:rPr lang="es-PR" sz="2600" i="0" baseline="30000">
                <a:effectLst>
                  <a:outerShdw blurRad="38100" dist="38100" dir="2700000" algn="tl">
                    <a:srgbClr val="C0C0C0"/>
                  </a:outerShdw>
                </a:effectLst>
                <a:latin typeface="Arial" charset="0"/>
              </a:rPr>
              <a:t>-</a:t>
            </a:r>
            <a:r>
              <a:rPr lang="es-PR" sz="2600" i="0" baseline="30000">
                <a:solidFill>
                  <a:srgbClr val="000000"/>
                </a:solidFill>
                <a:effectLst>
                  <a:outerShdw blurRad="38100" dist="38100" dir="2700000" algn="tl">
                    <a:srgbClr val="C0C0C0"/>
                  </a:outerShdw>
                </a:effectLst>
                <a:latin typeface="Arial" charset="0"/>
              </a:rPr>
              <a:t>1</a:t>
            </a:r>
            <a:endParaRPr lang="en-US" sz="2600" i="0" baseline="30000">
              <a:solidFill>
                <a:srgbClr val="000000"/>
              </a:solidFill>
              <a:effectLst>
                <a:outerShdw blurRad="38100" dist="38100" dir="2700000" algn="tl">
                  <a:srgbClr val="C0C0C0"/>
                </a:outerShdw>
              </a:effectLst>
              <a:latin typeface="Arial" charset="0"/>
            </a:endParaRPr>
          </a:p>
        </p:txBody>
      </p:sp>
      <p:sp>
        <p:nvSpPr>
          <p:cNvPr id="153619" name="Line 32">
            <a:extLst>
              <a:ext uri="{FF2B5EF4-FFF2-40B4-BE49-F238E27FC236}">
                <a16:creationId xmlns:a16="http://schemas.microsoft.com/office/drawing/2014/main" id="{B38C7564-BB2B-4DA3-8CD8-24136C62722B}"/>
              </a:ext>
            </a:extLst>
          </p:cNvPr>
          <p:cNvSpPr>
            <a:spLocks noChangeShapeType="1"/>
          </p:cNvSpPr>
          <p:nvPr/>
        </p:nvSpPr>
        <p:spPr bwMode="auto">
          <a:xfrm>
            <a:off x="4491038" y="5854700"/>
            <a:ext cx="0" cy="465138"/>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58433" name="Rectangle 33">
            <a:extLst>
              <a:ext uri="{FF2B5EF4-FFF2-40B4-BE49-F238E27FC236}">
                <a16:creationId xmlns:a16="http://schemas.microsoft.com/office/drawing/2014/main" id="{EECAF365-DC61-416A-BBA6-387D9CB9124D}"/>
              </a:ext>
            </a:extLst>
          </p:cNvPr>
          <p:cNvSpPr>
            <a:spLocks noChangeArrowheads="1"/>
          </p:cNvSpPr>
          <p:nvPr/>
        </p:nvSpPr>
        <p:spPr bwMode="auto">
          <a:xfrm>
            <a:off x="528638" y="5111750"/>
            <a:ext cx="292100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(kcal ∙ MCA</a:t>
            </a:r>
            <a:r>
              <a:rPr lang="es-PR" sz="2200" baseline="30000">
                <a:effectLst>
                  <a:outerShdw blurRad="38100" dist="38100" dir="2700000" algn="tl">
                    <a:srgbClr val="C0C0C0"/>
                  </a:outerShdw>
                </a:effectLst>
                <a:latin typeface="Arial" charset="0"/>
              </a:rPr>
              <a:t>-</a:t>
            </a:r>
            <a:r>
              <a:rPr lang="es-PR" sz="2200" baseline="30000">
                <a:solidFill>
                  <a:srgbClr val="000000"/>
                </a:solidFill>
                <a:effectLst>
                  <a:outerShdw blurRad="38100" dist="38100" dir="2700000" algn="tl">
                    <a:srgbClr val="C0C0C0"/>
                  </a:outerShdw>
                </a:effectLst>
                <a:latin typeface="Arial" charset="0"/>
              </a:rPr>
              <a:t>1</a:t>
            </a:r>
            <a:r>
              <a:rPr lang="es-PR" sz="2200">
                <a:solidFill>
                  <a:srgbClr val="000000"/>
                </a:solidFill>
                <a:effectLst>
                  <a:outerShdw blurRad="38100" dist="38100" dir="2700000" algn="tl">
                    <a:srgbClr val="C0C0C0"/>
                  </a:outerShdw>
                </a:effectLst>
                <a:latin typeface="Arial" charset="0"/>
              </a:rPr>
              <a:t> ∙ min</a:t>
            </a:r>
            <a:r>
              <a:rPr lang="es-PR" sz="2200" baseline="30000">
                <a:effectLst>
                  <a:outerShdw blurRad="38100" dist="38100" dir="2700000" algn="tl">
                    <a:srgbClr val="C0C0C0"/>
                  </a:outerShdw>
                </a:effectLst>
                <a:latin typeface="Arial" charset="0"/>
              </a:rPr>
              <a:t>-</a:t>
            </a:r>
            <a:r>
              <a:rPr lang="es-PR" sz="2200" baseline="30000">
                <a:solidFill>
                  <a:srgbClr val="000000"/>
                </a:solidFill>
                <a:effectLst>
                  <a:outerShdw blurRad="38100" dist="38100" dir="2700000" algn="tl">
                    <a:srgbClr val="C0C0C0"/>
                  </a:outerShdw>
                </a:effectLst>
                <a:latin typeface="Arial" charset="0"/>
              </a:rPr>
              <a:t>1</a:t>
            </a:r>
            <a:r>
              <a:rPr lang="es-PR" sz="2200">
                <a:solidFill>
                  <a:srgbClr val="000000"/>
                </a:solidFill>
                <a:effectLst>
                  <a:outerShdw blurRad="38100" dist="38100" dir="2700000" algn="tl">
                    <a:srgbClr val="C0C0C0"/>
                  </a:outerShdw>
                </a:effectLst>
                <a:latin typeface="Arial" charset="0"/>
              </a:rPr>
              <a:t>)</a:t>
            </a:r>
            <a:endParaRPr lang="en-US" sz="2200">
              <a:solidFill>
                <a:srgbClr val="000000"/>
              </a:solidFill>
              <a:effectLst>
                <a:outerShdw blurRad="38100" dist="38100" dir="2700000" algn="tl">
                  <a:srgbClr val="C0C0C0"/>
                </a:outerShdw>
              </a:effectLst>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8403"/>
                                        </p:tgtEl>
                                        <p:attrNameLst>
                                          <p:attrName>style.visibility</p:attrName>
                                        </p:attrNameLst>
                                      </p:cBhvr>
                                      <p:to>
                                        <p:strVal val="visible"/>
                                      </p:to>
                                    </p:set>
                                    <p:animEffect transition="in" filter="wipe(left)">
                                      <p:cBhvr>
                                        <p:cTn id="7" dur="500"/>
                                        <p:tgtEl>
                                          <p:spTgt spid="3584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3"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descr="Contents">
            <a:extLst>
              <a:ext uri="{FF2B5EF4-FFF2-40B4-BE49-F238E27FC236}">
                <a16:creationId xmlns:a16="http://schemas.microsoft.com/office/drawing/2014/main" id="{C5A41EC9-D1EF-4836-AA7A-EDA0CD8A4B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39" name="Text Box 3">
            <a:extLst>
              <a:ext uri="{FF2B5EF4-FFF2-40B4-BE49-F238E27FC236}">
                <a16:creationId xmlns:a16="http://schemas.microsoft.com/office/drawing/2014/main" id="{E94CC168-DA34-4A5A-9776-8631EFC0F1A0}"/>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Fuentes Energéticas</a:t>
            </a:r>
          </a:p>
        </p:txBody>
      </p:sp>
      <p:sp>
        <p:nvSpPr>
          <p:cNvPr id="91140" name="Text Box 4">
            <a:extLst>
              <a:ext uri="{FF2B5EF4-FFF2-40B4-BE49-F238E27FC236}">
                <a16:creationId xmlns:a16="http://schemas.microsoft.com/office/drawing/2014/main" id="{9E4DC666-7F8C-4C5D-A711-3331350EB93B}"/>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En descanso, el cuerpo utiliza hidratos de carbono y grasas para energía.</a:t>
            </a:r>
          </a:p>
        </p:txBody>
      </p:sp>
      <p:sp>
        <p:nvSpPr>
          <p:cNvPr id="91141" name="Text Box 5">
            <a:extLst>
              <a:ext uri="{FF2B5EF4-FFF2-40B4-BE49-F238E27FC236}">
                <a16:creationId xmlns:a16="http://schemas.microsoft.com/office/drawing/2014/main" id="{E09C0628-860A-466B-A004-8BA7EBCF674E}"/>
              </a:ext>
            </a:extLst>
          </p:cNvPr>
          <p:cNvSpPr txBox="1">
            <a:spLocks noChangeArrowheads="1"/>
          </p:cNvSpPr>
          <p:nvPr/>
        </p:nvSpPr>
        <p:spPr bwMode="auto">
          <a:xfrm>
            <a:off x="609600" y="2552700"/>
            <a:ext cx="8382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Las proteínas proveen poca energía para la actividad celular, pero sirven de unidades estructurales para los tejidos del cuerpo.</a:t>
            </a:r>
          </a:p>
        </p:txBody>
      </p:sp>
      <p:sp>
        <p:nvSpPr>
          <p:cNvPr id="91142" name="Text Box 6">
            <a:extLst>
              <a:ext uri="{FF2B5EF4-FFF2-40B4-BE49-F238E27FC236}">
                <a16:creationId xmlns:a16="http://schemas.microsoft.com/office/drawing/2014/main" id="{1D3E10FD-38D6-48FD-B0AA-01F74A8B6F54}"/>
              </a:ext>
            </a:extLst>
          </p:cNvPr>
          <p:cNvSpPr txBox="1">
            <a:spLocks noChangeArrowheads="1"/>
          </p:cNvSpPr>
          <p:nvPr/>
        </p:nvSpPr>
        <p:spPr bwMode="auto">
          <a:xfrm>
            <a:off x="609600" y="3786188"/>
            <a:ext cx="838200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Durante un esfuerzo muscular de moderado a severo, el cuerpo dependerá principalmente de los hidratos de carbono como combustible.</a:t>
            </a:r>
          </a:p>
        </p:txBody>
      </p:sp>
      <p:pic>
        <p:nvPicPr>
          <p:cNvPr id="91143" name="Picture 7" descr="Rower">
            <a:extLst>
              <a:ext uri="{FF2B5EF4-FFF2-40B4-BE49-F238E27FC236}">
                <a16:creationId xmlns:a16="http://schemas.microsoft.com/office/drawing/2014/main" id="{84660F0C-9E12-44AE-8DF1-100C2C96C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48400" y="6000750"/>
            <a:ext cx="2741613"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91143"/>
                                        </p:tgtEl>
                                        <p:attrNameLst>
                                          <p:attrName>style.visibility</p:attrName>
                                        </p:attrNameLst>
                                      </p:cBhvr>
                                      <p:to>
                                        <p:strVal val="visible"/>
                                      </p:to>
                                    </p:set>
                                    <p:animEffect transition="in" filter="wipe(down)">
                                      <p:cBhvr>
                                        <p:cTn id="7" dur="500"/>
                                        <p:tgtEl>
                                          <p:spTgt spid="9114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1139"/>
                                        </p:tgtEl>
                                        <p:attrNameLst>
                                          <p:attrName>style.visibility</p:attrName>
                                        </p:attrNameLst>
                                      </p:cBhvr>
                                      <p:to>
                                        <p:strVal val="visible"/>
                                      </p:to>
                                    </p:set>
                                    <p:animEffect transition="in" filter="wipe(left)">
                                      <p:cBhvr>
                                        <p:cTn id="11" dur="500"/>
                                        <p:tgtEl>
                                          <p:spTgt spid="9113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91140"/>
                                        </p:tgtEl>
                                        <p:attrNameLst>
                                          <p:attrName>style.visibility</p:attrName>
                                        </p:attrNameLst>
                                      </p:cBhvr>
                                      <p:to>
                                        <p:strVal val="visible"/>
                                      </p:to>
                                    </p:set>
                                    <p:animEffect transition="in" filter="wipe(left)">
                                      <p:cBhvr>
                                        <p:cTn id="16" dur="500"/>
                                        <p:tgtEl>
                                          <p:spTgt spid="9114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1141"/>
                                        </p:tgtEl>
                                        <p:attrNameLst>
                                          <p:attrName>style.visibility</p:attrName>
                                        </p:attrNameLst>
                                      </p:cBhvr>
                                      <p:to>
                                        <p:strVal val="visible"/>
                                      </p:to>
                                    </p:set>
                                    <p:animEffect transition="in" filter="wipe(left)">
                                      <p:cBhvr>
                                        <p:cTn id="21" dur="500"/>
                                        <p:tgtEl>
                                          <p:spTgt spid="9114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91142"/>
                                        </p:tgtEl>
                                        <p:attrNameLst>
                                          <p:attrName>style.visibility</p:attrName>
                                        </p:attrNameLst>
                                      </p:cBhvr>
                                      <p:to>
                                        <p:strVal val="visible"/>
                                      </p:to>
                                    </p:set>
                                    <p:animEffect transition="in" filter="wipe(left)">
                                      <p:cBhvr>
                                        <p:cTn id="26" dur="500"/>
                                        <p:tgtEl>
                                          <p:spTgt spid="91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autoUpdateAnimBg="0"/>
      <p:bldP spid="91140" grpId="0" autoUpdateAnimBg="0"/>
      <p:bldP spid="91141" grpId="0" autoUpdateAnimBg="0"/>
      <p:bldP spid="91142" grpId="0"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6" name="Picture 2" descr="Contents">
            <a:extLst>
              <a:ext uri="{FF2B5EF4-FFF2-40B4-BE49-F238E27FC236}">
                <a16:creationId xmlns:a16="http://schemas.microsoft.com/office/drawing/2014/main" id="{6AAB3CFC-B29B-4D94-A00E-51EBD1FB2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3" name="Text Box 3">
            <a:extLst>
              <a:ext uri="{FF2B5EF4-FFF2-40B4-BE49-F238E27FC236}">
                <a16:creationId xmlns:a16="http://schemas.microsoft.com/office/drawing/2014/main" id="{6AF3B9F9-C319-4841-A22B-65C880DCC76F}"/>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Factores que Afectan la TMB/TMR</a:t>
            </a:r>
          </a:p>
        </p:txBody>
      </p:sp>
      <p:sp>
        <p:nvSpPr>
          <p:cNvPr id="51204" name="Text Box 4">
            <a:extLst>
              <a:ext uri="{FF2B5EF4-FFF2-40B4-BE49-F238E27FC236}">
                <a16:creationId xmlns:a16="http://schemas.microsoft.com/office/drawing/2014/main" id="{9092A0B2-BE0F-48C6-9E3C-6DD3E25DD46D}"/>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Entre mayor sea la </a:t>
            </a:r>
            <a:r>
              <a:rPr lang="en-US" altLang="en-US" sz="2400" i="0">
                <a:solidFill>
                  <a:schemeClr val="accent2"/>
                </a:solidFill>
                <a:latin typeface="Arial" panose="020B0604020202020204" pitchFamily="34" charset="0"/>
              </a:rPr>
              <a:t>masa libre de grasa</a:t>
            </a:r>
            <a:r>
              <a:rPr lang="en-US" altLang="en-US" sz="2400" b="0" i="0">
                <a:latin typeface="Arial" panose="020B0604020202020204" pitchFamily="34" charset="0"/>
              </a:rPr>
              <a:t>,</a:t>
            </a:r>
            <a:r>
              <a:rPr lang="en-US" altLang="en-US" sz="2400" i="0">
                <a:latin typeface="Arial" panose="020B0604020202020204" pitchFamily="34" charset="0"/>
              </a:rPr>
              <a:t> </a:t>
            </a:r>
            <a:r>
              <a:rPr lang="en-US" altLang="en-US" sz="2400" b="0" i="0">
                <a:latin typeface="Arial" panose="020B0604020202020204" pitchFamily="34" charset="0"/>
              </a:rPr>
              <a:t>más alto será la TMR</a:t>
            </a:r>
          </a:p>
        </p:txBody>
      </p:sp>
      <p:sp>
        <p:nvSpPr>
          <p:cNvPr id="51205" name="Text Box 5">
            <a:extLst>
              <a:ext uri="{FF2B5EF4-FFF2-40B4-BE49-F238E27FC236}">
                <a16:creationId xmlns:a16="http://schemas.microsoft.com/office/drawing/2014/main" id="{6513D928-6325-433A-A134-73033ED5CA83}"/>
              </a:ext>
            </a:extLst>
          </p:cNvPr>
          <p:cNvSpPr txBox="1">
            <a:spLocks noChangeArrowheads="1"/>
          </p:cNvSpPr>
          <p:nvPr/>
        </p:nvSpPr>
        <p:spPr bwMode="auto">
          <a:xfrm>
            <a:off x="609600" y="2374900"/>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Entre mayor sea el </a:t>
            </a:r>
            <a:r>
              <a:rPr lang="en-US" altLang="en-US" sz="2400" i="0">
                <a:solidFill>
                  <a:schemeClr val="accent2"/>
                </a:solidFill>
                <a:latin typeface="Arial" panose="020B0604020202020204" pitchFamily="34" charset="0"/>
              </a:rPr>
              <a:t>área de superficie corpora</a:t>
            </a:r>
            <a:r>
              <a:rPr lang="en-US" altLang="en-US" sz="2400" b="0" i="0">
                <a:latin typeface="Arial" panose="020B0604020202020204" pitchFamily="34" charset="0"/>
              </a:rPr>
              <a:t>, más alto será la TMR</a:t>
            </a:r>
          </a:p>
        </p:txBody>
      </p:sp>
      <p:sp>
        <p:nvSpPr>
          <p:cNvPr id="51206" name="Text Box 6">
            <a:extLst>
              <a:ext uri="{FF2B5EF4-FFF2-40B4-BE49-F238E27FC236}">
                <a16:creationId xmlns:a16="http://schemas.microsoft.com/office/drawing/2014/main" id="{BC64830C-3C35-4EA7-B48F-D21A5FF574C6}"/>
              </a:ext>
            </a:extLst>
          </p:cNvPr>
          <p:cNvSpPr txBox="1">
            <a:spLocks noChangeArrowheads="1"/>
          </p:cNvSpPr>
          <p:nvPr/>
        </p:nvSpPr>
        <p:spPr bwMode="auto">
          <a:xfrm>
            <a:off x="609600" y="3259138"/>
            <a:ext cx="83820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TMR disminuye gradualmente con la </a:t>
            </a:r>
            <a:r>
              <a:rPr lang="en-US" altLang="en-US" sz="2400" i="0">
                <a:solidFill>
                  <a:schemeClr val="accent2"/>
                </a:solidFill>
                <a:latin typeface="Arial" panose="020B0604020202020204" pitchFamily="34" charset="0"/>
              </a:rPr>
              <a:t>edad</a:t>
            </a:r>
          </a:p>
        </p:txBody>
      </p:sp>
      <p:sp>
        <p:nvSpPr>
          <p:cNvPr id="51207" name="Text Box 7">
            <a:extLst>
              <a:ext uri="{FF2B5EF4-FFF2-40B4-BE49-F238E27FC236}">
                <a16:creationId xmlns:a16="http://schemas.microsoft.com/office/drawing/2014/main" id="{2E4B78D3-922D-4564-A263-4E5A379DCB50}"/>
              </a:ext>
            </a:extLst>
          </p:cNvPr>
          <p:cNvSpPr txBox="1">
            <a:spLocks noChangeArrowheads="1"/>
          </p:cNvSpPr>
          <p:nvPr/>
        </p:nvSpPr>
        <p:spPr bwMode="auto">
          <a:xfrm>
            <a:off x="609600" y="3757613"/>
            <a:ext cx="83820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TMB aumenta con la </a:t>
            </a:r>
            <a:r>
              <a:rPr lang="en-US" altLang="en-US" sz="2400" i="0">
                <a:solidFill>
                  <a:schemeClr val="accent2"/>
                </a:solidFill>
                <a:latin typeface="Arial" panose="020B0604020202020204" pitchFamily="34" charset="0"/>
              </a:rPr>
              <a:t>temperatura corporal</a:t>
            </a:r>
          </a:p>
        </p:txBody>
      </p:sp>
      <p:sp>
        <p:nvSpPr>
          <p:cNvPr id="51208" name="Text Box 8">
            <a:extLst>
              <a:ext uri="{FF2B5EF4-FFF2-40B4-BE49-F238E27FC236}">
                <a16:creationId xmlns:a16="http://schemas.microsoft.com/office/drawing/2014/main" id="{4AFC71CB-F709-4C39-B38A-BAD38A9E8487}"/>
              </a:ext>
            </a:extLst>
          </p:cNvPr>
          <p:cNvSpPr txBox="1">
            <a:spLocks noChangeArrowheads="1"/>
          </p:cNvSpPr>
          <p:nvPr/>
        </p:nvSpPr>
        <p:spPr bwMode="auto">
          <a:xfrm>
            <a:off x="609600" y="4252913"/>
            <a:ext cx="83820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Entre mayor sea el </a:t>
            </a:r>
            <a:r>
              <a:rPr lang="en-US" altLang="en-US" sz="2400" i="0">
                <a:solidFill>
                  <a:schemeClr val="accent2"/>
                </a:solidFill>
                <a:latin typeface="Arial" panose="020B0604020202020204" pitchFamily="34" charset="0"/>
              </a:rPr>
              <a:t>estrés</a:t>
            </a:r>
            <a:r>
              <a:rPr lang="en-US" altLang="en-US" sz="2400" b="0" i="0">
                <a:latin typeface="Arial" panose="020B0604020202020204" pitchFamily="34" charset="0"/>
              </a:rPr>
              <a:t>, más alto será la TMR</a:t>
            </a:r>
          </a:p>
        </p:txBody>
      </p:sp>
      <p:sp>
        <p:nvSpPr>
          <p:cNvPr id="51209" name="Text Box 9">
            <a:extLst>
              <a:ext uri="{FF2B5EF4-FFF2-40B4-BE49-F238E27FC236}">
                <a16:creationId xmlns:a16="http://schemas.microsoft.com/office/drawing/2014/main" id="{008D9C53-3216-490E-9C70-C20E4DC728C0}"/>
              </a:ext>
            </a:extLst>
          </p:cNvPr>
          <p:cNvSpPr txBox="1">
            <a:spLocks noChangeArrowheads="1"/>
          </p:cNvSpPr>
          <p:nvPr/>
        </p:nvSpPr>
        <p:spPr bwMode="auto">
          <a:xfrm>
            <a:off x="609600" y="4748213"/>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Entre más alto sean los niveles de </a:t>
            </a:r>
            <a:r>
              <a:rPr lang="en-US" altLang="en-US" sz="2400" i="0">
                <a:solidFill>
                  <a:schemeClr val="accent2"/>
                </a:solidFill>
                <a:latin typeface="Arial" panose="020B0604020202020204" pitchFamily="34" charset="0"/>
              </a:rPr>
              <a:t>tiroxina</a:t>
            </a:r>
            <a:r>
              <a:rPr lang="en-US" altLang="en-US" sz="2400" b="0" i="0">
                <a:latin typeface="Arial" panose="020B0604020202020204" pitchFamily="34" charset="0"/>
              </a:rPr>
              <a:t> y </a:t>
            </a:r>
            <a:r>
              <a:rPr lang="en-US" altLang="en-US" sz="2400" i="0">
                <a:solidFill>
                  <a:schemeClr val="accent2"/>
                </a:solidFill>
                <a:latin typeface="Arial" panose="020B0604020202020204" pitchFamily="34" charset="0"/>
              </a:rPr>
              <a:t>epinefrina</a:t>
            </a:r>
            <a:r>
              <a:rPr lang="en-US" altLang="en-US" sz="2400" b="0" i="0">
                <a:latin typeface="Arial" panose="020B0604020202020204" pitchFamily="34" charset="0"/>
              </a:rPr>
              <a:t>, </a:t>
            </a:r>
            <a:br>
              <a:rPr lang="en-US" altLang="en-US" sz="2400" b="0" i="0">
                <a:latin typeface="Arial" panose="020B0604020202020204" pitchFamily="34" charset="0"/>
              </a:rPr>
            </a:br>
            <a:r>
              <a:rPr lang="en-US" altLang="en-US" sz="2400" b="0" i="0">
                <a:latin typeface="Arial" panose="020B0604020202020204" pitchFamily="34" charset="0"/>
              </a:rPr>
              <a:t>más alto será la TMR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wipe(left)">
                                      <p:cBhvr>
                                        <p:cTn id="7" dur="500"/>
                                        <p:tgtEl>
                                          <p:spTgt spid="512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1204"/>
                                        </p:tgtEl>
                                        <p:attrNameLst>
                                          <p:attrName>style.visibility</p:attrName>
                                        </p:attrNameLst>
                                      </p:cBhvr>
                                      <p:to>
                                        <p:strVal val="visible"/>
                                      </p:to>
                                    </p:set>
                                    <p:animEffect transition="in" filter="wipe(left)">
                                      <p:cBhvr>
                                        <p:cTn id="12" dur="500"/>
                                        <p:tgtEl>
                                          <p:spTgt spid="512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1205"/>
                                        </p:tgtEl>
                                        <p:attrNameLst>
                                          <p:attrName>style.visibility</p:attrName>
                                        </p:attrNameLst>
                                      </p:cBhvr>
                                      <p:to>
                                        <p:strVal val="visible"/>
                                      </p:to>
                                    </p:set>
                                    <p:animEffect transition="in" filter="wipe(left)">
                                      <p:cBhvr>
                                        <p:cTn id="17" dur="500"/>
                                        <p:tgtEl>
                                          <p:spTgt spid="5120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1206"/>
                                        </p:tgtEl>
                                        <p:attrNameLst>
                                          <p:attrName>style.visibility</p:attrName>
                                        </p:attrNameLst>
                                      </p:cBhvr>
                                      <p:to>
                                        <p:strVal val="visible"/>
                                      </p:to>
                                    </p:set>
                                    <p:animEffect transition="in" filter="wipe(left)">
                                      <p:cBhvr>
                                        <p:cTn id="22" dur="500"/>
                                        <p:tgtEl>
                                          <p:spTgt spid="512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51207"/>
                                        </p:tgtEl>
                                        <p:attrNameLst>
                                          <p:attrName>style.visibility</p:attrName>
                                        </p:attrNameLst>
                                      </p:cBhvr>
                                      <p:to>
                                        <p:strVal val="visible"/>
                                      </p:to>
                                    </p:set>
                                    <p:animEffect transition="in" filter="wipe(left)">
                                      <p:cBhvr>
                                        <p:cTn id="27" dur="500"/>
                                        <p:tgtEl>
                                          <p:spTgt spid="512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1208"/>
                                        </p:tgtEl>
                                        <p:attrNameLst>
                                          <p:attrName>style.visibility</p:attrName>
                                        </p:attrNameLst>
                                      </p:cBhvr>
                                      <p:to>
                                        <p:strVal val="visible"/>
                                      </p:to>
                                    </p:set>
                                    <p:animEffect transition="in" filter="wipe(left)">
                                      <p:cBhvr>
                                        <p:cTn id="32" dur="500"/>
                                        <p:tgtEl>
                                          <p:spTgt spid="51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51209"/>
                                        </p:tgtEl>
                                        <p:attrNameLst>
                                          <p:attrName>style.visibility</p:attrName>
                                        </p:attrNameLst>
                                      </p:cBhvr>
                                      <p:to>
                                        <p:strVal val="visible"/>
                                      </p:to>
                                    </p:set>
                                    <p:animEffect transition="in" filter="wipe(left)">
                                      <p:cBhvr>
                                        <p:cTn id="37" dur="500"/>
                                        <p:tgtEl>
                                          <p:spTgt spid="51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utoUpdateAnimBg="0"/>
      <p:bldP spid="51204" grpId="0" autoUpdateAnimBg="0"/>
      <p:bldP spid="51205" grpId="0" autoUpdateAnimBg="0"/>
      <p:bldP spid="51206" grpId="0" autoUpdateAnimBg="0"/>
      <p:bldP spid="51207" grpId="0" autoUpdateAnimBg="0"/>
      <p:bldP spid="51208" grpId="0" autoUpdateAnimBg="0"/>
      <p:bldP spid="51209" grpId="0"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Contents">
            <a:extLst>
              <a:ext uri="{FF2B5EF4-FFF2-40B4-BE49-F238E27FC236}">
                <a16:creationId xmlns:a16="http://schemas.microsoft.com/office/drawing/2014/main" id="{3936C442-226D-4680-8437-7781C621BE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1" name="Text Box 3">
            <a:extLst>
              <a:ext uri="{FF2B5EF4-FFF2-40B4-BE49-F238E27FC236}">
                <a16:creationId xmlns:a16="http://schemas.microsoft.com/office/drawing/2014/main" id="{4054C05B-F316-4076-8D28-6840B91FE609}"/>
              </a:ext>
            </a:extLst>
          </p:cNvPr>
          <p:cNvSpPr txBox="1">
            <a:spLocks noChangeArrowheads="1"/>
          </p:cNvSpPr>
          <p:nvPr/>
        </p:nvSpPr>
        <p:spPr bwMode="auto">
          <a:xfrm>
            <a:off x="1320800" y="2398713"/>
            <a:ext cx="90170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ASC</a:t>
            </a:r>
          </a:p>
        </p:txBody>
      </p:sp>
      <p:sp>
        <p:nvSpPr>
          <p:cNvPr id="155652" name="Line 4">
            <a:extLst>
              <a:ext uri="{FF2B5EF4-FFF2-40B4-BE49-F238E27FC236}">
                <a16:creationId xmlns:a16="http://schemas.microsoft.com/office/drawing/2014/main" id="{EABF5DC0-23B1-4820-82E5-9A890068F547}"/>
              </a:ext>
            </a:extLst>
          </p:cNvPr>
          <p:cNvSpPr>
            <a:spLocks noChangeShapeType="1"/>
          </p:cNvSpPr>
          <p:nvPr/>
        </p:nvSpPr>
        <p:spPr bwMode="auto">
          <a:xfrm>
            <a:off x="4495800" y="1495425"/>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53" name="Line 8">
            <a:extLst>
              <a:ext uri="{FF2B5EF4-FFF2-40B4-BE49-F238E27FC236}">
                <a16:creationId xmlns:a16="http://schemas.microsoft.com/office/drawing/2014/main" id="{02360CD0-75C2-40F8-8983-D79A664E4360}"/>
              </a:ext>
            </a:extLst>
          </p:cNvPr>
          <p:cNvSpPr>
            <a:spLocks noChangeShapeType="1"/>
          </p:cNvSpPr>
          <p:nvPr/>
        </p:nvSpPr>
        <p:spPr bwMode="auto">
          <a:xfrm>
            <a:off x="708025" y="2724150"/>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6603" name="Text Box 11">
            <a:extLst>
              <a:ext uri="{FF2B5EF4-FFF2-40B4-BE49-F238E27FC236}">
                <a16:creationId xmlns:a16="http://schemas.microsoft.com/office/drawing/2014/main" id="{0ABD6D8B-5EB7-4BC8-917C-912898027F9B}"/>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Factores que Afectan la TMB/TMR</a:t>
            </a:r>
          </a:p>
        </p:txBody>
      </p:sp>
      <p:sp>
        <p:nvSpPr>
          <p:cNvPr id="366604" name="Rectangle 12">
            <a:extLst>
              <a:ext uri="{FF2B5EF4-FFF2-40B4-BE49-F238E27FC236}">
                <a16:creationId xmlns:a16="http://schemas.microsoft.com/office/drawing/2014/main" id="{8E978838-79BD-4923-BB30-979A69AC5E2B}"/>
              </a:ext>
            </a:extLst>
          </p:cNvPr>
          <p:cNvSpPr>
            <a:spLocks noChangeArrowheads="1"/>
          </p:cNvSpPr>
          <p:nvPr/>
        </p:nvSpPr>
        <p:spPr bwMode="auto">
          <a:xfrm>
            <a:off x="1603375" y="1212850"/>
            <a:ext cx="6296025"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TASA METABÓLICA BASAL (TMB)</a:t>
            </a:r>
          </a:p>
        </p:txBody>
      </p:sp>
      <p:sp>
        <p:nvSpPr>
          <p:cNvPr id="366605" name="Rectangle 13">
            <a:extLst>
              <a:ext uri="{FF2B5EF4-FFF2-40B4-BE49-F238E27FC236}">
                <a16:creationId xmlns:a16="http://schemas.microsoft.com/office/drawing/2014/main" id="{9D3316AD-C8C1-4ED6-8CAD-7E86A20B26CE}"/>
              </a:ext>
            </a:extLst>
          </p:cNvPr>
          <p:cNvSpPr>
            <a:spLocks noChangeArrowheads="1"/>
          </p:cNvSpPr>
          <p:nvPr/>
        </p:nvSpPr>
        <p:spPr bwMode="auto">
          <a:xfrm>
            <a:off x="649288" y="1890713"/>
            <a:ext cx="7866062" cy="15081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DETERMINANTES</a:t>
            </a:r>
          </a:p>
          <a:p>
            <a:pPr marL="342900" indent="-342900" algn="ctr">
              <a:lnSpc>
                <a:spcPct val="60000"/>
              </a:lnSpc>
              <a:spcBef>
                <a:spcPct val="20000"/>
              </a:spcBef>
              <a:defRPr/>
            </a:pPr>
            <a:endParaRPr lang="en-US" sz="2600" i="0">
              <a:effectLst>
                <a:outerShdw blurRad="38100" dist="38100" dir="2700000" algn="tl">
                  <a:srgbClr val="C0C0C0"/>
                </a:outerShdw>
              </a:effectLst>
              <a:latin typeface="Verdana" pitchFamily="34" charset="0"/>
            </a:endParaRPr>
          </a:p>
        </p:txBody>
      </p:sp>
      <p:sp>
        <p:nvSpPr>
          <p:cNvPr id="366606" name="Rectangle 14">
            <a:extLst>
              <a:ext uri="{FF2B5EF4-FFF2-40B4-BE49-F238E27FC236}">
                <a16:creationId xmlns:a16="http://schemas.microsoft.com/office/drawing/2014/main" id="{D0BAB03F-A6AC-41E9-BF02-92138F0DA26F}"/>
              </a:ext>
            </a:extLst>
          </p:cNvPr>
          <p:cNvSpPr>
            <a:spLocks noChangeArrowheads="1"/>
          </p:cNvSpPr>
          <p:nvPr/>
        </p:nvSpPr>
        <p:spPr bwMode="auto">
          <a:xfrm>
            <a:off x="1335088" y="3130550"/>
            <a:ext cx="9334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ASC</a:t>
            </a:r>
            <a:endParaRPr lang="en-US" sz="2600" i="0" baseline="30000">
              <a:solidFill>
                <a:srgbClr val="000000"/>
              </a:solidFill>
              <a:effectLst>
                <a:outerShdw blurRad="38100" dist="38100" dir="2700000" algn="tl">
                  <a:srgbClr val="C0C0C0"/>
                </a:outerShdw>
              </a:effectLst>
              <a:latin typeface="Arial" charset="0"/>
            </a:endParaRPr>
          </a:p>
        </p:txBody>
      </p:sp>
      <p:sp>
        <p:nvSpPr>
          <p:cNvPr id="155658" name="Line 15">
            <a:extLst>
              <a:ext uri="{FF2B5EF4-FFF2-40B4-BE49-F238E27FC236}">
                <a16:creationId xmlns:a16="http://schemas.microsoft.com/office/drawing/2014/main" id="{8FC756A5-DBBE-4DD5-A2AB-E070F901EFAC}"/>
              </a:ext>
            </a:extLst>
          </p:cNvPr>
          <p:cNvSpPr>
            <a:spLocks noChangeShapeType="1"/>
          </p:cNvSpPr>
          <p:nvPr/>
        </p:nvSpPr>
        <p:spPr bwMode="auto">
          <a:xfrm flipV="1">
            <a:off x="1343025" y="3073400"/>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59" name="Text Box 22">
            <a:extLst>
              <a:ext uri="{FF2B5EF4-FFF2-40B4-BE49-F238E27FC236}">
                <a16:creationId xmlns:a16="http://schemas.microsoft.com/office/drawing/2014/main" id="{EA069C53-A994-4C9D-973C-A312078DAA12}"/>
              </a:ext>
            </a:extLst>
          </p:cNvPr>
          <p:cNvSpPr txBox="1">
            <a:spLocks noChangeArrowheads="1"/>
          </p:cNvSpPr>
          <p:nvPr/>
        </p:nvSpPr>
        <p:spPr bwMode="auto">
          <a:xfrm>
            <a:off x="179388" y="2398713"/>
            <a:ext cx="1087437"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MCA</a:t>
            </a:r>
          </a:p>
        </p:txBody>
      </p:sp>
      <p:sp>
        <p:nvSpPr>
          <p:cNvPr id="155660" name="Text Box 23">
            <a:extLst>
              <a:ext uri="{FF2B5EF4-FFF2-40B4-BE49-F238E27FC236}">
                <a16:creationId xmlns:a16="http://schemas.microsoft.com/office/drawing/2014/main" id="{FAFCDA0F-A04B-4554-9110-116B907963B5}"/>
              </a:ext>
            </a:extLst>
          </p:cNvPr>
          <p:cNvSpPr txBox="1">
            <a:spLocks noChangeArrowheads="1"/>
          </p:cNvSpPr>
          <p:nvPr/>
        </p:nvSpPr>
        <p:spPr bwMode="auto">
          <a:xfrm>
            <a:off x="2274888" y="2398713"/>
            <a:ext cx="1087437"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Edad</a:t>
            </a:r>
          </a:p>
        </p:txBody>
      </p:sp>
      <p:sp>
        <p:nvSpPr>
          <p:cNvPr id="155661" name="Text Box 24">
            <a:extLst>
              <a:ext uri="{FF2B5EF4-FFF2-40B4-BE49-F238E27FC236}">
                <a16:creationId xmlns:a16="http://schemas.microsoft.com/office/drawing/2014/main" id="{64EC3CE3-E623-4F48-8501-BB34FA8F9360}"/>
              </a:ext>
            </a:extLst>
          </p:cNvPr>
          <p:cNvSpPr txBox="1">
            <a:spLocks noChangeArrowheads="1"/>
          </p:cNvSpPr>
          <p:nvPr/>
        </p:nvSpPr>
        <p:spPr bwMode="auto">
          <a:xfrm>
            <a:off x="3367088" y="2398713"/>
            <a:ext cx="1260475"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Estrés</a:t>
            </a:r>
          </a:p>
        </p:txBody>
      </p:sp>
      <p:sp>
        <p:nvSpPr>
          <p:cNvPr id="155662" name="Text Box 25">
            <a:extLst>
              <a:ext uri="{FF2B5EF4-FFF2-40B4-BE49-F238E27FC236}">
                <a16:creationId xmlns:a16="http://schemas.microsoft.com/office/drawing/2014/main" id="{C5C68FE1-E745-4E0C-8A2F-A9F355DC329A}"/>
              </a:ext>
            </a:extLst>
          </p:cNvPr>
          <p:cNvSpPr txBox="1">
            <a:spLocks noChangeArrowheads="1"/>
          </p:cNvSpPr>
          <p:nvPr/>
        </p:nvSpPr>
        <p:spPr bwMode="auto">
          <a:xfrm>
            <a:off x="4611688" y="2398713"/>
            <a:ext cx="1939925"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Hormonas</a:t>
            </a:r>
          </a:p>
        </p:txBody>
      </p:sp>
      <p:sp>
        <p:nvSpPr>
          <p:cNvPr id="155663" name="Text Box 26">
            <a:extLst>
              <a:ext uri="{FF2B5EF4-FFF2-40B4-BE49-F238E27FC236}">
                <a16:creationId xmlns:a16="http://schemas.microsoft.com/office/drawing/2014/main" id="{51F5AF55-E095-4E8B-BA7B-EBBAA058692A}"/>
              </a:ext>
            </a:extLst>
          </p:cNvPr>
          <p:cNvSpPr txBox="1">
            <a:spLocks noChangeArrowheads="1"/>
          </p:cNvSpPr>
          <p:nvPr/>
        </p:nvSpPr>
        <p:spPr bwMode="auto">
          <a:xfrm>
            <a:off x="6453188" y="2398713"/>
            <a:ext cx="2805112"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Entrenamiento</a:t>
            </a:r>
          </a:p>
          <a:p>
            <a:pPr algn="ctr">
              <a:lnSpc>
                <a:spcPct val="80000"/>
              </a:lnSpc>
            </a:pPr>
            <a:r>
              <a:rPr lang="en-US" altLang="en-US" sz="2600" i="0">
                <a:latin typeface="Arial" panose="020B0604020202020204" pitchFamily="34" charset="0"/>
              </a:rPr>
              <a:t>Aeróbico</a:t>
            </a:r>
          </a:p>
        </p:txBody>
      </p:sp>
      <p:sp>
        <p:nvSpPr>
          <p:cNvPr id="155664" name="Freeform 27">
            <a:extLst>
              <a:ext uri="{FF2B5EF4-FFF2-40B4-BE49-F238E27FC236}">
                <a16:creationId xmlns:a16="http://schemas.microsoft.com/office/drawing/2014/main" id="{61DB7E93-153F-4621-AECB-00D657D06067}"/>
              </a:ext>
            </a:extLst>
          </p:cNvPr>
          <p:cNvSpPr>
            <a:spLocks/>
          </p:cNvSpPr>
          <p:nvPr/>
        </p:nvSpPr>
        <p:spPr bwMode="auto">
          <a:xfrm rot="-5400000" flipH="1" flipV="1">
            <a:off x="1572419" y="1050132"/>
            <a:ext cx="482600" cy="22526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5665" name="Line 28">
            <a:extLst>
              <a:ext uri="{FF2B5EF4-FFF2-40B4-BE49-F238E27FC236}">
                <a16:creationId xmlns:a16="http://schemas.microsoft.com/office/drawing/2014/main" id="{D4EE14F0-C939-44B7-A961-886A6678F60A}"/>
              </a:ext>
            </a:extLst>
          </p:cNvPr>
          <p:cNvSpPr>
            <a:spLocks noChangeShapeType="1"/>
          </p:cNvSpPr>
          <p:nvPr/>
        </p:nvSpPr>
        <p:spPr bwMode="auto">
          <a:xfrm>
            <a:off x="1762125" y="2724150"/>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66" name="Line 29">
            <a:extLst>
              <a:ext uri="{FF2B5EF4-FFF2-40B4-BE49-F238E27FC236}">
                <a16:creationId xmlns:a16="http://schemas.microsoft.com/office/drawing/2014/main" id="{5AA47055-6899-4812-B411-689705606413}"/>
              </a:ext>
            </a:extLst>
          </p:cNvPr>
          <p:cNvSpPr>
            <a:spLocks noChangeShapeType="1"/>
          </p:cNvSpPr>
          <p:nvPr/>
        </p:nvSpPr>
        <p:spPr bwMode="auto">
          <a:xfrm>
            <a:off x="2803525" y="2711450"/>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67" name="Line 30">
            <a:extLst>
              <a:ext uri="{FF2B5EF4-FFF2-40B4-BE49-F238E27FC236}">
                <a16:creationId xmlns:a16="http://schemas.microsoft.com/office/drawing/2014/main" id="{F1BBDADC-1266-49EF-A17C-BA8840945B99}"/>
              </a:ext>
            </a:extLst>
          </p:cNvPr>
          <p:cNvSpPr>
            <a:spLocks noChangeShapeType="1"/>
          </p:cNvSpPr>
          <p:nvPr/>
        </p:nvSpPr>
        <p:spPr bwMode="auto">
          <a:xfrm>
            <a:off x="3959225" y="2711450"/>
            <a:ext cx="0" cy="158908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68" name="Line 31">
            <a:extLst>
              <a:ext uri="{FF2B5EF4-FFF2-40B4-BE49-F238E27FC236}">
                <a16:creationId xmlns:a16="http://schemas.microsoft.com/office/drawing/2014/main" id="{9736B2BD-8088-4549-84FF-B49784D11DD6}"/>
              </a:ext>
            </a:extLst>
          </p:cNvPr>
          <p:cNvSpPr>
            <a:spLocks noChangeShapeType="1"/>
          </p:cNvSpPr>
          <p:nvPr/>
        </p:nvSpPr>
        <p:spPr bwMode="auto">
          <a:xfrm>
            <a:off x="4962525" y="2711450"/>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69" name="Line 32">
            <a:extLst>
              <a:ext uri="{FF2B5EF4-FFF2-40B4-BE49-F238E27FC236}">
                <a16:creationId xmlns:a16="http://schemas.microsoft.com/office/drawing/2014/main" id="{AA50A9E5-237A-4A82-8CF6-6313D7D6DC5E}"/>
              </a:ext>
            </a:extLst>
          </p:cNvPr>
          <p:cNvSpPr>
            <a:spLocks noChangeShapeType="1"/>
          </p:cNvSpPr>
          <p:nvPr/>
        </p:nvSpPr>
        <p:spPr bwMode="auto">
          <a:xfrm>
            <a:off x="7861300" y="3049588"/>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70" name="Freeform 33">
            <a:extLst>
              <a:ext uri="{FF2B5EF4-FFF2-40B4-BE49-F238E27FC236}">
                <a16:creationId xmlns:a16="http://schemas.microsoft.com/office/drawing/2014/main" id="{47627F06-4A59-471D-8824-F843F5A2D629}"/>
              </a:ext>
            </a:extLst>
          </p:cNvPr>
          <p:cNvSpPr>
            <a:spLocks/>
          </p:cNvSpPr>
          <p:nvPr/>
        </p:nvSpPr>
        <p:spPr bwMode="auto">
          <a:xfrm rot="5400000" flipV="1">
            <a:off x="6801644" y="1466057"/>
            <a:ext cx="469900" cy="161131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66626" name="Rectangle 34">
            <a:extLst>
              <a:ext uri="{FF2B5EF4-FFF2-40B4-BE49-F238E27FC236}">
                <a16:creationId xmlns:a16="http://schemas.microsoft.com/office/drawing/2014/main" id="{047EC842-2FD4-47C9-8CE3-71EBD359F477}"/>
              </a:ext>
            </a:extLst>
          </p:cNvPr>
          <p:cNvSpPr>
            <a:spLocks noChangeArrowheads="1"/>
          </p:cNvSpPr>
          <p:nvPr/>
        </p:nvSpPr>
        <p:spPr bwMode="auto">
          <a:xfrm>
            <a:off x="787400" y="4013200"/>
            <a:ext cx="1011238" cy="3603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600" i="0">
                <a:solidFill>
                  <a:srgbClr val="000000"/>
                </a:solidFill>
                <a:latin typeface="Verdana" pitchFamily="34" charset="0"/>
              </a:rPr>
              <a:t>TMB</a:t>
            </a:r>
            <a:endParaRPr lang="en-US" sz="2600" i="0">
              <a:effectLst>
                <a:outerShdw blurRad="38100" dist="38100" dir="2700000" algn="tl">
                  <a:srgbClr val="C0C0C0"/>
                </a:outerShdw>
              </a:effectLst>
              <a:latin typeface="Verdana" pitchFamily="34" charset="0"/>
            </a:endParaRPr>
          </a:p>
        </p:txBody>
      </p:sp>
      <p:sp>
        <p:nvSpPr>
          <p:cNvPr id="366628" name="Rectangle 36">
            <a:extLst>
              <a:ext uri="{FF2B5EF4-FFF2-40B4-BE49-F238E27FC236}">
                <a16:creationId xmlns:a16="http://schemas.microsoft.com/office/drawing/2014/main" id="{D7C0EB46-4BCA-48DA-9F59-3F0429227709}"/>
              </a:ext>
            </a:extLst>
          </p:cNvPr>
          <p:cNvSpPr>
            <a:spLocks noChangeArrowheads="1"/>
          </p:cNvSpPr>
          <p:nvPr/>
        </p:nvSpPr>
        <p:spPr bwMode="auto">
          <a:xfrm>
            <a:off x="306388" y="3105150"/>
            <a:ext cx="982662"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MCA</a:t>
            </a:r>
            <a:endParaRPr lang="en-US" sz="2600" i="0" baseline="30000">
              <a:solidFill>
                <a:srgbClr val="000000"/>
              </a:solidFill>
              <a:effectLst>
                <a:outerShdw blurRad="38100" dist="38100" dir="2700000" algn="tl">
                  <a:srgbClr val="C0C0C0"/>
                </a:outerShdw>
              </a:effectLst>
              <a:latin typeface="Arial" charset="0"/>
            </a:endParaRPr>
          </a:p>
        </p:txBody>
      </p:sp>
      <p:sp>
        <p:nvSpPr>
          <p:cNvPr id="155673" name="Line 37">
            <a:extLst>
              <a:ext uri="{FF2B5EF4-FFF2-40B4-BE49-F238E27FC236}">
                <a16:creationId xmlns:a16="http://schemas.microsoft.com/office/drawing/2014/main" id="{1506E95A-C594-4CCC-8E24-577616AE802E}"/>
              </a:ext>
            </a:extLst>
          </p:cNvPr>
          <p:cNvSpPr>
            <a:spLocks noChangeShapeType="1"/>
          </p:cNvSpPr>
          <p:nvPr/>
        </p:nvSpPr>
        <p:spPr bwMode="auto">
          <a:xfrm flipV="1">
            <a:off x="301625" y="3048000"/>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74" name="Line 38">
            <a:extLst>
              <a:ext uri="{FF2B5EF4-FFF2-40B4-BE49-F238E27FC236}">
                <a16:creationId xmlns:a16="http://schemas.microsoft.com/office/drawing/2014/main" id="{604E509F-967C-4D91-BF7D-62097AF58952}"/>
              </a:ext>
            </a:extLst>
          </p:cNvPr>
          <p:cNvSpPr>
            <a:spLocks noChangeShapeType="1"/>
          </p:cNvSpPr>
          <p:nvPr/>
        </p:nvSpPr>
        <p:spPr bwMode="auto">
          <a:xfrm flipV="1">
            <a:off x="771525" y="3970338"/>
            <a:ext cx="0" cy="363537"/>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75" name="Line 39">
            <a:extLst>
              <a:ext uri="{FF2B5EF4-FFF2-40B4-BE49-F238E27FC236}">
                <a16:creationId xmlns:a16="http://schemas.microsoft.com/office/drawing/2014/main" id="{588BA83F-E74D-4684-BF10-BA5FBDF34D52}"/>
              </a:ext>
            </a:extLst>
          </p:cNvPr>
          <p:cNvSpPr>
            <a:spLocks noChangeShapeType="1"/>
          </p:cNvSpPr>
          <p:nvPr/>
        </p:nvSpPr>
        <p:spPr bwMode="auto">
          <a:xfrm>
            <a:off x="1196975" y="3652838"/>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76" name="Freeform 40">
            <a:extLst>
              <a:ext uri="{FF2B5EF4-FFF2-40B4-BE49-F238E27FC236}">
                <a16:creationId xmlns:a16="http://schemas.microsoft.com/office/drawing/2014/main" id="{7E6B2AE2-02AE-4FF9-8F5C-8C25A8FADF3A}"/>
              </a:ext>
            </a:extLst>
          </p:cNvPr>
          <p:cNvSpPr>
            <a:spLocks/>
          </p:cNvSpPr>
          <p:nvPr/>
        </p:nvSpPr>
        <p:spPr bwMode="auto">
          <a:xfrm flipV="1">
            <a:off x="676275" y="3398838"/>
            <a:ext cx="1066800" cy="214312"/>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1016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66634" name="Rectangle 42">
            <a:extLst>
              <a:ext uri="{FF2B5EF4-FFF2-40B4-BE49-F238E27FC236}">
                <a16:creationId xmlns:a16="http://schemas.microsoft.com/office/drawing/2014/main" id="{943D5403-0D2E-4CC6-8EC6-37758622F0A6}"/>
              </a:ext>
            </a:extLst>
          </p:cNvPr>
          <p:cNvSpPr>
            <a:spLocks noChangeArrowheads="1"/>
          </p:cNvSpPr>
          <p:nvPr/>
        </p:nvSpPr>
        <p:spPr bwMode="auto">
          <a:xfrm>
            <a:off x="2389188" y="3105150"/>
            <a:ext cx="1106487"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Edad</a:t>
            </a:r>
            <a:endParaRPr lang="en-US" sz="2600" i="0" baseline="30000">
              <a:solidFill>
                <a:srgbClr val="000000"/>
              </a:solidFill>
              <a:effectLst>
                <a:outerShdw blurRad="38100" dist="38100" dir="2700000" algn="tl">
                  <a:srgbClr val="C0C0C0"/>
                </a:outerShdw>
              </a:effectLst>
              <a:latin typeface="Arial" charset="0"/>
            </a:endParaRPr>
          </a:p>
        </p:txBody>
      </p:sp>
      <p:sp>
        <p:nvSpPr>
          <p:cNvPr id="155678" name="Line 43">
            <a:extLst>
              <a:ext uri="{FF2B5EF4-FFF2-40B4-BE49-F238E27FC236}">
                <a16:creationId xmlns:a16="http://schemas.microsoft.com/office/drawing/2014/main" id="{1A883575-F8D8-4919-A713-BB55A8F72E39}"/>
              </a:ext>
            </a:extLst>
          </p:cNvPr>
          <p:cNvSpPr>
            <a:spLocks noChangeShapeType="1"/>
          </p:cNvSpPr>
          <p:nvPr/>
        </p:nvSpPr>
        <p:spPr bwMode="auto">
          <a:xfrm flipV="1">
            <a:off x="2384425" y="3048000"/>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79" name="Line 44">
            <a:extLst>
              <a:ext uri="{FF2B5EF4-FFF2-40B4-BE49-F238E27FC236}">
                <a16:creationId xmlns:a16="http://schemas.microsoft.com/office/drawing/2014/main" id="{502FCB56-3FC5-4920-8AB6-9F01996A2F4D}"/>
              </a:ext>
            </a:extLst>
          </p:cNvPr>
          <p:cNvSpPr>
            <a:spLocks noChangeShapeType="1"/>
          </p:cNvSpPr>
          <p:nvPr/>
        </p:nvSpPr>
        <p:spPr bwMode="auto">
          <a:xfrm>
            <a:off x="2806700" y="3373438"/>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6637" name="Rectangle 45">
            <a:extLst>
              <a:ext uri="{FF2B5EF4-FFF2-40B4-BE49-F238E27FC236}">
                <a16:creationId xmlns:a16="http://schemas.microsoft.com/office/drawing/2014/main" id="{021E4C18-D4FF-493E-A24E-80252AA47B9C}"/>
              </a:ext>
            </a:extLst>
          </p:cNvPr>
          <p:cNvSpPr>
            <a:spLocks noChangeArrowheads="1"/>
          </p:cNvSpPr>
          <p:nvPr/>
        </p:nvSpPr>
        <p:spPr bwMode="auto">
          <a:xfrm>
            <a:off x="2362200" y="3757613"/>
            <a:ext cx="1011238"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600" i="0">
                <a:solidFill>
                  <a:srgbClr val="000000"/>
                </a:solidFill>
                <a:latin typeface="Verdana" pitchFamily="34" charset="0"/>
              </a:rPr>
              <a:t>TMB</a:t>
            </a:r>
            <a:endParaRPr lang="en-US" sz="2600" i="0">
              <a:effectLst>
                <a:outerShdw blurRad="38100" dist="38100" dir="2700000" algn="tl">
                  <a:srgbClr val="C0C0C0"/>
                </a:outerShdw>
              </a:effectLst>
              <a:latin typeface="Verdana" pitchFamily="34" charset="0"/>
            </a:endParaRPr>
          </a:p>
        </p:txBody>
      </p:sp>
      <p:sp>
        <p:nvSpPr>
          <p:cNvPr id="155681" name="Line 46">
            <a:extLst>
              <a:ext uri="{FF2B5EF4-FFF2-40B4-BE49-F238E27FC236}">
                <a16:creationId xmlns:a16="http://schemas.microsoft.com/office/drawing/2014/main" id="{31C739B5-8BC5-424B-9C60-68F70A2FF754}"/>
              </a:ext>
            </a:extLst>
          </p:cNvPr>
          <p:cNvSpPr>
            <a:spLocks noChangeShapeType="1"/>
          </p:cNvSpPr>
          <p:nvPr/>
        </p:nvSpPr>
        <p:spPr bwMode="auto">
          <a:xfrm>
            <a:off x="2346325" y="3727450"/>
            <a:ext cx="0" cy="363538"/>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82" name="Freeform 47">
            <a:extLst>
              <a:ext uri="{FF2B5EF4-FFF2-40B4-BE49-F238E27FC236}">
                <a16:creationId xmlns:a16="http://schemas.microsoft.com/office/drawing/2014/main" id="{988B3B15-E55E-419A-B0AD-7B22234F4CD7}"/>
              </a:ext>
            </a:extLst>
          </p:cNvPr>
          <p:cNvSpPr>
            <a:spLocks/>
          </p:cNvSpPr>
          <p:nvPr/>
        </p:nvSpPr>
        <p:spPr bwMode="auto">
          <a:xfrm rot="-5400000" flipH="1" flipV="1">
            <a:off x="2169319" y="1685132"/>
            <a:ext cx="358775" cy="116363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5683" name="Line 48">
            <a:extLst>
              <a:ext uri="{FF2B5EF4-FFF2-40B4-BE49-F238E27FC236}">
                <a16:creationId xmlns:a16="http://schemas.microsoft.com/office/drawing/2014/main" id="{62C38BA4-C34F-4E8B-B9F5-D308535F5068}"/>
              </a:ext>
            </a:extLst>
          </p:cNvPr>
          <p:cNvSpPr>
            <a:spLocks noChangeShapeType="1"/>
          </p:cNvSpPr>
          <p:nvPr/>
        </p:nvSpPr>
        <p:spPr bwMode="auto">
          <a:xfrm>
            <a:off x="3062288" y="2159000"/>
            <a:ext cx="0" cy="3524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6642" name="Rectangle 50">
            <a:extLst>
              <a:ext uri="{FF2B5EF4-FFF2-40B4-BE49-F238E27FC236}">
                <a16:creationId xmlns:a16="http://schemas.microsoft.com/office/drawing/2014/main" id="{ED85117B-182F-47FA-965E-C7EC83C667A1}"/>
              </a:ext>
            </a:extLst>
          </p:cNvPr>
          <p:cNvSpPr>
            <a:spLocks noChangeArrowheads="1"/>
          </p:cNvSpPr>
          <p:nvPr/>
        </p:nvSpPr>
        <p:spPr bwMode="auto">
          <a:xfrm>
            <a:off x="3170238" y="4268788"/>
            <a:ext cx="1774825" cy="12954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Actividad</a:t>
            </a:r>
          </a:p>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Sistema</a:t>
            </a:r>
          </a:p>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Nervioso</a:t>
            </a:r>
          </a:p>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Simpático</a:t>
            </a:r>
            <a:endParaRPr lang="en-US" sz="2600" i="0" baseline="30000">
              <a:solidFill>
                <a:srgbClr val="000000"/>
              </a:solidFill>
              <a:effectLst>
                <a:outerShdw blurRad="38100" dist="38100" dir="2700000" algn="tl">
                  <a:srgbClr val="C0C0C0"/>
                </a:outerShdw>
              </a:effectLst>
              <a:latin typeface="Arial" charset="0"/>
            </a:endParaRPr>
          </a:p>
        </p:txBody>
      </p:sp>
      <p:sp>
        <p:nvSpPr>
          <p:cNvPr id="155685" name="Line 51">
            <a:extLst>
              <a:ext uri="{FF2B5EF4-FFF2-40B4-BE49-F238E27FC236}">
                <a16:creationId xmlns:a16="http://schemas.microsoft.com/office/drawing/2014/main" id="{41C9B841-75F6-4FDD-BB28-C7A4F277D3E8}"/>
              </a:ext>
            </a:extLst>
          </p:cNvPr>
          <p:cNvSpPr>
            <a:spLocks noChangeShapeType="1"/>
          </p:cNvSpPr>
          <p:nvPr/>
        </p:nvSpPr>
        <p:spPr bwMode="auto">
          <a:xfrm flipV="1">
            <a:off x="3165475" y="4211638"/>
            <a:ext cx="0" cy="1277937"/>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86" name="Line 53">
            <a:extLst>
              <a:ext uri="{FF2B5EF4-FFF2-40B4-BE49-F238E27FC236}">
                <a16:creationId xmlns:a16="http://schemas.microsoft.com/office/drawing/2014/main" id="{7A2E59BE-BC43-4F1C-86E7-A7F27B527550}"/>
              </a:ext>
            </a:extLst>
          </p:cNvPr>
          <p:cNvSpPr>
            <a:spLocks noChangeShapeType="1"/>
          </p:cNvSpPr>
          <p:nvPr/>
        </p:nvSpPr>
        <p:spPr bwMode="auto">
          <a:xfrm>
            <a:off x="3994150" y="2149475"/>
            <a:ext cx="0" cy="3524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6646" name="Rectangle 54">
            <a:extLst>
              <a:ext uri="{FF2B5EF4-FFF2-40B4-BE49-F238E27FC236}">
                <a16:creationId xmlns:a16="http://schemas.microsoft.com/office/drawing/2014/main" id="{3137017F-80C2-4719-A77F-96258096E18D}"/>
              </a:ext>
            </a:extLst>
          </p:cNvPr>
          <p:cNvSpPr>
            <a:spLocks noChangeArrowheads="1"/>
          </p:cNvSpPr>
          <p:nvPr/>
        </p:nvSpPr>
        <p:spPr bwMode="auto">
          <a:xfrm>
            <a:off x="5565775" y="6329363"/>
            <a:ext cx="1011238"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600" i="0">
                <a:solidFill>
                  <a:srgbClr val="000000"/>
                </a:solidFill>
                <a:latin typeface="Verdana" pitchFamily="34" charset="0"/>
              </a:rPr>
              <a:t>TMB</a:t>
            </a:r>
            <a:endParaRPr lang="en-US" sz="2600" i="0">
              <a:effectLst>
                <a:outerShdw blurRad="38100" dist="38100" dir="2700000" algn="tl">
                  <a:srgbClr val="C0C0C0"/>
                </a:outerShdw>
              </a:effectLst>
              <a:latin typeface="Verdana" pitchFamily="34" charset="0"/>
            </a:endParaRPr>
          </a:p>
        </p:txBody>
      </p:sp>
      <p:sp>
        <p:nvSpPr>
          <p:cNvPr id="155688" name="Line 55">
            <a:extLst>
              <a:ext uri="{FF2B5EF4-FFF2-40B4-BE49-F238E27FC236}">
                <a16:creationId xmlns:a16="http://schemas.microsoft.com/office/drawing/2014/main" id="{F154AD40-782B-455A-9EA0-A75057002B8B}"/>
              </a:ext>
            </a:extLst>
          </p:cNvPr>
          <p:cNvSpPr>
            <a:spLocks noChangeShapeType="1"/>
          </p:cNvSpPr>
          <p:nvPr/>
        </p:nvSpPr>
        <p:spPr bwMode="auto">
          <a:xfrm flipV="1">
            <a:off x="5549900" y="6286500"/>
            <a:ext cx="0" cy="363538"/>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89" name="Line 56">
            <a:extLst>
              <a:ext uri="{FF2B5EF4-FFF2-40B4-BE49-F238E27FC236}">
                <a16:creationId xmlns:a16="http://schemas.microsoft.com/office/drawing/2014/main" id="{1044783C-7BB6-4C20-87AD-624D0164872A}"/>
              </a:ext>
            </a:extLst>
          </p:cNvPr>
          <p:cNvSpPr>
            <a:spLocks noChangeShapeType="1"/>
          </p:cNvSpPr>
          <p:nvPr/>
        </p:nvSpPr>
        <p:spPr bwMode="auto">
          <a:xfrm>
            <a:off x="6032500" y="5984875"/>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6652" name="Rectangle 60">
            <a:extLst>
              <a:ext uri="{FF2B5EF4-FFF2-40B4-BE49-F238E27FC236}">
                <a16:creationId xmlns:a16="http://schemas.microsoft.com/office/drawing/2014/main" id="{A6542105-0BD1-4CD2-A6AD-86886DA63B8D}"/>
              </a:ext>
            </a:extLst>
          </p:cNvPr>
          <p:cNvSpPr>
            <a:spLocks noChangeArrowheads="1"/>
          </p:cNvSpPr>
          <p:nvPr/>
        </p:nvSpPr>
        <p:spPr bwMode="auto">
          <a:xfrm>
            <a:off x="4205288" y="3092450"/>
            <a:ext cx="1539875"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Tiroxina</a:t>
            </a:r>
            <a:endParaRPr lang="en-US" sz="2600" i="0" baseline="30000">
              <a:solidFill>
                <a:srgbClr val="000000"/>
              </a:solidFill>
              <a:effectLst>
                <a:outerShdw blurRad="38100" dist="38100" dir="2700000" algn="tl">
                  <a:srgbClr val="C0C0C0"/>
                </a:outerShdw>
              </a:effectLst>
              <a:latin typeface="Arial" charset="0"/>
            </a:endParaRPr>
          </a:p>
        </p:txBody>
      </p:sp>
      <p:sp>
        <p:nvSpPr>
          <p:cNvPr id="155691" name="Line 61">
            <a:extLst>
              <a:ext uri="{FF2B5EF4-FFF2-40B4-BE49-F238E27FC236}">
                <a16:creationId xmlns:a16="http://schemas.microsoft.com/office/drawing/2014/main" id="{D3E4F4A1-9D6C-4E0C-B9B6-3F13EE913430}"/>
              </a:ext>
            </a:extLst>
          </p:cNvPr>
          <p:cNvSpPr>
            <a:spLocks noChangeShapeType="1"/>
          </p:cNvSpPr>
          <p:nvPr/>
        </p:nvSpPr>
        <p:spPr bwMode="auto">
          <a:xfrm flipV="1">
            <a:off x="4225925" y="3035300"/>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92" name="Line 62">
            <a:extLst>
              <a:ext uri="{FF2B5EF4-FFF2-40B4-BE49-F238E27FC236}">
                <a16:creationId xmlns:a16="http://schemas.microsoft.com/office/drawing/2014/main" id="{DA2F4651-CFFA-4271-94CD-875A48687297}"/>
              </a:ext>
            </a:extLst>
          </p:cNvPr>
          <p:cNvSpPr>
            <a:spLocks noChangeShapeType="1"/>
          </p:cNvSpPr>
          <p:nvPr/>
        </p:nvSpPr>
        <p:spPr bwMode="auto">
          <a:xfrm>
            <a:off x="6075363" y="2730500"/>
            <a:ext cx="0" cy="9096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6655" name="Rectangle 63">
            <a:extLst>
              <a:ext uri="{FF2B5EF4-FFF2-40B4-BE49-F238E27FC236}">
                <a16:creationId xmlns:a16="http://schemas.microsoft.com/office/drawing/2014/main" id="{6EB091DA-8CAD-4FEE-B0DF-2A5A06557084}"/>
              </a:ext>
            </a:extLst>
          </p:cNvPr>
          <p:cNvSpPr>
            <a:spLocks noChangeArrowheads="1"/>
          </p:cNvSpPr>
          <p:nvPr/>
        </p:nvSpPr>
        <p:spPr bwMode="auto">
          <a:xfrm>
            <a:off x="5246688" y="3625850"/>
            <a:ext cx="18732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Epinefrina</a:t>
            </a:r>
            <a:endParaRPr lang="en-US" sz="2600" i="0" baseline="30000">
              <a:solidFill>
                <a:srgbClr val="000000"/>
              </a:solidFill>
              <a:effectLst>
                <a:outerShdw blurRad="38100" dist="38100" dir="2700000" algn="tl">
                  <a:srgbClr val="C0C0C0"/>
                </a:outerShdw>
              </a:effectLst>
              <a:latin typeface="Arial" charset="0"/>
            </a:endParaRPr>
          </a:p>
        </p:txBody>
      </p:sp>
      <p:sp>
        <p:nvSpPr>
          <p:cNvPr id="155694" name="Line 64">
            <a:extLst>
              <a:ext uri="{FF2B5EF4-FFF2-40B4-BE49-F238E27FC236}">
                <a16:creationId xmlns:a16="http://schemas.microsoft.com/office/drawing/2014/main" id="{5D5C830F-7FFD-45B4-8529-B27A206D7C28}"/>
              </a:ext>
            </a:extLst>
          </p:cNvPr>
          <p:cNvSpPr>
            <a:spLocks noChangeShapeType="1"/>
          </p:cNvSpPr>
          <p:nvPr/>
        </p:nvSpPr>
        <p:spPr bwMode="auto">
          <a:xfrm flipV="1">
            <a:off x="5241925" y="3568700"/>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695" name="Freeform 65">
            <a:extLst>
              <a:ext uri="{FF2B5EF4-FFF2-40B4-BE49-F238E27FC236}">
                <a16:creationId xmlns:a16="http://schemas.microsoft.com/office/drawing/2014/main" id="{5A64E612-35E4-4DDF-A23F-85F924EFCFB7}"/>
              </a:ext>
            </a:extLst>
          </p:cNvPr>
          <p:cNvSpPr>
            <a:spLocks/>
          </p:cNvSpPr>
          <p:nvPr/>
        </p:nvSpPr>
        <p:spPr bwMode="auto">
          <a:xfrm>
            <a:off x="4954588" y="3375025"/>
            <a:ext cx="1112837" cy="777875"/>
          </a:xfrm>
          <a:custGeom>
            <a:avLst/>
            <a:gdLst>
              <a:gd name="T0" fmla="*/ 0 w 701"/>
              <a:gd name="T1" fmla="*/ 0 h 490"/>
              <a:gd name="T2" fmla="*/ 0 w 701"/>
              <a:gd name="T3" fmla="*/ 2147483647 h 490"/>
              <a:gd name="T4" fmla="*/ 2147483647 w 701"/>
              <a:gd name="T5" fmla="*/ 2147483647 h 490"/>
              <a:gd name="T6" fmla="*/ 2147483647 w 701"/>
              <a:gd name="T7" fmla="*/ 2147483647 h 490"/>
              <a:gd name="T8" fmla="*/ 0 60000 65536"/>
              <a:gd name="T9" fmla="*/ 0 60000 65536"/>
              <a:gd name="T10" fmla="*/ 0 60000 65536"/>
              <a:gd name="T11" fmla="*/ 0 60000 65536"/>
              <a:gd name="T12" fmla="*/ 0 w 701"/>
              <a:gd name="T13" fmla="*/ 0 h 490"/>
              <a:gd name="T14" fmla="*/ 701 w 701"/>
              <a:gd name="T15" fmla="*/ 490 h 490"/>
            </a:gdLst>
            <a:ahLst/>
            <a:cxnLst>
              <a:cxn ang="T8">
                <a:pos x="T0" y="T1"/>
              </a:cxn>
              <a:cxn ang="T9">
                <a:pos x="T2" y="T3"/>
              </a:cxn>
              <a:cxn ang="T10">
                <a:pos x="T4" y="T5"/>
              </a:cxn>
              <a:cxn ang="T11">
                <a:pos x="T6" y="T7"/>
              </a:cxn>
            </a:cxnLst>
            <a:rect l="T12" t="T13" r="T14" b="T15"/>
            <a:pathLst>
              <a:path w="701" h="490">
                <a:moveTo>
                  <a:pt x="0" y="0"/>
                </a:moveTo>
                <a:lnTo>
                  <a:pt x="0" y="490"/>
                </a:lnTo>
                <a:lnTo>
                  <a:pt x="701" y="490"/>
                </a:lnTo>
                <a:lnTo>
                  <a:pt x="701" y="342"/>
                </a:lnTo>
              </a:path>
            </a:pathLst>
          </a:custGeom>
          <a:noFill/>
          <a:ln w="1016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66659" name="Rectangle 67">
            <a:extLst>
              <a:ext uri="{FF2B5EF4-FFF2-40B4-BE49-F238E27FC236}">
                <a16:creationId xmlns:a16="http://schemas.microsoft.com/office/drawing/2014/main" id="{62B13651-705B-48C4-9225-4F71AF099203}"/>
              </a:ext>
            </a:extLst>
          </p:cNvPr>
          <p:cNvSpPr>
            <a:spLocks noChangeArrowheads="1"/>
          </p:cNvSpPr>
          <p:nvPr/>
        </p:nvSpPr>
        <p:spPr bwMode="auto">
          <a:xfrm>
            <a:off x="7259638" y="3443288"/>
            <a:ext cx="1714500" cy="6270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Ejercicio</a:t>
            </a:r>
          </a:p>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Crónico</a:t>
            </a:r>
            <a:endParaRPr lang="en-US" sz="2600" i="0" baseline="30000">
              <a:solidFill>
                <a:srgbClr val="000000"/>
              </a:solidFill>
              <a:effectLst>
                <a:outerShdw blurRad="38100" dist="38100" dir="2700000" algn="tl">
                  <a:srgbClr val="C0C0C0"/>
                </a:outerShdw>
              </a:effectLst>
              <a:latin typeface="Arial" charset="0"/>
            </a:endParaRPr>
          </a:p>
        </p:txBody>
      </p:sp>
      <p:sp>
        <p:nvSpPr>
          <p:cNvPr id="155697" name="Line 68">
            <a:extLst>
              <a:ext uri="{FF2B5EF4-FFF2-40B4-BE49-F238E27FC236}">
                <a16:creationId xmlns:a16="http://schemas.microsoft.com/office/drawing/2014/main" id="{5D82A996-96F9-4602-B7DA-D43FDF4966B5}"/>
              </a:ext>
            </a:extLst>
          </p:cNvPr>
          <p:cNvSpPr>
            <a:spLocks noChangeShapeType="1"/>
          </p:cNvSpPr>
          <p:nvPr/>
        </p:nvSpPr>
        <p:spPr bwMode="auto">
          <a:xfrm flipV="1">
            <a:off x="7254875" y="3386138"/>
            <a:ext cx="0" cy="622300"/>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6661" name="Rectangle 69">
            <a:extLst>
              <a:ext uri="{FF2B5EF4-FFF2-40B4-BE49-F238E27FC236}">
                <a16:creationId xmlns:a16="http://schemas.microsoft.com/office/drawing/2014/main" id="{DDB31D95-9E32-441D-A3FF-6E6EC365319E}"/>
              </a:ext>
            </a:extLst>
          </p:cNvPr>
          <p:cNvSpPr>
            <a:spLocks noChangeArrowheads="1"/>
          </p:cNvSpPr>
          <p:nvPr/>
        </p:nvSpPr>
        <p:spPr bwMode="auto">
          <a:xfrm>
            <a:off x="6548438" y="4510088"/>
            <a:ext cx="2344737" cy="6270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Requisitos</a:t>
            </a:r>
          </a:p>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Energéticos</a:t>
            </a:r>
            <a:endParaRPr lang="en-US" sz="2600" i="0" baseline="30000">
              <a:solidFill>
                <a:srgbClr val="000000"/>
              </a:solidFill>
              <a:effectLst>
                <a:outerShdw blurRad="38100" dist="38100" dir="2700000" algn="tl">
                  <a:srgbClr val="C0C0C0"/>
                </a:outerShdw>
              </a:effectLst>
              <a:latin typeface="Arial" charset="0"/>
            </a:endParaRPr>
          </a:p>
        </p:txBody>
      </p:sp>
      <p:sp>
        <p:nvSpPr>
          <p:cNvPr id="155699" name="Line 70">
            <a:extLst>
              <a:ext uri="{FF2B5EF4-FFF2-40B4-BE49-F238E27FC236}">
                <a16:creationId xmlns:a16="http://schemas.microsoft.com/office/drawing/2014/main" id="{49C34527-D16D-458A-AFAD-3B781D235BCA}"/>
              </a:ext>
            </a:extLst>
          </p:cNvPr>
          <p:cNvSpPr>
            <a:spLocks noChangeShapeType="1"/>
          </p:cNvSpPr>
          <p:nvPr/>
        </p:nvSpPr>
        <p:spPr bwMode="auto">
          <a:xfrm flipV="1">
            <a:off x="6543675" y="4465638"/>
            <a:ext cx="0" cy="622300"/>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700" name="Text Box 71">
            <a:extLst>
              <a:ext uri="{FF2B5EF4-FFF2-40B4-BE49-F238E27FC236}">
                <a16:creationId xmlns:a16="http://schemas.microsoft.com/office/drawing/2014/main" id="{1E7C1E79-5174-4050-A696-4934AB93F476}"/>
              </a:ext>
            </a:extLst>
          </p:cNvPr>
          <p:cNvSpPr txBox="1">
            <a:spLocks noChangeArrowheads="1"/>
          </p:cNvSpPr>
          <p:nvPr/>
        </p:nvSpPr>
        <p:spPr bwMode="auto">
          <a:xfrm>
            <a:off x="6400800" y="5022850"/>
            <a:ext cx="237648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900"/>
              <a:t>(Enzimas Aeróbicas)</a:t>
            </a:r>
          </a:p>
        </p:txBody>
      </p:sp>
      <p:sp>
        <p:nvSpPr>
          <p:cNvPr id="155701" name="Line 72">
            <a:extLst>
              <a:ext uri="{FF2B5EF4-FFF2-40B4-BE49-F238E27FC236}">
                <a16:creationId xmlns:a16="http://schemas.microsoft.com/office/drawing/2014/main" id="{9BC86435-E68A-42C9-8114-49A9EDFB6AB0}"/>
              </a:ext>
            </a:extLst>
          </p:cNvPr>
          <p:cNvSpPr>
            <a:spLocks noChangeShapeType="1"/>
          </p:cNvSpPr>
          <p:nvPr/>
        </p:nvSpPr>
        <p:spPr bwMode="auto">
          <a:xfrm>
            <a:off x="7877175" y="4029075"/>
            <a:ext cx="0" cy="46355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5702" name="Freeform 73">
            <a:extLst>
              <a:ext uri="{FF2B5EF4-FFF2-40B4-BE49-F238E27FC236}">
                <a16:creationId xmlns:a16="http://schemas.microsoft.com/office/drawing/2014/main" id="{A33C72D5-7128-4348-A28C-E0B09BC4B93F}"/>
              </a:ext>
            </a:extLst>
          </p:cNvPr>
          <p:cNvSpPr>
            <a:spLocks/>
          </p:cNvSpPr>
          <p:nvPr/>
        </p:nvSpPr>
        <p:spPr bwMode="auto">
          <a:xfrm>
            <a:off x="4027488" y="5313363"/>
            <a:ext cx="3954462" cy="631825"/>
          </a:xfrm>
          <a:custGeom>
            <a:avLst/>
            <a:gdLst>
              <a:gd name="T0" fmla="*/ 0 w 2545"/>
              <a:gd name="T1" fmla="*/ 2147483647 h 452"/>
              <a:gd name="T2" fmla="*/ 0 w 2545"/>
              <a:gd name="T3" fmla="*/ 2147483647 h 452"/>
              <a:gd name="T4" fmla="*/ 2147483647 w 2545"/>
              <a:gd name="T5" fmla="*/ 2147483647 h 452"/>
              <a:gd name="T6" fmla="*/ 2147483647 w 2545"/>
              <a:gd name="T7" fmla="*/ 0 h 452"/>
              <a:gd name="T8" fmla="*/ 0 60000 65536"/>
              <a:gd name="T9" fmla="*/ 0 60000 65536"/>
              <a:gd name="T10" fmla="*/ 0 60000 65536"/>
              <a:gd name="T11" fmla="*/ 0 60000 65536"/>
              <a:gd name="T12" fmla="*/ 0 w 2545"/>
              <a:gd name="T13" fmla="*/ 0 h 452"/>
              <a:gd name="T14" fmla="*/ 2545 w 2545"/>
              <a:gd name="T15" fmla="*/ 452 h 452"/>
            </a:gdLst>
            <a:ahLst/>
            <a:cxnLst>
              <a:cxn ang="T8">
                <a:pos x="T0" y="T1"/>
              </a:cxn>
              <a:cxn ang="T9">
                <a:pos x="T2" y="T3"/>
              </a:cxn>
              <a:cxn ang="T10">
                <a:pos x="T4" y="T5"/>
              </a:cxn>
              <a:cxn ang="T11">
                <a:pos x="T6" y="T7"/>
              </a:cxn>
            </a:cxnLst>
            <a:rect l="T12" t="T13" r="T14" b="T15"/>
            <a:pathLst>
              <a:path w="2545" h="452">
                <a:moveTo>
                  <a:pt x="0" y="179"/>
                </a:moveTo>
                <a:lnTo>
                  <a:pt x="0" y="452"/>
                </a:lnTo>
                <a:lnTo>
                  <a:pt x="2545" y="452"/>
                </a:lnTo>
                <a:lnTo>
                  <a:pt x="2545" y="0"/>
                </a:lnTo>
              </a:path>
            </a:pathLst>
          </a:custGeom>
          <a:noFill/>
          <a:ln w="1016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5703" name="Line 74">
            <a:extLst>
              <a:ext uri="{FF2B5EF4-FFF2-40B4-BE49-F238E27FC236}">
                <a16:creationId xmlns:a16="http://schemas.microsoft.com/office/drawing/2014/main" id="{256B136B-C503-4088-9BBD-4584E07E38EF}"/>
              </a:ext>
            </a:extLst>
          </p:cNvPr>
          <p:cNvSpPr>
            <a:spLocks noChangeShapeType="1"/>
          </p:cNvSpPr>
          <p:nvPr/>
        </p:nvSpPr>
        <p:spPr bwMode="auto">
          <a:xfrm>
            <a:off x="5518150" y="4197350"/>
            <a:ext cx="0" cy="1700213"/>
          </a:xfrm>
          <a:prstGeom prst="line">
            <a:avLst/>
          </a:prstGeom>
          <a:noFill/>
          <a:ln w="1016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04" name="Line 75">
            <a:extLst>
              <a:ext uri="{FF2B5EF4-FFF2-40B4-BE49-F238E27FC236}">
                <a16:creationId xmlns:a16="http://schemas.microsoft.com/office/drawing/2014/main" id="{98C2EDB8-3E68-43A2-A414-DF85C955D496}"/>
              </a:ext>
            </a:extLst>
          </p:cNvPr>
          <p:cNvSpPr>
            <a:spLocks noChangeShapeType="1"/>
          </p:cNvSpPr>
          <p:nvPr/>
        </p:nvSpPr>
        <p:spPr bwMode="auto">
          <a:xfrm>
            <a:off x="5492750" y="2154238"/>
            <a:ext cx="0" cy="3524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6603"/>
                                        </p:tgtEl>
                                        <p:attrNameLst>
                                          <p:attrName>style.visibility</p:attrName>
                                        </p:attrNameLst>
                                      </p:cBhvr>
                                      <p:to>
                                        <p:strVal val="visible"/>
                                      </p:to>
                                    </p:set>
                                    <p:animEffect transition="in" filter="wipe(left)">
                                      <p:cBhvr>
                                        <p:cTn id="7" dur="500"/>
                                        <p:tgtEl>
                                          <p:spTgt spid="3666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603" grpId="0"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4" name="Picture 2" descr="Contents">
            <a:extLst>
              <a:ext uri="{FF2B5EF4-FFF2-40B4-BE49-F238E27FC236}">
                <a16:creationId xmlns:a16="http://schemas.microsoft.com/office/drawing/2014/main" id="{23557CD4-8D15-4D9C-B365-24162FC72B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547" name="Text Box 3">
            <a:extLst>
              <a:ext uri="{FF2B5EF4-FFF2-40B4-BE49-F238E27FC236}">
                <a16:creationId xmlns:a16="http://schemas.microsoft.com/office/drawing/2014/main" id="{C6567A2A-B101-4337-8D62-92052ECB675F}"/>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Factores que Afectan la TMB/TMR</a:t>
            </a:r>
          </a:p>
        </p:txBody>
      </p:sp>
      <p:sp>
        <p:nvSpPr>
          <p:cNvPr id="364548" name="Rectangle 4">
            <a:extLst>
              <a:ext uri="{FF2B5EF4-FFF2-40B4-BE49-F238E27FC236}">
                <a16:creationId xmlns:a16="http://schemas.microsoft.com/office/drawing/2014/main" id="{BB4D1E76-E579-4F45-AAA6-8D93528A5D5B}"/>
              </a:ext>
            </a:extLst>
          </p:cNvPr>
          <p:cNvSpPr>
            <a:spLocks noChangeArrowheads="1"/>
          </p:cNvSpPr>
          <p:nvPr/>
        </p:nvSpPr>
        <p:spPr bwMode="auto">
          <a:xfrm>
            <a:off x="1603375" y="1225550"/>
            <a:ext cx="6296025"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TASA METABÓLICA BASAL (TMB)</a:t>
            </a:r>
          </a:p>
        </p:txBody>
      </p:sp>
      <p:sp>
        <p:nvSpPr>
          <p:cNvPr id="156677" name="Line 5">
            <a:extLst>
              <a:ext uri="{FF2B5EF4-FFF2-40B4-BE49-F238E27FC236}">
                <a16:creationId xmlns:a16="http://schemas.microsoft.com/office/drawing/2014/main" id="{DB74F635-34D4-481F-86FC-11BFE98B71AB}"/>
              </a:ext>
            </a:extLst>
          </p:cNvPr>
          <p:cNvSpPr>
            <a:spLocks noChangeShapeType="1"/>
          </p:cNvSpPr>
          <p:nvPr/>
        </p:nvSpPr>
        <p:spPr bwMode="auto">
          <a:xfrm>
            <a:off x="4470400" y="1533525"/>
            <a:ext cx="0" cy="771525"/>
          </a:xfrm>
          <a:prstGeom prst="line">
            <a:avLst/>
          </a:prstGeom>
          <a:noFill/>
          <a:ln w="190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4550" name="Rectangle 6">
            <a:extLst>
              <a:ext uri="{FF2B5EF4-FFF2-40B4-BE49-F238E27FC236}">
                <a16:creationId xmlns:a16="http://schemas.microsoft.com/office/drawing/2014/main" id="{B37E0A84-1F87-46A5-951C-8BBC2CC2FFE1}"/>
              </a:ext>
            </a:extLst>
          </p:cNvPr>
          <p:cNvSpPr>
            <a:spLocks noChangeArrowheads="1"/>
          </p:cNvSpPr>
          <p:nvPr/>
        </p:nvSpPr>
        <p:spPr bwMode="auto">
          <a:xfrm>
            <a:off x="649288" y="2322513"/>
            <a:ext cx="7866062" cy="6572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DETERMINANTES</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(Relación Directamente Proporcional)</a:t>
            </a:r>
          </a:p>
        </p:txBody>
      </p:sp>
      <p:sp>
        <p:nvSpPr>
          <p:cNvPr id="156679" name="Text Box 7">
            <a:extLst>
              <a:ext uri="{FF2B5EF4-FFF2-40B4-BE49-F238E27FC236}">
                <a16:creationId xmlns:a16="http://schemas.microsoft.com/office/drawing/2014/main" id="{F7E592D0-C41C-4EF1-B87E-20F74A247F83}"/>
              </a:ext>
            </a:extLst>
          </p:cNvPr>
          <p:cNvSpPr txBox="1">
            <a:spLocks noChangeArrowheads="1"/>
          </p:cNvSpPr>
          <p:nvPr/>
        </p:nvSpPr>
        <p:spPr bwMode="auto">
          <a:xfrm>
            <a:off x="276225" y="3600450"/>
            <a:ext cx="3597275"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Masa Corporal Activa</a:t>
            </a:r>
          </a:p>
          <a:p>
            <a:pPr algn="ctr">
              <a:lnSpc>
                <a:spcPct val="90000"/>
              </a:lnSpc>
            </a:pPr>
            <a:r>
              <a:rPr lang="en-US" altLang="en-US" sz="2600" i="0">
                <a:latin typeface="Arial" panose="020B0604020202020204" pitchFamily="34" charset="0"/>
              </a:rPr>
              <a:t>(MCA)</a:t>
            </a:r>
          </a:p>
        </p:txBody>
      </p:sp>
      <p:sp>
        <p:nvSpPr>
          <p:cNvPr id="364552" name="Rectangle 8">
            <a:extLst>
              <a:ext uri="{FF2B5EF4-FFF2-40B4-BE49-F238E27FC236}">
                <a16:creationId xmlns:a16="http://schemas.microsoft.com/office/drawing/2014/main" id="{52F07D16-D7F8-42E6-99B6-F2EC2E488DD2}"/>
              </a:ext>
            </a:extLst>
          </p:cNvPr>
          <p:cNvSpPr>
            <a:spLocks noChangeArrowheads="1"/>
          </p:cNvSpPr>
          <p:nvPr/>
        </p:nvSpPr>
        <p:spPr bwMode="auto">
          <a:xfrm>
            <a:off x="896938" y="5311775"/>
            <a:ext cx="9588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MCA</a:t>
            </a:r>
            <a:endParaRPr lang="en-US" sz="2600" i="0" baseline="30000">
              <a:solidFill>
                <a:srgbClr val="000000"/>
              </a:solidFill>
              <a:effectLst>
                <a:outerShdw blurRad="38100" dist="38100" dir="2700000" algn="tl">
                  <a:srgbClr val="C0C0C0"/>
                </a:outerShdw>
              </a:effectLst>
              <a:latin typeface="Arial" charset="0"/>
            </a:endParaRPr>
          </a:p>
        </p:txBody>
      </p:sp>
      <p:sp>
        <p:nvSpPr>
          <p:cNvPr id="156681" name="Line 9">
            <a:extLst>
              <a:ext uri="{FF2B5EF4-FFF2-40B4-BE49-F238E27FC236}">
                <a16:creationId xmlns:a16="http://schemas.microsoft.com/office/drawing/2014/main" id="{A6BAC114-02EC-45AC-868E-2564C2D61EF6}"/>
              </a:ext>
            </a:extLst>
          </p:cNvPr>
          <p:cNvSpPr>
            <a:spLocks noChangeShapeType="1"/>
          </p:cNvSpPr>
          <p:nvPr/>
        </p:nvSpPr>
        <p:spPr bwMode="auto">
          <a:xfrm flipV="1">
            <a:off x="892175" y="5254625"/>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682" name="Line 10">
            <a:extLst>
              <a:ext uri="{FF2B5EF4-FFF2-40B4-BE49-F238E27FC236}">
                <a16:creationId xmlns:a16="http://schemas.microsoft.com/office/drawing/2014/main" id="{FAEEE2F4-9A83-4235-8A11-2D142544D213}"/>
              </a:ext>
            </a:extLst>
          </p:cNvPr>
          <p:cNvSpPr>
            <a:spLocks noChangeShapeType="1"/>
          </p:cNvSpPr>
          <p:nvPr/>
        </p:nvSpPr>
        <p:spPr bwMode="auto">
          <a:xfrm>
            <a:off x="1335088" y="5597525"/>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4555" name="Rectangle 11">
            <a:extLst>
              <a:ext uri="{FF2B5EF4-FFF2-40B4-BE49-F238E27FC236}">
                <a16:creationId xmlns:a16="http://schemas.microsoft.com/office/drawing/2014/main" id="{0D6958C0-09ED-4A0A-B07C-444647164282}"/>
              </a:ext>
            </a:extLst>
          </p:cNvPr>
          <p:cNvSpPr>
            <a:spLocks noChangeArrowheads="1"/>
          </p:cNvSpPr>
          <p:nvPr/>
        </p:nvSpPr>
        <p:spPr bwMode="auto">
          <a:xfrm>
            <a:off x="909638" y="6226175"/>
            <a:ext cx="935037"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TMB</a:t>
            </a:r>
            <a:endParaRPr lang="en-US" sz="2600" i="0" baseline="30000">
              <a:solidFill>
                <a:srgbClr val="000000"/>
              </a:solidFill>
              <a:effectLst>
                <a:outerShdw blurRad="38100" dist="38100" dir="2700000" algn="tl">
                  <a:srgbClr val="C0C0C0"/>
                </a:outerShdw>
              </a:effectLst>
              <a:latin typeface="Arial" charset="0"/>
            </a:endParaRPr>
          </a:p>
        </p:txBody>
      </p:sp>
      <p:sp>
        <p:nvSpPr>
          <p:cNvPr id="156684" name="Line 12">
            <a:extLst>
              <a:ext uri="{FF2B5EF4-FFF2-40B4-BE49-F238E27FC236}">
                <a16:creationId xmlns:a16="http://schemas.microsoft.com/office/drawing/2014/main" id="{58742E69-C329-4F4B-B664-16E50D4FF0BF}"/>
              </a:ext>
            </a:extLst>
          </p:cNvPr>
          <p:cNvSpPr>
            <a:spLocks noChangeShapeType="1"/>
          </p:cNvSpPr>
          <p:nvPr/>
        </p:nvSpPr>
        <p:spPr bwMode="auto">
          <a:xfrm flipV="1">
            <a:off x="904875" y="6169025"/>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4557" name="Rectangle 13">
            <a:extLst>
              <a:ext uri="{FF2B5EF4-FFF2-40B4-BE49-F238E27FC236}">
                <a16:creationId xmlns:a16="http://schemas.microsoft.com/office/drawing/2014/main" id="{991AF9C1-C18F-43C1-885A-740BAE288790}"/>
              </a:ext>
            </a:extLst>
          </p:cNvPr>
          <p:cNvSpPr>
            <a:spLocks noChangeArrowheads="1"/>
          </p:cNvSpPr>
          <p:nvPr/>
        </p:nvSpPr>
        <p:spPr bwMode="auto">
          <a:xfrm>
            <a:off x="2349500" y="5300663"/>
            <a:ext cx="9588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MCA</a:t>
            </a:r>
            <a:endParaRPr lang="en-US" sz="2600" i="0" baseline="30000">
              <a:solidFill>
                <a:srgbClr val="000000"/>
              </a:solidFill>
              <a:effectLst>
                <a:outerShdw blurRad="38100" dist="38100" dir="2700000" algn="tl">
                  <a:srgbClr val="C0C0C0"/>
                </a:outerShdw>
              </a:effectLst>
              <a:latin typeface="Arial" charset="0"/>
            </a:endParaRPr>
          </a:p>
        </p:txBody>
      </p:sp>
      <p:sp>
        <p:nvSpPr>
          <p:cNvPr id="156686" name="Line 14">
            <a:extLst>
              <a:ext uri="{FF2B5EF4-FFF2-40B4-BE49-F238E27FC236}">
                <a16:creationId xmlns:a16="http://schemas.microsoft.com/office/drawing/2014/main" id="{70582B6D-27F9-4BCB-91D2-FD4EA9A7DBDB}"/>
              </a:ext>
            </a:extLst>
          </p:cNvPr>
          <p:cNvSpPr>
            <a:spLocks noChangeShapeType="1"/>
          </p:cNvSpPr>
          <p:nvPr/>
        </p:nvSpPr>
        <p:spPr bwMode="auto">
          <a:xfrm>
            <a:off x="2344738" y="5256213"/>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687" name="Line 15">
            <a:extLst>
              <a:ext uri="{FF2B5EF4-FFF2-40B4-BE49-F238E27FC236}">
                <a16:creationId xmlns:a16="http://schemas.microsoft.com/office/drawing/2014/main" id="{7A823A1D-B01B-45B0-97FE-D86EC0F73720}"/>
              </a:ext>
            </a:extLst>
          </p:cNvPr>
          <p:cNvSpPr>
            <a:spLocks noChangeShapeType="1"/>
          </p:cNvSpPr>
          <p:nvPr/>
        </p:nvSpPr>
        <p:spPr bwMode="auto">
          <a:xfrm>
            <a:off x="2762250" y="5586413"/>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4560" name="Rectangle 16">
            <a:extLst>
              <a:ext uri="{FF2B5EF4-FFF2-40B4-BE49-F238E27FC236}">
                <a16:creationId xmlns:a16="http://schemas.microsoft.com/office/drawing/2014/main" id="{C448D361-2BDB-4320-95E4-A51884EFD8E5}"/>
              </a:ext>
            </a:extLst>
          </p:cNvPr>
          <p:cNvSpPr>
            <a:spLocks noChangeArrowheads="1"/>
          </p:cNvSpPr>
          <p:nvPr/>
        </p:nvSpPr>
        <p:spPr bwMode="auto">
          <a:xfrm>
            <a:off x="2336800" y="6215063"/>
            <a:ext cx="935038"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TMB</a:t>
            </a:r>
            <a:endParaRPr lang="en-US" sz="2600" i="0" baseline="30000">
              <a:solidFill>
                <a:srgbClr val="000000"/>
              </a:solidFill>
              <a:effectLst>
                <a:outerShdw blurRad="38100" dist="38100" dir="2700000" algn="tl">
                  <a:srgbClr val="C0C0C0"/>
                </a:outerShdw>
              </a:effectLst>
              <a:latin typeface="Arial" charset="0"/>
            </a:endParaRPr>
          </a:p>
        </p:txBody>
      </p:sp>
      <p:sp>
        <p:nvSpPr>
          <p:cNvPr id="156689" name="Line 17">
            <a:extLst>
              <a:ext uri="{FF2B5EF4-FFF2-40B4-BE49-F238E27FC236}">
                <a16:creationId xmlns:a16="http://schemas.microsoft.com/office/drawing/2014/main" id="{9F4F53BE-6F8F-4898-AAAD-B9408FF87A5B}"/>
              </a:ext>
            </a:extLst>
          </p:cNvPr>
          <p:cNvSpPr>
            <a:spLocks noChangeShapeType="1"/>
          </p:cNvSpPr>
          <p:nvPr/>
        </p:nvSpPr>
        <p:spPr bwMode="auto">
          <a:xfrm>
            <a:off x="2332038" y="6170613"/>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690" name="Line 18">
            <a:extLst>
              <a:ext uri="{FF2B5EF4-FFF2-40B4-BE49-F238E27FC236}">
                <a16:creationId xmlns:a16="http://schemas.microsoft.com/office/drawing/2014/main" id="{EA3A01EF-CD45-468D-8CE6-61FC9EBDB539}"/>
              </a:ext>
            </a:extLst>
          </p:cNvPr>
          <p:cNvSpPr>
            <a:spLocks noChangeShapeType="1"/>
          </p:cNvSpPr>
          <p:nvPr/>
        </p:nvSpPr>
        <p:spPr bwMode="auto">
          <a:xfrm>
            <a:off x="1362075" y="4005263"/>
            <a:ext cx="0" cy="1252537"/>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691" name="Rectangle 19">
            <a:extLst>
              <a:ext uri="{FF2B5EF4-FFF2-40B4-BE49-F238E27FC236}">
                <a16:creationId xmlns:a16="http://schemas.microsoft.com/office/drawing/2014/main" id="{59F17D4E-96CB-408A-BF94-AF0BA1DF7683}"/>
              </a:ext>
            </a:extLst>
          </p:cNvPr>
          <p:cNvSpPr>
            <a:spLocks noChangeArrowheads="1"/>
          </p:cNvSpPr>
          <p:nvPr/>
        </p:nvSpPr>
        <p:spPr bwMode="auto">
          <a:xfrm>
            <a:off x="514350" y="4714875"/>
            <a:ext cx="3014663" cy="1903413"/>
          </a:xfrm>
          <a:prstGeom prst="rect">
            <a:avLst/>
          </a:prstGeom>
          <a:noFill/>
          <a:ln w="635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6692" name="Line 20">
            <a:extLst>
              <a:ext uri="{FF2B5EF4-FFF2-40B4-BE49-F238E27FC236}">
                <a16:creationId xmlns:a16="http://schemas.microsoft.com/office/drawing/2014/main" id="{CC9F00C3-7694-47C5-9E19-ED2C0745C933}"/>
              </a:ext>
            </a:extLst>
          </p:cNvPr>
          <p:cNvSpPr>
            <a:spLocks noChangeShapeType="1"/>
          </p:cNvSpPr>
          <p:nvPr/>
        </p:nvSpPr>
        <p:spPr bwMode="auto">
          <a:xfrm>
            <a:off x="2733675" y="4017963"/>
            <a:ext cx="0" cy="1239837"/>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693" name="Line 31">
            <a:extLst>
              <a:ext uri="{FF2B5EF4-FFF2-40B4-BE49-F238E27FC236}">
                <a16:creationId xmlns:a16="http://schemas.microsoft.com/office/drawing/2014/main" id="{BEEE6BFA-F144-43B2-91C4-9993430DEA3C}"/>
              </a:ext>
            </a:extLst>
          </p:cNvPr>
          <p:cNvSpPr>
            <a:spLocks noChangeShapeType="1"/>
          </p:cNvSpPr>
          <p:nvPr/>
        </p:nvSpPr>
        <p:spPr bwMode="auto">
          <a:xfrm>
            <a:off x="2044700" y="2930525"/>
            <a:ext cx="0" cy="771525"/>
          </a:xfrm>
          <a:prstGeom prst="line">
            <a:avLst/>
          </a:prstGeom>
          <a:noFill/>
          <a:ln w="190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694" name="Text Box 33">
            <a:extLst>
              <a:ext uri="{FF2B5EF4-FFF2-40B4-BE49-F238E27FC236}">
                <a16:creationId xmlns:a16="http://schemas.microsoft.com/office/drawing/2014/main" id="{C2ACFFA8-B4FD-4F58-8C48-05B1EC92CA84}"/>
              </a:ext>
            </a:extLst>
          </p:cNvPr>
          <p:cNvSpPr txBox="1">
            <a:spLocks noChangeArrowheads="1"/>
          </p:cNvSpPr>
          <p:nvPr/>
        </p:nvSpPr>
        <p:spPr bwMode="auto">
          <a:xfrm>
            <a:off x="4448175" y="3600450"/>
            <a:ext cx="4659313"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Área de Superficie Corporal (ASC)</a:t>
            </a:r>
          </a:p>
        </p:txBody>
      </p:sp>
      <p:sp>
        <p:nvSpPr>
          <p:cNvPr id="156695" name="Line 34">
            <a:extLst>
              <a:ext uri="{FF2B5EF4-FFF2-40B4-BE49-F238E27FC236}">
                <a16:creationId xmlns:a16="http://schemas.microsoft.com/office/drawing/2014/main" id="{C45483E2-CD72-4CC5-942D-C954650E8218}"/>
              </a:ext>
            </a:extLst>
          </p:cNvPr>
          <p:cNvSpPr>
            <a:spLocks noChangeShapeType="1"/>
          </p:cNvSpPr>
          <p:nvPr/>
        </p:nvSpPr>
        <p:spPr bwMode="auto">
          <a:xfrm>
            <a:off x="6680200" y="2930525"/>
            <a:ext cx="0" cy="771525"/>
          </a:xfrm>
          <a:prstGeom prst="line">
            <a:avLst/>
          </a:prstGeom>
          <a:noFill/>
          <a:ln w="190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4579" name="Rectangle 35">
            <a:extLst>
              <a:ext uri="{FF2B5EF4-FFF2-40B4-BE49-F238E27FC236}">
                <a16:creationId xmlns:a16="http://schemas.microsoft.com/office/drawing/2014/main" id="{AEFE56FB-B16B-4CD0-B021-0190F1DF8E2D}"/>
              </a:ext>
            </a:extLst>
          </p:cNvPr>
          <p:cNvSpPr>
            <a:spLocks noChangeArrowheads="1"/>
          </p:cNvSpPr>
          <p:nvPr/>
        </p:nvSpPr>
        <p:spPr bwMode="auto">
          <a:xfrm>
            <a:off x="5634038" y="5324475"/>
            <a:ext cx="9588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ASC</a:t>
            </a:r>
            <a:endParaRPr lang="en-US" sz="2600" i="0" baseline="30000">
              <a:solidFill>
                <a:srgbClr val="000000"/>
              </a:solidFill>
              <a:effectLst>
                <a:outerShdw blurRad="38100" dist="38100" dir="2700000" algn="tl">
                  <a:srgbClr val="C0C0C0"/>
                </a:outerShdw>
              </a:effectLst>
              <a:latin typeface="Arial" charset="0"/>
            </a:endParaRPr>
          </a:p>
        </p:txBody>
      </p:sp>
      <p:sp>
        <p:nvSpPr>
          <p:cNvPr id="156697" name="Line 36">
            <a:extLst>
              <a:ext uri="{FF2B5EF4-FFF2-40B4-BE49-F238E27FC236}">
                <a16:creationId xmlns:a16="http://schemas.microsoft.com/office/drawing/2014/main" id="{0D7AA10A-8E48-46EF-9B02-998606994128}"/>
              </a:ext>
            </a:extLst>
          </p:cNvPr>
          <p:cNvSpPr>
            <a:spLocks noChangeShapeType="1"/>
          </p:cNvSpPr>
          <p:nvPr/>
        </p:nvSpPr>
        <p:spPr bwMode="auto">
          <a:xfrm flipV="1">
            <a:off x="5629275" y="5267325"/>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698" name="Line 37">
            <a:extLst>
              <a:ext uri="{FF2B5EF4-FFF2-40B4-BE49-F238E27FC236}">
                <a16:creationId xmlns:a16="http://schemas.microsoft.com/office/drawing/2014/main" id="{E1C30511-BEBC-4DF6-A05C-10EBC15D5828}"/>
              </a:ext>
            </a:extLst>
          </p:cNvPr>
          <p:cNvSpPr>
            <a:spLocks noChangeShapeType="1"/>
          </p:cNvSpPr>
          <p:nvPr/>
        </p:nvSpPr>
        <p:spPr bwMode="auto">
          <a:xfrm>
            <a:off x="6072188" y="5610225"/>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4582" name="Rectangle 38">
            <a:extLst>
              <a:ext uri="{FF2B5EF4-FFF2-40B4-BE49-F238E27FC236}">
                <a16:creationId xmlns:a16="http://schemas.microsoft.com/office/drawing/2014/main" id="{FB158C83-42B4-477B-9EA8-A63421002BAD}"/>
              </a:ext>
            </a:extLst>
          </p:cNvPr>
          <p:cNvSpPr>
            <a:spLocks noChangeArrowheads="1"/>
          </p:cNvSpPr>
          <p:nvPr/>
        </p:nvSpPr>
        <p:spPr bwMode="auto">
          <a:xfrm>
            <a:off x="5646738" y="6238875"/>
            <a:ext cx="935037"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TMB</a:t>
            </a:r>
            <a:endParaRPr lang="en-US" sz="2600" i="0" baseline="30000">
              <a:solidFill>
                <a:srgbClr val="000000"/>
              </a:solidFill>
              <a:effectLst>
                <a:outerShdw blurRad="38100" dist="38100" dir="2700000" algn="tl">
                  <a:srgbClr val="C0C0C0"/>
                </a:outerShdw>
              </a:effectLst>
              <a:latin typeface="Arial" charset="0"/>
            </a:endParaRPr>
          </a:p>
        </p:txBody>
      </p:sp>
      <p:sp>
        <p:nvSpPr>
          <p:cNvPr id="156700" name="Line 39">
            <a:extLst>
              <a:ext uri="{FF2B5EF4-FFF2-40B4-BE49-F238E27FC236}">
                <a16:creationId xmlns:a16="http://schemas.microsoft.com/office/drawing/2014/main" id="{B5823957-4107-4891-9C56-016466468E5D}"/>
              </a:ext>
            </a:extLst>
          </p:cNvPr>
          <p:cNvSpPr>
            <a:spLocks noChangeShapeType="1"/>
          </p:cNvSpPr>
          <p:nvPr/>
        </p:nvSpPr>
        <p:spPr bwMode="auto">
          <a:xfrm flipV="1">
            <a:off x="5641975" y="6181725"/>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4584" name="Rectangle 40">
            <a:extLst>
              <a:ext uri="{FF2B5EF4-FFF2-40B4-BE49-F238E27FC236}">
                <a16:creationId xmlns:a16="http://schemas.microsoft.com/office/drawing/2014/main" id="{ACC74B0F-73E1-40A1-9DEA-BEADB45DF061}"/>
              </a:ext>
            </a:extLst>
          </p:cNvPr>
          <p:cNvSpPr>
            <a:spLocks noChangeArrowheads="1"/>
          </p:cNvSpPr>
          <p:nvPr/>
        </p:nvSpPr>
        <p:spPr bwMode="auto">
          <a:xfrm>
            <a:off x="7086600" y="5313363"/>
            <a:ext cx="9588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ASC</a:t>
            </a:r>
            <a:endParaRPr lang="en-US" sz="2600" i="0" baseline="30000">
              <a:solidFill>
                <a:srgbClr val="000000"/>
              </a:solidFill>
              <a:effectLst>
                <a:outerShdw blurRad="38100" dist="38100" dir="2700000" algn="tl">
                  <a:srgbClr val="C0C0C0"/>
                </a:outerShdw>
              </a:effectLst>
              <a:latin typeface="Arial" charset="0"/>
            </a:endParaRPr>
          </a:p>
        </p:txBody>
      </p:sp>
      <p:sp>
        <p:nvSpPr>
          <p:cNvPr id="156702" name="Line 41">
            <a:extLst>
              <a:ext uri="{FF2B5EF4-FFF2-40B4-BE49-F238E27FC236}">
                <a16:creationId xmlns:a16="http://schemas.microsoft.com/office/drawing/2014/main" id="{96DF5B16-0014-41ED-A4DC-9AEC77FB2E83}"/>
              </a:ext>
            </a:extLst>
          </p:cNvPr>
          <p:cNvSpPr>
            <a:spLocks noChangeShapeType="1"/>
          </p:cNvSpPr>
          <p:nvPr/>
        </p:nvSpPr>
        <p:spPr bwMode="auto">
          <a:xfrm>
            <a:off x="7081838" y="5268913"/>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703" name="Line 42">
            <a:extLst>
              <a:ext uri="{FF2B5EF4-FFF2-40B4-BE49-F238E27FC236}">
                <a16:creationId xmlns:a16="http://schemas.microsoft.com/office/drawing/2014/main" id="{44DEBE45-E54A-480C-BC3B-D20F782F160B}"/>
              </a:ext>
            </a:extLst>
          </p:cNvPr>
          <p:cNvSpPr>
            <a:spLocks noChangeShapeType="1"/>
          </p:cNvSpPr>
          <p:nvPr/>
        </p:nvSpPr>
        <p:spPr bwMode="auto">
          <a:xfrm>
            <a:off x="7499350" y="5599113"/>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4587" name="Rectangle 43">
            <a:extLst>
              <a:ext uri="{FF2B5EF4-FFF2-40B4-BE49-F238E27FC236}">
                <a16:creationId xmlns:a16="http://schemas.microsoft.com/office/drawing/2014/main" id="{753C5E36-5B05-4DFD-849B-18A42A9C61B4}"/>
              </a:ext>
            </a:extLst>
          </p:cNvPr>
          <p:cNvSpPr>
            <a:spLocks noChangeArrowheads="1"/>
          </p:cNvSpPr>
          <p:nvPr/>
        </p:nvSpPr>
        <p:spPr bwMode="auto">
          <a:xfrm>
            <a:off x="7073900" y="6227763"/>
            <a:ext cx="935038"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TMB</a:t>
            </a:r>
            <a:endParaRPr lang="en-US" sz="2600" i="0" baseline="30000">
              <a:solidFill>
                <a:srgbClr val="000000"/>
              </a:solidFill>
              <a:effectLst>
                <a:outerShdw blurRad="38100" dist="38100" dir="2700000" algn="tl">
                  <a:srgbClr val="C0C0C0"/>
                </a:outerShdw>
              </a:effectLst>
              <a:latin typeface="Arial" charset="0"/>
            </a:endParaRPr>
          </a:p>
        </p:txBody>
      </p:sp>
      <p:sp>
        <p:nvSpPr>
          <p:cNvPr id="156705" name="Line 44">
            <a:extLst>
              <a:ext uri="{FF2B5EF4-FFF2-40B4-BE49-F238E27FC236}">
                <a16:creationId xmlns:a16="http://schemas.microsoft.com/office/drawing/2014/main" id="{9B39E18B-8CE6-4807-B86A-C4053A7AD95B}"/>
              </a:ext>
            </a:extLst>
          </p:cNvPr>
          <p:cNvSpPr>
            <a:spLocks noChangeShapeType="1"/>
          </p:cNvSpPr>
          <p:nvPr/>
        </p:nvSpPr>
        <p:spPr bwMode="auto">
          <a:xfrm>
            <a:off x="7069138" y="6183313"/>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706" name="Line 45">
            <a:extLst>
              <a:ext uri="{FF2B5EF4-FFF2-40B4-BE49-F238E27FC236}">
                <a16:creationId xmlns:a16="http://schemas.microsoft.com/office/drawing/2014/main" id="{F297CE56-5556-4530-BCE0-9B1F3CBA1D25}"/>
              </a:ext>
            </a:extLst>
          </p:cNvPr>
          <p:cNvSpPr>
            <a:spLocks noChangeShapeType="1"/>
          </p:cNvSpPr>
          <p:nvPr/>
        </p:nvSpPr>
        <p:spPr bwMode="auto">
          <a:xfrm>
            <a:off x="6099175" y="4017963"/>
            <a:ext cx="0" cy="1252537"/>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707" name="Rectangle 46">
            <a:extLst>
              <a:ext uri="{FF2B5EF4-FFF2-40B4-BE49-F238E27FC236}">
                <a16:creationId xmlns:a16="http://schemas.microsoft.com/office/drawing/2014/main" id="{3693CADB-48C0-4492-A339-FAF01B8402FA}"/>
              </a:ext>
            </a:extLst>
          </p:cNvPr>
          <p:cNvSpPr>
            <a:spLocks noChangeArrowheads="1"/>
          </p:cNvSpPr>
          <p:nvPr/>
        </p:nvSpPr>
        <p:spPr bwMode="auto">
          <a:xfrm>
            <a:off x="5251450" y="4727575"/>
            <a:ext cx="3014663" cy="1903413"/>
          </a:xfrm>
          <a:prstGeom prst="rect">
            <a:avLst/>
          </a:prstGeom>
          <a:noFill/>
          <a:ln w="635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6708" name="Line 47">
            <a:extLst>
              <a:ext uri="{FF2B5EF4-FFF2-40B4-BE49-F238E27FC236}">
                <a16:creationId xmlns:a16="http://schemas.microsoft.com/office/drawing/2014/main" id="{999E4732-2BD1-4F01-9FE5-00F5FFB58A73}"/>
              </a:ext>
            </a:extLst>
          </p:cNvPr>
          <p:cNvSpPr>
            <a:spLocks noChangeShapeType="1"/>
          </p:cNvSpPr>
          <p:nvPr/>
        </p:nvSpPr>
        <p:spPr bwMode="auto">
          <a:xfrm>
            <a:off x="7470775" y="4030663"/>
            <a:ext cx="0" cy="1239837"/>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6709" name="Text Box 48">
            <a:extLst>
              <a:ext uri="{FF2B5EF4-FFF2-40B4-BE49-F238E27FC236}">
                <a16:creationId xmlns:a16="http://schemas.microsoft.com/office/drawing/2014/main" id="{4E6A3543-4761-4BD5-A44A-5719A71860C1}"/>
              </a:ext>
            </a:extLst>
          </p:cNvPr>
          <p:cNvSpPr txBox="1">
            <a:spLocks noChangeArrowheads="1"/>
          </p:cNvSpPr>
          <p:nvPr/>
        </p:nvSpPr>
        <p:spPr bwMode="auto">
          <a:xfrm>
            <a:off x="3460750" y="2857500"/>
            <a:ext cx="20558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900"/>
              <a:t>(Positiva o Lineal)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4547"/>
                                        </p:tgtEl>
                                        <p:attrNameLst>
                                          <p:attrName>style.visibility</p:attrName>
                                        </p:attrNameLst>
                                      </p:cBhvr>
                                      <p:to>
                                        <p:strVal val="visible"/>
                                      </p:to>
                                    </p:set>
                                    <p:animEffect transition="in" filter="wipe(left)">
                                      <p:cBhvr>
                                        <p:cTn id="7" dur="500"/>
                                        <p:tgtEl>
                                          <p:spTgt spid="3645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7" grpId="0"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descr="Contents">
            <a:extLst>
              <a:ext uri="{FF2B5EF4-FFF2-40B4-BE49-F238E27FC236}">
                <a16:creationId xmlns:a16="http://schemas.microsoft.com/office/drawing/2014/main" id="{72CDC0D4-78EF-4CE0-9A0A-8708A69C10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1" name="Text Box 3">
            <a:extLst>
              <a:ext uri="{FF2B5EF4-FFF2-40B4-BE49-F238E27FC236}">
                <a16:creationId xmlns:a16="http://schemas.microsoft.com/office/drawing/2014/main" id="{F382F6C3-82D4-4EE3-BF3C-AAD21FA62AEA}"/>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Factores que Afectan la TMB/TMR</a:t>
            </a:r>
          </a:p>
        </p:txBody>
      </p:sp>
      <p:sp>
        <p:nvSpPr>
          <p:cNvPr id="360458" name="Rectangle 10">
            <a:extLst>
              <a:ext uri="{FF2B5EF4-FFF2-40B4-BE49-F238E27FC236}">
                <a16:creationId xmlns:a16="http://schemas.microsoft.com/office/drawing/2014/main" id="{B3804687-BC9A-423B-8573-5EB4C4B18A80}"/>
              </a:ext>
            </a:extLst>
          </p:cNvPr>
          <p:cNvSpPr>
            <a:spLocks noChangeArrowheads="1"/>
          </p:cNvSpPr>
          <p:nvPr/>
        </p:nvSpPr>
        <p:spPr bwMode="auto">
          <a:xfrm>
            <a:off x="1603375" y="1200150"/>
            <a:ext cx="6296025"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TASA METABÓLICA BASAL (TMB)</a:t>
            </a:r>
          </a:p>
        </p:txBody>
      </p:sp>
      <p:sp>
        <p:nvSpPr>
          <p:cNvPr id="157701" name="Line 11">
            <a:extLst>
              <a:ext uri="{FF2B5EF4-FFF2-40B4-BE49-F238E27FC236}">
                <a16:creationId xmlns:a16="http://schemas.microsoft.com/office/drawing/2014/main" id="{6117C0ED-CAF4-431A-AB93-A7E2A20519DD}"/>
              </a:ext>
            </a:extLst>
          </p:cNvPr>
          <p:cNvSpPr>
            <a:spLocks noChangeShapeType="1"/>
          </p:cNvSpPr>
          <p:nvPr/>
        </p:nvSpPr>
        <p:spPr bwMode="auto">
          <a:xfrm>
            <a:off x="4470400" y="1495425"/>
            <a:ext cx="0" cy="771525"/>
          </a:xfrm>
          <a:prstGeom prst="line">
            <a:avLst/>
          </a:prstGeom>
          <a:noFill/>
          <a:ln w="190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0460" name="Rectangle 12">
            <a:extLst>
              <a:ext uri="{FF2B5EF4-FFF2-40B4-BE49-F238E27FC236}">
                <a16:creationId xmlns:a16="http://schemas.microsoft.com/office/drawing/2014/main" id="{4688F455-C57E-4906-845B-EEFC55AC036B}"/>
              </a:ext>
            </a:extLst>
          </p:cNvPr>
          <p:cNvSpPr>
            <a:spLocks noChangeArrowheads="1"/>
          </p:cNvSpPr>
          <p:nvPr/>
        </p:nvSpPr>
        <p:spPr bwMode="auto">
          <a:xfrm>
            <a:off x="649288" y="2271713"/>
            <a:ext cx="7866062" cy="6572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DETERMINANTE</a:t>
            </a:r>
          </a:p>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(Relación Directamente Proporcional)</a:t>
            </a:r>
          </a:p>
        </p:txBody>
      </p:sp>
      <p:sp>
        <p:nvSpPr>
          <p:cNvPr id="157703" name="Text Box 14">
            <a:extLst>
              <a:ext uri="{FF2B5EF4-FFF2-40B4-BE49-F238E27FC236}">
                <a16:creationId xmlns:a16="http://schemas.microsoft.com/office/drawing/2014/main" id="{1F6C24D3-E5D7-464C-B14D-5EBC12469EBB}"/>
              </a:ext>
            </a:extLst>
          </p:cNvPr>
          <p:cNvSpPr txBox="1">
            <a:spLocks noChangeArrowheads="1"/>
          </p:cNvSpPr>
          <p:nvPr/>
        </p:nvSpPr>
        <p:spPr bwMode="auto">
          <a:xfrm>
            <a:off x="1000125" y="3600450"/>
            <a:ext cx="7192963"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Cantidad de</a:t>
            </a:r>
          </a:p>
          <a:p>
            <a:pPr algn="ctr">
              <a:lnSpc>
                <a:spcPct val="90000"/>
              </a:lnSpc>
            </a:pPr>
            <a:r>
              <a:rPr lang="en-US" altLang="en-US" sz="2600" i="0">
                <a:latin typeface="Arial" panose="020B0604020202020204" pitchFamily="34" charset="0"/>
              </a:rPr>
              <a:t>Tejido Magro o Masa Corporal Activa (MCA)</a:t>
            </a:r>
          </a:p>
        </p:txBody>
      </p:sp>
      <p:sp>
        <p:nvSpPr>
          <p:cNvPr id="360464" name="Rectangle 16">
            <a:extLst>
              <a:ext uri="{FF2B5EF4-FFF2-40B4-BE49-F238E27FC236}">
                <a16:creationId xmlns:a16="http://schemas.microsoft.com/office/drawing/2014/main" id="{F2E879E5-2E93-463C-93CA-A684D9AE500E}"/>
              </a:ext>
            </a:extLst>
          </p:cNvPr>
          <p:cNvSpPr>
            <a:spLocks noChangeArrowheads="1"/>
          </p:cNvSpPr>
          <p:nvPr/>
        </p:nvSpPr>
        <p:spPr bwMode="auto">
          <a:xfrm>
            <a:off x="1062038" y="5337175"/>
            <a:ext cx="9588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MCA</a:t>
            </a:r>
            <a:endParaRPr lang="en-US" sz="2600" i="0" baseline="30000">
              <a:solidFill>
                <a:srgbClr val="000000"/>
              </a:solidFill>
              <a:effectLst>
                <a:outerShdw blurRad="38100" dist="38100" dir="2700000" algn="tl">
                  <a:srgbClr val="C0C0C0"/>
                </a:outerShdw>
              </a:effectLst>
              <a:latin typeface="Arial" charset="0"/>
            </a:endParaRPr>
          </a:p>
        </p:txBody>
      </p:sp>
      <p:sp>
        <p:nvSpPr>
          <p:cNvPr id="157705" name="Line 17">
            <a:extLst>
              <a:ext uri="{FF2B5EF4-FFF2-40B4-BE49-F238E27FC236}">
                <a16:creationId xmlns:a16="http://schemas.microsoft.com/office/drawing/2014/main" id="{73F5408E-2330-4020-A197-5EB9E1B56A12}"/>
              </a:ext>
            </a:extLst>
          </p:cNvPr>
          <p:cNvSpPr>
            <a:spLocks noChangeShapeType="1"/>
          </p:cNvSpPr>
          <p:nvPr/>
        </p:nvSpPr>
        <p:spPr bwMode="auto">
          <a:xfrm flipV="1">
            <a:off x="1057275" y="5280025"/>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7706" name="Line 18">
            <a:extLst>
              <a:ext uri="{FF2B5EF4-FFF2-40B4-BE49-F238E27FC236}">
                <a16:creationId xmlns:a16="http://schemas.microsoft.com/office/drawing/2014/main" id="{CA6BC3D2-B9FF-4D54-8B70-4ED1D8EF1C01}"/>
              </a:ext>
            </a:extLst>
          </p:cNvPr>
          <p:cNvSpPr>
            <a:spLocks noChangeShapeType="1"/>
          </p:cNvSpPr>
          <p:nvPr/>
        </p:nvSpPr>
        <p:spPr bwMode="auto">
          <a:xfrm>
            <a:off x="1500188" y="5622925"/>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0467" name="Rectangle 19">
            <a:extLst>
              <a:ext uri="{FF2B5EF4-FFF2-40B4-BE49-F238E27FC236}">
                <a16:creationId xmlns:a16="http://schemas.microsoft.com/office/drawing/2014/main" id="{35B179E6-8DD6-4E79-A0BD-A537067C9AE4}"/>
              </a:ext>
            </a:extLst>
          </p:cNvPr>
          <p:cNvSpPr>
            <a:spLocks noChangeArrowheads="1"/>
          </p:cNvSpPr>
          <p:nvPr/>
        </p:nvSpPr>
        <p:spPr bwMode="auto">
          <a:xfrm>
            <a:off x="1074738" y="6251575"/>
            <a:ext cx="935037"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TMB</a:t>
            </a:r>
            <a:endParaRPr lang="en-US" sz="2600" i="0" baseline="30000">
              <a:solidFill>
                <a:srgbClr val="000000"/>
              </a:solidFill>
              <a:effectLst>
                <a:outerShdw blurRad="38100" dist="38100" dir="2700000" algn="tl">
                  <a:srgbClr val="C0C0C0"/>
                </a:outerShdw>
              </a:effectLst>
              <a:latin typeface="Arial" charset="0"/>
            </a:endParaRPr>
          </a:p>
        </p:txBody>
      </p:sp>
      <p:sp>
        <p:nvSpPr>
          <p:cNvPr id="157708" name="Line 20">
            <a:extLst>
              <a:ext uri="{FF2B5EF4-FFF2-40B4-BE49-F238E27FC236}">
                <a16:creationId xmlns:a16="http://schemas.microsoft.com/office/drawing/2014/main" id="{8808C497-585B-40EF-B9DC-E6DBC380AD02}"/>
              </a:ext>
            </a:extLst>
          </p:cNvPr>
          <p:cNvSpPr>
            <a:spLocks noChangeShapeType="1"/>
          </p:cNvSpPr>
          <p:nvPr/>
        </p:nvSpPr>
        <p:spPr bwMode="auto">
          <a:xfrm flipV="1">
            <a:off x="1069975" y="6194425"/>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0470" name="Rectangle 22">
            <a:extLst>
              <a:ext uri="{FF2B5EF4-FFF2-40B4-BE49-F238E27FC236}">
                <a16:creationId xmlns:a16="http://schemas.microsoft.com/office/drawing/2014/main" id="{A867776F-1C24-4096-8469-BD5F63BABD3B}"/>
              </a:ext>
            </a:extLst>
          </p:cNvPr>
          <p:cNvSpPr>
            <a:spLocks noChangeArrowheads="1"/>
          </p:cNvSpPr>
          <p:nvPr/>
        </p:nvSpPr>
        <p:spPr bwMode="auto">
          <a:xfrm>
            <a:off x="2514600" y="5326063"/>
            <a:ext cx="9588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MCA</a:t>
            </a:r>
            <a:endParaRPr lang="en-US" sz="2600" i="0" baseline="30000">
              <a:solidFill>
                <a:srgbClr val="000000"/>
              </a:solidFill>
              <a:effectLst>
                <a:outerShdw blurRad="38100" dist="38100" dir="2700000" algn="tl">
                  <a:srgbClr val="C0C0C0"/>
                </a:outerShdw>
              </a:effectLst>
              <a:latin typeface="Arial" charset="0"/>
            </a:endParaRPr>
          </a:p>
        </p:txBody>
      </p:sp>
      <p:sp>
        <p:nvSpPr>
          <p:cNvPr id="157710" name="Line 23">
            <a:extLst>
              <a:ext uri="{FF2B5EF4-FFF2-40B4-BE49-F238E27FC236}">
                <a16:creationId xmlns:a16="http://schemas.microsoft.com/office/drawing/2014/main" id="{686891E2-44EF-44D1-8786-388874BCAA4B}"/>
              </a:ext>
            </a:extLst>
          </p:cNvPr>
          <p:cNvSpPr>
            <a:spLocks noChangeShapeType="1"/>
          </p:cNvSpPr>
          <p:nvPr/>
        </p:nvSpPr>
        <p:spPr bwMode="auto">
          <a:xfrm>
            <a:off x="2509838" y="5281613"/>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7711" name="Line 24">
            <a:extLst>
              <a:ext uri="{FF2B5EF4-FFF2-40B4-BE49-F238E27FC236}">
                <a16:creationId xmlns:a16="http://schemas.microsoft.com/office/drawing/2014/main" id="{C1D51E70-28FC-40E3-AF1D-C72E08250CC8}"/>
              </a:ext>
            </a:extLst>
          </p:cNvPr>
          <p:cNvSpPr>
            <a:spLocks noChangeShapeType="1"/>
          </p:cNvSpPr>
          <p:nvPr/>
        </p:nvSpPr>
        <p:spPr bwMode="auto">
          <a:xfrm>
            <a:off x="2927350" y="5611813"/>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0473" name="Rectangle 25">
            <a:extLst>
              <a:ext uri="{FF2B5EF4-FFF2-40B4-BE49-F238E27FC236}">
                <a16:creationId xmlns:a16="http://schemas.microsoft.com/office/drawing/2014/main" id="{E7444F66-C7FA-4968-A25E-E0E3E6A66835}"/>
              </a:ext>
            </a:extLst>
          </p:cNvPr>
          <p:cNvSpPr>
            <a:spLocks noChangeArrowheads="1"/>
          </p:cNvSpPr>
          <p:nvPr/>
        </p:nvSpPr>
        <p:spPr bwMode="auto">
          <a:xfrm>
            <a:off x="2501900" y="6240463"/>
            <a:ext cx="935038"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TMB</a:t>
            </a:r>
            <a:endParaRPr lang="en-US" sz="2600" i="0" baseline="30000">
              <a:solidFill>
                <a:srgbClr val="000000"/>
              </a:solidFill>
              <a:effectLst>
                <a:outerShdw blurRad="38100" dist="38100" dir="2700000" algn="tl">
                  <a:srgbClr val="C0C0C0"/>
                </a:outerShdw>
              </a:effectLst>
              <a:latin typeface="Arial" charset="0"/>
            </a:endParaRPr>
          </a:p>
        </p:txBody>
      </p:sp>
      <p:sp>
        <p:nvSpPr>
          <p:cNvPr id="157713" name="Line 26">
            <a:extLst>
              <a:ext uri="{FF2B5EF4-FFF2-40B4-BE49-F238E27FC236}">
                <a16:creationId xmlns:a16="http://schemas.microsoft.com/office/drawing/2014/main" id="{75F9675F-2781-4ADD-9197-D3EB0F9D0F2F}"/>
              </a:ext>
            </a:extLst>
          </p:cNvPr>
          <p:cNvSpPr>
            <a:spLocks noChangeShapeType="1"/>
          </p:cNvSpPr>
          <p:nvPr/>
        </p:nvSpPr>
        <p:spPr bwMode="auto">
          <a:xfrm>
            <a:off x="2497138" y="6196013"/>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7714" name="Line 27">
            <a:extLst>
              <a:ext uri="{FF2B5EF4-FFF2-40B4-BE49-F238E27FC236}">
                <a16:creationId xmlns:a16="http://schemas.microsoft.com/office/drawing/2014/main" id="{23F6677B-95E7-4967-8292-829AFC10B7E2}"/>
              </a:ext>
            </a:extLst>
          </p:cNvPr>
          <p:cNvSpPr>
            <a:spLocks noChangeShapeType="1"/>
          </p:cNvSpPr>
          <p:nvPr/>
        </p:nvSpPr>
        <p:spPr bwMode="auto">
          <a:xfrm>
            <a:off x="1527175" y="4364038"/>
            <a:ext cx="0" cy="919162"/>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7715" name="Rectangle 29">
            <a:extLst>
              <a:ext uri="{FF2B5EF4-FFF2-40B4-BE49-F238E27FC236}">
                <a16:creationId xmlns:a16="http://schemas.microsoft.com/office/drawing/2014/main" id="{871B21D6-99ED-49D5-A3F8-46F328713564}"/>
              </a:ext>
            </a:extLst>
          </p:cNvPr>
          <p:cNvSpPr>
            <a:spLocks noChangeArrowheads="1"/>
          </p:cNvSpPr>
          <p:nvPr/>
        </p:nvSpPr>
        <p:spPr bwMode="auto">
          <a:xfrm>
            <a:off x="679450" y="4740275"/>
            <a:ext cx="3014663" cy="1903413"/>
          </a:xfrm>
          <a:prstGeom prst="rect">
            <a:avLst/>
          </a:prstGeom>
          <a:noFill/>
          <a:ln w="635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7716" name="Line 30">
            <a:extLst>
              <a:ext uri="{FF2B5EF4-FFF2-40B4-BE49-F238E27FC236}">
                <a16:creationId xmlns:a16="http://schemas.microsoft.com/office/drawing/2014/main" id="{7146F3B7-A8B3-443B-976C-3E431508A469}"/>
              </a:ext>
            </a:extLst>
          </p:cNvPr>
          <p:cNvSpPr>
            <a:spLocks noChangeShapeType="1"/>
          </p:cNvSpPr>
          <p:nvPr/>
        </p:nvSpPr>
        <p:spPr bwMode="auto">
          <a:xfrm>
            <a:off x="2898775" y="4364038"/>
            <a:ext cx="0" cy="919162"/>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0479" name="Rectangle 31">
            <a:extLst>
              <a:ext uri="{FF2B5EF4-FFF2-40B4-BE49-F238E27FC236}">
                <a16:creationId xmlns:a16="http://schemas.microsoft.com/office/drawing/2014/main" id="{4300EB40-7DD9-4F0E-B711-186F30CED3A4}"/>
              </a:ext>
            </a:extLst>
          </p:cNvPr>
          <p:cNvSpPr>
            <a:spLocks noChangeArrowheads="1"/>
          </p:cNvSpPr>
          <p:nvPr/>
        </p:nvSpPr>
        <p:spPr bwMode="auto">
          <a:xfrm>
            <a:off x="7670800" y="5122863"/>
            <a:ext cx="9588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MCA</a:t>
            </a:r>
            <a:endParaRPr lang="en-US" sz="2600" i="0" baseline="30000">
              <a:solidFill>
                <a:srgbClr val="000000"/>
              </a:solidFill>
              <a:effectLst>
                <a:outerShdw blurRad="38100" dist="38100" dir="2700000" algn="tl">
                  <a:srgbClr val="C0C0C0"/>
                </a:outerShdw>
              </a:effectLst>
              <a:latin typeface="Arial" charset="0"/>
            </a:endParaRPr>
          </a:p>
        </p:txBody>
      </p:sp>
      <p:sp>
        <p:nvSpPr>
          <p:cNvPr id="157718" name="Line 32">
            <a:extLst>
              <a:ext uri="{FF2B5EF4-FFF2-40B4-BE49-F238E27FC236}">
                <a16:creationId xmlns:a16="http://schemas.microsoft.com/office/drawing/2014/main" id="{49BA374F-F7D1-45FD-ABE5-030CBD3F3976}"/>
              </a:ext>
            </a:extLst>
          </p:cNvPr>
          <p:cNvSpPr>
            <a:spLocks noChangeShapeType="1"/>
          </p:cNvSpPr>
          <p:nvPr/>
        </p:nvSpPr>
        <p:spPr bwMode="auto">
          <a:xfrm>
            <a:off x="7666038" y="5078413"/>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7719" name="Line 33">
            <a:extLst>
              <a:ext uri="{FF2B5EF4-FFF2-40B4-BE49-F238E27FC236}">
                <a16:creationId xmlns:a16="http://schemas.microsoft.com/office/drawing/2014/main" id="{1F1E54B8-ABCE-4E8D-ACA7-7D6EB6F18AC5}"/>
              </a:ext>
            </a:extLst>
          </p:cNvPr>
          <p:cNvSpPr>
            <a:spLocks noChangeShapeType="1"/>
          </p:cNvSpPr>
          <p:nvPr/>
        </p:nvSpPr>
        <p:spPr bwMode="auto">
          <a:xfrm>
            <a:off x="8083550" y="5408613"/>
            <a:ext cx="0" cy="5746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0482" name="Rectangle 34">
            <a:extLst>
              <a:ext uri="{FF2B5EF4-FFF2-40B4-BE49-F238E27FC236}">
                <a16:creationId xmlns:a16="http://schemas.microsoft.com/office/drawing/2014/main" id="{DBD99972-62C4-482A-838E-4B4A9880F39D}"/>
              </a:ext>
            </a:extLst>
          </p:cNvPr>
          <p:cNvSpPr>
            <a:spLocks noChangeArrowheads="1"/>
          </p:cNvSpPr>
          <p:nvPr/>
        </p:nvSpPr>
        <p:spPr bwMode="auto">
          <a:xfrm>
            <a:off x="7658100" y="6037263"/>
            <a:ext cx="935038"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TMB</a:t>
            </a:r>
            <a:endParaRPr lang="en-US" sz="2600" i="0" baseline="30000">
              <a:solidFill>
                <a:srgbClr val="000000"/>
              </a:solidFill>
              <a:effectLst>
                <a:outerShdw blurRad="38100" dist="38100" dir="2700000" algn="tl">
                  <a:srgbClr val="C0C0C0"/>
                </a:outerShdw>
              </a:effectLst>
              <a:latin typeface="Arial" charset="0"/>
            </a:endParaRPr>
          </a:p>
        </p:txBody>
      </p:sp>
      <p:sp>
        <p:nvSpPr>
          <p:cNvPr id="157721" name="Line 35">
            <a:extLst>
              <a:ext uri="{FF2B5EF4-FFF2-40B4-BE49-F238E27FC236}">
                <a16:creationId xmlns:a16="http://schemas.microsoft.com/office/drawing/2014/main" id="{B0D72AD0-9273-4528-BB41-84182FDD77BC}"/>
              </a:ext>
            </a:extLst>
          </p:cNvPr>
          <p:cNvSpPr>
            <a:spLocks noChangeShapeType="1"/>
          </p:cNvSpPr>
          <p:nvPr/>
        </p:nvSpPr>
        <p:spPr bwMode="auto">
          <a:xfrm>
            <a:off x="7653338" y="5992813"/>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7722" name="Text Box 37">
            <a:extLst>
              <a:ext uri="{FF2B5EF4-FFF2-40B4-BE49-F238E27FC236}">
                <a16:creationId xmlns:a16="http://schemas.microsoft.com/office/drawing/2014/main" id="{75A7A30B-A229-4F9D-99DC-2038D357AAF3}"/>
              </a:ext>
            </a:extLst>
          </p:cNvPr>
          <p:cNvSpPr txBox="1">
            <a:spLocks noChangeArrowheads="1"/>
          </p:cNvSpPr>
          <p:nvPr/>
        </p:nvSpPr>
        <p:spPr bwMode="auto">
          <a:xfrm>
            <a:off x="4783138" y="5384800"/>
            <a:ext cx="1484312"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Mujeres</a:t>
            </a:r>
          </a:p>
        </p:txBody>
      </p:sp>
      <p:sp>
        <p:nvSpPr>
          <p:cNvPr id="157723" name="Rectangle 38">
            <a:extLst>
              <a:ext uri="{FF2B5EF4-FFF2-40B4-BE49-F238E27FC236}">
                <a16:creationId xmlns:a16="http://schemas.microsoft.com/office/drawing/2014/main" id="{F1B8D170-8756-4340-BFD4-EA7144C7AE08}"/>
              </a:ext>
            </a:extLst>
          </p:cNvPr>
          <p:cNvSpPr>
            <a:spLocks noChangeArrowheads="1"/>
          </p:cNvSpPr>
          <p:nvPr/>
        </p:nvSpPr>
        <p:spPr bwMode="auto">
          <a:xfrm>
            <a:off x="7394575" y="4908550"/>
            <a:ext cx="1333500" cy="1531938"/>
          </a:xfrm>
          <a:prstGeom prst="rect">
            <a:avLst/>
          </a:prstGeom>
          <a:noFill/>
          <a:ln w="635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57724" name="Line 40">
            <a:extLst>
              <a:ext uri="{FF2B5EF4-FFF2-40B4-BE49-F238E27FC236}">
                <a16:creationId xmlns:a16="http://schemas.microsoft.com/office/drawing/2014/main" id="{D46A27E1-8C1C-4263-8536-8FD51E0244B4}"/>
              </a:ext>
            </a:extLst>
          </p:cNvPr>
          <p:cNvSpPr>
            <a:spLocks noChangeShapeType="1"/>
          </p:cNvSpPr>
          <p:nvPr/>
        </p:nvSpPr>
        <p:spPr bwMode="auto">
          <a:xfrm rot="-5400000">
            <a:off x="4306094" y="5029994"/>
            <a:ext cx="0" cy="1179512"/>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7725" name="Text Box 42">
            <a:extLst>
              <a:ext uri="{FF2B5EF4-FFF2-40B4-BE49-F238E27FC236}">
                <a16:creationId xmlns:a16="http://schemas.microsoft.com/office/drawing/2014/main" id="{F1EAB4A5-9A93-4927-B5C4-597A0E8D6815}"/>
              </a:ext>
            </a:extLst>
          </p:cNvPr>
          <p:cNvSpPr txBox="1">
            <a:spLocks noChangeArrowheads="1"/>
          </p:cNvSpPr>
          <p:nvPr/>
        </p:nvSpPr>
        <p:spPr bwMode="auto">
          <a:xfrm>
            <a:off x="3594100" y="5129213"/>
            <a:ext cx="1176338"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700"/>
              <a:t>(Ejemplo)</a:t>
            </a:r>
          </a:p>
        </p:txBody>
      </p:sp>
      <p:sp>
        <p:nvSpPr>
          <p:cNvPr id="157726" name="Line 45">
            <a:extLst>
              <a:ext uri="{FF2B5EF4-FFF2-40B4-BE49-F238E27FC236}">
                <a16:creationId xmlns:a16="http://schemas.microsoft.com/office/drawing/2014/main" id="{16DEDE57-6FEB-45A1-A10D-43830D4B19EA}"/>
              </a:ext>
            </a:extLst>
          </p:cNvPr>
          <p:cNvSpPr>
            <a:spLocks noChangeShapeType="1"/>
          </p:cNvSpPr>
          <p:nvPr/>
        </p:nvSpPr>
        <p:spPr bwMode="auto">
          <a:xfrm rot="-5400000">
            <a:off x="6757194" y="5042694"/>
            <a:ext cx="0" cy="1179512"/>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7727" name="Line 48">
            <a:extLst>
              <a:ext uri="{FF2B5EF4-FFF2-40B4-BE49-F238E27FC236}">
                <a16:creationId xmlns:a16="http://schemas.microsoft.com/office/drawing/2014/main" id="{D69BE427-E3FB-4DFF-9E95-5D9E0AC9FDC3}"/>
              </a:ext>
            </a:extLst>
          </p:cNvPr>
          <p:cNvSpPr>
            <a:spLocks noChangeShapeType="1"/>
          </p:cNvSpPr>
          <p:nvPr/>
        </p:nvSpPr>
        <p:spPr bwMode="auto">
          <a:xfrm>
            <a:off x="4470400" y="3017838"/>
            <a:ext cx="0" cy="684212"/>
          </a:xfrm>
          <a:prstGeom prst="line">
            <a:avLst/>
          </a:prstGeom>
          <a:noFill/>
          <a:ln w="190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7728" name="Text Box 49">
            <a:extLst>
              <a:ext uri="{FF2B5EF4-FFF2-40B4-BE49-F238E27FC236}">
                <a16:creationId xmlns:a16="http://schemas.microsoft.com/office/drawing/2014/main" id="{8FEE1534-BF1C-45B7-9462-982CCE76DF00}"/>
              </a:ext>
            </a:extLst>
          </p:cNvPr>
          <p:cNvSpPr txBox="1">
            <a:spLocks noChangeArrowheads="1"/>
          </p:cNvSpPr>
          <p:nvPr/>
        </p:nvSpPr>
        <p:spPr bwMode="auto">
          <a:xfrm>
            <a:off x="3382963" y="2697163"/>
            <a:ext cx="2055812"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900"/>
              <a:t>(Positiva o Lineal)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0451"/>
                                        </p:tgtEl>
                                        <p:attrNameLst>
                                          <p:attrName>style.visibility</p:attrName>
                                        </p:attrNameLst>
                                      </p:cBhvr>
                                      <p:to>
                                        <p:strVal val="visible"/>
                                      </p:to>
                                    </p:set>
                                    <p:animEffect transition="in" filter="wipe(left)">
                                      <p:cBhvr>
                                        <p:cTn id="7" dur="500"/>
                                        <p:tgtEl>
                                          <p:spTgt spid="360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1" grpId="0"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descr="Contents">
            <a:extLst>
              <a:ext uri="{FF2B5EF4-FFF2-40B4-BE49-F238E27FC236}">
                <a16:creationId xmlns:a16="http://schemas.microsoft.com/office/drawing/2014/main" id="{67048A12-6C0F-4536-BE8C-54E45A1F4E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3" name="Text Box 7">
            <a:extLst>
              <a:ext uri="{FF2B5EF4-FFF2-40B4-BE49-F238E27FC236}">
                <a16:creationId xmlns:a16="http://schemas.microsoft.com/office/drawing/2014/main" id="{2D2C2ED6-141A-4EC7-B8B7-D2F5D98F8871}"/>
              </a:ext>
            </a:extLst>
          </p:cNvPr>
          <p:cNvSpPr txBox="1">
            <a:spLocks noChangeArrowheads="1"/>
          </p:cNvSpPr>
          <p:nvPr/>
        </p:nvSpPr>
        <p:spPr bwMode="auto">
          <a:xfrm>
            <a:off x="1484313" y="2989263"/>
            <a:ext cx="6129337"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Área de Superficie Corporal (ASC)</a:t>
            </a:r>
          </a:p>
        </p:txBody>
      </p:sp>
      <p:sp>
        <p:nvSpPr>
          <p:cNvPr id="158724" name="Line 8">
            <a:extLst>
              <a:ext uri="{FF2B5EF4-FFF2-40B4-BE49-F238E27FC236}">
                <a16:creationId xmlns:a16="http://schemas.microsoft.com/office/drawing/2014/main" id="{47E21AB0-E30D-45F5-A485-5EFCDB8BC901}"/>
              </a:ext>
            </a:extLst>
          </p:cNvPr>
          <p:cNvSpPr>
            <a:spLocks noChangeShapeType="1"/>
          </p:cNvSpPr>
          <p:nvPr/>
        </p:nvSpPr>
        <p:spPr bwMode="auto">
          <a:xfrm>
            <a:off x="4495800" y="1457325"/>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2505" name="Rectangle 9">
            <a:extLst>
              <a:ext uri="{FF2B5EF4-FFF2-40B4-BE49-F238E27FC236}">
                <a16:creationId xmlns:a16="http://schemas.microsoft.com/office/drawing/2014/main" id="{15F8357B-A23F-4591-8248-24DAC80B5B7B}"/>
              </a:ext>
            </a:extLst>
          </p:cNvPr>
          <p:cNvSpPr>
            <a:spLocks noChangeArrowheads="1"/>
          </p:cNvSpPr>
          <p:nvPr/>
        </p:nvSpPr>
        <p:spPr bwMode="auto">
          <a:xfrm>
            <a:off x="3233738" y="4365625"/>
            <a:ext cx="3221037" cy="55562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Pérdida de Calor</a:t>
            </a:r>
          </a:p>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Vía Periferia (Piel)</a:t>
            </a:r>
          </a:p>
        </p:txBody>
      </p:sp>
      <p:sp>
        <p:nvSpPr>
          <p:cNvPr id="362506" name="Rectangle 10">
            <a:extLst>
              <a:ext uri="{FF2B5EF4-FFF2-40B4-BE49-F238E27FC236}">
                <a16:creationId xmlns:a16="http://schemas.microsoft.com/office/drawing/2014/main" id="{BAA89980-05DE-44C4-90C1-24E7954BD261}"/>
              </a:ext>
            </a:extLst>
          </p:cNvPr>
          <p:cNvSpPr>
            <a:spLocks noChangeArrowheads="1"/>
          </p:cNvSpPr>
          <p:nvPr/>
        </p:nvSpPr>
        <p:spPr bwMode="auto">
          <a:xfrm>
            <a:off x="4114800" y="6399213"/>
            <a:ext cx="1011238"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600" i="0">
                <a:solidFill>
                  <a:srgbClr val="000000"/>
                </a:solidFill>
                <a:latin typeface="Verdana" pitchFamily="34" charset="0"/>
              </a:rPr>
              <a:t>TMB</a:t>
            </a:r>
            <a:endParaRPr lang="en-US" sz="2600" i="0">
              <a:effectLst>
                <a:outerShdw blurRad="38100" dist="38100" dir="2700000" algn="tl">
                  <a:srgbClr val="C0C0C0"/>
                </a:outerShdw>
              </a:effectLst>
              <a:latin typeface="Verdana" pitchFamily="34" charset="0"/>
            </a:endParaRPr>
          </a:p>
        </p:txBody>
      </p:sp>
      <p:sp>
        <p:nvSpPr>
          <p:cNvPr id="158727" name="Line 11">
            <a:extLst>
              <a:ext uri="{FF2B5EF4-FFF2-40B4-BE49-F238E27FC236}">
                <a16:creationId xmlns:a16="http://schemas.microsoft.com/office/drawing/2014/main" id="{BD5EA38B-1273-4D66-9095-CB5EFB3BA1AA}"/>
              </a:ext>
            </a:extLst>
          </p:cNvPr>
          <p:cNvSpPr>
            <a:spLocks noChangeShapeType="1"/>
          </p:cNvSpPr>
          <p:nvPr/>
        </p:nvSpPr>
        <p:spPr bwMode="auto">
          <a:xfrm>
            <a:off x="4500563" y="2678113"/>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8728" name="Line 12">
            <a:extLst>
              <a:ext uri="{FF2B5EF4-FFF2-40B4-BE49-F238E27FC236}">
                <a16:creationId xmlns:a16="http://schemas.microsoft.com/office/drawing/2014/main" id="{17E41815-1E39-4294-86C8-7CAB8663C5B1}"/>
              </a:ext>
            </a:extLst>
          </p:cNvPr>
          <p:cNvSpPr>
            <a:spLocks noChangeShapeType="1"/>
          </p:cNvSpPr>
          <p:nvPr/>
        </p:nvSpPr>
        <p:spPr bwMode="auto">
          <a:xfrm>
            <a:off x="4500563" y="3325813"/>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8729" name="Line 13">
            <a:extLst>
              <a:ext uri="{FF2B5EF4-FFF2-40B4-BE49-F238E27FC236}">
                <a16:creationId xmlns:a16="http://schemas.microsoft.com/office/drawing/2014/main" id="{D2934A4E-FFAA-4EF4-97CB-5B7B48E24318}"/>
              </a:ext>
            </a:extLst>
          </p:cNvPr>
          <p:cNvSpPr>
            <a:spLocks noChangeShapeType="1"/>
          </p:cNvSpPr>
          <p:nvPr/>
        </p:nvSpPr>
        <p:spPr bwMode="auto">
          <a:xfrm>
            <a:off x="4524375" y="4017963"/>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8730" name="Line 14">
            <a:extLst>
              <a:ext uri="{FF2B5EF4-FFF2-40B4-BE49-F238E27FC236}">
                <a16:creationId xmlns:a16="http://schemas.microsoft.com/office/drawing/2014/main" id="{EE743862-AE40-4630-973F-4906F4D5ECC4}"/>
              </a:ext>
            </a:extLst>
          </p:cNvPr>
          <p:cNvSpPr>
            <a:spLocks noChangeShapeType="1"/>
          </p:cNvSpPr>
          <p:nvPr/>
        </p:nvSpPr>
        <p:spPr bwMode="auto">
          <a:xfrm>
            <a:off x="4529138" y="6029325"/>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2511" name="Text Box 15">
            <a:extLst>
              <a:ext uri="{FF2B5EF4-FFF2-40B4-BE49-F238E27FC236}">
                <a16:creationId xmlns:a16="http://schemas.microsoft.com/office/drawing/2014/main" id="{36F7E86B-56C2-4CB5-9E86-583314583322}"/>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Factores que Afectan la TMB/TMR</a:t>
            </a:r>
          </a:p>
        </p:txBody>
      </p:sp>
      <p:sp>
        <p:nvSpPr>
          <p:cNvPr id="362512" name="Rectangle 16">
            <a:extLst>
              <a:ext uri="{FF2B5EF4-FFF2-40B4-BE49-F238E27FC236}">
                <a16:creationId xmlns:a16="http://schemas.microsoft.com/office/drawing/2014/main" id="{B4103D3B-F3EC-4624-A35A-648969756A7B}"/>
              </a:ext>
            </a:extLst>
          </p:cNvPr>
          <p:cNvSpPr>
            <a:spLocks noChangeArrowheads="1"/>
          </p:cNvSpPr>
          <p:nvPr/>
        </p:nvSpPr>
        <p:spPr bwMode="auto">
          <a:xfrm>
            <a:off x="1603375" y="1174750"/>
            <a:ext cx="6296025"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TASA METABÓLICA BASAL (TMB)</a:t>
            </a:r>
          </a:p>
        </p:txBody>
      </p:sp>
      <p:sp>
        <p:nvSpPr>
          <p:cNvPr id="362513" name="Rectangle 17">
            <a:extLst>
              <a:ext uri="{FF2B5EF4-FFF2-40B4-BE49-F238E27FC236}">
                <a16:creationId xmlns:a16="http://schemas.microsoft.com/office/drawing/2014/main" id="{72475566-929C-40CB-9785-3B3EF7800051}"/>
              </a:ext>
            </a:extLst>
          </p:cNvPr>
          <p:cNvSpPr>
            <a:spLocks noChangeArrowheads="1"/>
          </p:cNvSpPr>
          <p:nvPr/>
        </p:nvSpPr>
        <p:spPr bwMode="auto">
          <a:xfrm>
            <a:off x="649288" y="1852613"/>
            <a:ext cx="7866062" cy="6572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DETERMINANTE</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(Relación Directamente Proporcional)</a:t>
            </a:r>
          </a:p>
        </p:txBody>
      </p:sp>
      <p:sp>
        <p:nvSpPr>
          <p:cNvPr id="362514" name="Rectangle 18">
            <a:extLst>
              <a:ext uri="{FF2B5EF4-FFF2-40B4-BE49-F238E27FC236}">
                <a16:creationId xmlns:a16="http://schemas.microsoft.com/office/drawing/2014/main" id="{2191B3B0-32F4-49AB-B6A7-3EE0F165EF23}"/>
              </a:ext>
            </a:extLst>
          </p:cNvPr>
          <p:cNvSpPr>
            <a:spLocks noChangeArrowheads="1"/>
          </p:cNvSpPr>
          <p:nvPr/>
        </p:nvSpPr>
        <p:spPr bwMode="auto">
          <a:xfrm>
            <a:off x="4090988" y="3748088"/>
            <a:ext cx="9334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ASC</a:t>
            </a:r>
            <a:endParaRPr lang="en-US" sz="2600" i="0" baseline="30000">
              <a:solidFill>
                <a:srgbClr val="000000"/>
              </a:solidFill>
              <a:effectLst>
                <a:outerShdw blurRad="38100" dist="38100" dir="2700000" algn="tl">
                  <a:srgbClr val="C0C0C0"/>
                </a:outerShdw>
              </a:effectLst>
              <a:latin typeface="Arial" charset="0"/>
            </a:endParaRPr>
          </a:p>
        </p:txBody>
      </p:sp>
      <p:sp>
        <p:nvSpPr>
          <p:cNvPr id="158735" name="Line 19">
            <a:extLst>
              <a:ext uri="{FF2B5EF4-FFF2-40B4-BE49-F238E27FC236}">
                <a16:creationId xmlns:a16="http://schemas.microsoft.com/office/drawing/2014/main" id="{7DDB84E8-1580-4153-A4A1-EF79BF0066E4}"/>
              </a:ext>
            </a:extLst>
          </p:cNvPr>
          <p:cNvSpPr>
            <a:spLocks noChangeShapeType="1"/>
          </p:cNvSpPr>
          <p:nvPr/>
        </p:nvSpPr>
        <p:spPr bwMode="auto">
          <a:xfrm flipV="1">
            <a:off x="4086225" y="3690938"/>
            <a:ext cx="0" cy="31432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8736" name="Line 20">
            <a:extLst>
              <a:ext uri="{FF2B5EF4-FFF2-40B4-BE49-F238E27FC236}">
                <a16:creationId xmlns:a16="http://schemas.microsoft.com/office/drawing/2014/main" id="{CB17E7F6-BA0B-4941-8DC0-8665AE374B99}"/>
              </a:ext>
            </a:extLst>
          </p:cNvPr>
          <p:cNvSpPr>
            <a:spLocks noChangeShapeType="1"/>
          </p:cNvSpPr>
          <p:nvPr/>
        </p:nvSpPr>
        <p:spPr bwMode="auto">
          <a:xfrm flipV="1">
            <a:off x="3217863" y="4348163"/>
            <a:ext cx="0" cy="54927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8737" name="Line 21">
            <a:extLst>
              <a:ext uri="{FF2B5EF4-FFF2-40B4-BE49-F238E27FC236}">
                <a16:creationId xmlns:a16="http://schemas.microsoft.com/office/drawing/2014/main" id="{46F5A2E8-B0B6-4AFF-8B2E-6B941C6565CD}"/>
              </a:ext>
            </a:extLst>
          </p:cNvPr>
          <p:cNvSpPr>
            <a:spLocks noChangeShapeType="1"/>
          </p:cNvSpPr>
          <p:nvPr/>
        </p:nvSpPr>
        <p:spPr bwMode="auto">
          <a:xfrm flipV="1">
            <a:off x="4098925" y="6356350"/>
            <a:ext cx="0" cy="363538"/>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2518" name="Rectangle 22">
            <a:extLst>
              <a:ext uri="{FF2B5EF4-FFF2-40B4-BE49-F238E27FC236}">
                <a16:creationId xmlns:a16="http://schemas.microsoft.com/office/drawing/2014/main" id="{C935DAF7-0849-47B5-84C6-B4CD525A403B}"/>
              </a:ext>
            </a:extLst>
          </p:cNvPr>
          <p:cNvSpPr>
            <a:spLocks noChangeArrowheads="1"/>
          </p:cNvSpPr>
          <p:nvPr/>
        </p:nvSpPr>
        <p:spPr bwMode="auto">
          <a:xfrm>
            <a:off x="3233738" y="5229225"/>
            <a:ext cx="3344862" cy="852488"/>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Requisitos de Energía</a:t>
            </a:r>
          </a:p>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para Mantener la</a:t>
            </a:r>
          </a:p>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Temperatura Corporal</a:t>
            </a:r>
          </a:p>
        </p:txBody>
      </p:sp>
      <p:sp>
        <p:nvSpPr>
          <p:cNvPr id="158739" name="Line 23">
            <a:extLst>
              <a:ext uri="{FF2B5EF4-FFF2-40B4-BE49-F238E27FC236}">
                <a16:creationId xmlns:a16="http://schemas.microsoft.com/office/drawing/2014/main" id="{1A0A211A-73A9-43A2-AF64-CE74EAE606C2}"/>
              </a:ext>
            </a:extLst>
          </p:cNvPr>
          <p:cNvSpPr>
            <a:spLocks noChangeShapeType="1"/>
          </p:cNvSpPr>
          <p:nvPr/>
        </p:nvSpPr>
        <p:spPr bwMode="auto">
          <a:xfrm>
            <a:off x="4524375" y="4894263"/>
            <a:ext cx="0" cy="37782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8740" name="Line 24">
            <a:extLst>
              <a:ext uri="{FF2B5EF4-FFF2-40B4-BE49-F238E27FC236}">
                <a16:creationId xmlns:a16="http://schemas.microsoft.com/office/drawing/2014/main" id="{7F7D2011-471E-485B-8527-496DEA924015}"/>
              </a:ext>
            </a:extLst>
          </p:cNvPr>
          <p:cNvSpPr>
            <a:spLocks noChangeShapeType="1"/>
          </p:cNvSpPr>
          <p:nvPr/>
        </p:nvSpPr>
        <p:spPr bwMode="auto">
          <a:xfrm flipV="1">
            <a:off x="3217863" y="5211763"/>
            <a:ext cx="0" cy="820737"/>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8741" name="Text Box 25">
            <a:extLst>
              <a:ext uri="{FF2B5EF4-FFF2-40B4-BE49-F238E27FC236}">
                <a16:creationId xmlns:a16="http://schemas.microsoft.com/office/drawing/2014/main" id="{639FFBAA-B608-49BE-96E6-1E8ED1902F29}"/>
              </a:ext>
            </a:extLst>
          </p:cNvPr>
          <p:cNvSpPr txBox="1">
            <a:spLocks noChangeArrowheads="1"/>
          </p:cNvSpPr>
          <p:nvPr/>
        </p:nvSpPr>
        <p:spPr bwMode="auto">
          <a:xfrm>
            <a:off x="3482975" y="2374900"/>
            <a:ext cx="20558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900"/>
              <a:t>(Positiva o Lineal)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2511"/>
                                        </p:tgtEl>
                                        <p:attrNameLst>
                                          <p:attrName>style.visibility</p:attrName>
                                        </p:attrNameLst>
                                      </p:cBhvr>
                                      <p:to>
                                        <p:strVal val="visible"/>
                                      </p:to>
                                    </p:set>
                                    <p:animEffect transition="in" filter="wipe(left)">
                                      <p:cBhvr>
                                        <p:cTn id="7" dur="500"/>
                                        <p:tgtEl>
                                          <p:spTgt spid="3625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11" grpId="0"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2" descr="Contents">
            <a:extLst>
              <a:ext uri="{FF2B5EF4-FFF2-40B4-BE49-F238E27FC236}">
                <a16:creationId xmlns:a16="http://schemas.microsoft.com/office/drawing/2014/main" id="{3DA51E5D-7E14-42B3-BC7C-FA2637EDBB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1" name="Text Box 3">
            <a:extLst>
              <a:ext uri="{FF2B5EF4-FFF2-40B4-BE49-F238E27FC236}">
                <a16:creationId xmlns:a16="http://schemas.microsoft.com/office/drawing/2014/main" id="{A6D705A7-8671-4B76-B02C-9ABA2C6A389E}"/>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 Ejercicio</a:t>
            </a:r>
          </a:p>
        </p:txBody>
      </p:sp>
      <p:sp>
        <p:nvSpPr>
          <p:cNvPr id="370723" name="Rectangle 35">
            <a:extLst>
              <a:ext uri="{FF2B5EF4-FFF2-40B4-BE49-F238E27FC236}">
                <a16:creationId xmlns:a16="http://schemas.microsoft.com/office/drawing/2014/main" id="{3F863E37-71D8-40C3-8A59-5F90AFE4CAB6}"/>
              </a:ext>
            </a:extLst>
          </p:cNvPr>
          <p:cNvSpPr>
            <a:spLocks noChangeArrowheads="1"/>
          </p:cNvSpPr>
          <p:nvPr/>
        </p:nvSpPr>
        <p:spPr bwMode="auto">
          <a:xfrm>
            <a:off x="539750" y="1290638"/>
            <a:ext cx="8375650" cy="105568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4200" i="0">
                <a:effectLst>
                  <a:outerShdw blurRad="38100" dist="38100" dir="2700000" algn="tl">
                    <a:srgbClr val="C0C0C0"/>
                  </a:outerShdw>
                </a:effectLst>
                <a:latin typeface="Arial Black" pitchFamily="34" charset="0"/>
              </a:rPr>
              <a:t>CONSUMO ENERGÉTICO</a:t>
            </a:r>
          </a:p>
          <a:p>
            <a:pPr marL="342900" indent="-342900" algn="ctr">
              <a:lnSpc>
                <a:spcPct val="60000"/>
              </a:lnSpc>
              <a:spcBef>
                <a:spcPct val="20000"/>
              </a:spcBef>
              <a:defRPr/>
            </a:pPr>
            <a:r>
              <a:rPr lang="en-US" sz="4200" i="0">
                <a:effectLst>
                  <a:outerShdw blurRad="38100" dist="38100" dir="2700000" algn="tl">
                    <a:srgbClr val="C0C0C0"/>
                  </a:outerShdw>
                </a:effectLst>
                <a:latin typeface="Arial Black" pitchFamily="34" charset="0"/>
              </a:rPr>
              <a:t>(USO DE ENERGÍA)</a:t>
            </a:r>
            <a:endParaRPr lang="en-US" sz="4200" i="0" baseline="-25000">
              <a:effectLst>
                <a:outerShdw blurRad="38100" dist="38100" dir="2700000" algn="tl">
                  <a:srgbClr val="C0C0C0"/>
                </a:outerShdw>
              </a:effectLst>
              <a:latin typeface="Arial Black" pitchFamily="34" charset="0"/>
            </a:endParaRPr>
          </a:p>
        </p:txBody>
      </p:sp>
      <p:sp>
        <p:nvSpPr>
          <p:cNvPr id="370724" name="Rectangle 36">
            <a:extLst>
              <a:ext uri="{FF2B5EF4-FFF2-40B4-BE49-F238E27FC236}">
                <a16:creationId xmlns:a16="http://schemas.microsoft.com/office/drawing/2014/main" id="{989FF743-0CBD-40BD-A06B-62F7C374CAEE}"/>
              </a:ext>
            </a:extLst>
          </p:cNvPr>
          <p:cNvSpPr>
            <a:spLocks noChangeArrowheads="1"/>
          </p:cNvSpPr>
          <p:nvPr/>
        </p:nvSpPr>
        <p:spPr bwMode="auto">
          <a:xfrm>
            <a:off x="3175000" y="3679825"/>
            <a:ext cx="2946400" cy="4762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400" i="0">
                <a:effectLst>
                  <a:outerShdw blurRad="38100" dist="38100" dir="2700000" algn="tl">
                    <a:srgbClr val="C0C0C0"/>
                  </a:outerShdw>
                </a:effectLst>
                <a:latin typeface="Verdana" pitchFamily="34" charset="0"/>
              </a:rPr>
              <a:t>Reposo</a:t>
            </a:r>
          </a:p>
        </p:txBody>
      </p:sp>
      <p:sp>
        <p:nvSpPr>
          <p:cNvPr id="370725" name="Rectangle 37">
            <a:extLst>
              <a:ext uri="{FF2B5EF4-FFF2-40B4-BE49-F238E27FC236}">
                <a16:creationId xmlns:a16="http://schemas.microsoft.com/office/drawing/2014/main" id="{91824622-EF0F-49A0-9906-12C263DF9647}"/>
              </a:ext>
            </a:extLst>
          </p:cNvPr>
          <p:cNvSpPr>
            <a:spLocks noChangeArrowheads="1"/>
          </p:cNvSpPr>
          <p:nvPr/>
        </p:nvSpPr>
        <p:spPr bwMode="auto">
          <a:xfrm>
            <a:off x="2725738" y="6146800"/>
            <a:ext cx="3944937" cy="3444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4400" i="0">
                <a:solidFill>
                  <a:srgbClr val="000000"/>
                </a:solidFill>
                <a:latin typeface="Verdana" pitchFamily="34" charset="0"/>
              </a:rPr>
              <a:t>EJERCICIO</a:t>
            </a:r>
            <a:endParaRPr lang="en-US" sz="4400">
              <a:solidFill>
                <a:srgbClr val="000000"/>
              </a:solidFill>
              <a:latin typeface="Verdana" pitchFamily="34" charset="0"/>
            </a:endParaRPr>
          </a:p>
        </p:txBody>
      </p:sp>
      <p:sp>
        <p:nvSpPr>
          <p:cNvPr id="159751" name="Line 41">
            <a:extLst>
              <a:ext uri="{FF2B5EF4-FFF2-40B4-BE49-F238E27FC236}">
                <a16:creationId xmlns:a16="http://schemas.microsoft.com/office/drawing/2014/main" id="{E0926395-317C-4307-8B46-0C372D7890F1}"/>
              </a:ext>
            </a:extLst>
          </p:cNvPr>
          <p:cNvSpPr>
            <a:spLocks noChangeShapeType="1"/>
          </p:cNvSpPr>
          <p:nvPr/>
        </p:nvSpPr>
        <p:spPr bwMode="auto">
          <a:xfrm>
            <a:off x="4603750" y="2217738"/>
            <a:ext cx="0" cy="151447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59752" name="Line 42">
            <a:extLst>
              <a:ext uri="{FF2B5EF4-FFF2-40B4-BE49-F238E27FC236}">
                <a16:creationId xmlns:a16="http://schemas.microsoft.com/office/drawing/2014/main" id="{19C03387-759D-4A22-82A1-59D31D50B17F}"/>
              </a:ext>
            </a:extLst>
          </p:cNvPr>
          <p:cNvSpPr>
            <a:spLocks noChangeShapeType="1"/>
          </p:cNvSpPr>
          <p:nvPr/>
        </p:nvSpPr>
        <p:spPr bwMode="auto">
          <a:xfrm>
            <a:off x="4610100" y="4214813"/>
            <a:ext cx="0" cy="1873250"/>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0731" name="Rectangle 43">
            <a:extLst>
              <a:ext uri="{FF2B5EF4-FFF2-40B4-BE49-F238E27FC236}">
                <a16:creationId xmlns:a16="http://schemas.microsoft.com/office/drawing/2014/main" id="{F84FFB4C-B165-47F1-B239-1A03CABEFFD2}"/>
              </a:ext>
            </a:extLst>
          </p:cNvPr>
          <p:cNvSpPr>
            <a:spLocks noChangeArrowheads="1"/>
          </p:cNvSpPr>
          <p:nvPr/>
        </p:nvSpPr>
        <p:spPr bwMode="auto">
          <a:xfrm>
            <a:off x="5387975" y="4640263"/>
            <a:ext cx="2790825" cy="6794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600">
                <a:effectLst>
                  <a:outerShdw blurRad="38100" dist="38100" dir="2700000" algn="tl">
                    <a:srgbClr val="C0C0C0"/>
                  </a:outerShdw>
                </a:effectLst>
                <a:latin typeface="Verdana" pitchFamily="34" charset="0"/>
              </a:rPr>
              <a:t>Necesidades</a:t>
            </a:r>
          </a:p>
          <a:p>
            <a:pPr marL="342900" indent="-342900">
              <a:lnSpc>
                <a:spcPct val="70000"/>
              </a:lnSpc>
              <a:spcBef>
                <a:spcPct val="20000"/>
              </a:spcBef>
              <a:defRPr/>
            </a:pPr>
            <a:r>
              <a:rPr lang="en-US" sz="2600">
                <a:effectLst>
                  <a:outerShdw blurRad="38100" dist="38100" dir="2700000" algn="tl">
                    <a:srgbClr val="C0C0C0"/>
                  </a:outerShdw>
                </a:effectLst>
                <a:latin typeface="Verdana" pitchFamily="34" charset="0"/>
              </a:rPr>
              <a:t>Energéticas</a:t>
            </a:r>
          </a:p>
        </p:txBody>
      </p:sp>
      <p:sp>
        <p:nvSpPr>
          <p:cNvPr id="159754" name="Line 44">
            <a:extLst>
              <a:ext uri="{FF2B5EF4-FFF2-40B4-BE49-F238E27FC236}">
                <a16:creationId xmlns:a16="http://schemas.microsoft.com/office/drawing/2014/main" id="{A551C224-11FD-425F-96D9-521513529F6D}"/>
              </a:ext>
            </a:extLst>
          </p:cNvPr>
          <p:cNvSpPr>
            <a:spLocks noChangeShapeType="1"/>
          </p:cNvSpPr>
          <p:nvPr/>
        </p:nvSpPr>
        <p:spPr bwMode="auto">
          <a:xfrm flipV="1">
            <a:off x="5372100" y="4622800"/>
            <a:ext cx="0" cy="696913"/>
          </a:xfrm>
          <a:prstGeom prst="line">
            <a:avLst/>
          </a:prstGeom>
          <a:noFill/>
          <a:ln w="730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0733" name="Rectangle 45">
            <a:extLst>
              <a:ext uri="{FF2B5EF4-FFF2-40B4-BE49-F238E27FC236}">
                <a16:creationId xmlns:a16="http://schemas.microsoft.com/office/drawing/2014/main" id="{8578193C-BFE2-4628-91CC-98AFB5962355}"/>
              </a:ext>
            </a:extLst>
          </p:cNvPr>
          <p:cNvSpPr>
            <a:spLocks noChangeArrowheads="1"/>
          </p:cNvSpPr>
          <p:nvPr/>
        </p:nvSpPr>
        <p:spPr bwMode="auto">
          <a:xfrm>
            <a:off x="4873625" y="4471988"/>
            <a:ext cx="641350" cy="102552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9000" b="0" i="0">
                <a:effectLst>
                  <a:outerShdw blurRad="38100" dist="38100" dir="2700000" algn="tl">
                    <a:srgbClr val="C0C0C0"/>
                  </a:outerShdw>
                </a:effectLst>
                <a:latin typeface="Verdana" pitchFamily="34" charset="0"/>
              </a:rPr>
              <a:t>(</a:t>
            </a:r>
          </a:p>
        </p:txBody>
      </p:sp>
      <p:sp>
        <p:nvSpPr>
          <p:cNvPr id="370734" name="Rectangle 46">
            <a:extLst>
              <a:ext uri="{FF2B5EF4-FFF2-40B4-BE49-F238E27FC236}">
                <a16:creationId xmlns:a16="http://schemas.microsoft.com/office/drawing/2014/main" id="{A98B62C4-A55F-461D-BA79-492F30DECEE7}"/>
              </a:ext>
            </a:extLst>
          </p:cNvPr>
          <p:cNvSpPr>
            <a:spLocks noChangeArrowheads="1"/>
          </p:cNvSpPr>
          <p:nvPr/>
        </p:nvSpPr>
        <p:spPr bwMode="auto">
          <a:xfrm>
            <a:off x="7527925" y="4484688"/>
            <a:ext cx="566738" cy="102552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9000" b="0" i="0">
                <a:effectLst>
                  <a:outerShdw blurRad="38100" dist="38100" dir="2700000" algn="tl">
                    <a:srgbClr val="C0C0C0"/>
                  </a:outerShdw>
                </a:effectLst>
                <a:latin typeface="Verdana"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0691"/>
                                        </p:tgtEl>
                                        <p:attrNameLst>
                                          <p:attrName>style.visibility</p:attrName>
                                        </p:attrNameLst>
                                      </p:cBhvr>
                                      <p:to>
                                        <p:strVal val="visible"/>
                                      </p:to>
                                    </p:set>
                                    <p:animEffect transition="in" filter="wipe(left)">
                                      <p:cBhvr>
                                        <p:cTn id="7" dur="500"/>
                                        <p:tgtEl>
                                          <p:spTgt spid="370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1" grpId="0"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70" name="Picture 2" descr="Contents">
            <a:extLst>
              <a:ext uri="{FF2B5EF4-FFF2-40B4-BE49-F238E27FC236}">
                <a16:creationId xmlns:a16="http://schemas.microsoft.com/office/drawing/2014/main" id="{B5C6042D-1A98-41CE-9C45-5966657028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3" name="Text Box 3">
            <a:extLst>
              <a:ext uri="{FF2B5EF4-FFF2-40B4-BE49-F238E27FC236}">
                <a16:creationId xmlns:a16="http://schemas.microsoft.com/office/drawing/2014/main" id="{5E502D41-AC2B-4755-809F-DF8EB4CD11DE}"/>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 </a:t>
            </a:r>
            <a:r>
              <a:rPr lang="en-US" altLang="en-US" sz="3200" i="0">
                <a:solidFill>
                  <a:schemeClr val="accent2"/>
                </a:solidFill>
                <a:latin typeface="Arial" panose="020B0604020202020204" pitchFamily="34" charset="0"/>
              </a:rPr>
              <a:t>Ejercicio Submáximo</a:t>
            </a:r>
          </a:p>
        </p:txBody>
      </p:sp>
      <p:sp>
        <p:nvSpPr>
          <p:cNvPr id="368644" name="Rectangle 4">
            <a:extLst>
              <a:ext uri="{FF2B5EF4-FFF2-40B4-BE49-F238E27FC236}">
                <a16:creationId xmlns:a16="http://schemas.microsoft.com/office/drawing/2014/main" id="{DB8358F5-91D7-4C4D-9326-40AA65290672}"/>
              </a:ext>
            </a:extLst>
          </p:cNvPr>
          <p:cNvSpPr>
            <a:spLocks noChangeArrowheads="1"/>
          </p:cNvSpPr>
          <p:nvPr/>
        </p:nvSpPr>
        <p:spPr bwMode="auto">
          <a:xfrm>
            <a:off x="1603375" y="1212850"/>
            <a:ext cx="6296025"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EJERCICIO SUBMÁXIMO</a:t>
            </a:r>
          </a:p>
        </p:txBody>
      </p:sp>
      <p:sp>
        <p:nvSpPr>
          <p:cNvPr id="368645" name="Rectangle 5">
            <a:extLst>
              <a:ext uri="{FF2B5EF4-FFF2-40B4-BE49-F238E27FC236}">
                <a16:creationId xmlns:a16="http://schemas.microsoft.com/office/drawing/2014/main" id="{78A9409A-F50A-4A36-A1A4-BEF119CEAB49}"/>
              </a:ext>
            </a:extLst>
          </p:cNvPr>
          <p:cNvSpPr>
            <a:spLocks noChangeArrowheads="1"/>
          </p:cNvSpPr>
          <p:nvPr/>
        </p:nvSpPr>
        <p:spPr bwMode="auto">
          <a:xfrm>
            <a:off x="1304925" y="1903413"/>
            <a:ext cx="6532563" cy="6937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VO</a:t>
            </a:r>
            <a:r>
              <a:rPr lang="en-US" sz="2600" i="0" baseline="-25000">
                <a:effectLst>
                  <a:outerShdw blurRad="38100" dist="38100" dir="2700000" algn="tl">
                    <a:srgbClr val="C0C0C0"/>
                  </a:outerShdw>
                </a:effectLst>
                <a:latin typeface="Verdana" pitchFamily="34" charset="0"/>
              </a:rPr>
              <a:t>2</a:t>
            </a:r>
          </a:p>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(CONSUMO/COSTO ENERGÉTICO)</a:t>
            </a:r>
          </a:p>
        </p:txBody>
      </p:sp>
      <p:sp>
        <p:nvSpPr>
          <p:cNvPr id="368646" name="Rectangle 6">
            <a:extLst>
              <a:ext uri="{FF2B5EF4-FFF2-40B4-BE49-F238E27FC236}">
                <a16:creationId xmlns:a16="http://schemas.microsoft.com/office/drawing/2014/main" id="{8F8E48B8-F46F-4EE8-B52D-9B97149CBA02}"/>
              </a:ext>
            </a:extLst>
          </p:cNvPr>
          <p:cNvSpPr>
            <a:spLocks noChangeArrowheads="1"/>
          </p:cNvSpPr>
          <p:nvPr/>
        </p:nvSpPr>
        <p:spPr bwMode="auto">
          <a:xfrm>
            <a:off x="2646363" y="4275138"/>
            <a:ext cx="4046537"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Potencia Ergométrica</a:t>
            </a:r>
            <a:endParaRPr lang="en-US" sz="2600" i="0" baseline="30000">
              <a:solidFill>
                <a:srgbClr val="000000"/>
              </a:solidFill>
              <a:effectLst>
                <a:outerShdw blurRad="38100" dist="38100" dir="2700000" algn="tl">
                  <a:srgbClr val="C0C0C0"/>
                </a:outerShdw>
              </a:effectLst>
              <a:latin typeface="Arial" charset="0"/>
            </a:endParaRPr>
          </a:p>
        </p:txBody>
      </p:sp>
      <p:sp>
        <p:nvSpPr>
          <p:cNvPr id="368647" name="Text Box 7">
            <a:extLst>
              <a:ext uri="{FF2B5EF4-FFF2-40B4-BE49-F238E27FC236}">
                <a16:creationId xmlns:a16="http://schemas.microsoft.com/office/drawing/2014/main" id="{66E68752-A948-43C6-9071-C4C151CD12CF}"/>
              </a:ext>
            </a:extLst>
          </p:cNvPr>
          <p:cNvSpPr txBox="1">
            <a:spLocks noChangeArrowheads="1"/>
          </p:cNvSpPr>
          <p:nvPr/>
        </p:nvSpPr>
        <p:spPr bwMode="auto">
          <a:xfrm>
            <a:off x="433388" y="3113088"/>
            <a:ext cx="8434387" cy="777875"/>
          </a:xfrm>
          <a:prstGeom prst="rect">
            <a:avLst/>
          </a:prstGeom>
          <a:noFill/>
          <a:ln w="9525">
            <a:noFill/>
            <a:miter lim="800000"/>
            <a:headEnd/>
            <a:tailEnd/>
          </a:ln>
          <a:effectLst/>
        </p:spPr>
        <p:txBody>
          <a:bodyPr>
            <a:spAutoFit/>
          </a:bodyPr>
          <a:lstStyle/>
          <a:p>
            <a:pPr algn="ctr">
              <a:lnSpc>
                <a:spcPct val="90000"/>
              </a:lnSpc>
              <a:defRPr/>
            </a:pPr>
            <a:r>
              <a:rPr lang="en-US" sz="2600" i="0">
                <a:latin typeface="Arial" charset="0"/>
              </a:rPr>
              <a:t>Determinante</a:t>
            </a:r>
          </a:p>
          <a:p>
            <a:pPr algn="ctr">
              <a:lnSpc>
                <a:spcPct val="90000"/>
              </a:lnSpc>
              <a:defRPr/>
            </a:pPr>
            <a:r>
              <a:rPr lang="en-US" sz="2400">
                <a:latin typeface="Arial" charset="0"/>
              </a:rPr>
              <a:t>(</a:t>
            </a:r>
            <a:r>
              <a:rPr lang="en-US" sz="2400">
                <a:effectLst>
                  <a:outerShdw blurRad="38100" dist="38100" dir="2700000" algn="tl">
                    <a:srgbClr val="C0C0C0"/>
                  </a:outerShdw>
                </a:effectLst>
                <a:latin typeface="Arial" charset="0"/>
              </a:rPr>
              <a:t>Relación:</a:t>
            </a:r>
            <a:r>
              <a:rPr lang="en-US" sz="2400">
                <a:latin typeface="Arial" charset="0"/>
              </a:rPr>
              <a:t> Directamente Proporcional, Positiva o Lineal)</a:t>
            </a:r>
          </a:p>
        </p:txBody>
      </p:sp>
      <p:sp>
        <p:nvSpPr>
          <p:cNvPr id="160776" name="Line 8">
            <a:extLst>
              <a:ext uri="{FF2B5EF4-FFF2-40B4-BE49-F238E27FC236}">
                <a16:creationId xmlns:a16="http://schemas.microsoft.com/office/drawing/2014/main" id="{103503DB-373D-4451-9780-B4443E6E41B4}"/>
              </a:ext>
            </a:extLst>
          </p:cNvPr>
          <p:cNvSpPr>
            <a:spLocks noChangeShapeType="1"/>
          </p:cNvSpPr>
          <p:nvPr/>
        </p:nvSpPr>
        <p:spPr bwMode="auto">
          <a:xfrm>
            <a:off x="4495800" y="14906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0777" name="Freeform 9">
            <a:extLst>
              <a:ext uri="{FF2B5EF4-FFF2-40B4-BE49-F238E27FC236}">
                <a16:creationId xmlns:a16="http://schemas.microsoft.com/office/drawing/2014/main" id="{F0FE169F-D43B-493A-9B04-669CDED46B3E}"/>
              </a:ext>
            </a:extLst>
          </p:cNvPr>
          <p:cNvSpPr>
            <a:spLocks/>
          </p:cNvSpPr>
          <p:nvPr/>
        </p:nvSpPr>
        <p:spPr bwMode="auto">
          <a:xfrm rot="-5400000" flipH="1" flipV="1">
            <a:off x="1993107" y="3920331"/>
            <a:ext cx="458788" cy="14255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68660" name="Rectangle 20">
            <a:extLst>
              <a:ext uri="{FF2B5EF4-FFF2-40B4-BE49-F238E27FC236}">
                <a16:creationId xmlns:a16="http://schemas.microsoft.com/office/drawing/2014/main" id="{9BF29426-2CB6-4C82-9E71-D6064DCE4B5B}"/>
              </a:ext>
            </a:extLst>
          </p:cNvPr>
          <p:cNvSpPr>
            <a:spLocks noChangeArrowheads="1"/>
          </p:cNvSpPr>
          <p:nvPr/>
        </p:nvSpPr>
        <p:spPr bwMode="auto">
          <a:xfrm>
            <a:off x="3736975" y="4600575"/>
            <a:ext cx="18224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(Intensidad)</a:t>
            </a:r>
            <a:endParaRPr lang="en-US" sz="2200">
              <a:solidFill>
                <a:srgbClr val="000000"/>
              </a:solidFill>
              <a:effectLst>
                <a:outerShdw blurRad="38100" dist="38100" dir="2700000" algn="tl">
                  <a:srgbClr val="C0C0C0"/>
                </a:outerShdw>
              </a:effectLst>
              <a:latin typeface="Arial" charset="0"/>
            </a:endParaRPr>
          </a:p>
        </p:txBody>
      </p:sp>
      <p:sp>
        <p:nvSpPr>
          <p:cNvPr id="160779" name="Text Box 21">
            <a:extLst>
              <a:ext uri="{FF2B5EF4-FFF2-40B4-BE49-F238E27FC236}">
                <a16:creationId xmlns:a16="http://schemas.microsoft.com/office/drawing/2014/main" id="{1CB1E6D5-A303-434F-AC2C-DD6371C045F7}"/>
              </a:ext>
            </a:extLst>
          </p:cNvPr>
          <p:cNvSpPr txBox="1">
            <a:spLocks noChangeArrowheads="1"/>
          </p:cNvSpPr>
          <p:nvPr/>
        </p:nvSpPr>
        <p:spPr bwMode="auto">
          <a:xfrm>
            <a:off x="3117850" y="2532063"/>
            <a:ext cx="29718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900"/>
              <a:t>(ÍNDICE METABÓLICO)</a:t>
            </a:r>
          </a:p>
        </p:txBody>
      </p:sp>
      <p:sp>
        <p:nvSpPr>
          <p:cNvPr id="368664" name="Rectangle 24">
            <a:extLst>
              <a:ext uri="{FF2B5EF4-FFF2-40B4-BE49-F238E27FC236}">
                <a16:creationId xmlns:a16="http://schemas.microsoft.com/office/drawing/2014/main" id="{F01B9983-29DD-4DCA-AA98-2BA58D35A929}"/>
              </a:ext>
            </a:extLst>
          </p:cNvPr>
          <p:cNvSpPr>
            <a:spLocks noChangeArrowheads="1"/>
          </p:cNvSpPr>
          <p:nvPr/>
        </p:nvSpPr>
        <p:spPr bwMode="auto">
          <a:xfrm>
            <a:off x="4194175" y="1619250"/>
            <a:ext cx="366713" cy="2746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a:t>
            </a:r>
          </a:p>
        </p:txBody>
      </p:sp>
      <p:sp>
        <p:nvSpPr>
          <p:cNvPr id="160781" name="Line 25">
            <a:extLst>
              <a:ext uri="{FF2B5EF4-FFF2-40B4-BE49-F238E27FC236}">
                <a16:creationId xmlns:a16="http://schemas.microsoft.com/office/drawing/2014/main" id="{B43B6F28-04BE-4556-838A-4FAD5C8857EF}"/>
              </a:ext>
            </a:extLst>
          </p:cNvPr>
          <p:cNvSpPr>
            <a:spLocks noChangeShapeType="1"/>
          </p:cNvSpPr>
          <p:nvPr/>
        </p:nvSpPr>
        <p:spPr bwMode="auto">
          <a:xfrm>
            <a:off x="4508500" y="28368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0782" name="Line 26">
            <a:extLst>
              <a:ext uri="{FF2B5EF4-FFF2-40B4-BE49-F238E27FC236}">
                <a16:creationId xmlns:a16="http://schemas.microsoft.com/office/drawing/2014/main" id="{B03A552F-BEEF-4947-9D69-BEC4BF24976D}"/>
              </a:ext>
            </a:extLst>
          </p:cNvPr>
          <p:cNvSpPr>
            <a:spLocks noChangeShapeType="1"/>
          </p:cNvSpPr>
          <p:nvPr/>
        </p:nvSpPr>
        <p:spPr bwMode="auto">
          <a:xfrm>
            <a:off x="4508500" y="38401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0783" name="Line 27">
            <a:extLst>
              <a:ext uri="{FF2B5EF4-FFF2-40B4-BE49-F238E27FC236}">
                <a16:creationId xmlns:a16="http://schemas.microsoft.com/office/drawing/2014/main" id="{73757975-0B79-4BBD-8FDA-31DC2ABF15DE}"/>
              </a:ext>
            </a:extLst>
          </p:cNvPr>
          <p:cNvSpPr>
            <a:spLocks noChangeShapeType="1"/>
          </p:cNvSpPr>
          <p:nvPr/>
        </p:nvSpPr>
        <p:spPr bwMode="auto">
          <a:xfrm>
            <a:off x="1543050" y="53387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8668" name="Rectangle 28">
            <a:extLst>
              <a:ext uri="{FF2B5EF4-FFF2-40B4-BE49-F238E27FC236}">
                <a16:creationId xmlns:a16="http://schemas.microsoft.com/office/drawing/2014/main" id="{40333696-1B67-43DE-BC48-B517DCA959F1}"/>
              </a:ext>
            </a:extLst>
          </p:cNvPr>
          <p:cNvSpPr>
            <a:spLocks noChangeArrowheads="1"/>
          </p:cNvSpPr>
          <p:nvPr/>
        </p:nvSpPr>
        <p:spPr bwMode="auto">
          <a:xfrm>
            <a:off x="515938" y="4802188"/>
            <a:ext cx="3308350" cy="55562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Potencia Ergométrica</a:t>
            </a:r>
          </a:p>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(Intensidad)</a:t>
            </a:r>
          </a:p>
        </p:txBody>
      </p:sp>
      <p:sp>
        <p:nvSpPr>
          <p:cNvPr id="160785" name="Line 29">
            <a:extLst>
              <a:ext uri="{FF2B5EF4-FFF2-40B4-BE49-F238E27FC236}">
                <a16:creationId xmlns:a16="http://schemas.microsoft.com/office/drawing/2014/main" id="{F049F21D-3752-4F3C-B61C-36F145EEF10C}"/>
              </a:ext>
            </a:extLst>
          </p:cNvPr>
          <p:cNvSpPr>
            <a:spLocks noChangeShapeType="1"/>
          </p:cNvSpPr>
          <p:nvPr/>
        </p:nvSpPr>
        <p:spPr bwMode="auto">
          <a:xfrm flipV="1">
            <a:off x="500063" y="4784725"/>
            <a:ext cx="0" cy="54927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8670" name="Rectangle 30">
            <a:extLst>
              <a:ext uri="{FF2B5EF4-FFF2-40B4-BE49-F238E27FC236}">
                <a16:creationId xmlns:a16="http://schemas.microsoft.com/office/drawing/2014/main" id="{00E58120-F9E1-47DC-A464-2998238D08AA}"/>
              </a:ext>
            </a:extLst>
          </p:cNvPr>
          <p:cNvSpPr>
            <a:spLocks noChangeArrowheads="1"/>
          </p:cNvSpPr>
          <p:nvPr/>
        </p:nvSpPr>
        <p:spPr bwMode="auto">
          <a:xfrm>
            <a:off x="515938" y="5691188"/>
            <a:ext cx="2147887" cy="25876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Metabolismo</a:t>
            </a:r>
          </a:p>
        </p:txBody>
      </p:sp>
      <p:sp>
        <p:nvSpPr>
          <p:cNvPr id="160787" name="Line 31">
            <a:extLst>
              <a:ext uri="{FF2B5EF4-FFF2-40B4-BE49-F238E27FC236}">
                <a16:creationId xmlns:a16="http://schemas.microsoft.com/office/drawing/2014/main" id="{A121B397-FAB6-4577-B909-EC1A301DE260}"/>
              </a:ext>
            </a:extLst>
          </p:cNvPr>
          <p:cNvSpPr>
            <a:spLocks noChangeShapeType="1"/>
          </p:cNvSpPr>
          <p:nvPr/>
        </p:nvSpPr>
        <p:spPr bwMode="auto">
          <a:xfrm flipV="1">
            <a:off x="500063" y="5661025"/>
            <a:ext cx="0" cy="290513"/>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0788" name="Line 32">
            <a:extLst>
              <a:ext uri="{FF2B5EF4-FFF2-40B4-BE49-F238E27FC236}">
                <a16:creationId xmlns:a16="http://schemas.microsoft.com/office/drawing/2014/main" id="{D74A54EE-0834-418E-AF2E-2762C61FA162}"/>
              </a:ext>
            </a:extLst>
          </p:cNvPr>
          <p:cNvSpPr>
            <a:spLocks noChangeShapeType="1"/>
          </p:cNvSpPr>
          <p:nvPr/>
        </p:nvSpPr>
        <p:spPr bwMode="auto">
          <a:xfrm>
            <a:off x="1543050" y="59356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8675" name="Rectangle 35">
            <a:extLst>
              <a:ext uri="{FF2B5EF4-FFF2-40B4-BE49-F238E27FC236}">
                <a16:creationId xmlns:a16="http://schemas.microsoft.com/office/drawing/2014/main" id="{6E92D37A-1253-4B38-99AB-CCEBEC600F6C}"/>
              </a:ext>
            </a:extLst>
          </p:cNvPr>
          <p:cNvSpPr>
            <a:spLocks noChangeArrowheads="1"/>
          </p:cNvSpPr>
          <p:nvPr/>
        </p:nvSpPr>
        <p:spPr bwMode="auto">
          <a:xfrm>
            <a:off x="1139825" y="6326188"/>
            <a:ext cx="1011238"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600" i="0">
                <a:solidFill>
                  <a:srgbClr val="000000"/>
                </a:solidFill>
                <a:latin typeface="Verdana" pitchFamily="34" charset="0"/>
              </a:rPr>
              <a:t>VO</a:t>
            </a:r>
            <a:r>
              <a:rPr lang="es-PR" sz="2600" i="0" baseline="-25000">
                <a:solidFill>
                  <a:srgbClr val="000000"/>
                </a:solidFill>
                <a:latin typeface="Verdana" pitchFamily="34" charset="0"/>
              </a:rPr>
              <a:t>2</a:t>
            </a:r>
            <a:endParaRPr lang="en-US" sz="2600" i="0" baseline="-25000">
              <a:solidFill>
                <a:srgbClr val="000000"/>
              </a:solidFill>
              <a:latin typeface="Verdana" pitchFamily="34" charset="0"/>
            </a:endParaRPr>
          </a:p>
        </p:txBody>
      </p:sp>
      <p:sp>
        <p:nvSpPr>
          <p:cNvPr id="160790" name="Line 36">
            <a:extLst>
              <a:ext uri="{FF2B5EF4-FFF2-40B4-BE49-F238E27FC236}">
                <a16:creationId xmlns:a16="http://schemas.microsoft.com/office/drawing/2014/main" id="{E6C9A964-D5E5-4326-8195-EB7E145E964E}"/>
              </a:ext>
            </a:extLst>
          </p:cNvPr>
          <p:cNvSpPr>
            <a:spLocks noChangeShapeType="1"/>
          </p:cNvSpPr>
          <p:nvPr/>
        </p:nvSpPr>
        <p:spPr bwMode="auto">
          <a:xfrm flipV="1">
            <a:off x="1123950" y="6283325"/>
            <a:ext cx="0" cy="363538"/>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0791" name="Text Box 37">
            <a:extLst>
              <a:ext uri="{FF2B5EF4-FFF2-40B4-BE49-F238E27FC236}">
                <a16:creationId xmlns:a16="http://schemas.microsoft.com/office/drawing/2014/main" id="{A7EB88BA-40A2-4994-B85E-DE1786ECEA75}"/>
              </a:ext>
            </a:extLst>
          </p:cNvPr>
          <p:cNvSpPr txBox="1">
            <a:spLocks noChangeArrowheads="1"/>
          </p:cNvSpPr>
          <p:nvPr/>
        </p:nvSpPr>
        <p:spPr bwMode="auto">
          <a:xfrm>
            <a:off x="1744663" y="6230938"/>
            <a:ext cx="2562225"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100"/>
              <a:t>(Incremento Lineal)</a:t>
            </a:r>
          </a:p>
        </p:txBody>
      </p:sp>
      <p:sp>
        <p:nvSpPr>
          <p:cNvPr id="160792" name="Line 38">
            <a:extLst>
              <a:ext uri="{FF2B5EF4-FFF2-40B4-BE49-F238E27FC236}">
                <a16:creationId xmlns:a16="http://schemas.microsoft.com/office/drawing/2014/main" id="{6013AFB7-8AFF-4B1C-8A7E-475EB6FD5A93}"/>
              </a:ext>
            </a:extLst>
          </p:cNvPr>
          <p:cNvSpPr>
            <a:spLocks noChangeShapeType="1"/>
          </p:cNvSpPr>
          <p:nvPr/>
        </p:nvSpPr>
        <p:spPr bwMode="auto">
          <a:xfrm>
            <a:off x="6800850" y="53387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8679" name="Rectangle 39">
            <a:extLst>
              <a:ext uri="{FF2B5EF4-FFF2-40B4-BE49-F238E27FC236}">
                <a16:creationId xmlns:a16="http://schemas.microsoft.com/office/drawing/2014/main" id="{71F538C1-3B8C-4CB3-B9E8-C4FFD19CC815}"/>
              </a:ext>
            </a:extLst>
          </p:cNvPr>
          <p:cNvSpPr>
            <a:spLocks noChangeArrowheads="1"/>
          </p:cNvSpPr>
          <p:nvPr/>
        </p:nvSpPr>
        <p:spPr bwMode="auto">
          <a:xfrm>
            <a:off x="5773738" y="4802188"/>
            <a:ext cx="3308350" cy="55562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Potencia Ergométrica</a:t>
            </a:r>
          </a:p>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(Intensidad)</a:t>
            </a:r>
          </a:p>
        </p:txBody>
      </p:sp>
      <p:sp>
        <p:nvSpPr>
          <p:cNvPr id="160794" name="Line 40">
            <a:extLst>
              <a:ext uri="{FF2B5EF4-FFF2-40B4-BE49-F238E27FC236}">
                <a16:creationId xmlns:a16="http://schemas.microsoft.com/office/drawing/2014/main" id="{8125D218-9D44-4C70-AFB5-3846C3E835C3}"/>
              </a:ext>
            </a:extLst>
          </p:cNvPr>
          <p:cNvSpPr>
            <a:spLocks noChangeShapeType="1"/>
          </p:cNvSpPr>
          <p:nvPr/>
        </p:nvSpPr>
        <p:spPr bwMode="auto">
          <a:xfrm>
            <a:off x="5757863" y="4810125"/>
            <a:ext cx="0" cy="549275"/>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8681" name="Rectangle 41">
            <a:extLst>
              <a:ext uri="{FF2B5EF4-FFF2-40B4-BE49-F238E27FC236}">
                <a16:creationId xmlns:a16="http://schemas.microsoft.com/office/drawing/2014/main" id="{04F946BF-4DF7-4A36-9229-BBF2D4FACDC0}"/>
              </a:ext>
            </a:extLst>
          </p:cNvPr>
          <p:cNvSpPr>
            <a:spLocks noChangeArrowheads="1"/>
          </p:cNvSpPr>
          <p:nvPr/>
        </p:nvSpPr>
        <p:spPr bwMode="auto">
          <a:xfrm>
            <a:off x="5773738" y="5691188"/>
            <a:ext cx="2147887" cy="25876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Metabolismo</a:t>
            </a:r>
          </a:p>
        </p:txBody>
      </p:sp>
      <p:sp>
        <p:nvSpPr>
          <p:cNvPr id="160796" name="Line 42">
            <a:extLst>
              <a:ext uri="{FF2B5EF4-FFF2-40B4-BE49-F238E27FC236}">
                <a16:creationId xmlns:a16="http://schemas.microsoft.com/office/drawing/2014/main" id="{6A16B4D1-10CB-4610-B29C-07F56B7358AE}"/>
              </a:ext>
            </a:extLst>
          </p:cNvPr>
          <p:cNvSpPr>
            <a:spLocks noChangeShapeType="1"/>
          </p:cNvSpPr>
          <p:nvPr/>
        </p:nvSpPr>
        <p:spPr bwMode="auto">
          <a:xfrm>
            <a:off x="5757863" y="5686425"/>
            <a:ext cx="0" cy="290513"/>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0797" name="Line 43">
            <a:extLst>
              <a:ext uri="{FF2B5EF4-FFF2-40B4-BE49-F238E27FC236}">
                <a16:creationId xmlns:a16="http://schemas.microsoft.com/office/drawing/2014/main" id="{8A2114F0-366D-4B64-A2F3-C6A2F9BDBBAD}"/>
              </a:ext>
            </a:extLst>
          </p:cNvPr>
          <p:cNvSpPr>
            <a:spLocks noChangeShapeType="1"/>
          </p:cNvSpPr>
          <p:nvPr/>
        </p:nvSpPr>
        <p:spPr bwMode="auto">
          <a:xfrm>
            <a:off x="6800850" y="59356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68684" name="Rectangle 44">
            <a:extLst>
              <a:ext uri="{FF2B5EF4-FFF2-40B4-BE49-F238E27FC236}">
                <a16:creationId xmlns:a16="http://schemas.microsoft.com/office/drawing/2014/main" id="{BE2966FC-DE35-4B32-9FB5-D7EFF6B91CF3}"/>
              </a:ext>
            </a:extLst>
          </p:cNvPr>
          <p:cNvSpPr>
            <a:spLocks noChangeArrowheads="1"/>
          </p:cNvSpPr>
          <p:nvPr/>
        </p:nvSpPr>
        <p:spPr bwMode="auto">
          <a:xfrm>
            <a:off x="6397625" y="6326188"/>
            <a:ext cx="1011238"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600" i="0">
                <a:solidFill>
                  <a:srgbClr val="000000"/>
                </a:solidFill>
                <a:latin typeface="Verdana" pitchFamily="34" charset="0"/>
              </a:rPr>
              <a:t>VO</a:t>
            </a:r>
            <a:r>
              <a:rPr lang="es-PR" sz="2600" i="0" baseline="-25000">
                <a:solidFill>
                  <a:srgbClr val="000000"/>
                </a:solidFill>
                <a:latin typeface="Verdana" pitchFamily="34" charset="0"/>
              </a:rPr>
              <a:t>2</a:t>
            </a:r>
            <a:endParaRPr lang="en-US" sz="2600" i="0" baseline="-25000">
              <a:solidFill>
                <a:srgbClr val="000000"/>
              </a:solidFill>
              <a:latin typeface="Verdana" pitchFamily="34" charset="0"/>
            </a:endParaRPr>
          </a:p>
        </p:txBody>
      </p:sp>
      <p:sp>
        <p:nvSpPr>
          <p:cNvPr id="160799" name="Line 45">
            <a:extLst>
              <a:ext uri="{FF2B5EF4-FFF2-40B4-BE49-F238E27FC236}">
                <a16:creationId xmlns:a16="http://schemas.microsoft.com/office/drawing/2014/main" id="{93422544-5459-4054-B6CC-9E86468FF7C3}"/>
              </a:ext>
            </a:extLst>
          </p:cNvPr>
          <p:cNvSpPr>
            <a:spLocks noChangeShapeType="1"/>
          </p:cNvSpPr>
          <p:nvPr/>
        </p:nvSpPr>
        <p:spPr bwMode="auto">
          <a:xfrm>
            <a:off x="6381750" y="6308725"/>
            <a:ext cx="0" cy="363538"/>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0800" name="Freeform 47">
            <a:extLst>
              <a:ext uri="{FF2B5EF4-FFF2-40B4-BE49-F238E27FC236}">
                <a16:creationId xmlns:a16="http://schemas.microsoft.com/office/drawing/2014/main" id="{7CF321D3-DA7F-4880-B9EF-A561CDC2CC97}"/>
              </a:ext>
            </a:extLst>
          </p:cNvPr>
          <p:cNvSpPr>
            <a:spLocks/>
          </p:cNvSpPr>
          <p:nvPr/>
        </p:nvSpPr>
        <p:spPr bwMode="auto">
          <a:xfrm rot="5400000" flipV="1">
            <a:off x="6895307" y="3920331"/>
            <a:ext cx="458788" cy="14255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68688" name="Rectangle 48">
            <a:extLst>
              <a:ext uri="{FF2B5EF4-FFF2-40B4-BE49-F238E27FC236}">
                <a16:creationId xmlns:a16="http://schemas.microsoft.com/office/drawing/2014/main" id="{C72C97FA-F34D-482D-8961-2621A2C366FD}"/>
              </a:ext>
            </a:extLst>
          </p:cNvPr>
          <p:cNvSpPr>
            <a:spLocks noChangeArrowheads="1"/>
          </p:cNvSpPr>
          <p:nvPr/>
        </p:nvSpPr>
        <p:spPr bwMode="auto">
          <a:xfrm>
            <a:off x="1220788" y="6057900"/>
            <a:ext cx="293687" cy="3603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600" i="0">
                <a:solidFill>
                  <a:srgbClr val="000000"/>
                </a:solidFill>
                <a:latin typeface="Verdana" pitchFamily="34" charset="0"/>
              </a:rPr>
              <a:t>.</a:t>
            </a:r>
            <a:endParaRPr lang="en-US" sz="2600" i="0" baseline="-25000">
              <a:solidFill>
                <a:srgbClr val="000000"/>
              </a:solidFill>
              <a:latin typeface="Verdana" pitchFamily="34" charset="0"/>
            </a:endParaRPr>
          </a:p>
        </p:txBody>
      </p:sp>
      <p:sp>
        <p:nvSpPr>
          <p:cNvPr id="368689" name="Rectangle 49">
            <a:extLst>
              <a:ext uri="{FF2B5EF4-FFF2-40B4-BE49-F238E27FC236}">
                <a16:creationId xmlns:a16="http://schemas.microsoft.com/office/drawing/2014/main" id="{B3068311-7819-4668-B0D4-08670C03D70D}"/>
              </a:ext>
            </a:extLst>
          </p:cNvPr>
          <p:cNvSpPr>
            <a:spLocks noChangeArrowheads="1"/>
          </p:cNvSpPr>
          <p:nvPr/>
        </p:nvSpPr>
        <p:spPr bwMode="auto">
          <a:xfrm>
            <a:off x="6467475" y="6037263"/>
            <a:ext cx="293688"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600" i="0">
                <a:solidFill>
                  <a:srgbClr val="000000"/>
                </a:solidFill>
                <a:latin typeface="Verdana" pitchFamily="34" charset="0"/>
              </a:rPr>
              <a:t>.</a:t>
            </a:r>
            <a:endParaRPr lang="en-US" sz="2600" i="0" baseline="-25000">
              <a:solidFill>
                <a:srgbClr val="000000"/>
              </a:solidFill>
              <a:latin typeface="Verdana"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8643"/>
                                        </p:tgtEl>
                                        <p:attrNameLst>
                                          <p:attrName>style.visibility</p:attrName>
                                        </p:attrNameLst>
                                      </p:cBhvr>
                                      <p:to>
                                        <p:strVal val="visible"/>
                                      </p:to>
                                    </p:set>
                                    <p:animEffect transition="in" filter="wipe(left)">
                                      <p:cBhvr>
                                        <p:cTn id="7" dur="500"/>
                                        <p:tgtEl>
                                          <p:spTgt spid="368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40" name="Rectangle 4">
            <a:extLst>
              <a:ext uri="{FF2B5EF4-FFF2-40B4-BE49-F238E27FC236}">
                <a16:creationId xmlns:a16="http://schemas.microsoft.com/office/drawing/2014/main" id="{D6ECC1DD-D2D9-4B3B-915B-DA7D1590BE5C}"/>
              </a:ext>
            </a:extLst>
          </p:cNvPr>
          <p:cNvSpPr>
            <a:spLocks noChangeArrowheads="1"/>
          </p:cNvSpPr>
          <p:nvPr/>
        </p:nvSpPr>
        <p:spPr bwMode="auto">
          <a:xfrm>
            <a:off x="2963863" y="781050"/>
            <a:ext cx="3328987" cy="236538"/>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1800" i="0">
                <a:effectLst>
                  <a:outerShdw blurRad="38100" dist="38100" dir="2700000" algn="tl">
                    <a:srgbClr val="C0C0C0"/>
                  </a:outerShdw>
                </a:effectLst>
                <a:latin typeface="Arial Black" pitchFamily="34" charset="0"/>
              </a:rPr>
              <a:t>CONSUMO ENERGÉTICO</a:t>
            </a:r>
          </a:p>
          <a:p>
            <a:pPr marL="342900" indent="-342900" algn="ctr">
              <a:lnSpc>
                <a:spcPct val="80000"/>
              </a:lnSpc>
              <a:spcBef>
                <a:spcPct val="20000"/>
              </a:spcBef>
              <a:defRPr/>
            </a:pPr>
            <a:endParaRPr lang="en-US" sz="1800" i="0">
              <a:effectLst>
                <a:outerShdw blurRad="38100" dist="38100" dir="2700000" algn="tl">
                  <a:srgbClr val="C0C0C0"/>
                </a:outerShdw>
              </a:effectLst>
              <a:latin typeface="Arial Black" pitchFamily="34" charset="0"/>
            </a:endParaRPr>
          </a:p>
        </p:txBody>
      </p:sp>
      <p:sp>
        <p:nvSpPr>
          <p:cNvPr id="372741" name="Rectangle 5">
            <a:extLst>
              <a:ext uri="{FF2B5EF4-FFF2-40B4-BE49-F238E27FC236}">
                <a16:creationId xmlns:a16="http://schemas.microsoft.com/office/drawing/2014/main" id="{692D9DF8-820F-4BE0-AD3E-BF68C7806151}"/>
              </a:ext>
            </a:extLst>
          </p:cNvPr>
          <p:cNvSpPr>
            <a:spLocks noChangeArrowheads="1"/>
          </p:cNvSpPr>
          <p:nvPr/>
        </p:nvSpPr>
        <p:spPr bwMode="auto">
          <a:xfrm>
            <a:off x="3195638" y="1450975"/>
            <a:ext cx="3095625" cy="3587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800" i="0">
                <a:effectLst>
                  <a:outerShdw blurRad="38100" dist="38100" dir="2700000" algn="tl">
                    <a:srgbClr val="C0C0C0"/>
                  </a:outerShdw>
                </a:effectLst>
                <a:latin typeface="Verdana" pitchFamily="34" charset="0"/>
              </a:rPr>
              <a:t>Índice Metabólico</a:t>
            </a:r>
          </a:p>
        </p:txBody>
      </p:sp>
      <p:sp>
        <p:nvSpPr>
          <p:cNvPr id="372742" name="Rectangle 6">
            <a:extLst>
              <a:ext uri="{FF2B5EF4-FFF2-40B4-BE49-F238E27FC236}">
                <a16:creationId xmlns:a16="http://schemas.microsoft.com/office/drawing/2014/main" id="{A300D79B-E41D-4AC9-AFE5-AA69F5068023}"/>
              </a:ext>
            </a:extLst>
          </p:cNvPr>
          <p:cNvSpPr>
            <a:spLocks noChangeArrowheads="1"/>
          </p:cNvSpPr>
          <p:nvPr/>
        </p:nvSpPr>
        <p:spPr bwMode="auto">
          <a:xfrm>
            <a:off x="3281363" y="2341563"/>
            <a:ext cx="3144837" cy="5508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1800" i="0">
                <a:solidFill>
                  <a:srgbClr val="000000"/>
                </a:solidFill>
                <a:effectLst>
                  <a:outerShdw blurRad="38100" dist="38100" dir="2700000" algn="tl">
                    <a:srgbClr val="C0C0C0"/>
                  </a:outerShdw>
                </a:effectLst>
                <a:latin typeface="Arial" charset="0"/>
              </a:rPr>
              <a:t>Potencia Ergométrica</a:t>
            </a:r>
          </a:p>
          <a:p>
            <a:pPr marL="342900" indent="-342900">
              <a:lnSpc>
                <a:spcPct val="60000"/>
              </a:lnSpc>
              <a:spcBef>
                <a:spcPct val="20000"/>
              </a:spcBef>
              <a:defRPr/>
            </a:pPr>
            <a:r>
              <a:rPr lang="es-PR" sz="1800" i="0">
                <a:solidFill>
                  <a:srgbClr val="000000"/>
                </a:solidFill>
                <a:effectLst>
                  <a:outerShdw blurRad="38100" dist="38100" dir="2700000" algn="tl">
                    <a:srgbClr val="C0C0C0"/>
                  </a:outerShdw>
                </a:effectLst>
                <a:latin typeface="Arial" charset="0"/>
              </a:rPr>
              <a:t>(Intensidad)</a:t>
            </a:r>
            <a:endParaRPr lang="en-US" sz="1800" i="0" baseline="30000">
              <a:solidFill>
                <a:srgbClr val="000000"/>
              </a:solidFill>
              <a:effectLst>
                <a:outerShdw blurRad="38100" dist="38100" dir="2700000" algn="tl">
                  <a:srgbClr val="C0C0C0"/>
                </a:outerShdw>
              </a:effectLst>
              <a:latin typeface="Arial" charset="0"/>
            </a:endParaRPr>
          </a:p>
        </p:txBody>
      </p:sp>
      <p:sp>
        <p:nvSpPr>
          <p:cNvPr id="161797" name="Text Box 7">
            <a:extLst>
              <a:ext uri="{FF2B5EF4-FFF2-40B4-BE49-F238E27FC236}">
                <a16:creationId xmlns:a16="http://schemas.microsoft.com/office/drawing/2014/main" id="{6DFE2E6F-E66A-489B-8A17-7A2192406B12}"/>
              </a:ext>
            </a:extLst>
          </p:cNvPr>
          <p:cNvSpPr txBox="1">
            <a:spLocks noChangeArrowheads="1"/>
          </p:cNvSpPr>
          <p:nvPr/>
        </p:nvSpPr>
        <p:spPr bwMode="auto">
          <a:xfrm>
            <a:off x="2682875" y="1868488"/>
            <a:ext cx="3870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800" i="0">
                <a:latin typeface="Arial" panose="020B0604020202020204" pitchFamily="34" charset="0"/>
              </a:rPr>
              <a:t>EJERCICIO AGUDO: Submáximo</a:t>
            </a:r>
            <a:endParaRPr lang="en-US" altLang="en-US" sz="1600">
              <a:latin typeface="Arial" panose="020B0604020202020204" pitchFamily="34" charset="0"/>
            </a:endParaRPr>
          </a:p>
        </p:txBody>
      </p:sp>
      <p:sp>
        <p:nvSpPr>
          <p:cNvPr id="161798" name="Line 8">
            <a:extLst>
              <a:ext uri="{FF2B5EF4-FFF2-40B4-BE49-F238E27FC236}">
                <a16:creationId xmlns:a16="http://schemas.microsoft.com/office/drawing/2014/main" id="{8CE4094A-1142-4DFB-BF16-497B85FF5D49}"/>
              </a:ext>
            </a:extLst>
          </p:cNvPr>
          <p:cNvSpPr>
            <a:spLocks noChangeShapeType="1"/>
          </p:cNvSpPr>
          <p:nvPr/>
        </p:nvSpPr>
        <p:spPr bwMode="auto">
          <a:xfrm>
            <a:off x="4657725" y="1254125"/>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2752" name="Rectangle 16">
            <a:extLst>
              <a:ext uri="{FF2B5EF4-FFF2-40B4-BE49-F238E27FC236}">
                <a16:creationId xmlns:a16="http://schemas.microsoft.com/office/drawing/2014/main" id="{48155C5B-C5E9-4429-84AD-72EF37695BD2}"/>
              </a:ext>
            </a:extLst>
          </p:cNvPr>
          <p:cNvSpPr>
            <a:spLocks noChangeArrowheads="1"/>
          </p:cNvSpPr>
          <p:nvPr/>
        </p:nvSpPr>
        <p:spPr bwMode="auto">
          <a:xfrm>
            <a:off x="4433888" y="3389313"/>
            <a:ext cx="738187" cy="369887"/>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600" i="0">
                <a:effectLst>
                  <a:outerShdw blurRad="38100" dist="38100" dir="2700000" algn="tl">
                    <a:srgbClr val="C0C0C0"/>
                  </a:outerShdw>
                </a:effectLst>
                <a:latin typeface="Verdana" pitchFamily="34" charset="0"/>
              </a:rPr>
              <a:t>VO</a:t>
            </a:r>
            <a:r>
              <a:rPr lang="en-US" sz="1600" i="0" baseline="-25000">
                <a:effectLst>
                  <a:outerShdw blurRad="38100" dist="38100" dir="2700000" algn="tl">
                    <a:srgbClr val="C0C0C0"/>
                  </a:outerShdw>
                </a:effectLst>
                <a:latin typeface="Verdana" pitchFamily="34" charset="0"/>
              </a:rPr>
              <a:t>2</a:t>
            </a:r>
          </a:p>
        </p:txBody>
      </p:sp>
      <p:sp>
        <p:nvSpPr>
          <p:cNvPr id="161800" name="Line 17">
            <a:extLst>
              <a:ext uri="{FF2B5EF4-FFF2-40B4-BE49-F238E27FC236}">
                <a16:creationId xmlns:a16="http://schemas.microsoft.com/office/drawing/2014/main" id="{00AD9076-ECA5-469A-8690-5BE3791CFDBC}"/>
              </a:ext>
            </a:extLst>
          </p:cNvPr>
          <p:cNvSpPr>
            <a:spLocks noChangeShapeType="1"/>
          </p:cNvSpPr>
          <p:nvPr/>
        </p:nvSpPr>
        <p:spPr bwMode="auto">
          <a:xfrm flipV="1">
            <a:off x="3275013" y="2305050"/>
            <a:ext cx="0" cy="48895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2754" name="Rectangle 18">
            <a:extLst>
              <a:ext uri="{FF2B5EF4-FFF2-40B4-BE49-F238E27FC236}">
                <a16:creationId xmlns:a16="http://schemas.microsoft.com/office/drawing/2014/main" id="{70597BA7-6136-4A27-A438-BEECD1CE3243}"/>
              </a:ext>
            </a:extLst>
          </p:cNvPr>
          <p:cNvSpPr>
            <a:spLocks noChangeArrowheads="1"/>
          </p:cNvSpPr>
          <p:nvPr/>
        </p:nvSpPr>
        <p:spPr bwMode="auto">
          <a:xfrm>
            <a:off x="3878263" y="2970213"/>
            <a:ext cx="1677987" cy="222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600" i="0">
                <a:effectLst>
                  <a:outerShdw blurRad="38100" dist="38100" dir="2700000" algn="tl">
                    <a:srgbClr val="C0C0C0"/>
                  </a:outerShdw>
                </a:effectLst>
                <a:latin typeface="Verdana" pitchFamily="34" charset="0"/>
              </a:rPr>
              <a:t>Metabolismo</a:t>
            </a:r>
          </a:p>
        </p:txBody>
      </p:sp>
      <p:sp>
        <p:nvSpPr>
          <p:cNvPr id="161802" name="Line 19">
            <a:extLst>
              <a:ext uri="{FF2B5EF4-FFF2-40B4-BE49-F238E27FC236}">
                <a16:creationId xmlns:a16="http://schemas.microsoft.com/office/drawing/2014/main" id="{9B72A93F-06AE-4632-81FC-5C3FFD87CAC7}"/>
              </a:ext>
            </a:extLst>
          </p:cNvPr>
          <p:cNvSpPr>
            <a:spLocks noChangeShapeType="1"/>
          </p:cNvSpPr>
          <p:nvPr/>
        </p:nvSpPr>
        <p:spPr bwMode="auto">
          <a:xfrm flipV="1">
            <a:off x="3887788" y="2952750"/>
            <a:ext cx="0" cy="254000"/>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2766" name="Rectangle 30">
            <a:extLst>
              <a:ext uri="{FF2B5EF4-FFF2-40B4-BE49-F238E27FC236}">
                <a16:creationId xmlns:a16="http://schemas.microsoft.com/office/drawing/2014/main" id="{2A38D815-9E91-433B-A39A-94BC8C2889F3}"/>
              </a:ext>
            </a:extLst>
          </p:cNvPr>
          <p:cNvSpPr>
            <a:spLocks noChangeArrowheads="1"/>
          </p:cNvSpPr>
          <p:nvPr/>
        </p:nvSpPr>
        <p:spPr bwMode="auto">
          <a:xfrm>
            <a:off x="3030538" y="5765800"/>
            <a:ext cx="3309937" cy="990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600" i="0">
                <a:solidFill>
                  <a:srgbClr val="000000"/>
                </a:solidFill>
                <a:latin typeface="Verdana" pitchFamily="34" charset="0"/>
              </a:rPr>
              <a:t>Costo de Energía</a:t>
            </a:r>
          </a:p>
          <a:p>
            <a:pPr marL="342900" indent="-342900" algn="ctr">
              <a:lnSpc>
                <a:spcPct val="70000"/>
              </a:lnSpc>
              <a:spcBef>
                <a:spcPct val="20000"/>
              </a:spcBef>
              <a:defRPr/>
            </a:pPr>
            <a:r>
              <a:rPr lang="es-PR" sz="1600" i="0">
                <a:solidFill>
                  <a:srgbClr val="000000"/>
                </a:solidFill>
                <a:latin typeface="Verdana" pitchFamily="34" charset="0"/>
              </a:rPr>
              <a:t>Para la</a:t>
            </a:r>
          </a:p>
          <a:p>
            <a:pPr marL="342900" indent="-342900" algn="ctr">
              <a:lnSpc>
                <a:spcPct val="70000"/>
              </a:lnSpc>
              <a:spcBef>
                <a:spcPct val="20000"/>
              </a:spcBef>
              <a:defRPr/>
            </a:pPr>
            <a:r>
              <a:rPr lang="es-PR" sz="1600" i="0">
                <a:solidFill>
                  <a:srgbClr val="000000"/>
                </a:solidFill>
                <a:latin typeface="Verdana" pitchFamily="34" charset="0"/>
              </a:rPr>
              <a:t>Producción Específica de la</a:t>
            </a:r>
          </a:p>
          <a:p>
            <a:pPr marL="342900" indent="-342900" algn="ctr">
              <a:lnSpc>
                <a:spcPct val="70000"/>
              </a:lnSpc>
              <a:spcBef>
                <a:spcPct val="20000"/>
              </a:spcBef>
              <a:defRPr/>
            </a:pPr>
            <a:r>
              <a:rPr lang="es-PR" sz="1600" i="0">
                <a:solidFill>
                  <a:srgbClr val="000000"/>
                </a:solidFill>
                <a:latin typeface="Verdana" pitchFamily="34" charset="0"/>
              </a:rPr>
              <a:t>Potencia Ergométrica</a:t>
            </a:r>
            <a:endParaRPr lang="en-US" sz="1600" i="0" baseline="-25000">
              <a:solidFill>
                <a:srgbClr val="000000"/>
              </a:solidFill>
              <a:latin typeface="Verdana" pitchFamily="34" charset="0"/>
            </a:endParaRPr>
          </a:p>
        </p:txBody>
      </p:sp>
      <p:sp>
        <p:nvSpPr>
          <p:cNvPr id="372773" name="Rectangle 37">
            <a:extLst>
              <a:ext uri="{FF2B5EF4-FFF2-40B4-BE49-F238E27FC236}">
                <a16:creationId xmlns:a16="http://schemas.microsoft.com/office/drawing/2014/main" id="{020484F3-D874-4CE0-A560-E13BCC9691C3}"/>
              </a:ext>
            </a:extLst>
          </p:cNvPr>
          <p:cNvSpPr>
            <a:spLocks noChangeArrowheads="1"/>
          </p:cNvSpPr>
          <p:nvPr/>
        </p:nvSpPr>
        <p:spPr bwMode="auto">
          <a:xfrm>
            <a:off x="4473575" y="3208338"/>
            <a:ext cx="206375" cy="369887"/>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600" i="0">
                <a:effectLst>
                  <a:outerShdw blurRad="38100" dist="38100" dir="2700000" algn="tl">
                    <a:srgbClr val="C0C0C0"/>
                  </a:outerShdw>
                </a:effectLst>
                <a:latin typeface="Verdana" pitchFamily="34" charset="0"/>
              </a:rPr>
              <a:t>.</a:t>
            </a:r>
            <a:endParaRPr lang="en-US" sz="1600" i="0" baseline="-25000">
              <a:effectLst>
                <a:outerShdw blurRad="38100" dist="38100" dir="2700000" algn="tl">
                  <a:srgbClr val="C0C0C0"/>
                </a:outerShdw>
              </a:effectLst>
              <a:latin typeface="Verdana" pitchFamily="34" charset="0"/>
            </a:endParaRPr>
          </a:p>
        </p:txBody>
      </p:sp>
      <p:sp>
        <p:nvSpPr>
          <p:cNvPr id="161805" name="Freeform 38">
            <a:extLst>
              <a:ext uri="{FF2B5EF4-FFF2-40B4-BE49-F238E27FC236}">
                <a16:creationId xmlns:a16="http://schemas.microsoft.com/office/drawing/2014/main" id="{75E53A74-D721-4C90-94AA-52B6590DDF23}"/>
              </a:ext>
            </a:extLst>
          </p:cNvPr>
          <p:cNvSpPr>
            <a:spLocks/>
          </p:cNvSpPr>
          <p:nvPr/>
        </p:nvSpPr>
        <p:spPr bwMode="auto">
          <a:xfrm>
            <a:off x="4829175" y="2305050"/>
            <a:ext cx="1744663" cy="1397000"/>
          </a:xfrm>
          <a:custGeom>
            <a:avLst/>
            <a:gdLst>
              <a:gd name="T0" fmla="*/ 0 w 257"/>
              <a:gd name="T1" fmla="*/ 0 h 841"/>
              <a:gd name="T2" fmla="*/ 2147483647 w 257"/>
              <a:gd name="T3" fmla="*/ 0 h 841"/>
              <a:gd name="T4" fmla="*/ 2147483647 w 257"/>
              <a:gd name="T5" fmla="*/ 2147483647 h 841"/>
              <a:gd name="T6" fmla="*/ 0 w 257"/>
              <a:gd name="T7" fmla="*/ 2147483647 h 841"/>
              <a:gd name="T8" fmla="*/ 0 60000 65536"/>
              <a:gd name="T9" fmla="*/ 0 60000 65536"/>
              <a:gd name="T10" fmla="*/ 0 60000 65536"/>
              <a:gd name="T11" fmla="*/ 0 60000 65536"/>
              <a:gd name="T12" fmla="*/ 0 w 257"/>
              <a:gd name="T13" fmla="*/ 0 h 841"/>
              <a:gd name="T14" fmla="*/ 257 w 257"/>
              <a:gd name="T15" fmla="*/ 841 h 841"/>
            </a:gdLst>
            <a:ahLst/>
            <a:cxnLst>
              <a:cxn ang="T8">
                <a:pos x="T0" y="T1"/>
              </a:cxn>
              <a:cxn ang="T9">
                <a:pos x="T2" y="T3"/>
              </a:cxn>
              <a:cxn ang="T10">
                <a:pos x="T4" y="T5"/>
              </a:cxn>
              <a:cxn ang="T11">
                <a:pos x="T6" y="T7"/>
              </a:cxn>
            </a:cxnLst>
            <a:rect l="T12" t="T13" r="T14" b="T15"/>
            <a:pathLst>
              <a:path w="257" h="841">
                <a:moveTo>
                  <a:pt x="0" y="0"/>
                </a:moveTo>
                <a:lnTo>
                  <a:pt x="257" y="0"/>
                </a:lnTo>
                <a:lnTo>
                  <a:pt x="257" y="841"/>
                </a:lnTo>
                <a:lnTo>
                  <a:pt x="0" y="841"/>
                </a:lnTo>
              </a:path>
            </a:pathLst>
          </a:custGeom>
          <a:noFill/>
          <a:ln w="476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2775" name="Rectangle 39">
            <a:extLst>
              <a:ext uri="{FF2B5EF4-FFF2-40B4-BE49-F238E27FC236}">
                <a16:creationId xmlns:a16="http://schemas.microsoft.com/office/drawing/2014/main" id="{B90E10A2-6E9A-4355-AE83-A081991C97B2}"/>
              </a:ext>
            </a:extLst>
          </p:cNvPr>
          <p:cNvSpPr>
            <a:spLocks noChangeArrowheads="1"/>
          </p:cNvSpPr>
          <p:nvPr/>
        </p:nvSpPr>
        <p:spPr bwMode="auto">
          <a:xfrm>
            <a:off x="6488113" y="2719388"/>
            <a:ext cx="1233487" cy="641350"/>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1800">
                <a:effectLst>
                  <a:outerShdw blurRad="38100" dist="38100" dir="2700000" algn="tl">
                    <a:srgbClr val="C0C0C0"/>
                  </a:outerShdw>
                </a:effectLst>
                <a:latin typeface="Verdana" pitchFamily="34" charset="0"/>
              </a:rPr>
              <a:t>Déficit</a:t>
            </a:r>
          </a:p>
          <a:p>
            <a:pPr marL="342900" indent="-342900" algn="ctr">
              <a:lnSpc>
                <a:spcPct val="90000"/>
              </a:lnSpc>
              <a:spcBef>
                <a:spcPct val="20000"/>
              </a:spcBef>
              <a:defRPr/>
            </a:pPr>
            <a:r>
              <a:rPr lang="en-US" sz="1800">
                <a:effectLst>
                  <a:outerShdw blurRad="38100" dist="38100" dir="2700000" algn="tl">
                    <a:srgbClr val="C0C0C0"/>
                  </a:outerShdw>
                </a:effectLst>
                <a:latin typeface="Verdana" pitchFamily="34" charset="0"/>
              </a:rPr>
              <a:t>de VO</a:t>
            </a:r>
            <a:r>
              <a:rPr lang="en-US" sz="1800" baseline="-25000">
                <a:effectLst>
                  <a:outerShdw blurRad="38100" dist="38100" dir="2700000" algn="tl">
                    <a:srgbClr val="C0C0C0"/>
                  </a:outerShdw>
                </a:effectLst>
                <a:latin typeface="Verdana" pitchFamily="34" charset="0"/>
              </a:rPr>
              <a:t>2</a:t>
            </a:r>
          </a:p>
        </p:txBody>
      </p:sp>
      <p:sp>
        <p:nvSpPr>
          <p:cNvPr id="372776" name="Rectangle 40">
            <a:extLst>
              <a:ext uri="{FF2B5EF4-FFF2-40B4-BE49-F238E27FC236}">
                <a16:creationId xmlns:a16="http://schemas.microsoft.com/office/drawing/2014/main" id="{7FCFEFAA-3003-4A66-879D-FB6A350EC2A6}"/>
              </a:ext>
            </a:extLst>
          </p:cNvPr>
          <p:cNvSpPr>
            <a:spLocks noChangeArrowheads="1"/>
          </p:cNvSpPr>
          <p:nvPr/>
        </p:nvSpPr>
        <p:spPr bwMode="auto">
          <a:xfrm>
            <a:off x="7034213" y="2884488"/>
            <a:ext cx="233362" cy="3349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800">
                <a:effectLst>
                  <a:outerShdw blurRad="38100" dist="38100" dir="2700000" algn="tl">
                    <a:srgbClr val="C0C0C0"/>
                  </a:outerShdw>
                </a:effectLst>
                <a:latin typeface="Verdana" pitchFamily="34" charset="0"/>
              </a:rPr>
              <a:t>.</a:t>
            </a:r>
            <a:endParaRPr lang="en-US" sz="1800" baseline="-25000">
              <a:effectLst>
                <a:outerShdw blurRad="38100" dist="38100" dir="2700000" algn="tl">
                  <a:srgbClr val="C0C0C0"/>
                </a:outerShdw>
              </a:effectLst>
              <a:latin typeface="Verdana" pitchFamily="34" charset="0"/>
            </a:endParaRPr>
          </a:p>
        </p:txBody>
      </p:sp>
      <p:sp>
        <p:nvSpPr>
          <p:cNvPr id="372777" name="Rectangle 41">
            <a:extLst>
              <a:ext uri="{FF2B5EF4-FFF2-40B4-BE49-F238E27FC236}">
                <a16:creationId xmlns:a16="http://schemas.microsoft.com/office/drawing/2014/main" id="{D4235BA1-3823-4C50-AFB8-A9608CA2FCAA}"/>
              </a:ext>
            </a:extLst>
          </p:cNvPr>
          <p:cNvSpPr>
            <a:spLocks noChangeArrowheads="1"/>
          </p:cNvSpPr>
          <p:nvPr/>
        </p:nvSpPr>
        <p:spPr bwMode="auto">
          <a:xfrm>
            <a:off x="3108325" y="1008063"/>
            <a:ext cx="3049588" cy="287337"/>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1800" i="0">
                <a:effectLst>
                  <a:outerShdw blurRad="38100" dist="38100" dir="2700000" algn="tl">
                    <a:srgbClr val="C0C0C0"/>
                  </a:outerShdw>
                </a:effectLst>
                <a:latin typeface="Arial Black" pitchFamily="34" charset="0"/>
              </a:rPr>
              <a:t>(USO DE LA ENERGÍA)</a:t>
            </a:r>
          </a:p>
        </p:txBody>
      </p:sp>
      <p:sp>
        <p:nvSpPr>
          <p:cNvPr id="161809" name="Line 45">
            <a:extLst>
              <a:ext uri="{FF2B5EF4-FFF2-40B4-BE49-F238E27FC236}">
                <a16:creationId xmlns:a16="http://schemas.microsoft.com/office/drawing/2014/main" id="{0D9A729F-ED30-47B4-9012-9EFD94916AD0}"/>
              </a:ext>
            </a:extLst>
          </p:cNvPr>
          <p:cNvSpPr>
            <a:spLocks noChangeShapeType="1"/>
          </p:cNvSpPr>
          <p:nvPr/>
        </p:nvSpPr>
        <p:spPr bwMode="auto">
          <a:xfrm flipV="1">
            <a:off x="4459288" y="3376613"/>
            <a:ext cx="0" cy="254000"/>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1810" name="Text Box 48">
            <a:extLst>
              <a:ext uri="{FF2B5EF4-FFF2-40B4-BE49-F238E27FC236}">
                <a16:creationId xmlns:a16="http://schemas.microsoft.com/office/drawing/2014/main" id="{D592B0C8-F34C-4885-A170-64058FAABEBC}"/>
              </a:ext>
            </a:extLst>
          </p:cNvPr>
          <p:cNvSpPr txBox="1">
            <a:spLocks noChangeArrowheads="1"/>
          </p:cNvSpPr>
          <p:nvPr/>
        </p:nvSpPr>
        <p:spPr bwMode="auto">
          <a:xfrm>
            <a:off x="4618038" y="3736975"/>
            <a:ext cx="174783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500"/>
              <a:t>(Luego de 1-3 min)</a:t>
            </a:r>
          </a:p>
        </p:txBody>
      </p:sp>
      <p:sp>
        <p:nvSpPr>
          <p:cNvPr id="372785" name="Rectangle 49">
            <a:extLst>
              <a:ext uri="{FF2B5EF4-FFF2-40B4-BE49-F238E27FC236}">
                <a16:creationId xmlns:a16="http://schemas.microsoft.com/office/drawing/2014/main" id="{FA6ECF05-90ED-4793-BFF0-F75DBB09896D}"/>
              </a:ext>
            </a:extLst>
          </p:cNvPr>
          <p:cNvSpPr>
            <a:spLocks noChangeArrowheads="1"/>
          </p:cNvSpPr>
          <p:nvPr/>
        </p:nvSpPr>
        <p:spPr bwMode="auto">
          <a:xfrm>
            <a:off x="3487738" y="4121150"/>
            <a:ext cx="2679700" cy="4587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600" i="0">
                <a:effectLst>
                  <a:outerShdw blurRad="38100" dist="38100" dir="2700000" algn="tl">
                    <a:srgbClr val="C0C0C0"/>
                  </a:outerShdw>
                </a:effectLst>
                <a:latin typeface="Verdana" pitchFamily="34" charset="0"/>
              </a:rPr>
              <a:t>Potencia Ergométrica</a:t>
            </a:r>
          </a:p>
          <a:p>
            <a:pPr marL="342900" indent="-342900" algn="ctr">
              <a:lnSpc>
                <a:spcPct val="70000"/>
              </a:lnSpc>
              <a:spcBef>
                <a:spcPct val="20000"/>
              </a:spcBef>
              <a:defRPr/>
            </a:pPr>
            <a:r>
              <a:rPr lang="en-US" sz="1600" i="0">
                <a:effectLst>
                  <a:outerShdw blurRad="38100" dist="38100" dir="2700000" algn="tl">
                    <a:srgbClr val="C0C0C0"/>
                  </a:outerShdw>
                </a:effectLst>
                <a:latin typeface="Verdana" pitchFamily="34" charset="0"/>
              </a:rPr>
              <a:t>(Intensidad)</a:t>
            </a:r>
          </a:p>
        </p:txBody>
      </p:sp>
      <p:pic>
        <p:nvPicPr>
          <p:cNvPr id="161812" name="Picture 51" descr="Contents">
            <a:extLst>
              <a:ext uri="{FF2B5EF4-FFF2-40B4-BE49-F238E27FC236}">
                <a16:creationId xmlns:a16="http://schemas.microsoft.com/office/drawing/2014/main" id="{3DAFA435-E7C4-45FD-B2B4-527A533FB7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254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789" name="Rectangle 53">
            <a:extLst>
              <a:ext uri="{FF2B5EF4-FFF2-40B4-BE49-F238E27FC236}">
                <a16:creationId xmlns:a16="http://schemas.microsoft.com/office/drawing/2014/main" id="{55F47B67-8271-4F4F-A7E8-F81DC32BD9C5}"/>
              </a:ext>
            </a:extLst>
          </p:cNvPr>
          <p:cNvSpPr>
            <a:spLocks noChangeArrowheads="1"/>
          </p:cNvSpPr>
          <p:nvPr/>
        </p:nvSpPr>
        <p:spPr bwMode="auto">
          <a:xfrm>
            <a:off x="3797300" y="5086350"/>
            <a:ext cx="1890713" cy="2476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600" i="0">
                <a:effectLst>
                  <a:outerShdw blurRad="38100" dist="38100" dir="2700000" algn="tl">
                    <a:srgbClr val="C0C0C0"/>
                  </a:outerShdw>
                </a:effectLst>
                <a:latin typeface="Verdana" pitchFamily="34" charset="0"/>
              </a:rPr>
              <a:t>Estado Estable</a:t>
            </a:r>
          </a:p>
        </p:txBody>
      </p:sp>
      <p:sp>
        <p:nvSpPr>
          <p:cNvPr id="372791" name="Rectangle 55">
            <a:extLst>
              <a:ext uri="{FF2B5EF4-FFF2-40B4-BE49-F238E27FC236}">
                <a16:creationId xmlns:a16="http://schemas.microsoft.com/office/drawing/2014/main" id="{940BE975-1C6F-4BD8-90E5-30C96DF828F5}"/>
              </a:ext>
            </a:extLst>
          </p:cNvPr>
          <p:cNvSpPr>
            <a:spLocks noChangeArrowheads="1"/>
          </p:cNvSpPr>
          <p:nvPr/>
        </p:nvSpPr>
        <p:spPr bwMode="auto">
          <a:xfrm>
            <a:off x="3937000" y="5343525"/>
            <a:ext cx="1778000" cy="29527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600" i="0">
                <a:effectLst>
                  <a:outerShdw blurRad="38100" dist="38100" dir="2700000" algn="tl">
                    <a:srgbClr val="C0C0C0"/>
                  </a:outerShdw>
                </a:effectLst>
                <a:latin typeface="Verdana" pitchFamily="34" charset="0"/>
              </a:rPr>
              <a:t>(VO</a:t>
            </a:r>
            <a:r>
              <a:rPr lang="en-US" sz="1600" i="0" baseline="-25000">
                <a:effectLst>
                  <a:outerShdw blurRad="38100" dist="38100" dir="2700000" algn="tl">
                    <a:srgbClr val="C0C0C0"/>
                  </a:outerShdw>
                </a:effectLst>
                <a:latin typeface="Verdana" pitchFamily="34" charset="0"/>
              </a:rPr>
              <a:t>2 </a:t>
            </a:r>
            <a:r>
              <a:rPr lang="en-US" sz="1600" i="0">
                <a:effectLst>
                  <a:outerShdw blurRad="38100" dist="38100" dir="2700000" algn="tl">
                    <a:srgbClr val="C0C0C0"/>
                  </a:outerShdw>
                </a:effectLst>
                <a:latin typeface="Verdana" pitchFamily="34" charset="0"/>
              </a:rPr>
              <a:t>Estable)</a:t>
            </a:r>
          </a:p>
        </p:txBody>
      </p:sp>
      <p:sp>
        <p:nvSpPr>
          <p:cNvPr id="372792" name="Rectangle 56">
            <a:extLst>
              <a:ext uri="{FF2B5EF4-FFF2-40B4-BE49-F238E27FC236}">
                <a16:creationId xmlns:a16="http://schemas.microsoft.com/office/drawing/2014/main" id="{92BCF9C4-31A1-4179-BB3A-FE0C25F2C73A}"/>
              </a:ext>
            </a:extLst>
          </p:cNvPr>
          <p:cNvSpPr>
            <a:spLocks noChangeArrowheads="1"/>
          </p:cNvSpPr>
          <p:nvPr/>
        </p:nvSpPr>
        <p:spPr bwMode="auto">
          <a:xfrm>
            <a:off x="4078288" y="5175250"/>
            <a:ext cx="206375" cy="369888"/>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600" i="0">
                <a:effectLst>
                  <a:outerShdw blurRad="38100" dist="38100" dir="2700000" algn="tl">
                    <a:srgbClr val="C0C0C0"/>
                  </a:outerShdw>
                </a:effectLst>
                <a:latin typeface="Verdana" pitchFamily="34" charset="0"/>
              </a:rPr>
              <a:t>.</a:t>
            </a:r>
            <a:endParaRPr lang="en-US" sz="1600" i="0" baseline="-25000">
              <a:effectLst>
                <a:outerShdw blurRad="38100" dist="38100" dir="2700000" algn="tl">
                  <a:srgbClr val="C0C0C0"/>
                </a:outerShdw>
              </a:effectLst>
              <a:latin typeface="Verdana" pitchFamily="34" charset="0"/>
            </a:endParaRPr>
          </a:p>
        </p:txBody>
      </p:sp>
      <p:sp>
        <p:nvSpPr>
          <p:cNvPr id="161816" name="Text Box 62">
            <a:extLst>
              <a:ext uri="{FF2B5EF4-FFF2-40B4-BE49-F238E27FC236}">
                <a16:creationId xmlns:a16="http://schemas.microsoft.com/office/drawing/2014/main" id="{608686A6-0087-433D-85BF-0F9718739900}"/>
              </a:ext>
            </a:extLst>
          </p:cNvPr>
          <p:cNvSpPr txBox="1">
            <a:spLocks noChangeArrowheads="1"/>
          </p:cNvSpPr>
          <p:nvPr/>
        </p:nvSpPr>
        <p:spPr bwMode="auto">
          <a:xfrm>
            <a:off x="5018088" y="5932488"/>
            <a:ext cx="24272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500"/>
              <a:t>(que corresponde a la)</a:t>
            </a:r>
          </a:p>
        </p:txBody>
      </p:sp>
      <p:sp>
        <p:nvSpPr>
          <p:cNvPr id="372799" name="Rectangle 63">
            <a:extLst>
              <a:ext uri="{FF2B5EF4-FFF2-40B4-BE49-F238E27FC236}">
                <a16:creationId xmlns:a16="http://schemas.microsoft.com/office/drawing/2014/main" id="{608FD40C-D89A-415E-98D7-3AC7FA1E4615}"/>
              </a:ext>
            </a:extLst>
          </p:cNvPr>
          <p:cNvSpPr>
            <a:spLocks noChangeArrowheads="1"/>
          </p:cNvSpPr>
          <p:nvPr/>
        </p:nvSpPr>
        <p:spPr bwMode="auto">
          <a:xfrm>
            <a:off x="3894138" y="4692650"/>
            <a:ext cx="1666875" cy="2746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600" i="0">
                <a:effectLst>
                  <a:outerShdw blurRad="38100" dist="38100" dir="2700000" algn="tl">
                    <a:srgbClr val="C0C0C0"/>
                  </a:outerShdw>
                </a:effectLst>
                <a:latin typeface="Verdana" pitchFamily="34" charset="0"/>
              </a:rPr>
              <a:t>No Aumenta</a:t>
            </a:r>
          </a:p>
        </p:txBody>
      </p:sp>
      <p:sp>
        <p:nvSpPr>
          <p:cNvPr id="161818" name="Line 66">
            <a:extLst>
              <a:ext uri="{FF2B5EF4-FFF2-40B4-BE49-F238E27FC236}">
                <a16:creationId xmlns:a16="http://schemas.microsoft.com/office/drawing/2014/main" id="{1A934269-E818-4ADC-84F9-1070CEBC8C0C}"/>
              </a:ext>
            </a:extLst>
          </p:cNvPr>
          <p:cNvSpPr>
            <a:spLocks noChangeShapeType="1"/>
          </p:cNvSpPr>
          <p:nvPr/>
        </p:nvSpPr>
        <p:spPr bwMode="auto">
          <a:xfrm>
            <a:off x="4657725" y="1698625"/>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1819" name="Line 67">
            <a:extLst>
              <a:ext uri="{FF2B5EF4-FFF2-40B4-BE49-F238E27FC236}">
                <a16:creationId xmlns:a16="http://schemas.microsoft.com/office/drawing/2014/main" id="{CB69F598-6567-4C9B-83F8-A25447CCF7B0}"/>
              </a:ext>
            </a:extLst>
          </p:cNvPr>
          <p:cNvSpPr>
            <a:spLocks noChangeShapeType="1"/>
          </p:cNvSpPr>
          <p:nvPr/>
        </p:nvSpPr>
        <p:spPr bwMode="auto">
          <a:xfrm>
            <a:off x="4657725" y="2143125"/>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1820" name="Line 68">
            <a:extLst>
              <a:ext uri="{FF2B5EF4-FFF2-40B4-BE49-F238E27FC236}">
                <a16:creationId xmlns:a16="http://schemas.microsoft.com/office/drawing/2014/main" id="{1C08F7E5-9D95-43F1-8419-998FBAE21249}"/>
              </a:ext>
            </a:extLst>
          </p:cNvPr>
          <p:cNvSpPr>
            <a:spLocks noChangeShapeType="1"/>
          </p:cNvSpPr>
          <p:nvPr/>
        </p:nvSpPr>
        <p:spPr bwMode="auto">
          <a:xfrm>
            <a:off x="4657725" y="2803525"/>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1821" name="Line 69">
            <a:extLst>
              <a:ext uri="{FF2B5EF4-FFF2-40B4-BE49-F238E27FC236}">
                <a16:creationId xmlns:a16="http://schemas.microsoft.com/office/drawing/2014/main" id="{0DCBE96B-5A5D-44A9-9154-D5105175C1E5}"/>
              </a:ext>
            </a:extLst>
          </p:cNvPr>
          <p:cNvSpPr>
            <a:spLocks noChangeShapeType="1"/>
          </p:cNvSpPr>
          <p:nvPr/>
        </p:nvSpPr>
        <p:spPr bwMode="auto">
          <a:xfrm>
            <a:off x="4657725" y="3184525"/>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1822" name="Line 70">
            <a:extLst>
              <a:ext uri="{FF2B5EF4-FFF2-40B4-BE49-F238E27FC236}">
                <a16:creationId xmlns:a16="http://schemas.microsoft.com/office/drawing/2014/main" id="{B6EF775E-67E4-48ED-99C2-80ECF4EAAAA9}"/>
              </a:ext>
            </a:extLst>
          </p:cNvPr>
          <p:cNvSpPr>
            <a:spLocks noChangeShapeType="1"/>
          </p:cNvSpPr>
          <p:nvPr/>
        </p:nvSpPr>
        <p:spPr bwMode="auto">
          <a:xfrm>
            <a:off x="4657725" y="3590925"/>
            <a:ext cx="0" cy="54927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1823" name="Line 71">
            <a:extLst>
              <a:ext uri="{FF2B5EF4-FFF2-40B4-BE49-F238E27FC236}">
                <a16:creationId xmlns:a16="http://schemas.microsoft.com/office/drawing/2014/main" id="{98A9F4D0-BB51-444E-B602-A3FECEBC420E}"/>
              </a:ext>
            </a:extLst>
          </p:cNvPr>
          <p:cNvSpPr>
            <a:spLocks noChangeShapeType="1"/>
          </p:cNvSpPr>
          <p:nvPr/>
        </p:nvSpPr>
        <p:spPr bwMode="auto">
          <a:xfrm>
            <a:off x="4664075" y="45577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1824" name="Line 72">
            <a:extLst>
              <a:ext uri="{FF2B5EF4-FFF2-40B4-BE49-F238E27FC236}">
                <a16:creationId xmlns:a16="http://schemas.microsoft.com/office/drawing/2014/main" id="{90E61D85-2124-4B42-A34D-9A90075AB067}"/>
              </a:ext>
            </a:extLst>
          </p:cNvPr>
          <p:cNvSpPr>
            <a:spLocks noChangeShapeType="1"/>
          </p:cNvSpPr>
          <p:nvPr/>
        </p:nvSpPr>
        <p:spPr bwMode="auto">
          <a:xfrm>
            <a:off x="4664075" y="49133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1825" name="Line 73">
            <a:extLst>
              <a:ext uri="{FF2B5EF4-FFF2-40B4-BE49-F238E27FC236}">
                <a16:creationId xmlns:a16="http://schemas.microsoft.com/office/drawing/2014/main" id="{5FA67221-1DA9-4368-8F83-7A1323A22179}"/>
              </a:ext>
            </a:extLst>
          </p:cNvPr>
          <p:cNvSpPr>
            <a:spLocks noChangeShapeType="1"/>
          </p:cNvSpPr>
          <p:nvPr/>
        </p:nvSpPr>
        <p:spPr bwMode="auto">
          <a:xfrm>
            <a:off x="4664075" y="55737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161826" name="Picture 74" descr="Contents">
            <a:extLst>
              <a:ext uri="{FF2B5EF4-FFF2-40B4-BE49-F238E27FC236}">
                <a16:creationId xmlns:a16="http://schemas.microsoft.com/office/drawing/2014/main" id="{2C85DF44-11C9-42F5-836F-396C58BF46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055"/>
          <a:stretch>
            <a:fillRect/>
          </a:stretch>
        </p:blipFill>
        <p:spPr bwMode="auto">
          <a:xfrm>
            <a:off x="320675" y="517525"/>
            <a:ext cx="88233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812" name="Text Box 76">
            <a:extLst>
              <a:ext uri="{FF2B5EF4-FFF2-40B4-BE49-F238E27FC236}">
                <a16:creationId xmlns:a16="http://schemas.microsoft.com/office/drawing/2014/main" id="{853BD9B7-DA8B-4277-AD84-CFE97EE75F0A}"/>
              </a:ext>
            </a:extLst>
          </p:cNvPr>
          <p:cNvSpPr txBox="1">
            <a:spLocks noChangeArrowheads="1"/>
          </p:cNvSpPr>
          <p:nvPr/>
        </p:nvSpPr>
        <p:spPr bwMode="auto">
          <a:xfrm>
            <a:off x="263525" y="150813"/>
            <a:ext cx="5975350"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Consumo Energético: Ejercicio Submáximo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2812"/>
                                        </p:tgtEl>
                                        <p:attrNameLst>
                                          <p:attrName>style.visibility</p:attrName>
                                        </p:attrNameLst>
                                      </p:cBhvr>
                                      <p:to>
                                        <p:strVal val="visible"/>
                                      </p:to>
                                    </p:set>
                                    <p:animEffect transition="in" filter="wipe(left)">
                                      <p:cBhvr>
                                        <p:cTn id="7" dur="500"/>
                                        <p:tgtEl>
                                          <p:spTgt spid="372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812" grpId="0"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2" descr="Contents">
            <a:extLst>
              <a:ext uri="{FF2B5EF4-FFF2-40B4-BE49-F238E27FC236}">
                <a16:creationId xmlns:a16="http://schemas.microsoft.com/office/drawing/2014/main" id="{CF2469A9-914D-4202-93E8-C93889E318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4787" name="Text Box 3">
            <a:extLst>
              <a:ext uri="{FF2B5EF4-FFF2-40B4-BE49-F238E27FC236}">
                <a16:creationId xmlns:a16="http://schemas.microsoft.com/office/drawing/2014/main" id="{6026DC44-B5FE-42BC-960F-E41D61A85B01}"/>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 </a:t>
            </a:r>
            <a:r>
              <a:rPr lang="en-US" altLang="en-US" sz="3200" i="0">
                <a:solidFill>
                  <a:schemeClr val="accent2"/>
                </a:solidFill>
                <a:latin typeface="Arial" panose="020B0604020202020204" pitchFamily="34" charset="0"/>
              </a:rPr>
              <a:t>Ejercicio Submáximo</a:t>
            </a:r>
          </a:p>
        </p:txBody>
      </p:sp>
      <p:sp>
        <p:nvSpPr>
          <p:cNvPr id="374788" name="Rectangle 4">
            <a:extLst>
              <a:ext uri="{FF2B5EF4-FFF2-40B4-BE49-F238E27FC236}">
                <a16:creationId xmlns:a16="http://schemas.microsoft.com/office/drawing/2014/main" id="{4D576C29-C24B-4F61-B392-672BAAF8A99D}"/>
              </a:ext>
            </a:extLst>
          </p:cNvPr>
          <p:cNvSpPr>
            <a:spLocks noChangeArrowheads="1"/>
          </p:cNvSpPr>
          <p:nvPr/>
        </p:nvSpPr>
        <p:spPr bwMode="auto">
          <a:xfrm>
            <a:off x="2209800" y="1187450"/>
            <a:ext cx="4738688" cy="312738"/>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2600" i="0">
                <a:effectLst>
                  <a:outerShdw blurRad="38100" dist="38100" dir="2700000" algn="tl">
                    <a:srgbClr val="C0C0C0"/>
                  </a:outerShdw>
                </a:effectLst>
                <a:latin typeface="Arial Black" pitchFamily="34" charset="0"/>
              </a:rPr>
              <a:t>CONSUMO ENERGÉTICO</a:t>
            </a:r>
          </a:p>
        </p:txBody>
      </p:sp>
      <p:sp>
        <p:nvSpPr>
          <p:cNvPr id="374789" name="Rectangle 5">
            <a:extLst>
              <a:ext uri="{FF2B5EF4-FFF2-40B4-BE49-F238E27FC236}">
                <a16:creationId xmlns:a16="http://schemas.microsoft.com/office/drawing/2014/main" id="{2DAFF72C-51A6-4A6D-9688-0BFD6034E654}"/>
              </a:ext>
            </a:extLst>
          </p:cNvPr>
          <p:cNvSpPr>
            <a:spLocks noChangeArrowheads="1"/>
          </p:cNvSpPr>
          <p:nvPr/>
        </p:nvSpPr>
        <p:spPr bwMode="auto">
          <a:xfrm>
            <a:off x="2800350" y="2314575"/>
            <a:ext cx="3479800" cy="3365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Índice Metabólico</a:t>
            </a:r>
          </a:p>
        </p:txBody>
      </p:sp>
      <p:sp>
        <p:nvSpPr>
          <p:cNvPr id="374790" name="Rectangle 6">
            <a:extLst>
              <a:ext uri="{FF2B5EF4-FFF2-40B4-BE49-F238E27FC236}">
                <a16:creationId xmlns:a16="http://schemas.microsoft.com/office/drawing/2014/main" id="{E6E65D56-3DE6-4DED-B97C-37BAC4DCB9E7}"/>
              </a:ext>
            </a:extLst>
          </p:cNvPr>
          <p:cNvSpPr>
            <a:spLocks noChangeArrowheads="1"/>
          </p:cNvSpPr>
          <p:nvPr/>
        </p:nvSpPr>
        <p:spPr bwMode="auto">
          <a:xfrm>
            <a:off x="2913063" y="4049713"/>
            <a:ext cx="3662362" cy="6381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Potencia Ergométrica</a:t>
            </a:r>
          </a:p>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(Intensidad)</a:t>
            </a:r>
            <a:endParaRPr lang="en-US" sz="2600" i="0" baseline="30000">
              <a:solidFill>
                <a:srgbClr val="000000"/>
              </a:solidFill>
              <a:effectLst>
                <a:outerShdw blurRad="38100" dist="38100" dir="2700000" algn="tl">
                  <a:srgbClr val="C0C0C0"/>
                </a:outerShdw>
              </a:effectLst>
              <a:latin typeface="Arial" charset="0"/>
            </a:endParaRPr>
          </a:p>
        </p:txBody>
      </p:sp>
      <p:sp>
        <p:nvSpPr>
          <p:cNvPr id="162823" name="Text Box 7">
            <a:extLst>
              <a:ext uri="{FF2B5EF4-FFF2-40B4-BE49-F238E27FC236}">
                <a16:creationId xmlns:a16="http://schemas.microsoft.com/office/drawing/2014/main" id="{75D166F0-2922-4FFB-B327-29A31CAEE2D4}"/>
              </a:ext>
            </a:extLst>
          </p:cNvPr>
          <p:cNvSpPr txBox="1">
            <a:spLocks noChangeArrowheads="1"/>
          </p:cNvSpPr>
          <p:nvPr/>
        </p:nvSpPr>
        <p:spPr bwMode="auto">
          <a:xfrm>
            <a:off x="2012950" y="3087688"/>
            <a:ext cx="5397500"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EJERCICIO AGUDO: Submáximo</a:t>
            </a:r>
            <a:endParaRPr lang="en-US" altLang="en-US" sz="2400">
              <a:latin typeface="Arial" panose="020B0604020202020204" pitchFamily="34" charset="0"/>
            </a:endParaRPr>
          </a:p>
        </p:txBody>
      </p:sp>
      <p:sp>
        <p:nvSpPr>
          <p:cNvPr id="162824" name="Line 8">
            <a:extLst>
              <a:ext uri="{FF2B5EF4-FFF2-40B4-BE49-F238E27FC236}">
                <a16:creationId xmlns:a16="http://schemas.microsoft.com/office/drawing/2014/main" id="{B7E3A874-2414-4CCD-A70A-45DA7AAA5635}"/>
              </a:ext>
            </a:extLst>
          </p:cNvPr>
          <p:cNvSpPr>
            <a:spLocks noChangeShapeType="1"/>
          </p:cNvSpPr>
          <p:nvPr/>
        </p:nvSpPr>
        <p:spPr bwMode="auto">
          <a:xfrm>
            <a:off x="4532313" y="1847850"/>
            <a:ext cx="0" cy="5254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4800" name="Rectangle 16">
            <a:extLst>
              <a:ext uri="{FF2B5EF4-FFF2-40B4-BE49-F238E27FC236}">
                <a16:creationId xmlns:a16="http://schemas.microsoft.com/office/drawing/2014/main" id="{B73374C5-32D0-4252-B7C1-BD5ADF3B8808}"/>
              </a:ext>
            </a:extLst>
          </p:cNvPr>
          <p:cNvSpPr>
            <a:spLocks noChangeArrowheads="1"/>
          </p:cNvSpPr>
          <p:nvPr/>
        </p:nvSpPr>
        <p:spPr bwMode="auto">
          <a:xfrm>
            <a:off x="3344863" y="5070475"/>
            <a:ext cx="2357437" cy="2841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Sobre el UL</a:t>
            </a:r>
          </a:p>
        </p:txBody>
      </p:sp>
      <p:sp>
        <p:nvSpPr>
          <p:cNvPr id="162826" name="Line 17">
            <a:extLst>
              <a:ext uri="{FF2B5EF4-FFF2-40B4-BE49-F238E27FC236}">
                <a16:creationId xmlns:a16="http://schemas.microsoft.com/office/drawing/2014/main" id="{415254BF-0480-4A19-9A67-BFE600DFDC04}"/>
              </a:ext>
            </a:extLst>
          </p:cNvPr>
          <p:cNvSpPr>
            <a:spLocks noChangeShapeType="1"/>
          </p:cNvSpPr>
          <p:nvPr/>
        </p:nvSpPr>
        <p:spPr bwMode="auto">
          <a:xfrm flipV="1">
            <a:off x="2884488" y="3992563"/>
            <a:ext cx="0" cy="696912"/>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4805" name="Rectangle 21">
            <a:extLst>
              <a:ext uri="{FF2B5EF4-FFF2-40B4-BE49-F238E27FC236}">
                <a16:creationId xmlns:a16="http://schemas.microsoft.com/office/drawing/2014/main" id="{1880CD16-5219-49E4-AFDF-D9279CA2C374}"/>
              </a:ext>
            </a:extLst>
          </p:cNvPr>
          <p:cNvSpPr>
            <a:spLocks noChangeArrowheads="1"/>
          </p:cNvSpPr>
          <p:nvPr/>
        </p:nvSpPr>
        <p:spPr bwMode="auto">
          <a:xfrm>
            <a:off x="3849688" y="5991225"/>
            <a:ext cx="1320800" cy="5826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4200" i="0">
                <a:solidFill>
                  <a:srgbClr val="000000"/>
                </a:solidFill>
                <a:latin typeface="Verdana" pitchFamily="34" charset="0"/>
              </a:rPr>
              <a:t>VO</a:t>
            </a:r>
            <a:r>
              <a:rPr lang="es-PR" sz="4200" i="0" baseline="-25000">
                <a:solidFill>
                  <a:srgbClr val="000000"/>
                </a:solidFill>
                <a:latin typeface="Verdana" pitchFamily="34" charset="0"/>
              </a:rPr>
              <a:t>2</a:t>
            </a:r>
            <a:endParaRPr lang="en-US" sz="4200" i="0" baseline="-25000">
              <a:solidFill>
                <a:srgbClr val="000000"/>
              </a:solidFill>
              <a:latin typeface="Verdana" pitchFamily="34" charset="0"/>
            </a:endParaRPr>
          </a:p>
        </p:txBody>
      </p:sp>
      <p:sp>
        <p:nvSpPr>
          <p:cNvPr id="162828" name="Line 22">
            <a:extLst>
              <a:ext uri="{FF2B5EF4-FFF2-40B4-BE49-F238E27FC236}">
                <a16:creationId xmlns:a16="http://schemas.microsoft.com/office/drawing/2014/main" id="{AAAEFE76-DA55-4F4F-AEE1-17FFF5276542}"/>
              </a:ext>
            </a:extLst>
          </p:cNvPr>
          <p:cNvSpPr>
            <a:spLocks noChangeShapeType="1"/>
          </p:cNvSpPr>
          <p:nvPr/>
        </p:nvSpPr>
        <p:spPr bwMode="auto">
          <a:xfrm flipV="1">
            <a:off x="3808413" y="5959475"/>
            <a:ext cx="0" cy="500063"/>
          </a:xfrm>
          <a:prstGeom prst="line">
            <a:avLst/>
          </a:prstGeom>
          <a:noFill/>
          <a:ln w="793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4817" name="Rectangle 33">
            <a:extLst>
              <a:ext uri="{FF2B5EF4-FFF2-40B4-BE49-F238E27FC236}">
                <a16:creationId xmlns:a16="http://schemas.microsoft.com/office/drawing/2014/main" id="{E650EF8E-57A0-48D7-891D-E541FAA9C015}"/>
              </a:ext>
            </a:extLst>
          </p:cNvPr>
          <p:cNvSpPr>
            <a:spLocks noChangeArrowheads="1"/>
          </p:cNvSpPr>
          <p:nvPr/>
        </p:nvSpPr>
        <p:spPr bwMode="auto">
          <a:xfrm>
            <a:off x="3946525" y="5611813"/>
            <a:ext cx="293688"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3800" i="0">
                <a:solidFill>
                  <a:srgbClr val="000000"/>
                </a:solidFill>
                <a:latin typeface="Verdana" pitchFamily="34" charset="0"/>
              </a:rPr>
              <a:t>.</a:t>
            </a:r>
            <a:endParaRPr lang="en-US" sz="3800" i="0" baseline="-25000">
              <a:solidFill>
                <a:srgbClr val="000000"/>
              </a:solidFill>
              <a:latin typeface="Verdana" pitchFamily="34" charset="0"/>
            </a:endParaRPr>
          </a:p>
        </p:txBody>
      </p:sp>
      <p:sp>
        <p:nvSpPr>
          <p:cNvPr id="374819" name="Rectangle 35">
            <a:extLst>
              <a:ext uri="{FF2B5EF4-FFF2-40B4-BE49-F238E27FC236}">
                <a16:creationId xmlns:a16="http://schemas.microsoft.com/office/drawing/2014/main" id="{AA4C43C8-5D40-4E7F-A772-1561311033A1}"/>
              </a:ext>
            </a:extLst>
          </p:cNvPr>
          <p:cNvSpPr>
            <a:spLocks noChangeArrowheads="1"/>
          </p:cNvSpPr>
          <p:nvPr/>
        </p:nvSpPr>
        <p:spPr bwMode="auto">
          <a:xfrm>
            <a:off x="2471738" y="1524000"/>
            <a:ext cx="4268787" cy="312738"/>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2600" i="0">
                <a:effectLst>
                  <a:outerShdw blurRad="38100" dist="38100" dir="2700000" algn="tl">
                    <a:srgbClr val="C0C0C0"/>
                  </a:outerShdw>
                </a:effectLst>
                <a:latin typeface="Arial Black" pitchFamily="34" charset="0"/>
              </a:rPr>
              <a:t>(USO DE LA ENERGÍA)</a:t>
            </a:r>
          </a:p>
        </p:txBody>
      </p:sp>
      <p:sp>
        <p:nvSpPr>
          <p:cNvPr id="374822" name="Rectangle 38">
            <a:extLst>
              <a:ext uri="{FF2B5EF4-FFF2-40B4-BE49-F238E27FC236}">
                <a16:creationId xmlns:a16="http://schemas.microsoft.com/office/drawing/2014/main" id="{6598988B-E826-4C86-BB6E-A647ED858E8D}"/>
              </a:ext>
            </a:extLst>
          </p:cNvPr>
          <p:cNvSpPr>
            <a:spLocks noChangeArrowheads="1"/>
          </p:cNvSpPr>
          <p:nvPr/>
        </p:nvSpPr>
        <p:spPr bwMode="auto">
          <a:xfrm>
            <a:off x="4910138" y="5916613"/>
            <a:ext cx="542925" cy="102552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6800" b="0" i="0">
                <a:effectLst>
                  <a:outerShdw blurRad="38100" dist="38100" dir="2700000" algn="tl">
                    <a:srgbClr val="C0C0C0"/>
                  </a:outerShdw>
                </a:effectLst>
                <a:latin typeface="Verdana" pitchFamily="34" charset="0"/>
              </a:rPr>
              <a:t>}</a:t>
            </a:r>
          </a:p>
        </p:txBody>
      </p:sp>
      <p:sp>
        <p:nvSpPr>
          <p:cNvPr id="374823" name="Rectangle 39">
            <a:extLst>
              <a:ext uri="{FF2B5EF4-FFF2-40B4-BE49-F238E27FC236}">
                <a16:creationId xmlns:a16="http://schemas.microsoft.com/office/drawing/2014/main" id="{2D07A36A-2828-4A01-8043-C1D26F87496B}"/>
              </a:ext>
            </a:extLst>
          </p:cNvPr>
          <p:cNvSpPr>
            <a:spLocks noChangeArrowheads="1"/>
          </p:cNvSpPr>
          <p:nvPr/>
        </p:nvSpPr>
        <p:spPr bwMode="auto">
          <a:xfrm>
            <a:off x="5421313" y="5843588"/>
            <a:ext cx="3001962" cy="90170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a:effectLst>
                  <a:outerShdw blurRad="38100" dist="38100" dir="2700000" algn="tl">
                    <a:srgbClr val="C0C0C0"/>
                  </a:outerShdw>
                </a:effectLst>
                <a:latin typeface="Verdana" pitchFamily="34" charset="0"/>
              </a:rPr>
              <a:t>Componente Lento</a:t>
            </a:r>
          </a:p>
          <a:p>
            <a:pPr marL="342900" indent="-342900">
              <a:lnSpc>
                <a:spcPct val="70000"/>
              </a:lnSpc>
              <a:spcBef>
                <a:spcPct val="20000"/>
              </a:spcBef>
              <a:defRPr/>
            </a:pPr>
            <a:r>
              <a:rPr lang="en-US" sz="2000">
                <a:effectLst>
                  <a:outerShdw blurRad="38100" dist="38100" dir="2700000" algn="tl">
                    <a:srgbClr val="C0C0C0"/>
                  </a:outerShdw>
                </a:effectLst>
                <a:latin typeface="Verdana" pitchFamily="34" charset="0"/>
              </a:rPr>
              <a:t>de la</a:t>
            </a:r>
          </a:p>
          <a:p>
            <a:pPr marL="342900" indent="-342900">
              <a:lnSpc>
                <a:spcPct val="70000"/>
              </a:lnSpc>
              <a:spcBef>
                <a:spcPct val="20000"/>
              </a:spcBef>
              <a:defRPr/>
            </a:pPr>
            <a:r>
              <a:rPr lang="en-US" sz="2000">
                <a:effectLst>
                  <a:outerShdw blurRad="38100" dist="38100" dir="2700000" algn="tl">
                    <a:srgbClr val="C0C0C0"/>
                  </a:outerShdw>
                </a:effectLst>
                <a:latin typeface="Verdana" pitchFamily="34" charset="0"/>
              </a:rPr>
              <a:t>Cinética del VO</a:t>
            </a:r>
            <a:r>
              <a:rPr lang="en-US" sz="2000" baseline="-25000">
                <a:effectLst>
                  <a:outerShdw blurRad="38100" dist="38100" dir="2700000" algn="tl">
                    <a:srgbClr val="C0C0C0"/>
                  </a:outerShdw>
                </a:effectLst>
                <a:latin typeface="Verdana" pitchFamily="34" charset="0"/>
              </a:rPr>
              <a:t>2</a:t>
            </a:r>
            <a:endParaRPr lang="en-US" sz="2000">
              <a:effectLst>
                <a:outerShdw blurRad="38100" dist="38100" dir="2700000" algn="tl">
                  <a:srgbClr val="C0C0C0"/>
                </a:outerShdw>
              </a:effectLst>
              <a:latin typeface="Verdana" pitchFamily="34" charset="0"/>
            </a:endParaRPr>
          </a:p>
        </p:txBody>
      </p:sp>
      <p:sp>
        <p:nvSpPr>
          <p:cNvPr id="374824" name="Rectangle 40">
            <a:extLst>
              <a:ext uri="{FF2B5EF4-FFF2-40B4-BE49-F238E27FC236}">
                <a16:creationId xmlns:a16="http://schemas.microsoft.com/office/drawing/2014/main" id="{FDB4DB56-69CD-48F6-9975-2A5A093F5F0B}"/>
              </a:ext>
            </a:extLst>
          </p:cNvPr>
          <p:cNvSpPr>
            <a:spLocks noChangeArrowheads="1"/>
          </p:cNvSpPr>
          <p:nvPr/>
        </p:nvSpPr>
        <p:spPr bwMode="auto">
          <a:xfrm>
            <a:off x="7302500" y="6154738"/>
            <a:ext cx="246063" cy="34607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a:effectLst>
                  <a:outerShdw blurRad="38100" dist="38100" dir="2700000" algn="tl">
                    <a:srgbClr val="C0C0C0"/>
                  </a:outerShdw>
                </a:effectLst>
                <a:latin typeface="Verdana" pitchFamily="34" charset="0"/>
              </a:rPr>
              <a:t>.</a:t>
            </a:r>
            <a:endParaRPr lang="en-US" sz="2000" baseline="-25000">
              <a:effectLst>
                <a:outerShdw blurRad="38100" dist="38100" dir="2700000" algn="tl">
                  <a:srgbClr val="C0C0C0"/>
                </a:outerShdw>
              </a:effectLst>
              <a:latin typeface="Verdana" pitchFamily="34" charset="0"/>
            </a:endParaRPr>
          </a:p>
          <a:p>
            <a:pPr marL="342900" indent="-342900">
              <a:lnSpc>
                <a:spcPct val="70000"/>
              </a:lnSpc>
              <a:spcBef>
                <a:spcPct val="20000"/>
              </a:spcBef>
              <a:defRPr/>
            </a:pPr>
            <a:endParaRPr lang="en-US" sz="1800">
              <a:effectLst>
                <a:outerShdw blurRad="38100" dist="38100" dir="2700000" algn="tl">
                  <a:srgbClr val="C0C0C0"/>
                </a:outerShdw>
              </a:effectLst>
              <a:latin typeface="Verdana" pitchFamily="34" charset="0"/>
            </a:endParaRPr>
          </a:p>
        </p:txBody>
      </p:sp>
      <p:sp>
        <p:nvSpPr>
          <p:cNvPr id="162834" name="Line 41">
            <a:extLst>
              <a:ext uri="{FF2B5EF4-FFF2-40B4-BE49-F238E27FC236}">
                <a16:creationId xmlns:a16="http://schemas.microsoft.com/office/drawing/2014/main" id="{F705405C-BAFA-4E37-9231-95D35B1F08F2}"/>
              </a:ext>
            </a:extLst>
          </p:cNvPr>
          <p:cNvSpPr>
            <a:spLocks noChangeShapeType="1"/>
          </p:cNvSpPr>
          <p:nvPr/>
        </p:nvSpPr>
        <p:spPr bwMode="auto">
          <a:xfrm>
            <a:off x="4545013" y="2647950"/>
            <a:ext cx="0" cy="5254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2835" name="Line 42">
            <a:extLst>
              <a:ext uri="{FF2B5EF4-FFF2-40B4-BE49-F238E27FC236}">
                <a16:creationId xmlns:a16="http://schemas.microsoft.com/office/drawing/2014/main" id="{DE4CE88A-DACD-4E2B-81C6-C369F5F4E0E6}"/>
              </a:ext>
            </a:extLst>
          </p:cNvPr>
          <p:cNvSpPr>
            <a:spLocks noChangeShapeType="1"/>
          </p:cNvSpPr>
          <p:nvPr/>
        </p:nvSpPr>
        <p:spPr bwMode="auto">
          <a:xfrm>
            <a:off x="4557713" y="3473450"/>
            <a:ext cx="0" cy="5254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2836" name="Line 43">
            <a:extLst>
              <a:ext uri="{FF2B5EF4-FFF2-40B4-BE49-F238E27FC236}">
                <a16:creationId xmlns:a16="http://schemas.microsoft.com/office/drawing/2014/main" id="{CED1C73D-AF90-45E4-9E42-735C24255A2D}"/>
              </a:ext>
            </a:extLst>
          </p:cNvPr>
          <p:cNvSpPr>
            <a:spLocks noChangeShapeType="1"/>
          </p:cNvSpPr>
          <p:nvPr/>
        </p:nvSpPr>
        <p:spPr bwMode="auto">
          <a:xfrm>
            <a:off x="4570413" y="4629150"/>
            <a:ext cx="0" cy="5254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2837" name="Line 44">
            <a:extLst>
              <a:ext uri="{FF2B5EF4-FFF2-40B4-BE49-F238E27FC236}">
                <a16:creationId xmlns:a16="http://schemas.microsoft.com/office/drawing/2014/main" id="{93F4F86F-0664-4B94-B402-535F6DE9C003}"/>
              </a:ext>
            </a:extLst>
          </p:cNvPr>
          <p:cNvSpPr>
            <a:spLocks noChangeShapeType="1"/>
          </p:cNvSpPr>
          <p:nvPr/>
        </p:nvSpPr>
        <p:spPr bwMode="auto">
          <a:xfrm>
            <a:off x="4562475" y="5362575"/>
            <a:ext cx="0" cy="5254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4787"/>
                                        </p:tgtEl>
                                        <p:attrNameLst>
                                          <p:attrName>style.visibility</p:attrName>
                                        </p:attrNameLst>
                                      </p:cBhvr>
                                      <p:to>
                                        <p:strVal val="visible"/>
                                      </p:to>
                                    </p:set>
                                    <p:animEffect transition="in" filter="wipe(left)">
                                      <p:cBhvr>
                                        <p:cTn id="7" dur="500"/>
                                        <p:tgtEl>
                                          <p:spTgt spid="374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4787"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42" name="Picture 2" descr="Contents">
            <a:extLst>
              <a:ext uri="{FF2B5EF4-FFF2-40B4-BE49-F238E27FC236}">
                <a16:creationId xmlns:a16="http://schemas.microsoft.com/office/drawing/2014/main" id="{0B3C0666-6CF7-43C1-81A6-DAD1CD994D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6835" name="Rectangle 3">
            <a:extLst>
              <a:ext uri="{FF2B5EF4-FFF2-40B4-BE49-F238E27FC236}">
                <a16:creationId xmlns:a16="http://schemas.microsoft.com/office/drawing/2014/main" id="{BFC4A942-AB36-44D4-A3BD-D2C94FE191C8}"/>
              </a:ext>
            </a:extLst>
          </p:cNvPr>
          <p:cNvSpPr>
            <a:spLocks noChangeArrowheads="1"/>
          </p:cNvSpPr>
          <p:nvPr/>
        </p:nvSpPr>
        <p:spPr bwMode="auto">
          <a:xfrm>
            <a:off x="2405063" y="1208088"/>
            <a:ext cx="4700587" cy="4984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400" i="0">
                <a:effectLst>
                  <a:outerShdw blurRad="38100" dist="38100" dir="2700000" algn="tl">
                    <a:srgbClr val="C0C0C0"/>
                  </a:outerShdw>
                </a:effectLst>
                <a:latin typeface="Arial Black" pitchFamily="34" charset="0"/>
              </a:rPr>
              <a:t>COMPONENTE LENTO</a:t>
            </a:r>
          </a:p>
          <a:p>
            <a:pPr marL="342900" indent="-342900" algn="ctr">
              <a:lnSpc>
                <a:spcPct val="70000"/>
              </a:lnSpc>
              <a:spcBef>
                <a:spcPct val="20000"/>
              </a:spcBef>
              <a:defRPr/>
            </a:pPr>
            <a:r>
              <a:rPr lang="en-US" sz="2400" i="0">
                <a:effectLst>
                  <a:outerShdw blurRad="38100" dist="38100" dir="2700000" algn="tl">
                    <a:srgbClr val="C0C0C0"/>
                  </a:outerShdw>
                </a:effectLst>
                <a:latin typeface="Arial Black" pitchFamily="34" charset="0"/>
              </a:rPr>
              <a:t>DE LA CINÉTICA DEL VO</a:t>
            </a:r>
            <a:r>
              <a:rPr lang="en-US" sz="2400" i="0" baseline="-25000">
                <a:effectLst>
                  <a:outerShdw blurRad="38100" dist="38100" dir="2700000" algn="tl">
                    <a:srgbClr val="C0C0C0"/>
                  </a:outerShdw>
                </a:effectLst>
                <a:latin typeface="Arial Black" pitchFamily="34" charset="0"/>
              </a:rPr>
              <a:t>2</a:t>
            </a:r>
          </a:p>
        </p:txBody>
      </p:sp>
      <p:sp>
        <p:nvSpPr>
          <p:cNvPr id="376836" name="Rectangle 4">
            <a:extLst>
              <a:ext uri="{FF2B5EF4-FFF2-40B4-BE49-F238E27FC236}">
                <a16:creationId xmlns:a16="http://schemas.microsoft.com/office/drawing/2014/main" id="{7173DBA7-7FD3-4EF5-AA0B-10E0DB67FF9F}"/>
              </a:ext>
            </a:extLst>
          </p:cNvPr>
          <p:cNvSpPr>
            <a:spLocks noChangeArrowheads="1"/>
          </p:cNvSpPr>
          <p:nvPr/>
        </p:nvSpPr>
        <p:spPr bwMode="auto">
          <a:xfrm>
            <a:off x="3206750" y="2154238"/>
            <a:ext cx="2141538" cy="271462"/>
          </a:xfrm>
          <a:prstGeom prst="rect">
            <a:avLst/>
          </a:prstGeom>
          <a:noFill/>
          <a:ln w="9525">
            <a:noFill/>
            <a:miter lim="800000"/>
            <a:headEnd/>
            <a:tailEnd/>
          </a:ln>
          <a:effectLst/>
        </p:spPr>
        <p:txBody>
          <a:bodyPr/>
          <a:lstStyle/>
          <a:p>
            <a:pPr marL="742950" lvl="1" indent="-285750" algn="ctr">
              <a:lnSpc>
                <a:spcPct val="70000"/>
              </a:lnSpc>
              <a:spcBef>
                <a:spcPct val="20000"/>
              </a:spcBef>
              <a:defRPr/>
            </a:pPr>
            <a:r>
              <a:rPr lang="en-US" sz="2500" i="0">
                <a:effectLst>
                  <a:outerShdw blurRad="38100" dist="38100" dir="2700000" algn="tl">
                    <a:srgbClr val="C0C0C0"/>
                  </a:outerShdw>
                </a:effectLst>
                <a:latin typeface="Verdana" pitchFamily="34" charset="0"/>
              </a:rPr>
              <a:t>CAUSAS</a:t>
            </a:r>
          </a:p>
        </p:txBody>
      </p:sp>
      <p:sp>
        <p:nvSpPr>
          <p:cNvPr id="163845" name="Text Box 9">
            <a:extLst>
              <a:ext uri="{FF2B5EF4-FFF2-40B4-BE49-F238E27FC236}">
                <a16:creationId xmlns:a16="http://schemas.microsoft.com/office/drawing/2014/main" id="{BB94ECE4-E080-4444-B8D0-DB8D6573CAF1}"/>
              </a:ext>
            </a:extLst>
          </p:cNvPr>
          <p:cNvSpPr txBox="1">
            <a:spLocks noChangeArrowheads="1"/>
          </p:cNvSpPr>
          <p:nvPr/>
        </p:nvSpPr>
        <p:spPr bwMode="auto">
          <a:xfrm>
            <a:off x="2982913" y="2754313"/>
            <a:ext cx="2916237" cy="78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900" i="0">
                <a:latin typeface="Arial" panose="020B0604020202020204" pitchFamily="34" charset="0"/>
              </a:rPr>
              <a:t>Mecanismo</a:t>
            </a:r>
          </a:p>
          <a:p>
            <a:pPr algn="ctr">
              <a:lnSpc>
                <a:spcPct val="80000"/>
              </a:lnSpc>
            </a:pPr>
            <a:r>
              <a:rPr lang="en-US" altLang="en-US" sz="1900" i="0">
                <a:latin typeface="Arial" panose="020B0604020202020204" pitchFamily="34" charset="0"/>
              </a:rPr>
              <a:t>más Probable/Predominante</a:t>
            </a:r>
          </a:p>
        </p:txBody>
      </p:sp>
      <p:sp>
        <p:nvSpPr>
          <p:cNvPr id="376850" name="Rectangle 18">
            <a:extLst>
              <a:ext uri="{FF2B5EF4-FFF2-40B4-BE49-F238E27FC236}">
                <a16:creationId xmlns:a16="http://schemas.microsoft.com/office/drawing/2014/main" id="{FC612FD4-977A-44EA-9B7A-A180692ED381}"/>
              </a:ext>
            </a:extLst>
          </p:cNvPr>
          <p:cNvSpPr>
            <a:spLocks noChangeArrowheads="1"/>
          </p:cNvSpPr>
          <p:nvPr/>
        </p:nvSpPr>
        <p:spPr bwMode="auto">
          <a:xfrm>
            <a:off x="3146425" y="5951538"/>
            <a:ext cx="3151188" cy="6508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Requieren más VO</a:t>
            </a:r>
            <a:r>
              <a:rPr lang="es-PR" sz="1900" i="0" baseline="-25000">
                <a:solidFill>
                  <a:srgbClr val="000000"/>
                </a:solidFill>
                <a:effectLst>
                  <a:outerShdw blurRad="38100" dist="38100" dir="2700000" algn="tl">
                    <a:srgbClr val="C0C0C0"/>
                  </a:outerShdw>
                </a:effectLst>
                <a:latin typeface="Arial" charset="0"/>
              </a:rPr>
              <a:t>2</a:t>
            </a:r>
          </a:p>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para Conseguir la misma</a:t>
            </a:r>
          </a:p>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Producción de Potencia</a:t>
            </a:r>
            <a:endParaRPr lang="en-US" sz="1900">
              <a:effectLst>
                <a:outerShdw blurRad="38100" dist="38100" dir="2700000" algn="tl">
                  <a:srgbClr val="C0C0C0"/>
                </a:outerShdw>
              </a:effectLst>
            </a:endParaRPr>
          </a:p>
        </p:txBody>
      </p:sp>
      <p:sp>
        <p:nvSpPr>
          <p:cNvPr id="163847" name="Line 26">
            <a:extLst>
              <a:ext uri="{FF2B5EF4-FFF2-40B4-BE49-F238E27FC236}">
                <a16:creationId xmlns:a16="http://schemas.microsoft.com/office/drawing/2014/main" id="{C56875C9-0DA2-4121-A302-DE90CC7BADEC}"/>
              </a:ext>
            </a:extLst>
          </p:cNvPr>
          <p:cNvSpPr>
            <a:spLocks noChangeShapeType="1"/>
          </p:cNvSpPr>
          <p:nvPr/>
        </p:nvSpPr>
        <p:spPr bwMode="auto">
          <a:xfrm>
            <a:off x="4549775" y="1830388"/>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6859" name="Text Box 27">
            <a:extLst>
              <a:ext uri="{FF2B5EF4-FFF2-40B4-BE49-F238E27FC236}">
                <a16:creationId xmlns:a16="http://schemas.microsoft.com/office/drawing/2014/main" id="{0393EEC8-72D8-4257-83F0-235E1E3B7D0C}"/>
              </a:ext>
            </a:extLst>
          </p:cNvPr>
          <p:cNvSpPr txBox="1">
            <a:spLocks noChangeArrowheads="1"/>
          </p:cNvSpPr>
          <p:nvPr/>
        </p:nvSpPr>
        <p:spPr bwMode="auto">
          <a:xfrm>
            <a:off x="276225" y="3619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EJERCICIO SUBMÁXIMO: Índice Metabólico</a:t>
            </a:r>
          </a:p>
        </p:txBody>
      </p:sp>
      <p:sp>
        <p:nvSpPr>
          <p:cNvPr id="163849" name="Freeform 29">
            <a:extLst>
              <a:ext uri="{FF2B5EF4-FFF2-40B4-BE49-F238E27FC236}">
                <a16:creationId xmlns:a16="http://schemas.microsoft.com/office/drawing/2014/main" id="{7B709152-5CD6-4D99-B107-E14BC87A5803}"/>
              </a:ext>
            </a:extLst>
          </p:cNvPr>
          <p:cNvSpPr>
            <a:spLocks/>
          </p:cNvSpPr>
          <p:nvPr/>
        </p:nvSpPr>
        <p:spPr bwMode="auto">
          <a:xfrm rot="-5400000" flipH="1" flipV="1">
            <a:off x="2459831" y="1404144"/>
            <a:ext cx="411163" cy="21558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889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6862" name="Rectangle 30">
            <a:extLst>
              <a:ext uri="{FF2B5EF4-FFF2-40B4-BE49-F238E27FC236}">
                <a16:creationId xmlns:a16="http://schemas.microsoft.com/office/drawing/2014/main" id="{4211F550-EBB6-4507-B2F4-27E1F6E4415E}"/>
              </a:ext>
            </a:extLst>
          </p:cNvPr>
          <p:cNvSpPr>
            <a:spLocks noChangeArrowheads="1"/>
          </p:cNvSpPr>
          <p:nvPr/>
        </p:nvSpPr>
        <p:spPr bwMode="auto">
          <a:xfrm>
            <a:off x="6242050" y="1338263"/>
            <a:ext cx="249238" cy="3508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Arial Black" pitchFamily="34" charset="0"/>
              </a:rPr>
              <a:t>.</a:t>
            </a:r>
            <a:endParaRPr lang="en-US" sz="2000" i="0" baseline="-25000">
              <a:effectLst>
                <a:outerShdw blurRad="38100" dist="38100" dir="2700000" algn="tl">
                  <a:srgbClr val="C0C0C0"/>
                </a:outerShdw>
              </a:effectLst>
              <a:latin typeface="Arial Black" pitchFamily="34" charset="0"/>
            </a:endParaRPr>
          </a:p>
        </p:txBody>
      </p:sp>
      <p:sp>
        <p:nvSpPr>
          <p:cNvPr id="163851" name="Rectangle 31">
            <a:extLst>
              <a:ext uri="{FF2B5EF4-FFF2-40B4-BE49-F238E27FC236}">
                <a16:creationId xmlns:a16="http://schemas.microsoft.com/office/drawing/2014/main" id="{CD4D86BE-32CF-478C-9864-CF1A950D9733}"/>
              </a:ext>
            </a:extLst>
          </p:cNvPr>
          <p:cNvSpPr>
            <a:spLocks noChangeArrowheads="1"/>
          </p:cNvSpPr>
          <p:nvPr/>
        </p:nvSpPr>
        <p:spPr bwMode="auto">
          <a:xfrm>
            <a:off x="428625" y="2706688"/>
            <a:ext cx="2408238" cy="868362"/>
          </a:xfrm>
          <a:prstGeom prst="rect">
            <a:avLst/>
          </a:prstGeom>
          <a:solidFill>
            <a:srgbClr val="CCFF66"/>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6864" name="Rectangle 32">
            <a:extLst>
              <a:ext uri="{FF2B5EF4-FFF2-40B4-BE49-F238E27FC236}">
                <a16:creationId xmlns:a16="http://schemas.microsoft.com/office/drawing/2014/main" id="{561B2AEE-DF57-4806-B6E1-F4D07EE1E8F4}"/>
              </a:ext>
            </a:extLst>
          </p:cNvPr>
          <p:cNvSpPr>
            <a:spLocks noChangeArrowheads="1"/>
          </p:cNvSpPr>
          <p:nvPr/>
        </p:nvSpPr>
        <p:spPr bwMode="auto">
          <a:xfrm>
            <a:off x="568325" y="2747963"/>
            <a:ext cx="2336800" cy="7048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900" i="0">
                <a:effectLst>
                  <a:outerShdw blurRad="38100" dist="38100" dir="2700000" algn="tl">
                    <a:srgbClr val="C0C0C0"/>
                  </a:outerShdw>
                </a:effectLst>
                <a:latin typeface="Verdana" pitchFamily="34" charset="0"/>
              </a:rPr>
              <a:t>Costo de O</a:t>
            </a:r>
            <a:r>
              <a:rPr lang="en-US" sz="1900" i="0" baseline="-25000">
                <a:effectLst>
                  <a:outerShdw blurRad="38100" dist="38100" dir="2700000" algn="tl">
                    <a:srgbClr val="C0C0C0"/>
                  </a:outerShdw>
                </a:effectLst>
                <a:latin typeface="Verdana" pitchFamily="34" charset="0"/>
              </a:rPr>
              <a:t>2</a:t>
            </a:r>
          </a:p>
          <a:p>
            <a:pPr marL="342900" indent="-342900">
              <a:lnSpc>
                <a:spcPct val="70000"/>
              </a:lnSpc>
              <a:spcBef>
                <a:spcPct val="20000"/>
              </a:spcBef>
              <a:defRPr/>
            </a:pPr>
            <a:r>
              <a:rPr lang="en-US" sz="1900" i="0">
                <a:effectLst>
                  <a:outerShdw blurRad="38100" dist="38100" dir="2700000" algn="tl">
                    <a:srgbClr val="C0C0C0"/>
                  </a:outerShdw>
                </a:effectLst>
                <a:latin typeface="Verdana" pitchFamily="34" charset="0"/>
              </a:rPr>
              <a:t>Asociado con la</a:t>
            </a:r>
          </a:p>
          <a:p>
            <a:pPr marL="342900" indent="-342900">
              <a:lnSpc>
                <a:spcPct val="70000"/>
              </a:lnSpc>
              <a:spcBef>
                <a:spcPct val="20000"/>
              </a:spcBef>
              <a:defRPr/>
            </a:pPr>
            <a:r>
              <a:rPr lang="en-US" sz="1900" i="0">
                <a:effectLst>
                  <a:outerShdw blurRad="38100" dist="38100" dir="2700000" algn="tl">
                    <a:srgbClr val="C0C0C0"/>
                  </a:outerShdw>
                </a:effectLst>
                <a:latin typeface="Verdana" pitchFamily="34" charset="0"/>
              </a:rPr>
              <a:t>Ventilación</a:t>
            </a:r>
          </a:p>
        </p:txBody>
      </p:sp>
      <p:sp>
        <p:nvSpPr>
          <p:cNvPr id="163853" name="Freeform 34">
            <a:extLst>
              <a:ext uri="{FF2B5EF4-FFF2-40B4-BE49-F238E27FC236}">
                <a16:creationId xmlns:a16="http://schemas.microsoft.com/office/drawing/2014/main" id="{D34E7439-C751-436C-84BA-041F70D7DDB6}"/>
              </a:ext>
            </a:extLst>
          </p:cNvPr>
          <p:cNvSpPr>
            <a:spLocks/>
          </p:cNvSpPr>
          <p:nvPr/>
        </p:nvSpPr>
        <p:spPr bwMode="auto">
          <a:xfrm rot="5400000" flipV="1">
            <a:off x="6346032" y="1151731"/>
            <a:ext cx="471488" cy="26257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889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3854" name="Rectangle 35">
            <a:extLst>
              <a:ext uri="{FF2B5EF4-FFF2-40B4-BE49-F238E27FC236}">
                <a16:creationId xmlns:a16="http://schemas.microsoft.com/office/drawing/2014/main" id="{C4A59ABD-1A99-470A-B9D4-718C4E70A748}"/>
              </a:ext>
            </a:extLst>
          </p:cNvPr>
          <p:cNvSpPr>
            <a:spLocks noChangeArrowheads="1"/>
          </p:cNvSpPr>
          <p:nvPr/>
        </p:nvSpPr>
        <p:spPr bwMode="auto">
          <a:xfrm>
            <a:off x="6908800" y="2732088"/>
            <a:ext cx="2024063" cy="596900"/>
          </a:xfrm>
          <a:prstGeom prst="rect">
            <a:avLst/>
          </a:prstGeom>
          <a:solidFill>
            <a:srgbClr val="CCFF66"/>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6868" name="Rectangle 36">
            <a:extLst>
              <a:ext uri="{FF2B5EF4-FFF2-40B4-BE49-F238E27FC236}">
                <a16:creationId xmlns:a16="http://schemas.microsoft.com/office/drawing/2014/main" id="{CFD7F314-A6A1-4922-B5DB-375FD45640E4}"/>
              </a:ext>
            </a:extLst>
          </p:cNvPr>
          <p:cNvSpPr>
            <a:spLocks noChangeArrowheads="1"/>
          </p:cNvSpPr>
          <p:nvPr/>
        </p:nvSpPr>
        <p:spPr bwMode="auto">
          <a:xfrm>
            <a:off x="7023100" y="2773363"/>
            <a:ext cx="2138363" cy="5064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900" i="0">
                <a:effectLst>
                  <a:outerShdw blurRad="38100" dist="38100" dir="2700000" algn="tl">
                    <a:srgbClr val="C0C0C0"/>
                  </a:outerShdw>
                </a:effectLst>
                <a:latin typeface="Verdana" pitchFamily="34" charset="0"/>
              </a:rPr>
              <a:t>Temperatura</a:t>
            </a:r>
          </a:p>
          <a:p>
            <a:pPr marL="342900" indent="-342900">
              <a:lnSpc>
                <a:spcPct val="70000"/>
              </a:lnSpc>
              <a:spcBef>
                <a:spcPct val="20000"/>
              </a:spcBef>
              <a:defRPr/>
            </a:pPr>
            <a:r>
              <a:rPr lang="en-US" sz="1900" i="0">
                <a:effectLst>
                  <a:outerShdw blurRad="38100" dist="38100" dir="2700000" algn="tl">
                    <a:srgbClr val="C0C0C0"/>
                  </a:outerShdw>
                </a:effectLst>
                <a:latin typeface="Verdana" pitchFamily="34" charset="0"/>
              </a:rPr>
              <a:t>Corporal</a:t>
            </a:r>
          </a:p>
        </p:txBody>
      </p:sp>
      <p:sp>
        <p:nvSpPr>
          <p:cNvPr id="163856" name="Line 38">
            <a:extLst>
              <a:ext uri="{FF2B5EF4-FFF2-40B4-BE49-F238E27FC236}">
                <a16:creationId xmlns:a16="http://schemas.microsoft.com/office/drawing/2014/main" id="{0A93288B-B2D4-429B-A450-1EB29B0CE303}"/>
              </a:ext>
            </a:extLst>
          </p:cNvPr>
          <p:cNvSpPr>
            <a:spLocks noChangeShapeType="1"/>
          </p:cNvSpPr>
          <p:nvPr/>
        </p:nvSpPr>
        <p:spPr bwMode="auto">
          <a:xfrm>
            <a:off x="4556125" y="2439988"/>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3857" name="Line 39">
            <a:extLst>
              <a:ext uri="{FF2B5EF4-FFF2-40B4-BE49-F238E27FC236}">
                <a16:creationId xmlns:a16="http://schemas.microsoft.com/office/drawing/2014/main" id="{DD3DE547-A61C-4BD9-81D2-A6B4D95165E7}"/>
              </a:ext>
            </a:extLst>
          </p:cNvPr>
          <p:cNvSpPr>
            <a:spLocks noChangeShapeType="1"/>
          </p:cNvSpPr>
          <p:nvPr/>
        </p:nvSpPr>
        <p:spPr bwMode="auto">
          <a:xfrm>
            <a:off x="4581525" y="3481388"/>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3858" name="Text Box 40">
            <a:extLst>
              <a:ext uri="{FF2B5EF4-FFF2-40B4-BE49-F238E27FC236}">
                <a16:creationId xmlns:a16="http://schemas.microsoft.com/office/drawing/2014/main" id="{E8995ADB-9C5F-42FE-B743-6007A5E3BC5D}"/>
              </a:ext>
            </a:extLst>
          </p:cNvPr>
          <p:cNvSpPr txBox="1">
            <a:spLocks noChangeArrowheads="1"/>
          </p:cNvSpPr>
          <p:nvPr/>
        </p:nvSpPr>
        <p:spPr bwMode="auto">
          <a:xfrm>
            <a:off x="3201988" y="3817938"/>
            <a:ext cx="2632075" cy="78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900" i="0">
                <a:latin typeface="Arial" panose="020B0604020202020204" pitchFamily="34" charset="0"/>
              </a:rPr>
              <a:t>Alteración en el</a:t>
            </a:r>
          </a:p>
          <a:p>
            <a:pPr algn="ctr">
              <a:lnSpc>
                <a:spcPct val="80000"/>
              </a:lnSpc>
            </a:pPr>
            <a:r>
              <a:rPr lang="en-US" altLang="en-US" sz="1900" i="0">
                <a:latin typeface="Arial" panose="020B0604020202020204" pitchFamily="34" charset="0"/>
              </a:rPr>
              <a:t>Reclutamiento de las</a:t>
            </a:r>
          </a:p>
          <a:p>
            <a:pPr algn="ctr">
              <a:lnSpc>
                <a:spcPct val="80000"/>
              </a:lnSpc>
            </a:pPr>
            <a:r>
              <a:rPr lang="en-US" altLang="en-US" sz="1900" i="0">
                <a:latin typeface="Arial" panose="020B0604020202020204" pitchFamily="34" charset="0"/>
              </a:rPr>
              <a:t>Fibras Musculares</a:t>
            </a:r>
          </a:p>
        </p:txBody>
      </p:sp>
      <p:sp>
        <p:nvSpPr>
          <p:cNvPr id="163859" name="Line 41">
            <a:extLst>
              <a:ext uri="{FF2B5EF4-FFF2-40B4-BE49-F238E27FC236}">
                <a16:creationId xmlns:a16="http://schemas.microsoft.com/office/drawing/2014/main" id="{0AD971FB-EEFD-4ACC-B382-F944D1E9158B}"/>
              </a:ext>
            </a:extLst>
          </p:cNvPr>
          <p:cNvSpPr>
            <a:spLocks noChangeShapeType="1"/>
          </p:cNvSpPr>
          <p:nvPr/>
        </p:nvSpPr>
        <p:spPr bwMode="auto">
          <a:xfrm>
            <a:off x="4619625" y="4560888"/>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3860" name="Rectangle 42">
            <a:extLst>
              <a:ext uri="{FF2B5EF4-FFF2-40B4-BE49-F238E27FC236}">
                <a16:creationId xmlns:a16="http://schemas.microsoft.com/office/drawing/2014/main" id="{93A7EF88-2A37-4F28-AB21-CE0DA5D6EF47}"/>
              </a:ext>
            </a:extLst>
          </p:cNvPr>
          <p:cNvSpPr>
            <a:spLocks noChangeArrowheads="1"/>
          </p:cNvSpPr>
          <p:nvPr/>
        </p:nvSpPr>
        <p:spPr bwMode="auto">
          <a:xfrm>
            <a:off x="3719513" y="4946650"/>
            <a:ext cx="1724025" cy="631825"/>
          </a:xfrm>
          <a:prstGeom prst="rect">
            <a:avLst/>
          </a:prstGeom>
          <a:solidFill>
            <a:srgbClr val="CCFF66"/>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6875" name="Rectangle 43">
            <a:extLst>
              <a:ext uri="{FF2B5EF4-FFF2-40B4-BE49-F238E27FC236}">
                <a16:creationId xmlns:a16="http://schemas.microsoft.com/office/drawing/2014/main" id="{5CD15678-197D-4E67-AEE9-40652BEC0F3C}"/>
              </a:ext>
            </a:extLst>
          </p:cNvPr>
          <p:cNvSpPr>
            <a:spLocks noChangeArrowheads="1"/>
          </p:cNvSpPr>
          <p:nvPr/>
        </p:nvSpPr>
        <p:spPr bwMode="auto">
          <a:xfrm>
            <a:off x="3870325" y="4999038"/>
            <a:ext cx="1670050" cy="5064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900" i="0">
                <a:effectLst>
                  <a:outerShdw blurRad="38100" dist="38100" dir="2700000" algn="tl">
                    <a:srgbClr val="C0C0C0"/>
                  </a:outerShdw>
                </a:effectLst>
                <a:latin typeface="Verdana" pitchFamily="34" charset="0"/>
              </a:rPr>
              <a:t>Activación</a:t>
            </a:r>
          </a:p>
          <a:p>
            <a:pPr marL="342900" indent="-342900">
              <a:lnSpc>
                <a:spcPct val="70000"/>
              </a:lnSpc>
              <a:spcBef>
                <a:spcPct val="20000"/>
              </a:spcBef>
              <a:defRPr/>
            </a:pPr>
            <a:r>
              <a:rPr lang="en-US" sz="1900" i="0">
                <a:effectLst>
                  <a:outerShdw blurRad="38100" dist="38100" dir="2700000" algn="tl">
                    <a:srgbClr val="C0C0C0"/>
                  </a:outerShdw>
                </a:effectLst>
                <a:latin typeface="Verdana" pitchFamily="34" charset="0"/>
              </a:rPr>
              <a:t>Fibras FT</a:t>
            </a:r>
          </a:p>
        </p:txBody>
      </p:sp>
      <p:sp>
        <p:nvSpPr>
          <p:cNvPr id="163862" name="Line 44">
            <a:extLst>
              <a:ext uri="{FF2B5EF4-FFF2-40B4-BE49-F238E27FC236}">
                <a16:creationId xmlns:a16="http://schemas.microsoft.com/office/drawing/2014/main" id="{E0345955-207B-410E-83B5-D4B2696BFAE3}"/>
              </a:ext>
            </a:extLst>
          </p:cNvPr>
          <p:cNvSpPr>
            <a:spLocks noChangeShapeType="1"/>
          </p:cNvSpPr>
          <p:nvPr/>
        </p:nvSpPr>
        <p:spPr bwMode="auto">
          <a:xfrm flipV="1">
            <a:off x="3865563" y="4994275"/>
            <a:ext cx="0" cy="482600"/>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3863" name="Line 45">
            <a:extLst>
              <a:ext uri="{FF2B5EF4-FFF2-40B4-BE49-F238E27FC236}">
                <a16:creationId xmlns:a16="http://schemas.microsoft.com/office/drawing/2014/main" id="{F0248F4C-A70F-438A-86EF-E1638F04C2F1}"/>
              </a:ext>
            </a:extLst>
          </p:cNvPr>
          <p:cNvSpPr>
            <a:spLocks noChangeShapeType="1"/>
          </p:cNvSpPr>
          <p:nvPr/>
        </p:nvSpPr>
        <p:spPr bwMode="auto">
          <a:xfrm>
            <a:off x="4632325" y="5602288"/>
            <a:ext cx="0" cy="352425"/>
          </a:xfrm>
          <a:prstGeom prst="line">
            <a:avLst/>
          </a:prstGeom>
          <a:noFill/>
          <a:ln w="889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3864" name="Freeform 46">
            <a:extLst>
              <a:ext uri="{FF2B5EF4-FFF2-40B4-BE49-F238E27FC236}">
                <a16:creationId xmlns:a16="http://schemas.microsoft.com/office/drawing/2014/main" id="{E4E44237-663C-4D55-BAE0-06D7D2F64AFA}"/>
              </a:ext>
            </a:extLst>
          </p:cNvPr>
          <p:cNvSpPr>
            <a:spLocks/>
          </p:cNvSpPr>
          <p:nvPr/>
        </p:nvSpPr>
        <p:spPr bwMode="auto">
          <a:xfrm rot="5400000" flipV="1">
            <a:off x="5175250" y="2478088"/>
            <a:ext cx="1560513" cy="136683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889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3865" name="Rectangle 47">
            <a:extLst>
              <a:ext uri="{FF2B5EF4-FFF2-40B4-BE49-F238E27FC236}">
                <a16:creationId xmlns:a16="http://schemas.microsoft.com/office/drawing/2014/main" id="{EEDB06F0-5F55-4E7F-92A6-0FEA889CE794}"/>
              </a:ext>
            </a:extLst>
          </p:cNvPr>
          <p:cNvSpPr>
            <a:spLocks noChangeArrowheads="1"/>
          </p:cNvSpPr>
          <p:nvPr/>
        </p:nvSpPr>
        <p:spPr bwMode="auto">
          <a:xfrm>
            <a:off x="6075363" y="3975100"/>
            <a:ext cx="2873375" cy="1116013"/>
          </a:xfrm>
          <a:prstGeom prst="rect">
            <a:avLst/>
          </a:prstGeom>
          <a:solidFill>
            <a:srgbClr val="CCFF66"/>
          </a:solidFill>
          <a:ln w="28575">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6880" name="Rectangle 48">
            <a:extLst>
              <a:ext uri="{FF2B5EF4-FFF2-40B4-BE49-F238E27FC236}">
                <a16:creationId xmlns:a16="http://schemas.microsoft.com/office/drawing/2014/main" id="{7F01D55D-FADB-4361-AF59-3E68296DEFAE}"/>
              </a:ext>
            </a:extLst>
          </p:cNvPr>
          <p:cNvSpPr>
            <a:spLocks noChangeArrowheads="1"/>
          </p:cNvSpPr>
          <p:nvPr/>
        </p:nvSpPr>
        <p:spPr bwMode="auto">
          <a:xfrm>
            <a:off x="6042025" y="4016375"/>
            <a:ext cx="2944813" cy="9763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Paso del</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Sustrato Metabólico</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de las Grasas</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a los CHO</a:t>
            </a:r>
          </a:p>
        </p:txBody>
      </p:sp>
      <p:sp>
        <p:nvSpPr>
          <p:cNvPr id="376882" name="Rectangle 50">
            <a:extLst>
              <a:ext uri="{FF2B5EF4-FFF2-40B4-BE49-F238E27FC236}">
                <a16:creationId xmlns:a16="http://schemas.microsoft.com/office/drawing/2014/main" id="{8DA6B32E-5F82-4D2D-A159-D29EBCB01BC2}"/>
              </a:ext>
            </a:extLst>
          </p:cNvPr>
          <p:cNvSpPr>
            <a:spLocks noChangeArrowheads="1"/>
          </p:cNvSpPr>
          <p:nvPr/>
        </p:nvSpPr>
        <p:spPr bwMode="auto">
          <a:xfrm>
            <a:off x="5387975" y="5743575"/>
            <a:ext cx="111125" cy="2413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a:t>
            </a:r>
            <a:endParaRPr lang="en-US" sz="1900">
              <a:effectLst>
                <a:outerShdw blurRad="38100" dist="38100" dir="2700000" algn="tl">
                  <a:srgbClr val="C0C0C0"/>
                </a:outerShdw>
              </a:effectLst>
            </a:endParaRPr>
          </a:p>
        </p:txBody>
      </p:sp>
      <p:sp>
        <p:nvSpPr>
          <p:cNvPr id="163868" name="Line 51">
            <a:extLst>
              <a:ext uri="{FF2B5EF4-FFF2-40B4-BE49-F238E27FC236}">
                <a16:creationId xmlns:a16="http://schemas.microsoft.com/office/drawing/2014/main" id="{5405CE91-0352-4970-AD62-5DA5CA75226B}"/>
              </a:ext>
            </a:extLst>
          </p:cNvPr>
          <p:cNvSpPr>
            <a:spLocks noChangeShapeType="1"/>
          </p:cNvSpPr>
          <p:nvPr/>
        </p:nvSpPr>
        <p:spPr bwMode="auto">
          <a:xfrm flipV="1">
            <a:off x="7023100" y="2771775"/>
            <a:ext cx="0" cy="482600"/>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3869" name="Line 52">
            <a:extLst>
              <a:ext uri="{FF2B5EF4-FFF2-40B4-BE49-F238E27FC236}">
                <a16:creationId xmlns:a16="http://schemas.microsoft.com/office/drawing/2014/main" id="{08E4A53E-86BF-48D4-98EF-81F5DB2CEE7E}"/>
              </a:ext>
            </a:extLst>
          </p:cNvPr>
          <p:cNvSpPr>
            <a:spLocks noChangeShapeType="1"/>
          </p:cNvSpPr>
          <p:nvPr/>
        </p:nvSpPr>
        <p:spPr bwMode="auto">
          <a:xfrm flipV="1">
            <a:off x="561975" y="2749550"/>
            <a:ext cx="0" cy="742950"/>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6859"/>
                                        </p:tgtEl>
                                        <p:attrNameLst>
                                          <p:attrName>style.visibility</p:attrName>
                                        </p:attrNameLst>
                                      </p:cBhvr>
                                      <p:to>
                                        <p:strVal val="visible"/>
                                      </p:to>
                                    </p:set>
                                    <p:animEffect transition="in" filter="wipe(left)">
                                      <p:cBhvr>
                                        <p:cTn id="7" dur="500"/>
                                        <p:tgtEl>
                                          <p:spTgt spid="376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859"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Contents">
            <a:extLst>
              <a:ext uri="{FF2B5EF4-FFF2-40B4-BE49-F238E27FC236}">
                <a16:creationId xmlns:a16="http://schemas.microsoft.com/office/drawing/2014/main" id="{765A2D0C-B9A4-44BE-9562-B4F003140A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Text Box 3">
            <a:extLst>
              <a:ext uri="{FF2B5EF4-FFF2-40B4-BE49-F238E27FC236}">
                <a16:creationId xmlns:a16="http://schemas.microsoft.com/office/drawing/2014/main" id="{5A010D5E-1C3E-4D6B-8F52-D2A4239D237E}"/>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Hidratos de Carbono</a:t>
            </a:r>
          </a:p>
        </p:txBody>
      </p:sp>
      <p:sp>
        <p:nvSpPr>
          <p:cNvPr id="9225" name="Rectangle 9">
            <a:extLst>
              <a:ext uri="{FF2B5EF4-FFF2-40B4-BE49-F238E27FC236}">
                <a16:creationId xmlns:a16="http://schemas.microsoft.com/office/drawing/2014/main" id="{5CF3656C-C60F-438F-B7DB-07365C7D7EA6}"/>
              </a:ext>
            </a:extLst>
          </p:cNvPr>
          <p:cNvSpPr>
            <a:spLocks noChangeArrowheads="1"/>
          </p:cNvSpPr>
          <p:nvPr/>
        </p:nvSpPr>
        <p:spPr bwMode="auto">
          <a:xfrm>
            <a:off x="1044575" y="1168400"/>
            <a:ext cx="7553325" cy="4572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effectLst>
                  <a:outerShdw blurRad="38100" dist="38100" dir="2700000" algn="tl">
                    <a:srgbClr val="C0C0C0"/>
                  </a:outerShdw>
                </a:effectLst>
                <a:latin typeface="Arial" charset="0"/>
              </a:rPr>
              <a:t>HIDRATOS DE CARBONO</a:t>
            </a:r>
          </a:p>
          <a:p>
            <a:pPr marL="342900" indent="-342900" algn="ctr">
              <a:lnSpc>
                <a:spcPct val="60000"/>
              </a:lnSpc>
              <a:spcBef>
                <a:spcPct val="20000"/>
              </a:spcBef>
              <a:defRPr/>
            </a:pPr>
            <a:r>
              <a:rPr lang="es-PR" sz="2800">
                <a:solidFill>
                  <a:srgbClr val="000000"/>
                </a:solidFill>
                <a:effectLst>
                  <a:outerShdw blurRad="38100" dist="38100" dir="2700000" algn="tl">
                    <a:srgbClr val="C0C0C0"/>
                  </a:outerShdw>
                </a:effectLst>
                <a:latin typeface="Arial" charset="0"/>
              </a:rPr>
              <a:t>(C</a:t>
            </a:r>
            <a:r>
              <a:rPr lang="es-PR" sz="2800" baseline="-25000">
                <a:solidFill>
                  <a:srgbClr val="000000"/>
                </a:solidFill>
                <a:effectLst>
                  <a:outerShdw blurRad="38100" dist="38100" dir="2700000" algn="tl">
                    <a:srgbClr val="C0C0C0"/>
                  </a:outerShdw>
                </a:effectLst>
                <a:latin typeface="Arial" charset="0"/>
              </a:rPr>
              <a:t>6</a:t>
            </a:r>
            <a:r>
              <a:rPr lang="es-PR" sz="2800">
                <a:solidFill>
                  <a:srgbClr val="000000"/>
                </a:solidFill>
                <a:effectLst>
                  <a:outerShdw blurRad="38100" dist="38100" dir="2700000" algn="tl">
                    <a:srgbClr val="C0C0C0"/>
                  </a:outerShdw>
                </a:effectLst>
                <a:latin typeface="Arial" charset="0"/>
              </a:rPr>
              <a:t>H</a:t>
            </a:r>
            <a:r>
              <a:rPr lang="es-PR" sz="2800" baseline="-25000">
                <a:solidFill>
                  <a:srgbClr val="000000"/>
                </a:solidFill>
                <a:effectLst>
                  <a:outerShdw blurRad="38100" dist="38100" dir="2700000" algn="tl">
                    <a:srgbClr val="C0C0C0"/>
                  </a:outerShdw>
                </a:effectLst>
                <a:latin typeface="Arial" charset="0"/>
              </a:rPr>
              <a:t>12</a:t>
            </a:r>
            <a:r>
              <a:rPr lang="es-PR" sz="2800">
                <a:solidFill>
                  <a:srgbClr val="000000"/>
                </a:solidFill>
                <a:effectLst>
                  <a:outerShdw blurRad="38100" dist="38100" dir="2700000" algn="tl">
                    <a:srgbClr val="C0C0C0"/>
                  </a:outerShdw>
                </a:effectLst>
                <a:latin typeface="Arial" charset="0"/>
              </a:rPr>
              <a:t>O</a:t>
            </a:r>
            <a:r>
              <a:rPr lang="es-PR" sz="2800" baseline="-25000">
                <a:solidFill>
                  <a:srgbClr val="000000"/>
                </a:solidFill>
                <a:effectLst>
                  <a:outerShdw blurRad="38100" dist="38100" dir="2700000" algn="tl">
                    <a:srgbClr val="C0C0C0"/>
                  </a:outerShdw>
                </a:effectLst>
                <a:latin typeface="Arial" charset="0"/>
              </a:rPr>
              <a:t>2</a:t>
            </a:r>
            <a:r>
              <a:rPr lang="es-PR" sz="2800">
                <a:solidFill>
                  <a:srgbClr val="000000"/>
                </a:solidFill>
                <a:effectLst>
                  <a:outerShdw blurRad="38100" dist="38100" dir="2700000" algn="tl">
                    <a:srgbClr val="C0C0C0"/>
                  </a:outerShdw>
                </a:effectLst>
                <a:latin typeface="Arial" charset="0"/>
              </a:rPr>
              <a:t>) (4 kcal/g)</a:t>
            </a:r>
            <a:endParaRPr lang="en-US" sz="2800" b="0">
              <a:solidFill>
                <a:srgbClr val="000000"/>
              </a:solidFill>
              <a:latin typeface="Arial" charset="0"/>
            </a:endParaRPr>
          </a:p>
        </p:txBody>
      </p:sp>
      <p:sp>
        <p:nvSpPr>
          <p:cNvPr id="9226" name="Rectangle 10">
            <a:extLst>
              <a:ext uri="{FF2B5EF4-FFF2-40B4-BE49-F238E27FC236}">
                <a16:creationId xmlns:a16="http://schemas.microsoft.com/office/drawing/2014/main" id="{11212E6C-7417-4DE8-9306-6BD880034631}"/>
              </a:ext>
            </a:extLst>
          </p:cNvPr>
          <p:cNvSpPr>
            <a:spLocks noChangeArrowheads="1"/>
          </p:cNvSpPr>
          <p:nvPr/>
        </p:nvSpPr>
        <p:spPr bwMode="auto">
          <a:xfrm>
            <a:off x="3989388" y="2222500"/>
            <a:ext cx="1431925"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latin typeface="Arial" charset="0"/>
              </a:rPr>
              <a:t>Tipos</a:t>
            </a:r>
          </a:p>
        </p:txBody>
      </p:sp>
      <p:sp>
        <p:nvSpPr>
          <p:cNvPr id="9228" name="Text Box 12">
            <a:extLst>
              <a:ext uri="{FF2B5EF4-FFF2-40B4-BE49-F238E27FC236}">
                <a16:creationId xmlns:a16="http://schemas.microsoft.com/office/drawing/2014/main" id="{FAC0BD80-72C2-401F-AB2E-8CF3993D20DB}"/>
              </a:ext>
            </a:extLst>
          </p:cNvPr>
          <p:cNvSpPr txBox="1">
            <a:spLocks noChangeArrowheads="1"/>
          </p:cNvSpPr>
          <p:nvPr/>
        </p:nvSpPr>
        <p:spPr bwMode="auto">
          <a:xfrm>
            <a:off x="1247775" y="2703513"/>
            <a:ext cx="2747963" cy="701675"/>
          </a:xfrm>
          <a:prstGeom prst="rect">
            <a:avLst/>
          </a:prstGeom>
          <a:noFill/>
          <a:ln w="9525">
            <a:noFill/>
            <a:miter lim="800000"/>
            <a:headEnd/>
            <a:tailEnd/>
          </a:ln>
          <a:effectLst/>
        </p:spPr>
        <p:txBody>
          <a:bodyPr>
            <a:spAutoFit/>
          </a:bodyPr>
          <a:lstStyle/>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Polisacáridos/Complejos</a:t>
            </a:r>
          </a:p>
        </p:txBody>
      </p:sp>
      <p:sp>
        <p:nvSpPr>
          <p:cNvPr id="17415" name="Line 13">
            <a:extLst>
              <a:ext uri="{FF2B5EF4-FFF2-40B4-BE49-F238E27FC236}">
                <a16:creationId xmlns:a16="http://schemas.microsoft.com/office/drawing/2014/main" id="{03F2C0EC-01DF-4708-8166-94612CF879B2}"/>
              </a:ext>
            </a:extLst>
          </p:cNvPr>
          <p:cNvSpPr>
            <a:spLocks noChangeShapeType="1"/>
          </p:cNvSpPr>
          <p:nvPr/>
        </p:nvSpPr>
        <p:spPr bwMode="auto">
          <a:xfrm>
            <a:off x="4810125" y="1914525"/>
            <a:ext cx="0" cy="349250"/>
          </a:xfrm>
          <a:prstGeom prst="line">
            <a:avLst/>
          </a:prstGeom>
          <a:noFill/>
          <a:ln w="8255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416" name="Line 18">
            <a:extLst>
              <a:ext uri="{FF2B5EF4-FFF2-40B4-BE49-F238E27FC236}">
                <a16:creationId xmlns:a16="http://schemas.microsoft.com/office/drawing/2014/main" id="{BB6E98A0-57E8-4EB7-8BBA-495E2A625043}"/>
              </a:ext>
            </a:extLst>
          </p:cNvPr>
          <p:cNvSpPr>
            <a:spLocks noChangeShapeType="1"/>
          </p:cNvSpPr>
          <p:nvPr/>
        </p:nvSpPr>
        <p:spPr bwMode="auto">
          <a:xfrm>
            <a:off x="2554288" y="3378200"/>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35" name="Text Box 19">
            <a:extLst>
              <a:ext uri="{FF2B5EF4-FFF2-40B4-BE49-F238E27FC236}">
                <a16:creationId xmlns:a16="http://schemas.microsoft.com/office/drawing/2014/main" id="{6BABC881-A798-4916-8A24-7510CDD826E8}"/>
              </a:ext>
            </a:extLst>
          </p:cNvPr>
          <p:cNvSpPr txBox="1">
            <a:spLocks noChangeArrowheads="1"/>
          </p:cNvSpPr>
          <p:nvPr/>
        </p:nvSpPr>
        <p:spPr bwMode="auto">
          <a:xfrm>
            <a:off x="1693863" y="3660775"/>
            <a:ext cx="1874837" cy="603250"/>
          </a:xfrm>
          <a:prstGeom prst="rect">
            <a:avLst/>
          </a:prstGeom>
          <a:noFill/>
          <a:ln w="9525">
            <a:noFill/>
            <a:miter lim="800000"/>
            <a:headEnd/>
            <a:tailEnd/>
          </a:ln>
          <a:effectLst/>
        </p:spPr>
        <p:txBody>
          <a:bodyPr>
            <a:spAutoFit/>
          </a:bodyPr>
          <a:lstStyle/>
          <a:p>
            <a:pPr algn="ctr">
              <a:lnSpc>
                <a:spcPct val="70000"/>
              </a:lnSpc>
              <a:defRPr/>
            </a:pPr>
            <a:r>
              <a:rPr lang="es-PR" sz="2400">
                <a:effectLst>
                  <a:outerShdw blurRad="38100" dist="38100" dir="2700000" algn="tl">
                    <a:srgbClr val="C0C0C0"/>
                  </a:outerShdw>
                </a:effectLst>
                <a:latin typeface="Arial" charset="0"/>
              </a:rPr>
              <a:t>Glucógeno</a:t>
            </a:r>
          </a:p>
          <a:p>
            <a:pPr algn="ctr">
              <a:lnSpc>
                <a:spcPct val="70000"/>
              </a:lnSpc>
              <a:defRPr/>
            </a:pPr>
            <a:r>
              <a:rPr lang="es-PR" sz="2400"/>
              <a:t>(Reservas)</a:t>
            </a:r>
          </a:p>
        </p:txBody>
      </p:sp>
      <p:sp>
        <p:nvSpPr>
          <p:cNvPr id="17418" name="Text Box 25">
            <a:extLst>
              <a:ext uri="{FF2B5EF4-FFF2-40B4-BE49-F238E27FC236}">
                <a16:creationId xmlns:a16="http://schemas.microsoft.com/office/drawing/2014/main" id="{815B2230-59DA-4CBD-BB1C-ACC5F7963A30}"/>
              </a:ext>
            </a:extLst>
          </p:cNvPr>
          <p:cNvSpPr txBox="1">
            <a:spLocks noChangeArrowheads="1"/>
          </p:cNvSpPr>
          <p:nvPr/>
        </p:nvSpPr>
        <p:spPr bwMode="auto">
          <a:xfrm>
            <a:off x="565150" y="4235450"/>
            <a:ext cx="1433513"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s-PR" altLang="en-US" sz="2100" i="0">
                <a:solidFill>
                  <a:srgbClr val="000000"/>
                </a:solidFill>
                <a:latin typeface="Verdana" panose="020B0604030504040204" pitchFamily="34" charset="0"/>
              </a:rPr>
              <a:t>Hígado</a:t>
            </a:r>
          </a:p>
          <a:p>
            <a:pPr algn="ctr">
              <a:lnSpc>
                <a:spcPct val="90000"/>
              </a:lnSpc>
            </a:pPr>
            <a:r>
              <a:rPr lang="es-PR" altLang="en-US" sz="2100">
                <a:solidFill>
                  <a:srgbClr val="000000"/>
                </a:solidFill>
              </a:rPr>
              <a:t>(Hepático)</a:t>
            </a:r>
          </a:p>
        </p:txBody>
      </p:sp>
      <p:sp>
        <p:nvSpPr>
          <p:cNvPr id="17419" name="Freeform 27">
            <a:extLst>
              <a:ext uri="{FF2B5EF4-FFF2-40B4-BE49-F238E27FC236}">
                <a16:creationId xmlns:a16="http://schemas.microsoft.com/office/drawing/2014/main" id="{23E0ED1A-6A1C-4BBE-94D5-30C715BF2974}"/>
              </a:ext>
            </a:extLst>
          </p:cNvPr>
          <p:cNvSpPr>
            <a:spLocks/>
          </p:cNvSpPr>
          <p:nvPr/>
        </p:nvSpPr>
        <p:spPr bwMode="auto">
          <a:xfrm>
            <a:off x="2570163" y="2390775"/>
            <a:ext cx="1600200" cy="371475"/>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420" name="Freeform 28">
            <a:extLst>
              <a:ext uri="{FF2B5EF4-FFF2-40B4-BE49-F238E27FC236}">
                <a16:creationId xmlns:a16="http://schemas.microsoft.com/office/drawing/2014/main" id="{98A4410B-747A-47FA-88EF-8FD5F2B75E42}"/>
              </a:ext>
            </a:extLst>
          </p:cNvPr>
          <p:cNvSpPr>
            <a:spLocks/>
          </p:cNvSpPr>
          <p:nvPr/>
        </p:nvSpPr>
        <p:spPr bwMode="auto">
          <a:xfrm flipH="1">
            <a:off x="5243513" y="2419350"/>
            <a:ext cx="1930400" cy="371475"/>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9245" name="Text Box 29">
            <a:extLst>
              <a:ext uri="{FF2B5EF4-FFF2-40B4-BE49-F238E27FC236}">
                <a16:creationId xmlns:a16="http://schemas.microsoft.com/office/drawing/2014/main" id="{EEC83AA0-7937-4DE7-9BEA-B8DF933C463F}"/>
              </a:ext>
            </a:extLst>
          </p:cNvPr>
          <p:cNvSpPr txBox="1">
            <a:spLocks noChangeArrowheads="1"/>
          </p:cNvSpPr>
          <p:nvPr/>
        </p:nvSpPr>
        <p:spPr bwMode="auto">
          <a:xfrm>
            <a:off x="5757863" y="2703513"/>
            <a:ext cx="3013075" cy="701675"/>
          </a:xfrm>
          <a:prstGeom prst="rect">
            <a:avLst/>
          </a:prstGeom>
          <a:noFill/>
          <a:ln w="9525">
            <a:noFill/>
            <a:miter lim="800000"/>
            <a:headEnd/>
            <a:tailEnd/>
          </a:ln>
          <a:effectLst/>
        </p:spPr>
        <p:txBody>
          <a:bodyPr>
            <a:spAutoFit/>
          </a:bodyPr>
          <a:lstStyle/>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Monosacáridos/Simples</a:t>
            </a:r>
          </a:p>
        </p:txBody>
      </p:sp>
      <p:sp>
        <p:nvSpPr>
          <p:cNvPr id="17422" name="Freeform 30">
            <a:extLst>
              <a:ext uri="{FF2B5EF4-FFF2-40B4-BE49-F238E27FC236}">
                <a16:creationId xmlns:a16="http://schemas.microsoft.com/office/drawing/2014/main" id="{43C9F600-7ADA-4A35-B571-B06AE216A4E7}"/>
              </a:ext>
            </a:extLst>
          </p:cNvPr>
          <p:cNvSpPr>
            <a:spLocks/>
          </p:cNvSpPr>
          <p:nvPr/>
        </p:nvSpPr>
        <p:spPr bwMode="auto">
          <a:xfrm>
            <a:off x="1308100" y="3965575"/>
            <a:ext cx="595313" cy="317500"/>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423" name="Freeform 31">
            <a:extLst>
              <a:ext uri="{FF2B5EF4-FFF2-40B4-BE49-F238E27FC236}">
                <a16:creationId xmlns:a16="http://schemas.microsoft.com/office/drawing/2014/main" id="{97E01E14-3E33-482B-8C16-DB68B804A265}"/>
              </a:ext>
            </a:extLst>
          </p:cNvPr>
          <p:cNvSpPr>
            <a:spLocks/>
          </p:cNvSpPr>
          <p:nvPr/>
        </p:nvSpPr>
        <p:spPr bwMode="auto">
          <a:xfrm flipH="1">
            <a:off x="3352800" y="3965575"/>
            <a:ext cx="595313" cy="342900"/>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424" name="Text Box 32">
            <a:extLst>
              <a:ext uri="{FF2B5EF4-FFF2-40B4-BE49-F238E27FC236}">
                <a16:creationId xmlns:a16="http://schemas.microsoft.com/office/drawing/2014/main" id="{7A00338A-BD6D-4A0B-90FD-D3DD6469364C}"/>
              </a:ext>
            </a:extLst>
          </p:cNvPr>
          <p:cNvSpPr txBox="1">
            <a:spLocks noChangeArrowheads="1"/>
          </p:cNvSpPr>
          <p:nvPr/>
        </p:nvSpPr>
        <p:spPr bwMode="auto">
          <a:xfrm>
            <a:off x="2582863" y="4248150"/>
            <a:ext cx="2216150"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2100" i="0">
                <a:solidFill>
                  <a:srgbClr val="000000"/>
                </a:solidFill>
                <a:latin typeface="Verdana" panose="020B0604030504040204" pitchFamily="34" charset="0"/>
              </a:rPr>
              <a:t>Músculos Esqueletales</a:t>
            </a:r>
          </a:p>
          <a:p>
            <a:pPr algn="ctr">
              <a:lnSpc>
                <a:spcPct val="80000"/>
              </a:lnSpc>
            </a:pPr>
            <a:r>
              <a:rPr lang="es-PR" altLang="en-US" sz="2100">
                <a:solidFill>
                  <a:srgbClr val="000000"/>
                </a:solidFill>
              </a:rPr>
              <a:t>(Muscular)</a:t>
            </a:r>
          </a:p>
        </p:txBody>
      </p:sp>
      <p:sp>
        <p:nvSpPr>
          <p:cNvPr id="17425" name="Freeform 41">
            <a:extLst>
              <a:ext uri="{FF2B5EF4-FFF2-40B4-BE49-F238E27FC236}">
                <a16:creationId xmlns:a16="http://schemas.microsoft.com/office/drawing/2014/main" id="{BDEB0C70-2CC8-43C1-A124-5374F01CF8C9}"/>
              </a:ext>
            </a:extLst>
          </p:cNvPr>
          <p:cNvSpPr>
            <a:spLocks/>
          </p:cNvSpPr>
          <p:nvPr/>
        </p:nvSpPr>
        <p:spPr bwMode="auto">
          <a:xfrm>
            <a:off x="1270000" y="4905375"/>
            <a:ext cx="2624138" cy="304800"/>
          </a:xfrm>
          <a:custGeom>
            <a:avLst/>
            <a:gdLst>
              <a:gd name="T0" fmla="*/ 0 w 1653"/>
              <a:gd name="T1" fmla="*/ 0 h 443"/>
              <a:gd name="T2" fmla="*/ 0 w 1653"/>
              <a:gd name="T3" fmla="*/ 2147483647 h 443"/>
              <a:gd name="T4" fmla="*/ 2147483647 w 1653"/>
              <a:gd name="T5" fmla="*/ 2147483647 h 443"/>
              <a:gd name="T6" fmla="*/ 2147483647 w 1653"/>
              <a:gd name="T7" fmla="*/ 2147483647 h 443"/>
              <a:gd name="T8" fmla="*/ 0 60000 65536"/>
              <a:gd name="T9" fmla="*/ 0 60000 65536"/>
              <a:gd name="T10" fmla="*/ 0 60000 65536"/>
              <a:gd name="T11" fmla="*/ 0 60000 65536"/>
              <a:gd name="T12" fmla="*/ 0 w 1653"/>
              <a:gd name="T13" fmla="*/ 0 h 443"/>
              <a:gd name="T14" fmla="*/ 1653 w 1653"/>
              <a:gd name="T15" fmla="*/ 443 h 443"/>
            </a:gdLst>
            <a:ahLst/>
            <a:cxnLst>
              <a:cxn ang="T8">
                <a:pos x="T0" y="T1"/>
              </a:cxn>
              <a:cxn ang="T9">
                <a:pos x="T2" y="T3"/>
              </a:cxn>
              <a:cxn ang="T10">
                <a:pos x="T4" y="T5"/>
              </a:cxn>
              <a:cxn ang="T11">
                <a:pos x="T6" y="T7"/>
              </a:cxn>
            </a:cxnLst>
            <a:rect l="T12" t="T13" r="T14" b="T15"/>
            <a:pathLst>
              <a:path w="1653" h="443">
                <a:moveTo>
                  <a:pt x="0" y="0"/>
                </a:moveTo>
                <a:lnTo>
                  <a:pt x="0" y="443"/>
                </a:lnTo>
                <a:lnTo>
                  <a:pt x="1653" y="443"/>
                </a:lnTo>
                <a:lnTo>
                  <a:pt x="1653" y="159"/>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426" name="Text Box 43">
            <a:extLst>
              <a:ext uri="{FF2B5EF4-FFF2-40B4-BE49-F238E27FC236}">
                <a16:creationId xmlns:a16="http://schemas.microsoft.com/office/drawing/2014/main" id="{8C434F52-7952-4BDD-9F08-5F7253894553}"/>
              </a:ext>
            </a:extLst>
          </p:cNvPr>
          <p:cNvSpPr txBox="1">
            <a:spLocks noChangeArrowheads="1"/>
          </p:cNvSpPr>
          <p:nvPr/>
        </p:nvSpPr>
        <p:spPr bwMode="auto">
          <a:xfrm>
            <a:off x="1870075" y="5467350"/>
            <a:ext cx="13827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s-PR" altLang="en-US" sz="2000" i="0">
                <a:latin typeface="Arial" panose="020B0604020202020204" pitchFamily="34" charset="0"/>
              </a:rPr>
              <a:t>2,000 kcal</a:t>
            </a:r>
          </a:p>
        </p:txBody>
      </p:sp>
      <p:sp>
        <p:nvSpPr>
          <p:cNvPr id="17427" name="Line 44">
            <a:extLst>
              <a:ext uri="{FF2B5EF4-FFF2-40B4-BE49-F238E27FC236}">
                <a16:creationId xmlns:a16="http://schemas.microsoft.com/office/drawing/2014/main" id="{3F60361D-EE43-4924-B87A-FB2F9292493E}"/>
              </a:ext>
            </a:extLst>
          </p:cNvPr>
          <p:cNvSpPr>
            <a:spLocks noChangeShapeType="1"/>
          </p:cNvSpPr>
          <p:nvPr/>
        </p:nvSpPr>
        <p:spPr bwMode="auto">
          <a:xfrm>
            <a:off x="2554288" y="5219700"/>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428" name="Text Box 45">
            <a:extLst>
              <a:ext uri="{FF2B5EF4-FFF2-40B4-BE49-F238E27FC236}">
                <a16:creationId xmlns:a16="http://schemas.microsoft.com/office/drawing/2014/main" id="{4A031A7A-A815-47C7-A893-FDD44A4CC41C}"/>
              </a:ext>
            </a:extLst>
          </p:cNvPr>
          <p:cNvSpPr txBox="1">
            <a:spLocks noChangeArrowheads="1"/>
          </p:cNvSpPr>
          <p:nvPr/>
        </p:nvSpPr>
        <p:spPr bwMode="auto">
          <a:xfrm>
            <a:off x="358775" y="6021388"/>
            <a:ext cx="5726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s-PR" altLang="en-US" sz="2000">
                <a:latin typeface="Verdana" panose="020B0604030504040204" pitchFamily="34" charset="0"/>
              </a:rPr>
              <a:t>Energía Rápida Deportes de Tolerancia</a:t>
            </a:r>
          </a:p>
          <a:p>
            <a:pPr algn="ctr">
              <a:lnSpc>
                <a:spcPct val="90000"/>
              </a:lnSpc>
            </a:pPr>
            <a:r>
              <a:rPr lang="es-PR" altLang="en-US" sz="2000" i="0">
                <a:latin typeface="Arial" panose="020B0604020202020204" pitchFamily="34" charset="0"/>
              </a:rPr>
              <a:t>(Actividad Muscular Intensa)</a:t>
            </a:r>
          </a:p>
        </p:txBody>
      </p:sp>
      <p:sp>
        <p:nvSpPr>
          <p:cNvPr id="17429" name="Line 46">
            <a:extLst>
              <a:ext uri="{FF2B5EF4-FFF2-40B4-BE49-F238E27FC236}">
                <a16:creationId xmlns:a16="http://schemas.microsoft.com/office/drawing/2014/main" id="{3F7A832B-5CFA-4FD4-AA9F-98BF67D1BD80}"/>
              </a:ext>
            </a:extLst>
          </p:cNvPr>
          <p:cNvSpPr>
            <a:spLocks noChangeShapeType="1"/>
          </p:cNvSpPr>
          <p:nvPr/>
        </p:nvSpPr>
        <p:spPr bwMode="auto">
          <a:xfrm>
            <a:off x="2566988" y="5778500"/>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430" name="Line 47">
            <a:extLst>
              <a:ext uri="{FF2B5EF4-FFF2-40B4-BE49-F238E27FC236}">
                <a16:creationId xmlns:a16="http://schemas.microsoft.com/office/drawing/2014/main" id="{B78F1B69-AF19-4A32-B996-45654A499755}"/>
              </a:ext>
            </a:extLst>
          </p:cNvPr>
          <p:cNvSpPr>
            <a:spLocks noChangeShapeType="1"/>
          </p:cNvSpPr>
          <p:nvPr/>
        </p:nvSpPr>
        <p:spPr bwMode="auto">
          <a:xfrm>
            <a:off x="7164388" y="3378200"/>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64" name="Text Box 48">
            <a:extLst>
              <a:ext uri="{FF2B5EF4-FFF2-40B4-BE49-F238E27FC236}">
                <a16:creationId xmlns:a16="http://schemas.microsoft.com/office/drawing/2014/main" id="{E8B2CDAD-3716-49A8-9A63-D82061048B9F}"/>
              </a:ext>
            </a:extLst>
          </p:cNvPr>
          <p:cNvSpPr txBox="1">
            <a:spLocks noChangeArrowheads="1"/>
          </p:cNvSpPr>
          <p:nvPr/>
        </p:nvSpPr>
        <p:spPr bwMode="auto">
          <a:xfrm>
            <a:off x="6462713" y="3660775"/>
            <a:ext cx="1450975" cy="347663"/>
          </a:xfrm>
          <a:prstGeom prst="rect">
            <a:avLst/>
          </a:prstGeom>
          <a:noFill/>
          <a:ln w="9525">
            <a:noFill/>
            <a:miter lim="800000"/>
            <a:headEnd/>
            <a:tailEnd/>
          </a:ln>
          <a:effectLst/>
        </p:spPr>
        <p:txBody>
          <a:bodyPr>
            <a:spAutoFit/>
          </a:bodyPr>
          <a:lstStyle/>
          <a:p>
            <a:pPr algn="ctr">
              <a:lnSpc>
                <a:spcPct val="70000"/>
              </a:lnSpc>
              <a:defRPr/>
            </a:pPr>
            <a:r>
              <a:rPr lang="es-PR" sz="2400">
                <a:effectLst>
                  <a:outerShdw blurRad="38100" dist="38100" dir="2700000" algn="tl">
                    <a:srgbClr val="C0C0C0"/>
                  </a:outerShdw>
                </a:effectLst>
                <a:latin typeface="Arial" charset="0"/>
              </a:rPr>
              <a:t>Glucosa</a:t>
            </a:r>
          </a:p>
        </p:txBody>
      </p:sp>
      <p:sp>
        <p:nvSpPr>
          <p:cNvPr id="17432" name="Line 50">
            <a:extLst>
              <a:ext uri="{FF2B5EF4-FFF2-40B4-BE49-F238E27FC236}">
                <a16:creationId xmlns:a16="http://schemas.microsoft.com/office/drawing/2014/main" id="{1EB10FFF-F07D-452D-B881-6CA3382C01EC}"/>
              </a:ext>
            </a:extLst>
          </p:cNvPr>
          <p:cNvSpPr>
            <a:spLocks noChangeShapeType="1"/>
          </p:cNvSpPr>
          <p:nvPr/>
        </p:nvSpPr>
        <p:spPr bwMode="auto">
          <a:xfrm>
            <a:off x="7164388" y="3924300"/>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67" name="Text Box 51">
            <a:extLst>
              <a:ext uri="{FF2B5EF4-FFF2-40B4-BE49-F238E27FC236}">
                <a16:creationId xmlns:a16="http://schemas.microsoft.com/office/drawing/2014/main" id="{088AB7E8-4119-4188-893A-E2D6EC7E9B32}"/>
              </a:ext>
            </a:extLst>
          </p:cNvPr>
          <p:cNvSpPr txBox="1">
            <a:spLocks noChangeArrowheads="1"/>
          </p:cNvSpPr>
          <p:nvPr/>
        </p:nvSpPr>
        <p:spPr bwMode="auto">
          <a:xfrm>
            <a:off x="5751513" y="4206875"/>
            <a:ext cx="2722562" cy="968375"/>
          </a:xfrm>
          <a:prstGeom prst="rect">
            <a:avLst/>
          </a:prstGeom>
          <a:noFill/>
          <a:ln w="9525">
            <a:noFill/>
            <a:miter lim="800000"/>
            <a:headEnd/>
            <a:tailEnd/>
          </a:ln>
          <a:effectLst/>
        </p:spPr>
        <p:txBody>
          <a:bodyPr>
            <a:spAutoFit/>
          </a:bodyPr>
          <a:lstStyle/>
          <a:p>
            <a:pPr algn="ctr">
              <a:lnSpc>
                <a:spcPct val="80000"/>
              </a:lnSpc>
              <a:defRPr/>
            </a:pPr>
            <a:r>
              <a:rPr lang="es-PR" sz="2400">
                <a:effectLst>
                  <a:outerShdw blurRad="38100" dist="38100" dir="2700000" algn="tl">
                    <a:srgbClr val="C0C0C0"/>
                  </a:outerShdw>
                </a:effectLst>
                <a:latin typeface="Verdana" pitchFamily="34" charset="0"/>
              </a:rPr>
              <a:t>Transportada</a:t>
            </a:r>
          </a:p>
          <a:p>
            <a:pPr algn="ctr">
              <a:lnSpc>
                <a:spcPct val="80000"/>
              </a:lnSpc>
              <a:defRPr/>
            </a:pPr>
            <a:r>
              <a:rPr lang="es-PR" sz="2400">
                <a:effectLst>
                  <a:outerShdw blurRad="38100" dist="38100" dir="2700000" algn="tl">
                    <a:srgbClr val="C0C0C0"/>
                  </a:outerShdw>
                </a:effectLst>
                <a:latin typeface="Verdana" pitchFamily="34" charset="0"/>
              </a:rPr>
              <a:t>en la</a:t>
            </a:r>
          </a:p>
          <a:p>
            <a:pPr algn="ctr">
              <a:lnSpc>
                <a:spcPct val="80000"/>
              </a:lnSpc>
              <a:defRPr/>
            </a:pPr>
            <a:r>
              <a:rPr lang="es-PR" sz="2400">
                <a:effectLst>
                  <a:outerShdw blurRad="38100" dist="38100" dir="2700000" algn="tl">
                    <a:srgbClr val="C0C0C0"/>
                  </a:outerShdw>
                </a:effectLst>
                <a:latin typeface="Verdana" pitchFamily="34" charset="0"/>
              </a:rPr>
              <a:t>Sangre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19"/>
                                        </p:tgtEl>
                                        <p:attrNameLst>
                                          <p:attrName>style.visibility</p:attrName>
                                        </p:attrNameLst>
                                      </p:cBhvr>
                                      <p:to>
                                        <p:strVal val="visible"/>
                                      </p:to>
                                    </p:set>
                                    <p:animEffect transition="in" filter="wipe(left)">
                                      <p:cBhvr>
                                        <p:cTn id="7" dur="50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2" descr="Contents">
            <a:extLst>
              <a:ext uri="{FF2B5EF4-FFF2-40B4-BE49-F238E27FC236}">
                <a16:creationId xmlns:a16="http://schemas.microsoft.com/office/drawing/2014/main" id="{4974EF3C-61A8-4F04-82AE-19BE10CE73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883" name="Text Box 3">
            <a:extLst>
              <a:ext uri="{FF2B5EF4-FFF2-40B4-BE49-F238E27FC236}">
                <a16:creationId xmlns:a16="http://schemas.microsoft.com/office/drawing/2014/main" id="{560841D1-B591-4A1E-9AE4-54F2043707AA}"/>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Energético: </a:t>
            </a:r>
            <a:r>
              <a:rPr lang="en-US" altLang="en-US" sz="3200" i="0">
                <a:solidFill>
                  <a:schemeClr val="accent2"/>
                </a:solidFill>
                <a:latin typeface="Arial" panose="020B0604020202020204" pitchFamily="34" charset="0"/>
              </a:rPr>
              <a:t>Ejercicio Submáximo</a:t>
            </a:r>
          </a:p>
        </p:txBody>
      </p:sp>
      <p:sp>
        <p:nvSpPr>
          <p:cNvPr id="378884" name="Rectangle 4">
            <a:extLst>
              <a:ext uri="{FF2B5EF4-FFF2-40B4-BE49-F238E27FC236}">
                <a16:creationId xmlns:a16="http://schemas.microsoft.com/office/drawing/2014/main" id="{6B43625D-262D-4E65-B156-E5DD1B886725}"/>
              </a:ext>
            </a:extLst>
          </p:cNvPr>
          <p:cNvSpPr>
            <a:spLocks noChangeArrowheads="1"/>
          </p:cNvSpPr>
          <p:nvPr/>
        </p:nvSpPr>
        <p:spPr bwMode="auto">
          <a:xfrm>
            <a:off x="2209800" y="1200150"/>
            <a:ext cx="4738688" cy="312738"/>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2600" i="0">
                <a:effectLst>
                  <a:outerShdw blurRad="38100" dist="38100" dir="2700000" algn="tl">
                    <a:srgbClr val="C0C0C0"/>
                  </a:outerShdw>
                </a:effectLst>
                <a:latin typeface="Arial Black" pitchFamily="34" charset="0"/>
              </a:rPr>
              <a:t>CONSUMO ENERGÉTICO</a:t>
            </a:r>
          </a:p>
        </p:txBody>
      </p:sp>
      <p:sp>
        <p:nvSpPr>
          <p:cNvPr id="378885" name="Rectangle 5">
            <a:extLst>
              <a:ext uri="{FF2B5EF4-FFF2-40B4-BE49-F238E27FC236}">
                <a16:creationId xmlns:a16="http://schemas.microsoft.com/office/drawing/2014/main" id="{BF1A5527-FDF1-4AFD-A22C-3D720DD06947}"/>
              </a:ext>
            </a:extLst>
          </p:cNvPr>
          <p:cNvSpPr>
            <a:spLocks noChangeArrowheads="1"/>
          </p:cNvSpPr>
          <p:nvPr/>
        </p:nvSpPr>
        <p:spPr bwMode="auto">
          <a:xfrm>
            <a:off x="2800350" y="2251075"/>
            <a:ext cx="3479800" cy="3365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Índice Metabólico</a:t>
            </a:r>
          </a:p>
        </p:txBody>
      </p:sp>
      <p:sp>
        <p:nvSpPr>
          <p:cNvPr id="378886" name="Rectangle 6">
            <a:extLst>
              <a:ext uri="{FF2B5EF4-FFF2-40B4-BE49-F238E27FC236}">
                <a16:creationId xmlns:a16="http://schemas.microsoft.com/office/drawing/2014/main" id="{7BFDF7D3-F1F3-40D6-858C-3E5F10CC7A8F}"/>
              </a:ext>
            </a:extLst>
          </p:cNvPr>
          <p:cNvSpPr>
            <a:spLocks noChangeArrowheads="1"/>
          </p:cNvSpPr>
          <p:nvPr/>
        </p:nvSpPr>
        <p:spPr bwMode="auto">
          <a:xfrm>
            <a:off x="1798638" y="3706813"/>
            <a:ext cx="5678487" cy="6381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Potencia Ergométrica (Intensidad):</a:t>
            </a:r>
          </a:p>
          <a:p>
            <a:pPr marL="342900" indent="-342900" algn="ctr">
              <a:lnSpc>
                <a:spcPct val="60000"/>
              </a:lnSpc>
              <a:spcBef>
                <a:spcPct val="20000"/>
              </a:spcBef>
              <a:defRPr/>
            </a:pPr>
            <a:r>
              <a:rPr lang="es-PR" sz="2600">
                <a:solidFill>
                  <a:srgbClr val="000000"/>
                </a:solidFill>
                <a:effectLst>
                  <a:outerShdw blurRad="38100" dist="38100" dir="2700000" algn="tl">
                    <a:srgbClr val="C0C0C0"/>
                  </a:outerShdw>
                </a:effectLst>
                <a:latin typeface="Arial" charset="0"/>
              </a:rPr>
              <a:t>Estable/Constante</a:t>
            </a:r>
            <a:endParaRPr lang="en-US" sz="2600" baseline="30000">
              <a:solidFill>
                <a:srgbClr val="000000"/>
              </a:solidFill>
              <a:effectLst>
                <a:outerShdw blurRad="38100" dist="38100" dir="2700000" algn="tl">
                  <a:srgbClr val="C0C0C0"/>
                </a:outerShdw>
              </a:effectLst>
              <a:latin typeface="Arial" charset="0"/>
            </a:endParaRPr>
          </a:p>
        </p:txBody>
      </p:sp>
      <p:sp>
        <p:nvSpPr>
          <p:cNvPr id="164871" name="Text Box 7">
            <a:extLst>
              <a:ext uri="{FF2B5EF4-FFF2-40B4-BE49-F238E27FC236}">
                <a16:creationId xmlns:a16="http://schemas.microsoft.com/office/drawing/2014/main" id="{91A08B56-D52A-4AB2-BC55-2FBFBA3088A8}"/>
              </a:ext>
            </a:extLst>
          </p:cNvPr>
          <p:cNvSpPr txBox="1">
            <a:spLocks noChangeArrowheads="1"/>
          </p:cNvSpPr>
          <p:nvPr/>
        </p:nvSpPr>
        <p:spPr bwMode="auto">
          <a:xfrm>
            <a:off x="644525" y="2871788"/>
            <a:ext cx="8016875"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EJERCICIO AGUDO: Prolongado y Submáximo</a:t>
            </a:r>
            <a:endParaRPr lang="en-US" altLang="en-US" sz="2400">
              <a:latin typeface="Arial" panose="020B0604020202020204" pitchFamily="34" charset="0"/>
            </a:endParaRPr>
          </a:p>
        </p:txBody>
      </p:sp>
      <p:sp>
        <p:nvSpPr>
          <p:cNvPr id="164872" name="Line 8">
            <a:extLst>
              <a:ext uri="{FF2B5EF4-FFF2-40B4-BE49-F238E27FC236}">
                <a16:creationId xmlns:a16="http://schemas.microsoft.com/office/drawing/2014/main" id="{59FA17E8-E95A-41E4-9095-661D02B46958}"/>
              </a:ext>
            </a:extLst>
          </p:cNvPr>
          <p:cNvSpPr>
            <a:spLocks noChangeShapeType="1"/>
          </p:cNvSpPr>
          <p:nvPr/>
        </p:nvSpPr>
        <p:spPr bwMode="auto">
          <a:xfrm>
            <a:off x="4532313" y="1860550"/>
            <a:ext cx="0" cy="42545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8889" name="Rectangle 9">
            <a:extLst>
              <a:ext uri="{FF2B5EF4-FFF2-40B4-BE49-F238E27FC236}">
                <a16:creationId xmlns:a16="http://schemas.microsoft.com/office/drawing/2014/main" id="{12896451-93E2-411C-9040-80B83BB6FC2C}"/>
              </a:ext>
            </a:extLst>
          </p:cNvPr>
          <p:cNvSpPr>
            <a:spLocks noChangeArrowheads="1"/>
          </p:cNvSpPr>
          <p:nvPr/>
        </p:nvSpPr>
        <p:spPr bwMode="auto">
          <a:xfrm>
            <a:off x="2344738" y="4638675"/>
            <a:ext cx="4951412" cy="2841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Bastante por Abajo del UL</a:t>
            </a:r>
          </a:p>
        </p:txBody>
      </p:sp>
      <p:sp>
        <p:nvSpPr>
          <p:cNvPr id="378891" name="Rectangle 11">
            <a:extLst>
              <a:ext uri="{FF2B5EF4-FFF2-40B4-BE49-F238E27FC236}">
                <a16:creationId xmlns:a16="http://schemas.microsoft.com/office/drawing/2014/main" id="{6C9EFF7C-CAAE-44B6-9305-3F39A3E2FE93}"/>
              </a:ext>
            </a:extLst>
          </p:cNvPr>
          <p:cNvSpPr>
            <a:spLocks noChangeArrowheads="1"/>
          </p:cNvSpPr>
          <p:nvPr/>
        </p:nvSpPr>
        <p:spPr bwMode="auto">
          <a:xfrm>
            <a:off x="3567113" y="5308600"/>
            <a:ext cx="2160587" cy="3968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600" i="0">
                <a:solidFill>
                  <a:srgbClr val="000000"/>
                </a:solidFill>
                <a:latin typeface="Verdana" pitchFamily="34" charset="0"/>
              </a:rPr>
              <a:t>Lento  VO</a:t>
            </a:r>
            <a:r>
              <a:rPr lang="es-PR" sz="2600" i="0" baseline="-25000">
                <a:solidFill>
                  <a:srgbClr val="000000"/>
                </a:solidFill>
                <a:latin typeface="Verdana" pitchFamily="34" charset="0"/>
              </a:rPr>
              <a:t>2</a:t>
            </a:r>
            <a:endParaRPr lang="en-US" sz="2600" i="0" baseline="-25000">
              <a:solidFill>
                <a:srgbClr val="000000"/>
              </a:solidFill>
              <a:latin typeface="Verdana" pitchFamily="34" charset="0"/>
            </a:endParaRPr>
          </a:p>
        </p:txBody>
      </p:sp>
      <p:sp>
        <p:nvSpPr>
          <p:cNvPr id="378893" name="Rectangle 13">
            <a:extLst>
              <a:ext uri="{FF2B5EF4-FFF2-40B4-BE49-F238E27FC236}">
                <a16:creationId xmlns:a16="http://schemas.microsoft.com/office/drawing/2014/main" id="{60F250AE-A7EC-4F5B-BF2E-8AFFA563F0EA}"/>
              </a:ext>
            </a:extLst>
          </p:cNvPr>
          <p:cNvSpPr>
            <a:spLocks noChangeArrowheads="1"/>
          </p:cNvSpPr>
          <p:nvPr/>
        </p:nvSpPr>
        <p:spPr bwMode="auto">
          <a:xfrm>
            <a:off x="4905375" y="4975225"/>
            <a:ext cx="293688" cy="3603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3000" i="0">
                <a:solidFill>
                  <a:srgbClr val="000000"/>
                </a:solidFill>
                <a:latin typeface="Verdana" pitchFamily="34" charset="0"/>
              </a:rPr>
              <a:t>.</a:t>
            </a:r>
            <a:endParaRPr lang="en-US" sz="3000" i="0" baseline="-25000">
              <a:solidFill>
                <a:srgbClr val="000000"/>
              </a:solidFill>
              <a:latin typeface="Verdana" pitchFamily="34" charset="0"/>
            </a:endParaRPr>
          </a:p>
        </p:txBody>
      </p:sp>
      <p:sp>
        <p:nvSpPr>
          <p:cNvPr id="378894" name="Rectangle 14">
            <a:extLst>
              <a:ext uri="{FF2B5EF4-FFF2-40B4-BE49-F238E27FC236}">
                <a16:creationId xmlns:a16="http://schemas.microsoft.com/office/drawing/2014/main" id="{FF416675-0049-4F68-A090-600A239CF994}"/>
              </a:ext>
            </a:extLst>
          </p:cNvPr>
          <p:cNvSpPr>
            <a:spLocks noChangeArrowheads="1"/>
          </p:cNvSpPr>
          <p:nvPr/>
        </p:nvSpPr>
        <p:spPr bwMode="auto">
          <a:xfrm>
            <a:off x="2471738" y="1536700"/>
            <a:ext cx="4268787" cy="312738"/>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2600" i="0">
                <a:effectLst>
                  <a:outerShdw blurRad="38100" dist="38100" dir="2700000" algn="tl">
                    <a:srgbClr val="C0C0C0"/>
                  </a:outerShdw>
                </a:effectLst>
                <a:latin typeface="Arial Black" pitchFamily="34" charset="0"/>
              </a:rPr>
              <a:t>(USO DE LA ENERGÍA)</a:t>
            </a:r>
          </a:p>
        </p:txBody>
      </p:sp>
      <p:sp>
        <p:nvSpPr>
          <p:cNvPr id="164877" name="Line 22">
            <a:extLst>
              <a:ext uri="{FF2B5EF4-FFF2-40B4-BE49-F238E27FC236}">
                <a16:creationId xmlns:a16="http://schemas.microsoft.com/office/drawing/2014/main" id="{44838FC8-7168-4569-9A74-CA74C526C5FD}"/>
              </a:ext>
            </a:extLst>
          </p:cNvPr>
          <p:cNvSpPr>
            <a:spLocks noChangeShapeType="1"/>
          </p:cNvSpPr>
          <p:nvPr/>
        </p:nvSpPr>
        <p:spPr bwMode="auto">
          <a:xfrm flipV="1">
            <a:off x="4837113" y="5256213"/>
            <a:ext cx="0" cy="382587"/>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8909" name="Rectangle 29">
            <a:extLst>
              <a:ext uri="{FF2B5EF4-FFF2-40B4-BE49-F238E27FC236}">
                <a16:creationId xmlns:a16="http://schemas.microsoft.com/office/drawing/2014/main" id="{0FF01A28-12D6-4EA2-ABDA-1FFE62A6FC3A}"/>
              </a:ext>
            </a:extLst>
          </p:cNvPr>
          <p:cNvSpPr>
            <a:spLocks noChangeArrowheads="1"/>
          </p:cNvSpPr>
          <p:nvPr/>
        </p:nvSpPr>
        <p:spPr bwMode="auto">
          <a:xfrm>
            <a:off x="2728913" y="6202363"/>
            <a:ext cx="3892550" cy="3968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600" i="0">
                <a:solidFill>
                  <a:srgbClr val="000000"/>
                </a:solidFill>
                <a:latin typeface="Verdana" pitchFamily="34" charset="0"/>
              </a:rPr>
              <a:t>Desviación del VO</a:t>
            </a:r>
            <a:r>
              <a:rPr lang="es-PR" sz="2600" i="0" baseline="-25000">
                <a:solidFill>
                  <a:srgbClr val="000000"/>
                </a:solidFill>
                <a:latin typeface="Verdana" pitchFamily="34" charset="0"/>
              </a:rPr>
              <a:t>2</a:t>
            </a:r>
            <a:endParaRPr lang="en-US" sz="2600" i="0" baseline="-25000">
              <a:solidFill>
                <a:srgbClr val="000000"/>
              </a:solidFill>
              <a:latin typeface="Verdana" pitchFamily="34" charset="0"/>
            </a:endParaRPr>
          </a:p>
        </p:txBody>
      </p:sp>
      <p:sp>
        <p:nvSpPr>
          <p:cNvPr id="378910" name="Rectangle 30">
            <a:extLst>
              <a:ext uri="{FF2B5EF4-FFF2-40B4-BE49-F238E27FC236}">
                <a16:creationId xmlns:a16="http://schemas.microsoft.com/office/drawing/2014/main" id="{5A384F67-4961-4D5E-9470-54D226ADADBA}"/>
              </a:ext>
            </a:extLst>
          </p:cNvPr>
          <p:cNvSpPr>
            <a:spLocks noChangeArrowheads="1"/>
          </p:cNvSpPr>
          <p:nvPr/>
        </p:nvSpPr>
        <p:spPr bwMode="auto">
          <a:xfrm>
            <a:off x="5673725" y="5892800"/>
            <a:ext cx="293688" cy="3603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3000" i="0">
                <a:solidFill>
                  <a:srgbClr val="000000"/>
                </a:solidFill>
                <a:latin typeface="Verdana" pitchFamily="34" charset="0"/>
              </a:rPr>
              <a:t>.</a:t>
            </a:r>
            <a:endParaRPr lang="en-US" sz="3000" i="0" baseline="-25000">
              <a:solidFill>
                <a:srgbClr val="000000"/>
              </a:solidFill>
              <a:latin typeface="Verdana" pitchFamily="34" charset="0"/>
            </a:endParaRPr>
          </a:p>
        </p:txBody>
      </p:sp>
      <p:sp>
        <p:nvSpPr>
          <p:cNvPr id="164880" name="Rectangle 31">
            <a:extLst>
              <a:ext uri="{FF2B5EF4-FFF2-40B4-BE49-F238E27FC236}">
                <a16:creationId xmlns:a16="http://schemas.microsoft.com/office/drawing/2014/main" id="{4B2DA8E0-AD47-4E52-9B13-71579A7AD55F}"/>
              </a:ext>
            </a:extLst>
          </p:cNvPr>
          <p:cNvSpPr>
            <a:spLocks noChangeArrowheads="1"/>
          </p:cNvSpPr>
          <p:nvPr/>
        </p:nvSpPr>
        <p:spPr bwMode="auto">
          <a:xfrm>
            <a:off x="2813050" y="6062663"/>
            <a:ext cx="3717925" cy="608012"/>
          </a:xfrm>
          <a:prstGeom prst="rect">
            <a:avLst/>
          </a:prstGeom>
          <a:noFill/>
          <a:ln w="539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4881" name="Line 33">
            <a:extLst>
              <a:ext uri="{FF2B5EF4-FFF2-40B4-BE49-F238E27FC236}">
                <a16:creationId xmlns:a16="http://schemas.microsoft.com/office/drawing/2014/main" id="{CBF79000-455E-43B8-A577-E1B771B549EA}"/>
              </a:ext>
            </a:extLst>
          </p:cNvPr>
          <p:cNvSpPr>
            <a:spLocks noChangeShapeType="1"/>
          </p:cNvSpPr>
          <p:nvPr/>
        </p:nvSpPr>
        <p:spPr bwMode="auto">
          <a:xfrm>
            <a:off x="4545013" y="2559050"/>
            <a:ext cx="0" cy="42545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4882" name="Line 34">
            <a:extLst>
              <a:ext uri="{FF2B5EF4-FFF2-40B4-BE49-F238E27FC236}">
                <a16:creationId xmlns:a16="http://schemas.microsoft.com/office/drawing/2014/main" id="{A62E8594-2411-4D07-8643-457403D0AB4A}"/>
              </a:ext>
            </a:extLst>
          </p:cNvPr>
          <p:cNvSpPr>
            <a:spLocks noChangeShapeType="1"/>
          </p:cNvSpPr>
          <p:nvPr/>
        </p:nvSpPr>
        <p:spPr bwMode="auto">
          <a:xfrm>
            <a:off x="4557713" y="3244850"/>
            <a:ext cx="0" cy="42545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4883" name="Line 35">
            <a:extLst>
              <a:ext uri="{FF2B5EF4-FFF2-40B4-BE49-F238E27FC236}">
                <a16:creationId xmlns:a16="http://schemas.microsoft.com/office/drawing/2014/main" id="{59578AC5-0C07-479B-AD96-FAA9DB78D821}"/>
              </a:ext>
            </a:extLst>
          </p:cNvPr>
          <p:cNvSpPr>
            <a:spLocks noChangeShapeType="1"/>
          </p:cNvSpPr>
          <p:nvPr/>
        </p:nvSpPr>
        <p:spPr bwMode="auto">
          <a:xfrm>
            <a:off x="4557713" y="4286250"/>
            <a:ext cx="0" cy="42545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4884" name="Line 36">
            <a:extLst>
              <a:ext uri="{FF2B5EF4-FFF2-40B4-BE49-F238E27FC236}">
                <a16:creationId xmlns:a16="http://schemas.microsoft.com/office/drawing/2014/main" id="{3A2243B1-90C1-4F4A-8291-A436D23AE697}"/>
              </a:ext>
            </a:extLst>
          </p:cNvPr>
          <p:cNvSpPr>
            <a:spLocks noChangeShapeType="1"/>
          </p:cNvSpPr>
          <p:nvPr/>
        </p:nvSpPr>
        <p:spPr bwMode="auto">
          <a:xfrm>
            <a:off x="4570413" y="4959350"/>
            <a:ext cx="0" cy="42545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4885" name="Line 37">
            <a:extLst>
              <a:ext uri="{FF2B5EF4-FFF2-40B4-BE49-F238E27FC236}">
                <a16:creationId xmlns:a16="http://schemas.microsoft.com/office/drawing/2014/main" id="{37C59F57-5921-49B0-873A-34B34ED75D77}"/>
              </a:ext>
            </a:extLst>
          </p:cNvPr>
          <p:cNvSpPr>
            <a:spLocks noChangeShapeType="1"/>
          </p:cNvSpPr>
          <p:nvPr/>
        </p:nvSpPr>
        <p:spPr bwMode="auto">
          <a:xfrm>
            <a:off x="4583113" y="5607050"/>
            <a:ext cx="0" cy="42545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8883"/>
                                        </p:tgtEl>
                                        <p:attrNameLst>
                                          <p:attrName>style.visibility</p:attrName>
                                        </p:attrNameLst>
                                      </p:cBhvr>
                                      <p:to>
                                        <p:strVal val="visible"/>
                                      </p:to>
                                    </p:set>
                                    <p:animEffect transition="in" filter="wipe(left)">
                                      <p:cBhvr>
                                        <p:cTn id="7" dur="500"/>
                                        <p:tgtEl>
                                          <p:spTgt spid="378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883"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90" name="Picture 2" descr="Contents">
            <a:extLst>
              <a:ext uri="{FF2B5EF4-FFF2-40B4-BE49-F238E27FC236}">
                <a16:creationId xmlns:a16="http://schemas.microsoft.com/office/drawing/2014/main" id="{129F0AB9-F2E8-4357-80C2-1570D672E3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950" name="Text Box 22">
            <a:extLst>
              <a:ext uri="{FF2B5EF4-FFF2-40B4-BE49-F238E27FC236}">
                <a16:creationId xmlns:a16="http://schemas.microsoft.com/office/drawing/2014/main" id="{CC629D2C-78D7-42C1-93DB-ED7072839B71}"/>
              </a:ext>
            </a:extLst>
          </p:cNvPr>
          <p:cNvSpPr txBox="1">
            <a:spLocks noChangeArrowheads="1"/>
          </p:cNvSpPr>
          <p:nvPr/>
        </p:nvSpPr>
        <p:spPr bwMode="auto">
          <a:xfrm>
            <a:off x="276225" y="3619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EJERCICIO SUBMÁXIMO: Índice Metabólico</a:t>
            </a:r>
          </a:p>
        </p:txBody>
      </p:sp>
      <p:sp>
        <p:nvSpPr>
          <p:cNvPr id="380951" name="Rectangle 23">
            <a:extLst>
              <a:ext uri="{FF2B5EF4-FFF2-40B4-BE49-F238E27FC236}">
                <a16:creationId xmlns:a16="http://schemas.microsoft.com/office/drawing/2014/main" id="{9BACE6AD-B8F1-4361-B5B3-3ADED3AF84A7}"/>
              </a:ext>
            </a:extLst>
          </p:cNvPr>
          <p:cNvSpPr>
            <a:spLocks noChangeArrowheads="1"/>
          </p:cNvSpPr>
          <p:nvPr/>
        </p:nvSpPr>
        <p:spPr bwMode="auto">
          <a:xfrm>
            <a:off x="606425" y="1339850"/>
            <a:ext cx="8042275" cy="5730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5000" i="0">
                <a:effectLst>
                  <a:outerShdw blurRad="38100" dist="38100" dir="2700000" algn="tl">
                    <a:srgbClr val="C0C0C0"/>
                  </a:outerShdw>
                </a:effectLst>
                <a:latin typeface="Arial Black" pitchFamily="34" charset="0"/>
              </a:rPr>
              <a:t>DESVIACIÓN DEL VO</a:t>
            </a:r>
            <a:r>
              <a:rPr lang="en-US" sz="5000" i="0" baseline="-25000">
                <a:effectLst>
                  <a:outerShdw blurRad="38100" dist="38100" dir="2700000" algn="tl">
                    <a:srgbClr val="C0C0C0"/>
                  </a:outerShdw>
                </a:effectLst>
                <a:latin typeface="Arial Black" pitchFamily="34" charset="0"/>
              </a:rPr>
              <a:t>2</a:t>
            </a:r>
          </a:p>
        </p:txBody>
      </p:sp>
      <p:sp>
        <p:nvSpPr>
          <p:cNvPr id="380952" name="Rectangle 24">
            <a:extLst>
              <a:ext uri="{FF2B5EF4-FFF2-40B4-BE49-F238E27FC236}">
                <a16:creationId xmlns:a16="http://schemas.microsoft.com/office/drawing/2014/main" id="{10072104-BAA5-44A2-ABEB-086EE8ED3ED7}"/>
              </a:ext>
            </a:extLst>
          </p:cNvPr>
          <p:cNvSpPr>
            <a:spLocks noChangeArrowheads="1"/>
          </p:cNvSpPr>
          <p:nvPr/>
        </p:nvSpPr>
        <p:spPr bwMode="auto">
          <a:xfrm>
            <a:off x="3211513" y="3729038"/>
            <a:ext cx="3094037" cy="5619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5400" i="0">
                <a:effectLst>
                  <a:outerShdw blurRad="38100" dist="38100" dir="2700000" algn="tl">
                    <a:srgbClr val="C0C0C0"/>
                  </a:outerShdw>
                </a:effectLst>
                <a:latin typeface="Verdana" pitchFamily="34" charset="0"/>
              </a:rPr>
              <a:t>Causas</a:t>
            </a:r>
          </a:p>
        </p:txBody>
      </p:sp>
      <p:sp>
        <p:nvSpPr>
          <p:cNvPr id="380953" name="Rectangle 25">
            <a:extLst>
              <a:ext uri="{FF2B5EF4-FFF2-40B4-BE49-F238E27FC236}">
                <a16:creationId xmlns:a16="http://schemas.microsoft.com/office/drawing/2014/main" id="{50710F81-2220-4ABD-967A-DFA37800DE77}"/>
              </a:ext>
            </a:extLst>
          </p:cNvPr>
          <p:cNvSpPr>
            <a:spLocks noChangeArrowheads="1"/>
          </p:cNvSpPr>
          <p:nvPr/>
        </p:nvSpPr>
        <p:spPr bwMode="auto">
          <a:xfrm>
            <a:off x="541338" y="5526088"/>
            <a:ext cx="3462337" cy="4429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4000" i="0">
                <a:solidFill>
                  <a:srgbClr val="000000"/>
                </a:solidFill>
                <a:latin typeface="Verdana" pitchFamily="34" charset="0"/>
              </a:rPr>
              <a:t>Ventilación</a:t>
            </a:r>
            <a:endParaRPr lang="en-US" sz="4000">
              <a:solidFill>
                <a:srgbClr val="000000"/>
              </a:solidFill>
              <a:latin typeface="Verdana" pitchFamily="34" charset="0"/>
            </a:endParaRPr>
          </a:p>
        </p:txBody>
      </p:sp>
      <p:sp>
        <p:nvSpPr>
          <p:cNvPr id="165895" name="Line 26">
            <a:extLst>
              <a:ext uri="{FF2B5EF4-FFF2-40B4-BE49-F238E27FC236}">
                <a16:creationId xmlns:a16="http://schemas.microsoft.com/office/drawing/2014/main" id="{4B09B440-35C3-4FEC-B55F-201C1B65181A}"/>
              </a:ext>
            </a:extLst>
          </p:cNvPr>
          <p:cNvSpPr>
            <a:spLocks noChangeShapeType="1"/>
          </p:cNvSpPr>
          <p:nvPr/>
        </p:nvSpPr>
        <p:spPr bwMode="auto">
          <a:xfrm>
            <a:off x="4530725" y="1858963"/>
            <a:ext cx="0" cy="195897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0960" name="Rectangle 32">
            <a:extLst>
              <a:ext uri="{FF2B5EF4-FFF2-40B4-BE49-F238E27FC236}">
                <a16:creationId xmlns:a16="http://schemas.microsoft.com/office/drawing/2014/main" id="{B8373249-1E0E-4E5F-A3D0-9C71007A514F}"/>
              </a:ext>
            </a:extLst>
          </p:cNvPr>
          <p:cNvSpPr>
            <a:spLocks noChangeArrowheads="1"/>
          </p:cNvSpPr>
          <p:nvPr/>
        </p:nvSpPr>
        <p:spPr bwMode="auto">
          <a:xfrm>
            <a:off x="7165975" y="1008063"/>
            <a:ext cx="406400" cy="57308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Arial Black" pitchFamily="34" charset="0"/>
              </a:rPr>
              <a:t>.</a:t>
            </a:r>
            <a:endParaRPr lang="en-US" sz="2800" i="0" baseline="-25000">
              <a:effectLst>
                <a:outerShdw blurRad="38100" dist="38100" dir="2700000" algn="tl">
                  <a:srgbClr val="C0C0C0"/>
                </a:outerShdw>
              </a:effectLst>
              <a:latin typeface="Arial Black" pitchFamily="34" charset="0"/>
            </a:endParaRPr>
          </a:p>
        </p:txBody>
      </p:sp>
      <p:sp>
        <p:nvSpPr>
          <p:cNvPr id="165897" name="Freeform 33">
            <a:extLst>
              <a:ext uri="{FF2B5EF4-FFF2-40B4-BE49-F238E27FC236}">
                <a16:creationId xmlns:a16="http://schemas.microsoft.com/office/drawing/2014/main" id="{74831A78-BA54-46DA-8080-6A11FF838F43}"/>
              </a:ext>
            </a:extLst>
          </p:cNvPr>
          <p:cNvSpPr>
            <a:spLocks/>
          </p:cNvSpPr>
          <p:nvPr/>
        </p:nvSpPr>
        <p:spPr bwMode="auto">
          <a:xfrm rot="-5400000" flipH="1" flipV="1">
            <a:off x="2001044" y="4121944"/>
            <a:ext cx="1385887" cy="12795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23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5898" name="Line 34">
            <a:extLst>
              <a:ext uri="{FF2B5EF4-FFF2-40B4-BE49-F238E27FC236}">
                <a16:creationId xmlns:a16="http://schemas.microsoft.com/office/drawing/2014/main" id="{3389636D-6E7F-4052-BC9D-191B1BAE0B0D}"/>
              </a:ext>
            </a:extLst>
          </p:cNvPr>
          <p:cNvSpPr>
            <a:spLocks noChangeShapeType="1"/>
          </p:cNvSpPr>
          <p:nvPr/>
        </p:nvSpPr>
        <p:spPr bwMode="auto">
          <a:xfrm flipV="1">
            <a:off x="515938" y="5399088"/>
            <a:ext cx="0" cy="530225"/>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0963" name="Rectangle 35">
            <a:extLst>
              <a:ext uri="{FF2B5EF4-FFF2-40B4-BE49-F238E27FC236}">
                <a16:creationId xmlns:a16="http://schemas.microsoft.com/office/drawing/2014/main" id="{87A5B0E0-2122-4EF6-AA8E-F012873162D0}"/>
              </a:ext>
            </a:extLst>
          </p:cNvPr>
          <p:cNvSpPr>
            <a:spLocks noChangeArrowheads="1"/>
          </p:cNvSpPr>
          <p:nvPr/>
        </p:nvSpPr>
        <p:spPr bwMode="auto">
          <a:xfrm>
            <a:off x="4643438" y="5526088"/>
            <a:ext cx="4400550" cy="10493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4000" i="0">
                <a:solidFill>
                  <a:srgbClr val="000000"/>
                </a:solidFill>
                <a:latin typeface="Verdana" pitchFamily="34" charset="0"/>
              </a:rPr>
              <a:t>Catecolaminas</a:t>
            </a:r>
          </a:p>
          <a:p>
            <a:pPr marL="342900" indent="-342900">
              <a:lnSpc>
                <a:spcPct val="60000"/>
              </a:lnSpc>
              <a:spcBef>
                <a:spcPct val="20000"/>
              </a:spcBef>
              <a:defRPr/>
            </a:pPr>
            <a:r>
              <a:rPr lang="es-PR" sz="4000" i="0">
                <a:solidFill>
                  <a:srgbClr val="000000"/>
                </a:solidFill>
                <a:latin typeface="Verdana" pitchFamily="34" charset="0"/>
              </a:rPr>
              <a:t>Circulantes</a:t>
            </a:r>
            <a:endParaRPr lang="en-US" sz="4000">
              <a:solidFill>
                <a:srgbClr val="000000"/>
              </a:solidFill>
              <a:latin typeface="Verdana" pitchFamily="34" charset="0"/>
            </a:endParaRPr>
          </a:p>
        </p:txBody>
      </p:sp>
      <p:sp>
        <p:nvSpPr>
          <p:cNvPr id="165900" name="Line 37">
            <a:extLst>
              <a:ext uri="{FF2B5EF4-FFF2-40B4-BE49-F238E27FC236}">
                <a16:creationId xmlns:a16="http://schemas.microsoft.com/office/drawing/2014/main" id="{C9C09755-41B0-493B-878A-8B23F10E6BFD}"/>
              </a:ext>
            </a:extLst>
          </p:cNvPr>
          <p:cNvSpPr>
            <a:spLocks noChangeShapeType="1"/>
          </p:cNvSpPr>
          <p:nvPr/>
        </p:nvSpPr>
        <p:spPr bwMode="auto">
          <a:xfrm flipV="1">
            <a:off x="4618038" y="5448300"/>
            <a:ext cx="0" cy="963613"/>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5901" name="Freeform 38">
            <a:extLst>
              <a:ext uri="{FF2B5EF4-FFF2-40B4-BE49-F238E27FC236}">
                <a16:creationId xmlns:a16="http://schemas.microsoft.com/office/drawing/2014/main" id="{2634DBEB-5AAD-4935-A864-2F394A53C8C8}"/>
              </a:ext>
            </a:extLst>
          </p:cNvPr>
          <p:cNvSpPr>
            <a:spLocks/>
          </p:cNvSpPr>
          <p:nvPr/>
        </p:nvSpPr>
        <p:spPr bwMode="auto">
          <a:xfrm rot="5400000" flipV="1">
            <a:off x="6115844" y="4134644"/>
            <a:ext cx="1385887" cy="12795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23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0950"/>
                                        </p:tgtEl>
                                        <p:attrNameLst>
                                          <p:attrName>style.visibility</p:attrName>
                                        </p:attrNameLst>
                                      </p:cBhvr>
                                      <p:to>
                                        <p:strVal val="visible"/>
                                      </p:to>
                                    </p:set>
                                    <p:animEffect transition="in" filter="wipe(left)">
                                      <p:cBhvr>
                                        <p:cTn id="7" dur="500"/>
                                        <p:tgtEl>
                                          <p:spTgt spid="38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0950"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4" name="Picture 2" descr="Illustration">
            <a:extLst>
              <a:ext uri="{FF2B5EF4-FFF2-40B4-BE49-F238E27FC236}">
                <a16:creationId xmlns:a16="http://schemas.microsoft.com/office/drawing/2014/main" id="{1444F8D2-E655-436D-961A-2A779FB20E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Text Box 3">
            <a:extLst>
              <a:ext uri="{FF2B5EF4-FFF2-40B4-BE49-F238E27FC236}">
                <a16:creationId xmlns:a16="http://schemas.microsoft.com/office/drawing/2014/main" id="{0E0EA575-E345-41A3-B10B-A8F98C63D20B}"/>
              </a:ext>
            </a:extLst>
          </p:cNvPr>
          <p:cNvSpPr txBox="1">
            <a:spLocks noChangeArrowheads="1"/>
          </p:cNvSpPr>
          <p:nvPr/>
        </p:nvSpPr>
        <p:spPr bwMode="auto">
          <a:xfrm>
            <a:off x="381000" y="533400"/>
            <a:ext cx="8763000"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CONSUMO DE O</a:t>
            </a:r>
            <a:r>
              <a:rPr lang="en-US" altLang="en-US" sz="3400" i="0" baseline="-25000">
                <a:solidFill>
                  <a:schemeClr val="accent2"/>
                </a:solidFill>
                <a:latin typeface="Arial" panose="020B0604020202020204" pitchFamily="34" charset="0"/>
              </a:rPr>
              <a:t>2</a:t>
            </a:r>
            <a:r>
              <a:rPr lang="en-US" altLang="en-US" sz="3400" i="0">
                <a:solidFill>
                  <a:schemeClr val="accent2"/>
                </a:solidFill>
                <a:latin typeface="Arial" panose="020B0604020202020204" pitchFamily="34" charset="0"/>
              </a:rPr>
              <a:t> vs POTENCIA ERGOMÉTRICA O INTENSIDAD (1986)</a:t>
            </a:r>
          </a:p>
        </p:txBody>
      </p:sp>
      <p:pic>
        <p:nvPicPr>
          <p:cNvPr id="52230" name="Picture 6">
            <a:extLst>
              <a:ext uri="{FF2B5EF4-FFF2-40B4-BE49-F238E27FC236}">
                <a16:creationId xmlns:a16="http://schemas.microsoft.com/office/drawing/2014/main" id="{813A3E2B-3A15-4FD7-8292-88108F1007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00" y="1946275"/>
            <a:ext cx="8836025" cy="417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227"/>
                                        </p:tgtEl>
                                        <p:attrNameLst>
                                          <p:attrName>style.visibility</p:attrName>
                                        </p:attrNameLst>
                                      </p:cBhvr>
                                      <p:to>
                                        <p:strVal val="visible"/>
                                      </p:to>
                                    </p:set>
                                    <p:animEffect transition="in" filter="wipe(left)">
                                      <p:cBhvr>
                                        <p:cTn id="7" dur="500"/>
                                        <p:tgtEl>
                                          <p:spTgt spid="52227"/>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52230"/>
                                        </p:tgtEl>
                                        <p:attrNameLst>
                                          <p:attrName>style.visibility</p:attrName>
                                        </p:attrNameLst>
                                      </p:cBhvr>
                                      <p:to>
                                        <p:strVal val="visible"/>
                                      </p:to>
                                    </p:set>
                                    <p:anim calcmode="lin" valueType="num">
                                      <p:cBhvr>
                                        <p:cTn id="11" dur="500" fill="hold"/>
                                        <p:tgtEl>
                                          <p:spTgt spid="52230"/>
                                        </p:tgtEl>
                                        <p:attrNameLst>
                                          <p:attrName>ppt_w</p:attrName>
                                        </p:attrNameLst>
                                      </p:cBhvr>
                                      <p:tavLst>
                                        <p:tav tm="0">
                                          <p:val>
                                            <p:fltVal val="0"/>
                                          </p:val>
                                        </p:tav>
                                        <p:tav tm="100000">
                                          <p:val>
                                            <p:strVal val="#ppt_w"/>
                                          </p:val>
                                        </p:tav>
                                      </p:tavLst>
                                    </p:anim>
                                    <p:anim calcmode="lin" valueType="num">
                                      <p:cBhvr>
                                        <p:cTn id="12" dur="500" fill="hold"/>
                                        <p:tgtEl>
                                          <p:spTgt spid="52230"/>
                                        </p:tgtEl>
                                        <p:attrNameLst>
                                          <p:attrName>ppt_h</p:attrName>
                                        </p:attrNameLst>
                                      </p:cBhvr>
                                      <p:tavLst>
                                        <p:tav tm="0">
                                          <p:val>
                                            <p:fltVal val="0"/>
                                          </p:val>
                                        </p:tav>
                                        <p:tav tm="100000">
                                          <p:val>
                                            <p:strVal val="#ppt_h"/>
                                          </p:val>
                                        </p:tav>
                                      </p:tavLst>
                                    </p:anim>
                                    <p:anim calcmode="lin" valueType="num">
                                      <p:cBhvr>
                                        <p:cTn id="13" dur="500" fill="hold"/>
                                        <p:tgtEl>
                                          <p:spTgt spid="52230"/>
                                        </p:tgtEl>
                                        <p:attrNameLst>
                                          <p:attrName>ppt_x</p:attrName>
                                        </p:attrNameLst>
                                      </p:cBhvr>
                                      <p:tavLst>
                                        <p:tav tm="0">
                                          <p:val>
                                            <p:fltVal val="0.5"/>
                                          </p:val>
                                        </p:tav>
                                        <p:tav tm="100000">
                                          <p:val>
                                            <p:strVal val="#ppt_x"/>
                                          </p:val>
                                        </p:tav>
                                      </p:tavLst>
                                    </p:anim>
                                    <p:anim calcmode="lin" valueType="num">
                                      <p:cBhvr>
                                        <p:cTn id="14" dur="500" fill="hold"/>
                                        <p:tgtEl>
                                          <p:spTgt spid="522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8" name="Picture 2" descr="Illustration">
            <a:extLst>
              <a:ext uri="{FF2B5EF4-FFF2-40B4-BE49-F238E27FC236}">
                <a16:creationId xmlns:a16="http://schemas.microsoft.com/office/drawing/2014/main" id="{5D18FEDF-FF04-4E2D-9C0B-E39DBCAADF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4" name="Picture 6">
            <a:extLst>
              <a:ext uri="{FF2B5EF4-FFF2-40B4-BE49-F238E27FC236}">
                <a16:creationId xmlns:a16="http://schemas.microsoft.com/office/drawing/2014/main" id="{26A4F22D-61B8-475C-9666-BD1B8134F4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700" y="1831975"/>
            <a:ext cx="8836025" cy="417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5" name="Text Box 7">
            <a:extLst>
              <a:ext uri="{FF2B5EF4-FFF2-40B4-BE49-F238E27FC236}">
                <a16:creationId xmlns:a16="http://schemas.microsoft.com/office/drawing/2014/main" id="{D1CE3A30-A49B-4D70-A11D-B02D7182F6B9}"/>
              </a:ext>
            </a:extLst>
          </p:cNvPr>
          <p:cNvSpPr txBox="1">
            <a:spLocks noChangeArrowheads="1"/>
          </p:cNvSpPr>
          <p:nvPr/>
        </p:nvSpPr>
        <p:spPr bwMode="auto">
          <a:xfrm>
            <a:off x="381000" y="533400"/>
            <a:ext cx="8763000"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CONSUMO DE O</a:t>
            </a:r>
            <a:r>
              <a:rPr lang="en-US" altLang="en-US" sz="3400" i="0" baseline="-25000">
                <a:solidFill>
                  <a:schemeClr val="accent2"/>
                </a:solidFill>
                <a:latin typeface="Arial" panose="020B0604020202020204" pitchFamily="34" charset="0"/>
              </a:rPr>
              <a:t>2</a:t>
            </a:r>
            <a:r>
              <a:rPr lang="en-US" altLang="en-US" sz="3400" i="0">
                <a:solidFill>
                  <a:schemeClr val="accent2"/>
                </a:solidFill>
                <a:latin typeface="Arial" panose="020B0604020202020204" pitchFamily="34" charset="0"/>
              </a:rPr>
              <a:t> vs POTENCIA ERGOMÉTRICA O INTENSIDAD (1996)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53254"/>
                                        </p:tgtEl>
                                        <p:attrNameLst>
                                          <p:attrName>style.visibility</p:attrName>
                                        </p:attrNameLst>
                                      </p:cBhvr>
                                      <p:to>
                                        <p:strVal val="visible"/>
                                      </p:to>
                                    </p:set>
                                    <p:anim calcmode="lin" valueType="num">
                                      <p:cBhvr>
                                        <p:cTn id="7" dur="500" fill="hold"/>
                                        <p:tgtEl>
                                          <p:spTgt spid="53254"/>
                                        </p:tgtEl>
                                        <p:attrNameLst>
                                          <p:attrName>ppt_w</p:attrName>
                                        </p:attrNameLst>
                                      </p:cBhvr>
                                      <p:tavLst>
                                        <p:tav tm="0">
                                          <p:val>
                                            <p:fltVal val="0"/>
                                          </p:val>
                                        </p:tav>
                                        <p:tav tm="100000">
                                          <p:val>
                                            <p:strVal val="#ppt_w"/>
                                          </p:val>
                                        </p:tav>
                                      </p:tavLst>
                                    </p:anim>
                                    <p:anim calcmode="lin" valueType="num">
                                      <p:cBhvr>
                                        <p:cTn id="8" dur="500" fill="hold"/>
                                        <p:tgtEl>
                                          <p:spTgt spid="53254"/>
                                        </p:tgtEl>
                                        <p:attrNameLst>
                                          <p:attrName>ppt_h</p:attrName>
                                        </p:attrNameLst>
                                      </p:cBhvr>
                                      <p:tavLst>
                                        <p:tav tm="0">
                                          <p:val>
                                            <p:fltVal val="0"/>
                                          </p:val>
                                        </p:tav>
                                        <p:tav tm="100000">
                                          <p:val>
                                            <p:strVal val="#ppt_h"/>
                                          </p:val>
                                        </p:tav>
                                      </p:tavLst>
                                    </p:anim>
                                    <p:anim calcmode="lin" valueType="num">
                                      <p:cBhvr>
                                        <p:cTn id="9" dur="500" fill="hold"/>
                                        <p:tgtEl>
                                          <p:spTgt spid="53254"/>
                                        </p:tgtEl>
                                        <p:attrNameLst>
                                          <p:attrName>ppt_x</p:attrName>
                                        </p:attrNameLst>
                                      </p:cBhvr>
                                      <p:tavLst>
                                        <p:tav tm="0">
                                          <p:val>
                                            <p:fltVal val="0.5"/>
                                          </p:val>
                                        </p:tav>
                                        <p:tav tm="100000">
                                          <p:val>
                                            <p:strVal val="#ppt_x"/>
                                          </p:val>
                                        </p:tav>
                                      </p:tavLst>
                                    </p:anim>
                                    <p:anim calcmode="lin" valueType="num">
                                      <p:cBhvr>
                                        <p:cTn id="10" dur="500" fill="hold"/>
                                        <p:tgtEl>
                                          <p:spTgt spid="53254"/>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53255"/>
                                        </p:tgtEl>
                                        <p:attrNameLst>
                                          <p:attrName>style.visibility</p:attrName>
                                        </p:attrNameLst>
                                      </p:cBhvr>
                                      <p:to>
                                        <p:strVal val="visible"/>
                                      </p:to>
                                    </p:set>
                                    <p:animEffect transition="in" filter="wipe(left)">
                                      <p:cBhvr>
                                        <p:cTn id="14" dur="500"/>
                                        <p:tgtEl>
                                          <p:spTgt spid="532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5" grpId="0"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90" name="Text Box 14">
            <a:extLst>
              <a:ext uri="{FF2B5EF4-FFF2-40B4-BE49-F238E27FC236}">
                <a16:creationId xmlns:a16="http://schemas.microsoft.com/office/drawing/2014/main" id="{25B8ADC1-5EDD-4D4F-91B2-1E8B876DB6B5}"/>
              </a:ext>
            </a:extLst>
          </p:cNvPr>
          <p:cNvSpPr txBox="1">
            <a:spLocks noChangeArrowheads="1"/>
          </p:cNvSpPr>
          <p:nvPr/>
        </p:nvSpPr>
        <p:spPr bwMode="auto">
          <a:xfrm>
            <a:off x="1096963" y="63500"/>
            <a:ext cx="6710362" cy="83502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ATLETAS ELITES/DE ALTO RENDIMIENTO</a:t>
            </a:r>
          </a:p>
          <a:p>
            <a:pPr algn="ctr">
              <a:lnSpc>
                <a:spcPct val="90000"/>
              </a:lnSpc>
              <a:defRPr/>
            </a:pPr>
            <a:r>
              <a:rPr lang="en-US" sz="1800" i="0">
                <a:effectLst>
                  <a:outerShdw blurRad="38100" dist="38100" dir="2700000" algn="tl">
                    <a:srgbClr val="C0C0C0"/>
                  </a:outerShdw>
                </a:effectLst>
                <a:latin typeface="Arial" charset="0"/>
              </a:rPr>
              <a:t>DE TOLERANCIA/FONDO</a:t>
            </a:r>
          </a:p>
          <a:p>
            <a:pPr algn="ctr">
              <a:lnSpc>
                <a:spcPct val="90000"/>
              </a:lnSpc>
              <a:defRPr/>
            </a:pPr>
            <a:r>
              <a:rPr lang="en-US" sz="1800" i="0">
                <a:effectLst>
                  <a:outerShdw blurRad="38100" dist="38100" dir="2700000" algn="tl">
                    <a:srgbClr val="C0C0C0"/>
                  </a:outerShdw>
                </a:effectLst>
                <a:latin typeface="Arial" charset="0"/>
              </a:rPr>
              <a:t>(Ejemplo: Corredores Pedestres de Larga Distancia [CPLD])</a:t>
            </a:r>
          </a:p>
        </p:txBody>
      </p:sp>
      <p:sp>
        <p:nvSpPr>
          <p:cNvPr id="168963" name="Freeform 15">
            <a:extLst>
              <a:ext uri="{FF2B5EF4-FFF2-40B4-BE49-F238E27FC236}">
                <a16:creationId xmlns:a16="http://schemas.microsoft.com/office/drawing/2014/main" id="{18B54CB9-1C7D-498D-9DBF-D227725243D8}"/>
              </a:ext>
            </a:extLst>
          </p:cNvPr>
          <p:cNvSpPr>
            <a:spLocks/>
          </p:cNvSpPr>
          <p:nvPr/>
        </p:nvSpPr>
        <p:spPr bwMode="auto">
          <a:xfrm rot="-5400000" flipH="1" flipV="1">
            <a:off x="1423194" y="773907"/>
            <a:ext cx="496887" cy="18605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8964" name="Text Box 16">
            <a:extLst>
              <a:ext uri="{FF2B5EF4-FFF2-40B4-BE49-F238E27FC236}">
                <a16:creationId xmlns:a16="http://schemas.microsoft.com/office/drawing/2014/main" id="{484EC180-B4FE-4F2C-8661-B747958B91CD}"/>
              </a:ext>
            </a:extLst>
          </p:cNvPr>
          <p:cNvSpPr txBox="1">
            <a:spLocks noChangeArrowheads="1"/>
          </p:cNvSpPr>
          <p:nvPr/>
        </p:nvSpPr>
        <p:spPr bwMode="auto">
          <a:xfrm>
            <a:off x="863600" y="993775"/>
            <a:ext cx="6723063"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INDICADORES/DETERMINANTES/FACTORES</a:t>
            </a:r>
          </a:p>
          <a:p>
            <a:pPr algn="ctr">
              <a:lnSpc>
                <a:spcPct val="80000"/>
              </a:lnSpc>
            </a:pPr>
            <a:r>
              <a:rPr lang="en-US" altLang="en-US" sz="1600" i="0">
                <a:latin typeface="Arial" panose="020B0604020202020204" pitchFamily="34" charset="0"/>
              </a:rPr>
              <a:t>ASOCIADOS A UNA</a:t>
            </a:r>
          </a:p>
          <a:p>
            <a:pPr algn="ctr">
              <a:lnSpc>
                <a:spcPct val="80000"/>
              </a:lnSpc>
            </a:pPr>
            <a:r>
              <a:rPr lang="en-US" altLang="en-US" sz="1600" i="0">
                <a:latin typeface="Arial" panose="020B0604020202020204" pitchFamily="34" charset="0"/>
              </a:rPr>
              <a:t>EJECUTORIA SOBRESALIENTE</a:t>
            </a:r>
          </a:p>
          <a:p>
            <a:pPr algn="ctr">
              <a:lnSpc>
                <a:spcPct val="80000"/>
              </a:lnSpc>
            </a:pPr>
            <a:r>
              <a:rPr lang="en-US" altLang="en-US" sz="1600" i="0">
                <a:latin typeface="Arial" panose="020B0604020202020204" pitchFamily="34" charset="0"/>
              </a:rPr>
              <a:t>(Predictores del Éxito, Índices para el Potencial de Ejecutoria)</a:t>
            </a:r>
            <a:endParaRPr lang="en-US" altLang="en-US" sz="1600">
              <a:latin typeface="Arial" panose="020B0604020202020204" pitchFamily="34" charset="0"/>
            </a:endParaRPr>
          </a:p>
        </p:txBody>
      </p:sp>
      <p:sp>
        <p:nvSpPr>
          <p:cNvPr id="168965" name="Line 17">
            <a:extLst>
              <a:ext uri="{FF2B5EF4-FFF2-40B4-BE49-F238E27FC236}">
                <a16:creationId xmlns:a16="http://schemas.microsoft.com/office/drawing/2014/main" id="{96AC1573-659A-4F21-9115-1EF900F3F12D}"/>
              </a:ext>
            </a:extLst>
          </p:cNvPr>
          <p:cNvSpPr>
            <a:spLocks noChangeShapeType="1"/>
          </p:cNvSpPr>
          <p:nvPr/>
        </p:nvSpPr>
        <p:spPr bwMode="auto">
          <a:xfrm>
            <a:off x="4216400" y="8318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66" name="Rectangle 19">
            <a:extLst>
              <a:ext uri="{FF2B5EF4-FFF2-40B4-BE49-F238E27FC236}">
                <a16:creationId xmlns:a16="http://schemas.microsoft.com/office/drawing/2014/main" id="{20864E97-2856-47B2-8090-688F7457A8A7}"/>
              </a:ext>
            </a:extLst>
          </p:cNvPr>
          <p:cNvSpPr>
            <a:spLocks noChangeArrowheads="1"/>
          </p:cNvSpPr>
          <p:nvPr/>
        </p:nvSpPr>
        <p:spPr bwMode="auto">
          <a:xfrm>
            <a:off x="117475" y="1997075"/>
            <a:ext cx="2290763" cy="7064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8967" name="Text Box 27">
            <a:extLst>
              <a:ext uri="{FF2B5EF4-FFF2-40B4-BE49-F238E27FC236}">
                <a16:creationId xmlns:a16="http://schemas.microsoft.com/office/drawing/2014/main" id="{0C75441C-7860-4236-9917-5DAEACC00D60}"/>
              </a:ext>
            </a:extLst>
          </p:cNvPr>
          <p:cNvSpPr txBox="1">
            <a:spLocks noChangeArrowheads="1"/>
          </p:cNvSpPr>
          <p:nvPr/>
        </p:nvSpPr>
        <p:spPr bwMode="auto">
          <a:xfrm>
            <a:off x="1046163" y="2890838"/>
            <a:ext cx="484187"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UL</a:t>
            </a:r>
            <a:endParaRPr lang="en-US" altLang="en-US" sz="1600">
              <a:latin typeface="Arial" panose="020B0604020202020204" pitchFamily="34" charset="0"/>
            </a:endParaRPr>
          </a:p>
        </p:txBody>
      </p:sp>
      <p:sp>
        <p:nvSpPr>
          <p:cNvPr id="168968" name="Line 28">
            <a:extLst>
              <a:ext uri="{FF2B5EF4-FFF2-40B4-BE49-F238E27FC236}">
                <a16:creationId xmlns:a16="http://schemas.microsoft.com/office/drawing/2014/main" id="{A62F1851-1A40-492A-B13E-F6CB165DD54C}"/>
              </a:ext>
            </a:extLst>
          </p:cNvPr>
          <p:cNvSpPr>
            <a:spLocks noChangeShapeType="1"/>
          </p:cNvSpPr>
          <p:nvPr/>
        </p:nvSpPr>
        <p:spPr bwMode="auto">
          <a:xfrm flipV="1">
            <a:off x="1041400" y="2897188"/>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69" name="Line 30">
            <a:extLst>
              <a:ext uri="{FF2B5EF4-FFF2-40B4-BE49-F238E27FC236}">
                <a16:creationId xmlns:a16="http://schemas.microsoft.com/office/drawing/2014/main" id="{4643C67D-FC87-4FDD-B5D2-9CFCCA086BE0}"/>
              </a:ext>
            </a:extLst>
          </p:cNvPr>
          <p:cNvSpPr>
            <a:spLocks noChangeShapeType="1"/>
          </p:cNvSpPr>
          <p:nvPr/>
        </p:nvSpPr>
        <p:spPr bwMode="auto">
          <a:xfrm>
            <a:off x="2560638" y="1803400"/>
            <a:ext cx="0" cy="2198688"/>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70" name="Text Box 32">
            <a:extLst>
              <a:ext uri="{FF2B5EF4-FFF2-40B4-BE49-F238E27FC236}">
                <a16:creationId xmlns:a16="http://schemas.microsoft.com/office/drawing/2014/main" id="{A511633B-2D20-4492-8E7D-B14BCFC089AB}"/>
              </a:ext>
            </a:extLst>
          </p:cNvPr>
          <p:cNvSpPr txBox="1">
            <a:spLocks noChangeArrowheads="1"/>
          </p:cNvSpPr>
          <p:nvPr/>
        </p:nvSpPr>
        <p:spPr bwMode="auto">
          <a:xfrm>
            <a:off x="-15875" y="2011363"/>
            <a:ext cx="2571750"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Nivel del Umbral</a:t>
            </a:r>
          </a:p>
          <a:p>
            <a:pPr algn="ctr">
              <a:lnSpc>
                <a:spcPct val="80000"/>
              </a:lnSpc>
            </a:pPr>
            <a:r>
              <a:rPr lang="en-US" altLang="en-US" sz="1600" i="0">
                <a:latin typeface="Arial" panose="020B0604020202020204" pitchFamily="34" charset="0"/>
              </a:rPr>
              <a:t>Anaeróbico/de Lactato</a:t>
            </a:r>
          </a:p>
          <a:p>
            <a:pPr algn="ctr">
              <a:lnSpc>
                <a:spcPct val="80000"/>
              </a:lnSpc>
            </a:pPr>
            <a:r>
              <a:rPr lang="en-US" altLang="en-US" sz="1600" i="0">
                <a:latin typeface="Arial" panose="020B0604020202020204" pitchFamily="34" charset="0"/>
              </a:rPr>
              <a:t>(UAn ó UL)</a:t>
            </a:r>
            <a:endParaRPr lang="en-US" altLang="en-US" sz="1600">
              <a:latin typeface="Arial" panose="020B0604020202020204" pitchFamily="34" charset="0"/>
            </a:endParaRPr>
          </a:p>
        </p:txBody>
      </p:sp>
      <p:sp>
        <p:nvSpPr>
          <p:cNvPr id="168971" name="Rectangle 56">
            <a:extLst>
              <a:ext uri="{FF2B5EF4-FFF2-40B4-BE49-F238E27FC236}">
                <a16:creationId xmlns:a16="http://schemas.microsoft.com/office/drawing/2014/main" id="{175E4141-CABD-44FD-AF94-F567B679D207}"/>
              </a:ext>
            </a:extLst>
          </p:cNvPr>
          <p:cNvSpPr>
            <a:spLocks noChangeArrowheads="1"/>
          </p:cNvSpPr>
          <p:nvPr/>
        </p:nvSpPr>
        <p:spPr bwMode="auto">
          <a:xfrm>
            <a:off x="1390650" y="4029075"/>
            <a:ext cx="2290763" cy="3238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8972" name="Text Box 57">
            <a:extLst>
              <a:ext uri="{FF2B5EF4-FFF2-40B4-BE49-F238E27FC236}">
                <a16:creationId xmlns:a16="http://schemas.microsoft.com/office/drawing/2014/main" id="{61DC2B91-F456-4EF4-95C3-690D6AC946BD}"/>
              </a:ext>
            </a:extLst>
          </p:cNvPr>
          <p:cNvSpPr txBox="1">
            <a:spLocks noChangeArrowheads="1"/>
          </p:cNvSpPr>
          <p:nvPr/>
        </p:nvSpPr>
        <p:spPr bwMode="auto">
          <a:xfrm>
            <a:off x="1257300" y="4043363"/>
            <a:ext cx="25717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Utilización de Sustrato</a:t>
            </a:r>
            <a:endParaRPr lang="en-US" altLang="en-US" sz="1600">
              <a:latin typeface="Arial" panose="020B0604020202020204" pitchFamily="34" charset="0"/>
            </a:endParaRPr>
          </a:p>
        </p:txBody>
      </p:sp>
      <p:sp>
        <p:nvSpPr>
          <p:cNvPr id="168973" name="Line 58">
            <a:extLst>
              <a:ext uri="{FF2B5EF4-FFF2-40B4-BE49-F238E27FC236}">
                <a16:creationId xmlns:a16="http://schemas.microsoft.com/office/drawing/2014/main" id="{5219DBE8-9127-4C37-BFB1-5949E15CB459}"/>
              </a:ext>
            </a:extLst>
          </p:cNvPr>
          <p:cNvSpPr>
            <a:spLocks noChangeShapeType="1"/>
          </p:cNvSpPr>
          <p:nvPr/>
        </p:nvSpPr>
        <p:spPr bwMode="auto">
          <a:xfrm>
            <a:off x="1208088" y="272732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74" name="Line 59">
            <a:extLst>
              <a:ext uri="{FF2B5EF4-FFF2-40B4-BE49-F238E27FC236}">
                <a16:creationId xmlns:a16="http://schemas.microsoft.com/office/drawing/2014/main" id="{E63075D7-25F2-4329-BE1E-23B7547F975A}"/>
              </a:ext>
            </a:extLst>
          </p:cNvPr>
          <p:cNvSpPr>
            <a:spLocks noChangeShapeType="1"/>
          </p:cNvSpPr>
          <p:nvPr/>
        </p:nvSpPr>
        <p:spPr bwMode="auto">
          <a:xfrm>
            <a:off x="2582863" y="435292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75" name="Line 61">
            <a:extLst>
              <a:ext uri="{FF2B5EF4-FFF2-40B4-BE49-F238E27FC236}">
                <a16:creationId xmlns:a16="http://schemas.microsoft.com/office/drawing/2014/main" id="{4F43FB67-7AFF-43FB-9284-A71D7D24E4F1}"/>
              </a:ext>
            </a:extLst>
          </p:cNvPr>
          <p:cNvSpPr>
            <a:spLocks noChangeShapeType="1"/>
          </p:cNvSpPr>
          <p:nvPr/>
        </p:nvSpPr>
        <p:spPr bwMode="auto">
          <a:xfrm>
            <a:off x="1719263" y="473392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76" name="Text Box 62">
            <a:extLst>
              <a:ext uri="{FF2B5EF4-FFF2-40B4-BE49-F238E27FC236}">
                <a16:creationId xmlns:a16="http://schemas.microsoft.com/office/drawing/2014/main" id="{1072E10D-DD29-4788-A69F-A2B6DC7E3530}"/>
              </a:ext>
            </a:extLst>
          </p:cNvPr>
          <p:cNvSpPr txBox="1">
            <a:spLocks noChangeArrowheads="1"/>
          </p:cNvSpPr>
          <p:nvPr/>
        </p:nvSpPr>
        <p:spPr bwMode="auto">
          <a:xfrm>
            <a:off x="1189038" y="4875213"/>
            <a:ext cx="1109662"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Muscular</a:t>
            </a:r>
            <a:endParaRPr lang="en-US" altLang="en-US" sz="1600">
              <a:latin typeface="Arial" panose="020B0604020202020204" pitchFamily="34" charset="0"/>
            </a:endParaRPr>
          </a:p>
        </p:txBody>
      </p:sp>
      <p:sp>
        <p:nvSpPr>
          <p:cNvPr id="168977" name="Line 63">
            <a:extLst>
              <a:ext uri="{FF2B5EF4-FFF2-40B4-BE49-F238E27FC236}">
                <a16:creationId xmlns:a16="http://schemas.microsoft.com/office/drawing/2014/main" id="{757D049C-1DD1-4501-A367-E38E736A2FF4}"/>
              </a:ext>
            </a:extLst>
          </p:cNvPr>
          <p:cNvSpPr>
            <a:spLocks noChangeShapeType="1"/>
          </p:cNvSpPr>
          <p:nvPr/>
        </p:nvSpPr>
        <p:spPr bwMode="auto">
          <a:xfrm>
            <a:off x="3179763" y="473392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78" name="Text Box 64">
            <a:extLst>
              <a:ext uri="{FF2B5EF4-FFF2-40B4-BE49-F238E27FC236}">
                <a16:creationId xmlns:a16="http://schemas.microsoft.com/office/drawing/2014/main" id="{6DD71C88-F91D-4374-8AE8-5D786B9C207F}"/>
              </a:ext>
            </a:extLst>
          </p:cNvPr>
          <p:cNvSpPr txBox="1">
            <a:spLocks noChangeArrowheads="1"/>
          </p:cNvSpPr>
          <p:nvPr/>
        </p:nvSpPr>
        <p:spPr bwMode="auto">
          <a:xfrm>
            <a:off x="2649538" y="4875213"/>
            <a:ext cx="1109662"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Hepático</a:t>
            </a:r>
            <a:endParaRPr lang="en-US" altLang="en-US" sz="1600">
              <a:latin typeface="Arial" panose="020B0604020202020204" pitchFamily="34" charset="0"/>
            </a:endParaRPr>
          </a:p>
        </p:txBody>
      </p:sp>
      <p:sp>
        <p:nvSpPr>
          <p:cNvPr id="168979" name="Line 65">
            <a:extLst>
              <a:ext uri="{FF2B5EF4-FFF2-40B4-BE49-F238E27FC236}">
                <a16:creationId xmlns:a16="http://schemas.microsoft.com/office/drawing/2014/main" id="{167771DE-35B5-4251-910A-FE58009EDF73}"/>
              </a:ext>
            </a:extLst>
          </p:cNvPr>
          <p:cNvSpPr>
            <a:spLocks noChangeShapeType="1"/>
          </p:cNvSpPr>
          <p:nvPr/>
        </p:nvSpPr>
        <p:spPr bwMode="auto">
          <a:xfrm>
            <a:off x="3743325" y="1804988"/>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80" name="Rectangle 66">
            <a:extLst>
              <a:ext uri="{FF2B5EF4-FFF2-40B4-BE49-F238E27FC236}">
                <a16:creationId xmlns:a16="http://schemas.microsoft.com/office/drawing/2014/main" id="{73B61C9F-A805-4A80-A010-622682C541A6}"/>
              </a:ext>
            </a:extLst>
          </p:cNvPr>
          <p:cNvSpPr>
            <a:spLocks noChangeArrowheads="1"/>
          </p:cNvSpPr>
          <p:nvPr/>
        </p:nvSpPr>
        <p:spPr bwMode="auto">
          <a:xfrm>
            <a:off x="2913063" y="2028825"/>
            <a:ext cx="3043237" cy="11382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8981" name="Text Box 67">
            <a:extLst>
              <a:ext uri="{FF2B5EF4-FFF2-40B4-BE49-F238E27FC236}">
                <a16:creationId xmlns:a16="http://schemas.microsoft.com/office/drawing/2014/main" id="{A6F8D7D0-4636-4544-8960-94FCB019395E}"/>
              </a:ext>
            </a:extLst>
          </p:cNvPr>
          <p:cNvSpPr txBox="1">
            <a:spLocks noChangeArrowheads="1"/>
          </p:cNvSpPr>
          <p:nvPr/>
        </p:nvSpPr>
        <p:spPr bwMode="auto">
          <a:xfrm>
            <a:off x="2843213" y="2066925"/>
            <a:ext cx="3178175" cy="106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Consumo de Oxígeno Máximo</a:t>
            </a:r>
          </a:p>
          <a:p>
            <a:pPr algn="ctr">
              <a:lnSpc>
                <a:spcPct val="80000"/>
              </a:lnSpc>
            </a:pPr>
            <a:r>
              <a:rPr lang="en-US" altLang="en-US" sz="1600" i="0">
                <a:latin typeface="Arial" panose="020B0604020202020204" pitchFamily="34" charset="0"/>
              </a:rPr>
              <a:t>(VO</a:t>
            </a:r>
            <a:r>
              <a:rPr lang="en-US" altLang="en-US" sz="1600" i="0" baseline="-25000">
                <a:latin typeface="Arial" panose="020B0604020202020204" pitchFamily="34" charset="0"/>
              </a:rPr>
              <a:t>2</a:t>
            </a:r>
            <a:r>
              <a:rPr lang="en-US" altLang="en-US" sz="1600" i="0">
                <a:latin typeface="Arial" panose="020B0604020202020204" pitchFamily="34" charset="0"/>
              </a:rPr>
              <a:t>máx)</a:t>
            </a:r>
          </a:p>
          <a:p>
            <a:pPr algn="ctr">
              <a:lnSpc>
                <a:spcPct val="80000"/>
              </a:lnSpc>
            </a:pPr>
            <a:r>
              <a:rPr lang="en-US" altLang="en-US" sz="1600" i="0">
                <a:latin typeface="Arial" panose="020B0604020202020204" pitchFamily="34" charset="0"/>
              </a:rPr>
              <a:t>Relativo a la</a:t>
            </a:r>
          </a:p>
          <a:p>
            <a:pPr algn="ctr">
              <a:lnSpc>
                <a:spcPct val="80000"/>
              </a:lnSpc>
            </a:pPr>
            <a:r>
              <a:rPr lang="en-US" altLang="en-US" sz="1600" i="0">
                <a:latin typeface="Arial" panose="020B0604020202020204" pitchFamily="34" charset="0"/>
              </a:rPr>
              <a:t>Masa Corporal</a:t>
            </a:r>
          </a:p>
          <a:p>
            <a:pPr algn="ctr">
              <a:lnSpc>
                <a:spcPct val="80000"/>
              </a:lnSpc>
            </a:pPr>
            <a:r>
              <a:rPr lang="en-US" altLang="en-US" sz="1600" i="0">
                <a:latin typeface="Arial" panose="020B0604020202020204" pitchFamily="34" charset="0"/>
              </a:rPr>
              <a:t>(mL ∙ </a:t>
            </a:r>
            <a:r>
              <a:rPr lang="en-US" altLang="en-US" sz="1400" i="0">
                <a:latin typeface="Arial" panose="020B0604020202020204" pitchFamily="34" charset="0"/>
              </a:rPr>
              <a:t>kg</a:t>
            </a:r>
            <a:r>
              <a:rPr lang="en-US" altLang="en-US" sz="1400" i="0" baseline="30000">
                <a:latin typeface="Arial" panose="020B0604020202020204" pitchFamily="34" charset="0"/>
              </a:rPr>
              <a:t>-1</a:t>
            </a:r>
            <a:r>
              <a:rPr lang="en-US" altLang="en-US" sz="1600" i="0">
                <a:latin typeface="Arial" panose="020B0604020202020204" pitchFamily="34" charset="0"/>
              </a:rPr>
              <a:t> ∙ min</a:t>
            </a:r>
            <a:r>
              <a:rPr lang="en-US" altLang="en-US" sz="1600" i="0" baseline="30000">
                <a:latin typeface="Arial" panose="020B0604020202020204" pitchFamily="34" charset="0"/>
              </a:rPr>
              <a:t>-1</a:t>
            </a: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8982" name="Line 68">
            <a:extLst>
              <a:ext uri="{FF2B5EF4-FFF2-40B4-BE49-F238E27FC236}">
                <a16:creationId xmlns:a16="http://schemas.microsoft.com/office/drawing/2014/main" id="{7B3862B5-9FA7-4563-8B36-95D9CF89526D}"/>
              </a:ext>
            </a:extLst>
          </p:cNvPr>
          <p:cNvSpPr>
            <a:spLocks noChangeShapeType="1"/>
          </p:cNvSpPr>
          <p:nvPr/>
        </p:nvSpPr>
        <p:spPr bwMode="auto">
          <a:xfrm>
            <a:off x="4286250" y="3176588"/>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83" name="Text Box 69">
            <a:extLst>
              <a:ext uri="{FF2B5EF4-FFF2-40B4-BE49-F238E27FC236}">
                <a16:creationId xmlns:a16="http://schemas.microsoft.com/office/drawing/2014/main" id="{CF4B8728-5C9A-4C9D-8006-061854A96AF6}"/>
              </a:ext>
            </a:extLst>
          </p:cNvPr>
          <p:cNvSpPr txBox="1">
            <a:spLocks noChangeArrowheads="1"/>
          </p:cNvSpPr>
          <p:nvPr/>
        </p:nvSpPr>
        <p:spPr bwMode="auto">
          <a:xfrm>
            <a:off x="3168650" y="3325813"/>
            <a:ext cx="2671763"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VO</a:t>
            </a:r>
            <a:r>
              <a:rPr lang="en-US" altLang="en-US" sz="1600" i="0" baseline="-25000">
                <a:latin typeface="Arial" panose="020B0604020202020204" pitchFamily="34" charset="0"/>
              </a:rPr>
              <a:t>2</a:t>
            </a:r>
            <a:r>
              <a:rPr lang="en-US" altLang="en-US" sz="1600" i="0">
                <a:latin typeface="Arial" panose="020B0604020202020204" pitchFamily="34" charset="0"/>
              </a:rPr>
              <a:t>máx (mL ∙ kg</a:t>
            </a:r>
            <a:r>
              <a:rPr lang="en-US" altLang="en-US" sz="1600" i="0" baseline="30000">
                <a:latin typeface="Arial" panose="020B0604020202020204" pitchFamily="34" charset="0"/>
              </a:rPr>
              <a:t>-1</a:t>
            </a:r>
            <a:r>
              <a:rPr lang="en-US" altLang="en-US" sz="1600" i="0">
                <a:latin typeface="Arial" panose="020B0604020202020204" pitchFamily="34" charset="0"/>
              </a:rPr>
              <a:t> ∙ min</a:t>
            </a:r>
            <a:r>
              <a:rPr lang="en-US" altLang="en-US" sz="1600" i="0" baseline="30000">
                <a:latin typeface="Arial" panose="020B0604020202020204" pitchFamily="34" charset="0"/>
              </a:rPr>
              <a:t>-1</a:t>
            </a: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8984" name="Line 70">
            <a:extLst>
              <a:ext uri="{FF2B5EF4-FFF2-40B4-BE49-F238E27FC236}">
                <a16:creationId xmlns:a16="http://schemas.microsoft.com/office/drawing/2014/main" id="{06C44E93-9962-432D-91E7-527A0C25876E}"/>
              </a:ext>
            </a:extLst>
          </p:cNvPr>
          <p:cNvSpPr>
            <a:spLocks noChangeShapeType="1"/>
          </p:cNvSpPr>
          <p:nvPr/>
        </p:nvSpPr>
        <p:spPr bwMode="auto">
          <a:xfrm flipV="1">
            <a:off x="3187700" y="335280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85" name="Text Box 71">
            <a:extLst>
              <a:ext uri="{FF2B5EF4-FFF2-40B4-BE49-F238E27FC236}">
                <a16:creationId xmlns:a16="http://schemas.microsoft.com/office/drawing/2014/main" id="{BEE71ECE-45FE-4235-9D66-75AF9F4B7994}"/>
              </a:ext>
            </a:extLst>
          </p:cNvPr>
          <p:cNvSpPr txBox="1">
            <a:spLocks noChangeArrowheads="1"/>
          </p:cNvSpPr>
          <p:nvPr/>
        </p:nvSpPr>
        <p:spPr bwMode="auto">
          <a:xfrm>
            <a:off x="3968750" y="2108200"/>
            <a:ext cx="2762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8986" name="Text Box 72">
            <a:extLst>
              <a:ext uri="{FF2B5EF4-FFF2-40B4-BE49-F238E27FC236}">
                <a16:creationId xmlns:a16="http://schemas.microsoft.com/office/drawing/2014/main" id="{FC8DD105-FF4B-4B14-BA9E-4AFF96A48D18}"/>
              </a:ext>
            </a:extLst>
          </p:cNvPr>
          <p:cNvSpPr txBox="1">
            <a:spLocks noChangeArrowheads="1"/>
          </p:cNvSpPr>
          <p:nvPr/>
        </p:nvSpPr>
        <p:spPr bwMode="auto">
          <a:xfrm>
            <a:off x="3194050" y="3162300"/>
            <a:ext cx="2762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8987" name="Text Box 73">
            <a:extLst>
              <a:ext uri="{FF2B5EF4-FFF2-40B4-BE49-F238E27FC236}">
                <a16:creationId xmlns:a16="http://schemas.microsoft.com/office/drawing/2014/main" id="{129D62A1-693B-48EA-8B09-27B48A03FAA7}"/>
              </a:ext>
            </a:extLst>
          </p:cNvPr>
          <p:cNvSpPr txBox="1">
            <a:spLocks noChangeArrowheads="1"/>
          </p:cNvSpPr>
          <p:nvPr/>
        </p:nvSpPr>
        <p:spPr bwMode="auto">
          <a:xfrm>
            <a:off x="881063" y="4495800"/>
            <a:ext cx="312261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Reservas de CHO/Glucógeno</a:t>
            </a:r>
            <a:endParaRPr lang="en-US" altLang="en-US" sz="1600">
              <a:latin typeface="Arial" panose="020B0604020202020204" pitchFamily="34" charset="0"/>
            </a:endParaRPr>
          </a:p>
        </p:txBody>
      </p:sp>
      <p:sp>
        <p:nvSpPr>
          <p:cNvPr id="168988" name="Freeform 74">
            <a:extLst>
              <a:ext uri="{FF2B5EF4-FFF2-40B4-BE49-F238E27FC236}">
                <a16:creationId xmlns:a16="http://schemas.microsoft.com/office/drawing/2014/main" id="{EBB25544-CC13-490B-BF3F-A26A03BA88BA}"/>
              </a:ext>
            </a:extLst>
          </p:cNvPr>
          <p:cNvSpPr>
            <a:spLocks/>
          </p:cNvSpPr>
          <p:nvPr/>
        </p:nvSpPr>
        <p:spPr bwMode="auto">
          <a:xfrm rot="5400000" flipV="1">
            <a:off x="6718300" y="533401"/>
            <a:ext cx="496887" cy="23415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8989" name="Rectangle 75">
            <a:extLst>
              <a:ext uri="{FF2B5EF4-FFF2-40B4-BE49-F238E27FC236}">
                <a16:creationId xmlns:a16="http://schemas.microsoft.com/office/drawing/2014/main" id="{F2EB5ED4-D655-455B-9932-A14650EAA5EB}"/>
              </a:ext>
            </a:extLst>
          </p:cNvPr>
          <p:cNvSpPr>
            <a:spLocks noChangeArrowheads="1"/>
          </p:cNvSpPr>
          <p:nvPr/>
        </p:nvSpPr>
        <p:spPr bwMode="auto">
          <a:xfrm>
            <a:off x="6607175" y="1997075"/>
            <a:ext cx="2422525" cy="7064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8990" name="Text Box 76">
            <a:extLst>
              <a:ext uri="{FF2B5EF4-FFF2-40B4-BE49-F238E27FC236}">
                <a16:creationId xmlns:a16="http://schemas.microsoft.com/office/drawing/2014/main" id="{5C771F03-204E-4440-8D4F-15B5E0F1B847}"/>
              </a:ext>
            </a:extLst>
          </p:cNvPr>
          <p:cNvSpPr txBox="1">
            <a:spLocks noChangeArrowheads="1"/>
          </p:cNvSpPr>
          <p:nvPr/>
        </p:nvSpPr>
        <p:spPr bwMode="auto">
          <a:xfrm>
            <a:off x="6511925" y="2011363"/>
            <a:ext cx="2571750"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Utilización Fraccionada</a:t>
            </a:r>
          </a:p>
          <a:p>
            <a:pPr algn="ctr">
              <a:lnSpc>
                <a:spcPct val="80000"/>
              </a:lnSpc>
            </a:pPr>
            <a:r>
              <a:rPr lang="en-US" altLang="en-US" sz="1600" i="0">
                <a:latin typeface="Arial" panose="020B0604020202020204" pitchFamily="34" charset="0"/>
              </a:rPr>
              <a:t>del VO</a:t>
            </a:r>
            <a:r>
              <a:rPr lang="en-US" altLang="en-US" sz="1600" i="0" baseline="-25000">
                <a:latin typeface="Arial" panose="020B0604020202020204" pitchFamily="34" charset="0"/>
              </a:rPr>
              <a:t>2</a:t>
            </a:r>
            <a:r>
              <a:rPr lang="en-US" altLang="en-US" sz="1600" i="0">
                <a:latin typeface="Arial" panose="020B0604020202020204" pitchFamily="34" charset="0"/>
              </a:rPr>
              <a:t>máx</a:t>
            </a:r>
          </a:p>
          <a:p>
            <a:pPr algn="ctr">
              <a:lnSpc>
                <a:spcPct val="80000"/>
              </a:lnSpc>
            </a:pPr>
            <a:r>
              <a:rPr lang="en-US" altLang="en-US" sz="1600" i="0">
                <a:latin typeface="Arial" panose="020B0604020202020204" pitchFamily="34" charset="0"/>
              </a:rPr>
              <a:t>(UFVO</a:t>
            </a:r>
            <a:r>
              <a:rPr lang="en-US" altLang="en-US" sz="1600" i="0" baseline="-25000">
                <a:latin typeface="Arial" panose="020B0604020202020204" pitchFamily="34" charset="0"/>
              </a:rPr>
              <a:t>2</a:t>
            </a:r>
            <a:r>
              <a:rPr lang="en-US" altLang="en-US" sz="1600" i="0">
                <a:latin typeface="Arial" panose="020B0604020202020204" pitchFamily="34" charset="0"/>
              </a:rPr>
              <a:t>máx, %VO</a:t>
            </a:r>
            <a:r>
              <a:rPr lang="en-US" altLang="en-US" sz="1600" i="0" baseline="-25000">
                <a:latin typeface="Arial" panose="020B0604020202020204" pitchFamily="34" charset="0"/>
              </a:rPr>
              <a:t>2</a:t>
            </a:r>
            <a:r>
              <a:rPr lang="en-US" altLang="en-US" sz="1600" i="0">
                <a:latin typeface="Arial" panose="020B0604020202020204" pitchFamily="34" charset="0"/>
              </a:rPr>
              <a:t>máx </a:t>
            </a:r>
            <a:endParaRPr lang="en-US" altLang="en-US" sz="1600">
              <a:latin typeface="Arial" panose="020B0604020202020204" pitchFamily="34" charset="0"/>
            </a:endParaRPr>
          </a:p>
        </p:txBody>
      </p:sp>
      <p:sp>
        <p:nvSpPr>
          <p:cNvPr id="168991" name="Text Box 80">
            <a:extLst>
              <a:ext uri="{FF2B5EF4-FFF2-40B4-BE49-F238E27FC236}">
                <a16:creationId xmlns:a16="http://schemas.microsoft.com/office/drawing/2014/main" id="{C236A5D0-1831-4AA1-BD77-7A40344F808F}"/>
              </a:ext>
            </a:extLst>
          </p:cNvPr>
          <p:cNvSpPr txBox="1">
            <a:spLocks noChangeArrowheads="1"/>
          </p:cNvSpPr>
          <p:nvPr/>
        </p:nvSpPr>
        <p:spPr bwMode="auto">
          <a:xfrm>
            <a:off x="6973888" y="2238375"/>
            <a:ext cx="2762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8992" name="Text Box 81">
            <a:extLst>
              <a:ext uri="{FF2B5EF4-FFF2-40B4-BE49-F238E27FC236}">
                <a16:creationId xmlns:a16="http://schemas.microsoft.com/office/drawing/2014/main" id="{440FFEE9-552A-4D80-9C33-D33ED3298B2A}"/>
              </a:ext>
            </a:extLst>
          </p:cNvPr>
          <p:cNvSpPr txBox="1">
            <a:spLocks noChangeArrowheads="1"/>
          </p:cNvSpPr>
          <p:nvPr/>
        </p:nvSpPr>
        <p:spPr bwMode="auto">
          <a:xfrm>
            <a:off x="8066088" y="2251075"/>
            <a:ext cx="2762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8993" name="Freeform 82">
            <a:extLst>
              <a:ext uri="{FF2B5EF4-FFF2-40B4-BE49-F238E27FC236}">
                <a16:creationId xmlns:a16="http://schemas.microsoft.com/office/drawing/2014/main" id="{3942A17B-C24C-48FF-A7B2-E43C52191FCA}"/>
              </a:ext>
            </a:extLst>
          </p:cNvPr>
          <p:cNvSpPr>
            <a:spLocks/>
          </p:cNvSpPr>
          <p:nvPr/>
        </p:nvSpPr>
        <p:spPr bwMode="auto">
          <a:xfrm rot="10800000" flipH="1" flipV="1">
            <a:off x="2736850" y="1816100"/>
            <a:ext cx="1089025" cy="20097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8994" name="Text Box 83">
            <a:extLst>
              <a:ext uri="{FF2B5EF4-FFF2-40B4-BE49-F238E27FC236}">
                <a16:creationId xmlns:a16="http://schemas.microsoft.com/office/drawing/2014/main" id="{D8F5AEC8-AE7E-43D6-BC28-1DB167F4C91C}"/>
              </a:ext>
            </a:extLst>
          </p:cNvPr>
          <p:cNvSpPr txBox="1">
            <a:spLocks noChangeArrowheads="1"/>
          </p:cNvSpPr>
          <p:nvPr/>
        </p:nvSpPr>
        <p:spPr bwMode="auto">
          <a:xfrm>
            <a:off x="7512050" y="2057400"/>
            <a:ext cx="2762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8995" name="Rectangle 92">
            <a:extLst>
              <a:ext uri="{FF2B5EF4-FFF2-40B4-BE49-F238E27FC236}">
                <a16:creationId xmlns:a16="http://schemas.microsoft.com/office/drawing/2014/main" id="{0AB026B1-343E-421E-9A51-AD51A1977B5D}"/>
              </a:ext>
            </a:extLst>
          </p:cNvPr>
          <p:cNvSpPr>
            <a:spLocks noChangeArrowheads="1"/>
          </p:cNvSpPr>
          <p:nvPr/>
        </p:nvSpPr>
        <p:spPr bwMode="auto">
          <a:xfrm>
            <a:off x="3854450" y="3687763"/>
            <a:ext cx="2276475" cy="3238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8996" name="Text Box 93">
            <a:extLst>
              <a:ext uri="{FF2B5EF4-FFF2-40B4-BE49-F238E27FC236}">
                <a16:creationId xmlns:a16="http://schemas.microsoft.com/office/drawing/2014/main" id="{05766490-56C4-4C8E-8CD0-9115E96C0F54}"/>
              </a:ext>
            </a:extLst>
          </p:cNvPr>
          <p:cNvSpPr txBox="1">
            <a:spLocks noChangeArrowheads="1"/>
          </p:cNvSpPr>
          <p:nvPr/>
        </p:nvSpPr>
        <p:spPr bwMode="auto">
          <a:xfrm>
            <a:off x="3767138" y="3702050"/>
            <a:ext cx="243681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Tipo de Fibra Muscular</a:t>
            </a:r>
            <a:endParaRPr lang="en-US" altLang="en-US" sz="1600">
              <a:latin typeface="Arial" panose="020B0604020202020204" pitchFamily="34" charset="0"/>
            </a:endParaRPr>
          </a:p>
        </p:txBody>
      </p:sp>
      <p:sp>
        <p:nvSpPr>
          <p:cNvPr id="168997" name="Line 94">
            <a:extLst>
              <a:ext uri="{FF2B5EF4-FFF2-40B4-BE49-F238E27FC236}">
                <a16:creationId xmlns:a16="http://schemas.microsoft.com/office/drawing/2014/main" id="{E85BAD36-2DD7-434E-A3F7-CEF8FBCEBF3E}"/>
              </a:ext>
            </a:extLst>
          </p:cNvPr>
          <p:cNvSpPr>
            <a:spLocks noChangeShapeType="1"/>
          </p:cNvSpPr>
          <p:nvPr/>
        </p:nvSpPr>
        <p:spPr bwMode="auto">
          <a:xfrm>
            <a:off x="5006975" y="401161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8998" name="Text Box 99">
            <a:extLst>
              <a:ext uri="{FF2B5EF4-FFF2-40B4-BE49-F238E27FC236}">
                <a16:creationId xmlns:a16="http://schemas.microsoft.com/office/drawing/2014/main" id="{43263031-6983-43EE-B733-2C656939D313}"/>
              </a:ext>
            </a:extLst>
          </p:cNvPr>
          <p:cNvSpPr txBox="1">
            <a:spLocks noChangeArrowheads="1"/>
          </p:cNvSpPr>
          <p:nvPr/>
        </p:nvSpPr>
        <p:spPr bwMode="auto">
          <a:xfrm>
            <a:off x="4011613" y="4154488"/>
            <a:ext cx="2011362"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Etapas Finales del</a:t>
            </a:r>
          </a:p>
          <a:p>
            <a:pPr algn="ctr">
              <a:lnSpc>
                <a:spcPct val="80000"/>
              </a:lnSpc>
            </a:pPr>
            <a:r>
              <a:rPr lang="en-US" altLang="en-US" sz="1600" i="0">
                <a:latin typeface="Arial" panose="020B0604020202020204" pitchFamily="34" charset="0"/>
              </a:rPr>
              <a:t>Evento/Carrera</a:t>
            </a:r>
            <a:endParaRPr lang="en-US" altLang="en-US" sz="1600">
              <a:latin typeface="Arial" panose="020B0604020202020204" pitchFamily="34" charset="0"/>
            </a:endParaRPr>
          </a:p>
        </p:txBody>
      </p:sp>
      <p:sp>
        <p:nvSpPr>
          <p:cNvPr id="168999" name="Line 100">
            <a:extLst>
              <a:ext uri="{FF2B5EF4-FFF2-40B4-BE49-F238E27FC236}">
                <a16:creationId xmlns:a16="http://schemas.microsoft.com/office/drawing/2014/main" id="{B12E6586-EF41-4B2F-BD10-C8129081A177}"/>
              </a:ext>
            </a:extLst>
          </p:cNvPr>
          <p:cNvSpPr>
            <a:spLocks noChangeShapeType="1"/>
          </p:cNvSpPr>
          <p:nvPr/>
        </p:nvSpPr>
        <p:spPr bwMode="auto">
          <a:xfrm>
            <a:off x="5006975" y="459581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00" name="Text Box 101">
            <a:extLst>
              <a:ext uri="{FF2B5EF4-FFF2-40B4-BE49-F238E27FC236}">
                <a16:creationId xmlns:a16="http://schemas.microsoft.com/office/drawing/2014/main" id="{4637358D-CB98-4993-99AE-B49EDAB4F27D}"/>
              </a:ext>
            </a:extLst>
          </p:cNvPr>
          <p:cNvSpPr txBox="1">
            <a:spLocks noChangeArrowheads="1"/>
          </p:cNvSpPr>
          <p:nvPr/>
        </p:nvSpPr>
        <p:spPr bwMode="auto">
          <a:xfrm>
            <a:off x="4262438" y="4727575"/>
            <a:ext cx="15557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Dependerá de</a:t>
            </a:r>
            <a:endParaRPr lang="en-US" altLang="en-US" sz="1600">
              <a:latin typeface="Arial" panose="020B0604020202020204" pitchFamily="34" charset="0"/>
            </a:endParaRPr>
          </a:p>
        </p:txBody>
      </p:sp>
      <p:sp>
        <p:nvSpPr>
          <p:cNvPr id="169001" name="Line 102">
            <a:extLst>
              <a:ext uri="{FF2B5EF4-FFF2-40B4-BE49-F238E27FC236}">
                <a16:creationId xmlns:a16="http://schemas.microsoft.com/office/drawing/2014/main" id="{E0AFE82D-F308-491B-9700-080FBB8096B2}"/>
              </a:ext>
            </a:extLst>
          </p:cNvPr>
          <p:cNvSpPr>
            <a:spLocks noChangeShapeType="1"/>
          </p:cNvSpPr>
          <p:nvPr/>
        </p:nvSpPr>
        <p:spPr bwMode="auto">
          <a:xfrm>
            <a:off x="5006975" y="495141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02" name="Text Box 103">
            <a:extLst>
              <a:ext uri="{FF2B5EF4-FFF2-40B4-BE49-F238E27FC236}">
                <a16:creationId xmlns:a16="http://schemas.microsoft.com/office/drawing/2014/main" id="{7E2DF333-2FA4-4BB6-B693-F5B714FE8DB8}"/>
              </a:ext>
            </a:extLst>
          </p:cNvPr>
          <p:cNvSpPr txBox="1">
            <a:spLocks noChangeArrowheads="1"/>
          </p:cNvSpPr>
          <p:nvPr/>
        </p:nvSpPr>
        <p:spPr bwMode="auto">
          <a:xfrm>
            <a:off x="4554538" y="5114925"/>
            <a:ext cx="12636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Fibras FT</a:t>
            </a:r>
            <a:endParaRPr lang="en-US" altLang="en-US" sz="1600">
              <a:latin typeface="Arial" panose="020B0604020202020204" pitchFamily="34" charset="0"/>
            </a:endParaRPr>
          </a:p>
        </p:txBody>
      </p:sp>
      <p:sp>
        <p:nvSpPr>
          <p:cNvPr id="169003" name="Line 104">
            <a:extLst>
              <a:ext uri="{FF2B5EF4-FFF2-40B4-BE49-F238E27FC236}">
                <a16:creationId xmlns:a16="http://schemas.microsoft.com/office/drawing/2014/main" id="{020375E9-ABBC-4EFB-A48D-C312656EDED4}"/>
              </a:ext>
            </a:extLst>
          </p:cNvPr>
          <p:cNvSpPr>
            <a:spLocks noChangeShapeType="1"/>
          </p:cNvSpPr>
          <p:nvPr/>
        </p:nvSpPr>
        <p:spPr bwMode="auto">
          <a:xfrm flipV="1">
            <a:off x="4549775" y="512127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04" name="Freeform 105">
            <a:extLst>
              <a:ext uri="{FF2B5EF4-FFF2-40B4-BE49-F238E27FC236}">
                <a16:creationId xmlns:a16="http://schemas.microsoft.com/office/drawing/2014/main" id="{118C398C-2134-4DA2-BCE8-83EE85063554}"/>
              </a:ext>
            </a:extLst>
          </p:cNvPr>
          <p:cNvSpPr>
            <a:spLocks/>
          </p:cNvSpPr>
          <p:nvPr/>
        </p:nvSpPr>
        <p:spPr bwMode="auto">
          <a:xfrm rot="10800000" flipV="1">
            <a:off x="2792413" y="1828800"/>
            <a:ext cx="3471862" cy="36766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9005" name="Rectangle 107">
            <a:extLst>
              <a:ext uri="{FF2B5EF4-FFF2-40B4-BE49-F238E27FC236}">
                <a16:creationId xmlns:a16="http://schemas.microsoft.com/office/drawing/2014/main" id="{5D0DE311-581A-4C42-9AAA-B34D7730CB97}"/>
              </a:ext>
            </a:extLst>
          </p:cNvPr>
          <p:cNvSpPr>
            <a:spLocks noChangeArrowheads="1"/>
          </p:cNvSpPr>
          <p:nvPr/>
        </p:nvSpPr>
        <p:spPr bwMode="auto">
          <a:xfrm>
            <a:off x="6372225" y="2892425"/>
            <a:ext cx="1177925" cy="6699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9006" name="Text Box 108">
            <a:extLst>
              <a:ext uri="{FF2B5EF4-FFF2-40B4-BE49-F238E27FC236}">
                <a16:creationId xmlns:a16="http://schemas.microsoft.com/office/drawing/2014/main" id="{20B6B146-C20E-4928-8D87-A6B26CC67FAC}"/>
              </a:ext>
            </a:extLst>
          </p:cNvPr>
          <p:cNvSpPr txBox="1">
            <a:spLocks noChangeArrowheads="1"/>
          </p:cNvSpPr>
          <p:nvPr/>
        </p:nvSpPr>
        <p:spPr bwMode="auto">
          <a:xfrm>
            <a:off x="6315075" y="2894013"/>
            <a:ext cx="1285875"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Economía</a:t>
            </a:r>
          </a:p>
          <a:p>
            <a:pPr algn="ctr">
              <a:lnSpc>
                <a:spcPct val="80000"/>
              </a:lnSpc>
            </a:pPr>
            <a:r>
              <a:rPr lang="en-US" altLang="en-US" sz="1600" i="0">
                <a:latin typeface="Arial" panose="020B0604020202020204" pitchFamily="34" charset="0"/>
              </a:rPr>
              <a:t>Metabólica</a:t>
            </a:r>
          </a:p>
          <a:p>
            <a:pPr algn="ctr">
              <a:lnSpc>
                <a:spcPct val="80000"/>
              </a:lnSpc>
            </a:pPr>
            <a:r>
              <a:rPr lang="en-US" altLang="en-US" sz="1600" i="0">
                <a:latin typeface="Arial" panose="020B0604020202020204" pitchFamily="34" charset="0"/>
              </a:rPr>
              <a:t>(EM) </a:t>
            </a:r>
            <a:endParaRPr lang="en-US" altLang="en-US" sz="1600">
              <a:latin typeface="Arial" panose="020B0604020202020204" pitchFamily="34" charset="0"/>
            </a:endParaRPr>
          </a:p>
        </p:txBody>
      </p:sp>
      <p:sp>
        <p:nvSpPr>
          <p:cNvPr id="169007" name="Line 110">
            <a:extLst>
              <a:ext uri="{FF2B5EF4-FFF2-40B4-BE49-F238E27FC236}">
                <a16:creationId xmlns:a16="http://schemas.microsoft.com/office/drawing/2014/main" id="{7304E5ED-6065-4FA9-A21E-90CB28C3731D}"/>
              </a:ext>
            </a:extLst>
          </p:cNvPr>
          <p:cNvSpPr>
            <a:spLocks noChangeShapeType="1"/>
          </p:cNvSpPr>
          <p:nvPr/>
        </p:nvSpPr>
        <p:spPr bwMode="auto">
          <a:xfrm>
            <a:off x="6456363" y="1831975"/>
            <a:ext cx="0" cy="10636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08" name="Text Box 111">
            <a:extLst>
              <a:ext uri="{FF2B5EF4-FFF2-40B4-BE49-F238E27FC236}">
                <a16:creationId xmlns:a16="http://schemas.microsoft.com/office/drawing/2014/main" id="{77C0D3AD-B3EC-4D20-A308-B28F966549D2}"/>
              </a:ext>
            </a:extLst>
          </p:cNvPr>
          <p:cNvSpPr txBox="1">
            <a:spLocks noChangeArrowheads="1"/>
          </p:cNvSpPr>
          <p:nvPr/>
        </p:nvSpPr>
        <p:spPr bwMode="auto">
          <a:xfrm>
            <a:off x="6767513" y="3751263"/>
            <a:ext cx="6318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EM</a:t>
            </a:r>
            <a:endParaRPr lang="en-US" altLang="en-US" sz="1600">
              <a:latin typeface="Arial" panose="020B0604020202020204" pitchFamily="34" charset="0"/>
            </a:endParaRPr>
          </a:p>
        </p:txBody>
      </p:sp>
      <p:sp>
        <p:nvSpPr>
          <p:cNvPr id="169009" name="Line 112">
            <a:extLst>
              <a:ext uri="{FF2B5EF4-FFF2-40B4-BE49-F238E27FC236}">
                <a16:creationId xmlns:a16="http://schemas.microsoft.com/office/drawing/2014/main" id="{B1B9A18E-A4B5-4469-85A3-6CD63A4C5DED}"/>
              </a:ext>
            </a:extLst>
          </p:cNvPr>
          <p:cNvSpPr>
            <a:spLocks noChangeShapeType="1"/>
          </p:cNvSpPr>
          <p:nvPr/>
        </p:nvSpPr>
        <p:spPr bwMode="auto">
          <a:xfrm flipV="1">
            <a:off x="6764338" y="375920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10" name="Line 113">
            <a:extLst>
              <a:ext uri="{FF2B5EF4-FFF2-40B4-BE49-F238E27FC236}">
                <a16:creationId xmlns:a16="http://schemas.microsoft.com/office/drawing/2014/main" id="{BF2FE4BF-8788-4532-A911-1D31DC37A80C}"/>
              </a:ext>
            </a:extLst>
          </p:cNvPr>
          <p:cNvSpPr>
            <a:spLocks noChangeShapeType="1"/>
          </p:cNvSpPr>
          <p:nvPr/>
        </p:nvSpPr>
        <p:spPr bwMode="auto">
          <a:xfrm>
            <a:off x="6931025" y="3589338"/>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11" name="Rectangle 114">
            <a:extLst>
              <a:ext uri="{FF2B5EF4-FFF2-40B4-BE49-F238E27FC236}">
                <a16:creationId xmlns:a16="http://schemas.microsoft.com/office/drawing/2014/main" id="{E7145D87-4236-44BF-AED0-8BEACE96EC71}"/>
              </a:ext>
            </a:extLst>
          </p:cNvPr>
          <p:cNvSpPr>
            <a:spLocks noChangeArrowheads="1"/>
          </p:cNvSpPr>
          <p:nvPr/>
        </p:nvSpPr>
        <p:spPr bwMode="auto">
          <a:xfrm>
            <a:off x="133350" y="5211763"/>
            <a:ext cx="2624138" cy="7064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69012" name="Text Box 115">
            <a:extLst>
              <a:ext uri="{FF2B5EF4-FFF2-40B4-BE49-F238E27FC236}">
                <a16:creationId xmlns:a16="http://schemas.microsoft.com/office/drawing/2014/main" id="{281DAF26-AC79-4A3C-97CE-161AEE039B95}"/>
              </a:ext>
            </a:extLst>
          </p:cNvPr>
          <p:cNvSpPr txBox="1">
            <a:spLocks noChangeArrowheads="1"/>
          </p:cNvSpPr>
          <p:nvPr/>
        </p:nvSpPr>
        <p:spPr bwMode="auto">
          <a:xfrm>
            <a:off x="57150" y="5226050"/>
            <a:ext cx="2819400"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Factores Antropométricos</a:t>
            </a:r>
          </a:p>
          <a:p>
            <a:pPr algn="ctr">
              <a:lnSpc>
                <a:spcPct val="80000"/>
              </a:lnSpc>
            </a:pPr>
            <a:r>
              <a:rPr lang="en-US" altLang="en-US" sz="1600" i="0">
                <a:latin typeface="Arial" panose="020B0604020202020204" pitchFamily="34" charset="0"/>
              </a:rPr>
              <a:t>y de</a:t>
            </a:r>
          </a:p>
          <a:p>
            <a:pPr algn="ctr">
              <a:lnSpc>
                <a:spcPct val="80000"/>
              </a:lnSpc>
            </a:pPr>
            <a:r>
              <a:rPr lang="en-US" altLang="en-US" sz="1600" i="0">
                <a:latin typeface="Arial" panose="020B0604020202020204" pitchFamily="34" charset="0"/>
              </a:rPr>
              <a:t>Composición Corporal</a:t>
            </a:r>
            <a:endParaRPr lang="en-US" altLang="en-US" sz="1600">
              <a:latin typeface="Arial" panose="020B0604020202020204" pitchFamily="34" charset="0"/>
            </a:endParaRPr>
          </a:p>
        </p:txBody>
      </p:sp>
      <p:sp>
        <p:nvSpPr>
          <p:cNvPr id="169013" name="Line 116">
            <a:extLst>
              <a:ext uri="{FF2B5EF4-FFF2-40B4-BE49-F238E27FC236}">
                <a16:creationId xmlns:a16="http://schemas.microsoft.com/office/drawing/2014/main" id="{E86B5F24-B657-4559-BEDF-DF43D04A9919}"/>
              </a:ext>
            </a:extLst>
          </p:cNvPr>
          <p:cNvSpPr>
            <a:spLocks noChangeShapeType="1"/>
          </p:cNvSpPr>
          <p:nvPr/>
        </p:nvSpPr>
        <p:spPr bwMode="auto">
          <a:xfrm>
            <a:off x="490538" y="594677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14" name="Text Box 117">
            <a:extLst>
              <a:ext uri="{FF2B5EF4-FFF2-40B4-BE49-F238E27FC236}">
                <a16:creationId xmlns:a16="http://schemas.microsoft.com/office/drawing/2014/main" id="{052531CB-95D7-490C-A656-537B658E149B}"/>
              </a:ext>
            </a:extLst>
          </p:cNvPr>
          <p:cNvSpPr txBox="1">
            <a:spLocks noChangeArrowheads="1"/>
          </p:cNvSpPr>
          <p:nvPr/>
        </p:nvSpPr>
        <p:spPr bwMode="auto">
          <a:xfrm>
            <a:off x="-25400" y="6100763"/>
            <a:ext cx="10604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Masa</a:t>
            </a:r>
          </a:p>
          <a:p>
            <a:pPr algn="ctr">
              <a:lnSpc>
                <a:spcPct val="80000"/>
              </a:lnSpc>
            </a:pPr>
            <a:r>
              <a:rPr lang="en-US" altLang="en-US" sz="1600" i="0">
                <a:latin typeface="Arial" panose="020B0604020202020204" pitchFamily="34" charset="0"/>
              </a:rPr>
              <a:t>Corporal</a:t>
            </a:r>
            <a:endParaRPr lang="en-US" altLang="en-US" sz="1600">
              <a:latin typeface="Arial" panose="020B0604020202020204" pitchFamily="34" charset="0"/>
            </a:endParaRPr>
          </a:p>
        </p:txBody>
      </p:sp>
      <p:sp>
        <p:nvSpPr>
          <p:cNvPr id="169015" name="Line 118">
            <a:extLst>
              <a:ext uri="{FF2B5EF4-FFF2-40B4-BE49-F238E27FC236}">
                <a16:creationId xmlns:a16="http://schemas.microsoft.com/office/drawing/2014/main" id="{1BD2FDEB-6776-41AF-9BC1-023C877C5ACB}"/>
              </a:ext>
            </a:extLst>
          </p:cNvPr>
          <p:cNvSpPr>
            <a:spLocks noChangeShapeType="1"/>
          </p:cNvSpPr>
          <p:nvPr/>
        </p:nvSpPr>
        <p:spPr bwMode="auto">
          <a:xfrm>
            <a:off x="1455738" y="594677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16" name="Text Box 119">
            <a:extLst>
              <a:ext uri="{FF2B5EF4-FFF2-40B4-BE49-F238E27FC236}">
                <a16:creationId xmlns:a16="http://schemas.microsoft.com/office/drawing/2014/main" id="{E8767B4F-42B6-4ABA-9164-C1C78B1D426D}"/>
              </a:ext>
            </a:extLst>
          </p:cNvPr>
          <p:cNvSpPr txBox="1">
            <a:spLocks noChangeArrowheads="1"/>
          </p:cNvSpPr>
          <p:nvPr/>
        </p:nvSpPr>
        <p:spPr bwMode="auto">
          <a:xfrm>
            <a:off x="1074738" y="6100763"/>
            <a:ext cx="8270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Peso</a:t>
            </a:r>
          </a:p>
          <a:p>
            <a:pPr algn="ctr">
              <a:lnSpc>
                <a:spcPct val="80000"/>
              </a:lnSpc>
            </a:pPr>
            <a:r>
              <a:rPr lang="en-US" altLang="en-US" sz="1600" i="0">
                <a:latin typeface="Arial" panose="020B0604020202020204" pitchFamily="34" charset="0"/>
              </a:rPr>
              <a:t>Graso</a:t>
            </a:r>
            <a:endParaRPr lang="en-US" altLang="en-US" sz="1600">
              <a:latin typeface="Arial" panose="020B0604020202020204" pitchFamily="34" charset="0"/>
            </a:endParaRPr>
          </a:p>
        </p:txBody>
      </p:sp>
      <p:sp>
        <p:nvSpPr>
          <p:cNvPr id="169017" name="Line 120">
            <a:extLst>
              <a:ext uri="{FF2B5EF4-FFF2-40B4-BE49-F238E27FC236}">
                <a16:creationId xmlns:a16="http://schemas.microsoft.com/office/drawing/2014/main" id="{103BCB6A-915F-4C11-9A9D-AA82D4524CBB}"/>
              </a:ext>
            </a:extLst>
          </p:cNvPr>
          <p:cNvSpPr>
            <a:spLocks noChangeShapeType="1"/>
          </p:cNvSpPr>
          <p:nvPr/>
        </p:nvSpPr>
        <p:spPr bwMode="auto">
          <a:xfrm>
            <a:off x="2497138" y="594677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18" name="Text Box 121">
            <a:extLst>
              <a:ext uri="{FF2B5EF4-FFF2-40B4-BE49-F238E27FC236}">
                <a16:creationId xmlns:a16="http://schemas.microsoft.com/office/drawing/2014/main" id="{0DEAE1F8-4842-409A-830F-0DA39E64D9ED}"/>
              </a:ext>
            </a:extLst>
          </p:cNvPr>
          <p:cNvSpPr txBox="1">
            <a:spLocks noChangeArrowheads="1"/>
          </p:cNvSpPr>
          <p:nvPr/>
        </p:nvSpPr>
        <p:spPr bwMode="auto">
          <a:xfrm>
            <a:off x="1824038" y="6088063"/>
            <a:ext cx="1493837"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Dimensiones</a:t>
            </a:r>
          </a:p>
          <a:p>
            <a:pPr algn="ctr">
              <a:lnSpc>
                <a:spcPct val="80000"/>
              </a:lnSpc>
            </a:pPr>
            <a:r>
              <a:rPr lang="en-US" altLang="en-US" sz="1600" i="0">
                <a:latin typeface="Arial" panose="020B0604020202020204" pitchFamily="34" charset="0"/>
              </a:rPr>
              <a:t>del</a:t>
            </a:r>
          </a:p>
          <a:p>
            <a:pPr algn="ctr">
              <a:lnSpc>
                <a:spcPct val="80000"/>
              </a:lnSpc>
            </a:pPr>
            <a:r>
              <a:rPr lang="en-US" altLang="en-US" sz="1600" i="0">
                <a:latin typeface="Arial" panose="020B0604020202020204" pitchFamily="34" charset="0"/>
              </a:rPr>
              <a:t>Cuerpo</a:t>
            </a:r>
            <a:endParaRPr lang="en-US" altLang="en-US" sz="1600">
              <a:latin typeface="Arial" panose="020B0604020202020204" pitchFamily="34" charset="0"/>
            </a:endParaRPr>
          </a:p>
        </p:txBody>
      </p:sp>
      <p:sp>
        <p:nvSpPr>
          <p:cNvPr id="169019" name="Text Box 122">
            <a:extLst>
              <a:ext uri="{FF2B5EF4-FFF2-40B4-BE49-F238E27FC236}">
                <a16:creationId xmlns:a16="http://schemas.microsoft.com/office/drawing/2014/main" id="{49D5F0B0-A2B9-4CBB-B911-676140800196}"/>
              </a:ext>
            </a:extLst>
          </p:cNvPr>
          <p:cNvSpPr txBox="1">
            <a:spLocks noChangeArrowheads="1"/>
          </p:cNvSpPr>
          <p:nvPr/>
        </p:nvSpPr>
        <p:spPr bwMode="auto">
          <a:xfrm>
            <a:off x="7475538" y="2862263"/>
            <a:ext cx="1592262" cy="106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Mantener el</a:t>
            </a:r>
          </a:p>
          <a:p>
            <a:pPr algn="ctr">
              <a:lnSpc>
                <a:spcPct val="80000"/>
              </a:lnSpc>
            </a:pPr>
            <a:r>
              <a:rPr lang="en-US" altLang="en-US" sz="1600" i="0">
                <a:latin typeface="Arial" panose="020B0604020202020204" pitchFamily="34" charset="0"/>
              </a:rPr>
              <a:t> %VO</a:t>
            </a:r>
            <a:r>
              <a:rPr lang="en-US" altLang="en-US" sz="1600" i="0" baseline="-25000">
                <a:latin typeface="Arial" panose="020B0604020202020204" pitchFamily="34" charset="0"/>
              </a:rPr>
              <a:t>2</a:t>
            </a:r>
            <a:r>
              <a:rPr lang="en-US" altLang="en-US" sz="1600" i="0">
                <a:latin typeface="Arial" panose="020B0604020202020204" pitchFamily="34" charset="0"/>
              </a:rPr>
              <a:t>máx por</a:t>
            </a:r>
          </a:p>
          <a:p>
            <a:pPr algn="ctr">
              <a:lnSpc>
                <a:spcPct val="80000"/>
              </a:lnSpc>
            </a:pPr>
            <a:r>
              <a:rPr lang="en-US" altLang="en-US" sz="1600" i="0">
                <a:latin typeface="Arial" panose="020B0604020202020204" pitchFamily="34" charset="0"/>
              </a:rPr>
              <a:t>Periodo de</a:t>
            </a:r>
          </a:p>
          <a:p>
            <a:pPr algn="ctr">
              <a:lnSpc>
                <a:spcPct val="80000"/>
              </a:lnSpc>
            </a:pPr>
            <a:r>
              <a:rPr lang="en-US" altLang="en-US" sz="1600" i="0">
                <a:latin typeface="Arial" panose="020B0604020202020204" pitchFamily="34" charset="0"/>
              </a:rPr>
              <a:t>Tiempo</a:t>
            </a:r>
          </a:p>
          <a:p>
            <a:pPr algn="ctr">
              <a:lnSpc>
                <a:spcPct val="80000"/>
              </a:lnSpc>
            </a:pPr>
            <a:r>
              <a:rPr lang="en-US" altLang="en-US" sz="1600" i="0">
                <a:latin typeface="Arial" panose="020B0604020202020204" pitchFamily="34" charset="0"/>
              </a:rPr>
              <a:t>Prolongado</a:t>
            </a:r>
            <a:endParaRPr lang="en-US" altLang="en-US" sz="1600">
              <a:latin typeface="Arial" panose="020B0604020202020204" pitchFamily="34" charset="0"/>
            </a:endParaRPr>
          </a:p>
        </p:txBody>
      </p:sp>
      <p:sp>
        <p:nvSpPr>
          <p:cNvPr id="169020" name="Line 124">
            <a:extLst>
              <a:ext uri="{FF2B5EF4-FFF2-40B4-BE49-F238E27FC236}">
                <a16:creationId xmlns:a16="http://schemas.microsoft.com/office/drawing/2014/main" id="{1F1994B0-5D2F-4D68-9836-CCB6F1D3BFCB}"/>
              </a:ext>
            </a:extLst>
          </p:cNvPr>
          <p:cNvSpPr>
            <a:spLocks noChangeShapeType="1"/>
          </p:cNvSpPr>
          <p:nvPr/>
        </p:nvSpPr>
        <p:spPr bwMode="auto">
          <a:xfrm>
            <a:off x="8148638" y="27241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21" name="Text Box 125">
            <a:extLst>
              <a:ext uri="{FF2B5EF4-FFF2-40B4-BE49-F238E27FC236}">
                <a16:creationId xmlns:a16="http://schemas.microsoft.com/office/drawing/2014/main" id="{2F5C0A73-4527-40B0-9A0E-CF9ABC6C766F}"/>
              </a:ext>
            </a:extLst>
          </p:cNvPr>
          <p:cNvSpPr txBox="1">
            <a:spLocks noChangeArrowheads="1"/>
          </p:cNvSpPr>
          <p:nvPr/>
        </p:nvSpPr>
        <p:spPr bwMode="auto">
          <a:xfrm>
            <a:off x="7723188" y="2898775"/>
            <a:ext cx="2762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9022" name="Line 126">
            <a:extLst>
              <a:ext uri="{FF2B5EF4-FFF2-40B4-BE49-F238E27FC236}">
                <a16:creationId xmlns:a16="http://schemas.microsoft.com/office/drawing/2014/main" id="{8B9FA047-E146-4C8B-B35B-DB80E3BEB1A8}"/>
              </a:ext>
            </a:extLst>
          </p:cNvPr>
          <p:cNvSpPr>
            <a:spLocks noChangeShapeType="1"/>
          </p:cNvSpPr>
          <p:nvPr/>
        </p:nvSpPr>
        <p:spPr bwMode="auto">
          <a:xfrm>
            <a:off x="8002588" y="3851275"/>
            <a:ext cx="0" cy="3476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23" name="Text Box 127">
            <a:extLst>
              <a:ext uri="{FF2B5EF4-FFF2-40B4-BE49-F238E27FC236}">
                <a16:creationId xmlns:a16="http://schemas.microsoft.com/office/drawing/2014/main" id="{7556F516-E3E5-4309-B8FE-6ED902BA1FCB}"/>
              </a:ext>
            </a:extLst>
          </p:cNvPr>
          <p:cNvSpPr txBox="1">
            <a:spLocks noChangeArrowheads="1"/>
          </p:cNvSpPr>
          <p:nvPr/>
        </p:nvSpPr>
        <p:spPr bwMode="auto">
          <a:xfrm>
            <a:off x="7920038" y="3860800"/>
            <a:ext cx="1185862" cy="29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300"/>
              <a:t>(UFVO</a:t>
            </a:r>
            <a:r>
              <a:rPr lang="en-US" altLang="en-US" sz="1300" baseline="-25000"/>
              <a:t>2</a:t>
            </a:r>
            <a:r>
              <a:rPr lang="en-US" altLang="en-US" sz="1300"/>
              <a:t>máx)</a:t>
            </a:r>
          </a:p>
        </p:txBody>
      </p:sp>
      <p:sp>
        <p:nvSpPr>
          <p:cNvPr id="169024" name="Text Box 128">
            <a:extLst>
              <a:ext uri="{FF2B5EF4-FFF2-40B4-BE49-F238E27FC236}">
                <a16:creationId xmlns:a16="http://schemas.microsoft.com/office/drawing/2014/main" id="{26CFD388-6F0E-4FDF-BBD6-AE9FD813BBB8}"/>
              </a:ext>
            </a:extLst>
          </p:cNvPr>
          <p:cNvSpPr txBox="1">
            <a:spLocks noChangeArrowheads="1"/>
          </p:cNvSpPr>
          <p:nvPr/>
        </p:nvSpPr>
        <p:spPr bwMode="auto">
          <a:xfrm>
            <a:off x="8274050" y="3733800"/>
            <a:ext cx="260350" cy="29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300"/>
              <a:t>.</a:t>
            </a:r>
          </a:p>
        </p:txBody>
      </p:sp>
      <p:sp>
        <p:nvSpPr>
          <p:cNvPr id="169025" name="Text Box 129">
            <a:extLst>
              <a:ext uri="{FF2B5EF4-FFF2-40B4-BE49-F238E27FC236}">
                <a16:creationId xmlns:a16="http://schemas.microsoft.com/office/drawing/2014/main" id="{9DBD0260-E94B-4C7D-A3B1-12E392E9B02E}"/>
              </a:ext>
            </a:extLst>
          </p:cNvPr>
          <p:cNvSpPr txBox="1">
            <a:spLocks noChangeArrowheads="1"/>
          </p:cNvSpPr>
          <p:nvPr/>
        </p:nvSpPr>
        <p:spPr bwMode="auto">
          <a:xfrm>
            <a:off x="6376988" y="4084638"/>
            <a:ext cx="2579687" cy="106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%VO</a:t>
            </a:r>
            <a:r>
              <a:rPr lang="en-US" altLang="en-US" sz="1600" i="0" baseline="-25000">
                <a:latin typeface="Arial" panose="020B0604020202020204" pitchFamily="34" charset="0"/>
              </a:rPr>
              <a:t>2</a:t>
            </a:r>
            <a:r>
              <a:rPr lang="en-US" altLang="en-US" sz="1600" i="0">
                <a:latin typeface="Arial" panose="020B0604020202020204" pitchFamily="34" charset="0"/>
              </a:rPr>
              <a:t>máx que</a:t>
            </a:r>
          </a:p>
          <a:p>
            <a:pPr algn="ctr">
              <a:lnSpc>
                <a:spcPct val="80000"/>
              </a:lnSpc>
            </a:pPr>
            <a:r>
              <a:rPr lang="en-US" altLang="en-US" sz="1600" i="0">
                <a:latin typeface="Arial" panose="020B0604020202020204" pitchFamily="34" charset="0"/>
              </a:rPr>
              <a:t>Puede Mantener un</a:t>
            </a:r>
          </a:p>
          <a:p>
            <a:pPr algn="ctr">
              <a:lnSpc>
                <a:spcPct val="80000"/>
              </a:lnSpc>
            </a:pPr>
            <a:r>
              <a:rPr lang="en-US" altLang="en-US" sz="1600" i="0">
                <a:latin typeface="Arial" panose="020B0604020202020204" pitchFamily="34" charset="0"/>
              </a:rPr>
              <a:t>Deportista</a:t>
            </a:r>
          </a:p>
          <a:p>
            <a:pPr algn="ctr">
              <a:lnSpc>
                <a:spcPct val="80000"/>
              </a:lnSpc>
            </a:pPr>
            <a:r>
              <a:rPr lang="en-US" altLang="en-US" sz="1600" i="0">
                <a:latin typeface="Arial" panose="020B0604020202020204" pitchFamily="34" charset="0"/>
              </a:rPr>
              <a:t>Durante un Periodo</a:t>
            </a:r>
          </a:p>
          <a:p>
            <a:pPr algn="ctr">
              <a:lnSpc>
                <a:spcPct val="80000"/>
              </a:lnSpc>
            </a:pPr>
            <a:r>
              <a:rPr lang="en-US" altLang="en-US" sz="1600" i="0">
                <a:latin typeface="Arial" panose="020B0604020202020204" pitchFamily="34" charset="0"/>
              </a:rPr>
              <a:t>de Tiempo prolongado</a:t>
            </a:r>
            <a:endParaRPr lang="en-US" altLang="en-US" sz="1600">
              <a:latin typeface="Arial" panose="020B0604020202020204" pitchFamily="34" charset="0"/>
            </a:endParaRPr>
          </a:p>
        </p:txBody>
      </p:sp>
      <p:sp>
        <p:nvSpPr>
          <p:cNvPr id="169026" name="Text Box 130">
            <a:extLst>
              <a:ext uri="{FF2B5EF4-FFF2-40B4-BE49-F238E27FC236}">
                <a16:creationId xmlns:a16="http://schemas.microsoft.com/office/drawing/2014/main" id="{2DAF61AF-EAB2-49A1-8082-B5D5FCAA0071}"/>
              </a:ext>
            </a:extLst>
          </p:cNvPr>
          <p:cNvSpPr txBox="1">
            <a:spLocks noChangeArrowheads="1"/>
          </p:cNvSpPr>
          <p:nvPr/>
        </p:nvSpPr>
        <p:spPr bwMode="auto">
          <a:xfrm>
            <a:off x="7078663" y="3919538"/>
            <a:ext cx="1936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9027" name="Line 133">
            <a:extLst>
              <a:ext uri="{FF2B5EF4-FFF2-40B4-BE49-F238E27FC236}">
                <a16:creationId xmlns:a16="http://schemas.microsoft.com/office/drawing/2014/main" id="{53A8C209-05D4-4610-8800-64EB294F4AB2}"/>
              </a:ext>
            </a:extLst>
          </p:cNvPr>
          <p:cNvSpPr>
            <a:spLocks noChangeShapeType="1"/>
          </p:cNvSpPr>
          <p:nvPr/>
        </p:nvSpPr>
        <p:spPr bwMode="auto">
          <a:xfrm>
            <a:off x="7708900" y="5113338"/>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28" name="Text Box 134">
            <a:extLst>
              <a:ext uri="{FF2B5EF4-FFF2-40B4-BE49-F238E27FC236}">
                <a16:creationId xmlns:a16="http://schemas.microsoft.com/office/drawing/2014/main" id="{2CB9ECBE-42F5-4476-A066-7C0134E8F389}"/>
              </a:ext>
            </a:extLst>
          </p:cNvPr>
          <p:cNvSpPr txBox="1">
            <a:spLocks noChangeArrowheads="1"/>
          </p:cNvSpPr>
          <p:nvPr/>
        </p:nvSpPr>
        <p:spPr bwMode="auto">
          <a:xfrm>
            <a:off x="7177088" y="5246688"/>
            <a:ext cx="1109662"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Ejemplo</a:t>
            </a:r>
            <a:endParaRPr lang="en-US" altLang="en-US" sz="1600">
              <a:latin typeface="Arial" panose="020B0604020202020204" pitchFamily="34" charset="0"/>
            </a:endParaRPr>
          </a:p>
        </p:txBody>
      </p:sp>
      <p:sp>
        <p:nvSpPr>
          <p:cNvPr id="169029" name="Text Box 136">
            <a:extLst>
              <a:ext uri="{FF2B5EF4-FFF2-40B4-BE49-F238E27FC236}">
                <a16:creationId xmlns:a16="http://schemas.microsoft.com/office/drawing/2014/main" id="{0C0BE156-1C80-4ACD-B78C-02046DFD2CAF}"/>
              </a:ext>
            </a:extLst>
          </p:cNvPr>
          <p:cNvSpPr txBox="1">
            <a:spLocks noChangeArrowheads="1"/>
          </p:cNvSpPr>
          <p:nvPr/>
        </p:nvSpPr>
        <p:spPr bwMode="auto">
          <a:xfrm>
            <a:off x="3595688" y="5943600"/>
            <a:ext cx="145573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Maratonistas</a:t>
            </a:r>
            <a:endParaRPr lang="en-US" altLang="en-US" sz="1600">
              <a:latin typeface="Arial" panose="020B0604020202020204" pitchFamily="34" charset="0"/>
            </a:endParaRPr>
          </a:p>
        </p:txBody>
      </p:sp>
      <p:sp>
        <p:nvSpPr>
          <p:cNvPr id="169030" name="Line 137">
            <a:extLst>
              <a:ext uri="{FF2B5EF4-FFF2-40B4-BE49-F238E27FC236}">
                <a16:creationId xmlns:a16="http://schemas.microsoft.com/office/drawing/2014/main" id="{21BEA386-535B-473A-8E53-CE5575270D90}"/>
              </a:ext>
            </a:extLst>
          </p:cNvPr>
          <p:cNvSpPr>
            <a:spLocks noChangeShapeType="1"/>
          </p:cNvSpPr>
          <p:nvPr/>
        </p:nvSpPr>
        <p:spPr bwMode="auto">
          <a:xfrm>
            <a:off x="4243388" y="6175375"/>
            <a:ext cx="0" cy="3476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31" name="Text Box 139">
            <a:extLst>
              <a:ext uri="{FF2B5EF4-FFF2-40B4-BE49-F238E27FC236}">
                <a16:creationId xmlns:a16="http://schemas.microsoft.com/office/drawing/2014/main" id="{77374685-BCF8-41C8-89CE-A86798926A72}"/>
              </a:ext>
            </a:extLst>
          </p:cNvPr>
          <p:cNvSpPr txBox="1">
            <a:spLocks noChangeArrowheads="1"/>
          </p:cNvSpPr>
          <p:nvPr/>
        </p:nvSpPr>
        <p:spPr bwMode="auto">
          <a:xfrm>
            <a:off x="4186238" y="6159500"/>
            <a:ext cx="2347912" cy="29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300"/>
              <a:t>(Mantienen Durante el Evento)</a:t>
            </a:r>
          </a:p>
        </p:txBody>
      </p:sp>
      <p:grpSp>
        <p:nvGrpSpPr>
          <p:cNvPr id="169032" name="Group 145">
            <a:extLst>
              <a:ext uri="{FF2B5EF4-FFF2-40B4-BE49-F238E27FC236}">
                <a16:creationId xmlns:a16="http://schemas.microsoft.com/office/drawing/2014/main" id="{B7005683-A2BA-471B-A2FC-45A69B15E625}"/>
              </a:ext>
            </a:extLst>
          </p:cNvPr>
          <p:cNvGrpSpPr>
            <a:grpSpLocks/>
          </p:cNvGrpSpPr>
          <p:nvPr/>
        </p:nvGrpSpPr>
        <p:grpSpPr bwMode="auto">
          <a:xfrm>
            <a:off x="3495675" y="6297613"/>
            <a:ext cx="1752600" cy="457200"/>
            <a:chOff x="2202" y="3839"/>
            <a:chExt cx="1104" cy="288"/>
          </a:xfrm>
        </p:grpSpPr>
        <p:sp>
          <p:nvSpPr>
            <p:cNvPr id="169043" name="Text Box 141">
              <a:extLst>
                <a:ext uri="{FF2B5EF4-FFF2-40B4-BE49-F238E27FC236}">
                  <a16:creationId xmlns:a16="http://schemas.microsoft.com/office/drawing/2014/main" id="{5BB56818-B417-4E6C-A219-CDE4795F89D0}"/>
                </a:ext>
              </a:extLst>
            </p:cNvPr>
            <p:cNvSpPr txBox="1">
              <a:spLocks noChangeArrowheads="1"/>
            </p:cNvSpPr>
            <p:nvPr/>
          </p:nvSpPr>
          <p:spPr bwMode="auto">
            <a:xfrm>
              <a:off x="2202" y="3946"/>
              <a:ext cx="1104"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75-80% VO</a:t>
              </a:r>
              <a:r>
                <a:rPr lang="en-US" altLang="en-US" sz="1600" i="0" baseline="-25000">
                  <a:latin typeface="Arial" panose="020B0604020202020204" pitchFamily="34" charset="0"/>
                </a:rPr>
                <a:t>2</a:t>
              </a:r>
              <a:r>
                <a:rPr lang="en-US" altLang="en-US" sz="1600" i="0">
                  <a:latin typeface="Arial" panose="020B0604020202020204" pitchFamily="34" charset="0"/>
                </a:rPr>
                <a:t>máx</a:t>
              </a:r>
              <a:endParaRPr lang="en-US" altLang="en-US" sz="1600">
                <a:latin typeface="Arial" panose="020B0604020202020204" pitchFamily="34" charset="0"/>
              </a:endParaRPr>
            </a:p>
          </p:txBody>
        </p:sp>
        <p:sp>
          <p:nvSpPr>
            <p:cNvPr id="169044" name="Text Box 144">
              <a:extLst>
                <a:ext uri="{FF2B5EF4-FFF2-40B4-BE49-F238E27FC236}">
                  <a16:creationId xmlns:a16="http://schemas.microsoft.com/office/drawing/2014/main" id="{9BE12403-1839-4091-9F0E-4D605A8BD4AB}"/>
                </a:ext>
              </a:extLst>
            </p:cNvPr>
            <p:cNvSpPr txBox="1">
              <a:spLocks noChangeArrowheads="1"/>
            </p:cNvSpPr>
            <p:nvPr/>
          </p:nvSpPr>
          <p:spPr bwMode="auto">
            <a:xfrm>
              <a:off x="2704" y="3839"/>
              <a:ext cx="174"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grpSp>
      <p:sp>
        <p:nvSpPr>
          <p:cNvPr id="169033" name="Line 148">
            <a:extLst>
              <a:ext uri="{FF2B5EF4-FFF2-40B4-BE49-F238E27FC236}">
                <a16:creationId xmlns:a16="http://schemas.microsoft.com/office/drawing/2014/main" id="{8FD733FA-E8BB-442F-BFAC-A80A9FDF4D59}"/>
              </a:ext>
            </a:extLst>
          </p:cNvPr>
          <p:cNvSpPr>
            <a:spLocks noChangeShapeType="1"/>
          </p:cNvSpPr>
          <p:nvPr/>
        </p:nvSpPr>
        <p:spPr bwMode="auto">
          <a:xfrm>
            <a:off x="7708900" y="5468938"/>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34" name="Text Box 149">
            <a:extLst>
              <a:ext uri="{FF2B5EF4-FFF2-40B4-BE49-F238E27FC236}">
                <a16:creationId xmlns:a16="http://schemas.microsoft.com/office/drawing/2014/main" id="{3EE97E34-ABBC-43C4-8E14-FE3C9DF6B62D}"/>
              </a:ext>
            </a:extLst>
          </p:cNvPr>
          <p:cNvSpPr txBox="1">
            <a:spLocks noChangeArrowheads="1"/>
          </p:cNvSpPr>
          <p:nvPr/>
        </p:nvSpPr>
        <p:spPr bwMode="auto">
          <a:xfrm>
            <a:off x="7342188" y="5634038"/>
            <a:ext cx="738187"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CPLD</a:t>
            </a:r>
            <a:endParaRPr lang="en-US" altLang="en-US" sz="1600">
              <a:latin typeface="Arial" panose="020B0604020202020204" pitchFamily="34" charset="0"/>
            </a:endParaRPr>
          </a:p>
        </p:txBody>
      </p:sp>
      <p:sp>
        <p:nvSpPr>
          <p:cNvPr id="169035" name="Line 150">
            <a:extLst>
              <a:ext uri="{FF2B5EF4-FFF2-40B4-BE49-F238E27FC236}">
                <a16:creationId xmlns:a16="http://schemas.microsoft.com/office/drawing/2014/main" id="{D29D6F4C-6933-4232-B6CF-7581B5EBC106}"/>
              </a:ext>
            </a:extLst>
          </p:cNvPr>
          <p:cNvSpPr>
            <a:spLocks noChangeShapeType="1"/>
          </p:cNvSpPr>
          <p:nvPr/>
        </p:nvSpPr>
        <p:spPr bwMode="auto">
          <a:xfrm>
            <a:off x="7713663" y="5983288"/>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36" name="Text Box 153">
            <a:extLst>
              <a:ext uri="{FF2B5EF4-FFF2-40B4-BE49-F238E27FC236}">
                <a16:creationId xmlns:a16="http://schemas.microsoft.com/office/drawing/2014/main" id="{F6FEAB84-DF58-4BB1-8466-A5D3FAC182DD}"/>
              </a:ext>
            </a:extLst>
          </p:cNvPr>
          <p:cNvSpPr txBox="1">
            <a:spLocks noChangeArrowheads="1"/>
          </p:cNvSpPr>
          <p:nvPr/>
        </p:nvSpPr>
        <p:spPr bwMode="auto">
          <a:xfrm>
            <a:off x="6689725" y="6099175"/>
            <a:ext cx="2173288"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86% de su VO</a:t>
            </a:r>
            <a:r>
              <a:rPr lang="en-US" altLang="en-US" sz="1600" i="0" baseline="-25000">
                <a:latin typeface="Arial" panose="020B0604020202020204" pitchFamily="34" charset="0"/>
              </a:rPr>
              <a:t>2</a:t>
            </a:r>
            <a:r>
              <a:rPr lang="en-US" altLang="en-US" sz="1600" i="0">
                <a:latin typeface="Arial" panose="020B0604020202020204" pitchFamily="34" charset="0"/>
              </a:rPr>
              <a:t>máx</a:t>
            </a:r>
            <a:endParaRPr lang="en-US" altLang="en-US" sz="1600">
              <a:latin typeface="Arial" panose="020B0604020202020204" pitchFamily="34" charset="0"/>
            </a:endParaRPr>
          </a:p>
        </p:txBody>
      </p:sp>
      <p:sp>
        <p:nvSpPr>
          <p:cNvPr id="169037" name="Text Box 154">
            <a:extLst>
              <a:ext uri="{FF2B5EF4-FFF2-40B4-BE49-F238E27FC236}">
                <a16:creationId xmlns:a16="http://schemas.microsoft.com/office/drawing/2014/main" id="{22FFBD2A-CC0B-4D21-870C-2A1D4D69150B}"/>
              </a:ext>
            </a:extLst>
          </p:cNvPr>
          <p:cNvSpPr txBox="1">
            <a:spLocks noChangeArrowheads="1"/>
          </p:cNvSpPr>
          <p:nvPr/>
        </p:nvSpPr>
        <p:spPr bwMode="auto">
          <a:xfrm>
            <a:off x="7845425" y="5929313"/>
            <a:ext cx="2762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69038" name="Text Box 155">
            <a:extLst>
              <a:ext uri="{FF2B5EF4-FFF2-40B4-BE49-F238E27FC236}">
                <a16:creationId xmlns:a16="http://schemas.microsoft.com/office/drawing/2014/main" id="{5C59E0CB-0076-4647-A0AB-F5E9AAA29B0D}"/>
              </a:ext>
            </a:extLst>
          </p:cNvPr>
          <p:cNvSpPr txBox="1">
            <a:spLocks noChangeArrowheads="1"/>
          </p:cNvSpPr>
          <p:nvPr/>
        </p:nvSpPr>
        <p:spPr bwMode="auto">
          <a:xfrm>
            <a:off x="7054850" y="5764213"/>
            <a:ext cx="1433513"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300"/>
              <a:t>(Alberto Salazar)</a:t>
            </a:r>
          </a:p>
        </p:txBody>
      </p:sp>
      <p:sp>
        <p:nvSpPr>
          <p:cNvPr id="169039" name="Line 156">
            <a:extLst>
              <a:ext uri="{FF2B5EF4-FFF2-40B4-BE49-F238E27FC236}">
                <a16:creationId xmlns:a16="http://schemas.microsoft.com/office/drawing/2014/main" id="{631D1553-0D21-4871-BF68-EC4A6B84EEE6}"/>
              </a:ext>
            </a:extLst>
          </p:cNvPr>
          <p:cNvSpPr>
            <a:spLocks noChangeShapeType="1"/>
          </p:cNvSpPr>
          <p:nvPr/>
        </p:nvSpPr>
        <p:spPr bwMode="auto">
          <a:xfrm>
            <a:off x="7726363" y="6326188"/>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40" name="Text Box 157">
            <a:extLst>
              <a:ext uri="{FF2B5EF4-FFF2-40B4-BE49-F238E27FC236}">
                <a16:creationId xmlns:a16="http://schemas.microsoft.com/office/drawing/2014/main" id="{89719CFC-B646-4666-85F5-3160C44BF26A}"/>
              </a:ext>
            </a:extLst>
          </p:cNvPr>
          <p:cNvSpPr txBox="1">
            <a:spLocks noChangeArrowheads="1"/>
          </p:cNvSpPr>
          <p:nvPr/>
        </p:nvSpPr>
        <p:spPr bwMode="auto">
          <a:xfrm>
            <a:off x="7562850" y="6494463"/>
            <a:ext cx="48418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UL</a:t>
            </a:r>
            <a:endParaRPr lang="en-US" altLang="en-US" sz="1600">
              <a:latin typeface="Arial" panose="020B0604020202020204" pitchFamily="34" charset="0"/>
            </a:endParaRPr>
          </a:p>
        </p:txBody>
      </p:sp>
      <p:sp>
        <p:nvSpPr>
          <p:cNvPr id="169041" name="Line 158">
            <a:extLst>
              <a:ext uri="{FF2B5EF4-FFF2-40B4-BE49-F238E27FC236}">
                <a16:creationId xmlns:a16="http://schemas.microsoft.com/office/drawing/2014/main" id="{57D8271F-9914-46AF-A613-9D0066393B13}"/>
              </a:ext>
            </a:extLst>
          </p:cNvPr>
          <p:cNvSpPr>
            <a:spLocks noChangeShapeType="1"/>
          </p:cNvSpPr>
          <p:nvPr/>
        </p:nvSpPr>
        <p:spPr bwMode="auto">
          <a:xfrm flipV="1">
            <a:off x="7558088" y="650081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9042" name="Freeform 159">
            <a:extLst>
              <a:ext uri="{FF2B5EF4-FFF2-40B4-BE49-F238E27FC236}">
                <a16:creationId xmlns:a16="http://schemas.microsoft.com/office/drawing/2014/main" id="{6B973DB8-2976-4E50-A5B1-D8C148F605EF}"/>
              </a:ext>
            </a:extLst>
          </p:cNvPr>
          <p:cNvSpPr>
            <a:spLocks/>
          </p:cNvSpPr>
          <p:nvPr/>
        </p:nvSpPr>
        <p:spPr bwMode="auto">
          <a:xfrm>
            <a:off x="4225925" y="5387975"/>
            <a:ext cx="3076575" cy="628650"/>
          </a:xfrm>
          <a:custGeom>
            <a:avLst/>
            <a:gdLst>
              <a:gd name="T0" fmla="*/ 2147483647 w 1938"/>
              <a:gd name="T1" fmla="*/ 0 h 327"/>
              <a:gd name="T2" fmla="*/ 2147483647 w 1938"/>
              <a:gd name="T3" fmla="*/ 0 h 327"/>
              <a:gd name="T4" fmla="*/ 2147483647 w 1938"/>
              <a:gd name="T5" fmla="*/ 2147483647 h 327"/>
              <a:gd name="T6" fmla="*/ 0 w 1938"/>
              <a:gd name="T7" fmla="*/ 2147483647 h 327"/>
              <a:gd name="T8" fmla="*/ 0 w 1938"/>
              <a:gd name="T9" fmla="*/ 2147483647 h 327"/>
              <a:gd name="T10" fmla="*/ 0 60000 65536"/>
              <a:gd name="T11" fmla="*/ 0 60000 65536"/>
              <a:gd name="T12" fmla="*/ 0 60000 65536"/>
              <a:gd name="T13" fmla="*/ 0 60000 65536"/>
              <a:gd name="T14" fmla="*/ 0 60000 65536"/>
              <a:gd name="T15" fmla="*/ 0 w 1938"/>
              <a:gd name="T16" fmla="*/ 0 h 327"/>
              <a:gd name="T17" fmla="*/ 1938 w 1938"/>
              <a:gd name="T18" fmla="*/ 327 h 327"/>
            </a:gdLst>
            <a:ahLst/>
            <a:cxnLst>
              <a:cxn ang="T10">
                <a:pos x="T0" y="T1"/>
              </a:cxn>
              <a:cxn ang="T11">
                <a:pos x="T2" y="T3"/>
              </a:cxn>
              <a:cxn ang="T12">
                <a:pos x="T4" y="T5"/>
              </a:cxn>
              <a:cxn ang="T13">
                <a:pos x="T6" y="T7"/>
              </a:cxn>
              <a:cxn ang="T14">
                <a:pos x="T8" y="T9"/>
              </a:cxn>
            </a:cxnLst>
            <a:rect l="T15" t="T16" r="T17" b="T18"/>
            <a:pathLst>
              <a:path w="1938" h="327">
                <a:moveTo>
                  <a:pt x="1938" y="0"/>
                </a:moveTo>
                <a:lnTo>
                  <a:pt x="1697" y="0"/>
                </a:lnTo>
                <a:lnTo>
                  <a:pt x="1697" y="148"/>
                </a:lnTo>
                <a:lnTo>
                  <a:pt x="0" y="148"/>
                </a:lnTo>
                <a:lnTo>
                  <a:pt x="0" y="327"/>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86" name="Picture 2" descr="Contents">
            <a:extLst>
              <a:ext uri="{FF2B5EF4-FFF2-40B4-BE49-F238E27FC236}">
                <a16:creationId xmlns:a16="http://schemas.microsoft.com/office/drawing/2014/main" id="{E3EB73C6-5A4F-4993-81CE-A6CCCC0EDC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3459" name="Text Box 3">
            <a:extLst>
              <a:ext uri="{FF2B5EF4-FFF2-40B4-BE49-F238E27FC236}">
                <a16:creationId xmlns:a16="http://schemas.microsoft.com/office/drawing/2014/main" id="{5CF19D29-7586-4F57-BC83-5151C13438DB}"/>
              </a:ext>
            </a:extLst>
          </p:cNvPr>
          <p:cNvSpPr txBox="1">
            <a:spLocks noChangeArrowheads="1"/>
          </p:cNvSpPr>
          <p:nvPr/>
        </p:nvSpPr>
        <p:spPr bwMode="auto">
          <a:xfrm>
            <a:off x="276225" y="400050"/>
            <a:ext cx="88677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900" i="0">
                <a:solidFill>
                  <a:schemeClr val="accent2"/>
                </a:solidFill>
                <a:latin typeface="Arial" panose="020B0604020202020204" pitchFamily="34" charset="0"/>
              </a:rPr>
              <a:t>Determinando el Éxito en Eventos de Tolerancia</a:t>
            </a:r>
          </a:p>
        </p:txBody>
      </p:sp>
      <p:sp>
        <p:nvSpPr>
          <p:cNvPr id="403460" name="Text Box 4">
            <a:extLst>
              <a:ext uri="{FF2B5EF4-FFF2-40B4-BE49-F238E27FC236}">
                <a16:creationId xmlns:a16="http://schemas.microsoft.com/office/drawing/2014/main" id="{E432C7DA-AD4C-456C-B439-61B03252D124}"/>
              </a:ext>
            </a:extLst>
          </p:cNvPr>
          <p:cNvSpPr txBox="1">
            <a:spLocks noChangeArrowheads="1"/>
          </p:cNvSpPr>
          <p:nvPr/>
        </p:nvSpPr>
        <p:spPr bwMode="auto">
          <a:xfrm>
            <a:off x="609600" y="2133600"/>
            <a:ext cx="83820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Elevado umbral de Lactato</a:t>
            </a:r>
          </a:p>
        </p:txBody>
      </p:sp>
      <p:sp>
        <p:nvSpPr>
          <p:cNvPr id="403461" name="Text Box 5">
            <a:extLst>
              <a:ext uri="{FF2B5EF4-FFF2-40B4-BE49-F238E27FC236}">
                <a16:creationId xmlns:a16="http://schemas.microsoft.com/office/drawing/2014/main" id="{A9BA9AA8-984C-420B-905D-8650C26741C0}"/>
              </a:ext>
            </a:extLst>
          </p:cNvPr>
          <p:cNvSpPr txBox="1">
            <a:spLocks noChangeArrowheads="1"/>
          </p:cNvSpPr>
          <p:nvPr/>
        </p:nvSpPr>
        <p:spPr bwMode="auto">
          <a:xfrm>
            <a:off x="609600" y="2624138"/>
            <a:ext cx="83820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Alta economía del esfuerzo (metabólica)</a:t>
            </a:r>
          </a:p>
        </p:txBody>
      </p:sp>
      <p:sp>
        <p:nvSpPr>
          <p:cNvPr id="403462" name="Text Box 6">
            <a:extLst>
              <a:ext uri="{FF2B5EF4-FFF2-40B4-BE49-F238E27FC236}">
                <a16:creationId xmlns:a16="http://schemas.microsoft.com/office/drawing/2014/main" id="{C01A37ED-2426-4217-A574-CE2351F5C322}"/>
              </a:ext>
            </a:extLst>
          </p:cNvPr>
          <p:cNvSpPr txBox="1">
            <a:spLocks noChangeArrowheads="1"/>
          </p:cNvSpPr>
          <p:nvPr/>
        </p:nvSpPr>
        <p:spPr bwMode="auto">
          <a:xfrm>
            <a:off x="609600" y="3122613"/>
            <a:ext cx="83820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Alto porcentaje de fibras musculares de contracción lenta</a:t>
            </a:r>
          </a:p>
        </p:txBody>
      </p:sp>
      <p:pic>
        <p:nvPicPr>
          <p:cNvPr id="403463" name="Picture 7" descr="Crosscountryskier">
            <a:extLst>
              <a:ext uri="{FF2B5EF4-FFF2-40B4-BE49-F238E27FC236}">
                <a16:creationId xmlns:a16="http://schemas.microsoft.com/office/drawing/2014/main" id="{45AEC53F-67AF-492E-86B0-DA3F020230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43650" y="3962400"/>
            <a:ext cx="2632075" cy="274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92" name="Text Box 8">
            <a:extLst>
              <a:ext uri="{FF2B5EF4-FFF2-40B4-BE49-F238E27FC236}">
                <a16:creationId xmlns:a16="http://schemas.microsoft.com/office/drawing/2014/main" id="{2757F98A-4D27-4026-AE79-2ABF0D8A94C4}"/>
              </a:ext>
            </a:extLst>
          </p:cNvPr>
          <p:cNvSpPr txBox="1">
            <a:spLocks noChangeArrowheads="1"/>
          </p:cNvSpPr>
          <p:nvPr/>
        </p:nvSpPr>
        <p:spPr bwMode="auto">
          <a:xfrm>
            <a:off x="609600" y="1631950"/>
            <a:ext cx="83058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Alto consumo de oxígeno (VO</a:t>
            </a:r>
            <a:r>
              <a:rPr lang="en-US" altLang="en-US" sz="2400" b="0" i="0" baseline="-25000">
                <a:latin typeface="Arial" panose="020B0604020202020204" pitchFamily="34" charset="0"/>
              </a:rPr>
              <a:t>2</a:t>
            </a:r>
            <a:r>
              <a:rPr lang="en-US" altLang="en-US" sz="2400" b="0" i="0">
                <a:latin typeface="Arial" panose="020B0604020202020204" pitchFamily="34" charset="0"/>
              </a:rPr>
              <a:t>máx)</a:t>
            </a:r>
          </a:p>
        </p:txBody>
      </p:sp>
      <p:sp>
        <p:nvSpPr>
          <p:cNvPr id="169993" name="Text Box 9">
            <a:extLst>
              <a:ext uri="{FF2B5EF4-FFF2-40B4-BE49-F238E27FC236}">
                <a16:creationId xmlns:a16="http://schemas.microsoft.com/office/drawing/2014/main" id="{4C760982-579D-42E4-9DB5-F071CC42BECA}"/>
              </a:ext>
            </a:extLst>
          </p:cNvPr>
          <p:cNvSpPr txBox="1">
            <a:spLocks noChangeArrowheads="1"/>
          </p:cNvSpPr>
          <p:nvPr/>
        </p:nvSpPr>
        <p:spPr bwMode="auto">
          <a:xfrm>
            <a:off x="4575175" y="1331913"/>
            <a:ext cx="133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b="0" i="0">
                <a:latin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403463"/>
                                        </p:tgtEl>
                                        <p:attrNameLst>
                                          <p:attrName>style.visibility</p:attrName>
                                        </p:attrNameLst>
                                      </p:cBhvr>
                                      <p:to>
                                        <p:strVal val="visible"/>
                                      </p:to>
                                    </p:set>
                                    <p:animEffect transition="in" filter="wipe(down)">
                                      <p:cBhvr>
                                        <p:cTn id="7" dur="500"/>
                                        <p:tgtEl>
                                          <p:spTgt spid="40346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3459"/>
                                        </p:tgtEl>
                                        <p:attrNameLst>
                                          <p:attrName>style.visibility</p:attrName>
                                        </p:attrNameLst>
                                      </p:cBhvr>
                                      <p:to>
                                        <p:strVal val="visible"/>
                                      </p:to>
                                    </p:set>
                                    <p:animEffect transition="in" filter="wipe(left)">
                                      <p:cBhvr>
                                        <p:cTn id="11" dur="500"/>
                                        <p:tgtEl>
                                          <p:spTgt spid="40345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403460"/>
                                        </p:tgtEl>
                                        <p:attrNameLst>
                                          <p:attrName>style.visibility</p:attrName>
                                        </p:attrNameLst>
                                      </p:cBhvr>
                                      <p:to>
                                        <p:strVal val="visible"/>
                                      </p:to>
                                    </p:set>
                                    <p:animEffect transition="in" filter="wipe(left)">
                                      <p:cBhvr>
                                        <p:cTn id="16" dur="500"/>
                                        <p:tgtEl>
                                          <p:spTgt spid="40346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03461"/>
                                        </p:tgtEl>
                                        <p:attrNameLst>
                                          <p:attrName>style.visibility</p:attrName>
                                        </p:attrNameLst>
                                      </p:cBhvr>
                                      <p:to>
                                        <p:strVal val="visible"/>
                                      </p:to>
                                    </p:set>
                                    <p:animEffect transition="in" filter="wipe(left)">
                                      <p:cBhvr>
                                        <p:cTn id="21" dur="500"/>
                                        <p:tgtEl>
                                          <p:spTgt spid="40346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403462"/>
                                        </p:tgtEl>
                                        <p:attrNameLst>
                                          <p:attrName>style.visibility</p:attrName>
                                        </p:attrNameLst>
                                      </p:cBhvr>
                                      <p:to>
                                        <p:strVal val="visible"/>
                                      </p:to>
                                    </p:set>
                                    <p:animEffect transition="in" filter="wipe(left)">
                                      <p:cBhvr>
                                        <p:cTn id="26" dur="500"/>
                                        <p:tgtEl>
                                          <p:spTgt spid="403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3459" grpId="0" autoUpdateAnimBg="0"/>
      <p:bldP spid="403460" grpId="0" autoUpdateAnimBg="0"/>
      <p:bldP spid="403461" grpId="0" autoUpdateAnimBg="0"/>
      <p:bldP spid="403462"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10" name="Picture 61" descr="Contents">
            <a:extLst>
              <a:ext uri="{FF2B5EF4-FFF2-40B4-BE49-F238E27FC236}">
                <a16:creationId xmlns:a16="http://schemas.microsoft.com/office/drawing/2014/main" id="{86F9677D-ECA2-4A86-9286-787726740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381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028" name="Rectangle 4">
            <a:extLst>
              <a:ext uri="{FF2B5EF4-FFF2-40B4-BE49-F238E27FC236}">
                <a16:creationId xmlns:a16="http://schemas.microsoft.com/office/drawing/2014/main" id="{8EF184CD-7B0D-4BAB-939F-874C7FF51F22}"/>
              </a:ext>
            </a:extLst>
          </p:cNvPr>
          <p:cNvSpPr>
            <a:spLocks noChangeArrowheads="1"/>
          </p:cNvSpPr>
          <p:nvPr/>
        </p:nvSpPr>
        <p:spPr bwMode="auto">
          <a:xfrm>
            <a:off x="2432050" y="757238"/>
            <a:ext cx="4306888" cy="5492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CONSUMO ENERGÉTICO</a:t>
            </a:r>
          </a:p>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(USO DE LA ENERGÍA)</a:t>
            </a:r>
            <a:endParaRPr lang="en-US" sz="2100">
              <a:effectLst>
                <a:outerShdw blurRad="38100" dist="38100" dir="2700000" algn="tl">
                  <a:srgbClr val="C0C0C0"/>
                </a:outerShdw>
              </a:effectLst>
              <a:latin typeface="Arial Black" pitchFamily="34" charset="0"/>
            </a:endParaRPr>
          </a:p>
        </p:txBody>
      </p:sp>
      <p:sp>
        <p:nvSpPr>
          <p:cNvPr id="385029" name="Rectangle 5">
            <a:extLst>
              <a:ext uri="{FF2B5EF4-FFF2-40B4-BE49-F238E27FC236}">
                <a16:creationId xmlns:a16="http://schemas.microsoft.com/office/drawing/2014/main" id="{353C5ABA-9A6E-4F9B-BDE8-9A1592B9BD7C}"/>
              </a:ext>
            </a:extLst>
          </p:cNvPr>
          <p:cNvSpPr>
            <a:spLocks noChangeArrowheads="1"/>
          </p:cNvSpPr>
          <p:nvPr/>
        </p:nvSpPr>
        <p:spPr bwMode="auto">
          <a:xfrm>
            <a:off x="2255838" y="1522413"/>
            <a:ext cx="5192712"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Prueba de Esfuerzo/Ergométrica</a:t>
            </a:r>
          </a:p>
        </p:txBody>
      </p:sp>
      <p:sp>
        <p:nvSpPr>
          <p:cNvPr id="385030" name="Rectangle 6">
            <a:extLst>
              <a:ext uri="{FF2B5EF4-FFF2-40B4-BE49-F238E27FC236}">
                <a16:creationId xmlns:a16="http://schemas.microsoft.com/office/drawing/2014/main" id="{E905392A-84F3-478E-8A63-83425F78CE40}"/>
              </a:ext>
            </a:extLst>
          </p:cNvPr>
          <p:cNvSpPr>
            <a:spLocks noChangeArrowheads="1"/>
          </p:cNvSpPr>
          <p:nvPr/>
        </p:nvSpPr>
        <p:spPr bwMode="auto">
          <a:xfrm>
            <a:off x="2681288" y="2046288"/>
            <a:ext cx="4665662" cy="4635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Potencia Ergométrica (Intensidad)</a:t>
            </a:r>
          </a:p>
          <a:p>
            <a:pPr marL="342900" indent="-342900">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de forma Progresiva</a:t>
            </a:r>
            <a:endParaRPr lang="en-US" sz="2100" i="0" baseline="-25000">
              <a:solidFill>
                <a:srgbClr val="000000"/>
              </a:solidFill>
              <a:effectLst>
                <a:outerShdw blurRad="38100" dist="38100" dir="2700000" algn="tl">
                  <a:srgbClr val="C0C0C0"/>
                </a:outerShdw>
              </a:effectLst>
              <a:latin typeface="Arial" charset="0"/>
            </a:endParaRPr>
          </a:p>
        </p:txBody>
      </p:sp>
      <p:sp>
        <p:nvSpPr>
          <p:cNvPr id="385031" name="Text Box 7">
            <a:extLst>
              <a:ext uri="{FF2B5EF4-FFF2-40B4-BE49-F238E27FC236}">
                <a16:creationId xmlns:a16="http://schemas.microsoft.com/office/drawing/2014/main" id="{1B09E23E-E3D4-42B7-9E0F-ADEC26D848F7}"/>
              </a:ext>
            </a:extLst>
          </p:cNvPr>
          <p:cNvSpPr txBox="1">
            <a:spLocks noChangeArrowheads="1"/>
          </p:cNvSpPr>
          <p:nvPr/>
        </p:nvSpPr>
        <p:spPr bwMode="auto">
          <a:xfrm>
            <a:off x="3511550" y="2730500"/>
            <a:ext cx="2235200" cy="396875"/>
          </a:xfrm>
          <a:prstGeom prst="rect">
            <a:avLst/>
          </a:prstGeom>
          <a:noFill/>
          <a:ln w="9525">
            <a:noFill/>
            <a:miter lim="800000"/>
            <a:headEnd/>
            <a:tailEnd/>
          </a:ln>
          <a:effectLst/>
        </p:spPr>
        <p:txBody>
          <a:bodyPr>
            <a:spAutoFit/>
          </a:bodyPr>
          <a:lstStyle/>
          <a:p>
            <a:pPr algn="ctr">
              <a:lnSpc>
                <a:spcPct val="80000"/>
              </a:lnSpc>
              <a:defRPr/>
            </a:pPr>
            <a:r>
              <a:rPr lang="en-US" sz="2500" i="0">
                <a:effectLst>
                  <a:outerShdw blurRad="38100" dist="38100" dir="2700000" algn="tl">
                    <a:srgbClr val="C0C0C0"/>
                  </a:outerShdw>
                </a:effectLst>
                <a:latin typeface="Arial" charset="0"/>
              </a:rPr>
              <a:t>Metabolismo</a:t>
            </a:r>
            <a:endParaRPr lang="en-US" sz="2500" i="0" baseline="-25000">
              <a:effectLst>
                <a:outerShdw blurRad="38100" dist="38100" dir="2700000" algn="tl">
                  <a:srgbClr val="C0C0C0"/>
                </a:outerShdw>
              </a:effectLst>
              <a:latin typeface="Arial" charset="0"/>
            </a:endParaRPr>
          </a:p>
        </p:txBody>
      </p:sp>
      <p:sp>
        <p:nvSpPr>
          <p:cNvPr id="171015" name="Line 8">
            <a:extLst>
              <a:ext uri="{FF2B5EF4-FFF2-40B4-BE49-F238E27FC236}">
                <a16:creationId xmlns:a16="http://schemas.microsoft.com/office/drawing/2014/main" id="{8EA5A593-30D3-40B9-9C47-6C9E2B913547}"/>
              </a:ext>
            </a:extLst>
          </p:cNvPr>
          <p:cNvSpPr>
            <a:spLocks noChangeShapeType="1"/>
          </p:cNvSpPr>
          <p:nvPr/>
        </p:nvSpPr>
        <p:spPr bwMode="auto">
          <a:xfrm>
            <a:off x="4568825" y="12985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1016" name="Freeform 10">
            <a:extLst>
              <a:ext uri="{FF2B5EF4-FFF2-40B4-BE49-F238E27FC236}">
                <a16:creationId xmlns:a16="http://schemas.microsoft.com/office/drawing/2014/main" id="{CF3F8EF8-C8CE-4B42-9ACB-DCE44501E6AB}"/>
              </a:ext>
            </a:extLst>
          </p:cNvPr>
          <p:cNvSpPr>
            <a:spLocks/>
          </p:cNvSpPr>
          <p:nvPr/>
        </p:nvSpPr>
        <p:spPr bwMode="auto">
          <a:xfrm>
            <a:off x="1493838" y="3532188"/>
            <a:ext cx="2622550" cy="2778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1017" name="Line 12">
            <a:extLst>
              <a:ext uri="{FF2B5EF4-FFF2-40B4-BE49-F238E27FC236}">
                <a16:creationId xmlns:a16="http://schemas.microsoft.com/office/drawing/2014/main" id="{F1CD4974-BB8D-42D0-BC8D-11B11F2D54AF}"/>
              </a:ext>
            </a:extLst>
          </p:cNvPr>
          <p:cNvSpPr>
            <a:spLocks noChangeShapeType="1"/>
          </p:cNvSpPr>
          <p:nvPr/>
        </p:nvSpPr>
        <p:spPr bwMode="auto">
          <a:xfrm>
            <a:off x="4567238" y="17938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5058" name="Rectangle 34">
            <a:extLst>
              <a:ext uri="{FF2B5EF4-FFF2-40B4-BE49-F238E27FC236}">
                <a16:creationId xmlns:a16="http://schemas.microsoft.com/office/drawing/2014/main" id="{0A3D4EBC-DADD-4150-A4B2-36868A80102F}"/>
              </a:ext>
            </a:extLst>
          </p:cNvPr>
          <p:cNvSpPr>
            <a:spLocks noChangeArrowheads="1"/>
          </p:cNvSpPr>
          <p:nvPr/>
        </p:nvSpPr>
        <p:spPr bwMode="auto">
          <a:xfrm>
            <a:off x="4248150" y="3322638"/>
            <a:ext cx="876300" cy="3254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80000"/>
              </a:lnSpc>
              <a:spcBef>
                <a:spcPct val="20000"/>
              </a:spcBef>
              <a:defRPr/>
            </a:pPr>
            <a:r>
              <a:rPr lang="es-PR" sz="2400" i="0">
                <a:solidFill>
                  <a:srgbClr val="000000"/>
                </a:solidFill>
                <a:latin typeface="Verdana" pitchFamily="34" charset="0"/>
              </a:rPr>
              <a:t>VO</a:t>
            </a:r>
            <a:r>
              <a:rPr lang="es-PR" sz="2400" i="0" baseline="-25000">
                <a:solidFill>
                  <a:srgbClr val="000000"/>
                </a:solidFill>
                <a:latin typeface="Verdana" pitchFamily="34" charset="0"/>
              </a:rPr>
              <a:t>2</a:t>
            </a:r>
            <a:endParaRPr lang="en-US" sz="2400" i="0" baseline="-25000">
              <a:solidFill>
                <a:srgbClr val="000000"/>
              </a:solidFill>
              <a:latin typeface="Verdana" pitchFamily="34" charset="0"/>
            </a:endParaRPr>
          </a:p>
        </p:txBody>
      </p:sp>
      <p:sp>
        <p:nvSpPr>
          <p:cNvPr id="171019" name="Line 35">
            <a:extLst>
              <a:ext uri="{FF2B5EF4-FFF2-40B4-BE49-F238E27FC236}">
                <a16:creationId xmlns:a16="http://schemas.microsoft.com/office/drawing/2014/main" id="{2FE1CD84-CF46-4754-AA04-AFD9C8492321}"/>
              </a:ext>
            </a:extLst>
          </p:cNvPr>
          <p:cNvSpPr>
            <a:spLocks noChangeShapeType="1"/>
          </p:cNvSpPr>
          <p:nvPr/>
        </p:nvSpPr>
        <p:spPr bwMode="auto">
          <a:xfrm flipV="1">
            <a:off x="2663825" y="1987550"/>
            <a:ext cx="0" cy="538163"/>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1020" name="Line 36">
            <a:extLst>
              <a:ext uri="{FF2B5EF4-FFF2-40B4-BE49-F238E27FC236}">
                <a16:creationId xmlns:a16="http://schemas.microsoft.com/office/drawing/2014/main" id="{AE36494D-106B-4FC3-8C32-CAD7496511D0}"/>
              </a:ext>
            </a:extLst>
          </p:cNvPr>
          <p:cNvSpPr>
            <a:spLocks noChangeShapeType="1"/>
          </p:cNvSpPr>
          <p:nvPr/>
        </p:nvSpPr>
        <p:spPr bwMode="auto">
          <a:xfrm>
            <a:off x="4570413" y="25574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1021" name="Line 37">
            <a:extLst>
              <a:ext uri="{FF2B5EF4-FFF2-40B4-BE49-F238E27FC236}">
                <a16:creationId xmlns:a16="http://schemas.microsoft.com/office/drawing/2014/main" id="{497FD2EB-824B-48FB-ACC3-0FD5B3ECFA68}"/>
              </a:ext>
            </a:extLst>
          </p:cNvPr>
          <p:cNvSpPr>
            <a:spLocks noChangeShapeType="1"/>
          </p:cNvSpPr>
          <p:nvPr/>
        </p:nvSpPr>
        <p:spPr bwMode="auto">
          <a:xfrm flipV="1">
            <a:off x="3546475" y="2741613"/>
            <a:ext cx="0" cy="304800"/>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1022" name="Line 39">
            <a:extLst>
              <a:ext uri="{FF2B5EF4-FFF2-40B4-BE49-F238E27FC236}">
                <a16:creationId xmlns:a16="http://schemas.microsoft.com/office/drawing/2014/main" id="{6743D83B-1C89-4534-BC1D-63E2D89625AF}"/>
              </a:ext>
            </a:extLst>
          </p:cNvPr>
          <p:cNvSpPr>
            <a:spLocks noChangeShapeType="1"/>
          </p:cNvSpPr>
          <p:nvPr/>
        </p:nvSpPr>
        <p:spPr bwMode="auto">
          <a:xfrm>
            <a:off x="4572000" y="30591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1023" name="Line 40">
            <a:extLst>
              <a:ext uri="{FF2B5EF4-FFF2-40B4-BE49-F238E27FC236}">
                <a16:creationId xmlns:a16="http://schemas.microsoft.com/office/drawing/2014/main" id="{E656CD4D-B521-4591-BEF4-3C23B9F7C719}"/>
              </a:ext>
            </a:extLst>
          </p:cNvPr>
          <p:cNvSpPr>
            <a:spLocks noChangeShapeType="1"/>
          </p:cNvSpPr>
          <p:nvPr/>
        </p:nvSpPr>
        <p:spPr bwMode="auto">
          <a:xfrm flipV="1">
            <a:off x="4241800" y="3324225"/>
            <a:ext cx="0" cy="304800"/>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5065" name="Text Box 41">
            <a:extLst>
              <a:ext uri="{FF2B5EF4-FFF2-40B4-BE49-F238E27FC236}">
                <a16:creationId xmlns:a16="http://schemas.microsoft.com/office/drawing/2014/main" id="{66888D46-C9A8-4947-87B9-6B83662A05A7}"/>
              </a:ext>
            </a:extLst>
          </p:cNvPr>
          <p:cNvSpPr txBox="1">
            <a:spLocks noChangeArrowheads="1"/>
          </p:cNvSpPr>
          <p:nvPr/>
        </p:nvSpPr>
        <p:spPr bwMode="auto">
          <a:xfrm>
            <a:off x="190500" y="3748088"/>
            <a:ext cx="2579688" cy="628650"/>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Sujeto se Detiene</a:t>
            </a:r>
          </a:p>
          <a:p>
            <a:pPr algn="ctr">
              <a:lnSpc>
                <a:spcPct val="80000"/>
              </a:lnSpc>
              <a:defRPr/>
            </a:pPr>
            <a:r>
              <a:rPr lang="en-US" sz="2200">
                <a:effectLst>
                  <a:outerShdw blurRad="38100" dist="38100" dir="2700000" algn="tl">
                    <a:srgbClr val="C0C0C0"/>
                  </a:outerShdw>
                </a:effectLst>
                <a:latin typeface="Arial" charset="0"/>
              </a:rPr>
              <a:t>Por Síntomas</a:t>
            </a:r>
            <a:endParaRPr lang="en-US" sz="2200" baseline="-25000">
              <a:effectLst>
                <a:outerShdw blurRad="38100" dist="38100" dir="2700000" algn="tl">
                  <a:srgbClr val="C0C0C0"/>
                </a:outerShdw>
              </a:effectLst>
              <a:latin typeface="Arial" charset="0"/>
            </a:endParaRPr>
          </a:p>
        </p:txBody>
      </p:sp>
      <p:sp>
        <p:nvSpPr>
          <p:cNvPr id="385066" name="Text Box 42">
            <a:extLst>
              <a:ext uri="{FF2B5EF4-FFF2-40B4-BE49-F238E27FC236}">
                <a16:creationId xmlns:a16="http://schemas.microsoft.com/office/drawing/2014/main" id="{55218574-7397-4364-9031-4F2DA8ED3745}"/>
              </a:ext>
            </a:extLst>
          </p:cNvPr>
          <p:cNvSpPr txBox="1">
            <a:spLocks noChangeArrowheads="1"/>
          </p:cNvSpPr>
          <p:nvPr/>
        </p:nvSpPr>
        <p:spPr bwMode="auto">
          <a:xfrm>
            <a:off x="176213" y="4630738"/>
            <a:ext cx="2998787" cy="628650"/>
          </a:xfrm>
          <a:prstGeom prst="rect">
            <a:avLst/>
          </a:prstGeom>
          <a:noFill/>
          <a:ln w="9525">
            <a:noFill/>
            <a:miter lim="800000"/>
            <a:headEnd/>
            <a:tailEnd/>
          </a:ln>
          <a:effectLst/>
        </p:spPr>
        <p:txBody>
          <a:bodyPr>
            <a:spAutoFit/>
          </a:bodyPr>
          <a:lstStyle/>
          <a:p>
            <a:pPr algn="ctr">
              <a:lnSpc>
                <a:spcPct val="80000"/>
              </a:lnSpc>
              <a:defRPr/>
            </a:pPr>
            <a:r>
              <a:rPr lang="en-US" sz="2200" i="0">
                <a:effectLst>
                  <a:outerShdw blurRad="38100" dist="38100" dir="2700000" algn="tl">
                    <a:srgbClr val="C0C0C0"/>
                  </a:outerShdw>
                </a:effectLst>
                <a:latin typeface="Arial" charset="0"/>
              </a:rPr>
              <a:t>VO</a:t>
            </a:r>
            <a:r>
              <a:rPr lang="en-US" sz="2200" i="0" baseline="-25000">
                <a:effectLst>
                  <a:outerShdw blurRad="38100" dist="38100" dir="2700000" algn="tl">
                    <a:srgbClr val="C0C0C0"/>
                  </a:outerShdw>
                </a:effectLst>
                <a:latin typeface="Arial" charset="0"/>
              </a:rPr>
              <a:t>2</a:t>
            </a:r>
            <a:r>
              <a:rPr lang="en-US" sz="2200" i="0">
                <a:effectLst>
                  <a:outerShdw blurRad="38100" dist="38100" dir="2700000" algn="tl">
                    <a:srgbClr val="C0C0C0"/>
                  </a:outerShdw>
                </a:effectLst>
                <a:latin typeface="Arial" charset="0"/>
              </a:rPr>
              <a:t>máx </a:t>
            </a:r>
          </a:p>
          <a:p>
            <a:pPr algn="ctr">
              <a:lnSpc>
                <a:spcPct val="80000"/>
              </a:lnSpc>
              <a:defRPr/>
            </a:pPr>
            <a:r>
              <a:rPr lang="en-US" sz="2200" i="0">
                <a:effectLst>
                  <a:outerShdw blurRad="38100" dist="38100" dir="2700000" algn="tl">
                    <a:srgbClr val="C0C0C0"/>
                  </a:outerShdw>
                </a:effectLst>
                <a:latin typeface="Arial" charset="0"/>
              </a:rPr>
              <a:t>Limitado a Síntomas</a:t>
            </a:r>
            <a:endParaRPr lang="en-US" sz="2200" i="0" baseline="-25000">
              <a:effectLst>
                <a:outerShdw blurRad="38100" dist="38100" dir="2700000" algn="tl">
                  <a:srgbClr val="C0C0C0"/>
                </a:outerShdw>
              </a:effectLst>
              <a:latin typeface="Arial" charset="0"/>
            </a:endParaRPr>
          </a:p>
        </p:txBody>
      </p:sp>
      <p:sp>
        <p:nvSpPr>
          <p:cNvPr id="385068" name="Rectangle 44">
            <a:extLst>
              <a:ext uri="{FF2B5EF4-FFF2-40B4-BE49-F238E27FC236}">
                <a16:creationId xmlns:a16="http://schemas.microsoft.com/office/drawing/2014/main" id="{A06A88DB-3478-4A8D-BCDE-C6A5E61ED015}"/>
              </a:ext>
            </a:extLst>
          </p:cNvPr>
          <p:cNvSpPr>
            <a:spLocks noChangeArrowheads="1"/>
          </p:cNvSpPr>
          <p:nvPr/>
        </p:nvSpPr>
        <p:spPr bwMode="auto">
          <a:xfrm>
            <a:off x="4313238" y="3055938"/>
            <a:ext cx="220662" cy="3254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80000"/>
              </a:lnSpc>
              <a:spcBef>
                <a:spcPct val="20000"/>
              </a:spcBef>
              <a:defRPr/>
            </a:pPr>
            <a:r>
              <a:rPr lang="es-PR" sz="2400" i="0">
                <a:solidFill>
                  <a:srgbClr val="000000"/>
                </a:solidFill>
                <a:latin typeface="Verdana" pitchFamily="34" charset="0"/>
              </a:rPr>
              <a:t>.</a:t>
            </a:r>
            <a:endParaRPr lang="en-US" sz="2400" i="0" baseline="-25000">
              <a:solidFill>
                <a:srgbClr val="000000"/>
              </a:solidFill>
              <a:latin typeface="Verdana" pitchFamily="34" charset="0"/>
            </a:endParaRPr>
          </a:p>
        </p:txBody>
      </p:sp>
      <p:sp>
        <p:nvSpPr>
          <p:cNvPr id="171027" name="Rectangle 45">
            <a:extLst>
              <a:ext uri="{FF2B5EF4-FFF2-40B4-BE49-F238E27FC236}">
                <a16:creationId xmlns:a16="http://schemas.microsoft.com/office/drawing/2014/main" id="{420AEF4F-E12D-4830-B9AA-BF9794A82240}"/>
              </a:ext>
            </a:extLst>
          </p:cNvPr>
          <p:cNvSpPr>
            <a:spLocks noChangeArrowheads="1"/>
          </p:cNvSpPr>
          <p:nvPr/>
        </p:nvSpPr>
        <p:spPr bwMode="auto">
          <a:xfrm>
            <a:off x="214313" y="4589463"/>
            <a:ext cx="2928937" cy="727075"/>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85070" name="Text Box 46">
            <a:extLst>
              <a:ext uri="{FF2B5EF4-FFF2-40B4-BE49-F238E27FC236}">
                <a16:creationId xmlns:a16="http://schemas.microsoft.com/office/drawing/2014/main" id="{1B30BEF0-1640-4928-8417-3E6FED0B0FF1}"/>
              </a:ext>
            </a:extLst>
          </p:cNvPr>
          <p:cNvSpPr txBox="1">
            <a:spLocks noChangeArrowheads="1"/>
          </p:cNvSpPr>
          <p:nvPr/>
        </p:nvSpPr>
        <p:spPr bwMode="auto">
          <a:xfrm>
            <a:off x="1081088" y="4414838"/>
            <a:ext cx="317500" cy="360362"/>
          </a:xfrm>
          <a:prstGeom prst="rect">
            <a:avLst/>
          </a:prstGeom>
          <a:noFill/>
          <a:ln w="9525">
            <a:noFill/>
            <a:miter lim="800000"/>
            <a:headEnd/>
            <a:tailEnd/>
          </a:ln>
          <a:effectLst/>
        </p:spPr>
        <p:txBody>
          <a:bodyPr>
            <a:spAutoFit/>
          </a:bodyPr>
          <a:lstStyle/>
          <a:p>
            <a:pPr algn="ctr">
              <a:lnSpc>
                <a:spcPct val="80000"/>
              </a:lnSpc>
              <a:defRPr/>
            </a:pPr>
            <a:r>
              <a:rPr lang="en-US" sz="2200" i="0">
                <a:effectLst>
                  <a:outerShdw blurRad="38100" dist="38100" dir="2700000" algn="tl">
                    <a:srgbClr val="C0C0C0"/>
                  </a:outerShdw>
                </a:effectLst>
                <a:latin typeface="Arial" charset="0"/>
              </a:rPr>
              <a:t>.</a:t>
            </a:r>
            <a:endParaRPr lang="en-US" sz="2200" i="0" baseline="-25000">
              <a:effectLst>
                <a:outerShdw blurRad="38100" dist="38100" dir="2700000" algn="tl">
                  <a:srgbClr val="C0C0C0"/>
                </a:outerShdw>
              </a:effectLst>
              <a:latin typeface="Arial" charset="0"/>
            </a:endParaRPr>
          </a:p>
        </p:txBody>
      </p:sp>
      <p:sp>
        <p:nvSpPr>
          <p:cNvPr id="171029" name="Line 47">
            <a:extLst>
              <a:ext uri="{FF2B5EF4-FFF2-40B4-BE49-F238E27FC236}">
                <a16:creationId xmlns:a16="http://schemas.microsoft.com/office/drawing/2014/main" id="{1F27C842-0323-4E3A-86CD-371B6B360534}"/>
              </a:ext>
            </a:extLst>
          </p:cNvPr>
          <p:cNvSpPr>
            <a:spLocks noChangeShapeType="1"/>
          </p:cNvSpPr>
          <p:nvPr/>
        </p:nvSpPr>
        <p:spPr bwMode="auto">
          <a:xfrm>
            <a:off x="1457325" y="430212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5072" name="Text Box 48">
            <a:extLst>
              <a:ext uri="{FF2B5EF4-FFF2-40B4-BE49-F238E27FC236}">
                <a16:creationId xmlns:a16="http://schemas.microsoft.com/office/drawing/2014/main" id="{426D35AF-EFC4-45AF-99E1-3588132450E5}"/>
              </a:ext>
            </a:extLst>
          </p:cNvPr>
          <p:cNvSpPr txBox="1">
            <a:spLocks noChangeArrowheads="1"/>
          </p:cNvSpPr>
          <p:nvPr/>
        </p:nvSpPr>
        <p:spPr bwMode="auto">
          <a:xfrm>
            <a:off x="6357938" y="4711700"/>
            <a:ext cx="2570162" cy="628650"/>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Sujeto se Detiene</a:t>
            </a:r>
          </a:p>
          <a:p>
            <a:pPr algn="ctr">
              <a:lnSpc>
                <a:spcPct val="80000"/>
              </a:lnSpc>
              <a:defRPr/>
            </a:pPr>
            <a:r>
              <a:rPr lang="en-US" sz="2200">
                <a:effectLst>
                  <a:outerShdw blurRad="38100" dist="38100" dir="2700000" algn="tl">
                    <a:srgbClr val="C0C0C0"/>
                  </a:outerShdw>
                </a:effectLst>
                <a:latin typeface="Arial" charset="0"/>
              </a:rPr>
              <a:t>Por Síntomas</a:t>
            </a:r>
            <a:endParaRPr lang="en-US" sz="2200" baseline="-25000">
              <a:effectLst>
                <a:outerShdw blurRad="38100" dist="38100" dir="2700000" algn="tl">
                  <a:srgbClr val="C0C0C0"/>
                </a:outerShdw>
              </a:effectLst>
              <a:latin typeface="Arial" charset="0"/>
            </a:endParaRPr>
          </a:p>
        </p:txBody>
      </p:sp>
      <p:sp>
        <p:nvSpPr>
          <p:cNvPr id="385073" name="Text Box 49">
            <a:extLst>
              <a:ext uri="{FF2B5EF4-FFF2-40B4-BE49-F238E27FC236}">
                <a16:creationId xmlns:a16="http://schemas.microsoft.com/office/drawing/2014/main" id="{06FDC29C-9F24-4C0C-8583-2C589E2A5CBD}"/>
              </a:ext>
            </a:extLst>
          </p:cNvPr>
          <p:cNvSpPr txBox="1">
            <a:spLocks noChangeArrowheads="1"/>
          </p:cNvSpPr>
          <p:nvPr/>
        </p:nvSpPr>
        <p:spPr bwMode="auto">
          <a:xfrm>
            <a:off x="6881813" y="5594350"/>
            <a:ext cx="1344612" cy="542925"/>
          </a:xfrm>
          <a:prstGeom prst="rect">
            <a:avLst/>
          </a:prstGeom>
          <a:noFill/>
          <a:ln w="9525">
            <a:noFill/>
            <a:miter lim="800000"/>
            <a:headEnd/>
            <a:tailEnd/>
          </a:ln>
          <a:effectLst/>
        </p:spPr>
        <p:txBody>
          <a:bodyPr>
            <a:spAutoFit/>
          </a:bodyPr>
          <a:lstStyle/>
          <a:p>
            <a:pPr algn="ctr">
              <a:lnSpc>
                <a:spcPct val="80000"/>
              </a:lnSpc>
              <a:defRPr/>
            </a:pPr>
            <a:r>
              <a:rPr lang="en-US" sz="2200" i="0">
                <a:effectLst>
                  <a:outerShdw blurRad="38100" dist="38100" dir="2700000" algn="tl">
                    <a:srgbClr val="C0C0C0"/>
                  </a:outerShdw>
                </a:effectLst>
                <a:latin typeface="Arial" charset="0"/>
              </a:rPr>
              <a:t>VO</a:t>
            </a:r>
            <a:r>
              <a:rPr lang="en-US" sz="2200" i="0" baseline="-25000">
                <a:effectLst>
                  <a:outerShdw blurRad="38100" dist="38100" dir="2700000" algn="tl">
                    <a:srgbClr val="C0C0C0"/>
                  </a:outerShdw>
                </a:effectLst>
                <a:latin typeface="Arial" charset="0"/>
              </a:rPr>
              <a:t>2</a:t>
            </a:r>
            <a:r>
              <a:rPr lang="en-US" sz="2200" i="0">
                <a:effectLst>
                  <a:outerShdw blurRad="38100" dist="38100" dir="2700000" algn="tl">
                    <a:srgbClr val="C0C0C0"/>
                  </a:outerShdw>
                </a:effectLst>
                <a:latin typeface="Arial" charset="0"/>
              </a:rPr>
              <a:t>pico </a:t>
            </a:r>
          </a:p>
          <a:p>
            <a:pPr algn="ctr">
              <a:lnSpc>
                <a:spcPct val="80000"/>
              </a:lnSpc>
              <a:defRPr/>
            </a:pPr>
            <a:endParaRPr lang="en-US" sz="2200" i="0" baseline="-25000">
              <a:effectLst>
                <a:outerShdw blurRad="38100" dist="38100" dir="2700000" algn="tl">
                  <a:srgbClr val="C0C0C0"/>
                </a:outerShdw>
              </a:effectLst>
              <a:latin typeface="Arial" charset="0"/>
            </a:endParaRPr>
          </a:p>
        </p:txBody>
      </p:sp>
      <p:sp>
        <p:nvSpPr>
          <p:cNvPr id="171032" name="Rectangle 50">
            <a:extLst>
              <a:ext uri="{FF2B5EF4-FFF2-40B4-BE49-F238E27FC236}">
                <a16:creationId xmlns:a16="http://schemas.microsoft.com/office/drawing/2014/main" id="{D44BD165-BDC6-4685-A425-FFFF13F0CA3F}"/>
              </a:ext>
            </a:extLst>
          </p:cNvPr>
          <p:cNvSpPr>
            <a:spLocks noChangeArrowheads="1"/>
          </p:cNvSpPr>
          <p:nvPr/>
        </p:nvSpPr>
        <p:spPr bwMode="auto">
          <a:xfrm>
            <a:off x="6932613" y="5553075"/>
            <a:ext cx="1198562" cy="442913"/>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85075" name="Text Box 51">
            <a:extLst>
              <a:ext uri="{FF2B5EF4-FFF2-40B4-BE49-F238E27FC236}">
                <a16:creationId xmlns:a16="http://schemas.microsoft.com/office/drawing/2014/main" id="{12C17653-CBD5-4D52-8E09-241B06E2D310}"/>
              </a:ext>
            </a:extLst>
          </p:cNvPr>
          <p:cNvSpPr txBox="1">
            <a:spLocks noChangeArrowheads="1"/>
          </p:cNvSpPr>
          <p:nvPr/>
        </p:nvSpPr>
        <p:spPr bwMode="auto">
          <a:xfrm>
            <a:off x="6946900" y="5378450"/>
            <a:ext cx="317500" cy="360363"/>
          </a:xfrm>
          <a:prstGeom prst="rect">
            <a:avLst/>
          </a:prstGeom>
          <a:noFill/>
          <a:ln w="9525">
            <a:noFill/>
            <a:miter lim="800000"/>
            <a:headEnd/>
            <a:tailEnd/>
          </a:ln>
          <a:effectLst/>
        </p:spPr>
        <p:txBody>
          <a:bodyPr>
            <a:spAutoFit/>
          </a:bodyPr>
          <a:lstStyle/>
          <a:p>
            <a:pPr algn="ctr">
              <a:lnSpc>
                <a:spcPct val="80000"/>
              </a:lnSpc>
              <a:defRPr/>
            </a:pPr>
            <a:r>
              <a:rPr lang="en-US" sz="2200" i="0">
                <a:effectLst>
                  <a:outerShdw blurRad="38100" dist="38100" dir="2700000" algn="tl">
                    <a:srgbClr val="C0C0C0"/>
                  </a:outerShdw>
                </a:effectLst>
                <a:latin typeface="Arial" charset="0"/>
              </a:rPr>
              <a:t>.</a:t>
            </a:r>
            <a:endParaRPr lang="en-US" sz="2200" i="0" baseline="-25000">
              <a:effectLst>
                <a:outerShdw blurRad="38100" dist="38100" dir="2700000" algn="tl">
                  <a:srgbClr val="C0C0C0"/>
                </a:outerShdw>
              </a:effectLst>
              <a:latin typeface="Arial" charset="0"/>
            </a:endParaRPr>
          </a:p>
        </p:txBody>
      </p:sp>
      <p:sp>
        <p:nvSpPr>
          <p:cNvPr id="171034" name="Line 52">
            <a:extLst>
              <a:ext uri="{FF2B5EF4-FFF2-40B4-BE49-F238E27FC236}">
                <a16:creationId xmlns:a16="http://schemas.microsoft.com/office/drawing/2014/main" id="{66F0B9B4-E4D6-46B4-B52D-FAAC97DE6142}"/>
              </a:ext>
            </a:extLst>
          </p:cNvPr>
          <p:cNvSpPr>
            <a:spLocks noChangeShapeType="1"/>
          </p:cNvSpPr>
          <p:nvPr/>
        </p:nvSpPr>
        <p:spPr bwMode="auto">
          <a:xfrm>
            <a:off x="7539038" y="526573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71035" name="Group 67">
            <a:extLst>
              <a:ext uri="{FF2B5EF4-FFF2-40B4-BE49-F238E27FC236}">
                <a16:creationId xmlns:a16="http://schemas.microsoft.com/office/drawing/2014/main" id="{E7F1765B-F79B-4735-B82E-B24DE64985CE}"/>
              </a:ext>
            </a:extLst>
          </p:cNvPr>
          <p:cNvGrpSpPr>
            <a:grpSpLocks/>
          </p:cNvGrpSpPr>
          <p:nvPr/>
        </p:nvGrpSpPr>
        <p:grpSpPr bwMode="auto">
          <a:xfrm>
            <a:off x="3521075" y="6134100"/>
            <a:ext cx="2562225" cy="431800"/>
            <a:chOff x="2258" y="4048"/>
            <a:chExt cx="1614" cy="272"/>
          </a:xfrm>
        </p:grpSpPr>
        <p:sp>
          <p:nvSpPr>
            <p:cNvPr id="385033" name="Rectangle 9">
              <a:extLst>
                <a:ext uri="{FF2B5EF4-FFF2-40B4-BE49-F238E27FC236}">
                  <a16:creationId xmlns:a16="http://schemas.microsoft.com/office/drawing/2014/main" id="{2B938214-B483-40AA-AF10-EBC7ED9976D0}"/>
                </a:ext>
              </a:extLst>
            </p:cNvPr>
            <p:cNvSpPr>
              <a:spLocks noChangeArrowheads="1"/>
            </p:cNvSpPr>
            <p:nvPr/>
          </p:nvSpPr>
          <p:spPr bwMode="auto">
            <a:xfrm>
              <a:off x="2258" y="4048"/>
              <a:ext cx="1614" cy="27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Límite Máximo para</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Incrementar el VO</a:t>
              </a:r>
              <a:r>
                <a:rPr lang="es-PR" sz="2000" baseline="-25000">
                  <a:solidFill>
                    <a:srgbClr val="000000"/>
                  </a:solidFill>
                  <a:effectLst>
                    <a:outerShdw blurRad="38100" dist="38100" dir="2700000" algn="tl">
                      <a:srgbClr val="C0C0C0"/>
                    </a:outerShdw>
                  </a:effectLst>
                  <a:latin typeface="Arial" charset="0"/>
                </a:rPr>
                <a:t>2</a:t>
              </a:r>
              <a:endParaRPr lang="en-US" sz="2000" baseline="-25000">
                <a:solidFill>
                  <a:srgbClr val="000000"/>
                </a:solidFill>
                <a:effectLst>
                  <a:outerShdw blurRad="38100" dist="38100" dir="2700000" algn="tl">
                    <a:srgbClr val="C0C0C0"/>
                  </a:outerShdw>
                </a:effectLst>
                <a:latin typeface="Arial" charset="0"/>
              </a:endParaRPr>
            </a:p>
          </p:txBody>
        </p:sp>
        <p:sp>
          <p:nvSpPr>
            <p:cNvPr id="385077" name="Rectangle 53">
              <a:extLst>
                <a:ext uri="{FF2B5EF4-FFF2-40B4-BE49-F238E27FC236}">
                  <a16:creationId xmlns:a16="http://schemas.microsoft.com/office/drawing/2014/main" id="{92905F4B-D9BF-479E-86B8-5205D41D57D2}"/>
                </a:ext>
              </a:extLst>
            </p:cNvPr>
            <p:cNvSpPr>
              <a:spLocks noChangeArrowheads="1"/>
            </p:cNvSpPr>
            <p:nvPr/>
          </p:nvSpPr>
          <p:spPr bwMode="auto">
            <a:xfrm>
              <a:off x="3488" y="4095"/>
              <a:ext cx="96" cy="121"/>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a:t>
              </a:r>
              <a:endParaRPr lang="en-US" sz="2000" baseline="-25000">
                <a:solidFill>
                  <a:srgbClr val="000000"/>
                </a:solidFill>
                <a:effectLst>
                  <a:outerShdw blurRad="38100" dist="38100" dir="2700000" algn="tl">
                    <a:srgbClr val="C0C0C0"/>
                  </a:outerShdw>
                </a:effectLst>
                <a:latin typeface="Arial" charset="0"/>
              </a:endParaRPr>
            </a:p>
          </p:txBody>
        </p:sp>
      </p:grpSp>
      <p:sp>
        <p:nvSpPr>
          <p:cNvPr id="171036" name="Line 54">
            <a:extLst>
              <a:ext uri="{FF2B5EF4-FFF2-40B4-BE49-F238E27FC236}">
                <a16:creationId xmlns:a16="http://schemas.microsoft.com/office/drawing/2014/main" id="{9A804769-F0D0-47A0-8A7A-786E58BAF6DC}"/>
              </a:ext>
            </a:extLst>
          </p:cNvPr>
          <p:cNvSpPr>
            <a:spLocks noChangeShapeType="1"/>
          </p:cNvSpPr>
          <p:nvPr/>
        </p:nvSpPr>
        <p:spPr bwMode="auto">
          <a:xfrm>
            <a:off x="4635500" y="592772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5079" name="Text Box 55">
            <a:extLst>
              <a:ext uri="{FF2B5EF4-FFF2-40B4-BE49-F238E27FC236}">
                <a16:creationId xmlns:a16="http://schemas.microsoft.com/office/drawing/2014/main" id="{05106665-E76B-400C-A947-9F8F3893DA68}"/>
              </a:ext>
            </a:extLst>
          </p:cNvPr>
          <p:cNvSpPr txBox="1">
            <a:spLocks noChangeArrowheads="1"/>
          </p:cNvSpPr>
          <p:nvPr/>
        </p:nvSpPr>
        <p:spPr bwMode="auto">
          <a:xfrm>
            <a:off x="3313113" y="5230813"/>
            <a:ext cx="3073400" cy="628650"/>
          </a:xfrm>
          <a:prstGeom prst="rect">
            <a:avLst/>
          </a:prstGeom>
          <a:noFill/>
          <a:ln w="9525">
            <a:noFill/>
            <a:miter lim="800000"/>
            <a:headEnd/>
            <a:tailEnd/>
          </a:ln>
          <a:effectLst/>
        </p:spPr>
        <p:txBody>
          <a:bodyPr>
            <a:spAutoFit/>
          </a:bodyPr>
          <a:lstStyle/>
          <a:p>
            <a:pPr algn="ctr">
              <a:lnSpc>
                <a:spcPct val="80000"/>
              </a:lnSpc>
              <a:defRPr/>
            </a:pPr>
            <a:r>
              <a:rPr lang="en-US" sz="2200" i="0">
                <a:effectLst>
                  <a:outerShdw blurRad="38100" dist="38100" dir="2700000" algn="tl">
                    <a:srgbClr val="C0C0C0"/>
                  </a:outerShdw>
                </a:effectLst>
                <a:latin typeface="Arial" charset="0"/>
              </a:rPr>
              <a:t>VO</a:t>
            </a:r>
            <a:r>
              <a:rPr lang="en-US" sz="2200" i="0" baseline="-25000">
                <a:effectLst>
                  <a:outerShdw blurRad="38100" dist="38100" dir="2700000" algn="tl">
                    <a:srgbClr val="C0C0C0"/>
                  </a:outerShdw>
                </a:effectLst>
                <a:latin typeface="Arial" charset="0"/>
              </a:rPr>
              <a:t>2</a:t>
            </a:r>
            <a:r>
              <a:rPr lang="en-US" sz="2200" i="0">
                <a:effectLst>
                  <a:outerShdw blurRad="38100" dist="38100" dir="2700000" algn="tl">
                    <a:srgbClr val="C0C0C0"/>
                  </a:outerShdw>
                </a:effectLst>
                <a:latin typeface="Arial" charset="0"/>
              </a:rPr>
              <a:t>máx </a:t>
            </a:r>
          </a:p>
          <a:p>
            <a:pPr algn="ctr">
              <a:lnSpc>
                <a:spcPct val="80000"/>
              </a:lnSpc>
              <a:defRPr/>
            </a:pPr>
            <a:r>
              <a:rPr lang="en-US" sz="2200" i="0">
                <a:effectLst>
                  <a:outerShdw blurRad="38100" dist="38100" dir="2700000" algn="tl">
                    <a:srgbClr val="C0C0C0"/>
                  </a:outerShdw>
                </a:effectLst>
                <a:latin typeface="Arial" charset="0"/>
              </a:rPr>
              <a:t>(Capacidad Aeróbica)</a:t>
            </a:r>
            <a:endParaRPr lang="en-US" sz="2200" i="0" baseline="-25000">
              <a:effectLst>
                <a:outerShdw blurRad="38100" dist="38100" dir="2700000" algn="tl">
                  <a:srgbClr val="C0C0C0"/>
                </a:outerShdw>
              </a:effectLst>
              <a:latin typeface="Arial" charset="0"/>
            </a:endParaRPr>
          </a:p>
        </p:txBody>
      </p:sp>
      <p:sp>
        <p:nvSpPr>
          <p:cNvPr id="171038" name="Rectangle 56">
            <a:extLst>
              <a:ext uri="{FF2B5EF4-FFF2-40B4-BE49-F238E27FC236}">
                <a16:creationId xmlns:a16="http://schemas.microsoft.com/office/drawing/2014/main" id="{15E11C5E-E3E4-4A65-8591-B5168A9F2F97}"/>
              </a:ext>
            </a:extLst>
          </p:cNvPr>
          <p:cNvSpPr>
            <a:spLocks noChangeArrowheads="1"/>
          </p:cNvSpPr>
          <p:nvPr/>
        </p:nvSpPr>
        <p:spPr bwMode="auto">
          <a:xfrm>
            <a:off x="3351213" y="5189538"/>
            <a:ext cx="2990850" cy="727075"/>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85081" name="Text Box 57">
            <a:extLst>
              <a:ext uri="{FF2B5EF4-FFF2-40B4-BE49-F238E27FC236}">
                <a16:creationId xmlns:a16="http://schemas.microsoft.com/office/drawing/2014/main" id="{087224EC-DB18-4316-8D53-99080472252F}"/>
              </a:ext>
            </a:extLst>
          </p:cNvPr>
          <p:cNvSpPr txBox="1">
            <a:spLocks noChangeArrowheads="1"/>
          </p:cNvSpPr>
          <p:nvPr/>
        </p:nvSpPr>
        <p:spPr bwMode="auto">
          <a:xfrm>
            <a:off x="4256088" y="5014913"/>
            <a:ext cx="317500" cy="360362"/>
          </a:xfrm>
          <a:prstGeom prst="rect">
            <a:avLst/>
          </a:prstGeom>
          <a:noFill/>
          <a:ln w="9525">
            <a:noFill/>
            <a:miter lim="800000"/>
            <a:headEnd/>
            <a:tailEnd/>
          </a:ln>
          <a:effectLst/>
        </p:spPr>
        <p:txBody>
          <a:bodyPr>
            <a:spAutoFit/>
          </a:bodyPr>
          <a:lstStyle/>
          <a:p>
            <a:pPr algn="ctr">
              <a:lnSpc>
                <a:spcPct val="80000"/>
              </a:lnSpc>
              <a:defRPr/>
            </a:pPr>
            <a:r>
              <a:rPr lang="en-US" sz="2200" i="0">
                <a:effectLst>
                  <a:outerShdw blurRad="38100" dist="38100" dir="2700000" algn="tl">
                    <a:srgbClr val="C0C0C0"/>
                  </a:outerShdw>
                </a:effectLst>
                <a:latin typeface="Arial" charset="0"/>
              </a:rPr>
              <a:t>.</a:t>
            </a:r>
            <a:endParaRPr lang="en-US" sz="2200" i="0" baseline="-25000">
              <a:effectLst>
                <a:outerShdw blurRad="38100" dist="38100" dir="2700000" algn="tl">
                  <a:srgbClr val="C0C0C0"/>
                </a:outerShdw>
              </a:effectLst>
              <a:latin typeface="Arial" charset="0"/>
            </a:endParaRPr>
          </a:p>
        </p:txBody>
      </p:sp>
      <p:sp>
        <p:nvSpPr>
          <p:cNvPr id="171040" name="Line 58">
            <a:extLst>
              <a:ext uri="{FF2B5EF4-FFF2-40B4-BE49-F238E27FC236}">
                <a16:creationId xmlns:a16="http://schemas.microsoft.com/office/drawing/2014/main" id="{52A7E057-9AEC-4832-9E7A-8B293B2D23FA}"/>
              </a:ext>
            </a:extLst>
          </p:cNvPr>
          <p:cNvSpPr>
            <a:spLocks noChangeShapeType="1"/>
          </p:cNvSpPr>
          <p:nvPr/>
        </p:nvSpPr>
        <p:spPr bwMode="auto">
          <a:xfrm>
            <a:off x="4602163" y="49053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171041" name="Picture 59" descr="Contents">
            <a:extLst>
              <a:ext uri="{FF2B5EF4-FFF2-40B4-BE49-F238E27FC236}">
                <a16:creationId xmlns:a16="http://schemas.microsoft.com/office/drawing/2014/main" id="{28C02EA6-FC42-4299-B6D3-F99A3F13CB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055"/>
          <a:stretch>
            <a:fillRect/>
          </a:stretch>
        </p:blipFill>
        <p:spPr bwMode="auto">
          <a:xfrm>
            <a:off x="320675" y="517525"/>
            <a:ext cx="88233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084" name="Text Box 60">
            <a:extLst>
              <a:ext uri="{FF2B5EF4-FFF2-40B4-BE49-F238E27FC236}">
                <a16:creationId xmlns:a16="http://schemas.microsoft.com/office/drawing/2014/main" id="{676536DB-FD3E-4FE7-B521-14102C0FB73B}"/>
              </a:ext>
            </a:extLst>
          </p:cNvPr>
          <p:cNvSpPr txBox="1">
            <a:spLocks noChangeArrowheads="1"/>
          </p:cNvSpPr>
          <p:nvPr/>
        </p:nvSpPr>
        <p:spPr bwMode="auto">
          <a:xfrm>
            <a:off x="288925" y="74613"/>
            <a:ext cx="59753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Capacidad Máxima para el Ejercicio</a:t>
            </a:r>
          </a:p>
        </p:txBody>
      </p:sp>
      <p:sp>
        <p:nvSpPr>
          <p:cNvPr id="171043" name="Freeform 63">
            <a:extLst>
              <a:ext uri="{FF2B5EF4-FFF2-40B4-BE49-F238E27FC236}">
                <a16:creationId xmlns:a16="http://schemas.microsoft.com/office/drawing/2014/main" id="{CCDEE666-A4D4-4CB8-A3CF-8CAE8C6774F0}"/>
              </a:ext>
            </a:extLst>
          </p:cNvPr>
          <p:cNvSpPr>
            <a:spLocks/>
          </p:cNvSpPr>
          <p:nvPr/>
        </p:nvSpPr>
        <p:spPr bwMode="auto">
          <a:xfrm flipH="1">
            <a:off x="5014913" y="3532188"/>
            <a:ext cx="2511425" cy="2778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1044" name="Line 65">
            <a:extLst>
              <a:ext uri="{FF2B5EF4-FFF2-40B4-BE49-F238E27FC236}">
                <a16:creationId xmlns:a16="http://schemas.microsoft.com/office/drawing/2014/main" id="{B845D5DF-DA1D-4DE8-B672-8BDEE21363FA}"/>
              </a:ext>
            </a:extLst>
          </p:cNvPr>
          <p:cNvSpPr>
            <a:spLocks noChangeShapeType="1"/>
          </p:cNvSpPr>
          <p:nvPr/>
        </p:nvSpPr>
        <p:spPr bwMode="auto">
          <a:xfrm>
            <a:off x="7532688" y="45704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1045" name="Line 66">
            <a:extLst>
              <a:ext uri="{FF2B5EF4-FFF2-40B4-BE49-F238E27FC236}">
                <a16:creationId xmlns:a16="http://schemas.microsoft.com/office/drawing/2014/main" id="{8AB6AA82-99E8-4D27-89EA-180C5BA71149}"/>
              </a:ext>
            </a:extLst>
          </p:cNvPr>
          <p:cNvSpPr>
            <a:spLocks noChangeShapeType="1"/>
          </p:cNvSpPr>
          <p:nvPr/>
        </p:nvSpPr>
        <p:spPr bwMode="auto">
          <a:xfrm>
            <a:off x="4584700" y="3625850"/>
            <a:ext cx="0" cy="103505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71046" name="Group 69">
            <a:extLst>
              <a:ext uri="{FF2B5EF4-FFF2-40B4-BE49-F238E27FC236}">
                <a16:creationId xmlns:a16="http://schemas.microsoft.com/office/drawing/2014/main" id="{32A6CC02-5FAF-42D2-B51A-F83C98CBE3B7}"/>
              </a:ext>
            </a:extLst>
          </p:cNvPr>
          <p:cNvGrpSpPr>
            <a:grpSpLocks/>
          </p:cNvGrpSpPr>
          <p:nvPr/>
        </p:nvGrpSpPr>
        <p:grpSpPr bwMode="auto">
          <a:xfrm>
            <a:off x="3465513" y="4365625"/>
            <a:ext cx="2579687" cy="581025"/>
            <a:chOff x="2087" y="2934"/>
            <a:chExt cx="1625" cy="366"/>
          </a:xfrm>
        </p:grpSpPr>
        <p:sp>
          <p:nvSpPr>
            <p:cNvPr id="385086" name="Text Box 62">
              <a:extLst>
                <a:ext uri="{FF2B5EF4-FFF2-40B4-BE49-F238E27FC236}">
                  <a16:creationId xmlns:a16="http://schemas.microsoft.com/office/drawing/2014/main" id="{DD8BEA92-893B-4492-AD4E-8269109DFF36}"/>
                </a:ext>
              </a:extLst>
            </p:cNvPr>
            <p:cNvSpPr txBox="1">
              <a:spLocks noChangeArrowheads="1"/>
            </p:cNvSpPr>
            <p:nvPr/>
          </p:nvSpPr>
          <p:spPr bwMode="auto">
            <a:xfrm>
              <a:off x="2087" y="3073"/>
              <a:ext cx="1625" cy="227"/>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VO</a:t>
              </a:r>
              <a:r>
                <a:rPr lang="en-US" sz="2200" baseline="-25000">
                  <a:effectLst>
                    <a:outerShdw blurRad="38100" dist="38100" dir="2700000" algn="tl">
                      <a:srgbClr val="C0C0C0"/>
                    </a:outerShdw>
                  </a:effectLst>
                  <a:latin typeface="Arial" charset="0"/>
                </a:rPr>
                <a:t>2</a:t>
              </a:r>
              <a:r>
                <a:rPr lang="en-US" sz="2200">
                  <a:effectLst>
                    <a:outerShdw blurRad="38100" dist="38100" dir="2700000" algn="tl">
                      <a:srgbClr val="C0C0C0"/>
                    </a:outerShdw>
                  </a:effectLst>
                  <a:latin typeface="Arial" charset="0"/>
                </a:rPr>
                <a:t> se Estabiliza</a:t>
              </a:r>
              <a:endParaRPr lang="en-US" sz="2200" baseline="-25000">
                <a:effectLst>
                  <a:outerShdw blurRad="38100" dist="38100" dir="2700000" algn="tl">
                    <a:srgbClr val="C0C0C0"/>
                  </a:outerShdw>
                </a:effectLst>
                <a:latin typeface="Arial" charset="0"/>
              </a:endParaRPr>
            </a:p>
          </p:txBody>
        </p:sp>
        <p:sp>
          <p:nvSpPr>
            <p:cNvPr id="385092" name="Text Box 68">
              <a:extLst>
                <a:ext uri="{FF2B5EF4-FFF2-40B4-BE49-F238E27FC236}">
                  <a16:creationId xmlns:a16="http://schemas.microsoft.com/office/drawing/2014/main" id="{5AC9FEEE-666A-4A9F-AAD4-EDDF32E597B4}"/>
                </a:ext>
              </a:extLst>
            </p:cNvPr>
            <p:cNvSpPr txBox="1">
              <a:spLocks noChangeArrowheads="1"/>
            </p:cNvSpPr>
            <p:nvPr/>
          </p:nvSpPr>
          <p:spPr bwMode="auto">
            <a:xfrm>
              <a:off x="2183" y="2934"/>
              <a:ext cx="123" cy="227"/>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a:t>
              </a:r>
              <a:endParaRPr lang="en-US" sz="2200" baseline="-25000">
                <a:effectLst>
                  <a:outerShdw blurRad="38100" dist="38100" dir="2700000" algn="tl">
                    <a:srgbClr val="C0C0C0"/>
                  </a:outerShdw>
                </a:effectLst>
                <a:latin typeface="Arial" charset="0"/>
              </a:endParaRPr>
            </a:p>
          </p:txBody>
        </p:sp>
      </p:grpSp>
      <p:grpSp>
        <p:nvGrpSpPr>
          <p:cNvPr id="171047" name="Group 71">
            <a:extLst>
              <a:ext uri="{FF2B5EF4-FFF2-40B4-BE49-F238E27FC236}">
                <a16:creationId xmlns:a16="http://schemas.microsoft.com/office/drawing/2014/main" id="{86D2650B-9893-43B3-81B3-615743039DB4}"/>
              </a:ext>
            </a:extLst>
          </p:cNvPr>
          <p:cNvGrpSpPr>
            <a:grpSpLocks/>
          </p:cNvGrpSpPr>
          <p:nvPr/>
        </p:nvGrpSpPr>
        <p:grpSpPr bwMode="auto">
          <a:xfrm>
            <a:off x="5846763" y="3748088"/>
            <a:ext cx="3311525" cy="896937"/>
            <a:chOff x="3683" y="2337"/>
            <a:chExt cx="2086" cy="565"/>
          </a:xfrm>
        </p:grpSpPr>
        <p:sp>
          <p:nvSpPr>
            <p:cNvPr id="385088" name="Text Box 64">
              <a:extLst>
                <a:ext uri="{FF2B5EF4-FFF2-40B4-BE49-F238E27FC236}">
                  <a16:creationId xmlns:a16="http://schemas.microsoft.com/office/drawing/2014/main" id="{D2798864-3A58-436F-9251-2B8C587A53A8}"/>
                </a:ext>
              </a:extLst>
            </p:cNvPr>
            <p:cNvSpPr txBox="1">
              <a:spLocks noChangeArrowheads="1"/>
            </p:cNvSpPr>
            <p:nvPr/>
          </p:nvSpPr>
          <p:spPr bwMode="auto">
            <a:xfrm>
              <a:off x="3683" y="2337"/>
              <a:ext cx="2086" cy="565"/>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Sujeto no Puede más</a:t>
              </a:r>
            </a:p>
            <a:p>
              <a:pPr algn="ctr">
                <a:lnSpc>
                  <a:spcPct val="80000"/>
                </a:lnSpc>
                <a:defRPr/>
              </a:pPr>
              <a:r>
                <a:rPr lang="en-US" sz="2200">
                  <a:effectLst>
                    <a:outerShdw blurRad="38100" dist="38100" dir="2700000" algn="tl">
                      <a:srgbClr val="C0C0C0"/>
                    </a:outerShdw>
                  </a:effectLst>
                  <a:latin typeface="Arial" charset="0"/>
                </a:rPr>
                <a:t>y no hay</a:t>
              </a:r>
            </a:p>
            <a:p>
              <a:pPr algn="ctr">
                <a:lnSpc>
                  <a:spcPct val="80000"/>
                </a:lnSpc>
                <a:defRPr/>
              </a:pPr>
              <a:r>
                <a:rPr lang="en-US" sz="2200">
                  <a:effectLst>
                    <a:outerShdw blurRad="38100" dist="38100" dir="2700000" algn="tl">
                      <a:srgbClr val="C0C0C0"/>
                    </a:outerShdw>
                  </a:effectLst>
                  <a:latin typeface="Arial" charset="0"/>
                </a:rPr>
                <a:t>Estabilización del VO</a:t>
              </a:r>
              <a:r>
                <a:rPr lang="en-US" sz="2200" baseline="-25000">
                  <a:effectLst>
                    <a:outerShdw blurRad="38100" dist="38100" dir="2700000" algn="tl">
                      <a:srgbClr val="C0C0C0"/>
                    </a:outerShdw>
                  </a:effectLst>
                  <a:latin typeface="Arial" charset="0"/>
                </a:rPr>
                <a:t>2</a:t>
              </a:r>
            </a:p>
          </p:txBody>
        </p:sp>
        <p:sp>
          <p:nvSpPr>
            <p:cNvPr id="385094" name="Text Box 70">
              <a:extLst>
                <a:ext uri="{FF2B5EF4-FFF2-40B4-BE49-F238E27FC236}">
                  <a16:creationId xmlns:a16="http://schemas.microsoft.com/office/drawing/2014/main" id="{2CF1EA37-51DF-4558-8398-C0ED1AB7B995}"/>
                </a:ext>
              </a:extLst>
            </p:cNvPr>
            <p:cNvSpPr txBox="1">
              <a:spLocks noChangeArrowheads="1"/>
            </p:cNvSpPr>
            <p:nvPr/>
          </p:nvSpPr>
          <p:spPr bwMode="auto">
            <a:xfrm>
              <a:off x="5328" y="2537"/>
              <a:ext cx="156" cy="227"/>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a:t>
              </a:r>
              <a:endParaRPr lang="en-US" sz="2200" baseline="-25000">
                <a:effectLst>
                  <a:outerShdw blurRad="38100" dist="38100" dir="2700000" algn="tl">
                    <a:srgbClr val="C0C0C0"/>
                  </a:outerShdw>
                </a:effectLst>
                <a:latin typeface="Arial"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5084"/>
                                        </p:tgtEl>
                                        <p:attrNameLst>
                                          <p:attrName>style.visibility</p:attrName>
                                        </p:attrNameLst>
                                      </p:cBhvr>
                                      <p:to>
                                        <p:strVal val="visible"/>
                                      </p:to>
                                    </p:set>
                                    <p:animEffect transition="in" filter="wipe(left)">
                                      <p:cBhvr>
                                        <p:cTn id="7" dur="500"/>
                                        <p:tgtEl>
                                          <p:spTgt spid="385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84" grpId="0"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34" name="Picture 2" descr="Illustration">
            <a:extLst>
              <a:ext uri="{FF2B5EF4-FFF2-40B4-BE49-F238E27FC236}">
                <a16:creationId xmlns:a16="http://schemas.microsoft.com/office/drawing/2014/main" id="{FCEE7E5C-F74B-4E58-A830-64F8F5DB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300" name="Text Box 4">
            <a:extLst>
              <a:ext uri="{FF2B5EF4-FFF2-40B4-BE49-F238E27FC236}">
                <a16:creationId xmlns:a16="http://schemas.microsoft.com/office/drawing/2014/main" id="{4E481995-B3A5-46EA-858F-93589A1EC74A}"/>
              </a:ext>
            </a:extLst>
          </p:cNvPr>
          <p:cNvSpPr txBox="1">
            <a:spLocks noChangeArrowheads="1"/>
          </p:cNvSpPr>
          <p:nvPr/>
        </p:nvSpPr>
        <p:spPr bwMode="auto">
          <a:xfrm>
            <a:off x="381000" y="533400"/>
            <a:ext cx="876300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INTENSIDAD DEL EJERCICIO Y EL CONSUMO DE OXÍGENO</a:t>
            </a:r>
            <a:endParaRPr lang="en-US" altLang="en-US" sz="2400" i="0">
              <a:latin typeface="Arial" panose="020B0604020202020204" pitchFamily="34" charset="0"/>
            </a:endParaRPr>
          </a:p>
        </p:txBody>
      </p:sp>
      <p:pic>
        <p:nvPicPr>
          <p:cNvPr id="55303" name="Picture 7">
            <a:extLst>
              <a:ext uri="{FF2B5EF4-FFF2-40B4-BE49-F238E27FC236}">
                <a16:creationId xmlns:a16="http://schemas.microsoft.com/office/drawing/2014/main" id="{8EDFA8B0-613E-4BBB-9238-A5767F499F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5450" y="1500188"/>
            <a:ext cx="5753100" cy="484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5300"/>
                                        </p:tgtEl>
                                        <p:attrNameLst>
                                          <p:attrName>style.visibility</p:attrName>
                                        </p:attrNameLst>
                                      </p:cBhvr>
                                      <p:to>
                                        <p:strVal val="visible"/>
                                      </p:to>
                                    </p:set>
                                    <p:animEffect transition="in" filter="wipe(left)">
                                      <p:cBhvr>
                                        <p:cTn id="7" dur="500"/>
                                        <p:tgtEl>
                                          <p:spTgt spid="55300"/>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55303"/>
                                        </p:tgtEl>
                                        <p:attrNameLst>
                                          <p:attrName>style.visibility</p:attrName>
                                        </p:attrNameLst>
                                      </p:cBhvr>
                                      <p:to>
                                        <p:strVal val="visible"/>
                                      </p:to>
                                    </p:set>
                                    <p:anim calcmode="lin" valueType="num">
                                      <p:cBhvr>
                                        <p:cTn id="11" dur="500" fill="hold"/>
                                        <p:tgtEl>
                                          <p:spTgt spid="55303"/>
                                        </p:tgtEl>
                                        <p:attrNameLst>
                                          <p:attrName>ppt_w</p:attrName>
                                        </p:attrNameLst>
                                      </p:cBhvr>
                                      <p:tavLst>
                                        <p:tav tm="0">
                                          <p:val>
                                            <p:fltVal val="0"/>
                                          </p:val>
                                        </p:tav>
                                        <p:tav tm="100000">
                                          <p:val>
                                            <p:strVal val="#ppt_w"/>
                                          </p:val>
                                        </p:tav>
                                      </p:tavLst>
                                    </p:anim>
                                    <p:anim calcmode="lin" valueType="num">
                                      <p:cBhvr>
                                        <p:cTn id="12" dur="500" fill="hold"/>
                                        <p:tgtEl>
                                          <p:spTgt spid="55303"/>
                                        </p:tgtEl>
                                        <p:attrNameLst>
                                          <p:attrName>ppt_h</p:attrName>
                                        </p:attrNameLst>
                                      </p:cBhvr>
                                      <p:tavLst>
                                        <p:tav tm="0">
                                          <p:val>
                                            <p:fltVal val="0"/>
                                          </p:val>
                                        </p:tav>
                                        <p:tav tm="100000">
                                          <p:val>
                                            <p:strVal val="#ppt_h"/>
                                          </p:val>
                                        </p:tav>
                                      </p:tavLst>
                                    </p:anim>
                                    <p:anim calcmode="lin" valueType="num">
                                      <p:cBhvr>
                                        <p:cTn id="13" dur="500" fill="hold"/>
                                        <p:tgtEl>
                                          <p:spTgt spid="55303"/>
                                        </p:tgtEl>
                                        <p:attrNameLst>
                                          <p:attrName>ppt_x</p:attrName>
                                        </p:attrNameLst>
                                      </p:cBhvr>
                                      <p:tavLst>
                                        <p:tav tm="0">
                                          <p:val>
                                            <p:fltVal val="0.5"/>
                                          </p:val>
                                        </p:tav>
                                        <p:tav tm="100000">
                                          <p:val>
                                            <p:strVal val="#ppt_x"/>
                                          </p:val>
                                        </p:tav>
                                      </p:tavLst>
                                    </p:anim>
                                    <p:anim calcmode="lin" valueType="num">
                                      <p:cBhvr>
                                        <p:cTn id="14" dur="500" fill="hold"/>
                                        <p:tgtEl>
                                          <p:spTgt spid="5530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0" grpId="0"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8" name="Picture 55" descr="Contents">
            <a:extLst>
              <a:ext uri="{FF2B5EF4-FFF2-40B4-BE49-F238E27FC236}">
                <a16:creationId xmlns:a16="http://schemas.microsoft.com/office/drawing/2014/main" id="{038F2E46-14F4-46F1-AB54-51BBAE8821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381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7076" name="Rectangle 4">
            <a:extLst>
              <a:ext uri="{FF2B5EF4-FFF2-40B4-BE49-F238E27FC236}">
                <a16:creationId xmlns:a16="http://schemas.microsoft.com/office/drawing/2014/main" id="{02A8B888-7C3D-4CD2-BB5C-6ACB1B21B68E}"/>
              </a:ext>
            </a:extLst>
          </p:cNvPr>
          <p:cNvSpPr>
            <a:spLocks noChangeArrowheads="1"/>
          </p:cNvSpPr>
          <p:nvPr/>
        </p:nvSpPr>
        <p:spPr bwMode="auto">
          <a:xfrm>
            <a:off x="2860675" y="1446213"/>
            <a:ext cx="3586163" cy="15478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Volumen de O</a:t>
            </a:r>
            <a:r>
              <a:rPr lang="en-US" sz="1900" i="0" baseline="-25000">
                <a:effectLst>
                  <a:outerShdw blurRad="38100" dist="38100" dir="2700000" algn="tl">
                    <a:srgbClr val="C0C0C0"/>
                  </a:outerShdw>
                </a:effectLst>
                <a:latin typeface="Verdana" pitchFamily="34" charset="0"/>
              </a:rPr>
              <a:t>2</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que puede ser</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Transportado y Utilizado</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Durante un</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Ejercicio Máximo</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al Nivel del Mar</a:t>
            </a:r>
          </a:p>
        </p:txBody>
      </p:sp>
      <p:sp>
        <p:nvSpPr>
          <p:cNvPr id="173060" name="Line 7">
            <a:extLst>
              <a:ext uri="{FF2B5EF4-FFF2-40B4-BE49-F238E27FC236}">
                <a16:creationId xmlns:a16="http://schemas.microsoft.com/office/drawing/2014/main" id="{915BF7F2-AA53-4EE5-BD5E-F0B5FB8A36D3}"/>
              </a:ext>
            </a:extLst>
          </p:cNvPr>
          <p:cNvSpPr>
            <a:spLocks noChangeShapeType="1"/>
          </p:cNvSpPr>
          <p:nvPr/>
        </p:nvSpPr>
        <p:spPr bwMode="auto">
          <a:xfrm>
            <a:off x="4568825" y="12223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3061" name="Line 9">
            <a:extLst>
              <a:ext uri="{FF2B5EF4-FFF2-40B4-BE49-F238E27FC236}">
                <a16:creationId xmlns:a16="http://schemas.microsoft.com/office/drawing/2014/main" id="{BA88685D-6F88-43C5-9616-6452A64C2256}"/>
              </a:ext>
            </a:extLst>
          </p:cNvPr>
          <p:cNvSpPr>
            <a:spLocks noChangeShapeType="1"/>
          </p:cNvSpPr>
          <p:nvPr/>
        </p:nvSpPr>
        <p:spPr bwMode="auto">
          <a:xfrm>
            <a:off x="4567238" y="30003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73062" name="Group 61">
            <a:extLst>
              <a:ext uri="{FF2B5EF4-FFF2-40B4-BE49-F238E27FC236}">
                <a16:creationId xmlns:a16="http://schemas.microsoft.com/office/drawing/2014/main" id="{AB207BD1-A9A1-4287-8DF8-8C61DB53A0E5}"/>
              </a:ext>
            </a:extLst>
          </p:cNvPr>
          <p:cNvGrpSpPr>
            <a:grpSpLocks/>
          </p:cNvGrpSpPr>
          <p:nvPr/>
        </p:nvGrpSpPr>
        <p:grpSpPr bwMode="auto">
          <a:xfrm>
            <a:off x="2036763" y="681038"/>
            <a:ext cx="5183187" cy="549275"/>
            <a:chOff x="1283" y="469"/>
            <a:chExt cx="3265" cy="346"/>
          </a:xfrm>
        </p:grpSpPr>
        <p:sp>
          <p:nvSpPr>
            <p:cNvPr id="387075" name="Rectangle 3">
              <a:extLst>
                <a:ext uri="{FF2B5EF4-FFF2-40B4-BE49-F238E27FC236}">
                  <a16:creationId xmlns:a16="http://schemas.microsoft.com/office/drawing/2014/main" id="{680717E8-1085-471B-9944-F1BEDF30B5B5}"/>
                </a:ext>
              </a:extLst>
            </p:cNvPr>
            <p:cNvSpPr>
              <a:spLocks noChangeArrowheads="1"/>
            </p:cNvSpPr>
            <p:nvPr/>
          </p:nvSpPr>
          <p:spPr bwMode="auto">
            <a:xfrm>
              <a:off x="1283" y="469"/>
              <a:ext cx="3265" cy="346"/>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CONSUMO DE OXÍGENO MÁXIMO</a:t>
              </a:r>
            </a:p>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(VO</a:t>
              </a:r>
              <a:r>
                <a:rPr lang="en-US" sz="1900" i="0" baseline="-25000">
                  <a:effectLst>
                    <a:outerShdw blurRad="38100" dist="38100" dir="2700000" algn="tl">
                      <a:srgbClr val="C0C0C0"/>
                    </a:outerShdw>
                  </a:effectLst>
                  <a:latin typeface="Arial Black" pitchFamily="34" charset="0"/>
                </a:rPr>
                <a:t>2</a:t>
              </a:r>
              <a:r>
                <a:rPr lang="en-US" sz="1900" i="0">
                  <a:effectLst>
                    <a:outerShdw blurRad="38100" dist="38100" dir="2700000" algn="tl">
                      <a:srgbClr val="C0C0C0"/>
                    </a:outerShdw>
                  </a:effectLst>
                  <a:latin typeface="Arial Black" pitchFamily="34" charset="0"/>
                </a:rPr>
                <a:t>máx)</a:t>
              </a:r>
              <a:endParaRPr lang="en-US" sz="1900">
                <a:effectLst>
                  <a:outerShdw blurRad="38100" dist="38100" dir="2700000" algn="tl">
                    <a:srgbClr val="C0C0C0"/>
                  </a:outerShdw>
                </a:effectLst>
                <a:latin typeface="Arial Black" pitchFamily="34" charset="0"/>
              </a:endParaRPr>
            </a:p>
          </p:txBody>
        </p:sp>
        <p:sp>
          <p:nvSpPr>
            <p:cNvPr id="387125" name="Rectangle 53">
              <a:extLst>
                <a:ext uri="{FF2B5EF4-FFF2-40B4-BE49-F238E27FC236}">
                  <a16:creationId xmlns:a16="http://schemas.microsoft.com/office/drawing/2014/main" id="{30B33F2F-6269-46C4-9490-2098DF5DD6EF}"/>
                </a:ext>
              </a:extLst>
            </p:cNvPr>
            <p:cNvSpPr>
              <a:spLocks noChangeArrowheads="1"/>
            </p:cNvSpPr>
            <p:nvPr/>
          </p:nvSpPr>
          <p:spPr bwMode="auto">
            <a:xfrm>
              <a:off x="2561" y="533"/>
              <a:ext cx="127" cy="18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300" i="0">
                  <a:effectLst>
                    <a:outerShdw blurRad="38100" dist="38100" dir="2700000" algn="tl">
                      <a:srgbClr val="C0C0C0"/>
                    </a:outerShdw>
                  </a:effectLst>
                  <a:latin typeface="Arial Black" pitchFamily="34" charset="0"/>
                </a:rPr>
                <a:t>.</a:t>
              </a:r>
              <a:endParaRPr lang="en-US" sz="1300">
                <a:effectLst>
                  <a:outerShdw blurRad="38100" dist="38100" dir="2700000" algn="tl">
                    <a:srgbClr val="C0C0C0"/>
                  </a:outerShdw>
                </a:effectLst>
                <a:latin typeface="Arial Black" pitchFamily="34" charset="0"/>
              </a:endParaRPr>
            </a:p>
          </p:txBody>
        </p:sp>
      </p:grpSp>
      <p:pic>
        <p:nvPicPr>
          <p:cNvPr id="173063" name="Picture 56" descr="Contents">
            <a:extLst>
              <a:ext uri="{FF2B5EF4-FFF2-40B4-BE49-F238E27FC236}">
                <a16:creationId xmlns:a16="http://schemas.microsoft.com/office/drawing/2014/main" id="{4117557A-53BE-4FC4-AC56-93AC076AE6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055"/>
          <a:stretch>
            <a:fillRect/>
          </a:stretch>
        </p:blipFill>
        <p:spPr bwMode="auto">
          <a:xfrm>
            <a:off x="320675" y="441325"/>
            <a:ext cx="88233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064" name="Text Box 59">
            <a:extLst>
              <a:ext uri="{FF2B5EF4-FFF2-40B4-BE49-F238E27FC236}">
                <a16:creationId xmlns:a16="http://schemas.microsoft.com/office/drawing/2014/main" id="{F6DD6ABA-DEC8-413E-BEA5-FAF9345D388B}"/>
              </a:ext>
            </a:extLst>
          </p:cNvPr>
          <p:cNvSpPr txBox="1">
            <a:spLocks noChangeArrowheads="1"/>
          </p:cNvSpPr>
          <p:nvPr/>
        </p:nvSpPr>
        <p:spPr bwMode="auto">
          <a:xfrm>
            <a:off x="276225" y="19050"/>
            <a:ext cx="8867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i="0">
                <a:solidFill>
                  <a:schemeClr val="accent2"/>
                </a:solidFill>
                <a:latin typeface="Arial" panose="020B0604020202020204" pitchFamily="34" charset="0"/>
              </a:rPr>
              <a:t>Consumo de Oxígeno Máximo (VO</a:t>
            </a:r>
            <a:r>
              <a:rPr lang="en-US" altLang="en-US" sz="2400" i="0" baseline="-25000">
                <a:solidFill>
                  <a:schemeClr val="accent2"/>
                </a:solidFill>
                <a:latin typeface="Arial" panose="020B0604020202020204" pitchFamily="34" charset="0"/>
              </a:rPr>
              <a:t>2</a:t>
            </a:r>
            <a:r>
              <a:rPr lang="en-US" altLang="en-US" sz="2400" i="0">
                <a:solidFill>
                  <a:schemeClr val="accent2"/>
                </a:solidFill>
                <a:latin typeface="Arial" panose="020B0604020202020204" pitchFamily="34" charset="0"/>
              </a:rPr>
              <a:t>max)</a:t>
            </a:r>
          </a:p>
        </p:txBody>
      </p:sp>
      <p:sp>
        <p:nvSpPr>
          <p:cNvPr id="173065" name="Text Box 60">
            <a:extLst>
              <a:ext uri="{FF2B5EF4-FFF2-40B4-BE49-F238E27FC236}">
                <a16:creationId xmlns:a16="http://schemas.microsoft.com/office/drawing/2014/main" id="{34275A66-1D47-4AF3-A73C-C85D1880F181}"/>
              </a:ext>
            </a:extLst>
          </p:cNvPr>
          <p:cNvSpPr txBox="1">
            <a:spLocks noChangeArrowheads="1"/>
          </p:cNvSpPr>
          <p:nvPr/>
        </p:nvSpPr>
        <p:spPr bwMode="auto">
          <a:xfrm>
            <a:off x="4873625" y="-203200"/>
            <a:ext cx="22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i="0">
                <a:solidFill>
                  <a:schemeClr val="accent2"/>
                </a:solidFill>
                <a:latin typeface="Arial" panose="020B0604020202020204" pitchFamily="34" charset="0"/>
              </a:rPr>
              <a:t>.</a:t>
            </a:r>
          </a:p>
        </p:txBody>
      </p:sp>
      <p:sp>
        <p:nvSpPr>
          <p:cNvPr id="387134" name="Rectangle 62">
            <a:extLst>
              <a:ext uri="{FF2B5EF4-FFF2-40B4-BE49-F238E27FC236}">
                <a16:creationId xmlns:a16="http://schemas.microsoft.com/office/drawing/2014/main" id="{7E1638C4-D026-4516-9C59-C1C4E2444FC4}"/>
              </a:ext>
            </a:extLst>
          </p:cNvPr>
          <p:cNvSpPr>
            <a:spLocks noChangeArrowheads="1"/>
          </p:cNvSpPr>
          <p:nvPr/>
        </p:nvSpPr>
        <p:spPr bwMode="auto">
          <a:xfrm>
            <a:off x="3113088" y="3267075"/>
            <a:ext cx="2986087" cy="1555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Utilidad/Importancia</a:t>
            </a:r>
            <a:endParaRPr lang="en-US" sz="1900" i="0" baseline="-25000">
              <a:solidFill>
                <a:srgbClr val="000000"/>
              </a:solidFill>
              <a:effectLst>
                <a:outerShdw blurRad="38100" dist="38100" dir="2700000" algn="tl">
                  <a:srgbClr val="C0C0C0"/>
                </a:outerShdw>
              </a:effectLst>
              <a:latin typeface="Arial" charset="0"/>
            </a:endParaRPr>
          </a:p>
        </p:txBody>
      </p:sp>
      <p:sp>
        <p:nvSpPr>
          <p:cNvPr id="387135" name="Text Box 63">
            <a:extLst>
              <a:ext uri="{FF2B5EF4-FFF2-40B4-BE49-F238E27FC236}">
                <a16:creationId xmlns:a16="http://schemas.microsoft.com/office/drawing/2014/main" id="{C780F09F-9AB6-4DCB-984F-9E37495E55AD}"/>
              </a:ext>
            </a:extLst>
          </p:cNvPr>
          <p:cNvSpPr txBox="1">
            <a:spLocks noChangeArrowheads="1"/>
          </p:cNvSpPr>
          <p:nvPr/>
        </p:nvSpPr>
        <p:spPr bwMode="auto">
          <a:xfrm>
            <a:off x="2470150" y="3657600"/>
            <a:ext cx="4559300" cy="787400"/>
          </a:xfrm>
          <a:prstGeom prst="rect">
            <a:avLst/>
          </a:prstGeom>
          <a:noFill/>
          <a:ln w="9525">
            <a:noFill/>
            <a:miter lim="800000"/>
            <a:headEnd/>
            <a:tailEnd/>
          </a:ln>
          <a:effectLst/>
        </p:spPr>
        <p:txBody>
          <a:bodyPr>
            <a:spAutoFit/>
          </a:bodyPr>
          <a:lstStyle/>
          <a:p>
            <a:pPr algn="ctr">
              <a:lnSpc>
                <a:spcPct val="80000"/>
              </a:lnSpc>
              <a:defRPr/>
            </a:pPr>
            <a:r>
              <a:rPr lang="en-US" sz="1900" i="0">
                <a:effectLst>
                  <a:outerShdw blurRad="38100" dist="38100" dir="2700000" algn="tl">
                    <a:srgbClr val="C0C0C0"/>
                  </a:outerShdw>
                </a:effectLst>
                <a:latin typeface="Arial" charset="0"/>
              </a:rPr>
              <a:t>El Mejor Indicador/Medición de la</a:t>
            </a:r>
          </a:p>
          <a:p>
            <a:pPr algn="ctr">
              <a:lnSpc>
                <a:spcPct val="80000"/>
              </a:lnSpc>
              <a:defRPr/>
            </a:pPr>
            <a:r>
              <a:rPr lang="en-US" sz="1900" i="0">
                <a:effectLst>
                  <a:outerShdw blurRad="38100" dist="38100" dir="2700000" algn="tl">
                    <a:srgbClr val="C0C0C0"/>
                  </a:outerShdw>
                </a:effectLst>
                <a:latin typeface="Arial" charset="0"/>
              </a:rPr>
              <a:t>Tolerancia Cardorrespiratoria Máxima</a:t>
            </a:r>
          </a:p>
          <a:p>
            <a:pPr algn="ctr">
              <a:lnSpc>
                <a:spcPct val="80000"/>
              </a:lnSpc>
              <a:defRPr/>
            </a:pPr>
            <a:r>
              <a:rPr lang="en-US" sz="1900" i="0">
                <a:effectLst>
                  <a:outerShdw blurRad="38100" dist="38100" dir="2700000" algn="tl">
                    <a:srgbClr val="C0C0C0"/>
                  </a:outerShdw>
                </a:effectLst>
                <a:latin typeface="Arial" charset="0"/>
              </a:rPr>
              <a:t>(Capacidad Aeróbica)</a:t>
            </a:r>
            <a:endParaRPr lang="en-US" sz="1900" i="0" baseline="-25000">
              <a:effectLst>
                <a:outerShdw blurRad="38100" dist="38100" dir="2700000" algn="tl">
                  <a:srgbClr val="C0C0C0"/>
                </a:outerShdw>
              </a:effectLst>
              <a:latin typeface="Arial" charset="0"/>
            </a:endParaRPr>
          </a:p>
        </p:txBody>
      </p:sp>
      <p:sp>
        <p:nvSpPr>
          <p:cNvPr id="173068" name="Line 64">
            <a:extLst>
              <a:ext uri="{FF2B5EF4-FFF2-40B4-BE49-F238E27FC236}">
                <a16:creationId xmlns:a16="http://schemas.microsoft.com/office/drawing/2014/main" id="{3806FAAB-1B3E-4D4B-9EAE-B7996745465D}"/>
              </a:ext>
            </a:extLst>
          </p:cNvPr>
          <p:cNvSpPr>
            <a:spLocks noChangeShapeType="1"/>
          </p:cNvSpPr>
          <p:nvPr/>
        </p:nvSpPr>
        <p:spPr bwMode="auto">
          <a:xfrm>
            <a:off x="4567238" y="34702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3069" name="Line 65">
            <a:extLst>
              <a:ext uri="{FF2B5EF4-FFF2-40B4-BE49-F238E27FC236}">
                <a16:creationId xmlns:a16="http://schemas.microsoft.com/office/drawing/2014/main" id="{5B23F774-C327-40CC-AA02-70B5EC0DB5E2}"/>
              </a:ext>
            </a:extLst>
          </p:cNvPr>
          <p:cNvSpPr>
            <a:spLocks noChangeShapeType="1"/>
          </p:cNvSpPr>
          <p:nvPr/>
        </p:nvSpPr>
        <p:spPr bwMode="auto">
          <a:xfrm>
            <a:off x="4562475" y="43862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7138" name="Rectangle 66">
            <a:extLst>
              <a:ext uri="{FF2B5EF4-FFF2-40B4-BE49-F238E27FC236}">
                <a16:creationId xmlns:a16="http://schemas.microsoft.com/office/drawing/2014/main" id="{D34CD215-DA3E-4E8E-AE30-CEF7323197AE}"/>
              </a:ext>
            </a:extLst>
          </p:cNvPr>
          <p:cNvSpPr>
            <a:spLocks noChangeArrowheads="1"/>
          </p:cNvSpPr>
          <p:nvPr/>
        </p:nvSpPr>
        <p:spPr bwMode="auto">
          <a:xfrm>
            <a:off x="3052763" y="4575175"/>
            <a:ext cx="3200400" cy="7572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800" i="0">
                <a:solidFill>
                  <a:srgbClr val="000000"/>
                </a:solidFill>
                <a:latin typeface="Verdana" pitchFamily="34" charset="0"/>
              </a:rPr>
              <a:t>Impone Demanda</a:t>
            </a:r>
          </a:p>
          <a:p>
            <a:pPr marL="342900" indent="-342900" algn="ctr">
              <a:lnSpc>
                <a:spcPct val="70000"/>
              </a:lnSpc>
              <a:spcBef>
                <a:spcPct val="20000"/>
              </a:spcBef>
              <a:defRPr/>
            </a:pPr>
            <a:r>
              <a:rPr lang="es-PR" sz="1800" i="0">
                <a:solidFill>
                  <a:srgbClr val="000000"/>
                </a:solidFill>
                <a:latin typeface="Verdana" pitchFamily="34" charset="0"/>
              </a:rPr>
              <a:t>en las Funciones de los</a:t>
            </a:r>
          </a:p>
          <a:p>
            <a:pPr marL="342900" indent="-342900" algn="ctr">
              <a:lnSpc>
                <a:spcPct val="70000"/>
              </a:lnSpc>
              <a:spcBef>
                <a:spcPct val="20000"/>
              </a:spcBef>
              <a:defRPr/>
            </a:pPr>
            <a:r>
              <a:rPr lang="es-PR" sz="1800" i="0">
                <a:solidFill>
                  <a:srgbClr val="000000"/>
                </a:solidFill>
                <a:latin typeface="Verdana" pitchFamily="34" charset="0"/>
              </a:rPr>
              <a:t>Sistemas</a:t>
            </a:r>
            <a:endParaRPr lang="en-US" sz="1800" i="0" baseline="-25000">
              <a:solidFill>
                <a:srgbClr val="000000"/>
              </a:solidFill>
              <a:latin typeface="Verdana" pitchFamily="34" charset="0"/>
            </a:endParaRPr>
          </a:p>
        </p:txBody>
      </p:sp>
      <p:sp>
        <p:nvSpPr>
          <p:cNvPr id="173071" name="Freeform 67">
            <a:extLst>
              <a:ext uri="{FF2B5EF4-FFF2-40B4-BE49-F238E27FC236}">
                <a16:creationId xmlns:a16="http://schemas.microsoft.com/office/drawing/2014/main" id="{286A7957-0CAA-4C76-B46F-0580CB729E2E}"/>
              </a:ext>
            </a:extLst>
          </p:cNvPr>
          <p:cNvSpPr>
            <a:spLocks/>
          </p:cNvSpPr>
          <p:nvPr/>
        </p:nvSpPr>
        <p:spPr bwMode="auto">
          <a:xfrm>
            <a:off x="1200150" y="5211763"/>
            <a:ext cx="2830513" cy="2778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87140" name="Text Box 68">
            <a:extLst>
              <a:ext uri="{FF2B5EF4-FFF2-40B4-BE49-F238E27FC236}">
                <a16:creationId xmlns:a16="http://schemas.microsoft.com/office/drawing/2014/main" id="{905FBE84-E77E-40EA-8F0E-DAD18C869F8B}"/>
              </a:ext>
            </a:extLst>
          </p:cNvPr>
          <p:cNvSpPr txBox="1">
            <a:spLocks noChangeArrowheads="1"/>
          </p:cNvSpPr>
          <p:nvPr/>
        </p:nvSpPr>
        <p:spPr bwMode="auto">
          <a:xfrm>
            <a:off x="288925" y="5402263"/>
            <a:ext cx="1552575" cy="360362"/>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Pulmonar</a:t>
            </a:r>
            <a:endParaRPr lang="en-US" sz="2200" baseline="-25000">
              <a:effectLst>
                <a:outerShdw blurRad="38100" dist="38100" dir="2700000" algn="tl">
                  <a:srgbClr val="C0C0C0"/>
                </a:outerShdw>
              </a:effectLst>
              <a:latin typeface="Arial" charset="0"/>
            </a:endParaRPr>
          </a:p>
        </p:txBody>
      </p:sp>
      <p:sp>
        <p:nvSpPr>
          <p:cNvPr id="173073" name="Line 69">
            <a:extLst>
              <a:ext uri="{FF2B5EF4-FFF2-40B4-BE49-F238E27FC236}">
                <a16:creationId xmlns:a16="http://schemas.microsoft.com/office/drawing/2014/main" id="{45BFF5BC-1C59-4250-BA35-EB448ACE8A8C}"/>
              </a:ext>
            </a:extLst>
          </p:cNvPr>
          <p:cNvSpPr>
            <a:spLocks noChangeShapeType="1"/>
          </p:cNvSpPr>
          <p:nvPr/>
        </p:nvSpPr>
        <p:spPr bwMode="auto">
          <a:xfrm>
            <a:off x="4562475" y="52879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7142" name="Text Box 70">
            <a:extLst>
              <a:ext uri="{FF2B5EF4-FFF2-40B4-BE49-F238E27FC236}">
                <a16:creationId xmlns:a16="http://schemas.microsoft.com/office/drawing/2014/main" id="{29BABC30-D9E3-42EF-8C08-9B14B58DEBDC}"/>
              </a:ext>
            </a:extLst>
          </p:cNvPr>
          <p:cNvSpPr txBox="1">
            <a:spLocks noChangeArrowheads="1"/>
          </p:cNvSpPr>
          <p:nvPr/>
        </p:nvSpPr>
        <p:spPr bwMode="auto">
          <a:xfrm>
            <a:off x="3313113" y="5478463"/>
            <a:ext cx="2678112" cy="360362"/>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Cardiocirculatorio</a:t>
            </a:r>
            <a:endParaRPr lang="en-US" sz="2200" baseline="-25000">
              <a:effectLst>
                <a:outerShdw blurRad="38100" dist="38100" dir="2700000" algn="tl">
                  <a:srgbClr val="C0C0C0"/>
                </a:outerShdw>
              </a:effectLst>
              <a:latin typeface="Arial" charset="0"/>
            </a:endParaRPr>
          </a:p>
        </p:txBody>
      </p:sp>
      <p:sp>
        <p:nvSpPr>
          <p:cNvPr id="173075" name="Freeform 71">
            <a:extLst>
              <a:ext uri="{FF2B5EF4-FFF2-40B4-BE49-F238E27FC236}">
                <a16:creationId xmlns:a16="http://schemas.microsoft.com/office/drawing/2014/main" id="{145D4ECE-3036-4C6D-8623-A8844807E3A3}"/>
              </a:ext>
            </a:extLst>
          </p:cNvPr>
          <p:cNvSpPr>
            <a:spLocks/>
          </p:cNvSpPr>
          <p:nvPr/>
        </p:nvSpPr>
        <p:spPr bwMode="auto">
          <a:xfrm flipH="1">
            <a:off x="5303838" y="5211763"/>
            <a:ext cx="2214562" cy="2778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87144" name="Text Box 72">
            <a:extLst>
              <a:ext uri="{FF2B5EF4-FFF2-40B4-BE49-F238E27FC236}">
                <a16:creationId xmlns:a16="http://schemas.microsoft.com/office/drawing/2014/main" id="{8D205D1F-7540-4632-8558-754FE71BE57E}"/>
              </a:ext>
            </a:extLst>
          </p:cNvPr>
          <p:cNvSpPr txBox="1">
            <a:spLocks noChangeArrowheads="1"/>
          </p:cNvSpPr>
          <p:nvPr/>
        </p:nvSpPr>
        <p:spPr bwMode="auto">
          <a:xfrm>
            <a:off x="6107113" y="5360988"/>
            <a:ext cx="2879725" cy="1433512"/>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Enzimático</a:t>
            </a:r>
          </a:p>
          <a:p>
            <a:pPr algn="ctr">
              <a:lnSpc>
                <a:spcPct val="80000"/>
              </a:lnSpc>
              <a:defRPr/>
            </a:pPr>
            <a:r>
              <a:rPr lang="en-US" sz="2200">
                <a:effectLst>
                  <a:outerShdw blurRad="38100" dist="38100" dir="2700000" algn="tl">
                    <a:srgbClr val="C0C0C0"/>
                  </a:outerShdw>
                </a:effectLst>
                <a:latin typeface="Arial" charset="0"/>
              </a:rPr>
              <a:t>Encargado de la</a:t>
            </a:r>
          </a:p>
          <a:p>
            <a:pPr algn="ctr">
              <a:lnSpc>
                <a:spcPct val="80000"/>
              </a:lnSpc>
              <a:defRPr/>
            </a:pPr>
            <a:r>
              <a:rPr lang="en-US" sz="2200">
                <a:effectLst>
                  <a:outerShdw blurRad="38100" dist="38100" dir="2700000" algn="tl">
                    <a:srgbClr val="C0C0C0"/>
                  </a:outerShdw>
                </a:effectLst>
                <a:latin typeface="Arial" charset="0"/>
              </a:rPr>
              <a:t>Respiración Celular</a:t>
            </a:r>
          </a:p>
          <a:p>
            <a:pPr algn="ctr">
              <a:lnSpc>
                <a:spcPct val="80000"/>
              </a:lnSpc>
              <a:defRPr/>
            </a:pPr>
            <a:r>
              <a:rPr lang="en-US" sz="2200">
                <a:effectLst>
                  <a:outerShdw blurRad="38100" dist="38100" dir="2700000" algn="tl">
                    <a:srgbClr val="C0C0C0"/>
                  </a:outerShdw>
                </a:effectLst>
                <a:latin typeface="Arial" charset="0"/>
              </a:rPr>
              <a:t>vía Procesos</a:t>
            </a:r>
          </a:p>
          <a:p>
            <a:pPr algn="ctr">
              <a:lnSpc>
                <a:spcPct val="80000"/>
              </a:lnSpc>
              <a:defRPr/>
            </a:pPr>
            <a:r>
              <a:rPr lang="en-US" sz="2200">
                <a:effectLst>
                  <a:outerShdw blurRad="38100" dist="38100" dir="2700000" algn="tl">
                    <a:srgbClr val="C0C0C0"/>
                  </a:outerShdw>
                </a:effectLst>
                <a:latin typeface="Arial" charset="0"/>
              </a:rPr>
              <a:t>Oxidativos</a:t>
            </a:r>
            <a:endParaRPr lang="en-US" sz="2200" baseline="-25000">
              <a:effectLst>
                <a:outerShdw blurRad="38100" dist="38100" dir="2700000" algn="tl">
                  <a:srgbClr val="C0C0C0"/>
                </a:outerShdw>
              </a:effectLst>
              <a:latin typeface="Arial" charset="0"/>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2" name="Picture 2" descr="Contents">
            <a:extLst>
              <a:ext uri="{FF2B5EF4-FFF2-40B4-BE49-F238E27FC236}">
                <a16:creationId xmlns:a16="http://schemas.microsoft.com/office/drawing/2014/main" id="{81883DB5-ACAB-4F6F-8E61-6307F9E570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4083" name="Group 3">
            <a:extLst>
              <a:ext uri="{FF2B5EF4-FFF2-40B4-BE49-F238E27FC236}">
                <a16:creationId xmlns:a16="http://schemas.microsoft.com/office/drawing/2014/main" id="{909B7D37-8BED-4740-BAEC-31B7580887E2}"/>
              </a:ext>
            </a:extLst>
          </p:cNvPr>
          <p:cNvGrpSpPr>
            <a:grpSpLocks/>
          </p:cNvGrpSpPr>
          <p:nvPr/>
        </p:nvGrpSpPr>
        <p:grpSpPr bwMode="auto">
          <a:xfrm>
            <a:off x="276225" y="-73025"/>
            <a:ext cx="8867775" cy="942975"/>
            <a:chOff x="174" y="-46"/>
            <a:chExt cx="5586" cy="594"/>
          </a:xfrm>
        </p:grpSpPr>
        <p:sp>
          <p:nvSpPr>
            <p:cNvPr id="174103" name="Text Box 4">
              <a:extLst>
                <a:ext uri="{FF2B5EF4-FFF2-40B4-BE49-F238E27FC236}">
                  <a16:creationId xmlns:a16="http://schemas.microsoft.com/office/drawing/2014/main" id="{7E552BC3-7265-412C-AAC6-6AE411F283F2}"/>
                </a:ext>
              </a:extLst>
            </p:cNvPr>
            <p:cNvSpPr txBox="1">
              <a:spLocks noChangeArrowheads="1"/>
            </p:cNvSpPr>
            <p:nvPr/>
          </p:nvSpPr>
          <p:spPr bwMode="auto">
            <a:xfrm>
              <a:off x="174" y="164"/>
              <a:ext cx="5586"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de Oxígeno Máximo (VO</a:t>
              </a:r>
              <a:r>
                <a:rPr lang="en-US" altLang="en-US" sz="3400" i="0" baseline="-25000">
                  <a:solidFill>
                    <a:schemeClr val="accent2"/>
                  </a:solidFill>
                  <a:latin typeface="Arial" panose="020B0604020202020204" pitchFamily="34" charset="0"/>
                </a:rPr>
                <a:t>2</a:t>
              </a:r>
              <a:r>
                <a:rPr lang="en-US" altLang="en-US" sz="3400" i="0">
                  <a:solidFill>
                    <a:schemeClr val="accent2"/>
                  </a:solidFill>
                  <a:latin typeface="Arial" panose="020B0604020202020204" pitchFamily="34" charset="0"/>
                </a:rPr>
                <a:t>max)</a:t>
              </a:r>
            </a:p>
          </p:txBody>
        </p:sp>
        <p:sp>
          <p:nvSpPr>
            <p:cNvPr id="174104" name="Text Box 5">
              <a:extLst>
                <a:ext uri="{FF2B5EF4-FFF2-40B4-BE49-F238E27FC236}">
                  <a16:creationId xmlns:a16="http://schemas.microsoft.com/office/drawing/2014/main" id="{5E092E38-2A03-44F8-80CD-E5F7B159FE75}"/>
                </a:ext>
              </a:extLst>
            </p:cNvPr>
            <p:cNvSpPr txBox="1">
              <a:spLocks noChangeArrowheads="1"/>
            </p:cNvSpPr>
            <p:nvPr/>
          </p:nvSpPr>
          <p:spPr bwMode="auto">
            <a:xfrm>
              <a:off x="4274" y="-46"/>
              <a:ext cx="14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3400" i="0">
                  <a:solidFill>
                    <a:schemeClr val="accent2"/>
                  </a:solidFill>
                  <a:latin typeface="Arial" panose="020B0604020202020204" pitchFamily="34" charset="0"/>
                </a:rPr>
                <a:t>.</a:t>
              </a:r>
            </a:p>
          </p:txBody>
        </p:sp>
      </p:grpSp>
      <p:sp>
        <p:nvSpPr>
          <p:cNvPr id="391174" name="Rectangle 6">
            <a:extLst>
              <a:ext uri="{FF2B5EF4-FFF2-40B4-BE49-F238E27FC236}">
                <a16:creationId xmlns:a16="http://schemas.microsoft.com/office/drawing/2014/main" id="{F0B152E4-AF27-4C61-A949-9222518FF093}"/>
              </a:ext>
            </a:extLst>
          </p:cNvPr>
          <p:cNvSpPr>
            <a:spLocks noChangeArrowheads="1"/>
          </p:cNvSpPr>
          <p:nvPr/>
        </p:nvSpPr>
        <p:spPr bwMode="auto">
          <a:xfrm>
            <a:off x="2133600" y="2271713"/>
            <a:ext cx="4964113" cy="6937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FORMAS DE EXPRESARSE</a:t>
            </a:r>
          </a:p>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(VALORES)</a:t>
            </a:r>
          </a:p>
        </p:txBody>
      </p:sp>
      <p:sp>
        <p:nvSpPr>
          <p:cNvPr id="391175" name="Rectangle 7">
            <a:extLst>
              <a:ext uri="{FF2B5EF4-FFF2-40B4-BE49-F238E27FC236}">
                <a16:creationId xmlns:a16="http://schemas.microsoft.com/office/drawing/2014/main" id="{181D853B-EB58-44BA-A102-8FB1C4DF9E18}"/>
              </a:ext>
            </a:extLst>
          </p:cNvPr>
          <p:cNvSpPr>
            <a:spLocks noChangeArrowheads="1"/>
          </p:cNvSpPr>
          <p:nvPr/>
        </p:nvSpPr>
        <p:spPr bwMode="auto">
          <a:xfrm>
            <a:off x="414338" y="3976688"/>
            <a:ext cx="3663950" cy="6635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En relación a la</a:t>
            </a:r>
          </a:p>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Masa Corporal (MC):</a:t>
            </a:r>
          </a:p>
        </p:txBody>
      </p:sp>
      <p:sp>
        <p:nvSpPr>
          <p:cNvPr id="174086" name="Text Box 8">
            <a:extLst>
              <a:ext uri="{FF2B5EF4-FFF2-40B4-BE49-F238E27FC236}">
                <a16:creationId xmlns:a16="http://schemas.microsoft.com/office/drawing/2014/main" id="{D43A1027-A636-446D-9B70-1F1777AE54AE}"/>
              </a:ext>
            </a:extLst>
          </p:cNvPr>
          <p:cNvSpPr txBox="1">
            <a:spLocks noChangeArrowheads="1"/>
          </p:cNvSpPr>
          <p:nvPr/>
        </p:nvSpPr>
        <p:spPr bwMode="auto">
          <a:xfrm>
            <a:off x="1289050" y="3198813"/>
            <a:ext cx="1911350"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RELATIVO</a:t>
            </a:r>
            <a:endParaRPr lang="en-US" altLang="en-US" sz="2400">
              <a:latin typeface="Arial" panose="020B0604020202020204" pitchFamily="34" charset="0"/>
            </a:endParaRPr>
          </a:p>
        </p:txBody>
      </p:sp>
      <p:sp>
        <p:nvSpPr>
          <p:cNvPr id="174087" name="Line 9">
            <a:extLst>
              <a:ext uri="{FF2B5EF4-FFF2-40B4-BE49-F238E27FC236}">
                <a16:creationId xmlns:a16="http://schemas.microsoft.com/office/drawing/2014/main" id="{9F61C0AF-4BFE-45E2-A135-76D604DABA1A}"/>
              </a:ext>
            </a:extLst>
          </p:cNvPr>
          <p:cNvSpPr>
            <a:spLocks noChangeShapeType="1"/>
          </p:cNvSpPr>
          <p:nvPr/>
        </p:nvSpPr>
        <p:spPr bwMode="auto">
          <a:xfrm>
            <a:off x="4495800" y="19224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4088" name="Freeform 10">
            <a:extLst>
              <a:ext uri="{FF2B5EF4-FFF2-40B4-BE49-F238E27FC236}">
                <a16:creationId xmlns:a16="http://schemas.microsoft.com/office/drawing/2014/main" id="{DDE4B46B-F521-4012-A633-B4C32B137B67}"/>
              </a:ext>
            </a:extLst>
          </p:cNvPr>
          <p:cNvSpPr>
            <a:spLocks/>
          </p:cNvSpPr>
          <p:nvPr/>
        </p:nvSpPr>
        <p:spPr bwMode="auto">
          <a:xfrm rot="-5400000" flipH="1" flipV="1">
            <a:off x="2654300" y="2403476"/>
            <a:ext cx="460375" cy="12890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4089" name="Line 13">
            <a:extLst>
              <a:ext uri="{FF2B5EF4-FFF2-40B4-BE49-F238E27FC236}">
                <a16:creationId xmlns:a16="http://schemas.microsoft.com/office/drawing/2014/main" id="{E7076F2E-DDA3-4886-ADFC-BDFAF266DA7D}"/>
              </a:ext>
            </a:extLst>
          </p:cNvPr>
          <p:cNvSpPr>
            <a:spLocks noChangeShapeType="1"/>
          </p:cNvSpPr>
          <p:nvPr/>
        </p:nvSpPr>
        <p:spPr bwMode="auto">
          <a:xfrm>
            <a:off x="2276475" y="3571875"/>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1190" name="Rectangle 22">
            <a:extLst>
              <a:ext uri="{FF2B5EF4-FFF2-40B4-BE49-F238E27FC236}">
                <a16:creationId xmlns:a16="http://schemas.microsoft.com/office/drawing/2014/main" id="{0EED167A-2639-440B-945F-E86394B8D9D9}"/>
              </a:ext>
            </a:extLst>
          </p:cNvPr>
          <p:cNvSpPr>
            <a:spLocks noChangeArrowheads="1"/>
          </p:cNvSpPr>
          <p:nvPr/>
        </p:nvSpPr>
        <p:spPr bwMode="auto">
          <a:xfrm>
            <a:off x="5561013" y="3976688"/>
            <a:ext cx="3541712" cy="9604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NO Considera la</a:t>
            </a:r>
          </a:p>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Masa Corporal (MC):</a:t>
            </a:r>
            <a:endParaRPr lang="en-US" sz="2600" i="0">
              <a:solidFill>
                <a:srgbClr val="000000"/>
              </a:solidFill>
              <a:effectLst>
                <a:outerShdw blurRad="38100" dist="38100" dir="2700000" algn="tl">
                  <a:srgbClr val="C0C0C0"/>
                </a:outerShdw>
              </a:effectLst>
              <a:latin typeface="Arial" charset="0"/>
            </a:endParaRPr>
          </a:p>
        </p:txBody>
      </p:sp>
      <p:sp>
        <p:nvSpPr>
          <p:cNvPr id="174091" name="Text Box 23">
            <a:extLst>
              <a:ext uri="{FF2B5EF4-FFF2-40B4-BE49-F238E27FC236}">
                <a16:creationId xmlns:a16="http://schemas.microsoft.com/office/drawing/2014/main" id="{00307458-3C6E-433B-9345-B1BB4EE8D8DE}"/>
              </a:ext>
            </a:extLst>
          </p:cNvPr>
          <p:cNvSpPr txBox="1">
            <a:spLocks noChangeArrowheads="1"/>
          </p:cNvSpPr>
          <p:nvPr/>
        </p:nvSpPr>
        <p:spPr bwMode="auto">
          <a:xfrm>
            <a:off x="6180138" y="3198813"/>
            <a:ext cx="2097087"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ABSOLUTO</a:t>
            </a:r>
            <a:endParaRPr lang="en-US" altLang="en-US" sz="2400">
              <a:latin typeface="Arial" panose="020B0604020202020204" pitchFamily="34" charset="0"/>
            </a:endParaRPr>
          </a:p>
        </p:txBody>
      </p:sp>
      <p:sp>
        <p:nvSpPr>
          <p:cNvPr id="174092" name="Freeform 24">
            <a:extLst>
              <a:ext uri="{FF2B5EF4-FFF2-40B4-BE49-F238E27FC236}">
                <a16:creationId xmlns:a16="http://schemas.microsoft.com/office/drawing/2014/main" id="{18175320-1FED-4C99-AC2B-002461B60565}"/>
              </a:ext>
            </a:extLst>
          </p:cNvPr>
          <p:cNvSpPr>
            <a:spLocks/>
          </p:cNvSpPr>
          <p:nvPr/>
        </p:nvSpPr>
        <p:spPr bwMode="auto">
          <a:xfrm rot="5400000" flipV="1">
            <a:off x="6211094" y="2274094"/>
            <a:ext cx="484187" cy="15017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4093" name="Line 27">
            <a:extLst>
              <a:ext uri="{FF2B5EF4-FFF2-40B4-BE49-F238E27FC236}">
                <a16:creationId xmlns:a16="http://schemas.microsoft.com/office/drawing/2014/main" id="{D366DE38-8A6F-47AC-AF79-2F0295E548F7}"/>
              </a:ext>
            </a:extLst>
          </p:cNvPr>
          <p:cNvSpPr>
            <a:spLocks noChangeShapeType="1"/>
          </p:cNvSpPr>
          <p:nvPr/>
        </p:nvSpPr>
        <p:spPr bwMode="auto">
          <a:xfrm>
            <a:off x="7204075" y="3571875"/>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74094" name="Group 40">
            <a:extLst>
              <a:ext uri="{FF2B5EF4-FFF2-40B4-BE49-F238E27FC236}">
                <a16:creationId xmlns:a16="http://schemas.microsoft.com/office/drawing/2014/main" id="{F7562357-3A6E-45D1-90B5-8F468A050056}"/>
              </a:ext>
            </a:extLst>
          </p:cNvPr>
          <p:cNvGrpSpPr>
            <a:grpSpLocks/>
          </p:cNvGrpSpPr>
          <p:nvPr/>
        </p:nvGrpSpPr>
        <p:grpSpPr bwMode="auto">
          <a:xfrm>
            <a:off x="1100138" y="1187450"/>
            <a:ext cx="7245350" cy="693738"/>
            <a:chOff x="645" y="748"/>
            <a:chExt cx="4564" cy="437"/>
          </a:xfrm>
        </p:grpSpPr>
        <p:grpSp>
          <p:nvGrpSpPr>
            <p:cNvPr id="174099" name="Group 39">
              <a:extLst>
                <a:ext uri="{FF2B5EF4-FFF2-40B4-BE49-F238E27FC236}">
                  <a16:creationId xmlns:a16="http://schemas.microsoft.com/office/drawing/2014/main" id="{FA3CFB8C-47C3-4C9B-B57D-AB57372EAFC5}"/>
                </a:ext>
              </a:extLst>
            </p:cNvPr>
            <p:cNvGrpSpPr>
              <a:grpSpLocks/>
            </p:cNvGrpSpPr>
            <p:nvPr/>
          </p:nvGrpSpPr>
          <p:grpSpPr bwMode="auto">
            <a:xfrm>
              <a:off x="2257" y="872"/>
              <a:ext cx="1497" cy="313"/>
              <a:chOff x="2257" y="920"/>
              <a:chExt cx="1497" cy="313"/>
            </a:xfrm>
          </p:grpSpPr>
          <p:sp>
            <p:nvSpPr>
              <p:cNvPr id="391186" name="Rectangle 18">
                <a:extLst>
                  <a:ext uri="{FF2B5EF4-FFF2-40B4-BE49-F238E27FC236}">
                    <a16:creationId xmlns:a16="http://schemas.microsoft.com/office/drawing/2014/main" id="{7826360A-377C-4A87-8629-DB7F5F8134FB}"/>
                  </a:ext>
                </a:extLst>
              </p:cNvPr>
              <p:cNvSpPr>
                <a:spLocks noChangeArrowheads="1"/>
              </p:cNvSpPr>
              <p:nvPr/>
            </p:nvSpPr>
            <p:spPr bwMode="auto">
              <a:xfrm>
                <a:off x="2257" y="1036"/>
                <a:ext cx="1497" cy="19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(VO</a:t>
                </a:r>
                <a:r>
                  <a:rPr lang="en-US" sz="3000" i="0" baseline="-25000">
                    <a:effectLst>
                      <a:outerShdw blurRad="38100" dist="38100" dir="2700000" algn="tl">
                        <a:srgbClr val="C0C0C0"/>
                      </a:outerShdw>
                    </a:effectLst>
                    <a:latin typeface="Arial Black" pitchFamily="34" charset="0"/>
                  </a:rPr>
                  <a:t>2</a:t>
                </a:r>
                <a:r>
                  <a:rPr lang="en-US" sz="3000" i="0">
                    <a:effectLst>
                      <a:outerShdw blurRad="38100" dist="38100" dir="2700000" algn="tl">
                        <a:srgbClr val="C0C0C0"/>
                      </a:outerShdw>
                    </a:effectLst>
                    <a:latin typeface="Arial Black" pitchFamily="34" charset="0"/>
                  </a:rPr>
                  <a:t>máx)</a:t>
                </a:r>
              </a:p>
            </p:txBody>
          </p:sp>
          <p:sp>
            <p:nvSpPr>
              <p:cNvPr id="391187" name="Rectangle 19">
                <a:extLst>
                  <a:ext uri="{FF2B5EF4-FFF2-40B4-BE49-F238E27FC236}">
                    <a16:creationId xmlns:a16="http://schemas.microsoft.com/office/drawing/2014/main" id="{6AB74624-2C61-4F9C-9881-DA7BACC29985}"/>
                  </a:ext>
                </a:extLst>
              </p:cNvPr>
              <p:cNvSpPr>
                <a:spLocks noChangeArrowheads="1"/>
              </p:cNvSpPr>
              <p:nvPr/>
            </p:nvSpPr>
            <p:spPr bwMode="auto">
              <a:xfrm>
                <a:off x="2491" y="920"/>
                <a:ext cx="135" cy="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a:t>
                </a:r>
              </a:p>
            </p:txBody>
          </p:sp>
        </p:grpSp>
        <p:sp>
          <p:nvSpPr>
            <p:cNvPr id="391203" name="Rectangle 35">
              <a:extLst>
                <a:ext uri="{FF2B5EF4-FFF2-40B4-BE49-F238E27FC236}">
                  <a16:creationId xmlns:a16="http://schemas.microsoft.com/office/drawing/2014/main" id="{8A08C2DC-FC8C-4912-9E2C-973908183B93}"/>
                </a:ext>
              </a:extLst>
            </p:cNvPr>
            <p:cNvSpPr>
              <a:spLocks noChangeArrowheads="1"/>
            </p:cNvSpPr>
            <p:nvPr/>
          </p:nvSpPr>
          <p:spPr bwMode="auto">
            <a:xfrm>
              <a:off x="645" y="748"/>
              <a:ext cx="4564" cy="19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CONSUMO DE OXÍGENO MÁXIMO</a:t>
              </a:r>
            </a:p>
          </p:txBody>
        </p:sp>
      </p:grpSp>
      <p:sp>
        <p:nvSpPr>
          <p:cNvPr id="391205" name="Rectangle 37">
            <a:extLst>
              <a:ext uri="{FF2B5EF4-FFF2-40B4-BE49-F238E27FC236}">
                <a16:creationId xmlns:a16="http://schemas.microsoft.com/office/drawing/2014/main" id="{4B218C6B-3C94-442E-A8E0-EE9AD403EC5F}"/>
              </a:ext>
            </a:extLst>
          </p:cNvPr>
          <p:cNvSpPr>
            <a:spLocks noChangeArrowheads="1"/>
          </p:cNvSpPr>
          <p:nvPr/>
        </p:nvSpPr>
        <p:spPr bwMode="auto">
          <a:xfrm>
            <a:off x="254000" y="4921250"/>
            <a:ext cx="4829175" cy="16446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Militiltros de</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Oxígeno Consumido</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 por Kilogramos de la</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Masa Corporal por Minuto</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(mL ∙ kg</a:t>
            </a:r>
            <a:r>
              <a:rPr lang="en-US" sz="2400" i="0" baseline="30000">
                <a:effectLst>
                  <a:outerShdw blurRad="38100" dist="38100" dir="2700000" algn="tl">
                    <a:srgbClr val="C0C0C0"/>
                  </a:outerShdw>
                </a:effectLst>
                <a:latin typeface="Verdana" pitchFamily="34" charset="0"/>
              </a:rPr>
              <a:t>-1</a:t>
            </a:r>
            <a:r>
              <a:rPr lang="en-US" sz="2400" i="0">
                <a:effectLst>
                  <a:outerShdw blurRad="38100" dist="38100" dir="2700000" algn="tl">
                    <a:srgbClr val="C0C0C0"/>
                  </a:outerShdw>
                </a:effectLst>
                <a:latin typeface="Verdana" pitchFamily="34" charset="0"/>
              </a:rPr>
              <a:t> ∙ min</a:t>
            </a:r>
            <a:r>
              <a:rPr lang="en-US" sz="2000" i="0" baseline="30000">
                <a:effectLst>
                  <a:outerShdw blurRad="38100" dist="38100" dir="2700000" algn="tl">
                    <a:srgbClr val="C0C0C0"/>
                  </a:outerShdw>
                </a:effectLst>
                <a:latin typeface="Verdana" pitchFamily="34" charset="0"/>
              </a:rPr>
              <a:t>-1</a:t>
            </a:r>
            <a:r>
              <a:rPr lang="en-US" sz="2400" i="0">
                <a:effectLst>
                  <a:outerShdw blurRad="38100" dist="38100" dir="2700000" algn="tl">
                    <a:srgbClr val="C0C0C0"/>
                  </a:outerShdw>
                </a:effectLst>
                <a:latin typeface="Verdana" pitchFamily="34" charset="0"/>
              </a:rPr>
              <a:t>)</a:t>
            </a:r>
          </a:p>
        </p:txBody>
      </p:sp>
      <p:sp>
        <p:nvSpPr>
          <p:cNvPr id="174096" name="Line 38">
            <a:extLst>
              <a:ext uri="{FF2B5EF4-FFF2-40B4-BE49-F238E27FC236}">
                <a16:creationId xmlns:a16="http://schemas.microsoft.com/office/drawing/2014/main" id="{F726B1B4-824D-4440-A28D-55AE5AC10CDA}"/>
              </a:ext>
            </a:extLst>
          </p:cNvPr>
          <p:cNvSpPr>
            <a:spLocks noChangeShapeType="1"/>
          </p:cNvSpPr>
          <p:nvPr/>
        </p:nvSpPr>
        <p:spPr bwMode="auto">
          <a:xfrm>
            <a:off x="2281238" y="45767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1209" name="Rectangle 41">
            <a:extLst>
              <a:ext uri="{FF2B5EF4-FFF2-40B4-BE49-F238E27FC236}">
                <a16:creationId xmlns:a16="http://schemas.microsoft.com/office/drawing/2014/main" id="{C25BC42B-D5C9-4C83-BE4D-DC6B220CA227}"/>
              </a:ext>
            </a:extLst>
          </p:cNvPr>
          <p:cNvSpPr>
            <a:spLocks noChangeArrowheads="1"/>
          </p:cNvSpPr>
          <p:nvPr/>
        </p:nvSpPr>
        <p:spPr bwMode="auto">
          <a:xfrm>
            <a:off x="5427663" y="4921250"/>
            <a:ext cx="3654425" cy="12985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Litros de</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Oxígeno Consumido</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 por Minuto</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(L ∙ min</a:t>
            </a:r>
            <a:r>
              <a:rPr lang="en-US" sz="2400" i="0" baseline="30000">
                <a:effectLst>
                  <a:outerShdw blurRad="38100" dist="38100" dir="2700000" algn="tl">
                    <a:srgbClr val="C0C0C0"/>
                  </a:outerShdw>
                </a:effectLst>
                <a:latin typeface="Verdana" pitchFamily="34" charset="0"/>
              </a:rPr>
              <a:t>-1</a:t>
            </a:r>
            <a:r>
              <a:rPr lang="en-US" sz="2400" i="0">
                <a:effectLst>
                  <a:outerShdw blurRad="38100" dist="38100" dir="2700000" algn="tl">
                    <a:srgbClr val="C0C0C0"/>
                  </a:outerShdw>
                </a:effectLst>
                <a:latin typeface="Verdana" pitchFamily="34" charset="0"/>
              </a:rPr>
              <a:t>)</a:t>
            </a:r>
          </a:p>
        </p:txBody>
      </p:sp>
      <p:sp>
        <p:nvSpPr>
          <p:cNvPr id="174098" name="Line 42">
            <a:extLst>
              <a:ext uri="{FF2B5EF4-FFF2-40B4-BE49-F238E27FC236}">
                <a16:creationId xmlns:a16="http://schemas.microsoft.com/office/drawing/2014/main" id="{7D1D7478-C93B-4CEE-8373-18B4733759F8}"/>
              </a:ext>
            </a:extLst>
          </p:cNvPr>
          <p:cNvSpPr>
            <a:spLocks noChangeShapeType="1"/>
          </p:cNvSpPr>
          <p:nvPr/>
        </p:nvSpPr>
        <p:spPr bwMode="auto">
          <a:xfrm>
            <a:off x="7183438" y="45767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Contents">
            <a:extLst>
              <a:ext uri="{FF2B5EF4-FFF2-40B4-BE49-F238E27FC236}">
                <a16:creationId xmlns:a16="http://schemas.microsoft.com/office/drawing/2014/main" id="{7B4871C9-DAC4-4499-80A7-C1B7200585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79" name="Text Box 3">
            <a:extLst>
              <a:ext uri="{FF2B5EF4-FFF2-40B4-BE49-F238E27FC236}">
                <a16:creationId xmlns:a16="http://schemas.microsoft.com/office/drawing/2014/main" id="{17FD52B6-B2F4-4D08-95AC-0AB0FA73F38E}"/>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Hidratos de Carbono</a:t>
            </a:r>
          </a:p>
        </p:txBody>
      </p:sp>
      <p:sp>
        <p:nvSpPr>
          <p:cNvPr id="178180" name="Text Box 4">
            <a:extLst>
              <a:ext uri="{FF2B5EF4-FFF2-40B4-BE49-F238E27FC236}">
                <a16:creationId xmlns:a16="http://schemas.microsoft.com/office/drawing/2014/main" id="{A6FB271D-4438-4790-8CEB-280FD01A4A97}"/>
              </a:ext>
            </a:extLst>
          </p:cNvPr>
          <p:cNvSpPr txBox="1">
            <a:spLocks noChangeArrowheads="1"/>
          </p:cNvSpPr>
          <p:nvPr/>
        </p:nvSpPr>
        <p:spPr bwMode="auto">
          <a:xfrm>
            <a:off x="609600" y="12382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Ampliamente disponibles (si se incluyen en la dieta) y fácilmente metabolizados por los músculos</a:t>
            </a:r>
          </a:p>
        </p:txBody>
      </p:sp>
      <p:sp>
        <p:nvSpPr>
          <p:cNvPr id="178181" name="Text Box 5">
            <a:extLst>
              <a:ext uri="{FF2B5EF4-FFF2-40B4-BE49-F238E27FC236}">
                <a16:creationId xmlns:a16="http://schemas.microsoft.com/office/drawing/2014/main" id="{8BC0F8E6-F2A6-40F7-93CB-7A4197A82B11}"/>
              </a:ext>
            </a:extLst>
          </p:cNvPr>
          <p:cNvSpPr txBox="1">
            <a:spLocks noChangeArrowheads="1"/>
          </p:cNvSpPr>
          <p:nvPr/>
        </p:nvSpPr>
        <p:spPr bwMode="auto">
          <a:xfrm>
            <a:off x="609600" y="2147888"/>
            <a:ext cx="838200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Una vez ingerido, se transporta como glucosa y se absorbe por los músculos e hígado, para luego convertirse en glucógeno</a:t>
            </a:r>
          </a:p>
        </p:txBody>
      </p:sp>
      <p:sp>
        <p:nvSpPr>
          <p:cNvPr id="178182" name="Text Box 6">
            <a:extLst>
              <a:ext uri="{FF2B5EF4-FFF2-40B4-BE49-F238E27FC236}">
                <a16:creationId xmlns:a16="http://schemas.microsoft.com/office/drawing/2014/main" id="{E96A6550-D31D-477A-973F-6911DC55B197}"/>
              </a:ext>
            </a:extLst>
          </p:cNvPr>
          <p:cNvSpPr txBox="1">
            <a:spLocks noChangeArrowheads="1"/>
          </p:cNvSpPr>
          <p:nvPr/>
        </p:nvSpPr>
        <p:spPr bwMode="auto">
          <a:xfrm>
            <a:off x="609600" y="3355975"/>
            <a:ext cx="83820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 glucógeno almacenado en el hígado se convierte nuevamente en glucosa, según sea su demanda, y transportado por la sangre hacia los músculos donde es utilizado para formar ATP</a:t>
            </a:r>
          </a:p>
        </p:txBody>
      </p:sp>
      <p:sp>
        <p:nvSpPr>
          <p:cNvPr id="178184" name="Text Box 8">
            <a:extLst>
              <a:ext uri="{FF2B5EF4-FFF2-40B4-BE49-F238E27FC236}">
                <a16:creationId xmlns:a16="http://schemas.microsoft.com/office/drawing/2014/main" id="{7949F7CC-775B-42CE-9E3F-D06B18888891}"/>
              </a:ext>
            </a:extLst>
          </p:cNvPr>
          <p:cNvSpPr txBox="1">
            <a:spLocks noChangeArrowheads="1"/>
          </p:cNvSpPr>
          <p:nvPr/>
        </p:nvSpPr>
        <p:spPr bwMode="auto">
          <a:xfrm>
            <a:off x="609600" y="4881563"/>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Las reservas de glucógeno son limitadas, lo cual puede afectar el rendimiento</a:t>
            </a:r>
          </a:p>
        </p:txBody>
      </p:sp>
      <p:grpSp>
        <p:nvGrpSpPr>
          <p:cNvPr id="18440" name="Group 11">
            <a:extLst>
              <a:ext uri="{FF2B5EF4-FFF2-40B4-BE49-F238E27FC236}">
                <a16:creationId xmlns:a16="http://schemas.microsoft.com/office/drawing/2014/main" id="{B338F9EE-C046-4855-A01B-A4D5B6C3C4F0}"/>
              </a:ext>
            </a:extLst>
          </p:cNvPr>
          <p:cNvGrpSpPr>
            <a:grpSpLocks noChangeAspect="1"/>
          </p:cNvGrpSpPr>
          <p:nvPr/>
        </p:nvGrpSpPr>
        <p:grpSpPr bwMode="auto">
          <a:xfrm>
            <a:off x="6372225" y="5384800"/>
            <a:ext cx="2584450" cy="1363663"/>
            <a:chOff x="4014" y="3392"/>
            <a:chExt cx="1628" cy="859"/>
          </a:xfrm>
        </p:grpSpPr>
        <p:sp>
          <p:nvSpPr>
            <p:cNvPr id="18441" name="AutoShape 10">
              <a:extLst>
                <a:ext uri="{FF2B5EF4-FFF2-40B4-BE49-F238E27FC236}">
                  <a16:creationId xmlns:a16="http://schemas.microsoft.com/office/drawing/2014/main" id="{DE4A4728-AA60-4EDB-9DF0-AD14C24665E2}"/>
                </a:ext>
              </a:extLst>
            </p:cNvPr>
            <p:cNvSpPr>
              <a:spLocks noChangeAspect="1" noChangeArrowheads="1" noTextEdit="1"/>
            </p:cNvSpPr>
            <p:nvPr/>
          </p:nvSpPr>
          <p:spPr bwMode="auto">
            <a:xfrm>
              <a:off x="4014" y="3392"/>
              <a:ext cx="1628" cy="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8442" name="Freeform 12">
              <a:extLst>
                <a:ext uri="{FF2B5EF4-FFF2-40B4-BE49-F238E27FC236}">
                  <a16:creationId xmlns:a16="http://schemas.microsoft.com/office/drawing/2014/main" id="{940A4A58-87F1-465C-A347-815720DC6D43}"/>
                </a:ext>
              </a:extLst>
            </p:cNvPr>
            <p:cNvSpPr>
              <a:spLocks/>
            </p:cNvSpPr>
            <p:nvPr/>
          </p:nvSpPr>
          <p:spPr bwMode="auto">
            <a:xfrm>
              <a:off x="4019" y="3403"/>
              <a:ext cx="1606" cy="830"/>
            </a:xfrm>
            <a:custGeom>
              <a:avLst/>
              <a:gdLst>
                <a:gd name="T0" fmla="*/ 54 w 3212"/>
                <a:gd name="T1" fmla="*/ 0 h 2488"/>
                <a:gd name="T2" fmla="*/ 46 w 3212"/>
                <a:gd name="T3" fmla="*/ 0 h 2488"/>
                <a:gd name="T4" fmla="*/ 38 w 3212"/>
                <a:gd name="T5" fmla="*/ 0 h 2488"/>
                <a:gd name="T6" fmla="*/ 30 w 3212"/>
                <a:gd name="T7" fmla="*/ 0 h 2488"/>
                <a:gd name="T8" fmla="*/ 24 w 3212"/>
                <a:gd name="T9" fmla="*/ 1 h 2488"/>
                <a:gd name="T10" fmla="*/ 17 w 3212"/>
                <a:gd name="T11" fmla="*/ 1 h 2488"/>
                <a:gd name="T12" fmla="*/ 10 w 3212"/>
                <a:gd name="T13" fmla="*/ 2 h 2488"/>
                <a:gd name="T14" fmla="*/ 6 w 3212"/>
                <a:gd name="T15" fmla="*/ 3 h 2488"/>
                <a:gd name="T16" fmla="*/ 3 w 3212"/>
                <a:gd name="T17" fmla="*/ 4 h 2488"/>
                <a:gd name="T18" fmla="*/ 1 w 3212"/>
                <a:gd name="T19" fmla="*/ 4 h 2488"/>
                <a:gd name="T20" fmla="*/ 0 w 3212"/>
                <a:gd name="T21" fmla="*/ 5 h 2488"/>
                <a:gd name="T22" fmla="*/ 1 w 3212"/>
                <a:gd name="T23" fmla="*/ 6 h 2488"/>
                <a:gd name="T24" fmla="*/ 2 w 3212"/>
                <a:gd name="T25" fmla="*/ 6 h 2488"/>
                <a:gd name="T26" fmla="*/ 5 w 3212"/>
                <a:gd name="T27" fmla="*/ 7 h 2488"/>
                <a:gd name="T28" fmla="*/ 9 w 3212"/>
                <a:gd name="T29" fmla="*/ 8 h 2488"/>
                <a:gd name="T30" fmla="*/ 14 w 3212"/>
                <a:gd name="T31" fmla="*/ 9 h 2488"/>
                <a:gd name="T32" fmla="*/ 22 w 3212"/>
                <a:gd name="T33" fmla="*/ 9 h 2488"/>
                <a:gd name="T34" fmla="*/ 28 w 3212"/>
                <a:gd name="T35" fmla="*/ 10 h 2488"/>
                <a:gd name="T36" fmla="*/ 38 w 3212"/>
                <a:gd name="T37" fmla="*/ 10 h 2488"/>
                <a:gd name="T38" fmla="*/ 46 w 3212"/>
                <a:gd name="T39" fmla="*/ 10 h 2488"/>
                <a:gd name="T40" fmla="*/ 55 w 3212"/>
                <a:gd name="T41" fmla="*/ 10 h 2488"/>
                <a:gd name="T42" fmla="*/ 65 w 3212"/>
                <a:gd name="T43" fmla="*/ 10 h 2488"/>
                <a:gd name="T44" fmla="*/ 71 w 3212"/>
                <a:gd name="T45" fmla="*/ 10 h 2488"/>
                <a:gd name="T46" fmla="*/ 80 w 3212"/>
                <a:gd name="T47" fmla="*/ 9 h 2488"/>
                <a:gd name="T48" fmla="*/ 86 w 3212"/>
                <a:gd name="T49" fmla="*/ 9 h 2488"/>
                <a:gd name="T50" fmla="*/ 91 w 3212"/>
                <a:gd name="T51" fmla="*/ 8 h 2488"/>
                <a:gd name="T52" fmla="*/ 95 w 3212"/>
                <a:gd name="T53" fmla="*/ 8 h 2488"/>
                <a:gd name="T54" fmla="*/ 99 w 3212"/>
                <a:gd name="T55" fmla="*/ 7 h 2488"/>
                <a:gd name="T56" fmla="*/ 100 w 3212"/>
                <a:gd name="T57" fmla="*/ 6 h 2488"/>
                <a:gd name="T58" fmla="*/ 100 w 3212"/>
                <a:gd name="T59" fmla="*/ 5 h 2488"/>
                <a:gd name="T60" fmla="*/ 100 w 3212"/>
                <a:gd name="T61" fmla="*/ 4 h 2488"/>
                <a:gd name="T62" fmla="*/ 97 w 3212"/>
                <a:gd name="T63" fmla="*/ 3 h 2488"/>
                <a:gd name="T64" fmla="*/ 92 w 3212"/>
                <a:gd name="T65" fmla="*/ 2 h 2488"/>
                <a:gd name="T66" fmla="*/ 86 w 3212"/>
                <a:gd name="T67" fmla="*/ 1 h 2488"/>
                <a:gd name="T68" fmla="*/ 79 w 3212"/>
                <a:gd name="T69" fmla="*/ 1 h 2488"/>
                <a:gd name="T70" fmla="*/ 70 w 3212"/>
                <a:gd name="T71" fmla="*/ 0 h 2488"/>
                <a:gd name="T72" fmla="*/ 60 w 3212"/>
                <a:gd name="T73" fmla="*/ 0 h 2488"/>
                <a:gd name="T74" fmla="*/ 54 w 3212"/>
                <a:gd name="T75" fmla="*/ 0 h 2488"/>
                <a:gd name="T76" fmla="*/ 54 w 3212"/>
                <a:gd name="T77" fmla="*/ 0 h 24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12"/>
                <a:gd name="T118" fmla="*/ 0 h 2488"/>
                <a:gd name="T119" fmla="*/ 3212 w 3212"/>
                <a:gd name="T120" fmla="*/ 2488 h 248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12" h="2488">
                  <a:moveTo>
                    <a:pt x="1744" y="0"/>
                  </a:moveTo>
                  <a:lnTo>
                    <a:pt x="1459" y="0"/>
                  </a:lnTo>
                  <a:lnTo>
                    <a:pt x="1199" y="45"/>
                  </a:lnTo>
                  <a:lnTo>
                    <a:pt x="989" y="97"/>
                  </a:lnTo>
                  <a:lnTo>
                    <a:pt x="738" y="193"/>
                  </a:lnTo>
                  <a:lnTo>
                    <a:pt x="515" y="334"/>
                  </a:lnTo>
                  <a:lnTo>
                    <a:pt x="297" y="528"/>
                  </a:lnTo>
                  <a:lnTo>
                    <a:pt x="173" y="682"/>
                  </a:lnTo>
                  <a:lnTo>
                    <a:pt x="66" y="884"/>
                  </a:lnTo>
                  <a:lnTo>
                    <a:pt x="17" y="1072"/>
                  </a:lnTo>
                  <a:lnTo>
                    <a:pt x="0" y="1231"/>
                  </a:lnTo>
                  <a:lnTo>
                    <a:pt x="13" y="1398"/>
                  </a:lnTo>
                  <a:lnTo>
                    <a:pt x="53" y="1578"/>
                  </a:lnTo>
                  <a:lnTo>
                    <a:pt x="140" y="1768"/>
                  </a:lnTo>
                  <a:lnTo>
                    <a:pt x="263" y="1947"/>
                  </a:lnTo>
                  <a:lnTo>
                    <a:pt x="470" y="2132"/>
                  </a:lnTo>
                  <a:lnTo>
                    <a:pt x="681" y="2272"/>
                  </a:lnTo>
                  <a:lnTo>
                    <a:pt x="911" y="2369"/>
                  </a:lnTo>
                  <a:lnTo>
                    <a:pt x="1188" y="2448"/>
                  </a:lnTo>
                  <a:lnTo>
                    <a:pt x="1447" y="2488"/>
                  </a:lnTo>
                  <a:lnTo>
                    <a:pt x="1773" y="2488"/>
                  </a:lnTo>
                  <a:lnTo>
                    <a:pt x="2057" y="2444"/>
                  </a:lnTo>
                  <a:lnTo>
                    <a:pt x="2267" y="2387"/>
                  </a:lnTo>
                  <a:lnTo>
                    <a:pt x="2531" y="2268"/>
                  </a:lnTo>
                  <a:lnTo>
                    <a:pt x="2745" y="2127"/>
                  </a:lnTo>
                  <a:lnTo>
                    <a:pt x="2911" y="1973"/>
                  </a:lnTo>
                  <a:lnTo>
                    <a:pt x="3030" y="1828"/>
                  </a:lnTo>
                  <a:lnTo>
                    <a:pt x="3145" y="1614"/>
                  </a:lnTo>
                  <a:lnTo>
                    <a:pt x="3203" y="1376"/>
                  </a:lnTo>
                  <a:lnTo>
                    <a:pt x="3212" y="1200"/>
                  </a:lnTo>
                  <a:lnTo>
                    <a:pt x="3183" y="1015"/>
                  </a:lnTo>
                  <a:lnTo>
                    <a:pt x="3083" y="770"/>
                  </a:lnTo>
                  <a:lnTo>
                    <a:pt x="2935" y="541"/>
                  </a:lnTo>
                  <a:lnTo>
                    <a:pt x="2737" y="356"/>
                  </a:lnTo>
                  <a:lnTo>
                    <a:pt x="2515" y="216"/>
                  </a:lnTo>
                  <a:lnTo>
                    <a:pt x="2226" y="97"/>
                  </a:lnTo>
                  <a:lnTo>
                    <a:pt x="1941" y="27"/>
                  </a:lnTo>
                  <a:lnTo>
                    <a:pt x="1744" y="0"/>
                  </a:lnTo>
                  <a:close/>
                </a:path>
              </a:pathLst>
            </a:custGeom>
            <a:solidFill>
              <a:srgbClr val="AEE9C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43" name="Freeform 13">
              <a:extLst>
                <a:ext uri="{FF2B5EF4-FFF2-40B4-BE49-F238E27FC236}">
                  <a16:creationId xmlns:a16="http://schemas.microsoft.com/office/drawing/2014/main" id="{841D99FA-4397-4AF0-A409-400C923C7681}"/>
                </a:ext>
              </a:extLst>
            </p:cNvPr>
            <p:cNvSpPr>
              <a:spLocks/>
            </p:cNvSpPr>
            <p:nvPr/>
          </p:nvSpPr>
          <p:spPr bwMode="auto">
            <a:xfrm>
              <a:off x="4102" y="3414"/>
              <a:ext cx="1426" cy="764"/>
            </a:xfrm>
            <a:custGeom>
              <a:avLst/>
              <a:gdLst>
                <a:gd name="T0" fmla="*/ 37 w 2853"/>
                <a:gd name="T1" fmla="*/ 0 h 2294"/>
                <a:gd name="T2" fmla="*/ 30 w 2853"/>
                <a:gd name="T3" fmla="*/ 1 h 2294"/>
                <a:gd name="T4" fmla="*/ 23 w 2853"/>
                <a:gd name="T5" fmla="*/ 1 h 2294"/>
                <a:gd name="T6" fmla="*/ 15 w 2853"/>
                <a:gd name="T7" fmla="*/ 1 h 2294"/>
                <a:gd name="T8" fmla="*/ 9 w 2853"/>
                <a:gd name="T9" fmla="*/ 2 h 2294"/>
                <a:gd name="T10" fmla="*/ 7 w 2853"/>
                <a:gd name="T11" fmla="*/ 3 h 2294"/>
                <a:gd name="T12" fmla="*/ 6 w 2853"/>
                <a:gd name="T13" fmla="*/ 3 h 2294"/>
                <a:gd name="T14" fmla="*/ 1 w 2853"/>
                <a:gd name="T15" fmla="*/ 4 h 2294"/>
                <a:gd name="T16" fmla="*/ 1 w 2853"/>
                <a:gd name="T17" fmla="*/ 5 h 2294"/>
                <a:gd name="T18" fmla="*/ 1 w 2853"/>
                <a:gd name="T19" fmla="*/ 4 h 2294"/>
                <a:gd name="T20" fmla="*/ 3 w 2853"/>
                <a:gd name="T21" fmla="*/ 4 h 2294"/>
                <a:gd name="T22" fmla="*/ 4 w 2853"/>
                <a:gd name="T23" fmla="*/ 4 h 2294"/>
                <a:gd name="T24" fmla="*/ 2 w 2853"/>
                <a:gd name="T25" fmla="*/ 5 h 2294"/>
                <a:gd name="T26" fmla="*/ 4 w 2853"/>
                <a:gd name="T27" fmla="*/ 6 h 2294"/>
                <a:gd name="T28" fmla="*/ 3 w 2853"/>
                <a:gd name="T29" fmla="*/ 6 h 2294"/>
                <a:gd name="T30" fmla="*/ 7 w 2853"/>
                <a:gd name="T31" fmla="*/ 7 h 2294"/>
                <a:gd name="T32" fmla="*/ 14 w 2853"/>
                <a:gd name="T33" fmla="*/ 8 h 2294"/>
                <a:gd name="T34" fmla="*/ 16 w 2853"/>
                <a:gd name="T35" fmla="*/ 8 h 2294"/>
                <a:gd name="T36" fmla="*/ 26 w 2853"/>
                <a:gd name="T37" fmla="*/ 9 h 2294"/>
                <a:gd name="T38" fmla="*/ 32 w 2853"/>
                <a:gd name="T39" fmla="*/ 9 h 2294"/>
                <a:gd name="T40" fmla="*/ 40 w 2853"/>
                <a:gd name="T41" fmla="*/ 9 h 2294"/>
                <a:gd name="T42" fmla="*/ 46 w 2853"/>
                <a:gd name="T43" fmla="*/ 9 h 2294"/>
                <a:gd name="T44" fmla="*/ 53 w 2853"/>
                <a:gd name="T45" fmla="*/ 9 h 2294"/>
                <a:gd name="T46" fmla="*/ 56 w 2853"/>
                <a:gd name="T47" fmla="*/ 9 h 2294"/>
                <a:gd name="T48" fmla="*/ 63 w 2853"/>
                <a:gd name="T49" fmla="*/ 9 h 2294"/>
                <a:gd name="T50" fmla="*/ 67 w 2853"/>
                <a:gd name="T51" fmla="*/ 8 h 2294"/>
                <a:gd name="T52" fmla="*/ 72 w 2853"/>
                <a:gd name="T53" fmla="*/ 8 h 2294"/>
                <a:gd name="T54" fmla="*/ 76 w 2853"/>
                <a:gd name="T55" fmla="*/ 7 h 2294"/>
                <a:gd name="T56" fmla="*/ 78 w 2853"/>
                <a:gd name="T57" fmla="*/ 7 h 2294"/>
                <a:gd name="T58" fmla="*/ 84 w 2853"/>
                <a:gd name="T59" fmla="*/ 7 h 2294"/>
                <a:gd name="T60" fmla="*/ 88 w 2853"/>
                <a:gd name="T61" fmla="*/ 6 h 2294"/>
                <a:gd name="T62" fmla="*/ 87 w 2853"/>
                <a:gd name="T63" fmla="*/ 5 h 2294"/>
                <a:gd name="T64" fmla="*/ 88 w 2853"/>
                <a:gd name="T65" fmla="*/ 4 h 2294"/>
                <a:gd name="T66" fmla="*/ 85 w 2853"/>
                <a:gd name="T67" fmla="*/ 4 h 2294"/>
                <a:gd name="T68" fmla="*/ 86 w 2853"/>
                <a:gd name="T69" fmla="*/ 3 h 2294"/>
                <a:gd name="T70" fmla="*/ 80 w 2853"/>
                <a:gd name="T71" fmla="*/ 2 h 2294"/>
                <a:gd name="T72" fmla="*/ 79 w 2853"/>
                <a:gd name="T73" fmla="*/ 2 h 2294"/>
                <a:gd name="T74" fmla="*/ 77 w 2853"/>
                <a:gd name="T75" fmla="*/ 2 h 2294"/>
                <a:gd name="T76" fmla="*/ 78 w 2853"/>
                <a:gd name="T77" fmla="*/ 2 h 2294"/>
                <a:gd name="T78" fmla="*/ 73 w 2853"/>
                <a:gd name="T79" fmla="*/ 1 h 2294"/>
                <a:gd name="T80" fmla="*/ 68 w 2853"/>
                <a:gd name="T81" fmla="*/ 1 h 2294"/>
                <a:gd name="T82" fmla="*/ 61 w 2853"/>
                <a:gd name="T83" fmla="*/ 0 h 2294"/>
                <a:gd name="T84" fmla="*/ 54 w 2853"/>
                <a:gd name="T85" fmla="*/ 0 h 2294"/>
                <a:gd name="T86" fmla="*/ 51 w 2853"/>
                <a:gd name="T87" fmla="*/ 0 h 2294"/>
                <a:gd name="T88" fmla="*/ 44 w 2853"/>
                <a:gd name="T89" fmla="*/ 0 h 22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53"/>
                <a:gd name="T136" fmla="*/ 0 h 2294"/>
                <a:gd name="T137" fmla="*/ 2853 w 2853"/>
                <a:gd name="T138" fmla="*/ 2294 h 22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53" h="2294">
                  <a:moveTo>
                    <a:pt x="1376" y="57"/>
                  </a:moveTo>
                  <a:lnTo>
                    <a:pt x="1320" y="31"/>
                  </a:lnTo>
                  <a:lnTo>
                    <a:pt x="1208" y="40"/>
                  </a:lnTo>
                  <a:lnTo>
                    <a:pt x="1126" y="83"/>
                  </a:lnTo>
                  <a:lnTo>
                    <a:pt x="1034" y="110"/>
                  </a:lnTo>
                  <a:lnTo>
                    <a:pt x="960" y="123"/>
                  </a:lnTo>
                  <a:lnTo>
                    <a:pt x="920" y="162"/>
                  </a:lnTo>
                  <a:lnTo>
                    <a:pt x="804" y="171"/>
                  </a:lnTo>
                  <a:lnTo>
                    <a:pt x="742" y="216"/>
                  </a:lnTo>
                  <a:lnTo>
                    <a:pt x="684" y="264"/>
                  </a:lnTo>
                  <a:lnTo>
                    <a:pt x="561" y="295"/>
                  </a:lnTo>
                  <a:lnTo>
                    <a:pt x="491" y="343"/>
                  </a:lnTo>
                  <a:lnTo>
                    <a:pt x="442" y="426"/>
                  </a:lnTo>
                  <a:lnTo>
                    <a:pt x="363" y="452"/>
                  </a:lnTo>
                  <a:lnTo>
                    <a:pt x="301" y="514"/>
                  </a:lnTo>
                  <a:lnTo>
                    <a:pt x="288" y="558"/>
                  </a:lnTo>
                  <a:lnTo>
                    <a:pt x="288" y="611"/>
                  </a:lnTo>
                  <a:lnTo>
                    <a:pt x="252" y="628"/>
                  </a:lnTo>
                  <a:lnTo>
                    <a:pt x="223" y="699"/>
                  </a:lnTo>
                  <a:lnTo>
                    <a:pt x="214" y="761"/>
                  </a:lnTo>
                  <a:lnTo>
                    <a:pt x="214" y="848"/>
                  </a:lnTo>
                  <a:lnTo>
                    <a:pt x="165" y="848"/>
                  </a:lnTo>
                  <a:lnTo>
                    <a:pt x="91" y="858"/>
                  </a:lnTo>
                  <a:lnTo>
                    <a:pt x="42" y="901"/>
                  </a:lnTo>
                  <a:lnTo>
                    <a:pt x="0" y="967"/>
                  </a:lnTo>
                  <a:lnTo>
                    <a:pt x="0" y="1033"/>
                  </a:lnTo>
                  <a:lnTo>
                    <a:pt x="42" y="1112"/>
                  </a:lnTo>
                  <a:lnTo>
                    <a:pt x="82" y="1121"/>
                  </a:lnTo>
                  <a:lnTo>
                    <a:pt x="58" y="1063"/>
                  </a:lnTo>
                  <a:lnTo>
                    <a:pt x="42" y="1015"/>
                  </a:lnTo>
                  <a:lnTo>
                    <a:pt x="45" y="967"/>
                  </a:lnTo>
                  <a:lnTo>
                    <a:pt x="74" y="923"/>
                  </a:lnTo>
                  <a:lnTo>
                    <a:pt x="120" y="896"/>
                  </a:lnTo>
                  <a:lnTo>
                    <a:pt x="165" y="906"/>
                  </a:lnTo>
                  <a:lnTo>
                    <a:pt x="165" y="998"/>
                  </a:lnTo>
                  <a:lnTo>
                    <a:pt x="140" y="1060"/>
                  </a:lnTo>
                  <a:lnTo>
                    <a:pt x="111" y="1121"/>
                  </a:lnTo>
                  <a:lnTo>
                    <a:pt x="70" y="1186"/>
                  </a:lnTo>
                  <a:lnTo>
                    <a:pt x="66" y="1257"/>
                  </a:lnTo>
                  <a:lnTo>
                    <a:pt x="74" y="1310"/>
                  </a:lnTo>
                  <a:lnTo>
                    <a:pt x="103" y="1354"/>
                  </a:lnTo>
                  <a:lnTo>
                    <a:pt x="156" y="1371"/>
                  </a:lnTo>
                  <a:lnTo>
                    <a:pt x="165" y="1428"/>
                  </a:lnTo>
                  <a:lnTo>
                    <a:pt x="127" y="1512"/>
                  </a:lnTo>
                  <a:lnTo>
                    <a:pt x="120" y="1569"/>
                  </a:lnTo>
                  <a:lnTo>
                    <a:pt x="140" y="1618"/>
                  </a:lnTo>
                  <a:lnTo>
                    <a:pt x="185" y="1652"/>
                  </a:lnTo>
                  <a:lnTo>
                    <a:pt x="230" y="1671"/>
                  </a:lnTo>
                  <a:lnTo>
                    <a:pt x="284" y="1671"/>
                  </a:lnTo>
                  <a:lnTo>
                    <a:pt x="342" y="1763"/>
                  </a:lnTo>
                  <a:lnTo>
                    <a:pt x="474" y="1842"/>
                  </a:lnTo>
                  <a:lnTo>
                    <a:pt x="478" y="1925"/>
                  </a:lnTo>
                  <a:lnTo>
                    <a:pt x="491" y="2013"/>
                  </a:lnTo>
                  <a:lnTo>
                    <a:pt x="540" y="2070"/>
                  </a:lnTo>
                  <a:lnTo>
                    <a:pt x="659" y="2141"/>
                  </a:lnTo>
                  <a:lnTo>
                    <a:pt x="750" y="2149"/>
                  </a:lnTo>
                  <a:lnTo>
                    <a:pt x="862" y="2127"/>
                  </a:lnTo>
                  <a:lnTo>
                    <a:pt x="903" y="2167"/>
                  </a:lnTo>
                  <a:lnTo>
                    <a:pt x="981" y="2184"/>
                  </a:lnTo>
                  <a:lnTo>
                    <a:pt x="1039" y="2237"/>
                  </a:lnTo>
                  <a:lnTo>
                    <a:pt x="1130" y="2281"/>
                  </a:lnTo>
                  <a:lnTo>
                    <a:pt x="1208" y="2281"/>
                  </a:lnTo>
                  <a:lnTo>
                    <a:pt x="1298" y="2255"/>
                  </a:lnTo>
                  <a:lnTo>
                    <a:pt x="1376" y="2255"/>
                  </a:lnTo>
                  <a:lnTo>
                    <a:pt x="1414" y="2229"/>
                  </a:lnTo>
                  <a:lnTo>
                    <a:pt x="1484" y="2286"/>
                  </a:lnTo>
                  <a:lnTo>
                    <a:pt x="1587" y="2294"/>
                  </a:lnTo>
                  <a:lnTo>
                    <a:pt x="1673" y="2268"/>
                  </a:lnTo>
                  <a:lnTo>
                    <a:pt x="1727" y="2233"/>
                  </a:lnTo>
                  <a:lnTo>
                    <a:pt x="1765" y="2171"/>
                  </a:lnTo>
                  <a:lnTo>
                    <a:pt x="1773" y="2141"/>
                  </a:lnTo>
                  <a:lnTo>
                    <a:pt x="1814" y="2184"/>
                  </a:lnTo>
                  <a:lnTo>
                    <a:pt x="1892" y="2206"/>
                  </a:lnTo>
                  <a:lnTo>
                    <a:pt x="1970" y="2189"/>
                  </a:lnTo>
                  <a:lnTo>
                    <a:pt x="2028" y="2144"/>
                  </a:lnTo>
                  <a:lnTo>
                    <a:pt x="2073" y="2079"/>
                  </a:lnTo>
                  <a:lnTo>
                    <a:pt x="2078" y="1996"/>
                  </a:lnTo>
                  <a:lnTo>
                    <a:pt x="2169" y="2004"/>
                  </a:lnTo>
                  <a:lnTo>
                    <a:pt x="2238" y="1973"/>
                  </a:lnTo>
                  <a:lnTo>
                    <a:pt x="2276" y="1934"/>
                  </a:lnTo>
                  <a:lnTo>
                    <a:pt x="2304" y="1859"/>
                  </a:lnTo>
                  <a:lnTo>
                    <a:pt x="2366" y="1873"/>
                  </a:lnTo>
                  <a:lnTo>
                    <a:pt x="2411" y="1863"/>
                  </a:lnTo>
                  <a:lnTo>
                    <a:pt x="2457" y="1824"/>
                  </a:lnTo>
                  <a:lnTo>
                    <a:pt x="2473" y="1763"/>
                  </a:lnTo>
                  <a:lnTo>
                    <a:pt x="2498" y="1705"/>
                  </a:lnTo>
                  <a:lnTo>
                    <a:pt x="2498" y="1661"/>
                  </a:lnTo>
                  <a:lnTo>
                    <a:pt x="2601" y="1652"/>
                  </a:lnTo>
                  <a:lnTo>
                    <a:pt x="2672" y="1635"/>
                  </a:lnTo>
                  <a:lnTo>
                    <a:pt x="2708" y="1595"/>
                  </a:lnTo>
                  <a:lnTo>
                    <a:pt x="2728" y="1552"/>
                  </a:lnTo>
                  <a:lnTo>
                    <a:pt x="2783" y="1526"/>
                  </a:lnTo>
                  <a:lnTo>
                    <a:pt x="2824" y="1476"/>
                  </a:lnTo>
                  <a:lnTo>
                    <a:pt x="2836" y="1428"/>
                  </a:lnTo>
                  <a:lnTo>
                    <a:pt x="2824" y="1367"/>
                  </a:lnTo>
                  <a:lnTo>
                    <a:pt x="2791" y="1331"/>
                  </a:lnTo>
                  <a:lnTo>
                    <a:pt x="2828" y="1231"/>
                  </a:lnTo>
                  <a:lnTo>
                    <a:pt x="2853" y="1143"/>
                  </a:lnTo>
                  <a:lnTo>
                    <a:pt x="2844" y="1055"/>
                  </a:lnTo>
                  <a:lnTo>
                    <a:pt x="2819" y="1011"/>
                  </a:lnTo>
                  <a:lnTo>
                    <a:pt x="2786" y="980"/>
                  </a:lnTo>
                  <a:lnTo>
                    <a:pt x="2725" y="949"/>
                  </a:lnTo>
                  <a:lnTo>
                    <a:pt x="2779" y="861"/>
                  </a:lnTo>
                  <a:lnTo>
                    <a:pt x="2783" y="791"/>
                  </a:lnTo>
                  <a:lnTo>
                    <a:pt x="2762" y="721"/>
                  </a:lnTo>
                  <a:lnTo>
                    <a:pt x="2712" y="642"/>
                  </a:lnTo>
                  <a:lnTo>
                    <a:pt x="2647" y="585"/>
                  </a:lnTo>
                  <a:lnTo>
                    <a:pt x="2572" y="540"/>
                  </a:lnTo>
                  <a:lnTo>
                    <a:pt x="2601" y="497"/>
                  </a:lnTo>
                  <a:lnTo>
                    <a:pt x="2592" y="448"/>
                  </a:lnTo>
                  <a:lnTo>
                    <a:pt x="2531" y="421"/>
                  </a:lnTo>
                  <a:lnTo>
                    <a:pt x="2551" y="475"/>
                  </a:lnTo>
                  <a:lnTo>
                    <a:pt x="2527" y="510"/>
                  </a:lnTo>
                  <a:lnTo>
                    <a:pt x="2469" y="510"/>
                  </a:lnTo>
                  <a:lnTo>
                    <a:pt x="2449" y="480"/>
                  </a:lnTo>
                  <a:lnTo>
                    <a:pt x="2457" y="421"/>
                  </a:lnTo>
                  <a:lnTo>
                    <a:pt x="2518" y="373"/>
                  </a:lnTo>
                  <a:lnTo>
                    <a:pt x="2518" y="343"/>
                  </a:lnTo>
                  <a:lnTo>
                    <a:pt x="2436" y="321"/>
                  </a:lnTo>
                  <a:lnTo>
                    <a:pt x="2353" y="321"/>
                  </a:lnTo>
                  <a:lnTo>
                    <a:pt x="2254" y="312"/>
                  </a:lnTo>
                  <a:lnTo>
                    <a:pt x="2247" y="242"/>
                  </a:lnTo>
                  <a:lnTo>
                    <a:pt x="2193" y="171"/>
                  </a:lnTo>
                  <a:lnTo>
                    <a:pt x="2131" y="136"/>
                  </a:lnTo>
                  <a:lnTo>
                    <a:pt x="2040" y="119"/>
                  </a:lnTo>
                  <a:lnTo>
                    <a:pt x="1979" y="74"/>
                  </a:lnTo>
                  <a:lnTo>
                    <a:pt x="1908" y="57"/>
                  </a:lnTo>
                  <a:lnTo>
                    <a:pt x="1826" y="57"/>
                  </a:lnTo>
                  <a:lnTo>
                    <a:pt x="1756" y="83"/>
                  </a:lnTo>
                  <a:lnTo>
                    <a:pt x="1702" y="93"/>
                  </a:lnTo>
                  <a:lnTo>
                    <a:pt x="1686" y="17"/>
                  </a:lnTo>
                  <a:lnTo>
                    <a:pt x="1637" y="0"/>
                  </a:lnTo>
                  <a:lnTo>
                    <a:pt x="1566" y="9"/>
                  </a:lnTo>
                  <a:lnTo>
                    <a:pt x="1505" y="43"/>
                  </a:lnTo>
                  <a:lnTo>
                    <a:pt x="1434" y="53"/>
                  </a:lnTo>
                  <a:lnTo>
                    <a:pt x="1376" y="57"/>
                  </a:lnTo>
                  <a:close/>
                </a:path>
              </a:pathLst>
            </a:custGeom>
            <a:solidFill>
              <a:srgbClr val="FFE4A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44" name="Freeform 14">
              <a:extLst>
                <a:ext uri="{FF2B5EF4-FFF2-40B4-BE49-F238E27FC236}">
                  <a16:creationId xmlns:a16="http://schemas.microsoft.com/office/drawing/2014/main" id="{6E64A389-A3C0-403D-8017-17D2631C1115}"/>
                </a:ext>
              </a:extLst>
            </p:cNvPr>
            <p:cNvSpPr>
              <a:spLocks/>
            </p:cNvSpPr>
            <p:nvPr/>
          </p:nvSpPr>
          <p:spPr bwMode="auto">
            <a:xfrm>
              <a:off x="4337" y="3449"/>
              <a:ext cx="971" cy="601"/>
            </a:xfrm>
            <a:custGeom>
              <a:avLst/>
              <a:gdLst>
                <a:gd name="T0" fmla="*/ 8 w 1942"/>
                <a:gd name="T1" fmla="*/ 2 h 1803"/>
                <a:gd name="T2" fmla="*/ 6 w 1942"/>
                <a:gd name="T3" fmla="*/ 2 h 1803"/>
                <a:gd name="T4" fmla="*/ 3 w 1942"/>
                <a:gd name="T5" fmla="*/ 2 h 1803"/>
                <a:gd name="T6" fmla="*/ 1 w 1942"/>
                <a:gd name="T7" fmla="*/ 3 h 1803"/>
                <a:gd name="T8" fmla="*/ 1 w 1942"/>
                <a:gd name="T9" fmla="*/ 3 h 1803"/>
                <a:gd name="T10" fmla="*/ 5 w 1942"/>
                <a:gd name="T11" fmla="*/ 4 h 1803"/>
                <a:gd name="T12" fmla="*/ 2 w 1942"/>
                <a:gd name="T13" fmla="*/ 4 h 1803"/>
                <a:gd name="T14" fmla="*/ 1 w 1942"/>
                <a:gd name="T15" fmla="*/ 4 h 1803"/>
                <a:gd name="T16" fmla="*/ 0 w 1942"/>
                <a:gd name="T17" fmla="*/ 4 h 1803"/>
                <a:gd name="T18" fmla="*/ 2 w 1942"/>
                <a:gd name="T19" fmla="*/ 5 h 1803"/>
                <a:gd name="T20" fmla="*/ 6 w 1942"/>
                <a:gd name="T21" fmla="*/ 5 h 1803"/>
                <a:gd name="T22" fmla="*/ 6 w 1942"/>
                <a:gd name="T23" fmla="*/ 6 h 1803"/>
                <a:gd name="T24" fmla="*/ 7 w 1942"/>
                <a:gd name="T25" fmla="*/ 6 h 1803"/>
                <a:gd name="T26" fmla="*/ 9 w 1942"/>
                <a:gd name="T27" fmla="*/ 6 h 1803"/>
                <a:gd name="T28" fmla="*/ 10 w 1942"/>
                <a:gd name="T29" fmla="*/ 6 h 1803"/>
                <a:gd name="T30" fmla="*/ 15 w 1942"/>
                <a:gd name="T31" fmla="*/ 7 h 1803"/>
                <a:gd name="T32" fmla="*/ 19 w 1942"/>
                <a:gd name="T33" fmla="*/ 7 h 1803"/>
                <a:gd name="T34" fmla="*/ 23 w 1942"/>
                <a:gd name="T35" fmla="*/ 7 h 1803"/>
                <a:gd name="T36" fmla="*/ 33 w 1942"/>
                <a:gd name="T37" fmla="*/ 7 h 1803"/>
                <a:gd name="T38" fmla="*/ 35 w 1942"/>
                <a:gd name="T39" fmla="*/ 7 h 1803"/>
                <a:gd name="T40" fmla="*/ 37 w 1942"/>
                <a:gd name="T41" fmla="*/ 7 h 1803"/>
                <a:gd name="T42" fmla="*/ 39 w 1942"/>
                <a:gd name="T43" fmla="*/ 7 h 1803"/>
                <a:gd name="T44" fmla="*/ 41 w 1942"/>
                <a:gd name="T45" fmla="*/ 7 h 1803"/>
                <a:gd name="T46" fmla="*/ 44 w 1942"/>
                <a:gd name="T47" fmla="*/ 7 h 1803"/>
                <a:gd name="T48" fmla="*/ 45 w 1942"/>
                <a:gd name="T49" fmla="*/ 7 h 1803"/>
                <a:gd name="T50" fmla="*/ 46 w 1942"/>
                <a:gd name="T51" fmla="*/ 6 h 1803"/>
                <a:gd name="T52" fmla="*/ 50 w 1942"/>
                <a:gd name="T53" fmla="*/ 6 h 1803"/>
                <a:gd name="T54" fmla="*/ 53 w 1942"/>
                <a:gd name="T55" fmla="*/ 6 h 1803"/>
                <a:gd name="T56" fmla="*/ 54 w 1942"/>
                <a:gd name="T57" fmla="*/ 6 h 1803"/>
                <a:gd name="T58" fmla="*/ 54 w 1942"/>
                <a:gd name="T59" fmla="*/ 6 h 1803"/>
                <a:gd name="T60" fmla="*/ 57 w 1942"/>
                <a:gd name="T61" fmla="*/ 5 h 1803"/>
                <a:gd name="T62" fmla="*/ 60 w 1942"/>
                <a:gd name="T63" fmla="*/ 5 h 1803"/>
                <a:gd name="T64" fmla="*/ 60 w 1942"/>
                <a:gd name="T65" fmla="*/ 4 h 1803"/>
                <a:gd name="T66" fmla="*/ 60 w 1942"/>
                <a:gd name="T67" fmla="*/ 4 h 1803"/>
                <a:gd name="T68" fmla="*/ 61 w 1942"/>
                <a:gd name="T69" fmla="*/ 3 h 1803"/>
                <a:gd name="T70" fmla="*/ 61 w 1942"/>
                <a:gd name="T71" fmla="*/ 3 h 1803"/>
                <a:gd name="T72" fmla="*/ 58 w 1942"/>
                <a:gd name="T73" fmla="*/ 3 h 1803"/>
                <a:gd name="T74" fmla="*/ 54 w 1942"/>
                <a:gd name="T75" fmla="*/ 3 h 1803"/>
                <a:gd name="T76" fmla="*/ 49 w 1942"/>
                <a:gd name="T77" fmla="*/ 3 h 1803"/>
                <a:gd name="T78" fmla="*/ 46 w 1942"/>
                <a:gd name="T79" fmla="*/ 2 h 1803"/>
                <a:gd name="T80" fmla="*/ 42 w 1942"/>
                <a:gd name="T81" fmla="*/ 1 h 1803"/>
                <a:gd name="T82" fmla="*/ 38 w 1942"/>
                <a:gd name="T83" fmla="*/ 1 h 1803"/>
                <a:gd name="T84" fmla="*/ 37 w 1942"/>
                <a:gd name="T85" fmla="*/ 1 h 1803"/>
                <a:gd name="T86" fmla="*/ 36 w 1942"/>
                <a:gd name="T87" fmla="*/ 0 h 1803"/>
                <a:gd name="T88" fmla="*/ 34 w 1942"/>
                <a:gd name="T89" fmla="*/ 0 h 1803"/>
                <a:gd name="T90" fmla="*/ 30 w 1942"/>
                <a:gd name="T91" fmla="*/ 0 h 1803"/>
                <a:gd name="T92" fmla="*/ 29 w 1942"/>
                <a:gd name="T93" fmla="*/ 0 h 1803"/>
                <a:gd name="T94" fmla="*/ 28 w 1942"/>
                <a:gd name="T95" fmla="*/ 0 h 1803"/>
                <a:gd name="T96" fmla="*/ 26 w 1942"/>
                <a:gd name="T97" fmla="*/ 1 h 1803"/>
                <a:gd name="T98" fmla="*/ 22 w 1942"/>
                <a:gd name="T99" fmla="*/ 1 h 1803"/>
                <a:gd name="T100" fmla="*/ 19 w 1942"/>
                <a:gd name="T101" fmla="*/ 1 h 1803"/>
                <a:gd name="T102" fmla="*/ 15 w 1942"/>
                <a:gd name="T103" fmla="*/ 1 h 1803"/>
                <a:gd name="T104" fmla="*/ 13 w 1942"/>
                <a:gd name="T105" fmla="*/ 1 h 1803"/>
                <a:gd name="T106" fmla="*/ 13 w 1942"/>
                <a:gd name="T107" fmla="*/ 2 h 1803"/>
                <a:gd name="T108" fmla="*/ 11 w 1942"/>
                <a:gd name="T109" fmla="*/ 2 h 1803"/>
                <a:gd name="T110" fmla="*/ 8 w 1942"/>
                <a:gd name="T111" fmla="*/ 2 h 1803"/>
                <a:gd name="T112" fmla="*/ 8 w 1942"/>
                <a:gd name="T113" fmla="*/ 2 h 18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42"/>
                <a:gd name="T172" fmla="*/ 0 h 1803"/>
                <a:gd name="T173" fmla="*/ 1942 w 1942"/>
                <a:gd name="T174" fmla="*/ 1803 h 180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42" h="1803">
                  <a:moveTo>
                    <a:pt x="252" y="497"/>
                  </a:moveTo>
                  <a:lnTo>
                    <a:pt x="178" y="515"/>
                  </a:lnTo>
                  <a:lnTo>
                    <a:pt x="96" y="550"/>
                  </a:lnTo>
                  <a:lnTo>
                    <a:pt x="22" y="625"/>
                  </a:lnTo>
                  <a:lnTo>
                    <a:pt x="22" y="743"/>
                  </a:lnTo>
                  <a:lnTo>
                    <a:pt x="129" y="862"/>
                  </a:lnTo>
                  <a:lnTo>
                    <a:pt x="51" y="915"/>
                  </a:lnTo>
                  <a:lnTo>
                    <a:pt x="9" y="967"/>
                  </a:lnTo>
                  <a:lnTo>
                    <a:pt x="0" y="1086"/>
                  </a:lnTo>
                  <a:lnTo>
                    <a:pt x="42" y="1218"/>
                  </a:lnTo>
                  <a:lnTo>
                    <a:pt x="162" y="1297"/>
                  </a:lnTo>
                  <a:lnTo>
                    <a:pt x="178" y="1385"/>
                  </a:lnTo>
                  <a:lnTo>
                    <a:pt x="223" y="1482"/>
                  </a:lnTo>
                  <a:lnTo>
                    <a:pt x="265" y="1516"/>
                  </a:lnTo>
                  <a:lnTo>
                    <a:pt x="310" y="1526"/>
                  </a:lnTo>
                  <a:lnTo>
                    <a:pt x="451" y="1632"/>
                  </a:lnTo>
                  <a:lnTo>
                    <a:pt x="599" y="1684"/>
                  </a:lnTo>
                  <a:lnTo>
                    <a:pt x="731" y="1732"/>
                  </a:lnTo>
                  <a:lnTo>
                    <a:pt x="1027" y="1732"/>
                  </a:lnTo>
                  <a:lnTo>
                    <a:pt x="1090" y="1627"/>
                  </a:lnTo>
                  <a:lnTo>
                    <a:pt x="1155" y="1658"/>
                  </a:lnTo>
                  <a:lnTo>
                    <a:pt x="1217" y="1706"/>
                  </a:lnTo>
                  <a:lnTo>
                    <a:pt x="1312" y="1803"/>
                  </a:lnTo>
                  <a:lnTo>
                    <a:pt x="1398" y="1732"/>
                  </a:lnTo>
                  <a:lnTo>
                    <a:pt x="1410" y="1627"/>
                  </a:lnTo>
                  <a:lnTo>
                    <a:pt x="1472" y="1547"/>
                  </a:lnTo>
                  <a:lnTo>
                    <a:pt x="1592" y="1486"/>
                  </a:lnTo>
                  <a:lnTo>
                    <a:pt x="1683" y="1478"/>
                  </a:lnTo>
                  <a:lnTo>
                    <a:pt x="1707" y="1421"/>
                  </a:lnTo>
                  <a:lnTo>
                    <a:pt x="1703" y="1368"/>
                  </a:lnTo>
                  <a:lnTo>
                    <a:pt x="1819" y="1328"/>
                  </a:lnTo>
                  <a:lnTo>
                    <a:pt x="1901" y="1188"/>
                  </a:lnTo>
                  <a:lnTo>
                    <a:pt x="1910" y="1086"/>
                  </a:lnTo>
                  <a:lnTo>
                    <a:pt x="1897" y="919"/>
                  </a:lnTo>
                  <a:lnTo>
                    <a:pt x="1942" y="791"/>
                  </a:lnTo>
                  <a:lnTo>
                    <a:pt x="1942" y="708"/>
                  </a:lnTo>
                  <a:lnTo>
                    <a:pt x="1832" y="611"/>
                  </a:lnTo>
                  <a:lnTo>
                    <a:pt x="1724" y="620"/>
                  </a:lnTo>
                  <a:lnTo>
                    <a:pt x="1564" y="664"/>
                  </a:lnTo>
                  <a:lnTo>
                    <a:pt x="1472" y="577"/>
                  </a:lnTo>
                  <a:lnTo>
                    <a:pt x="1332" y="352"/>
                  </a:lnTo>
                  <a:lnTo>
                    <a:pt x="1196" y="308"/>
                  </a:lnTo>
                  <a:lnTo>
                    <a:pt x="1159" y="211"/>
                  </a:lnTo>
                  <a:lnTo>
                    <a:pt x="1122" y="88"/>
                  </a:lnTo>
                  <a:lnTo>
                    <a:pt x="1073" y="36"/>
                  </a:lnTo>
                  <a:lnTo>
                    <a:pt x="986" y="0"/>
                  </a:lnTo>
                  <a:lnTo>
                    <a:pt x="907" y="0"/>
                  </a:lnTo>
                  <a:lnTo>
                    <a:pt x="896" y="53"/>
                  </a:lnTo>
                  <a:lnTo>
                    <a:pt x="822" y="171"/>
                  </a:lnTo>
                  <a:lnTo>
                    <a:pt x="702" y="159"/>
                  </a:lnTo>
                  <a:lnTo>
                    <a:pt x="578" y="141"/>
                  </a:lnTo>
                  <a:lnTo>
                    <a:pt x="496" y="159"/>
                  </a:lnTo>
                  <a:lnTo>
                    <a:pt x="405" y="220"/>
                  </a:lnTo>
                  <a:lnTo>
                    <a:pt x="393" y="423"/>
                  </a:lnTo>
                  <a:lnTo>
                    <a:pt x="339" y="458"/>
                  </a:lnTo>
                  <a:lnTo>
                    <a:pt x="252" y="497"/>
                  </a:lnTo>
                  <a:close/>
                </a:path>
              </a:pathLst>
            </a:custGeom>
            <a:solidFill>
              <a:srgbClr val="8E382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45" name="Freeform 15">
              <a:extLst>
                <a:ext uri="{FF2B5EF4-FFF2-40B4-BE49-F238E27FC236}">
                  <a16:creationId xmlns:a16="http://schemas.microsoft.com/office/drawing/2014/main" id="{16F24450-C95C-44B2-A622-F64613B73500}"/>
                </a:ext>
              </a:extLst>
            </p:cNvPr>
            <p:cNvSpPr>
              <a:spLocks/>
            </p:cNvSpPr>
            <p:nvPr/>
          </p:nvSpPr>
          <p:spPr bwMode="auto">
            <a:xfrm>
              <a:off x="4629" y="3512"/>
              <a:ext cx="75" cy="58"/>
            </a:xfrm>
            <a:custGeom>
              <a:avLst/>
              <a:gdLst>
                <a:gd name="T0" fmla="*/ 2 w 149"/>
                <a:gd name="T1" fmla="*/ 0 h 175"/>
                <a:gd name="T2" fmla="*/ 0 w 149"/>
                <a:gd name="T3" fmla="*/ 0 h 175"/>
                <a:gd name="T4" fmla="*/ 0 w 149"/>
                <a:gd name="T5" fmla="*/ 0 h 175"/>
                <a:gd name="T6" fmla="*/ 2 w 149"/>
                <a:gd name="T7" fmla="*/ 0 h 175"/>
                <a:gd name="T8" fmla="*/ 2 w 149"/>
                <a:gd name="T9" fmla="*/ 1 h 175"/>
                <a:gd name="T10" fmla="*/ 4 w 149"/>
                <a:gd name="T11" fmla="*/ 1 h 175"/>
                <a:gd name="T12" fmla="*/ 5 w 149"/>
                <a:gd name="T13" fmla="*/ 0 h 175"/>
                <a:gd name="T14" fmla="*/ 5 w 149"/>
                <a:gd name="T15" fmla="*/ 0 h 175"/>
                <a:gd name="T16" fmla="*/ 3 w 149"/>
                <a:gd name="T17" fmla="*/ 0 h 175"/>
                <a:gd name="T18" fmla="*/ 2 w 149"/>
                <a:gd name="T19" fmla="*/ 0 h 175"/>
                <a:gd name="T20" fmla="*/ 2 w 149"/>
                <a:gd name="T21" fmla="*/ 0 h 1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9"/>
                <a:gd name="T34" fmla="*/ 0 h 175"/>
                <a:gd name="T35" fmla="*/ 149 w 149"/>
                <a:gd name="T36" fmla="*/ 175 h 1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9" h="175">
                  <a:moveTo>
                    <a:pt x="37" y="0"/>
                  </a:moveTo>
                  <a:lnTo>
                    <a:pt x="0" y="21"/>
                  </a:lnTo>
                  <a:lnTo>
                    <a:pt x="0" y="74"/>
                  </a:lnTo>
                  <a:lnTo>
                    <a:pt x="37" y="109"/>
                  </a:lnTo>
                  <a:lnTo>
                    <a:pt x="42" y="162"/>
                  </a:lnTo>
                  <a:lnTo>
                    <a:pt x="120" y="175"/>
                  </a:lnTo>
                  <a:lnTo>
                    <a:pt x="149" y="118"/>
                  </a:lnTo>
                  <a:lnTo>
                    <a:pt x="136" y="52"/>
                  </a:lnTo>
                  <a:lnTo>
                    <a:pt x="91" y="4"/>
                  </a:lnTo>
                  <a:lnTo>
                    <a:pt x="37"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46" name="Freeform 16">
              <a:extLst>
                <a:ext uri="{FF2B5EF4-FFF2-40B4-BE49-F238E27FC236}">
                  <a16:creationId xmlns:a16="http://schemas.microsoft.com/office/drawing/2014/main" id="{CD9EE036-FCC6-411C-8D63-170505A0F3F6}"/>
                </a:ext>
              </a:extLst>
            </p:cNvPr>
            <p:cNvSpPr>
              <a:spLocks/>
            </p:cNvSpPr>
            <p:nvPr/>
          </p:nvSpPr>
          <p:spPr bwMode="auto">
            <a:xfrm>
              <a:off x="4446" y="3620"/>
              <a:ext cx="50" cy="22"/>
            </a:xfrm>
            <a:custGeom>
              <a:avLst/>
              <a:gdLst>
                <a:gd name="T0" fmla="*/ 0 w 100"/>
                <a:gd name="T1" fmla="*/ 0 h 65"/>
                <a:gd name="T2" fmla="*/ 3 w 100"/>
                <a:gd name="T3" fmla="*/ 0 h 65"/>
                <a:gd name="T4" fmla="*/ 3 w 100"/>
                <a:gd name="T5" fmla="*/ 0 h 65"/>
                <a:gd name="T6" fmla="*/ 2 w 100"/>
                <a:gd name="T7" fmla="*/ 0 h 65"/>
                <a:gd name="T8" fmla="*/ 0 w 100"/>
                <a:gd name="T9" fmla="*/ 0 h 65"/>
                <a:gd name="T10" fmla="*/ 0 w 100"/>
                <a:gd name="T11" fmla="*/ 0 h 65"/>
                <a:gd name="T12" fmla="*/ 0 60000 65536"/>
                <a:gd name="T13" fmla="*/ 0 60000 65536"/>
                <a:gd name="T14" fmla="*/ 0 60000 65536"/>
                <a:gd name="T15" fmla="*/ 0 60000 65536"/>
                <a:gd name="T16" fmla="*/ 0 60000 65536"/>
                <a:gd name="T17" fmla="*/ 0 60000 65536"/>
                <a:gd name="T18" fmla="*/ 0 w 100"/>
                <a:gd name="T19" fmla="*/ 0 h 65"/>
                <a:gd name="T20" fmla="*/ 100 w 100"/>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100" h="65">
                  <a:moveTo>
                    <a:pt x="0" y="26"/>
                  </a:moveTo>
                  <a:lnTo>
                    <a:pt x="78" y="65"/>
                  </a:lnTo>
                  <a:lnTo>
                    <a:pt x="100" y="17"/>
                  </a:lnTo>
                  <a:lnTo>
                    <a:pt x="46" y="0"/>
                  </a:lnTo>
                  <a:lnTo>
                    <a:pt x="0" y="26"/>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47" name="Freeform 17">
              <a:extLst>
                <a:ext uri="{FF2B5EF4-FFF2-40B4-BE49-F238E27FC236}">
                  <a16:creationId xmlns:a16="http://schemas.microsoft.com/office/drawing/2014/main" id="{B6DE1524-A9AB-4DC1-9ADE-A5B4D4B06B4D}"/>
                </a:ext>
              </a:extLst>
            </p:cNvPr>
            <p:cNvSpPr>
              <a:spLocks/>
            </p:cNvSpPr>
            <p:nvPr/>
          </p:nvSpPr>
          <p:spPr bwMode="auto">
            <a:xfrm>
              <a:off x="4362" y="3742"/>
              <a:ext cx="123" cy="42"/>
            </a:xfrm>
            <a:custGeom>
              <a:avLst/>
              <a:gdLst>
                <a:gd name="T0" fmla="*/ 5 w 246"/>
                <a:gd name="T1" fmla="*/ 0 h 128"/>
                <a:gd name="T2" fmla="*/ 3 w 246"/>
                <a:gd name="T3" fmla="*/ 0 h 128"/>
                <a:gd name="T4" fmla="*/ 1 w 246"/>
                <a:gd name="T5" fmla="*/ 0 h 128"/>
                <a:gd name="T6" fmla="*/ 0 w 246"/>
                <a:gd name="T7" fmla="*/ 0 h 128"/>
                <a:gd name="T8" fmla="*/ 4 w 246"/>
                <a:gd name="T9" fmla="*/ 1 h 128"/>
                <a:gd name="T10" fmla="*/ 4 w 246"/>
                <a:gd name="T11" fmla="*/ 0 h 128"/>
                <a:gd name="T12" fmla="*/ 6 w 246"/>
                <a:gd name="T13" fmla="*/ 0 h 128"/>
                <a:gd name="T14" fmla="*/ 7 w 246"/>
                <a:gd name="T15" fmla="*/ 0 h 128"/>
                <a:gd name="T16" fmla="*/ 8 w 246"/>
                <a:gd name="T17" fmla="*/ 0 h 128"/>
                <a:gd name="T18" fmla="*/ 7 w 246"/>
                <a:gd name="T19" fmla="*/ 0 h 128"/>
                <a:gd name="T20" fmla="*/ 5 w 246"/>
                <a:gd name="T21" fmla="*/ 0 h 128"/>
                <a:gd name="T22" fmla="*/ 5 w 246"/>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6"/>
                <a:gd name="T37" fmla="*/ 0 h 128"/>
                <a:gd name="T38" fmla="*/ 246 w 246"/>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6" h="128">
                  <a:moveTo>
                    <a:pt x="152" y="0"/>
                  </a:moveTo>
                  <a:lnTo>
                    <a:pt x="86" y="9"/>
                  </a:lnTo>
                  <a:lnTo>
                    <a:pt x="20" y="57"/>
                  </a:lnTo>
                  <a:lnTo>
                    <a:pt x="0" y="93"/>
                  </a:lnTo>
                  <a:lnTo>
                    <a:pt x="98" y="128"/>
                  </a:lnTo>
                  <a:lnTo>
                    <a:pt x="115" y="40"/>
                  </a:lnTo>
                  <a:lnTo>
                    <a:pt x="185" y="40"/>
                  </a:lnTo>
                  <a:lnTo>
                    <a:pt x="222" y="93"/>
                  </a:lnTo>
                  <a:lnTo>
                    <a:pt x="246" y="84"/>
                  </a:lnTo>
                  <a:lnTo>
                    <a:pt x="210" y="22"/>
                  </a:lnTo>
                  <a:lnTo>
                    <a:pt x="152"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48" name="Freeform 18">
              <a:extLst>
                <a:ext uri="{FF2B5EF4-FFF2-40B4-BE49-F238E27FC236}">
                  <a16:creationId xmlns:a16="http://schemas.microsoft.com/office/drawing/2014/main" id="{5B83C2F9-2E00-4583-96CC-90356C1D1693}"/>
                </a:ext>
              </a:extLst>
            </p:cNvPr>
            <p:cNvSpPr>
              <a:spLocks/>
            </p:cNvSpPr>
            <p:nvPr/>
          </p:nvSpPr>
          <p:spPr bwMode="auto">
            <a:xfrm>
              <a:off x="4537" y="3731"/>
              <a:ext cx="152" cy="75"/>
            </a:xfrm>
            <a:custGeom>
              <a:avLst/>
              <a:gdLst>
                <a:gd name="T0" fmla="*/ 9 w 306"/>
                <a:gd name="T1" fmla="*/ 0 h 225"/>
                <a:gd name="T2" fmla="*/ 8 w 306"/>
                <a:gd name="T3" fmla="*/ 0 h 225"/>
                <a:gd name="T4" fmla="*/ 7 w 306"/>
                <a:gd name="T5" fmla="*/ 0 h 225"/>
                <a:gd name="T6" fmla="*/ 5 w 306"/>
                <a:gd name="T7" fmla="*/ 0 h 225"/>
                <a:gd name="T8" fmla="*/ 3 w 306"/>
                <a:gd name="T9" fmla="*/ 0 h 225"/>
                <a:gd name="T10" fmla="*/ 4 w 306"/>
                <a:gd name="T11" fmla="*/ 1 h 225"/>
                <a:gd name="T12" fmla="*/ 1 w 306"/>
                <a:gd name="T13" fmla="*/ 1 h 225"/>
                <a:gd name="T14" fmla="*/ 0 w 306"/>
                <a:gd name="T15" fmla="*/ 0 h 225"/>
                <a:gd name="T16" fmla="*/ 1 w 306"/>
                <a:gd name="T17" fmla="*/ 0 h 225"/>
                <a:gd name="T18" fmla="*/ 4 w 306"/>
                <a:gd name="T19" fmla="*/ 0 h 225"/>
                <a:gd name="T20" fmla="*/ 8 w 306"/>
                <a:gd name="T21" fmla="*/ 0 h 225"/>
                <a:gd name="T22" fmla="*/ 9 w 306"/>
                <a:gd name="T23" fmla="*/ 0 h 225"/>
                <a:gd name="T24" fmla="*/ 9 w 306"/>
                <a:gd name="T25" fmla="*/ 0 h 2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225"/>
                <a:gd name="T41" fmla="*/ 306 w 306"/>
                <a:gd name="T42" fmla="*/ 225 h 2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225">
                  <a:moveTo>
                    <a:pt x="306" y="93"/>
                  </a:moveTo>
                  <a:lnTo>
                    <a:pt x="268" y="102"/>
                  </a:lnTo>
                  <a:lnTo>
                    <a:pt x="236" y="119"/>
                  </a:lnTo>
                  <a:lnTo>
                    <a:pt x="161" y="84"/>
                  </a:lnTo>
                  <a:lnTo>
                    <a:pt x="120" y="110"/>
                  </a:lnTo>
                  <a:lnTo>
                    <a:pt x="129" y="225"/>
                  </a:lnTo>
                  <a:lnTo>
                    <a:pt x="62" y="190"/>
                  </a:lnTo>
                  <a:lnTo>
                    <a:pt x="0" y="115"/>
                  </a:lnTo>
                  <a:lnTo>
                    <a:pt x="54" y="31"/>
                  </a:lnTo>
                  <a:lnTo>
                    <a:pt x="149" y="0"/>
                  </a:lnTo>
                  <a:lnTo>
                    <a:pt x="261" y="36"/>
                  </a:lnTo>
                  <a:lnTo>
                    <a:pt x="306" y="93"/>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49" name="Freeform 19">
              <a:extLst>
                <a:ext uri="{FF2B5EF4-FFF2-40B4-BE49-F238E27FC236}">
                  <a16:creationId xmlns:a16="http://schemas.microsoft.com/office/drawing/2014/main" id="{F7CF4784-2ACE-482E-9B73-2FBCD90332CA}"/>
                </a:ext>
              </a:extLst>
            </p:cNvPr>
            <p:cNvSpPr>
              <a:spLocks/>
            </p:cNvSpPr>
            <p:nvPr/>
          </p:nvSpPr>
          <p:spPr bwMode="auto">
            <a:xfrm>
              <a:off x="4587" y="3620"/>
              <a:ext cx="55" cy="69"/>
            </a:xfrm>
            <a:custGeom>
              <a:avLst/>
              <a:gdLst>
                <a:gd name="T0" fmla="*/ 3 w 110"/>
                <a:gd name="T1" fmla="*/ 0 h 207"/>
                <a:gd name="T2" fmla="*/ 3 w 110"/>
                <a:gd name="T3" fmla="*/ 0 h 207"/>
                <a:gd name="T4" fmla="*/ 3 w 110"/>
                <a:gd name="T5" fmla="*/ 0 h 207"/>
                <a:gd name="T6" fmla="*/ 3 w 110"/>
                <a:gd name="T7" fmla="*/ 0 h 207"/>
                <a:gd name="T8" fmla="*/ 3 w 110"/>
                <a:gd name="T9" fmla="*/ 0 h 207"/>
                <a:gd name="T10" fmla="*/ 3 w 110"/>
                <a:gd name="T11" fmla="*/ 1 h 207"/>
                <a:gd name="T12" fmla="*/ 2 w 110"/>
                <a:gd name="T13" fmla="*/ 1 h 207"/>
                <a:gd name="T14" fmla="*/ 0 w 110"/>
                <a:gd name="T15" fmla="*/ 0 h 207"/>
                <a:gd name="T16" fmla="*/ 2 w 110"/>
                <a:gd name="T17" fmla="*/ 0 h 207"/>
                <a:gd name="T18" fmla="*/ 3 w 110"/>
                <a:gd name="T19" fmla="*/ 0 h 207"/>
                <a:gd name="T20" fmla="*/ 3 w 110"/>
                <a:gd name="T21" fmla="*/ 0 h 2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0"/>
                <a:gd name="T34" fmla="*/ 0 h 207"/>
                <a:gd name="T35" fmla="*/ 110 w 110"/>
                <a:gd name="T36" fmla="*/ 207 h 2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0" h="207">
                  <a:moveTo>
                    <a:pt x="90" y="0"/>
                  </a:moveTo>
                  <a:lnTo>
                    <a:pt x="70" y="62"/>
                  </a:lnTo>
                  <a:lnTo>
                    <a:pt x="107" y="83"/>
                  </a:lnTo>
                  <a:lnTo>
                    <a:pt x="110" y="110"/>
                  </a:lnTo>
                  <a:lnTo>
                    <a:pt x="70" y="119"/>
                  </a:lnTo>
                  <a:lnTo>
                    <a:pt x="83" y="207"/>
                  </a:lnTo>
                  <a:lnTo>
                    <a:pt x="45" y="188"/>
                  </a:lnTo>
                  <a:lnTo>
                    <a:pt x="0" y="83"/>
                  </a:lnTo>
                  <a:lnTo>
                    <a:pt x="33" y="17"/>
                  </a:lnTo>
                  <a:lnTo>
                    <a:pt x="90"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0" name="Freeform 20">
              <a:extLst>
                <a:ext uri="{FF2B5EF4-FFF2-40B4-BE49-F238E27FC236}">
                  <a16:creationId xmlns:a16="http://schemas.microsoft.com/office/drawing/2014/main" id="{1CB0CAC6-08CC-4655-AF92-F2148401A31F}"/>
                </a:ext>
              </a:extLst>
            </p:cNvPr>
            <p:cNvSpPr>
              <a:spLocks/>
            </p:cNvSpPr>
            <p:nvPr/>
          </p:nvSpPr>
          <p:spPr bwMode="auto">
            <a:xfrm>
              <a:off x="4689" y="3648"/>
              <a:ext cx="35" cy="26"/>
            </a:xfrm>
            <a:custGeom>
              <a:avLst/>
              <a:gdLst>
                <a:gd name="T0" fmla="*/ 1 w 70"/>
                <a:gd name="T1" fmla="*/ 0 h 79"/>
                <a:gd name="T2" fmla="*/ 0 w 70"/>
                <a:gd name="T3" fmla="*/ 0 h 79"/>
                <a:gd name="T4" fmla="*/ 2 w 70"/>
                <a:gd name="T5" fmla="*/ 0 h 79"/>
                <a:gd name="T6" fmla="*/ 1 w 70"/>
                <a:gd name="T7" fmla="*/ 0 h 79"/>
                <a:gd name="T8" fmla="*/ 1 w 70"/>
                <a:gd name="T9" fmla="*/ 0 h 79"/>
                <a:gd name="T10" fmla="*/ 0 60000 65536"/>
                <a:gd name="T11" fmla="*/ 0 60000 65536"/>
                <a:gd name="T12" fmla="*/ 0 60000 65536"/>
                <a:gd name="T13" fmla="*/ 0 60000 65536"/>
                <a:gd name="T14" fmla="*/ 0 60000 65536"/>
                <a:gd name="T15" fmla="*/ 0 w 70"/>
                <a:gd name="T16" fmla="*/ 0 h 79"/>
                <a:gd name="T17" fmla="*/ 70 w 70"/>
                <a:gd name="T18" fmla="*/ 79 h 79"/>
              </a:gdLst>
              <a:ahLst/>
              <a:cxnLst>
                <a:cxn ang="T10">
                  <a:pos x="T0" y="T1"/>
                </a:cxn>
                <a:cxn ang="T11">
                  <a:pos x="T2" y="T3"/>
                </a:cxn>
                <a:cxn ang="T12">
                  <a:pos x="T4" y="T5"/>
                </a:cxn>
                <a:cxn ang="T13">
                  <a:pos x="T6" y="T7"/>
                </a:cxn>
                <a:cxn ang="T14">
                  <a:pos x="T8" y="T9"/>
                </a:cxn>
              </a:cxnLst>
              <a:rect l="T15" t="T16" r="T17" b="T18"/>
              <a:pathLst>
                <a:path w="70" h="79">
                  <a:moveTo>
                    <a:pt x="53" y="0"/>
                  </a:moveTo>
                  <a:lnTo>
                    <a:pt x="0" y="75"/>
                  </a:lnTo>
                  <a:lnTo>
                    <a:pt x="70" y="79"/>
                  </a:lnTo>
                  <a:lnTo>
                    <a:pt x="53"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1" name="Freeform 21">
              <a:extLst>
                <a:ext uri="{FF2B5EF4-FFF2-40B4-BE49-F238E27FC236}">
                  <a16:creationId xmlns:a16="http://schemas.microsoft.com/office/drawing/2014/main" id="{AA56A4EF-69BD-4CB0-BB00-C2ADEBEFD6B4}"/>
                </a:ext>
              </a:extLst>
            </p:cNvPr>
            <p:cNvSpPr>
              <a:spLocks/>
            </p:cNvSpPr>
            <p:nvPr/>
          </p:nvSpPr>
          <p:spPr bwMode="auto">
            <a:xfrm>
              <a:off x="4737" y="3673"/>
              <a:ext cx="130" cy="76"/>
            </a:xfrm>
            <a:custGeom>
              <a:avLst/>
              <a:gdLst>
                <a:gd name="T0" fmla="*/ 8 w 261"/>
                <a:gd name="T1" fmla="*/ 0 h 228"/>
                <a:gd name="T2" fmla="*/ 5 w 261"/>
                <a:gd name="T3" fmla="*/ 0 h 228"/>
                <a:gd name="T4" fmla="*/ 2 w 261"/>
                <a:gd name="T5" fmla="*/ 0 h 228"/>
                <a:gd name="T6" fmla="*/ 0 w 261"/>
                <a:gd name="T7" fmla="*/ 0 h 228"/>
                <a:gd name="T8" fmla="*/ 0 w 261"/>
                <a:gd name="T9" fmla="*/ 1 h 228"/>
                <a:gd name="T10" fmla="*/ 1 w 261"/>
                <a:gd name="T11" fmla="*/ 1 h 228"/>
                <a:gd name="T12" fmla="*/ 2 w 261"/>
                <a:gd name="T13" fmla="*/ 1 h 228"/>
                <a:gd name="T14" fmla="*/ 4 w 261"/>
                <a:gd name="T15" fmla="*/ 1 h 228"/>
                <a:gd name="T16" fmla="*/ 6 w 261"/>
                <a:gd name="T17" fmla="*/ 1 h 228"/>
                <a:gd name="T18" fmla="*/ 6 w 261"/>
                <a:gd name="T19" fmla="*/ 0 h 228"/>
                <a:gd name="T20" fmla="*/ 8 w 261"/>
                <a:gd name="T21" fmla="*/ 0 h 228"/>
                <a:gd name="T22" fmla="*/ 8 w 261"/>
                <a:gd name="T23" fmla="*/ 0 h 228"/>
                <a:gd name="T24" fmla="*/ 8 w 261"/>
                <a:gd name="T25" fmla="*/ 0 h 2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1"/>
                <a:gd name="T40" fmla="*/ 0 h 228"/>
                <a:gd name="T41" fmla="*/ 261 w 261"/>
                <a:gd name="T42" fmla="*/ 228 h 2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1" h="228">
                  <a:moveTo>
                    <a:pt x="256" y="22"/>
                  </a:moveTo>
                  <a:lnTo>
                    <a:pt x="170" y="0"/>
                  </a:lnTo>
                  <a:lnTo>
                    <a:pt x="83" y="26"/>
                  </a:lnTo>
                  <a:lnTo>
                    <a:pt x="17" y="88"/>
                  </a:lnTo>
                  <a:lnTo>
                    <a:pt x="0" y="185"/>
                  </a:lnTo>
                  <a:lnTo>
                    <a:pt x="54" y="228"/>
                  </a:lnTo>
                  <a:lnTo>
                    <a:pt x="71" y="167"/>
                  </a:lnTo>
                  <a:lnTo>
                    <a:pt x="149" y="175"/>
                  </a:lnTo>
                  <a:lnTo>
                    <a:pt x="194" y="140"/>
                  </a:lnTo>
                  <a:lnTo>
                    <a:pt x="215" y="75"/>
                  </a:lnTo>
                  <a:lnTo>
                    <a:pt x="261" y="57"/>
                  </a:lnTo>
                  <a:lnTo>
                    <a:pt x="256" y="22"/>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2" name="Freeform 22">
              <a:extLst>
                <a:ext uri="{FF2B5EF4-FFF2-40B4-BE49-F238E27FC236}">
                  <a16:creationId xmlns:a16="http://schemas.microsoft.com/office/drawing/2014/main" id="{B88C8524-752B-40D4-B212-A1E745EE6B42}"/>
                </a:ext>
              </a:extLst>
            </p:cNvPr>
            <p:cNvSpPr>
              <a:spLocks/>
            </p:cNvSpPr>
            <p:nvPr/>
          </p:nvSpPr>
          <p:spPr bwMode="auto">
            <a:xfrm>
              <a:off x="4801" y="3575"/>
              <a:ext cx="88" cy="58"/>
            </a:xfrm>
            <a:custGeom>
              <a:avLst/>
              <a:gdLst>
                <a:gd name="T0" fmla="*/ 2 w 177"/>
                <a:gd name="T1" fmla="*/ 0 h 176"/>
                <a:gd name="T2" fmla="*/ 0 w 177"/>
                <a:gd name="T3" fmla="*/ 0 h 176"/>
                <a:gd name="T4" fmla="*/ 0 w 177"/>
                <a:gd name="T5" fmla="*/ 0 h 176"/>
                <a:gd name="T6" fmla="*/ 1 w 177"/>
                <a:gd name="T7" fmla="*/ 0 h 176"/>
                <a:gd name="T8" fmla="*/ 2 w 177"/>
                <a:gd name="T9" fmla="*/ 0 h 176"/>
                <a:gd name="T10" fmla="*/ 2 w 177"/>
                <a:gd name="T11" fmla="*/ 1 h 176"/>
                <a:gd name="T12" fmla="*/ 5 w 177"/>
                <a:gd name="T13" fmla="*/ 1 h 176"/>
                <a:gd name="T14" fmla="*/ 4 w 177"/>
                <a:gd name="T15" fmla="*/ 0 h 176"/>
                <a:gd name="T16" fmla="*/ 4 w 177"/>
                <a:gd name="T17" fmla="*/ 0 h 176"/>
                <a:gd name="T18" fmla="*/ 2 w 177"/>
                <a:gd name="T19" fmla="*/ 0 h 176"/>
                <a:gd name="T20" fmla="*/ 2 w 177"/>
                <a:gd name="T21" fmla="*/ 0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176"/>
                <a:gd name="T35" fmla="*/ 177 w 177"/>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176">
                  <a:moveTo>
                    <a:pt x="70" y="0"/>
                  </a:moveTo>
                  <a:lnTo>
                    <a:pt x="3" y="14"/>
                  </a:lnTo>
                  <a:lnTo>
                    <a:pt x="0" y="57"/>
                  </a:lnTo>
                  <a:lnTo>
                    <a:pt x="36" y="88"/>
                  </a:lnTo>
                  <a:lnTo>
                    <a:pt x="81" y="97"/>
                  </a:lnTo>
                  <a:lnTo>
                    <a:pt x="90" y="176"/>
                  </a:lnTo>
                  <a:lnTo>
                    <a:pt x="177" y="176"/>
                  </a:lnTo>
                  <a:lnTo>
                    <a:pt x="152" y="106"/>
                  </a:lnTo>
                  <a:lnTo>
                    <a:pt x="152" y="31"/>
                  </a:lnTo>
                  <a:lnTo>
                    <a:pt x="70"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3" name="Freeform 23">
              <a:extLst>
                <a:ext uri="{FF2B5EF4-FFF2-40B4-BE49-F238E27FC236}">
                  <a16:creationId xmlns:a16="http://schemas.microsoft.com/office/drawing/2014/main" id="{9689D3F0-F792-4AAB-AB3E-2CD60E992CDB}"/>
                </a:ext>
              </a:extLst>
            </p:cNvPr>
            <p:cNvSpPr>
              <a:spLocks/>
            </p:cNvSpPr>
            <p:nvPr/>
          </p:nvSpPr>
          <p:spPr bwMode="auto">
            <a:xfrm>
              <a:off x="4937" y="3585"/>
              <a:ext cx="65" cy="53"/>
            </a:xfrm>
            <a:custGeom>
              <a:avLst/>
              <a:gdLst>
                <a:gd name="T0" fmla="*/ 2 w 132"/>
                <a:gd name="T1" fmla="*/ 0 h 159"/>
                <a:gd name="T2" fmla="*/ 0 w 132"/>
                <a:gd name="T3" fmla="*/ 0 h 159"/>
                <a:gd name="T4" fmla="*/ 0 w 132"/>
                <a:gd name="T5" fmla="*/ 0 h 159"/>
                <a:gd name="T6" fmla="*/ 1 w 132"/>
                <a:gd name="T7" fmla="*/ 1 h 159"/>
                <a:gd name="T8" fmla="*/ 2 w 132"/>
                <a:gd name="T9" fmla="*/ 0 h 159"/>
                <a:gd name="T10" fmla="*/ 4 w 132"/>
                <a:gd name="T11" fmla="*/ 0 h 159"/>
                <a:gd name="T12" fmla="*/ 3 w 132"/>
                <a:gd name="T13" fmla="*/ 0 h 159"/>
                <a:gd name="T14" fmla="*/ 2 w 132"/>
                <a:gd name="T15" fmla="*/ 0 h 159"/>
                <a:gd name="T16" fmla="*/ 2 w 132"/>
                <a:gd name="T17" fmla="*/ 0 h 1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2"/>
                <a:gd name="T28" fmla="*/ 0 h 159"/>
                <a:gd name="T29" fmla="*/ 132 w 132"/>
                <a:gd name="T30" fmla="*/ 159 h 1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2" h="159">
                  <a:moveTo>
                    <a:pt x="75" y="0"/>
                  </a:moveTo>
                  <a:lnTo>
                    <a:pt x="0" y="57"/>
                  </a:lnTo>
                  <a:lnTo>
                    <a:pt x="17" y="114"/>
                  </a:lnTo>
                  <a:lnTo>
                    <a:pt x="62" y="159"/>
                  </a:lnTo>
                  <a:lnTo>
                    <a:pt x="87" y="92"/>
                  </a:lnTo>
                  <a:lnTo>
                    <a:pt x="132" y="62"/>
                  </a:lnTo>
                  <a:lnTo>
                    <a:pt x="116" y="9"/>
                  </a:lnTo>
                  <a:lnTo>
                    <a:pt x="75"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4" name="Freeform 24">
              <a:extLst>
                <a:ext uri="{FF2B5EF4-FFF2-40B4-BE49-F238E27FC236}">
                  <a16:creationId xmlns:a16="http://schemas.microsoft.com/office/drawing/2014/main" id="{7CF9072E-6A2A-4B3B-AA48-3AEFCB350759}"/>
                </a:ext>
              </a:extLst>
            </p:cNvPr>
            <p:cNvSpPr>
              <a:spLocks/>
            </p:cNvSpPr>
            <p:nvPr/>
          </p:nvSpPr>
          <p:spPr bwMode="auto">
            <a:xfrm>
              <a:off x="4805" y="3764"/>
              <a:ext cx="109" cy="76"/>
            </a:xfrm>
            <a:custGeom>
              <a:avLst/>
              <a:gdLst>
                <a:gd name="T0" fmla="*/ 3 w 219"/>
                <a:gd name="T1" fmla="*/ 0 h 228"/>
                <a:gd name="T2" fmla="*/ 0 w 219"/>
                <a:gd name="T3" fmla="*/ 0 h 228"/>
                <a:gd name="T4" fmla="*/ 0 w 219"/>
                <a:gd name="T5" fmla="*/ 1 h 228"/>
                <a:gd name="T6" fmla="*/ 1 w 219"/>
                <a:gd name="T7" fmla="*/ 1 h 228"/>
                <a:gd name="T8" fmla="*/ 3 w 219"/>
                <a:gd name="T9" fmla="*/ 1 h 228"/>
                <a:gd name="T10" fmla="*/ 5 w 219"/>
                <a:gd name="T11" fmla="*/ 1 h 228"/>
                <a:gd name="T12" fmla="*/ 6 w 219"/>
                <a:gd name="T13" fmla="*/ 1 h 228"/>
                <a:gd name="T14" fmla="*/ 6 w 219"/>
                <a:gd name="T15" fmla="*/ 0 h 228"/>
                <a:gd name="T16" fmla="*/ 3 w 219"/>
                <a:gd name="T17" fmla="*/ 0 h 228"/>
                <a:gd name="T18" fmla="*/ 3 w 219"/>
                <a:gd name="T19" fmla="*/ 0 h 2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9"/>
                <a:gd name="T31" fmla="*/ 0 h 228"/>
                <a:gd name="T32" fmla="*/ 219 w 219"/>
                <a:gd name="T33" fmla="*/ 228 h 2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9" h="228">
                  <a:moveTo>
                    <a:pt x="112" y="0"/>
                  </a:moveTo>
                  <a:lnTo>
                    <a:pt x="29" y="47"/>
                  </a:lnTo>
                  <a:lnTo>
                    <a:pt x="0" y="145"/>
                  </a:lnTo>
                  <a:lnTo>
                    <a:pt x="54" y="206"/>
                  </a:lnTo>
                  <a:lnTo>
                    <a:pt x="100" y="228"/>
                  </a:lnTo>
                  <a:lnTo>
                    <a:pt x="161" y="158"/>
                  </a:lnTo>
                  <a:lnTo>
                    <a:pt x="206" y="140"/>
                  </a:lnTo>
                  <a:lnTo>
                    <a:pt x="219" y="43"/>
                  </a:lnTo>
                  <a:lnTo>
                    <a:pt x="112"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5" name="Freeform 25">
              <a:extLst>
                <a:ext uri="{FF2B5EF4-FFF2-40B4-BE49-F238E27FC236}">
                  <a16:creationId xmlns:a16="http://schemas.microsoft.com/office/drawing/2014/main" id="{04BE3BFF-0BCA-4FED-879F-AFC71C75E2CA}"/>
                </a:ext>
              </a:extLst>
            </p:cNvPr>
            <p:cNvSpPr>
              <a:spLocks/>
            </p:cNvSpPr>
            <p:nvPr/>
          </p:nvSpPr>
          <p:spPr bwMode="auto">
            <a:xfrm>
              <a:off x="4498" y="3864"/>
              <a:ext cx="115" cy="105"/>
            </a:xfrm>
            <a:custGeom>
              <a:avLst/>
              <a:gdLst>
                <a:gd name="T0" fmla="*/ 4 w 232"/>
                <a:gd name="T1" fmla="*/ 0 h 316"/>
                <a:gd name="T2" fmla="*/ 1 w 232"/>
                <a:gd name="T3" fmla="*/ 0 h 316"/>
                <a:gd name="T4" fmla="*/ 0 w 232"/>
                <a:gd name="T5" fmla="*/ 1 h 316"/>
                <a:gd name="T6" fmla="*/ 0 w 232"/>
                <a:gd name="T7" fmla="*/ 1 h 316"/>
                <a:gd name="T8" fmla="*/ 3 w 232"/>
                <a:gd name="T9" fmla="*/ 1 h 316"/>
                <a:gd name="T10" fmla="*/ 2 w 232"/>
                <a:gd name="T11" fmla="*/ 1 h 316"/>
                <a:gd name="T12" fmla="*/ 3 w 232"/>
                <a:gd name="T13" fmla="*/ 1 h 316"/>
                <a:gd name="T14" fmla="*/ 6 w 232"/>
                <a:gd name="T15" fmla="*/ 1 h 316"/>
                <a:gd name="T16" fmla="*/ 7 w 232"/>
                <a:gd name="T17" fmla="*/ 0 h 316"/>
                <a:gd name="T18" fmla="*/ 4 w 232"/>
                <a:gd name="T19" fmla="*/ 0 h 316"/>
                <a:gd name="T20" fmla="*/ 4 w 232"/>
                <a:gd name="T21" fmla="*/ 0 h 3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2"/>
                <a:gd name="T34" fmla="*/ 0 h 316"/>
                <a:gd name="T35" fmla="*/ 232 w 232"/>
                <a:gd name="T36" fmla="*/ 316 h 3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2" h="316">
                  <a:moveTo>
                    <a:pt x="157" y="0"/>
                  </a:moveTo>
                  <a:lnTo>
                    <a:pt x="54" y="48"/>
                  </a:lnTo>
                  <a:lnTo>
                    <a:pt x="0" y="123"/>
                  </a:lnTo>
                  <a:lnTo>
                    <a:pt x="0" y="223"/>
                  </a:lnTo>
                  <a:lnTo>
                    <a:pt x="107" y="316"/>
                  </a:lnTo>
                  <a:lnTo>
                    <a:pt x="87" y="193"/>
                  </a:lnTo>
                  <a:lnTo>
                    <a:pt x="104" y="140"/>
                  </a:lnTo>
                  <a:lnTo>
                    <a:pt x="194" y="140"/>
                  </a:lnTo>
                  <a:lnTo>
                    <a:pt x="232" y="34"/>
                  </a:lnTo>
                  <a:lnTo>
                    <a:pt x="157"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6" name="Freeform 26">
              <a:extLst>
                <a:ext uri="{FF2B5EF4-FFF2-40B4-BE49-F238E27FC236}">
                  <a16:creationId xmlns:a16="http://schemas.microsoft.com/office/drawing/2014/main" id="{538C8AD8-1224-4425-BFA7-0B4AE05462A8}"/>
                </a:ext>
              </a:extLst>
            </p:cNvPr>
            <p:cNvSpPr>
              <a:spLocks/>
            </p:cNvSpPr>
            <p:nvPr/>
          </p:nvSpPr>
          <p:spPr bwMode="auto">
            <a:xfrm>
              <a:off x="4702" y="3899"/>
              <a:ext cx="64" cy="68"/>
            </a:xfrm>
            <a:custGeom>
              <a:avLst/>
              <a:gdLst>
                <a:gd name="T0" fmla="*/ 4 w 127"/>
                <a:gd name="T1" fmla="*/ 0 h 206"/>
                <a:gd name="T2" fmla="*/ 2 w 127"/>
                <a:gd name="T3" fmla="*/ 0 h 206"/>
                <a:gd name="T4" fmla="*/ 0 w 127"/>
                <a:gd name="T5" fmla="*/ 0 h 206"/>
                <a:gd name="T6" fmla="*/ 1 w 127"/>
                <a:gd name="T7" fmla="*/ 1 h 206"/>
                <a:gd name="T8" fmla="*/ 3 w 127"/>
                <a:gd name="T9" fmla="*/ 1 h 206"/>
                <a:gd name="T10" fmla="*/ 4 w 127"/>
                <a:gd name="T11" fmla="*/ 1 h 206"/>
                <a:gd name="T12" fmla="*/ 4 w 127"/>
                <a:gd name="T13" fmla="*/ 0 h 206"/>
                <a:gd name="T14" fmla="*/ 4 w 127"/>
                <a:gd name="T15" fmla="*/ 0 h 206"/>
                <a:gd name="T16" fmla="*/ 4 w 127"/>
                <a:gd name="T17" fmla="*/ 0 h 2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206"/>
                <a:gd name="T29" fmla="*/ 127 w 127"/>
                <a:gd name="T30" fmla="*/ 206 h 2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206">
                  <a:moveTo>
                    <a:pt x="127" y="0"/>
                  </a:moveTo>
                  <a:lnTo>
                    <a:pt x="37" y="44"/>
                  </a:lnTo>
                  <a:lnTo>
                    <a:pt x="0" y="105"/>
                  </a:lnTo>
                  <a:lnTo>
                    <a:pt x="8" y="149"/>
                  </a:lnTo>
                  <a:lnTo>
                    <a:pt x="69" y="206"/>
                  </a:lnTo>
                  <a:lnTo>
                    <a:pt x="107" y="149"/>
                  </a:lnTo>
                  <a:lnTo>
                    <a:pt x="115" y="71"/>
                  </a:lnTo>
                  <a:lnTo>
                    <a:pt x="127"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7" name="Freeform 27">
              <a:extLst>
                <a:ext uri="{FF2B5EF4-FFF2-40B4-BE49-F238E27FC236}">
                  <a16:creationId xmlns:a16="http://schemas.microsoft.com/office/drawing/2014/main" id="{4507D2DB-11D1-4473-96D0-E0C73171F2CF}"/>
                </a:ext>
              </a:extLst>
            </p:cNvPr>
            <p:cNvSpPr>
              <a:spLocks/>
            </p:cNvSpPr>
            <p:nvPr/>
          </p:nvSpPr>
          <p:spPr bwMode="auto">
            <a:xfrm>
              <a:off x="4906" y="3967"/>
              <a:ext cx="94" cy="62"/>
            </a:xfrm>
            <a:custGeom>
              <a:avLst/>
              <a:gdLst>
                <a:gd name="T0" fmla="*/ 0 w 189"/>
                <a:gd name="T1" fmla="*/ 0 h 185"/>
                <a:gd name="T2" fmla="*/ 4 w 189"/>
                <a:gd name="T3" fmla="*/ 0 h 185"/>
                <a:gd name="T4" fmla="*/ 5 w 189"/>
                <a:gd name="T5" fmla="*/ 0 h 185"/>
                <a:gd name="T6" fmla="*/ 4 w 189"/>
                <a:gd name="T7" fmla="*/ 1 h 185"/>
                <a:gd name="T8" fmla="*/ 2 w 189"/>
                <a:gd name="T9" fmla="*/ 0 h 185"/>
                <a:gd name="T10" fmla="*/ 0 w 189"/>
                <a:gd name="T11" fmla="*/ 0 h 185"/>
                <a:gd name="T12" fmla="*/ 0 w 189"/>
                <a:gd name="T13" fmla="*/ 0 h 185"/>
                <a:gd name="T14" fmla="*/ 0 w 189"/>
                <a:gd name="T15" fmla="*/ 0 h 185"/>
                <a:gd name="T16" fmla="*/ 0 60000 65536"/>
                <a:gd name="T17" fmla="*/ 0 60000 65536"/>
                <a:gd name="T18" fmla="*/ 0 60000 65536"/>
                <a:gd name="T19" fmla="*/ 0 60000 65536"/>
                <a:gd name="T20" fmla="*/ 0 60000 65536"/>
                <a:gd name="T21" fmla="*/ 0 60000 65536"/>
                <a:gd name="T22" fmla="*/ 0 60000 65536"/>
                <a:gd name="T23" fmla="*/ 0 60000 65536"/>
                <a:gd name="T24" fmla="*/ 0 w 189"/>
                <a:gd name="T25" fmla="*/ 0 h 185"/>
                <a:gd name="T26" fmla="*/ 189 w 189"/>
                <a:gd name="T27" fmla="*/ 185 h 1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9" h="185">
                  <a:moveTo>
                    <a:pt x="0" y="0"/>
                  </a:moveTo>
                  <a:lnTo>
                    <a:pt x="128" y="31"/>
                  </a:lnTo>
                  <a:lnTo>
                    <a:pt x="189" y="115"/>
                  </a:lnTo>
                  <a:lnTo>
                    <a:pt x="157" y="185"/>
                  </a:lnTo>
                  <a:lnTo>
                    <a:pt x="74" y="107"/>
                  </a:lnTo>
                  <a:lnTo>
                    <a:pt x="7" y="62"/>
                  </a:lnTo>
                  <a:lnTo>
                    <a:pt x="0"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8" name="Freeform 28">
              <a:extLst>
                <a:ext uri="{FF2B5EF4-FFF2-40B4-BE49-F238E27FC236}">
                  <a16:creationId xmlns:a16="http://schemas.microsoft.com/office/drawing/2014/main" id="{99992E1D-DC6F-45D8-858C-6ED8126ABE79}"/>
                </a:ext>
              </a:extLst>
            </p:cNvPr>
            <p:cNvSpPr>
              <a:spLocks/>
            </p:cNvSpPr>
            <p:nvPr/>
          </p:nvSpPr>
          <p:spPr bwMode="auto">
            <a:xfrm>
              <a:off x="4989" y="3871"/>
              <a:ext cx="53" cy="35"/>
            </a:xfrm>
            <a:custGeom>
              <a:avLst/>
              <a:gdLst>
                <a:gd name="T0" fmla="*/ 3 w 106"/>
                <a:gd name="T1" fmla="*/ 0 h 105"/>
                <a:gd name="T2" fmla="*/ 0 w 106"/>
                <a:gd name="T3" fmla="*/ 0 h 105"/>
                <a:gd name="T4" fmla="*/ 1 w 106"/>
                <a:gd name="T5" fmla="*/ 0 h 105"/>
                <a:gd name="T6" fmla="*/ 2 w 106"/>
                <a:gd name="T7" fmla="*/ 0 h 105"/>
                <a:gd name="T8" fmla="*/ 3 w 106"/>
                <a:gd name="T9" fmla="*/ 0 h 105"/>
                <a:gd name="T10" fmla="*/ 3 w 106"/>
                <a:gd name="T11" fmla="*/ 0 h 105"/>
                <a:gd name="T12" fmla="*/ 3 w 106"/>
                <a:gd name="T13" fmla="*/ 0 h 105"/>
                <a:gd name="T14" fmla="*/ 0 60000 65536"/>
                <a:gd name="T15" fmla="*/ 0 60000 65536"/>
                <a:gd name="T16" fmla="*/ 0 60000 65536"/>
                <a:gd name="T17" fmla="*/ 0 60000 65536"/>
                <a:gd name="T18" fmla="*/ 0 60000 65536"/>
                <a:gd name="T19" fmla="*/ 0 60000 65536"/>
                <a:gd name="T20" fmla="*/ 0 60000 65536"/>
                <a:gd name="T21" fmla="*/ 0 w 106"/>
                <a:gd name="T22" fmla="*/ 0 h 105"/>
                <a:gd name="T23" fmla="*/ 106 w 106"/>
                <a:gd name="T24" fmla="*/ 105 h 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6" h="105">
                  <a:moveTo>
                    <a:pt x="94" y="0"/>
                  </a:moveTo>
                  <a:lnTo>
                    <a:pt x="0" y="62"/>
                  </a:lnTo>
                  <a:lnTo>
                    <a:pt x="8" y="105"/>
                  </a:lnTo>
                  <a:lnTo>
                    <a:pt x="57" y="105"/>
                  </a:lnTo>
                  <a:lnTo>
                    <a:pt x="106" y="62"/>
                  </a:lnTo>
                  <a:lnTo>
                    <a:pt x="94"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59" name="Freeform 29">
              <a:extLst>
                <a:ext uri="{FF2B5EF4-FFF2-40B4-BE49-F238E27FC236}">
                  <a16:creationId xmlns:a16="http://schemas.microsoft.com/office/drawing/2014/main" id="{F3ACBF54-4E32-4C5B-B308-3A6631F19171}"/>
                </a:ext>
              </a:extLst>
            </p:cNvPr>
            <p:cNvSpPr>
              <a:spLocks/>
            </p:cNvSpPr>
            <p:nvPr/>
          </p:nvSpPr>
          <p:spPr bwMode="auto">
            <a:xfrm>
              <a:off x="5079" y="3872"/>
              <a:ext cx="54" cy="73"/>
            </a:xfrm>
            <a:custGeom>
              <a:avLst/>
              <a:gdLst>
                <a:gd name="T0" fmla="*/ 2 w 107"/>
                <a:gd name="T1" fmla="*/ 0 h 219"/>
                <a:gd name="T2" fmla="*/ 0 w 107"/>
                <a:gd name="T3" fmla="*/ 0 h 219"/>
                <a:gd name="T4" fmla="*/ 2 w 107"/>
                <a:gd name="T5" fmla="*/ 1 h 219"/>
                <a:gd name="T6" fmla="*/ 1 w 107"/>
                <a:gd name="T7" fmla="*/ 1 h 219"/>
                <a:gd name="T8" fmla="*/ 3 w 107"/>
                <a:gd name="T9" fmla="*/ 1 h 219"/>
                <a:gd name="T10" fmla="*/ 3 w 107"/>
                <a:gd name="T11" fmla="*/ 1 h 219"/>
                <a:gd name="T12" fmla="*/ 4 w 107"/>
                <a:gd name="T13" fmla="*/ 0 h 219"/>
                <a:gd name="T14" fmla="*/ 2 w 107"/>
                <a:gd name="T15" fmla="*/ 0 h 219"/>
                <a:gd name="T16" fmla="*/ 2 w 107"/>
                <a:gd name="T17" fmla="*/ 0 h 2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219"/>
                <a:gd name="T29" fmla="*/ 107 w 107"/>
                <a:gd name="T30" fmla="*/ 219 h 2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219">
                  <a:moveTo>
                    <a:pt x="45" y="0"/>
                  </a:moveTo>
                  <a:lnTo>
                    <a:pt x="0" y="57"/>
                  </a:lnTo>
                  <a:lnTo>
                    <a:pt x="50" y="153"/>
                  </a:lnTo>
                  <a:lnTo>
                    <a:pt x="28" y="219"/>
                  </a:lnTo>
                  <a:lnTo>
                    <a:pt x="95" y="188"/>
                  </a:lnTo>
                  <a:lnTo>
                    <a:pt x="79" y="127"/>
                  </a:lnTo>
                  <a:lnTo>
                    <a:pt x="107" y="66"/>
                  </a:lnTo>
                  <a:lnTo>
                    <a:pt x="45"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0" name="Freeform 30">
              <a:extLst>
                <a:ext uri="{FF2B5EF4-FFF2-40B4-BE49-F238E27FC236}">
                  <a16:creationId xmlns:a16="http://schemas.microsoft.com/office/drawing/2014/main" id="{C90089AB-BB29-497B-AAC0-CDC94BCF92A8}"/>
                </a:ext>
              </a:extLst>
            </p:cNvPr>
            <p:cNvSpPr>
              <a:spLocks/>
            </p:cNvSpPr>
            <p:nvPr/>
          </p:nvSpPr>
          <p:spPr bwMode="auto">
            <a:xfrm>
              <a:off x="5141" y="3758"/>
              <a:ext cx="130" cy="64"/>
            </a:xfrm>
            <a:custGeom>
              <a:avLst/>
              <a:gdLst>
                <a:gd name="T0" fmla="*/ 0 w 259"/>
                <a:gd name="T1" fmla="*/ 0 h 193"/>
                <a:gd name="T2" fmla="*/ 4 w 259"/>
                <a:gd name="T3" fmla="*/ 0 h 193"/>
                <a:gd name="T4" fmla="*/ 6 w 259"/>
                <a:gd name="T5" fmla="*/ 0 h 193"/>
                <a:gd name="T6" fmla="*/ 8 w 259"/>
                <a:gd name="T7" fmla="*/ 1 h 193"/>
                <a:gd name="T8" fmla="*/ 9 w 259"/>
                <a:gd name="T9" fmla="*/ 1 h 193"/>
                <a:gd name="T10" fmla="*/ 7 w 259"/>
                <a:gd name="T11" fmla="*/ 0 h 193"/>
                <a:gd name="T12" fmla="*/ 4 w 259"/>
                <a:gd name="T13" fmla="*/ 0 h 193"/>
                <a:gd name="T14" fmla="*/ 1 w 259"/>
                <a:gd name="T15" fmla="*/ 0 h 193"/>
                <a:gd name="T16" fmla="*/ 0 w 259"/>
                <a:gd name="T17" fmla="*/ 0 h 193"/>
                <a:gd name="T18" fmla="*/ 0 w 259"/>
                <a:gd name="T19" fmla="*/ 0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
                <a:gd name="T31" fmla="*/ 0 h 193"/>
                <a:gd name="T32" fmla="*/ 259 w 259"/>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 h="193">
                  <a:moveTo>
                    <a:pt x="0" y="70"/>
                  </a:moveTo>
                  <a:lnTo>
                    <a:pt x="107" y="39"/>
                  </a:lnTo>
                  <a:lnTo>
                    <a:pt x="185" y="84"/>
                  </a:lnTo>
                  <a:lnTo>
                    <a:pt x="239" y="193"/>
                  </a:lnTo>
                  <a:lnTo>
                    <a:pt x="259" y="153"/>
                  </a:lnTo>
                  <a:lnTo>
                    <a:pt x="198" y="35"/>
                  </a:lnTo>
                  <a:lnTo>
                    <a:pt x="111" y="0"/>
                  </a:lnTo>
                  <a:lnTo>
                    <a:pt x="16" y="22"/>
                  </a:lnTo>
                  <a:lnTo>
                    <a:pt x="0" y="7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1" name="Freeform 31">
              <a:extLst>
                <a:ext uri="{FF2B5EF4-FFF2-40B4-BE49-F238E27FC236}">
                  <a16:creationId xmlns:a16="http://schemas.microsoft.com/office/drawing/2014/main" id="{1AEEBED9-C1A2-4CA5-9DD8-4984BFC27DA9}"/>
                </a:ext>
              </a:extLst>
            </p:cNvPr>
            <p:cNvSpPr>
              <a:spLocks/>
            </p:cNvSpPr>
            <p:nvPr/>
          </p:nvSpPr>
          <p:spPr bwMode="auto">
            <a:xfrm>
              <a:off x="4951" y="3663"/>
              <a:ext cx="93" cy="64"/>
            </a:xfrm>
            <a:custGeom>
              <a:avLst/>
              <a:gdLst>
                <a:gd name="T0" fmla="*/ 6 w 186"/>
                <a:gd name="T1" fmla="*/ 0 h 194"/>
                <a:gd name="T2" fmla="*/ 4 w 186"/>
                <a:gd name="T3" fmla="*/ 0 h 194"/>
                <a:gd name="T4" fmla="*/ 3 w 186"/>
                <a:gd name="T5" fmla="*/ 0 h 194"/>
                <a:gd name="T6" fmla="*/ 1 w 186"/>
                <a:gd name="T7" fmla="*/ 1 h 194"/>
                <a:gd name="T8" fmla="*/ 0 w 186"/>
                <a:gd name="T9" fmla="*/ 1 h 194"/>
                <a:gd name="T10" fmla="*/ 1 w 186"/>
                <a:gd name="T11" fmla="*/ 0 h 194"/>
                <a:gd name="T12" fmla="*/ 1 w 186"/>
                <a:gd name="T13" fmla="*/ 0 h 194"/>
                <a:gd name="T14" fmla="*/ 3 w 186"/>
                <a:gd name="T15" fmla="*/ 0 h 194"/>
                <a:gd name="T16" fmla="*/ 5 w 186"/>
                <a:gd name="T17" fmla="*/ 0 h 194"/>
                <a:gd name="T18" fmla="*/ 6 w 186"/>
                <a:gd name="T19" fmla="*/ 0 h 194"/>
                <a:gd name="T20" fmla="*/ 6 w 186"/>
                <a:gd name="T21" fmla="*/ 0 h 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
                <a:gd name="T34" fmla="*/ 0 h 194"/>
                <a:gd name="T35" fmla="*/ 186 w 186"/>
                <a:gd name="T36" fmla="*/ 194 h 1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 h="194">
                  <a:moveTo>
                    <a:pt x="186" y="18"/>
                  </a:moveTo>
                  <a:lnTo>
                    <a:pt x="128" y="84"/>
                  </a:lnTo>
                  <a:lnTo>
                    <a:pt x="75" y="101"/>
                  </a:lnTo>
                  <a:lnTo>
                    <a:pt x="46" y="194"/>
                  </a:lnTo>
                  <a:lnTo>
                    <a:pt x="0" y="185"/>
                  </a:lnTo>
                  <a:lnTo>
                    <a:pt x="9" y="114"/>
                  </a:lnTo>
                  <a:lnTo>
                    <a:pt x="54" y="84"/>
                  </a:lnTo>
                  <a:lnTo>
                    <a:pt x="83" y="26"/>
                  </a:lnTo>
                  <a:lnTo>
                    <a:pt x="136" y="0"/>
                  </a:lnTo>
                  <a:lnTo>
                    <a:pt x="186" y="18"/>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2" name="Freeform 32">
              <a:extLst>
                <a:ext uri="{FF2B5EF4-FFF2-40B4-BE49-F238E27FC236}">
                  <a16:creationId xmlns:a16="http://schemas.microsoft.com/office/drawing/2014/main" id="{AEAACBDC-85E7-45C6-B5D9-1F5A85465EBB}"/>
                </a:ext>
              </a:extLst>
            </p:cNvPr>
            <p:cNvSpPr>
              <a:spLocks/>
            </p:cNvSpPr>
            <p:nvPr/>
          </p:nvSpPr>
          <p:spPr bwMode="auto">
            <a:xfrm>
              <a:off x="4663" y="3610"/>
              <a:ext cx="41" cy="15"/>
            </a:xfrm>
            <a:custGeom>
              <a:avLst/>
              <a:gdLst>
                <a:gd name="T0" fmla="*/ 0 w 83"/>
                <a:gd name="T1" fmla="*/ 0 h 44"/>
                <a:gd name="T2" fmla="*/ 0 w 83"/>
                <a:gd name="T3" fmla="*/ 0 h 44"/>
                <a:gd name="T4" fmla="*/ 2 w 83"/>
                <a:gd name="T5" fmla="*/ 0 h 44"/>
                <a:gd name="T6" fmla="*/ 1 w 83"/>
                <a:gd name="T7" fmla="*/ 0 h 44"/>
                <a:gd name="T8" fmla="*/ 0 w 83"/>
                <a:gd name="T9" fmla="*/ 0 h 44"/>
                <a:gd name="T10" fmla="*/ 0 w 83"/>
                <a:gd name="T11" fmla="*/ 0 h 44"/>
                <a:gd name="T12" fmla="*/ 0 60000 65536"/>
                <a:gd name="T13" fmla="*/ 0 60000 65536"/>
                <a:gd name="T14" fmla="*/ 0 60000 65536"/>
                <a:gd name="T15" fmla="*/ 0 60000 65536"/>
                <a:gd name="T16" fmla="*/ 0 60000 65536"/>
                <a:gd name="T17" fmla="*/ 0 60000 65536"/>
                <a:gd name="T18" fmla="*/ 0 w 83"/>
                <a:gd name="T19" fmla="*/ 0 h 44"/>
                <a:gd name="T20" fmla="*/ 83 w 83"/>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83" h="44">
                  <a:moveTo>
                    <a:pt x="0" y="17"/>
                  </a:moveTo>
                  <a:lnTo>
                    <a:pt x="29" y="44"/>
                  </a:lnTo>
                  <a:lnTo>
                    <a:pt x="83" y="27"/>
                  </a:lnTo>
                  <a:lnTo>
                    <a:pt x="62" y="0"/>
                  </a:lnTo>
                  <a:lnTo>
                    <a:pt x="0" y="17"/>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3" name="Freeform 33">
              <a:extLst>
                <a:ext uri="{FF2B5EF4-FFF2-40B4-BE49-F238E27FC236}">
                  <a16:creationId xmlns:a16="http://schemas.microsoft.com/office/drawing/2014/main" id="{C03323D6-6E96-4D83-8644-28415B99BBE9}"/>
                </a:ext>
              </a:extLst>
            </p:cNvPr>
            <p:cNvSpPr>
              <a:spLocks/>
            </p:cNvSpPr>
            <p:nvPr/>
          </p:nvSpPr>
          <p:spPr bwMode="auto">
            <a:xfrm>
              <a:off x="5151" y="3673"/>
              <a:ext cx="37" cy="56"/>
            </a:xfrm>
            <a:custGeom>
              <a:avLst/>
              <a:gdLst>
                <a:gd name="T0" fmla="*/ 2 w 74"/>
                <a:gd name="T1" fmla="*/ 0 h 167"/>
                <a:gd name="T2" fmla="*/ 1 w 74"/>
                <a:gd name="T3" fmla="*/ 0 h 167"/>
                <a:gd name="T4" fmla="*/ 1 w 74"/>
                <a:gd name="T5" fmla="*/ 1 h 167"/>
                <a:gd name="T6" fmla="*/ 1 w 74"/>
                <a:gd name="T7" fmla="*/ 1 h 167"/>
                <a:gd name="T8" fmla="*/ 0 w 74"/>
                <a:gd name="T9" fmla="*/ 0 h 167"/>
                <a:gd name="T10" fmla="*/ 1 w 74"/>
                <a:gd name="T11" fmla="*/ 0 h 167"/>
                <a:gd name="T12" fmla="*/ 2 w 74"/>
                <a:gd name="T13" fmla="*/ 0 h 167"/>
                <a:gd name="T14" fmla="*/ 2 w 74"/>
                <a:gd name="T15" fmla="*/ 0 h 167"/>
                <a:gd name="T16" fmla="*/ 0 60000 65536"/>
                <a:gd name="T17" fmla="*/ 0 60000 65536"/>
                <a:gd name="T18" fmla="*/ 0 60000 65536"/>
                <a:gd name="T19" fmla="*/ 0 60000 65536"/>
                <a:gd name="T20" fmla="*/ 0 60000 65536"/>
                <a:gd name="T21" fmla="*/ 0 60000 65536"/>
                <a:gd name="T22" fmla="*/ 0 60000 65536"/>
                <a:gd name="T23" fmla="*/ 0 60000 65536"/>
                <a:gd name="T24" fmla="*/ 0 w 74"/>
                <a:gd name="T25" fmla="*/ 0 h 167"/>
                <a:gd name="T26" fmla="*/ 74 w 74"/>
                <a:gd name="T27" fmla="*/ 167 h 1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4" h="167">
                  <a:moveTo>
                    <a:pt x="74" y="0"/>
                  </a:moveTo>
                  <a:lnTo>
                    <a:pt x="46" y="80"/>
                  </a:lnTo>
                  <a:lnTo>
                    <a:pt x="58" y="145"/>
                  </a:lnTo>
                  <a:lnTo>
                    <a:pt x="4" y="167"/>
                  </a:lnTo>
                  <a:lnTo>
                    <a:pt x="0" y="88"/>
                  </a:lnTo>
                  <a:lnTo>
                    <a:pt x="17" y="40"/>
                  </a:lnTo>
                  <a:lnTo>
                    <a:pt x="74"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4" name="Freeform 34">
              <a:extLst>
                <a:ext uri="{FF2B5EF4-FFF2-40B4-BE49-F238E27FC236}">
                  <a16:creationId xmlns:a16="http://schemas.microsoft.com/office/drawing/2014/main" id="{4D3EA422-FD87-47C2-9143-2D79A85DDA83}"/>
                </a:ext>
              </a:extLst>
            </p:cNvPr>
            <p:cNvSpPr>
              <a:spLocks/>
            </p:cNvSpPr>
            <p:nvPr/>
          </p:nvSpPr>
          <p:spPr bwMode="auto">
            <a:xfrm>
              <a:off x="5250" y="3677"/>
              <a:ext cx="37" cy="39"/>
            </a:xfrm>
            <a:custGeom>
              <a:avLst/>
              <a:gdLst>
                <a:gd name="T0" fmla="*/ 0 w 74"/>
                <a:gd name="T1" fmla="*/ 0 h 115"/>
                <a:gd name="T2" fmla="*/ 1 w 74"/>
                <a:gd name="T3" fmla="*/ 0 h 115"/>
                <a:gd name="T4" fmla="*/ 2 w 74"/>
                <a:gd name="T5" fmla="*/ 0 h 115"/>
                <a:gd name="T6" fmla="*/ 2 w 74"/>
                <a:gd name="T7" fmla="*/ 0 h 115"/>
                <a:gd name="T8" fmla="*/ 1 w 74"/>
                <a:gd name="T9" fmla="*/ 0 h 115"/>
                <a:gd name="T10" fmla="*/ 0 w 74"/>
                <a:gd name="T11" fmla="*/ 0 h 115"/>
                <a:gd name="T12" fmla="*/ 0 w 74"/>
                <a:gd name="T13" fmla="*/ 0 h 115"/>
                <a:gd name="T14" fmla="*/ 0 60000 65536"/>
                <a:gd name="T15" fmla="*/ 0 60000 65536"/>
                <a:gd name="T16" fmla="*/ 0 60000 65536"/>
                <a:gd name="T17" fmla="*/ 0 60000 65536"/>
                <a:gd name="T18" fmla="*/ 0 60000 65536"/>
                <a:gd name="T19" fmla="*/ 0 60000 65536"/>
                <a:gd name="T20" fmla="*/ 0 60000 65536"/>
                <a:gd name="T21" fmla="*/ 0 w 74"/>
                <a:gd name="T22" fmla="*/ 0 h 115"/>
                <a:gd name="T23" fmla="*/ 74 w 74"/>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15">
                  <a:moveTo>
                    <a:pt x="0" y="0"/>
                  </a:moveTo>
                  <a:lnTo>
                    <a:pt x="21" y="70"/>
                  </a:lnTo>
                  <a:lnTo>
                    <a:pt x="70" y="115"/>
                  </a:lnTo>
                  <a:lnTo>
                    <a:pt x="74" y="53"/>
                  </a:lnTo>
                  <a:lnTo>
                    <a:pt x="41" y="9"/>
                  </a:lnTo>
                  <a:lnTo>
                    <a:pt x="0"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5" name="Freeform 35">
              <a:extLst>
                <a:ext uri="{FF2B5EF4-FFF2-40B4-BE49-F238E27FC236}">
                  <a16:creationId xmlns:a16="http://schemas.microsoft.com/office/drawing/2014/main" id="{B5EB60C2-324A-4D26-894C-EC7C0F797024}"/>
                </a:ext>
              </a:extLst>
            </p:cNvPr>
            <p:cNvSpPr>
              <a:spLocks/>
            </p:cNvSpPr>
            <p:nvPr/>
          </p:nvSpPr>
          <p:spPr bwMode="auto">
            <a:xfrm>
              <a:off x="4828" y="3461"/>
              <a:ext cx="45" cy="32"/>
            </a:xfrm>
            <a:custGeom>
              <a:avLst/>
              <a:gdLst>
                <a:gd name="T0" fmla="*/ 0 w 91"/>
                <a:gd name="T1" fmla="*/ 0 h 97"/>
                <a:gd name="T2" fmla="*/ 0 w 91"/>
                <a:gd name="T3" fmla="*/ 0 h 97"/>
                <a:gd name="T4" fmla="*/ 2 w 91"/>
                <a:gd name="T5" fmla="*/ 0 h 97"/>
                <a:gd name="T6" fmla="*/ 1 w 91"/>
                <a:gd name="T7" fmla="*/ 0 h 97"/>
                <a:gd name="T8" fmla="*/ 0 w 91"/>
                <a:gd name="T9" fmla="*/ 0 h 97"/>
                <a:gd name="T10" fmla="*/ 0 w 91"/>
                <a:gd name="T11" fmla="*/ 0 h 97"/>
                <a:gd name="T12" fmla="*/ 0 60000 65536"/>
                <a:gd name="T13" fmla="*/ 0 60000 65536"/>
                <a:gd name="T14" fmla="*/ 0 60000 65536"/>
                <a:gd name="T15" fmla="*/ 0 60000 65536"/>
                <a:gd name="T16" fmla="*/ 0 60000 65536"/>
                <a:gd name="T17" fmla="*/ 0 60000 65536"/>
                <a:gd name="T18" fmla="*/ 0 w 91"/>
                <a:gd name="T19" fmla="*/ 0 h 97"/>
                <a:gd name="T20" fmla="*/ 91 w 91"/>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91" h="97">
                  <a:moveTo>
                    <a:pt x="0" y="0"/>
                  </a:moveTo>
                  <a:lnTo>
                    <a:pt x="21" y="97"/>
                  </a:lnTo>
                  <a:lnTo>
                    <a:pt x="91" y="44"/>
                  </a:lnTo>
                  <a:lnTo>
                    <a:pt x="54" y="0"/>
                  </a:lnTo>
                  <a:lnTo>
                    <a:pt x="0"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6" name="Freeform 36">
              <a:extLst>
                <a:ext uri="{FF2B5EF4-FFF2-40B4-BE49-F238E27FC236}">
                  <a16:creationId xmlns:a16="http://schemas.microsoft.com/office/drawing/2014/main" id="{7E9E7D82-232D-432C-834A-0C747905F6F9}"/>
                </a:ext>
              </a:extLst>
            </p:cNvPr>
            <p:cNvSpPr>
              <a:spLocks/>
            </p:cNvSpPr>
            <p:nvPr/>
          </p:nvSpPr>
          <p:spPr bwMode="auto">
            <a:xfrm>
              <a:off x="4813" y="3907"/>
              <a:ext cx="52" cy="94"/>
            </a:xfrm>
            <a:custGeom>
              <a:avLst/>
              <a:gdLst>
                <a:gd name="T0" fmla="*/ 0 w 102"/>
                <a:gd name="T1" fmla="*/ 0 h 282"/>
                <a:gd name="T2" fmla="*/ 1 w 102"/>
                <a:gd name="T3" fmla="*/ 0 h 282"/>
                <a:gd name="T4" fmla="*/ 3 w 102"/>
                <a:gd name="T5" fmla="*/ 0 h 282"/>
                <a:gd name="T6" fmla="*/ 2 w 102"/>
                <a:gd name="T7" fmla="*/ 1 h 282"/>
                <a:gd name="T8" fmla="*/ 3 w 102"/>
                <a:gd name="T9" fmla="*/ 1 h 282"/>
                <a:gd name="T10" fmla="*/ 4 w 102"/>
                <a:gd name="T11" fmla="*/ 1 h 282"/>
                <a:gd name="T12" fmla="*/ 3 w 102"/>
                <a:gd name="T13" fmla="*/ 0 h 282"/>
                <a:gd name="T14" fmla="*/ 2 w 102"/>
                <a:gd name="T15" fmla="*/ 0 h 282"/>
                <a:gd name="T16" fmla="*/ 0 w 102"/>
                <a:gd name="T17" fmla="*/ 0 h 282"/>
                <a:gd name="T18" fmla="*/ 0 w 102"/>
                <a:gd name="T19" fmla="*/ 0 h 2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2"/>
                <a:gd name="T31" fmla="*/ 0 h 282"/>
                <a:gd name="T32" fmla="*/ 102 w 102"/>
                <a:gd name="T33" fmla="*/ 282 h 2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2" h="282">
                  <a:moveTo>
                    <a:pt x="0" y="0"/>
                  </a:moveTo>
                  <a:lnTo>
                    <a:pt x="16" y="75"/>
                  </a:lnTo>
                  <a:lnTo>
                    <a:pt x="65" y="114"/>
                  </a:lnTo>
                  <a:lnTo>
                    <a:pt x="56" y="190"/>
                  </a:lnTo>
                  <a:lnTo>
                    <a:pt x="85" y="282"/>
                  </a:lnTo>
                  <a:lnTo>
                    <a:pt x="102" y="167"/>
                  </a:lnTo>
                  <a:lnTo>
                    <a:pt x="82" y="66"/>
                  </a:lnTo>
                  <a:lnTo>
                    <a:pt x="40" y="5"/>
                  </a:lnTo>
                  <a:lnTo>
                    <a:pt x="0" y="0"/>
                  </a:lnTo>
                  <a:close/>
                </a:path>
              </a:pathLst>
            </a:custGeom>
            <a:solidFill>
              <a:srgbClr val="C6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7" name="Freeform 37">
              <a:extLst>
                <a:ext uri="{FF2B5EF4-FFF2-40B4-BE49-F238E27FC236}">
                  <a16:creationId xmlns:a16="http://schemas.microsoft.com/office/drawing/2014/main" id="{698F9867-C97A-40F6-85CE-F616E0376A8C}"/>
                </a:ext>
              </a:extLst>
            </p:cNvPr>
            <p:cNvSpPr>
              <a:spLocks/>
            </p:cNvSpPr>
            <p:nvPr/>
          </p:nvSpPr>
          <p:spPr bwMode="auto">
            <a:xfrm>
              <a:off x="4014" y="3400"/>
              <a:ext cx="1617" cy="843"/>
            </a:xfrm>
            <a:custGeom>
              <a:avLst/>
              <a:gdLst>
                <a:gd name="T0" fmla="*/ 40 w 3235"/>
                <a:gd name="T1" fmla="*/ 0 h 2531"/>
                <a:gd name="T2" fmla="*/ 24 w 3235"/>
                <a:gd name="T3" fmla="*/ 1 h 2531"/>
                <a:gd name="T4" fmla="*/ 9 w 3235"/>
                <a:gd name="T5" fmla="*/ 2 h 2531"/>
                <a:gd name="T6" fmla="*/ 2 w 3235"/>
                <a:gd name="T7" fmla="*/ 4 h 2531"/>
                <a:gd name="T8" fmla="*/ 0 w 3235"/>
                <a:gd name="T9" fmla="*/ 5 h 2531"/>
                <a:gd name="T10" fmla="*/ 1 w 3235"/>
                <a:gd name="T11" fmla="*/ 7 h 2531"/>
                <a:gd name="T12" fmla="*/ 7 w 3235"/>
                <a:gd name="T13" fmla="*/ 8 h 2531"/>
                <a:gd name="T14" fmla="*/ 18 w 3235"/>
                <a:gd name="T15" fmla="*/ 9 h 2531"/>
                <a:gd name="T16" fmla="*/ 32 w 3235"/>
                <a:gd name="T17" fmla="*/ 10 h 2531"/>
                <a:gd name="T18" fmla="*/ 48 w 3235"/>
                <a:gd name="T19" fmla="*/ 10 h 2531"/>
                <a:gd name="T20" fmla="*/ 61 w 3235"/>
                <a:gd name="T21" fmla="*/ 10 h 2531"/>
                <a:gd name="T22" fmla="*/ 73 w 3235"/>
                <a:gd name="T23" fmla="*/ 10 h 2531"/>
                <a:gd name="T24" fmla="*/ 84 w 3235"/>
                <a:gd name="T25" fmla="*/ 9 h 2531"/>
                <a:gd name="T26" fmla="*/ 93 w 3235"/>
                <a:gd name="T27" fmla="*/ 8 h 2531"/>
                <a:gd name="T28" fmla="*/ 99 w 3235"/>
                <a:gd name="T29" fmla="*/ 7 h 2531"/>
                <a:gd name="T30" fmla="*/ 101 w 3235"/>
                <a:gd name="T31" fmla="*/ 5 h 2531"/>
                <a:gd name="T32" fmla="*/ 98 w 3235"/>
                <a:gd name="T33" fmla="*/ 3 h 2531"/>
                <a:gd name="T34" fmla="*/ 92 w 3235"/>
                <a:gd name="T35" fmla="*/ 2 h 2531"/>
                <a:gd name="T36" fmla="*/ 79 w 3235"/>
                <a:gd name="T37" fmla="*/ 1 h 2531"/>
                <a:gd name="T38" fmla="*/ 61 w 3235"/>
                <a:gd name="T39" fmla="*/ 0 h 2531"/>
                <a:gd name="T40" fmla="*/ 63 w 3235"/>
                <a:gd name="T41" fmla="*/ 0 h 2531"/>
                <a:gd name="T42" fmla="*/ 80 w 3235"/>
                <a:gd name="T43" fmla="*/ 1 h 2531"/>
                <a:gd name="T44" fmla="*/ 92 w 3235"/>
                <a:gd name="T45" fmla="*/ 2 h 2531"/>
                <a:gd name="T46" fmla="*/ 99 w 3235"/>
                <a:gd name="T47" fmla="*/ 4 h 2531"/>
                <a:gd name="T48" fmla="*/ 99 w 3235"/>
                <a:gd name="T49" fmla="*/ 6 h 2531"/>
                <a:gd name="T50" fmla="*/ 95 w 3235"/>
                <a:gd name="T51" fmla="*/ 7 h 2531"/>
                <a:gd name="T52" fmla="*/ 87 w 3235"/>
                <a:gd name="T53" fmla="*/ 8 h 2531"/>
                <a:gd name="T54" fmla="*/ 76 w 3235"/>
                <a:gd name="T55" fmla="*/ 9 h 2531"/>
                <a:gd name="T56" fmla="*/ 63 w 3235"/>
                <a:gd name="T57" fmla="*/ 10 h 2531"/>
                <a:gd name="T58" fmla="*/ 51 w 3235"/>
                <a:gd name="T59" fmla="*/ 10 h 2531"/>
                <a:gd name="T60" fmla="*/ 37 w 3235"/>
                <a:gd name="T61" fmla="*/ 10 h 2531"/>
                <a:gd name="T62" fmla="*/ 25 w 3235"/>
                <a:gd name="T63" fmla="*/ 10 h 2531"/>
                <a:gd name="T64" fmla="*/ 15 w 3235"/>
                <a:gd name="T65" fmla="*/ 9 h 2531"/>
                <a:gd name="T66" fmla="*/ 6 w 3235"/>
                <a:gd name="T67" fmla="*/ 8 h 2531"/>
                <a:gd name="T68" fmla="*/ 2 w 3235"/>
                <a:gd name="T69" fmla="*/ 7 h 2531"/>
                <a:gd name="T70" fmla="*/ 0 w 3235"/>
                <a:gd name="T71" fmla="*/ 5 h 2531"/>
                <a:gd name="T72" fmla="*/ 1 w 3235"/>
                <a:gd name="T73" fmla="*/ 4 h 2531"/>
                <a:gd name="T74" fmla="*/ 6 w 3235"/>
                <a:gd name="T75" fmla="*/ 3 h 2531"/>
                <a:gd name="T76" fmla="*/ 15 w 3235"/>
                <a:gd name="T77" fmla="*/ 2 h 2531"/>
                <a:gd name="T78" fmla="*/ 27 w 3235"/>
                <a:gd name="T79" fmla="*/ 1 h 2531"/>
                <a:gd name="T80" fmla="*/ 41 w 3235"/>
                <a:gd name="T81" fmla="*/ 0 h 2531"/>
                <a:gd name="T82" fmla="*/ 48 w 3235"/>
                <a:gd name="T83" fmla="*/ 0 h 25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35"/>
                <a:gd name="T127" fmla="*/ 0 h 2531"/>
                <a:gd name="T128" fmla="*/ 3235 w 3235"/>
                <a:gd name="T129" fmla="*/ 2531 h 25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35" h="2531">
                  <a:moveTo>
                    <a:pt x="1558" y="0"/>
                  </a:moveTo>
                  <a:lnTo>
                    <a:pt x="1280" y="31"/>
                  </a:lnTo>
                  <a:lnTo>
                    <a:pt x="1008" y="98"/>
                  </a:lnTo>
                  <a:lnTo>
                    <a:pt x="780" y="184"/>
                  </a:lnTo>
                  <a:lnTo>
                    <a:pt x="516" y="336"/>
                  </a:lnTo>
                  <a:lnTo>
                    <a:pt x="306" y="524"/>
                  </a:lnTo>
                  <a:lnTo>
                    <a:pt x="176" y="685"/>
                  </a:lnTo>
                  <a:lnTo>
                    <a:pt x="66" y="887"/>
                  </a:lnTo>
                  <a:lnTo>
                    <a:pt x="12" y="1075"/>
                  </a:lnTo>
                  <a:lnTo>
                    <a:pt x="0" y="1236"/>
                  </a:lnTo>
                  <a:lnTo>
                    <a:pt x="0" y="1380"/>
                  </a:lnTo>
                  <a:lnTo>
                    <a:pt x="58" y="1621"/>
                  </a:lnTo>
                  <a:lnTo>
                    <a:pt x="134" y="1783"/>
                  </a:lnTo>
                  <a:lnTo>
                    <a:pt x="247" y="1944"/>
                  </a:lnTo>
                  <a:lnTo>
                    <a:pt x="398" y="2101"/>
                  </a:lnTo>
                  <a:lnTo>
                    <a:pt x="592" y="2249"/>
                  </a:lnTo>
                  <a:lnTo>
                    <a:pt x="793" y="2361"/>
                  </a:lnTo>
                  <a:lnTo>
                    <a:pt x="1045" y="2450"/>
                  </a:lnTo>
                  <a:lnTo>
                    <a:pt x="1293" y="2504"/>
                  </a:lnTo>
                  <a:lnTo>
                    <a:pt x="1558" y="2531"/>
                  </a:lnTo>
                  <a:lnTo>
                    <a:pt x="1742" y="2527"/>
                  </a:lnTo>
                  <a:lnTo>
                    <a:pt x="1965" y="2499"/>
                  </a:lnTo>
                  <a:lnTo>
                    <a:pt x="2121" y="2468"/>
                  </a:lnTo>
                  <a:lnTo>
                    <a:pt x="2344" y="2396"/>
                  </a:lnTo>
                  <a:lnTo>
                    <a:pt x="2528" y="2312"/>
                  </a:lnTo>
                  <a:lnTo>
                    <a:pt x="2718" y="2195"/>
                  </a:lnTo>
                  <a:lnTo>
                    <a:pt x="2865" y="2070"/>
                  </a:lnTo>
                  <a:lnTo>
                    <a:pt x="2994" y="1931"/>
                  </a:lnTo>
                  <a:lnTo>
                    <a:pt x="3117" y="1751"/>
                  </a:lnTo>
                  <a:lnTo>
                    <a:pt x="3193" y="1581"/>
                  </a:lnTo>
                  <a:lnTo>
                    <a:pt x="3235" y="1380"/>
                  </a:lnTo>
                  <a:lnTo>
                    <a:pt x="3235" y="1196"/>
                  </a:lnTo>
                  <a:lnTo>
                    <a:pt x="3205" y="1017"/>
                  </a:lnTo>
                  <a:lnTo>
                    <a:pt x="3146" y="846"/>
                  </a:lnTo>
                  <a:lnTo>
                    <a:pt x="3049" y="668"/>
                  </a:lnTo>
                  <a:lnTo>
                    <a:pt x="2953" y="538"/>
                  </a:lnTo>
                  <a:lnTo>
                    <a:pt x="2764" y="363"/>
                  </a:lnTo>
                  <a:lnTo>
                    <a:pt x="2528" y="214"/>
                  </a:lnTo>
                  <a:lnTo>
                    <a:pt x="2230" y="93"/>
                  </a:lnTo>
                  <a:lnTo>
                    <a:pt x="1969" y="26"/>
                  </a:lnTo>
                  <a:lnTo>
                    <a:pt x="1709" y="4"/>
                  </a:lnTo>
                  <a:lnTo>
                    <a:pt x="2020" y="58"/>
                  </a:lnTo>
                  <a:lnTo>
                    <a:pt x="2309" y="139"/>
                  </a:lnTo>
                  <a:lnTo>
                    <a:pt x="2575" y="268"/>
                  </a:lnTo>
                  <a:lnTo>
                    <a:pt x="2789" y="421"/>
                  </a:lnTo>
                  <a:lnTo>
                    <a:pt x="2953" y="587"/>
                  </a:lnTo>
                  <a:lnTo>
                    <a:pt x="3091" y="801"/>
                  </a:lnTo>
                  <a:lnTo>
                    <a:pt x="3180" y="1025"/>
                  </a:lnTo>
                  <a:lnTo>
                    <a:pt x="3209" y="1218"/>
                  </a:lnTo>
                  <a:lnTo>
                    <a:pt x="3196" y="1402"/>
                  </a:lnTo>
                  <a:lnTo>
                    <a:pt x="3138" y="1621"/>
                  </a:lnTo>
                  <a:lnTo>
                    <a:pt x="3045" y="1800"/>
                  </a:lnTo>
                  <a:lnTo>
                    <a:pt x="2940" y="1944"/>
                  </a:lnTo>
                  <a:lnTo>
                    <a:pt x="2814" y="2070"/>
                  </a:lnTo>
                  <a:lnTo>
                    <a:pt x="2617" y="2213"/>
                  </a:lnTo>
                  <a:lnTo>
                    <a:pt x="2453" y="2303"/>
                  </a:lnTo>
                  <a:lnTo>
                    <a:pt x="2256" y="2383"/>
                  </a:lnTo>
                  <a:lnTo>
                    <a:pt x="2046" y="2441"/>
                  </a:lnTo>
                  <a:lnTo>
                    <a:pt x="1788" y="2478"/>
                  </a:lnTo>
                  <a:lnTo>
                    <a:pt x="1646" y="2487"/>
                  </a:lnTo>
                  <a:lnTo>
                    <a:pt x="1419" y="2478"/>
                  </a:lnTo>
                  <a:lnTo>
                    <a:pt x="1184" y="2441"/>
                  </a:lnTo>
                  <a:lnTo>
                    <a:pt x="991" y="2387"/>
                  </a:lnTo>
                  <a:lnTo>
                    <a:pt x="802" y="2315"/>
                  </a:lnTo>
                  <a:lnTo>
                    <a:pt x="616" y="2217"/>
                  </a:lnTo>
                  <a:lnTo>
                    <a:pt x="487" y="2124"/>
                  </a:lnTo>
                  <a:lnTo>
                    <a:pt x="343" y="2003"/>
                  </a:lnTo>
                  <a:lnTo>
                    <a:pt x="218" y="1850"/>
                  </a:lnTo>
                  <a:lnTo>
                    <a:pt x="146" y="1742"/>
                  </a:lnTo>
                  <a:lnTo>
                    <a:pt x="84" y="1599"/>
                  </a:lnTo>
                  <a:lnTo>
                    <a:pt x="45" y="1456"/>
                  </a:lnTo>
                  <a:lnTo>
                    <a:pt x="29" y="1281"/>
                  </a:lnTo>
                  <a:lnTo>
                    <a:pt x="33" y="1164"/>
                  </a:lnTo>
                  <a:lnTo>
                    <a:pt x="49" y="1039"/>
                  </a:lnTo>
                  <a:lnTo>
                    <a:pt x="100" y="869"/>
                  </a:lnTo>
                  <a:lnTo>
                    <a:pt x="192" y="699"/>
                  </a:lnTo>
                  <a:lnTo>
                    <a:pt x="340" y="515"/>
                  </a:lnTo>
                  <a:lnTo>
                    <a:pt x="503" y="372"/>
                  </a:lnTo>
                  <a:lnTo>
                    <a:pt x="701" y="242"/>
                  </a:lnTo>
                  <a:lnTo>
                    <a:pt x="890" y="156"/>
                  </a:lnTo>
                  <a:lnTo>
                    <a:pt x="1104" y="85"/>
                  </a:lnTo>
                  <a:lnTo>
                    <a:pt x="1326" y="40"/>
                  </a:lnTo>
                  <a:lnTo>
                    <a:pt x="15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8" name="Freeform 38">
              <a:extLst>
                <a:ext uri="{FF2B5EF4-FFF2-40B4-BE49-F238E27FC236}">
                  <a16:creationId xmlns:a16="http://schemas.microsoft.com/office/drawing/2014/main" id="{6EE89F12-3FDB-4A17-987A-E40D3A5BEAE4}"/>
                </a:ext>
              </a:extLst>
            </p:cNvPr>
            <p:cNvSpPr>
              <a:spLocks/>
            </p:cNvSpPr>
            <p:nvPr/>
          </p:nvSpPr>
          <p:spPr bwMode="auto">
            <a:xfrm>
              <a:off x="4098" y="3747"/>
              <a:ext cx="1461" cy="442"/>
            </a:xfrm>
            <a:custGeom>
              <a:avLst/>
              <a:gdLst>
                <a:gd name="T0" fmla="*/ 0 w 2924"/>
                <a:gd name="T1" fmla="*/ 1 h 1326"/>
                <a:gd name="T2" fmla="*/ 0 w 2924"/>
                <a:gd name="T3" fmla="*/ 1 h 1326"/>
                <a:gd name="T4" fmla="*/ 0 w 2924"/>
                <a:gd name="T5" fmla="*/ 2 h 1326"/>
                <a:gd name="T6" fmla="*/ 2 w 2924"/>
                <a:gd name="T7" fmla="*/ 2 h 1326"/>
                <a:gd name="T8" fmla="*/ 6 w 2924"/>
                <a:gd name="T9" fmla="*/ 3 h 1326"/>
                <a:gd name="T10" fmla="*/ 11 w 2924"/>
                <a:gd name="T11" fmla="*/ 4 h 1326"/>
                <a:gd name="T12" fmla="*/ 19 w 2924"/>
                <a:gd name="T13" fmla="*/ 5 h 1326"/>
                <a:gd name="T14" fmla="*/ 27 w 2924"/>
                <a:gd name="T15" fmla="*/ 5 h 1326"/>
                <a:gd name="T16" fmla="*/ 37 w 2924"/>
                <a:gd name="T17" fmla="*/ 5 h 1326"/>
                <a:gd name="T18" fmla="*/ 46 w 2924"/>
                <a:gd name="T19" fmla="*/ 5 h 1326"/>
                <a:gd name="T20" fmla="*/ 54 w 2924"/>
                <a:gd name="T21" fmla="*/ 5 h 1326"/>
                <a:gd name="T22" fmla="*/ 64 w 2924"/>
                <a:gd name="T23" fmla="*/ 5 h 1326"/>
                <a:gd name="T24" fmla="*/ 73 w 2924"/>
                <a:gd name="T25" fmla="*/ 5 h 1326"/>
                <a:gd name="T26" fmla="*/ 80 w 2924"/>
                <a:gd name="T27" fmla="*/ 4 h 1326"/>
                <a:gd name="T28" fmla="*/ 85 w 2924"/>
                <a:gd name="T29" fmla="*/ 3 h 1326"/>
                <a:gd name="T30" fmla="*/ 89 w 2924"/>
                <a:gd name="T31" fmla="*/ 2 h 1326"/>
                <a:gd name="T32" fmla="*/ 90 w 2924"/>
                <a:gd name="T33" fmla="*/ 1 h 1326"/>
                <a:gd name="T34" fmla="*/ 91 w 2924"/>
                <a:gd name="T35" fmla="*/ 1 h 1326"/>
                <a:gd name="T36" fmla="*/ 90 w 2924"/>
                <a:gd name="T37" fmla="*/ 0 h 1326"/>
                <a:gd name="T38" fmla="*/ 90 w 2924"/>
                <a:gd name="T39" fmla="*/ 1 h 1326"/>
                <a:gd name="T40" fmla="*/ 90 w 2924"/>
                <a:gd name="T41" fmla="*/ 2 h 1326"/>
                <a:gd name="T42" fmla="*/ 88 w 2924"/>
                <a:gd name="T43" fmla="*/ 2 h 1326"/>
                <a:gd name="T44" fmla="*/ 85 w 2924"/>
                <a:gd name="T45" fmla="*/ 3 h 1326"/>
                <a:gd name="T46" fmla="*/ 82 w 2924"/>
                <a:gd name="T47" fmla="*/ 3 h 1326"/>
                <a:gd name="T48" fmla="*/ 77 w 2924"/>
                <a:gd name="T49" fmla="*/ 4 h 1326"/>
                <a:gd name="T50" fmla="*/ 70 w 2924"/>
                <a:gd name="T51" fmla="*/ 5 h 1326"/>
                <a:gd name="T52" fmla="*/ 62 w 2924"/>
                <a:gd name="T53" fmla="*/ 5 h 1326"/>
                <a:gd name="T54" fmla="*/ 52 w 2924"/>
                <a:gd name="T55" fmla="*/ 5 h 1326"/>
                <a:gd name="T56" fmla="*/ 40 w 2924"/>
                <a:gd name="T57" fmla="*/ 5 h 1326"/>
                <a:gd name="T58" fmla="*/ 34 w 2924"/>
                <a:gd name="T59" fmla="*/ 5 h 1326"/>
                <a:gd name="T60" fmla="*/ 25 w 2924"/>
                <a:gd name="T61" fmla="*/ 5 h 1326"/>
                <a:gd name="T62" fmla="*/ 18 w 2924"/>
                <a:gd name="T63" fmla="*/ 5 h 1326"/>
                <a:gd name="T64" fmla="*/ 12 w 2924"/>
                <a:gd name="T65" fmla="*/ 4 h 1326"/>
                <a:gd name="T66" fmla="*/ 9 w 2924"/>
                <a:gd name="T67" fmla="*/ 4 h 1326"/>
                <a:gd name="T68" fmla="*/ 4 w 2924"/>
                <a:gd name="T69" fmla="*/ 3 h 1326"/>
                <a:gd name="T70" fmla="*/ 2 w 2924"/>
                <a:gd name="T71" fmla="*/ 2 h 1326"/>
                <a:gd name="T72" fmla="*/ 0 w 2924"/>
                <a:gd name="T73" fmla="*/ 1 h 1326"/>
                <a:gd name="T74" fmla="*/ 0 w 2924"/>
                <a:gd name="T75" fmla="*/ 1 h 1326"/>
                <a:gd name="T76" fmla="*/ 0 w 2924"/>
                <a:gd name="T77" fmla="*/ 1 h 13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24"/>
                <a:gd name="T118" fmla="*/ 0 h 1326"/>
                <a:gd name="T119" fmla="*/ 2924 w 2924"/>
                <a:gd name="T120" fmla="*/ 1326 h 13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24" h="1326">
                  <a:moveTo>
                    <a:pt x="9" y="144"/>
                  </a:moveTo>
                  <a:lnTo>
                    <a:pt x="0" y="278"/>
                  </a:lnTo>
                  <a:lnTo>
                    <a:pt x="13" y="399"/>
                  </a:lnTo>
                  <a:lnTo>
                    <a:pt x="68" y="578"/>
                  </a:lnTo>
                  <a:lnTo>
                    <a:pt x="215" y="794"/>
                  </a:lnTo>
                  <a:lnTo>
                    <a:pt x="374" y="969"/>
                  </a:lnTo>
                  <a:lnTo>
                    <a:pt x="609" y="1125"/>
                  </a:lnTo>
                  <a:lnTo>
                    <a:pt x="887" y="1242"/>
                  </a:lnTo>
                  <a:lnTo>
                    <a:pt x="1202" y="1313"/>
                  </a:lnTo>
                  <a:lnTo>
                    <a:pt x="1487" y="1326"/>
                  </a:lnTo>
                  <a:lnTo>
                    <a:pt x="1739" y="1309"/>
                  </a:lnTo>
                  <a:lnTo>
                    <a:pt x="2050" y="1242"/>
                  </a:lnTo>
                  <a:lnTo>
                    <a:pt x="2345" y="1102"/>
                  </a:lnTo>
                  <a:lnTo>
                    <a:pt x="2584" y="928"/>
                  </a:lnTo>
                  <a:lnTo>
                    <a:pt x="2748" y="749"/>
                  </a:lnTo>
                  <a:lnTo>
                    <a:pt x="2849" y="552"/>
                  </a:lnTo>
                  <a:lnTo>
                    <a:pt x="2908" y="337"/>
                  </a:lnTo>
                  <a:lnTo>
                    <a:pt x="2924" y="167"/>
                  </a:lnTo>
                  <a:lnTo>
                    <a:pt x="2899" y="0"/>
                  </a:lnTo>
                  <a:lnTo>
                    <a:pt x="2904" y="212"/>
                  </a:lnTo>
                  <a:lnTo>
                    <a:pt x="2886" y="373"/>
                  </a:lnTo>
                  <a:lnTo>
                    <a:pt x="2827" y="556"/>
                  </a:lnTo>
                  <a:lnTo>
                    <a:pt x="2748" y="713"/>
                  </a:lnTo>
                  <a:lnTo>
                    <a:pt x="2639" y="843"/>
                  </a:lnTo>
                  <a:lnTo>
                    <a:pt x="2479" y="986"/>
                  </a:lnTo>
                  <a:lnTo>
                    <a:pt x="2253" y="1130"/>
                  </a:lnTo>
                  <a:lnTo>
                    <a:pt x="1991" y="1237"/>
                  </a:lnTo>
                  <a:lnTo>
                    <a:pt x="1685" y="1295"/>
                  </a:lnTo>
                  <a:lnTo>
                    <a:pt x="1307" y="1295"/>
                  </a:lnTo>
                  <a:lnTo>
                    <a:pt x="1097" y="1277"/>
                  </a:lnTo>
                  <a:lnTo>
                    <a:pt x="815" y="1192"/>
                  </a:lnTo>
                  <a:lnTo>
                    <a:pt x="605" y="1098"/>
                  </a:lnTo>
                  <a:lnTo>
                    <a:pt x="399" y="960"/>
                  </a:lnTo>
                  <a:lnTo>
                    <a:pt x="303" y="857"/>
                  </a:lnTo>
                  <a:lnTo>
                    <a:pt x="147" y="673"/>
                  </a:lnTo>
                  <a:lnTo>
                    <a:pt x="64" y="520"/>
                  </a:lnTo>
                  <a:lnTo>
                    <a:pt x="25" y="350"/>
                  </a:lnTo>
                  <a:lnTo>
                    <a:pt x="9"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69" name="Freeform 39">
              <a:extLst>
                <a:ext uri="{FF2B5EF4-FFF2-40B4-BE49-F238E27FC236}">
                  <a16:creationId xmlns:a16="http://schemas.microsoft.com/office/drawing/2014/main" id="{A414865A-1276-4A2E-A609-B2DF23C6C30F}"/>
                </a:ext>
              </a:extLst>
            </p:cNvPr>
            <p:cNvSpPr>
              <a:spLocks/>
            </p:cNvSpPr>
            <p:nvPr/>
          </p:nvSpPr>
          <p:spPr bwMode="auto">
            <a:xfrm>
              <a:off x="4439" y="3500"/>
              <a:ext cx="229" cy="288"/>
            </a:xfrm>
            <a:custGeom>
              <a:avLst/>
              <a:gdLst>
                <a:gd name="T0" fmla="*/ 7 w 459"/>
                <a:gd name="T1" fmla="*/ 0 h 862"/>
                <a:gd name="T2" fmla="*/ 5 w 459"/>
                <a:gd name="T3" fmla="*/ 1 h 862"/>
                <a:gd name="T4" fmla="*/ 4 w 459"/>
                <a:gd name="T5" fmla="*/ 1 h 862"/>
                <a:gd name="T6" fmla="*/ 3 w 459"/>
                <a:gd name="T7" fmla="*/ 0 h 862"/>
                <a:gd name="T8" fmla="*/ 3 w 459"/>
                <a:gd name="T9" fmla="*/ 0 h 862"/>
                <a:gd name="T10" fmla="*/ 2 w 459"/>
                <a:gd name="T11" fmla="*/ 1 h 862"/>
                <a:gd name="T12" fmla="*/ 2 w 459"/>
                <a:gd name="T13" fmla="*/ 1 h 862"/>
                <a:gd name="T14" fmla="*/ 3 w 459"/>
                <a:gd name="T15" fmla="*/ 1 h 862"/>
                <a:gd name="T16" fmla="*/ 0 w 459"/>
                <a:gd name="T17" fmla="*/ 1 h 862"/>
                <a:gd name="T18" fmla="*/ 1 w 459"/>
                <a:gd name="T19" fmla="*/ 1 h 862"/>
                <a:gd name="T20" fmla="*/ 1 w 459"/>
                <a:gd name="T21" fmla="*/ 1 h 862"/>
                <a:gd name="T22" fmla="*/ 1 w 459"/>
                <a:gd name="T23" fmla="*/ 1 h 862"/>
                <a:gd name="T24" fmla="*/ 4 w 459"/>
                <a:gd name="T25" fmla="*/ 2 h 862"/>
                <a:gd name="T26" fmla="*/ 6 w 459"/>
                <a:gd name="T27" fmla="*/ 2 h 862"/>
                <a:gd name="T28" fmla="*/ 5 w 459"/>
                <a:gd name="T29" fmla="*/ 2 h 862"/>
                <a:gd name="T30" fmla="*/ 3 w 459"/>
                <a:gd name="T31" fmla="*/ 3 h 862"/>
                <a:gd name="T32" fmla="*/ 1 w 459"/>
                <a:gd name="T33" fmla="*/ 3 h 862"/>
                <a:gd name="T34" fmla="*/ 3 w 459"/>
                <a:gd name="T35" fmla="*/ 3 h 862"/>
                <a:gd name="T36" fmla="*/ 4 w 459"/>
                <a:gd name="T37" fmla="*/ 3 h 862"/>
                <a:gd name="T38" fmla="*/ 7 w 459"/>
                <a:gd name="T39" fmla="*/ 3 h 862"/>
                <a:gd name="T40" fmla="*/ 11 w 459"/>
                <a:gd name="T41" fmla="*/ 3 h 862"/>
                <a:gd name="T42" fmla="*/ 13 w 459"/>
                <a:gd name="T43" fmla="*/ 3 h 862"/>
                <a:gd name="T44" fmla="*/ 12 w 459"/>
                <a:gd name="T45" fmla="*/ 3 h 862"/>
                <a:gd name="T46" fmla="*/ 10 w 459"/>
                <a:gd name="T47" fmla="*/ 2 h 862"/>
                <a:gd name="T48" fmla="*/ 9 w 459"/>
                <a:gd name="T49" fmla="*/ 2 h 862"/>
                <a:gd name="T50" fmla="*/ 8 w 459"/>
                <a:gd name="T51" fmla="*/ 2 h 862"/>
                <a:gd name="T52" fmla="*/ 11 w 459"/>
                <a:gd name="T53" fmla="*/ 1 h 862"/>
                <a:gd name="T54" fmla="*/ 11 w 459"/>
                <a:gd name="T55" fmla="*/ 1 h 862"/>
                <a:gd name="T56" fmla="*/ 10 w 459"/>
                <a:gd name="T57" fmla="*/ 1 h 862"/>
                <a:gd name="T58" fmla="*/ 7 w 459"/>
                <a:gd name="T59" fmla="*/ 1 h 862"/>
                <a:gd name="T60" fmla="*/ 7 w 459"/>
                <a:gd name="T61" fmla="*/ 1 h 862"/>
                <a:gd name="T62" fmla="*/ 7 w 459"/>
                <a:gd name="T63" fmla="*/ 0 h 862"/>
                <a:gd name="T64" fmla="*/ 9 w 459"/>
                <a:gd name="T65" fmla="*/ 0 h 862"/>
                <a:gd name="T66" fmla="*/ 9 w 459"/>
                <a:gd name="T67" fmla="*/ 0 h 8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9"/>
                <a:gd name="T103" fmla="*/ 0 h 862"/>
                <a:gd name="T104" fmla="*/ 459 w 459"/>
                <a:gd name="T105" fmla="*/ 862 h 8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9" h="862">
                  <a:moveTo>
                    <a:pt x="310" y="0"/>
                  </a:moveTo>
                  <a:lnTo>
                    <a:pt x="254" y="20"/>
                  </a:lnTo>
                  <a:lnTo>
                    <a:pt x="189" y="60"/>
                  </a:lnTo>
                  <a:lnTo>
                    <a:pt x="174" y="133"/>
                  </a:lnTo>
                  <a:lnTo>
                    <a:pt x="167" y="192"/>
                  </a:lnTo>
                  <a:lnTo>
                    <a:pt x="133" y="239"/>
                  </a:lnTo>
                  <a:lnTo>
                    <a:pt x="133" y="166"/>
                  </a:lnTo>
                  <a:lnTo>
                    <a:pt x="118" y="113"/>
                  </a:lnTo>
                  <a:lnTo>
                    <a:pt x="74" y="86"/>
                  </a:lnTo>
                  <a:lnTo>
                    <a:pt x="96" y="113"/>
                  </a:lnTo>
                  <a:lnTo>
                    <a:pt x="102" y="152"/>
                  </a:lnTo>
                  <a:lnTo>
                    <a:pt x="64" y="140"/>
                  </a:lnTo>
                  <a:lnTo>
                    <a:pt x="0" y="147"/>
                  </a:lnTo>
                  <a:lnTo>
                    <a:pt x="64" y="163"/>
                  </a:lnTo>
                  <a:lnTo>
                    <a:pt x="90" y="196"/>
                  </a:lnTo>
                  <a:lnTo>
                    <a:pt x="105" y="232"/>
                  </a:lnTo>
                  <a:lnTo>
                    <a:pt x="59" y="196"/>
                  </a:lnTo>
                  <a:lnTo>
                    <a:pt x="12" y="189"/>
                  </a:lnTo>
                  <a:lnTo>
                    <a:pt x="37" y="209"/>
                  </a:lnTo>
                  <a:lnTo>
                    <a:pt x="62" y="236"/>
                  </a:lnTo>
                  <a:lnTo>
                    <a:pt x="30" y="236"/>
                  </a:lnTo>
                  <a:lnTo>
                    <a:pt x="46" y="269"/>
                  </a:lnTo>
                  <a:lnTo>
                    <a:pt x="49" y="316"/>
                  </a:lnTo>
                  <a:lnTo>
                    <a:pt x="49" y="345"/>
                  </a:lnTo>
                  <a:lnTo>
                    <a:pt x="108" y="356"/>
                  </a:lnTo>
                  <a:lnTo>
                    <a:pt x="149" y="382"/>
                  </a:lnTo>
                  <a:lnTo>
                    <a:pt x="182" y="418"/>
                  </a:lnTo>
                  <a:lnTo>
                    <a:pt x="205" y="464"/>
                  </a:lnTo>
                  <a:lnTo>
                    <a:pt x="205" y="530"/>
                  </a:lnTo>
                  <a:lnTo>
                    <a:pt x="189" y="600"/>
                  </a:lnTo>
                  <a:lnTo>
                    <a:pt x="152" y="663"/>
                  </a:lnTo>
                  <a:lnTo>
                    <a:pt x="115" y="673"/>
                  </a:lnTo>
                  <a:lnTo>
                    <a:pt x="99" y="706"/>
                  </a:lnTo>
                  <a:lnTo>
                    <a:pt x="59" y="716"/>
                  </a:lnTo>
                  <a:lnTo>
                    <a:pt x="84" y="756"/>
                  </a:lnTo>
                  <a:lnTo>
                    <a:pt x="112" y="812"/>
                  </a:lnTo>
                  <a:lnTo>
                    <a:pt x="112" y="862"/>
                  </a:lnTo>
                  <a:lnTo>
                    <a:pt x="139" y="805"/>
                  </a:lnTo>
                  <a:lnTo>
                    <a:pt x="186" y="779"/>
                  </a:lnTo>
                  <a:lnTo>
                    <a:pt x="230" y="706"/>
                  </a:lnTo>
                  <a:lnTo>
                    <a:pt x="279" y="676"/>
                  </a:lnTo>
                  <a:lnTo>
                    <a:pt x="354" y="673"/>
                  </a:lnTo>
                  <a:lnTo>
                    <a:pt x="403" y="683"/>
                  </a:lnTo>
                  <a:lnTo>
                    <a:pt x="444" y="696"/>
                  </a:lnTo>
                  <a:lnTo>
                    <a:pt x="459" y="656"/>
                  </a:lnTo>
                  <a:lnTo>
                    <a:pt x="391" y="636"/>
                  </a:lnTo>
                  <a:lnTo>
                    <a:pt x="354" y="596"/>
                  </a:lnTo>
                  <a:lnTo>
                    <a:pt x="323" y="570"/>
                  </a:lnTo>
                  <a:lnTo>
                    <a:pt x="298" y="507"/>
                  </a:lnTo>
                  <a:lnTo>
                    <a:pt x="301" y="485"/>
                  </a:lnTo>
                  <a:lnTo>
                    <a:pt x="267" y="478"/>
                  </a:lnTo>
                  <a:lnTo>
                    <a:pt x="285" y="418"/>
                  </a:lnTo>
                  <a:lnTo>
                    <a:pt x="313" y="371"/>
                  </a:lnTo>
                  <a:lnTo>
                    <a:pt x="369" y="342"/>
                  </a:lnTo>
                  <a:lnTo>
                    <a:pt x="406" y="318"/>
                  </a:lnTo>
                  <a:lnTo>
                    <a:pt x="375" y="292"/>
                  </a:lnTo>
                  <a:lnTo>
                    <a:pt x="335" y="292"/>
                  </a:lnTo>
                  <a:lnTo>
                    <a:pt x="320" y="272"/>
                  </a:lnTo>
                  <a:lnTo>
                    <a:pt x="248" y="265"/>
                  </a:lnTo>
                  <a:lnTo>
                    <a:pt x="254" y="218"/>
                  </a:lnTo>
                  <a:lnTo>
                    <a:pt x="233" y="199"/>
                  </a:lnTo>
                  <a:lnTo>
                    <a:pt x="251" y="147"/>
                  </a:lnTo>
                  <a:lnTo>
                    <a:pt x="223" y="93"/>
                  </a:lnTo>
                  <a:lnTo>
                    <a:pt x="236" y="63"/>
                  </a:lnTo>
                  <a:lnTo>
                    <a:pt x="276" y="54"/>
                  </a:lnTo>
                  <a:lnTo>
                    <a:pt x="298" y="27"/>
                  </a:lnTo>
                  <a:lnTo>
                    <a:pt x="3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0" name="Freeform 40">
              <a:extLst>
                <a:ext uri="{FF2B5EF4-FFF2-40B4-BE49-F238E27FC236}">
                  <a16:creationId xmlns:a16="http://schemas.microsoft.com/office/drawing/2014/main" id="{867DAF20-42F7-4589-9EE8-B82FD8E10B42}"/>
                </a:ext>
              </a:extLst>
            </p:cNvPr>
            <p:cNvSpPr>
              <a:spLocks/>
            </p:cNvSpPr>
            <p:nvPr/>
          </p:nvSpPr>
          <p:spPr bwMode="auto">
            <a:xfrm>
              <a:off x="4417" y="3636"/>
              <a:ext cx="93" cy="85"/>
            </a:xfrm>
            <a:custGeom>
              <a:avLst/>
              <a:gdLst>
                <a:gd name="T0" fmla="*/ 2 w 187"/>
                <a:gd name="T1" fmla="*/ 0 h 255"/>
                <a:gd name="T2" fmla="*/ 1 w 187"/>
                <a:gd name="T3" fmla="*/ 0 h 255"/>
                <a:gd name="T4" fmla="*/ 0 w 187"/>
                <a:gd name="T5" fmla="*/ 0 h 255"/>
                <a:gd name="T6" fmla="*/ 0 w 187"/>
                <a:gd name="T7" fmla="*/ 0 h 255"/>
                <a:gd name="T8" fmla="*/ 0 w 187"/>
                <a:gd name="T9" fmla="*/ 0 h 255"/>
                <a:gd name="T10" fmla="*/ 1 w 187"/>
                <a:gd name="T11" fmla="*/ 0 h 255"/>
                <a:gd name="T12" fmla="*/ 2 w 187"/>
                <a:gd name="T13" fmla="*/ 0 h 255"/>
                <a:gd name="T14" fmla="*/ 1 w 187"/>
                <a:gd name="T15" fmla="*/ 0 h 255"/>
                <a:gd name="T16" fmla="*/ 1 w 187"/>
                <a:gd name="T17" fmla="*/ 1 h 255"/>
                <a:gd name="T18" fmla="*/ 2 w 187"/>
                <a:gd name="T19" fmla="*/ 1 h 255"/>
                <a:gd name="T20" fmla="*/ 4 w 187"/>
                <a:gd name="T21" fmla="*/ 1 h 255"/>
                <a:gd name="T22" fmla="*/ 3 w 187"/>
                <a:gd name="T23" fmla="*/ 1 h 255"/>
                <a:gd name="T24" fmla="*/ 3 w 187"/>
                <a:gd name="T25" fmla="*/ 1 h 255"/>
                <a:gd name="T26" fmla="*/ 1 w 187"/>
                <a:gd name="T27" fmla="*/ 1 h 255"/>
                <a:gd name="T28" fmla="*/ 4 w 187"/>
                <a:gd name="T29" fmla="*/ 1 h 255"/>
                <a:gd name="T30" fmla="*/ 5 w 187"/>
                <a:gd name="T31" fmla="*/ 1 h 255"/>
                <a:gd name="T32" fmla="*/ 5 w 187"/>
                <a:gd name="T33" fmla="*/ 1 h 255"/>
                <a:gd name="T34" fmla="*/ 4 w 187"/>
                <a:gd name="T35" fmla="*/ 0 h 255"/>
                <a:gd name="T36" fmla="*/ 4 w 187"/>
                <a:gd name="T37" fmla="*/ 0 h 255"/>
                <a:gd name="T38" fmla="*/ 3 w 187"/>
                <a:gd name="T39" fmla="*/ 0 h 255"/>
                <a:gd name="T40" fmla="*/ 3 w 187"/>
                <a:gd name="T41" fmla="*/ 0 h 255"/>
                <a:gd name="T42" fmla="*/ 2 w 187"/>
                <a:gd name="T43" fmla="*/ 0 h 255"/>
                <a:gd name="T44" fmla="*/ 2 w 187"/>
                <a:gd name="T45" fmla="*/ 0 h 2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7"/>
                <a:gd name="T70" fmla="*/ 0 h 255"/>
                <a:gd name="T71" fmla="*/ 187 w 187"/>
                <a:gd name="T72" fmla="*/ 255 h 2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7" h="255">
                  <a:moveTo>
                    <a:pt x="74" y="0"/>
                  </a:moveTo>
                  <a:lnTo>
                    <a:pt x="46" y="19"/>
                  </a:lnTo>
                  <a:lnTo>
                    <a:pt x="15" y="23"/>
                  </a:lnTo>
                  <a:lnTo>
                    <a:pt x="0" y="73"/>
                  </a:lnTo>
                  <a:lnTo>
                    <a:pt x="18" y="79"/>
                  </a:lnTo>
                  <a:lnTo>
                    <a:pt x="53" y="59"/>
                  </a:lnTo>
                  <a:lnTo>
                    <a:pt x="87" y="73"/>
                  </a:lnTo>
                  <a:lnTo>
                    <a:pt x="56" y="106"/>
                  </a:lnTo>
                  <a:lnTo>
                    <a:pt x="49" y="152"/>
                  </a:lnTo>
                  <a:lnTo>
                    <a:pt x="84" y="188"/>
                  </a:lnTo>
                  <a:lnTo>
                    <a:pt x="128" y="148"/>
                  </a:lnTo>
                  <a:lnTo>
                    <a:pt x="121" y="206"/>
                  </a:lnTo>
                  <a:lnTo>
                    <a:pt x="97" y="239"/>
                  </a:lnTo>
                  <a:lnTo>
                    <a:pt x="59" y="255"/>
                  </a:lnTo>
                  <a:lnTo>
                    <a:pt x="136" y="248"/>
                  </a:lnTo>
                  <a:lnTo>
                    <a:pt x="180" y="195"/>
                  </a:lnTo>
                  <a:lnTo>
                    <a:pt x="187" y="146"/>
                  </a:lnTo>
                  <a:lnTo>
                    <a:pt x="149" y="106"/>
                  </a:lnTo>
                  <a:lnTo>
                    <a:pt x="136" y="53"/>
                  </a:lnTo>
                  <a:lnTo>
                    <a:pt x="106" y="30"/>
                  </a:lnTo>
                  <a:lnTo>
                    <a:pt x="100" y="10"/>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1" name="Freeform 41">
              <a:extLst>
                <a:ext uri="{FF2B5EF4-FFF2-40B4-BE49-F238E27FC236}">
                  <a16:creationId xmlns:a16="http://schemas.microsoft.com/office/drawing/2014/main" id="{D45D0DFD-B713-4310-9AEF-10B5A573E490}"/>
                </a:ext>
              </a:extLst>
            </p:cNvPr>
            <p:cNvSpPr>
              <a:spLocks/>
            </p:cNvSpPr>
            <p:nvPr/>
          </p:nvSpPr>
          <p:spPr bwMode="auto">
            <a:xfrm>
              <a:off x="4494" y="3636"/>
              <a:ext cx="34" cy="44"/>
            </a:xfrm>
            <a:custGeom>
              <a:avLst/>
              <a:gdLst>
                <a:gd name="T0" fmla="*/ 1 w 67"/>
                <a:gd name="T1" fmla="*/ 0 h 132"/>
                <a:gd name="T2" fmla="*/ 0 w 67"/>
                <a:gd name="T3" fmla="*/ 0 h 132"/>
                <a:gd name="T4" fmla="*/ 1 w 67"/>
                <a:gd name="T5" fmla="*/ 0 h 132"/>
                <a:gd name="T6" fmla="*/ 2 w 67"/>
                <a:gd name="T7" fmla="*/ 1 h 132"/>
                <a:gd name="T8" fmla="*/ 3 w 67"/>
                <a:gd name="T9" fmla="*/ 0 h 132"/>
                <a:gd name="T10" fmla="*/ 2 w 67"/>
                <a:gd name="T11" fmla="*/ 0 h 132"/>
                <a:gd name="T12" fmla="*/ 1 w 67"/>
                <a:gd name="T13" fmla="*/ 0 h 132"/>
                <a:gd name="T14" fmla="*/ 1 w 67"/>
                <a:gd name="T15" fmla="*/ 0 h 132"/>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132"/>
                <a:gd name="T26" fmla="*/ 67 w 67"/>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132">
                  <a:moveTo>
                    <a:pt x="15" y="0"/>
                  </a:moveTo>
                  <a:lnTo>
                    <a:pt x="0" y="43"/>
                  </a:lnTo>
                  <a:lnTo>
                    <a:pt x="31" y="106"/>
                  </a:lnTo>
                  <a:lnTo>
                    <a:pt x="55" y="132"/>
                  </a:lnTo>
                  <a:lnTo>
                    <a:pt x="67" y="53"/>
                  </a:lnTo>
                  <a:lnTo>
                    <a:pt x="42" y="7"/>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2" name="Freeform 42">
              <a:extLst>
                <a:ext uri="{FF2B5EF4-FFF2-40B4-BE49-F238E27FC236}">
                  <a16:creationId xmlns:a16="http://schemas.microsoft.com/office/drawing/2014/main" id="{F8B7711A-97CD-409C-8DD5-4F319C05DA0E}"/>
                </a:ext>
              </a:extLst>
            </p:cNvPr>
            <p:cNvSpPr>
              <a:spLocks/>
            </p:cNvSpPr>
            <p:nvPr/>
          </p:nvSpPr>
          <p:spPr bwMode="auto">
            <a:xfrm>
              <a:off x="4218" y="3563"/>
              <a:ext cx="233" cy="183"/>
            </a:xfrm>
            <a:custGeom>
              <a:avLst/>
              <a:gdLst>
                <a:gd name="T0" fmla="*/ 13 w 467"/>
                <a:gd name="T1" fmla="*/ 0 h 547"/>
                <a:gd name="T2" fmla="*/ 10 w 467"/>
                <a:gd name="T3" fmla="*/ 0 h 547"/>
                <a:gd name="T4" fmla="*/ 12 w 467"/>
                <a:gd name="T5" fmla="*/ 0 h 547"/>
                <a:gd name="T6" fmla="*/ 12 w 467"/>
                <a:gd name="T7" fmla="*/ 0 h 547"/>
                <a:gd name="T8" fmla="*/ 11 w 467"/>
                <a:gd name="T9" fmla="*/ 1 h 547"/>
                <a:gd name="T10" fmla="*/ 10 w 467"/>
                <a:gd name="T11" fmla="*/ 0 h 547"/>
                <a:gd name="T12" fmla="*/ 10 w 467"/>
                <a:gd name="T13" fmla="*/ 1 h 547"/>
                <a:gd name="T14" fmla="*/ 9 w 467"/>
                <a:gd name="T15" fmla="*/ 1 h 547"/>
                <a:gd name="T16" fmla="*/ 7 w 467"/>
                <a:gd name="T17" fmla="*/ 1 h 547"/>
                <a:gd name="T18" fmla="*/ 6 w 467"/>
                <a:gd name="T19" fmla="*/ 1 h 547"/>
                <a:gd name="T20" fmla="*/ 7 w 467"/>
                <a:gd name="T21" fmla="*/ 0 h 547"/>
                <a:gd name="T22" fmla="*/ 5 w 467"/>
                <a:gd name="T23" fmla="*/ 1 h 547"/>
                <a:gd name="T24" fmla="*/ 6 w 467"/>
                <a:gd name="T25" fmla="*/ 1 h 547"/>
                <a:gd name="T26" fmla="*/ 6 w 467"/>
                <a:gd name="T27" fmla="*/ 1 h 547"/>
                <a:gd name="T28" fmla="*/ 6 w 467"/>
                <a:gd name="T29" fmla="*/ 1 h 547"/>
                <a:gd name="T30" fmla="*/ 7 w 467"/>
                <a:gd name="T31" fmla="*/ 1 h 547"/>
                <a:gd name="T32" fmla="*/ 6 w 467"/>
                <a:gd name="T33" fmla="*/ 2 h 547"/>
                <a:gd name="T34" fmla="*/ 4 w 467"/>
                <a:gd name="T35" fmla="*/ 2 h 547"/>
                <a:gd name="T36" fmla="*/ 2 w 467"/>
                <a:gd name="T37" fmla="*/ 2 h 547"/>
                <a:gd name="T38" fmla="*/ 0 w 467"/>
                <a:gd name="T39" fmla="*/ 2 h 547"/>
                <a:gd name="T40" fmla="*/ 0 w 467"/>
                <a:gd name="T41" fmla="*/ 2 h 547"/>
                <a:gd name="T42" fmla="*/ 1 w 467"/>
                <a:gd name="T43" fmla="*/ 2 h 547"/>
                <a:gd name="T44" fmla="*/ 4 w 467"/>
                <a:gd name="T45" fmla="*/ 2 h 547"/>
                <a:gd name="T46" fmla="*/ 7 w 467"/>
                <a:gd name="T47" fmla="*/ 2 h 547"/>
                <a:gd name="T48" fmla="*/ 7 w 467"/>
                <a:gd name="T49" fmla="*/ 2 h 547"/>
                <a:gd name="T50" fmla="*/ 9 w 467"/>
                <a:gd name="T51" fmla="*/ 2 h 547"/>
                <a:gd name="T52" fmla="*/ 11 w 467"/>
                <a:gd name="T53" fmla="*/ 2 h 547"/>
                <a:gd name="T54" fmla="*/ 12 w 467"/>
                <a:gd name="T55" fmla="*/ 2 h 547"/>
                <a:gd name="T56" fmla="*/ 10 w 467"/>
                <a:gd name="T57" fmla="*/ 2 h 547"/>
                <a:gd name="T58" fmla="*/ 10 w 467"/>
                <a:gd name="T59" fmla="*/ 1 h 547"/>
                <a:gd name="T60" fmla="*/ 8 w 467"/>
                <a:gd name="T61" fmla="*/ 2 h 547"/>
                <a:gd name="T62" fmla="*/ 9 w 467"/>
                <a:gd name="T63" fmla="*/ 1 h 547"/>
                <a:gd name="T64" fmla="*/ 10 w 467"/>
                <a:gd name="T65" fmla="*/ 1 h 547"/>
                <a:gd name="T66" fmla="*/ 12 w 467"/>
                <a:gd name="T67" fmla="*/ 1 h 547"/>
                <a:gd name="T68" fmla="*/ 14 w 467"/>
                <a:gd name="T69" fmla="*/ 1 h 5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7"/>
                <a:gd name="T106" fmla="*/ 0 h 547"/>
                <a:gd name="T107" fmla="*/ 467 w 467"/>
                <a:gd name="T108" fmla="*/ 547 h 5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7" h="547">
                  <a:moveTo>
                    <a:pt x="467" y="153"/>
                  </a:moveTo>
                  <a:lnTo>
                    <a:pt x="444" y="87"/>
                  </a:lnTo>
                  <a:lnTo>
                    <a:pt x="401" y="27"/>
                  </a:lnTo>
                  <a:lnTo>
                    <a:pt x="342" y="0"/>
                  </a:lnTo>
                  <a:lnTo>
                    <a:pt x="389" y="36"/>
                  </a:lnTo>
                  <a:lnTo>
                    <a:pt x="410" y="69"/>
                  </a:lnTo>
                  <a:lnTo>
                    <a:pt x="420" y="109"/>
                  </a:lnTo>
                  <a:lnTo>
                    <a:pt x="385" y="97"/>
                  </a:lnTo>
                  <a:lnTo>
                    <a:pt x="395" y="136"/>
                  </a:lnTo>
                  <a:lnTo>
                    <a:pt x="357" y="123"/>
                  </a:lnTo>
                  <a:lnTo>
                    <a:pt x="317" y="83"/>
                  </a:lnTo>
                  <a:lnTo>
                    <a:pt x="333" y="116"/>
                  </a:lnTo>
                  <a:lnTo>
                    <a:pt x="367" y="156"/>
                  </a:lnTo>
                  <a:lnTo>
                    <a:pt x="333" y="182"/>
                  </a:lnTo>
                  <a:lnTo>
                    <a:pt x="298" y="176"/>
                  </a:lnTo>
                  <a:lnTo>
                    <a:pt x="295" y="226"/>
                  </a:lnTo>
                  <a:lnTo>
                    <a:pt x="243" y="252"/>
                  </a:lnTo>
                  <a:lnTo>
                    <a:pt x="249" y="198"/>
                  </a:lnTo>
                  <a:lnTo>
                    <a:pt x="239" y="153"/>
                  </a:lnTo>
                  <a:lnTo>
                    <a:pt x="215" y="129"/>
                  </a:lnTo>
                  <a:lnTo>
                    <a:pt x="215" y="87"/>
                  </a:lnTo>
                  <a:lnTo>
                    <a:pt x="228" y="33"/>
                  </a:lnTo>
                  <a:lnTo>
                    <a:pt x="193" y="113"/>
                  </a:lnTo>
                  <a:lnTo>
                    <a:pt x="187" y="149"/>
                  </a:lnTo>
                  <a:lnTo>
                    <a:pt x="193" y="172"/>
                  </a:lnTo>
                  <a:lnTo>
                    <a:pt x="212" y="205"/>
                  </a:lnTo>
                  <a:lnTo>
                    <a:pt x="215" y="232"/>
                  </a:lnTo>
                  <a:lnTo>
                    <a:pt x="212" y="262"/>
                  </a:lnTo>
                  <a:lnTo>
                    <a:pt x="212" y="296"/>
                  </a:lnTo>
                  <a:lnTo>
                    <a:pt x="215" y="318"/>
                  </a:lnTo>
                  <a:lnTo>
                    <a:pt x="246" y="278"/>
                  </a:lnTo>
                  <a:lnTo>
                    <a:pt x="239" y="318"/>
                  </a:lnTo>
                  <a:lnTo>
                    <a:pt x="224" y="355"/>
                  </a:lnTo>
                  <a:lnTo>
                    <a:pt x="208" y="385"/>
                  </a:lnTo>
                  <a:lnTo>
                    <a:pt x="184" y="421"/>
                  </a:lnTo>
                  <a:lnTo>
                    <a:pt x="131" y="434"/>
                  </a:lnTo>
                  <a:lnTo>
                    <a:pt x="131" y="398"/>
                  </a:lnTo>
                  <a:lnTo>
                    <a:pt x="90" y="434"/>
                  </a:lnTo>
                  <a:lnTo>
                    <a:pt x="50" y="437"/>
                  </a:lnTo>
                  <a:lnTo>
                    <a:pt x="25" y="421"/>
                  </a:lnTo>
                  <a:lnTo>
                    <a:pt x="4" y="381"/>
                  </a:lnTo>
                  <a:lnTo>
                    <a:pt x="0" y="425"/>
                  </a:lnTo>
                  <a:lnTo>
                    <a:pt x="15" y="461"/>
                  </a:lnTo>
                  <a:lnTo>
                    <a:pt x="59" y="447"/>
                  </a:lnTo>
                  <a:lnTo>
                    <a:pt x="109" y="444"/>
                  </a:lnTo>
                  <a:lnTo>
                    <a:pt x="153" y="447"/>
                  </a:lnTo>
                  <a:lnTo>
                    <a:pt x="197" y="458"/>
                  </a:lnTo>
                  <a:lnTo>
                    <a:pt x="236" y="487"/>
                  </a:lnTo>
                  <a:lnTo>
                    <a:pt x="212" y="437"/>
                  </a:lnTo>
                  <a:lnTo>
                    <a:pt x="249" y="447"/>
                  </a:lnTo>
                  <a:lnTo>
                    <a:pt x="283" y="467"/>
                  </a:lnTo>
                  <a:lnTo>
                    <a:pt x="315" y="507"/>
                  </a:lnTo>
                  <a:lnTo>
                    <a:pt x="336" y="547"/>
                  </a:lnTo>
                  <a:lnTo>
                    <a:pt x="377" y="524"/>
                  </a:lnTo>
                  <a:lnTo>
                    <a:pt x="432" y="510"/>
                  </a:lnTo>
                  <a:lnTo>
                    <a:pt x="401" y="484"/>
                  </a:lnTo>
                  <a:lnTo>
                    <a:pt x="392" y="434"/>
                  </a:lnTo>
                  <a:lnTo>
                    <a:pt x="349" y="421"/>
                  </a:lnTo>
                  <a:lnTo>
                    <a:pt x="336" y="398"/>
                  </a:lnTo>
                  <a:lnTo>
                    <a:pt x="333" y="358"/>
                  </a:lnTo>
                  <a:lnTo>
                    <a:pt x="302" y="345"/>
                  </a:lnTo>
                  <a:lnTo>
                    <a:pt x="283" y="391"/>
                  </a:lnTo>
                  <a:lnTo>
                    <a:pt x="277" y="325"/>
                  </a:lnTo>
                  <a:lnTo>
                    <a:pt x="292" y="278"/>
                  </a:lnTo>
                  <a:lnTo>
                    <a:pt x="326" y="235"/>
                  </a:lnTo>
                  <a:lnTo>
                    <a:pt x="339" y="266"/>
                  </a:lnTo>
                  <a:lnTo>
                    <a:pt x="367" y="209"/>
                  </a:lnTo>
                  <a:lnTo>
                    <a:pt x="410" y="202"/>
                  </a:lnTo>
                  <a:lnTo>
                    <a:pt x="439" y="169"/>
                  </a:lnTo>
                  <a:lnTo>
                    <a:pt x="467"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3" name="Freeform 43">
              <a:extLst>
                <a:ext uri="{FF2B5EF4-FFF2-40B4-BE49-F238E27FC236}">
                  <a16:creationId xmlns:a16="http://schemas.microsoft.com/office/drawing/2014/main" id="{45336597-0A97-46BD-91E8-62871EFCB2E2}"/>
                </a:ext>
              </a:extLst>
            </p:cNvPr>
            <p:cNvSpPr>
              <a:spLocks/>
            </p:cNvSpPr>
            <p:nvPr/>
          </p:nvSpPr>
          <p:spPr bwMode="auto">
            <a:xfrm>
              <a:off x="4385" y="3655"/>
              <a:ext cx="19" cy="27"/>
            </a:xfrm>
            <a:custGeom>
              <a:avLst/>
              <a:gdLst>
                <a:gd name="T0" fmla="*/ 1 w 37"/>
                <a:gd name="T1" fmla="*/ 0 h 80"/>
                <a:gd name="T2" fmla="*/ 0 w 37"/>
                <a:gd name="T3" fmla="*/ 0 h 80"/>
                <a:gd name="T4" fmla="*/ 1 w 37"/>
                <a:gd name="T5" fmla="*/ 0 h 80"/>
                <a:gd name="T6" fmla="*/ 2 w 37"/>
                <a:gd name="T7" fmla="*/ 0 h 80"/>
                <a:gd name="T8" fmla="*/ 2 w 37"/>
                <a:gd name="T9" fmla="*/ 0 h 80"/>
                <a:gd name="T10" fmla="*/ 1 w 37"/>
                <a:gd name="T11" fmla="*/ 0 h 80"/>
                <a:gd name="T12" fmla="*/ 1 w 37"/>
                <a:gd name="T13" fmla="*/ 0 h 80"/>
                <a:gd name="T14" fmla="*/ 0 60000 65536"/>
                <a:gd name="T15" fmla="*/ 0 60000 65536"/>
                <a:gd name="T16" fmla="*/ 0 60000 65536"/>
                <a:gd name="T17" fmla="*/ 0 60000 65536"/>
                <a:gd name="T18" fmla="*/ 0 60000 65536"/>
                <a:gd name="T19" fmla="*/ 0 60000 65536"/>
                <a:gd name="T20" fmla="*/ 0 60000 65536"/>
                <a:gd name="T21" fmla="*/ 0 w 37"/>
                <a:gd name="T22" fmla="*/ 0 h 80"/>
                <a:gd name="T23" fmla="*/ 37 w 37"/>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80">
                  <a:moveTo>
                    <a:pt x="16" y="0"/>
                  </a:moveTo>
                  <a:lnTo>
                    <a:pt x="0" y="33"/>
                  </a:lnTo>
                  <a:lnTo>
                    <a:pt x="3" y="70"/>
                  </a:lnTo>
                  <a:lnTo>
                    <a:pt x="37" y="80"/>
                  </a:lnTo>
                  <a:lnTo>
                    <a:pt x="34" y="3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4" name="Freeform 44">
              <a:extLst>
                <a:ext uri="{FF2B5EF4-FFF2-40B4-BE49-F238E27FC236}">
                  <a16:creationId xmlns:a16="http://schemas.microsoft.com/office/drawing/2014/main" id="{DB2E31C8-6253-4657-8C7C-2660D4150D41}"/>
                </a:ext>
              </a:extLst>
            </p:cNvPr>
            <p:cNvSpPr>
              <a:spLocks/>
            </p:cNvSpPr>
            <p:nvPr/>
          </p:nvSpPr>
          <p:spPr bwMode="auto">
            <a:xfrm>
              <a:off x="4263" y="3552"/>
              <a:ext cx="67" cy="140"/>
            </a:xfrm>
            <a:custGeom>
              <a:avLst/>
              <a:gdLst>
                <a:gd name="T0" fmla="*/ 1 w 134"/>
                <a:gd name="T1" fmla="*/ 2 h 418"/>
                <a:gd name="T2" fmla="*/ 2 w 134"/>
                <a:gd name="T3" fmla="*/ 2 h 418"/>
                <a:gd name="T4" fmla="*/ 2 w 134"/>
                <a:gd name="T5" fmla="*/ 1 h 418"/>
                <a:gd name="T6" fmla="*/ 1 w 134"/>
                <a:gd name="T7" fmla="*/ 1 h 418"/>
                <a:gd name="T8" fmla="*/ 1 w 134"/>
                <a:gd name="T9" fmla="*/ 1 h 418"/>
                <a:gd name="T10" fmla="*/ 0 w 134"/>
                <a:gd name="T11" fmla="*/ 1 h 418"/>
                <a:gd name="T12" fmla="*/ 1 w 134"/>
                <a:gd name="T13" fmla="*/ 1 h 418"/>
                <a:gd name="T14" fmla="*/ 1 w 134"/>
                <a:gd name="T15" fmla="*/ 0 h 418"/>
                <a:gd name="T16" fmla="*/ 1 w 134"/>
                <a:gd name="T17" fmla="*/ 0 h 418"/>
                <a:gd name="T18" fmla="*/ 3 w 134"/>
                <a:gd name="T19" fmla="*/ 0 h 418"/>
                <a:gd name="T20" fmla="*/ 4 w 134"/>
                <a:gd name="T21" fmla="*/ 0 h 418"/>
                <a:gd name="T22" fmla="*/ 2 w 134"/>
                <a:gd name="T23" fmla="*/ 0 h 418"/>
                <a:gd name="T24" fmla="*/ 2 w 134"/>
                <a:gd name="T25" fmla="*/ 1 h 418"/>
                <a:gd name="T26" fmla="*/ 2 w 134"/>
                <a:gd name="T27" fmla="*/ 1 h 418"/>
                <a:gd name="T28" fmla="*/ 2 w 134"/>
                <a:gd name="T29" fmla="*/ 1 h 418"/>
                <a:gd name="T30" fmla="*/ 2 w 134"/>
                <a:gd name="T31" fmla="*/ 0 h 418"/>
                <a:gd name="T32" fmla="*/ 1 w 134"/>
                <a:gd name="T33" fmla="*/ 1 h 418"/>
                <a:gd name="T34" fmla="*/ 1 w 134"/>
                <a:gd name="T35" fmla="*/ 1 h 418"/>
                <a:gd name="T36" fmla="*/ 1 w 134"/>
                <a:gd name="T37" fmla="*/ 1 h 418"/>
                <a:gd name="T38" fmla="*/ 1 w 134"/>
                <a:gd name="T39" fmla="*/ 1 h 418"/>
                <a:gd name="T40" fmla="*/ 2 w 134"/>
                <a:gd name="T41" fmla="*/ 1 h 418"/>
                <a:gd name="T42" fmla="*/ 2 w 134"/>
                <a:gd name="T43" fmla="*/ 1 h 418"/>
                <a:gd name="T44" fmla="*/ 3 w 134"/>
                <a:gd name="T45" fmla="*/ 1 h 418"/>
                <a:gd name="T46" fmla="*/ 2 w 134"/>
                <a:gd name="T47" fmla="*/ 1 h 418"/>
                <a:gd name="T48" fmla="*/ 2 w 134"/>
                <a:gd name="T49" fmla="*/ 2 h 418"/>
                <a:gd name="T50" fmla="*/ 1 w 134"/>
                <a:gd name="T51" fmla="*/ 2 h 418"/>
                <a:gd name="T52" fmla="*/ 1 w 134"/>
                <a:gd name="T53" fmla="*/ 2 h 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4"/>
                <a:gd name="T82" fmla="*/ 0 h 418"/>
                <a:gd name="T83" fmla="*/ 134 w 134"/>
                <a:gd name="T84" fmla="*/ 418 h 41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4" h="418">
                  <a:moveTo>
                    <a:pt x="63" y="418"/>
                  </a:moveTo>
                  <a:lnTo>
                    <a:pt x="72" y="364"/>
                  </a:lnTo>
                  <a:lnTo>
                    <a:pt x="72" y="318"/>
                  </a:lnTo>
                  <a:lnTo>
                    <a:pt x="51" y="262"/>
                  </a:lnTo>
                  <a:lnTo>
                    <a:pt x="10" y="209"/>
                  </a:lnTo>
                  <a:lnTo>
                    <a:pt x="0" y="172"/>
                  </a:lnTo>
                  <a:lnTo>
                    <a:pt x="4" y="136"/>
                  </a:lnTo>
                  <a:lnTo>
                    <a:pt x="25" y="102"/>
                  </a:lnTo>
                  <a:lnTo>
                    <a:pt x="53" y="69"/>
                  </a:lnTo>
                  <a:lnTo>
                    <a:pt x="103" y="50"/>
                  </a:lnTo>
                  <a:lnTo>
                    <a:pt x="134" y="0"/>
                  </a:lnTo>
                  <a:lnTo>
                    <a:pt x="87" y="99"/>
                  </a:lnTo>
                  <a:lnTo>
                    <a:pt x="76" y="153"/>
                  </a:lnTo>
                  <a:lnTo>
                    <a:pt x="76" y="189"/>
                  </a:lnTo>
                  <a:lnTo>
                    <a:pt x="66" y="142"/>
                  </a:lnTo>
                  <a:lnTo>
                    <a:pt x="66" y="102"/>
                  </a:lnTo>
                  <a:lnTo>
                    <a:pt x="28" y="142"/>
                  </a:lnTo>
                  <a:lnTo>
                    <a:pt x="22" y="169"/>
                  </a:lnTo>
                  <a:lnTo>
                    <a:pt x="25" y="202"/>
                  </a:lnTo>
                  <a:lnTo>
                    <a:pt x="53" y="231"/>
                  </a:lnTo>
                  <a:lnTo>
                    <a:pt x="78" y="255"/>
                  </a:lnTo>
                  <a:lnTo>
                    <a:pt x="91" y="282"/>
                  </a:lnTo>
                  <a:lnTo>
                    <a:pt x="97" y="318"/>
                  </a:lnTo>
                  <a:lnTo>
                    <a:pt x="91" y="355"/>
                  </a:lnTo>
                  <a:lnTo>
                    <a:pt x="84" y="378"/>
                  </a:lnTo>
                  <a:lnTo>
                    <a:pt x="63" y="4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5" name="Freeform 45">
              <a:extLst>
                <a:ext uri="{FF2B5EF4-FFF2-40B4-BE49-F238E27FC236}">
                  <a16:creationId xmlns:a16="http://schemas.microsoft.com/office/drawing/2014/main" id="{36ABF748-3998-40EB-A166-17B6063051B6}"/>
                </a:ext>
              </a:extLst>
            </p:cNvPr>
            <p:cNvSpPr>
              <a:spLocks/>
            </p:cNvSpPr>
            <p:nvPr/>
          </p:nvSpPr>
          <p:spPr bwMode="auto">
            <a:xfrm>
              <a:off x="4236" y="3735"/>
              <a:ext cx="316" cy="184"/>
            </a:xfrm>
            <a:custGeom>
              <a:avLst/>
              <a:gdLst>
                <a:gd name="T0" fmla="*/ 8 w 630"/>
                <a:gd name="T1" fmla="*/ 0 h 553"/>
                <a:gd name="T2" fmla="*/ 7 w 630"/>
                <a:gd name="T3" fmla="*/ 1 h 553"/>
                <a:gd name="T4" fmla="*/ 8 w 630"/>
                <a:gd name="T5" fmla="*/ 1 h 553"/>
                <a:gd name="T6" fmla="*/ 11 w 630"/>
                <a:gd name="T7" fmla="*/ 1 h 553"/>
                <a:gd name="T8" fmla="*/ 11 w 630"/>
                <a:gd name="T9" fmla="*/ 1 h 553"/>
                <a:gd name="T10" fmla="*/ 12 w 630"/>
                <a:gd name="T11" fmla="*/ 1 h 553"/>
                <a:gd name="T12" fmla="*/ 15 w 630"/>
                <a:gd name="T13" fmla="*/ 1 h 553"/>
                <a:gd name="T14" fmla="*/ 17 w 630"/>
                <a:gd name="T15" fmla="*/ 0 h 553"/>
                <a:gd name="T16" fmla="*/ 18 w 630"/>
                <a:gd name="T17" fmla="*/ 0 h 553"/>
                <a:gd name="T18" fmla="*/ 19 w 630"/>
                <a:gd name="T19" fmla="*/ 1 h 553"/>
                <a:gd name="T20" fmla="*/ 20 w 630"/>
                <a:gd name="T21" fmla="*/ 1 h 553"/>
                <a:gd name="T22" fmla="*/ 18 w 630"/>
                <a:gd name="T23" fmla="*/ 2 h 553"/>
                <a:gd name="T24" fmla="*/ 16 w 630"/>
                <a:gd name="T25" fmla="*/ 2 h 553"/>
                <a:gd name="T26" fmla="*/ 13 w 630"/>
                <a:gd name="T27" fmla="*/ 2 h 553"/>
                <a:gd name="T28" fmla="*/ 12 w 630"/>
                <a:gd name="T29" fmla="*/ 2 h 553"/>
                <a:gd name="T30" fmla="*/ 10 w 630"/>
                <a:gd name="T31" fmla="*/ 2 h 553"/>
                <a:gd name="T32" fmla="*/ 10 w 630"/>
                <a:gd name="T33" fmla="*/ 2 h 553"/>
                <a:gd name="T34" fmla="*/ 12 w 630"/>
                <a:gd name="T35" fmla="*/ 2 h 553"/>
                <a:gd name="T36" fmla="*/ 9 w 630"/>
                <a:gd name="T37" fmla="*/ 2 h 553"/>
                <a:gd name="T38" fmla="*/ 7 w 630"/>
                <a:gd name="T39" fmla="*/ 2 h 553"/>
                <a:gd name="T40" fmla="*/ 6 w 630"/>
                <a:gd name="T41" fmla="*/ 2 h 553"/>
                <a:gd name="T42" fmla="*/ 5 w 630"/>
                <a:gd name="T43" fmla="*/ 2 h 553"/>
                <a:gd name="T44" fmla="*/ 5 w 630"/>
                <a:gd name="T45" fmla="*/ 2 h 553"/>
                <a:gd name="T46" fmla="*/ 5 w 630"/>
                <a:gd name="T47" fmla="*/ 2 h 553"/>
                <a:gd name="T48" fmla="*/ 1 w 630"/>
                <a:gd name="T49" fmla="*/ 2 h 553"/>
                <a:gd name="T50" fmla="*/ 3 w 630"/>
                <a:gd name="T51" fmla="*/ 1 h 553"/>
                <a:gd name="T52" fmla="*/ 0 w 630"/>
                <a:gd name="T53" fmla="*/ 1 h 553"/>
                <a:gd name="T54" fmla="*/ 3 w 630"/>
                <a:gd name="T55" fmla="*/ 1 h 553"/>
                <a:gd name="T56" fmla="*/ 4 w 630"/>
                <a:gd name="T57" fmla="*/ 1 h 553"/>
                <a:gd name="T58" fmla="*/ 5 w 630"/>
                <a:gd name="T59" fmla="*/ 1 h 553"/>
                <a:gd name="T60" fmla="*/ 6 w 630"/>
                <a:gd name="T61" fmla="*/ 1 h 553"/>
                <a:gd name="T62" fmla="*/ 5 w 630"/>
                <a:gd name="T63" fmla="*/ 1 h 553"/>
                <a:gd name="T64" fmla="*/ 3 w 630"/>
                <a:gd name="T65" fmla="*/ 1 h 553"/>
                <a:gd name="T66" fmla="*/ 6 w 630"/>
                <a:gd name="T67" fmla="*/ 1 h 553"/>
                <a:gd name="T68" fmla="*/ 5 w 630"/>
                <a:gd name="T69" fmla="*/ 1 h 553"/>
                <a:gd name="T70" fmla="*/ 6 w 630"/>
                <a:gd name="T71" fmla="*/ 0 h 553"/>
                <a:gd name="T72" fmla="*/ 8 w 630"/>
                <a:gd name="T73" fmla="*/ 0 h 553"/>
                <a:gd name="T74" fmla="*/ 8 w 630"/>
                <a:gd name="T75" fmla="*/ 0 h 553"/>
                <a:gd name="T76" fmla="*/ 9 w 630"/>
                <a:gd name="T77" fmla="*/ 0 h 55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30"/>
                <a:gd name="T118" fmla="*/ 0 h 553"/>
                <a:gd name="T119" fmla="*/ 630 w 630"/>
                <a:gd name="T120" fmla="*/ 553 h 55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30" h="553">
                  <a:moveTo>
                    <a:pt x="279" y="46"/>
                  </a:moveTo>
                  <a:lnTo>
                    <a:pt x="229" y="96"/>
                  </a:lnTo>
                  <a:lnTo>
                    <a:pt x="220" y="159"/>
                  </a:lnTo>
                  <a:lnTo>
                    <a:pt x="214" y="229"/>
                  </a:lnTo>
                  <a:lnTo>
                    <a:pt x="249" y="268"/>
                  </a:lnTo>
                  <a:lnTo>
                    <a:pt x="254" y="315"/>
                  </a:lnTo>
                  <a:lnTo>
                    <a:pt x="314" y="325"/>
                  </a:lnTo>
                  <a:lnTo>
                    <a:pt x="339" y="291"/>
                  </a:lnTo>
                  <a:lnTo>
                    <a:pt x="314" y="245"/>
                  </a:lnTo>
                  <a:lnTo>
                    <a:pt x="323" y="165"/>
                  </a:lnTo>
                  <a:lnTo>
                    <a:pt x="347" y="202"/>
                  </a:lnTo>
                  <a:lnTo>
                    <a:pt x="382" y="182"/>
                  </a:lnTo>
                  <a:lnTo>
                    <a:pt x="416" y="202"/>
                  </a:lnTo>
                  <a:lnTo>
                    <a:pt x="457" y="172"/>
                  </a:lnTo>
                  <a:lnTo>
                    <a:pt x="491" y="191"/>
                  </a:lnTo>
                  <a:lnTo>
                    <a:pt x="527" y="118"/>
                  </a:lnTo>
                  <a:lnTo>
                    <a:pt x="540" y="92"/>
                  </a:lnTo>
                  <a:lnTo>
                    <a:pt x="571" y="69"/>
                  </a:lnTo>
                  <a:lnTo>
                    <a:pt x="565" y="153"/>
                  </a:lnTo>
                  <a:lnTo>
                    <a:pt x="586" y="212"/>
                  </a:lnTo>
                  <a:lnTo>
                    <a:pt x="583" y="285"/>
                  </a:lnTo>
                  <a:lnTo>
                    <a:pt x="630" y="334"/>
                  </a:lnTo>
                  <a:lnTo>
                    <a:pt x="624" y="374"/>
                  </a:lnTo>
                  <a:lnTo>
                    <a:pt x="556" y="440"/>
                  </a:lnTo>
                  <a:lnTo>
                    <a:pt x="550" y="411"/>
                  </a:lnTo>
                  <a:lnTo>
                    <a:pt x="500" y="411"/>
                  </a:lnTo>
                  <a:lnTo>
                    <a:pt x="453" y="417"/>
                  </a:lnTo>
                  <a:lnTo>
                    <a:pt x="409" y="433"/>
                  </a:lnTo>
                  <a:lnTo>
                    <a:pt x="378" y="457"/>
                  </a:lnTo>
                  <a:lnTo>
                    <a:pt x="372" y="524"/>
                  </a:lnTo>
                  <a:lnTo>
                    <a:pt x="351" y="464"/>
                  </a:lnTo>
                  <a:lnTo>
                    <a:pt x="316" y="430"/>
                  </a:lnTo>
                  <a:lnTo>
                    <a:pt x="264" y="407"/>
                  </a:lnTo>
                  <a:lnTo>
                    <a:pt x="304" y="447"/>
                  </a:lnTo>
                  <a:lnTo>
                    <a:pt x="332" y="487"/>
                  </a:lnTo>
                  <a:lnTo>
                    <a:pt x="357" y="553"/>
                  </a:lnTo>
                  <a:lnTo>
                    <a:pt x="301" y="520"/>
                  </a:lnTo>
                  <a:lnTo>
                    <a:pt x="257" y="473"/>
                  </a:lnTo>
                  <a:lnTo>
                    <a:pt x="236" y="440"/>
                  </a:lnTo>
                  <a:lnTo>
                    <a:pt x="201" y="428"/>
                  </a:lnTo>
                  <a:lnTo>
                    <a:pt x="183" y="447"/>
                  </a:lnTo>
                  <a:lnTo>
                    <a:pt x="183" y="520"/>
                  </a:lnTo>
                  <a:lnTo>
                    <a:pt x="152" y="480"/>
                  </a:lnTo>
                  <a:lnTo>
                    <a:pt x="136" y="451"/>
                  </a:lnTo>
                  <a:lnTo>
                    <a:pt x="139" y="421"/>
                  </a:lnTo>
                  <a:lnTo>
                    <a:pt x="159" y="411"/>
                  </a:lnTo>
                  <a:lnTo>
                    <a:pt x="214" y="397"/>
                  </a:lnTo>
                  <a:lnTo>
                    <a:pt x="149" y="384"/>
                  </a:lnTo>
                  <a:lnTo>
                    <a:pt x="100" y="378"/>
                  </a:lnTo>
                  <a:lnTo>
                    <a:pt x="31" y="371"/>
                  </a:lnTo>
                  <a:lnTo>
                    <a:pt x="93" y="358"/>
                  </a:lnTo>
                  <a:lnTo>
                    <a:pt x="77" y="322"/>
                  </a:lnTo>
                  <a:lnTo>
                    <a:pt x="46" y="291"/>
                  </a:lnTo>
                  <a:lnTo>
                    <a:pt x="0" y="262"/>
                  </a:lnTo>
                  <a:lnTo>
                    <a:pt x="43" y="271"/>
                  </a:lnTo>
                  <a:lnTo>
                    <a:pt x="87" y="291"/>
                  </a:lnTo>
                  <a:lnTo>
                    <a:pt x="62" y="245"/>
                  </a:lnTo>
                  <a:lnTo>
                    <a:pt x="118" y="275"/>
                  </a:lnTo>
                  <a:lnTo>
                    <a:pt x="155" y="308"/>
                  </a:lnTo>
                  <a:lnTo>
                    <a:pt x="149" y="252"/>
                  </a:lnTo>
                  <a:lnTo>
                    <a:pt x="183" y="285"/>
                  </a:lnTo>
                  <a:lnTo>
                    <a:pt x="177" y="215"/>
                  </a:lnTo>
                  <a:lnTo>
                    <a:pt x="183" y="162"/>
                  </a:lnTo>
                  <a:lnTo>
                    <a:pt x="155" y="215"/>
                  </a:lnTo>
                  <a:lnTo>
                    <a:pt x="152" y="179"/>
                  </a:lnTo>
                  <a:lnTo>
                    <a:pt x="90" y="226"/>
                  </a:lnTo>
                  <a:lnTo>
                    <a:pt x="149" y="165"/>
                  </a:lnTo>
                  <a:lnTo>
                    <a:pt x="170" y="126"/>
                  </a:lnTo>
                  <a:lnTo>
                    <a:pt x="170" y="92"/>
                  </a:lnTo>
                  <a:lnTo>
                    <a:pt x="136" y="123"/>
                  </a:lnTo>
                  <a:lnTo>
                    <a:pt x="161" y="66"/>
                  </a:lnTo>
                  <a:lnTo>
                    <a:pt x="161" y="22"/>
                  </a:lnTo>
                  <a:lnTo>
                    <a:pt x="195" y="53"/>
                  </a:lnTo>
                  <a:lnTo>
                    <a:pt x="226" y="22"/>
                  </a:lnTo>
                  <a:lnTo>
                    <a:pt x="252" y="33"/>
                  </a:lnTo>
                  <a:lnTo>
                    <a:pt x="254" y="0"/>
                  </a:lnTo>
                  <a:lnTo>
                    <a:pt x="279"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6" name="Freeform 46">
              <a:extLst>
                <a:ext uri="{FF2B5EF4-FFF2-40B4-BE49-F238E27FC236}">
                  <a16:creationId xmlns:a16="http://schemas.microsoft.com/office/drawing/2014/main" id="{B6323011-920E-46FB-A4B3-68EE4E984419}"/>
                </a:ext>
              </a:extLst>
            </p:cNvPr>
            <p:cNvSpPr>
              <a:spLocks/>
            </p:cNvSpPr>
            <p:nvPr/>
          </p:nvSpPr>
          <p:spPr bwMode="auto">
            <a:xfrm>
              <a:off x="4362" y="3783"/>
              <a:ext cx="33" cy="35"/>
            </a:xfrm>
            <a:custGeom>
              <a:avLst/>
              <a:gdLst>
                <a:gd name="T0" fmla="*/ 1 w 64"/>
                <a:gd name="T1" fmla="*/ 0 h 103"/>
                <a:gd name="T2" fmla="*/ 0 w 64"/>
                <a:gd name="T3" fmla="*/ 0 h 103"/>
                <a:gd name="T4" fmla="*/ 1 w 64"/>
                <a:gd name="T5" fmla="*/ 0 h 103"/>
                <a:gd name="T6" fmla="*/ 3 w 64"/>
                <a:gd name="T7" fmla="*/ 0 h 103"/>
                <a:gd name="T8" fmla="*/ 2 w 64"/>
                <a:gd name="T9" fmla="*/ 0 h 103"/>
                <a:gd name="T10" fmla="*/ 1 w 64"/>
                <a:gd name="T11" fmla="*/ 0 h 103"/>
                <a:gd name="T12" fmla="*/ 1 w 64"/>
                <a:gd name="T13" fmla="*/ 0 h 103"/>
                <a:gd name="T14" fmla="*/ 0 60000 65536"/>
                <a:gd name="T15" fmla="*/ 0 60000 65536"/>
                <a:gd name="T16" fmla="*/ 0 60000 65536"/>
                <a:gd name="T17" fmla="*/ 0 60000 65536"/>
                <a:gd name="T18" fmla="*/ 0 60000 65536"/>
                <a:gd name="T19" fmla="*/ 0 60000 65536"/>
                <a:gd name="T20" fmla="*/ 0 60000 65536"/>
                <a:gd name="T21" fmla="*/ 0 w 64"/>
                <a:gd name="T22" fmla="*/ 0 h 103"/>
                <a:gd name="T23" fmla="*/ 64 w 64"/>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103">
                  <a:moveTo>
                    <a:pt x="15" y="0"/>
                  </a:moveTo>
                  <a:lnTo>
                    <a:pt x="0" y="49"/>
                  </a:lnTo>
                  <a:lnTo>
                    <a:pt x="15" y="103"/>
                  </a:lnTo>
                  <a:lnTo>
                    <a:pt x="64" y="83"/>
                  </a:lnTo>
                  <a:lnTo>
                    <a:pt x="46" y="1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7" name="Freeform 47">
              <a:extLst>
                <a:ext uri="{FF2B5EF4-FFF2-40B4-BE49-F238E27FC236}">
                  <a16:creationId xmlns:a16="http://schemas.microsoft.com/office/drawing/2014/main" id="{4B8B56AC-3953-44D5-9CD8-3EF4A226BB58}"/>
                </a:ext>
              </a:extLst>
            </p:cNvPr>
            <p:cNvSpPr>
              <a:spLocks/>
            </p:cNvSpPr>
            <p:nvPr/>
          </p:nvSpPr>
          <p:spPr bwMode="auto">
            <a:xfrm>
              <a:off x="4422" y="3761"/>
              <a:ext cx="29" cy="16"/>
            </a:xfrm>
            <a:custGeom>
              <a:avLst/>
              <a:gdLst>
                <a:gd name="T0" fmla="*/ 1 w 57"/>
                <a:gd name="T1" fmla="*/ 0 h 46"/>
                <a:gd name="T2" fmla="*/ 0 w 57"/>
                <a:gd name="T3" fmla="*/ 0 h 46"/>
                <a:gd name="T4" fmla="*/ 1 w 57"/>
                <a:gd name="T5" fmla="*/ 0 h 46"/>
                <a:gd name="T6" fmla="*/ 2 w 57"/>
                <a:gd name="T7" fmla="*/ 0 h 46"/>
                <a:gd name="T8" fmla="*/ 2 w 57"/>
                <a:gd name="T9" fmla="*/ 0 h 46"/>
                <a:gd name="T10" fmla="*/ 1 w 57"/>
                <a:gd name="T11" fmla="*/ 0 h 46"/>
                <a:gd name="T12" fmla="*/ 1 w 57"/>
                <a:gd name="T13" fmla="*/ 0 h 46"/>
                <a:gd name="T14" fmla="*/ 0 60000 65536"/>
                <a:gd name="T15" fmla="*/ 0 60000 65536"/>
                <a:gd name="T16" fmla="*/ 0 60000 65536"/>
                <a:gd name="T17" fmla="*/ 0 60000 65536"/>
                <a:gd name="T18" fmla="*/ 0 60000 65536"/>
                <a:gd name="T19" fmla="*/ 0 60000 65536"/>
                <a:gd name="T20" fmla="*/ 0 60000 65536"/>
                <a:gd name="T21" fmla="*/ 0 w 57"/>
                <a:gd name="T22" fmla="*/ 0 h 46"/>
                <a:gd name="T23" fmla="*/ 57 w 57"/>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 h="46">
                  <a:moveTo>
                    <a:pt x="13" y="0"/>
                  </a:moveTo>
                  <a:lnTo>
                    <a:pt x="0" y="29"/>
                  </a:lnTo>
                  <a:lnTo>
                    <a:pt x="22" y="46"/>
                  </a:lnTo>
                  <a:lnTo>
                    <a:pt x="57" y="26"/>
                  </a:lnTo>
                  <a:lnTo>
                    <a:pt x="41"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8" name="Freeform 48">
              <a:extLst>
                <a:ext uri="{FF2B5EF4-FFF2-40B4-BE49-F238E27FC236}">
                  <a16:creationId xmlns:a16="http://schemas.microsoft.com/office/drawing/2014/main" id="{5BEF2F2D-A21A-4817-B268-B06E726DDB3F}"/>
                </a:ext>
              </a:extLst>
            </p:cNvPr>
            <p:cNvSpPr>
              <a:spLocks/>
            </p:cNvSpPr>
            <p:nvPr/>
          </p:nvSpPr>
          <p:spPr bwMode="auto">
            <a:xfrm>
              <a:off x="4235" y="3558"/>
              <a:ext cx="83" cy="117"/>
            </a:xfrm>
            <a:custGeom>
              <a:avLst/>
              <a:gdLst>
                <a:gd name="T0" fmla="*/ 5 w 167"/>
                <a:gd name="T1" fmla="*/ 0 h 350"/>
                <a:gd name="T2" fmla="*/ 3 w 167"/>
                <a:gd name="T3" fmla="*/ 0 h 350"/>
                <a:gd name="T4" fmla="*/ 1 w 167"/>
                <a:gd name="T5" fmla="*/ 0 h 350"/>
                <a:gd name="T6" fmla="*/ 1 w 167"/>
                <a:gd name="T7" fmla="*/ 0 h 350"/>
                <a:gd name="T8" fmla="*/ 0 w 167"/>
                <a:gd name="T9" fmla="*/ 1 h 350"/>
                <a:gd name="T10" fmla="*/ 1 w 167"/>
                <a:gd name="T11" fmla="*/ 1 h 350"/>
                <a:gd name="T12" fmla="*/ 1 w 167"/>
                <a:gd name="T13" fmla="*/ 1 h 350"/>
                <a:gd name="T14" fmla="*/ 2 w 167"/>
                <a:gd name="T15" fmla="*/ 1 h 350"/>
                <a:gd name="T16" fmla="*/ 3 w 167"/>
                <a:gd name="T17" fmla="*/ 1 h 350"/>
                <a:gd name="T18" fmla="*/ 2 w 167"/>
                <a:gd name="T19" fmla="*/ 1 h 350"/>
                <a:gd name="T20" fmla="*/ 2 w 167"/>
                <a:gd name="T21" fmla="*/ 1 h 350"/>
                <a:gd name="T22" fmla="*/ 2 w 167"/>
                <a:gd name="T23" fmla="*/ 1 h 350"/>
                <a:gd name="T24" fmla="*/ 0 w 167"/>
                <a:gd name="T25" fmla="*/ 1 h 350"/>
                <a:gd name="T26" fmla="*/ 0 w 167"/>
                <a:gd name="T27" fmla="*/ 1 h 350"/>
                <a:gd name="T28" fmla="*/ 0 w 167"/>
                <a:gd name="T29" fmla="*/ 1 h 350"/>
                <a:gd name="T30" fmla="*/ 0 w 167"/>
                <a:gd name="T31" fmla="*/ 1 h 350"/>
                <a:gd name="T32" fmla="*/ 0 w 167"/>
                <a:gd name="T33" fmla="*/ 1 h 350"/>
                <a:gd name="T34" fmla="*/ 0 w 167"/>
                <a:gd name="T35" fmla="*/ 0 h 350"/>
                <a:gd name="T36" fmla="*/ 1 w 167"/>
                <a:gd name="T37" fmla="*/ 0 h 350"/>
                <a:gd name="T38" fmla="*/ 3 w 167"/>
                <a:gd name="T39" fmla="*/ 0 h 350"/>
                <a:gd name="T40" fmla="*/ 5 w 167"/>
                <a:gd name="T41" fmla="*/ 0 h 350"/>
                <a:gd name="T42" fmla="*/ 5 w 167"/>
                <a:gd name="T43" fmla="*/ 0 h 3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7"/>
                <a:gd name="T67" fmla="*/ 0 h 350"/>
                <a:gd name="T68" fmla="*/ 167 w 167"/>
                <a:gd name="T69" fmla="*/ 350 h 3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7" h="350">
                  <a:moveTo>
                    <a:pt x="167" y="0"/>
                  </a:moveTo>
                  <a:lnTo>
                    <a:pt x="96" y="33"/>
                  </a:lnTo>
                  <a:lnTo>
                    <a:pt x="55" y="66"/>
                  </a:lnTo>
                  <a:lnTo>
                    <a:pt x="37" y="92"/>
                  </a:lnTo>
                  <a:lnTo>
                    <a:pt x="31" y="132"/>
                  </a:lnTo>
                  <a:lnTo>
                    <a:pt x="34" y="179"/>
                  </a:lnTo>
                  <a:lnTo>
                    <a:pt x="55" y="221"/>
                  </a:lnTo>
                  <a:lnTo>
                    <a:pt x="83" y="261"/>
                  </a:lnTo>
                  <a:lnTo>
                    <a:pt x="96" y="308"/>
                  </a:lnTo>
                  <a:lnTo>
                    <a:pt x="93" y="350"/>
                  </a:lnTo>
                  <a:lnTo>
                    <a:pt x="87" y="312"/>
                  </a:lnTo>
                  <a:lnTo>
                    <a:pt x="70" y="278"/>
                  </a:lnTo>
                  <a:lnTo>
                    <a:pt x="3" y="278"/>
                  </a:lnTo>
                  <a:lnTo>
                    <a:pt x="0" y="254"/>
                  </a:lnTo>
                  <a:lnTo>
                    <a:pt x="9" y="225"/>
                  </a:lnTo>
                  <a:lnTo>
                    <a:pt x="24" y="195"/>
                  </a:lnTo>
                  <a:lnTo>
                    <a:pt x="9" y="152"/>
                  </a:lnTo>
                  <a:lnTo>
                    <a:pt x="15" y="92"/>
                  </a:lnTo>
                  <a:lnTo>
                    <a:pt x="52" y="45"/>
                  </a:lnTo>
                  <a:lnTo>
                    <a:pt x="99" y="16"/>
                  </a:lnTo>
                  <a:lnTo>
                    <a:pt x="1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79" name="Freeform 49">
              <a:extLst>
                <a:ext uri="{FF2B5EF4-FFF2-40B4-BE49-F238E27FC236}">
                  <a16:creationId xmlns:a16="http://schemas.microsoft.com/office/drawing/2014/main" id="{4D32F7C2-B2B8-478E-AB64-0E6FEBE23383}"/>
                </a:ext>
              </a:extLst>
            </p:cNvPr>
            <p:cNvSpPr>
              <a:spLocks/>
            </p:cNvSpPr>
            <p:nvPr/>
          </p:nvSpPr>
          <p:spPr bwMode="auto">
            <a:xfrm>
              <a:off x="4097" y="3615"/>
              <a:ext cx="176" cy="178"/>
            </a:xfrm>
            <a:custGeom>
              <a:avLst/>
              <a:gdLst>
                <a:gd name="T0" fmla="*/ 9 w 354"/>
                <a:gd name="T1" fmla="*/ 0 h 533"/>
                <a:gd name="T2" fmla="*/ 8 w 354"/>
                <a:gd name="T3" fmla="*/ 0 h 533"/>
                <a:gd name="T4" fmla="*/ 7 w 354"/>
                <a:gd name="T5" fmla="*/ 0 h 533"/>
                <a:gd name="T6" fmla="*/ 7 w 354"/>
                <a:gd name="T7" fmla="*/ 0 h 533"/>
                <a:gd name="T8" fmla="*/ 8 w 354"/>
                <a:gd name="T9" fmla="*/ 1 h 533"/>
                <a:gd name="T10" fmla="*/ 8 w 354"/>
                <a:gd name="T11" fmla="*/ 1 h 533"/>
                <a:gd name="T12" fmla="*/ 10 w 354"/>
                <a:gd name="T13" fmla="*/ 1 h 533"/>
                <a:gd name="T14" fmla="*/ 10 w 354"/>
                <a:gd name="T15" fmla="*/ 1 h 533"/>
                <a:gd name="T16" fmla="*/ 11 w 354"/>
                <a:gd name="T17" fmla="*/ 1 h 533"/>
                <a:gd name="T18" fmla="*/ 10 w 354"/>
                <a:gd name="T19" fmla="*/ 1 h 533"/>
                <a:gd name="T20" fmla="*/ 10 w 354"/>
                <a:gd name="T21" fmla="*/ 1 h 533"/>
                <a:gd name="T22" fmla="*/ 9 w 354"/>
                <a:gd name="T23" fmla="*/ 1 h 533"/>
                <a:gd name="T24" fmla="*/ 9 w 354"/>
                <a:gd name="T25" fmla="*/ 1 h 533"/>
                <a:gd name="T26" fmla="*/ 8 w 354"/>
                <a:gd name="T27" fmla="*/ 1 h 533"/>
                <a:gd name="T28" fmla="*/ 7 w 354"/>
                <a:gd name="T29" fmla="*/ 1 h 533"/>
                <a:gd name="T30" fmla="*/ 7 w 354"/>
                <a:gd name="T31" fmla="*/ 1 h 533"/>
                <a:gd name="T32" fmla="*/ 7 w 354"/>
                <a:gd name="T33" fmla="*/ 1 h 533"/>
                <a:gd name="T34" fmla="*/ 7 w 354"/>
                <a:gd name="T35" fmla="*/ 1 h 533"/>
                <a:gd name="T36" fmla="*/ 8 w 354"/>
                <a:gd name="T37" fmla="*/ 1 h 533"/>
                <a:gd name="T38" fmla="*/ 5 w 354"/>
                <a:gd name="T39" fmla="*/ 1 h 533"/>
                <a:gd name="T40" fmla="*/ 3 w 354"/>
                <a:gd name="T41" fmla="*/ 1 h 533"/>
                <a:gd name="T42" fmla="*/ 1 w 354"/>
                <a:gd name="T43" fmla="*/ 1 h 533"/>
                <a:gd name="T44" fmla="*/ 0 w 354"/>
                <a:gd name="T45" fmla="*/ 1 h 533"/>
                <a:gd name="T46" fmla="*/ 0 w 354"/>
                <a:gd name="T47" fmla="*/ 2 h 533"/>
                <a:gd name="T48" fmla="*/ 1 w 354"/>
                <a:gd name="T49" fmla="*/ 2 h 533"/>
                <a:gd name="T50" fmla="*/ 2 w 354"/>
                <a:gd name="T51" fmla="*/ 2 h 533"/>
                <a:gd name="T52" fmla="*/ 3 w 354"/>
                <a:gd name="T53" fmla="*/ 2 h 533"/>
                <a:gd name="T54" fmla="*/ 2 w 354"/>
                <a:gd name="T55" fmla="*/ 2 h 533"/>
                <a:gd name="T56" fmla="*/ 1 w 354"/>
                <a:gd name="T57" fmla="*/ 2 h 533"/>
                <a:gd name="T58" fmla="*/ 0 w 354"/>
                <a:gd name="T59" fmla="*/ 2 h 533"/>
                <a:gd name="T60" fmla="*/ 0 w 354"/>
                <a:gd name="T61" fmla="*/ 2 h 533"/>
                <a:gd name="T62" fmla="*/ 0 w 354"/>
                <a:gd name="T63" fmla="*/ 1 h 533"/>
                <a:gd name="T64" fmla="*/ 2 w 354"/>
                <a:gd name="T65" fmla="*/ 1 h 533"/>
                <a:gd name="T66" fmla="*/ 3 w 354"/>
                <a:gd name="T67" fmla="*/ 1 h 533"/>
                <a:gd name="T68" fmla="*/ 5 w 354"/>
                <a:gd name="T69" fmla="*/ 1 h 533"/>
                <a:gd name="T70" fmla="*/ 6 w 354"/>
                <a:gd name="T71" fmla="*/ 1 h 533"/>
                <a:gd name="T72" fmla="*/ 6 w 354"/>
                <a:gd name="T73" fmla="*/ 1 h 533"/>
                <a:gd name="T74" fmla="*/ 6 w 354"/>
                <a:gd name="T75" fmla="*/ 0 h 533"/>
                <a:gd name="T76" fmla="*/ 7 w 354"/>
                <a:gd name="T77" fmla="*/ 0 h 533"/>
                <a:gd name="T78" fmla="*/ 9 w 354"/>
                <a:gd name="T79" fmla="*/ 0 h 533"/>
                <a:gd name="T80" fmla="*/ 9 w 354"/>
                <a:gd name="T81" fmla="*/ 0 h 5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4"/>
                <a:gd name="T124" fmla="*/ 0 h 533"/>
                <a:gd name="T125" fmla="*/ 354 w 354"/>
                <a:gd name="T126" fmla="*/ 533 h 53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4" h="533">
                  <a:moveTo>
                    <a:pt x="295" y="0"/>
                  </a:moveTo>
                  <a:lnTo>
                    <a:pt x="261" y="33"/>
                  </a:lnTo>
                  <a:lnTo>
                    <a:pt x="249" y="73"/>
                  </a:lnTo>
                  <a:lnTo>
                    <a:pt x="249" y="116"/>
                  </a:lnTo>
                  <a:lnTo>
                    <a:pt x="264" y="133"/>
                  </a:lnTo>
                  <a:lnTo>
                    <a:pt x="286" y="140"/>
                  </a:lnTo>
                  <a:lnTo>
                    <a:pt x="323" y="133"/>
                  </a:lnTo>
                  <a:lnTo>
                    <a:pt x="347" y="145"/>
                  </a:lnTo>
                  <a:lnTo>
                    <a:pt x="354" y="178"/>
                  </a:lnTo>
                  <a:lnTo>
                    <a:pt x="342" y="225"/>
                  </a:lnTo>
                  <a:lnTo>
                    <a:pt x="329" y="169"/>
                  </a:lnTo>
                  <a:lnTo>
                    <a:pt x="308" y="185"/>
                  </a:lnTo>
                  <a:lnTo>
                    <a:pt x="289" y="156"/>
                  </a:lnTo>
                  <a:lnTo>
                    <a:pt x="257" y="145"/>
                  </a:lnTo>
                  <a:lnTo>
                    <a:pt x="239" y="133"/>
                  </a:lnTo>
                  <a:lnTo>
                    <a:pt x="233" y="152"/>
                  </a:lnTo>
                  <a:lnTo>
                    <a:pt x="236" y="185"/>
                  </a:lnTo>
                  <a:lnTo>
                    <a:pt x="239" y="218"/>
                  </a:lnTo>
                  <a:lnTo>
                    <a:pt x="257" y="288"/>
                  </a:lnTo>
                  <a:lnTo>
                    <a:pt x="183" y="255"/>
                  </a:lnTo>
                  <a:lnTo>
                    <a:pt x="115" y="255"/>
                  </a:lnTo>
                  <a:lnTo>
                    <a:pt x="59" y="291"/>
                  </a:lnTo>
                  <a:lnTo>
                    <a:pt x="25" y="347"/>
                  </a:lnTo>
                  <a:lnTo>
                    <a:pt x="18" y="408"/>
                  </a:lnTo>
                  <a:lnTo>
                    <a:pt x="38" y="481"/>
                  </a:lnTo>
                  <a:lnTo>
                    <a:pt x="72" y="514"/>
                  </a:lnTo>
                  <a:lnTo>
                    <a:pt x="108" y="520"/>
                  </a:lnTo>
                  <a:lnTo>
                    <a:pt x="81" y="533"/>
                  </a:lnTo>
                  <a:lnTo>
                    <a:pt x="49" y="517"/>
                  </a:lnTo>
                  <a:lnTo>
                    <a:pt x="13" y="454"/>
                  </a:lnTo>
                  <a:lnTo>
                    <a:pt x="0" y="377"/>
                  </a:lnTo>
                  <a:lnTo>
                    <a:pt x="25" y="309"/>
                  </a:lnTo>
                  <a:lnTo>
                    <a:pt x="66" y="255"/>
                  </a:lnTo>
                  <a:lnTo>
                    <a:pt x="121" y="235"/>
                  </a:lnTo>
                  <a:lnTo>
                    <a:pt x="187" y="235"/>
                  </a:lnTo>
                  <a:lnTo>
                    <a:pt x="221" y="209"/>
                  </a:lnTo>
                  <a:lnTo>
                    <a:pt x="218" y="156"/>
                  </a:lnTo>
                  <a:lnTo>
                    <a:pt x="224" y="89"/>
                  </a:lnTo>
                  <a:lnTo>
                    <a:pt x="249" y="26"/>
                  </a:lnTo>
                  <a:lnTo>
                    <a:pt x="2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0" name="Freeform 50">
              <a:extLst>
                <a:ext uri="{FF2B5EF4-FFF2-40B4-BE49-F238E27FC236}">
                  <a16:creationId xmlns:a16="http://schemas.microsoft.com/office/drawing/2014/main" id="{C5539D80-7C63-4744-99BB-EDB06BBF1E66}"/>
                </a:ext>
              </a:extLst>
            </p:cNvPr>
            <p:cNvSpPr>
              <a:spLocks/>
            </p:cNvSpPr>
            <p:nvPr/>
          </p:nvSpPr>
          <p:spPr bwMode="auto">
            <a:xfrm>
              <a:off x="4205" y="3721"/>
              <a:ext cx="104" cy="42"/>
            </a:xfrm>
            <a:custGeom>
              <a:avLst/>
              <a:gdLst>
                <a:gd name="T0" fmla="*/ 1 w 208"/>
                <a:gd name="T1" fmla="*/ 0 h 126"/>
                <a:gd name="T2" fmla="*/ 2 w 208"/>
                <a:gd name="T3" fmla="*/ 0 h 126"/>
                <a:gd name="T4" fmla="*/ 3 w 208"/>
                <a:gd name="T5" fmla="*/ 0 h 126"/>
                <a:gd name="T6" fmla="*/ 3 w 208"/>
                <a:gd name="T7" fmla="*/ 0 h 126"/>
                <a:gd name="T8" fmla="*/ 5 w 208"/>
                <a:gd name="T9" fmla="*/ 0 h 126"/>
                <a:gd name="T10" fmla="*/ 6 w 208"/>
                <a:gd name="T11" fmla="*/ 0 h 126"/>
                <a:gd name="T12" fmla="*/ 7 w 208"/>
                <a:gd name="T13" fmla="*/ 0 h 126"/>
                <a:gd name="T14" fmla="*/ 7 w 208"/>
                <a:gd name="T15" fmla="*/ 0 h 126"/>
                <a:gd name="T16" fmla="*/ 6 w 208"/>
                <a:gd name="T17" fmla="*/ 0 h 126"/>
                <a:gd name="T18" fmla="*/ 6 w 208"/>
                <a:gd name="T19" fmla="*/ 0 h 126"/>
                <a:gd name="T20" fmla="*/ 5 w 208"/>
                <a:gd name="T21" fmla="*/ 0 h 126"/>
                <a:gd name="T22" fmla="*/ 3 w 208"/>
                <a:gd name="T23" fmla="*/ 0 h 126"/>
                <a:gd name="T24" fmla="*/ 3 w 208"/>
                <a:gd name="T25" fmla="*/ 1 h 126"/>
                <a:gd name="T26" fmla="*/ 3 w 208"/>
                <a:gd name="T27" fmla="*/ 0 h 126"/>
                <a:gd name="T28" fmla="*/ 5 w 208"/>
                <a:gd name="T29" fmla="*/ 0 h 126"/>
                <a:gd name="T30" fmla="*/ 3 w 208"/>
                <a:gd name="T31" fmla="*/ 0 h 126"/>
                <a:gd name="T32" fmla="*/ 2 w 208"/>
                <a:gd name="T33" fmla="*/ 0 h 126"/>
                <a:gd name="T34" fmla="*/ 0 w 208"/>
                <a:gd name="T35" fmla="*/ 0 h 126"/>
                <a:gd name="T36" fmla="*/ 1 w 208"/>
                <a:gd name="T37" fmla="*/ 0 h 126"/>
                <a:gd name="T38" fmla="*/ 1 w 208"/>
                <a:gd name="T39" fmla="*/ 0 h 1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8"/>
                <a:gd name="T61" fmla="*/ 0 h 126"/>
                <a:gd name="T62" fmla="*/ 208 w 208"/>
                <a:gd name="T63" fmla="*/ 126 h 1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8" h="126">
                  <a:moveTo>
                    <a:pt x="31" y="57"/>
                  </a:moveTo>
                  <a:lnTo>
                    <a:pt x="62" y="26"/>
                  </a:lnTo>
                  <a:lnTo>
                    <a:pt x="87" y="13"/>
                  </a:lnTo>
                  <a:lnTo>
                    <a:pt x="121" y="0"/>
                  </a:lnTo>
                  <a:lnTo>
                    <a:pt x="158" y="0"/>
                  </a:lnTo>
                  <a:lnTo>
                    <a:pt x="192" y="13"/>
                  </a:lnTo>
                  <a:lnTo>
                    <a:pt x="208" y="40"/>
                  </a:lnTo>
                  <a:lnTo>
                    <a:pt x="201" y="69"/>
                  </a:lnTo>
                  <a:lnTo>
                    <a:pt x="183" y="106"/>
                  </a:lnTo>
                  <a:lnTo>
                    <a:pt x="186" y="66"/>
                  </a:lnTo>
                  <a:lnTo>
                    <a:pt x="149" y="69"/>
                  </a:lnTo>
                  <a:lnTo>
                    <a:pt x="118" y="93"/>
                  </a:lnTo>
                  <a:lnTo>
                    <a:pt x="71" y="126"/>
                  </a:lnTo>
                  <a:lnTo>
                    <a:pt x="99" y="83"/>
                  </a:lnTo>
                  <a:lnTo>
                    <a:pt x="146" y="40"/>
                  </a:lnTo>
                  <a:lnTo>
                    <a:pt x="111" y="40"/>
                  </a:lnTo>
                  <a:lnTo>
                    <a:pt x="62" y="50"/>
                  </a:lnTo>
                  <a:lnTo>
                    <a:pt x="0" y="90"/>
                  </a:lnTo>
                  <a:lnTo>
                    <a:pt x="31"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1" name="Freeform 51">
              <a:extLst>
                <a:ext uri="{FF2B5EF4-FFF2-40B4-BE49-F238E27FC236}">
                  <a16:creationId xmlns:a16="http://schemas.microsoft.com/office/drawing/2014/main" id="{9477C478-3223-4984-B14B-209B02C95314}"/>
                </a:ext>
              </a:extLst>
            </p:cNvPr>
            <p:cNvSpPr>
              <a:spLocks/>
            </p:cNvSpPr>
            <p:nvPr/>
          </p:nvSpPr>
          <p:spPr bwMode="auto">
            <a:xfrm>
              <a:off x="4118" y="3708"/>
              <a:ext cx="86" cy="69"/>
            </a:xfrm>
            <a:custGeom>
              <a:avLst/>
              <a:gdLst>
                <a:gd name="T0" fmla="*/ 1 w 172"/>
                <a:gd name="T1" fmla="*/ 1 h 206"/>
                <a:gd name="T2" fmla="*/ 1 w 172"/>
                <a:gd name="T3" fmla="*/ 1 h 206"/>
                <a:gd name="T4" fmla="*/ 0 w 172"/>
                <a:gd name="T5" fmla="*/ 1 h 206"/>
                <a:gd name="T6" fmla="*/ 1 w 172"/>
                <a:gd name="T7" fmla="*/ 0 h 206"/>
                <a:gd name="T8" fmla="*/ 1 w 172"/>
                <a:gd name="T9" fmla="*/ 0 h 206"/>
                <a:gd name="T10" fmla="*/ 3 w 172"/>
                <a:gd name="T11" fmla="*/ 0 h 206"/>
                <a:gd name="T12" fmla="*/ 3 w 172"/>
                <a:gd name="T13" fmla="*/ 0 h 206"/>
                <a:gd name="T14" fmla="*/ 5 w 172"/>
                <a:gd name="T15" fmla="*/ 0 h 206"/>
                <a:gd name="T16" fmla="*/ 5 w 172"/>
                <a:gd name="T17" fmla="*/ 0 h 206"/>
                <a:gd name="T18" fmla="*/ 5 w 172"/>
                <a:gd name="T19" fmla="*/ 0 h 206"/>
                <a:gd name="T20" fmla="*/ 5 w 172"/>
                <a:gd name="T21" fmla="*/ 0 h 206"/>
                <a:gd name="T22" fmla="*/ 5 w 172"/>
                <a:gd name="T23" fmla="*/ 0 h 206"/>
                <a:gd name="T24" fmla="*/ 3 w 172"/>
                <a:gd name="T25" fmla="*/ 1 h 206"/>
                <a:gd name="T26" fmla="*/ 4 w 172"/>
                <a:gd name="T27" fmla="*/ 0 h 206"/>
                <a:gd name="T28" fmla="*/ 3 w 172"/>
                <a:gd name="T29" fmla="*/ 0 h 206"/>
                <a:gd name="T30" fmla="*/ 3 w 172"/>
                <a:gd name="T31" fmla="*/ 0 h 206"/>
                <a:gd name="T32" fmla="*/ 1 w 172"/>
                <a:gd name="T33" fmla="*/ 0 h 206"/>
                <a:gd name="T34" fmla="*/ 1 w 172"/>
                <a:gd name="T35" fmla="*/ 0 h 206"/>
                <a:gd name="T36" fmla="*/ 1 w 172"/>
                <a:gd name="T37" fmla="*/ 0 h 206"/>
                <a:gd name="T38" fmla="*/ 1 w 172"/>
                <a:gd name="T39" fmla="*/ 1 h 206"/>
                <a:gd name="T40" fmla="*/ 1 w 172"/>
                <a:gd name="T41" fmla="*/ 1 h 206"/>
                <a:gd name="T42" fmla="*/ 1 w 172"/>
                <a:gd name="T43" fmla="*/ 1 h 206"/>
                <a:gd name="T44" fmla="*/ 1 w 172"/>
                <a:gd name="T45" fmla="*/ 1 h 2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2"/>
                <a:gd name="T70" fmla="*/ 0 h 206"/>
                <a:gd name="T71" fmla="*/ 172 w 172"/>
                <a:gd name="T72" fmla="*/ 206 h 20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2" h="206">
                  <a:moveTo>
                    <a:pt x="32" y="206"/>
                  </a:moveTo>
                  <a:lnTo>
                    <a:pt x="10" y="169"/>
                  </a:lnTo>
                  <a:lnTo>
                    <a:pt x="0" y="126"/>
                  </a:lnTo>
                  <a:lnTo>
                    <a:pt x="6" y="69"/>
                  </a:lnTo>
                  <a:lnTo>
                    <a:pt x="38" y="27"/>
                  </a:lnTo>
                  <a:lnTo>
                    <a:pt x="75" y="7"/>
                  </a:lnTo>
                  <a:lnTo>
                    <a:pt x="113" y="0"/>
                  </a:lnTo>
                  <a:lnTo>
                    <a:pt x="147" y="10"/>
                  </a:lnTo>
                  <a:lnTo>
                    <a:pt x="172" y="27"/>
                  </a:lnTo>
                  <a:lnTo>
                    <a:pt x="144" y="33"/>
                  </a:lnTo>
                  <a:lnTo>
                    <a:pt x="144" y="69"/>
                  </a:lnTo>
                  <a:lnTo>
                    <a:pt x="147" y="113"/>
                  </a:lnTo>
                  <a:lnTo>
                    <a:pt x="106" y="176"/>
                  </a:lnTo>
                  <a:lnTo>
                    <a:pt x="128" y="109"/>
                  </a:lnTo>
                  <a:lnTo>
                    <a:pt x="125" y="24"/>
                  </a:lnTo>
                  <a:lnTo>
                    <a:pt x="93" y="20"/>
                  </a:lnTo>
                  <a:lnTo>
                    <a:pt x="47" y="43"/>
                  </a:lnTo>
                  <a:lnTo>
                    <a:pt x="23" y="86"/>
                  </a:lnTo>
                  <a:lnTo>
                    <a:pt x="16" y="120"/>
                  </a:lnTo>
                  <a:lnTo>
                    <a:pt x="23" y="156"/>
                  </a:lnTo>
                  <a:lnTo>
                    <a:pt x="47" y="203"/>
                  </a:lnTo>
                  <a:lnTo>
                    <a:pt x="32" y="2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2" name="Freeform 52">
              <a:extLst>
                <a:ext uri="{FF2B5EF4-FFF2-40B4-BE49-F238E27FC236}">
                  <a16:creationId xmlns:a16="http://schemas.microsoft.com/office/drawing/2014/main" id="{09C73963-1D3A-41D3-9F4D-072D390EB96E}"/>
                </a:ext>
              </a:extLst>
            </p:cNvPr>
            <p:cNvSpPr>
              <a:spLocks/>
            </p:cNvSpPr>
            <p:nvPr/>
          </p:nvSpPr>
          <p:spPr bwMode="auto">
            <a:xfrm>
              <a:off x="4440" y="3878"/>
              <a:ext cx="75" cy="59"/>
            </a:xfrm>
            <a:custGeom>
              <a:avLst/>
              <a:gdLst>
                <a:gd name="T0" fmla="*/ 5 w 150"/>
                <a:gd name="T1" fmla="*/ 0 h 176"/>
                <a:gd name="T2" fmla="*/ 2 w 150"/>
                <a:gd name="T3" fmla="*/ 0 h 176"/>
                <a:gd name="T4" fmla="*/ 1 w 150"/>
                <a:gd name="T5" fmla="*/ 0 h 176"/>
                <a:gd name="T6" fmla="*/ 0 w 150"/>
                <a:gd name="T7" fmla="*/ 0 h 176"/>
                <a:gd name="T8" fmla="*/ 1 w 150"/>
                <a:gd name="T9" fmla="*/ 0 h 176"/>
                <a:gd name="T10" fmla="*/ 2 w 150"/>
                <a:gd name="T11" fmla="*/ 0 h 176"/>
                <a:gd name="T12" fmla="*/ 2 w 150"/>
                <a:gd name="T13" fmla="*/ 0 h 176"/>
                <a:gd name="T14" fmla="*/ 1 w 150"/>
                <a:gd name="T15" fmla="*/ 0 h 176"/>
                <a:gd name="T16" fmla="*/ 2 w 150"/>
                <a:gd name="T17" fmla="*/ 0 h 176"/>
                <a:gd name="T18" fmla="*/ 2 w 150"/>
                <a:gd name="T19" fmla="*/ 1 h 176"/>
                <a:gd name="T20" fmla="*/ 2 w 150"/>
                <a:gd name="T21" fmla="*/ 0 h 176"/>
                <a:gd name="T22" fmla="*/ 3 w 150"/>
                <a:gd name="T23" fmla="*/ 0 h 176"/>
                <a:gd name="T24" fmla="*/ 3 w 150"/>
                <a:gd name="T25" fmla="*/ 0 h 176"/>
                <a:gd name="T26" fmla="*/ 5 w 150"/>
                <a:gd name="T27" fmla="*/ 0 h 176"/>
                <a:gd name="T28" fmla="*/ 5 w 150"/>
                <a:gd name="T29" fmla="*/ 0 h 1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0"/>
                <a:gd name="T46" fmla="*/ 0 h 176"/>
                <a:gd name="T47" fmla="*/ 150 w 150"/>
                <a:gd name="T48" fmla="*/ 176 h 1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0" h="176">
                  <a:moveTo>
                    <a:pt x="150" y="0"/>
                  </a:moveTo>
                  <a:lnTo>
                    <a:pt x="88" y="7"/>
                  </a:lnTo>
                  <a:lnTo>
                    <a:pt x="31" y="27"/>
                  </a:lnTo>
                  <a:lnTo>
                    <a:pt x="0" y="66"/>
                  </a:lnTo>
                  <a:lnTo>
                    <a:pt x="44" y="43"/>
                  </a:lnTo>
                  <a:lnTo>
                    <a:pt x="88" y="34"/>
                  </a:lnTo>
                  <a:lnTo>
                    <a:pt x="66" y="73"/>
                  </a:lnTo>
                  <a:lnTo>
                    <a:pt x="28" y="117"/>
                  </a:lnTo>
                  <a:lnTo>
                    <a:pt x="79" y="117"/>
                  </a:lnTo>
                  <a:lnTo>
                    <a:pt x="90" y="176"/>
                  </a:lnTo>
                  <a:lnTo>
                    <a:pt x="94" y="110"/>
                  </a:lnTo>
                  <a:lnTo>
                    <a:pt x="103" y="50"/>
                  </a:lnTo>
                  <a:lnTo>
                    <a:pt x="125" y="24"/>
                  </a:lnTo>
                  <a:lnTo>
                    <a:pt x="1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3" name="Freeform 53">
              <a:extLst>
                <a:ext uri="{FF2B5EF4-FFF2-40B4-BE49-F238E27FC236}">
                  <a16:creationId xmlns:a16="http://schemas.microsoft.com/office/drawing/2014/main" id="{370A5237-2C05-4D58-9846-D6681C524CD8}"/>
                </a:ext>
              </a:extLst>
            </p:cNvPr>
            <p:cNvSpPr>
              <a:spLocks/>
            </p:cNvSpPr>
            <p:nvPr/>
          </p:nvSpPr>
          <p:spPr bwMode="auto">
            <a:xfrm>
              <a:off x="4210" y="3788"/>
              <a:ext cx="73" cy="18"/>
            </a:xfrm>
            <a:custGeom>
              <a:avLst/>
              <a:gdLst>
                <a:gd name="T0" fmla="*/ 5 w 146"/>
                <a:gd name="T1" fmla="*/ 0 h 56"/>
                <a:gd name="T2" fmla="*/ 2 w 146"/>
                <a:gd name="T3" fmla="*/ 0 h 56"/>
                <a:gd name="T4" fmla="*/ 1 w 146"/>
                <a:gd name="T5" fmla="*/ 0 h 56"/>
                <a:gd name="T6" fmla="*/ 0 w 146"/>
                <a:gd name="T7" fmla="*/ 0 h 56"/>
                <a:gd name="T8" fmla="*/ 1 w 146"/>
                <a:gd name="T9" fmla="*/ 0 h 56"/>
                <a:gd name="T10" fmla="*/ 3 w 146"/>
                <a:gd name="T11" fmla="*/ 0 h 56"/>
                <a:gd name="T12" fmla="*/ 5 w 146"/>
                <a:gd name="T13" fmla="*/ 0 h 56"/>
                <a:gd name="T14" fmla="*/ 5 w 146"/>
                <a:gd name="T15" fmla="*/ 0 h 56"/>
                <a:gd name="T16" fmla="*/ 0 60000 65536"/>
                <a:gd name="T17" fmla="*/ 0 60000 65536"/>
                <a:gd name="T18" fmla="*/ 0 60000 65536"/>
                <a:gd name="T19" fmla="*/ 0 60000 65536"/>
                <a:gd name="T20" fmla="*/ 0 60000 65536"/>
                <a:gd name="T21" fmla="*/ 0 60000 65536"/>
                <a:gd name="T22" fmla="*/ 0 60000 65536"/>
                <a:gd name="T23" fmla="*/ 0 60000 65536"/>
                <a:gd name="T24" fmla="*/ 0 w 146"/>
                <a:gd name="T25" fmla="*/ 0 h 56"/>
                <a:gd name="T26" fmla="*/ 146 w 146"/>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6" h="56">
                  <a:moveTo>
                    <a:pt x="146" y="0"/>
                  </a:moveTo>
                  <a:lnTo>
                    <a:pt x="81" y="13"/>
                  </a:lnTo>
                  <a:lnTo>
                    <a:pt x="62" y="32"/>
                  </a:lnTo>
                  <a:lnTo>
                    <a:pt x="0" y="56"/>
                  </a:lnTo>
                  <a:lnTo>
                    <a:pt x="53" y="50"/>
                  </a:lnTo>
                  <a:lnTo>
                    <a:pt x="105" y="30"/>
                  </a:lnTo>
                  <a:lnTo>
                    <a:pt x="1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4" name="Freeform 54">
              <a:extLst>
                <a:ext uri="{FF2B5EF4-FFF2-40B4-BE49-F238E27FC236}">
                  <a16:creationId xmlns:a16="http://schemas.microsoft.com/office/drawing/2014/main" id="{034BF088-BBF9-4195-A74C-A22B1C6133CE}"/>
                </a:ext>
              </a:extLst>
            </p:cNvPr>
            <p:cNvSpPr>
              <a:spLocks/>
            </p:cNvSpPr>
            <p:nvPr/>
          </p:nvSpPr>
          <p:spPr bwMode="auto">
            <a:xfrm>
              <a:off x="4125" y="3749"/>
              <a:ext cx="102" cy="134"/>
            </a:xfrm>
            <a:custGeom>
              <a:avLst/>
              <a:gdLst>
                <a:gd name="T0" fmla="*/ 5 w 203"/>
                <a:gd name="T1" fmla="*/ 0 h 400"/>
                <a:gd name="T2" fmla="*/ 3 w 203"/>
                <a:gd name="T3" fmla="*/ 0 h 400"/>
                <a:gd name="T4" fmla="*/ 2 w 203"/>
                <a:gd name="T5" fmla="*/ 1 h 400"/>
                <a:gd name="T6" fmla="*/ 2 w 203"/>
                <a:gd name="T7" fmla="*/ 1 h 400"/>
                <a:gd name="T8" fmla="*/ 2 w 203"/>
                <a:gd name="T9" fmla="*/ 1 h 400"/>
                <a:gd name="T10" fmla="*/ 1 w 203"/>
                <a:gd name="T11" fmla="*/ 1 h 400"/>
                <a:gd name="T12" fmla="*/ 1 w 203"/>
                <a:gd name="T13" fmla="*/ 1 h 400"/>
                <a:gd name="T14" fmla="*/ 1 w 203"/>
                <a:gd name="T15" fmla="*/ 1 h 400"/>
                <a:gd name="T16" fmla="*/ 2 w 203"/>
                <a:gd name="T17" fmla="*/ 0 h 400"/>
                <a:gd name="T18" fmla="*/ 3 w 203"/>
                <a:gd name="T19" fmla="*/ 0 h 400"/>
                <a:gd name="T20" fmla="*/ 1 w 203"/>
                <a:gd name="T21" fmla="*/ 1 h 400"/>
                <a:gd name="T22" fmla="*/ 1 w 203"/>
                <a:gd name="T23" fmla="*/ 1 h 400"/>
                <a:gd name="T24" fmla="*/ 0 w 203"/>
                <a:gd name="T25" fmla="*/ 1 h 400"/>
                <a:gd name="T26" fmla="*/ 1 w 203"/>
                <a:gd name="T27" fmla="*/ 1 h 400"/>
                <a:gd name="T28" fmla="*/ 1 w 203"/>
                <a:gd name="T29" fmla="*/ 1 h 400"/>
                <a:gd name="T30" fmla="*/ 1 w 203"/>
                <a:gd name="T31" fmla="*/ 1 h 400"/>
                <a:gd name="T32" fmla="*/ 2 w 203"/>
                <a:gd name="T33" fmla="*/ 1 h 400"/>
                <a:gd name="T34" fmla="*/ 2 w 203"/>
                <a:gd name="T35" fmla="*/ 1 h 400"/>
                <a:gd name="T36" fmla="*/ 4 w 203"/>
                <a:gd name="T37" fmla="*/ 2 h 400"/>
                <a:gd name="T38" fmla="*/ 4 w 203"/>
                <a:gd name="T39" fmla="*/ 2 h 400"/>
                <a:gd name="T40" fmla="*/ 4 w 203"/>
                <a:gd name="T41" fmla="*/ 1 h 400"/>
                <a:gd name="T42" fmla="*/ 4 w 203"/>
                <a:gd name="T43" fmla="*/ 1 h 400"/>
                <a:gd name="T44" fmla="*/ 4 w 203"/>
                <a:gd name="T45" fmla="*/ 1 h 400"/>
                <a:gd name="T46" fmla="*/ 5 w 203"/>
                <a:gd name="T47" fmla="*/ 1 h 400"/>
                <a:gd name="T48" fmla="*/ 4 w 203"/>
                <a:gd name="T49" fmla="*/ 1 h 400"/>
                <a:gd name="T50" fmla="*/ 3 w 203"/>
                <a:gd name="T51" fmla="*/ 1 h 400"/>
                <a:gd name="T52" fmla="*/ 2 w 203"/>
                <a:gd name="T53" fmla="*/ 1 h 400"/>
                <a:gd name="T54" fmla="*/ 3 w 203"/>
                <a:gd name="T55" fmla="*/ 1 h 400"/>
                <a:gd name="T56" fmla="*/ 3 w 203"/>
                <a:gd name="T57" fmla="*/ 1 h 400"/>
                <a:gd name="T58" fmla="*/ 2 w 203"/>
                <a:gd name="T59" fmla="*/ 1 h 400"/>
                <a:gd name="T60" fmla="*/ 2 w 203"/>
                <a:gd name="T61" fmla="*/ 1 h 400"/>
                <a:gd name="T62" fmla="*/ 1 w 203"/>
                <a:gd name="T63" fmla="*/ 1 h 400"/>
                <a:gd name="T64" fmla="*/ 1 w 203"/>
                <a:gd name="T65" fmla="*/ 1 h 400"/>
                <a:gd name="T66" fmla="*/ 1 w 203"/>
                <a:gd name="T67" fmla="*/ 1 h 400"/>
                <a:gd name="T68" fmla="*/ 2 w 203"/>
                <a:gd name="T69" fmla="*/ 1 h 400"/>
                <a:gd name="T70" fmla="*/ 3 w 203"/>
                <a:gd name="T71" fmla="*/ 1 h 400"/>
                <a:gd name="T72" fmla="*/ 3 w 203"/>
                <a:gd name="T73" fmla="*/ 1 h 400"/>
                <a:gd name="T74" fmla="*/ 3 w 203"/>
                <a:gd name="T75" fmla="*/ 1 h 400"/>
                <a:gd name="T76" fmla="*/ 3 w 203"/>
                <a:gd name="T77" fmla="*/ 1 h 400"/>
                <a:gd name="T78" fmla="*/ 3 w 203"/>
                <a:gd name="T79" fmla="*/ 1 h 400"/>
                <a:gd name="T80" fmla="*/ 4 w 203"/>
                <a:gd name="T81" fmla="*/ 1 h 400"/>
                <a:gd name="T82" fmla="*/ 5 w 203"/>
                <a:gd name="T83" fmla="*/ 1 h 400"/>
                <a:gd name="T84" fmla="*/ 6 w 203"/>
                <a:gd name="T85" fmla="*/ 1 h 400"/>
                <a:gd name="T86" fmla="*/ 5 w 203"/>
                <a:gd name="T87" fmla="*/ 1 h 400"/>
                <a:gd name="T88" fmla="*/ 5 w 203"/>
                <a:gd name="T89" fmla="*/ 1 h 400"/>
                <a:gd name="T90" fmla="*/ 5 w 203"/>
                <a:gd name="T91" fmla="*/ 0 h 400"/>
                <a:gd name="T92" fmla="*/ 5 w 203"/>
                <a:gd name="T93" fmla="*/ 0 h 400"/>
                <a:gd name="T94" fmla="*/ 7 w 203"/>
                <a:gd name="T95" fmla="*/ 0 h 400"/>
                <a:gd name="T96" fmla="*/ 6 w 203"/>
                <a:gd name="T97" fmla="*/ 0 h 400"/>
                <a:gd name="T98" fmla="*/ 5 w 203"/>
                <a:gd name="T99" fmla="*/ 0 h 400"/>
                <a:gd name="T100" fmla="*/ 5 w 203"/>
                <a:gd name="T101" fmla="*/ 0 h 4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3"/>
                <a:gd name="T154" fmla="*/ 0 h 400"/>
                <a:gd name="T155" fmla="*/ 203 w 203"/>
                <a:gd name="T156" fmla="*/ 400 h 4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3" h="400">
                  <a:moveTo>
                    <a:pt x="139" y="30"/>
                  </a:moveTo>
                  <a:lnTo>
                    <a:pt x="94" y="103"/>
                  </a:lnTo>
                  <a:lnTo>
                    <a:pt x="56" y="158"/>
                  </a:lnTo>
                  <a:lnTo>
                    <a:pt x="34" y="191"/>
                  </a:lnTo>
                  <a:lnTo>
                    <a:pt x="34" y="218"/>
                  </a:lnTo>
                  <a:lnTo>
                    <a:pt x="20" y="244"/>
                  </a:lnTo>
                  <a:lnTo>
                    <a:pt x="14" y="209"/>
                  </a:lnTo>
                  <a:lnTo>
                    <a:pt x="20" y="165"/>
                  </a:lnTo>
                  <a:lnTo>
                    <a:pt x="50" y="112"/>
                  </a:lnTo>
                  <a:lnTo>
                    <a:pt x="74" y="70"/>
                  </a:lnTo>
                  <a:lnTo>
                    <a:pt x="20" y="146"/>
                  </a:lnTo>
                  <a:lnTo>
                    <a:pt x="4" y="179"/>
                  </a:lnTo>
                  <a:lnTo>
                    <a:pt x="0" y="211"/>
                  </a:lnTo>
                  <a:lnTo>
                    <a:pt x="4" y="241"/>
                  </a:lnTo>
                  <a:lnTo>
                    <a:pt x="14" y="266"/>
                  </a:lnTo>
                  <a:lnTo>
                    <a:pt x="17" y="304"/>
                  </a:lnTo>
                  <a:lnTo>
                    <a:pt x="35" y="337"/>
                  </a:lnTo>
                  <a:lnTo>
                    <a:pt x="56" y="355"/>
                  </a:lnTo>
                  <a:lnTo>
                    <a:pt x="98" y="368"/>
                  </a:lnTo>
                  <a:lnTo>
                    <a:pt x="115" y="400"/>
                  </a:lnTo>
                  <a:lnTo>
                    <a:pt x="102" y="345"/>
                  </a:lnTo>
                  <a:lnTo>
                    <a:pt x="102" y="314"/>
                  </a:lnTo>
                  <a:lnTo>
                    <a:pt x="111" y="278"/>
                  </a:lnTo>
                  <a:lnTo>
                    <a:pt x="135" y="242"/>
                  </a:lnTo>
                  <a:lnTo>
                    <a:pt x="104" y="272"/>
                  </a:lnTo>
                  <a:lnTo>
                    <a:pt x="90" y="308"/>
                  </a:lnTo>
                  <a:lnTo>
                    <a:pt x="64" y="302"/>
                  </a:lnTo>
                  <a:lnTo>
                    <a:pt x="87" y="320"/>
                  </a:lnTo>
                  <a:lnTo>
                    <a:pt x="91" y="352"/>
                  </a:lnTo>
                  <a:lnTo>
                    <a:pt x="64" y="344"/>
                  </a:lnTo>
                  <a:lnTo>
                    <a:pt x="40" y="323"/>
                  </a:lnTo>
                  <a:lnTo>
                    <a:pt x="28" y="298"/>
                  </a:lnTo>
                  <a:lnTo>
                    <a:pt x="26" y="275"/>
                  </a:lnTo>
                  <a:lnTo>
                    <a:pt x="31" y="244"/>
                  </a:lnTo>
                  <a:lnTo>
                    <a:pt x="54" y="215"/>
                  </a:lnTo>
                  <a:lnTo>
                    <a:pt x="84" y="199"/>
                  </a:lnTo>
                  <a:lnTo>
                    <a:pt x="73" y="182"/>
                  </a:lnTo>
                  <a:lnTo>
                    <a:pt x="74" y="160"/>
                  </a:lnTo>
                  <a:lnTo>
                    <a:pt x="80" y="142"/>
                  </a:lnTo>
                  <a:lnTo>
                    <a:pt x="90" y="161"/>
                  </a:lnTo>
                  <a:lnTo>
                    <a:pt x="111" y="168"/>
                  </a:lnTo>
                  <a:lnTo>
                    <a:pt x="139" y="168"/>
                  </a:lnTo>
                  <a:lnTo>
                    <a:pt x="163" y="165"/>
                  </a:lnTo>
                  <a:lnTo>
                    <a:pt x="139" y="150"/>
                  </a:lnTo>
                  <a:lnTo>
                    <a:pt x="133" y="128"/>
                  </a:lnTo>
                  <a:lnTo>
                    <a:pt x="136" y="95"/>
                  </a:lnTo>
                  <a:lnTo>
                    <a:pt x="154" y="55"/>
                  </a:lnTo>
                  <a:lnTo>
                    <a:pt x="203" y="0"/>
                  </a:lnTo>
                  <a:lnTo>
                    <a:pt x="173" y="15"/>
                  </a:lnTo>
                  <a:lnTo>
                    <a:pt x="13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5" name="Freeform 55">
              <a:extLst>
                <a:ext uri="{FF2B5EF4-FFF2-40B4-BE49-F238E27FC236}">
                  <a16:creationId xmlns:a16="http://schemas.microsoft.com/office/drawing/2014/main" id="{68C520C6-3670-43BA-B29E-154D53A2EA5E}"/>
                </a:ext>
              </a:extLst>
            </p:cNvPr>
            <p:cNvSpPr>
              <a:spLocks/>
            </p:cNvSpPr>
            <p:nvPr/>
          </p:nvSpPr>
          <p:spPr bwMode="auto">
            <a:xfrm>
              <a:off x="4151" y="3822"/>
              <a:ext cx="58" cy="25"/>
            </a:xfrm>
            <a:custGeom>
              <a:avLst/>
              <a:gdLst>
                <a:gd name="T0" fmla="*/ 1 w 116"/>
                <a:gd name="T1" fmla="*/ 0 h 75"/>
                <a:gd name="T2" fmla="*/ 0 w 116"/>
                <a:gd name="T3" fmla="*/ 0 h 75"/>
                <a:gd name="T4" fmla="*/ 1 w 116"/>
                <a:gd name="T5" fmla="*/ 0 h 75"/>
                <a:gd name="T6" fmla="*/ 2 w 116"/>
                <a:gd name="T7" fmla="*/ 0 h 75"/>
                <a:gd name="T8" fmla="*/ 3 w 116"/>
                <a:gd name="T9" fmla="*/ 0 h 75"/>
                <a:gd name="T10" fmla="*/ 4 w 116"/>
                <a:gd name="T11" fmla="*/ 0 h 75"/>
                <a:gd name="T12" fmla="*/ 2 w 116"/>
                <a:gd name="T13" fmla="*/ 0 h 75"/>
                <a:gd name="T14" fmla="*/ 2 w 116"/>
                <a:gd name="T15" fmla="*/ 0 h 75"/>
                <a:gd name="T16" fmla="*/ 1 w 116"/>
                <a:gd name="T17" fmla="*/ 0 h 75"/>
                <a:gd name="T18" fmla="*/ 1 w 116"/>
                <a:gd name="T19" fmla="*/ 0 h 75"/>
                <a:gd name="T20" fmla="*/ 1 w 116"/>
                <a:gd name="T21" fmla="*/ 0 h 75"/>
                <a:gd name="T22" fmla="*/ 1 w 116"/>
                <a:gd name="T23" fmla="*/ 0 h 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75"/>
                <a:gd name="T38" fmla="*/ 116 w 116"/>
                <a:gd name="T39" fmla="*/ 75 h 7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75">
                  <a:moveTo>
                    <a:pt x="7" y="75"/>
                  </a:moveTo>
                  <a:lnTo>
                    <a:pt x="0" y="60"/>
                  </a:lnTo>
                  <a:lnTo>
                    <a:pt x="10" y="35"/>
                  </a:lnTo>
                  <a:lnTo>
                    <a:pt x="38" y="12"/>
                  </a:lnTo>
                  <a:lnTo>
                    <a:pt x="69" y="0"/>
                  </a:lnTo>
                  <a:lnTo>
                    <a:pt x="116" y="1"/>
                  </a:lnTo>
                  <a:lnTo>
                    <a:pt x="63" y="14"/>
                  </a:lnTo>
                  <a:lnTo>
                    <a:pt x="37" y="30"/>
                  </a:lnTo>
                  <a:lnTo>
                    <a:pt x="20" y="47"/>
                  </a:lnTo>
                  <a:lnTo>
                    <a:pt x="18" y="62"/>
                  </a:lnTo>
                  <a:lnTo>
                    <a:pt x="7"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6" name="Freeform 56">
              <a:extLst>
                <a:ext uri="{FF2B5EF4-FFF2-40B4-BE49-F238E27FC236}">
                  <a16:creationId xmlns:a16="http://schemas.microsoft.com/office/drawing/2014/main" id="{0DF98E29-5A2B-46E5-9B8C-CA2C3CE35580}"/>
                </a:ext>
              </a:extLst>
            </p:cNvPr>
            <p:cNvSpPr>
              <a:spLocks/>
            </p:cNvSpPr>
            <p:nvPr/>
          </p:nvSpPr>
          <p:spPr bwMode="auto">
            <a:xfrm>
              <a:off x="4159" y="3832"/>
              <a:ext cx="80" cy="141"/>
            </a:xfrm>
            <a:custGeom>
              <a:avLst/>
              <a:gdLst>
                <a:gd name="T0" fmla="*/ 4 w 158"/>
                <a:gd name="T1" fmla="*/ 0 h 422"/>
                <a:gd name="T2" fmla="*/ 4 w 158"/>
                <a:gd name="T3" fmla="*/ 0 h 422"/>
                <a:gd name="T4" fmla="*/ 4 w 158"/>
                <a:gd name="T5" fmla="*/ 0 h 422"/>
                <a:gd name="T6" fmla="*/ 3 w 158"/>
                <a:gd name="T7" fmla="*/ 0 h 422"/>
                <a:gd name="T8" fmla="*/ 3 w 158"/>
                <a:gd name="T9" fmla="*/ 0 h 422"/>
                <a:gd name="T10" fmla="*/ 2 w 158"/>
                <a:gd name="T11" fmla="*/ 0 h 422"/>
                <a:gd name="T12" fmla="*/ 3 w 158"/>
                <a:gd name="T13" fmla="*/ 0 h 422"/>
                <a:gd name="T14" fmla="*/ 2 w 158"/>
                <a:gd name="T15" fmla="*/ 0 h 422"/>
                <a:gd name="T16" fmla="*/ 2 w 158"/>
                <a:gd name="T17" fmla="*/ 1 h 422"/>
                <a:gd name="T18" fmla="*/ 2 w 158"/>
                <a:gd name="T19" fmla="*/ 1 h 422"/>
                <a:gd name="T20" fmla="*/ 1 w 158"/>
                <a:gd name="T21" fmla="*/ 1 h 422"/>
                <a:gd name="T22" fmla="*/ 1 w 158"/>
                <a:gd name="T23" fmla="*/ 1 h 422"/>
                <a:gd name="T24" fmla="*/ 0 w 158"/>
                <a:gd name="T25" fmla="*/ 1 h 422"/>
                <a:gd name="T26" fmla="*/ 1 w 158"/>
                <a:gd name="T27" fmla="*/ 2 h 422"/>
                <a:gd name="T28" fmla="*/ 3 w 158"/>
                <a:gd name="T29" fmla="*/ 2 h 422"/>
                <a:gd name="T30" fmla="*/ 6 w 158"/>
                <a:gd name="T31" fmla="*/ 2 h 422"/>
                <a:gd name="T32" fmla="*/ 3 w 158"/>
                <a:gd name="T33" fmla="*/ 2 h 422"/>
                <a:gd name="T34" fmla="*/ 2 w 158"/>
                <a:gd name="T35" fmla="*/ 2 h 422"/>
                <a:gd name="T36" fmla="*/ 1 w 158"/>
                <a:gd name="T37" fmla="*/ 1 h 422"/>
                <a:gd name="T38" fmla="*/ 1 w 158"/>
                <a:gd name="T39" fmla="*/ 1 h 422"/>
                <a:gd name="T40" fmla="*/ 1 w 158"/>
                <a:gd name="T41" fmla="*/ 1 h 422"/>
                <a:gd name="T42" fmla="*/ 2 w 158"/>
                <a:gd name="T43" fmla="*/ 1 h 422"/>
                <a:gd name="T44" fmla="*/ 3 w 158"/>
                <a:gd name="T45" fmla="*/ 1 h 422"/>
                <a:gd name="T46" fmla="*/ 4 w 158"/>
                <a:gd name="T47" fmla="*/ 0 h 422"/>
                <a:gd name="T48" fmla="*/ 4 w 158"/>
                <a:gd name="T49" fmla="*/ 0 h 422"/>
                <a:gd name="T50" fmla="*/ 4 w 158"/>
                <a:gd name="T51" fmla="*/ 0 h 422"/>
                <a:gd name="T52" fmla="*/ 4 w 158"/>
                <a:gd name="T53" fmla="*/ 0 h 422"/>
                <a:gd name="T54" fmla="*/ 4 w 158"/>
                <a:gd name="T55" fmla="*/ 0 h 422"/>
                <a:gd name="T56" fmla="*/ 4 w 158"/>
                <a:gd name="T57" fmla="*/ 0 h 4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8"/>
                <a:gd name="T88" fmla="*/ 0 h 422"/>
                <a:gd name="T89" fmla="*/ 158 w 158"/>
                <a:gd name="T90" fmla="*/ 422 h 4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8" h="422">
                  <a:moveTo>
                    <a:pt x="98" y="18"/>
                  </a:moveTo>
                  <a:lnTo>
                    <a:pt x="105" y="47"/>
                  </a:lnTo>
                  <a:lnTo>
                    <a:pt x="101" y="74"/>
                  </a:lnTo>
                  <a:lnTo>
                    <a:pt x="85" y="107"/>
                  </a:lnTo>
                  <a:lnTo>
                    <a:pt x="72" y="121"/>
                  </a:lnTo>
                  <a:lnTo>
                    <a:pt x="64" y="89"/>
                  </a:lnTo>
                  <a:lnTo>
                    <a:pt x="65" y="43"/>
                  </a:lnTo>
                  <a:lnTo>
                    <a:pt x="51" y="80"/>
                  </a:lnTo>
                  <a:lnTo>
                    <a:pt x="57" y="122"/>
                  </a:lnTo>
                  <a:lnTo>
                    <a:pt x="64" y="139"/>
                  </a:lnTo>
                  <a:lnTo>
                    <a:pt x="27" y="207"/>
                  </a:lnTo>
                  <a:lnTo>
                    <a:pt x="3" y="262"/>
                  </a:lnTo>
                  <a:lnTo>
                    <a:pt x="0" y="313"/>
                  </a:lnTo>
                  <a:lnTo>
                    <a:pt x="22" y="379"/>
                  </a:lnTo>
                  <a:lnTo>
                    <a:pt x="95" y="418"/>
                  </a:lnTo>
                  <a:lnTo>
                    <a:pt x="158" y="422"/>
                  </a:lnTo>
                  <a:lnTo>
                    <a:pt x="82" y="401"/>
                  </a:lnTo>
                  <a:lnTo>
                    <a:pt x="50" y="378"/>
                  </a:lnTo>
                  <a:lnTo>
                    <a:pt x="20" y="335"/>
                  </a:lnTo>
                  <a:lnTo>
                    <a:pt x="13" y="287"/>
                  </a:lnTo>
                  <a:lnTo>
                    <a:pt x="26" y="236"/>
                  </a:lnTo>
                  <a:lnTo>
                    <a:pt x="50" y="191"/>
                  </a:lnTo>
                  <a:lnTo>
                    <a:pt x="86" y="136"/>
                  </a:lnTo>
                  <a:lnTo>
                    <a:pt x="113" y="89"/>
                  </a:lnTo>
                  <a:lnTo>
                    <a:pt x="120" y="53"/>
                  </a:lnTo>
                  <a:lnTo>
                    <a:pt x="113" y="30"/>
                  </a:lnTo>
                  <a:lnTo>
                    <a:pt x="107" y="0"/>
                  </a:lnTo>
                  <a:lnTo>
                    <a:pt x="98"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7" name="Freeform 57">
              <a:extLst>
                <a:ext uri="{FF2B5EF4-FFF2-40B4-BE49-F238E27FC236}">
                  <a16:creationId xmlns:a16="http://schemas.microsoft.com/office/drawing/2014/main" id="{31902941-DCF5-48EF-ADB4-A21BE25800F0}"/>
                </a:ext>
              </a:extLst>
            </p:cNvPr>
            <p:cNvSpPr>
              <a:spLocks/>
            </p:cNvSpPr>
            <p:nvPr/>
          </p:nvSpPr>
          <p:spPr bwMode="auto">
            <a:xfrm>
              <a:off x="4213" y="3838"/>
              <a:ext cx="65" cy="56"/>
            </a:xfrm>
            <a:custGeom>
              <a:avLst/>
              <a:gdLst>
                <a:gd name="T0" fmla="*/ 2 w 129"/>
                <a:gd name="T1" fmla="*/ 0 h 169"/>
                <a:gd name="T2" fmla="*/ 2 w 129"/>
                <a:gd name="T3" fmla="*/ 0 h 169"/>
                <a:gd name="T4" fmla="*/ 2 w 129"/>
                <a:gd name="T5" fmla="*/ 0 h 169"/>
                <a:gd name="T6" fmla="*/ 1 w 129"/>
                <a:gd name="T7" fmla="*/ 0 h 169"/>
                <a:gd name="T8" fmla="*/ 0 w 129"/>
                <a:gd name="T9" fmla="*/ 1 h 169"/>
                <a:gd name="T10" fmla="*/ 1 w 129"/>
                <a:gd name="T11" fmla="*/ 1 h 169"/>
                <a:gd name="T12" fmla="*/ 2 w 129"/>
                <a:gd name="T13" fmla="*/ 1 h 169"/>
                <a:gd name="T14" fmla="*/ 3 w 129"/>
                <a:gd name="T15" fmla="*/ 1 h 169"/>
                <a:gd name="T16" fmla="*/ 3 w 129"/>
                <a:gd name="T17" fmla="*/ 1 h 169"/>
                <a:gd name="T18" fmla="*/ 3 w 129"/>
                <a:gd name="T19" fmla="*/ 0 h 169"/>
                <a:gd name="T20" fmla="*/ 5 w 129"/>
                <a:gd name="T21" fmla="*/ 0 h 169"/>
                <a:gd name="T22" fmla="*/ 3 w 129"/>
                <a:gd name="T23" fmla="*/ 0 h 169"/>
                <a:gd name="T24" fmla="*/ 2 w 129"/>
                <a:gd name="T25" fmla="*/ 0 h 169"/>
                <a:gd name="T26" fmla="*/ 2 w 129"/>
                <a:gd name="T27" fmla="*/ 0 h 169"/>
                <a:gd name="T28" fmla="*/ 2 w 129"/>
                <a:gd name="T29" fmla="*/ 0 h 169"/>
                <a:gd name="T30" fmla="*/ 2 w 129"/>
                <a:gd name="T31" fmla="*/ 0 h 169"/>
                <a:gd name="T32" fmla="*/ 2 w 129"/>
                <a:gd name="T33" fmla="*/ 0 h 1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9"/>
                <a:gd name="T52" fmla="*/ 0 h 169"/>
                <a:gd name="T53" fmla="*/ 129 w 129"/>
                <a:gd name="T54" fmla="*/ 169 h 1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9" h="169">
                  <a:moveTo>
                    <a:pt x="34" y="0"/>
                  </a:moveTo>
                  <a:lnTo>
                    <a:pt x="40" y="26"/>
                  </a:lnTo>
                  <a:lnTo>
                    <a:pt x="39" y="69"/>
                  </a:lnTo>
                  <a:lnTo>
                    <a:pt x="23" y="112"/>
                  </a:lnTo>
                  <a:lnTo>
                    <a:pt x="0" y="154"/>
                  </a:lnTo>
                  <a:lnTo>
                    <a:pt x="22" y="145"/>
                  </a:lnTo>
                  <a:lnTo>
                    <a:pt x="58" y="167"/>
                  </a:lnTo>
                  <a:lnTo>
                    <a:pt x="81" y="169"/>
                  </a:lnTo>
                  <a:lnTo>
                    <a:pt x="72" y="141"/>
                  </a:lnTo>
                  <a:lnTo>
                    <a:pt x="69" y="111"/>
                  </a:lnTo>
                  <a:lnTo>
                    <a:pt x="129" y="101"/>
                  </a:lnTo>
                  <a:lnTo>
                    <a:pt x="79" y="93"/>
                  </a:lnTo>
                  <a:lnTo>
                    <a:pt x="53" y="81"/>
                  </a:lnTo>
                  <a:lnTo>
                    <a:pt x="58" y="53"/>
                  </a:lnTo>
                  <a:lnTo>
                    <a:pt x="53" y="2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8" name="Freeform 58">
              <a:extLst>
                <a:ext uri="{FF2B5EF4-FFF2-40B4-BE49-F238E27FC236}">
                  <a16:creationId xmlns:a16="http://schemas.microsoft.com/office/drawing/2014/main" id="{7A2490FE-CB82-4B54-BEA7-2EE07BA647F6}"/>
                </a:ext>
              </a:extLst>
            </p:cNvPr>
            <p:cNvSpPr>
              <a:spLocks/>
            </p:cNvSpPr>
            <p:nvPr/>
          </p:nvSpPr>
          <p:spPr bwMode="auto">
            <a:xfrm>
              <a:off x="4185" y="3899"/>
              <a:ext cx="143" cy="59"/>
            </a:xfrm>
            <a:custGeom>
              <a:avLst/>
              <a:gdLst>
                <a:gd name="T0" fmla="*/ 1 w 286"/>
                <a:gd name="T1" fmla="*/ 0 h 175"/>
                <a:gd name="T2" fmla="*/ 1 w 286"/>
                <a:gd name="T3" fmla="*/ 0 h 175"/>
                <a:gd name="T4" fmla="*/ 0 w 286"/>
                <a:gd name="T5" fmla="*/ 0 h 175"/>
                <a:gd name="T6" fmla="*/ 1 w 286"/>
                <a:gd name="T7" fmla="*/ 0 h 175"/>
                <a:gd name="T8" fmla="*/ 1 w 286"/>
                <a:gd name="T9" fmla="*/ 1 h 175"/>
                <a:gd name="T10" fmla="*/ 1 w 286"/>
                <a:gd name="T11" fmla="*/ 1 h 175"/>
                <a:gd name="T12" fmla="*/ 2 w 286"/>
                <a:gd name="T13" fmla="*/ 1 h 175"/>
                <a:gd name="T14" fmla="*/ 4 w 286"/>
                <a:gd name="T15" fmla="*/ 1 h 175"/>
                <a:gd name="T16" fmla="*/ 5 w 286"/>
                <a:gd name="T17" fmla="*/ 1 h 175"/>
                <a:gd name="T18" fmla="*/ 9 w 286"/>
                <a:gd name="T19" fmla="*/ 0 h 175"/>
                <a:gd name="T20" fmla="*/ 9 w 286"/>
                <a:gd name="T21" fmla="*/ 0 h 175"/>
                <a:gd name="T22" fmla="*/ 9 w 286"/>
                <a:gd name="T23" fmla="*/ 0 h 175"/>
                <a:gd name="T24" fmla="*/ 9 w 286"/>
                <a:gd name="T25" fmla="*/ 0 h 175"/>
                <a:gd name="T26" fmla="*/ 7 w 286"/>
                <a:gd name="T27" fmla="*/ 0 h 175"/>
                <a:gd name="T28" fmla="*/ 6 w 286"/>
                <a:gd name="T29" fmla="*/ 0 h 175"/>
                <a:gd name="T30" fmla="*/ 7 w 286"/>
                <a:gd name="T31" fmla="*/ 0 h 175"/>
                <a:gd name="T32" fmla="*/ 7 w 286"/>
                <a:gd name="T33" fmla="*/ 0 h 175"/>
                <a:gd name="T34" fmla="*/ 6 w 286"/>
                <a:gd name="T35" fmla="*/ 1 h 175"/>
                <a:gd name="T36" fmla="*/ 5 w 286"/>
                <a:gd name="T37" fmla="*/ 0 h 175"/>
                <a:gd name="T38" fmla="*/ 3 w 286"/>
                <a:gd name="T39" fmla="*/ 0 h 175"/>
                <a:gd name="T40" fmla="*/ 2 w 286"/>
                <a:gd name="T41" fmla="*/ 0 h 175"/>
                <a:gd name="T42" fmla="*/ 3 w 286"/>
                <a:gd name="T43" fmla="*/ 0 h 175"/>
                <a:gd name="T44" fmla="*/ 4 w 286"/>
                <a:gd name="T45" fmla="*/ 1 h 175"/>
                <a:gd name="T46" fmla="*/ 3 w 286"/>
                <a:gd name="T47" fmla="*/ 1 h 175"/>
                <a:gd name="T48" fmla="*/ 2 w 286"/>
                <a:gd name="T49" fmla="*/ 1 h 175"/>
                <a:gd name="T50" fmla="*/ 1 w 286"/>
                <a:gd name="T51" fmla="*/ 0 h 175"/>
                <a:gd name="T52" fmla="*/ 1 w 286"/>
                <a:gd name="T53" fmla="*/ 0 h 175"/>
                <a:gd name="T54" fmla="*/ 1 w 286"/>
                <a:gd name="T55" fmla="*/ 0 h 175"/>
                <a:gd name="T56" fmla="*/ 1 w 286"/>
                <a:gd name="T57" fmla="*/ 0 h 175"/>
                <a:gd name="T58" fmla="*/ 1 w 286"/>
                <a:gd name="T59" fmla="*/ 0 h 1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6"/>
                <a:gd name="T91" fmla="*/ 0 h 175"/>
                <a:gd name="T92" fmla="*/ 286 w 286"/>
                <a:gd name="T93" fmla="*/ 175 h 17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6" h="175">
                  <a:moveTo>
                    <a:pt x="41" y="0"/>
                  </a:moveTo>
                  <a:lnTo>
                    <a:pt x="9" y="45"/>
                  </a:lnTo>
                  <a:lnTo>
                    <a:pt x="0" y="75"/>
                  </a:lnTo>
                  <a:lnTo>
                    <a:pt x="5" y="108"/>
                  </a:lnTo>
                  <a:lnTo>
                    <a:pt x="21" y="142"/>
                  </a:lnTo>
                  <a:lnTo>
                    <a:pt x="55" y="167"/>
                  </a:lnTo>
                  <a:lnTo>
                    <a:pt x="92" y="175"/>
                  </a:lnTo>
                  <a:lnTo>
                    <a:pt x="142" y="170"/>
                  </a:lnTo>
                  <a:lnTo>
                    <a:pt x="188" y="152"/>
                  </a:lnTo>
                  <a:lnTo>
                    <a:pt x="258" y="114"/>
                  </a:lnTo>
                  <a:lnTo>
                    <a:pt x="286" y="102"/>
                  </a:lnTo>
                  <a:lnTo>
                    <a:pt x="283" y="50"/>
                  </a:lnTo>
                  <a:lnTo>
                    <a:pt x="276" y="82"/>
                  </a:lnTo>
                  <a:lnTo>
                    <a:pt x="246" y="70"/>
                  </a:lnTo>
                  <a:lnTo>
                    <a:pt x="222" y="59"/>
                  </a:lnTo>
                  <a:lnTo>
                    <a:pt x="227" y="84"/>
                  </a:lnTo>
                  <a:lnTo>
                    <a:pt x="236" y="108"/>
                  </a:lnTo>
                  <a:lnTo>
                    <a:pt x="194" y="132"/>
                  </a:lnTo>
                  <a:lnTo>
                    <a:pt x="162" y="90"/>
                  </a:lnTo>
                  <a:lnTo>
                    <a:pt x="104" y="41"/>
                  </a:lnTo>
                  <a:lnTo>
                    <a:pt x="65" y="31"/>
                  </a:lnTo>
                  <a:lnTo>
                    <a:pt x="113" y="94"/>
                  </a:lnTo>
                  <a:lnTo>
                    <a:pt x="146" y="148"/>
                  </a:lnTo>
                  <a:lnTo>
                    <a:pt x="103" y="155"/>
                  </a:lnTo>
                  <a:lnTo>
                    <a:pt x="90" y="121"/>
                  </a:lnTo>
                  <a:lnTo>
                    <a:pt x="59" y="72"/>
                  </a:lnTo>
                  <a:lnTo>
                    <a:pt x="34" y="45"/>
                  </a:lnTo>
                  <a:lnTo>
                    <a:pt x="34" y="27"/>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89" name="Freeform 59">
              <a:extLst>
                <a:ext uri="{FF2B5EF4-FFF2-40B4-BE49-F238E27FC236}">
                  <a16:creationId xmlns:a16="http://schemas.microsoft.com/office/drawing/2014/main" id="{FA57942F-F6C0-4CD4-A64F-FC873699C795}"/>
                </a:ext>
              </a:extLst>
            </p:cNvPr>
            <p:cNvSpPr>
              <a:spLocks/>
            </p:cNvSpPr>
            <p:nvPr/>
          </p:nvSpPr>
          <p:spPr bwMode="auto">
            <a:xfrm>
              <a:off x="4275" y="3872"/>
              <a:ext cx="49" cy="43"/>
            </a:xfrm>
            <a:custGeom>
              <a:avLst/>
              <a:gdLst>
                <a:gd name="T0" fmla="*/ 2 w 98"/>
                <a:gd name="T1" fmla="*/ 0 h 131"/>
                <a:gd name="T2" fmla="*/ 1 w 98"/>
                <a:gd name="T3" fmla="*/ 0 h 131"/>
                <a:gd name="T4" fmla="*/ 1 w 98"/>
                <a:gd name="T5" fmla="*/ 0 h 131"/>
                <a:gd name="T6" fmla="*/ 2 w 98"/>
                <a:gd name="T7" fmla="*/ 0 h 131"/>
                <a:gd name="T8" fmla="*/ 3 w 98"/>
                <a:gd name="T9" fmla="*/ 1 h 131"/>
                <a:gd name="T10" fmla="*/ 1 w 98"/>
                <a:gd name="T11" fmla="*/ 0 h 131"/>
                <a:gd name="T12" fmla="*/ 1 w 98"/>
                <a:gd name="T13" fmla="*/ 0 h 131"/>
                <a:gd name="T14" fmla="*/ 0 w 98"/>
                <a:gd name="T15" fmla="*/ 0 h 131"/>
                <a:gd name="T16" fmla="*/ 1 w 98"/>
                <a:gd name="T17" fmla="*/ 0 h 131"/>
                <a:gd name="T18" fmla="*/ 1 w 98"/>
                <a:gd name="T19" fmla="*/ 0 h 131"/>
                <a:gd name="T20" fmla="*/ 2 w 98"/>
                <a:gd name="T21" fmla="*/ 0 h 131"/>
                <a:gd name="T22" fmla="*/ 2 w 98"/>
                <a:gd name="T23" fmla="*/ 0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8"/>
                <a:gd name="T37" fmla="*/ 0 h 131"/>
                <a:gd name="T38" fmla="*/ 98 w 98"/>
                <a:gd name="T39" fmla="*/ 131 h 1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8" h="131">
                  <a:moveTo>
                    <a:pt x="39" y="0"/>
                  </a:moveTo>
                  <a:lnTo>
                    <a:pt x="31" y="22"/>
                  </a:lnTo>
                  <a:lnTo>
                    <a:pt x="30" y="53"/>
                  </a:lnTo>
                  <a:lnTo>
                    <a:pt x="51" y="85"/>
                  </a:lnTo>
                  <a:lnTo>
                    <a:pt x="98" y="131"/>
                  </a:lnTo>
                  <a:lnTo>
                    <a:pt x="31" y="91"/>
                  </a:lnTo>
                  <a:lnTo>
                    <a:pt x="7" y="66"/>
                  </a:lnTo>
                  <a:lnTo>
                    <a:pt x="0" y="37"/>
                  </a:lnTo>
                  <a:lnTo>
                    <a:pt x="5" y="14"/>
                  </a:lnTo>
                  <a:lnTo>
                    <a:pt x="14"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0" name="Freeform 60">
              <a:extLst>
                <a:ext uri="{FF2B5EF4-FFF2-40B4-BE49-F238E27FC236}">
                  <a16:creationId xmlns:a16="http://schemas.microsoft.com/office/drawing/2014/main" id="{E88463EF-C07E-498C-A6D9-6B3F4D134F11}"/>
                </a:ext>
              </a:extLst>
            </p:cNvPr>
            <p:cNvSpPr>
              <a:spLocks/>
            </p:cNvSpPr>
            <p:nvPr/>
          </p:nvSpPr>
          <p:spPr bwMode="auto">
            <a:xfrm>
              <a:off x="4259" y="3902"/>
              <a:ext cx="20" cy="16"/>
            </a:xfrm>
            <a:custGeom>
              <a:avLst/>
              <a:gdLst>
                <a:gd name="T0" fmla="*/ 0 w 40"/>
                <a:gd name="T1" fmla="*/ 0 h 48"/>
                <a:gd name="T2" fmla="*/ 1 w 40"/>
                <a:gd name="T3" fmla="*/ 0 h 48"/>
                <a:gd name="T4" fmla="*/ 1 w 40"/>
                <a:gd name="T5" fmla="*/ 0 h 48"/>
                <a:gd name="T6" fmla="*/ 1 w 40"/>
                <a:gd name="T7" fmla="*/ 0 h 48"/>
                <a:gd name="T8" fmla="*/ 0 w 40"/>
                <a:gd name="T9" fmla="*/ 0 h 48"/>
                <a:gd name="T10" fmla="*/ 0 w 40"/>
                <a:gd name="T11" fmla="*/ 0 h 48"/>
                <a:gd name="T12" fmla="*/ 0 60000 65536"/>
                <a:gd name="T13" fmla="*/ 0 60000 65536"/>
                <a:gd name="T14" fmla="*/ 0 60000 65536"/>
                <a:gd name="T15" fmla="*/ 0 60000 65536"/>
                <a:gd name="T16" fmla="*/ 0 60000 65536"/>
                <a:gd name="T17" fmla="*/ 0 60000 65536"/>
                <a:gd name="T18" fmla="*/ 0 w 40"/>
                <a:gd name="T19" fmla="*/ 0 h 48"/>
                <a:gd name="T20" fmla="*/ 40 w 40"/>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0" h="48">
                  <a:moveTo>
                    <a:pt x="0" y="0"/>
                  </a:moveTo>
                  <a:lnTo>
                    <a:pt x="32" y="48"/>
                  </a:lnTo>
                  <a:lnTo>
                    <a:pt x="40" y="27"/>
                  </a:lnTo>
                  <a:lnTo>
                    <a:pt x="17" y="1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1" name="Freeform 61">
              <a:extLst>
                <a:ext uri="{FF2B5EF4-FFF2-40B4-BE49-F238E27FC236}">
                  <a16:creationId xmlns:a16="http://schemas.microsoft.com/office/drawing/2014/main" id="{A10018A5-F743-445B-9918-2376DE3F2911}"/>
                </a:ext>
              </a:extLst>
            </p:cNvPr>
            <p:cNvSpPr>
              <a:spLocks/>
            </p:cNvSpPr>
            <p:nvPr/>
          </p:nvSpPr>
          <p:spPr bwMode="auto">
            <a:xfrm>
              <a:off x="4336" y="3888"/>
              <a:ext cx="101" cy="59"/>
            </a:xfrm>
            <a:custGeom>
              <a:avLst/>
              <a:gdLst>
                <a:gd name="T0" fmla="*/ 0 w 203"/>
                <a:gd name="T1" fmla="*/ 0 h 179"/>
                <a:gd name="T2" fmla="*/ 1 w 203"/>
                <a:gd name="T3" fmla="*/ 0 h 179"/>
                <a:gd name="T4" fmla="*/ 2 w 203"/>
                <a:gd name="T5" fmla="*/ 0 h 179"/>
                <a:gd name="T6" fmla="*/ 3 w 203"/>
                <a:gd name="T7" fmla="*/ 0 h 179"/>
                <a:gd name="T8" fmla="*/ 5 w 203"/>
                <a:gd name="T9" fmla="*/ 0 h 179"/>
                <a:gd name="T10" fmla="*/ 5 w 203"/>
                <a:gd name="T11" fmla="*/ 0 h 179"/>
                <a:gd name="T12" fmla="*/ 5 w 203"/>
                <a:gd name="T13" fmla="*/ 1 h 179"/>
                <a:gd name="T14" fmla="*/ 6 w 203"/>
                <a:gd name="T15" fmla="*/ 1 h 179"/>
                <a:gd name="T16" fmla="*/ 5 w 203"/>
                <a:gd name="T17" fmla="*/ 1 h 179"/>
                <a:gd name="T18" fmla="*/ 4 w 203"/>
                <a:gd name="T19" fmla="*/ 1 h 179"/>
                <a:gd name="T20" fmla="*/ 2 w 203"/>
                <a:gd name="T21" fmla="*/ 0 h 179"/>
                <a:gd name="T22" fmla="*/ 1 w 203"/>
                <a:gd name="T23" fmla="*/ 0 h 179"/>
                <a:gd name="T24" fmla="*/ 0 w 203"/>
                <a:gd name="T25" fmla="*/ 0 h 179"/>
                <a:gd name="T26" fmla="*/ 0 w 203"/>
                <a:gd name="T27" fmla="*/ 0 h 179"/>
                <a:gd name="T28" fmla="*/ 0 w 203"/>
                <a:gd name="T29" fmla="*/ 1 h 179"/>
                <a:gd name="T30" fmla="*/ 1 w 203"/>
                <a:gd name="T31" fmla="*/ 1 h 179"/>
                <a:gd name="T32" fmla="*/ 2 w 203"/>
                <a:gd name="T33" fmla="*/ 1 h 179"/>
                <a:gd name="T34" fmla="*/ 1 w 203"/>
                <a:gd name="T35" fmla="*/ 1 h 179"/>
                <a:gd name="T36" fmla="*/ 0 w 203"/>
                <a:gd name="T37" fmla="*/ 1 h 179"/>
                <a:gd name="T38" fmla="*/ 0 w 203"/>
                <a:gd name="T39" fmla="*/ 0 h 179"/>
                <a:gd name="T40" fmla="*/ 0 w 203"/>
                <a:gd name="T41" fmla="*/ 0 h 179"/>
                <a:gd name="T42" fmla="*/ 0 w 203"/>
                <a:gd name="T43" fmla="*/ 0 h 179"/>
                <a:gd name="T44" fmla="*/ 0 w 203"/>
                <a:gd name="T45" fmla="*/ 0 h 179"/>
                <a:gd name="T46" fmla="*/ 0 w 203"/>
                <a:gd name="T47" fmla="*/ 0 h 17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3"/>
                <a:gd name="T73" fmla="*/ 0 h 179"/>
                <a:gd name="T74" fmla="*/ 203 w 203"/>
                <a:gd name="T75" fmla="*/ 179 h 17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3" h="179">
                  <a:moveTo>
                    <a:pt x="24" y="0"/>
                  </a:moveTo>
                  <a:lnTo>
                    <a:pt x="38" y="33"/>
                  </a:lnTo>
                  <a:lnTo>
                    <a:pt x="66" y="65"/>
                  </a:lnTo>
                  <a:lnTo>
                    <a:pt x="110" y="96"/>
                  </a:lnTo>
                  <a:lnTo>
                    <a:pt x="170" y="117"/>
                  </a:lnTo>
                  <a:lnTo>
                    <a:pt x="173" y="81"/>
                  </a:lnTo>
                  <a:lnTo>
                    <a:pt x="186" y="129"/>
                  </a:lnTo>
                  <a:lnTo>
                    <a:pt x="203" y="172"/>
                  </a:lnTo>
                  <a:lnTo>
                    <a:pt x="173" y="149"/>
                  </a:lnTo>
                  <a:lnTo>
                    <a:pt x="134" y="137"/>
                  </a:lnTo>
                  <a:lnTo>
                    <a:pt x="92" y="119"/>
                  </a:lnTo>
                  <a:lnTo>
                    <a:pt x="47" y="84"/>
                  </a:lnTo>
                  <a:lnTo>
                    <a:pt x="23" y="58"/>
                  </a:lnTo>
                  <a:lnTo>
                    <a:pt x="23" y="94"/>
                  </a:lnTo>
                  <a:lnTo>
                    <a:pt x="31" y="125"/>
                  </a:lnTo>
                  <a:lnTo>
                    <a:pt x="47" y="146"/>
                  </a:lnTo>
                  <a:lnTo>
                    <a:pt x="86" y="179"/>
                  </a:lnTo>
                  <a:lnTo>
                    <a:pt x="42" y="150"/>
                  </a:lnTo>
                  <a:lnTo>
                    <a:pt x="17" y="127"/>
                  </a:lnTo>
                  <a:lnTo>
                    <a:pt x="3" y="88"/>
                  </a:lnTo>
                  <a:lnTo>
                    <a:pt x="0" y="43"/>
                  </a:lnTo>
                  <a:lnTo>
                    <a:pt x="6" y="10"/>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2" name="Freeform 62">
              <a:extLst>
                <a:ext uri="{FF2B5EF4-FFF2-40B4-BE49-F238E27FC236}">
                  <a16:creationId xmlns:a16="http://schemas.microsoft.com/office/drawing/2014/main" id="{7C11A19C-CC1E-4BDA-9F5A-4B974FD1D6D8}"/>
                </a:ext>
              </a:extLst>
            </p:cNvPr>
            <p:cNvSpPr>
              <a:spLocks/>
            </p:cNvSpPr>
            <p:nvPr/>
          </p:nvSpPr>
          <p:spPr bwMode="auto">
            <a:xfrm>
              <a:off x="4344" y="3917"/>
              <a:ext cx="31" cy="10"/>
            </a:xfrm>
            <a:custGeom>
              <a:avLst/>
              <a:gdLst>
                <a:gd name="T0" fmla="*/ 0 w 63"/>
                <a:gd name="T1" fmla="*/ 0 h 30"/>
                <a:gd name="T2" fmla="*/ 1 w 63"/>
                <a:gd name="T3" fmla="*/ 0 h 30"/>
                <a:gd name="T4" fmla="*/ 1 w 63"/>
                <a:gd name="T5" fmla="*/ 0 h 30"/>
                <a:gd name="T6" fmla="*/ 1 w 63"/>
                <a:gd name="T7" fmla="*/ 0 h 30"/>
                <a:gd name="T8" fmla="*/ 0 w 63"/>
                <a:gd name="T9" fmla="*/ 0 h 30"/>
                <a:gd name="T10" fmla="*/ 0 w 63"/>
                <a:gd name="T11" fmla="*/ 0 h 30"/>
                <a:gd name="T12" fmla="*/ 0 w 63"/>
                <a:gd name="T13" fmla="*/ 0 h 30"/>
                <a:gd name="T14" fmla="*/ 0 w 63"/>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63"/>
                <a:gd name="T25" fmla="*/ 0 h 30"/>
                <a:gd name="T26" fmla="*/ 63 w 63"/>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 h="30">
                  <a:moveTo>
                    <a:pt x="5" y="30"/>
                  </a:moveTo>
                  <a:lnTo>
                    <a:pt x="33" y="17"/>
                  </a:lnTo>
                  <a:lnTo>
                    <a:pt x="63" y="10"/>
                  </a:lnTo>
                  <a:lnTo>
                    <a:pt x="56" y="0"/>
                  </a:lnTo>
                  <a:lnTo>
                    <a:pt x="25" y="7"/>
                  </a:lnTo>
                  <a:lnTo>
                    <a:pt x="0" y="17"/>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3" name="Freeform 63">
              <a:extLst>
                <a:ext uri="{FF2B5EF4-FFF2-40B4-BE49-F238E27FC236}">
                  <a16:creationId xmlns:a16="http://schemas.microsoft.com/office/drawing/2014/main" id="{91266C5E-73E9-4656-B771-8E3DB13D6438}"/>
                </a:ext>
              </a:extLst>
            </p:cNvPr>
            <p:cNvSpPr>
              <a:spLocks/>
            </p:cNvSpPr>
            <p:nvPr/>
          </p:nvSpPr>
          <p:spPr bwMode="auto">
            <a:xfrm>
              <a:off x="4243" y="3838"/>
              <a:ext cx="28" cy="20"/>
            </a:xfrm>
            <a:custGeom>
              <a:avLst/>
              <a:gdLst>
                <a:gd name="T0" fmla="*/ 1 w 56"/>
                <a:gd name="T1" fmla="*/ 0 h 60"/>
                <a:gd name="T2" fmla="*/ 1 w 56"/>
                <a:gd name="T3" fmla="*/ 0 h 60"/>
                <a:gd name="T4" fmla="*/ 0 w 56"/>
                <a:gd name="T5" fmla="*/ 0 h 60"/>
                <a:gd name="T6" fmla="*/ 1 w 56"/>
                <a:gd name="T7" fmla="*/ 0 h 60"/>
                <a:gd name="T8" fmla="*/ 2 w 56"/>
                <a:gd name="T9" fmla="*/ 0 h 60"/>
                <a:gd name="T10" fmla="*/ 2 w 56"/>
                <a:gd name="T11" fmla="*/ 0 h 60"/>
                <a:gd name="T12" fmla="*/ 1 w 56"/>
                <a:gd name="T13" fmla="*/ 0 h 60"/>
                <a:gd name="T14" fmla="*/ 1 w 56"/>
                <a:gd name="T15" fmla="*/ 0 h 60"/>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60"/>
                <a:gd name="T26" fmla="*/ 56 w 56"/>
                <a:gd name="T27" fmla="*/ 60 h 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60">
                  <a:moveTo>
                    <a:pt x="20" y="60"/>
                  </a:moveTo>
                  <a:lnTo>
                    <a:pt x="14" y="26"/>
                  </a:lnTo>
                  <a:lnTo>
                    <a:pt x="0" y="0"/>
                  </a:lnTo>
                  <a:lnTo>
                    <a:pt x="27" y="16"/>
                  </a:lnTo>
                  <a:lnTo>
                    <a:pt x="41" y="31"/>
                  </a:lnTo>
                  <a:lnTo>
                    <a:pt x="56" y="57"/>
                  </a:lnTo>
                  <a:lnTo>
                    <a:pt x="2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4" name="Freeform 64">
              <a:extLst>
                <a:ext uri="{FF2B5EF4-FFF2-40B4-BE49-F238E27FC236}">
                  <a16:creationId xmlns:a16="http://schemas.microsoft.com/office/drawing/2014/main" id="{A67A15CD-FDFD-456E-A378-21919CC3DECA}"/>
                </a:ext>
              </a:extLst>
            </p:cNvPr>
            <p:cNvSpPr>
              <a:spLocks/>
            </p:cNvSpPr>
            <p:nvPr/>
          </p:nvSpPr>
          <p:spPr bwMode="auto">
            <a:xfrm>
              <a:off x="4256" y="3928"/>
              <a:ext cx="107" cy="57"/>
            </a:xfrm>
            <a:custGeom>
              <a:avLst/>
              <a:gdLst>
                <a:gd name="T0" fmla="*/ 0 w 214"/>
                <a:gd name="T1" fmla="*/ 0 h 170"/>
                <a:gd name="T2" fmla="*/ 2 w 214"/>
                <a:gd name="T3" fmla="*/ 0 h 170"/>
                <a:gd name="T4" fmla="*/ 3 w 214"/>
                <a:gd name="T5" fmla="*/ 0 h 170"/>
                <a:gd name="T6" fmla="*/ 3 w 214"/>
                <a:gd name="T7" fmla="*/ 0 h 170"/>
                <a:gd name="T8" fmla="*/ 5 w 214"/>
                <a:gd name="T9" fmla="*/ 0 h 170"/>
                <a:gd name="T10" fmla="*/ 5 w 214"/>
                <a:gd name="T11" fmla="*/ 0 h 170"/>
                <a:gd name="T12" fmla="*/ 5 w 214"/>
                <a:gd name="T13" fmla="*/ 0 h 170"/>
                <a:gd name="T14" fmla="*/ 6 w 214"/>
                <a:gd name="T15" fmla="*/ 0 h 170"/>
                <a:gd name="T16" fmla="*/ 7 w 214"/>
                <a:gd name="T17" fmla="*/ 0 h 170"/>
                <a:gd name="T18" fmla="*/ 7 w 214"/>
                <a:gd name="T19" fmla="*/ 0 h 170"/>
                <a:gd name="T20" fmla="*/ 6 w 214"/>
                <a:gd name="T21" fmla="*/ 0 h 170"/>
                <a:gd name="T22" fmla="*/ 6 w 214"/>
                <a:gd name="T23" fmla="*/ 0 h 170"/>
                <a:gd name="T24" fmla="*/ 6 w 214"/>
                <a:gd name="T25" fmla="*/ 0 h 170"/>
                <a:gd name="T26" fmla="*/ 3 w 214"/>
                <a:gd name="T27" fmla="*/ 0 h 170"/>
                <a:gd name="T28" fmla="*/ 3 w 214"/>
                <a:gd name="T29" fmla="*/ 0 h 170"/>
                <a:gd name="T30" fmla="*/ 5 w 214"/>
                <a:gd name="T31" fmla="*/ 0 h 170"/>
                <a:gd name="T32" fmla="*/ 5 w 214"/>
                <a:gd name="T33" fmla="*/ 1 h 170"/>
                <a:gd name="T34" fmla="*/ 6 w 214"/>
                <a:gd name="T35" fmla="*/ 1 h 170"/>
                <a:gd name="T36" fmla="*/ 7 w 214"/>
                <a:gd name="T37" fmla="*/ 1 h 170"/>
                <a:gd name="T38" fmla="*/ 6 w 214"/>
                <a:gd name="T39" fmla="*/ 1 h 170"/>
                <a:gd name="T40" fmla="*/ 5 w 214"/>
                <a:gd name="T41" fmla="*/ 1 h 170"/>
                <a:gd name="T42" fmla="*/ 3 w 214"/>
                <a:gd name="T43" fmla="*/ 1 h 170"/>
                <a:gd name="T44" fmla="*/ 3 w 214"/>
                <a:gd name="T45" fmla="*/ 0 h 170"/>
                <a:gd name="T46" fmla="*/ 3 w 214"/>
                <a:gd name="T47" fmla="*/ 0 h 170"/>
                <a:gd name="T48" fmla="*/ 3 w 214"/>
                <a:gd name="T49" fmla="*/ 0 h 170"/>
                <a:gd name="T50" fmla="*/ 3 w 214"/>
                <a:gd name="T51" fmla="*/ 1 h 170"/>
                <a:gd name="T52" fmla="*/ 3 w 214"/>
                <a:gd name="T53" fmla="*/ 1 h 170"/>
                <a:gd name="T54" fmla="*/ 2 w 214"/>
                <a:gd name="T55" fmla="*/ 1 h 170"/>
                <a:gd name="T56" fmla="*/ 2 w 214"/>
                <a:gd name="T57" fmla="*/ 0 h 170"/>
                <a:gd name="T58" fmla="*/ 1 w 214"/>
                <a:gd name="T59" fmla="*/ 0 h 170"/>
                <a:gd name="T60" fmla="*/ 0 w 214"/>
                <a:gd name="T61" fmla="*/ 0 h 170"/>
                <a:gd name="T62" fmla="*/ 0 w 214"/>
                <a:gd name="T63" fmla="*/ 0 h 1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4"/>
                <a:gd name="T97" fmla="*/ 0 h 170"/>
                <a:gd name="T98" fmla="*/ 214 w 214"/>
                <a:gd name="T99" fmla="*/ 170 h 1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4" h="170">
                  <a:moveTo>
                    <a:pt x="0" y="114"/>
                  </a:moveTo>
                  <a:lnTo>
                    <a:pt x="38" y="98"/>
                  </a:lnTo>
                  <a:lnTo>
                    <a:pt x="77" y="77"/>
                  </a:lnTo>
                  <a:lnTo>
                    <a:pt x="121" y="52"/>
                  </a:lnTo>
                  <a:lnTo>
                    <a:pt x="135" y="41"/>
                  </a:lnTo>
                  <a:lnTo>
                    <a:pt x="139" y="0"/>
                  </a:lnTo>
                  <a:lnTo>
                    <a:pt x="156" y="26"/>
                  </a:lnTo>
                  <a:lnTo>
                    <a:pt x="187" y="61"/>
                  </a:lnTo>
                  <a:lnTo>
                    <a:pt x="208" y="84"/>
                  </a:lnTo>
                  <a:lnTo>
                    <a:pt x="214" y="107"/>
                  </a:lnTo>
                  <a:lnTo>
                    <a:pt x="190" y="77"/>
                  </a:lnTo>
                  <a:lnTo>
                    <a:pt x="168" y="62"/>
                  </a:lnTo>
                  <a:lnTo>
                    <a:pt x="166" y="104"/>
                  </a:lnTo>
                  <a:lnTo>
                    <a:pt x="125" y="65"/>
                  </a:lnTo>
                  <a:lnTo>
                    <a:pt x="117" y="73"/>
                  </a:lnTo>
                  <a:lnTo>
                    <a:pt x="131" y="100"/>
                  </a:lnTo>
                  <a:lnTo>
                    <a:pt x="154" y="128"/>
                  </a:lnTo>
                  <a:lnTo>
                    <a:pt x="179" y="140"/>
                  </a:lnTo>
                  <a:lnTo>
                    <a:pt x="201" y="148"/>
                  </a:lnTo>
                  <a:lnTo>
                    <a:pt x="179" y="162"/>
                  </a:lnTo>
                  <a:lnTo>
                    <a:pt x="156" y="158"/>
                  </a:lnTo>
                  <a:lnTo>
                    <a:pt x="127" y="143"/>
                  </a:lnTo>
                  <a:lnTo>
                    <a:pt x="97" y="114"/>
                  </a:lnTo>
                  <a:lnTo>
                    <a:pt x="85" y="94"/>
                  </a:lnTo>
                  <a:lnTo>
                    <a:pt x="68" y="100"/>
                  </a:lnTo>
                  <a:lnTo>
                    <a:pt x="65" y="134"/>
                  </a:lnTo>
                  <a:lnTo>
                    <a:pt x="66" y="170"/>
                  </a:lnTo>
                  <a:lnTo>
                    <a:pt x="48" y="148"/>
                  </a:lnTo>
                  <a:lnTo>
                    <a:pt x="40" y="120"/>
                  </a:lnTo>
                  <a:lnTo>
                    <a:pt x="26" y="110"/>
                  </a:lnTo>
                  <a:lnTo>
                    <a:pt x="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5" name="Freeform 65">
              <a:extLst>
                <a:ext uri="{FF2B5EF4-FFF2-40B4-BE49-F238E27FC236}">
                  <a16:creationId xmlns:a16="http://schemas.microsoft.com/office/drawing/2014/main" id="{E5A647E4-B68A-46E0-A325-A7ECB032EDF6}"/>
                </a:ext>
              </a:extLst>
            </p:cNvPr>
            <p:cNvSpPr>
              <a:spLocks/>
            </p:cNvSpPr>
            <p:nvPr/>
          </p:nvSpPr>
          <p:spPr bwMode="auto">
            <a:xfrm>
              <a:off x="4296" y="3985"/>
              <a:ext cx="64" cy="38"/>
            </a:xfrm>
            <a:custGeom>
              <a:avLst/>
              <a:gdLst>
                <a:gd name="T0" fmla="*/ 0 w 128"/>
                <a:gd name="T1" fmla="*/ 0 h 115"/>
                <a:gd name="T2" fmla="*/ 1 w 128"/>
                <a:gd name="T3" fmla="*/ 0 h 115"/>
                <a:gd name="T4" fmla="*/ 1 w 128"/>
                <a:gd name="T5" fmla="*/ 0 h 115"/>
                <a:gd name="T6" fmla="*/ 2 w 128"/>
                <a:gd name="T7" fmla="*/ 0 h 115"/>
                <a:gd name="T8" fmla="*/ 1 w 128"/>
                <a:gd name="T9" fmla="*/ 0 h 115"/>
                <a:gd name="T10" fmla="*/ 2 w 128"/>
                <a:gd name="T11" fmla="*/ 0 h 115"/>
                <a:gd name="T12" fmla="*/ 3 w 128"/>
                <a:gd name="T13" fmla="*/ 0 h 115"/>
                <a:gd name="T14" fmla="*/ 4 w 128"/>
                <a:gd name="T15" fmla="*/ 0 h 115"/>
                <a:gd name="T16" fmla="*/ 3 w 128"/>
                <a:gd name="T17" fmla="*/ 0 h 115"/>
                <a:gd name="T18" fmla="*/ 2 w 128"/>
                <a:gd name="T19" fmla="*/ 0 h 115"/>
                <a:gd name="T20" fmla="*/ 2 w 128"/>
                <a:gd name="T21" fmla="*/ 0 h 115"/>
                <a:gd name="T22" fmla="*/ 2 w 128"/>
                <a:gd name="T23" fmla="*/ 0 h 115"/>
                <a:gd name="T24" fmla="*/ 2 w 128"/>
                <a:gd name="T25" fmla="*/ 0 h 115"/>
                <a:gd name="T26" fmla="*/ 1 w 128"/>
                <a:gd name="T27" fmla="*/ 0 h 115"/>
                <a:gd name="T28" fmla="*/ 1 w 128"/>
                <a:gd name="T29" fmla="*/ 0 h 115"/>
                <a:gd name="T30" fmla="*/ 0 w 128"/>
                <a:gd name="T31" fmla="*/ 0 h 115"/>
                <a:gd name="T32" fmla="*/ 0 w 128"/>
                <a:gd name="T33" fmla="*/ 0 h 1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8"/>
                <a:gd name="T52" fmla="*/ 0 h 115"/>
                <a:gd name="T53" fmla="*/ 128 w 128"/>
                <a:gd name="T54" fmla="*/ 115 h 1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8" h="115">
                  <a:moveTo>
                    <a:pt x="0" y="10"/>
                  </a:moveTo>
                  <a:lnTo>
                    <a:pt x="22" y="24"/>
                  </a:lnTo>
                  <a:lnTo>
                    <a:pt x="61" y="29"/>
                  </a:lnTo>
                  <a:lnTo>
                    <a:pt x="79" y="27"/>
                  </a:lnTo>
                  <a:lnTo>
                    <a:pt x="56" y="0"/>
                  </a:lnTo>
                  <a:lnTo>
                    <a:pt x="88" y="7"/>
                  </a:lnTo>
                  <a:lnTo>
                    <a:pt x="107" y="7"/>
                  </a:lnTo>
                  <a:lnTo>
                    <a:pt x="128" y="3"/>
                  </a:lnTo>
                  <a:lnTo>
                    <a:pt x="103" y="28"/>
                  </a:lnTo>
                  <a:lnTo>
                    <a:pt x="90" y="51"/>
                  </a:lnTo>
                  <a:lnTo>
                    <a:pt x="88" y="81"/>
                  </a:lnTo>
                  <a:lnTo>
                    <a:pt x="88" y="115"/>
                  </a:lnTo>
                  <a:lnTo>
                    <a:pt x="76" y="65"/>
                  </a:lnTo>
                  <a:lnTo>
                    <a:pt x="44" y="51"/>
                  </a:lnTo>
                  <a:lnTo>
                    <a:pt x="17" y="33"/>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6" name="Freeform 66">
              <a:extLst>
                <a:ext uri="{FF2B5EF4-FFF2-40B4-BE49-F238E27FC236}">
                  <a16:creationId xmlns:a16="http://schemas.microsoft.com/office/drawing/2014/main" id="{204571AD-5935-48C8-9E24-159B3F30D95B}"/>
                </a:ext>
              </a:extLst>
            </p:cNvPr>
            <p:cNvSpPr>
              <a:spLocks/>
            </p:cNvSpPr>
            <p:nvPr/>
          </p:nvSpPr>
          <p:spPr bwMode="auto">
            <a:xfrm>
              <a:off x="4372" y="3943"/>
              <a:ext cx="84" cy="59"/>
            </a:xfrm>
            <a:custGeom>
              <a:avLst/>
              <a:gdLst>
                <a:gd name="T0" fmla="*/ 1 w 167"/>
                <a:gd name="T1" fmla="*/ 0 h 178"/>
                <a:gd name="T2" fmla="*/ 1 w 167"/>
                <a:gd name="T3" fmla="*/ 0 h 178"/>
                <a:gd name="T4" fmla="*/ 1 w 167"/>
                <a:gd name="T5" fmla="*/ 0 h 178"/>
                <a:gd name="T6" fmla="*/ 0 w 167"/>
                <a:gd name="T7" fmla="*/ 0 h 178"/>
                <a:gd name="T8" fmla="*/ 2 w 167"/>
                <a:gd name="T9" fmla="*/ 0 h 178"/>
                <a:gd name="T10" fmla="*/ 1 w 167"/>
                <a:gd name="T11" fmla="*/ 1 h 178"/>
                <a:gd name="T12" fmla="*/ 3 w 167"/>
                <a:gd name="T13" fmla="*/ 1 h 178"/>
                <a:gd name="T14" fmla="*/ 5 w 167"/>
                <a:gd name="T15" fmla="*/ 1 h 178"/>
                <a:gd name="T16" fmla="*/ 6 w 167"/>
                <a:gd name="T17" fmla="*/ 1 h 178"/>
                <a:gd name="T18" fmla="*/ 5 w 167"/>
                <a:gd name="T19" fmla="*/ 1 h 178"/>
                <a:gd name="T20" fmla="*/ 5 w 167"/>
                <a:gd name="T21" fmla="*/ 0 h 178"/>
                <a:gd name="T22" fmla="*/ 4 w 167"/>
                <a:gd name="T23" fmla="*/ 0 h 178"/>
                <a:gd name="T24" fmla="*/ 4 w 167"/>
                <a:gd name="T25" fmla="*/ 0 h 178"/>
                <a:gd name="T26" fmla="*/ 4 w 167"/>
                <a:gd name="T27" fmla="*/ 0 h 178"/>
                <a:gd name="T28" fmla="*/ 3 w 167"/>
                <a:gd name="T29" fmla="*/ 0 h 178"/>
                <a:gd name="T30" fmla="*/ 3 w 167"/>
                <a:gd name="T31" fmla="*/ 0 h 178"/>
                <a:gd name="T32" fmla="*/ 3 w 167"/>
                <a:gd name="T33" fmla="*/ 0 h 178"/>
                <a:gd name="T34" fmla="*/ 3 w 167"/>
                <a:gd name="T35" fmla="*/ 0 h 178"/>
                <a:gd name="T36" fmla="*/ 2 w 167"/>
                <a:gd name="T37" fmla="*/ 0 h 178"/>
                <a:gd name="T38" fmla="*/ 1 w 167"/>
                <a:gd name="T39" fmla="*/ 0 h 178"/>
                <a:gd name="T40" fmla="*/ 1 w 167"/>
                <a:gd name="T41" fmla="*/ 0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
                <a:gd name="T64" fmla="*/ 0 h 178"/>
                <a:gd name="T65" fmla="*/ 167 w 167"/>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 h="178">
                  <a:moveTo>
                    <a:pt x="22" y="24"/>
                  </a:moveTo>
                  <a:lnTo>
                    <a:pt x="25" y="61"/>
                  </a:lnTo>
                  <a:lnTo>
                    <a:pt x="17" y="90"/>
                  </a:lnTo>
                  <a:lnTo>
                    <a:pt x="0" y="117"/>
                  </a:lnTo>
                  <a:lnTo>
                    <a:pt x="42" y="102"/>
                  </a:lnTo>
                  <a:lnTo>
                    <a:pt x="22" y="152"/>
                  </a:lnTo>
                  <a:lnTo>
                    <a:pt x="75" y="152"/>
                  </a:lnTo>
                  <a:lnTo>
                    <a:pt x="141" y="157"/>
                  </a:lnTo>
                  <a:lnTo>
                    <a:pt x="167" y="178"/>
                  </a:lnTo>
                  <a:lnTo>
                    <a:pt x="152" y="133"/>
                  </a:lnTo>
                  <a:lnTo>
                    <a:pt x="150" y="79"/>
                  </a:lnTo>
                  <a:lnTo>
                    <a:pt x="128" y="96"/>
                  </a:lnTo>
                  <a:lnTo>
                    <a:pt x="122" y="39"/>
                  </a:lnTo>
                  <a:lnTo>
                    <a:pt x="101" y="79"/>
                  </a:lnTo>
                  <a:lnTo>
                    <a:pt x="95" y="39"/>
                  </a:lnTo>
                  <a:lnTo>
                    <a:pt x="66" y="0"/>
                  </a:lnTo>
                  <a:lnTo>
                    <a:pt x="73" y="34"/>
                  </a:lnTo>
                  <a:lnTo>
                    <a:pt x="75" y="72"/>
                  </a:lnTo>
                  <a:lnTo>
                    <a:pt x="53" y="45"/>
                  </a:lnTo>
                  <a:lnTo>
                    <a:pt x="2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7" name="Freeform 67">
              <a:extLst>
                <a:ext uri="{FF2B5EF4-FFF2-40B4-BE49-F238E27FC236}">
                  <a16:creationId xmlns:a16="http://schemas.microsoft.com/office/drawing/2014/main" id="{0995B984-06D8-4BEF-9F08-22EB87D7E782}"/>
                </a:ext>
              </a:extLst>
            </p:cNvPr>
            <p:cNvSpPr>
              <a:spLocks/>
            </p:cNvSpPr>
            <p:nvPr/>
          </p:nvSpPr>
          <p:spPr bwMode="auto">
            <a:xfrm>
              <a:off x="4238" y="3969"/>
              <a:ext cx="105" cy="65"/>
            </a:xfrm>
            <a:custGeom>
              <a:avLst/>
              <a:gdLst>
                <a:gd name="T0" fmla="*/ 1 w 210"/>
                <a:gd name="T1" fmla="*/ 0 h 194"/>
                <a:gd name="T2" fmla="*/ 2 w 210"/>
                <a:gd name="T3" fmla="*/ 0 h 194"/>
                <a:gd name="T4" fmla="*/ 3 w 210"/>
                <a:gd name="T5" fmla="*/ 0 h 194"/>
                <a:gd name="T6" fmla="*/ 5 w 210"/>
                <a:gd name="T7" fmla="*/ 1 h 194"/>
                <a:gd name="T8" fmla="*/ 7 w 210"/>
                <a:gd name="T9" fmla="*/ 1 h 194"/>
                <a:gd name="T10" fmla="*/ 7 w 210"/>
                <a:gd name="T11" fmla="*/ 1 h 194"/>
                <a:gd name="T12" fmla="*/ 5 w 210"/>
                <a:gd name="T13" fmla="*/ 1 h 194"/>
                <a:gd name="T14" fmla="*/ 3 w 210"/>
                <a:gd name="T15" fmla="*/ 0 h 194"/>
                <a:gd name="T16" fmla="*/ 2 w 210"/>
                <a:gd name="T17" fmla="*/ 0 h 194"/>
                <a:gd name="T18" fmla="*/ 0 w 210"/>
                <a:gd name="T19" fmla="*/ 0 h 194"/>
                <a:gd name="T20" fmla="*/ 1 w 210"/>
                <a:gd name="T21" fmla="*/ 0 h 194"/>
                <a:gd name="T22" fmla="*/ 1 w 210"/>
                <a:gd name="T23" fmla="*/ 0 h 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0"/>
                <a:gd name="T37" fmla="*/ 0 h 194"/>
                <a:gd name="T38" fmla="*/ 210 w 210"/>
                <a:gd name="T39" fmla="*/ 194 h 1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0" h="194">
                  <a:moveTo>
                    <a:pt x="22" y="0"/>
                  </a:moveTo>
                  <a:lnTo>
                    <a:pt x="52" y="49"/>
                  </a:lnTo>
                  <a:lnTo>
                    <a:pt x="91" y="92"/>
                  </a:lnTo>
                  <a:lnTo>
                    <a:pt x="137" y="127"/>
                  </a:lnTo>
                  <a:lnTo>
                    <a:pt x="203" y="159"/>
                  </a:lnTo>
                  <a:lnTo>
                    <a:pt x="210" y="194"/>
                  </a:lnTo>
                  <a:lnTo>
                    <a:pt x="137" y="151"/>
                  </a:lnTo>
                  <a:lnTo>
                    <a:pt x="78" y="103"/>
                  </a:lnTo>
                  <a:lnTo>
                    <a:pt x="39" y="63"/>
                  </a:lnTo>
                  <a:lnTo>
                    <a:pt x="0" y="6"/>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8" name="Freeform 68">
              <a:extLst>
                <a:ext uri="{FF2B5EF4-FFF2-40B4-BE49-F238E27FC236}">
                  <a16:creationId xmlns:a16="http://schemas.microsoft.com/office/drawing/2014/main" id="{581E3997-EC7C-4434-B6B6-269D9ADBEF23}"/>
                </a:ext>
              </a:extLst>
            </p:cNvPr>
            <p:cNvSpPr>
              <a:spLocks/>
            </p:cNvSpPr>
            <p:nvPr/>
          </p:nvSpPr>
          <p:spPr bwMode="auto">
            <a:xfrm>
              <a:off x="4362" y="3989"/>
              <a:ext cx="116" cy="46"/>
            </a:xfrm>
            <a:custGeom>
              <a:avLst/>
              <a:gdLst>
                <a:gd name="T0" fmla="*/ 1 w 231"/>
                <a:gd name="T1" fmla="*/ 0 h 140"/>
                <a:gd name="T2" fmla="*/ 1 w 231"/>
                <a:gd name="T3" fmla="*/ 0 h 140"/>
                <a:gd name="T4" fmla="*/ 0 w 231"/>
                <a:gd name="T5" fmla="*/ 0 h 140"/>
                <a:gd name="T6" fmla="*/ 1 w 231"/>
                <a:gd name="T7" fmla="*/ 0 h 140"/>
                <a:gd name="T8" fmla="*/ 1 w 231"/>
                <a:gd name="T9" fmla="*/ 0 h 140"/>
                <a:gd name="T10" fmla="*/ 3 w 231"/>
                <a:gd name="T11" fmla="*/ 0 h 140"/>
                <a:gd name="T12" fmla="*/ 2 w 231"/>
                <a:gd name="T13" fmla="*/ 1 h 140"/>
                <a:gd name="T14" fmla="*/ 3 w 231"/>
                <a:gd name="T15" fmla="*/ 1 h 140"/>
                <a:gd name="T16" fmla="*/ 5 w 231"/>
                <a:gd name="T17" fmla="*/ 1 h 140"/>
                <a:gd name="T18" fmla="*/ 6 w 231"/>
                <a:gd name="T19" fmla="*/ 1 h 140"/>
                <a:gd name="T20" fmla="*/ 7 w 231"/>
                <a:gd name="T21" fmla="*/ 0 h 140"/>
                <a:gd name="T22" fmla="*/ 8 w 231"/>
                <a:gd name="T23" fmla="*/ 0 h 140"/>
                <a:gd name="T24" fmla="*/ 7 w 231"/>
                <a:gd name="T25" fmla="*/ 0 h 140"/>
                <a:gd name="T26" fmla="*/ 7 w 231"/>
                <a:gd name="T27" fmla="*/ 0 h 140"/>
                <a:gd name="T28" fmla="*/ 6 w 231"/>
                <a:gd name="T29" fmla="*/ 0 h 140"/>
                <a:gd name="T30" fmla="*/ 5 w 231"/>
                <a:gd name="T31" fmla="*/ 0 h 140"/>
                <a:gd name="T32" fmla="*/ 6 w 231"/>
                <a:gd name="T33" fmla="*/ 0 h 140"/>
                <a:gd name="T34" fmla="*/ 5 w 231"/>
                <a:gd name="T35" fmla="*/ 0 h 140"/>
                <a:gd name="T36" fmla="*/ 4 w 231"/>
                <a:gd name="T37" fmla="*/ 0 h 140"/>
                <a:gd name="T38" fmla="*/ 3 w 231"/>
                <a:gd name="T39" fmla="*/ 0 h 140"/>
                <a:gd name="T40" fmla="*/ 2 w 231"/>
                <a:gd name="T41" fmla="*/ 0 h 140"/>
                <a:gd name="T42" fmla="*/ 2 w 231"/>
                <a:gd name="T43" fmla="*/ 0 h 140"/>
                <a:gd name="T44" fmla="*/ 2 w 231"/>
                <a:gd name="T45" fmla="*/ 0 h 140"/>
                <a:gd name="T46" fmla="*/ 1 w 231"/>
                <a:gd name="T47" fmla="*/ 0 h 140"/>
                <a:gd name="T48" fmla="*/ 1 w 231"/>
                <a:gd name="T49" fmla="*/ 0 h 140"/>
                <a:gd name="T50" fmla="*/ 1 w 231"/>
                <a:gd name="T51" fmla="*/ 0 h 140"/>
                <a:gd name="T52" fmla="*/ 1 w 231"/>
                <a:gd name="T53" fmla="*/ 0 h 140"/>
                <a:gd name="T54" fmla="*/ 1 w 231"/>
                <a:gd name="T55" fmla="*/ 0 h 1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31"/>
                <a:gd name="T85" fmla="*/ 0 h 140"/>
                <a:gd name="T86" fmla="*/ 231 w 231"/>
                <a:gd name="T87" fmla="*/ 140 h 1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31" h="140">
                  <a:moveTo>
                    <a:pt x="24" y="0"/>
                  </a:moveTo>
                  <a:lnTo>
                    <a:pt x="6" y="20"/>
                  </a:lnTo>
                  <a:lnTo>
                    <a:pt x="0" y="38"/>
                  </a:lnTo>
                  <a:lnTo>
                    <a:pt x="2" y="60"/>
                  </a:lnTo>
                  <a:lnTo>
                    <a:pt x="13" y="80"/>
                  </a:lnTo>
                  <a:lnTo>
                    <a:pt x="71" y="116"/>
                  </a:lnTo>
                  <a:lnTo>
                    <a:pt x="42" y="128"/>
                  </a:lnTo>
                  <a:lnTo>
                    <a:pt x="78" y="128"/>
                  </a:lnTo>
                  <a:lnTo>
                    <a:pt x="138" y="132"/>
                  </a:lnTo>
                  <a:lnTo>
                    <a:pt x="185" y="140"/>
                  </a:lnTo>
                  <a:lnTo>
                    <a:pt x="204" y="110"/>
                  </a:lnTo>
                  <a:lnTo>
                    <a:pt x="231" y="81"/>
                  </a:lnTo>
                  <a:lnTo>
                    <a:pt x="193" y="52"/>
                  </a:lnTo>
                  <a:lnTo>
                    <a:pt x="198" y="76"/>
                  </a:lnTo>
                  <a:lnTo>
                    <a:pt x="181" y="103"/>
                  </a:lnTo>
                  <a:lnTo>
                    <a:pt x="155" y="113"/>
                  </a:lnTo>
                  <a:lnTo>
                    <a:pt x="168" y="56"/>
                  </a:lnTo>
                  <a:lnTo>
                    <a:pt x="136" y="40"/>
                  </a:lnTo>
                  <a:lnTo>
                    <a:pt x="108" y="33"/>
                  </a:lnTo>
                  <a:lnTo>
                    <a:pt x="69" y="33"/>
                  </a:lnTo>
                  <a:lnTo>
                    <a:pt x="45" y="43"/>
                  </a:lnTo>
                  <a:lnTo>
                    <a:pt x="62" y="75"/>
                  </a:lnTo>
                  <a:lnTo>
                    <a:pt x="35" y="65"/>
                  </a:lnTo>
                  <a:lnTo>
                    <a:pt x="22" y="52"/>
                  </a:lnTo>
                  <a:lnTo>
                    <a:pt x="15" y="38"/>
                  </a:lnTo>
                  <a:lnTo>
                    <a:pt x="17" y="22"/>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499" name="Freeform 69">
              <a:extLst>
                <a:ext uri="{FF2B5EF4-FFF2-40B4-BE49-F238E27FC236}">
                  <a16:creationId xmlns:a16="http://schemas.microsoft.com/office/drawing/2014/main" id="{E3263BD0-D503-4599-A343-14760D23E8EB}"/>
                </a:ext>
              </a:extLst>
            </p:cNvPr>
            <p:cNvSpPr>
              <a:spLocks/>
            </p:cNvSpPr>
            <p:nvPr/>
          </p:nvSpPr>
          <p:spPr bwMode="auto">
            <a:xfrm>
              <a:off x="4448" y="3956"/>
              <a:ext cx="280" cy="192"/>
            </a:xfrm>
            <a:custGeom>
              <a:avLst/>
              <a:gdLst>
                <a:gd name="T0" fmla="*/ 1 w 560"/>
                <a:gd name="T1" fmla="*/ 0 h 576"/>
                <a:gd name="T2" fmla="*/ 4 w 560"/>
                <a:gd name="T3" fmla="*/ 1 h 576"/>
                <a:gd name="T4" fmla="*/ 9 w 560"/>
                <a:gd name="T5" fmla="*/ 1 h 576"/>
                <a:gd name="T6" fmla="*/ 9 w 560"/>
                <a:gd name="T7" fmla="*/ 1 h 576"/>
                <a:gd name="T8" fmla="*/ 9 w 560"/>
                <a:gd name="T9" fmla="*/ 1 h 576"/>
                <a:gd name="T10" fmla="*/ 10 w 560"/>
                <a:gd name="T11" fmla="*/ 2 h 576"/>
                <a:gd name="T12" fmla="*/ 13 w 560"/>
                <a:gd name="T13" fmla="*/ 2 h 576"/>
                <a:gd name="T14" fmla="*/ 17 w 560"/>
                <a:gd name="T15" fmla="*/ 2 h 576"/>
                <a:gd name="T16" fmla="*/ 17 w 560"/>
                <a:gd name="T17" fmla="*/ 2 h 576"/>
                <a:gd name="T18" fmla="*/ 17 w 560"/>
                <a:gd name="T19" fmla="*/ 2 h 576"/>
                <a:gd name="T20" fmla="*/ 14 w 560"/>
                <a:gd name="T21" fmla="*/ 2 h 576"/>
                <a:gd name="T22" fmla="*/ 12 w 560"/>
                <a:gd name="T23" fmla="*/ 2 h 576"/>
                <a:gd name="T24" fmla="*/ 11 w 560"/>
                <a:gd name="T25" fmla="*/ 2 h 576"/>
                <a:gd name="T26" fmla="*/ 10 w 560"/>
                <a:gd name="T27" fmla="*/ 2 h 576"/>
                <a:gd name="T28" fmla="*/ 9 w 560"/>
                <a:gd name="T29" fmla="*/ 2 h 576"/>
                <a:gd name="T30" fmla="*/ 9 w 560"/>
                <a:gd name="T31" fmla="*/ 2 h 576"/>
                <a:gd name="T32" fmla="*/ 7 w 560"/>
                <a:gd name="T33" fmla="*/ 2 h 576"/>
                <a:gd name="T34" fmla="*/ 5 w 560"/>
                <a:gd name="T35" fmla="*/ 2 h 576"/>
                <a:gd name="T36" fmla="*/ 3 w 560"/>
                <a:gd name="T37" fmla="*/ 2 h 576"/>
                <a:gd name="T38" fmla="*/ 4 w 560"/>
                <a:gd name="T39" fmla="*/ 2 h 576"/>
                <a:gd name="T40" fmla="*/ 5 w 560"/>
                <a:gd name="T41" fmla="*/ 1 h 576"/>
                <a:gd name="T42" fmla="*/ 7 w 560"/>
                <a:gd name="T43" fmla="*/ 1 h 576"/>
                <a:gd name="T44" fmla="*/ 6 w 560"/>
                <a:gd name="T45" fmla="*/ 1 h 576"/>
                <a:gd name="T46" fmla="*/ 9 w 560"/>
                <a:gd name="T47" fmla="*/ 1 h 576"/>
                <a:gd name="T48" fmla="*/ 5 w 560"/>
                <a:gd name="T49" fmla="*/ 1 h 576"/>
                <a:gd name="T50" fmla="*/ 2 w 560"/>
                <a:gd name="T51" fmla="*/ 1 h 576"/>
                <a:gd name="T52" fmla="*/ 6 w 560"/>
                <a:gd name="T53" fmla="*/ 1 h 576"/>
                <a:gd name="T54" fmla="*/ 4 w 560"/>
                <a:gd name="T55" fmla="*/ 1 h 576"/>
                <a:gd name="T56" fmla="*/ 4 w 560"/>
                <a:gd name="T57" fmla="*/ 1 h 576"/>
                <a:gd name="T58" fmla="*/ 2 w 560"/>
                <a:gd name="T59" fmla="*/ 0 h 576"/>
                <a:gd name="T60" fmla="*/ 1 w 560"/>
                <a:gd name="T61" fmla="*/ 1 h 576"/>
                <a:gd name="T62" fmla="*/ 1 w 560"/>
                <a:gd name="T63" fmla="*/ 0 h 576"/>
                <a:gd name="T64" fmla="*/ 0 w 560"/>
                <a:gd name="T65" fmla="*/ 0 h 5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0"/>
                <a:gd name="T100" fmla="*/ 0 h 576"/>
                <a:gd name="T101" fmla="*/ 560 w 560"/>
                <a:gd name="T102" fmla="*/ 576 h 5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0" h="576">
                  <a:moveTo>
                    <a:pt x="0" y="0"/>
                  </a:moveTo>
                  <a:lnTo>
                    <a:pt x="39" y="50"/>
                  </a:lnTo>
                  <a:lnTo>
                    <a:pt x="89" y="98"/>
                  </a:lnTo>
                  <a:lnTo>
                    <a:pt x="159" y="146"/>
                  </a:lnTo>
                  <a:lnTo>
                    <a:pt x="228" y="179"/>
                  </a:lnTo>
                  <a:lnTo>
                    <a:pt x="276" y="198"/>
                  </a:lnTo>
                  <a:lnTo>
                    <a:pt x="327" y="210"/>
                  </a:lnTo>
                  <a:lnTo>
                    <a:pt x="276" y="210"/>
                  </a:lnTo>
                  <a:lnTo>
                    <a:pt x="275" y="256"/>
                  </a:lnTo>
                  <a:lnTo>
                    <a:pt x="283" y="312"/>
                  </a:lnTo>
                  <a:lnTo>
                    <a:pt x="305" y="375"/>
                  </a:lnTo>
                  <a:lnTo>
                    <a:pt x="333" y="427"/>
                  </a:lnTo>
                  <a:lnTo>
                    <a:pt x="381" y="475"/>
                  </a:lnTo>
                  <a:lnTo>
                    <a:pt x="434" y="497"/>
                  </a:lnTo>
                  <a:lnTo>
                    <a:pt x="482" y="503"/>
                  </a:lnTo>
                  <a:lnTo>
                    <a:pt x="530" y="495"/>
                  </a:lnTo>
                  <a:lnTo>
                    <a:pt x="479" y="515"/>
                  </a:lnTo>
                  <a:lnTo>
                    <a:pt x="525" y="515"/>
                  </a:lnTo>
                  <a:lnTo>
                    <a:pt x="560" y="506"/>
                  </a:lnTo>
                  <a:lnTo>
                    <a:pt x="525" y="542"/>
                  </a:lnTo>
                  <a:lnTo>
                    <a:pt x="496" y="564"/>
                  </a:lnTo>
                  <a:lnTo>
                    <a:pt x="461" y="576"/>
                  </a:lnTo>
                  <a:lnTo>
                    <a:pt x="416" y="574"/>
                  </a:lnTo>
                  <a:lnTo>
                    <a:pt x="389" y="553"/>
                  </a:lnTo>
                  <a:lnTo>
                    <a:pt x="366" y="510"/>
                  </a:lnTo>
                  <a:lnTo>
                    <a:pt x="358" y="473"/>
                  </a:lnTo>
                  <a:lnTo>
                    <a:pt x="343" y="455"/>
                  </a:lnTo>
                  <a:lnTo>
                    <a:pt x="323" y="481"/>
                  </a:lnTo>
                  <a:lnTo>
                    <a:pt x="310" y="521"/>
                  </a:lnTo>
                  <a:lnTo>
                    <a:pt x="308" y="481"/>
                  </a:lnTo>
                  <a:lnTo>
                    <a:pt x="312" y="451"/>
                  </a:lnTo>
                  <a:lnTo>
                    <a:pt x="318" y="425"/>
                  </a:lnTo>
                  <a:lnTo>
                    <a:pt x="283" y="359"/>
                  </a:lnTo>
                  <a:lnTo>
                    <a:pt x="241" y="391"/>
                  </a:lnTo>
                  <a:lnTo>
                    <a:pt x="203" y="435"/>
                  </a:lnTo>
                  <a:lnTo>
                    <a:pt x="179" y="439"/>
                  </a:lnTo>
                  <a:lnTo>
                    <a:pt x="140" y="449"/>
                  </a:lnTo>
                  <a:lnTo>
                    <a:pt x="104" y="467"/>
                  </a:lnTo>
                  <a:lnTo>
                    <a:pt x="144" y="433"/>
                  </a:lnTo>
                  <a:lnTo>
                    <a:pt x="159" y="407"/>
                  </a:lnTo>
                  <a:lnTo>
                    <a:pt x="172" y="379"/>
                  </a:lnTo>
                  <a:lnTo>
                    <a:pt x="179" y="335"/>
                  </a:lnTo>
                  <a:lnTo>
                    <a:pt x="190" y="353"/>
                  </a:lnTo>
                  <a:lnTo>
                    <a:pt x="233" y="345"/>
                  </a:lnTo>
                  <a:lnTo>
                    <a:pt x="256" y="331"/>
                  </a:lnTo>
                  <a:lnTo>
                    <a:pt x="211" y="307"/>
                  </a:lnTo>
                  <a:lnTo>
                    <a:pt x="270" y="307"/>
                  </a:lnTo>
                  <a:lnTo>
                    <a:pt x="265" y="275"/>
                  </a:lnTo>
                  <a:lnTo>
                    <a:pt x="203" y="280"/>
                  </a:lnTo>
                  <a:lnTo>
                    <a:pt x="164" y="286"/>
                  </a:lnTo>
                  <a:lnTo>
                    <a:pt x="152" y="243"/>
                  </a:lnTo>
                  <a:lnTo>
                    <a:pt x="89" y="195"/>
                  </a:lnTo>
                  <a:lnTo>
                    <a:pt x="157" y="230"/>
                  </a:lnTo>
                  <a:lnTo>
                    <a:pt x="200" y="242"/>
                  </a:lnTo>
                  <a:lnTo>
                    <a:pt x="237" y="246"/>
                  </a:lnTo>
                  <a:lnTo>
                    <a:pt x="149" y="208"/>
                  </a:lnTo>
                  <a:lnTo>
                    <a:pt x="110" y="186"/>
                  </a:lnTo>
                  <a:lnTo>
                    <a:pt x="147" y="192"/>
                  </a:lnTo>
                  <a:lnTo>
                    <a:pt x="124" y="142"/>
                  </a:lnTo>
                  <a:lnTo>
                    <a:pt x="88" y="110"/>
                  </a:lnTo>
                  <a:lnTo>
                    <a:pt x="88" y="168"/>
                  </a:lnTo>
                  <a:lnTo>
                    <a:pt x="52" y="134"/>
                  </a:lnTo>
                  <a:lnTo>
                    <a:pt x="36" y="109"/>
                  </a:lnTo>
                  <a:lnTo>
                    <a:pt x="24" y="77"/>
                  </a:lnTo>
                  <a:lnTo>
                    <a:pt x="16" y="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0" name="Freeform 70">
              <a:extLst>
                <a:ext uri="{FF2B5EF4-FFF2-40B4-BE49-F238E27FC236}">
                  <a16:creationId xmlns:a16="http://schemas.microsoft.com/office/drawing/2014/main" id="{A6C80978-F133-45B8-8052-BB4AACC55E62}"/>
                </a:ext>
              </a:extLst>
            </p:cNvPr>
            <p:cNvSpPr>
              <a:spLocks/>
            </p:cNvSpPr>
            <p:nvPr/>
          </p:nvSpPr>
          <p:spPr bwMode="auto">
            <a:xfrm>
              <a:off x="4440" y="3888"/>
              <a:ext cx="240" cy="127"/>
            </a:xfrm>
            <a:custGeom>
              <a:avLst/>
              <a:gdLst>
                <a:gd name="T0" fmla="*/ 3 w 481"/>
                <a:gd name="T1" fmla="*/ 1 h 380"/>
                <a:gd name="T2" fmla="*/ 3 w 481"/>
                <a:gd name="T3" fmla="*/ 1 h 380"/>
                <a:gd name="T4" fmla="*/ 4 w 481"/>
                <a:gd name="T5" fmla="*/ 1 h 380"/>
                <a:gd name="T6" fmla="*/ 5 w 481"/>
                <a:gd name="T7" fmla="*/ 1 h 380"/>
                <a:gd name="T8" fmla="*/ 4 w 481"/>
                <a:gd name="T9" fmla="*/ 1 h 380"/>
                <a:gd name="T10" fmla="*/ 4 w 481"/>
                <a:gd name="T11" fmla="*/ 1 h 380"/>
                <a:gd name="T12" fmla="*/ 5 w 481"/>
                <a:gd name="T13" fmla="*/ 1 h 380"/>
                <a:gd name="T14" fmla="*/ 6 w 481"/>
                <a:gd name="T15" fmla="*/ 1 h 380"/>
                <a:gd name="T16" fmla="*/ 7 w 481"/>
                <a:gd name="T17" fmla="*/ 1 h 380"/>
                <a:gd name="T18" fmla="*/ 8 w 481"/>
                <a:gd name="T19" fmla="*/ 1 h 380"/>
                <a:gd name="T20" fmla="*/ 8 w 481"/>
                <a:gd name="T21" fmla="*/ 1 h 380"/>
                <a:gd name="T22" fmla="*/ 7 w 481"/>
                <a:gd name="T23" fmla="*/ 1 h 380"/>
                <a:gd name="T24" fmla="*/ 7 w 481"/>
                <a:gd name="T25" fmla="*/ 1 h 380"/>
                <a:gd name="T26" fmla="*/ 8 w 481"/>
                <a:gd name="T27" fmla="*/ 0 h 380"/>
                <a:gd name="T28" fmla="*/ 9 w 481"/>
                <a:gd name="T29" fmla="*/ 0 h 380"/>
                <a:gd name="T30" fmla="*/ 10 w 481"/>
                <a:gd name="T31" fmla="*/ 0 h 380"/>
                <a:gd name="T32" fmla="*/ 10 w 481"/>
                <a:gd name="T33" fmla="*/ 1 h 380"/>
                <a:gd name="T34" fmla="*/ 9 w 481"/>
                <a:gd name="T35" fmla="*/ 1 h 380"/>
                <a:gd name="T36" fmla="*/ 9 w 481"/>
                <a:gd name="T37" fmla="*/ 1 h 380"/>
                <a:gd name="T38" fmla="*/ 11 w 481"/>
                <a:gd name="T39" fmla="*/ 1 h 380"/>
                <a:gd name="T40" fmla="*/ 12 w 481"/>
                <a:gd name="T41" fmla="*/ 1 h 380"/>
                <a:gd name="T42" fmla="*/ 12 w 481"/>
                <a:gd name="T43" fmla="*/ 1 h 380"/>
                <a:gd name="T44" fmla="*/ 12 w 481"/>
                <a:gd name="T45" fmla="*/ 0 h 380"/>
                <a:gd name="T46" fmla="*/ 10 w 481"/>
                <a:gd name="T47" fmla="*/ 0 h 380"/>
                <a:gd name="T48" fmla="*/ 10 w 481"/>
                <a:gd name="T49" fmla="*/ 0 h 380"/>
                <a:gd name="T50" fmla="*/ 12 w 481"/>
                <a:gd name="T51" fmla="*/ 0 h 380"/>
                <a:gd name="T52" fmla="*/ 13 w 481"/>
                <a:gd name="T53" fmla="*/ 0 h 380"/>
                <a:gd name="T54" fmla="*/ 14 w 481"/>
                <a:gd name="T55" fmla="*/ 0 h 380"/>
                <a:gd name="T56" fmla="*/ 15 w 481"/>
                <a:gd name="T57" fmla="*/ 1 h 380"/>
                <a:gd name="T58" fmla="*/ 13 w 481"/>
                <a:gd name="T59" fmla="*/ 1 h 380"/>
                <a:gd name="T60" fmla="*/ 13 w 481"/>
                <a:gd name="T61" fmla="*/ 1 h 380"/>
                <a:gd name="T62" fmla="*/ 12 w 481"/>
                <a:gd name="T63" fmla="*/ 1 h 380"/>
                <a:gd name="T64" fmla="*/ 12 w 481"/>
                <a:gd name="T65" fmla="*/ 1 h 380"/>
                <a:gd name="T66" fmla="*/ 12 w 481"/>
                <a:gd name="T67" fmla="*/ 1 h 380"/>
                <a:gd name="T68" fmla="*/ 12 w 481"/>
                <a:gd name="T69" fmla="*/ 2 h 380"/>
                <a:gd name="T70" fmla="*/ 10 w 481"/>
                <a:gd name="T71" fmla="*/ 2 h 380"/>
                <a:gd name="T72" fmla="*/ 8 w 481"/>
                <a:gd name="T73" fmla="*/ 1 h 380"/>
                <a:gd name="T74" fmla="*/ 5 w 481"/>
                <a:gd name="T75" fmla="*/ 1 h 380"/>
                <a:gd name="T76" fmla="*/ 3 w 481"/>
                <a:gd name="T77" fmla="*/ 1 h 380"/>
                <a:gd name="T78" fmla="*/ 3 w 481"/>
                <a:gd name="T79" fmla="*/ 1 h 380"/>
                <a:gd name="T80" fmla="*/ 3 w 481"/>
                <a:gd name="T81" fmla="*/ 1 h 380"/>
                <a:gd name="T82" fmla="*/ 1 w 481"/>
                <a:gd name="T83" fmla="*/ 1 h 380"/>
                <a:gd name="T84" fmla="*/ 0 w 481"/>
                <a:gd name="T85" fmla="*/ 1 h 380"/>
                <a:gd name="T86" fmla="*/ 1 w 481"/>
                <a:gd name="T87" fmla="*/ 1 h 380"/>
                <a:gd name="T88" fmla="*/ 2 w 481"/>
                <a:gd name="T89" fmla="*/ 1 h 380"/>
                <a:gd name="T90" fmla="*/ 2 w 481"/>
                <a:gd name="T91" fmla="*/ 1 h 380"/>
                <a:gd name="T92" fmla="*/ 3 w 481"/>
                <a:gd name="T93" fmla="*/ 1 h 380"/>
                <a:gd name="T94" fmla="*/ 3 w 481"/>
                <a:gd name="T95" fmla="*/ 1 h 3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81"/>
                <a:gd name="T145" fmla="*/ 0 h 380"/>
                <a:gd name="T146" fmla="*/ 481 w 481"/>
                <a:gd name="T147" fmla="*/ 380 h 38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81" h="380">
                  <a:moveTo>
                    <a:pt x="103" y="185"/>
                  </a:moveTo>
                  <a:lnTo>
                    <a:pt x="116" y="209"/>
                  </a:lnTo>
                  <a:lnTo>
                    <a:pt x="151" y="179"/>
                  </a:lnTo>
                  <a:lnTo>
                    <a:pt x="171" y="198"/>
                  </a:lnTo>
                  <a:lnTo>
                    <a:pt x="149" y="209"/>
                  </a:lnTo>
                  <a:lnTo>
                    <a:pt x="151" y="235"/>
                  </a:lnTo>
                  <a:lnTo>
                    <a:pt x="184" y="236"/>
                  </a:lnTo>
                  <a:lnTo>
                    <a:pt x="200" y="265"/>
                  </a:lnTo>
                  <a:lnTo>
                    <a:pt x="247" y="268"/>
                  </a:lnTo>
                  <a:lnTo>
                    <a:pt x="267" y="265"/>
                  </a:lnTo>
                  <a:lnTo>
                    <a:pt x="271" y="222"/>
                  </a:lnTo>
                  <a:lnTo>
                    <a:pt x="234" y="179"/>
                  </a:lnTo>
                  <a:lnTo>
                    <a:pt x="234" y="129"/>
                  </a:lnTo>
                  <a:lnTo>
                    <a:pt x="269" y="85"/>
                  </a:lnTo>
                  <a:lnTo>
                    <a:pt x="307" y="110"/>
                  </a:lnTo>
                  <a:lnTo>
                    <a:pt x="340" y="121"/>
                  </a:lnTo>
                  <a:lnTo>
                    <a:pt x="342" y="157"/>
                  </a:lnTo>
                  <a:lnTo>
                    <a:pt x="318" y="174"/>
                  </a:lnTo>
                  <a:lnTo>
                    <a:pt x="310" y="219"/>
                  </a:lnTo>
                  <a:lnTo>
                    <a:pt x="352" y="193"/>
                  </a:lnTo>
                  <a:lnTo>
                    <a:pt x="413" y="185"/>
                  </a:lnTo>
                  <a:lnTo>
                    <a:pt x="387" y="145"/>
                  </a:lnTo>
                  <a:lnTo>
                    <a:pt x="385" y="101"/>
                  </a:lnTo>
                  <a:lnTo>
                    <a:pt x="337" y="69"/>
                  </a:lnTo>
                  <a:lnTo>
                    <a:pt x="335" y="0"/>
                  </a:lnTo>
                  <a:lnTo>
                    <a:pt x="402" y="27"/>
                  </a:lnTo>
                  <a:lnTo>
                    <a:pt x="433" y="83"/>
                  </a:lnTo>
                  <a:lnTo>
                    <a:pt x="474" y="97"/>
                  </a:lnTo>
                  <a:lnTo>
                    <a:pt x="481" y="132"/>
                  </a:lnTo>
                  <a:lnTo>
                    <a:pt x="438" y="193"/>
                  </a:lnTo>
                  <a:lnTo>
                    <a:pt x="416" y="236"/>
                  </a:lnTo>
                  <a:lnTo>
                    <a:pt x="406" y="278"/>
                  </a:lnTo>
                  <a:lnTo>
                    <a:pt x="402" y="322"/>
                  </a:lnTo>
                  <a:lnTo>
                    <a:pt x="406" y="350"/>
                  </a:lnTo>
                  <a:lnTo>
                    <a:pt x="415" y="377"/>
                  </a:lnTo>
                  <a:lnTo>
                    <a:pt x="333" y="380"/>
                  </a:lnTo>
                  <a:lnTo>
                    <a:pt x="262" y="354"/>
                  </a:lnTo>
                  <a:lnTo>
                    <a:pt x="181" y="306"/>
                  </a:lnTo>
                  <a:lnTo>
                    <a:pt x="114" y="238"/>
                  </a:lnTo>
                  <a:lnTo>
                    <a:pt x="98" y="211"/>
                  </a:lnTo>
                  <a:lnTo>
                    <a:pt x="105" y="268"/>
                  </a:lnTo>
                  <a:lnTo>
                    <a:pt x="51" y="220"/>
                  </a:lnTo>
                  <a:lnTo>
                    <a:pt x="0" y="123"/>
                  </a:lnTo>
                  <a:lnTo>
                    <a:pt x="45" y="171"/>
                  </a:lnTo>
                  <a:lnTo>
                    <a:pt x="79" y="193"/>
                  </a:lnTo>
                  <a:lnTo>
                    <a:pt x="90" y="142"/>
                  </a:lnTo>
                  <a:lnTo>
                    <a:pt x="103" y="1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1" name="Freeform 71">
              <a:extLst>
                <a:ext uri="{FF2B5EF4-FFF2-40B4-BE49-F238E27FC236}">
                  <a16:creationId xmlns:a16="http://schemas.microsoft.com/office/drawing/2014/main" id="{418BEFC1-027A-424D-9D80-8CBA7756E56F}"/>
                </a:ext>
              </a:extLst>
            </p:cNvPr>
            <p:cNvSpPr>
              <a:spLocks/>
            </p:cNvSpPr>
            <p:nvPr/>
          </p:nvSpPr>
          <p:spPr bwMode="auto">
            <a:xfrm>
              <a:off x="4372" y="4042"/>
              <a:ext cx="116" cy="62"/>
            </a:xfrm>
            <a:custGeom>
              <a:avLst/>
              <a:gdLst>
                <a:gd name="T0" fmla="*/ 7 w 234"/>
                <a:gd name="T1" fmla="*/ 1 h 187"/>
                <a:gd name="T2" fmla="*/ 6 w 234"/>
                <a:gd name="T3" fmla="*/ 0 h 187"/>
                <a:gd name="T4" fmla="*/ 6 w 234"/>
                <a:gd name="T5" fmla="*/ 0 h 187"/>
                <a:gd name="T6" fmla="*/ 4 w 234"/>
                <a:gd name="T7" fmla="*/ 0 h 187"/>
                <a:gd name="T8" fmla="*/ 2 w 234"/>
                <a:gd name="T9" fmla="*/ 0 h 187"/>
                <a:gd name="T10" fmla="*/ 1 w 234"/>
                <a:gd name="T11" fmla="*/ 0 h 187"/>
                <a:gd name="T12" fmla="*/ 0 w 234"/>
                <a:gd name="T13" fmla="*/ 0 h 187"/>
                <a:gd name="T14" fmla="*/ 0 w 234"/>
                <a:gd name="T15" fmla="*/ 0 h 187"/>
                <a:gd name="T16" fmla="*/ 0 w 234"/>
                <a:gd name="T17" fmla="*/ 0 h 187"/>
                <a:gd name="T18" fmla="*/ 1 w 234"/>
                <a:gd name="T19" fmla="*/ 0 h 187"/>
                <a:gd name="T20" fmla="*/ 3 w 234"/>
                <a:gd name="T21" fmla="*/ 1 h 187"/>
                <a:gd name="T22" fmla="*/ 2 w 234"/>
                <a:gd name="T23" fmla="*/ 0 h 187"/>
                <a:gd name="T24" fmla="*/ 1 w 234"/>
                <a:gd name="T25" fmla="*/ 0 h 187"/>
                <a:gd name="T26" fmla="*/ 2 w 234"/>
                <a:gd name="T27" fmla="*/ 0 h 187"/>
                <a:gd name="T28" fmla="*/ 3 w 234"/>
                <a:gd name="T29" fmla="*/ 0 h 187"/>
                <a:gd name="T30" fmla="*/ 3 w 234"/>
                <a:gd name="T31" fmla="*/ 0 h 187"/>
                <a:gd name="T32" fmla="*/ 4 w 234"/>
                <a:gd name="T33" fmla="*/ 0 h 187"/>
                <a:gd name="T34" fmla="*/ 4 w 234"/>
                <a:gd name="T35" fmla="*/ 1 h 187"/>
                <a:gd name="T36" fmla="*/ 5 w 234"/>
                <a:gd name="T37" fmla="*/ 1 h 187"/>
                <a:gd name="T38" fmla="*/ 6 w 234"/>
                <a:gd name="T39" fmla="*/ 1 h 187"/>
                <a:gd name="T40" fmla="*/ 5 w 234"/>
                <a:gd name="T41" fmla="*/ 1 h 187"/>
                <a:gd name="T42" fmla="*/ 4 w 234"/>
                <a:gd name="T43" fmla="*/ 0 h 187"/>
                <a:gd name="T44" fmla="*/ 6 w 234"/>
                <a:gd name="T45" fmla="*/ 1 h 187"/>
                <a:gd name="T46" fmla="*/ 7 w 234"/>
                <a:gd name="T47" fmla="*/ 1 h 187"/>
                <a:gd name="T48" fmla="*/ 7 w 234"/>
                <a:gd name="T49" fmla="*/ 1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4"/>
                <a:gd name="T76" fmla="*/ 0 h 187"/>
                <a:gd name="T77" fmla="*/ 234 w 234"/>
                <a:gd name="T78" fmla="*/ 187 h 1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4" h="187">
                  <a:moveTo>
                    <a:pt x="234" y="158"/>
                  </a:moveTo>
                  <a:lnTo>
                    <a:pt x="212" y="120"/>
                  </a:lnTo>
                  <a:lnTo>
                    <a:pt x="194" y="64"/>
                  </a:lnTo>
                  <a:lnTo>
                    <a:pt x="154" y="29"/>
                  </a:lnTo>
                  <a:lnTo>
                    <a:pt x="93" y="0"/>
                  </a:lnTo>
                  <a:lnTo>
                    <a:pt x="44" y="0"/>
                  </a:lnTo>
                  <a:lnTo>
                    <a:pt x="8" y="8"/>
                  </a:lnTo>
                  <a:lnTo>
                    <a:pt x="0" y="32"/>
                  </a:lnTo>
                  <a:lnTo>
                    <a:pt x="5" y="61"/>
                  </a:lnTo>
                  <a:lnTo>
                    <a:pt x="44" y="102"/>
                  </a:lnTo>
                  <a:lnTo>
                    <a:pt x="112" y="142"/>
                  </a:lnTo>
                  <a:lnTo>
                    <a:pt x="91" y="71"/>
                  </a:lnTo>
                  <a:lnTo>
                    <a:pt x="54" y="13"/>
                  </a:lnTo>
                  <a:lnTo>
                    <a:pt x="88" y="15"/>
                  </a:lnTo>
                  <a:lnTo>
                    <a:pt x="102" y="26"/>
                  </a:lnTo>
                  <a:lnTo>
                    <a:pt x="119" y="55"/>
                  </a:lnTo>
                  <a:lnTo>
                    <a:pt x="138" y="104"/>
                  </a:lnTo>
                  <a:lnTo>
                    <a:pt x="154" y="144"/>
                  </a:lnTo>
                  <a:lnTo>
                    <a:pt x="182" y="176"/>
                  </a:lnTo>
                  <a:lnTo>
                    <a:pt x="212" y="187"/>
                  </a:lnTo>
                  <a:lnTo>
                    <a:pt x="174" y="142"/>
                  </a:lnTo>
                  <a:lnTo>
                    <a:pt x="159" y="94"/>
                  </a:lnTo>
                  <a:lnTo>
                    <a:pt x="197" y="136"/>
                  </a:lnTo>
                  <a:lnTo>
                    <a:pt x="234"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2" name="Freeform 72">
              <a:extLst>
                <a:ext uri="{FF2B5EF4-FFF2-40B4-BE49-F238E27FC236}">
                  <a16:creationId xmlns:a16="http://schemas.microsoft.com/office/drawing/2014/main" id="{A3E6B82A-6064-4CB4-8B47-8353128F1D56}"/>
                </a:ext>
              </a:extLst>
            </p:cNvPr>
            <p:cNvSpPr>
              <a:spLocks/>
            </p:cNvSpPr>
            <p:nvPr/>
          </p:nvSpPr>
          <p:spPr bwMode="auto">
            <a:xfrm>
              <a:off x="4350" y="4032"/>
              <a:ext cx="126" cy="88"/>
            </a:xfrm>
            <a:custGeom>
              <a:avLst/>
              <a:gdLst>
                <a:gd name="T0" fmla="*/ 2 w 252"/>
                <a:gd name="T1" fmla="*/ 0 h 264"/>
                <a:gd name="T2" fmla="*/ 1 w 252"/>
                <a:gd name="T3" fmla="*/ 0 h 264"/>
                <a:gd name="T4" fmla="*/ 1 w 252"/>
                <a:gd name="T5" fmla="*/ 0 h 264"/>
                <a:gd name="T6" fmla="*/ 2 w 252"/>
                <a:gd name="T7" fmla="*/ 1 h 264"/>
                <a:gd name="T8" fmla="*/ 3 w 252"/>
                <a:gd name="T9" fmla="*/ 1 h 264"/>
                <a:gd name="T10" fmla="*/ 6 w 252"/>
                <a:gd name="T11" fmla="*/ 1 h 264"/>
                <a:gd name="T12" fmla="*/ 7 w 252"/>
                <a:gd name="T13" fmla="*/ 1 h 264"/>
                <a:gd name="T14" fmla="*/ 8 w 252"/>
                <a:gd name="T15" fmla="*/ 1 h 264"/>
                <a:gd name="T16" fmla="*/ 7 w 252"/>
                <a:gd name="T17" fmla="*/ 1 h 264"/>
                <a:gd name="T18" fmla="*/ 6 w 252"/>
                <a:gd name="T19" fmla="*/ 1 h 264"/>
                <a:gd name="T20" fmla="*/ 4 w 252"/>
                <a:gd name="T21" fmla="*/ 1 h 264"/>
                <a:gd name="T22" fmla="*/ 1 w 252"/>
                <a:gd name="T23" fmla="*/ 1 h 264"/>
                <a:gd name="T24" fmla="*/ 1 w 252"/>
                <a:gd name="T25" fmla="*/ 0 h 264"/>
                <a:gd name="T26" fmla="*/ 0 w 252"/>
                <a:gd name="T27" fmla="*/ 0 h 264"/>
                <a:gd name="T28" fmla="*/ 1 w 252"/>
                <a:gd name="T29" fmla="*/ 0 h 264"/>
                <a:gd name="T30" fmla="*/ 2 w 252"/>
                <a:gd name="T31" fmla="*/ 0 h 264"/>
                <a:gd name="T32" fmla="*/ 2 w 252"/>
                <a:gd name="T33" fmla="*/ 0 h 2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2"/>
                <a:gd name="T52" fmla="*/ 0 h 264"/>
                <a:gd name="T53" fmla="*/ 252 w 252"/>
                <a:gd name="T54" fmla="*/ 264 h 2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2" h="264">
                  <a:moveTo>
                    <a:pt x="46" y="0"/>
                  </a:moveTo>
                  <a:lnTo>
                    <a:pt x="13" y="35"/>
                  </a:lnTo>
                  <a:lnTo>
                    <a:pt x="13" y="72"/>
                  </a:lnTo>
                  <a:lnTo>
                    <a:pt x="37" y="130"/>
                  </a:lnTo>
                  <a:lnTo>
                    <a:pt x="93" y="172"/>
                  </a:lnTo>
                  <a:lnTo>
                    <a:pt x="174" y="209"/>
                  </a:lnTo>
                  <a:lnTo>
                    <a:pt x="218" y="252"/>
                  </a:lnTo>
                  <a:lnTo>
                    <a:pt x="252" y="262"/>
                  </a:lnTo>
                  <a:lnTo>
                    <a:pt x="220" y="264"/>
                  </a:lnTo>
                  <a:lnTo>
                    <a:pt x="162" y="238"/>
                  </a:lnTo>
                  <a:lnTo>
                    <a:pt x="102" y="196"/>
                  </a:lnTo>
                  <a:lnTo>
                    <a:pt x="31" y="154"/>
                  </a:lnTo>
                  <a:lnTo>
                    <a:pt x="11" y="96"/>
                  </a:lnTo>
                  <a:lnTo>
                    <a:pt x="0" y="43"/>
                  </a:lnTo>
                  <a:lnTo>
                    <a:pt x="15" y="16"/>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3" name="Freeform 73">
              <a:extLst>
                <a:ext uri="{FF2B5EF4-FFF2-40B4-BE49-F238E27FC236}">
                  <a16:creationId xmlns:a16="http://schemas.microsoft.com/office/drawing/2014/main" id="{B425D5E6-9E3B-4AD1-9469-F7214AF06850}"/>
                </a:ext>
              </a:extLst>
            </p:cNvPr>
            <p:cNvSpPr>
              <a:spLocks/>
            </p:cNvSpPr>
            <p:nvPr/>
          </p:nvSpPr>
          <p:spPr bwMode="auto">
            <a:xfrm>
              <a:off x="4342" y="4060"/>
              <a:ext cx="432" cy="117"/>
            </a:xfrm>
            <a:custGeom>
              <a:avLst/>
              <a:gdLst>
                <a:gd name="T0" fmla="*/ 0 w 865"/>
                <a:gd name="T1" fmla="*/ 0 h 351"/>
                <a:gd name="T2" fmla="*/ 0 w 865"/>
                <a:gd name="T3" fmla="*/ 0 h 351"/>
                <a:gd name="T4" fmla="*/ 1 w 865"/>
                <a:gd name="T5" fmla="*/ 0 h 351"/>
                <a:gd name="T6" fmla="*/ 2 w 865"/>
                <a:gd name="T7" fmla="*/ 1 h 351"/>
                <a:gd name="T8" fmla="*/ 5 w 865"/>
                <a:gd name="T9" fmla="*/ 1 h 351"/>
                <a:gd name="T10" fmla="*/ 6 w 865"/>
                <a:gd name="T11" fmla="*/ 1 h 351"/>
                <a:gd name="T12" fmla="*/ 8 w 865"/>
                <a:gd name="T13" fmla="*/ 1 h 351"/>
                <a:gd name="T14" fmla="*/ 10 w 865"/>
                <a:gd name="T15" fmla="*/ 1 h 351"/>
                <a:gd name="T16" fmla="*/ 11 w 865"/>
                <a:gd name="T17" fmla="*/ 1 h 351"/>
                <a:gd name="T18" fmla="*/ 11 w 865"/>
                <a:gd name="T19" fmla="*/ 1 h 351"/>
                <a:gd name="T20" fmla="*/ 12 w 865"/>
                <a:gd name="T21" fmla="*/ 1 h 351"/>
                <a:gd name="T22" fmla="*/ 12 w 865"/>
                <a:gd name="T23" fmla="*/ 1 h 351"/>
                <a:gd name="T24" fmla="*/ 13 w 865"/>
                <a:gd name="T25" fmla="*/ 1 h 351"/>
                <a:gd name="T26" fmla="*/ 14 w 865"/>
                <a:gd name="T27" fmla="*/ 1 h 351"/>
                <a:gd name="T28" fmla="*/ 15 w 865"/>
                <a:gd name="T29" fmla="*/ 1 h 351"/>
                <a:gd name="T30" fmla="*/ 15 w 865"/>
                <a:gd name="T31" fmla="*/ 1 h 351"/>
                <a:gd name="T32" fmla="*/ 14 w 865"/>
                <a:gd name="T33" fmla="*/ 1 h 351"/>
                <a:gd name="T34" fmla="*/ 13 w 865"/>
                <a:gd name="T35" fmla="*/ 1 h 351"/>
                <a:gd name="T36" fmla="*/ 13 w 865"/>
                <a:gd name="T37" fmla="*/ 1 h 351"/>
                <a:gd name="T38" fmla="*/ 14 w 865"/>
                <a:gd name="T39" fmla="*/ 0 h 351"/>
                <a:gd name="T40" fmla="*/ 15 w 865"/>
                <a:gd name="T41" fmla="*/ 0 h 351"/>
                <a:gd name="T42" fmla="*/ 15 w 865"/>
                <a:gd name="T43" fmla="*/ 1 h 351"/>
                <a:gd name="T44" fmla="*/ 15 w 865"/>
                <a:gd name="T45" fmla="*/ 1 h 351"/>
                <a:gd name="T46" fmla="*/ 15 w 865"/>
                <a:gd name="T47" fmla="*/ 1 h 351"/>
                <a:gd name="T48" fmla="*/ 15 w 865"/>
                <a:gd name="T49" fmla="*/ 1 h 351"/>
                <a:gd name="T50" fmla="*/ 16 w 865"/>
                <a:gd name="T51" fmla="*/ 1 h 351"/>
                <a:gd name="T52" fmla="*/ 18 w 865"/>
                <a:gd name="T53" fmla="*/ 1 h 351"/>
                <a:gd name="T54" fmla="*/ 20 w 865"/>
                <a:gd name="T55" fmla="*/ 1 h 351"/>
                <a:gd name="T56" fmla="*/ 22 w 865"/>
                <a:gd name="T57" fmla="*/ 1 h 351"/>
                <a:gd name="T58" fmla="*/ 24 w 865"/>
                <a:gd name="T59" fmla="*/ 1 h 351"/>
                <a:gd name="T60" fmla="*/ 26 w 865"/>
                <a:gd name="T61" fmla="*/ 1 h 351"/>
                <a:gd name="T62" fmla="*/ 27 w 865"/>
                <a:gd name="T63" fmla="*/ 1 h 351"/>
                <a:gd name="T64" fmla="*/ 26 w 865"/>
                <a:gd name="T65" fmla="*/ 1 h 351"/>
                <a:gd name="T66" fmla="*/ 25 w 865"/>
                <a:gd name="T67" fmla="*/ 1 h 351"/>
                <a:gd name="T68" fmla="*/ 23 w 865"/>
                <a:gd name="T69" fmla="*/ 1 h 351"/>
                <a:gd name="T70" fmla="*/ 20 w 865"/>
                <a:gd name="T71" fmla="*/ 1 h 351"/>
                <a:gd name="T72" fmla="*/ 18 w 865"/>
                <a:gd name="T73" fmla="*/ 1 h 351"/>
                <a:gd name="T74" fmla="*/ 16 w 865"/>
                <a:gd name="T75" fmla="*/ 1 h 351"/>
                <a:gd name="T76" fmla="*/ 15 w 865"/>
                <a:gd name="T77" fmla="*/ 1 h 351"/>
                <a:gd name="T78" fmla="*/ 14 w 865"/>
                <a:gd name="T79" fmla="*/ 1 h 351"/>
                <a:gd name="T80" fmla="*/ 12 w 865"/>
                <a:gd name="T81" fmla="*/ 1 h 351"/>
                <a:gd name="T82" fmla="*/ 11 w 865"/>
                <a:gd name="T83" fmla="*/ 1 h 351"/>
                <a:gd name="T84" fmla="*/ 9 w 865"/>
                <a:gd name="T85" fmla="*/ 1 h 351"/>
                <a:gd name="T86" fmla="*/ 8 w 865"/>
                <a:gd name="T87" fmla="*/ 1 h 351"/>
                <a:gd name="T88" fmla="*/ 6 w 865"/>
                <a:gd name="T89" fmla="*/ 1 h 351"/>
                <a:gd name="T90" fmla="*/ 4 w 865"/>
                <a:gd name="T91" fmla="*/ 1 h 351"/>
                <a:gd name="T92" fmla="*/ 1 w 865"/>
                <a:gd name="T93" fmla="*/ 0 h 351"/>
                <a:gd name="T94" fmla="*/ 0 w 865"/>
                <a:gd name="T95" fmla="*/ 0 h 351"/>
                <a:gd name="T96" fmla="*/ 0 w 865"/>
                <a:gd name="T97" fmla="*/ 0 h 351"/>
                <a:gd name="T98" fmla="*/ 0 w 865"/>
                <a:gd name="T99" fmla="*/ 0 h 351"/>
                <a:gd name="T100" fmla="*/ 0 w 865"/>
                <a:gd name="T101" fmla="*/ 0 h 3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65"/>
                <a:gd name="T154" fmla="*/ 0 h 351"/>
                <a:gd name="T155" fmla="*/ 865 w 865"/>
                <a:gd name="T156" fmla="*/ 351 h 3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65" h="351">
                  <a:moveTo>
                    <a:pt x="10" y="0"/>
                  </a:moveTo>
                  <a:lnTo>
                    <a:pt x="18" y="43"/>
                  </a:lnTo>
                  <a:lnTo>
                    <a:pt x="35" y="95"/>
                  </a:lnTo>
                  <a:lnTo>
                    <a:pt x="89" y="132"/>
                  </a:lnTo>
                  <a:lnTo>
                    <a:pt x="166" y="164"/>
                  </a:lnTo>
                  <a:lnTo>
                    <a:pt x="211" y="198"/>
                  </a:lnTo>
                  <a:lnTo>
                    <a:pt x="282" y="204"/>
                  </a:lnTo>
                  <a:lnTo>
                    <a:pt x="320" y="196"/>
                  </a:lnTo>
                  <a:lnTo>
                    <a:pt x="357" y="183"/>
                  </a:lnTo>
                  <a:lnTo>
                    <a:pt x="381" y="180"/>
                  </a:lnTo>
                  <a:lnTo>
                    <a:pt x="402" y="145"/>
                  </a:lnTo>
                  <a:lnTo>
                    <a:pt x="402" y="193"/>
                  </a:lnTo>
                  <a:lnTo>
                    <a:pt x="424" y="210"/>
                  </a:lnTo>
                  <a:lnTo>
                    <a:pt x="469" y="226"/>
                  </a:lnTo>
                  <a:lnTo>
                    <a:pt x="495" y="226"/>
                  </a:lnTo>
                  <a:lnTo>
                    <a:pt x="489" y="201"/>
                  </a:lnTo>
                  <a:lnTo>
                    <a:pt x="452" y="188"/>
                  </a:lnTo>
                  <a:lnTo>
                    <a:pt x="433" y="167"/>
                  </a:lnTo>
                  <a:lnTo>
                    <a:pt x="435" y="135"/>
                  </a:lnTo>
                  <a:lnTo>
                    <a:pt x="465" y="115"/>
                  </a:lnTo>
                  <a:lnTo>
                    <a:pt x="508" y="105"/>
                  </a:lnTo>
                  <a:lnTo>
                    <a:pt x="499" y="135"/>
                  </a:lnTo>
                  <a:lnTo>
                    <a:pt x="496" y="169"/>
                  </a:lnTo>
                  <a:lnTo>
                    <a:pt x="499" y="203"/>
                  </a:lnTo>
                  <a:lnTo>
                    <a:pt x="510" y="241"/>
                  </a:lnTo>
                  <a:lnTo>
                    <a:pt x="541" y="278"/>
                  </a:lnTo>
                  <a:lnTo>
                    <a:pt x="599" y="318"/>
                  </a:lnTo>
                  <a:lnTo>
                    <a:pt x="650" y="334"/>
                  </a:lnTo>
                  <a:lnTo>
                    <a:pt x="722" y="334"/>
                  </a:lnTo>
                  <a:lnTo>
                    <a:pt x="792" y="320"/>
                  </a:lnTo>
                  <a:lnTo>
                    <a:pt x="840" y="294"/>
                  </a:lnTo>
                  <a:lnTo>
                    <a:pt x="865" y="264"/>
                  </a:lnTo>
                  <a:lnTo>
                    <a:pt x="858" y="294"/>
                  </a:lnTo>
                  <a:lnTo>
                    <a:pt x="802" y="330"/>
                  </a:lnTo>
                  <a:lnTo>
                    <a:pt x="740" y="350"/>
                  </a:lnTo>
                  <a:lnTo>
                    <a:pt x="662" y="351"/>
                  </a:lnTo>
                  <a:lnTo>
                    <a:pt x="598" y="338"/>
                  </a:lnTo>
                  <a:lnTo>
                    <a:pt x="541" y="305"/>
                  </a:lnTo>
                  <a:lnTo>
                    <a:pt x="506" y="262"/>
                  </a:lnTo>
                  <a:lnTo>
                    <a:pt x="454" y="250"/>
                  </a:lnTo>
                  <a:lnTo>
                    <a:pt x="409" y="230"/>
                  </a:lnTo>
                  <a:lnTo>
                    <a:pt x="370" y="196"/>
                  </a:lnTo>
                  <a:lnTo>
                    <a:pt x="315" y="219"/>
                  </a:lnTo>
                  <a:lnTo>
                    <a:pt x="262" y="222"/>
                  </a:lnTo>
                  <a:lnTo>
                    <a:pt x="198" y="210"/>
                  </a:lnTo>
                  <a:lnTo>
                    <a:pt x="131" y="172"/>
                  </a:lnTo>
                  <a:lnTo>
                    <a:pt x="39" y="121"/>
                  </a:lnTo>
                  <a:lnTo>
                    <a:pt x="3" y="59"/>
                  </a:lnTo>
                  <a:lnTo>
                    <a:pt x="0" y="1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4" name="Freeform 74">
              <a:extLst>
                <a:ext uri="{FF2B5EF4-FFF2-40B4-BE49-F238E27FC236}">
                  <a16:creationId xmlns:a16="http://schemas.microsoft.com/office/drawing/2014/main" id="{2123BB6D-2257-452C-8E1C-97136BA1957B}"/>
                </a:ext>
              </a:extLst>
            </p:cNvPr>
            <p:cNvSpPr>
              <a:spLocks/>
            </p:cNvSpPr>
            <p:nvPr/>
          </p:nvSpPr>
          <p:spPr bwMode="auto">
            <a:xfrm>
              <a:off x="4464" y="4025"/>
              <a:ext cx="26" cy="51"/>
            </a:xfrm>
            <a:custGeom>
              <a:avLst/>
              <a:gdLst>
                <a:gd name="T0" fmla="*/ 2 w 52"/>
                <a:gd name="T1" fmla="*/ 0 h 155"/>
                <a:gd name="T2" fmla="*/ 1 w 52"/>
                <a:gd name="T3" fmla="*/ 0 h 155"/>
                <a:gd name="T4" fmla="*/ 0 w 52"/>
                <a:gd name="T5" fmla="*/ 0 h 155"/>
                <a:gd name="T6" fmla="*/ 2 w 52"/>
                <a:gd name="T7" fmla="*/ 0 h 155"/>
                <a:gd name="T8" fmla="*/ 2 w 52"/>
                <a:gd name="T9" fmla="*/ 1 h 155"/>
                <a:gd name="T10" fmla="*/ 2 w 52"/>
                <a:gd name="T11" fmla="*/ 0 h 155"/>
                <a:gd name="T12" fmla="*/ 2 w 52"/>
                <a:gd name="T13" fmla="*/ 0 h 155"/>
                <a:gd name="T14" fmla="*/ 2 w 52"/>
                <a:gd name="T15" fmla="*/ 0 h 155"/>
                <a:gd name="T16" fmla="*/ 2 w 52"/>
                <a:gd name="T17" fmla="*/ 0 h 1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155"/>
                <a:gd name="T29" fmla="*/ 52 w 52"/>
                <a:gd name="T30" fmla="*/ 155 h 1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155">
                  <a:moveTo>
                    <a:pt x="39" y="0"/>
                  </a:moveTo>
                  <a:lnTo>
                    <a:pt x="17" y="16"/>
                  </a:lnTo>
                  <a:lnTo>
                    <a:pt x="0" y="42"/>
                  </a:lnTo>
                  <a:lnTo>
                    <a:pt x="35" y="93"/>
                  </a:lnTo>
                  <a:lnTo>
                    <a:pt x="47" y="155"/>
                  </a:lnTo>
                  <a:lnTo>
                    <a:pt x="52" y="74"/>
                  </a:lnTo>
                  <a:lnTo>
                    <a:pt x="50" y="26"/>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5" name="Freeform 75">
              <a:extLst>
                <a:ext uri="{FF2B5EF4-FFF2-40B4-BE49-F238E27FC236}">
                  <a16:creationId xmlns:a16="http://schemas.microsoft.com/office/drawing/2014/main" id="{8B21F72C-9AA3-415E-B47A-4D6D7E28FE76}"/>
                </a:ext>
              </a:extLst>
            </p:cNvPr>
            <p:cNvSpPr>
              <a:spLocks/>
            </p:cNvSpPr>
            <p:nvPr/>
          </p:nvSpPr>
          <p:spPr bwMode="auto">
            <a:xfrm>
              <a:off x="4499" y="4033"/>
              <a:ext cx="27" cy="59"/>
            </a:xfrm>
            <a:custGeom>
              <a:avLst/>
              <a:gdLst>
                <a:gd name="T0" fmla="*/ 0 w 56"/>
                <a:gd name="T1" fmla="*/ 0 h 175"/>
                <a:gd name="T2" fmla="*/ 0 w 56"/>
                <a:gd name="T3" fmla="*/ 0 h 175"/>
                <a:gd name="T4" fmla="*/ 0 w 56"/>
                <a:gd name="T5" fmla="*/ 0 h 175"/>
                <a:gd name="T6" fmla="*/ 0 w 56"/>
                <a:gd name="T7" fmla="*/ 1 h 175"/>
                <a:gd name="T8" fmla="*/ 0 w 56"/>
                <a:gd name="T9" fmla="*/ 1 h 175"/>
                <a:gd name="T10" fmla="*/ 1 w 56"/>
                <a:gd name="T11" fmla="*/ 1 h 175"/>
                <a:gd name="T12" fmla="*/ 1 w 56"/>
                <a:gd name="T13" fmla="*/ 0 h 175"/>
                <a:gd name="T14" fmla="*/ 0 w 56"/>
                <a:gd name="T15" fmla="*/ 0 h 175"/>
                <a:gd name="T16" fmla="*/ 0 w 56"/>
                <a:gd name="T17" fmla="*/ 0 h 175"/>
                <a:gd name="T18" fmla="*/ 1 w 56"/>
                <a:gd name="T19" fmla="*/ 0 h 175"/>
                <a:gd name="T20" fmla="*/ 0 w 56"/>
                <a:gd name="T21" fmla="*/ 0 h 175"/>
                <a:gd name="T22" fmla="*/ 0 w 56"/>
                <a:gd name="T23" fmla="*/ 0 h 175"/>
                <a:gd name="T24" fmla="*/ 0 w 56"/>
                <a:gd name="T25" fmla="*/ 0 h 1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175"/>
                <a:gd name="T41" fmla="*/ 56 w 56"/>
                <a:gd name="T42" fmla="*/ 175 h 1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175">
                  <a:moveTo>
                    <a:pt x="0" y="0"/>
                  </a:moveTo>
                  <a:lnTo>
                    <a:pt x="13" y="48"/>
                  </a:lnTo>
                  <a:lnTo>
                    <a:pt x="13" y="97"/>
                  </a:lnTo>
                  <a:lnTo>
                    <a:pt x="6" y="141"/>
                  </a:lnTo>
                  <a:lnTo>
                    <a:pt x="3" y="175"/>
                  </a:lnTo>
                  <a:lnTo>
                    <a:pt x="33" y="153"/>
                  </a:lnTo>
                  <a:lnTo>
                    <a:pt x="56" y="88"/>
                  </a:lnTo>
                  <a:lnTo>
                    <a:pt x="29" y="113"/>
                  </a:lnTo>
                  <a:lnTo>
                    <a:pt x="29" y="78"/>
                  </a:lnTo>
                  <a:lnTo>
                    <a:pt x="38" y="49"/>
                  </a:lnTo>
                  <a:lnTo>
                    <a:pt x="26" y="2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6" name="Freeform 76">
              <a:extLst>
                <a:ext uri="{FF2B5EF4-FFF2-40B4-BE49-F238E27FC236}">
                  <a16:creationId xmlns:a16="http://schemas.microsoft.com/office/drawing/2014/main" id="{EB2C1D87-712E-4D74-8C9C-446279259CF0}"/>
                </a:ext>
              </a:extLst>
            </p:cNvPr>
            <p:cNvSpPr>
              <a:spLocks/>
            </p:cNvSpPr>
            <p:nvPr/>
          </p:nvSpPr>
          <p:spPr bwMode="auto">
            <a:xfrm>
              <a:off x="4609" y="3905"/>
              <a:ext cx="305" cy="258"/>
            </a:xfrm>
            <a:custGeom>
              <a:avLst/>
              <a:gdLst>
                <a:gd name="T0" fmla="*/ 1 w 610"/>
                <a:gd name="T1" fmla="*/ 3 h 773"/>
                <a:gd name="T2" fmla="*/ 3 w 610"/>
                <a:gd name="T3" fmla="*/ 3 h 773"/>
                <a:gd name="T4" fmla="*/ 7 w 610"/>
                <a:gd name="T5" fmla="*/ 3 h 773"/>
                <a:gd name="T6" fmla="*/ 9 w 610"/>
                <a:gd name="T7" fmla="*/ 3 h 773"/>
                <a:gd name="T8" fmla="*/ 9 w 610"/>
                <a:gd name="T9" fmla="*/ 2 h 773"/>
                <a:gd name="T10" fmla="*/ 12 w 610"/>
                <a:gd name="T11" fmla="*/ 2 h 773"/>
                <a:gd name="T12" fmla="*/ 11 w 610"/>
                <a:gd name="T13" fmla="*/ 2 h 773"/>
                <a:gd name="T14" fmla="*/ 7 w 610"/>
                <a:gd name="T15" fmla="*/ 2 h 773"/>
                <a:gd name="T16" fmla="*/ 5 w 610"/>
                <a:gd name="T17" fmla="*/ 1 h 773"/>
                <a:gd name="T18" fmla="*/ 3 w 610"/>
                <a:gd name="T19" fmla="*/ 1 h 773"/>
                <a:gd name="T20" fmla="*/ 3 w 610"/>
                <a:gd name="T21" fmla="*/ 1 h 773"/>
                <a:gd name="T22" fmla="*/ 5 w 610"/>
                <a:gd name="T23" fmla="*/ 1 h 773"/>
                <a:gd name="T24" fmla="*/ 7 w 610"/>
                <a:gd name="T25" fmla="*/ 1 h 773"/>
                <a:gd name="T26" fmla="*/ 10 w 610"/>
                <a:gd name="T27" fmla="*/ 1 h 773"/>
                <a:gd name="T28" fmla="*/ 10 w 610"/>
                <a:gd name="T29" fmla="*/ 1 h 773"/>
                <a:gd name="T30" fmla="*/ 10 w 610"/>
                <a:gd name="T31" fmla="*/ 0 h 773"/>
                <a:gd name="T32" fmla="*/ 11 w 610"/>
                <a:gd name="T33" fmla="*/ 0 h 773"/>
                <a:gd name="T34" fmla="*/ 12 w 610"/>
                <a:gd name="T35" fmla="*/ 0 h 773"/>
                <a:gd name="T36" fmla="*/ 14 w 610"/>
                <a:gd name="T37" fmla="*/ 1 h 773"/>
                <a:gd name="T38" fmla="*/ 14 w 610"/>
                <a:gd name="T39" fmla="*/ 1 h 773"/>
                <a:gd name="T40" fmla="*/ 14 w 610"/>
                <a:gd name="T41" fmla="*/ 1 h 773"/>
                <a:gd name="T42" fmla="*/ 14 w 610"/>
                <a:gd name="T43" fmla="*/ 1 h 773"/>
                <a:gd name="T44" fmla="*/ 15 w 610"/>
                <a:gd name="T45" fmla="*/ 2 h 773"/>
                <a:gd name="T46" fmla="*/ 18 w 610"/>
                <a:gd name="T47" fmla="*/ 2 h 773"/>
                <a:gd name="T48" fmla="*/ 17 w 610"/>
                <a:gd name="T49" fmla="*/ 2 h 773"/>
                <a:gd name="T50" fmla="*/ 15 w 610"/>
                <a:gd name="T51" fmla="*/ 2 h 773"/>
                <a:gd name="T52" fmla="*/ 13 w 610"/>
                <a:gd name="T53" fmla="*/ 2 h 773"/>
                <a:gd name="T54" fmla="*/ 13 w 610"/>
                <a:gd name="T55" fmla="*/ 2 h 773"/>
                <a:gd name="T56" fmla="*/ 11 w 610"/>
                <a:gd name="T57" fmla="*/ 2 h 773"/>
                <a:gd name="T58" fmla="*/ 11 w 610"/>
                <a:gd name="T59" fmla="*/ 3 h 773"/>
                <a:gd name="T60" fmla="*/ 12 w 610"/>
                <a:gd name="T61" fmla="*/ 3 h 773"/>
                <a:gd name="T62" fmla="*/ 10 w 610"/>
                <a:gd name="T63" fmla="*/ 3 h 773"/>
                <a:gd name="T64" fmla="*/ 10 w 610"/>
                <a:gd name="T65" fmla="*/ 3 h 773"/>
                <a:gd name="T66" fmla="*/ 9 w 610"/>
                <a:gd name="T67" fmla="*/ 3 h 773"/>
                <a:gd name="T68" fmla="*/ 5 w 610"/>
                <a:gd name="T69" fmla="*/ 3 h 773"/>
                <a:gd name="T70" fmla="*/ 2 w 610"/>
                <a:gd name="T71" fmla="*/ 3 h 773"/>
                <a:gd name="T72" fmla="*/ 1 w 610"/>
                <a:gd name="T73" fmla="*/ 3 h 773"/>
                <a:gd name="T74" fmla="*/ 1 w 610"/>
                <a:gd name="T75" fmla="*/ 3 h 7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10"/>
                <a:gd name="T115" fmla="*/ 0 h 773"/>
                <a:gd name="T116" fmla="*/ 610 w 610"/>
                <a:gd name="T117" fmla="*/ 773 h 7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10" h="773">
                  <a:moveTo>
                    <a:pt x="8" y="652"/>
                  </a:moveTo>
                  <a:lnTo>
                    <a:pt x="16" y="695"/>
                  </a:lnTo>
                  <a:lnTo>
                    <a:pt x="58" y="735"/>
                  </a:lnTo>
                  <a:lnTo>
                    <a:pt x="113" y="753"/>
                  </a:lnTo>
                  <a:lnTo>
                    <a:pt x="187" y="749"/>
                  </a:lnTo>
                  <a:lnTo>
                    <a:pt x="229" y="721"/>
                  </a:lnTo>
                  <a:lnTo>
                    <a:pt x="279" y="669"/>
                  </a:lnTo>
                  <a:lnTo>
                    <a:pt x="282" y="638"/>
                  </a:lnTo>
                  <a:lnTo>
                    <a:pt x="228" y="632"/>
                  </a:lnTo>
                  <a:lnTo>
                    <a:pt x="282" y="594"/>
                  </a:lnTo>
                  <a:lnTo>
                    <a:pt x="338" y="538"/>
                  </a:lnTo>
                  <a:lnTo>
                    <a:pt x="397" y="452"/>
                  </a:lnTo>
                  <a:lnTo>
                    <a:pt x="312" y="507"/>
                  </a:lnTo>
                  <a:lnTo>
                    <a:pt x="377" y="391"/>
                  </a:lnTo>
                  <a:lnTo>
                    <a:pt x="302" y="380"/>
                  </a:lnTo>
                  <a:lnTo>
                    <a:pt x="235" y="380"/>
                  </a:lnTo>
                  <a:lnTo>
                    <a:pt x="176" y="386"/>
                  </a:lnTo>
                  <a:lnTo>
                    <a:pt x="136" y="364"/>
                  </a:lnTo>
                  <a:lnTo>
                    <a:pt x="106" y="308"/>
                  </a:lnTo>
                  <a:lnTo>
                    <a:pt x="125" y="274"/>
                  </a:lnTo>
                  <a:lnTo>
                    <a:pt x="117" y="208"/>
                  </a:lnTo>
                  <a:lnTo>
                    <a:pt x="125" y="158"/>
                  </a:lnTo>
                  <a:lnTo>
                    <a:pt x="173" y="97"/>
                  </a:lnTo>
                  <a:lnTo>
                    <a:pt x="175" y="136"/>
                  </a:lnTo>
                  <a:lnTo>
                    <a:pt x="191" y="178"/>
                  </a:lnTo>
                  <a:lnTo>
                    <a:pt x="235" y="198"/>
                  </a:lnTo>
                  <a:lnTo>
                    <a:pt x="247" y="220"/>
                  </a:lnTo>
                  <a:lnTo>
                    <a:pt x="311" y="215"/>
                  </a:lnTo>
                  <a:lnTo>
                    <a:pt x="282" y="179"/>
                  </a:lnTo>
                  <a:lnTo>
                    <a:pt x="324" y="166"/>
                  </a:lnTo>
                  <a:lnTo>
                    <a:pt x="344" y="142"/>
                  </a:lnTo>
                  <a:lnTo>
                    <a:pt x="316" y="103"/>
                  </a:lnTo>
                  <a:lnTo>
                    <a:pt x="356" y="45"/>
                  </a:lnTo>
                  <a:lnTo>
                    <a:pt x="355" y="0"/>
                  </a:lnTo>
                  <a:lnTo>
                    <a:pt x="385" y="7"/>
                  </a:lnTo>
                  <a:lnTo>
                    <a:pt x="412" y="104"/>
                  </a:lnTo>
                  <a:lnTo>
                    <a:pt x="457" y="135"/>
                  </a:lnTo>
                  <a:lnTo>
                    <a:pt x="448" y="189"/>
                  </a:lnTo>
                  <a:lnTo>
                    <a:pt x="436" y="232"/>
                  </a:lnTo>
                  <a:lnTo>
                    <a:pt x="477" y="219"/>
                  </a:lnTo>
                  <a:lnTo>
                    <a:pt x="487" y="255"/>
                  </a:lnTo>
                  <a:lnTo>
                    <a:pt x="450" y="299"/>
                  </a:lnTo>
                  <a:lnTo>
                    <a:pt x="406" y="337"/>
                  </a:lnTo>
                  <a:lnTo>
                    <a:pt x="472" y="334"/>
                  </a:lnTo>
                  <a:lnTo>
                    <a:pt x="498" y="340"/>
                  </a:lnTo>
                  <a:lnTo>
                    <a:pt x="499" y="371"/>
                  </a:lnTo>
                  <a:lnTo>
                    <a:pt x="522" y="402"/>
                  </a:lnTo>
                  <a:lnTo>
                    <a:pt x="567" y="434"/>
                  </a:lnTo>
                  <a:lnTo>
                    <a:pt x="610" y="477"/>
                  </a:lnTo>
                  <a:lnTo>
                    <a:pt x="539" y="431"/>
                  </a:lnTo>
                  <a:lnTo>
                    <a:pt x="509" y="411"/>
                  </a:lnTo>
                  <a:lnTo>
                    <a:pt x="484" y="381"/>
                  </a:lnTo>
                  <a:lnTo>
                    <a:pt x="454" y="443"/>
                  </a:lnTo>
                  <a:lnTo>
                    <a:pt x="446" y="477"/>
                  </a:lnTo>
                  <a:lnTo>
                    <a:pt x="448" y="518"/>
                  </a:lnTo>
                  <a:lnTo>
                    <a:pt x="433" y="491"/>
                  </a:lnTo>
                  <a:lnTo>
                    <a:pt x="394" y="540"/>
                  </a:lnTo>
                  <a:lnTo>
                    <a:pt x="374" y="589"/>
                  </a:lnTo>
                  <a:lnTo>
                    <a:pt x="367" y="636"/>
                  </a:lnTo>
                  <a:lnTo>
                    <a:pt x="368" y="679"/>
                  </a:lnTo>
                  <a:lnTo>
                    <a:pt x="382" y="726"/>
                  </a:lnTo>
                  <a:lnTo>
                    <a:pt x="405" y="762"/>
                  </a:lnTo>
                  <a:lnTo>
                    <a:pt x="367" y="718"/>
                  </a:lnTo>
                  <a:lnTo>
                    <a:pt x="350" y="737"/>
                  </a:lnTo>
                  <a:lnTo>
                    <a:pt x="297" y="767"/>
                  </a:lnTo>
                  <a:lnTo>
                    <a:pt x="321" y="724"/>
                  </a:lnTo>
                  <a:lnTo>
                    <a:pt x="261" y="762"/>
                  </a:lnTo>
                  <a:lnTo>
                    <a:pt x="287" y="706"/>
                  </a:lnTo>
                  <a:lnTo>
                    <a:pt x="235" y="743"/>
                  </a:lnTo>
                  <a:lnTo>
                    <a:pt x="191" y="767"/>
                  </a:lnTo>
                  <a:lnTo>
                    <a:pt x="146" y="773"/>
                  </a:lnTo>
                  <a:lnTo>
                    <a:pt x="93" y="764"/>
                  </a:lnTo>
                  <a:lnTo>
                    <a:pt x="43" y="740"/>
                  </a:lnTo>
                  <a:lnTo>
                    <a:pt x="10" y="711"/>
                  </a:lnTo>
                  <a:lnTo>
                    <a:pt x="0" y="689"/>
                  </a:lnTo>
                  <a:lnTo>
                    <a:pt x="8" y="6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7" name="Freeform 77">
              <a:extLst>
                <a:ext uri="{FF2B5EF4-FFF2-40B4-BE49-F238E27FC236}">
                  <a16:creationId xmlns:a16="http://schemas.microsoft.com/office/drawing/2014/main" id="{7E28E20B-DE67-4151-A0B7-D14E63154618}"/>
                </a:ext>
              </a:extLst>
            </p:cNvPr>
            <p:cNvSpPr>
              <a:spLocks/>
            </p:cNvSpPr>
            <p:nvPr/>
          </p:nvSpPr>
          <p:spPr bwMode="auto">
            <a:xfrm>
              <a:off x="4619" y="4010"/>
              <a:ext cx="69" cy="19"/>
            </a:xfrm>
            <a:custGeom>
              <a:avLst/>
              <a:gdLst>
                <a:gd name="T0" fmla="*/ 0 w 138"/>
                <a:gd name="T1" fmla="*/ 0 h 59"/>
                <a:gd name="T2" fmla="*/ 2 w 138"/>
                <a:gd name="T3" fmla="*/ 0 h 59"/>
                <a:gd name="T4" fmla="*/ 4 w 138"/>
                <a:gd name="T5" fmla="*/ 0 h 59"/>
                <a:gd name="T6" fmla="*/ 4 w 138"/>
                <a:gd name="T7" fmla="*/ 0 h 59"/>
                <a:gd name="T8" fmla="*/ 1 w 138"/>
                <a:gd name="T9" fmla="*/ 0 h 59"/>
                <a:gd name="T10" fmla="*/ 0 w 138"/>
                <a:gd name="T11" fmla="*/ 0 h 59"/>
                <a:gd name="T12" fmla="*/ 0 w 138"/>
                <a:gd name="T13" fmla="*/ 0 h 59"/>
                <a:gd name="T14" fmla="*/ 0 60000 65536"/>
                <a:gd name="T15" fmla="*/ 0 60000 65536"/>
                <a:gd name="T16" fmla="*/ 0 60000 65536"/>
                <a:gd name="T17" fmla="*/ 0 60000 65536"/>
                <a:gd name="T18" fmla="*/ 0 60000 65536"/>
                <a:gd name="T19" fmla="*/ 0 60000 65536"/>
                <a:gd name="T20" fmla="*/ 0 60000 65536"/>
                <a:gd name="T21" fmla="*/ 0 w 138"/>
                <a:gd name="T22" fmla="*/ 0 h 59"/>
                <a:gd name="T23" fmla="*/ 138 w 138"/>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8" h="59">
                  <a:moveTo>
                    <a:pt x="0" y="5"/>
                  </a:moveTo>
                  <a:lnTo>
                    <a:pt x="66" y="26"/>
                  </a:lnTo>
                  <a:lnTo>
                    <a:pt x="132" y="59"/>
                  </a:lnTo>
                  <a:lnTo>
                    <a:pt x="138" y="34"/>
                  </a:lnTo>
                  <a:lnTo>
                    <a:pt x="4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8" name="Freeform 78">
              <a:extLst>
                <a:ext uri="{FF2B5EF4-FFF2-40B4-BE49-F238E27FC236}">
                  <a16:creationId xmlns:a16="http://schemas.microsoft.com/office/drawing/2014/main" id="{CDF13BC6-3CB7-47E5-BFA6-BDBA8D11B988}"/>
                </a:ext>
              </a:extLst>
            </p:cNvPr>
            <p:cNvSpPr>
              <a:spLocks/>
            </p:cNvSpPr>
            <p:nvPr/>
          </p:nvSpPr>
          <p:spPr bwMode="auto">
            <a:xfrm>
              <a:off x="4595" y="4025"/>
              <a:ext cx="162" cy="52"/>
            </a:xfrm>
            <a:custGeom>
              <a:avLst/>
              <a:gdLst>
                <a:gd name="T0" fmla="*/ 3 w 324"/>
                <a:gd name="T1" fmla="*/ 0 h 156"/>
                <a:gd name="T2" fmla="*/ 5 w 324"/>
                <a:gd name="T3" fmla="*/ 0 h 156"/>
                <a:gd name="T4" fmla="*/ 5 w 324"/>
                <a:gd name="T5" fmla="*/ 0 h 156"/>
                <a:gd name="T6" fmla="*/ 9 w 324"/>
                <a:gd name="T7" fmla="*/ 0 h 156"/>
                <a:gd name="T8" fmla="*/ 10 w 324"/>
                <a:gd name="T9" fmla="*/ 0 h 156"/>
                <a:gd name="T10" fmla="*/ 9 w 324"/>
                <a:gd name="T11" fmla="*/ 0 h 156"/>
                <a:gd name="T12" fmla="*/ 6 w 324"/>
                <a:gd name="T13" fmla="*/ 0 h 156"/>
                <a:gd name="T14" fmla="*/ 5 w 324"/>
                <a:gd name="T15" fmla="*/ 0 h 156"/>
                <a:gd name="T16" fmla="*/ 3 w 324"/>
                <a:gd name="T17" fmla="*/ 0 h 156"/>
                <a:gd name="T18" fmla="*/ 1 w 324"/>
                <a:gd name="T19" fmla="*/ 0 h 156"/>
                <a:gd name="T20" fmla="*/ 1 w 324"/>
                <a:gd name="T21" fmla="*/ 1 h 156"/>
                <a:gd name="T22" fmla="*/ 1 w 324"/>
                <a:gd name="T23" fmla="*/ 0 h 156"/>
                <a:gd name="T24" fmla="*/ 1 w 324"/>
                <a:gd name="T25" fmla="*/ 0 h 156"/>
                <a:gd name="T26" fmla="*/ 1 w 324"/>
                <a:gd name="T27" fmla="*/ 0 h 156"/>
                <a:gd name="T28" fmla="*/ 0 w 324"/>
                <a:gd name="T29" fmla="*/ 0 h 156"/>
                <a:gd name="T30" fmla="*/ 1 w 324"/>
                <a:gd name="T31" fmla="*/ 0 h 156"/>
                <a:gd name="T32" fmla="*/ 1 w 324"/>
                <a:gd name="T33" fmla="*/ 0 h 156"/>
                <a:gd name="T34" fmla="*/ 1 w 324"/>
                <a:gd name="T35" fmla="*/ 0 h 156"/>
                <a:gd name="T36" fmla="*/ 1 w 324"/>
                <a:gd name="T37" fmla="*/ 0 h 156"/>
                <a:gd name="T38" fmla="*/ 3 w 324"/>
                <a:gd name="T39" fmla="*/ 0 h 156"/>
                <a:gd name="T40" fmla="*/ 3 w 324"/>
                <a:gd name="T41" fmla="*/ 0 h 156"/>
                <a:gd name="T42" fmla="*/ 3 w 324"/>
                <a:gd name="T43" fmla="*/ 0 h 156"/>
                <a:gd name="T44" fmla="*/ 3 w 324"/>
                <a:gd name="T45" fmla="*/ 0 h 156"/>
                <a:gd name="T46" fmla="*/ 3 w 324"/>
                <a:gd name="T47" fmla="*/ 0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24"/>
                <a:gd name="T73" fmla="*/ 0 h 156"/>
                <a:gd name="T74" fmla="*/ 324 w 324"/>
                <a:gd name="T75" fmla="*/ 156 h 15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24" h="156">
                  <a:moveTo>
                    <a:pt x="67" y="0"/>
                  </a:moveTo>
                  <a:lnTo>
                    <a:pt x="138" y="16"/>
                  </a:lnTo>
                  <a:lnTo>
                    <a:pt x="191" y="38"/>
                  </a:lnTo>
                  <a:lnTo>
                    <a:pt x="260" y="65"/>
                  </a:lnTo>
                  <a:lnTo>
                    <a:pt x="324" y="110"/>
                  </a:lnTo>
                  <a:lnTo>
                    <a:pt x="261" y="81"/>
                  </a:lnTo>
                  <a:lnTo>
                    <a:pt x="206" y="61"/>
                  </a:lnTo>
                  <a:lnTo>
                    <a:pt x="157" y="66"/>
                  </a:lnTo>
                  <a:lnTo>
                    <a:pt x="106" y="81"/>
                  </a:lnTo>
                  <a:lnTo>
                    <a:pt x="63" y="104"/>
                  </a:lnTo>
                  <a:lnTo>
                    <a:pt x="61" y="156"/>
                  </a:lnTo>
                  <a:lnTo>
                    <a:pt x="32" y="113"/>
                  </a:lnTo>
                  <a:lnTo>
                    <a:pt x="16" y="78"/>
                  </a:lnTo>
                  <a:lnTo>
                    <a:pt x="4" y="34"/>
                  </a:lnTo>
                  <a:lnTo>
                    <a:pt x="0" y="2"/>
                  </a:lnTo>
                  <a:lnTo>
                    <a:pt x="28" y="2"/>
                  </a:lnTo>
                  <a:lnTo>
                    <a:pt x="17" y="32"/>
                  </a:lnTo>
                  <a:lnTo>
                    <a:pt x="41" y="50"/>
                  </a:lnTo>
                  <a:lnTo>
                    <a:pt x="38" y="85"/>
                  </a:lnTo>
                  <a:lnTo>
                    <a:pt x="67" y="50"/>
                  </a:lnTo>
                  <a:lnTo>
                    <a:pt x="108" y="32"/>
                  </a:lnTo>
                  <a:lnTo>
                    <a:pt x="88" y="18"/>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09" name="Freeform 79">
              <a:extLst>
                <a:ext uri="{FF2B5EF4-FFF2-40B4-BE49-F238E27FC236}">
                  <a16:creationId xmlns:a16="http://schemas.microsoft.com/office/drawing/2014/main" id="{0EA9F81C-5EC9-4925-9511-C50EF174B736}"/>
                </a:ext>
              </a:extLst>
            </p:cNvPr>
            <p:cNvSpPr>
              <a:spLocks/>
            </p:cNvSpPr>
            <p:nvPr/>
          </p:nvSpPr>
          <p:spPr bwMode="auto">
            <a:xfrm>
              <a:off x="4710" y="4037"/>
              <a:ext cx="71" cy="62"/>
            </a:xfrm>
            <a:custGeom>
              <a:avLst/>
              <a:gdLst>
                <a:gd name="T0" fmla="*/ 0 w 140"/>
                <a:gd name="T1" fmla="*/ 0 h 185"/>
                <a:gd name="T2" fmla="*/ 2 w 140"/>
                <a:gd name="T3" fmla="*/ 0 h 185"/>
                <a:gd name="T4" fmla="*/ 4 w 140"/>
                <a:gd name="T5" fmla="*/ 0 h 185"/>
                <a:gd name="T6" fmla="*/ 4 w 140"/>
                <a:gd name="T7" fmla="*/ 0 h 185"/>
                <a:gd name="T8" fmla="*/ 2 w 140"/>
                <a:gd name="T9" fmla="*/ 1 h 185"/>
                <a:gd name="T10" fmla="*/ 1 w 140"/>
                <a:gd name="T11" fmla="*/ 1 h 185"/>
                <a:gd name="T12" fmla="*/ 3 w 140"/>
                <a:gd name="T13" fmla="*/ 1 h 185"/>
                <a:gd name="T14" fmla="*/ 3 w 140"/>
                <a:gd name="T15" fmla="*/ 1 h 185"/>
                <a:gd name="T16" fmla="*/ 4 w 140"/>
                <a:gd name="T17" fmla="*/ 0 h 185"/>
                <a:gd name="T18" fmla="*/ 5 w 140"/>
                <a:gd name="T19" fmla="*/ 0 h 185"/>
                <a:gd name="T20" fmla="*/ 3 w 140"/>
                <a:gd name="T21" fmla="*/ 0 h 185"/>
                <a:gd name="T22" fmla="*/ 2 w 140"/>
                <a:gd name="T23" fmla="*/ 0 h 185"/>
                <a:gd name="T24" fmla="*/ 0 w 140"/>
                <a:gd name="T25" fmla="*/ 0 h 185"/>
                <a:gd name="T26" fmla="*/ 0 w 140"/>
                <a:gd name="T27" fmla="*/ 0 h 1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
                <a:gd name="T43" fmla="*/ 0 h 185"/>
                <a:gd name="T44" fmla="*/ 140 w 140"/>
                <a:gd name="T45" fmla="*/ 185 h 1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 h="185">
                  <a:moveTo>
                    <a:pt x="0" y="0"/>
                  </a:moveTo>
                  <a:lnTo>
                    <a:pt x="44" y="15"/>
                  </a:lnTo>
                  <a:lnTo>
                    <a:pt x="109" y="44"/>
                  </a:lnTo>
                  <a:lnTo>
                    <a:pt x="97" y="87"/>
                  </a:lnTo>
                  <a:lnTo>
                    <a:pt x="62" y="153"/>
                  </a:lnTo>
                  <a:lnTo>
                    <a:pt x="26" y="185"/>
                  </a:lnTo>
                  <a:lnTo>
                    <a:pt x="70" y="155"/>
                  </a:lnTo>
                  <a:lnTo>
                    <a:pt x="89" y="126"/>
                  </a:lnTo>
                  <a:lnTo>
                    <a:pt x="118" y="56"/>
                  </a:lnTo>
                  <a:lnTo>
                    <a:pt x="140" y="10"/>
                  </a:lnTo>
                  <a:lnTo>
                    <a:pt x="89" y="3"/>
                  </a:lnTo>
                  <a:lnTo>
                    <a:pt x="49"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0" name="Freeform 80">
              <a:extLst>
                <a:ext uri="{FF2B5EF4-FFF2-40B4-BE49-F238E27FC236}">
                  <a16:creationId xmlns:a16="http://schemas.microsoft.com/office/drawing/2014/main" id="{B4CCD36F-70A4-4C93-A1EE-958C1C630E9B}"/>
                </a:ext>
              </a:extLst>
            </p:cNvPr>
            <p:cNvSpPr>
              <a:spLocks/>
            </p:cNvSpPr>
            <p:nvPr/>
          </p:nvSpPr>
          <p:spPr bwMode="auto">
            <a:xfrm>
              <a:off x="4630" y="4065"/>
              <a:ext cx="123" cy="42"/>
            </a:xfrm>
            <a:custGeom>
              <a:avLst/>
              <a:gdLst>
                <a:gd name="T0" fmla="*/ 7 w 246"/>
                <a:gd name="T1" fmla="*/ 0 h 127"/>
                <a:gd name="T2" fmla="*/ 7 w 246"/>
                <a:gd name="T3" fmla="*/ 0 h 127"/>
                <a:gd name="T4" fmla="*/ 5 w 246"/>
                <a:gd name="T5" fmla="*/ 0 h 127"/>
                <a:gd name="T6" fmla="*/ 5 w 246"/>
                <a:gd name="T7" fmla="*/ 0 h 127"/>
                <a:gd name="T8" fmla="*/ 4 w 246"/>
                <a:gd name="T9" fmla="*/ 0 h 127"/>
                <a:gd name="T10" fmla="*/ 3 w 246"/>
                <a:gd name="T11" fmla="*/ 0 h 127"/>
                <a:gd name="T12" fmla="*/ 5 w 246"/>
                <a:gd name="T13" fmla="*/ 1 h 127"/>
                <a:gd name="T14" fmla="*/ 3 w 246"/>
                <a:gd name="T15" fmla="*/ 1 h 127"/>
                <a:gd name="T16" fmla="*/ 2 w 246"/>
                <a:gd name="T17" fmla="*/ 0 h 127"/>
                <a:gd name="T18" fmla="*/ 1 w 246"/>
                <a:gd name="T19" fmla="*/ 0 h 127"/>
                <a:gd name="T20" fmla="*/ 0 w 246"/>
                <a:gd name="T21" fmla="*/ 0 h 127"/>
                <a:gd name="T22" fmla="*/ 2 w 246"/>
                <a:gd name="T23" fmla="*/ 0 h 127"/>
                <a:gd name="T24" fmla="*/ 3 w 246"/>
                <a:gd name="T25" fmla="*/ 0 h 127"/>
                <a:gd name="T26" fmla="*/ 3 w 246"/>
                <a:gd name="T27" fmla="*/ 0 h 127"/>
                <a:gd name="T28" fmla="*/ 5 w 246"/>
                <a:gd name="T29" fmla="*/ 0 h 127"/>
                <a:gd name="T30" fmla="*/ 7 w 246"/>
                <a:gd name="T31" fmla="*/ 0 h 127"/>
                <a:gd name="T32" fmla="*/ 8 w 246"/>
                <a:gd name="T33" fmla="*/ 0 h 127"/>
                <a:gd name="T34" fmla="*/ 7 w 246"/>
                <a:gd name="T35" fmla="*/ 0 h 127"/>
                <a:gd name="T36" fmla="*/ 7 w 246"/>
                <a:gd name="T37" fmla="*/ 0 h 1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6"/>
                <a:gd name="T58" fmla="*/ 0 h 127"/>
                <a:gd name="T59" fmla="*/ 246 w 246"/>
                <a:gd name="T60" fmla="*/ 127 h 1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6" h="127">
                  <a:moveTo>
                    <a:pt x="219" y="43"/>
                  </a:moveTo>
                  <a:lnTo>
                    <a:pt x="198" y="65"/>
                  </a:lnTo>
                  <a:lnTo>
                    <a:pt x="153" y="94"/>
                  </a:lnTo>
                  <a:lnTo>
                    <a:pt x="148" y="66"/>
                  </a:lnTo>
                  <a:lnTo>
                    <a:pt x="113" y="86"/>
                  </a:lnTo>
                  <a:lnTo>
                    <a:pt x="79" y="113"/>
                  </a:lnTo>
                  <a:lnTo>
                    <a:pt x="130" y="125"/>
                  </a:lnTo>
                  <a:lnTo>
                    <a:pt x="87" y="127"/>
                  </a:lnTo>
                  <a:lnTo>
                    <a:pt x="53" y="113"/>
                  </a:lnTo>
                  <a:lnTo>
                    <a:pt x="27" y="86"/>
                  </a:lnTo>
                  <a:lnTo>
                    <a:pt x="0" y="55"/>
                  </a:lnTo>
                  <a:lnTo>
                    <a:pt x="33" y="21"/>
                  </a:lnTo>
                  <a:lnTo>
                    <a:pt x="94" y="0"/>
                  </a:lnTo>
                  <a:lnTo>
                    <a:pt x="72" y="27"/>
                  </a:lnTo>
                  <a:lnTo>
                    <a:pt x="130" y="25"/>
                  </a:lnTo>
                  <a:lnTo>
                    <a:pt x="196" y="27"/>
                  </a:lnTo>
                  <a:lnTo>
                    <a:pt x="246" y="33"/>
                  </a:lnTo>
                  <a:lnTo>
                    <a:pt x="219"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1" name="Freeform 81">
              <a:extLst>
                <a:ext uri="{FF2B5EF4-FFF2-40B4-BE49-F238E27FC236}">
                  <a16:creationId xmlns:a16="http://schemas.microsoft.com/office/drawing/2014/main" id="{504DBA3D-3F26-4380-9B13-D14B4E41CADC}"/>
                </a:ext>
              </a:extLst>
            </p:cNvPr>
            <p:cNvSpPr>
              <a:spLocks/>
            </p:cNvSpPr>
            <p:nvPr/>
          </p:nvSpPr>
          <p:spPr bwMode="auto">
            <a:xfrm>
              <a:off x="4682" y="4055"/>
              <a:ext cx="73" cy="7"/>
            </a:xfrm>
            <a:custGeom>
              <a:avLst/>
              <a:gdLst>
                <a:gd name="T0" fmla="*/ 5 w 146"/>
                <a:gd name="T1" fmla="*/ 0 h 23"/>
                <a:gd name="T2" fmla="*/ 1 w 146"/>
                <a:gd name="T3" fmla="*/ 0 h 23"/>
                <a:gd name="T4" fmla="*/ 0 w 146"/>
                <a:gd name="T5" fmla="*/ 0 h 23"/>
                <a:gd name="T6" fmla="*/ 1 w 146"/>
                <a:gd name="T7" fmla="*/ 0 h 23"/>
                <a:gd name="T8" fmla="*/ 3 w 146"/>
                <a:gd name="T9" fmla="*/ 0 h 23"/>
                <a:gd name="T10" fmla="*/ 5 w 146"/>
                <a:gd name="T11" fmla="*/ 0 h 23"/>
                <a:gd name="T12" fmla="*/ 5 w 146"/>
                <a:gd name="T13" fmla="*/ 0 h 23"/>
                <a:gd name="T14" fmla="*/ 0 60000 65536"/>
                <a:gd name="T15" fmla="*/ 0 60000 65536"/>
                <a:gd name="T16" fmla="*/ 0 60000 65536"/>
                <a:gd name="T17" fmla="*/ 0 60000 65536"/>
                <a:gd name="T18" fmla="*/ 0 60000 65536"/>
                <a:gd name="T19" fmla="*/ 0 60000 65536"/>
                <a:gd name="T20" fmla="*/ 0 60000 65536"/>
                <a:gd name="T21" fmla="*/ 0 w 146"/>
                <a:gd name="T22" fmla="*/ 0 h 23"/>
                <a:gd name="T23" fmla="*/ 146 w 146"/>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6" h="23">
                  <a:moveTo>
                    <a:pt x="146" y="19"/>
                  </a:moveTo>
                  <a:lnTo>
                    <a:pt x="52" y="16"/>
                  </a:lnTo>
                  <a:lnTo>
                    <a:pt x="0" y="23"/>
                  </a:lnTo>
                  <a:lnTo>
                    <a:pt x="57" y="7"/>
                  </a:lnTo>
                  <a:lnTo>
                    <a:pt x="109" y="0"/>
                  </a:lnTo>
                  <a:lnTo>
                    <a:pt x="146"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2" name="Freeform 82">
              <a:extLst>
                <a:ext uri="{FF2B5EF4-FFF2-40B4-BE49-F238E27FC236}">
                  <a16:creationId xmlns:a16="http://schemas.microsoft.com/office/drawing/2014/main" id="{DDFD1A7F-A6FC-4146-BC25-5338D9C91778}"/>
                </a:ext>
              </a:extLst>
            </p:cNvPr>
            <p:cNvSpPr>
              <a:spLocks/>
            </p:cNvSpPr>
            <p:nvPr/>
          </p:nvSpPr>
          <p:spPr bwMode="auto">
            <a:xfrm>
              <a:off x="4625" y="4044"/>
              <a:ext cx="93" cy="32"/>
            </a:xfrm>
            <a:custGeom>
              <a:avLst/>
              <a:gdLst>
                <a:gd name="T0" fmla="*/ 0 w 187"/>
                <a:gd name="T1" fmla="*/ 0 h 94"/>
                <a:gd name="T2" fmla="*/ 1 w 187"/>
                <a:gd name="T3" fmla="*/ 0 h 94"/>
                <a:gd name="T4" fmla="*/ 4 w 187"/>
                <a:gd name="T5" fmla="*/ 0 h 94"/>
                <a:gd name="T6" fmla="*/ 5 w 187"/>
                <a:gd name="T7" fmla="*/ 0 h 94"/>
                <a:gd name="T8" fmla="*/ 5 w 187"/>
                <a:gd name="T9" fmla="*/ 0 h 94"/>
                <a:gd name="T10" fmla="*/ 2 w 187"/>
                <a:gd name="T11" fmla="*/ 0 h 94"/>
                <a:gd name="T12" fmla="*/ 1 w 187"/>
                <a:gd name="T13" fmla="*/ 0 h 94"/>
                <a:gd name="T14" fmla="*/ 0 w 187"/>
                <a:gd name="T15" fmla="*/ 0 h 94"/>
                <a:gd name="T16" fmla="*/ 0 w 187"/>
                <a:gd name="T17" fmla="*/ 0 h 94"/>
                <a:gd name="T18" fmla="*/ 0 w 187"/>
                <a:gd name="T19" fmla="*/ 0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7"/>
                <a:gd name="T31" fmla="*/ 0 h 94"/>
                <a:gd name="T32" fmla="*/ 187 w 187"/>
                <a:gd name="T33" fmla="*/ 94 h 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7" h="94">
                  <a:moveTo>
                    <a:pt x="0" y="94"/>
                  </a:moveTo>
                  <a:lnTo>
                    <a:pt x="61" y="47"/>
                  </a:lnTo>
                  <a:lnTo>
                    <a:pt x="145" y="14"/>
                  </a:lnTo>
                  <a:lnTo>
                    <a:pt x="187" y="7"/>
                  </a:lnTo>
                  <a:lnTo>
                    <a:pt x="164" y="0"/>
                  </a:lnTo>
                  <a:lnTo>
                    <a:pt x="88" y="22"/>
                  </a:lnTo>
                  <a:lnTo>
                    <a:pt x="40" y="45"/>
                  </a:lnTo>
                  <a:lnTo>
                    <a:pt x="0" y="66"/>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3" name="Freeform 83">
              <a:extLst>
                <a:ext uri="{FF2B5EF4-FFF2-40B4-BE49-F238E27FC236}">
                  <a16:creationId xmlns:a16="http://schemas.microsoft.com/office/drawing/2014/main" id="{4E136132-8648-40C7-BE07-D96AA1E96501}"/>
                </a:ext>
              </a:extLst>
            </p:cNvPr>
            <p:cNvSpPr>
              <a:spLocks/>
            </p:cNvSpPr>
            <p:nvPr/>
          </p:nvSpPr>
          <p:spPr bwMode="auto">
            <a:xfrm>
              <a:off x="4849" y="4038"/>
              <a:ext cx="46" cy="71"/>
            </a:xfrm>
            <a:custGeom>
              <a:avLst/>
              <a:gdLst>
                <a:gd name="T0" fmla="*/ 1 w 91"/>
                <a:gd name="T1" fmla="*/ 0 h 213"/>
                <a:gd name="T2" fmla="*/ 1 w 91"/>
                <a:gd name="T3" fmla="*/ 0 h 213"/>
                <a:gd name="T4" fmla="*/ 1 w 91"/>
                <a:gd name="T5" fmla="*/ 0 h 213"/>
                <a:gd name="T6" fmla="*/ 0 w 91"/>
                <a:gd name="T7" fmla="*/ 0 h 213"/>
                <a:gd name="T8" fmla="*/ 1 w 91"/>
                <a:gd name="T9" fmla="*/ 0 h 213"/>
                <a:gd name="T10" fmla="*/ 1 w 91"/>
                <a:gd name="T11" fmla="*/ 1 h 213"/>
                <a:gd name="T12" fmla="*/ 2 w 91"/>
                <a:gd name="T13" fmla="*/ 1 h 213"/>
                <a:gd name="T14" fmla="*/ 3 w 91"/>
                <a:gd name="T15" fmla="*/ 1 h 213"/>
                <a:gd name="T16" fmla="*/ 3 w 91"/>
                <a:gd name="T17" fmla="*/ 1 h 213"/>
                <a:gd name="T18" fmla="*/ 2 w 91"/>
                <a:gd name="T19" fmla="*/ 1 h 213"/>
                <a:gd name="T20" fmla="*/ 2 w 91"/>
                <a:gd name="T21" fmla="*/ 0 h 213"/>
                <a:gd name="T22" fmla="*/ 1 w 91"/>
                <a:gd name="T23" fmla="*/ 0 h 213"/>
                <a:gd name="T24" fmla="*/ 1 w 91"/>
                <a:gd name="T25" fmla="*/ 0 h 213"/>
                <a:gd name="T26" fmla="*/ 2 w 91"/>
                <a:gd name="T27" fmla="*/ 0 h 213"/>
                <a:gd name="T28" fmla="*/ 2 w 91"/>
                <a:gd name="T29" fmla="*/ 0 h 213"/>
                <a:gd name="T30" fmla="*/ 1 w 91"/>
                <a:gd name="T31" fmla="*/ 0 h 213"/>
                <a:gd name="T32" fmla="*/ 1 w 91"/>
                <a:gd name="T33" fmla="*/ 0 h 2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1"/>
                <a:gd name="T52" fmla="*/ 0 h 213"/>
                <a:gd name="T53" fmla="*/ 91 w 91"/>
                <a:gd name="T54" fmla="*/ 213 h 2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1" h="213">
                  <a:moveTo>
                    <a:pt x="22" y="0"/>
                  </a:moveTo>
                  <a:lnTo>
                    <a:pt x="18" y="21"/>
                  </a:lnTo>
                  <a:lnTo>
                    <a:pt x="1" y="60"/>
                  </a:lnTo>
                  <a:lnTo>
                    <a:pt x="0" y="84"/>
                  </a:lnTo>
                  <a:lnTo>
                    <a:pt x="6" y="109"/>
                  </a:lnTo>
                  <a:lnTo>
                    <a:pt x="18" y="138"/>
                  </a:lnTo>
                  <a:lnTo>
                    <a:pt x="49" y="172"/>
                  </a:lnTo>
                  <a:lnTo>
                    <a:pt x="91" y="213"/>
                  </a:lnTo>
                  <a:lnTo>
                    <a:pt x="68" y="163"/>
                  </a:lnTo>
                  <a:lnTo>
                    <a:pt x="42" y="129"/>
                  </a:lnTo>
                  <a:lnTo>
                    <a:pt x="33" y="106"/>
                  </a:lnTo>
                  <a:lnTo>
                    <a:pt x="27" y="81"/>
                  </a:lnTo>
                  <a:lnTo>
                    <a:pt x="29" y="59"/>
                  </a:lnTo>
                  <a:lnTo>
                    <a:pt x="37" y="34"/>
                  </a:lnTo>
                  <a:lnTo>
                    <a:pt x="39" y="1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4" name="Freeform 84">
              <a:extLst>
                <a:ext uri="{FF2B5EF4-FFF2-40B4-BE49-F238E27FC236}">
                  <a16:creationId xmlns:a16="http://schemas.microsoft.com/office/drawing/2014/main" id="{F59D2229-951A-4514-9172-CA0F32ABAB62}"/>
                </a:ext>
              </a:extLst>
            </p:cNvPr>
            <p:cNvSpPr>
              <a:spLocks/>
            </p:cNvSpPr>
            <p:nvPr/>
          </p:nvSpPr>
          <p:spPr bwMode="auto">
            <a:xfrm>
              <a:off x="4821" y="4075"/>
              <a:ext cx="133" cy="86"/>
            </a:xfrm>
            <a:custGeom>
              <a:avLst/>
              <a:gdLst>
                <a:gd name="T0" fmla="*/ 1 w 266"/>
                <a:gd name="T1" fmla="*/ 0 h 260"/>
                <a:gd name="T2" fmla="*/ 1 w 266"/>
                <a:gd name="T3" fmla="*/ 0 h 260"/>
                <a:gd name="T4" fmla="*/ 2 w 266"/>
                <a:gd name="T5" fmla="*/ 0 h 260"/>
                <a:gd name="T6" fmla="*/ 1 w 266"/>
                <a:gd name="T7" fmla="*/ 0 h 260"/>
                <a:gd name="T8" fmla="*/ 2 w 266"/>
                <a:gd name="T9" fmla="*/ 0 h 260"/>
                <a:gd name="T10" fmla="*/ 3 w 266"/>
                <a:gd name="T11" fmla="*/ 1 h 260"/>
                <a:gd name="T12" fmla="*/ 4 w 266"/>
                <a:gd name="T13" fmla="*/ 1 h 260"/>
                <a:gd name="T14" fmla="*/ 4 w 266"/>
                <a:gd name="T15" fmla="*/ 1 h 260"/>
                <a:gd name="T16" fmla="*/ 5 w 266"/>
                <a:gd name="T17" fmla="*/ 1 h 260"/>
                <a:gd name="T18" fmla="*/ 7 w 266"/>
                <a:gd name="T19" fmla="*/ 1 h 260"/>
                <a:gd name="T20" fmla="*/ 5 w 266"/>
                <a:gd name="T21" fmla="*/ 1 h 260"/>
                <a:gd name="T22" fmla="*/ 6 w 266"/>
                <a:gd name="T23" fmla="*/ 1 h 260"/>
                <a:gd name="T24" fmla="*/ 7 w 266"/>
                <a:gd name="T25" fmla="*/ 0 h 260"/>
                <a:gd name="T26" fmla="*/ 7 w 266"/>
                <a:gd name="T27" fmla="*/ 0 h 260"/>
                <a:gd name="T28" fmla="*/ 6 w 266"/>
                <a:gd name="T29" fmla="*/ 0 h 260"/>
                <a:gd name="T30" fmla="*/ 5 w 266"/>
                <a:gd name="T31" fmla="*/ 0 h 260"/>
                <a:gd name="T32" fmla="*/ 6 w 266"/>
                <a:gd name="T33" fmla="*/ 0 h 260"/>
                <a:gd name="T34" fmla="*/ 7 w 266"/>
                <a:gd name="T35" fmla="*/ 0 h 260"/>
                <a:gd name="T36" fmla="*/ 8 w 266"/>
                <a:gd name="T37" fmla="*/ 0 h 260"/>
                <a:gd name="T38" fmla="*/ 8 w 266"/>
                <a:gd name="T39" fmla="*/ 0 h 260"/>
                <a:gd name="T40" fmla="*/ 8 w 266"/>
                <a:gd name="T41" fmla="*/ 0 h 260"/>
                <a:gd name="T42" fmla="*/ 8 w 266"/>
                <a:gd name="T43" fmla="*/ 1 h 260"/>
                <a:gd name="T44" fmla="*/ 7 w 266"/>
                <a:gd name="T45" fmla="*/ 1 h 260"/>
                <a:gd name="T46" fmla="*/ 6 w 266"/>
                <a:gd name="T47" fmla="*/ 1 h 260"/>
                <a:gd name="T48" fmla="*/ 5 w 266"/>
                <a:gd name="T49" fmla="*/ 1 h 260"/>
                <a:gd name="T50" fmla="*/ 6 w 266"/>
                <a:gd name="T51" fmla="*/ 1 h 260"/>
                <a:gd name="T52" fmla="*/ 7 w 266"/>
                <a:gd name="T53" fmla="*/ 1 h 260"/>
                <a:gd name="T54" fmla="*/ 6 w 266"/>
                <a:gd name="T55" fmla="*/ 1 h 260"/>
                <a:gd name="T56" fmla="*/ 6 w 266"/>
                <a:gd name="T57" fmla="*/ 1 h 260"/>
                <a:gd name="T58" fmla="*/ 4 w 266"/>
                <a:gd name="T59" fmla="*/ 1 h 260"/>
                <a:gd name="T60" fmla="*/ 3 w 266"/>
                <a:gd name="T61" fmla="*/ 1 h 260"/>
                <a:gd name="T62" fmla="*/ 1 w 266"/>
                <a:gd name="T63" fmla="*/ 1 h 260"/>
                <a:gd name="T64" fmla="*/ 1 w 266"/>
                <a:gd name="T65" fmla="*/ 1 h 260"/>
                <a:gd name="T66" fmla="*/ 0 w 266"/>
                <a:gd name="T67" fmla="*/ 1 h 260"/>
                <a:gd name="T68" fmla="*/ 1 w 266"/>
                <a:gd name="T69" fmla="*/ 0 h 260"/>
                <a:gd name="T70" fmla="*/ 1 w 266"/>
                <a:gd name="T71" fmla="*/ 0 h 260"/>
                <a:gd name="T72" fmla="*/ 1 w 266"/>
                <a:gd name="T73" fmla="*/ 0 h 260"/>
                <a:gd name="T74" fmla="*/ 1 w 266"/>
                <a:gd name="T75" fmla="*/ 0 h 2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6"/>
                <a:gd name="T115" fmla="*/ 0 h 260"/>
                <a:gd name="T116" fmla="*/ 266 w 266"/>
                <a:gd name="T117" fmla="*/ 260 h 2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6" h="260">
                  <a:moveTo>
                    <a:pt x="38" y="23"/>
                  </a:moveTo>
                  <a:lnTo>
                    <a:pt x="57" y="60"/>
                  </a:lnTo>
                  <a:lnTo>
                    <a:pt x="95" y="89"/>
                  </a:lnTo>
                  <a:lnTo>
                    <a:pt x="47" y="72"/>
                  </a:lnTo>
                  <a:lnTo>
                    <a:pt x="71" y="115"/>
                  </a:lnTo>
                  <a:lnTo>
                    <a:pt x="113" y="149"/>
                  </a:lnTo>
                  <a:lnTo>
                    <a:pt x="154" y="160"/>
                  </a:lnTo>
                  <a:lnTo>
                    <a:pt x="128" y="127"/>
                  </a:lnTo>
                  <a:lnTo>
                    <a:pt x="174" y="149"/>
                  </a:lnTo>
                  <a:lnTo>
                    <a:pt x="226" y="156"/>
                  </a:lnTo>
                  <a:lnTo>
                    <a:pt x="184" y="123"/>
                  </a:lnTo>
                  <a:lnTo>
                    <a:pt x="223" y="126"/>
                  </a:lnTo>
                  <a:lnTo>
                    <a:pt x="253" y="118"/>
                  </a:lnTo>
                  <a:lnTo>
                    <a:pt x="249" y="101"/>
                  </a:lnTo>
                  <a:lnTo>
                    <a:pt x="217" y="101"/>
                  </a:lnTo>
                  <a:lnTo>
                    <a:pt x="177" y="93"/>
                  </a:lnTo>
                  <a:lnTo>
                    <a:pt x="217" y="89"/>
                  </a:lnTo>
                  <a:lnTo>
                    <a:pt x="236" y="79"/>
                  </a:lnTo>
                  <a:lnTo>
                    <a:pt x="256" y="61"/>
                  </a:lnTo>
                  <a:lnTo>
                    <a:pt x="264" y="89"/>
                  </a:lnTo>
                  <a:lnTo>
                    <a:pt x="266" y="118"/>
                  </a:lnTo>
                  <a:lnTo>
                    <a:pt x="263" y="151"/>
                  </a:lnTo>
                  <a:lnTo>
                    <a:pt x="245" y="189"/>
                  </a:lnTo>
                  <a:lnTo>
                    <a:pt x="219" y="215"/>
                  </a:lnTo>
                  <a:lnTo>
                    <a:pt x="189" y="237"/>
                  </a:lnTo>
                  <a:lnTo>
                    <a:pt x="217" y="233"/>
                  </a:lnTo>
                  <a:lnTo>
                    <a:pt x="253" y="217"/>
                  </a:lnTo>
                  <a:lnTo>
                    <a:pt x="221" y="242"/>
                  </a:lnTo>
                  <a:lnTo>
                    <a:pt x="193" y="253"/>
                  </a:lnTo>
                  <a:lnTo>
                    <a:pt x="157" y="260"/>
                  </a:lnTo>
                  <a:lnTo>
                    <a:pt x="108" y="258"/>
                  </a:lnTo>
                  <a:lnTo>
                    <a:pt x="57" y="234"/>
                  </a:lnTo>
                  <a:lnTo>
                    <a:pt x="18" y="189"/>
                  </a:lnTo>
                  <a:lnTo>
                    <a:pt x="0" y="126"/>
                  </a:lnTo>
                  <a:lnTo>
                    <a:pt x="4" y="60"/>
                  </a:lnTo>
                  <a:lnTo>
                    <a:pt x="21" y="0"/>
                  </a:lnTo>
                  <a:lnTo>
                    <a:pt x="3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5" name="Freeform 85">
              <a:extLst>
                <a:ext uri="{FF2B5EF4-FFF2-40B4-BE49-F238E27FC236}">
                  <a16:creationId xmlns:a16="http://schemas.microsoft.com/office/drawing/2014/main" id="{9E9A69DA-0661-4EFF-8F81-DB7E55CD39D9}"/>
                </a:ext>
              </a:extLst>
            </p:cNvPr>
            <p:cNvSpPr>
              <a:spLocks/>
            </p:cNvSpPr>
            <p:nvPr/>
          </p:nvSpPr>
          <p:spPr bwMode="auto">
            <a:xfrm>
              <a:off x="4802" y="4090"/>
              <a:ext cx="88" cy="80"/>
            </a:xfrm>
            <a:custGeom>
              <a:avLst/>
              <a:gdLst>
                <a:gd name="T0" fmla="*/ 0 w 177"/>
                <a:gd name="T1" fmla="*/ 0 h 240"/>
                <a:gd name="T2" fmla="*/ 0 w 177"/>
                <a:gd name="T3" fmla="*/ 0 h 240"/>
                <a:gd name="T4" fmla="*/ 0 w 177"/>
                <a:gd name="T5" fmla="*/ 0 h 240"/>
                <a:gd name="T6" fmla="*/ 0 w 177"/>
                <a:gd name="T7" fmla="*/ 1 h 240"/>
                <a:gd name="T8" fmla="*/ 1 w 177"/>
                <a:gd name="T9" fmla="*/ 1 h 240"/>
                <a:gd name="T10" fmla="*/ 2 w 177"/>
                <a:gd name="T11" fmla="*/ 1 h 240"/>
                <a:gd name="T12" fmla="*/ 4 w 177"/>
                <a:gd name="T13" fmla="*/ 1 h 240"/>
                <a:gd name="T14" fmla="*/ 5 w 177"/>
                <a:gd name="T15" fmla="*/ 1 h 240"/>
                <a:gd name="T16" fmla="*/ 4 w 177"/>
                <a:gd name="T17" fmla="*/ 1 h 240"/>
                <a:gd name="T18" fmla="*/ 2 w 177"/>
                <a:gd name="T19" fmla="*/ 1 h 240"/>
                <a:gd name="T20" fmla="*/ 1 w 177"/>
                <a:gd name="T21" fmla="*/ 1 h 240"/>
                <a:gd name="T22" fmla="*/ 0 w 177"/>
                <a:gd name="T23" fmla="*/ 1 h 240"/>
                <a:gd name="T24" fmla="*/ 0 w 177"/>
                <a:gd name="T25" fmla="*/ 0 h 240"/>
                <a:gd name="T26" fmla="*/ 0 w 177"/>
                <a:gd name="T27" fmla="*/ 0 h 240"/>
                <a:gd name="T28" fmla="*/ 0 w 177"/>
                <a:gd name="T29" fmla="*/ 0 h 240"/>
                <a:gd name="T30" fmla="*/ 0 w 177"/>
                <a:gd name="T31" fmla="*/ 0 h 2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7"/>
                <a:gd name="T49" fmla="*/ 0 h 240"/>
                <a:gd name="T50" fmla="*/ 177 w 177"/>
                <a:gd name="T51" fmla="*/ 240 h 2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7" h="240">
                  <a:moveTo>
                    <a:pt x="20" y="0"/>
                  </a:moveTo>
                  <a:lnTo>
                    <a:pt x="14" y="55"/>
                  </a:lnTo>
                  <a:lnTo>
                    <a:pt x="17" y="102"/>
                  </a:lnTo>
                  <a:lnTo>
                    <a:pt x="27" y="138"/>
                  </a:lnTo>
                  <a:lnTo>
                    <a:pt x="46" y="170"/>
                  </a:lnTo>
                  <a:lnTo>
                    <a:pt x="77" y="201"/>
                  </a:lnTo>
                  <a:lnTo>
                    <a:pt x="135" y="230"/>
                  </a:lnTo>
                  <a:lnTo>
                    <a:pt x="177" y="234"/>
                  </a:lnTo>
                  <a:lnTo>
                    <a:pt x="143" y="240"/>
                  </a:lnTo>
                  <a:lnTo>
                    <a:pt x="89" y="221"/>
                  </a:lnTo>
                  <a:lnTo>
                    <a:pt x="41" y="190"/>
                  </a:lnTo>
                  <a:lnTo>
                    <a:pt x="11" y="142"/>
                  </a:lnTo>
                  <a:lnTo>
                    <a:pt x="0" y="82"/>
                  </a:lnTo>
                  <a:lnTo>
                    <a:pt x="4" y="4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6" name="Freeform 86">
              <a:extLst>
                <a:ext uri="{FF2B5EF4-FFF2-40B4-BE49-F238E27FC236}">
                  <a16:creationId xmlns:a16="http://schemas.microsoft.com/office/drawing/2014/main" id="{3CEDD0EF-B21A-4E4F-BC5C-CC7D7393E359}"/>
                </a:ext>
              </a:extLst>
            </p:cNvPr>
            <p:cNvSpPr>
              <a:spLocks/>
            </p:cNvSpPr>
            <p:nvPr/>
          </p:nvSpPr>
          <p:spPr bwMode="auto">
            <a:xfrm>
              <a:off x="4877" y="4047"/>
              <a:ext cx="68" cy="45"/>
            </a:xfrm>
            <a:custGeom>
              <a:avLst/>
              <a:gdLst>
                <a:gd name="T0" fmla="*/ 1 w 136"/>
                <a:gd name="T1" fmla="*/ 0 h 136"/>
                <a:gd name="T2" fmla="*/ 0 w 136"/>
                <a:gd name="T3" fmla="*/ 0 h 136"/>
                <a:gd name="T4" fmla="*/ 1 w 136"/>
                <a:gd name="T5" fmla="*/ 0 h 136"/>
                <a:gd name="T6" fmla="*/ 1 w 136"/>
                <a:gd name="T7" fmla="*/ 0 h 136"/>
                <a:gd name="T8" fmla="*/ 1 w 136"/>
                <a:gd name="T9" fmla="*/ 1 h 136"/>
                <a:gd name="T10" fmla="*/ 2 w 136"/>
                <a:gd name="T11" fmla="*/ 1 h 136"/>
                <a:gd name="T12" fmla="*/ 3 w 136"/>
                <a:gd name="T13" fmla="*/ 1 h 136"/>
                <a:gd name="T14" fmla="*/ 4 w 136"/>
                <a:gd name="T15" fmla="*/ 1 h 136"/>
                <a:gd name="T16" fmla="*/ 3 w 136"/>
                <a:gd name="T17" fmla="*/ 0 h 136"/>
                <a:gd name="T18" fmla="*/ 2 w 136"/>
                <a:gd name="T19" fmla="*/ 0 h 136"/>
                <a:gd name="T20" fmla="*/ 1 w 136"/>
                <a:gd name="T21" fmla="*/ 0 h 136"/>
                <a:gd name="T22" fmla="*/ 1 w 136"/>
                <a:gd name="T23" fmla="*/ 0 h 136"/>
                <a:gd name="T24" fmla="*/ 1 w 136"/>
                <a:gd name="T25" fmla="*/ 0 h 136"/>
                <a:gd name="T26" fmla="*/ 1 w 136"/>
                <a:gd name="T27" fmla="*/ 0 h 136"/>
                <a:gd name="T28" fmla="*/ 1 w 136"/>
                <a:gd name="T29" fmla="*/ 0 h 136"/>
                <a:gd name="T30" fmla="*/ 1 w 136"/>
                <a:gd name="T31" fmla="*/ 0 h 1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6"/>
                <a:gd name="T49" fmla="*/ 0 h 136"/>
                <a:gd name="T50" fmla="*/ 136 w 136"/>
                <a:gd name="T51" fmla="*/ 136 h 1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6" h="136">
                  <a:moveTo>
                    <a:pt x="3" y="0"/>
                  </a:moveTo>
                  <a:lnTo>
                    <a:pt x="0" y="41"/>
                  </a:lnTo>
                  <a:lnTo>
                    <a:pt x="3" y="73"/>
                  </a:lnTo>
                  <a:lnTo>
                    <a:pt x="13" y="103"/>
                  </a:lnTo>
                  <a:lnTo>
                    <a:pt x="43" y="131"/>
                  </a:lnTo>
                  <a:lnTo>
                    <a:pt x="86" y="136"/>
                  </a:lnTo>
                  <a:lnTo>
                    <a:pt x="107" y="129"/>
                  </a:lnTo>
                  <a:lnTo>
                    <a:pt x="136" y="136"/>
                  </a:lnTo>
                  <a:lnTo>
                    <a:pt x="116" y="97"/>
                  </a:lnTo>
                  <a:lnTo>
                    <a:pt x="67" y="47"/>
                  </a:lnTo>
                  <a:lnTo>
                    <a:pt x="33" y="54"/>
                  </a:lnTo>
                  <a:lnTo>
                    <a:pt x="20" y="52"/>
                  </a:lnTo>
                  <a:lnTo>
                    <a:pt x="18" y="27"/>
                  </a:lnTo>
                  <a:lnTo>
                    <a:pt x="20" y="1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7" name="Freeform 87">
              <a:extLst>
                <a:ext uri="{FF2B5EF4-FFF2-40B4-BE49-F238E27FC236}">
                  <a16:creationId xmlns:a16="http://schemas.microsoft.com/office/drawing/2014/main" id="{1AD256F3-1210-4004-BCC8-33F959233BC6}"/>
                </a:ext>
              </a:extLst>
            </p:cNvPr>
            <p:cNvSpPr>
              <a:spLocks/>
            </p:cNvSpPr>
            <p:nvPr/>
          </p:nvSpPr>
          <p:spPr bwMode="auto">
            <a:xfrm>
              <a:off x="4863" y="3961"/>
              <a:ext cx="112" cy="169"/>
            </a:xfrm>
            <a:custGeom>
              <a:avLst/>
              <a:gdLst>
                <a:gd name="T0" fmla="*/ 2 w 224"/>
                <a:gd name="T1" fmla="*/ 0 h 507"/>
                <a:gd name="T2" fmla="*/ 3 w 224"/>
                <a:gd name="T3" fmla="*/ 0 h 507"/>
                <a:gd name="T4" fmla="*/ 4 w 224"/>
                <a:gd name="T5" fmla="*/ 1 h 507"/>
                <a:gd name="T6" fmla="*/ 5 w 224"/>
                <a:gd name="T7" fmla="*/ 1 h 507"/>
                <a:gd name="T8" fmla="*/ 4 w 224"/>
                <a:gd name="T9" fmla="*/ 1 h 507"/>
                <a:gd name="T10" fmla="*/ 2 w 224"/>
                <a:gd name="T11" fmla="*/ 1 h 507"/>
                <a:gd name="T12" fmla="*/ 3 w 224"/>
                <a:gd name="T13" fmla="*/ 1 h 507"/>
                <a:gd name="T14" fmla="*/ 3 w 224"/>
                <a:gd name="T15" fmla="*/ 1 h 507"/>
                <a:gd name="T16" fmla="*/ 5 w 224"/>
                <a:gd name="T17" fmla="*/ 1 h 507"/>
                <a:gd name="T18" fmla="*/ 6 w 224"/>
                <a:gd name="T19" fmla="*/ 1 h 507"/>
                <a:gd name="T20" fmla="*/ 7 w 224"/>
                <a:gd name="T21" fmla="*/ 1 h 507"/>
                <a:gd name="T22" fmla="*/ 7 w 224"/>
                <a:gd name="T23" fmla="*/ 2 h 507"/>
                <a:gd name="T24" fmla="*/ 7 w 224"/>
                <a:gd name="T25" fmla="*/ 2 h 507"/>
                <a:gd name="T26" fmla="*/ 7 w 224"/>
                <a:gd name="T27" fmla="*/ 2 h 507"/>
                <a:gd name="T28" fmla="*/ 7 w 224"/>
                <a:gd name="T29" fmla="*/ 2 h 507"/>
                <a:gd name="T30" fmla="*/ 7 w 224"/>
                <a:gd name="T31" fmla="*/ 2 h 507"/>
                <a:gd name="T32" fmla="*/ 6 w 224"/>
                <a:gd name="T33" fmla="*/ 1 h 507"/>
                <a:gd name="T34" fmla="*/ 4 w 224"/>
                <a:gd name="T35" fmla="*/ 1 h 507"/>
                <a:gd name="T36" fmla="*/ 2 w 224"/>
                <a:gd name="T37" fmla="*/ 1 h 507"/>
                <a:gd name="T38" fmla="*/ 1 w 224"/>
                <a:gd name="T39" fmla="*/ 1 h 507"/>
                <a:gd name="T40" fmla="*/ 0 w 224"/>
                <a:gd name="T41" fmla="*/ 1 h 507"/>
                <a:gd name="T42" fmla="*/ 1 w 224"/>
                <a:gd name="T43" fmla="*/ 0 h 507"/>
                <a:gd name="T44" fmla="*/ 2 w 224"/>
                <a:gd name="T45" fmla="*/ 0 h 507"/>
                <a:gd name="T46" fmla="*/ 2 w 224"/>
                <a:gd name="T47" fmla="*/ 0 h 507"/>
                <a:gd name="T48" fmla="*/ 2 w 224"/>
                <a:gd name="T49" fmla="*/ 0 h 507"/>
                <a:gd name="T50" fmla="*/ 2 w 224"/>
                <a:gd name="T51" fmla="*/ 0 h 5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4"/>
                <a:gd name="T79" fmla="*/ 0 h 507"/>
                <a:gd name="T80" fmla="*/ 224 w 224"/>
                <a:gd name="T81" fmla="*/ 507 h 50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4" h="507">
                  <a:moveTo>
                    <a:pt x="59" y="35"/>
                  </a:moveTo>
                  <a:lnTo>
                    <a:pt x="77" y="93"/>
                  </a:lnTo>
                  <a:lnTo>
                    <a:pt x="107" y="149"/>
                  </a:lnTo>
                  <a:lnTo>
                    <a:pt x="146" y="206"/>
                  </a:lnTo>
                  <a:lnTo>
                    <a:pt x="101" y="171"/>
                  </a:lnTo>
                  <a:lnTo>
                    <a:pt x="64" y="126"/>
                  </a:lnTo>
                  <a:lnTo>
                    <a:pt x="71" y="167"/>
                  </a:lnTo>
                  <a:lnTo>
                    <a:pt x="92" y="200"/>
                  </a:lnTo>
                  <a:lnTo>
                    <a:pt x="134" y="243"/>
                  </a:lnTo>
                  <a:lnTo>
                    <a:pt x="190" y="321"/>
                  </a:lnTo>
                  <a:lnTo>
                    <a:pt x="216" y="360"/>
                  </a:lnTo>
                  <a:lnTo>
                    <a:pt x="224" y="417"/>
                  </a:lnTo>
                  <a:lnTo>
                    <a:pt x="222" y="464"/>
                  </a:lnTo>
                  <a:lnTo>
                    <a:pt x="202" y="507"/>
                  </a:lnTo>
                  <a:lnTo>
                    <a:pt x="208" y="450"/>
                  </a:lnTo>
                  <a:lnTo>
                    <a:pt x="202" y="401"/>
                  </a:lnTo>
                  <a:lnTo>
                    <a:pt x="170" y="337"/>
                  </a:lnTo>
                  <a:lnTo>
                    <a:pt x="115" y="271"/>
                  </a:lnTo>
                  <a:lnTo>
                    <a:pt x="41" y="208"/>
                  </a:lnTo>
                  <a:lnTo>
                    <a:pt x="10" y="177"/>
                  </a:lnTo>
                  <a:lnTo>
                    <a:pt x="0" y="142"/>
                  </a:lnTo>
                  <a:lnTo>
                    <a:pt x="15" y="96"/>
                  </a:lnTo>
                  <a:lnTo>
                    <a:pt x="36" y="64"/>
                  </a:lnTo>
                  <a:lnTo>
                    <a:pt x="36" y="0"/>
                  </a:lnTo>
                  <a:lnTo>
                    <a:pt x="59"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8" name="Freeform 88">
              <a:extLst>
                <a:ext uri="{FF2B5EF4-FFF2-40B4-BE49-F238E27FC236}">
                  <a16:creationId xmlns:a16="http://schemas.microsoft.com/office/drawing/2014/main" id="{BE7EE71D-EDD5-46C5-A0DD-83655A15D594}"/>
                </a:ext>
              </a:extLst>
            </p:cNvPr>
            <p:cNvSpPr>
              <a:spLocks/>
            </p:cNvSpPr>
            <p:nvPr/>
          </p:nvSpPr>
          <p:spPr bwMode="auto">
            <a:xfrm>
              <a:off x="4738" y="4156"/>
              <a:ext cx="78" cy="15"/>
            </a:xfrm>
            <a:custGeom>
              <a:avLst/>
              <a:gdLst>
                <a:gd name="T0" fmla="*/ 0 w 158"/>
                <a:gd name="T1" fmla="*/ 0 h 44"/>
                <a:gd name="T2" fmla="*/ 1 w 158"/>
                <a:gd name="T3" fmla="*/ 0 h 44"/>
                <a:gd name="T4" fmla="*/ 2 w 158"/>
                <a:gd name="T5" fmla="*/ 0 h 44"/>
                <a:gd name="T6" fmla="*/ 3 w 158"/>
                <a:gd name="T7" fmla="*/ 0 h 44"/>
                <a:gd name="T8" fmla="*/ 4 w 158"/>
                <a:gd name="T9" fmla="*/ 0 h 44"/>
                <a:gd name="T10" fmla="*/ 4 w 158"/>
                <a:gd name="T11" fmla="*/ 0 h 44"/>
                <a:gd name="T12" fmla="*/ 3 w 158"/>
                <a:gd name="T13" fmla="*/ 0 h 44"/>
                <a:gd name="T14" fmla="*/ 2 w 158"/>
                <a:gd name="T15" fmla="*/ 0 h 44"/>
                <a:gd name="T16" fmla="*/ 1 w 158"/>
                <a:gd name="T17" fmla="*/ 0 h 44"/>
                <a:gd name="T18" fmla="*/ 0 w 158"/>
                <a:gd name="T19" fmla="*/ 0 h 44"/>
                <a:gd name="T20" fmla="*/ 0 w 158"/>
                <a:gd name="T21" fmla="*/ 0 h 44"/>
                <a:gd name="T22" fmla="*/ 0 w 158"/>
                <a:gd name="T23" fmla="*/ 0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8"/>
                <a:gd name="T37" fmla="*/ 0 h 44"/>
                <a:gd name="T38" fmla="*/ 158 w 158"/>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8" h="44">
                  <a:moveTo>
                    <a:pt x="22" y="28"/>
                  </a:moveTo>
                  <a:lnTo>
                    <a:pt x="55" y="28"/>
                  </a:lnTo>
                  <a:lnTo>
                    <a:pt x="90" y="25"/>
                  </a:lnTo>
                  <a:lnTo>
                    <a:pt x="120" y="14"/>
                  </a:lnTo>
                  <a:lnTo>
                    <a:pt x="141" y="0"/>
                  </a:lnTo>
                  <a:lnTo>
                    <a:pt x="158" y="12"/>
                  </a:lnTo>
                  <a:lnTo>
                    <a:pt x="125" y="30"/>
                  </a:lnTo>
                  <a:lnTo>
                    <a:pt x="84" y="41"/>
                  </a:lnTo>
                  <a:lnTo>
                    <a:pt x="35" y="44"/>
                  </a:lnTo>
                  <a:lnTo>
                    <a:pt x="0" y="40"/>
                  </a:lnTo>
                  <a:lnTo>
                    <a:pt x="22"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19" name="Freeform 89">
              <a:extLst>
                <a:ext uri="{FF2B5EF4-FFF2-40B4-BE49-F238E27FC236}">
                  <a16:creationId xmlns:a16="http://schemas.microsoft.com/office/drawing/2014/main" id="{3B1AA44E-95A8-45D5-A7D4-1D9DAF3538DC}"/>
                </a:ext>
              </a:extLst>
            </p:cNvPr>
            <p:cNvSpPr>
              <a:spLocks/>
            </p:cNvSpPr>
            <p:nvPr/>
          </p:nvSpPr>
          <p:spPr bwMode="auto">
            <a:xfrm>
              <a:off x="4559" y="3617"/>
              <a:ext cx="423" cy="334"/>
            </a:xfrm>
            <a:custGeom>
              <a:avLst/>
              <a:gdLst>
                <a:gd name="T0" fmla="*/ 7 w 846"/>
                <a:gd name="T1" fmla="*/ 2 h 1003"/>
                <a:gd name="T2" fmla="*/ 10 w 846"/>
                <a:gd name="T3" fmla="*/ 2 h 1003"/>
                <a:gd name="T4" fmla="*/ 6 w 846"/>
                <a:gd name="T5" fmla="*/ 2 h 1003"/>
                <a:gd name="T6" fmla="*/ 3 w 846"/>
                <a:gd name="T7" fmla="*/ 2 h 1003"/>
                <a:gd name="T8" fmla="*/ 5 w 846"/>
                <a:gd name="T9" fmla="*/ 2 h 1003"/>
                <a:gd name="T10" fmla="*/ 3 w 846"/>
                <a:gd name="T11" fmla="*/ 3 h 1003"/>
                <a:gd name="T12" fmla="*/ 2 w 846"/>
                <a:gd name="T13" fmla="*/ 2 h 1003"/>
                <a:gd name="T14" fmla="*/ 1 w 846"/>
                <a:gd name="T15" fmla="*/ 3 h 1003"/>
                <a:gd name="T16" fmla="*/ 0 w 846"/>
                <a:gd name="T17" fmla="*/ 3 h 1003"/>
                <a:gd name="T18" fmla="*/ 5 w 846"/>
                <a:gd name="T19" fmla="*/ 3 h 1003"/>
                <a:gd name="T20" fmla="*/ 7 w 846"/>
                <a:gd name="T21" fmla="*/ 3 h 1003"/>
                <a:gd name="T22" fmla="*/ 7 w 846"/>
                <a:gd name="T23" fmla="*/ 4 h 1003"/>
                <a:gd name="T24" fmla="*/ 11 w 846"/>
                <a:gd name="T25" fmla="*/ 4 h 1003"/>
                <a:gd name="T26" fmla="*/ 15 w 846"/>
                <a:gd name="T27" fmla="*/ 3 h 1003"/>
                <a:gd name="T28" fmla="*/ 19 w 846"/>
                <a:gd name="T29" fmla="*/ 4 h 1003"/>
                <a:gd name="T30" fmla="*/ 21 w 846"/>
                <a:gd name="T31" fmla="*/ 4 h 1003"/>
                <a:gd name="T32" fmla="*/ 26 w 846"/>
                <a:gd name="T33" fmla="*/ 4 h 1003"/>
                <a:gd name="T34" fmla="*/ 25 w 846"/>
                <a:gd name="T35" fmla="*/ 3 h 1003"/>
                <a:gd name="T36" fmla="*/ 21 w 846"/>
                <a:gd name="T37" fmla="*/ 3 h 1003"/>
                <a:gd name="T38" fmla="*/ 20 w 846"/>
                <a:gd name="T39" fmla="*/ 3 h 1003"/>
                <a:gd name="T40" fmla="*/ 19 w 846"/>
                <a:gd name="T41" fmla="*/ 3 h 1003"/>
                <a:gd name="T42" fmla="*/ 15 w 846"/>
                <a:gd name="T43" fmla="*/ 3 h 1003"/>
                <a:gd name="T44" fmla="*/ 13 w 846"/>
                <a:gd name="T45" fmla="*/ 3 h 1003"/>
                <a:gd name="T46" fmla="*/ 14 w 846"/>
                <a:gd name="T47" fmla="*/ 2 h 1003"/>
                <a:gd name="T48" fmla="*/ 18 w 846"/>
                <a:gd name="T49" fmla="*/ 2 h 1003"/>
                <a:gd name="T50" fmla="*/ 13 w 846"/>
                <a:gd name="T51" fmla="*/ 2 h 1003"/>
                <a:gd name="T52" fmla="*/ 12 w 846"/>
                <a:gd name="T53" fmla="*/ 2 h 1003"/>
                <a:gd name="T54" fmla="*/ 10 w 846"/>
                <a:gd name="T55" fmla="*/ 1 h 1003"/>
                <a:gd name="T56" fmla="*/ 11 w 846"/>
                <a:gd name="T57" fmla="*/ 1 h 1003"/>
                <a:gd name="T58" fmla="*/ 13 w 846"/>
                <a:gd name="T59" fmla="*/ 1 h 1003"/>
                <a:gd name="T60" fmla="*/ 18 w 846"/>
                <a:gd name="T61" fmla="*/ 1 h 1003"/>
                <a:gd name="T62" fmla="*/ 14 w 846"/>
                <a:gd name="T63" fmla="*/ 0 h 1003"/>
                <a:gd name="T64" fmla="*/ 11 w 846"/>
                <a:gd name="T65" fmla="*/ 0 h 1003"/>
                <a:gd name="T66" fmla="*/ 12 w 846"/>
                <a:gd name="T67" fmla="*/ 0 h 1003"/>
                <a:gd name="T68" fmla="*/ 12 w 846"/>
                <a:gd name="T69" fmla="*/ 1 h 1003"/>
                <a:gd name="T70" fmla="*/ 7 w 846"/>
                <a:gd name="T71" fmla="*/ 1 h 1003"/>
                <a:gd name="T72" fmla="*/ 9 w 846"/>
                <a:gd name="T73" fmla="*/ 0 h 1003"/>
                <a:gd name="T74" fmla="*/ 7 w 846"/>
                <a:gd name="T75" fmla="*/ 0 h 1003"/>
                <a:gd name="T76" fmla="*/ 5 w 846"/>
                <a:gd name="T77" fmla="*/ 0 h 1003"/>
                <a:gd name="T78" fmla="*/ 7 w 846"/>
                <a:gd name="T79" fmla="*/ 0 h 1003"/>
                <a:gd name="T80" fmla="*/ 5 w 846"/>
                <a:gd name="T81" fmla="*/ 1 h 1003"/>
                <a:gd name="T82" fmla="*/ 6 w 846"/>
                <a:gd name="T83" fmla="*/ 1 h 1003"/>
                <a:gd name="T84" fmla="*/ 5 w 846"/>
                <a:gd name="T85" fmla="*/ 1 h 1003"/>
                <a:gd name="T86" fmla="*/ 6 w 846"/>
                <a:gd name="T87" fmla="*/ 1 h 10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46"/>
                <a:gd name="T133" fmla="*/ 0 h 1003"/>
                <a:gd name="T134" fmla="*/ 846 w 846"/>
                <a:gd name="T135" fmla="*/ 1003 h 10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46" h="1003">
                  <a:moveTo>
                    <a:pt x="178" y="325"/>
                  </a:moveTo>
                  <a:lnTo>
                    <a:pt x="252" y="387"/>
                  </a:lnTo>
                  <a:lnTo>
                    <a:pt x="303" y="461"/>
                  </a:lnTo>
                  <a:lnTo>
                    <a:pt x="305" y="515"/>
                  </a:lnTo>
                  <a:lnTo>
                    <a:pt x="234" y="476"/>
                  </a:lnTo>
                  <a:lnTo>
                    <a:pt x="192" y="506"/>
                  </a:lnTo>
                  <a:lnTo>
                    <a:pt x="157" y="480"/>
                  </a:lnTo>
                  <a:lnTo>
                    <a:pt x="100" y="476"/>
                  </a:lnTo>
                  <a:lnTo>
                    <a:pt x="106" y="525"/>
                  </a:lnTo>
                  <a:lnTo>
                    <a:pt x="134" y="567"/>
                  </a:lnTo>
                  <a:lnTo>
                    <a:pt x="106" y="599"/>
                  </a:lnTo>
                  <a:lnTo>
                    <a:pt x="104" y="638"/>
                  </a:lnTo>
                  <a:lnTo>
                    <a:pt x="65" y="606"/>
                  </a:lnTo>
                  <a:lnTo>
                    <a:pt x="54" y="572"/>
                  </a:lnTo>
                  <a:lnTo>
                    <a:pt x="25" y="604"/>
                  </a:lnTo>
                  <a:lnTo>
                    <a:pt x="23" y="661"/>
                  </a:lnTo>
                  <a:lnTo>
                    <a:pt x="30" y="687"/>
                  </a:lnTo>
                  <a:lnTo>
                    <a:pt x="0" y="717"/>
                  </a:lnTo>
                  <a:lnTo>
                    <a:pt x="74" y="723"/>
                  </a:lnTo>
                  <a:lnTo>
                    <a:pt x="143" y="749"/>
                  </a:lnTo>
                  <a:lnTo>
                    <a:pt x="185" y="793"/>
                  </a:lnTo>
                  <a:lnTo>
                    <a:pt x="208" y="850"/>
                  </a:lnTo>
                  <a:lnTo>
                    <a:pt x="210" y="914"/>
                  </a:lnTo>
                  <a:lnTo>
                    <a:pt x="201" y="978"/>
                  </a:lnTo>
                  <a:lnTo>
                    <a:pt x="280" y="904"/>
                  </a:lnTo>
                  <a:lnTo>
                    <a:pt x="333" y="863"/>
                  </a:lnTo>
                  <a:lnTo>
                    <a:pt x="421" y="818"/>
                  </a:lnTo>
                  <a:lnTo>
                    <a:pt x="486" y="825"/>
                  </a:lnTo>
                  <a:lnTo>
                    <a:pt x="555" y="848"/>
                  </a:lnTo>
                  <a:lnTo>
                    <a:pt x="601" y="919"/>
                  </a:lnTo>
                  <a:lnTo>
                    <a:pt x="626" y="1003"/>
                  </a:lnTo>
                  <a:lnTo>
                    <a:pt x="663" y="944"/>
                  </a:lnTo>
                  <a:lnTo>
                    <a:pt x="754" y="904"/>
                  </a:lnTo>
                  <a:lnTo>
                    <a:pt x="846" y="892"/>
                  </a:lnTo>
                  <a:lnTo>
                    <a:pt x="828" y="782"/>
                  </a:lnTo>
                  <a:lnTo>
                    <a:pt x="793" y="663"/>
                  </a:lnTo>
                  <a:lnTo>
                    <a:pt x="721" y="663"/>
                  </a:lnTo>
                  <a:lnTo>
                    <a:pt x="659" y="619"/>
                  </a:lnTo>
                  <a:lnTo>
                    <a:pt x="640" y="665"/>
                  </a:lnTo>
                  <a:lnTo>
                    <a:pt x="640" y="727"/>
                  </a:lnTo>
                  <a:lnTo>
                    <a:pt x="594" y="755"/>
                  </a:lnTo>
                  <a:lnTo>
                    <a:pt x="594" y="708"/>
                  </a:lnTo>
                  <a:lnTo>
                    <a:pt x="550" y="693"/>
                  </a:lnTo>
                  <a:lnTo>
                    <a:pt x="509" y="693"/>
                  </a:lnTo>
                  <a:lnTo>
                    <a:pt x="502" y="638"/>
                  </a:lnTo>
                  <a:lnTo>
                    <a:pt x="442" y="625"/>
                  </a:lnTo>
                  <a:lnTo>
                    <a:pt x="446" y="572"/>
                  </a:lnTo>
                  <a:lnTo>
                    <a:pt x="467" y="523"/>
                  </a:lnTo>
                  <a:lnTo>
                    <a:pt x="506" y="476"/>
                  </a:lnTo>
                  <a:lnTo>
                    <a:pt x="560" y="429"/>
                  </a:lnTo>
                  <a:lnTo>
                    <a:pt x="499" y="438"/>
                  </a:lnTo>
                  <a:lnTo>
                    <a:pt x="440" y="434"/>
                  </a:lnTo>
                  <a:lnTo>
                    <a:pt x="402" y="410"/>
                  </a:lnTo>
                  <a:lnTo>
                    <a:pt x="384" y="449"/>
                  </a:lnTo>
                  <a:lnTo>
                    <a:pt x="333" y="402"/>
                  </a:lnTo>
                  <a:lnTo>
                    <a:pt x="317" y="325"/>
                  </a:lnTo>
                  <a:lnTo>
                    <a:pt x="342" y="323"/>
                  </a:lnTo>
                  <a:lnTo>
                    <a:pt x="347" y="264"/>
                  </a:lnTo>
                  <a:lnTo>
                    <a:pt x="377" y="214"/>
                  </a:lnTo>
                  <a:lnTo>
                    <a:pt x="432" y="178"/>
                  </a:lnTo>
                  <a:lnTo>
                    <a:pt x="506" y="151"/>
                  </a:lnTo>
                  <a:lnTo>
                    <a:pt x="545" y="148"/>
                  </a:lnTo>
                  <a:lnTo>
                    <a:pt x="511" y="72"/>
                  </a:lnTo>
                  <a:lnTo>
                    <a:pt x="448" y="37"/>
                  </a:lnTo>
                  <a:lnTo>
                    <a:pt x="382" y="40"/>
                  </a:lnTo>
                  <a:lnTo>
                    <a:pt x="328" y="0"/>
                  </a:lnTo>
                  <a:lnTo>
                    <a:pt x="331" y="49"/>
                  </a:lnTo>
                  <a:lnTo>
                    <a:pt x="356" y="99"/>
                  </a:lnTo>
                  <a:lnTo>
                    <a:pt x="363" y="153"/>
                  </a:lnTo>
                  <a:lnTo>
                    <a:pt x="354" y="193"/>
                  </a:lnTo>
                  <a:lnTo>
                    <a:pt x="284" y="195"/>
                  </a:lnTo>
                  <a:lnTo>
                    <a:pt x="224" y="182"/>
                  </a:lnTo>
                  <a:lnTo>
                    <a:pt x="277" y="116"/>
                  </a:lnTo>
                  <a:lnTo>
                    <a:pt x="280" y="37"/>
                  </a:lnTo>
                  <a:lnTo>
                    <a:pt x="240" y="61"/>
                  </a:lnTo>
                  <a:lnTo>
                    <a:pt x="194" y="20"/>
                  </a:lnTo>
                  <a:lnTo>
                    <a:pt x="157" y="29"/>
                  </a:lnTo>
                  <a:lnTo>
                    <a:pt x="143" y="66"/>
                  </a:lnTo>
                  <a:lnTo>
                    <a:pt x="197" y="76"/>
                  </a:lnTo>
                  <a:lnTo>
                    <a:pt x="201" y="119"/>
                  </a:lnTo>
                  <a:lnTo>
                    <a:pt x="178" y="145"/>
                  </a:lnTo>
                  <a:lnTo>
                    <a:pt x="146" y="145"/>
                  </a:lnTo>
                  <a:lnTo>
                    <a:pt x="157" y="189"/>
                  </a:lnTo>
                  <a:lnTo>
                    <a:pt x="171" y="227"/>
                  </a:lnTo>
                  <a:lnTo>
                    <a:pt x="132" y="236"/>
                  </a:lnTo>
                  <a:lnTo>
                    <a:pt x="150" y="293"/>
                  </a:lnTo>
                  <a:lnTo>
                    <a:pt x="178" y="3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0" name="Freeform 90">
              <a:extLst>
                <a:ext uri="{FF2B5EF4-FFF2-40B4-BE49-F238E27FC236}">
                  <a16:creationId xmlns:a16="http://schemas.microsoft.com/office/drawing/2014/main" id="{54077099-C48A-4D3A-9779-23E006B169C4}"/>
                </a:ext>
              </a:extLst>
            </p:cNvPr>
            <p:cNvSpPr>
              <a:spLocks/>
            </p:cNvSpPr>
            <p:nvPr/>
          </p:nvSpPr>
          <p:spPr bwMode="auto">
            <a:xfrm>
              <a:off x="4849" y="3668"/>
              <a:ext cx="478" cy="300"/>
            </a:xfrm>
            <a:custGeom>
              <a:avLst/>
              <a:gdLst>
                <a:gd name="T0" fmla="*/ 3 w 957"/>
                <a:gd name="T1" fmla="*/ 0 h 900"/>
                <a:gd name="T2" fmla="*/ 5 w 957"/>
                <a:gd name="T3" fmla="*/ 0 h 900"/>
                <a:gd name="T4" fmla="*/ 7 w 957"/>
                <a:gd name="T5" fmla="*/ 1 h 900"/>
                <a:gd name="T6" fmla="*/ 9 w 957"/>
                <a:gd name="T7" fmla="*/ 1 h 900"/>
                <a:gd name="T8" fmla="*/ 13 w 957"/>
                <a:gd name="T9" fmla="*/ 1 h 900"/>
                <a:gd name="T10" fmla="*/ 16 w 957"/>
                <a:gd name="T11" fmla="*/ 1 h 900"/>
                <a:gd name="T12" fmla="*/ 20 w 957"/>
                <a:gd name="T13" fmla="*/ 1 h 900"/>
                <a:gd name="T14" fmla="*/ 18 w 957"/>
                <a:gd name="T15" fmla="*/ 1 h 900"/>
                <a:gd name="T16" fmla="*/ 17 w 957"/>
                <a:gd name="T17" fmla="*/ 1 h 900"/>
                <a:gd name="T18" fmla="*/ 15 w 957"/>
                <a:gd name="T19" fmla="*/ 2 h 900"/>
                <a:gd name="T20" fmla="*/ 18 w 957"/>
                <a:gd name="T21" fmla="*/ 2 h 900"/>
                <a:gd name="T22" fmla="*/ 19 w 957"/>
                <a:gd name="T23" fmla="*/ 2 h 900"/>
                <a:gd name="T24" fmla="*/ 22 w 957"/>
                <a:gd name="T25" fmla="*/ 2 h 900"/>
                <a:gd name="T26" fmla="*/ 20 w 957"/>
                <a:gd name="T27" fmla="*/ 1 h 900"/>
                <a:gd name="T28" fmla="*/ 23 w 957"/>
                <a:gd name="T29" fmla="*/ 1 h 900"/>
                <a:gd name="T30" fmla="*/ 24 w 957"/>
                <a:gd name="T31" fmla="*/ 2 h 900"/>
                <a:gd name="T32" fmla="*/ 25 w 957"/>
                <a:gd name="T33" fmla="*/ 2 h 900"/>
                <a:gd name="T34" fmla="*/ 24 w 957"/>
                <a:gd name="T35" fmla="*/ 2 h 900"/>
                <a:gd name="T36" fmla="*/ 22 w 957"/>
                <a:gd name="T37" fmla="*/ 2 h 900"/>
                <a:gd name="T38" fmla="*/ 22 w 957"/>
                <a:gd name="T39" fmla="*/ 3 h 900"/>
                <a:gd name="T40" fmla="*/ 24 w 957"/>
                <a:gd name="T41" fmla="*/ 3 h 900"/>
                <a:gd name="T42" fmla="*/ 26 w 957"/>
                <a:gd name="T43" fmla="*/ 2 h 900"/>
                <a:gd name="T44" fmla="*/ 25 w 957"/>
                <a:gd name="T45" fmla="*/ 3 h 900"/>
                <a:gd name="T46" fmla="*/ 26 w 957"/>
                <a:gd name="T47" fmla="*/ 3 h 900"/>
                <a:gd name="T48" fmla="*/ 27 w 957"/>
                <a:gd name="T49" fmla="*/ 3 h 900"/>
                <a:gd name="T50" fmla="*/ 26 w 957"/>
                <a:gd name="T51" fmla="*/ 3 h 900"/>
                <a:gd name="T52" fmla="*/ 24 w 957"/>
                <a:gd name="T53" fmla="*/ 3 h 900"/>
                <a:gd name="T54" fmla="*/ 26 w 957"/>
                <a:gd name="T55" fmla="*/ 3 h 900"/>
                <a:gd name="T56" fmla="*/ 24 w 957"/>
                <a:gd name="T57" fmla="*/ 3 h 900"/>
                <a:gd name="T58" fmla="*/ 24 w 957"/>
                <a:gd name="T59" fmla="*/ 3 h 900"/>
                <a:gd name="T60" fmla="*/ 25 w 957"/>
                <a:gd name="T61" fmla="*/ 3 h 900"/>
                <a:gd name="T62" fmla="*/ 28 w 957"/>
                <a:gd name="T63" fmla="*/ 3 h 900"/>
                <a:gd name="T64" fmla="*/ 29 w 957"/>
                <a:gd name="T65" fmla="*/ 4 h 900"/>
                <a:gd name="T66" fmla="*/ 29 w 957"/>
                <a:gd name="T67" fmla="*/ 4 h 900"/>
                <a:gd name="T68" fmla="*/ 26 w 957"/>
                <a:gd name="T69" fmla="*/ 3 h 900"/>
                <a:gd name="T70" fmla="*/ 25 w 957"/>
                <a:gd name="T71" fmla="*/ 4 h 900"/>
                <a:gd name="T72" fmla="*/ 23 w 957"/>
                <a:gd name="T73" fmla="*/ 3 h 900"/>
                <a:gd name="T74" fmla="*/ 21 w 957"/>
                <a:gd name="T75" fmla="*/ 3 h 900"/>
                <a:gd name="T76" fmla="*/ 22 w 957"/>
                <a:gd name="T77" fmla="*/ 3 h 900"/>
                <a:gd name="T78" fmla="*/ 21 w 957"/>
                <a:gd name="T79" fmla="*/ 3 h 900"/>
                <a:gd name="T80" fmla="*/ 20 w 957"/>
                <a:gd name="T81" fmla="*/ 3 h 900"/>
                <a:gd name="T82" fmla="*/ 19 w 957"/>
                <a:gd name="T83" fmla="*/ 3 h 900"/>
                <a:gd name="T84" fmla="*/ 19 w 957"/>
                <a:gd name="T85" fmla="*/ 3 h 900"/>
                <a:gd name="T86" fmla="*/ 18 w 957"/>
                <a:gd name="T87" fmla="*/ 2 h 900"/>
                <a:gd name="T88" fmla="*/ 15 w 957"/>
                <a:gd name="T89" fmla="*/ 2 h 900"/>
                <a:gd name="T90" fmla="*/ 12 w 957"/>
                <a:gd name="T91" fmla="*/ 2 h 900"/>
                <a:gd name="T92" fmla="*/ 8 w 957"/>
                <a:gd name="T93" fmla="*/ 2 h 900"/>
                <a:gd name="T94" fmla="*/ 4 w 957"/>
                <a:gd name="T95" fmla="*/ 2 h 900"/>
                <a:gd name="T96" fmla="*/ 7 w 957"/>
                <a:gd name="T97" fmla="*/ 2 h 900"/>
                <a:gd name="T98" fmla="*/ 3 w 957"/>
                <a:gd name="T99" fmla="*/ 1 h 900"/>
                <a:gd name="T100" fmla="*/ 1 w 957"/>
                <a:gd name="T101" fmla="*/ 1 h 900"/>
                <a:gd name="T102" fmla="*/ 0 w 957"/>
                <a:gd name="T103" fmla="*/ 0 h 900"/>
                <a:gd name="T104" fmla="*/ 2 w 957"/>
                <a:gd name="T105" fmla="*/ 0 h 900"/>
                <a:gd name="T106" fmla="*/ 3 w 957"/>
                <a:gd name="T107" fmla="*/ 0 h 900"/>
                <a:gd name="T108" fmla="*/ 0 w 957"/>
                <a:gd name="T109" fmla="*/ 0 h 9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57"/>
                <a:gd name="T166" fmla="*/ 0 h 900"/>
                <a:gd name="T167" fmla="*/ 957 w 957"/>
                <a:gd name="T168" fmla="*/ 900 h 9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57" h="900">
                  <a:moveTo>
                    <a:pt x="21" y="0"/>
                  </a:moveTo>
                  <a:lnTo>
                    <a:pt x="99" y="29"/>
                  </a:lnTo>
                  <a:lnTo>
                    <a:pt x="146" y="74"/>
                  </a:lnTo>
                  <a:lnTo>
                    <a:pt x="176" y="113"/>
                  </a:lnTo>
                  <a:lnTo>
                    <a:pt x="183" y="180"/>
                  </a:lnTo>
                  <a:lnTo>
                    <a:pt x="224" y="214"/>
                  </a:lnTo>
                  <a:lnTo>
                    <a:pt x="287" y="234"/>
                  </a:lnTo>
                  <a:lnTo>
                    <a:pt x="319" y="192"/>
                  </a:lnTo>
                  <a:lnTo>
                    <a:pt x="409" y="195"/>
                  </a:lnTo>
                  <a:lnTo>
                    <a:pt x="442" y="132"/>
                  </a:lnTo>
                  <a:lnTo>
                    <a:pt x="492" y="125"/>
                  </a:lnTo>
                  <a:lnTo>
                    <a:pt x="532" y="189"/>
                  </a:lnTo>
                  <a:lnTo>
                    <a:pt x="573" y="217"/>
                  </a:lnTo>
                  <a:lnTo>
                    <a:pt x="661" y="232"/>
                  </a:lnTo>
                  <a:lnTo>
                    <a:pt x="691" y="261"/>
                  </a:lnTo>
                  <a:lnTo>
                    <a:pt x="601" y="270"/>
                  </a:lnTo>
                  <a:lnTo>
                    <a:pt x="555" y="308"/>
                  </a:lnTo>
                  <a:lnTo>
                    <a:pt x="548" y="353"/>
                  </a:lnTo>
                  <a:lnTo>
                    <a:pt x="511" y="374"/>
                  </a:lnTo>
                  <a:lnTo>
                    <a:pt x="509" y="414"/>
                  </a:lnTo>
                  <a:lnTo>
                    <a:pt x="541" y="451"/>
                  </a:lnTo>
                  <a:lnTo>
                    <a:pt x="576" y="389"/>
                  </a:lnTo>
                  <a:lnTo>
                    <a:pt x="629" y="372"/>
                  </a:lnTo>
                  <a:lnTo>
                    <a:pt x="631" y="431"/>
                  </a:lnTo>
                  <a:lnTo>
                    <a:pt x="712" y="455"/>
                  </a:lnTo>
                  <a:lnTo>
                    <a:pt x="705" y="402"/>
                  </a:lnTo>
                  <a:lnTo>
                    <a:pt x="680" y="353"/>
                  </a:lnTo>
                  <a:lnTo>
                    <a:pt x="648" y="353"/>
                  </a:lnTo>
                  <a:lnTo>
                    <a:pt x="684" y="327"/>
                  </a:lnTo>
                  <a:lnTo>
                    <a:pt x="749" y="355"/>
                  </a:lnTo>
                  <a:lnTo>
                    <a:pt x="763" y="404"/>
                  </a:lnTo>
                  <a:lnTo>
                    <a:pt x="793" y="444"/>
                  </a:lnTo>
                  <a:lnTo>
                    <a:pt x="788" y="495"/>
                  </a:lnTo>
                  <a:lnTo>
                    <a:pt x="823" y="495"/>
                  </a:lnTo>
                  <a:lnTo>
                    <a:pt x="814" y="552"/>
                  </a:lnTo>
                  <a:lnTo>
                    <a:pt x="772" y="591"/>
                  </a:lnTo>
                  <a:lnTo>
                    <a:pt x="763" y="544"/>
                  </a:lnTo>
                  <a:lnTo>
                    <a:pt x="724" y="591"/>
                  </a:lnTo>
                  <a:lnTo>
                    <a:pt x="705" y="643"/>
                  </a:lnTo>
                  <a:lnTo>
                    <a:pt x="730" y="675"/>
                  </a:lnTo>
                  <a:lnTo>
                    <a:pt x="768" y="665"/>
                  </a:lnTo>
                  <a:lnTo>
                    <a:pt x="781" y="616"/>
                  </a:lnTo>
                  <a:lnTo>
                    <a:pt x="834" y="581"/>
                  </a:lnTo>
                  <a:lnTo>
                    <a:pt x="862" y="570"/>
                  </a:lnTo>
                  <a:lnTo>
                    <a:pt x="837" y="602"/>
                  </a:lnTo>
                  <a:lnTo>
                    <a:pt x="827" y="625"/>
                  </a:lnTo>
                  <a:lnTo>
                    <a:pt x="827" y="653"/>
                  </a:lnTo>
                  <a:lnTo>
                    <a:pt x="837" y="683"/>
                  </a:lnTo>
                  <a:lnTo>
                    <a:pt x="862" y="732"/>
                  </a:lnTo>
                  <a:lnTo>
                    <a:pt x="876" y="759"/>
                  </a:lnTo>
                  <a:lnTo>
                    <a:pt x="913" y="781"/>
                  </a:lnTo>
                  <a:lnTo>
                    <a:pt x="862" y="766"/>
                  </a:lnTo>
                  <a:lnTo>
                    <a:pt x="807" y="766"/>
                  </a:lnTo>
                  <a:lnTo>
                    <a:pt x="797" y="753"/>
                  </a:lnTo>
                  <a:lnTo>
                    <a:pt x="807" y="732"/>
                  </a:lnTo>
                  <a:lnTo>
                    <a:pt x="837" y="712"/>
                  </a:lnTo>
                  <a:lnTo>
                    <a:pt x="821" y="668"/>
                  </a:lnTo>
                  <a:lnTo>
                    <a:pt x="786" y="704"/>
                  </a:lnTo>
                  <a:lnTo>
                    <a:pt x="772" y="732"/>
                  </a:lnTo>
                  <a:lnTo>
                    <a:pt x="768" y="764"/>
                  </a:lnTo>
                  <a:lnTo>
                    <a:pt x="777" y="783"/>
                  </a:lnTo>
                  <a:lnTo>
                    <a:pt x="800" y="793"/>
                  </a:lnTo>
                  <a:lnTo>
                    <a:pt x="844" y="801"/>
                  </a:lnTo>
                  <a:lnTo>
                    <a:pt x="906" y="823"/>
                  </a:lnTo>
                  <a:lnTo>
                    <a:pt x="934" y="842"/>
                  </a:lnTo>
                  <a:lnTo>
                    <a:pt x="952" y="862"/>
                  </a:lnTo>
                  <a:lnTo>
                    <a:pt x="957" y="889"/>
                  </a:lnTo>
                  <a:lnTo>
                    <a:pt x="945" y="900"/>
                  </a:lnTo>
                  <a:lnTo>
                    <a:pt x="894" y="853"/>
                  </a:lnTo>
                  <a:lnTo>
                    <a:pt x="834" y="823"/>
                  </a:lnTo>
                  <a:lnTo>
                    <a:pt x="797" y="813"/>
                  </a:lnTo>
                  <a:lnTo>
                    <a:pt x="814" y="862"/>
                  </a:lnTo>
                  <a:lnTo>
                    <a:pt x="760" y="860"/>
                  </a:lnTo>
                  <a:lnTo>
                    <a:pt x="742" y="786"/>
                  </a:lnTo>
                  <a:lnTo>
                    <a:pt x="719" y="749"/>
                  </a:lnTo>
                  <a:lnTo>
                    <a:pt x="686" y="727"/>
                  </a:lnTo>
                  <a:lnTo>
                    <a:pt x="707" y="776"/>
                  </a:lnTo>
                  <a:lnTo>
                    <a:pt x="707" y="818"/>
                  </a:lnTo>
                  <a:lnTo>
                    <a:pt x="707" y="862"/>
                  </a:lnTo>
                  <a:lnTo>
                    <a:pt x="696" y="833"/>
                  </a:lnTo>
                  <a:lnTo>
                    <a:pt x="668" y="808"/>
                  </a:lnTo>
                  <a:lnTo>
                    <a:pt x="650" y="776"/>
                  </a:lnTo>
                  <a:lnTo>
                    <a:pt x="638" y="744"/>
                  </a:lnTo>
                  <a:lnTo>
                    <a:pt x="636" y="710"/>
                  </a:lnTo>
                  <a:lnTo>
                    <a:pt x="643" y="657"/>
                  </a:lnTo>
                  <a:lnTo>
                    <a:pt x="624" y="629"/>
                  </a:lnTo>
                  <a:lnTo>
                    <a:pt x="615" y="587"/>
                  </a:lnTo>
                  <a:lnTo>
                    <a:pt x="578" y="564"/>
                  </a:lnTo>
                  <a:lnTo>
                    <a:pt x="555" y="517"/>
                  </a:lnTo>
                  <a:lnTo>
                    <a:pt x="502" y="504"/>
                  </a:lnTo>
                  <a:lnTo>
                    <a:pt x="460" y="476"/>
                  </a:lnTo>
                  <a:lnTo>
                    <a:pt x="409" y="466"/>
                  </a:lnTo>
                  <a:lnTo>
                    <a:pt x="356" y="500"/>
                  </a:lnTo>
                  <a:lnTo>
                    <a:pt x="287" y="523"/>
                  </a:lnTo>
                  <a:lnTo>
                    <a:pt x="222" y="596"/>
                  </a:lnTo>
                  <a:lnTo>
                    <a:pt x="148" y="525"/>
                  </a:lnTo>
                  <a:lnTo>
                    <a:pt x="197" y="488"/>
                  </a:lnTo>
                  <a:lnTo>
                    <a:pt x="238" y="406"/>
                  </a:lnTo>
                  <a:lnTo>
                    <a:pt x="210" y="347"/>
                  </a:lnTo>
                  <a:lnTo>
                    <a:pt x="106" y="289"/>
                  </a:lnTo>
                  <a:lnTo>
                    <a:pt x="28" y="259"/>
                  </a:lnTo>
                  <a:lnTo>
                    <a:pt x="37" y="206"/>
                  </a:lnTo>
                  <a:lnTo>
                    <a:pt x="33" y="165"/>
                  </a:lnTo>
                  <a:lnTo>
                    <a:pt x="0" y="121"/>
                  </a:lnTo>
                  <a:lnTo>
                    <a:pt x="58" y="121"/>
                  </a:lnTo>
                  <a:lnTo>
                    <a:pt x="67" y="87"/>
                  </a:lnTo>
                  <a:lnTo>
                    <a:pt x="113" y="91"/>
                  </a:lnTo>
                  <a:lnTo>
                    <a:pt x="97" y="49"/>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1" name="Freeform 91">
              <a:extLst>
                <a:ext uri="{FF2B5EF4-FFF2-40B4-BE49-F238E27FC236}">
                  <a16:creationId xmlns:a16="http://schemas.microsoft.com/office/drawing/2014/main" id="{B541C4A2-42C8-4078-ACDE-03AEF52F216F}"/>
                </a:ext>
              </a:extLst>
            </p:cNvPr>
            <p:cNvSpPr>
              <a:spLocks/>
            </p:cNvSpPr>
            <p:nvPr/>
          </p:nvSpPr>
          <p:spPr bwMode="auto">
            <a:xfrm>
              <a:off x="4992" y="3846"/>
              <a:ext cx="99" cy="45"/>
            </a:xfrm>
            <a:custGeom>
              <a:avLst/>
              <a:gdLst>
                <a:gd name="T0" fmla="*/ 0 w 197"/>
                <a:gd name="T1" fmla="*/ 0 h 134"/>
                <a:gd name="T2" fmla="*/ 0 w 197"/>
                <a:gd name="T3" fmla="*/ 0 h 134"/>
                <a:gd name="T4" fmla="*/ 2 w 197"/>
                <a:gd name="T5" fmla="*/ 0 h 134"/>
                <a:gd name="T6" fmla="*/ 3 w 197"/>
                <a:gd name="T7" fmla="*/ 0 h 134"/>
                <a:gd name="T8" fmla="*/ 4 w 197"/>
                <a:gd name="T9" fmla="*/ 0 h 134"/>
                <a:gd name="T10" fmla="*/ 6 w 197"/>
                <a:gd name="T11" fmla="*/ 0 h 134"/>
                <a:gd name="T12" fmla="*/ 5 w 197"/>
                <a:gd name="T13" fmla="*/ 0 h 134"/>
                <a:gd name="T14" fmla="*/ 7 w 197"/>
                <a:gd name="T15" fmla="*/ 0 h 134"/>
                <a:gd name="T16" fmla="*/ 5 w 197"/>
                <a:gd name="T17" fmla="*/ 1 h 134"/>
                <a:gd name="T18" fmla="*/ 4 w 197"/>
                <a:gd name="T19" fmla="*/ 1 h 134"/>
                <a:gd name="T20" fmla="*/ 4 w 197"/>
                <a:gd name="T21" fmla="*/ 0 h 134"/>
                <a:gd name="T22" fmla="*/ 4 w 197"/>
                <a:gd name="T23" fmla="*/ 0 h 134"/>
                <a:gd name="T24" fmla="*/ 3 w 197"/>
                <a:gd name="T25" fmla="*/ 0 h 134"/>
                <a:gd name="T26" fmla="*/ 2 w 197"/>
                <a:gd name="T27" fmla="*/ 0 h 134"/>
                <a:gd name="T28" fmla="*/ 2 w 197"/>
                <a:gd name="T29" fmla="*/ 0 h 134"/>
                <a:gd name="T30" fmla="*/ 1 w 197"/>
                <a:gd name="T31" fmla="*/ 0 h 134"/>
                <a:gd name="T32" fmla="*/ 1 w 197"/>
                <a:gd name="T33" fmla="*/ 0 h 134"/>
                <a:gd name="T34" fmla="*/ 0 w 197"/>
                <a:gd name="T35" fmla="*/ 0 h 134"/>
                <a:gd name="T36" fmla="*/ 0 w 197"/>
                <a:gd name="T37" fmla="*/ 0 h 1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134"/>
                <a:gd name="T59" fmla="*/ 197 w 197"/>
                <a:gd name="T60" fmla="*/ 134 h 1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134">
                  <a:moveTo>
                    <a:pt x="0" y="97"/>
                  </a:moveTo>
                  <a:lnTo>
                    <a:pt x="0" y="62"/>
                  </a:lnTo>
                  <a:lnTo>
                    <a:pt x="37" y="25"/>
                  </a:lnTo>
                  <a:lnTo>
                    <a:pt x="76" y="6"/>
                  </a:lnTo>
                  <a:lnTo>
                    <a:pt x="118" y="21"/>
                  </a:lnTo>
                  <a:lnTo>
                    <a:pt x="166" y="0"/>
                  </a:lnTo>
                  <a:lnTo>
                    <a:pt x="152" y="36"/>
                  </a:lnTo>
                  <a:lnTo>
                    <a:pt x="197" y="55"/>
                  </a:lnTo>
                  <a:lnTo>
                    <a:pt x="155" y="134"/>
                  </a:lnTo>
                  <a:lnTo>
                    <a:pt x="118" y="129"/>
                  </a:lnTo>
                  <a:lnTo>
                    <a:pt x="127" y="82"/>
                  </a:lnTo>
                  <a:lnTo>
                    <a:pt x="113" y="42"/>
                  </a:lnTo>
                  <a:lnTo>
                    <a:pt x="74" y="53"/>
                  </a:lnTo>
                  <a:lnTo>
                    <a:pt x="57" y="79"/>
                  </a:lnTo>
                  <a:lnTo>
                    <a:pt x="37" y="65"/>
                  </a:lnTo>
                  <a:lnTo>
                    <a:pt x="32" y="104"/>
                  </a:lnTo>
                  <a:lnTo>
                    <a:pt x="11" y="114"/>
                  </a:lnTo>
                  <a:lnTo>
                    <a:pt x="0"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2" name="Freeform 92">
              <a:extLst>
                <a:ext uri="{FF2B5EF4-FFF2-40B4-BE49-F238E27FC236}">
                  <a16:creationId xmlns:a16="http://schemas.microsoft.com/office/drawing/2014/main" id="{E4F7237B-F3BB-4E8C-8BC8-CB15CCF6847F}"/>
                </a:ext>
              </a:extLst>
            </p:cNvPr>
            <p:cNvSpPr>
              <a:spLocks/>
            </p:cNvSpPr>
            <p:nvPr/>
          </p:nvSpPr>
          <p:spPr bwMode="auto">
            <a:xfrm>
              <a:off x="4902" y="3901"/>
              <a:ext cx="191" cy="88"/>
            </a:xfrm>
            <a:custGeom>
              <a:avLst/>
              <a:gdLst>
                <a:gd name="T0" fmla="*/ 6 w 382"/>
                <a:gd name="T1" fmla="*/ 0 h 263"/>
                <a:gd name="T2" fmla="*/ 7 w 382"/>
                <a:gd name="T3" fmla="*/ 0 h 263"/>
                <a:gd name="T4" fmla="*/ 9 w 382"/>
                <a:gd name="T5" fmla="*/ 0 h 263"/>
                <a:gd name="T6" fmla="*/ 9 w 382"/>
                <a:gd name="T7" fmla="*/ 0 h 263"/>
                <a:gd name="T8" fmla="*/ 10 w 382"/>
                <a:gd name="T9" fmla="*/ 0 h 263"/>
                <a:gd name="T10" fmla="*/ 10 w 382"/>
                <a:gd name="T11" fmla="*/ 0 h 263"/>
                <a:gd name="T12" fmla="*/ 11 w 382"/>
                <a:gd name="T13" fmla="*/ 0 h 263"/>
                <a:gd name="T14" fmla="*/ 12 w 382"/>
                <a:gd name="T15" fmla="*/ 0 h 263"/>
                <a:gd name="T16" fmla="*/ 12 w 382"/>
                <a:gd name="T17" fmla="*/ 0 h 263"/>
                <a:gd name="T18" fmla="*/ 11 w 382"/>
                <a:gd name="T19" fmla="*/ 1 h 263"/>
                <a:gd name="T20" fmla="*/ 11 w 382"/>
                <a:gd name="T21" fmla="*/ 1 h 263"/>
                <a:gd name="T22" fmla="*/ 12 w 382"/>
                <a:gd name="T23" fmla="*/ 1 h 263"/>
                <a:gd name="T24" fmla="*/ 11 w 382"/>
                <a:gd name="T25" fmla="*/ 1 h 263"/>
                <a:gd name="T26" fmla="*/ 11 w 382"/>
                <a:gd name="T27" fmla="*/ 1 h 263"/>
                <a:gd name="T28" fmla="*/ 10 w 382"/>
                <a:gd name="T29" fmla="*/ 1 h 263"/>
                <a:gd name="T30" fmla="*/ 10 w 382"/>
                <a:gd name="T31" fmla="*/ 1 h 263"/>
                <a:gd name="T32" fmla="*/ 7 w 382"/>
                <a:gd name="T33" fmla="*/ 1 h 263"/>
                <a:gd name="T34" fmla="*/ 6 w 382"/>
                <a:gd name="T35" fmla="*/ 1 h 263"/>
                <a:gd name="T36" fmla="*/ 6 w 382"/>
                <a:gd name="T37" fmla="*/ 1 h 263"/>
                <a:gd name="T38" fmla="*/ 3 w 382"/>
                <a:gd name="T39" fmla="*/ 1 h 263"/>
                <a:gd name="T40" fmla="*/ 0 w 382"/>
                <a:gd name="T41" fmla="*/ 1 h 263"/>
                <a:gd name="T42" fmla="*/ 1 w 382"/>
                <a:gd name="T43" fmla="*/ 0 h 263"/>
                <a:gd name="T44" fmla="*/ 3 w 382"/>
                <a:gd name="T45" fmla="*/ 0 h 263"/>
                <a:gd name="T46" fmla="*/ 5 w 382"/>
                <a:gd name="T47" fmla="*/ 0 h 263"/>
                <a:gd name="T48" fmla="*/ 6 w 382"/>
                <a:gd name="T49" fmla="*/ 0 h 263"/>
                <a:gd name="T50" fmla="*/ 6 w 382"/>
                <a:gd name="T51" fmla="*/ 0 h 2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82"/>
                <a:gd name="T79" fmla="*/ 0 h 263"/>
                <a:gd name="T80" fmla="*/ 382 w 382"/>
                <a:gd name="T81" fmla="*/ 263 h 2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82" h="263">
                  <a:moveTo>
                    <a:pt x="167" y="49"/>
                  </a:moveTo>
                  <a:lnTo>
                    <a:pt x="238" y="39"/>
                  </a:lnTo>
                  <a:lnTo>
                    <a:pt x="273" y="0"/>
                  </a:lnTo>
                  <a:lnTo>
                    <a:pt x="287" y="32"/>
                  </a:lnTo>
                  <a:lnTo>
                    <a:pt x="310" y="42"/>
                  </a:lnTo>
                  <a:lnTo>
                    <a:pt x="315" y="106"/>
                  </a:lnTo>
                  <a:lnTo>
                    <a:pt x="349" y="83"/>
                  </a:lnTo>
                  <a:lnTo>
                    <a:pt x="370" y="0"/>
                  </a:lnTo>
                  <a:lnTo>
                    <a:pt x="382" y="78"/>
                  </a:lnTo>
                  <a:lnTo>
                    <a:pt x="342" y="125"/>
                  </a:lnTo>
                  <a:lnTo>
                    <a:pt x="347" y="168"/>
                  </a:lnTo>
                  <a:lnTo>
                    <a:pt x="380" y="177"/>
                  </a:lnTo>
                  <a:lnTo>
                    <a:pt x="352" y="210"/>
                  </a:lnTo>
                  <a:lnTo>
                    <a:pt x="336" y="263"/>
                  </a:lnTo>
                  <a:lnTo>
                    <a:pt x="320" y="202"/>
                  </a:lnTo>
                  <a:lnTo>
                    <a:pt x="290" y="194"/>
                  </a:lnTo>
                  <a:lnTo>
                    <a:pt x="225" y="145"/>
                  </a:lnTo>
                  <a:lnTo>
                    <a:pt x="183" y="192"/>
                  </a:lnTo>
                  <a:lnTo>
                    <a:pt x="181" y="231"/>
                  </a:lnTo>
                  <a:lnTo>
                    <a:pt x="95" y="187"/>
                  </a:lnTo>
                  <a:lnTo>
                    <a:pt x="0" y="177"/>
                  </a:lnTo>
                  <a:lnTo>
                    <a:pt x="40" y="118"/>
                  </a:lnTo>
                  <a:lnTo>
                    <a:pt x="102" y="118"/>
                  </a:lnTo>
                  <a:lnTo>
                    <a:pt x="132" y="66"/>
                  </a:lnTo>
                  <a:lnTo>
                    <a:pt x="167"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3" name="Freeform 93">
              <a:extLst>
                <a:ext uri="{FF2B5EF4-FFF2-40B4-BE49-F238E27FC236}">
                  <a16:creationId xmlns:a16="http://schemas.microsoft.com/office/drawing/2014/main" id="{71B3CFB1-91B9-4C3D-8A58-3AA3C01EE74C}"/>
                </a:ext>
              </a:extLst>
            </p:cNvPr>
            <p:cNvSpPr>
              <a:spLocks/>
            </p:cNvSpPr>
            <p:nvPr/>
          </p:nvSpPr>
          <p:spPr bwMode="auto">
            <a:xfrm>
              <a:off x="4823" y="4063"/>
              <a:ext cx="288" cy="118"/>
            </a:xfrm>
            <a:custGeom>
              <a:avLst/>
              <a:gdLst>
                <a:gd name="T0" fmla="*/ 0 w 576"/>
                <a:gd name="T1" fmla="*/ 1 h 355"/>
                <a:gd name="T2" fmla="*/ 1 w 576"/>
                <a:gd name="T3" fmla="*/ 1 h 355"/>
                <a:gd name="T4" fmla="*/ 3 w 576"/>
                <a:gd name="T5" fmla="*/ 1 h 355"/>
                <a:gd name="T6" fmla="*/ 5 w 576"/>
                <a:gd name="T7" fmla="*/ 1 h 355"/>
                <a:gd name="T8" fmla="*/ 7 w 576"/>
                <a:gd name="T9" fmla="*/ 1 h 355"/>
                <a:gd name="T10" fmla="*/ 9 w 576"/>
                <a:gd name="T11" fmla="*/ 1 h 355"/>
                <a:gd name="T12" fmla="*/ 9 w 576"/>
                <a:gd name="T13" fmla="*/ 1 h 355"/>
                <a:gd name="T14" fmla="*/ 10 w 576"/>
                <a:gd name="T15" fmla="*/ 1 h 355"/>
                <a:gd name="T16" fmla="*/ 10 w 576"/>
                <a:gd name="T17" fmla="*/ 0 h 355"/>
                <a:gd name="T18" fmla="*/ 11 w 576"/>
                <a:gd name="T19" fmla="*/ 0 h 355"/>
                <a:gd name="T20" fmla="*/ 9 w 576"/>
                <a:gd name="T21" fmla="*/ 0 h 355"/>
                <a:gd name="T22" fmla="*/ 11 w 576"/>
                <a:gd name="T23" fmla="*/ 0 h 355"/>
                <a:gd name="T24" fmla="*/ 13 w 576"/>
                <a:gd name="T25" fmla="*/ 0 h 355"/>
                <a:gd name="T26" fmla="*/ 14 w 576"/>
                <a:gd name="T27" fmla="*/ 1 h 355"/>
                <a:gd name="T28" fmla="*/ 15 w 576"/>
                <a:gd name="T29" fmla="*/ 1 h 355"/>
                <a:gd name="T30" fmla="*/ 17 w 576"/>
                <a:gd name="T31" fmla="*/ 1 h 355"/>
                <a:gd name="T32" fmla="*/ 18 w 576"/>
                <a:gd name="T33" fmla="*/ 1 h 355"/>
                <a:gd name="T34" fmla="*/ 18 w 576"/>
                <a:gd name="T35" fmla="*/ 1 h 355"/>
                <a:gd name="T36" fmla="*/ 18 w 576"/>
                <a:gd name="T37" fmla="*/ 1 h 355"/>
                <a:gd name="T38" fmla="*/ 17 w 576"/>
                <a:gd name="T39" fmla="*/ 1 h 355"/>
                <a:gd name="T40" fmla="*/ 14 w 576"/>
                <a:gd name="T41" fmla="*/ 1 h 355"/>
                <a:gd name="T42" fmla="*/ 13 w 576"/>
                <a:gd name="T43" fmla="*/ 1 h 355"/>
                <a:gd name="T44" fmla="*/ 12 w 576"/>
                <a:gd name="T45" fmla="*/ 0 h 355"/>
                <a:gd name="T46" fmla="*/ 11 w 576"/>
                <a:gd name="T47" fmla="*/ 1 h 355"/>
                <a:gd name="T48" fmla="*/ 11 w 576"/>
                <a:gd name="T49" fmla="*/ 1 h 355"/>
                <a:gd name="T50" fmla="*/ 10 w 576"/>
                <a:gd name="T51" fmla="*/ 1 h 355"/>
                <a:gd name="T52" fmla="*/ 10 w 576"/>
                <a:gd name="T53" fmla="*/ 1 h 355"/>
                <a:gd name="T54" fmla="*/ 9 w 576"/>
                <a:gd name="T55" fmla="*/ 1 h 355"/>
                <a:gd name="T56" fmla="*/ 6 w 576"/>
                <a:gd name="T57" fmla="*/ 1 h 355"/>
                <a:gd name="T58" fmla="*/ 5 w 576"/>
                <a:gd name="T59" fmla="*/ 1 h 355"/>
                <a:gd name="T60" fmla="*/ 2 w 576"/>
                <a:gd name="T61" fmla="*/ 1 h 355"/>
                <a:gd name="T62" fmla="*/ 1 w 576"/>
                <a:gd name="T63" fmla="*/ 1 h 355"/>
                <a:gd name="T64" fmla="*/ 0 w 576"/>
                <a:gd name="T65" fmla="*/ 1 h 355"/>
                <a:gd name="T66" fmla="*/ 0 w 576"/>
                <a:gd name="T67" fmla="*/ 1 h 3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76"/>
                <a:gd name="T103" fmla="*/ 0 h 355"/>
                <a:gd name="T104" fmla="*/ 576 w 576"/>
                <a:gd name="T105" fmla="*/ 355 h 3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76" h="355">
                  <a:moveTo>
                    <a:pt x="0" y="301"/>
                  </a:moveTo>
                  <a:lnTo>
                    <a:pt x="51" y="330"/>
                  </a:lnTo>
                  <a:lnTo>
                    <a:pt x="111" y="339"/>
                  </a:lnTo>
                  <a:lnTo>
                    <a:pt x="176" y="337"/>
                  </a:lnTo>
                  <a:lnTo>
                    <a:pt x="231" y="320"/>
                  </a:lnTo>
                  <a:lnTo>
                    <a:pt x="281" y="277"/>
                  </a:lnTo>
                  <a:lnTo>
                    <a:pt x="319" y="217"/>
                  </a:lnTo>
                  <a:lnTo>
                    <a:pt x="334" y="147"/>
                  </a:lnTo>
                  <a:lnTo>
                    <a:pt x="332" y="96"/>
                  </a:lnTo>
                  <a:lnTo>
                    <a:pt x="360" y="103"/>
                  </a:lnTo>
                  <a:lnTo>
                    <a:pt x="314" y="0"/>
                  </a:lnTo>
                  <a:lnTo>
                    <a:pt x="364" y="59"/>
                  </a:lnTo>
                  <a:lnTo>
                    <a:pt x="421" y="107"/>
                  </a:lnTo>
                  <a:lnTo>
                    <a:pt x="467" y="136"/>
                  </a:lnTo>
                  <a:lnTo>
                    <a:pt x="509" y="154"/>
                  </a:lnTo>
                  <a:lnTo>
                    <a:pt x="540" y="160"/>
                  </a:lnTo>
                  <a:lnTo>
                    <a:pt x="558" y="160"/>
                  </a:lnTo>
                  <a:lnTo>
                    <a:pt x="576" y="154"/>
                  </a:lnTo>
                  <a:lnTo>
                    <a:pt x="555" y="174"/>
                  </a:lnTo>
                  <a:lnTo>
                    <a:pt x="523" y="172"/>
                  </a:lnTo>
                  <a:lnTo>
                    <a:pt x="474" y="152"/>
                  </a:lnTo>
                  <a:lnTo>
                    <a:pt x="427" y="129"/>
                  </a:lnTo>
                  <a:lnTo>
                    <a:pt x="395" y="103"/>
                  </a:lnTo>
                  <a:lnTo>
                    <a:pt x="380" y="129"/>
                  </a:lnTo>
                  <a:lnTo>
                    <a:pt x="361" y="151"/>
                  </a:lnTo>
                  <a:lnTo>
                    <a:pt x="346" y="164"/>
                  </a:lnTo>
                  <a:lnTo>
                    <a:pt x="327" y="235"/>
                  </a:lnTo>
                  <a:lnTo>
                    <a:pt x="281" y="299"/>
                  </a:lnTo>
                  <a:lnTo>
                    <a:pt x="219" y="341"/>
                  </a:lnTo>
                  <a:lnTo>
                    <a:pt x="152" y="355"/>
                  </a:lnTo>
                  <a:lnTo>
                    <a:pt x="82" y="352"/>
                  </a:lnTo>
                  <a:lnTo>
                    <a:pt x="19" y="330"/>
                  </a:lnTo>
                  <a:lnTo>
                    <a:pt x="0" y="3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4" name="Freeform 94">
              <a:extLst>
                <a:ext uri="{FF2B5EF4-FFF2-40B4-BE49-F238E27FC236}">
                  <a16:creationId xmlns:a16="http://schemas.microsoft.com/office/drawing/2014/main" id="{3C1BCD7E-7F8F-45D4-8979-76C3B3F81BDF}"/>
                </a:ext>
              </a:extLst>
            </p:cNvPr>
            <p:cNvSpPr>
              <a:spLocks/>
            </p:cNvSpPr>
            <p:nvPr/>
          </p:nvSpPr>
          <p:spPr bwMode="auto">
            <a:xfrm>
              <a:off x="4900" y="3981"/>
              <a:ext cx="223" cy="127"/>
            </a:xfrm>
            <a:custGeom>
              <a:avLst/>
              <a:gdLst>
                <a:gd name="T0" fmla="*/ 1 w 446"/>
                <a:gd name="T1" fmla="*/ 0 h 382"/>
                <a:gd name="T2" fmla="*/ 2 w 446"/>
                <a:gd name="T3" fmla="*/ 0 h 382"/>
                <a:gd name="T4" fmla="*/ 3 w 446"/>
                <a:gd name="T5" fmla="*/ 1 h 382"/>
                <a:gd name="T6" fmla="*/ 6 w 446"/>
                <a:gd name="T7" fmla="*/ 1 h 382"/>
                <a:gd name="T8" fmla="*/ 7 w 446"/>
                <a:gd name="T9" fmla="*/ 1 h 382"/>
                <a:gd name="T10" fmla="*/ 10 w 446"/>
                <a:gd name="T11" fmla="*/ 1 h 382"/>
                <a:gd name="T12" fmla="*/ 11 w 446"/>
                <a:gd name="T13" fmla="*/ 2 h 382"/>
                <a:gd name="T14" fmla="*/ 12 w 446"/>
                <a:gd name="T15" fmla="*/ 2 h 382"/>
                <a:gd name="T16" fmla="*/ 13 w 446"/>
                <a:gd name="T17" fmla="*/ 2 h 382"/>
                <a:gd name="T18" fmla="*/ 14 w 446"/>
                <a:gd name="T19" fmla="*/ 2 h 382"/>
                <a:gd name="T20" fmla="*/ 14 w 446"/>
                <a:gd name="T21" fmla="*/ 1 h 382"/>
                <a:gd name="T22" fmla="*/ 14 w 446"/>
                <a:gd name="T23" fmla="*/ 1 h 382"/>
                <a:gd name="T24" fmla="*/ 14 w 446"/>
                <a:gd name="T25" fmla="*/ 1 h 382"/>
                <a:gd name="T26" fmla="*/ 14 w 446"/>
                <a:gd name="T27" fmla="*/ 1 h 382"/>
                <a:gd name="T28" fmla="*/ 14 w 446"/>
                <a:gd name="T29" fmla="*/ 1 h 382"/>
                <a:gd name="T30" fmla="*/ 13 w 446"/>
                <a:gd name="T31" fmla="*/ 1 h 382"/>
                <a:gd name="T32" fmla="*/ 12 w 446"/>
                <a:gd name="T33" fmla="*/ 1 h 382"/>
                <a:gd name="T34" fmla="*/ 13 w 446"/>
                <a:gd name="T35" fmla="*/ 1 h 382"/>
                <a:gd name="T36" fmla="*/ 11 w 446"/>
                <a:gd name="T37" fmla="*/ 1 h 382"/>
                <a:gd name="T38" fmla="*/ 10 w 446"/>
                <a:gd name="T39" fmla="*/ 1 h 382"/>
                <a:gd name="T40" fmla="*/ 12 w 446"/>
                <a:gd name="T41" fmla="*/ 1 h 382"/>
                <a:gd name="T42" fmla="*/ 14 w 446"/>
                <a:gd name="T43" fmla="*/ 1 h 382"/>
                <a:gd name="T44" fmla="*/ 13 w 446"/>
                <a:gd name="T45" fmla="*/ 1 h 382"/>
                <a:gd name="T46" fmla="*/ 12 w 446"/>
                <a:gd name="T47" fmla="*/ 1 h 382"/>
                <a:gd name="T48" fmla="*/ 12 w 446"/>
                <a:gd name="T49" fmla="*/ 1 h 382"/>
                <a:gd name="T50" fmla="*/ 12 w 446"/>
                <a:gd name="T51" fmla="*/ 1 h 382"/>
                <a:gd name="T52" fmla="*/ 12 w 446"/>
                <a:gd name="T53" fmla="*/ 1 h 382"/>
                <a:gd name="T54" fmla="*/ 12 w 446"/>
                <a:gd name="T55" fmla="*/ 1 h 382"/>
                <a:gd name="T56" fmla="*/ 10 w 446"/>
                <a:gd name="T57" fmla="*/ 1 h 382"/>
                <a:gd name="T58" fmla="*/ 9 w 446"/>
                <a:gd name="T59" fmla="*/ 1 h 382"/>
                <a:gd name="T60" fmla="*/ 7 w 446"/>
                <a:gd name="T61" fmla="*/ 1 h 382"/>
                <a:gd name="T62" fmla="*/ 7 w 446"/>
                <a:gd name="T63" fmla="*/ 1 h 382"/>
                <a:gd name="T64" fmla="*/ 7 w 446"/>
                <a:gd name="T65" fmla="*/ 1 h 382"/>
                <a:gd name="T66" fmla="*/ 9 w 446"/>
                <a:gd name="T67" fmla="*/ 1 h 382"/>
                <a:gd name="T68" fmla="*/ 9 w 446"/>
                <a:gd name="T69" fmla="*/ 1 h 382"/>
                <a:gd name="T70" fmla="*/ 9 w 446"/>
                <a:gd name="T71" fmla="*/ 0 h 382"/>
                <a:gd name="T72" fmla="*/ 9 w 446"/>
                <a:gd name="T73" fmla="*/ 0 h 382"/>
                <a:gd name="T74" fmla="*/ 7 w 446"/>
                <a:gd name="T75" fmla="*/ 0 h 382"/>
                <a:gd name="T76" fmla="*/ 7 w 446"/>
                <a:gd name="T77" fmla="*/ 0 h 382"/>
                <a:gd name="T78" fmla="*/ 7 w 446"/>
                <a:gd name="T79" fmla="*/ 0 h 382"/>
                <a:gd name="T80" fmla="*/ 7 w 446"/>
                <a:gd name="T81" fmla="*/ 0 h 382"/>
                <a:gd name="T82" fmla="*/ 7 w 446"/>
                <a:gd name="T83" fmla="*/ 1 h 382"/>
                <a:gd name="T84" fmla="*/ 7 w 446"/>
                <a:gd name="T85" fmla="*/ 1 h 382"/>
                <a:gd name="T86" fmla="*/ 6 w 446"/>
                <a:gd name="T87" fmla="*/ 1 h 382"/>
                <a:gd name="T88" fmla="*/ 3 w 446"/>
                <a:gd name="T89" fmla="*/ 0 h 382"/>
                <a:gd name="T90" fmla="*/ 2 w 446"/>
                <a:gd name="T91" fmla="*/ 0 h 382"/>
                <a:gd name="T92" fmla="*/ 0 w 446"/>
                <a:gd name="T93" fmla="*/ 0 h 382"/>
                <a:gd name="T94" fmla="*/ 1 w 446"/>
                <a:gd name="T95" fmla="*/ 0 h 382"/>
                <a:gd name="T96" fmla="*/ 1 w 446"/>
                <a:gd name="T97" fmla="*/ 0 h 38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6"/>
                <a:gd name="T148" fmla="*/ 0 h 382"/>
                <a:gd name="T149" fmla="*/ 446 w 446"/>
                <a:gd name="T150" fmla="*/ 382 h 38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6" h="382">
                  <a:moveTo>
                    <a:pt x="2" y="56"/>
                  </a:moveTo>
                  <a:lnTo>
                    <a:pt x="55" y="84"/>
                  </a:lnTo>
                  <a:lnTo>
                    <a:pt x="107" y="132"/>
                  </a:lnTo>
                  <a:lnTo>
                    <a:pt x="178" y="215"/>
                  </a:lnTo>
                  <a:lnTo>
                    <a:pt x="249" y="295"/>
                  </a:lnTo>
                  <a:lnTo>
                    <a:pt x="304" y="342"/>
                  </a:lnTo>
                  <a:lnTo>
                    <a:pt x="341" y="367"/>
                  </a:lnTo>
                  <a:lnTo>
                    <a:pt x="373" y="378"/>
                  </a:lnTo>
                  <a:lnTo>
                    <a:pt x="410" y="382"/>
                  </a:lnTo>
                  <a:lnTo>
                    <a:pt x="434" y="378"/>
                  </a:lnTo>
                  <a:lnTo>
                    <a:pt x="446" y="353"/>
                  </a:lnTo>
                  <a:lnTo>
                    <a:pt x="446" y="309"/>
                  </a:lnTo>
                  <a:lnTo>
                    <a:pt x="430" y="246"/>
                  </a:lnTo>
                  <a:lnTo>
                    <a:pt x="438" y="304"/>
                  </a:lnTo>
                  <a:lnTo>
                    <a:pt x="440" y="340"/>
                  </a:lnTo>
                  <a:lnTo>
                    <a:pt x="410" y="354"/>
                  </a:lnTo>
                  <a:lnTo>
                    <a:pt x="372" y="354"/>
                  </a:lnTo>
                  <a:lnTo>
                    <a:pt x="402" y="324"/>
                  </a:lnTo>
                  <a:lnTo>
                    <a:pt x="336" y="318"/>
                  </a:lnTo>
                  <a:lnTo>
                    <a:pt x="297" y="305"/>
                  </a:lnTo>
                  <a:lnTo>
                    <a:pt x="360" y="293"/>
                  </a:lnTo>
                  <a:lnTo>
                    <a:pt x="425" y="273"/>
                  </a:lnTo>
                  <a:lnTo>
                    <a:pt x="401" y="247"/>
                  </a:lnTo>
                  <a:lnTo>
                    <a:pt x="382" y="216"/>
                  </a:lnTo>
                  <a:lnTo>
                    <a:pt x="368" y="185"/>
                  </a:lnTo>
                  <a:lnTo>
                    <a:pt x="367" y="222"/>
                  </a:lnTo>
                  <a:lnTo>
                    <a:pt x="372" y="260"/>
                  </a:lnTo>
                  <a:lnTo>
                    <a:pt x="353" y="277"/>
                  </a:lnTo>
                  <a:lnTo>
                    <a:pt x="312" y="284"/>
                  </a:lnTo>
                  <a:lnTo>
                    <a:pt x="275" y="286"/>
                  </a:lnTo>
                  <a:lnTo>
                    <a:pt x="231" y="253"/>
                  </a:lnTo>
                  <a:lnTo>
                    <a:pt x="205" y="228"/>
                  </a:lnTo>
                  <a:lnTo>
                    <a:pt x="232" y="209"/>
                  </a:lnTo>
                  <a:lnTo>
                    <a:pt x="265" y="179"/>
                  </a:lnTo>
                  <a:lnTo>
                    <a:pt x="278" y="148"/>
                  </a:lnTo>
                  <a:lnTo>
                    <a:pt x="283" y="114"/>
                  </a:lnTo>
                  <a:lnTo>
                    <a:pt x="277" y="71"/>
                  </a:lnTo>
                  <a:lnTo>
                    <a:pt x="249" y="34"/>
                  </a:lnTo>
                  <a:lnTo>
                    <a:pt x="199" y="0"/>
                  </a:lnTo>
                  <a:lnTo>
                    <a:pt x="217" y="52"/>
                  </a:lnTo>
                  <a:lnTo>
                    <a:pt x="219" y="95"/>
                  </a:lnTo>
                  <a:lnTo>
                    <a:pt x="211" y="127"/>
                  </a:lnTo>
                  <a:lnTo>
                    <a:pt x="194" y="151"/>
                  </a:lnTo>
                  <a:lnTo>
                    <a:pt x="164" y="173"/>
                  </a:lnTo>
                  <a:lnTo>
                    <a:pt x="99" y="104"/>
                  </a:lnTo>
                  <a:lnTo>
                    <a:pt x="46" y="68"/>
                  </a:lnTo>
                  <a:lnTo>
                    <a:pt x="0" y="44"/>
                  </a:lnTo>
                  <a:lnTo>
                    <a:pt x="2"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5" name="Freeform 95">
              <a:extLst>
                <a:ext uri="{FF2B5EF4-FFF2-40B4-BE49-F238E27FC236}">
                  <a16:creationId xmlns:a16="http://schemas.microsoft.com/office/drawing/2014/main" id="{A77952E9-8855-4138-B97C-F87911049A49}"/>
                </a:ext>
              </a:extLst>
            </p:cNvPr>
            <p:cNvSpPr>
              <a:spLocks/>
            </p:cNvSpPr>
            <p:nvPr/>
          </p:nvSpPr>
          <p:spPr bwMode="auto">
            <a:xfrm>
              <a:off x="5015" y="3961"/>
              <a:ext cx="53" cy="88"/>
            </a:xfrm>
            <a:custGeom>
              <a:avLst/>
              <a:gdLst>
                <a:gd name="T0" fmla="*/ 3 w 105"/>
                <a:gd name="T1" fmla="*/ 0 h 265"/>
                <a:gd name="T2" fmla="*/ 3 w 105"/>
                <a:gd name="T3" fmla="*/ 0 h 265"/>
                <a:gd name="T4" fmla="*/ 2 w 105"/>
                <a:gd name="T5" fmla="*/ 0 h 265"/>
                <a:gd name="T6" fmla="*/ 2 w 105"/>
                <a:gd name="T7" fmla="*/ 1 h 265"/>
                <a:gd name="T8" fmla="*/ 2 w 105"/>
                <a:gd name="T9" fmla="*/ 1 h 265"/>
                <a:gd name="T10" fmla="*/ 2 w 105"/>
                <a:gd name="T11" fmla="*/ 1 h 265"/>
                <a:gd name="T12" fmla="*/ 1 w 105"/>
                <a:gd name="T13" fmla="*/ 1 h 265"/>
                <a:gd name="T14" fmla="*/ 0 w 105"/>
                <a:gd name="T15" fmla="*/ 1 h 265"/>
                <a:gd name="T16" fmla="*/ 1 w 105"/>
                <a:gd name="T17" fmla="*/ 1 h 265"/>
                <a:gd name="T18" fmla="*/ 2 w 105"/>
                <a:gd name="T19" fmla="*/ 1 h 265"/>
                <a:gd name="T20" fmla="*/ 2 w 105"/>
                <a:gd name="T21" fmla="*/ 0 h 265"/>
                <a:gd name="T22" fmla="*/ 2 w 105"/>
                <a:gd name="T23" fmla="*/ 0 h 265"/>
                <a:gd name="T24" fmla="*/ 3 w 105"/>
                <a:gd name="T25" fmla="*/ 0 h 265"/>
                <a:gd name="T26" fmla="*/ 4 w 105"/>
                <a:gd name="T27" fmla="*/ 0 h 265"/>
                <a:gd name="T28" fmla="*/ 3 w 105"/>
                <a:gd name="T29" fmla="*/ 0 h 265"/>
                <a:gd name="T30" fmla="*/ 3 w 105"/>
                <a:gd name="T31" fmla="*/ 0 h 2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265"/>
                <a:gd name="T50" fmla="*/ 105 w 105"/>
                <a:gd name="T51" fmla="*/ 265 h 26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265">
                  <a:moveTo>
                    <a:pt x="96" y="33"/>
                  </a:moveTo>
                  <a:lnTo>
                    <a:pt x="73" y="76"/>
                  </a:lnTo>
                  <a:lnTo>
                    <a:pt x="59" y="113"/>
                  </a:lnTo>
                  <a:lnTo>
                    <a:pt x="58" y="148"/>
                  </a:lnTo>
                  <a:lnTo>
                    <a:pt x="54" y="193"/>
                  </a:lnTo>
                  <a:lnTo>
                    <a:pt x="47" y="218"/>
                  </a:lnTo>
                  <a:lnTo>
                    <a:pt x="27" y="249"/>
                  </a:lnTo>
                  <a:lnTo>
                    <a:pt x="0" y="265"/>
                  </a:lnTo>
                  <a:lnTo>
                    <a:pt x="27" y="197"/>
                  </a:lnTo>
                  <a:lnTo>
                    <a:pt x="40" y="136"/>
                  </a:lnTo>
                  <a:lnTo>
                    <a:pt x="49" y="96"/>
                  </a:lnTo>
                  <a:lnTo>
                    <a:pt x="63" y="55"/>
                  </a:lnTo>
                  <a:lnTo>
                    <a:pt x="78" y="33"/>
                  </a:lnTo>
                  <a:lnTo>
                    <a:pt x="105" y="0"/>
                  </a:lnTo>
                  <a:lnTo>
                    <a:pt x="96"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6" name="Freeform 96">
              <a:extLst>
                <a:ext uri="{FF2B5EF4-FFF2-40B4-BE49-F238E27FC236}">
                  <a16:creationId xmlns:a16="http://schemas.microsoft.com/office/drawing/2014/main" id="{EE8CCF6D-212B-4714-94BB-3B435014A776}"/>
                </a:ext>
              </a:extLst>
            </p:cNvPr>
            <p:cNvSpPr>
              <a:spLocks/>
            </p:cNvSpPr>
            <p:nvPr/>
          </p:nvSpPr>
          <p:spPr bwMode="auto">
            <a:xfrm>
              <a:off x="5026" y="3996"/>
              <a:ext cx="49" cy="66"/>
            </a:xfrm>
            <a:custGeom>
              <a:avLst/>
              <a:gdLst>
                <a:gd name="T0" fmla="*/ 3 w 98"/>
                <a:gd name="T1" fmla="*/ 0 h 197"/>
                <a:gd name="T2" fmla="*/ 2 w 98"/>
                <a:gd name="T3" fmla="*/ 0 h 197"/>
                <a:gd name="T4" fmla="*/ 2 w 98"/>
                <a:gd name="T5" fmla="*/ 0 h 197"/>
                <a:gd name="T6" fmla="*/ 2 w 98"/>
                <a:gd name="T7" fmla="*/ 1 h 197"/>
                <a:gd name="T8" fmla="*/ 1 w 98"/>
                <a:gd name="T9" fmla="*/ 1 h 197"/>
                <a:gd name="T10" fmla="*/ 0 w 98"/>
                <a:gd name="T11" fmla="*/ 1 h 197"/>
                <a:gd name="T12" fmla="*/ 2 w 98"/>
                <a:gd name="T13" fmla="*/ 1 h 197"/>
                <a:gd name="T14" fmla="*/ 3 w 98"/>
                <a:gd name="T15" fmla="*/ 1 h 197"/>
                <a:gd name="T16" fmla="*/ 3 w 98"/>
                <a:gd name="T17" fmla="*/ 1 h 197"/>
                <a:gd name="T18" fmla="*/ 3 w 98"/>
                <a:gd name="T19" fmla="*/ 1 h 197"/>
                <a:gd name="T20" fmla="*/ 3 w 98"/>
                <a:gd name="T21" fmla="*/ 0 h 197"/>
                <a:gd name="T22" fmla="*/ 3 w 98"/>
                <a:gd name="T23" fmla="*/ 0 h 197"/>
                <a:gd name="T24" fmla="*/ 3 w 98"/>
                <a:gd name="T25" fmla="*/ 0 h 197"/>
                <a:gd name="T26" fmla="*/ 3 w 98"/>
                <a:gd name="T27" fmla="*/ 0 h 197"/>
                <a:gd name="T28" fmla="*/ 3 w 98"/>
                <a:gd name="T29" fmla="*/ 0 h 197"/>
                <a:gd name="T30" fmla="*/ 3 w 98"/>
                <a:gd name="T31" fmla="*/ 0 h 1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8"/>
                <a:gd name="T49" fmla="*/ 0 h 197"/>
                <a:gd name="T50" fmla="*/ 98 w 98"/>
                <a:gd name="T51" fmla="*/ 197 h 1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8" h="197">
                  <a:moveTo>
                    <a:pt x="67" y="25"/>
                  </a:moveTo>
                  <a:lnTo>
                    <a:pt x="62" y="74"/>
                  </a:lnTo>
                  <a:lnTo>
                    <a:pt x="55" y="103"/>
                  </a:lnTo>
                  <a:lnTo>
                    <a:pt x="40" y="139"/>
                  </a:lnTo>
                  <a:lnTo>
                    <a:pt x="22" y="167"/>
                  </a:lnTo>
                  <a:lnTo>
                    <a:pt x="0" y="194"/>
                  </a:lnTo>
                  <a:lnTo>
                    <a:pt x="48" y="197"/>
                  </a:lnTo>
                  <a:lnTo>
                    <a:pt x="72" y="189"/>
                  </a:lnTo>
                  <a:lnTo>
                    <a:pt x="87" y="170"/>
                  </a:lnTo>
                  <a:lnTo>
                    <a:pt x="98" y="145"/>
                  </a:lnTo>
                  <a:lnTo>
                    <a:pt x="98" y="117"/>
                  </a:lnTo>
                  <a:lnTo>
                    <a:pt x="84" y="74"/>
                  </a:lnTo>
                  <a:lnTo>
                    <a:pt x="77" y="41"/>
                  </a:lnTo>
                  <a:lnTo>
                    <a:pt x="74" y="0"/>
                  </a:lnTo>
                  <a:lnTo>
                    <a:pt x="67"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7" name="Freeform 97">
              <a:extLst>
                <a:ext uri="{FF2B5EF4-FFF2-40B4-BE49-F238E27FC236}">
                  <a16:creationId xmlns:a16="http://schemas.microsoft.com/office/drawing/2014/main" id="{AD18BA97-E7AB-4F5E-B412-7928B5E0C288}"/>
                </a:ext>
              </a:extLst>
            </p:cNvPr>
            <p:cNvSpPr>
              <a:spLocks/>
            </p:cNvSpPr>
            <p:nvPr/>
          </p:nvSpPr>
          <p:spPr bwMode="auto">
            <a:xfrm>
              <a:off x="5001" y="4104"/>
              <a:ext cx="109" cy="33"/>
            </a:xfrm>
            <a:custGeom>
              <a:avLst/>
              <a:gdLst>
                <a:gd name="T0" fmla="*/ 1 w 216"/>
                <a:gd name="T1" fmla="*/ 0 h 100"/>
                <a:gd name="T2" fmla="*/ 1 w 216"/>
                <a:gd name="T3" fmla="*/ 0 h 100"/>
                <a:gd name="T4" fmla="*/ 2 w 216"/>
                <a:gd name="T5" fmla="*/ 0 h 100"/>
                <a:gd name="T6" fmla="*/ 4 w 216"/>
                <a:gd name="T7" fmla="*/ 0 h 100"/>
                <a:gd name="T8" fmla="*/ 6 w 216"/>
                <a:gd name="T9" fmla="*/ 0 h 100"/>
                <a:gd name="T10" fmla="*/ 7 w 216"/>
                <a:gd name="T11" fmla="*/ 0 h 100"/>
                <a:gd name="T12" fmla="*/ 6 w 216"/>
                <a:gd name="T13" fmla="*/ 0 h 100"/>
                <a:gd name="T14" fmla="*/ 5 w 216"/>
                <a:gd name="T15" fmla="*/ 0 h 100"/>
                <a:gd name="T16" fmla="*/ 3 w 216"/>
                <a:gd name="T17" fmla="*/ 0 h 100"/>
                <a:gd name="T18" fmla="*/ 2 w 216"/>
                <a:gd name="T19" fmla="*/ 0 h 100"/>
                <a:gd name="T20" fmla="*/ 0 w 216"/>
                <a:gd name="T21" fmla="*/ 0 h 100"/>
                <a:gd name="T22" fmla="*/ 1 w 216"/>
                <a:gd name="T23" fmla="*/ 0 h 100"/>
                <a:gd name="T24" fmla="*/ 1 w 216"/>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6"/>
                <a:gd name="T40" fmla="*/ 0 h 100"/>
                <a:gd name="T41" fmla="*/ 216 w 216"/>
                <a:gd name="T42" fmla="*/ 100 h 1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6" h="100">
                  <a:moveTo>
                    <a:pt x="2" y="24"/>
                  </a:moveTo>
                  <a:lnTo>
                    <a:pt x="11" y="68"/>
                  </a:lnTo>
                  <a:lnTo>
                    <a:pt x="53" y="98"/>
                  </a:lnTo>
                  <a:lnTo>
                    <a:pt x="121" y="100"/>
                  </a:lnTo>
                  <a:lnTo>
                    <a:pt x="178" y="78"/>
                  </a:lnTo>
                  <a:lnTo>
                    <a:pt x="216" y="32"/>
                  </a:lnTo>
                  <a:lnTo>
                    <a:pt x="185" y="46"/>
                  </a:lnTo>
                  <a:lnTo>
                    <a:pt x="157" y="69"/>
                  </a:lnTo>
                  <a:lnTo>
                    <a:pt x="94" y="84"/>
                  </a:lnTo>
                  <a:lnTo>
                    <a:pt x="45" y="71"/>
                  </a:lnTo>
                  <a:lnTo>
                    <a:pt x="0" y="0"/>
                  </a:lnTo>
                  <a:lnTo>
                    <a:pt x="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8" name="Freeform 98">
              <a:extLst>
                <a:ext uri="{FF2B5EF4-FFF2-40B4-BE49-F238E27FC236}">
                  <a16:creationId xmlns:a16="http://schemas.microsoft.com/office/drawing/2014/main" id="{7EC7269C-7CE7-44DE-92DC-9A2AC346A3C4}"/>
                </a:ext>
              </a:extLst>
            </p:cNvPr>
            <p:cNvSpPr>
              <a:spLocks/>
            </p:cNvSpPr>
            <p:nvPr/>
          </p:nvSpPr>
          <p:spPr bwMode="auto">
            <a:xfrm>
              <a:off x="4989" y="3983"/>
              <a:ext cx="351" cy="169"/>
            </a:xfrm>
            <a:custGeom>
              <a:avLst/>
              <a:gdLst>
                <a:gd name="T0" fmla="*/ 1 w 701"/>
                <a:gd name="T1" fmla="*/ 2 h 506"/>
                <a:gd name="T2" fmla="*/ 1 w 701"/>
                <a:gd name="T3" fmla="*/ 2 h 506"/>
                <a:gd name="T4" fmla="*/ 2 w 701"/>
                <a:gd name="T5" fmla="*/ 2 h 506"/>
                <a:gd name="T6" fmla="*/ 3 w 701"/>
                <a:gd name="T7" fmla="*/ 2 h 506"/>
                <a:gd name="T8" fmla="*/ 5 w 701"/>
                <a:gd name="T9" fmla="*/ 2 h 506"/>
                <a:gd name="T10" fmla="*/ 7 w 701"/>
                <a:gd name="T11" fmla="*/ 2 h 506"/>
                <a:gd name="T12" fmla="*/ 9 w 701"/>
                <a:gd name="T13" fmla="*/ 2 h 506"/>
                <a:gd name="T14" fmla="*/ 9 w 701"/>
                <a:gd name="T15" fmla="*/ 2 h 506"/>
                <a:gd name="T16" fmla="*/ 10 w 701"/>
                <a:gd name="T17" fmla="*/ 1 h 506"/>
                <a:gd name="T18" fmla="*/ 10 w 701"/>
                <a:gd name="T19" fmla="*/ 1 h 506"/>
                <a:gd name="T20" fmla="*/ 10 w 701"/>
                <a:gd name="T21" fmla="*/ 1 h 506"/>
                <a:gd name="T22" fmla="*/ 11 w 701"/>
                <a:gd name="T23" fmla="*/ 1 h 506"/>
                <a:gd name="T24" fmla="*/ 12 w 701"/>
                <a:gd name="T25" fmla="*/ 1 h 506"/>
                <a:gd name="T26" fmla="*/ 13 w 701"/>
                <a:gd name="T27" fmla="*/ 1 h 506"/>
                <a:gd name="T28" fmla="*/ 15 w 701"/>
                <a:gd name="T29" fmla="*/ 1 h 506"/>
                <a:gd name="T30" fmla="*/ 16 w 701"/>
                <a:gd name="T31" fmla="*/ 1 h 506"/>
                <a:gd name="T32" fmla="*/ 16 w 701"/>
                <a:gd name="T33" fmla="*/ 1 h 506"/>
                <a:gd name="T34" fmla="*/ 17 w 701"/>
                <a:gd name="T35" fmla="*/ 1 h 506"/>
                <a:gd name="T36" fmla="*/ 17 w 701"/>
                <a:gd name="T37" fmla="*/ 1 h 506"/>
                <a:gd name="T38" fmla="*/ 18 w 701"/>
                <a:gd name="T39" fmla="*/ 1 h 506"/>
                <a:gd name="T40" fmla="*/ 18 w 701"/>
                <a:gd name="T41" fmla="*/ 1 h 506"/>
                <a:gd name="T42" fmla="*/ 19 w 701"/>
                <a:gd name="T43" fmla="*/ 1 h 506"/>
                <a:gd name="T44" fmla="*/ 20 w 701"/>
                <a:gd name="T45" fmla="*/ 1 h 506"/>
                <a:gd name="T46" fmla="*/ 21 w 701"/>
                <a:gd name="T47" fmla="*/ 1 h 506"/>
                <a:gd name="T48" fmla="*/ 21 w 701"/>
                <a:gd name="T49" fmla="*/ 1 h 506"/>
                <a:gd name="T50" fmla="*/ 22 w 701"/>
                <a:gd name="T51" fmla="*/ 0 h 506"/>
                <a:gd name="T52" fmla="*/ 22 w 701"/>
                <a:gd name="T53" fmla="*/ 0 h 506"/>
                <a:gd name="T54" fmla="*/ 22 w 701"/>
                <a:gd name="T55" fmla="*/ 0 h 506"/>
                <a:gd name="T56" fmla="*/ 22 w 701"/>
                <a:gd name="T57" fmla="*/ 0 h 506"/>
                <a:gd name="T58" fmla="*/ 22 w 701"/>
                <a:gd name="T59" fmla="*/ 0 h 506"/>
                <a:gd name="T60" fmla="*/ 22 w 701"/>
                <a:gd name="T61" fmla="*/ 0 h 506"/>
                <a:gd name="T62" fmla="*/ 21 w 701"/>
                <a:gd name="T63" fmla="*/ 1 h 506"/>
                <a:gd name="T64" fmla="*/ 20 w 701"/>
                <a:gd name="T65" fmla="*/ 1 h 506"/>
                <a:gd name="T66" fmla="*/ 19 w 701"/>
                <a:gd name="T67" fmla="*/ 1 h 506"/>
                <a:gd name="T68" fmla="*/ 18 w 701"/>
                <a:gd name="T69" fmla="*/ 1 h 506"/>
                <a:gd name="T70" fmla="*/ 17 w 701"/>
                <a:gd name="T71" fmla="*/ 1 h 506"/>
                <a:gd name="T72" fmla="*/ 18 w 701"/>
                <a:gd name="T73" fmla="*/ 1 h 506"/>
                <a:gd name="T74" fmla="*/ 18 w 701"/>
                <a:gd name="T75" fmla="*/ 1 h 506"/>
                <a:gd name="T76" fmla="*/ 17 w 701"/>
                <a:gd name="T77" fmla="*/ 1 h 506"/>
                <a:gd name="T78" fmla="*/ 17 w 701"/>
                <a:gd name="T79" fmla="*/ 1 h 506"/>
                <a:gd name="T80" fmla="*/ 16 w 701"/>
                <a:gd name="T81" fmla="*/ 1 h 506"/>
                <a:gd name="T82" fmla="*/ 15 w 701"/>
                <a:gd name="T83" fmla="*/ 1 h 506"/>
                <a:gd name="T84" fmla="*/ 14 w 701"/>
                <a:gd name="T85" fmla="*/ 1 h 506"/>
                <a:gd name="T86" fmla="*/ 13 w 701"/>
                <a:gd name="T87" fmla="*/ 1 h 506"/>
                <a:gd name="T88" fmla="*/ 12 w 701"/>
                <a:gd name="T89" fmla="*/ 1 h 506"/>
                <a:gd name="T90" fmla="*/ 10 w 701"/>
                <a:gd name="T91" fmla="*/ 1 h 506"/>
                <a:gd name="T92" fmla="*/ 10 w 701"/>
                <a:gd name="T93" fmla="*/ 1 h 506"/>
                <a:gd name="T94" fmla="*/ 10 w 701"/>
                <a:gd name="T95" fmla="*/ 2 h 506"/>
                <a:gd name="T96" fmla="*/ 9 w 701"/>
                <a:gd name="T97" fmla="*/ 2 h 506"/>
                <a:gd name="T98" fmla="*/ 7 w 701"/>
                <a:gd name="T99" fmla="*/ 2 h 506"/>
                <a:gd name="T100" fmla="*/ 5 w 701"/>
                <a:gd name="T101" fmla="*/ 2 h 506"/>
                <a:gd name="T102" fmla="*/ 3 w 701"/>
                <a:gd name="T103" fmla="*/ 2 h 506"/>
                <a:gd name="T104" fmla="*/ 1 w 701"/>
                <a:gd name="T105" fmla="*/ 2 h 506"/>
                <a:gd name="T106" fmla="*/ 0 w 701"/>
                <a:gd name="T107" fmla="*/ 2 h 506"/>
                <a:gd name="T108" fmla="*/ 1 w 701"/>
                <a:gd name="T109" fmla="*/ 2 h 506"/>
                <a:gd name="T110" fmla="*/ 1 w 701"/>
                <a:gd name="T111" fmla="*/ 2 h 5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01"/>
                <a:gd name="T169" fmla="*/ 0 h 506"/>
                <a:gd name="T170" fmla="*/ 701 w 701"/>
                <a:gd name="T171" fmla="*/ 506 h 5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01" h="506">
                  <a:moveTo>
                    <a:pt x="7" y="412"/>
                  </a:moveTo>
                  <a:lnTo>
                    <a:pt x="18" y="449"/>
                  </a:lnTo>
                  <a:lnTo>
                    <a:pt x="51" y="477"/>
                  </a:lnTo>
                  <a:lnTo>
                    <a:pt x="96" y="490"/>
                  </a:lnTo>
                  <a:lnTo>
                    <a:pt x="145" y="492"/>
                  </a:lnTo>
                  <a:lnTo>
                    <a:pt x="209" y="471"/>
                  </a:lnTo>
                  <a:lnTo>
                    <a:pt x="259" y="434"/>
                  </a:lnTo>
                  <a:lnTo>
                    <a:pt x="284" y="394"/>
                  </a:lnTo>
                  <a:lnTo>
                    <a:pt x="296" y="361"/>
                  </a:lnTo>
                  <a:lnTo>
                    <a:pt x="299" y="332"/>
                  </a:lnTo>
                  <a:lnTo>
                    <a:pt x="294" y="287"/>
                  </a:lnTo>
                  <a:lnTo>
                    <a:pt x="328" y="290"/>
                  </a:lnTo>
                  <a:lnTo>
                    <a:pt x="368" y="290"/>
                  </a:lnTo>
                  <a:lnTo>
                    <a:pt x="415" y="283"/>
                  </a:lnTo>
                  <a:lnTo>
                    <a:pt x="461" y="265"/>
                  </a:lnTo>
                  <a:lnTo>
                    <a:pt x="493" y="238"/>
                  </a:lnTo>
                  <a:lnTo>
                    <a:pt x="510" y="209"/>
                  </a:lnTo>
                  <a:lnTo>
                    <a:pt x="520" y="169"/>
                  </a:lnTo>
                  <a:lnTo>
                    <a:pt x="524" y="133"/>
                  </a:lnTo>
                  <a:lnTo>
                    <a:pt x="546" y="147"/>
                  </a:lnTo>
                  <a:lnTo>
                    <a:pt x="565" y="157"/>
                  </a:lnTo>
                  <a:lnTo>
                    <a:pt x="595" y="161"/>
                  </a:lnTo>
                  <a:lnTo>
                    <a:pt x="621" y="160"/>
                  </a:lnTo>
                  <a:lnTo>
                    <a:pt x="649" y="151"/>
                  </a:lnTo>
                  <a:lnTo>
                    <a:pt x="672" y="126"/>
                  </a:lnTo>
                  <a:lnTo>
                    <a:pt x="686" y="89"/>
                  </a:lnTo>
                  <a:lnTo>
                    <a:pt x="691" y="47"/>
                  </a:lnTo>
                  <a:lnTo>
                    <a:pt x="686" y="0"/>
                  </a:lnTo>
                  <a:lnTo>
                    <a:pt x="699" y="33"/>
                  </a:lnTo>
                  <a:lnTo>
                    <a:pt x="701" y="78"/>
                  </a:lnTo>
                  <a:lnTo>
                    <a:pt x="693" y="118"/>
                  </a:lnTo>
                  <a:lnTo>
                    <a:pt x="667" y="157"/>
                  </a:lnTo>
                  <a:lnTo>
                    <a:pt x="626" y="174"/>
                  </a:lnTo>
                  <a:lnTo>
                    <a:pt x="587" y="176"/>
                  </a:lnTo>
                  <a:lnTo>
                    <a:pt x="572" y="206"/>
                  </a:lnTo>
                  <a:lnTo>
                    <a:pt x="533" y="234"/>
                  </a:lnTo>
                  <a:lnTo>
                    <a:pt x="565" y="197"/>
                  </a:lnTo>
                  <a:lnTo>
                    <a:pt x="572" y="176"/>
                  </a:lnTo>
                  <a:lnTo>
                    <a:pt x="534" y="160"/>
                  </a:lnTo>
                  <a:lnTo>
                    <a:pt x="526" y="200"/>
                  </a:lnTo>
                  <a:lnTo>
                    <a:pt x="508" y="240"/>
                  </a:lnTo>
                  <a:lnTo>
                    <a:pt x="478" y="272"/>
                  </a:lnTo>
                  <a:lnTo>
                    <a:pt x="441" y="292"/>
                  </a:lnTo>
                  <a:lnTo>
                    <a:pt x="397" y="303"/>
                  </a:lnTo>
                  <a:lnTo>
                    <a:pt x="355" y="307"/>
                  </a:lnTo>
                  <a:lnTo>
                    <a:pt x="311" y="303"/>
                  </a:lnTo>
                  <a:lnTo>
                    <a:pt x="314" y="343"/>
                  </a:lnTo>
                  <a:lnTo>
                    <a:pt x="305" y="391"/>
                  </a:lnTo>
                  <a:lnTo>
                    <a:pt x="272" y="437"/>
                  </a:lnTo>
                  <a:lnTo>
                    <a:pt x="223" y="480"/>
                  </a:lnTo>
                  <a:lnTo>
                    <a:pt x="146" y="506"/>
                  </a:lnTo>
                  <a:lnTo>
                    <a:pt x="76" y="501"/>
                  </a:lnTo>
                  <a:lnTo>
                    <a:pt x="16" y="468"/>
                  </a:lnTo>
                  <a:lnTo>
                    <a:pt x="0" y="441"/>
                  </a:lnTo>
                  <a:lnTo>
                    <a:pt x="7" y="4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29" name="Freeform 99">
              <a:extLst>
                <a:ext uri="{FF2B5EF4-FFF2-40B4-BE49-F238E27FC236}">
                  <a16:creationId xmlns:a16="http://schemas.microsoft.com/office/drawing/2014/main" id="{D1250A65-C523-438D-8EFB-B742FEE7FD20}"/>
                </a:ext>
              </a:extLst>
            </p:cNvPr>
            <p:cNvSpPr>
              <a:spLocks/>
            </p:cNvSpPr>
            <p:nvPr/>
          </p:nvSpPr>
          <p:spPr bwMode="auto">
            <a:xfrm>
              <a:off x="5078" y="4006"/>
              <a:ext cx="37" cy="57"/>
            </a:xfrm>
            <a:custGeom>
              <a:avLst/>
              <a:gdLst>
                <a:gd name="T0" fmla="*/ 0 w 75"/>
                <a:gd name="T1" fmla="*/ 0 h 172"/>
                <a:gd name="T2" fmla="*/ 0 w 75"/>
                <a:gd name="T3" fmla="*/ 0 h 172"/>
                <a:gd name="T4" fmla="*/ 1 w 75"/>
                <a:gd name="T5" fmla="*/ 0 h 172"/>
                <a:gd name="T6" fmla="*/ 2 w 75"/>
                <a:gd name="T7" fmla="*/ 1 h 172"/>
                <a:gd name="T8" fmla="*/ 2 w 75"/>
                <a:gd name="T9" fmla="*/ 1 h 172"/>
                <a:gd name="T10" fmla="*/ 1 w 75"/>
                <a:gd name="T11" fmla="*/ 0 h 172"/>
                <a:gd name="T12" fmla="*/ 0 w 75"/>
                <a:gd name="T13" fmla="*/ 0 h 172"/>
                <a:gd name="T14" fmla="*/ 0 w 75"/>
                <a:gd name="T15" fmla="*/ 0 h 172"/>
                <a:gd name="T16" fmla="*/ 0 w 75"/>
                <a:gd name="T17" fmla="*/ 0 h 172"/>
                <a:gd name="T18" fmla="*/ 0 w 75"/>
                <a:gd name="T19" fmla="*/ 0 h 1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72"/>
                <a:gd name="T32" fmla="*/ 75 w 75"/>
                <a:gd name="T33" fmla="*/ 172 h 1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72">
                  <a:moveTo>
                    <a:pt x="0" y="0"/>
                  </a:moveTo>
                  <a:lnTo>
                    <a:pt x="17" y="58"/>
                  </a:lnTo>
                  <a:lnTo>
                    <a:pt x="44" y="107"/>
                  </a:lnTo>
                  <a:lnTo>
                    <a:pt x="71" y="144"/>
                  </a:lnTo>
                  <a:lnTo>
                    <a:pt x="75" y="172"/>
                  </a:lnTo>
                  <a:lnTo>
                    <a:pt x="38" y="122"/>
                  </a:lnTo>
                  <a:lnTo>
                    <a:pt x="20" y="91"/>
                  </a:lnTo>
                  <a:lnTo>
                    <a:pt x="3"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0" name="Freeform 100">
              <a:extLst>
                <a:ext uri="{FF2B5EF4-FFF2-40B4-BE49-F238E27FC236}">
                  <a16:creationId xmlns:a16="http://schemas.microsoft.com/office/drawing/2014/main" id="{F1B2B381-AD37-47E2-9777-DDBE1339808F}"/>
                </a:ext>
              </a:extLst>
            </p:cNvPr>
            <p:cNvSpPr>
              <a:spLocks/>
            </p:cNvSpPr>
            <p:nvPr/>
          </p:nvSpPr>
          <p:spPr bwMode="auto">
            <a:xfrm>
              <a:off x="5093" y="3972"/>
              <a:ext cx="138" cy="91"/>
            </a:xfrm>
            <a:custGeom>
              <a:avLst/>
              <a:gdLst>
                <a:gd name="T0" fmla="*/ 0 w 277"/>
                <a:gd name="T1" fmla="*/ 0 h 275"/>
                <a:gd name="T2" fmla="*/ 0 w 277"/>
                <a:gd name="T3" fmla="*/ 1 h 275"/>
                <a:gd name="T4" fmla="*/ 1 w 277"/>
                <a:gd name="T5" fmla="*/ 1 h 275"/>
                <a:gd name="T6" fmla="*/ 2 w 277"/>
                <a:gd name="T7" fmla="*/ 1 h 275"/>
                <a:gd name="T8" fmla="*/ 2 w 277"/>
                <a:gd name="T9" fmla="*/ 1 h 275"/>
                <a:gd name="T10" fmla="*/ 2 w 277"/>
                <a:gd name="T11" fmla="*/ 1 h 275"/>
                <a:gd name="T12" fmla="*/ 4 w 277"/>
                <a:gd name="T13" fmla="*/ 1 h 275"/>
                <a:gd name="T14" fmla="*/ 4 w 277"/>
                <a:gd name="T15" fmla="*/ 1 h 275"/>
                <a:gd name="T16" fmla="*/ 6 w 277"/>
                <a:gd name="T17" fmla="*/ 1 h 275"/>
                <a:gd name="T18" fmla="*/ 7 w 277"/>
                <a:gd name="T19" fmla="*/ 1 h 275"/>
                <a:gd name="T20" fmla="*/ 8 w 277"/>
                <a:gd name="T21" fmla="*/ 1 h 275"/>
                <a:gd name="T22" fmla="*/ 8 w 277"/>
                <a:gd name="T23" fmla="*/ 1 h 275"/>
                <a:gd name="T24" fmla="*/ 8 w 277"/>
                <a:gd name="T25" fmla="*/ 1 h 275"/>
                <a:gd name="T26" fmla="*/ 8 w 277"/>
                <a:gd name="T27" fmla="*/ 1 h 275"/>
                <a:gd name="T28" fmla="*/ 7 w 277"/>
                <a:gd name="T29" fmla="*/ 1 h 275"/>
                <a:gd name="T30" fmla="*/ 6 w 277"/>
                <a:gd name="T31" fmla="*/ 1 h 275"/>
                <a:gd name="T32" fmla="*/ 6 w 277"/>
                <a:gd name="T33" fmla="*/ 1 h 275"/>
                <a:gd name="T34" fmla="*/ 5 w 277"/>
                <a:gd name="T35" fmla="*/ 1 h 275"/>
                <a:gd name="T36" fmla="*/ 5 w 277"/>
                <a:gd name="T37" fmla="*/ 1 h 275"/>
                <a:gd name="T38" fmla="*/ 5 w 277"/>
                <a:gd name="T39" fmla="*/ 1 h 275"/>
                <a:gd name="T40" fmla="*/ 5 w 277"/>
                <a:gd name="T41" fmla="*/ 1 h 275"/>
                <a:gd name="T42" fmla="*/ 4 w 277"/>
                <a:gd name="T43" fmla="*/ 1 h 275"/>
                <a:gd name="T44" fmla="*/ 4 w 277"/>
                <a:gd name="T45" fmla="*/ 1 h 275"/>
                <a:gd name="T46" fmla="*/ 4 w 277"/>
                <a:gd name="T47" fmla="*/ 1 h 275"/>
                <a:gd name="T48" fmla="*/ 4 w 277"/>
                <a:gd name="T49" fmla="*/ 1 h 275"/>
                <a:gd name="T50" fmla="*/ 4 w 277"/>
                <a:gd name="T51" fmla="*/ 1 h 275"/>
                <a:gd name="T52" fmla="*/ 4 w 277"/>
                <a:gd name="T53" fmla="*/ 1 h 275"/>
                <a:gd name="T54" fmla="*/ 3 w 277"/>
                <a:gd name="T55" fmla="*/ 0 h 275"/>
                <a:gd name="T56" fmla="*/ 4 w 277"/>
                <a:gd name="T57" fmla="*/ 1 h 275"/>
                <a:gd name="T58" fmla="*/ 4 w 277"/>
                <a:gd name="T59" fmla="*/ 1 h 275"/>
                <a:gd name="T60" fmla="*/ 4 w 277"/>
                <a:gd name="T61" fmla="*/ 1 h 275"/>
                <a:gd name="T62" fmla="*/ 3 w 277"/>
                <a:gd name="T63" fmla="*/ 1 h 275"/>
                <a:gd name="T64" fmla="*/ 2 w 277"/>
                <a:gd name="T65" fmla="*/ 1 h 275"/>
                <a:gd name="T66" fmla="*/ 2 w 277"/>
                <a:gd name="T67" fmla="*/ 1 h 275"/>
                <a:gd name="T68" fmla="*/ 1 w 277"/>
                <a:gd name="T69" fmla="*/ 1 h 275"/>
                <a:gd name="T70" fmla="*/ 0 w 277"/>
                <a:gd name="T71" fmla="*/ 1 h 275"/>
                <a:gd name="T72" fmla="*/ 0 w 277"/>
                <a:gd name="T73" fmla="*/ 0 h 275"/>
                <a:gd name="T74" fmla="*/ 0 w 277"/>
                <a:gd name="T75" fmla="*/ 0 h 275"/>
                <a:gd name="T76" fmla="*/ 0 w 277"/>
                <a:gd name="T77" fmla="*/ 0 h 275"/>
                <a:gd name="T78" fmla="*/ 0 w 277"/>
                <a:gd name="T79" fmla="*/ 0 h 275"/>
                <a:gd name="T80" fmla="*/ 0 w 277"/>
                <a:gd name="T81" fmla="*/ 0 h 275"/>
                <a:gd name="T82" fmla="*/ 0 w 277"/>
                <a:gd name="T83" fmla="*/ 0 h 275"/>
                <a:gd name="T84" fmla="*/ 0 w 277"/>
                <a:gd name="T85" fmla="*/ 0 h 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7"/>
                <a:gd name="T130" fmla="*/ 0 h 275"/>
                <a:gd name="T131" fmla="*/ 277 w 277"/>
                <a:gd name="T132" fmla="*/ 275 h 2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7" h="275">
                  <a:moveTo>
                    <a:pt x="3" y="97"/>
                  </a:moveTo>
                  <a:lnTo>
                    <a:pt x="17" y="152"/>
                  </a:lnTo>
                  <a:lnTo>
                    <a:pt x="38" y="192"/>
                  </a:lnTo>
                  <a:lnTo>
                    <a:pt x="69" y="231"/>
                  </a:lnTo>
                  <a:lnTo>
                    <a:pt x="84" y="271"/>
                  </a:lnTo>
                  <a:lnTo>
                    <a:pt x="89" y="234"/>
                  </a:lnTo>
                  <a:lnTo>
                    <a:pt x="130" y="261"/>
                  </a:lnTo>
                  <a:lnTo>
                    <a:pt x="156" y="271"/>
                  </a:lnTo>
                  <a:lnTo>
                    <a:pt x="194" y="275"/>
                  </a:lnTo>
                  <a:lnTo>
                    <a:pt x="232" y="265"/>
                  </a:lnTo>
                  <a:lnTo>
                    <a:pt x="260" y="241"/>
                  </a:lnTo>
                  <a:lnTo>
                    <a:pt x="272" y="207"/>
                  </a:lnTo>
                  <a:lnTo>
                    <a:pt x="277" y="172"/>
                  </a:lnTo>
                  <a:lnTo>
                    <a:pt x="257" y="204"/>
                  </a:lnTo>
                  <a:lnTo>
                    <a:pt x="235" y="200"/>
                  </a:lnTo>
                  <a:lnTo>
                    <a:pt x="205" y="223"/>
                  </a:lnTo>
                  <a:lnTo>
                    <a:pt x="202" y="183"/>
                  </a:lnTo>
                  <a:lnTo>
                    <a:pt x="188" y="136"/>
                  </a:lnTo>
                  <a:lnTo>
                    <a:pt x="190" y="176"/>
                  </a:lnTo>
                  <a:lnTo>
                    <a:pt x="184" y="203"/>
                  </a:lnTo>
                  <a:lnTo>
                    <a:pt x="174" y="232"/>
                  </a:lnTo>
                  <a:lnTo>
                    <a:pt x="159" y="256"/>
                  </a:lnTo>
                  <a:lnTo>
                    <a:pt x="132" y="243"/>
                  </a:lnTo>
                  <a:lnTo>
                    <a:pt x="150" y="223"/>
                  </a:lnTo>
                  <a:lnTo>
                    <a:pt x="156" y="201"/>
                  </a:lnTo>
                  <a:lnTo>
                    <a:pt x="157" y="170"/>
                  </a:lnTo>
                  <a:lnTo>
                    <a:pt x="147" y="134"/>
                  </a:lnTo>
                  <a:lnTo>
                    <a:pt x="118" y="90"/>
                  </a:lnTo>
                  <a:lnTo>
                    <a:pt x="144" y="151"/>
                  </a:lnTo>
                  <a:lnTo>
                    <a:pt x="144" y="179"/>
                  </a:lnTo>
                  <a:lnTo>
                    <a:pt x="135" y="201"/>
                  </a:lnTo>
                  <a:lnTo>
                    <a:pt x="104" y="191"/>
                  </a:lnTo>
                  <a:lnTo>
                    <a:pt x="83" y="163"/>
                  </a:lnTo>
                  <a:lnTo>
                    <a:pt x="84" y="208"/>
                  </a:lnTo>
                  <a:lnTo>
                    <a:pt x="49" y="173"/>
                  </a:lnTo>
                  <a:lnTo>
                    <a:pt x="25" y="127"/>
                  </a:lnTo>
                  <a:lnTo>
                    <a:pt x="14" y="76"/>
                  </a:lnTo>
                  <a:lnTo>
                    <a:pt x="14" y="38"/>
                  </a:lnTo>
                  <a:lnTo>
                    <a:pt x="31" y="0"/>
                  </a:lnTo>
                  <a:lnTo>
                    <a:pt x="12" y="18"/>
                  </a:lnTo>
                  <a:lnTo>
                    <a:pt x="0" y="47"/>
                  </a:lnTo>
                  <a:lnTo>
                    <a:pt x="3"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1" name="Freeform 101">
              <a:extLst>
                <a:ext uri="{FF2B5EF4-FFF2-40B4-BE49-F238E27FC236}">
                  <a16:creationId xmlns:a16="http://schemas.microsoft.com/office/drawing/2014/main" id="{5BA8D298-A4A3-448B-8113-D6D182CDFD50}"/>
                </a:ext>
              </a:extLst>
            </p:cNvPr>
            <p:cNvSpPr>
              <a:spLocks/>
            </p:cNvSpPr>
            <p:nvPr/>
          </p:nvSpPr>
          <p:spPr bwMode="auto">
            <a:xfrm>
              <a:off x="5113" y="3860"/>
              <a:ext cx="39" cy="40"/>
            </a:xfrm>
            <a:custGeom>
              <a:avLst/>
              <a:gdLst>
                <a:gd name="T0" fmla="*/ 1 w 78"/>
                <a:gd name="T1" fmla="*/ 0 h 120"/>
                <a:gd name="T2" fmla="*/ 0 w 78"/>
                <a:gd name="T3" fmla="*/ 0 h 120"/>
                <a:gd name="T4" fmla="*/ 1 w 78"/>
                <a:gd name="T5" fmla="*/ 0 h 120"/>
                <a:gd name="T6" fmla="*/ 2 w 78"/>
                <a:gd name="T7" fmla="*/ 0 h 120"/>
                <a:gd name="T8" fmla="*/ 2 w 78"/>
                <a:gd name="T9" fmla="*/ 0 h 120"/>
                <a:gd name="T10" fmla="*/ 1 w 78"/>
                <a:gd name="T11" fmla="*/ 0 h 120"/>
                <a:gd name="T12" fmla="*/ 1 w 78"/>
                <a:gd name="T13" fmla="*/ 0 h 120"/>
                <a:gd name="T14" fmla="*/ 1 w 78"/>
                <a:gd name="T15" fmla="*/ 0 h 120"/>
                <a:gd name="T16" fmla="*/ 1 w 78"/>
                <a:gd name="T17" fmla="*/ 0 h 120"/>
                <a:gd name="T18" fmla="*/ 1 w 78"/>
                <a:gd name="T19" fmla="*/ 0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8"/>
                <a:gd name="T31" fmla="*/ 0 h 120"/>
                <a:gd name="T32" fmla="*/ 78 w 78"/>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8" h="120">
                  <a:moveTo>
                    <a:pt x="5" y="0"/>
                  </a:moveTo>
                  <a:lnTo>
                    <a:pt x="0" y="39"/>
                  </a:lnTo>
                  <a:lnTo>
                    <a:pt x="46" y="75"/>
                  </a:lnTo>
                  <a:lnTo>
                    <a:pt x="72" y="120"/>
                  </a:lnTo>
                  <a:lnTo>
                    <a:pt x="78" y="73"/>
                  </a:lnTo>
                  <a:lnTo>
                    <a:pt x="62" y="55"/>
                  </a:lnTo>
                  <a:lnTo>
                    <a:pt x="53" y="26"/>
                  </a:lnTo>
                  <a:lnTo>
                    <a:pt x="36" y="1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2" name="Freeform 102">
              <a:extLst>
                <a:ext uri="{FF2B5EF4-FFF2-40B4-BE49-F238E27FC236}">
                  <a16:creationId xmlns:a16="http://schemas.microsoft.com/office/drawing/2014/main" id="{1AE0423C-C5AE-42BE-8B6B-A9660D79A669}"/>
                </a:ext>
              </a:extLst>
            </p:cNvPr>
            <p:cNvSpPr>
              <a:spLocks/>
            </p:cNvSpPr>
            <p:nvPr/>
          </p:nvSpPr>
          <p:spPr bwMode="auto">
            <a:xfrm>
              <a:off x="5105" y="3915"/>
              <a:ext cx="77" cy="41"/>
            </a:xfrm>
            <a:custGeom>
              <a:avLst/>
              <a:gdLst>
                <a:gd name="T0" fmla="*/ 0 w 153"/>
                <a:gd name="T1" fmla="*/ 1 h 123"/>
                <a:gd name="T2" fmla="*/ 2 w 153"/>
                <a:gd name="T3" fmla="*/ 0 h 123"/>
                <a:gd name="T4" fmla="*/ 4 w 153"/>
                <a:gd name="T5" fmla="*/ 0 h 123"/>
                <a:gd name="T6" fmla="*/ 5 w 153"/>
                <a:gd name="T7" fmla="*/ 0 h 123"/>
                <a:gd name="T8" fmla="*/ 4 w 153"/>
                <a:gd name="T9" fmla="*/ 0 h 123"/>
                <a:gd name="T10" fmla="*/ 4 w 153"/>
                <a:gd name="T11" fmla="*/ 0 h 123"/>
                <a:gd name="T12" fmla="*/ 2 w 153"/>
                <a:gd name="T13" fmla="*/ 0 h 123"/>
                <a:gd name="T14" fmla="*/ 2 w 153"/>
                <a:gd name="T15" fmla="*/ 0 h 123"/>
                <a:gd name="T16" fmla="*/ 3 w 153"/>
                <a:gd name="T17" fmla="*/ 0 h 123"/>
                <a:gd name="T18" fmla="*/ 2 w 153"/>
                <a:gd name="T19" fmla="*/ 0 h 123"/>
                <a:gd name="T20" fmla="*/ 0 w 153"/>
                <a:gd name="T21" fmla="*/ 1 h 123"/>
                <a:gd name="T22" fmla="*/ 0 w 153"/>
                <a:gd name="T23" fmla="*/ 1 h 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3"/>
                <a:gd name="T37" fmla="*/ 0 h 123"/>
                <a:gd name="T38" fmla="*/ 153 w 153"/>
                <a:gd name="T39" fmla="*/ 123 h 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3" h="123">
                  <a:moveTo>
                    <a:pt x="0" y="123"/>
                  </a:moveTo>
                  <a:lnTo>
                    <a:pt x="50" y="105"/>
                  </a:lnTo>
                  <a:lnTo>
                    <a:pt x="122" y="103"/>
                  </a:lnTo>
                  <a:lnTo>
                    <a:pt x="153" y="81"/>
                  </a:lnTo>
                  <a:lnTo>
                    <a:pt x="128" y="74"/>
                  </a:lnTo>
                  <a:lnTo>
                    <a:pt x="107" y="36"/>
                  </a:lnTo>
                  <a:lnTo>
                    <a:pt x="45" y="0"/>
                  </a:lnTo>
                  <a:lnTo>
                    <a:pt x="53" y="50"/>
                  </a:lnTo>
                  <a:lnTo>
                    <a:pt x="74" y="76"/>
                  </a:lnTo>
                  <a:lnTo>
                    <a:pt x="40" y="81"/>
                  </a:lnTo>
                  <a:lnTo>
                    <a:pt x="0"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3" name="Freeform 103">
              <a:extLst>
                <a:ext uri="{FF2B5EF4-FFF2-40B4-BE49-F238E27FC236}">
                  <a16:creationId xmlns:a16="http://schemas.microsoft.com/office/drawing/2014/main" id="{9F6DB77C-4AA4-4EB6-AC8C-917F3413568B}"/>
                </a:ext>
              </a:extLst>
            </p:cNvPr>
            <p:cNvSpPr>
              <a:spLocks/>
            </p:cNvSpPr>
            <p:nvPr/>
          </p:nvSpPr>
          <p:spPr bwMode="auto">
            <a:xfrm>
              <a:off x="5103" y="3961"/>
              <a:ext cx="134" cy="69"/>
            </a:xfrm>
            <a:custGeom>
              <a:avLst/>
              <a:gdLst>
                <a:gd name="T0" fmla="*/ 1 w 268"/>
                <a:gd name="T1" fmla="*/ 0 h 207"/>
                <a:gd name="T2" fmla="*/ 2 w 268"/>
                <a:gd name="T3" fmla="*/ 0 h 207"/>
                <a:gd name="T4" fmla="*/ 4 w 268"/>
                <a:gd name="T5" fmla="*/ 0 h 207"/>
                <a:gd name="T6" fmla="*/ 6 w 268"/>
                <a:gd name="T7" fmla="*/ 0 h 207"/>
                <a:gd name="T8" fmla="*/ 6 w 268"/>
                <a:gd name="T9" fmla="*/ 0 h 207"/>
                <a:gd name="T10" fmla="*/ 6 w 268"/>
                <a:gd name="T11" fmla="*/ 0 h 207"/>
                <a:gd name="T12" fmla="*/ 7 w 268"/>
                <a:gd name="T13" fmla="*/ 0 h 207"/>
                <a:gd name="T14" fmla="*/ 8 w 268"/>
                <a:gd name="T15" fmla="*/ 1 h 207"/>
                <a:gd name="T16" fmla="*/ 7 w 268"/>
                <a:gd name="T17" fmla="*/ 1 h 207"/>
                <a:gd name="T18" fmla="*/ 7 w 268"/>
                <a:gd name="T19" fmla="*/ 1 h 207"/>
                <a:gd name="T20" fmla="*/ 6 w 268"/>
                <a:gd name="T21" fmla="*/ 1 h 207"/>
                <a:gd name="T22" fmla="*/ 6 w 268"/>
                <a:gd name="T23" fmla="*/ 1 h 207"/>
                <a:gd name="T24" fmla="*/ 5 w 268"/>
                <a:gd name="T25" fmla="*/ 1 h 207"/>
                <a:gd name="T26" fmla="*/ 4 w 268"/>
                <a:gd name="T27" fmla="*/ 0 h 207"/>
                <a:gd name="T28" fmla="*/ 2 w 268"/>
                <a:gd name="T29" fmla="*/ 0 h 207"/>
                <a:gd name="T30" fmla="*/ 1 w 268"/>
                <a:gd name="T31" fmla="*/ 0 h 207"/>
                <a:gd name="T32" fmla="*/ 0 w 268"/>
                <a:gd name="T33" fmla="*/ 0 h 207"/>
                <a:gd name="T34" fmla="*/ 1 w 268"/>
                <a:gd name="T35" fmla="*/ 0 h 207"/>
                <a:gd name="T36" fmla="*/ 1 w 268"/>
                <a:gd name="T37" fmla="*/ 0 h 20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8"/>
                <a:gd name="T58" fmla="*/ 0 h 207"/>
                <a:gd name="T59" fmla="*/ 268 w 268"/>
                <a:gd name="T60" fmla="*/ 207 h 20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8" h="207">
                  <a:moveTo>
                    <a:pt x="38" y="7"/>
                  </a:moveTo>
                  <a:lnTo>
                    <a:pt x="83" y="0"/>
                  </a:lnTo>
                  <a:lnTo>
                    <a:pt x="142" y="4"/>
                  </a:lnTo>
                  <a:lnTo>
                    <a:pt x="197" y="32"/>
                  </a:lnTo>
                  <a:lnTo>
                    <a:pt x="199" y="1"/>
                  </a:lnTo>
                  <a:lnTo>
                    <a:pt x="217" y="56"/>
                  </a:lnTo>
                  <a:lnTo>
                    <a:pt x="241" y="121"/>
                  </a:lnTo>
                  <a:lnTo>
                    <a:pt x="268" y="176"/>
                  </a:lnTo>
                  <a:lnTo>
                    <a:pt x="237" y="152"/>
                  </a:lnTo>
                  <a:lnTo>
                    <a:pt x="232" y="207"/>
                  </a:lnTo>
                  <a:lnTo>
                    <a:pt x="212" y="203"/>
                  </a:lnTo>
                  <a:lnTo>
                    <a:pt x="205" y="174"/>
                  </a:lnTo>
                  <a:lnTo>
                    <a:pt x="186" y="127"/>
                  </a:lnTo>
                  <a:lnTo>
                    <a:pt x="141" y="83"/>
                  </a:lnTo>
                  <a:lnTo>
                    <a:pt x="83" y="59"/>
                  </a:lnTo>
                  <a:lnTo>
                    <a:pt x="28" y="49"/>
                  </a:lnTo>
                  <a:lnTo>
                    <a:pt x="0" y="43"/>
                  </a:lnTo>
                  <a:lnTo>
                    <a:pt x="3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4" name="Freeform 104">
              <a:extLst>
                <a:ext uri="{FF2B5EF4-FFF2-40B4-BE49-F238E27FC236}">
                  <a16:creationId xmlns:a16="http://schemas.microsoft.com/office/drawing/2014/main" id="{D9C72E68-8A45-4C46-9F80-6C3CB6CE030C}"/>
                </a:ext>
              </a:extLst>
            </p:cNvPr>
            <p:cNvSpPr>
              <a:spLocks/>
            </p:cNvSpPr>
            <p:nvPr/>
          </p:nvSpPr>
          <p:spPr bwMode="auto">
            <a:xfrm>
              <a:off x="5231" y="3961"/>
              <a:ext cx="48" cy="60"/>
            </a:xfrm>
            <a:custGeom>
              <a:avLst/>
              <a:gdLst>
                <a:gd name="T0" fmla="*/ 0 w 95"/>
                <a:gd name="T1" fmla="*/ 0 h 178"/>
                <a:gd name="T2" fmla="*/ 1 w 95"/>
                <a:gd name="T3" fmla="*/ 0 h 178"/>
                <a:gd name="T4" fmla="*/ 1 w 95"/>
                <a:gd name="T5" fmla="*/ 0 h 178"/>
                <a:gd name="T6" fmla="*/ 2 w 95"/>
                <a:gd name="T7" fmla="*/ 1 h 178"/>
                <a:gd name="T8" fmla="*/ 3 w 95"/>
                <a:gd name="T9" fmla="*/ 1 h 178"/>
                <a:gd name="T10" fmla="*/ 3 w 95"/>
                <a:gd name="T11" fmla="*/ 1 h 178"/>
                <a:gd name="T12" fmla="*/ 3 w 95"/>
                <a:gd name="T13" fmla="*/ 1 h 178"/>
                <a:gd name="T14" fmla="*/ 3 w 95"/>
                <a:gd name="T15" fmla="*/ 1 h 178"/>
                <a:gd name="T16" fmla="*/ 3 w 95"/>
                <a:gd name="T17" fmla="*/ 0 h 178"/>
                <a:gd name="T18" fmla="*/ 2 w 95"/>
                <a:gd name="T19" fmla="*/ 0 h 178"/>
                <a:gd name="T20" fmla="*/ 1 w 95"/>
                <a:gd name="T21" fmla="*/ 0 h 178"/>
                <a:gd name="T22" fmla="*/ 0 w 95"/>
                <a:gd name="T23" fmla="*/ 0 h 178"/>
                <a:gd name="T24" fmla="*/ 0 w 95"/>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5"/>
                <a:gd name="T40" fmla="*/ 0 h 178"/>
                <a:gd name="T41" fmla="*/ 95 w 95"/>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5" h="178">
                  <a:moveTo>
                    <a:pt x="0" y="0"/>
                  </a:moveTo>
                  <a:lnTo>
                    <a:pt x="6" y="63"/>
                  </a:lnTo>
                  <a:lnTo>
                    <a:pt x="23" y="118"/>
                  </a:lnTo>
                  <a:lnTo>
                    <a:pt x="49" y="161"/>
                  </a:lnTo>
                  <a:lnTo>
                    <a:pt x="74" y="178"/>
                  </a:lnTo>
                  <a:lnTo>
                    <a:pt x="87" y="174"/>
                  </a:lnTo>
                  <a:lnTo>
                    <a:pt x="95" y="155"/>
                  </a:lnTo>
                  <a:lnTo>
                    <a:pt x="93" y="125"/>
                  </a:lnTo>
                  <a:lnTo>
                    <a:pt x="81" y="98"/>
                  </a:lnTo>
                  <a:lnTo>
                    <a:pt x="52" y="72"/>
                  </a:lnTo>
                  <a:lnTo>
                    <a:pt x="21" y="5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5" name="Freeform 105">
              <a:extLst>
                <a:ext uri="{FF2B5EF4-FFF2-40B4-BE49-F238E27FC236}">
                  <a16:creationId xmlns:a16="http://schemas.microsoft.com/office/drawing/2014/main" id="{292D330D-7402-4856-9899-25678ED5A073}"/>
                </a:ext>
              </a:extLst>
            </p:cNvPr>
            <p:cNvSpPr>
              <a:spLocks/>
            </p:cNvSpPr>
            <p:nvPr/>
          </p:nvSpPr>
          <p:spPr bwMode="auto">
            <a:xfrm>
              <a:off x="5242" y="3960"/>
              <a:ext cx="77" cy="66"/>
            </a:xfrm>
            <a:custGeom>
              <a:avLst/>
              <a:gdLst>
                <a:gd name="T0" fmla="*/ 0 w 156"/>
                <a:gd name="T1" fmla="*/ 0 h 198"/>
                <a:gd name="T2" fmla="*/ 1 w 156"/>
                <a:gd name="T3" fmla="*/ 0 h 198"/>
                <a:gd name="T4" fmla="*/ 2 w 156"/>
                <a:gd name="T5" fmla="*/ 0 h 198"/>
                <a:gd name="T6" fmla="*/ 3 w 156"/>
                <a:gd name="T7" fmla="*/ 1 h 198"/>
                <a:gd name="T8" fmla="*/ 3 w 156"/>
                <a:gd name="T9" fmla="*/ 1 h 198"/>
                <a:gd name="T10" fmla="*/ 3 w 156"/>
                <a:gd name="T11" fmla="*/ 1 h 198"/>
                <a:gd name="T12" fmla="*/ 2 w 156"/>
                <a:gd name="T13" fmla="*/ 1 h 198"/>
                <a:gd name="T14" fmla="*/ 3 w 156"/>
                <a:gd name="T15" fmla="*/ 1 h 198"/>
                <a:gd name="T16" fmla="*/ 4 w 156"/>
                <a:gd name="T17" fmla="*/ 1 h 198"/>
                <a:gd name="T18" fmla="*/ 4 w 156"/>
                <a:gd name="T19" fmla="*/ 1 h 198"/>
                <a:gd name="T20" fmla="*/ 4 w 156"/>
                <a:gd name="T21" fmla="*/ 1 h 198"/>
                <a:gd name="T22" fmla="*/ 4 w 156"/>
                <a:gd name="T23" fmla="*/ 0 h 198"/>
                <a:gd name="T24" fmla="*/ 4 w 156"/>
                <a:gd name="T25" fmla="*/ 0 h 198"/>
                <a:gd name="T26" fmla="*/ 3 w 156"/>
                <a:gd name="T27" fmla="*/ 0 h 198"/>
                <a:gd name="T28" fmla="*/ 2 w 156"/>
                <a:gd name="T29" fmla="*/ 0 h 198"/>
                <a:gd name="T30" fmla="*/ 2 w 156"/>
                <a:gd name="T31" fmla="*/ 0 h 198"/>
                <a:gd name="T32" fmla="*/ 1 w 156"/>
                <a:gd name="T33" fmla="*/ 0 h 198"/>
                <a:gd name="T34" fmla="*/ 0 w 156"/>
                <a:gd name="T35" fmla="*/ 0 h 198"/>
                <a:gd name="T36" fmla="*/ 0 w 156"/>
                <a:gd name="T37" fmla="*/ 0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198"/>
                <a:gd name="T59" fmla="*/ 156 w 156"/>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198">
                  <a:moveTo>
                    <a:pt x="0" y="16"/>
                  </a:moveTo>
                  <a:lnTo>
                    <a:pt x="46" y="35"/>
                  </a:lnTo>
                  <a:lnTo>
                    <a:pt x="89" y="75"/>
                  </a:lnTo>
                  <a:lnTo>
                    <a:pt x="115" y="124"/>
                  </a:lnTo>
                  <a:lnTo>
                    <a:pt x="111" y="163"/>
                  </a:lnTo>
                  <a:lnTo>
                    <a:pt x="101" y="188"/>
                  </a:lnTo>
                  <a:lnTo>
                    <a:pt x="89" y="198"/>
                  </a:lnTo>
                  <a:lnTo>
                    <a:pt x="116" y="198"/>
                  </a:lnTo>
                  <a:lnTo>
                    <a:pt x="133" y="186"/>
                  </a:lnTo>
                  <a:lnTo>
                    <a:pt x="148" y="161"/>
                  </a:lnTo>
                  <a:lnTo>
                    <a:pt x="156" y="130"/>
                  </a:lnTo>
                  <a:lnTo>
                    <a:pt x="148" y="86"/>
                  </a:lnTo>
                  <a:lnTo>
                    <a:pt x="132" y="50"/>
                  </a:lnTo>
                  <a:lnTo>
                    <a:pt x="102" y="19"/>
                  </a:lnTo>
                  <a:lnTo>
                    <a:pt x="74" y="0"/>
                  </a:lnTo>
                  <a:lnTo>
                    <a:pt x="81" y="38"/>
                  </a:lnTo>
                  <a:lnTo>
                    <a:pt x="49" y="21"/>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6" name="Freeform 106">
              <a:extLst>
                <a:ext uri="{FF2B5EF4-FFF2-40B4-BE49-F238E27FC236}">
                  <a16:creationId xmlns:a16="http://schemas.microsoft.com/office/drawing/2014/main" id="{CD222EF0-2F35-45F1-930F-AE64E324C542}"/>
                </a:ext>
              </a:extLst>
            </p:cNvPr>
            <p:cNvSpPr>
              <a:spLocks/>
            </p:cNvSpPr>
            <p:nvPr/>
          </p:nvSpPr>
          <p:spPr bwMode="auto">
            <a:xfrm>
              <a:off x="5155" y="3664"/>
              <a:ext cx="260" cy="191"/>
            </a:xfrm>
            <a:custGeom>
              <a:avLst/>
              <a:gdLst>
                <a:gd name="T0" fmla="*/ 3 w 520"/>
                <a:gd name="T1" fmla="*/ 1 h 574"/>
                <a:gd name="T2" fmla="*/ 6 w 520"/>
                <a:gd name="T3" fmla="*/ 1 h 574"/>
                <a:gd name="T4" fmla="*/ 7 w 520"/>
                <a:gd name="T5" fmla="*/ 2 h 574"/>
                <a:gd name="T6" fmla="*/ 8 w 520"/>
                <a:gd name="T7" fmla="*/ 2 h 574"/>
                <a:gd name="T8" fmla="*/ 8 w 520"/>
                <a:gd name="T9" fmla="*/ 2 h 574"/>
                <a:gd name="T10" fmla="*/ 8 w 520"/>
                <a:gd name="T11" fmla="*/ 2 h 574"/>
                <a:gd name="T12" fmla="*/ 9 w 520"/>
                <a:gd name="T13" fmla="*/ 2 h 574"/>
                <a:gd name="T14" fmla="*/ 11 w 520"/>
                <a:gd name="T15" fmla="*/ 2 h 574"/>
                <a:gd name="T16" fmla="*/ 13 w 520"/>
                <a:gd name="T17" fmla="*/ 2 h 574"/>
                <a:gd name="T18" fmla="*/ 11 w 520"/>
                <a:gd name="T19" fmla="*/ 2 h 574"/>
                <a:gd name="T20" fmla="*/ 10 w 520"/>
                <a:gd name="T21" fmla="*/ 2 h 574"/>
                <a:gd name="T22" fmla="*/ 8 w 520"/>
                <a:gd name="T23" fmla="*/ 2 h 574"/>
                <a:gd name="T24" fmla="*/ 8 w 520"/>
                <a:gd name="T25" fmla="*/ 2 h 574"/>
                <a:gd name="T26" fmla="*/ 9 w 520"/>
                <a:gd name="T27" fmla="*/ 2 h 574"/>
                <a:gd name="T28" fmla="*/ 10 w 520"/>
                <a:gd name="T29" fmla="*/ 2 h 574"/>
                <a:gd name="T30" fmla="*/ 11 w 520"/>
                <a:gd name="T31" fmla="*/ 1 h 574"/>
                <a:gd name="T32" fmla="*/ 11 w 520"/>
                <a:gd name="T33" fmla="*/ 1 h 574"/>
                <a:gd name="T34" fmla="*/ 13 w 520"/>
                <a:gd name="T35" fmla="*/ 1 h 574"/>
                <a:gd name="T36" fmla="*/ 14 w 520"/>
                <a:gd name="T37" fmla="*/ 1 h 574"/>
                <a:gd name="T38" fmla="*/ 13 w 520"/>
                <a:gd name="T39" fmla="*/ 1 h 574"/>
                <a:gd name="T40" fmla="*/ 11 w 520"/>
                <a:gd name="T41" fmla="*/ 1 h 574"/>
                <a:gd name="T42" fmla="*/ 10 w 520"/>
                <a:gd name="T43" fmla="*/ 1 h 574"/>
                <a:gd name="T44" fmla="*/ 11 w 520"/>
                <a:gd name="T45" fmla="*/ 1 h 574"/>
                <a:gd name="T46" fmla="*/ 12 w 520"/>
                <a:gd name="T47" fmla="*/ 1 h 574"/>
                <a:gd name="T48" fmla="*/ 13 w 520"/>
                <a:gd name="T49" fmla="*/ 1 h 574"/>
                <a:gd name="T50" fmla="*/ 16 w 520"/>
                <a:gd name="T51" fmla="*/ 1 h 574"/>
                <a:gd name="T52" fmla="*/ 14 w 520"/>
                <a:gd name="T53" fmla="*/ 1 h 574"/>
                <a:gd name="T54" fmla="*/ 11 w 520"/>
                <a:gd name="T55" fmla="*/ 1 h 574"/>
                <a:gd name="T56" fmla="*/ 10 w 520"/>
                <a:gd name="T57" fmla="*/ 1 h 574"/>
                <a:gd name="T58" fmla="*/ 10 w 520"/>
                <a:gd name="T59" fmla="*/ 1 h 574"/>
                <a:gd name="T60" fmla="*/ 9 w 520"/>
                <a:gd name="T61" fmla="*/ 1 h 574"/>
                <a:gd name="T62" fmla="*/ 8 w 520"/>
                <a:gd name="T63" fmla="*/ 1 h 574"/>
                <a:gd name="T64" fmla="*/ 7 w 520"/>
                <a:gd name="T65" fmla="*/ 1 h 574"/>
                <a:gd name="T66" fmla="*/ 7 w 520"/>
                <a:gd name="T67" fmla="*/ 1 h 574"/>
                <a:gd name="T68" fmla="*/ 6 w 520"/>
                <a:gd name="T69" fmla="*/ 1 h 574"/>
                <a:gd name="T70" fmla="*/ 5 w 520"/>
                <a:gd name="T71" fmla="*/ 0 h 574"/>
                <a:gd name="T72" fmla="*/ 5 w 520"/>
                <a:gd name="T73" fmla="*/ 0 h 574"/>
                <a:gd name="T74" fmla="*/ 4 w 520"/>
                <a:gd name="T75" fmla="*/ 0 h 574"/>
                <a:gd name="T76" fmla="*/ 4 w 520"/>
                <a:gd name="T77" fmla="*/ 0 h 574"/>
                <a:gd name="T78" fmla="*/ 2 w 520"/>
                <a:gd name="T79" fmla="*/ 0 h 574"/>
                <a:gd name="T80" fmla="*/ 2 w 520"/>
                <a:gd name="T81" fmla="*/ 0 h 574"/>
                <a:gd name="T82" fmla="*/ 2 w 520"/>
                <a:gd name="T83" fmla="*/ 1 h 574"/>
                <a:gd name="T84" fmla="*/ 2 w 520"/>
                <a:gd name="T85" fmla="*/ 1 h 574"/>
                <a:gd name="T86" fmla="*/ 4 w 520"/>
                <a:gd name="T87" fmla="*/ 1 h 574"/>
                <a:gd name="T88" fmla="*/ 4 w 520"/>
                <a:gd name="T89" fmla="*/ 1 h 574"/>
                <a:gd name="T90" fmla="*/ 3 w 520"/>
                <a:gd name="T91" fmla="*/ 1 h 574"/>
                <a:gd name="T92" fmla="*/ 2 w 520"/>
                <a:gd name="T93" fmla="*/ 1 h 574"/>
                <a:gd name="T94" fmla="*/ 1 w 520"/>
                <a:gd name="T95" fmla="*/ 1 h 574"/>
                <a:gd name="T96" fmla="*/ 0 w 520"/>
                <a:gd name="T97" fmla="*/ 1 h 574"/>
                <a:gd name="T98" fmla="*/ 1 w 520"/>
                <a:gd name="T99" fmla="*/ 1 h 574"/>
                <a:gd name="T100" fmla="*/ 3 w 520"/>
                <a:gd name="T101" fmla="*/ 1 h 574"/>
                <a:gd name="T102" fmla="*/ 3 w 520"/>
                <a:gd name="T103" fmla="*/ 1 h 5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20"/>
                <a:gd name="T157" fmla="*/ 0 h 574"/>
                <a:gd name="T158" fmla="*/ 520 w 520"/>
                <a:gd name="T159" fmla="*/ 574 h 57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20" h="574">
                  <a:moveTo>
                    <a:pt x="111" y="271"/>
                  </a:moveTo>
                  <a:lnTo>
                    <a:pt x="193" y="314"/>
                  </a:lnTo>
                  <a:lnTo>
                    <a:pt x="246" y="398"/>
                  </a:lnTo>
                  <a:lnTo>
                    <a:pt x="264" y="474"/>
                  </a:lnTo>
                  <a:lnTo>
                    <a:pt x="263" y="536"/>
                  </a:lnTo>
                  <a:lnTo>
                    <a:pt x="256" y="574"/>
                  </a:lnTo>
                  <a:lnTo>
                    <a:pt x="319" y="538"/>
                  </a:lnTo>
                  <a:lnTo>
                    <a:pt x="371" y="516"/>
                  </a:lnTo>
                  <a:lnTo>
                    <a:pt x="433" y="508"/>
                  </a:lnTo>
                  <a:lnTo>
                    <a:pt x="364" y="498"/>
                  </a:lnTo>
                  <a:lnTo>
                    <a:pt x="342" y="467"/>
                  </a:lnTo>
                  <a:lnTo>
                    <a:pt x="283" y="434"/>
                  </a:lnTo>
                  <a:lnTo>
                    <a:pt x="280" y="406"/>
                  </a:lnTo>
                  <a:lnTo>
                    <a:pt x="297" y="367"/>
                  </a:lnTo>
                  <a:lnTo>
                    <a:pt x="333" y="369"/>
                  </a:lnTo>
                  <a:lnTo>
                    <a:pt x="359" y="345"/>
                  </a:lnTo>
                  <a:lnTo>
                    <a:pt x="382" y="336"/>
                  </a:lnTo>
                  <a:lnTo>
                    <a:pt x="435" y="338"/>
                  </a:lnTo>
                  <a:lnTo>
                    <a:pt x="470" y="285"/>
                  </a:lnTo>
                  <a:lnTo>
                    <a:pt x="433" y="250"/>
                  </a:lnTo>
                  <a:lnTo>
                    <a:pt x="380" y="256"/>
                  </a:lnTo>
                  <a:lnTo>
                    <a:pt x="330" y="253"/>
                  </a:lnTo>
                  <a:lnTo>
                    <a:pt x="362" y="213"/>
                  </a:lnTo>
                  <a:lnTo>
                    <a:pt x="406" y="183"/>
                  </a:lnTo>
                  <a:lnTo>
                    <a:pt x="440" y="175"/>
                  </a:lnTo>
                  <a:lnTo>
                    <a:pt x="520" y="176"/>
                  </a:lnTo>
                  <a:lnTo>
                    <a:pt x="454" y="164"/>
                  </a:lnTo>
                  <a:lnTo>
                    <a:pt x="382" y="167"/>
                  </a:lnTo>
                  <a:lnTo>
                    <a:pt x="331" y="182"/>
                  </a:lnTo>
                  <a:lnTo>
                    <a:pt x="334" y="136"/>
                  </a:lnTo>
                  <a:lnTo>
                    <a:pt x="297" y="148"/>
                  </a:lnTo>
                  <a:lnTo>
                    <a:pt x="278" y="183"/>
                  </a:lnTo>
                  <a:lnTo>
                    <a:pt x="244" y="206"/>
                  </a:lnTo>
                  <a:lnTo>
                    <a:pt x="227" y="153"/>
                  </a:lnTo>
                  <a:lnTo>
                    <a:pt x="200" y="133"/>
                  </a:lnTo>
                  <a:lnTo>
                    <a:pt x="188" y="81"/>
                  </a:lnTo>
                  <a:lnTo>
                    <a:pt x="164" y="84"/>
                  </a:lnTo>
                  <a:lnTo>
                    <a:pt x="139" y="112"/>
                  </a:lnTo>
                  <a:lnTo>
                    <a:pt x="140" y="0"/>
                  </a:lnTo>
                  <a:lnTo>
                    <a:pt x="84" y="40"/>
                  </a:lnTo>
                  <a:lnTo>
                    <a:pt x="66" y="108"/>
                  </a:lnTo>
                  <a:lnTo>
                    <a:pt x="74" y="153"/>
                  </a:lnTo>
                  <a:lnTo>
                    <a:pt x="89" y="167"/>
                  </a:lnTo>
                  <a:lnTo>
                    <a:pt x="144" y="145"/>
                  </a:lnTo>
                  <a:lnTo>
                    <a:pt x="137" y="176"/>
                  </a:lnTo>
                  <a:lnTo>
                    <a:pt x="96" y="204"/>
                  </a:lnTo>
                  <a:lnTo>
                    <a:pt x="79" y="178"/>
                  </a:lnTo>
                  <a:lnTo>
                    <a:pt x="45" y="210"/>
                  </a:lnTo>
                  <a:lnTo>
                    <a:pt x="0" y="218"/>
                  </a:lnTo>
                  <a:lnTo>
                    <a:pt x="35" y="272"/>
                  </a:lnTo>
                  <a:lnTo>
                    <a:pt x="111" y="2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7" name="Freeform 107">
              <a:extLst>
                <a:ext uri="{FF2B5EF4-FFF2-40B4-BE49-F238E27FC236}">
                  <a16:creationId xmlns:a16="http://schemas.microsoft.com/office/drawing/2014/main" id="{6E03614C-D3FD-4985-B7A6-B82D5694BF87}"/>
                </a:ext>
              </a:extLst>
            </p:cNvPr>
            <p:cNvSpPr>
              <a:spLocks/>
            </p:cNvSpPr>
            <p:nvPr/>
          </p:nvSpPr>
          <p:spPr bwMode="auto">
            <a:xfrm>
              <a:off x="5369" y="3747"/>
              <a:ext cx="108" cy="74"/>
            </a:xfrm>
            <a:custGeom>
              <a:avLst/>
              <a:gdLst>
                <a:gd name="T0" fmla="*/ 2 w 218"/>
                <a:gd name="T1" fmla="*/ 1 h 223"/>
                <a:gd name="T2" fmla="*/ 1 w 218"/>
                <a:gd name="T3" fmla="*/ 1 h 223"/>
                <a:gd name="T4" fmla="*/ 1 w 218"/>
                <a:gd name="T5" fmla="*/ 0 h 223"/>
                <a:gd name="T6" fmla="*/ 1 w 218"/>
                <a:gd name="T7" fmla="*/ 0 h 223"/>
                <a:gd name="T8" fmla="*/ 2 w 218"/>
                <a:gd name="T9" fmla="*/ 0 h 223"/>
                <a:gd name="T10" fmla="*/ 3 w 218"/>
                <a:gd name="T11" fmla="*/ 0 h 223"/>
                <a:gd name="T12" fmla="*/ 4 w 218"/>
                <a:gd name="T13" fmla="*/ 0 h 223"/>
                <a:gd name="T14" fmla="*/ 5 w 218"/>
                <a:gd name="T15" fmla="*/ 0 h 223"/>
                <a:gd name="T16" fmla="*/ 6 w 218"/>
                <a:gd name="T17" fmla="*/ 0 h 223"/>
                <a:gd name="T18" fmla="*/ 6 w 218"/>
                <a:gd name="T19" fmla="*/ 1 h 223"/>
                <a:gd name="T20" fmla="*/ 6 w 218"/>
                <a:gd name="T21" fmla="*/ 0 h 223"/>
                <a:gd name="T22" fmla="*/ 5 w 218"/>
                <a:gd name="T23" fmla="*/ 0 h 223"/>
                <a:gd name="T24" fmla="*/ 3 w 218"/>
                <a:gd name="T25" fmla="*/ 0 h 223"/>
                <a:gd name="T26" fmla="*/ 2 w 218"/>
                <a:gd name="T27" fmla="*/ 0 h 223"/>
                <a:gd name="T28" fmla="*/ 1 w 218"/>
                <a:gd name="T29" fmla="*/ 0 h 223"/>
                <a:gd name="T30" fmla="*/ 1 w 218"/>
                <a:gd name="T31" fmla="*/ 0 h 223"/>
                <a:gd name="T32" fmla="*/ 0 w 218"/>
                <a:gd name="T33" fmla="*/ 0 h 223"/>
                <a:gd name="T34" fmla="*/ 0 w 218"/>
                <a:gd name="T35" fmla="*/ 1 h 223"/>
                <a:gd name="T36" fmla="*/ 0 w 218"/>
                <a:gd name="T37" fmla="*/ 1 h 223"/>
                <a:gd name="T38" fmla="*/ 1 w 218"/>
                <a:gd name="T39" fmla="*/ 1 h 223"/>
                <a:gd name="T40" fmla="*/ 1 w 218"/>
                <a:gd name="T41" fmla="*/ 1 h 223"/>
                <a:gd name="T42" fmla="*/ 2 w 218"/>
                <a:gd name="T43" fmla="*/ 1 h 223"/>
                <a:gd name="T44" fmla="*/ 2 w 218"/>
                <a:gd name="T45" fmla="*/ 1 h 223"/>
                <a:gd name="T46" fmla="*/ 2 w 218"/>
                <a:gd name="T47" fmla="*/ 1 h 2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18"/>
                <a:gd name="T73" fmla="*/ 0 h 223"/>
                <a:gd name="T74" fmla="*/ 218 w 218"/>
                <a:gd name="T75" fmla="*/ 223 h 2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18" h="223">
                  <a:moveTo>
                    <a:pt x="70" y="201"/>
                  </a:moveTo>
                  <a:lnTo>
                    <a:pt x="56" y="161"/>
                  </a:lnTo>
                  <a:lnTo>
                    <a:pt x="53" y="120"/>
                  </a:lnTo>
                  <a:lnTo>
                    <a:pt x="63" y="72"/>
                  </a:lnTo>
                  <a:lnTo>
                    <a:pt x="85" y="40"/>
                  </a:lnTo>
                  <a:lnTo>
                    <a:pt x="117" y="25"/>
                  </a:lnTo>
                  <a:lnTo>
                    <a:pt x="150" y="29"/>
                  </a:lnTo>
                  <a:lnTo>
                    <a:pt x="175" y="47"/>
                  </a:lnTo>
                  <a:lnTo>
                    <a:pt x="194" y="69"/>
                  </a:lnTo>
                  <a:lnTo>
                    <a:pt x="218" y="124"/>
                  </a:lnTo>
                  <a:lnTo>
                    <a:pt x="211" y="60"/>
                  </a:lnTo>
                  <a:lnTo>
                    <a:pt x="174" y="13"/>
                  </a:lnTo>
                  <a:lnTo>
                    <a:pt x="122" y="0"/>
                  </a:lnTo>
                  <a:lnTo>
                    <a:pt x="75" y="13"/>
                  </a:lnTo>
                  <a:lnTo>
                    <a:pt x="38" y="57"/>
                  </a:lnTo>
                  <a:lnTo>
                    <a:pt x="32" y="117"/>
                  </a:lnTo>
                  <a:lnTo>
                    <a:pt x="0" y="102"/>
                  </a:lnTo>
                  <a:lnTo>
                    <a:pt x="3" y="136"/>
                  </a:lnTo>
                  <a:lnTo>
                    <a:pt x="14" y="170"/>
                  </a:lnTo>
                  <a:lnTo>
                    <a:pt x="36" y="192"/>
                  </a:lnTo>
                  <a:lnTo>
                    <a:pt x="61" y="214"/>
                  </a:lnTo>
                  <a:lnTo>
                    <a:pt x="93" y="223"/>
                  </a:lnTo>
                  <a:lnTo>
                    <a:pt x="70"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8" name="Freeform 108">
              <a:extLst>
                <a:ext uri="{FF2B5EF4-FFF2-40B4-BE49-F238E27FC236}">
                  <a16:creationId xmlns:a16="http://schemas.microsoft.com/office/drawing/2014/main" id="{B518F969-D0FF-4E65-ACA7-B94898DE69DC}"/>
                </a:ext>
              </a:extLst>
            </p:cNvPr>
            <p:cNvSpPr>
              <a:spLocks/>
            </p:cNvSpPr>
            <p:nvPr/>
          </p:nvSpPr>
          <p:spPr bwMode="auto">
            <a:xfrm>
              <a:off x="5339" y="3787"/>
              <a:ext cx="186" cy="151"/>
            </a:xfrm>
            <a:custGeom>
              <a:avLst/>
              <a:gdLst>
                <a:gd name="T0" fmla="*/ 4 w 373"/>
                <a:gd name="T1" fmla="*/ 1 h 452"/>
                <a:gd name="T2" fmla="*/ 2 w 373"/>
                <a:gd name="T3" fmla="*/ 0 h 452"/>
                <a:gd name="T4" fmla="*/ 1 w 373"/>
                <a:gd name="T5" fmla="*/ 0 h 452"/>
                <a:gd name="T6" fmla="*/ 0 w 373"/>
                <a:gd name="T7" fmla="*/ 0 h 452"/>
                <a:gd name="T8" fmla="*/ 0 w 373"/>
                <a:gd name="T9" fmla="*/ 0 h 452"/>
                <a:gd name="T10" fmla="*/ 0 w 373"/>
                <a:gd name="T11" fmla="*/ 0 h 452"/>
                <a:gd name="T12" fmla="*/ 1 w 373"/>
                <a:gd name="T13" fmla="*/ 0 h 452"/>
                <a:gd name="T14" fmla="*/ 2 w 373"/>
                <a:gd name="T15" fmla="*/ 1 h 452"/>
                <a:gd name="T16" fmla="*/ 0 w 373"/>
                <a:gd name="T17" fmla="*/ 1 h 452"/>
                <a:gd name="T18" fmla="*/ 3 w 373"/>
                <a:gd name="T19" fmla="*/ 1 h 452"/>
                <a:gd name="T20" fmla="*/ 5 w 373"/>
                <a:gd name="T21" fmla="*/ 1 h 452"/>
                <a:gd name="T22" fmla="*/ 7 w 373"/>
                <a:gd name="T23" fmla="*/ 1 h 452"/>
                <a:gd name="T24" fmla="*/ 9 w 373"/>
                <a:gd name="T25" fmla="*/ 1 h 452"/>
                <a:gd name="T26" fmla="*/ 10 w 373"/>
                <a:gd name="T27" fmla="*/ 1 h 452"/>
                <a:gd name="T28" fmla="*/ 11 w 373"/>
                <a:gd name="T29" fmla="*/ 1 h 452"/>
                <a:gd name="T30" fmla="*/ 11 w 373"/>
                <a:gd name="T31" fmla="*/ 1 h 452"/>
                <a:gd name="T32" fmla="*/ 10 w 373"/>
                <a:gd name="T33" fmla="*/ 1 h 452"/>
                <a:gd name="T34" fmla="*/ 10 w 373"/>
                <a:gd name="T35" fmla="*/ 2 h 452"/>
                <a:gd name="T36" fmla="*/ 9 w 373"/>
                <a:gd name="T37" fmla="*/ 2 h 452"/>
                <a:gd name="T38" fmla="*/ 7 w 373"/>
                <a:gd name="T39" fmla="*/ 2 h 452"/>
                <a:gd name="T40" fmla="*/ 7 w 373"/>
                <a:gd name="T41" fmla="*/ 2 h 452"/>
                <a:gd name="T42" fmla="*/ 8 w 373"/>
                <a:gd name="T43" fmla="*/ 2 h 452"/>
                <a:gd name="T44" fmla="*/ 10 w 373"/>
                <a:gd name="T45" fmla="*/ 2 h 452"/>
                <a:gd name="T46" fmla="*/ 11 w 373"/>
                <a:gd name="T47" fmla="*/ 2 h 452"/>
                <a:gd name="T48" fmla="*/ 11 w 373"/>
                <a:gd name="T49" fmla="*/ 1 h 452"/>
                <a:gd name="T50" fmla="*/ 11 w 373"/>
                <a:gd name="T51" fmla="*/ 1 h 452"/>
                <a:gd name="T52" fmla="*/ 11 w 373"/>
                <a:gd name="T53" fmla="*/ 1 h 452"/>
                <a:gd name="T54" fmla="*/ 10 w 373"/>
                <a:gd name="T55" fmla="*/ 1 h 452"/>
                <a:gd name="T56" fmla="*/ 9 w 373"/>
                <a:gd name="T57" fmla="*/ 1 h 452"/>
                <a:gd name="T58" fmla="*/ 7 w 373"/>
                <a:gd name="T59" fmla="*/ 1 h 452"/>
                <a:gd name="T60" fmla="*/ 8 w 373"/>
                <a:gd name="T61" fmla="*/ 0 h 452"/>
                <a:gd name="T62" fmla="*/ 8 w 373"/>
                <a:gd name="T63" fmla="*/ 0 h 452"/>
                <a:gd name="T64" fmla="*/ 8 w 373"/>
                <a:gd name="T65" fmla="*/ 0 h 452"/>
                <a:gd name="T66" fmla="*/ 7 w 373"/>
                <a:gd name="T67" fmla="*/ 0 h 452"/>
                <a:gd name="T68" fmla="*/ 7 w 373"/>
                <a:gd name="T69" fmla="*/ 0 h 452"/>
                <a:gd name="T70" fmla="*/ 6 w 373"/>
                <a:gd name="T71" fmla="*/ 0 h 452"/>
                <a:gd name="T72" fmla="*/ 5 w 373"/>
                <a:gd name="T73" fmla="*/ 0 h 452"/>
                <a:gd name="T74" fmla="*/ 6 w 373"/>
                <a:gd name="T75" fmla="*/ 0 h 452"/>
                <a:gd name="T76" fmla="*/ 5 w 373"/>
                <a:gd name="T77" fmla="*/ 1 h 452"/>
                <a:gd name="T78" fmla="*/ 5 w 373"/>
                <a:gd name="T79" fmla="*/ 1 h 452"/>
                <a:gd name="T80" fmla="*/ 4 w 373"/>
                <a:gd name="T81" fmla="*/ 1 h 452"/>
                <a:gd name="T82" fmla="*/ 4 w 373"/>
                <a:gd name="T83" fmla="*/ 1 h 4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73"/>
                <a:gd name="T127" fmla="*/ 0 h 452"/>
                <a:gd name="T128" fmla="*/ 373 w 373"/>
                <a:gd name="T129" fmla="*/ 452 h 4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73" h="452">
                  <a:moveTo>
                    <a:pt x="135" y="129"/>
                  </a:moveTo>
                  <a:lnTo>
                    <a:pt x="84" y="101"/>
                  </a:lnTo>
                  <a:lnTo>
                    <a:pt x="55" y="73"/>
                  </a:lnTo>
                  <a:lnTo>
                    <a:pt x="25" y="33"/>
                  </a:lnTo>
                  <a:lnTo>
                    <a:pt x="2" y="0"/>
                  </a:lnTo>
                  <a:lnTo>
                    <a:pt x="19" y="52"/>
                  </a:lnTo>
                  <a:lnTo>
                    <a:pt x="50" y="95"/>
                  </a:lnTo>
                  <a:lnTo>
                    <a:pt x="82" y="129"/>
                  </a:lnTo>
                  <a:lnTo>
                    <a:pt x="0" y="141"/>
                  </a:lnTo>
                  <a:lnTo>
                    <a:pt x="118" y="142"/>
                  </a:lnTo>
                  <a:lnTo>
                    <a:pt x="185" y="150"/>
                  </a:lnTo>
                  <a:lnTo>
                    <a:pt x="232" y="162"/>
                  </a:lnTo>
                  <a:lnTo>
                    <a:pt x="301" y="197"/>
                  </a:lnTo>
                  <a:lnTo>
                    <a:pt x="336" y="230"/>
                  </a:lnTo>
                  <a:lnTo>
                    <a:pt x="356" y="267"/>
                  </a:lnTo>
                  <a:lnTo>
                    <a:pt x="358" y="293"/>
                  </a:lnTo>
                  <a:lnTo>
                    <a:pt x="351" y="336"/>
                  </a:lnTo>
                  <a:lnTo>
                    <a:pt x="329" y="381"/>
                  </a:lnTo>
                  <a:lnTo>
                    <a:pt x="295" y="420"/>
                  </a:lnTo>
                  <a:lnTo>
                    <a:pt x="249" y="440"/>
                  </a:lnTo>
                  <a:lnTo>
                    <a:pt x="246" y="452"/>
                  </a:lnTo>
                  <a:lnTo>
                    <a:pt x="286" y="438"/>
                  </a:lnTo>
                  <a:lnTo>
                    <a:pt x="327" y="406"/>
                  </a:lnTo>
                  <a:lnTo>
                    <a:pt x="356" y="366"/>
                  </a:lnTo>
                  <a:lnTo>
                    <a:pt x="370" y="320"/>
                  </a:lnTo>
                  <a:lnTo>
                    <a:pt x="373" y="283"/>
                  </a:lnTo>
                  <a:lnTo>
                    <a:pt x="359" y="242"/>
                  </a:lnTo>
                  <a:lnTo>
                    <a:pt x="333" y="209"/>
                  </a:lnTo>
                  <a:lnTo>
                    <a:pt x="292" y="169"/>
                  </a:lnTo>
                  <a:lnTo>
                    <a:pt x="254" y="153"/>
                  </a:lnTo>
                  <a:lnTo>
                    <a:pt x="268" y="113"/>
                  </a:lnTo>
                  <a:lnTo>
                    <a:pt x="277" y="62"/>
                  </a:lnTo>
                  <a:lnTo>
                    <a:pt x="260" y="99"/>
                  </a:lnTo>
                  <a:lnTo>
                    <a:pt x="235" y="110"/>
                  </a:lnTo>
                  <a:lnTo>
                    <a:pt x="237" y="76"/>
                  </a:lnTo>
                  <a:lnTo>
                    <a:pt x="217" y="86"/>
                  </a:lnTo>
                  <a:lnTo>
                    <a:pt x="185" y="88"/>
                  </a:lnTo>
                  <a:lnTo>
                    <a:pt x="193" y="104"/>
                  </a:lnTo>
                  <a:lnTo>
                    <a:pt x="179" y="126"/>
                  </a:lnTo>
                  <a:lnTo>
                    <a:pt x="164" y="132"/>
                  </a:lnTo>
                  <a:lnTo>
                    <a:pt x="135"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39" name="Freeform 109">
              <a:extLst>
                <a:ext uri="{FF2B5EF4-FFF2-40B4-BE49-F238E27FC236}">
                  <a16:creationId xmlns:a16="http://schemas.microsoft.com/office/drawing/2014/main" id="{9FA7D3E4-74FF-4AA4-A177-021AE5E77BB8}"/>
                </a:ext>
              </a:extLst>
            </p:cNvPr>
            <p:cNvSpPr>
              <a:spLocks/>
            </p:cNvSpPr>
            <p:nvPr/>
          </p:nvSpPr>
          <p:spPr bwMode="auto">
            <a:xfrm>
              <a:off x="5411" y="3764"/>
              <a:ext cx="59" cy="50"/>
            </a:xfrm>
            <a:custGeom>
              <a:avLst/>
              <a:gdLst>
                <a:gd name="T0" fmla="*/ 1 w 118"/>
                <a:gd name="T1" fmla="*/ 1 h 149"/>
                <a:gd name="T2" fmla="*/ 1 w 118"/>
                <a:gd name="T3" fmla="*/ 1 h 149"/>
                <a:gd name="T4" fmla="*/ 0 w 118"/>
                <a:gd name="T5" fmla="*/ 0 h 149"/>
                <a:gd name="T6" fmla="*/ 0 w 118"/>
                <a:gd name="T7" fmla="*/ 0 h 149"/>
                <a:gd name="T8" fmla="*/ 1 w 118"/>
                <a:gd name="T9" fmla="*/ 0 h 149"/>
                <a:gd name="T10" fmla="*/ 1 w 118"/>
                <a:gd name="T11" fmla="*/ 0 h 149"/>
                <a:gd name="T12" fmla="*/ 2 w 118"/>
                <a:gd name="T13" fmla="*/ 0 h 149"/>
                <a:gd name="T14" fmla="*/ 3 w 118"/>
                <a:gd name="T15" fmla="*/ 0 h 149"/>
                <a:gd name="T16" fmla="*/ 2 w 118"/>
                <a:gd name="T17" fmla="*/ 0 h 149"/>
                <a:gd name="T18" fmla="*/ 1 w 118"/>
                <a:gd name="T19" fmla="*/ 0 h 149"/>
                <a:gd name="T20" fmla="*/ 2 w 118"/>
                <a:gd name="T21" fmla="*/ 0 h 149"/>
                <a:gd name="T22" fmla="*/ 3 w 118"/>
                <a:gd name="T23" fmla="*/ 0 h 149"/>
                <a:gd name="T24" fmla="*/ 3 w 118"/>
                <a:gd name="T25" fmla="*/ 0 h 149"/>
                <a:gd name="T26" fmla="*/ 4 w 118"/>
                <a:gd name="T27" fmla="*/ 0 h 149"/>
                <a:gd name="T28" fmla="*/ 4 w 118"/>
                <a:gd name="T29" fmla="*/ 0 h 149"/>
                <a:gd name="T30" fmla="*/ 3 w 118"/>
                <a:gd name="T31" fmla="*/ 0 h 149"/>
                <a:gd name="T32" fmla="*/ 2 w 118"/>
                <a:gd name="T33" fmla="*/ 1 h 149"/>
                <a:gd name="T34" fmla="*/ 2 w 118"/>
                <a:gd name="T35" fmla="*/ 1 h 149"/>
                <a:gd name="T36" fmla="*/ 1 w 118"/>
                <a:gd name="T37" fmla="*/ 1 h 149"/>
                <a:gd name="T38" fmla="*/ 1 w 118"/>
                <a:gd name="T39" fmla="*/ 1 h 1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149"/>
                <a:gd name="T62" fmla="*/ 118 w 118"/>
                <a:gd name="T63" fmla="*/ 149 h 1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149">
                  <a:moveTo>
                    <a:pt x="26" y="149"/>
                  </a:moveTo>
                  <a:lnTo>
                    <a:pt x="8" y="123"/>
                  </a:lnTo>
                  <a:lnTo>
                    <a:pt x="0" y="87"/>
                  </a:lnTo>
                  <a:lnTo>
                    <a:pt x="0" y="51"/>
                  </a:lnTo>
                  <a:lnTo>
                    <a:pt x="8" y="20"/>
                  </a:lnTo>
                  <a:lnTo>
                    <a:pt x="22" y="6"/>
                  </a:lnTo>
                  <a:lnTo>
                    <a:pt x="43" y="0"/>
                  </a:lnTo>
                  <a:lnTo>
                    <a:pt x="73" y="11"/>
                  </a:lnTo>
                  <a:lnTo>
                    <a:pt x="60" y="36"/>
                  </a:lnTo>
                  <a:lnTo>
                    <a:pt x="24" y="73"/>
                  </a:lnTo>
                  <a:lnTo>
                    <a:pt x="55" y="75"/>
                  </a:lnTo>
                  <a:lnTo>
                    <a:pt x="80" y="61"/>
                  </a:lnTo>
                  <a:lnTo>
                    <a:pt x="94" y="29"/>
                  </a:lnTo>
                  <a:lnTo>
                    <a:pt x="115" y="60"/>
                  </a:lnTo>
                  <a:lnTo>
                    <a:pt x="118" y="85"/>
                  </a:lnTo>
                  <a:lnTo>
                    <a:pt x="92" y="101"/>
                  </a:lnTo>
                  <a:lnTo>
                    <a:pt x="58" y="127"/>
                  </a:lnTo>
                  <a:lnTo>
                    <a:pt x="46" y="141"/>
                  </a:lnTo>
                  <a:lnTo>
                    <a:pt x="26"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0" name="Freeform 110">
              <a:extLst>
                <a:ext uri="{FF2B5EF4-FFF2-40B4-BE49-F238E27FC236}">
                  <a16:creationId xmlns:a16="http://schemas.microsoft.com/office/drawing/2014/main" id="{CE67AA03-CDCC-4987-98AA-AFB2718C7AF2}"/>
                </a:ext>
              </a:extLst>
            </p:cNvPr>
            <p:cNvSpPr>
              <a:spLocks/>
            </p:cNvSpPr>
            <p:nvPr/>
          </p:nvSpPr>
          <p:spPr bwMode="auto">
            <a:xfrm>
              <a:off x="5472" y="3746"/>
              <a:ext cx="35" cy="63"/>
            </a:xfrm>
            <a:custGeom>
              <a:avLst/>
              <a:gdLst>
                <a:gd name="T0" fmla="*/ 0 w 72"/>
                <a:gd name="T1" fmla="*/ 0 h 189"/>
                <a:gd name="T2" fmla="*/ 1 w 72"/>
                <a:gd name="T3" fmla="*/ 0 h 189"/>
                <a:gd name="T4" fmla="*/ 1 w 72"/>
                <a:gd name="T5" fmla="*/ 1 h 189"/>
                <a:gd name="T6" fmla="*/ 1 w 72"/>
                <a:gd name="T7" fmla="*/ 1 h 189"/>
                <a:gd name="T8" fmla="*/ 2 w 72"/>
                <a:gd name="T9" fmla="*/ 1 h 189"/>
                <a:gd name="T10" fmla="*/ 2 w 72"/>
                <a:gd name="T11" fmla="*/ 0 h 189"/>
                <a:gd name="T12" fmla="*/ 1 w 72"/>
                <a:gd name="T13" fmla="*/ 0 h 189"/>
                <a:gd name="T14" fmla="*/ 0 w 72"/>
                <a:gd name="T15" fmla="*/ 0 h 189"/>
                <a:gd name="T16" fmla="*/ 0 w 72"/>
                <a:gd name="T17" fmla="*/ 0 h 1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189"/>
                <a:gd name="T29" fmla="*/ 72 w 72"/>
                <a:gd name="T30" fmla="*/ 189 h 1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189">
                  <a:moveTo>
                    <a:pt x="0" y="0"/>
                  </a:moveTo>
                  <a:lnTo>
                    <a:pt x="46" y="76"/>
                  </a:lnTo>
                  <a:lnTo>
                    <a:pt x="58" y="142"/>
                  </a:lnTo>
                  <a:lnTo>
                    <a:pt x="56" y="189"/>
                  </a:lnTo>
                  <a:lnTo>
                    <a:pt x="72" y="133"/>
                  </a:lnTo>
                  <a:lnTo>
                    <a:pt x="72" y="80"/>
                  </a:lnTo>
                  <a:lnTo>
                    <a:pt x="49" y="3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1" name="Freeform 111">
              <a:extLst>
                <a:ext uri="{FF2B5EF4-FFF2-40B4-BE49-F238E27FC236}">
                  <a16:creationId xmlns:a16="http://schemas.microsoft.com/office/drawing/2014/main" id="{3F0EF11F-341E-4EDE-941E-E18ADFC99CDC}"/>
                </a:ext>
              </a:extLst>
            </p:cNvPr>
            <p:cNvSpPr>
              <a:spLocks/>
            </p:cNvSpPr>
            <p:nvPr/>
          </p:nvSpPr>
          <p:spPr bwMode="auto">
            <a:xfrm>
              <a:off x="5295" y="3844"/>
              <a:ext cx="207" cy="84"/>
            </a:xfrm>
            <a:custGeom>
              <a:avLst/>
              <a:gdLst>
                <a:gd name="T0" fmla="*/ 2 w 413"/>
                <a:gd name="T1" fmla="*/ 0 h 253"/>
                <a:gd name="T2" fmla="*/ 3 w 413"/>
                <a:gd name="T3" fmla="*/ 0 h 253"/>
                <a:gd name="T4" fmla="*/ 6 w 413"/>
                <a:gd name="T5" fmla="*/ 0 h 253"/>
                <a:gd name="T6" fmla="*/ 7 w 413"/>
                <a:gd name="T7" fmla="*/ 0 h 253"/>
                <a:gd name="T8" fmla="*/ 10 w 413"/>
                <a:gd name="T9" fmla="*/ 0 h 253"/>
                <a:gd name="T10" fmla="*/ 11 w 413"/>
                <a:gd name="T11" fmla="*/ 0 h 253"/>
                <a:gd name="T12" fmla="*/ 12 w 413"/>
                <a:gd name="T13" fmla="*/ 0 h 253"/>
                <a:gd name="T14" fmla="*/ 13 w 413"/>
                <a:gd name="T15" fmla="*/ 0 h 253"/>
                <a:gd name="T16" fmla="*/ 13 w 413"/>
                <a:gd name="T17" fmla="*/ 1 h 253"/>
                <a:gd name="T18" fmla="*/ 13 w 413"/>
                <a:gd name="T19" fmla="*/ 1 h 253"/>
                <a:gd name="T20" fmla="*/ 12 w 413"/>
                <a:gd name="T21" fmla="*/ 1 h 253"/>
                <a:gd name="T22" fmla="*/ 11 w 413"/>
                <a:gd name="T23" fmla="*/ 1 h 253"/>
                <a:gd name="T24" fmla="*/ 8 w 413"/>
                <a:gd name="T25" fmla="*/ 1 h 253"/>
                <a:gd name="T26" fmla="*/ 6 w 413"/>
                <a:gd name="T27" fmla="*/ 1 h 253"/>
                <a:gd name="T28" fmla="*/ 4 w 413"/>
                <a:gd name="T29" fmla="*/ 1 h 253"/>
                <a:gd name="T30" fmla="*/ 1 w 413"/>
                <a:gd name="T31" fmla="*/ 1 h 253"/>
                <a:gd name="T32" fmla="*/ 0 w 413"/>
                <a:gd name="T33" fmla="*/ 1 h 253"/>
                <a:gd name="T34" fmla="*/ 2 w 413"/>
                <a:gd name="T35" fmla="*/ 1 h 253"/>
                <a:gd name="T36" fmla="*/ 4 w 413"/>
                <a:gd name="T37" fmla="*/ 1 h 253"/>
                <a:gd name="T38" fmla="*/ 6 w 413"/>
                <a:gd name="T39" fmla="*/ 1 h 253"/>
                <a:gd name="T40" fmla="*/ 8 w 413"/>
                <a:gd name="T41" fmla="*/ 1 h 253"/>
                <a:gd name="T42" fmla="*/ 10 w 413"/>
                <a:gd name="T43" fmla="*/ 1 h 253"/>
                <a:gd name="T44" fmla="*/ 11 w 413"/>
                <a:gd name="T45" fmla="*/ 1 h 253"/>
                <a:gd name="T46" fmla="*/ 11 w 413"/>
                <a:gd name="T47" fmla="*/ 1 h 253"/>
                <a:gd name="T48" fmla="*/ 10 w 413"/>
                <a:gd name="T49" fmla="*/ 1 h 253"/>
                <a:gd name="T50" fmla="*/ 9 w 413"/>
                <a:gd name="T51" fmla="*/ 0 h 253"/>
                <a:gd name="T52" fmla="*/ 8 w 413"/>
                <a:gd name="T53" fmla="*/ 0 h 253"/>
                <a:gd name="T54" fmla="*/ 6 w 413"/>
                <a:gd name="T55" fmla="*/ 0 h 253"/>
                <a:gd name="T56" fmla="*/ 6 w 413"/>
                <a:gd name="T57" fmla="*/ 0 h 253"/>
                <a:gd name="T58" fmla="*/ 5 w 413"/>
                <a:gd name="T59" fmla="*/ 0 h 253"/>
                <a:gd name="T60" fmla="*/ 4 w 413"/>
                <a:gd name="T61" fmla="*/ 0 h 253"/>
                <a:gd name="T62" fmla="*/ 3 w 413"/>
                <a:gd name="T63" fmla="*/ 0 h 253"/>
                <a:gd name="T64" fmla="*/ 2 w 413"/>
                <a:gd name="T65" fmla="*/ 0 h 253"/>
                <a:gd name="T66" fmla="*/ 2 w 413"/>
                <a:gd name="T67" fmla="*/ 0 h 2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3"/>
                <a:gd name="T103" fmla="*/ 0 h 253"/>
                <a:gd name="T104" fmla="*/ 413 w 413"/>
                <a:gd name="T105" fmla="*/ 253 h 2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3" h="253">
                  <a:moveTo>
                    <a:pt x="37" y="0"/>
                  </a:moveTo>
                  <a:lnTo>
                    <a:pt x="89" y="3"/>
                  </a:lnTo>
                  <a:lnTo>
                    <a:pt x="168" y="3"/>
                  </a:lnTo>
                  <a:lnTo>
                    <a:pt x="222" y="6"/>
                  </a:lnTo>
                  <a:lnTo>
                    <a:pt x="290" y="21"/>
                  </a:lnTo>
                  <a:lnTo>
                    <a:pt x="344" y="40"/>
                  </a:lnTo>
                  <a:lnTo>
                    <a:pt x="382" y="64"/>
                  </a:lnTo>
                  <a:lnTo>
                    <a:pt x="408" y="98"/>
                  </a:lnTo>
                  <a:lnTo>
                    <a:pt x="413" y="128"/>
                  </a:lnTo>
                  <a:lnTo>
                    <a:pt x="400" y="164"/>
                  </a:lnTo>
                  <a:lnTo>
                    <a:pt x="384" y="197"/>
                  </a:lnTo>
                  <a:lnTo>
                    <a:pt x="339" y="222"/>
                  </a:lnTo>
                  <a:lnTo>
                    <a:pt x="244" y="225"/>
                  </a:lnTo>
                  <a:lnTo>
                    <a:pt x="179" y="224"/>
                  </a:lnTo>
                  <a:lnTo>
                    <a:pt x="106" y="231"/>
                  </a:lnTo>
                  <a:lnTo>
                    <a:pt x="21" y="253"/>
                  </a:lnTo>
                  <a:lnTo>
                    <a:pt x="0" y="242"/>
                  </a:lnTo>
                  <a:lnTo>
                    <a:pt x="58" y="228"/>
                  </a:lnTo>
                  <a:lnTo>
                    <a:pt x="119" y="216"/>
                  </a:lnTo>
                  <a:lnTo>
                    <a:pt x="177" y="212"/>
                  </a:lnTo>
                  <a:lnTo>
                    <a:pt x="232" y="209"/>
                  </a:lnTo>
                  <a:lnTo>
                    <a:pt x="293" y="212"/>
                  </a:lnTo>
                  <a:lnTo>
                    <a:pt x="335" y="202"/>
                  </a:lnTo>
                  <a:lnTo>
                    <a:pt x="329" y="164"/>
                  </a:lnTo>
                  <a:lnTo>
                    <a:pt x="309" y="126"/>
                  </a:lnTo>
                  <a:lnTo>
                    <a:pt x="283" y="89"/>
                  </a:lnTo>
                  <a:lnTo>
                    <a:pt x="232" y="49"/>
                  </a:lnTo>
                  <a:lnTo>
                    <a:pt x="171" y="22"/>
                  </a:lnTo>
                  <a:lnTo>
                    <a:pt x="176" y="64"/>
                  </a:lnTo>
                  <a:lnTo>
                    <a:pt x="139" y="37"/>
                  </a:lnTo>
                  <a:lnTo>
                    <a:pt x="101" y="19"/>
                  </a:lnTo>
                  <a:lnTo>
                    <a:pt x="72" y="8"/>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2" name="Freeform 112">
              <a:extLst>
                <a:ext uri="{FF2B5EF4-FFF2-40B4-BE49-F238E27FC236}">
                  <a16:creationId xmlns:a16="http://schemas.microsoft.com/office/drawing/2014/main" id="{D337E26F-754C-4CCF-A7A0-C1CB78A90911}"/>
                </a:ext>
              </a:extLst>
            </p:cNvPr>
            <p:cNvSpPr>
              <a:spLocks/>
            </p:cNvSpPr>
            <p:nvPr/>
          </p:nvSpPr>
          <p:spPr bwMode="auto">
            <a:xfrm>
              <a:off x="5305" y="3776"/>
              <a:ext cx="59" cy="57"/>
            </a:xfrm>
            <a:custGeom>
              <a:avLst/>
              <a:gdLst>
                <a:gd name="T0" fmla="*/ 1 w 118"/>
                <a:gd name="T1" fmla="*/ 0 h 172"/>
                <a:gd name="T2" fmla="*/ 2 w 118"/>
                <a:gd name="T3" fmla="*/ 0 h 172"/>
                <a:gd name="T4" fmla="*/ 3 w 118"/>
                <a:gd name="T5" fmla="*/ 0 h 172"/>
                <a:gd name="T6" fmla="*/ 4 w 118"/>
                <a:gd name="T7" fmla="*/ 1 h 172"/>
                <a:gd name="T8" fmla="*/ 4 w 118"/>
                <a:gd name="T9" fmla="*/ 1 h 172"/>
                <a:gd name="T10" fmla="*/ 2 w 118"/>
                <a:gd name="T11" fmla="*/ 0 h 172"/>
                <a:gd name="T12" fmla="*/ 1 w 118"/>
                <a:gd name="T13" fmla="*/ 0 h 172"/>
                <a:gd name="T14" fmla="*/ 0 w 118"/>
                <a:gd name="T15" fmla="*/ 0 h 172"/>
                <a:gd name="T16" fmla="*/ 1 w 118"/>
                <a:gd name="T17" fmla="*/ 0 h 172"/>
                <a:gd name="T18" fmla="*/ 1 w 118"/>
                <a:gd name="T19" fmla="*/ 0 h 1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172"/>
                <a:gd name="T32" fmla="*/ 118 w 118"/>
                <a:gd name="T33" fmla="*/ 172 h 1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172">
                  <a:moveTo>
                    <a:pt x="31" y="22"/>
                  </a:moveTo>
                  <a:lnTo>
                    <a:pt x="37" y="64"/>
                  </a:lnTo>
                  <a:lnTo>
                    <a:pt x="68" y="113"/>
                  </a:lnTo>
                  <a:lnTo>
                    <a:pt x="118" y="172"/>
                  </a:lnTo>
                  <a:lnTo>
                    <a:pt x="103" y="171"/>
                  </a:lnTo>
                  <a:lnTo>
                    <a:pt x="48" y="114"/>
                  </a:lnTo>
                  <a:lnTo>
                    <a:pt x="19" y="65"/>
                  </a:lnTo>
                  <a:lnTo>
                    <a:pt x="0" y="0"/>
                  </a:lnTo>
                  <a:lnTo>
                    <a:pt x="31"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3" name="Freeform 113">
              <a:extLst>
                <a:ext uri="{FF2B5EF4-FFF2-40B4-BE49-F238E27FC236}">
                  <a16:creationId xmlns:a16="http://schemas.microsoft.com/office/drawing/2014/main" id="{E5D196BC-6D93-4D82-B9F2-195D58260ACA}"/>
                </a:ext>
              </a:extLst>
            </p:cNvPr>
            <p:cNvSpPr>
              <a:spLocks/>
            </p:cNvSpPr>
            <p:nvPr/>
          </p:nvSpPr>
          <p:spPr bwMode="auto">
            <a:xfrm>
              <a:off x="5383" y="3879"/>
              <a:ext cx="25" cy="37"/>
            </a:xfrm>
            <a:custGeom>
              <a:avLst/>
              <a:gdLst>
                <a:gd name="T0" fmla="*/ 0 w 51"/>
                <a:gd name="T1" fmla="*/ 0 h 111"/>
                <a:gd name="T2" fmla="*/ 0 w 51"/>
                <a:gd name="T3" fmla="*/ 0 h 111"/>
                <a:gd name="T4" fmla="*/ 0 w 51"/>
                <a:gd name="T5" fmla="*/ 0 h 111"/>
                <a:gd name="T6" fmla="*/ 1 w 51"/>
                <a:gd name="T7" fmla="*/ 0 h 111"/>
                <a:gd name="T8" fmla="*/ 1 w 51"/>
                <a:gd name="T9" fmla="*/ 0 h 111"/>
                <a:gd name="T10" fmla="*/ 0 w 51"/>
                <a:gd name="T11" fmla="*/ 0 h 111"/>
                <a:gd name="T12" fmla="*/ 0 w 51"/>
                <a:gd name="T13" fmla="*/ 0 h 111"/>
                <a:gd name="T14" fmla="*/ 0 60000 65536"/>
                <a:gd name="T15" fmla="*/ 0 60000 65536"/>
                <a:gd name="T16" fmla="*/ 0 60000 65536"/>
                <a:gd name="T17" fmla="*/ 0 60000 65536"/>
                <a:gd name="T18" fmla="*/ 0 60000 65536"/>
                <a:gd name="T19" fmla="*/ 0 60000 65536"/>
                <a:gd name="T20" fmla="*/ 0 60000 65536"/>
                <a:gd name="T21" fmla="*/ 0 w 51"/>
                <a:gd name="T22" fmla="*/ 0 h 111"/>
                <a:gd name="T23" fmla="*/ 51 w 51"/>
                <a:gd name="T24" fmla="*/ 111 h 1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11">
                  <a:moveTo>
                    <a:pt x="15" y="110"/>
                  </a:moveTo>
                  <a:lnTo>
                    <a:pt x="10" y="62"/>
                  </a:lnTo>
                  <a:lnTo>
                    <a:pt x="0" y="0"/>
                  </a:lnTo>
                  <a:lnTo>
                    <a:pt x="36" y="64"/>
                  </a:lnTo>
                  <a:lnTo>
                    <a:pt x="51" y="111"/>
                  </a:lnTo>
                  <a:lnTo>
                    <a:pt x="15"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4" name="Freeform 114">
              <a:extLst>
                <a:ext uri="{FF2B5EF4-FFF2-40B4-BE49-F238E27FC236}">
                  <a16:creationId xmlns:a16="http://schemas.microsoft.com/office/drawing/2014/main" id="{E5B90C97-156E-4B0E-9F76-92A03B064AD3}"/>
                </a:ext>
              </a:extLst>
            </p:cNvPr>
            <p:cNvSpPr>
              <a:spLocks/>
            </p:cNvSpPr>
            <p:nvPr/>
          </p:nvSpPr>
          <p:spPr bwMode="auto">
            <a:xfrm>
              <a:off x="5391" y="3859"/>
              <a:ext cx="52" cy="57"/>
            </a:xfrm>
            <a:custGeom>
              <a:avLst/>
              <a:gdLst>
                <a:gd name="T0" fmla="*/ 3 w 104"/>
                <a:gd name="T1" fmla="*/ 1 h 170"/>
                <a:gd name="T2" fmla="*/ 2 w 104"/>
                <a:gd name="T3" fmla="*/ 0 h 170"/>
                <a:gd name="T4" fmla="*/ 1 w 104"/>
                <a:gd name="T5" fmla="*/ 0 h 170"/>
                <a:gd name="T6" fmla="*/ 0 w 104"/>
                <a:gd name="T7" fmla="*/ 0 h 170"/>
                <a:gd name="T8" fmla="*/ 1 w 104"/>
                <a:gd name="T9" fmla="*/ 0 h 170"/>
                <a:gd name="T10" fmla="*/ 2 w 104"/>
                <a:gd name="T11" fmla="*/ 0 h 170"/>
                <a:gd name="T12" fmla="*/ 3 w 104"/>
                <a:gd name="T13" fmla="*/ 1 h 170"/>
                <a:gd name="T14" fmla="*/ 3 w 104"/>
                <a:gd name="T15" fmla="*/ 1 h 170"/>
                <a:gd name="T16" fmla="*/ 3 w 104"/>
                <a:gd name="T17" fmla="*/ 1 h 170"/>
                <a:gd name="T18" fmla="*/ 3 w 104"/>
                <a:gd name="T19" fmla="*/ 1 h 1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
                <a:gd name="T31" fmla="*/ 0 h 170"/>
                <a:gd name="T32" fmla="*/ 104 w 104"/>
                <a:gd name="T33" fmla="*/ 170 h 1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 h="170">
                  <a:moveTo>
                    <a:pt x="65" y="170"/>
                  </a:moveTo>
                  <a:lnTo>
                    <a:pt x="48" y="111"/>
                  </a:lnTo>
                  <a:lnTo>
                    <a:pt x="17" y="52"/>
                  </a:lnTo>
                  <a:lnTo>
                    <a:pt x="0" y="0"/>
                  </a:lnTo>
                  <a:lnTo>
                    <a:pt x="31" y="52"/>
                  </a:lnTo>
                  <a:lnTo>
                    <a:pt x="58" y="96"/>
                  </a:lnTo>
                  <a:lnTo>
                    <a:pt x="82" y="136"/>
                  </a:lnTo>
                  <a:lnTo>
                    <a:pt x="104" y="170"/>
                  </a:lnTo>
                  <a:lnTo>
                    <a:pt x="65"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5" name="Freeform 115">
              <a:extLst>
                <a:ext uri="{FF2B5EF4-FFF2-40B4-BE49-F238E27FC236}">
                  <a16:creationId xmlns:a16="http://schemas.microsoft.com/office/drawing/2014/main" id="{873C84EE-3955-4365-A5E6-FDA309EE3162}"/>
                </a:ext>
              </a:extLst>
            </p:cNvPr>
            <p:cNvSpPr>
              <a:spLocks/>
            </p:cNvSpPr>
            <p:nvPr/>
          </p:nvSpPr>
          <p:spPr bwMode="auto">
            <a:xfrm>
              <a:off x="5431" y="3889"/>
              <a:ext cx="15" cy="27"/>
            </a:xfrm>
            <a:custGeom>
              <a:avLst/>
              <a:gdLst>
                <a:gd name="T0" fmla="*/ 0 w 30"/>
                <a:gd name="T1" fmla="*/ 0 h 81"/>
                <a:gd name="T2" fmla="*/ 1 w 30"/>
                <a:gd name="T3" fmla="*/ 0 h 81"/>
                <a:gd name="T4" fmla="*/ 1 w 30"/>
                <a:gd name="T5" fmla="*/ 0 h 81"/>
                <a:gd name="T6" fmla="*/ 1 w 30"/>
                <a:gd name="T7" fmla="*/ 0 h 81"/>
                <a:gd name="T8" fmla="*/ 1 w 30"/>
                <a:gd name="T9" fmla="*/ 0 h 81"/>
                <a:gd name="T10" fmla="*/ 0 w 30"/>
                <a:gd name="T11" fmla="*/ 0 h 81"/>
                <a:gd name="T12" fmla="*/ 0 w 30"/>
                <a:gd name="T13" fmla="*/ 0 h 81"/>
                <a:gd name="T14" fmla="*/ 0 60000 65536"/>
                <a:gd name="T15" fmla="*/ 0 60000 65536"/>
                <a:gd name="T16" fmla="*/ 0 60000 65536"/>
                <a:gd name="T17" fmla="*/ 0 60000 65536"/>
                <a:gd name="T18" fmla="*/ 0 60000 65536"/>
                <a:gd name="T19" fmla="*/ 0 60000 65536"/>
                <a:gd name="T20" fmla="*/ 0 60000 65536"/>
                <a:gd name="T21" fmla="*/ 0 w 30"/>
                <a:gd name="T22" fmla="*/ 0 h 81"/>
                <a:gd name="T23" fmla="*/ 30 w 30"/>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81">
                  <a:moveTo>
                    <a:pt x="0" y="0"/>
                  </a:moveTo>
                  <a:lnTo>
                    <a:pt x="9" y="43"/>
                  </a:lnTo>
                  <a:lnTo>
                    <a:pt x="11" y="81"/>
                  </a:lnTo>
                  <a:lnTo>
                    <a:pt x="30" y="80"/>
                  </a:lnTo>
                  <a:lnTo>
                    <a:pt x="20" y="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6" name="Freeform 116">
              <a:extLst>
                <a:ext uri="{FF2B5EF4-FFF2-40B4-BE49-F238E27FC236}">
                  <a16:creationId xmlns:a16="http://schemas.microsoft.com/office/drawing/2014/main" id="{08C034F5-4714-4E1B-9BDC-FA6176AA3A29}"/>
                </a:ext>
              </a:extLst>
            </p:cNvPr>
            <p:cNvSpPr>
              <a:spLocks/>
            </p:cNvSpPr>
            <p:nvPr/>
          </p:nvSpPr>
          <p:spPr bwMode="auto">
            <a:xfrm>
              <a:off x="5289" y="3846"/>
              <a:ext cx="79" cy="73"/>
            </a:xfrm>
            <a:custGeom>
              <a:avLst/>
              <a:gdLst>
                <a:gd name="T0" fmla="*/ 1 w 156"/>
                <a:gd name="T1" fmla="*/ 0 h 219"/>
                <a:gd name="T2" fmla="*/ 1 w 156"/>
                <a:gd name="T3" fmla="*/ 0 h 219"/>
                <a:gd name="T4" fmla="*/ 2 w 156"/>
                <a:gd name="T5" fmla="*/ 0 h 219"/>
                <a:gd name="T6" fmla="*/ 5 w 156"/>
                <a:gd name="T7" fmla="*/ 1 h 219"/>
                <a:gd name="T8" fmla="*/ 5 w 156"/>
                <a:gd name="T9" fmla="*/ 0 h 219"/>
                <a:gd name="T10" fmla="*/ 5 w 156"/>
                <a:gd name="T11" fmla="*/ 1 h 219"/>
                <a:gd name="T12" fmla="*/ 5 w 156"/>
                <a:gd name="T13" fmla="*/ 1 h 219"/>
                <a:gd name="T14" fmla="*/ 5 w 156"/>
                <a:gd name="T15" fmla="*/ 1 h 219"/>
                <a:gd name="T16" fmla="*/ 3 w 156"/>
                <a:gd name="T17" fmla="*/ 1 h 219"/>
                <a:gd name="T18" fmla="*/ 3 w 156"/>
                <a:gd name="T19" fmla="*/ 1 h 219"/>
                <a:gd name="T20" fmla="*/ 3 w 156"/>
                <a:gd name="T21" fmla="*/ 1 h 219"/>
                <a:gd name="T22" fmla="*/ 3 w 156"/>
                <a:gd name="T23" fmla="*/ 0 h 219"/>
                <a:gd name="T24" fmla="*/ 2 w 156"/>
                <a:gd name="T25" fmla="*/ 0 h 219"/>
                <a:gd name="T26" fmla="*/ 1 w 156"/>
                <a:gd name="T27" fmla="*/ 0 h 219"/>
                <a:gd name="T28" fmla="*/ 0 w 156"/>
                <a:gd name="T29" fmla="*/ 0 h 219"/>
                <a:gd name="T30" fmla="*/ 1 w 156"/>
                <a:gd name="T31" fmla="*/ 0 h 219"/>
                <a:gd name="T32" fmla="*/ 1 w 156"/>
                <a:gd name="T33" fmla="*/ 0 h 2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19"/>
                <a:gd name="T53" fmla="*/ 156 w 156"/>
                <a:gd name="T54" fmla="*/ 219 h 2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19">
                  <a:moveTo>
                    <a:pt x="28" y="0"/>
                  </a:moveTo>
                  <a:lnTo>
                    <a:pt x="23" y="31"/>
                  </a:lnTo>
                  <a:lnTo>
                    <a:pt x="61" y="80"/>
                  </a:lnTo>
                  <a:lnTo>
                    <a:pt x="141" y="138"/>
                  </a:lnTo>
                  <a:lnTo>
                    <a:pt x="135" y="83"/>
                  </a:lnTo>
                  <a:lnTo>
                    <a:pt x="151" y="129"/>
                  </a:lnTo>
                  <a:lnTo>
                    <a:pt x="156" y="163"/>
                  </a:lnTo>
                  <a:lnTo>
                    <a:pt x="156" y="215"/>
                  </a:lnTo>
                  <a:lnTo>
                    <a:pt x="90" y="219"/>
                  </a:lnTo>
                  <a:lnTo>
                    <a:pt x="95" y="179"/>
                  </a:lnTo>
                  <a:lnTo>
                    <a:pt x="94" y="144"/>
                  </a:lnTo>
                  <a:lnTo>
                    <a:pt x="86" y="118"/>
                  </a:lnTo>
                  <a:lnTo>
                    <a:pt x="48" y="83"/>
                  </a:lnTo>
                  <a:lnTo>
                    <a:pt x="15" y="49"/>
                  </a:lnTo>
                  <a:lnTo>
                    <a:pt x="0" y="3"/>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7" name="Freeform 117">
              <a:extLst>
                <a:ext uri="{FF2B5EF4-FFF2-40B4-BE49-F238E27FC236}">
                  <a16:creationId xmlns:a16="http://schemas.microsoft.com/office/drawing/2014/main" id="{E2F6FD0D-7E20-4350-A3A9-5D6CB935CE6B}"/>
                </a:ext>
              </a:extLst>
            </p:cNvPr>
            <p:cNvSpPr>
              <a:spLocks/>
            </p:cNvSpPr>
            <p:nvPr/>
          </p:nvSpPr>
          <p:spPr bwMode="auto">
            <a:xfrm>
              <a:off x="5305" y="3867"/>
              <a:ext cx="20" cy="32"/>
            </a:xfrm>
            <a:custGeom>
              <a:avLst/>
              <a:gdLst>
                <a:gd name="T0" fmla="*/ 1 w 40"/>
                <a:gd name="T1" fmla="*/ 0 h 95"/>
                <a:gd name="T2" fmla="*/ 0 w 40"/>
                <a:gd name="T3" fmla="*/ 0 h 95"/>
                <a:gd name="T4" fmla="*/ 1 w 40"/>
                <a:gd name="T5" fmla="*/ 0 h 95"/>
                <a:gd name="T6" fmla="*/ 1 w 40"/>
                <a:gd name="T7" fmla="*/ 0 h 95"/>
                <a:gd name="T8" fmla="*/ 1 w 40"/>
                <a:gd name="T9" fmla="*/ 0 h 95"/>
                <a:gd name="T10" fmla="*/ 1 w 40"/>
                <a:gd name="T11" fmla="*/ 0 h 95"/>
                <a:gd name="T12" fmla="*/ 1 w 40"/>
                <a:gd name="T13" fmla="*/ 0 h 95"/>
                <a:gd name="T14" fmla="*/ 1 w 40"/>
                <a:gd name="T15" fmla="*/ 0 h 95"/>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95"/>
                <a:gd name="T26" fmla="*/ 40 w 40"/>
                <a:gd name="T27" fmla="*/ 95 h 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95">
                  <a:moveTo>
                    <a:pt x="6" y="0"/>
                  </a:moveTo>
                  <a:lnTo>
                    <a:pt x="0" y="27"/>
                  </a:lnTo>
                  <a:lnTo>
                    <a:pt x="3" y="55"/>
                  </a:lnTo>
                  <a:lnTo>
                    <a:pt x="17" y="95"/>
                  </a:lnTo>
                  <a:lnTo>
                    <a:pt x="25" y="64"/>
                  </a:lnTo>
                  <a:lnTo>
                    <a:pt x="40" y="3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8" name="Freeform 118">
              <a:extLst>
                <a:ext uri="{FF2B5EF4-FFF2-40B4-BE49-F238E27FC236}">
                  <a16:creationId xmlns:a16="http://schemas.microsoft.com/office/drawing/2014/main" id="{126E4885-3331-456B-B5CF-911DB104E11E}"/>
                </a:ext>
              </a:extLst>
            </p:cNvPr>
            <p:cNvSpPr>
              <a:spLocks/>
            </p:cNvSpPr>
            <p:nvPr/>
          </p:nvSpPr>
          <p:spPr bwMode="auto">
            <a:xfrm>
              <a:off x="5283" y="3845"/>
              <a:ext cx="38" cy="79"/>
            </a:xfrm>
            <a:custGeom>
              <a:avLst/>
              <a:gdLst>
                <a:gd name="T0" fmla="*/ 1 w 75"/>
                <a:gd name="T1" fmla="*/ 0 h 237"/>
                <a:gd name="T2" fmla="*/ 1 w 75"/>
                <a:gd name="T3" fmla="*/ 0 h 237"/>
                <a:gd name="T4" fmla="*/ 1 w 75"/>
                <a:gd name="T5" fmla="*/ 1 h 237"/>
                <a:gd name="T6" fmla="*/ 2 w 75"/>
                <a:gd name="T7" fmla="*/ 1 h 237"/>
                <a:gd name="T8" fmla="*/ 3 w 75"/>
                <a:gd name="T9" fmla="*/ 1 h 237"/>
                <a:gd name="T10" fmla="*/ 2 w 75"/>
                <a:gd name="T11" fmla="*/ 1 h 237"/>
                <a:gd name="T12" fmla="*/ 1 w 75"/>
                <a:gd name="T13" fmla="*/ 1 h 237"/>
                <a:gd name="T14" fmla="*/ 0 w 75"/>
                <a:gd name="T15" fmla="*/ 0 h 237"/>
                <a:gd name="T16" fmla="*/ 0 w 75"/>
                <a:gd name="T17" fmla="*/ 0 h 237"/>
                <a:gd name="T18" fmla="*/ 1 w 75"/>
                <a:gd name="T19" fmla="*/ 0 h 237"/>
                <a:gd name="T20" fmla="*/ 1 w 75"/>
                <a:gd name="T21" fmla="*/ 0 h 237"/>
                <a:gd name="T22" fmla="*/ 1 w 75"/>
                <a:gd name="T23" fmla="*/ 0 h 2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5"/>
                <a:gd name="T37" fmla="*/ 0 h 237"/>
                <a:gd name="T38" fmla="*/ 75 w 75"/>
                <a:gd name="T39" fmla="*/ 237 h 2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5" h="237">
                  <a:moveTo>
                    <a:pt x="25" y="32"/>
                  </a:moveTo>
                  <a:lnTo>
                    <a:pt x="15" y="93"/>
                  </a:lnTo>
                  <a:lnTo>
                    <a:pt x="20" y="138"/>
                  </a:lnTo>
                  <a:lnTo>
                    <a:pt x="44" y="190"/>
                  </a:lnTo>
                  <a:lnTo>
                    <a:pt x="75" y="230"/>
                  </a:lnTo>
                  <a:lnTo>
                    <a:pt x="63" y="237"/>
                  </a:lnTo>
                  <a:lnTo>
                    <a:pt x="23" y="182"/>
                  </a:lnTo>
                  <a:lnTo>
                    <a:pt x="0" y="121"/>
                  </a:lnTo>
                  <a:lnTo>
                    <a:pt x="0" y="74"/>
                  </a:lnTo>
                  <a:lnTo>
                    <a:pt x="20" y="0"/>
                  </a:lnTo>
                  <a:lnTo>
                    <a:pt x="25"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49" name="Freeform 119">
              <a:extLst>
                <a:ext uri="{FF2B5EF4-FFF2-40B4-BE49-F238E27FC236}">
                  <a16:creationId xmlns:a16="http://schemas.microsoft.com/office/drawing/2014/main" id="{2F9315C6-53F1-4EC1-8FF0-3112C03CA7FF}"/>
                </a:ext>
              </a:extLst>
            </p:cNvPr>
            <p:cNvSpPr>
              <a:spLocks/>
            </p:cNvSpPr>
            <p:nvPr/>
          </p:nvSpPr>
          <p:spPr bwMode="auto">
            <a:xfrm>
              <a:off x="5324" y="3933"/>
              <a:ext cx="146" cy="74"/>
            </a:xfrm>
            <a:custGeom>
              <a:avLst/>
              <a:gdLst>
                <a:gd name="T0" fmla="*/ 0 w 293"/>
                <a:gd name="T1" fmla="*/ 0 h 223"/>
                <a:gd name="T2" fmla="*/ 1 w 293"/>
                <a:gd name="T3" fmla="*/ 0 h 223"/>
                <a:gd name="T4" fmla="*/ 1 w 293"/>
                <a:gd name="T5" fmla="*/ 0 h 223"/>
                <a:gd name="T6" fmla="*/ 1 w 293"/>
                <a:gd name="T7" fmla="*/ 1 h 223"/>
                <a:gd name="T8" fmla="*/ 0 w 293"/>
                <a:gd name="T9" fmla="*/ 1 h 223"/>
                <a:gd name="T10" fmla="*/ 0 w 293"/>
                <a:gd name="T11" fmla="*/ 1 h 223"/>
                <a:gd name="T12" fmla="*/ 1 w 293"/>
                <a:gd name="T13" fmla="*/ 1 h 223"/>
                <a:gd name="T14" fmla="*/ 1 w 293"/>
                <a:gd name="T15" fmla="*/ 1 h 223"/>
                <a:gd name="T16" fmla="*/ 1 w 293"/>
                <a:gd name="T17" fmla="*/ 0 h 223"/>
                <a:gd name="T18" fmla="*/ 4 w 293"/>
                <a:gd name="T19" fmla="*/ 0 h 223"/>
                <a:gd name="T20" fmla="*/ 6 w 293"/>
                <a:gd name="T21" fmla="*/ 0 h 223"/>
                <a:gd name="T22" fmla="*/ 8 w 293"/>
                <a:gd name="T23" fmla="*/ 0 h 223"/>
                <a:gd name="T24" fmla="*/ 9 w 293"/>
                <a:gd name="T25" fmla="*/ 0 h 223"/>
                <a:gd name="T26" fmla="*/ 7 w 293"/>
                <a:gd name="T27" fmla="*/ 0 h 223"/>
                <a:gd name="T28" fmla="*/ 6 w 293"/>
                <a:gd name="T29" fmla="*/ 0 h 223"/>
                <a:gd name="T30" fmla="*/ 8 w 293"/>
                <a:gd name="T31" fmla="*/ 0 h 223"/>
                <a:gd name="T32" fmla="*/ 8 w 293"/>
                <a:gd name="T33" fmla="*/ 0 h 223"/>
                <a:gd name="T34" fmla="*/ 7 w 293"/>
                <a:gd name="T35" fmla="*/ 0 h 223"/>
                <a:gd name="T36" fmla="*/ 5 w 293"/>
                <a:gd name="T37" fmla="*/ 0 h 223"/>
                <a:gd name="T38" fmla="*/ 3 w 293"/>
                <a:gd name="T39" fmla="*/ 0 h 223"/>
                <a:gd name="T40" fmla="*/ 1 w 293"/>
                <a:gd name="T41" fmla="*/ 0 h 223"/>
                <a:gd name="T42" fmla="*/ 1 w 293"/>
                <a:gd name="T43" fmla="*/ 0 h 223"/>
                <a:gd name="T44" fmla="*/ 3 w 293"/>
                <a:gd name="T45" fmla="*/ 0 h 223"/>
                <a:gd name="T46" fmla="*/ 1 w 293"/>
                <a:gd name="T47" fmla="*/ 0 h 223"/>
                <a:gd name="T48" fmla="*/ 1 w 293"/>
                <a:gd name="T49" fmla="*/ 0 h 223"/>
                <a:gd name="T50" fmla="*/ 0 w 293"/>
                <a:gd name="T51" fmla="*/ 0 h 223"/>
                <a:gd name="T52" fmla="*/ 0 w 293"/>
                <a:gd name="T53" fmla="*/ 0 h 223"/>
                <a:gd name="T54" fmla="*/ 0 w 293"/>
                <a:gd name="T55" fmla="*/ 0 h 2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3"/>
                <a:gd name="T85" fmla="*/ 0 h 223"/>
                <a:gd name="T86" fmla="*/ 293 w 293"/>
                <a:gd name="T87" fmla="*/ 223 h 22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3" h="223">
                  <a:moveTo>
                    <a:pt x="0" y="19"/>
                  </a:moveTo>
                  <a:lnTo>
                    <a:pt x="36" y="60"/>
                  </a:lnTo>
                  <a:lnTo>
                    <a:pt x="45" y="112"/>
                  </a:lnTo>
                  <a:lnTo>
                    <a:pt x="42" y="158"/>
                  </a:lnTo>
                  <a:lnTo>
                    <a:pt x="27" y="206"/>
                  </a:lnTo>
                  <a:lnTo>
                    <a:pt x="27" y="223"/>
                  </a:lnTo>
                  <a:lnTo>
                    <a:pt x="45" y="189"/>
                  </a:lnTo>
                  <a:lnTo>
                    <a:pt x="56" y="149"/>
                  </a:lnTo>
                  <a:lnTo>
                    <a:pt x="59" y="115"/>
                  </a:lnTo>
                  <a:lnTo>
                    <a:pt x="141" y="115"/>
                  </a:lnTo>
                  <a:lnTo>
                    <a:pt x="212" y="91"/>
                  </a:lnTo>
                  <a:lnTo>
                    <a:pt x="270" y="51"/>
                  </a:lnTo>
                  <a:lnTo>
                    <a:pt x="293" y="0"/>
                  </a:lnTo>
                  <a:lnTo>
                    <a:pt x="247" y="0"/>
                  </a:lnTo>
                  <a:lnTo>
                    <a:pt x="206" y="0"/>
                  </a:lnTo>
                  <a:lnTo>
                    <a:pt x="272" y="7"/>
                  </a:lnTo>
                  <a:lnTo>
                    <a:pt x="257" y="43"/>
                  </a:lnTo>
                  <a:lnTo>
                    <a:pt x="226" y="68"/>
                  </a:lnTo>
                  <a:lnTo>
                    <a:pt x="177" y="90"/>
                  </a:lnTo>
                  <a:lnTo>
                    <a:pt x="119" y="102"/>
                  </a:lnTo>
                  <a:lnTo>
                    <a:pt x="58" y="100"/>
                  </a:lnTo>
                  <a:lnTo>
                    <a:pt x="51" y="77"/>
                  </a:lnTo>
                  <a:lnTo>
                    <a:pt x="120" y="56"/>
                  </a:lnTo>
                  <a:lnTo>
                    <a:pt x="61" y="56"/>
                  </a:lnTo>
                  <a:lnTo>
                    <a:pt x="44" y="56"/>
                  </a:lnTo>
                  <a:lnTo>
                    <a:pt x="27" y="34"/>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0" name="Freeform 120">
              <a:extLst>
                <a:ext uri="{FF2B5EF4-FFF2-40B4-BE49-F238E27FC236}">
                  <a16:creationId xmlns:a16="http://schemas.microsoft.com/office/drawing/2014/main" id="{FEB45007-15FE-4D24-9791-A1573FBF0823}"/>
                </a:ext>
              </a:extLst>
            </p:cNvPr>
            <p:cNvSpPr>
              <a:spLocks/>
            </p:cNvSpPr>
            <p:nvPr/>
          </p:nvSpPr>
          <p:spPr bwMode="auto">
            <a:xfrm>
              <a:off x="5447" y="3728"/>
              <a:ext cx="85" cy="124"/>
            </a:xfrm>
            <a:custGeom>
              <a:avLst/>
              <a:gdLst>
                <a:gd name="T0" fmla="*/ 0 w 170"/>
                <a:gd name="T1" fmla="*/ 0 h 372"/>
                <a:gd name="T2" fmla="*/ 3 w 170"/>
                <a:gd name="T3" fmla="*/ 0 h 372"/>
                <a:gd name="T4" fmla="*/ 3 w 170"/>
                <a:gd name="T5" fmla="*/ 0 h 372"/>
                <a:gd name="T6" fmla="*/ 5 w 170"/>
                <a:gd name="T7" fmla="*/ 0 h 372"/>
                <a:gd name="T8" fmla="*/ 5 w 170"/>
                <a:gd name="T9" fmla="*/ 1 h 372"/>
                <a:gd name="T10" fmla="*/ 5 w 170"/>
                <a:gd name="T11" fmla="*/ 1 h 372"/>
                <a:gd name="T12" fmla="*/ 5 w 170"/>
                <a:gd name="T13" fmla="*/ 1 h 372"/>
                <a:gd name="T14" fmla="*/ 3 w 170"/>
                <a:gd name="T15" fmla="*/ 1 h 372"/>
                <a:gd name="T16" fmla="*/ 3 w 170"/>
                <a:gd name="T17" fmla="*/ 1 h 372"/>
                <a:gd name="T18" fmla="*/ 3 w 170"/>
                <a:gd name="T19" fmla="*/ 2 h 372"/>
                <a:gd name="T20" fmla="*/ 3 w 170"/>
                <a:gd name="T21" fmla="*/ 1 h 372"/>
                <a:gd name="T22" fmla="*/ 5 w 170"/>
                <a:gd name="T23" fmla="*/ 1 h 372"/>
                <a:gd name="T24" fmla="*/ 5 w 170"/>
                <a:gd name="T25" fmla="*/ 1 h 372"/>
                <a:gd name="T26" fmla="*/ 5 w 170"/>
                <a:gd name="T27" fmla="*/ 1 h 372"/>
                <a:gd name="T28" fmla="*/ 5 w 170"/>
                <a:gd name="T29" fmla="*/ 1 h 372"/>
                <a:gd name="T30" fmla="*/ 5 w 170"/>
                <a:gd name="T31" fmla="*/ 0 h 372"/>
                <a:gd name="T32" fmla="*/ 3 w 170"/>
                <a:gd name="T33" fmla="*/ 0 h 372"/>
                <a:gd name="T34" fmla="*/ 1 w 170"/>
                <a:gd name="T35" fmla="*/ 0 h 372"/>
                <a:gd name="T36" fmla="*/ 0 w 170"/>
                <a:gd name="T37" fmla="*/ 0 h 372"/>
                <a:gd name="T38" fmla="*/ 0 w 170"/>
                <a:gd name="T39" fmla="*/ 0 h 3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0"/>
                <a:gd name="T61" fmla="*/ 0 h 372"/>
                <a:gd name="T62" fmla="*/ 170 w 170"/>
                <a:gd name="T63" fmla="*/ 372 h 37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0" h="372">
                  <a:moveTo>
                    <a:pt x="0" y="0"/>
                  </a:moveTo>
                  <a:lnTo>
                    <a:pt x="67" y="23"/>
                  </a:lnTo>
                  <a:lnTo>
                    <a:pt x="113" y="58"/>
                  </a:lnTo>
                  <a:lnTo>
                    <a:pt x="144" y="99"/>
                  </a:lnTo>
                  <a:lnTo>
                    <a:pt x="154" y="144"/>
                  </a:lnTo>
                  <a:lnTo>
                    <a:pt x="156" y="185"/>
                  </a:lnTo>
                  <a:lnTo>
                    <a:pt x="144" y="249"/>
                  </a:lnTo>
                  <a:lnTo>
                    <a:pt x="117" y="311"/>
                  </a:lnTo>
                  <a:lnTo>
                    <a:pt x="76" y="361"/>
                  </a:lnTo>
                  <a:lnTo>
                    <a:pt x="92" y="372"/>
                  </a:lnTo>
                  <a:lnTo>
                    <a:pt x="125" y="325"/>
                  </a:lnTo>
                  <a:lnTo>
                    <a:pt x="153" y="265"/>
                  </a:lnTo>
                  <a:lnTo>
                    <a:pt x="167" y="209"/>
                  </a:lnTo>
                  <a:lnTo>
                    <a:pt x="170" y="166"/>
                  </a:lnTo>
                  <a:lnTo>
                    <a:pt x="165" y="123"/>
                  </a:lnTo>
                  <a:lnTo>
                    <a:pt x="150" y="81"/>
                  </a:lnTo>
                  <a:lnTo>
                    <a:pt x="102" y="32"/>
                  </a:lnTo>
                  <a:lnTo>
                    <a:pt x="63" y="1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1" name="Freeform 121">
              <a:extLst>
                <a:ext uri="{FF2B5EF4-FFF2-40B4-BE49-F238E27FC236}">
                  <a16:creationId xmlns:a16="http://schemas.microsoft.com/office/drawing/2014/main" id="{100807A9-0FFF-4915-B9E1-80B69CC64EF6}"/>
                </a:ext>
              </a:extLst>
            </p:cNvPr>
            <p:cNvSpPr>
              <a:spLocks/>
            </p:cNvSpPr>
            <p:nvPr/>
          </p:nvSpPr>
          <p:spPr bwMode="auto">
            <a:xfrm>
              <a:off x="5328" y="3933"/>
              <a:ext cx="77" cy="13"/>
            </a:xfrm>
            <a:custGeom>
              <a:avLst/>
              <a:gdLst>
                <a:gd name="T0" fmla="*/ 0 w 154"/>
                <a:gd name="T1" fmla="*/ 0 h 38"/>
                <a:gd name="T2" fmla="*/ 1 w 154"/>
                <a:gd name="T3" fmla="*/ 0 h 38"/>
                <a:gd name="T4" fmla="*/ 2 w 154"/>
                <a:gd name="T5" fmla="*/ 0 h 38"/>
                <a:gd name="T6" fmla="*/ 5 w 154"/>
                <a:gd name="T7" fmla="*/ 0 h 38"/>
                <a:gd name="T8" fmla="*/ 2 w 154"/>
                <a:gd name="T9" fmla="*/ 0 h 38"/>
                <a:gd name="T10" fmla="*/ 1 w 154"/>
                <a:gd name="T11" fmla="*/ 0 h 38"/>
                <a:gd name="T12" fmla="*/ 1 w 154"/>
                <a:gd name="T13" fmla="*/ 0 h 38"/>
                <a:gd name="T14" fmla="*/ 0 w 154"/>
                <a:gd name="T15" fmla="*/ 0 h 38"/>
                <a:gd name="T16" fmla="*/ 0 w 154"/>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38"/>
                <a:gd name="T29" fmla="*/ 154 w 154"/>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38">
                  <a:moveTo>
                    <a:pt x="0" y="22"/>
                  </a:moveTo>
                  <a:lnTo>
                    <a:pt x="40" y="11"/>
                  </a:lnTo>
                  <a:lnTo>
                    <a:pt x="95" y="0"/>
                  </a:lnTo>
                  <a:lnTo>
                    <a:pt x="154" y="0"/>
                  </a:lnTo>
                  <a:lnTo>
                    <a:pt x="82" y="11"/>
                  </a:lnTo>
                  <a:lnTo>
                    <a:pt x="44" y="27"/>
                  </a:lnTo>
                  <a:lnTo>
                    <a:pt x="17" y="38"/>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2" name="Freeform 122">
              <a:extLst>
                <a:ext uri="{FF2B5EF4-FFF2-40B4-BE49-F238E27FC236}">
                  <a16:creationId xmlns:a16="http://schemas.microsoft.com/office/drawing/2014/main" id="{9F6B88F9-6F77-446D-8A19-A3156ABDE49B}"/>
                </a:ext>
              </a:extLst>
            </p:cNvPr>
            <p:cNvSpPr>
              <a:spLocks/>
            </p:cNvSpPr>
            <p:nvPr/>
          </p:nvSpPr>
          <p:spPr bwMode="auto">
            <a:xfrm>
              <a:off x="5421" y="3932"/>
              <a:ext cx="25" cy="14"/>
            </a:xfrm>
            <a:custGeom>
              <a:avLst/>
              <a:gdLst>
                <a:gd name="T0" fmla="*/ 0 w 51"/>
                <a:gd name="T1" fmla="*/ 0 h 42"/>
                <a:gd name="T2" fmla="*/ 0 w 51"/>
                <a:gd name="T3" fmla="*/ 0 h 42"/>
                <a:gd name="T4" fmla="*/ 0 w 51"/>
                <a:gd name="T5" fmla="*/ 0 h 42"/>
                <a:gd name="T6" fmla="*/ 0 w 51"/>
                <a:gd name="T7" fmla="*/ 0 h 42"/>
                <a:gd name="T8" fmla="*/ 1 w 51"/>
                <a:gd name="T9" fmla="*/ 0 h 42"/>
                <a:gd name="T10" fmla="*/ 0 w 51"/>
                <a:gd name="T11" fmla="*/ 0 h 42"/>
                <a:gd name="T12" fmla="*/ 0 w 51"/>
                <a:gd name="T13" fmla="*/ 0 h 42"/>
                <a:gd name="T14" fmla="*/ 0 60000 65536"/>
                <a:gd name="T15" fmla="*/ 0 60000 65536"/>
                <a:gd name="T16" fmla="*/ 0 60000 65536"/>
                <a:gd name="T17" fmla="*/ 0 60000 65536"/>
                <a:gd name="T18" fmla="*/ 0 60000 65536"/>
                <a:gd name="T19" fmla="*/ 0 60000 65536"/>
                <a:gd name="T20" fmla="*/ 0 60000 65536"/>
                <a:gd name="T21" fmla="*/ 0 w 51"/>
                <a:gd name="T22" fmla="*/ 0 h 42"/>
                <a:gd name="T23" fmla="*/ 51 w 51"/>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42">
                  <a:moveTo>
                    <a:pt x="13" y="0"/>
                  </a:moveTo>
                  <a:lnTo>
                    <a:pt x="12" y="18"/>
                  </a:lnTo>
                  <a:lnTo>
                    <a:pt x="0" y="42"/>
                  </a:lnTo>
                  <a:lnTo>
                    <a:pt x="27" y="28"/>
                  </a:lnTo>
                  <a:lnTo>
                    <a:pt x="51"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3" name="Freeform 123">
              <a:extLst>
                <a:ext uri="{FF2B5EF4-FFF2-40B4-BE49-F238E27FC236}">
                  <a16:creationId xmlns:a16="http://schemas.microsoft.com/office/drawing/2014/main" id="{355FC500-4B4D-4C5F-9F43-365A98F208D2}"/>
                </a:ext>
              </a:extLst>
            </p:cNvPr>
            <p:cNvSpPr>
              <a:spLocks/>
            </p:cNvSpPr>
            <p:nvPr/>
          </p:nvSpPr>
          <p:spPr bwMode="auto">
            <a:xfrm>
              <a:off x="4337" y="3516"/>
              <a:ext cx="112" cy="46"/>
            </a:xfrm>
            <a:custGeom>
              <a:avLst/>
              <a:gdLst>
                <a:gd name="T0" fmla="*/ 0 w 226"/>
                <a:gd name="T1" fmla="*/ 1 h 137"/>
                <a:gd name="T2" fmla="*/ 1 w 226"/>
                <a:gd name="T3" fmla="*/ 0 h 137"/>
                <a:gd name="T4" fmla="*/ 2 w 226"/>
                <a:gd name="T5" fmla="*/ 0 h 137"/>
                <a:gd name="T6" fmla="*/ 5 w 226"/>
                <a:gd name="T7" fmla="*/ 0 h 137"/>
                <a:gd name="T8" fmla="*/ 7 w 226"/>
                <a:gd name="T9" fmla="*/ 0 h 137"/>
                <a:gd name="T10" fmla="*/ 4 w 226"/>
                <a:gd name="T11" fmla="*/ 0 h 137"/>
                <a:gd name="T12" fmla="*/ 3 w 226"/>
                <a:gd name="T13" fmla="*/ 0 h 137"/>
                <a:gd name="T14" fmla="*/ 2 w 226"/>
                <a:gd name="T15" fmla="*/ 1 h 137"/>
                <a:gd name="T16" fmla="*/ 1 w 226"/>
                <a:gd name="T17" fmla="*/ 1 h 137"/>
                <a:gd name="T18" fmla="*/ 2 w 226"/>
                <a:gd name="T19" fmla="*/ 0 h 137"/>
                <a:gd name="T20" fmla="*/ 2 w 226"/>
                <a:gd name="T21" fmla="*/ 0 h 137"/>
                <a:gd name="T22" fmla="*/ 1 w 226"/>
                <a:gd name="T23" fmla="*/ 0 h 137"/>
                <a:gd name="T24" fmla="*/ 0 w 226"/>
                <a:gd name="T25" fmla="*/ 0 h 137"/>
                <a:gd name="T26" fmla="*/ 0 w 226"/>
                <a:gd name="T27" fmla="*/ 1 h 137"/>
                <a:gd name="T28" fmla="*/ 0 w 226"/>
                <a:gd name="T29" fmla="*/ 1 h 1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6"/>
                <a:gd name="T46" fmla="*/ 0 h 137"/>
                <a:gd name="T47" fmla="*/ 226 w 226"/>
                <a:gd name="T48" fmla="*/ 137 h 1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6" h="137">
                  <a:moveTo>
                    <a:pt x="0" y="137"/>
                  </a:moveTo>
                  <a:lnTo>
                    <a:pt x="37" y="64"/>
                  </a:lnTo>
                  <a:lnTo>
                    <a:pt x="92" y="24"/>
                  </a:lnTo>
                  <a:lnTo>
                    <a:pt x="171" y="0"/>
                  </a:lnTo>
                  <a:lnTo>
                    <a:pt x="226" y="3"/>
                  </a:lnTo>
                  <a:lnTo>
                    <a:pt x="155" y="18"/>
                  </a:lnTo>
                  <a:lnTo>
                    <a:pt x="100" y="70"/>
                  </a:lnTo>
                  <a:lnTo>
                    <a:pt x="73" y="133"/>
                  </a:lnTo>
                  <a:lnTo>
                    <a:pt x="55" y="133"/>
                  </a:lnTo>
                  <a:lnTo>
                    <a:pt x="65" y="89"/>
                  </a:lnTo>
                  <a:lnTo>
                    <a:pt x="73" y="65"/>
                  </a:lnTo>
                  <a:lnTo>
                    <a:pt x="41" y="89"/>
                  </a:lnTo>
                  <a:lnTo>
                    <a:pt x="22" y="113"/>
                  </a:lnTo>
                  <a:lnTo>
                    <a:pt x="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4" name="Freeform 124">
              <a:extLst>
                <a:ext uri="{FF2B5EF4-FFF2-40B4-BE49-F238E27FC236}">
                  <a16:creationId xmlns:a16="http://schemas.microsoft.com/office/drawing/2014/main" id="{96A8327B-EF8A-4D88-95A0-4A13E281D91F}"/>
                </a:ext>
              </a:extLst>
            </p:cNvPr>
            <p:cNvSpPr>
              <a:spLocks/>
            </p:cNvSpPr>
            <p:nvPr/>
          </p:nvSpPr>
          <p:spPr bwMode="auto">
            <a:xfrm>
              <a:off x="4340" y="3422"/>
              <a:ext cx="532" cy="115"/>
            </a:xfrm>
            <a:custGeom>
              <a:avLst/>
              <a:gdLst>
                <a:gd name="T0" fmla="*/ 2 w 1062"/>
                <a:gd name="T1" fmla="*/ 1 h 346"/>
                <a:gd name="T2" fmla="*/ 6 w 1062"/>
                <a:gd name="T3" fmla="*/ 1 h 346"/>
                <a:gd name="T4" fmla="*/ 9 w 1062"/>
                <a:gd name="T5" fmla="*/ 1 h 346"/>
                <a:gd name="T6" fmla="*/ 12 w 1062"/>
                <a:gd name="T7" fmla="*/ 1 h 346"/>
                <a:gd name="T8" fmla="*/ 15 w 1062"/>
                <a:gd name="T9" fmla="*/ 1 h 346"/>
                <a:gd name="T10" fmla="*/ 13 w 1062"/>
                <a:gd name="T11" fmla="*/ 1 h 346"/>
                <a:gd name="T12" fmla="*/ 10 w 1062"/>
                <a:gd name="T13" fmla="*/ 1 h 346"/>
                <a:gd name="T14" fmla="*/ 11 w 1062"/>
                <a:gd name="T15" fmla="*/ 1 h 346"/>
                <a:gd name="T16" fmla="*/ 11 w 1062"/>
                <a:gd name="T17" fmla="*/ 1 h 346"/>
                <a:gd name="T18" fmla="*/ 8 w 1062"/>
                <a:gd name="T19" fmla="*/ 1 h 346"/>
                <a:gd name="T20" fmla="*/ 11 w 1062"/>
                <a:gd name="T21" fmla="*/ 1 h 346"/>
                <a:gd name="T22" fmla="*/ 14 w 1062"/>
                <a:gd name="T23" fmla="*/ 1 h 346"/>
                <a:gd name="T24" fmla="*/ 15 w 1062"/>
                <a:gd name="T25" fmla="*/ 1 h 346"/>
                <a:gd name="T26" fmla="*/ 17 w 1062"/>
                <a:gd name="T27" fmla="*/ 0 h 346"/>
                <a:gd name="T28" fmla="*/ 20 w 1062"/>
                <a:gd name="T29" fmla="*/ 0 h 346"/>
                <a:gd name="T30" fmla="*/ 23 w 1062"/>
                <a:gd name="T31" fmla="*/ 0 h 346"/>
                <a:gd name="T32" fmla="*/ 26 w 1062"/>
                <a:gd name="T33" fmla="*/ 0 h 346"/>
                <a:gd name="T34" fmla="*/ 28 w 1062"/>
                <a:gd name="T35" fmla="*/ 0 h 346"/>
                <a:gd name="T36" fmla="*/ 29 w 1062"/>
                <a:gd name="T37" fmla="*/ 0 h 346"/>
                <a:gd name="T38" fmla="*/ 29 w 1062"/>
                <a:gd name="T39" fmla="*/ 0 h 346"/>
                <a:gd name="T40" fmla="*/ 32 w 1062"/>
                <a:gd name="T41" fmla="*/ 0 h 346"/>
                <a:gd name="T42" fmla="*/ 31 w 1062"/>
                <a:gd name="T43" fmla="*/ 0 h 346"/>
                <a:gd name="T44" fmla="*/ 28 w 1062"/>
                <a:gd name="T45" fmla="*/ 0 h 346"/>
                <a:gd name="T46" fmla="*/ 26 w 1062"/>
                <a:gd name="T47" fmla="*/ 0 h 346"/>
                <a:gd name="T48" fmla="*/ 22 w 1062"/>
                <a:gd name="T49" fmla="*/ 0 h 346"/>
                <a:gd name="T50" fmla="*/ 19 w 1062"/>
                <a:gd name="T51" fmla="*/ 0 h 346"/>
                <a:gd name="T52" fmla="*/ 15 w 1062"/>
                <a:gd name="T53" fmla="*/ 0 h 346"/>
                <a:gd name="T54" fmla="*/ 12 w 1062"/>
                <a:gd name="T55" fmla="*/ 1 h 346"/>
                <a:gd name="T56" fmla="*/ 9 w 1062"/>
                <a:gd name="T57" fmla="*/ 1 h 346"/>
                <a:gd name="T58" fmla="*/ 7 w 1062"/>
                <a:gd name="T59" fmla="*/ 1 h 346"/>
                <a:gd name="T60" fmla="*/ 3 w 1062"/>
                <a:gd name="T61" fmla="*/ 1 h 346"/>
                <a:gd name="T62" fmla="*/ 1 w 1062"/>
                <a:gd name="T63" fmla="*/ 1 h 346"/>
                <a:gd name="T64" fmla="*/ 0 w 1062"/>
                <a:gd name="T65" fmla="*/ 1 h 3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2"/>
                <a:gd name="T100" fmla="*/ 0 h 346"/>
                <a:gd name="T101" fmla="*/ 1062 w 1062"/>
                <a:gd name="T102" fmla="*/ 346 h 3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2" h="346">
                  <a:moveTo>
                    <a:pt x="0" y="346"/>
                  </a:moveTo>
                  <a:lnTo>
                    <a:pt x="33" y="306"/>
                  </a:lnTo>
                  <a:lnTo>
                    <a:pt x="92" y="274"/>
                  </a:lnTo>
                  <a:lnTo>
                    <a:pt x="169" y="255"/>
                  </a:lnTo>
                  <a:lnTo>
                    <a:pt x="234" y="248"/>
                  </a:lnTo>
                  <a:lnTo>
                    <a:pt x="283" y="258"/>
                  </a:lnTo>
                  <a:lnTo>
                    <a:pt x="342" y="285"/>
                  </a:lnTo>
                  <a:lnTo>
                    <a:pt x="381" y="239"/>
                  </a:lnTo>
                  <a:lnTo>
                    <a:pt x="423" y="209"/>
                  </a:lnTo>
                  <a:lnTo>
                    <a:pt x="476" y="192"/>
                  </a:lnTo>
                  <a:lnTo>
                    <a:pt x="428" y="198"/>
                  </a:lnTo>
                  <a:lnTo>
                    <a:pt x="385" y="211"/>
                  </a:lnTo>
                  <a:lnTo>
                    <a:pt x="342" y="235"/>
                  </a:lnTo>
                  <a:lnTo>
                    <a:pt x="312" y="250"/>
                  </a:lnTo>
                  <a:lnTo>
                    <a:pt x="269" y="241"/>
                  </a:lnTo>
                  <a:lnTo>
                    <a:pt x="324" y="209"/>
                  </a:lnTo>
                  <a:lnTo>
                    <a:pt x="376" y="187"/>
                  </a:lnTo>
                  <a:lnTo>
                    <a:pt x="326" y="197"/>
                  </a:lnTo>
                  <a:lnTo>
                    <a:pt x="279" y="216"/>
                  </a:lnTo>
                  <a:lnTo>
                    <a:pt x="247" y="231"/>
                  </a:lnTo>
                  <a:lnTo>
                    <a:pt x="256" y="207"/>
                  </a:lnTo>
                  <a:lnTo>
                    <a:pt x="324" y="163"/>
                  </a:lnTo>
                  <a:lnTo>
                    <a:pt x="374" y="153"/>
                  </a:lnTo>
                  <a:lnTo>
                    <a:pt x="423" y="149"/>
                  </a:lnTo>
                  <a:lnTo>
                    <a:pt x="446" y="144"/>
                  </a:lnTo>
                  <a:lnTo>
                    <a:pt x="462" y="122"/>
                  </a:lnTo>
                  <a:lnTo>
                    <a:pt x="485" y="105"/>
                  </a:lnTo>
                  <a:lnTo>
                    <a:pt x="523" y="96"/>
                  </a:lnTo>
                  <a:lnTo>
                    <a:pt x="576" y="92"/>
                  </a:lnTo>
                  <a:lnTo>
                    <a:pt x="614" y="79"/>
                  </a:lnTo>
                  <a:lnTo>
                    <a:pt x="671" y="48"/>
                  </a:lnTo>
                  <a:lnTo>
                    <a:pt x="723" y="26"/>
                  </a:lnTo>
                  <a:lnTo>
                    <a:pt x="786" y="18"/>
                  </a:lnTo>
                  <a:lnTo>
                    <a:pt x="818" y="18"/>
                  </a:lnTo>
                  <a:lnTo>
                    <a:pt x="857" y="26"/>
                  </a:lnTo>
                  <a:lnTo>
                    <a:pt x="885" y="46"/>
                  </a:lnTo>
                  <a:lnTo>
                    <a:pt x="895" y="64"/>
                  </a:lnTo>
                  <a:lnTo>
                    <a:pt x="899" y="86"/>
                  </a:lnTo>
                  <a:lnTo>
                    <a:pt x="897" y="98"/>
                  </a:lnTo>
                  <a:lnTo>
                    <a:pt x="922" y="74"/>
                  </a:lnTo>
                  <a:lnTo>
                    <a:pt x="969" y="48"/>
                  </a:lnTo>
                  <a:lnTo>
                    <a:pt x="1019" y="31"/>
                  </a:lnTo>
                  <a:lnTo>
                    <a:pt x="1062" y="18"/>
                  </a:lnTo>
                  <a:lnTo>
                    <a:pt x="965" y="14"/>
                  </a:lnTo>
                  <a:lnTo>
                    <a:pt x="906" y="18"/>
                  </a:lnTo>
                  <a:lnTo>
                    <a:pt x="890" y="22"/>
                  </a:lnTo>
                  <a:lnTo>
                    <a:pt x="849" y="5"/>
                  </a:lnTo>
                  <a:lnTo>
                    <a:pt x="804" y="0"/>
                  </a:lnTo>
                  <a:lnTo>
                    <a:pt x="739" y="7"/>
                  </a:lnTo>
                  <a:lnTo>
                    <a:pt x="696" y="22"/>
                  </a:lnTo>
                  <a:lnTo>
                    <a:pt x="641" y="53"/>
                  </a:lnTo>
                  <a:lnTo>
                    <a:pt x="580" y="74"/>
                  </a:lnTo>
                  <a:lnTo>
                    <a:pt x="503" y="84"/>
                  </a:lnTo>
                  <a:lnTo>
                    <a:pt x="456" y="96"/>
                  </a:lnTo>
                  <a:lnTo>
                    <a:pt x="433" y="122"/>
                  </a:lnTo>
                  <a:lnTo>
                    <a:pt x="360" y="135"/>
                  </a:lnTo>
                  <a:lnTo>
                    <a:pt x="310" y="153"/>
                  </a:lnTo>
                  <a:lnTo>
                    <a:pt x="277" y="170"/>
                  </a:lnTo>
                  <a:lnTo>
                    <a:pt x="240" y="197"/>
                  </a:lnTo>
                  <a:lnTo>
                    <a:pt x="210" y="226"/>
                  </a:lnTo>
                  <a:lnTo>
                    <a:pt x="137" y="248"/>
                  </a:lnTo>
                  <a:lnTo>
                    <a:pt x="84" y="263"/>
                  </a:lnTo>
                  <a:lnTo>
                    <a:pt x="41" y="289"/>
                  </a:lnTo>
                  <a:lnTo>
                    <a:pt x="14" y="311"/>
                  </a:lnTo>
                  <a:lnTo>
                    <a:pt x="0"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5" name="Freeform 125">
              <a:extLst>
                <a:ext uri="{FF2B5EF4-FFF2-40B4-BE49-F238E27FC236}">
                  <a16:creationId xmlns:a16="http://schemas.microsoft.com/office/drawing/2014/main" id="{1562C599-F3F2-4975-870D-E4E41DBD30BB}"/>
                </a:ext>
              </a:extLst>
            </p:cNvPr>
            <p:cNvSpPr>
              <a:spLocks/>
            </p:cNvSpPr>
            <p:nvPr/>
          </p:nvSpPr>
          <p:spPr bwMode="auto">
            <a:xfrm>
              <a:off x="4569" y="3529"/>
              <a:ext cx="68" cy="60"/>
            </a:xfrm>
            <a:custGeom>
              <a:avLst/>
              <a:gdLst>
                <a:gd name="T0" fmla="*/ 1 w 135"/>
                <a:gd name="T1" fmla="*/ 0 h 179"/>
                <a:gd name="T2" fmla="*/ 2 w 135"/>
                <a:gd name="T3" fmla="*/ 0 h 179"/>
                <a:gd name="T4" fmla="*/ 0 w 135"/>
                <a:gd name="T5" fmla="*/ 1 h 179"/>
                <a:gd name="T6" fmla="*/ 1 w 135"/>
                <a:gd name="T7" fmla="*/ 1 h 179"/>
                <a:gd name="T8" fmla="*/ 3 w 135"/>
                <a:gd name="T9" fmla="*/ 1 h 179"/>
                <a:gd name="T10" fmla="*/ 4 w 135"/>
                <a:gd name="T11" fmla="*/ 1 h 179"/>
                <a:gd name="T12" fmla="*/ 5 w 135"/>
                <a:gd name="T13" fmla="*/ 0 h 179"/>
                <a:gd name="T14" fmla="*/ 5 w 135"/>
                <a:gd name="T15" fmla="*/ 0 h 179"/>
                <a:gd name="T16" fmla="*/ 3 w 135"/>
                <a:gd name="T17" fmla="*/ 0 h 179"/>
                <a:gd name="T18" fmla="*/ 3 w 135"/>
                <a:gd name="T19" fmla="*/ 0 h 179"/>
                <a:gd name="T20" fmla="*/ 2 w 135"/>
                <a:gd name="T21" fmla="*/ 0 h 179"/>
                <a:gd name="T22" fmla="*/ 1 w 135"/>
                <a:gd name="T23" fmla="*/ 0 h 179"/>
                <a:gd name="T24" fmla="*/ 1 w 135"/>
                <a:gd name="T25" fmla="*/ 0 h 17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5"/>
                <a:gd name="T40" fmla="*/ 0 h 179"/>
                <a:gd name="T41" fmla="*/ 135 w 135"/>
                <a:gd name="T42" fmla="*/ 179 h 17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5" h="179">
                  <a:moveTo>
                    <a:pt x="27" y="37"/>
                  </a:moveTo>
                  <a:lnTo>
                    <a:pt x="43" y="97"/>
                  </a:lnTo>
                  <a:lnTo>
                    <a:pt x="0" y="128"/>
                  </a:lnTo>
                  <a:lnTo>
                    <a:pt x="27" y="162"/>
                  </a:lnTo>
                  <a:lnTo>
                    <a:pt x="79" y="179"/>
                  </a:lnTo>
                  <a:lnTo>
                    <a:pt x="97" y="145"/>
                  </a:lnTo>
                  <a:lnTo>
                    <a:pt x="135" y="119"/>
                  </a:lnTo>
                  <a:lnTo>
                    <a:pt x="133" y="61"/>
                  </a:lnTo>
                  <a:lnTo>
                    <a:pt x="94" y="54"/>
                  </a:lnTo>
                  <a:lnTo>
                    <a:pt x="72" y="4"/>
                  </a:lnTo>
                  <a:lnTo>
                    <a:pt x="36" y="0"/>
                  </a:lnTo>
                  <a:lnTo>
                    <a:pt x="2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6" name="Freeform 126">
              <a:extLst>
                <a:ext uri="{FF2B5EF4-FFF2-40B4-BE49-F238E27FC236}">
                  <a16:creationId xmlns:a16="http://schemas.microsoft.com/office/drawing/2014/main" id="{C56BF282-4CEC-4724-8169-7FE5339B0917}"/>
                </a:ext>
              </a:extLst>
            </p:cNvPr>
            <p:cNvSpPr>
              <a:spLocks/>
            </p:cNvSpPr>
            <p:nvPr/>
          </p:nvSpPr>
          <p:spPr bwMode="auto">
            <a:xfrm>
              <a:off x="4592" y="3436"/>
              <a:ext cx="368" cy="168"/>
            </a:xfrm>
            <a:custGeom>
              <a:avLst/>
              <a:gdLst>
                <a:gd name="T0" fmla="*/ 3 w 736"/>
                <a:gd name="T1" fmla="*/ 1 h 503"/>
                <a:gd name="T2" fmla="*/ 3 w 736"/>
                <a:gd name="T3" fmla="*/ 1 h 503"/>
                <a:gd name="T4" fmla="*/ 3 w 736"/>
                <a:gd name="T5" fmla="*/ 0 h 503"/>
                <a:gd name="T6" fmla="*/ 0 w 736"/>
                <a:gd name="T7" fmla="*/ 0 h 503"/>
                <a:gd name="T8" fmla="*/ 1 w 736"/>
                <a:gd name="T9" fmla="*/ 0 h 503"/>
                <a:gd name="T10" fmla="*/ 3 w 736"/>
                <a:gd name="T11" fmla="*/ 0 h 503"/>
                <a:gd name="T12" fmla="*/ 6 w 736"/>
                <a:gd name="T13" fmla="*/ 0 h 503"/>
                <a:gd name="T14" fmla="*/ 10 w 736"/>
                <a:gd name="T15" fmla="*/ 0 h 503"/>
                <a:gd name="T16" fmla="*/ 10 w 736"/>
                <a:gd name="T17" fmla="*/ 0 h 503"/>
                <a:gd name="T18" fmla="*/ 7 w 736"/>
                <a:gd name="T19" fmla="*/ 0 h 503"/>
                <a:gd name="T20" fmla="*/ 6 w 736"/>
                <a:gd name="T21" fmla="*/ 0 h 503"/>
                <a:gd name="T22" fmla="*/ 6 w 736"/>
                <a:gd name="T23" fmla="*/ 0 h 503"/>
                <a:gd name="T24" fmla="*/ 9 w 736"/>
                <a:gd name="T25" fmla="*/ 0 h 503"/>
                <a:gd name="T26" fmla="*/ 10 w 736"/>
                <a:gd name="T27" fmla="*/ 0 h 503"/>
                <a:gd name="T28" fmla="*/ 10 w 736"/>
                <a:gd name="T29" fmla="*/ 0 h 503"/>
                <a:gd name="T30" fmla="*/ 9 w 736"/>
                <a:gd name="T31" fmla="*/ 0 h 503"/>
                <a:gd name="T32" fmla="*/ 6 w 736"/>
                <a:gd name="T33" fmla="*/ 0 h 503"/>
                <a:gd name="T34" fmla="*/ 6 w 736"/>
                <a:gd name="T35" fmla="*/ 0 h 503"/>
                <a:gd name="T36" fmla="*/ 9 w 736"/>
                <a:gd name="T37" fmla="*/ 1 h 503"/>
                <a:gd name="T38" fmla="*/ 10 w 736"/>
                <a:gd name="T39" fmla="*/ 1 h 503"/>
                <a:gd name="T40" fmla="*/ 12 w 736"/>
                <a:gd name="T41" fmla="*/ 0 h 503"/>
                <a:gd name="T42" fmla="*/ 14 w 736"/>
                <a:gd name="T43" fmla="*/ 0 h 503"/>
                <a:gd name="T44" fmla="*/ 15 w 736"/>
                <a:gd name="T45" fmla="*/ 1 h 503"/>
                <a:gd name="T46" fmla="*/ 13 w 736"/>
                <a:gd name="T47" fmla="*/ 1 h 503"/>
                <a:gd name="T48" fmla="*/ 12 w 736"/>
                <a:gd name="T49" fmla="*/ 1 h 503"/>
                <a:gd name="T50" fmla="*/ 14 w 736"/>
                <a:gd name="T51" fmla="*/ 1 h 503"/>
                <a:gd name="T52" fmla="*/ 17 w 736"/>
                <a:gd name="T53" fmla="*/ 1 h 503"/>
                <a:gd name="T54" fmla="*/ 18 w 736"/>
                <a:gd name="T55" fmla="*/ 1 h 503"/>
                <a:gd name="T56" fmla="*/ 18 w 736"/>
                <a:gd name="T57" fmla="*/ 1 h 503"/>
                <a:gd name="T58" fmla="*/ 22 w 736"/>
                <a:gd name="T59" fmla="*/ 1 h 503"/>
                <a:gd name="T60" fmla="*/ 23 w 736"/>
                <a:gd name="T61" fmla="*/ 2 h 503"/>
                <a:gd name="T62" fmla="*/ 20 w 736"/>
                <a:gd name="T63" fmla="*/ 2 h 503"/>
                <a:gd name="T64" fmla="*/ 18 w 736"/>
                <a:gd name="T65" fmla="*/ 2 h 503"/>
                <a:gd name="T66" fmla="*/ 14 w 736"/>
                <a:gd name="T67" fmla="*/ 2 h 503"/>
                <a:gd name="T68" fmla="*/ 12 w 736"/>
                <a:gd name="T69" fmla="*/ 2 h 503"/>
                <a:gd name="T70" fmla="*/ 10 w 736"/>
                <a:gd name="T71" fmla="*/ 2 h 503"/>
                <a:gd name="T72" fmla="*/ 9 w 736"/>
                <a:gd name="T73" fmla="*/ 2 h 503"/>
                <a:gd name="T74" fmla="*/ 6 w 736"/>
                <a:gd name="T75" fmla="*/ 2 h 503"/>
                <a:gd name="T76" fmla="*/ 9 w 736"/>
                <a:gd name="T77" fmla="*/ 1 h 503"/>
                <a:gd name="T78" fmla="*/ 6 w 736"/>
                <a:gd name="T79" fmla="*/ 1 h 503"/>
                <a:gd name="T80" fmla="*/ 1 w 736"/>
                <a:gd name="T81" fmla="*/ 1 h 5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6"/>
                <a:gd name="T124" fmla="*/ 0 h 503"/>
                <a:gd name="T125" fmla="*/ 736 w 736"/>
                <a:gd name="T126" fmla="*/ 503 h 5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6" h="503">
                  <a:moveTo>
                    <a:pt x="49" y="182"/>
                  </a:moveTo>
                  <a:lnTo>
                    <a:pt x="109" y="176"/>
                  </a:lnTo>
                  <a:lnTo>
                    <a:pt x="156" y="176"/>
                  </a:lnTo>
                  <a:lnTo>
                    <a:pt x="122" y="145"/>
                  </a:lnTo>
                  <a:lnTo>
                    <a:pt x="185" y="133"/>
                  </a:lnTo>
                  <a:lnTo>
                    <a:pt x="118" y="112"/>
                  </a:lnTo>
                  <a:lnTo>
                    <a:pt x="52" y="111"/>
                  </a:lnTo>
                  <a:lnTo>
                    <a:pt x="0" y="100"/>
                  </a:lnTo>
                  <a:lnTo>
                    <a:pt x="24" y="85"/>
                  </a:lnTo>
                  <a:lnTo>
                    <a:pt x="52" y="76"/>
                  </a:lnTo>
                  <a:lnTo>
                    <a:pt x="88" y="76"/>
                  </a:lnTo>
                  <a:lnTo>
                    <a:pt x="113" y="67"/>
                  </a:lnTo>
                  <a:lnTo>
                    <a:pt x="150" y="54"/>
                  </a:lnTo>
                  <a:lnTo>
                    <a:pt x="199" y="30"/>
                  </a:lnTo>
                  <a:lnTo>
                    <a:pt x="252" y="4"/>
                  </a:lnTo>
                  <a:lnTo>
                    <a:pt x="313" y="0"/>
                  </a:lnTo>
                  <a:lnTo>
                    <a:pt x="348" y="22"/>
                  </a:lnTo>
                  <a:lnTo>
                    <a:pt x="311" y="18"/>
                  </a:lnTo>
                  <a:lnTo>
                    <a:pt x="274" y="20"/>
                  </a:lnTo>
                  <a:lnTo>
                    <a:pt x="242" y="30"/>
                  </a:lnTo>
                  <a:lnTo>
                    <a:pt x="195" y="47"/>
                  </a:lnTo>
                  <a:lnTo>
                    <a:pt x="161" y="66"/>
                  </a:lnTo>
                  <a:lnTo>
                    <a:pt x="116" y="83"/>
                  </a:lnTo>
                  <a:lnTo>
                    <a:pt x="170" y="80"/>
                  </a:lnTo>
                  <a:lnTo>
                    <a:pt x="217" y="74"/>
                  </a:lnTo>
                  <a:lnTo>
                    <a:pt x="267" y="61"/>
                  </a:lnTo>
                  <a:lnTo>
                    <a:pt x="297" y="61"/>
                  </a:lnTo>
                  <a:lnTo>
                    <a:pt x="310" y="69"/>
                  </a:lnTo>
                  <a:lnTo>
                    <a:pt x="311" y="86"/>
                  </a:lnTo>
                  <a:lnTo>
                    <a:pt x="295" y="97"/>
                  </a:lnTo>
                  <a:lnTo>
                    <a:pt x="250" y="119"/>
                  </a:lnTo>
                  <a:lnTo>
                    <a:pt x="267" y="97"/>
                  </a:lnTo>
                  <a:lnTo>
                    <a:pt x="254" y="88"/>
                  </a:lnTo>
                  <a:lnTo>
                    <a:pt x="222" y="93"/>
                  </a:lnTo>
                  <a:lnTo>
                    <a:pt x="170" y="97"/>
                  </a:lnTo>
                  <a:lnTo>
                    <a:pt x="211" y="115"/>
                  </a:lnTo>
                  <a:lnTo>
                    <a:pt x="224" y="136"/>
                  </a:lnTo>
                  <a:lnTo>
                    <a:pt x="276" y="133"/>
                  </a:lnTo>
                  <a:lnTo>
                    <a:pt x="233" y="174"/>
                  </a:lnTo>
                  <a:lnTo>
                    <a:pt x="301" y="143"/>
                  </a:lnTo>
                  <a:lnTo>
                    <a:pt x="349" y="104"/>
                  </a:lnTo>
                  <a:lnTo>
                    <a:pt x="389" y="61"/>
                  </a:lnTo>
                  <a:lnTo>
                    <a:pt x="417" y="61"/>
                  </a:lnTo>
                  <a:lnTo>
                    <a:pt x="463" y="95"/>
                  </a:lnTo>
                  <a:lnTo>
                    <a:pt x="469" y="139"/>
                  </a:lnTo>
                  <a:lnTo>
                    <a:pt x="500" y="148"/>
                  </a:lnTo>
                  <a:lnTo>
                    <a:pt x="483" y="184"/>
                  </a:lnTo>
                  <a:lnTo>
                    <a:pt x="444" y="189"/>
                  </a:lnTo>
                  <a:lnTo>
                    <a:pt x="410" y="225"/>
                  </a:lnTo>
                  <a:lnTo>
                    <a:pt x="360" y="245"/>
                  </a:lnTo>
                  <a:lnTo>
                    <a:pt x="428" y="249"/>
                  </a:lnTo>
                  <a:lnTo>
                    <a:pt x="455" y="230"/>
                  </a:lnTo>
                  <a:lnTo>
                    <a:pt x="500" y="240"/>
                  </a:lnTo>
                  <a:lnTo>
                    <a:pt x="524" y="195"/>
                  </a:lnTo>
                  <a:lnTo>
                    <a:pt x="533" y="134"/>
                  </a:lnTo>
                  <a:lnTo>
                    <a:pt x="575" y="148"/>
                  </a:lnTo>
                  <a:lnTo>
                    <a:pt x="582" y="187"/>
                  </a:lnTo>
                  <a:lnTo>
                    <a:pt x="569" y="219"/>
                  </a:lnTo>
                  <a:lnTo>
                    <a:pt x="612" y="243"/>
                  </a:lnTo>
                  <a:lnTo>
                    <a:pt x="679" y="235"/>
                  </a:lnTo>
                  <a:lnTo>
                    <a:pt x="722" y="300"/>
                  </a:lnTo>
                  <a:lnTo>
                    <a:pt x="736" y="367"/>
                  </a:lnTo>
                  <a:lnTo>
                    <a:pt x="671" y="373"/>
                  </a:lnTo>
                  <a:lnTo>
                    <a:pt x="626" y="397"/>
                  </a:lnTo>
                  <a:lnTo>
                    <a:pt x="594" y="449"/>
                  </a:lnTo>
                  <a:lnTo>
                    <a:pt x="555" y="410"/>
                  </a:lnTo>
                  <a:lnTo>
                    <a:pt x="500" y="391"/>
                  </a:lnTo>
                  <a:lnTo>
                    <a:pt x="448" y="394"/>
                  </a:lnTo>
                  <a:lnTo>
                    <a:pt x="412" y="414"/>
                  </a:lnTo>
                  <a:lnTo>
                    <a:pt x="378" y="418"/>
                  </a:lnTo>
                  <a:lnTo>
                    <a:pt x="372" y="449"/>
                  </a:lnTo>
                  <a:lnTo>
                    <a:pt x="292" y="445"/>
                  </a:lnTo>
                  <a:lnTo>
                    <a:pt x="256" y="466"/>
                  </a:lnTo>
                  <a:lnTo>
                    <a:pt x="260" y="503"/>
                  </a:lnTo>
                  <a:lnTo>
                    <a:pt x="168" y="497"/>
                  </a:lnTo>
                  <a:lnTo>
                    <a:pt x="220" y="459"/>
                  </a:lnTo>
                  <a:lnTo>
                    <a:pt x="231" y="408"/>
                  </a:lnTo>
                  <a:lnTo>
                    <a:pt x="262" y="358"/>
                  </a:lnTo>
                  <a:lnTo>
                    <a:pt x="250" y="286"/>
                  </a:lnTo>
                  <a:lnTo>
                    <a:pt x="199" y="215"/>
                  </a:lnTo>
                  <a:lnTo>
                    <a:pt x="150" y="197"/>
                  </a:lnTo>
                  <a:lnTo>
                    <a:pt x="49"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7" name="Freeform 127">
              <a:extLst>
                <a:ext uri="{FF2B5EF4-FFF2-40B4-BE49-F238E27FC236}">
                  <a16:creationId xmlns:a16="http://schemas.microsoft.com/office/drawing/2014/main" id="{CD734637-FFC4-4BAF-8724-232566E72711}"/>
                </a:ext>
              </a:extLst>
            </p:cNvPr>
            <p:cNvSpPr>
              <a:spLocks/>
            </p:cNvSpPr>
            <p:nvPr/>
          </p:nvSpPr>
          <p:spPr bwMode="auto">
            <a:xfrm>
              <a:off x="4625" y="3570"/>
              <a:ext cx="53" cy="38"/>
            </a:xfrm>
            <a:custGeom>
              <a:avLst/>
              <a:gdLst>
                <a:gd name="T0" fmla="*/ 0 w 107"/>
                <a:gd name="T1" fmla="*/ 0 h 114"/>
                <a:gd name="T2" fmla="*/ 0 w 107"/>
                <a:gd name="T3" fmla="*/ 0 h 114"/>
                <a:gd name="T4" fmla="*/ 1 w 107"/>
                <a:gd name="T5" fmla="*/ 0 h 114"/>
                <a:gd name="T6" fmla="*/ 3 w 107"/>
                <a:gd name="T7" fmla="*/ 0 h 114"/>
                <a:gd name="T8" fmla="*/ 3 w 107"/>
                <a:gd name="T9" fmla="*/ 0 h 114"/>
                <a:gd name="T10" fmla="*/ 2 w 107"/>
                <a:gd name="T11" fmla="*/ 0 h 114"/>
                <a:gd name="T12" fmla="*/ 0 w 107"/>
                <a:gd name="T13" fmla="*/ 0 h 114"/>
                <a:gd name="T14" fmla="*/ 0 w 107"/>
                <a:gd name="T15" fmla="*/ 0 h 114"/>
                <a:gd name="T16" fmla="*/ 0 w 107"/>
                <a:gd name="T17" fmla="*/ 0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114"/>
                <a:gd name="T29" fmla="*/ 107 w 107"/>
                <a:gd name="T30" fmla="*/ 114 h 1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114">
                  <a:moveTo>
                    <a:pt x="0" y="87"/>
                  </a:moveTo>
                  <a:lnTo>
                    <a:pt x="5" y="32"/>
                  </a:lnTo>
                  <a:lnTo>
                    <a:pt x="55" y="24"/>
                  </a:lnTo>
                  <a:lnTo>
                    <a:pt x="103" y="0"/>
                  </a:lnTo>
                  <a:lnTo>
                    <a:pt x="107" y="46"/>
                  </a:lnTo>
                  <a:lnTo>
                    <a:pt x="89" y="100"/>
                  </a:lnTo>
                  <a:lnTo>
                    <a:pt x="14" y="114"/>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8" name="Freeform 128">
              <a:extLst>
                <a:ext uri="{FF2B5EF4-FFF2-40B4-BE49-F238E27FC236}">
                  <a16:creationId xmlns:a16="http://schemas.microsoft.com/office/drawing/2014/main" id="{0F7B4055-A998-47D8-964F-3C5576A1FA8F}"/>
                </a:ext>
              </a:extLst>
            </p:cNvPr>
            <p:cNvSpPr>
              <a:spLocks/>
            </p:cNvSpPr>
            <p:nvPr/>
          </p:nvSpPr>
          <p:spPr bwMode="auto">
            <a:xfrm>
              <a:off x="4739" y="3578"/>
              <a:ext cx="33" cy="43"/>
            </a:xfrm>
            <a:custGeom>
              <a:avLst/>
              <a:gdLst>
                <a:gd name="T0" fmla="*/ 3 w 65"/>
                <a:gd name="T1" fmla="*/ 0 h 130"/>
                <a:gd name="T2" fmla="*/ 2 w 65"/>
                <a:gd name="T3" fmla="*/ 0 h 130"/>
                <a:gd name="T4" fmla="*/ 2 w 65"/>
                <a:gd name="T5" fmla="*/ 1 h 130"/>
                <a:gd name="T6" fmla="*/ 0 w 65"/>
                <a:gd name="T7" fmla="*/ 0 h 130"/>
                <a:gd name="T8" fmla="*/ 1 w 65"/>
                <a:gd name="T9" fmla="*/ 0 h 130"/>
                <a:gd name="T10" fmla="*/ 1 w 65"/>
                <a:gd name="T11" fmla="*/ 0 h 130"/>
                <a:gd name="T12" fmla="*/ 2 w 65"/>
                <a:gd name="T13" fmla="*/ 0 h 130"/>
                <a:gd name="T14" fmla="*/ 3 w 65"/>
                <a:gd name="T15" fmla="*/ 0 h 130"/>
                <a:gd name="T16" fmla="*/ 3 w 65"/>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
                <a:gd name="T28" fmla="*/ 0 h 130"/>
                <a:gd name="T29" fmla="*/ 65 w 65"/>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 h="130">
                  <a:moveTo>
                    <a:pt x="65" y="10"/>
                  </a:moveTo>
                  <a:lnTo>
                    <a:pt x="45" y="65"/>
                  </a:lnTo>
                  <a:lnTo>
                    <a:pt x="36" y="130"/>
                  </a:lnTo>
                  <a:lnTo>
                    <a:pt x="0" y="96"/>
                  </a:lnTo>
                  <a:lnTo>
                    <a:pt x="6" y="56"/>
                  </a:lnTo>
                  <a:lnTo>
                    <a:pt x="31" y="48"/>
                  </a:lnTo>
                  <a:lnTo>
                    <a:pt x="51" y="0"/>
                  </a:lnTo>
                  <a:lnTo>
                    <a:pt x="6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59" name="Freeform 129">
              <a:extLst>
                <a:ext uri="{FF2B5EF4-FFF2-40B4-BE49-F238E27FC236}">
                  <a16:creationId xmlns:a16="http://schemas.microsoft.com/office/drawing/2014/main" id="{2D1BA967-8214-4FAF-B2F7-5B2D1D4BB537}"/>
                </a:ext>
              </a:extLst>
            </p:cNvPr>
            <p:cNvSpPr>
              <a:spLocks/>
            </p:cNvSpPr>
            <p:nvPr/>
          </p:nvSpPr>
          <p:spPr bwMode="auto">
            <a:xfrm>
              <a:off x="4804" y="3618"/>
              <a:ext cx="187" cy="113"/>
            </a:xfrm>
            <a:custGeom>
              <a:avLst/>
              <a:gdLst>
                <a:gd name="T0" fmla="*/ 1 w 373"/>
                <a:gd name="T1" fmla="*/ 0 h 337"/>
                <a:gd name="T2" fmla="*/ 2 w 373"/>
                <a:gd name="T3" fmla="*/ 0 h 337"/>
                <a:gd name="T4" fmla="*/ 3 w 373"/>
                <a:gd name="T5" fmla="*/ 0 h 337"/>
                <a:gd name="T6" fmla="*/ 5 w 373"/>
                <a:gd name="T7" fmla="*/ 0 h 337"/>
                <a:gd name="T8" fmla="*/ 5 w 373"/>
                <a:gd name="T9" fmla="*/ 0 h 337"/>
                <a:gd name="T10" fmla="*/ 6 w 373"/>
                <a:gd name="T11" fmla="*/ 0 h 337"/>
                <a:gd name="T12" fmla="*/ 7 w 373"/>
                <a:gd name="T13" fmla="*/ 0 h 337"/>
                <a:gd name="T14" fmla="*/ 9 w 373"/>
                <a:gd name="T15" fmla="*/ 0 h 337"/>
                <a:gd name="T16" fmla="*/ 10 w 373"/>
                <a:gd name="T17" fmla="*/ 0 h 337"/>
                <a:gd name="T18" fmla="*/ 9 w 373"/>
                <a:gd name="T19" fmla="*/ 0 h 337"/>
                <a:gd name="T20" fmla="*/ 9 w 373"/>
                <a:gd name="T21" fmla="*/ 0 h 337"/>
                <a:gd name="T22" fmla="*/ 11 w 373"/>
                <a:gd name="T23" fmla="*/ 0 h 337"/>
                <a:gd name="T24" fmla="*/ 12 w 373"/>
                <a:gd name="T25" fmla="*/ 1 h 337"/>
                <a:gd name="T26" fmla="*/ 11 w 373"/>
                <a:gd name="T27" fmla="*/ 1 h 337"/>
                <a:gd name="T28" fmla="*/ 11 w 373"/>
                <a:gd name="T29" fmla="*/ 1 h 337"/>
                <a:gd name="T30" fmla="*/ 10 w 373"/>
                <a:gd name="T31" fmla="*/ 1 h 337"/>
                <a:gd name="T32" fmla="*/ 9 w 373"/>
                <a:gd name="T33" fmla="*/ 1 h 337"/>
                <a:gd name="T34" fmla="*/ 9 w 373"/>
                <a:gd name="T35" fmla="*/ 1 h 337"/>
                <a:gd name="T36" fmla="*/ 7 w 373"/>
                <a:gd name="T37" fmla="*/ 1 h 337"/>
                <a:gd name="T38" fmla="*/ 6 w 373"/>
                <a:gd name="T39" fmla="*/ 1 h 337"/>
                <a:gd name="T40" fmla="*/ 4 w 373"/>
                <a:gd name="T41" fmla="*/ 1 h 337"/>
                <a:gd name="T42" fmla="*/ 1 w 373"/>
                <a:gd name="T43" fmla="*/ 1 h 337"/>
                <a:gd name="T44" fmla="*/ 0 w 373"/>
                <a:gd name="T45" fmla="*/ 0 h 337"/>
                <a:gd name="T46" fmla="*/ 1 w 373"/>
                <a:gd name="T47" fmla="*/ 0 h 337"/>
                <a:gd name="T48" fmla="*/ 1 w 373"/>
                <a:gd name="T49" fmla="*/ 0 h 3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73"/>
                <a:gd name="T76" fmla="*/ 0 h 337"/>
                <a:gd name="T77" fmla="*/ 373 w 373"/>
                <a:gd name="T78" fmla="*/ 337 h 3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73" h="337">
                  <a:moveTo>
                    <a:pt x="7" y="67"/>
                  </a:moveTo>
                  <a:lnTo>
                    <a:pt x="55" y="46"/>
                  </a:lnTo>
                  <a:lnTo>
                    <a:pt x="81" y="77"/>
                  </a:lnTo>
                  <a:lnTo>
                    <a:pt x="129" y="69"/>
                  </a:lnTo>
                  <a:lnTo>
                    <a:pt x="145" y="101"/>
                  </a:lnTo>
                  <a:lnTo>
                    <a:pt x="187" y="84"/>
                  </a:lnTo>
                  <a:lnTo>
                    <a:pt x="199" y="0"/>
                  </a:lnTo>
                  <a:lnTo>
                    <a:pt x="275" y="32"/>
                  </a:lnTo>
                  <a:lnTo>
                    <a:pt x="293" y="64"/>
                  </a:lnTo>
                  <a:lnTo>
                    <a:pt x="259" y="79"/>
                  </a:lnTo>
                  <a:lnTo>
                    <a:pt x="275" y="99"/>
                  </a:lnTo>
                  <a:lnTo>
                    <a:pt x="329" y="101"/>
                  </a:lnTo>
                  <a:lnTo>
                    <a:pt x="373" y="131"/>
                  </a:lnTo>
                  <a:lnTo>
                    <a:pt x="347" y="165"/>
                  </a:lnTo>
                  <a:lnTo>
                    <a:pt x="341" y="209"/>
                  </a:lnTo>
                  <a:lnTo>
                    <a:pt x="295" y="224"/>
                  </a:lnTo>
                  <a:lnTo>
                    <a:pt x="273" y="286"/>
                  </a:lnTo>
                  <a:lnTo>
                    <a:pt x="263" y="337"/>
                  </a:lnTo>
                  <a:lnTo>
                    <a:pt x="223" y="263"/>
                  </a:lnTo>
                  <a:lnTo>
                    <a:pt x="187" y="190"/>
                  </a:lnTo>
                  <a:lnTo>
                    <a:pt x="105" y="150"/>
                  </a:lnTo>
                  <a:lnTo>
                    <a:pt x="29" y="137"/>
                  </a:lnTo>
                  <a:lnTo>
                    <a:pt x="0" y="120"/>
                  </a:lnTo>
                  <a:lnTo>
                    <a:pt x="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0" name="Freeform 130">
              <a:extLst>
                <a:ext uri="{FF2B5EF4-FFF2-40B4-BE49-F238E27FC236}">
                  <a16:creationId xmlns:a16="http://schemas.microsoft.com/office/drawing/2014/main" id="{72AF3936-2A60-459F-9A71-267EA5790D5E}"/>
                </a:ext>
              </a:extLst>
            </p:cNvPr>
            <p:cNvSpPr>
              <a:spLocks/>
            </p:cNvSpPr>
            <p:nvPr/>
          </p:nvSpPr>
          <p:spPr bwMode="auto">
            <a:xfrm>
              <a:off x="4785" y="3599"/>
              <a:ext cx="53" cy="41"/>
            </a:xfrm>
            <a:custGeom>
              <a:avLst/>
              <a:gdLst>
                <a:gd name="T0" fmla="*/ 1 w 106"/>
                <a:gd name="T1" fmla="*/ 0 h 121"/>
                <a:gd name="T2" fmla="*/ 2 w 106"/>
                <a:gd name="T3" fmla="*/ 0 h 121"/>
                <a:gd name="T4" fmla="*/ 3 w 106"/>
                <a:gd name="T5" fmla="*/ 1 h 121"/>
                <a:gd name="T6" fmla="*/ 3 w 106"/>
                <a:gd name="T7" fmla="*/ 0 h 121"/>
                <a:gd name="T8" fmla="*/ 3 w 106"/>
                <a:gd name="T9" fmla="*/ 0 h 121"/>
                <a:gd name="T10" fmla="*/ 2 w 106"/>
                <a:gd name="T11" fmla="*/ 0 h 121"/>
                <a:gd name="T12" fmla="*/ 2 w 106"/>
                <a:gd name="T13" fmla="*/ 0 h 121"/>
                <a:gd name="T14" fmla="*/ 0 w 106"/>
                <a:gd name="T15" fmla="*/ 0 h 121"/>
                <a:gd name="T16" fmla="*/ 1 w 106"/>
                <a:gd name="T17" fmla="*/ 0 h 121"/>
                <a:gd name="T18" fmla="*/ 1 w 106"/>
                <a:gd name="T19" fmla="*/ 0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6"/>
                <a:gd name="T31" fmla="*/ 0 h 121"/>
                <a:gd name="T32" fmla="*/ 106 w 106"/>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6" h="121">
                  <a:moveTo>
                    <a:pt x="2" y="43"/>
                  </a:moveTo>
                  <a:lnTo>
                    <a:pt x="44" y="96"/>
                  </a:lnTo>
                  <a:lnTo>
                    <a:pt x="84" y="121"/>
                  </a:lnTo>
                  <a:lnTo>
                    <a:pt x="106" y="69"/>
                  </a:lnTo>
                  <a:lnTo>
                    <a:pt x="94" y="43"/>
                  </a:lnTo>
                  <a:lnTo>
                    <a:pt x="58" y="43"/>
                  </a:lnTo>
                  <a:lnTo>
                    <a:pt x="39" y="0"/>
                  </a:lnTo>
                  <a:lnTo>
                    <a:pt x="0" y="7"/>
                  </a:lnTo>
                  <a:lnTo>
                    <a:pt x="2"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1" name="Freeform 131">
              <a:extLst>
                <a:ext uri="{FF2B5EF4-FFF2-40B4-BE49-F238E27FC236}">
                  <a16:creationId xmlns:a16="http://schemas.microsoft.com/office/drawing/2014/main" id="{2BDDB7FF-43E5-4D29-80A7-9A55F2515074}"/>
                </a:ext>
              </a:extLst>
            </p:cNvPr>
            <p:cNvSpPr>
              <a:spLocks/>
            </p:cNvSpPr>
            <p:nvPr/>
          </p:nvSpPr>
          <p:spPr bwMode="auto">
            <a:xfrm>
              <a:off x="4791" y="3432"/>
              <a:ext cx="125" cy="94"/>
            </a:xfrm>
            <a:custGeom>
              <a:avLst/>
              <a:gdLst>
                <a:gd name="T0" fmla="*/ 1 w 248"/>
                <a:gd name="T1" fmla="*/ 0 h 283"/>
                <a:gd name="T2" fmla="*/ 2 w 248"/>
                <a:gd name="T3" fmla="*/ 0 h 283"/>
                <a:gd name="T4" fmla="*/ 4 w 248"/>
                <a:gd name="T5" fmla="*/ 0 h 283"/>
                <a:gd name="T6" fmla="*/ 6 w 248"/>
                <a:gd name="T7" fmla="*/ 0 h 283"/>
                <a:gd name="T8" fmla="*/ 7 w 248"/>
                <a:gd name="T9" fmla="*/ 1 h 283"/>
                <a:gd name="T10" fmla="*/ 8 w 248"/>
                <a:gd name="T11" fmla="*/ 1 h 283"/>
                <a:gd name="T12" fmla="*/ 8 w 248"/>
                <a:gd name="T13" fmla="*/ 1 h 283"/>
                <a:gd name="T14" fmla="*/ 8 w 248"/>
                <a:gd name="T15" fmla="*/ 1 h 283"/>
                <a:gd name="T16" fmla="*/ 8 w 248"/>
                <a:gd name="T17" fmla="*/ 1 h 283"/>
                <a:gd name="T18" fmla="*/ 8 w 248"/>
                <a:gd name="T19" fmla="*/ 1 h 283"/>
                <a:gd name="T20" fmla="*/ 8 w 248"/>
                <a:gd name="T21" fmla="*/ 1 h 283"/>
                <a:gd name="T22" fmla="*/ 7 w 248"/>
                <a:gd name="T23" fmla="*/ 0 h 283"/>
                <a:gd name="T24" fmla="*/ 7 w 248"/>
                <a:gd name="T25" fmla="*/ 0 h 283"/>
                <a:gd name="T26" fmla="*/ 8 w 248"/>
                <a:gd name="T27" fmla="*/ 0 h 283"/>
                <a:gd name="T28" fmla="*/ 7 w 248"/>
                <a:gd name="T29" fmla="*/ 0 h 283"/>
                <a:gd name="T30" fmla="*/ 6 w 248"/>
                <a:gd name="T31" fmla="*/ 0 h 283"/>
                <a:gd name="T32" fmla="*/ 5 w 248"/>
                <a:gd name="T33" fmla="*/ 0 h 283"/>
                <a:gd name="T34" fmla="*/ 2 w 248"/>
                <a:gd name="T35" fmla="*/ 0 h 283"/>
                <a:gd name="T36" fmla="*/ 0 w 248"/>
                <a:gd name="T37" fmla="*/ 0 h 283"/>
                <a:gd name="T38" fmla="*/ 1 w 248"/>
                <a:gd name="T39" fmla="*/ 0 h 283"/>
                <a:gd name="T40" fmla="*/ 1 w 248"/>
                <a:gd name="T41" fmla="*/ 0 h 2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83"/>
                <a:gd name="T65" fmla="*/ 248 w 248"/>
                <a:gd name="T66" fmla="*/ 283 h 2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83">
                  <a:moveTo>
                    <a:pt x="6" y="54"/>
                  </a:moveTo>
                  <a:lnTo>
                    <a:pt x="62" y="56"/>
                  </a:lnTo>
                  <a:lnTo>
                    <a:pt x="116" y="71"/>
                  </a:lnTo>
                  <a:lnTo>
                    <a:pt x="178" y="108"/>
                  </a:lnTo>
                  <a:lnTo>
                    <a:pt x="210" y="152"/>
                  </a:lnTo>
                  <a:lnTo>
                    <a:pt x="226" y="196"/>
                  </a:lnTo>
                  <a:lnTo>
                    <a:pt x="228" y="226"/>
                  </a:lnTo>
                  <a:lnTo>
                    <a:pt x="224" y="283"/>
                  </a:lnTo>
                  <a:lnTo>
                    <a:pt x="248" y="268"/>
                  </a:lnTo>
                  <a:lnTo>
                    <a:pt x="242" y="199"/>
                  </a:lnTo>
                  <a:lnTo>
                    <a:pt x="224" y="132"/>
                  </a:lnTo>
                  <a:lnTo>
                    <a:pt x="198" y="103"/>
                  </a:lnTo>
                  <a:lnTo>
                    <a:pt x="216" y="68"/>
                  </a:lnTo>
                  <a:lnTo>
                    <a:pt x="232" y="9"/>
                  </a:lnTo>
                  <a:lnTo>
                    <a:pt x="216" y="0"/>
                  </a:lnTo>
                  <a:lnTo>
                    <a:pt x="180" y="17"/>
                  </a:lnTo>
                  <a:lnTo>
                    <a:pt x="136" y="54"/>
                  </a:lnTo>
                  <a:lnTo>
                    <a:pt x="64" y="41"/>
                  </a:lnTo>
                  <a:lnTo>
                    <a:pt x="0" y="34"/>
                  </a:lnTo>
                  <a:lnTo>
                    <a:pt x="6"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2" name="Freeform 132">
              <a:extLst>
                <a:ext uri="{FF2B5EF4-FFF2-40B4-BE49-F238E27FC236}">
                  <a16:creationId xmlns:a16="http://schemas.microsoft.com/office/drawing/2014/main" id="{431C82C3-B5FB-48EB-AE8D-97C44D17262B}"/>
                </a:ext>
              </a:extLst>
            </p:cNvPr>
            <p:cNvSpPr>
              <a:spLocks/>
            </p:cNvSpPr>
            <p:nvPr/>
          </p:nvSpPr>
          <p:spPr bwMode="auto">
            <a:xfrm>
              <a:off x="4827" y="3411"/>
              <a:ext cx="550" cy="169"/>
            </a:xfrm>
            <a:custGeom>
              <a:avLst/>
              <a:gdLst>
                <a:gd name="T0" fmla="*/ 3 w 1100"/>
                <a:gd name="T1" fmla="*/ 0 h 509"/>
                <a:gd name="T2" fmla="*/ 6 w 1100"/>
                <a:gd name="T3" fmla="*/ 0 h 509"/>
                <a:gd name="T4" fmla="*/ 6 w 1100"/>
                <a:gd name="T5" fmla="*/ 0 h 509"/>
                <a:gd name="T6" fmla="*/ 7 w 1100"/>
                <a:gd name="T7" fmla="*/ 0 h 509"/>
                <a:gd name="T8" fmla="*/ 7 w 1100"/>
                <a:gd name="T9" fmla="*/ 1 h 509"/>
                <a:gd name="T10" fmla="*/ 10 w 1100"/>
                <a:gd name="T11" fmla="*/ 0 h 509"/>
                <a:gd name="T12" fmla="*/ 14 w 1100"/>
                <a:gd name="T13" fmla="*/ 0 h 509"/>
                <a:gd name="T14" fmla="*/ 18 w 1100"/>
                <a:gd name="T15" fmla="*/ 1 h 509"/>
                <a:gd name="T16" fmla="*/ 21 w 1100"/>
                <a:gd name="T17" fmla="*/ 1 h 509"/>
                <a:gd name="T18" fmla="*/ 24 w 1100"/>
                <a:gd name="T19" fmla="*/ 1 h 509"/>
                <a:gd name="T20" fmla="*/ 24 w 1100"/>
                <a:gd name="T21" fmla="*/ 1 h 509"/>
                <a:gd name="T22" fmla="*/ 25 w 1100"/>
                <a:gd name="T23" fmla="*/ 1 h 509"/>
                <a:gd name="T24" fmla="*/ 31 w 1100"/>
                <a:gd name="T25" fmla="*/ 1 h 509"/>
                <a:gd name="T26" fmla="*/ 34 w 1100"/>
                <a:gd name="T27" fmla="*/ 2 h 509"/>
                <a:gd name="T28" fmla="*/ 31 w 1100"/>
                <a:gd name="T29" fmla="*/ 2 h 509"/>
                <a:gd name="T30" fmla="*/ 30 w 1100"/>
                <a:gd name="T31" fmla="*/ 2 h 509"/>
                <a:gd name="T32" fmla="*/ 33 w 1100"/>
                <a:gd name="T33" fmla="*/ 2 h 509"/>
                <a:gd name="T34" fmla="*/ 31 w 1100"/>
                <a:gd name="T35" fmla="*/ 2 h 509"/>
                <a:gd name="T36" fmla="*/ 34 w 1100"/>
                <a:gd name="T37" fmla="*/ 2 h 509"/>
                <a:gd name="T38" fmla="*/ 34 w 1100"/>
                <a:gd name="T39" fmla="*/ 1 h 509"/>
                <a:gd name="T40" fmla="*/ 31 w 1100"/>
                <a:gd name="T41" fmla="*/ 1 h 509"/>
                <a:gd name="T42" fmla="*/ 25 w 1100"/>
                <a:gd name="T43" fmla="*/ 1 h 509"/>
                <a:gd name="T44" fmla="*/ 24 w 1100"/>
                <a:gd name="T45" fmla="*/ 1 h 509"/>
                <a:gd name="T46" fmla="*/ 21 w 1100"/>
                <a:gd name="T47" fmla="*/ 1 h 509"/>
                <a:gd name="T48" fmla="*/ 17 w 1100"/>
                <a:gd name="T49" fmla="*/ 0 h 509"/>
                <a:gd name="T50" fmla="*/ 12 w 1100"/>
                <a:gd name="T51" fmla="*/ 0 h 509"/>
                <a:gd name="T52" fmla="*/ 9 w 1100"/>
                <a:gd name="T53" fmla="*/ 0 h 509"/>
                <a:gd name="T54" fmla="*/ 7 w 1100"/>
                <a:gd name="T55" fmla="*/ 0 h 509"/>
                <a:gd name="T56" fmla="*/ 6 w 1100"/>
                <a:gd name="T57" fmla="*/ 0 h 509"/>
                <a:gd name="T58" fmla="*/ 3 w 1100"/>
                <a:gd name="T59" fmla="*/ 0 h 509"/>
                <a:gd name="T60" fmla="*/ 0 w 1100"/>
                <a:gd name="T61" fmla="*/ 0 h 509"/>
                <a:gd name="T62" fmla="*/ 1 w 1100"/>
                <a:gd name="T63" fmla="*/ 0 h 5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00"/>
                <a:gd name="T97" fmla="*/ 0 h 509"/>
                <a:gd name="T98" fmla="*/ 1100 w 1100"/>
                <a:gd name="T99" fmla="*/ 509 h 50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00" h="509">
                  <a:moveTo>
                    <a:pt x="30" y="118"/>
                  </a:moveTo>
                  <a:lnTo>
                    <a:pt x="100" y="49"/>
                  </a:lnTo>
                  <a:lnTo>
                    <a:pt x="166" y="15"/>
                  </a:lnTo>
                  <a:lnTo>
                    <a:pt x="204" y="26"/>
                  </a:lnTo>
                  <a:lnTo>
                    <a:pt x="216" y="54"/>
                  </a:lnTo>
                  <a:lnTo>
                    <a:pt x="210" y="86"/>
                  </a:lnTo>
                  <a:lnTo>
                    <a:pt x="200" y="120"/>
                  </a:lnTo>
                  <a:lnTo>
                    <a:pt x="238" y="86"/>
                  </a:lnTo>
                  <a:lnTo>
                    <a:pt x="252" y="118"/>
                  </a:lnTo>
                  <a:lnTo>
                    <a:pt x="236" y="172"/>
                  </a:lnTo>
                  <a:lnTo>
                    <a:pt x="292" y="115"/>
                  </a:lnTo>
                  <a:lnTo>
                    <a:pt x="348" y="81"/>
                  </a:lnTo>
                  <a:lnTo>
                    <a:pt x="400" y="68"/>
                  </a:lnTo>
                  <a:lnTo>
                    <a:pt x="458" y="71"/>
                  </a:lnTo>
                  <a:lnTo>
                    <a:pt x="510" y="81"/>
                  </a:lnTo>
                  <a:lnTo>
                    <a:pt x="586" y="128"/>
                  </a:lnTo>
                  <a:lnTo>
                    <a:pt x="634" y="143"/>
                  </a:lnTo>
                  <a:lnTo>
                    <a:pt x="698" y="158"/>
                  </a:lnTo>
                  <a:lnTo>
                    <a:pt x="745" y="187"/>
                  </a:lnTo>
                  <a:lnTo>
                    <a:pt x="774" y="224"/>
                  </a:lnTo>
                  <a:lnTo>
                    <a:pt x="794" y="277"/>
                  </a:lnTo>
                  <a:lnTo>
                    <a:pt x="798" y="311"/>
                  </a:lnTo>
                  <a:lnTo>
                    <a:pt x="734" y="307"/>
                  </a:lnTo>
                  <a:lnTo>
                    <a:pt x="828" y="330"/>
                  </a:lnTo>
                  <a:lnTo>
                    <a:pt x="896" y="332"/>
                  </a:lnTo>
                  <a:lnTo>
                    <a:pt x="996" y="332"/>
                  </a:lnTo>
                  <a:lnTo>
                    <a:pt x="1076" y="352"/>
                  </a:lnTo>
                  <a:lnTo>
                    <a:pt x="1082" y="386"/>
                  </a:lnTo>
                  <a:lnTo>
                    <a:pt x="1054" y="406"/>
                  </a:lnTo>
                  <a:lnTo>
                    <a:pt x="1004" y="430"/>
                  </a:lnTo>
                  <a:lnTo>
                    <a:pt x="980" y="477"/>
                  </a:lnTo>
                  <a:lnTo>
                    <a:pt x="982" y="505"/>
                  </a:lnTo>
                  <a:lnTo>
                    <a:pt x="1024" y="509"/>
                  </a:lnTo>
                  <a:lnTo>
                    <a:pt x="1040" y="509"/>
                  </a:lnTo>
                  <a:lnTo>
                    <a:pt x="1020" y="477"/>
                  </a:lnTo>
                  <a:lnTo>
                    <a:pt x="1022" y="448"/>
                  </a:lnTo>
                  <a:lnTo>
                    <a:pt x="1048" y="426"/>
                  </a:lnTo>
                  <a:lnTo>
                    <a:pt x="1082" y="403"/>
                  </a:lnTo>
                  <a:lnTo>
                    <a:pt x="1098" y="381"/>
                  </a:lnTo>
                  <a:lnTo>
                    <a:pt x="1100" y="357"/>
                  </a:lnTo>
                  <a:lnTo>
                    <a:pt x="1064" y="330"/>
                  </a:lnTo>
                  <a:lnTo>
                    <a:pt x="996" y="313"/>
                  </a:lnTo>
                  <a:lnTo>
                    <a:pt x="898" y="317"/>
                  </a:lnTo>
                  <a:lnTo>
                    <a:pt x="830" y="307"/>
                  </a:lnTo>
                  <a:lnTo>
                    <a:pt x="822" y="258"/>
                  </a:lnTo>
                  <a:lnTo>
                    <a:pt x="786" y="199"/>
                  </a:lnTo>
                  <a:lnTo>
                    <a:pt x="740" y="158"/>
                  </a:lnTo>
                  <a:lnTo>
                    <a:pt x="674" y="132"/>
                  </a:lnTo>
                  <a:lnTo>
                    <a:pt x="606" y="118"/>
                  </a:lnTo>
                  <a:lnTo>
                    <a:pt x="540" y="73"/>
                  </a:lnTo>
                  <a:lnTo>
                    <a:pt x="488" y="56"/>
                  </a:lnTo>
                  <a:lnTo>
                    <a:pt x="414" y="49"/>
                  </a:lnTo>
                  <a:lnTo>
                    <a:pt x="354" y="58"/>
                  </a:lnTo>
                  <a:lnTo>
                    <a:pt x="294" y="76"/>
                  </a:lnTo>
                  <a:lnTo>
                    <a:pt x="268" y="90"/>
                  </a:lnTo>
                  <a:lnTo>
                    <a:pt x="254" y="68"/>
                  </a:lnTo>
                  <a:lnTo>
                    <a:pt x="246" y="26"/>
                  </a:lnTo>
                  <a:lnTo>
                    <a:pt x="204" y="2"/>
                  </a:lnTo>
                  <a:lnTo>
                    <a:pt x="160" y="0"/>
                  </a:lnTo>
                  <a:lnTo>
                    <a:pt x="114" y="19"/>
                  </a:lnTo>
                  <a:lnTo>
                    <a:pt x="66" y="49"/>
                  </a:lnTo>
                  <a:lnTo>
                    <a:pt x="0" y="111"/>
                  </a:lnTo>
                  <a:lnTo>
                    <a:pt x="30"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3" name="Freeform 133">
              <a:extLst>
                <a:ext uri="{FF2B5EF4-FFF2-40B4-BE49-F238E27FC236}">
                  <a16:creationId xmlns:a16="http://schemas.microsoft.com/office/drawing/2014/main" id="{FE9EBBF1-1064-4CAD-A5FB-43335299EE33}"/>
                </a:ext>
              </a:extLst>
            </p:cNvPr>
            <p:cNvSpPr>
              <a:spLocks/>
            </p:cNvSpPr>
            <p:nvPr/>
          </p:nvSpPr>
          <p:spPr bwMode="auto">
            <a:xfrm>
              <a:off x="4887" y="3579"/>
              <a:ext cx="73" cy="48"/>
            </a:xfrm>
            <a:custGeom>
              <a:avLst/>
              <a:gdLst>
                <a:gd name="T0" fmla="*/ 1 w 146"/>
                <a:gd name="T1" fmla="*/ 0 h 145"/>
                <a:gd name="T2" fmla="*/ 0 w 146"/>
                <a:gd name="T3" fmla="*/ 0 h 145"/>
                <a:gd name="T4" fmla="*/ 1 w 146"/>
                <a:gd name="T5" fmla="*/ 1 h 145"/>
                <a:gd name="T6" fmla="*/ 2 w 146"/>
                <a:gd name="T7" fmla="*/ 0 h 145"/>
                <a:gd name="T8" fmla="*/ 2 w 146"/>
                <a:gd name="T9" fmla="*/ 0 h 145"/>
                <a:gd name="T10" fmla="*/ 3 w 146"/>
                <a:gd name="T11" fmla="*/ 0 h 145"/>
                <a:gd name="T12" fmla="*/ 5 w 146"/>
                <a:gd name="T13" fmla="*/ 0 h 145"/>
                <a:gd name="T14" fmla="*/ 5 w 146"/>
                <a:gd name="T15" fmla="*/ 0 h 145"/>
                <a:gd name="T16" fmla="*/ 3 w 146"/>
                <a:gd name="T17" fmla="*/ 0 h 145"/>
                <a:gd name="T18" fmla="*/ 2 w 146"/>
                <a:gd name="T19" fmla="*/ 0 h 145"/>
                <a:gd name="T20" fmla="*/ 1 w 146"/>
                <a:gd name="T21" fmla="*/ 0 h 145"/>
                <a:gd name="T22" fmla="*/ 1 w 146"/>
                <a:gd name="T23" fmla="*/ 0 h 145"/>
                <a:gd name="T24" fmla="*/ 1 w 146"/>
                <a:gd name="T25" fmla="*/ 0 h 145"/>
                <a:gd name="T26" fmla="*/ 1 w 146"/>
                <a:gd name="T27" fmla="*/ 0 h 14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6"/>
                <a:gd name="T43" fmla="*/ 0 h 145"/>
                <a:gd name="T44" fmla="*/ 146 w 146"/>
                <a:gd name="T45" fmla="*/ 145 h 14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6" h="145">
                  <a:moveTo>
                    <a:pt x="6" y="42"/>
                  </a:moveTo>
                  <a:lnTo>
                    <a:pt x="0" y="100"/>
                  </a:lnTo>
                  <a:lnTo>
                    <a:pt x="46" y="145"/>
                  </a:lnTo>
                  <a:lnTo>
                    <a:pt x="82" y="93"/>
                  </a:lnTo>
                  <a:lnTo>
                    <a:pt x="72" y="59"/>
                  </a:lnTo>
                  <a:lnTo>
                    <a:pt x="98" y="34"/>
                  </a:lnTo>
                  <a:lnTo>
                    <a:pt x="146" y="38"/>
                  </a:lnTo>
                  <a:lnTo>
                    <a:pt x="142" y="10"/>
                  </a:lnTo>
                  <a:lnTo>
                    <a:pt x="110" y="0"/>
                  </a:lnTo>
                  <a:lnTo>
                    <a:pt x="77" y="25"/>
                  </a:lnTo>
                  <a:lnTo>
                    <a:pt x="40" y="34"/>
                  </a:lnTo>
                  <a:lnTo>
                    <a:pt x="28" y="64"/>
                  </a:lnTo>
                  <a:lnTo>
                    <a:pt x="6"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4" name="Freeform 134">
              <a:extLst>
                <a:ext uri="{FF2B5EF4-FFF2-40B4-BE49-F238E27FC236}">
                  <a16:creationId xmlns:a16="http://schemas.microsoft.com/office/drawing/2014/main" id="{4D93AA12-3E1B-44BE-AB74-4F53BF754273}"/>
                </a:ext>
              </a:extLst>
            </p:cNvPr>
            <p:cNvSpPr>
              <a:spLocks/>
            </p:cNvSpPr>
            <p:nvPr/>
          </p:nvSpPr>
          <p:spPr bwMode="auto">
            <a:xfrm>
              <a:off x="4919" y="3477"/>
              <a:ext cx="251" cy="64"/>
            </a:xfrm>
            <a:custGeom>
              <a:avLst/>
              <a:gdLst>
                <a:gd name="T0" fmla="*/ 0 w 502"/>
                <a:gd name="T1" fmla="*/ 1 h 193"/>
                <a:gd name="T2" fmla="*/ 2 w 502"/>
                <a:gd name="T3" fmla="*/ 0 h 193"/>
                <a:gd name="T4" fmla="*/ 3 w 502"/>
                <a:gd name="T5" fmla="*/ 0 h 193"/>
                <a:gd name="T6" fmla="*/ 5 w 502"/>
                <a:gd name="T7" fmla="*/ 0 h 193"/>
                <a:gd name="T8" fmla="*/ 7 w 502"/>
                <a:gd name="T9" fmla="*/ 0 h 193"/>
                <a:gd name="T10" fmla="*/ 9 w 502"/>
                <a:gd name="T11" fmla="*/ 0 h 193"/>
                <a:gd name="T12" fmla="*/ 11 w 502"/>
                <a:gd name="T13" fmla="*/ 0 h 193"/>
                <a:gd name="T14" fmla="*/ 13 w 502"/>
                <a:gd name="T15" fmla="*/ 0 h 193"/>
                <a:gd name="T16" fmla="*/ 15 w 502"/>
                <a:gd name="T17" fmla="*/ 0 h 193"/>
                <a:gd name="T18" fmla="*/ 16 w 502"/>
                <a:gd name="T19" fmla="*/ 0 h 193"/>
                <a:gd name="T20" fmla="*/ 15 w 502"/>
                <a:gd name="T21" fmla="*/ 0 h 193"/>
                <a:gd name="T22" fmla="*/ 13 w 502"/>
                <a:gd name="T23" fmla="*/ 0 h 193"/>
                <a:gd name="T24" fmla="*/ 11 w 502"/>
                <a:gd name="T25" fmla="*/ 0 h 193"/>
                <a:gd name="T26" fmla="*/ 9 w 502"/>
                <a:gd name="T27" fmla="*/ 0 h 193"/>
                <a:gd name="T28" fmla="*/ 11 w 502"/>
                <a:gd name="T29" fmla="*/ 0 h 193"/>
                <a:gd name="T30" fmla="*/ 9 w 502"/>
                <a:gd name="T31" fmla="*/ 0 h 193"/>
                <a:gd name="T32" fmla="*/ 8 w 502"/>
                <a:gd name="T33" fmla="*/ 0 h 193"/>
                <a:gd name="T34" fmla="*/ 9 w 502"/>
                <a:gd name="T35" fmla="*/ 0 h 193"/>
                <a:gd name="T36" fmla="*/ 9 w 502"/>
                <a:gd name="T37" fmla="*/ 1 h 193"/>
                <a:gd name="T38" fmla="*/ 8 w 502"/>
                <a:gd name="T39" fmla="*/ 1 h 193"/>
                <a:gd name="T40" fmla="*/ 7 w 502"/>
                <a:gd name="T41" fmla="*/ 1 h 193"/>
                <a:gd name="T42" fmla="*/ 7 w 502"/>
                <a:gd name="T43" fmla="*/ 1 h 193"/>
                <a:gd name="T44" fmla="*/ 6 w 502"/>
                <a:gd name="T45" fmla="*/ 1 h 193"/>
                <a:gd name="T46" fmla="*/ 4 w 502"/>
                <a:gd name="T47" fmla="*/ 1 h 193"/>
                <a:gd name="T48" fmla="*/ 3 w 502"/>
                <a:gd name="T49" fmla="*/ 1 h 193"/>
                <a:gd name="T50" fmla="*/ 2 w 502"/>
                <a:gd name="T51" fmla="*/ 1 h 193"/>
                <a:gd name="T52" fmla="*/ 0 w 502"/>
                <a:gd name="T53" fmla="*/ 1 h 193"/>
                <a:gd name="T54" fmla="*/ 0 w 502"/>
                <a:gd name="T55" fmla="*/ 1 h 19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2"/>
                <a:gd name="T85" fmla="*/ 0 h 193"/>
                <a:gd name="T86" fmla="*/ 502 w 502"/>
                <a:gd name="T87" fmla="*/ 193 h 19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2" h="193">
                  <a:moveTo>
                    <a:pt x="0" y="138"/>
                  </a:moveTo>
                  <a:lnTo>
                    <a:pt x="36" y="72"/>
                  </a:lnTo>
                  <a:lnTo>
                    <a:pt x="92" y="27"/>
                  </a:lnTo>
                  <a:lnTo>
                    <a:pt x="150" y="5"/>
                  </a:lnTo>
                  <a:lnTo>
                    <a:pt x="217" y="0"/>
                  </a:lnTo>
                  <a:lnTo>
                    <a:pt x="272" y="14"/>
                  </a:lnTo>
                  <a:lnTo>
                    <a:pt x="332" y="22"/>
                  </a:lnTo>
                  <a:lnTo>
                    <a:pt x="411" y="20"/>
                  </a:lnTo>
                  <a:lnTo>
                    <a:pt x="464" y="25"/>
                  </a:lnTo>
                  <a:lnTo>
                    <a:pt x="502" y="44"/>
                  </a:lnTo>
                  <a:lnTo>
                    <a:pt x="458" y="37"/>
                  </a:lnTo>
                  <a:lnTo>
                    <a:pt x="404" y="37"/>
                  </a:lnTo>
                  <a:lnTo>
                    <a:pt x="351" y="40"/>
                  </a:lnTo>
                  <a:lnTo>
                    <a:pt x="288" y="37"/>
                  </a:lnTo>
                  <a:lnTo>
                    <a:pt x="326" y="72"/>
                  </a:lnTo>
                  <a:lnTo>
                    <a:pt x="277" y="52"/>
                  </a:lnTo>
                  <a:lnTo>
                    <a:pt x="234" y="50"/>
                  </a:lnTo>
                  <a:lnTo>
                    <a:pt x="264" y="91"/>
                  </a:lnTo>
                  <a:lnTo>
                    <a:pt x="270" y="133"/>
                  </a:lnTo>
                  <a:lnTo>
                    <a:pt x="244" y="133"/>
                  </a:lnTo>
                  <a:lnTo>
                    <a:pt x="212" y="163"/>
                  </a:lnTo>
                  <a:lnTo>
                    <a:pt x="194" y="150"/>
                  </a:lnTo>
                  <a:lnTo>
                    <a:pt x="162" y="140"/>
                  </a:lnTo>
                  <a:lnTo>
                    <a:pt x="120" y="135"/>
                  </a:lnTo>
                  <a:lnTo>
                    <a:pt x="74" y="146"/>
                  </a:lnTo>
                  <a:lnTo>
                    <a:pt x="42" y="193"/>
                  </a:lnTo>
                  <a:lnTo>
                    <a:pt x="0" y="1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5" name="Freeform 135">
              <a:extLst>
                <a:ext uri="{FF2B5EF4-FFF2-40B4-BE49-F238E27FC236}">
                  <a16:creationId xmlns:a16="http://schemas.microsoft.com/office/drawing/2014/main" id="{31606F51-F169-412A-A676-F256D2E41EF9}"/>
                </a:ext>
              </a:extLst>
            </p:cNvPr>
            <p:cNvSpPr>
              <a:spLocks/>
            </p:cNvSpPr>
            <p:nvPr/>
          </p:nvSpPr>
          <p:spPr bwMode="auto">
            <a:xfrm>
              <a:off x="5014" y="3443"/>
              <a:ext cx="147" cy="32"/>
            </a:xfrm>
            <a:custGeom>
              <a:avLst/>
              <a:gdLst>
                <a:gd name="T0" fmla="*/ 10 w 292"/>
                <a:gd name="T1" fmla="*/ 0 h 96"/>
                <a:gd name="T2" fmla="*/ 9 w 292"/>
                <a:gd name="T3" fmla="*/ 0 h 96"/>
                <a:gd name="T4" fmla="*/ 6 w 292"/>
                <a:gd name="T5" fmla="*/ 0 h 96"/>
                <a:gd name="T6" fmla="*/ 4 w 292"/>
                <a:gd name="T7" fmla="*/ 0 h 96"/>
                <a:gd name="T8" fmla="*/ 3 w 292"/>
                <a:gd name="T9" fmla="*/ 0 h 96"/>
                <a:gd name="T10" fmla="*/ 1 w 292"/>
                <a:gd name="T11" fmla="*/ 0 h 96"/>
                <a:gd name="T12" fmla="*/ 0 w 292"/>
                <a:gd name="T13" fmla="*/ 0 h 96"/>
                <a:gd name="T14" fmla="*/ 2 w 292"/>
                <a:gd name="T15" fmla="*/ 0 h 96"/>
                <a:gd name="T16" fmla="*/ 3 w 292"/>
                <a:gd name="T17" fmla="*/ 0 h 96"/>
                <a:gd name="T18" fmla="*/ 4 w 292"/>
                <a:gd name="T19" fmla="*/ 0 h 96"/>
                <a:gd name="T20" fmla="*/ 6 w 292"/>
                <a:gd name="T21" fmla="*/ 0 h 96"/>
                <a:gd name="T22" fmla="*/ 8 w 292"/>
                <a:gd name="T23" fmla="*/ 0 h 96"/>
                <a:gd name="T24" fmla="*/ 10 w 292"/>
                <a:gd name="T25" fmla="*/ 0 h 96"/>
                <a:gd name="T26" fmla="*/ 10 w 292"/>
                <a:gd name="T27" fmla="*/ 0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2"/>
                <a:gd name="T43" fmla="*/ 0 h 96"/>
                <a:gd name="T44" fmla="*/ 292 w 292"/>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2" h="96">
                  <a:moveTo>
                    <a:pt x="292" y="96"/>
                  </a:moveTo>
                  <a:lnTo>
                    <a:pt x="262" y="74"/>
                  </a:lnTo>
                  <a:lnTo>
                    <a:pt x="188" y="49"/>
                  </a:lnTo>
                  <a:lnTo>
                    <a:pt x="126" y="15"/>
                  </a:lnTo>
                  <a:lnTo>
                    <a:pt x="76" y="0"/>
                  </a:lnTo>
                  <a:lnTo>
                    <a:pt x="30" y="2"/>
                  </a:lnTo>
                  <a:lnTo>
                    <a:pt x="0" y="15"/>
                  </a:lnTo>
                  <a:lnTo>
                    <a:pt x="38" y="22"/>
                  </a:lnTo>
                  <a:lnTo>
                    <a:pt x="68" y="34"/>
                  </a:lnTo>
                  <a:lnTo>
                    <a:pt x="98" y="57"/>
                  </a:lnTo>
                  <a:lnTo>
                    <a:pt x="188" y="64"/>
                  </a:lnTo>
                  <a:lnTo>
                    <a:pt x="248" y="79"/>
                  </a:lnTo>
                  <a:lnTo>
                    <a:pt x="292"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6" name="Freeform 136">
              <a:extLst>
                <a:ext uri="{FF2B5EF4-FFF2-40B4-BE49-F238E27FC236}">
                  <a16:creationId xmlns:a16="http://schemas.microsoft.com/office/drawing/2014/main" id="{46962A32-AAA4-469D-884A-32F7C05ABD4A}"/>
                </a:ext>
              </a:extLst>
            </p:cNvPr>
            <p:cNvSpPr>
              <a:spLocks/>
            </p:cNvSpPr>
            <p:nvPr/>
          </p:nvSpPr>
          <p:spPr bwMode="auto">
            <a:xfrm>
              <a:off x="4979" y="3456"/>
              <a:ext cx="72" cy="10"/>
            </a:xfrm>
            <a:custGeom>
              <a:avLst/>
              <a:gdLst>
                <a:gd name="T0" fmla="*/ 0 w 144"/>
                <a:gd name="T1" fmla="*/ 0 h 30"/>
                <a:gd name="T2" fmla="*/ 1 w 144"/>
                <a:gd name="T3" fmla="*/ 0 h 30"/>
                <a:gd name="T4" fmla="*/ 3 w 144"/>
                <a:gd name="T5" fmla="*/ 0 h 30"/>
                <a:gd name="T6" fmla="*/ 5 w 144"/>
                <a:gd name="T7" fmla="*/ 0 h 30"/>
                <a:gd name="T8" fmla="*/ 3 w 144"/>
                <a:gd name="T9" fmla="*/ 0 h 30"/>
                <a:gd name="T10" fmla="*/ 1 w 144"/>
                <a:gd name="T11" fmla="*/ 0 h 30"/>
                <a:gd name="T12" fmla="*/ 1 w 144"/>
                <a:gd name="T13" fmla="*/ 0 h 30"/>
                <a:gd name="T14" fmla="*/ 0 w 144"/>
                <a:gd name="T15" fmla="*/ 0 h 30"/>
                <a:gd name="T16" fmla="*/ 0 w 14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30"/>
                <a:gd name="T29" fmla="*/ 144 w 14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30">
                  <a:moveTo>
                    <a:pt x="0" y="30"/>
                  </a:moveTo>
                  <a:lnTo>
                    <a:pt x="48" y="18"/>
                  </a:lnTo>
                  <a:lnTo>
                    <a:pt x="100" y="21"/>
                  </a:lnTo>
                  <a:lnTo>
                    <a:pt x="144" y="27"/>
                  </a:lnTo>
                  <a:lnTo>
                    <a:pt x="100" y="8"/>
                  </a:lnTo>
                  <a:lnTo>
                    <a:pt x="62" y="0"/>
                  </a:lnTo>
                  <a:lnTo>
                    <a:pt x="32" y="8"/>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7" name="Freeform 137">
              <a:extLst>
                <a:ext uri="{FF2B5EF4-FFF2-40B4-BE49-F238E27FC236}">
                  <a16:creationId xmlns:a16="http://schemas.microsoft.com/office/drawing/2014/main" id="{4C468CF8-1088-4805-9D55-5BCF3971D98E}"/>
                </a:ext>
              </a:extLst>
            </p:cNvPr>
            <p:cNvSpPr>
              <a:spLocks/>
            </p:cNvSpPr>
            <p:nvPr/>
          </p:nvSpPr>
          <p:spPr bwMode="auto">
            <a:xfrm>
              <a:off x="4971" y="3518"/>
              <a:ext cx="261" cy="208"/>
            </a:xfrm>
            <a:custGeom>
              <a:avLst/>
              <a:gdLst>
                <a:gd name="T0" fmla="*/ 1 w 522"/>
                <a:gd name="T1" fmla="*/ 1 h 623"/>
                <a:gd name="T2" fmla="*/ 1 w 522"/>
                <a:gd name="T3" fmla="*/ 1 h 623"/>
                <a:gd name="T4" fmla="*/ 1 w 522"/>
                <a:gd name="T5" fmla="*/ 2 h 623"/>
                <a:gd name="T6" fmla="*/ 2 w 522"/>
                <a:gd name="T7" fmla="*/ 2 h 623"/>
                <a:gd name="T8" fmla="*/ 5 w 522"/>
                <a:gd name="T9" fmla="*/ 2 h 623"/>
                <a:gd name="T10" fmla="*/ 6 w 522"/>
                <a:gd name="T11" fmla="*/ 2 h 623"/>
                <a:gd name="T12" fmla="*/ 8 w 522"/>
                <a:gd name="T13" fmla="*/ 2 h 623"/>
                <a:gd name="T14" fmla="*/ 10 w 522"/>
                <a:gd name="T15" fmla="*/ 2 h 623"/>
                <a:gd name="T16" fmla="*/ 12 w 522"/>
                <a:gd name="T17" fmla="*/ 2 h 623"/>
                <a:gd name="T18" fmla="*/ 14 w 522"/>
                <a:gd name="T19" fmla="*/ 2 h 623"/>
                <a:gd name="T20" fmla="*/ 15 w 522"/>
                <a:gd name="T21" fmla="*/ 2 h 623"/>
                <a:gd name="T22" fmla="*/ 14 w 522"/>
                <a:gd name="T23" fmla="*/ 2 h 623"/>
                <a:gd name="T24" fmla="*/ 13 w 522"/>
                <a:gd name="T25" fmla="*/ 1 h 623"/>
                <a:gd name="T26" fmla="*/ 11 w 522"/>
                <a:gd name="T27" fmla="*/ 1 h 623"/>
                <a:gd name="T28" fmla="*/ 9 w 522"/>
                <a:gd name="T29" fmla="*/ 1 h 623"/>
                <a:gd name="T30" fmla="*/ 8 w 522"/>
                <a:gd name="T31" fmla="*/ 1 h 623"/>
                <a:gd name="T32" fmla="*/ 9 w 522"/>
                <a:gd name="T33" fmla="*/ 1 h 623"/>
                <a:gd name="T34" fmla="*/ 10 w 522"/>
                <a:gd name="T35" fmla="*/ 1 h 623"/>
                <a:gd name="T36" fmla="*/ 12 w 522"/>
                <a:gd name="T37" fmla="*/ 1 h 623"/>
                <a:gd name="T38" fmla="*/ 13 w 522"/>
                <a:gd name="T39" fmla="*/ 2 h 623"/>
                <a:gd name="T40" fmla="*/ 10 w 522"/>
                <a:gd name="T41" fmla="*/ 2 h 623"/>
                <a:gd name="T42" fmla="*/ 9 w 522"/>
                <a:gd name="T43" fmla="*/ 2 h 623"/>
                <a:gd name="T44" fmla="*/ 8 w 522"/>
                <a:gd name="T45" fmla="*/ 1 h 623"/>
                <a:gd name="T46" fmla="*/ 7 w 522"/>
                <a:gd name="T47" fmla="*/ 1 h 623"/>
                <a:gd name="T48" fmla="*/ 10 w 522"/>
                <a:gd name="T49" fmla="*/ 1 h 623"/>
                <a:gd name="T50" fmla="*/ 7 w 522"/>
                <a:gd name="T51" fmla="*/ 1 h 623"/>
                <a:gd name="T52" fmla="*/ 6 w 522"/>
                <a:gd name="T53" fmla="*/ 1 h 623"/>
                <a:gd name="T54" fmla="*/ 6 w 522"/>
                <a:gd name="T55" fmla="*/ 1 h 623"/>
                <a:gd name="T56" fmla="*/ 7 w 522"/>
                <a:gd name="T57" fmla="*/ 0 h 623"/>
                <a:gd name="T58" fmla="*/ 5 w 522"/>
                <a:gd name="T59" fmla="*/ 0 h 623"/>
                <a:gd name="T60" fmla="*/ 3 w 522"/>
                <a:gd name="T61" fmla="*/ 0 h 623"/>
                <a:gd name="T62" fmla="*/ 2 w 522"/>
                <a:gd name="T63" fmla="*/ 0 h 623"/>
                <a:gd name="T64" fmla="*/ 3 w 522"/>
                <a:gd name="T65" fmla="*/ 1 h 623"/>
                <a:gd name="T66" fmla="*/ 1 w 522"/>
                <a:gd name="T67" fmla="*/ 0 h 623"/>
                <a:gd name="T68" fmla="*/ 0 w 522"/>
                <a:gd name="T69" fmla="*/ 1 h 6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2"/>
                <a:gd name="T106" fmla="*/ 0 h 623"/>
                <a:gd name="T107" fmla="*/ 522 w 522"/>
                <a:gd name="T108" fmla="*/ 623 h 6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2" h="623">
                  <a:moveTo>
                    <a:pt x="0" y="126"/>
                  </a:moveTo>
                  <a:lnTo>
                    <a:pt x="58" y="185"/>
                  </a:lnTo>
                  <a:lnTo>
                    <a:pt x="92" y="274"/>
                  </a:lnTo>
                  <a:lnTo>
                    <a:pt x="44" y="313"/>
                  </a:lnTo>
                  <a:lnTo>
                    <a:pt x="46" y="380"/>
                  </a:lnTo>
                  <a:lnTo>
                    <a:pt x="8" y="387"/>
                  </a:lnTo>
                  <a:lnTo>
                    <a:pt x="8" y="459"/>
                  </a:lnTo>
                  <a:lnTo>
                    <a:pt x="76" y="424"/>
                  </a:lnTo>
                  <a:lnTo>
                    <a:pt x="132" y="427"/>
                  </a:lnTo>
                  <a:lnTo>
                    <a:pt x="190" y="451"/>
                  </a:lnTo>
                  <a:lnTo>
                    <a:pt x="240" y="515"/>
                  </a:lnTo>
                  <a:lnTo>
                    <a:pt x="214" y="542"/>
                  </a:lnTo>
                  <a:lnTo>
                    <a:pt x="222" y="614"/>
                  </a:lnTo>
                  <a:lnTo>
                    <a:pt x="268" y="599"/>
                  </a:lnTo>
                  <a:lnTo>
                    <a:pt x="344" y="623"/>
                  </a:lnTo>
                  <a:lnTo>
                    <a:pt x="332" y="570"/>
                  </a:lnTo>
                  <a:lnTo>
                    <a:pt x="350" y="513"/>
                  </a:lnTo>
                  <a:lnTo>
                    <a:pt x="386" y="474"/>
                  </a:lnTo>
                  <a:lnTo>
                    <a:pt x="434" y="442"/>
                  </a:lnTo>
                  <a:lnTo>
                    <a:pt x="474" y="427"/>
                  </a:lnTo>
                  <a:lnTo>
                    <a:pt x="522" y="427"/>
                  </a:lnTo>
                  <a:lnTo>
                    <a:pt x="510" y="385"/>
                  </a:lnTo>
                  <a:lnTo>
                    <a:pt x="468" y="306"/>
                  </a:lnTo>
                  <a:lnTo>
                    <a:pt x="464" y="382"/>
                  </a:lnTo>
                  <a:lnTo>
                    <a:pt x="446" y="402"/>
                  </a:lnTo>
                  <a:lnTo>
                    <a:pt x="438" y="308"/>
                  </a:lnTo>
                  <a:lnTo>
                    <a:pt x="414" y="253"/>
                  </a:lnTo>
                  <a:lnTo>
                    <a:pt x="380" y="217"/>
                  </a:lnTo>
                  <a:lnTo>
                    <a:pt x="354" y="197"/>
                  </a:lnTo>
                  <a:lnTo>
                    <a:pt x="318" y="202"/>
                  </a:lnTo>
                  <a:lnTo>
                    <a:pt x="294" y="227"/>
                  </a:lnTo>
                  <a:lnTo>
                    <a:pt x="284" y="264"/>
                  </a:lnTo>
                  <a:lnTo>
                    <a:pt x="288" y="306"/>
                  </a:lnTo>
                  <a:lnTo>
                    <a:pt x="302" y="353"/>
                  </a:lnTo>
                  <a:lnTo>
                    <a:pt x="312" y="293"/>
                  </a:lnTo>
                  <a:lnTo>
                    <a:pt x="330" y="264"/>
                  </a:lnTo>
                  <a:lnTo>
                    <a:pt x="358" y="259"/>
                  </a:lnTo>
                  <a:lnTo>
                    <a:pt x="388" y="283"/>
                  </a:lnTo>
                  <a:lnTo>
                    <a:pt x="408" y="323"/>
                  </a:lnTo>
                  <a:lnTo>
                    <a:pt x="420" y="389"/>
                  </a:lnTo>
                  <a:lnTo>
                    <a:pt x="380" y="385"/>
                  </a:lnTo>
                  <a:lnTo>
                    <a:pt x="348" y="394"/>
                  </a:lnTo>
                  <a:lnTo>
                    <a:pt x="324" y="412"/>
                  </a:lnTo>
                  <a:lnTo>
                    <a:pt x="288" y="380"/>
                  </a:lnTo>
                  <a:lnTo>
                    <a:pt x="250" y="365"/>
                  </a:lnTo>
                  <a:lnTo>
                    <a:pt x="256" y="310"/>
                  </a:lnTo>
                  <a:lnTo>
                    <a:pt x="222" y="350"/>
                  </a:lnTo>
                  <a:lnTo>
                    <a:pt x="230" y="272"/>
                  </a:lnTo>
                  <a:lnTo>
                    <a:pt x="272" y="197"/>
                  </a:lnTo>
                  <a:lnTo>
                    <a:pt x="338" y="161"/>
                  </a:lnTo>
                  <a:lnTo>
                    <a:pt x="286" y="170"/>
                  </a:lnTo>
                  <a:lnTo>
                    <a:pt x="247" y="197"/>
                  </a:lnTo>
                  <a:lnTo>
                    <a:pt x="203" y="272"/>
                  </a:lnTo>
                  <a:lnTo>
                    <a:pt x="212" y="197"/>
                  </a:lnTo>
                  <a:lnTo>
                    <a:pt x="238" y="148"/>
                  </a:lnTo>
                  <a:lnTo>
                    <a:pt x="208" y="168"/>
                  </a:lnTo>
                  <a:lnTo>
                    <a:pt x="210" y="126"/>
                  </a:lnTo>
                  <a:lnTo>
                    <a:pt x="228" y="59"/>
                  </a:lnTo>
                  <a:lnTo>
                    <a:pt x="196" y="102"/>
                  </a:lnTo>
                  <a:lnTo>
                    <a:pt x="173" y="84"/>
                  </a:lnTo>
                  <a:lnTo>
                    <a:pt x="136" y="144"/>
                  </a:lnTo>
                  <a:lnTo>
                    <a:pt x="113" y="87"/>
                  </a:lnTo>
                  <a:lnTo>
                    <a:pt x="102" y="12"/>
                  </a:lnTo>
                  <a:lnTo>
                    <a:pt x="88" y="0"/>
                  </a:lnTo>
                  <a:lnTo>
                    <a:pt x="92" y="76"/>
                  </a:lnTo>
                  <a:lnTo>
                    <a:pt x="116" y="163"/>
                  </a:lnTo>
                  <a:lnTo>
                    <a:pt x="72" y="106"/>
                  </a:lnTo>
                  <a:lnTo>
                    <a:pt x="26" y="99"/>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8" name="Freeform 138">
              <a:extLst>
                <a:ext uri="{FF2B5EF4-FFF2-40B4-BE49-F238E27FC236}">
                  <a16:creationId xmlns:a16="http://schemas.microsoft.com/office/drawing/2014/main" id="{E6DFAB54-AE76-4909-A234-12CD0A48DCEC}"/>
                </a:ext>
              </a:extLst>
            </p:cNvPr>
            <p:cNvSpPr>
              <a:spLocks/>
            </p:cNvSpPr>
            <p:nvPr/>
          </p:nvSpPr>
          <p:spPr bwMode="auto">
            <a:xfrm>
              <a:off x="4997" y="3685"/>
              <a:ext cx="53" cy="39"/>
            </a:xfrm>
            <a:custGeom>
              <a:avLst/>
              <a:gdLst>
                <a:gd name="T0" fmla="*/ 3 w 106"/>
                <a:gd name="T1" fmla="*/ 0 h 119"/>
                <a:gd name="T2" fmla="*/ 1 w 106"/>
                <a:gd name="T3" fmla="*/ 0 h 119"/>
                <a:gd name="T4" fmla="*/ 0 w 106"/>
                <a:gd name="T5" fmla="*/ 0 h 119"/>
                <a:gd name="T6" fmla="*/ 1 w 106"/>
                <a:gd name="T7" fmla="*/ 0 h 119"/>
                <a:gd name="T8" fmla="*/ 3 w 106"/>
                <a:gd name="T9" fmla="*/ 0 h 119"/>
                <a:gd name="T10" fmla="*/ 3 w 106"/>
                <a:gd name="T11" fmla="*/ 0 h 119"/>
                <a:gd name="T12" fmla="*/ 3 w 106"/>
                <a:gd name="T13" fmla="*/ 0 h 119"/>
                <a:gd name="T14" fmla="*/ 3 w 106"/>
                <a:gd name="T15" fmla="*/ 0 h 119"/>
                <a:gd name="T16" fmla="*/ 3 w 106"/>
                <a:gd name="T17" fmla="*/ 0 h 119"/>
                <a:gd name="T18" fmla="*/ 3 w 106"/>
                <a:gd name="T19" fmla="*/ 0 h 1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6"/>
                <a:gd name="T31" fmla="*/ 0 h 119"/>
                <a:gd name="T32" fmla="*/ 106 w 106"/>
                <a:gd name="T33" fmla="*/ 119 h 1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6" h="119">
                  <a:moveTo>
                    <a:pt x="82" y="0"/>
                  </a:moveTo>
                  <a:lnTo>
                    <a:pt x="30" y="45"/>
                  </a:lnTo>
                  <a:lnTo>
                    <a:pt x="0" y="50"/>
                  </a:lnTo>
                  <a:lnTo>
                    <a:pt x="6" y="104"/>
                  </a:lnTo>
                  <a:lnTo>
                    <a:pt x="74" y="102"/>
                  </a:lnTo>
                  <a:lnTo>
                    <a:pt x="84" y="119"/>
                  </a:lnTo>
                  <a:lnTo>
                    <a:pt x="106" y="99"/>
                  </a:lnTo>
                  <a:lnTo>
                    <a:pt x="96" y="45"/>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69" name="Freeform 139">
              <a:extLst>
                <a:ext uri="{FF2B5EF4-FFF2-40B4-BE49-F238E27FC236}">
                  <a16:creationId xmlns:a16="http://schemas.microsoft.com/office/drawing/2014/main" id="{43AF9737-9B86-4CDD-A60A-3C8BCE3548CB}"/>
                </a:ext>
              </a:extLst>
            </p:cNvPr>
            <p:cNvSpPr>
              <a:spLocks/>
            </p:cNvSpPr>
            <p:nvPr/>
          </p:nvSpPr>
          <p:spPr bwMode="auto">
            <a:xfrm>
              <a:off x="4983" y="3716"/>
              <a:ext cx="15" cy="15"/>
            </a:xfrm>
            <a:custGeom>
              <a:avLst/>
              <a:gdLst>
                <a:gd name="T0" fmla="*/ 1 w 30"/>
                <a:gd name="T1" fmla="*/ 0 h 44"/>
                <a:gd name="T2" fmla="*/ 0 w 30"/>
                <a:gd name="T3" fmla="*/ 0 h 44"/>
                <a:gd name="T4" fmla="*/ 1 w 30"/>
                <a:gd name="T5" fmla="*/ 0 h 44"/>
                <a:gd name="T6" fmla="*/ 1 w 30"/>
                <a:gd name="T7" fmla="*/ 0 h 44"/>
                <a:gd name="T8" fmla="*/ 1 w 30"/>
                <a:gd name="T9" fmla="*/ 0 h 44"/>
                <a:gd name="T10" fmla="*/ 0 60000 65536"/>
                <a:gd name="T11" fmla="*/ 0 60000 65536"/>
                <a:gd name="T12" fmla="*/ 0 60000 65536"/>
                <a:gd name="T13" fmla="*/ 0 60000 65536"/>
                <a:gd name="T14" fmla="*/ 0 60000 65536"/>
                <a:gd name="T15" fmla="*/ 0 w 30"/>
                <a:gd name="T16" fmla="*/ 0 h 44"/>
                <a:gd name="T17" fmla="*/ 30 w 30"/>
                <a:gd name="T18" fmla="*/ 44 h 44"/>
              </a:gdLst>
              <a:ahLst/>
              <a:cxnLst>
                <a:cxn ang="T10">
                  <a:pos x="T0" y="T1"/>
                </a:cxn>
                <a:cxn ang="T11">
                  <a:pos x="T2" y="T3"/>
                </a:cxn>
                <a:cxn ang="T12">
                  <a:pos x="T4" y="T5"/>
                </a:cxn>
                <a:cxn ang="T13">
                  <a:pos x="T6" y="T7"/>
                </a:cxn>
                <a:cxn ang="T14">
                  <a:pos x="T8" y="T9"/>
                </a:cxn>
              </a:cxnLst>
              <a:rect l="T15" t="T16" r="T17" b="T18"/>
              <a:pathLst>
                <a:path w="30" h="44">
                  <a:moveTo>
                    <a:pt x="3" y="0"/>
                  </a:moveTo>
                  <a:lnTo>
                    <a:pt x="0" y="44"/>
                  </a:lnTo>
                  <a:lnTo>
                    <a:pt x="30" y="4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0" name="Freeform 140">
              <a:extLst>
                <a:ext uri="{FF2B5EF4-FFF2-40B4-BE49-F238E27FC236}">
                  <a16:creationId xmlns:a16="http://schemas.microsoft.com/office/drawing/2014/main" id="{6A0845BD-BCD7-46A4-9012-A53D2CB98087}"/>
                </a:ext>
              </a:extLst>
            </p:cNvPr>
            <p:cNvSpPr>
              <a:spLocks/>
            </p:cNvSpPr>
            <p:nvPr/>
          </p:nvSpPr>
          <p:spPr bwMode="auto">
            <a:xfrm>
              <a:off x="4774" y="3723"/>
              <a:ext cx="81" cy="33"/>
            </a:xfrm>
            <a:custGeom>
              <a:avLst/>
              <a:gdLst>
                <a:gd name="T0" fmla="*/ 5 w 162"/>
                <a:gd name="T1" fmla="*/ 0 h 99"/>
                <a:gd name="T2" fmla="*/ 3 w 162"/>
                <a:gd name="T3" fmla="*/ 0 h 99"/>
                <a:gd name="T4" fmla="*/ 3 w 162"/>
                <a:gd name="T5" fmla="*/ 0 h 99"/>
                <a:gd name="T6" fmla="*/ 1 w 162"/>
                <a:gd name="T7" fmla="*/ 0 h 99"/>
                <a:gd name="T8" fmla="*/ 0 w 162"/>
                <a:gd name="T9" fmla="*/ 0 h 99"/>
                <a:gd name="T10" fmla="*/ 1 w 162"/>
                <a:gd name="T11" fmla="*/ 0 h 99"/>
                <a:gd name="T12" fmla="*/ 3 w 162"/>
                <a:gd name="T13" fmla="*/ 0 h 99"/>
                <a:gd name="T14" fmla="*/ 5 w 162"/>
                <a:gd name="T15" fmla="*/ 0 h 99"/>
                <a:gd name="T16" fmla="*/ 5 w 162"/>
                <a:gd name="T17" fmla="*/ 0 h 99"/>
                <a:gd name="T18" fmla="*/ 5 w 162"/>
                <a:gd name="T19" fmla="*/ 0 h 99"/>
                <a:gd name="T20" fmla="*/ 5 w 162"/>
                <a:gd name="T21" fmla="*/ 0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99"/>
                <a:gd name="T35" fmla="*/ 162 w 162"/>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99">
                  <a:moveTo>
                    <a:pt x="142" y="0"/>
                  </a:moveTo>
                  <a:lnTo>
                    <a:pt x="122" y="52"/>
                  </a:lnTo>
                  <a:lnTo>
                    <a:pt x="84" y="42"/>
                  </a:lnTo>
                  <a:lnTo>
                    <a:pt x="52" y="79"/>
                  </a:lnTo>
                  <a:lnTo>
                    <a:pt x="0" y="54"/>
                  </a:lnTo>
                  <a:lnTo>
                    <a:pt x="26" y="94"/>
                  </a:lnTo>
                  <a:lnTo>
                    <a:pt x="98" y="99"/>
                  </a:lnTo>
                  <a:lnTo>
                    <a:pt x="150" y="71"/>
                  </a:lnTo>
                  <a:lnTo>
                    <a:pt x="162" y="32"/>
                  </a:lnTo>
                  <a:lnTo>
                    <a:pt x="1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1" name="Freeform 141">
              <a:extLst>
                <a:ext uri="{FF2B5EF4-FFF2-40B4-BE49-F238E27FC236}">
                  <a16:creationId xmlns:a16="http://schemas.microsoft.com/office/drawing/2014/main" id="{9F6A811B-FF4A-4B48-A396-BEBE5C15B1AC}"/>
                </a:ext>
              </a:extLst>
            </p:cNvPr>
            <p:cNvSpPr>
              <a:spLocks/>
            </p:cNvSpPr>
            <p:nvPr/>
          </p:nvSpPr>
          <p:spPr bwMode="auto">
            <a:xfrm>
              <a:off x="5116" y="3548"/>
              <a:ext cx="126" cy="83"/>
            </a:xfrm>
            <a:custGeom>
              <a:avLst/>
              <a:gdLst>
                <a:gd name="T0" fmla="*/ 0 w 252"/>
                <a:gd name="T1" fmla="*/ 0 h 247"/>
                <a:gd name="T2" fmla="*/ 3 w 252"/>
                <a:gd name="T3" fmla="*/ 0 h 247"/>
                <a:gd name="T4" fmla="*/ 5 w 252"/>
                <a:gd name="T5" fmla="*/ 0 h 247"/>
                <a:gd name="T6" fmla="*/ 6 w 252"/>
                <a:gd name="T7" fmla="*/ 1 h 247"/>
                <a:gd name="T8" fmla="*/ 6 w 252"/>
                <a:gd name="T9" fmla="*/ 0 h 247"/>
                <a:gd name="T10" fmla="*/ 7 w 252"/>
                <a:gd name="T11" fmla="*/ 1 h 247"/>
                <a:gd name="T12" fmla="*/ 8 w 252"/>
                <a:gd name="T13" fmla="*/ 1 h 247"/>
                <a:gd name="T14" fmla="*/ 8 w 252"/>
                <a:gd name="T15" fmla="*/ 1 h 247"/>
                <a:gd name="T16" fmla="*/ 8 w 252"/>
                <a:gd name="T17" fmla="*/ 0 h 247"/>
                <a:gd name="T18" fmla="*/ 8 w 252"/>
                <a:gd name="T19" fmla="*/ 0 h 247"/>
                <a:gd name="T20" fmla="*/ 7 w 252"/>
                <a:gd name="T21" fmla="*/ 0 h 247"/>
                <a:gd name="T22" fmla="*/ 6 w 252"/>
                <a:gd name="T23" fmla="*/ 0 h 247"/>
                <a:gd name="T24" fmla="*/ 4 w 252"/>
                <a:gd name="T25" fmla="*/ 0 h 247"/>
                <a:gd name="T26" fmla="*/ 6 w 252"/>
                <a:gd name="T27" fmla="*/ 0 h 247"/>
                <a:gd name="T28" fmla="*/ 7 w 252"/>
                <a:gd name="T29" fmla="*/ 0 h 247"/>
                <a:gd name="T30" fmla="*/ 7 w 252"/>
                <a:gd name="T31" fmla="*/ 0 h 247"/>
                <a:gd name="T32" fmla="*/ 8 w 252"/>
                <a:gd name="T33" fmla="*/ 0 h 247"/>
                <a:gd name="T34" fmla="*/ 7 w 252"/>
                <a:gd name="T35" fmla="*/ 1 h 247"/>
                <a:gd name="T36" fmla="*/ 6 w 252"/>
                <a:gd name="T37" fmla="*/ 0 h 247"/>
                <a:gd name="T38" fmla="*/ 4 w 252"/>
                <a:gd name="T39" fmla="*/ 0 h 247"/>
                <a:gd name="T40" fmla="*/ 3 w 252"/>
                <a:gd name="T41" fmla="*/ 0 h 247"/>
                <a:gd name="T42" fmla="*/ 0 w 252"/>
                <a:gd name="T43" fmla="*/ 0 h 247"/>
                <a:gd name="T44" fmla="*/ 0 w 252"/>
                <a:gd name="T45" fmla="*/ 0 h 2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2"/>
                <a:gd name="T70" fmla="*/ 0 h 247"/>
                <a:gd name="T71" fmla="*/ 252 w 252"/>
                <a:gd name="T72" fmla="*/ 247 h 2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2" h="247">
                  <a:moveTo>
                    <a:pt x="0" y="47"/>
                  </a:moveTo>
                  <a:lnTo>
                    <a:pt x="74" y="53"/>
                  </a:lnTo>
                  <a:lnTo>
                    <a:pt x="134" y="87"/>
                  </a:lnTo>
                  <a:lnTo>
                    <a:pt x="176" y="178"/>
                  </a:lnTo>
                  <a:lnTo>
                    <a:pt x="174" y="104"/>
                  </a:lnTo>
                  <a:lnTo>
                    <a:pt x="220" y="183"/>
                  </a:lnTo>
                  <a:lnTo>
                    <a:pt x="248" y="247"/>
                  </a:lnTo>
                  <a:lnTo>
                    <a:pt x="236" y="151"/>
                  </a:lnTo>
                  <a:lnTo>
                    <a:pt x="252" y="98"/>
                  </a:lnTo>
                  <a:lnTo>
                    <a:pt x="244" y="40"/>
                  </a:lnTo>
                  <a:lnTo>
                    <a:pt x="206" y="5"/>
                  </a:lnTo>
                  <a:lnTo>
                    <a:pt x="164" y="0"/>
                  </a:lnTo>
                  <a:lnTo>
                    <a:pt x="116" y="11"/>
                  </a:lnTo>
                  <a:lnTo>
                    <a:pt x="162" y="20"/>
                  </a:lnTo>
                  <a:lnTo>
                    <a:pt x="196" y="35"/>
                  </a:lnTo>
                  <a:lnTo>
                    <a:pt x="218" y="60"/>
                  </a:lnTo>
                  <a:lnTo>
                    <a:pt x="226" y="94"/>
                  </a:lnTo>
                  <a:lnTo>
                    <a:pt x="222" y="128"/>
                  </a:lnTo>
                  <a:lnTo>
                    <a:pt x="176" y="77"/>
                  </a:lnTo>
                  <a:lnTo>
                    <a:pt x="118" y="45"/>
                  </a:lnTo>
                  <a:lnTo>
                    <a:pt x="66" y="32"/>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2" name="Freeform 142">
              <a:extLst>
                <a:ext uri="{FF2B5EF4-FFF2-40B4-BE49-F238E27FC236}">
                  <a16:creationId xmlns:a16="http://schemas.microsoft.com/office/drawing/2014/main" id="{94EBE4AC-A3B1-4EC2-A213-4AFFB76B0BA5}"/>
                </a:ext>
              </a:extLst>
            </p:cNvPr>
            <p:cNvSpPr>
              <a:spLocks/>
            </p:cNvSpPr>
            <p:nvPr/>
          </p:nvSpPr>
          <p:spPr bwMode="auto">
            <a:xfrm>
              <a:off x="5214" y="3569"/>
              <a:ext cx="158" cy="153"/>
            </a:xfrm>
            <a:custGeom>
              <a:avLst/>
              <a:gdLst>
                <a:gd name="T0" fmla="*/ 0 w 318"/>
                <a:gd name="T1" fmla="*/ 1 h 458"/>
                <a:gd name="T2" fmla="*/ 2 w 318"/>
                <a:gd name="T3" fmla="*/ 1 h 458"/>
                <a:gd name="T4" fmla="*/ 3 w 318"/>
                <a:gd name="T5" fmla="*/ 1 h 458"/>
                <a:gd name="T6" fmla="*/ 5 w 318"/>
                <a:gd name="T7" fmla="*/ 1 h 458"/>
                <a:gd name="T8" fmla="*/ 5 w 318"/>
                <a:gd name="T9" fmla="*/ 2 h 458"/>
                <a:gd name="T10" fmla="*/ 5 w 318"/>
                <a:gd name="T11" fmla="*/ 2 h 458"/>
                <a:gd name="T12" fmla="*/ 6 w 318"/>
                <a:gd name="T13" fmla="*/ 2 h 458"/>
                <a:gd name="T14" fmla="*/ 7 w 318"/>
                <a:gd name="T15" fmla="*/ 2 h 458"/>
                <a:gd name="T16" fmla="*/ 8 w 318"/>
                <a:gd name="T17" fmla="*/ 2 h 458"/>
                <a:gd name="T18" fmla="*/ 9 w 318"/>
                <a:gd name="T19" fmla="*/ 2 h 458"/>
                <a:gd name="T20" fmla="*/ 7 w 318"/>
                <a:gd name="T21" fmla="*/ 2 h 458"/>
                <a:gd name="T22" fmla="*/ 8 w 318"/>
                <a:gd name="T23" fmla="*/ 1 h 458"/>
                <a:gd name="T24" fmla="*/ 7 w 318"/>
                <a:gd name="T25" fmla="*/ 1 h 458"/>
                <a:gd name="T26" fmla="*/ 5 w 318"/>
                <a:gd name="T27" fmla="*/ 1 h 458"/>
                <a:gd name="T28" fmla="*/ 7 w 318"/>
                <a:gd name="T29" fmla="*/ 1 h 458"/>
                <a:gd name="T30" fmla="*/ 7 w 318"/>
                <a:gd name="T31" fmla="*/ 1 h 458"/>
                <a:gd name="T32" fmla="*/ 8 w 318"/>
                <a:gd name="T33" fmla="*/ 1 h 458"/>
                <a:gd name="T34" fmla="*/ 8 w 318"/>
                <a:gd name="T35" fmla="*/ 1 h 458"/>
                <a:gd name="T36" fmla="*/ 7 w 318"/>
                <a:gd name="T37" fmla="*/ 1 h 458"/>
                <a:gd name="T38" fmla="*/ 6 w 318"/>
                <a:gd name="T39" fmla="*/ 1 h 458"/>
                <a:gd name="T40" fmla="*/ 5 w 318"/>
                <a:gd name="T41" fmla="*/ 1 h 458"/>
                <a:gd name="T42" fmla="*/ 4 w 318"/>
                <a:gd name="T43" fmla="*/ 0 h 458"/>
                <a:gd name="T44" fmla="*/ 4 w 318"/>
                <a:gd name="T45" fmla="*/ 1 h 458"/>
                <a:gd name="T46" fmla="*/ 5 w 318"/>
                <a:gd name="T47" fmla="*/ 1 h 458"/>
                <a:gd name="T48" fmla="*/ 5 w 318"/>
                <a:gd name="T49" fmla="*/ 1 h 458"/>
                <a:gd name="T50" fmla="*/ 4 w 318"/>
                <a:gd name="T51" fmla="*/ 1 h 458"/>
                <a:gd name="T52" fmla="*/ 3 w 318"/>
                <a:gd name="T53" fmla="*/ 1 h 458"/>
                <a:gd name="T54" fmla="*/ 3 w 318"/>
                <a:gd name="T55" fmla="*/ 1 h 458"/>
                <a:gd name="T56" fmla="*/ 3 w 318"/>
                <a:gd name="T57" fmla="*/ 1 h 458"/>
                <a:gd name="T58" fmla="*/ 3 w 318"/>
                <a:gd name="T59" fmla="*/ 0 h 458"/>
                <a:gd name="T60" fmla="*/ 2 w 318"/>
                <a:gd name="T61" fmla="*/ 0 h 458"/>
                <a:gd name="T62" fmla="*/ 2 w 318"/>
                <a:gd name="T63" fmla="*/ 0 h 458"/>
                <a:gd name="T64" fmla="*/ 2 w 318"/>
                <a:gd name="T65" fmla="*/ 0 h 458"/>
                <a:gd name="T66" fmla="*/ 2 w 318"/>
                <a:gd name="T67" fmla="*/ 1 h 458"/>
                <a:gd name="T68" fmla="*/ 2 w 318"/>
                <a:gd name="T69" fmla="*/ 1 h 458"/>
                <a:gd name="T70" fmla="*/ 1 w 318"/>
                <a:gd name="T71" fmla="*/ 1 h 458"/>
                <a:gd name="T72" fmla="*/ 1 w 318"/>
                <a:gd name="T73" fmla="*/ 1 h 458"/>
                <a:gd name="T74" fmla="*/ 0 w 318"/>
                <a:gd name="T75" fmla="*/ 1 h 458"/>
                <a:gd name="T76" fmla="*/ 0 w 318"/>
                <a:gd name="T77" fmla="*/ 1 h 458"/>
                <a:gd name="T78" fmla="*/ 0 w 318"/>
                <a:gd name="T79" fmla="*/ 1 h 4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18"/>
                <a:gd name="T121" fmla="*/ 0 h 458"/>
                <a:gd name="T122" fmla="*/ 318 w 318"/>
                <a:gd name="T123" fmla="*/ 458 h 4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18" h="458">
                  <a:moveTo>
                    <a:pt x="0" y="266"/>
                  </a:moveTo>
                  <a:lnTo>
                    <a:pt x="68" y="281"/>
                  </a:lnTo>
                  <a:lnTo>
                    <a:pt x="126" y="315"/>
                  </a:lnTo>
                  <a:lnTo>
                    <a:pt x="165" y="360"/>
                  </a:lnTo>
                  <a:lnTo>
                    <a:pt x="176" y="400"/>
                  </a:lnTo>
                  <a:lnTo>
                    <a:pt x="176" y="458"/>
                  </a:lnTo>
                  <a:lnTo>
                    <a:pt x="204" y="443"/>
                  </a:lnTo>
                  <a:lnTo>
                    <a:pt x="236" y="419"/>
                  </a:lnTo>
                  <a:lnTo>
                    <a:pt x="272" y="404"/>
                  </a:lnTo>
                  <a:lnTo>
                    <a:pt x="318" y="394"/>
                  </a:lnTo>
                  <a:lnTo>
                    <a:pt x="252" y="382"/>
                  </a:lnTo>
                  <a:lnTo>
                    <a:pt x="284" y="357"/>
                  </a:lnTo>
                  <a:lnTo>
                    <a:pt x="238" y="349"/>
                  </a:lnTo>
                  <a:lnTo>
                    <a:pt x="192" y="340"/>
                  </a:lnTo>
                  <a:lnTo>
                    <a:pt x="234" y="321"/>
                  </a:lnTo>
                  <a:lnTo>
                    <a:pt x="252" y="276"/>
                  </a:lnTo>
                  <a:lnTo>
                    <a:pt x="268" y="315"/>
                  </a:lnTo>
                  <a:lnTo>
                    <a:pt x="266" y="261"/>
                  </a:lnTo>
                  <a:lnTo>
                    <a:pt x="238" y="204"/>
                  </a:lnTo>
                  <a:lnTo>
                    <a:pt x="202" y="170"/>
                  </a:lnTo>
                  <a:lnTo>
                    <a:pt x="184" y="136"/>
                  </a:lnTo>
                  <a:lnTo>
                    <a:pt x="148" y="104"/>
                  </a:lnTo>
                  <a:lnTo>
                    <a:pt x="160" y="145"/>
                  </a:lnTo>
                  <a:lnTo>
                    <a:pt x="170" y="175"/>
                  </a:lnTo>
                  <a:lnTo>
                    <a:pt x="172" y="212"/>
                  </a:lnTo>
                  <a:lnTo>
                    <a:pt x="135" y="197"/>
                  </a:lnTo>
                  <a:lnTo>
                    <a:pt x="105" y="192"/>
                  </a:lnTo>
                  <a:lnTo>
                    <a:pt x="100" y="177"/>
                  </a:lnTo>
                  <a:lnTo>
                    <a:pt x="110" y="128"/>
                  </a:lnTo>
                  <a:lnTo>
                    <a:pt x="105" y="64"/>
                  </a:lnTo>
                  <a:lnTo>
                    <a:pt x="84" y="0"/>
                  </a:lnTo>
                  <a:lnTo>
                    <a:pt x="88" y="55"/>
                  </a:lnTo>
                  <a:lnTo>
                    <a:pt x="82" y="83"/>
                  </a:lnTo>
                  <a:lnTo>
                    <a:pt x="70" y="130"/>
                  </a:lnTo>
                  <a:lnTo>
                    <a:pt x="66" y="189"/>
                  </a:lnTo>
                  <a:lnTo>
                    <a:pt x="54" y="234"/>
                  </a:lnTo>
                  <a:lnTo>
                    <a:pt x="38" y="207"/>
                  </a:lnTo>
                  <a:lnTo>
                    <a:pt x="18" y="234"/>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3" name="Freeform 143">
              <a:extLst>
                <a:ext uri="{FF2B5EF4-FFF2-40B4-BE49-F238E27FC236}">
                  <a16:creationId xmlns:a16="http://schemas.microsoft.com/office/drawing/2014/main" id="{44FB4DD2-6C8A-4E05-BFC8-4BF47E209645}"/>
                </a:ext>
              </a:extLst>
            </p:cNvPr>
            <p:cNvSpPr>
              <a:spLocks/>
            </p:cNvSpPr>
            <p:nvPr/>
          </p:nvSpPr>
          <p:spPr bwMode="auto">
            <a:xfrm>
              <a:off x="5059" y="3505"/>
              <a:ext cx="139" cy="56"/>
            </a:xfrm>
            <a:custGeom>
              <a:avLst/>
              <a:gdLst>
                <a:gd name="T0" fmla="*/ 2 w 276"/>
                <a:gd name="T1" fmla="*/ 0 h 168"/>
                <a:gd name="T2" fmla="*/ 3 w 276"/>
                <a:gd name="T3" fmla="*/ 0 h 168"/>
                <a:gd name="T4" fmla="*/ 4 w 276"/>
                <a:gd name="T5" fmla="*/ 0 h 168"/>
                <a:gd name="T6" fmla="*/ 6 w 276"/>
                <a:gd name="T7" fmla="*/ 0 h 168"/>
                <a:gd name="T8" fmla="*/ 8 w 276"/>
                <a:gd name="T9" fmla="*/ 0 h 168"/>
                <a:gd name="T10" fmla="*/ 9 w 276"/>
                <a:gd name="T11" fmla="*/ 0 h 168"/>
                <a:gd name="T12" fmla="*/ 9 w 276"/>
                <a:gd name="T13" fmla="*/ 0 h 168"/>
                <a:gd name="T14" fmla="*/ 9 w 276"/>
                <a:gd name="T15" fmla="*/ 0 h 168"/>
                <a:gd name="T16" fmla="*/ 8 w 276"/>
                <a:gd name="T17" fmla="*/ 0 h 168"/>
                <a:gd name="T18" fmla="*/ 7 w 276"/>
                <a:gd name="T19" fmla="*/ 0 h 168"/>
                <a:gd name="T20" fmla="*/ 5 w 276"/>
                <a:gd name="T21" fmla="*/ 1 h 168"/>
                <a:gd name="T22" fmla="*/ 6 w 276"/>
                <a:gd name="T23" fmla="*/ 0 h 168"/>
                <a:gd name="T24" fmla="*/ 6 w 276"/>
                <a:gd name="T25" fmla="*/ 0 h 168"/>
                <a:gd name="T26" fmla="*/ 5 w 276"/>
                <a:gd name="T27" fmla="*/ 0 h 168"/>
                <a:gd name="T28" fmla="*/ 5 w 276"/>
                <a:gd name="T29" fmla="*/ 0 h 168"/>
                <a:gd name="T30" fmla="*/ 4 w 276"/>
                <a:gd name="T31" fmla="*/ 1 h 168"/>
                <a:gd name="T32" fmla="*/ 4 w 276"/>
                <a:gd name="T33" fmla="*/ 1 h 168"/>
                <a:gd name="T34" fmla="*/ 3 w 276"/>
                <a:gd name="T35" fmla="*/ 1 h 168"/>
                <a:gd name="T36" fmla="*/ 3 w 276"/>
                <a:gd name="T37" fmla="*/ 0 h 168"/>
                <a:gd name="T38" fmla="*/ 3 w 276"/>
                <a:gd name="T39" fmla="*/ 0 h 168"/>
                <a:gd name="T40" fmla="*/ 2 w 276"/>
                <a:gd name="T41" fmla="*/ 0 h 168"/>
                <a:gd name="T42" fmla="*/ 2 w 276"/>
                <a:gd name="T43" fmla="*/ 0 h 168"/>
                <a:gd name="T44" fmla="*/ 1 w 276"/>
                <a:gd name="T45" fmla="*/ 0 h 168"/>
                <a:gd name="T46" fmla="*/ 0 w 276"/>
                <a:gd name="T47" fmla="*/ 0 h 168"/>
                <a:gd name="T48" fmla="*/ 1 w 276"/>
                <a:gd name="T49" fmla="*/ 0 h 168"/>
                <a:gd name="T50" fmla="*/ 1 w 276"/>
                <a:gd name="T51" fmla="*/ 0 h 168"/>
                <a:gd name="T52" fmla="*/ 1 w 276"/>
                <a:gd name="T53" fmla="*/ 0 h 168"/>
                <a:gd name="T54" fmla="*/ 2 w 276"/>
                <a:gd name="T55" fmla="*/ 0 h 168"/>
                <a:gd name="T56" fmla="*/ 2 w 276"/>
                <a:gd name="T57" fmla="*/ 0 h 1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6"/>
                <a:gd name="T88" fmla="*/ 0 h 168"/>
                <a:gd name="T89" fmla="*/ 276 w 276"/>
                <a:gd name="T90" fmla="*/ 168 h 16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6" h="168">
                  <a:moveTo>
                    <a:pt x="60" y="5"/>
                  </a:moveTo>
                  <a:lnTo>
                    <a:pt x="82" y="32"/>
                  </a:lnTo>
                  <a:lnTo>
                    <a:pt x="122" y="49"/>
                  </a:lnTo>
                  <a:lnTo>
                    <a:pt x="170" y="49"/>
                  </a:lnTo>
                  <a:lnTo>
                    <a:pt x="228" y="51"/>
                  </a:lnTo>
                  <a:lnTo>
                    <a:pt x="262" y="59"/>
                  </a:lnTo>
                  <a:lnTo>
                    <a:pt x="276" y="77"/>
                  </a:lnTo>
                  <a:lnTo>
                    <a:pt x="270" y="96"/>
                  </a:lnTo>
                  <a:lnTo>
                    <a:pt x="242" y="111"/>
                  </a:lnTo>
                  <a:lnTo>
                    <a:pt x="198" y="120"/>
                  </a:lnTo>
                  <a:lnTo>
                    <a:pt x="158" y="128"/>
                  </a:lnTo>
                  <a:lnTo>
                    <a:pt x="170" y="94"/>
                  </a:lnTo>
                  <a:lnTo>
                    <a:pt x="170" y="64"/>
                  </a:lnTo>
                  <a:lnTo>
                    <a:pt x="138" y="62"/>
                  </a:lnTo>
                  <a:lnTo>
                    <a:pt x="138" y="96"/>
                  </a:lnTo>
                  <a:lnTo>
                    <a:pt x="124" y="123"/>
                  </a:lnTo>
                  <a:lnTo>
                    <a:pt x="106" y="147"/>
                  </a:lnTo>
                  <a:lnTo>
                    <a:pt x="74" y="168"/>
                  </a:lnTo>
                  <a:lnTo>
                    <a:pt x="84" y="118"/>
                  </a:lnTo>
                  <a:lnTo>
                    <a:pt x="82" y="83"/>
                  </a:lnTo>
                  <a:lnTo>
                    <a:pt x="64" y="64"/>
                  </a:lnTo>
                  <a:lnTo>
                    <a:pt x="46" y="56"/>
                  </a:lnTo>
                  <a:lnTo>
                    <a:pt x="20" y="59"/>
                  </a:lnTo>
                  <a:lnTo>
                    <a:pt x="0" y="79"/>
                  </a:lnTo>
                  <a:lnTo>
                    <a:pt x="8" y="39"/>
                  </a:lnTo>
                  <a:lnTo>
                    <a:pt x="6" y="0"/>
                  </a:lnTo>
                  <a:lnTo>
                    <a:pt x="32" y="0"/>
                  </a:lnTo>
                  <a:lnTo>
                    <a:pt x="6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4" name="Freeform 144">
              <a:extLst>
                <a:ext uri="{FF2B5EF4-FFF2-40B4-BE49-F238E27FC236}">
                  <a16:creationId xmlns:a16="http://schemas.microsoft.com/office/drawing/2014/main" id="{C818E3B2-3EC0-41A9-A824-87D2D6D688A9}"/>
                </a:ext>
              </a:extLst>
            </p:cNvPr>
            <p:cNvSpPr>
              <a:spLocks/>
            </p:cNvSpPr>
            <p:nvPr/>
          </p:nvSpPr>
          <p:spPr bwMode="auto">
            <a:xfrm>
              <a:off x="5105" y="3497"/>
              <a:ext cx="79" cy="15"/>
            </a:xfrm>
            <a:custGeom>
              <a:avLst/>
              <a:gdLst>
                <a:gd name="T0" fmla="*/ 0 w 157"/>
                <a:gd name="T1" fmla="*/ 0 h 43"/>
                <a:gd name="T2" fmla="*/ 2 w 157"/>
                <a:gd name="T3" fmla="*/ 0 h 43"/>
                <a:gd name="T4" fmla="*/ 3 w 157"/>
                <a:gd name="T5" fmla="*/ 0 h 43"/>
                <a:gd name="T6" fmla="*/ 5 w 157"/>
                <a:gd name="T7" fmla="*/ 0 h 43"/>
                <a:gd name="T8" fmla="*/ 5 w 157"/>
                <a:gd name="T9" fmla="*/ 0 h 43"/>
                <a:gd name="T10" fmla="*/ 5 w 157"/>
                <a:gd name="T11" fmla="*/ 0 h 43"/>
                <a:gd name="T12" fmla="*/ 4 w 157"/>
                <a:gd name="T13" fmla="*/ 0 h 43"/>
                <a:gd name="T14" fmla="*/ 3 w 157"/>
                <a:gd name="T15" fmla="*/ 0 h 43"/>
                <a:gd name="T16" fmla="*/ 2 w 157"/>
                <a:gd name="T17" fmla="*/ 0 h 43"/>
                <a:gd name="T18" fmla="*/ 0 w 157"/>
                <a:gd name="T19" fmla="*/ 0 h 43"/>
                <a:gd name="T20" fmla="*/ 0 w 157"/>
                <a:gd name="T21" fmla="*/ 0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43"/>
                <a:gd name="T35" fmla="*/ 157 w 157"/>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43">
                  <a:moveTo>
                    <a:pt x="0" y="6"/>
                  </a:moveTo>
                  <a:lnTo>
                    <a:pt x="46" y="25"/>
                  </a:lnTo>
                  <a:lnTo>
                    <a:pt x="80" y="32"/>
                  </a:lnTo>
                  <a:lnTo>
                    <a:pt x="157" y="43"/>
                  </a:lnTo>
                  <a:lnTo>
                    <a:pt x="152" y="21"/>
                  </a:lnTo>
                  <a:lnTo>
                    <a:pt x="136" y="0"/>
                  </a:lnTo>
                  <a:lnTo>
                    <a:pt x="110" y="11"/>
                  </a:lnTo>
                  <a:lnTo>
                    <a:pt x="80" y="15"/>
                  </a:lnTo>
                  <a:lnTo>
                    <a:pt x="50"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5" name="Freeform 145">
              <a:extLst>
                <a:ext uri="{FF2B5EF4-FFF2-40B4-BE49-F238E27FC236}">
                  <a16:creationId xmlns:a16="http://schemas.microsoft.com/office/drawing/2014/main" id="{7FAA5666-FEFA-4A11-9D01-1CF4DD70BC94}"/>
                </a:ext>
              </a:extLst>
            </p:cNvPr>
            <p:cNvSpPr>
              <a:spLocks/>
            </p:cNvSpPr>
            <p:nvPr/>
          </p:nvSpPr>
          <p:spPr bwMode="auto">
            <a:xfrm>
              <a:off x="5217" y="3525"/>
              <a:ext cx="93" cy="61"/>
            </a:xfrm>
            <a:custGeom>
              <a:avLst/>
              <a:gdLst>
                <a:gd name="T0" fmla="*/ 0 w 184"/>
                <a:gd name="T1" fmla="*/ 0 h 184"/>
                <a:gd name="T2" fmla="*/ 1 w 184"/>
                <a:gd name="T3" fmla="*/ 0 h 184"/>
                <a:gd name="T4" fmla="*/ 1 w 184"/>
                <a:gd name="T5" fmla="*/ 0 h 184"/>
                <a:gd name="T6" fmla="*/ 1 w 184"/>
                <a:gd name="T7" fmla="*/ 0 h 184"/>
                <a:gd name="T8" fmla="*/ 2 w 184"/>
                <a:gd name="T9" fmla="*/ 0 h 184"/>
                <a:gd name="T10" fmla="*/ 3 w 184"/>
                <a:gd name="T11" fmla="*/ 1 h 184"/>
                <a:gd name="T12" fmla="*/ 3 w 184"/>
                <a:gd name="T13" fmla="*/ 0 h 184"/>
                <a:gd name="T14" fmla="*/ 3 w 184"/>
                <a:gd name="T15" fmla="*/ 0 h 184"/>
                <a:gd name="T16" fmla="*/ 4 w 184"/>
                <a:gd name="T17" fmla="*/ 0 h 184"/>
                <a:gd name="T18" fmla="*/ 4 w 184"/>
                <a:gd name="T19" fmla="*/ 0 h 184"/>
                <a:gd name="T20" fmla="*/ 4 w 184"/>
                <a:gd name="T21" fmla="*/ 0 h 184"/>
                <a:gd name="T22" fmla="*/ 4 w 184"/>
                <a:gd name="T23" fmla="*/ 1 h 184"/>
                <a:gd name="T24" fmla="*/ 4 w 184"/>
                <a:gd name="T25" fmla="*/ 1 h 184"/>
                <a:gd name="T26" fmla="*/ 5 w 184"/>
                <a:gd name="T27" fmla="*/ 0 h 184"/>
                <a:gd name="T28" fmla="*/ 5 w 184"/>
                <a:gd name="T29" fmla="*/ 0 h 184"/>
                <a:gd name="T30" fmla="*/ 6 w 184"/>
                <a:gd name="T31" fmla="*/ 0 h 184"/>
                <a:gd name="T32" fmla="*/ 5 w 184"/>
                <a:gd name="T33" fmla="*/ 0 h 184"/>
                <a:gd name="T34" fmla="*/ 3 w 184"/>
                <a:gd name="T35" fmla="*/ 0 h 184"/>
                <a:gd name="T36" fmla="*/ 2 w 184"/>
                <a:gd name="T37" fmla="*/ 0 h 184"/>
                <a:gd name="T38" fmla="*/ 1 w 184"/>
                <a:gd name="T39" fmla="*/ 0 h 184"/>
                <a:gd name="T40" fmla="*/ 0 w 184"/>
                <a:gd name="T41" fmla="*/ 0 h 184"/>
                <a:gd name="T42" fmla="*/ 0 w 184"/>
                <a:gd name="T43" fmla="*/ 0 h 1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184"/>
                <a:gd name="T68" fmla="*/ 184 w 184"/>
                <a:gd name="T69" fmla="*/ 184 h 18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184">
                  <a:moveTo>
                    <a:pt x="0" y="0"/>
                  </a:moveTo>
                  <a:lnTo>
                    <a:pt x="16" y="20"/>
                  </a:lnTo>
                  <a:lnTo>
                    <a:pt x="12" y="42"/>
                  </a:lnTo>
                  <a:lnTo>
                    <a:pt x="32" y="54"/>
                  </a:lnTo>
                  <a:lnTo>
                    <a:pt x="58" y="79"/>
                  </a:lnTo>
                  <a:lnTo>
                    <a:pt x="74" y="124"/>
                  </a:lnTo>
                  <a:lnTo>
                    <a:pt x="74" y="84"/>
                  </a:lnTo>
                  <a:lnTo>
                    <a:pt x="84" y="50"/>
                  </a:lnTo>
                  <a:lnTo>
                    <a:pt x="108" y="24"/>
                  </a:lnTo>
                  <a:lnTo>
                    <a:pt x="106" y="69"/>
                  </a:lnTo>
                  <a:lnTo>
                    <a:pt x="106" y="111"/>
                  </a:lnTo>
                  <a:lnTo>
                    <a:pt x="124" y="184"/>
                  </a:lnTo>
                  <a:lnTo>
                    <a:pt x="122" y="126"/>
                  </a:lnTo>
                  <a:lnTo>
                    <a:pt x="130" y="84"/>
                  </a:lnTo>
                  <a:lnTo>
                    <a:pt x="148" y="44"/>
                  </a:lnTo>
                  <a:lnTo>
                    <a:pt x="184" y="20"/>
                  </a:lnTo>
                  <a:lnTo>
                    <a:pt x="130" y="7"/>
                  </a:lnTo>
                  <a:lnTo>
                    <a:pt x="84" y="10"/>
                  </a:lnTo>
                  <a:lnTo>
                    <a:pt x="46" y="12"/>
                  </a:lnTo>
                  <a:lnTo>
                    <a:pt x="2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6" name="Freeform 146">
              <a:extLst>
                <a:ext uri="{FF2B5EF4-FFF2-40B4-BE49-F238E27FC236}">
                  <a16:creationId xmlns:a16="http://schemas.microsoft.com/office/drawing/2014/main" id="{16E3CC4D-4A90-43BB-9F21-106C31EF8D94}"/>
                </a:ext>
              </a:extLst>
            </p:cNvPr>
            <p:cNvSpPr>
              <a:spLocks/>
            </p:cNvSpPr>
            <p:nvPr/>
          </p:nvSpPr>
          <p:spPr bwMode="auto">
            <a:xfrm>
              <a:off x="5291" y="3544"/>
              <a:ext cx="118" cy="58"/>
            </a:xfrm>
            <a:custGeom>
              <a:avLst/>
              <a:gdLst>
                <a:gd name="T0" fmla="*/ 2 w 236"/>
                <a:gd name="T1" fmla="*/ 0 h 174"/>
                <a:gd name="T2" fmla="*/ 1 w 236"/>
                <a:gd name="T3" fmla="*/ 0 h 174"/>
                <a:gd name="T4" fmla="*/ 1 w 236"/>
                <a:gd name="T5" fmla="*/ 0 h 174"/>
                <a:gd name="T6" fmla="*/ 1 w 236"/>
                <a:gd name="T7" fmla="*/ 1 h 174"/>
                <a:gd name="T8" fmla="*/ 3 w 236"/>
                <a:gd name="T9" fmla="*/ 1 h 174"/>
                <a:gd name="T10" fmla="*/ 4 w 236"/>
                <a:gd name="T11" fmla="*/ 1 h 174"/>
                <a:gd name="T12" fmla="*/ 6 w 236"/>
                <a:gd name="T13" fmla="*/ 1 h 174"/>
                <a:gd name="T14" fmla="*/ 7 w 236"/>
                <a:gd name="T15" fmla="*/ 0 h 174"/>
                <a:gd name="T16" fmla="*/ 7 w 236"/>
                <a:gd name="T17" fmla="*/ 0 h 174"/>
                <a:gd name="T18" fmla="*/ 6 w 236"/>
                <a:gd name="T19" fmla="*/ 0 h 174"/>
                <a:gd name="T20" fmla="*/ 4 w 236"/>
                <a:gd name="T21" fmla="*/ 0 h 174"/>
                <a:gd name="T22" fmla="*/ 5 w 236"/>
                <a:gd name="T23" fmla="*/ 0 h 174"/>
                <a:gd name="T24" fmla="*/ 7 w 236"/>
                <a:gd name="T25" fmla="*/ 0 h 174"/>
                <a:gd name="T26" fmla="*/ 7 w 236"/>
                <a:gd name="T27" fmla="*/ 0 h 174"/>
                <a:gd name="T28" fmla="*/ 7 w 236"/>
                <a:gd name="T29" fmla="*/ 0 h 174"/>
                <a:gd name="T30" fmla="*/ 7 w 236"/>
                <a:gd name="T31" fmla="*/ 1 h 174"/>
                <a:gd name="T32" fmla="*/ 7 w 236"/>
                <a:gd name="T33" fmla="*/ 1 h 174"/>
                <a:gd name="T34" fmla="*/ 6 w 236"/>
                <a:gd name="T35" fmla="*/ 1 h 174"/>
                <a:gd name="T36" fmla="*/ 4 w 236"/>
                <a:gd name="T37" fmla="*/ 1 h 174"/>
                <a:gd name="T38" fmla="*/ 2 w 236"/>
                <a:gd name="T39" fmla="*/ 1 h 174"/>
                <a:gd name="T40" fmla="*/ 1 w 236"/>
                <a:gd name="T41" fmla="*/ 1 h 174"/>
                <a:gd name="T42" fmla="*/ 0 w 236"/>
                <a:gd name="T43" fmla="*/ 0 h 174"/>
                <a:gd name="T44" fmla="*/ 1 w 236"/>
                <a:gd name="T45" fmla="*/ 0 h 174"/>
                <a:gd name="T46" fmla="*/ 2 w 236"/>
                <a:gd name="T47" fmla="*/ 0 h 174"/>
                <a:gd name="T48" fmla="*/ 2 w 236"/>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6"/>
                <a:gd name="T76" fmla="*/ 0 h 174"/>
                <a:gd name="T77" fmla="*/ 236 w 236"/>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6" h="174">
                  <a:moveTo>
                    <a:pt x="34" y="0"/>
                  </a:moveTo>
                  <a:lnTo>
                    <a:pt x="18" y="50"/>
                  </a:lnTo>
                  <a:lnTo>
                    <a:pt x="16" y="101"/>
                  </a:lnTo>
                  <a:lnTo>
                    <a:pt x="32" y="140"/>
                  </a:lnTo>
                  <a:lnTo>
                    <a:pt x="72" y="161"/>
                  </a:lnTo>
                  <a:lnTo>
                    <a:pt x="126" y="163"/>
                  </a:lnTo>
                  <a:lnTo>
                    <a:pt x="182" y="140"/>
                  </a:lnTo>
                  <a:lnTo>
                    <a:pt x="210" y="101"/>
                  </a:lnTo>
                  <a:lnTo>
                    <a:pt x="210" y="61"/>
                  </a:lnTo>
                  <a:lnTo>
                    <a:pt x="190" y="32"/>
                  </a:lnTo>
                  <a:lnTo>
                    <a:pt x="124" y="12"/>
                  </a:lnTo>
                  <a:lnTo>
                    <a:pt x="138" y="2"/>
                  </a:lnTo>
                  <a:lnTo>
                    <a:pt x="194" y="12"/>
                  </a:lnTo>
                  <a:lnTo>
                    <a:pt x="224" y="34"/>
                  </a:lnTo>
                  <a:lnTo>
                    <a:pt x="236" y="78"/>
                  </a:lnTo>
                  <a:lnTo>
                    <a:pt x="220" y="129"/>
                  </a:lnTo>
                  <a:lnTo>
                    <a:pt x="198" y="157"/>
                  </a:lnTo>
                  <a:lnTo>
                    <a:pt x="162" y="172"/>
                  </a:lnTo>
                  <a:lnTo>
                    <a:pt x="108" y="174"/>
                  </a:lnTo>
                  <a:lnTo>
                    <a:pt x="52" y="172"/>
                  </a:lnTo>
                  <a:lnTo>
                    <a:pt x="16" y="136"/>
                  </a:lnTo>
                  <a:lnTo>
                    <a:pt x="0" y="82"/>
                  </a:lnTo>
                  <a:lnTo>
                    <a:pt x="9" y="32"/>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7" name="Freeform 147">
              <a:extLst>
                <a:ext uri="{FF2B5EF4-FFF2-40B4-BE49-F238E27FC236}">
                  <a16:creationId xmlns:a16="http://schemas.microsoft.com/office/drawing/2014/main" id="{CCC3CE53-3260-4279-AC77-77B16303E82C}"/>
                </a:ext>
              </a:extLst>
            </p:cNvPr>
            <p:cNvSpPr>
              <a:spLocks/>
            </p:cNvSpPr>
            <p:nvPr/>
          </p:nvSpPr>
          <p:spPr bwMode="auto">
            <a:xfrm>
              <a:off x="5350" y="3550"/>
              <a:ext cx="33" cy="39"/>
            </a:xfrm>
            <a:custGeom>
              <a:avLst/>
              <a:gdLst>
                <a:gd name="T0" fmla="*/ 0 w 64"/>
                <a:gd name="T1" fmla="*/ 0 h 116"/>
                <a:gd name="T2" fmla="*/ 2 w 64"/>
                <a:gd name="T3" fmla="*/ 0 h 116"/>
                <a:gd name="T4" fmla="*/ 3 w 64"/>
                <a:gd name="T5" fmla="*/ 0 h 116"/>
                <a:gd name="T6" fmla="*/ 3 w 64"/>
                <a:gd name="T7" fmla="*/ 0 h 116"/>
                <a:gd name="T8" fmla="*/ 2 w 64"/>
                <a:gd name="T9" fmla="*/ 0 h 116"/>
                <a:gd name="T10" fmla="*/ 0 w 64"/>
                <a:gd name="T11" fmla="*/ 0 h 116"/>
                <a:gd name="T12" fmla="*/ 2 w 64"/>
                <a:gd name="T13" fmla="*/ 0 h 116"/>
                <a:gd name="T14" fmla="*/ 2 w 64"/>
                <a:gd name="T15" fmla="*/ 0 h 116"/>
                <a:gd name="T16" fmla="*/ 1 w 64"/>
                <a:gd name="T17" fmla="*/ 0 h 116"/>
                <a:gd name="T18" fmla="*/ 0 w 64"/>
                <a:gd name="T19" fmla="*/ 0 h 116"/>
                <a:gd name="T20" fmla="*/ 0 w 64"/>
                <a:gd name="T21" fmla="*/ 0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116"/>
                <a:gd name="T35" fmla="*/ 64 w 64"/>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116">
                  <a:moveTo>
                    <a:pt x="0" y="0"/>
                  </a:moveTo>
                  <a:lnTo>
                    <a:pt x="48" y="23"/>
                  </a:lnTo>
                  <a:lnTo>
                    <a:pt x="64" y="40"/>
                  </a:lnTo>
                  <a:lnTo>
                    <a:pt x="64" y="67"/>
                  </a:lnTo>
                  <a:lnTo>
                    <a:pt x="46" y="89"/>
                  </a:lnTo>
                  <a:lnTo>
                    <a:pt x="0" y="116"/>
                  </a:lnTo>
                  <a:lnTo>
                    <a:pt x="36" y="76"/>
                  </a:lnTo>
                  <a:lnTo>
                    <a:pt x="44" y="50"/>
                  </a:lnTo>
                  <a:lnTo>
                    <a:pt x="30"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8" name="Freeform 148">
              <a:extLst>
                <a:ext uri="{FF2B5EF4-FFF2-40B4-BE49-F238E27FC236}">
                  <a16:creationId xmlns:a16="http://schemas.microsoft.com/office/drawing/2014/main" id="{52346D54-5354-4080-A3EF-8ED2F66DCF7B}"/>
                </a:ext>
              </a:extLst>
            </p:cNvPr>
            <p:cNvSpPr>
              <a:spLocks/>
            </p:cNvSpPr>
            <p:nvPr/>
          </p:nvSpPr>
          <p:spPr bwMode="auto">
            <a:xfrm>
              <a:off x="5341" y="3598"/>
              <a:ext cx="106" cy="43"/>
            </a:xfrm>
            <a:custGeom>
              <a:avLst/>
              <a:gdLst>
                <a:gd name="T0" fmla="*/ 0 w 212"/>
                <a:gd name="T1" fmla="*/ 0 h 130"/>
                <a:gd name="T2" fmla="*/ 1 w 212"/>
                <a:gd name="T3" fmla="*/ 0 h 130"/>
                <a:gd name="T4" fmla="*/ 2 w 212"/>
                <a:gd name="T5" fmla="*/ 0 h 130"/>
                <a:gd name="T6" fmla="*/ 3 w 212"/>
                <a:gd name="T7" fmla="*/ 0 h 130"/>
                <a:gd name="T8" fmla="*/ 3 w 212"/>
                <a:gd name="T9" fmla="*/ 0 h 130"/>
                <a:gd name="T10" fmla="*/ 6 w 212"/>
                <a:gd name="T11" fmla="*/ 0 h 130"/>
                <a:gd name="T12" fmla="*/ 7 w 212"/>
                <a:gd name="T13" fmla="*/ 1 h 130"/>
                <a:gd name="T14" fmla="*/ 5 w 212"/>
                <a:gd name="T15" fmla="*/ 0 h 130"/>
                <a:gd name="T16" fmla="*/ 3 w 212"/>
                <a:gd name="T17" fmla="*/ 0 h 130"/>
                <a:gd name="T18" fmla="*/ 2 w 212"/>
                <a:gd name="T19" fmla="*/ 0 h 130"/>
                <a:gd name="T20" fmla="*/ 0 w 212"/>
                <a:gd name="T21" fmla="*/ 0 h 130"/>
                <a:gd name="T22" fmla="*/ 0 w 212"/>
                <a:gd name="T23" fmla="*/ 0 h 1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2"/>
                <a:gd name="T37" fmla="*/ 0 h 130"/>
                <a:gd name="T38" fmla="*/ 212 w 212"/>
                <a:gd name="T39" fmla="*/ 130 h 1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2" h="130">
                  <a:moveTo>
                    <a:pt x="0" y="9"/>
                  </a:moveTo>
                  <a:lnTo>
                    <a:pt x="32" y="36"/>
                  </a:lnTo>
                  <a:lnTo>
                    <a:pt x="64" y="90"/>
                  </a:lnTo>
                  <a:lnTo>
                    <a:pt x="66" y="56"/>
                  </a:lnTo>
                  <a:lnTo>
                    <a:pt x="114" y="70"/>
                  </a:lnTo>
                  <a:lnTo>
                    <a:pt x="164" y="96"/>
                  </a:lnTo>
                  <a:lnTo>
                    <a:pt x="212" y="130"/>
                  </a:lnTo>
                  <a:lnTo>
                    <a:pt x="154" y="66"/>
                  </a:lnTo>
                  <a:lnTo>
                    <a:pt x="104" y="24"/>
                  </a:lnTo>
                  <a:lnTo>
                    <a:pt x="5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79" name="Freeform 149">
              <a:extLst>
                <a:ext uri="{FF2B5EF4-FFF2-40B4-BE49-F238E27FC236}">
                  <a16:creationId xmlns:a16="http://schemas.microsoft.com/office/drawing/2014/main" id="{B0FD44F6-60ED-4877-8BC2-CAED88DB2699}"/>
                </a:ext>
              </a:extLst>
            </p:cNvPr>
            <p:cNvSpPr>
              <a:spLocks/>
            </p:cNvSpPr>
            <p:nvPr/>
          </p:nvSpPr>
          <p:spPr bwMode="auto">
            <a:xfrm>
              <a:off x="5385" y="3590"/>
              <a:ext cx="111" cy="141"/>
            </a:xfrm>
            <a:custGeom>
              <a:avLst/>
              <a:gdLst>
                <a:gd name="T0" fmla="*/ 0 w 222"/>
                <a:gd name="T1" fmla="*/ 0 h 423"/>
                <a:gd name="T2" fmla="*/ 3 w 222"/>
                <a:gd name="T3" fmla="*/ 0 h 423"/>
                <a:gd name="T4" fmla="*/ 5 w 222"/>
                <a:gd name="T5" fmla="*/ 0 h 423"/>
                <a:gd name="T6" fmla="*/ 6 w 222"/>
                <a:gd name="T7" fmla="*/ 1 h 423"/>
                <a:gd name="T8" fmla="*/ 7 w 222"/>
                <a:gd name="T9" fmla="*/ 1 h 423"/>
                <a:gd name="T10" fmla="*/ 7 w 222"/>
                <a:gd name="T11" fmla="*/ 1 h 423"/>
                <a:gd name="T12" fmla="*/ 7 w 222"/>
                <a:gd name="T13" fmla="*/ 1 h 423"/>
                <a:gd name="T14" fmla="*/ 6 w 222"/>
                <a:gd name="T15" fmla="*/ 2 h 423"/>
                <a:gd name="T16" fmla="*/ 5 w 222"/>
                <a:gd name="T17" fmla="*/ 2 h 423"/>
                <a:gd name="T18" fmla="*/ 6 w 222"/>
                <a:gd name="T19" fmla="*/ 2 h 423"/>
                <a:gd name="T20" fmla="*/ 6 w 222"/>
                <a:gd name="T21" fmla="*/ 2 h 423"/>
                <a:gd name="T22" fmla="*/ 7 w 222"/>
                <a:gd name="T23" fmla="*/ 1 h 423"/>
                <a:gd name="T24" fmla="*/ 7 w 222"/>
                <a:gd name="T25" fmla="*/ 1 h 423"/>
                <a:gd name="T26" fmla="*/ 7 w 222"/>
                <a:gd name="T27" fmla="*/ 1 h 423"/>
                <a:gd name="T28" fmla="*/ 7 w 222"/>
                <a:gd name="T29" fmla="*/ 1 h 423"/>
                <a:gd name="T30" fmla="*/ 5 w 222"/>
                <a:gd name="T31" fmla="*/ 0 h 423"/>
                <a:gd name="T32" fmla="*/ 3 w 222"/>
                <a:gd name="T33" fmla="*/ 0 h 423"/>
                <a:gd name="T34" fmla="*/ 1 w 222"/>
                <a:gd name="T35" fmla="*/ 0 h 423"/>
                <a:gd name="T36" fmla="*/ 0 w 222"/>
                <a:gd name="T37" fmla="*/ 0 h 423"/>
                <a:gd name="T38" fmla="*/ 0 w 222"/>
                <a:gd name="T39" fmla="*/ 0 h 4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2"/>
                <a:gd name="T61" fmla="*/ 0 h 423"/>
                <a:gd name="T62" fmla="*/ 222 w 222"/>
                <a:gd name="T63" fmla="*/ 423 h 4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2" h="423">
                  <a:moveTo>
                    <a:pt x="0" y="19"/>
                  </a:moveTo>
                  <a:lnTo>
                    <a:pt x="68" y="59"/>
                  </a:lnTo>
                  <a:lnTo>
                    <a:pt x="130" y="110"/>
                  </a:lnTo>
                  <a:lnTo>
                    <a:pt x="174" y="163"/>
                  </a:lnTo>
                  <a:lnTo>
                    <a:pt x="200" y="219"/>
                  </a:lnTo>
                  <a:lnTo>
                    <a:pt x="206" y="270"/>
                  </a:lnTo>
                  <a:lnTo>
                    <a:pt x="198" y="327"/>
                  </a:lnTo>
                  <a:lnTo>
                    <a:pt x="178" y="372"/>
                  </a:lnTo>
                  <a:lnTo>
                    <a:pt x="146" y="416"/>
                  </a:lnTo>
                  <a:lnTo>
                    <a:pt x="162" y="423"/>
                  </a:lnTo>
                  <a:lnTo>
                    <a:pt x="190" y="384"/>
                  </a:lnTo>
                  <a:lnTo>
                    <a:pt x="216" y="332"/>
                  </a:lnTo>
                  <a:lnTo>
                    <a:pt x="222" y="280"/>
                  </a:lnTo>
                  <a:lnTo>
                    <a:pt x="218" y="214"/>
                  </a:lnTo>
                  <a:lnTo>
                    <a:pt x="194" y="159"/>
                  </a:lnTo>
                  <a:lnTo>
                    <a:pt x="144" y="95"/>
                  </a:lnTo>
                  <a:lnTo>
                    <a:pt x="88" y="46"/>
                  </a:lnTo>
                  <a:lnTo>
                    <a:pt x="12"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80" name="Freeform 150">
              <a:extLst>
                <a:ext uri="{FF2B5EF4-FFF2-40B4-BE49-F238E27FC236}">
                  <a16:creationId xmlns:a16="http://schemas.microsoft.com/office/drawing/2014/main" id="{302248E6-7944-4987-8871-0DBFE7CCD1F9}"/>
                </a:ext>
              </a:extLst>
            </p:cNvPr>
            <p:cNvSpPr>
              <a:spLocks/>
            </p:cNvSpPr>
            <p:nvPr/>
          </p:nvSpPr>
          <p:spPr bwMode="auto">
            <a:xfrm>
              <a:off x="5372" y="3632"/>
              <a:ext cx="86" cy="91"/>
            </a:xfrm>
            <a:custGeom>
              <a:avLst/>
              <a:gdLst>
                <a:gd name="T0" fmla="*/ 1 w 170"/>
                <a:gd name="T1" fmla="*/ 0 h 274"/>
                <a:gd name="T2" fmla="*/ 2 w 170"/>
                <a:gd name="T3" fmla="*/ 0 h 274"/>
                <a:gd name="T4" fmla="*/ 3 w 170"/>
                <a:gd name="T5" fmla="*/ 0 h 274"/>
                <a:gd name="T6" fmla="*/ 4 w 170"/>
                <a:gd name="T7" fmla="*/ 0 h 274"/>
                <a:gd name="T8" fmla="*/ 5 w 170"/>
                <a:gd name="T9" fmla="*/ 1 h 274"/>
                <a:gd name="T10" fmla="*/ 6 w 170"/>
                <a:gd name="T11" fmla="*/ 1 h 274"/>
                <a:gd name="T12" fmla="*/ 6 w 170"/>
                <a:gd name="T13" fmla="*/ 1 h 274"/>
                <a:gd name="T14" fmla="*/ 6 w 170"/>
                <a:gd name="T15" fmla="*/ 1 h 274"/>
                <a:gd name="T16" fmla="*/ 5 w 170"/>
                <a:gd name="T17" fmla="*/ 1 h 274"/>
                <a:gd name="T18" fmla="*/ 5 w 170"/>
                <a:gd name="T19" fmla="*/ 1 h 274"/>
                <a:gd name="T20" fmla="*/ 5 w 170"/>
                <a:gd name="T21" fmla="*/ 1 h 274"/>
                <a:gd name="T22" fmla="*/ 5 w 170"/>
                <a:gd name="T23" fmla="*/ 1 h 274"/>
                <a:gd name="T24" fmla="*/ 5 w 170"/>
                <a:gd name="T25" fmla="*/ 1 h 274"/>
                <a:gd name="T26" fmla="*/ 4 w 170"/>
                <a:gd name="T27" fmla="*/ 1 h 274"/>
                <a:gd name="T28" fmla="*/ 2 w 170"/>
                <a:gd name="T29" fmla="*/ 1 h 274"/>
                <a:gd name="T30" fmla="*/ 0 w 170"/>
                <a:gd name="T31" fmla="*/ 1 h 274"/>
                <a:gd name="T32" fmla="*/ 5 w 170"/>
                <a:gd name="T33" fmla="*/ 0 h 274"/>
                <a:gd name="T34" fmla="*/ 3 w 170"/>
                <a:gd name="T35" fmla="*/ 0 h 274"/>
                <a:gd name="T36" fmla="*/ 2 w 170"/>
                <a:gd name="T37" fmla="*/ 0 h 274"/>
                <a:gd name="T38" fmla="*/ 1 w 170"/>
                <a:gd name="T39" fmla="*/ 0 h 274"/>
                <a:gd name="T40" fmla="*/ 1 w 170"/>
                <a:gd name="T41" fmla="*/ 0 h 274"/>
                <a:gd name="T42" fmla="*/ 1 w 170"/>
                <a:gd name="T43" fmla="*/ 0 h 2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0"/>
                <a:gd name="T67" fmla="*/ 0 h 274"/>
                <a:gd name="T68" fmla="*/ 170 w 170"/>
                <a:gd name="T69" fmla="*/ 274 h 2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0" h="274">
                  <a:moveTo>
                    <a:pt x="16" y="0"/>
                  </a:moveTo>
                  <a:lnTo>
                    <a:pt x="42" y="38"/>
                  </a:lnTo>
                  <a:lnTo>
                    <a:pt x="72" y="62"/>
                  </a:lnTo>
                  <a:lnTo>
                    <a:pt x="118" y="92"/>
                  </a:lnTo>
                  <a:lnTo>
                    <a:pt x="154" y="126"/>
                  </a:lnTo>
                  <a:lnTo>
                    <a:pt x="168" y="153"/>
                  </a:lnTo>
                  <a:lnTo>
                    <a:pt x="170" y="196"/>
                  </a:lnTo>
                  <a:lnTo>
                    <a:pt x="164" y="240"/>
                  </a:lnTo>
                  <a:lnTo>
                    <a:pt x="136" y="274"/>
                  </a:lnTo>
                  <a:lnTo>
                    <a:pt x="129" y="243"/>
                  </a:lnTo>
                  <a:lnTo>
                    <a:pt x="136" y="185"/>
                  </a:lnTo>
                  <a:lnTo>
                    <a:pt x="156" y="171"/>
                  </a:lnTo>
                  <a:lnTo>
                    <a:pt x="150" y="136"/>
                  </a:lnTo>
                  <a:lnTo>
                    <a:pt x="114" y="143"/>
                  </a:lnTo>
                  <a:lnTo>
                    <a:pt x="58" y="141"/>
                  </a:lnTo>
                  <a:lnTo>
                    <a:pt x="0" y="136"/>
                  </a:lnTo>
                  <a:lnTo>
                    <a:pt x="132" y="121"/>
                  </a:lnTo>
                  <a:lnTo>
                    <a:pt x="80" y="92"/>
                  </a:lnTo>
                  <a:lnTo>
                    <a:pt x="36" y="47"/>
                  </a:lnTo>
                  <a:lnTo>
                    <a:pt x="22" y="28"/>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81" name="Freeform 151">
              <a:extLst>
                <a:ext uri="{FF2B5EF4-FFF2-40B4-BE49-F238E27FC236}">
                  <a16:creationId xmlns:a16="http://schemas.microsoft.com/office/drawing/2014/main" id="{A2565ECB-21E5-4B18-8FCD-37488FBBE35D}"/>
                </a:ext>
              </a:extLst>
            </p:cNvPr>
            <p:cNvSpPr>
              <a:spLocks/>
            </p:cNvSpPr>
            <p:nvPr/>
          </p:nvSpPr>
          <p:spPr bwMode="auto">
            <a:xfrm>
              <a:off x="5421" y="3645"/>
              <a:ext cx="54" cy="60"/>
            </a:xfrm>
            <a:custGeom>
              <a:avLst/>
              <a:gdLst>
                <a:gd name="T0" fmla="*/ 0 w 110"/>
                <a:gd name="T1" fmla="*/ 0 h 182"/>
                <a:gd name="T2" fmla="*/ 1 w 110"/>
                <a:gd name="T3" fmla="*/ 0 h 182"/>
                <a:gd name="T4" fmla="*/ 2 w 110"/>
                <a:gd name="T5" fmla="*/ 0 h 182"/>
                <a:gd name="T6" fmla="*/ 2 w 110"/>
                <a:gd name="T7" fmla="*/ 1 h 182"/>
                <a:gd name="T8" fmla="*/ 2 w 110"/>
                <a:gd name="T9" fmla="*/ 1 h 182"/>
                <a:gd name="T10" fmla="*/ 3 w 110"/>
                <a:gd name="T11" fmla="*/ 1 h 182"/>
                <a:gd name="T12" fmla="*/ 3 w 110"/>
                <a:gd name="T13" fmla="*/ 0 h 182"/>
                <a:gd name="T14" fmla="*/ 2 w 110"/>
                <a:gd name="T15" fmla="*/ 0 h 182"/>
                <a:gd name="T16" fmla="*/ 1 w 110"/>
                <a:gd name="T17" fmla="*/ 0 h 182"/>
                <a:gd name="T18" fmla="*/ 0 w 110"/>
                <a:gd name="T19" fmla="*/ 0 h 182"/>
                <a:gd name="T20" fmla="*/ 0 w 110"/>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0"/>
                <a:gd name="T34" fmla="*/ 0 h 182"/>
                <a:gd name="T35" fmla="*/ 110 w 110"/>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0" h="182">
                  <a:moveTo>
                    <a:pt x="0" y="0"/>
                  </a:moveTo>
                  <a:lnTo>
                    <a:pt x="60" y="54"/>
                  </a:lnTo>
                  <a:lnTo>
                    <a:pt x="96" y="105"/>
                  </a:lnTo>
                  <a:lnTo>
                    <a:pt x="93" y="155"/>
                  </a:lnTo>
                  <a:lnTo>
                    <a:pt x="90" y="182"/>
                  </a:lnTo>
                  <a:lnTo>
                    <a:pt x="110" y="150"/>
                  </a:lnTo>
                  <a:lnTo>
                    <a:pt x="110" y="98"/>
                  </a:lnTo>
                  <a:lnTo>
                    <a:pt x="90" y="54"/>
                  </a:lnTo>
                  <a:lnTo>
                    <a:pt x="40" y="1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82" name="Freeform 152">
              <a:extLst>
                <a:ext uri="{FF2B5EF4-FFF2-40B4-BE49-F238E27FC236}">
                  <a16:creationId xmlns:a16="http://schemas.microsoft.com/office/drawing/2014/main" id="{43064D46-FF87-4E64-B892-16C3007B0F7A}"/>
                </a:ext>
              </a:extLst>
            </p:cNvPr>
            <p:cNvSpPr>
              <a:spLocks/>
            </p:cNvSpPr>
            <p:nvPr/>
          </p:nvSpPr>
          <p:spPr bwMode="auto">
            <a:xfrm>
              <a:off x="5379" y="3688"/>
              <a:ext cx="50" cy="15"/>
            </a:xfrm>
            <a:custGeom>
              <a:avLst/>
              <a:gdLst>
                <a:gd name="T0" fmla="*/ 0 w 98"/>
                <a:gd name="T1" fmla="*/ 0 h 45"/>
                <a:gd name="T2" fmla="*/ 4 w 98"/>
                <a:gd name="T3" fmla="*/ 0 h 45"/>
                <a:gd name="T4" fmla="*/ 2 w 98"/>
                <a:gd name="T5" fmla="*/ 0 h 45"/>
                <a:gd name="T6" fmla="*/ 2 w 98"/>
                <a:gd name="T7" fmla="*/ 0 h 45"/>
                <a:gd name="T8" fmla="*/ 1 w 98"/>
                <a:gd name="T9" fmla="*/ 0 h 45"/>
                <a:gd name="T10" fmla="*/ 1 w 98"/>
                <a:gd name="T11" fmla="*/ 0 h 45"/>
                <a:gd name="T12" fmla="*/ 0 w 98"/>
                <a:gd name="T13" fmla="*/ 0 h 45"/>
                <a:gd name="T14" fmla="*/ 0 w 98"/>
                <a:gd name="T15" fmla="*/ 0 h 45"/>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45"/>
                <a:gd name="T26" fmla="*/ 98 w 98"/>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45">
                  <a:moveTo>
                    <a:pt x="0" y="0"/>
                  </a:moveTo>
                  <a:lnTo>
                    <a:pt x="98" y="15"/>
                  </a:lnTo>
                  <a:lnTo>
                    <a:pt x="52" y="25"/>
                  </a:lnTo>
                  <a:lnTo>
                    <a:pt x="46" y="45"/>
                  </a:lnTo>
                  <a:lnTo>
                    <a:pt x="10" y="43"/>
                  </a:lnTo>
                  <a:lnTo>
                    <a:pt x="14" y="2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83" name="Freeform 153">
              <a:extLst>
                <a:ext uri="{FF2B5EF4-FFF2-40B4-BE49-F238E27FC236}">
                  <a16:creationId xmlns:a16="http://schemas.microsoft.com/office/drawing/2014/main" id="{8BE3685C-A337-43B5-9B58-D1060B4E11C2}"/>
                </a:ext>
              </a:extLst>
            </p:cNvPr>
            <p:cNvSpPr>
              <a:spLocks/>
            </p:cNvSpPr>
            <p:nvPr/>
          </p:nvSpPr>
          <p:spPr bwMode="auto">
            <a:xfrm>
              <a:off x="5078" y="3629"/>
              <a:ext cx="109" cy="24"/>
            </a:xfrm>
            <a:custGeom>
              <a:avLst/>
              <a:gdLst>
                <a:gd name="T0" fmla="*/ 0 w 220"/>
                <a:gd name="T1" fmla="*/ 0 h 74"/>
                <a:gd name="T2" fmla="*/ 2 w 220"/>
                <a:gd name="T3" fmla="*/ 0 h 74"/>
                <a:gd name="T4" fmla="*/ 4 w 220"/>
                <a:gd name="T5" fmla="*/ 0 h 74"/>
                <a:gd name="T6" fmla="*/ 6 w 220"/>
                <a:gd name="T7" fmla="*/ 0 h 74"/>
                <a:gd name="T8" fmla="*/ 6 w 220"/>
                <a:gd name="T9" fmla="*/ 0 h 74"/>
                <a:gd name="T10" fmla="*/ 4 w 220"/>
                <a:gd name="T11" fmla="*/ 0 h 74"/>
                <a:gd name="T12" fmla="*/ 2 w 220"/>
                <a:gd name="T13" fmla="*/ 0 h 74"/>
                <a:gd name="T14" fmla="*/ 0 w 220"/>
                <a:gd name="T15" fmla="*/ 0 h 74"/>
                <a:gd name="T16" fmla="*/ 0 w 220"/>
                <a:gd name="T17" fmla="*/ 0 h 74"/>
                <a:gd name="T18" fmla="*/ 0 w 220"/>
                <a:gd name="T19" fmla="*/ 0 h 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0"/>
                <a:gd name="T31" fmla="*/ 0 h 74"/>
                <a:gd name="T32" fmla="*/ 220 w 220"/>
                <a:gd name="T33" fmla="*/ 74 h 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0" h="74">
                  <a:moveTo>
                    <a:pt x="30" y="26"/>
                  </a:moveTo>
                  <a:lnTo>
                    <a:pt x="85" y="6"/>
                  </a:lnTo>
                  <a:lnTo>
                    <a:pt x="150" y="0"/>
                  </a:lnTo>
                  <a:lnTo>
                    <a:pt x="214" y="6"/>
                  </a:lnTo>
                  <a:lnTo>
                    <a:pt x="220" y="42"/>
                  </a:lnTo>
                  <a:lnTo>
                    <a:pt x="141" y="22"/>
                  </a:lnTo>
                  <a:lnTo>
                    <a:pt x="85" y="32"/>
                  </a:lnTo>
                  <a:lnTo>
                    <a:pt x="0" y="74"/>
                  </a:lnTo>
                  <a:lnTo>
                    <a:pt x="3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84" name="Freeform 154">
              <a:extLst>
                <a:ext uri="{FF2B5EF4-FFF2-40B4-BE49-F238E27FC236}">
                  <a16:creationId xmlns:a16="http://schemas.microsoft.com/office/drawing/2014/main" id="{6FF26C66-27BF-44CC-B1ED-A7D7F231CFB4}"/>
                </a:ext>
              </a:extLst>
            </p:cNvPr>
            <p:cNvSpPr>
              <a:spLocks/>
            </p:cNvSpPr>
            <p:nvPr/>
          </p:nvSpPr>
          <p:spPr bwMode="auto">
            <a:xfrm>
              <a:off x="4544" y="3787"/>
              <a:ext cx="24" cy="30"/>
            </a:xfrm>
            <a:custGeom>
              <a:avLst/>
              <a:gdLst>
                <a:gd name="T0" fmla="*/ 0 w 50"/>
                <a:gd name="T1" fmla="*/ 0 h 90"/>
                <a:gd name="T2" fmla="*/ 0 w 50"/>
                <a:gd name="T3" fmla="*/ 0 h 90"/>
                <a:gd name="T4" fmla="*/ 0 w 50"/>
                <a:gd name="T5" fmla="*/ 0 h 90"/>
                <a:gd name="T6" fmla="*/ 1 w 50"/>
                <a:gd name="T7" fmla="*/ 0 h 90"/>
                <a:gd name="T8" fmla="*/ 0 w 50"/>
                <a:gd name="T9" fmla="*/ 0 h 90"/>
                <a:gd name="T10" fmla="*/ 0 w 50"/>
                <a:gd name="T11" fmla="*/ 0 h 90"/>
                <a:gd name="T12" fmla="*/ 0 w 50"/>
                <a:gd name="T13" fmla="*/ 0 h 90"/>
                <a:gd name="T14" fmla="*/ 0 60000 65536"/>
                <a:gd name="T15" fmla="*/ 0 60000 65536"/>
                <a:gd name="T16" fmla="*/ 0 60000 65536"/>
                <a:gd name="T17" fmla="*/ 0 60000 65536"/>
                <a:gd name="T18" fmla="*/ 0 60000 65536"/>
                <a:gd name="T19" fmla="*/ 0 60000 65536"/>
                <a:gd name="T20" fmla="*/ 0 60000 65536"/>
                <a:gd name="T21" fmla="*/ 0 w 50"/>
                <a:gd name="T22" fmla="*/ 0 h 90"/>
                <a:gd name="T23" fmla="*/ 50 w 50"/>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90">
                  <a:moveTo>
                    <a:pt x="0" y="0"/>
                  </a:moveTo>
                  <a:lnTo>
                    <a:pt x="0" y="54"/>
                  </a:lnTo>
                  <a:lnTo>
                    <a:pt x="20" y="90"/>
                  </a:lnTo>
                  <a:lnTo>
                    <a:pt x="50" y="74"/>
                  </a:lnTo>
                  <a:lnTo>
                    <a:pt x="30" y="4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585" name="Freeform 155">
              <a:extLst>
                <a:ext uri="{FF2B5EF4-FFF2-40B4-BE49-F238E27FC236}">
                  <a16:creationId xmlns:a16="http://schemas.microsoft.com/office/drawing/2014/main" id="{5FF6162A-6E84-4130-9C94-B11719F5199C}"/>
                </a:ext>
              </a:extLst>
            </p:cNvPr>
            <p:cNvSpPr>
              <a:spLocks/>
            </p:cNvSpPr>
            <p:nvPr/>
          </p:nvSpPr>
          <p:spPr bwMode="auto">
            <a:xfrm>
              <a:off x="4923" y="3789"/>
              <a:ext cx="22" cy="35"/>
            </a:xfrm>
            <a:custGeom>
              <a:avLst/>
              <a:gdLst>
                <a:gd name="T0" fmla="*/ 0 w 45"/>
                <a:gd name="T1" fmla="*/ 0 h 106"/>
                <a:gd name="T2" fmla="*/ 0 w 45"/>
                <a:gd name="T3" fmla="*/ 0 h 106"/>
                <a:gd name="T4" fmla="*/ 1 w 45"/>
                <a:gd name="T5" fmla="*/ 0 h 106"/>
                <a:gd name="T6" fmla="*/ 1 w 45"/>
                <a:gd name="T7" fmla="*/ 0 h 106"/>
                <a:gd name="T8" fmla="*/ 0 w 45"/>
                <a:gd name="T9" fmla="*/ 0 h 106"/>
                <a:gd name="T10" fmla="*/ 0 w 45"/>
                <a:gd name="T11" fmla="*/ 0 h 106"/>
                <a:gd name="T12" fmla="*/ 0 60000 65536"/>
                <a:gd name="T13" fmla="*/ 0 60000 65536"/>
                <a:gd name="T14" fmla="*/ 0 60000 65536"/>
                <a:gd name="T15" fmla="*/ 0 60000 65536"/>
                <a:gd name="T16" fmla="*/ 0 60000 65536"/>
                <a:gd name="T17" fmla="*/ 0 60000 65536"/>
                <a:gd name="T18" fmla="*/ 0 w 45"/>
                <a:gd name="T19" fmla="*/ 0 h 106"/>
                <a:gd name="T20" fmla="*/ 45 w 45"/>
                <a:gd name="T21" fmla="*/ 106 h 106"/>
              </a:gdLst>
              <a:ahLst/>
              <a:cxnLst>
                <a:cxn ang="T12">
                  <a:pos x="T0" y="T1"/>
                </a:cxn>
                <a:cxn ang="T13">
                  <a:pos x="T2" y="T3"/>
                </a:cxn>
                <a:cxn ang="T14">
                  <a:pos x="T4" y="T5"/>
                </a:cxn>
                <a:cxn ang="T15">
                  <a:pos x="T6" y="T7"/>
                </a:cxn>
                <a:cxn ang="T16">
                  <a:pos x="T8" y="T9"/>
                </a:cxn>
                <a:cxn ang="T17">
                  <a:pos x="T10" y="T11"/>
                </a:cxn>
              </a:cxnLst>
              <a:rect l="T18" t="T19" r="T20" b="T21"/>
              <a:pathLst>
                <a:path w="45" h="106">
                  <a:moveTo>
                    <a:pt x="6" y="0"/>
                  </a:moveTo>
                  <a:lnTo>
                    <a:pt x="0" y="106"/>
                  </a:lnTo>
                  <a:lnTo>
                    <a:pt x="41" y="84"/>
                  </a:lnTo>
                  <a:lnTo>
                    <a:pt x="45"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8179"/>
                                        </p:tgtEl>
                                        <p:attrNameLst>
                                          <p:attrName>style.visibility</p:attrName>
                                        </p:attrNameLst>
                                      </p:cBhvr>
                                      <p:to>
                                        <p:strVal val="visible"/>
                                      </p:to>
                                    </p:set>
                                    <p:animEffect transition="in" filter="wipe(left)">
                                      <p:cBhvr>
                                        <p:cTn id="7" dur="500"/>
                                        <p:tgtEl>
                                          <p:spTgt spid="1781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78180"/>
                                        </p:tgtEl>
                                        <p:attrNameLst>
                                          <p:attrName>style.visibility</p:attrName>
                                        </p:attrNameLst>
                                      </p:cBhvr>
                                      <p:to>
                                        <p:strVal val="visible"/>
                                      </p:to>
                                    </p:set>
                                    <p:animEffect transition="in" filter="wipe(left)">
                                      <p:cBhvr>
                                        <p:cTn id="12" dur="500"/>
                                        <p:tgtEl>
                                          <p:spTgt spid="17818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78181"/>
                                        </p:tgtEl>
                                        <p:attrNameLst>
                                          <p:attrName>style.visibility</p:attrName>
                                        </p:attrNameLst>
                                      </p:cBhvr>
                                      <p:to>
                                        <p:strVal val="visible"/>
                                      </p:to>
                                    </p:set>
                                    <p:animEffect transition="in" filter="wipe(left)">
                                      <p:cBhvr>
                                        <p:cTn id="17" dur="500"/>
                                        <p:tgtEl>
                                          <p:spTgt spid="17818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78182"/>
                                        </p:tgtEl>
                                        <p:attrNameLst>
                                          <p:attrName>style.visibility</p:attrName>
                                        </p:attrNameLst>
                                      </p:cBhvr>
                                      <p:to>
                                        <p:strVal val="visible"/>
                                      </p:to>
                                    </p:set>
                                    <p:animEffect transition="in" filter="wipe(left)">
                                      <p:cBhvr>
                                        <p:cTn id="22" dur="500"/>
                                        <p:tgtEl>
                                          <p:spTgt spid="17818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78184"/>
                                        </p:tgtEl>
                                        <p:attrNameLst>
                                          <p:attrName>style.visibility</p:attrName>
                                        </p:attrNameLst>
                                      </p:cBhvr>
                                      <p:to>
                                        <p:strVal val="visible"/>
                                      </p:to>
                                    </p:set>
                                    <p:animEffect transition="in" filter="wipe(left)">
                                      <p:cBhvr>
                                        <p:cTn id="27" dur="500"/>
                                        <p:tgtEl>
                                          <p:spTgt spid="178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79" grpId="0" autoUpdateAnimBg="0"/>
      <p:bldP spid="178180" grpId="0" autoUpdateAnimBg="0"/>
      <p:bldP spid="178181" grpId="0" autoUpdateAnimBg="0"/>
      <p:bldP spid="178182" grpId="0" autoUpdateAnimBg="0"/>
      <p:bldP spid="178184" grpId="0"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6" name="Picture 52" descr="Contents">
            <a:extLst>
              <a:ext uri="{FF2B5EF4-FFF2-40B4-BE49-F238E27FC236}">
                <a16:creationId xmlns:a16="http://schemas.microsoft.com/office/drawing/2014/main" id="{F83FF409-7CC6-4C22-93E7-AEF5BB8128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254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7318" name="Rectangle 6">
            <a:extLst>
              <a:ext uri="{FF2B5EF4-FFF2-40B4-BE49-F238E27FC236}">
                <a16:creationId xmlns:a16="http://schemas.microsoft.com/office/drawing/2014/main" id="{DC436633-B0E9-45A5-B965-96ECFCC685DE}"/>
              </a:ext>
            </a:extLst>
          </p:cNvPr>
          <p:cNvSpPr>
            <a:spLocks noChangeArrowheads="1"/>
          </p:cNvSpPr>
          <p:nvPr/>
        </p:nvSpPr>
        <p:spPr bwMode="auto">
          <a:xfrm>
            <a:off x="2095500" y="1954213"/>
            <a:ext cx="4964113" cy="6937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FORMAS DE EXPRESARSE</a:t>
            </a:r>
          </a:p>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(VALORES)</a:t>
            </a:r>
          </a:p>
        </p:txBody>
      </p:sp>
      <p:sp>
        <p:nvSpPr>
          <p:cNvPr id="397319" name="Rectangle 7">
            <a:extLst>
              <a:ext uri="{FF2B5EF4-FFF2-40B4-BE49-F238E27FC236}">
                <a16:creationId xmlns:a16="http://schemas.microsoft.com/office/drawing/2014/main" id="{324E63E2-C988-48B5-8748-3C3175A6BF58}"/>
              </a:ext>
            </a:extLst>
          </p:cNvPr>
          <p:cNvSpPr>
            <a:spLocks noChangeArrowheads="1"/>
          </p:cNvSpPr>
          <p:nvPr/>
        </p:nvSpPr>
        <p:spPr bwMode="auto">
          <a:xfrm>
            <a:off x="261938" y="3417888"/>
            <a:ext cx="3392487" cy="6397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Relación a la</a:t>
            </a:r>
          </a:p>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Masa Corporal (MC)</a:t>
            </a:r>
          </a:p>
        </p:txBody>
      </p:sp>
      <p:sp>
        <p:nvSpPr>
          <p:cNvPr id="175109" name="Text Box 8">
            <a:extLst>
              <a:ext uri="{FF2B5EF4-FFF2-40B4-BE49-F238E27FC236}">
                <a16:creationId xmlns:a16="http://schemas.microsoft.com/office/drawing/2014/main" id="{D34C9D7C-557B-4714-9D3E-81CAD6FBE53E}"/>
              </a:ext>
            </a:extLst>
          </p:cNvPr>
          <p:cNvSpPr txBox="1">
            <a:spLocks noChangeArrowheads="1"/>
          </p:cNvSpPr>
          <p:nvPr/>
        </p:nvSpPr>
        <p:spPr bwMode="auto">
          <a:xfrm>
            <a:off x="882650" y="2551113"/>
            <a:ext cx="1911350"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RELATIVO</a:t>
            </a:r>
            <a:endParaRPr lang="en-US" altLang="en-US" sz="2400">
              <a:latin typeface="Arial" panose="020B0604020202020204" pitchFamily="34" charset="0"/>
            </a:endParaRPr>
          </a:p>
        </p:txBody>
      </p:sp>
      <p:sp>
        <p:nvSpPr>
          <p:cNvPr id="175110" name="Line 9">
            <a:extLst>
              <a:ext uri="{FF2B5EF4-FFF2-40B4-BE49-F238E27FC236}">
                <a16:creationId xmlns:a16="http://schemas.microsoft.com/office/drawing/2014/main" id="{0087E44D-EAEB-4B70-BB66-F95F07A28520}"/>
              </a:ext>
            </a:extLst>
          </p:cNvPr>
          <p:cNvSpPr>
            <a:spLocks noChangeShapeType="1"/>
          </p:cNvSpPr>
          <p:nvPr/>
        </p:nvSpPr>
        <p:spPr bwMode="auto">
          <a:xfrm>
            <a:off x="4495800" y="15795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5111" name="Freeform 10">
            <a:extLst>
              <a:ext uri="{FF2B5EF4-FFF2-40B4-BE49-F238E27FC236}">
                <a16:creationId xmlns:a16="http://schemas.microsoft.com/office/drawing/2014/main" id="{2227FF96-C485-4DB4-957E-F28E74F04261}"/>
              </a:ext>
            </a:extLst>
          </p:cNvPr>
          <p:cNvSpPr>
            <a:spLocks/>
          </p:cNvSpPr>
          <p:nvPr/>
        </p:nvSpPr>
        <p:spPr bwMode="auto">
          <a:xfrm rot="-5400000" flipH="1" flipV="1">
            <a:off x="1769268" y="2104232"/>
            <a:ext cx="398463" cy="4000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97323" name="Rectangle 11">
            <a:extLst>
              <a:ext uri="{FF2B5EF4-FFF2-40B4-BE49-F238E27FC236}">
                <a16:creationId xmlns:a16="http://schemas.microsoft.com/office/drawing/2014/main" id="{44D38218-7CDC-4CB5-B50C-0A7F4C50FCEA}"/>
              </a:ext>
            </a:extLst>
          </p:cNvPr>
          <p:cNvSpPr>
            <a:spLocks noChangeArrowheads="1"/>
          </p:cNvSpPr>
          <p:nvPr/>
        </p:nvSpPr>
        <p:spPr bwMode="auto">
          <a:xfrm>
            <a:off x="277813" y="5265738"/>
            <a:ext cx="3860800" cy="7239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Para Comparar Atletas que</a:t>
            </a:r>
          </a:p>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Practican Deportes que</a:t>
            </a:r>
          </a:p>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Soportan su MC</a:t>
            </a:r>
            <a:endParaRPr lang="en-US" sz="2200">
              <a:solidFill>
                <a:srgbClr val="000000"/>
              </a:solidFill>
              <a:effectLst>
                <a:outerShdw blurRad="38100" dist="38100" dir="2700000" algn="tl">
                  <a:srgbClr val="C0C0C0"/>
                </a:outerShdw>
              </a:effectLst>
              <a:latin typeface="Arial" charset="0"/>
            </a:endParaRPr>
          </a:p>
        </p:txBody>
      </p:sp>
      <p:sp>
        <p:nvSpPr>
          <p:cNvPr id="175113" name="Line 13">
            <a:extLst>
              <a:ext uri="{FF2B5EF4-FFF2-40B4-BE49-F238E27FC236}">
                <a16:creationId xmlns:a16="http://schemas.microsoft.com/office/drawing/2014/main" id="{628145F6-C858-4A96-B3CA-9E092B758E65}"/>
              </a:ext>
            </a:extLst>
          </p:cNvPr>
          <p:cNvSpPr>
            <a:spLocks noChangeShapeType="1"/>
          </p:cNvSpPr>
          <p:nvPr/>
        </p:nvSpPr>
        <p:spPr bwMode="auto">
          <a:xfrm>
            <a:off x="1755775" y="3025775"/>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5114" name="Line 14">
            <a:extLst>
              <a:ext uri="{FF2B5EF4-FFF2-40B4-BE49-F238E27FC236}">
                <a16:creationId xmlns:a16="http://schemas.microsoft.com/office/drawing/2014/main" id="{040C6C01-2887-403C-92EE-D56D9573C516}"/>
              </a:ext>
            </a:extLst>
          </p:cNvPr>
          <p:cNvSpPr>
            <a:spLocks noChangeShapeType="1"/>
          </p:cNvSpPr>
          <p:nvPr/>
        </p:nvSpPr>
        <p:spPr bwMode="auto">
          <a:xfrm>
            <a:off x="1776413" y="489108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7327" name="Rectangle 15">
            <a:extLst>
              <a:ext uri="{FF2B5EF4-FFF2-40B4-BE49-F238E27FC236}">
                <a16:creationId xmlns:a16="http://schemas.microsoft.com/office/drawing/2014/main" id="{890C4CE9-9E2F-4C7E-B2E3-EABEBF30FAB1}"/>
              </a:ext>
            </a:extLst>
          </p:cNvPr>
          <p:cNvSpPr>
            <a:spLocks noChangeArrowheads="1"/>
          </p:cNvSpPr>
          <p:nvPr/>
        </p:nvSpPr>
        <p:spPr bwMode="auto">
          <a:xfrm>
            <a:off x="319088" y="4344988"/>
            <a:ext cx="4754562" cy="5667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Mililitros de O</a:t>
            </a:r>
            <a:r>
              <a:rPr lang="en-US" sz="2000" i="0" baseline="-25000">
                <a:effectLst>
                  <a:outerShdw blurRad="38100" dist="38100" dir="2700000" algn="tl">
                    <a:srgbClr val="C0C0C0"/>
                  </a:outerShdw>
                </a:effectLst>
                <a:latin typeface="Verdana" pitchFamily="34" charset="0"/>
              </a:rPr>
              <a:t>2</a:t>
            </a:r>
            <a:r>
              <a:rPr lang="en-US" sz="2000" i="0">
                <a:effectLst>
                  <a:outerShdw blurRad="38100" dist="38100" dir="2700000" algn="tl">
                    <a:srgbClr val="C0C0C0"/>
                  </a:outerShdw>
                </a:effectLst>
                <a:latin typeface="Verdana" pitchFamily="34" charset="0"/>
              </a:rPr>
              <a:t> por kg de la MC</a:t>
            </a:r>
          </a:p>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(mL∙ kg</a:t>
            </a:r>
            <a:r>
              <a:rPr lang="en-US" sz="2000" i="0" baseline="30000">
                <a:effectLst>
                  <a:outerShdw blurRad="38100" dist="38100" dir="2700000" algn="tl">
                    <a:srgbClr val="C0C0C0"/>
                  </a:outerShdw>
                </a:effectLst>
                <a:latin typeface="Verdana" pitchFamily="34" charset="0"/>
              </a:rPr>
              <a:t>-1</a:t>
            </a:r>
            <a:r>
              <a:rPr lang="en-US" sz="2000" i="0">
                <a:effectLst>
                  <a:outerShdw blurRad="38100" dist="38100" dir="2700000" algn="tl">
                    <a:srgbClr val="C0C0C0"/>
                  </a:outerShdw>
                </a:effectLst>
                <a:latin typeface="Verdana" pitchFamily="34" charset="0"/>
              </a:rPr>
              <a:t> ∙ min</a:t>
            </a:r>
            <a:r>
              <a:rPr lang="en-US" sz="2000" i="0" baseline="30000">
                <a:effectLst>
                  <a:outerShdw blurRad="38100" dist="38100" dir="2700000" algn="tl">
                    <a:srgbClr val="C0C0C0"/>
                  </a:outerShdw>
                </a:effectLst>
                <a:latin typeface="Verdana" pitchFamily="34" charset="0"/>
              </a:rPr>
              <a:t>-1</a:t>
            </a:r>
            <a:r>
              <a:rPr lang="en-US" sz="2000" i="0">
                <a:effectLst>
                  <a:outerShdw blurRad="38100" dist="38100" dir="2700000" algn="tl">
                    <a:srgbClr val="C0C0C0"/>
                  </a:outerShdw>
                </a:effectLst>
                <a:latin typeface="Verdana" pitchFamily="34" charset="0"/>
              </a:rPr>
              <a:t>)</a:t>
            </a:r>
          </a:p>
        </p:txBody>
      </p:sp>
      <p:sp>
        <p:nvSpPr>
          <p:cNvPr id="397328" name="Rectangle 16">
            <a:extLst>
              <a:ext uri="{FF2B5EF4-FFF2-40B4-BE49-F238E27FC236}">
                <a16:creationId xmlns:a16="http://schemas.microsoft.com/office/drawing/2014/main" id="{E856F86D-3652-4395-B408-9C27A58DB6BB}"/>
              </a:ext>
            </a:extLst>
          </p:cNvPr>
          <p:cNvSpPr>
            <a:spLocks noChangeArrowheads="1"/>
          </p:cNvSpPr>
          <p:nvPr/>
        </p:nvSpPr>
        <p:spPr bwMode="auto">
          <a:xfrm>
            <a:off x="1203325" y="6440488"/>
            <a:ext cx="1171575"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CPLD</a:t>
            </a:r>
            <a:endParaRPr lang="en-US" sz="2200" i="0" baseline="-25000">
              <a:solidFill>
                <a:srgbClr val="000000"/>
              </a:solidFill>
              <a:latin typeface="Verdana" pitchFamily="34" charset="0"/>
            </a:endParaRPr>
          </a:p>
        </p:txBody>
      </p:sp>
      <p:sp>
        <p:nvSpPr>
          <p:cNvPr id="175117" name="Line 20">
            <a:extLst>
              <a:ext uri="{FF2B5EF4-FFF2-40B4-BE49-F238E27FC236}">
                <a16:creationId xmlns:a16="http://schemas.microsoft.com/office/drawing/2014/main" id="{FC2F8E7A-1A97-481B-86F7-B71A43558740}"/>
              </a:ext>
            </a:extLst>
          </p:cNvPr>
          <p:cNvSpPr>
            <a:spLocks noChangeShapeType="1"/>
          </p:cNvSpPr>
          <p:nvPr/>
        </p:nvSpPr>
        <p:spPr bwMode="auto">
          <a:xfrm>
            <a:off x="1758950" y="400843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7334" name="Rectangle 22">
            <a:extLst>
              <a:ext uri="{FF2B5EF4-FFF2-40B4-BE49-F238E27FC236}">
                <a16:creationId xmlns:a16="http://schemas.microsoft.com/office/drawing/2014/main" id="{9EA597EC-9B36-4867-8FA6-C90A4F17BAB0}"/>
              </a:ext>
            </a:extLst>
          </p:cNvPr>
          <p:cNvSpPr>
            <a:spLocks noChangeArrowheads="1"/>
          </p:cNvSpPr>
          <p:nvPr/>
        </p:nvSpPr>
        <p:spPr bwMode="auto">
          <a:xfrm>
            <a:off x="5672138" y="3417888"/>
            <a:ext cx="3392487" cy="6270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NO Considera la</a:t>
            </a:r>
          </a:p>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Masa Corporal (MC)</a:t>
            </a:r>
          </a:p>
        </p:txBody>
      </p:sp>
      <p:sp>
        <p:nvSpPr>
          <p:cNvPr id="175119" name="Text Box 26">
            <a:extLst>
              <a:ext uri="{FF2B5EF4-FFF2-40B4-BE49-F238E27FC236}">
                <a16:creationId xmlns:a16="http://schemas.microsoft.com/office/drawing/2014/main" id="{F3C0AFC7-5902-450B-A080-47F91991F193}"/>
              </a:ext>
            </a:extLst>
          </p:cNvPr>
          <p:cNvSpPr txBox="1">
            <a:spLocks noChangeArrowheads="1"/>
          </p:cNvSpPr>
          <p:nvPr/>
        </p:nvSpPr>
        <p:spPr bwMode="auto">
          <a:xfrm>
            <a:off x="1803400" y="6045200"/>
            <a:ext cx="12319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900"/>
              <a:t>(Ejemplo)</a:t>
            </a:r>
          </a:p>
        </p:txBody>
      </p:sp>
      <p:sp>
        <p:nvSpPr>
          <p:cNvPr id="175120" name="Line 27">
            <a:extLst>
              <a:ext uri="{FF2B5EF4-FFF2-40B4-BE49-F238E27FC236}">
                <a16:creationId xmlns:a16="http://schemas.microsoft.com/office/drawing/2014/main" id="{619B3737-6FA5-4EFF-98FA-BD2186228B7E}"/>
              </a:ext>
            </a:extLst>
          </p:cNvPr>
          <p:cNvSpPr>
            <a:spLocks noChangeShapeType="1"/>
          </p:cNvSpPr>
          <p:nvPr/>
        </p:nvSpPr>
        <p:spPr bwMode="auto">
          <a:xfrm>
            <a:off x="7165975" y="3013075"/>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5121" name="Line 28">
            <a:extLst>
              <a:ext uri="{FF2B5EF4-FFF2-40B4-BE49-F238E27FC236}">
                <a16:creationId xmlns:a16="http://schemas.microsoft.com/office/drawing/2014/main" id="{5E488607-E3FC-4F43-9B1D-5AD6B9EDAD25}"/>
              </a:ext>
            </a:extLst>
          </p:cNvPr>
          <p:cNvSpPr>
            <a:spLocks noChangeShapeType="1"/>
          </p:cNvSpPr>
          <p:nvPr/>
        </p:nvSpPr>
        <p:spPr bwMode="auto">
          <a:xfrm>
            <a:off x="7186613" y="489108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7341" name="Rectangle 29">
            <a:extLst>
              <a:ext uri="{FF2B5EF4-FFF2-40B4-BE49-F238E27FC236}">
                <a16:creationId xmlns:a16="http://schemas.microsoft.com/office/drawing/2014/main" id="{A1EB653B-EE8D-4E89-9F28-D108B8304F95}"/>
              </a:ext>
            </a:extLst>
          </p:cNvPr>
          <p:cNvSpPr>
            <a:spLocks noChangeArrowheads="1"/>
          </p:cNvSpPr>
          <p:nvPr/>
        </p:nvSpPr>
        <p:spPr bwMode="auto">
          <a:xfrm>
            <a:off x="5176838" y="4344988"/>
            <a:ext cx="3789362" cy="5556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Litros de O</a:t>
            </a:r>
            <a:r>
              <a:rPr lang="en-US" sz="2000" i="0" baseline="-25000">
                <a:effectLst>
                  <a:outerShdw blurRad="38100" dist="38100" dir="2700000" algn="tl">
                    <a:srgbClr val="C0C0C0"/>
                  </a:outerShdw>
                </a:effectLst>
                <a:latin typeface="Verdana" pitchFamily="34" charset="0"/>
              </a:rPr>
              <a:t>2</a:t>
            </a:r>
            <a:r>
              <a:rPr lang="en-US" sz="2000" i="0">
                <a:effectLst>
                  <a:outerShdw blurRad="38100" dist="38100" dir="2700000" algn="tl">
                    <a:srgbClr val="C0C0C0"/>
                  </a:outerShdw>
                </a:effectLst>
                <a:latin typeface="Verdana" pitchFamily="34" charset="0"/>
              </a:rPr>
              <a:t> por Minuto</a:t>
            </a:r>
          </a:p>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(L ∙ min</a:t>
            </a:r>
            <a:r>
              <a:rPr lang="en-US" sz="2000" i="0" baseline="30000">
                <a:effectLst>
                  <a:outerShdw blurRad="38100" dist="38100" dir="2700000" algn="tl">
                    <a:srgbClr val="C0C0C0"/>
                  </a:outerShdw>
                </a:effectLst>
                <a:latin typeface="Verdana" pitchFamily="34" charset="0"/>
              </a:rPr>
              <a:t>-1</a:t>
            </a:r>
            <a:r>
              <a:rPr lang="en-US" sz="2000" i="0">
                <a:effectLst>
                  <a:outerShdw blurRad="38100" dist="38100" dir="2700000" algn="tl">
                    <a:srgbClr val="C0C0C0"/>
                  </a:outerShdw>
                </a:effectLst>
                <a:latin typeface="Verdana" pitchFamily="34" charset="0"/>
              </a:rPr>
              <a:t>)</a:t>
            </a:r>
          </a:p>
        </p:txBody>
      </p:sp>
      <p:sp>
        <p:nvSpPr>
          <p:cNvPr id="175123" name="Line 31">
            <a:extLst>
              <a:ext uri="{FF2B5EF4-FFF2-40B4-BE49-F238E27FC236}">
                <a16:creationId xmlns:a16="http://schemas.microsoft.com/office/drawing/2014/main" id="{8D20ADEF-94B7-4F4C-A686-D56F8ED3E34A}"/>
              </a:ext>
            </a:extLst>
          </p:cNvPr>
          <p:cNvSpPr>
            <a:spLocks noChangeShapeType="1"/>
          </p:cNvSpPr>
          <p:nvPr/>
        </p:nvSpPr>
        <p:spPr bwMode="auto">
          <a:xfrm>
            <a:off x="7169150" y="400843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5124" name="Rectangle 35">
            <a:extLst>
              <a:ext uri="{FF2B5EF4-FFF2-40B4-BE49-F238E27FC236}">
                <a16:creationId xmlns:a16="http://schemas.microsoft.com/office/drawing/2014/main" id="{6389878D-D568-460F-AAC9-A94A28F48E68}"/>
              </a:ext>
            </a:extLst>
          </p:cNvPr>
          <p:cNvSpPr>
            <a:spLocks noChangeArrowheads="1"/>
          </p:cNvSpPr>
          <p:nvPr/>
        </p:nvSpPr>
        <p:spPr bwMode="auto">
          <a:xfrm>
            <a:off x="877888" y="2530475"/>
            <a:ext cx="1916112" cy="493713"/>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5125" name="Text Box 36">
            <a:extLst>
              <a:ext uri="{FF2B5EF4-FFF2-40B4-BE49-F238E27FC236}">
                <a16:creationId xmlns:a16="http://schemas.microsoft.com/office/drawing/2014/main" id="{08389B7C-25C6-456A-B04C-CF7B580BFE9B}"/>
              </a:ext>
            </a:extLst>
          </p:cNvPr>
          <p:cNvSpPr txBox="1">
            <a:spLocks noChangeArrowheads="1"/>
          </p:cNvSpPr>
          <p:nvPr/>
        </p:nvSpPr>
        <p:spPr bwMode="auto">
          <a:xfrm>
            <a:off x="6276975" y="2551113"/>
            <a:ext cx="2108200"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ABSOLUTO</a:t>
            </a:r>
            <a:endParaRPr lang="en-US" altLang="en-US" sz="2400">
              <a:latin typeface="Arial" panose="020B0604020202020204" pitchFamily="34" charset="0"/>
            </a:endParaRPr>
          </a:p>
        </p:txBody>
      </p:sp>
      <p:sp>
        <p:nvSpPr>
          <p:cNvPr id="175126" name="Freeform 37">
            <a:extLst>
              <a:ext uri="{FF2B5EF4-FFF2-40B4-BE49-F238E27FC236}">
                <a16:creationId xmlns:a16="http://schemas.microsoft.com/office/drawing/2014/main" id="{F7ACDDE6-D839-46FE-B52E-500473559BD7}"/>
              </a:ext>
            </a:extLst>
          </p:cNvPr>
          <p:cNvSpPr>
            <a:spLocks/>
          </p:cNvSpPr>
          <p:nvPr/>
        </p:nvSpPr>
        <p:spPr bwMode="auto">
          <a:xfrm rot="5400000" flipV="1">
            <a:off x="6882606" y="2185194"/>
            <a:ext cx="398463" cy="2381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5127" name="Rectangle 38">
            <a:extLst>
              <a:ext uri="{FF2B5EF4-FFF2-40B4-BE49-F238E27FC236}">
                <a16:creationId xmlns:a16="http://schemas.microsoft.com/office/drawing/2014/main" id="{B628C6EC-24E2-4E77-8CA9-F26267CFA669}"/>
              </a:ext>
            </a:extLst>
          </p:cNvPr>
          <p:cNvSpPr>
            <a:spLocks noChangeArrowheads="1"/>
          </p:cNvSpPr>
          <p:nvPr/>
        </p:nvSpPr>
        <p:spPr bwMode="auto">
          <a:xfrm>
            <a:off x="6273800" y="2530475"/>
            <a:ext cx="2085975" cy="493713"/>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5128" name="Line 39">
            <a:extLst>
              <a:ext uri="{FF2B5EF4-FFF2-40B4-BE49-F238E27FC236}">
                <a16:creationId xmlns:a16="http://schemas.microsoft.com/office/drawing/2014/main" id="{69D3A774-0708-4262-8554-6D320A1FD6B2}"/>
              </a:ext>
            </a:extLst>
          </p:cNvPr>
          <p:cNvSpPr>
            <a:spLocks noChangeShapeType="1"/>
          </p:cNvSpPr>
          <p:nvPr/>
        </p:nvSpPr>
        <p:spPr bwMode="auto">
          <a:xfrm>
            <a:off x="1757363" y="6061075"/>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7352" name="Rectangle 40">
            <a:extLst>
              <a:ext uri="{FF2B5EF4-FFF2-40B4-BE49-F238E27FC236}">
                <a16:creationId xmlns:a16="http://schemas.microsoft.com/office/drawing/2014/main" id="{2D53989C-4D10-48EF-B940-21BD5509AB6C}"/>
              </a:ext>
            </a:extLst>
          </p:cNvPr>
          <p:cNvSpPr>
            <a:spLocks noChangeArrowheads="1"/>
          </p:cNvSpPr>
          <p:nvPr/>
        </p:nvSpPr>
        <p:spPr bwMode="auto">
          <a:xfrm>
            <a:off x="4964113" y="5291138"/>
            <a:ext cx="3860800" cy="7239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Para Comparar Atletas que</a:t>
            </a:r>
          </a:p>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Practican Deportes que</a:t>
            </a:r>
          </a:p>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NO Soportan su MC</a:t>
            </a:r>
            <a:endParaRPr lang="en-US" sz="2200">
              <a:solidFill>
                <a:srgbClr val="000000"/>
              </a:solidFill>
              <a:effectLst>
                <a:outerShdw blurRad="38100" dist="38100" dir="2700000" algn="tl">
                  <a:srgbClr val="C0C0C0"/>
                </a:outerShdw>
              </a:effectLst>
              <a:latin typeface="Arial" charset="0"/>
            </a:endParaRPr>
          </a:p>
        </p:txBody>
      </p:sp>
      <p:sp>
        <p:nvSpPr>
          <p:cNvPr id="397354" name="Rectangle 42">
            <a:extLst>
              <a:ext uri="{FF2B5EF4-FFF2-40B4-BE49-F238E27FC236}">
                <a16:creationId xmlns:a16="http://schemas.microsoft.com/office/drawing/2014/main" id="{E133B113-AB82-4EE7-B7AE-25E99CADB467}"/>
              </a:ext>
            </a:extLst>
          </p:cNvPr>
          <p:cNvSpPr>
            <a:spLocks noChangeArrowheads="1"/>
          </p:cNvSpPr>
          <p:nvPr/>
        </p:nvSpPr>
        <p:spPr bwMode="auto">
          <a:xfrm>
            <a:off x="5392738" y="6465888"/>
            <a:ext cx="1541462"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Ciclistas</a:t>
            </a:r>
            <a:endParaRPr lang="en-US" sz="2200" i="0" baseline="-25000">
              <a:solidFill>
                <a:srgbClr val="000000"/>
              </a:solidFill>
              <a:latin typeface="Verdana" pitchFamily="34" charset="0"/>
            </a:endParaRPr>
          </a:p>
        </p:txBody>
      </p:sp>
      <p:sp>
        <p:nvSpPr>
          <p:cNvPr id="175131" name="Text Box 43">
            <a:extLst>
              <a:ext uri="{FF2B5EF4-FFF2-40B4-BE49-F238E27FC236}">
                <a16:creationId xmlns:a16="http://schemas.microsoft.com/office/drawing/2014/main" id="{3952B581-8BC3-4729-85A9-98F096116E9D}"/>
              </a:ext>
            </a:extLst>
          </p:cNvPr>
          <p:cNvSpPr txBox="1">
            <a:spLocks noChangeArrowheads="1"/>
          </p:cNvSpPr>
          <p:nvPr/>
        </p:nvSpPr>
        <p:spPr bwMode="auto">
          <a:xfrm>
            <a:off x="6489700" y="6070600"/>
            <a:ext cx="13430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900"/>
              <a:t>(Ejemplos)</a:t>
            </a:r>
          </a:p>
        </p:txBody>
      </p:sp>
      <p:sp>
        <p:nvSpPr>
          <p:cNvPr id="175132" name="Line 44">
            <a:extLst>
              <a:ext uri="{FF2B5EF4-FFF2-40B4-BE49-F238E27FC236}">
                <a16:creationId xmlns:a16="http://schemas.microsoft.com/office/drawing/2014/main" id="{89DF4171-E877-46C4-8197-CC38CB206E10}"/>
              </a:ext>
            </a:extLst>
          </p:cNvPr>
          <p:cNvSpPr>
            <a:spLocks noChangeShapeType="1"/>
          </p:cNvSpPr>
          <p:nvPr/>
        </p:nvSpPr>
        <p:spPr bwMode="auto">
          <a:xfrm>
            <a:off x="6443663" y="6086475"/>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5133" name="Line 45">
            <a:extLst>
              <a:ext uri="{FF2B5EF4-FFF2-40B4-BE49-F238E27FC236}">
                <a16:creationId xmlns:a16="http://schemas.microsoft.com/office/drawing/2014/main" id="{96CEDFDE-305D-4B46-BAD2-A5A5C1CB24A0}"/>
              </a:ext>
            </a:extLst>
          </p:cNvPr>
          <p:cNvSpPr>
            <a:spLocks noChangeShapeType="1"/>
          </p:cNvSpPr>
          <p:nvPr/>
        </p:nvSpPr>
        <p:spPr bwMode="auto">
          <a:xfrm>
            <a:off x="7853363" y="6099175"/>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7358" name="Rectangle 46">
            <a:extLst>
              <a:ext uri="{FF2B5EF4-FFF2-40B4-BE49-F238E27FC236}">
                <a16:creationId xmlns:a16="http://schemas.microsoft.com/office/drawing/2014/main" id="{C90733AA-486F-4E5B-875A-B747A467ADF8}"/>
              </a:ext>
            </a:extLst>
          </p:cNvPr>
          <p:cNvSpPr>
            <a:spLocks noChangeArrowheads="1"/>
          </p:cNvSpPr>
          <p:nvPr/>
        </p:nvSpPr>
        <p:spPr bwMode="auto">
          <a:xfrm>
            <a:off x="7275513" y="6465888"/>
            <a:ext cx="1690687"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Natación</a:t>
            </a:r>
            <a:endParaRPr lang="en-US" sz="2200" i="0" baseline="-25000">
              <a:solidFill>
                <a:srgbClr val="000000"/>
              </a:solidFill>
              <a:latin typeface="Verdana" pitchFamily="34" charset="0"/>
            </a:endParaRPr>
          </a:p>
        </p:txBody>
      </p:sp>
      <p:sp>
        <p:nvSpPr>
          <p:cNvPr id="397361" name="Rectangle 49">
            <a:extLst>
              <a:ext uri="{FF2B5EF4-FFF2-40B4-BE49-F238E27FC236}">
                <a16:creationId xmlns:a16="http://schemas.microsoft.com/office/drawing/2014/main" id="{ABAB63CF-240A-4CA6-93E0-18FFFD738148}"/>
              </a:ext>
            </a:extLst>
          </p:cNvPr>
          <p:cNvSpPr>
            <a:spLocks noChangeArrowheads="1"/>
          </p:cNvSpPr>
          <p:nvPr/>
        </p:nvSpPr>
        <p:spPr bwMode="auto">
          <a:xfrm>
            <a:off x="3497263" y="1225550"/>
            <a:ext cx="2376487"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(VO</a:t>
            </a:r>
            <a:r>
              <a:rPr lang="en-US" sz="2600" i="0" baseline="-25000">
                <a:effectLst>
                  <a:outerShdw blurRad="38100" dist="38100" dir="2700000" algn="tl">
                    <a:srgbClr val="C0C0C0"/>
                  </a:outerShdw>
                </a:effectLst>
                <a:latin typeface="Arial Black" pitchFamily="34" charset="0"/>
              </a:rPr>
              <a:t>2</a:t>
            </a:r>
            <a:r>
              <a:rPr lang="en-US" sz="2600" i="0">
                <a:effectLst>
                  <a:outerShdw blurRad="38100" dist="38100" dir="2700000" algn="tl">
                    <a:srgbClr val="C0C0C0"/>
                  </a:outerShdw>
                </a:effectLst>
                <a:latin typeface="Arial Black" pitchFamily="34" charset="0"/>
              </a:rPr>
              <a:t>máx)</a:t>
            </a:r>
          </a:p>
        </p:txBody>
      </p:sp>
      <p:sp>
        <p:nvSpPr>
          <p:cNvPr id="397362" name="Rectangle 50">
            <a:extLst>
              <a:ext uri="{FF2B5EF4-FFF2-40B4-BE49-F238E27FC236}">
                <a16:creationId xmlns:a16="http://schemas.microsoft.com/office/drawing/2014/main" id="{A9B99CFB-9453-446B-A202-CA20774D4D86}"/>
              </a:ext>
            </a:extLst>
          </p:cNvPr>
          <p:cNvSpPr>
            <a:spLocks noChangeArrowheads="1"/>
          </p:cNvSpPr>
          <p:nvPr/>
        </p:nvSpPr>
        <p:spPr bwMode="auto">
          <a:xfrm>
            <a:off x="3957638" y="1066800"/>
            <a:ext cx="214312" cy="1397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a:t>
            </a:r>
          </a:p>
        </p:txBody>
      </p:sp>
      <p:sp>
        <p:nvSpPr>
          <p:cNvPr id="397363" name="Rectangle 51">
            <a:extLst>
              <a:ext uri="{FF2B5EF4-FFF2-40B4-BE49-F238E27FC236}">
                <a16:creationId xmlns:a16="http://schemas.microsoft.com/office/drawing/2014/main" id="{91DB224F-7F6A-4D4A-8891-2B2920277976}"/>
              </a:ext>
            </a:extLst>
          </p:cNvPr>
          <p:cNvSpPr>
            <a:spLocks noChangeArrowheads="1"/>
          </p:cNvSpPr>
          <p:nvPr/>
        </p:nvSpPr>
        <p:spPr bwMode="auto">
          <a:xfrm>
            <a:off x="938213" y="882650"/>
            <a:ext cx="7245350"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CONSUMO DE OXÍGENO MÁXIMO</a:t>
            </a:r>
          </a:p>
        </p:txBody>
      </p:sp>
      <p:pic>
        <p:nvPicPr>
          <p:cNvPr id="175138" name="Picture 53" descr="Contents">
            <a:extLst>
              <a:ext uri="{FF2B5EF4-FFF2-40B4-BE49-F238E27FC236}">
                <a16:creationId xmlns:a16="http://schemas.microsoft.com/office/drawing/2014/main" id="{E2E837F2-7F27-4942-AF8D-0191DD985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055"/>
          <a:stretch>
            <a:fillRect/>
          </a:stretch>
        </p:blipFill>
        <p:spPr bwMode="auto">
          <a:xfrm>
            <a:off x="320675" y="631825"/>
            <a:ext cx="88233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39" name="Text Box 54">
            <a:extLst>
              <a:ext uri="{FF2B5EF4-FFF2-40B4-BE49-F238E27FC236}">
                <a16:creationId xmlns:a16="http://schemas.microsoft.com/office/drawing/2014/main" id="{CF91EB95-FAB9-4301-A5AE-0E5EAA681609}"/>
              </a:ext>
            </a:extLst>
          </p:cNvPr>
          <p:cNvSpPr txBox="1">
            <a:spLocks noChangeArrowheads="1"/>
          </p:cNvSpPr>
          <p:nvPr/>
        </p:nvSpPr>
        <p:spPr bwMode="auto">
          <a:xfrm>
            <a:off x="276225" y="107950"/>
            <a:ext cx="75088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900" i="0">
                <a:solidFill>
                  <a:schemeClr val="accent2"/>
                </a:solidFill>
                <a:latin typeface="Arial" panose="020B0604020202020204" pitchFamily="34" charset="0"/>
              </a:rPr>
              <a:t>Consumo de Oxígeno Máximo (VO</a:t>
            </a:r>
            <a:r>
              <a:rPr lang="en-US" altLang="en-US" sz="2900" i="0" baseline="-25000">
                <a:solidFill>
                  <a:schemeClr val="accent2"/>
                </a:solidFill>
                <a:latin typeface="Arial" panose="020B0604020202020204" pitchFamily="34" charset="0"/>
              </a:rPr>
              <a:t>2</a:t>
            </a:r>
            <a:r>
              <a:rPr lang="en-US" altLang="en-US" sz="2900" i="0">
                <a:solidFill>
                  <a:schemeClr val="accent2"/>
                </a:solidFill>
                <a:latin typeface="Arial" panose="020B0604020202020204" pitchFamily="34" charset="0"/>
              </a:rPr>
              <a:t>max)</a:t>
            </a:r>
          </a:p>
        </p:txBody>
      </p:sp>
      <p:sp>
        <p:nvSpPr>
          <p:cNvPr id="175140" name="Text Box 55">
            <a:extLst>
              <a:ext uri="{FF2B5EF4-FFF2-40B4-BE49-F238E27FC236}">
                <a16:creationId xmlns:a16="http://schemas.microsoft.com/office/drawing/2014/main" id="{FD283127-2870-439B-ADB4-D39CAC40F7EE}"/>
              </a:ext>
            </a:extLst>
          </p:cNvPr>
          <p:cNvSpPr txBox="1">
            <a:spLocks noChangeArrowheads="1"/>
          </p:cNvSpPr>
          <p:nvPr/>
        </p:nvSpPr>
        <p:spPr bwMode="auto">
          <a:xfrm>
            <a:off x="5851525" y="-88900"/>
            <a:ext cx="22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i="0">
                <a:solidFill>
                  <a:schemeClr val="accent2"/>
                </a:solidFill>
                <a:latin typeface="Arial" panose="020B0604020202020204" pitchFamily="34" charset="0"/>
              </a:rPr>
              <a:t>.</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30" name="Picture 2" descr="Contents">
            <a:extLst>
              <a:ext uri="{FF2B5EF4-FFF2-40B4-BE49-F238E27FC236}">
                <a16:creationId xmlns:a16="http://schemas.microsoft.com/office/drawing/2014/main" id="{C0D25EC1-63CE-4173-A35D-9E17D3BE6A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6131" name="Group 7">
            <a:extLst>
              <a:ext uri="{FF2B5EF4-FFF2-40B4-BE49-F238E27FC236}">
                <a16:creationId xmlns:a16="http://schemas.microsoft.com/office/drawing/2014/main" id="{9AD63140-A9E7-4BF5-B7BF-570CC516F28D}"/>
              </a:ext>
            </a:extLst>
          </p:cNvPr>
          <p:cNvGrpSpPr>
            <a:grpSpLocks/>
          </p:cNvGrpSpPr>
          <p:nvPr/>
        </p:nvGrpSpPr>
        <p:grpSpPr bwMode="auto">
          <a:xfrm>
            <a:off x="276225" y="-73025"/>
            <a:ext cx="8867775" cy="942975"/>
            <a:chOff x="174" y="-46"/>
            <a:chExt cx="5586" cy="594"/>
          </a:xfrm>
        </p:grpSpPr>
        <p:sp>
          <p:nvSpPr>
            <p:cNvPr id="176161" name="Text Box 8">
              <a:extLst>
                <a:ext uri="{FF2B5EF4-FFF2-40B4-BE49-F238E27FC236}">
                  <a16:creationId xmlns:a16="http://schemas.microsoft.com/office/drawing/2014/main" id="{38EBF178-F5CB-40F8-897B-C7D4CF2C4202}"/>
                </a:ext>
              </a:extLst>
            </p:cNvPr>
            <p:cNvSpPr txBox="1">
              <a:spLocks noChangeArrowheads="1"/>
            </p:cNvSpPr>
            <p:nvPr/>
          </p:nvSpPr>
          <p:spPr bwMode="auto">
            <a:xfrm>
              <a:off x="174" y="164"/>
              <a:ext cx="5586"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de Oxígeno Máximo (VO</a:t>
              </a:r>
              <a:r>
                <a:rPr lang="en-US" altLang="en-US" sz="3400" i="0" baseline="-25000">
                  <a:solidFill>
                    <a:schemeClr val="accent2"/>
                  </a:solidFill>
                  <a:latin typeface="Arial" panose="020B0604020202020204" pitchFamily="34" charset="0"/>
                </a:rPr>
                <a:t>2</a:t>
              </a:r>
              <a:r>
                <a:rPr lang="en-US" altLang="en-US" sz="3400" i="0">
                  <a:solidFill>
                    <a:schemeClr val="accent2"/>
                  </a:solidFill>
                  <a:latin typeface="Arial" panose="020B0604020202020204" pitchFamily="34" charset="0"/>
                </a:rPr>
                <a:t>max)</a:t>
              </a:r>
            </a:p>
          </p:txBody>
        </p:sp>
        <p:sp>
          <p:nvSpPr>
            <p:cNvPr id="176162" name="Text Box 9">
              <a:extLst>
                <a:ext uri="{FF2B5EF4-FFF2-40B4-BE49-F238E27FC236}">
                  <a16:creationId xmlns:a16="http://schemas.microsoft.com/office/drawing/2014/main" id="{E43951FA-1F41-4FB3-9286-66CCAFEE10E6}"/>
                </a:ext>
              </a:extLst>
            </p:cNvPr>
            <p:cNvSpPr txBox="1">
              <a:spLocks noChangeArrowheads="1"/>
            </p:cNvSpPr>
            <p:nvPr/>
          </p:nvSpPr>
          <p:spPr bwMode="auto">
            <a:xfrm>
              <a:off x="4274" y="-46"/>
              <a:ext cx="14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3400" i="0">
                  <a:solidFill>
                    <a:schemeClr val="accent2"/>
                  </a:solidFill>
                  <a:latin typeface="Arial" panose="020B0604020202020204" pitchFamily="34" charset="0"/>
                </a:rPr>
                <a:t>.</a:t>
              </a:r>
            </a:p>
          </p:txBody>
        </p:sp>
      </p:grpSp>
      <p:sp>
        <p:nvSpPr>
          <p:cNvPr id="389131" name="Rectangle 11">
            <a:extLst>
              <a:ext uri="{FF2B5EF4-FFF2-40B4-BE49-F238E27FC236}">
                <a16:creationId xmlns:a16="http://schemas.microsoft.com/office/drawing/2014/main" id="{B7562DB1-E76C-4C10-BABB-FE76C6E440BC}"/>
              </a:ext>
            </a:extLst>
          </p:cNvPr>
          <p:cNvSpPr>
            <a:spLocks noChangeArrowheads="1"/>
          </p:cNvSpPr>
          <p:nvPr/>
        </p:nvSpPr>
        <p:spPr bwMode="auto">
          <a:xfrm>
            <a:off x="2095500" y="1979613"/>
            <a:ext cx="4964113" cy="6937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FORMAS DE EXPRESARSE</a:t>
            </a:r>
          </a:p>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(VALORES)</a:t>
            </a:r>
          </a:p>
        </p:txBody>
      </p:sp>
      <p:sp>
        <p:nvSpPr>
          <p:cNvPr id="389132" name="Rectangle 12">
            <a:extLst>
              <a:ext uri="{FF2B5EF4-FFF2-40B4-BE49-F238E27FC236}">
                <a16:creationId xmlns:a16="http://schemas.microsoft.com/office/drawing/2014/main" id="{3469DF14-587A-43FA-BD3F-FE37A975FBF7}"/>
              </a:ext>
            </a:extLst>
          </p:cNvPr>
          <p:cNvSpPr>
            <a:spLocks noChangeArrowheads="1"/>
          </p:cNvSpPr>
          <p:nvPr/>
        </p:nvSpPr>
        <p:spPr bwMode="auto">
          <a:xfrm>
            <a:off x="261938" y="3443288"/>
            <a:ext cx="3392487" cy="9604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Relación a la</a:t>
            </a:r>
          </a:p>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Masa Corporal (MC)</a:t>
            </a:r>
          </a:p>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(mL ∙ kg</a:t>
            </a:r>
            <a:r>
              <a:rPr lang="es-PR" sz="2600" i="0" baseline="30000">
                <a:effectLst>
                  <a:outerShdw blurRad="38100" dist="38100" dir="2700000" algn="tl">
                    <a:srgbClr val="C0C0C0"/>
                  </a:outerShdw>
                </a:effectLst>
                <a:latin typeface="Arial" charset="0"/>
              </a:rPr>
              <a:t>-</a:t>
            </a:r>
            <a:r>
              <a:rPr lang="es-PR" sz="2600" i="0" baseline="30000">
                <a:solidFill>
                  <a:srgbClr val="000000"/>
                </a:solidFill>
                <a:effectLst>
                  <a:outerShdw blurRad="38100" dist="38100" dir="2700000" algn="tl">
                    <a:srgbClr val="C0C0C0"/>
                  </a:outerShdw>
                </a:effectLst>
                <a:latin typeface="Arial" charset="0"/>
              </a:rPr>
              <a:t>1 </a:t>
            </a:r>
            <a:r>
              <a:rPr lang="es-PR" sz="2600" i="0">
                <a:solidFill>
                  <a:srgbClr val="000000"/>
                </a:solidFill>
                <a:effectLst>
                  <a:outerShdw blurRad="38100" dist="38100" dir="2700000" algn="tl">
                    <a:srgbClr val="C0C0C0"/>
                  </a:outerShdw>
                </a:effectLst>
                <a:latin typeface="Arial" charset="0"/>
              </a:rPr>
              <a:t>∙ min</a:t>
            </a:r>
            <a:r>
              <a:rPr lang="es-PR" sz="2600" i="0" baseline="30000">
                <a:effectLst>
                  <a:outerShdw blurRad="38100" dist="38100" dir="2700000" algn="tl">
                    <a:srgbClr val="C0C0C0"/>
                  </a:outerShdw>
                </a:effectLst>
                <a:latin typeface="Arial" charset="0"/>
              </a:rPr>
              <a:t>-</a:t>
            </a:r>
            <a:r>
              <a:rPr lang="es-PR" sz="2600" i="0" baseline="30000">
                <a:solidFill>
                  <a:srgbClr val="000000"/>
                </a:solidFill>
                <a:effectLst>
                  <a:outerShdw blurRad="38100" dist="38100" dir="2700000" algn="tl">
                    <a:srgbClr val="C0C0C0"/>
                  </a:outerShdw>
                </a:effectLst>
                <a:latin typeface="Arial" charset="0"/>
              </a:rPr>
              <a:t>1</a:t>
            </a:r>
            <a:r>
              <a:rPr lang="es-PR" sz="2600" i="0">
                <a:solidFill>
                  <a:srgbClr val="000000"/>
                </a:solidFill>
                <a:effectLst>
                  <a:outerShdw blurRad="38100" dist="38100" dir="2700000" algn="tl">
                    <a:srgbClr val="C0C0C0"/>
                  </a:outerShdw>
                </a:effectLst>
                <a:latin typeface="Arial" charset="0"/>
              </a:rPr>
              <a:t>)</a:t>
            </a:r>
            <a:endParaRPr lang="en-US" sz="2600" i="0">
              <a:solidFill>
                <a:srgbClr val="000000"/>
              </a:solidFill>
              <a:effectLst>
                <a:outerShdw blurRad="38100" dist="38100" dir="2700000" algn="tl">
                  <a:srgbClr val="C0C0C0"/>
                </a:outerShdw>
              </a:effectLst>
              <a:latin typeface="Arial" charset="0"/>
            </a:endParaRPr>
          </a:p>
        </p:txBody>
      </p:sp>
      <p:sp>
        <p:nvSpPr>
          <p:cNvPr id="176134" name="Text Box 13">
            <a:extLst>
              <a:ext uri="{FF2B5EF4-FFF2-40B4-BE49-F238E27FC236}">
                <a16:creationId xmlns:a16="http://schemas.microsoft.com/office/drawing/2014/main" id="{9A8E18C7-31E7-47D7-B423-99CC35778F53}"/>
              </a:ext>
            </a:extLst>
          </p:cNvPr>
          <p:cNvSpPr txBox="1">
            <a:spLocks noChangeArrowheads="1"/>
          </p:cNvSpPr>
          <p:nvPr/>
        </p:nvSpPr>
        <p:spPr bwMode="auto">
          <a:xfrm>
            <a:off x="882650" y="2665413"/>
            <a:ext cx="1911350"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RELATIVO</a:t>
            </a:r>
            <a:endParaRPr lang="en-US" altLang="en-US" sz="2400">
              <a:latin typeface="Arial" panose="020B0604020202020204" pitchFamily="34" charset="0"/>
            </a:endParaRPr>
          </a:p>
        </p:txBody>
      </p:sp>
      <p:sp>
        <p:nvSpPr>
          <p:cNvPr id="176135" name="Line 14">
            <a:extLst>
              <a:ext uri="{FF2B5EF4-FFF2-40B4-BE49-F238E27FC236}">
                <a16:creationId xmlns:a16="http://schemas.microsoft.com/office/drawing/2014/main" id="{CEFBE572-5321-4FCE-A454-3C94879B509C}"/>
              </a:ext>
            </a:extLst>
          </p:cNvPr>
          <p:cNvSpPr>
            <a:spLocks noChangeShapeType="1"/>
          </p:cNvSpPr>
          <p:nvPr/>
        </p:nvSpPr>
        <p:spPr bwMode="auto">
          <a:xfrm>
            <a:off x="4495800" y="16049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6136" name="Freeform 15">
            <a:extLst>
              <a:ext uri="{FF2B5EF4-FFF2-40B4-BE49-F238E27FC236}">
                <a16:creationId xmlns:a16="http://schemas.microsoft.com/office/drawing/2014/main" id="{1F8A378D-C0EB-41E1-A460-BCA10ED08E73}"/>
              </a:ext>
            </a:extLst>
          </p:cNvPr>
          <p:cNvSpPr>
            <a:spLocks/>
          </p:cNvSpPr>
          <p:nvPr/>
        </p:nvSpPr>
        <p:spPr bwMode="auto">
          <a:xfrm rot="-5400000" flipH="1" flipV="1">
            <a:off x="1658937" y="2239963"/>
            <a:ext cx="619125" cy="4000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89136" name="Rectangle 16">
            <a:extLst>
              <a:ext uri="{FF2B5EF4-FFF2-40B4-BE49-F238E27FC236}">
                <a16:creationId xmlns:a16="http://schemas.microsoft.com/office/drawing/2014/main" id="{16BD934F-F1C2-44CB-A7E2-911302B0F951}"/>
              </a:ext>
            </a:extLst>
          </p:cNvPr>
          <p:cNvSpPr>
            <a:spLocks noChangeArrowheads="1"/>
          </p:cNvSpPr>
          <p:nvPr/>
        </p:nvSpPr>
        <p:spPr bwMode="auto">
          <a:xfrm>
            <a:off x="882650" y="5710238"/>
            <a:ext cx="18224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Ejemplo</a:t>
            </a:r>
            <a:endParaRPr lang="en-US" sz="2200">
              <a:solidFill>
                <a:srgbClr val="000000"/>
              </a:solidFill>
              <a:effectLst>
                <a:outerShdw blurRad="38100" dist="38100" dir="2700000" algn="tl">
                  <a:srgbClr val="C0C0C0"/>
                </a:outerShdw>
              </a:effectLst>
              <a:latin typeface="Arial" charset="0"/>
            </a:endParaRPr>
          </a:p>
        </p:txBody>
      </p:sp>
      <p:sp>
        <p:nvSpPr>
          <p:cNvPr id="176138" name="Text Box 17">
            <a:extLst>
              <a:ext uri="{FF2B5EF4-FFF2-40B4-BE49-F238E27FC236}">
                <a16:creationId xmlns:a16="http://schemas.microsoft.com/office/drawing/2014/main" id="{9533553A-9DAA-483F-B1E7-8BFA7327D9E2}"/>
              </a:ext>
            </a:extLst>
          </p:cNvPr>
          <p:cNvSpPr txBox="1">
            <a:spLocks noChangeArrowheads="1"/>
          </p:cNvSpPr>
          <p:nvPr/>
        </p:nvSpPr>
        <p:spPr bwMode="auto">
          <a:xfrm>
            <a:off x="1809750" y="4357688"/>
            <a:ext cx="30099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900"/>
              <a:t>(Para Comparar Atletas en)</a:t>
            </a:r>
          </a:p>
        </p:txBody>
      </p:sp>
      <p:sp>
        <p:nvSpPr>
          <p:cNvPr id="176139" name="Line 20">
            <a:extLst>
              <a:ext uri="{FF2B5EF4-FFF2-40B4-BE49-F238E27FC236}">
                <a16:creationId xmlns:a16="http://schemas.microsoft.com/office/drawing/2014/main" id="{9D6F437D-D261-48DD-A145-F2BFABBA628B}"/>
              </a:ext>
            </a:extLst>
          </p:cNvPr>
          <p:cNvSpPr>
            <a:spLocks noChangeShapeType="1"/>
          </p:cNvSpPr>
          <p:nvPr/>
        </p:nvSpPr>
        <p:spPr bwMode="auto">
          <a:xfrm>
            <a:off x="1755775" y="3038475"/>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6140" name="Line 21">
            <a:extLst>
              <a:ext uri="{FF2B5EF4-FFF2-40B4-BE49-F238E27FC236}">
                <a16:creationId xmlns:a16="http://schemas.microsoft.com/office/drawing/2014/main" id="{C43A2AA9-9269-4ADD-9749-8056C2624C42}"/>
              </a:ext>
            </a:extLst>
          </p:cNvPr>
          <p:cNvSpPr>
            <a:spLocks noChangeShapeType="1"/>
          </p:cNvSpPr>
          <p:nvPr/>
        </p:nvSpPr>
        <p:spPr bwMode="auto">
          <a:xfrm>
            <a:off x="1776413" y="534828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9142" name="Rectangle 22">
            <a:extLst>
              <a:ext uri="{FF2B5EF4-FFF2-40B4-BE49-F238E27FC236}">
                <a16:creationId xmlns:a16="http://schemas.microsoft.com/office/drawing/2014/main" id="{1E8E21CC-53CB-425A-B64E-FE72EB9D4FCE}"/>
              </a:ext>
            </a:extLst>
          </p:cNvPr>
          <p:cNvSpPr>
            <a:spLocks noChangeArrowheads="1"/>
          </p:cNvSpPr>
          <p:nvPr/>
        </p:nvSpPr>
        <p:spPr bwMode="auto">
          <a:xfrm>
            <a:off x="384175" y="4725988"/>
            <a:ext cx="2790825" cy="5556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Deportes que </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Soportan la MC</a:t>
            </a:r>
          </a:p>
        </p:txBody>
      </p:sp>
      <p:sp>
        <p:nvSpPr>
          <p:cNvPr id="389147" name="Rectangle 27">
            <a:extLst>
              <a:ext uri="{FF2B5EF4-FFF2-40B4-BE49-F238E27FC236}">
                <a16:creationId xmlns:a16="http://schemas.microsoft.com/office/drawing/2014/main" id="{1AE69936-4FBE-4E03-A997-0720F644C315}"/>
              </a:ext>
            </a:extLst>
          </p:cNvPr>
          <p:cNvSpPr>
            <a:spLocks noChangeArrowheads="1"/>
          </p:cNvSpPr>
          <p:nvPr/>
        </p:nvSpPr>
        <p:spPr bwMode="auto">
          <a:xfrm>
            <a:off x="1203325" y="6376988"/>
            <a:ext cx="1171575"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CPLD</a:t>
            </a:r>
            <a:endParaRPr lang="en-US" sz="2200" i="0" baseline="-25000">
              <a:solidFill>
                <a:srgbClr val="000000"/>
              </a:solidFill>
              <a:latin typeface="Verdana" pitchFamily="34" charset="0"/>
            </a:endParaRPr>
          </a:p>
        </p:txBody>
      </p:sp>
      <p:grpSp>
        <p:nvGrpSpPr>
          <p:cNvPr id="176143" name="Group 45">
            <a:extLst>
              <a:ext uri="{FF2B5EF4-FFF2-40B4-BE49-F238E27FC236}">
                <a16:creationId xmlns:a16="http://schemas.microsoft.com/office/drawing/2014/main" id="{F7C88FF0-B7EF-4426-A054-7D1CAC8778B9}"/>
              </a:ext>
            </a:extLst>
          </p:cNvPr>
          <p:cNvGrpSpPr>
            <a:grpSpLocks/>
          </p:cNvGrpSpPr>
          <p:nvPr/>
        </p:nvGrpSpPr>
        <p:grpSpPr bwMode="auto">
          <a:xfrm>
            <a:off x="3582988" y="1028700"/>
            <a:ext cx="2030412" cy="471488"/>
            <a:chOff x="2257" y="648"/>
            <a:chExt cx="1279" cy="297"/>
          </a:xfrm>
        </p:grpSpPr>
        <p:sp>
          <p:nvSpPr>
            <p:cNvPr id="389130" name="Rectangle 10">
              <a:extLst>
                <a:ext uri="{FF2B5EF4-FFF2-40B4-BE49-F238E27FC236}">
                  <a16:creationId xmlns:a16="http://schemas.microsoft.com/office/drawing/2014/main" id="{2FBB748D-7673-42CC-B985-E603F344D25D}"/>
                </a:ext>
              </a:extLst>
            </p:cNvPr>
            <p:cNvSpPr>
              <a:spLocks noChangeArrowheads="1"/>
            </p:cNvSpPr>
            <p:nvPr/>
          </p:nvSpPr>
          <p:spPr bwMode="auto">
            <a:xfrm>
              <a:off x="2257" y="748"/>
              <a:ext cx="1279" cy="19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VO</a:t>
              </a:r>
              <a:r>
                <a:rPr lang="en-US" sz="3000" i="0" baseline="-25000">
                  <a:effectLst>
                    <a:outerShdw blurRad="38100" dist="38100" dir="2700000" algn="tl">
                      <a:srgbClr val="C0C0C0"/>
                    </a:outerShdw>
                  </a:effectLst>
                  <a:latin typeface="Arial Black" pitchFamily="34" charset="0"/>
                </a:rPr>
                <a:t>2</a:t>
              </a:r>
              <a:r>
                <a:rPr lang="en-US" sz="3000" i="0">
                  <a:effectLst>
                    <a:outerShdw blurRad="38100" dist="38100" dir="2700000" algn="tl">
                      <a:srgbClr val="C0C0C0"/>
                    </a:outerShdw>
                  </a:effectLst>
                  <a:latin typeface="Arial Black" pitchFamily="34" charset="0"/>
                </a:rPr>
                <a:t>máx</a:t>
              </a:r>
            </a:p>
          </p:txBody>
        </p:sp>
        <p:sp>
          <p:nvSpPr>
            <p:cNvPr id="389161" name="Rectangle 41">
              <a:extLst>
                <a:ext uri="{FF2B5EF4-FFF2-40B4-BE49-F238E27FC236}">
                  <a16:creationId xmlns:a16="http://schemas.microsoft.com/office/drawing/2014/main" id="{05A99F92-153C-4752-AE20-3397B3A57326}"/>
                </a:ext>
              </a:extLst>
            </p:cNvPr>
            <p:cNvSpPr>
              <a:spLocks noChangeArrowheads="1"/>
            </p:cNvSpPr>
            <p:nvPr/>
          </p:nvSpPr>
          <p:spPr bwMode="auto">
            <a:xfrm>
              <a:off x="2379" y="648"/>
              <a:ext cx="135" cy="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a:t>
              </a:r>
            </a:p>
          </p:txBody>
        </p:sp>
      </p:grpSp>
      <p:sp>
        <p:nvSpPr>
          <p:cNvPr id="176144" name="Line 43">
            <a:extLst>
              <a:ext uri="{FF2B5EF4-FFF2-40B4-BE49-F238E27FC236}">
                <a16:creationId xmlns:a16="http://schemas.microsoft.com/office/drawing/2014/main" id="{F27DB1FA-9C27-4934-BDAA-9B542DB95F83}"/>
              </a:ext>
            </a:extLst>
          </p:cNvPr>
          <p:cNvSpPr>
            <a:spLocks noChangeShapeType="1"/>
          </p:cNvSpPr>
          <p:nvPr/>
        </p:nvSpPr>
        <p:spPr bwMode="auto">
          <a:xfrm>
            <a:off x="1758950" y="438943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6145" name="Line 44">
            <a:extLst>
              <a:ext uri="{FF2B5EF4-FFF2-40B4-BE49-F238E27FC236}">
                <a16:creationId xmlns:a16="http://schemas.microsoft.com/office/drawing/2014/main" id="{39CC15E1-CB6B-4C09-A8B5-CE61BCE13DB1}"/>
              </a:ext>
            </a:extLst>
          </p:cNvPr>
          <p:cNvSpPr>
            <a:spLocks noChangeShapeType="1"/>
          </p:cNvSpPr>
          <p:nvPr/>
        </p:nvSpPr>
        <p:spPr bwMode="auto">
          <a:xfrm>
            <a:off x="1776413" y="595788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9166" name="Rectangle 46">
            <a:extLst>
              <a:ext uri="{FF2B5EF4-FFF2-40B4-BE49-F238E27FC236}">
                <a16:creationId xmlns:a16="http://schemas.microsoft.com/office/drawing/2014/main" id="{2FBDAC1A-A020-4FE6-BB3F-01DD2562C86C}"/>
              </a:ext>
            </a:extLst>
          </p:cNvPr>
          <p:cNvSpPr>
            <a:spLocks noChangeArrowheads="1"/>
          </p:cNvSpPr>
          <p:nvPr/>
        </p:nvSpPr>
        <p:spPr bwMode="auto">
          <a:xfrm>
            <a:off x="5672138" y="3443288"/>
            <a:ext cx="3392487" cy="9604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NO Considera la</a:t>
            </a:r>
          </a:p>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Masa Corporal (MC)</a:t>
            </a:r>
          </a:p>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(L ∙ min</a:t>
            </a:r>
            <a:r>
              <a:rPr lang="es-PR" sz="2600" i="0" baseline="30000">
                <a:effectLst>
                  <a:outerShdw blurRad="38100" dist="38100" dir="2700000" algn="tl">
                    <a:srgbClr val="C0C0C0"/>
                  </a:outerShdw>
                </a:effectLst>
                <a:latin typeface="Arial" charset="0"/>
              </a:rPr>
              <a:t>-</a:t>
            </a:r>
            <a:r>
              <a:rPr lang="es-PR" sz="2600" i="0" baseline="30000">
                <a:solidFill>
                  <a:srgbClr val="000000"/>
                </a:solidFill>
                <a:effectLst>
                  <a:outerShdw blurRad="38100" dist="38100" dir="2700000" algn="tl">
                    <a:srgbClr val="C0C0C0"/>
                  </a:outerShdw>
                </a:effectLst>
                <a:latin typeface="Arial" charset="0"/>
              </a:rPr>
              <a:t>1</a:t>
            </a:r>
            <a:r>
              <a:rPr lang="es-PR" sz="2600" i="0">
                <a:solidFill>
                  <a:srgbClr val="000000"/>
                </a:solidFill>
                <a:effectLst>
                  <a:outerShdw blurRad="38100" dist="38100" dir="2700000" algn="tl">
                    <a:srgbClr val="C0C0C0"/>
                  </a:outerShdw>
                </a:effectLst>
                <a:latin typeface="Arial" charset="0"/>
              </a:rPr>
              <a:t>)</a:t>
            </a:r>
            <a:endParaRPr lang="en-US" sz="2600" i="0">
              <a:solidFill>
                <a:srgbClr val="000000"/>
              </a:solidFill>
              <a:effectLst>
                <a:outerShdw blurRad="38100" dist="38100" dir="2700000" algn="tl">
                  <a:srgbClr val="C0C0C0"/>
                </a:outerShdw>
              </a:effectLst>
              <a:latin typeface="Arial" charset="0"/>
            </a:endParaRPr>
          </a:p>
        </p:txBody>
      </p:sp>
      <p:sp>
        <p:nvSpPr>
          <p:cNvPr id="176147" name="Text Box 47">
            <a:extLst>
              <a:ext uri="{FF2B5EF4-FFF2-40B4-BE49-F238E27FC236}">
                <a16:creationId xmlns:a16="http://schemas.microsoft.com/office/drawing/2014/main" id="{8A508DDF-FCEC-4495-9C8C-8C23D8427591}"/>
              </a:ext>
            </a:extLst>
          </p:cNvPr>
          <p:cNvSpPr txBox="1">
            <a:spLocks noChangeArrowheads="1"/>
          </p:cNvSpPr>
          <p:nvPr/>
        </p:nvSpPr>
        <p:spPr bwMode="auto">
          <a:xfrm>
            <a:off x="6142038" y="2665413"/>
            <a:ext cx="2097087"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600" i="0">
                <a:latin typeface="Arial" panose="020B0604020202020204" pitchFamily="34" charset="0"/>
              </a:rPr>
              <a:t>ABSOLUTO</a:t>
            </a:r>
            <a:endParaRPr lang="en-US" altLang="en-US" sz="2400">
              <a:latin typeface="Arial" panose="020B0604020202020204" pitchFamily="34" charset="0"/>
            </a:endParaRPr>
          </a:p>
        </p:txBody>
      </p:sp>
      <p:sp>
        <p:nvSpPr>
          <p:cNvPr id="176148" name="Freeform 48">
            <a:extLst>
              <a:ext uri="{FF2B5EF4-FFF2-40B4-BE49-F238E27FC236}">
                <a16:creationId xmlns:a16="http://schemas.microsoft.com/office/drawing/2014/main" id="{71951D96-C728-4341-82FF-5D239D04D135}"/>
              </a:ext>
            </a:extLst>
          </p:cNvPr>
          <p:cNvSpPr>
            <a:spLocks/>
          </p:cNvSpPr>
          <p:nvPr/>
        </p:nvSpPr>
        <p:spPr bwMode="auto">
          <a:xfrm rot="5400000" flipV="1">
            <a:off x="6754812" y="2338388"/>
            <a:ext cx="619125" cy="2032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89169" name="Rectangle 49">
            <a:extLst>
              <a:ext uri="{FF2B5EF4-FFF2-40B4-BE49-F238E27FC236}">
                <a16:creationId xmlns:a16="http://schemas.microsoft.com/office/drawing/2014/main" id="{0A12AEFA-800B-42AC-A8A8-89C228F1CF5C}"/>
              </a:ext>
            </a:extLst>
          </p:cNvPr>
          <p:cNvSpPr>
            <a:spLocks noChangeArrowheads="1"/>
          </p:cNvSpPr>
          <p:nvPr/>
        </p:nvSpPr>
        <p:spPr bwMode="auto">
          <a:xfrm>
            <a:off x="6292850" y="5710238"/>
            <a:ext cx="18224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200">
                <a:solidFill>
                  <a:srgbClr val="000000"/>
                </a:solidFill>
                <a:effectLst>
                  <a:outerShdw blurRad="38100" dist="38100" dir="2700000" algn="tl">
                    <a:srgbClr val="C0C0C0"/>
                  </a:outerShdw>
                </a:effectLst>
                <a:latin typeface="Arial" charset="0"/>
              </a:rPr>
              <a:t>Ejemplos</a:t>
            </a:r>
            <a:endParaRPr lang="en-US" sz="2200">
              <a:solidFill>
                <a:srgbClr val="000000"/>
              </a:solidFill>
              <a:effectLst>
                <a:outerShdw blurRad="38100" dist="38100" dir="2700000" algn="tl">
                  <a:srgbClr val="C0C0C0"/>
                </a:outerShdw>
              </a:effectLst>
              <a:latin typeface="Arial" charset="0"/>
            </a:endParaRPr>
          </a:p>
        </p:txBody>
      </p:sp>
      <p:sp>
        <p:nvSpPr>
          <p:cNvPr id="176150" name="Text Box 50">
            <a:extLst>
              <a:ext uri="{FF2B5EF4-FFF2-40B4-BE49-F238E27FC236}">
                <a16:creationId xmlns:a16="http://schemas.microsoft.com/office/drawing/2014/main" id="{C068112B-4E9F-4C96-9393-C78D9D8B7C7A}"/>
              </a:ext>
            </a:extLst>
          </p:cNvPr>
          <p:cNvSpPr txBox="1">
            <a:spLocks noChangeArrowheads="1"/>
          </p:cNvSpPr>
          <p:nvPr/>
        </p:nvSpPr>
        <p:spPr bwMode="auto">
          <a:xfrm>
            <a:off x="7207250" y="4357688"/>
            <a:ext cx="17383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900"/>
              <a:t>(Empleado en)</a:t>
            </a:r>
          </a:p>
        </p:txBody>
      </p:sp>
      <p:sp>
        <p:nvSpPr>
          <p:cNvPr id="176151" name="Line 51">
            <a:extLst>
              <a:ext uri="{FF2B5EF4-FFF2-40B4-BE49-F238E27FC236}">
                <a16:creationId xmlns:a16="http://schemas.microsoft.com/office/drawing/2014/main" id="{77DB9D6E-7F68-4E58-A362-FC1C09C99D8F}"/>
              </a:ext>
            </a:extLst>
          </p:cNvPr>
          <p:cNvSpPr>
            <a:spLocks noChangeShapeType="1"/>
          </p:cNvSpPr>
          <p:nvPr/>
        </p:nvSpPr>
        <p:spPr bwMode="auto">
          <a:xfrm>
            <a:off x="7165975" y="3038475"/>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6152" name="Line 52">
            <a:extLst>
              <a:ext uri="{FF2B5EF4-FFF2-40B4-BE49-F238E27FC236}">
                <a16:creationId xmlns:a16="http://schemas.microsoft.com/office/drawing/2014/main" id="{F7E556CC-A461-40B2-8481-ED1CC2EF7420}"/>
              </a:ext>
            </a:extLst>
          </p:cNvPr>
          <p:cNvSpPr>
            <a:spLocks noChangeShapeType="1"/>
          </p:cNvSpPr>
          <p:nvPr/>
        </p:nvSpPr>
        <p:spPr bwMode="auto">
          <a:xfrm>
            <a:off x="7186613" y="534828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89173" name="Rectangle 53">
            <a:extLst>
              <a:ext uri="{FF2B5EF4-FFF2-40B4-BE49-F238E27FC236}">
                <a16:creationId xmlns:a16="http://schemas.microsoft.com/office/drawing/2014/main" id="{DF1884DB-7100-4F23-8A3B-D93878A65403}"/>
              </a:ext>
            </a:extLst>
          </p:cNvPr>
          <p:cNvSpPr>
            <a:spLocks noChangeArrowheads="1"/>
          </p:cNvSpPr>
          <p:nvPr/>
        </p:nvSpPr>
        <p:spPr bwMode="auto">
          <a:xfrm>
            <a:off x="5546725" y="4725988"/>
            <a:ext cx="3419475" cy="5556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Deportes que </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NO Soportan la MC</a:t>
            </a:r>
          </a:p>
        </p:txBody>
      </p:sp>
      <p:sp>
        <p:nvSpPr>
          <p:cNvPr id="389174" name="Rectangle 54">
            <a:extLst>
              <a:ext uri="{FF2B5EF4-FFF2-40B4-BE49-F238E27FC236}">
                <a16:creationId xmlns:a16="http://schemas.microsoft.com/office/drawing/2014/main" id="{267A901D-6A91-4A61-AA4C-0574B2B791E8}"/>
              </a:ext>
            </a:extLst>
          </p:cNvPr>
          <p:cNvSpPr>
            <a:spLocks noChangeArrowheads="1"/>
          </p:cNvSpPr>
          <p:nvPr/>
        </p:nvSpPr>
        <p:spPr bwMode="auto">
          <a:xfrm>
            <a:off x="5229225" y="6367463"/>
            <a:ext cx="1887538"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Nadadores</a:t>
            </a:r>
            <a:endParaRPr lang="en-US" sz="2200" i="0" baseline="-25000">
              <a:solidFill>
                <a:srgbClr val="000000"/>
              </a:solidFill>
              <a:latin typeface="Verdana" pitchFamily="34" charset="0"/>
            </a:endParaRPr>
          </a:p>
        </p:txBody>
      </p:sp>
      <p:sp>
        <p:nvSpPr>
          <p:cNvPr id="176155" name="Line 55">
            <a:extLst>
              <a:ext uri="{FF2B5EF4-FFF2-40B4-BE49-F238E27FC236}">
                <a16:creationId xmlns:a16="http://schemas.microsoft.com/office/drawing/2014/main" id="{65270A17-7F0C-4B9A-AA62-A14D55A2BD36}"/>
              </a:ext>
            </a:extLst>
          </p:cNvPr>
          <p:cNvSpPr>
            <a:spLocks noChangeShapeType="1"/>
          </p:cNvSpPr>
          <p:nvPr/>
        </p:nvSpPr>
        <p:spPr bwMode="auto">
          <a:xfrm>
            <a:off x="7169150" y="438943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6156" name="Freeform 57">
            <a:extLst>
              <a:ext uri="{FF2B5EF4-FFF2-40B4-BE49-F238E27FC236}">
                <a16:creationId xmlns:a16="http://schemas.microsoft.com/office/drawing/2014/main" id="{94FBDA17-3A5E-4014-B45B-AB62598821DC}"/>
              </a:ext>
            </a:extLst>
          </p:cNvPr>
          <p:cNvSpPr>
            <a:spLocks/>
          </p:cNvSpPr>
          <p:nvPr/>
        </p:nvSpPr>
        <p:spPr bwMode="auto">
          <a:xfrm rot="-5400000" flipH="1" flipV="1">
            <a:off x="6036468" y="5920582"/>
            <a:ext cx="633413" cy="4000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89179" name="Rectangle 59">
            <a:extLst>
              <a:ext uri="{FF2B5EF4-FFF2-40B4-BE49-F238E27FC236}">
                <a16:creationId xmlns:a16="http://schemas.microsoft.com/office/drawing/2014/main" id="{894A5AD7-804A-483E-9F0A-27CE3FBA02C2}"/>
              </a:ext>
            </a:extLst>
          </p:cNvPr>
          <p:cNvSpPr>
            <a:spLocks noChangeArrowheads="1"/>
          </p:cNvSpPr>
          <p:nvPr/>
        </p:nvSpPr>
        <p:spPr bwMode="auto">
          <a:xfrm>
            <a:off x="7427913" y="6367463"/>
            <a:ext cx="1590675"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Ciclistas</a:t>
            </a:r>
            <a:endParaRPr lang="en-US" sz="2200" i="0" baseline="-25000">
              <a:solidFill>
                <a:srgbClr val="000000"/>
              </a:solidFill>
              <a:latin typeface="Verdana" pitchFamily="34" charset="0"/>
            </a:endParaRPr>
          </a:p>
        </p:txBody>
      </p:sp>
      <p:sp>
        <p:nvSpPr>
          <p:cNvPr id="176158" name="Freeform 60">
            <a:extLst>
              <a:ext uri="{FF2B5EF4-FFF2-40B4-BE49-F238E27FC236}">
                <a16:creationId xmlns:a16="http://schemas.microsoft.com/office/drawing/2014/main" id="{C7F78F52-10BA-492B-9B42-4FED8B878FF8}"/>
              </a:ext>
            </a:extLst>
          </p:cNvPr>
          <p:cNvSpPr>
            <a:spLocks/>
          </p:cNvSpPr>
          <p:nvPr/>
        </p:nvSpPr>
        <p:spPr bwMode="auto">
          <a:xfrm rot="5400000" flipV="1">
            <a:off x="7738268" y="5920582"/>
            <a:ext cx="633413" cy="4000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4" name="Picture 2" descr="Contents">
            <a:extLst>
              <a:ext uri="{FF2B5EF4-FFF2-40B4-BE49-F238E27FC236}">
                <a16:creationId xmlns:a16="http://schemas.microsoft.com/office/drawing/2014/main" id="{2D89130F-9952-4CF5-AECD-9B59FA519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254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3219" name="Rectangle 3">
            <a:extLst>
              <a:ext uri="{FF2B5EF4-FFF2-40B4-BE49-F238E27FC236}">
                <a16:creationId xmlns:a16="http://schemas.microsoft.com/office/drawing/2014/main" id="{1845D2AB-232E-4398-9D78-41819FCD66CE}"/>
              </a:ext>
            </a:extLst>
          </p:cNvPr>
          <p:cNvSpPr>
            <a:spLocks noChangeArrowheads="1"/>
          </p:cNvSpPr>
          <p:nvPr/>
        </p:nvSpPr>
        <p:spPr bwMode="auto">
          <a:xfrm>
            <a:off x="2020888" y="1446213"/>
            <a:ext cx="4970462" cy="52228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Determinante</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para Propósito de Comparación</a:t>
            </a:r>
          </a:p>
        </p:txBody>
      </p:sp>
      <p:sp>
        <p:nvSpPr>
          <p:cNvPr id="177156" name="Line 4">
            <a:extLst>
              <a:ext uri="{FF2B5EF4-FFF2-40B4-BE49-F238E27FC236}">
                <a16:creationId xmlns:a16="http://schemas.microsoft.com/office/drawing/2014/main" id="{1142FF37-10B9-4BDB-B2B8-2F28AFB6224F}"/>
              </a:ext>
            </a:extLst>
          </p:cNvPr>
          <p:cNvSpPr>
            <a:spLocks noChangeShapeType="1"/>
          </p:cNvSpPr>
          <p:nvPr/>
        </p:nvSpPr>
        <p:spPr bwMode="auto">
          <a:xfrm>
            <a:off x="4568825" y="12223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7157" name="Line 5">
            <a:extLst>
              <a:ext uri="{FF2B5EF4-FFF2-40B4-BE49-F238E27FC236}">
                <a16:creationId xmlns:a16="http://schemas.microsoft.com/office/drawing/2014/main" id="{25F74E71-1F82-4F0F-93E3-220AC95AD86A}"/>
              </a:ext>
            </a:extLst>
          </p:cNvPr>
          <p:cNvSpPr>
            <a:spLocks noChangeShapeType="1"/>
          </p:cNvSpPr>
          <p:nvPr/>
        </p:nvSpPr>
        <p:spPr bwMode="auto">
          <a:xfrm>
            <a:off x="4567238" y="19462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77158" name="Group 6">
            <a:extLst>
              <a:ext uri="{FF2B5EF4-FFF2-40B4-BE49-F238E27FC236}">
                <a16:creationId xmlns:a16="http://schemas.microsoft.com/office/drawing/2014/main" id="{645654AC-783C-4D2F-B315-7D1F198D31B0}"/>
              </a:ext>
            </a:extLst>
          </p:cNvPr>
          <p:cNvGrpSpPr>
            <a:grpSpLocks/>
          </p:cNvGrpSpPr>
          <p:nvPr/>
        </p:nvGrpSpPr>
        <p:grpSpPr bwMode="auto">
          <a:xfrm>
            <a:off x="2036763" y="681038"/>
            <a:ext cx="5183187" cy="549275"/>
            <a:chOff x="1283" y="469"/>
            <a:chExt cx="3265" cy="346"/>
          </a:xfrm>
        </p:grpSpPr>
        <p:sp>
          <p:nvSpPr>
            <p:cNvPr id="393223" name="Rectangle 7">
              <a:extLst>
                <a:ext uri="{FF2B5EF4-FFF2-40B4-BE49-F238E27FC236}">
                  <a16:creationId xmlns:a16="http://schemas.microsoft.com/office/drawing/2014/main" id="{42634C91-5566-47AF-95B2-B28DBE284633}"/>
                </a:ext>
              </a:extLst>
            </p:cNvPr>
            <p:cNvSpPr>
              <a:spLocks noChangeArrowheads="1"/>
            </p:cNvSpPr>
            <p:nvPr/>
          </p:nvSpPr>
          <p:spPr bwMode="auto">
            <a:xfrm>
              <a:off x="1283" y="469"/>
              <a:ext cx="3265" cy="346"/>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CONSUMO DE OXÍGENO MÁXIMO</a:t>
              </a:r>
            </a:p>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(VO</a:t>
              </a:r>
              <a:r>
                <a:rPr lang="en-US" sz="1900" i="0" baseline="-25000">
                  <a:effectLst>
                    <a:outerShdw blurRad="38100" dist="38100" dir="2700000" algn="tl">
                      <a:srgbClr val="C0C0C0"/>
                    </a:outerShdw>
                  </a:effectLst>
                  <a:latin typeface="Arial Black" pitchFamily="34" charset="0"/>
                </a:rPr>
                <a:t>2</a:t>
              </a:r>
              <a:r>
                <a:rPr lang="en-US" sz="1900" i="0">
                  <a:effectLst>
                    <a:outerShdw blurRad="38100" dist="38100" dir="2700000" algn="tl">
                      <a:srgbClr val="C0C0C0"/>
                    </a:outerShdw>
                  </a:effectLst>
                  <a:latin typeface="Arial Black" pitchFamily="34" charset="0"/>
                </a:rPr>
                <a:t>máx)</a:t>
              </a:r>
              <a:endParaRPr lang="en-US" sz="1900">
                <a:effectLst>
                  <a:outerShdw blurRad="38100" dist="38100" dir="2700000" algn="tl">
                    <a:srgbClr val="C0C0C0"/>
                  </a:outerShdw>
                </a:effectLst>
                <a:latin typeface="Arial Black" pitchFamily="34" charset="0"/>
              </a:endParaRPr>
            </a:p>
          </p:txBody>
        </p:sp>
        <p:sp>
          <p:nvSpPr>
            <p:cNvPr id="393224" name="Rectangle 8">
              <a:extLst>
                <a:ext uri="{FF2B5EF4-FFF2-40B4-BE49-F238E27FC236}">
                  <a16:creationId xmlns:a16="http://schemas.microsoft.com/office/drawing/2014/main" id="{20F744BF-99FB-4251-A59E-F30FE04CD076}"/>
                </a:ext>
              </a:extLst>
            </p:cNvPr>
            <p:cNvSpPr>
              <a:spLocks noChangeArrowheads="1"/>
            </p:cNvSpPr>
            <p:nvPr/>
          </p:nvSpPr>
          <p:spPr bwMode="auto">
            <a:xfrm>
              <a:off x="2561" y="533"/>
              <a:ext cx="127" cy="18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300" i="0">
                  <a:effectLst>
                    <a:outerShdw blurRad="38100" dist="38100" dir="2700000" algn="tl">
                      <a:srgbClr val="C0C0C0"/>
                    </a:outerShdw>
                  </a:effectLst>
                  <a:latin typeface="Arial Black" pitchFamily="34" charset="0"/>
                </a:rPr>
                <a:t>.</a:t>
              </a:r>
              <a:endParaRPr lang="en-US" sz="1300">
                <a:effectLst>
                  <a:outerShdw blurRad="38100" dist="38100" dir="2700000" algn="tl">
                    <a:srgbClr val="C0C0C0"/>
                  </a:outerShdw>
                </a:effectLst>
                <a:latin typeface="Arial Black" pitchFamily="34" charset="0"/>
              </a:endParaRPr>
            </a:p>
          </p:txBody>
        </p:sp>
      </p:grpSp>
      <p:pic>
        <p:nvPicPr>
          <p:cNvPr id="177159" name="Picture 9" descr="Contents">
            <a:extLst>
              <a:ext uri="{FF2B5EF4-FFF2-40B4-BE49-F238E27FC236}">
                <a16:creationId xmlns:a16="http://schemas.microsoft.com/office/drawing/2014/main" id="{FF5CB9A1-FBE7-4EE7-B360-1DBEE35A8E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055"/>
          <a:stretch>
            <a:fillRect/>
          </a:stretch>
        </p:blipFill>
        <p:spPr bwMode="auto">
          <a:xfrm>
            <a:off x="320675" y="441325"/>
            <a:ext cx="88233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60" name="Text Box 10">
            <a:extLst>
              <a:ext uri="{FF2B5EF4-FFF2-40B4-BE49-F238E27FC236}">
                <a16:creationId xmlns:a16="http://schemas.microsoft.com/office/drawing/2014/main" id="{CEC96040-C9B0-40F4-A0F8-D1A92DF6F5C1}"/>
              </a:ext>
            </a:extLst>
          </p:cNvPr>
          <p:cNvSpPr txBox="1">
            <a:spLocks noChangeArrowheads="1"/>
          </p:cNvSpPr>
          <p:nvPr/>
        </p:nvSpPr>
        <p:spPr bwMode="auto">
          <a:xfrm>
            <a:off x="276225" y="19050"/>
            <a:ext cx="8867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i="0">
                <a:solidFill>
                  <a:schemeClr val="accent2"/>
                </a:solidFill>
                <a:latin typeface="Arial" panose="020B0604020202020204" pitchFamily="34" charset="0"/>
              </a:rPr>
              <a:t>Consumo de Oxígeno Máximo (VO</a:t>
            </a:r>
            <a:r>
              <a:rPr lang="en-US" altLang="en-US" sz="2400" i="0" baseline="-25000">
                <a:solidFill>
                  <a:schemeClr val="accent2"/>
                </a:solidFill>
                <a:latin typeface="Arial" panose="020B0604020202020204" pitchFamily="34" charset="0"/>
              </a:rPr>
              <a:t>2</a:t>
            </a:r>
            <a:r>
              <a:rPr lang="en-US" altLang="en-US" sz="2400" i="0">
                <a:solidFill>
                  <a:schemeClr val="accent2"/>
                </a:solidFill>
                <a:latin typeface="Arial" panose="020B0604020202020204" pitchFamily="34" charset="0"/>
              </a:rPr>
              <a:t>max)</a:t>
            </a:r>
          </a:p>
        </p:txBody>
      </p:sp>
      <p:sp>
        <p:nvSpPr>
          <p:cNvPr id="177161" name="Text Box 11">
            <a:extLst>
              <a:ext uri="{FF2B5EF4-FFF2-40B4-BE49-F238E27FC236}">
                <a16:creationId xmlns:a16="http://schemas.microsoft.com/office/drawing/2014/main" id="{DFA2CE3E-D9E7-4EFE-BF43-5D68AF47187A}"/>
              </a:ext>
            </a:extLst>
          </p:cNvPr>
          <p:cNvSpPr txBox="1">
            <a:spLocks noChangeArrowheads="1"/>
          </p:cNvSpPr>
          <p:nvPr/>
        </p:nvSpPr>
        <p:spPr bwMode="auto">
          <a:xfrm>
            <a:off x="4873625" y="-203200"/>
            <a:ext cx="22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i="0">
                <a:solidFill>
                  <a:schemeClr val="accent2"/>
                </a:solidFill>
                <a:latin typeface="Arial" panose="020B0604020202020204" pitchFamily="34" charset="0"/>
              </a:rPr>
              <a:t>.</a:t>
            </a:r>
          </a:p>
        </p:txBody>
      </p:sp>
      <p:sp>
        <p:nvSpPr>
          <p:cNvPr id="393228" name="Rectangle 12">
            <a:extLst>
              <a:ext uri="{FF2B5EF4-FFF2-40B4-BE49-F238E27FC236}">
                <a16:creationId xmlns:a16="http://schemas.microsoft.com/office/drawing/2014/main" id="{9D57F6CC-1550-423C-ABAD-61071D988F30}"/>
              </a:ext>
            </a:extLst>
          </p:cNvPr>
          <p:cNvSpPr>
            <a:spLocks noChangeArrowheads="1"/>
          </p:cNvSpPr>
          <p:nvPr/>
        </p:nvSpPr>
        <p:spPr bwMode="auto">
          <a:xfrm>
            <a:off x="3384550" y="2352675"/>
            <a:ext cx="2492375" cy="1555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Masa Corporal (MC)</a:t>
            </a:r>
            <a:endParaRPr lang="en-US" sz="1900" i="0" baseline="-25000">
              <a:solidFill>
                <a:srgbClr val="000000"/>
              </a:solidFill>
              <a:effectLst>
                <a:outerShdw blurRad="38100" dist="38100" dir="2700000" algn="tl">
                  <a:srgbClr val="C0C0C0"/>
                </a:outerShdw>
              </a:effectLst>
              <a:latin typeface="Arial" charset="0"/>
            </a:endParaRPr>
          </a:p>
        </p:txBody>
      </p:sp>
      <p:sp>
        <p:nvSpPr>
          <p:cNvPr id="393229" name="Text Box 13">
            <a:extLst>
              <a:ext uri="{FF2B5EF4-FFF2-40B4-BE49-F238E27FC236}">
                <a16:creationId xmlns:a16="http://schemas.microsoft.com/office/drawing/2014/main" id="{66CB0AA1-DC68-4356-99E7-11FDD0045EA6}"/>
              </a:ext>
            </a:extLst>
          </p:cNvPr>
          <p:cNvSpPr txBox="1">
            <a:spLocks noChangeArrowheads="1"/>
          </p:cNvSpPr>
          <p:nvPr/>
        </p:nvSpPr>
        <p:spPr bwMode="auto">
          <a:xfrm>
            <a:off x="2165350" y="3048000"/>
            <a:ext cx="5003800" cy="787400"/>
          </a:xfrm>
          <a:prstGeom prst="rect">
            <a:avLst/>
          </a:prstGeom>
          <a:noFill/>
          <a:ln w="9525">
            <a:noFill/>
            <a:miter lim="800000"/>
            <a:headEnd/>
            <a:tailEnd/>
          </a:ln>
          <a:effectLst/>
        </p:spPr>
        <p:txBody>
          <a:bodyPr>
            <a:spAutoFit/>
          </a:bodyPr>
          <a:lstStyle/>
          <a:p>
            <a:pPr algn="ctr">
              <a:lnSpc>
                <a:spcPct val="80000"/>
              </a:lnSpc>
              <a:defRPr/>
            </a:pPr>
            <a:r>
              <a:rPr lang="en-US" sz="1900" i="0">
                <a:effectLst>
                  <a:outerShdw blurRad="38100" dist="38100" dir="2700000" algn="tl">
                    <a:srgbClr val="C0C0C0"/>
                  </a:outerShdw>
                </a:effectLst>
                <a:latin typeface="Arial" charset="0"/>
              </a:rPr>
              <a:t>Las Necesidades Individuales de Energía</a:t>
            </a:r>
          </a:p>
          <a:p>
            <a:pPr algn="ctr">
              <a:lnSpc>
                <a:spcPct val="80000"/>
              </a:lnSpc>
              <a:defRPr/>
            </a:pPr>
            <a:r>
              <a:rPr lang="en-US" sz="1900" i="0">
                <a:effectLst>
                  <a:outerShdw blurRad="38100" dist="38100" dir="2700000" algn="tl">
                    <a:srgbClr val="C0C0C0"/>
                  </a:outerShdw>
                </a:effectLst>
                <a:latin typeface="Arial" charset="0"/>
              </a:rPr>
              <a:t>Varían con</a:t>
            </a:r>
          </a:p>
          <a:p>
            <a:pPr algn="ctr">
              <a:lnSpc>
                <a:spcPct val="80000"/>
              </a:lnSpc>
              <a:defRPr/>
            </a:pPr>
            <a:r>
              <a:rPr lang="en-US" sz="1900" i="0">
                <a:effectLst>
                  <a:outerShdw blurRad="38100" dist="38100" dir="2700000" algn="tl">
                    <a:srgbClr val="C0C0C0"/>
                  </a:outerShdw>
                </a:effectLst>
                <a:latin typeface="Arial" charset="0"/>
              </a:rPr>
              <a:t>el Tamaño del Cuerpo</a:t>
            </a:r>
            <a:endParaRPr lang="en-US" sz="1900" i="0" baseline="-25000">
              <a:effectLst>
                <a:outerShdw blurRad="38100" dist="38100" dir="2700000" algn="tl">
                  <a:srgbClr val="C0C0C0"/>
                </a:outerShdw>
              </a:effectLst>
              <a:latin typeface="Arial" charset="0"/>
            </a:endParaRPr>
          </a:p>
        </p:txBody>
      </p:sp>
      <p:sp>
        <p:nvSpPr>
          <p:cNvPr id="177164" name="Line 14">
            <a:extLst>
              <a:ext uri="{FF2B5EF4-FFF2-40B4-BE49-F238E27FC236}">
                <a16:creationId xmlns:a16="http://schemas.microsoft.com/office/drawing/2014/main" id="{355C7850-7A18-4283-8E0B-758F5A1BA215}"/>
              </a:ext>
            </a:extLst>
          </p:cNvPr>
          <p:cNvSpPr>
            <a:spLocks noChangeShapeType="1"/>
          </p:cNvSpPr>
          <p:nvPr/>
        </p:nvSpPr>
        <p:spPr bwMode="auto">
          <a:xfrm>
            <a:off x="4567238" y="2695575"/>
            <a:ext cx="0" cy="3937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77165" name="Line 15">
            <a:extLst>
              <a:ext uri="{FF2B5EF4-FFF2-40B4-BE49-F238E27FC236}">
                <a16:creationId xmlns:a16="http://schemas.microsoft.com/office/drawing/2014/main" id="{4F4C3539-80F3-440F-8460-43891671D298}"/>
              </a:ext>
            </a:extLst>
          </p:cNvPr>
          <p:cNvSpPr>
            <a:spLocks noChangeShapeType="1"/>
          </p:cNvSpPr>
          <p:nvPr/>
        </p:nvSpPr>
        <p:spPr bwMode="auto">
          <a:xfrm>
            <a:off x="4562475" y="37766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3232" name="Rectangle 16">
            <a:extLst>
              <a:ext uri="{FF2B5EF4-FFF2-40B4-BE49-F238E27FC236}">
                <a16:creationId xmlns:a16="http://schemas.microsoft.com/office/drawing/2014/main" id="{AFEE1501-3823-43C1-8C79-6C2FC36564C8}"/>
              </a:ext>
            </a:extLst>
          </p:cNvPr>
          <p:cNvSpPr>
            <a:spLocks noChangeArrowheads="1"/>
          </p:cNvSpPr>
          <p:nvPr/>
        </p:nvSpPr>
        <p:spPr bwMode="auto">
          <a:xfrm>
            <a:off x="2744788" y="4016375"/>
            <a:ext cx="3668712" cy="7572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1800" i="0">
                <a:solidFill>
                  <a:srgbClr val="000000"/>
                </a:solidFill>
                <a:latin typeface="Verdana" pitchFamily="34" charset="0"/>
              </a:rPr>
              <a:t>Ventaja para Expresar el</a:t>
            </a:r>
          </a:p>
          <a:p>
            <a:pPr marL="342900" indent="-342900" algn="ctr">
              <a:lnSpc>
                <a:spcPct val="80000"/>
              </a:lnSpc>
              <a:spcBef>
                <a:spcPct val="20000"/>
              </a:spcBef>
              <a:defRPr/>
            </a:pPr>
            <a:r>
              <a:rPr lang="es-PR" sz="1800" i="0">
                <a:solidFill>
                  <a:srgbClr val="000000"/>
                </a:solidFill>
                <a:latin typeface="Verdana" pitchFamily="34" charset="0"/>
              </a:rPr>
              <a:t>VO</a:t>
            </a:r>
            <a:r>
              <a:rPr lang="es-PR" sz="1800" i="0" baseline="-25000">
                <a:solidFill>
                  <a:srgbClr val="000000"/>
                </a:solidFill>
                <a:latin typeface="Verdana" pitchFamily="34" charset="0"/>
              </a:rPr>
              <a:t>2</a:t>
            </a:r>
            <a:r>
              <a:rPr lang="es-PR" sz="1800" i="0">
                <a:solidFill>
                  <a:srgbClr val="000000"/>
                </a:solidFill>
                <a:latin typeface="Verdana" pitchFamily="34" charset="0"/>
              </a:rPr>
              <a:t>máx</a:t>
            </a:r>
          </a:p>
          <a:p>
            <a:pPr marL="342900" indent="-342900" algn="ctr">
              <a:lnSpc>
                <a:spcPct val="80000"/>
              </a:lnSpc>
              <a:spcBef>
                <a:spcPct val="20000"/>
              </a:spcBef>
              <a:defRPr/>
            </a:pPr>
            <a:r>
              <a:rPr lang="es-PR" sz="1800" i="0">
                <a:solidFill>
                  <a:srgbClr val="000000"/>
                </a:solidFill>
                <a:latin typeface="Verdana" pitchFamily="34" charset="0"/>
              </a:rPr>
              <a:t>Relativo a la MC</a:t>
            </a:r>
            <a:endParaRPr lang="en-US" sz="1800" i="0" baseline="-25000">
              <a:solidFill>
                <a:srgbClr val="000000"/>
              </a:solidFill>
              <a:latin typeface="Verdana" pitchFamily="34" charset="0"/>
            </a:endParaRPr>
          </a:p>
        </p:txBody>
      </p:sp>
      <p:sp>
        <p:nvSpPr>
          <p:cNvPr id="177167" name="Line 19">
            <a:extLst>
              <a:ext uri="{FF2B5EF4-FFF2-40B4-BE49-F238E27FC236}">
                <a16:creationId xmlns:a16="http://schemas.microsoft.com/office/drawing/2014/main" id="{E9E32EF3-BF5C-48FD-9E1E-C913DF16BD18}"/>
              </a:ext>
            </a:extLst>
          </p:cNvPr>
          <p:cNvSpPr>
            <a:spLocks noChangeShapeType="1"/>
          </p:cNvSpPr>
          <p:nvPr/>
        </p:nvSpPr>
        <p:spPr bwMode="auto">
          <a:xfrm>
            <a:off x="4562475" y="48180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3238" name="Text Box 22">
            <a:extLst>
              <a:ext uri="{FF2B5EF4-FFF2-40B4-BE49-F238E27FC236}">
                <a16:creationId xmlns:a16="http://schemas.microsoft.com/office/drawing/2014/main" id="{38926B34-3A08-4E51-AA90-4BF184E611B2}"/>
              </a:ext>
            </a:extLst>
          </p:cNvPr>
          <p:cNvSpPr txBox="1">
            <a:spLocks noChangeArrowheads="1"/>
          </p:cNvSpPr>
          <p:nvPr/>
        </p:nvSpPr>
        <p:spPr bwMode="auto">
          <a:xfrm>
            <a:off x="541338" y="4999038"/>
            <a:ext cx="8148637" cy="1701800"/>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Permite una</a:t>
            </a:r>
          </a:p>
          <a:p>
            <a:pPr algn="ctr">
              <a:lnSpc>
                <a:spcPct val="80000"/>
              </a:lnSpc>
              <a:defRPr/>
            </a:pPr>
            <a:r>
              <a:rPr lang="en-US" sz="2200">
                <a:effectLst>
                  <a:outerShdw blurRad="38100" dist="38100" dir="2700000" algn="tl">
                    <a:srgbClr val="C0C0C0"/>
                  </a:outerShdw>
                </a:effectLst>
                <a:latin typeface="Arial" charset="0"/>
              </a:rPr>
              <a:t>Comparación más Precisa de</a:t>
            </a:r>
          </a:p>
          <a:p>
            <a:pPr algn="ctr">
              <a:lnSpc>
                <a:spcPct val="80000"/>
              </a:lnSpc>
              <a:defRPr/>
            </a:pPr>
            <a:r>
              <a:rPr lang="en-US" sz="2200">
                <a:effectLst>
                  <a:outerShdw blurRad="38100" dist="38100" dir="2700000" algn="tl">
                    <a:srgbClr val="C0C0C0"/>
                  </a:outerShdw>
                </a:effectLst>
                <a:latin typeface="Arial" charset="0"/>
              </a:rPr>
              <a:t>Individuos de Tamaños Diferentes</a:t>
            </a:r>
          </a:p>
          <a:p>
            <a:pPr algn="ctr">
              <a:lnSpc>
                <a:spcPct val="80000"/>
              </a:lnSpc>
              <a:defRPr/>
            </a:pPr>
            <a:r>
              <a:rPr lang="en-US" sz="2200">
                <a:effectLst>
                  <a:outerShdw blurRad="38100" dist="38100" dir="2700000" algn="tl">
                    <a:srgbClr val="C0C0C0"/>
                  </a:outerShdw>
                </a:effectLst>
                <a:latin typeface="Arial" charset="0"/>
              </a:rPr>
              <a:t>Que Participan en Deportes que Requieren</a:t>
            </a:r>
          </a:p>
          <a:p>
            <a:pPr algn="ctr">
              <a:lnSpc>
                <a:spcPct val="80000"/>
              </a:lnSpc>
              <a:defRPr/>
            </a:pPr>
            <a:r>
              <a:rPr lang="en-US" sz="2200">
                <a:effectLst>
                  <a:outerShdw blurRad="38100" dist="38100" dir="2700000" algn="tl">
                    <a:srgbClr val="C0C0C0"/>
                  </a:outerShdw>
                </a:effectLst>
                <a:latin typeface="Arial" charset="0"/>
              </a:rPr>
              <a:t>Soportar su Propia MC</a:t>
            </a:r>
          </a:p>
          <a:p>
            <a:pPr algn="ctr">
              <a:lnSpc>
                <a:spcPct val="80000"/>
              </a:lnSpc>
              <a:defRPr/>
            </a:pPr>
            <a:r>
              <a:rPr lang="en-US" sz="2200">
                <a:effectLst>
                  <a:outerShdw blurRad="38100" dist="38100" dir="2700000" algn="tl">
                    <a:srgbClr val="C0C0C0"/>
                  </a:outerShdw>
                </a:effectLst>
                <a:latin typeface="Arial" charset="0"/>
              </a:rPr>
              <a:t>(Ejemplo: Corredores Pedestres de Larga Distancia [CPLD])</a:t>
            </a:r>
            <a:endParaRPr lang="en-US" sz="2200" baseline="-25000">
              <a:effectLst>
                <a:outerShdw blurRad="38100" dist="38100" dir="2700000" algn="tl">
                  <a:srgbClr val="C0C0C0"/>
                </a:outerShdw>
              </a:effectLst>
              <a:latin typeface="Arial" charset="0"/>
            </a:endParaRPr>
          </a:p>
        </p:txBody>
      </p:sp>
      <p:sp>
        <p:nvSpPr>
          <p:cNvPr id="177169" name="Rectangle 23">
            <a:extLst>
              <a:ext uri="{FF2B5EF4-FFF2-40B4-BE49-F238E27FC236}">
                <a16:creationId xmlns:a16="http://schemas.microsoft.com/office/drawing/2014/main" id="{5C49E677-9EB5-47EC-9A4D-0BA885B25882}"/>
              </a:ext>
            </a:extLst>
          </p:cNvPr>
          <p:cNvSpPr>
            <a:spLocks noChangeArrowheads="1"/>
          </p:cNvSpPr>
          <p:nvPr/>
        </p:nvSpPr>
        <p:spPr bwMode="auto">
          <a:xfrm>
            <a:off x="3340100" y="2252663"/>
            <a:ext cx="2533650" cy="406400"/>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77170" name="Text Box 24">
            <a:extLst>
              <a:ext uri="{FF2B5EF4-FFF2-40B4-BE49-F238E27FC236}">
                <a16:creationId xmlns:a16="http://schemas.microsoft.com/office/drawing/2014/main" id="{B98FBF4F-FAA5-4BB6-908F-A4EFE2C77325}"/>
              </a:ext>
            </a:extLst>
          </p:cNvPr>
          <p:cNvSpPr txBox="1">
            <a:spLocks noChangeArrowheads="1"/>
          </p:cNvSpPr>
          <p:nvPr/>
        </p:nvSpPr>
        <p:spPr bwMode="auto">
          <a:xfrm>
            <a:off x="4586288" y="2651125"/>
            <a:ext cx="11176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900"/>
              <a:t>(Porque)</a:t>
            </a:r>
          </a:p>
        </p:txBody>
      </p:sp>
      <p:sp>
        <p:nvSpPr>
          <p:cNvPr id="393242" name="Rectangle 26">
            <a:extLst>
              <a:ext uri="{FF2B5EF4-FFF2-40B4-BE49-F238E27FC236}">
                <a16:creationId xmlns:a16="http://schemas.microsoft.com/office/drawing/2014/main" id="{59D0F9A7-D859-45DB-AB2B-4DBADD831502}"/>
              </a:ext>
            </a:extLst>
          </p:cNvPr>
          <p:cNvSpPr>
            <a:spLocks noChangeArrowheads="1"/>
          </p:cNvSpPr>
          <p:nvPr/>
        </p:nvSpPr>
        <p:spPr bwMode="auto">
          <a:xfrm>
            <a:off x="4059238" y="4116388"/>
            <a:ext cx="123825" cy="1889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1800" i="0">
                <a:solidFill>
                  <a:srgbClr val="000000"/>
                </a:solidFill>
                <a:latin typeface="Verdana" pitchFamily="34" charset="0"/>
              </a:rPr>
              <a:t>.</a:t>
            </a:r>
            <a:endParaRPr lang="en-US" sz="1800" i="0" baseline="-25000">
              <a:solidFill>
                <a:srgbClr val="000000"/>
              </a:solidFill>
              <a:latin typeface="Verdana" pitchFamily="34" charset="0"/>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8" name="Picture 2" descr="Contents">
            <a:extLst>
              <a:ext uri="{FF2B5EF4-FFF2-40B4-BE49-F238E27FC236}">
                <a16:creationId xmlns:a16="http://schemas.microsoft.com/office/drawing/2014/main" id="{EE04B3AA-35F7-4F5A-8479-C24665E7B3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8179" name="Group 7">
            <a:extLst>
              <a:ext uri="{FF2B5EF4-FFF2-40B4-BE49-F238E27FC236}">
                <a16:creationId xmlns:a16="http://schemas.microsoft.com/office/drawing/2014/main" id="{2F79E11D-916B-4169-BECF-099CEB95838E}"/>
              </a:ext>
            </a:extLst>
          </p:cNvPr>
          <p:cNvGrpSpPr>
            <a:grpSpLocks/>
          </p:cNvGrpSpPr>
          <p:nvPr/>
        </p:nvGrpSpPr>
        <p:grpSpPr bwMode="auto">
          <a:xfrm>
            <a:off x="276225" y="-73025"/>
            <a:ext cx="8867775" cy="942975"/>
            <a:chOff x="174" y="-46"/>
            <a:chExt cx="5586" cy="594"/>
          </a:xfrm>
        </p:grpSpPr>
        <p:sp>
          <p:nvSpPr>
            <p:cNvPr id="178189" name="Text Box 8">
              <a:extLst>
                <a:ext uri="{FF2B5EF4-FFF2-40B4-BE49-F238E27FC236}">
                  <a16:creationId xmlns:a16="http://schemas.microsoft.com/office/drawing/2014/main" id="{4094F7EF-A0D2-43D2-9681-C8A972E2DB25}"/>
                </a:ext>
              </a:extLst>
            </p:cNvPr>
            <p:cNvSpPr txBox="1">
              <a:spLocks noChangeArrowheads="1"/>
            </p:cNvSpPr>
            <p:nvPr/>
          </p:nvSpPr>
          <p:spPr bwMode="auto">
            <a:xfrm>
              <a:off x="174" y="164"/>
              <a:ext cx="5586"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de Oxígeno Máximo (VO</a:t>
              </a:r>
              <a:r>
                <a:rPr lang="en-US" altLang="en-US" sz="3400" i="0" baseline="-25000">
                  <a:solidFill>
                    <a:schemeClr val="accent2"/>
                  </a:solidFill>
                  <a:latin typeface="Arial" panose="020B0604020202020204" pitchFamily="34" charset="0"/>
                </a:rPr>
                <a:t>2</a:t>
              </a:r>
              <a:r>
                <a:rPr lang="en-US" altLang="en-US" sz="3400" i="0">
                  <a:solidFill>
                    <a:schemeClr val="accent2"/>
                  </a:solidFill>
                  <a:latin typeface="Arial" panose="020B0604020202020204" pitchFamily="34" charset="0"/>
                </a:rPr>
                <a:t>max)</a:t>
              </a:r>
            </a:p>
          </p:txBody>
        </p:sp>
        <p:sp>
          <p:nvSpPr>
            <p:cNvPr id="178190" name="Text Box 9">
              <a:extLst>
                <a:ext uri="{FF2B5EF4-FFF2-40B4-BE49-F238E27FC236}">
                  <a16:creationId xmlns:a16="http://schemas.microsoft.com/office/drawing/2014/main" id="{1A69C4C8-B7F9-431C-A180-B7DE2A0554FF}"/>
                </a:ext>
              </a:extLst>
            </p:cNvPr>
            <p:cNvSpPr txBox="1">
              <a:spLocks noChangeArrowheads="1"/>
            </p:cNvSpPr>
            <p:nvPr/>
          </p:nvSpPr>
          <p:spPr bwMode="auto">
            <a:xfrm>
              <a:off x="4274" y="-46"/>
              <a:ext cx="14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3400" i="0">
                  <a:solidFill>
                    <a:schemeClr val="accent2"/>
                  </a:solidFill>
                  <a:latin typeface="Arial" panose="020B0604020202020204" pitchFamily="34" charset="0"/>
                </a:rPr>
                <a:t>.</a:t>
              </a:r>
            </a:p>
          </p:txBody>
        </p:sp>
      </p:grpSp>
      <p:sp>
        <p:nvSpPr>
          <p:cNvPr id="178180" name="Line 10">
            <a:extLst>
              <a:ext uri="{FF2B5EF4-FFF2-40B4-BE49-F238E27FC236}">
                <a16:creationId xmlns:a16="http://schemas.microsoft.com/office/drawing/2014/main" id="{61C4EC50-067F-404E-9735-5CDF55C6348D}"/>
              </a:ext>
            </a:extLst>
          </p:cNvPr>
          <p:cNvSpPr>
            <a:spLocks noChangeShapeType="1"/>
          </p:cNvSpPr>
          <p:nvPr/>
        </p:nvSpPr>
        <p:spPr bwMode="auto">
          <a:xfrm>
            <a:off x="4645025" y="2109788"/>
            <a:ext cx="0" cy="896937"/>
          </a:xfrm>
          <a:prstGeom prst="line">
            <a:avLst/>
          </a:prstGeom>
          <a:noFill/>
          <a:ln w="228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78181" name="Group 20">
            <a:extLst>
              <a:ext uri="{FF2B5EF4-FFF2-40B4-BE49-F238E27FC236}">
                <a16:creationId xmlns:a16="http://schemas.microsoft.com/office/drawing/2014/main" id="{53A12DF1-11D0-49E2-88D4-C37B81E39F4A}"/>
              </a:ext>
            </a:extLst>
          </p:cNvPr>
          <p:cNvGrpSpPr>
            <a:grpSpLocks/>
          </p:cNvGrpSpPr>
          <p:nvPr/>
        </p:nvGrpSpPr>
        <p:grpSpPr bwMode="auto">
          <a:xfrm>
            <a:off x="682625" y="1201738"/>
            <a:ext cx="8174038" cy="868362"/>
            <a:chOff x="302" y="757"/>
            <a:chExt cx="5149" cy="547"/>
          </a:xfrm>
        </p:grpSpPr>
        <p:sp>
          <p:nvSpPr>
            <p:cNvPr id="395276" name="Rectangle 12">
              <a:extLst>
                <a:ext uri="{FF2B5EF4-FFF2-40B4-BE49-F238E27FC236}">
                  <a16:creationId xmlns:a16="http://schemas.microsoft.com/office/drawing/2014/main" id="{7102ECF8-A164-445A-9B05-0EEA55DAE860}"/>
                </a:ext>
              </a:extLst>
            </p:cNvPr>
            <p:cNvSpPr>
              <a:spLocks noChangeArrowheads="1"/>
            </p:cNvSpPr>
            <p:nvPr/>
          </p:nvSpPr>
          <p:spPr bwMode="auto">
            <a:xfrm>
              <a:off x="302" y="757"/>
              <a:ext cx="5149" cy="54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CONSUMO DE OXÍGENO MÁXIMO</a:t>
              </a:r>
            </a:p>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(VO</a:t>
              </a:r>
              <a:r>
                <a:rPr lang="en-US" sz="3300" i="0" baseline="-25000">
                  <a:effectLst>
                    <a:outerShdw blurRad="38100" dist="38100" dir="2700000" algn="tl">
                      <a:srgbClr val="C0C0C0"/>
                    </a:outerShdw>
                  </a:effectLst>
                  <a:latin typeface="Arial Black" pitchFamily="34" charset="0"/>
                </a:rPr>
                <a:t>2</a:t>
              </a:r>
              <a:r>
                <a:rPr lang="en-US" sz="3300" i="0">
                  <a:effectLst>
                    <a:outerShdw blurRad="38100" dist="38100" dir="2700000" algn="tl">
                      <a:srgbClr val="C0C0C0"/>
                    </a:outerShdw>
                  </a:effectLst>
                  <a:latin typeface="Arial Black" pitchFamily="34" charset="0"/>
                </a:rPr>
                <a:t>máx)</a:t>
              </a:r>
              <a:endParaRPr lang="en-US" sz="3300">
                <a:effectLst>
                  <a:outerShdw blurRad="38100" dist="38100" dir="2700000" algn="tl">
                    <a:srgbClr val="C0C0C0"/>
                  </a:outerShdw>
                </a:effectLst>
                <a:latin typeface="Arial Black" pitchFamily="34" charset="0"/>
              </a:endParaRPr>
            </a:p>
          </p:txBody>
        </p:sp>
        <p:sp>
          <p:nvSpPr>
            <p:cNvPr id="395277" name="Rectangle 13">
              <a:extLst>
                <a:ext uri="{FF2B5EF4-FFF2-40B4-BE49-F238E27FC236}">
                  <a16:creationId xmlns:a16="http://schemas.microsoft.com/office/drawing/2014/main" id="{E79199C4-6F18-4A2E-9AC8-5FC81C1D838F}"/>
                </a:ext>
              </a:extLst>
            </p:cNvPr>
            <p:cNvSpPr>
              <a:spLocks noChangeArrowheads="1"/>
            </p:cNvSpPr>
            <p:nvPr/>
          </p:nvSpPr>
          <p:spPr bwMode="auto">
            <a:xfrm>
              <a:off x="2318" y="910"/>
              <a:ext cx="127" cy="18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800" i="0">
                  <a:effectLst>
                    <a:outerShdw blurRad="38100" dist="38100" dir="2700000" algn="tl">
                      <a:srgbClr val="C0C0C0"/>
                    </a:outerShdw>
                  </a:effectLst>
                  <a:latin typeface="Arial Black" pitchFamily="34" charset="0"/>
                </a:rPr>
                <a:t>.</a:t>
              </a:r>
              <a:endParaRPr lang="en-US" sz="1800">
                <a:effectLst>
                  <a:outerShdw blurRad="38100" dist="38100" dir="2700000" algn="tl">
                    <a:srgbClr val="C0C0C0"/>
                  </a:outerShdw>
                </a:effectLst>
                <a:latin typeface="Arial Black" pitchFamily="34" charset="0"/>
              </a:endParaRPr>
            </a:p>
          </p:txBody>
        </p:sp>
      </p:grpSp>
      <p:sp>
        <p:nvSpPr>
          <p:cNvPr id="395279" name="Rectangle 15">
            <a:extLst>
              <a:ext uri="{FF2B5EF4-FFF2-40B4-BE49-F238E27FC236}">
                <a16:creationId xmlns:a16="http://schemas.microsoft.com/office/drawing/2014/main" id="{76ADC290-B24B-4EBE-9ED9-733C1346FF42}"/>
              </a:ext>
            </a:extLst>
          </p:cNvPr>
          <p:cNvSpPr>
            <a:spLocks noChangeArrowheads="1"/>
          </p:cNvSpPr>
          <p:nvPr/>
        </p:nvSpPr>
        <p:spPr bwMode="auto">
          <a:xfrm>
            <a:off x="1228725" y="2905125"/>
            <a:ext cx="7085013" cy="12144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Deportes que NO Requieren</a:t>
            </a:r>
          </a:p>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Soportar su MC</a:t>
            </a:r>
          </a:p>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(Ejemplos: Natación, Ciclismo)</a:t>
            </a:r>
          </a:p>
        </p:txBody>
      </p:sp>
      <p:sp>
        <p:nvSpPr>
          <p:cNvPr id="178183" name="Line 21">
            <a:extLst>
              <a:ext uri="{FF2B5EF4-FFF2-40B4-BE49-F238E27FC236}">
                <a16:creationId xmlns:a16="http://schemas.microsoft.com/office/drawing/2014/main" id="{47651836-5428-410E-8A49-347F48DDABE4}"/>
              </a:ext>
            </a:extLst>
          </p:cNvPr>
          <p:cNvSpPr>
            <a:spLocks noChangeShapeType="1"/>
          </p:cNvSpPr>
          <p:nvPr/>
        </p:nvSpPr>
        <p:spPr bwMode="auto">
          <a:xfrm>
            <a:off x="4657725" y="4052888"/>
            <a:ext cx="0" cy="896937"/>
          </a:xfrm>
          <a:prstGeom prst="line">
            <a:avLst/>
          </a:prstGeom>
          <a:noFill/>
          <a:ln w="228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78184" name="Group 23">
            <a:extLst>
              <a:ext uri="{FF2B5EF4-FFF2-40B4-BE49-F238E27FC236}">
                <a16:creationId xmlns:a16="http://schemas.microsoft.com/office/drawing/2014/main" id="{A209736B-AF6B-4485-A587-E68CA3277B36}"/>
              </a:ext>
            </a:extLst>
          </p:cNvPr>
          <p:cNvGrpSpPr>
            <a:grpSpLocks/>
          </p:cNvGrpSpPr>
          <p:nvPr/>
        </p:nvGrpSpPr>
        <p:grpSpPr bwMode="auto">
          <a:xfrm>
            <a:off x="2347913" y="4945063"/>
            <a:ext cx="4667250" cy="1822450"/>
            <a:chOff x="1479" y="3099"/>
            <a:chExt cx="2940" cy="1148"/>
          </a:xfrm>
        </p:grpSpPr>
        <p:sp>
          <p:nvSpPr>
            <p:cNvPr id="395282" name="Rectangle 18">
              <a:extLst>
                <a:ext uri="{FF2B5EF4-FFF2-40B4-BE49-F238E27FC236}">
                  <a16:creationId xmlns:a16="http://schemas.microsoft.com/office/drawing/2014/main" id="{BD6CC2A0-3949-496F-9BAA-D5FC4F0B08BC}"/>
                </a:ext>
              </a:extLst>
            </p:cNvPr>
            <p:cNvSpPr>
              <a:spLocks noChangeArrowheads="1"/>
            </p:cNvSpPr>
            <p:nvPr/>
          </p:nvSpPr>
          <p:spPr bwMode="auto">
            <a:xfrm>
              <a:off x="1479" y="3099"/>
              <a:ext cx="2940" cy="114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La Tolerancia Posee una </a:t>
              </a:r>
            </a:p>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Relación más Estrecha</a:t>
              </a:r>
            </a:p>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con el</a:t>
              </a:r>
            </a:p>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VO</a:t>
              </a:r>
              <a:r>
                <a:rPr lang="es-PR" sz="2900" i="0" baseline="-25000">
                  <a:solidFill>
                    <a:srgbClr val="000000"/>
                  </a:solidFill>
                  <a:effectLst>
                    <a:outerShdw blurRad="38100" dist="38100" dir="2700000" algn="tl">
                      <a:srgbClr val="C0C0C0"/>
                    </a:outerShdw>
                  </a:effectLst>
                  <a:latin typeface="Arial" charset="0"/>
                </a:rPr>
                <a:t>2</a:t>
              </a:r>
              <a:r>
                <a:rPr lang="es-PR" sz="2900" i="0">
                  <a:solidFill>
                    <a:srgbClr val="000000"/>
                  </a:solidFill>
                  <a:effectLst>
                    <a:outerShdw blurRad="38100" dist="38100" dir="2700000" algn="tl">
                      <a:srgbClr val="C0C0C0"/>
                    </a:outerShdw>
                  </a:effectLst>
                  <a:latin typeface="Arial" charset="0"/>
                </a:rPr>
                <a:t>máx Absoluto</a:t>
              </a:r>
            </a:p>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(L ∙ min</a:t>
              </a:r>
              <a:r>
                <a:rPr lang="es-PR" sz="3200" i="0" baseline="30000">
                  <a:effectLst>
                    <a:outerShdw blurRad="38100" dist="38100" dir="2700000" algn="tl">
                      <a:srgbClr val="C0C0C0"/>
                    </a:outerShdw>
                  </a:effectLst>
                  <a:latin typeface="Arial" charset="0"/>
                </a:rPr>
                <a:t>-</a:t>
              </a:r>
              <a:r>
                <a:rPr lang="es-PR" sz="2900" i="0" baseline="30000">
                  <a:solidFill>
                    <a:srgbClr val="000000"/>
                  </a:solidFill>
                  <a:effectLst>
                    <a:outerShdw blurRad="38100" dist="38100" dir="2700000" algn="tl">
                      <a:srgbClr val="C0C0C0"/>
                    </a:outerShdw>
                  </a:effectLst>
                  <a:latin typeface="Arial" charset="0"/>
                </a:rPr>
                <a:t>1</a:t>
              </a:r>
              <a:r>
                <a:rPr lang="es-PR" sz="2900" i="0">
                  <a:solidFill>
                    <a:srgbClr val="000000"/>
                  </a:solidFill>
                  <a:effectLst>
                    <a:outerShdw blurRad="38100" dist="38100" dir="2700000" algn="tl">
                      <a:srgbClr val="C0C0C0"/>
                    </a:outerShdw>
                  </a:effectLst>
                  <a:latin typeface="Arial" charset="0"/>
                </a:rPr>
                <a:t>)</a:t>
              </a:r>
              <a:endParaRPr lang="en-US" sz="2900" i="0">
                <a:solidFill>
                  <a:srgbClr val="000000"/>
                </a:solidFill>
                <a:effectLst>
                  <a:outerShdw blurRad="38100" dist="38100" dir="2700000" algn="tl">
                    <a:srgbClr val="C0C0C0"/>
                  </a:outerShdw>
                </a:effectLst>
                <a:latin typeface="Arial" charset="0"/>
              </a:endParaRPr>
            </a:p>
          </p:txBody>
        </p:sp>
        <p:sp>
          <p:nvSpPr>
            <p:cNvPr id="395286" name="Rectangle 22">
              <a:extLst>
                <a:ext uri="{FF2B5EF4-FFF2-40B4-BE49-F238E27FC236}">
                  <a16:creationId xmlns:a16="http://schemas.microsoft.com/office/drawing/2014/main" id="{2FB11207-C96E-4940-984D-CCB12373082E}"/>
                </a:ext>
              </a:extLst>
            </p:cNvPr>
            <p:cNvSpPr>
              <a:spLocks noChangeArrowheads="1"/>
            </p:cNvSpPr>
            <p:nvPr/>
          </p:nvSpPr>
          <p:spPr bwMode="auto">
            <a:xfrm>
              <a:off x="1935" y="3577"/>
              <a:ext cx="223" cy="159"/>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t>
              </a:r>
              <a:endParaRPr lang="en-US" sz="2900" i="0">
                <a:solidFill>
                  <a:srgbClr val="000000"/>
                </a:solidFill>
                <a:effectLst>
                  <a:outerShdw blurRad="38100" dist="38100" dir="2700000" algn="tl">
                    <a:srgbClr val="C0C0C0"/>
                  </a:outerShdw>
                </a:effectLst>
                <a:latin typeface="Arial" charset="0"/>
              </a:endParaRPr>
            </a:p>
          </p:txBody>
        </p:sp>
      </p:gr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2" name="Picture 2" descr="Contents">
            <a:extLst>
              <a:ext uri="{FF2B5EF4-FFF2-40B4-BE49-F238E27FC236}">
                <a16:creationId xmlns:a16="http://schemas.microsoft.com/office/drawing/2014/main" id="{5A85C65A-4961-4F1E-9D10-7325E6D9FC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5" name="Text Box 3">
            <a:extLst>
              <a:ext uri="{FF2B5EF4-FFF2-40B4-BE49-F238E27FC236}">
                <a16:creationId xmlns:a16="http://schemas.microsoft.com/office/drawing/2014/main" id="{4AA6300B-CE55-41C8-8095-3EBADB5B32E1}"/>
              </a:ext>
            </a:extLst>
          </p:cNvPr>
          <p:cNvSpPr txBox="1">
            <a:spLocks noChangeArrowheads="1"/>
          </p:cNvSpPr>
          <p:nvPr/>
        </p:nvSpPr>
        <p:spPr bwMode="auto">
          <a:xfrm>
            <a:off x="609600" y="1631950"/>
            <a:ext cx="80772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Límite superior de la habilidad de una persona para aumentar el consumo de oxígeno.</a:t>
            </a:r>
          </a:p>
        </p:txBody>
      </p:sp>
      <p:sp>
        <p:nvSpPr>
          <p:cNvPr id="54276" name="Text Box 4">
            <a:extLst>
              <a:ext uri="{FF2B5EF4-FFF2-40B4-BE49-F238E27FC236}">
                <a16:creationId xmlns:a16="http://schemas.microsoft.com/office/drawing/2014/main" id="{A9EC3220-7EB1-46D8-AC76-5FF9F0E42C5A}"/>
              </a:ext>
            </a:extLst>
          </p:cNvPr>
          <p:cNvSpPr txBox="1">
            <a:spLocks noChangeArrowheads="1"/>
          </p:cNvSpPr>
          <p:nvPr/>
        </p:nvSpPr>
        <p:spPr bwMode="auto">
          <a:xfrm>
            <a:off x="609600" y="2465388"/>
            <a:ext cx="80772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Buen indicador de tolerancia cardiorrespiratoria y aptitud aeróbica.</a:t>
            </a:r>
          </a:p>
        </p:txBody>
      </p:sp>
      <p:sp>
        <p:nvSpPr>
          <p:cNvPr id="54277" name="Text Box 5">
            <a:extLst>
              <a:ext uri="{FF2B5EF4-FFF2-40B4-BE49-F238E27FC236}">
                <a16:creationId xmlns:a16="http://schemas.microsoft.com/office/drawing/2014/main" id="{03879FAD-4BA7-4C8C-9AA8-6BE164AF3398}"/>
              </a:ext>
            </a:extLst>
          </p:cNvPr>
          <p:cNvSpPr txBox="1">
            <a:spLocks noChangeArrowheads="1"/>
          </p:cNvSpPr>
          <p:nvPr/>
        </p:nvSpPr>
        <p:spPr bwMode="auto">
          <a:xfrm>
            <a:off x="609600" y="4524375"/>
            <a:ext cx="8077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Expresado relativo a la masa (peso) corporal, es decir, en mL de O</a:t>
            </a:r>
            <a:r>
              <a:rPr lang="en-US" altLang="en-US" sz="2400" b="0" i="0" baseline="-25000">
                <a:latin typeface="Arial" panose="020B0604020202020204" pitchFamily="34" charset="0"/>
              </a:rPr>
              <a:t>2</a:t>
            </a:r>
            <a:r>
              <a:rPr lang="en-US" altLang="en-US" sz="2400" b="0" i="0">
                <a:latin typeface="Arial" panose="020B0604020202020204" pitchFamily="34" charset="0"/>
              </a:rPr>
              <a:t> consumido por kg de masa corporal por min (mL · kg</a:t>
            </a:r>
            <a:r>
              <a:rPr lang="en-US" altLang="en-US" sz="2400" b="0" i="0" baseline="30000">
                <a:latin typeface="Arial" panose="020B0604020202020204" pitchFamily="34" charset="0"/>
              </a:rPr>
              <a:t>-1</a:t>
            </a:r>
            <a:r>
              <a:rPr lang="en-US" altLang="en-US" sz="2400" b="0" i="0">
                <a:latin typeface="Arial" panose="020B0604020202020204" pitchFamily="34" charset="0"/>
              </a:rPr>
              <a:t> · min</a:t>
            </a:r>
            <a:r>
              <a:rPr lang="en-US" altLang="en-US" sz="2400" b="0" i="0" baseline="30000">
                <a:latin typeface="Arial" panose="020B0604020202020204" pitchFamily="34" charset="0"/>
              </a:rPr>
              <a:t>-1</a:t>
            </a:r>
            <a:r>
              <a:rPr lang="en-US" altLang="en-US" sz="2400" b="0" i="0">
                <a:latin typeface="Arial" panose="020B0604020202020204" pitchFamily="34" charset="0"/>
              </a:rPr>
              <a:t>).</a:t>
            </a:r>
          </a:p>
        </p:txBody>
      </p:sp>
      <p:sp>
        <p:nvSpPr>
          <p:cNvPr id="54278" name="Text Box 6">
            <a:extLst>
              <a:ext uri="{FF2B5EF4-FFF2-40B4-BE49-F238E27FC236}">
                <a16:creationId xmlns:a16="http://schemas.microsoft.com/office/drawing/2014/main" id="{D5392348-1B66-4A79-BC3B-9BF2016D4C22}"/>
              </a:ext>
            </a:extLst>
          </p:cNvPr>
          <p:cNvSpPr txBox="1">
            <a:spLocks noChangeArrowheads="1"/>
          </p:cNvSpPr>
          <p:nvPr/>
        </p:nvSpPr>
        <p:spPr bwMode="auto">
          <a:xfrm>
            <a:off x="609600" y="3289300"/>
            <a:ext cx="8077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Varía según el género (sexo), tamaño corporal, edad y se encuentra altamente influenciado por el nivel del entrenamiento aeróbico.</a:t>
            </a:r>
          </a:p>
        </p:txBody>
      </p:sp>
      <p:grpSp>
        <p:nvGrpSpPr>
          <p:cNvPr id="179207" name="Group 10">
            <a:extLst>
              <a:ext uri="{FF2B5EF4-FFF2-40B4-BE49-F238E27FC236}">
                <a16:creationId xmlns:a16="http://schemas.microsoft.com/office/drawing/2014/main" id="{DC453C28-865F-43EC-9E83-E46B9FB958FD}"/>
              </a:ext>
            </a:extLst>
          </p:cNvPr>
          <p:cNvGrpSpPr>
            <a:grpSpLocks/>
          </p:cNvGrpSpPr>
          <p:nvPr/>
        </p:nvGrpSpPr>
        <p:grpSpPr bwMode="auto">
          <a:xfrm>
            <a:off x="276225" y="-73025"/>
            <a:ext cx="8867775" cy="942975"/>
            <a:chOff x="174" y="-46"/>
            <a:chExt cx="5586" cy="594"/>
          </a:xfrm>
        </p:grpSpPr>
        <p:sp>
          <p:nvSpPr>
            <p:cNvPr id="179208" name="Text Box 8">
              <a:extLst>
                <a:ext uri="{FF2B5EF4-FFF2-40B4-BE49-F238E27FC236}">
                  <a16:creationId xmlns:a16="http://schemas.microsoft.com/office/drawing/2014/main" id="{F6C3B7E0-0993-4DB7-830A-40C2A7C70ECD}"/>
                </a:ext>
              </a:extLst>
            </p:cNvPr>
            <p:cNvSpPr txBox="1">
              <a:spLocks noChangeArrowheads="1"/>
            </p:cNvSpPr>
            <p:nvPr/>
          </p:nvSpPr>
          <p:spPr bwMode="auto">
            <a:xfrm>
              <a:off x="174" y="164"/>
              <a:ext cx="5586"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de Oxígeno Máximo (VO</a:t>
              </a:r>
              <a:r>
                <a:rPr lang="en-US" altLang="en-US" sz="3400" i="0" baseline="-25000">
                  <a:solidFill>
                    <a:schemeClr val="accent2"/>
                  </a:solidFill>
                  <a:latin typeface="Arial" panose="020B0604020202020204" pitchFamily="34" charset="0"/>
                </a:rPr>
                <a:t>2</a:t>
              </a:r>
              <a:r>
                <a:rPr lang="en-US" altLang="en-US" sz="3400" i="0">
                  <a:solidFill>
                    <a:schemeClr val="accent2"/>
                  </a:solidFill>
                  <a:latin typeface="Arial" panose="020B0604020202020204" pitchFamily="34" charset="0"/>
                </a:rPr>
                <a:t>max)</a:t>
              </a:r>
            </a:p>
          </p:txBody>
        </p:sp>
        <p:sp>
          <p:nvSpPr>
            <p:cNvPr id="179209" name="Text Box 9">
              <a:extLst>
                <a:ext uri="{FF2B5EF4-FFF2-40B4-BE49-F238E27FC236}">
                  <a16:creationId xmlns:a16="http://schemas.microsoft.com/office/drawing/2014/main" id="{04CA22CC-DFF6-41FA-8358-CE04CD4CAD9D}"/>
                </a:ext>
              </a:extLst>
            </p:cNvPr>
            <p:cNvSpPr txBox="1">
              <a:spLocks noChangeArrowheads="1"/>
            </p:cNvSpPr>
            <p:nvPr/>
          </p:nvSpPr>
          <p:spPr bwMode="auto">
            <a:xfrm>
              <a:off x="4274" y="-46"/>
              <a:ext cx="14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3400" i="0">
                  <a:solidFill>
                    <a:schemeClr val="accent2"/>
                  </a:solidFill>
                  <a:latin typeface="Arial" panose="020B0604020202020204" pitchFamily="34" charset="0"/>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Effect transition="in" filter="wipe(left)">
                                      <p:cBhvr>
                                        <p:cTn id="7" dur="500"/>
                                        <p:tgtEl>
                                          <p:spTgt spid="5427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4276"/>
                                        </p:tgtEl>
                                        <p:attrNameLst>
                                          <p:attrName>style.visibility</p:attrName>
                                        </p:attrNameLst>
                                      </p:cBhvr>
                                      <p:to>
                                        <p:strVal val="visible"/>
                                      </p:to>
                                    </p:set>
                                    <p:animEffect transition="in" filter="wipe(left)">
                                      <p:cBhvr>
                                        <p:cTn id="12" dur="500"/>
                                        <p:tgtEl>
                                          <p:spTgt spid="5427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4278"/>
                                        </p:tgtEl>
                                        <p:attrNameLst>
                                          <p:attrName>style.visibility</p:attrName>
                                        </p:attrNameLst>
                                      </p:cBhvr>
                                      <p:to>
                                        <p:strVal val="visible"/>
                                      </p:to>
                                    </p:set>
                                    <p:animEffect transition="in" filter="wipe(left)">
                                      <p:cBhvr>
                                        <p:cTn id="17" dur="500"/>
                                        <p:tgtEl>
                                          <p:spTgt spid="542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4277"/>
                                        </p:tgtEl>
                                        <p:attrNameLst>
                                          <p:attrName>style.visibility</p:attrName>
                                        </p:attrNameLst>
                                      </p:cBhvr>
                                      <p:to>
                                        <p:strVal val="visible"/>
                                      </p:to>
                                    </p:set>
                                    <p:animEffect transition="in" filter="wipe(left)">
                                      <p:cBhvr>
                                        <p:cTn id="22" dur="500"/>
                                        <p:tgtEl>
                                          <p:spTgt spid="54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utoUpdateAnimBg="0"/>
      <p:bldP spid="54276" grpId="0" autoUpdateAnimBg="0"/>
      <p:bldP spid="54277" grpId="0" autoUpdateAnimBg="0"/>
      <p:bldP spid="54278" grpId="0"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6" name="Picture 2" descr="Contents">
            <a:extLst>
              <a:ext uri="{FF2B5EF4-FFF2-40B4-BE49-F238E27FC236}">
                <a16:creationId xmlns:a16="http://schemas.microsoft.com/office/drawing/2014/main" id="{6EB8DFC6-59A5-4D3A-9BDD-3835F51768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987" name="Rectangle 3">
            <a:extLst>
              <a:ext uri="{FF2B5EF4-FFF2-40B4-BE49-F238E27FC236}">
                <a16:creationId xmlns:a16="http://schemas.microsoft.com/office/drawing/2014/main" id="{6A0B6BB1-77AD-48BD-AA1C-C5715FE4B18C}"/>
              </a:ext>
            </a:extLst>
          </p:cNvPr>
          <p:cNvSpPr>
            <a:spLocks noChangeArrowheads="1"/>
          </p:cNvSpPr>
          <p:nvPr/>
        </p:nvSpPr>
        <p:spPr bwMode="auto">
          <a:xfrm>
            <a:off x="1922463" y="2284413"/>
            <a:ext cx="5326062" cy="5365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Atletas Elites</a:t>
            </a:r>
          </a:p>
        </p:txBody>
      </p:sp>
      <p:sp>
        <p:nvSpPr>
          <p:cNvPr id="425990" name="Rectangle 6">
            <a:extLst>
              <a:ext uri="{FF2B5EF4-FFF2-40B4-BE49-F238E27FC236}">
                <a16:creationId xmlns:a16="http://schemas.microsoft.com/office/drawing/2014/main" id="{139140B8-5BFA-4C6B-9ABE-0F6721B6EB63}"/>
              </a:ext>
            </a:extLst>
          </p:cNvPr>
          <p:cNvSpPr>
            <a:spLocks noChangeArrowheads="1"/>
          </p:cNvSpPr>
          <p:nvPr/>
        </p:nvSpPr>
        <p:spPr bwMode="auto">
          <a:xfrm>
            <a:off x="3548063" y="2976563"/>
            <a:ext cx="1960562" cy="5857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Valores</a:t>
            </a:r>
          </a:p>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Relativos</a:t>
            </a:r>
            <a:endParaRPr lang="en-US" sz="2500" i="0" baseline="-25000">
              <a:solidFill>
                <a:srgbClr val="000000"/>
              </a:solidFill>
              <a:effectLst>
                <a:outerShdw blurRad="38100" dist="38100" dir="2700000" algn="tl">
                  <a:srgbClr val="C0C0C0"/>
                </a:outerShdw>
              </a:effectLst>
              <a:latin typeface="Arial" charset="0"/>
            </a:endParaRPr>
          </a:p>
        </p:txBody>
      </p:sp>
      <p:sp>
        <p:nvSpPr>
          <p:cNvPr id="180229" name="Text Box 13">
            <a:extLst>
              <a:ext uri="{FF2B5EF4-FFF2-40B4-BE49-F238E27FC236}">
                <a16:creationId xmlns:a16="http://schemas.microsoft.com/office/drawing/2014/main" id="{ABE440BD-8367-4FE6-BA7C-8329B37CA034}"/>
              </a:ext>
            </a:extLst>
          </p:cNvPr>
          <p:cNvSpPr txBox="1">
            <a:spLocks noChangeArrowheads="1"/>
          </p:cNvSpPr>
          <p:nvPr/>
        </p:nvSpPr>
        <p:spPr bwMode="auto">
          <a:xfrm>
            <a:off x="6030913" y="5872163"/>
            <a:ext cx="29051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400" i="0">
                <a:latin typeface="Arial" panose="020B0604020202020204" pitchFamily="34" charset="0"/>
              </a:rPr>
              <a:t>74 mL ∙ kg</a:t>
            </a:r>
            <a:r>
              <a:rPr lang="en-US" altLang="en-US" sz="2400" i="0" baseline="30000">
                <a:latin typeface="Arial" panose="020B0604020202020204" pitchFamily="34" charset="0"/>
              </a:rPr>
              <a:t>-1</a:t>
            </a:r>
            <a:r>
              <a:rPr lang="en-US" altLang="en-US" sz="2400" i="0">
                <a:latin typeface="Arial" panose="020B0604020202020204" pitchFamily="34" charset="0"/>
              </a:rPr>
              <a:t> ∙ min</a:t>
            </a:r>
            <a:r>
              <a:rPr lang="en-US" altLang="en-US" sz="2400" i="0" baseline="30000">
                <a:latin typeface="Arial" panose="020B0604020202020204" pitchFamily="34" charset="0"/>
              </a:rPr>
              <a:t>-1</a:t>
            </a:r>
          </a:p>
        </p:txBody>
      </p:sp>
      <p:sp>
        <p:nvSpPr>
          <p:cNvPr id="180230" name="Text Box 15">
            <a:extLst>
              <a:ext uri="{FF2B5EF4-FFF2-40B4-BE49-F238E27FC236}">
                <a16:creationId xmlns:a16="http://schemas.microsoft.com/office/drawing/2014/main" id="{223C4891-0C04-4F6B-8F72-34E138AAB4A4}"/>
              </a:ext>
            </a:extLst>
          </p:cNvPr>
          <p:cNvSpPr txBox="1">
            <a:spLocks noChangeArrowheads="1"/>
          </p:cNvSpPr>
          <p:nvPr/>
        </p:nvSpPr>
        <p:spPr bwMode="auto">
          <a:xfrm>
            <a:off x="6634163" y="3719513"/>
            <a:ext cx="17049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400" i="0">
                <a:latin typeface="Verdana" panose="020B0604030504040204" pitchFamily="34" charset="0"/>
              </a:rPr>
              <a:t>Mujeres</a:t>
            </a:r>
            <a:endParaRPr lang="en-US" altLang="en-US" sz="2400" i="0" baseline="-25000">
              <a:latin typeface="Verdana" panose="020B0604030504040204" pitchFamily="34" charset="0"/>
            </a:endParaRPr>
          </a:p>
        </p:txBody>
      </p:sp>
      <p:sp>
        <p:nvSpPr>
          <p:cNvPr id="180231" name="Freeform 16">
            <a:extLst>
              <a:ext uri="{FF2B5EF4-FFF2-40B4-BE49-F238E27FC236}">
                <a16:creationId xmlns:a16="http://schemas.microsoft.com/office/drawing/2014/main" id="{0B7941A5-F5D7-4C80-B59F-D99BE3F8F297}"/>
              </a:ext>
            </a:extLst>
          </p:cNvPr>
          <p:cNvSpPr>
            <a:spLocks/>
          </p:cNvSpPr>
          <p:nvPr/>
        </p:nvSpPr>
        <p:spPr bwMode="auto">
          <a:xfrm flipH="1">
            <a:off x="5172075" y="3213100"/>
            <a:ext cx="2271713" cy="42703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26009" name="Rectangle 25">
            <a:extLst>
              <a:ext uri="{FF2B5EF4-FFF2-40B4-BE49-F238E27FC236}">
                <a16:creationId xmlns:a16="http://schemas.microsoft.com/office/drawing/2014/main" id="{A86DD97D-6E82-4B16-8CC2-F4738CDB4BBE}"/>
              </a:ext>
            </a:extLst>
          </p:cNvPr>
          <p:cNvSpPr>
            <a:spLocks noChangeArrowheads="1"/>
          </p:cNvSpPr>
          <p:nvPr/>
        </p:nvSpPr>
        <p:spPr bwMode="auto">
          <a:xfrm>
            <a:off x="6486525" y="4525963"/>
            <a:ext cx="2552700" cy="8540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Valor más Alto</a:t>
            </a:r>
          </a:p>
          <a:p>
            <a:pPr marL="342900" indent="-342900" algn="ctr">
              <a:lnSpc>
                <a:spcPct val="70000"/>
              </a:lnSpc>
              <a:spcBef>
                <a:spcPct val="20000"/>
              </a:spcBef>
              <a:defRPr/>
            </a:pPr>
            <a:r>
              <a:rPr lang="es-PR" sz="2000" i="0">
                <a:solidFill>
                  <a:srgbClr val="000000"/>
                </a:solidFill>
                <a:latin typeface="Verdana" pitchFamily="34" charset="0"/>
              </a:rPr>
              <a:t>Campeona Rusa</a:t>
            </a:r>
          </a:p>
          <a:p>
            <a:pPr marL="342900" indent="-342900" algn="ctr">
              <a:lnSpc>
                <a:spcPct val="70000"/>
              </a:lnSpc>
              <a:spcBef>
                <a:spcPct val="20000"/>
              </a:spcBef>
              <a:defRPr/>
            </a:pPr>
            <a:r>
              <a:rPr lang="es-PR" sz="2000" i="0">
                <a:solidFill>
                  <a:srgbClr val="000000"/>
                </a:solidFill>
                <a:latin typeface="Verdana" pitchFamily="34" charset="0"/>
              </a:rPr>
              <a:t>Esquí Nórdico</a:t>
            </a:r>
            <a:endParaRPr lang="en-US" sz="2000" i="0">
              <a:solidFill>
                <a:srgbClr val="000000"/>
              </a:solidFill>
              <a:latin typeface="Verdana" pitchFamily="34" charset="0"/>
            </a:endParaRPr>
          </a:p>
        </p:txBody>
      </p:sp>
      <p:grpSp>
        <p:nvGrpSpPr>
          <p:cNvPr id="180233" name="Group 33">
            <a:extLst>
              <a:ext uri="{FF2B5EF4-FFF2-40B4-BE49-F238E27FC236}">
                <a16:creationId xmlns:a16="http://schemas.microsoft.com/office/drawing/2014/main" id="{C6A0CFD1-DE71-4E46-BC61-9394C89134EC}"/>
              </a:ext>
            </a:extLst>
          </p:cNvPr>
          <p:cNvGrpSpPr>
            <a:grpSpLocks/>
          </p:cNvGrpSpPr>
          <p:nvPr/>
        </p:nvGrpSpPr>
        <p:grpSpPr bwMode="auto">
          <a:xfrm>
            <a:off x="276225" y="-73025"/>
            <a:ext cx="8867775" cy="942975"/>
            <a:chOff x="174" y="-46"/>
            <a:chExt cx="5586" cy="594"/>
          </a:xfrm>
        </p:grpSpPr>
        <p:sp>
          <p:nvSpPr>
            <p:cNvPr id="180256" name="Text Box 34">
              <a:extLst>
                <a:ext uri="{FF2B5EF4-FFF2-40B4-BE49-F238E27FC236}">
                  <a16:creationId xmlns:a16="http://schemas.microsoft.com/office/drawing/2014/main" id="{9BAF6339-8385-4117-BDB3-D93E7F0B77AF}"/>
                </a:ext>
              </a:extLst>
            </p:cNvPr>
            <p:cNvSpPr txBox="1">
              <a:spLocks noChangeArrowheads="1"/>
            </p:cNvSpPr>
            <p:nvPr/>
          </p:nvSpPr>
          <p:spPr bwMode="auto">
            <a:xfrm>
              <a:off x="174" y="164"/>
              <a:ext cx="5586"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de Oxígeno Máximo (VO</a:t>
              </a:r>
              <a:r>
                <a:rPr lang="en-US" altLang="en-US" sz="3400" i="0" baseline="-25000">
                  <a:solidFill>
                    <a:schemeClr val="accent2"/>
                  </a:solidFill>
                  <a:latin typeface="Arial" panose="020B0604020202020204" pitchFamily="34" charset="0"/>
                </a:rPr>
                <a:t>2</a:t>
              </a:r>
              <a:r>
                <a:rPr lang="en-US" altLang="en-US" sz="3400" i="0">
                  <a:solidFill>
                    <a:schemeClr val="accent2"/>
                  </a:solidFill>
                  <a:latin typeface="Arial" panose="020B0604020202020204" pitchFamily="34" charset="0"/>
                </a:rPr>
                <a:t>max)</a:t>
              </a:r>
            </a:p>
          </p:txBody>
        </p:sp>
        <p:sp>
          <p:nvSpPr>
            <p:cNvPr id="180257" name="Text Box 35">
              <a:extLst>
                <a:ext uri="{FF2B5EF4-FFF2-40B4-BE49-F238E27FC236}">
                  <a16:creationId xmlns:a16="http://schemas.microsoft.com/office/drawing/2014/main" id="{D95EADF5-C2A8-4C3B-9686-9E97D9431E72}"/>
                </a:ext>
              </a:extLst>
            </p:cNvPr>
            <p:cNvSpPr txBox="1">
              <a:spLocks noChangeArrowheads="1"/>
            </p:cNvSpPr>
            <p:nvPr/>
          </p:nvSpPr>
          <p:spPr bwMode="auto">
            <a:xfrm>
              <a:off x="4274" y="-46"/>
              <a:ext cx="14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3400" i="0">
                  <a:solidFill>
                    <a:schemeClr val="accent2"/>
                  </a:solidFill>
                  <a:latin typeface="Arial" panose="020B0604020202020204" pitchFamily="34" charset="0"/>
                </a:rPr>
                <a:t>.</a:t>
              </a:r>
            </a:p>
          </p:txBody>
        </p:sp>
      </p:grpSp>
      <p:sp>
        <p:nvSpPr>
          <p:cNvPr id="180234" name="Line 36">
            <a:extLst>
              <a:ext uri="{FF2B5EF4-FFF2-40B4-BE49-F238E27FC236}">
                <a16:creationId xmlns:a16="http://schemas.microsoft.com/office/drawing/2014/main" id="{41C6A3FB-8269-4B6B-909E-8D11168EF5DF}"/>
              </a:ext>
            </a:extLst>
          </p:cNvPr>
          <p:cNvSpPr>
            <a:spLocks noChangeShapeType="1"/>
          </p:cNvSpPr>
          <p:nvPr/>
        </p:nvSpPr>
        <p:spPr bwMode="auto">
          <a:xfrm>
            <a:off x="4521200" y="19478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80235" name="Group 37">
            <a:extLst>
              <a:ext uri="{FF2B5EF4-FFF2-40B4-BE49-F238E27FC236}">
                <a16:creationId xmlns:a16="http://schemas.microsoft.com/office/drawing/2014/main" id="{7A281949-BEB3-4E2B-BB2F-2F0115E560A8}"/>
              </a:ext>
            </a:extLst>
          </p:cNvPr>
          <p:cNvGrpSpPr>
            <a:grpSpLocks/>
          </p:cNvGrpSpPr>
          <p:nvPr/>
        </p:nvGrpSpPr>
        <p:grpSpPr bwMode="auto">
          <a:xfrm>
            <a:off x="1125538" y="1212850"/>
            <a:ext cx="7245350" cy="693738"/>
            <a:chOff x="645" y="748"/>
            <a:chExt cx="4564" cy="437"/>
          </a:xfrm>
        </p:grpSpPr>
        <p:grpSp>
          <p:nvGrpSpPr>
            <p:cNvPr id="180252" name="Group 38">
              <a:extLst>
                <a:ext uri="{FF2B5EF4-FFF2-40B4-BE49-F238E27FC236}">
                  <a16:creationId xmlns:a16="http://schemas.microsoft.com/office/drawing/2014/main" id="{9835FC97-0820-4B87-A6CE-15DB597E8176}"/>
                </a:ext>
              </a:extLst>
            </p:cNvPr>
            <p:cNvGrpSpPr>
              <a:grpSpLocks/>
            </p:cNvGrpSpPr>
            <p:nvPr/>
          </p:nvGrpSpPr>
          <p:grpSpPr bwMode="auto">
            <a:xfrm>
              <a:off x="2257" y="872"/>
              <a:ext cx="1497" cy="313"/>
              <a:chOff x="2257" y="920"/>
              <a:chExt cx="1497" cy="313"/>
            </a:xfrm>
          </p:grpSpPr>
          <p:sp>
            <p:nvSpPr>
              <p:cNvPr id="426023" name="Rectangle 39">
                <a:extLst>
                  <a:ext uri="{FF2B5EF4-FFF2-40B4-BE49-F238E27FC236}">
                    <a16:creationId xmlns:a16="http://schemas.microsoft.com/office/drawing/2014/main" id="{59406492-F880-4851-A8DB-CDF29F097760}"/>
                  </a:ext>
                </a:extLst>
              </p:cNvPr>
              <p:cNvSpPr>
                <a:spLocks noChangeArrowheads="1"/>
              </p:cNvSpPr>
              <p:nvPr/>
            </p:nvSpPr>
            <p:spPr bwMode="auto">
              <a:xfrm>
                <a:off x="2257" y="1036"/>
                <a:ext cx="1497" cy="19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(VO</a:t>
                </a:r>
                <a:r>
                  <a:rPr lang="en-US" sz="3000" i="0" baseline="-25000">
                    <a:effectLst>
                      <a:outerShdw blurRad="38100" dist="38100" dir="2700000" algn="tl">
                        <a:srgbClr val="C0C0C0"/>
                      </a:outerShdw>
                    </a:effectLst>
                    <a:latin typeface="Arial Black" pitchFamily="34" charset="0"/>
                  </a:rPr>
                  <a:t>2</a:t>
                </a:r>
                <a:r>
                  <a:rPr lang="en-US" sz="3000" i="0">
                    <a:effectLst>
                      <a:outerShdw blurRad="38100" dist="38100" dir="2700000" algn="tl">
                        <a:srgbClr val="C0C0C0"/>
                      </a:outerShdw>
                    </a:effectLst>
                    <a:latin typeface="Arial Black" pitchFamily="34" charset="0"/>
                  </a:rPr>
                  <a:t>máx)</a:t>
                </a:r>
              </a:p>
            </p:txBody>
          </p:sp>
          <p:sp>
            <p:nvSpPr>
              <p:cNvPr id="426024" name="Rectangle 40">
                <a:extLst>
                  <a:ext uri="{FF2B5EF4-FFF2-40B4-BE49-F238E27FC236}">
                    <a16:creationId xmlns:a16="http://schemas.microsoft.com/office/drawing/2014/main" id="{EE40FB09-28EB-4145-8D7A-91B678CE886C}"/>
                  </a:ext>
                </a:extLst>
              </p:cNvPr>
              <p:cNvSpPr>
                <a:spLocks noChangeArrowheads="1"/>
              </p:cNvSpPr>
              <p:nvPr/>
            </p:nvSpPr>
            <p:spPr bwMode="auto">
              <a:xfrm>
                <a:off x="2491" y="920"/>
                <a:ext cx="135" cy="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a:t>
                </a:r>
              </a:p>
            </p:txBody>
          </p:sp>
        </p:grpSp>
        <p:sp>
          <p:nvSpPr>
            <p:cNvPr id="426025" name="Rectangle 41">
              <a:extLst>
                <a:ext uri="{FF2B5EF4-FFF2-40B4-BE49-F238E27FC236}">
                  <a16:creationId xmlns:a16="http://schemas.microsoft.com/office/drawing/2014/main" id="{C052528F-F761-428E-A73F-B58F5537F573}"/>
                </a:ext>
              </a:extLst>
            </p:cNvPr>
            <p:cNvSpPr>
              <a:spLocks noChangeArrowheads="1"/>
            </p:cNvSpPr>
            <p:nvPr/>
          </p:nvSpPr>
          <p:spPr bwMode="auto">
            <a:xfrm>
              <a:off x="645" y="748"/>
              <a:ext cx="4564" cy="19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CONSUMO DE OXÍGENO MÁXIMO</a:t>
              </a:r>
            </a:p>
          </p:txBody>
        </p:sp>
      </p:grpSp>
      <p:sp>
        <p:nvSpPr>
          <p:cNvPr id="180236" name="Line 42">
            <a:extLst>
              <a:ext uri="{FF2B5EF4-FFF2-40B4-BE49-F238E27FC236}">
                <a16:creationId xmlns:a16="http://schemas.microsoft.com/office/drawing/2014/main" id="{C787B3AD-328E-4F8D-9286-22628BCB3FA6}"/>
              </a:ext>
            </a:extLst>
          </p:cNvPr>
          <p:cNvSpPr>
            <a:spLocks noChangeShapeType="1"/>
          </p:cNvSpPr>
          <p:nvPr/>
        </p:nvSpPr>
        <p:spPr bwMode="auto">
          <a:xfrm>
            <a:off x="4484688" y="2603500"/>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0237" name="Line 43">
            <a:extLst>
              <a:ext uri="{FF2B5EF4-FFF2-40B4-BE49-F238E27FC236}">
                <a16:creationId xmlns:a16="http://schemas.microsoft.com/office/drawing/2014/main" id="{883C77EB-8D8B-410C-A708-B0F92203E34C}"/>
              </a:ext>
            </a:extLst>
          </p:cNvPr>
          <p:cNvSpPr>
            <a:spLocks noChangeShapeType="1"/>
          </p:cNvSpPr>
          <p:nvPr/>
        </p:nvSpPr>
        <p:spPr bwMode="auto">
          <a:xfrm>
            <a:off x="1876425" y="4070350"/>
            <a:ext cx="0" cy="228600"/>
          </a:xfrm>
          <a:prstGeom prst="line">
            <a:avLst/>
          </a:prstGeom>
          <a:noFill/>
          <a:ln w="1016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238" name="Line 47">
            <a:extLst>
              <a:ext uri="{FF2B5EF4-FFF2-40B4-BE49-F238E27FC236}">
                <a16:creationId xmlns:a16="http://schemas.microsoft.com/office/drawing/2014/main" id="{51E90D76-25A6-4D13-BE47-5F5E42EDF7A3}"/>
              </a:ext>
            </a:extLst>
          </p:cNvPr>
          <p:cNvSpPr>
            <a:spLocks noChangeShapeType="1"/>
          </p:cNvSpPr>
          <p:nvPr/>
        </p:nvSpPr>
        <p:spPr bwMode="auto">
          <a:xfrm>
            <a:off x="7423150" y="5327650"/>
            <a:ext cx="0" cy="6048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0239" name="Rectangle 50">
            <a:extLst>
              <a:ext uri="{FF2B5EF4-FFF2-40B4-BE49-F238E27FC236}">
                <a16:creationId xmlns:a16="http://schemas.microsoft.com/office/drawing/2014/main" id="{E06221DE-1175-422B-AAEB-1FB72CC9D65B}"/>
              </a:ext>
            </a:extLst>
          </p:cNvPr>
          <p:cNvSpPr>
            <a:spLocks noChangeArrowheads="1"/>
          </p:cNvSpPr>
          <p:nvPr/>
        </p:nvSpPr>
        <p:spPr bwMode="auto">
          <a:xfrm>
            <a:off x="6667500" y="3671888"/>
            <a:ext cx="1593850" cy="457200"/>
          </a:xfrm>
          <a:prstGeom prst="rect">
            <a:avLst/>
          </a:prstGeom>
          <a:noFill/>
          <a:ln w="508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0240" name="Text Box 51">
            <a:extLst>
              <a:ext uri="{FF2B5EF4-FFF2-40B4-BE49-F238E27FC236}">
                <a16:creationId xmlns:a16="http://schemas.microsoft.com/office/drawing/2014/main" id="{741D94C1-71C2-45DB-B191-E29B695F2D49}"/>
              </a:ext>
            </a:extLst>
          </p:cNvPr>
          <p:cNvSpPr txBox="1">
            <a:spLocks noChangeArrowheads="1"/>
          </p:cNvSpPr>
          <p:nvPr/>
        </p:nvSpPr>
        <p:spPr bwMode="auto">
          <a:xfrm>
            <a:off x="984250" y="3651250"/>
            <a:ext cx="17049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400" i="0">
                <a:latin typeface="Verdana" panose="020B0604030504040204" pitchFamily="34" charset="0"/>
              </a:rPr>
              <a:t>Varones</a:t>
            </a:r>
            <a:endParaRPr lang="en-US" altLang="en-US" sz="2400" i="0" baseline="-25000">
              <a:latin typeface="Verdana" panose="020B0604030504040204" pitchFamily="34" charset="0"/>
            </a:endParaRPr>
          </a:p>
        </p:txBody>
      </p:sp>
      <p:sp>
        <p:nvSpPr>
          <p:cNvPr id="180241" name="Freeform 52">
            <a:extLst>
              <a:ext uri="{FF2B5EF4-FFF2-40B4-BE49-F238E27FC236}">
                <a16:creationId xmlns:a16="http://schemas.microsoft.com/office/drawing/2014/main" id="{4969BCD2-6674-4B85-A304-CC22DE3A9677}"/>
              </a:ext>
            </a:extLst>
          </p:cNvPr>
          <p:cNvSpPr>
            <a:spLocks/>
          </p:cNvSpPr>
          <p:nvPr/>
        </p:nvSpPr>
        <p:spPr bwMode="auto">
          <a:xfrm>
            <a:off x="1866900" y="3192463"/>
            <a:ext cx="2062163" cy="41592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0242" name="Rectangle 53">
            <a:extLst>
              <a:ext uri="{FF2B5EF4-FFF2-40B4-BE49-F238E27FC236}">
                <a16:creationId xmlns:a16="http://schemas.microsoft.com/office/drawing/2014/main" id="{5FFE2963-45DA-4AB2-93ED-54F8EB8B0BBF}"/>
              </a:ext>
            </a:extLst>
          </p:cNvPr>
          <p:cNvSpPr>
            <a:spLocks noChangeArrowheads="1"/>
          </p:cNvSpPr>
          <p:nvPr/>
        </p:nvSpPr>
        <p:spPr bwMode="auto">
          <a:xfrm>
            <a:off x="992188" y="3616325"/>
            <a:ext cx="1670050" cy="446088"/>
          </a:xfrm>
          <a:prstGeom prst="rect">
            <a:avLst/>
          </a:prstGeom>
          <a:noFill/>
          <a:ln w="508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0243" name="Freeform 54">
            <a:extLst>
              <a:ext uri="{FF2B5EF4-FFF2-40B4-BE49-F238E27FC236}">
                <a16:creationId xmlns:a16="http://schemas.microsoft.com/office/drawing/2014/main" id="{711C4281-2EFE-4088-AF01-F54481985D5B}"/>
              </a:ext>
            </a:extLst>
          </p:cNvPr>
          <p:cNvSpPr>
            <a:spLocks/>
          </p:cNvSpPr>
          <p:nvPr/>
        </p:nvSpPr>
        <p:spPr bwMode="auto">
          <a:xfrm rot="-5400000">
            <a:off x="2757487" y="2967038"/>
            <a:ext cx="384175" cy="3067050"/>
          </a:xfrm>
          <a:custGeom>
            <a:avLst/>
            <a:gdLst>
              <a:gd name="T0" fmla="*/ 0 w 265"/>
              <a:gd name="T1" fmla="*/ 0 h 382"/>
              <a:gd name="T2" fmla="*/ 2147483647 w 265"/>
              <a:gd name="T3" fmla="*/ 0 h 382"/>
              <a:gd name="T4" fmla="*/ 2147483647 w 265"/>
              <a:gd name="T5" fmla="*/ 2147483647 h 382"/>
              <a:gd name="T6" fmla="*/ 2147483647 w 265"/>
              <a:gd name="T7" fmla="*/ 2147483647 h 382"/>
              <a:gd name="T8" fmla="*/ 0 60000 65536"/>
              <a:gd name="T9" fmla="*/ 0 60000 65536"/>
              <a:gd name="T10" fmla="*/ 0 60000 65536"/>
              <a:gd name="T11" fmla="*/ 0 60000 65536"/>
              <a:gd name="T12" fmla="*/ 0 w 265"/>
              <a:gd name="T13" fmla="*/ 0 h 382"/>
              <a:gd name="T14" fmla="*/ 265 w 265"/>
              <a:gd name="T15" fmla="*/ 382 h 382"/>
            </a:gdLst>
            <a:ahLst/>
            <a:cxnLst>
              <a:cxn ang="T8">
                <a:pos x="T0" y="T1"/>
              </a:cxn>
              <a:cxn ang="T9">
                <a:pos x="T2" y="T3"/>
              </a:cxn>
              <a:cxn ang="T10">
                <a:pos x="T4" y="T5"/>
              </a:cxn>
              <a:cxn ang="T11">
                <a:pos x="T6" y="T7"/>
              </a:cxn>
            </a:cxnLst>
            <a:rect l="T12" t="T13" r="T14" b="T15"/>
            <a:pathLst>
              <a:path w="265" h="382">
                <a:moveTo>
                  <a:pt x="0" y="0"/>
                </a:moveTo>
                <a:lnTo>
                  <a:pt x="265" y="0"/>
                </a:lnTo>
                <a:lnTo>
                  <a:pt x="265" y="382"/>
                </a:lnTo>
                <a:lnTo>
                  <a:pt x="8" y="382"/>
                </a:lnTo>
              </a:path>
            </a:pathLst>
          </a:custGeom>
          <a:noFill/>
          <a:ln w="101600">
            <a:solidFill>
              <a:schemeClr val="tx1"/>
            </a:solidFill>
            <a:round/>
            <a:headEnd type="stealth" w="med" len="me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0244" name="Line 55">
            <a:extLst>
              <a:ext uri="{FF2B5EF4-FFF2-40B4-BE49-F238E27FC236}">
                <a16:creationId xmlns:a16="http://schemas.microsoft.com/office/drawing/2014/main" id="{8F48FB88-E8AC-4645-8718-D03842DE62C0}"/>
              </a:ext>
            </a:extLst>
          </p:cNvPr>
          <p:cNvSpPr>
            <a:spLocks noChangeShapeType="1"/>
          </p:cNvSpPr>
          <p:nvPr/>
        </p:nvSpPr>
        <p:spPr bwMode="auto">
          <a:xfrm>
            <a:off x="7421563" y="4152900"/>
            <a:ext cx="0" cy="4143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0245" name="Text Box 57">
            <a:extLst>
              <a:ext uri="{FF2B5EF4-FFF2-40B4-BE49-F238E27FC236}">
                <a16:creationId xmlns:a16="http://schemas.microsoft.com/office/drawing/2014/main" id="{B2680CCF-C98D-4AF8-8B3A-431D672BC0D7}"/>
              </a:ext>
            </a:extLst>
          </p:cNvPr>
          <p:cNvSpPr txBox="1">
            <a:spLocks noChangeArrowheads="1"/>
          </p:cNvSpPr>
          <p:nvPr/>
        </p:nvSpPr>
        <p:spPr bwMode="auto">
          <a:xfrm>
            <a:off x="1133475" y="5481638"/>
            <a:ext cx="8223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700"/>
              <a:t>(entre)</a:t>
            </a:r>
          </a:p>
        </p:txBody>
      </p:sp>
      <p:sp>
        <p:nvSpPr>
          <p:cNvPr id="180246" name="Text Box 58">
            <a:extLst>
              <a:ext uri="{FF2B5EF4-FFF2-40B4-BE49-F238E27FC236}">
                <a16:creationId xmlns:a16="http://schemas.microsoft.com/office/drawing/2014/main" id="{3B99AC62-8C51-466A-930E-234DE7CDA156}"/>
              </a:ext>
            </a:extLst>
          </p:cNvPr>
          <p:cNvSpPr txBox="1">
            <a:spLocks noChangeArrowheads="1"/>
          </p:cNvSpPr>
          <p:nvPr/>
        </p:nvSpPr>
        <p:spPr bwMode="auto">
          <a:xfrm>
            <a:off x="92075" y="5997575"/>
            <a:ext cx="2459038"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400" i="0">
                <a:latin typeface="Arial" panose="020B0604020202020204" pitchFamily="34" charset="0"/>
              </a:rPr>
              <a:t>80 y 84</a:t>
            </a:r>
          </a:p>
          <a:p>
            <a:pPr algn="ctr">
              <a:lnSpc>
                <a:spcPct val="80000"/>
              </a:lnSpc>
            </a:pPr>
            <a:r>
              <a:rPr lang="en-US" altLang="en-US" sz="2400" i="0">
                <a:latin typeface="Arial" panose="020B0604020202020204" pitchFamily="34" charset="0"/>
              </a:rPr>
              <a:t>mL ∙ kg</a:t>
            </a:r>
            <a:r>
              <a:rPr lang="en-US" altLang="en-US" sz="2400" i="0" baseline="30000">
                <a:latin typeface="Arial" panose="020B0604020202020204" pitchFamily="34" charset="0"/>
              </a:rPr>
              <a:t>-1</a:t>
            </a:r>
            <a:r>
              <a:rPr lang="en-US" altLang="en-US" sz="2400" i="0">
                <a:latin typeface="Arial" panose="020B0604020202020204" pitchFamily="34" charset="0"/>
              </a:rPr>
              <a:t> ∙ min</a:t>
            </a:r>
            <a:r>
              <a:rPr lang="en-US" altLang="en-US" sz="2400" i="0" baseline="30000">
                <a:latin typeface="Arial" panose="020B0604020202020204" pitchFamily="34" charset="0"/>
              </a:rPr>
              <a:t>-1</a:t>
            </a:r>
          </a:p>
        </p:txBody>
      </p:sp>
      <p:sp>
        <p:nvSpPr>
          <p:cNvPr id="426043" name="Rectangle 59">
            <a:extLst>
              <a:ext uri="{FF2B5EF4-FFF2-40B4-BE49-F238E27FC236}">
                <a16:creationId xmlns:a16="http://schemas.microsoft.com/office/drawing/2014/main" id="{B5DDFB1A-EEC3-4D85-AE41-D067B04FB810}"/>
              </a:ext>
            </a:extLst>
          </p:cNvPr>
          <p:cNvSpPr>
            <a:spLocks noChangeArrowheads="1"/>
          </p:cNvSpPr>
          <p:nvPr/>
        </p:nvSpPr>
        <p:spPr bwMode="auto">
          <a:xfrm>
            <a:off x="222250" y="4651375"/>
            <a:ext cx="2552700" cy="8540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CPLD y</a:t>
            </a:r>
          </a:p>
          <a:p>
            <a:pPr marL="342900" indent="-342900" algn="ctr">
              <a:lnSpc>
                <a:spcPct val="70000"/>
              </a:lnSpc>
              <a:spcBef>
                <a:spcPct val="20000"/>
              </a:spcBef>
              <a:defRPr/>
            </a:pPr>
            <a:r>
              <a:rPr lang="es-PR" sz="2000" i="0">
                <a:solidFill>
                  <a:srgbClr val="000000"/>
                </a:solidFill>
                <a:latin typeface="Verdana" pitchFamily="34" charset="0"/>
              </a:rPr>
              <a:t>Esquiadores de</a:t>
            </a:r>
          </a:p>
          <a:p>
            <a:pPr marL="342900" indent="-342900" algn="ctr">
              <a:lnSpc>
                <a:spcPct val="70000"/>
              </a:lnSpc>
              <a:spcBef>
                <a:spcPct val="20000"/>
              </a:spcBef>
              <a:defRPr/>
            </a:pPr>
            <a:r>
              <a:rPr lang="es-PR" sz="2000" i="0">
                <a:solidFill>
                  <a:srgbClr val="000000"/>
                </a:solidFill>
                <a:latin typeface="Verdana" pitchFamily="34" charset="0"/>
              </a:rPr>
              <a:t>Esquí Nórdico</a:t>
            </a:r>
            <a:endParaRPr lang="en-US" sz="2000" i="0">
              <a:solidFill>
                <a:srgbClr val="000000"/>
              </a:solidFill>
              <a:latin typeface="Verdana" pitchFamily="34" charset="0"/>
            </a:endParaRPr>
          </a:p>
        </p:txBody>
      </p:sp>
      <p:sp>
        <p:nvSpPr>
          <p:cNvPr id="180248" name="Line 60">
            <a:extLst>
              <a:ext uri="{FF2B5EF4-FFF2-40B4-BE49-F238E27FC236}">
                <a16:creationId xmlns:a16="http://schemas.microsoft.com/office/drawing/2014/main" id="{589E4C0D-7369-4EF7-A8F5-88DD31F92612}"/>
              </a:ext>
            </a:extLst>
          </p:cNvPr>
          <p:cNvSpPr>
            <a:spLocks noChangeShapeType="1"/>
          </p:cNvSpPr>
          <p:nvPr/>
        </p:nvSpPr>
        <p:spPr bwMode="auto">
          <a:xfrm>
            <a:off x="1133475" y="5453063"/>
            <a:ext cx="0" cy="6048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26045" name="Rectangle 61">
            <a:extLst>
              <a:ext uri="{FF2B5EF4-FFF2-40B4-BE49-F238E27FC236}">
                <a16:creationId xmlns:a16="http://schemas.microsoft.com/office/drawing/2014/main" id="{32D9DCAE-7345-4C48-9636-95F3897D3616}"/>
              </a:ext>
            </a:extLst>
          </p:cNvPr>
          <p:cNvSpPr>
            <a:spLocks noChangeArrowheads="1"/>
          </p:cNvSpPr>
          <p:nvPr/>
        </p:nvSpPr>
        <p:spPr bwMode="auto">
          <a:xfrm>
            <a:off x="3101975" y="4651375"/>
            <a:ext cx="2935288" cy="8175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Valor más Alto</a:t>
            </a:r>
          </a:p>
          <a:p>
            <a:pPr marL="342900" indent="-342900" algn="ctr">
              <a:lnSpc>
                <a:spcPct val="70000"/>
              </a:lnSpc>
              <a:spcBef>
                <a:spcPct val="20000"/>
              </a:spcBef>
              <a:defRPr/>
            </a:pPr>
            <a:r>
              <a:rPr lang="es-PR" sz="2000" i="0">
                <a:solidFill>
                  <a:srgbClr val="000000"/>
                </a:solidFill>
                <a:latin typeface="Verdana" pitchFamily="34" charset="0"/>
              </a:rPr>
              <a:t>Campeón Noruego</a:t>
            </a:r>
          </a:p>
          <a:p>
            <a:pPr marL="342900" indent="-342900" algn="ctr">
              <a:lnSpc>
                <a:spcPct val="70000"/>
              </a:lnSpc>
              <a:spcBef>
                <a:spcPct val="20000"/>
              </a:spcBef>
              <a:defRPr/>
            </a:pPr>
            <a:r>
              <a:rPr lang="es-PR" sz="2000" i="0">
                <a:solidFill>
                  <a:srgbClr val="000000"/>
                </a:solidFill>
                <a:latin typeface="Verdana" pitchFamily="34" charset="0"/>
              </a:rPr>
              <a:t>Esquí Nórdico</a:t>
            </a:r>
            <a:endParaRPr lang="en-US" sz="2000" i="0">
              <a:solidFill>
                <a:srgbClr val="000000"/>
              </a:solidFill>
              <a:latin typeface="Verdana" pitchFamily="34" charset="0"/>
            </a:endParaRPr>
          </a:p>
        </p:txBody>
      </p:sp>
      <p:sp>
        <p:nvSpPr>
          <p:cNvPr id="180250" name="Text Box 63">
            <a:extLst>
              <a:ext uri="{FF2B5EF4-FFF2-40B4-BE49-F238E27FC236}">
                <a16:creationId xmlns:a16="http://schemas.microsoft.com/office/drawing/2014/main" id="{D48D93F5-34E4-4C6C-80D3-93538BAB18ED}"/>
              </a:ext>
            </a:extLst>
          </p:cNvPr>
          <p:cNvSpPr txBox="1">
            <a:spLocks noChangeArrowheads="1"/>
          </p:cNvSpPr>
          <p:nvPr/>
        </p:nvSpPr>
        <p:spPr bwMode="auto">
          <a:xfrm>
            <a:off x="3114675" y="6264275"/>
            <a:ext cx="296545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400" i="0">
                <a:latin typeface="Arial" panose="020B0604020202020204" pitchFamily="34" charset="0"/>
              </a:rPr>
              <a:t>94 mL ∙ kg</a:t>
            </a:r>
            <a:r>
              <a:rPr lang="en-US" altLang="en-US" sz="2400" i="0" baseline="30000">
                <a:latin typeface="Arial" panose="020B0604020202020204" pitchFamily="34" charset="0"/>
              </a:rPr>
              <a:t>-1</a:t>
            </a:r>
            <a:r>
              <a:rPr lang="en-US" altLang="en-US" sz="2400" i="0">
                <a:latin typeface="Arial" panose="020B0604020202020204" pitchFamily="34" charset="0"/>
              </a:rPr>
              <a:t> ∙ min</a:t>
            </a:r>
            <a:r>
              <a:rPr lang="en-US" altLang="en-US" sz="2400" i="0" baseline="30000">
                <a:latin typeface="Arial" panose="020B0604020202020204" pitchFamily="34" charset="0"/>
              </a:rPr>
              <a:t>-1</a:t>
            </a:r>
          </a:p>
        </p:txBody>
      </p:sp>
      <p:sp>
        <p:nvSpPr>
          <p:cNvPr id="180251" name="Line 64">
            <a:extLst>
              <a:ext uri="{FF2B5EF4-FFF2-40B4-BE49-F238E27FC236}">
                <a16:creationId xmlns:a16="http://schemas.microsoft.com/office/drawing/2014/main" id="{49811C3D-A818-4FE9-9983-7E3BA33FB6CE}"/>
              </a:ext>
            </a:extLst>
          </p:cNvPr>
          <p:cNvSpPr>
            <a:spLocks noChangeShapeType="1"/>
          </p:cNvSpPr>
          <p:nvPr/>
        </p:nvSpPr>
        <p:spPr bwMode="auto">
          <a:xfrm>
            <a:off x="4422775" y="5453063"/>
            <a:ext cx="0" cy="850900"/>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50" name="Picture 58" descr="Contents">
            <a:extLst>
              <a:ext uri="{FF2B5EF4-FFF2-40B4-BE49-F238E27FC236}">
                <a16:creationId xmlns:a16="http://schemas.microsoft.com/office/drawing/2014/main" id="{DC45232C-15E4-46A4-AE59-B8E522A146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7795" name="Rectangle 3">
            <a:extLst>
              <a:ext uri="{FF2B5EF4-FFF2-40B4-BE49-F238E27FC236}">
                <a16:creationId xmlns:a16="http://schemas.microsoft.com/office/drawing/2014/main" id="{D4628AC1-D851-4F9D-BCFB-4BF4F3E622B9}"/>
              </a:ext>
            </a:extLst>
          </p:cNvPr>
          <p:cNvSpPr>
            <a:spLocks noChangeArrowheads="1"/>
          </p:cNvSpPr>
          <p:nvPr/>
        </p:nvSpPr>
        <p:spPr bwMode="auto">
          <a:xfrm>
            <a:off x="1897063" y="2284413"/>
            <a:ext cx="5326062" cy="5365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Valores Promedios/Medios</a:t>
            </a:r>
          </a:p>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(RELATIVOS) </a:t>
            </a:r>
          </a:p>
        </p:txBody>
      </p:sp>
      <p:sp>
        <p:nvSpPr>
          <p:cNvPr id="181252" name="Line 5">
            <a:extLst>
              <a:ext uri="{FF2B5EF4-FFF2-40B4-BE49-F238E27FC236}">
                <a16:creationId xmlns:a16="http://schemas.microsoft.com/office/drawing/2014/main" id="{B7664F4E-6962-468D-8606-B028E0C5622E}"/>
              </a:ext>
            </a:extLst>
          </p:cNvPr>
          <p:cNvSpPr>
            <a:spLocks noChangeShapeType="1"/>
          </p:cNvSpPr>
          <p:nvPr/>
        </p:nvSpPr>
        <p:spPr bwMode="auto">
          <a:xfrm>
            <a:off x="1793875" y="3871913"/>
            <a:ext cx="0" cy="6048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1253" name="Text Box 11">
            <a:extLst>
              <a:ext uri="{FF2B5EF4-FFF2-40B4-BE49-F238E27FC236}">
                <a16:creationId xmlns:a16="http://schemas.microsoft.com/office/drawing/2014/main" id="{7189D4AC-1A21-456B-A8AC-67B0A27868C8}"/>
              </a:ext>
            </a:extLst>
          </p:cNvPr>
          <p:cNvSpPr txBox="1">
            <a:spLocks noChangeArrowheads="1"/>
          </p:cNvSpPr>
          <p:nvPr/>
        </p:nvSpPr>
        <p:spPr bwMode="auto">
          <a:xfrm>
            <a:off x="4873625" y="-203200"/>
            <a:ext cx="22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i="0">
                <a:solidFill>
                  <a:schemeClr val="accent2"/>
                </a:solidFill>
                <a:latin typeface="Arial" panose="020B0604020202020204" pitchFamily="34" charset="0"/>
              </a:rPr>
              <a:t>.</a:t>
            </a:r>
          </a:p>
        </p:txBody>
      </p:sp>
      <p:sp>
        <p:nvSpPr>
          <p:cNvPr id="417804" name="Rectangle 12">
            <a:extLst>
              <a:ext uri="{FF2B5EF4-FFF2-40B4-BE49-F238E27FC236}">
                <a16:creationId xmlns:a16="http://schemas.microsoft.com/office/drawing/2014/main" id="{8B4DC480-2A4E-4992-BA95-DB2B19AC9F10}"/>
              </a:ext>
            </a:extLst>
          </p:cNvPr>
          <p:cNvSpPr>
            <a:spLocks noChangeArrowheads="1"/>
          </p:cNvSpPr>
          <p:nvPr/>
        </p:nvSpPr>
        <p:spPr bwMode="auto">
          <a:xfrm>
            <a:off x="862013" y="3189288"/>
            <a:ext cx="1960562" cy="6969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Estudiantes</a:t>
            </a:r>
          </a:p>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Universitarios</a:t>
            </a:r>
          </a:p>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Activos</a:t>
            </a:r>
            <a:endParaRPr lang="en-US" sz="2100" i="0" baseline="-25000">
              <a:solidFill>
                <a:srgbClr val="000000"/>
              </a:solidFill>
              <a:effectLst>
                <a:outerShdw blurRad="38100" dist="38100" dir="2700000" algn="tl">
                  <a:srgbClr val="C0C0C0"/>
                </a:outerShdw>
              </a:effectLst>
              <a:latin typeface="Arial" charset="0"/>
            </a:endParaRPr>
          </a:p>
        </p:txBody>
      </p:sp>
      <p:sp>
        <p:nvSpPr>
          <p:cNvPr id="417805" name="Text Box 13">
            <a:extLst>
              <a:ext uri="{FF2B5EF4-FFF2-40B4-BE49-F238E27FC236}">
                <a16:creationId xmlns:a16="http://schemas.microsoft.com/office/drawing/2014/main" id="{94A056D6-0655-46AC-A186-501388A65BBB}"/>
              </a:ext>
            </a:extLst>
          </p:cNvPr>
          <p:cNvSpPr txBox="1">
            <a:spLocks noChangeArrowheads="1"/>
          </p:cNvSpPr>
          <p:nvPr/>
        </p:nvSpPr>
        <p:spPr bwMode="auto">
          <a:xfrm>
            <a:off x="1050925" y="4414838"/>
            <a:ext cx="1704975" cy="336550"/>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18 y 22 años</a:t>
            </a:r>
            <a:endParaRPr lang="en-US" sz="2000" i="0" baseline="-25000">
              <a:effectLst>
                <a:outerShdw blurRad="38100" dist="38100" dir="2700000" algn="tl">
                  <a:srgbClr val="C0C0C0"/>
                </a:outerShdw>
              </a:effectLst>
              <a:latin typeface="Arial" charset="0"/>
            </a:endParaRPr>
          </a:p>
        </p:txBody>
      </p:sp>
      <p:sp>
        <p:nvSpPr>
          <p:cNvPr id="181256" name="Freeform 17">
            <a:extLst>
              <a:ext uri="{FF2B5EF4-FFF2-40B4-BE49-F238E27FC236}">
                <a16:creationId xmlns:a16="http://schemas.microsoft.com/office/drawing/2014/main" id="{B8AB966F-869F-455A-A50B-0D6252646378}"/>
              </a:ext>
            </a:extLst>
          </p:cNvPr>
          <p:cNvSpPr>
            <a:spLocks/>
          </p:cNvSpPr>
          <p:nvPr/>
        </p:nvSpPr>
        <p:spPr bwMode="auto">
          <a:xfrm>
            <a:off x="1781175" y="2779713"/>
            <a:ext cx="1595438" cy="43815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17810" name="Text Box 18">
            <a:extLst>
              <a:ext uri="{FF2B5EF4-FFF2-40B4-BE49-F238E27FC236}">
                <a16:creationId xmlns:a16="http://schemas.microsoft.com/office/drawing/2014/main" id="{901D3E8A-9495-45C0-BF13-EE54219B51A2}"/>
              </a:ext>
            </a:extLst>
          </p:cNvPr>
          <p:cNvSpPr txBox="1">
            <a:spLocks noChangeArrowheads="1"/>
          </p:cNvSpPr>
          <p:nvPr/>
        </p:nvSpPr>
        <p:spPr bwMode="auto">
          <a:xfrm>
            <a:off x="347663" y="4910138"/>
            <a:ext cx="1182687" cy="336550"/>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Mujeres</a:t>
            </a:r>
            <a:endParaRPr lang="en-US" sz="2000" i="0" baseline="-25000">
              <a:effectLst>
                <a:outerShdw blurRad="38100" dist="38100" dir="2700000" algn="tl">
                  <a:srgbClr val="C0C0C0"/>
                </a:outerShdw>
              </a:effectLst>
              <a:latin typeface="Arial" charset="0"/>
            </a:endParaRPr>
          </a:p>
        </p:txBody>
      </p:sp>
      <p:sp>
        <p:nvSpPr>
          <p:cNvPr id="181258" name="Text Box 23">
            <a:extLst>
              <a:ext uri="{FF2B5EF4-FFF2-40B4-BE49-F238E27FC236}">
                <a16:creationId xmlns:a16="http://schemas.microsoft.com/office/drawing/2014/main" id="{76DCCC19-8DA1-4D41-9BB6-8450979AE8B9}"/>
              </a:ext>
            </a:extLst>
          </p:cNvPr>
          <p:cNvSpPr txBox="1">
            <a:spLocks noChangeArrowheads="1"/>
          </p:cNvSpPr>
          <p:nvPr/>
        </p:nvSpPr>
        <p:spPr bwMode="auto">
          <a:xfrm>
            <a:off x="1779588" y="3910013"/>
            <a:ext cx="822325"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700"/>
              <a:t>(entre)</a:t>
            </a:r>
          </a:p>
        </p:txBody>
      </p:sp>
      <p:sp>
        <p:nvSpPr>
          <p:cNvPr id="181259" name="Freeform 24">
            <a:extLst>
              <a:ext uri="{FF2B5EF4-FFF2-40B4-BE49-F238E27FC236}">
                <a16:creationId xmlns:a16="http://schemas.microsoft.com/office/drawing/2014/main" id="{916BAFA4-0637-4E71-9CB8-E153215CF03C}"/>
              </a:ext>
            </a:extLst>
          </p:cNvPr>
          <p:cNvSpPr>
            <a:spLocks/>
          </p:cNvSpPr>
          <p:nvPr/>
        </p:nvSpPr>
        <p:spPr bwMode="auto">
          <a:xfrm>
            <a:off x="960438" y="4575175"/>
            <a:ext cx="157162" cy="44926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1260" name="Text Box 25">
            <a:extLst>
              <a:ext uri="{FF2B5EF4-FFF2-40B4-BE49-F238E27FC236}">
                <a16:creationId xmlns:a16="http://schemas.microsoft.com/office/drawing/2014/main" id="{A90D376B-8D22-46FA-89C4-51989949ADB9}"/>
              </a:ext>
            </a:extLst>
          </p:cNvPr>
          <p:cNvSpPr txBox="1">
            <a:spLocks noChangeArrowheads="1"/>
          </p:cNvSpPr>
          <p:nvPr/>
        </p:nvSpPr>
        <p:spPr bwMode="auto">
          <a:xfrm>
            <a:off x="936625" y="5254625"/>
            <a:ext cx="82232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700"/>
              <a:t>(entre)</a:t>
            </a:r>
          </a:p>
        </p:txBody>
      </p:sp>
      <p:sp>
        <p:nvSpPr>
          <p:cNvPr id="181261" name="Text Box 27">
            <a:extLst>
              <a:ext uri="{FF2B5EF4-FFF2-40B4-BE49-F238E27FC236}">
                <a16:creationId xmlns:a16="http://schemas.microsoft.com/office/drawing/2014/main" id="{BFE284BD-CCD0-4A3D-A9BE-0EFD8D75C0AB}"/>
              </a:ext>
            </a:extLst>
          </p:cNvPr>
          <p:cNvSpPr txBox="1">
            <a:spLocks noChangeArrowheads="1"/>
          </p:cNvSpPr>
          <p:nvPr/>
        </p:nvSpPr>
        <p:spPr bwMode="auto">
          <a:xfrm>
            <a:off x="85725" y="5732463"/>
            <a:ext cx="1878013"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38 y 42</a:t>
            </a:r>
          </a:p>
          <a:p>
            <a:pPr algn="ctr">
              <a:lnSpc>
                <a:spcPct val="80000"/>
              </a:lnSpc>
            </a:pPr>
            <a:r>
              <a:rPr lang="en-US" altLang="en-US" sz="1800" i="0">
                <a:latin typeface="Arial" panose="020B0604020202020204" pitchFamily="34" charset="0"/>
              </a:rPr>
              <a:t>mL ∙ kg</a:t>
            </a:r>
            <a:r>
              <a:rPr lang="en-US" altLang="en-US" sz="1800" i="0" baseline="30000">
                <a:latin typeface="Arial" panose="020B0604020202020204" pitchFamily="34" charset="0"/>
              </a:rPr>
              <a:t>-1</a:t>
            </a:r>
            <a:r>
              <a:rPr lang="en-US" altLang="en-US" sz="1800" i="0">
                <a:latin typeface="Arial" panose="020B0604020202020204" pitchFamily="34" charset="0"/>
              </a:rPr>
              <a:t> ∙ min</a:t>
            </a:r>
            <a:r>
              <a:rPr lang="en-US" altLang="en-US" sz="1800" i="0" baseline="30000">
                <a:latin typeface="Arial" panose="020B0604020202020204" pitchFamily="34" charset="0"/>
              </a:rPr>
              <a:t>-1</a:t>
            </a:r>
          </a:p>
        </p:txBody>
      </p:sp>
      <p:sp>
        <p:nvSpPr>
          <p:cNvPr id="417821" name="Rectangle 29">
            <a:extLst>
              <a:ext uri="{FF2B5EF4-FFF2-40B4-BE49-F238E27FC236}">
                <a16:creationId xmlns:a16="http://schemas.microsoft.com/office/drawing/2014/main" id="{0C0B06E3-25B3-44B7-A7CF-206D6FD50AE9}"/>
              </a:ext>
            </a:extLst>
          </p:cNvPr>
          <p:cNvSpPr>
            <a:spLocks noChangeArrowheads="1"/>
          </p:cNvSpPr>
          <p:nvPr/>
        </p:nvSpPr>
        <p:spPr bwMode="auto">
          <a:xfrm>
            <a:off x="6178550" y="3189288"/>
            <a:ext cx="1614488" cy="425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Población</a:t>
            </a:r>
          </a:p>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Sedentaria</a:t>
            </a:r>
            <a:endParaRPr lang="en-US" sz="2100" i="0" baseline="-25000">
              <a:solidFill>
                <a:srgbClr val="000000"/>
              </a:solidFill>
              <a:effectLst>
                <a:outerShdw blurRad="38100" dist="38100" dir="2700000" algn="tl">
                  <a:srgbClr val="C0C0C0"/>
                </a:outerShdw>
              </a:effectLst>
              <a:latin typeface="Arial" charset="0"/>
            </a:endParaRPr>
          </a:p>
        </p:txBody>
      </p:sp>
      <p:sp>
        <p:nvSpPr>
          <p:cNvPr id="417822" name="Text Box 30">
            <a:extLst>
              <a:ext uri="{FF2B5EF4-FFF2-40B4-BE49-F238E27FC236}">
                <a16:creationId xmlns:a16="http://schemas.microsoft.com/office/drawing/2014/main" id="{1DE5C5AB-5846-4829-ABDA-918F0A0E73FC}"/>
              </a:ext>
            </a:extLst>
          </p:cNvPr>
          <p:cNvSpPr txBox="1">
            <a:spLocks noChangeArrowheads="1"/>
          </p:cNvSpPr>
          <p:nvPr/>
        </p:nvSpPr>
        <p:spPr bwMode="auto">
          <a:xfrm>
            <a:off x="6118225" y="4224338"/>
            <a:ext cx="1704975" cy="336550"/>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25 y 30 años</a:t>
            </a:r>
            <a:endParaRPr lang="en-US" sz="2000" i="0" baseline="-25000">
              <a:effectLst>
                <a:outerShdw blurRad="38100" dist="38100" dir="2700000" algn="tl">
                  <a:srgbClr val="C0C0C0"/>
                </a:outerShdw>
              </a:effectLst>
              <a:latin typeface="Arial" charset="0"/>
            </a:endParaRPr>
          </a:p>
        </p:txBody>
      </p:sp>
      <p:sp>
        <p:nvSpPr>
          <p:cNvPr id="181264" name="Freeform 31">
            <a:extLst>
              <a:ext uri="{FF2B5EF4-FFF2-40B4-BE49-F238E27FC236}">
                <a16:creationId xmlns:a16="http://schemas.microsoft.com/office/drawing/2014/main" id="{4CB039BC-CEEA-4168-AC0A-7EC601334CED}"/>
              </a:ext>
            </a:extLst>
          </p:cNvPr>
          <p:cNvSpPr>
            <a:spLocks/>
          </p:cNvSpPr>
          <p:nvPr/>
        </p:nvSpPr>
        <p:spPr bwMode="auto">
          <a:xfrm flipH="1">
            <a:off x="5740400" y="2792413"/>
            <a:ext cx="1111250" cy="42703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17824" name="Text Box 32">
            <a:extLst>
              <a:ext uri="{FF2B5EF4-FFF2-40B4-BE49-F238E27FC236}">
                <a16:creationId xmlns:a16="http://schemas.microsoft.com/office/drawing/2014/main" id="{B9A81932-A167-4311-BF94-ED4401AB2792}"/>
              </a:ext>
            </a:extLst>
          </p:cNvPr>
          <p:cNvSpPr txBox="1">
            <a:spLocks noChangeArrowheads="1"/>
          </p:cNvSpPr>
          <p:nvPr/>
        </p:nvSpPr>
        <p:spPr bwMode="auto">
          <a:xfrm>
            <a:off x="6424613" y="4867275"/>
            <a:ext cx="1257300" cy="336550"/>
          </a:xfrm>
          <a:prstGeom prst="rect">
            <a:avLst/>
          </a:prstGeom>
          <a:noFill/>
          <a:ln w="9525">
            <a:noFill/>
            <a:miter lim="800000"/>
            <a:headEnd/>
            <a:tailEnd/>
          </a:ln>
          <a:effectLst/>
        </p:spPr>
        <p:txBody>
          <a:bodyPr>
            <a:spAutoFit/>
          </a:bodyPr>
          <a:lstStyle/>
          <a:p>
            <a:pPr>
              <a:lnSpc>
                <a:spcPct val="80000"/>
              </a:lnSpc>
              <a:defRPr/>
            </a:pPr>
            <a:r>
              <a:rPr lang="en-US" sz="2000" i="0">
                <a:effectLst>
                  <a:outerShdw blurRad="38100" dist="38100" dir="2700000" algn="tl">
                    <a:srgbClr val="C0C0C0"/>
                  </a:outerShdw>
                </a:effectLst>
                <a:latin typeface="Arial" charset="0"/>
              </a:rPr>
              <a:t>VO</a:t>
            </a:r>
            <a:r>
              <a:rPr lang="en-US" sz="2000" i="0" baseline="-25000">
                <a:effectLst>
                  <a:outerShdw blurRad="38100" dist="38100" dir="2700000" algn="tl">
                    <a:srgbClr val="C0C0C0"/>
                  </a:outerShdw>
                </a:effectLst>
                <a:latin typeface="Arial" charset="0"/>
              </a:rPr>
              <a:t>2</a:t>
            </a:r>
            <a:r>
              <a:rPr lang="en-US" sz="2000" i="0">
                <a:effectLst>
                  <a:outerShdw blurRad="38100" dist="38100" dir="2700000" algn="tl">
                    <a:srgbClr val="C0C0C0"/>
                  </a:outerShdw>
                </a:effectLst>
                <a:latin typeface="Arial" charset="0"/>
              </a:rPr>
              <a:t>máx</a:t>
            </a:r>
            <a:endParaRPr lang="en-US" sz="2000" i="0" baseline="-25000">
              <a:effectLst>
                <a:outerShdw blurRad="38100" dist="38100" dir="2700000" algn="tl">
                  <a:srgbClr val="C0C0C0"/>
                </a:outerShdw>
              </a:effectLst>
              <a:latin typeface="Arial" charset="0"/>
            </a:endParaRPr>
          </a:p>
        </p:txBody>
      </p:sp>
      <p:sp>
        <p:nvSpPr>
          <p:cNvPr id="181266" name="Text Box 33">
            <a:extLst>
              <a:ext uri="{FF2B5EF4-FFF2-40B4-BE49-F238E27FC236}">
                <a16:creationId xmlns:a16="http://schemas.microsoft.com/office/drawing/2014/main" id="{DC9A8F4E-94D3-4510-8745-30FE89E4DD5C}"/>
              </a:ext>
            </a:extLst>
          </p:cNvPr>
          <p:cNvSpPr txBox="1">
            <a:spLocks noChangeArrowheads="1"/>
          </p:cNvSpPr>
          <p:nvPr/>
        </p:nvSpPr>
        <p:spPr bwMode="auto">
          <a:xfrm>
            <a:off x="6846888" y="3681413"/>
            <a:ext cx="2271712"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700"/>
              <a:t>(Pasada la edad entre)</a:t>
            </a:r>
          </a:p>
        </p:txBody>
      </p:sp>
      <p:sp>
        <p:nvSpPr>
          <p:cNvPr id="417830" name="Text Box 38">
            <a:extLst>
              <a:ext uri="{FF2B5EF4-FFF2-40B4-BE49-F238E27FC236}">
                <a16:creationId xmlns:a16="http://schemas.microsoft.com/office/drawing/2014/main" id="{0DE52A41-C329-4D30-AD67-0915D36CE538}"/>
              </a:ext>
            </a:extLst>
          </p:cNvPr>
          <p:cNvSpPr txBox="1">
            <a:spLocks noChangeArrowheads="1"/>
          </p:cNvSpPr>
          <p:nvPr/>
        </p:nvSpPr>
        <p:spPr bwMode="auto">
          <a:xfrm>
            <a:off x="2270125" y="4910138"/>
            <a:ext cx="1355725" cy="336550"/>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Varones</a:t>
            </a:r>
            <a:endParaRPr lang="en-US" sz="2000" i="0" baseline="-25000">
              <a:effectLst>
                <a:outerShdw blurRad="38100" dist="38100" dir="2700000" algn="tl">
                  <a:srgbClr val="C0C0C0"/>
                </a:outerShdw>
              </a:effectLst>
              <a:latin typeface="Arial" charset="0"/>
            </a:endParaRPr>
          </a:p>
        </p:txBody>
      </p:sp>
      <p:sp>
        <p:nvSpPr>
          <p:cNvPr id="181268" name="Freeform 39">
            <a:extLst>
              <a:ext uri="{FF2B5EF4-FFF2-40B4-BE49-F238E27FC236}">
                <a16:creationId xmlns:a16="http://schemas.microsoft.com/office/drawing/2014/main" id="{3A32F5C3-5C30-4549-92D2-E00E44F7313D}"/>
              </a:ext>
            </a:extLst>
          </p:cNvPr>
          <p:cNvSpPr>
            <a:spLocks/>
          </p:cNvSpPr>
          <p:nvPr/>
        </p:nvSpPr>
        <p:spPr bwMode="auto">
          <a:xfrm flipH="1">
            <a:off x="2700338" y="4587875"/>
            <a:ext cx="206375" cy="42703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1269" name="Text Box 40">
            <a:extLst>
              <a:ext uri="{FF2B5EF4-FFF2-40B4-BE49-F238E27FC236}">
                <a16:creationId xmlns:a16="http://schemas.microsoft.com/office/drawing/2014/main" id="{E39F187D-C350-4137-BD8B-42773D9884FA}"/>
              </a:ext>
            </a:extLst>
          </p:cNvPr>
          <p:cNvSpPr txBox="1">
            <a:spLocks noChangeArrowheads="1"/>
          </p:cNvSpPr>
          <p:nvPr/>
        </p:nvSpPr>
        <p:spPr bwMode="auto">
          <a:xfrm>
            <a:off x="2854325" y="5216525"/>
            <a:ext cx="82232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700"/>
              <a:t>(entre)</a:t>
            </a:r>
          </a:p>
        </p:txBody>
      </p:sp>
      <p:sp>
        <p:nvSpPr>
          <p:cNvPr id="181270" name="Text Box 42">
            <a:extLst>
              <a:ext uri="{FF2B5EF4-FFF2-40B4-BE49-F238E27FC236}">
                <a16:creationId xmlns:a16="http://schemas.microsoft.com/office/drawing/2014/main" id="{A346D55E-39E8-4917-888E-552A8DC5A729}"/>
              </a:ext>
            </a:extLst>
          </p:cNvPr>
          <p:cNvSpPr txBox="1">
            <a:spLocks noChangeArrowheads="1"/>
          </p:cNvSpPr>
          <p:nvPr/>
        </p:nvSpPr>
        <p:spPr bwMode="auto">
          <a:xfrm>
            <a:off x="2054225" y="5745163"/>
            <a:ext cx="1878013"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44 y 50</a:t>
            </a:r>
          </a:p>
          <a:p>
            <a:pPr algn="ctr">
              <a:lnSpc>
                <a:spcPct val="80000"/>
              </a:lnSpc>
            </a:pPr>
            <a:r>
              <a:rPr lang="en-US" altLang="en-US" sz="1800" i="0">
                <a:latin typeface="Arial" panose="020B0604020202020204" pitchFamily="34" charset="0"/>
              </a:rPr>
              <a:t>mL ∙ kg</a:t>
            </a:r>
            <a:r>
              <a:rPr lang="en-US" altLang="en-US" sz="1800" i="0" baseline="30000">
                <a:latin typeface="Arial" panose="020B0604020202020204" pitchFamily="34" charset="0"/>
              </a:rPr>
              <a:t>-1</a:t>
            </a:r>
            <a:r>
              <a:rPr lang="en-US" altLang="en-US" sz="1800" i="0">
                <a:latin typeface="Arial" panose="020B0604020202020204" pitchFamily="34" charset="0"/>
              </a:rPr>
              <a:t> ∙ min</a:t>
            </a:r>
            <a:r>
              <a:rPr lang="en-US" altLang="en-US" sz="1800" i="0" baseline="30000">
                <a:latin typeface="Arial" panose="020B0604020202020204" pitchFamily="34" charset="0"/>
              </a:rPr>
              <a:t>-1</a:t>
            </a:r>
          </a:p>
        </p:txBody>
      </p:sp>
      <p:sp>
        <p:nvSpPr>
          <p:cNvPr id="417837" name="Text Box 45">
            <a:extLst>
              <a:ext uri="{FF2B5EF4-FFF2-40B4-BE49-F238E27FC236}">
                <a16:creationId xmlns:a16="http://schemas.microsoft.com/office/drawing/2014/main" id="{695F6703-19EF-41AC-B227-09B1FD0B47EB}"/>
              </a:ext>
            </a:extLst>
          </p:cNvPr>
          <p:cNvSpPr txBox="1">
            <a:spLocks noChangeArrowheads="1"/>
          </p:cNvSpPr>
          <p:nvPr/>
        </p:nvSpPr>
        <p:spPr bwMode="auto">
          <a:xfrm>
            <a:off x="6475413" y="4686300"/>
            <a:ext cx="252412" cy="336550"/>
          </a:xfrm>
          <a:prstGeom prst="rect">
            <a:avLst/>
          </a:prstGeom>
          <a:noFill/>
          <a:ln w="9525">
            <a:noFill/>
            <a:miter lim="800000"/>
            <a:headEnd/>
            <a:tailEnd/>
          </a:ln>
          <a:effectLst/>
        </p:spPr>
        <p:txBody>
          <a:bodyPr>
            <a:spAutoFit/>
          </a:bodyPr>
          <a:lstStyle/>
          <a:p>
            <a:pPr>
              <a:lnSpc>
                <a:spcPct val="80000"/>
              </a:lnSpc>
              <a:defRPr/>
            </a:pPr>
            <a:r>
              <a:rPr lang="en-US" sz="2000" i="0">
                <a:effectLst>
                  <a:outerShdw blurRad="38100" dist="38100" dir="2700000" algn="tl">
                    <a:srgbClr val="C0C0C0"/>
                  </a:outerShdw>
                </a:effectLst>
                <a:latin typeface="Arial" charset="0"/>
              </a:rPr>
              <a:t>.</a:t>
            </a:r>
            <a:endParaRPr lang="en-US" sz="2000" i="0" baseline="-25000">
              <a:effectLst>
                <a:outerShdw blurRad="38100" dist="38100" dir="2700000" algn="tl">
                  <a:srgbClr val="C0C0C0"/>
                </a:outerShdw>
              </a:effectLst>
              <a:latin typeface="Arial" charset="0"/>
            </a:endParaRPr>
          </a:p>
        </p:txBody>
      </p:sp>
      <p:sp>
        <p:nvSpPr>
          <p:cNvPr id="181272" name="Text Box 46">
            <a:extLst>
              <a:ext uri="{FF2B5EF4-FFF2-40B4-BE49-F238E27FC236}">
                <a16:creationId xmlns:a16="http://schemas.microsoft.com/office/drawing/2014/main" id="{EE47FFF0-5FAF-4E03-A204-28DBB3E72DE4}"/>
              </a:ext>
            </a:extLst>
          </p:cNvPr>
          <p:cNvSpPr txBox="1">
            <a:spLocks noChangeArrowheads="1"/>
          </p:cNvSpPr>
          <p:nvPr/>
        </p:nvSpPr>
        <p:spPr bwMode="auto">
          <a:xfrm>
            <a:off x="6108700" y="5118100"/>
            <a:ext cx="1666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900">
                <a:latin typeface="Arial" panose="020B0604020202020204" pitchFamily="34" charset="0"/>
              </a:rPr>
              <a:t>≈1% por año</a:t>
            </a:r>
            <a:endParaRPr lang="en-US" altLang="en-US" sz="1900" baseline="30000">
              <a:latin typeface="Arial" panose="020B0604020202020204" pitchFamily="34" charset="0"/>
            </a:endParaRPr>
          </a:p>
        </p:txBody>
      </p:sp>
      <p:sp>
        <p:nvSpPr>
          <p:cNvPr id="417840" name="Rectangle 48">
            <a:extLst>
              <a:ext uri="{FF2B5EF4-FFF2-40B4-BE49-F238E27FC236}">
                <a16:creationId xmlns:a16="http://schemas.microsoft.com/office/drawing/2014/main" id="{FE16B26F-5063-43DE-AD8D-BD3300BB5BCB}"/>
              </a:ext>
            </a:extLst>
          </p:cNvPr>
          <p:cNvSpPr>
            <a:spLocks noChangeArrowheads="1"/>
          </p:cNvSpPr>
          <p:nvPr/>
        </p:nvSpPr>
        <p:spPr bwMode="auto">
          <a:xfrm>
            <a:off x="6146800" y="5721350"/>
            <a:ext cx="1330325"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Causas</a:t>
            </a:r>
            <a:endParaRPr lang="en-US" sz="2000" i="0">
              <a:solidFill>
                <a:srgbClr val="000000"/>
              </a:solidFill>
              <a:latin typeface="Verdana" pitchFamily="34" charset="0"/>
            </a:endParaRPr>
          </a:p>
        </p:txBody>
      </p:sp>
      <p:sp>
        <p:nvSpPr>
          <p:cNvPr id="181274" name="Freeform 49">
            <a:extLst>
              <a:ext uri="{FF2B5EF4-FFF2-40B4-BE49-F238E27FC236}">
                <a16:creationId xmlns:a16="http://schemas.microsoft.com/office/drawing/2014/main" id="{E6943E7F-6753-4274-BC90-DA9A0B47D414}"/>
              </a:ext>
            </a:extLst>
          </p:cNvPr>
          <p:cNvSpPr>
            <a:spLocks/>
          </p:cNvSpPr>
          <p:nvPr/>
        </p:nvSpPr>
        <p:spPr bwMode="auto">
          <a:xfrm>
            <a:off x="5743575" y="5861050"/>
            <a:ext cx="539750" cy="36353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1275" name="Text Box 50">
            <a:extLst>
              <a:ext uri="{FF2B5EF4-FFF2-40B4-BE49-F238E27FC236}">
                <a16:creationId xmlns:a16="http://schemas.microsoft.com/office/drawing/2014/main" id="{77175D31-E2F0-4565-9C6E-0C6C9860AF60}"/>
              </a:ext>
            </a:extLst>
          </p:cNvPr>
          <p:cNvSpPr txBox="1">
            <a:spLocks noChangeArrowheads="1"/>
          </p:cNvSpPr>
          <p:nvPr/>
        </p:nvSpPr>
        <p:spPr bwMode="auto">
          <a:xfrm>
            <a:off x="4781550" y="6145213"/>
            <a:ext cx="2087563"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900" i="0">
                <a:latin typeface="Arial" panose="020B0604020202020204" pitchFamily="34" charset="0"/>
              </a:rPr>
              <a:t>Envejecimiento</a:t>
            </a:r>
          </a:p>
          <a:p>
            <a:pPr algn="ctr">
              <a:lnSpc>
                <a:spcPct val="80000"/>
              </a:lnSpc>
            </a:pPr>
            <a:r>
              <a:rPr lang="en-US" altLang="en-US" sz="1900" i="0">
                <a:latin typeface="Arial" panose="020B0604020202020204" pitchFamily="34" charset="0"/>
              </a:rPr>
              <a:t>Biológico</a:t>
            </a:r>
            <a:endParaRPr lang="en-US" altLang="en-US" sz="1900" i="0" baseline="30000">
              <a:latin typeface="Arial" panose="020B0604020202020204" pitchFamily="34" charset="0"/>
            </a:endParaRPr>
          </a:p>
        </p:txBody>
      </p:sp>
      <p:sp>
        <p:nvSpPr>
          <p:cNvPr id="181276" name="Freeform 51">
            <a:extLst>
              <a:ext uri="{FF2B5EF4-FFF2-40B4-BE49-F238E27FC236}">
                <a16:creationId xmlns:a16="http://schemas.microsoft.com/office/drawing/2014/main" id="{9965417B-35E7-441F-84BA-6D7614628971}"/>
              </a:ext>
            </a:extLst>
          </p:cNvPr>
          <p:cNvSpPr>
            <a:spLocks/>
          </p:cNvSpPr>
          <p:nvPr/>
        </p:nvSpPr>
        <p:spPr bwMode="auto">
          <a:xfrm flipH="1">
            <a:off x="7394575" y="5861050"/>
            <a:ext cx="712788" cy="36353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1277" name="Text Box 52">
            <a:extLst>
              <a:ext uri="{FF2B5EF4-FFF2-40B4-BE49-F238E27FC236}">
                <a16:creationId xmlns:a16="http://schemas.microsoft.com/office/drawing/2014/main" id="{5AFAF704-0457-4E1E-816A-7FEF19A1A6A3}"/>
              </a:ext>
            </a:extLst>
          </p:cNvPr>
          <p:cNvSpPr txBox="1">
            <a:spLocks noChangeArrowheads="1"/>
          </p:cNvSpPr>
          <p:nvPr/>
        </p:nvSpPr>
        <p:spPr bwMode="auto">
          <a:xfrm>
            <a:off x="6983413" y="6170613"/>
            <a:ext cx="2012950"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900" i="0">
                <a:latin typeface="Arial" panose="020B0604020202020204" pitchFamily="34" charset="0"/>
              </a:rPr>
              <a:t>Estilos de Vida</a:t>
            </a:r>
          </a:p>
          <a:p>
            <a:pPr algn="ctr">
              <a:lnSpc>
                <a:spcPct val="80000"/>
              </a:lnSpc>
            </a:pPr>
            <a:r>
              <a:rPr lang="en-US" altLang="en-US" sz="1900" i="0">
                <a:latin typeface="Arial" panose="020B0604020202020204" pitchFamily="34" charset="0"/>
              </a:rPr>
              <a:t>Sedentario</a:t>
            </a:r>
            <a:endParaRPr lang="en-US" altLang="en-US" sz="1900" i="0" baseline="30000">
              <a:latin typeface="Arial" panose="020B0604020202020204" pitchFamily="34" charset="0"/>
            </a:endParaRPr>
          </a:p>
        </p:txBody>
      </p:sp>
      <p:sp>
        <p:nvSpPr>
          <p:cNvPr id="417846" name="Rectangle 54">
            <a:extLst>
              <a:ext uri="{FF2B5EF4-FFF2-40B4-BE49-F238E27FC236}">
                <a16:creationId xmlns:a16="http://schemas.microsoft.com/office/drawing/2014/main" id="{3D59FC1A-C5B9-48D1-9E45-4AF72177ECBD}"/>
              </a:ext>
            </a:extLst>
          </p:cNvPr>
          <p:cNvSpPr>
            <a:spLocks noChangeArrowheads="1"/>
          </p:cNvSpPr>
          <p:nvPr/>
        </p:nvSpPr>
        <p:spPr bwMode="auto">
          <a:xfrm>
            <a:off x="3638550" y="3316288"/>
            <a:ext cx="1711325" cy="6969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Adultos</a:t>
            </a:r>
          </a:p>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poco</a:t>
            </a:r>
          </a:p>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Entrenados</a:t>
            </a:r>
            <a:endParaRPr lang="en-US" sz="2100" i="0" baseline="-25000">
              <a:solidFill>
                <a:srgbClr val="000000"/>
              </a:solidFill>
              <a:effectLst>
                <a:outerShdw blurRad="38100" dist="38100" dir="2700000" algn="tl">
                  <a:srgbClr val="C0C0C0"/>
                </a:outerShdw>
              </a:effectLst>
              <a:latin typeface="Arial" charset="0"/>
            </a:endParaRPr>
          </a:p>
        </p:txBody>
      </p:sp>
      <p:sp>
        <p:nvSpPr>
          <p:cNvPr id="181279" name="Text Box 56">
            <a:extLst>
              <a:ext uri="{FF2B5EF4-FFF2-40B4-BE49-F238E27FC236}">
                <a16:creationId xmlns:a16="http://schemas.microsoft.com/office/drawing/2014/main" id="{9213EB69-4211-4524-84C0-D2FDD7F8FA96}"/>
              </a:ext>
            </a:extLst>
          </p:cNvPr>
          <p:cNvSpPr txBox="1">
            <a:spLocks noChangeArrowheads="1"/>
          </p:cNvSpPr>
          <p:nvPr/>
        </p:nvSpPr>
        <p:spPr bwMode="auto">
          <a:xfrm>
            <a:off x="3508375" y="4378325"/>
            <a:ext cx="23336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900" i="0">
                <a:latin typeface="Arial" panose="020B0604020202020204" pitchFamily="34" charset="0"/>
              </a:rPr>
              <a:t>20 mL ∙ kg</a:t>
            </a:r>
            <a:r>
              <a:rPr lang="en-US" altLang="en-US" sz="1900" i="0" baseline="30000">
                <a:latin typeface="Arial" panose="020B0604020202020204" pitchFamily="34" charset="0"/>
              </a:rPr>
              <a:t>-1</a:t>
            </a:r>
            <a:r>
              <a:rPr lang="en-US" altLang="en-US" sz="1900" i="0">
                <a:latin typeface="Arial" panose="020B0604020202020204" pitchFamily="34" charset="0"/>
              </a:rPr>
              <a:t> ∙ min</a:t>
            </a:r>
            <a:r>
              <a:rPr lang="en-US" altLang="en-US" sz="1900" i="0" baseline="30000">
                <a:latin typeface="Arial" panose="020B0604020202020204" pitchFamily="34" charset="0"/>
              </a:rPr>
              <a:t>-1</a:t>
            </a:r>
          </a:p>
        </p:txBody>
      </p:sp>
      <p:sp>
        <p:nvSpPr>
          <p:cNvPr id="181280" name="Line 57">
            <a:extLst>
              <a:ext uri="{FF2B5EF4-FFF2-40B4-BE49-F238E27FC236}">
                <a16:creationId xmlns:a16="http://schemas.microsoft.com/office/drawing/2014/main" id="{E08132B1-43AC-4093-BF90-CDAA621A5896}"/>
              </a:ext>
            </a:extLst>
          </p:cNvPr>
          <p:cNvSpPr>
            <a:spLocks noChangeShapeType="1"/>
          </p:cNvSpPr>
          <p:nvPr/>
        </p:nvSpPr>
        <p:spPr bwMode="auto">
          <a:xfrm>
            <a:off x="3505200" y="4408488"/>
            <a:ext cx="0" cy="2603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81281" name="Group 59">
            <a:extLst>
              <a:ext uri="{FF2B5EF4-FFF2-40B4-BE49-F238E27FC236}">
                <a16:creationId xmlns:a16="http://schemas.microsoft.com/office/drawing/2014/main" id="{4236415F-A92B-4DC7-8D7E-C0276AC4D524}"/>
              </a:ext>
            </a:extLst>
          </p:cNvPr>
          <p:cNvGrpSpPr>
            <a:grpSpLocks/>
          </p:cNvGrpSpPr>
          <p:nvPr/>
        </p:nvGrpSpPr>
        <p:grpSpPr bwMode="auto">
          <a:xfrm>
            <a:off x="276225" y="-73025"/>
            <a:ext cx="8867775" cy="942975"/>
            <a:chOff x="174" y="-46"/>
            <a:chExt cx="5586" cy="594"/>
          </a:xfrm>
        </p:grpSpPr>
        <p:sp>
          <p:nvSpPr>
            <p:cNvPr id="181296" name="Text Box 60">
              <a:extLst>
                <a:ext uri="{FF2B5EF4-FFF2-40B4-BE49-F238E27FC236}">
                  <a16:creationId xmlns:a16="http://schemas.microsoft.com/office/drawing/2014/main" id="{6219A834-A603-492D-9D00-7F2BEBF60373}"/>
                </a:ext>
              </a:extLst>
            </p:cNvPr>
            <p:cNvSpPr txBox="1">
              <a:spLocks noChangeArrowheads="1"/>
            </p:cNvSpPr>
            <p:nvPr/>
          </p:nvSpPr>
          <p:spPr bwMode="auto">
            <a:xfrm>
              <a:off x="174" y="164"/>
              <a:ext cx="5586"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Consumo de Oxígeno Máximo (VO</a:t>
              </a:r>
              <a:r>
                <a:rPr lang="en-US" altLang="en-US" sz="3400" i="0" baseline="-25000">
                  <a:solidFill>
                    <a:schemeClr val="accent2"/>
                  </a:solidFill>
                  <a:latin typeface="Arial" panose="020B0604020202020204" pitchFamily="34" charset="0"/>
                </a:rPr>
                <a:t>2</a:t>
              </a:r>
              <a:r>
                <a:rPr lang="en-US" altLang="en-US" sz="3400" i="0">
                  <a:solidFill>
                    <a:schemeClr val="accent2"/>
                  </a:solidFill>
                  <a:latin typeface="Arial" panose="020B0604020202020204" pitchFamily="34" charset="0"/>
                </a:rPr>
                <a:t>max)</a:t>
              </a:r>
            </a:p>
          </p:txBody>
        </p:sp>
        <p:sp>
          <p:nvSpPr>
            <p:cNvPr id="181297" name="Text Box 61">
              <a:extLst>
                <a:ext uri="{FF2B5EF4-FFF2-40B4-BE49-F238E27FC236}">
                  <a16:creationId xmlns:a16="http://schemas.microsoft.com/office/drawing/2014/main" id="{AD70876A-3960-4AB2-957B-4F953295958D}"/>
                </a:ext>
              </a:extLst>
            </p:cNvPr>
            <p:cNvSpPr txBox="1">
              <a:spLocks noChangeArrowheads="1"/>
            </p:cNvSpPr>
            <p:nvPr/>
          </p:nvSpPr>
          <p:spPr bwMode="auto">
            <a:xfrm>
              <a:off x="4274" y="-46"/>
              <a:ext cx="14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3400" i="0">
                  <a:solidFill>
                    <a:schemeClr val="accent2"/>
                  </a:solidFill>
                  <a:latin typeface="Arial" panose="020B0604020202020204" pitchFamily="34" charset="0"/>
                </a:rPr>
                <a:t>.</a:t>
              </a:r>
            </a:p>
          </p:txBody>
        </p:sp>
      </p:grpSp>
      <p:sp>
        <p:nvSpPr>
          <p:cNvPr id="181282" name="Line 62">
            <a:extLst>
              <a:ext uri="{FF2B5EF4-FFF2-40B4-BE49-F238E27FC236}">
                <a16:creationId xmlns:a16="http://schemas.microsoft.com/office/drawing/2014/main" id="{89DF35D1-B61B-4330-BA6A-C3F69C64FCA9}"/>
              </a:ext>
            </a:extLst>
          </p:cNvPr>
          <p:cNvSpPr>
            <a:spLocks noChangeShapeType="1"/>
          </p:cNvSpPr>
          <p:nvPr/>
        </p:nvSpPr>
        <p:spPr bwMode="auto">
          <a:xfrm>
            <a:off x="4495800" y="19478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81283" name="Group 63">
            <a:extLst>
              <a:ext uri="{FF2B5EF4-FFF2-40B4-BE49-F238E27FC236}">
                <a16:creationId xmlns:a16="http://schemas.microsoft.com/office/drawing/2014/main" id="{86AF1D1E-376F-4DA6-8F23-0B223E238CD8}"/>
              </a:ext>
            </a:extLst>
          </p:cNvPr>
          <p:cNvGrpSpPr>
            <a:grpSpLocks/>
          </p:cNvGrpSpPr>
          <p:nvPr/>
        </p:nvGrpSpPr>
        <p:grpSpPr bwMode="auto">
          <a:xfrm>
            <a:off x="1100138" y="1212850"/>
            <a:ext cx="7245350" cy="693738"/>
            <a:chOff x="645" y="748"/>
            <a:chExt cx="4564" cy="437"/>
          </a:xfrm>
        </p:grpSpPr>
        <p:grpSp>
          <p:nvGrpSpPr>
            <p:cNvPr id="181292" name="Group 64">
              <a:extLst>
                <a:ext uri="{FF2B5EF4-FFF2-40B4-BE49-F238E27FC236}">
                  <a16:creationId xmlns:a16="http://schemas.microsoft.com/office/drawing/2014/main" id="{BBC73FE6-8B71-4260-A422-61B1EAC86ECF}"/>
                </a:ext>
              </a:extLst>
            </p:cNvPr>
            <p:cNvGrpSpPr>
              <a:grpSpLocks/>
            </p:cNvGrpSpPr>
            <p:nvPr/>
          </p:nvGrpSpPr>
          <p:grpSpPr bwMode="auto">
            <a:xfrm>
              <a:off x="2257" y="872"/>
              <a:ext cx="1497" cy="313"/>
              <a:chOff x="2257" y="920"/>
              <a:chExt cx="1497" cy="313"/>
            </a:xfrm>
          </p:grpSpPr>
          <p:sp>
            <p:nvSpPr>
              <p:cNvPr id="417857" name="Rectangle 65">
                <a:extLst>
                  <a:ext uri="{FF2B5EF4-FFF2-40B4-BE49-F238E27FC236}">
                    <a16:creationId xmlns:a16="http://schemas.microsoft.com/office/drawing/2014/main" id="{BD6222C0-D237-4CEA-801E-0CE1AEC467C5}"/>
                  </a:ext>
                </a:extLst>
              </p:cNvPr>
              <p:cNvSpPr>
                <a:spLocks noChangeArrowheads="1"/>
              </p:cNvSpPr>
              <p:nvPr/>
            </p:nvSpPr>
            <p:spPr bwMode="auto">
              <a:xfrm>
                <a:off x="2257" y="1036"/>
                <a:ext cx="1497" cy="19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(VO</a:t>
                </a:r>
                <a:r>
                  <a:rPr lang="en-US" sz="3000" i="0" baseline="-25000">
                    <a:effectLst>
                      <a:outerShdw blurRad="38100" dist="38100" dir="2700000" algn="tl">
                        <a:srgbClr val="C0C0C0"/>
                      </a:outerShdw>
                    </a:effectLst>
                    <a:latin typeface="Arial Black" pitchFamily="34" charset="0"/>
                  </a:rPr>
                  <a:t>2</a:t>
                </a:r>
                <a:r>
                  <a:rPr lang="en-US" sz="3000" i="0">
                    <a:effectLst>
                      <a:outerShdw blurRad="38100" dist="38100" dir="2700000" algn="tl">
                        <a:srgbClr val="C0C0C0"/>
                      </a:outerShdw>
                    </a:effectLst>
                    <a:latin typeface="Arial Black" pitchFamily="34" charset="0"/>
                  </a:rPr>
                  <a:t>máx)</a:t>
                </a:r>
              </a:p>
            </p:txBody>
          </p:sp>
          <p:sp>
            <p:nvSpPr>
              <p:cNvPr id="417858" name="Rectangle 66">
                <a:extLst>
                  <a:ext uri="{FF2B5EF4-FFF2-40B4-BE49-F238E27FC236}">
                    <a16:creationId xmlns:a16="http://schemas.microsoft.com/office/drawing/2014/main" id="{998DE847-5EA3-4C46-BAD3-A41BE6460F59}"/>
                  </a:ext>
                </a:extLst>
              </p:cNvPr>
              <p:cNvSpPr>
                <a:spLocks noChangeArrowheads="1"/>
              </p:cNvSpPr>
              <p:nvPr/>
            </p:nvSpPr>
            <p:spPr bwMode="auto">
              <a:xfrm>
                <a:off x="2491" y="920"/>
                <a:ext cx="135" cy="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a:t>
                </a:r>
              </a:p>
            </p:txBody>
          </p:sp>
        </p:grpSp>
        <p:sp>
          <p:nvSpPr>
            <p:cNvPr id="417859" name="Rectangle 67">
              <a:extLst>
                <a:ext uri="{FF2B5EF4-FFF2-40B4-BE49-F238E27FC236}">
                  <a16:creationId xmlns:a16="http://schemas.microsoft.com/office/drawing/2014/main" id="{FF00B930-D9DE-4EB5-A77C-A3076D1E3AAB}"/>
                </a:ext>
              </a:extLst>
            </p:cNvPr>
            <p:cNvSpPr>
              <a:spLocks noChangeArrowheads="1"/>
            </p:cNvSpPr>
            <p:nvPr/>
          </p:nvSpPr>
          <p:spPr bwMode="auto">
            <a:xfrm>
              <a:off x="645" y="748"/>
              <a:ext cx="4564" cy="19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CONSUMO DE OXÍGENO MÁXIMO</a:t>
              </a:r>
            </a:p>
          </p:txBody>
        </p:sp>
      </p:grpSp>
      <p:sp>
        <p:nvSpPr>
          <p:cNvPr id="181284" name="Line 68">
            <a:extLst>
              <a:ext uri="{FF2B5EF4-FFF2-40B4-BE49-F238E27FC236}">
                <a16:creationId xmlns:a16="http://schemas.microsoft.com/office/drawing/2014/main" id="{B2074BF2-912D-4644-8FD3-501C8F249C5A}"/>
              </a:ext>
            </a:extLst>
          </p:cNvPr>
          <p:cNvSpPr>
            <a:spLocks noChangeShapeType="1"/>
          </p:cNvSpPr>
          <p:nvPr/>
        </p:nvSpPr>
        <p:spPr bwMode="auto">
          <a:xfrm>
            <a:off x="4495800" y="29003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1285" name="Line 69">
            <a:extLst>
              <a:ext uri="{FF2B5EF4-FFF2-40B4-BE49-F238E27FC236}">
                <a16:creationId xmlns:a16="http://schemas.microsoft.com/office/drawing/2014/main" id="{D4441216-DC20-4C34-8143-7F49B9AD530A}"/>
              </a:ext>
            </a:extLst>
          </p:cNvPr>
          <p:cNvSpPr>
            <a:spLocks noChangeShapeType="1"/>
          </p:cNvSpPr>
          <p:nvPr/>
        </p:nvSpPr>
        <p:spPr bwMode="auto">
          <a:xfrm>
            <a:off x="4483100" y="4056063"/>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1286" name="Line 71">
            <a:extLst>
              <a:ext uri="{FF2B5EF4-FFF2-40B4-BE49-F238E27FC236}">
                <a16:creationId xmlns:a16="http://schemas.microsoft.com/office/drawing/2014/main" id="{BC2BA32C-F331-4566-8C0B-DBD9FBB5CF16}"/>
              </a:ext>
            </a:extLst>
          </p:cNvPr>
          <p:cNvSpPr>
            <a:spLocks noChangeShapeType="1"/>
          </p:cNvSpPr>
          <p:nvPr/>
        </p:nvSpPr>
        <p:spPr bwMode="auto">
          <a:xfrm>
            <a:off x="6870700" y="450373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1287" name="Line 72">
            <a:extLst>
              <a:ext uri="{FF2B5EF4-FFF2-40B4-BE49-F238E27FC236}">
                <a16:creationId xmlns:a16="http://schemas.microsoft.com/office/drawing/2014/main" id="{D84CD184-ED21-456E-A817-BE2C5C8C3EDF}"/>
              </a:ext>
            </a:extLst>
          </p:cNvPr>
          <p:cNvSpPr>
            <a:spLocks noChangeShapeType="1"/>
          </p:cNvSpPr>
          <p:nvPr/>
        </p:nvSpPr>
        <p:spPr bwMode="auto">
          <a:xfrm>
            <a:off x="6864350" y="3665538"/>
            <a:ext cx="0" cy="6048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1288" name="Line 73">
            <a:extLst>
              <a:ext uri="{FF2B5EF4-FFF2-40B4-BE49-F238E27FC236}">
                <a16:creationId xmlns:a16="http://schemas.microsoft.com/office/drawing/2014/main" id="{2F082FA0-31D4-466D-A28A-45A0903DA83F}"/>
              </a:ext>
            </a:extLst>
          </p:cNvPr>
          <p:cNvSpPr>
            <a:spLocks noChangeShapeType="1"/>
          </p:cNvSpPr>
          <p:nvPr/>
        </p:nvSpPr>
        <p:spPr bwMode="auto">
          <a:xfrm>
            <a:off x="6883400" y="5392738"/>
            <a:ext cx="0" cy="4143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1289" name="Line 76">
            <a:extLst>
              <a:ext uri="{FF2B5EF4-FFF2-40B4-BE49-F238E27FC236}">
                <a16:creationId xmlns:a16="http://schemas.microsoft.com/office/drawing/2014/main" id="{4DAA840F-A189-4714-8FC7-D038AA3E70E1}"/>
              </a:ext>
            </a:extLst>
          </p:cNvPr>
          <p:cNvSpPr>
            <a:spLocks noChangeShapeType="1"/>
          </p:cNvSpPr>
          <p:nvPr/>
        </p:nvSpPr>
        <p:spPr bwMode="auto">
          <a:xfrm>
            <a:off x="936625" y="5226050"/>
            <a:ext cx="0" cy="604838"/>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1290" name="Line 77">
            <a:extLst>
              <a:ext uri="{FF2B5EF4-FFF2-40B4-BE49-F238E27FC236}">
                <a16:creationId xmlns:a16="http://schemas.microsoft.com/office/drawing/2014/main" id="{88D2449B-829B-454D-A940-B0692B84FDC3}"/>
              </a:ext>
            </a:extLst>
          </p:cNvPr>
          <p:cNvSpPr>
            <a:spLocks noChangeShapeType="1"/>
          </p:cNvSpPr>
          <p:nvPr/>
        </p:nvSpPr>
        <p:spPr bwMode="auto">
          <a:xfrm>
            <a:off x="2881313" y="5205413"/>
            <a:ext cx="0" cy="604837"/>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1291" name="Line 78">
            <a:extLst>
              <a:ext uri="{FF2B5EF4-FFF2-40B4-BE49-F238E27FC236}">
                <a16:creationId xmlns:a16="http://schemas.microsoft.com/office/drawing/2014/main" id="{CBBEDA04-D2BD-470D-8B04-69F005C5700F}"/>
              </a:ext>
            </a:extLst>
          </p:cNvPr>
          <p:cNvSpPr>
            <a:spLocks noChangeShapeType="1"/>
          </p:cNvSpPr>
          <p:nvPr/>
        </p:nvSpPr>
        <p:spPr bwMode="auto">
          <a:xfrm>
            <a:off x="6435725" y="4894263"/>
            <a:ext cx="0" cy="2603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40" name="Rectangle 4">
            <a:extLst>
              <a:ext uri="{FF2B5EF4-FFF2-40B4-BE49-F238E27FC236}">
                <a16:creationId xmlns:a16="http://schemas.microsoft.com/office/drawing/2014/main" id="{AE6E9991-78E3-402A-B9AF-C26FBA6A76FD}"/>
              </a:ext>
            </a:extLst>
          </p:cNvPr>
          <p:cNvSpPr>
            <a:spLocks noChangeArrowheads="1"/>
          </p:cNvSpPr>
          <p:nvPr/>
        </p:nvSpPr>
        <p:spPr bwMode="auto">
          <a:xfrm>
            <a:off x="3540125" y="1854200"/>
            <a:ext cx="2255838" cy="3794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Comparación entre</a:t>
            </a:r>
          </a:p>
          <a:p>
            <a:pPr marL="342900" indent="-342900" algn="ctr">
              <a:lnSpc>
                <a:spcPct val="60000"/>
              </a:lnSpc>
              <a:spcBef>
                <a:spcPct val="20000"/>
              </a:spcBef>
              <a:defRPr/>
            </a:pPr>
            <a:r>
              <a:rPr lang="es-PR" sz="1700">
                <a:solidFill>
                  <a:srgbClr val="000000"/>
                </a:solidFill>
                <a:effectLst>
                  <a:outerShdw blurRad="38100" dist="38100" dir="2700000" algn="tl">
                    <a:srgbClr val="C0C0C0"/>
                  </a:outerShdw>
                </a:effectLst>
                <a:latin typeface="Arial" charset="0"/>
              </a:rPr>
              <a:t>Géneros</a:t>
            </a:r>
            <a:endParaRPr lang="en-US" sz="1700" baseline="30000">
              <a:solidFill>
                <a:srgbClr val="000000"/>
              </a:solidFill>
              <a:effectLst>
                <a:outerShdw blurRad="38100" dist="38100" dir="2700000" algn="tl">
                  <a:srgbClr val="C0C0C0"/>
                </a:outerShdw>
              </a:effectLst>
              <a:latin typeface="Arial" charset="0"/>
            </a:endParaRPr>
          </a:p>
        </p:txBody>
      </p:sp>
      <p:pic>
        <p:nvPicPr>
          <p:cNvPr id="182275" name="Picture 9" descr="Contents">
            <a:extLst>
              <a:ext uri="{FF2B5EF4-FFF2-40B4-BE49-F238E27FC236}">
                <a16:creationId xmlns:a16="http://schemas.microsoft.com/office/drawing/2014/main" id="{D64B48AB-A788-4AC5-946F-CB33314A4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127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6" name="Line 10">
            <a:extLst>
              <a:ext uri="{FF2B5EF4-FFF2-40B4-BE49-F238E27FC236}">
                <a16:creationId xmlns:a16="http://schemas.microsoft.com/office/drawing/2014/main" id="{DC61A69E-E487-4F88-B387-5B8453B2D366}"/>
              </a:ext>
            </a:extLst>
          </p:cNvPr>
          <p:cNvSpPr>
            <a:spLocks noChangeShapeType="1"/>
          </p:cNvSpPr>
          <p:nvPr/>
        </p:nvSpPr>
        <p:spPr bwMode="auto">
          <a:xfrm>
            <a:off x="4619625" y="11033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277" name="Text Box 24">
            <a:extLst>
              <a:ext uri="{FF2B5EF4-FFF2-40B4-BE49-F238E27FC236}">
                <a16:creationId xmlns:a16="http://schemas.microsoft.com/office/drawing/2014/main" id="{76AFB2EF-625F-44E6-84CA-C40102CCEE81}"/>
              </a:ext>
            </a:extLst>
          </p:cNvPr>
          <p:cNvSpPr txBox="1">
            <a:spLocks noChangeArrowheads="1"/>
          </p:cNvSpPr>
          <p:nvPr/>
        </p:nvSpPr>
        <p:spPr bwMode="auto">
          <a:xfrm>
            <a:off x="3679825" y="2392363"/>
            <a:ext cx="2109788"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En Mujeres Adultas</a:t>
            </a:r>
          </a:p>
          <a:p>
            <a:pPr algn="ctr">
              <a:lnSpc>
                <a:spcPct val="80000"/>
              </a:lnSpc>
            </a:pPr>
            <a:r>
              <a:rPr lang="en-US" altLang="en-US" sz="1600" i="0">
                <a:latin typeface="Arial" panose="020B0604020202020204" pitchFamily="34" charset="0"/>
              </a:rPr>
              <a:t>VO</a:t>
            </a:r>
            <a:r>
              <a:rPr lang="en-US" altLang="en-US" sz="1600" i="0" baseline="-25000">
                <a:latin typeface="Arial" panose="020B0604020202020204" pitchFamily="34" charset="0"/>
              </a:rPr>
              <a:t>2</a:t>
            </a:r>
            <a:r>
              <a:rPr lang="en-US" altLang="en-US" sz="1600" i="0">
                <a:latin typeface="Arial" panose="020B0604020202020204" pitchFamily="34" charset="0"/>
              </a:rPr>
              <a:t>máx Menor que</a:t>
            </a:r>
          </a:p>
          <a:p>
            <a:pPr algn="ctr">
              <a:lnSpc>
                <a:spcPct val="80000"/>
              </a:lnSpc>
            </a:pPr>
            <a:r>
              <a:rPr lang="en-US" altLang="en-US" sz="1600" i="0">
                <a:latin typeface="Arial" panose="020B0604020202020204" pitchFamily="34" charset="0"/>
              </a:rPr>
              <a:t>en los Varones</a:t>
            </a:r>
            <a:endParaRPr lang="en-US" altLang="en-US" sz="1600">
              <a:latin typeface="Arial" panose="020B0604020202020204" pitchFamily="34" charset="0"/>
            </a:endParaRPr>
          </a:p>
        </p:txBody>
      </p:sp>
      <p:pic>
        <p:nvPicPr>
          <p:cNvPr id="182278" name="Picture 55" descr="Contents">
            <a:extLst>
              <a:ext uri="{FF2B5EF4-FFF2-40B4-BE49-F238E27FC236}">
                <a16:creationId xmlns:a16="http://schemas.microsoft.com/office/drawing/2014/main" id="{F0932AA4-C532-4FF7-9D55-16451641BE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588"/>
          <a:stretch>
            <a:fillRect/>
          </a:stretch>
        </p:blipFill>
        <p:spPr bwMode="auto">
          <a:xfrm>
            <a:off x="320675" y="441325"/>
            <a:ext cx="8823325" cy="17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9" name="Text Box 56">
            <a:extLst>
              <a:ext uri="{FF2B5EF4-FFF2-40B4-BE49-F238E27FC236}">
                <a16:creationId xmlns:a16="http://schemas.microsoft.com/office/drawing/2014/main" id="{BF852690-EB73-44F4-82A7-6B2E95FC1DFE}"/>
              </a:ext>
            </a:extLst>
          </p:cNvPr>
          <p:cNvSpPr txBox="1">
            <a:spLocks noChangeArrowheads="1"/>
          </p:cNvSpPr>
          <p:nvPr/>
        </p:nvSpPr>
        <p:spPr bwMode="auto">
          <a:xfrm>
            <a:off x="276225" y="82550"/>
            <a:ext cx="8867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800" i="0">
                <a:solidFill>
                  <a:schemeClr val="accent2"/>
                </a:solidFill>
                <a:latin typeface="Arial" panose="020B0604020202020204" pitchFamily="34" charset="0"/>
              </a:rPr>
              <a:t>Consumo de Oxígeno Máximo (VO</a:t>
            </a:r>
            <a:r>
              <a:rPr lang="en-US" altLang="en-US" sz="1800" i="0" baseline="-25000">
                <a:solidFill>
                  <a:schemeClr val="accent2"/>
                </a:solidFill>
                <a:latin typeface="Arial" panose="020B0604020202020204" pitchFamily="34" charset="0"/>
              </a:rPr>
              <a:t>2</a:t>
            </a:r>
            <a:r>
              <a:rPr lang="en-US" altLang="en-US" sz="1800" i="0">
                <a:solidFill>
                  <a:schemeClr val="accent2"/>
                </a:solidFill>
                <a:latin typeface="Arial" panose="020B0604020202020204" pitchFamily="34" charset="0"/>
              </a:rPr>
              <a:t>max)</a:t>
            </a:r>
          </a:p>
        </p:txBody>
      </p:sp>
      <p:sp>
        <p:nvSpPr>
          <p:cNvPr id="182280" name="Text Box 57">
            <a:extLst>
              <a:ext uri="{FF2B5EF4-FFF2-40B4-BE49-F238E27FC236}">
                <a16:creationId xmlns:a16="http://schemas.microsoft.com/office/drawing/2014/main" id="{3B11917B-284B-4D97-83F8-5C3FDFCB2787}"/>
              </a:ext>
            </a:extLst>
          </p:cNvPr>
          <p:cNvSpPr txBox="1">
            <a:spLocks noChangeArrowheads="1"/>
          </p:cNvSpPr>
          <p:nvPr/>
        </p:nvSpPr>
        <p:spPr bwMode="auto">
          <a:xfrm>
            <a:off x="3735388" y="-190500"/>
            <a:ext cx="22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i="0">
                <a:solidFill>
                  <a:schemeClr val="accent2"/>
                </a:solidFill>
                <a:latin typeface="Arial" panose="020B0604020202020204" pitchFamily="34" charset="0"/>
              </a:rPr>
              <a:t>.</a:t>
            </a:r>
          </a:p>
        </p:txBody>
      </p:sp>
      <p:sp>
        <p:nvSpPr>
          <p:cNvPr id="423995" name="Rectangle 59">
            <a:extLst>
              <a:ext uri="{FF2B5EF4-FFF2-40B4-BE49-F238E27FC236}">
                <a16:creationId xmlns:a16="http://schemas.microsoft.com/office/drawing/2014/main" id="{814EB9E5-ACB8-437C-A4A8-C62270F3E5B0}"/>
              </a:ext>
            </a:extLst>
          </p:cNvPr>
          <p:cNvSpPr>
            <a:spLocks noChangeArrowheads="1"/>
          </p:cNvSpPr>
          <p:nvPr/>
        </p:nvSpPr>
        <p:spPr bwMode="auto">
          <a:xfrm>
            <a:off x="2517775" y="633413"/>
            <a:ext cx="4203700" cy="4746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CONSUMO DE OXÍGENO MÁXIMO</a:t>
            </a:r>
          </a:p>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(VO</a:t>
            </a:r>
            <a:r>
              <a:rPr lang="en-US" sz="1700" i="0" baseline="-25000">
                <a:effectLst>
                  <a:outerShdw blurRad="38100" dist="38100" dir="2700000" algn="tl">
                    <a:srgbClr val="C0C0C0"/>
                  </a:outerShdw>
                </a:effectLst>
                <a:latin typeface="Arial Black" pitchFamily="34" charset="0"/>
              </a:rPr>
              <a:t>2</a:t>
            </a:r>
            <a:r>
              <a:rPr lang="en-US" sz="1700" i="0">
                <a:effectLst>
                  <a:outerShdw blurRad="38100" dist="38100" dir="2700000" algn="tl">
                    <a:srgbClr val="C0C0C0"/>
                  </a:outerShdw>
                </a:effectLst>
                <a:latin typeface="Arial Black" pitchFamily="34" charset="0"/>
              </a:rPr>
              <a:t>máx)</a:t>
            </a:r>
            <a:endParaRPr lang="en-US" sz="1700">
              <a:effectLst>
                <a:outerShdw blurRad="38100" dist="38100" dir="2700000" algn="tl">
                  <a:srgbClr val="C0C0C0"/>
                </a:outerShdw>
              </a:effectLst>
              <a:latin typeface="Arial Black" pitchFamily="34" charset="0"/>
            </a:endParaRPr>
          </a:p>
        </p:txBody>
      </p:sp>
      <p:sp>
        <p:nvSpPr>
          <p:cNvPr id="423996" name="Rectangle 60">
            <a:extLst>
              <a:ext uri="{FF2B5EF4-FFF2-40B4-BE49-F238E27FC236}">
                <a16:creationId xmlns:a16="http://schemas.microsoft.com/office/drawing/2014/main" id="{28FCB122-4262-4AFA-A004-D902B7FE2927}"/>
              </a:ext>
            </a:extLst>
          </p:cNvPr>
          <p:cNvSpPr>
            <a:spLocks noChangeArrowheads="1"/>
          </p:cNvSpPr>
          <p:nvPr/>
        </p:nvSpPr>
        <p:spPr bwMode="auto">
          <a:xfrm>
            <a:off x="4105275" y="769938"/>
            <a:ext cx="201613" cy="2905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900" i="0">
                <a:effectLst>
                  <a:outerShdw blurRad="38100" dist="38100" dir="2700000" algn="tl">
                    <a:srgbClr val="C0C0C0"/>
                  </a:outerShdw>
                </a:effectLst>
                <a:latin typeface="Arial Black" pitchFamily="34" charset="0"/>
              </a:rPr>
              <a:t>.</a:t>
            </a:r>
            <a:endParaRPr lang="en-US" sz="900">
              <a:effectLst>
                <a:outerShdw blurRad="38100" dist="38100" dir="2700000" algn="tl">
                  <a:srgbClr val="C0C0C0"/>
                </a:outerShdw>
              </a:effectLst>
              <a:latin typeface="Arial Black" pitchFamily="34" charset="0"/>
            </a:endParaRPr>
          </a:p>
        </p:txBody>
      </p:sp>
      <p:sp>
        <p:nvSpPr>
          <p:cNvPr id="423997" name="Rectangle 61">
            <a:extLst>
              <a:ext uri="{FF2B5EF4-FFF2-40B4-BE49-F238E27FC236}">
                <a16:creationId xmlns:a16="http://schemas.microsoft.com/office/drawing/2014/main" id="{42D375EF-EC8C-48D0-B59E-55752D6FCA48}"/>
              </a:ext>
            </a:extLst>
          </p:cNvPr>
          <p:cNvSpPr>
            <a:spLocks noChangeArrowheads="1"/>
          </p:cNvSpPr>
          <p:nvPr/>
        </p:nvSpPr>
        <p:spPr bwMode="auto">
          <a:xfrm>
            <a:off x="3352800" y="1284288"/>
            <a:ext cx="2635250" cy="4349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Valores Promedios</a:t>
            </a:r>
          </a:p>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(Relativos)</a:t>
            </a:r>
          </a:p>
        </p:txBody>
      </p:sp>
      <p:sp>
        <p:nvSpPr>
          <p:cNvPr id="182284" name="Line 62">
            <a:extLst>
              <a:ext uri="{FF2B5EF4-FFF2-40B4-BE49-F238E27FC236}">
                <a16:creationId xmlns:a16="http://schemas.microsoft.com/office/drawing/2014/main" id="{DD0C18E2-49ED-4EC3-9772-515D524DA07F}"/>
              </a:ext>
            </a:extLst>
          </p:cNvPr>
          <p:cNvSpPr>
            <a:spLocks noChangeShapeType="1"/>
          </p:cNvSpPr>
          <p:nvPr/>
        </p:nvSpPr>
        <p:spPr bwMode="auto">
          <a:xfrm>
            <a:off x="4619625" y="16875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285" name="Line 63">
            <a:extLst>
              <a:ext uri="{FF2B5EF4-FFF2-40B4-BE49-F238E27FC236}">
                <a16:creationId xmlns:a16="http://schemas.microsoft.com/office/drawing/2014/main" id="{82A5FB26-DC1E-49F6-B9CE-1B3A2053513F}"/>
              </a:ext>
            </a:extLst>
          </p:cNvPr>
          <p:cNvSpPr>
            <a:spLocks noChangeShapeType="1"/>
          </p:cNvSpPr>
          <p:nvPr/>
        </p:nvSpPr>
        <p:spPr bwMode="auto">
          <a:xfrm>
            <a:off x="4619625" y="22590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286" name="Text Box 64">
            <a:extLst>
              <a:ext uri="{FF2B5EF4-FFF2-40B4-BE49-F238E27FC236}">
                <a16:creationId xmlns:a16="http://schemas.microsoft.com/office/drawing/2014/main" id="{A13FCA52-53A4-4D75-8FEF-BE0AB2D9D683}"/>
              </a:ext>
            </a:extLst>
          </p:cNvPr>
          <p:cNvSpPr txBox="1">
            <a:spLocks noChangeArrowheads="1"/>
          </p:cNvSpPr>
          <p:nvPr/>
        </p:nvSpPr>
        <p:spPr bwMode="auto">
          <a:xfrm>
            <a:off x="3746500" y="2438400"/>
            <a:ext cx="20796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82287" name="Line 65">
            <a:extLst>
              <a:ext uri="{FF2B5EF4-FFF2-40B4-BE49-F238E27FC236}">
                <a16:creationId xmlns:a16="http://schemas.microsoft.com/office/drawing/2014/main" id="{31BB0A3E-CB29-4B45-AB37-CF407C0C2C47}"/>
              </a:ext>
            </a:extLst>
          </p:cNvPr>
          <p:cNvSpPr>
            <a:spLocks noChangeShapeType="1"/>
          </p:cNvSpPr>
          <p:nvPr/>
        </p:nvSpPr>
        <p:spPr bwMode="auto">
          <a:xfrm>
            <a:off x="4619625" y="29956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288" name="Text Box 66">
            <a:extLst>
              <a:ext uri="{FF2B5EF4-FFF2-40B4-BE49-F238E27FC236}">
                <a16:creationId xmlns:a16="http://schemas.microsoft.com/office/drawing/2014/main" id="{9105F452-DBAE-4EF4-BDD6-DD8A73B8DF05}"/>
              </a:ext>
            </a:extLst>
          </p:cNvPr>
          <p:cNvSpPr txBox="1">
            <a:spLocks noChangeArrowheads="1"/>
          </p:cNvSpPr>
          <p:nvPr/>
        </p:nvSpPr>
        <p:spPr bwMode="auto">
          <a:xfrm>
            <a:off x="4143375" y="3163888"/>
            <a:ext cx="10223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Posibles</a:t>
            </a:r>
          </a:p>
          <a:p>
            <a:pPr algn="ctr">
              <a:lnSpc>
                <a:spcPct val="80000"/>
              </a:lnSpc>
            </a:pPr>
            <a:r>
              <a:rPr lang="en-US" altLang="en-US" sz="1600" i="0">
                <a:latin typeface="Arial" panose="020B0604020202020204" pitchFamily="34" charset="0"/>
              </a:rPr>
              <a:t>Razones</a:t>
            </a:r>
            <a:endParaRPr lang="en-US" altLang="en-US" sz="1600">
              <a:latin typeface="Arial" panose="020B0604020202020204" pitchFamily="34" charset="0"/>
            </a:endParaRPr>
          </a:p>
        </p:txBody>
      </p:sp>
      <p:sp>
        <p:nvSpPr>
          <p:cNvPr id="182289" name="Line 67">
            <a:extLst>
              <a:ext uri="{FF2B5EF4-FFF2-40B4-BE49-F238E27FC236}">
                <a16:creationId xmlns:a16="http://schemas.microsoft.com/office/drawing/2014/main" id="{0D5B1BA5-D403-4EFE-937B-71F6C05982C9}"/>
              </a:ext>
            </a:extLst>
          </p:cNvPr>
          <p:cNvSpPr>
            <a:spLocks noChangeShapeType="1"/>
          </p:cNvSpPr>
          <p:nvPr/>
        </p:nvSpPr>
        <p:spPr bwMode="auto">
          <a:xfrm>
            <a:off x="4632325" y="35925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290" name="Text Box 68">
            <a:extLst>
              <a:ext uri="{FF2B5EF4-FFF2-40B4-BE49-F238E27FC236}">
                <a16:creationId xmlns:a16="http://schemas.microsoft.com/office/drawing/2014/main" id="{60C75ED2-89E9-465B-A57F-50241ED003B2}"/>
              </a:ext>
            </a:extLst>
          </p:cNvPr>
          <p:cNvSpPr txBox="1">
            <a:spLocks noChangeArrowheads="1"/>
          </p:cNvSpPr>
          <p:nvPr/>
        </p:nvSpPr>
        <p:spPr bwMode="auto">
          <a:xfrm>
            <a:off x="3856038" y="3735388"/>
            <a:ext cx="167640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Diferencias en</a:t>
            </a:r>
            <a:endParaRPr lang="en-US" altLang="en-US" sz="1600">
              <a:latin typeface="Arial" panose="020B0604020202020204" pitchFamily="34" charset="0"/>
            </a:endParaRPr>
          </a:p>
        </p:txBody>
      </p:sp>
      <p:sp>
        <p:nvSpPr>
          <p:cNvPr id="182291" name="Freeform 69">
            <a:extLst>
              <a:ext uri="{FF2B5EF4-FFF2-40B4-BE49-F238E27FC236}">
                <a16:creationId xmlns:a16="http://schemas.microsoft.com/office/drawing/2014/main" id="{9118275B-4470-4AEC-BA9A-54DACCAACC9C}"/>
              </a:ext>
            </a:extLst>
          </p:cNvPr>
          <p:cNvSpPr>
            <a:spLocks/>
          </p:cNvSpPr>
          <p:nvPr/>
        </p:nvSpPr>
        <p:spPr bwMode="auto">
          <a:xfrm>
            <a:off x="2716213" y="3886200"/>
            <a:ext cx="1270000" cy="1428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508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2292" name="Freeform 70">
            <a:extLst>
              <a:ext uri="{FF2B5EF4-FFF2-40B4-BE49-F238E27FC236}">
                <a16:creationId xmlns:a16="http://schemas.microsoft.com/office/drawing/2014/main" id="{04F7CCEF-867E-41B6-BF2D-7307F94FA749}"/>
              </a:ext>
            </a:extLst>
          </p:cNvPr>
          <p:cNvSpPr>
            <a:spLocks/>
          </p:cNvSpPr>
          <p:nvPr/>
        </p:nvSpPr>
        <p:spPr bwMode="auto">
          <a:xfrm rot="-5400000">
            <a:off x="2911475" y="2662238"/>
            <a:ext cx="260350" cy="3028950"/>
          </a:xfrm>
          <a:custGeom>
            <a:avLst/>
            <a:gdLst>
              <a:gd name="T0" fmla="*/ 0 w 265"/>
              <a:gd name="T1" fmla="*/ 0 h 382"/>
              <a:gd name="T2" fmla="*/ 2147483647 w 265"/>
              <a:gd name="T3" fmla="*/ 0 h 382"/>
              <a:gd name="T4" fmla="*/ 2147483647 w 265"/>
              <a:gd name="T5" fmla="*/ 2147483647 h 382"/>
              <a:gd name="T6" fmla="*/ 2147483647 w 265"/>
              <a:gd name="T7" fmla="*/ 2147483647 h 382"/>
              <a:gd name="T8" fmla="*/ 0 60000 65536"/>
              <a:gd name="T9" fmla="*/ 0 60000 65536"/>
              <a:gd name="T10" fmla="*/ 0 60000 65536"/>
              <a:gd name="T11" fmla="*/ 0 60000 65536"/>
              <a:gd name="T12" fmla="*/ 0 w 265"/>
              <a:gd name="T13" fmla="*/ 0 h 382"/>
              <a:gd name="T14" fmla="*/ 265 w 265"/>
              <a:gd name="T15" fmla="*/ 382 h 382"/>
            </a:gdLst>
            <a:ahLst/>
            <a:cxnLst>
              <a:cxn ang="T8">
                <a:pos x="T0" y="T1"/>
              </a:cxn>
              <a:cxn ang="T9">
                <a:pos x="T2" y="T3"/>
              </a:cxn>
              <a:cxn ang="T10">
                <a:pos x="T4" y="T5"/>
              </a:cxn>
              <a:cxn ang="T11">
                <a:pos x="T6" y="T7"/>
              </a:cxn>
            </a:cxnLst>
            <a:rect l="T12" t="T13" r="T14" b="T15"/>
            <a:pathLst>
              <a:path w="265" h="382">
                <a:moveTo>
                  <a:pt x="0" y="0"/>
                </a:moveTo>
                <a:lnTo>
                  <a:pt x="265" y="0"/>
                </a:lnTo>
                <a:lnTo>
                  <a:pt x="265" y="382"/>
                </a:lnTo>
                <a:lnTo>
                  <a:pt x="8" y="382"/>
                </a:lnTo>
              </a:path>
            </a:pathLst>
          </a:custGeom>
          <a:noFill/>
          <a:ln w="50800">
            <a:solidFill>
              <a:schemeClr val="tx1"/>
            </a:solidFill>
            <a:round/>
            <a:headEnd type="stealth" w="med" len="me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24007" name="Rectangle 71">
            <a:extLst>
              <a:ext uri="{FF2B5EF4-FFF2-40B4-BE49-F238E27FC236}">
                <a16:creationId xmlns:a16="http://schemas.microsoft.com/office/drawing/2014/main" id="{BBCC7CA4-1CCE-4618-B158-3E0335217B39}"/>
              </a:ext>
            </a:extLst>
          </p:cNvPr>
          <p:cNvSpPr>
            <a:spLocks noChangeArrowheads="1"/>
          </p:cNvSpPr>
          <p:nvPr/>
        </p:nvSpPr>
        <p:spPr bwMode="auto">
          <a:xfrm>
            <a:off x="160338" y="4219575"/>
            <a:ext cx="2654300" cy="5937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500" i="0">
                <a:solidFill>
                  <a:srgbClr val="000000"/>
                </a:solidFill>
                <a:latin typeface="Verdana" pitchFamily="34" charset="0"/>
              </a:rPr>
              <a:t>Composición</a:t>
            </a:r>
          </a:p>
          <a:p>
            <a:pPr marL="342900" indent="-342900" algn="ctr">
              <a:lnSpc>
                <a:spcPct val="70000"/>
              </a:lnSpc>
              <a:spcBef>
                <a:spcPct val="20000"/>
              </a:spcBef>
              <a:defRPr/>
            </a:pPr>
            <a:r>
              <a:rPr lang="es-PR" sz="1500" i="0">
                <a:solidFill>
                  <a:srgbClr val="000000"/>
                </a:solidFill>
                <a:latin typeface="Verdana" pitchFamily="34" charset="0"/>
              </a:rPr>
              <a:t>Corporal</a:t>
            </a:r>
          </a:p>
          <a:p>
            <a:pPr marL="342900" indent="-342900" algn="ctr">
              <a:lnSpc>
                <a:spcPct val="70000"/>
              </a:lnSpc>
              <a:spcBef>
                <a:spcPct val="20000"/>
              </a:spcBef>
              <a:defRPr/>
            </a:pPr>
            <a:r>
              <a:rPr lang="es-PR" sz="1500" i="0">
                <a:solidFill>
                  <a:srgbClr val="000000"/>
                </a:solidFill>
                <a:latin typeface="Verdana" pitchFamily="34" charset="0"/>
              </a:rPr>
              <a:t>(Masa Corporal Activa)</a:t>
            </a:r>
            <a:endParaRPr lang="en-US" sz="1500" i="0">
              <a:solidFill>
                <a:srgbClr val="000000"/>
              </a:solidFill>
              <a:latin typeface="Verdana" pitchFamily="34" charset="0"/>
            </a:endParaRPr>
          </a:p>
        </p:txBody>
      </p:sp>
      <p:sp>
        <p:nvSpPr>
          <p:cNvPr id="424008" name="Rectangle 72">
            <a:extLst>
              <a:ext uri="{FF2B5EF4-FFF2-40B4-BE49-F238E27FC236}">
                <a16:creationId xmlns:a16="http://schemas.microsoft.com/office/drawing/2014/main" id="{7AF27F46-0A43-4ED4-866F-00B1FD6CFF91}"/>
              </a:ext>
            </a:extLst>
          </p:cNvPr>
          <p:cNvSpPr>
            <a:spLocks noChangeArrowheads="1"/>
          </p:cNvSpPr>
          <p:nvPr/>
        </p:nvSpPr>
        <p:spPr bwMode="auto">
          <a:xfrm>
            <a:off x="2711450" y="4219575"/>
            <a:ext cx="4102100" cy="5937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500" i="0">
                <a:solidFill>
                  <a:srgbClr val="000000"/>
                </a:solidFill>
                <a:latin typeface="Verdana" pitchFamily="34" charset="0"/>
              </a:rPr>
              <a:t>Contenido de Hemoglobina</a:t>
            </a:r>
          </a:p>
          <a:p>
            <a:pPr marL="342900" indent="-342900" algn="ctr">
              <a:lnSpc>
                <a:spcPct val="70000"/>
              </a:lnSpc>
              <a:spcBef>
                <a:spcPct val="20000"/>
              </a:spcBef>
              <a:defRPr/>
            </a:pPr>
            <a:r>
              <a:rPr lang="es-PR" sz="1500" i="0">
                <a:solidFill>
                  <a:srgbClr val="000000"/>
                </a:solidFill>
                <a:latin typeface="Verdana" pitchFamily="34" charset="0"/>
              </a:rPr>
              <a:t>En la Sangre</a:t>
            </a:r>
          </a:p>
          <a:p>
            <a:pPr marL="342900" indent="-342900" algn="ctr">
              <a:lnSpc>
                <a:spcPct val="70000"/>
              </a:lnSpc>
              <a:spcBef>
                <a:spcPct val="20000"/>
              </a:spcBef>
              <a:defRPr/>
            </a:pPr>
            <a:r>
              <a:rPr lang="es-PR" sz="1500" i="0">
                <a:solidFill>
                  <a:srgbClr val="000000"/>
                </a:solidFill>
                <a:latin typeface="Verdana" pitchFamily="34" charset="0"/>
              </a:rPr>
              <a:t>(Sistema de Transporte de [ST] O</a:t>
            </a:r>
            <a:r>
              <a:rPr lang="es-PR" sz="1500" i="0" baseline="-25000">
                <a:solidFill>
                  <a:srgbClr val="000000"/>
                </a:solidFill>
                <a:latin typeface="Verdana" pitchFamily="34" charset="0"/>
              </a:rPr>
              <a:t>2</a:t>
            </a:r>
            <a:r>
              <a:rPr lang="es-PR" sz="1500" i="0">
                <a:solidFill>
                  <a:srgbClr val="000000"/>
                </a:solidFill>
                <a:latin typeface="Verdana" pitchFamily="34" charset="0"/>
              </a:rPr>
              <a:t>)</a:t>
            </a:r>
            <a:endParaRPr lang="en-US" sz="1500" i="0">
              <a:solidFill>
                <a:srgbClr val="000000"/>
              </a:solidFill>
              <a:latin typeface="Verdana" pitchFamily="34" charset="0"/>
            </a:endParaRPr>
          </a:p>
        </p:txBody>
      </p:sp>
      <p:sp>
        <p:nvSpPr>
          <p:cNvPr id="182295" name="Freeform 73">
            <a:extLst>
              <a:ext uri="{FF2B5EF4-FFF2-40B4-BE49-F238E27FC236}">
                <a16:creationId xmlns:a16="http://schemas.microsoft.com/office/drawing/2014/main" id="{09A85EDB-A604-49A5-BD47-F3B013D09AD8}"/>
              </a:ext>
            </a:extLst>
          </p:cNvPr>
          <p:cNvSpPr>
            <a:spLocks/>
          </p:cNvSpPr>
          <p:nvPr/>
        </p:nvSpPr>
        <p:spPr bwMode="auto">
          <a:xfrm flipH="1">
            <a:off x="5072063" y="3379788"/>
            <a:ext cx="2690812" cy="2047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2296" name="Line 74">
            <a:extLst>
              <a:ext uri="{FF2B5EF4-FFF2-40B4-BE49-F238E27FC236}">
                <a16:creationId xmlns:a16="http://schemas.microsoft.com/office/drawing/2014/main" id="{6D3B631F-D8F5-48F2-8927-97AC9FC41C49}"/>
              </a:ext>
            </a:extLst>
          </p:cNvPr>
          <p:cNvSpPr>
            <a:spLocks noChangeShapeType="1"/>
          </p:cNvSpPr>
          <p:nvPr/>
        </p:nvSpPr>
        <p:spPr bwMode="auto">
          <a:xfrm>
            <a:off x="868363" y="48529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24011" name="Rectangle 75">
            <a:extLst>
              <a:ext uri="{FF2B5EF4-FFF2-40B4-BE49-F238E27FC236}">
                <a16:creationId xmlns:a16="http://schemas.microsoft.com/office/drawing/2014/main" id="{CDBDC000-7D2C-4696-AC7A-1A4220448E0A}"/>
              </a:ext>
            </a:extLst>
          </p:cNvPr>
          <p:cNvSpPr>
            <a:spLocks noChangeArrowheads="1"/>
          </p:cNvSpPr>
          <p:nvPr/>
        </p:nvSpPr>
        <p:spPr bwMode="auto">
          <a:xfrm>
            <a:off x="6875463" y="3505200"/>
            <a:ext cx="1714500" cy="2222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500" i="0">
                <a:solidFill>
                  <a:srgbClr val="000000"/>
                </a:solidFill>
                <a:latin typeface="Verdana" pitchFamily="34" charset="0"/>
              </a:rPr>
              <a:t>Interrogantes</a:t>
            </a:r>
            <a:endParaRPr lang="en-US" sz="1500" i="0">
              <a:solidFill>
                <a:srgbClr val="000000"/>
              </a:solidFill>
              <a:latin typeface="Verdana" pitchFamily="34" charset="0"/>
            </a:endParaRPr>
          </a:p>
        </p:txBody>
      </p:sp>
      <p:sp>
        <p:nvSpPr>
          <p:cNvPr id="182298" name="Line 76">
            <a:extLst>
              <a:ext uri="{FF2B5EF4-FFF2-40B4-BE49-F238E27FC236}">
                <a16:creationId xmlns:a16="http://schemas.microsoft.com/office/drawing/2014/main" id="{F2CB56D7-9274-4CA0-BDA9-B76CC249928F}"/>
              </a:ext>
            </a:extLst>
          </p:cNvPr>
          <p:cNvSpPr>
            <a:spLocks noChangeShapeType="1"/>
          </p:cNvSpPr>
          <p:nvPr/>
        </p:nvSpPr>
        <p:spPr bwMode="auto">
          <a:xfrm>
            <a:off x="7764463" y="374173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24013" name="Rectangle 77">
            <a:extLst>
              <a:ext uri="{FF2B5EF4-FFF2-40B4-BE49-F238E27FC236}">
                <a16:creationId xmlns:a16="http://schemas.microsoft.com/office/drawing/2014/main" id="{637BD95F-243A-47B7-8B73-DF765761855F}"/>
              </a:ext>
            </a:extLst>
          </p:cNvPr>
          <p:cNvSpPr>
            <a:spLocks noChangeArrowheads="1"/>
          </p:cNvSpPr>
          <p:nvPr/>
        </p:nvSpPr>
        <p:spPr bwMode="auto">
          <a:xfrm>
            <a:off x="6867525" y="3924300"/>
            <a:ext cx="1816100" cy="3841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500" i="0">
                <a:solidFill>
                  <a:srgbClr val="000000"/>
                </a:solidFill>
                <a:latin typeface="Verdana" pitchFamily="34" charset="0"/>
              </a:rPr>
              <a:t>Variables </a:t>
            </a:r>
          </a:p>
          <a:p>
            <a:pPr marL="342900" indent="-342900" algn="ctr">
              <a:lnSpc>
                <a:spcPct val="60000"/>
              </a:lnSpc>
              <a:spcBef>
                <a:spcPct val="20000"/>
              </a:spcBef>
              <a:defRPr/>
            </a:pPr>
            <a:r>
              <a:rPr lang="es-PR" sz="1500" i="0">
                <a:solidFill>
                  <a:srgbClr val="000000"/>
                </a:solidFill>
                <a:latin typeface="Verdana" pitchFamily="34" charset="0"/>
              </a:rPr>
              <a:t>Contaminantes</a:t>
            </a:r>
            <a:endParaRPr lang="en-US" sz="1500" i="0">
              <a:solidFill>
                <a:srgbClr val="000000"/>
              </a:solidFill>
              <a:latin typeface="Verdana" pitchFamily="34" charset="0"/>
            </a:endParaRPr>
          </a:p>
        </p:txBody>
      </p:sp>
      <p:sp>
        <p:nvSpPr>
          <p:cNvPr id="424014" name="Rectangle 78">
            <a:extLst>
              <a:ext uri="{FF2B5EF4-FFF2-40B4-BE49-F238E27FC236}">
                <a16:creationId xmlns:a16="http://schemas.microsoft.com/office/drawing/2014/main" id="{7456CDDB-2BAD-4978-8671-D4EF240A1867}"/>
              </a:ext>
            </a:extLst>
          </p:cNvPr>
          <p:cNvSpPr>
            <a:spLocks noChangeArrowheads="1"/>
          </p:cNvSpPr>
          <p:nvPr/>
        </p:nvSpPr>
        <p:spPr bwMode="auto">
          <a:xfrm>
            <a:off x="6680200" y="4491038"/>
            <a:ext cx="2312988" cy="47148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400" i="0">
                <a:effectLst>
                  <a:outerShdw blurRad="38100" dist="38100" dir="2700000" algn="tl">
                    <a:srgbClr val="C0C0C0"/>
                  </a:outerShdw>
                </a:effectLst>
                <a:latin typeface="Verdana" pitchFamily="34" charset="0"/>
              </a:rPr>
              <a:t>Las Diferencias</a:t>
            </a:r>
          </a:p>
          <a:p>
            <a:pPr marL="342900" indent="-342900" algn="ctr">
              <a:lnSpc>
                <a:spcPct val="60000"/>
              </a:lnSpc>
              <a:spcBef>
                <a:spcPct val="20000"/>
              </a:spcBef>
              <a:defRPr/>
            </a:pPr>
            <a:r>
              <a:rPr lang="en-US" sz="1400" i="0">
                <a:effectLst>
                  <a:outerShdw blurRad="38100" dist="38100" dir="2700000" algn="tl">
                    <a:srgbClr val="C0C0C0"/>
                  </a:outerShdw>
                </a:effectLst>
                <a:latin typeface="Verdana" pitchFamily="34" charset="0"/>
              </a:rPr>
              <a:t>en Género</a:t>
            </a:r>
          </a:p>
          <a:p>
            <a:pPr marL="342900" indent="-342900" algn="ctr">
              <a:lnSpc>
                <a:spcPct val="60000"/>
              </a:lnSpc>
              <a:spcBef>
                <a:spcPct val="20000"/>
              </a:spcBef>
              <a:defRPr/>
            </a:pPr>
            <a:r>
              <a:rPr lang="en-US" sz="1400" i="0">
                <a:effectLst>
                  <a:outerShdw blurRad="38100" dist="38100" dir="2700000" algn="tl">
                    <a:srgbClr val="C0C0C0"/>
                  </a:outerShdw>
                </a:effectLst>
                <a:latin typeface="Verdana" pitchFamily="34" charset="0"/>
              </a:rPr>
              <a:t>Respecto al VO</a:t>
            </a:r>
            <a:r>
              <a:rPr lang="en-US" sz="1400" i="0" baseline="-25000">
                <a:effectLst>
                  <a:outerShdw blurRad="38100" dist="38100" dir="2700000" algn="tl">
                    <a:srgbClr val="C0C0C0"/>
                  </a:outerShdw>
                </a:effectLst>
                <a:latin typeface="Verdana" pitchFamily="34" charset="0"/>
              </a:rPr>
              <a:t>2</a:t>
            </a:r>
            <a:r>
              <a:rPr lang="en-US" sz="1400" i="0">
                <a:effectLst>
                  <a:outerShdw blurRad="38100" dist="38100" dir="2700000" algn="tl">
                    <a:srgbClr val="C0C0C0"/>
                  </a:outerShdw>
                </a:effectLst>
                <a:latin typeface="Verdana" pitchFamily="34" charset="0"/>
              </a:rPr>
              <a:t>máx</a:t>
            </a:r>
          </a:p>
        </p:txBody>
      </p:sp>
      <p:sp>
        <p:nvSpPr>
          <p:cNvPr id="182301" name="Line 79">
            <a:extLst>
              <a:ext uri="{FF2B5EF4-FFF2-40B4-BE49-F238E27FC236}">
                <a16:creationId xmlns:a16="http://schemas.microsoft.com/office/drawing/2014/main" id="{A7DA9101-A548-4F57-9CC7-EAEDCFDBA5B3}"/>
              </a:ext>
            </a:extLst>
          </p:cNvPr>
          <p:cNvSpPr>
            <a:spLocks noChangeShapeType="1"/>
          </p:cNvSpPr>
          <p:nvPr/>
        </p:nvSpPr>
        <p:spPr bwMode="auto">
          <a:xfrm>
            <a:off x="7769225" y="428783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24016" name="Rectangle 80">
            <a:extLst>
              <a:ext uri="{FF2B5EF4-FFF2-40B4-BE49-F238E27FC236}">
                <a16:creationId xmlns:a16="http://schemas.microsoft.com/office/drawing/2014/main" id="{A74CB219-42E6-4EAB-9650-7BF96681F578}"/>
              </a:ext>
            </a:extLst>
          </p:cNvPr>
          <p:cNvSpPr>
            <a:spLocks noChangeArrowheads="1"/>
          </p:cNvSpPr>
          <p:nvPr/>
        </p:nvSpPr>
        <p:spPr bwMode="auto">
          <a:xfrm>
            <a:off x="393700" y="5038725"/>
            <a:ext cx="990600" cy="1873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400" i="0">
                <a:effectLst>
                  <a:outerShdw blurRad="38100" dist="38100" dir="2700000" algn="tl">
                    <a:srgbClr val="C0C0C0"/>
                  </a:outerShdw>
                </a:effectLst>
                <a:latin typeface="Verdana" pitchFamily="34" charset="0"/>
              </a:rPr>
              <a:t>Mujeres</a:t>
            </a:r>
          </a:p>
        </p:txBody>
      </p:sp>
      <p:sp>
        <p:nvSpPr>
          <p:cNvPr id="182303" name="Line 81">
            <a:extLst>
              <a:ext uri="{FF2B5EF4-FFF2-40B4-BE49-F238E27FC236}">
                <a16:creationId xmlns:a16="http://schemas.microsoft.com/office/drawing/2014/main" id="{6E810B83-0665-438D-A88F-51AA70C36EFF}"/>
              </a:ext>
            </a:extLst>
          </p:cNvPr>
          <p:cNvSpPr>
            <a:spLocks noChangeShapeType="1"/>
          </p:cNvSpPr>
          <p:nvPr/>
        </p:nvSpPr>
        <p:spPr bwMode="auto">
          <a:xfrm>
            <a:off x="868363" y="52085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04" name="Text Box 82">
            <a:extLst>
              <a:ext uri="{FF2B5EF4-FFF2-40B4-BE49-F238E27FC236}">
                <a16:creationId xmlns:a16="http://schemas.microsoft.com/office/drawing/2014/main" id="{30B13D82-0711-4ED3-AD79-4E2F54995FDB}"/>
              </a:ext>
            </a:extLst>
          </p:cNvPr>
          <p:cNvSpPr txBox="1">
            <a:spLocks noChangeArrowheads="1"/>
          </p:cNvSpPr>
          <p:nvPr/>
        </p:nvSpPr>
        <p:spPr bwMode="auto">
          <a:xfrm>
            <a:off x="638175" y="5392738"/>
            <a:ext cx="6508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MCA</a:t>
            </a:r>
            <a:endParaRPr lang="en-US" altLang="en-US" sz="1600">
              <a:latin typeface="Arial" panose="020B0604020202020204" pitchFamily="34" charset="0"/>
            </a:endParaRPr>
          </a:p>
        </p:txBody>
      </p:sp>
      <p:sp>
        <p:nvSpPr>
          <p:cNvPr id="182305" name="Line 83">
            <a:extLst>
              <a:ext uri="{FF2B5EF4-FFF2-40B4-BE49-F238E27FC236}">
                <a16:creationId xmlns:a16="http://schemas.microsoft.com/office/drawing/2014/main" id="{FAE74491-EA4D-4286-907F-0CA3FC2BDF68}"/>
              </a:ext>
            </a:extLst>
          </p:cNvPr>
          <p:cNvSpPr>
            <a:spLocks noChangeShapeType="1"/>
          </p:cNvSpPr>
          <p:nvPr/>
        </p:nvSpPr>
        <p:spPr bwMode="auto">
          <a:xfrm>
            <a:off x="644525" y="54419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06" name="Line 84">
            <a:extLst>
              <a:ext uri="{FF2B5EF4-FFF2-40B4-BE49-F238E27FC236}">
                <a16:creationId xmlns:a16="http://schemas.microsoft.com/office/drawing/2014/main" id="{FC286A09-B101-4228-9497-B372D4628395}"/>
              </a:ext>
            </a:extLst>
          </p:cNvPr>
          <p:cNvSpPr>
            <a:spLocks noChangeShapeType="1"/>
          </p:cNvSpPr>
          <p:nvPr/>
        </p:nvSpPr>
        <p:spPr bwMode="auto">
          <a:xfrm>
            <a:off x="868363" y="56149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07" name="Text Box 85">
            <a:extLst>
              <a:ext uri="{FF2B5EF4-FFF2-40B4-BE49-F238E27FC236}">
                <a16:creationId xmlns:a16="http://schemas.microsoft.com/office/drawing/2014/main" id="{36B94884-3B52-4702-B55C-51EE467A919C}"/>
              </a:ext>
            </a:extLst>
          </p:cNvPr>
          <p:cNvSpPr txBox="1">
            <a:spLocks noChangeArrowheads="1"/>
          </p:cNvSpPr>
          <p:nvPr/>
        </p:nvSpPr>
        <p:spPr bwMode="auto">
          <a:xfrm>
            <a:off x="257175" y="5761038"/>
            <a:ext cx="144303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Metabolismo</a:t>
            </a:r>
            <a:endParaRPr lang="en-US" altLang="en-US" sz="1600">
              <a:latin typeface="Arial" panose="020B0604020202020204" pitchFamily="34" charset="0"/>
            </a:endParaRPr>
          </a:p>
        </p:txBody>
      </p:sp>
      <p:sp>
        <p:nvSpPr>
          <p:cNvPr id="182308" name="Line 86">
            <a:extLst>
              <a:ext uri="{FF2B5EF4-FFF2-40B4-BE49-F238E27FC236}">
                <a16:creationId xmlns:a16="http://schemas.microsoft.com/office/drawing/2014/main" id="{7641A188-7FB1-4BFD-A56A-0B2631195E12}"/>
              </a:ext>
            </a:extLst>
          </p:cNvPr>
          <p:cNvSpPr>
            <a:spLocks noChangeShapeType="1"/>
          </p:cNvSpPr>
          <p:nvPr/>
        </p:nvSpPr>
        <p:spPr bwMode="auto">
          <a:xfrm>
            <a:off x="263525" y="58102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24023" name="Rectangle 87">
            <a:extLst>
              <a:ext uri="{FF2B5EF4-FFF2-40B4-BE49-F238E27FC236}">
                <a16:creationId xmlns:a16="http://schemas.microsoft.com/office/drawing/2014/main" id="{DD3A75DB-EC97-4D1C-942D-DE057BCCABE2}"/>
              </a:ext>
            </a:extLst>
          </p:cNvPr>
          <p:cNvSpPr>
            <a:spLocks noChangeArrowheads="1"/>
          </p:cNvSpPr>
          <p:nvPr/>
        </p:nvSpPr>
        <p:spPr bwMode="auto">
          <a:xfrm>
            <a:off x="7975600" y="4705350"/>
            <a:ext cx="261938" cy="223838"/>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400" i="0">
                <a:effectLst>
                  <a:outerShdw blurRad="38100" dist="38100" dir="2700000" algn="tl">
                    <a:srgbClr val="C0C0C0"/>
                  </a:outerShdw>
                </a:effectLst>
                <a:latin typeface="Verdana" pitchFamily="34" charset="0"/>
              </a:rPr>
              <a:t>.</a:t>
            </a:r>
          </a:p>
        </p:txBody>
      </p:sp>
      <p:sp>
        <p:nvSpPr>
          <p:cNvPr id="182310" name="Line 88">
            <a:extLst>
              <a:ext uri="{FF2B5EF4-FFF2-40B4-BE49-F238E27FC236}">
                <a16:creationId xmlns:a16="http://schemas.microsoft.com/office/drawing/2014/main" id="{A734D836-ACD6-4743-9031-EBD9106F632C}"/>
              </a:ext>
            </a:extLst>
          </p:cNvPr>
          <p:cNvSpPr>
            <a:spLocks noChangeShapeType="1"/>
          </p:cNvSpPr>
          <p:nvPr/>
        </p:nvSpPr>
        <p:spPr bwMode="auto">
          <a:xfrm>
            <a:off x="868363" y="59832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11" name="Text Box 89">
            <a:extLst>
              <a:ext uri="{FF2B5EF4-FFF2-40B4-BE49-F238E27FC236}">
                <a16:creationId xmlns:a16="http://schemas.microsoft.com/office/drawing/2014/main" id="{D8A5008A-09B8-467A-BED7-4B3702C13214}"/>
              </a:ext>
            </a:extLst>
          </p:cNvPr>
          <p:cNvSpPr txBox="1">
            <a:spLocks noChangeArrowheads="1"/>
          </p:cNvSpPr>
          <p:nvPr/>
        </p:nvSpPr>
        <p:spPr bwMode="auto">
          <a:xfrm>
            <a:off x="498475" y="6129338"/>
            <a:ext cx="10350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VO</a:t>
            </a:r>
            <a:r>
              <a:rPr lang="en-US" altLang="en-US" sz="1600" i="0" baseline="-25000">
                <a:latin typeface="Arial" panose="020B0604020202020204" pitchFamily="34" charset="0"/>
              </a:rPr>
              <a:t>2</a:t>
            </a:r>
            <a:r>
              <a:rPr lang="en-US" altLang="en-US" sz="1600" i="0">
                <a:latin typeface="Arial" panose="020B0604020202020204" pitchFamily="34" charset="0"/>
              </a:rPr>
              <a:t>máx</a:t>
            </a:r>
            <a:endParaRPr lang="en-US" altLang="en-US" sz="1600">
              <a:latin typeface="Arial" panose="020B0604020202020204" pitchFamily="34" charset="0"/>
            </a:endParaRPr>
          </a:p>
        </p:txBody>
      </p:sp>
      <p:sp>
        <p:nvSpPr>
          <p:cNvPr id="182312" name="Line 90">
            <a:extLst>
              <a:ext uri="{FF2B5EF4-FFF2-40B4-BE49-F238E27FC236}">
                <a16:creationId xmlns:a16="http://schemas.microsoft.com/office/drawing/2014/main" id="{097A1991-1AF0-48C6-8BE3-3D24A7805047}"/>
              </a:ext>
            </a:extLst>
          </p:cNvPr>
          <p:cNvSpPr>
            <a:spLocks noChangeShapeType="1"/>
          </p:cNvSpPr>
          <p:nvPr/>
        </p:nvSpPr>
        <p:spPr bwMode="auto">
          <a:xfrm>
            <a:off x="504825" y="61785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13" name="Text Box 91">
            <a:extLst>
              <a:ext uri="{FF2B5EF4-FFF2-40B4-BE49-F238E27FC236}">
                <a16:creationId xmlns:a16="http://schemas.microsoft.com/office/drawing/2014/main" id="{43512892-A8D9-4509-BED6-E89A8BCDF0AC}"/>
              </a:ext>
            </a:extLst>
          </p:cNvPr>
          <p:cNvSpPr txBox="1">
            <a:spLocks noChangeArrowheads="1"/>
          </p:cNvSpPr>
          <p:nvPr/>
        </p:nvSpPr>
        <p:spPr bwMode="auto">
          <a:xfrm>
            <a:off x="536575" y="5962650"/>
            <a:ext cx="268288"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82314" name="Line 92">
            <a:extLst>
              <a:ext uri="{FF2B5EF4-FFF2-40B4-BE49-F238E27FC236}">
                <a16:creationId xmlns:a16="http://schemas.microsoft.com/office/drawing/2014/main" id="{4540D9DC-DA3C-46D0-9ADE-E6AD0378F10B}"/>
              </a:ext>
            </a:extLst>
          </p:cNvPr>
          <p:cNvSpPr>
            <a:spLocks noChangeShapeType="1"/>
          </p:cNvSpPr>
          <p:nvPr/>
        </p:nvSpPr>
        <p:spPr bwMode="auto">
          <a:xfrm>
            <a:off x="2392363" y="48529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24029" name="Rectangle 93">
            <a:extLst>
              <a:ext uri="{FF2B5EF4-FFF2-40B4-BE49-F238E27FC236}">
                <a16:creationId xmlns:a16="http://schemas.microsoft.com/office/drawing/2014/main" id="{77B06679-A48E-4CA1-890E-A63072D84C0B}"/>
              </a:ext>
            </a:extLst>
          </p:cNvPr>
          <p:cNvSpPr>
            <a:spLocks noChangeArrowheads="1"/>
          </p:cNvSpPr>
          <p:nvPr/>
        </p:nvSpPr>
        <p:spPr bwMode="auto">
          <a:xfrm>
            <a:off x="1819275" y="5038725"/>
            <a:ext cx="1089025" cy="1873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400" i="0">
                <a:effectLst>
                  <a:outerShdw blurRad="38100" dist="38100" dir="2700000" algn="tl">
                    <a:srgbClr val="C0C0C0"/>
                  </a:outerShdw>
                </a:effectLst>
                <a:latin typeface="Verdana" pitchFamily="34" charset="0"/>
              </a:rPr>
              <a:t>Varones</a:t>
            </a:r>
          </a:p>
        </p:txBody>
      </p:sp>
      <p:sp>
        <p:nvSpPr>
          <p:cNvPr id="182316" name="Line 94">
            <a:extLst>
              <a:ext uri="{FF2B5EF4-FFF2-40B4-BE49-F238E27FC236}">
                <a16:creationId xmlns:a16="http://schemas.microsoft.com/office/drawing/2014/main" id="{D6390603-6CE4-44EA-B811-EFBB36D565B5}"/>
              </a:ext>
            </a:extLst>
          </p:cNvPr>
          <p:cNvSpPr>
            <a:spLocks noChangeShapeType="1"/>
          </p:cNvSpPr>
          <p:nvPr/>
        </p:nvSpPr>
        <p:spPr bwMode="auto">
          <a:xfrm>
            <a:off x="2392363" y="52085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17" name="Text Box 95">
            <a:extLst>
              <a:ext uri="{FF2B5EF4-FFF2-40B4-BE49-F238E27FC236}">
                <a16:creationId xmlns:a16="http://schemas.microsoft.com/office/drawing/2014/main" id="{A5AC88CE-CDB0-4AB2-B10F-5BA908CECD01}"/>
              </a:ext>
            </a:extLst>
          </p:cNvPr>
          <p:cNvSpPr txBox="1">
            <a:spLocks noChangeArrowheads="1"/>
          </p:cNvSpPr>
          <p:nvPr/>
        </p:nvSpPr>
        <p:spPr bwMode="auto">
          <a:xfrm>
            <a:off x="2162175" y="5392738"/>
            <a:ext cx="6508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MCA</a:t>
            </a:r>
            <a:endParaRPr lang="en-US" altLang="en-US" sz="1600">
              <a:latin typeface="Arial" panose="020B0604020202020204" pitchFamily="34" charset="0"/>
            </a:endParaRPr>
          </a:p>
        </p:txBody>
      </p:sp>
      <p:sp>
        <p:nvSpPr>
          <p:cNvPr id="182318" name="Line 96">
            <a:extLst>
              <a:ext uri="{FF2B5EF4-FFF2-40B4-BE49-F238E27FC236}">
                <a16:creationId xmlns:a16="http://schemas.microsoft.com/office/drawing/2014/main" id="{C36FB71A-8628-40FF-90CD-2F1C2977D540}"/>
              </a:ext>
            </a:extLst>
          </p:cNvPr>
          <p:cNvSpPr>
            <a:spLocks noChangeShapeType="1"/>
          </p:cNvSpPr>
          <p:nvPr/>
        </p:nvSpPr>
        <p:spPr bwMode="auto">
          <a:xfrm flipV="1">
            <a:off x="2168525" y="54165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19" name="Line 97">
            <a:extLst>
              <a:ext uri="{FF2B5EF4-FFF2-40B4-BE49-F238E27FC236}">
                <a16:creationId xmlns:a16="http://schemas.microsoft.com/office/drawing/2014/main" id="{961DA1F9-AA69-4F6D-8C63-6CB0EF9D1FC8}"/>
              </a:ext>
            </a:extLst>
          </p:cNvPr>
          <p:cNvSpPr>
            <a:spLocks noChangeShapeType="1"/>
          </p:cNvSpPr>
          <p:nvPr/>
        </p:nvSpPr>
        <p:spPr bwMode="auto">
          <a:xfrm>
            <a:off x="2392363" y="56149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20" name="Text Box 98">
            <a:extLst>
              <a:ext uri="{FF2B5EF4-FFF2-40B4-BE49-F238E27FC236}">
                <a16:creationId xmlns:a16="http://schemas.microsoft.com/office/drawing/2014/main" id="{CB1EE534-596B-491D-A9AD-9F2D37C1BBDA}"/>
              </a:ext>
            </a:extLst>
          </p:cNvPr>
          <p:cNvSpPr txBox="1">
            <a:spLocks noChangeArrowheads="1"/>
          </p:cNvSpPr>
          <p:nvPr/>
        </p:nvSpPr>
        <p:spPr bwMode="auto">
          <a:xfrm>
            <a:off x="1781175" y="5761038"/>
            <a:ext cx="144303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Metabolismo</a:t>
            </a:r>
            <a:endParaRPr lang="en-US" altLang="en-US" sz="1600">
              <a:latin typeface="Arial" panose="020B0604020202020204" pitchFamily="34" charset="0"/>
            </a:endParaRPr>
          </a:p>
        </p:txBody>
      </p:sp>
      <p:sp>
        <p:nvSpPr>
          <p:cNvPr id="182321" name="Line 99">
            <a:extLst>
              <a:ext uri="{FF2B5EF4-FFF2-40B4-BE49-F238E27FC236}">
                <a16:creationId xmlns:a16="http://schemas.microsoft.com/office/drawing/2014/main" id="{9D647263-80CE-492C-A9F7-0945DA9E9F17}"/>
              </a:ext>
            </a:extLst>
          </p:cNvPr>
          <p:cNvSpPr>
            <a:spLocks noChangeShapeType="1"/>
          </p:cNvSpPr>
          <p:nvPr/>
        </p:nvSpPr>
        <p:spPr bwMode="auto">
          <a:xfrm flipV="1">
            <a:off x="1800225" y="57848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22" name="Line 100">
            <a:extLst>
              <a:ext uri="{FF2B5EF4-FFF2-40B4-BE49-F238E27FC236}">
                <a16:creationId xmlns:a16="http://schemas.microsoft.com/office/drawing/2014/main" id="{7C27059C-2CC6-4F6E-816B-2CE71292A109}"/>
              </a:ext>
            </a:extLst>
          </p:cNvPr>
          <p:cNvSpPr>
            <a:spLocks noChangeShapeType="1"/>
          </p:cNvSpPr>
          <p:nvPr/>
        </p:nvSpPr>
        <p:spPr bwMode="auto">
          <a:xfrm>
            <a:off x="2392363" y="59832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23" name="Text Box 101">
            <a:extLst>
              <a:ext uri="{FF2B5EF4-FFF2-40B4-BE49-F238E27FC236}">
                <a16:creationId xmlns:a16="http://schemas.microsoft.com/office/drawing/2014/main" id="{C8E7FF31-36DD-40E4-8CFF-568DCD4CF22B}"/>
              </a:ext>
            </a:extLst>
          </p:cNvPr>
          <p:cNvSpPr txBox="1">
            <a:spLocks noChangeArrowheads="1"/>
          </p:cNvSpPr>
          <p:nvPr/>
        </p:nvSpPr>
        <p:spPr bwMode="auto">
          <a:xfrm>
            <a:off x="2022475" y="6129338"/>
            <a:ext cx="10350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VO</a:t>
            </a:r>
            <a:r>
              <a:rPr lang="en-US" altLang="en-US" sz="1600" i="0" baseline="-25000">
                <a:latin typeface="Arial" panose="020B0604020202020204" pitchFamily="34" charset="0"/>
              </a:rPr>
              <a:t>2</a:t>
            </a:r>
            <a:r>
              <a:rPr lang="en-US" altLang="en-US" sz="1600" i="0">
                <a:latin typeface="Arial" panose="020B0604020202020204" pitchFamily="34" charset="0"/>
              </a:rPr>
              <a:t>máx</a:t>
            </a:r>
            <a:endParaRPr lang="en-US" altLang="en-US" sz="1600">
              <a:latin typeface="Arial" panose="020B0604020202020204" pitchFamily="34" charset="0"/>
            </a:endParaRPr>
          </a:p>
        </p:txBody>
      </p:sp>
      <p:sp>
        <p:nvSpPr>
          <p:cNvPr id="182324" name="Line 102">
            <a:extLst>
              <a:ext uri="{FF2B5EF4-FFF2-40B4-BE49-F238E27FC236}">
                <a16:creationId xmlns:a16="http://schemas.microsoft.com/office/drawing/2014/main" id="{F6F74189-0FA2-40A5-B1F3-84876EC208E7}"/>
              </a:ext>
            </a:extLst>
          </p:cNvPr>
          <p:cNvSpPr>
            <a:spLocks noChangeShapeType="1"/>
          </p:cNvSpPr>
          <p:nvPr/>
        </p:nvSpPr>
        <p:spPr bwMode="auto">
          <a:xfrm flipV="1">
            <a:off x="2028825" y="61531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25" name="Text Box 103">
            <a:extLst>
              <a:ext uri="{FF2B5EF4-FFF2-40B4-BE49-F238E27FC236}">
                <a16:creationId xmlns:a16="http://schemas.microsoft.com/office/drawing/2014/main" id="{E7C45ABD-9CA1-444F-9703-E7D7ADC42DA6}"/>
              </a:ext>
            </a:extLst>
          </p:cNvPr>
          <p:cNvSpPr txBox="1">
            <a:spLocks noChangeArrowheads="1"/>
          </p:cNvSpPr>
          <p:nvPr/>
        </p:nvSpPr>
        <p:spPr bwMode="auto">
          <a:xfrm>
            <a:off x="2060575" y="5962650"/>
            <a:ext cx="268288"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82326" name="Line 104">
            <a:extLst>
              <a:ext uri="{FF2B5EF4-FFF2-40B4-BE49-F238E27FC236}">
                <a16:creationId xmlns:a16="http://schemas.microsoft.com/office/drawing/2014/main" id="{4C8F52F7-15DF-4BD0-8BD0-5F65C395757C}"/>
              </a:ext>
            </a:extLst>
          </p:cNvPr>
          <p:cNvSpPr>
            <a:spLocks noChangeShapeType="1"/>
          </p:cNvSpPr>
          <p:nvPr/>
        </p:nvSpPr>
        <p:spPr bwMode="auto">
          <a:xfrm>
            <a:off x="3852863" y="48529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24041" name="Rectangle 105">
            <a:extLst>
              <a:ext uri="{FF2B5EF4-FFF2-40B4-BE49-F238E27FC236}">
                <a16:creationId xmlns:a16="http://schemas.microsoft.com/office/drawing/2014/main" id="{8A97E962-58EF-4B19-80EE-1DA36D4034B6}"/>
              </a:ext>
            </a:extLst>
          </p:cNvPr>
          <p:cNvSpPr>
            <a:spLocks noChangeArrowheads="1"/>
          </p:cNvSpPr>
          <p:nvPr/>
        </p:nvSpPr>
        <p:spPr bwMode="auto">
          <a:xfrm>
            <a:off x="3378200" y="5038725"/>
            <a:ext cx="990600" cy="1873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400" i="0">
                <a:effectLst>
                  <a:outerShdw blurRad="38100" dist="38100" dir="2700000" algn="tl">
                    <a:srgbClr val="C0C0C0"/>
                  </a:outerShdw>
                </a:effectLst>
                <a:latin typeface="Verdana" pitchFamily="34" charset="0"/>
              </a:rPr>
              <a:t>Mujeres</a:t>
            </a:r>
          </a:p>
        </p:txBody>
      </p:sp>
      <p:sp>
        <p:nvSpPr>
          <p:cNvPr id="182328" name="Line 106">
            <a:extLst>
              <a:ext uri="{FF2B5EF4-FFF2-40B4-BE49-F238E27FC236}">
                <a16:creationId xmlns:a16="http://schemas.microsoft.com/office/drawing/2014/main" id="{F26D26BE-845C-48F4-9DDC-1368886603A0}"/>
              </a:ext>
            </a:extLst>
          </p:cNvPr>
          <p:cNvSpPr>
            <a:spLocks noChangeShapeType="1"/>
          </p:cNvSpPr>
          <p:nvPr/>
        </p:nvSpPr>
        <p:spPr bwMode="auto">
          <a:xfrm>
            <a:off x="3852863" y="52085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29" name="Text Box 107">
            <a:extLst>
              <a:ext uri="{FF2B5EF4-FFF2-40B4-BE49-F238E27FC236}">
                <a16:creationId xmlns:a16="http://schemas.microsoft.com/office/drawing/2014/main" id="{39EE87EF-0F14-473D-BF48-7BFE31918CBA}"/>
              </a:ext>
            </a:extLst>
          </p:cNvPr>
          <p:cNvSpPr txBox="1">
            <a:spLocks noChangeArrowheads="1"/>
          </p:cNvSpPr>
          <p:nvPr/>
        </p:nvSpPr>
        <p:spPr bwMode="auto">
          <a:xfrm>
            <a:off x="3622675" y="5392738"/>
            <a:ext cx="46513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Hb</a:t>
            </a:r>
            <a:endParaRPr lang="en-US" altLang="en-US" sz="1600">
              <a:latin typeface="Arial" panose="020B0604020202020204" pitchFamily="34" charset="0"/>
            </a:endParaRPr>
          </a:p>
        </p:txBody>
      </p:sp>
      <p:sp>
        <p:nvSpPr>
          <p:cNvPr id="182330" name="Line 108">
            <a:extLst>
              <a:ext uri="{FF2B5EF4-FFF2-40B4-BE49-F238E27FC236}">
                <a16:creationId xmlns:a16="http://schemas.microsoft.com/office/drawing/2014/main" id="{8E80C5ED-BE53-4801-947A-0A34B1D64591}"/>
              </a:ext>
            </a:extLst>
          </p:cNvPr>
          <p:cNvSpPr>
            <a:spLocks noChangeShapeType="1"/>
          </p:cNvSpPr>
          <p:nvPr/>
        </p:nvSpPr>
        <p:spPr bwMode="auto">
          <a:xfrm>
            <a:off x="3629025" y="54419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31" name="Line 109">
            <a:extLst>
              <a:ext uri="{FF2B5EF4-FFF2-40B4-BE49-F238E27FC236}">
                <a16:creationId xmlns:a16="http://schemas.microsoft.com/office/drawing/2014/main" id="{B8B929FB-D6A1-4DD9-80A4-97A9DB4783ED}"/>
              </a:ext>
            </a:extLst>
          </p:cNvPr>
          <p:cNvSpPr>
            <a:spLocks noChangeShapeType="1"/>
          </p:cNvSpPr>
          <p:nvPr/>
        </p:nvSpPr>
        <p:spPr bwMode="auto">
          <a:xfrm>
            <a:off x="3852863" y="56149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32" name="Text Box 110">
            <a:extLst>
              <a:ext uri="{FF2B5EF4-FFF2-40B4-BE49-F238E27FC236}">
                <a16:creationId xmlns:a16="http://schemas.microsoft.com/office/drawing/2014/main" id="{52582095-D2CF-40B8-ADE2-52F33389A433}"/>
              </a:ext>
            </a:extLst>
          </p:cNvPr>
          <p:cNvSpPr txBox="1">
            <a:spLocks noChangeArrowheads="1"/>
          </p:cNvSpPr>
          <p:nvPr/>
        </p:nvSpPr>
        <p:spPr bwMode="auto">
          <a:xfrm>
            <a:off x="3546475" y="5761038"/>
            <a:ext cx="77628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ST O</a:t>
            </a:r>
            <a:r>
              <a:rPr lang="en-US" altLang="en-US" sz="1600" i="0" baseline="-25000">
                <a:latin typeface="Arial" panose="020B0604020202020204" pitchFamily="34" charset="0"/>
              </a:rPr>
              <a:t>2</a:t>
            </a:r>
          </a:p>
        </p:txBody>
      </p:sp>
      <p:sp>
        <p:nvSpPr>
          <p:cNvPr id="182333" name="Line 111">
            <a:extLst>
              <a:ext uri="{FF2B5EF4-FFF2-40B4-BE49-F238E27FC236}">
                <a16:creationId xmlns:a16="http://schemas.microsoft.com/office/drawing/2014/main" id="{F0403A54-0974-4500-B948-71EF64810CF2}"/>
              </a:ext>
            </a:extLst>
          </p:cNvPr>
          <p:cNvSpPr>
            <a:spLocks noChangeShapeType="1"/>
          </p:cNvSpPr>
          <p:nvPr/>
        </p:nvSpPr>
        <p:spPr bwMode="auto">
          <a:xfrm>
            <a:off x="3552825" y="58102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34" name="Line 112">
            <a:extLst>
              <a:ext uri="{FF2B5EF4-FFF2-40B4-BE49-F238E27FC236}">
                <a16:creationId xmlns:a16="http://schemas.microsoft.com/office/drawing/2014/main" id="{86B0774D-E5A5-422F-92F1-217D95FF4A64}"/>
              </a:ext>
            </a:extLst>
          </p:cNvPr>
          <p:cNvSpPr>
            <a:spLocks noChangeShapeType="1"/>
          </p:cNvSpPr>
          <p:nvPr/>
        </p:nvSpPr>
        <p:spPr bwMode="auto">
          <a:xfrm>
            <a:off x="3852863" y="59832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35" name="Text Box 113">
            <a:extLst>
              <a:ext uri="{FF2B5EF4-FFF2-40B4-BE49-F238E27FC236}">
                <a16:creationId xmlns:a16="http://schemas.microsoft.com/office/drawing/2014/main" id="{67CBFAA4-FE32-4E38-9B32-0958505D4676}"/>
              </a:ext>
            </a:extLst>
          </p:cNvPr>
          <p:cNvSpPr txBox="1">
            <a:spLocks noChangeArrowheads="1"/>
          </p:cNvSpPr>
          <p:nvPr/>
        </p:nvSpPr>
        <p:spPr bwMode="auto">
          <a:xfrm>
            <a:off x="3482975" y="6129338"/>
            <a:ext cx="10350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VO</a:t>
            </a:r>
            <a:r>
              <a:rPr lang="en-US" altLang="en-US" sz="1600" i="0" baseline="-25000">
                <a:latin typeface="Arial" panose="020B0604020202020204" pitchFamily="34" charset="0"/>
              </a:rPr>
              <a:t>2</a:t>
            </a:r>
            <a:r>
              <a:rPr lang="en-US" altLang="en-US" sz="1600" i="0">
                <a:latin typeface="Arial" panose="020B0604020202020204" pitchFamily="34" charset="0"/>
              </a:rPr>
              <a:t>máx</a:t>
            </a:r>
            <a:endParaRPr lang="en-US" altLang="en-US" sz="1600">
              <a:latin typeface="Arial" panose="020B0604020202020204" pitchFamily="34" charset="0"/>
            </a:endParaRPr>
          </a:p>
        </p:txBody>
      </p:sp>
      <p:sp>
        <p:nvSpPr>
          <p:cNvPr id="182336" name="Line 114">
            <a:extLst>
              <a:ext uri="{FF2B5EF4-FFF2-40B4-BE49-F238E27FC236}">
                <a16:creationId xmlns:a16="http://schemas.microsoft.com/office/drawing/2014/main" id="{BBD35151-680F-4A67-AE57-3DAB7DFE7902}"/>
              </a:ext>
            </a:extLst>
          </p:cNvPr>
          <p:cNvSpPr>
            <a:spLocks noChangeShapeType="1"/>
          </p:cNvSpPr>
          <p:nvPr/>
        </p:nvSpPr>
        <p:spPr bwMode="auto">
          <a:xfrm>
            <a:off x="3489325" y="61785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37" name="Text Box 115">
            <a:extLst>
              <a:ext uri="{FF2B5EF4-FFF2-40B4-BE49-F238E27FC236}">
                <a16:creationId xmlns:a16="http://schemas.microsoft.com/office/drawing/2014/main" id="{B1CAFD7F-9382-455A-B08A-BF8420C36332}"/>
              </a:ext>
            </a:extLst>
          </p:cNvPr>
          <p:cNvSpPr txBox="1">
            <a:spLocks noChangeArrowheads="1"/>
          </p:cNvSpPr>
          <p:nvPr/>
        </p:nvSpPr>
        <p:spPr bwMode="auto">
          <a:xfrm>
            <a:off x="3521075" y="5962650"/>
            <a:ext cx="268288"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82338" name="Line 116">
            <a:extLst>
              <a:ext uri="{FF2B5EF4-FFF2-40B4-BE49-F238E27FC236}">
                <a16:creationId xmlns:a16="http://schemas.microsoft.com/office/drawing/2014/main" id="{28EEDE6F-240A-4EC0-9EB8-BD3EB0B6ED78}"/>
              </a:ext>
            </a:extLst>
          </p:cNvPr>
          <p:cNvSpPr>
            <a:spLocks noChangeShapeType="1"/>
          </p:cNvSpPr>
          <p:nvPr/>
        </p:nvSpPr>
        <p:spPr bwMode="auto">
          <a:xfrm>
            <a:off x="5351463" y="48529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24053" name="Rectangle 117">
            <a:extLst>
              <a:ext uri="{FF2B5EF4-FFF2-40B4-BE49-F238E27FC236}">
                <a16:creationId xmlns:a16="http://schemas.microsoft.com/office/drawing/2014/main" id="{38438064-A9FD-4D4D-9E0A-0420A9F3281E}"/>
              </a:ext>
            </a:extLst>
          </p:cNvPr>
          <p:cNvSpPr>
            <a:spLocks noChangeArrowheads="1"/>
          </p:cNvSpPr>
          <p:nvPr/>
        </p:nvSpPr>
        <p:spPr bwMode="auto">
          <a:xfrm>
            <a:off x="4778375" y="5038725"/>
            <a:ext cx="1089025" cy="1873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400" i="0">
                <a:effectLst>
                  <a:outerShdw blurRad="38100" dist="38100" dir="2700000" algn="tl">
                    <a:srgbClr val="C0C0C0"/>
                  </a:outerShdw>
                </a:effectLst>
                <a:latin typeface="Verdana" pitchFamily="34" charset="0"/>
              </a:rPr>
              <a:t>Varones</a:t>
            </a:r>
          </a:p>
        </p:txBody>
      </p:sp>
      <p:sp>
        <p:nvSpPr>
          <p:cNvPr id="182340" name="Line 118">
            <a:extLst>
              <a:ext uri="{FF2B5EF4-FFF2-40B4-BE49-F238E27FC236}">
                <a16:creationId xmlns:a16="http://schemas.microsoft.com/office/drawing/2014/main" id="{709D504E-2CFB-451B-BF48-9D8BC9A27DCD}"/>
              </a:ext>
            </a:extLst>
          </p:cNvPr>
          <p:cNvSpPr>
            <a:spLocks noChangeShapeType="1"/>
          </p:cNvSpPr>
          <p:nvPr/>
        </p:nvSpPr>
        <p:spPr bwMode="auto">
          <a:xfrm>
            <a:off x="5351463" y="52085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41" name="Text Box 119">
            <a:extLst>
              <a:ext uri="{FF2B5EF4-FFF2-40B4-BE49-F238E27FC236}">
                <a16:creationId xmlns:a16="http://schemas.microsoft.com/office/drawing/2014/main" id="{267D2DF9-71EB-4964-AF37-12B2C43FD37C}"/>
              </a:ext>
            </a:extLst>
          </p:cNvPr>
          <p:cNvSpPr txBox="1">
            <a:spLocks noChangeArrowheads="1"/>
          </p:cNvSpPr>
          <p:nvPr/>
        </p:nvSpPr>
        <p:spPr bwMode="auto">
          <a:xfrm>
            <a:off x="5121275" y="5392738"/>
            <a:ext cx="4921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Hb</a:t>
            </a:r>
            <a:endParaRPr lang="en-US" altLang="en-US" sz="1600">
              <a:latin typeface="Arial" panose="020B0604020202020204" pitchFamily="34" charset="0"/>
            </a:endParaRPr>
          </a:p>
        </p:txBody>
      </p:sp>
      <p:sp>
        <p:nvSpPr>
          <p:cNvPr id="182342" name="Line 120">
            <a:extLst>
              <a:ext uri="{FF2B5EF4-FFF2-40B4-BE49-F238E27FC236}">
                <a16:creationId xmlns:a16="http://schemas.microsoft.com/office/drawing/2014/main" id="{D46B3D94-DC2D-496D-880B-52EAA17E3C6D}"/>
              </a:ext>
            </a:extLst>
          </p:cNvPr>
          <p:cNvSpPr>
            <a:spLocks noChangeShapeType="1"/>
          </p:cNvSpPr>
          <p:nvPr/>
        </p:nvSpPr>
        <p:spPr bwMode="auto">
          <a:xfrm flipV="1">
            <a:off x="5127625" y="54165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43" name="Line 121">
            <a:extLst>
              <a:ext uri="{FF2B5EF4-FFF2-40B4-BE49-F238E27FC236}">
                <a16:creationId xmlns:a16="http://schemas.microsoft.com/office/drawing/2014/main" id="{79217073-5E92-4354-8B16-A98FB4774AED}"/>
              </a:ext>
            </a:extLst>
          </p:cNvPr>
          <p:cNvSpPr>
            <a:spLocks noChangeShapeType="1"/>
          </p:cNvSpPr>
          <p:nvPr/>
        </p:nvSpPr>
        <p:spPr bwMode="auto">
          <a:xfrm>
            <a:off x="5351463" y="56149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44" name="Text Box 122">
            <a:extLst>
              <a:ext uri="{FF2B5EF4-FFF2-40B4-BE49-F238E27FC236}">
                <a16:creationId xmlns:a16="http://schemas.microsoft.com/office/drawing/2014/main" id="{8AF78684-B617-4837-BBB2-8BF26D73C478}"/>
              </a:ext>
            </a:extLst>
          </p:cNvPr>
          <p:cNvSpPr txBox="1">
            <a:spLocks noChangeArrowheads="1"/>
          </p:cNvSpPr>
          <p:nvPr/>
        </p:nvSpPr>
        <p:spPr bwMode="auto">
          <a:xfrm>
            <a:off x="5045075" y="5761038"/>
            <a:ext cx="80010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ST O</a:t>
            </a:r>
            <a:r>
              <a:rPr lang="en-US" altLang="en-US" sz="1600" i="0" baseline="-25000">
                <a:latin typeface="Arial" panose="020B0604020202020204" pitchFamily="34" charset="0"/>
              </a:rPr>
              <a:t>2</a:t>
            </a:r>
          </a:p>
        </p:txBody>
      </p:sp>
      <p:sp>
        <p:nvSpPr>
          <p:cNvPr id="182345" name="Line 123">
            <a:extLst>
              <a:ext uri="{FF2B5EF4-FFF2-40B4-BE49-F238E27FC236}">
                <a16:creationId xmlns:a16="http://schemas.microsoft.com/office/drawing/2014/main" id="{C54288B7-270E-423B-A700-07AC53DB3875}"/>
              </a:ext>
            </a:extLst>
          </p:cNvPr>
          <p:cNvSpPr>
            <a:spLocks noChangeShapeType="1"/>
          </p:cNvSpPr>
          <p:nvPr/>
        </p:nvSpPr>
        <p:spPr bwMode="auto">
          <a:xfrm flipV="1">
            <a:off x="5064125" y="57848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46" name="Line 124">
            <a:extLst>
              <a:ext uri="{FF2B5EF4-FFF2-40B4-BE49-F238E27FC236}">
                <a16:creationId xmlns:a16="http://schemas.microsoft.com/office/drawing/2014/main" id="{C75C7614-E902-4870-9284-77CB42112E64}"/>
              </a:ext>
            </a:extLst>
          </p:cNvPr>
          <p:cNvSpPr>
            <a:spLocks noChangeShapeType="1"/>
          </p:cNvSpPr>
          <p:nvPr/>
        </p:nvSpPr>
        <p:spPr bwMode="auto">
          <a:xfrm>
            <a:off x="5351463" y="598328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47" name="Text Box 125">
            <a:extLst>
              <a:ext uri="{FF2B5EF4-FFF2-40B4-BE49-F238E27FC236}">
                <a16:creationId xmlns:a16="http://schemas.microsoft.com/office/drawing/2014/main" id="{2C8ACC31-1BCA-427E-A3C3-94AA9F0C92EE}"/>
              </a:ext>
            </a:extLst>
          </p:cNvPr>
          <p:cNvSpPr txBox="1">
            <a:spLocks noChangeArrowheads="1"/>
          </p:cNvSpPr>
          <p:nvPr/>
        </p:nvSpPr>
        <p:spPr bwMode="auto">
          <a:xfrm>
            <a:off x="4981575" y="6129338"/>
            <a:ext cx="10350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VO</a:t>
            </a:r>
            <a:r>
              <a:rPr lang="en-US" altLang="en-US" sz="1600" i="0" baseline="-25000">
                <a:latin typeface="Arial" panose="020B0604020202020204" pitchFamily="34" charset="0"/>
              </a:rPr>
              <a:t>2</a:t>
            </a:r>
            <a:r>
              <a:rPr lang="en-US" altLang="en-US" sz="1600" i="0">
                <a:latin typeface="Arial" panose="020B0604020202020204" pitchFamily="34" charset="0"/>
              </a:rPr>
              <a:t>máx</a:t>
            </a:r>
            <a:endParaRPr lang="en-US" altLang="en-US" sz="1600">
              <a:latin typeface="Arial" panose="020B0604020202020204" pitchFamily="34" charset="0"/>
            </a:endParaRPr>
          </a:p>
        </p:txBody>
      </p:sp>
      <p:sp>
        <p:nvSpPr>
          <p:cNvPr id="182348" name="Line 126">
            <a:extLst>
              <a:ext uri="{FF2B5EF4-FFF2-40B4-BE49-F238E27FC236}">
                <a16:creationId xmlns:a16="http://schemas.microsoft.com/office/drawing/2014/main" id="{7FBDD76A-214C-4123-AB5D-301BDCD8FBDA}"/>
              </a:ext>
            </a:extLst>
          </p:cNvPr>
          <p:cNvSpPr>
            <a:spLocks noChangeShapeType="1"/>
          </p:cNvSpPr>
          <p:nvPr/>
        </p:nvSpPr>
        <p:spPr bwMode="auto">
          <a:xfrm flipV="1">
            <a:off x="4987925" y="6153150"/>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49" name="Text Box 127">
            <a:extLst>
              <a:ext uri="{FF2B5EF4-FFF2-40B4-BE49-F238E27FC236}">
                <a16:creationId xmlns:a16="http://schemas.microsoft.com/office/drawing/2014/main" id="{D1E4D728-6669-4C0A-9EE9-783CB87D3C9C}"/>
              </a:ext>
            </a:extLst>
          </p:cNvPr>
          <p:cNvSpPr txBox="1">
            <a:spLocks noChangeArrowheads="1"/>
          </p:cNvSpPr>
          <p:nvPr/>
        </p:nvSpPr>
        <p:spPr bwMode="auto">
          <a:xfrm>
            <a:off x="5019675" y="5962650"/>
            <a:ext cx="268288"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82350" name="Line 128">
            <a:extLst>
              <a:ext uri="{FF2B5EF4-FFF2-40B4-BE49-F238E27FC236}">
                <a16:creationId xmlns:a16="http://schemas.microsoft.com/office/drawing/2014/main" id="{BF175457-3A55-464B-A907-E5E8420AB1DE}"/>
              </a:ext>
            </a:extLst>
          </p:cNvPr>
          <p:cNvSpPr>
            <a:spLocks noChangeShapeType="1"/>
          </p:cNvSpPr>
          <p:nvPr/>
        </p:nvSpPr>
        <p:spPr bwMode="auto">
          <a:xfrm>
            <a:off x="7769225" y="498633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24065" name="Rectangle 129">
            <a:extLst>
              <a:ext uri="{FF2B5EF4-FFF2-40B4-BE49-F238E27FC236}">
                <a16:creationId xmlns:a16="http://schemas.microsoft.com/office/drawing/2014/main" id="{036C460C-38B6-4D51-A95D-A3FC1028E808}"/>
              </a:ext>
            </a:extLst>
          </p:cNvPr>
          <p:cNvSpPr>
            <a:spLocks noChangeArrowheads="1"/>
          </p:cNvSpPr>
          <p:nvPr/>
        </p:nvSpPr>
        <p:spPr bwMode="auto">
          <a:xfrm>
            <a:off x="7127875" y="5165725"/>
            <a:ext cx="1546225" cy="1746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400" i="0">
                <a:effectLst>
                  <a:outerShdw blurRad="38100" dist="38100" dir="2700000" algn="tl">
                    <a:srgbClr val="C0C0C0"/>
                  </a:outerShdw>
                </a:effectLst>
                <a:latin typeface="Verdana" pitchFamily="34" charset="0"/>
              </a:rPr>
              <a:t>¿Se Deben a?</a:t>
            </a:r>
          </a:p>
        </p:txBody>
      </p:sp>
      <p:sp>
        <p:nvSpPr>
          <p:cNvPr id="182352" name="Freeform 130">
            <a:extLst>
              <a:ext uri="{FF2B5EF4-FFF2-40B4-BE49-F238E27FC236}">
                <a16:creationId xmlns:a16="http://schemas.microsoft.com/office/drawing/2014/main" id="{F67A6914-B649-4335-B661-0F48567F6F17}"/>
              </a:ext>
            </a:extLst>
          </p:cNvPr>
          <p:cNvSpPr>
            <a:spLocks/>
          </p:cNvSpPr>
          <p:nvPr/>
        </p:nvSpPr>
        <p:spPr bwMode="auto">
          <a:xfrm>
            <a:off x="6511925" y="5251450"/>
            <a:ext cx="712788" cy="2032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2353" name="Line 131">
            <a:extLst>
              <a:ext uri="{FF2B5EF4-FFF2-40B4-BE49-F238E27FC236}">
                <a16:creationId xmlns:a16="http://schemas.microsoft.com/office/drawing/2014/main" id="{6ADBE869-D053-4913-80CB-4FE45C34F8EE}"/>
              </a:ext>
            </a:extLst>
          </p:cNvPr>
          <p:cNvSpPr>
            <a:spLocks noChangeShapeType="1"/>
          </p:cNvSpPr>
          <p:nvPr/>
        </p:nvSpPr>
        <p:spPr bwMode="auto">
          <a:xfrm>
            <a:off x="7769225" y="5329238"/>
            <a:ext cx="0" cy="35083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54" name="Text Box 132">
            <a:extLst>
              <a:ext uri="{FF2B5EF4-FFF2-40B4-BE49-F238E27FC236}">
                <a16:creationId xmlns:a16="http://schemas.microsoft.com/office/drawing/2014/main" id="{F223C604-5ACE-4BAE-8302-84012D95114E}"/>
              </a:ext>
            </a:extLst>
          </p:cNvPr>
          <p:cNvSpPr txBox="1">
            <a:spLocks noChangeArrowheads="1"/>
          </p:cNvSpPr>
          <p:nvPr/>
        </p:nvSpPr>
        <p:spPr bwMode="auto">
          <a:xfrm>
            <a:off x="7013575" y="5605463"/>
            <a:ext cx="19653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¿Estilos de </a:t>
            </a:r>
          </a:p>
          <a:p>
            <a:pPr algn="ctr">
              <a:lnSpc>
                <a:spcPct val="90000"/>
              </a:lnSpc>
            </a:pPr>
            <a:r>
              <a:rPr lang="en-US" altLang="en-US" sz="1600" i="0">
                <a:latin typeface="Arial" panose="020B0604020202020204" pitchFamily="34" charset="0"/>
              </a:rPr>
              <a:t>Vida Sedentarios?</a:t>
            </a:r>
            <a:endParaRPr lang="en-US" altLang="en-US" sz="1600" i="0" baseline="-25000">
              <a:latin typeface="Arial" panose="020B0604020202020204" pitchFamily="34" charset="0"/>
            </a:endParaRPr>
          </a:p>
        </p:txBody>
      </p:sp>
      <p:sp>
        <p:nvSpPr>
          <p:cNvPr id="182355" name="Line 133">
            <a:extLst>
              <a:ext uri="{FF2B5EF4-FFF2-40B4-BE49-F238E27FC236}">
                <a16:creationId xmlns:a16="http://schemas.microsoft.com/office/drawing/2014/main" id="{B4D0E917-3446-4ED6-A057-18B111656847}"/>
              </a:ext>
            </a:extLst>
          </p:cNvPr>
          <p:cNvSpPr>
            <a:spLocks noChangeShapeType="1"/>
          </p:cNvSpPr>
          <p:nvPr/>
        </p:nvSpPr>
        <p:spPr bwMode="auto">
          <a:xfrm>
            <a:off x="7769225" y="6078538"/>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2356" name="Text Box 134">
            <a:extLst>
              <a:ext uri="{FF2B5EF4-FFF2-40B4-BE49-F238E27FC236}">
                <a16:creationId xmlns:a16="http://schemas.microsoft.com/office/drawing/2014/main" id="{407ABE66-6BD7-450A-A866-BA48B3547740}"/>
              </a:ext>
            </a:extLst>
          </p:cNvPr>
          <p:cNvSpPr txBox="1">
            <a:spLocks noChangeArrowheads="1"/>
          </p:cNvSpPr>
          <p:nvPr/>
        </p:nvSpPr>
        <p:spPr bwMode="auto">
          <a:xfrm>
            <a:off x="6824663" y="6215063"/>
            <a:ext cx="2233612"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Luego de Alcanzar la Madurez Sexual</a:t>
            </a:r>
            <a:endParaRPr lang="en-US" altLang="en-US" sz="1600" i="0" baseline="-25000">
              <a:latin typeface="Arial" panose="020B0604020202020204" pitchFamily="34" charset="0"/>
            </a:endParaRPr>
          </a:p>
        </p:txBody>
      </p:sp>
      <p:sp>
        <p:nvSpPr>
          <p:cNvPr id="182357" name="Text Box 135">
            <a:extLst>
              <a:ext uri="{FF2B5EF4-FFF2-40B4-BE49-F238E27FC236}">
                <a16:creationId xmlns:a16="http://schemas.microsoft.com/office/drawing/2014/main" id="{DD4313EA-C8D3-429B-9318-935CED2ADC3D}"/>
              </a:ext>
            </a:extLst>
          </p:cNvPr>
          <p:cNvSpPr txBox="1">
            <a:spLocks noChangeArrowheads="1"/>
          </p:cNvSpPr>
          <p:nvPr/>
        </p:nvSpPr>
        <p:spPr bwMode="auto">
          <a:xfrm>
            <a:off x="5770563" y="5349875"/>
            <a:ext cx="150495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¿Diferencias</a:t>
            </a:r>
          </a:p>
          <a:p>
            <a:pPr algn="ctr">
              <a:lnSpc>
                <a:spcPct val="90000"/>
              </a:lnSpc>
            </a:pPr>
            <a:r>
              <a:rPr lang="en-US" altLang="en-US" sz="1600" i="0">
                <a:latin typeface="Arial" panose="020B0604020202020204" pitchFamily="34" charset="0"/>
              </a:rPr>
              <a:t>Fisiológicas?</a:t>
            </a:r>
            <a:endParaRPr lang="en-US" altLang="en-US" sz="1600" i="0" baseline="-25000">
              <a:latin typeface="Arial" panose="020B0604020202020204" pitchFamily="34" charset="0"/>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8" name="Picture 2" descr="Contents">
            <a:extLst>
              <a:ext uri="{FF2B5EF4-FFF2-40B4-BE49-F238E27FC236}">
                <a16:creationId xmlns:a16="http://schemas.microsoft.com/office/drawing/2014/main" id="{37C0787E-EC1F-4405-8B02-36D70878AB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254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299" name="Picture 9" descr="Contents">
            <a:extLst>
              <a:ext uri="{FF2B5EF4-FFF2-40B4-BE49-F238E27FC236}">
                <a16:creationId xmlns:a16="http://schemas.microsoft.com/office/drawing/2014/main" id="{D551CD96-8178-4CEB-8B51-28167DE86B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055"/>
          <a:stretch>
            <a:fillRect/>
          </a:stretch>
        </p:blipFill>
        <p:spPr bwMode="auto">
          <a:xfrm>
            <a:off x="320675" y="441325"/>
            <a:ext cx="88233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2" name="Rectangle 32">
            <a:extLst>
              <a:ext uri="{FF2B5EF4-FFF2-40B4-BE49-F238E27FC236}">
                <a16:creationId xmlns:a16="http://schemas.microsoft.com/office/drawing/2014/main" id="{1FE30FAB-2DB9-417B-B9A7-AFB99981D927}"/>
              </a:ext>
            </a:extLst>
          </p:cNvPr>
          <p:cNvSpPr>
            <a:spLocks noChangeArrowheads="1"/>
          </p:cNvSpPr>
          <p:nvPr/>
        </p:nvSpPr>
        <p:spPr bwMode="auto">
          <a:xfrm>
            <a:off x="3157538" y="1382713"/>
            <a:ext cx="3203575" cy="52228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Entrenamiento Físico</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(Ejercicio Crónico)</a:t>
            </a:r>
          </a:p>
        </p:txBody>
      </p:sp>
      <p:sp>
        <p:nvSpPr>
          <p:cNvPr id="183301" name="Line 33">
            <a:extLst>
              <a:ext uri="{FF2B5EF4-FFF2-40B4-BE49-F238E27FC236}">
                <a16:creationId xmlns:a16="http://schemas.microsoft.com/office/drawing/2014/main" id="{DBFA49B0-35E6-4BEC-B18A-37AD3388A329}"/>
              </a:ext>
            </a:extLst>
          </p:cNvPr>
          <p:cNvSpPr>
            <a:spLocks noChangeShapeType="1"/>
          </p:cNvSpPr>
          <p:nvPr/>
        </p:nvSpPr>
        <p:spPr bwMode="auto">
          <a:xfrm>
            <a:off x="4746625" y="11588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3302" name="Line 34">
            <a:extLst>
              <a:ext uri="{FF2B5EF4-FFF2-40B4-BE49-F238E27FC236}">
                <a16:creationId xmlns:a16="http://schemas.microsoft.com/office/drawing/2014/main" id="{C056A0F0-9F3C-449E-BA58-53C1D7E0CB33}"/>
              </a:ext>
            </a:extLst>
          </p:cNvPr>
          <p:cNvSpPr>
            <a:spLocks noChangeShapeType="1"/>
          </p:cNvSpPr>
          <p:nvPr/>
        </p:nvSpPr>
        <p:spPr bwMode="auto">
          <a:xfrm>
            <a:off x="4745038" y="18827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83303" name="Group 35">
            <a:extLst>
              <a:ext uri="{FF2B5EF4-FFF2-40B4-BE49-F238E27FC236}">
                <a16:creationId xmlns:a16="http://schemas.microsoft.com/office/drawing/2014/main" id="{F6BC8ACB-DFD3-45DA-905E-9313DE78EB06}"/>
              </a:ext>
            </a:extLst>
          </p:cNvPr>
          <p:cNvGrpSpPr>
            <a:grpSpLocks/>
          </p:cNvGrpSpPr>
          <p:nvPr/>
        </p:nvGrpSpPr>
        <p:grpSpPr bwMode="auto">
          <a:xfrm>
            <a:off x="2036763" y="681038"/>
            <a:ext cx="5183187" cy="549275"/>
            <a:chOff x="1283" y="469"/>
            <a:chExt cx="3265" cy="346"/>
          </a:xfrm>
        </p:grpSpPr>
        <p:sp>
          <p:nvSpPr>
            <p:cNvPr id="399396" name="Rectangle 36">
              <a:extLst>
                <a:ext uri="{FF2B5EF4-FFF2-40B4-BE49-F238E27FC236}">
                  <a16:creationId xmlns:a16="http://schemas.microsoft.com/office/drawing/2014/main" id="{2A3BF7E1-2CDC-4BCF-AF39-5B98EBF87352}"/>
                </a:ext>
              </a:extLst>
            </p:cNvPr>
            <p:cNvSpPr>
              <a:spLocks noChangeArrowheads="1"/>
            </p:cNvSpPr>
            <p:nvPr/>
          </p:nvSpPr>
          <p:spPr bwMode="auto">
            <a:xfrm>
              <a:off x="1283" y="469"/>
              <a:ext cx="3265" cy="346"/>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CONSUMO DE OXÍGENO MÁXIMO</a:t>
              </a:r>
            </a:p>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(VO</a:t>
              </a:r>
              <a:r>
                <a:rPr lang="en-US" sz="1900" i="0" baseline="-25000">
                  <a:effectLst>
                    <a:outerShdw blurRad="38100" dist="38100" dir="2700000" algn="tl">
                      <a:srgbClr val="C0C0C0"/>
                    </a:outerShdw>
                  </a:effectLst>
                  <a:latin typeface="Arial Black" pitchFamily="34" charset="0"/>
                </a:rPr>
                <a:t>2</a:t>
              </a:r>
              <a:r>
                <a:rPr lang="en-US" sz="1900" i="0">
                  <a:effectLst>
                    <a:outerShdw blurRad="38100" dist="38100" dir="2700000" algn="tl">
                      <a:srgbClr val="C0C0C0"/>
                    </a:outerShdw>
                  </a:effectLst>
                  <a:latin typeface="Arial Black" pitchFamily="34" charset="0"/>
                </a:rPr>
                <a:t>máx)</a:t>
              </a:r>
              <a:endParaRPr lang="en-US" sz="1900">
                <a:effectLst>
                  <a:outerShdw blurRad="38100" dist="38100" dir="2700000" algn="tl">
                    <a:srgbClr val="C0C0C0"/>
                  </a:outerShdw>
                </a:effectLst>
                <a:latin typeface="Arial Black" pitchFamily="34" charset="0"/>
              </a:endParaRPr>
            </a:p>
          </p:txBody>
        </p:sp>
        <p:sp>
          <p:nvSpPr>
            <p:cNvPr id="399397" name="Rectangle 37">
              <a:extLst>
                <a:ext uri="{FF2B5EF4-FFF2-40B4-BE49-F238E27FC236}">
                  <a16:creationId xmlns:a16="http://schemas.microsoft.com/office/drawing/2014/main" id="{C67B9907-7DA1-4B88-A54C-16DB8B41B7D3}"/>
                </a:ext>
              </a:extLst>
            </p:cNvPr>
            <p:cNvSpPr>
              <a:spLocks noChangeArrowheads="1"/>
            </p:cNvSpPr>
            <p:nvPr/>
          </p:nvSpPr>
          <p:spPr bwMode="auto">
            <a:xfrm>
              <a:off x="2561" y="533"/>
              <a:ext cx="127" cy="18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300" i="0">
                  <a:effectLst>
                    <a:outerShdw blurRad="38100" dist="38100" dir="2700000" algn="tl">
                      <a:srgbClr val="C0C0C0"/>
                    </a:outerShdw>
                  </a:effectLst>
                  <a:latin typeface="Arial Black" pitchFamily="34" charset="0"/>
                </a:rPr>
                <a:t>.</a:t>
              </a:r>
              <a:endParaRPr lang="en-US" sz="1300">
                <a:effectLst>
                  <a:outerShdw blurRad="38100" dist="38100" dir="2700000" algn="tl">
                    <a:srgbClr val="C0C0C0"/>
                  </a:outerShdw>
                </a:effectLst>
                <a:latin typeface="Arial Black" pitchFamily="34" charset="0"/>
              </a:endParaRPr>
            </a:p>
          </p:txBody>
        </p:sp>
      </p:grpSp>
      <p:sp>
        <p:nvSpPr>
          <p:cNvPr id="399398" name="Rectangle 38">
            <a:extLst>
              <a:ext uri="{FF2B5EF4-FFF2-40B4-BE49-F238E27FC236}">
                <a16:creationId xmlns:a16="http://schemas.microsoft.com/office/drawing/2014/main" id="{53AC4BD9-D341-444D-AC57-F91910CBD505}"/>
              </a:ext>
            </a:extLst>
          </p:cNvPr>
          <p:cNvSpPr>
            <a:spLocks noChangeArrowheads="1"/>
          </p:cNvSpPr>
          <p:nvPr/>
        </p:nvSpPr>
        <p:spPr bwMode="auto">
          <a:xfrm>
            <a:off x="3770313" y="2124075"/>
            <a:ext cx="1936750" cy="4397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Durante</a:t>
            </a:r>
          </a:p>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8 </a:t>
            </a:r>
            <a:r>
              <a:rPr lang="es-PR" sz="1900" i="0">
                <a:effectLst>
                  <a:outerShdw blurRad="38100" dist="38100" dir="2700000" algn="tl">
                    <a:srgbClr val="C0C0C0"/>
                  </a:outerShdw>
                </a:effectLst>
                <a:latin typeface="Arial" charset="0"/>
              </a:rPr>
              <a:t>- </a:t>
            </a:r>
            <a:r>
              <a:rPr lang="es-PR" sz="1900" i="0">
                <a:solidFill>
                  <a:srgbClr val="000000"/>
                </a:solidFill>
                <a:effectLst>
                  <a:outerShdw blurRad="38100" dist="38100" dir="2700000" algn="tl">
                    <a:srgbClr val="C0C0C0"/>
                  </a:outerShdw>
                </a:effectLst>
                <a:latin typeface="Arial" charset="0"/>
              </a:rPr>
              <a:t>12 Semanas</a:t>
            </a:r>
            <a:endParaRPr lang="en-US" sz="1900" i="0">
              <a:solidFill>
                <a:srgbClr val="000000"/>
              </a:solidFill>
              <a:effectLst>
                <a:outerShdw blurRad="38100" dist="38100" dir="2700000" algn="tl">
                  <a:srgbClr val="C0C0C0"/>
                </a:outerShdw>
              </a:effectLst>
              <a:latin typeface="Arial" charset="0"/>
            </a:endParaRPr>
          </a:p>
        </p:txBody>
      </p:sp>
      <p:sp>
        <p:nvSpPr>
          <p:cNvPr id="399399" name="Rectangle 39">
            <a:extLst>
              <a:ext uri="{FF2B5EF4-FFF2-40B4-BE49-F238E27FC236}">
                <a16:creationId xmlns:a16="http://schemas.microsoft.com/office/drawing/2014/main" id="{E3D24A1B-0750-434E-B81E-8E07430DD321}"/>
              </a:ext>
            </a:extLst>
          </p:cNvPr>
          <p:cNvSpPr>
            <a:spLocks noChangeArrowheads="1"/>
          </p:cNvSpPr>
          <p:nvPr/>
        </p:nvSpPr>
        <p:spPr bwMode="auto">
          <a:xfrm>
            <a:off x="4067175" y="5426075"/>
            <a:ext cx="1270000" cy="1889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1800" i="0">
                <a:solidFill>
                  <a:srgbClr val="000000"/>
                </a:solidFill>
                <a:latin typeface="Verdana" pitchFamily="34" charset="0"/>
              </a:rPr>
              <a:t>Ejemplo</a:t>
            </a:r>
            <a:endParaRPr lang="en-US" sz="1800" i="0" baseline="-25000">
              <a:solidFill>
                <a:srgbClr val="000000"/>
              </a:solidFill>
              <a:latin typeface="Verdana" pitchFamily="34" charset="0"/>
            </a:endParaRPr>
          </a:p>
        </p:txBody>
      </p:sp>
      <p:sp>
        <p:nvSpPr>
          <p:cNvPr id="183306" name="Line 40">
            <a:extLst>
              <a:ext uri="{FF2B5EF4-FFF2-40B4-BE49-F238E27FC236}">
                <a16:creationId xmlns:a16="http://schemas.microsoft.com/office/drawing/2014/main" id="{2CEB9BFD-31D4-4107-8397-EE91DC363DDF}"/>
              </a:ext>
            </a:extLst>
          </p:cNvPr>
          <p:cNvSpPr>
            <a:spLocks noChangeShapeType="1"/>
          </p:cNvSpPr>
          <p:nvPr/>
        </p:nvSpPr>
        <p:spPr bwMode="auto">
          <a:xfrm>
            <a:off x="4749800" y="524033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9401" name="Text Box 41">
            <a:extLst>
              <a:ext uri="{FF2B5EF4-FFF2-40B4-BE49-F238E27FC236}">
                <a16:creationId xmlns:a16="http://schemas.microsoft.com/office/drawing/2014/main" id="{46646D1A-462C-48C2-91D0-7C0B53A31540}"/>
              </a:ext>
            </a:extLst>
          </p:cNvPr>
          <p:cNvSpPr txBox="1">
            <a:spLocks noChangeArrowheads="1"/>
          </p:cNvSpPr>
          <p:nvPr/>
        </p:nvSpPr>
        <p:spPr bwMode="auto">
          <a:xfrm>
            <a:off x="2171700" y="5876925"/>
            <a:ext cx="5689600" cy="360363"/>
          </a:xfrm>
          <a:prstGeom prst="rect">
            <a:avLst/>
          </a:prstGeom>
          <a:noFill/>
          <a:ln w="9525">
            <a:noFill/>
            <a:miter lim="800000"/>
            <a:headEnd/>
            <a:tailEnd/>
          </a:ln>
          <a:effectLst/>
        </p:spPr>
        <p:txBody>
          <a:bodyPr>
            <a:spAutoFit/>
          </a:bodyPr>
          <a:lstStyle/>
          <a:p>
            <a:pPr algn="ctr">
              <a:lnSpc>
                <a:spcPct val="80000"/>
              </a:lnSpc>
              <a:defRPr/>
            </a:pPr>
            <a:r>
              <a:rPr lang="en-US" sz="2200">
                <a:effectLst>
                  <a:outerShdw blurRad="38100" dist="38100" dir="2700000" algn="tl">
                    <a:srgbClr val="C0C0C0"/>
                  </a:outerShdw>
                </a:effectLst>
                <a:latin typeface="Arial" charset="0"/>
              </a:rPr>
              <a:t>CPLD Completan un Maratón de 42 km a</a:t>
            </a:r>
          </a:p>
        </p:txBody>
      </p:sp>
      <p:sp>
        <p:nvSpPr>
          <p:cNvPr id="183308" name="Line 42">
            <a:extLst>
              <a:ext uri="{FF2B5EF4-FFF2-40B4-BE49-F238E27FC236}">
                <a16:creationId xmlns:a16="http://schemas.microsoft.com/office/drawing/2014/main" id="{FDE3AF25-E03B-44C1-8DDE-FA1C707A2E75}"/>
              </a:ext>
            </a:extLst>
          </p:cNvPr>
          <p:cNvSpPr>
            <a:spLocks noChangeShapeType="1"/>
          </p:cNvSpPr>
          <p:nvPr/>
        </p:nvSpPr>
        <p:spPr bwMode="auto">
          <a:xfrm>
            <a:off x="4751388" y="42021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9403" name="Text Box 43">
            <a:extLst>
              <a:ext uri="{FF2B5EF4-FFF2-40B4-BE49-F238E27FC236}">
                <a16:creationId xmlns:a16="http://schemas.microsoft.com/office/drawing/2014/main" id="{B276DC15-456A-410B-9B0F-B5E636022E6D}"/>
              </a:ext>
            </a:extLst>
          </p:cNvPr>
          <p:cNvSpPr txBox="1">
            <a:spLocks noChangeArrowheads="1"/>
          </p:cNvSpPr>
          <p:nvPr/>
        </p:nvSpPr>
        <p:spPr bwMode="auto">
          <a:xfrm>
            <a:off x="741363" y="4683125"/>
            <a:ext cx="7759700" cy="612775"/>
          </a:xfrm>
          <a:prstGeom prst="rect">
            <a:avLst/>
          </a:prstGeom>
          <a:noFill/>
          <a:ln w="9525">
            <a:noFill/>
            <a:miter lim="800000"/>
            <a:headEnd/>
            <a:tailEnd/>
          </a:ln>
          <a:effectLst/>
        </p:spPr>
        <p:txBody>
          <a:bodyPr>
            <a:spAutoFit/>
          </a:bodyPr>
          <a:lstStyle/>
          <a:p>
            <a:pPr algn="ctr">
              <a:lnSpc>
                <a:spcPct val="90000"/>
              </a:lnSpc>
              <a:defRPr/>
            </a:pPr>
            <a:r>
              <a:rPr lang="en-US" sz="1900" i="0">
                <a:effectLst>
                  <a:outerShdw blurRad="38100" dist="38100" dir="2700000" algn="tl">
                    <a:srgbClr val="C0C0C0"/>
                  </a:outerShdw>
                </a:effectLst>
                <a:latin typeface="Arial" charset="0"/>
              </a:rPr>
              <a:t>(Mayor Capacidad para Rendir un %VO</a:t>
            </a:r>
            <a:r>
              <a:rPr lang="en-US" sz="1900" i="0" baseline="-25000">
                <a:effectLst>
                  <a:outerShdw blurRad="38100" dist="38100" dir="2700000" algn="tl">
                    <a:srgbClr val="C0C0C0"/>
                  </a:outerShdw>
                </a:effectLst>
                <a:latin typeface="Arial" charset="0"/>
              </a:rPr>
              <a:t>2</a:t>
            </a:r>
            <a:r>
              <a:rPr lang="en-US" sz="1900" i="0">
                <a:effectLst>
                  <a:outerShdw blurRad="38100" dist="38100" dir="2700000" algn="tl">
                    <a:srgbClr val="C0C0C0"/>
                  </a:outerShdw>
                </a:effectLst>
                <a:latin typeface="Arial" charset="0"/>
              </a:rPr>
              <a:t>máx Más Elevado)</a:t>
            </a:r>
          </a:p>
          <a:p>
            <a:pPr algn="ctr">
              <a:lnSpc>
                <a:spcPct val="90000"/>
              </a:lnSpc>
              <a:defRPr/>
            </a:pPr>
            <a:r>
              <a:rPr lang="en-US" sz="1900" i="0">
                <a:effectLst>
                  <a:outerShdw blurRad="38100" dist="38100" dir="2700000" algn="tl">
                    <a:srgbClr val="C0C0C0"/>
                  </a:outerShdw>
                </a:effectLst>
                <a:latin typeface="Arial" charset="0"/>
              </a:rPr>
              <a:t>(Capacidad para Mantener el VO</a:t>
            </a:r>
            <a:r>
              <a:rPr lang="en-US" sz="1900" i="0" baseline="-25000">
                <a:effectLst>
                  <a:outerShdw blurRad="38100" dist="38100" dir="2700000" algn="tl">
                    <a:srgbClr val="C0C0C0"/>
                  </a:outerShdw>
                </a:effectLst>
                <a:latin typeface="Arial" charset="0"/>
              </a:rPr>
              <a:t>2</a:t>
            </a:r>
            <a:r>
              <a:rPr lang="en-US" sz="1900" i="0">
                <a:effectLst>
                  <a:outerShdw blurRad="38100" dist="38100" dir="2700000" algn="tl">
                    <a:srgbClr val="C0C0C0"/>
                  </a:outerShdw>
                </a:effectLst>
                <a:latin typeface="Arial" charset="0"/>
              </a:rPr>
              <a:t>máx por un Periodo Prolongado)</a:t>
            </a:r>
            <a:endParaRPr lang="en-US" sz="1900" i="0" baseline="-25000">
              <a:effectLst>
                <a:outerShdw blurRad="38100" dist="38100" dir="2700000" algn="tl">
                  <a:srgbClr val="C0C0C0"/>
                </a:outerShdw>
              </a:effectLst>
              <a:latin typeface="Arial" charset="0"/>
            </a:endParaRPr>
          </a:p>
        </p:txBody>
      </p:sp>
      <p:sp>
        <p:nvSpPr>
          <p:cNvPr id="399404" name="Text Box 44">
            <a:extLst>
              <a:ext uri="{FF2B5EF4-FFF2-40B4-BE49-F238E27FC236}">
                <a16:creationId xmlns:a16="http://schemas.microsoft.com/office/drawing/2014/main" id="{ED2F26E3-9949-4512-9AE1-A7BB7D17C924}"/>
              </a:ext>
            </a:extLst>
          </p:cNvPr>
          <p:cNvSpPr txBox="1">
            <a:spLocks noChangeArrowheads="1"/>
          </p:cNvSpPr>
          <p:nvPr/>
        </p:nvSpPr>
        <p:spPr bwMode="auto">
          <a:xfrm>
            <a:off x="3151188" y="4419600"/>
            <a:ext cx="2890837" cy="323850"/>
          </a:xfrm>
          <a:prstGeom prst="rect">
            <a:avLst/>
          </a:prstGeom>
          <a:noFill/>
          <a:ln w="9525">
            <a:noFill/>
            <a:miter lim="800000"/>
            <a:headEnd/>
            <a:tailEnd/>
          </a:ln>
          <a:effectLst/>
        </p:spPr>
        <p:txBody>
          <a:bodyPr>
            <a:spAutoFit/>
          </a:bodyPr>
          <a:lstStyle/>
          <a:p>
            <a:pPr>
              <a:lnSpc>
                <a:spcPct val="80000"/>
              </a:lnSpc>
              <a:defRPr/>
            </a:pPr>
            <a:r>
              <a:rPr lang="en-US" sz="1900" i="0">
                <a:effectLst>
                  <a:outerShdw blurRad="38100" dist="38100" dir="2700000" algn="tl">
                    <a:srgbClr val="C0C0C0"/>
                  </a:outerShdw>
                </a:effectLst>
                <a:latin typeface="Arial" charset="0"/>
              </a:rPr>
              <a:t>%VO</a:t>
            </a:r>
            <a:r>
              <a:rPr lang="en-US" sz="1900" i="0" baseline="-25000">
                <a:effectLst>
                  <a:outerShdw blurRad="38100" dist="38100" dir="2700000" algn="tl">
                    <a:srgbClr val="C0C0C0"/>
                  </a:outerShdw>
                </a:effectLst>
                <a:latin typeface="Arial" charset="0"/>
              </a:rPr>
              <a:t>2</a:t>
            </a:r>
            <a:r>
              <a:rPr lang="en-US" sz="1900" i="0">
                <a:effectLst>
                  <a:outerShdw blurRad="38100" dist="38100" dir="2700000" algn="tl">
                    <a:srgbClr val="C0C0C0"/>
                  </a:outerShdw>
                </a:effectLst>
                <a:latin typeface="Arial" charset="0"/>
              </a:rPr>
              <a:t>máx ó UFVO</a:t>
            </a:r>
            <a:r>
              <a:rPr lang="en-US" sz="1900" i="0" baseline="-25000">
                <a:effectLst>
                  <a:outerShdw blurRad="38100" dist="38100" dir="2700000" algn="tl">
                    <a:srgbClr val="C0C0C0"/>
                  </a:outerShdw>
                </a:effectLst>
                <a:latin typeface="Arial" charset="0"/>
              </a:rPr>
              <a:t>2</a:t>
            </a:r>
            <a:r>
              <a:rPr lang="en-US" sz="1900" i="0">
                <a:effectLst>
                  <a:outerShdw blurRad="38100" dist="38100" dir="2700000" algn="tl">
                    <a:srgbClr val="C0C0C0"/>
                  </a:outerShdw>
                </a:effectLst>
                <a:latin typeface="Arial" charset="0"/>
              </a:rPr>
              <a:t>máx</a:t>
            </a:r>
          </a:p>
        </p:txBody>
      </p:sp>
      <p:sp>
        <p:nvSpPr>
          <p:cNvPr id="183311" name="Line 45">
            <a:extLst>
              <a:ext uri="{FF2B5EF4-FFF2-40B4-BE49-F238E27FC236}">
                <a16:creationId xmlns:a16="http://schemas.microsoft.com/office/drawing/2014/main" id="{2E74966A-2D57-43CB-9450-63EF5F3F3F99}"/>
              </a:ext>
            </a:extLst>
          </p:cNvPr>
          <p:cNvSpPr>
            <a:spLocks noChangeShapeType="1"/>
          </p:cNvSpPr>
          <p:nvPr/>
        </p:nvSpPr>
        <p:spPr bwMode="auto">
          <a:xfrm flipV="1">
            <a:off x="3152775" y="4421188"/>
            <a:ext cx="0" cy="261937"/>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9406" name="Text Box 46">
            <a:extLst>
              <a:ext uri="{FF2B5EF4-FFF2-40B4-BE49-F238E27FC236}">
                <a16:creationId xmlns:a16="http://schemas.microsoft.com/office/drawing/2014/main" id="{F4D0A647-B012-4D2E-AAC6-F0F4B36BBAA2}"/>
              </a:ext>
            </a:extLst>
          </p:cNvPr>
          <p:cNvSpPr txBox="1">
            <a:spLocks noChangeArrowheads="1"/>
          </p:cNvSpPr>
          <p:nvPr/>
        </p:nvSpPr>
        <p:spPr bwMode="auto">
          <a:xfrm>
            <a:off x="3400425" y="4216400"/>
            <a:ext cx="284163" cy="323850"/>
          </a:xfrm>
          <a:prstGeom prst="rect">
            <a:avLst/>
          </a:prstGeom>
          <a:noFill/>
          <a:ln w="9525">
            <a:noFill/>
            <a:miter lim="800000"/>
            <a:headEnd/>
            <a:tailEnd/>
          </a:ln>
          <a:effectLst/>
        </p:spPr>
        <p:txBody>
          <a:bodyPr>
            <a:spAutoFit/>
          </a:bodyPr>
          <a:lstStyle/>
          <a:p>
            <a:pPr>
              <a:lnSpc>
                <a:spcPct val="80000"/>
              </a:lnSpc>
              <a:defRPr/>
            </a:pPr>
            <a:r>
              <a:rPr lang="en-US" sz="1900" i="0">
                <a:effectLst>
                  <a:outerShdw blurRad="38100" dist="38100" dir="2700000" algn="tl">
                    <a:srgbClr val="C0C0C0"/>
                  </a:outerShdw>
                </a:effectLst>
                <a:latin typeface="Arial" charset="0"/>
              </a:rPr>
              <a:t>.</a:t>
            </a:r>
          </a:p>
        </p:txBody>
      </p:sp>
      <p:sp>
        <p:nvSpPr>
          <p:cNvPr id="399407" name="Text Box 47">
            <a:extLst>
              <a:ext uri="{FF2B5EF4-FFF2-40B4-BE49-F238E27FC236}">
                <a16:creationId xmlns:a16="http://schemas.microsoft.com/office/drawing/2014/main" id="{D893EB1A-8EF3-42FC-9044-448FE04EA108}"/>
              </a:ext>
            </a:extLst>
          </p:cNvPr>
          <p:cNvSpPr txBox="1">
            <a:spLocks noChangeArrowheads="1"/>
          </p:cNvSpPr>
          <p:nvPr/>
        </p:nvSpPr>
        <p:spPr bwMode="auto">
          <a:xfrm>
            <a:off x="4937125" y="4216400"/>
            <a:ext cx="284163" cy="323850"/>
          </a:xfrm>
          <a:prstGeom prst="rect">
            <a:avLst/>
          </a:prstGeom>
          <a:noFill/>
          <a:ln w="9525">
            <a:noFill/>
            <a:miter lim="800000"/>
            <a:headEnd/>
            <a:tailEnd/>
          </a:ln>
          <a:effectLst/>
        </p:spPr>
        <p:txBody>
          <a:bodyPr>
            <a:spAutoFit/>
          </a:bodyPr>
          <a:lstStyle/>
          <a:p>
            <a:pPr>
              <a:lnSpc>
                <a:spcPct val="80000"/>
              </a:lnSpc>
              <a:defRPr/>
            </a:pPr>
            <a:r>
              <a:rPr lang="en-US" sz="1900" i="0">
                <a:effectLst>
                  <a:outerShdw blurRad="38100" dist="38100" dir="2700000" algn="tl">
                    <a:srgbClr val="C0C0C0"/>
                  </a:outerShdw>
                </a:effectLst>
                <a:latin typeface="Arial" charset="0"/>
              </a:rPr>
              <a:t>.</a:t>
            </a:r>
          </a:p>
        </p:txBody>
      </p:sp>
      <p:sp>
        <p:nvSpPr>
          <p:cNvPr id="399408" name="Text Box 48">
            <a:extLst>
              <a:ext uri="{FF2B5EF4-FFF2-40B4-BE49-F238E27FC236}">
                <a16:creationId xmlns:a16="http://schemas.microsoft.com/office/drawing/2014/main" id="{431C9006-834F-49FB-B82E-7183FA432C16}"/>
              </a:ext>
            </a:extLst>
          </p:cNvPr>
          <p:cNvSpPr txBox="1">
            <a:spLocks noChangeArrowheads="1"/>
          </p:cNvSpPr>
          <p:nvPr/>
        </p:nvSpPr>
        <p:spPr bwMode="auto">
          <a:xfrm>
            <a:off x="5370513" y="4505325"/>
            <a:ext cx="284162" cy="323850"/>
          </a:xfrm>
          <a:prstGeom prst="rect">
            <a:avLst/>
          </a:prstGeom>
          <a:noFill/>
          <a:ln w="9525">
            <a:noFill/>
            <a:miter lim="800000"/>
            <a:headEnd/>
            <a:tailEnd/>
          </a:ln>
          <a:effectLst/>
        </p:spPr>
        <p:txBody>
          <a:bodyPr>
            <a:spAutoFit/>
          </a:bodyPr>
          <a:lstStyle/>
          <a:p>
            <a:pPr>
              <a:lnSpc>
                <a:spcPct val="80000"/>
              </a:lnSpc>
              <a:defRPr/>
            </a:pPr>
            <a:r>
              <a:rPr lang="en-US" sz="1900" i="0">
                <a:effectLst>
                  <a:outerShdw blurRad="38100" dist="38100" dir="2700000" algn="tl">
                    <a:srgbClr val="C0C0C0"/>
                  </a:outerShdw>
                </a:effectLst>
                <a:latin typeface="Arial" charset="0"/>
              </a:rPr>
              <a:t>.</a:t>
            </a:r>
          </a:p>
        </p:txBody>
      </p:sp>
      <p:sp>
        <p:nvSpPr>
          <p:cNvPr id="399409" name="Text Box 49">
            <a:extLst>
              <a:ext uri="{FF2B5EF4-FFF2-40B4-BE49-F238E27FC236}">
                <a16:creationId xmlns:a16="http://schemas.microsoft.com/office/drawing/2014/main" id="{0A57A91E-68A2-480D-B22E-6954C234C862}"/>
              </a:ext>
            </a:extLst>
          </p:cNvPr>
          <p:cNvSpPr txBox="1">
            <a:spLocks noChangeArrowheads="1"/>
          </p:cNvSpPr>
          <p:nvPr/>
        </p:nvSpPr>
        <p:spPr bwMode="auto">
          <a:xfrm>
            <a:off x="4162425" y="4784725"/>
            <a:ext cx="284163" cy="323850"/>
          </a:xfrm>
          <a:prstGeom prst="rect">
            <a:avLst/>
          </a:prstGeom>
          <a:noFill/>
          <a:ln w="9525">
            <a:noFill/>
            <a:miter lim="800000"/>
            <a:headEnd/>
            <a:tailEnd/>
          </a:ln>
          <a:effectLst/>
        </p:spPr>
        <p:txBody>
          <a:bodyPr>
            <a:spAutoFit/>
          </a:bodyPr>
          <a:lstStyle/>
          <a:p>
            <a:pPr>
              <a:lnSpc>
                <a:spcPct val="80000"/>
              </a:lnSpc>
              <a:defRPr/>
            </a:pPr>
            <a:r>
              <a:rPr lang="en-US" sz="1900" i="0">
                <a:effectLst>
                  <a:outerShdw blurRad="38100" dist="38100" dir="2700000" algn="tl">
                    <a:srgbClr val="C0C0C0"/>
                  </a:outerShdw>
                </a:effectLst>
                <a:latin typeface="Arial" charset="0"/>
              </a:rPr>
              <a:t>.</a:t>
            </a:r>
          </a:p>
        </p:txBody>
      </p:sp>
      <p:sp>
        <p:nvSpPr>
          <p:cNvPr id="183316" name="Line 50">
            <a:extLst>
              <a:ext uri="{FF2B5EF4-FFF2-40B4-BE49-F238E27FC236}">
                <a16:creationId xmlns:a16="http://schemas.microsoft.com/office/drawing/2014/main" id="{32342AC9-44EE-4491-B0A1-EA70AA2C93AA}"/>
              </a:ext>
            </a:extLst>
          </p:cNvPr>
          <p:cNvSpPr>
            <a:spLocks noChangeShapeType="1"/>
          </p:cNvSpPr>
          <p:nvPr/>
        </p:nvSpPr>
        <p:spPr bwMode="auto">
          <a:xfrm>
            <a:off x="4749800" y="571023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3317" name="Line 51">
            <a:extLst>
              <a:ext uri="{FF2B5EF4-FFF2-40B4-BE49-F238E27FC236}">
                <a16:creationId xmlns:a16="http://schemas.microsoft.com/office/drawing/2014/main" id="{FCC6D071-963D-4D79-BCFF-24DB95B7A515}"/>
              </a:ext>
            </a:extLst>
          </p:cNvPr>
          <p:cNvSpPr>
            <a:spLocks noChangeShapeType="1"/>
          </p:cNvSpPr>
          <p:nvPr/>
        </p:nvSpPr>
        <p:spPr bwMode="auto">
          <a:xfrm>
            <a:off x="4749800" y="616743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9412" name="Rectangle 52">
            <a:extLst>
              <a:ext uri="{FF2B5EF4-FFF2-40B4-BE49-F238E27FC236}">
                <a16:creationId xmlns:a16="http://schemas.microsoft.com/office/drawing/2014/main" id="{FC99108B-721D-49BF-B814-A5C8A9B82B2A}"/>
              </a:ext>
            </a:extLst>
          </p:cNvPr>
          <p:cNvSpPr>
            <a:spLocks noChangeArrowheads="1"/>
          </p:cNvSpPr>
          <p:nvPr/>
        </p:nvSpPr>
        <p:spPr bwMode="auto">
          <a:xfrm>
            <a:off x="3476625" y="6427788"/>
            <a:ext cx="2851150" cy="3603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75</a:t>
            </a:r>
            <a:r>
              <a:rPr lang="es-PR" sz="2200" i="0">
                <a:latin typeface="Verdana" pitchFamily="34" charset="0"/>
              </a:rPr>
              <a:t>-</a:t>
            </a:r>
            <a:r>
              <a:rPr lang="es-PR" sz="2200" i="0">
                <a:solidFill>
                  <a:srgbClr val="000000"/>
                </a:solidFill>
                <a:latin typeface="Verdana" pitchFamily="34" charset="0"/>
              </a:rPr>
              <a:t>80% VO</a:t>
            </a:r>
            <a:r>
              <a:rPr lang="es-PR" sz="2200" i="0" baseline="-25000">
                <a:solidFill>
                  <a:srgbClr val="000000"/>
                </a:solidFill>
                <a:latin typeface="Verdana" pitchFamily="34" charset="0"/>
              </a:rPr>
              <a:t>2</a:t>
            </a:r>
            <a:r>
              <a:rPr lang="es-PR" sz="2200" i="0">
                <a:solidFill>
                  <a:srgbClr val="000000"/>
                </a:solidFill>
                <a:latin typeface="Verdana" pitchFamily="34" charset="0"/>
              </a:rPr>
              <a:t>máx</a:t>
            </a:r>
            <a:endParaRPr lang="en-US" sz="2200" i="0">
              <a:solidFill>
                <a:srgbClr val="000000"/>
              </a:solidFill>
              <a:latin typeface="Verdana" pitchFamily="34" charset="0"/>
            </a:endParaRPr>
          </a:p>
        </p:txBody>
      </p:sp>
      <p:sp>
        <p:nvSpPr>
          <p:cNvPr id="399413" name="Rectangle 53">
            <a:extLst>
              <a:ext uri="{FF2B5EF4-FFF2-40B4-BE49-F238E27FC236}">
                <a16:creationId xmlns:a16="http://schemas.microsoft.com/office/drawing/2014/main" id="{13038E73-301A-4496-91A2-9E4B084249EB}"/>
              </a:ext>
            </a:extLst>
          </p:cNvPr>
          <p:cNvSpPr>
            <a:spLocks noChangeArrowheads="1"/>
          </p:cNvSpPr>
          <p:nvPr/>
        </p:nvSpPr>
        <p:spPr bwMode="auto">
          <a:xfrm>
            <a:off x="4929188" y="6200775"/>
            <a:ext cx="306387" cy="3603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a:t>
            </a:r>
            <a:endParaRPr lang="en-US" sz="2200" i="0">
              <a:solidFill>
                <a:srgbClr val="000000"/>
              </a:solidFill>
              <a:latin typeface="Verdana" pitchFamily="34" charset="0"/>
            </a:endParaRPr>
          </a:p>
        </p:txBody>
      </p:sp>
      <p:sp>
        <p:nvSpPr>
          <p:cNvPr id="399414" name="Text Box 54">
            <a:extLst>
              <a:ext uri="{FF2B5EF4-FFF2-40B4-BE49-F238E27FC236}">
                <a16:creationId xmlns:a16="http://schemas.microsoft.com/office/drawing/2014/main" id="{8079E7C1-4888-41F1-9315-B1C954C6498C}"/>
              </a:ext>
            </a:extLst>
          </p:cNvPr>
          <p:cNvSpPr txBox="1">
            <a:spLocks noChangeArrowheads="1"/>
          </p:cNvSpPr>
          <p:nvPr/>
        </p:nvSpPr>
        <p:spPr bwMode="auto">
          <a:xfrm>
            <a:off x="1363663" y="3883025"/>
            <a:ext cx="6511925" cy="352425"/>
          </a:xfrm>
          <a:prstGeom prst="rect">
            <a:avLst/>
          </a:prstGeom>
          <a:noFill/>
          <a:ln w="9525">
            <a:noFill/>
            <a:miter lim="800000"/>
            <a:headEnd/>
            <a:tailEnd/>
          </a:ln>
          <a:effectLst/>
        </p:spPr>
        <p:txBody>
          <a:bodyPr>
            <a:spAutoFit/>
          </a:bodyPr>
          <a:lstStyle/>
          <a:p>
            <a:pPr algn="ctr">
              <a:lnSpc>
                <a:spcPct val="90000"/>
              </a:lnSpc>
              <a:defRPr/>
            </a:pPr>
            <a:r>
              <a:rPr lang="en-US" sz="1900" i="0">
                <a:effectLst>
                  <a:outerShdw blurRad="38100" dist="38100" dir="2700000" algn="tl">
                    <a:srgbClr val="C0C0C0"/>
                  </a:outerShdw>
                </a:effectLst>
                <a:latin typeface="Arial" charset="0"/>
              </a:rPr>
              <a:t>¿Cómo Mejora su Rendimiento/Ejecutoria Deportiva?</a:t>
            </a:r>
            <a:endParaRPr lang="en-US" sz="1900" i="0" baseline="-25000">
              <a:effectLst>
                <a:outerShdw blurRad="38100" dist="38100" dir="2700000" algn="tl">
                  <a:srgbClr val="C0C0C0"/>
                </a:outerShdw>
              </a:effectLst>
              <a:latin typeface="Arial" charset="0"/>
            </a:endParaRPr>
          </a:p>
        </p:txBody>
      </p:sp>
      <p:sp>
        <p:nvSpPr>
          <p:cNvPr id="183321" name="Line 55">
            <a:extLst>
              <a:ext uri="{FF2B5EF4-FFF2-40B4-BE49-F238E27FC236}">
                <a16:creationId xmlns:a16="http://schemas.microsoft.com/office/drawing/2014/main" id="{000ECC1A-CB65-44E4-A000-046923689117}"/>
              </a:ext>
            </a:extLst>
          </p:cNvPr>
          <p:cNvSpPr>
            <a:spLocks noChangeShapeType="1"/>
          </p:cNvSpPr>
          <p:nvPr/>
        </p:nvSpPr>
        <p:spPr bwMode="auto">
          <a:xfrm>
            <a:off x="4751388" y="37195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3322" name="Line 57">
            <a:extLst>
              <a:ext uri="{FF2B5EF4-FFF2-40B4-BE49-F238E27FC236}">
                <a16:creationId xmlns:a16="http://schemas.microsoft.com/office/drawing/2014/main" id="{8EF08576-C963-4D83-A0D9-14E4A91458B3}"/>
              </a:ext>
            </a:extLst>
          </p:cNvPr>
          <p:cNvSpPr>
            <a:spLocks noChangeShapeType="1"/>
          </p:cNvSpPr>
          <p:nvPr/>
        </p:nvSpPr>
        <p:spPr bwMode="auto">
          <a:xfrm>
            <a:off x="4745038" y="25558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9418" name="Rectangle 58">
            <a:extLst>
              <a:ext uri="{FF2B5EF4-FFF2-40B4-BE49-F238E27FC236}">
                <a16:creationId xmlns:a16="http://schemas.microsoft.com/office/drawing/2014/main" id="{84EA0C77-E1E0-4399-8BB1-4AF7EF2A58A0}"/>
              </a:ext>
            </a:extLst>
          </p:cNvPr>
          <p:cNvSpPr>
            <a:spLocks noChangeArrowheads="1"/>
          </p:cNvSpPr>
          <p:nvPr/>
        </p:nvSpPr>
        <p:spPr bwMode="auto">
          <a:xfrm>
            <a:off x="4256088" y="2795588"/>
            <a:ext cx="998537" cy="1444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900">
                <a:solidFill>
                  <a:srgbClr val="000000"/>
                </a:solidFill>
                <a:effectLst>
                  <a:outerShdw blurRad="38100" dist="38100" dir="2700000" algn="tl">
                    <a:srgbClr val="C0C0C0"/>
                  </a:outerShdw>
                </a:effectLst>
                <a:latin typeface="Arial" charset="0"/>
              </a:rPr>
              <a:t>Luego</a:t>
            </a:r>
            <a:endParaRPr lang="en-US" sz="1900">
              <a:solidFill>
                <a:srgbClr val="000000"/>
              </a:solidFill>
              <a:effectLst>
                <a:outerShdw blurRad="38100" dist="38100" dir="2700000" algn="tl">
                  <a:srgbClr val="C0C0C0"/>
                </a:outerShdw>
              </a:effectLst>
              <a:latin typeface="Arial" charset="0"/>
            </a:endParaRPr>
          </a:p>
        </p:txBody>
      </p:sp>
      <p:sp>
        <p:nvSpPr>
          <p:cNvPr id="183324" name="Line 59">
            <a:extLst>
              <a:ext uri="{FF2B5EF4-FFF2-40B4-BE49-F238E27FC236}">
                <a16:creationId xmlns:a16="http://schemas.microsoft.com/office/drawing/2014/main" id="{A107AAB0-820E-4C26-A1E9-C3F735F8AA20}"/>
              </a:ext>
            </a:extLst>
          </p:cNvPr>
          <p:cNvSpPr>
            <a:spLocks noChangeShapeType="1"/>
          </p:cNvSpPr>
          <p:nvPr/>
        </p:nvSpPr>
        <p:spPr bwMode="auto">
          <a:xfrm>
            <a:off x="4732338" y="30003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99420" name="Rectangle 60">
            <a:extLst>
              <a:ext uri="{FF2B5EF4-FFF2-40B4-BE49-F238E27FC236}">
                <a16:creationId xmlns:a16="http://schemas.microsoft.com/office/drawing/2014/main" id="{5939A04A-B6FB-4D69-B7AA-D50BEA9D5149}"/>
              </a:ext>
            </a:extLst>
          </p:cNvPr>
          <p:cNvSpPr>
            <a:spLocks noChangeArrowheads="1"/>
          </p:cNvSpPr>
          <p:nvPr/>
        </p:nvSpPr>
        <p:spPr bwMode="auto">
          <a:xfrm>
            <a:off x="2798763" y="3240088"/>
            <a:ext cx="4024312" cy="4540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Se Nivela</a:t>
            </a:r>
          </a:p>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(a pesar de Seguir Entrenando)</a:t>
            </a:r>
            <a:endParaRPr lang="en-US" sz="1900" i="0">
              <a:solidFill>
                <a:srgbClr val="000000"/>
              </a:solidFill>
              <a:effectLst>
                <a:outerShdw blurRad="38100" dist="38100" dir="2700000" algn="tl">
                  <a:srgbClr val="C0C0C0"/>
                </a:outerShdw>
              </a:effectLst>
              <a:latin typeface="Arial" charset="0"/>
            </a:endParaRPr>
          </a:p>
        </p:txBody>
      </p:sp>
      <p:sp>
        <p:nvSpPr>
          <p:cNvPr id="183326" name="Text Box 63">
            <a:extLst>
              <a:ext uri="{FF2B5EF4-FFF2-40B4-BE49-F238E27FC236}">
                <a16:creationId xmlns:a16="http://schemas.microsoft.com/office/drawing/2014/main" id="{F93BE3E2-4F37-4DB6-8767-C2DCCDD418E2}"/>
              </a:ext>
            </a:extLst>
          </p:cNvPr>
          <p:cNvSpPr txBox="1">
            <a:spLocks noChangeArrowheads="1"/>
          </p:cNvSpPr>
          <p:nvPr/>
        </p:nvSpPr>
        <p:spPr bwMode="auto">
          <a:xfrm>
            <a:off x="314325" y="57150"/>
            <a:ext cx="9139238"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Utilización Fraccionda del Consumo de Oxígeno Máximo (VO</a:t>
            </a:r>
            <a:r>
              <a:rPr lang="en-US" altLang="en-US" sz="2100" i="0" baseline="-25000">
                <a:solidFill>
                  <a:schemeClr val="accent2"/>
                </a:solidFill>
                <a:latin typeface="Arial" panose="020B0604020202020204" pitchFamily="34" charset="0"/>
              </a:rPr>
              <a:t>2</a:t>
            </a:r>
            <a:r>
              <a:rPr lang="en-US" altLang="en-US" sz="2100" i="0">
                <a:solidFill>
                  <a:schemeClr val="accent2"/>
                </a:solidFill>
                <a:latin typeface="Arial" panose="020B0604020202020204" pitchFamily="34" charset="0"/>
              </a:rPr>
              <a:t>max)</a:t>
            </a:r>
          </a:p>
        </p:txBody>
      </p:sp>
      <p:sp>
        <p:nvSpPr>
          <p:cNvPr id="183327" name="Text Box 64">
            <a:extLst>
              <a:ext uri="{FF2B5EF4-FFF2-40B4-BE49-F238E27FC236}">
                <a16:creationId xmlns:a16="http://schemas.microsoft.com/office/drawing/2014/main" id="{BAEA7F73-3E98-4227-B49F-E30F973891B7}"/>
              </a:ext>
            </a:extLst>
          </p:cNvPr>
          <p:cNvSpPr txBox="1">
            <a:spLocks noChangeArrowheads="1"/>
          </p:cNvSpPr>
          <p:nvPr/>
        </p:nvSpPr>
        <p:spPr bwMode="auto">
          <a:xfrm>
            <a:off x="7694613" y="-142875"/>
            <a:ext cx="242887"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a:t>
            </a: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2" name="Picture 2" descr="Contents">
            <a:extLst>
              <a:ext uri="{FF2B5EF4-FFF2-40B4-BE49-F238E27FC236}">
                <a16:creationId xmlns:a16="http://schemas.microsoft.com/office/drawing/2014/main" id="{38D1D483-C2BD-4A7B-874A-53C468CBC1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1420" name="Rectangle 12">
            <a:extLst>
              <a:ext uri="{FF2B5EF4-FFF2-40B4-BE49-F238E27FC236}">
                <a16:creationId xmlns:a16="http://schemas.microsoft.com/office/drawing/2014/main" id="{C0BEED99-E8EA-4826-97E5-795A9583D47E}"/>
              </a:ext>
            </a:extLst>
          </p:cNvPr>
          <p:cNvSpPr>
            <a:spLocks noChangeArrowheads="1"/>
          </p:cNvSpPr>
          <p:nvPr/>
        </p:nvSpPr>
        <p:spPr bwMode="auto">
          <a:xfrm>
            <a:off x="2865438" y="1252538"/>
            <a:ext cx="3790950" cy="53657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4600" i="0">
                <a:effectLst>
                  <a:outerShdw blurRad="38100" dist="38100" dir="2700000" algn="tl">
                    <a:srgbClr val="C0C0C0"/>
                  </a:outerShdw>
                </a:effectLst>
                <a:latin typeface="Arial Black" pitchFamily="34" charset="0"/>
              </a:rPr>
              <a:t>UFVO</a:t>
            </a:r>
            <a:r>
              <a:rPr lang="en-US" sz="4600" i="0" baseline="-25000">
                <a:effectLst>
                  <a:outerShdw blurRad="38100" dist="38100" dir="2700000" algn="tl">
                    <a:srgbClr val="C0C0C0"/>
                  </a:outerShdw>
                </a:effectLst>
                <a:latin typeface="Arial Black" pitchFamily="34" charset="0"/>
              </a:rPr>
              <a:t>2</a:t>
            </a:r>
            <a:r>
              <a:rPr lang="en-US" sz="4600" i="0">
                <a:effectLst>
                  <a:outerShdw blurRad="38100" dist="38100" dir="2700000" algn="tl">
                    <a:srgbClr val="C0C0C0"/>
                  </a:outerShdw>
                </a:effectLst>
                <a:latin typeface="Arial Black" pitchFamily="34" charset="0"/>
              </a:rPr>
              <a:t>máx</a:t>
            </a:r>
          </a:p>
        </p:txBody>
      </p:sp>
      <p:sp>
        <p:nvSpPr>
          <p:cNvPr id="184324" name="Line 13">
            <a:extLst>
              <a:ext uri="{FF2B5EF4-FFF2-40B4-BE49-F238E27FC236}">
                <a16:creationId xmlns:a16="http://schemas.microsoft.com/office/drawing/2014/main" id="{7AFEA33D-7F92-4269-9728-13011982B97B}"/>
              </a:ext>
            </a:extLst>
          </p:cNvPr>
          <p:cNvSpPr>
            <a:spLocks noChangeShapeType="1"/>
          </p:cNvSpPr>
          <p:nvPr/>
        </p:nvSpPr>
        <p:spPr bwMode="auto">
          <a:xfrm>
            <a:off x="4648200" y="1855788"/>
            <a:ext cx="0" cy="182562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01422" name="Rectangle 14">
            <a:extLst>
              <a:ext uri="{FF2B5EF4-FFF2-40B4-BE49-F238E27FC236}">
                <a16:creationId xmlns:a16="http://schemas.microsoft.com/office/drawing/2014/main" id="{6BE8F6E0-DDB2-49E1-8382-DE5FEE8BD420}"/>
              </a:ext>
            </a:extLst>
          </p:cNvPr>
          <p:cNvSpPr>
            <a:spLocks noChangeArrowheads="1"/>
          </p:cNvSpPr>
          <p:nvPr/>
        </p:nvSpPr>
        <p:spPr bwMode="auto">
          <a:xfrm>
            <a:off x="3070225" y="3717925"/>
            <a:ext cx="3092450" cy="4635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400" i="0">
                <a:effectLst>
                  <a:outerShdw blurRad="38100" dist="38100" dir="2700000" algn="tl">
                    <a:srgbClr val="C0C0C0"/>
                  </a:outerShdw>
                </a:effectLst>
                <a:latin typeface="Verdana" pitchFamily="34" charset="0"/>
              </a:rPr>
              <a:t>Refleja</a:t>
            </a:r>
          </a:p>
        </p:txBody>
      </p:sp>
      <p:sp>
        <p:nvSpPr>
          <p:cNvPr id="184326" name="Line 17">
            <a:extLst>
              <a:ext uri="{FF2B5EF4-FFF2-40B4-BE49-F238E27FC236}">
                <a16:creationId xmlns:a16="http://schemas.microsoft.com/office/drawing/2014/main" id="{DF4C8A17-FBAE-4131-8463-164B5047E871}"/>
              </a:ext>
            </a:extLst>
          </p:cNvPr>
          <p:cNvSpPr>
            <a:spLocks noChangeShapeType="1"/>
          </p:cNvSpPr>
          <p:nvPr/>
        </p:nvSpPr>
        <p:spPr bwMode="auto">
          <a:xfrm>
            <a:off x="4672013" y="4257675"/>
            <a:ext cx="0" cy="1825625"/>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4327" name="Line 19">
            <a:extLst>
              <a:ext uri="{FF2B5EF4-FFF2-40B4-BE49-F238E27FC236}">
                <a16:creationId xmlns:a16="http://schemas.microsoft.com/office/drawing/2014/main" id="{4863B2E5-C512-4597-8837-C0D5760DFDCE}"/>
              </a:ext>
            </a:extLst>
          </p:cNvPr>
          <p:cNvSpPr>
            <a:spLocks noChangeShapeType="1"/>
          </p:cNvSpPr>
          <p:nvPr/>
        </p:nvSpPr>
        <p:spPr bwMode="auto">
          <a:xfrm flipV="1">
            <a:off x="2805113" y="1196975"/>
            <a:ext cx="0" cy="4968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01428" name="Rectangle 20">
            <a:extLst>
              <a:ext uri="{FF2B5EF4-FFF2-40B4-BE49-F238E27FC236}">
                <a16:creationId xmlns:a16="http://schemas.microsoft.com/office/drawing/2014/main" id="{5D90E6F6-06D2-48C3-9F8E-AA2DFFB7BE75}"/>
              </a:ext>
            </a:extLst>
          </p:cNvPr>
          <p:cNvSpPr>
            <a:spLocks noChangeArrowheads="1"/>
          </p:cNvSpPr>
          <p:nvPr/>
        </p:nvSpPr>
        <p:spPr bwMode="auto">
          <a:xfrm>
            <a:off x="3917950" y="944563"/>
            <a:ext cx="304800" cy="3254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a:t>
            </a:r>
          </a:p>
        </p:txBody>
      </p:sp>
      <p:sp>
        <p:nvSpPr>
          <p:cNvPr id="401431" name="Rectangle 23">
            <a:extLst>
              <a:ext uri="{FF2B5EF4-FFF2-40B4-BE49-F238E27FC236}">
                <a16:creationId xmlns:a16="http://schemas.microsoft.com/office/drawing/2014/main" id="{5C276B5B-FEDA-4D1C-97DF-8720156A83EC}"/>
              </a:ext>
            </a:extLst>
          </p:cNvPr>
          <p:cNvSpPr>
            <a:spLocks noChangeArrowheads="1"/>
          </p:cNvSpPr>
          <p:nvPr/>
        </p:nvSpPr>
        <p:spPr bwMode="auto">
          <a:xfrm>
            <a:off x="3054350" y="6137275"/>
            <a:ext cx="3322638" cy="53657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4600" i="0">
                <a:effectLst>
                  <a:outerShdw blurRad="38100" dist="38100" dir="2700000" algn="tl">
                    <a:srgbClr val="C0C0C0"/>
                  </a:outerShdw>
                </a:effectLst>
                <a:latin typeface="Arial Black" pitchFamily="34" charset="0"/>
              </a:rPr>
              <a:t>UL (UAn)</a:t>
            </a:r>
          </a:p>
        </p:txBody>
      </p:sp>
      <p:sp>
        <p:nvSpPr>
          <p:cNvPr id="184330" name="Line 24">
            <a:extLst>
              <a:ext uri="{FF2B5EF4-FFF2-40B4-BE49-F238E27FC236}">
                <a16:creationId xmlns:a16="http://schemas.microsoft.com/office/drawing/2014/main" id="{ED0D83B4-EFC3-4312-B52B-291C91270880}"/>
              </a:ext>
            </a:extLst>
          </p:cNvPr>
          <p:cNvSpPr>
            <a:spLocks noChangeShapeType="1"/>
          </p:cNvSpPr>
          <p:nvPr/>
        </p:nvSpPr>
        <p:spPr bwMode="auto">
          <a:xfrm flipV="1">
            <a:off x="2994025" y="6081713"/>
            <a:ext cx="0" cy="496887"/>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4331" name="Text Box 26">
            <a:extLst>
              <a:ext uri="{FF2B5EF4-FFF2-40B4-BE49-F238E27FC236}">
                <a16:creationId xmlns:a16="http://schemas.microsoft.com/office/drawing/2014/main" id="{A546F5EE-9BE0-4D7F-901A-83C0A4E14C8E}"/>
              </a:ext>
            </a:extLst>
          </p:cNvPr>
          <p:cNvSpPr txBox="1">
            <a:spLocks noChangeArrowheads="1"/>
          </p:cNvSpPr>
          <p:nvPr/>
        </p:nvSpPr>
        <p:spPr bwMode="auto">
          <a:xfrm>
            <a:off x="276225" y="514350"/>
            <a:ext cx="9139238"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Utilización Fraccionda del Consumo de Oxígeno Máximo (VO</a:t>
            </a:r>
            <a:r>
              <a:rPr lang="en-US" altLang="en-US" sz="2100" i="0" baseline="-25000">
                <a:solidFill>
                  <a:schemeClr val="accent2"/>
                </a:solidFill>
                <a:latin typeface="Arial" panose="020B0604020202020204" pitchFamily="34" charset="0"/>
              </a:rPr>
              <a:t>2</a:t>
            </a:r>
            <a:r>
              <a:rPr lang="en-US" altLang="en-US" sz="2100" i="0">
                <a:solidFill>
                  <a:schemeClr val="accent2"/>
                </a:solidFill>
                <a:latin typeface="Arial" panose="020B0604020202020204" pitchFamily="34" charset="0"/>
              </a:rPr>
              <a:t>max)</a:t>
            </a:r>
          </a:p>
        </p:txBody>
      </p:sp>
      <p:sp>
        <p:nvSpPr>
          <p:cNvPr id="184332" name="Text Box 27">
            <a:extLst>
              <a:ext uri="{FF2B5EF4-FFF2-40B4-BE49-F238E27FC236}">
                <a16:creationId xmlns:a16="http://schemas.microsoft.com/office/drawing/2014/main" id="{C85ED984-87C3-4C3F-A390-135745EACC82}"/>
              </a:ext>
            </a:extLst>
          </p:cNvPr>
          <p:cNvSpPr txBox="1">
            <a:spLocks noChangeArrowheads="1"/>
          </p:cNvSpPr>
          <p:nvPr/>
        </p:nvSpPr>
        <p:spPr bwMode="auto">
          <a:xfrm>
            <a:off x="7656513" y="314325"/>
            <a:ext cx="242887"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Contents">
            <a:extLst>
              <a:ext uri="{FF2B5EF4-FFF2-40B4-BE49-F238E27FC236}">
                <a16:creationId xmlns:a16="http://schemas.microsoft.com/office/drawing/2014/main" id="{BC5C2B0B-BD2F-4CF0-BA38-6C9CDFE937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227" name="Text Box 3">
            <a:extLst>
              <a:ext uri="{FF2B5EF4-FFF2-40B4-BE49-F238E27FC236}">
                <a16:creationId xmlns:a16="http://schemas.microsoft.com/office/drawing/2014/main" id="{C6756DDC-0D66-4727-94E0-01682EDB6E19}"/>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Grasas</a:t>
            </a:r>
          </a:p>
        </p:txBody>
      </p:sp>
      <p:sp>
        <p:nvSpPr>
          <p:cNvPr id="180258" name="Rectangle 34">
            <a:extLst>
              <a:ext uri="{FF2B5EF4-FFF2-40B4-BE49-F238E27FC236}">
                <a16:creationId xmlns:a16="http://schemas.microsoft.com/office/drawing/2014/main" id="{67B0F5D6-7DE5-4A0A-B8A8-97508C934859}"/>
              </a:ext>
            </a:extLst>
          </p:cNvPr>
          <p:cNvSpPr>
            <a:spLocks noChangeArrowheads="1"/>
          </p:cNvSpPr>
          <p:nvPr/>
        </p:nvSpPr>
        <p:spPr bwMode="auto">
          <a:xfrm>
            <a:off x="2270125" y="1887538"/>
            <a:ext cx="4821238" cy="457200"/>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4100" i="0">
                <a:effectLst>
                  <a:outerShdw blurRad="38100" dist="38100" dir="2700000" algn="tl">
                    <a:srgbClr val="C0C0C0"/>
                  </a:outerShdw>
                </a:effectLst>
                <a:latin typeface="Arial Black" pitchFamily="34" charset="0"/>
              </a:rPr>
              <a:t>GRASAS</a:t>
            </a:r>
          </a:p>
        </p:txBody>
      </p:sp>
      <p:sp>
        <p:nvSpPr>
          <p:cNvPr id="19461" name="Freeform 37">
            <a:extLst>
              <a:ext uri="{FF2B5EF4-FFF2-40B4-BE49-F238E27FC236}">
                <a16:creationId xmlns:a16="http://schemas.microsoft.com/office/drawing/2014/main" id="{CC4F6E2F-9B32-4CF0-B344-6A4412A077EB}"/>
              </a:ext>
            </a:extLst>
          </p:cNvPr>
          <p:cNvSpPr>
            <a:spLocks/>
          </p:cNvSpPr>
          <p:nvPr/>
        </p:nvSpPr>
        <p:spPr bwMode="auto">
          <a:xfrm>
            <a:off x="1903413" y="3876675"/>
            <a:ext cx="2011362" cy="8286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0266" name="Rectangle 42">
            <a:extLst>
              <a:ext uri="{FF2B5EF4-FFF2-40B4-BE49-F238E27FC236}">
                <a16:creationId xmlns:a16="http://schemas.microsoft.com/office/drawing/2014/main" id="{12467BFA-AB13-409C-8CFA-4456D15A7969}"/>
              </a:ext>
            </a:extLst>
          </p:cNvPr>
          <p:cNvSpPr>
            <a:spLocks noChangeArrowheads="1"/>
          </p:cNvSpPr>
          <p:nvPr/>
        </p:nvSpPr>
        <p:spPr bwMode="auto">
          <a:xfrm>
            <a:off x="512763" y="4494213"/>
            <a:ext cx="2809875" cy="609600"/>
          </a:xfrm>
          <a:prstGeom prst="rect">
            <a:avLst/>
          </a:prstGeom>
          <a:noFill/>
          <a:ln w="9525">
            <a:noFill/>
            <a:miter lim="800000"/>
            <a:headEnd/>
            <a:tailEnd/>
          </a:ln>
          <a:effectLst/>
        </p:spPr>
        <p:txBody>
          <a:bodyPr/>
          <a:lstStyle/>
          <a:p>
            <a:pPr marL="342900" indent="-342900" algn="ctr">
              <a:spcBef>
                <a:spcPct val="20000"/>
              </a:spcBef>
              <a:defRPr/>
            </a:pPr>
            <a:r>
              <a:rPr lang="en-US" sz="3300" i="0">
                <a:effectLst>
                  <a:outerShdw blurRad="38100" dist="38100" dir="2700000" algn="tl">
                    <a:srgbClr val="C0C0C0"/>
                  </a:outerShdw>
                </a:effectLst>
                <a:latin typeface="Arial" charset="0"/>
              </a:rPr>
              <a:t>Triglicéridos</a:t>
            </a:r>
          </a:p>
        </p:txBody>
      </p:sp>
      <p:sp>
        <p:nvSpPr>
          <p:cNvPr id="180270" name="Rectangle 46">
            <a:extLst>
              <a:ext uri="{FF2B5EF4-FFF2-40B4-BE49-F238E27FC236}">
                <a16:creationId xmlns:a16="http://schemas.microsoft.com/office/drawing/2014/main" id="{D6D27CC8-D11A-45EF-98F1-D83B22612B6E}"/>
              </a:ext>
            </a:extLst>
          </p:cNvPr>
          <p:cNvSpPr>
            <a:spLocks noChangeArrowheads="1"/>
          </p:cNvSpPr>
          <p:nvPr/>
        </p:nvSpPr>
        <p:spPr bwMode="auto">
          <a:xfrm>
            <a:off x="3613150" y="3527425"/>
            <a:ext cx="2057400" cy="609600"/>
          </a:xfrm>
          <a:prstGeom prst="rect">
            <a:avLst/>
          </a:prstGeom>
          <a:noFill/>
          <a:ln w="9525">
            <a:noFill/>
            <a:miter lim="800000"/>
            <a:headEnd/>
            <a:tailEnd/>
          </a:ln>
          <a:effectLst/>
        </p:spPr>
        <p:txBody>
          <a:bodyPr/>
          <a:lstStyle/>
          <a:p>
            <a:pPr marL="342900" indent="-342900" algn="ctr">
              <a:spcBef>
                <a:spcPct val="20000"/>
              </a:spcBef>
              <a:defRPr/>
            </a:pPr>
            <a:r>
              <a:rPr lang="en-US" sz="3700" i="0">
                <a:effectLst>
                  <a:outerShdw blurRad="38100" dist="38100" dir="2700000" algn="tl">
                    <a:srgbClr val="C0C0C0"/>
                  </a:outerShdw>
                </a:effectLst>
                <a:latin typeface="Verdana" pitchFamily="34" charset="0"/>
              </a:rPr>
              <a:t>Tipos</a:t>
            </a:r>
          </a:p>
        </p:txBody>
      </p:sp>
      <p:sp>
        <p:nvSpPr>
          <p:cNvPr id="19464" name="Line 48">
            <a:extLst>
              <a:ext uri="{FF2B5EF4-FFF2-40B4-BE49-F238E27FC236}">
                <a16:creationId xmlns:a16="http://schemas.microsoft.com/office/drawing/2014/main" id="{19C0E9C2-7EDA-4886-8DA8-A1764DDAF0CE}"/>
              </a:ext>
            </a:extLst>
          </p:cNvPr>
          <p:cNvSpPr>
            <a:spLocks noChangeShapeType="1"/>
          </p:cNvSpPr>
          <p:nvPr/>
        </p:nvSpPr>
        <p:spPr bwMode="auto">
          <a:xfrm>
            <a:off x="4649788" y="4130675"/>
            <a:ext cx="0" cy="12700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0273" name="Rectangle 49">
            <a:extLst>
              <a:ext uri="{FF2B5EF4-FFF2-40B4-BE49-F238E27FC236}">
                <a16:creationId xmlns:a16="http://schemas.microsoft.com/office/drawing/2014/main" id="{8E258863-B666-4507-B2F7-AB6EA08C9836}"/>
              </a:ext>
            </a:extLst>
          </p:cNvPr>
          <p:cNvSpPr>
            <a:spLocks noChangeArrowheads="1"/>
          </p:cNvSpPr>
          <p:nvPr/>
        </p:nvSpPr>
        <p:spPr bwMode="auto">
          <a:xfrm>
            <a:off x="3336925" y="5246688"/>
            <a:ext cx="2809875" cy="609600"/>
          </a:xfrm>
          <a:prstGeom prst="rect">
            <a:avLst/>
          </a:prstGeom>
          <a:noFill/>
          <a:ln w="9525">
            <a:noFill/>
            <a:miter lim="800000"/>
            <a:headEnd/>
            <a:tailEnd/>
          </a:ln>
          <a:effectLst/>
        </p:spPr>
        <p:txBody>
          <a:bodyPr/>
          <a:lstStyle/>
          <a:p>
            <a:pPr marL="342900" indent="-342900" algn="ctr">
              <a:spcBef>
                <a:spcPct val="20000"/>
              </a:spcBef>
              <a:defRPr/>
            </a:pPr>
            <a:r>
              <a:rPr lang="en-US" sz="3300" i="0">
                <a:effectLst>
                  <a:outerShdw blurRad="38100" dist="38100" dir="2700000" algn="tl">
                    <a:srgbClr val="C0C0C0"/>
                  </a:outerShdw>
                </a:effectLst>
                <a:latin typeface="Arial" charset="0"/>
              </a:rPr>
              <a:t>Fosfolípidos</a:t>
            </a:r>
          </a:p>
        </p:txBody>
      </p:sp>
      <p:sp>
        <p:nvSpPr>
          <p:cNvPr id="19466" name="Line 50">
            <a:extLst>
              <a:ext uri="{FF2B5EF4-FFF2-40B4-BE49-F238E27FC236}">
                <a16:creationId xmlns:a16="http://schemas.microsoft.com/office/drawing/2014/main" id="{D21B39A7-92CE-42B3-9C96-89F742807507}"/>
              </a:ext>
            </a:extLst>
          </p:cNvPr>
          <p:cNvSpPr>
            <a:spLocks noChangeShapeType="1"/>
          </p:cNvSpPr>
          <p:nvPr/>
        </p:nvSpPr>
        <p:spPr bwMode="auto">
          <a:xfrm>
            <a:off x="4659313" y="2454275"/>
            <a:ext cx="0" cy="12700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467" name="Freeform 51">
            <a:extLst>
              <a:ext uri="{FF2B5EF4-FFF2-40B4-BE49-F238E27FC236}">
                <a16:creationId xmlns:a16="http://schemas.microsoft.com/office/drawing/2014/main" id="{97D50C16-D482-45E7-9CFE-9AECED93557E}"/>
              </a:ext>
            </a:extLst>
          </p:cNvPr>
          <p:cNvSpPr>
            <a:spLocks/>
          </p:cNvSpPr>
          <p:nvPr/>
        </p:nvSpPr>
        <p:spPr bwMode="auto">
          <a:xfrm flipH="1">
            <a:off x="5384800" y="3886200"/>
            <a:ext cx="2011363" cy="8286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0276" name="Rectangle 52">
            <a:extLst>
              <a:ext uri="{FF2B5EF4-FFF2-40B4-BE49-F238E27FC236}">
                <a16:creationId xmlns:a16="http://schemas.microsoft.com/office/drawing/2014/main" id="{067040AE-7D4C-44B9-9F6F-F73960D151CC}"/>
              </a:ext>
            </a:extLst>
          </p:cNvPr>
          <p:cNvSpPr>
            <a:spLocks noChangeArrowheads="1"/>
          </p:cNvSpPr>
          <p:nvPr/>
        </p:nvSpPr>
        <p:spPr bwMode="auto">
          <a:xfrm>
            <a:off x="6122988" y="4518025"/>
            <a:ext cx="2809875" cy="609600"/>
          </a:xfrm>
          <a:prstGeom prst="rect">
            <a:avLst/>
          </a:prstGeom>
          <a:noFill/>
          <a:ln w="9525">
            <a:noFill/>
            <a:miter lim="800000"/>
            <a:headEnd/>
            <a:tailEnd/>
          </a:ln>
          <a:effectLst/>
        </p:spPr>
        <p:txBody>
          <a:bodyPr/>
          <a:lstStyle/>
          <a:p>
            <a:pPr marL="342900" indent="-342900" algn="ctr">
              <a:spcBef>
                <a:spcPct val="20000"/>
              </a:spcBef>
              <a:defRPr/>
            </a:pPr>
            <a:r>
              <a:rPr lang="en-US" sz="3300" i="0">
                <a:effectLst>
                  <a:outerShdw blurRad="38100" dist="38100" dir="2700000" algn="tl">
                    <a:srgbClr val="C0C0C0"/>
                  </a:outerShdw>
                </a:effectLst>
                <a:latin typeface="Arial" charset="0"/>
              </a:rPr>
              <a:t>Colesterol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0227"/>
                                        </p:tgtEl>
                                        <p:attrNameLst>
                                          <p:attrName>style.visibility</p:attrName>
                                        </p:attrNameLst>
                                      </p:cBhvr>
                                      <p:to>
                                        <p:strVal val="visible"/>
                                      </p:to>
                                    </p:set>
                                    <p:animEffect transition="in" filter="wipe(left)">
                                      <p:cBhvr>
                                        <p:cTn id="7" dur="500"/>
                                        <p:tgtEl>
                                          <p:spTgt spid="180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7" grpId="0"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Picture 2" descr="Contents">
            <a:extLst>
              <a:ext uri="{FF2B5EF4-FFF2-40B4-BE49-F238E27FC236}">
                <a16:creationId xmlns:a16="http://schemas.microsoft.com/office/drawing/2014/main" id="{8E5C6050-2F54-4E33-AE5F-798EB97546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47" name="Text Box 3">
            <a:extLst>
              <a:ext uri="{FF2B5EF4-FFF2-40B4-BE49-F238E27FC236}">
                <a16:creationId xmlns:a16="http://schemas.microsoft.com/office/drawing/2014/main" id="{38239063-9992-4109-8638-883EA8C3E950}"/>
              </a:ext>
            </a:extLst>
          </p:cNvPr>
          <p:cNvSpPr txBox="1">
            <a:spLocks noChangeArrowheads="1"/>
          </p:cNvSpPr>
          <p:nvPr/>
        </p:nvSpPr>
        <p:spPr bwMode="auto">
          <a:xfrm>
            <a:off x="276225" y="514350"/>
            <a:ext cx="9139238"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Utilización Fraccionda del Consumo de Oxígeno Máximo (VO</a:t>
            </a:r>
            <a:r>
              <a:rPr lang="en-US" altLang="en-US" sz="2100" i="0" baseline="-25000">
                <a:solidFill>
                  <a:schemeClr val="accent2"/>
                </a:solidFill>
                <a:latin typeface="Arial" panose="020B0604020202020204" pitchFamily="34" charset="0"/>
              </a:rPr>
              <a:t>2</a:t>
            </a:r>
            <a:r>
              <a:rPr lang="en-US" altLang="en-US" sz="2100" i="0">
                <a:solidFill>
                  <a:schemeClr val="accent2"/>
                </a:solidFill>
                <a:latin typeface="Arial" panose="020B0604020202020204" pitchFamily="34" charset="0"/>
              </a:rPr>
              <a:t>max)</a:t>
            </a:r>
          </a:p>
        </p:txBody>
      </p:sp>
      <p:sp>
        <p:nvSpPr>
          <p:cNvPr id="185348" name="Text Box 4">
            <a:extLst>
              <a:ext uri="{FF2B5EF4-FFF2-40B4-BE49-F238E27FC236}">
                <a16:creationId xmlns:a16="http://schemas.microsoft.com/office/drawing/2014/main" id="{F306FD9A-2E06-4DA5-805D-C64CDA74E470}"/>
              </a:ext>
            </a:extLst>
          </p:cNvPr>
          <p:cNvSpPr txBox="1">
            <a:spLocks noChangeArrowheads="1"/>
          </p:cNvSpPr>
          <p:nvPr/>
        </p:nvSpPr>
        <p:spPr bwMode="auto">
          <a:xfrm>
            <a:off x="7656513" y="314325"/>
            <a:ext cx="242887"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a:t>
            </a:r>
          </a:p>
        </p:txBody>
      </p:sp>
      <p:sp>
        <p:nvSpPr>
          <p:cNvPr id="405509" name="Rectangle 5">
            <a:extLst>
              <a:ext uri="{FF2B5EF4-FFF2-40B4-BE49-F238E27FC236}">
                <a16:creationId xmlns:a16="http://schemas.microsoft.com/office/drawing/2014/main" id="{D0ED16A6-EBAC-458B-B355-76AF84782E90}"/>
              </a:ext>
            </a:extLst>
          </p:cNvPr>
          <p:cNvSpPr>
            <a:spLocks noChangeArrowheads="1"/>
          </p:cNvSpPr>
          <p:nvPr/>
        </p:nvSpPr>
        <p:spPr bwMode="auto">
          <a:xfrm>
            <a:off x="1963738" y="1189038"/>
            <a:ext cx="5470525" cy="3270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Umbral de Lactato (UL)</a:t>
            </a:r>
          </a:p>
        </p:txBody>
      </p:sp>
      <p:sp>
        <p:nvSpPr>
          <p:cNvPr id="405511" name="Rectangle 7">
            <a:extLst>
              <a:ext uri="{FF2B5EF4-FFF2-40B4-BE49-F238E27FC236}">
                <a16:creationId xmlns:a16="http://schemas.microsoft.com/office/drawing/2014/main" id="{2061A4D9-DB55-427E-8B45-C4C942F86244}"/>
              </a:ext>
            </a:extLst>
          </p:cNvPr>
          <p:cNvSpPr>
            <a:spLocks noChangeArrowheads="1"/>
          </p:cNvSpPr>
          <p:nvPr/>
        </p:nvSpPr>
        <p:spPr bwMode="auto">
          <a:xfrm>
            <a:off x="1639888" y="2076450"/>
            <a:ext cx="5921375" cy="15636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Determinante Principal del</a:t>
            </a:r>
          </a:p>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Ritmo que se Puede Tolerar en</a:t>
            </a:r>
          </a:p>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Un Evento/Competencia Deportivo</a:t>
            </a:r>
          </a:p>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de Tolerancia</a:t>
            </a:r>
          </a:p>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(de Larga Distancia)</a:t>
            </a:r>
          </a:p>
        </p:txBody>
      </p:sp>
      <p:sp>
        <p:nvSpPr>
          <p:cNvPr id="185351" name="Line 8">
            <a:extLst>
              <a:ext uri="{FF2B5EF4-FFF2-40B4-BE49-F238E27FC236}">
                <a16:creationId xmlns:a16="http://schemas.microsoft.com/office/drawing/2014/main" id="{B6BD69DC-3C09-4804-9D90-72651CF45C76}"/>
              </a:ext>
            </a:extLst>
          </p:cNvPr>
          <p:cNvSpPr>
            <a:spLocks noChangeShapeType="1"/>
          </p:cNvSpPr>
          <p:nvPr/>
        </p:nvSpPr>
        <p:spPr bwMode="auto">
          <a:xfrm>
            <a:off x="4611688" y="1524000"/>
            <a:ext cx="0" cy="603250"/>
          </a:xfrm>
          <a:prstGeom prst="line">
            <a:avLst/>
          </a:prstGeom>
          <a:noFill/>
          <a:ln w="1333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05515" name="Rectangle 11">
            <a:extLst>
              <a:ext uri="{FF2B5EF4-FFF2-40B4-BE49-F238E27FC236}">
                <a16:creationId xmlns:a16="http://schemas.microsoft.com/office/drawing/2014/main" id="{0336F32E-26FB-4FA6-BD5C-007DB5288B12}"/>
              </a:ext>
            </a:extLst>
          </p:cNvPr>
          <p:cNvSpPr>
            <a:spLocks noChangeArrowheads="1"/>
          </p:cNvSpPr>
          <p:nvPr/>
        </p:nvSpPr>
        <p:spPr bwMode="auto">
          <a:xfrm>
            <a:off x="549275" y="5133975"/>
            <a:ext cx="8129588" cy="16097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Mantener por un</a:t>
            </a:r>
          </a:p>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Periodo Prolongado un</a:t>
            </a:r>
          </a:p>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Alto %VO</a:t>
            </a:r>
            <a:r>
              <a:rPr lang="en-US" sz="3000" i="0" baseline="-25000">
                <a:effectLst>
                  <a:outerShdw blurRad="38100" dist="38100" dir="2700000" algn="tl">
                    <a:srgbClr val="C0C0C0"/>
                  </a:outerShdw>
                </a:effectLst>
                <a:latin typeface="Arial Black" pitchFamily="34" charset="0"/>
              </a:rPr>
              <a:t>2</a:t>
            </a:r>
            <a:r>
              <a:rPr lang="en-US" sz="3000" i="0">
                <a:effectLst>
                  <a:outerShdw blurRad="38100" dist="38100" dir="2700000" algn="tl">
                    <a:srgbClr val="C0C0C0"/>
                  </a:outerShdw>
                </a:effectLst>
                <a:latin typeface="Arial Black" pitchFamily="34" charset="0"/>
              </a:rPr>
              <a:t>máx</a:t>
            </a:r>
          </a:p>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  UFVO</a:t>
            </a:r>
            <a:r>
              <a:rPr lang="en-US" sz="3000" i="0" baseline="-25000">
                <a:effectLst>
                  <a:outerShdw blurRad="38100" dist="38100" dir="2700000" algn="tl">
                    <a:srgbClr val="C0C0C0"/>
                  </a:outerShdw>
                </a:effectLst>
                <a:latin typeface="Arial Black" pitchFamily="34" charset="0"/>
              </a:rPr>
              <a:t>2</a:t>
            </a:r>
            <a:r>
              <a:rPr lang="en-US" sz="3000" i="0">
                <a:effectLst>
                  <a:outerShdw blurRad="38100" dist="38100" dir="2700000" algn="tl">
                    <a:srgbClr val="C0C0C0"/>
                  </a:outerShdw>
                </a:effectLst>
                <a:latin typeface="Arial Black" pitchFamily="34" charset="0"/>
              </a:rPr>
              <a:t>máx)</a:t>
            </a:r>
          </a:p>
        </p:txBody>
      </p:sp>
      <p:sp>
        <p:nvSpPr>
          <p:cNvPr id="405519" name="Rectangle 15">
            <a:extLst>
              <a:ext uri="{FF2B5EF4-FFF2-40B4-BE49-F238E27FC236}">
                <a16:creationId xmlns:a16="http://schemas.microsoft.com/office/drawing/2014/main" id="{7A09611B-32C9-4B4E-B671-0701E5E5630E}"/>
              </a:ext>
            </a:extLst>
          </p:cNvPr>
          <p:cNvSpPr>
            <a:spLocks noChangeArrowheads="1"/>
          </p:cNvSpPr>
          <p:nvPr/>
        </p:nvSpPr>
        <p:spPr bwMode="auto">
          <a:xfrm>
            <a:off x="2668588" y="4221163"/>
            <a:ext cx="3987800" cy="2794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Implica</a:t>
            </a:r>
            <a:endParaRPr lang="en-US" sz="2900" i="0">
              <a:solidFill>
                <a:srgbClr val="000000"/>
              </a:solidFill>
              <a:effectLst>
                <a:outerShdw blurRad="38100" dist="38100" dir="2700000" algn="tl">
                  <a:srgbClr val="C0C0C0"/>
                </a:outerShdw>
              </a:effectLst>
              <a:latin typeface="Arial" charset="0"/>
            </a:endParaRPr>
          </a:p>
        </p:txBody>
      </p:sp>
      <p:sp>
        <p:nvSpPr>
          <p:cNvPr id="185354" name="Line 16">
            <a:extLst>
              <a:ext uri="{FF2B5EF4-FFF2-40B4-BE49-F238E27FC236}">
                <a16:creationId xmlns:a16="http://schemas.microsoft.com/office/drawing/2014/main" id="{50432D3D-C8B5-427B-9256-C5DD28D9047A}"/>
              </a:ext>
            </a:extLst>
          </p:cNvPr>
          <p:cNvSpPr>
            <a:spLocks noChangeShapeType="1"/>
          </p:cNvSpPr>
          <p:nvPr/>
        </p:nvSpPr>
        <p:spPr bwMode="auto">
          <a:xfrm>
            <a:off x="4611688" y="3644900"/>
            <a:ext cx="0" cy="603250"/>
          </a:xfrm>
          <a:prstGeom prst="line">
            <a:avLst/>
          </a:prstGeom>
          <a:noFill/>
          <a:ln w="1333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5355" name="Line 17">
            <a:extLst>
              <a:ext uri="{FF2B5EF4-FFF2-40B4-BE49-F238E27FC236}">
                <a16:creationId xmlns:a16="http://schemas.microsoft.com/office/drawing/2014/main" id="{4FD4872A-D174-405D-ADC1-38757BEBBD62}"/>
              </a:ext>
            </a:extLst>
          </p:cNvPr>
          <p:cNvSpPr>
            <a:spLocks noChangeShapeType="1"/>
          </p:cNvSpPr>
          <p:nvPr/>
        </p:nvSpPr>
        <p:spPr bwMode="auto">
          <a:xfrm>
            <a:off x="4611688" y="4584700"/>
            <a:ext cx="0" cy="603250"/>
          </a:xfrm>
          <a:prstGeom prst="line">
            <a:avLst/>
          </a:prstGeom>
          <a:noFill/>
          <a:ln w="1333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05522" name="Rectangle 18">
            <a:extLst>
              <a:ext uri="{FF2B5EF4-FFF2-40B4-BE49-F238E27FC236}">
                <a16:creationId xmlns:a16="http://schemas.microsoft.com/office/drawing/2014/main" id="{3385354B-8581-48DF-A57F-7765151E1442}"/>
              </a:ext>
            </a:extLst>
          </p:cNvPr>
          <p:cNvSpPr>
            <a:spLocks noChangeArrowheads="1"/>
          </p:cNvSpPr>
          <p:nvPr/>
        </p:nvSpPr>
        <p:spPr bwMode="auto">
          <a:xfrm>
            <a:off x="4454525" y="5735638"/>
            <a:ext cx="244475" cy="4238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200" i="0">
                <a:effectLst>
                  <a:outerShdw blurRad="38100" dist="38100" dir="2700000" algn="tl">
                    <a:srgbClr val="C0C0C0"/>
                  </a:outerShdw>
                </a:effectLst>
                <a:latin typeface="Arial Black" pitchFamily="34" charset="0"/>
              </a:rPr>
              <a:t>.</a:t>
            </a:r>
          </a:p>
        </p:txBody>
      </p:sp>
      <p:sp>
        <p:nvSpPr>
          <p:cNvPr id="405523" name="Rectangle 19">
            <a:extLst>
              <a:ext uri="{FF2B5EF4-FFF2-40B4-BE49-F238E27FC236}">
                <a16:creationId xmlns:a16="http://schemas.microsoft.com/office/drawing/2014/main" id="{65B796A4-1E06-4CDB-8875-7F054BBE71C7}"/>
              </a:ext>
            </a:extLst>
          </p:cNvPr>
          <p:cNvSpPr>
            <a:spLocks noChangeArrowheads="1"/>
          </p:cNvSpPr>
          <p:nvPr/>
        </p:nvSpPr>
        <p:spPr bwMode="auto">
          <a:xfrm>
            <a:off x="4210050" y="6126163"/>
            <a:ext cx="244475" cy="4238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200" i="0">
                <a:effectLst>
                  <a:outerShdw blurRad="38100" dist="38100" dir="2700000" algn="tl">
                    <a:srgbClr val="C0C0C0"/>
                  </a:outerShdw>
                </a:effectLst>
                <a:latin typeface="Arial Black" pitchFamily="34" charset="0"/>
              </a:rPr>
              <a:t>.</a:t>
            </a:r>
          </a:p>
        </p:txBody>
      </p:sp>
      <p:sp>
        <p:nvSpPr>
          <p:cNvPr id="185358" name="Line 20">
            <a:extLst>
              <a:ext uri="{FF2B5EF4-FFF2-40B4-BE49-F238E27FC236}">
                <a16:creationId xmlns:a16="http://schemas.microsoft.com/office/drawing/2014/main" id="{2C39416E-411A-4D03-8873-37A453C7E0C2}"/>
              </a:ext>
            </a:extLst>
          </p:cNvPr>
          <p:cNvSpPr>
            <a:spLocks noChangeShapeType="1"/>
          </p:cNvSpPr>
          <p:nvPr/>
        </p:nvSpPr>
        <p:spPr bwMode="auto">
          <a:xfrm flipV="1">
            <a:off x="3522663" y="6323013"/>
            <a:ext cx="0" cy="361950"/>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70" name="Picture 2" descr="Contents">
            <a:extLst>
              <a:ext uri="{FF2B5EF4-FFF2-40B4-BE49-F238E27FC236}">
                <a16:creationId xmlns:a16="http://schemas.microsoft.com/office/drawing/2014/main" id="{A91C10A7-AA9C-47A7-A0C1-BF098C1E5A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1" name="Text Box 3">
            <a:extLst>
              <a:ext uri="{FF2B5EF4-FFF2-40B4-BE49-F238E27FC236}">
                <a16:creationId xmlns:a16="http://schemas.microsoft.com/office/drawing/2014/main" id="{BAFD798E-4FE3-4BA9-A623-B697EAC4B59C}"/>
              </a:ext>
            </a:extLst>
          </p:cNvPr>
          <p:cNvSpPr txBox="1">
            <a:spLocks noChangeArrowheads="1"/>
          </p:cNvSpPr>
          <p:nvPr/>
        </p:nvSpPr>
        <p:spPr bwMode="auto">
          <a:xfrm>
            <a:off x="276225" y="514350"/>
            <a:ext cx="9139238"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Utilización Fraccionda del Consumo de Oxígeno Máximo (VO</a:t>
            </a:r>
            <a:r>
              <a:rPr lang="en-US" altLang="en-US" sz="2100" i="0" baseline="-25000">
                <a:solidFill>
                  <a:schemeClr val="accent2"/>
                </a:solidFill>
                <a:latin typeface="Arial" panose="020B0604020202020204" pitchFamily="34" charset="0"/>
              </a:rPr>
              <a:t>2</a:t>
            </a:r>
            <a:r>
              <a:rPr lang="en-US" altLang="en-US" sz="2100" i="0">
                <a:solidFill>
                  <a:schemeClr val="accent2"/>
                </a:solidFill>
                <a:latin typeface="Arial" panose="020B0604020202020204" pitchFamily="34" charset="0"/>
              </a:rPr>
              <a:t>max)</a:t>
            </a:r>
          </a:p>
        </p:txBody>
      </p:sp>
      <p:sp>
        <p:nvSpPr>
          <p:cNvPr id="186372" name="Text Box 4">
            <a:extLst>
              <a:ext uri="{FF2B5EF4-FFF2-40B4-BE49-F238E27FC236}">
                <a16:creationId xmlns:a16="http://schemas.microsoft.com/office/drawing/2014/main" id="{5A71A037-B17B-42E3-922D-59A01F336602}"/>
              </a:ext>
            </a:extLst>
          </p:cNvPr>
          <p:cNvSpPr txBox="1">
            <a:spLocks noChangeArrowheads="1"/>
          </p:cNvSpPr>
          <p:nvPr/>
        </p:nvSpPr>
        <p:spPr bwMode="auto">
          <a:xfrm>
            <a:off x="7656513" y="314325"/>
            <a:ext cx="242887"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a:t>
            </a:r>
          </a:p>
        </p:txBody>
      </p:sp>
      <p:sp>
        <p:nvSpPr>
          <p:cNvPr id="407557" name="Rectangle 5">
            <a:extLst>
              <a:ext uri="{FF2B5EF4-FFF2-40B4-BE49-F238E27FC236}">
                <a16:creationId xmlns:a16="http://schemas.microsoft.com/office/drawing/2014/main" id="{42C2C70B-33A6-4CD5-B750-1C6CFEA73C69}"/>
              </a:ext>
            </a:extLst>
          </p:cNvPr>
          <p:cNvSpPr>
            <a:spLocks noChangeArrowheads="1"/>
          </p:cNvSpPr>
          <p:nvPr/>
        </p:nvSpPr>
        <p:spPr bwMode="auto">
          <a:xfrm>
            <a:off x="542925" y="1214438"/>
            <a:ext cx="8312150" cy="5873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200" i="0">
                <a:effectLst>
                  <a:outerShdw blurRad="38100" dist="38100" dir="2700000" algn="tl">
                    <a:srgbClr val="C0C0C0"/>
                  </a:outerShdw>
                </a:effectLst>
                <a:latin typeface="Arial Black" pitchFamily="34" charset="0"/>
              </a:rPr>
              <a:t>UTILIZACIÓN FRACCIONADA DEL VO</a:t>
            </a:r>
            <a:r>
              <a:rPr lang="en-US" sz="2200" i="0" baseline="-25000">
                <a:effectLst>
                  <a:outerShdw blurRad="38100" dist="38100" dir="2700000" algn="tl">
                    <a:srgbClr val="C0C0C0"/>
                  </a:outerShdw>
                </a:effectLst>
                <a:latin typeface="Arial Black" pitchFamily="34" charset="0"/>
              </a:rPr>
              <a:t>2</a:t>
            </a:r>
            <a:r>
              <a:rPr lang="en-US" sz="2200" i="0">
                <a:effectLst>
                  <a:outerShdw blurRad="38100" dist="38100" dir="2700000" algn="tl">
                    <a:srgbClr val="C0C0C0"/>
                  </a:outerShdw>
                </a:effectLst>
                <a:latin typeface="Arial Black" pitchFamily="34" charset="0"/>
              </a:rPr>
              <a:t>máx</a:t>
            </a:r>
          </a:p>
          <a:p>
            <a:pPr marL="342900" indent="-342900" algn="ctr">
              <a:lnSpc>
                <a:spcPct val="70000"/>
              </a:lnSpc>
              <a:spcBef>
                <a:spcPct val="20000"/>
              </a:spcBef>
              <a:defRPr/>
            </a:pPr>
            <a:r>
              <a:rPr lang="en-US" sz="2200" i="0">
                <a:effectLst>
                  <a:outerShdw blurRad="38100" dist="38100" dir="2700000" algn="tl">
                    <a:srgbClr val="C0C0C0"/>
                  </a:outerShdw>
                </a:effectLst>
                <a:latin typeface="Arial Black" pitchFamily="34" charset="0"/>
              </a:rPr>
              <a:t>(UFVO</a:t>
            </a:r>
            <a:r>
              <a:rPr lang="en-US" sz="2200" i="0" baseline="-25000">
                <a:effectLst>
                  <a:outerShdw blurRad="38100" dist="38100" dir="2700000" algn="tl">
                    <a:srgbClr val="C0C0C0"/>
                  </a:outerShdw>
                </a:effectLst>
                <a:latin typeface="Arial Black" pitchFamily="34" charset="0"/>
              </a:rPr>
              <a:t>2</a:t>
            </a:r>
            <a:r>
              <a:rPr lang="en-US" sz="2200" i="0">
                <a:effectLst>
                  <a:outerShdw blurRad="38100" dist="38100" dir="2700000" algn="tl">
                    <a:srgbClr val="C0C0C0"/>
                  </a:outerShdw>
                </a:effectLst>
                <a:latin typeface="Arial Black" pitchFamily="34" charset="0"/>
              </a:rPr>
              <a:t>máx ó %VO</a:t>
            </a:r>
            <a:r>
              <a:rPr lang="en-US" sz="2200" i="0" baseline="-25000">
                <a:effectLst>
                  <a:outerShdw blurRad="38100" dist="38100" dir="2700000" algn="tl">
                    <a:srgbClr val="C0C0C0"/>
                  </a:outerShdw>
                </a:effectLst>
                <a:latin typeface="Arial Black" pitchFamily="34" charset="0"/>
              </a:rPr>
              <a:t>2</a:t>
            </a:r>
            <a:r>
              <a:rPr lang="en-US" sz="2200" i="0">
                <a:effectLst>
                  <a:outerShdw blurRad="38100" dist="38100" dir="2700000" algn="tl">
                    <a:srgbClr val="C0C0C0"/>
                  </a:outerShdw>
                </a:effectLst>
                <a:latin typeface="Arial Black" pitchFamily="34" charset="0"/>
              </a:rPr>
              <a:t>máx)</a:t>
            </a:r>
          </a:p>
        </p:txBody>
      </p:sp>
      <p:sp>
        <p:nvSpPr>
          <p:cNvPr id="407558" name="Rectangle 6">
            <a:extLst>
              <a:ext uri="{FF2B5EF4-FFF2-40B4-BE49-F238E27FC236}">
                <a16:creationId xmlns:a16="http://schemas.microsoft.com/office/drawing/2014/main" id="{194E6B33-ED1A-4809-8FEE-1E54B05607BA}"/>
              </a:ext>
            </a:extLst>
          </p:cNvPr>
          <p:cNvSpPr>
            <a:spLocks noChangeArrowheads="1"/>
          </p:cNvSpPr>
          <p:nvPr/>
        </p:nvSpPr>
        <p:spPr bwMode="auto">
          <a:xfrm>
            <a:off x="2073275" y="2266950"/>
            <a:ext cx="5278438" cy="12557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La Capacidad para la</a:t>
            </a:r>
          </a:p>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Utilización del VO</a:t>
            </a:r>
            <a:r>
              <a:rPr lang="en-US" sz="2300" i="0" baseline="-25000">
                <a:effectLst>
                  <a:outerShdw blurRad="38100" dist="38100" dir="2700000" algn="tl">
                    <a:srgbClr val="C0C0C0"/>
                  </a:outerShdw>
                </a:effectLst>
                <a:latin typeface="Verdana" pitchFamily="34" charset="0"/>
              </a:rPr>
              <a:t>2</a:t>
            </a:r>
            <a:r>
              <a:rPr lang="en-US" sz="2300" i="0">
                <a:effectLst>
                  <a:outerShdw blurRad="38100" dist="38100" dir="2700000" algn="tl">
                    <a:srgbClr val="C0C0C0"/>
                  </a:outerShdw>
                </a:effectLst>
                <a:latin typeface="Verdana" pitchFamily="34" charset="0"/>
              </a:rPr>
              <a:t>máx</a:t>
            </a:r>
          </a:p>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por un</a:t>
            </a:r>
          </a:p>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Periodo de Tiempo Prolongado</a:t>
            </a:r>
          </a:p>
        </p:txBody>
      </p:sp>
      <p:sp>
        <p:nvSpPr>
          <p:cNvPr id="186375" name="Line 7">
            <a:extLst>
              <a:ext uri="{FF2B5EF4-FFF2-40B4-BE49-F238E27FC236}">
                <a16:creationId xmlns:a16="http://schemas.microsoft.com/office/drawing/2014/main" id="{1D48BE22-4D23-4F80-BD8A-F1F9841E86BE}"/>
              </a:ext>
            </a:extLst>
          </p:cNvPr>
          <p:cNvSpPr>
            <a:spLocks noChangeShapeType="1"/>
          </p:cNvSpPr>
          <p:nvPr/>
        </p:nvSpPr>
        <p:spPr bwMode="auto">
          <a:xfrm>
            <a:off x="4611688" y="1778000"/>
            <a:ext cx="0" cy="517525"/>
          </a:xfrm>
          <a:prstGeom prst="line">
            <a:avLst/>
          </a:prstGeom>
          <a:noFill/>
          <a:ln w="1333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07560" name="Rectangle 8">
            <a:extLst>
              <a:ext uri="{FF2B5EF4-FFF2-40B4-BE49-F238E27FC236}">
                <a16:creationId xmlns:a16="http://schemas.microsoft.com/office/drawing/2014/main" id="{3584FAF2-974E-4189-97B7-3F8DE4DD89BE}"/>
              </a:ext>
            </a:extLst>
          </p:cNvPr>
          <p:cNvSpPr>
            <a:spLocks noChangeArrowheads="1"/>
          </p:cNvSpPr>
          <p:nvPr/>
        </p:nvSpPr>
        <p:spPr bwMode="auto">
          <a:xfrm>
            <a:off x="296863" y="6119813"/>
            <a:ext cx="2074862" cy="3619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b="0" i="0">
                <a:effectLst>
                  <a:outerShdw blurRad="38100" dist="38100" dir="2700000" algn="tl">
                    <a:srgbClr val="C0C0C0"/>
                  </a:outerShdw>
                </a:effectLst>
                <a:latin typeface="Arial Black" pitchFamily="34" charset="0"/>
              </a:rPr>
              <a:t>UFVO</a:t>
            </a:r>
            <a:r>
              <a:rPr lang="en-US" sz="2000" b="0" i="0" baseline="-25000">
                <a:effectLst>
                  <a:outerShdw blurRad="38100" dist="38100" dir="2700000" algn="tl">
                    <a:srgbClr val="C0C0C0"/>
                  </a:outerShdw>
                </a:effectLst>
                <a:latin typeface="Arial Black" pitchFamily="34" charset="0"/>
              </a:rPr>
              <a:t>2</a:t>
            </a:r>
            <a:r>
              <a:rPr lang="en-US" sz="2000" b="0" i="0">
                <a:effectLst>
                  <a:outerShdw blurRad="38100" dist="38100" dir="2700000" algn="tl">
                    <a:srgbClr val="C0C0C0"/>
                  </a:outerShdw>
                </a:effectLst>
                <a:latin typeface="Arial Black" pitchFamily="34" charset="0"/>
              </a:rPr>
              <a:t>máx  =</a:t>
            </a:r>
          </a:p>
        </p:txBody>
      </p:sp>
      <p:sp>
        <p:nvSpPr>
          <p:cNvPr id="407561" name="Rectangle 9">
            <a:extLst>
              <a:ext uri="{FF2B5EF4-FFF2-40B4-BE49-F238E27FC236}">
                <a16:creationId xmlns:a16="http://schemas.microsoft.com/office/drawing/2014/main" id="{385FB608-38A8-4E85-AB6C-E93B4BA077E6}"/>
              </a:ext>
            </a:extLst>
          </p:cNvPr>
          <p:cNvSpPr>
            <a:spLocks noChangeArrowheads="1"/>
          </p:cNvSpPr>
          <p:nvPr/>
        </p:nvSpPr>
        <p:spPr bwMode="auto">
          <a:xfrm>
            <a:off x="2668588" y="3992563"/>
            <a:ext cx="3902075" cy="10207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Refleja el</a:t>
            </a:r>
          </a:p>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Expendio Energético</a:t>
            </a:r>
          </a:p>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Relativo al VO</a:t>
            </a:r>
            <a:r>
              <a:rPr lang="es-PR" sz="2900" i="0" baseline="-25000">
                <a:solidFill>
                  <a:srgbClr val="000000"/>
                </a:solidFill>
                <a:effectLst>
                  <a:outerShdw blurRad="38100" dist="38100" dir="2700000" algn="tl">
                    <a:srgbClr val="C0C0C0"/>
                  </a:outerShdw>
                </a:effectLst>
                <a:latin typeface="Arial" charset="0"/>
              </a:rPr>
              <a:t>2</a:t>
            </a:r>
            <a:r>
              <a:rPr lang="es-PR" sz="2900" i="0">
                <a:solidFill>
                  <a:srgbClr val="000000"/>
                </a:solidFill>
                <a:effectLst>
                  <a:outerShdw blurRad="38100" dist="38100" dir="2700000" algn="tl">
                    <a:srgbClr val="C0C0C0"/>
                  </a:outerShdw>
                </a:effectLst>
                <a:latin typeface="Arial" charset="0"/>
              </a:rPr>
              <a:t>máx</a:t>
            </a:r>
            <a:endParaRPr lang="en-US" sz="2900" i="0">
              <a:solidFill>
                <a:srgbClr val="000000"/>
              </a:solidFill>
              <a:effectLst>
                <a:outerShdw blurRad="38100" dist="38100" dir="2700000" algn="tl">
                  <a:srgbClr val="C0C0C0"/>
                </a:outerShdw>
              </a:effectLst>
              <a:latin typeface="Arial" charset="0"/>
            </a:endParaRPr>
          </a:p>
        </p:txBody>
      </p:sp>
      <p:sp>
        <p:nvSpPr>
          <p:cNvPr id="407570" name="Rectangle 18">
            <a:extLst>
              <a:ext uri="{FF2B5EF4-FFF2-40B4-BE49-F238E27FC236}">
                <a16:creationId xmlns:a16="http://schemas.microsoft.com/office/drawing/2014/main" id="{D48C81DE-EB86-43CA-B51F-973CFEA49AFF}"/>
              </a:ext>
            </a:extLst>
          </p:cNvPr>
          <p:cNvSpPr>
            <a:spLocks noChangeArrowheads="1"/>
          </p:cNvSpPr>
          <p:nvPr/>
        </p:nvSpPr>
        <p:spPr bwMode="auto">
          <a:xfrm>
            <a:off x="3749675" y="5487988"/>
            <a:ext cx="1955800" cy="3000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Fórmula:</a:t>
            </a:r>
          </a:p>
        </p:txBody>
      </p:sp>
      <p:sp>
        <p:nvSpPr>
          <p:cNvPr id="186379" name="Line 19">
            <a:extLst>
              <a:ext uri="{FF2B5EF4-FFF2-40B4-BE49-F238E27FC236}">
                <a16:creationId xmlns:a16="http://schemas.microsoft.com/office/drawing/2014/main" id="{713506A7-ACC8-4E95-806D-8E471A6EF8C6}"/>
              </a:ext>
            </a:extLst>
          </p:cNvPr>
          <p:cNvSpPr>
            <a:spLocks noChangeShapeType="1"/>
          </p:cNvSpPr>
          <p:nvPr/>
        </p:nvSpPr>
        <p:spPr bwMode="auto">
          <a:xfrm>
            <a:off x="2359025" y="6243638"/>
            <a:ext cx="5745163"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7572" name="Rectangle 20">
            <a:extLst>
              <a:ext uri="{FF2B5EF4-FFF2-40B4-BE49-F238E27FC236}">
                <a16:creationId xmlns:a16="http://schemas.microsoft.com/office/drawing/2014/main" id="{32016496-2F1C-4E49-8013-B7647489755D}"/>
              </a:ext>
            </a:extLst>
          </p:cNvPr>
          <p:cNvSpPr>
            <a:spLocks noChangeArrowheads="1"/>
          </p:cNvSpPr>
          <p:nvPr/>
        </p:nvSpPr>
        <p:spPr bwMode="auto">
          <a:xfrm>
            <a:off x="2224088" y="5956300"/>
            <a:ext cx="6092825" cy="3619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800" b="0" i="0">
                <a:effectLst>
                  <a:outerShdw blurRad="38100" dist="38100" dir="2700000" algn="tl">
                    <a:srgbClr val="C0C0C0"/>
                  </a:outerShdw>
                </a:effectLst>
                <a:latin typeface="Arial Black" pitchFamily="34" charset="0"/>
              </a:rPr>
              <a:t>VO</a:t>
            </a:r>
            <a:r>
              <a:rPr lang="en-US" sz="1800" b="0" i="0" baseline="-25000">
                <a:effectLst>
                  <a:outerShdw blurRad="38100" dist="38100" dir="2700000" algn="tl">
                    <a:srgbClr val="C0C0C0"/>
                  </a:outerShdw>
                </a:effectLst>
                <a:latin typeface="Arial Black" pitchFamily="34" charset="0"/>
              </a:rPr>
              <a:t>2</a:t>
            </a:r>
            <a:r>
              <a:rPr lang="en-US" sz="1800" b="0" i="0">
                <a:effectLst>
                  <a:outerShdw blurRad="38100" dist="38100" dir="2700000" algn="tl">
                    <a:srgbClr val="C0C0C0"/>
                  </a:outerShdw>
                </a:effectLst>
                <a:latin typeface="Arial Black" pitchFamily="34" charset="0"/>
              </a:rPr>
              <a:t> durante Carrera Pedestre (mL∙ kg</a:t>
            </a:r>
            <a:r>
              <a:rPr lang="en-US" sz="1800" b="0" i="0" baseline="30000">
                <a:effectLst>
                  <a:outerShdw blurRad="38100" dist="38100" dir="2700000" algn="tl">
                    <a:srgbClr val="C0C0C0"/>
                  </a:outerShdw>
                </a:effectLst>
                <a:latin typeface="Arial Black" pitchFamily="34" charset="0"/>
              </a:rPr>
              <a:t>-1</a:t>
            </a:r>
            <a:r>
              <a:rPr lang="en-US" sz="1800" b="0" i="0">
                <a:effectLst>
                  <a:outerShdw blurRad="38100" dist="38100" dir="2700000" algn="tl">
                    <a:srgbClr val="C0C0C0"/>
                  </a:outerShdw>
                </a:effectLst>
                <a:latin typeface="Arial Black" pitchFamily="34" charset="0"/>
              </a:rPr>
              <a:t> ∙ min</a:t>
            </a:r>
            <a:r>
              <a:rPr lang="en-US" sz="1800" b="0" i="0" baseline="30000">
                <a:effectLst>
                  <a:outerShdw blurRad="38100" dist="38100" dir="2700000" algn="tl">
                    <a:srgbClr val="C0C0C0"/>
                  </a:outerShdw>
                </a:effectLst>
                <a:latin typeface="Arial Black" pitchFamily="34" charset="0"/>
              </a:rPr>
              <a:t>-1</a:t>
            </a:r>
            <a:r>
              <a:rPr lang="en-US" sz="1800" b="0" i="0">
                <a:effectLst>
                  <a:outerShdw blurRad="38100" dist="38100" dir="2700000" algn="tl">
                    <a:srgbClr val="C0C0C0"/>
                  </a:outerShdw>
                </a:effectLst>
                <a:latin typeface="Arial Black" pitchFamily="34" charset="0"/>
              </a:rPr>
              <a:t>)</a:t>
            </a:r>
          </a:p>
        </p:txBody>
      </p:sp>
      <p:sp>
        <p:nvSpPr>
          <p:cNvPr id="407573" name="Rectangle 21">
            <a:extLst>
              <a:ext uri="{FF2B5EF4-FFF2-40B4-BE49-F238E27FC236}">
                <a16:creationId xmlns:a16="http://schemas.microsoft.com/office/drawing/2014/main" id="{4E2FE8E0-5C3A-4FA0-9588-388B9076CA96}"/>
              </a:ext>
            </a:extLst>
          </p:cNvPr>
          <p:cNvSpPr>
            <a:spLocks noChangeArrowheads="1"/>
          </p:cNvSpPr>
          <p:nvPr/>
        </p:nvSpPr>
        <p:spPr bwMode="auto">
          <a:xfrm>
            <a:off x="8132763" y="6119813"/>
            <a:ext cx="1111250" cy="3619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b="0" i="0">
                <a:effectLst>
                  <a:outerShdw blurRad="38100" dist="38100" dir="2700000" algn="tl">
                    <a:srgbClr val="C0C0C0"/>
                  </a:outerShdw>
                </a:effectLst>
                <a:latin typeface="Arial Black" pitchFamily="34" charset="0"/>
              </a:rPr>
              <a:t>X 100</a:t>
            </a:r>
          </a:p>
        </p:txBody>
      </p:sp>
      <p:sp>
        <p:nvSpPr>
          <p:cNvPr id="407574" name="Rectangle 22">
            <a:extLst>
              <a:ext uri="{FF2B5EF4-FFF2-40B4-BE49-F238E27FC236}">
                <a16:creationId xmlns:a16="http://schemas.microsoft.com/office/drawing/2014/main" id="{4BBC583F-46FF-472A-817D-260337822C7F}"/>
              </a:ext>
            </a:extLst>
          </p:cNvPr>
          <p:cNvSpPr>
            <a:spLocks noChangeArrowheads="1"/>
          </p:cNvSpPr>
          <p:nvPr/>
        </p:nvSpPr>
        <p:spPr bwMode="auto">
          <a:xfrm>
            <a:off x="3519488" y="6337300"/>
            <a:ext cx="3398837" cy="3619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800" b="0" i="0">
                <a:effectLst>
                  <a:outerShdw blurRad="38100" dist="38100" dir="2700000" algn="tl">
                    <a:srgbClr val="C0C0C0"/>
                  </a:outerShdw>
                </a:effectLst>
                <a:latin typeface="Arial Black" pitchFamily="34" charset="0"/>
              </a:rPr>
              <a:t>VO</a:t>
            </a:r>
            <a:r>
              <a:rPr lang="en-US" sz="1800" b="0" i="0" baseline="-25000">
                <a:effectLst>
                  <a:outerShdw blurRad="38100" dist="38100" dir="2700000" algn="tl">
                    <a:srgbClr val="C0C0C0"/>
                  </a:outerShdw>
                </a:effectLst>
                <a:latin typeface="Arial Black" pitchFamily="34" charset="0"/>
              </a:rPr>
              <a:t>2</a:t>
            </a:r>
            <a:r>
              <a:rPr lang="en-US" sz="1800" b="0" i="0">
                <a:effectLst>
                  <a:outerShdw blurRad="38100" dist="38100" dir="2700000" algn="tl">
                    <a:srgbClr val="C0C0C0"/>
                  </a:outerShdw>
                </a:effectLst>
                <a:latin typeface="Arial Black" pitchFamily="34" charset="0"/>
              </a:rPr>
              <a:t>máx (mL∙ kg</a:t>
            </a:r>
            <a:r>
              <a:rPr lang="en-US" sz="1800" b="0" i="0" baseline="30000">
                <a:effectLst>
                  <a:outerShdw blurRad="38100" dist="38100" dir="2700000" algn="tl">
                    <a:srgbClr val="C0C0C0"/>
                  </a:outerShdw>
                </a:effectLst>
                <a:latin typeface="Arial Black" pitchFamily="34" charset="0"/>
              </a:rPr>
              <a:t>-1</a:t>
            </a:r>
            <a:r>
              <a:rPr lang="en-US" sz="1800" b="0" i="0">
                <a:effectLst>
                  <a:outerShdw blurRad="38100" dist="38100" dir="2700000" algn="tl">
                    <a:srgbClr val="C0C0C0"/>
                  </a:outerShdw>
                </a:effectLst>
                <a:latin typeface="Arial Black" pitchFamily="34" charset="0"/>
              </a:rPr>
              <a:t> ∙ min</a:t>
            </a:r>
            <a:r>
              <a:rPr lang="en-US" sz="1800" b="0" i="0" baseline="30000">
                <a:effectLst>
                  <a:outerShdw blurRad="38100" dist="38100" dir="2700000" algn="tl">
                    <a:srgbClr val="C0C0C0"/>
                  </a:outerShdw>
                </a:effectLst>
                <a:latin typeface="Arial Black" pitchFamily="34" charset="0"/>
              </a:rPr>
              <a:t>-1</a:t>
            </a:r>
            <a:r>
              <a:rPr lang="en-US" sz="1800" b="0" i="0">
                <a:effectLst>
                  <a:outerShdw blurRad="38100" dist="38100" dir="2700000" algn="tl">
                    <a:srgbClr val="C0C0C0"/>
                  </a:outerShdw>
                </a:effectLst>
                <a:latin typeface="Arial Black" pitchFamily="34" charset="0"/>
              </a:rPr>
              <a:t>)</a:t>
            </a:r>
          </a:p>
        </p:txBody>
      </p:sp>
      <p:sp>
        <p:nvSpPr>
          <p:cNvPr id="186383" name="Line 23">
            <a:extLst>
              <a:ext uri="{FF2B5EF4-FFF2-40B4-BE49-F238E27FC236}">
                <a16:creationId xmlns:a16="http://schemas.microsoft.com/office/drawing/2014/main" id="{1EB0A386-9B31-4B07-A53F-CBFD0677E062}"/>
              </a:ext>
            </a:extLst>
          </p:cNvPr>
          <p:cNvSpPr>
            <a:spLocks noChangeShapeType="1"/>
          </p:cNvSpPr>
          <p:nvPr/>
        </p:nvSpPr>
        <p:spPr bwMode="auto">
          <a:xfrm>
            <a:off x="4611688" y="3505200"/>
            <a:ext cx="0" cy="517525"/>
          </a:xfrm>
          <a:prstGeom prst="line">
            <a:avLst/>
          </a:prstGeom>
          <a:noFill/>
          <a:ln w="1333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6384" name="Line 24">
            <a:extLst>
              <a:ext uri="{FF2B5EF4-FFF2-40B4-BE49-F238E27FC236}">
                <a16:creationId xmlns:a16="http://schemas.microsoft.com/office/drawing/2014/main" id="{942EDC91-67DD-4844-9A00-AEF77DE320DA}"/>
              </a:ext>
            </a:extLst>
          </p:cNvPr>
          <p:cNvSpPr>
            <a:spLocks noChangeShapeType="1"/>
          </p:cNvSpPr>
          <p:nvPr/>
        </p:nvSpPr>
        <p:spPr bwMode="auto">
          <a:xfrm>
            <a:off x="4611688" y="5016500"/>
            <a:ext cx="0" cy="517525"/>
          </a:xfrm>
          <a:prstGeom prst="line">
            <a:avLst/>
          </a:prstGeom>
          <a:noFill/>
          <a:ln w="1333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07577" name="Rectangle 25">
            <a:extLst>
              <a:ext uri="{FF2B5EF4-FFF2-40B4-BE49-F238E27FC236}">
                <a16:creationId xmlns:a16="http://schemas.microsoft.com/office/drawing/2014/main" id="{7308DB2B-5FC2-462A-9499-03DCE43AA005}"/>
              </a:ext>
            </a:extLst>
          </p:cNvPr>
          <p:cNvSpPr>
            <a:spLocks noChangeArrowheads="1"/>
          </p:cNvSpPr>
          <p:nvPr/>
        </p:nvSpPr>
        <p:spPr bwMode="auto">
          <a:xfrm>
            <a:off x="6680200" y="1047750"/>
            <a:ext cx="195263" cy="2667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500" i="0">
                <a:effectLst>
                  <a:outerShdw blurRad="38100" dist="38100" dir="2700000" algn="tl">
                    <a:srgbClr val="C0C0C0"/>
                  </a:outerShdw>
                </a:effectLst>
                <a:latin typeface="Arial Black" pitchFamily="34" charset="0"/>
              </a:rPr>
              <a:t>.</a:t>
            </a:r>
          </a:p>
        </p:txBody>
      </p:sp>
      <p:sp>
        <p:nvSpPr>
          <p:cNvPr id="407578" name="Rectangle 26">
            <a:extLst>
              <a:ext uri="{FF2B5EF4-FFF2-40B4-BE49-F238E27FC236}">
                <a16:creationId xmlns:a16="http://schemas.microsoft.com/office/drawing/2014/main" id="{87EC3716-4F44-4AA3-AB08-E64B80639F6E}"/>
              </a:ext>
            </a:extLst>
          </p:cNvPr>
          <p:cNvSpPr>
            <a:spLocks noChangeArrowheads="1"/>
          </p:cNvSpPr>
          <p:nvPr/>
        </p:nvSpPr>
        <p:spPr bwMode="auto">
          <a:xfrm>
            <a:off x="3344863" y="1349375"/>
            <a:ext cx="195262" cy="2667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500" i="0">
                <a:effectLst>
                  <a:outerShdw blurRad="38100" dist="38100" dir="2700000" algn="tl">
                    <a:srgbClr val="C0C0C0"/>
                  </a:outerShdw>
                </a:effectLst>
                <a:latin typeface="Arial Black" pitchFamily="34" charset="0"/>
              </a:rPr>
              <a:t>.</a:t>
            </a:r>
          </a:p>
        </p:txBody>
      </p:sp>
      <p:sp>
        <p:nvSpPr>
          <p:cNvPr id="407579" name="Rectangle 27">
            <a:extLst>
              <a:ext uri="{FF2B5EF4-FFF2-40B4-BE49-F238E27FC236}">
                <a16:creationId xmlns:a16="http://schemas.microsoft.com/office/drawing/2014/main" id="{1BC834F3-9A97-40C6-964E-A1132645D207}"/>
              </a:ext>
            </a:extLst>
          </p:cNvPr>
          <p:cNvSpPr>
            <a:spLocks noChangeArrowheads="1"/>
          </p:cNvSpPr>
          <p:nvPr/>
        </p:nvSpPr>
        <p:spPr bwMode="auto">
          <a:xfrm>
            <a:off x="5210175" y="1352550"/>
            <a:ext cx="195263" cy="2667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500" i="0">
                <a:effectLst>
                  <a:outerShdw blurRad="38100" dist="38100" dir="2700000" algn="tl">
                    <a:srgbClr val="C0C0C0"/>
                  </a:outerShdw>
                </a:effectLst>
                <a:latin typeface="Arial Black" pitchFamily="34" charset="0"/>
              </a:rPr>
              <a:t>.</a:t>
            </a:r>
          </a:p>
        </p:txBody>
      </p:sp>
      <p:sp>
        <p:nvSpPr>
          <p:cNvPr id="407580" name="Rectangle 28">
            <a:extLst>
              <a:ext uri="{FF2B5EF4-FFF2-40B4-BE49-F238E27FC236}">
                <a16:creationId xmlns:a16="http://schemas.microsoft.com/office/drawing/2014/main" id="{E4C878B2-8E76-4827-9C5C-E7D18F4E561A}"/>
              </a:ext>
            </a:extLst>
          </p:cNvPr>
          <p:cNvSpPr>
            <a:spLocks noChangeArrowheads="1"/>
          </p:cNvSpPr>
          <p:nvPr/>
        </p:nvSpPr>
        <p:spPr bwMode="auto">
          <a:xfrm>
            <a:off x="5230813" y="2405063"/>
            <a:ext cx="285750" cy="2921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800" i="0">
                <a:effectLst>
                  <a:outerShdw blurRad="38100" dist="38100" dir="2700000" algn="tl">
                    <a:srgbClr val="C0C0C0"/>
                  </a:outerShdw>
                </a:effectLst>
                <a:latin typeface="Verdana" pitchFamily="34" charset="0"/>
              </a:rPr>
              <a:t>.</a:t>
            </a:r>
          </a:p>
        </p:txBody>
      </p:sp>
      <p:sp>
        <p:nvSpPr>
          <p:cNvPr id="407581" name="Rectangle 29">
            <a:extLst>
              <a:ext uri="{FF2B5EF4-FFF2-40B4-BE49-F238E27FC236}">
                <a16:creationId xmlns:a16="http://schemas.microsoft.com/office/drawing/2014/main" id="{A13B9F50-C9C8-4C09-A34C-8B48CDA1D429}"/>
              </a:ext>
            </a:extLst>
          </p:cNvPr>
          <p:cNvSpPr>
            <a:spLocks noChangeArrowheads="1"/>
          </p:cNvSpPr>
          <p:nvPr/>
        </p:nvSpPr>
        <p:spPr bwMode="auto">
          <a:xfrm>
            <a:off x="4878388" y="4511675"/>
            <a:ext cx="193675" cy="266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800" i="0">
                <a:solidFill>
                  <a:srgbClr val="000000"/>
                </a:solidFill>
                <a:effectLst>
                  <a:outerShdw blurRad="38100" dist="38100" dir="2700000" algn="tl">
                    <a:srgbClr val="C0C0C0"/>
                  </a:outerShdw>
                </a:effectLst>
                <a:latin typeface="Arial" charset="0"/>
              </a:rPr>
              <a:t>.</a:t>
            </a:r>
            <a:endParaRPr lang="en-US" sz="1800" i="0">
              <a:solidFill>
                <a:srgbClr val="000000"/>
              </a:solidFill>
              <a:effectLst>
                <a:outerShdw blurRad="38100" dist="38100" dir="2700000" algn="tl">
                  <a:srgbClr val="C0C0C0"/>
                </a:outerShdw>
              </a:effectLst>
              <a:latin typeface="Arial" charset="0"/>
            </a:endParaRPr>
          </a:p>
        </p:txBody>
      </p:sp>
      <p:sp>
        <p:nvSpPr>
          <p:cNvPr id="407582" name="Rectangle 30">
            <a:extLst>
              <a:ext uri="{FF2B5EF4-FFF2-40B4-BE49-F238E27FC236}">
                <a16:creationId xmlns:a16="http://schemas.microsoft.com/office/drawing/2014/main" id="{0CC42FD1-733D-4AF3-9C25-2DD5746B96CB}"/>
              </a:ext>
            </a:extLst>
          </p:cNvPr>
          <p:cNvSpPr>
            <a:spLocks noChangeArrowheads="1"/>
          </p:cNvSpPr>
          <p:nvPr/>
        </p:nvSpPr>
        <p:spPr bwMode="auto">
          <a:xfrm>
            <a:off x="754063" y="5965825"/>
            <a:ext cx="269875" cy="214313"/>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500" b="0" i="0">
                <a:effectLst>
                  <a:outerShdw blurRad="38100" dist="38100" dir="2700000" algn="tl">
                    <a:srgbClr val="C0C0C0"/>
                  </a:outerShdw>
                </a:effectLst>
                <a:latin typeface="Arial Black" pitchFamily="34" charset="0"/>
              </a:rPr>
              <a:t>.</a:t>
            </a:r>
          </a:p>
        </p:txBody>
      </p:sp>
      <p:sp>
        <p:nvSpPr>
          <p:cNvPr id="407583" name="Rectangle 31">
            <a:extLst>
              <a:ext uri="{FF2B5EF4-FFF2-40B4-BE49-F238E27FC236}">
                <a16:creationId xmlns:a16="http://schemas.microsoft.com/office/drawing/2014/main" id="{C8E9E3F5-1542-4450-A0A7-55B3374DFAF8}"/>
              </a:ext>
            </a:extLst>
          </p:cNvPr>
          <p:cNvSpPr>
            <a:spLocks noChangeArrowheads="1"/>
          </p:cNvSpPr>
          <p:nvPr/>
        </p:nvSpPr>
        <p:spPr bwMode="auto">
          <a:xfrm>
            <a:off x="2303463" y="5800725"/>
            <a:ext cx="269875" cy="214313"/>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500" b="0" i="0">
                <a:effectLst>
                  <a:outerShdw blurRad="38100" dist="38100" dir="2700000" algn="tl">
                    <a:srgbClr val="C0C0C0"/>
                  </a:outerShdw>
                </a:effectLst>
                <a:latin typeface="Arial Black" pitchFamily="34" charset="0"/>
              </a:rPr>
              <a:t>.</a:t>
            </a:r>
          </a:p>
        </p:txBody>
      </p:sp>
      <p:sp>
        <p:nvSpPr>
          <p:cNvPr id="407584" name="Rectangle 32">
            <a:extLst>
              <a:ext uri="{FF2B5EF4-FFF2-40B4-BE49-F238E27FC236}">
                <a16:creationId xmlns:a16="http://schemas.microsoft.com/office/drawing/2014/main" id="{88FD927C-BAD3-4964-B730-49109B8D98BB}"/>
              </a:ext>
            </a:extLst>
          </p:cNvPr>
          <p:cNvSpPr>
            <a:spLocks noChangeArrowheads="1"/>
          </p:cNvSpPr>
          <p:nvPr/>
        </p:nvSpPr>
        <p:spPr bwMode="auto">
          <a:xfrm>
            <a:off x="3535363" y="6181725"/>
            <a:ext cx="269875" cy="214313"/>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500" b="0" i="0">
                <a:effectLst>
                  <a:outerShdw blurRad="38100" dist="38100" dir="2700000" algn="tl">
                    <a:srgbClr val="C0C0C0"/>
                  </a:outerShdw>
                </a:effectLst>
                <a:latin typeface="Arial Black" pitchFamily="34" charset="0"/>
              </a:rPr>
              <a:t>.</a:t>
            </a: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4" name="Picture 2" descr="Contents">
            <a:extLst>
              <a:ext uri="{FF2B5EF4-FFF2-40B4-BE49-F238E27FC236}">
                <a16:creationId xmlns:a16="http://schemas.microsoft.com/office/drawing/2014/main" id="{9A5CD8A2-9A45-464B-AFBF-4CF6D96BB4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395" name="Text Box 3">
            <a:extLst>
              <a:ext uri="{FF2B5EF4-FFF2-40B4-BE49-F238E27FC236}">
                <a16:creationId xmlns:a16="http://schemas.microsoft.com/office/drawing/2014/main" id="{3E768A42-DAC3-4A74-9086-19C043367F74}"/>
              </a:ext>
            </a:extLst>
          </p:cNvPr>
          <p:cNvSpPr txBox="1">
            <a:spLocks noChangeArrowheads="1"/>
          </p:cNvSpPr>
          <p:nvPr/>
        </p:nvSpPr>
        <p:spPr bwMode="auto">
          <a:xfrm>
            <a:off x="276225" y="514350"/>
            <a:ext cx="9139238"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Utilización Fraccionda del Consumo de Oxígeno Máximo (VO</a:t>
            </a:r>
            <a:r>
              <a:rPr lang="en-US" altLang="en-US" sz="2100" i="0" baseline="-25000">
                <a:solidFill>
                  <a:schemeClr val="accent2"/>
                </a:solidFill>
                <a:latin typeface="Arial" panose="020B0604020202020204" pitchFamily="34" charset="0"/>
              </a:rPr>
              <a:t>2</a:t>
            </a:r>
            <a:r>
              <a:rPr lang="en-US" altLang="en-US" sz="2100" i="0">
                <a:solidFill>
                  <a:schemeClr val="accent2"/>
                </a:solidFill>
                <a:latin typeface="Arial" panose="020B0604020202020204" pitchFamily="34" charset="0"/>
              </a:rPr>
              <a:t>max)</a:t>
            </a:r>
          </a:p>
        </p:txBody>
      </p:sp>
      <p:sp>
        <p:nvSpPr>
          <p:cNvPr id="187396" name="Text Box 4">
            <a:extLst>
              <a:ext uri="{FF2B5EF4-FFF2-40B4-BE49-F238E27FC236}">
                <a16:creationId xmlns:a16="http://schemas.microsoft.com/office/drawing/2014/main" id="{144DB061-4E05-4683-A9F4-2BF50DF9983C}"/>
              </a:ext>
            </a:extLst>
          </p:cNvPr>
          <p:cNvSpPr txBox="1">
            <a:spLocks noChangeArrowheads="1"/>
          </p:cNvSpPr>
          <p:nvPr/>
        </p:nvSpPr>
        <p:spPr bwMode="auto">
          <a:xfrm>
            <a:off x="7656513" y="314325"/>
            <a:ext cx="242887"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a:t>
            </a:r>
          </a:p>
        </p:txBody>
      </p:sp>
      <p:sp>
        <p:nvSpPr>
          <p:cNvPr id="411653" name="Rectangle 5">
            <a:extLst>
              <a:ext uri="{FF2B5EF4-FFF2-40B4-BE49-F238E27FC236}">
                <a16:creationId xmlns:a16="http://schemas.microsoft.com/office/drawing/2014/main" id="{F004C194-4BAC-461D-9A28-63564B7D7B4A}"/>
              </a:ext>
            </a:extLst>
          </p:cNvPr>
          <p:cNvSpPr>
            <a:spLocks noChangeArrowheads="1"/>
          </p:cNvSpPr>
          <p:nvPr/>
        </p:nvSpPr>
        <p:spPr bwMode="auto">
          <a:xfrm>
            <a:off x="271463" y="5316538"/>
            <a:ext cx="8758237" cy="12668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Verdana" pitchFamily="34" charset="0"/>
              </a:rPr>
              <a:t>Correlaciona Significativamente con</a:t>
            </a:r>
          </a:p>
          <a:p>
            <a:pPr marL="342900" indent="-342900" algn="ctr">
              <a:lnSpc>
                <a:spcPct val="70000"/>
              </a:lnSpc>
              <a:spcBef>
                <a:spcPct val="20000"/>
              </a:spcBef>
              <a:defRPr/>
            </a:pPr>
            <a:r>
              <a:rPr lang="en-US" sz="3300" i="0">
                <a:effectLst>
                  <a:outerShdw blurRad="38100" dist="38100" dir="2700000" algn="tl">
                    <a:srgbClr val="C0C0C0"/>
                  </a:outerShdw>
                </a:effectLst>
                <a:latin typeface="Verdana" pitchFamily="34" charset="0"/>
              </a:rPr>
              <a:t>Ejecutorias a Diferentes Distancias</a:t>
            </a:r>
          </a:p>
          <a:p>
            <a:pPr marL="342900" indent="-342900" algn="ctr">
              <a:lnSpc>
                <a:spcPct val="70000"/>
              </a:lnSpc>
              <a:spcBef>
                <a:spcPct val="20000"/>
              </a:spcBef>
              <a:defRPr/>
            </a:pPr>
            <a:r>
              <a:rPr lang="en-US" sz="3300" i="0">
                <a:effectLst>
                  <a:outerShdw blurRad="38100" dist="38100" dir="2700000" algn="tl">
                    <a:srgbClr val="C0C0C0"/>
                  </a:outerShdw>
                </a:effectLst>
                <a:latin typeface="Verdana" pitchFamily="34" charset="0"/>
              </a:rPr>
              <a:t>entre 5 y 42 km</a:t>
            </a:r>
          </a:p>
        </p:txBody>
      </p:sp>
      <p:sp>
        <p:nvSpPr>
          <p:cNvPr id="187398" name="Line 6">
            <a:extLst>
              <a:ext uri="{FF2B5EF4-FFF2-40B4-BE49-F238E27FC236}">
                <a16:creationId xmlns:a16="http://schemas.microsoft.com/office/drawing/2014/main" id="{D49C7EAC-DBC2-4750-9414-57950C68848D}"/>
              </a:ext>
            </a:extLst>
          </p:cNvPr>
          <p:cNvSpPr>
            <a:spLocks noChangeShapeType="1"/>
          </p:cNvSpPr>
          <p:nvPr/>
        </p:nvSpPr>
        <p:spPr bwMode="auto">
          <a:xfrm>
            <a:off x="4621213" y="2190750"/>
            <a:ext cx="0" cy="3074988"/>
          </a:xfrm>
          <a:prstGeom prst="line">
            <a:avLst/>
          </a:prstGeom>
          <a:noFill/>
          <a:ln w="6540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grpSp>
        <p:nvGrpSpPr>
          <p:cNvPr id="187399" name="Group 7">
            <a:extLst>
              <a:ext uri="{FF2B5EF4-FFF2-40B4-BE49-F238E27FC236}">
                <a16:creationId xmlns:a16="http://schemas.microsoft.com/office/drawing/2014/main" id="{0F0131AE-D1C4-4142-8DC0-BB98DB0CF0FA}"/>
              </a:ext>
            </a:extLst>
          </p:cNvPr>
          <p:cNvGrpSpPr>
            <a:grpSpLocks/>
          </p:cNvGrpSpPr>
          <p:nvPr/>
        </p:nvGrpSpPr>
        <p:grpSpPr bwMode="auto">
          <a:xfrm>
            <a:off x="2014538" y="1004888"/>
            <a:ext cx="4902200" cy="866775"/>
            <a:chOff x="1269" y="697"/>
            <a:chExt cx="3088" cy="546"/>
          </a:xfrm>
        </p:grpSpPr>
        <p:sp>
          <p:nvSpPr>
            <p:cNvPr id="411656" name="Rectangle 8">
              <a:extLst>
                <a:ext uri="{FF2B5EF4-FFF2-40B4-BE49-F238E27FC236}">
                  <a16:creationId xmlns:a16="http://schemas.microsoft.com/office/drawing/2014/main" id="{B2F93CCE-2F53-4CD1-A0D9-0AA594B07D28}"/>
                </a:ext>
              </a:extLst>
            </p:cNvPr>
            <p:cNvSpPr>
              <a:spLocks noChangeArrowheads="1"/>
            </p:cNvSpPr>
            <p:nvPr/>
          </p:nvSpPr>
          <p:spPr bwMode="auto">
            <a:xfrm>
              <a:off x="1269" y="905"/>
              <a:ext cx="3088" cy="338"/>
            </a:xfrm>
            <a:prstGeom prst="rect">
              <a:avLst/>
            </a:prstGeom>
            <a:noFill/>
            <a:ln w="9525">
              <a:noFill/>
              <a:miter lim="800000"/>
              <a:headEnd/>
              <a:tailEnd/>
            </a:ln>
            <a:effectLst/>
          </p:spPr>
          <p:txBody>
            <a:bodyPr/>
            <a:lstStyle/>
            <a:p>
              <a:pPr marL="342900" indent="-342900">
                <a:lnSpc>
                  <a:spcPct val="70000"/>
                </a:lnSpc>
                <a:spcBef>
                  <a:spcPct val="20000"/>
                </a:spcBef>
                <a:defRPr/>
              </a:pPr>
              <a:r>
                <a:rPr lang="en-US" sz="6200" i="0">
                  <a:effectLst>
                    <a:outerShdw blurRad="38100" dist="38100" dir="2700000" algn="tl">
                      <a:srgbClr val="C0C0C0"/>
                    </a:outerShdw>
                  </a:effectLst>
                  <a:latin typeface="Arial Black" pitchFamily="34" charset="0"/>
                </a:rPr>
                <a:t>UFVO</a:t>
              </a:r>
              <a:r>
                <a:rPr lang="en-US" sz="6200" i="0" baseline="-25000">
                  <a:effectLst>
                    <a:outerShdw blurRad="38100" dist="38100" dir="2700000" algn="tl">
                      <a:srgbClr val="C0C0C0"/>
                    </a:outerShdw>
                  </a:effectLst>
                  <a:latin typeface="Arial Black" pitchFamily="34" charset="0"/>
                </a:rPr>
                <a:t>2</a:t>
              </a:r>
              <a:r>
                <a:rPr lang="en-US" sz="6200" i="0">
                  <a:effectLst>
                    <a:outerShdw blurRad="38100" dist="38100" dir="2700000" algn="tl">
                      <a:srgbClr val="C0C0C0"/>
                    </a:outerShdw>
                  </a:effectLst>
                  <a:latin typeface="Arial Black" pitchFamily="34" charset="0"/>
                </a:rPr>
                <a:t>máx</a:t>
              </a:r>
            </a:p>
          </p:txBody>
        </p:sp>
        <p:sp>
          <p:nvSpPr>
            <p:cNvPr id="411657" name="Rectangle 9">
              <a:extLst>
                <a:ext uri="{FF2B5EF4-FFF2-40B4-BE49-F238E27FC236}">
                  <a16:creationId xmlns:a16="http://schemas.microsoft.com/office/drawing/2014/main" id="{22BFB472-70D8-462E-9ACB-6167F7C9923C}"/>
                </a:ext>
              </a:extLst>
            </p:cNvPr>
            <p:cNvSpPr>
              <a:spLocks noChangeArrowheads="1"/>
            </p:cNvSpPr>
            <p:nvPr/>
          </p:nvSpPr>
          <p:spPr bwMode="auto">
            <a:xfrm>
              <a:off x="2171" y="697"/>
              <a:ext cx="192" cy="20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a:t>
              </a:r>
            </a:p>
          </p:txBody>
        </p:sp>
      </p:gr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Text Box 4">
            <a:extLst>
              <a:ext uri="{FF2B5EF4-FFF2-40B4-BE49-F238E27FC236}">
                <a16:creationId xmlns:a16="http://schemas.microsoft.com/office/drawing/2014/main" id="{F4E29282-03CD-46FF-B265-E64329670693}"/>
              </a:ext>
            </a:extLst>
          </p:cNvPr>
          <p:cNvSpPr txBox="1">
            <a:spLocks noChangeArrowheads="1"/>
          </p:cNvSpPr>
          <p:nvPr/>
        </p:nvSpPr>
        <p:spPr bwMode="auto">
          <a:xfrm>
            <a:off x="7656513" y="314325"/>
            <a:ext cx="242887"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a:t>
            </a:r>
          </a:p>
        </p:txBody>
      </p:sp>
      <p:sp>
        <p:nvSpPr>
          <p:cNvPr id="409634" name="Rectangle 34">
            <a:extLst>
              <a:ext uri="{FF2B5EF4-FFF2-40B4-BE49-F238E27FC236}">
                <a16:creationId xmlns:a16="http://schemas.microsoft.com/office/drawing/2014/main" id="{6D1C2333-591E-43A2-88D9-513DE3F6BC03}"/>
              </a:ext>
            </a:extLst>
          </p:cNvPr>
          <p:cNvSpPr>
            <a:spLocks noChangeArrowheads="1"/>
          </p:cNvSpPr>
          <p:nvPr/>
        </p:nvSpPr>
        <p:spPr bwMode="auto">
          <a:xfrm>
            <a:off x="2382838" y="730250"/>
            <a:ext cx="4514850" cy="238125"/>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1800" i="0">
                <a:effectLst>
                  <a:outerShdw blurRad="38100" dist="38100" dir="2700000" algn="tl">
                    <a:srgbClr val="C0C0C0"/>
                  </a:outerShdw>
                </a:effectLst>
                <a:latin typeface="Arial Black" pitchFamily="34" charset="0"/>
              </a:rPr>
              <a:t>ECONOMÍA METABÓLICA (EM)</a:t>
            </a:r>
          </a:p>
          <a:p>
            <a:pPr marL="342900" indent="-342900" algn="ctr">
              <a:lnSpc>
                <a:spcPct val="80000"/>
              </a:lnSpc>
              <a:spcBef>
                <a:spcPct val="20000"/>
              </a:spcBef>
              <a:defRPr/>
            </a:pPr>
            <a:endParaRPr lang="en-US" sz="1800" i="0">
              <a:effectLst>
                <a:outerShdw blurRad="38100" dist="38100" dir="2700000" algn="tl">
                  <a:srgbClr val="C0C0C0"/>
                </a:outerShdw>
              </a:effectLst>
              <a:latin typeface="Arial Black" pitchFamily="34" charset="0"/>
            </a:endParaRPr>
          </a:p>
        </p:txBody>
      </p:sp>
      <p:sp>
        <p:nvSpPr>
          <p:cNvPr id="409636" name="Rectangle 36">
            <a:extLst>
              <a:ext uri="{FF2B5EF4-FFF2-40B4-BE49-F238E27FC236}">
                <a16:creationId xmlns:a16="http://schemas.microsoft.com/office/drawing/2014/main" id="{DD663A7B-A9B9-4EA0-88FD-D727F6100071}"/>
              </a:ext>
            </a:extLst>
          </p:cNvPr>
          <p:cNvSpPr>
            <a:spLocks noChangeArrowheads="1"/>
          </p:cNvSpPr>
          <p:nvPr/>
        </p:nvSpPr>
        <p:spPr bwMode="auto">
          <a:xfrm>
            <a:off x="3763963" y="2190750"/>
            <a:ext cx="1824037" cy="1809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800" i="0">
                <a:solidFill>
                  <a:srgbClr val="000000"/>
                </a:solidFill>
                <a:effectLst>
                  <a:outerShdw blurRad="38100" dist="38100" dir="2700000" algn="tl">
                    <a:srgbClr val="C0C0C0"/>
                  </a:outerShdw>
                </a:effectLst>
                <a:latin typeface="Arial" charset="0"/>
              </a:rPr>
              <a:t>Determinantes</a:t>
            </a:r>
            <a:endParaRPr lang="en-US" sz="1800" i="0" baseline="30000">
              <a:solidFill>
                <a:srgbClr val="000000"/>
              </a:solidFill>
              <a:effectLst>
                <a:outerShdw blurRad="38100" dist="38100" dir="2700000" algn="tl">
                  <a:srgbClr val="C0C0C0"/>
                </a:outerShdw>
              </a:effectLst>
              <a:latin typeface="Arial" charset="0"/>
            </a:endParaRPr>
          </a:p>
        </p:txBody>
      </p:sp>
      <p:sp>
        <p:nvSpPr>
          <p:cNvPr id="188421" name="Text Box 37">
            <a:extLst>
              <a:ext uri="{FF2B5EF4-FFF2-40B4-BE49-F238E27FC236}">
                <a16:creationId xmlns:a16="http://schemas.microsoft.com/office/drawing/2014/main" id="{31DE6A00-53E6-48A9-B36A-FCFAA3579688}"/>
              </a:ext>
            </a:extLst>
          </p:cNvPr>
          <p:cNvSpPr txBox="1">
            <a:spLocks noChangeArrowheads="1"/>
          </p:cNvSpPr>
          <p:nvPr/>
        </p:nvSpPr>
        <p:spPr bwMode="auto">
          <a:xfrm>
            <a:off x="2538413" y="1182688"/>
            <a:ext cx="4102100" cy="83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800" i="0">
                <a:latin typeface="Arial" panose="020B0604020202020204" pitchFamily="34" charset="0"/>
              </a:rPr>
              <a:t>VO</a:t>
            </a:r>
            <a:r>
              <a:rPr lang="en-US" altLang="en-US" sz="1800" i="0" baseline="-25000">
                <a:latin typeface="Arial" panose="020B0604020202020204" pitchFamily="34" charset="0"/>
              </a:rPr>
              <a:t>2</a:t>
            </a:r>
            <a:r>
              <a:rPr lang="en-US" altLang="en-US" sz="1800" i="0">
                <a:latin typeface="Arial" panose="020B0604020202020204" pitchFamily="34" charset="0"/>
              </a:rPr>
              <a:t> mL ∙ kg</a:t>
            </a:r>
            <a:r>
              <a:rPr lang="en-US" altLang="en-US" sz="1800" i="0" baseline="30000">
                <a:latin typeface="Arial" panose="020B0604020202020204" pitchFamily="34" charset="0"/>
              </a:rPr>
              <a:t>-1</a:t>
            </a:r>
            <a:r>
              <a:rPr lang="en-US" altLang="en-US" sz="1800" i="0">
                <a:latin typeface="Arial" panose="020B0604020202020204" pitchFamily="34" charset="0"/>
              </a:rPr>
              <a:t> ∙ min</a:t>
            </a:r>
            <a:r>
              <a:rPr lang="en-US" altLang="en-US" sz="1800" i="0" baseline="30000">
                <a:latin typeface="Arial" panose="020B0604020202020204" pitchFamily="34" charset="0"/>
              </a:rPr>
              <a:t>-1</a:t>
            </a:r>
          </a:p>
          <a:p>
            <a:pPr algn="ctr">
              <a:lnSpc>
                <a:spcPct val="90000"/>
              </a:lnSpc>
            </a:pPr>
            <a:r>
              <a:rPr lang="en-US" altLang="en-US" sz="1800" i="0">
                <a:latin typeface="Arial" panose="020B0604020202020204" pitchFamily="34" charset="0"/>
              </a:rPr>
              <a:t>durante una</a:t>
            </a:r>
          </a:p>
          <a:p>
            <a:pPr algn="ctr">
              <a:lnSpc>
                <a:spcPct val="90000"/>
              </a:lnSpc>
            </a:pPr>
            <a:r>
              <a:rPr lang="en-US" altLang="en-US" sz="1800" i="0">
                <a:latin typeface="Arial" panose="020B0604020202020204" pitchFamily="34" charset="0"/>
              </a:rPr>
              <a:t>Carrera Pedestre (CP) Submáxima</a:t>
            </a:r>
          </a:p>
        </p:txBody>
      </p:sp>
      <p:sp>
        <p:nvSpPr>
          <p:cNvPr id="188422" name="Line 38">
            <a:extLst>
              <a:ext uri="{FF2B5EF4-FFF2-40B4-BE49-F238E27FC236}">
                <a16:creationId xmlns:a16="http://schemas.microsoft.com/office/drawing/2014/main" id="{98E61A36-1A2D-455D-85A3-9BBE02DCFFA5}"/>
              </a:ext>
            </a:extLst>
          </p:cNvPr>
          <p:cNvSpPr>
            <a:spLocks noChangeShapeType="1"/>
          </p:cNvSpPr>
          <p:nvPr/>
        </p:nvSpPr>
        <p:spPr bwMode="auto">
          <a:xfrm>
            <a:off x="4657725" y="974725"/>
            <a:ext cx="0" cy="3016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09641" name="Rectangle 41">
            <a:extLst>
              <a:ext uri="{FF2B5EF4-FFF2-40B4-BE49-F238E27FC236}">
                <a16:creationId xmlns:a16="http://schemas.microsoft.com/office/drawing/2014/main" id="{D3CD0EEB-C6B1-4CB9-9D9B-5C45870A4A32}"/>
              </a:ext>
            </a:extLst>
          </p:cNvPr>
          <p:cNvSpPr>
            <a:spLocks noChangeArrowheads="1"/>
          </p:cNvSpPr>
          <p:nvPr/>
        </p:nvSpPr>
        <p:spPr bwMode="auto">
          <a:xfrm>
            <a:off x="447675" y="2462213"/>
            <a:ext cx="554038" cy="222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600" i="0">
                <a:effectLst>
                  <a:outerShdw blurRad="38100" dist="38100" dir="2700000" algn="tl">
                    <a:srgbClr val="C0C0C0"/>
                  </a:outerShdw>
                </a:effectLst>
                <a:latin typeface="Verdana" pitchFamily="34" charset="0"/>
              </a:rPr>
              <a:t>MC</a:t>
            </a:r>
          </a:p>
        </p:txBody>
      </p:sp>
      <p:sp>
        <p:nvSpPr>
          <p:cNvPr id="188424" name="Text Box 50">
            <a:extLst>
              <a:ext uri="{FF2B5EF4-FFF2-40B4-BE49-F238E27FC236}">
                <a16:creationId xmlns:a16="http://schemas.microsoft.com/office/drawing/2014/main" id="{F1D7FB93-517D-406D-95DA-FE6E088E2651}"/>
              </a:ext>
            </a:extLst>
          </p:cNvPr>
          <p:cNvSpPr txBox="1">
            <a:spLocks noChangeArrowheads="1"/>
          </p:cNvSpPr>
          <p:nvPr/>
        </p:nvSpPr>
        <p:spPr bwMode="auto">
          <a:xfrm>
            <a:off x="4656138" y="933450"/>
            <a:ext cx="19208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500"/>
              <a:t>(Ahorro de Energía)</a:t>
            </a:r>
          </a:p>
        </p:txBody>
      </p:sp>
      <p:pic>
        <p:nvPicPr>
          <p:cNvPr id="188425" name="Picture 52" descr="Contents">
            <a:extLst>
              <a:ext uri="{FF2B5EF4-FFF2-40B4-BE49-F238E27FC236}">
                <a16:creationId xmlns:a16="http://schemas.microsoft.com/office/drawing/2014/main" id="{4F366104-08CF-4BBE-8A44-6B4C064751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381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26" name="Line 59">
            <a:extLst>
              <a:ext uri="{FF2B5EF4-FFF2-40B4-BE49-F238E27FC236}">
                <a16:creationId xmlns:a16="http://schemas.microsoft.com/office/drawing/2014/main" id="{734E67E3-443C-4EF5-97C4-44225BA768BD}"/>
              </a:ext>
            </a:extLst>
          </p:cNvPr>
          <p:cNvSpPr>
            <a:spLocks noChangeShapeType="1"/>
          </p:cNvSpPr>
          <p:nvPr/>
        </p:nvSpPr>
        <p:spPr bwMode="auto">
          <a:xfrm>
            <a:off x="4657725" y="1990725"/>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8427" name="Line 61">
            <a:extLst>
              <a:ext uri="{FF2B5EF4-FFF2-40B4-BE49-F238E27FC236}">
                <a16:creationId xmlns:a16="http://schemas.microsoft.com/office/drawing/2014/main" id="{B67F2292-5404-40DF-A641-6698A7C539DA}"/>
              </a:ext>
            </a:extLst>
          </p:cNvPr>
          <p:cNvSpPr>
            <a:spLocks noChangeShapeType="1"/>
          </p:cNvSpPr>
          <p:nvPr/>
        </p:nvSpPr>
        <p:spPr bwMode="auto">
          <a:xfrm>
            <a:off x="644525" y="26781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8428" name="Line 64">
            <a:extLst>
              <a:ext uri="{FF2B5EF4-FFF2-40B4-BE49-F238E27FC236}">
                <a16:creationId xmlns:a16="http://schemas.microsoft.com/office/drawing/2014/main" id="{B9C403B4-EA7D-4387-A352-3DF90D7DB2CD}"/>
              </a:ext>
            </a:extLst>
          </p:cNvPr>
          <p:cNvSpPr>
            <a:spLocks noChangeShapeType="1"/>
          </p:cNvSpPr>
          <p:nvPr/>
        </p:nvSpPr>
        <p:spPr bwMode="auto">
          <a:xfrm>
            <a:off x="455613" y="248920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188429" name="Picture 66" descr="Contents">
            <a:extLst>
              <a:ext uri="{FF2B5EF4-FFF2-40B4-BE49-F238E27FC236}">
                <a16:creationId xmlns:a16="http://schemas.microsoft.com/office/drawing/2014/main" id="{D33B20FE-83CD-4E43-BF88-4A950ADBA2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055"/>
          <a:stretch>
            <a:fillRect/>
          </a:stretch>
        </p:blipFill>
        <p:spPr bwMode="auto">
          <a:xfrm>
            <a:off x="320675" y="517525"/>
            <a:ext cx="88233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67" name="Text Box 67">
            <a:extLst>
              <a:ext uri="{FF2B5EF4-FFF2-40B4-BE49-F238E27FC236}">
                <a16:creationId xmlns:a16="http://schemas.microsoft.com/office/drawing/2014/main" id="{66F57270-AB4F-4DC4-ACFF-58CCE3CFEEF6}"/>
              </a:ext>
            </a:extLst>
          </p:cNvPr>
          <p:cNvSpPr txBox="1">
            <a:spLocks noChangeArrowheads="1"/>
          </p:cNvSpPr>
          <p:nvPr/>
        </p:nvSpPr>
        <p:spPr bwMode="auto">
          <a:xfrm>
            <a:off x="263525" y="150813"/>
            <a:ext cx="5975350"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100" i="0">
                <a:solidFill>
                  <a:schemeClr val="accent2"/>
                </a:solidFill>
                <a:latin typeface="Arial" panose="020B0604020202020204" pitchFamily="34" charset="0"/>
              </a:rPr>
              <a:t>Economía Metabólica (EM)</a:t>
            </a:r>
          </a:p>
        </p:txBody>
      </p:sp>
      <p:sp>
        <p:nvSpPr>
          <p:cNvPr id="188431" name="Text Box 68">
            <a:extLst>
              <a:ext uri="{FF2B5EF4-FFF2-40B4-BE49-F238E27FC236}">
                <a16:creationId xmlns:a16="http://schemas.microsoft.com/office/drawing/2014/main" id="{B415A7FD-5592-49AC-9AEC-89348EF35ED2}"/>
              </a:ext>
            </a:extLst>
          </p:cNvPr>
          <p:cNvSpPr txBox="1">
            <a:spLocks noChangeArrowheads="1"/>
          </p:cNvSpPr>
          <p:nvPr/>
        </p:nvSpPr>
        <p:spPr bwMode="auto">
          <a:xfrm>
            <a:off x="3468688" y="990600"/>
            <a:ext cx="20955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800" i="0">
                <a:latin typeface="Arial" panose="020B0604020202020204" pitchFamily="34" charset="0"/>
              </a:rPr>
              <a:t>.</a:t>
            </a:r>
          </a:p>
        </p:txBody>
      </p:sp>
      <p:sp>
        <p:nvSpPr>
          <p:cNvPr id="188432" name="Freeform 69">
            <a:extLst>
              <a:ext uri="{FF2B5EF4-FFF2-40B4-BE49-F238E27FC236}">
                <a16:creationId xmlns:a16="http://schemas.microsoft.com/office/drawing/2014/main" id="{536F5F01-5FC1-4A69-9F41-E55443309CCD}"/>
              </a:ext>
            </a:extLst>
          </p:cNvPr>
          <p:cNvSpPr>
            <a:spLocks/>
          </p:cNvSpPr>
          <p:nvPr/>
        </p:nvSpPr>
        <p:spPr bwMode="auto">
          <a:xfrm>
            <a:off x="681038" y="2282825"/>
            <a:ext cx="3200400" cy="21431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09670" name="Rectangle 70">
            <a:extLst>
              <a:ext uri="{FF2B5EF4-FFF2-40B4-BE49-F238E27FC236}">
                <a16:creationId xmlns:a16="http://schemas.microsoft.com/office/drawing/2014/main" id="{973AB6BC-ED91-4A63-8C4E-5076A990F369}"/>
              </a:ext>
            </a:extLst>
          </p:cNvPr>
          <p:cNvSpPr>
            <a:spLocks noChangeArrowheads="1"/>
          </p:cNvSpPr>
          <p:nvPr/>
        </p:nvSpPr>
        <p:spPr bwMode="auto">
          <a:xfrm>
            <a:off x="430213" y="2884488"/>
            <a:ext cx="554037" cy="222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600" i="0">
                <a:effectLst>
                  <a:outerShdw blurRad="38100" dist="38100" dir="2700000" algn="tl">
                    <a:srgbClr val="C0C0C0"/>
                  </a:outerShdw>
                </a:effectLst>
                <a:latin typeface="Verdana" pitchFamily="34" charset="0"/>
              </a:rPr>
              <a:t>EM</a:t>
            </a:r>
          </a:p>
        </p:txBody>
      </p:sp>
      <p:sp>
        <p:nvSpPr>
          <p:cNvPr id="188434" name="Line 71">
            <a:extLst>
              <a:ext uri="{FF2B5EF4-FFF2-40B4-BE49-F238E27FC236}">
                <a16:creationId xmlns:a16="http://schemas.microsoft.com/office/drawing/2014/main" id="{3E91B0CE-0F1B-4AE0-97AD-678A52A8EE78}"/>
              </a:ext>
            </a:extLst>
          </p:cNvPr>
          <p:cNvSpPr>
            <a:spLocks noChangeShapeType="1"/>
          </p:cNvSpPr>
          <p:nvPr/>
        </p:nvSpPr>
        <p:spPr bwMode="auto">
          <a:xfrm flipV="1">
            <a:off x="438150" y="2886075"/>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8435" name="Line 73">
            <a:extLst>
              <a:ext uri="{FF2B5EF4-FFF2-40B4-BE49-F238E27FC236}">
                <a16:creationId xmlns:a16="http://schemas.microsoft.com/office/drawing/2014/main" id="{8146FD7A-E305-4E95-B33B-12C628A1BABF}"/>
              </a:ext>
            </a:extLst>
          </p:cNvPr>
          <p:cNvSpPr>
            <a:spLocks noChangeShapeType="1"/>
          </p:cNvSpPr>
          <p:nvPr/>
        </p:nvSpPr>
        <p:spPr bwMode="auto">
          <a:xfrm>
            <a:off x="4654550" y="2400300"/>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09674" name="Rectangle 74">
            <a:extLst>
              <a:ext uri="{FF2B5EF4-FFF2-40B4-BE49-F238E27FC236}">
                <a16:creationId xmlns:a16="http://schemas.microsoft.com/office/drawing/2014/main" id="{F1D218F9-D986-4671-AB8E-1CD7A259B082}"/>
              </a:ext>
            </a:extLst>
          </p:cNvPr>
          <p:cNvSpPr>
            <a:spLocks noChangeArrowheads="1"/>
          </p:cNvSpPr>
          <p:nvPr/>
        </p:nvSpPr>
        <p:spPr bwMode="auto">
          <a:xfrm>
            <a:off x="3327400" y="2571750"/>
            <a:ext cx="2827338" cy="2365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600" i="0">
                <a:effectLst>
                  <a:outerShdw blurRad="38100" dist="38100" dir="2700000" algn="tl">
                    <a:srgbClr val="C0C0C0"/>
                  </a:outerShdw>
                </a:effectLst>
                <a:latin typeface="Verdana" pitchFamily="34" charset="0"/>
              </a:rPr>
              <a:t>Factores Biomecánicos</a:t>
            </a:r>
          </a:p>
        </p:txBody>
      </p:sp>
      <p:sp>
        <p:nvSpPr>
          <p:cNvPr id="188437" name="Freeform 76">
            <a:extLst>
              <a:ext uri="{FF2B5EF4-FFF2-40B4-BE49-F238E27FC236}">
                <a16:creationId xmlns:a16="http://schemas.microsoft.com/office/drawing/2014/main" id="{471EC322-2648-440A-AE8B-D5B95129AE2F}"/>
              </a:ext>
            </a:extLst>
          </p:cNvPr>
          <p:cNvSpPr>
            <a:spLocks/>
          </p:cNvSpPr>
          <p:nvPr/>
        </p:nvSpPr>
        <p:spPr bwMode="auto">
          <a:xfrm>
            <a:off x="2092325" y="2795588"/>
            <a:ext cx="1347788" cy="4968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38" name="Freeform 78">
            <a:extLst>
              <a:ext uri="{FF2B5EF4-FFF2-40B4-BE49-F238E27FC236}">
                <a16:creationId xmlns:a16="http://schemas.microsoft.com/office/drawing/2014/main" id="{D49495F2-48A4-49DE-99CE-986336D9939C}"/>
              </a:ext>
            </a:extLst>
          </p:cNvPr>
          <p:cNvSpPr>
            <a:spLocks/>
          </p:cNvSpPr>
          <p:nvPr/>
        </p:nvSpPr>
        <p:spPr bwMode="auto">
          <a:xfrm flipH="1">
            <a:off x="6088063" y="2773363"/>
            <a:ext cx="493712" cy="21113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39" name="Freeform 79">
            <a:extLst>
              <a:ext uri="{FF2B5EF4-FFF2-40B4-BE49-F238E27FC236}">
                <a16:creationId xmlns:a16="http://schemas.microsoft.com/office/drawing/2014/main" id="{7C07FACB-6B02-4CC0-9093-C1F6694426A0}"/>
              </a:ext>
            </a:extLst>
          </p:cNvPr>
          <p:cNvSpPr>
            <a:spLocks/>
          </p:cNvSpPr>
          <p:nvPr/>
        </p:nvSpPr>
        <p:spPr bwMode="auto">
          <a:xfrm rot="10800000" flipV="1">
            <a:off x="2628900" y="2814638"/>
            <a:ext cx="866775" cy="18859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40" name="Text Box 80">
            <a:extLst>
              <a:ext uri="{FF2B5EF4-FFF2-40B4-BE49-F238E27FC236}">
                <a16:creationId xmlns:a16="http://schemas.microsoft.com/office/drawing/2014/main" id="{21143CE9-3E32-42A7-A275-F6844261E4FA}"/>
              </a:ext>
            </a:extLst>
          </p:cNvPr>
          <p:cNvSpPr txBox="1">
            <a:spLocks noChangeArrowheads="1"/>
          </p:cNvSpPr>
          <p:nvPr/>
        </p:nvSpPr>
        <p:spPr bwMode="auto">
          <a:xfrm>
            <a:off x="277813" y="3257550"/>
            <a:ext cx="1308100" cy="126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Grado de</a:t>
            </a:r>
          </a:p>
          <a:p>
            <a:pPr algn="ctr">
              <a:lnSpc>
                <a:spcPct val="80000"/>
              </a:lnSpc>
            </a:pPr>
            <a:r>
              <a:rPr lang="en-US" altLang="en-US" sz="1600" i="0">
                <a:latin typeface="Arial" panose="020B0604020202020204" pitchFamily="34" charset="0"/>
              </a:rPr>
              <a:t>Oscilación</a:t>
            </a:r>
          </a:p>
          <a:p>
            <a:pPr algn="ctr">
              <a:lnSpc>
                <a:spcPct val="80000"/>
              </a:lnSpc>
            </a:pPr>
            <a:r>
              <a:rPr lang="en-US" altLang="en-US" sz="1600" i="0">
                <a:latin typeface="Arial" panose="020B0604020202020204" pitchFamily="34" charset="0"/>
              </a:rPr>
              <a:t>Vertical</a:t>
            </a:r>
          </a:p>
          <a:p>
            <a:pPr algn="ctr">
              <a:lnSpc>
                <a:spcPct val="80000"/>
              </a:lnSpc>
            </a:pPr>
            <a:r>
              <a:rPr lang="en-US" altLang="en-US" sz="1600" i="0">
                <a:latin typeface="Arial" panose="020B0604020202020204" pitchFamily="34" charset="0"/>
              </a:rPr>
              <a:t>del</a:t>
            </a:r>
          </a:p>
          <a:p>
            <a:pPr algn="ctr">
              <a:lnSpc>
                <a:spcPct val="80000"/>
              </a:lnSpc>
            </a:pPr>
            <a:r>
              <a:rPr lang="en-US" altLang="en-US" sz="1600" i="0">
                <a:latin typeface="Arial" panose="020B0604020202020204" pitchFamily="34" charset="0"/>
              </a:rPr>
              <a:t>Centro de</a:t>
            </a:r>
          </a:p>
          <a:p>
            <a:pPr algn="ctr">
              <a:lnSpc>
                <a:spcPct val="80000"/>
              </a:lnSpc>
            </a:pPr>
            <a:r>
              <a:rPr lang="en-US" altLang="en-US" sz="1600" i="0">
                <a:latin typeface="Arial" panose="020B0604020202020204" pitchFamily="34" charset="0"/>
              </a:rPr>
              <a:t>Gravedad</a:t>
            </a:r>
            <a:endParaRPr lang="en-US" altLang="en-US" sz="1600">
              <a:latin typeface="Arial" panose="020B0604020202020204" pitchFamily="34" charset="0"/>
            </a:endParaRPr>
          </a:p>
        </p:txBody>
      </p:sp>
      <p:sp>
        <p:nvSpPr>
          <p:cNvPr id="188441" name="Text Box 81">
            <a:extLst>
              <a:ext uri="{FF2B5EF4-FFF2-40B4-BE49-F238E27FC236}">
                <a16:creationId xmlns:a16="http://schemas.microsoft.com/office/drawing/2014/main" id="{B6030F5D-49E9-41FD-AABD-F65BD3C18598}"/>
              </a:ext>
            </a:extLst>
          </p:cNvPr>
          <p:cNvSpPr txBox="1">
            <a:spLocks noChangeArrowheads="1"/>
          </p:cNvSpPr>
          <p:nvPr/>
        </p:nvSpPr>
        <p:spPr bwMode="auto">
          <a:xfrm>
            <a:off x="7148513" y="2733675"/>
            <a:ext cx="20129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Característiticas</a:t>
            </a:r>
          </a:p>
          <a:p>
            <a:pPr algn="ctr">
              <a:lnSpc>
                <a:spcPct val="80000"/>
              </a:lnSpc>
            </a:pPr>
            <a:r>
              <a:rPr lang="en-US" altLang="en-US" sz="1600" i="0">
                <a:latin typeface="Arial" panose="020B0604020202020204" pitchFamily="34" charset="0"/>
              </a:rPr>
              <a:t>Morfofuncionales</a:t>
            </a:r>
            <a:endParaRPr lang="en-US" altLang="en-US" sz="1600">
              <a:latin typeface="Arial" panose="020B0604020202020204" pitchFamily="34" charset="0"/>
            </a:endParaRPr>
          </a:p>
        </p:txBody>
      </p:sp>
      <p:sp>
        <p:nvSpPr>
          <p:cNvPr id="188442" name="Text Box 82">
            <a:extLst>
              <a:ext uri="{FF2B5EF4-FFF2-40B4-BE49-F238E27FC236}">
                <a16:creationId xmlns:a16="http://schemas.microsoft.com/office/drawing/2014/main" id="{1A9BBFBD-E055-4854-9B2E-B3FDAF13D779}"/>
              </a:ext>
            </a:extLst>
          </p:cNvPr>
          <p:cNvSpPr txBox="1">
            <a:spLocks noChangeArrowheads="1"/>
          </p:cNvSpPr>
          <p:nvPr/>
        </p:nvSpPr>
        <p:spPr bwMode="auto">
          <a:xfrm>
            <a:off x="1446213" y="3257550"/>
            <a:ext cx="1308100" cy="106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Fuerza Generada en la Fase de Despegue</a:t>
            </a:r>
            <a:endParaRPr lang="en-US" altLang="en-US" sz="1600">
              <a:latin typeface="Arial" panose="020B0604020202020204" pitchFamily="34" charset="0"/>
            </a:endParaRPr>
          </a:p>
        </p:txBody>
      </p:sp>
      <p:sp>
        <p:nvSpPr>
          <p:cNvPr id="188443" name="Text Box 83">
            <a:extLst>
              <a:ext uri="{FF2B5EF4-FFF2-40B4-BE49-F238E27FC236}">
                <a16:creationId xmlns:a16="http://schemas.microsoft.com/office/drawing/2014/main" id="{3DC7BA7C-1E8D-45C1-9870-9BC8A99623AA}"/>
              </a:ext>
            </a:extLst>
          </p:cNvPr>
          <p:cNvSpPr txBox="1">
            <a:spLocks noChangeArrowheads="1"/>
          </p:cNvSpPr>
          <p:nvPr/>
        </p:nvSpPr>
        <p:spPr bwMode="auto">
          <a:xfrm>
            <a:off x="1462088" y="4459288"/>
            <a:ext cx="13589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Pronación</a:t>
            </a:r>
          </a:p>
          <a:p>
            <a:pPr algn="ctr">
              <a:lnSpc>
                <a:spcPct val="80000"/>
              </a:lnSpc>
            </a:pPr>
            <a:r>
              <a:rPr lang="en-US" altLang="en-US" sz="1600" i="0">
                <a:latin typeface="Arial" panose="020B0604020202020204" pitchFamily="34" charset="0"/>
              </a:rPr>
              <a:t>Del Pie</a:t>
            </a:r>
            <a:endParaRPr lang="en-US" altLang="en-US" sz="1600">
              <a:latin typeface="Arial" panose="020B0604020202020204" pitchFamily="34" charset="0"/>
            </a:endParaRPr>
          </a:p>
        </p:txBody>
      </p:sp>
      <p:sp>
        <p:nvSpPr>
          <p:cNvPr id="188444" name="Freeform 84">
            <a:extLst>
              <a:ext uri="{FF2B5EF4-FFF2-40B4-BE49-F238E27FC236}">
                <a16:creationId xmlns:a16="http://schemas.microsoft.com/office/drawing/2014/main" id="{DF6CEB41-6D6C-4049-8088-8F21D2596EF4}"/>
              </a:ext>
            </a:extLst>
          </p:cNvPr>
          <p:cNvSpPr>
            <a:spLocks/>
          </p:cNvSpPr>
          <p:nvPr/>
        </p:nvSpPr>
        <p:spPr bwMode="auto">
          <a:xfrm rot="10800000" flipV="1">
            <a:off x="2657475" y="2832100"/>
            <a:ext cx="1016000" cy="2366963"/>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45" name="Text Box 85">
            <a:extLst>
              <a:ext uri="{FF2B5EF4-FFF2-40B4-BE49-F238E27FC236}">
                <a16:creationId xmlns:a16="http://schemas.microsoft.com/office/drawing/2014/main" id="{3681F2DA-C25D-45B0-B40A-C584B9BE416A}"/>
              </a:ext>
            </a:extLst>
          </p:cNvPr>
          <p:cNvSpPr txBox="1">
            <a:spLocks noChangeArrowheads="1"/>
          </p:cNvSpPr>
          <p:nvPr/>
        </p:nvSpPr>
        <p:spPr bwMode="auto">
          <a:xfrm>
            <a:off x="1492250" y="4970463"/>
            <a:ext cx="1358900"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Grado de</a:t>
            </a:r>
          </a:p>
          <a:p>
            <a:pPr algn="ctr">
              <a:lnSpc>
                <a:spcPct val="80000"/>
              </a:lnSpc>
            </a:pPr>
            <a:r>
              <a:rPr lang="en-US" altLang="en-US" sz="1600" i="0">
                <a:latin typeface="Arial" panose="020B0604020202020204" pitchFamily="34" charset="0"/>
              </a:rPr>
              <a:t>Inclinación del Tronco</a:t>
            </a:r>
            <a:endParaRPr lang="en-US" altLang="en-US" sz="1600">
              <a:latin typeface="Arial" panose="020B0604020202020204" pitchFamily="34" charset="0"/>
            </a:endParaRPr>
          </a:p>
        </p:txBody>
      </p:sp>
      <p:sp>
        <p:nvSpPr>
          <p:cNvPr id="188446" name="Freeform 86">
            <a:extLst>
              <a:ext uri="{FF2B5EF4-FFF2-40B4-BE49-F238E27FC236}">
                <a16:creationId xmlns:a16="http://schemas.microsoft.com/office/drawing/2014/main" id="{F82A9DC3-D165-4849-98AB-07543E6BD583}"/>
              </a:ext>
            </a:extLst>
          </p:cNvPr>
          <p:cNvSpPr>
            <a:spLocks/>
          </p:cNvSpPr>
          <p:nvPr/>
        </p:nvSpPr>
        <p:spPr bwMode="auto">
          <a:xfrm rot="10800000" flipV="1">
            <a:off x="1425575" y="2830513"/>
            <a:ext cx="2660650" cy="343058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47" name="Text Box 87">
            <a:extLst>
              <a:ext uri="{FF2B5EF4-FFF2-40B4-BE49-F238E27FC236}">
                <a16:creationId xmlns:a16="http://schemas.microsoft.com/office/drawing/2014/main" id="{E2E75405-1630-4836-86E9-A24439300B10}"/>
              </a:ext>
            </a:extLst>
          </p:cNvPr>
          <p:cNvSpPr txBox="1">
            <a:spLocks noChangeArrowheads="1"/>
          </p:cNvSpPr>
          <p:nvPr/>
        </p:nvSpPr>
        <p:spPr bwMode="auto">
          <a:xfrm>
            <a:off x="279400" y="5805488"/>
            <a:ext cx="1358900"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Grado de</a:t>
            </a:r>
          </a:p>
          <a:p>
            <a:pPr algn="ctr">
              <a:lnSpc>
                <a:spcPct val="80000"/>
              </a:lnSpc>
            </a:pPr>
            <a:r>
              <a:rPr lang="en-US" altLang="en-US" sz="1600" i="0">
                <a:latin typeface="Arial" panose="020B0604020202020204" pitchFamily="34" charset="0"/>
              </a:rPr>
              <a:t>Flexión Plantar al Despegue</a:t>
            </a:r>
            <a:endParaRPr lang="en-US" altLang="en-US" sz="1600">
              <a:latin typeface="Arial" panose="020B0604020202020204" pitchFamily="34" charset="0"/>
            </a:endParaRPr>
          </a:p>
        </p:txBody>
      </p:sp>
      <p:sp>
        <p:nvSpPr>
          <p:cNvPr id="188448" name="Freeform 88">
            <a:extLst>
              <a:ext uri="{FF2B5EF4-FFF2-40B4-BE49-F238E27FC236}">
                <a16:creationId xmlns:a16="http://schemas.microsoft.com/office/drawing/2014/main" id="{275CFD64-B5F6-424B-A069-53BC24B1EE39}"/>
              </a:ext>
            </a:extLst>
          </p:cNvPr>
          <p:cNvSpPr>
            <a:spLocks/>
          </p:cNvSpPr>
          <p:nvPr/>
        </p:nvSpPr>
        <p:spPr bwMode="auto">
          <a:xfrm>
            <a:off x="976313" y="2520950"/>
            <a:ext cx="2520950" cy="814388"/>
          </a:xfrm>
          <a:custGeom>
            <a:avLst/>
            <a:gdLst>
              <a:gd name="T0" fmla="*/ 2147483647 w 1588"/>
              <a:gd name="T1" fmla="*/ 2147483647 h 513"/>
              <a:gd name="T2" fmla="*/ 2147483647 w 1588"/>
              <a:gd name="T3" fmla="*/ 0 h 513"/>
              <a:gd name="T4" fmla="*/ 0 w 1588"/>
              <a:gd name="T5" fmla="*/ 0 h 513"/>
              <a:gd name="T6" fmla="*/ 0 w 1588"/>
              <a:gd name="T7" fmla="*/ 2147483647 h 513"/>
              <a:gd name="T8" fmla="*/ 0 60000 65536"/>
              <a:gd name="T9" fmla="*/ 0 60000 65536"/>
              <a:gd name="T10" fmla="*/ 0 60000 65536"/>
              <a:gd name="T11" fmla="*/ 0 60000 65536"/>
              <a:gd name="T12" fmla="*/ 0 w 1588"/>
              <a:gd name="T13" fmla="*/ 0 h 513"/>
              <a:gd name="T14" fmla="*/ 1588 w 1588"/>
              <a:gd name="T15" fmla="*/ 513 h 513"/>
            </a:gdLst>
            <a:ahLst/>
            <a:cxnLst>
              <a:cxn ang="T8">
                <a:pos x="T0" y="T1"/>
              </a:cxn>
              <a:cxn ang="T9">
                <a:pos x="T2" y="T3"/>
              </a:cxn>
              <a:cxn ang="T10">
                <a:pos x="T4" y="T5"/>
              </a:cxn>
              <a:cxn ang="T11">
                <a:pos x="T6" y="T7"/>
              </a:cxn>
            </a:cxnLst>
            <a:rect l="T12" t="T13" r="T14" b="T15"/>
            <a:pathLst>
              <a:path w="1588" h="513">
                <a:moveTo>
                  <a:pt x="1588" y="54"/>
                </a:moveTo>
                <a:lnTo>
                  <a:pt x="1588" y="0"/>
                </a:lnTo>
                <a:lnTo>
                  <a:pt x="0" y="0"/>
                </a:lnTo>
                <a:lnTo>
                  <a:pt x="0" y="513"/>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49" name="Freeform 89">
            <a:extLst>
              <a:ext uri="{FF2B5EF4-FFF2-40B4-BE49-F238E27FC236}">
                <a16:creationId xmlns:a16="http://schemas.microsoft.com/office/drawing/2014/main" id="{C986B52C-F304-4C3F-8556-0DB3CDB365D7}"/>
              </a:ext>
            </a:extLst>
          </p:cNvPr>
          <p:cNvSpPr>
            <a:spLocks/>
          </p:cNvSpPr>
          <p:nvPr/>
        </p:nvSpPr>
        <p:spPr bwMode="auto">
          <a:xfrm>
            <a:off x="901700" y="2667000"/>
            <a:ext cx="2520950" cy="2100263"/>
          </a:xfrm>
          <a:custGeom>
            <a:avLst/>
            <a:gdLst>
              <a:gd name="T0" fmla="*/ 2147483647 w 1557"/>
              <a:gd name="T1" fmla="*/ 2147483647 h 1448"/>
              <a:gd name="T2" fmla="*/ 2147483647 w 1557"/>
              <a:gd name="T3" fmla="*/ 0 h 1448"/>
              <a:gd name="T4" fmla="*/ 2147483647 w 1557"/>
              <a:gd name="T5" fmla="*/ 2147483647 h 1448"/>
              <a:gd name="T6" fmla="*/ 0 w 1557"/>
              <a:gd name="T7" fmla="*/ 2147483647 h 1448"/>
              <a:gd name="T8" fmla="*/ 0 w 1557"/>
              <a:gd name="T9" fmla="*/ 2147483647 h 1448"/>
              <a:gd name="T10" fmla="*/ 0 60000 65536"/>
              <a:gd name="T11" fmla="*/ 0 60000 65536"/>
              <a:gd name="T12" fmla="*/ 0 60000 65536"/>
              <a:gd name="T13" fmla="*/ 0 60000 65536"/>
              <a:gd name="T14" fmla="*/ 0 60000 65536"/>
              <a:gd name="T15" fmla="*/ 0 w 1557"/>
              <a:gd name="T16" fmla="*/ 0 h 1448"/>
              <a:gd name="T17" fmla="*/ 1557 w 1557"/>
              <a:gd name="T18" fmla="*/ 1448 h 1448"/>
            </a:gdLst>
            <a:ahLst/>
            <a:cxnLst>
              <a:cxn ang="T10">
                <a:pos x="T0" y="T1"/>
              </a:cxn>
              <a:cxn ang="T11">
                <a:pos x="T2" y="T3"/>
              </a:cxn>
              <a:cxn ang="T12">
                <a:pos x="T4" y="T5"/>
              </a:cxn>
              <a:cxn ang="T13">
                <a:pos x="T6" y="T7"/>
              </a:cxn>
              <a:cxn ang="T14">
                <a:pos x="T8" y="T9"/>
              </a:cxn>
            </a:cxnLst>
            <a:rect l="T15" t="T16" r="T17" b="T18"/>
            <a:pathLst>
              <a:path w="1557" h="1448">
                <a:moveTo>
                  <a:pt x="1557" y="8"/>
                </a:moveTo>
                <a:lnTo>
                  <a:pt x="366" y="0"/>
                </a:lnTo>
                <a:lnTo>
                  <a:pt x="366" y="1293"/>
                </a:lnTo>
                <a:lnTo>
                  <a:pt x="0" y="1293"/>
                </a:lnTo>
                <a:lnTo>
                  <a:pt x="0" y="1448"/>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50" name="Text Box 90">
            <a:extLst>
              <a:ext uri="{FF2B5EF4-FFF2-40B4-BE49-F238E27FC236}">
                <a16:creationId xmlns:a16="http://schemas.microsoft.com/office/drawing/2014/main" id="{5B3859E1-563F-457C-BCD9-21D4779AA297}"/>
              </a:ext>
            </a:extLst>
          </p:cNvPr>
          <p:cNvSpPr txBox="1">
            <a:spLocks noChangeArrowheads="1"/>
          </p:cNvSpPr>
          <p:nvPr/>
        </p:nvSpPr>
        <p:spPr bwMode="auto">
          <a:xfrm>
            <a:off x="319088" y="4703763"/>
            <a:ext cx="1308100" cy="106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Grado de</a:t>
            </a:r>
          </a:p>
          <a:p>
            <a:pPr algn="ctr">
              <a:lnSpc>
                <a:spcPct val="80000"/>
              </a:lnSpc>
            </a:pPr>
            <a:r>
              <a:rPr lang="en-US" altLang="en-US" sz="1600" i="0">
                <a:latin typeface="Arial" panose="020B0604020202020204" pitchFamily="34" charset="0"/>
              </a:rPr>
              <a:t>Extensión de la Rodilla al Despegue</a:t>
            </a:r>
            <a:endParaRPr lang="en-US" altLang="en-US" sz="1600">
              <a:latin typeface="Arial" panose="020B0604020202020204" pitchFamily="34" charset="0"/>
            </a:endParaRPr>
          </a:p>
        </p:txBody>
      </p:sp>
      <p:sp>
        <p:nvSpPr>
          <p:cNvPr id="188451" name="Freeform 91">
            <a:extLst>
              <a:ext uri="{FF2B5EF4-FFF2-40B4-BE49-F238E27FC236}">
                <a16:creationId xmlns:a16="http://schemas.microsoft.com/office/drawing/2014/main" id="{ACB01076-BADF-426C-BF9D-5D7A7DDD1649}"/>
              </a:ext>
            </a:extLst>
          </p:cNvPr>
          <p:cNvSpPr>
            <a:spLocks/>
          </p:cNvSpPr>
          <p:nvPr/>
        </p:nvSpPr>
        <p:spPr bwMode="auto">
          <a:xfrm rot="10800000" flipV="1">
            <a:off x="3402013" y="2830513"/>
            <a:ext cx="881062" cy="370363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52" name="Text Box 92">
            <a:extLst>
              <a:ext uri="{FF2B5EF4-FFF2-40B4-BE49-F238E27FC236}">
                <a16:creationId xmlns:a16="http://schemas.microsoft.com/office/drawing/2014/main" id="{0A11618C-109C-471B-B77A-B46173F08C8C}"/>
              </a:ext>
            </a:extLst>
          </p:cNvPr>
          <p:cNvSpPr txBox="1">
            <a:spLocks noChangeArrowheads="1"/>
          </p:cNvSpPr>
          <p:nvPr/>
        </p:nvSpPr>
        <p:spPr bwMode="auto">
          <a:xfrm>
            <a:off x="1503363" y="6308725"/>
            <a:ext cx="2049462"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Velocidad de</a:t>
            </a:r>
          </a:p>
          <a:p>
            <a:pPr algn="ctr">
              <a:lnSpc>
                <a:spcPct val="80000"/>
              </a:lnSpc>
            </a:pPr>
            <a:r>
              <a:rPr lang="en-US" altLang="en-US" sz="1600" i="0">
                <a:latin typeface="Arial" panose="020B0604020202020204" pitchFamily="34" charset="0"/>
              </a:rPr>
              <a:t>La Flexión Plantar</a:t>
            </a:r>
            <a:endParaRPr lang="en-US" altLang="en-US" sz="1600">
              <a:latin typeface="Arial" panose="020B0604020202020204" pitchFamily="34" charset="0"/>
            </a:endParaRPr>
          </a:p>
        </p:txBody>
      </p:sp>
      <p:sp>
        <p:nvSpPr>
          <p:cNvPr id="188453" name="Freeform 93">
            <a:extLst>
              <a:ext uri="{FF2B5EF4-FFF2-40B4-BE49-F238E27FC236}">
                <a16:creationId xmlns:a16="http://schemas.microsoft.com/office/drawing/2014/main" id="{063FA515-12CB-4A9D-806F-5EB48C37AA1C}"/>
              </a:ext>
            </a:extLst>
          </p:cNvPr>
          <p:cNvSpPr>
            <a:spLocks/>
          </p:cNvSpPr>
          <p:nvPr/>
        </p:nvSpPr>
        <p:spPr bwMode="auto">
          <a:xfrm rot="10800000" flipV="1">
            <a:off x="3048000" y="2833688"/>
            <a:ext cx="842963" cy="30353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54" name="Text Box 94">
            <a:extLst>
              <a:ext uri="{FF2B5EF4-FFF2-40B4-BE49-F238E27FC236}">
                <a16:creationId xmlns:a16="http://schemas.microsoft.com/office/drawing/2014/main" id="{689845B2-1FD6-4C1F-96DB-8C45C9AFEBA9}"/>
              </a:ext>
            </a:extLst>
          </p:cNvPr>
          <p:cNvSpPr txBox="1">
            <a:spLocks noChangeArrowheads="1"/>
          </p:cNvSpPr>
          <p:nvPr/>
        </p:nvSpPr>
        <p:spPr bwMode="auto">
          <a:xfrm>
            <a:off x="1490663" y="5680075"/>
            <a:ext cx="17272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Amplitud de</a:t>
            </a:r>
          </a:p>
          <a:p>
            <a:pPr algn="ctr">
              <a:lnSpc>
                <a:spcPct val="80000"/>
              </a:lnSpc>
            </a:pPr>
            <a:r>
              <a:rPr lang="en-US" altLang="en-US" sz="1600" i="0">
                <a:latin typeface="Arial" panose="020B0604020202020204" pitchFamily="34" charset="0"/>
              </a:rPr>
              <a:t>Mov.de Brazos</a:t>
            </a:r>
            <a:endParaRPr lang="en-US" altLang="en-US" sz="1600">
              <a:latin typeface="Arial" panose="020B0604020202020204" pitchFamily="34" charset="0"/>
            </a:endParaRPr>
          </a:p>
        </p:txBody>
      </p:sp>
      <p:sp>
        <p:nvSpPr>
          <p:cNvPr id="188455" name="Text Box 95">
            <a:extLst>
              <a:ext uri="{FF2B5EF4-FFF2-40B4-BE49-F238E27FC236}">
                <a16:creationId xmlns:a16="http://schemas.microsoft.com/office/drawing/2014/main" id="{3616F88D-5995-4D7D-BF7A-D82BBAC561F8}"/>
              </a:ext>
            </a:extLst>
          </p:cNvPr>
          <p:cNvSpPr txBox="1">
            <a:spLocks noChangeArrowheads="1"/>
          </p:cNvSpPr>
          <p:nvPr/>
        </p:nvSpPr>
        <p:spPr bwMode="auto">
          <a:xfrm>
            <a:off x="5875338" y="2897188"/>
            <a:ext cx="1457325" cy="126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Fuerza Generada dado el Componente Vertical del Terreno</a:t>
            </a:r>
            <a:endParaRPr lang="en-US" altLang="en-US" sz="1600">
              <a:latin typeface="Arial" panose="020B0604020202020204" pitchFamily="34" charset="0"/>
            </a:endParaRPr>
          </a:p>
        </p:txBody>
      </p:sp>
      <p:sp>
        <p:nvSpPr>
          <p:cNvPr id="188456" name="Freeform 96">
            <a:extLst>
              <a:ext uri="{FF2B5EF4-FFF2-40B4-BE49-F238E27FC236}">
                <a16:creationId xmlns:a16="http://schemas.microsoft.com/office/drawing/2014/main" id="{4248BAFC-72E9-421F-BDD4-10635049313B}"/>
              </a:ext>
            </a:extLst>
          </p:cNvPr>
          <p:cNvSpPr>
            <a:spLocks/>
          </p:cNvSpPr>
          <p:nvPr/>
        </p:nvSpPr>
        <p:spPr bwMode="auto">
          <a:xfrm flipH="1">
            <a:off x="5948363" y="2538413"/>
            <a:ext cx="2298700" cy="257175"/>
          </a:xfrm>
          <a:custGeom>
            <a:avLst/>
            <a:gdLst>
              <a:gd name="T0" fmla="*/ 2147483647 w 1588"/>
              <a:gd name="T1" fmla="*/ 2147483647 h 513"/>
              <a:gd name="T2" fmla="*/ 2147483647 w 1588"/>
              <a:gd name="T3" fmla="*/ 0 h 513"/>
              <a:gd name="T4" fmla="*/ 0 w 1588"/>
              <a:gd name="T5" fmla="*/ 0 h 513"/>
              <a:gd name="T6" fmla="*/ 0 w 1588"/>
              <a:gd name="T7" fmla="*/ 2147483647 h 513"/>
              <a:gd name="T8" fmla="*/ 0 60000 65536"/>
              <a:gd name="T9" fmla="*/ 0 60000 65536"/>
              <a:gd name="T10" fmla="*/ 0 60000 65536"/>
              <a:gd name="T11" fmla="*/ 0 60000 65536"/>
              <a:gd name="T12" fmla="*/ 0 w 1588"/>
              <a:gd name="T13" fmla="*/ 0 h 513"/>
              <a:gd name="T14" fmla="*/ 1588 w 1588"/>
              <a:gd name="T15" fmla="*/ 513 h 513"/>
            </a:gdLst>
            <a:ahLst/>
            <a:cxnLst>
              <a:cxn ang="T8">
                <a:pos x="T0" y="T1"/>
              </a:cxn>
              <a:cxn ang="T9">
                <a:pos x="T2" y="T3"/>
              </a:cxn>
              <a:cxn ang="T10">
                <a:pos x="T4" y="T5"/>
              </a:cxn>
              <a:cxn ang="T11">
                <a:pos x="T6" y="T7"/>
              </a:cxn>
            </a:cxnLst>
            <a:rect l="T12" t="T13" r="T14" b="T15"/>
            <a:pathLst>
              <a:path w="1588" h="513">
                <a:moveTo>
                  <a:pt x="1588" y="54"/>
                </a:moveTo>
                <a:lnTo>
                  <a:pt x="1588" y="0"/>
                </a:lnTo>
                <a:lnTo>
                  <a:pt x="0" y="0"/>
                </a:lnTo>
                <a:lnTo>
                  <a:pt x="0" y="513"/>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57" name="Freeform 99">
            <a:extLst>
              <a:ext uri="{FF2B5EF4-FFF2-40B4-BE49-F238E27FC236}">
                <a16:creationId xmlns:a16="http://schemas.microsoft.com/office/drawing/2014/main" id="{60901C7D-10CE-4A93-A47F-844B72C6F4BC}"/>
              </a:ext>
            </a:extLst>
          </p:cNvPr>
          <p:cNvSpPr>
            <a:spLocks/>
          </p:cNvSpPr>
          <p:nvPr/>
        </p:nvSpPr>
        <p:spPr bwMode="auto">
          <a:xfrm>
            <a:off x="6103938" y="2667000"/>
            <a:ext cx="2100262" cy="852488"/>
          </a:xfrm>
          <a:custGeom>
            <a:avLst/>
            <a:gdLst>
              <a:gd name="T0" fmla="*/ 0 w 1401"/>
              <a:gd name="T1" fmla="*/ 0 h 748"/>
              <a:gd name="T2" fmla="*/ 2147483647 w 1401"/>
              <a:gd name="T3" fmla="*/ 0 h 748"/>
              <a:gd name="T4" fmla="*/ 2147483647 w 1401"/>
              <a:gd name="T5" fmla="*/ 2147483647 h 748"/>
              <a:gd name="T6" fmla="*/ 2147483647 w 1401"/>
              <a:gd name="T7" fmla="*/ 2147483647 h 748"/>
              <a:gd name="T8" fmla="*/ 2147483647 w 1401"/>
              <a:gd name="T9" fmla="*/ 2147483647 h 748"/>
              <a:gd name="T10" fmla="*/ 0 60000 65536"/>
              <a:gd name="T11" fmla="*/ 0 60000 65536"/>
              <a:gd name="T12" fmla="*/ 0 60000 65536"/>
              <a:gd name="T13" fmla="*/ 0 60000 65536"/>
              <a:gd name="T14" fmla="*/ 0 60000 65536"/>
              <a:gd name="T15" fmla="*/ 0 w 1401"/>
              <a:gd name="T16" fmla="*/ 0 h 748"/>
              <a:gd name="T17" fmla="*/ 1401 w 1401"/>
              <a:gd name="T18" fmla="*/ 748 h 748"/>
            </a:gdLst>
            <a:ahLst/>
            <a:cxnLst>
              <a:cxn ang="T10">
                <a:pos x="T0" y="T1"/>
              </a:cxn>
              <a:cxn ang="T11">
                <a:pos x="T2" y="T3"/>
              </a:cxn>
              <a:cxn ang="T12">
                <a:pos x="T4" y="T5"/>
              </a:cxn>
              <a:cxn ang="T13">
                <a:pos x="T6" y="T7"/>
              </a:cxn>
              <a:cxn ang="T14">
                <a:pos x="T8" y="T9"/>
              </a:cxn>
            </a:cxnLst>
            <a:rect l="T15" t="T16" r="T17" b="T18"/>
            <a:pathLst>
              <a:path w="1401" h="748">
                <a:moveTo>
                  <a:pt x="0" y="0"/>
                </a:moveTo>
                <a:lnTo>
                  <a:pt x="740" y="0"/>
                </a:lnTo>
                <a:lnTo>
                  <a:pt x="740" y="584"/>
                </a:lnTo>
                <a:lnTo>
                  <a:pt x="1401" y="584"/>
                </a:lnTo>
                <a:lnTo>
                  <a:pt x="1401" y="748"/>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58" name="Text Box 100">
            <a:extLst>
              <a:ext uri="{FF2B5EF4-FFF2-40B4-BE49-F238E27FC236}">
                <a16:creationId xmlns:a16="http://schemas.microsoft.com/office/drawing/2014/main" id="{1F58C04F-92F6-4869-B1A6-CCF6626B9AD2}"/>
              </a:ext>
            </a:extLst>
          </p:cNvPr>
          <p:cNvSpPr txBox="1">
            <a:spLocks noChangeArrowheads="1"/>
          </p:cNvSpPr>
          <p:nvPr/>
        </p:nvSpPr>
        <p:spPr bwMode="auto">
          <a:xfrm>
            <a:off x="7488238" y="3427413"/>
            <a:ext cx="1457325" cy="165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La Posición del Músculo con Respecto a la Vertical durante la Extensión de la Cadera</a:t>
            </a:r>
            <a:endParaRPr lang="en-US" altLang="en-US" sz="1600">
              <a:latin typeface="Arial" panose="020B0604020202020204" pitchFamily="34" charset="0"/>
            </a:endParaRPr>
          </a:p>
        </p:txBody>
      </p:sp>
      <p:sp>
        <p:nvSpPr>
          <p:cNvPr id="188459" name="Freeform 101">
            <a:extLst>
              <a:ext uri="{FF2B5EF4-FFF2-40B4-BE49-F238E27FC236}">
                <a16:creationId xmlns:a16="http://schemas.microsoft.com/office/drawing/2014/main" id="{77487BF8-3528-4943-91F4-82D1B1EC0BFC}"/>
              </a:ext>
            </a:extLst>
          </p:cNvPr>
          <p:cNvSpPr>
            <a:spLocks/>
          </p:cNvSpPr>
          <p:nvPr/>
        </p:nvSpPr>
        <p:spPr bwMode="auto">
          <a:xfrm rot="10800000" flipH="1" flipV="1">
            <a:off x="5795963" y="2806700"/>
            <a:ext cx="350837" cy="17240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60" name="Text Box 102">
            <a:extLst>
              <a:ext uri="{FF2B5EF4-FFF2-40B4-BE49-F238E27FC236}">
                <a16:creationId xmlns:a16="http://schemas.microsoft.com/office/drawing/2014/main" id="{A38E8B07-4B91-4A36-B9B9-859A0A1A29B2}"/>
              </a:ext>
            </a:extLst>
          </p:cNvPr>
          <p:cNvSpPr txBox="1">
            <a:spLocks noChangeArrowheads="1"/>
          </p:cNvSpPr>
          <p:nvPr/>
        </p:nvSpPr>
        <p:spPr bwMode="auto">
          <a:xfrm>
            <a:off x="5956300" y="4211638"/>
            <a:ext cx="1630363"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El Índice de Impacto que Ejerce el Pie contra el suelo</a:t>
            </a:r>
            <a:endParaRPr lang="en-US" altLang="en-US" sz="1600">
              <a:latin typeface="Arial" panose="020B0604020202020204" pitchFamily="34" charset="0"/>
            </a:endParaRPr>
          </a:p>
        </p:txBody>
      </p:sp>
      <p:sp>
        <p:nvSpPr>
          <p:cNvPr id="188461" name="Freeform 103">
            <a:extLst>
              <a:ext uri="{FF2B5EF4-FFF2-40B4-BE49-F238E27FC236}">
                <a16:creationId xmlns:a16="http://schemas.microsoft.com/office/drawing/2014/main" id="{9D9E52ED-2B1F-49A9-9BF3-62B60E42BA86}"/>
              </a:ext>
            </a:extLst>
          </p:cNvPr>
          <p:cNvSpPr>
            <a:spLocks/>
          </p:cNvSpPr>
          <p:nvPr/>
        </p:nvSpPr>
        <p:spPr bwMode="auto">
          <a:xfrm rot="10800000" flipH="1" flipV="1">
            <a:off x="5540375" y="2822575"/>
            <a:ext cx="647700" cy="26162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62" name="Text Box 104">
            <a:extLst>
              <a:ext uri="{FF2B5EF4-FFF2-40B4-BE49-F238E27FC236}">
                <a16:creationId xmlns:a16="http://schemas.microsoft.com/office/drawing/2014/main" id="{B16F9A98-0A1D-4E11-B5BB-281CAB4A646D}"/>
              </a:ext>
            </a:extLst>
          </p:cNvPr>
          <p:cNvSpPr txBox="1">
            <a:spLocks noChangeArrowheads="1"/>
          </p:cNvSpPr>
          <p:nvPr/>
        </p:nvSpPr>
        <p:spPr bwMode="auto">
          <a:xfrm>
            <a:off x="5748338" y="5122863"/>
            <a:ext cx="3224212"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Composición de la Suela Media de la Zapatilla de Correr</a:t>
            </a:r>
            <a:endParaRPr lang="en-US" altLang="en-US" sz="1600">
              <a:latin typeface="Arial" panose="020B0604020202020204" pitchFamily="34" charset="0"/>
            </a:endParaRPr>
          </a:p>
        </p:txBody>
      </p:sp>
      <p:sp>
        <p:nvSpPr>
          <p:cNvPr id="188463" name="Freeform 105">
            <a:extLst>
              <a:ext uri="{FF2B5EF4-FFF2-40B4-BE49-F238E27FC236}">
                <a16:creationId xmlns:a16="http://schemas.microsoft.com/office/drawing/2014/main" id="{9678191F-B9A1-428C-B8A7-2D10F7F7ED75}"/>
              </a:ext>
            </a:extLst>
          </p:cNvPr>
          <p:cNvSpPr>
            <a:spLocks/>
          </p:cNvSpPr>
          <p:nvPr/>
        </p:nvSpPr>
        <p:spPr bwMode="auto">
          <a:xfrm rot="10800000" flipH="1" flipV="1">
            <a:off x="5283200" y="2814638"/>
            <a:ext cx="1808163" cy="29464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64" name="Text Box 106">
            <a:extLst>
              <a:ext uri="{FF2B5EF4-FFF2-40B4-BE49-F238E27FC236}">
                <a16:creationId xmlns:a16="http://schemas.microsoft.com/office/drawing/2014/main" id="{0C8A3D4E-0BED-4483-B864-AEEBCDDC060C}"/>
              </a:ext>
            </a:extLst>
          </p:cNvPr>
          <p:cNvSpPr txBox="1">
            <a:spLocks noChangeArrowheads="1"/>
          </p:cNvSpPr>
          <p:nvPr/>
        </p:nvSpPr>
        <p:spPr bwMode="auto">
          <a:xfrm>
            <a:off x="6940550" y="5618163"/>
            <a:ext cx="2233613"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Peso de la Zapatilla</a:t>
            </a:r>
            <a:endParaRPr lang="en-US" altLang="en-US" sz="1600">
              <a:latin typeface="Arial" panose="020B0604020202020204" pitchFamily="34" charset="0"/>
            </a:endParaRPr>
          </a:p>
        </p:txBody>
      </p:sp>
      <p:sp>
        <p:nvSpPr>
          <p:cNvPr id="188465" name="Freeform 109">
            <a:extLst>
              <a:ext uri="{FF2B5EF4-FFF2-40B4-BE49-F238E27FC236}">
                <a16:creationId xmlns:a16="http://schemas.microsoft.com/office/drawing/2014/main" id="{D18D3240-927E-4217-8FE2-C9BBA709ADC5}"/>
              </a:ext>
            </a:extLst>
          </p:cNvPr>
          <p:cNvSpPr>
            <a:spLocks/>
          </p:cNvSpPr>
          <p:nvPr/>
        </p:nvSpPr>
        <p:spPr bwMode="auto">
          <a:xfrm rot="10800000" flipH="1" flipV="1">
            <a:off x="5051425" y="2814638"/>
            <a:ext cx="2093913" cy="32194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66" name="Text Box 110">
            <a:extLst>
              <a:ext uri="{FF2B5EF4-FFF2-40B4-BE49-F238E27FC236}">
                <a16:creationId xmlns:a16="http://schemas.microsoft.com/office/drawing/2014/main" id="{3FEED93E-7AE9-47C5-8FC9-C10DFF6C0CE2}"/>
              </a:ext>
            </a:extLst>
          </p:cNvPr>
          <p:cNvSpPr txBox="1">
            <a:spLocks noChangeArrowheads="1"/>
          </p:cNvSpPr>
          <p:nvPr/>
        </p:nvSpPr>
        <p:spPr bwMode="auto">
          <a:xfrm>
            <a:off x="7021513" y="5902325"/>
            <a:ext cx="212248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Tipo  de Superficie</a:t>
            </a:r>
            <a:endParaRPr lang="en-US" altLang="en-US" sz="1600">
              <a:latin typeface="Arial" panose="020B0604020202020204" pitchFamily="34" charset="0"/>
            </a:endParaRPr>
          </a:p>
        </p:txBody>
      </p:sp>
      <p:sp>
        <p:nvSpPr>
          <p:cNvPr id="188467" name="Freeform 111">
            <a:extLst>
              <a:ext uri="{FF2B5EF4-FFF2-40B4-BE49-F238E27FC236}">
                <a16:creationId xmlns:a16="http://schemas.microsoft.com/office/drawing/2014/main" id="{C42A569C-A5CC-47A7-BD9E-B8B13A647EE6}"/>
              </a:ext>
            </a:extLst>
          </p:cNvPr>
          <p:cNvSpPr>
            <a:spLocks/>
          </p:cNvSpPr>
          <p:nvPr/>
        </p:nvSpPr>
        <p:spPr bwMode="auto">
          <a:xfrm rot="10800000" flipH="1" flipV="1">
            <a:off x="4822825" y="2789238"/>
            <a:ext cx="895350" cy="35020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68" name="Text Box 112">
            <a:extLst>
              <a:ext uri="{FF2B5EF4-FFF2-40B4-BE49-F238E27FC236}">
                <a16:creationId xmlns:a16="http://schemas.microsoft.com/office/drawing/2014/main" id="{A48F49B6-152A-4F81-9341-9B6E3C2C5AD7}"/>
              </a:ext>
            </a:extLst>
          </p:cNvPr>
          <p:cNvSpPr txBox="1">
            <a:spLocks noChangeArrowheads="1"/>
          </p:cNvSpPr>
          <p:nvPr/>
        </p:nvSpPr>
        <p:spPr bwMode="auto">
          <a:xfrm>
            <a:off x="5513388" y="6178550"/>
            <a:ext cx="366553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Grado de Inclinación del Terreno</a:t>
            </a:r>
            <a:endParaRPr lang="en-US" altLang="en-US" sz="1600">
              <a:latin typeface="Arial" panose="020B0604020202020204" pitchFamily="34" charset="0"/>
            </a:endParaRPr>
          </a:p>
        </p:txBody>
      </p:sp>
      <p:sp>
        <p:nvSpPr>
          <p:cNvPr id="188469" name="Freeform 113">
            <a:extLst>
              <a:ext uri="{FF2B5EF4-FFF2-40B4-BE49-F238E27FC236}">
                <a16:creationId xmlns:a16="http://schemas.microsoft.com/office/drawing/2014/main" id="{4AB00518-7545-4011-8A7B-24649A6BF616}"/>
              </a:ext>
            </a:extLst>
          </p:cNvPr>
          <p:cNvSpPr>
            <a:spLocks/>
          </p:cNvSpPr>
          <p:nvPr/>
        </p:nvSpPr>
        <p:spPr bwMode="auto">
          <a:xfrm rot="10800000" flipH="1" flipV="1">
            <a:off x="4530725" y="2801938"/>
            <a:ext cx="2365375" cy="38354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8470" name="Text Box 114">
            <a:extLst>
              <a:ext uri="{FF2B5EF4-FFF2-40B4-BE49-F238E27FC236}">
                <a16:creationId xmlns:a16="http://schemas.microsoft.com/office/drawing/2014/main" id="{B896F35A-3551-421E-9613-9CF336BDED1F}"/>
              </a:ext>
            </a:extLst>
          </p:cNvPr>
          <p:cNvSpPr txBox="1">
            <a:spLocks noChangeArrowheads="1"/>
          </p:cNvSpPr>
          <p:nvPr/>
        </p:nvSpPr>
        <p:spPr bwMode="auto">
          <a:xfrm>
            <a:off x="6602413" y="6494463"/>
            <a:ext cx="2541587"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Velocidad del Viento</a:t>
            </a:r>
            <a:endParaRPr lang="en-US" altLang="en-US" sz="160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9667"/>
                                        </p:tgtEl>
                                        <p:attrNameLst>
                                          <p:attrName>style.visibility</p:attrName>
                                        </p:attrNameLst>
                                      </p:cBhvr>
                                      <p:to>
                                        <p:strVal val="visible"/>
                                      </p:to>
                                    </p:set>
                                    <p:animEffect transition="in" filter="wipe(left)">
                                      <p:cBhvr>
                                        <p:cTn id="7" dur="500"/>
                                        <p:tgtEl>
                                          <p:spTgt spid="4096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67"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2" name="Picture 2" descr="Contents">
            <a:extLst>
              <a:ext uri="{FF2B5EF4-FFF2-40B4-BE49-F238E27FC236}">
                <a16:creationId xmlns:a16="http://schemas.microsoft.com/office/drawing/2014/main" id="{11C8DDC6-0418-4606-8417-76B07B33A8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3699" name="Text Box 3">
            <a:extLst>
              <a:ext uri="{FF2B5EF4-FFF2-40B4-BE49-F238E27FC236}">
                <a16:creationId xmlns:a16="http://schemas.microsoft.com/office/drawing/2014/main" id="{DE6E9AA4-9A27-4175-9E83-686F8243530F}"/>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413700" name="Rectangle 4">
            <a:extLst>
              <a:ext uri="{FF2B5EF4-FFF2-40B4-BE49-F238E27FC236}">
                <a16:creationId xmlns:a16="http://schemas.microsoft.com/office/drawing/2014/main" id="{23B9E25E-C8CD-4B9C-85BF-19857A729B43}"/>
              </a:ext>
            </a:extLst>
          </p:cNvPr>
          <p:cNvSpPr>
            <a:spLocks noChangeArrowheads="1"/>
          </p:cNvSpPr>
          <p:nvPr/>
        </p:nvSpPr>
        <p:spPr bwMode="auto">
          <a:xfrm>
            <a:off x="1219200" y="1212850"/>
            <a:ext cx="6680200"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ECONOMÍA METABÓLICA (EM )</a:t>
            </a:r>
          </a:p>
        </p:txBody>
      </p:sp>
      <p:sp>
        <p:nvSpPr>
          <p:cNvPr id="413701" name="Rectangle 5">
            <a:extLst>
              <a:ext uri="{FF2B5EF4-FFF2-40B4-BE49-F238E27FC236}">
                <a16:creationId xmlns:a16="http://schemas.microsoft.com/office/drawing/2014/main" id="{7A8DD6B3-8441-46B3-9F41-BCB5CA157358}"/>
              </a:ext>
            </a:extLst>
          </p:cNvPr>
          <p:cNvSpPr>
            <a:spLocks noChangeArrowheads="1"/>
          </p:cNvSpPr>
          <p:nvPr/>
        </p:nvSpPr>
        <p:spPr bwMode="auto">
          <a:xfrm>
            <a:off x="3427413" y="2298700"/>
            <a:ext cx="2357437"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VENTAJA</a:t>
            </a:r>
          </a:p>
        </p:txBody>
      </p:sp>
      <p:sp>
        <p:nvSpPr>
          <p:cNvPr id="413702" name="Rectangle 6">
            <a:extLst>
              <a:ext uri="{FF2B5EF4-FFF2-40B4-BE49-F238E27FC236}">
                <a16:creationId xmlns:a16="http://schemas.microsoft.com/office/drawing/2014/main" id="{04ECF68F-4761-4829-9AB9-673B004944CB}"/>
              </a:ext>
            </a:extLst>
          </p:cNvPr>
          <p:cNvSpPr>
            <a:spLocks noChangeArrowheads="1"/>
          </p:cNvSpPr>
          <p:nvPr/>
        </p:nvSpPr>
        <p:spPr bwMode="auto">
          <a:xfrm>
            <a:off x="903288" y="3392488"/>
            <a:ext cx="7170737"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000" i="0">
                <a:solidFill>
                  <a:srgbClr val="000000"/>
                </a:solidFill>
                <a:effectLst>
                  <a:outerShdw blurRad="38100" dist="38100" dir="2700000" algn="tl">
                    <a:srgbClr val="C0C0C0"/>
                  </a:outerShdw>
                </a:effectLst>
                <a:latin typeface="Arial" charset="0"/>
              </a:rPr>
              <a:t>Evita un Gasto Innecesario de Energía</a:t>
            </a:r>
            <a:endParaRPr lang="en-US" sz="3000" i="0" baseline="30000">
              <a:solidFill>
                <a:srgbClr val="000000"/>
              </a:solidFill>
              <a:effectLst>
                <a:outerShdw blurRad="38100" dist="38100" dir="2700000" algn="tl">
                  <a:srgbClr val="C0C0C0"/>
                </a:outerShdw>
              </a:effectLst>
              <a:latin typeface="Arial" charset="0"/>
            </a:endParaRPr>
          </a:p>
        </p:txBody>
      </p:sp>
      <p:sp>
        <p:nvSpPr>
          <p:cNvPr id="413712" name="Rectangle 16">
            <a:extLst>
              <a:ext uri="{FF2B5EF4-FFF2-40B4-BE49-F238E27FC236}">
                <a16:creationId xmlns:a16="http://schemas.microsoft.com/office/drawing/2014/main" id="{1BFC818A-10E4-4FA7-A933-F95DD868AADA}"/>
              </a:ext>
            </a:extLst>
          </p:cNvPr>
          <p:cNvSpPr>
            <a:spLocks noChangeArrowheads="1"/>
          </p:cNvSpPr>
          <p:nvPr/>
        </p:nvSpPr>
        <p:spPr bwMode="auto">
          <a:xfrm>
            <a:off x="615950" y="4464050"/>
            <a:ext cx="3851275" cy="13208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Facilita el</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Mantenimiento de</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una Velocidad Dada</a:t>
            </a:r>
          </a:p>
          <a:p>
            <a:pPr marL="342900" indent="-342900" algn="ctr">
              <a:lnSpc>
                <a:spcPct val="70000"/>
              </a:lnSpc>
              <a:spcBef>
                <a:spcPct val="20000"/>
              </a:spcBef>
              <a:defRPr/>
            </a:pPr>
            <a:r>
              <a:rPr lang="en-US" sz="2400" i="0">
                <a:effectLst>
                  <a:outerShdw blurRad="38100" dist="38100" dir="2700000" algn="tl">
                    <a:srgbClr val="C0C0C0"/>
                  </a:outerShdw>
                </a:effectLst>
                <a:latin typeface="Verdana" pitchFamily="34" charset="0"/>
              </a:rPr>
              <a:t>por un Mayor Tiempo</a:t>
            </a:r>
          </a:p>
        </p:txBody>
      </p:sp>
      <p:sp>
        <p:nvSpPr>
          <p:cNvPr id="189448" name="Line 35">
            <a:extLst>
              <a:ext uri="{FF2B5EF4-FFF2-40B4-BE49-F238E27FC236}">
                <a16:creationId xmlns:a16="http://schemas.microsoft.com/office/drawing/2014/main" id="{41A41890-73F6-4A1F-B972-AA8889BC1126}"/>
              </a:ext>
            </a:extLst>
          </p:cNvPr>
          <p:cNvSpPr>
            <a:spLocks noChangeShapeType="1"/>
          </p:cNvSpPr>
          <p:nvPr/>
        </p:nvSpPr>
        <p:spPr bwMode="auto">
          <a:xfrm>
            <a:off x="4513263" y="1533525"/>
            <a:ext cx="0" cy="796925"/>
          </a:xfrm>
          <a:prstGeom prst="line">
            <a:avLst/>
          </a:prstGeom>
          <a:noFill/>
          <a:ln w="1936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13733" name="Rectangle 37">
            <a:extLst>
              <a:ext uri="{FF2B5EF4-FFF2-40B4-BE49-F238E27FC236}">
                <a16:creationId xmlns:a16="http://schemas.microsoft.com/office/drawing/2014/main" id="{D1F33ED4-25B1-448A-997A-EB159057A0CF}"/>
              </a:ext>
            </a:extLst>
          </p:cNvPr>
          <p:cNvSpPr>
            <a:spLocks noChangeArrowheads="1"/>
          </p:cNvSpPr>
          <p:nvPr/>
        </p:nvSpPr>
        <p:spPr bwMode="auto">
          <a:xfrm>
            <a:off x="3938588" y="5983288"/>
            <a:ext cx="5018087" cy="6540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400" i="0">
                <a:effectLst>
                  <a:outerShdw blurRad="38100" dist="38100" dir="2700000" algn="tl">
                    <a:srgbClr val="C0C0C0"/>
                  </a:outerShdw>
                </a:effectLst>
                <a:latin typeface="Verdana" pitchFamily="34" charset="0"/>
              </a:rPr>
              <a:t>Velocidad de Traslación</a:t>
            </a:r>
          </a:p>
          <a:p>
            <a:pPr marL="342900" indent="-342900">
              <a:lnSpc>
                <a:spcPct val="70000"/>
              </a:lnSpc>
              <a:spcBef>
                <a:spcPct val="20000"/>
              </a:spcBef>
              <a:defRPr/>
            </a:pPr>
            <a:r>
              <a:rPr lang="en-US" sz="2400" i="0">
                <a:effectLst>
                  <a:outerShdw blurRad="38100" dist="38100" dir="2700000" algn="tl">
                    <a:srgbClr val="C0C0C0"/>
                  </a:outerShdw>
                </a:effectLst>
                <a:latin typeface="Verdana" pitchFamily="34" charset="0"/>
              </a:rPr>
              <a:t>a un Gasto Energético Dado</a:t>
            </a:r>
          </a:p>
        </p:txBody>
      </p:sp>
      <p:sp>
        <p:nvSpPr>
          <p:cNvPr id="189450" name="Line 38">
            <a:extLst>
              <a:ext uri="{FF2B5EF4-FFF2-40B4-BE49-F238E27FC236}">
                <a16:creationId xmlns:a16="http://schemas.microsoft.com/office/drawing/2014/main" id="{704F1BAC-2924-43E4-A782-5B14B7EBF22D}"/>
              </a:ext>
            </a:extLst>
          </p:cNvPr>
          <p:cNvSpPr>
            <a:spLocks noChangeShapeType="1"/>
          </p:cNvSpPr>
          <p:nvPr/>
        </p:nvSpPr>
        <p:spPr bwMode="auto">
          <a:xfrm flipV="1">
            <a:off x="3860800" y="5965825"/>
            <a:ext cx="0" cy="623888"/>
          </a:xfrm>
          <a:prstGeom prst="line">
            <a:avLst/>
          </a:prstGeom>
          <a:noFill/>
          <a:ln w="920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9451" name="Line 41">
            <a:extLst>
              <a:ext uri="{FF2B5EF4-FFF2-40B4-BE49-F238E27FC236}">
                <a16:creationId xmlns:a16="http://schemas.microsoft.com/office/drawing/2014/main" id="{278B52F5-4CC8-4A9A-BF93-BEAC30C80889}"/>
              </a:ext>
            </a:extLst>
          </p:cNvPr>
          <p:cNvSpPr>
            <a:spLocks noChangeShapeType="1"/>
          </p:cNvSpPr>
          <p:nvPr/>
        </p:nvSpPr>
        <p:spPr bwMode="auto">
          <a:xfrm>
            <a:off x="4468813" y="2657475"/>
            <a:ext cx="0" cy="796925"/>
          </a:xfrm>
          <a:prstGeom prst="line">
            <a:avLst/>
          </a:prstGeom>
          <a:noFill/>
          <a:ln w="1936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9452" name="Line 42">
            <a:extLst>
              <a:ext uri="{FF2B5EF4-FFF2-40B4-BE49-F238E27FC236}">
                <a16:creationId xmlns:a16="http://schemas.microsoft.com/office/drawing/2014/main" id="{0341E6D4-BC5B-43C9-BD0A-EF06EBBB0C87}"/>
              </a:ext>
            </a:extLst>
          </p:cNvPr>
          <p:cNvSpPr>
            <a:spLocks noChangeShapeType="1"/>
          </p:cNvSpPr>
          <p:nvPr/>
        </p:nvSpPr>
        <p:spPr bwMode="auto">
          <a:xfrm>
            <a:off x="2460625" y="3700463"/>
            <a:ext cx="0" cy="796925"/>
          </a:xfrm>
          <a:prstGeom prst="line">
            <a:avLst/>
          </a:prstGeom>
          <a:noFill/>
          <a:ln w="1936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89453" name="Line 43">
            <a:extLst>
              <a:ext uri="{FF2B5EF4-FFF2-40B4-BE49-F238E27FC236}">
                <a16:creationId xmlns:a16="http://schemas.microsoft.com/office/drawing/2014/main" id="{D576A4A2-16E6-4A69-96CA-B3BF33524CFE}"/>
              </a:ext>
            </a:extLst>
          </p:cNvPr>
          <p:cNvSpPr>
            <a:spLocks noChangeShapeType="1"/>
          </p:cNvSpPr>
          <p:nvPr/>
        </p:nvSpPr>
        <p:spPr bwMode="auto">
          <a:xfrm>
            <a:off x="6189663" y="3736975"/>
            <a:ext cx="0" cy="2292350"/>
          </a:xfrm>
          <a:prstGeom prst="line">
            <a:avLst/>
          </a:prstGeom>
          <a:noFill/>
          <a:ln w="1936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3699"/>
                                        </p:tgtEl>
                                        <p:attrNameLst>
                                          <p:attrName>style.visibility</p:attrName>
                                        </p:attrNameLst>
                                      </p:cBhvr>
                                      <p:to>
                                        <p:strVal val="visible"/>
                                      </p:to>
                                    </p:set>
                                    <p:animEffect transition="in" filter="wipe(left)">
                                      <p:cBhvr>
                                        <p:cTn id="7" dur="500"/>
                                        <p:tgtEl>
                                          <p:spTgt spid="4136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699" grpId="0"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466" name="Picture 2" descr="Contents">
            <a:extLst>
              <a:ext uri="{FF2B5EF4-FFF2-40B4-BE49-F238E27FC236}">
                <a16:creationId xmlns:a16="http://schemas.microsoft.com/office/drawing/2014/main" id="{830D75FD-0BA0-4BC3-BBDE-8993D2626B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5747" name="Text Box 3">
            <a:extLst>
              <a:ext uri="{FF2B5EF4-FFF2-40B4-BE49-F238E27FC236}">
                <a16:creationId xmlns:a16="http://schemas.microsoft.com/office/drawing/2014/main" id="{DEB0B6C7-9655-4A1A-991C-0CB60EEEB738}"/>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415748" name="Rectangle 4">
            <a:extLst>
              <a:ext uri="{FF2B5EF4-FFF2-40B4-BE49-F238E27FC236}">
                <a16:creationId xmlns:a16="http://schemas.microsoft.com/office/drawing/2014/main" id="{81CF66E9-D056-4E85-BD95-19477B7CDBE5}"/>
              </a:ext>
            </a:extLst>
          </p:cNvPr>
          <p:cNvSpPr>
            <a:spLocks noChangeArrowheads="1"/>
          </p:cNvSpPr>
          <p:nvPr/>
        </p:nvSpPr>
        <p:spPr bwMode="auto">
          <a:xfrm>
            <a:off x="1219200" y="1225550"/>
            <a:ext cx="6680200"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ECONOMÍA METABÓLICA (EM )</a:t>
            </a:r>
          </a:p>
        </p:txBody>
      </p:sp>
      <p:sp>
        <p:nvSpPr>
          <p:cNvPr id="415749" name="Rectangle 5">
            <a:extLst>
              <a:ext uri="{FF2B5EF4-FFF2-40B4-BE49-F238E27FC236}">
                <a16:creationId xmlns:a16="http://schemas.microsoft.com/office/drawing/2014/main" id="{2652AFAB-9462-4509-958B-F100B30E6F2A}"/>
              </a:ext>
            </a:extLst>
          </p:cNvPr>
          <p:cNvSpPr>
            <a:spLocks noChangeArrowheads="1"/>
          </p:cNvSpPr>
          <p:nvPr/>
        </p:nvSpPr>
        <p:spPr bwMode="auto">
          <a:xfrm>
            <a:off x="2190750" y="2062163"/>
            <a:ext cx="5175250" cy="6556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200" i="0">
                <a:effectLst>
                  <a:outerShdw blurRad="38100" dist="38100" dir="2700000" algn="tl">
                    <a:srgbClr val="C0C0C0"/>
                  </a:outerShdw>
                </a:effectLst>
                <a:latin typeface="Verdana" pitchFamily="34" charset="0"/>
              </a:rPr>
              <a:t>Variabilidad de las</a:t>
            </a:r>
          </a:p>
          <a:p>
            <a:pPr marL="342900" indent="-342900" algn="ctr">
              <a:lnSpc>
                <a:spcPct val="70000"/>
              </a:lnSpc>
              <a:spcBef>
                <a:spcPct val="20000"/>
              </a:spcBef>
              <a:defRPr/>
            </a:pPr>
            <a:r>
              <a:rPr lang="en-US" sz="2200" i="0">
                <a:effectLst>
                  <a:outerShdw blurRad="38100" dist="38100" dir="2700000" algn="tl">
                    <a:srgbClr val="C0C0C0"/>
                  </a:outerShdw>
                </a:effectLst>
                <a:latin typeface="Verdana" pitchFamily="34" charset="0"/>
              </a:rPr>
              <a:t>Características Mofofuncionales</a:t>
            </a:r>
          </a:p>
        </p:txBody>
      </p:sp>
      <p:sp>
        <p:nvSpPr>
          <p:cNvPr id="415750" name="Rectangle 6">
            <a:extLst>
              <a:ext uri="{FF2B5EF4-FFF2-40B4-BE49-F238E27FC236}">
                <a16:creationId xmlns:a16="http://schemas.microsoft.com/office/drawing/2014/main" id="{8945ADA1-F69F-476C-B979-247314F866B7}"/>
              </a:ext>
            </a:extLst>
          </p:cNvPr>
          <p:cNvSpPr>
            <a:spLocks noChangeArrowheads="1"/>
          </p:cNvSpPr>
          <p:nvPr/>
        </p:nvSpPr>
        <p:spPr bwMode="auto">
          <a:xfrm>
            <a:off x="2681288" y="3284538"/>
            <a:ext cx="40195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Variables Biomecánicas</a:t>
            </a:r>
            <a:endParaRPr lang="en-US" sz="2600" i="0" baseline="30000">
              <a:solidFill>
                <a:srgbClr val="000000"/>
              </a:solidFill>
              <a:effectLst>
                <a:outerShdw blurRad="38100" dist="38100" dir="2700000" algn="tl">
                  <a:srgbClr val="C0C0C0"/>
                </a:outerShdw>
              </a:effectLst>
              <a:latin typeface="Arial" charset="0"/>
            </a:endParaRPr>
          </a:p>
        </p:txBody>
      </p:sp>
      <p:sp>
        <p:nvSpPr>
          <p:cNvPr id="415751" name="Rectangle 7">
            <a:extLst>
              <a:ext uri="{FF2B5EF4-FFF2-40B4-BE49-F238E27FC236}">
                <a16:creationId xmlns:a16="http://schemas.microsoft.com/office/drawing/2014/main" id="{A3148DF4-2CD3-484D-9273-0E95E1F2E8A7}"/>
              </a:ext>
            </a:extLst>
          </p:cNvPr>
          <p:cNvSpPr>
            <a:spLocks noChangeArrowheads="1"/>
          </p:cNvSpPr>
          <p:nvPr/>
        </p:nvSpPr>
        <p:spPr bwMode="auto">
          <a:xfrm>
            <a:off x="385763" y="4059238"/>
            <a:ext cx="8596312" cy="3810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Patrón de Movimiento Metabólicamente Económico</a:t>
            </a:r>
          </a:p>
        </p:txBody>
      </p:sp>
      <p:sp>
        <p:nvSpPr>
          <p:cNvPr id="190472" name="Line 8">
            <a:extLst>
              <a:ext uri="{FF2B5EF4-FFF2-40B4-BE49-F238E27FC236}">
                <a16:creationId xmlns:a16="http://schemas.microsoft.com/office/drawing/2014/main" id="{CC274270-D6AF-4904-8646-42ABAF7A7F8D}"/>
              </a:ext>
            </a:extLst>
          </p:cNvPr>
          <p:cNvSpPr>
            <a:spLocks noChangeShapeType="1"/>
          </p:cNvSpPr>
          <p:nvPr/>
        </p:nvSpPr>
        <p:spPr bwMode="auto">
          <a:xfrm>
            <a:off x="4525963" y="1520825"/>
            <a:ext cx="0" cy="576263"/>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0473" name="Line 14">
            <a:extLst>
              <a:ext uri="{FF2B5EF4-FFF2-40B4-BE49-F238E27FC236}">
                <a16:creationId xmlns:a16="http://schemas.microsoft.com/office/drawing/2014/main" id="{DBAFFB4F-C4CF-42D3-AB89-8BDD31263712}"/>
              </a:ext>
            </a:extLst>
          </p:cNvPr>
          <p:cNvSpPr>
            <a:spLocks noChangeShapeType="1"/>
          </p:cNvSpPr>
          <p:nvPr/>
        </p:nvSpPr>
        <p:spPr bwMode="auto">
          <a:xfrm>
            <a:off x="4554538" y="2651125"/>
            <a:ext cx="0" cy="612775"/>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0474" name="Text Box 15">
            <a:extLst>
              <a:ext uri="{FF2B5EF4-FFF2-40B4-BE49-F238E27FC236}">
                <a16:creationId xmlns:a16="http://schemas.microsoft.com/office/drawing/2014/main" id="{B335952E-369C-433A-8117-9C30EDEB58B5}"/>
              </a:ext>
            </a:extLst>
          </p:cNvPr>
          <p:cNvSpPr txBox="1">
            <a:spLocks noChangeArrowheads="1"/>
          </p:cNvSpPr>
          <p:nvPr/>
        </p:nvSpPr>
        <p:spPr bwMode="auto">
          <a:xfrm>
            <a:off x="4616450" y="2725738"/>
            <a:ext cx="1266825"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100"/>
              <a:t>(Causa)</a:t>
            </a:r>
          </a:p>
        </p:txBody>
      </p:sp>
      <p:sp>
        <p:nvSpPr>
          <p:cNvPr id="415762" name="Text Box 18">
            <a:extLst>
              <a:ext uri="{FF2B5EF4-FFF2-40B4-BE49-F238E27FC236}">
                <a16:creationId xmlns:a16="http://schemas.microsoft.com/office/drawing/2014/main" id="{52694780-4022-4A93-8DCE-74E1B4F9FF70}"/>
              </a:ext>
            </a:extLst>
          </p:cNvPr>
          <p:cNvSpPr txBox="1">
            <a:spLocks noChangeArrowheads="1"/>
          </p:cNvSpPr>
          <p:nvPr/>
        </p:nvSpPr>
        <p:spPr bwMode="auto">
          <a:xfrm>
            <a:off x="2487613" y="4857750"/>
            <a:ext cx="4111625" cy="727075"/>
          </a:xfrm>
          <a:prstGeom prst="rect">
            <a:avLst/>
          </a:prstGeom>
          <a:noFill/>
          <a:ln w="9525">
            <a:noFill/>
            <a:miter lim="800000"/>
            <a:headEnd/>
            <a:tailEnd/>
          </a:ln>
          <a:effectLst/>
        </p:spPr>
        <p:txBody>
          <a:bodyPr>
            <a:spAutoFit/>
          </a:bodyPr>
          <a:lstStyle/>
          <a:p>
            <a:pPr algn="ctr">
              <a:lnSpc>
                <a:spcPct val="80000"/>
              </a:lnSpc>
              <a:defRPr/>
            </a:pPr>
            <a:r>
              <a:rPr lang="en-US" sz="2600" i="0">
                <a:latin typeface="Arial" charset="0"/>
              </a:rPr>
              <a:t>VARÍA ENTRE </a:t>
            </a:r>
            <a:r>
              <a:rPr lang="en-US" sz="2600" i="0">
                <a:effectLst>
                  <a:outerShdw blurRad="38100" dist="38100" dir="2700000" algn="tl">
                    <a:srgbClr val="C0C0C0"/>
                  </a:outerShdw>
                </a:effectLst>
                <a:latin typeface="Arial" charset="0"/>
              </a:rPr>
              <a:t>CPLD</a:t>
            </a:r>
          </a:p>
          <a:p>
            <a:pPr algn="ctr">
              <a:lnSpc>
                <a:spcPct val="80000"/>
              </a:lnSpc>
              <a:defRPr/>
            </a:pPr>
            <a:r>
              <a:rPr lang="en-US" sz="2600" i="0">
                <a:latin typeface="Arial" charset="0"/>
              </a:rPr>
              <a:t>(EM Varía entre Atletas)</a:t>
            </a:r>
            <a:endParaRPr lang="en-US" sz="2400">
              <a:latin typeface="Arial" charset="0"/>
            </a:endParaRPr>
          </a:p>
        </p:txBody>
      </p:sp>
      <p:sp>
        <p:nvSpPr>
          <p:cNvPr id="415765" name="Rectangle 21">
            <a:extLst>
              <a:ext uri="{FF2B5EF4-FFF2-40B4-BE49-F238E27FC236}">
                <a16:creationId xmlns:a16="http://schemas.microsoft.com/office/drawing/2014/main" id="{4E331232-F4ED-4539-9A5C-1731FE4670DF}"/>
              </a:ext>
            </a:extLst>
          </p:cNvPr>
          <p:cNvSpPr>
            <a:spLocks noChangeArrowheads="1"/>
          </p:cNvSpPr>
          <p:nvPr/>
        </p:nvSpPr>
        <p:spPr bwMode="auto">
          <a:xfrm>
            <a:off x="1698625" y="6057900"/>
            <a:ext cx="5741988" cy="6207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Diferencias en</a:t>
            </a:r>
          </a:p>
          <a:p>
            <a:pPr marL="342900" indent="-342900" algn="ctr">
              <a:lnSpc>
                <a:spcPct val="70000"/>
              </a:lnSpc>
              <a:spcBef>
                <a:spcPct val="20000"/>
              </a:spcBef>
              <a:defRPr/>
            </a:pPr>
            <a:r>
              <a:rPr lang="es-PR" sz="2200" i="0">
                <a:solidFill>
                  <a:srgbClr val="000000"/>
                </a:solidFill>
                <a:latin typeface="Verdana" pitchFamily="34" charset="0"/>
              </a:rPr>
              <a:t>Características Morfofuncionales</a:t>
            </a:r>
            <a:endParaRPr lang="en-US" sz="2200" i="0">
              <a:solidFill>
                <a:srgbClr val="000000"/>
              </a:solidFill>
              <a:latin typeface="Verdana" pitchFamily="34" charset="0"/>
            </a:endParaRPr>
          </a:p>
        </p:txBody>
      </p:sp>
      <p:sp>
        <p:nvSpPr>
          <p:cNvPr id="190477" name="Line 22">
            <a:extLst>
              <a:ext uri="{FF2B5EF4-FFF2-40B4-BE49-F238E27FC236}">
                <a16:creationId xmlns:a16="http://schemas.microsoft.com/office/drawing/2014/main" id="{0074DEA8-3FA7-4D12-BE60-AB24B3CF5AE3}"/>
              </a:ext>
            </a:extLst>
          </p:cNvPr>
          <p:cNvSpPr>
            <a:spLocks noChangeShapeType="1"/>
          </p:cNvSpPr>
          <p:nvPr/>
        </p:nvSpPr>
        <p:spPr bwMode="auto">
          <a:xfrm>
            <a:off x="4540250" y="5516563"/>
            <a:ext cx="0" cy="612775"/>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0478" name="Text Box 23">
            <a:extLst>
              <a:ext uri="{FF2B5EF4-FFF2-40B4-BE49-F238E27FC236}">
                <a16:creationId xmlns:a16="http://schemas.microsoft.com/office/drawing/2014/main" id="{3396EE3D-100D-4B29-BF3E-274F5DBB84A9}"/>
              </a:ext>
            </a:extLst>
          </p:cNvPr>
          <p:cNvSpPr txBox="1">
            <a:spLocks noChangeArrowheads="1"/>
          </p:cNvSpPr>
          <p:nvPr/>
        </p:nvSpPr>
        <p:spPr bwMode="auto">
          <a:xfrm>
            <a:off x="4602163" y="5591175"/>
            <a:ext cx="1266825"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100"/>
              <a:t>(Causa)</a:t>
            </a:r>
          </a:p>
        </p:txBody>
      </p:sp>
      <p:sp>
        <p:nvSpPr>
          <p:cNvPr id="190479" name="Line 24">
            <a:extLst>
              <a:ext uri="{FF2B5EF4-FFF2-40B4-BE49-F238E27FC236}">
                <a16:creationId xmlns:a16="http://schemas.microsoft.com/office/drawing/2014/main" id="{3D5692E5-C549-490B-903D-9986C153DD4F}"/>
              </a:ext>
            </a:extLst>
          </p:cNvPr>
          <p:cNvSpPr>
            <a:spLocks noChangeShapeType="1"/>
          </p:cNvSpPr>
          <p:nvPr/>
        </p:nvSpPr>
        <p:spPr bwMode="auto">
          <a:xfrm>
            <a:off x="4554538" y="3563938"/>
            <a:ext cx="0" cy="576262"/>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0480" name="Line 25">
            <a:extLst>
              <a:ext uri="{FF2B5EF4-FFF2-40B4-BE49-F238E27FC236}">
                <a16:creationId xmlns:a16="http://schemas.microsoft.com/office/drawing/2014/main" id="{1447E635-AD45-45D5-8223-16838DC9E69A}"/>
              </a:ext>
            </a:extLst>
          </p:cNvPr>
          <p:cNvSpPr>
            <a:spLocks noChangeShapeType="1"/>
          </p:cNvSpPr>
          <p:nvPr/>
        </p:nvSpPr>
        <p:spPr bwMode="auto">
          <a:xfrm>
            <a:off x="4557713" y="4351338"/>
            <a:ext cx="0" cy="576262"/>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5747"/>
                                        </p:tgtEl>
                                        <p:attrNameLst>
                                          <p:attrName>style.visibility</p:attrName>
                                        </p:attrNameLst>
                                      </p:cBhvr>
                                      <p:to>
                                        <p:strVal val="visible"/>
                                      </p:to>
                                    </p:set>
                                    <p:animEffect transition="in" filter="wipe(left)">
                                      <p:cBhvr>
                                        <p:cTn id="7" dur="500"/>
                                        <p:tgtEl>
                                          <p:spTgt spid="4157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7" grpId="0" autoUpdateAnimBg="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90" name="Picture 2" descr="Contents">
            <a:extLst>
              <a:ext uri="{FF2B5EF4-FFF2-40B4-BE49-F238E27FC236}">
                <a16:creationId xmlns:a16="http://schemas.microsoft.com/office/drawing/2014/main" id="{93545533-2E08-4F7C-8DA1-F12649F17D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891" name="Text Box 3">
            <a:extLst>
              <a:ext uri="{FF2B5EF4-FFF2-40B4-BE49-F238E27FC236}">
                <a16:creationId xmlns:a16="http://schemas.microsoft.com/office/drawing/2014/main" id="{61C974A3-F4D6-4235-9395-74B6C975C654}"/>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421892" name="Rectangle 4">
            <a:extLst>
              <a:ext uri="{FF2B5EF4-FFF2-40B4-BE49-F238E27FC236}">
                <a16:creationId xmlns:a16="http://schemas.microsoft.com/office/drawing/2014/main" id="{29E3B493-94BB-4910-B983-3451126B64CA}"/>
              </a:ext>
            </a:extLst>
          </p:cNvPr>
          <p:cNvSpPr>
            <a:spLocks noChangeArrowheads="1"/>
          </p:cNvSpPr>
          <p:nvPr/>
        </p:nvSpPr>
        <p:spPr bwMode="auto">
          <a:xfrm>
            <a:off x="1219200" y="1174750"/>
            <a:ext cx="6680200"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ECONOMÍA METABÓLICA (EM )</a:t>
            </a:r>
          </a:p>
        </p:txBody>
      </p:sp>
      <p:sp>
        <p:nvSpPr>
          <p:cNvPr id="421893" name="Rectangle 5">
            <a:extLst>
              <a:ext uri="{FF2B5EF4-FFF2-40B4-BE49-F238E27FC236}">
                <a16:creationId xmlns:a16="http://schemas.microsoft.com/office/drawing/2014/main" id="{F75FDF78-9978-4785-B112-467409E22C73}"/>
              </a:ext>
            </a:extLst>
          </p:cNvPr>
          <p:cNvSpPr>
            <a:spLocks noChangeArrowheads="1"/>
          </p:cNvSpPr>
          <p:nvPr/>
        </p:nvSpPr>
        <p:spPr bwMode="auto">
          <a:xfrm>
            <a:off x="2857500" y="1884363"/>
            <a:ext cx="3630613"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200" i="0">
                <a:effectLst>
                  <a:outerShdw blurRad="38100" dist="38100" dir="2700000" algn="tl">
                    <a:srgbClr val="C0C0C0"/>
                  </a:outerShdw>
                </a:effectLst>
                <a:latin typeface="Verdana" pitchFamily="34" charset="0"/>
              </a:rPr>
              <a:t>Varía entre Atletas</a:t>
            </a:r>
          </a:p>
        </p:txBody>
      </p:sp>
      <p:sp>
        <p:nvSpPr>
          <p:cNvPr id="421894" name="Rectangle 6">
            <a:extLst>
              <a:ext uri="{FF2B5EF4-FFF2-40B4-BE49-F238E27FC236}">
                <a16:creationId xmlns:a16="http://schemas.microsoft.com/office/drawing/2014/main" id="{99B2D40B-013F-4187-B9A1-912BB3074CA2}"/>
              </a:ext>
            </a:extLst>
          </p:cNvPr>
          <p:cNvSpPr>
            <a:spLocks noChangeArrowheads="1"/>
          </p:cNvSpPr>
          <p:nvPr/>
        </p:nvSpPr>
        <p:spPr bwMode="auto">
          <a:xfrm>
            <a:off x="3925888" y="2573338"/>
            <a:ext cx="12890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Razón</a:t>
            </a:r>
            <a:endParaRPr lang="en-US" sz="2600" i="0" baseline="30000">
              <a:solidFill>
                <a:srgbClr val="000000"/>
              </a:solidFill>
              <a:effectLst>
                <a:outerShdw blurRad="38100" dist="38100" dir="2700000" algn="tl">
                  <a:srgbClr val="C0C0C0"/>
                </a:outerShdw>
              </a:effectLst>
              <a:latin typeface="Arial" charset="0"/>
            </a:endParaRPr>
          </a:p>
        </p:txBody>
      </p:sp>
      <p:sp>
        <p:nvSpPr>
          <p:cNvPr id="421895" name="Rectangle 7">
            <a:extLst>
              <a:ext uri="{FF2B5EF4-FFF2-40B4-BE49-F238E27FC236}">
                <a16:creationId xmlns:a16="http://schemas.microsoft.com/office/drawing/2014/main" id="{D7A207F7-8995-47E1-BD5F-438336F6D21A}"/>
              </a:ext>
            </a:extLst>
          </p:cNvPr>
          <p:cNvSpPr>
            <a:spLocks noChangeArrowheads="1"/>
          </p:cNvSpPr>
          <p:nvPr/>
        </p:nvSpPr>
        <p:spPr bwMode="auto">
          <a:xfrm>
            <a:off x="2003425" y="3270250"/>
            <a:ext cx="5100638" cy="6286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Diferencias en las</a:t>
            </a:r>
          </a:p>
          <a:p>
            <a:pPr marL="342900" indent="-342900" algn="ctr">
              <a:lnSpc>
                <a:spcPct val="70000"/>
              </a:lnSpc>
              <a:spcBef>
                <a:spcPct val="20000"/>
              </a:spcBef>
              <a:defRPr/>
            </a:pPr>
            <a:r>
              <a:rPr lang="en-US" sz="2100">
                <a:effectLst>
                  <a:outerShdw blurRad="38100" dist="38100" dir="2700000" algn="tl">
                    <a:srgbClr val="C0C0C0"/>
                  </a:outerShdw>
                </a:effectLst>
                <a:latin typeface="Verdana" pitchFamily="34" charset="0"/>
              </a:rPr>
              <a:t>Características Morfofuncionales</a:t>
            </a:r>
          </a:p>
        </p:txBody>
      </p:sp>
      <p:sp>
        <p:nvSpPr>
          <p:cNvPr id="191496" name="Line 8">
            <a:extLst>
              <a:ext uri="{FF2B5EF4-FFF2-40B4-BE49-F238E27FC236}">
                <a16:creationId xmlns:a16="http://schemas.microsoft.com/office/drawing/2014/main" id="{D6373F3D-8992-49EF-A030-D8158EB96398}"/>
              </a:ext>
            </a:extLst>
          </p:cNvPr>
          <p:cNvSpPr>
            <a:spLocks noChangeShapeType="1"/>
          </p:cNvSpPr>
          <p:nvPr/>
        </p:nvSpPr>
        <p:spPr bwMode="auto">
          <a:xfrm>
            <a:off x="4525963" y="1470025"/>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1497" name="Text Box 11">
            <a:extLst>
              <a:ext uri="{FF2B5EF4-FFF2-40B4-BE49-F238E27FC236}">
                <a16:creationId xmlns:a16="http://schemas.microsoft.com/office/drawing/2014/main" id="{E4CC50CC-4146-4115-B7CC-DC6ECBD4773B}"/>
              </a:ext>
            </a:extLst>
          </p:cNvPr>
          <p:cNvSpPr txBox="1">
            <a:spLocks noChangeArrowheads="1"/>
          </p:cNvSpPr>
          <p:nvPr/>
        </p:nvSpPr>
        <p:spPr bwMode="auto">
          <a:xfrm>
            <a:off x="2400300" y="4316413"/>
            <a:ext cx="4322763" cy="69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200" i="0">
                <a:latin typeface="Arial" panose="020B0604020202020204" pitchFamily="34" charset="0"/>
              </a:rPr>
              <a:t>No son Iguales para todas las</a:t>
            </a:r>
          </a:p>
          <a:p>
            <a:pPr algn="ctr">
              <a:lnSpc>
                <a:spcPct val="90000"/>
              </a:lnSpc>
            </a:pPr>
            <a:r>
              <a:rPr lang="en-US" altLang="en-US" sz="2200" i="0">
                <a:latin typeface="Arial" panose="020B0604020202020204" pitchFamily="34" charset="0"/>
              </a:rPr>
              <a:t>VARIABLES BIOMECÁNICAS</a:t>
            </a:r>
            <a:endParaRPr lang="en-US" altLang="en-US" sz="2000">
              <a:latin typeface="Arial" panose="020B0604020202020204" pitchFamily="34" charset="0"/>
            </a:endParaRPr>
          </a:p>
        </p:txBody>
      </p:sp>
      <p:sp>
        <p:nvSpPr>
          <p:cNvPr id="421900" name="Rectangle 12">
            <a:extLst>
              <a:ext uri="{FF2B5EF4-FFF2-40B4-BE49-F238E27FC236}">
                <a16:creationId xmlns:a16="http://schemas.microsoft.com/office/drawing/2014/main" id="{B3AAC8A5-DC31-479F-824B-16CBBB5C1DD5}"/>
              </a:ext>
            </a:extLst>
          </p:cNvPr>
          <p:cNvSpPr>
            <a:spLocks noChangeArrowheads="1"/>
          </p:cNvSpPr>
          <p:nvPr/>
        </p:nvSpPr>
        <p:spPr bwMode="auto">
          <a:xfrm>
            <a:off x="1698625" y="6070600"/>
            <a:ext cx="5741988" cy="6207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latin typeface="Verdana" pitchFamily="34" charset="0"/>
              </a:rPr>
              <a:t>Patrón de Movimiento</a:t>
            </a:r>
          </a:p>
          <a:p>
            <a:pPr marL="342900" indent="-342900" algn="ctr">
              <a:lnSpc>
                <a:spcPct val="70000"/>
              </a:lnSpc>
              <a:spcBef>
                <a:spcPct val="20000"/>
              </a:spcBef>
              <a:defRPr/>
            </a:pPr>
            <a:r>
              <a:rPr lang="es-PR" sz="2200" i="0">
                <a:solidFill>
                  <a:srgbClr val="000000"/>
                </a:solidFill>
                <a:latin typeface="Verdana" pitchFamily="34" charset="0"/>
              </a:rPr>
              <a:t>Metabólicamente Económico</a:t>
            </a:r>
            <a:endParaRPr lang="en-US" sz="2200" i="0">
              <a:solidFill>
                <a:srgbClr val="000000"/>
              </a:solidFill>
              <a:latin typeface="Verdana" pitchFamily="34" charset="0"/>
            </a:endParaRPr>
          </a:p>
        </p:txBody>
      </p:sp>
      <p:sp>
        <p:nvSpPr>
          <p:cNvPr id="191499" name="Text Box 17">
            <a:extLst>
              <a:ext uri="{FF2B5EF4-FFF2-40B4-BE49-F238E27FC236}">
                <a16:creationId xmlns:a16="http://schemas.microsoft.com/office/drawing/2014/main" id="{1A0E0464-FD4A-4783-A1CE-32549A0100DE}"/>
              </a:ext>
            </a:extLst>
          </p:cNvPr>
          <p:cNvSpPr txBox="1">
            <a:spLocks noChangeArrowheads="1"/>
          </p:cNvSpPr>
          <p:nvPr/>
        </p:nvSpPr>
        <p:spPr bwMode="auto">
          <a:xfrm>
            <a:off x="4603750" y="3835400"/>
            <a:ext cx="1762125"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100"/>
              <a:t>(Por lo tanto)</a:t>
            </a:r>
          </a:p>
        </p:txBody>
      </p:sp>
      <p:sp>
        <p:nvSpPr>
          <p:cNvPr id="191500" name="Line 18">
            <a:extLst>
              <a:ext uri="{FF2B5EF4-FFF2-40B4-BE49-F238E27FC236}">
                <a16:creationId xmlns:a16="http://schemas.microsoft.com/office/drawing/2014/main" id="{576ED71A-D512-4058-BCAE-51E0A0F47865}"/>
              </a:ext>
            </a:extLst>
          </p:cNvPr>
          <p:cNvSpPr>
            <a:spLocks noChangeShapeType="1"/>
          </p:cNvSpPr>
          <p:nvPr/>
        </p:nvSpPr>
        <p:spPr bwMode="auto">
          <a:xfrm>
            <a:off x="4530725" y="2146300"/>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1501" name="Line 19">
            <a:extLst>
              <a:ext uri="{FF2B5EF4-FFF2-40B4-BE49-F238E27FC236}">
                <a16:creationId xmlns:a16="http://schemas.microsoft.com/office/drawing/2014/main" id="{B11FC598-8FEA-4492-9B6F-2937E74F8ED5}"/>
              </a:ext>
            </a:extLst>
          </p:cNvPr>
          <p:cNvSpPr>
            <a:spLocks noChangeShapeType="1"/>
          </p:cNvSpPr>
          <p:nvPr/>
        </p:nvSpPr>
        <p:spPr bwMode="auto">
          <a:xfrm>
            <a:off x="4530725" y="2857500"/>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1502" name="Line 20">
            <a:extLst>
              <a:ext uri="{FF2B5EF4-FFF2-40B4-BE49-F238E27FC236}">
                <a16:creationId xmlns:a16="http://schemas.microsoft.com/office/drawing/2014/main" id="{8D5790AA-8399-4874-B6BD-EB83FFB33EAF}"/>
              </a:ext>
            </a:extLst>
          </p:cNvPr>
          <p:cNvSpPr>
            <a:spLocks noChangeShapeType="1"/>
          </p:cNvSpPr>
          <p:nvPr/>
        </p:nvSpPr>
        <p:spPr bwMode="auto">
          <a:xfrm>
            <a:off x="4537075" y="3832225"/>
            <a:ext cx="0" cy="598488"/>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1503" name="Line 21">
            <a:extLst>
              <a:ext uri="{FF2B5EF4-FFF2-40B4-BE49-F238E27FC236}">
                <a16:creationId xmlns:a16="http://schemas.microsoft.com/office/drawing/2014/main" id="{708221AE-685F-4B34-86B3-67235408B45C}"/>
              </a:ext>
            </a:extLst>
          </p:cNvPr>
          <p:cNvSpPr>
            <a:spLocks noChangeShapeType="1"/>
          </p:cNvSpPr>
          <p:nvPr/>
        </p:nvSpPr>
        <p:spPr bwMode="auto">
          <a:xfrm>
            <a:off x="4549775" y="4935538"/>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1504" name="Text Box 22">
            <a:extLst>
              <a:ext uri="{FF2B5EF4-FFF2-40B4-BE49-F238E27FC236}">
                <a16:creationId xmlns:a16="http://schemas.microsoft.com/office/drawing/2014/main" id="{341AC576-C175-4F31-A793-39A89F491F9C}"/>
              </a:ext>
            </a:extLst>
          </p:cNvPr>
          <p:cNvSpPr txBox="1">
            <a:spLocks noChangeArrowheads="1"/>
          </p:cNvSpPr>
          <p:nvPr/>
        </p:nvSpPr>
        <p:spPr bwMode="auto">
          <a:xfrm>
            <a:off x="3465513" y="5284788"/>
            <a:ext cx="2570162"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200" i="0">
                <a:latin typeface="Arial" panose="020B0604020202020204" pitchFamily="34" charset="0"/>
              </a:rPr>
              <a:t>Que Representan</a:t>
            </a:r>
            <a:endParaRPr lang="en-US" altLang="en-US" sz="2000">
              <a:latin typeface="Arial" panose="020B0604020202020204" pitchFamily="34" charset="0"/>
            </a:endParaRPr>
          </a:p>
        </p:txBody>
      </p:sp>
      <p:sp>
        <p:nvSpPr>
          <p:cNvPr id="191505" name="Line 23">
            <a:extLst>
              <a:ext uri="{FF2B5EF4-FFF2-40B4-BE49-F238E27FC236}">
                <a16:creationId xmlns:a16="http://schemas.microsoft.com/office/drawing/2014/main" id="{F2A3674C-9288-48DE-8724-B47D36F73AE5}"/>
              </a:ext>
            </a:extLst>
          </p:cNvPr>
          <p:cNvSpPr>
            <a:spLocks noChangeShapeType="1"/>
          </p:cNvSpPr>
          <p:nvPr/>
        </p:nvSpPr>
        <p:spPr bwMode="auto">
          <a:xfrm>
            <a:off x="4562475" y="5646738"/>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1891"/>
                                        </p:tgtEl>
                                        <p:attrNameLst>
                                          <p:attrName>style.visibility</p:attrName>
                                        </p:attrNameLst>
                                      </p:cBhvr>
                                      <p:to>
                                        <p:strVal val="visible"/>
                                      </p:to>
                                    </p:set>
                                    <p:animEffect transition="in" filter="wipe(left)">
                                      <p:cBhvr>
                                        <p:cTn id="7" dur="500"/>
                                        <p:tgtEl>
                                          <p:spTgt spid="4218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1891" grpId="0" autoUpdateAnimBg="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2514" name="Picture 2" descr="Contents">
            <a:extLst>
              <a:ext uri="{FF2B5EF4-FFF2-40B4-BE49-F238E27FC236}">
                <a16:creationId xmlns:a16="http://schemas.microsoft.com/office/drawing/2014/main" id="{A4E47FAB-4DA7-4CCB-9331-306996DB7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8035" name="Text Box 3">
            <a:extLst>
              <a:ext uri="{FF2B5EF4-FFF2-40B4-BE49-F238E27FC236}">
                <a16:creationId xmlns:a16="http://schemas.microsoft.com/office/drawing/2014/main" id="{A69E5B77-5FBE-4ACF-B061-BD0C9AA543F2}"/>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428036" name="Rectangle 4">
            <a:extLst>
              <a:ext uri="{FF2B5EF4-FFF2-40B4-BE49-F238E27FC236}">
                <a16:creationId xmlns:a16="http://schemas.microsoft.com/office/drawing/2014/main" id="{C4D61148-41F5-4DBC-9464-5C550CCFB9F4}"/>
              </a:ext>
            </a:extLst>
          </p:cNvPr>
          <p:cNvSpPr>
            <a:spLocks noChangeArrowheads="1"/>
          </p:cNvSpPr>
          <p:nvPr/>
        </p:nvSpPr>
        <p:spPr bwMode="auto">
          <a:xfrm>
            <a:off x="1219200" y="1174750"/>
            <a:ext cx="6680200"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ECONOMÍA METABÓLICA (EM )</a:t>
            </a:r>
          </a:p>
        </p:txBody>
      </p:sp>
      <p:sp>
        <p:nvSpPr>
          <p:cNvPr id="428037" name="Rectangle 5">
            <a:extLst>
              <a:ext uri="{FF2B5EF4-FFF2-40B4-BE49-F238E27FC236}">
                <a16:creationId xmlns:a16="http://schemas.microsoft.com/office/drawing/2014/main" id="{D217AEEE-5C85-4D16-8577-DE37CB4ECB08}"/>
              </a:ext>
            </a:extLst>
          </p:cNvPr>
          <p:cNvSpPr>
            <a:spLocks noChangeArrowheads="1"/>
          </p:cNvSpPr>
          <p:nvPr/>
        </p:nvSpPr>
        <p:spPr bwMode="auto">
          <a:xfrm>
            <a:off x="2857500" y="1884363"/>
            <a:ext cx="3630613"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200" i="0">
                <a:effectLst>
                  <a:outerShdw blurRad="38100" dist="38100" dir="2700000" algn="tl">
                    <a:srgbClr val="C0C0C0"/>
                  </a:outerShdw>
                </a:effectLst>
                <a:latin typeface="Verdana" pitchFamily="34" charset="0"/>
              </a:rPr>
              <a:t>Varía entre Atletas</a:t>
            </a:r>
          </a:p>
        </p:txBody>
      </p:sp>
      <p:sp>
        <p:nvSpPr>
          <p:cNvPr id="428038" name="Rectangle 6">
            <a:extLst>
              <a:ext uri="{FF2B5EF4-FFF2-40B4-BE49-F238E27FC236}">
                <a16:creationId xmlns:a16="http://schemas.microsoft.com/office/drawing/2014/main" id="{73B22AAE-0636-4BE4-B9C6-79908FCEE9A7}"/>
              </a:ext>
            </a:extLst>
          </p:cNvPr>
          <p:cNvSpPr>
            <a:spLocks noChangeArrowheads="1"/>
          </p:cNvSpPr>
          <p:nvPr/>
        </p:nvSpPr>
        <p:spPr bwMode="auto">
          <a:xfrm>
            <a:off x="3925888" y="2573338"/>
            <a:ext cx="1289050"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Razón</a:t>
            </a:r>
            <a:endParaRPr lang="en-US" sz="2600" i="0" baseline="30000">
              <a:solidFill>
                <a:srgbClr val="000000"/>
              </a:solidFill>
              <a:effectLst>
                <a:outerShdw blurRad="38100" dist="38100" dir="2700000" algn="tl">
                  <a:srgbClr val="C0C0C0"/>
                </a:outerShdw>
              </a:effectLst>
              <a:latin typeface="Arial" charset="0"/>
            </a:endParaRPr>
          </a:p>
        </p:txBody>
      </p:sp>
      <p:sp>
        <p:nvSpPr>
          <p:cNvPr id="428039" name="Rectangle 7">
            <a:extLst>
              <a:ext uri="{FF2B5EF4-FFF2-40B4-BE49-F238E27FC236}">
                <a16:creationId xmlns:a16="http://schemas.microsoft.com/office/drawing/2014/main" id="{75C35B81-2423-4ADF-BF54-35129980905C}"/>
              </a:ext>
            </a:extLst>
          </p:cNvPr>
          <p:cNvSpPr>
            <a:spLocks noChangeArrowheads="1"/>
          </p:cNvSpPr>
          <p:nvPr/>
        </p:nvSpPr>
        <p:spPr bwMode="auto">
          <a:xfrm>
            <a:off x="2003425" y="3270250"/>
            <a:ext cx="5100638" cy="6286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Diferencias en las</a:t>
            </a:r>
          </a:p>
          <a:p>
            <a:pPr marL="342900" indent="-342900" algn="ctr">
              <a:lnSpc>
                <a:spcPct val="70000"/>
              </a:lnSpc>
              <a:spcBef>
                <a:spcPct val="20000"/>
              </a:spcBef>
              <a:defRPr/>
            </a:pPr>
            <a:r>
              <a:rPr lang="en-US" sz="2100">
                <a:effectLst>
                  <a:outerShdw blurRad="38100" dist="38100" dir="2700000" algn="tl">
                    <a:srgbClr val="C0C0C0"/>
                  </a:outerShdw>
                </a:effectLst>
                <a:latin typeface="Verdana" pitchFamily="34" charset="0"/>
              </a:rPr>
              <a:t>Características Morfofuncionales</a:t>
            </a:r>
          </a:p>
        </p:txBody>
      </p:sp>
      <p:sp>
        <p:nvSpPr>
          <p:cNvPr id="192520" name="Line 8">
            <a:extLst>
              <a:ext uri="{FF2B5EF4-FFF2-40B4-BE49-F238E27FC236}">
                <a16:creationId xmlns:a16="http://schemas.microsoft.com/office/drawing/2014/main" id="{7BC9B7C0-114F-4019-BBA9-CBDFF6A693F4}"/>
              </a:ext>
            </a:extLst>
          </p:cNvPr>
          <p:cNvSpPr>
            <a:spLocks noChangeShapeType="1"/>
          </p:cNvSpPr>
          <p:nvPr/>
        </p:nvSpPr>
        <p:spPr bwMode="auto">
          <a:xfrm>
            <a:off x="4525963" y="1470025"/>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2521" name="Text Box 9">
            <a:extLst>
              <a:ext uri="{FF2B5EF4-FFF2-40B4-BE49-F238E27FC236}">
                <a16:creationId xmlns:a16="http://schemas.microsoft.com/office/drawing/2014/main" id="{5D44D01C-6FF8-4E67-847F-FA8412BB9651}"/>
              </a:ext>
            </a:extLst>
          </p:cNvPr>
          <p:cNvSpPr txBox="1">
            <a:spLocks noChangeArrowheads="1"/>
          </p:cNvSpPr>
          <p:nvPr/>
        </p:nvSpPr>
        <p:spPr bwMode="auto">
          <a:xfrm>
            <a:off x="2400300" y="4164013"/>
            <a:ext cx="432276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200" i="0">
                <a:latin typeface="Arial" panose="020B0604020202020204" pitchFamily="34" charset="0"/>
              </a:rPr>
              <a:t>Por lo tanto</a:t>
            </a:r>
            <a:endParaRPr lang="en-US" altLang="en-US" sz="2000">
              <a:latin typeface="Arial" panose="020B0604020202020204" pitchFamily="34" charset="0"/>
            </a:endParaRPr>
          </a:p>
        </p:txBody>
      </p:sp>
      <p:sp>
        <p:nvSpPr>
          <p:cNvPr id="428042" name="Rectangle 10">
            <a:extLst>
              <a:ext uri="{FF2B5EF4-FFF2-40B4-BE49-F238E27FC236}">
                <a16:creationId xmlns:a16="http://schemas.microsoft.com/office/drawing/2014/main" id="{9000FAEA-E2D4-4BEE-9665-BC14A5C09B8E}"/>
              </a:ext>
            </a:extLst>
          </p:cNvPr>
          <p:cNvSpPr>
            <a:spLocks noChangeArrowheads="1"/>
          </p:cNvSpPr>
          <p:nvPr/>
        </p:nvSpPr>
        <p:spPr bwMode="auto">
          <a:xfrm>
            <a:off x="301625" y="5918200"/>
            <a:ext cx="8842375" cy="7826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Las Variables Metabólicas</a:t>
            </a:r>
          </a:p>
          <a:p>
            <a:pPr marL="342900" indent="-342900" algn="ctr">
              <a:lnSpc>
                <a:spcPct val="70000"/>
              </a:lnSpc>
              <a:spcBef>
                <a:spcPct val="20000"/>
              </a:spcBef>
              <a:defRPr/>
            </a:pPr>
            <a:r>
              <a:rPr lang="es-PR" sz="2000" i="0">
                <a:solidFill>
                  <a:srgbClr val="000000"/>
                </a:solidFill>
                <a:latin typeface="Verdana" pitchFamily="34" charset="0"/>
              </a:rPr>
              <a:t>Que Representan un</a:t>
            </a:r>
          </a:p>
          <a:p>
            <a:pPr marL="342900" indent="-342900" algn="ctr">
              <a:lnSpc>
                <a:spcPct val="70000"/>
              </a:lnSpc>
              <a:spcBef>
                <a:spcPct val="20000"/>
              </a:spcBef>
              <a:defRPr/>
            </a:pPr>
            <a:r>
              <a:rPr lang="es-PR" sz="2000" i="0">
                <a:solidFill>
                  <a:srgbClr val="000000"/>
                </a:solidFill>
                <a:latin typeface="Verdana" pitchFamily="34" charset="0"/>
              </a:rPr>
              <a:t>PATRÓN DE MOVIMIENTO METABÓLICAMENTE ECONÓMICO</a:t>
            </a:r>
            <a:endParaRPr lang="en-US" sz="2000" i="0">
              <a:solidFill>
                <a:srgbClr val="000000"/>
              </a:solidFill>
              <a:latin typeface="Verdana" pitchFamily="34" charset="0"/>
            </a:endParaRPr>
          </a:p>
        </p:txBody>
      </p:sp>
      <p:sp>
        <p:nvSpPr>
          <p:cNvPr id="192523" name="Line 12">
            <a:extLst>
              <a:ext uri="{FF2B5EF4-FFF2-40B4-BE49-F238E27FC236}">
                <a16:creationId xmlns:a16="http://schemas.microsoft.com/office/drawing/2014/main" id="{F84EF504-444A-407A-842F-C74271905293}"/>
              </a:ext>
            </a:extLst>
          </p:cNvPr>
          <p:cNvSpPr>
            <a:spLocks noChangeShapeType="1"/>
          </p:cNvSpPr>
          <p:nvPr/>
        </p:nvSpPr>
        <p:spPr bwMode="auto">
          <a:xfrm>
            <a:off x="4530725" y="2146300"/>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2524" name="Line 13">
            <a:extLst>
              <a:ext uri="{FF2B5EF4-FFF2-40B4-BE49-F238E27FC236}">
                <a16:creationId xmlns:a16="http://schemas.microsoft.com/office/drawing/2014/main" id="{DFC9475E-1283-4651-97EA-CAE3F1BE042F}"/>
              </a:ext>
            </a:extLst>
          </p:cNvPr>
          <p:cNvSpPr>
            <a:spLocks noChangeShapeType="1"/>
          </p:cNvSpPr>
          <p:nvPr/>
        </p:nvSpPr>
        <p:spPr bwMode="auto">
          <a:xfrm>
            <a:off x="4530725" y="2857500"/>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2525" name="Text Box 16">
            <a:extLst>
              <a:ext uri="{FF2B5EF4-FFF2-40B4-BE49-F238E27FC236}">
                <a16:creationId xmlns:a16="http://schemas.microsoft.com/office/drawing/2014/main" id="{E55D6DEE-AFC3-4C23-A84A-F78511142723}"/>
              </a:ext>
            </a:extLst>
          </p:cNvPr>
          <p:cNvSpPr txBox="1">
            <a:spLocks noChangeArrowheads="1"/>
          </p:cNvSpPr>
          <p:nvPr/>
        </p:nvSpPr>
        <p:spPr bwMode="auto">
          <a:xfrm>
            <a:off x="1868488" y="4799013"/>
            <a:ext cx="5572125" cy="69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2200" i="0">
                <a:latin typeface="Arial" panose="020B0604020202020204" pitchFamily="34" charset="0"/>
              </a:rPr>
              <a:t>No son Iguales para todos los Atletas</a:t>
            </a:r>
          </a:p>
          <a:p>
            <a:pPr algn="ctr">
              <a:lnSpc>
                <a:spcPct val="90000"/>
              </a:lnSpc>
            </a:pPr>
            <a:r>
              <a:rPr lang="en-US" altLang="en-US" sz="2200" i="0">
                <a:latin typeface="Arial" panose="020B0604020202020204" pitchFamily="34" charset="0"/>
              </a:rPr>
              <a:t>(Varían)</a:t>
            </a:r>
            <a:endParaRPr lang="en-US" altLang="en-US" sz="2000">
              <a:latin typeface="Arial" panose="020B0604020202020204" pitchFamily="34" charset="0"/>
            </a:endParaRPr>
          </a:p>
        </p:txBody>
      </p:sp>
      <p:sp>
        <p:nvSpPr>
          <p:cNvPr id="192526" name="Line 17">
            <a:extLst>
              <a:ext uri="{FF2B5EF4-FFF2-40B4-BE49-F238E27FC236}">
                <a16:creationId xmlns:a16="http://schemas.microsoft.com/office/drawing/2014/main" id="{A71BF46B-6A55-4219-AF6D-063D302DF3C4}"/>
              </a:ext>
            </a:extLst>
          </p:cNvPr>
          <p:cNvSpPr>
            <a:spLocks noChangeShapeType="1"/>
          </p:cNvSpPr>
          <p:nvPr/>
        </p:nvSpPr>
        <p:spPr bwMode="auto">
          <a:xfrm>
            <a:off x="4562475" y="5494338"/>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2527" name="Line 18">
            <a:extLst>
              <a:ext uri="{FF2B5EF4-FFF2-40B4-BE49-F238E27FC236}">
                <a16:creationId xmlns:a16="http://schemas.microsoft.com/office/drawing/2014/main" id="{2B0E89CB-7FD3-4210-8E75-15D9E4D85BE9}"/>
              </a:ext>
            </a:extLst>
          </p:cNvPr>
          <p:cNvSpPr>
            <a:spLocks noChangeShapeType="1"/>
          </p:cNvSpPr>
          <p:nvPr/>
        </p:nvSpPr>
        <p:spPr bwMode="auto">
          <a:xfrm>
            <a:off x="4522788" y="3802063"/>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2528" name="Line 19">
            <a:extLst>
              <a:ext uri="{FF2B5EF4-FFF2-40B4-BE49-F238E27FC236}">
                <a16:creationId xmlns:a16="http://schemas.microsoft.com/office/drawing/2014/main" id="{83BBFCBA-CB56-4B48-AAB1-B31BA06ED8AA}"/>
              </a:ext>
            </a:extLst>
          </p:cNvPr>
          <p:cNvSpPr>
            <a:spLocks noChangeShapeType="1"/>
          </p:cNvSpPr>
          <p:nvPr/>
        </p:nvSpPr>
        <p:spPr bwMode="auto">
          <a:xfrm>
            <a:off x="4516438" y="4464050"/>
            <a:ext cx="0" cy="4635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8035"/>
                                        </p:tgtEl>
                                        <p:attrNameLst>
                                          <p:attrName>style.visibility</p:attrName>
                                        </p:attrNameLst>
                                      </p:cBhvr>
                                      <p:to>
                                        <p:strVal val="visible"/>
                                      </p:to>
                                    </p:set>
                                    <p:animEffect transition="in" filter="wipe(left)">
                                      <p:cBhvr>
                                        <p:cTn id="7" dur="500"/>
                                        <p:tgtEl>
                                          <p:spTgt spid="4280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8035" grpId="0"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8" name="Picture 100" descr="Contents">
            <a:extLst>
              <a:ext uri="{FF2B5EF4-FFF2-40B4-BE49-F238E27FC236}">
                <a16:creationId xmlns:a16="http://schemas.microsoft.com/office/drawing/2014/main" id="{DECAA4D3-90A0-47F3-A157-0DB8594624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082" name="Rectangle 2">
            <a:extLst>
              <a:ext uri="{FF2B5EF4-FFF2-40B4-BE49-F238E27FC236}">
                <a16:creationId xmlns:a16="http://schemas.microsoft.com/office/drawing/2014/main" id="{AE4E77D1-7BE4-4569-B501-672C7EF46B0F}"/>
              </a:ext>
            </a:extLst>
          </p:cNvPr>
          <p:cNvSpPr>
            <a:spLocks noChangeArrowheads="1"/>
          </p:cNvSpPr>
          <p:nvPr/>
        </p:nvSpPr>
        <p:spPr bwMode="auto">
          <a:xfrm>
            <a:off x="1785938" y="3289300"/>
            <a:ext cx="5853112" cy="2190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Uso de Energía durante el Ejercicio/Competencia</a:t>
            </a:r>
          </a:p>
        </p:txBody>
      </p:sp>
      <p:sp>
        <p:nvSpPr>
          <p:cNvPr id="193540" name="Line 4">
            <a:extLst>
              <a:ext uri="{FF2B5EF4-FFF2-40B4-BE49-F238E27FC236}">
                <a16:creationId xmlns:a16="http://schemas.microsoft.com/office/drawing/2014/main" id="{ABB20F30-67BD-4DE4-91EB-09E880725652}"/>
              </a:ext>
            </a:extLst>
          </p:cNvPr>
          <p:cNvSpPr>
            <a:spLocks noChangeShapeType="1"/>
          </p:cNvSpPr>
          <p:nvPr/>
        </p:nvSpPr>
        <p:spPr bwMode="auto">
          <a:xfrm>
            <a:off x="4568825" y="1700213"/>
            <a:ext cx="0" cy="215900"/>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3541" name="Text Box 5">
            <a:extLst>
              <a:ext uri="{FF2B5EF4-FFF2-40B4-BE49-F238E27FC236}">
                <a16:creationId xmlns:a16="http://schemas.microsoft.com/office/drawing/2014/main" id="{44750F10-708A-490C-8FAA-AB5C7A636D4A}"/>
              </a:ext>
            </a:extLst>
          </p:cNvPr>
          <p:cNvSpPr txBox="1">
            <a:spLocks noChangeArrowheads="1"/>
          </p:cNvSpPr>
          <p:nvPr/>
        </p:nvSpPr>
        <p:spPr bwMode="auto">
          <a:xfrm>
            <a:off x="1582738" y="3903663"/>
            <a:ext cx="602297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Verdana" panose="020B0604030504040204" pitchFamily="34" charset="0"/>
              </a:rPr>
              <a:t>Evita Gasto Innecesario de Energía</a:t>
            </a:r>
          </a:p>
          <a:p>
            <a:pPr algn="ctr">
              <a:lnSpc>
                <a:spcPct val="80000"/>
              </a:lnSpc>
            </a:pPr>
            <a:r>
              <a:rPr lang="en-US" altLang="en-US" sz="1800" i="0">
                <a:latin typeface="Verdana" panose="020B0604030504040204" pitchFamily="34" charset="0"/>
              </a:rPr>
              <a:t>(Ahorro de Energía)</a:t>
            </a:r>
            <a:endParaRPr lang="en-US" altLang="en-US" sz="1800">
              <a:latin typeface="Verdana" panose="020B0604030504040204" pitchFamily="34" charset="0"/>
            </a:endParaRPr>
          </a:p>
        </p:txBody>
      </p:sp>
      <p:sp>
        <p:nvSpPr>
          <p:cNvPr id="430089" name="Rectangle 9">
            <a:extLst>
              <a:ext uri="{FF2B5EF4-FFF2-40B4-BE49-F238E27FC236}">
                <a16:creationId xmlns:a16="http://schemas.microsoft.com/office/drawing/2014/main" id="{D193F9E4-991A-47DC-9A74-3D24D6DA146F}"/>
              </a:ext>
            </a:extLst>
          </p:cNvPr>
          <p:cNvSpPr>
            <a:spLocks noChangeArrowheads="1"/>
          </p:cNvSpPr>
          <p:nvPr/>
        </p:nvSpPr>
        <p:spPr bwMode="auto">
          <a:xfrm>
            <a:off x="2466975" y="1217613"/>
            <a:ext cx="4203700" cy="4746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ECONOMÍA METABÓLICA (EM)</a:t>
            </a:r>
          </a:p>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(ECONOMÍA DEL ESFUERZO)</a:t>
            </a:r>
            <a:endParaRPr lang="en-US" sz="1900">
              <a:effectLst>
                <a:outerShdw blurRad="38100" dist="38100" dir="2700000" algn="tl">
                  <a:srgbClr val="C0C0C0"/>
                </a:outerShdw>
              </a:effectLst>
              <a:latin typeface="Arial Black" pitchFamily="34" charset="0"/>
            </a:endParaRPr>
          </a:p>
        </p:txBody>
      </p:sp>
      <p:sp>
        <p:nvSpPr>
          <p:cNvPr id="430091" name="Rectangle 11">
            <a:extLst>
              <a:ext uri="{FF2B5EF4-FFF2-40B4-BE49-F238E27FC236}">
                <a16:creationId xmlns:a16="http://schemas.microsoft.com/office/drawing/2014/main" id="{9750ADD3-E992-4B1F-982B-9FB6FF25AF47}"/>
              </a:ext>
            </a:extLst>
          </p:cNvPr>
          <p:cNvSpPr>
            <a:spLocks noChangeArrowheads="1"/>
          </p:cNvSpPr>
          <p:nvPr/>
        </p:nvSpPr>
        <p:spPr bwMode="auto">
          <a:xfrm>
            <a:off x="3162300" y="1931988"/>
            <a:ext cx="3028950" cy="263525"/>
          </a:xfrm>
          <a:prstGeom prst="rect">
            <a:avLst/>
          </a:prstGeom>
          <a:noFill/>
          <a:ln w="9525">
            <a:noFill/>
            <a:miter lim="800000"/>
            <a:headEnd/>
            <a:tailEnd/>
          </a:ln>
          <a:effectLst/>
        </p:spPr>
        <p:txBody>
          <a:bodyPr/>
          <a:lstStyle/>
          <a:p>
            <a:pPr marL="342900" indent="-342900">
              <a:lnSpc>
                <a:spcPct val="60000"/>
              </a:lnSpc>
              <a:spcBef>
                <a:spcPct val="20000"/>
              </a:spcBef>
              <a:defRPr/>
            </a:pPr>
            <a:r>
              <a:rPr lang="en-US" sz="1900" i="0">
                <a:effectLst>
                  <a:outerShdw blurRad="38100" dist="38100" dir="2700000" algn="tl">
                    <a:srgbClr val="C0C0C0"/>
                  </a:outerShdw>
                </a:effectLst>
                <a:latin typeface="Verdana" pitchFamily="34" charset="0"/>
              </a:rPr>
              <a:t>VO</a:t>
            </a:r>
            <a:r>
              <a:rPr lang="en-US" sz="1900" i="0" baseline="-25000">
                <a:effectLst>
                  <a:outerShdw blurRad="38100" dist="38100" dir="2700000" algn="tl">
                    <a:srgbClr val="C0C0C0"/>
                  </a:outerShdw>
                </a:effectLst>
                <a:latin typeface="Verdana" pitchFamily="34" charset="0"/>
              </a:rPr>
              <a:t>2</a:t>
            </a:r>
            <a:r>
              <a:rPr lang="en-US" sz="1900" i="0">
                <a:effectLst>
                  <a:outerShdw blurRad="38100" dist="38100" dir="2700000" algn="tl">
                    <a:srgbClr val="C0C0C0"/>
                  </a:outerShdw>
                </a:effectLst>
                <a:latin typeface="Verdana" pitchFamily="34" charset="0"/>
              </a:rPr>
              <a:t>, mL ∙ kg</a:t>
            </a:r>
            <a:r>
              <a:rPr lang="en-US" sz="1900" i="0" baseline="30000">
                <a:effectLst>
                  <a:outerShdw blurRad="38100" dist="38100" dir="2700000" algn="tl">
                    <a:srgbClr val="C0C0C0"/>
                  </a:outerShdw>
                </a:effectLst>
                <a:latin typeface="Verdana" pitchFamily="34" charset="0"/>
              </a:rPr>
              <a:t>-1 </a:t>
            </a:r>
            <a:r>
              <a:rPr lang="en-US" sz="1900" i="0">
                <a:effectLst>
                  <a:outerShdw blurRad="38100" dist="38100" dir="2700000" algn="tl">
                    <a:srgbClr val="C0C0C0"/>
                  </a:outerShdw>
                </a:effectLst>
                <a:latin typeface="Verdana" pitchFamily="34" charset="0"/>
              </a:rPr>
              <a:t>∙ min</a:t>
            </a:r>
            <a:r>
              <a:rPr lang="en-US" sz="1900" i="0" baseline="30000">
                <a:effectLst>
                  <a:outerShdw blurRad="38100" dist="38100" dir="2700000" algn="tl">
                    <a:srgbClr val="C0C0C0"/>
                  </a:outerShdw>
                </a:effectLst>
                <a:latin typeface="Verdana" pitchFamily="34" charset="0"/>
              </a:rPr>
              <a:t>-1</a:t>
            </a:r>
            <a:endParaRPr lang="en-US" sz="1900" i="0">
              <a:effectLst>
                <a:outerShdw blurRad="38100" dist="38100" dir="2700000" algn="tl">
                  <a:srgbClr val="C0C0C0"/>
                </a:outerShdw>
              </a:effectLst>
              <a:latin typeface="Verdana" pitchFamily="34" charset="0"/>
            </a:endParaRPr>
          </a:p>
        </p:txBody>
      </p:sp>
      <p:sp>
        <p:nvSpPr>
          <p:cNvPr id="193544" name="Line 12">
            <a:extLst>
              <a:ext uri="{FF2B5EF4-FFF2-40B4-BE49-F238E27FC236}">
                <a16:creationId xmlns:a16="http://schemas.microsoft.com/office/drawing/2014/main" id="{9334AB20-5D33-47F3-8D6E-8BACBAE89190}"/>
              </a:ext>
            </a:extLst>
          </p:cNvPr>
          <p:cNvSpPr>
            <a:spLocks noChangeShapeType="1"/>
          </p:cNvSpPr>
          <p:nvPr/>
        </p:nvSpPr>
        <p:spPr bwMode="auto">
          <a:xfrm>
            <a:off x="4568825" y="3109913"/>
            <a:ext cx="0" cy="215900"/>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3545" name="Line 13">
            <a:extLst>
              <a:ext uri="{FF2B5EF4-FFF2-40B4-BE49-F238E27FC236}">
                <a16:creationId xmlns:a16="http://schemas.microsoft.com/office/drawing/2014/main" id="{55469866-E4B2-40CA-A89E-18BA2656F701}"/>
              </a:ext>
            </a:extLst>
          </p:cNvPr>
          <p:cNvSpPr>
            <a:spLocks noChangeShapeType="1"/>
          </p:cNvSpPr>
          <p:nvPr/>
        </p:nvSpPr>
        <p:spPr bwMode="auto">
          <a:xfrm>
            <a:off x="4591050" y="3762375"/>
            <a:ext cx="0" cy="215900"/>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3546" name="Text Box 14">
            <a:extLst>
              <a:ext uri="{FF2B5EF4-FFF2-40B4-BE49-F238E27FC236}">
                <a16:creationId xmlns:a16="http://schemas.microsoft.com/office/drawing/2014/main" id="{7EACECFE-4063-4923-9D35-A7A9FB523B98}"/>
              </a:ext>
            </a:extLst>
          </p:cNvPr>
          <p:cNvSpPr txBox="1">
            <a:spLocks noChangeArrowheads="1"/>
          </p:cNvSpPr>
          <p:nvPr/>
        </p:nvSpPr>
        <p:spPr bwMode="auto">
          <a:xfrm>
            <a:off x="3429000" y="4089400"/>
            <a:ext cx="20796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193547" name="Line 15">
            <a:extLst>
              <a:ext uri="{FF2B5EF4-FFF2-40B4-BE49-F238E27FC236}">
                <a16:creationId xmlns:a16="http://schemas.microsoft.com/office/drawing/2014/main" id="{45B1D4AC-57F0-46C0-876D-56CF26EE49BF}"/>
              </a:ext>
            </a:extLst>
          </p:cNvPr>
          <p:cNvSpPr>
            <a:spLocks noChangeShapeType="1"/>
          </p:cNvSpPr>
          <p:nvPr/>
        </p:nvSpPr>
        <p:spPr bwMode="auto">
          <a:xfrm>
            <a:off x="4568825" y="4379913"/>
            <a:ext cx="0" cy="215900"/>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3548" name="Text Box 16">
            <a:extLst>
              <a:ext uri="{FF2B5EF4-FFF2-40B4-BE49-F238E27FC236}">
                <a16:creationId xmlns:a16="http://schemas.microsoft.com/office/drawing/2014/main" id="{C0D4B4B5-2000-4657-AA70-882A96CF0E06}"/>
              </a:ext>
            </a:extLst>
          </p:cNvPr>
          <p:cNvSpPr txBox="1">
            <a:spLocks noChangeArrowheads="1"/>
          </p:cNvSpPr>
          <p:nvPr/>
        </p:nvSpPr>
        <p:spPr bwMode="auto">
          <a:xfrm>
            <a:off x="2679700" y="4514850"/>
            <a:ext cx="42100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i="0">
                <a:latin typeface="Arial" panose="020B0604020202020204" pitchFamily="34" charset="0"/>
              </a:rPr>
              <a:t>Eficacia de la Competencia/Evento</a:t>
            </a:r>
          </a:p>
        </p:txBody>
      </p:sp>
      <p:sp>
        <p:nvSpPr>
          <p:cNvPr id="193549" name="Line 61">
            <a:extLst>
              <a:ext uri="{FF2B5EF4-FFF2-40B4-BE49-F238E27FC236}">
                <a16:creationId xmlns:a16="http://schemas.microsoft.com/office/drawing/2014/main" id="{3C08810A-0745-4E1B-B194-C69A3A856F0A}"/>
              </a:ext>
            </a:extLst>
          </p:cNvPr>
          <p:cNvSpPr>
            <a:spLocks noChangeShapeType="1"/>
          </p:cNvSpPr>
          <p:nvPr/>
        </p:nvSpPr>
        <p:spPr bwMode="auto">
          <a:xfrm>
            <a:off x="3168650" y="1912938"/>
            <a:ext cx="0" cy="261937"/>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3550" name="Freeform 80">
            <a:extLst>
              <a:ext uri="{FF2B5EF4-FFF2-40B4-BE49-F238E27FC236}">
                <a16:creationId xmlns:a16="http://schemas.microsoft.com/office/drawing/2014/main" id="{C1CD4E86-8507-47B6-B8EF-509105CC24CC}"/>
              </a:ext>
            </a:extLst>
          </p:cNvPr>
          <p:cNvSpPr>
            <a:spLocks/>
          </p:cNvSpPr>
          <p:nvPr/>
        </p:nvSpPr>
        <p:spPr bwMode="auto">
          <a:xfrm>
            <a:off x="2051050" y="5718175"/>
            <a:ext cx="2047875" cy="27622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5397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30166" name="Rectangle 86">
            <a:extLst>
              <a:ext uri="{FF2B5EF4-FFF2-40B4-BE49-F238E27FC236}">
                <a16:creationId xmlns:a16="http://schemas.microsoft.com/office/drawing/2014/main" id="{D67BA3D6-BD98-451D-BFB7-FFE943419985}"/>
              </a:ext>
            </a:extLst>
          </p:cNvPr>
          <p:cNvSpPr>
            <a:spLocks noChangeArrowheads="1"/>
          </p:cNvSpPr>
          <p:nvPr/>
        </p:nvSpPr>
        <p:spPr bwMode="auto">
          <a:xfrm>
            <a:off x="3224213" y="1746250"/>
            <a:ext cx="263525" cy="285750"/>
          </a:xfrm>
          <a:prstGeom prst="rect">
            <a:avLst/>
          </a:prstGeom>
          <a:noFill/>
          <a:ln w="9525">
            <a:noFill/>
            <a:miter lim="800000"/>
            <a:headEnd/>
            <a:tailEnd/>
          </a:ln>
          <a:effectLst/>
        </p:spPr>
        <p:txBody>
          <a:bodyPr/>
          <a:lstStyle/>
          <a:p>
            <a:pPr marL="342900" indent="-342900">
              <a:lnSpc>
                <a:spcPct val="60000"/>
              </a:lnSpc>
              <a:spcBef>
                <a:spcPct val="20000"/>
              </a:spcBef>
              <a:defRPr/>
            </a:pPr>
            <a:r>
              <a:rPr lang="en-US" sz="1700" i="0">
                <a:effectLst>
                  <a:outerShdw blurRad="38100" dist="38100" dir="2700000" algn="tl">
                    <a:srgbClr val="C0C0C0"/>
                  </a:outerShdw>
                </a:effectLst>
                <a:latin typeface="Verdana" pitchFamily="34" charset="0"/>
              </a:rPr>
              <a:t>.</a:t>
            </a:r>
            <a:endParaRPr lang="en-US" sz="1700" i="0" baseline="30000">
              <a:effectLst>
                <a:outerShdw blurRad="38100" dist="38100" dir="2700000" algn="tl">
                  <a:srgbClr val="C0C0C0"/>
                </a:outerShdw>
              </a:effectLst>
              <a:latin typeface="Verdana" pitchFamily="34" charset="0"/>
            </a:endParaRPr>
          </a:p>
        </p:txBody>
      </p:sp>
      <p:sp>
        <p:nvSpPr>
          <p:cNvPr id="430167" name="Rectangle 87">
            <a:extLst>
              <a:ext uri="{FF2B5EF4-FFF2-40B4-BE49-F238E27FC236}">
                <a16:creationId xmlns:a16="http://schemas.microsoft.com/office/drawing/2014/main" id="{92E6F485-B8A5-4D6E-A96B-937EB0D84822}"/>
              </a:ext>
            </a:extLst>
          </p:cNvPr>
          <p:cNvSpPr>
            <a:spLocks noChangeArrowheads="1"/>
          </p:cNvSpPr>
          <p:nvPr/>
        </p:nvSpPr>
        <p:spPr bwMode="auto">
          <a:xfrm>
            <a:off x="1674813" y="2170113"/>
            <a:ext cx="5811837" cy="8810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durante</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Intensidad Submáxima</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(Ej: Velocidades Relativamente Bajas)</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(Entre 10 y 19 km/h)</a:t>
            </a:r>
          </a:p>
        </p:txBody>
      </p:sp>
      <p:sp>
        <p:nvSpPr>
          <p:cNvPr id="430169" name="Rectangle 89">
            <a:extLst>
              <a:ext uri="{FF2B5EF4-FFF2-40B4-BE49-F238E27FC236}">
                <a16:creationId xmlns:a16="http://schemas.microsoft.com/office/drawing/2014/main" id="{83995F83-25FC-4D68-B52D-6B4FF3152F9E}"/>
              </a:ext>
            </a:extLst>
          </p:cNvPr>
          <p:cNvSpPr>
            <a:spLocks noChangeArrowheads="1"/>
          </p:cNvSpPr>
          <p:nvPr/>
        </p:nvSpPr>
        <p:spPr bwMode="auto">
          <a:xfrm>
            <a:off x="1593850" y="3543300"/>
            <a:ext cx="6184900" cy="2921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   Demandas de Energía durante Evento Deportivo)</a:t>
            </a:r>
          </a:p>
        </p:txBody>
      </p:sp>
      <p:sp>
        <p:nvSpPr>
          <p:cNvPr id="193554" name="Text Box 92">
            <a:extLst>
              <a:ext uri="{FF2B5EF4-FFF2-40B4-BE49-F238E27FC236}">
                <a16:creationId xmlns:a16="http://schemas.microsoft.com/office/drawing/2014/main" id="{6AC9A978-68FA-4978-BF10-0BE7948AE190}"/>
              </a:ext>
            </a:extLst>
          </p:cNvPr>
          <p:cNvSpPr txBox="1">
            <a:spLocks noChangeArrowheads="1"/>
          </p:cNvSpPr>
          <p:nvPr/>
        </p:nvSpPr>
        <p:spPr bwMode="auto">
          <a:xfrm>
            <a:off x="3060700" y="4754563"/>
            <a:ext cx="29368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(Ej: CPLD, Maratonistas)</a:t>
            </a:r>
            <a:endParaRPr lang="en-US" altLang="en-US" sz="1800">
              <a:latin typeface="Arial" panose="020B0604020202020204" pitchFamily="34" charset="0"/>
            </a:endParaRPr>
          </a:p>
        </p:txBody>
      </p:sp>
      <p:sp>
        <p:nvSpPr>
          <p:cNvPr id="193555" name="Line 93">
            <a:extLst>
              <a:ext uri="{FF2B5EF4-FFF2-40B4-BE49-F238E27FC236}">
                <a16:creationId xmlns:a16="http://schemas.microsoft.com/office/drawing/2014/main" id="{01DE8105-488E-4C2D-A495-7E1B5F08D21A}"/>
              </a:ext>
            </a:extLst>
          </p:cNvPr>
          <p:cNvSpPr>
            <a:spLocks noChangeShapeType="1"/>
          </p:cNvSpPr>
          <p:nvPr/>
        </p:nvSpPr>
        <p:spPr bwMode="auto">
          <a:xfrm flipV="1">
            <a:off x="2684463" y="4529138"/>
            <a:ext cx="0" cy="236537"/>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3556" name="Line 94">
            <a:extLst>
              <a:ext uri="{FF2B5EF4-FFF2-40B4-BE49-F238E27FC236}">
                <a16:creationId xmlns:a16="http://schemas.microsoft.com/office/drawing/2014/main" id="{BC19BE96-C774-4B61-A5D8-F886B200AD74}"/>
              </a:ext>
            </a:extLst>
          </p:cNvPr>
          <p:cNvSpPr>
            <a:spLocks noChangeShapeType="1"/>
          </p:cNvSpPr>
          <p:nvPr/>
        </p:nvSpPr>
        <p:spPr bwMode="auto">
          <a:xfrm>
            <a:off x="4568825" y="5002213"/>
            <a:ext cx="0" cy="215900"/>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30175" name="Rectangle 95">
            <a:extLst>
              <a:ext uri="{FF2B5EF4-FFF2-40B4-BE49-F238E27FC236}">
                <a16:creationId xmlns:a16="http://schemas.microsoft.com/office/drawing/2014/main" id="{21550F37-DB94-4D3A-9983-540196FEE663}"/>
              </a:ext>
            </a:extLst>
          </p:cNvPr>
          <p:cNvSpPr>
            <a:spLocks noChangeArrowheads="1"/>
          </p:cNvSpPr>
          <p:nvPr/>
        </p:nvSpPr>
        <p:spPr bwMode="auto">
          <a:xfrm>
            <a:off x="3108325" y="5203825"/>
            <a:ext cx="3081338" cy="2635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VENTAJA COMPETITIVA</a:t>
            </a:r>
          </a:p>
        </p:txBody>
      </p:sp>
      <p:sp>
        <p:nvSpPr>
          <p:cNvPr id="193558" name="Line 96">
            <a:extLst>
              <a:ext uri="{FF2B5EF4-FFF2-40B4-BE49-F238E27FC236}">
                <a16:creationId xmlns:a16="http://schemas.microsoft.com/office/drawing/2014/main" id="{67EAB78A-F55C-4701-9B94-9EE609F87C5E}"/>
              </a:ext>
            </a:extLst>
          </p:cNvPr>
          <p:cNvSpPr>
            <a:spLocks noChangeShapeType="1"/>
          </p:cNvSpPr>
          <p:nvPr/>
        </p:nvSpPr>
        <p:spPr bwMode="auto">
          <a:xfrm>
            <a:off x="4568825" y="5408613"/>
            <a:ext cx="0" cy="215900"/>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30177" name="Rectangle 97">
            <a:extLst>
              <a:ext uri="{FF2B5EF4-FFF2-40B4-BE49-F238E27FC236}">
                <a16:creationId xmlns:a16="http://schemas.microsoft.com/office/drawing/2014/main" id="{ABD160BA-2D98-48E4-AF4E-4C343A9BC0BF}"/>
              </a:ext>
            </a:extLst>
          </p:cNvPr>
          <p:cNvSpPr>
            <a:spLocks noChangeArrowheads="1"/>
          </p:cNvSpPr>
          <p:nvPr/>
        </p:nvSpPr>
        <p:spPr bwMode="auto">
          <a:xfrm>
            <a:off x="4052888" y="5567363"/>
            <a:ext cx="1095375"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Razón</a:t>
            </a:r>
            <a:endParaRPr lang="en-US" sz="2000" i="0">
              <a:solidFill>
                <a:srgbClr val="000000"/>
              </a:solidFill>
              <a:latin typeface="Verdana" pitchFamily="34" charset="0"/>
            </a:endParaRPr>
          </a:p>
        </p:txBody>
      </p:sp>
      <p:sp>
        <p:nvSpPr>
          <p:cNvPr id="193560" name="Text Box 98">
            <a:extLst>
              <a:ext uri="{FF2B5EF4-FFF2-40B4-BE49-F238E27FC236}">
                <a16:creationId xmlns:a16="http://schemas.microsoft.com/office/drawing/2014/main" id="{C1ADFB45-B120-4B62-9B2A-3EBD2F90ED3C}"/>
              </a:ext>
            </a:extLst>
          </p:cNvPr>
          <p:cNvSpPr txBox="1">
            <a:spLocks noChangeArrowheads="1"/>
          </p:cNvSpPr>
          <p:nvPr/>
        </p:nvSpPr>
        <p:spPr bwMode="auto">
          <a:xfrm>
            <a:off x="681038" y="5918200"/>
            <a:ext cx="3527425"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1600" i="0">
                <a:latin typeface="Verdana" panose="020B0604030504040204" pitchFamily="34" charset="0"/>
              </a:rPr>
              <a:t>Capacidad para Sostener</a:t>
            </a:r>
          </a:p>
          <a:p>
            <a:pPr>
              <a:lnSpc>
                <a:spcPct val="90000"/>
              </a:lnSpc>
            </a:pPr>
            <a:r>
              <a:rPr lang="en-US" altLang="en-US" sz="1600" i="0">
                <a:latin typeface="Verdana" panose="020B0604030504040204" pitchFamily="34" charset="0"/>
              </a:rPr>
              <a:t>una Velocidad dada por un</a:t>
            </a:r>
          </a:p>
          <a:p>
            <a:pPr>
              <a:lnSpc>
                <a:spcPct val="90000"/>
              </a:lnSpc>
            </a:pPr>
            <a:r>
              <a:rPr lang="en-US" altLang="en-US" sz="1600" i="0">
                <a:latin typeface="Verdana" panose="020B0604030504040204" pitchFamily="34" charset="0"/>
              </a:rPr>
              <a:t>Mayor Periodo de Tiempo</a:t>
            </a:r>
            <a:endParaRPr lang="en-US" altLang="en-US" sz="1600">
              <a:latin typeface="Verdana" panose="020B0604030504040204" pitchFamily="34" charset="0"/>
            </a:endParaRPr>
          </a:p>
        </p:txBody>
      </p:sp>
      <p:sp>
        <p:nvSpPr>
          <p:cNvPr id="193561" name="Line 99">
            <a:extLst>
              <a:ext uri="{FF2B5EF4-FFF2-40B4-BE49-F238E27FC236}">
                <a16:creationId xmlns:a16="http://schemas.microsoft.com/office/drawing/2014/main" id="{C6BF31AE-1594-410F-AC23-27669EEDCDD0}"/>
              </a:ext>
            </a:extLst>
          </p:cNvPr>
          <p:cNvSpPr>
            <a:spLocks noChangeShapeType="1"/>
          </p:cNvSpPr>
          <p:nvPr/>
        </p:nvSpPr>
        <p:spPr bwMode="auto">
          <a:xfrm flipV="1">
            <a:off x="674688" y="5951538"/>
            <a:ext cx="0" cy="668337"/>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30181" name="Text Box 101">
            <a:extLst>
              <a:ext uri="{FF2B5EF4-FFF2-40B4-BE49-F238E27FC236}">
                <a16:creationId xmlns:a16="http://schemas.microsoft.com/office/drawing/2014/main" id="{9F0337BF-E15E-4873-A34D-D1B4818B70DE}"/>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193563" name="Line 102">
            <a:extLst>
              <a:ext uri="{FF2B5EF4-FFF2-40B4-BE49-F238E27FC236}">
                <a16:creationId xmlns:a16="http://schemas.microsoft.com/office/drawing/2014/main" id="{A6C7915A-7C4D-4B53-9258-2E38C0CF64E8}"/>
              </a:ext>
            </a:extLst>
          </p:cNvPr>
          <p:cNvSpPr>
            <a:spLocks noChangeShapeType="1"/>
          </p:cNvSpPr>
          <p:nvPr/>
        </p:nvSpPr>
        <p:spPr bwMode="auto">
          <a:xfrm>
            <a:off x="1797050" y="3289300"/>
            <a:ext cx="0" cy="250825"/>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3564" name="Line 103">
            <a:extLst>
              <a:ext uri="{FF2B5EF4-FFF2-40B4-BE49-F238E27FC236}">
                <a16:creationId xmlns:a16="http://schemas.microsoft.com/office/drawing/2014/main" id="{47D24735-13BD-4274-A242-6197FD6EA9BF}"/>
              </a:ext>
            </a:extLst>
          </p:cNvPr>
          <p:cNvSpPr>
            <a:spLocks noChangeShapeType="1"/>
          </p:cNvSpPr>
          <p:nvPr/>
        </p:nvSpPr>
        <p:spPr bwMode="auto">
          <a:xfrm>
            <a:off x="1885950" y="3530600"/>
            <a:ext cx="0" cy="250825"/>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3565" name="Freeform 105">
            <a:extLst>
              <a:ext uri="{FF2B5EF4-FFF2-40B4-BE49-F238E27FC236}">
                <a16:creationId xmlns:a16="http://schemas.microsoft.com/office/drawing/2014/main" id="{56225E86-7D1D-4707-B02F-BC597FA0FE98}"/>
              </a:ext>
            </a:extLst>
          </p:cNvPr>
          <p:cNvSpPr>
            <a:spLocks/>
          </p:cNvSpPr>
          <p:nvPr/>
        </p:nvSpPr>
        <p:spPr bwMode="auto">
          <a:xfrm flipH="1">
            <a:off x="5086350" y="5718175"/>
            <a:ext cx="2047875" cy="27622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5397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93566" name="Text Box 106">
            <a:extLst>
              <a:ext uri="{FF2B5EF4-FFF2-40B4-BE49-F238E27FC236}">
                <a16:creationId xmlns:a16="http://schemas.microsoft.com/office/drawing/2014/main" id="{3BDA66B8-6323-49EE-9C33-5A2B1674631E}"/>
              </a:ext>
            </a:extLst>
          </p:cNvPr>
          <p:cNvSpPr txBox="1">
            <a:spLocks noChangeArrowheads="1"/>
          </p:cNvSpPr>
          <p:nvPr/>
        </p:nvSpPr>
        <p:spPr bwMode="auto">
          <a:xfrm>
            <a:off x="5278438" y="5918200"/>
            <a:ext cx="3405187"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1600" i="0">
                <a:latin typeface="Verdana" panose="020B0604030504040204" pitchFamily="34" charset="0"/>
              </a:rPr>
              <a:t>Velocidad de Traslación</a:t>
            </a:r>
          </a:p>
          <a:p>
            <a:pPr>
              <a:lnSpc>
                <a:spcPct val="90000"/>
              </a:lnSpc>
            </a:pPr>
            <a:r>
              <a:rPr lang="en-US" altLang="en-US" sz="1600" i="0">
                <a:latin typeface="Verdana" panose="020B0604030504040204" pitchFamily="34" charset="0"/>
              </a:rPr>
              <a:t>a un Gasto Energético Dado</a:t>
            </a:r>
            <a:endParaRPr lang="en-US" altLang="en-US" sz="1600">
              <a:latin typeface="Verdana" panose="020B0604030504040204" pitchFamily="34" charset="0"/>
            </a:endParaRPr>
          </a:p>
        </p:txBody>
      </p:sp>
      <p:sp>
        <p:nvSpPr>
          <p:cNvPr id="193567" name="Line 107">
            <a:extLst>
              <a:ext uri="{FF2B5EF4-FFF2-40B4-BE49-F238E27FC236}">
                <a16:creationId xmlns:a16="http://schemas.microsoft.com/office/drawing/2014/main" id="{785BA65F-E6DE-4BBD-8D8F-74D03A300616}"/>
              </a:ext>
            </a:extLst>
          </p:cNvPr>
          <p:cNvSpPr>
            <a:spLocks noChangeShapeType="1"/>
          </p:cNvSpPr>
          <p:nvPr/>
        </p:nvSpPr>
        <p:spPr bwMode="auto">
          <a:xfrm flipV="1">
            <a:off x="5272088" y="5938838"/>
            <a:ext cx="0" cy="458787"/>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0181"/>
                                        </p:tgtEl>
                                        <p:attrNameLst>
                                          <p:attrName>style.visibility</p:attrName>
                                        </p:attrNameLst>
                                      </p:cBhvr>
                                      <p:to>
                                        <p:strVal val="visible"/>
                                      </p:to>
                                    </p:set>
                                    <p:animEffect transition="in" filter="wipe(left)">
                                      <p:cBhvr>
                                        <p:cTn id="7" dur="500"/>
                                        <p:tgtEl>
                                          <p:spTgt spid="43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81" grpId="0"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2" name="Picture 2" descr="Contents">
            <a:extLst>
              <a:ext uri="{FF2B5EF4-FFF2-40B4-BE49-F238E27FC236}">
                <a16:creationId xmlns:a16="http://schemas.microsoft.com/office/drawing/2014/main" id="{850A0F84-9F59-4C6E-828E-35C6FE8E05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2134" name="Rectangle 6">
            <a:extLst>
              <a:ext uri="{FF2B5EF4-FFF2-40B4-BE49-F238E27FC236}">
                <a16:creationId xmlns:a16="http://schemas.microsoft.com/office/drawing/2014/main" id="{B51146B6-6D4A-4798-A8EF-FC38C1B368CD}"/>
              </a:ext>
            </a:extLst>
          </p:cNvPr>
          <p:cNvSpPr>
            <a:spLocks noChangeArrowheads="1"/>
          </p:cNvSpPr>
          <p:nvPr/>
        </p:nvSpPr>
        <p:spPr bwMode="auto">
          <a:xfrm>
            <a:off x="2187575" y="1217613"/>
            <a:ext cx="4660900" cy="4746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ECONOMÍA METABÓLICA (EM)</a:t>
            </a:r>
          </a:p>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(ECONOMÍA DEL ESFUERZO)</a:t>
            </a:r>
            <a:endParaRPr lang="en-US" sz="2100">
              <a:effectLst>
                <a:outerShdw blurRad="38100" dist="38100" dir="2700000" algn="tl">
                  <a:srgbClr val="C0C0C0"/>
                </a:outerShdw>
              </a:effectLst>
              <a:latin typeface="Arial Black" pitchFamily="34" charset="0"/>
            </a:endParaRPr>
          </a:p>
        </p:txBody>
      </p:sp>
      <p:sp>
        <p:nvSpPr>
          <p:cNvPr id="432135" name="Rectangle 7">
            <a:extLst>
              <a:ext uri="{FF2B5EF4-FFF2-40B4-BE49-F238E27FC236}">
                <a16:creationId xmlns:a16="http://schemas.microsoft.com/office/drawing/2014/main" id="{4C4A29E7-679D-4A35-AB73-25612B63EB79}"/>
              </a:ext>
            </a:extLst>
          </p:cNvPr>
          <p:cNvSpPr>
            <a:spLocks noChangeArrowheads="1"/>
          </p:cNvSpPr>
          <p:nvPr/>
        </p:nvSpPr>
        <p:spPr bwMode="auto">
          <a:xfrm>
            <a:off x="3136900" y="2109788"/>
            <a:ext cx="3041650" cy="7826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100" i="0">
                <a:effectLst>
                  <a:outerShdw blurRad="38100" dist="38100" dir="2700000" algn="tl">
                    <a:srgbClr val="C0C0C0"/>
                  </a:outerShdw>
                </a:effectLst>
                <a:latin typeface="Verdana" pitchFamily="34" charset="0"/>
              </a:rPr>
              <a:t>Comparación</a:t>
            </a:r>
          </a:p>
          <a:p>
            <a:pPr marL="342900" indent="-342900" algn="ctr">
              <a:lnSpc>
                <a:spcPct val="60000"/>
              </a:lnSpc>
              <a:spcBef>
                <a:spcPct val="20000"/>
              </a:spcBef>
              <a:defRPr/>
            </a:pPr>
            <a:r>
              <a:rPr lang="en-US" sz="2100" i="0">
                <a:effectLst>
                  <a:outerShdw blurRad="38100" dist="38100" dir="2700000" algn="tl">
                    <a:srgbClr val="C0C0C0"/>
                  </a:outerShdw>
                </a:effectLst>
                <a:latin typeface="Verdana" pitchFamily="34" charset="0"/>
              </a:rPr>
              <a:t>entre</a:t>
            </a:r>
          </a:p>
          <a:p>
            <a:pPr marL="342900" indent="-342900" algn="ctr">
              <a:lnSpc>
                <a:spcPct val="60000"/>
              </a:lnSpc>
              <a:spcBef>
                <a:spcPct val="20000"/>
              </a:spcBef>
              <a:defRPr/>
            </a:pPr>
            <a:r>
              <a:rPr lang="en-US" sz="2100" i="0">
                <a:effectLst>
                  <a:outerShdw blurRad="38100" dist="38100" dir="2700000" algn="tl">
                    <a:srgbClr val="C0C0C0"/>
                  </a:outerShdw>
                </a:effectLst>
                <a:latin typeface="Verdana" pitchFamily="34" charset="0"/>
              </a:rPr>
              <a:t>Corredores de</a:t>
            </a:r>
          </a:p>
        </p:txBody>
      </p:sp>
      <p:sp>
        <p:nvSpPr>
          <p:cNvPr id="432140" name="Text Box 12">
            <a:extLst>
              <a:ext uri="{FF2B5EF4-FFF2-40B4-BE49-F238E27FC236}">
                <a16:creationId xmlns:a16="http://schemas.microsoft.com/office/drawing/2014/main" id="{74B1D59E-AC46-4B04-BE38-0BA222A99865}"/>
              </a:ext>
            </a:extLst>
          </p:cNvPr>
          <p:cNvSpPr txBox="1">
            <a:spLocks noChangeArrowheads="1"/>
          </p:cNvSpPr>
          <p:nvPr/>
        </p:nvSpPr>
        <p:spPr bwMode="auto">
          <a:xfrm>
            <a:off x="265113" y="2879725"/>
            <a:ext cx="2184400" cy="581025"/>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Larga Distancia</a:t>
            </a:r>
          </a:p>
          <a:p>
            <a:pPr algn="ctr">
              <a:lnSpc>
                <a:spcPct val="80000"/>
              </a:lnSpc>
              <a:defRPr/>
            </a:pPr>
            <a:r>
              <a:rPr lang="en-US" sz="2000" i="0">
                <a:effectLst>
                  <a:outerShdw blurRad="38100" dist="38100" dir="2700000" algn="tl">
                    <a:srgbClr val="C0C0C0"/>
                  </a:outerShdw>
                </a:effectLst>
                <a:latin typeface="Arial" charset="0"/>
              </a:rPr>
              <a:t>(Maratonistas)</a:t>
            </a:r>
          </a:p>
        </p:txBody>
      </p:sp>
      <p:sp>
        <p:nvSpPr>
          <p:cNvPr id="194566" name="Freeform 14">
            <a:extLst>
              <a:ext uri="{FF2B5EF4-FFF2-40B4-BE49-F238E27FC236}">
                <a16:creationId xmlns:a16="http://schemas.microsoft.com/office/drawing/2014/main" id="{D8DE93DE-837B-4BD9-947F-76BDA62EE449}"/>
              </a:ext>
            </a:extLst>
          </p:cNvPr>
          <p:cNvSpPr>
            <a:spLocks/>
          </p:cNvSpPr>
          <p:nvPr/>
        </p:nvSpPr>
        <p:spPr bwMode="auto">
          <a:xfrm>
            <a:off x="1397000" y="2478088"/>
            <a:ext cx="2703513" cy="4603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747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94567" name="Text Box 18">
            <a:extLst>
              <a:ext uri="{FF2B5EF4-FFF2-40B4-BE49-F238E27FC236}">
                <a16:creationId xmlns:a16="http://schemas.microsoft.com/office/drawing/2014/main" id="{F6E6BA4D-108C-47A0-9290-B73624E470DF}"/>
              </a:ext>
            </a:extLst>
          </p:cNvPr>
          <p:cNvSpPr txBox="1">
            <a:spLocks noChangeArrowheads="1"/>
          </p:cNvSpPr>
          <p:nvPr/>
        </p:nvSpPr>
        <p:spPr bwMode="auto">
          <a:xfrm>
            <a:off x="1323975" y="6175375"/>
            <a:ext cx="15287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i="0">
                <a:latin typeface="Arial" panose="020B0604020202020204" pitchFamily="34" charset="0"/>
              </a:rPr>
              <a:t>Media</a:t>
            </a:r>
          </a:p>
          <a:p>
            <a:pPr algn="ctr">
              <a:lnSpc>
                <a:spcPct val="80000"/>
              </a:lnSpc>
            </a:pPr>
            <a:r>
              <a:rPr lang="en-US" altLang="en-US" sz="2000" i="0">
                <a:latin typeface="Arial" panose="020B0604020202020204" pitchFamily="34" charset="0"/>
              </a:rPr>
              <a:t> Distancia</a:t>
            </a:r>
            <a:endParaRPr lang="en-US" altLang="en-US" sz="2000">
              <a:latin typeface="Arial" panose="020B0604020202020204" pitchFamily="34" charset="0"/>
            </a:endParaRPr>
          </a:p>
        </p:txBody>
      </p:sp>
      <p:sp>
        <p:nvSpPr>
          <p:cNvPr id="432149" name="Rectangle 21">
            <a:extLst>
              <a:ext uri="{FF2B5EF4-FFF2-40B4-BE49-F238E27FC236}">
                <a16:creationId xmlns:a16="http://schemas.microsoft.com/office/drawing/2014/main" id="{0DD8C4AA-5344-4C92-BF9D-B32CB96AE87D}"/>
              </a:ext>
            </a:extLst>
          </p:cNvPr>
          <p:cNvSpPr>
            <a:spLocks noChangeArrowheads="1"/>
          </p:cNvSpPr>
          <p:nvPr/>
        </p:nvSpPr>
        <p:spPr bwMode="auto">
          <a:xfrm>
            <a:off x="1287463" y="4913313"/>
            <a:ext cx="3265487" cy="88265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Utilizan</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5-10%</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Menos Energía</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Que los Corredores de</a:t>
            </a:r>
          </a:p>
        </p:txBody>
      </p:sp>
      <p:sp>
        <p:nvSpPr>
          <p:cNvPr id="432151" name="Rectangle 23">
            <a:extLst>
              <a:ext uri="{FF2B5EF4-FFF2-40B4-BE49-F238E27FC236}">
                <a16:creationId xmlns:a16="http://schemas.microsoft.com/office/drawing/2014/main" id="{C2E32CFF-3337-4321-AE04-C7C41CDCC607}"/>
              </a:ext>
            </a:extLst>
          </p:cNvPr>
          <p:cNvSpPr>
            <a:spLocks noChangeArrowheads="1"/>
          </p:cNvSpPr>
          <p:nvPr/>
        </p:nvSpPr>
        <p:spPr bwMode="auto">
          <a:xfrm>
            <a:off x="1960563" y="4210050"/>
            <a:ext cx="5461000"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i="0">
                <a:solidFill>
                  <a:srgbClr val="000000"/>
                </a:solidFill>
                <a:latin typeface="Verdana" pitchFamily="34" charset="0"/>
              </a:rPr>
              <a:t>Corredores de Larga Distancia</a:t>
            </a:r>
            <a:endParaRPr lang="en-US" sz="2400" i="0">
              <a:solidFill>
                <a:srgbClr val="000000"/>
              </a:solidFill>
              <a:latin typeface="Verdana" pitchFamily="34" charset="0"/>
            </a:endParaRPr>
          </a:p>
        </p:txBody>
      </p:sp>
      <p:sp>
        <p:nvSpPr>
          <p:cNvPr id="432154" name="Text Box 26">
            <a:extLst>
              <a:ext uri="{FF2B5EF4-FFF2-40B4-BE49-F238E27FC236}">
                <a16:creationId xmlns:a16="http://schemas.microsoft.com/office/drawing/2014/main" id="{6C58661D-28D2-4A2A-9A9A-8B5F1D3E7DF0}"/>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194571" name="Line 32">
            <a:extLst>
              <a:ext uri="{FF2B5EF4-FFF2-40B4-BE49-F238E27FC236}">
                <a16:creationId xmlns:a16="http://schemas.microsoft.com/office/drawing/2014/main" id="{85F0BDD7-5C1D-400A-8A6E-082B73CB648F}"/>
              </a:ext>
            </a:extLst>
          </p:cNvPr>
          <p:cNvSpPr>
            <a:spLocks noChangeShapeType="1"/>
          </p:cNvSpPr>
          <p:nvPr/>
        </p:nvSpPr>
        <p:spPr bwMode="auto">
          <a:xfrm>
            <a:off x="4581525" y="2855913"/>
            <a:ext cx="0" cy="414337"/>
          </a:xfrm>
          <a:prstGeom prst="line">
            <a:avLst/>
          </a:prstGeom>
          <a:noFill/>
          <a:ln w="1174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32161" name="Text Box 33">
            <a:extLst>
              <a:ext uri="{FF2B5EF4-FFF2-40B4-BE49-F238E27FC236}">
                <a16:creationId xmlns:a16="http://schemas.microsoft.com/office/drawing/2014/main" id="{DFEA49D6-6526-4D8C-8C5C-FB1E97E63EE3}"/>
              </a:ext>
            </a:extLst>
          </p:cNvPr>
          <p:cNvSpPr txBox="1">
            <a:spLocks noChangeArrowheads="1"/>
          </p:cNvSpPr>
          <p:nvPr/>
        </p:nvSpPr>
        <p:spPr bwMode="auto">
          <a:xfrm>
            <a:off x="3527425" y="3216275"/>
            <a:ext cx="2209800" cy="581025"/>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Media Distancia</a:t>
            </a:r>
          </a:p>
          <a:p>
            <a:pPr algn="ctr">
              <a:lnSpc>
                <a:spcPct val="80000"/>
              </a:lnSpc>
              <a:defRPr/>
            </a:pPr>
            <a:r>
              <a:rPr lang="en-US" sz="2000" i="0">
                <a:effectLst>
                  <a:outerShdw blurRad="38100" dist="38100" dir="2700000" algn="tl">
                    <a:srgbClr val="C0C0C0"/>
                  </a:outerShdw>
                </a:effectLst>
                <a:latin typeface="Arial" charset="0"/>
              </a:rPr>
              <a:t>(10 km)</a:t>
            </a:r>
          </a:p>
        </p:txBody>
      </p:sp>
      <p:sp>
        <p:nvSpPr>
          <p:cNvPr id="432163" name="Text Box 35">
            <a:extLst>
              <a:ext uri="{FF2B5EF4-FFF2-40B4-BE49-F238E27FC236}">
                <a16:creationId xmlns:a16="http://schemas.microsoft.com/office/drawing/2014/main" id="{F4F8B359-E07A-4FE4-9104-4ACE62768BD8}"/>
              </a:ext>
            </a:extLst>
          </p:cNvPr>
          <p:cNvSpPr txBox="1">
            <a:spLocks noChangeArrowheads="1"/>
          </p:cNvSpPr>
          <p:nvPr/>
        </p:nvSpPr>
        <p:spPr bwMode="auto">
          <a:xfrm>
            <a:off x="6805613" y="2867025"/>
            <a:ext cx="2184400" cy="581025"/>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Corta Distancia</a:t>
            </a:r>
          </a:p>
          <a:p>
            <a:pPr algn="ctr">
              <a:lnSpc>
                <a:spcPct val="80000"/>
              </a:lnSpc>
              <a:defRPr/>
            </a:pPr>
            <a:r>
              <a:rPr lang="en-US" sz="2000" i="0">
                <a:effectLst>
                  <a:outerShdw blurRad="38100" dist="38100" dir="2700000" algn="tl">
                    <a:srgbClr val="C0C0C0"/>
                  </a:outerShdw>
                </a:effectLst>
                <a:latin typeface="Arial" charset="0"/>
              </a:rPr>
              <a:t>(Velocistas)</a:t>
            </a:r>
          </a:p>
        </p:txBody>
      </p:sp>
      <p:sp>
        <p:nvSpPr>
          <p:cNvPr id="194574" name="Freeform 36">
            <a:extLst>
              <a:ext uri="{FF2B5EF4-FFF2-40B4-BE49-F238E27FC236}">
                <a16:creationId xmlns:a16="http://schemas.microsoft.com/office/drawing/2014/main" id="{9F1D5B2D-2350-453B-941F-637A2D698BFC}"/>
              </a:ext>
            </a:extLst>
          </p:cNvPr>
          <p:cNvSpPr>
            <a:spLocks/>
          </p:cNvSpPr>
          <p:nvPr/>
        </p:nvSpPr>
        <p:spPr bwMode="auto">
          <a:xfrm flipH="1">
            <a:off x="5194300" y="2465388"/>
            <a:ext cx="2703513" cy="4603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747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94575" name="Freeform 38">
            <a:extLst>
              <a:ext uri="{FF2B5EF4-FFF2-40B4-BE49-F238E27FC236}">
                <a16:creationId xmlns:a16="http://schemas.microsoft.com/office/drawing/2014/main" id="{45305C28-B60D-4C3B-BCBF-76D714C67D76}"/>
              </a:ext>
            </a:extLst>
          </p:cNvPr>
          <p:cNvSpPr>
            <a:spLocks/>
          </p:cNvSpPr>
          <p:nvPr/>
        </p:nvSpPr>
        <p:spPr bwMode="auto">
          <a:xfrm rot="5400000" flipV="1">
            <a:off x="4351338" y="444500"/>
            <a:ext cx="533400" cy="6403975"/>
          </a:xfrm>
          <a:custGeom>
            <a:avLst/>
            <a:gdLst>
              <a:gd name="T0" fmla="*/ 0 w 265"/>
              <a:gd name="T1" fmla="*/ 0 h 382"/>
              <a:gd name="T2" fmla="*/ 2147483647 w 265"/>
              <a:gd name="T3" fmla="*/ 0 h 382"/>
              <a:gd name="T4" fmla="*/ 2147483647 w 265"/>
              <a:gd name="T5" fmla="*/ 2147483647 h 382"/>
              <a:gd name="T6" fmla="*/ 2147483647 w 265"/>
              <a:gd name="T7" fmla="*/ 2147483647 h 382"/>
              <a:gd name="T8" fmla="*/ 0 60000 65536"/>
              <a:gd name="T9" fmla="*/ 0 60000 65536"/>
              <a:gd name="T10" fmla="*/ 0 60000 65536"/>
              <a:gd name="T11" fmla="*/ 0 60000 65536"/>
              <a:gd name="T12" fmla="*/ 0 w 265"/>
              <a:gd name="T13" fmla="*/ 0 h 382"/>
              <a:gd name="T14" fmla="*/ 265 w 265"/>
              <a:gd name="T15" fmla="*/ 382 h 382"/>
            </a:gdLst>
            <a:ahLst/>
            <a:cxnLst>
              <a:cxn ang="T8">
                <a:pos x="T0" y="T1"/>
              </a:cxn>
              <a:cxn ang="T9">
                <a:pos x="T2" y="T3"/>
              </a:cxn>
              <a:cxn ang="T10">
                <a:pos x="T4" y="T5"/>
              </a:cxn>
              <a:cxn ang="T11">
                <a:pos x="T6" y="T7"/>
              </a:cxn>
            </a:cxnLst>
            <a:rect l="T12" t="T13" r="T14" b="T15"/>
            <a:pathLst>
              <a:path w="265" h="382">
                <a:moveTo>
                  <a:pt x="0" y="0"/>
                </a:moveTo>
                <a:lnTo>
                  <a:pt x="265" y="0"/>
                </a:lnTo>
                <a:lnTo>
                  <a:pt x="265" y="382"/>
                </a:lnTo>
                <a:lnTo>
                  <a:pt x="8" y="382"/>
                </a:lnTo>
              </a:path>
            </a:pathLst>
          </a:custGeom>
          <a:noFill/>
          <a:ln w="1174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94576" name="Line 39">
            <a:extLst>
              <a:ext uri="{FF2B5EF4-FFF2-40B4-BE49-F238E27FC236}">
                <a16:creationId xmlns:a16="http://schemas.microsoft.com/office/drawing/2014/main" id="{E23C05DA-1DB5-4B7A-A827-DDFFDAB2E132}"/>
              </a:ext>
            </a:extLst>
          </p:cNvPr>
          <p:cNvSpPr>
            <a:spLocks noChangeShapeType="1"/>
          </p:cNvSpPr>
          <p:nvPr/>
        </p:nvSpPr>
        <p:spPr bwMode="auto">
          <a:xfrm>
            <a:off x="4560888" y="3738563"/>
            <a:ext cx="0" cy="601662"/>
          </a:xfrm>
          <a:prstGeom prst="line">
            <a:avLst/>
          </a:prstGeom>
          <a:noFill/>
          <a:ln w="1174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4577" name="Line 41">
            <a:extLst>
              <a:ext uri="{FF2B5EF4-FFF2-40B4-BE49-F238E27FC236}">
                <a16:creationId xmlns:a16="http://schemas.microsoft.com/office/drawing/2014/main" id="{D3079166-4093-4B07-BB7B-1070DFE8489B}"/>
              </a:ext>
            </a:extLst>
          </p:cNvPr>
          <p:cNvSpPr>
            <a:spLocks noChangeShapeType="1"/>
          </p:cNvSpPr>
          <p:nvPr/>
        </p:nvSpPr>
        <p:spPr bwMode="auto">
          <a:xfrm>
            <a:off x="2047875" y="5837238"/>
            <a:ext cx="0" cy="414337"/>
          </a:xfrm>
          <a:prstGeom prst="line">
            <a:avLst/>
          </a:prstGeom>
          <a:noFill/>
          <a:ln w="1174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4578" name="Line 42">
            <a:extLst>
              <a:ext uri="{FF2B5EF4-FFF2-40B4-BE49-F238E27FC236}">
                <a16:creationId xmlns:a16="http://schemas.microsoft.com/office/drawing/2014/main" id="{C4E8DD5E-79C3-4177-BCA0-AD557F27CE62}"/>
              </a:ext>
            </a:extLst>
          </p:cNvPr>
          <p:cNvSpPr>
            <a:spLocks noChangeShapeType="1"/>
          </p:cNvSpPr>
          <p:nvPr/>
        </p:nvSpPr>
        <p:spPr bwMode="auto">
          <a:xfrm>
            <a:off x="4594225" y="1751013"/>
            <a:ext cx="0" cy="414337"/>
          </a:xfrm>
          <a:prstGeom prst="line">
            <a:avLst/>
          </a:prstGeom>
          <a:noFill/>
          <a:ln w="1174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4579" name="Text Box 43">
            <a:extLst>
              <a:ext uri="{FF2B5EF4-FFF2-40B4-BE49-F238E27FC236}">
                <a16:creationId xmlns:a16="http://schemas.microsoft.com/office/drawing/2014/main" id="{BB71588C-66D9-47CD-BE07-0A57AFE30EE2}"/>
              </a:ext>
            </a:extLst>
          </p:cNvPr>
          <p:cNvSpPr txBox="1">
            <a:spLocks noChangeArrowheads="1"/>
          </p:cNvSpPr>
          <p:nvPr/>
        </p:nvSpPr>
        <p:spPr bwMode="auto">
          <a:xfrm>
            <a:off x="3000375" y="6175375"/>
            <a:ext cx="15287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i="0">
                <a:latin typeface="Arial" panose="020B0604020202020204" pitchFamily="34" charset="0"/>
              </a:rPr>
              <a:t>Larga</a:t>
            </a:r>
          </a:p>
          <a:p>
            <a:pPr algn="ctr">
              <a:lnSpc>
                <a:spcPct val="80000"/>
              </a:lnSpc>
            </a:pPr>
            <a:r>
              <a:rPr lang="en-US" altLang="en-US" sz="2000" i="0">
                <a:latin typeface="Arial" panose="020B0604020202020204" pitchFamily="34" charset="0"/>
              </a:rPr>
              <a:t> Distancia</a:t>
            </a:r>
            <a:endParaRPr lang="en-US" altLang="en-US" sz="2000">
              <a:latin typeface="Arial" panose="020B0604020202020204" pitchFamily="34" charset="0"/>
            </a:endParaRPr>
          </a:p>
        </p:txBody>
      </p:sp>
      <p:sp>
        <p:nvSpPr>
          <p:cNvPr id="194580" name="Line 44">
            <a:extLst>
              <a:ext uri="{FF2B5EF4-FFF2-40B4-BE49-F238E27FC236}">
                <a16:creationId xmlns:a16="http://schemas.microsoft.com/office/drawing/2014/main" id="{DBF57BF7-F557-41CA-B9CC-4C4302FDCF75}"/>
              </a:ext>
            </a:extLst>
          </p:cNvPr>
          <p:cNvSpPr>
            <a:spLocks noChangeShapeType="1"/>
          </p:cNvSpPr>
          <p:nvPr/>
        </p:nvSpPr>
        <p:spPr bwMode="auto">
          <a:xfrm>
            <a:off x="3724275" y="5837238"/>
            <a:ext cx="0" cy="414337"/>
          </a:xfrm>
          <a:prstGeom prst="line">
            <a:avLst/>
          </a:prstGeom>
          <a:noFill/>
          <a:ln w="1174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32173" name="Rectangle 45">
            <a:extLst>
              <a:ext uri="{FF2B5EF4-FFF2-40B4-BE49-F238E27FC236}">
                <a16:creationId xmlns:a16="http://schemas.microsoft.com/office/drawing/2014/main" id="{47879DFB-1BE1-4860-AD2D-5209EE706CB7}"/>
              </a:ext>
            </a:extLst>
          </p:cNvPr>
          <p:cNvSpPr>
            <a:spLocks noChangeArrowheads="1"/>
          </p:cNvSpPr>
          <p:nvPr/>
        </p:nvSpPr>
        <p:spPr bwMode="auto">
          <a:xfrm>
            <a:off x="4900613" y="4884738"/>
            <a:ext cx="3265487" cy="88265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Menos Eficientes</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En</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Eventos de Velocidad</a:t>
            </a:r>
          </a:p>
        </p:txBody>
      </p:sp>
      <p:sp>
        <p:nvSpPr>
          <p:cNvPr id="194582" name="Line 47">
            <a:extLst>
              <a:ext uri="{FF2B5EF4-FFF2-40B4-BE49-F238E27FC236}">
                <a16:creationId xmlns:a16="http://schemas.microsoft.com/office/drawing/2014/main" id="{2CAA2FE4-8B1C-49C7-A47B-535BCFD50C73}"/>
              </a:ext>
            </a:extLst>
          </p:cNvPr>
          <p:cNvSpPr>
            <a:spLocks noChangeShapeType="1"/>
          </p:cNvSpPr>
          <p:nvPr/>
        </p:nvSpPr>
        <p:spPr bwMode="auto">
          <a:xfrm>
            <a:off x="6510338" y="4491038"/>
            <a:ext cx="0" cy="414337"/>
          </a:xfrm>
          <a:prstGeom prst="line">
            <a:avLst/>
          </a:prstGeom>
          <a:noFill/>
          <a:ln w="1174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4583" name="Line 48">
            <a:extLst>
              <a:ext uri="{FF2B5EF4-FFF2-40B4-BE49-F238E27FC236}">
                <a16:creationId xmlns:a16="http://schemas.microsoft.com/office/drawing/2014/main" id="{BA98255E-3686-4D5D-A59B-2A1167D0439A}"/>
              </a:ext>
            </a:extLst>
          </p:cNvPr>
          <p:cNvSpPr>
            <a:spLocks noChangeShapeType="1"/>
          </p:cNvSpPr>
          <p:nvPr/>
        </p:nvSpPr>
        <p:spPr bwMode="auto">
          <a:xfrm>
            <a:off x="2851150" y="4495800"/>
            <a:ext cx="0" cy="414338"/>
          </a:xfrm>
          <a:prstGeom prst="line">
            <a:avLst/>
          </a:prstGeom>
          <a:noFill/>
          <a:ln w="1174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2154"/>
                                        </p:tgtEl>
                                        <p:attrNameLst>
                                          <p:attrName>style.visibility</p:attrName>
                                        </p:attrNameLst>
                                      </p:cBhvr>
                                      <p:to>
                                        <p:strVal val="visible"/>
                                      </p:to>
                                    </p:set>
                                    <p:animEffect transition="in" filter="wipe(left)">
                                      <p:cBhvr>
                                        <p:cTn id="7" dur="500"/>
                                        <p:tgtEl>
                                          <p:spTgt spid="432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54"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descr="Contents">
            <a:extLst>
              <a:ext uri="{FF2B5EF4-FFF2-40B4-BE49-F238E27FC236}">
                <a16:creationId xmlns:a16="http://schemas.microsoft.com/office/drawing/2014/main" id="{7DC79630-0540-48DE-8AFC-BA4AD11A60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899" name="Text Box 3">
            <a:extLst>
              <a:ext uri="{FF2B5EF4-FFF2-40B4-BE49-F238E27FC236}">
                <a16:creationId xmlns:a16="http://schemas.microsoft.com/office/drawing/2014/main" id="{328F2E10-18C9-4913-8E86-C515B16031EF}"/>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Grasas</a:t>
            </a:r>
          </a:p>
        </p:txBody>
      </p:sp>
      <p:sp>
        <p:nvSpPr>
          <p:cNvPr id="208900" name="Rectangle 4">
            <a:extLst>
              <a:ext uri="{FF2B5EF4-FFF2-40B4-BE49-F238E27FC236}">
                <a16:creationId xmlns:a16="http://schemas.microsoft.com/office/drawing/2014/main" id="{D497F8F9-193F-4476-AF86-6A0585436FAA}"/>
              </a:ext>
            </a:extLst>
          </p:cNvPr>
          <p:cNvSpPr>
            <a:spLocks noChangeArrowheads="1"/>
          </p:cNvSpPr>
          <p:nvPr/>
        </p:nvSpPr>
        <p:spPr bwMode="auto">
          <a:xfrm>
            <a:off x="993775" y="1168400"/>
            <a:ext cx="7540625" cy="10398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effectLst>
                  <a:outerShdw blurRad="38100" dist="38100" dir="2700000" algn="tl">
                    <a:srgbClr val="C0C0C0"/>
                  </a:outerShdw>
                </a:effectLst>
                <a:latin typeface="Arial" charset="0"/>
              </a:rPr>
              <a:t>GRASAS</a:t>
            </a:r>
          </a:p>
          <a:p>
            <a:pPr marL="342900" indent="-342900" algn="ctr">
              <a:lnSpc>
                <a:spcPct val="70000"/>
              </a:lnSpc>
              <a:spcBef>
                <a:spcPct val="20000"/>
              </a:spcBef>
              <a:defRPr/>
            </a:pPr>
            <a:r>
              <a:rPr lang="es-PR" sz="2800">
                <a:solidFill>
                  <a:srgbClr val="000000"/>
                </a:solidFill>
                <a:effectLst>
                  <a:outerShdw blurRad="38100" dist="38100" dir="2700000" algn="tl">
                    <a:srgbClr val="C0C0C0"/>
                  </a:outerShdw>
                </a:effectLst>
                <a:latin typeface="Arial" charset="0"/>
              </a:rPr>
              <a:t>(C</a:t>
            </a:r>
            <a:r>
              <a:rPr lang="es-PR" sz="2800" baseline="-25000">
                <a:solidFill>
                  <a:srgbClr val="000000"/>
                </a:solidFill>
                <a:effectLst>
                  <a:outerShdw blurRad="38100" dist="38100" dir="2700000" algn="tl">
                    <a:srgbClr val="C0C0C0"/>
                  </a:outerShdw>
                </a:effectLst>
                <a:latin typeface="Arial" charset="0"/>
              </a:rPr>
              <a:t>16</a:t>
            </a:r>
            <a:r>
              <a:rPr lang="es-PR" sz="2800">
                <a:solidFill>
                  <a:srgbClr val="000000"/>
                </a:solidFill>
                <a:effectLst>
                  <a:outerShdw blurRad="38100" dist="38100" dir="2700000" algn="tl">
                    <a:srgbClr val="C0C0C0"/>
                  </a:outerShdw>
                </a:effectLst>
                <a:latin typeface="Arial" charset="0"/>
              </a:rPr>
              <a:t>H</a:t>
            </a:r>
            <a:r>
              <a:rPr lang="es-PR" sz="2800" baseline="-25000">
                <a:solidFill>
                  <a:srgbClr val="000000"/>
                </a:solidFill>
                <a:effectLst>
                  <a:outerShdw blurRad="38100" dist="38100" dir="2700000" algn="tl">
                    <a:srgbClr val="C0C0C0"/>
                  </a:outerShdw>
                </a:effectLst>
                <a:latin typeface="Arial" charset="0"/>
              </a:rPr>
              <a:t>18</a:t>
            </a:r>
            <a:r>
              <a:rPr lang="es-PR" sz="2800">
                <a:solidFill>
                  <a:srgbClr val="000000"/>
                </a:solidFill>
                <a:effectLst>
                  <a:outerShdw blurRad="38100" dist="38100" dir="2700000" algn="tl">
                    <a:srgbClr val="C0C0C0"/>
                  </a:outerShdw>
                </a:effectLst>
                <a:latin typeface="Arial" charset="0"/>
              </a:rPr>
              <a:t>O</a:t>
            </a:r>
            <a:r>
              <a:rPr lang="es-PR" sz="2800" baseline="-25000">
                <a:solidFill>
                  <a:srgbClr val="000000"/>
                </a:solidFill>
                <a:effectLst>
                  <a:outerShdw blurRad="38100" dist="38100" dir="2700000" algn="tl">
                    <a:srgbClr val="C0C0C0"/>
                  </a:outerShdw>
                </a:effectLst>
                <a:latin typeface="Arial" charset="0"/>
              </a:rPr>
              <a:t>2</a:t>
            </a:r>
            <a:r>
              <a:rPr lang="es-PR" sz="2800">
                <a:solidFill>
                  <a:srgbClr val="000000"/>
                </a:solidFill>
                <a:effectLst>
                  <a:outerShdw blurRad="38100" dist="38100" dir="2700000" algn="tl">
                    <a:srgbClr val="C0C0C0"/>
                  </a:outerShdw>
                </a:effectLst>
                <a:latin typeface="Arial" charset="0"/>
              </a:rPr>
              <a:t>) </a:t>
            </a:r>
          </a:p>
          <a:p>
            <a:pPr marL="342900" indent="-342900" algn="ctr">
              <a:lnSpc>
                <a:spcPct val="80000"/>
              </a:lnSpc>
              <a:spcBef>
                <a:spcPct val="20000"/>
              </a:spcBef>
              <a:defRPr/>
            </a:pPr>
            <a:r>
              <a:rPr lang="es-PR" sz="2400">
                <a:solidFill>
                  <a:srgbClr val="000000"/>
                </a:solidFill>
                <a:effectLst>
                  <a:outerShdw blurRad="38100" dist="38100" dir="2700000" algn="tl">
                    <a:srgbClr val="C0C0C0"/>
                  </a:outerShdw>
                </a:effectLst>
                <a:latin typeface="Arial" charset="0"/>
              </a:rPr>
              <a:t>(9 kcal/g;  70,000 kcal Energía Acumulada)</a:t>
            </a:r>
            <a:endParaRPr lang="en-US" sz="2400" b="0">
              <a:solidFill>
                <a:srgbClr val="000000"/>
              </a:solidFill>
              <a:latin typeface="Arial" charset="0"/>
            </a:endParaRPr>
          </a:p>
        </p:txBody>
      </p:sp>
      <p:sp>
        <p:nvSpPr>
          <p:cNvPr id="20485" name="Line 5">
            <a:extLst>
              <a:ext uri="{FF2B5EF4-FFF2-40B4-BE49-F238E27FC236}">
                <a16:creationId xmlns:a16="http://schemas.microsoft.com/office/drawing/2014/main" id="{D1DE476A-7674-4492-B3DC-57D50A6FFFAA}"/>
              </a:ext>
            </a:extLst>
          </p:cNvPr>
          <p:cNvSpPr>
            <a:spLocks noChangeShapeType="1"/>
          </p:cNvSpPr>
          <p:nvPr/>
        </p:nvSpPr>
        <p:spPr bwMode="auto">
          <a:xfrm>
            <a:off x="1927225" y="2257425"/>
            <a:ext cx="0" cy="349250"/>
          </a:xfrm>
          <a:prstGeom prst="line">
            <a:avLst/>
          </a:prstGeom>
          <a:noFill/>
          <a:ln w="8255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486" name="Line 6">
            <a:extLst>
              <a:ext uri="{FF2B5EF4-FFF2-40B4-BE49-F238E27FC236}">
                <a16:creationId xmlns:a16="http://schemas.microsoft.com/office/drawing/2014/main" id="{08B50826-20D9-453F-B67F-729047B6C632}"/>
              </a:ext>
            </a:extLst>
          </p:cNvPr>
          <p:cNvSpPr>
            <a:spLocks noChangeShapeType="1"/>
          </p:cNvSpPr>
          <p:nvPr/>
        </p:nvSpPr>
        <p:spPr bwMode="auto">
          <a:xfrm>
            <a:off x="1920875" y="3389313"/>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487" name="Text Box 7">
            <a:extLst>
              <a:ext uri="{FF2B5EF4-FFF2-40B4-BE49-F238E27FC236}">
                <a16:creationId xmlns:a16="http://schemas.microsoft.com/office/drawing/2014/main" id="{1A8E5660-4E2C-44DA-BE7E-8FAF9C12F107}"/>
              </a:ext>
            </a:extLst>
          </p:cNvPr>
          <p:cNvSpPr txBox="1">
            <a:spLocks noChangeArrowheads="1"/>
          </p:cNvSpPr>
          <p:nvPr/>
        </p:nvSpPr>
        <p:spPr bwMode="auto">
          <a:xfrm>
            <a:off x="1139825" y="4557713"/>
            <a:ext cx="1609725"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s-PR" altLang="en-US" sz="2400">
                <a:latin typeface="Arial" panose="020B0604020202020204" pitchFamily="34" charset="0"/>
              </a:rPr>
              <a:t>Degradan</a:t>
            </a:r>
            <a:endParaRPr lang="es-PR" altLang="en-US" sz="2400"/>
          </a:p>
        </p:txBody>
      </p:sp>
      <p:sp>
        <p:nvSpPr>
          <p:cNvPr id="208904" name="Text Box 8">
            <a:extLst>
              <a:ext uri="{FF2B5EF4-FFF2-40B4-BE49-F238E27FC236}">
                <a16:creationId xmlns:a16="http://schemas.microsoft.com/office/drawing/2014/main" id="{9714D7C3-FF7D-4C02-BDF6-55C769525DC1}"/>
              </a:ext>
            </a:extLst>
          </p:cNvPr>
          <p:cNvSpPr txBox="1">
            <a:spLocks noChangeArrowheads="1"/>
          </p:cNvSpPr>
          <p:nvPr/>
        </p:nvSpPr>
        <p:spPr bwMode="auto">
          <a:xfrm>
            <a:off x="474663" y="3652838"/>
            <a:ext cx="3013075" cy="701675"/>
          </a:xfrm>
          <a:prstGeom prst="rect">
            <a:avLst/>
          </a:prstGeom>
          <a:noFill/>
          <a:ln w="9525">
            <a:noFill/>
            <a:miter lim="800000"/>
            <a:headEnd/>
            <a:tailEnd/>
          </a:ln>
          <a:effectLst/>
        </p:spPr>
        <p:txBody>
          <a:bodyPr>
            <a:spAutoFit/>
          </a:bodyPr>
          <a:lstStyle/>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Triglicéridos</a:t>
            </a:r>
          </a:p>
          <a:p>
            <a:pPr algn="ctr">
              <a:lnSpc>
                <a:spcPct val="80000"/>
              </a:lnSpc>
              <a:defRPr/>
            </a:pPr>
            <a:r>
              <a:rPr lang="es-PR" sz="2500">
                <a:solidFill>
                  <a:srgbClr val="000000"/>
                </a:solidFill>
                <a:effectLst>
                  <a:outerShdw blurRad="38100" dist="38100" dir="2700000" algn="tl">
                    <a:srgbClr val="C0C0C0"/>
                  </a:outerShdw>
                </a:effectLst>
                <a:latin typeface="Arial" charset="0"/>
              </a:rPr>
              <a:t>(Almacenes)</a:t>
            </a:r>
          </a:p>
        </p:txBody>
      </p:sp>
      <p:sp>
        <p:nvSpPr>
          <p:cNvPr id="20489" name="Freeform 9">
            <a:extLst>
              <a:ext uri="{FF2B5EF4-FFF2-40B4-BE49-F238E27FC236}">
                <a16:creationId xmlns:a16="http://schemas.microsoft.com/office/drawing/2014/main" id="{DE13BC54-A287-4107-9E76-6D36B351E172}"/>
              </a:ext>
            </a:extLst>
          </p:cNvPr>
          <p:cNvSpPr>
            <a:spLocks/>
          </p:cNvSpPr>
          <p:nvPr/>
        </p:nvSpPr>
        <p:spPr bwMode="auto">
          <a:xfrm>
            <a:off x="887413" y="4716463"/>
            <a:ext cx="328612" cy="317500"/>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490" name="Text Box 10">
            <a:extLst>
              <a:ext uri="{FF2B5EF4-FFF2-40B4-BE49-F238E27FC236}">
                <a16:creationId xmlns:a16="http://schemas.microsoft.com/office/drawing/2014/main" id="{830A854F-47BF-4292-81B2-B2BB12D5762A}"/>
              </a:ext>
            </a:extLst>
          </p:cNvPr>
          <p:cNvSpPr txBox="1">
            <a:spLocks noChangeArrowheads="1"/>
          </p:cNvSpPr>
          <p:nvPr/>
        </p:nvSpPr>
        <p:spPr bwMode="auto">
          <a:xfrm>
            <a:off x="639763" y="2555875"/>
            <a:ext cx="2765425" cy="89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s-PR" altLang="en-US" sz="2400" i="0">
                <a:latin typeface="Arial" panose="020B0604020202020204" pitchFamily="34" charset="0"/>
              </a:rPr>
              <a:t>Menos Accesible</a:t>
            </a:r>
          </a:p>
          <a:p>
            <a:pPr algn="ctr">
              <a:lnSpc>
                <a:spcPct val="70000"/>
              </a:lnSpc>
            </a:pPr>
            <a:r>
              <a:rPr lang="es-PR" altLang="en-US" sz="2400" i="0">
                <a:latin typeface="Arial" panose="020B0604020202020204" pitchFamily="34" charset="0"/>
              </a:rPr>
              <a:t>por el</a:t>
            </a:r>
          </a:p>
          <a:p>
            <a:pPr algn="ctr">
              <a:lnSpc>
                <a:spcPct val="80000"/>
              </a:lnSpc>
            </a:pPr>
            <a:r>
              <a:rPr lang="es-PR" altLang="en-US" sz="2400" i="0">
                <a:latin typeface="Arial" panose="020B0604020202020204" pitchFamily="34" charset="0"/>
              </a:rPr>
              <a:t>Metabolismo</a:t>
            </a:r>
          </a:p>
        </p:txBody>
      </p:sp>
      <p:sp>
        <p:nvSpPr>
          <p:cNvPr id="20491" name="Line 11">
            <a:extLst>
              <a:ext uri="{FF2B5EF4-FFF2-40B4-BE49-F238E27FC236}">
                <a16:creationId xmlns:a16="http://schemas.microsoft.com/office/drawing/2014/main" id="{A61DBCF7-10FF-4E06-AF1B-5AA5173CC11A}"/>
              </a:ext>
            </a:extLst>
          </p:cNvPr>
          <p:cNvSpPr>
            <a:spLocks noChangeShapeType="1"/>
          </p:cNvSpPr>
          <p:nvPr/>
        </p:nvSpPr>
        <p:spPr bwMode="auto">
          <a:xfrm>
            <a:off x="2041525" y="5762625"/>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492" name="Text Box 12">
            <a:extLst>
              <a:ext uri="{FF2B5EF4-FFF2-40B4-BE49-F238E27FC236}">
                <a16:creationId xmlns:a16="http://schemas.microsoft.com/office/drawing/2014/main" id="{32ADABB8-BD17-40AA-8FD9-0839C5E21AE5}"/>
              </a:ext>
            </a:extLst>
          </p:cNvPr>
          <p:cNvSpPr txBox="1">
            <a:spLocks noChangeArrowheads="1"/>
          </p:cNvSpPr>
          <p:nvPr/>
        </p:nvSpPr>
        <p:spPr bwMode="auto">
          <a:xfrm>
            <a:off x="4759325" y="3509963"/>
            <a:ext cx="40782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s-PR" altLang="en-US" sz="2000">
                <a:latin typeface="Verdana" panose="020B0604030504040204" pitchFamily="34" charset="0"/>
              </a:rPr>
              <a:t>No Satisface Demandas</a:t>
            </a:r>
          </a:p>
          <a:p>
            <a:pPr algn="ctr">
              <a:lnSpc>
                <a:spcPct val="90000"/>
              </a:lnSpc>
            </a:pPr>
            <a:r>
              <a:rPr lang="es-PR" altLang="en-US" sz="2000">
                <a:latin typeface="Verdana" panose="020B0604030504040204" pitchFamily="34" charset="0"/>
              </a:rPr>
              <a:t>Actividad Muscular Intensa</a:t>
            </a:r>
            <a:endParaRPr lang="es-PR" altLang="en-US" sz="2000" i="0">
              <a:latin typeface="Arial" panose="020B0604020202020204" pitchFamily="34" charset="0"/>
            </a:endParaRPr>
          </a:p>
        </p:txBody>
      </p:sp>
      <p:sp>
        <p:nvSpPr>
          <p:cNvPr id="208909" name="Text Box 13">
            <a:extLst>
              <a:ext uri="{FF2B5EF4-FFF2-40B4-BE49-F238E27FC236}">
                <a16:creationId xmlns:a16="http://schemas.microsoft.com/office/drawing/2014/main" id="{824DBBA0-6AA3-44AC-83F1-69884BA1EACD}"/>
              </a:ext>
            </a:extLst>
          </p:cNvPr>
          <p:cNvSpPr txBox="1">
            <a:spLocks noChangeArrowheads="1"/>
          </p:cNvSpPr>
          <p:nvPr/>
        </p:nvSpPr>
        <p:spPr bwMode="auto">
          <a:xfrm>
            <a:off x="1301750" y="6029325"/>
            <a:ext cx="1423988" cy="652463"/>
          </a:xfrm>
          <a:prstGeom prst="rect">
            <a:avLst/>
          </a:prstGeom>
          <a:noFill/>
          <a:ln w="9525">
            <a:noFill/>
            <a:miter lim="800000"/>
            <a:headEnd/>
            <a:tailEnd/>
          </a:ln>
          <a:effectLst/>
        </p:spPr>
        <p:txBody>
          <a:bodyPr>
            <a:spAutoFit/>
          </a:bodyPr>
          <a:lstStyle/>
          <a:p>
            <a:pPr algn="ctr">
              <a:lnSpc>
                <a:spcPct val="80000"/>
              </a:lnSpc>
              <a:defRPr/>
            </a:pPr>
            <a:r>
              <a:rPr lang="es-PR" sz="2200">
                <a:effectLst>
                  <a:outerShdw blurRad="38100" dist="38100" dir="2700000" algn="tl">
                    <a:srgbClr val="C0C0C0"/>
                  </a:outerShdw>
                </a:effectLst>
                <a:latin typeface="Verdana" pitchFamily="34" charset="0"/>
              </a:rPr>
              <a:t>Forma</a:t>
            </a:r>
          </a:p>
          <a:p>
            <a:pPr algn="ctr">
              <a:lnSpc>
                <a:spcPct val="80000"/>
              </a:lnSpc>
              <a:defRPr/>
            </a:pPr>
            <a:r>
              <a:rPr lang="es-PR" sz="2400">
                <a:effectLst>
                  <a:outerShdw blurRad="38100" dist="38100" dir="2700000" algn="tl">
                    <a:srgbClr val="C0C0C0"/>
                  </a:outerShdw>
                </a:effectLst>
                <a:latin typeface="Verdana" pitchFamily="34" charset="0"/>
              </a:rPr>
              <a:t>ATP</a:t>
            </a:r>
          </a:p>
        </p:txBody>
      </p:sp>
      <p:sp>
        <p:nvSpPr>
          <p:cNvPr id="20494" name="Line 14">
            <a:extLst>
              <a:ext uri="{FF2B5EF4-FFF2-40B4-BE49-F238E27FC236}">
                <a16:creationId xmlns:a16="http://schemas.microsoft.com/office/drawing/2014/main" id="{2F21C2F3-1E5A-4AF1-A88A-B033EABA7A6E}"/>
              </a:ext>
            </a:extLst>
          </p:cNvPr>
          <p:cNvSpPr>
            <a:spLocks noChangeShapeType="1"/>
          </p:cNvSpPr>
          <p:nvPr/>
        </p:nvSpPr>
        <p:spPr bwMode="auto">
          <a:xfrm>
            <a:off x="6765925" y="2257425"/>
            <a:ext cx="0" cy="349250"/>
          </a:xfrm>
          <a:prstGeom prst="line">
            <a:avLst/>
          </a:prstGeom>
          <a:noFill/>
          <a:ln w="8255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495" name="Text Box 15">
            <a:extLst>
              <a:ext uri="{FF2B5EF4-FFF2-40B4-BE49-F238E27FC236}">
                <a16:creationId xmlns:a16="http://schemas.microsoft.com/office/drawing/2014/main" id="{E5112775-8E46-4DC7-A119-516FD1A9129E}"/>
              </a:ext>
            </a:extLst>
          </p:cNvPr>
          <p:cNvSpPr txBox="1">
            <a:spLocks noChangeArrowheads="1"/>
          </p:cNvSpPr>
          <p:nvPr/>
        </p:nvSpPr>
        <p:spPr bwMode="auto">
          <a:xfrm>
            <a:off x="5010150" y="2555875"/>
            <a:ext cx="3348038"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s-PR" altLang="en-US" sz="2400" i="0">
                <a:latin typeface="Arial" panose="020B0604020202020204" pitchFamily="34" charset="0"/>
              </a:rPr>
              <a:t>Muy Lento</a:t>
            </a:r>
          </a:p>
          <a:p>
            <a:pPr algn="ctr">
              <a:lnSpc>
                <a:spcPct val="90000"/>
              </a:lnSpc>
            </a:pPr>
            <a:r>
              <a:rPr lang="es-PR" altLang="en-US" sz="2400" i="0">
                <a:latin typeface="Arial" panose="020B0604020202020204" pitchFamily="34" charset="0"/>
              </a:rPr>
              <a:t>Ritmo de Liberación</a:t>
            </a:r>
          </a:p>
        </p:txBody>
      </p:sp>
      <p:sp>
        <p:nvSpPr>
          <p:cNvPr id="20496" name="Line 16">
            <a:extLst>
              <a:ext uri="{FF2B5EF4-FFF2-40B4-BE49-F238E27FC236}">
                <a16:creationId xmlns:a16="http://schemas.microsoft.com/office/drawing/2014/main" id="{81422BD6-1E3D-4557-A869-AD898A80899E}"/>
              </a:ext>
            </a:extLst>
          </p:cNvPr>
          <p:cNvSpPr>
            <a:spLocks noChangeShapeType="1"/>
          </p:cNvSpPr>
          <p:nvPr/>
        </p:nvSpPr>
        <p:spPr bwMode="auto">
          <a:xfrm>
            <a:off x="1920875" y="4265613"/>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8913" name="Text Box 17">
            <a:extLst>
              <a:ext uri="{FF2B5EF4-FFF2-40B4-BE49-F238E27FC236}">
                <a16:creationId xmlns:a16="http://schemas.microsoft.com/office/drawing/2014/main" id="{7BD3DF45-CA4C-4A54-8845-347FEF236FFF}"/>
              </a:ext>
            </a:extLst>
          </p:cNvPr>
          <p:cNvSpPr txBox="1">
            <a:spLocks noChangeArrowheads="1"/>
          </p:cNvSpPr>
          <p:nvPr/>
        </p:nvSpPr>
        <p:spPr bwMode="auto">
          <a:xfrm>
            <a:off x="0" y="5032375"/>
            <a:ext cx="1776413" cy="347663"/>
          </a:xfrm>
          <a:prstGeom prst="rect">
            <a:avLst/>
          </a:prstGeom>
          <a:noFill/>
          <a:ln w="9525">
            <a:noFill/>
            <a:miter lim="800000"/>
            <a:headEnd/>
            <a:tailEnd/>
          </a:ln>
          <a:effectLst/>
        </p:spPr>
        <p:txBody>
          <a:bodyPr>
            <a:spAutoFit/>
          </a:bodyPr>
          <a:lstStyle/>
          <a:p>
            <a:pPr algn="ctr">
              <a:lnSpc>
                <a:spcPct val="70000"/>
              </a:lnSpc>
              <a:defRPr/>
            </a:pPr>
            <a:r>
              <a:rPr lang="es-PR" sz="2400">
                <a:effectLst>
                  <a:outerShdw blurRad="38100" dist="38100" dir="2700000" algn="tl">
                    <a:srgbClr val="C0C0C0"/>
                  </a:outerShdw>
                </a:effectLst>
                <a:latin typeface="Arial" charset="0"/>
              </a:rPr>
              <a:t>(1) Glicerol</a:t>
            </a:r>
          </a:p>
        </p:txBody>
      </p:sp>
      <p:sp>
        <p:nvSpPr>
          <p:cNvPr id="20498" name="Line 18">
            <a:extLst>
              <a:ext uri="{FF2B5EF4-FFF2-40B4-BE49-F238E27FC236}">
                <a16:creationId xmlns:a16="http://schemas.microsoft.com/office/drawing/2014/main" id="{F1956C99-056D-4197-BF96-2A2372849D13}"/>
              </a:ext>
            </a:extLst>
          </p:cNvPr>
          <p:cNvSpPr>
            <a:spLocks noChangeShapeType="1"/>
          </p:cNvSpPr>
          <p:nvPr/>
        </p:nvSpPr>
        <p:spPr bwMode="auto">
          <a:xfrm>
            <a:off x="6780213" y="3238500"/>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499" name="Freeform 19">
            <a:extLst>
              <a:ext uri="{FF2B5EF4-FFF2-40B4-BE49-F238E27FC236}">
                <a16:creationId xmlns:a16="http://schemas.microsoft.com/office/drawing/2014/main" id="{8BB2C4C3-6372-44D4-9D2C-4AD6E6F1536B}"/>
              </a:ext>
            </a:extLst>
          </p:cNvPr>
          <p:cNvSpPr>
            <a:spLocks/>
          </p:cNvSpPr>
          <p:nvPr/>
        </p:nvSpPr>
        <p:spPr bwMode="auto">
          <a:xfrm flipH="1">
            <a:off x="2665413" y="4703763"/>
            <a:ext cx="898525" cy="317500"/>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16" name="Text Box 20">
            <a:extLst>
              <a:ext uri="{FF2B5EF4-FFF2-40B4-BE49-F238E27FC236}">
                <a16:creationId xmlns:a16="http://schemas.microsoft.com/office/drawing/2014/main" id="{ED59686E-BD94-4692-A9D0-8A9D439BE8BD}"/>
              </a:ext>
            </a:extLst>
          </p:cNvPr>
          <p:cNvSpPr txBox="1">
            <a:spLocks noChangeArrowheads="1"/>
          </p:cNvSpPr>
          <p:nvPr/>
        </p:nvSpPr>
        <p:spPr bwMode="auto">
          <a:xfrm>
            <a:off x="1938338" y="5045075"/>
            <a:ext cx="3852862" cy="603250"/>
          </a:xfrm>
          <a:prstGeom prst="rect">
            <a:avLst/>
          </a:prstGeom>
          <a:noFill/>
          <a:ln w="9525">
            <a:noFill/>
            <a:miter lim="800000"/>
            <a:headEnd/>
            <a:tailEnd/>
          </a:ln>
          <a:effectLst/>
        </p:spPr>
        <p:txBody>
          <a:bodyPr>
            <a:spAutoFit/>
          </a:bodyPr>
          <a:lstStyle/>
          <a:p>
            <a:pPr algn="ctr">
              <a:lnSpc>
                <a:spcPct val="70000"/>
              </a:lnSpc>
              <a:defRPr/>
            </a:pPr>
            <a:r>
              <a:rPr lang="es-PR" sz="2400">
                <a:effectLst>
                  <a:outerShdw blurRad="38100" dist="38100" dir="2700000" algn="tl">
                    <a:srgbClr val="C0C0C0"/>
                  </a:outerShdw>
                </a:effectLst>
                <a:latin typeface="Arial" charset="0"/>
              </a:rPr>
              <a:t>(3) Ácidos Grasos Libras</a:t>
            </a:r>
          </a:p>
          <a:p>
            <a:pPr algn="ctr">
              <a:lnSpc>
                <a:spcPct val="70000"/>
              </a:lnSpc>
              <a:defRPr/>
            </a:pPr>
            <a:r>
              <a:rPr lang="es-PR" sz="2400">
                <a:effectLst>
                  <a:outerShdw blurRad="38100" dist="38100" dir="2700000" algn="tl">
                    <a:srgbClr val="C0C0C0"/>
                  </a:outerShdw>
                </a:effectLst>
                <a:latin typeface="Arial" charset="0"/>
              </a:rPr>
              <a:t>(AGL)</a:t>
            </a:r>
          </a:p>
        </p:txBody>
      </p:sp>
      <p:sp>
        <p:nvSpPr>
          <p:cNvPr id="20501" name="Freeform 21">
            <a:extLst>
              <a:ext uri="{FF2B5EF4-FFF2-40B4-BE49-F238E27FC236}">
                <a16:creationId xmlns:a16="http://schemas.microsoft.com/office/drawing/2014/main" id="{0502E528-C223-441B-86FB-6F60E258CBCE}"/>
              </a:ext>
            </a:extLst>
          </p:cNvPr>
          <p:cNvSpPr>
            <a:spLocks/>
          </p:cNvSpPr>
          <p:nvPr/>
        </p:nvSpPr>
        <p:spPr bwMode="auto">
          <a:xfrm>
            <a:off x="847725" y="5324475"/>
            <a:ext cx="2730500" cy="396875"/>
          </a:xfrm>
          <a:custGeom>
            <a:avLst/>
            <a:gdLst>
              <a:gd name="T0" fmla="*/ 0 w 1720"/>
              <a:gd name="T1" fmla="*/ 0 h 250"/>
              <a:gd name="T2" fmla="*/ 0 w 1720"/>
              <a:gd name="T3" fmla="*/ 2147483647 h 250"/>
              <a:gd name="T4" fmla="*/ 2147483647 w 1720"/>
              <a:gd name="T5" fmla="*/ 2147483647 h 250"/>
              <a:gd name="T6" fmla="*/ 2147483647 w 1720"/>
              <a:gd name="T7" fmla="*/ 2147483647 h 250"/>
              <a:gd name="T8" fmla="*/ 0 60000 65536"/>
              <a:gd name="T9" fmla="*/ 0 60000 65536"/>
              <a:gd name="T10" fmla="*/ 0 60000 65536"/>
              <a:gd name="T11" fmla="*/ 0 60000 65536"/>
              <a:gd name="T12" fmla="*/ 0 w 1720"/>
              <a:gd name="T13" fmla="*/ 0 h 250"/>
              <a:gd name="T14" fmla="*/ 1720 w 1720"/>
              <a:gd name="T15" fmla="*/ 250 h 250"/>
            </a:gdLst>
            <a:ahLst/>
            <a:cxnLst>
              <a:cxn ang="T8">
                <a:pos x="T0" y="T1"/>
              </a:cxn>
              <a:cxn ang="T9">
                <a:pos x="T2" y="T3"/>
              </a:cxn>
              <a:cxn ang="T10">
                <a:pos x="T4" y="T5"/>
              </a:cxn>
              <a:cxn ang="T11">
                <a:pos x="T6" y="T7"/>
              </a:cxn>
            </a:cxnLst>
            <a:rect l="T12" t="T13" r="T14" b="T15"/>
            <a:pathLst>
              <a:path w="1720" h="250">
                <a:moveTo>
                  <a:pt x="0" y="0"/>
                </a:moveTo>
                <a:lnTo>
                  <a:pt x="0" y="250"/>
                </a:lnTo>
                <a:lnTo>
                  <a:pt x="1720" y="250"/>
                </a:lnTo>
                <a:lnTo>
                  <a:pt x="1720" y="167"/>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8899"/>
                                        </p:tgtEl>
                                        <p:attrNameLst>
                                          <p:attrName>style.visibility</p:attrName>
                                        </p:attrNameLst>
                                      </p:cBhvr>
                                      <p:to>
                                        <p:strVal val="visible"/>
                                      </p:to>
                                    </p:set>
                                    <p:animEffect transition="in" filter="wipe(left)">
                                      <p:cBhvr>
                                        <p:cTn id="7" dur="500"/>
                                        <p:tgtEl>
                                          <p:spTgt spid="208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899" grpId="0"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6" name="Picture 49" descr="Contents">
            <a:extLst>
              <a:ext uri="{FF2B5EF4-FFF2-40B4-BE49-F238E27FC236}">
                <a16:creationId xmlns:a16="http://schemas.microsoft.com/office/drawing/2014/main" id="{0CF34CFF-F853-473B-A10C-6331294D8B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127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4179" name="Rectangle 3">
            <a:extLst>
              <a:ext uri="{FF2B5EF4-FFF2-40B4-BE49-F238E27FC236}">
                <a16:creationId xmlns:a16="http://schemas.microsoft.com/office/drawing/2014/main" id="{BA2EA373-F796-44C2-B278-39919D5BD529}"/>
              </a:ext>
            </a:extLst>
          </p:cNvPr>
          <p:cNvSpPr>
            <a:spLocks noChangeArrowheads="1"/>
          </p:cNvSpPr>
          <p:nvPr/>
        </p:nvSpPr>
        <p:spPr bwMode="auto">
          <a:xfrm>
            <a:off x="2155825" y="519113"/>
            <a:ext cx="3857625" cy="4746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600" i="0">
                <a:effectLst>
                  <a:outerShdw blurRad="38100" dist="38100" dir="2700000" algn="tl">
                    <a:srgbClr val="C0C0C0"/>
                  </a:outerShdw>
                </a:effectLst>
                <a:latin typeface="Arial Black" pitchFamily="34" charset="0"/>
              </a:rPr>
              <a:t>ECONOMÍA METABÓLICA (EM)</a:t>
            </a:r>
          </a:p>
          <a:p>
            <a:pPr marL="342900" indent="-342900" algn="ctr">
              <a:lnSpc>
                <a:spcPct val="70000"/>
              </a:lnSpc>
              <a:spcBef>
                <a:spcPct val="20000"/>
              </a:spcBef>
              <a:defRPr/>
            </a:pPr>
            <a:r>
              <a:rPr lang="en-US" sz="1600" i="0">
                <a:effectLst>
                  <a:outerShdw blurRad="38100" dist="38100" dir="2700000" algn="tl">
                    <a:srgbClr val="C0C0C0"/>
                  </a:outerShdw>
                </a:effectLst>
                <a:latin typeface="Arial Black" pitchFamily="34" charset="0"/>
              </a:rPr>
              <a:t>(ECONOMÍA DEL ESFUERZO)</a:t>
            </a:r>
            <a:endParaRPr lang="en-US" sz="1600">
              <a:effectLst>
                <a:outerShdw blurRad="38100" dist="38100" dir="2700000" algn="tl">
                  <a:srgbClr val="C0C0C0"/>
                </a:outerShdw>
              </a:effectLst>
              <a:latin typeface="Arial Black" pitchFamily="34" charset="0"/>
            </a:endParaRPr>
          </a:p>
        </p:txBody>
      </p:sp>
      <p:sp>
        <p:nvSpPr>
          <p:cNvPr id="434180" name="Rectangle 4">
            <a:extLst>
              <a:ext uri="{FF2B5EF4-FFF2-40B4-BE49-F238E27FC236}">
                <a16:creationId xmlns:a16="http://schemas.microsoft.com/office/drawing/2014/main" id="{0DBC2569-FF0E-4914-8B35-6CD47E244567}"/>
              </a:ext>
            </a:extLst>
          </p:cNvPr>
          <p:cNvSpPr>
            <a:spLocks noChangeArrowheads="1"/>
          </p:cNvSpPr>
          <p:nvPr/>
        </p:nvSpPr>
        <p:spPr bwMode="auto">
          <a:xfrm>
            <a:off x="3059113" y="1106488"/>
            <a:ext cx="2017712" cy="18891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Determinantes</a:t>
            </a:r>
          </a:p>
        </p:txBody>
      </p:sp>
      <p:sp>
        <p:nvSpPr>
          <p:cNvPr id="434183" name="Text Box 7">
            <a:extLst>
              <a:ext uri="{FF2B5EF4-FFF2-40B4-BE49-F238E27FC236}">
                <a16:creationId xmlns:a16="http://schemas.microsoft.com/office/drawing/2014/main" id="{E4C4DF25-DF59-45C5-B8C2-0B270B5ABC4E}"/>
              </a:ext>
            </a:extLst>
          </p:cNvPr>
          <p:cNvSpPr txBox="1">
            <a:spLocks noChangeArrowheads="1"/>
          </p:cNvSpPr>
          <p:nvPr/>
        </p:nvSpPr>
        <p:spPr bwMode="auto">
          <a:xfrm>
            <a:off x="2433638" y="2857500"/>
            <a:ext cx="3236912" cy="873125"/>
          </a:xfrm>
          <a:prstGeom prst="rect">
            <a:avLst/>
          </a:prstGeom>
          <a:noFill/>
          <a:ln w="9525">
            <a:noFill/>
            <a:miter lim="800000"/>
            <a:headEnd/>
            <a:tailEnd/>
          </a:ln>
          <a:effectLst/>
        </p:spPr>
        <p:txBody>
          <a:bodyPr>
            <a:spAutoFit/>
          </a:bodyPr>
          <a:lstStyle/>
          <a:p>
            <a:pPr algn="ctr">
              <a:lnSpc>
                <a:spcPct val="80000"/>
              </a:lnSpc>
              <a:defRPr/>
            </a:pPr>
            <a:r>
              <a:rPr lang="en-US" sz="1600" i="0">
                <a:effectLst>
                  <a:outerShdw blurRad="38100" dist="38100" dir="2700000" algn="tl">
                    <a:srgbClr val="C0C0C0"/>
                  </a:outerShdw>
                </a:effectLst>
                <a:latin typeface="Arial" charset="0"/>
              </a:rPr>
              <a:t>Grado de</a:t>
            </a:r>
          </a:p>
          <a:p>
            <a:pPr algn="ctr">
              <a:lnSpc>
                <a:spcPct val="80000"/>
              </a:lnSpc>
              <a:defRPr/>
            </a:pPr>
            <a:r>
              <a:rPr lang="en-US" sz="1600" i="0">
                <a:effectLst>
                  <a:outerShdw blurRad="38100" dist="38100" dir="2700000" algn="tl">
                    <a:srgbClr val="C0C0C0"/>
                  </a:outerShdw>
                </a:effectLst>
                <a:latin typeface="Arial" charset="0"/>
              </a:rPr>
              <a:t>Oscilación/Movimiento Vertical</a:t>
            </a:r>
          </a:p>
          <a:p>
            <a:pPr algn="ctr">
              <a:lnSpc>
                <a:spcPct val="80000"/>
              </a:lnSpc>
              <a:defRPr/>
            </a:pPr>
            <a:r>
              <a:rPr lang="en-US" sz="1600" i="0">
                <a:effectLst>
                  <a:outerShdw blurRad="38100" dist="38100" dir="2700000" algn="tl">
                    <a:srgbClr val="C0C0C0"/>
                  </a:outerShdw>
                </a:effectLst>
                <a:latin typeface="Arial" charset="0"/>
              </a:rPr>
              <a:t>del Centro de Gravedad</a:t>
            </a:r>
          </a:p>
          <a:p>
            <a:pPr algn="ctr">
              <a:lnSpc>
                <a:spcPct val="80000"/>
              </a:lnSpc>
              <a:defRPr/>
            </a:pPr>
            <a:r>
              <a:rPr lang="en-US" sz="1600" i="0">
                <a:effectLst>
                  <a:outerShdw blurRad="38100" dist="38100" dir="2700000" algn="tl">
                    <a:srgbClr val="C0C0C0"/>
                  </a:outerShdw>
                </a:effectLst>
                <a:latin typeface="Arial" charset="0"/>
              </a:rPr>
              <a:t>al Correr</a:t>
            </a:r>
            <a:endParaRPr lang="en-US" sz="1600">
              <a:effectLst>
                <a:outerShdw blurRad="38100" dist="38100" dir="2700000" algn="tl">
                  <a:srgbClr val="C0C0C0"/>
                </a:outerShdw>
              </a:effectLst>
              <a:latin typeface="Arial" charset="0"/>
            </a:endParaRPr>
          </a:p>
        </p:txBody>
      </p:sp>
      <p:sp>
        <p:nvSpPr>
          <p:cNvPr id="434185" name="Rectangle 9">
            <a:extLst>
              <a:ext uri="{FF2B5EF4-FFF2-40B4-BE49-F238E27FC236}">
                <a16:creationId xmlns:a16="http://schemas.microsoft.com/office/drawing/2014/main" id="{59C39131-873D-46E9-8B52-458DFC99094B}"/>
              </a:ext>
            </a:extLst>
          </p:cNvPr>
          <p:cNvSpPr>
            <a:spLocks noChangeArrowheads="1"/>
          </p:cNvSpPr>
          <p:nvPr/>
        </p:nvSpPr>
        <p:spPr bwMode="auto">
          <a:xfrm>
            <a:off x="3198813" y="1447800"/>
            <a:ext cx="1752600" cy="3746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600" i="0">
                <a:solidFill>
                  <a:srgbClr val="000000"/>
                </a:solidFill>
                <a:latin typeface="Verdana" pitchFamily="34" charset="0"/>
              </a:rPr>
              <a:t>Factores</a:t>
            </a:r>
          </a:p>
          <a:p>
            <a:pPr marL="342900" indent="-342900" algn="ctr">
              <a:lnSpc>
                <a:spcPct val="60000"/>
              </a:lnSpc>
              <a:spcBef>
                <a:spcPct val="20000"/>
              </a:spcBef>
              <a:defRPr/>
            </a:pPr>
            <a:r>
              <a:rPr lang="es-PR" sz="1600" i="0">
                <a:solidFill>
                  <a:srgbClr val="000000"/>
                </a:solidFill>
                <a:latin typeface="Verdana" pitchFamily="34" charset="0"/>
              </a:rPr>
              <a:t>Biomecánicos</a:t>
            </a:r>
            <a:endParaRPr lang="en-US" sz="1600" i="0">
              <a:solidFill>
                <a:srgbClr val="000000"/>
              </a:solidFill>
              <a:latin typeface="Verdana" pitchFamily="34" charset="0"/>
            </a:endParaRPr>
          </a:p>
        </p:txBody>
      </p:sp>
      <p:sp>
        <p:nvSpPr>
          <p:cNvPr id="434186" name="Text Box 10">
            <a:extLst>
              <a:ext uri="{FF2B5EF4-FFF2-40B4-BE49-F238E27FC236}">
                <a16:creationId xmlns:a16="http://schemas.microsoft.com/office/drawing/2014/main" id="{FCA78BA6-61D0-406D-B4F8-493E2B686627}"/>
              </a:ext>
            </a:extLst>
          </p:cNvPr>
          <p:cNvSpPr txBox="1">
            <a:spLocks noChangeArrowheads="1"/>
          </p:cNvSpPr>
          <p:nvPr/>
        </p:nvSpPr>
        <p:spPr bwMode="auto">
          <a:xfrm>
            <a:off x="276225" y="44450"/>
            <a:ext cx="82375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800" i="0">
                <a:solidFill>
                  <a:schemeClr val="accent2"/>
                </a:solidFill>
                <a:latin typeface="Arial" panose="020B0604020202020204" pitchFamily="34" charset="0"/>
              </a:rPr>
              <a:t>Economía Metabólica (EM)</a:t>
            </a:r>
          </a:p>
        </p:txBody>
      </p:sp>
      <p:sp>
        <p:nvSpPr>
          <p:cNvPr id="195592" name="Text Box 19">
            <a:extLst>
              <a:ext uri="{FF2B5EF4-FFF2-40B4-BE49-F238E27FC236}">
                <a16:creationId xmlns:a16="http://schemas.microsoft.com/office/drawing/2014/main" id="{9BD0028E-12FF-4C7E-9F11-8712D04E16D7}"/>
              </a:ext>
            </a:extLst>
          </p:cNvPr>
          <p:cNvSpPr txBox="1">
            <a:spLocks noChangeArrowheads="1"/>
          </p:cNvSpPr>
          <p:nvPr/>
        </p:nvSpPr>
        <p:spPr bwMode="auto">
          <a:xfrm>
            <a:off x="2516188" y="1973263"/>
            <a:ext cx="3098800"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Verdana" panose="020B0604030504040204" pitchFamily="34" charset="0"/>
              </a:rPr>
              <a:t>Variaciones en la</a:t>
            </a:r>
          </a:p>
          <a:p>
            <a:pPr algn="ctr">
              <a:lnSpc>
                <a:spcPct val="80000"/>
              </a:lnSpc>
            </a:pPr>
            <a:r>
              <a:rPr lang="en-US" altLang="en-US" sz="1600" i="0">
                <a:latin typeface="Verdana" panose="020B0604030504040204" pitchFamily="34" charset="0"/>
              </a:rPr>
              <a:t>Forma de Correr</a:t>
            </a:r>
          </a:p>
          <a:p>
            <a:pPr algn="ctr">
              <a:lnSpc>
                <a:spcPct val="80000"/>
              </a:lnSpc>
            </a:pPr>
            <a:r>
              <a:rPr lang="en-US" altLang="en-US" sz="1600" i="0">
                <a:latin typeface="Verdana" panose="020B0604030504040204" pitchFamily="34" charset="0"/>
              </a:rPr>
              <a:t>(Eficacia del Movimiento)</a:t>
            </a:r>
            <a:endParaRPr lang="en-US" altLang="en-US" sz="1600">
              <a:latin typeface="Verdana" panose="020B0604030504040204" pitchFamily="34" charset="0"/>
            </a:endParaRPr>
          </a:p>
        </p:txBody>
      </p:sp>
      <p:sp>
        <p:nvSpPr>
          <p:cNvPr id="195593" name="Line 26">
            <a:extLst>
              <a:ext uri="{FF2B5EF4-FFF2-40B4-BE49-F238E27FC236}">
                <a16:creationId xmlns:a16="http://schemas.microsoft.com/office/drawing/2014/main" id="{A166AA77-05DC-4933-BBF2-5AE4EEAFBFE3}"/>
              </a:ext>
            </a:extLst>
          </p:cNvPr>
          <p:cNvSpPr>
            <a:spLocks noChangeShapeType="1"/>
          </p:cNvSpPr>
          <p:nvPr/>
        </p:nvSpPr>
        <p:spPr bwMode="auto">
          <a:xfrm>
            <a:off x="4073525" y="2589213"/>
            <a:ext cx="0" cy="315912"/>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5594" name="Text Box 27">
            <a:extLst>
              <a:ext uri="{FF2B5EF4-FFF2-40B4-BE49-F238E27FC236}">
                <a16:creationId xmlns:a16="http://schemas.microsoft.com/office/drawing/2014/main" id="{2987BE33-3847-4D7C-940B-B81EFF60A48D}"/>
              </a:ext>
            </a:extLst>
          </p:cNvPr>
          <p:cNvSpPr txBox="1">
            <a:spLocks noChangeArrowheads="1"/>
          </p:cNvSpPr>
          <p:nvPr/>
        </p:nvSpPr>
        <p:spPr bwMode="auto">
          <a:xfrm>
            <a:off x="3511550" y="3843338"/>
            <a:ext cx="12604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EJEMPLO</a:t>
            </a:r>
            <a:endParaRPr lang="en-US" altLang="en-US" sz="1600">
              <a:latin typeface="Arial" panose="020B0604020202020204" pitchFamily="34" charset="0"/>
            </a:endParaRPr>
          </a:p>
        </p:txBody>
      </p:sp>
      <p:sp>
        <p:nvSpPr>
          <p:cNvPr id="195595" name="Text Box 29">
            <a:extLst>
              <a:ext uri="{FF2B5EF4-FFF2-40B4-BE49-F238E27FC236}">
                <a16:creationId xmlns:a16="http://schemas.microsoft.com/office/drawing/2014/main" id="{D90B82AB-284F-4814-B65A-A7B3FDD99692}"/>
              </a:ext>
            </a:extLst>
          </p:cNvPr>
          <p:cNvSpPr txBox="1">
            <a:spLocks noChangeArrowheads="1"/>
          </p:cNvSpPr>
          <p:nvPr/>
        </p:nvSpPr>
        <p:spPr bwMode="auto">
          <a:xfrm>
            <a:off x="4032250" y="2565400"/>
            <a:ext cx="982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400"/>
              <a:t>(Ejemplo)</a:t>
            </a:r>
          </a:p>
        </p:txBody>
      </p:sp>
      <p:sp>
        <p:nvSpPr>
          <p:cNvPr id="195596" name="Text Box 31">
            <a:extLst>
              <a:ext uri="{FF2B5EF4-FFF2-40B4-BE49-F238E27FC236}">
                <a16:creationId xmlns:a16="http://schemas.microsoft.com/office/drawing/2014/main" id="{3857B8B6-1C5A-4E73-9475-98DEAE3B18D6}"/>
              </a:ext>
            </a:extLst>
          </p:cNvPr>
          <p:cNvSpPr txBox="1">
            <a:spLocks noChangeArrowheads="1"/>
          </p:cNvSpPr>
          <p:nvPr/>
        </p:nvSpPr>
        <p:spPr bwMode="auto">
          <a:xfrm>
            <a:off x="2105025" y="4227513"/>
            <a:ext cx="4176713"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Corredores de Media y Corta Distancia</a:t>
            </a:r>
            <a:endParaRPr lang="en-US" altLang="en-US" sz="1600">
              <a:latin typeface="Arial" panose="020B0604020202020204" pitchFamily="34" charset="0"/>
            </a:endParaRPr>
          </a:p>
        </p:txBody>
      </p:sp>
      <p:sp>
        <p:nvSpPr>
          <p:cNvPr id="195597" name="Line 36">
            <a:extLst>
              <a:ext uri="{FF2B5EF4-FFF2-40B4-BE49-F238E27FC236}">
                <a16:creationId xmlns:a16="http://schemas.microsoft.com/office/drawing/2014/main" id="{6E634D78-0138-4183-BDF7-4CC4BFC4940A}"/>
              </a:ext>
            </a:extLst>
          </p:cNvPr>
          <p:cNvSpPr>
            <a:spLocks noChangeShapeType="1"/>
          </p:cNvSpPr>
          <p:nvPr/>
        </p:nvSpPr>
        <p:spPr bwMode="auto">
          <a:xfrm>
            <a:off x="4084638" y="9382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5598" name="Text Box 37">
            <a:extLst>
              <a:ext uri="{FF2B5EF4-FFF2-40B4-BE49-F238E27FC236}">
                <a16:creationId xmlns:a16="http://schemas.microsoft.com/office/drawing/2014/main" id="{A9605210-90F2-4942-B98E-0C40BF60FCF7}"/>
              </a:ext>
            </a:extLst>
          </p:cNvPr>
          <p:cNvSpPr txBox="1">
            <a:spLocks noChangeArrowheads="1"/>
          </p:cNvSpPr>
          <p:nvPr/>
        </p:nvSpPr>
        <p:spPr bwMode="auto">
          <a:xfrm>
            <a:off x="2743200" y="4625975"/>
            <a:ext cx="51625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Movimiento Vertical al  Correr entre 11 y 19 km/h</a:t>
            </a:r>
          </a:p>
        </p:txBody>
      </p:sp>
      <p:sp>
        <p:nvSpPr>
          <p:cNvPr id="195599" name="Line 39">
            <a:extLst>
              <a:ext uri="{FF2B5EF4-FFF2-40B4-BE49-F238E27FC236}">
                <a16:creationId xmlns:a16="http://schemas.microsoft.com/office/drawing/2014/main" id="{350B080E-5B6F-4DB4-B484-CE7B1E698F51}"/>
              </a:ext>
            </a:extLst>
          </p:cNvPr>
          <p:cNvSpPr>
            <a:spLocks noChangeShapeType="1"/>
          </p:cNvSpPr>
          <p:nvPr/>
        </p:nvSpPr>
        <p:spPr bwMode="auto">
          <a:xfrm flipV="1">
            <a:off x="2747963" y="4640263"/>
            <a:ext cx="0" cy="635000"/>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5600" name="Line 40">
            <a:extLst>
              <a:ext uri="{FF2B5EF4-FFF2-40B4-BE49-F238E27FC236}">
                <a16:creationId xmlns:a16="http://schemas.microsoft.com/office/drawing/2014/main" id="{03877CE4-8C86-499D-83F2-1C8D43CA6B78}"/>
              </a:ext>
            </a:extLst>
          </p:cNvPr>
          <p:cNvSpPr>
            <a:spLocks noChangeShapeType="1"/>
          </p:cNvSpPr>
          <p:nvPr/>
        </p:nvSpPr>
        <p:spPr bwMode="auto">
          <a:xfrm>
            <a:off x="4084638" y="12684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5601" name="Line 41">
            <a:extLst>
              <a:ext uri="{FF2B5EF4-FFF2-40B4-BE49-F238E27FC236}">
                <a16:creationId xmlns:a16="http://schemas.microsoft.com/office/drawing/2014/main" id="{EA4D013E-BE1D-47BA-960A-F932EA00CAB7}"/>
              </a:ext>
            </a:extLst>
          </p:cNvPr>
          <p:cNvSpPr>
            <a:spLocks noChangeShapeType="1"/>
          </p:cNvSpPr>
          <p:nvPr/>
        </p:nvSpPr>
        <p:spPr bwMode="auto">
          <a:xfrm>
            <a:off x="4084638" y="18399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5602" name="Line 42">
            <a:extLst>
              <a:ext uri="{FF2B5EF4-FFF2-40B4-BE49-F238E27FC236}">
                <a16:creationId xmlns:a16="http://schemas.microsoft.com/office/drawing/2014/main" id="{76E05583-3C4B-4D17-9F1C-402B23A802DE}"/>
              </a:ext>
            </a:extLst>
          </p:cNvPr>
          <p:cNvSpPr>
            <a:spLocks noChangeShapeType="1"/>
          </p:cNvSpPr>
          <p:nvPr/>
        </p:nvSpPr>
        <p:spPr bwMode="auto">
          <a:xfrm>
            <a:off x="4084638" y="36687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5603" name="Line 43">
            <a:extLst>
              <a:ext uri="{FF2B5EF4-FFF2-40B4-BE49-F238E27FC236}">
                <a16:creationId xmlns:a16="http://schemas.microsoft.com/office/drawing/2014/main" id="{66B5F846-7205-4885-AECB-AD5B17A967B3}"/>
              </a:ext>
            </a:extLst>
          </p:cNvPr>
          <p:cNvSpPr>
            <a:spLocks noChangeShapeType="1"/>
          </p:cNvSpPr>
          <p:nvPr/>
        </p:nvSpPr>
        <p:spPr bwMode="auto">
          <a:xfrm>
            <a:off x="4084638" y="40624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5604" name="Line 44">
            <a:extLst>
              <a:ext uri="{FF2B5EF4-FFF2-40B4-BE49-F238E27FC236}">
                <a16:creationId xmlns:a16="http://schemas.microsoft.com/office/drawing/2014/main" id="{59BBB0F8-6BF0-436A-9168-674F197D057D}"/>
              </a:ext>
            </a:extLst>
          </p:cNvPr>
          <p:cNvSpPr>
            <a:spLocks noChangeShapeType="1"/>
          </p:cNvSpPr>
          <p:nvPr/>
        </p:nvSpPr>
        <p:spPr bwMode="auto">
          <a:xfrm>
            <a:off x="4084638" y="4456113"/>
            <a:ext cx="0" cy="2159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5605" name="Rectangle 45">
            <a:extLst>
              <a:ext uri="{FF2B5EF4-FFF2-40B4-BE49-F238E27FC236}">
                <a16:creationId xmlns:a16="http://schemas.microsoft.com/office/drawing/2014/main" id="{31155FDC-EC50-4A2A-8546-50789074EB1F}"/>
              </a:ext>
            </a:extLst>
          </p:cNvPr>
          <p:cNvSpPr>
            <a:spLocks noChangeArrowheads="1"/>
          </p:cNvSpPr>
          <p:nvPr/>
        </p:nvSpPr>
        <p:spPr bwMode="auto">
          <a:xfrm>
            <a:off x="5029200" y="4646613"/>
            <a:ext cx="2559050" cy="234950"/>
          </a:xfrm>
          <a:prstGeom prst="rect">
            <a:avLst/>
          </a:prstGeom>
          <a:noFill/>
          <a:ln w="2857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95606" name="Text Box 46">
            <a:extLst>
              <a:ext uri="{FF2B5EF4-FFF2-40B4-BE49-F238E27FC236}">
                <a16:creationId xmlns:a16="http://schemas.microsoft.com/office/drawing/2014/main" id="{442A9922-515B-4F99-81CF-62FAEE978040}"/>
              </a:ext>
            </a:extLst>
          </p:cNvPr>
          <p:cNvSpPr txBox="1">
            <a:spLocks noChangeArrowheads="1"/>
          </p:cNvSpPr>
          <p:nvPr/>
        </p:nvSpPr>
        <p:spPr bwMode="auto">
          <a:xfrm>
            <a:off x="2746375" y="4840288"/>
            <a:ext cx="51625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en comparación con los</a:t>
            </a:r>
          </a:p>
          <a:p>
            <a:pPr>
              <a:lnSpc>
                <a:spcPct val="80000"/>
              </a:lnSpc>
            </a:pPr>
            <a:r>
              <a:rPr lang="en-US" altLang="en-US" sz="1600" i="0">
                <a:latin typeface="Arial" panose="020B0604020202020204" pitchFamily="34" charset="0"/>
              </a:rPr>
              <a:t>Corredores de Larga Distancia</a:t>
            </a:r>
          </a:p>
        </p:txBody>
      </p:sp>
      <p:sp>
        <p:nvSpPr>
          <p:cNvPr id="195607" name="Line 47">
            <a:extLst>
              <a:ext uri="{FF2B5EF4-FFF2-40B4-BE49-F238E27FC236}">
                <a16:creationId xmlns:a16="http://schemas.microsoft.com/office/drawing/2014/main" id="{7981D61C-1FC8-4EDF-8154-A559201E180F}"/>
              </a:ext>
            </a:extLst>
          </p:cNvPr>
          <p:cNvSpPr>
            <a:spLocks noChangeShapeType="1"/>
          </p:cNvSpPr>
          <p:nvPr/>
        </p:nvSpPr>
        <p:spPr bwMode="auto">
          <a:xfrm>
            <a:off x="6362700" y="4891088"/>
            <a:ext cx="0" cy="47625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195608" name="Picture 48" descr="Contents">
            <a:extLst>
              <a:ext uri="{FF2B5EF4-FFF2-40B4-BE49-F238E27FC236}">
                <a16:creationId xmlns:a16="http://schemas.microsoft.com/office/drawing/2014/main" id="{638E08EC-8EEB-411A-B931-C0B5CF5F4A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4305"/>
          <a:stretch>
            <a:fillRect/>
          </a:stretch>
        </p:blipFill>
        <p:spPr bwMode="auto">
          <a:xfrm>
            <a:off x="320675" y="377825"/>
            <a:ext cx="8823325"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609" name="Text Box 50">
            <a:extLst>
              <a:ext uri="{FF2B5EF4-FFF2-40B4-BE49-F238E27FC236}">
                <a16:creationId xmlns:a16="http://schemas.microsoft.com/office/drawing/2014/main" id="{1722BE11-C649-4955-93DA-FC3370FF3568}"/>
              </a:ext>
            </a:extLst>
          </p:cNvPr>
          <p:cNvSpPr txBox="1">
            <a:spLocks noChangeArrowheads="1"/>
          </p:cNvSpPr>
          <p:nvPr/>
        </p:nvSpPr>
        <p:spPr bwMode="auto">
          <a:xfrm>
            <a:off x="4594225" y="5395913"/>
            <a:ext cx="3975100"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Velocidades muy por Debajo</a:t>
            </a:r>
          </a:p>
          <a:p>
            <a:pPr algn="ctr">
              <a:lnSpc>
                <a:spcPct val="80000"/>
              </a:lnSpc>
            </a:pPr>
            <a:r>
              <a:rPr lang="en-US" altLang="en-US" sz="1600" i="0">
                <a:latin typeface="Arial" panose="020B0604020202020204" pitchFamily="34" charset="0"/>
              </a:rPr>
              <a:t>de las Requeridas durante Carreras de</a:t>
            </a:r>
          </a:p>
          <a:p>
            <a:pPr algn="ctr">
              <a:lnSpc>
                <a:spcPct val="80000"/>
              </a:lnSpc>
            </a:pPr>
            <a:r>
              <a:rPr lang="en-US" altLang="en-US" sz="1600" i="0">
                <a:latin typeface="Arial" panose="020B0604020202020204" pitchFamily="34" charset="0"/>
              </a:rPr>
              <a:t>Media y Corta Distancia</a:t>
            </a:r>
          </a:p>
        </p:txBody>
      </p:sp>
      <p:sp>
        <p:nvSpPr>
          <p:cNvPr id="195610" name="Rectangle 51">
            <a:extLst>
              <a:ext uri="{FF2B5EF4-FFF2-40B4-BE49-F238E27FC236}">
                <a16:creationId xmlns:a16="http://schemas.microsoft.com/office/drawing/2014/main" id="{30D8EFF3-33ED-4CA2-8E71-7669A559367C}"/>
              </a:ext>
            </a:extLst>
          </p:cNvPr>
          <p:cNvSpPr>
            <a:spLocks noChangeArrowheads="1"/>
          </p:cNvSpPr>
          <p:nvPr/>
        </p:nvSpPr>
        <p:spPr bwMode="auto">
          <a:xfrm>
            <a:off x="4641850" y="5391150"/>
            <a:ext cx="3856038" cy="652463"/>
          </a:xfrm>
          <a:prstGeom prst="rect">
            <a:avLst/>
          </a:prstGeom>
          <a:noFill/>
          <a:ln w="2857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95611" name="Text Box 52">
            <a:extLst>
              <a:ext uri="{FF2B5EF4-FFF2-40B4-BE49-F238E27FC236}">
                <a16:creationId xmlns:a16="http://schemas.microsoft.com/office/drawing/2014/main" id="{85CBCB50-0C07-44F1-9A0B-5819FD1421B8}"/>
              </a:ext>
            </a:extLst>
          </p:cNvPr>
          <p:cNvSpPr txBox="1">
            <a:spLocks noChangeArrowheads="1"/>
          </p:cNvSpPr>
          <p:nvPr/>
        </p:nvSpPr>
        <p:spPr bwMode="auto">
          <a:xfrm>
            <a:off x="6302375" y="4914900"/>
            <a:ext cx="20605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400"/>
              <a:t>(La realidad es que son)</a:t>
            </a:r>
          </a:p>
        </p:txBody>
      </p:sp>
      <p:sp>
        <p:nvSpPr>
          <p:cNvPr id="195612" name="Text Box 55">
            <a:extLst>
              <a:ext uri="{FF2B5EF4-FFF2-40B4-BE49-F238E27FC236}">
                <a16:creationId xmlns:a16="http://schemas.microsoft.com/office/drawing/2014/main" id="{E5F74BAB-68F3-4AC0-BD9A-8F025EA48A81}"/>
              </a:ext>
            </a:extLst>
          </p:cNvPr>
          <p:cNvSpPr txBox="1">
            <a:spLocks noChangeArrowheads="1"/>
          </p:cNvSpPr>
          <p:nvPr/>
        </p:nvSpPr>
        <p:spPr bwMode="auto">
          <a:xfrm>
            <a:off x="3146425" y="6281738"/>
            <a:ext cx="35798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Pruebas más Cortas</a:t>
            </a:r>
          </a:p>
          <a:p>
            <a:pPr algn="ctr">
              <a:lnSpc>
                <a:spcPct val="80000"/>
              </a:lnSpc>
            </a:pPr>
            <a:r>
              <a:rPr lang="en-US" altLang="en-US" sz="1600">
                <a:latin typeface="Arial" panose="020B0604020202020204" pitchFamily="34" charset="0"/>
              </a:rPr>
              <a:t>(Ej: 1,500 m o de Menos Distancia)</a:t>
            </a:r>
          </a:p>
        </p:txBody>
      </p:sp>
      <p:sp>
        <p:nvSpPr>
          <p:cNvPr id="195613" name="Line 56">
            <a:extLst>
              <a:ext uri="{FF2B5EF4-FFF2-40B4-BE49-F238E27FC236}">
                <a16:creationId xmlns:a16="http://schemas.microsoft.com/office/drawing/2014/main" id="{A87D1B96-1703-4D98-8763-4F57E51A5D9B}"/>
              </a:ext>
            </a:extLst>
          </p:cNvPr>
          <p:cNvSpPr>
            <a:spLocks noChangeShapeType="1"/>
          </p:cNvSpPr>
          <p:nvPr/>
        </p:nvSpPr>
        <p:spPr bwMode="auto">
          <a:xfrm>
            <a:off x="4838700" y="6065838"/>
            <a:ext cx="0" cy="315912"/>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5614" name="Text Box 57">
            <a:extLst>
              <a:ext uri="{FF2B5EF4-FFF2-40B4-BE49-F238E27FC236}">
                <a16:creationId xmlns:a16="http://schemas.microsoft.com/office/drawing/2014/main" id="{88095799-3AF8-419B-A8A4-ADAFF01A4899}"/>
              </a:ext>
            </a:extLst>
          </p:cNvPr>
          <p:cNvSpPr txBox="1">
            <a:spLocks noChangeArrowheads="1"/>
          </p:cNvSpPr>
          <p:nvPr/>
        </p:nvSpPr>
        <p:spPr bwMode="auto">
          <a:xfrm>
            <a:off x="4822825" y="6056313"/>
            <a:ext cx="430847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a:t>(Probablemente no reflejan con precisión la eficacia en las)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4186"/>
                                        </p:tgtEl>
                                        <p:attrNameLst>
                                          <p:attrName>style.visibility</p:attrName>
                                        </p:attrNameLst>
                                      </p:cBhvr>
                                      <p:to>
                                        <p:strVal val="visible"/>
                                      </p:to>
                                    </p:set>
                                    <p:animEffect transition="in" filter="wipe(left)">
                                      <p:cBhvr>
                                        <p:cTn id="7" dur="500"/>
                                        <p:tgtEl>
                                          <p:spTgt spid="434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6" grpId="0"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10" name="Picture 2" descr="Contents">
            <a:extLst>
              <a:ext uri="{FF2B5EF4-FFF2-40B4-BE49-F238E27FC236}">
                <a16:creationId xmlns:a16="http://schemas.microsoft.com/office/drawing/2014/main" id="{F5F75E31-8C90-481D-9F65-70CF8D8D1A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6227" name="Text Box 3">
            <a:extLst>
              <a:ext uri="{FF2B5EF4-FFF2-40B4-BE49-F238E27FC236}">
                <a16:creationId xmlns:a16="http://schemas.microsoft.com/office/drawing/2014/main" id="{1CDA72CF-80E9-428B-BDCD-18B7CA85DF0A}"/>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436228" name="Rectangle 4">
            <a:extLst>
              <a:ext uri="{FF2B5EF4-FFF2-40B4-BE49-F238E27FC236}">
                <a16:creationId xmlns:a16="http://schemas.microsoft.com/office/drawing/2014/main" id="{0FE51493-8E7A-42C8-99C1-63F0033F08DA}"/>
              </a:ext>
            </a:extLst>
          </p:cNvPr>
          <p:cNvSpPr>
            <a:spLocks noChangeArrowheads="1"/>
          </p:cNvSpPr>
          <p:nvPr/>
        </p:nvSpPr>
        <p:spPr bwMode="auto">
          <a:xfrm>
            <a:off x="1219200" y="1225550"/>
            <a:ext cx="6630988" cy="6699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ECONOMÍA METABÓLICA (EM )</a:t>
            </a:r>
          </a:p>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(ECONOMÍA DEL ESFUERZO)</a:t>
            </a:r>
          </a:p>
        </p:txBody>
      </p:sp>
      <p:sp>
        <p:nvSpPr>
          <p:cNvPr id="436229" name="Rectangle 5">
            <a:extLst>
              <a:ext uri="{FF2B5EF4-FFF2-40B4-BE49-F238E27FC236}">
                <a16:creationId xmlns:a16="http://schemas.microsoft.com/office/drawing/2014/main" id="{60BB3482-ADE5-4EC6-9C39-7FD22E54DA26}"/>
              </a:ext>
            </a:extLst>
          </p:cNvPr>
          <p:cNvSpPr>
            <a:spLocks noChangeArrowheads="1"/>
          </p:cNvSpPr>
          <p:nvPr/>
        </p:nvSpPr>
        <p:spPr bwMode="auto">
          <a:xfrm>
            <a:off x="3427413" y="2278063"/>
            <a:ext cx="2554287" cy="3349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NADADORES</a:t>
            </a:r>
          </a:p>
        </p:txBody>
      </p:sp>
      <p:sp>
        <p:nvSpPr>
          <p:cNvPr id="436230" name="Rectangle 6">
            <a:extLst>
              <a:ext uri="{FF2B5EF4-FFF2-40B4-BE49-F238E27FC236}">
                <a16:creationId xmlns:a16="http://schemas.microsoft.com/office/drawing/2014/main" id="{C93598FC-AAAF-4F9A-A78E-8E7BF8AD4CBE}"/>
              </a:ext>
            </a:extLst>
          </p:cNvPr>
          <p:cNvSpPr>
            <a:spLocks noChangeArrowheads="1"/>
          </p:cNvSpPr>
          <p:nvPr/>
        </p:nvSpPr>
        <p:spPr bwMode="auto">
          <a:xfrm>
            <a:off x="2387600" y="3741738"/>
            <a:ext cx="4465638"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000" i="0">
                <a:solidFill>
                  <a:srgbClr val="000000"/>
                </a:solidFill>
                <a:effectLst>
                  <a:outerShdw blurRad="38100" dist="38100" dir="2700000" algn="tl">
                    <a:srgbClr val="C0C0C0"/>
                  </a:outerShdw>
                </a:effectLst>
                <a:latin typeface="Arial" charset="0"/>
              </a:rPr>
              <a:t>Factores Biomecánicos</a:t>
            </a:r>
            <a:endParaRPr lang="en-US" sz="3000" i="0" baseline="30000">
              <a:solidFill>
                <a:srgbClr val="000000"/>
              </a:solidFill>
              <a:effectLst>
                <a:outerShdw blurRad="38100" dist="38100" dir="2700000" algn="tl">
                  <a:srgbClr val="C0C0C0"/>
                </a:outerShdw>
              </a:effectLst>
              <a:latin typeface="Arial" charset="0"/>
            </a:endParaRPr>
          </a:p>
        </p:txBody>
      </p:sp>
      <p:sp>
        <p:nvSpPr>
          <p:cNvPr id="436231" name="Rectangle 7">
            <a:extLst>
              <a:ext uri="{FF2B5EF4-FFF2-40B4-BE49-F238E27FC236}">
                <a16:creationId xmlns:a16="http://schemas.microsoft.com/office/drawing/2014/main" id="{19080229-DBEB-4E05-BE89-04ABBE182FEB}"/>
              </a:ext>
            </a:extLst>
          </p:cNvPr>
          <p:cNvSpPr>
            <a:spLocks noChangeArrowheads="1"/>
          </p:cNvSpPr>
          <p:nvPr/>
        </p:nvSpPr>
        <p:spPr bwMode="auto">
          <a:xfrm>
            <a:off x="1806575" y="4465638"/>
            <a:ext cx="5445125" cy="3810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Eficacia del Movimiento</a:t>
            </a:r>
          </a:p>
        </p:txBody>
      </p:sp>
      <p:sp>
        <p:nvSpPr>
          <p:cNvPr id="196616" name="Text Box 11">
            <a:extLst>
              <a:ext uri="{FF2B5EF4-FFF2-40B4-BE49-F238E27FC236}">
                <a16:creationId xmlns:a16="http://schemas.microsoft.com/office/drawing/2014/main" id="{77941E78-A6E5-4905-B939-932DF99BDD83}"/>
              </a:ext>
            </a:extLst>
          </p:cNvPr>
          <p:cNvSpPr txBox="1">
            <a:spLocks noChangeArrowheads="1"/>
          </p:cNvSpPr>
          <p:nvPr/>
        </p:nvSpPr>
        <p:spPr bwMode="auto">
          <a:xfrm>
            <a:off x="2589213" y="5200650"/>
            <a:ext cx="4111625"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Arial" panose="020B0604020202020204" pitchFamily="34" charset="0"/>
              </a:rPr>
              <a:t>EJEMPLO</a:t>
            </a:r>
            <a:endParaRPr lang="en-US" altLang="en-US" sz="2400">
              <a:latin typeface="Arial" panose="020B0604020202020204" pitchFamily="34" charset="0"/>
            </a:endParaRPr>
          </a:p>
        </p:txBody>
      </p:sp>
      <p:sp>
        <p:nvSpPr>
          <p:cNvPr id="436236" name="Rectangle 12">
            <a:extLst>
              <a:ext uri="{FF2B5EF4-FFF2-40B4-BE49-F238E27FC236}">
                <a16:creationId xmlns:a16="http://schemas.microsoft.com/office/drawing/2014/main" id="{0E5E11A1-940D-4FE9-9533-81F9B10C9167}"/>
              </a:ext>
            </a:extLst>
          </p:cNvPr>
          <p:cNvSpPr>
            <a:spLocks noChangeArrowheads="1"/>
          </p:cNvSpPr>
          <p:nvPr/>
        </p:nvSpPr>
        <p:spPr bwMode="auto">
          <a:xfrm>
            <a:off x="1724025" y="5981700"/>
            <a:ext cx="5741988" cy="62071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600" i="0">
                <a:solidFill>
                  <a:srgbClr val="000000"/>
                </a:solidFill>
                <a:latin typeface="Verdana" pitchFamily="34" charset="0"/>
              </a:rPr>
              <a:t>Aplicación Eficaz de la</a:t>
            </a:r>
          </a:p>
          <a:p>
            <a:pPr marL="342900" indent="-342900" algn="ctr">
              <a:lnSpc>
                <a:spcPct val="70000"/>
              </a:lnSpc>
              <a:spcBef>
                <a:spcPct val="20000"/>
              </a:spcBef>
              <a:defRPr/>
            </a:pPr>
            <a:r>
              <a:rPr lang="es-PR" sz="2600" i="0">
                <a:solidFill>
                  <a:srgbClr val="000000"/>
                </a:solidFill>
                <a:latin typeface="Verdana" pitchFamily="34" charset="0"/>
              </a:rPr>
              <a:t>Fuerza Contra el Agua</a:t>
            </a:r>
            <a:endParaRPr lang="en-US" sz="2600" i="0">
              <a:solidFill>
                <a:srgbClr val="000000"/>
              </a:solidFill>
              <a:latin typeface="Verdana" pitchFamily="34" charset="0"/>
            </a:endParaRPr>
          </a:p>
        </p:txBody>
      </p:sp>
      <p:sp>
        <p:nvSpPr>
          <p:cNvPr id="196618" name="Line 20">
            <a:extLst>
              <a:ext uri="{FF2B5EF4-FFF2-40B4-BE49-F238E27FC236}">
                <a16:creationId xmlns:a16="http://schemas.microsoft.com/office/drawing/2014/main" id="{3617BB45-7468-4630-9939-9252848D2664}"/>
              </a:ext>
            </a:extLst>
          </p:cNvPr>
          <p:cNvSpPr>
            <a:spLocks noChangeShapeType="1"/>
          </p:cNvSpPr>
          <p:nvPr/>
        </p:nvSpPr>
        <p:spPr bwMode="auto">
          <a:xfrm>
            <a:off x="4594225" y="1871663"/>
            <a:ext cx="0" cy="4381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6619" name="Text Box 21">
            <a:extLst>
              <a:ext uri="{FF2B5EF4-FFF2-40B4-BE49-F238E27FC236}">
                <a16:creationId xmlns:a16="http://schemas.microsoft.com/office/drawing/2014/main" id="{6B4F21D6-C2DE-49D5-93A5-A41E1F5575B5}"/>
              </a:ext>
            </a:extLst>
          </p:cNvPr>
          <p:cNvSpPr txBox="1">
            <a:spLocks noChangeArrowheads="1"/>
          </p:cNvSpPr>
          <p:nvPr/>
        </p:nvSpPr>
        <p:spPr bwMode="auto">
          <a:xfrm>
            <a:off x="2271713" y="2928938"/>
            <a:ext cx="4754562" cy="433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800" i="0">
                <a:latin typeface="Arial" panose="020B0604020202020204" pitchFamily="34" charset="0"/>
              </a:rPr>
              <a:t>Determinantes de la EM</a:t>
            </a:r>
            <a:endParaRPr lang="en-US" altLang="en-US" sz="2800">
              <a:latin typeface="Arial" panose="020B0604020202020204" pitchFamily="34" charset="0"/>
            </a:endParaRPr>
          </a:p>
        </p:txBody>
      </p:sp>
      <p:sp>
        <p:nvSpPr>
          <p:cNvPr id="196620" name="Line 27">
            <a:extLst>
              <a:ext uri="{FF2B5EF4-FFF2-40B4-BE49-F238E27FC236}">
                <a16:creationId xmlns:a16="http://schemas.microsoft.com/office/drawing/2014/main" id="{4E85D8CA-50F0-43D0-9BB1-AD9279190AB3}"/>
              </a:ext>
            </a:extLst>
          </p:cNvPr>
          <p:cNvSpPr>
            <a:spLocks noChangeShapeType="1"/>
          </p:cNvSpPr>
          <p:nvPr/>
        </p:nvSpPr>
        <p:spPr bwMode="auto">
          <a:xfrm>
            <a:off x="4594225" y="2582863"/>
            <a:ext cx="0" cy="4381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6621" name="Line 28">
            <a:extLst>
              <a:ext uri="{FF2B5EF4-FFF2-40B4-BE49-F238E27FC236}">
                <a16:creationId xmlns:a16="http://schemas.microsoft.com/office/drawing/2014/main" id="{AB5E6668-0FD1-4322-8A3F-47F297DB23A9}"/>
              </a:ext>
            </a:extLst>
          </p:cNvPr>
          <p:cNvSpPr>
            <a:spLocks noChangeShapeType="1"/>
          </p:cNvSpPr>
          <p:nvPr/>
        </p:nvSpPr>
        <p:spPr bwMode="auto">
          <a:xfrm>
            <a:off x="4594225" y="3306763"/>
            <a:ext cx="0" cy="4381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6622" name="Line 29">
            <a:extLst>
              <a:ext uri="{FF2B5EF4-FFF2-40B4-BE49-F238E27FC236}">
                <a16:creationId xmlns:a16="http://schemas.microsoft.com/office/drawing/2014/main" id="{AFB60D71-7EA7-4184-B93D-C679FC4FD054}"/>
              </a:ext>
            </a:extLst>
          </p:cNvPr>
          <p:cNvSpPr>
            <a:spLocks noChangeShapeType="1"/>
          </p:cNvSpPr>
          <p:nvPr/>
        </p:nvSpPr>
        <p:spPr bwMode="auto">
          <a:xfrm>
            <a:off x="4606925" y="4043363"/>
            <a:ext cx="0" cy="4381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6623" name="Line 30">
            <a:extLst>
              <a:ext uri="{FF2B5EF4-FFF2-40B4-BE49-F238E27FC236}">
                <a16:creationId xmlns:a16="http://schemas.microsoft.com/office/drawing/2014/main" id="{7FB8C324-03CD-4181-A7A6-88D675A3C89B}"/>
              </a:ext>
            </a:extLst>
          </p:cNvPr>
          <p:cNvSpPr>
            <a:spLocks noChangeShapeType="1"/>
          </p:cNvSpPr>
          <p:nvPr/>
        </p:nvSpPr>
        <p:spPr bwMode="auto">
          <a:xfrm>
            <a:off x="4619625" y="4805363"/>
            <a:ext cx="0" cy="4381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6624" name="Line 31">
            <a:extLst>
              <a:ext uri="{FF2B5EF4-FFF2-40B4-BE49-F238E27FC236}">
                <a16:creationId xmlns:a16="http://schemas.microsoft.com/office/drawing/2014/main" id="{E87B0364-3312-420A-B383-712EC615EE1D}"/>
              </a:ext>
            </a:extLst>
          </p:cNvPr>
          <p:cNvSpPr>
            <a:spLocks noChangeShapeType="1"/>
          </p:cNvSpPr>
          <p:nvPr/>
        </p:nvSpPr>
        <p:spPr bwMode="auto">
          <a:xfrm>
            <a:off x="4619625" y="5529263"/>
            <a:ext cx="0" cy="4381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6227"/>
                                        </p:tgtEl>
                                        <p:attrNameLst>
                                          <p:attrName>style.visibility</p:attrName>
                                        </p:attrNameLst>
                                      </p:cBhvr>
                                      <p:to>
                                        <p:strVal val="visible"/>
                                      </p:to>
                                    </p:set>
                                    <p:animEffect transition="in" filter="wipe(left)">
                                      <p:cBhvr>
                                        <p:cTn id="7" dur="500"/>
                                        <p:tgtEl>
                                          <p:spTgt spid="436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27"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4" name="Picture 2" descr="Contents">
            <a:extLst>
              <a:ext uri="{FF2B5EF4-FFF2-40B4-BE49-F238E27FC236}">
                <a16:creationId xmlns:a16="http://schemas.microsoft.com/office/drawing/2014/main" id="{38AF6B10-F5FF-4C04-AE09-093EE6D061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275" name="Text Box 3">
            <a:extLst>
              <a:ext uri="{FF2B5EF4-FFF2-40B4-BE49-F238E27FC236}">
                <a16:creationId xmlns:a16="http://schemas.microsoft.com/office/drawing/2014/main" id="{241A0187-E12B-40CB-B92D-842A6AC3ACBB}"/>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438276" name="Rectangle 4">
            <a:extLst>
              <a:ext uri="{FF2B5EF4-FFF2-40B4-BE49-F238E27FC236}">
                <a16:creationId xmlns:a16="http://schemas.microsoft.com/office/drawing/2014/main" id="{3CA012E7-678B-4360-A0A3-19E655570C34}"/>
              </a:ext>
            </a:extLst>
          </p:cNvPr>
          <p:cNvSpPr>
            <a:spLocks noChangeArrowheads="1"/>
          </p:cNvSpPr>
          <p:nvPr/>
        </p:nvSpPr>
        <p:spPr bwMode="auto">
          <a:xfrm>
            <a:off x="2184400" y="1301750"/>
            <a:ext cx="5122863" cy="4603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5600" i="0">
                <a:effectLst>
                  <a:outerShdw blurRad="38100" dist="38100" dir="2700000" algn="tl">
                    <a:srgbClr val="C0C0C0"/>
                  </a:outerShdw>
                </a:effectLst>
                <a:latin typeface="Arial Black" pitchFamily="34" charset="0"/>
              </a:rPr>
              <a:t>NATACIÓN</a:t>
            </a:r>
          </a:p>
        </p:txBody>
      </p:sp>
      <p:sp>
        <p:nvSpPr>
          <p:cNvPr id="438277" name="Rectangle 5">
            <a:extLst>
              <a:ext uri="{FF2B5EF4-FFF2-40B4-BE49-F238E27FC236}">
                <a16:creationId xmlns:a16="http://schemas.microsoft.com/office/drawing/2014/main" id="{A41999BD-BAF4-4EF0-B9B9-89E134914541}"/>
              </a:ext>
            </a:extLst>
          </p:cNvPr>
          <p:cNvSpPr>
            <a:spLocks noChangeArrowheads="1"/>
          </p:cNvSpPr>
          <p:nvPr/>
        </p:nvSpPr>
        <p:spPr bwMode="auto">
          <a:xfrm>
            <a:off x="2278063" y="2897188"/>
            <a:ext cx="4916487" cy="7302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Destino de Parte de la</a:t>
            </a:r>
          </a:p>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Energía Gastada</a:t>
            </a:r>
          </a:p>
        </p:txBody>
      </p:sp>
      <p:sp>
        <p:nvSpPr>
          <p:cNvPr id="197638" name="Line 10">
            <a:extLst>
              <a:ext uri="{FF2B5EF4-FFF2-40B4-BE49-F238E27FC236}">
                <a16:creationId xmlns:a16="http://schemas.microsoft.com/office/drawing/2014/main" id="{DA415971-7058-4E8A-A9A5-30467191A315}"/>
              </a:ext>
            </a:extLst>
          </p:cNvPr>
          <p:cNvSpPr>
            <a:spLocks noChangeShapeType="1"/>
          </p:cNvSpPr>
          <p:nvPr/>
        </p:nvSpPr>
        <p:spPr bwMode="auto">
          <a:xfrm>
            <a:off x="4581525" y="1851025"/>
            <a:ext cx="0" cy="1131888"/>
          </a:xfrm>
          <a:prstGeom prst="line">
            <a:avLst/>
          </a:prstGeom>
          <a:noFill/>
          <a:ln w="2571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7639" name="Text Box 11">
            <a:extLst>
              <a:ext uri="{FF2B5EF4-FFF2-40B4-BE49-F238E27FC236}">
                <a16:creationId xmlns:a16="http://schemas.microsoft.com/office/drawing/2014/main" id="{0F198E61-08EE-4242-982D-631A708CB765}"/>
              </a:ext>
            </a:extLst>
          </p:cNvPr>
          <p:cNvSpPr txBox="1">
            <a:spLocks noChangeArrowheads="1"/>
          </p:cNvSpPr>
          <p:nvPr/>
        </p:nvSpPr>
        <p:spPr bwMode="auto">
          <a:xfrm>
            <a:off x="101600" y="4214813"/>
            <a:ext cx="4321175" cy="126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3200" i="0">
                <a:latin typeface="Arial" panose="020B0604020202020204" pitchFamily="34" charset="0"/>
              </a:rPr>
              <a:t>Sostener el Cuerpo</a:t>
            </a:r>
          </a:p>
          <a:p>
            <a:pPr algn="ctr">
              <a:lnSpc>
                <a:spcPct val="80000"/>
              </a:lnSpc>
            </a:pPr>
            <a:r>
              <a:rPr lang="en-US" altLang="en-US" sz="3200" i="0">
                <a:latin typeface="Arial" panose="020B0604020202020204" pitchFamily="34" charset="0"/>
              </a:rPr>
              <a:t>Sobre la</a:t>
            </a:r>
          </a:p>
          <a:p>
            <a:pPr algn="ctr">
              <a:lnSpc>
                <a:spcPct val="80000"/>
              </a:lnSpc>
            </a:pPr>
            <a:r>
              <a:rPr lang="en-US" altLang="en-US" sz="3200" i="0">
                <a:latin typeface="Arial" panose="020B0604020202020204" pitchFamily="34" charset="0"/>
              </a:rPr>
              <a:t>Superficie del Agua</a:t>
            </a:r>
            <a:endParaRPr lang="en-US" altLang="en-US" sz="3200">
              <a:latin typeface="Arial" panose="020B0604020202020204" pitchFamily="34" charset="0"/>
            </a:endParaRPr>
          </a:p>
        </p:txBody>
      </p:sp>
      <p:sp>
        <p:nvSpPr>
          <p:cNvPr id="197640" name="Freeform 17">
            <a:extLst>
              <a:ext uri="{FF2B5EF4-FFF2-40B4-BE49-F238E27FC236}">
                <a16:creationId xmlns:a16="http://schemas.microsoft.com/office/drawing/2014/main" id="{06CBBF43-C7BB-472C-A642-E60C4A95987F}"/>
              </a:ext>
            </a:extLst>
          </p:cNvPr>
          <p:cNvSpPr>
            <a:spLocks/>
          </p:cNvSpPr>
          <p:nvPr/>
        </p:nvSpPr>
        <p:spPr bwMode="auto">
          <a:xfrm>
            <a:off x="1892300" y="3427413"/>
            <a:ext cx="1023938" cy="89376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2127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97641" name="Text Box 18">
            <a:extLst>
              <a:ext uri="{FF2B5EF4-FFF2-40B4-BE49-F238E27FC236}">
                <a16:creationId xmlns:a16="http://schemas.microsoft.com/office/drawing/2014/main" id="{A855F721-76E8-45DC-8C2D-BE2515DD2E35}"/>
              </a:ext>
            </a:extLst>
          </p:cNvPr>
          <p:cNvSpPr txBox="1">
            <a:spLocks noChangeArrowheads="1"/>
          </p:cNvSpPr>
          <p:nvPr/>
        </p:nvSpPr>
        <p:spPr bwMode="auto">
          <a:xfrm>
            <a:off x="4787900" y="4214813"/>
            <a:ext cx="4321175" cy="2435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3200" i="0">
                <a:latin typeface="Arial" panose="020B0604020202020204" pitchFamily="34" charset="0"/>
              </a:rPr>
              <a:t>Para Generar</a:t>
            </a:r>
          </a:p>
          <a:p>
            <a:pPr algn="ctr">
              <a:lnSpc>
                <a:spcPct val="80000"/>
              </a:lnSpc>
            </a:pPr>
            <a:r>
              <a:rPr lang="en-US" altLang="en-US" sz="3200" i="0">
                <a:latin typeface="Arial" panose="020B0604020202020204" pitchFamily="34" charset="0"/>
              </a:rPr>
              <a:t>Suficiente</a:t>
            </a:r>
          </a:p>
          <a:p>
            <a:pPr algn="ctr">
              <a:lnSpc>
                <a:spcPct val="80000"/>
              </a:lnSpc>
            </a:pPr>
            <a:r>
              <a:rPr lang="en-US" altLang="en-US" sz="3200" i="0">
                <a:latin typeface="Arial" panose="020B0604020202020204" pitchFamily="34" charset="0"/>
              </a:rPr>
              <a:t>Fuerza para</a:t>
            </a:r>
          </a:p>
          <a:p>
            <a:pPr algn="ctr">
              <a:lnSpc>
                <a:spcPct val="80000"/>
              </a:lnSpc>
            </a:pPr>
            <a:r>
              <a:rPr lang="en-US" altLang="en-US" sz="3200" i="0">
                <a:latin typeface="Arial" panose="020B0604020202020204" pitchFamily="34" charset="0"/>
              </a:rPr>
              <a:t>Superar la</a:t>
            </a:r>
          </a:p>
          <a:p>
            <a:pPr algn="ctr">
              <a:lnSpc>
                <a:spcPct val="80000"/>
              </a:lnSpc>
            </a:pPr>
            <a:r>
              <a:rPr lang="en-US" altLang="en-US" sz="3200" i="0">
                <a:latin typeface="Arial" panose="020B0604020202020204" pitchFamily="34" charset="0"/>
              </a:rPr>
              <a:t>Resistencia del</a:t>
            </a:r>
          </a:p>
          <a:p>
            <a:pPr algn="ctr">
              <a:lnSpc>
                <a:spcPct val="80000"/>
              </a:lnSpc>
            </a:pPr>
            <a:r>
              <a:rPr lang="en-US" altLang="en-US" sz="3200" i="0">
                <a:latin typeface="Arial" panose="020B0604020202020204" pitchFamily="34" charset="0"/>
              </a:rPr>
              <a:t>Agua al Movimiento</a:t>
            </a:r>
            <a:endParaRPr lang="en-US" altLang="en-US" sz="3200">
              <a:latin typeface="Arial" panose="020B0604020202020204" pitchFamily="34" charset="0"/>
            </a:endParaRPr>
          </a:p>
        </p:txBody>
      </p:sp>
      <p:sp>
        <p:nvSpPr>
          <p:cNvPr id="197642" name="Freeform 19">
            <a:extLst>
              <a:ext uri="{FF2B5EF4-FFF2-40B4-BE49-F238E27FC236}">
                <a16:creationId xmlns:a16="http://schemas.microsoft.com/office/drawing/2014/main" id="{B3840C9A-B66F-46F8-9414-FFDCD7CC6C74}"/>
              </a:ext>
            </a:extLst>
          </p:cNvPr>
          <p:cNvSpPr>
            <a:spLocks/>
          </p:cNvSpPr>
          <p:nvPr/>
        </p:nvSpPr>
        <p:spPr bwMode="auto">
          <a:xfrm flipH="1">
            <a:off x="6567488" y="3438525"/>
            <a:ext cx="781050" cy="86995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2127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8275"/>
                                        </p:tgtEl>
                                        <p:attrNameLst>
                                          <p:attrName>style.visibility</p:attrName>
                                        </p:attrNameLst>
                                      </p:cBhvr>
                                      <p:to>
                                        <p:strVal val="visible"/>
                                      </p:to>
                                    </p:set>
                                    <p:animEffect transition="in" filter="wipe(left)">
                                      <p:cBhvr>
                                        <p:cTn id="7" dur="500"/>
                                        <p:tgtEl>
                                          <p:spTgt spid="438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5"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8" name="Picture 2" descr="Contents">
            <a:extLst>
              <a:ext uri="{FF2B5EF4-FFF2-40B4-BE49-F238E27FC236}">
                <a16:creationId xmlns:a16="http://schemas.microsoft.com/office/drawing/2014/main" id="{8F0E799A-32B7-4563-8DF7-96B63BB4CA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23" name="Text Box 3">
            <a:extLst>
              <a:ext uri="{FF2B5EF4-FFF2-40B4-BE49-F238E27FC236}">
                <a16:creationId xmlns:a16="http://schemas.microsoft.com/office/drawing/2014/main" id="{92501B1D-1454-49DC-8761-6B243191852D}"/>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440324" name="Rectangle 4">
            <a:extLst>
              <a:ext uri="{FF2B5EF4-FFF2-40B4-BE49-F238E27FC236}">
                <a16:creationId xmlns:a16="http://schemas.microsoft.com/office/drawing/2014/main" id="{FE0C7554-F77F-4AB0-8A4F-D72E610BE310}"/>
              </a:ext>
            </a:extLst>
          </p:cNvPr>
          <p:cNvSpPr>
            <a:spLocks noChangeArrowheads="1"/>
          </p:cNvSpPr>
          <p:nvPr/>
        </p:nvSpPr>
        <p:spPr bwMode="auto">
          <a:xfrm>
            <a:off x="2400300" y="1263650"/>
            <a:ext cx="4470400" cy="4603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600" i="0">
                <a:effectLst>
                  <a:outerShdw blurRad="38100" dist="38100" dir="2700000" algn="tl">
                    <a:srgbClr val="C0C0C0"/>
                  </a:outerShdw>
                </a:effectLst>
                <a:latin typeface="Arial Black" pitchFamily="34" charset="0"/>
              </a:rPr>
              <a:t>NATACIÓN</a:t>
            </a:r>
          </a:p>
        </p:txBody>
      </p:sp>
      <p:sp>
        <p:nvSpPr>
          <p:cNvPr id="440325" name="Rectangle 5">
            <a:extLst>
              <a:ext uri="{FF2B5EF4-FFF2-40B4-BE49-F238E27FC236}">
                <a16:creationId xmlns:a16="http://schemas.microsoft.com/office/drawing/2014/main" id="{D187E0A7-876E-416A-9080-3E6735D1E993}"/>
              </a:ext>
            </a:extLst>
          </p:cNvPr>
          <p:cNvSpPr>
            <a:spLocks noChangeArrowheads="1"/>
          </p:cNvSpPr>
          <p:nvPr/>
        </p:nvSpPr>
        <p:spPr bwMode="auto">
          <a:xfrm>
            <a:off x="1611313" y="2579688"/>
            <a:ext cx="5835650" cy="40798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Requisitos Energéticos</a:t>
            </a:r>
          </a:p>
        </p:txBody>
      </p:sp>
      <p:sp>
        <p:nvSpPr>
          <p:cNvPr id="198662" name="Line 6">
            <a:extLst>
              <a:ext uri="{FF2B5EF4-FFF2-40B4-BE49-F238E27FC236}">
                <a16:creationId xmlns:a16="http://schemas.microsoft.com/office/drawing/2014/main" id="{28120EC4-6D52-4A60-8D78-98056432C0D9}"/>
              </a:ext>
            </a:extLst>
          </p:cNvPr>
          <p:cNvSpPr>
            <a:spLocks noChangeShapeType="1"/>
          </p:cNvSpPr>
          <p:nvPr/>
        </p:nvSpPr>
        <p:spPr bwMode="auto">
          <a:xfrm>
            <a:off x="4581525" y="1749425"/>
            <a:ext cx="0" cy="835025"/>
          </a:xfrm>
          <a:prstGeom prst="line">
            <a:avLst/>
          </a:prstGeom>
          <a:noFill/>
          <a:ln w="203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8663" name="Freeform 8">
            <a:extLst>
              <a:ext uri="{FF2B5EF4-FFF2-40B4-BE49-F238E27FC236}">
                <a16:creationId xmlns:a16="http://schemas.microsoft.com/office/drawing/2014/main" id="{F8574516-2E0B-4489-A012-560ABC647F6E}"/>
              </a:ext>
            </a:extLst>
          </p:cNvPr>
          <p:cNvSpPr>
            <a:spLocks/>
          </p:cNvSpPr>
          <p:nvPr/>
        </p:nvSpPr>
        <p:spPr bwMode="auto">
          <a:xfrm>
            <a:off x="2424113" y="5145088"/>
            <a:ext cx="1130300" cy="78263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203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98664" name="Freeform 10">
            <a:extLst>
              <a:ext uri="{FF2B5EF4-FFF2-40B4-BE49-F238E27FC236}">
                <a16:creationId xmlns:a16="http://schemas.microsoft.com/office/drawing/2014/main" id="{2AEF0695-CB3E-44F9-AB35-4D8CD518D6B8}"/>
              </a:ext>
            </a:extLst>
          </p:cNvPr>
          <p:cNvSpPr>
            <a:spLocks/>
          </p:cNvSpPr>
          <p:nvPr/>
        </p:nvSpPr>
        <p:spPr bwMode="auto">
          <a:xfrm flipH="1">
            <a:off x="5576888" y="5145088"/>
            <a:ext cx="1066800" cy="83502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203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40332" name="Rectangle 12">
            <a:extLst>
              <a:ext uri="{FF2B5EF4-FFF2-40B4-BE49-F238E27FC236}">
                <a16:creationId xmlns:a16="http://schemas.microsoft.com/office/drawing/2014/main" id="{DCD2AB4E-2CB8-4F96-BB9B-CBABBD038ADB}"/>
              </a:ext>
            </a:extLst>
          </p:cNvPr>
          <p:cNvSpPr>
            <a:spLocks noChangeArrowheads="1"/>
          </p:cNvSpPr>
          <p:nvPr/>
        </p:nvSpPr>
        <p:spPr bwMode="auto">
          <a:xfrm>
            <a:off x="2759075" y="3767138"/>
            <a:ext cx="3675063"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800" i="0">
                <a:solidFill>
                  <a:srgbClr val="000000"/>
                </a:solidFill>
                <a:effectLst>
                  <a:outerShdw blurRad="38100" dist="38100" dir="2700000" algn="tl">
                    <a:srgbClr val="C0C0C0"/>
                  </a:outerShdw>
                </a:effectLst>
                <a:latin typeface="Arial" charset="0"/>
              </a:rPr>
              <a:t>Determinantes</a:t>
            </a:r>
            <a:endParaRPr lang="en-US" sz="3800" i="0" baseline="30000">
              <a:solidFill>
                <a:srgbClr val="000000"/>
              </a:solidFill>
              <a:effectLst>
                <a:outerShdw blurRad="38100" dist="38100" dir="2700000" algn="tl">
                  <a:srgbClr val="C0C0C0"/>
                </a:outerShdw>
              </a:effectLst>
              <a:latin typeface="Arial" charset="0"/>
            </a:endParaRPr>
          </a:p>
        </p:txBody>
      </p:sp>
      <p:sp>
        <p:nvSpPr>
          <p:cNvPr id="440334" name="Text Box 14">
            <a:extLst>
              <a:ext uri="{FF2B5EF4-FFF2-40B4-BE49-F238E27FC236}">
                <a16:creationId xmlns:a16="http://schemas.microsoft.com/office/drawing/2014/main" id="{8D437BCB-F2A0-49DF-B1C5-58DF414FAB8F}"/>
              </a:ext>
            </a:extLst>
          </p:cNvPr>
          <p:cNvSpPr txBox="1">
            <a:spLocks noChangeArrowheads="1"/>
          </p:cNvSpPr>
          <p:nvPr/>
        </p:nvSpPr>
        <p:spPr bwMode="auto">
          <a:xfrm>
            <a:off x="3186113" y="4857750"/>
            <a:ext cx="2832100" cy="873125"/>
          </a:xfrm>
          <a:prstGeom prst="rect">
            <a:avLst/>
          </a:prstGeom>
          <a:noFill/>
          <a:ln w="9525">
            <a:noFill/>
            <a:miter lim="800000"/>
            <a:headEnd/>
            <a:tailEnd/>
          </a:ln>
          <a:effectLst/>
        </p:spPr>
        <p:txBody>
          <a:bodyPr>
            <a:spAutoFit/>
          </a:bodyPr>
          <a:lstStyle/>
          <a:p>
            <a:pPr algn="ctr">
              <a:lnSpc>
                <a:spcPct val="80000"/>
              </a:lnSpc>
              <a:defRPr/>
            </a:pPr>
            <a:r>
              <a:rPr lang="en-US" sz="3200" i="0">
                <a:effectLst>
                  <a:outerShdw blurRad="38100" dist="38100" dir="2700000" algn="tl">
                    <a:srgbClr val="C0C0C0"/>
                  </a:outerShdw>
                </a:effectLst>
                <a:latin typeface="Arial" charset="0"/>
              </a:rPr>
              <a:t>Factores</a:t>
            </a:r>
          </a:p>
          <a:p>
            <a:pPr algn="ctr">
              <a:lnSpc>
                <a:spcPct val="80000"/>
              </a:lnSpc>
              <a:defRPr/>
            </a:pPr>
            <a:r>
              <a:rPr lang="en-US" sz="3200" i="0">
                <a:effectLst>
                  <a:outerShdw blurRad="38100" dist="38100" dir="2700000" algn="tl">
                    <a:srgbClr val="C0C0C0"/>
                  </a:outerShdw>
                </a:effectLst>
                <a:latin typeface="Arial" charset="0"/>
              </a:rPr>
              <a:t>Morfológicos</a:t>
            </a:r>
            <a:endParaRPr lang="en-US" sz="3200">
              <a:effectLst>
                <a:outerShdw blurRad="38100" dist="38100" dir="2700000" algn="tl">
                  <a:srgbClr val="C0C0C0"/>
                </a:outerShdw>
              </a:effectLst>
              <a:latin typeface="Arial" charset="0"/>
            </a:endParaRPr>
          </a:p>
        </p:txBody>
      </p:sp>
      <p:sp>
        <p:nvSpPr>
          <p:cNvPr id="198667" name="Text Box 15">
            <a:extLst>
              <a:ext uri="{FF2B5EF4-FFF2-40B4-BE49-F238E27FC236}">
                <a16:creationId xmlns:a16="http://schemas.microsoft.com/office/drawing/2014/main" id="{682F6BE2-03AA-4014-A2D0-D99E06ED9ED8}"/>
              </a:ext>
            </a:extLst>
          </p:cNvPr>
          <p:cNvSpPr txBox="1">
            <a:spLocks noChangeArrowheads="1"/>
          </p:cNvSpPr>
          <p:nvPr/>
        </p:nvSpPr>
        <p:spPr bwMode="auto">
          <a:xfrm>
            <a:off x="717550" y="5894388"/>
            <a:ext cx="3963988"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800" i="0">
                <a:latin typeface="Arial" panose="020B0604020202020204" pitchFamily="34" charset="0"/>
              </a:rPr>
              <a:t>Dimensiones/Tamaño</a:t>
            </a:r>
          </a:p>
          <a:p>
            <a:pPr algn="ctr">
              <a:lnSpc>
                <a:spcPct val="80000"/>
              </a:lnSpc>
            </a:pPr>
            <a:r>
              <a:rPr lang="en-US" altLang="en-US" sz="2800" i="0">
                <a:latin typeface="Arial" panose="020B0604020202020204" pitchFamily="34" charset="0"/>
              </a:rPr>
              <a:t>del Cuerpo</a:t>
            </a:r>
            <a:endParaRPr lang="en-US" altLang="en-US" sz="2800">
              <a:latin typeface="Arial" panose="020B0604020202020204" pitchFamily="34" charset="0"/>
            </a:endParaRPr>
          </a:p>
        </p:txBody>
      </p:sp>
      <p:sp>
        <p:nvSpPr>
          <p:cNvPr id="198668" name="Text Box 19">
            <a:extLst>
              <a:ext uri="{FF2B5EF4-FFF2-40B4-BE49-F238E27FC236}">
                <a16:creationId xmlns:a16="http://schemas.microsoft.com/office/drawing/2014/main" id="{94738A3A-6CAB-4299-8CAA-260C68D937E2}"/>
              </a:ext>
            </a:extLst>
          </p:cNvPr>
          <p:cNvSpPr txBox="1">
            <a:spLocks noChangeArrowheads="1"/>
          </p:cNvSpPr>
          <p:nvPr/>
        </p:nvSpPr>
        <p:spPr bwMode="auto">
          <a:xfrm>
            <a:off x="5529263" y="5894388"/>
            <a:ext cx="2678112"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800" i="0">
                <a:latin typeface="Arial" panose="020B0604020202020204" pitchFamily="34" charset="0"/>
              </a:rPr>
              <a:t>Flotabilidad</a:t>
            </a:r>
          </a:p>
          <a:p>
            <a:pPr algn="ctr">
              <a:lnSpc>
                <a:spcPct val="80000"/>
              </a:lnSpc>
            </a:pPr>
            <a:r>
              <a:rPr lang="en-US" altLang="en-US" sz="2800" i="0">
                <a:latin typeface="Arial" panose="020B0604020202020204" pitchFamily="34" charset="0"/>
              </a:rPr>
              <a:t>del Cuerpo</a:t>
            </a:r>
            <a:endParaRPr lang="en-US" altLang="en-US" sz="2800">
              <a:latin typeface="Arial" panose="020B0604020202020204" pitchFamily="34" charset="0"/>
            </a:endParaRPr>
          </a:p>
        </p:txBody>
      </p:sp>
      <p:sp>
        <p:nvSpPr>
          <p:cNvPr id="198669" name="Line 20">
            <a:extLst>
              <a:ext uri="{FF2B5EF4-FFF2-40B4-BE49-F238E27FC236}">
                <a16:creationId xmlns:a16="http://schemas.microsoft.com/office/drawing/2014/main" id="{55ABB2F0-1D3E-4CCA-A015-DCA74F4B7D84}"/>
              </a:ext>
            </a:extLst>
          </p:cNvPr>
          <p:cNvSpPr>
            <a:spLocks noChangeShapeType="1"/>
          </p:cNvSpPr>
          <p:nvPr/>
        </p:nvSpPr>
        <p:spPr bwMode="auto">
          <a:xfrm>
            <a:off x="4581525" y="2955925"/>
            <a:ext cx="0" cy="835025"/>
          </a:xfrm>
          <a:prstGeom prst="line">
            <a:avLst/>
          </a:prstGeom>
          <a:noFill/>
          <a:ln w="203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8670" name="Line 21">
            <a:extLst>
              <a:ext uri="{FF2B5EF4-FFF2-40B4-BE49-F238E27FC236}">
                <a16:creationId xmlns:a16="http://schemas.microsoft.com/office/drawing/2014/main" id="{D0707D4F-C343-4331-8ADC-07FD2BBF98F9}"/>
              </a:ext>
            </a:extLst>
          </p:cNvPr>
          <p:cNvSpPr>
            <a:spLocks noChangeShapeType="1"/>
          </p:cNvSpPr>
          <p:nvPr/>
        </p:nvSpPr>
        <p:spPr bwMode="auto">
          <a:xfrm>
            <a:off x="4581525" y="4137025"/>
            <a:ext cx="0" cy="835025"/>
          </a:xfrm>
          <a:prstGeom prst="line">
            <a:avLst/>
          </a:prstGeom>
          <a:noFill/>
          <a:ln w="203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40323"/>
                                        </p:tgtEl>
                                        <p:attrNameLst>
                                          <p:attrName>style.visibility</p:attrName>
                                        </p:attrNameLst>
                                      </p:cBhvr>
                                      <p:to>
                                        <p:strVal val="visible"/>
                                      </p:to>
                                    </p:set>
                                    <p:animEffect transition="in" filter="wipe(left)">
                                      <p:cBhvr>
                                        <p:cTn id="7" dur="500"/>
                                        <p:tgtEl>
                                          <p:spTgt spid="440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23" grpId="0"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2" name="Picture 2" descr="Contents">
            <a:extLst>
              <a:ext uri="{FF2B5EF4-FFF2-40B4-BE49-F238E27FC236}">
                <a16:creationId xmlns:a16="http://schemas.microsoft.com/office/drawing/2014/main" id="{7812DB91-FFD1-4B4A-A7EE-AF8912992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371" name="Text Box 3">
            <a:extLst>
              <a:ext uri="{FF2B5EF4-FFF2-40B4-BE49-F238E27FC236}">
                <a16:creationId xmlns:a16="http://schemas.microsoft.com/office/drawing/2014/main" id="{0F95E7BB-992D-4C9B-BEF0-B9D9783AD287}"/>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442372" name="Rectangle 4">
            <a:extLst>
              <a:ext uri="{FF2B5EF4-FFF2-40B4-BE49-F238E27FC236}">
                <a16:creationId xmlns:a16="http://schemas.microsoft.com/office/drawing/2014/main" id="{CC08E3F9-6ED0-4EFA-91AA-D4599C9757D7}"/>
              </a:ext>
            </a:extLst>
          </p:cNvPr>
          <p:cNvSpPr>
            <a:spLocks noChangeArrowheads="1"/>
          </p:cNvSpPr>
          <p:nvPr/>
        </p:nvSpPr>
        <p:spPr bwMode="auto">
          <a:xfrm>
            <a:off x="1219200" y="1238250"/>
            <a:ext cx="6630988" cy="6699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ECONOMÍA METABÓLICA (EM )</a:t>
            </a:r>
          </a:p>
          <a:p>
            <a:pPr marL="342900" indent="-342900" algn="ctr">
              <a:lnSpc>
                <a:spcPct val="70000"/>
              </a:lnSpc>
              <a:spcBef>
                <a:spcPct val="20000"/>
              </a:spcBef>
              <a:defRPr/>
            </a:pPr>
            <a:r>
              <a:rPr lang="en-US" sz="2600" i="0">
                <a:effectLst>
                  <a:outerShdw blurRad="38100" dist="38100" dir="2700000" algn="tl">
                    <a:srgbClr val="C0C0C0"/>
                  </a:outerShdw>
                </a:effectLst>
                <a:latin typeface="Arial Black" pitchFamily="34" charset="0"/>
              </a:rPr>
              <a:t>(ECONOMÍA DEL ESFUERZO)</a:t>
            </a:r>
          </a:p>
        </p:txBody>
      </p:sp>
      <p:sp>
        <p:nvSpPr>
          <p:cNvPr id="442373" name="Rectangle 5">
            <a:extLst>
              <a:ext uri="{FF2B5EF4-FFF2-40B4-BE49-F238E27FC236}">
                <a16:creationId xmlns:a16="http://schemas.microsoft.com/office/drawing/2014/main" id="{6C188690-007F-4F4B-B0E8-BD2F7C29B972}"/>
              </a:ext>
            </a:extLst>
          </p:cNvPr>
          <p:cNvSpPr>
            <a:spLocks noChangeArrowheads="1"/>
          </p:cNvSpPr>
          <p:nvPr/>
        </p:nvSpPr>
        <p:spPr bwMode="auto">
          <a:xfrm>
            <a:off x="1676400" y="2316163"/>
            <a:ext cx="5903913" cy="10652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Comparación</a:t>
            </a:r>
          </a:p>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entre</a:t>
            </a:r>
          </a:p>
          <a:p>
            <a:pPr marL="342900" indent="-342900" algn="ctr">
              <a:lnSpc>
                <a:spcPct val="70000"/>
              </a:lnSpc>
              <a:spcBef>
                <a:spcPct val="20000"/>
              </a:spcBef>
              <a:defRPr/>
            </a:pPr>
            <a:r>
              <a:rPr lang="en-US" sz="2600" i="0">
                <a:effectLst>
                  <a:outerShdw blurRad="38100" dist="38100" dir="2700000" algn="tl">
                    <a:srgbClr val="C0C0C0"/>
                  </a:outerShdw>
                </a:effectLst>
                <a:latin typeface="Verdana" pitchFamily="34" charset="0"/>
              </a:rPr>
              <a:t>Nadadores y Triatletas Elites</a:t>
            </a:r>
          </a:p>
        </p:txBody>
      </p:sp>
      <p:sp>
        <p:nvSpPr>
          <p:cNvPr id="442374" name="Rectangle 6">
            <a:extLst>
              <a:ext uri="{FF2B5EF4-FFF2-40B4-BE49-F238E27FC236}">
                <a16:creationId xmlns:a16="http://schemas.microsoft.com/office/drawing/2014/main" id="{15165165-2FC9-4478-9D52-33E0C9E073E1}"/>
              </a:ext>
            </a:extLst>
          </p:cNvPr>
          <p:cNvSpPr>
            <a:spLocks noChangeArrowheads="1"/>
          </p:cNvSpPr>
          <p:nvPr/>
        </p:nvSpPr>
        <p:spPr bwMode="auto">
          <a:xfrm>
            <a:off x="3300413" y="3840163"/>
            <a:ext cx="2701925" cy="3048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000" i="0">
                <a:solidFill>
                  <a:srgbClr val="000000"/>
                </a:solidFill>
                <a:effectLst>
                  <a:outerShdw blurRad="38100" dist="38100" dir="2700000" algn="tl">
                    <a:srgbClr val="C0C0C0"/>
                  </a:outerShdw>
                </a:effectLst>
                <a:latin typeface="Arial" charset="0"/>
              </a:rPr>
              <a:t>NADADORES</a:t>
            </a:r>
            <a:endParaRPr lang="en-US" sz="3000" i="0" baseline="30000">
              <a:solidFill>
                <a:srgbClr val="000000"/>
              </a:solidFill>
              <a:effectLst>
                <a:outerShdw blurRad="38100" dist="38100" dir="2700000" algn="tl">
                  <a:srgbClr val="C0C0C0"/>
                </a:outerShdw>
              </a:effectLst>
              <a:latin typeface="Arial" charset="0"/>
            </a:endParaRPr>
          </a:p>
        </p:txBody>
      </p:sp>
      <p:sp>
        <p:nvSpPr>
          <p:cNvPr id="442375" name="Rectangle 7">
            <a:extLst>
              <a:ext uri="{FF2B5EF4-FFF2-40B4-BE49-F238E27FC236}">
                <a16:creationId xmlns:a16="http://schemas.microsoft.com/office/drawing/2014/main" id="{04798A01-7F51-4A99-998B-8F2357999651}"/>
              </a:ext>
            </a:extLst>
          </p:cNvPr>
          <p:cNvSpPr>
            <a:spLocks noChangeArrowheads="1"/>
          </p:cNvSpPr>
          <p:nvPr/>
        </p:nvSpPr>
        <p:spPr bwMode="auto">
          <a:xfrm>
            <a:off x="1806575" y="5405438"/>
            <a:ext cx="6904038" cy="38100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800" i="0">
                <a:effectLst>
                  <a:outerShdw blurRad="38100" dist="38100" dir="2700000" algn="tl">
                    <a:srgbClr val="C0C0C0"/>
                  </a:outerShdw>
                </a:effectLst>
                <a:latin typeface="Verdana" pitchFamily="34" charset="0"/>
              </a:rPr>
              <a:t>VO</a:t>
            </a:r>
            <a:r>
              <a:rPr lang="en-US" sz="2800" i="0" baseline="-25000">
                <a:effectLst>
                  <a:outerShdw blurRad="38100" dist="38100" dir="2700000" algn="tl">
                    <a:srgbClr val="C0C0C0"/>
                  </a:outerShdw>
                </a:effectLst>
                <a:latin typeface="Verdana" pitchFamily="34" charset="0"/>
              </a:rPr>
              <a:t>2</a:t>
            </a:r>
            <a:r>
              <a:rPr lang="en-US" sz="2800" i="0">
                <a:effectLst>
                  <a:outerShdw blurRad="38100" dist="38100" dir="2700000" algn="tl">
                    <a:srgbClr val="C0C0C0"/>
                  </a:outerShdw>
                </a:effectLst>
                <a:latin typeface="Verdana" pitchFamily="34" charset="0"/>
              </a:rPr>
              <a:t> L/min Durante Evento</a:t>
            </a:r>
          </a:p>
        </p:txBody>
      </p:sp>
      <p:sp>
        <p:nvSpPr>
          <p:cNvPr id="199688" name="Text Box 8">
            <a:extLst>
              <a:ext uri="{FF2B5EF4-FFF2-40B4-BE49-F238E27FC236}">
                <a16:creationId xmlns:a16="http://schemas.microsoft.com/office/drawing/2014/main" id="{B3C3679B-6FA7-488F-94D7-099A8184039C}"/>
              </a:ext>
            </a:extLst>
          </p:cNvPr>
          <p:cNvSpPr txBox="1">
            <a:spLocks noChangeArrowheads="1"/>
          </p:cNvSpPr>
          <p:nvPr/>
        </p:nvSpPr>
        <p:spPr bwMode="auto">
          <a:xfrm>
            <a:off x="563563" y="6156325"/>
            <a:ext cx="8262937"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Verdana" panose="020B0604030504040204" pitchFamily="34" charset="0"/>
              </a:rPr>
              <a:t>(Nadan a Mayor Velocidad con Menos VO</a:t>
            </a:r>
            <a:r>
              <a:rPr lang="en-US" altLang="en-US" sz="2600" i="0" baseline="-25000">
                <a:latin typeface="Verdana" panose="020B0604030504040204" pitchFamily="34" charset="0"/>
              </a:rPr>
              <a:t>2</a:t>
            </a:r>
            <a:r>
              <a:rPr lang="en-US" altLang="en-US" sz="2600" i="0">
                <a:latin typeface="Verdana" panose="020B0604030504040204" pitchFamily="34" charset="0"/>
              </a:rPr>
              <a:t>)</a:t>
            </a:r>
            <a:endParaRPr lang="en-US" altLang="en-US" sz="2600">
              <a:latin typeface="Verdana" panose="020B0604030504040204" pitchFamily="34" charset="0"/>
            </a:endParaRPr>
          </a:p>
        </p:txBody>
      </p:sp>
      <p:sp>
        <p:nvSpPr>
          <p:cNvPr id="199689" name="Line 10">
            <a:extLst>
              <a:ext uri="{FF2B5EF4-FFF2-40B4-BE49-F238E27FC236}">
                <a16:creationId xmlns:a16="http://schemas.microsoft.com/office/drawing/2014/main" id="{CC6D2570-96A7-4BB3-BE8F-17B86E0AF594}"/>
              </a:ext>
            </a:extLst>
          </p:cNvPr>
          <p:cNvSpPr>
            <a:spLocks noChangeShapeType="1"/>
          </p:cNvSpPr>
          <p:nvPr/>
        </p:nvSpPr>
        <p:spPr bwMode="auto">
          <a:xfrm>
            <a:off x="4594225" y="1884363"/>
            <a:ext cx="0" cy="512762"/>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9690" name="Text Box 11">
            <a:extLst>
              <a:ext uri="{FF2B5EF4-FFF2-40B4-BE49-F238E27FC236}">
                <a16:creationId xmlns:a16="http://schemas.microsoft.com/office/drawing/2014/main" id="{5757E987-6045-4891-BCDF-84B1055C6548}"/>
              </a:ext>
            </a:extLst>
          </p:cNvPr>
          <p:cNvSpPr txBox="1">
            <a:spLocks noChangeArrowheads="1"/>
          </p:cNvSpPr>
          <p:nvPr/>
        </p:nvSpPr>
        <p:spPr bwMode="auto">
          <a:xfrm>
            <a:off x="1219200" y="4559300"/>
            <a:ext cx="679450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800" i="0">
                <a:latin typeface="Arial" panose="020B0604020202020204" pitchFamily="34" charset="0"/>
              </a:rPr>
              <a:t>Eficacia en la Competicion (Ej: 400 m)</a:t>
            </a:r>
            <a:endParaRPr lang="en-US" altLang="en-US" sz="2800">
              <a:latin typeface="Arial" panose="020B0604020202020204" pitchFamily="34" charset="0"/>
            </a:endParaRPr>
          </a:p>
        </p:txBody>
      </p:sp>
      <p:sp>
        <p:nvSpPr>
          <p:cNvPr id="199691" name="Line 17">
            <a:extLst>
              <a:ext uri="{FF2B5EF4-FFF2-40B4-BE49-F238E27FC236}">
                <a16:creationId xmlns:a16="http://schemas.microsoft.com/office/drawing/2014/main" id="{E98FFFAE-6F3F-44FB-9119-71A6DA47B7E5}"/>
              </a:ext>
            </a:extLst>
          </p:cNvPr>
          <p:cNvSpPr>
            <a:spLocks noChangeShapeType="1"/>
          </p:cNvSpPr>
          <p:nvPr/>
        </p:nvSpPr>
        <p:spPr bwMode="auto">
          <a:xfrm flipV="1">
            <a:off x="1187450" y="4559300"/>
            <a:ext cx="0" cy="373063"/>
          </a:xfrm>
          <a:prstGeom prst="line">
            <a:avLst/>
          </a:prstGeom>
          <a:noFill/>
          <a:ln w="666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9692" name="Line 18">
            <a:extLst>
              <a:ext uri="{FF2B5EF4-FFF2-40B4-BE49-F238E27FC236}">
                <a16:creationId xmlns:a16="http://schemas.microsoft.com/office/drawing/2014/main" id="{81BEBE29-1DAB-44B4-A854-CF1ECF73CB23}"/>
              </a:ext>
            </a:extLst>
          </p:cNvPr>
          <p:cNvSpPr>
            <a:spLocks noChangeShapeType="1"/>
          </p:cNvSpPr>
          <p:nvPr/>
        </p:nvSpPr>
        <p:spPr bwMode="auto">
          <a:xfrm>
            <a:off x="1785938" y="5392738"/>
            <a:ext cx="0" cy="373062"/>
          </a:xfrm>
          <a:prstGeom prst="line">
            <a:avLst/>
          </a:prstGeom>
          <a:noFill/>
          <a:ln w="666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42387" name="Rectangle 19">
            <a:extLst>
              <a:ext uri="{FF2B5EF4-FFF2-40B4-BE49-F238E27FC236}">
                <a16:creationId xmlns:a16="http://schemas.microsoft.com/office/drawing/2014/main" id="{AF273D13-6087-4860-9C96-E7711BE67925}"/>
              </a:ext>
            </a:extLst>
          </p:cNvPr>
          <p:cNvSpPr>
            <a:spLocks noChangeArrowheads="1"/>
          </p:cNvSpPr>
          <p:nvPr/>
        </p:nvSpPr>
        <p:spPr bwMode="auto">
          <a:xfrm>
            <a:off x="1906588" y="5191125"/>
            <a:ext cx="306387" cy="38100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a:t>
            </a:r>
          </a:p>
        </p:txBody>
      </p:sp>
      <p:sp>
        <p:nvSpPr>
          <p:cNvPr id="199694" name="Line 20">
            <a:extLst>
              <a:ext uri="{FF2B5EF4-FFF2-40B4-BE49-F238E27FC236}">
                <a16:creationId xmlns:a16="http://schemas.microsoft.com/office/drawing/2014/main" id="{020D33FB-7147-4998-A2D2-92C74BD4C549}"/>
              </a:ext>
            </a:extLst>
          </p:cNvPr>
          <p:cNvSpPr>
            <a:spLocks noChangeShapeType="1"/>
          </p:cNvSpPr>
          <p:nvPr/>
        </p:nvSpPr>
        <p:spPr bwMode="auto">
          <a:xfrm>
            <a:off x="4608513" y="3333750"/>
            <a:ext cx="0" cy="5127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9695" name="Line 21">
            <a:extLst>
              <a:ext uri="{FF2B5EF4-FFF2-40B4-BE49-F238E27FC236}">
                <a16:creationId xmlns:a16="http://schemas.microsoft.com/office/drawing/2014/main" id="{ECA2646E-9DDB-485E-A53A-449C67199A19}"/>
              </a:ext>
            </a:extLst>
          </p:cNvPr>
          <p:cNvSpPr>
            <a:spLocks noChangeShapeType="1"/>
          </p:cNvSpPr>
          <p:nvPr/>
        </p:nvSpPr>
        <p:spPr bwMode="auto">
          <a:xfrm>
            <a:off x="4608513" y="4159250"/>
            <a:ext cx="0" cy="5127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9696" name="Line 22">
            <a:extLst>
              <a:ext uri="{FF2B5EF4-FFF2-40B4-BE49-F238E27FC236}">
                <a16:creationId xmlns:a16="http://schemas.microsoft.com/office/drawing/2014/main" id="{7E552D0F-3C26-4AD2-A085-D4ACD44A2115}"/>
              </a:ext>
            </a:extLst>
          </p:cNvPr>
          <p:cNvSpPr>
            <a:spLocks noChangeShapeType="1"/>
          </p:cNvSpPr>
          <p:nvPr/>
        </p:nvSpPr>
        <p:spPr bwMode="auto">
          <a:xfrm>
            <a:off x="4608513" y="4946650"/>
            <a:ext cx="0" cy="5127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9697" name="Line 23">
            <a:extLst>
              <a:ext uri="{FF2B5EF4-FFF2-40B4-BE49-F238E27FC236}">
                <a16:creationId xmlns:a16="http://schemas.microsoft.com/office/drawing/2014/main" id="{4E22CF0A-19F6-41FD-A248-26F86C5B769D}"/>
              </a:ext>
            </a:extLst>
          </p:cNvPr>
          <p:cNvSpPr>
            <a:spLocks noChangeShapeType="1"/>
          </p:cNvSpPr>
          <p:nvPr/>
        </p:nvSpPr>
        <p:spPr bwMode="auto">
          <a:xfrm>
            <a:off x="4608513" y="5746750"/>
            <a:ext cx="0" cy="5127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99698" name="Text Box 24">
            <a:extLst>
              <a:ext uri="{FF2B5EF4-FFF2-40B4-BE49-F238E27FC236}">
                <a16:creationId xmlns:a16="http://schemas.microsoft.com/office/drawing/2014/main" id="{3336FD31-9648-4C93-841D-730DEE04D071}"/>
              </a:ext>
            </a:extLst>
          </p:cNvPr>
          <p:cNvSpPr txBox="1">
            <a:spLocks noChangeArrowheads="1"/>
          </p:cNvSpPr>
          <p:nvPr/>
        </p:nvSpPr>
        <p:spPr bwMode="auto">
          <a:xfrm>
            <a:off x="7747000" y="5942013"/>
            <a:ext cx="3175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i="0">
                <a:latin typeface="Verdana" panose="020B0604030504040204" pitchFamily="34" charset="0"/>
              </a:rPr>
              <a:t>.</a:t>
            </a:r>
            <a:endParaRPr lang="en-US" altLang="en-US" sz="2000">
              <a:latin typeface="Verdana" panose="020B060403050404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42371"/>
                                        </p:tgtEl>
                                        <p:attrNameLst>
                                          <p:attrName>style.visibility</p:attrName>
                                        </p:attrNameLst>
                                      </p:cBhvr>
                                      <p:to>
                                        <p:strVal val="visible"/>
                                      </p:to>
                                    </p:set>
                                    <p:animEffect transition="in" filter="wipe(left)">
                                      <p:cBhvr>
                                        <p:cTn id="7" dur="500"/>
                                        <p:tgtEl>
                                          <p:spTgt spid="4423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371" grpId="0"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6" name="Picture 2" descr="Contents">
            <a:extLst>
              <a:ext uri="{FF2B5EF4-FFF2-40B4-BE49-F238E27FC236}">
                <a16:creationId xmlns:a16="http://schemas.microsoft.com/office/drawing/2014/main" id="{F5329DA3-97BD-4E5F-926C-40C940E6A6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4419" name="Text Box 3">
            <a:extLst>
              <a:ext uri="{FF2B5EF4-FFF2-40B4-BE49-F238E27FC236}">
                <a16:creationId xmlns:a16="http://schemas.microsoft.com/office/drawing/2014/main" id="{0FB4698A-5235-4A17-BCBF-0070E182BF9B}"/>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Economía Metabólica (EM)</a:t>
            </a:r>
            <a:endParaRPr lang="en-US" altLang="en-US" sz="3200" i="0">
              <a:solidFill>
                <a:schemeClr val="accent2"/>
              </a:solidFill>
              <a:latin typeface="Arial" panose="020B0604020202020204" pitchFamily="34" charset="0"/>
            </a:endParaRPr>
          </a:p>
        </p:txBody>
      </p:sp>
      <p:sp>
        <p:nvSpPr>
          <p:cNvPr id="444420" name="Rectangle 4">
            <a:extLst>
              <a:ext uri="{FF2B5EF4-FFF2-40B4-BE49-F238E27FC236}">
                <a16:creationId xmlns:a16="http://schemas.microsoft.com/office/drawing/2014/main" id="{15EF4FDE-6546-488B-B250-D04FB4C910D3}"/>
              </a:ext>
            </a:extLst>
          </p:cNvPr>
          <p:cNvSpPr>
            <a:spLocks noChangeArrowheads="1"/>
          </p:cNvSpPr>
          <p:nvPr/>
        </p:nvSpPr>
        <p:spPr bwMode="auto">
          <a:xfrm>
            <a:off x="1330325" y="1238250"/>
            <a:ext cx="6643688" cy="6699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FACTORES QUE DETERMINAN</a:t>
            </a:r>
          </a:p>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EL ÉXITO COMPETITIVO</a:t>
            </a:r>
          </a:p>
        </p:txBody>
      </p:sp>
      <p:sp>
        <p:nvSpPr>
          <p:cNvPr id="444421" name="Rectangle 5">
            <a:extLst>
              <a:ext uri="{FF2B5EF4-FFF2-40B4-BE49-F238E27FC236}">
                <a16:creationId xmlns:a16="http://schemas.microsoft.com/office/drawing/2014/main" id="{B59970A9-0646-4F9C-BEEF-815210FCB91B}"/>
              </a:ext>
            </a:extLst>
          </p:cNvPr>
          <p:cNvSpPr>
            <a:spLocks noChangeArrowheads="1"/>
          </p:cNvSpPr>
          <p:nvPr/>
        </p:nvSpPr>
        <p:spPr bwMode="auto">
          <a:xfrm>
            <a:off x="3233738" y="2493963"/>
            <a:ext cx="2976562" cy="3476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Uno de Ellos</a:t>
            </a:r>
          </a:p>
        </p:txBody>
      </p:sp>
      <p:sp>
        <p:nvSpPr>
          <p:cNvPr id="444422" name="Rectangle 6">
            <a:extLst>
              <a:ext uri="{FF2B5EF4-FFF2-40B4-BE49-F238E27FC236}">
                <a16:creationId xmlns:a16="http://schemas.microsoft.com/office/drawing/2014/main" id="{0AEC12C3-0C2C-4543-9550-A16FF2541053}"/>
              </a:ext>
            </a:extLst>
          </p:cNvPr>
          <p:cNvSpPr>
            <a:spLocks noChangeArrowheads="1"/>
          </p:cNvSpPr>
          <p:nvPr/>
        </p:nvSpPr>
        <p:spPr bwMode="auto">
          <a:xfrm>
            <a:off x="1490663" y="3525838"/>
            <a:ext cx="6381750" cy="7127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400" i="0">
                <a:solidFill>
                  <a:srgbClr val="000000"/>
                </a:solidFill>
                <a:effectLst>
                  <a:outerShdw blurRad="38100" dist="38100" dir="2700000" algn="tl">
                    <a:srgbClr val="C0C0C0"/>
                  </a:outerShdw>
                </a:effectLst>
                <a:latin typeface="Arial" charset="0"/>
              </a:rPr>
              <a:t>FACTORES BIOMECÁNICOS</a:t>
            </a:r>
          </a:p>
          <a:p>
            <a:pPr marL="342900" indent="-342900" algn="ctr">
              <a:lnSpc>
                <a:spcPct val="60000"/>
              </a:lnSpc>
              <a:spcBef>
                <a:spcPct val="20000"/>
              </a:spcBef>
              <a:defRPr/>
            </a:pPr>
            <a:r>
              <a:rPr lang="es-PR" sz="3400" i="0">
                <a:solidFill>
                  <a:srgbClr val="000000"/>
                </a:solidFill>
                <a:effectLst>
                  <a:outerShdw blurRad="38100" dist="38100" dir="2700000" algn="tl">
                    <a:srgbClr val="C0C0C0"/>
                  </a:outerShdw>
                </a:effectLst>
                <a:latin typeface="Arial" charset="0"/>
              </a:rPr>
              <a:t>(Técnica)</a:t>
            </a:r>
            <a:endParaRPr lang="en-US" sz="3400" i="0" baseline="30000">
              <a:solidFill>
                <a:srgbClr val="000000"/>
              </a:solidFill>
              <a:effectLst>
                <a:outerShdw blurRad="38100" dist="38100" dir="2700000" algn="tl">
                  <a:srgbClr val="C0C0C0"/>
                </a:outerShdw>
              </a:effectLst>
              <a:latin typeface="Arial" charset="0"/>
            </a:endParaRPr>
          </a:p>
        </p:txBody>
      </p:sp>
      <p:sp>
        <p:nvSpPr>
          <p:cNvPr id="444423" name="Rectangle 7">
            <a:extLst>
              <a:ext uri="{FF2B5EF4-FFF2-40B4-BE49-F238E27FC236}">
                <a16:creationId xmlns:a16="http://schemas.microsoft.com/office/drawing/2014/main" id="{52A667A1-8F31-47E7-AEB2-84D4D6B0D604}"/>
              </a:ext>
            </a:extLst>
          </p:cNvPr>
          <p:cNvSpPr>
            <a:spLocks noChangeArrowheads="1"/>
          </p:cNvSpPr>
          <p:nvPr/>
        </p:nvSpPr>
        <p:spPr bwMode="auto">
          <a:xfrm>
            <a:off x="287338" y="5411788"/>
            <a:ext cx="3594100" cy="3810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200" i="0">
                <a:effectLst>
                  <a:outerShdw blurRad="38100" dist="38100" dir="2700000" algn="tl">
                    <a:srgbClr val="C0C0C0"/>
                  </a:outerShdw>
                </a:effectLst>
                <a:latin typeface="Verdana" pitchFamily="34" charset="0"/>
              </a:rPr>
              <a:t>Entrenamiento</a:t>
            </a:r>
          </a:p>
        </p:txBody>
      </p:sp>
      <p:sp>
        <p:nvSpPr>
          <p:cNvPr id="200712" name="Text Box 8">
            <a:extLst>
              <a:ext uri="{FF2B5EF4-FFF2-40B4-BE49-F238E27FC236}">
                <a16:creationId xmlns:a16="http://schemas.microsoft.com/office/drawing/2014/main" id="{C3B8652A-3B4F-41B3-AE34-DF5DBE01D9D1}"/>
              </a:ext>
            </a:extLst>
          </p:cNvPr>
          <p:cNvSpPr txBox="1">
            <a:spLocks noChangeArrowheads="1"/>
          </p:cNvSpPr>
          <p:nvPr/>
        </p:nvSpPr>
        <p:spPr bwMode="auto">
          <a:xfrm>
            <a:off x="233363" y="6296025"/>
            <a:ext cx="2033587"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Verdana" panose="020B0604030504040204" pitchFamily="34" charset="0"/>
              </a:rPr>
              <a:t>Fortaleza</a:t>
            </a:r>
            <a:endParaRPr lang="en-US" altLang="en-US" sz="2600">
              <a:latin typeface="Verdana" panose="020B0604030504040204" pitchFamily="34" charset="0"/>
            </a:endParaRPr>
          </a:p>
        </p:txBody>
      </p:sp>
      <p:sp>
        <p:nvSpPr>
          <p:cNvPr id="200713" name="Line 9">
            <a:extLst>
              <a:ext uri="{FF2B5EF4-FFF2-40B4-BE49-F238E27FC236}">
                <a16:creationId xmlns:a16="http://schemas.microsoft.com/office/drawing/2014/main" id="{C5F28FA2-559F-41CE-AE01-31AC3F668C5D}"/>
              </a:ext>
            </a:extLst>
          </p:cNvPr>
          <p:cNvSpPr>
            <a:spLocks noChangeShapeType="1"/>
          </p:cNvSpPr>
          <p:nvPr/>
        </p:nvSpPr>
        <p:spPr bwMode="auto">
          <a:xfrm>
            <a:off x="4594225" y="1985963"/>
            <a:ext cx="0" cy="512762"/>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0714" name="Line 11">
            <a:extLst>
              <a:ext uri="{FF2B5EF4-FFF2-40B4-BE49-F238E27FC236}">
                <a16:creationId xmlns:a16="http://schemas.microsoft.com/office/drawing/2014/main" id="{77E65E3B-D7EC-4F8C-844A-BD120C4AF34E}"/>
              </a:ext>
            </a:extLst>
          </p:cNvPr>
          <p:cNvSpPr>
            <a:spLocks noChangeShapeType="1"/>
          </p:cNvSpPr>
          <p:nvPr/>
        </p:nvSpPr>
        <p:spPr bwMode="auto">
          <a:xfrm flipV="1">
            <a:off x="4202113" y="4894263"/>
            <a:ext cx="0" cy="411162"/>
          </a:xfrm>
          <a:prstGeom prst="line">
            <a:avLst/>
          </a:prstGeom>
          <a:noFill/>
          <a:ln w="666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0715" name="Line 14">
            <a:extLst>
              <a:ext uri="{FF2B5EF4-FFF2-40B4-BE49-F238E27FC236}">
                <a16:creationId xmlns:a16="http://schemas.microsoft.com/office/drawing/2014/main" id="{F5D4A70B-706C-4BB1-8491-AF1F8F961890}"/>
              </a:ext>
            </a:extLst>
          </p:cNvPr>
          <p:cNvSpPr>
            <a:spLocks noChangeShapeType="1"/>
          </p:cNvSpPr>
          <p:nvPr/>
        </p:nvSpPr>
        <p:spPr bwMode="auto">
          <a:xfrm>
            <a:off x="4608513" y="2851150"/>
            <a:ext cx="0" cy="5127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0716" name="Line 15">
            <a:extLst>
              <a:ext uri="{FF2B5EF4-FFF2-40B4-BE49-F238E27FC236}">
                <a16:creationId xmlns:a16="http://schemas.microsoft.com/office/drawing/2014/main" id="{FA77AFA7-322F-4A03-8126-64FF0D2FD30D}"/>
              </a:ext>
            </a:extLst>
          </p:cNvPr>
          <p:cNvSpPr>
            <a:spLocks noChangeShapeType="1"/>
          </p:cNvSpPr>
          <p:nvPr/>
        </p:nvSpPr>
        <p:spPr bwMode="auto">
          <a:xfrm>
            <a:off x="4608513" y="4438650"/>
            <a:ext cx="0" cy="5127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0717" name="Rectangle 19">
            <a:extLst>
              <a:ext uri="{FF2B5EF4-FFF2-40B4-BE49-F238E27FC236}">
                <a16:creationId xmlns:a16="http://schemas.microsoft.com/office/drawing/2014/main" id="{252226E8-C13C-483A-9BD7-23C58FF5B4C4}"/>
              </a:ext>
            </a:extLst>
          </p:cNvPr>
          <p:cNvSpPr>
            <a:spLocks noChangeArrowheads="1"/>
          </p:cNvSpPr>
          <p:nvPr/>
        </p:nvSpPr>
        <p:spPr bwMode="auto">
          <a:xfrm>
            <a:off x="1612900" y="3365500"/>
            <a:ext cx="6129338" cy="1023938"/>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44436" name="Rectangle 20">
            <a:extLst>
              <a:ext uri="{FF2B5EF4-FFF2-40B4-BE49-F238E27FC236}">
                <a16:creationId xmlns:a16="http://schemas.microsoft.com/office/drawing/2014/main" id="{07E82E92-E798-4EF5-8054-D1AB1F2DEC6F}"/>
              </a:ext>
            </a:extLst>
          </p:cNvPr>
          <p:cNvSpPr>
            <a:spLocks noChangeArrowheads="1"/>
          </p:cNvSpPr>
          <p:nvPr/>
        </p:nvSpPr>
        <p:spPr bwMode="auto">
          <a:xfrm>
            <a:off x="4249738" y="4937125"/>
            <a:ext cx="1071562" cy="3730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3200" i="0">
                <a:solidFill>
                  <a:srgbClr val="000000"/>
                </a:solidFill>
                <a:latin typeface="Verdana" pitchFamily="34" charset="0"/>
              </a:rPr>
              <a:t>EM</a:t>
            </a:r>
            <a:endParaRPr lang="en-US" sz="3200" i="0">
              <a:solidFill>
                <a:srgbClr val="000000"/>
              </a:solidFill>
              <a:latin typeface="Verdana" pitchFamily="34" charset="0"/>
            </a:endParaRPr>
          </a:p>
        </p:txBody>
      </p:sp>
      <p:sp>
        <p:nvSpPr>
          <p:cNvPr id="200719" name="Freeform 21">
            <a:extLst>
              <a:ext uri="{FF2B5EF4-FFF2-40B4-BE49-F238E27FC236}">
                <a16:creationId xmlns:a16="http://schemas.microsoft.com/office/drawing/2014/main" id="{3266A8BD-7B96-454A-B65D-224CF392E4F1}"/>
              </a:ext>
            </a:extLst>
          </p:cNvPr>
          <p:cNvSpPr>
            <a:spLocks/>
          </p:cNvSpPr>
          <p:nvPr/>
        </p:nvSpPr>
        <p:spPr bwMode="auto">
          <a:xfrm>
            <a:off x="1250950" y="1751013"/>
            <a:ext cx="784225" cy="37353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0720" name="Text Box 22">
            <a:extLst>
              <a:ext uri="{FF2B5EF4-FFF2-40B4-BE49-F238E27FC236}">
                <a16:creationId xmlns:a16="http://schemas.microsoft.com/office/drawing/2014/main" id="{9B4F0BA0-13D7-44BB-BD3E-BC802F5F9889}"/>
              </a:ext>
            </a:extLst>
          </p:cNvPr>
          <p:cNvSpPr txBox="1">
            <a:spLocks noChangeArrowheads="1"/>
          </p:cNvSpPr>
          <p:nvPr/>
        </p:nvSpPr>
        <p:spPr bwMode="auto">
          <a:xfrm>
            <a:off x="2284413" y="6296025"/>
            <a:ext cx="224631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600" i="0">
                <a:latin typeface="Verdana" panose="020B0604030504040204" pitchFamily="34" charset="0"/>
              </a:rPr>
              <a:t>Tolerancia</a:t>
            </a:r>
            <a:endParaRPr lang="en-US" altLang="en-US" sz="2600">
              <a:latin typeface="Verdana" panose="020B0604030504040204" pitchFamily="34" charset="0"/>
            </a:endParaRPr>
          </a:p>
        </p:txBody>
      </p:sp>
      <p:sp>
        <p:nvSpPr>
          <p:cNvPr id="444440" name="Rectangle 24">
            <a:extLst>
              <a:ext uri="{FF2B5EF4-FFF2-40B4-BE49-F238E27FC236}">
                <a16:creationId xmlns:a16="http://schemas.microsoft.com/office/drawing/2014/main" id="{032A3F78-E7EB-41BE-A4F6-781B734F87F1}"/>
              </a:ext>
            </a:extLst>
          </p:cNvPr>
          <p:cNvSpPr>
            <a:spLocks noChangeArrowheads="1"/>
          </p:cNvSpPr>
          <p:nvPr/>
        </p:nvSpPr>
        <p:spPr bwMode="auto">
          <a:xfrm>
            <a:off x="1084263" y="5751513"/>
            <a:ext cx="1936750" cy="3810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200">
                <a:effectLst>
                  <a:outerShdw blurRad="38100" dist="38100" dir="2700000" algn="tl">
                    <a:srgbClr val="C0C0C0"/>
                  </a:outerShdw>
                </a:effectLst>
                <a:latin typeface="Verdana" pitchFamily="34" charset="0"/>
              </a:rPr>
              <a:t>de la</a:t>
            </a:r>
          </a:p>
        </p:txBody>
      </p:sp>
      <p:sp>
        <p:nvSpPr>
          <p:cNvPr id="200722" name="Freeform 25">
            <a:extLst>
              <a:ext uri="{FF2B5EF4-FFF2-40B4-BE49-F238E27FC236}">
                <a16:creationId xmlns:a16="http://schemas.microsoft.com/office/drawing/2014/main" id="{0A5101D2-D77F-415B-8035-D612CD66EB0A}"/>
              </a:ext>
            </a:extLst>
          </p:cNvPr>
          <p:cNvSpPr>
            <a:spLocks/>
          </p:cNvSpPr>
          <p:nvPr/>
        </p:nvSpPr>
        <p:spPr bwMode="auto">
          <a:xfrm>
            <a:off x="1044575" y="5918200"/>
            <a:ext cx="412750" cy="4603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0723" name="Freeform 26">
            <a:extLst>
              <a:ext uri="{FF2B5EF4-FFF2-40B4-BE49-F238E27FC236}">
                <a16:creationId xmlns:a16="http://schemas.microsoft.com/office/drawing/2014/main" id="{B5A18576-1281-40F1-B507-750E751F20FE}"/>
              </a:ext>
            </a:extLst>
          </p:cNvPr>
          <p:cNvSpPr>
            <a:spLocks/>
          </p:cNvSpPr>
          <p:nvPr/>
        </p:nvSpPr>
        <p:spPr bwMode="auto">
          <a:xfrm flipH="1">
            <a:off x="2644775" y="5918200"/>
            <a:ext cx="412750" cy="4603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44419"/>
                                        </p:tgtEl>
                                        <p:attrNameLst>
                                          <p:attrName>style.visibility</p:attrName>
                                        </p:attrNameLst>
                                      </p:cBhvr>
                                      <p:to>
                                        <p:strVal val="visible"/>
                                      </p:to>
                                    </p:set>
                                    <p:animEffect transition="in" filter="wipe(left)">
                                      <p:cBhvr>
                                        <p:cTn id="7" dur="500"/>
                                        <p:tgtEl>
                                          <p:spTgt spid="4444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419" grpId="0"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30" name="Picture 2" descr="Illustration">
            <a:extLst>
              <a:ext uri="{FF2B5EF4-FFF2-40B4-BE49-F238E27FC236}">
                <a16:creationId xmlns:a16="http://schemas.microsoft.com/office/drawing/2014/main" id="{81172DEA-98DD-4008-9807-E6AF3C40DD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4" name="Text Box 4">
            <a:extLst>
              <a:ext uri="{FF2B5EF4-FFF2-40B4-BE49-F238E27FC236}">
                <a16:creationId xmlns:a16="http://schemas.microsoft.com/office/drawing/2014/main" id="{1F542DAD-C2BE-41E2-A32D-F513442DFC33}"/>
              </a:ext>
            </a:extLst>
          </p:cNvPr>
          <p:cNvSpPr txBox="1">
            <a:spLocks noChangeArrowheads="1"/>
          </p:cNvSpPr>
          <p:nvPr/>
        </p:nvSpPr>
        <p:spPr bwMode="auto">
          <a:xfrm>
            <a:off x="381000" y="533400"/>
            <a:ext cx="571500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REQUISITOS DE OXÍGENO DE DOS CORREDORES</a:t>
            </a:r>
            <a:endParaRPr lang="en-US" altLang="en-US" sz="2400" i="0">
              <a:latin typeface="Arial" panose="020B0604020202020204" pitchFamily="34" charset="0"/>
            </a:endParaRPr>
          </a:p>
        </p:txBody>
      </p:sp>
      <p:pic>
        <p:nvPicPr>
          <p:cNvPr id="56326" name="Picture 6">
            <a:extLst>
              <a:ext uri="{FF2B5EF4-FFF2-40B4-BE49-F238E27FC236}">
                <a16:creationId xmlns:a16="http://schemas.microsoft.com/office/drawing/2014/main" id="{080B65E4-B8E4-4441-B355-47026DC6EFF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60550" y="1549400"/>
            <a:ext cx="5413375" cy="4875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324"/>
                                        </p:tgtEl>
                                        <p:attrNameLst>
                                          <p:attrName>style.visibility</p:attrName>
                                        </p:attrNameLst>
                                      </p:cBhvr>
                                      <p:to>
                                        <p:strVal val="visible"/>
                                      </p:to>
                                    </p:set>
                                    <p:animEffect transition="in" filter="wipe(left)">
                                      <p:cBhvr>
                                        <p:cTn id="7" dur="500"/>
                                        <p:tgtEl>
                                          <p:spTgt spid="56324"/>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56326"/>
                                        </p:tgtEl>
                                        <p:attrNameLst>
                                          <p:attrName>style.visibility</p:attrName>
                                        </p:attrNameLst>
                                      </p:cBhvr>
                                      <p:to>
                                        <p:strVal val="visible"/>
                                      </p:to>
                                    </p:set>
                                    <p:anim calcmode="lin" valueType="num">
                                      <p:cBhvr>
                                        <p:cTn id="11" dur="500" fill="hold"/>
                                        <p:tgtEl>
                                          <p:spTgt spid="56326"/>
                                        </p:tgtEl>
                                        <p:attrNameLst>
                                          <p:attrName>ppt_w</p:attrName>
                                        </p:attrNameLst>
                                      </p:cBhvr>
                                      <p:tavLst>
                                        <p:tav tm="0">
                                          <p:val>
                                            <p:fltVal val="0"/>
                                          </p:val>
                                        </p:tav>
                                        <p:tav tm="100000">
                                          <p:val>
                                            <p:strVal val="#ppt_w"/>
                                          </p:val>
                                        </p:tav>
                                      </p:tavLst>
                                    </p:anim>
                                    <p:anim calcmode="lin" valueType="num">
                                      <p:cBhvr>
                                        <p:cTn id="12" dur="500" fill="hold"/>
                                        <p:tgtEl>
                                          <p:spTgt spid="56326"/>
                                        </p:tgtEl>
                                        <p:attrNameLst>
                                          <p:attrName>ppt_h</p:attrName>
                                        </p:attrNameLst>
                                      </p:cBhvr>
                                      <p:tavLst>
                                        <p:tav tm="0">
                                          <p:val>
                                            <p:fltVal val="0"/>
                                          </p:val>
                                        </p:tav>
                                        <p:tav tm="100000">
                                          <p:val>
                                            <p:strVal val="#ppt_h"/>
                                          </p:val>
                                        </p:tav>
                                      </p:tavLst>
                                    </p:anim>
                                    <p:anim calcmode="lin" valueType="num">
                                      <p:cBhvr>
                                        <p:cTn id="13" dur="500" fill="hold"/>
                                        <p:tgtEl>
                                          <p:spTgt spid="56326"/>
                                        </p:tgtEl>
                                        <p:attrNameLst>
                                          <p:attrName>ppt_x</p:attrName>
                                        </p:attrNameLst>
                                      </p:cBhvr>
                                      <p:tavLst>
                                        <p:tav tm="0">
                                          <p:val>
                                            <p:fltVal val="0.5"/>
                                          </p:val>
                                        </p:tav>
                                        <p:tav tm="100000">
                                          <p:val>
                                            <p:strVal val="#ppt_x"/>
                                          </p:val>
                                        </p:tav>
                                      </p:tavLst>
                                    </p:anim>
                                    <p:anim calcmode="lin" valueType="num">
                                      <p:cBhvr>
                                        <p:cTn id="14" dur="500" fill="hold"/>
                                        <p:tgtEl>
                                          <p:spTgt spid="5632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4" grpId="0"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4" name="Picture 2" descr="Contents">
            <a:extLst>
              <a:ext uri="{FF2B5EF4-FFF2-40B4-BE49-F238E27FC236}">
                <a16:creationId xmlns:a16="http://schemas.microsoft.com/office/drawing/2014/main" id="{D56CC7BB-3CE3-4D7F-8904-A0BF1DC52C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467" name="Text Box 3">
            <a:extLst>
              <a:ext uri="{FF2B5EF4-FFF2-40B4-BE49-F238E27FC236}">
                <a16:creationId xmlns:a16="http://schemas.microsoft.com/office/drawing/2014/main" id="{7289A583-4D17-4F20-827C-AD7D74F1798E}"/>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Coste Energético de Varias Actividades</a:t>
            </a:r>
            <a:endParaRPr lang="en-US" altLang="en-US" sz="3200" i="0">
              <a:solidFill>
                <a:schemeClr val="accent2"/>
              </a:solidFill>
              <a:latin typeface="Arial" panose="020B0604020202020204" pitchFamily="34" charset="0"/>
            </a:endParaRPr>
          </a:p>
        </p:txBody>
      </p:sp>
      <p:sp>
        <p:nvSpPr>
          <p:cNvPr id="446468" name="Rectangle 4">
            <a:extLst>
              <a:ext uri="{FF2B5EF4-FFF2-40B4-BE49-F238E27FC236}">
                <a16:creationId xmlns:a16="http://schemas.microsoft.com/office/drawing/2014/main" id="{A64229A1-6822-4D8B-A8C5-200B0487ABED}"/>
              </a:ext>
            </a:extLst>
          </p:cNvPr>
          <p:cNvSpPr>
            <a:spLocks noChangeArrowheads="1"/>
          </p:cNvSpPr>
          <p:nvPr/>
        </p:nvSpPr>
        <p:spPr bwMode="auto">
          <a:xfrm>
            <a:off x="588963" y="1263650"/>
            <a:ext cx="8385175" cy="3984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400" i="0">
                <a:effectLst>
                  <a:outerShdw blurRad="38100" dist="38100" dir="2700000" algn="tl">
                    <a:srgbClr val="C0C0C0"/>
                  </a:outerShdw>
                </a:effectLst>
                <a:latin typeface="Arial Black" pitchFamily="34" charset="0"/>
              </a:rPr>
              <a:t>ACTIVIDADES FÍSICAS/EJERCICIO</a:t>
            </a:r>
          </a:p>
        </p:txBody>
      </p:sp>
      <p:sp>
        <p:nvSpPr>
          <p:cNvPr id="446469" name="Rectangle 5">
            <a:extLst>
              <a:ext uri="{FF2B5EF4-FFF2-40B4-BE49-F238E27FC236}">
                <a16:creationId xmlns:a16="http://schemas.microsoft.com/office/drawing/2014/main" id="{E55E9FEF-9E47-4F6A-B486-1254F64E04F0}"/>
              </a:ext>
            </a:extLst>
          </p:cNvPr>
          <p:cNvSpPr>
            <a:spLocks noChangeArrowheads="1"/>
          </p:cNvSpPr>
          <p:nvPr/>
        </p:nvSpPr>
        <p:spPr bwMode="auto">
          <a:xfrm>
            <a:off x="676275" y="2836863"/>
            <a:ext cx="7721600" cy="3476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400" i="0">
                <a:effectLst>
                  <a:outerShdw blurRad="38100" dist="38100" dir="2700000" algn="tl">
                    <a:srgbClr val="C0C0C0"/>
                  </a:outerShdw>
                </a:effectLst>
                <a:latin typeface="Verdana" pitchFamily="34" charset="0"/>
              </a:rPr>
              <a:t>COSTE ENERGÉTICO, kcal/min</a:t>
            </a:r>
          </a:p>
        </p:txBody>
      </p:sp>
      <p:sp>
        <p:nvSpPr>
          <p:cNvPr id="446470" name="Rectangle 6">
            <a:extLst>
              <a:ext uri="{FF2B5EF4-FFF2-40B4-BE49-F238E27FC236}">
                <a16:creationId xmlns:a16="http://schemas.microsoft.com/office/drawing/2014/main" id="{ADB647B2-B1CD-4F7E-AAB0-494599A12480}"/>
              </a:ext>
            </a:extLst>
          </p:cNvPr>
          <p:cNvSpPr>
            <a:spLocks noChangeArrowheads="1"/>
          </p:cNvSpPr>
          <p:nvPr/>
        </p:nvSpPr>
        <p:spPr bwMode="auto">
          <a:xfrm>
            <a:off x="2665413" y="4840288"/>
            <a:ext cx="4416425" cy="355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4600" i="0">
                <a:solidFill>
                  <a:srgbClr val="000000"/>
                </a:solidFill>
                <a:effectLst>
                  <a:outerShdw blurRad="38100" dist="38100" dir="2700000" algn="tl">
                    <a:srgbClr val="C0C0C0"/>
                  </a:outerShdw>
                </a:effectLst>
                <a:latin typeface="Arial" charset="0"/>
              </a:rPr>
              <a:t>Determinantes</a:t>
            </a:r>
            <a:endParaRPr lang="en-US" sz="4600" i="0" baseline="30000">
              <a:solidFill>
                <a:srgbClr val="000000"/>
              </a:solidFill>
              <a:effectLst>
                <a:outerShdw blurRad="38100" dist="38100" dir="2700000" algn="tl">
                  <a:srgbClr val="C0C0C0"/>
                </a:outerShdw>
              </a:effectLst>
              <a:latin typeface="Arial" charset="0"/>
            </a:endParaRPr>
          </a:p>
        </p:txBody>
      </p:sp>
      <p:sp>
        <p:nvSpPr>
          <p:cNvPr id="446471" name="Rectangle 7">
            <a:extLst>
              <a:ext uri="{FF2B5EF4-FFF2-40B4-BE49-F238E27FC236}">
                <a16:creationId xmlns:a16="http://schemas.microsoft.com/office/drawing/2014/main" id="{3AD9B34A-A6ED-41D8-86F1-05DBA81C914D}"/>
              </a:ext>
            </a:extLst>
          </p:cNvPr>
          <p:cNvSpPr>
            <a:spLocks noChangeArrowheads="1"/>
          </p:cNvSpPr>
          <p:nvPr/>
        </p:nvSpPr>
        <p:spPr bwMode="auto">
          <a:xfrm>
            <a:off x="260350" y="6048375"/>
            <a:ext cx="3348038" cy="4302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000" i="0">
                <a:effectLst>
                  <a:outerShdw blurRad="38100" dist="38100" dir="2700000" algn="tl">
                    <a:srgbClr val="C0C0C0"/>
                  </a:outerShdw>
                </a:effectLst>
                <a:latin typeface="Verdana" pitchFamily="34" charset="0"/>
              </a:rPr>
              <a:t>Intensidad</a:t>
            </a:r>
          </a:p>
        </p:txBody>
      </p:sp>
      <p:sp>
        <p:nvSpPr>
          <p:cNvPr id="202760" name="Line 9">
            <a:extLst>
              <a:ext uri="{FF2B5EF4-FFF2-40B4-BE49-F238E27FC236}">
                <a16:creationId xmlns:a16="http://schemas.microsoft.com/office/drawing/2014/main" id="{358BC2D9-245A-4E82-8408-E70868DFE146}"/>
              </a:ext>
            </a:extLst>
          </p:cNvPr>
          <p:cNvSpPr>
            <a:spLocks noChangeShapeType="1"/>
          </p:cNvSpPr>
          <p:nvPr/>
        </p:nvSpPr>
        <p:spPr bwMode="auto">
          <a:xfrm>
            <a:off x="4594225" y="1616075"/>
            <a:ext cx="0" cy="1230313"/>
          </a:xfrm>
          <a:prstGeom prst="line">
            <a:avLst/>
          </a:prstGeom>
          <a:noFill/>
          <a:ln w="269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2761" name="Freeform 15">
            <a:extLst>
              <a:ext uri="{FF2B5EF4-FFF2-40B4-BE49-F238E27FC236}">
                <a16:creationId xmlns:a16="http://schemas.microsoft.com/office/drawing/2014/main" id="{D2EEB6FC-FF3E-4253-BBC9-94CA4B0A4882}"/>
              </a:ext>
            </a:extLst>
          </p:cNvPr>
          <p:cNvSpPr>
            <a:spLocks/>
          </p:cNvSpPr>
          <p:nvPr/>
        </p:nvSpPr>
        <p:spPr bwMode="auto">
          <a:xfrm>
            <a:off x="1657350" y="5057775"/>
            <a:ext cx="1179513" cy="103981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228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2762" name="Text Box 16">
            <a:extLst>
              <a:ext uri="{FF2B5EF4-FFF2-40B4-BE49-F238E27FC236}">
                <a16:creationId xmlns:a16="http://schemas.microsoft.com/office/drawing/2014/main" id="{EF1A02B9-CF79-4C46-A889-EDC409EFB0A1}"/>
              </a:ext>
            </a:extLst>
          </p:cNvPr>
          <p:cNvSpPr txBox="1">
            <a:spLocks noChangeArrowheads="1"/>
          </p:cNvSpPr>
          <p:nvPr/>
        </p:nvSpPr>
        <p:spPr bwMode="auto">
          <a:xfrm>
            <a:off x="676275" y="3216275"/>
            <a:ext cx="7759700"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3400">
                <a:latin typeface="Verdana" panose="020B0604030504040204" pitchFamily="34" charset="0"/>
              </a:rPr>
              <a:t>(Cantidad de Energía Gastada)</a:t>
            </a:r>
          </a:p>
        </p:txBody>
      </p:sp>
      <p:sp>
        <p:nvSpPr>
          <p:cNvPr id="202763" name="Line 21">
            <a:extLst>
              <a:ext uri="{FF2B5EF4-FFF2-40B4-BE49-F238E27FC236}">
                <a16:creationId xmlns:a16="http://schemas.microsoft.com/office/drawing/2014/main" id="{01DCF321-1A66-4605-82CC-710158E31513}"/>
              </a:ext>
            </a:extLst>
          </p:cNvPr>
          <p:cNvSpPr>
            <a:spLocks noChangeShapeType="1"/>
          </p:cNvSpPr>
          <p:nvPr/>
        </p:nvSpPr>
        <p:spPr bwMode="auto">
          <a:xfrm>
            <a:off x="4606925" y="3673475"/>
            <a:ext cx="0" cy="1230313"/>
          </a:xfrm>
          <a:prstGeom prst="line">
            <a:avLst/>
          </a:prstGeom>
          <a:noFill/>
          <a:ln w="269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46486" name="Rectangle 22">
            <a:extLst>
              <a:ext uri="{FF2B5EF4-FFF2-40B4-BE49-F238E27FC236}">
                <a16:creationId xmlns:a16="http://schemas.microsoft.com/office/drawing/2014/main" id="{AA79B736-54CC-4C41-AB5D-AD663C78F22B}"/>
              </a:ext>
            </a:extLst>
          </p:cNvPr>
          <p:cNvSpPr>
            <a:spLocks noChangeArrowheads="1"/>
          </p:cNvSpPr>
          <p:nvPr/>
        </p:nvSpPr>
        <p:spPr bwMode="auto">
          <a:xfrm>
            <a:off x="4151313" y="6048375"/>
            <a:ext cx="4905375" cy="4302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000" i="0">
                <a:effectLst>
                  <a:outerShdw blurRad="38100" dist="38100" dir="2700000" algn="tl">
                    <a:srgbClr val="C0C0C0"/>
                  </a:outerShdw>
                </a:effectLst>
                <a:latin typeface="Verdana" pitchFamily="34" charset="0"/>
              </a:rPr>
              <a:t>Tipo de Ejercicio</a:t>
            </a:r>
          </a:p>
        </p:txBody>
      </p:sp>
      <p:sp>
        <p:nvSpPr>
          <p:cNvPr id="202765" name="Freeform 23">
            <a:extLst>
              <a:ext uri="{FF2B5EF4-FFF2-40B4-BE49-F238E27FC236}">
                <a16:creationId xmlns:a16="http://schemas.microsoft.com/office/drawing/2014/main" id="{76B00F9A-BACC-42EE-A999-A06736C3A812}"/>
              </a:ext>
            </a:extLst>
          </p:cNvPr>
          <p:cNvSpPr>
            <a:spLocks/>
          </p:cNvSpPr>
          <p:nvPr/>
        </p:nvSpPr>
        <p:spPr bwMode="auto">
          <a:xfrm flipH="1">
            <a:off x="6927850" y="5057775"/>
            <a:ext cx="809625" cy="103981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228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46467"/>
                                        </p:tgtEl>
                                        <p:attrNameLst>
                                          <p:attrName>style.visibility</p:attrName>
                                        </p:attrNameLst>
                                      </p:cBhvr>
                                      <p:to>
                                        <p:strVal val="visible"/>
                                      </p:to>
                                    </p:set>
                                    <p:animEffect transition="in" filter="wipe(left)">
                                      <p:cBhvr>
                                        <p:cTn id="7" dur="500"/>
                                        <p:tgtEl>
                                          <p:spTgt spid="446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467"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78" name="Picture 2" descr="Contents">
            <a:extLst>
              <a:ext uri="{FF2B5EF4-FFF2-40B4-BE49-F238E27FC236}">
                <a16:creationId xmlns:a16="http://schemas.microsoft.com/office/drawing/2014/main" id="{393D18AB-5B20-4ECD-95E7-8445BABD6C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63" name="Text Box 3">
            <a:extLst>
              <a:ext uri="{FF2B5EF4-FFF2-40B4-BE49-F238E27FC236}">
                <a16:creationId xmlns:a16="http://schemas.microsoft.com/office/drawing/2014/main" id="{6A7C9C04-1A3D-4E34-9DC3-1773756227ED}"/>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Coste Energético de Varias Actividades</a:t>
            </a:r>
            <a:endParaRPr lang="en-US" altLang="en-US" sz="3200" i="0">
              <a:solidFill>
                <a:schemeClr val="accent2"/>
              </a:solidFill>
              <a:latin typeface="Arial" panose="020B0604020202020204" pitchFamily="34" charset="0"/>
            </a:endParaRPr>
          </a:p>
        </p:txBody>
      </p:sp>
      <p:sp>
        <p:nvSpPr>
          <p:cNvPr id="450564" name="Rectangle 4">
            <a:extLst>
              <a:ext uri="{FF2B5EF4-FFF2-40B4-BE49-F238E27FC236}">
                <a16:creationId xmlns:a16="http://schemas.microsoft.com/office/drawing/2014/main" id="{E9C3188B-4FA3-4AF3-BE67-A00475F4906C}"/>
              </a:ext>
            </a:extLst>
          </p:cNvPr>
          <p:cNvSpPr>
            <a:spLocks noChangeArrowheads="1"/>
          </p:cNvSpPr>
          <p:nvPr/>
        </p:nvSpPr>
        <p:spPr bwMode="auto">
          <a:xfrm>
            <a:off x="588963" y="1200150"/>
            <a:ext cx="8385175" cy="3984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400" i="0">
                <a:effectLst>
                  <a:outerShdw blurRad="38100" dist="38100" dir="2700000" algn="tl">
                    <a:srgbClr val="C0C0C0"/>
                  </a:outerShdw>
                </a:effectLst>
                <a:latin typeface="Arial Black" pitchFamily="34" charset="0"/>
              </a:rPr>
              <a:t>ACTIVIDADES FÍSICAS/EJERCICIO</a:t>
            </a:r>
          </a:p>
        </p:txBody>
      </p:sp>
      <p:sp>
        <p:nvSpPr>
          <p:cNvPr id="450565" name="Rectangle 5">
            <a:extLst>
              <a:ext uri="{FF2B5EF4-FFF2-40B4-BE49-F238E27FC236}">
                <a16:creationId xmlns:a16="http://schemas.microsoft.com/office/drawing/2014/main" id="{4BC6FAB1-CE31-4F0D-8965-2F5D32A233A1}"/>
              </a:ext>
            </a:extLst>
          </p:cNvPr>
          <p:cNvSpPr>
            <a:spLocks noChangeArrowheads="1"/>
          </p:cNvSpPr>
          <p:nvPr/>
        </p:nvSpPr>
        <p:spPr bwMode="auto">
          <a:xfrm>
            <a:off x="1852613" y="2051050"/>
            <a:ext cx="5337175" cy="3095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400" i="0">
                <a:effectLst>
                  <a:outerShdw blurRad="38100" dist="38100" dir="2700000" algn="tl">
                    <a:srgbClr val="C0C0C0"/>
                  </a:outerShdw>
                </a:effectLst>
                <a:latin typeface="Verdana" pitchFamily="34" charset="0"/>
              </a:rPr>
              <a:t>COSTE ENERGÉTICO</a:t>
            </a:r>
          </a:p>
        </p:txBody>
      </p:sp>
      <p:sp>
        <p:nvSpPr>
          <p:cNvPr id="450566" name="Rectangle 6">
            <a:extLst>
              <a:ext uri="{FF2B5EF4-FFF2-40B4-BE49-F238E27FC236}">
                <a16:creationId xmlns:a16="http://schemas.microsoft.com/office/drawing/2014/main" id="{218956ED-1C53-47AC-86F8-24EAB15F0EB5}"/>
              </a:ext>
            </a:extLst>
          </p:cNvPr>
          <p:cNvSpPr>
            <a:spLocks noChangeArrowheads="1"/>
          </p:cNvSpPr>
          <p:nvPr/>
        </p:nvSpPr>
        <p:spPr bwMode="auto">
          <a:xfrm>
            <a:off x="2382838" y="3725863"/>
            <a:ext cx="3848100" cy="355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800" i="0">
                <a:solidFill>
                  <a:srgbClr val="000000"/>
                </a:solidFill>
                <a:effectLst>
                  <a:outerShdw blurRad="38100" dist="38100" dir="2700000" algn="tl">
                    <a:srgbClr val="C0C0C0"/>
                  </a:outerShdw>
                </a:effectLst>
                <a:latin typeface="Arial" charset="0"/>
              </a:rPr>
              <a:t>No Consideran</a:t>
            </a:r>
            <a:endParaRPr lang="en-US" sz="3800" i="0" baseline="30000">
              <a:solidFill>
                <a:srgbClr val="000000"/>
              </a:solidFill>
              <a:effectLst>
                <a:outerShdw blurRad="38100" dist="38100" dir="2700000" algn="tl">
                  <a:srgbClr val="C0C0C0"/>
                </a:outerShdw>
              </a:effectLst>
              <a:latin typeface="Arial" charset="0"/>
            </a:endParaRPr>
          </a:p>
        </p:txBody>
      </p:sp>
      <p:sp>
        <p:nvSpPr>
          <p:cNvPr id="450567" name="Rectangle 7">
            <a:extLst>
              <a:ext uri="{FF2B5EF4-FFF2-40B4-BE49-F238E27FC236}">
                <a16:creationId xmlns:a16="http://schemas.microsoft.com/office/drawing/2014/main" id="{16E97F12-D2F2-40B3-BCF5-BDB0129F98C7}"/>
              </a:ext>
            </a:extLst>
          </p:cNvPr>
          <p:cNvSpPr>
            <a:spLocks noChangeArrowheads="1"/>
          </p:cNvSpPr>
          <p:nvPr/>
        </p:nvSpPr>
        <p:spPr bwMode="auto">
          <a:xfrm>
            <a:off x="185738" y="4316413"/>
            <a:ext cx="3717925" cy="9239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600" i="0">
                <a:effectLst>
                  <a:outerShdw blurRad="38100" dist="38100" dir="2700000" algn="tl">
                    <a:srgbClr val="C0C0C0"/>
                  </a:outerShdw>
                </a:effectLst>
                <a:latin typeface="Verdana" pitchFamily="34" charset="0"/>
              </a:rPr>
              <a:t>Los Aspectos</a:t>
            </a:r>
          </a:p>
          <a:p>
            <a:pPr marL="342900" indent="-342900" algn="ctr">
              <a:lnSpc>
                <a:spcPct val="70000"/>
              </a:lnSpc>
              <a:spcBef>
                <a:spcPct val="20000"/>
              </a:spcBef>
              <a:defRPr/>
            </a:pPr>
            <a:r>
              <a:rPr lang="en-US" sz="3600" i="0">
                <a:effectLst>
                  <a:outerShdw blurRad="38100" dist="38100" dir="2700000" algn="tl">
                    <a:srgbClr val="C0C0C0"/>
                  </a:outerShdw>
                </a:effectLst>
                <a:latin typeface="Verdana" pitchFamily="34" charset="0"/>
              </a:rPr>
              <a:t>Anaeróbicos</a:t>
            </a:r>
          </a:p>
        </p:txBody>
      </p:sp>
      <p:sp>
        <p:nvSpPr>
          <p:cNvPr id="450572" name="Rectangle 12">
            <a:extLst>
              <a:ext uri="{FF2B5EF4-FFF2-40B4-BE49-F238E27FC236}">
                <a16:creationId xmlns:a16="http://schemas.microsoft.com/office/drawing/2014/main" id="{2B884E67-0E1B-47C7-9036-C63786717E88}"/>
              </a:ext>
            </a:extLst>
          </p:cNvPr>
          <p:cNvSpPr>
            <a:spLocks noChangeArrowheads="1"/>
          </p:cNvSpPr>
          <p:nvPr/>
        </p:nvSpPr>
        <p:spPr bwMode="auto">
          <a:xfrm>
            <a:off x="5091113" y="5207000"/>
            <a:ext cx="3767137" cy="4302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600" i="0">
                <a:effectLst>
                  <a:outerShdw blurRad="38100" dist="38100" dir="2700000" algn="tl">
                    <a:srgbClr val="C0C0C0"/>
                  </a:outerShdw>
                </a:effectLst>
                <a:latin typeface="Verdana" pitchFamily="34" charset="0"/>
              </a:rPr>
              <a:t>Recuperación</a:t>
            </a:r>
          </a:p>
        </p:txBody>
      </p:sp>
      <p:sp>
        <p:nvSpPr>
          <p:cNvPr id="203785" name="Line 14">
            <a:extLst>
              <a:ext uri="{FF2B5EF4-FFF2-40B4-BE49-F238E27FC236}">
                <a16:creationId xmlns:a16="http://schemas.microsoft.com/office/drawing/2014/main" id="{06C061C0-7645-452A-9869-4E8405C6148C}"/>
              </a:ext>
            </a:extLst>
          </p:cNvPr>
          <p:cNvSpPr>
            <a:spLocks noChangeShapeType="1"/>
          </p:cNvSpPr>
          <p:nvPr/>
        </p:nvSpPr>
        <p:spPr bwMode="auto">
          <a:xfrm>
            <a:off x="4476750" y="1549400"/>
            <a:ext cx="0" cy="523875"/>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576" name="Rectangle 16">
            <a:extLst>
              <a:ext uri="{FF2B5EF4-FFF2-40B4-BE49-F238E27FC236}">
                <a16:creationId xmlns:a16="http://schemas.microsoft.com/office/drawing/2014/main" id="{FA94E0DA-CF7B-4C70-8D6B-202B2A406CDB}"/>
              </a:ext>
            </a:extLst>
          </p:cNvPr>
          <p:cNvSpPr>
            <a:spLocks noChangeArrowheads="1"/>
          </p:cNvSpPr>
          <p:nvPr/>
        </p:nvSpPr>
        <p:spPr bwMode="auto">
          <a:xfrm>
            <a:off x="5951538" y="4367213"/>
            <a:ext cx="2333625" cy="4667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600" i="0">
                <a:effectLst>
                  <a:outerShdw blurRad="38100" dist="38100" dir="2700000" algn="tl">
                    <a:srgbClr val="C0C0C0"/>
                  </a:outerShdw>
                </a:effectLst>
                <a:latin typeface="Verdana" pitchFamily="34" charset="0"/>
              </a:rPr>
              <a:t>El COEP</a:t>
            </a:r>
          </a:p>
        </p:txBody>
      </p:sp>
      <p:sp>
        <p:nvSpPr>
          <p:cNvPr id="450578" name="Text Box 18">
            <a:extLst>
              <a:ext uri="{FF2B5EF4-FFF2-40B4-BE49-F238E27FC236}">
                <a16:creationId xmlns:a16="http://schemas.microsoft.com/office/drawing/2014/main" id="{CA4B8428-5884-47E7-A643-A41EAD5ED396}"/>
              </a:ext>
            </a:extLst>
          </p:cNvPr>
          <p:cNvSpPr txBox="1">
            <a:spLocks noChangeArrowheads="1"/>
          </p:cNvSpPr>
          <p:nvPr/>
        </p:nvSpPr>
        <p:spPr bwMode="auto">
          <a:xfrm>
            <a:off x="1763713" y="6211888"/>
            <a:ext cx="5761037" cy="482600"/>
          </a:xfrm>
          <a:prstGeom prst="rect">
            <a:avLst/>
          </a:prstGeom>
          <a:noFill/>
          <a:ln w="9525">
            <a:noFill/>
            <a:miter lim="800000"/>
            <a:headEnd/>
            <a:tailEnd/>
          </a:ln>
          <a:effectLst/>
        </p:spPr>
        <p:txBody>
          <a:bodyPr>
            <a:spAutoFit/>
          </a:bodyPr>
          <a:lstStyle/>
          <a:p>
            <a:pPr>
              <a:lnSpc>
                <a:spcPct val="80000"/>
              </a:lnSpc>
              <a:defRPr/>
            </a:pPr>
            <a:r>
              <a:rPr lang="en-US" sz="3200" i="0">
                <a:effectLst>
                  <a:outerShdw blurRad="38100" dist="38100" dir="2700000" algn="tl">
                    <a:srgbClr val="C0C0C0"/>
                  </a:outerShdw>
                </a:effectLst>
                <a:latin typeface="Arial" charset="0"/>
              </a:rPr>
              <a:t>Coste Total de la Actividad</a:t>
            </a:r>
            <a:endParaRPr lang="en-US" sz="3200">
              <a:effectLst>
                <a:outerShdw blurRad="38100" dist="38100" dir="2700000" algn="tl">
                  <a:srgbClr val="C0C0C0"/>
                </a:outerShdw>
              </a:effectLst>
              <a:latin typeface="Arial" charset="0"/>
            </a:endParaRPr>
          </a:p>
        </p:txBody>
      </p:sp>
      <p:sp>
        <p:nvSpPr>
          <p:cNvPr id="203788" name="Line 19">
            <a:extLst>
              <a:ext uri="{FF2B5EF4-FFF2-40B4-BE49-F238E27FC236}">
                <a16:creationId xmlns:a16="http://schemas.microsoft.com/office/drawing/2014/main" id="{C55CC652-AE1F-4A25-B257-3100F49E366B}"/>
              </a:ext>
            </a:extLst>
          </p:cNvPr>
          <p:cNvSpPr>
            <a:spLocks noChangeShapeType="1"/>
          </p:cNvSpPr>
          <p:nvPr/>
        </p:nvSpPr>
        <p:spPr bwMode="auto">
          <a:xfrm flipV="1">
            <a:off x="1739900" y="6199188"/>
            <a:ext cx="0" cy="411162"/>
          </a:xfrm>
          <a:prstGeom prst="line">
            <a:avLst/>
          </a:prstGeom>
          <a:noFill/>
          <a:ln w="666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3789" name="Freeform 23">
            <a:extLst>
              <a:ext uri="{FF2B5EF4-FFF2-40B4-BE49-F238E27FC236}">
                <a16:creationId xmlns:a16="http://schemas.microsoft.com/office/drawing/2014/main" id="{701DEBBA-8429-41DF-86E8-DBF8FA9905C1}"/>
              </a:ext>
            </a:extLst>
          </p:cNvPr>
          <p:cNvSpPr>
            <a:spLocks/>
          </p:cNvSpPr>
          <p:nvPr/>
        </p:nvSpPr>
        <p:spPr bwMode="auto">
          <a:xfrm>
            <a:off x="1211263" y="5230813"/>
            <a:ext cx="5856287" cy="592137"/>
          </a:xfrm>
          <a:custGeom>
            <a:avLst/>
            <a:gdLst>
              <a:gd name="T0" fmla="*/ 0 w 3689"/>
              <a:gd name="T1" fmla="*/ 0 h 373"/>
              <a:gd name="T2" fmla="*/ 0 w 3689"/>
              <a:gd name="T3" fmla="*/ 2147483647 h 373"/>
              <a:gd name="T4" fmla="*/ 2147483647 w 3689"/>
              <a:gd name="T5" fmla="*/ 2147483647 h 373"/>
              <a:gd name="T6" fmla="*/ 2147483647 w 3689"/>
              <a:gd name="T7" fmla="*/ 2147483647 h 373"/>
              <a:gd name="T8" fmla="*/ 0 60000 65536"/>
              <a:gd name="T9" fmla="*/ 0 60000 65536"/>
              <a:gd name="T10" fmla="*/ 0 60000 65536"/>
              <a:gd name="T11" fmla="*/ 0 60000 65536"/>
              <a:gd name="T12" fmla="*/ 0 w 3689"/>
              <a:gd name="T13" fmla="*/ 0 h 373"/>
              <a:gd name="T14" fmla="*/ 3689 w 3689"/>
              <a:gd name="T15" fmla="*/ 373 h 373"/>
            </a:gdLst>
            <a:ahLst/>
            <a:cxnLst>
              <a:cxn ang="T8">
                <a:pos x="T0" y="T1"/>
              </a:cxn>
              <a:cxn ang="T9">
                <a:pos x="T2" y="T3"/>
              </a:cxn>
              <a:cxn ang="T10">
                <a:pos x="T4" y="T5"/>
              </a:cxn>
              <a:cxn ang="T11">
                <a:pos x="T6" y="T7"/>
              </a:cxn>
            </a:cxnLst>
            <a:rect l="T12" t="T13" r="T14" b="T15"/>
            <a:pathLst>
              <a:path w="3689" h="373">
                <a:moveTo>
                  <a:pt x="0" y="0"/>
                </a:moveTo>
                <a:lnTo>
                  <a:pt x="0" y="373"/>
                </a:lnTo>
                <a:lnTo>
                  <a:pt x="3689" y="373"/>
                </a:lnTo>
                <a:lnTo>
                  <a:pt x="3689" y="257"/>
                </a:lnTo>
              </a:path>
            </a:pathLst>
          </a:custGeom>
          <a:noFill/>
          <a:ln w="1143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0586" name="Rectangle 26">
            <a:extLst>
              <a:ext uri="{FF2B5EF4-FFF2-40B4-BE49-F238E27FC236}">
                <a16:creationId xmlns:a16="http://schemas.microsoft.com/office/drawing/2014/main" id="{8606A80F-0E1E-4FDF-94B8-FA8A18DA5DEF}"/>
              </a:ext>
            </a:extLst>
          </p:cNvPr>
          <p:cNvSpPr>
            <a:spLocks noChangeArrowheads="1"/>
          </p:cNvSpPr>
          <p:nvPr/>
        </p:nvSpPr>
        <p:spPr bwMode="auto">
          <a:xfrm>
            <a:off x="2770188" y="2851150"/>
            <a:ext cx="3357562" cy="3095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400" i="0">
                <a:effectLst>
                  <a:outerShdw blurRad="38100" dist="38100" dir="2700000" algn="tl">
                    <a:srgbClr val="C0C0C0"/>
                  </a:outerShdw>
                </a:effectLst>
                <a:latin typeface="Verdana" pitchFamily="34" charset="0"/>
              </a:rPr>
              <a:t>Las Tablas</a:t>
            </a:r>
          </a:p>
        </p:txBody>
      </p:sp>
      <p:sp>
        <p:nvSpPr>
          <p:cNvPr id="203791" name="Freeform 28">
            <a:extLst>
              <a:ext uri="{FF2B5EF4-FFF2-40B4-BE49-F238E27FC236}">
                <a16:creationId xmlns:a16="http://schemas.microsoft.com/office/drawing/2014/main" id="{075B143D-4C7C-4147-9E13-CC4A1FE66D80}"/>
              </a:ext>
            </a:extLst>
          </p:cNvPr>
          <p:cNvSpPr>
            <a:spLocks/>
          </p:cNvSpPr>
          <p:nvPr/>
        </p:nvSpPr>
        <p:spPr bwMode="auto">
          <a:xfrm>
            <a:off x="1249363" y="3894138"/>
            <a:ext cx="1290637" cy="5095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3792" name="Freeform 29">
            <a:extLst>
              <a:ext uri="{FF2B5EF4-FFF2-40B4-BE49-F238E27FC236}">
                <a16:creationId xmlns:a16="http://schemas.microsoft.com/office/drawing/2014/main" id="{4FEEE558-0FA0-4969-9699-5DBFE11F4B08}"/>
              </a:ext>
            </a:extLst>
          </p:cNvPr>
          <p:cNvSpPr>
            <a:spLocks/>
          </p:cNvSpPr>
          <p:nvPr/>
        </p:nvSpPr>
        <p:spPr bwMode="auto">
          <a:xfrm flipH="1">
            <a:off x="6080125" y="3894138"/>
            <a:ext cx="1022350" cy="509587"/>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270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3793" name="Line 30">
            <a:extLst>
              <a:ext uri="{FF2B5EF4-FFF2-40B4-BE49-F238E27FC236}">
                <a16:creationId xmlns:a16="http://schemas.microsoft.com/office/drawing/2014/main" id="{A5DCC8DC-8FF2-4DD3-A2A2-C6B277B0834C}"/>
              </a:ext>
            </a:extLst>
          </p:cNvPr>
          <p:cNvSpPr>
            <a:spLocks noChangeShapeType="1"/>
          </p:cNvSpPr>
          <p:nvPr/>
        </p:nvSpPr>
        <p:spPr bwMode="auto">
          <a:xfrm>
            <a:off x="4476750" y="2413000"/>
            <a:ext cx="0" cy="523875"/>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3794" name="Line 31">
            <a:extLst>
              <a:ext uri="{FF2B5EF4-FFF2-40B4-BE49-F238E27FC236}">
                <a16:creationId xmlns:a16="http://schemas.microsoft.com/office/drawing/2014/main" id="{A41382FD-E829-449E-B80B-4396A874B289}"/>
              </a:ext>
            </a:extLst>
          </p:cNvPr>
          <p:cNvSpPr>
            <a:spLocks noChangeShapeType="1"/>
          </p:cNvSpPr>
          <p:nvPr/>
        </p:nvSpPr>
        <p:spPr bwMode="auto">
          <a:xfrm>
            <a:off x="4476750" y="3238500"/>
            <a:ext cx="0" cy="523875"/>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3795" name="Line 32">
            <a:extLst>
              <a:ext uri="{FF2B5EF4-FFF2-40B4-BE49-F238E27FC236}">
                <a16:creationId xmlns:a16="http://schemas.microsoft.com/office/drawing/2014/main" id="{FC2A3AC4-5362-4F2D-9F7C-F899E47487C2}"/>
              </a:ext>
            </a:extLst>
          </p:cNvPr>
          <p:cNvSpPr>
            <a:spLocks noChangeShapeType="1"/>
          </p:cNvSpPr>
          <p:nvPr/>
        </p:nvSpPr>
        <p:spPr bwMode="auto">
          <a:xfrm>
            <a:off x="4468813" y="5851525"/>
            <a:ext cx="0" cy="4619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3796" name="Line 33">
            <a:extLst>
              <a:ext uri="{FF2B5EF4-FFF2-40B4-BE49-F238E27FC236}">
                <a16:creationId xmlns:a16="http://schemas.microsoft.com/office/drawing/2014/main" id="{F36D5245-B35F-4227-9381-949A930E8BB1}"/>
              </a:ext>
            </a:extLst>
          </p:cNvPr>
          <p:cNvSpPr>
            <a:spLocks noChangeShapeType="1"/>
          </p:cNvSpPr>
          <p:nvPr/>
        </p:nvSpPr>
        <p:spPr bwMode="auto">
          <a:xfrm>
            <a:off x="7067550" y="4768850"/>
            <a:ext cx="0" cy="536575"/>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0563"/>
                                        </p:tgtEl>
                                        <p:attrNameLst>
                                          <p:attrName>style.visibility</p:attrName>
                                        </p:attrNameLst>
                                      </p:cBhvr>
                                      <p:to>
                                        <p:strVal val="visible"/>
                                      </p:to>
                                    </p:set>
                                    <p:animEffect transition="in" filter="wipe(left)">
                                      <p:cBhvr>
                                        <p:cTn id="7" dur="500"/>
                                        <p:tgtEl>
                                          <p:spTgt spid="450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3"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2" name="Picture 2" descr="Contents">
            <a:extLst>
              <a:ext uri="{FF2B5EF4-FFF2-40B4-BE49-F238E27FC236}">
                <a16:creationId xmlns:a16="http://schemas.microsoft.com/office/drawing/2014/main" id="{88FA3678-8940-4973-92A9-02DA0618DA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515" name="Text Box 3">
            <a:extLst>
              <a:ext uri="{FF2B5EF4-FFF2-40B4-BE49-F238E27FC236}">
                <a16:creationId xmlns:a16="http://schemas.microsoft.com/office/drawing/2014/main" id="{2DEF4BB4-A2E8-44BE-B8C7-96289F231463}"/>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Coste Energético de Varias Actividades</a:t>
            </a:r>
            <a:endParaRPr lang="en-US" altLang="en-US" sz="3200" i="0">
              <a:solidFill>
                <a:schemeClr val="accent2"/>
              </a:solidFill>
              <a:latin typeface="Arial" panose="020B0604020202020204" pitchFamily="34" charset="0"/>
            </a:endParaRPr>
          </a:p>
        </p:txBody>
      </p:sp>
      <p:sp>
        <p:nvSpPr>
          <p:cNvPr id="448516" name="Rectangle 4">
            <a:extLst>
              <a:ext uri="{FF2B5EF4-FFF2-40B4-BE49-F238E27FC236}">
                <a16:creationId xmlns:a16="http://schemas.microsoft.com/office/drawing/2014/main" id="{CB843A39-774F-456B-8283-E98FDB334B90}"/>
              </a:ext>
            </a:extLst>
          </p:cNvPr>
          <p:cNvSpPr>
            <a:spLocks noChangeArrowheads="1"/>
          </p:cNvSpPr>
          <p:nvPr/>
        </p:nvSpPr>
        <p:spPr bwMode="auto">
          <a:xfrm>
            <a:off x="588963" y="1212850"/>
            <a:ext cx="8385175" cy="3984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ACTIVIDADES FÍSICAS/EJERCICIO</a:t>
            </a:r>
          </a:p>
        </p:txBody>
      </p:sp>
      <p:sp>
        <p:nvSpPr>
          <p:cNvPr id="448517" name="Rectangle 5">
            <a:extLst>
              <a:ext uri="{FF2B5EF4-FFF2-40B4-BE49-F238E27FC236}">
                <a16:creationId xmlns:a16="http://schemas.microsoft.com/office/drawing/2014/main" id="{50287C0F-5199-4BA4-80AB-C26B7EF7DE16}"/>
              </a:ext>
            </a:extLst>
          </p:cNvPr>
          <p:cNvSpPr>
            <a:spLocks noChangeArrowheads="1"/>
          </p:cNvSpPr>
          <p:nvPr/>
        </p:nvSpPr>
        <p:spPr bwMode="auto">
          <a:xfrm>
            <a:off x="1863725" y="2082800"/>
            <a:ext cx="5375275" cy="3476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COSTE ENERGÉTICO</a:t>
            </a:r>
          </a:p>
        </p:txBody>
      </p:sp>
      <p:sp>
        <p:nvSpPr>
          <p:cNvPr id="448518" name="Rectangle 6">
            <a:extLst>
              <a:ext uri="{FF2B5EF4-FFF2-40B4-BE49-F238E27FC236}">
                <a16:creationId xmlns:a16="http://schemas.microsoft.com/office/drawing/2014/main" id="{FD240D9D-DB8E-4ADD-9873-66D6EEFC4C3F}"/>
              </a:ext>
            </a:extLst>
          </p:cNvPr>
          <p:cNvSpPr>
            <a:spLocks noChangeArrowheads="1"/>
          </p:cNvSpPr>
          <p:nvPr/>
        </p:nvSpPr>
        <p:spPr bwMode="auto">
          <a:xfrm>
            <a:off x="2555875" y="2990850"/>
            <a:ext cx="4044950" cy="355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800" i="0">
                <a:solidFill>
                  <a:srgbClr val="000000"/>
                </a:solidFill>
                <a:effectLst>
                  <a:outerShdw blurRad="38100" dist="38100" dir="2700000" algn="tl">
                    <a:srgbClr val="C0C0C0"/>
                  </a:outerShdw>
                </a:effectLst>
                <a:latin typeface="Arial" charset="0"/>
              </a:rPr>
              <a:t>Determinación</a:t>
            </a:r>
            <a:endParaRPr lang="en-US" sz="3800" i="0" baseline="30000">
              <a:solidFill>
                <a:srgbClr val="000000"/>
              </a:solidFill>
              <a:effectLst>
                <a:outerShdw blurRad="38100" dist="38100" dir="2700000" algn="tl">
                  <a:srgbClr val="C0C0C0"/>
                </a:outerShdw>
              </a:effectLst>
              <a:latin typeface="Arial" charset="0"/>
            </a:endParaRPr>
          </a:p>
        </p:txBody>
      </p:sp>
      <p:sp>
        <p:nvSpPr>
          <p:cNvPr id="204807" name="Line 8">
            <a:extLst>
              <a:ext uri="{FF2B5EF4-FFF2-40B4-BE49-F238E27FC236}">
                <a16:creationId xmlns:a16="http://schemas.microsoft.com/office/drawing/2014/main" id="{308926A1-5938-4574-8F9A-1157E289CEF7}"/>
              </a:ext>
            </a:extLst>
          </p:cNvPr>
          <p:cNvSpPr>
            <a:spLocks noChangeShapeType="1"/>
          </p:cNvSpPr>
          <p:nvPr/>
        </p:nvSpPr>
        <p:spPr bwMode="auto">
          <a:xfrm>
            <a:off x="4594225" y="1539875"/>
            <a:ext cx="0" cy="549275"/>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48528" name="Rectangle 16">
            <a:extLst>
              <a:ext uri="{FF2B5EF4-FFF2-40B4-BE49-F238E27FC236}">
                <a16:creationId xmlns:a16="http://schemas.microsoft.com/office/drawing/2014/main" id="{302D135F-DC6F-4CEE-A28B-42AA968F8381}"/>
              </a:ext>
            </a:extLst>
          </p:cNvPr>
          <p:cNvSpPr>
            <a:spLocks noChangeArrowheads="1"/>
          </p:cNvSpPr>
          <p:nvPr/>
        </p:nvSpPr>
        <p:spPr bwMode="auto">
          <a:xfrm>
            <a:off x="3300413" y="3935413"/>
            <a:ext cx="2897187" cy="7302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latin typeface="Verdana" pitchFamily="34" charset="0"/>
              </a:rPr>
              <a:t>Basado en el</a:t>
            </a:r>
          </a:p>
          <a:p>
            <a:pPr marL="342900" indent="-342900" algn="ctr">
              <a:lnSpc>
                <a:spcPct val="70000"/>
              </a:lnSpc>
              <a:spcBef>
                <a:spcPct val="20000"/>
              </a:spcBef>
              <a:defRPr/>
            </a:pPr>
            <a:r>
              <a:rPr lang="es-PR" sz="2800" i="0">
                <a:solidFill>
                  <a:srgbClr val="000000"/>
                </a:solidFill>
                <a:latin typeface="Verdana" pitchFamily="34" charset="0"/>
              </a:rPr>
              <a:t>VO</a:t>
            </a:r>
            <a:r>
              <a:rPr lang="es-PR" sz="2800" i="0" baseline="-25000">
                <a:solidFill>
                  <a:srgbClr val="000000"/>
                </a:solidFill>
                <a:latin typeface="Verdana" pitchFamily="34" charset="0"/>
              </a:rPr>
              <a:t>2</a:t>
            </a:r>
            <a:endParaRPr lang="en-US" sz="2800" i="0" baseline="-25000">
              <a:solidFill>
                <a:srgbClr val="000000"/>
              </a:solidFill>
              <a:latin typeface="Verdana" pitchFamily="34" charset="0"/>
            </a:endParaRPr>
          </a:p>
        </p:txBody>
      </p:sp>
      <p:sp>
        <p:nvSpPr>
          <p:cNvPr id="204809" name="Text Box 20">
            <a:extLst>
              <a:ext uri="{FF2B5EF4-FFF2-40B4-BE49-F238E27FC236}">
                <a16:creationId xmlns:a16="http://schemas.microsoft.com/office/drawing/2014/main" id="{48AB3D48-A73E-4BF3-ACEA-D10AF0DFC2ED}"/>
              </a:ext>
            </a:extLst>
          </p:cNvPr>
          <p:cNvSpPr txBox="1">
            <a:spLocks noChangeArrowheads="1"/>
          </p:cNvSpPr>
          <p:nvPr/>
        </p:nvSpPr>
        <p:spPr bwMode="auto">
          <a:xfrm>
            <a:off x="3387725" y="5110163"/>
            <a:ext cx="2690813"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800" i="0">
                <a:latin typeface="Arial" panose="020B0604020202020204" pitchFamily="34" charset="0"/>
              </a:rPr>
              <a:t>Se Estima el</a:t>
            </a:r>
          </a:p>
          <a:p>
            <a:pPr algn="ctr">
              <a:lnSpc>
                <a:spcPct val="80000"/>
              </a:lnSpc>
            </a:pPr>
            <a:r>
              <a:rPr lang="en-US" altLang="en-US" sz="2800" i="0">
                <a:latin typeface="Arial" panose="020B0604020202020204" pitchFamily="34" charset="0"/>
              </a:rPr>
              <a:t>VO</a:t>
            </a:r>
            <a:r>
              <a:rPr lang="en-US" altLang="en-US" sz="2800" i="0" baseline="-25000">
                <a:latin typeface="Arial" panose="020B0604020202020204" pitchFamily="34" charset="0"/>
              </a:rPr>
              <a:t>2</a:t>
            </a:r>
            <a:r>
              <a:rPr lang="en-US" altLang="en-US" sz="2800" i="0">
                <a:latin typeface="Arial" panose="020B0604020202020204" pitchFamily="34" charset="0"/>
              </a:rPr>
              <a:t> Promedio</a:t>
            </a:r>
            <a:endParaRPr lang="en-US" altLang="en-US" sz="2800">
              <a:latin typeface="Arial" panose="020B0604020202020204" pitchFamily="34" charset="0"/>
            </a:endParaRPr>
          </a:p>
        </p:txBody>
      </p:sp>
      <p:sp>
        <p:nvSpPr>
          <p:cNvPr id="204810" name="Line 21">
            <a:extLst>
              <a:ext uri="{FF2B5EF4-FFF2-40B4-BE49-F238E27FC236}">
                <a16:creationId xmlns:a16="http://schemas.microsoft.com/office/drawing/2014/main" id="{62CF0BA5-18B0-4384-983A-97E8440A7C2C}"/>
              </a:ext>
            </a:extLst>
          </p:cNvPr>
          <p:cNvSpPr>
            <a:spLocks noChangeShapeType="1"/>
          </p:cNvSpPr>
          <p:nvPr/>
        </p:nvSpPr>
        <p:spPr bwMode="auto">
          <a:xfrm>
            <a:off x="4606925" y="2441575"/>
            <a:ext cx="0" cy="549275"/>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4811" name="Line 22">
            <a:extLst>
              <a:ext uri="{FF2B5EF4-FFF2-40B4-BE49-F238E27FC236}">
                <a16:creationId xmlns:a16="http://schemas.microsoft.com/office/drawing/2014/main" id="{221D2388-28A1-4D31-AB72-41CCB36A7E52}"/>
              </a:ext>
            </a:extLst>
          </p:cNvPr>
          <p:cNvSpPr>
            <a:spLocks noChangeShapeType="1"/>
          </p:cNvSpPr>
          <p:nvPr/>
        </p:nvSpPr>
        <p:spPr bwMode="auto">
          <a:xfrm>
            <a:off x="4606925" y="3368675"/>
            <a:ext cx="0" cy="549275"/>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4812" name="Line 23">
            <a:extLst>
              <a:ext uri="{FF2B5EF4-FFF2-40B4-BE49-F238E27FC236}">
                <a16:creationId xmlns:a16="http://schemas.microsoft.com/office/drawing/2014/main" id="{BC3CA75D-C43E-4349-B47E-AF3EB926CAC4}"/>
              </a:ext>
            </a:extLst>
          </p:cNvPr>
          <p:cNvSpPr>
            <a:spLocks noChangeShapeType="1"/>
          </p:cNvSpPr>
          <p:nvPr/>
        </p:nvSpPr>
        <p:spPr bwMode="auto">
          <a:xfrm>
            <a:off x="4619625" y="4638675"/>
            <a:ext cx="0" cy="549275"/>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4813" name="Line 24">
            <a:extLst>
              <a:ext uri="{FF2B5EF4-FFF2-40B4-BE49-F238E27FC236}">
                <a16:creationId xmlns:a16="http://schemas.microsoft.com/office/drawing/2014/main" id="{475D9831-8FEB-4B7B-B00D-E2682C005574}"/>
              </a:ext>
            </a:extLst>
          </p:cNvPr>
          <p:cNvSpPr>
            <a:spLocks noChangeShapeType="1"/>
          </p:cNvSpPr>
          <p:nvPr/>
        </p:nvSpPr>
        <p:spPr bwMode="auto">
          <a:xfrm>
            <a:off x="4645025" y="5781675"/>
            <a:ext cx="0" cy="600075"/>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4814" name="Text Box 25">
            <a:extLst>
              <a:ext uri="{FF2B5EF4-FFF2-40B4-BE49-F238E27FC236}">
                <a16:creationId xmlns:a16="http://schemas.microsoft.com/office/drawing/2014/main" id="{C5759200-C231-41F7-B13B-E4F3BE002937}"/>
              </a:ext>
            </a:extLst>
          </p:cNvPr>
          <p:cNvSpPr txBox="1">
            <a:spLocks noChangeArrowheads="1"/>
          </p:cNvSpPr>
          <p:nvPr/>
        </p:nvSpPr>
        <p:spPr bwMode="auto">
          <a:xfrm>
            <a:off x="4770438" y="5873750"/>
            <a:ext cx="1835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a:t>(Se Convierte en)</a:t>
            </a:r>
          </a:p>
        </p:txBody>
      </p:sp>
      <p:sp>
        <p:nvSpPr>
          <p:cNvPr id="448538" name="Rectangle 26">
            <a:extLst>
              <a:ext uri="{FF2B5EF4-FFF2-40B4-BE49-F238E27FC236}">
                <a16:creationId xmlns:a16="http://schemas.microsoft.com/office/drawing/2014/main" id="{153C13E9-C494-48B1-9889-7FBD6C4BD107}"/>
              </a:ext>
            </a:extLst>
          </p:cNvPr>
          <p:cNvSpPr>
            <a:spLocks noChangeArrowheads="1"/>
          </p:cNvSpPr>
          <p:nvPr/>
        </p:nvSpPr>
        <p:spPr bwMode="auto">
          <a:xfrm>
            <a:off x="3763963" y="6321425"/>
            <a:ext cx="2008187" cy="3984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kcal/min</a:t>
            </a:r>
          </a:p>
        </p:txBody>
      </p:sp>
      <p:sp>
        <p:nvSpPr>
          <p:cNvPr id="448539" name="Rectangle 27">
            <a:extLst>
              <a:ext uri="{FF2B5EF4-FFF2-40B4-BE49-F238E27FC236}">
                <a16:creationId xmlns:a16="http://schemas.microsoft.com/office/drawing/2014/main" id="{314D171A-E7CF-4A01-86C8-FA889B3DEDA5}"/>
              </a:ext>
            </a:extLst>
          </p:cNvPr>
          <p:cNvSpPr>
            <a:spLocks noChangeArrowheads="1"/>
          </p:cNvSpPr>
          <p:nvPr/>
        </p:nvSpPr>
        <p:spPr bwMode="auto">
          <a:xfrm>
            <a:off x="4375150" y="4098925"/>
            <a:ext cx="265113" cy="3222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a:t>
            </a:r>
            <a:endParaRPr lang="en-US" sz="2000" i="0" baseline="-25000">
              <a:solidFill>
                <a:srgbClr val="000000"/>
              </a:solidFill>
              <a:latin typeface="Verdana" pitchFamily="34" charset="0"/>
            </a:endParaRPr>
          </a:p>
        </p:txBody>
      </p:sp>
      <p:sp>
        <p:nvSpPr>
          <p:cNvPr id="204817" name="Text Box 28">
            <a:extLst>
              <a:ext uri="{FF2B5EF4-FFF2-40B4-BE49-F238E27FC236}">
                <a16:creationId xmlns:a16="http://schemas.microsoft.com/office/drawing/2014/main" id="{23DFCD11-9FE1-4999-B63C-00DD7FC5359A}"/>
              </a:ext>
            </a:extLst>
          </p:cNvPr>
          <p:cNvSpPr txBox="1">
            <a:spLocks noChangeArrowheads="1"/>
          </p:cNvSpPr>
          <p:nvPr/>
        </p:nvSpPr>
        <p:spPr bwMode="auto">
          <a:xfrm>
            <a:off x="3502025" y="5178425"/>
            <a:ext cx="306388"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800" i="0">
                <a:latin typeface="Arial" panose="020B0604020202020204" pitchFamily="34" charset="0"/>
              </a:rPr>
              <a:t>.</a:t>
            </a:r>
            <a:endParaRPr lang="en-US" altLang="en-US" sz="280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48515"/>
                                        </p:tgtEl>
                                        <p:attrNameLst>
                                          <p:attrName>style.visibility</p:attrName>
                                        </p:attrNameLst>
                                      </p:cBhvr>
                                      <p:to>
                                        <p:strVal val="visible"/>
                                      </p:to>
                                    </p:set>
                                    <p:animEffect transition="in" filter="wipe(left)">
                                      <p:cBhvr>
                                        <p:cTn id="7" dur="500"/>
                                        <p:tgtEl>
                                          <p:spTgt spid="448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5"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Contents">
            <a:extLst>
              <a:ext uri="{FF2B5EF4-FFF2-40B4-BE49-F238E27FC236}">
                <a16:creationId xmlns:a16="http://schemas.microsoft.com/office/drawing/2014/main" id="{5B69B98B-C4E0-4214-988A-B4A5220EB3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7" name="Rectangle 3">
            <a:extLst>
              <a:ext uri="{FF2B5EF4-FFF2-40B4-BE49-F238E27FC236}">
                <a16:creationId xmlns:a16="http://schemas.microsoft.com/office/drawing/2014/main" id="{4803CCB1-C3FB-4C3E-B416-1B79C42711B2}"/>
              </a:ext>
            </a:extLst>
          </p:cNvPr>
          <p:cNvSpPr>
            <a:spLocks noChangeArrowheads="1"/>
          </p:cNvSpPr>
          <p:nvPr/>
        </p:nvSpPr>
        <p:spPr bwMode="auto">
          <a:xfrm>
            <a:off x="1601788" y="1479550"/>
            <a:ext cx="6543675" cy="4164013"/>
          </a:xfrm>
          <a:prstGeom prst="rect">
            <a:avLst/>
          </a:prstGeom>
          <a:solidFill>
            <a:schemeClr val="hlink"/>
          </a:solidFill>
          <a:ln w="12700">
            <a:solidFill>
              <a:srgbClr val="000080"/>
            </a:solidFill>
            <a:miter lim="800000"/>
            <a:headEnd/>
            <a:tailEnd/>
          </a:ln>
          <a:effectLst>
            <a:outerShdw dist="107763" dir="2700000" algn="ctr" rotWithShape="0">
              <a:schemeClr val="bg2">
                <a:alpha val="50000"/>
              </a:schemeClr>
            </a:outerShdw>
          </a:effectLst>
        </p:spPr>
        <p:txBody>
          <a:bodyPr wrap="none" anchor="ctr"/>
          <a:lstStyle/>
          <a:p>
            <a:pPr algn="ctr">
              <a:defRPr/>
            </a:pPr>
            <a:endParaRPr lang="es-PR" sz="2400" b="0" i="0"/>
          </a:p>
        </p:txBody>
      </p:sp>
      <p:sp>
        <p:nvSpPr>
          <p:cNvPr id="82948" name="Text Box 4">
            <a:extLst>
              <a:ext uri="{FF2B5EF4-FFF2-40B4-BE49-F238E27FC236}">
                <a16:creationId xmlns:a16="http://schemas.microsoft.com/office/drawing/2014/main" id="{131D5A31-F9CC-4F3C-97CB-6CB7C3F31D34}"/>
              </a:ext>
            </a:extLst>
          </p:cNvPr>
          <p:cNvSpPr txBox="1">
            <a:spLocks noChangeArrowheads="1"/>
          </p:cNvSpPr>
          <p:nvPr/>
        </p:nvSpPr>
        <p:spPr bwMode="auto">
          <a:xfrm>
            <a:off x="568325" y="352425"/>
            <a:ext cx="73517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600" i="0">
                <a:latin typeface="Arial" panose="020B0604020202020204" pitchFamily="34" charset="0"/>
              </a:rPr>
              <a:t>Objetivos de Aprendizaje</a:t>
            </a:r>
            <a:endParaRPr lang="en-US" altLang="en-US" sz="2400" i="0">
              <a:latin typeface="Arial" panose="020B0604020202020204" pitchFamily="34" charset="0"/>
            </a:endParaRPr>
          </a:p>
        </p:txBody>
      </p:sp>
      <p:sp>
        <p:nvSpPr>
          <p:cNvPr id="82949" name="Text Box 5">
            <a:extLst>
              <a:ext uri="{FF2B5EF4-FFF2-40B4-BE49-F238E27FC236}">
                <a16:creationId xmlns:a16="http://schemas.microsoft.com/office/drawing/2014/main" id="{9869FF7D-FBDD-43D0-BA6F-44EA38426A30}"/>
              </a:ext>
            </a:extLst>
          </p:cNvPr>
          <p:cNvSpPr txBox="1">
            <a:spLocks noChangeArrowheads="1"/>
          </p:cNvSpPr>
          <p:nvPr/>
        </p:nvSpPr>
        <p:spPr bwMode="auto">
          <a:xfrm>
            <a:off x="1601788" y="1604963"/>
            <a:ext cx="6424612"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tabLst>
                <a:tab pos="279400" algn="l"/>
              </a:tabLst>
              <a:defRPr sz="1200" b="1" i="1">
                <a:solidFill>
                  <a:schemeClr val="tx1"/>
                </a:solidFill>
                <a:latin typeface="Times New Roman" panose="02020603050405020304" pitchFamily="18" charset="0"/>
              </a:defRPr>
            </a:lvl1pPr>
            <a:lvl2pPr marL="742950" indent="-285750">
              <a:tabLst>
                <a:tab pos="279400" algn="l"/>
              </a:tabLst>
              <a:defRPr sz="1200" b="1" i="1">
                <a:solidFill>
                  <a:schemeClr val="tx1"/>
                </a:solidFill>
                <a:latin typeface="Times New Roman" panose="02020603050405020304" pitchFamily="18" charset="0"/>
              </a:defRPr>
            </a:lvl2pPr>
            <a:lvl3pPr marL="1143000" indent="-228600">
              <a:tabLst>
                <a:tab pos="279400" algn="l"/>
              </a:tabLst>
              <a:defRPr sz="1200" b="1" i="1">
                <a:solidFill>
                  <a:schemeClr val="tx1"/>
                </a:solidFill>
                <a:latin typeface="Times New Roman" panose="02020603050405020304" pitchFamily="18" charset="0"/>
              </a:defRPr>
            </a:lvl3pPr>
            <a:lvl4pPr marL="1600200" indent="-228600">
              <a:tabLst>
                <a:tab pos="279400" algn="l"/>
              </a:tabLst>
              <a:defRPr sz="1200" b="1" i="1">
                <a:solidFill>
                  <a:schemeClr val="tx1"/>
                </a:solidFill>
                <a:latin typeface="Times New Roman" panose="02020603050405020304" pitchFamily="18" charset="0"/>
              </a:defRPr>
            </a:lvl4pPr>
            <a:lvl5pPr marL="2057400" indent="-228600">
              <a:tabLst>
                <a:tab pos="2794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9pPr>
          </a:lstStyle>
          <a:p>
            <a:pPr>
              <a:spcBef>
                <a:spcPct val="50000"/>
              </a:spcBef>
            </a:pPr>
            <a:r>
              <a:rPr lang="en-US" altLang="en-US" sz="2400" b="0" i="0">
                <a:latin typeface="Wingdings" panose="05000000000000000000" pitchFamily="2" charset="2"/>
              </a:rPr>
              <a:t>w</a:t>
            </a:r>
            <a:r>
              <a:rPr lang="en-US" altLang="en-US" sz="2400" b="0" i="0">
                <a:latin typeface="Arial" panose="020B0604020202020204" pitchFamily="34" charset="0"/>
              </a:rPr>
              <a:t> Aprender cómo nuestros cuerpos transforman los alimentos consumidos en ATP para proveer la energía requerida en el movimiento que inducen los músculos esqueletales.</a:t>
            </a:r>
          </a:p>
        </p:txBody>
      </p:sp>
      <p:sp>
        <p:nvSpPr>
          <p:cNvPr id="82950" name="Text Box 6">
            <a:extLst>
              <a:ext uri="{FF2B5EF4-FFF2-40B4-BE49-F238E27FC236}">
                <a16:creationId xmlns:a16="http://schemas.microsoft.com/office/drawing/2014/main" id="{4FE5D9A9-DDB6-4C37-AB26-8C81E8C284A3}"/>
              </a:ext>
            </a:extLst>
          </p:cNvPr>
          <p:cNvSpPr txBox="1">
            <a:spLocks noChangeArrowheads="1"/>
          </p:cNvSpPr>
          <p:nvPr/>
        </p:nvSpPr>
        <p:spPr bwMode="auto">
          <a:xfrm>
            <a:off x="1601788" y="3622675"/>
            <a:ext cx="65151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tabLst>
                <a:tab pos="279400" algn="l"/>
              </a:tabLst>
              <a:defRPr sz="1200" b="1" i="1">
                <a:solidFill>
                  <a:schemeClr val="tx1"/>
                </a:solidFill>
                <a:latin typeface="Times New Roman" panose="02020603050405020304" pitchFamily="18" charset="0"/>
              </a:defRPr>
            </a:lvl1pPr>
            <a:lvl2pPr marL="742950" indent="-285750">
              <a:tabLst>
                <a:tab pos="279400" algn="l"/>
              </a:tabLst>
              <a:defRPr sz="1200" b="1" i="1">
                <a:solidFill>
                  <a:schemeClr val="tx1"/>
                </a:solidFill>
                <a:latin typeface="Times New Roman" panose="02020603050405020304" pitchFamily="18" charset="0"/>
              </a:defRPr>
            </a:lvl2pPr>
            <a:lvl3pPr marL="1143000" indent="-228600">
              <a:tabLst>
                <a:tab pos="279400" algn="l"/>
              </a:tabLst>
              <a:defRPr sz="1200" b="1" i="1">
                <a:solidFill>
                  <a:schemeClr val="tx1"/>
                </a:solidFill>
                <a:latin typeface="Times New Roman" panose="02020603050405020304" pitchFamily="18" charset="0"/>
              </a:defRPr>
            </a:lvl3pPr>
            <a:lvl4pPr marL="1600200" indent="-228600">
              <a:tabLst>
                <a:tab pos="279400" algn="l"/>
              </a:tabLst>
              <a:defRPr sz="1200" b="1" i="1">
                <a:solidFill>
                  <a:schemeClr val="tx1"/>
                </a:solidFill>
                <a:latin typeface="Times New Roman" panose="02020603050405020304" pitchFamily="18" charset="0"/>
              </a:defRPr>
            </a:lvl4pPr>
            <a:lvl5pPr marL="2057400" indent="-228600">
              <a:tabLst>
                <a:tab pos="2794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9pPr>
          </a:lstStyle>
          <a:p>
            <a:pPr>
              <a:spcBef>
                <a:spcPct val="50000"/>
              </a:spcBef>
            </a:pPr>
            <a:r>
              <a:rPr lang="en-US" altLang="en-US" sz="2400" b="0" i="0">
                <a:latin typeface="Wingdings" panose="05000000000000000000" pitchFamily="2" charset="2"/>
              </a:rPr>
              <a:t>w</a:t>
            </a:r>
            <a:r>
              <a:rPr lang="en-US" altLang="en-US" sz="2400" b="0" i="0">
                <a:latin typeface="Arial" panose="020B0604020202020204" pitchFamily="34" charset="0"/>
              </a:rPr>
              <a:t> Examinar los tres sistemas energéticos que generan energía para la acción muscular.</a:t>
            </a:r>
          </a:p>
        </p:txBody>
      </p:sp>
      <p:sp>
        <p:nvSpPr>
          <p:cNvPr id="3079" name="Text Box 7">
            <a:extLst>
              <a:ext uri="{FF2B5EF4-FFF2-40B4-BE49-F238E27FC236}">
                <a16:creationId xmlns:a16="http://schemas.microsoft.com/office/drawing/2014/main" id="{67B4946A-F8D4-4E39-A6A7-257EF0FAD78C}"/>
              </a:ext>
            </a:extLst>
          </p:cNvPr>
          <p:cNvSpPr txBox="1">
            <a:spLocks noChangeArrowheads="1"/>
          </p:cNvSpPr>
          <p:nvPr/>
        </p:nvSpPr>
        <p:spPr bwMode="auto">
          <a:xfrm>
            <a:off x="1601788" y="4578350"/>
            <a:ext cx="652303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tabLst>
                <a:tab pos="279400" algn="l"/>
              </a:tabLst>
              <a:defRPr sz="1200" b="1" i="1">
                <a:solidFill>
                  <a:schemeClr val="tx1"/>
                </a:solidFill>
                <a:latin typeface="Times New Roman" panose="02020603050405020304" pitchFamily="18" charset="0"/>
              </a:defRPr>
            </a:lvl1pPr>
            <a:lvl2pPr marL="742950" indent="-285750">
              <a:tabLst>
                <a:tab pos="279400" algn="l"/>
              </a:tabLst>
              <a:defRPr sz="1200" b="1" i="1">
                <a:solidFill>
                  <a:schemeClr val="tx1"/>
                </a:solidFill>
                <a:latin typeface="Times New Roman" panose="02020603050405020304" pitchFamily="18" charset="0"/>
              </a:defRPr>
            </a:lvl2pPr>
            <a:lvl3pPr marL="1143000" indent="-228600">
              <a:tabLst>
                <a:tab pos="279400" algn="l"/>
              </a:tabLst>
              <a:defRPr sz="1200" b="1" i="1">
                <a:solidFill>
                  <a:schemeClr val="tx1"/>
                </a:solidFill>
                <a:latin typeface="Times New Roman" panose="02020603050405020304" pitchFamily="18" charset="0"/>
              </a:defRPr>
            </a:lvl3pPr>
            <a:lvl4pPr marL="1600200" indent="-228600">
              <a:tabLst>
                <a:tab pos="279400" algn="l"/>
              </a:tabLst>
              <a:defRPr sz="1200" b="1" i="1">
                <a:solidFill>
                  <a:schemeClr val="tx1"/>
                </a:solidFill>
                <a:latin typeface="Times New Roman" panose="02020603050405020304" pitchFamily="18" charset="0"/>
              </a:defRPr>
            </a:lvl4pPr>
            <a:lvl5pPr marL="2057400" indent="-228600">
              <a:tabLst>
                <a:tab pos="2794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9pPr>
          </a:lstStyle>
          <a:p>
            <a:pPr>
              <a:spcBef>
                <a:spcPct val="50000"/>
              </a:spcBef>
            </a:pPr>
            <a:r>
              <a:rPr lang="en-US" altLang="en-US" sz="2400" b="0" i="0">
                <a:latin typeface="Wingdings" panose="05000000000000000000" pitchFamily="2" charset="2"/>
              </a:rPr>
              <a:t>w</a:t>
            </a:r>
            <a:r>
              <a:rPr lang="en-US" altLang="en-US" sz="2400" b="0" i="0">
                <a:latin typeface="Arial" panose="020B0604020202020204" pitchFamily="34" charset="0"/>
              </a:rPr>
              <a:t> Explorar cómo la producción y disponibilidad de energía puede limitar el rendimiento</a:t>
            </a:r>
          </a:p>
        </p:txBody>
      </p:sp>
      <p:sp>
        <p:nvSpPr>
          <p:cNvPr id="3080" name="Text Box 10">
            <a:extLst>
              <a:ext uri="{FF2B5EF4-FFF2-40B4-BE49-F238E27FC236}">
                <a16:creationId xmlns:a16="http://schemas.microsoft.com/office/drawing/2014/main" id="{852D86D3-CC06-474D-90BE-1B529D88CB1F}"/>
              </a:ext>
            </a:extLst>
          </p:cNvPr>
          <p:cNvSpPr txBox="1">
            <a:spLocks noChangeArrowheads="1"/>
          </p:cNvSpPr>
          <p:nvPr/>
        </p:nvSpPr>
        <p:spPr bwMode="auto">
          <a:xfrm>
            <a:off x="1282700" y="5657850"/>
            <a:ext cx="2286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228600" algn="l"/>
              </a:tabLst>
              <a:defRPr sz="1200" b="1" i="1">
                <a:solidFill>
                  <a:schemeClr val="tx1"/>
                </a:solidFill>
                <a:latin typeface="Times New Roman" panose="02020603050405020304" pitchFamily="18" charset="0"/>
              </a:defRPr>
            </a:lvl1pPr>
            <a:lvl2pPr marL="742950" indent="-285750">
              <a:tabLst>
                <a:tab pos="228600" algn="l"/>
              </a:tabLst>
              <a:defRPr sz="1200" b="1" i="1">
                <a:solidFill>
                  <a:schemeClr val="tx1"/>
                </a:solidFill>
                <a:latin typeface="Times New Roman" panose="02020603050405020304" pitchFamily="18" charset="0"/>
              </a:defRPr>
            </a:lvl2pPr>
            <a:lvl3pPr marL="1143000" indent="-228600">
              <a:tabLst>
                <a:tab pos="228600" algn="l"/>
              </a:tabLst>
              <a:defRPr sz="1200" b="1" i="1">
                <a:solidFill>
                  <a:schemeClr val="tx1"/>
                </a:solidFill>
                <a:latin typeface="Times New Roman" panose="02020603050405020304" pitchFamily="18" charset="0"/>
              </a:defRPr>
            </a:lvl3pPr>
            <a:lvl4pPr marL="1600200" indent="-228600">
              <a:tabLst>
                <a:tab pos="228600" algn="l"/>
              </a:tabLst>
              <a:defRPr sz="1200" b="1" i="1">
                <a:solidFill>
                  <a:schemeClr val="tx1"/>
                </a:solidFill>
                <a:latin typeface="Times New Roman" panose="02020603050405020304" pitchFamily="18" charset="0"/>
              </a:defRPr>
            </a:lvl4pPr>
            <a:lvl5pPr marL="2057400" indent="-228600">
              <a:tabLst>
                <a:tab pos="2286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286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286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286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28600" algn="l"/>
              </a:tabLst>
              <a:defRPr sz="1200" b="1" i="1">
                <a:solidFill>
                  <a:schemeClr val="tx1"/>
                </a:solidFill>
                <a:latin typeface="Times New Roman" panose="02020603050405020304" pitchFamily="18" charset="0"/>
              </a:defRPr>
            </a:lvl9pPr>
          </a:lstStyle>
          <a:p>
            <a:pPr>
              <a:spcBef>
                <a:spcPct val="50000"/>
              </a:spcBef>
            </a:pPr>
            <a:r>
              <a:rPr lang="en-US" altLang="en-US" sz="2400" b="0" i="0">
                <a:latin typeface="Arial" panose="020B0604020202020204" pitchFamily="34" charset="0"/>
              </a:rPr>
              <a:t>	</a:t>
            </a:r>
            <a:r>
              <a:rPr lang="en-US" altLang="en-US" sz="1800" b="0">
                <a:latin typeface="Arial" panose="020B0604020202020204" pitchFamily="34" charset="0"/>
              </a:rPr>
              <a:t>(continúa)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2948"/>
                                        </p:tgtEl>
                                        <p:attrNameLst>
                                          <p:attrName>style.visibility</p:attrName>
                                        </p:attrNameLst>
                                      </p:cBhvr>
                                      <p:to>
                                        <p:strVal val="visible"/>
                                      </p:to>
                                    </p:set>
                                    <p:animEffect transition="in" filter="wipe(left)">
                                      <p:cBhvr>
                                        <p:cTn id="7" dur="500"/>
                                        <p:tgtEl>
                                          <p:spTgt spid="82948"/>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2947"/>
                                        </p:tgtEl>
                                        <p:attrNameLst>
                                          <p:attrName>style.visibility</p:attrName>
                                        </p:attrNameLst>
                                      </p:cBhvr>
                                      <p:to>
                                        <p:strVal val="visible"/>
                                      </p:to>
                                    </p:set>
                                    <p:animEffect transition="in" filter="wipe(down)">
                                      <p:cBhvr>
                                        <p:cTn id="11" dur="500"/>
                                        <p:tgtEl>
                                          <p:spTgt spid="82947"/>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2949"/>
                                        </p:tgtEl>
                                        <p:attrNameLst>
                                          <p:attrName>style.visibility</p:attrName>
                                        </p:attrNameLst>
                                      </p:cBhvr>
                                      <p:to>
                                        <p:strVal val="visible"/>
                                      </p:to>
                                    </p:set>
                                    <p:animEffect transition="in" filter="wipe(left)">
                                      <p:cBhvr>
                                        <p:cTn id="15" dur="500"/>
                                        <p:tgtEl>
                                          <p:spTgt spid="8294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82950"/>
                                        </p:tgtEl>
                                        <p:attrNameLst>
                                          <p:attrName>style.visibility</p:attrName>
                                        </p:attrNameLst>
                                      </p:cBhvr>
                                      <p:to>
                                        <p:strVal val="visible"/>
                                      </p:to>
                                    </p:set>
                                    <p:animEffect transition="in" filter="wipe(left)">
                                      <p:cBhvr>
                                        <p:cTn id="20" dur="500"/>
                                        <p:tgtEl>
                                          <p:spTgt spid="82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7" grpId="0" animBg="1" autoUpdateAnimBg="0"/>
      <p:bldP spid="82948" grpId="0" autoUpdateAnimBg="0"/>
      <p:bldP spid="82949" grpId="0" autoUpdateAnimBg="0"/>
      <p:bldP spid="82950" grpId="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Contents">
            <a:extLst>
              <a:ext uri="{FF2B5EF4-FFF2-40B4-BE49-F238E27FC236}">
                <a16:creationId xmlns:a16="http://schemas.microsoft.com/office/drawing/2014/main" id="{5E326C32-7C51-4B37-A4BD-62FAE7D102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3" name="Text Box 3">
            <a:extLst>
              <a:ext uri="{FF2B5EF4-FFF2-40B4-BE49-F238E27FC236}">
                <a16:creationId xmlns:a16="http://schemas.microsoft.com/office/drawing/2014/main" id="{63DAAF24-E0C1-4317-8285-21A8F41EB653}"/>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Grasas</a:t>
            </a:r>
          </a:p>
        </p:txBody>
      </p:sp>
      <p:sp>
        <p:nvSpPr>
          <p:cNvPr id="10244" name="Text Box 4">
            <a:extLst>
              <a:ext uri="{FF2B5EF4-FFF2-40B4-BE49-F238E27FC236}">
                <a16:creationId xmlns:a16="http://schemas.microsoft.com/office/drawing/2014/main" id="{BB957189-DF0D-4263-8C7C-6842E5E91158}"/>
              </a:ext>
            </a:extLst>
          </p:cNvPr>
          <p:cNvSpPr txBox="1">
            <a:spLocks noChangeArrowheads="1"/>
          </p:cNvSpPr>
          <p:nvPr/>
        </p:nvSpPr>
        <p:spPr bwMode="auto">
          <a:xfrm>
            <a:off x="609600" y="1250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Proveen energía substancial en reposo y durante una actividad prolongada de baja intensidad</a:t>
            </a:r>
          </a:p>
        </p:txBody>
      </p:sp>
      <p:sp>
        <p:nvSpPr>
          <p:cNvPr id="10245" name="Text Box 5">
            <a:extLst>
              <a:ext uri="{FF2B5EF4-FFF2-40B4-BE49-F238E27FC236}">
                <a16:creationId xmlns:a16="http://schemas.microsoft.com/office/drawing/2014/main" id="{1901A03C-EAB2-43BD-B2B0-694C7E6FDB39}"/>
              </a:ext>
            </a:extLst>
          </p:cNvPr>
          <p:cNvSpPr txBox="1">
            <a:spLocks noChangeArrowheads="1"/>
          </p:cNvSpPr>
          <p:nvPr/>
        </p:nvSpPr>
        <p:spPr bwMode="auto">
          <a:xfrm>
            <a:off x="609600" y="2084388"/>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Los almacenes de grasa son más grandes que las reservas de hidratos de carbono</a:t>
            </a:r>
          </a:p>
        </p:txBody>
      </p:sp>
      <p:sp>
        <p:nvSpPr>
          <p:cNvPr id="10246" name="Text Box 6">
            <a:extLst>
              <a:ext uri="{FF2B5EF4-FFF2-40B4-BE49-F238E27FC236}">
                <a16:creationId xmlns:a16="http://schemas.microsoft.com/office/drawing/2014/main" id="{AB4DE53D-0B84-4F62-8C60-4DE22FF76655}"/>
              </a:ext>
            </a:extLst>
          </p:cNvPr>
          <p:cNvSpPr txBox="1">
            <a:spLocks noChangeArrowheads="1"/>
          </p:cNvSpPr>
          <p:nvPr/>
        </p:nvSpPr>
        <p:spPr bwMode="auto">
          <a:xfrm>
            <a:off x="609600" y="2952750"/>
            <a:ext cx="8382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Están menos accesibles para el metabolismo porque deben de ser reducidas a glicerol y ácidos grasos libres (AGL)</a:t>
            </a:r>
          </a:p>
        </p:txBody>
      </p:sp>
      <p:sp>
        <p:nvSpPr>
          <p:cNvPr id="10247" name="Text Box 7">
            <a:extLst>
              <a:ext uri="{FF2B5EF4-FFF2-40B4-BE49-F238E27FC236}">
                <a16:creationId xmlns:a16="http://schemas.microsoft.com/office/drawing/2014/main" id="{DFA3086F-A8B2-4EAF-98FC-3DFC6E1B0FE5}"/>
              </a:ext>
            </a:extLst>
          </p:cNvPr>
          <p:cNvSpPr txBox="1">
            <a:spLocks noChangeArrowheads="1"/>
          </p:cNvSpPr>
          <p:nvPr/>
        </p:nvSpPr>
        <p:spPr bwMode="auto">
          <a:xfrm>
            <a:off x="609600" y="4178300"/>
            <a:ext cx="83820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Solamente los AGL son utilizados para formar ATP</a:t>
            </a:r>
          </a:p>
        </p:txBody>
      </p:sp>
      <p:pic>
        <p:nvPicPr>
          <p:cNvPr id="10248" name="Picture 8" descr="Candybar">
            <a:extLst>
              <a:ext uri="{FF2B5EF4-FFF2-40B4-BE49-F238E27FC236}">
                <a16:creationId xmlns:a16="http://schemas.microsoft.com/office/drawing/2014/main" id="{FAE3B614-F29E-40D7-8E85-CEA6F67086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38875" y="5124450"/>
            <a:ext cx="2741613" cy="157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9" name="Text Box 9">
            <a:extLst>
              <a:ext uri="{FF2B5EF4-FFF2-40B4-BE49-F238E27FC236}">
                <a16:creationId xmlns:a16="http://schemas.microsoft.com/office/drawing/2014/main" id="{8F3D528F-A948-4B81-A1E6-981252F9B1F7}"/>
              </a:ext>
            </a:extLst>
          </p:cNvPr>
          <p:cNvSpPr txBox="1">
            <a:spLocks noChangeArrowheads="1"/>
          </p:cNvSpPr>
          <p:nvPr/>
        </p:nvSpPr>
        <p:spPr bwMode="auto">
          <a:xfrm>
            <a:off x="609600" y="4678363"/>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grasa es una fuente de energía limitada debido a su rítmo de liberación de la energía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0248"/>
                                        </p:tgtEl>
                                        <p:attrNameLst>
                                          <p:attrName>style.visibility</p:attrName>
                                        </p:attrNameLst>
                                      </p:cBhvr>
                                      <p:to>
                                        <p:strVal val="visible"/>
                                      </p:to>
                                    </p:set>
                                    <p:animEffect transition="in" filter="wipe(down)">
                                      <p:cBhvr>
                                        <p:cTn id="7" dur="500"/>
                                        <p:tgtEl>
                                          <p:spTgt spid="10248"/>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243"/>
                                        </p:tgtEl>
                                        <p:attrNameLst>
                                          <p:attrName>style.visibility</p:attrName>
                                        </p:attrNameLst>
                                      </p:cBhvr>
                                      <p:to>
                                        <p:strVal val="visible"/>
                                      </p:to>
                                    </p:set>
                                    <p:animEffect transition="in" filter="wipe(left)">
                                      <p:cBhvr>
                                        <p:cTn id="11" dur="500"/>
                                        <p:tgtEl>
                                          <p:spTgt spid="1024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0244"/>
                                        </p:tgtEl>
                                        <p:attrNameLst>
                                          <p:attrName>style.visibility</p:attrName>
                                        </p:attrNameLst>
                                      </p:cBhvr>
                                      <p:to>
                                        <p:strVal val="visible"/>
                                      </p:to>
                                    </p:set>
                                    <p:animEffect transition="in" filter="wipe(left)">
                                      <p:cBhvr>
                                        <p:cTn id="16" dur="500"/>
                                        <p:tgtEl>
                                          <p:spTgt spid="1024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245"/>
                                        </p:tgtEl>
                                        <p:attrNameLst>
                                          <p:attrName>style.visibility</p:attrName>
                                        </p:attrNameLst>
                                      </p:cBhvr>
                                      <p:to>
                                        <p:strVal val="visible"/>
                                      </p:to>
                                    </p:set>
                                    <p:animEffect transition="in" filter="wipe(left)">
                                      <p:cBhvr>
                                        <p:cTn id="21" dur="500"/>
                                        <p:tgtEl>
                                          <p:spTgt spid="10245"/>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0246"/>
                                        </p:tgtEl>
                                        <p:attrNameLst>
                                          <p:attrName>style.visibility</p:attrName>
                                        </p:attrNameLst>
                                      </p:cBhvr>
                                      <p:to>
                                        <p:strVal val="visible"/>
                                      </p:to>
                                    </p:set>
                                    <p:animEffect transition="in" filter="wipe(left)">
                                      <p:cBhvr>
                                        <p:cTn id="26" dur="500"/>
                                        <p:tgtEl>
                                          <p:spTgt spid="1024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0247"/>
                                        </p:tgtEl>
                                        <p:attrNameLst>
                                          <p:attrName>style.visibility</p:attrName>
                                        </p:attrNameLst>
                                      </p:cBhvr>
                                      <p:to>
                                        <p:strVal val="visible"/>
                                      </p:to>
                                    </p:set>
                                    <p:animEffect transition="in" filter="wipe(left)">
                                      <p:cBhvr>
                                        <p:cTn id="31" dur="500"/>
                                        <p:tgtEl>
                                          <p:spTgt spid="10247"/>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10249"/>
                                        </p:tgtEl>
                                        <p:attrNameLst>
                                          <p:attrName>style.visibility</p:attrName>
                                        </p:attrNameLst>
                                      </p:cBhvr>
                                      <p:to>
                                        <p:strVal val="visible"/>
                                      </p:to>
                                    </p:set>
                                    <p:animEffect transition="in" filter="wipe(left)">
                                      <p:cBhvr>
                                        <p:cTn id="36" dur="500"/>
                                        <p:tgtEl>
                                          <p:spTgt spid="10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autoUpdateAnimBg="0"/>
      <p:bldP spid="10244" grpId="0" autoUpdateAnimBg="0"/>
      <p:bldP spid="10245" grpId="0" autoUpdateAnimBg="0"/>
      <p:bldP spid="10246" grpId="0" autoUpdateAnimBg="0"/>
      <p:bldP spid="10247" grpId="0" autoUpdateAnimBg="0"/>
      <p:bldP spid="10249" grpId="0" autoUpdateAnimBg="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6" name="Picture 2" descr="Contents">
            <a:extLst>
              <a:ext uri="{FF2B5EF4-FFF2-40B4-BE49-F238E27FC236}">
                <a16:creationId xmlns:a16="http://schemas.microsoft.com/office/drawing/2014/main" id="{E905BF9B-6B9F-4E05-BE0C-80E09509B5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611" name="Text Box 3">
            <a:extLst>
              <a:ext uri="{FF2B5EF4-FFF2-40B4-BE49-F238E27FC236}">
                <a16:creationId xmlns:a16="http://schemas.microsoft.com/office/drawing/2014/main" id="{0E6ED9AA-CE58-4F10-A557-E162E89DF246}"/>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Coste Energético de Varias Actividades</a:t>
            </a:r>
            <a:endParaRPr lang="en-US" altLang="en-US" sz="3200" i="0">
              <a:solidFill>
                <a:schemeClr val="accent2"/>
              </a:solidFill>
              <a:latin typeface="Arial" panose="020B0604020202020204" pitchFamily="34" charset="0"/>
            </a:endParaRPr>
          </a:p>
        </p:txBody>
      </p:sp>
      <p:sp>
        <p:nvSpPr>
          <p:cNvPr id="452612" name="Rectangle 4">
            <a:extLst>
              <a:ext uri="{FF2B5EF4-FFF2-40B4-BE49-F238E27FC236}">
                <a16:creationId xmlns:a16="http://schemas.microsoft.com/office/drawing/2014/main" id="{3CAC260B-D551-424B-9CFA-1DA0635C48F2}"/>
              </a:ext>
            </a:extLst>
          </p:cNvPr>
          <p:cNvSpPr>
            <a:spLocks noChangeArrowheads="1"/>
          </p:cNvSpPr>
          <p:nvPr/>
        </p:nvSpPr>
        <p:spPr bwMode="auto">
          <a:xfrm>
            <a:off x="588963" y="1250950"/>
            <a:ext cx="8385175" cy="3984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400" i="0">
                <a:effectLst>
                  <a:outerShdw blurRad="38100" dist="38100" dir="2700000" algn="tl">
                    <a:srgbClr val="C0C0C0"/>
                  </a:outerShdw>
                </a:effectLst>
                <a:latin typeface="Arial Black" pitchFamily="34" charset="0"/>
              </a:rPr>
              <a:t>ACTIVIDADES FÍSICAS/EJERCICIO</a:t>
            </a:r>
          </a:p>
        </p:txBody>
      </p:sp>
      <p:sp>
        <p:nvSpPr>
          <p:cNvPr id="452613" name="Rectangle 5">
            <a:extLst>
              <a:ext uri="{FF2B5EF4-FFF2-40B4-BE49-F238E27FC236}">
                <a16:creationId xmlns:a16="http://schemas.microsoft.com/office/drawing/2014/main" id="{7E92B107-D458-4EEB-B1B1-51157E50671B}"/>
              </a:ext>
            </a:extLst>
          </p:cNvPr>
          <p:cNvSpPr>
            <a:spLocks noChangeArrowheads="1"/>
          </p:cNvSpPr>
          <p:nvPr/>
        </p:nvSpPr>
        <p:spPr bwMode="auto">
          <a:xfrm>
            <a:off x="1863725" y="2082800"/>
            <a:ext cx="5375275" cy="3476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400" i="0">
                <a:effectLst>
                  <a:outerShdw blurRad="38100" dist="38100" dir="2700000" algn="tl">
                    <a:srgbClr val="C0C0C0"/>
                  </a:outerShdw>
                </a:effectLst>
                <a:latin typeface="Verdana" pitchFamily="34" charset="0"/>
              </a:rPr>
              <a:t>COSTE ENERGÉTICO</a:t>
            </a:r>
          </a:p>
        </p:txBody>
      </p:sp>
      <p:sp>
        <p:nvSpPr>
          <p:cNvPr id="452614" name="Rectangle 6">
            <a:extLst>
              <a:ext uri="{FF2B5EF4-FFF2-40B4-BE49-F238E27FC236}">
                <a16:creationId xmlns:a16="http://schemas.microsoft.com/office/drawing/2014/main" id="{064A86CE-385F-41F7-B966-9058A850EA56}"/>
              </a:ext>
            </a:extLst>
          </p:cNvPr>
          <p:cNvSpPr>
            <a:spLocks noChangeArrowheads="1"/>
          </p:cNvSpPr>
          <p:nvPr/>
        </p:nvSpPr>
        <p:spPr bwMode="auto">
          <a:xfrm>
            <a:off x="2555875" y="2889250"/>
            <a:ext cx="4044950" cy="355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4200" i="0">
                <a:solidFill>
                  <a:srgbClr val="000000"/>
                </a:solidFill>
                <a:effectLst>
                  <a:outerShdw blurRad="38100" dist="38100" dir="2700000" algn="tl">
                    <a:srgbClr val="C0C0C0"/>
                  </a:outerShdw>
                </a:effectLst>
                <a:latin typeface="Arial" charset="0"/>
              </a:rPr>
              <a:t>Determinantes</a:t>
            </a:r>
            <a:endParaRPr lang="en-US" sz="4200" i="0" baseline="30000">
              <a:solidFill>
                <a:srgbClr val="000000"/>
              </a:solidFill>
              <a:effectLst>
                <a:outerShdw blurRad="38100" dist="38100" dir="2700000" algn="tl">
                  <a:srgbClr val="C0C0C0"/>
                </a:outerShdw>
              </a:effectLst>
              <a:latin typeface="Arial" charset="0"/>
            </a:endParaRPr>
          </a:p>
        </p:txBody>
      </p:sp>
      <p:sp>
        <p:nvSpPr>
          <p:cNvPr id="205831" name="Freeform 18">
            <a:extLst>
              <a:ext uri="{FF2B5EF4-FFF2-40B4-BE49-F238E27FC236}">
                <a16:creationId xmlns:a16="http://schemas.microsoft.com/office/drawing/2014/main" id="{8DB78B1E-5913-4093-9619-8DF8E2E4B408}"/>
              </a:ext>
            </a:extLst>
          </p:cNvPr>
          <p:cNvSpPr>
            <a:spLocks/>
          </p:cNvSpPr>
          <p:nvPr/>
        </p:nvSpPr>
        <p:spPr bwMode="auto">
          <a:xfrm>
            <a:off x="1947863" y="3051175"/>
            <a:ext cx="758825" cy="5969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2627" name="Rectangle 19">
            <a:extLst>
              <a:ext uri="{FF2B5EF4-FFF2-40B4-BE49-F238E27FC236}">
                <a16:creationId xmlns:a16="http://schemas.microsoft.com/office/drawing/2014/main" id="{B6A28667-DEF3-469B-B9FC-344C8CD0517F}"/>
              </a:ext>
            </a:extLst>
          </p:cNvPr>
          <p:cNvSpPr>
            <a:spLocks noChangeArrowheads="1"/>
          </p:cNvSpPr>
          <p:nvPr/>
        </p:nvSpPr>
        <p:spPr bwMode="auto">
          <a:xfrm>
            <a:off x="320675" y="3652838"/>
            <a:ext cx="3608388" cy="90328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3000" i="0">
                <a:effectLst>
                  <a:outerShdw blurRad="38100" dist="38100" dir="2700000" algn="tl">
                    <a:srgbClr val="C0C0C0"/>
                  </a:outerShdw>
                </a:effectLst>
                <a:latin typeface="Verdana" pitchFamily="34" charset="0"/>
              </a:rPr>
              <a:t>TMB:</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Energía Requerida</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en Reposo</a:t>
            </a:r>
          </a:p>
        </p:txBody>
      </p:sp>
      <p:sp>
        <p:nvSpPr>
          <p:cNvPr id="452629" name="Rectangle 21">
            <a:extLst>
              <a:ext uri="{FF2B5EF4-FFF2-40B4-BE49-F238E27FC236}">
                <a16:creationId xmlns:a16="http://schemas.microsoft.com/office/drawing/2014/main" id="{B2A3E3F5-C8D4-46BE-A725-D5EFE007FF4E}"/>
              </a:ext>
            </a:extLst>
          </p:cNvPr>
          <p:cNvSpPr>
            <a:spLocks noChangeArrowheads="1"/>
          </p:cNvSpPr>
          <p:nvPr/>
        </p:nvSpPr>
        <p:spPr bwMode="auto">
          <a:xfrm>
            <a:off x="2517775" y="5853113"/>
            <a:ext cx="4452938" cy="8969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latin typeface="Verdana" pitchFamily="34" charset="0"/>
              </a:rPr>
              <a:t>Total del</a:t>
            </a:r>
          </a:p>
          <a:p>
            <a:pPr marL="342900" indent="-342900" algn="ctr">
              <a:lnSpc>
                <a:spcPct val="70000"/>
              </a:lnSpc>
              <a:spcBef>
                <a:spcPct val="20000"/>
              </a:spcBef>
              <a:defRPr/>
            </a:pPr>
            <a:r>
              <a:rPr lang="es-PR" sz="3200" i="0">
                <a:solidFill>
                  <a:srgbClr val="000000"/>
                </a:solidFill>
                <a:latin typeface="Verdana" pitchFamily="34" charset="0"/>
              </a:rPr>
              <a:t>Coste Energético</a:t>
            </a:r>
            <a:endParaRPr lang="en-US" sz="3200" i="0" baseline="-25000">
              <a:solidFill>
                <a:srgbClr val="000000"/>
              </a:solidFill>
              <a:latin typeface="Verdana" pitchFamily="34" charset="0"/>
            </a:endParaRPr>
          </a:p>
        </p:txBody>
      </p:sp>
      <p:sp>
        <p:nvSpPr>
          <p:cNvPr id="205834" name="Line 23">
            <a:extLst>
              <a:ext uri="{FF2B5EF4-FFF2-40B4-BE49-F238E27FC236}">
                <a16:creationId xmlns:a16="http://schemas.microsoft.com/office/drawing/2014/main" id="{9EF4E6AA-6A5B-4787-A89E-296C7C2D1093}"/>
              </a:ext>
            </a:extLst>
          </p:cNvPr>
          <p:cNvSpPr>
            <a:spLocks noChangeShapeType="1"/>
          </p:cNvSpPr>
          <p:nvPr/>
        </p:nvSpPr>
        <p:spPr bwMode="auto">
          <a:xfrm>
            <a:off x="4513263" y="1597025"/>
            <a:ext cx="0" cy="5111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5835" name="Line 28">
            <a:extLst>
              <a:ext uri="{FF2B5EF4-FFF2-40B4-BE49-F238E27FC236}">
                <a16:creationId xmlns:a16="http://schemas.microsoft.com/office/drawing/2014/main" id="{61078F51-8436-4942-9E82-1D5D1AFA93B0}"/>
              </a:ext>
            </a:extLst>
          </p:cNvPr>
          <p:cNvSpPr>
            <a:spLocks noChangeShapeType="1"/>
          </p:cNvSpPr>
          <p:nvPr/>
        </p:nvSpPr>
        <p:spPr bwMode="auto">
          <a:xfrm>
            <a:off x="4538663" y="5292725"/>
            <a:ext cx="0" cy="611188"/>
          </a:xfrm>
          <a:prstGeom prst="line">
            <a:avLst/>
          </a:prstGeom>
          <a:noFill/>
          <a:ln w="1587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2637" name="Rectangle 29">
            <a:extLst>
              <a:ext uri="{FF2B5EF4-FFF2-40B4-BE49-F238E27FC236}">
                <a16:creationId xmlns:a16="http://schemas.microsoft.com/office/drawing/2014/main" id="{1C4216D1-4BA6-4E01-9101-768537A5B8DC}"/>
              </a:ext>
            </a:extLst>
          </p:cNvPr>
          <p:cNvSpPr>
            <a:spLocks noChangeArrowheads="1"/>
          </p:cNvSpPr>
          <p:nvPr/>
        </p:nvSpPr>
        <p:spPr bwMode="auto">
          <a:xfrm>
            <a:off x="5018088" y="3652838"/>
            <a:ext cx="4016375" cy="90328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Energía Requerida</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en las</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Actividades Físicas</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Diarias</a:t>
            </a:r>
          </a:p>
        </p:txBody>
      </p:sp>
      <p:sp>
        <p:nvSpPr>
          <p:cNvPr id="205837" name="Line 30">
            <a:extLst>
              <a:ext uri="{FF2B5EF4-FFF2-40B4-BE49-F238E27FC236}">
                <a16:creationId xmlns:a16="http://schemas.microsoft.com/office/drawing/2014/main" id="{D7C59B02-52C1-4948-9F34-6FF295D8BD1E}"/>
              </a:ext>
            </a:extLst>
          </p:cNvPr>
          <p:cNvSpPr>
            <a:spLocks noChangeShapeType="1"/>
          </p:cNvSpPr>
          <p:nvPr/>
        </p:nvSpPr>
        <p:spPr bwMode="auto">
          <a:xfrm>
            <a:off x="4525963" y="2435225"/>
            <a:ext cx="0" cy="5111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5838" name="Freeform 31">
            <a:extLst>
              <a:ext uri="{FF2B5EF4-FFF2-40B4-BE49-F238E27FC236}">
                <a16:creationId xmlns:a16="http://schemas.microsoft.com/office/drawing/2014/main" id="{3F1EF363-89C8-4156-8698-A9ACB25A6DD8}"/>
              </a:ext>
            </a:extLst>
          </p:cNvPr>
          <p:cNvSpPr>
            <a:spLocks/>
          </p:cNvSpPr>
          <p:nvPr/>
        </p:nvSpPr>
        <p:spPr bwMode="auto">
          <a:xfrm flipH="1">
            <a:off x="6443663" y="3038475"/>
            <a:ext cx="758825" cy="5969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5839" name="Freeform 32">
            <a:extLst>
              <a:ext uri="{FF2B5EF4-FFF2-40B4-BE49-F238E27FC236}">
                <a16:creationId xmlns:a16="http://schemas.microsoft.com/office/drawing/2014/main" id="{62EAD7AE-1E01-4490-A1D4-190664CEB66D}"/>
              </a:ext>
            </a:extLst>
          </p:cNvPr>
          <p:cNvSpPr>
            <a:spLocks/>
          </p:cNvSpPr>
          <p:nvPr/>
        </p:nvSpPr>
        <p:spPr bwMode="auto">
          <a:xfrm>
            <a:off x="1989138" y="4597400"/>
            <a:ext cx="5251450" cy="654050"/>
          </a:xfrm>
          <a:custGeom>
            <a:avLst/>
            <a:gdLst>
              <a:gd name="T0" fmla="*/ 0 w 3308"/>
              <a:gd name="T1" fmla="*/ 0 h 412"/>
              <a:gd name="T2" fmla="*/ 0 w 3308"/>
              <a:gd name="T3" fmla="*/ 2147483647 h 412"/>
              <a:gd name="T4" fmla="*/ 2147483647 w 3308"/>
              <a:gd name="T5" fmla="*/ 2147483647 h 412"/>
              <a:gd name="T6" fmla="*/ 2147483647 w 3308"/>
              <a:gd name="T7" fmla="*/ 2147483647 h 412"/>
              <a:gd name="T8" fmla="*/ 0 60000 65536"/>
              <a:gd name="T9" fmla="*/ 0 60000 65536"/>
              <a:gd name="T10" fmla="*/ 0 60000 65536"/>
              <a:gd name="T11" fmla="*/ 0 60000 65536"/>
              <a:gd name="T12" fmla="*/ 0 w 3308"/>
              <a:gd name="T13" fmla="*/ 0 h 412"/>
              <a:gd name="T14" fmla="*/ 3308 w 3308"/>
              <a:gd name="T15" fmla="*/ 412 h 412"/>
            </a:gdLst>
            <a:ahLst/>
            <a:cxnLst>
              <a:cxn ang="T8">
                <a:pos x="T0" y="T1"/>
              </a:cxn>
              <a:cxn ang="T9">
                <a:pos x="T2" y="T3"/>
              </a:cxn>
              <a:cxn ang="T10">
                <a:pos x="T4" y="T5"/>
              </a:cxn>
              <a:cxn ang="T11">
                <a:pos x="T6" y="T7"/>
              </a:cxn>
            </a:cxnLst>
            <a:rect l="T12" t="T13" r="T14" b="T15"/>
            <a:pathLst>
              <a:path w="3308" h="412">
                <a:moveTo>
                  <a:pt x="0" y="0"/>
                </a:moveTo>
                <a:lnTo>
                  <a:pt x="0" y="412"/>
                </a:lnTo>
                <a:lnTo>
                  <a:pt x="3308" y="412"/>
                </a:lnTo>
                <a:lnTo>
                  <a:pt x="3308" y="194"/>
                </a:lnTo>
              </a:path>
            </a:pathLst>
          </a:custGeom>
          <a:noFill/>
          <a:ln w="139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2611"/>
                                        </p:tgtEl>
                                        <p:attrNameLst>
                                          <p:attrName>style.visibility</p:attrName>
                                        </p:attrNameLst>
                                      </p:cBhvr>
                                      <p:to>
                                        <p:strVal val="visible"/>
                                      </p:to>
                                    </p:set>
                                    <p:animEffect transition="in" filter="wipe(left)">
                                      <p:cBhvr>
                                        <p:cTn id="7" dur="500"/>
                                        <p:tgtEl>
                                          <p:spTgt spid="452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1" grpId="0"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0" name="Picture 2" descr="Contents">
            <a:extLst>
              <a:ext uri="{FF2B5EF4-FFF2-40B4-BE49-F238E27FC236}">
                <a16:creationId xmlns:a16="http://schemas.microsoft.com/office/drawing/2014/main" id="{4A45BCC3-9A1F-4F40-9257-5E5CC87459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4659" name="Text Box 3">
            <a:extLst>
              <a:ext uri="{FF2B5EF4-FFF2-40B4-BE49-F238E27FC236}">
                <a16:creationId xmlns:a16="http://schemas.microsoft.com/office/drawing/2014/main" id="{5343D392-F5E6-4768-ADE6-B871A71210B6}"/>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Coste Energético de Varias Actividades</a:t>
            </a:r>
            <a:endParaRPr lang="en-US" altLang="en-US" sz="3200" i="0">
              <a:solidFill>
                <a:schemeClr val="accent2"/>
              </a:solidFill>
              <a:latin typeface="Arial" panose="020B0604020202020204" pitchFamily="34" charset="0"/>
            </a:endParaRPr>
          </a:p>
        </p:txBody>
      </p:sp>
      <p:sp>
        <p:nvSpPr>
          <p:cNvPr id="454660" name="Rectangle 4">
            <a:extLst>
              <a:ext uri="{FF2B5EF4-FFF2-40B4-BE49-F238E27FC236}">
                <a16:creationId xmlns:a16="http://schemas.microsoft.com/office/drawing/2014/main" id="{F4EBDB75-5F9F-4262-B300-10BE40AF59EB}"/>
              </a:ext>
            </a:extLst>
          </p:cNvPr>
          <p:cNvSpPr>
            <a:spLocks noChangeArrowheads="1"/>
          </p:cNvSpPr>
          <p:nvPr/>
        </p:nvSpPr>
        <p:spPr bwMode="auto">
          <a:xfrm>
            <a:off x="588963" y="1250950"/>
            <a:ext cx="8385175" cy="3984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ACTIVIDADES FÍSICAS/EJERCICIO</a:t>
            </a:r>
          </a:p>
        </p:txBody>
      </p:sp>
      <p:sp>
        <p:nvSpPr>
          <p:cNvPr id="454661" name="Rectangle 5">
            <a:extLst>
              <a:ext uri="{FF2B5EF4-FFF2-40B4-BE49-F238E27FC236}">
                <a16:creationId xmlns:a16="http://schemas.microsoft.com/office/drawing/2014/main" id="{0448A227-2E20-4AC4-9448-B322F8621666}"/>
              </a:ext>
            </a:extLst>
          </p:cNvPr>
          <p:cNvSpPr>
            <a:spLocks noChangeArrowheads="1"/>
          </p:cNvSpPr>
          <p:nvPr/>
        </p:nvSpPr>
        <p:spPr bwMode="auto">
          <a:xfrm>
            <a:off x="1863725" y="2044700"/>
            <a:ext cx="5375275" cy="3476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PERSONA PROMEDIO</a:t>
            </a:r>
          </a:p>
        </p:txBody>
      </p:sp>
      <p:sp>
        <p:nvSpPr>
          <p:cNvPr id="454662" name="Rectangle 6">
            <a:extLst>
              <a:ext uri="{FF2B5EF4-FFF2-40B4-BE49-F238E27FC236}">
                <a16:creationId xmlns:a16="http://schemas.microsoft.com/office/drawing/2014/main" id="{9297A266-279E-471A-85DC-128B486FF689}"/>
              </a:ext>
            </a:extLst>
          </p:cNvPr>
          <p:cNvSpPr>
            <a:spLocks noChangeArrowheads="1"/>
          </p:cNvSpPr>
          <p:nvPr/>
        </p:nvSpPr>
        <p:spPr bwMode="auto">
          <a:xfrm>
            <a:off x="1643063" y="2876550"/>
            <a:ext cx="6181725" cy="355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400" i="0">
                <a:solidFill>
                  <a:srgbClr val="000000"/>
                </a:solidFill>
                <a:effectLst>
                  <a:outerShdw blurRad="38100" dist="38100" dir="2700000" algn="tl">
                    <a:srgbClr val="C0C0C0"/>
                  </a:outerShdw>
                </a:effectLst>
                <a:latin typeface="Arial" charset="0"/>
              </a:rPr>
              <a:t>Coste Energético en Reposo</a:t>
            </a:r>
            <a:endParaRPr lang="en-US" sz="3400" i="0" baseline="30000">
              <a:solidFill>
                <a:srgbClr val="000000"/>
              </a:solidFill>
              <a:effectLst>
                <a:outerShdw blurRad="38100" dist="38100" dir="2700000" algn="tl">
                  <a:srgbClr val="C0C0C0"/>
                </a:outerShdw>
              </a:effectLst>
              <a:latin typeface="Arial" charset="0"/>
            </a:endParaRPr>
          </a:p>
        </p:txBody>
      </p:sp>
      <p:sp>
        <p:nvSpPr>
          <p:cNvPr id="206855" name="Line 10">
            <a:extLst>
              <a:ext uri="{FF2B5EF4-FFF2-40B4-BE49-F238E27FC236}">
                <a16:creationId xmlns:a16="http://schemas.microsoft.com/office/drawing/2014/main" id="{904F9B10-6C60-45A6-9662-3EF3E3856FC1}"/>
              </a:ext>
            </a:extLst>
          </p:cNvPr>
          <p:cNvSpPr>
            <a:spLocks noChangeShapeType="1"/>
          </p:cNvSpPr>
          <p:nvPr/>
        </p:nvSpPr>
        <p:spPr bwMode="auto">
          <a:xfrm>
            <a:off x="4513263" y="1571625"/>
            <a:ext cx="0" cy="4873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4668" name="Rectangle 12">
            <a:extLst>
              <a:ext uri="{FF2B5EF4-FFF2-40B4-BE49-F238E27FC236}">
                <a16:creationId xmlns:a16="http://schemas.microsoft.com/office/drawing/2014/main" id="{6A319699-4B23-409E-8F7D-F7BB2620A5BC}"/>
              </a:ext>
            </a:extLst>
          </p:cNvPr>
          <p:cNvSpPr>
            <a:spLocks noChangeArrowheads="1"/>
          </p:cNvSpPr>
          <p:nvPr/>
        </p:nvSpPr>
        <p:spPr bwMode="auto">
          <a:xfrm>
            <a:off x="2278063" y="3892550"/>
            <a:ext cx="4927600" cy="29845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VO</a:t>
            </a:r>
            <a:r>
              <a:rPr lang="en-US" sz="2600" i="0" baseline="-25000">
                <a:effectLst>
                  <a:outerShdw blurRad="38100" dist="38100" dir="2700000" algn="tl">
                    <a:srgbClr val="C0C0C0"/>
                  </a:outerShdw>
                </a:effectLst>
                <a:latin typeface="Verdana" pitchFamily="34" charset="0"/>
              </a:rPr>
              <a:t>2</a:t>
            </a:r>
            <a:r>
              <a:rPr lang="en-US" sz="2600" i="0">
                <a:effectLst>
                  <a:outerShdw blurRad="38100" dist="38100" dir="2700000" algn="tl">
                    <a:srgbClr val="C0C0C0"/>
                  </a:outerShdw>
                </a:effectLst>
                <a:latin typeface="Verdana" pitchFamily="34" charset="0"/>
              </a:rPr>
              <a:t>:  0.20 - 0.35 L ∙ min</a:t>
            </a:r>
            <a:r>
              <a:rPr lang="en-US" sz="2600" i="0" baseline="30000">
                <a:effectLst>
                  <a:outerShdw blurRad="38100" dist="38100" dir="2700000" algn="tl">
                    <a:srgbClr val="C0C0C0"/>
                  </a:outerShdw>
                </a:effectLst>
                <a:latin typeface="Verdana" pitchFamily="34" charset="0"/>
              </a:rPr>
              <a:t>-l</a:t>
            </a:r>
          </a:p>
        </p:txBody>
      </p:sp>
      <p:sp>
        <p:nvSpPr>
          <p:cNvPr id="206857" name="Rectangle 16">
            <a:extLst>
              <a:ext uri="{FF2B5EF4-FFF2-40B4-BE49-F238E27FC236}">
                <a16:creationId xmlns:a16="http://schemas.microsoft.com/office/drawing/2014/main" id="{A11CB25D-1A4C-4EE9-A541-EE6DD3A500FB}"/>
              </a:ext>
            </a:extLst>
          </p:cNvPr>
          <p:cNvSpPr>
            <a:spLocks noChangeArrowheads="1"/>
          </p:cNvSpPr>
          <p:nvPr/>
        </p:nvSpPr>
        <p:spPr bwMode="auto">
          <a:xfrm>
            <a:off x="2160588" y="3714750"/>
            <a:ext cx="5203825" cy="2914650"/>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4674" name="Rectangle 18">
            <a:extLst>
              <a:ext uri="{FF2B5EF4-FFF2-40B4-BE49-F238E27FC236}">
                <a16:creationId xmlns:a16="http://schemas.microsoft.com/office/drawing/2014/main" id="{7F8C08EE-CB34-4977-9A79-A38BB37D3674}"/>
              </a:ext>
            </a:extLst>
          </p:cNvPr>
          <p:cNvSpPr>
            <a:spLocks noChangeArrowheads="1"/>
          </p:cNvSpPr>
          <p:nvPr/>
        </p:nvSpPr>
        <p:spPr bwMode="auto">
          <a:xfrm>
            <a:off x="2746375" y="4641850"/>
            <a:ext cx="4002088" cy="29845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1.0 – 1.8 kcal ∙ min</a:t>
            </a:r>
            <a:r>
              <a:rPr lang="en-US" sz="2600" i="0" baseline="30000">
                <a:effectLst>
                  <a:outerShdw blurRad="38100" dist="38100" dir="2700000" algn="tl">
                    <a:srgbClr val="C0C0C0"/>
                  </a:outerShdw>
                </a:effectLst>
                <a:latin typeface="Verdana" pitchFamily="34" charset="0"/>
              </a:rPr>
              <a:t>-l</a:t>
            </a:r>
          </a:p>
        </p:txBody>
      </p:sp>
      <p:sp>
        <p:nvSpPr>
          <p:cNvPr id="454678" name="Rectangle 22">
            <a:extLst>
              <a:ext uri="{FF2B5EF4-FFF2-40B4-BE49-F238E27FC236}">
                <a16:creationId xmlns:a16="http://schemas.microsoft.com/office/drawing/2014/main" id="{C4FB1B12-A442-4F9F-811D-C0FE731C30AF}"/>
              </a:ext>
            </a:extLst>
          </p:cNvPr>
          <p:cNvSpPr>
            <a:spLocks noChangeArrowheads="1"/>
          </p:cNvSpPr>
          <p:nvPr/>
        </p:nvSpPr>
        <p:spPr bwMode="auto">
          <a:xfrm>
            <a:off x="2819400" y="5441950"/>
            <a:ext cx="3571875" cy="29845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60 – 108 kcal ∙ h</a:t>
            </a:r>
            <a:r>
              <a:rPr lang="en-US" sz="2600" i="0" baseline="30000">
                <a:effectLst>
                  <a:outerShdw blurRad="38100" dist="38100" dir="2700000" algn="tl">
                    <a:srgbClr val="C0C0C0"/>
                  </a:outerShdw>
                </a:effectLst>
                <a:latin typeface="Verdana" pitchFamily="34" charset="0"/>
              </a:rPr>
              <a:t>-l</a:t>
            </a:r>
          </a:p>
        </p:txBody>
      </p:sp>
      <p:sp>
        <p:nvSpPr>
          <p:cNvPr id="454680" name="Rectangle 24">
            <a:extLst>
              <a:ext uri="{FF2B5EF4-FFF2-40B4-BE49-F238E27FC236}">
                <a16:creationId xmlns:a16="http://schemas.microsoft.com/office/drawing/2014/main" id="{E945FA5A-C681-4DB1-815E-61ED8D61E8E4}"/>
              </a:ext>
            </a:extLst>
          </p:cNvPr>
          <p:cNvSpPr>
            <a:spLocks noChangeArrowheads="1"/>
          </p:cNvSpPr>
          <p:nvPr/>
        </p:nvSpPr>
        <p:spPr bwMode="auto">
          <a:xfrm>
            <a:off x="2336800" y="6216650"/>
            <a:ext cx="4783138" cy="29845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1.440 – 2.592 kcal ∙ día</a:t>
            </a:r>
            <a:r>
              <a:rPr lang="en-US" sz="2600" i="0" baseline="30000">
                <a:effectLst>
                  <a:outerShdw blurRad="38100" dist="38100" dir="2700000" algn="tl">
                    <a:srgbClr val="C0C0C0"/>
                  </a:outerShdw>
                </a:effectLst>
                <a:latin typeface="Verdana" pitchFamily="34" charset="0"/>
              </a:rPr>
              <a:t>-l</a:t>
            </a:r>
          </a:p>
        </p:txBody>
      </p:sp>
      <p:sp>
        <p:nvSpPr>
          <p:cNvPr id="206861" name="Line 26">
            <a:extLst>
              <a:ext uri="{FF2B5EF4-FFF2-40B4-BE49-F238E27FC236}">
                <a16:creationId xmlns:a16="http://schemas.microsoft.com/office/drawing/2014/main" id="{B29DF93E-98DC-4733-9152-EC141735E8E0}"/>
              </a:ext>
            </a:extLst>
          </p:cNvPr>
          <p:cNvSpPr>
            <a:spLocks noChangeShapeType="1"/>
          </p:cNvSpPr>
          <p:nvPr/>
        </p:nvSpPr>
        <p:spPr bwMode="auto">
          <a:xfrm>
            <a:off x="4513263" y="2371725"/>
            <a:ext cx="0" cy="4873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6862" name="Line 27">
            <a:extLst>
              <a:ext uri="{FF2B5EF4-FFF2-40B4-BE49-F238E27FC236}">
                <a16:creationId xmlns:a16="http://schemas.microsoft.com/office/drawing/2014/main" id="{D525DF2B-AB35-4644-958F-D5C6BC5E2AEE}"/>
              </a:ext>
            </a:extLst>
          </p:cNvPr>
          <p:cNvSpPr>
            <a:spLocks noChangeShapeType="1"/>
          </p:cNvSpPr>
          <p:nvPr/>
        </p:nvSpPr>
        <p:spPr bwMode="auto">
          <a:xfrm>
            <a:off x="4513263" y="3209925"/>
            <a:ext cx="0" cy="4873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6863" name="Line 28">
            <a:extLst>
              <a:ext uri="{FF2B5EF4-FFF2-40B4-BE49-F238E27FC236}">
                <a16:creationId xmlns:a16="http://schemas.microsoft.com/office/drawing/2014/main" id="{0FF1DFA4-FB01-4487-AF3D-84306E9E9ABF}"/>
              </a:ext>
            </a:extLst>
          </p:cNvPr>
          <p:cNvSpPr>
            <a:spLocks noChangeShapeType="1"/>
          </p:cNvSpPr>
          <p:nvPr/>
        </p:nvSpPr>
        <p:spPr bwMode="auto">
          <a:xfrm>
            <a:off x="4513263" y="4137025"/>
            <a:ext cx="0" cy="4873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6864" name="Line 29">
            <a:extLst>
              <a:ext uri="{FF2B5EF4-FFF2-40B4-BE49-F238E27FC236}">
                <a16:creationId xmlns:a16="http://schemas.microsoft.com/office/drawing/2014/main" id="{1B21D35A-FEA9-45ED-8B07-A0CA97A02313}"/>
              </a:ext>
            </a:extLst>
          </p:cNvPr>
          <p:cNvSpPr>
            <a:spLocks noChangeShapeType="1"/>
          </p:cNvSpPr>
          <p:nvPr/>
        </p:nvSpPr>
        <p:spPr bwMode="auto">
          <a:xfrm>
            <a:off x="4513263" y="4924425"/>
            <a:ext cx="0" cy="4873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6865" name="Line 30">
            <a:extLst>
              <a:ext uri="{FF2B5EF4-FFF2-40B4-BE49-F238E27FC236}">
                <a16:creationId xmlns:a16="http://schemas.microsoft.com/office/drawing/2014/main" id="{68486F73-4340-470E-B263-A6D932DDB01A}"/>
              </a:ext>
            </a:extLst>
          </p:cNvPr>
          <p:cNvSpPr>
            <a:spLocks noChangeShapeType="1"/>
          </p:cNvSpPr>
          <p:nvPr/>
        </p:nvSpPr>
        <p:spPr bwMode="auto">
          <a:xfrm>
            <a:off x="4525963" y="5711825"/>
            <a:ext cx="0" cy="4873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4659"/>
                                        </p:tgtEl>
                                        <p:attrNameLst>
                                          <p:attrName>style.visibility</p:attrName>
                                        </p:attrNameLst>
                                      </p:cBhvr>
                                      <p:to>
                                        <p:strVal val="visible"/>
                                      </p:to>
                                    </p:set>
                                    <p:animEffect transition="in" filter="wipe(left)">
                                      <p:cBhvr>
                                        <p:cTn id="7" dur="500"/>
                                        <p:tgtEl>
                                          <p:spTgt spid="454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59" grpId="0"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4" name="Picture 2" descr="Contents">
            <a:extLst>
              <a:ext uri="{FF2B5EF4-FFF2-40B4-BE49-F238E27FC236}">
                <a16:creationId xmlns:a16="http://schemas.microsoft.com/office/drawing/2014/main" id="{5C738040-F3E2-42FC-BAE5-9BE56B4F01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6707" name="Text Box 3">
            <a:extLst>
              <a:ext uri="{FF2B5EF4-FFF2-40B4-BE49-F238E27FC236}">
                <a16:creationId xmlns:a16="http://schemas.microsoft.com/office/drawing/2014/main" id="{7AFD0AA5-07BD-4171-8154-7001E60191C2}"/>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Coste Energético de Varias Actividades</a:t>
            </a:r>
            <a:endParaRPr lang="en-US" altLang="en-US" sz="3200" i="0">
              <a:solidFill>
                <a:schemeClr val="accent2"/>
              </a:solidFill>
              <a:latin typeface="Arial" panose="020B0604020202020204" pitchFamily="34" charset="0"/>
            </a:endParaRPr>
          </a:p>
        </p:txBody>
      </p:sp>
      <p:sp>
        <p:nvSpPr>
          <p:cNvPr id="456708" name="Rectangle 4">
            <a:extLst>
              <a:ext uri="{FF2B5EF4-FFF2-40B4-BE49-F238E27FC236}">
                <a16:creationId xmlns:a16="http://schemas.microsoft.com/office/drawing/2014/main" id="{7A7EA02E-B2BE-4679-A020-EF499970F167}"/>
              </a:ext>
            </a:extLst>
          </p:cNvPr>
          <p:cNvSpPr>
            <a:spLocks noChangeArrowheads="1"/>
          </p:cNvSpPr>
          <p:nvPr/>
        </p:nvSpPr>
        <p:spPr bwMode="auto">
          <a:xfrm>
            <a:off x="588963" y="1238250"/>
            <a:ext cx="8385175" cy="3984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ACTIVIDADES FÍSICAS/EJERCICIO</a:t>
            </a:r>
          </a:p>
        </p:txBody>
      </p:sp>
      <p:sp>
        <p:nvSpPr>
          <p:cNvPr id="456709" name="Rectangle 5">
            <a:extLst>
              <a:ext uri="{FF2B5EF4-FFF2-40B4-BE49-F238E27FC236}">
                <a16:creationId xmlns:a16="http://schemas.microsoft.com/office/drawing/2014/main" id="{54917213-8D19-4E36-B777-A43CD157BE58}"/>
              </a:ext>
            </a:extLst>
          </p:cNvPr>
          <p:cNvSpPr>
            <a:spLocks noChangeArrowheads="1"/>
          </p:cNvSpPr>
          <p:nvPr/>
        </p:nvSpPr>
        <p:spPr bwMode="auto">
          <a:xfrm>
            <a:off x="2111375" y="2032000"/>
            <a:ext cx="4918075" cy="8302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COSTE ENERGÉTICO</a:t>
            </a:r>
          </a:p>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TOTAL DIARIO</a:t>
            </a:r>
          </a:p>
        </p:txBody>
      </p:sp>
      <p:sp>
        <p:nvSpPr>
          <p:cNvPr id="456710" name="Rectangle 6">
            <a:extLst>
              <a:ext uri="{FF2B5EF4-FFF2-40B4-BE49-F238E27FC236}">
                <a16:creationId xmlns:a16="http://schemas.microsoft.com/office/drawing/2014/main" id="{EF65F96A-8724-4CD6-976A-C08B34616781}"/>
              </a:ext>
            </a:extLst>
          </p:cNvPr>
          <p:cNvSpPr>
            <a:spLocks noChangeArrowheads="1"/>
          </p:cNvSpPr>
          <p:nvPr/>
        </p:nvSpPr>
        <p:spPr bwMode="auto">
          <a:xfrm>
            <a:off x="3001963" y="3276600"/>
            <a:ext cx="3240087" cy="355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400" i="0">
                <a:solidFill>
                  <a:srgbClr val="000000"/>
                </a:solidFill>
                <a:effectLst>
                  <a:outerShdw blurRad="38100" dist="38100" dir="2700000" algn="tl">
                    <a:srgbClr val="C0C0C0"/>
                  </a:outerShdw>
                </a:effectLst>
                <a:latin typeface="Arial" charset="0"/>
              </a:rPr>
              <a:t>Determinantes</a:t>
            </a:r>
            <a:endParaRPr lang="en-US" sz="3400" i="0" baseline="30000">
              <a:solidFill>
                <a:srgbClr val="000000"/>
              </a:solidFill>
              <a:effectLst>
                <a:outerShdw blurRad="38100" dist="38100" dir="2700000" algn="tl">
                  <a:srgbClr val="C0C0C0"/>
                </a:outerShdw>
              </a:effectLst>
              <a:latin typeface="Arial" charset="0"/>
            </a:endParaRPr>
          </a:p>
        </p:txBody>
      </p:sp>
      <p:sp>
        <p:nvSpPr>
          <p:cNvPr id="207879" name="Line 7">
            <a:extLst>
              <a:ext uri="{FF2B5EF4-FFF2-40B4-BE49-F238E27FC236}">
                <a16:creationId xmlns:a16="http://schemas.microsoft.com/office/drawing/2014/main" id="{C5C05987-377B-4029-9FAD-17B5BC3C83E0}"/>
              </a:ext>
            </a:extLst>
          </p:cNvPr>
          <p:cNvSpPr>
            <a:spLocks noChangeShapeType="1"/>
          </p:cNvSpPr>
          <p:nvPr/>
        </p:nvSpPr>
        <p:spPr bwMode="auto">
          <a:xfrm>
            <a:off x="4513263" y="1558925"/>
            <a:ext cx="0" cy="4873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6712" name="Rectangle 8">
            <a:extLst>
              <a:ext uri="{FF2B5EF4-FFF2-40B4-BE49-F238E27FC236}">
                <a16:creationId xmlns:a16="http://schemas.microsoft.com/office/drawing/2014/main" id="{91790317-9546-4793-A44F-E8DE16F9AA7D}"/>
              </a:ext>
            </a:extLst>
          </p:cNvPr>
          <p:cNvSpPr>
            <a:spLocks noChangeArrowheads="1"/>
          </p:cNvSpPr>
          <p:nvPr/>
        </p:nvSpPr>
        <p:spPr bwMode="auto">
          <a:xfrm>
            <a:off x="293688" y="3951288"/>
            <a:ext cx="2714625" cy="75565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Nivel de</a:t>
            </a:r>
          </a:p>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Actividad Física</a:t>
            </a:r>
          </a:p>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 y Ejercicio</a:t>
            </a:r>
            <a:endParaRPr lang="en-US" sz="2200" i="0" baseline="30000">
              <a:effectLst>
                <a:outerShdw blurRad="38100" dist="38100" dir="2700000" algn="tl">
                  <a:srgbClr val="C0C0C0"/>
                </a:outerShdw>
              </a:effectLst>
              <a:latin typeface="Verdana" pitchFamily="34" charset="0"/>
            </a:endParaRPr>
          </a:p>
        </p:txBody>
      </p:sp>
      <p:sp>
        <p:nvSpPr>
          <p:cNvPr id="207881" name="Line 18">
            <a:extLst>
              <a:ext uri="{FF2B5EF4-FFF2-40B4-BE49-F238E27FC236}">
                <a16:creationId xmlns:a16="http://schemas.microsoft.com/office/drawing/2014/main" id="{663AF5CC-852E-4D44-B017-13947B69DF11}"/>
              </a:ext>
            </a:extLst>
          </p:cNvPr>
          <p:cNvSpPr>
            <a:spLocks noChangeShapeType="1"/>
          </p:cNvSpPr>
          <p:nvPr/>
        </p:nvSpPr>
        <p:spPr bwMode="auto">
          <a:xfrm>
            <a:off x="4525963" y="2816225"/>
            <a:ext cx="0" cy="4873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7882" name="Freeform 19">
            <a:extLst>
              <a:ext uri="{FF2B5EF4-FFF2-40B4-BE49-F238E27FC236}">
                <a16:creationId xmlns:a16="http://schemas.microsoft.com/office/drawing/2014/main" id="{186D3F1E-0209-49E5-B536-11097C9349D9}"/>
              </a:ext>
            </a:extLst>
          </p:cNvPr>
          <p:cNvSpPr>
            <a:spLocks/>
          </p:cNvSpPr>
          <p:nvPr/>
        </p:nvSpPr>
        <p:spPr bwMode="auto">
          <a:xfrm>
            <a:off x="1736725" y="3433763"/>
            <a:ext cx="1377950" cy="5111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7883" name="Line 20">
            <a:extLst>
              <a:ext uri="{FF2B5EF4-FFF2-40B4-BE49-F238E27FC236}">
                <a16:creationId xmlns:a16="http://schemas.microsoft.com/office/drawing/2014/main" id="{BDCEBC64-1CDD-4966-B881-DE8095F57109}"/>
              </a:ext>
            </a:extLst>
          </p:cNvPr>
          <p:cNvSpPr>
            <a:spLocks noChangeShapeType="1"/>
          </p:cNvSpPr>
          <p:nvPr/>
        </p:nvSpPr>
        <p:spPr bwMode="auto">
          <a:xfrm>
            <a:off x="3454400" y="3611563"/>
            <a:ext cx="0" cy="1228725"/>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6725" name="Rectangle 21">
            <a:extLst>
              <a:ext uri="{FF2B5EF4-FFF2-40B4-BE49-F238E27FC236}">
                <a16:creationId xmlns:a16="http://schemas.microsoft.com/office/drawing/2014/main" id="{D18074B2-70AF-4FB7-B0BD-A2A85A3A67C5}"/>
              </a:ext>
            </a:extLst>
          </p:cNvPr>
          <p:cNvSpPr>
            <a:spLocks noChangeArrowheads="1"/>
          </p:cNvSpPr>
          <p:nvPr/>
        </p:nvSpPr>
        <p:spPr bwMode="auto">
          <a:xfrm>
            <a:off x="2906713" y="4848225"/>
            <a:ext cx="1033462" cy="28575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Edad</a:t>
            </a:r>
            <a:endParaRPr lang="en-US" sz="2200" i="0" baseline="30000">
              <a:effectLst>
                <a:outerShdw blurRad="38100" dist="38100" dir="2700000" algn="tl">
                  <a:srgbClr val="C0C0C0"/>
                </a:outerShdw>
              </a:effectLst>
              <a:latin typeface="Verdana" pitchFamily="34" charset="0"/>
            </a:endParaRPr>
          </a:p>
        </p:txBody>
      </p:sp>
      <p:sp>
        <p:nvSpPr>
          <p:cNvPr id="207885" name="Line 22">
            <a:extLst>
              <a:ext uri="{FF2B5EF4-FFF2-40B4-BE49-F238E27FC236}">
                <a16:creationId xmlns:a16="http://schemas.microsoft.com/office/drawing/2014/main" id="{5A2A72A8-BB95-434B-9C92-E164AAE2DB0A}"/>
              </a:ext>
            </a:extLst>
          </p:cNvPr>
          <p:cNvSpPr>
            <a:spLocks noChangeShapeType="1"/>
          </p:cNvSpPr>
          <p:nvPr/>
        </p:nvSpPr>
        <p:spPr bwMode="auto">
          <a:xfrm>
            <a:off x="4165600" y="3611563"/>
            <a:ext cx="0" cy="18097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6727" name="Rectangle 23">
            <a:extLst>
              <a:ext uri="{FF2B5EF4-FFF2-40B4-BE49-F238E27FC236}">
                <a16:creationId xmlns:a16="http://schemas.microsoft.com/office/drawing/2014/main" id="{848566DE-777D-4186-BA6A-1098D78BD67A}"/>
              </a:ext>
            </a:extLst>
          </p:cNvPr>
          <p:cNvSpPr>
            <a:spLocks noChangeArrowheads="1"/>
          </p:cNvSpPr>
          <p:nvPr/>
        </p:nvSpPr>
        <p:spPr bwMode="auto">
          <a:xfrm>
            <a:off x="3390900" y="5356225"/>
            <a:ext cx="1441450" cy="582613"/>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Género</a:t>
            </a:r>
          </a:p>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(Sexo)</a:t>
            </a:r>
            <a:endParaRPr lang="en-US" sz="2200" i="0" baseline="30000">
              <a:effectLst>
                <a:outerShdw blurRad="38100" dist="38100" dir="2700000" algn="tl">
                  <a:srgbClr val="C0C0C0"/>
                </a:outerShdw>
              </a:effectLst>
              <a:latin typeface="Verdana" pitchFamily="34" charset="0"/>
            </a:endParaRPr>
          </a:p>
        </p:txBody>
      </p:sp>
      <p:sp>
        <p:nvSpPr>
          <p:cNvPr id="207887" name="Line 24">
            <a:extLst>
              <a:ext uri="{FF2B5EF4-FFF2-40B4-BE49-F238E27FC236}">
                <a16:creationId xmlns:a16="http://schemas.microsoft.com/office/drawing/2014/main" id="{8642EBC0-EBFA-4FA3-A2DF-1093D0D7CB56}"/>
              </a:ext>
            </a:extLst>
          </p:cNvPr>
          <p:cNvSpPr>
            <a:spLocks noChangeShapeType="1"/>
          </p:cNvSpPr>
          <p:nvPr/>
        </p:nvSpPr>
        <p:spPr bwMode="auto">
          <a:xfrm>
            <a:off x="4978400" y="3611563"/>
            <a:ext cx="0" cy="2573337"/>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6729" name="Rectangle 25">
            <a:extLst>
              <a:ext uri="{FF2B5EF4-FFF2-40B4-BE49-F238E27FC236}">
                <a16:creationId xmlns:a16="http://schemas.microsoft.com/office/drawing/2014/main" id="{B8DE6DFE-A87E-4273-91FC-8593CE03889A}"/>
              </a:ext>
            </a:extLst>
          </p:cNvPr>
          <p:cNvSpPr>
            <a:spLocks noChangeArrowheads="1"/>
          </p:cNvSpPr>
          <p:nvPr/>
        </p:nvSpPr>
        <p:spPr bwMode="auto">
          <a:xfrm>
            <a:off x="4221163" y="6181725"/>
            <a:ext cx="1639887" cy="582613"/>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Tamaño</a:t>
            </a:r>
          </a:p>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Corporal</a:t>
            </a:r>
            <a:endParaRPr lang="en-US" sz="2200" i="0" baseline="30000">
              <a:effectLst>
                <a:outerShdw blurRad="38100" dist="38100" dir="2700000" algn="tl">
                  <a:srgbClr val="C0C0C0"/>
                </a:outerShdw>
              </a:effectLst>
              <a:latin typeface="Verdana" pitchFamily="34" charset="0"/>
            </a:endParaRPr>
          </a:p>
        </p:txBody>
      </p:sp>
      <p:sp>
        <p:nvSpPr>
          <p:cNvPr id="456732" name="Rectangle 28">
            <a:extLst>
              <a:ext uri="{FF2B5EF4-FFF2-40B4-BE49-F238E27FC236}">
                <a16:creationId xmlns:a16="http://schemas.microsoft.com/office/drawing/2014/main" id="{137A9A27-C1F6-43AD-BA85-E9914B2FFB72}"/>
              </a:ext>
            </a:extLst>
          </p:cNvPr>
          <p:cNvSpPr>
            <a:spLocks noChangeArrowheads="1"/>
          </p:cNvSpPr>
          <p:nvPr/>
        </p:nvSpPr>
        <p:spPr bwMode="auto">
          <a:xfrm>
            <a:off x="6399213" y="3951288"/>
            <a:ext cx="2238375" cy="5937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Composición</a:t>
            </a:r>
          </a:p>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Corporal</a:t>
            </a:r>
            <a:endParaRPr lang="en-US" sz="2200" i="0" baseline="30000">
              <a:effectLst>
                <a:outerShdw blurRad="38100" dist="38100" dir="2700000" algn="tl">
                  <a:srgbClr val="C0C0C0"/>
                </a:outerShdw>
              </a:effectLst>
              <a:latin typeface="Verdana" pitchFamily="34" charset="0"/>
            </a:endParaRPr>
          </a:p>
        </p:txBody>
      </p:sp>
      <p:sp>
        <p:nvSpPr>
          <p:cNvPr id="207890" name="Freeform 29">
            <a:extLst>
              <a:ext uri="{FF2B5EF4-FFF2-40B4-BE49-F238E27FC236}">
                <a16:creationId xmlns:a16="http://schemas.microsoft.com/office/drawing/2014/main" id="{F8A93421-595C-45BF-97B7-DBCC98E2C5DA}"/>
              </a:ext>
            </a:extLst>
          </p:cNvPr>
          <p:cNvSpPr>
            <a:spLocks/>
          </p:cNvSpPr>
          <p:nvPr/>
        </p:nvSpPr>
        <p:spPr bwMode="auto">
          <a:xfrm flipH="1">
            <a:off x="6148388" y="3433763"/>
            <a:ext cx="1512887" cy="5111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7891" name="Line 30">
            <a:extLst>
              <a:ext uri="{FF2B5EF4-FFF2-40B4-BE49-F238E27FC236}">
                <a16:creationId xmlns:a16="http://schemas.microsoft.com/office/drawing/2014/main" id="{B9034E4B-23C1-40AA-8C33-D036619E2CEB}"/>
              </a:ext>
            </a:extLst>
          </p:cNvPr>
          <p:cNvSpPr>
            <a:spLocks noChangeShapeType="1"/>
          </p:cNvSpPr>
          <p:nvPr/>
        </p:nvSpPr>
        <p:spPr bwMode="auto">
          <a:xfrm>
            <a:off x="5803900" y="3611563"/>
            <a:ext cx="0" cy="1228725"/>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6735" name="Rectangle 31">
            <a:extLst>
              <a:ext uri="{FF2B5EF4-FFF2-40B4-BE49-F238E27FC236}">
                <a16:creationId xmlns:a16="http://schemas.microsoft.com/office/drawing/2014/main" id="{C176CF20-ECE9-4338-8346-4914BD6A070D}"/>
              </a:ext>
            </a:extLst>
          </p:cNvPr>
          <p:cNvSpPr>
            <a:spLocks noChangeArrowheads="1"/>
          </p:cNvSpPr>
          <p:nvPr/>
        </p:nvSpPr>
        <p:spPr bwMode="auto">
          <a:xfrm>
            <a:off x="5014913" y="4848225"/>
            <a:ext cx="1700212" cy="5334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Masa</a:t>
            </a:r>
          </a:p>
          <a:p>
            <a:pPr marL="342900" indent="-342900" algn="ctr">
              <a:lnSpc>
                <a:spcPct val="60000"/>
              </a:lnSpc>
              <a:spcBef>
                <a:spcPct val="20000"/>
              </a:spcBef>
              <a:defRPr/>
            </a:pPr>
            <a:r>
              <a:rPr lang="en-US" sz="2200" i="0">
                <a:effectLst>
                  <a:outerShdw blurRad="38100" dist="38100" dir="2700000" algn="tl">
                    <a:srgbClr val="C0C0C0"/>
                  </a:outerShdw>
                </a:effectLst>
                <a:latin typeface="Verdana" pitchFamily="34" charset="0"/>
              </a:rPr>
              <a:t>Corporal</a:t>
            </a:r>
            <a:endParaRPr lang="en-US" sz="2200" i="0" baseline="30000">
              <a:effectLst>
                <a:outerShdw blurRad="38100" dist="38100" dir="2700000" algn="tl">
                  <a:srgbClr val="C0C0C0"/>
                </a:outerShdw>
              </a:effectLst>
              <a:latin typeface="Verdana"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6707"/>
                                        </p:tgtEl>
                                        <p:attrNameLst>
                                          <p:attrName>style.visibility</p:attrName>
                                        </p:attrNameLst>
                                      </p:cBhvr>
                                      <p:to>
                                        <p:strVal val="visible"/>
                                      </p:to>
                                    </p:set>
                                    <p:animEffect transition="in" filter="wipe(left)">
                                      <p:cBhvr>
                                        <p:cTn id="7" dur="500"/>
                                        <p:tgtEl>
                                          <p:spTgt spid="4567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07" grpId="0"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898" name="Picture 2" descr="Contents">
            <a:extLst>
              <a:ext uri="{FF2B5EF4-FFF2-40B4-BE49-F238E27FC236}">
                <a16:creationId xmlns:a16="http://schemas.microsoft.com/office/drawing/2014/main" id="{CE45554A-9B50-4BF3-85AD-12EC242FD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5" name="Text Box 3">
            <a:extLst>
              <a:ext uri="{FF2B5EF4-FFF2-40B4-BE49-F238E27FC236}">
                <a16:creationId xmlns:a16="http://schemas.microsoft.com/office/drawing/2014/main" id="{006BBA59-FFAC-4948-8ADC-5AB8AB51C0D7}"/>
              </a:ext>
            </a:extLst>
          </p:cNvPr>
          <p:cNvSpPr txBox="1">
            <a:spLocks noChangeArrowheads="1"/>
          </p:cNvSpPr>
          <p:nvPr/>
        </p:nvSpPr>
        <p:spPr bwMode="auto">
          <a:xfrm>
            <a:off x="276225" y="311150"/>
            <a:ext cx="8867775"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100" i="0">
                <a:solidFill>
                  <a:schemeClr val="accent2"/>
                </a:solidFill>
                <a:latin typeface="Arial" panose="020B0604020202020204" pitchFamily="34" charset="0"/>
              </a:rPr>
              <a:t>Factores que Afectan los Costos de Energía</a:t>
            </a:r>
          </a:p>
        </p:txBody>
      </p:sp>
      <p:sp>
        <p:nvSpPr>
          <p:cNvPr id="59396" name="Text Box 4">
            <a:extLst>
              <a:ext uri="{FF2B5EF4-FFF2-40B4-BE49-F238E27FC236}">
                <a16:creationId xmlns:a16="http://schemas.microsoft.com/office/drawing/2014/main" id="{14DD1BFA-3F10-41EB-BCAA-D1B658DCE9ED}"/>
              </a:ext>
            </a:extLst>
          </p:cNvPr>
          <p:cNvSpPr txBox="1">
            <a:spLocks noChangeArrowheads="1"/>
          </p:cNvSpPr>
          <p:nvPr/>
        </p:nvSpPr>
        <p:spPr bwMode="auto">
          <a:xfrm>
            <a:off x="609600" y="1479550"/>
            <a:ext cx="283686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Tipo de actividad</a:t>
            </a:r>
          </a:p>
        </p:txBody>
      </p:sp>
      <p:sp>
        <p:nvSpPr>
          <p:cNvPr id="59397" name="Text Box 5">
            <a:extLst>
              <a:ext uri="{FF2B5EF4-FFF2-40B4-BE49-F238E27FC236}">
                <a16:creationId xmlns:a16="http://schemas.microsoft.com/office/drawing/2014/main" id="{80D938D2-9D61-416B-9B71-E9F0D7BE42E6}"/>
              </a:ext>
            </a:extLst>
          </p:cNvPr>
          <p:cNvSpPr txBox="1">
            <a:spLocks noChangeArrowheads="1"/>
          </p:cNvSpPr>
          <p:nvPr/>
        </p:nvSpPr>
        <p:spPr bwMode="auto">
          <a:xfrm>
            <a:off x="609600" y="2311400"/>
            <a:ext cx="2897188"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Nivel de Actividad</a:t>
            </a:r>
          </a:p>
        </p:txBody>
      </p:sp>
      <p:sp>
        <p:nvSpPr>
          <p:cNvPr id="59398" name="Text Box 6">
            <a:extLst>
              <a:ext uri="{FF2B5EF4-FFF2-40B4-BE49-F238E27FC236}">
                <a16:creationId xmlns:a16="http://schemas.microsoft.com/office/drawing/2014/main" id="{189308E7-3472-4D6B-8A26-D33A60F539A5}"/>
              </a:ext>
            </a:extLst>
          </p:cNvPr>
          <p:cNvSpPr txBox="1">
            <a:spLocks noChangeArrowheads="1"/>
          </p:cNvSpPr>
          <p:nvPr/>
        </p:nvSpPr>
        <p:spPr bwMode="auto">
          <a:xfrm>
            <a:off x="609600" y="3302000"/>
            <a:ext cx="25146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Género (sexo)</a:t>
            </a:r>
          </a:p>
        </p:txBody>
      </p:sp>
      <p:sp>
        <p:nvSpPr>
          <p:cNvPr id="59399" name="Text Box 7">
            <a:extLst>
              <a:ext uri="{FF2B5EF4-FFF2-40B4-BE49-F238E27FC236}">
                <a16:creationId xmlns:a16="http://schemas.microsoft.com/office/drawing/2014/main" id="{FE8E90EE-6431-41DA-8113-4E322F4E8441}"/>
              </a:ext>
            </a:extLst>
          </p:cNvPr>
          <p:cNvSpPr txBox="1">
            <a:spLocks noChangeArrowheads="1"/>
          </p:cNvSpPr>
          <p:nvPr/>
        </p:nvSpPr>
        <p:spPr bwMode="auto">
          <a:xfrm>
            <a:off x="609600" y="2806700"/>
            <a:ext cx="25146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Edad</a:t>
            </a:r>
          </a:p>
        </p:txBody>
      </p:sp>
      <p:sp>
        <p:nvSpPr>
          <p:cNvPr id="59400" name="Text Box 8">
            <a:extLst>
              <a:ext uri="{FF2B5EF4-FFF2-40B4-BE49-F238E27FC236}">
                <a16:creationId xmlns:a16="http://schemas.microsoft.com/office/drawing/2014/main" id="{C830E664-85EE-4E95-9790-8A37066448CF}"/>
              </a:ext>
            </a:extLst>
          </p:cNvPr>
          <p:cNvSpPr txBox="1">
            <a:spLocks noChangeArrowheads="1"/>
          </p:cNvSpPr>
          <p:nvPr/>
        </p:nvSpPr>
        <p:spPr bwMode="auto">
          <a:xfrm>
            <a:off x="3733800" y="1476375"/>
            <a:ext cx="5257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Tamaño, peso y composición corporal</a:t>
            </a:r>
          </a:p>
        </p:txBody>
      </p:sp>
      <p:sp>
        <p:nvSpPr>
          <p:cNvPr id="59401" name="Text Box 9">
            <a:extLst>
              <a:ext uri="{FF2B5EF4-FFF2-40B4-BE49-F238E27FC236}">
                <a16:creationId xmlns:a16="http://schemas.microsoft.com/office/drawing/2014/main" id="{9C275957-5897-468A-B779-37240836EF24}"/>
              </a:ext>
            </a:extLst>
          </p:cNvPr>
          <p:cNvSpPr txBox="1">
            <a:spLocks noChangeArrowheads="1"/>
          </p:cNvSpPr>
          <p:nvPr/>
        </p:nvSpPr>
        <p:spPr bwMode="auto">
          <a:xfrm>
            <a:off x="3733800" y="2301875"/>
            <a:ext cx="43434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Intensidad de la actividad</a:t>
            </a:r>
          </a:p>
        </p:txBody>
      </p:sp>
      <p:sp>
        <p:nvSpPr>
          <p:cNvPr id="59402" name="Text Box 10">
            <a:extLst>
              <a:ext uri="{FF2B5EF4-FFF2-40B4-BE49-F238E27FC236}">
                <a16:creationId xmlns:a16="http://schemas.microsoft.com/office/drawing/2014/main" id="{E023F696-5451-4DFB-9468-835036916C04}"/>
              </a:ext>
            </a:extLst>
          </p:cNvPr>
          <p:cNvSpPr txBox="1">
            <a:spLocks noChangeArrowheads="1"/>
          </p:cNvSpPr>
          <p:nvPr/>
        </p:nvSpPr>
        <p:spPr bwMode="auto">
          <a:xfrm>
            <a:off x="3733800" y="3290888"/>
            <a:ext cx="43434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Eficiencia del movimiento</a:t>
            </a:r>
          </a:p>
        </p:txBody>
      </p:sp>
      <p:sp>
        <p:nvSpPr>
          <p:cNvPr id="59403" name="Text Box 11">
            <a:extLst>
              <a:ext uri="{FF2B5EF4-FFF2-40B4-BE49-F238E27FC236}">
                <a16:creationId xmlns:a16="http://schemas.microsoft.com/office/drawing/2014/main" id="{65B0325B-2ACD-4032-839E-2E2A4A1833E3}"/>
              </a:ext>
            </a:extLst>
          </p:cNvPr>
          <p:cNvSpPr txBox="1">
            <a:spLocks noChangeArrowheads="1"/>
          </p:cNvSpPr>
          <p:nvPr/>
        </p:nvSpPr>
        <p:spPr bwMode="auto">
          <a:xfrm>
            <a:off x="3733800" y="2795588"/>
            <a:ext cx="43434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Duración de la actividad</a:t>
            </a:r>
          </a:p>
        </p:txBody>
      </p:sp>
      <p:grpSp>
        <p:nvGrpSpPr>
          <p:cNvPr id="208908" name="Group 15">
            <a:extLst>
              <a:ext uri="{FF2B5EF4-FFF2-40B4-BE49-F238E27FC236}">
                <a16:creationId xmlns:a16="http://schemas.microsoft.com/office/drawing/2014/main" id="{BDCF9EDF-DB7E-44B3-BCCD-1E444B77B333}"/>
              </a:ext>
            </a:extLst>
          </p:cNvPr>
          <p:cNvGrpSpPr>
            <a:grpSpLocks noChangeAspect="1"/>
          </p:cNvGrpSpPr>
          <p:nvPr/>
        </p:nvGrpSpPr>
        <p:grpSpPr bwMode="auto">
          <a:xfrm>
            <a:off x="6670675" y="3686175"/>
            <a:ext cx="2090738" cy="2998788"/>
            <a:chOff x="4221" y="2349"/>
            <a:chExt cx="1298" cy="1862"/>
          </a:xfrm>
        </p:grpSpPr>
        <p:sp>
          <p:nvSpPr>
            <p:cNvPr id="208909" name="AutoShape 14">
              <a:extLst>
                <a:ext uri="{FF2B5EF4-FFF2-40B4-BE49-F238E27FC236}">
                  <a16:creationId xmlns:a16="http://schemas.microsoft.com/office/drawing/2014/main" id="{50A2CD6C-BB2C-470A-9B2A-B797E1848C17}"/>
                </a:ext>
              </a:extLst>
            </p:cNvPr>
            <p:cNvSpPr>
              <a:spLocks noChangeAspect="1" noChangeArrowheads="1" noTextEdit="1"/>
            </p:cNvSpPr>
            <p:nvPr/>
          </p:nvSpPr>
          <p:spPr bwMode="auto">
            <a:xfrm>
              <a:off x="4221" y="2349"/>
              <a:ext cx="1298" cy="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208910" name="Group 216">
              <a:extLst>
                <a:ext uri="{FF2B5EF4-FFF2-40B4-BE49-F238E27FC236}">
                  <a16:creationId xmlns:a16="http://schemas.microsoft.com/office/drawing/2014/main" id="{0624D51E-AB5C-47F0-B8F0-FACA449DADF7}"/>
                </a:ext>
              </a:extLst>
            </p:cNvPr>
            <p:cNvGrpSpPr>
              <a:grpSpLocks/>
            </p:cNvGrpSpPr>
            <p:nvPr/>
          </p:nvGrpSpPr>
          <p:grpSpPr bwMode="auto">
            <a:xfrm>
              <a:off x="4223" y="2366"/>
              <a:ext cx="1278" cy="1825"/>
              <a:chOff x="4223" y="2366"/>
              <a:chExt cx="1278" cy="1825"/>
            </a:xfrm>
          </p:grpSpPr>
          <p:sp>
            <p:nvSpPr>
              <p:cNvPr id="208946" name="Freeform 16">
                <a:extLst>
                  <a:ext uri="{FF2B5EF4-FFF2-40B4-BE49-F238E27FC236}">
                    <a16:creationId xmlns:a16="http://schemas.microsoft.com/office/drawing/2014/main" id="{1021EE53-E0C5-4584-862D-EA0FBFE7095C}"/>
                  </a:ext>
                </a:extLst>
              </p:cNvPr>
              <p:cNvSpPr>
                <a:spLocks/>
              </p:cNvSpPr>
              <p:nvPr/>
            </p:nvSpPr>
            <p:spPr bwMode="auto">
              <a:xfrm>
                <a:off x="4872" y="3677"/>
                <a:ext cx="429" cy="514"/>
              </a:xfrm>
              <a:custGeom>
                <a:avLst/>
                <a:gdLst>
                  <a:gd name="T0" fmla="*/ 3 w 857"/>
                  <a:gd name="T1" fmla="*/ 23 h 1027"/>
                  <a:gd name="T2" fmla="*/ 2 w 857"/>
                  <a:gd name="T3" fmla="*/ 27 h 1027"/>
                  <a:gd name="T4" fmla="*/ 0 w 857"/>
                  <a:gd name="T5" fmla="*/ 30 h 1027"/>
                  <a:gd name="T6" fmla="*/ 1 w 857"/>
                  <a:gd name="T7" fmla="*/ 31 h 1027"/>
                  <a:gd name="T8" fmla="*/ 3 w 857"/>
                  <a:gd name="T9" fmla="*/ 33 h 1027"/>
                  <a:gd name="T10" fmla="*/ 7 w 857"/>
                  <a:gd name="T11" fmla="*/ 32 h 1027"/>
                  <a:gd name="T12" fmla="*/ 10 w 857"/>
                  <a:gd name="T13" fmla="*/ 31 h 1027"/>
                  <a:gd name="T14" fmla="*/ 14 w 857"/>
                  <a:gd name="T15" fmla="*/ 28 h 1027"/>
                  <a:gd name="T16" fmla="*/ 17 w 857"/>
                  <a:gd name="T17" fmla="*/ 23 h 1027"/>
                  <a:gd name="T18" fmla="*/ 23 w 857"/>
                  <a:gd name="T19" fmla="*/ 14 h 1027"/>
                  <a:gd name="T20" fmla="*/ 25 w 857"/>
                  <a:gd name="T21" fmla="*/ 10 h 1027"/>
                  <a:gd name="T22" fmla="*/ 27 w 857"/>
                  <a:gd name="T23" fmla="*/ 8 h 1027"/>
                  <a:gd name="T24" fmla="*/ 27 w 857"/>
                  <a:gd name="T25" fmla="*/ 5 h 1027"/>
                  <a:gd name="T26" fmla="*/ 27 w 857"/>
                  <a:gd name="T27" fmla="*/ 4 h 1027"/>
                  <a:gd name="T28" fmla="*/ 25 w 857"/>
                  <a:gd name="T29" fmla="*/ 2 h 1027"/>
                  <a:gd name="T30" fmla="*/ 22 w 857"/>
                  <a:gd name="T31" fmla="*/ 0 h 1027"/>
                  <a:gd name="T32" fmla="*/ 19 w 857"/>
                  <a:gd name="T33" fmla="*/ 0 h 1027"/>
                  <a:gd name="T34" fmla="*/ 17 w 857"/>
                  <a:gd name="T35" fmla="*/ 1 h 1027"/>
                  <a:gd name="T36" fmla="*/ 14 w 857"/>
                  <a:gd name="T37" fmla="*/ 2 h 1027"/>
                  <a:gd name="T38" fmla="*/ 12 w 857"/>
                  <a:gd name="T39" fmla="*/ 4 h 1027"/>
                  <a:gd name="T40" fmla="*/ 8 w 857"/>
                  <a:gd name="T41" fmla="*/ 9 h 1027"/>
                  <a:gd name="T42" fmla="*/ 7 w 857"/>
                  <a:gd name="T43" fmla="*/ 12 h 1027"/>
                  <a:gd name="T44" fmla="*/ 4 w 857"/>
                  <a:gd name="T45" fmla="*/ 20 h 1027"/>
                  <a:gd name="T46" fmla="*/ 3 w 857"/>
                  <a:gd name="T47" fmla="*/ 23 h 1027"/>
                  <a:gd name="T48" fmla="*/ 3 w 857"/>
                  <a:gd name="T49" fmla="*/ 23 h 10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7"/>
                  <a:gd name="T76" fmla="*/ 0 h 1027"/>
                  <a:gd name="T77" fmla="*/ 857 w 857"/>
                  <a:gd name="T78" fmla="*/ 1027 h 10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7" h="1027">
                    <a:moveTo>
                      <a:pt x="84" y="722"/>
                    </a:moveTo>
                    <a:lnTo>
                      <a:pt x="45" y="855"/>
                    </a:lnTo>
                    <a:lnTo>
                      <a:pt x="0" y="954"/>
                    </a:lnTo>
                    <a:lnTo>
                      <a:pt x="5" y="981"/>
                    </a:lnTo>
                    <a:lnTo>
                      <a:pt x="66" y="1027"/>
                    </a:lnTo>
                    <a:lnTo>
                      <a:pt x="211" y="1004"/>
                    </a:lnTo>
                    <a:lnTo>
                      <a:pt x="316" y="967"/>
                    </a:lnTo>
                    <a:lnTo>
                      <a:pt x="428" y="889"/>
                    </a:lnTo>
                    <a:lnTo>
                      <a:pt x="531" y="720"/>
                    </a:lnTo>
                    <a:lnTo>
                      <a:pt x="710" y="447"/>
                    </a:lnTo>
                    <a:lnTo>
                      <a:pt x="791" y="302"/>
                    </a:lnTo>
                    <a:lnTo>
                      <a:pt x="843" y="231"/>
                    </a:lnTo>
                    <a:lnTo>
                      <a:pt x="857" y="147"/>
                    </a:lnTo>
                    <a:lnTo>
                      <a:pt x="854" y="110"/>
                    </a:lnTo>
                    <a:lnTo>
                      <a:pt x="792" y="58"/>
                    </a:lnTo>
                    <a:lnTo>
                      <a:pt x="689" y="0"/>
                    </a:lnTo>
                    <a:lnTo>
                      <a:pt x="593" y="0"/>
                    </a:lnTo>
                    <a:lnTo>
                      <a:pt x="525" y="22"/>
                    </a:lnTo>
                    <a:lnTo>
                      <a:pt x="433" y="59"/>
                    </a:lnTo>
                    <a:lnTo>
                      <a:pt x="368" y="98"/>
                    </a:lnTo>
                    <a:lnTo>
                      <a:pt x="240" y="273"/>
                    </a:lnTo>
                    <a:lnTo>
                      <a:pt x="194" y="370"/>
                    </a:lnTo>
                    <a:lnTo>
                      <a:pt x="105" y="617"/>
                    </a:lnTo>
                    <a:lnTo>
                      <a:pt x="84" y="722"/>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47" name="Freeform 17">
                <a:extLst>
                  <a:ext uri="{FF2B5EF4-FFF2-40B4-BE49-F238E27FC236}">
                    <a16:creationId xmlns:a16="http://schemas.microsoft.com/office/drawing/2014/main" id="{A71C9473-013D-4DA7-BF93-AFAA19B30657}"/>
                  </a:ext>
                </a:extLst>
              </p:cNvPr>
              <p:cNvSpPr>
                <a:spLocks/>
              </p:cNvSpPr>
              <p:nvPr/>
            </p:nvSpPr>
            <p:spPr bwMode="auto">
              <a:xfrm>
                <a:off x="4780" y="3581"/>
                <a:ext cx="281" cy="446"/>
              </a:xfrm>
              <a:custGeom>
                <a:avLst/>
                <a:gdLst>
                  <a:gd name="T0" fmla="*/ 9 w 562"/>
                  <a:gd name="T1" fmla="*/ 3 h 892"/>
                  <a:gd name="T2" fmla="*/ 6 w 562"/>
                  <a:gd name="T3" fmla="*/ 0 h 892"/>
                  <a:gd name="T4" fmla="*/ 3 w 562"/>
                  <a:gd name="T5" fmla="*/ 2 h 892"/>
                  <a:gd name="T6" fmla="*/ 2 w 562"/>
                  <a:gd name="T7" fmla="*/ 5 h 892"/>
                  <a:gd name="T8" fmla="*/ 5 w 562"/>
                  <a:gd name="T9" fmla="*/ 7 h 892"/>
                  <a:gd name="T10" fmla="*/ 5 w 562"/>
                  <a:gd name="T11" fmla="*/ 9 h 892"/>
                  <a:gd name="T12" fmla="*/ 7 w 562"/>
                  <a:gd name="T13" fmla="*/ 12 h 892"/>
                  <a:gd name="T14" fmla="*/ 9 w 562"/>
                  <a:gd name="T15" fmla="*/ 13 h 892"/>
                  <a:gd name="T16" fmla="*/ 5 w 562"/>
                  <a:gd name="T17" fmla="*/ 13 h 892"/>
                  <a:gd name="T18" fmla="*/ 0 w 562"/>
                  <a:gd name="T19" fmla="*/ 14 h 892"/>
                  <a:gd name="T20" fmla="*/ 2 w 562"/>
                  <a:gd name="T21" fmla="*/ 17 h 892"/>
                  <a:gd name="T22" fmla="*/ 4 w 562"/>
                  <a:gd name="T23" fmla="*/ 19 h 892"/>
                  <a:gd name="T24" fmla="*/ 5 w 562"/>
                  <a:gd name="T25" fmla="*/ 19 h 892"/>
                  <a:gd name="T26" fmla="*/ 6 w 562"/>
                  <a:gd name="T27" fmla="*/ 20 h 892"/>
                  <a:gd name="T28" fmla="*/ 5 w 562"/>
                  <a:gd name="T29" fmla="*/ 23 h 892"/>
                  <a:gd name="T30" fmla="*/ 5 w 562"/>
                  <a:gd name="T31" fmla="*/ 25 h 892"/>
                  <a:gd name="T32" fmla="*/ 9 w 562"/>
                  <a:gd name="T33" fmla="*/ 28 h 892"/>
                  <a:gd name="T34" fmla="*/ 10 w 562"/>
                  <a:gd name="T35" fmla="*/ 22 h 892"/>
                  <a:gd name="T36" fmla="*/ 12 w 562"/>
                  <a:gd name="T37" fmla="*/ 18 h 892"/>
                  <a:gd name="T38" fmla="*/ 14 w 562"/>
                  <a:gd name="T39" fmla="*/ 14 h 892"/>
                  <a:gd name="T40" fmla="*/ 15 w 562"/>
                  <a:gd name="T41" fmla="*/ 12 h 892"/>
                  <a:gd name="T42" fmla="*/ 18 w 562"/>
                  <a:gd name="T43" fmla="*/ 10 h 892"/>
                  <a:gd name="T44" fmla="*/ 15 w 562"/>
                  <a:gd name="T45" fmla="*/ 6 h 892"/>
                  <a:gd name="T46" fmla="*/ 12 w 562"/>
                  <a:gd name="T47" fmla="*/ 2 h 892"/>
                  <a:gd name="T48" fmla="*/ 11 w 562"/>
                  <a:gd name="T49" fmla="*/ 3 h 892"/>
                  <a:gd name="T50" fmla="*/ 9 w 562"/>
                  <a:gd name="T51" fmla="*/ 2 h 892"/>
                  <a:gd name="T52" fmla="*/ 9 w 562"/>
                  <a:gd name="T53" fmla="*/ 3 h 892"/>
                  <a:gd name="T54" fmla="*/ 9 w 562"/>
                  <a:gd name="T55" fmla="*/ 3 h 89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62"/>
                  <a:gd name="T85" fmla="*/ 0 h 892"/>
                  <a:gd name="T86" fmla="*/ 562 w 562"/>
                  <a:gd name="T87" fmla="*/ 892 h 89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62" h="892">
                    <a:moveTo>
                      <a:pt x="292" y="97"/>
                    </a:moveTo>
                    <a:lnTo>
                      <a:pt x="198" y="0"/>
                    </a:lnTo>
                    <a:lnTo>
                      <a:pt x="109" y="63"/>
                    </a:lnTo>
                    <a:lnTo>
                      <a:pt x="70" y="152"/>
                    </a:lnTo>
                    <a:lnTo>
                      <a:pt x="164" y="207"/>
                    </a:lnTo>
                    <a:lnTo>
                      <a:pt x="164" y="269"/>
                    </a:lnTo>
                    <a:lnTo>
                      <a:pt x="253" y="359"/>
                    </a:lnTo>
                    <a:lnTo>
                      <a:pt x="284" y="414"/>
                    </a:lnTo>
                    <a:lnTo>
                      <a:pt x="170" y="392"/>
                    </a:lnTo>
                    <a:lnTo>
                      <a:pt x="0" y="473"/>
                    </a:lnTo>
                    <a:lnTo>
                      <a:pt x="84" y="528"/>
                    </a:lnTo>
                    <a:lnTo>
                      <a:pt x="131" y="578"/>
                    </a:lnTo>
                    <a:lnTo>
                      <a:pt x="185" y="591"/>
                    </a:lnTo>
                    <a:lnTo>
                      <a:pt x="201" y="635"/>
                    </a:lnTo>
                    <a:lnTo>
                      <a:pt x="191" y="711"/>
                    </a:lnTo>
                    <a:lnTo>
                      <a:pt x="191" y="790"/>
                    </a:lnTo>
                    <a:lnTo>
                      <a:pt x="264" y="892"/>
                    </a:lnTo>
                    <a:lnTo>
                      <a:pt x="324" y="682"/>
                    </a:lnTo>
                    <a:lnTo>
                      <a:pt x="384" y="567"/>
                    </a:lnTo>
                    <a:lnTo>
                      <a:pt x="452" y="440"/>
                    </a:lnTo>
                    <a:lnTo>
                      <a:pt x="506" y="359"/>
                    </a:lnTo>
                    <a:lnTo>
                      <a:pt x="562" y="296"/>
                    </a:lnTo>
                    <a:lnTo>
                      <a:pt x="486" y="188"/>
                    </a:lnTo>
                    <a:lnTo>
                      <a:pt x="412" y="60"/>
                    </a:lnTo>
                    <a:lnTo>
                      <a:pt x="361" y="76"/>
                    </a:lnTo>
                    <a:lnTo>
                      <a:pt x="295" y="60"/>
                    </a:lnTo>
                    <a:lnTo>
                      <a:pt x="292" y="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48" name="Freeform 18">
                <a:extLst>
                  <a:ext uri="{FF2B5EF4-FFF2-40B4-BE49-F238E27FC236}">
                    <a16:creationId xmlns:a16="http://schemas.microsoft.com/office/drawing/2014/main" id="{1881B81F-07B1-4C45-A9C4-A0616CE28C01}"/>
                  </a:ext>
                </a:extLst>
              </p:cNvPr>
              <p:cNvSpPr>
                <a:spLocks/>
              </p:cNvSpPr>
              <p:nvPr/>
            </p:nvSpPr>
            <p:spPr bwMode="auto">
              <a:xfrm>
                <a:off x="4502" y="3249"/>
                <a:ext cx="776" cy="585"/>
              </a:xfrm>
              <a:custGeom>
                <a:avLst/>
                <a:gdLst>
                  <a:gd name="T0" fmla="*/ 49 w 1551"/>
                  <a:gd name="T1" fmla="*/ 12 h 1169"/>
                  <a:gd name="T2" fmla="*/ 43 w 1551"/>
                  <a:gd name="T3" fmla="*/ 9 h 1169"/>
                  <a:gd name="T4" fmla="*/ 39 w 1551"/>
                  <a:gd name="T5" fmla="*/ 6 h 1169"/>
                  <a:gd name="T6" fmla="*/ 34 w 1551"/>
                  <a:gd name="T7" fmla="*/ 4 h 1169"/>
                  <a:gd name="T8" fmla="*/ 27 w 1551"/>
                  <a:gd name="T9" fmla="*/ 2 h 1169"/>
                  <a:gd name="T10" fmla="*/ 21 w 1551"/>
                  <a:gd name="T11" fmla="*/ 1 h 1169"/>
                  <a:gd name="T12" fmla="*/ 17 w 1551"/>
                  <a:gd name="T13" fmla="*/ 1 h 1169"/>
                  <a:gd name="T14" fmla="*/ 16 w 1551"/>
                  <a:gd name="T15" fmla="*/ 0 h 1169"/>
                  <a:gd name="T16" fmla="*/ 14 w 1551"/>
                  <a:gd name="T17" fmla="*/ 0 h 1169"/>
                  <a:gd name="T18" fmla="*/ 12 w 1551"/>
                  <a:gd name="T19" fmla="*/ 1 h 1169"/>
                  <a:gd name="T20" fmla="*/ 10 w 1551"/>
                  <a:gd name="T21" fmla="*/ 2 h 1169"/>
                  <a:gd name="T22" fmla="*/ 9 w 1551"/>
                  <a:gd name="T23" fmla="*/ 4 h 1169"/>
                  <a:gd name="T24" fmla="*/ 8 w 1551"/>
                  <a:gd name="T25" fmla="*/ 6 h 1169"/>
                  <a:gd name="T26" fmla="*/ 9 w 1551"/>
                  <a:gd name="T27" fmla="*/ 8 h 1169"/>
                  <a:gd name="T28" fmla="*/ 11 w 1551"/>
                  <a:gd name="T29" fmla="*/ 12 h 1169"/>
                  <a:gd name="T30" fmla="*/ 12 w 1551"/>
                  <a:gd name="T31" fmla="*/ 13 h 1169"/>
                  <a:gd name="T32" fmla="*/ 8 w 1551"/>
                  <a:gd name="T33" fmla="*/ 13 h 1169"/>
                  <a:gd name="T34" fmla="*/ 4 w 1551"/>
                  <a:gd name="T35" fmla="*/ 14 h 1169"/>
                  <a:gd name="T36" fmla="*/ 3 w 1551"/>
                  <a:gd name="T37" fmla="*/ 15 h 1169"/>
                  <a:gd name="T38" fmla="*/ 1 w 1551"/>
                  <a:gd name="T39" fmla="*/ 18 h 1169"/>
                  <a:gd name="T40" fmla="*/ 0 w 1551"/>
                  <a:gd name="T41" fmla="*/ 19 h 1169"/>
                  <a:gd name="T42" fmla="*/ 1 w 1551"/>
                  <a:gd name="T43" fmla="*/ 20 h 1169"/>
                  <a:gd name="T44" fmla="*/ 3 w 1551"/>
                  <a:gd name="T45" fmla="*/ 24 h 1169"/>
                  <a:gd name="T46" fmla="*/ 4 w 1551"/>
                  <a:gd name="T47" fmla="*/ 26 h 1169"/>
                  <a:gd name="T48" fmla="*/ 6 w 1551"/>
                  <a:gd name="T49" fmla="*/ 28 h 1169"/>
                  <a:gd name="T50" fmla="*/ 10 w 1551"/>
                  <a:gd name="T51" fmla="*/ 32 h 1169"/>
                  <a:gd name="T52" fmla="*/ 14 w 1551"/>
                  <a:gd name="T53" fmla="*/ 36 h 1169"/>
                  <a:gd name="T54" fmla="*/ 16 w 1551"/>
                  <a:gd name="T55" fmla="*/ 37 h 1169"/>
                  <a:gd name="T56" fmla="*/ 18 w 1551"/>
                  <a:gd name="T57" fmla="*/ 36 h 1169"/>
                  <a:gd name="T58" fmla="*/ 19 w 1551"/>
                  <a:gd name="T59" fmla="*/ 35 h 1169"/>
                  <a:gd name="T60" fmla="*/ 23 w 1551"/>
                  <a:gd name="T61" fmla="*/ 34 h 1169"/>
                  <a:gd name="T62" fmla="*/ 24 w 1551"/>
                  <a:gd name="T63" fmla="*/ 33 h 1169"/>
                  <a:gd name="T64" fmla="*/ 15 w 1551"/>
                  <a:gd name="T65" fmla="*/ 22 h 1169"/>
                  <a:gd name="T66" fmla="*/ 16 w 1551"/>
                  <a:gd name="T67" fmla="*/ 22 h 1169"/>
                  <a:gd name="T68" fmla="*/ 19 w 1551"/>
                  <a:gd name="T69" fmla="*/ 26 h 1169"/>
                  <a:gd name="T70" fmla="*/ 22 w 1551"/>
                  <a:gd name="T71" fmla="*/ 22 h 1169"/>
                  <a:gd name="T72" fmla="*/ 29 w 1551"/>
                  <a:gd name="T73" fmla="*/ 19 h 1169"/>
                  <a:gd name="T74" fmla="*/ 30 w 1551"/>
                  <a:gd name="T75" fmla="*/ 21 h 1169"/>
                  <a:gd name="T76" fmla="*/ 41 w 1551"/>
                  <a:gd name="T77" fmla="*/ 25 h 1169"/>
                  <a:gd name="T78" fmla="*/ 47 w 1551"/>
                  <a:gd name="T79" fmla="*/ 20 h 1169"/>
                  <a:gd name="T80" fmla="*/ 49 w 1551"/>
                  <a:gd name="T81" fmla="*/ 14 h 1169"/>
                  <a:gd name="T82" fmla="*/ 49 w 1551"/>
                  <a:gd name="T83" fmla="*/ 12 h 1169"/>
                  <a:gd name="T84" fmla="*/ 49 w 1551"/>
                  <a:gd name="T85" fmla="*/ 12 h 11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51"/>
                  <a:gd name="T130" fmla="*/ 0 h 1169"/>
                  <a:gd name="T131" fmla="*/ 1551 w 1551"/>
                  <a:gd name="T132" fmla="*/ 1169 h 11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51" h="1169">
                    <a:moveTo>
                      <a:pt x="1551" y="371"/>
                    </a:moveTo>
                    <a:lnTo>
                      <a:pt x="1365" y="264"/>
                    </a:lnTo>
                    <a:lnTo>
                      <a:pt x="1238" y="184"/>
                    </a:lnTo>
                    <a:lnTo>
                      <a:pt x="1065" y="120"/>
                    </a:lnTo>
                    <a:lnTo>
                      <a:pt x="840" y="61"/>
                    </a:lnTo>
                    <a:lnTo>
                      <a:pt x="658" y="30"/>
                    </a:lnTo>
                    <a:lnTo>
                      <a:pt x="538" y="16"/>
                    </a:lnTo>
                    <a:lnTo>
                      <a:pt x="486" y="0"/>
                    </a:lnTo>
                    <a:lnTo>
                      <a:pt x="422" y="0"/>
                    </a:lnTo>
                    <a:lnTo>
                      <a:pt x="368" y="22"/>
                    </a:lnTo>
                    <a:lnTo>
                      <a:pt x="320" y="47"/>
                    </a:lnTo>
                    <a:lnTo>
                      <a:pt x="273" y="115"/>
                    </a:lnTo>
                    <a:lnTo>
                      <a:pt x="253" y="179"/>
                    </a:lnTo>
                    <a:lnTo>
                      <a:pt x="268" y="251"/>
                    </a:lnTo>
                    <a:lnTo>
                      <a:pt x="334" y="359"/>
                    </a:lnTo>
                    <a:lnTo>
                      <a:pt x="354" y="395"/>
                    </a:lnTo>
                    <a:lnTo>
                      <a:pt x="248" y="409"/>
                    </a:lnTo>
                    <a:lnTo>
                      <a:pt x="128" y="426"/>
                    </a:lnTo>
                    <a:lnTo>
                      <a:pt x="81" y="466"/>
                    </a:lnTo>
                    <a:lnTo>
                      <a:pt x="28" y="565"/>
                    </a:lnTo>
                    <a:lnTo>
                      <a:pt x="0" y="605"/>
                    </a:lnTo>
                    <a:lnTo>
                      <a:pt x="7" y="639"/>
                    </a:lnTo>
                    <a:lnTo>
                      <a:pt x="65" y="764"/>
                    </a:lnTo>
                    <a:lnTo>
                      <a:pt x="114" y="829"/>
                    </a:lnTo>
                    <a:lnTo>
                      <a:pt x="179" y="884"/>
                    </a:lnTo>
                    <a:lnTo>
                      <a:pt x="298" y="1002"/>
                    </a:lnTo>
                    <a:lnTo>
                      <a:pt x="428" y="1121"/>
                    </a:lnTo>
                    <a:lnTo>
                      <a:pt x="493" y="1169"/>
                    </a:lnTo>
                    <a:lnTo>
                      <a:pt x="550" y="1145"/>
                    </a:lnTo>
                    <a:lnTo>
                      <a:pt x="608" y="1103"/>
                    </a:lnTo>
                    <a:lnTo>
                      <a:pt x="728" y="1059"/>
                    </a:lnTo>
                    <a:lnTo>
                      <a:pt x="765" y="1041"/>
                    </a:lnTo>
                    <a:lnTo>
                      <a:pt x="451" y="701"/>
                    </a:lnTo>
                    <a:lnTo>
                      <a:pt x="499" y="698"/>
                    </a:lnTo>
                    <a:lnTo>
                      <a:pt x="579" y="823"/>
                    </a:lnTo>
                    <a:lnTo>
                      <a:pt x="704" y="673"/>
                    </a:lnTo>
                    <a:lnTo>
                      <a:pt x="919" y="591"/>
                    </a:lnTo>
                    <a:lnTo>
                      <a:pt x="934" y="654"/>
                    </a:lnTo>
                    <a:lnTo>
                      <a:pt x="1292" y="787"/>
                    </a:lnTo>
                    <a:lnTo>
                      <a:pt x="1494" y="614"/>
                    </a:lnTo>
                    <a:lnTo>
                      <a:pt x="1548" y="418"/>
                    </a:lnTo>
                    <a:lnTo>
                      <a:pt x="1551" y="371"/>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49" name="Freeform 19">
                <a:extLst>
                  <a:ext uri="{FF2B5EF4-FFF2-40B4-BE49-F238E27FC236}">
                    <a16:creationId xmlns:a16="http://schemas.microsoft.com/office/drawing/2014/main" id="{6699EABA-318D-4938-B6CD-73AE11392C54}"/>
                  </a:ext>
                </a:extLst>
              </p:cNvPr>
              <p:cNvSpPr>
                <a:spLocks/>
              </p:cNvSpPr>
              <p:nvPr/>
            </p:nvSpPr>
            <p:spPr bwMode="auto">
              <a:xfrm>
                <a:off x="4659" y="2903"/>
                <a:ext cx="217" cy="228"/>
              </a:xfrm>
              <a:custGeom>
                <a:avLst/>
                <a:gdLst>
                  <a:gd name="T0" fmla="*/ 1 w 436"/>
                  <a:gd name="T1" fmla="*/ 0 h 457"/>
                  <a:gd name="T2" fmla="*/ 0 w 436"/>
                  <a:gd name="T3" fmla="*/ 1 h 457"/>
                  <a:gd name="T4" fmla="*/ 2 w 436"/>
                  <a:gd name="T5" fmla="*/ 3 h 457"/>
                  <a:gd name="T6" fmla="*/ 6 w 436"/>
                  <a:gd name="T7" fmla="*/ 8 h 457"/>
                  <a:gd name="T8" fmla="*/ 6 w 436"/>
                  <a:gd name="T9" fmla="*/ 12 h 457"/>
                  <a:gd name="T10" fmla="*/ 7 w 436"/>
                  <a:gd name="T11" fmla="*/ 14 h 457"/>
                  <a:gd name="T12" fmla="*/ 9 w 436"/>
                  <a:gd name="T13" fmla="*/ 13 h 457"/>
                  <a:gd name="T14" fmla="*/ 12 w 436"/>
                  <a:gd name="T15" fmla="*/ 12 h 457"/>
                  <a:gd name="T16" fmla="*/ 11 w 436"/>
                  <a:gd name="T17" fmla="*/ 6 h 457"/>
                  <a:gd name="T18" fmla="*/ 13 w 436"/>
                  <a:gd name="T19" fmla="*/ 4 h 457"/>
                  <a:gd name="T20" fmla="*/ 13 w 436"/>
                  <a:gd name="T21" fmla="*/ 4 h 457"/>
                  <a:gd name="T22" fmla="*/ 12 w 436"/>
                  <a:gd name="T23" fmla="*/ 4 h 457"/>
                  <a:gd name="T24" fmla="*/ 10 w 436"/>
                  <a:gd name="T25" fmla="*/ 4 h 457"/>
                  <a:gd name="T26" fmla="*/ 8 w 436"/>
                  <a:gd name="T27" fmla="*/ 6 h 457"/>
                  <a:gd name="T28" fmla="*/ 5 w 436"/>
                  <a:gd name="T29" fmla="*/ 3 h 457"/>
                  <a:gd name="T30" fmla="*/ 4 w 436"/>
                  <a:gd name="T31" fmla="*/ 2 h 457"/>
                  <a:gd name="T32" fmla="*/ 2 w 436"/>
                  <a:gd name="T33" fmla="*/ 1 h 457"/>
                  <a:gd name="T34" fmla="*/ 1 w 436"/>
                  <a:gd name="T35" fmla="*/ 0 h 457"/>
                  <a:gd name="T36" fmla="*/ 1 w 436"/>
                  <a:gd name="T37" fmla="*/ 0 h 45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6"/>
                  <a:gd name="T58" fmla="*/ 0 h 457"/>
                  <a:gd name="T59" fmla="*/ 436 w 436"/>
                  <a:gd name="T60" fmla="*/ 457 h 45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6" h="457">
                    <a:moveTo>
                      <a:pt x="60" y="0"/>
                    </a:moveTo>
                    <a:lnTo>
                      <a:pt x="0" y="63"/>
                    </a:lnTo>
                    <a:lnTo>
                      <a:pt x="94" y="110"/>
                    </a:lnTo>
                    <a:lnTo>
                      <a:pt x="199" y="279"/>
                    </a:lnTo>
                    <a:lnTo>
                      <a:pt x="216" y="400"/>
                    </a:lnTo>
                    <a:lnTo>
                      <a:pt x="237" y="457"/>
                    </a:lnTo>
                    <a:lnTo>
                      <a:pt x="293" y="426"/>
                    </a:lnTo>
                    <a:lnTo>
                      <a:pt x="391" y="385"/>
                    </a:lnTo>
                    <a:lnTo>
                      <a:pt x="384" y="193"/>
                    </a:lnTo>
                    <a:lnTo>
                      <a:pt x="436" y="151"/>
                    </a:lnTo>
                    <a:lnTo>
                      <a:pt x="436" y="130"/>
                    </a:lnTo>
                    <a:lnTo>
                      <a:pt x="399" y="149"/>
                    </a:lnTo>
                    <a:lnTo>
                      <a:pt x="348" y="149"/>
                    </a:lnTo>
                    <a:lnTo>
                      <a:pt x="258" y="214"/>
                    </a:lnTo>
                    <a:lnTo>
                      <a:pt x="183" y="113"/>
                    </a:lnTo>
                    <a:lnTo>
                      <a:pt x="135" y="76"/>
                    </a:lnTo>
                    <a:lnTo>
                      <a:pt x="94" y="55"/>
                    </a:lnTo>
                    <a:lnTo>
                      <a:pt x="60" y="0"/>
                    </a:lnTo>
                    <a:close/>
                  </a:path>
                </a:pathLst>
              </a:custGeom>
              <a:solidFill>
                <a:srgbClr val="00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0" name="Freeform 20">
                <a:extLst>
                  <a:ext uri="{FF2B5EF4-FFF2-40B4-BE49-F238E27FC236}">
                    <a16:creationId xmlns:a16="http://schemas.microsoft.com/office/drawing/2014/main" id="{98DEA898-0D84-41CD-B6C5-067972320158}"/>
                  </a:ext>
                </a:extLst>
              </p:cNvPr>
              <p:cNvSpPr>
                <a:spLocks/>
              </p:cNvSpPr>
              <p:nvPr/>
            </p:nvSpPr>
            <p:spPr bwMode="auto">
              <a:xfrm>
                <a:off x="4314" y="2662"/>
                <a:ext cx="1152" cy="777"/>
              </a:xfrm>
              <a:custGeom>
                <a:avLst/>
                <a:gdLst>
                  <a:gd name="T0" fmla="*/ 4 w 2303"/>
                  <a:gd name="T1" fmla="*/ 6 h 1555"/>
                  <a:gd name="T2" fmla="*/ 8 w 2303"/>
                  <a:gd name="T3" fmla="*/ 4 h 1555"/>
                  <a:gd name="T4" fmla="*/ 9 w 2303"/>
                  <a:gd name="T5" fmla="*/ 4 h 1555"/>
                  <a:gd name="T6" fmla="*/ 10 w 2303"/>
                  <a:gd name="T7" fmla="*/ 9 h 1555"/>
                  <a:gd name="T8" fmla="*/ 12 w 2303"/>
                  <a:gd name="T9" fmla="*/ 15 h 1555"/>
                  <a:gd name="T10" fmla="*/ 16 w 2303"/>
                  <a:gd name="T11" fmla="*/ 16 h 1555"/>
                  <a:gd name="T12" fmla="*/ 20 w 2303"/>
                  <a:gd name="T13" fmla="*/ 16 h 1555"/>
                  <a:gd name="T14" fmla="*/ 22 w 2303"/>
                  <a:gd name="T15" fmla="*/ 16 h 1555"/>
                  <a:gd name="T16" fmla="*/ 28 w 2303"/>
                  <a:gd name="T17" fmla="*/ 23 h 1555"/>
                  <a:gd name="T18" fmla="*/ 29 w 2303"/>
                  <a:gd name="T19" fmla="*/ 29 h 1555"/>
                  <a:gd name="T20" fmla="*/ 34 w 2303"/>
                  <a:gd name="T21" fmla="*/ 23 h 1555"/>
                  <a:gd name="T22" fmla="*/ 35 w 2303"/>
                  <a:gd name="T23" fmla="*/ 20 h 1555"/>
                  <a:gd name="T24" fmla="*/ 41 w 2303"/>
                  <a:gd name="T25" fmla="*/ 13 h 1555"/>
                  <a:gd name="T26" fmla="*/ 43 w 2303"/>
                  <a:gd name="T27" fmla="*/ 7 h 1555"/>
                  <a:gd name="T28" fmla="*/ 43 w 2303"/>
                  <a:gd name="T29" fmla="*/ 6 h 1555"/>
                  <a:gd name="T30" fmla="*/ 47 w 2303"/>
                  <a:gd name="T31" fmla="*/ 8 h 1555"/>
                  <a:gd name="T32" fmla="*/ 51 w 2303"/>
                  <a:gd name="T33" fmla="*/ 8 h 1555"/>
                  <a:gd name="T34" fmla="*/ 54 w 2303"/>
                  <a:gd name="T35" fmla="*/ 8 h 1555"/>
                  <a:gd name="T36" fmla="*/ 59 w 2303"/>
                  <a:gd name="T37" fmla="*/ 6 h 1555"/>
                  <a:gd name="T38" fmla="*/ 62 w 2303"/>
                  <a:gd name="T39" fmla="*/ 4 h 1555"/>
                  <a:gd name="T40" fmla="*/ 66 w 2303"/>
                  <a:gd name="T41" fmla="*/ 1 h 1555"/>
                  <a:gd name="T42" fmla="*/ 72 w 2303"/>
                  <a:gd name="T43" fmla="*/ 0 h 1555"/>
                  <a:gd name="T44" fmla="*/ 72 w 2303"/>
                  <a:gd name="T45" fmla="*/ 2 h 1555"/>
                  <a:gd name="T46" fmla="*/ 62 w 2303"/>
                  <a:gd name="T47" fmla="*/ 20 h 1555"/>
                  <a:gd name="T48" fmla="*/ 55 w 2303"/>
                  <a:gd name="T49" fmla="*/ 24 h 1555"/>
                  <a:gd name="T50" fmla="*/ 58 w 2303"/>
                  <a:gd name="T51" fmla="*/ 31 h 1555"/>
                  <a:gd name="T52" fmla="*/ 60 w 2303"/>
                  <a:gd name="T53" fmla="*/ 35 h 1555"/>
                  <a:gd name="T54" fmla="*/ 62 w 2303"/>
                  <a:gd name="T55" fmla="*/ 40 h 1555"/>
                  <a:gd name="T56" fmla="*/ 62 w 2303"/>
                  <a:gd name="T57" fmla="*/ 43 h 1555"/>
                  <a:gd name="T58" fmla="*/ 58 w 2303"/>
                  <a:gd name="T59" fmla="*/ 46 h 1555"/>
                  <a:gd name="T60" fmla="*/ 49 w 2303"/>
                  <a:gd name="T61" fmla="*/ 42 h 1555"/>
                  <a:gd name="T62" fmla="*/ 38 w 2303"/>
                  <a:gd name="T63" fmla="*/ 38 h 1555"/>
                  <a:gd name="T64" fmla="*/ 27 w 2303"/>
                  <a:gd name="T65" fmla="*/ 36 h 1555"/>
                  <a:gd name="T66" fmla="*/ 26 w 2303"/>
                  <a:gd name="T67" fmla="*/ 32 h 1555"/>
                  <a:gd name="T68" fmla="*/ 21 w 2303"/>
                  <a:gd name="T69" fmla="*/ 30 h 1555"/>
                  <a:gd name="T70" fmla="*/ 11 w 2303"/>
                  <a:gd name="T71" fmla="*/ 26 h 1555"/>
                  <a:gd name="T72" fmla="*/ 7 w 2303"/>
                  <a:gd name="T73" fmla="*/ 23 h 1555"/>
                  <a:gd name="T74" fmla="*/ 6 w 2303"/>
                  <a:gd name="T75" fmla="*/ 20 h 1555"/>
                  <a:gd name="T76" fmla="*/ 3 w 2303"/>
                  <a:gd name="T77" fmla="*/ 14 h 1555"/>
                  <a:gd name="T78" fmla="*/ 3 w 2303"/>
                  <a:gd name="T79" fmla="*/ 11 h 1555"/>
                  <a:gd name="T80" fmla="*/ 0 w 2303"/>
                  <a:gd name="T81" fmla="*/ 8 h 1555"/>
                  <a:gd name="T82" fmla="*/ 2 w 2303"/>
                  <a:gd name="T83" fmla="*/ 7 h 1555"/>
                  <a:gd name="T84" fmla="*/ 2 w 2303"/>
                  <a:gd name="T85" fmla="*/ 5 h 15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03"/>
                  <a:gd name="T130" fmla="*/ 0 h 1555"/>
                  <a:gd name="T131" fmla="*/ 2303 w 2303"/>
                  <a:gd name="T132" fmla="*/ 1555 h 15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03" h="1555">
                    <a:moveTo>
                      <a:pt x="46" y="187"/>
                    </a:moveTo>
                    <a:lnTo>
                      <a:pt x="115" y="203"/>
                    </a:lnTo>
                    <a:lnTo>
                      <a:pt x="166" y="188"/>
                    </a:lnTo>
                    <a:lnTo>
                      <a:pt x="229" y="159"/>
                    </a:lnTo>
                    <a:lnTo>
                      <a:pt x="255" y="119"/>
                    </a:lnTo>
                    <a:lnTo>
                      <a:pt x="281" y="144"/>
                    </a:lnTo>
                    <a:lnTo>
                      <a:pt x="287" y="251"/>
                    </a:lnTo>
                    <a:lnTo>
                      <a:pt x="307" y="298"/>
                    </a:lnTo>
                    <a:lnTo>
                      <a:pt x="328" y="357"/>
                    </a:lnTo>
                    <a:lnTo>
                      <a:pt x="380" y="483"/>
                    </a:lnTo>
                    <a:lnTo>
                      <a:pt x="433" y="504"/>
                    </a:lnTo>
                    <a:lnTo>
                      <a:pt x="495" y="525"/>
                    </a:lnTo>
                    <a:lnTo>
                      <a:pt x="548" y="527"/>
                    </a:lnTo>
                    <a:lnTo>
                      <a:pt x="624" y="527"/>
                    </a:lnTo>
                    <a:lnTo>
                      <a:pt x="666" y="535"/>
                    </a:lnTo>
                    <a:lnTo>
                      <a:pt x="692" y="540"/>
                    </a:lnTo>
                    <a:lnTo>
                      <a:pt x="780" y="596"/>
                    </a:lnTo>
                    <a:lnTo>
                      <a:pt x="887" y="760"/>
                    </a:lnTo>
                    <a:lnTo>
                      <a:pt x="909" y="893"/>
                    </a:lnTo>
                    <a:lnTo>
                      <a:pt x="922" y="937"/>
                    </a:lnTo>
                    <a:lnTo>
                      <a:pt x="1068" y="872"/>
                    </a:lnTo>
                    <a:lnTo>
                      <a:pt x="1073" y="742"/>
                    </a:lnTo>
                    <a:lnTo>
                      <a:pt x="1070" y="679"/>
                    </a:lnTo>
                    <a:lnTo>
                      <a:pt x="1109" y="643"/>
                    </a:lnTo>
                    <a:lnTo>
                      <a:pt x="1193" y="545"/>
                    </a:lnTo>
                    <a:lnTo>
                      <a:pt x="1290" y="423"/>
                    </a:lnTo>
                    <a:lnTo>
                      <a:pt x="1383" y="315"/>
                    </a:lnTo>
                    <a:lnTo>
                      <a:pt x="1347" y="255"/>
                    </a:lnTo>
                    <a:lnTo>
                      <a:pt x="1323" y="219"/>
                    </a:lnTo>
                    <a:lnTo>
                      <a:pt x="1355" y="219"/>
                    </a:lnTo>
                    <a:lnTo>
                      <a:pt x="1420" y="242"/>
                    </a:lnTo>
                    <a:lnTo>
                      <a:pt x="1499" y="261"/>
                    </a:lnTo>
                    <a:lnTo>
                      <a:pt x="1567" y="261"/>
                    </a:lnTo>
                    <a:lnTo>
                      <a:pt x="1611" y="269"/>
                    </a:lnTo>
                    <a:lnTo>
                      <a:pt x="1689" y="271"/>
                    </a:lnTo>
                    <a:lnTo>
                      <a:pt x="1718" y="285"/>
                    </a:lnTo>
                    <a:lnTo>
                      <a:pt x="1830" y="259"/>
                    </a:lnTo>
                    <a:lnTo>
                      <a:pt x="1869" y="209"/>
                    </a:lnTo>
                    <a:lnTo>
                      <a:pt x="1947" y="175"/>
                    </a:lnTo>
                    <a:lnTo>
                      <a:pt x="1966" y="135"/>
                    </a:lnTo>
                    <a:lnTo>
                      <a:pt x="2002" y="18"/>
                    </a:lnTo>
                    <a:lnTo>
                      <a:pt x="2097" y="34"/>
                    </a:lnTo>
                    <a:lnTo>
                      <a:pt x="2172" y="42"/>
                    </a:lnTo>
                    <a:lnTo>
                      <a:pt x="2279" y="0"/>
                    </a:lnTo>
                    <a:lnTo>
                      <a:pt x="2303" y="28"/>
                    </a:lnTo>
                    <a:lnTo>
                      <a:pt x="2292" y="72"/>
                    </a:lnTo>
                    <a:lnTo>
                      <a:pt x="2227" y="358"/>
                    </a:lnTo>
                    <a:lnTo>
                      <a:pt x="1981" y="642"/>
                    </a:lnTo>
                    <a:lnTo>
                      <a:pt x="1775" y="726"/>
                    </a:lnTo>
                    <a:lnTo>
                      <a:pt x="1759" y="792"/>
                    </a:lnTo>
                    <a:lnTo>
                      <a:pt x="1810" y="911"/>
                    </a:lnTo>
                    <a:lnTo>
                      <a:pt x="1836" y="992"/>
                    </a:lnTo>
                    <a:lnTo>
                      <a:pt x="1848" y="1053"/>
                    </a:lnTo>
                    <a:lnTo>
                      <a:pt x="1896" y="1124"/>
                    </a:lnTo>
                    <a:lnTo>
                      <a:pt x="1945" y="1235"/>
                    </a:lnTo>
                    <a:lnTo>
                      <a:pt x="1961" y="1309"/>
                    </a:lnTo>
                    <a:lnTo>
                      <a:pt x="1974" y="1363"/>
                    </a:lnTo>
                    <a:lnTo>
                      <a:pt x="1961" y="1397"/>
                    </a:lnTo>
                    <a:lnTo>
                      <a:pt x="1974" y="1555"/>
                    </a:lnTo>
                    <a:lnTo>
                      <a:pt x="1848" y="1499"/>
                    </a:lnTo>
                    <a:lnTo>
                      <a:pt x="1663" y="1406"/>
                    </a:lnTo>
                    <a:lnTo>
                      <a:pt x="1561" y="1350"/>
                    </a:lnTo>
                    <a:lnTo>
                      <a:pt x="1360" y="1273"/>
                    </a:lnTo>
                    <a:lnTo>
                      <a:pt x="1209" y="1239"/>
                    </a:lnTo>
                    <a:lnTo>
                      <a:pt x="1078" y="1212"/>
                    </a:lnTo>
                    <a:lnTo>
                      <a:pt x="862" y="1178"/>
                    </a:lnTo>
                    <a:lnTo>
                      <a:pt x="858" y="1116"/>
                    </a:lnTo>
                    <a:lnTo>
                      <a:pt x="809" y="1037"/>
                    </a:lnTo>
                    <a:lnTo>
                      <a:pt x="757" y="1001"/>
                    </a:lnTo>
                    <a:lnTo>
                      <a:pt x="655" y="983"/>
                    </a:lnTo>
                    <a:lnTo>
                      <a:pt x="506" y="922"/>
                    </a:lnTo>
                    <a:lnTo>
                      <a:pt x="339" y="834"/>
                    </a:lnTo>
                    <a:lnTo>
                      <a:pt x="286" y="822"/>
                    </a:lnTo>
                    <a:lnTo>
                      <a:pt x="221" y="739"/>
                    </a:lnTo>
                    <a:lnTo>
                      <a:pt x="190" y="715"/>
                    </a:lnTo>
                    <a:lnTo>
                      <a:pt x="167" y="653"/>
                    </a:lnTo>
                    <a:lnTo>
                      <a:pt x="124" y="557"/>
                    </a:lnTo>
                    <a:lnTo>
                      <a:pt x="91" y="464"/>
                    </a:lnTo>
                    <a:lnTo>
                      <a:pt x="73" y="420"/>
                    </a:lnTo>
                    <a:lnTo>
                      <a:pt x="73" y="370"/>
                    </a:lnTo>
                    <a:lnTo>
                      <a:pt x="18" y="315"/>
                    </a:lnTo>
                    <a:lnTo>
                      <a:pt x="0" y="277"/>
                    </a:lnTo>
                    <a:lnTo>
                      <a:pt x="18" y="242"/>
                    </a:lnTo>
                    <a:lnTo>
                      <a:pt x="44" y="224"/>
                    </a:lnTo>
                    <a:lnTo>
                      <a:pt x="46" y="187"/>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1" name="Freeform 21">
                <a:extLst>
                  <a:ext uri="{FF2B5EF4-FFF2-40B4-BE49-F238E27FC236}">
                    <a16:creationId xmlns:a16="http://schemas.microsoft.com/office/drawing/2014/main" id="{2C6C22B9-5F13-4FA0-85EA-43DF86DF141C}"/>
                  </a:ext>
                </a:extLst>
              </p:cNvPr>
              <p:cNvSpPr>
                <a:spLocks/>
              </p:cNvSpPr>
              <p:nvPr/>
            </p:nvSpPr>
            <p:spPr bwMode="auto">
              <a:xfrm>
                <a:off x="5281" y="2366"/>
                <a:ext cx="219" cy="316"/>
              </a:xfrm>
              <a:custGeom>
                <a:avLst/>
                <a:gdLst>
                  <a:gd name="T0" fmla="*/ 4 w 437"/>
                  <a:gd name="T1" fmla="*/ 7 h 632"/>
                  <a:gd name="T2" fmla="*/ 4 w 437"/>
                  <a:gd name="T3" fmla="*/ 6 h 632"/>
                  <a:gd name="T4" fmla="*/ 3 w 437"/>
                  <a:gd name="T5" fmla="*/ 5 h 632"/>
                  <a:gd name="T6" fmla="*/ 2 w 437"/>
                  <a:gd name="T7" fmla="*/ 3 h 632"/>
                  <a:gd name="T8" fmla="*/ 1 w 437"/>
                  <a:gd name="T9" fmla="*/ 3 h 632"/>
                  <a:gd name="T10" fmla="*/ 1 w 437"/>
                  <a:gd name="T11" fmla="*/ 3 h 632"/>
                  <a:gd name="T12" fmla="*/ 1 w 437"/>
                  <a:gd name="T13" fmla="*/ 5 h 632"/>
                  <a:gd name="T14" fmla="*/ 0 w 437"/>
                  <a:gd name="T15" fmla="*/ 5 h 632"/>
                  <a:gd name="T16" fmla="*/ 1 w 437"/>
                  <a:gd name="T17" fmla="*/ 9 h 632"/>
                  <a:gd name="T18" fmla="*/ 1 w 437"/>
                  <a:gd name="T19" fmla="*/ 10 h 632"/>
                  <a:gd name="T20" fmla="*/ 2 w 437"/>
                  <a:gd name="T21" fmla="*/ 10 h 632"/>
                  <a:gd name="T22" fmla="*/ 2 w 437"/>
                  <a:gd name="T23" fmla="*/ 12 h 632"/>
                  <a:gd name="T24" fmla="*/ 2 w 437"/>
                  <a:gd name="T25" fmla="*/ 13 h 632"/>
                  <a:gd name="T26" fmla="*/ 3 w 437"/>
                  <a:gd name="T27" fmla="*/ 13 h 632"/>
                  <a:gd name="T28" fmla="*/ 3 w 437"/>
                  <a:gd name="T29" fmla="*/ 14 h 632"/>
                  <a:gd name="T30" fmla="*/ 2 w 437"/>
                  <a:gd name="T31" fmla="*/ 15 h 632"/>
                  <a:gd name="T32" fmla="*/ 2 w 437"/>
                  <a:gd name="T33" fmla="*/ 17 h 632"/>
                  <a:gd name="T34" fmla="*/ 2 w 437"/>
                  <a:gd name="T35" fmla="*/ 19 h 632"/>
                  <a:gd name="T36" fmla="*/ 3 w 437"/>
                  <a:gd name="T37" fmla="*/ 19 h 632"/>
                  <a:gd name="T38" fmla="*/ 6 w 437"/>
                  <a:gd name="T39" fmla="*/ 20 h 632"/>
                  <a:gd name="T40" fmla="*/ 8 w 437"/>
                  <a:gd name="T41" fmla="*/ 20 h 632"/>
                  <a:gd name="T42" fmla="*/ 11 w 437"/>
                  <a:gd name="T43" fmla="*/ 19 h 632"/>
                  <a:gd name="T44" fmla="*/ 10 w 437"/>
                  <a:gd name="T45" fmla="*/ 17 h 632"/>
                  <a:gd name="T46" fmla="*/ 11 w 437"/>
                  <a:gd name="T47" fmla="*/ 13 h 632"/>
                  <a:gd name="T48" fmla="*/ 14 w 437"/>
                  <a:gd name="T49" fmla="*/ 10 h 632"/>
                  <a:gd name="T50" fmla="*/ 14 w 437"/>
                  <a:gd name="T51" fmla="*/ 10 h 632"/>
                  <a:gd name="T52" fmla="*/ 14 w 437"/>
                  <a:gd name="T53" fmla="*/ 9 h 632"/>
                  <a:gd name="T54" fmla="*/ 12 w 437"/>
                  <a:gd name="T55" fmla="*/ 9 h 632"/>
                  <a:gd name="T56" fmla="*/ 13 w 437"/>
                  <a:gd name="T57" fmla="*/ 9 h 632"/>
                  <a:gd name="T58" fmla="*/ 13 w 437"/>
                  <a:gd name="T59" fmla="*/ 7 h 632"/>
                  <a:gd name="T60" fmla="*/ 14 w 437"/>
                  <a:gd name="T61" fmla="*/ 5 h 632"/>
                  <a:gd name="T62" fmla="*/ 14 w 437"/>
                  <a:gd name="T63" fmla="*/ 5 h 632"/>
                  <a:gd name="T64" fmla="*/ 13 w 437"/>
                  <a:gd name="T65" fmla="*/ 3 h 632"/>
                  <a:gd name="T66" fmla="*/ 13 w 437"/>
                  <a:gd name="T67" fmla="*/ 1 h 632"/>
                  <a:gd name="T68" fmla="*/ 12 w 437"/>
                  <a:gd name="T69" fmla="*/ 1 h 632"/>
                  <a:gd name="T70" fmla="*/ 12 w 437"/>
                  <a:gd name="T71" fmla="*/ 1 h 632"/>
                  <a:gd name="T72" fmla="*/ 11 w 437"/>
                  <a:gd name="T73" fmla="*/ 1 h 632"/>
                  <a:gd name="T74" fmla="*/ 11 w 437"/>
                  <a:gd name="T75" fmla="*/ 2 h 632"/>
                  <a:gd name="T76" fmla="*/ 9 w 437"/>
                  <a:gd name="T77" fmla="*/ 5 h 632"/>
                  <a:gd name="T78" fmla="*/ 9 w 437"/>
                  <a:gd name="T79" fmla="*/ 5 h 632"/>
                  <a:gd name="T80" fmla="*/ 10 w 437"/>
                  <a:gd name="T81" fmla="*/ 1 h 632"/>
                  <a:gd name="T82" fmla="*/ 9 w 437"/>
                  <a:gd name="T83" fmla="*/ 0 h 632"/>
                  <a:gd name="T84" fmla="*/ 9 w 437"/>
                  <a:gd name="T85" fmla="*/ 0 h 632"/>
                  <a:gd name="T86" fmla="*/ 8 w 437"/>
                  <a:gd name="T87" fmla="*/ 1 h 632"/>
                  <a:gd name="T88" fmla="*/ 7 w 437"/>
                  <a:gd name="T89" fmla="*/ 3 h 632"/>
                  <a:gd name="T90" fmla="*/ 6 w 437"/>
                  <a:gd name="T91" fmla="*/ 6 h 632"/>
                  <a:gd name="T92" fmla="*/ 5 w 437"/>
                  <a:gd name="T93" fmla="*/ 9 h 632"/>
                  <a:gd name="T94" fmla="*/ 4 w 437"/>
                  <a:gd name="T95" fmla="*/ 9 h 632"/>
                  <a:gd name="T96" fmla="*/ 4 w 437"/>
                  <a:gd name="T97" fmla="*/ 7 h 632"/>
                  <a:gd name="T98" fmla="*/ 4 w 437"/>
                  <a:gd name="T99" fmla="*/ 7 h 6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37"/>
                  <a:gd name="T151" fmla="*/ 0 h 632"/>
                  <a:gd name="T152" fmla="*/ 437 w 437"/>
                  <a:gd name="T153" fmla="*/ 632 h 63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37" h="632">
                    <a:moveTo>
                      <a:pt x="118" y="253"/>
                    </a:moveTo>
                    <a:lnTo>
                      <a:pt x="105" y="215"/>
                    </a:lnTo>
                    <a:lnTo>
                      <a:pt x="85" y="157"/>
                    </a:lnTo>
                    <a:lnTo>
                      <a:pt x="60" y="120"/>
                    </a:lnTo>
                    <a:lnTo>
                      <a:pt x="26" y="115"/>
                    </a:lnTo>
                    <a:lnTo>
                      <a:pt x="14" y="126"/>
                    </a:lnTo>
                    <a:lnTo>
                      <a:pt x="1" y="143"/>
                    </a:lnTo>
                    <a:lnTo>
                      <a:pt x="0" y="188"/>
                    </a:lnTo>
                    <a:lnTo>
                      <a:pt x="22" y="279"/>
                    </a:lnTo>
                    <a:lnTo>
                      <a:pt x="27" y="308"/>
                    </a:lnTo>
                    <a:lnTo>
                      <a:pt x="38" y="335"/>
                    </a:lnTo>
                    <a:lnTo>
                      <a:pt x="58" y="390"/>
                    </a:lnTo>
                    <a:lnTo>
                      <a:pt x="61" y="416"/>
                    </a:lnTo>
                    <a:lnTo>
                      <a:pt x="81" y="439"/>
                    </a:lnTo>
                    <a:lnTo>
                      <a:pt x="66" y="465"/>
                    </a:lnTo>
                    <a:lnTo>
                      <a:pt x="58" y="501"/>
                    </a:lnTo>
                    <a:lnTo>
                      <a:pt x="58" y="526"/>
                    </a:lnTo>
                    <a:lnTo>
                      <a:pt x="61" y="577"/>
                    </a:lnTo>
                    <a:lnTo>
                      <a:pt x="90" y="604"/>
                    </a:lnTo>
                    <a:lnTo>
                      <a:pt x="192" y="630"/>
                    </a:lnTo>
                    <a:lnTo>
                      <a:pt x="246" y="632"/>
                    </a:lnTo>
                    <a:lnTo>
                      <a:pt x="325" y="598"/>
                    </a:lnTo>
                    <a:lnTo>
                      <a:pt x="312" y="517"/>
                    </a:lnTo>
                    <a:lnTo>
                      <a:pt x="345" y="421"/>
                    </a:lnTo>
                    <a:lnTo>
                      <a:pt x="432" y="347"/>
                    </a:lnTo>
                    <a:lnTo>
                      <a:pt x="437" y="305"/>
                    </a:lnTo>
                    <a:lnTo>
                      <a:pt x="427" y="275"/>
                    </a:lnTo>
                    <a:lnTo>
                      <a:pt x="384" y="283"/>
                    </a:lnTo>
                    <a:lnTo>
                      <a:pt x="392" y="267"/>
                    </a:lnTo>
                    <a:lnTo>
                      <a:pt x="413" y="237"/>
                    </a:lnTo>
                    <a:lnTo>
                      <a:pt x="431" y="188"/>
                    </a:lnTo>
                    <a:lnTo>
                      <a:pt x="421" y="139"/>
                    </a:lnTo>
                    <a:lnTo>
                      <a:pt x="403" y="120"/>
                    </a:lnTo>
                    <a:lnTo>
                      <a:pt x="393" y="55"/>
                    </a:lnTo>
                    <a:lnTo>
                      <a:pt x="379" y="39"/>
                    </a:lnTo>
                    <a:lnTo>
                      <a:pt x="356" y="39"/>
                    </a:lnTo>
                    <a:lnTo>
                      <a:pt x="337" y="55"/>
                    </a:lnTo>
                    <a:lnTo>
                      <a:pt x="322" y="76"/>
                    </a:lnTo>
                    <a:lnTo>
                      <a:pt x="288" y="141"/>
                    </a:lnTo>
                    <a:lnTo>
                      <a:pt x="259" y="168"/>
                    </a:lnTo>
                    <a:lnTo>
                      <a:pt x="299" y="24"/>
                    </a:lnTo>
                    <a:lnTo>
                      <a:pt x="282" y="0"/>
                    </a:lnTo>
                    <a:lnTo>
                      <a:pt x="260" y="0"/>
                    </a:lnTo>
                    <a:lnTo>
                      <a:pt x="246" y="13"/>
                    </a:lnTo>
                    <a:lnTo>
                      <a:pt x="201" y="117"/>
                    </a:lnTo>
                    <a:lnTo>
                      <a:pt x="173" y="196"/>
                    </a:lnTo>
                    <a:lnTo>
                      <a:pt x="145" y="261"/>
                    </a:lnTo>
                    <a:lnTo>
                      <a:pt x="128" y="259"/>
                    </a:lnTo>
                    <a:lnTo>
                      <a:pt x="118" y="253"/>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2" name="Freeform 22">
                <a:extLst>
                  <a:ext uri="{FF2B5EF4-FFF2-40B4-BE49-F238E27FC236}">
                    <a16:creationId xmlns:a16="http://schemas.microsoft.com/office/drawing/2014/main" id="{9FD8FBED-07BF-439B-8601-4CCAAB1D59B9}"/>
                  </a:ext>
                </a:extLst>
              </p:cNvPr>
              <p:cNvSpPr>
                <a:spLocks/>
              </p:cNvSpPr>
              <p:nvPr/>
            </p:nvSpPr>
            <p:spPr bwMode="auto">
              <a:xfrm>
                <a:off x="4223" y="2545"/>
                <a:ext cx="237" cy="217"/>
              </a:xfrm>
              <a:custGeom>
                <a:avLst/>
                <a:gdLst>
                  <a:gd name="T0" fmla="*/ 7 w 475"/>
                  <a:gd name="T1" fmla="*/ 14 h 434"/>
                  <a:gd name="T2" fmla="*/ 6 w 475"/>
                  <a:gd name="T3" fmla="*/ 12 h 434"/>
                  <a:gd name="T4" fmla="*/ 4 w 475"/>
                  <a:gd name="T5" fmla="*/ 11 h 434"/>
                  <a:gd name="T6" fmla="*/ 4 w 475"/>
                  <a:gd name="T7" fmla="*/ 10 h 434"/>
                  <a:gd name="T8" fmla="*/ 2 w 475"/>
                  <a:gd name="T9" fmla="*/ 10 h 434"/>
                  <a:gd name="T10" fmla="*/ 0 w 475"/>
                  <a:gd name="T11" fmla="*/ 9 h 434"/>
                  <a:gd name="T12" fmla="*/ 0 w 475"/>
                  <a:gd name="T13" fmla="*/ 9 h 434"/>
                  <a:gd name="T14" fmla="*/ 0 w 475"/>
                  <a:gd name="T15" fmla="*/ 7 h 434"/>
                  <a:gd name="T16" fmla="*/ 0 w 475"/>
                  <a:gd name="T17" fmla="*/ 7 h 434"/>
                  <a:gd name="T18" fmla="*/ 1 w 475"/>
                  <a:gd name="T19" fmla="*/ 7 h 434"/>
                  <a:gd name="T20" fmla="*/ 4 w 475"/>
                  <a:gd name="T21" fmla="*/ 7 h 434"/>
                  <a:gd name="T22" fmla="*/ 3 w 475"/>
                  <a:gd name="T23" fmla="*/ 7 h 434"/>
                  <a:gd name="T24" fmla="*/ 1 w 475"/>
                  <a:gd name="T25" fmla="*/ 7 h 434"/>
                  <a:gd name="T26" fmla="*/ 0 w 475"/>
                  <a:gd name="T27" fmla="*/ 6 h 434"/>
                  <a:gd name="T28" fmla="*/ 0 w 475"/>
                  <a:gd name="T29" fmla="*/ 6 h 434"/>
                  <a:gd name="T30" fmla="*/ 1 w 475"/>
                  <a:gd name="T31" fmla="*/ 5 h 434"/>
                  <a:gd name="T32" fmla="*/ 1 w 475"/>
                  <a:gd name="T33" fmla="*/ 5 h 434"/>
                  <a:gd name="T34" fmla="*/ 2 w 475"/>
                  <a:gd name="T35" fmla="*/ 5 h 434"/>
                  <a:gd name="T36" fmla="*/ 4 w 475"/>
                  <a:gd name="T37" fmla="*/ 6 h 434"/>
                  <a:gd name="T38" fmla="*/ 6 w 475"/>
                  <a:gd name="T39" fmla="*/ 7 h 434"/>
                  <a:gd name="T40" fmla="*/ 3 w 475"/>
                  <a:gd name="T41" fmla="*/ 3 h 434"/>
                  <a:gd name="T42" fmla="*/ 3 w 475"/>
                  <a:gd name="T43" fmla="*/ 3 h 434"/>
                  <a:gd name="T44" fmla="*/ 3 w 475"/>
                  <a:gd name="T45" fmla="*/ 2 h 434"/>
                  <a:gd name="T46" fmla="*/ 4 w 475"/>
                  <a:gd name="T47" fmla="*/ 2 h 434"/>
                  <a:gd name="T48" fmla="*/ 5 w 475"/>
                  <a:gd name="T49" fmla="*/ 2 h 434"/>
                  <a:gd name="T50" fmla="*/ 7 w 475"/>
                  <a:gd name="T51" fmla="*/ 3 h 434"/>
                  <a:gd name="T52" fmla="*/ 6 w 475"/>
                  <a:gd name="T53" fmla="*/ 1 h 434"/>
                  <a:gd name="T54" fmla="*/ 6 w 475"/>
                  <a:gd name="T55" fmla="*/ 1 h 434"/>
                  <a:gd name="T56" fmla="*/ 6 w 475"/>
                  <a:gd name="T57" fmla="*/ 0 h 434"/>
                  <a:gd name="T58" fmla="*/ 7 w 475"/>
                  <a:gd name="T59" fmla="*/ 0 h 434"/>
                  <a:gd name="T60" fmla="*/ 8 w 475"/>
                  <a:gd name="T61" fmla="*/ 1 h 434"/>
                  <a:gd name="T62" fmla="*/ 10 w 475"/>
                  <a:gd name="T63" fmla="*/ 5 h 434"/>
                  <a:gd name="T64" fmla="*/ 11 w 475"/>
                  <a:gd name="T65" fmla="*/ 6 h 434"/>
                  <a:gd name="T66" fmla="*/ 11 w 475"/>
                  <a:gd name="T67" fmla="*/ 7 h 434"/>
                  <a:gd name="T68" fmla="*/ 11 w 475"/>
                  <a:gd name="T69" fmla="*/ 7 h 434"/>
                  <a:gd name="T70" fmla="*/ 12 w 475"/>
                  <a:gd name="T71" fmla="*/ 7 h 434"/>
                  <a:gd name="T72" fmla="*/ 13 w 475"/>
                  <a:gd name="T73" fmla="*/ 6 h 434"/>
                  <a:gd name="T74" fmla="*/ 13 w 475"/>
                  <a:gd name="T75" fmla="*/ 7 h 434"/>
                  <a:gd name="T76" fmla="*/ 14 w 475"/>
                  <a:gd name="T77" fmla="*/ 7 h 434"/>
                  <a:gd name="T78" fmla="*/ 14 w 475"/>
                  <a:gd name="T79" fmla="*/ 7 h 434"/>
                  <a:gd name="T80" fmla="*/ 14 w 475"/>
                  <a:gd name="T81" fmla="*/ 7 h 434"/>
                  <a:gd name="T82" fmla="*/ 13 w 475"/>
                  <a:gd name="T83" fmla="*/ 11 h 434"/>
                  <a:gd name="T84" fmla="*/ 13 w 475"/>
                  <a:gd name="T85" fmla="*/ 12 h 434"/>
                  <a:gd name="T86" fmla="*/ 13 w 475"/>
                  <a:gd name="T87" fmla="*/ 13 h 434"/>
                  <a:gd name="T88" fmla="*/ 11 w 475"/>
                  <a:gd name="T89" fmla="*/ 14 h 434"/>
                  <a:gd name="T90" fmla="*/ 8 w 475"/>
                  <a:gd name="T91" fmla="*/ 14 h 434"/>
                  <a:gd name="T92" fmla="*/ 7 w 475"/>
                  <a:gd name="T93" fmla="*/ 14 h 434"/>
                  <a:gd name="T94" fmla="*/ 7 w 475"/>
                  <a:gd name="T95" fmla="*/ 14 h 4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75"/>
                  <a:gd name="T145" fmla="*/ 0 h 434"/>
                  <a:gd name="T146" fmla="*/ 475 w 475"/>
                  <a:gd name="T147" fmla="*/ 434 h 4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75" h="434">
                    <a:moveTo>
                      <a:pt x="237" y="423"/>
                    </a:moveTo>
                    <a:lnTo>
                      <a:pt x="198" y="366"/>
                    </a:lnTo>
                    <a:lnTo>
                      <a:pt x="153" y="322"/>
                    </a:lnTo>
                    <a:lnTo>
                      <a:pt x="131" y="308"/>
                    </a:lnTo>
                    <a:lnTo>
                      <a:pt x="94" y="303"/>
                    </a:lnTo>
                    <a:lnTo>
                      <a:pt x="28" y="282"/>
                    </a:lnTo>
                    <a:lnTo>
                      <a:pt x="0" y="266"/>
                    </a:lnTo>
                    <a:lnTo>
                      <a:pt x="0" y="248"/>
                    </a:lnTo>
                    <a:lnTo>
                      <a:pt x="20" y="236"/>
                    </a:lnTo>
                    <a:lnTo>
                      <a:pt x="46" y="230"/>
                    </a:lnTo>
                    <a:lnTo>
                      <a:pt x="140" y="253"/>
                    </a:lnTo>
                    <a:lnTo>
                      <a:pt x="109" y="232"/>
                    </a:lnTo>
                    <a:lnTo>
                      <a:pt x="52" y="204"/>
                    </a:lnTo>
                    <a:lnTo>
                      <a:pt x="31" y="188"/>
                    </a:lnTo>
                    <a:lnTo>
                      <a:pt x="23" y="173"/>
                    </a:lnTo>
                    <a:lnTo>
                      <a:pt x="33" y="152"/>
                    </a:lnTo>
                    <a:lnTo>
                      <a:pt x="54" y="139"/>
                    </a:lnTo>
                    <a:lnTo>
                      <a:pt x="81" y="143"/>
                    </a:lnTo>
                    <a:lnTo>
                      <a:pt x="138" y="165"/>
                    </a:lnTo>
                    <a:lnTo>
                      <a:pt x="193" y="194"/>
                    </a:lnTo>
                    <a:lnTo>
                      <a:pt x="122" y="110"/>
                    </a:lnTo>
                    <a:lnTo>
                      <a:pt x="107" y="76"/>
                    </a:lnTo>
                    <a:lnTo>
                      <a:pt x="120" y="58"/>
                    </a:lnTo>
                    <a:lnTo>
                      <a:pt x="151" y="47"/>
                    </a:lnTo>
                    <a:lnTo>
                      <a:pt x="172" y="58"/>
                    </a:lnTo>
                    <a:lnTo>
                      <a:pt x="237" y="118"/>
                    </a:lnTo>
                    <a:lnTo>
                      <a:pt x="196" y="23"/>
                    </a:lnTo>
                    <a:lnTo>
                      <a:pt x="200" y="15"/>
                    </a:lnTo>
                    <a:lnTo>
                      <a:pt x="222" y="0"/>
                    </a:lnTo>
                    <a:lnTo>
                      <a:pt x="247" y="0"/>
                    </a:lnTo>
                    <a:lnTo>
                      <a:pt x="261" y="15"/>
                    </a:lnTo>
                    <a:lnTo>
                      <a:pt x="336" y="130"/>
                    </a:lnTo>
                    <a:lnTo>
                      <a:pt x="354" y="165"/>
                    </a:lnTo>
                    <a:lnTo>
                      <a:pt x="373" y="202"/>
                    </a:lnTo>
                    <a:lnTo>
                      <a:pt x="381" y="228"/>
                    </a:lnTo>
                    <a:lnTo>
                      <a:pt x="396" y="225"/>
                    </a:lnTo>
                    <a:lnTo>
                      <a:pt x="426" y="191"/>
                    </a:lnTo>
                    <a:lnTo>
                      <a:pt x="443" y="193"/>
                    </a:lnTo>
                    <a:lnTo>
                      <a:pt x="460" y="202"/>
                    </a:lnTo>
                    <a:lnTo>
                      <a:pt x="472" y="225"/>
                    </a:lnTo>
                    <a:lnTo>
                      <a:pt x="475" y="251"/>
                    </a:lnTo>
                    <a:lnTo>
                      <a:pt x="436" y="334"/>
                    </a:lnTo>
                    <a:lnTo>
                      <a:pt x="433" y="361"/>
                    </a:lnTo>
                    <a:lnTo>
                      <a:pt x="422" y="389"/>
                    </a:lnTo>
                    <a:lnTo>
                      <a:pt x="368" y="428"/>
                    </a:lnTo>
                    <a:lnTo>
                      <a:pt x="285" y="434"/>
                    </a:lnTo>
                    <a:lnTo>
                      <a:pt x="237" y="423"/>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3" name="Freeform 23">
                <a:extLst>
                  <a:ext uri="{FF2B5EF4-FFF2-40B4-BE49-F238E27FC236}">
                    <a16:creationId xmlns:a16="http://schemas.microsoft.com/office/drawing/2014/main" id="{BA2F5B2D-4B44-4024-95F7-73CBA08EDE46}"/>
                  </a:ext>
                </a:extLst>
              </p:cNvPr>
              <p:cNvSpPr>
                <a:spLocks/>
              </p:cNvSpPr>
              <p:nvPr/>
            </p:nvSpPr>
            <p:spPr bwMode="auto">
              <a:xfrm>
                <a:off x="4782" y="2796"/>
                <a:ext cx="146" cy="199"/>
              </a:xfrm>
              <a:custGeom>
                <a:avLst/>
                <a:gdLst>
                  <a:gd name="T0" fmla="*/ 0 w 292"/>
                  <a:gd name="T1" fmla="*/ 9 h 397"/>
                  <a:gd name="T2" fmla="*/ 1 w 292"/>
                  <a:gd name="T3" fmla="*/ 11 h 397"/>
                  <a:gd name="T4" fmla="*/ 0 w 292"/>
                  <a:gd name="T5" fmla="*/ 12 h 397"/>
                  <a:gd name="T6" fmla="*/ 1 w 292"/>
                  <a:gd name="T7" fmla="*/ 13 h 397"/>
                  <a:gd name="T8" fmla="*/ 1 w 292"/>
                  <a:gd name="T9" fmla="*/ 12 h 397"/>
                  <a:gd name="T10" fmla="*/ 2 w 292"/>
                  <a:gd name="T11" fmla="*/ 11 h 397"/>
                  <a:gd name="T12" fmla="*/ 3 w 292"/>
                  <a:gd name="T13" fmla="*/ 10 h 397"/>
                  <a:gd name="T14" fmla="*/ 5 w 292"/>
                  <a:gd name="T15" fmla="*/ 9 h 397"/>
                  <a:gd name="T16" fmla="*/ 6 w 292"/>
                  <a:gd name="T17" fmla="*/ 7 h 397"/>
                  <a:gd name="T18" fmla="*/ 7 w 292"/>
                  <a:gd name="T19" fmla="*/ 6 h 397"/>
                  <a:gd name="T20" fmla="*/ 7 w 292"/>
                  <a:gd name="T21" fmla="*/ 5 h 397"/>
                  <a:gd name="T22" fmla="*/ 7 w 292"/>
                  <a:gd name="T23" fmla="*/ 4 h 397"/>
                  <a:gd name="T24" fmla="*/ 9 w 292"/>
                  <a:gd name="T25" fmla="*/ 3 h 397"/>
                  <a:gd name="T26" fmla="*/ 9 w 292"/>
                  <a:gd name="T27" fmla="*/ 2 h 397"/>
                  <a:gd name="T28" fmla="*/ 9 w 292"/>
                  <a:gd name="T29" fmla="*/ 0 h 397"/>
                  <a:gd name="T30" fmla="*/ 9 w 292"/>
                  <a:gd name="T31" fmla="*/ 1 h 397"/>
                  <a:gd name="T32" fmla="*/ 7 w 292"/>
                  <a:gd name="T33" fmla="*/ 3 h 397"/>
                  <a:gd name="T34" fmla="*/ 6 w 292"/>
                  <a:gd name="T35" fmla="*/ 5 h 397"/>
                  <a:gd name="T36" fmla="*/ 5 w 292"/>
                  <a:gd name="T37" fmla="*/ 7 h 397"/>
                  <a:gd name="T38" fmla="*/ 5 w 292"/>
                  <a:gd name="T39" fmla="*/ 8 h 397"/>
                  <a:gd name="T40" fmla="*/ 3 w 292"/>
                  <a:gd name="T41" fmla="*/ 9 h 397"/>
                  <a:gd name="T42" fmla="*/ 3 w 292"/>
                  <a:gd name="T43" fmla="*/ 10 h 397"/>
                  <a:gd name="T44" fmla="*/ 2 w 292"/>
                  <a:gd name="T45" fmla="*/ 10 h 397"/>
                  <a:gd name="T46" fmla="*/ 1 w 292"/>
                  <a:gd name="T47" fmla="*/ 10 h 397"/>
                  <a:gd name="T48" fmla="*/ 1 w 292"/>
                  <a:gd name="T49" fmla="*/ 10 h 397"/>
                  <a:gd name="T50" fmla="*/ 1 w 292"/>
                  <a:gd name="T51" fmla="*/ 10 h 397"/>
                  <a:gd name="T52" fmla="*/ 0 w 292"/>
                  <a:gd name="T53" fmla="*/ 9 h 397"/>
                  <a:gd name="T54" fmla="*/ 0 w 292"/>
                  <a:gd name="T55" fmla="*/ 9 h 39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2"/>
                  <a:gd name="T85" fmla="*/ 0 h 397"/>
                  <a:gd name="T86" fmla="*/ 292 w 292"/>
                  <a:gd name="T87" fmla="*/ 397 h 39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2" h="397">
                    <a:moveTo>
                      <a:pt x="0" y="284"/>
                    </a:moveTo>
                    <a:lnTo>
                      <a:pt x="11" y="327"/>
                    </a:lnTo>
                    <a:lnTo>
                      <a:pt x="0" y="360"/>
                    </a:lnTo>
                    <a:lnTo>
                      <a:pt x="19" y="397"/>
                    </a:lnTo>
                    <a:lnTo>
                      <a:pt x="52" y="363"/>
                    </a:lnTo>
                    <a:lnTo>
                      <a:pt x="89" y="339"/>
                    </a:lnTo>
                    <a:lnTo>
                      <a:pt x="107" y="311"/>
                    </a:lnTo>
                    <a:lnTo>
                      <a:pt x="169" y="264"/>
                    </a:lnTo>
                    <a:lnTo>
                      <a:pt x="206" y="212"/>
                    </a:lnTo>
                    <a:lnTo>
                      <a:pt x="245" y="162"/>
                    </a:lnTo>
                    <a:lnTo>
                      <a:pt x="253" y="143"/>
                    </a:lnTo>
                    <a:lnTo>
                      <a:pt x="254" y="117"/>
                    </a:lnTo>
                    <a:lnTo>
                      <a:pt x="271" y="81"/>
                    </a:lnTo>
                    <a:lnTo>
                      <a:pt x="272" y="46"/>
                    </a:lnTo>
                    <a:lnTo>
                      <a:pt x="292" y="0"/>
                    </a:lnTo>
                    <a:lnTo>
                      <a:pt x="261" y="10"/>
                    </a:lnTo>
                    <a:lnTo>
                      <a:pt x="237" y="94"/>
                    </a:lnTo>
                    <a:lnTo>
                      <a:pt x="212" y="138"/>
                    </a:lnTo>
                    <a:lnTo>
                      <a:pt x="172" y="195"/>
                    </a:lnTo>
                    <a:lnTo>
                      <a:pt x="159" y="235"/>
                    </a:lnTo>
                    <a:lnTo>
                      <a:pt x="126" y="271"/>
                    </a:lnTo>
                    <a:lnTo>
                      <a:pt x="115" y="292"/>
                    </a:lnTo>
                    <a:lnTo>
                      <a:pt x="84" y="300"/>
                    </a:lnTo>
                    <a:lnTo>
                      <a:pt x="60" y="303"/>
                    </a:lnTo>
                    <a:lnTo>
                      <a:pt x="39" y="301"/>
                    </a:lnTo>
                    <a:lnTo>
                      <a:pt x="21" y="298"/>
                    </a:lnTo>
                    <a:lnTo>
                      <a:pt x="0" y="28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4" name="Freeform 24">
                <a:extLst>
                  <a:ext uri="{FF2B5EF4-FFF2-40B4-BE49-F238E27FC236}">
                    <a16:creationId xmlns:a16="http://schemas.microsoft.com/office/drawing/2014/main" id="{3D41DE42-DCED-4EF7-A8D9-197DBA0C1F3E}"/>
                  </a:ext>
                </a:extLst>
              </p:cNvPr>
              <p:cNvSpPr>
                <a:spLocks/>
              </p:cNvSpPr>
              <p:nvPr/>
            </p:nvSpPr>
            <p:spPr bwMode="auto">
              <a:xfrm>
                <a:off x="4659" y="2724"/>
                <a:ext cx="342" cy="290"/>
              </a:xfrm>
              <a:custGeom>
                <a:avLst/>
                <a:gdLst>
                  <a:gd name="T0" fmla="*/ 4 w 686"/>
                  <a:gd name="T1" fmla="*/ 6 h 580"/>
                  <a:gd name="T2" fmla="*/ 3 w 686"/>
                  <a:gd name="T3" fmla="*/ 6 h 580"/>
                  <a:gd name="T4" fmla="*/ 0 w 686"/>
                  <a:gd name="T5" fmla="*/ 7 h 580"/>
                  <a:gd name="T6" fmla="*/ 0 w 686"/>
                  <a:gd name="T7" fmla="*/ 7 h 580"/>
                  <a:gd name="T8" fmla="*/ 1 w 686"/>
                  <a:gd name="T9" fmla="*/ 9 h 580"/>
                  <a:gd name="T10" fmla="*/ 1 w 686"/>
                  <a:gd name="T11" fmla="*/ 10 h 580"/>
                  <a:gd name="T12" fmla="*/ 1 w 686"/>
                  <a:gd name="T13" fmla="*/ 11 h 580"/>
                  <a:gd name="T14" fmla="*/ 3 w 686"/>
                  <a:gd name="T15" fmla="*/ 12 h 580"/>
                  <a:gd name="T16" fmla="*/ 3 w 686"/>
                  <a:gd name="T17" fmla="*/ 13 h 580"/>
                  <a:gd name="T18" fmla="*/ 5 w 686"/>
                  <a:gd name="T19" fmla="*/ 14 h 580"/>
                  <a:gd name="T20" fmla="*/ 6 w 686"/>
                  <a:gd name="T21" fmla="*/ 17 h 580"/>
                  <a:gd name="T22" fmla="*/ 8 w 686"/>
                  <a:gd name="T23" fmla="*/ 18 h 580"/>
                  <a:gd name="T24" fmla="*/ 9 w 686"/>
                  <a:gd name="T25" fmla="*/ 17 h 580"/>
                  <a:gd name="T26" fmla="*/ 11 w 686"/>
                  <a:gd name="T27" fmla="*/ 15 h 580"/>
                  <a:gd name="T28" fmla="*/ 12 w 686"/>
                  <a:gd name="T29" fmla="*/ 14 h 580"/>
                  <a:gd name="T30" fmla="*/ 14 w 686"/>
                  <a:gd name="T31" fmla="*/ 13 h 580"/>
                  <a:gd name="T32" fmla="*/ 18 w 686"/>
                  <a:gd name="T33" fmla="*/ 9 h 580"/>
                  <a:gd name="T34" fmla="*/ 21 w 686"/>
                  <a:gd name="T35" fmla="*/ 5 h 580"/>
                  <a:gd name="T36" fmla="*/ 19 w 686"/>
                  <a:gd name="T37" fmla="*/ 2 h 580"/>
                  <a:gd name="T38" fmla="*/ 17 w 686"/>
                  <a:gd name="T39" fmla="*/ 0 h 580"/>
                  <a:gd name="T40" fmla="*/ 16 w 686"/>
                  <a:gd name="T41" fmla="*/ 2 h 580"/>
                  <a:gd name="T42" fmla="*/ 16 w 686"/>
                  <a:gd name="T43" fmla="*/ 5 h 580"/>
                  <a:gd name="T44" fmla="*/ 16 w 686"/>
                  <a:gd name="T45" fmla="*/ 5 h 580"/>
                  <a:gd name="T46" fmla="*/ 16 w 686"/>
                  <a:gd name="T47" fmla="*/ 6 h 580"/>
                  <a:gd name="T48" fmla="*/ 15 w 686"/>
                  <a:gd name="T49" fmla="*/ 7 h 580"/>
                  <a:gd name="T50" fmla="*/ 15 w 686"/>
                  <a:gd name="T51" fmla="*/ 9 h 580"/>
                  <a:gd name="T52" fmla="*/ 13 w 686"/>
                  <a:gd name="T53" fmla="*/ 12 h 580"/>
                  <a:gd name="T54" fmla="*/ 11 w 686"/>
                  <a:gd name="T55" fmla="*/ 14 h 580"/>
                  <a:gd name="T56" fmla="*/ 9 w 686"/>
                  <a:gd name="T57" fmla="*/ 15 h 580"/>
                  <a:gd name="T58" fmla="*/ 8 w 686"/>
                  <a:gd name="T59" fmla="*/ 17 h 580"/>
                  <a:gd name="T60" fmla="*/ 8 w 686"/>
                  <a:gd name="T61" fmla="*/ 17 h 580"/>
                  <a:gd name="T62" fmla="*/ 7 w 686"/>
                  <a:gd name="T63" fmla="*/ 15 h 580"/>
                  <a:gd name="T64" fmla="*/ 8 w 686"/>
                  <a:gd name="T65" fmla="*/ 14 h 580"/>
                  <a:gd name="T66" fmla="*/ 7 w 686"/>
                  <a:gd name="T67" fmla="*/ 12 h 580"/>
                  <a:gd name="T68" fmla="*/ 6 w 686"/>
                  <a:gd name="T69" fmla="*/ 11 h 580"/>
                  <a:gd name="T70" fmla="*/ 5 w 686"/>
                  <a:gd name="T71" fmla="*/ 9 h 580"/>
                  <a:gd name="T72" fmla="*/ 5 w 686"/>
                  <a:gd name="T73" fmla="*/ 7 h 580"/>
                  <a:gd name="T74" fmla="*/ 4 w 686"/>
                  <a:gd name="T75" fmla="*/ 6 h 580"/>
                  <a:gd name="T76" fmla="*/ 4 w 686"/>
                  <a:gd name="T77" fmla="*/ 6 h 580"/>
                  <a:gd name="T78" fmla="*/ 4 w 686"/>
                  <a:gd name="T79" fmla="*/ 6 h 5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86"/>
                  <a:gd name="T121" fmla="*/ 0 h 580"/>
                  <a:gd name="T122" fmla="*/ 686 w 686"/>
                  <a:gd name="T123" fmla="*/ 580 h 58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86" h="580">
                    <a:moveTo>
                      <a:pt x="146" y="211"/>
                    </a:moveTo>
                    <a:lnTo>
                      <a:pt x="102" y="220"/>
                    </a:lnTo>
                    <a:lnTo>
                      <a:pt x="2" y="233"/>
                    </a:lnTo>
                    <a:lnTo>
                      <a:pt x="0" y="241"/>
                    </a:lnTo>
                    <a:lnTo>
                      <a:pt x="42" y="266"/>
                    </a:lnTo>
                    <a:lnTo>
                      <a:pt x="58" y="329"/>
                    </a:lnTo>
                    <a:lnTo>
                      <a:pt x="63" y="356"/>
                    </a:lnTo>
                    <a:lnTo>
                      <a:pt x="97" y="403"/>
                    </a:lnTo>
                    <a:lnTo>
                      <a:pt x="112" y="424"/>
                    </a:lnTo>
                    <a:lnTo>
                      <a:pt x="170" y="454"/>
                    </a:lnTo>
                    <a:lnTo>
                      <a:pt x="216" y="518"/>
                    </a:lnTo>
                    <a:lnTo>
                      <a:pt x="256" y="580"/>
                    </a:lnTo>
                    <a:lnTo>
                      <a:pt x="298" y="541"/>
                    </a:lnTo>
                    <a:lnTo>
                      <a:pt x="358" y="488"/>
                    </a:lnTo>
                    <a:lnTo>
                      <a:pt x="402" y="465"/>
                    </a:lnTo>
                    <a:lnTo>
                      <a:pt x="476" y="418"/>
                    </a:lnTo>
                    <a:lnTo>
                      <a:pt x="596" y="303"/>
                    </a:lnTo>
                    <a:lnTo>
                      <a:pt x="686" y="168"/>
                    </a:lnTo>
                    <a:lnTo>
                      <a:pt x="617" y="65"/>
                    </a:lnTo>
                    <a:lnTo>
                      <a:pt x="553" y="0"/>
                    </a:lnTo>
                    <a:lnTo>
                      <a:pt x="535" y="87"/>
                    </a:lnTo>
                    <a:lnTo>
                      <a:pt x="541" y="130"/>
                    </a:lnTo>
                    <a:lnTo>
                      <a:pt x="530" y="152"/>
                    </a:lnTo>
                    <a:lnTo>
                      <a:pt x="520" y="193"/>
                    </a:lnTo>
                    <a:lnTo>
                      <a:pt x="511" y="251"/>
                    </a:lnTo>
                    <a:lnTo>
                      <a:pt x="491" y="308"/>
                    </a:lnTo>
                    <a:lnTo>
                      <a:pt x="420" y="402"/>
                    </a:lnTo>
                    <a:lnTo>
                      <a:pt x="355" y="457"/>
                    </a:lnTo>
                    <a:lnTo>
                      <a:pt x="319" y="491"/>
                    </a:lnTo>
                    <a:lnTo>
                      <a:pt x="271" y="538"/>
                    </a:lnTo>
                    <a:lnTo>
                      <a:pt x="258" y="528"/>
                    </a:lnTo>
                    <a:lnTo>
                      <a:pt x="248" y="499"/>
                    </a:lnTo>
                    <a:lnTo>
                      <a:pt x="261" y="465"/>
                    </a:lnTo>
                    <a:lnTo>
                      <a:pt x="235" y="394"/>
                    </a:lnTo>
                    <a:lnTo>
                      <a:pt x="209" y="356"/>
                    </a:lnTo>
                    <a:lnTo>
                      <a:pt x="185" y="296"/>
                    </a:lnTo>
                    <a:lnTo>
                      <a:pt x="175" y="241"/>
                    </a:lnTo>
                    <a:lnTo>
                      <a:pt x="157" y="215"/>
                    </a:lnTo>
                    <a:lnTo>
                      <a:pt x="146" y="211"/>
                    </a:lnTo>
                    <a:close/>
                  </a:path>
                </a:pathLst>
              </a:custGeom>
              <a:solidFill>
                <a:srgbClr val="A84FA8"/>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5" name="Freeform 25">
                <a:extLst>
                  <a:ext uri="{FF2B5EF4-FFF2-40B4-BE49-F238E27FC236}">
                    <a16:creationId xmlns:a16="http://schemas.microsoft.com/office/drawing/2014/main" id="{32812105-D7A8-423C-8E1E-EB2F70A0991E}"/>
                  </a:ext>
                </a:extLst>
              </p:cNvPr>
              <p:cNvSpPr>
                <a:spLocks/>
              </p:cNvSpPr>
              <p:nvPr/>
            </p:nvSpPr>
            <p:spPr bwMode="auto">
              <a:xfrm>
                <a:off x="4726" y="2637"/>
                <a:ext cx="203" cy="124"/>
              </a:xfrm>
              <a:custGeom>
                <a:avLst/>
                <a:gdLst>
                  <a:gd name="T0" fmla="*/ 0 w 406"/>
                  <a:gd name="T1" fmla="*/ 3 h 249"/>
                  <a:gd name="T2" fmla="*/ 1 w 406"/>
                  <a:gd name="T3" fmla="*/ 2 h 249"/>
                  <a:gd name="T4" fmla="*/ 2 w 406"/>
                  <a:gd name="T5" fmla="*/ 2 h 249"/>
                  <a:gd name="T6" fmla="*/ 2 w 406"/>
                  <a:gd name="T7" fmla="*/ 1 h 249"/>
                  <a:gd name="T8" fmla="*/ 3 w 406"/>
                  <a:gd name="T9" fmla="*/ 0 h 249"/>
                  <a:gd name="T10" fmla="*/ 5 w 406"/>
                  <a:gd name="T11" fmla="*/ 0 h 249"/>
                  <a:gd name="T12" fmla="*/ 6 w 406"/>
                  <a:gd name="T13" fmla="*/ 0 h 249"/>
                  <a:gd name="T14" fmla="*/ 9 w 406"/>
                  <a:gd name="T15" fmla="*/ 0 h 249"/>
                  <a:gd name="T16" fmla="*/ 10 w 406"/>
                  <a:gd name="T17" fmla="*/ 0 h 249"/>
                  <a:gd name="T18" fmla="*/ 12 w 406"/>
                  <a:gd name="T19" fmla="*/ 2 h 249"/>
                  <a:gd name="T20" fmla="*/ 13 w 406"/>
                  <a:gd name="T21" fmla="*/ 4 h 249"/>
                  <a:gd name="T22" fmla="*/ 13 w 406"/>
                  <a:gd name="T23" fmla="*/ 7 h 249"/>
                  <a:gd name="T24" fmla="*/ 12 w 406"/>
                  <a:gd name="T25" fmla="*/ 5 h 249"/>
                  <a:gd name="T26" fmla="*/ 11 w 406"/>
                  <a:gd name="T27" fmla="*/ 3 h 249"/>
                  <a:gd name="T28" fmla="*/ 10 w 406"/>
                  <a:gd name="T29" fmla="*/ 2 h 249"/>
                  <a:gd name="T30" fmla="*/ 8 w 406"/>
                  <a:gd name="T31" fmla="*/ 1 h 249"/>
                  <a:gd name="T32" fmla="*/ 6 w 406"/>
                  <a:gd name="T33" fmla="*/ 1 h 249"/>
                  <a:gd name="T34" fmla="*/ 3 w 406"/>
                  <a:gd name="T35" fmla="*/ 1 h 249"/>
                  <a:gd name="T36" fmla="*/ 3 w 406"/>
                  <a:gd name="T37" fmla="*/ 2 h 249"/>
                  <a:gd name="T38" fmla="*/ 2 w 406"/>
                  <a:gd name="T39" fmla="*/ 3 h 249"/>
                  <a:gd name="T40" fmla="*/ 1 w 406"/>
                  <a:gd name="T41" fmla="*/ 4 h 249"/>
                  <a:gd name="T42" fmla="*/ 0 w 406"/>
                  <a:gd name="T43" fmla="*/ 3 h 249"/>
                  <a:gd name="T44" fmla="*/ 0 w 406"/>
                  <a:gd name="T45" fmla="*/ 3 h 2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6"/>
                  <a:gd name="T70" fmla="*/ 0 h 249"/>
                  <a:gd name="T71" fmla="*/ 406 w 406"/>
                  <a:gd name="T72" fmla="*/ 249 h 2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6" h="249">
                    <a:moveTo>
                      <a:pt x="0" y="112"/>
                    </a:moveTo>
                    <a:lnTo>
                      <a:pt x="21" y="86"/>
                    </a:lnTo>
                    <a:lnTo>
                      <a:pt x="50" y="73"/>
                    </a:lnTo>
                    <a:lnTo>
                      <a:pt x="61" y="42"/>
                    </a:lnTo>
                    <a:lnTo>
                      <a:pt x="116" y="5"/>
                    </a:lnTo>
                    <a:lnTo>
                      <a:pt x="155" y="0"/>
                    </a:lnTo>
                    <a:lnTo>
                      <a:pt x="220" y="7"/>
                    </a:lnTo>
                    <a:lnTo>
                      <a:pt x="267" y="10"/>
                    </a:lnTo>
                    <a:lnTo>
                      <a:pt x="294" y="21"/>
                    </a:lnTo>
                    <a:lnTo>
                      <a:pt x="353" y="76"/>
                    </a:lnTo>
                    <a:lnTo>
                      <a:pt x="406" y="134"/>
                    </a:lnTo>
                    <a:lnTo>
                      <a:pt x="398" y="249"/>
                    </a:lnTo>
                    <a:lnTo>
                      <a:pt x="371" y="169"/>
                    </a:lnTo>
                    <a:lnTo>
                      <a:pt x="332" y="118"/>
                    </a:lnTo>
                    <a:lnTo>
                      <a:pt x="307" y="92"/>
                    </a:lnTo>
                    <a:lnTo>
                      <a:pt x="256" y="58"/>
                    </a:lnTo>
                    <a:lnTo>
                      <a:pt x="179" y="50"/>
                    </a:lnTo>
                    <a:lnTo>
                      <a:pt x="123" y="57"/>
                    </a:lnTo>
                    <a:lnTo>
                      <a:pt x="82" y="75"/>
                    </a:lnTo>
                    <a:lnTo>
                      <a:pt x="38" y="97"/>
                    </a:lnTo>
                    <a:lnTo>
                      <a:pt x="8" y="131"/>
                    </a:lnTo>
                    <a:lnTo>
                      <a:pt x="0" y="112"/>
                    </a:lnTo>
                    <a:close/>
                  </a:path>
                </a:pathLst>
              </a:custGeom>
              <a:solidFill>
                <a:srgbClr val="00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6" name="Freeform 26">
                <a:extLst>
                  <a:ext uri="{FF2B5EF4-FFF2-40B4-BE49-F238E27FC236}">
                    <a16:creationId xmlns:a16="http://schemas.microsoft.com/office/drawing/2014/main" id="{8F11E227-F21E-47AA-A3DC-B952D93F144E}"/>
                  </a:ext>
                </a:extLst>
              </p:cNvPr>
              <p:cNvSpPr>
                <a:spLocks/>
              </p:cNvSpPr>
              <p:nvPr/>
            </p:nvSpPr>
            <p:spPr bwMode="auto">
              <a:xfrm>
                <a:off x="4717" y="2662"/>
                <a:ext cx="212" cy="175"/>
              </a:xfrm>
              <a:custGeom>
                <a:avLst/>
                <a:gdLst>
                  <a:gd name="T0" fmla="*/ 2 w 424"/>
                  <a:gd name="T1" fmla="*/ 10 h 352"/>
                  <a:gd name="T2" fmla="*/ 1 w 424"/>
                  <a:gd name="T3" fmla="*/ 10 h 352"/>
                  <a:gd name="T4" fmla="*/ 1 w 424"/>
                  <a:gd name="T5" fmla="*/ 8 h 352"/>
                  <a:gd name="T6" fmla="*/ 0 w 424"/>
                  <a:gd name="T7" fmla="*/ 6 h 352"/>
                  <a:gd name="T8" fmla="*/ 1 w 424"/>
                  <a:gd name="T9" fmla="*/ 5 h 352"/>
                  <a:gd name="T10" fmla="*/ 0 w 424"/>
                  <a:gd name="T11" fmla="*/ 4 h 352"/>
                  <a:gd name="T12" fmla="*/ 0 w 424"/>
                  <a:gd name="T13" fmla="*/ 4 h 352"/>
                  <a:gd name="T14" fmla="*/ 1 w 424"/>
                  <a:gd name="T15" fmla="*/ 2 h 352"/>
                  <a:gd name="T16" fmla="*/ 3 w 424"/>
                  <a:gd name="T17" fmla="*/ 0 h 352"/>
                  <a:gd name="T18" fmla="*/ 5 w 424"/>
                  <a:gd name="T19" fmla="*/ 0 h 352"/>
                  <a:gd name="T20" fmla="*/ 6 w 424"/>
                  <a:gd name="T21" fmla="*/ 0 h 352"/>
                  <a:gd name="T22" fmla="*/ 9 w 424"/>
                  <a:gd name="T23" fmla="*/ 0 h 352"/>
                  <a:gd name="T24" fmla="*/ 10 w 424"/>
                  <a:gd name="T25" fmla="*/ 0 h 352"/>
                  <a:gd name="T26" fmla="*/ 11 w 424"/>
                  <a:gd name="T27" fmla="*/ 1 h 352"/>
                  <a:gd name="T28" fmla="*/ 12 w 424"/>
                  <a:gd name="T29" fmla="*/ 4 h 352"/>
                  <a:gd name="T30" fmla="*/ 13 w 424"/>
                  <a:gd name="T31" fmla="*/ 6 h 352"/>
                  <a:gd name="T32" fmla="*/ 13 w 424"/>
                  <a:gd name="T33" fmla="*/ 7 h 352"/>
                  <a:gd name="T34" fmla="*/ 13 w 424"/>
                  <a:gd name="T35" fmla="*/ 8 h 352"/>
                  <a:gd name="T36" fmla="*/ 13 w 424"/>
                  <a:gd name="T37" fmla="*/ 8 h 352"/>
                  <a:gd name="T38" fmla="*/ 12 w 424"/>
                  <a:gd name="T39" fmla="*/ 6 h 352"/>
                  <a:gd name="T40" fmla="*/ 11 w 424"/>
                  <a:gd name="T41" fmla="*/ 4 h 352"/>
                  <a:gd name="T42" fmla="*/ 9 w 424"/>
                  <a:gd name="T43" fmla="*/ 3 h 352"/>
                  <a:gd name="T44" fmla="*/ 6 w 424"/>
                  <a:gd name="T45" fmla="*/ 3 h 352"/>
                  <a:gd name="T46" fmla="*/ 3 w 424"/>
                  <a:gd name="T47" fmla="*/ 3 h 352"/>
                  <a:gd name="T48" fmla="*/ 2 w 424"/>
                  <a:gd name="T49" fmla="*/ 4 h 352"/>
                  <a:gd name="T50" fmla="*/ 1 w 424"/>
                  <a:gd name="T51" fmla="*/ 5 h 352"/>
                  <a:gd name="T52" fmla="*/ 1 w 424"/>
                  <a:gd name="T53" fmla="*/ 7 h 352"/>
                  <a:gd name="T54" fmla="*/ 1 w 424"/>
                  <a:gd name="T55" fmla="*/ 8 h 352"/>
                  <a:gd name="T56" fmla="*/ 2 w 424"/>
                  <a:gd name="T57" fmla="*/ 9 h 352"/>
                  <a:gd name="T58" fmla="*/ 2 w 424"/>
                  <a:gd name="T59" fmla="*/ 9 h 352"/>
                  <a:gd name="T60" fmla="*/ 2 w 424"/>
                  <a:gd name="T61" fmla="*/ 10 h 352"/>
                  <a:gd name="T62" fmla="*/ 2 w 424"/>
                  <a:gd name="T63" fmla="*/ 10 h 352"/>
                  <a:gd name="T64" fmla="*/ 2 w 424"/>
                  <a:gd name="T65" fmla="*/ 10 h 3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4"/>
                  <a:gd name="T100" fmla="*/ 0 h 352"/>
                  <a:gd name="T101" fmla="*/ 424 w 424"/>
                  <a:gd name="T102" fmla="*/ 352 h 3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4" h="352">
                    <a:moveTo>
                      <a:pt x="42" y="345"/>
                    </a:moveTo>
                    <a:lnTo>
                      <a:pt x="13" y="323"/>
                    </a:lnTo>
                    <a:lnTo>
                      <a:pt x="5" y="274"/>
                    </a:lnTo>
                    <a:lnTo>
                      <a:pt x="0" y="217"/>
                    </a:lnTo>
                    <a:lnTo>
                      <a:pt x="9" y="182"/>
                    </a:lnTo>
                    <a:lnTo>
                      <a:pt x="0" y="159"/>
                    </a:lnTo>
                    <a:lnTo>
                      <a:pt x="0" y="136"/>
                    </a:lnTo>
                    <a:lnTo>
                      <a:pt x="27" y="65"/>
                    </a:lnTo>
                    <a:lnTo>
                      <a:pt x="78" y="31"/>
                    </a:lnTo>
                    <a:lnTo>
                      <a:pt x="129" y="12"/>
                    </a:lnTo>
                    <a:lnTo>
                      <a:pt x="178" y="0"/>
                    </a:lnTo>
                    <a:lnTo>
                      <a:pt x="275" y="10"/>
                    </a:lnTo>
                    <a:lnTo>
                      <a:pt x="317" y="31"/>
                    </a:lnTo>
                    <a:lnTo>
                      <a:pt x="345" y="57"/>
                    </a:lnTo>
                    <a:lnTo>
                      <a:pt x="384" y="128"/>
                    </a:lnTo>
                    <a:lnTo>
                      <a:pt x="418" y="196"/>
                    </a:lnTo>
                    <a:lnTo>
                      <a:pt x="424" y="256"/>
                    </a:lnTo>
                    <a:lnTo>
                      <a:pt x="413" y="276"/>
                    </a:lnTo>
                    <a:lnTo>
                      <a:pt x="395" y="279"/>
                    </a:lnTo>
                    <a:lnTo>
                      <a:pt x="374" y="199"/>
                    </a:lnTo>
                    <a:lnTo>
                      <a:pt x="347" y="159"/>
                    </a:lnTo>
                    <a:lnTo>
                      <a:pt x="262" y="115"/>
                    </a:lnTo>
                    <a:lnTo>
                      <a:pt x="178" y="112"/>
                    </a:lnTo>
                    <a:lnTo>
                      <a:pt x="118" y="119"/>
                    </a:lnTo>
                    <a:lnTo>
                      <a:pt x="52" y="156"/>
                    </a:lnTo>
                    <a:lnTo>
                      <a:pt x="26" y="188"/>
                    </a:lnTo>
                    <a:lnTo>
                      <a:pt x="21" y="243"/>
                    </a:lnTo>
                    <a:lnTo>
                      <a:pt x="19" y="263"/>
                    </a:lnTo>
                    <a:lnTo>
                      <a:pt x="37" y="290"/>
                    </a:lnTo>
                    <a:lnTo>
                      <a:pt x="50" y="300"/>
                    </a:lnTo>
                    <a:lnTo>
                      <a:pt x="50" y="352"/>
                    </a:lnTo>
                    <a:lnTo>
                      <a:pt x="42" y="345"/>
                    </a:lnTo>
                    <a:close/>
                  </a:path>
                </a:pathLst>
              </a:custGeom>
              <a:solidFill>
                <a:srgbClr val="CC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7" name="Freeform 27">
                <a:extLst>
                  <a:ext uri="{FF2B5EF4-FFF2-40B4-BE49-F238E27FC236}">
                    <a16:creationId xmlns:a16="http://schemas.microsoft.com/office/drawing/2014/main" id="{5476EBC4-A1D0-4F50-AB71-547A0484B9C2}"/>
                  </a:ext>
                </a:extLst>
              </p:cNvPr>
              <p:cNvSpPr>
                <a:spLocks/>
              </p:cNvSpPr>
              <p:nvPr/>
            </p:nvSpPr>
            <p:spPr bwMode="auto">
              <a:xfrm>
                <a:off x="4735" y="2747"/>
                <a:ext cx="172" cy="201"/>
              </a:xfrm>
              <a:custGeom>
                <a:avLst/>
                <a:gdLst>
                  <a:gd name="T0" fmla="*/ 0 w 346"/>
                  <a:gd name="T1" fmla="*/ 3 h 402"/>
                  <a:gd name="T2" fmla="*/ 0 w 346"/>
                  <a:gd name="T3" fmla="*/ 6 h 402"/>
                  <a:gd name="T4" fmla="*/ 0 w 346"/>
                  <a:gd name="T5" fmla="*/ 7 h 402"/>
                  <a:gd name="T6" fmla="*/ 1 w 346"/>
                  <a:gd name="T7" fmla="*/ 9 h 402"/>
                  <a:gd name="T8" fmla="*/ 1 w 346"/>
                  <a:gd name="T9" fmla="*/ 10 h 402"/>
                  <a:gd name="T10" fmla="*/ 2 w 346"/>
                  <a:gd name="T11" fmla="*/ 11 h 402"/>
                  <a:gd name="T12" fmla="*/ 2 w 346"/>
                  <a:gd name="T13" fmla="*/ 12 h 402"/>
                  <a:gd name="T14" fmla="*/ 3 w 346"/>
                  <a:gd name="T15" fmla="*/ 13 h 402"/>
                  <a:gd name="T16" fmla="*/ 4 w 346"/>
                  <a:gd name="T17" fmla="*/ 13 h 402"/>
                  <a:gd name="T18" fmla="*/ 6 w 346"/>
                  <a:gd name="T19" fmla="*/ 13 h 402"/>
                  <a:gd name="T20" fmla="*/ 7 w 346"/>
                  <a:gd name="T21" fmla="*/ 11 h 402"/>
                  <a:gd name="T22" fmla="*/ 9 w 346"/>
                  <a:gd name="T23" fmla="*/ 9 h 402"/>
                  <a:gd name="T24" fmla="*/ 10 w 346"/>
                  <a:gd name="T25" fmla="*/ 6 h 402"/>
                  <a:gd name="T26" fmla="*/ 10 w 346"/>
                  <a:gd name="T27" fmla="*/ 5 h 402"/>
                  <a:gd name="T28" fmla="*/ 10 w 346"/>
                  <a:gd name="T29" fmla="*/ 3 h 402"/>
                  <a:gd name="T30" fmla="*/ 4 w 346"/>
                  <a:gd name="T31" fmla="*/ 0 h 402"/>
                  <a:gd name="T32" fmla="*/ 0 w 346"/>
                  <a:gd name="T33" fmla="*/ 2 h 402"/>
                  <a:gd name="T34" fmla="*/ 0 w 346"/>
                  <a:gd name="T35" fmla="*/ 3 h 402"/>
                  <a:gd name="T36" fmla="*/ 0 w 346"/>
                  <a:gd name="T37" fmla="*/ 3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6"/>
                  <a:gd name="T58" fmla="*/ 0 h 402"/>
                  <a:gd name="T59" fmla="*/ 346 w 346"/>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6" h="402">
                    <a:moveTo>
                      <a:pt x="13" y="117"/>
                    </a:moveTo>
                    <a:lnTo>
                      <a:pt x="17" y="183"/>
                    </a:lnTo>
                    <a:lnTo>
                      <a:pt x="31" y="235"/>
                    </a:lnTo>
                    <a:lnTo>
                      <a:pt x="43" y="272"/>
                    </a:lnTo>
                    <a:lnTo>
                      <a:pt x="59" y="316"/>
                    </a:lnTo>
                    <a:lnTo>
                      <a:pt x="72" y="328"/>
                    </a:lnTo>
                    <a:lnTo>
                      <a:pt x="94" y="384"/>
                    </a:lnTo>
                    <a:lnTo>
                      <a:pt x="114" y="396"/>
                    </a:lnTo>
                    <a:lnTo>
                      <a:pt x="148" y="402"/>
                    </a:lnTo>
                    <a:lnTo>
                      <a:pt x="213" y="389"/>
                    </a:lnTo>
                    <a:lnTo>
                      <a:pt x="240" y="349"/>
                    </a:lnTo>
                    <a:lnTo>
                      <a:pt x="290" y="272"/>
                    </a:lnTo>
                    <a:lnTo>
                      <a:pt x="331" y="204"/>
                    </a:lnTo>
                    <a:lnTo>
                      <a:pt x="346" y="145"/>
                    </a:lnTo>
                    <a:lnTo>
                      <a:pt x="336" y="76"/>
                    </a:lnTo>
                    <a:lnTo>
                      <a:pt x="156" y="0"/>
                    </a:lnTo>
                    <a:lnTo>
                      <a:pt x="0" y="62"/>
                    </a:lnTo>
                    <a:lnTo>
                      <a:pt x="13" y="117"/>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8" name="Freeform 28">
                <a:extLst>
                  <a:ext uri="{FF2B5EF4-FFF2-40B4-BE49-F238E27FC236}">
                    <a16:creationId xmlns:a16="http://schemas.microsoft.com/office/drawing/2014/main" id="{3FDF9A36-C5A5-403A-95CC-F7E7C90B7925}"/>
                  </a:ext>
                </a:extLst>
              </p:cNvPr>
              <p:cNvSpPr>
                <a:spLocks/>
              </p:cNvSpPr>
              <p:nvPr/>
            </p:nvSpPr>
            <p:spPr bwMode="auto">
              <a:xfrm>
                <a:off x="4744" y="2662"/>
                <a:ext cx="186" cy="144"/>
              </a:xfrm>
              <a:custGeom>
                <a:avLst/>
                <a:gdLst>
                  <a:gd name="T0" fmla="*/ 5 w 371"/>
                  <a:gd name="T1" fmla="*/ 0 h 287"/>
                  <a:gd name="T2" fmla="*/ 7 w 371"/>
                  <a:gd name="T3" fmla="*/ 1 h 287"/>
                  <a:gd name="T4" fmla="*/ 8 w 371"/>
                  <a:gd name="T5" fmla="*/ 1 h 287"/>
                  <a:gd name="T6" fmla="*/ 9 w 371"/>
                  <a:gd name="T7" fmla="*/ 2 h 287"/>
                  <a:gd name="T8" fmla="*/ 9 w 371"/>
                  <a:gd name="T9" fmla="*/ 3 h 287"/>
                  <a:gd name="T10" fmla="*/ 9 w 371"/>
                  <a:gd name="T11" fmla="*/ 3 h 287"/>
                  <a:gd name="T12" fmla="*/ 8 w 371"/>
                  <a:gd name="T13" fmla="*/ 3 h 287"/>
                  <a:gd name="T14" fmla="*/ 6 w 371"/>
                  <a:gd name="T15" fmla="*/ 2 h 287"/>
                  <a:gd name="T16" fmla="*/ 5 w 371"/>
                  <a:gd name="T17" fmla="*/ 2 h 287"/>
                  <a:gd name="T18" fmla="*/ 7 w 371"/>
                  <a:gd name="T19" fmla="*/ 3 h 287"/>
                  <a:gd name="T20" fmla="*/ 7 w 371"/>
                  <a:gd name="T21" fmla="*/ 4 h 287"/>
                  <a:gd name="T22" fmla="*/ 7 w 371"/>
                  <a:gd name="T23" fmla="*/ 3 h 287"/>
                  <a:gd name="T24" fmla="*/ 8 w 371"/>
                  <a:gd name="T25" fmla="*/ 4 h 287"/>
                  <a:gd name="T26" fmla="*/ 8 w 371"/>
                  <a:gd name="T27" fmla="*/ 3 h 287"/>
                  <a:gd name="T28" fmla="*/ 8 w 371"/>
                  <a:gd name="T29" fmla="*/ 4 h 287"/>
                  <a:gd name="T30" fmla="*/ 9 w 371"/>
                  <a:gd name="T31" fmla="*/ 4 h 287"/>
                  <a:gd name="T32" fmla="*/ 9 w 371"/>
                  <a:gd name="T33" fmla="*/ 4 h 287"/>
                  <a:gd name="T34" fmla="*/ 8 w 371"/>
                  <a:gd name="T35" fmla="*/ 4 h 287"/>
                  <a:gd name="T36" fmla="*/ 7 w 371"/>
                  <a:gd name="T37" fmla="*/ 4 h 287"/>
                  <a:gd name="T38" fmla="*/ 6 w 371"/>
                  <a:gd name="T39" fmla="*/ 4 h 287"/>
                  <a:gd name="T40" fmla="*/ 4 w 371"/>
                  <a:gd name="T41" fmla="*/ 4 h 287"/>
                  <a:gd name="T42" fmla="*/ 3 w 371"/>
                  <a:gd name="T43" fmla="*/ 4 h 287"/>
                  <a:gd name="T44" fmla="*/ 1 w 371"/>
                  <a:gd name="T45" fmla="*/ 4 h 287"/>
                  <a:gd name="T46" fmla="*/ 0 w 371"/>
                  <a:gd name="T47" fmla="*/ 5 h 287"/>
                  <a:gd name="T48" fmla="*/ 2 w 371"/>
                  <a:gd name="T49" fmla="*/ 5 h 287"/>
                  <a:gd name="T50" fmla="*/ 10 w 371"/>
                  <a:gd name="T51" fmla="*/ 5 h 287"/>
                  <a:gd name="T52" fmla="*/ 11 w 371"/>
                  <a:gd name="T53" fmla="*/ 9 h 287"/>
                  <a:gd name="T54" fmla="*/ 12 w 371"/>
                  <a:gd name="T55" fmla="*/ 9 h 287"/>
                  <a:gd name="T56" fmla="*/ 12 w 371"/>
                  <a:gd name="T57" fmla="*/ 7 h 287"/>
                  <a:gd name="T58" fmla="*/ 11 w 371"/>
                  <a:gd name="T59" fmla="*/ 4 h 287"/>
                  <a:gd name="T60" fmla="*/ 9 w 371"/>
                  <a:gd name="T61" fmla="*/ 2 h 287"/>
                  <a:gd name="T62" fmla="*/ 8 w 371"/>
                  <a:gd name="T63" fmla="*/ 1 h 287"/>
                  <a:gd name="T64" fmla="*/ 6 w 371"/>
                  <a:gd name="T65" fmla="*/ 0 h 287"/>
                  <a:gd name="T66" fmla="*/ 5 w 371"/>
                  <a:gd name="T67" fmla="*/ 0 h 287"/>
                  <a:gd name="T68" fmla="*/ 5 w 371"/>
                  <a:gd name="T69" fmla="*/ 0 h 2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1"/>
                  <a:gd name="T106" fmla="*/ 0 h 287"/>
                  <a:gd name="T107" fmla="*/ 371 w 371"/>
                  <a:gd name="T108" fmla="*/ 287 h 2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1" h="287">
                    <a:moveTo>
                      <a:pt x="134" y="0"/>
                    </a:moveTo>
                    <a:lnTo>
                      <a:pt x="204" y="14"/>
                    </a:lnTo>
                    <a:lnTo>
                      <a:pt x="236" y="29"/>
                    </a:lnTo>
                    <a:lnTo>
                      <a:pt x="261" y="50"/>
                    </a:lnTo>
                    <a:lnTo>
                      <a:pt x="275" y="73"/>
                    </a:lnTo>
                    <a:lnTo>
                      <a:pt x="279" y="87"/>
                    </a:lnTo>
                    <a:lnTo>
                      <a:pt x="232" y="70"/>
                    </a:lnTo>
                    <a:lnTo>
                      <a:pt x="191" y="63"/>
                    </a:lnTo>
                    <a:lnTo>
                      <a:pt x="157" y="60"/>
                    </a:lnTo>
                    <a:lnTo>
                      <a:pt x="199" y="76"/>
                    </a:lnTo>
                    <a:lnTo>
                      <a:pt x="217" y="100"/>
                    </a:lnTo>
                    <a:lnTo>
                      <a:pt x="220" y="91"/>
                    </a:lnTo>
                    <a:lnTo>
                      <a:pt x="232" y="108"/>
                    </a:lnTo>
                    <a:lnTo>
                      <a:pt x="235" y="92"/>
                    </a:lnTo>
                    <a:lnTo>
                      <a:pt x="254" y="107"/>
                    </a:lnTo>
                    <a:lnTo>
                      <a:pt x="266" y="121"/>
                    </a:lnTo>
                    <a:lnTo>
                      <a:pt x="269" y="128"/>
                    </a:lnTo>
                    <a:lnTo>
                      <a:pt x="243" y="117"/>
                    </a:lnTo>
                    <a:lnTo>
                      <a:pt x="212" y="107"/>
                    </a:lnTo>
                    <a:lnTo>
                      <a:pt x="162" y="99"/>
                    </a:lnTo>
                    <a:lnTo>
                      <a:pt x="118" y="99"/>
                    </a:lnTo>
                    <a:lnTo>
                      <a:pt x="79" y="104"/>
                    </a:lnTo>
                    <a:lnTo>
                      <a:pt x="31" y="120"/>
                    </a:lnTo>
                    <a:lnTo>
                      <a:pt x="0" y="146"/>
                    </a:lnTo>
                    <a:lnTo>
                      <a:pt x="37" y="131"/>
                    </a:lnTo>
                    <a:lnTo>
                      <a:pt x="298" y="154"/>
                    </a:lnTo>
                    <a:lnTo>
                      <a:pt x="339" y="287"/>
                    </a:lnTo>
                    <a:lnTo>
                      <a:pt x="371" y="262"/>
                    </a:lnTo>
                    <a:lnTo>
                      <a:pt x="364" y="207"/>
                    </a:lnTo>
                    <a:lnTo>
                      <a:pt x="337" y="125"/>
                    </a:lnTo>
                    <a:lnTo>
                      <a:pt x="288" y="52"/>
                    </a:lnTo>
                    <a:lnTo>
                      <a:pt x="243" y="16"/>
                    </a:lnTo>
                    <a:lnTo>
                      <a:pt x="163" y="0"/>
                    </a:lnTo>
                    <a:lnTo>
                      <a:pt x="134" y="0"/>
                    </a:lnTo>
                    <a:close/>
                  </a:path>
                </a:pathLst>
              </a:custGeom>
              <a:solidFill>
                <a:srgbClr val="8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59" name="Freeform 29">
                <a:extLst>
                  <a:ext uri="{FF2B5EF4-FFF2-40B4-BE49-F238E27FC236}">
                    <a16:creationId xmlns:a16="http://schemas.microsoft.com/office/drawing/2014/main" id="{E1DE7B43-8B3A-4D71-A89B-59240AB61A8D}"/>
                  </a:ext>
                </a:extLst>
              </p:cNvPr>
              <p:cNvSpPr>
                <a:spLocks/>
              </p:cNvSpPr>
              <p:nvPr/>
            </p:nvSpPr>
            <p:spPr bwMode="auto">
              <a:xfrm>
                <a:off x="4727" y="2716"/>
                <a:ext cx="177" cy="88"/>
              </a:xfrm>
              <a:custGeom>
                <a:avLst/>
                <a:gdLst>
                  <a:gd name="T0" fmla="*/ 2 w 355"/>
                  <a:gd name="T1" fmla="*/ 1 h 176"/>
                  <a:gd name="T2" fmla="*/ 3 w 355"/>
                  <a:gd name="T3" fmla="*/ 1 h 176"/>
                  <a:gd name="T4" fmla="*/ 5 w 355"/>
                  <a:gd name="T5" fmla="*/ 0 h 176"/>
                  <a:gd name="T6" fmla="*/ 7 w 355"/>
                  <a:gd name="T7" fmla="*/ 1 h 176"/>
                  <a:gd name="T8" fmla="*/ 7 w 355"/>
                  <a:gd name="T9" fmla="*/ 1 h 176"/>
                  <a:gd name="T10" fmla="*/ 9 w 355"/>
                  <a:gd name="T11" fmla="*/ 1 h 176"/>
                  <a:gd name="T12" fmla="*/ 10 w 355"/>
                  <a:gd name="T13" fmla="*/ 1 h 176"/>
                  <a:gd name="T14" fmla="*/ 11 w 355"/>
                  <a:gd name="T15" fmla="*/ 3 h 176"/>
                  <a:gd name="T16" fmla="*/ 10 w 355"/>
                  <a:gd name="T17" fmla="*/ 5 h 176"/>
                  <a:gd name="T18" fmla="*/ 9 w 355"/>
                  <a:gd name="T19" fmla="*/ 5 h 176"/>
                  <a:gd name="T20" fmla="*/ 8 w 355"/>
                  <a:gd name="T21" fmla="*/ 5 h 176"/>
                  <a:gd name="T22" fmla="*/ 7 w 355"/>
                  <a:gd name="T23" fmla="*/ 5 h 176"/>
                  <a:gd name="T24" fmla="*/ 6 w 355"/>
                  <a:gd name="T25" fmla="*/ 5 h 176"/>
                  <a:gd name="T26" fmla="*/ 6 w 355"/>
                  <a:gd name="T27" fmla="*/ 5 h 176"/>
                  <a:gd name="T28" fmla="*/ 5 w 355"/>
                  <a:gd name="T29" fmla="*/ 3 h 176"/>
                  <a:gd name="T30" fmla="*/ 5 w 355"/>
                  <a:gd name="T31" fmla="*/ 3 h 176"/>
                  <a:gd name="T32" fmla="*/ 5 w 355"/>
                  <a:gd name="T33" fmla="*/ 3 h 176"/>
                  <a:gd name="T34" fmla="*/ 4 w 355"/>
                  <a:gd name="T35" fmla="*/ 3 h 176"/>
                  <a:gd name="T36" fmla="*/ 4 w 355"/>
                  <a:gd name="T37" fmla="*/ 3 h 176"/>
                  <a:gd name="T38" fmla="*/ 4 w 355"/>
                  <a:gd name="T39" fmla="*/ 5 h 176"/>
                  <a:gd name="T40" fmla="*/ 3 w 355"/>
                  <a:gd name="T41" fmla="*/ 6 h 176"/>
                  <a:gd name="T42" fmla="*/ 2 w 355"/>
                  <a:gd name="T43" fmla="*/ 6 h 176"/>
                  <a:gd name="T44" fmla="*/ 0 w 355"/>
                  <a:gd name="T45" fmla="*/ 6 h 176"/>
                  <a:gd name="T46" fmla="*/ 0 w 355"/>
                  <a:gd name="T47" fmla="*/ 6 h 176"/>
                  <a:gd name="T48" fmla="*/ 0 w 355"/>
                  <a:gd name="T49" fmla="*/ 5 h 176"/>
                  <a:gd name="T50" fmla="*/ 0 w 355"/>
                  <a:gd name="T51" fmla="*/ 3 h 176"/>
                  <a:gd name="T52" fmla="*/ 0 w 355"/>
                  <a:gd name="T53" fmla="*/ 3 h 176"/>
                  <a:gd name="T54" fmla="*/ 0 w 355"/>
                  <a:gd name="T55" fmla="*/ 1 h 176"/>
                  <a:gd name="T56" fmla="*/ 1 w 355"/>
                  <a:gd name="T57" fmla="*/ 1 h 176"/>
                  <a:gd name="T58" fmla="*/ 2 w 355"/>
                  <a:gd name="T59" fmla="*/ 1 h 176"/>
                  <a:gd name="T60" fmla="*/ 2 w 355"/>
                  <a:gd name="T61" fmla="*/ 1 h 17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55"/>
                  <a:gd name="T94" fmla="*/ 0 h 176"/>
                  <a:gd name="T95" fmla="*/ 355 w 355"/>
                  <a:gd name="T96" fmla="*/ 176 h 17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55" h="176">
                    <a:moveTo>
                      <a:pt x="78" y="22"/>
                    </a:moveTo>
                    <a:lnTo>
                      <a:pt x="102" y="10"/>
                    </a:lnTo>
                    <a:lnTo>
                      <a:pt x="164" y="0"/>
                    </a:lnTo>
                    <a:lnTo>
                      <a:pt x="224" y="3"/>
                    </a:lnTo>
                    <a:lnTo>
                      <a:pt x="250" y="13"/>
                    </a:lnTo>
                    <a:lnTo>
                      <a:pt x="305" y="34"/>
                    </a:lnTo>
                    <a:lnTo>
                      <a:pt x="347" y="61"/>
                    </a:lnTo>
                    <a:lnTo>
                      <a:pt x="355" y="94"/>
                    </a:lnTo>
                    <a:lnTo>
                      <a:pt x="347" y="139"/>
                    </a:lnTo>
                    <a:lnTo>
                      <a:pt x="315" y="152"/>
                    </a:lnTo>
                    <a:lnTo>
                      <a:pt x="264" y="159"/>
                    </a:lnTo>
                    <a:lnTo>
                      <a:pt x="227" y="152"/>
                    </a:lnTo>
                    <a:lnTo>
                      <a:pt x="209" y="147"/>
                    </a:lnTo>
                    <a:lnTo>
                      <a:pt x="196" y="133"/>
                    </a:lnTo>
                    <a:lnTo>
                      <a:pt x="183" y="103"/>
                    </a:lnTo>
                    <a:lnTo>
                      <a:pt x="169" y="90"/>
                    </a:lnTo>
                    <a:lnTo>
                      <a:pt x="161" y="90"/>
                    </a:lnTo>
                    <a:lnTo>
                      <a:pt x="153" y="103"/>
                    </a:lnTo>
                    <a:lnTo>
                      <a:pt x="143" y="123"/>
                    </a:lnTo>
                    <a:lnTo>
                      <a:pt x="128" y="150"/>
                    </a:lnTo>
                    <a:lnTo>
                      <a:pt x="112" y="168"/>
                    </a:lnTo>
                    <a:lnTo>
                      <a:pt x="76" y="176"/>
                    </a:lnTo>
                    <a:lnTo>
                      <a:pt x="21" y="171"/>
                    </a:lnTo>
                    <a:lnTo>
                      <a:pt x="8" y="165"/>
                    </a:lnTo>
                    <a:lnTo>
                      <a:pt x="0" y="150"/>
                    </a:lnTo>
                    <a:lnTo>
                      <a:pt x="0" y="97"/>
                    </a:lnTo>
                    <a:lnTo>
                      <a:pt x="2" y="79"/>
                    </a:lnTo>
                    <a:lnTo>
                      <a:pt x="20" y="53"/>
                    </a:lnTo>
                    <a:lnTo>
                      <a:pt x="50" y="32"/>
                    </a:lnTo>
                    <a:lnTo>
                      <a:pt x="78" y="2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0" name="Freeform 30">
                <a:extLst>
                  <a:ext uri="{FF2B5EF4-FFF2-40B4-BE49-F238E27FC236}">
                    <a16:creationId xmlns:a16="http://schemas.microsoft.com/office/drawing/2014/main" id="{0114F8C1-2AB6-455E-93BF-175106E755BA}"/>
                  </a:ext>
                </a:extLst>
              </p:cNvPr>
              <p:cNvSpPr>
                <a:spLocks/>
              </p:cNvSpPr>
              <p:nvPr/>
            </p:nvSpPr>
            <p:spPr bwMode="auto">
              <a:xfrm>
                <a:off x="4782" y="2717"/>
                <a:ext cx="65" cy="12"/>
              </a:xfrm>
              <a:custGeom>
                <a:avLst/>
                <a:gdLst>
                  <a:gd name="T0" fmla="*/ 4 w 130"/>
                  <a:gd name="T1" fmla="*/ 0 h 25"/>
                  <a:gd name="T2" fmla="*/ 1 w 130"/>
                  <a:gd name="T3" fmla="*/ 0 h 25"/>
                  <a:gd name="T4" fmla="*/ 2 w 130"/>
                  <a:gd name="T5" fmla="*/ 0 h 25"/>
                  <a:gd name="T6" fmla="*/ 0 w 130"/>
                  <a:gd name="T7" fmla="*/ 0 h 25"/>
                  <a:gd name="T8" fmla="*/ 1 w 130"/>
                  <a:gd name="T9" fmla="*/ 0 h 25"/>
                  <a:gd name="T10" fmla="*/ 2 w 130"/>
                  <a:gd name="T11" fmla="*/ 0 h 25"/>
                  <a:gd name="T12" fmla="*/ 3 w 130"/>
                  <a:gd name="T13" fmla="*/ 0 h 25"/>
                  <a:gd name="T14" fmla="*/ 4 w 130"/>
                  <a:gd name="T15" fmla="*/ 0 h 25"/>
                  <a:gd name="T16" fmla="*/ 4 w 130"/>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25"/>
                  <a:gd name="T29" fmla="*/ 130 w 130"/>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25">
                    <a:moveTo>
                      <a:pt x="130" y="13"/>
                    </a:moveTo>
                    <a:lnTo>
                      <a:pt x="55" y="25"/>
                    </a:lnTo>
                    <a:lnTo>
                      <a:pt x="66" y="13"/>
                    </a:lnTo>
                    <a:lnTo>
                      <a:pt x="0" y="7"/>
                    </a:lnTo>
                    <a:lnTo>
                      <a:pt x="37" y="0"/>
                    </a:lnTo>
                    <a:lnTo>
                      <a:pt x="87" y="0"/>
                    </a:lnTo>
                    <a:lnTo>
                      <a:pt x="126" y="4"/>
                    </a:lnTo>
                    <a:lnTo>
                      <a:pt x="130" y="1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1" name="Freeform 31">
                <a:extLst>
                  <a:ext uri="{FF2B5EF4-FFF2-40B4-BE49-F238E27FC236}">
                    <a16:creationId xmlns:a16="http://schemas.microsoft.com/office/drawing/2014/main" id="{0D927430-65C8-48B7-9769-C7BF31091454}"/>
                  </a:ext>
                </a:extLst>
              </p:cNvPr>
              <p:cNvSpPr>
                <a:spLocks/>
              </p:cNvSpPr>
              <p:nvPr/>
            </p:nvSpPr>
            <p:spPr bwMode="auto">
              <a:xfrm>
                <a:off x="4878" y="2739"/>
                <a:ext cx="20" cy="43"/>
              </a:xfrm>
              <a:custGeom>
                <a:avLst/>
                <a:gdLst>
                  <a:gd name="T0" fmla="*/ 0 w 39"/>
                  <a:gd name="T1" fmla="*/ 0 h 88"/>
                  <a:gd name="T2" fmla="*/ 1 w 39"/>
                  <a:gd name="T3" fmla="*/ 2 h 88"/>
                  <a:gd name="T4" fmla="*/ 1 w 39"/>
                  <a:gd name="T5" fmla="*/ 2 h 88"/>
                  <a:gd name="T6" fmla="*/ 1 w 39"/>
                  <a:gd name="T7" fmla="*/ 1 h 88"/>
                  <a:gd name="T8" fmla="*/ 2 w 39"/>
                  <a:gd name="T9" fmla="*/ 0 h 88"/>
                  <a:gd name="T10" fmla="*/ 1 w 39"/>
                  <a:gd name="T11" fmla="*/ 0 h 88"/>
                  <a:gd name="T12" fmla="*/ 0 w 39"/>
                  <a:gd name="T13" fmla="*/ 0 h 88"/>
                  <a:gd name="T14" fmla="*/ 0 w 39"/>
                  <a:gd name="T15" fmla="*/ 0 h 88"/>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88"/>
                  <a:gd name="T26" fmla="*/ 39 w 39"/>
                  <a:gd name="T27" fmla="*/ 88 h 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88">
                    <a:moveTo>
                      <a:pt x="0" y="0"/>
                    </a:moveTo>
                    <a:lnTo>
                      <a:pt x="3" y="88"/>
                    </a:lnTo>
                    <a:lnTo>
                      <a:pt x="16" y="86"/>
                    </a:lnTo>
                    <a:lnTo>
                      <a:pt x="28" y="62"/>
                    </a:lnTo>
                    <a:lnTo>
                      <a:pt x="39" y="21"/>
                    </a:lnTo>
                    <a:lnTo>
                      <a:pt x="21" y="8"/>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2" name="Freeform 32">
                <a:extLst>
                  <a:ext uri="{FF2B5EF4-FFF2-40B4-BE49-F238E27FC236}">
                    <a16:creationId xmlns:a16="http://schemas.microsoft.com/office/drawing/2014/main" id="{72E2AB1C-891F-4BA1-97BB-D198176F49D8}"/>
                  </a:ext>
                </a:extLst>
              </p:cNvPr>
              <p:cNvSpPr>
                <a:spLocks/>
              </p:cNvSpPr>
              <p:nvPr/>
            </p:nvSpPr>
            <p:spPr bwMode="auto">
              <a:xfrm>
                <a:off x="4731" y="2724"/>
                <a:ext cx="156" cy="68"/>
              </a:xfrm>
              <a:custGeom>
                <a:avLst/>
                <a:gdLst>
                  <a:gd name="T0" fmla="*/ 0 w 313"/>
                  <a:gd name="T1" fmla="*/ 2 h 136"/>
                  <a:gd name="T2" fmla="*/ 0 w 313"/>
                  <a:gd name="T3" fmla="*/ 3 h 136"/>
                  <a:gd name="T4" fmla="*/ 0 w 313"/>
                  <a:gd name="T5" fmla="*/ 3 h 136"/>
                  <a:gd name="T6" fmla="*/ 0 w 313"/>
                  <a:gd name="T7" fmla="*/ 4 h 136"/>
                  <a:gd name="T8" fmla="*/ 1 w 313"/>
                  <a:gd name="T9" fmla="*/ 4 h 136"/>
                  <a:gd name="T10" fmla="*/ 2 w 313"/>
                  <a:gd name="T11" fmla="*/ 4 h 136"/>
                  <a:gd name="T12" fmla="*/ 3 w 313"/>
                  <a:gd name="T13" fmla="*/ 3 h 136"/>
                  <a:gd name="T14" fmla="*/ 4 w 313"/>
                  <a:gd name="T15" fmla="*/ 2 h 136"/>
                  <a:gd name="T16" fmla="*/ 4 w 313"/>
                  <a:gd name="T17" fmla="*/ 1 h 136"/>
                  <a:gd name="T18" fmla="*/ 4 w 313"/>
                  <a:gd name="T19" fmla="*/ 1 h 136"/>
                  <a:gd name="T20" fmla="*/ 5 w 313"/>
                  <a:gd name="T21" fmla="*/ 1 h 136"/>
                  <a:gd name="T22" fmla="*/ 6 w 313"/>
                  <a:gd name="T23" fmla="*/ 3 h 136"/>
                  <a:gd name="T24" fmla="*/ 7 w 313"/>
                  <a:gd name="T25" fmla="*/ 3 h 136"/>
                  <a:gd name="T26" fmla="*/ 7 w 313"/>
                  <a:gd name="T27" fmla="*/ 3 h 136"/>
                  <a:gd name="T28" fmla="*/ 8 w 313"/>
                  <a:gd name="T29" fmla="*/ 3 h 136"/>
                  <a:gd name="T30" fmla="*/ 9 w 313"/>
                  <a:gd name="T31" fmla="*/ 3 h 136"/>
                  <a:gd name="T32" fmla="*/ 9 w 313"/>
                  <a:gd name="T33" fmla="*/ 1 h 136"/>
                  <a:gd name="T34" fmla="*/ 7 w 313"/>
                  <a:gd name="T35" fmla="*/ 0 h 136"/>
                  <a:gd name="T36" fmla="*/ 6 w 313"/>
                  <a:gd name="T37" fmla="*/ 0 h 136"/>
                  <a:gd name="T38" fmla="*/ 5 w 313"/>
                  <a:gd name="T39" fmla="*/ 1 h 136"/>
                  <a:gd name="T40" fmla="*/ 4 w 313"/>
                  <a:gd name="T41" fmla="*/ 1 h 136"/>
                  <a:gd name="T42" fmla="*/ 3 w 313"/>
                  <a:gd name="T43" fmla="*/ 1 h 136"/>
                  <a:gd name="T44" fmla="*/ 1 w 313"/>
                  <a:gd name="T45" fmla="*/ 1 h 136"/>
                  <a:gd name="T46" fmla="*/ 0 w 313"/>
                  <a:gd name="T47" fmla="*/ 1 h 136"/>
                  <a:gd name="T48" fmla="*/ 0 w 313"/>
                  <a:gd name="T49" fmla="*/ 1 h 136"/>
                  <a:gd name="T50" fmla="*/ 0 w 313"/>
                  <a:gd name="T51" fmla="*/ 2 h 136"/>
                  <a:gd name="T52" fmla="*/ 0 w 313"/>
                  <a:gd name="T53" fmla="*/ 2 h 1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3"/>
                  <a:gd name="T82" fmla="*/ 0 h 136"/>
                  <a:gd name="T83" fmla="*/ 313 w 313"/>
                  <a:gd name="T84" fmla="*/ 136 h 1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3" h="136">
                    <a:moveTo>
                      <a:pt x="0" y="71"/>
                    </a:moveTo>
                    <a:lnTo>
                      <a:pt x="4" y="118"/>
                    </a:lnTo>
                    <a:lnTo>
                      <a:pt x="12" y="126"/>
                    </a:lnTo>
                    <a:lnTo>
                      <a:pt x="28" y="133"/>
                    </a:lnTo>
                    <a:lnTo>
                      <a:pt x="60" y="136"/>
                    </a:lnTo>
                    <a:lnTo>
                      <a:pt x="89" y="128"/>
                    </a:lnTo>
                    <a:lnTo>
                      <a:pt x="109" y="109"/>
                    </a:lnTo>
                    <a:lnTo>
                      <a:pt x="130" y="66"/>
                    </a:lnTo>
                    <a:lnTo>
                      <a:pt x="146" y="45"/>
                    </a:lnTo>
                    <a:lnTo>
                      <a:pt x="157" y="44"/>
                    </a:lnTo>
                    <a:lnTo>
                      <a:pt x="169" y="52"/>
                    </a:lnTo>
                    <a:lnTo>
                      <a:pt x="211" y="109"/>
                    </a:lnTo>
                    <a:lnTo>
                      <a:pt x="226" y="125"/>
                    </a:lnTo>
                    <a:lnTo>
                      <a:pt x="248" y="125"/>
                    </a:lnTo>
                    <a:lnTo>
                      <a:pt x="279" y="123"/>
                    </a:lnTo>
                    <a:lnTo>
                      <a:pt x="305" y="107"/>
                    </a:lnTo>
                    <a:lnTo>
                      <a:pt x="313" y="19"/>
                    </a:lnTo>
                    <a:lnTo>
                      <a:pt x="245" y="0"/>
                    </a:lnTo>
                    <a:lnTo>
                      <a:pt x="208" y="0"/>
                    </a:lnTo>
                    <a:lnTo>
                      <a:pt x="172" y="10"/>
                    </a:lnTo>
                    <a:lnTo>
                      <a:pt x="148" y="15"/>
                    </a:lnTo>
                    <a:lnTo>
                      <a:pt x="112" y="10"/>
                    </a:lnTo>
                    <a:lnTo>
                      <a:pt x="55" y="13"/>
                    </a:lnTo>
                    <a:lnTo>
                      <a:pt x="16" y="37"/>
                    </a:lnTo>
                    <a:lnTo>
                      <a:pt x="0" y="60"/>
                    </a:lnTo>
                    <a:lnTo>
                      <a:pt x="0" y="71"/>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3" name="Freeform 33">
                <a:extLst>
                  <a:ext uri="{FF2B5EF4-FFF2-40B4-BE49-F238E27FC236}">
                    <a16:creationId xmlns:a16="http://schemas.microsoft.com/office/drawing/2014/main" id="{BC26ABEE-58CD-4CED-955D-EC3E6450D112}"/>
                  </a:ext>
                </a:extLst>
              </p:cNvPr>
              <p:cNvSpPr>
                <a:spLocks/>
              </p:cNvSpPr>
              <p:nvPr/>
            </p:nvSpPr>
            <p:spPr bwMode="auto">
              <a:xfrm>
                <a:off x="4744" y="2738"/>
                <a:ext cx="60" cy="50"/>
              </a:xfrm>
              <a:custGeom>
                <a:avLst/>
                <a:gdLst>
                  <a:gd name="T0" fmla="*/ 0 w 122"/>
                  <a:gd name="T1" fmla="*/ 3 h 100"/>
                  <a:gd name="T2" fmla="*/ 0 w 122"/>
                  <a:gd name="T3" fmla="*/ 3 h 100"/>
                  <a:gd name="T4" fmla="*/ 0 w 122"/>
                  <a:gd name="T5" fmla="*/ 3 h 100"/>
                  <a:gd name="T6" fmla="*/ 1 w 122"/>
                  <a:gd name="T7" fmla="*/ 3 h 100"/>
                  <a:gd name="T8" fmla="*/ 1 w 122"/>
                  <a:gd name="T9" fmla="*/ 3 h 100"/>
                  <a:gd name="T10" fmla="*/ 2 w 122"/>
                  <a:gd name="T11" fmla="*/ 3 h 100"/>
                  <a:gd name="T12" fmla="*/ 2 w 122"/>
                  <a:gd name="T13" fmla="*/ 3 h 100"/>
                  <a:gd name="T14" fmla="*/ 2 w 122"/>
                  <a:gd name="T15" fmla="*/ 2 h 100"/>
                  <a:gd name="T16" fmla="*/ 3 w 122"/>
                  <a:gd name="T17" fmla="*/ 1 h 100"/>
                  <a:gd name="T18" fmla="*/ 3 w 122"/>
                  <a:gd name="T19" fmla="*/ 1 h 100"/>
                  <a:gd name="T20" fmla="*/ 3 w 122"/>
                  <a:gd name="T21" fmla="*/ 1 h 100"/>
                  <a:gd name="T22" fmla="*/ 2 w 122"/>
                  <a:gd name="T23" fmla="*/ 1 h 100"/>
                  <a:gd name="T24" fmla="*/ 1 w 122"/>
                  <a:gd name="T25" fmla="*/ 0 h 100"/>
                  <a:gd name="T26" fmla="*/ 0 w 122"/>
                  <a:gd name="T27" fmla="*/ 1 h 100"/>
                  <a:gd name="T28" fmla="*/ 0 w 122"/>
                  <a:gd name="T29" fmla="*/ 1 h 100"/>
                  <a:gd name="T30" fmla="*/ 0 w 122"/>
                  <a:gd name="T31" fmla="*/ 1 h 100"/>
                  <a:gd name="T32" fmla="*/ 0 w 122"/>
                  <a:gd name="T33" fmla="*/ 1 h 100"/>
                  <a:gd name="T34" fmla="*/ 0 w 122"/>
                  <a:gd name="T35" fmla="*/ 3 h 100"/>
                  <a:gd name="T36" fmla="*/ 0 w 122"/>
                  <a:gd name="T37" fmla="*/ 1 h 100"/>
                  <a:gd name="T38" fmla="*/ 0 w 122"/>
                  <a:gd name="T39" fmla="*/ 2 h 100"/>
                  <a:gd name="T40" fmla="*/ 0 w 122"/>
                  <a:gd name="T41" fmla="*/ 3 h 100"/>
                  <a:gd name="T42" fmla="*/ 0 w 122"/>
                  <a:gd name="T43" fmla="*/ 3 h 1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2"/>
                  <a:gd name="T67" fmla="*/ 0 h 100"/>
                  <a:gd name="T68" fmla="*/ 122 w 122"/>
                  <a:gd name="T69" fmla="*/ 100 h 10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2" h="100">
                    <a:moveTo>
                      <a:pt x="16" y="71"/>
                    </a:moveTo>
                    <a:lnTo>
                      <a:pt x="18" y="98"/>
                    </a:lnTo>
                    <a:lnTo>
                      <a:pt x="28" y="100"/>
                    </a:lnTo>
                    <a:lnTo>
                      <a:pt x="42" y="100"/>
                    </a:lnTo>
                    <a:lnTo>
                      <a:pt x="59" y="95"/>
                    </a:lnTo>
                    <a:lnTo>
                      <a:pt x="68" y="90"/>
                    </a:lnTo>
                    <a:lnTo>
                      <a:pt x="78" y="79"/>
                    </a:lnTo>
                    <a:lnTo>
                      <a:pt x="89" y="59"/>
                    </a:lnTo>
                    <a:lnTo>
                      <a:pt x="104" y="32"/>
                    </a:lnTo>
                    <a:lnTo>
                      <a:pt x="112" y="19"/>
                    </a:lnTo>
                    <a:lnTo>
                      <a:pt x="122" y="11"/>
                    </a:lnTo>
                    <a:lnTo>
                      <a:pt x="78" y="6"/>
                    </a:lnTo>
                    <a:lnTo>
                      <a:pt x="55" y="0"/>
                    </a:lnTo>
                    <a:lnTo>
                      <a:pt x="29" y="3"/>
                    </a:lnTo>
                    <a:lnTo>
                      <a:pt x="12" y="4"/>
                    </a:lnTo>
                    <a:lnTo>
                      <a:pt x="0" y="17"/>
                    </a:lnTo>
                    <a:lnTo>
                      <a:pt x="3" y="30"/>
                    </a:lnTo>
                    <a:lnTo>
                      <a:pt x="3" y="72"/>
                    </a:lnTo>
                    <a:lnTo>
                      <a:pt x="12" y="29"/>
                    </a:lnTo>
                    <a:lnTo>
                      <a:pt x="16" y="46"/>
                    </a:lnTo>
                    <a:lnTo>
                      <a:pt x="16" y="71"/>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4" name="Freeform 34">
                <a:extLst>
                  <a:ext uri="{FF2B5EF4-FFF2-40B4-BE49-F238E27FC236}">
                    <a16:creationId xmlns:a16="http://schemas.microsoft.com/office/drawing/2014/main" id="{01895C60-B95D-4267-86AF-66DD797A47AD}"/>
                  </a:ext>
                </a:extLst>
              </p:cNvPr>
              <p:cNvSpPr>
                <a:spLocks/>
              </p:cNvSpPr>
              <p:nvPr/>
            </p:nvSpPr>
            <p:spPr bwMode="auto">
              <a:xfrm>
                <a:off x="4753" y="2730"/>
                <a:ext cx="115" cy="51"/>
              </a:xfrm>
              <a:custGeom>
                <a:avLst/>
                <a:gdLst>
                  <a:gd name="T0" fmla="*/ 4 w 230"/>
                  <a:gd name="T1" fmla="*/ 1 h 104"/>
                  <a:gd name="T2" fmla="*/ 5 w 230"/>
                  <a:gd name="T3" fmla="*/ 2 h 104"/>
                  <a:gd name="T4" fmla="*/ 6 w 230"/>
                  <a:gd name="T5" fmla="*/ 3 h 104"/>
                  <a:gd name="T6" fmla="*/ 6 w 230"/>
                  <a:gd name="T7" fmla="*/ 3 h 104"/>
                  <a:gd name="T8" fmla="*/ 6 w 230"/>
                  <a:gd name="T9" fmla="*/ 2 h 104"/>
                  <a:gd name="T10" fmla="*/ 5 w 230"/>
                  <a:gd name="T11" fmla="*/ 1 h 104"/>
                  <a:gd name="T12" fmla="*/ 6 w 230"/>
                  <a:gd name="T13" fmla="*/ 2 h 104"/>
                  <a:gd name="T14" fmla="*/ 7 w 230"/>
                  <a:gd name="T15" fmla="*/ 3 h 104"/>
                  <a:gd name="T16" fmla="*/ 7 w 230"/>
                  <a:gd name="T17" fmla="*/ 3 h 104"/>
                  <a:gd name="T18" fmla="*/ 7 w 230"/>
                  <a:gd name="T19" fmla="*/ 2 h 104"/>
                  <a:gd name="T20" fmla="*/ 7 w 230"/>
                  <a:gd name="T21" fmla="*/ 1 h 104"/>
                  <a:gd name="T22" fmla="*/ 7 w 230"/>
                  <a:gd name="T23" fmla="*/ 0 h 104"/>
                  <a:gd name="T24" fmla="*/ 6 w 230"/>
                  <a:gd name="T25" fmla="*/ 0 h 104"/>
                  <a:gd name="T26" fmla="*/ 6 w 230"/>
                  <a:gd name="T27" fmla="*/ 0 h 104"/>
                  <a:gd name="T28" fmla="*/ 5 w 230"/>
                  <a:gd name="T29" fmla="*/ 0 h 104"/>
                  <a:gd name="T30" fmla="*/ 0 w 230"/>
                  <a:gd name="T31" fmla="*/ 0 h 104"/>
                  <a:gd name="T32" fmla="*/ 3 w 230"/>
                  <a:gd name="T33" fmla="*/ 1 h 104"/>
                  <a:gd name="T34" fmla="*/ 4 w 230"/>
                  <a:gd name="T35" fmla="*/ 0 h 104"/>
                  <a:gd name="T36" fmla="*/ 4 w 230"/>
                  <a:gd name="T37" fmla="*/ 1 h 104"/>
                  <a:gd name="T38" fmla="*/ 4 w 230"/>
                  <a:gd name="T39" fmla="*/ 1 h 1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0"/>
                  <a:gd name="T61" fmla="*/ 0 h 104"/>
                  <a:gd name="T62" fmla="*/ 230 w 230"/>
                  <a:gd name="T63" fmla="*/ 104 h 1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0" h="104">
                    <a:moveTo>
                      <a:pt x="121" y="36"/>
                    </a:moveTo>
                    <a:lnTo>
                      <a:pt x="158" y="78"/>
                    </a:lnTo>
                    <a:lnTo>
                      <a:pt x="178" y="99"/>
                    </a:lnTo>
                    <a:lnTo>
                      <a:pt x="191" y="104"/>
                    </a:lnTo>
                    <a:lnTo>
                      <a:pt x="180" y="89"/>
                    </a:lnTo>
                    <a:lnTo>
                      <a:pt x="152" y="55"/>
                    </a:lnTo>
                    <a:lnTo>
                      <a:pt x="178" y="76"/>
                    </a:lnTo>
                    <a:lnTo>
                      <a:pt x="204" y="102"/>
                    </a:lnTo>
                    <a:lnTo>
                      <a:pt x="217" y="104"/>
                    </a:lnTo>
                    <a:lnTo>
                      <a:pt x="223" y="96"/>
                    </a:lnTo>
                    <a:lnTo>
                      <a:pt x="228" y="38"/>
                    </a:lnTo>
                    <a:lnTo>
                      <a:pt x="230" y="7"/>
                    </a:lnTo>
                    <a:lnTo>
                      <a:pt x="189" y="0"/>
                    </a:lnTo>
                    <a:lnTo>
                      <a:pt x="170" y="0"/>
                    </a:lnTo>
                    <a:lnTo>
                      <a:pt x="137" y="4"/>
                    </a:lnTo>
                    <a:lnTo>
                      <a:pt x="0" y="12"/>
                    </a:lnTo>
                    <a:lnTo>
                      <a:pt x="87" y="34"/>
                    </a:lnTo>
                    <a:lnTo>
                      <a:pt x="107" y="25"/>
                    </a:lnTo>
                    <a:lnTo>
                      <a:pt x="121" y="36"/>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5" name="Freeform 35">
                <a:extLst>
                  <a:ext uri="{FF2B5EF4-FFF2-40B4-BE49-F238E27FC236}">
                    <a16:creationId xmlns:a16="http://schemas.microsoft.com/office/drawing/2014/main" id="{EA198E8C-96DB-46A8-9020-8097EC6E34DC}"/>
                  </a:ext>
                </a:extLst>
              </p:cNvPr>
              <p:cNvSpPr>
                <a:spLocks/>
              </p:cNvSpPr>
              <p:nvPr/>
            </p:nvSpPr>
            <p:spPr bwMode="auto">
              <a:xfrm>
                <a:off x="4856" y="2730"/>
                <a:ext cx="8" cy="51"/>
              </a:xfrm>
              <a:custGeom>
                <a:avLst/>
                <a:gdLst>
                  <a:gd name="T0" fmla="*/ 0 w 15"/>
                  <a:gd name="T1" fmla="*/ 0 h 100"/>
                  <a:gd name="T2" fmla="*/ 1 w 15"/>
                  <a:gd name="T3" fmla="*/ 4 h 100"/>
                  <a:gd name="T4" fmla="*/ 1 w 15"/>
                  <a:gd name="T5" fmla="*/ 4 h 100"/>
                  <a:gd name="T6" fmla="*/ 1 w 15"/>
                  <a:gd name="T7" fmla="*/ 1 h 100"/>
                  <a:gd name="T8" fmla="*/ 0 w 15"/>
                  <a:gd name="T9" fmla="*/ 0 h 100"/>
                  <a:gd name="T10" fmla="*/ 0 w 15"/>
                  <a:gd name="T11" fmla="*/ 0 h 100"/>
                  <a:gd name="T12" fmla="*/ 0 60000 65536"/>
                  <a:gd name="T13" fmla="*/ 0 60000 65536"/>
                  <a:gd name="T14" fmla="*/ 0 60000 65536"/>
                  <a:gd name="T15" fmla="*/ 0 60000 65536"/>
                  <a:gd name="T16" fmla="*/ 0 60000 65536"/>
                  <a:gd name="T17" fmla="*/ 0 60000 65536"/>
                  <a:gd name="T18" fmla="*/ 0 w 15"/>
                  <a:gd name="T19" fmla="*/ 0 h 100"/>
                  <a:gd name="T20" fmla="*/ 15 w 15"/>
                  <a:gd name="T21" fmla="*/ 100 h 100"/>
                </a:gdLst>
                <a:ahLst/>
                <a:cxnLst>
                  <a:cxn ang="T12">
                    <a:pos x="T0" y="T1"/>
                  </a:cxn>
                  <a:cxn ang="T13">
                    <a:pos x="T2" y="T3"/>
                  </a:cxn>
                  <a:cxn ang="T14">
                    <a:pos x="T4" y="T5"/>
                  </a:cxn>
                  <a:cxn ang="T15">
                    <a:pos x="T6" y="T7"/>
                  </a:cxn>
                  <a:cxn ang="T16">
                    <a:pos x="T8" y="T9"/>
                  </a:cxn>
                  <a:cxn ang="T17">
                    <a:pos x="T10" y="T11"/>
                  </a:cxn>
                </a:cxnLst>
                <a:rect l="T18" t="T19" r="T20" b="T21"/>
                <a:pathLst>
                  <a:path w="15" h="100">
                    <a:moveTo>
                      <a:pt x="0" y="0"/>
                    </a:moveTo>
                    <a:lnTo>
                      <a:pt x="7" y="99"/>
                    </a:lnTo>
                    <a:lnTo>
                      <a:pt x="15" y="100"/>
                    </a:lnTo>
                    <a:lnTo>
                      <a:pt x="12" y="3"/>
                    </a:lnTo>
                    <a:lnTo>
                      <a:pt x="0" y="0"/>
                    </a:lnTo>
                    <a:close/>
                  </a:path>
                </a:pathLst>
              </a:custGeom>
              <a:solidFill>
                <a:srgbClr val="A6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6" name="Freeform 36">
                <a:extLst>
                  <a:ext uri="{FF2B5EF4-FFF2-40B4-BE49-F238E27FC236}">
                    <a16:creationId xmlns:a16="http://schemas.microsoft.com/office/drawing/2014/main" id="{4F10B34D-A4C2-4528-A5DA-0EAF07F032BE}"/>
                  </a:ext>
                </a:extLst>
              </p:cNvPr>
              <p:cNvSpPr>
                <a:spLocks/>
              </p:cNvSpPr>
              <p:nvPr/>
            </p:nvSpPr>
            <p:spPr bwMode="auto">
              <a:xfrm>
                <a:off x="4755" y="2752"/>
                <a:ext cx="37" cy="36"/>
              </a:xfrm>
              <a:custGeom>
                <a:avLst/>
                <a:gdLst>
                  <a:gd name="T0" fmla="*/ 0 w 74"/>
                  <a:gd name="T1" fmla="*/ 0 h 71"/>
                  <a:gd name="T2" fmla="*/ 1 w 74"/>
                  <a:gd name="T3" fmla="*/ 3 h 71"/>
                  <a:gd name="T4" fmla="*/ 1 w 74"/>
                  <a:gd name="T5" fmla="*/ 3 h 71"/>
                  <a:gd name="T6" fmla="*/ 1 w 74"/>
                  <a:gd name="T7" fmla="*/ 2 h 71"/>
                  <a:gd name="T8" fmla="*/ 1 w 74"/>
                  <a:gd name="T9" fmla="*/ 2 h 71"/>
                  <a:gd name="T10" fmla="*/ 2 w 74"/>
                  <a:gd name="T11" fmla="*/ 1 h 71"/>
                  <a:gd name="T12" fmla="*/ 2 w 74"/>
                  <a:gd name="T13" fmla="*/ 1 h 71"/>
                  <a:gd name="T14" fmla="*/ 1 w 74"/>
                  <a:gd name="T15" fmla="*/ 2 h 71"/>
                  <a:gd name="T16" fmla="*/ 1 w 74"/>
                  <a:gd name="T17" fmla="*/ 2 h 71"/>
                  <a:gd name="T18" fmla="*/ 0 w 74"/>
                  <a:gd name="T19" fmla="*/ 0 h 71"/>
                  <a:gd name="T20" fmla="*/ 0 w 74"/>
                  <a:gd name="T21" fmla="*/ 0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4"/>
                  <a:gd name="T34" fmla="*/ 0 h 71"/>
                  <a:gd name="T35" fmla="*/ 74 w 74"/>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4" h="71">
                    <a:moveTo>
                      <a:pt x="0" y="0"/>
                    </a:moveTo>
                    <a:lnTo>
                      <a:pt x="2" y="69"/>
                    </a:lnTo>
                    <a:lnTo>
                      <a:pt x="23" y="71"/>
                    </a:lnTo>
                    <a:lnTo>
                      <a:pt x="40" y="64"/>
                    </a:lnTo>
                    <a:lnTo>
                      <a:pt x="52" y="55"/>
                    </a:lnTo>
                    <a:lnTo>
                      <a:pt x="66" y="30"/>
                    </a:lnTo>
                    <a:lnTo>
                      <a:pt x="74" y="13"/>
                    </a:lnTo>
                    <a:lnTo>
                      <a:pt x="53" y="34"/>
                    </a:lnTo>
                    <a:lnTo>
                      <a:pt x="16" y="40"/>
                    </a:lnTo>
                    <a:lnTo>
                      <a:pt x="0" y="0"/>
                    </a:lnTo>
                    <a:close/>
                  </a:path>
                </a:pathLst>
              </a:custGeom>
              <a:solidFill>
                <a:srgbClr val="A6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7" name="Freeform 37">
                <a:extLst>
                  <a:ext uri="{FF2B5EF4-FFF2-40B4-BE49-F238E27FC236}">
                    <a16:creationId xmlns:a16="http://schemas.microsoft.com/office/drawing/2014/main" id="{644EB643-8ECA-40D2-A28C-BB3228D13429}"/>
                  </a:ext>
                </a:extLst>
              </p:cNvPr>
              <p:cNvSpPr>
                <a:spLocks/>
              </p:cNvSpPr>
              <p:nvPr/>
            </p:nvSpPr>
            <p:spPr bwMode="auto">
              <a:xfrm>
                <a:off x="4763" y="2733"/>
                <a:ext cx="64" cy="25"/>
              </a:xfrm>
              <a:custGeom>
                <a:avLst/>
                <a:gdLst>
                  <a:gd name="T0" fmla="*/ 0 w 128"/>
                  <a:gd name="T1" fmla="*/ 1 h 50"/>
                  <a:gd name="T2" fmla="*/ 1 w 128"/>
                  <a:gd name="T3" fmla="*/ 2 h 50"/>
                  <a:gd name="T4" fmla="*/ 2 w 128"/>
                  <a:gd name="T5" fmla="*/ 1 h 50"/>
                  <a:gd name="T6" fmla="*/ 2 w 128"/>
                  <a:gd name="T7" fmla="*/ 1 h 50"/>
                  <a:gd name="T8" fmla="*/ 3 w 128"/>
                  <a:gd name="T9" fmla="*/ 1 h 50"/>
                  <a:gd name="T10" fmla="*/ 4 w 128"/>
                  <a:gd name="T11" fmla="*/ 2 h 50"/>
                  <a:gd name="T12" fmla="*/ 3 w 128"/>
                  <a:gd name="T13" fmla="*/ 1 h 50"/>
                  <a:gd name="T14" fmla="*/ 4 w 128"/>
                  <a:gd name="T15" fmla="*/ 0 h 50"/>
                  <a:gd name="T16" fmla="*/ 3 w 128"/>
                  <a:gd name="T17" fmla="*/ 0 h 50"/>
                  <a:gd name="T18" fmla="*/ 1 w 128"/>
                  <a:gd name="T19" fmla="*/ 1 h 50"/>
                  <a:gd name="T20" fmla="*/ 1 w 128"/>
                  <a:gd name="T21" fmla="*/ 1 h 50"/>
                  <a:gd name="T22" fmla="*/ 1 w 128"/>
                  <a:gd name="T23" fmla="*/ 1 h 50"/>
                  <a:gd name="T24" fmla="*/ 0 w 128"/>
                  <a:gd name="T25" fmla="*/ 1 h 50"/>
                  <a:gd name="T26" fmla="*/ 0 w 128"/>
                  <a:gd name="T27" fmla="*/ 1 h 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8"/>
                  <a:gd name="T43" fmla="*/ 0 h 50"/>
                  <a:gd name="T44" fmla="*/ 128 w 128"/>
                  <a:gd name="T45" fmla="*/ 50 h 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8" h="50">
                    <a:moveTo>
                      <a:pt x="0" y="26"/>
                    </a:moveTo>
                    <a:lnTo>
                      <a:pt x="54" y="48"/>
                    </a:lnTo>
                    <a:lnTo>
                      <a:pt x="75" y="21"/>
                    </a:lnTo>
                    <a:lnTo>
                      <a:pt x="92" y="14"/>
                    </a:lnTo>
                    <a:lnTo>
                      <a:pt x="115" y="32"/>
                    </a:lnTo>
                    <a:lnTo>
                      <a:pt x="128" y="50"/>
                    </a:lnTo>
                    <a:lnTo>
                      <a:pt x="109" y="13"/>
                    </a:lnTo>
                    <a:lnTo>
                      <a:pt x="128" y="0"/>
                    </a:lnTo>
                    <a:lnTo>
                      <a:pt x="104" y="0"/>
                    </a:lnTo>
                    <a:lnTo>
                      <a:pt x="45" y="3"/>
                    </a:lnTo>
                    <a:lnTo>
                      <a:pt x="18" y="5"/>
                    </a:lnTo>
                    <a:lnTo>
                      <a:pt x="52" y="22"/>
                    </a:lnTo>
                    <a:lnTo>
                      <a:pt x="0" y="26"/>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8" name="Freeform 38">
                <a:extLst>
                  <a:ext uri="{FF2B5EF4-FFF2-40B4-BE49-F238E27FC236}">
                    <a16:creationId xmlns:a16="http://schemas.microsoft.com/office/drawing/2014/main" id="{C1618E63-542C-40D9-8E67-0850B7906E6B}"/>
                  </a:ext>
                </a:extLst>
              </p:cNvPr>
              <p:cNvSpPr>
                <a:spLocks/>
              </p:cNvSpPr>
              <p:nvPr/>
            </p:nvSpPr>
            <p:spPr bwMode="auto">
              <a:xfrm>
                <a:off x="4825" y="2743"/>
                <a:ext cx="31" cy="34"/>
              </a:xfrm>
              <a:custGeom>
                <a:avLst/>
                <a:gdLst>
                  <a:gd name="T0" fmla="*/ 0 w 63"/>
                  <a:gd name="T1" fmla="*/ 1 h 68"/>
                  <a:gd name="T2" fmla="*/ 1 w 63"/>
                  <a:gd name="T3" fmla="*/ 2 h 68"/>
                  <a:gd name="T4" fmla="*/ 1 w 63"/>
                  <a:gd name="T5" fmla="*/ 1 h 68"/>
                  <a:gd name="T6" fmla="*/ 1 w 63"/>
                  <a:gd name="T7" fmla="*/ 0 h 68"/>
                  <a:gd name="T8" fmla="*/ 1 w 63"/>
                  <a:gd name="T9" fmla="*/ 1 h 68"/>
                  <a:gd name="T10" fmla="*/ 1 w 63"/>
                  <a:gd name="T11" fmla="*/ 1 h 68"/>
                  <a:gd name="T12" fmla="*/ 0 w 63"/>
                  <a:gd name="T13" fmla="*/ 1 h 68"/>
                  <a:gd name="T14" fmla="*/ 0 w 63"/>
                  <a:gd name="T15" fmla="*/ 1 h 68"/>
                  <a:gd name="T16" fmla="*/ 0 w 63"/>
                  <a:gd name="T17" fmla="*/ 1 h 68"/>
                  <a:gd name="T18" fmla="*/ 0 w 63"/>
                  <a:gd name="T19" fmla="*/ 1 h 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
                  <a:gd name="T31" fmla="*/ 0 h 68"/>
                  <a:gd name="T32" fmla="*/ 63 w 63"/>
                  <a:gd name="T33" fmla="*/ 68 h 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 h="68">
                    <a:moveTo>
                      <a:pt x="5" y="21"/>
                    </a:moveTo>
                    <a:lnTo>
                      <a:pt x="63" y="68"/>
                    </a:lnTo>
                    <a:lnTo>
                      <a:pt x="62" y="40"/>
                    </a:lnTo>
                    <a:lnTo>
                      <a:pt x="60" y="0"/>
                    </a:lnTo>
                    <a:lnTo>
                      <a:pt x="52" y="24"/>
                    </a:lnTo>
                    <a:lnTo>
                      <a:pt x="42" y="26"/>
                    </a:lnTo>
                    <a:lnTo>
                      <a:pt x="29" y="21"/>
                    </a:lnTo>
                    <a:lnTo>
                      <a:pt x="0" y="8"/>
                    </a:lnTo>
                    <a:lnTo>
                      <a:pt x="5" y="21"/>
                    </a:lnTo>
                    <a:close/>
                  </a:path>
                </a:pathLst>
              </a:custGeom>
              <a:solidFill>
                <a:srgbClr val="00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69" name="Freeform 39">
                <a:extLst>
                  <a:ext uri="{FF2B5EF4-FFF2-40B4-BE49-F238E27FC236}">
                    <a16:creationId xmlns:a16="http://schemas.microsoft.com/office/drawing/2014/main" id="{9B54ADAC-371B-416F-A01F-EAE2A7904A80}"/>
                  </a:ext>
                </a:extLst>
              </p:cNvPr>
              <p:cNvSpPr>
                <a:spLocks/>
              </p:cNvSpPr>
              <p:nvPr/>
            </p:nvSpPr>
            <p:spPr bwMode="auto">
              <a:xfrm>
                <a:off x="4808" y="2750"/>
                <a:ext cx="73" cy="41"/>
              </a:xfrm>
              <a:custGeom>
                <a:avLst/>
                <a:gdLst>
                  <a:gd name="T0" fmla="*/ 0 w 144"/>
                  <a:gd name="T1" fmla="*/ 0 h 82"/>
                  <a:gd name="T2" fmla="*/ 1 w 144"/>
                  <a:gd name="T3" fmla="*/ 1 h 82"/>
                  <a:gd name="T4" fmla="*/ 1 w 144"/>
                  <a:gd name="T5" fmla="*/ 1 h 82"/>
                  <a:gd name="T6" fmla="*/ 1 w 144"/>
                  <a:gd name="T7" fmla="*/ 1 h 82"/>
                  <a:gd name="T8" fmla="*/ 1 w 144"/>
                  <a:gd name="T9" fmla="*/ 1 h 82"/>
                  <a:gd name="T10" fmla="*/ 1 w 144"/>
                  <a:gd name="T11" fmla="*/ 1 h 82"/>
                  <a:gd name="T12" fmla="*/ 2 w 144"/>
                  <a:gd name="T13" fmla="*/ 1 h 82"/>
                  <a:gd name="T14" fmla="*/ 2 w 144"/>
                  <a:gd name="T15" fmla="*/ 3 h 82"/>
                  <a:gd name="T16" fmla="*/ 2 w 144"/>
                  <a:gd name="T17" fmla="*/ 3 h 82"/>
                  <a:gd name="T18" fmla="*/ 3 w 144"/>
                  <a:gd name="T19" fmla="*/ 3 h 82"/>
                  <a:gd name="T20" fmla="*/ 3 w 144"/>
                  <a:gd name="T21" fmla="*/ 3 h 82"/>
                  <a:gd name="T22" fmla="*/ 4 w 144"/>
                  <a:gd name="T23" fmla="*/ 3 h 82"/>
                  <a:gd name="T24" fmla="*/ 5 w 144"/>
                  <a:gd name="T25" fmla="*/ 3 h 82"/>
                  <a:gd name="T26" fmla="*/ 3 w 144"/>
                  <a:gd name="T27" fmla="*/ 3 h 82"/>
                  <a:gd name="T28" fmla="*/ 3 w 144"/>
                  <a:gd name="T29" fmla="*/ 3 h 82"/>
                  <a:gd name="T30" fmla="*/ 2 w 144"/>
                  <a:gd name="T31" fmla="*/ 3 h 82"/>
                  <a:gd name="T32" fmla="*/ 2 w 144"/>
                  <a:gd name="T33" fmla="*/ 1 h 82"/>
                  <a:gd name="T34" fmla="*/ 1 w 144"/>
                  <a:gd name="T35" fmla="*/ 1 h 82"/>
                  <a:gd name="T36" fmla="*/ 1 w 144"/>
                  <a:gd name="T37" fmla="*/ 1 h 82"/>
                  <a:gd name="T38" fmla="*/ 0 w 144"/>
                  <a:gd name="T39" fmla="*/ 0 h 82"/>
                  <a:gd name="T40" fmla="*/ 0 w 144"/>
                  <a:gd name="T41" fmla="*/ 0 h 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82"/>
                  <a:gd name="T65" fmla="*/ 144 w 144"/>
                  <a:gd name="T66" fmla="*/ 82 h 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82">
                    <a:moveTo>
                      <a:pt x="0" y="0"/>
                    </a:moveTo>
                    <a:lnTo>
                      <a:pt x="8" y="8"/>
                    </a:lnTo>
                    <a:lnTo>
                      <a:pt x="11" y="18"/>
                    </a:lnTo>
                    <a:lnTo>
                      <a:pt x="1" y="14"/>
                    </a:lnTo>
                    <a:lnTo>
                      <a:pt x="14" y="26"/>
                    </a:lnTo>
                    <a:lnTo>
                      <a:pt x="27" y="40"/>
                    </a:lnTo>
                    <a:lnTo>
                      <a:pt x="37" y="60"/>
                    </a:lnTo>
                    <a:lnTo>
                      <a:pt x="47" y="74"/>
                    </a:lnTo>
                    <a:lnTo>
                      <a:pt x="57" y="78"/>
                    </a:lnTo>
                    <a:lnTo>
                      <a:pt x="68" y="81"/>
                    </a:lnTo>
                    <a:lnTo>
                      <a:pt x="87" y="82"/>
                    </a:lnTo>
                    <a:lnTo>
                      <a:pt x="110" y="82"/>
                    </a:lnTo>
                    <a:lnTo>
                      <a:pt x="144" y="79"/>
                    </a:lnTo>
                    <a:lnTo>
                      <a:pt x="92" y="79"/>
                    </a:lnTo>
                    <a:lnTo>
                      <a:pt x="76" y="78"/>
                    </a:lnTo>
                    <a:lnTo>
                      <a:pt x="55" y="69"/>
                    </a:lnTo>
                    <a:lnTo>
                      <a:pt x="44" y="60"/>
                    </a:lnTo>
                    <a:lnTo>
                      <a:pt x="24" y="24"/>
                    </a:lnTo>
                    <a:lnTo>
                      <a:pt x="11" y="3"/>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0" name="Freeform 40">
                <a:extLst>
                  <a:ext uri="{FF2B5EF4-FFF2-40B4-BE49-F238E27FC236}">
                    <a16:creationId xmlns:a16="http://schemas.microsoft.com/office/drawing/2014/main" id="{F5929584-DE52-4FAD-A7EB-085A460C67B8}"/>
                  </a:ext>
                </a:extLst>
              </p:cNvPr>
              <p:cNvSpPr>
                <a:spLocks/>
              </p:cNvSpPr>
              <p:nvPr/>
            </p:nvSpPr>
            <p:spPr bwMode="auto">
              <a:xfrm>
                <a:off x="4846" y="2752"/>
                <a:ext cx="57" cy="42"/>
              </a:xfrm>
              <a:custGeom>
                <a:avLst/>
                <a:gdLst>
                  <a:gd name="T0" fmla="*/ 3 w 115"/>
                  <a:gd name="T1" fmla="*/ 0 h 84"/>
                  <a:gd name="T2" fmla="*/ 2 w 115"/>
                  <a:gd name="T3" fmla="*/ 1 h 84"/>
                  <a:gd name="T4" fmla="*/ 2 w 115"/>
                  <a:gd name="T5" fmla="*/ 3 h 84"/>
                  <a:gd name="T6" fmla="*/ 1 w 115"/>
                  <a:gd name="T7" fmla="*/ 3 h 84"/>
                  <a:gd name="T8" fmla="*/ 0 w 115"/>
                  <a:gd name="T9" fmla="*/ 3 h 84"/>
                  <a:gd name="T10" fmla="*/ 2 w 115"/>
                  <a:gd name="T11" fmla="*/ 3 h 84"/>
                  <a:gd name="T12" fmla="*/ 3 w 115"/>
                  <a:gd name="T13" fmla="*/ 1 h 84"/>
                  <a:gd name="T14" fmla="*/ 3 w 115"/>
                  <a:gd name="T15" fmla="*/ 1 h 84"/>
                  <a:gd name="T16" fmla="*/ 3 w 115"/>
                  <a:gd name="T17" fmla="*/ 0 h 84"/>
                  <a:gd name="T18" fmla="*/ 3 w 115"/>
                  <a:gd name="T19" fmla="*/ 0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4"/>
                  <a:gd name="T32" fmla="*/ 115 w 115"/>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4">
                    <a:moveTo>
                      <a:pt x="106" y="0"/>
                    </a:moveTo>
                    <a:lnTo>
                      <a:pt x="94" y="55"/>
                    </a:lnTo>
                    <a:lnTo>
                      <a:pt x="86" y="66"/>
                    </a:lnTo>
                    <a:lnTo>
                      <a:pt x="41" y="73"/>
                    </a:lnTo>
                    <a:lnTo>
                      <a:pt x="0" y="84"/>
                    </a:lnTo>
                    <a:lnTo>
                      <a:pt x="81" y="79"/>
                    </a:lnTo>
                    <a:lnTo>
                      <a:pt x="106" y="61"/>
                    </a:lnTo>
                    <a:lnTo>
                      <a:pt x="115" y="17"/>
                    </a:lnTo>
                    <a:lnTo>
                      <a:pt x="106"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1" name="Freeform 41">
                <a:extLst>
                  <a:ext uri="{FF2B5EF4-FFF2-40B4-BE49-F238E27FC236}">
                    <a16:creationId xmlns:a16="http://schemas.microsoft.com/office/drawing/2014/main" id="{0DD37A82-D025-47F4-A2FE-59EF15DE0EC5}"/>
                  </a:ext>
                </a:extLst>
              </p:cNvPr>
              <p:cNvSpPr>
                <a:spLocks/>
              </p:cNvSpPr>
              <p:nvPr/>
            </p:nvSpPr>
            <p:spPr bwMode="auto">
              <a:xfrm>
                <a:off x="4736" y="2760"/>
                <a:ext cx="70" cy="42"/>
              </a:xfrm>
              <a:custGeom>
                <a:avLst/>
                <a:gdLst>
                  <a:gd name="T0" fmla="*/ 4 w 141"/>
                  <a:gd name="T1" fmla="*/ 0 h 84"/>
                  <a:gd name="T2" fmla="*/ 4 w 141"/>
                  <a:gd name="T3" fmla="*/ 1 h 84"/>
                  <a:gd name="T4" fmla="*/ 3 w 141"/>
                  <a:gd name="T5" fmla="*/ 1 h 84"/>
                  <a:gd name="T6" fmla="*/ 2 w 141"/>
                  <a:gd name="T7" fmla="*/ 3 h 84"/>
                  <a:gd name="T8" fmla="*/ 0 w 141"/>
                  <a:gd name="T9" fmla="*/ 3 h 84"/>
                  <a:gd name="T10" fmla="*/ 2 w 141"/>
                  <a:gd name="T11" fmla="*/ 3 h 84"/>
                  <a:gd name="T12" fmla="*/ 3 w 141"/>
                  <a:gd name="T13" fmla="*/ 1 h 84"/>
                  <a:gd name="T14" fmla="*/ 3 w 141"/>
                  <a:gd name="T15" fmla="*/ 1 h 84"/>
                  <a:gd name="T16" fmla="*/ 4 w 141"/>
                  <a:gd name="T17" fmla="*/ 0 h 84"/>
                  <a:gd name="T18" fmla="*/ 4 w 141"/>
                  <a:gd name="T19" fmla="*/ 0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
                  <a:gd name="T31" fmla="*/ 0 h 84"/>
                  <a:gd name="T32" fmla="*/ 141 w 141"/>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 h="84">
                    <a:moveTo>
                      <a:pt x="141" y="0"/>
                    </a:moveTo>
                    <a:lnTo>
                      <a:pt x="128" y="29"/>
                    </a:lnTo>
                    <a:lnTo>
                      <a:pt x="117" y="59"/>
                    </a:lnTo>
                    <a:lnTo>
                      <a:pt x="91" y="84"/>
                    </a:lnTo>
                    <a:lnTo>
                      <a:pt x="0" y="84"/>
                    </a:lnTo>
                    <a:lnTo>
                      <a:pt x="83" y="70"/>
                    </a:lnTo>
                    <a:lnTo>
                      <a:pt x="99" y="57"/>
                    </a:lnTo>
                    <a:lnTo>
                      <a:pt x="115" y="36"/>
                    </a:lnTo>
                    <a:lnTo>
                      <a:pt x="141"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2" name="Freeform 42">
                <a:extLst>
                  <a:ext uri="{FF2B5EF4-FFF2-40B4-BE49-F238E27FC236}">
                    <a16:creationId xmlns:a16="http://schemas.microsoft.com/office/drawing/2014/main" id="{70883663-A859-4472-81C2-DBA9F2621D5D}"/>
                  </a:ext>
                </a:extLst>
              </p:cNvPr>
              <p:cNvSpPr>
                <a:spLocks/>
              </p:cNvSpPr>
              <p:nvPr/>
            </p:nvSpPr>
            <p:spPr bwMode="auto">
              <a:xfrm>
                <a:off x="4732" y="2671"/>
                <a:ext cx="144" cy="63"/>
              </a:xfrm>
              <a:custGeom>
                <a:avLst/>
                <a:gdLst>
                  <a:gd name="T0" fmla="*/ 8 w 286"/>
                  <a:gd name="T1" fmla="*/ 3 h 124"/>
                  <a:gd name="T2" fmla="*/ 6 w 286"/>
                  <a:gd name="T3" fmla="*/ 3 h 124"/>
                  <a:gd name="T4" fmla="*/ 4 w 286"/>
                  <a:gd name="T5" fmla="*/ 3 h 124"/>
                  <a:gd name="T6" fmla="*/ 2 w 286"/>
                  <a:gd name="T7" fmla="*/ 3 h 124"/>
                  <a:gd name="T8" fmla="*/ 1 w 286"/>
                  <a:gd name="T9" fmla="*/ 4 h 124"/>
                  <a:gd name="T10" fmla="*/ 1 w 286"/>
                  <a:gd name="T11" fmla="*/ 4 h 124"/>
                  <a:gd name="T12" fmla="*/ 1 w 286"/>
                  <a:gd name="T13" fmla="*/ 3 h 124"/>
                  <a:gd name="T14" fmla="*/ 3 w 286"/>
                  <a:gd name="T15" fmla="*/ 3 h 124"/>
                  <a:gd name="T16" fmla="*/ 1 w 286"/>
                  <a:gd name="T17" fmla="*/ 3 h 124"/>
                  <a:gd name="T18" fmla="*/ 0 w 286"/>
                  <a:gd name="T19" fmla="*/ 4 h 124"/>
                  <a:gd name="T20" fmla="*/ 1 w 286"/>
                  <a:gd name="T21" fmla="*/ 2 h 124"/>
                  <a:gd name="T22" fmla="*/ 3 w 286"/>
                  <a:gd name="T23" fmla="*/ 1 h 124"/>
                  <a:gd name="T24" fmla="*/ 4 w 286"/>
                  <a:gd name="T25" fmla="*/ 1 h 124"/>
                  <a:gd name="T26" fmla="*/ 5 w 286"/>
                  <a:gd name="T27" fmla="*/ 0 h 124"/>
                  <a:gd name="T28" fmla="*/ 7 w 286"/>
                  <a:gd name="T29" fmla="*/ 1 h 124"/>
                  <a:gd name="T30" fmla="*/ 8 w 286"/>
                  <a:gd name="T31" fmla="*/ 1 h 124"/>
                  <a:gd name="T32" fmla="*/ 8 w 286"/>
                  <a:gd name="T33" fmla="*/ 1 h 124"/>
                  <a:gd name="T34" fmla="*/ 9 w 286"/>
                  <a:gd name="T35" fmla="*/ 2 h 124"/>
                  <a:gd name="T36" fmla="*/ 10 w 286"/>
                  <a:gd name="T37" fmla="*/ 2 h 124"/>
                  <a:gd name="T38" fmla="*/ 8 w 286"/>
                  <a:gd name="T39" fmla="*/ 2 h 124"/>
                  <a:gd name="T40" fmla="*/ 7 w 286"/>
                  <a:gd name="T41" fmla="*/ 2 h 124"/>
                  <a:gd name="T42" fmla="*/ 6 w 286"/>
                  <a:gd name="T43" fmla="*/ 2 h 124"/>
                  <a:gd name="T44" fmla="*/ 4 w 286"/>
                  <a:gd name="T45" fmla="*/ 2 h 124"/>
                  <a:gd name="T46" fmla="*/ 5 w 286"/>
                  <a:gd name="T47" fmla="*/ 2 h 124"/>
                  <a:gd name="T48" fmla="*/ 6 w 286"/>
                  <a:gd name="T49" fmla="*/ 2 h 124"/>
                  <a:gd name="T50" fmla="*/ 7 w 286"/>
                  <a:gd name="T51" fmla="*/ 2 h 124"/>
                  <a:gd name="T52" fmla="*/ 8 w 286"/>
                  <a:gd name="T53" fmla="*/ 3 h 124"/>
                  <a:gd name="T54" fmla="*/ 8 w 286"/>
                  <a:gd name="T55" fmla="*/ 3 h 124"/>
                  <a:gd name="T56" fmla="*/ 8 w 286"/>
                  <a:gd name="T57" fmla="*/ 3 h 1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6"/>
                  <a:gd name="T88" fmla="*/ 0 h 124"/>
                  <a:gd name="T89" fmla="*/ 286 w 286"/>
                  <a:gd name="T90" fmla="*/ 124 h 1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6" h="124">
                    <a:moveTo>
                      <a:pt x="238" y="84"/>
                    </a:moveTo>
                    <a:lnTo>
                      <a:pt x="165" y="74"/>
                    </a:lnTo>
                    <a:lnTo>
                      <a:pt x="110" y="77"/>
                    </a:lnTo>
                    <a:lnTo>
                      <a:pt x="64" y="89"/>
                    </a:lnTo>
                    <a:lnTo>
                      <a:pt x="27" y="110"/>
                    </a:lnTo>
                    <a:lnTo>
                      <a:pt x="4" y="124"/>
                    </a:lnTo>
                    <a:lnTo>
                      <a:pt x="29" y="94"/>
                    </a:lnTo>
                    <a:lnTo>
                      <a:pt x="66" y="69"/>
                    </a:lnTo>
                    <a:lnTo>
                      <a:pt x="32" y="79"/>
                    </a:lnTo>
                    <a:lnTo>
                      <a:pt x="0" y="97"/>
                    </a:lnTo>
                    <a:lnTo>
                      <a:pt x="30" y="58"/>
                    </a:lnTo>
                    <a:lnTo>
                      <a:pt x="68" y="27"/>
                    </a:lnTo>
                    <a:lnTo>
                      <a:pt x="103" y="9"/>
                    </a:lnTo>
                    <a:lnTo>
                      <a:pt x="150" y="0"/>
                    </a:lnTo>
                    <a:lnTo>
                      <a:pt x="205" y="3"/>
                    </a:lnTo>
                    <a:lnTo>
                      <a:pt x="234" y="11"/>
                    </a:lnTo>
                    <a:lnTo>
                      <a:pt x="252" y="21"/>
                    </a:lnTo>
                    <a:lnTo>
                      <a:pt x="275" y="39"/>
                    </a:lnTo>
                    <a:lnTo>
                      <a:pt x="286" y="56"/>
                    </a:lnTo>
                    <a:lnTo>
                      <a:pt x="254" y="45"/>
                    </a:lnTo>
                    <a:lnTo>
                      <a:pt x="218" y="40"/>
                    </a:lnTo>
                    <a:lnTo>
                      <a:pt x="173" y="39"/>
                    </a:lnTo>
                    <a:lnTo>
                      <a:pt x="113" y="47"/>
                    </a:lnTo>
                    <a:lnTo>
                      <a:pt x="157" y="47"/>
                    </a:lnTo>
                    <a:lnTo>
                      <a:pt x="186" y="48"/>
                    </a:lnTo>
                    <a:lnTo>
                      <a:pt x="212" y="60"/>
                    </a:lnTo>
                    <a:lnTo>
                      <a:pt x="231" y="69"/>
                    </a:lnTo>
                    <a:lnTo>
                      <a:pt x="238" y="84"/>
                    </a:lnTo>
                    <a:close/>
                  </a:path>
                </a:pathLst>
              </a:custGeom>
              <a:solidFill>
                <a:srgbClr val="E066A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3" name="Freeform 43">
                <a:extLst>
                  <a:ext uri="{FF2B5EF4-FFF2-40B4-BE49-F238E27FC236}">
                    <a16:creationId xmlns:a16="http://schemas.microsoft.com/office/drawing/2014/main" id="{F12DBC27-7BA8-43A8-8EDB-3169F48E0C48}"/>
                  </a:ext>
                </a:extLst>
              </p:cNvPr>
              <p:cNvSpPr>
                <a:spLocks/>
              </p:cNvSpPr>
              <p:nvPr/>
            </p:nvSpPr>
            <p:spPr bwMode="auto">
              <a:xfrm>
                <a:off x="4749" y="2675"/>
                <a:ext cx="76" cy="39"/>
              </a:xfrm>
              <a:custGeom>
                <a:avLst/>
                <a:gdLst>
                  <a:gd name="T0" fmla="*/ 2 w 150"/>
                  <a:gd name="T1" fmla="*/ 1 h 80"/>
                  <a:gd name="T2" fmla="*/ 4 w 150"/>
                  <a:gd name="T3" fmla="*/ 1 h 80"/>
                  <a:gd name="T4" fmla="*/ 5 w 150"/>
                  <a:gd name="T5" fmla="*/ 1 h 80"/>
                  <a:gd name="T6" fmla="*/ 5 w 150"/>
                  <a:gd name="T7" fmla="*/ 1 h 80"/>
                  <a:gd name="T8" fmla="*/ 3 w 150"/>
                  <a:gd name="T9" fmla="*/ 1 h 80"/>
                  <a:gd name="T10" fmla="*/ 1 w 150"/>
                  <a:gd name="T11" fmla="*/ 2 h 80"/>
                  <a:gd name="T12" fmla="*/ 2 w 150"/>
                  <a:gd name="T13" fmla="*/ 1 h 80"/>
                  <a:gd name="T14" fmla="*/ 1 w 150"/>
                  <a:gd name="T15" fmla="*/ 1 h 80"/>
                  <a:gd name="T16" fmla="*/ 0 w 150"/>
                  <a:gd name="T17" fmla="*/ 1 h 80"/>
                  <a:gd name="T18" fmla="*/ 1 w 150"/>
                  <a:gd name="T19" fmla="*/ 1 h 80"/>
                  <a:gd name="T20" fmla="*/ 2 w 150"/>
                  <a:gd name="T21" fmla="*/ 0 h 80"/>
                  <a:gd name="T22" fmla="*/ 3 w 150"/>
                  <a:gd name="T23" fmla="*/ 0 h 80"/>
                  <a:gd name="T24" fmla="*/ 5 w 150"/>
                  <a:gd name="T25" fmla="*/ 0 h 80"/>
                  <a:gd name="T26" fmla="*/ 3 w 150"/>
                  <a:gd name="T27" fmla="*/ 0 h 80"/>
                  <a:gd name="T28" fmla="*/ 2 w 150"/>
                  <a:gd name="T29" fmla="*/ 1 h 80"/>
                  <a:gd name="T30" fmla="*/ 2 w 150"/>
                  <a:gd name="T31" fmla="*/ 1 h 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0"/>
                  <a:gd name="T49" fmla="*/ 0 h 80"/>
                  <a:gd name="T50" fmla="*/ 150 w 150"/>
                  <a:gd name="T51" fmla="*/ 80 h 8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0" h="80">
                    <a:moveTo>
                      <a:pt x="53" y="41"/>
                    </a:moveTo>
                    <a:lnTo>
                      <a:pt x="97" y="42"/>
                    </a:lnTo>
                    <a:lnTo>
                      <a:pt x="131" y="49"/>
                    </a:lnTo>
                    <a:lnTo>
                      <a:pt x="150" y="58"/>
                    </a:lnTo>
                    <a:lnTo>
                      <a:pt x="84" y="62"/>
                    </a:lnTo>
                    <a:lnTo>
                      <a:pt x="21" y="80"/>
                    </a:lnTo>
                    <a:lnTo>
                      <a:pt x="40" y="58"/>
                    </a:lnTo>
                    <a:lnTo>
                      <a:pt x="14" y="58"/>
                    </a:lnTo>
                    <a:lnTo>
                      <a:pt x="0" y="63"/>
                    </a:lnTo>
                    <a:lnTo>
                      <a:pt x="30" y="37"/>
                    </a:lnTo>
                    <a:lnTo>
                      <a:pt x="60" y="18"/>
                    </a:lnTo>
                    <a:lnTo>
                      <a:pt x="90" y="5"/>
                    </a:lnTo>
                    <a:lnTo>
                      <a:pt x="147" y="0"/>
                    </a:lnTo>
                    <a:lnTo>
                      <a:pt x="90" y="20"/>
                    </a:lnTo>
                    <a:lnTo>
                      <a:pt x="53" y="41"/>
                    </a:lnTo>
                    <a:close/>
                  </a:path>
                </a:pathLst>
              </a:custGeom>
              <a:solidFill>
                <a:srgbClr val="F787D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4" name="Freeform 44">
                <a:extLst>
                  <a:ext uri="{FF2B5EF4-FFF2-40B4-BE49-F238E27FC236}">
                    <a16:creationId xmlns:a16="http://schemas.microsoft.com/office/drawing/2014/main" id="{84EE66F1-FA63-4778-9B47-6613A9D30DE5}"/>
                  </a:ext>
                </a:extLst>
              </p:cNvPr>
              <p:cNvSpPr>
                <a:spLocks/>
              </p:cNvSpPr>
              <p:nvPr/>
            </p:nvSpPr>
            <p:spPr bwMode="auto">
              <a:xfrm>
                <a:off x="4717" y="2690"/>
                <a:ext cx="25" cy="143"/>
              </a:xfrm>
              <a:custGeom>
                <a:avLst/>
                <a:gdLst>
                  <a:gd name="T0" fmla="*/ 2 w 50"/>
                  <a:gd name="T1" fmla="*/ 0 h 285"/>
                  <a:gd name="T2" fmla="*/ 2 w 50"/>
                  <a:gd name="T3" fmla="*/ 1 h 285"/>
                  <a:gd name="T4" fmla="*/ 1 w 50"/>
                  <a:gd name="T5" fmla="*/ 2 h 285"/>
                  <a:gd name="T6" fmla="*/ 1 w 50"/>
                  <a:gd name="T7" fmla="*/ 3 h 285"/>
                  <a:gd name="T8" fmla="*/ 1 w 50"/>
                  <a:gd name="T9" fmla="*/ 3 h 285"/>
                  <a:gd name="T10" fmla="*/ 2 w 50"/>
                  <a:gd name="T11" fmla="*/ 2 h 285"/>
                  <a:gd name="T12" fmla="*/ 1 w 50"/>
                  <a:gd name="T13" fmla="*/ 4 h 285"/>
                  <a:gd name="T14" fmla="*/ 1 w 50"/>
                  <a:gd name="T15" fmla="*/ 5 h 285"/>
                  <a:gd name="T16" fmla="*/ 1 w 50"/>
                  <a:gd name="T17" fmla="*/ 6 h 285"/>
                  <a:gd name="T18" fmla="*/ 1 w 50"/>
                  <a:gd name="T19" fmla="*/ 7 h 285"/>
                  <a:gd name="T20" fmla="*/ 2 w 50"/>
                  <a:gd name="T21" fmla="*/ 8 h 285"/>
                  <a:gd name="T22" fmla="*/ 2 w 50"/>
                  <a:gd name="T23" fmla="*/ 9 h 285"/>
                  <a:gd name="T24" fmla="*/ 2 w 50"/>
                  <a:gd name="T25" fmla="*/ 9 h 285"/>
                  <a:gd name="T26" fmla="*/ 1 w 50"/>
                  <a:gd name="T27" fmla="*/ 9 h 285"/>
                  <a:gd name="T28" fmla="*/ 1 w 50"/>
                  <a:gd name="T29" fmla="*/ 9 h 285"/>
                  <a:gd name="T30" fmla="*/ 1 w 50"/>
                  <a:gd name="T31" fmla="*/ 8 h 285"/>
                  <a:gd name="T32" fmla="*/ 1 w 50"/>
                  <a:gd name="T33" fmla="*/ 7 h 285"/>
                  <a:gd name="T34" fmla="*/ 1 w 50"/>
                  <a:gd name="T35" fmla="*/ 6 h 285"/>
                  <a:gd name="T36" fmla="*/ 1 w 50"/>
                  <a:gd name="T37" fmla="*/ 4 h 285"/>
                  <a:gd name="T38" fmla="*/ 0 w 50"/>
                  <a:gd name="T39" fmla="*/ 3 h 285"/>
                  <a:gd name="T40" fmla="*/ 1 w 50"/>
                  <a:gd name="T41" fmla="*/ 1 h 285"/>
                  <a:gd name="T42" fmla="*/ 2 w 50"/>
                  <a:gd name="T43" fmla="*/ 0 h 285"/>
                  <a:gd name="T44" fmla="*/ 2 w 50"/>
                  <a:gd name="T45" fmla="*/ 0 h 2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
                  <a:gd name="T70" fmla="*/ 0 h 285"/>
                  <a:gd name="T71" fmla="*/ 50 w 50"/>
                  <a:gd name="T72" fmla="*/ 285 h 2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 h="285">
                    <a:moveTo>
                      <a:pt x="50" y="0"/>
                    </a:moveTo>
                    <a:lnTo>
                      <a:pt x="34" y="29"/>
                    </a:lnTo>
                    <a:lnTo>
                      <a:pt x="22" y="55"/>
                    </a:lnTo>
                    <a:lnTo>
                      <a:pt x="11" y="87"/>
                    </a:lnTo>
                    <a:lnTo>
                      <a:pt x="26" y="68"/>
                    </a:lnTo>
                    <a:lnTo>
                      <a:pt x="45" y="55"/>
                    </a:lnTo>
                    <a:lnTo>
                      <a:pt x="24" y="102"/>
                    </a:lnTo>
                    <a:lnTo>
                      <a:pt x="14" y="141"/>
                    </a:lnTo>
                    <a:lnTo>
                      <a:pt x="14" y="186"/>
                    </a:lnTo>
                    <a:lnTo>
                      <a:pt x="22" y="209"/>
                    </a:lnTo>
                    <a:lnTo>
                      <a:pt x="40" y="235"/>
                    </a:lnTo>
                    <a:lnTo>
                      <a:pt x="50" y="261"/>
                    </a:lnTo>
                    <a:lnTo>
                      <a:pt x="43" y="285"/>
                    </a:lnTo>
                    <a:lnTo>
                      <a:pt x="32" y="258"/>
                    </a:lnTo>
                    <a:lnTo>
                      <a:pt x="27" y="264"/>
                    </a:lnTo>
                    <a:lnTo>
                      <a:pt x="18" y="236"/>
                    </a:lnTo>
                    <a:lnTo>
                      <a:pt x="11" y="209"/>
                    </a:lnTo>
                    <a:lnTo>
                      <a:pt x="3" y="167"/>
                    </a:lnTo>
                    <a:lnTo>
                      <a:pt x="6" y="123"/>
                    </a:lnTo>
                    <a:lnTo>
                      <a:pt x="0" y="86"/>
                    </a:lnTo>
                    <a:lnTo>
                      <a:pt x="16" y="32"/>
                    </a:lnTo>
                    <a:lnTo>
                      <a:pt x="5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5" name="Freeform 45">
                <a:extLst>
                  <a:ext uri="{FF2B5EF4-FFF2-40B4-BE49-F238E27FC236}">
                    <a16:creationId xmlns:a16="http://schemas.microsoft.com/office/drawing/2014/main" id="{E0D6BF9B-E942-44D8-806B-DAE6FE35599B}"/>
                  </a:ext>
                </a:extLst>
              </p:cNvPr>
              <p:cNvSpPr>
                <a:spLocks/>
              </p:cNvSpPr>
              <p:nvPr/>
            </p:nvSpPr>
            <p:spPr bwMode="auto">
              <a:xfrm>
                <a:off x="4759" y="2763"/>
                <a:ext cx="148" cy="185"/>
              </a:xfrm>
              <a:custGeom>
                <a:avLst/>
                <a:gdLst>
                  <a:gd name="T0" fmla="*/ 3 w 297"/>
                  <a:gd name="T1" fmla="*/ 1 h 369"/>
                  <a:gd name="T2" fmla="*/ 3 w 297"/>
                  <a:gd name="T3" fmla="*/ 2 h 369"/>
                  <a:gd name="T4" fmla="*/ 3 w 297"/>
                  <a:gd name="T5" fmla="*/ 3 h 369"/>
                  <a:gd name="T6" fmla="*/ 3 w 297"/>
                  <a:gd name="T7" fmla="*/ 3 h 369"/>
                  <a:gd name="T8" fmla="*/ 3 w 297"/>
                  <a:gd name="T9" fmla="*/ 3 h 369"/>
                  <a:gd name="T10" fmla="*/ 4 w 297"/>
                  <a:gd name="T11" fmla="*/ 3 h 369"/>
                  <a:gd name="T12" fmla="*/ 4 w 297"/>
                  <a:gd name="T13" fmla="*/ 3 h 369"/>
                  <a:gd name="T14" fmla="*/ 3 w 297"/>
                  <a:gd name="T15" fmla="*/ 4 h 369"/>
                  <a:gd name="T16" fmla="*/ 3 w 297"/>
                  <a:gd name="T17" fmla="*/ 4 h 369"/>
                  <a:gd name="T18" fmla="*/ 4 w 297"/>
                  <a:gd name="T19" fmla="*/ 5 h 369"/>
                  <a:gd name="T20" fmla="*/ 5 w 297"/>
                  <a:gd name="T21" fmla="*/ 6 h 369"/>
                  <a:gd name="T22" fmla="*/ 5 w 297"/>
                  <a:gd name="T23" fmla="*/ 8 h 369"/>
                  <a:gd name="T24" fmla="*/ 6 w 297"/>
                  <a:gd name="T25" fmla="*/ 5 h 369"/>
                  <a:gd name="T26" fmla="*/ 5 w 297"/>
                  <a:gd name="T27" fmla="*/ 4 h 369"/>
                  <a:gd name="T28" fmla="*/ 5 w 297"/>
                  <a:gd name="T29" fmla="*/ 3 h 369"/>
                  <a:gd name="T30" fmla="*/ 7 w 297"/>
                  <a:gd name="T31" fmla="*/ 3 h 369"/>
                  <a:gd name="T32" fmla="*/ 7 w 297"/>
                  <a:gd name="T33" fmla="*/ 3 h 369"/>
                  <a:gd name="T34" fmla="*/ 8 w 297"/>
                  <a:gd name="T35" fmla="*/ 4 h 369"/>
                  <a:gd name="T36" fmla="*/ 8 w 297"/>
                  <a:gd name="T37" fmla="*/ 5 h 369"/>
                  <a:gd name="T38" fmla="*/ 7 w 297"/>
                  <a:gd name="T39" fmla="*/ 6 h 369"/>
                  <a:gd name="T40" fmla="*/ 7 w 297"/>
                  <a:gd name="T41" fmla="*/ 4 h 369"/>
                  <a:gd name="T42" fmla="*/ 6 w 297"/>
                  <a:gd name="T43" fmla="*/ 5 h 369"/>
                  <a:gd name="T44" fmla="*/ 6 w 297"/>
                  <a:gd name="T45" fmla="*/ 7 h 369"/>
                  <a:gd name="T46" fmla="*/ 6 w 297"/>
                  <a:gd name="T47" fmla="*/ 9 h 369"/>
                  <a:gd name="T48" fmla="*/ 5 w 297"/>
                  <a:gd name="T49" fmla="*/ 11 h 369"/>
                  <a:gd name="T50" fmla="*/ 4 w 297"/>
                  <a:gd name="T51" fmla="*/ 11 h 369"/>
                  <a:gd name="T52" fmla="*/ 3 w 297"/>
                  <a:gd name="T53" fmla="*/ 12 h 369"/>
                  <a:gd name="T54" fmla="*/ 2 w 297"/>
                  <a:gd name="T55" fmla="*/ 11 h 369"/>
                  <a:gd name="T56" fmla="*/ 0 w 297"/>
                  <a:gd name="T57" fmla="*/ 6 h 369"/>
                  <a:gd name="T58" fmla="*/ 0 w 297"/>
                  <a:gd name="T59" fmla="*/ 9 h 369"/>
                  <a:gd name="T60" fmla="*/ 2 w 297"/>
                  <a:gd name="T61" fmla="*/ 12 h 369"/>
                  <a:gd name="T62" fmla="*/ 3 w 297"/>
                  <a:gd name="T63" fmla="*/ 12 h 369"/>
                  <a:gd name="T64" fmla="*/ 5 w 297"/>
                  <a:gd name="T65" fmla="*/ 12 h 369"/>
                  <a:gd name="T66" fmla="*/ 6 w 297"/>
                  <a:gd name="T67" fmla="*/ 10 h 369"/>
                  <a:gd name="T68" fmla="*/ 7 w 297"/>
                  <a:gd name="T69" fmla="*/ 7 h 369"/>
                  <a:gd name="T70" fmla="*/ 9 w 297"/>
                  <a:gd name="T71" fmla="*/ 4 h 369"/>
                  <a:gd name="T72" fmla="*/ 7 w 297"/>
                  <a:gd name="T73" fmla="*/ 2 h 369"/>
                  <a:gd name="T74" fmla="*/ 4 w 297"/>
                  <a:gd name="T75" fmla="*/ 2 h 369"/>
                  <a:gd name="T76" fmla="*/ 3 w 297"/>
                  <a:gd name="T77" fmla="*/ 1 h 369"/>
                  <a:gd name="T78" fmla="*/ 3 w 297"/>
                  <a:gd name="T79" fmla="*/ 0 h 3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7"/>
                  <a:gd name="T121" fmla="*/ 0 h 369"/>
                  <a:gd name="T122" fmla="*/ 297 w 297"/>
                  <a:gd name="T123" fmla="*/ 369 h 3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7" h="369">
                    <a:moveTo>
                      <a:pt x="104" y="0"/>
                    </a:moveTo>
                    <a:lnTo>
                      <a:pt x="113" y="21"/>
                    </a:lnTo>
                    <a:lnTo>
                      <a:pt x="113" y="37"/>
                    </a:lnTo>
                    <a:lnTo>
                      <a:pt x="109" y="47"/>
                    </a:lnTo>
                    <a:lnTo>
                      <a:pt x="113" y="56"/>
                    </a:lnTo>
                    <a:lnTo>
                      <a:pt x="112" y="66"/>
                    </a:lnTo>
                    <a:lnTo>
                      <a:pt x="105" y="73"/>
                    </a:lnTo>
                    <a:lnTo>
                      <a:pt x="102" y="86"/>
                    </a:lnTo>
                    <a:lnTo>
                      <a:pt x="109" y="90"/>
                    </a:lnTo>
                    <a:lnTo>
                      <a:pt x="117" y="74"/>
                    </a:lnTo>
                    <a:lnTo>
                      <a:pt x="131" y="66"/>
                    </a:lnTo>
                    <a:lnTo>
                      <a:pt x="141" y="73"/>
                    </a:lnTo>
                    <a:lnTo>
                      <a:pt x="141" y="84"/>
                    </a:lnTo>
                    <a:lnTo>
                      <a:pt x="134" y="89"/>
                    </a:lnTo>
                    <a:lnTo>
                      <a:pt x="117" y="97"/>
                    </a:lnTo>
                    <a:lnTo>
                      <a:pt x="120" y="105"/>
                    </a:lnTo>
                    <a:lnTo>
                      <a:pt x="120" y="116"/>
                    </a:lnTo>
                    <a:lnTo>
                      <a:pt x="113" y="128"/>
                    </a:lnTo>
                    <a:lnTo>
                      <a:pt x="115" y="141"/>
                    </a:lnTo>
                    <a:lnTo>
                      <a:pt x="146" y="150"/>
                    </a:lnTo>
                    <a:lnTo>
                      <a:pt x="164" y="163"/>
                    </a:lnTo>
                    <a:lnTo>
                      <a:pt x="170" y="181"/>
                    </a:lnTo>
                    <a:lnTo>
                      <a:pt x="178" y="218"/>
                    </a:lnTo>
                    <a:lnTo>
                      <a:pt x="185" y="231"/>
                    </a:lnTo>
                    <a:lnTo>
                      <a:pt x="196" y="207"/>
                    </a:lnTo>
                    <a:lnTo>
                      <a:pt x="198" y="160"/>
                    </a:lnTo>
                    <a:lnTo>
                      <a:pt x="185" y="121"/>
                    </a:lnTo>
                    <a:lnTo>
                      <a:pt x="173" y="97"/>
                    </a:lnTo>
                    <a:lnTo>
                      <a:pt x="177" y="84"/>
                    </a:lnTo>
                    <a:lnTo>
                      <a:pt x="185" y="76"/>
                    </a:lnTo>
                    <a:lnTo>
                      <a:pt x="207" y="77"/>
                    </a:lnTo>
                    <a:lnTo>
                      <a:pt x="225" y="79"/>
                    </a:lnTo>
                    <a:lnTo>
                      <a:pt x="237" y="77"/>
                    </a:lnTo>
                    <a:lnTo>
                      <a:pt x="251" y="76"/>
                    </a:lnTo>
                    <a:lnTo>
                      <a:pt x="263" y="82"/>
                    </a:lnTo>
                    <a:lnTo>
                      <a:pt x="261" y="102"/>
                    </a:lnTo>
                    <a:lnTo>
                      <a:pt x="258" y="124"/>
                    </a:lnTo>
                    <a:lnTo>
                      <a:pt x="258" y="144"/>
                    </a:lnTo>
                    <a:lnTo>
                      <a:pt x="248" y="160"/>
                    </a:lnTo>
                    <a:lnTo>
                      <a:pt x="240" y="181"/>
                    </a:lnTo>
                    <a:lnTo>
                      <a:pt x="228" y="144"/>
                    </a:lnTo>
                    <a:lnTo>
                      <a:pt x="224" y="115"/>
                    </a:lnTo>
                    <a:lnTo>
                      <a:pt x="222" y="128"/>
                    </a:lnTo>
                    <a:lnTo>
                      <a:pt x="217" y="149"/>
                    </a:lnTo>
                    <a:lnTo>
                      <a:pt x="211" y="170"/>
                    </a:lnTo>
                    <a:lnTo>
                      <a:pt x="206" y="207"/>
                    </a:lnTo>
                    <a:lnTo>
                      <a:pt x="206" y="238"/>
                    </a:lnTo>
                    <a:lnTo>
                      <a:pt x="201" y="272"/>
                    </a:lnTo>
                    <a:lnTo>
                      <a:pt x="188" y="301"/>
                    </a:lnTo>
                    <a:lnTo>
                      <a:pt x="175" y="324"/>
                    </a:lnTo>
                    <a:lnTo>
                      <a:pt x="157" y="335"/>
                    </a:lnTo>
                    <a:lnTo>
                      <a:pt x="146" y="351"/>
                    </a:lnTo>
                    <a:lnTo>
                      <a:pt x="125" y="358"/>
                    </a:lnTo>
                    <a:lnTo>
                      <a:pt x="97" y="359"/>
                    </a:lnTo>
                    <a:lnTo>
                      <a:pt x="78" y="354"/>
                    </a:lnTo>
                    <a:lnTo>
                      <a:pt x="65" y="346"/>
                    </a:lnTo>
                    <a:lnTo>
                      <a:pt x="45" y="308"/>
                    </a:lnTo>
                    <a:lnTo>
                      <a:pt x="6" y="180"/>
                    </a:lnTo>
                    <a:lnTo>
                      <a:pt x="2" y="227"/>
                    </a:lnTo>
                    <a:lnTo>
                      <a:pt x="0" y="264"/>
                    </a:lnTo>
                    <a:lnTo>
                      <a:pt x="55" y="354"/>
                    </a:lnTo>
                    <a:lnTo>
                      <a:pt x="76" y="367"/>
                    </a:lnTo>
                    <a:lnTo>
                      <a:pt x="97" y="369"/>
                    </a:lnTo>
                    <a:lnTo>
                      <a:pt x="123" y="369"/>
                    </a:lnTo>
                    <a:lnTo>
                      <a:pt x="152" y="361"/>
                    </a:lnTo>
                    <a:lnTo>
                      <a:pt x="162" y="363"/>
                    </a:lnTo>
                    <a:lnTo>
                      <a:pt x="175" y="340"/>
                    </a:lnTo>
                    <a:lnTo>
                      <a:pt x="199" y="311"/>
                    </a:lnTo>
                    <a:lnTo>
                      <a:pt x="227" y="264"/>
                    </a:lnTo>
                    <a:lnTo>
                      <a:pt x="251" y="212"/>
                    </a:lnTo>
                    <a:lnTo>
                      <a:pt x="282" y="178"/>
                    </a:lnTo>
                    <a:lnTo>
                      <a:pt x="297" y="107"/>
                    </a:lnTo>
                    <a:lnTo>
                      <a:pt x="295" y="40"/>
                    </a:lnTo>
                    <a:lnTo>
                      <a:pt x="254" y="56"/>
                    </a:lnTo>
                    <a:lnTo>
                      <a:pt x="193" y="63"/>
                    </a:lnTo>
                    <a:lnTo>
                      <a:pt x="152" y="56"/>
                    </a:lnTo>
                    <a:lnTo>
                      <a:pt x="138" y="47"/>
                    </a:lnTo>
                    <a:lnTo>
                      <a:pt x="122" y="14"/>
                    </a:lnTo>
                    <a:lnTo>
                      <a:pt x="104"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6" name="Freeform 46">
                <a:extLst>
                  <a:ext uri="{FF2B5EF4-FFF2-40B4-BE49-F238E27FC236}">
                    <a16:creationId xmlns:a16="http://schemas.microsoft.com/office/drawing/2014/main" id="{8545411B-6A41-46E2-9BD2-7DF99B292094}"/>
                  </a:ext>
                </a:extLst>
              </p:cNvPr>
              <p:cNvSpPr>
                <a:spLocks/>
              </p:cNvSpPr>
              <p:nvPr/>
            </p:nvSpPr>
            <p:spPr bwMode="auto">
              <a:xfrm>
                <a:off x="4793" y="2858"/>
                <a:ext cx="51" cy="36"/>
              </a:xfrm>
              <a:custGeom>
                <a:avLst/>
                <a:gdLst>
                  <a:gd name="T0" fmla="*/ 0 w 102"/>
                  <a:gd name="T1" fmla="*/ 1 h 71"/>
                  <a:gd name="T2" fmla="*/ 1 w 102"/>
                  <a:gd name="T3" fmla="*/ 2 h 71"/>
                  <a:gd name="T4" fmla="*/ 1 w 102"/>
                  <a:gd name="T5" fmla="*/ 3 h 71"/>
                  <a:gd name="T6" fmla="*/ 2 w 102"/>
                  <a:gd name="T7" fmla="*/ 3 h 71"/>
                  <a:gd name="T8" fmla="*/ 2 w 102"/>
                  <a:gd name="T9" fmla="*/ 3 h 71"/>
                  <a:gd name="T10" fmla="*/ 3 w 102"/>
                  <a:gd name="T11" fmla="*/ 3 h 71"/>
                  <a:gd name="T12" fmla="*/ 3 w 102"/>
                  <a:gd name="T13" fmla="*/ 2 h 71"/>
                  <a:gd name="T14" fmla="*/ 3 w 102"/>
                  <a:gd name="T15" fmla="*/ 1 h 71"/>
                  <a:gd name="T16" fmla="*/ 3 w 102"/>
                  <a:gd name="T17" fmla="*/ 1 h 71"/>
                  <a:gd name="T18" fmla="*/ 3 w 102"/>
                  <a:gd name="T19" fmla="*/ 0 h 71"/>
                  <a:gd name="T20" fmla="*/ 2 w 102"/>
                  <a:gd name="T21" fmla="*/ 1 h 71"/>
                  <a:gd name="T22" fmla="*/ 1 w 102"/>
                  <a:gd name="T23" fmla="*/ 1 h 71"/>
                  <a:gd name="T24" fmla="*/ 0 w 102"/>
                  <a:gd name="T25" fmla="*/ 1 h 71"/>
                  <a:gd name="T26" fmla="*/ 0 w 102"/>
                  <a:gd name="T27" fmla="*/ 1 h 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71"/>
                  <a:gd name="T44" fmla="*/ 102 w 102"/>
                  <a:gd name="T45" fmla="*/ 71 h 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71">
                    <a:moveTo>
                      <a:pt x="0" y="14"/>
                    </a:moveTo>
                    <a:lnTo>
                      <a:pt x="2" y="52"/>
                    </a:lnTo>
                    <a:lnTo>
                      <a:pt x="15" y="65"/>
                    </a:lnTo>
                    <a:lnTo>
                      <a:pt x="34" y="71"/>
                    </a:lnTo>
                    <a:lnTo>
                      <a:pt x="54" y="71"/>
                    </a:lnTo>
                    <a:lnTo>
                      <a:pt x="75" y="66"/>
                    </a:lnTo>
                    <a:lnTo>
                      <a:pt x="91" y="58"/>
                    </a:lnTo>
                    <a:lnTo>
                      <a:pt x="102" y="31"/>
                    </a:lnTo>
                    <a:lnTo>
                      <a:pt x="102" y="11"/>
                    </a:lnTo>
                    <a:lnTo>
                      <a:pt x="84" y="0"/>
                    </a:lnTo>
                    <a:lnTo>
                      <a:pt x="37" y="1"/>
                    </a:lnTo>
                    <a:lnTo>
                      <a:pt x="11" y="1"/>
                    </a:lnTo>
                    <a:lnTo>
                      <a:pt x="0" y="14"/>
                    </a:lnTo>
                    <a:close/>
                  </a:path>
                </a:pathLst>
              </a:custGeom>
              <a:solidFill>
                <a:srgbClr val="FF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7" name="Freeform 47">
                <a:extLst>
                  <a:ext uri="{FF2B5EF4-FFF2-40B4-BE49-F238E27FC236}">
                    <a16:creationId xmlns:a16="http://schemas.microsoft.com/office/drawing/2014/main" id="{BCED7434-C521-42B9-8DB1-7D0354A06860}"/>
                  </a:ext>
                </a:extLst>
              </p:cNvPr>
              <p:cNvSpPr>
                <a:spLocks/>
              </p:cNvSpPr>
              <p:nvPr/>
            </p:nvSpPr>
            <p:spPr bwMode="auto">
              <a:xfrm>
                <a:off x="4791" y="2858"/>
                <a:ext cx="54" cy="36"/>
              </a:xfrm>
              <a:custGeom>
                <a:avLst/>
                <a:gdLst>
                  <a:gd name="T0" fmla="*/ 1 w 107"/>
                  <a:gd name="T1" fmla="*/ 2 h 71"/>
                  <a:gd name="T2" fmla="*/ 1 w 107"/>
                  <a:gd name="T3" fmla="*/ 2 h 71"/>
                  <a:gd name="T4" fmla="*/ 1 w 107"/>
                  <a:gd name="T5" fmla="*/ 1 h 71"/>
                  <a:gd name="T6" fmla="*/ 1 w 107"/>
                  <a:gd name="T7" fmla="*/ 1 h 71"/>
                  <a:gd name="T8" fmla="*/ 2 w 107"/>
                  <a:gd name="T9" fmla="*/ 1 h 71"/>
                  <a:gd name="T10" fmla="*/ 2 w 107"/>
                  <a:gd name="T11" fmla="*/ 1 h 71"/>
                  <a:gd name="T12" fmla="*/ 2 w 107"/>
                  <a:gd name="T13" fmla="*/ 2 h 71"/>
                  <a:gd name="T14" fmla="*/ 2 w 107"/>
                  <a:gd name="T15" fmla="*/ 2 h 71"/>
                  <a:gd name="T16" fmla="*/ 2 w 107"/>
                  <a:gd name="T17" fmla="*/ 2 h 71"/>
                  <a:gd name="T18" fmla="*/ 2 w 107"/>
                  <a:gd name="T19" fmla="*/ 2 h 71"/>
                  <a:gd name="T20" fmla="*/ 3 w 107"/>
                  <a:gd name="T21" fmla="*/ 2 h 71"/>
                  <a:gd name="T22" fmla="*/ 3 w 107"/>
                  <a:gd name="T23" fmla="*/ 1 h 71"/>
                  <a:gd name="T24" fmla="*/ 3 w 107"/>
                  <a:gd name="T25" fmla="*/ 2 h 71"/>
                  <a:gd name="T26" fmla="*/ 3 w 107"/>
                  <a:gd name="T27" fmla="*/ 2 h 71"/>
                  <a:gd name="T28" fmla="*/ 3 w 107"/>
                  <a:gd name="T29" fmla="*/ 2 h 71"/>
                  <a:gd name="T30" fmla="*/ 2 w 107"/>
                  <a:gd name="T31" fmla="*/ 3 h 71"/>
                  <a:gd name="T32" fmla="*/ 3 w 107"/>
                  <a:gd name="T33" fmla="*/ 3 h 71"/>
                  <a:gd name="T34" fmla="*/ 3 w 107"/>
                  <a:gd name="T35" fmla="*/ 2 h 71"/>
                  <a:gd name="T36" fmla="*/ 4 w 107"/>
                  <a:gd name="T37" fmla="*/ 2 h 71"/>
                  <a:gd name="T38" fmla="*/ 4 w 107"/>
                  <a:gd name="T39" fmla="*/ 1 h 71"/>
                  <a:gd name="T40" fmla="*/ 3 w 107"/>
                  <a:gd name="T41" fmla="*/ 1 h 71"/>
                  <a:gd name="T42" fmla="*/ 2 w 107"/>
                  <a:gd name="T43" fmla="*/ 0 h 71"/>
                  <a:gd name="T44" fmla="*/ 1 w 107"/>
                  <a:gd name="T45" fmla="*/ 0 h 71"/>
                  <a:gd name="T46" fmla="*/ 0 w 107"/>
                  <a:gd name="T47" fmla="*/ 1 h 71"/>
                  <a:gd name="T48" fmla="*/ 0 w 107"/>
                  <a:gd name="T49" fmla="*/ 1 h 71"/>
                  <a:gd name="T50" fmla="*/ 1 w 107"/>
                  <a:gd name="T51" fmla="*/ 2 h 71"/>
                  <a:gd name="T52" fmla="*/ 1 w 107"/>
                  <a:gd name="T53" fmla="*/ 2 h 71"/>
                  <a:gd name="T54" fmla="*/ 1 w 107"/>
                  <a:gd name="T55" fmla="*/ 2 h 7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71"/>
                  <a:gd name="T86" fmla="*/ 107 w 107"/>
                  <a:gd name="T87" fmla="*/ 71 h 7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71">
                    <a:moveTo>
                      <a:pt x="18" y="63"/>
                    </a:moveTo>
                    <a:lnTo>
                      <a:pt x="16" y="37"/>
                    </a:lnTo>
                    <a:lnTo>
                      <a:pt x="23" y="24"/>
                    </a:lnTo>
                    <a:lnTo>
                      <a:pt x="29" y="19"/>
                    </a:lnTo>
                    <a:lnTo>
                      <a:pt x="37" y="19"/>
                    </a:lnTo>
                    <a:lnTo>
                      <a:pt x="44" y="29"/>
                    </a:lnTo>
                    <a:lnTo>
                      <a:pt x="42" y="44"/>
                    </a:lnTo>
                    <a:lnTo>
                      <a:pt x="47" y="55"/>
                    </a:lnTo>
                    <a:lnTo>
                      <a:pt x="53" y="60"/>
                    </a:lnTo>
                    <a:lnTo>
                      <a:pt x="61" y="45"/>
                    </a:lnTo>
                    <a:lnTo>
                      <a:pt x="68" y="36"/>
                    </a:lnTo>
                    <a:lnTo>
                      <a:pt x="81" y="27"/>
                    </a:lnTo>
                    <a:lnTo>
                      <a:pt x="79" y="45"/>
                    </a:lnTo>
                    <a:lnTo>
                      <a:pt x="87" y="44"/>
                    </a:lnTo>
                    <a:lnTo>
                      <a:pt x="78" y="57"/>
                    </a:lnTo>
                    <a:lnTo>
                      <a:pt x="55" y="71"/>
                    </a:lnTo>
                    <a:lnTo>
                      <a:pt x="74" y="68"/>
                    </a:lnTo>
                    <a:lnTo>
                      <a:pt x="91" y="61"/>
                    </a:lnTo>
                    <a:lnTo>
                      <a:pt x="102" y="42"/>
                    </a:lnTo>
                    <a:lnTo>
                      <a:pt x="107" y="18"/>
                    </a:lnTo>
                    <a:lnTo>
                      <a:pt x="87" y="1"/>
                    </a:lnTo>
                    <a:lnTo>
                      <a:pt x="48" y="0"/>
                    </a:lnTo>
                    <a:lnTo>
                      <a:pt x="16" y="0"/>
                    </a:lnTo>
                    <a:lnTo>
                      <a:pt x="0" y="3"/>
                    </a:lnTo>
                    <a:lnTo>
                      <a:pt x="0" y="29"/>
                    </a:lnTo>
                    <a:lnTo>
                      <a:pt x="5" y="45"/>
                    </a:lnTo>
                    <a:lnTo>
                      <a:pt x="18" y="63"/>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8" name="Freeform 48">
                <a:extLst>
                  <a:ext uri="{FF2B5EF4-FFF2-40B4-BE49-F238E27FC236}">
                    <a16:creationId xmlns:a16="http://schemas.microsoft.com/office/drawing/2014/main" id="{B923A011-02C2-464C-A471-C1901AF1B3C6}"/>
                  </a:ext>
                </a:extLst>
              </p:cNvPr>
              <p:cNvSpPr>
                <a:spLocks/>
              </p:cNvSpPr>
              <p:nvPr/>
            </p:nvSpPr>
            <p:spPr bwMode="auto">
              <a:xfrm>
                <a:off x="4787" y="2866"/>
                <a:ext cx="64" cy="48"/>
              </a:xfrm>
              <a:custGeom>
                <a:avLst/>
                <a:gdLst>
                  <a:gd name="T0" fmla="*/ 3 w 128"/>
                  <a:gd name="T1" fmla="*/ 1 h 96"/>
                  <a:gd name="T2" fmla="*/ 3 w 128"/>
                  <a:gd name="T3" fmla="*/ 2 h 96"/>
                  <a:gd name="T4" fmla="*/ 2 w 128"/>
                  <a:gd name="T5" fmla="*/ 2 h 96"/>
                  <a:gd name="T6" fmla="*/ 1 w 128"/>
                  <a:gd name="T7" fmla="*/ 2 h 96"/>
                  <a:gd name="T8" fmla="*/ 1 w 128"/>
                  <a:gd name="T9" fmla="*/ 2 h 96"/>
                  <a:gd name="T10" fmla="*/ 1 w 128"/>
                  <a:gd name="T11" fmla="*/ 1 h 96"/>
                  <a:gd name="T12" fmla="*/ 0 w 128"/>
                  <a:gd name="T13" fmla="*/ 1 h 96"/>
                  <a:gd name="T14" fmla="*/ 1 w 128"/>
                  <a:gd name="T15" fmla="*/ 1 h 96"/>
                  <a:gd name="T16" fmla="*/ 1 w 128"/>
                  <a:gd name="T17" fmla="*/ 2 h 96"/>
                  <a:gd name="T18" fmla="*/ 1 w 128"/>
                  <a:gd name="T19" fmla="*/ 3 h 96"/>
                  <a:gd name="T20" fmla="*/ 1 w 128"/>
                  <a:gd name="T21" fmla="*/ 3 h 96"/>
                  <a:gd name="T22" fmla="*/ 2 w 128"/>
                  <a:gd name="T23" fmla="*/ 3 h 96"/>
                  <a:gd name="T24" fmla="*/ 2 w 128"/>
                  <a:gd name="T25" fmla="*/ 3 h 96"/>
                  <a:gd name="T26" fmla="*/ 3 w 128"/>
                  <a:gd name="T27" fmla="*/ 3 h 96"/>
                  <a:gd name="T28" fmla="*/ 3 w 128"/>
                  <a:gd name="T29" fmla="*/ 2 h 96"/>
                  <a:gd name="T30" fmla="*/ 3 w 128"/>
                  <a:gd name="T31" fmla="*/ 1 h 96"/>
                  <a:gd name="T32" fmla="*/ 4 w 128"/>
                  <a:gd name="T33" fmla="*/ 1 h 96"/>
                  <a:gd name="T34" fmla="*/ 3 w 128"/>
                  <a:gd name="T35" fmla="*/ 0 h 96"/>
                  <a:gd name="T36" fmla="*/ 3 w 128"/>
                  <a:gd name="T37" fmla="*/ 1 h 96"/>
                  <a:gd name="T38" fmla="*/ 3 w 128"/>
                  <a:gd name="T39" fmla="*/ 1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8"/>
                  <a:gd name="T61" fmla="*/ 0 h 96"/>
                  <a:gd name="T62" fmla="*/ 128 w 128"/>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8" h="96">
                    <a:moveTo>
                      <a:pt x="109" y="31"/>
                    </a:moveTo>
                    <a:lnTo>
                      <a:pt x="97" y="49"/>
                    </a:lnTo>
                    <a:lnTo>
                      <a:pt x="76" y="57"/>
                    </a:lnTo>
                    <a:lnTo>
                      <a:pt x="44" y="57"/>
                    </a:lnTo>
                    <a:lnTo>
                      <a:pt x="26" y="52"/>
                    </a:lnTo>
                    <a:lnTo>
                      <a:pt x="7" y="10"/>
                    </a:lnTo>
                    <a:lnTo>
                      <a:pt x="0" y="9"/>
                    </a:lnTo>
                    <a:lnTo>
                      <a:pt x="3" y="30"/>
                    </a:lnTo>
                    <a:lnTo>
                      <a:pt x="10" y="56"/>
                    </a:lnTo>
                    <a:lnTo>
                      <a:pt x="13" y="75"/>
                    </a:lnTo>
                    <a:lnTo>
                      <a:pt x="37" y="93"/>
                    </a:lnTo>
                    <a:lnTo>
                      <a:pt x="81" y="96"/>
                    </a:lnTo>
                    <a:lnTo>
                      <a:pt x="94" y="78"/>
                    </a:lnTo>
                    <a:lnTo>
                      <a:pt x="105" y="67"/>
                    </a:lnTo>
                    <a:lnTo>
                      <a:pt x="112" y="54"/>
                    </a:lnTo>
                    <a:lnTo>
                      <a:pt x="120" y="30"/>
                    </a:lnTo>
                    <a:lnTo>
                      <a:pt x="128" y="15"/>
                    </a:lnTo>
                    <a:lnTo>
                      <a:pt x="122" y="0"/>
                    </a:lnTo>
                    <a:lnTo>
                      <a:pt x="109" y="31"/>
                    </a:lnTo>
                    <a:close/>
                  </a:path>
                </a:pathLst>
              </a:custGeom>
              <a:solidFill>
                <a:srgbClr val="FF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79" name="Freeform 49">
                <a:extLst>
                  <a:ext uri="{FF2B5EF4-FFF2-40B4-BE49-F238E27FC236}">
                    <a16:creationId xmlns:a16="http://schemas.microsoft.com/office/drawing/2014/main" id="{ED1BBEE9-F31C-467E-A6DC-A66429E5192F}"/>
                  </a:ext>
                </a:extLst>
              </p:cNvPr>
              <p:cNvSpPr>
                <a:spLocks/>
              </p:cNvSpPr>
              <p:nvPr/>
            </p:nvSpPr>
            <p:spPr bwMode="auto">
              <a:xfrm>
                <a:off x="4782" y="2815"/>
                <a:ext cx="68" cy="64"/>
              </a:xfrm>
              <a:custGeom>
                <a:avLst/>
                <a:gdLst>
                  <a:gd name="T0" fmla="*/ 1 w 136"/>
                  <a:gd name="T1" fmla="*/ 1 h 128"/>
                  <a:gd name="T2" fmla="*/ 1 w 136"/>
                  <a:gd name="T3" fmla="*/ 1 h 128"/>
                  <a:gd name="T4" fmla="*/ 1 w 136"/>
                  <a:gd name="T5" fmla="*/ 0 h 128"/>
                  <a:gd name="T6" fmla="*/ 1 w 136"/>
                  <a:gd name="T7" fmla="*/ 1 h 128"/>
                  <a:gd name="T8" fmla="*/ 1 w 136"/>
                  <a:gd name="T9" fmla="*/ 1 h 128"/>
                  <a:gd name="T10" fmla="*/ 1 w 136"/>
                  <a:gd name="T11" fmla="*/ 1 h 128"/>
                  <a:gd name="T12" fmla="*/ 0 w 136"/>
                  <a:gd name="T13" fmla="*/ 2 h 128"/>
                  <a:gd name="T14" fmla="*/ 1 w 136"/>
                  <a:gd name="T15" fmla="*/ 2 h 128"/>
                  <a:gd name="T16" fmla="*/ 1 w 136"/>
                  <a:gd name="T17" fmla="*/ 4 h 128"/>
                  <a:gd name="T18" fmla="*/ 1 w 136"/>
                  <a:gd name="T19" fmla="*/ 2 h 128"/>
                  <a:gd name="T20" fmla="*/ 1 w 136"/>
                  <a:gd name="T21" fmla="*/ 2 h 128"/>
                  <a:gd name="T22" fmla="*/ 1 w 136"/>
                  <a:gd name="T23" fmla="*/ 1 h 128"/>
                  <a:gd name="T24" fmla="*/ 1 w 136"/>
                  <a:gd name="T25" fmla="*/ 1 h 128"/>
                  <a:gd name="T26" fmla="*/ 2 w 136"/>
                  <a:gd name="T27" fmla="*/ 1 h 128"/>
                  <a:gd name="T28" fmla="*/ 3 w 136"/>
                  <a:gd name="T29" fmla="*/ 1 h 128"/>
                  <a:gd name="T30" fmla="*/ 3 w 136"/>
                  <a:gd name="T31" fmla="*/ 1 h 128"/>
                  <a:gd name="T32" fmla="*/ 4 w 136"/>
                  <a:gd name="T33" fmla="*/ 2 h 128"/>
                  <a:gd name="T34" fmla="*/ 4 w 136"/>
                  <a:gd name="T35" fmla="*/ 3 h 128"/>
                  <a:gd name="T36" fmla="*/ 4 w 136"/>
                  <a:gd name="T37" fmla="*/ 2 h 128"/>
                  <a:gd name="T38" fmla="*/ 4 w 136"/>
                  <a:gd name="T39" fmla="*/ 1 h 128"/>
                  <a:gd name="T40" fmla="*/ 3 w 136"/>
                  <a:gd name="T41" fmla="*/ 1 h 128"/>
                  <a:gd name="T42" fmla="*/ 2 w 136"/>
                  <a:gd name="T43" fmla="*/ 1 h 128"/>
                  <a:gd name="T44" fmla="*/ 2 w 136"/>
                  <a:gd name="T45" fmla="*/ 1 h 128"/>
                  <a:gd name="T46" fmla="*/ 1 w 136"/>
                  <a:gd name="T47" fmla="*/ 1 h 128"/>
                  <a:gd name="T48" fmla="*/ 1 w 136"/>
                  <a:gd name="T49" fmla="*/ 1 h 1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28"/>
                  <a:gd name="T77" fmla="*/ 136 w 136"/>
                  <a:gd name="T78" fmla="*/ 128 h 1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28">
                    <a:moveTo>
                      <a:pt x="57" y="28"/>
                    </a:moveTo>
                    <a:lnTo>
                      <a:pt x="49" y="18"/>
                    </a:lnTo>
                    <a:lnTo>
                      <a:pt x="47" y="0"/>
                    </a:lnTo>
                    <a:lnTo>
                      <a:pt x="36" y="23"/>
                    </a:lnTo>
                    <a:lnTo>
                      <a:pt x="12" y="39"/>
                    </a:lnTo>
                    <a:lnTo>
                      <a:pt x="4" y="60"/>
                    </a:lnTo>
                    <a:lnTo>
                      <a:pt x="0" y="80"/>
                    </a:lnTo>
                    <a:lnTo>
                      <a:pt x="2" y="89"/>
                    </a:lnTo>
                    <a:lnTo>
                      <a:pt x="17" y="128"/>
                    </a:lnTo>
                    <a:lnTo>
                      <a:pt x="18" y="94"/>
                    </a:lnTo>
                    <a:lnTo>
                      <a:pt x="10" y="73"/>
                    </a:lnTo>
                    <a:lnTo>
                      <a:pt x="21" y="54"/>
                    </a:lnTo>
                    <a:lnTo>
                      <a:pt x="57" y="46"/>
                    </a:lnTo>
                    <a:lnTo>
                      <a:pt x="80" y="41"/>
                    </a:lnTo>
                    <a:lnTo>
                      <a:pt x="99" y="46"/>
                    </a:lnTo>
                    <a:lnTo>
                      <a:pt x="119" y="59"/>
                    </a:lnTo>
                    <a:lnTo>
                      <a:pt x="132" y="91"/>
                    </a:lnTo>
                    <a:lnTo>
                      <a:pt x="136" y="114"/>
                    </a:lnTo>
                    <a:lnTo>
                      <a:pt x="136" y="81"/>
                    </a:lnTo>
                    <a:lnTo>
                      <a:pt x="128" y="54"/>
                    </a:lnTo>
                    <a:lnTo>
                      <a:pt x="111" y="38"/>
                    </a:lnTo>
                    <a:lnTo>
                      <a:pt x="83" y="25"/>
                    </a:lnTo>
                    <a:lnTo>
                      <a:pt x="67" y="21"/>
                    </a:lnTo>
                    <a:lnTo>
                      <a:pt x="57" y="28"/>
                    </a:lnTo>
                    <a:close/>
                  </a:path>
                </a:pathLst>
              </a:custGeom>
              <a:solidFill>
                <a:srgbClr val="FF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0" name="Freeform 50">
                <a:extLst>
                  <a:ext uri="{FF2B5EF4-FFF2-40B4-BE49-F238E27FC236}">
                    <a16:creationId xmlns:a16="http://schemas.microsoft.com/office/drawing/2014/main" id="{525ED8C8-DC79-4D47-A44C-30509FEEFA15}"/>
                  </a:ext>
                </a:extLst>
              </p:cNvPr>
              <p:cNvSpPr>
                <a:spLocks/>
              </p:cNvSpPr>
              <p:nvPr/>
            </p:nvSpPr>
            <p:spPr bwMode="auto">
              <a:xfrm>
                <a:off x="4789" y="2884"/>
                <a:ext cx="34" cy="18"/>
              </a:xfrm>
              <a:custGeom>
                <a:avLst/>
                <a:gdLst>
                  <a:gd name="T0" fmla="*/ 1 w 68"/>
                  <a:gd name="T1" fmla="*/ 0 h 37"/>
                  <a:gd name="T2" fmla="*/ 1 w 68"/>
                  <a:gd name="T3" fmla="*/ 0 h 37"/>
                  <a:gd name="T4" fmla="*/ 1 w 68"/>
                  <a:gd name="T5" fmla="*/ 1 h 37"/>
                  <a:gd name="T6" fmla="*/ 1 w 68"/>
                  <a:gd name="T7" fmla="*/ 1 h 37"/>
                  <a:gd name="T8" fmla="*/ 1 w 68"/>
                  <a:gd name="T9" fmla="*/ 1 h 37"/>
                  <a:gd name="T10" fmla="*/ 2 w 68"/>
                  <a:gd name="T11" fmla="*/ 0 h 37"/>
                  <a:gd name="T12" fmla="*/ 1 w 68"/>
                  <a:gd name="T13" fmla="*/ 0 h 37"/>
                  <a:gd name="T14" fmla="*/ 1 w 68"/>
                  <a:gd name="T15" fmla="*/ 0 h 37"/>
                  <a:gd name="T16" fmla="*/ 1 w 68"/>
                  <a:gd name="T17" fmla="*/ 0 h 37"/>
                  <a:gd name="T18" fmla="*/ 1 w 68"/>
                  <a:gd name="T19" fmla="*/ 0 h 37"/>
                  <a:gd name="T20" fmla="*/ 0 w 68"/>
                  <a:gd name="T21" fmla="*/ 0 h 37"/>
                  <a:gd name="T22" fmla="*/ 1 w 68"/>
                  <a:gd name="T23" fmla="*/ 0 h 37"/>
                  <a:gd name="T24" fmla="*/ 1 w 68"/>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37"/>
                  <a:gd name="T41" fmla="*/ 68 w 68"/>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37">
                    <a:moveTo>
                      <a:pt x="11" y="23"/>
                    </a:moveTo>
                    <a:lnTo>
                      <a:pt x="28" y="31"/>
                    </a:lnTo>
                    <a:lnTo>
                      <a:pt x="34" y="36"/>
                    </a:lnTo>
                    <a:lnTo>
                      <a:pt x="42" y="37"/>
                    </a:lnTo>
                    <a:lnTo>
                      <a:pt x="53" y="37"/>
                    </a:lnTo>
                    <a:lnTo>
                      <a:pt x="68" y="29"/>
                    </a:lnTo>
                    <a:lnTo>
                      <a:pt x="52" y="24"/>
                    </a:lnTo>
                    <a:lnTo>
                      <a:pt x="37" y="26"/>
                    </a:lnTo>
                    <a:lnTo>
                      <a:pt x="19" y="20"/>
                    </a:lnTo>
                    <a:lnTo>
                      <a:pt x="8" y="11"/>
                    </a:lnTo>
                    <a:lnTo>
                      <a:pt x="0" y="0"/>
                    </a:lnTo>
                    <a:lnTo>
                      <a:pt x="11" y="23"/>
                    </a:lnTo>
                    <a:close/>
                  </a:path>
                </a:pathLst>
              </a:custGeom>
              <a:solidFill>
                <a:srgbClr val="FF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1" name="Freeform 51">
                <a:extLst>
                  <a:ext uri="{FF2B5EF4-FFF2-40B4-BE49-F238E27FC236}">
                    <a16:creationId xmlns:a16="http://schemas.microsoft.com/office/drawing/2014/main" id="{54753DA4-AB72-42D5-927D-39A1FF620184}"/>
                  </a:ext>
                </a:extLst>
              </p:cNvPr>
              <p:cNvSpPr>
                <a:spLocks/>
              </p:cNvSpPr>
              <p:nvPr/>
            </p:nvSpPr>
            <p:spPr bwMode="auto">
              <a:xfrm>
                <a:off x="4791" y="2874"/>
                <a:ext cx="59" cy="38"/>
              </a:xfrm>
              <a:custGeom>
                <a:avLst/>
                <a:gdLst>
                  <a:gd name="T0" fmla="*/ 2 w 118"/>
                  <a:gd name="T1" fmla="*/ 1 h 76"/>
                  <a:gd name="T2" fmla="*/ 2 w 118"/>
                  <a:gd name="T3" fmla="*/ 1 h 76"/>
                  <a:gd name="T4" fmla="*/ 3 w 118"/>
                  <a:gd name="T5" fmla="*/ 1 h 76"/>
                  <a:gd name="T6" fmla="*/ 2 w 118"/>
                  <a:gd name="T7" fmla="*/ 1 h 76"/>
                  <a:gd name="T8" fmla="*/ 3 w 118"/>
                  <a:gd name="T9" fmla="*/ 1 h 76"/>
                  <a:gd name="T10" fmla="*/ 3 w 118"/>
                  <a:gd name="T11" fmla="*/ 1 h 76"/>
                  <a:gd name="T12" fmla="*/ 4 w 118"/>
                  <a:gd name="T13" fmla="*/ 1 h 76"/>
                  <a:gd name="T14" fmla="*/ 4 w 118"/>
                  <a:gd name="T15" fmla="*/ 0 h 76"/>
                  <a:gd name="T16" fmla="*/ 4 w 118"/>
                  <a:gd name="T17" fmla="*/ 1 h 76"/>
                  <a:gd name="T18" fmla="*/ 3 w 118"/>
                  <a:gd name="T19" fmla="*/ 1 h 76"/>
                  <a:gd name="T20" fmla="*/ 2 w 118"/>
                  <a:gd name="T21" fmla="*/ 2 h 76"/>
                  <a:gd name="T22" fmla="*/ 2 w 118"/>
                  <a:gd name="T23" fmla="*/ 2 h 76"/>
                  <a:gd name="T24" fmla="*/ 1 w 118"/>
                  <a:gd name="T25" fmla="*/ 2 h 76"/>
                  <a:gd name="T26" fmla="*/ 1 w 118"/>
                  <a:gd name="T27" fmla="*/ 1 h 76"/>
                  <a:gd name="T28" fmla="*/ 0 w 118"/>
                  <a:gd name="T29" fmla="*/ 1 h 76"/>
                  <a:gd name="T30" fmla="*/ 1 w 118"/>
                  <a:gd name="T31" fmla="*/ 1 h 76"/>
                  <a:gd name="T32" fmla="*/ 1 w 118"/>
                  <a:gd name="T33" fmla="*/ 1 h 76"/>
                  <a:gd name="T34" fmla="*/ 2 w 118"/>
                  <a:gd name="T35" fmla="*/ 1 h 76"/>
                  <a:gd name="T36" fmla="*/ 2 w 118"/>
                  <a:gd name="T37" fmla="*/ 1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8"/>
                  <a:gd name="T58" fmla="*/ 0 h 76"/>
                  <a:gd name="T59" fmla="*/ 118 w 118"/>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8" h="76">
                    <a:moveTo>
                      <a:pt x="36" y="63"/>
                    </a:moveTo>
                    <a:lnTo>
                      <a:pt x="55" y="58"/>
                    </a:lnTo>
                    <a:lnTo>
                      <a:pt x="73" y="50"/>
                    </a:lnTo>
                    <a:lnTo>
                      <a:pt x="54" y="45"/>
                    </a:lnTo>
                    <a:lnTo>
                      <a:pt x="80" y="45"/>
                    </a:lnTo>
                    <a:lnTo>
                      <a:pt x="94" y="39"/>
                    </a:lnTo>
                    <a:lnTo>
                      <a:pt x="104" y="26"/>
                    </a:lnTo>
                    <a:lnTo>
                      <a:pt x="118" y="0"/>
                    </a:lnTo>
                    <a:lnTo>
                      <a:pt x="110" y="39"/>
                    </a:lnTo>
                    <a:lnTo>
                      <a:pt x="86" y="60"/>
                    </a:lnTo>
                    <a:lnTo>
                      <a:pt x="60" y="76"/>
                    </a:lnTo>
                    <a:lnTo>
                      <a:pt x="36" y="76"/>
                    </a:lnTo>
                    <a:lnTo>
                      <a:pt x="16" y="66"/>
                    </a:lnTo>
                    <a:lnTo>
                      <a:pt x="5" y="53"/>
                    </a:lnTo>
                    <a:lnTo>
                      <a:pt x="0" y="34"/>
                    </a:lnTo>
                    <a:lnTo>
                      <a:pt x="13" y="50"/>
                    </a:lnTo>
                    <a:lnTo>
                      <a:pt x="23" y="56"/>
                    </a:lnTo>
                    <a:lnTo>
                      <a:pt x="36" y="63"/>
                    </a:lnTo>
                    <a:close/>
                  </a:path>
                </a:pathLst>
              </a:custGeom>
              <a:solidFill>
                <a:srgbClr val="FF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2" name="Freeform 52">
                <a:extLst>
                  <a:ext uri="{FF2B5EF4-FFF2-40B4-BE49-F238E27FC236}">
                    <a16:creationId xmlns:a16="http://schemas.microsoft.com/office/drawing/2014/main" id="{82767E22-BD67-4DF7-9293-4BAB59DC7234}"/>
                  </a:ext>
                </a:extLst>
              </p:cNvPr>
              <p:cNvSpPr>
                <a:spLocks/>
              </p:cNvSpPr>
              <p:nvPr/>
            </p:nvSpPr>
            <p:spPr bwMode="auto">
              <a:xfrm>
                <a:off x="4782" y="2829"/>
                <a:ext cx="30" cy="42"/>
              </a:xfrm>
              <a:custGeom>
                <a:avLst/>
                <a:gdLst>
                  <a:gd name="T0" fmla="*/ 1 w 62"/>
                  <a:gd name="T1" fmla="*/ 1 h 84"/>
                  <a:gd name="T2" fmla="*/ 1 w 62"/>
                  <a:gd name="T3" fmla="*/ 0 h 84"/>
                  <a:gd name="T4" fmla="*/ 0 w 62"/>
                  <a:gd name="T5" fmla="*/ 1 h 84"/>
                  <a:gd name="T6" fmla="*/ 0 w 62"/>
                  <a:gd name="T7" fmla="*/ 1 h 84"/>
                  <a:gd name="T8" fmla="*/ 0 w 62"/>
                  <a:gd name="T9" fmla="*/ 1 h 84"/>
                  <a:gd name="T10" fmla="*/ 0 w 62"/>
                  <a:gd name="T11" fmla="*/ 3 h 84"/>
                  <a:gd name="T12" fmla="*/ 0 w 62"/>
                  <a:gd name="T13" fmla="*/ 3 h 84"/>
                  <a:gd name="T14" fmla="*/ 0 w 62"/>
                  <a:gd name="T15" fmla="*/ 1 h 84"/>
                  <a:gd name="T16" fmla="*/ 0 w 62"/>
                  <a:gd name="T17" fmla="*/ 1 h 84"/>
                  <a:gd name="T18" fmla="*/ 1 w 62"/>
                  <a:gd name="T19" fmla="*/ 1 h 84"/>
                  <a:gd name="T20" fmla="*/ 1 w 62"/>
                  <a:gd name="T21" fmla="*/ 1 h 84"/>
                  <a:gd name="T22" fmla="*/ 1 w 62"/>
                  <a:gd name="T23" fmla="*/ 1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
                  <a:gd name="T37" fmla="*/ 0 h 84"/>
                  <a:gd name="T38" fmla="*/ 62 w 62"/>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 h="84">
                    <a:moveTo>
                      <a:pt x="62" y="9"/>
                    </a:moveTo>
                    <a:lnTo>
                      <a:pt x="36" y="0"/>
                    </a:lnTo>
                    <a:lnTo>
                      <a:pt x="12" y="9"/>
                    </a:lnTo>
                    <a:lnTo>
                      <a:pt x="0" y="37"/>
                    </a:lnTo>
                    <a:lnTo>
                      <a:pt x="2" y="59"/>
                    </a:lnTo>
                    <a:lnTo>
                      <a:pt x="8" y="84"/>
                    </a:lnTo>
                    <a:lnTo>
                      <a:pt x="12" y="74"/>
                    </a:lnTo>
                    <a:lnTo>
                      <a:pt x="8" y="43"/>
                    </a:lnTo>
                    <a:lnTo>
                      <a:pt x="15" y="27"/>
                    </a:lnTo>
                    <a:lnTo>
                      <a:pt x="38" y="17"/>
                    </a:lnTo>
                    <a:lnTo>
                      <a:pt x="62" y="9"/>
                    </a:lnTo>
                    <a:close/>
                  </a:path>
                </a:pathLst>
              </a:custGeom>
              <a:solidFill>
                <a:srgbClr val="FF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3" name="Freeform 53">
                <a:extLst>
                  <a:ext uri="{FF2B5EF4-FFF2-40B4-BE49-F238E27FC236}">
                    <a16:creationId xmlns:a16="http://schemas.microsoft.com/office/drawing/2014/main" id="{7DFFE3CB-FD1C-497A-BDEB-70B49E56E2AE}"/>
                  </a:ext>
                </a:extLst>
              </p:cNvPr>
              <p:cNvSpPr>
                <a:spLocks/>
              </p:cNvSpPr>
              <p:nvPr/>
            </p:nvSpPr>
            <p:spPr bwMode="auto">
              <a:xfrm>
                <a:off x="4808" y="2829"/>
                <a:ext cx="43" cy="37"/>
              </a:xfrm>
              <a:custGeom>
                <a:avLst/>
                <a:gdLst>
                  <a:gd name="T0" fmla="*/ 0 w 86"/>
                  <a:gd name="T1" fmla="*/ 1 h 72"/>
                  <a:gd name="T2" fmla="*/ 1 w 86"/>
                  <a:gd name="T3" fmla="*/ 0 h 72"/>
                  <a:gd name="T4" fmla="*/ 1 w 86"/>
                  <a:gd name="T5" fmla="*/ 0 h 72"/>
                  <a:gd name="T6" fmla="*/ 1 w 86"/>
                  <a:gd name="T7" fmla="*/ 1 h 72"/>
                  <a:gd name="T8" fmla="*/ 3 w 86"/>
                  <a:gd name="T9" fmla="*/ 1 h 72"/>
                  <a:gd name="T10" fmla="*/ 3 w 86"/>
                  <a:gd name="T11" fmla="*/ 1 h 72"/>
                  <a:gd name="T12" fmla="*/ 3 w 86"/>
                  <a:gd name="T13" fmla="*/ 3 h 72"/>
                  <a:gd name="T14" fmla="*/ 3 w 86"/>
                  <a:gd name="T15" fmla="*/ 3 h 72"/>
                  <a:gd name="T16" fmla="*/ 3 w 86"/>
                  <a:gd name="T17" fmla="*/ 2 h 72"/>
                  <a:gd name="T18" fmla="*/ 1 w 86"/>
                  <a:gd name="T19" fmla="*/ 1 h 72"/>
                  <a:gd name="T20" fmla="*/ 1 w 86"/>
                  <a:gd name="T21" fmla="*/ 1 h 72"/>
                  <a:gd name="T22" fmla="*/ 1 w 86"/>
                  <a:gd name="T23" fmla="*/ 1 h 72"/>
                  <a:gd name="T24" fmla="*/ 0 w 86"/>
                  <a:gd name="T25" fmla="*/ 1 h 72"/>
                  <a:gd name="T26" fmla="*/ 0 w 86"/>
                  <a:gd name="T27" fmla="*/ 1 h 72"/>
                  <a:gd name="T28" fmla="*/ 0 w 86"/>
                  <a:gd name="T29" fmla="*/ 1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6"/>
                  <a:gd name="T46" fmla="*/ 0 h 72"/>
                  <a:gd name="T47" fmla="*/ 86 w 86"/>
                  <a:gd name="T48" fmla="*/ 72 h 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6" h="72">
                    <a:moveTo>
                      <a:pt x="0" y="9"/>
                    </a:moveTo>
                    <a:lnTo>
                      <a:pt x="12" y="0"/>
                    </a:lnTo>
                    <a:lnTo>
                      <a:pt x="28" y="0"/>
                    </a:lnTo>
                    <a:lnTo>
                      <a:pt x="47" y="3"/>
                    </a:lnTo>
                    <a:lnTo>
                      <a:pt x="65" y="14"/>
                    </a:lnTo>
                    <a:lnTo>
                      <a:pt x="78" y="32"/>
                    </a:lnTo>
                    <a:lnTo>
                      <a:pt x="86" y="68"/>
                    </a:lnTo>
                    <a:lnTo>
                      <a:pt x="83" y="72"/>
                    </a:lnTo>
                    <a:lnTo>
                      <a:pt x="78" y="42"/>
                    </a:lnTo>
                    <a:lnTo>
                      <a:pt x="59" y="25"/>
                    </a:lnTo>
                    <a:lnTo>
                      <a:pt x="46" y="17"/>
                    </a:lnTo>
                    <a:lnTo>
                      <a:pt x="23" y="13"/>
                    </a:lnTo>
                    <a:lnTo>
                      <a:pt x="0" y="14"/>
                    </a:lnTo>
                    <a:lnTo>
                      <a:pt x="0" y="9"/>
                    </a:lnTo>
                    <a:close/>
                  </a:path>
                </a:pathLst>
              </a:custGeom>
              <a:solidFill>
                <a:srgbClr val="FF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4" name="Freeform 54">
                <a:extLst>
                  <a:ext uri="{FF2B5EF4-FFF2-40B4-BE49-F238E27FC236}">
                    <a16:creationId xmlns:a16="http://schemas.microsoft.com/office/drawing/2014/main" id="{1173D6F5-33B1-4CFC-8E5B-9141CE6A4888}"/>
                  </a:ext>
                </a:extLst>
              </p:cNvPr>
              <p:cNvSpPr>
                <a:spLocks/>
              </p:cNvSpPr>
              <p:nvPr/>
            </p:nvSpPr>
            <p:spPr bwMode="auto">
              <a:xfrm>
                <a:off x="4740" y="2800"/>
                <a:ext cx="53" cy="114"/>
              </a:xfrm>
              <a:custGeom>
                <a:avLst/>
                <a:gdLst>
                  <a:gd name="T0" fmla="*/ 1 w 105"/>
                  <a:gd name="T1" fmla="*/ 2 h 229"/>
                  <a:gd name="T2" fmla="*/ 1 w 105"/>
                  <a:gd name="T3" fmla="*/ 1 h 229"/>
                  <a:gd name="T4" fmla="*/ 1 w 105"/>
                  <a:gd name="T5" fmla="*/ 0 h 229"/>
                  <a:gd name="T6" fmla="*/ 2 w 105"/>
                  <a:gd name="T7" fmla="*/ 0 h 229"/>
                  <a:gd name="T8" fmla="*/ 2 w 105"/>
                  <a:gd name="T9" fmla="*/ 0 h 229"/>
                  <a:gd name="T10" fmla="*/ 3 w 105"/>
                  <a:gd name="T11" fmla="*/ 0 h 229"/>
                  <a:gd name="T12" fmla="*/ 2 w 105"/>
                  <a:gd name="T13" fmla="*/ 1 h 229"/>
                  <a:gd name="T14" fmla="*/ 2 w 105"/>
                  <a:gd name="T15" fmla="*/ 2 h 229"/>
                  <a:gd name="T16" fmla="*/ 3 w 105"/>
                  <a:gd name="T17" fmla="*/ 3 h 229"/>
                  <a:gd name="T18" fmla="*/ 3 w 105"/>
                  <a:gd name="T19" fmla="*/ 4 h 229"/>
                  <a:gd name="T20" fmla="*/ 2 w 105"/>
                  <a:gd name="T21" fmla="*/ 3 h 229"/>
                  <a:gd name="T22" fmla="*/ 2 w 105"/>
                  <a:gd name="T23" fmla="*/ 1 h 229"/>
                  <a:gd name="T24" fmla="*/ 1 w 105"/>
                  <a:gd name="T25" fmla="*/ 1 h 229"/>
                  <a:gd name="T26" fmla="*/ 1 w 105"/>
                  <a:gd name="T27" fmla="*/ 2 h 229"/>
                  <a:gd name="T28" fmla="*/ 1 w 105"/>
                  <a:gd name="T29" fmla="*/ 3 h 229"/>
                  <a:gd name="T30" fmla="*/ 2 w 105"/>
                  <a:gd name="T31" fmla="*/ 4 h 229"/>
                  <a:gd name="T32" fmla="*/ 2 w 105"/>
                  <a:gd name="T33" fmla="*/ 5 h 229"/>
                  <a:gd name="T34" fmla="*/ 3 w 105"/>
                  <a:gd name="T35" fmla="*/ 6 h 229"/>
                  <a:gd name="T36" fmla="*/ 4 w 105"/>
                  <a:gd name="T37" fmla="*/ 7 h 229"/>
                  <a:gd name="T38" fmla="*/ 3 w 105"/>
                  <a:gd name="T39" fmla="*/ 6 h 229"/>
                  <a:gd name="T40" fmla="*/ 3 w 105"/>
                  <a:gd name="T41" fmla="*/ 4 h 229"/>
                  <a:gd name="T42" fmla="*/ 3 w 105"/>
                  <a:gd name="T43" fmla="*/ 4 h 229"/>
                  <a:gd name="T44" fmla="*/ 3 w 105"/>
                  <a:gd name="T45" fmla="*/ 2 h 229"/>
                  <a:gd name="T46" fmla="*/ 3 w 105"/>
                  <a:gd name="T47" fmla="*/ 1 h 229"/>
                  <a:gd name="T48" fmla="*/ 4 w 105"/>
                  <a:gd name="T49" fmla="*/ 0 h 229"/>
                  <a:gd name="T50" fmla="*/ 3 w 105"/>
                  <a:gd name="T51" fmla="*/ 0 h 229"/>
                  <a:gd name="T52" fmla="*/ 2 w 105"/>
                  <a:gd name="T53" fmla="*/ 0 h 229"/>
                  <a:gd name="T54" fmla="*/ 1 w 105"/>
                  <a:gd name="T55" fmla="*/ 0 h 229"/>
                  <a:gd name="T56" fmla="*/ 0 w 105"/>
                  <a:gd name="T57" fmla="*/ 0 h 229"/>
                  <a:gd name="T58" fmla="*/ 1 w 105"/>
                  <a:gd name="T59" fmla="*/ 2 h 229"/>
                  <a:gd name="T60" fmla="*/ 1 w 105"/>
                  <a:gd name="T61" fmla="*/ 2 h 22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5"/>
                  <a:gd name="T94" fmla="*/ 0 h 229"/>
                  <a:gd name="T95" fmla="*/ 105 w 105"/>
                  <a:gd name="T96" fmla="*/ 229 h 22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5" h="229">
                    <a:moveTo>
                      <a:pt x="5" y="65"/>
                    </a:moveTo>
                    <a:lnTo>
                      <a:pt x="11" y="38"/>
                    </a:lnTo>
                    <a:lnTo>
                      <a:pt x="21" y="28"/>
                    </a:lnTo>
                    <a:lnTo>
                      <a:pt x="34" y="26"/>
                    </a:lnTo>
                    <a:lnTo>
                      <a:pt x="50" y="28"/>
                    </a:lnTo>
                    <a:lnTo>
                      <a:pt x="65" y="26"/>
                    </a:lnTo>
                    <a:lnTo>
                      <a:pt x="58" y="49"/>
                    </a:lnTo>
                    <a:lnTo>
                      <a:pt x="53" y="83"/>
                    </a:lnTo>
                    <a:lnTo>
                      <a:pt x="65" y="109"/>
                    </a:lnTo>
                    <a:lnTo>
                      <a:pt x="65" y="144"/>
                    </a:lnTo>
                    <a:lnTo>
                      <a:pt x="50" y="99"/>
                    </a:lnTo>
                    <a:lnTo>
                      <a:pt x="37" y="42"/>
                    </a:lnTo>
                    <a:lnTo>
                      <a:pt x="22" y="60"/>
                    </a:lnTo>
                    <a:lnTo>
                      <a:pt x="21" y="80"/>
                    </a:lnTo>
                    <a:lnTo>
                      <a:pt x="27" y="102"/>
                    </a:lnTo>
                    <a:lnTo>
                      <a:pt x="42" y="131"/>
                    </a:lnTo>
                    <a:lnTo>
                      <a:pt x="61" y="174"/>
                    </a:lnTo>
                    <a:lnTo>
                      <a:pt x="78" y="201"/>
                    </a:lnTo>
                    <a:lnTo>
                      <a:pt x="105" y="229"/>
                    </a:lnTo>
                    <a:lnTo>
                      <a:pt x="94" y="198"/>
                    </a:lnTo>
                    <a:lnTo>
                      <a:pt x="81" y="153"/>
                    </a:lnTo>
                    <a:lnTo>
                      <a:pt x="86" y="133"/>
                    </a:lnTo>
                    <a:lnTo>
                      <a:pt x="76" y="86"/>
                    </a:lnTo>
                    <a:lnTo>
                      <a:pt x="87" y="41"/>
                    </a:lnTo>
                    <a:lnTo>
                      <a:pt x="97" y="20"/>
                    </a:lnTo>
                    <a:lnTo>
                      <a:pt x="86" y="0"/>
                    </a:lnTo>
                    <a:lnTo>
                      <a:pt x="43" y="7"/>
                    </a:lnTo>
                    <a:lnTo>
                      <a:pt x="8" y="8"/>
                    </a:lnTo>
                    <a:lnTo>
                      <a:pt x="0" y="21"/>
                    </a:lnTo>
                    <a:lnTo>
                      <a:pt x="5" y="65"/>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5" name="Freeform 55">
                <a:extLst>
                  <a:ext uri="{FF2B5EF4-FFF2-40B4-BE49-F238E27FC236}">
                    <a16:creationId xmlns:a16="http://schemas.microsoft.com/office/drawing/2014/main" id="{DD7A3130-82C8-41DD-833E-A666600D89C3}"/>
                  </a:ext>
                </a:extLst>
              </p:cNvPr>
              <p:cNvSpPr>
                <a:spLocks/>
              </p:cNvSpPr>
              <p:nvPr/>
            </p:nvSpPr>
            <p:spPr bwMode="auto">
              <a:xfrm>
                <a:off x="4815" y="2768"/>
                <a:ext cx="91" cy="172"/>
              </a:xfrm>
              <a:custGeom>
                <a:avLst/>
                <a:gdLst>
                  <a:gd name="T0" fmla="*/ 0 w 183"/>
                  <a:gd name="T1" fmla="*/ 0 h 345"/>
                  <a:gd name="T2" fmla="*/ 0 w 183"/>
                  <a:gd name="T3" fmla="*/ 0 h 345"/>
                  <a:gd name="T4" fmla="*/ 0 w 183"/>
                  <a:gd name="T5" fmla="*/ 1 h 345"/>
                  <a:gd name="T6" fmla="*/ 0 w 183"/>
                  <a:gd name="T7" fmla="*/ 1 h 345"/>
                  <a:gd name="T8" fmla="*/ 0 w 183"/>
                  <a:gd name="T9" fmla="*/ 1 h 345"/>
                  <a:gd name="T10" fmla="*/ 0 w 183"/>
                  <a:gd name="T11" fmla="*/ 1 h 345"/>
                  <a:gd name="T12" fmla="*/ 0 w 183"/>
                  <a:gd name="T13" fmla="*/ 1 h 345"/>
                  <a:gd name="T14" fmla="*/ 0 w 183"/>
                  <a:gd name="T15" fmla="*/ 1 h 345"/>
                  <a:gd name="T16" fmla="*/ 1 w 183"/>
                  <a:gd name="T17" fmla="*/ 1 h 345"/>
                  <a:gd name="T18" fmla="*/ 1 w 183"/>
                  <a:gd name="T19" fmla="*/ 2 h 345"/>
                  <a:gd name="T20" fmla="*/ 1 w 183"/>
                  <a:gd name="T21" fmla="*/ 2 h 345"/>
                  <a:gd name="T22" fmla="*/ 1 w 183"/>
                  <a:gd name="T23" fmla="*/ 2 h 345"/>
                  <a:gd name="T24" fmla="*/ 2 w 183"/>
                  <a:gd name="T25" fmla="*/ 1 h 345"/>
                  <a:gd name="T26" fmla="*/ 2 w 183"/>
                  <a:gd name="T27" fmla="*/ 2 h 345"/>
                  <a:gd name="T28" fmla="*/ 3 w 183"/>
                  <a:gd name="T29" fmla="*/ 2 h 345"/>
                  <a:gd name="T30" fmla="*/ 4 w 183"/>
                  <a:gd name="T31" fmla="*/ 1 h 345"/>
                  <a:gd name="T32" fmla="*/ 4 w 183"/>
                  <a:gd name="T33" fmla="*/ 1 h 345"/>
                  <a:gd name="T34" fmla="*/ 5 w 183"/>
                  <a:gd name="T35" fmla="*/ 2 h 345"/>
                  <a:gd name="T36" fmla="*/ 4 w 183"/>
                  <a:gd name="T37" fmla="*/ 3 h 345"/>
                  <a:gd name="T38" fmla="*/ 4 w 183"/>
                  <a:gd name="T39" fmla="*/ 4 h 345"/>
                  <a:gd name="T40" fmla="*/ 4 w 183"/>
                  <a:gd name="T41" fmla="*/ 5 h 345"/>
                  <a:gd name="T42" fmla="*/ 3 w 183"/>
                  <a:gd name="T43" fmla="*/ 6 h 345"/>
                  <a:gd name="T44" fmla="*/ 3 w 183"/>
                  <a:gd name="T45" fmla="*/ 4 h 345"/>
                  <a:gd name="T46" fmla="*/ 3 w 183"/>
                  <a:gd name="T47" fmla="*/ 5 h 345"/>
                  <a:gd name="T48" fmla="*/ 3 w 183"/>
                  <a:gd name="T49" fmla="*/ 7 h 345"/>
                  <a:gd name="T50" fmla="*/ 2 w 183"/>
                  <a:gd name="T51" fmla="*/ 8 h 345"/>
                  <a:gd name="T52" fmla="*/ 2 w 183"/>
                  <a:gd name="T53" fmla="*/ 9 h 345"/>
                  <a:gd name="T54" fmla="*/ 1 w 183"/>
                  <a:gd name="T55" fmla="*/ 10 h 345"/>
                  <a:gd name="T56" fmla="*/ 1 w 183"/>
                  <a:gd name="T57" fmla="*/ 10 h 345"/>
                  <a:gd name="T58" fmla="*/ 1 w 183"/>
                  <a:gd name="T59" fmla="*/ 10 h 345"/>
                  <a:gd name="T60" fmla="*/ 2 w 183"/>
                  <a:gd name="T61" fmla="*/ 10 h 345"/>
                  <a:gd name="T62" fmla="*/ 3 w 183"/>
                  <a:gd name="T63" fmla="*/ 8 h 345"/>
                  <a:gd name="T64" fmla="*/ 4 w 183"/>
                  <a:gd name="T65" fmla="*/ 6 h 345"/>
                  <a:gd name="T66" fmla="*/ 5 w 183"/>
                  <a:gd name="T67" fmla="*/ 4 h 345"/>
                  <a:gd name="T68" fmla="*/ 5 w 183"/>
                  <a:gd name="T69" fmla="*/ 1 h 345"/>
                  <a:gd name="T70" fmla="*/ 5 w 183"/>
                  <a:gd name="T71" fmla="*/ 1 h 345"/>
                  <a:gd name="T72" fmla="*/ 3 w 183"/>
                  <a:gd name="T73" fmla="*/ 1 h 345"/>
                  <a:gd name="T74" fmla="*/ 2 w 183"/>
                  <a:gd name="T75" fmla="*/ 1 h 345"/>
                  <a:gd name="T76" fmla="*/ 1 w 183"/>
                  <a:gd name="T77" fmla="*/ 1 h 345"/>
                  <a:gd name="T78" fmla="*/ 0 w 183"/>
                  <a:gd name="T79" fmla="*/ 1 h 345"/>
                  <a:gd name="T80" fmla="*/ 0 w 183"/>
                  <a:gd name="T81" fmla="*/ 0 h 345"/>
                  <a:gd name="T82" fmla="*/ 0 w 183"/>
                  <a:gd name="T83" fmla="*/ 0 h 345"/>
                  <a:gd name="T84" fmla="*/ 0 w 183"/>
                  <a:gd name="T85" fmla="*/ 0 h 3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3"/>
                  <a:gd name="T130" fmla="*/ 0 h 345"/>
                  <a:gd name="T131" fmla="*/ 183 w 183"/>
                  <a:gd name="T132" fmla="*/ 345 h 3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3" h="345">
                    <a:moveTo>
                      <a:pt x="0" y="0"/>
                    </a:moveTo>
                    <a:lnTo>
                      <a:pt x="8" y="23"/>
                    </a:lnTo>
                    <a:lnTo>
                      <a:pt x="8" y="34"/>
                    </a:lnTo>
                    <a:lnTo>
                      <a:pt x="10" y="44"/>
                    </a:lnTo>
                    <a:lnTo>
                      <a:pt x="8" y="54"/>
                    </a:lnTo>
                    <a:lnTo>
                      <a:pt x="19" y="52"/>
                    </a:lnTo>
                    <a:lnTo>
                      <a:pt x="29" y="56"/>
                    </a:lnTo>
                    <a:lnTo>
                      <a:pt x="21" y="46"/>
                    </a:lnTo>
                    <a:lnTo>
                      <a:pt x="35" y="47"/>
                    </a:lnTo>
                    <a:lnTo>
                      <a:pt x="44" y="64"/>
                    </a:lnTo>
                    <a:lnTo>
                      <a:pt x="52" y="77"/>
                    </a:lnTo>
                    <a:lnTo>
                      <a:pt x="58" y="68"/>
                    </a:lnTo>
                    <a:lnTo>
                      <a:pt x="68" y="62"/>
                    </a:lnTo>
                    <a:lnTo>
                      <a:pt x="89" y="65"/>
                    </a:lnTo>
                    <a:lnTo>
                      <a:pt x="120" y="64"/>
                    </a:lnTo>
                    <a:lnTo>
                      <a:pt x="151" y="54"/>
                    </a:lnTo>
                    <a:lnTo>
                      <a:pt x="157" y="62"/>
                    </a:lnTo>
                    <a:lnTo>
                      <a:pt x="160" y="81"/>
                    </a:lnTo>
                    <a:lnTo>
                      <a:pt x="159" y="106"/>
                    </a:lnTo>
                    <a:lnTo>
                      <a:pt x="149" y="149"/>
                    </a:lnTo>
                    <a:lnTo>
                      <a:pt x="134" y="177"/>
                    </a:lnTo>
                    <a:lnTo>
                      <a:pt x="121" y="192"/>
                    </a:lnTo>
                    <a:lnTo>
                      <a:pt x="110" y="132"/>
                    </a:lnTo>
                    <a:lnTo>
                      <a:pt x="100" y="179"/>
                    </a:lnTo>
                    <a:lnTo>
                      <a:pt x="97" y="230"/>
                    </a:lnTo>
                    <a:lnTo>
                      <a:pt x="92" y="271"/>
                    </a:lnTo>
                    <a:lnTo>
                      <a:pt x="79" y="297"/>
                    </a:lnTo>
                    <a:lnTo>
                      <a:pt x="58" y="324"/>
                    </a:lnTo>
                    <a:lnTo>
                      <a:pt x="35" y="345"/>
                    </a:lnTo>
                    <a:lnTo>
                      <a:pt x="52" y="345"/>
                    </a:lnTo>
                    <a:lnTo>
                      <a:pt x="69" y="321"/>
                    </a:lnTo>
                    <a:lnTo>
                      <a:pt x="100" y="279"/>
                    </a:lnTo>
                    <a:lnTo>
                      <a:pt x="149" y="200"/>
                    </a:lnTo>
                    <a:lnTo>
                      <a:pt x="173" y="143"/>
                    </a:lnTo>
                    <a:lnTo>
                      <a:pt x="183" y="39"/>
                    </a:lnTo>
                    <a:lnTo>
                      <a:pt x="160" y="39"/>
                    </a:lnTo>
                    <a:lnTo>
                      <a:pt x="120" y="52"/>
                    </a:lnTo>
                    <a:lnTo>
                      <a:pt x="76" y="56"/>
                    </a:lnTo>
                    <a:lnTo>
                      <a:pt x="44" y="46"/>
                    </a:lnTo>
                    <a:lnTo>
                      <a:pt x="26" y="36"/>
                    </a:lnTo>
                    <a:lnTo>
                      <a:pt x="5" y="2"/>
                    </a:lnTo>
                    <a:lnTo>
                      <a:pt x="0"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6" name="Freeform 56">
                <a:extLst>
                  <a:ext uri="{FF2B5EF4-FFF2-40B4-BE49-F238E27FC236}">
                    <a16:creationId xmlns:a16="http://schemas.microsoft.com/office/drawing/2014/main" id="{EDA12B67-8500-4821-BF26-1D7837E04F65}"/>
                  </a:ext>
                </a:extLst>
              </p:cNvPr>
              <p:cNvSpPr>
                <a:spLocks/>
              </p:cNvSpPr>
              <p:nvPr/>
            </p:nvSpPr>
            <p:spPr bwMode="auto">
              <a:xfrm>
                <a:off x="4738" y="2800"/>
                <a:ext cx="46" cy="63"/>
              </a:xfrm>
              <a:custGeom>
                <a:avLst/>
                <a:gdLst>
                  <a:gd name="T0" fmla="*/ 1 w 92"/>
                  <a:gd name="T1" fmla="*/ 1 h 127"/>
                  <a:gd name="T2" fmla="*/ 1 w 92"/>
                  <a:gd name="T3" fmla="*/ 0 h 127"/>
                  <a:gd name="T4" fmla="*/ 1 w 92"/>
                  <a:gd name="T5" fmla="*/ 0 h 127"/>
                  <a:gd name="T6" fmla="*/ 1 w 92"/>
                  <a:gd name="T7" fmla="*/ 0 h 127"/>
                  <a:gd name="T8" fmla="*/ 1 w 92"/>
                  <a:gd name="T9" fmla="*/ 0 h 127"/>
                  <a:gd name="T10" fmla="*/ 1 w 92"/>
                  <a:gd name="T11" fmla="*/ 0 h 127"/>
                  <a:gd name="T12" fmla="*/ 3 w 92"/>
                  <a:gd name="T13" fmla="*/ 0 h 127"/>
                  <a:gd name="T14" fmla="*/ 3 w 92"/>
                  <a:gd name="T15" fmla="*/ 1 h 127"/>
                  <a:gd name="T16" fmla="*/ 3 w 92"/>
                  <a:gd name="T17" fmla="*/ 2 h 127"/>
                  <a:gd name="T18" fmla="*/ 3 w 92"/>
                  <a:gd name="T19" fmla="*/ 3 h 127"/>
                  <a:gd name="T20" fmla="*/ 3 w 92"/>
                  <a:gd name="T21" fmla="*/ 2 h 127"/>
                  <a:gd name="T22" fmla="*/ 3 w 92"/>
                  <a:gd name="T23" fmla="*/ 0 h 127"/>
                  <a:gd name="T24" fmla="*/ 3 w 92"/>
                  <a:gd name="T25" fmla="*/ 0 h 127"/>
                  <a:gd name="T26" fmla="*/ 1 w 92"/>
                  <a:gd name="T27" fmla="*/ 0 h 127"/>
                  <a:gd name="T28" fmla="*/ 1 w 92"/>
                  <a:gd name="T29" fmla="*/ 0 h 127"/>
                  <a:gd name="T30" fmla="*/ 0 w 92"/>
                  <a:gd name="T31" fmla="*/ 0 h 127"/>
                  <a:gd name="T32" fmla="*/ 1 w 92"/>
                  <a:gd name="T33" fmla="*/ 1 h 127"/>
                  <a:gd name="T34" fmla="*/ 1 w 92"/>
                  <a:gd name="T35" fmla="*/ 1 h 1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127"/>
                  <a:gd name="T56" fmla="*/ 92 w 92"/>
                  <a:gd name="T57" fmla="*/ 127 h 1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127">
                    <a:moveTo>
                      <a:pt x="8" y="54"/>
                    </a:moveTo>
                    <a:lnTo>
                      <a:pt x="14" y="29"/>
                    </a:lnTo>
                    <a:lnTo>
                      <a:pt x="21" y="20"/>
                    </a:lnTo>
                    <a:lnTo>
                      <a:pt x="29" y="18"/>
                    </a:lnTo>
                    <a:lnTo>
                      <a:pt x="45" y="21"/>
                    </a:lnTo>
                    <a:lnTo>
                      <a:pt x="58" y="21"/>
                    </a:lnTo>
                    <a:lnTo>
                      <a:pt x="78" y="20"/>
                    </a:lnTo>
                    <a:lnTo>
                      <a:pt x="70" y="44"/>
                    </a:lnTo>
                    <a:lnTo>
                      <a:pt x="66" y="80"/>
                    </a:lnTo>
                    <a:lnTo>
                      <a:pt x="81" y="127"/>
                    </a:lnTo>
                    <a:lnTo>
                      <a:pt x="78" y="83"/>
                    </a:lnTo>
                    <a:lnTo>
                      <a:pt x="92" y="12"/>
                    </a:lnTo>
                    <a:lnTo>
                      <a:pt x="86" y="0"/>
                    </a:lnTo>
                    <a:lnTo>
                      <a:pt x="53" y="8"/>
                    </a:lnTo>
                    <a:lnTo>
                      <a:pt x="13" y="7"/>
                    </a:lnTo>
                    <a:lnTo>
                      <a:pt x="0" y="13"/>
                    </a:lnTo>
                    <a:lnTo>
                      <a:pt x="8" y="54"/>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7" name="Freeform 57">
                <a:extLst>
                  <a:ext uri="{FF2B5EF4-FFF2-40B4-BE49-F238E27FC236}">
                    <a16:creationId xmlns:a16="http://schemas.microsoft.com/office/drawing/2014/main" id="{E1A25F0C-B06F-42D6-BD01-B7913DE428C3}"/>
                  </a:ext>
                </a:extLst>
              </p:cNvPr>
              <p:cNvSpPr>
                <a:spLocks/>
              </p:cNvSpPr>
              <p:nvPr/>
            </p:nvSpPr>
            <p:spPr bwMode="auto">
              <a:xfrm>
                <a:off x="4783" y="2767"/>
                <a:ext cx="21" cy="48"/>
              </a:xfrm>
              <a:custGeom>
                <a:avLst/>
                <a:gdLst>
                  <a:gd name="T0" fmla="*/ 1 w 42"/>
                  <a:gd name="T1" fmla="*/ 0 h 95"/>
                  <a:gd name="T2" fmla="*/ 1 w 42"/>
                  <a:gd name="T3" fmla="*/ 1 h 95"/>
                  <a:gd name="T4" fmla="*/ 1 w 42"/>
                  <a:gd name="T5" fmla="*/ 2 h 95"/>
                  <a:gd name="T6" fmla="*/ 1 w 42"/>
                  <a:gd name="T7" fmla="*/ 2 h 95"/>
                  <a:gd name="T8" fmla="*/ 1 w 42"/>
                  <a:gd name="T9" fmla="*/ 3 h 95"/>
                  <a:gd name="T10" fmla="*/ 1 w 42"/>
                  <a:gd name="T11" fmla="*/ 2 h 95"/>
                  <a:gd name="T12" fmla="*/ 1 w 42"/>
                  <a:gd name="T13" fmla="*/ 3 h 95"/>
                  <a:gd name="T14" fmla="*/ 1 w 42"/>
                  <a:gd name="T15" fmla="*/ 3 h 95"/>
                  <a:gd name="T16" fmla="*/ 1 w 42"/>
                  <a:gd name="T17" fmla="*/ 3 h 95"/>
                  <a:gd name="T18" fmla="*/ 1 w 42"/>
                  <a:gd name="T19" fmla="*/ 3 h 95"/>
                  <a:gd name="T20" fmla="*/ 1 w 42"/>
                  <a:gd name="T21" fmla="*/ 3 h 95"/>
                  <a:gd name="T22" fmla="*/ 0 w 42"/>
                  <a:gd name="T23" fmla="*/ 3 h 95"/>
                  <a:gd name="T24" fmla="*/ 1 w 42"/>
                  <a:gd name="T25" fmla="*/ 2 h 95"/>
                  <a:gd name="T26" fmla="*/ 1 w 42"/>
                  <a:gd name="T27" fmla="*/ 1 h 95"/>
                  <a:gd name="T28" fmla="*/ 1 w 42"/>
                  <a:gd name="T29" fmla="*/ 0 h 95"/>
                  <a:gd name="T30" fmla="*/ 1 w 42"/>
                  <a:gd name="T31" fmla="*/ 0 h 9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95"/>
                  <a:gd name="T50" fmla="*/ 42 w 42"/>
                  <a:gd name="T51" fmla="*/ 95 h 9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95">
                    <a:moveTo>
                      <a:pt x="42" y="0"/>
                    </a:moveTo>
                    <a:lnTo>
                      <a:pt x="35" y="19"/>
                    </a:lnTo>
                    <a:lnTo>
                      <a:pt x="35" y="35"/>
                    </a:lnTo>
                    <a:lnTo>
                      <a:pt x="29" y="57"/>
                    </a:lnTo>
                    <a:lnTo>
                      <a:pt x="37" y="76"/>
                    </a:lnTo>
                    <a:lnTo>
                      <a:pt x="24" y="60"/>
                    </a:lnTo>
                    <a:lnTo>
                      <a:pt x="11" y="66"/>
                    </a:lnTo>
                    <a:lnTo>
                      <a:pt x="26" y="82"/>
                    </a:lnTo>
                    <a:lnTo>
                      <a:pt x="17" y="82"/>
                    </a:lnTo>
                    <a:lnTo>
                      <a:pt x="3" y="95"/>
                    </a:lnTo>
                    <a:lnTo>
                      <a:pt x="4" y="79"/>
                    </a:lnTo>
                    <a:lnTo>
                      <a:pt x="0" y="68"/>
                    </a:lnTo>
                    <a:lnTo>
                      <a:pt x="11" y="50"/>
                    </a:lnTo>
                    <a:lnTo>
                      <a:pt x="26" y="32"/>
                    </a:lnTo>
                    <a:lnTo>
                      <a:pt x="42"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8" name="Freeform 58">
                <a:extLst>
                  <a:ext uri="{FF2B5EF4-FFF2-40B4-BE49-F238E27FC236}">
                    <a16:creationId xmlns:a16="http://schemas.microsoft.com/office/drawing/2014/main" id="{2E52B1A7-7B42-4989-AD78-F505B6E45BC2}"/>
                  </a:ext>
                </a:extLst>
              </p:cNvPr>
              <p:cNvSpPr>
                <a:spLocks/>
              </p:cNvSpPr>
              <p:nvPr/>
            </p:nvSpPr>
            <p:spPr bwMode="auto">
              <a:xfrm>
                <a:off x="4800" y="2767"/>
                <a:ext cx="12" cy="32"/>
              </a:xfrm>
              <a:custGeom>
                <a:avLst/>
                <a:gdLst>
                  <a:gd name="T0" fmla="*/ 1 w 22"/>
                  <a:gd name="T1" fmla="*/ 2 h 63"/>
                  <a:gd name="T2" fmla="*/ 0 w 22"/>
                  <a:gd name="T3" fmla="*/ 2 h 63"/>
                  <a:gd name="T4" fmla="*/ 1 w 22"/>
                  <a:gd name="T5" fmla="*/ 2 h 63"/>
                  <a:gd name="T6" fmla="*/ 1 w 22"/>
                  <a:gd name="T7" fmla="*/ 2 h 63"/>
                  <a:gd name="T8" fmla="*/ 1 w 22"/>
                  <a:gd name="T9" fmla="*/ 2 h 63"/>
                  <a:gd name="T10" fmla="*/ 1 w 22"/>
                  <a:gd name="T11" fmla="*/ 1 h 63"/>
                  <a:gd name="T12" fmla="*/ 1 w 22"/>
                  <a:gd name="T13" fmla="*/ 0 h 63"/>
                  <a:gd name="T14" fmla="*/ 1 w 22"/>
                  <a:gd name="T15" fmla="*/ 1 h 63"/>
                  <a:gd name="T16" fmla="*/ 1 w 22"/>
                  <a:gd name="T17" fmla="*/ 2 h 63"/>
                  <a:gd name="T18" fmla="*/ 1 w 22"/>
                  <a:gd name="T19" fmla="*/ 2 h 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63"/>
                  <a:gd name="T32" fmla="*/ 22 w 22"/>
                  <a:gd name="T33" fmla="*/ 63 h 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63">
                    <a:moveTo>
                      <a:pt x="8" y="40"/>
                    </a:moveTo>
                    <a:lnTo>
                      <a:pt x="0" y="55"/>
                    </a:lnTo>
                    <a:lnTo>
                      <a:pt x="8" y="63"/>
                    </a:lnTo>
                    <a:lnTo>
                      <a:pt x="22" y="53"/>
                    </a:lnTo>
                    <a:lnTo>
                      <a:pt x="17" y="39"/>
                    </a:lnTo>
                    <a:lnTo>
                      <a:pt x="21" y="18"/>
                    </a:lnTo>
                    <a:lnTo>
                      <a:pt x="14" y="0"/>
                    </a:lnTo>
                    <a:lnTo>
                      <a:pt x="11" y="11"/>
                    </a:lnTo>
                    <a:lnTo>
                      <a:pt x="8"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89" name="Freeform 59">
                <a:extLst>
                  <a:ext uri="{FF2B5EF4-FFF2-40B4-BE49-F238E27FC236}">
                    <a16:creationId xmlns:a16="http://schemas.microsoft.com/office/drawing/2014/main" id="{D8F690E8-8E2A-42BD-8BC8-DA28686F6F73}"/>
                  </a:ext>
                </a:extLst>
              </p:cNvPr>
              <p:cNvSpPr>
                <a:spLocks/>
              </p:cNvSpPr>
              <p:nvPr/>
            </p:nvSpPr>
            <p:spPr bwMode="auto">
              <a:xfrm>
                <a:off x="4828" y="2805"/>
                <a:ext cx="29" cy="67"/>
              </a:xfrm>
              <a:custGeom>
                <a:avLst/>
                <a:gdLst>
                  <a:gd name="T0" fmla="*/ 1 w 58"/>
                  <a:gd name="T1" fmla="*/ 0 h 134"/>
                  <a:gd name="T2" fmla="*/ 0 w 58"/>
                  <a:gd name="T3" fmla="*/ 1 h 134"/>
                  <a:gd name="T4" fmla="*/ 1 w 58"/>
                  <a:gd name="T5" fmla="*/ 1 h 134"/>
                  <a:gd name="T6" fmla="*/ 1 w 58"/>
                  <a:gd name="T7" fmla="*/ 1 h 134"/>
                  <a:gd name="T8" fmla="*/ 2 w 58"/>
                  <a:gd name="T9" fmla="*/ 1 h 134"/>
                  <a:gd name="T10" fmla="*/ 1 w 58"/>
                  <a:gd name="T11" fmla="*/ 1 h 134"/>
                  <a:gd name="T12" fmla="*/ 2 w 58"/>
                  <a:gd name="T13" fmla="*/ 2 h 134"/>
                  <a:gd name="T14" fmla="*/ 2 w 58"/>
                  <a:gd name="T15" fmla="*/ 2 h 134"/>
                  <a:gd name="T16" fmla="*/ 2 w 58"/>
                  <a:gd name="T17" fmla="*/ 4 h 134"/>
                  <a:gd name="T18" fmla="*/ 2 w 58"/>
                  <a:gd name="T19" fmla="*/ 2 h 134"/>
                  <a:gd name="T20" fmla="*/ 2 w 58"/>
                  <a:gd name="T21" fmla="*/ 1 h 134"/>
                  <a:gd name="T22" fmla="*/ 1 w 58"/>
                  <a:gd name="T23" fmla="*/ 1 h 134"/>
                  <a:gd name="T24" fmla="*/ 1 w 58"/>
                  <a:gd name="T25" fmla="*/ 0 h 134"/>
                  <a:gd name="T26" fmla="*/ 1 w 58"/>
                  <a:gd name="T27" fmla="*/ 0 h 1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8"/>
                  <a:gd name="T43" fmla="*/ 0 h 134"/>
                  <a:gd name="T44" fmla="*/ 58 w 58"/>
                  <a:gd name="T45" fmla="*/ 134 h 1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8" h="134">
                    <a:moveTo>
                      <a:pt x="18" y="0"/>
                    </a:moveTo>
                    <a:lnTo>
                      <a:pt x="0" y="10"/>
                    </a:lnTo>
                    <a:lnTo>
                      <a:pt x="11" y="15"/>
                    </a:lnTo>
                    <a:lnTo>
                      <a:pt x="26" y="32"/>
                    </a:lnTo>
                    <a:lnTo>
                      <a:pt x="37" y="57"/>
                    </a:lnTo>
                    <a:lnTo>
                      <a:pt x="14" y="47"/>
                    </a:lnTo>
                    <a:lnTo>
                      <a:pt x="35" y="66"/>
                    </a:lnTo>
                    <a:lnTo>
                      <a:pt x="42" y="89"/>
                    </a:lnTo>
                    <a:lnTo>
                      <a:pt x="55" y="134"/>
                    </a:lnTo>
                    <a:lnTo>
                      <a:pt x="58" y="87"/>
                    </a:lnTo>
                    <a:lnTo>
                      <a:pt x="53" y="60"/>
                    </a:lnTo>
                    <a:lnTo>
                      <a:pt x="29" y="5"/>
                    </a:lnTo>
                    <a:lnTo>
                      <a:pt x="18"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0" name="Freeform 60">
                <a:extLst>
                  <a:ext uri="{FF2B5EF4-FFF2-40B4-BE49-F238E27FC236}">
                    <a16:creationId xmlns:a16="http://schemas.microsoft.com/office/drawing/2014/main" id="{35CA72A8-2787-4A1B-B276-CC0AA527642B}"/>
                  </a:ext>
                </a:extLst>
              </p:cNvPr>
              <p:cNvSpPr>
                <a:spLocks/>
              </p:cNvSpPr>
              <p:nvPr/>
            </p:nvSpPr>
            <p:spPr bwMode="auto">
              <a:xfrm>
                <a:off x="4839" y="2802"/>
                <a:ext cx="21" cy="67"/>
              </a:xfrm>
              <a:custGeom>
                <a:avLst/>
                <a:gdLst>
                  <a:gd name="T0" fmla="*/ 0 w 43"/>
                  <a:gd name="T1" fmla="*/ 0 h 135"/>
                  <a:gd name="T2" fmla="*/ 0 w 43"/>
                  <a:gd name="T3" fmla="*/ 0 h 135"/>
                  <a:gd name="T4" fmla="*/ 1 w 43"/>
                  <a:gd name="T5" fmla="*/ 1 h 135"/>
                  <a:gd name="T6" fmla="*/ 1 w 43"/>
                  <a:gd name="T7" fmla="*/ 2 h 135"/>
                  <a:gd name="T8" fmla="*/ 1 w 43"/>
                  <a:gd name="T9" fmla="*/ 4 h 135"/>
                  <a:gd name="T10" fmla="*/ 0 w 43"/>
                  <a:gd name="T11" fmla="*/ 2 h 135"/>
                  <a:gd name="T12" fmla="*/ 0 w 43"/>
                  <a:gd name="T13" fmla="*/ 0 h 135"/>
                  <a:gd name="T14" fmla="*/ 0 w 43"/>
                  <a:gd name="T15" fmla="*/ 0 h 135"/>
                  <a:gd name="T16" fmla="*/ 0 w 43"/>
                  <a:gd name="T17" fmla="*/ 0 h 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135"/>
                  <a:gd name="T29" fmla="*/ 43 w 43"/>
                  <a:gd name="T30" fmla="*/ 135 h 1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135">
                    <a:moveTo>
                      <a:pt x="18" y="0"/>
                    </a:moveTo>
                    <a:lnTo>
                      <a:pt x="28" y="26"/>
                    </a:lnTo>
                    <a:lnTo>
                      <a:pt x="38" y="51"/>
                    </a:lnTo>
                    <a:lnTo>
                      <a:pt x="43" y="80"/>
                    </a:lnTo>
                    <a:lnTo>
                      <a:pt x="38" y="135"/>
                    </a:lnTo>
                    <a:lnTo>
                      <a:pt x="31" y="65"/>
                    </a:lnTo>
                    <a:lnTo>
                      <a:pt x="0" y="9"/>
                    </a:lnTo>
                    <a:lnTo>
                      <a:pt x="18"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1" name="Freeform 61">
                <a:extLst>
                  <a:ext uri="{FF2B5EF4-FFF2-40B4-BE49-F238E27FC236}">
                    <a16:creationId xmlns:a16="http://schemas.microsoft.com/office/drawing/2014/main" id="{BAADAD23-8702-4AFB-B454-D1557C748C6E}"/>
                  </a:ext>
                </a:extLst>
              </p:cNvPr>
              <p:cNvSpPr>
                <a:spLocks/>
              </p:cNvSpPr>
              <p:nvPr/>
            </p:nvSpPr>
            <p:spPr bwMode="auto">
              <a:xfrm>
                <a:off x="4786" y="2836"/>
                <a:ext cx="58" cy="24"/>
              </a:xfrm>
              <a:custGeom>
                <a:avLst/>
                <a:gdLst>
                  <a:gd name="T0" fmla="*/ 0 w 117"/>
                  <a:gd name="T1" fmla="*/ 2 h 48"/>
                  <a:gd name="T2" fmla="*/ 0 w 117"/>
                  <a:gd name="T3" fmla="*/ 1 h 48"/>
                  <a:gd name="T4" fmla="*/ 0 w 117"/>
                  <a:gd name="T5" fmla="*/ 1 h 48"/>
                  <a:gd name="T6" fmla="*/ 1 w 117"/>
                  <a:gd name="T7" fmla="*/ 1 h 48"/>
                  <a:gd name="T8" fmla="*/ 2 w 117"/>
                  <a:gd name="T9" fmla="*/ 0 h 48"/>
                  <a:gd name="T10" fmla="*/ 2 w 117"/>
                  <a:gd name="T11" fmla="*/ 1 h 48"/>
                  <a:gd name="T12" fmla="*/ 3 w 117"/>
                  <a:gd name="T13" fmla="*/ 1 h 48"/>
                  <a:gd name="T14" fmla="*/ 3 w 117"/>
                  <a:gd name="T15" fmla="*/ 1 h 48"/>
                  <a:gd name="T16" fmla="*/ 3 w 117"/>
                  <a:gd name="T17" fmla="*/ 2 h 48"/>
                  <a:gd name="T18" fmla="*/ 0 w 117"/>
                  <a:gd name="T19" fmla="*/ 2 h 48"/>
                  <a:gd name="T20" fmla="*/ 0 w 117"/>
                  <a:gd name="T21" fmla="*/ 2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7"/>
                  <a:gd name="T34" fmla="*/ 0 h 48"/>
                  <a:gd name="T35" fmla="*/ 117 w 117"/>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7" h="48">
                    <a:moveTo>
                      <a:pt x="7" y="48"/>
                    </a:moveTo>
                    <a:lnTo>
                      <a:pt x="0" y="30"/>
                    </a:lnTo>
                    <a:lnTo>
                      <a:pt x="7" y="12"/>
                    </a:lnTo>
                    <a:lnTo>
                      <a:pt x="35" y="1"/>
                    </a:lnTo>
                    <a:lnTo>
                      <a:pt x="64" y="0"/>
                    </a:lnTo>
                    <a:lnTo>
                      <a:pt x="88" y="3"/>
                    </a:lnTo>
                    <a:lnTo>
                      <a:pt x="107" y="14"/>
                    </a:lnTo>
                    <a:lnTo>
                      <a:pt x="117" y="27"/>
                    </a:lnTo>
                    <a:lnTo>
                      <a:pt x="117" y="46"/>
                    </a:lnTo>
                    <a:lnTo>
                      <a:pt x="7"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2" name="Freeform 62">
                <a:extLst>
                  <a:ext uri="{FF2B5EF4-FFF2-40B4-BE49-F238E27FC236}">
                    <a16:creationId xmlns:a16="http://schemas.microsoft.com/office/drawing/2014/main" id="{EA085204-5AFB-4162-90A4-9827AFCEF0E1}"/>
                  </a:ext>
                </a:extLst>
              </p:cNvPr>
              <p:cNvSpPr>
                <a:spLocks/>
              </p:cNvSpPr>
              <p:nvPr/>
            </p:nvSpPr>
            <p:spPr bwMode="auto">
              <a:xfrm>
                <a:off x="4787" y="2835"/>
                <a:ext cx="57" cy="24"/>
              </a:xfrm>
              <a:custGeom>
                <a:avLst/>
                <a:gdLst>
                  <a:gd name="T0" fmla="*/ 0 w 113"/>
                  <a:gd name="T1" fmla="*/ 2 h 48"/>
                  <a:gd name="T2" fmla="*/ 1 w 113"/>
                  <a:gd name="T3" fmla="*/ 1 h 48"/>
                  <a:gd name="T4" fmla="*/ 1 w 113"/>
                  <a:gd name="T5" fmla="*/ 1 h 48"/>
                  <a:gd name="T6" fmla="*/ 1 w 113"/>
                  <a:gd name="T7" fmla="*/ 2 h 48"/>
                  <a:gd name="T8" fmla="*/ 1 w 113"/>
                  <a:gd name="T9" fmla="*/ 1 h 48"/>
                  <a:gd name="T10" fmla="*/ 1 w 113"/>
                  <a:gd name="T11" fmla="*/ 1 h 48"/>
                  <a:gd name="T12" fmla="*/ 2 w 113"/>
                  <a:gd name="T13" fmla="*/ 1 h 48"/>
                  <a:gd name="T14" fmla="*/ 1 w 113"/>
                  <a:gd name="T15" fmla="*/ 1 h 48"/>
                  <a:gd name="T16" fmla="*/ 2 w 113"/>
                  <a:gd name="T17" fmla="*/ 1 h 48"/>
                  <a:gd name="T18" fmla="*/ 2 w 113"/>
                  <a:gd name="T19" fmla="*/ 1 h 48"/>
                  <a:gd name="T20" fmla="*/ 2 w 113"/>
                  <a:gd name="T21" fmla="*/ 1 h 48"/>
                  <a:gd name="T22" fmla="*/ 2 w 113"/>
                  <a:gd name="T23" fmla="*/ 1 h 48"/>
                  <a:gd name="T24" fmla="*/ 3 w 113"/>
                  <a:gd name="T25" fmla="*/ 1 h 48"/>
                  <a:gd name="T26" fmla="*/ 3 w 113"/>
                  <a:gd name="T27" fmla="*/ 1 h 48"/>
                  <a:gd name="T28" fmla="*/ 3 w 113"/>
                  <a:gd name="T29" fmla="*/ 2 h 48"/>
                  <a:gd name="T30" fmla="*/ 3 w 113"/>
                  <a:gd name="T31" fmla="*/ 1 h 48"/>
                  <a:gd name="T32" fmla="*/ 3 w 113"/>
                  <a:gd name="T33" fmla="*/ 1 h 48"/>
                  <a:gd name="T34" fmla="*/ 3 w 113"/>
                  <a:gd name="T35" fmla="*/ 2 h 48"/>
                  <a:gd name="T36" fmla="*/ 3 w 113"/>
                  <a:gd name="T37" fmla="*/ 1 h 48"/>
                  <a:gd name="T38" fmla="*/ 4 w 113"/>
                  <a:gd name="T39" fmla="*/ 1 h 48"/>
                  <a:gd name="T40" fmla="*/ 4 w 113"/>
                  <a:gd name="T41" fmla="*/ 2 h 48"/>
                  <a:gd name="T42" fmla="*/ 4 w 113"/>
                  <a:gd name="T43" fmla="*/ 1 h 48"/>
                  <a:gd name="T44" fmla="*/ 4 w 113"/>
                  <a:gd name="T45" fmla="*/ 2 h 48"/>
                  <a:gd name="T46" fmla="*/ 4 w 113"/>
                  <a:gd name="T47" fmla="*/ 1 h 48"/>
                  <a:gd name="T48" fmla="*/ 3 w 113"/>
                  <a:gd name="T49" fmla="*/ 1 h 48"/>
                  <a:gd name="T50" fmla="*/ 3 w 113"/>
                  <a:gd name="T51" fmla="*/ 0 h 48"/>
                  <a:gd name="T52" fmla="*/ 2 w 113"/>
                  <a:gd name="T53" fmla="*/ 0 h 48"/>
                  <a:gd name="T54" fmla="*/ 1 w 113"/>
                  <a:gd name="T55" fmla="*/ 1 h 48"/>
                  <a:gd name="T56" fmla="*/ 1 w 113"/>
                  <a:gd name="T57" fmla="*/ 1 h 48"/>
                  <a:gd name="T58" fmla="*/ 0 w 113"/>
                  <a:gd name="T59" fmla="*/ 2 h 48"/>
                  <a:gd name="T60" fmla="*/ 0 w 113"/>
                  <a:gd name="T61" fmla="*/ 2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3"/>
                  <a:gd name="T94" fmla="*/ 0 h 48"/>
                  <a:gd name="T95" fmla="*/ 113 w 113"/>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3" h="48">
                    <a:moveTo>
                      <a:pt x="0" y="37"/>
                    </a:moveTo>
                    <a:lnTo>
                      <a:pt x="6" y="23"/>
                    </a:lnTo>
                    <a:lnTo>
                      <a:pt x="14" y="23"/>
                    </a:lnTo>
                    <a:lnTo>
                      <a:pt x="19" y="37"/>
                    </a:lnTo>
                    <a:lnTo>
                      <a:pt x="22" y="14"/>
                    </a:lnTo>
                    <a:lnTo>
                      <a:pt x="29" y="13"/>
                    </a:lnTo>
                    <a:lnTo>
                      <a:pt x="34" y="31"/>
                    </a:lnTo>
                    <a:lnTo>
                      <a:pt x="32" y="14"/>
                    </a:lnTo>
                    <a:lnTo>
                      <a:pt x="43" y="10"/>
                    </a:lnTo>
                    <a:lnTo>
                      <a:pt x="50" y="13"/>
                    </a:lnTo>
                    <a:lnTo>
                      <a:pt x="52" y="27"/>
                    </a:lnTo>
                    <a:lnTo>
                      <a:pt x="56" y="14"/>
                    </a:lnTo>
                    <a:lnTo>
                      <a:pt x="66" y="11"/>
                    </a:lnTo>
                    <a:lnTo>
                      <a:pt x="71" y="13"/>
                    </a:lnTo>
                    <a:lnTo>
                      <a:pt x="74" y="34"/>
                    </a:lnTo>
                    <a:lnTo>
                      <a:pt x="77" y="13"/>
                    </a:lnTo>
                    <a:lnTo>
                      <a:pt x="87" y="19"/>
                    </a:lnTo>
                    <a:lnTo>
                      <a:pt x="86" y="36"/>
                    </a:lnTo>
                    <a:lnTo>
                      <a:pt x="94" y="21"/>
                    </a:lnTo>
                    <a:lnTo>
                      <a:pt x="99" y="24"/>
                    </a:lnTo>
                    <a:lnTo>
                      <a:pt x="99" y="37"/>
                    </a:lnTo>
                    <a:lnTo>
                      <a:pt x="102" y="27"/>
                    </a:lnTo>
                    <a:lnTo>
                      <a:pt x="113" y="48"/>
                    </a:lnTo>
                    <a:lnTo>
                      <a:pt x="110" y="23"/>
                    </a:lnTo>
                    <a:lnTo>
                      <a:pt x="89" y="6"/>
                    </a:lnTo>
                    <a:lnTo>
                      <a:pt x="69" y="0"/>
                    </a:lnTo>
                    <a:lnTo>
                      <a:pt x="45" y="0"/>
                    </a:lnTo>
                    <a:lnTo>
                      <a:pt x="22" y="3"/>
                    </a:lnTo>
                    <a:lnTo>
                      <a:pt x="6" y="11"/>
                    </a:lnTo>
                    <a:lnTo>
                      <a:pt x="0" y="37"/>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3" name="Freeform 63">
                <a:extLst>
                  <a:ext uri="{FF2B5EF4-FFF2-40B4-BE49-F238E27FC236}">
                    <a16:creationId xmlns:a16="http://schemas.microsoft.com/office/drawing/2014/main" id="{9457F348-27EE-4C5A-A2C3-6549E8DA46C5}"/>
                  </a:ext>
                </a:extLst>
              </p:cNvPr>
              <p:cNvSpPr>
                <a:spLocks/>
              </p:cNvSpPr>
              <p:nvPr/>
            </p:nvSpPr>
            <p:spPr bwMode="auto">
              <a:xfrm>
                <a:off x="4728" y="2637"/>
                <a:ext cx="104" cy="61"/>
              </a:xfrm>
              <a:custGeom>
                <a:avLst/>
                <a:gdLst>
                  <a:gd name="T0" fmla="*/ 3 w 208"/>
                  <a:gd name="T1" fmla="*/ 0 h 123"/>
                  <a:gd name="T2" fmla="*/ 3 w 208"/>
                  <a:gd name="T3" fmla="*/ 1 h 123"/>
                  <a:gd name="T4" fmla="*/ 3 w 208"/>
                  <a:gd name="T5" fmla="*/ 1 h 123"/>
                  <a:gd name="T6" fmla="*/ 3 w 208"/>
                  <a:gd name="T7" fmla="*/ 1 h 123"/>
                  <a:gd name="T8" fmla="*/ 3 w 208"/>
                  <a:gd name="T9" fmla="*/ 1 h 123"/>
                  <a:gd name="T10" fmla="*/ 5 w 208"/>
                  <a:gd name="T11" fmla="*/ 1 h 123"/>
                  <a:gd name="T12" fmla="*/ 7 w 208"/>
                  <a:gd name="T13" fmla="*/ 1 h 123"/>
                  <a:gd name="T14" fmla="*/ 5 w 208"/>
                  <a:gd name="T15" fmla="*/ 1 h 123"/>
                  <a:gd name="T16" fmla="*/ 3 w 208"/>
                  <a:gd name="T17" fmla="*/ 2 h 123"/>
                  <a:gd name="T18" fmla="*/ 2 w 208"/>
                  <a:gd name="T19" fmla="*/ 2 h 123"/>
                  <a:gd name="T20" fmla="*/ 0 w 208"/>
                  <a:gd name="T21" fmla="*/ 3 h 123"/>
                  <a:gd name="T22" fmla="*/ 1 w 208"/>
                  <a:gd name="T23" fmla="*/ 3 h 123"/>
                  <a:gd name="T24" fmla="*/ 1 w 208"/>
                  <a:gd name="T25" fmla="*/ 2 h 123"/>
                  <a:gd name="T26" fmla="*/ 2 w 208"/>
                  <a:gd name="T27" fmla="*/ 2 h 123"/>
                  <a:gd name="T28" fmla="*/ 2 w 208"/>
                  <a:gd name="T29" fmla="*/ 1 h 123"/>
                  <a:gd name="T30" fmla="*/ 3 w 208"/>
                  <a:gd name="T31" fmla="*/ 0 h 123"/>
                  <a:gd name="T32" fmla="*/ 3 w 208"/>
                  <a:gd name="T33" fmla="*/ 0 h 123"/>
                  <a:gd name="T34" fmla="*/ 5 w 208"/>
                  <a:gd name="T35" fmla="*/ 0 h 123"/>
                  <a:gd name="T36" fmla="*/ 3 w 208"/>
                  <a:gd name="T37" fmla="*/ 0 h 123"/>
                  <a:gd name="T38" fmla="*/ 3 w 208"/>
                  <a:gd name="T39" fmla="*/ 0 h 1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8"/>
                  <a:gd name="T61" fmla="*/ 0 h 123"/>
                  <a:gd name="T62" fmla="*/ 208 w 208"/>
                  <a:gd name="T63" fmla="*/ 123 h 1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8" h="123">
                    <a:moveTo>
                      <a:pt x="125" y="10"/>
                    </a:moveTo>
                    <a:lnTo>
                      <a:pt x="85" y="36"/>
                    </a:lnTo>
                    <a:lnTo>
                      <a:pt x="72" y="47"/>
                    </a:lnTo>
                    <a:lnTo>
                      <a:pt x="68" y="63"/>
                    </a:lnTo>
                    <a:lnTo>
                      <a:pt x="94" y="50"/>
                    </a:lnTo>
                    <a:lnTo>
                      <a:pt x="153" y="41"/>
                    </a:lnTo>
                    <a:lnTo>
                      <a:pt x="208" y="52"/>
                    </a:lnTo>
                    <a:lnTo>
                      <a:pt x="133" y="57"/>
                    </a:lnTo>
                    <a:lnTo>
                      <a:pt x="96" y="66"/>
                    </a:lnTo>
                    <a:lnTo>
                      <a:pt x="46" y="92"/>
                    </a:lnTo>
                    <a:lnTo>
                      <a:pt x="0" y="123"/>
                    </a:lnTo>
                    <a:lnTo>
                      <a:pt x="2" y="104"/>
                    </a:lnTo>
                    <a:lnTo>
                      <a:pt x="23" y="83"/>
                    </a:lnTo>
                    <a:lnTo>
                      <a:pt x="43" y="73"/>
                    </a:lnTo>
                    <a:lnTo>
                      <a:pt x="56" y="45"/>
                    </a:lnTo>
                    <a:lnTo>
                      <a:pt x="90" y="21"/>
                    </a:lnTo>
                    <a:lnTo>
                      <a:pt x="115" y="5"/>
                    </a:lnTo>
                    <a:lnTo>
                      <a:pt x="153" y="0"/>
                    </a:lnTo>
                    <a:lnTo>
                      <a:pt x="125"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4" name="Freeform 64">
                <a:extLst>
                  <a:ext uri="{FF2B5EF4-FFF2-40B4-BE49-F238E27FC236}">
                    <a16:creationId xmlns:a16="http://schemas.microsoft.com/office/drawing/2014/main" id="{5A319644-8065-407E-B7BC-58E5F388B2BA}"/>
                  </a:ext>
                </a:extLst>
              </p:cNvPr>
              <p:cNvSpPr>
                <a:spLocks/>
              </p:cNvSpPr>
              <p:nvPr/>
            </p:nvSpPr>
            <p:spPr bwMode="auto">
              <a:xfrm>
                <a:off x="4787" y="2636"/>
                <a:ext cx="142" cy="119"/>
              </a:xfrm>
              <a:custGeom>
                <a:avLst/>
                <a:gdLst>
                  <a:gd name="T0" fmla="*/ 1 w 285"/>
                  <a:gd name="T1" fmla="*/ 1 h 239"/>
                  <a:gd name="T2" fmla="*/ 3 w 285"/>
                  <a:gd name="T3" fmla="*/ 1 h 239"/>
                  <a:gd name="T4" fmla="*/ 4 w 285"/>
                  <a:gd name="T5" fmla="*/ 1 h 239"/>
                  <a:gd name="T6" fmla="*/ 6 w 285"/>
                  <a:gd name="T7" fmla="*/ 2 h 239"/>
                  <a:gd name="T8" fmla="*/ 7 w 285"/>
                  <a:gd name="T9" fmla="*/ 4 h 239"/>
                  <a:gd name="T10" fmla="*/ 6 w 285"/>
                  <a:gd name="T11" fmla="*/ 2 h 239"/>
                  <a:gd name="T12" fmla="*/ 4 w 285"/>
                  <a:gd name="T13" fmla="*/ 0 h 239"/>
                  <a:gd name="T14" fmla="*/ 2 w 285"/>
                  <a:gd name="T15" fmla="*/ 0 h 239"/>
                  <a:gd name="T16" fmla="*/ 0 w 285"/>
                  <a:gd name="T17" fmla="*/ 0 h 239"/>
                  <a:gd name="T18" fmla="*/ 1 w 285"/>
                  <a:gd name="T19" fmla="*/ 0 h 239"/>
                  <a:gd name="T20" fmla="*/ 4 w 285"/>
                  <a:gd name="T21" fmla="*/ 0 h 239"/>
                  <a:gd name="T22" fmla="*/ 5 w 285"/>
                  <a:gd name="T23" fmla="*/ 0 h 239"/>
                  <a:gd name="T24" fmla="*/ 7 w 285"/>
                  <a:gd name="T25" fmla="*/ 2 h 239"/>
                  <a:gd name="T26" fmla="*/ 8 w 285"/>
                  <a:gd name="T27" fmla="*/ 5 h 239"/>
                  <a:gd name="T28" fmla="*/ 8 w 285"/>
                  <a:gd name="T29" fmla="*/ 7 h 239"/>
                  <a:gd name="T30" fmla="*/ 8 w 285"/>
                  <a:gd name="T31" fmla="*/ 6 h 239"/>
                  <a:gd name="T32" fmla="*/ 7 w 285"/>
                  <a:gd name="T33" fmla="*/ 4 h 239"/>
                  <a:gd name="T34" fmla="*/ 5 w 285"/>
                  <a:gd name="T35" fmla="*/ 2 h 239"/>
                  <a:gd name="T36" fmla="*/ 4 w 285"/>
                  <a:gd name="T37" fmla="*/ 1 h 239"/>
                  <a:gd name="T38" fmla="*/ 1 w 285"/>
                  <a:gd name="T39" fmla="*/ 1 h 239"/>
                  <a:gd name="T40" fmla="*/ 1 w 285"/>
                  <a:gd name="T41" fmla="*/ 1 h 2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5"/>
                  <a:gd name="T64" fmla="*/ 0 h 239"/>
                  <a:gd name="T65" fmla="*/ 285 w 285"/>
                  <a:gd name="T66" fmla="*/ 239 h 2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5" h="239">
                    <a:moveTo>
                      <a:pt x="41" y="47"/>
                    </a:moveTo>
                    <a:lnTo>
                      <a:pt x="114" y="43"/>
                    </a:lnTo>
                    <a:lnTo>
                      <a:pt x="151" y="51"/>
                    </a:lnTo>
                    <a:lnTo>
                      <a:pt x="193" y="80"/>
                    </a:lnTo>
                    <a:lnTo>
                      <a:pt x="235" y="130"/>
                    </a:lnTo>
                    <a:lnTo>
                      <a:pt x="208" y="75"/>
                    </a:lnTo>
                    <a:lnTo>
                      <a:pt x="154" y="25"/>
                    </a:lnTo>
                    <a:lnTo>
                      <a:pt x="68" y="7"/>
                    </a:lnTo>
                    <a:lnTo>
                      <a:pt x="0" y="7"/>
                    </a:lnTo>
                    <a:lnTo>
                      <a:pt x="62" y="0"/>
                    </a:lnTo>
                    <a:lnTo>
                      <a:pt x="135" y="7"/>
                    </a:lnTo>
                    <a:lnTo>
                      <a:pt x="170" y="21"/>
                    </a:lnTo>
                    <a:lnTo>
                      <a:pt x="232" y="77"/>
                    </a:lnTo>
                    <a:lnTo>
                      <a:pt x="285" y="172"/>
                    </a:lnTo>
                    <a:lnTo>
                      <a:pt x="282" y="239"/>
                    </a:lnTo>
                    <a:lnTo>
                      <a:pt x="263" y="214"/>
                    </a:lnTo>
                    <a:lnTo>
                      <a:pt x="229" y="146"/>
                    </a:lnTo>
                    <a:lnTo>
                      <a:pt x="186" y="90"/>
                    </a:lnTo>
                    <a:lnTo>
                      <a:pt x="130" y="60"/>
                    </a:lnTo>
                    <a:lnTo>
                      <a:pt x="41"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5" name="Freeform 65">
                <a:extLst>
                  <a:ext uri="{FF2B5EF4-FFF2-40B4-BE49-F238E27FC236}">
                    <a16:creationId xmlns:a16="http://schemas.microsoft.com/office/drawing/2014/main" id="{0BBF09A5-8647-4E2C-8E05-996B4F22B236}"/>
                  </a:ext>
                </a:extLst>
              </p:cNvPr>
              <p:cNvSpPr>
                <a:spLocks/>
              </p:cNvSpPr>
              <p:nvPr/>
            </p:nvSpPr>
            <p:spPr bwMode="auto">
              <a:xfrm>
                <a:off x="4771" y="2643"/>
                <a:ext cx="103" cy="19"/>
              </a:xfrm>
              <a:custGeom>
                <a:avLst/>
                <a:gdLst>
                  <a:gd name="T0" fmla="*/ 0 w 206"/>
                  <a:gd name="T1" fmla="*/ 0 h 39"/>
                  <a:gd name="T2" fmla="*/ 1 w 206"/>
                  <a:gd name="T3" fmla="*/ 0 h 39"/>
                  <a:gd name="T4" fmla="*/ 2 w 206"/>
                  <a:gd name="T5" fmla="*/ 0 h 39"/>
                  <a:gd name="T6" fmla="*/ 3 w 206"/>
                  <a:gd name="T7" fmla="*/ 0 h 39"/>
                  <a:gd name="T8" fmla="*/ 5 w 206"/>
                  <a:gd name="T9" fmla="*/ 0 h 39"/>
                  <a:gd name="T10" fmla="*/ 6 w 206"/>
                  <a:gd name="T11" fmla="*/ 0 h 39"/>
                  <a:gd name="T12" fmla="*/ 6 w 206"/>
                  <a:gd name="T13" fmla="*/ 1 h 39"/>
                  <a:gd name="T14" fmla="*/ 6 w 206"/>
                  <a:gd name="T15" fmla="*/ 0 h 39"/>
                  <a:gd name="T16" fmla="*/ 3 w 206"/>
                  <a:gd name="T17" fmla="*/ 0 h 39"/>
                  <a:gd name="T18" fmla="*/ 3 w 206"/>
                  <a:gd name="T19" fmla="*/ 0 h 39"/>
                  <a:gd name="T20" fmla="*/ 3 w 206"/>
                  <a:gd name="T21" fmla="*/ 0 h 39"/>
                  <a:gd name="T22" fmla="*/ 1 w 206"/>
                  <a:gd name="T23" fmla="*/ 0 h 39"/>
                  <a:gd name="T24" fmla="*/ 0 w 206"/>
                  <a:gd name="T25" fmla="*/ 0 h 39"/>
                  <a:gd name="T26" fmla="*/ 0 w 206"/>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6"/>
                  <a:gd name="T43" fmla="*/ 0 h 39"/>
                  <a:gd name="T44" fmla="*/ 206 w 206"/>
                  <a:gd name="T45" fmla="*/ 39 h 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6" h="39">
                    <a:moveTo>
                      <a:pt x="0" y="28"/>
                    </a:moveTo>
                    <a:lnTo>
                      <a:pt x="29" y="8"/>
                    </a:lnTo>
                    <a:lnTo>
                      <a:pt x="52" y="2"/>
                    </a:lnTo>
                    <a:lnTo>
                      <a:pt x="85" y="0"/>
                    </a:lnTo>
                    <a:lnTo>
                      <a:pt x="132" y="3"/>
                    </a:lnTo>
                    <a:lnTo>
                      <a:pt x="172" y="15"/>
                    </a:lnTo>
                    <a:lnTo>
                      <a:pt x="206" y="39"/>
                    </a:lnTo>
                    <a:lnTo>
                      <a:pt x="169" y="23"/>
                    </a:lnTo>
                    <a:lnTo>
                      <a:pt x="117" y="16"/>
                    </a:lnTo>
                    <a:lnTo>
                      <a:pt x="96" y="21"/>
                    </a:lnTo>
                    <a:lnTo>
                      <a:pt x="65" y="15"/>
                    </a:lnTo>
                    <a:lnTo>
                      <a:pt x="23" y="21"/>
                    </a:lnTo>
                    <a:lnTo>
                      <a:pt x="0" y="28"/>
                    </a:lnTo>
                    <a:close/>
                  </a:path>
                </a:pathLst>
              </a:custGeom>
              <a:solidFill>
                <a:srgbClr val="7FD87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6" name="Freeform 66">
                <a:extLst>
                  <a:ext uri="{FF2B5EF4-FFF2-40B4-BE49-F238E27FC236}">
                    <a16:creationId xmlns:a16="http://schemas.microsoft.com/office/drawing/2014/main" id="{9D2FF508-E036-40FF-B6DB-C6023C6FBB42}"/>
                  </a:ext>
                </a:extLst>
              </p:cNvPr>
              <p:cNvSpPr>
                <a:spLocks/>
              </p:cNvSpPr>
              <p:nvPr/>
            </p:nvSpPr>
            <p:spPr bwMode="auto">
              <a:xfrm>
                <a:off x="4688" y="2839"/>
                <a:ext cx="82" cy="133"/>
              </a:xfrm>
              <a:custGeom>
                <a:avLst/>
                <a:gdLst>
                  <a:gd name="T0" fmla="*/ 1 w 166"/>
                  <a:gd name="T1" fmla="*/ 1 h 266"/>
                  <a:gd name="T2" fmla="*/ 0 w 166"/>
                  <a:gd name="T3" fmla="*/ 1 h 266"/>
                  <a:gd name="T4" fmla="*/ 0 w 166"/>
                  <a:gd name="T5" fmla="*/ 3 h 266"/>
                  <a:gd name="T6" fmla="*/ 1 w 166"/>
                  <a:gd name="T7" fmla="*/ 5 h 266"/>
                  <a:gd name="T8" fmla="*/ 3 w 166"/>
                  <a:gd name="T9" fmla="*/ 6 h 266"/>
                  <a:gd name="T10" fmla="*/ 5 w 166"/>
                  <a:gd name="T11" fmla="*/ 8 h 266"/>
                  <a:gd name="T12" fmla="*/ 3 w 166"/>
                  <a:gd name="T13" fmla="*/ 5 h 266"/>
                  <a:gd name="T14" fmla="*/ 3 w 166"/>
                  <a:gd name="T15" fmla="*/ 3 h 266"/>
                  <a:gd name="T16" fmla="*/ 2 w 166"/>
                  <a:gd name="T17" fmla="*/ 1 h 266"/>
                  <a:gd name="T18" fmla="*/ 2 w 166"/>
                  <a:gd name="T19" fmla="*/ 0 h 266"/>
                  <a:gd name="T20" fmla="*/ 1 w 166"/>
                  <a:gd name="T21" fmla="*/ 1 h 266"/>
                  <a:gd name="T22" fmla="*/ 1 w 166"/>
                  <a:gd name="T23" fmla="*/ 1 h 2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6"/>
                  <a:gd name="T37" fmla="*/ 0 h 266"/>
                  <a:gd name="T38" fmla="*/ 166 w 166"/>
                  <a:gd name="T39" fmla="*/ 266 h 2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6" h="266">
                    <a:moveTo>
                      <a:pt x="38" y="10"/>
                    </a:moveTo>
                    <a:lnTo>
                      <a:pt x="0" y="29"/>
                    </a:lnTo>
                    <a:lnTo>
                      <a:pt x="15" y="118"/>
                    </a:lnTo>
                    <a:lnTo>
                      <a:pt x="57" y="168"/>
                    </a:lnTo>
                    <a:lnTo>
                      <a:pt x="124" y="215"/>
                    </a:lnTo>
                    <a:lnTo>
                      <a:pt x="166" y="266"/>
                    </a:lnTo>
                    <a:lnTo>
                      <a:pt x="117" y="178"/>
                    </a:lnTo>
                    <a:lnTo>
                      <a:pt x="101" y="109"/>
                    </a:lnTo>
                    <a:lnTo>
                      <a:pt x="91" y="62"/>
                    </a:lnTo>
                    <a:lnTo>
                      <a:pt x="81" y="0"/>
                    </a:lnTo>
                    <a:lnTo>
                      <a:pt x="38" y="10"/>
                    </a:lnTo>
                    <a:close/>
                  </a:path>
                </a:pathLst>
              </a:custGeom>
              <a:solidFill>
                <a:srgbClr val="CC8CC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7" name="Freeform 67">
                <a:extLst>
                  <a:ext uri="{FF2B5EF4-FFF2-40B4-BE49-F238E27FC236}">
                    <a16:creationId xmlns:a16="http://schemas.microsoft.com/office/drawing/2014/main" id="{A2F51D4A-F652-4CF3-938E-562AD10270F0}"/>
                  </a:ext>
                </a:extLst>
              </p:cNvPr>
              <p:cNvSpPr>
                <a:spLocks/>
              </p:cNvSpPr>
              <p:nvPr/>
            </p:nvSpPr>
            <p:spPr bwMode="auto">
              <a:xfrm>
                <a:off x="4835" y="2749"/>
                <a:ext cx="158" cy="213"/>
              </a:xfrm>
              <a:custGeom>
                <a:avLst/>
                <a:gdLst>
                  <a:gd name="T0" fmla="*/ 0 w 316"/>
                  <a:gd name="T1" fmla="*/ 13 h 426"/>
                  <a:gd name="T2" fmla="*/ 1 w 316"/>
                  <a:gd name="T3" fmla="*/ 13 h 426"/>
                  <a:gd name="T4" fmla="*/ 3 w 316"/>
                  <a:gd name="T5" fmla="*/ 11 h 426"/>
                  <a:gd name="T6" fmla="*/ 5 w 316"/>
                  <a:gd name="T7" fmla="*/ 9 h 426"/>
                  <a:gd name="T8" fmla="*/ 6 w 316"/>
                  <a:gd name="T9" fmla="*/ 7 h 426"/>
                  <a:gd name="T10" fmla="*/ 10 w 316"/>
                  <a:gd name="T11" fmla="*/ 3 h 426"/>
                  <a:gd name="T12" fmla="*/ 7 w 316"/>
                  <a:gd name="T13" fmla="*/ 1 h 426"/>
                  <a:gd name="T14" fmla="*/ 7 w 316"/>
                  <a:gd name="T15" fmla="*/ 0 h 426"/>
                  <a:gd name="T16" fmla="*/ 6 w 316"/>
                  <a:gd name="T17" fmla="*/ 3 h 426"/>
                  <a:gd name="T18" fmla="*/ 6 w 316"/>
                  <a:gd name="T19" fmla="*/ 5 h 426"/>
                  <a:gd name="T20" fmla="*/ 5 w 316"/>
                  <a:gd name="T21" fmla="*/ 7 h 426"/>
                  <a:gd name="T22" fmla="*/ 5 w 316"/>
                  <a:gd name="T23" fmla="*/ 7 h 426"/>
                  <a:gd name="T24" fmla="*/ 5 w 316"/>
                  <a:gd name="T25" fmla="*/ 6 h 426"/>
                  <a:gd name="T26" fmla="*/ 5 w 316"/>
                  <a:gd name="T27" fmla="*/ 7 h 426"/>
                  <a:gd name="T28" fmla="*/ 5 w 316"/>
                  <a:gd name="T29" fmla="*/ 9 h 426"/>
                  <a:gd name="T30" fmla="*/ 2 w 316"/>
                  <a:gd name="T31" fmla="*/ 11 h 426"/>
                  <a:gd name="T32" fmla="*/ 1 w 316"/>
                  <a:gd name="T33" fmla="*/ 13 h 426"/>
                  <a:gd name="T34" fmla="*/ 0 w 316"/>
                  <a:gd name="T35" fmla="*/ 13 h 426"/>
                  <a:gd name="T36" fmla="*/ 0 w 316"/>
                  <a:gd name="T37" fmla="*/ 13 h 4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6"/>
                  <a:gd name="T58" fmla="*/ 0 h 426"/>
                  <a:gd name="T59" fmla="*/ 316 w 316"/>
                  <a:gd name="T60" fmla="*/ 426 h 4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6" h="426">
                    <a:moveTo>
                      <a:pt x="0" y="426"/>
                    </a:moveTo>
                    <a:lnTo>
                      <a:pt x="59" y="389"/>
                    </a:lnTo>
                    <a:lnTo>
                      <a:pt x="111" y="352"/>
                    </a:lnTo>
                    <a:lnTo>
                      <a:pt x="154" y="284"/>
                    </a:lnTo>
                    <a:lnTo>
                      <a:pt x="196" y="209"/>
                    </a:lnTo>
                    <a:lnTo>
                      <a:pt x="316" y="118"/>
                    </a:lnTo>
                    <a:lnTo>
                      <a:pt x="253" y="18"/>
                    </a:lnTo>
                    <a:lnTo>
                      <a:pt x="230" y="0"/>
                    </a:lnTo>
                    <a:lnTo>
                      <a:pt x="214" y="78"/>
                    </a:lnTo>
                    <a:lnTo>
                      <a:pt x="211" y="152"/>
                    </a:lnTo>
                    <a:lnTo>
                      <a:pt x="187" y="208"/>
                    </a:lnTo>
                    <a:lnTo>
                      <a:pt x="166" y="237"/>
                    </a:lnTo>
                    <a:lnTo>
                      <a:pt x="179" y="178"/>
                    </a:lnTo>
                    <a:lnTo>
                      <a:pt x="159" y="227"/>
                    </a:lnTo>
                    <a:lnTo>
                      <a:pt x="146" y="276"/>
                    </a:lnTo>
                    <a:lnTo>
                      <a:pt x="91" y="352"/>
                    </a:lnTo>
                    <a:lnTo>
                      <a:pt x="33" y="394"/>
                    </a:lnTo>
                    <a:lnTo>
                      <a:pt x="0" y="426"/>
                    </a:lnTo>
                    <a:close/>
                  </a:path>
                </a:pathLst>
              </a:custGeom>
              <a:solidFill>
                <a:srgbClr val="CC8CC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8" name="Freeform 68">
                <a:extLst>
                  <a:ext uri="{FF2B5EF4-FFF2-40B4-BE49-F238E27FC236}">
                    <a16:creationId xmlns:a16="http://schemas.microsoft.com/office/drawing/2014/main" id="{E2C9712E-6B1C-45BD-8CB7-F58FC6D0C88C}"/>
                  </a:ext>
                </a:extLst>
              </p:cNvPr>
              <p:cNvSpPr>
                <a:spLocks/>
              </p:cNvSpPr>
              <p:nvPr/>
            </p:nvSpPr>
            <p:spPr bwMode="auto">
              <a:xfrm>
                <a:off x="4943" y="2764"/>
                <a:ext cx="44" cy="77"/>
              </a:xfrm>
              <a:custGeom>
                <a:avLst/>
                <a:gdLst>
                  <a:gd name="T0" fmla="*/ 2 w 89"/>
                  <a:gd name="T1" fmla="*/ 2 h 156"/>
                  <a:gd name="T2" fmla="*/ 0 w 89"/>
                  <a:gd name="T3" fmla="*/ 4 h 156"/>
                  <a:gd name="T4" fmla="*/ 0 w 89"/>
                  <a:gd name="T5" fmla="*/ 3 h 156"/>
                  <a:gd name="T6" fmla="*/ 0 w 89"/>
                  <a:gd name="T7" fmla="*/ 1 h 156"/>
                  <a:gd name="T8" fmla="*/ 0 w 89"/>
                  <a:gd name="T9" fmla="*/ 0 h 156"/>
                  <a:gd name="T10" fmla="*/ 1 w 89"/>
                  <a:gd name="T11" fmla="*/ 1 h 156"/>
                  <a:gd name="T12" fmla="*/ 2 w 89"/>
                  <a:gd name="T13" fmla="*/ 2 h 156"/>
                  <a:gd name="T14" fmla="*/ 2 w 89"/>
                  <a:gd name="T15" fmla="*/ 2 h 156"/>
                  <a:gd name="T16" fmla="*/ 0 60000 65536"/>
                  <a:gd name="T17" fmla="*/ 0 60000 65536"/>
                  <a:gd name="T18" fmla="*/ 0 60000 65536"/>
                  <a:gd name="T19" fmla="*/ 0 60000 65536"/>
                  <a:gd name="T20" fmla="*/ 0 60000 65536"/>
                  <a:gd name="T21" fmla="*/ 0 60000 65536"/>
                  <a:gd name="T22" fmla="*/ 0 60000 65536"/>
                  <a:gd name="T23" fmla="*/ 0 60000 65536"/>
                  <a:gd name="T24" fmla="*/ 0 w 89"/>
                  <a:gd name="T25" fmla="*/ 0 h 156"/>
                  <a:gd name="T26" fmla="*/ 89 w 89"/>
                  <a:gd name="T27" fmla="*/ 156 h 1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9" h="156">
                    <a:moveTo>
                      <a:pt x="89" y="88"/>
                    </a:moveTo>
                    <a:lnTo>
                      <a:pt x="0" y="156"/>
                    </a:lnTo>
                    <a:lnTo>
                      <a:pt x="13" y="112"/>
                    </a:lnTo>
                    <a:lnTo>
                      <a:pt x="8" y="59"/>
                    </a:lnTo>
                    <a:lnTo>
                      <a:pt x="29" y="0"/>
                    </a:lnTo>
                    <a:lnTo>
                      <a:pt x="57" y="41"/>
                    </a:lnTo>
                    <a:lnTo>
                      <a:pt x="89" y="88"/>
                    </a:lnTo>
                    <a:close/>
                  </a:path>
                </a:pathLst>
              </a:custGeom>
              <a:solidFill>
                <a:srgbClr val="EFD0E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99" name="Freeform 69">
                <a:extLst>
                  <a:ext uri="{FF2B5EF4-FFF2-40B4-BE49-F238E27FC236}">
                    <a16:creationId xmlns:a16="http://schemas.microsoft.com/office/drawing/2014/main" id="{66DFF5A5-D8D1-44FA-ADC1-F548ABCD5CCF}"/>
                  </a:ext>
                </a:extLst>
              </p:cNvPr>
              <p:cNvSpPr>
                <a:spLocks/>
              </p:cNvSpPr>
              <p:nvPr/>
            </p:nvSpPr>
            <p:spPr bwMode="auto">
              <a:xfrm>
                <a:off x="4692" y="2845"/>
                <a:ext cx="52" cy="93"/>
              </a:xfrm>
              <a:custGeom>
                <a:avLst/>
                <a:gdLst>
                  <a:gd name="T0" fmla="*/ 0 w 104"/>
                  <a:gd name="T1" fmla="*/ 1 h 185"/>
                  <a:gd name="T2" fmla="*/ 1 w 104"/>
                  <a:gd name="T3" fmla="*/ 4 h 185"/>
                  <a:gd name="T4" fmla="*/ 2 w 104"/>
                  <a:gd name="T5" fmla="*/ 4 h 185"/>
                  <a:gd name="T6" fmla="*/ 2 w 104"/>
                  <a:gd name="T7" fmla="*/ 5 h 185"/>
                  <a:gd name="T8" fmla="*/ 3 w 104"/>
                  <a:gd name="T9" fmla="*/ 6 h 185"/>
                  <a:gd name="T10" fmla="*/ 3 w 104"/>
                  <a:gd name="T11" fmla="*/ 3 h 185"/>
                  <a:gd name="T12" fmla="*/ 2 w 104"/>
                  <a:gd name="T13" fmla="*/ 0 h 185"/>
                  <a:gd name="T14" fmla="*/ 2 w 104"/>
                  <a:gd name="T15" fmla="*/ 1 h 185"/>
                  <a:gd name="T16" fmla="*/ 0 w 104"/>
                  <a:gd name="T17" fmla="*/ 1 h 185"/>
                  <a:gd name="T18" fmla="*/ 0 w 104"/>
                  <a:gd name="T19" fmla="*/ 1 h 1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
                  <a:gd name="T31" fmla="*/ 0 h 185"/>
                  <a:gd name="T32" fmla="*/ 104 w 104"/>
                  <a:gd name="T33" fmla="*/ 185 h 1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 h="185">
                    <a:moveTo>
                      <a:pt x="0" y="21"/>
                    </a:moveTo>
                    <a:lnTo>
                      <a:pt x="18" y="100"/>
                    </a:lnTo>
                    <a:lnTo>
                      <a:pt x="33" y="123"/>
                    </a:lnTo>
                    <a:lnTo>
                      <a:pt x="54" y="152"/>
                    </a:lnTo>
                    <a:lnTo>
                      <a:pt x="104" y="185"/>
                    </a:lnTo>
                    <a:lnTo>
                      <a:pt x="77" y="91"/>
                    </a:lnTo>
                    <a:lnTo>
                      <a:pt x="62" y="0"/>
                    </a:lnTo>
                    <a:lnTo>
                      <a:pt x="39" y="6"/>
                    </a:lnTo>
                    <a:lnTo>
                      <a:pt x="0" y="21"/>
                    </a:lnTo>
                    <a:close/>
                  </a:path>
                </a:pathLst>
              </a:custGeom>
              <a:solidFill>
                <a:srgbClr val="E5B2E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0" name="Freeform 70">
                <a:extLst>
                  <a:ext uri="{FF2B5EF4-FFF2-40B4-BE49-F238E27FC236}">
                    <a16:creationId xmlns:a16="http://schemas.microsoft.com/office/drawing/2014/main" id="{84995D17-8967-44F0-8E56-F602F95B2662}"/>
                  </a:ext>
                </a:extLst>
              </p:cNvPr>
              <p:cNvSpPr>
                <a:spLocks/>
              </p:cNvSpPr>
              <p:nvPr/>
            </p:nvSpPr>
            <p:spPr bwMode="auto">
              <a:xfrm>
                <a:off x="4787" y="2954"/>
                <a:ext cx="18" cy="36"/>
              </a:xfrm>
              <a:custGeom>
                <a:avLst/>
                <a:gdLst>
                  <a:gd name="T0" fmla="*/ 1 w 35"/>
                  <a:gd name="T1" fmla="*/ 1 h 71"/>
                  <a:gd name="T2" fmla="*/ 0 w 35"/>
                  <a:gd name="T3" fmla="*/ 2 h 71"/>
                  <a:gd name="T4" fmla="*/ 1 w 35"/>
                  <a:gd name="T5" fmla="*/ 3 h 71"/>
                  <a:gd name="T6" fmla="*/ 1 w 35"/>
                  <a:gd name="T7" fmla="*/ 2 h 71"/>
                  <a:gd name="T8" fmla="*/ 2 w 35"/>
                  <a:gd name="T9" fmla="*/ 2 h 71"/>
                  <a:gd name="T10" fmla="*/ 1 w 35"/>
                  <a:gd name="T11" fmla="*/ 2 h 71"/>
                  <a:gd name="T12" fmla="*/ 1 w 35"/>
                  <a:gd name="T13" fmla="*/ 1 h 71"/>
                  <a:gd name="T14" fmla="*/ 1 w 35"/>
                  <a:gd name="T15" fmla="*/ 1 h 71"/>
                  <a:gd name="T16" fmla="*/ 1 w 35"/>
                  <a:gd name="T17" fmla="*/ 0 h 71"/>
                  <a:gd name="T18" fmla="*/ 1 w 35"/>
                  <a:gd name="T19" fmla="*/ 1 h 71"/>
                  <a:gd name="T20" fmla="*/ 1 w 35"/>
                  <a:gd name="T21" fmla="*/ 1 h 71"/>
                  <a:gd name="T22" fmla="*/ 1 w 35"/>
                  <a:gd name="T23" fmla="*/ 1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71"/>
                  <a:gd name="T38" fmla="*/ 35 w 35"/>
                  <a:gd name="T39" fmla="*/ 71 h 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71">
                    <a:moveTo>
                      <a:pt x="6" y="23"/>
                    </a:moveTo>
                    <a:lnTo>
                      <a:pt x="0" y="41"/>
                    </a:lnTo>
                    <a:lnTo>
                      <a:pt x="9" y="71"/>
                    </a:lnTo>
                    <a:lnTo>
                      <a:pt x="16" y="58"/>
                    </a:lnTo>
                    <a:lnTo>
                      <a:pt x="35" y="47"/>
                    </a:lnTo>
                    <a:lnTo>
                      <a:pt x="11" y="36"/>
                    </a:lnTo>
                    <a:lnTo>
                      <a:pt x="16" y="21"/>
                    </a:lnTo>
                    <a:lnTo>
                      <a:pt x="26" y="19"/>
                    </a:lnTo>
                    <a:lnTo>
                      <a:pt x="8" y="0"/>
                    </a:lnTo>
                    <a:lnTo>
                      <a:pt x="13" y="16"/>
                    </a:lnTo>
                    <a:lnTo>
                      <a:pt x="6" y="23"/>
                    </a:lnTo>
                    <a:close/>
                  </a:path>
                </a:pathLst>
              </a:custGeom>
              <a:solidFill>
                <a:srgbClr val="00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1" name="Freeform 71">
                <a:extLst>
                  <a:ext uri="{FF2B5EF4-FFF2-40B4-BE49-F238E27FC236}">
                    <a16:creationId xmlns:a16="http://schemas.microsoft.com/office/drawing/2014/main" id="{97C16B50-5392-41D3-A281-C18135FCA9BB}"/>
                  </a:ext>
                </a:extLst>
              </p:cNvPr>
              <p:cNvSpPr>
                <a:spLocks/>
              </p:cNvSpPr>
              <p:nvPr/>
            </p:nvSpPr>
            <p:spPr bwMode="auto">
              <a:xfrm>
                <a:off x="4813" y="2951"/>
                <a:ext cx="11" cy="18"/>
              </a:xfrm>
              <a:custGeom>
                <a:avLst/>
                <a:gdLst>
                  <a:gd name="T0" fmla="*/ 1 w 21"/>
                  <a:gd name="T1" fmla="*/ 1 h 35"/>
                  <a:gd name="T2" fmla="*/ 1 w 21"/>
                  <a:gd name="T3" fmla="*/ 1 h 35"/>
                  <a:gd name="T4" fmla="*/ 1 w 21"/>
                  <a:gd name="T5" fmla="*/ 0 h 35"/>
                  <a:gd name="T6" fmla="*/ 1 w 21"/>
                  <a:gd name="T7" fmla="*/ 1 h 35"/>
                  <a:gd name="T8" fmla="*/ 0 w 21"/>
                  <a:gd name="T9" fmla="*/ 2 h 35"/>
                  <a:gd name="T10" fmla="*/ 1 w 21"/>
                  <a:gd name="T11" fmla="*/ 1 h 35"/>
                  <a:gd name="T12" fmla="*/ 1 w 21"/>
                  <a:gd name="T13" fmla="*/ 1 h 35"/>
                  <a:gd name="T14" fmla="*/ 0 60000 65536"/>
                  <a:gd name="T15" fmla="*/ 0 60000 65536"/>
                  <a:gd name="T16" fmla="*/ 0 60000 65536"/>
                  <a:gd name="T17" fmla="*/ 0 60000 65536"/>
                  <a:gd name="T18" fmla="*/ 0 60000 65536"/>
                  <a:gd name="T19" fmla="*/ 0 60000 65536"/>
                  <a:gd name="T20" fmla="*/ 0 60000 65536"/>
                  <a:gd name="T21" fmla="*/ 0 w 21"/>
                  <a:gd name="T22" fmla="*/ 0 h 35"/>
                  <a:gd name="T23" fmla="*/ 21 w 21"/>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35">
                    <a:moveTo>
                      <a:pt x="1" y="27"/>
                    </a:moveTo>
                    <a:lnTo>
                      <a:pt x="8" y="9"/>
                    </a:lnTo>
                    <a:lnTo>
                      <a:pt x="21" y="0"/>
                    </a:lnTo>
                    <a:lnTo>
                      <a:pt x="11" y="30"/>
                    </a:lnTo>
                    <a:lnTo>
                      <a:pt x="0" y="35"/>
                    </a:lnTo>
                    <a:lnTo>
                      <a:pt x="1" y="27"/>
                    </a:lnTo>
                    <a:close/>
                  </a:path>
                </a:pathLst>
              </a:custGeom>
              <a:solidFill>
                <a:srgbClr val="00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2" name="Freeform 72">
                <a:extLst>
                  <a:ext uri="{FF2B5EF4-FFF2-40B4-BE49-F238E27FC236}">
                    <a16:creationId xmlns:a16="http://schemas.microsoft.com/office/drawing/2014/main" id="{B099A468-762E-491F-964F-A164AA55E43B}"/>
                  </a:ext>
                </a:extLst>
              </p:cNvPr>
              <p:cNvSpPr>
                <a:spLocks/>
              </p:cNvSpPr>
              <p:nvPr/>
            </p:nvSpPr>
            <p:spPr bwMode="auto">
              <a:xfrm>
                <a:off x="4895" y="2817"/>
                <a:ext cx="20" cy="75"/>
              </a:xfrm>
              <a:custGeom>
                <a:avLst/>
                <a:gdLst>
                  <a:gd name="T0" fmla="*/ 0 w 41"/>
                  <a:gd name="T1" fmla="*/ 4 h 149"/>
                  <a:gd name="T2" fmla="*/ 0 w 41"/>
                  <a:gd name="T3" fmla="*/ 3 h 149"/>
                  <a:gd name="T4" fmla="*/ 0 w 41"/>
                  <a:gd name="T5" fmla="*/ 2 h 149"/>
                  <a:gd name="T6" fmla="*/ 1 w 41"/>
                  <a:gd name="T7" fmla="*/ 0 h 149"/>
                  <a:gd name="T8" fmla="*/ 1 w 41"/>
                  <a:gd name="T9" fmla="*/ 2 h 149"/>
                  <a:gd name="T10" fmla="*/ 0 w 41"/>
                  <a:gd name="T11" fmla="*/ 3 h 149"/>
                  <a:gd name="T12" fmla="*/ 0 w 41"/>
                  <a:gd name="T13" fmla="*/ 4 h 149"/>
                  <a:gd name="T14" fmla="*/ 0 w 41"/>
                  <a:gd name="T15" fmla="*/ 5 h 149"/>
                  <a:gd name="T16" fmla="*/ 0 w 41"/>
                  <a:gd name="T17" fmla="*/ 4 h 149"/>
                  <a:gd name="T18" fmla="*/ 0 w 41"/>
                  <a:gd name="T19" fmla="*/ 4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1"/>
                  <a:gd name="T31" fmla="*/ 0 h 149"/>
                  <a:gd name="T32" fmla="*/ 41 w 41"/>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1" h="149">
                    <a:moveTo>
                      <a:pt x="8" y="125"/>
                    </a:moveTo>
                    <a:lnTo>
                      <a:pt x="16" y="94"/>
                    </a:lnTo>
                    <a:lnTo>
                      <a:pt x="23" y="60"/>
                    </a:lnTo>
                    <a:lnTo>
                      <a:pt x="41" y="0"/>
                    </a:lnTo>
                    <a:lnTo>
                      <a:pt x="34" y="57"/>
                    </a:lnTo>
                    <a:lnTo>
                      <a:pt x="28" y="86"/>
                    </a:lnTo>
                    <a:lnTo>
                      <a:pt x="23" y="114"/>
                    </a:lnTo>
                    <a:lnTo>
                      <a:pt x="0" y="149"/>
                    </a:lnTo>
                    <a:lnTo>
                      <a:pt x="8" y="125"/>
                    </a:lnTo>
                    <a:close/>
                  </a:path>
                </a:pathLst>
              </a:custGeom>
              <a:solidFill>
                <a:srgbClr val="00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3" name="Freeform 73">
                <a:extLst>
                  <a:ext uri="{FF2B5EF4-FFF2-40B4-BE49-F238E27FC236}">
                    <a16:creationId xmlns:a16="http://schemas.microsoft.com/office/drawing/2014/main" id="{2144EBD0-E036-4C24-A59E-32B5ABBAE066}"/>
                  </a:ext>
                </a:extLst>
              </p:cNvPr>
              <p:cNvSpPr>
                <a:spLocks/>
              </p:cNvSpPr>
              <p:nvPr/>
            </p:nvSpPr>
            <p:spPr bwMode="auto">
              <a:xfrm>
                <a:off x="4736" y="2837"/>
                <a:ext cx="76" cy="176"/>
              </a:xfrm>
              <a:custGeom>
                <a:avLst/>
                <a:gdLst>
                  <a:gd name="T0" fmla="*/ 0 w 154"/>
                  <a:gd name="T1" fmla="*/ 0 h 353"/>
                  <a:gd name="T2" fmla="*/ 0 w 154"/>
                  <a:gd name="T3" fmla="*/ 0 h 353"/>
                  <a:gd name="T4" fmla="*/ 0 w 154"/>
                  <a:gd name="T5" fmla="*/ 1 h 353"/>
                  <a:gd name="T6" fmla="*/ 0 w 154"/>
                  <a:gd name="T7" fmla="*/ 2 h 353"/>
                  <a:gd name="T8" fmla="*/ 0 w 154"/>
                  <a:gd name="T9" fmla="*/ 4 h 353"/>
                  <a:gd name="T10" fmla="*/ 1 w 154"/>
                  <a:gd name="T11" fmla="*/ 5 h 353"/>
                  <a:gd name="T12" fmla="*/ 1 w 154"/>
                  <a:gd name="T13" fmla="*/ 6 h 353"/>
                  <a:gd name="T14" fmla="*/ 2 w 154"/>
                  <a:gd name="T15" fmla="*/ 7 h 353"/>
                  <a:gd name="T16" fmla="*/ 2 w 154"/>
                  <a:gd name="T17" fmla="*/ 8 h 353"/>
                  <a:gd name="T18" fmla="*/ 1 w 154"/>
                  <a:gd name="T19" fmla="*/ 8 h 353"/>
                  <a:gd name="T20" fmla="*/ 2 w 154"/>
                  <a:gd name="T21" fmla="*/ 10 h 353"/>
                  <a:gd name="T22" fmla="*/ 3 w 154"/>
                  <a:gd name="T23" fmla="*/ 11 h 353"/>
                  <a:gd name="T24" fmla="*/ 3 w 154"/>
                  <a:gd name="T25" fmla="*/ 10 h 353"/>
                  <a:gd name="T26" fmla="*/ 3 w 154"/>
                  <a:gd name="T27" fmla="*/ 9 h 353"/>
                  <a:gd name="T28" fmla="*/ 4 w 154"/>
                  <a:gd name="T29" fmla="*/ 8 h 353"/>
                  <a:gd name="T30" fmla="*/ 3 w 154"/>
                  <a:gd name="T31" fmla="*/ 9 h 353"/>
                  <a:gd name="T32" fmla="*/ 3 w 154"/>
                  <a:gd name="T33" fmla="*/ 8 h 353"/>
                  <a:gd name="T34" fmla="*/ 3 w 154"/>
                  <a:gd name="T35" fmla="*/ 8 h 353"/>
                  <a:gd name="T36" fmla="*/ 3 w 154"/>
                  <a:gd name="T37" fmla="*/ 7 h 353"/>
                  <a:gd name="T38" fmla="*/ 2 w 154"/>
                  <a:gd name="T39" fmla="*/ 5 h 353"/>
                  <a:gd name="T40" fmla="*/ 2 w 154"/>
                  <a:gd name="T41" fmla="*/ 4 h 353"/>
                  <a:gd name="T42" fmla="*/ 1 w 154"/>
                  <a:gd name="T43" fmla="*/ 3 h 353"/>
                  <a:gd name="T44" fmla="*/ 1 w 154"/>
                  <a:gd name="T45" fmla="*/ 1 h 353"/>
                  <a:gd name="T46" fmla="*/ 0 w 154"/>
                  <a:gd name="T47" fmla="*/ 0 h 353"/>
                  <a:gd name="T48" fmla="*/ 0 w 154"/>
                  <a:gd name="T49" fmla="*/ 0 h 353"/>
                  <a:gd name="T50" fmla="*/ 0 w 154"/>
                  <a:gd name="T51" fmla="*/ 0 h 35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4"/>
                  <a:gd name="T79" fmla="*/ 0 h 353"/>
                  <a:gd name="T80" fmla="*/ 154 w 154"/>
                  <a:gd name="T81" fmla="*/ 353 h 35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4" h="353">
                    <a:moveTo>
                      <a:pt x="0" y="0"/>
                    </a:moveTo>
                    <a:lnTo>
                      <a:pt x="8" y="23"/>
                    </a:lnTo>
                    <a:lnTo>
                      <a:pt x="13" y="52"/>
                    </a:lnTo>
                    <a:lnTo>
                      <a:pt x="18" y="83"/>
                    </a:lnTo>
                    <a:lnTo>
                      <a:pt x="24" y="131"/>
                    </a:lnTo>
                    <a:lnTo>
                      <a:pt x="37" y="190"/>
                    </a:lnTo>
                    <a:lnTo>
                      <a:pt x="60" y="220"/>
                    </a:lnTo>
                    <a:lnTo>
                      <a:pt x="71" y="248"/>
                    </a:lnTo>
                    <a:lnTo>
                      <a:pt x="86" y="285"/>
                    </a:lnTo>
                    <a:lnTo>
                      <a:pt x="63" y="271"/>
                    </a:lnTo>
                    <a:lnTo>
                      <a:pt x="91" y="321"/>
                    </a:lnTo>
                    <a:lnTo>
                      <a:pt x="104" y="353"/>
                    </a:lnTo>
                    <a:lnTo>
                      <a:pt x="122" y="335"/>
                    </a:lnTo>
                    <a:lnTo>
                      <a:pt x="128" y="316"/>
                    </a:lnTo>
                    <a:lnTo>
                      <a:pt x="154" y="277"/>
                    </a:lnTo>
                    <a:lnTo>
                      <a:pt x="115" y="313"/>
                    </a:lnTo>
                    <a:lnTo>
                      <a:pt x="100" y="285"/>
                    </a:lnTo>
                    <a:lnTo>
                      <a:pt x="97" y="266"/>
                    </a:lnTo>
                    <a:lnTo>
                      <a:pt x="104" y="240"/>
                    </a:lnTo>
                    <a:lnTo>
                      <a:pt x="88" y="186"/>
                    </a:lnTo>
                    <a:lnTo>
                      <a:pt x="66" y="138"/>
                    </a:lnTo>
                    <a:lnTo>
                      <a:pt x="45" y="104"/>
                    </a:lnTo>
                    <a:lnTo>
                      <a:pt x="32" y="57"/>
                    </a:lnTo>
                    <a:lnTo>
                      <a:pt x="21" y="5"/>
                    </a:lnTo>
                    <a:lnTo>
                      <a:pt x="0" y="0"/>
                    </a:lnTo>
                    <a:close/>
                  </a:path>
                </a:pathLst>
              </a:custGeom>
              <a:solidFill>
                <a:srgbClr val="7F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4" name="Freeform 74">
                <a:extLst>
                  <a:ext uri="{FF2B5EF4-FFF2-40B4-BE49-F238E27FC236}">
                    <a16:creationId xmlns:a16="http://schemas.microsoft.com/office/drawing/2014/main" id="{97004675-E7FD-450C-8587-ED86C18166E1}"/>
                  </a:ext>
                </a:extLst>
              </p:cNvPr>
              <p:cNvSpPr>
                <a:spLocks/>
              </p:cNvSpPr>
              <p:nvPr/>
            </p:nvSpPr>
            <p:spPr bwMode="auto">
              <a:xfrm>
                <a:off x="4911" y="2717"/>
                <a:ext cx="44" cy="134"/>
              </a:xfrm>
              <a:custGeom>
                <a:avLst/>
                <a:gdLst>
                  <a:gd name="T0" fmla="*/ 3 w 87"/>
                  <a:gd name="T1" fmla="*/ 1 h 269"/>
                  <a:gd name="T2" fmla="*/ 2 w 87"/>
                  <a:gd name="T3" fmla="*/ 1 h 269"/>
                  <a:gd name="T4" fmla="*/ 2 w 87"/>
                  <a:gd name="T5" fmla="*/ 3 h 269"/>
                  <a:gd name="T6" fmla="*/ 2 w 87"/>
                  <a:gd name="T7" fmla="*/ 3 h 269"/>
                  <a:gd name="T8" fmla="*/ 2 w 87"/>
                  <a:gd name="T9" fmla="*/ 4 h 269"/>
                  <a:gd name="T10" fmla="*/ 2 w 87"/>
                  <a:gd name="T11" fmla="*/ 6 h 269"/>
                  <a:gd name="T12" fmla="*/ 2 w 87"/>
                  <a:gd name="T13" fmla="*/ 7 h 269"/>
                  <a:gd name="T14" fmla="*/ 2 w 87"/>
                  <a:gd name="T15" fmla="*/ 6 h 269"/>
                  <a:gd name="T16" fmla="*/ 1 w 87"/>
                  <a:gd name="T17" fmla="*/ 7 h 269"/>
                  <a:gd name="T18" fmla="*/ 0 w 87"/>
                  <a:gd name="T19" fmla="*/ 8 h 269"/>
                  <a:gd name="T20" fmla="*/ 1 w 87"/>
                  <a:gd name="T21" fmla="*/ 6 h 269"/>
                  <a:gd name="T22" fmla="*/ 1 w 87"/>
                  <a:gd name="T23" fmla="*/ 4 h 269"/>
                  <a:gd name="T24" fmla="*/ 2 w 87"/>
                  <a:gd name="T25" fmla="*/ 3 h 269"/>
                  <a:gd name="T26" fmla="*/ 2 w 87"/>
                  <a:gd name="T27" fmla="*/ 0 h 269"/>
                  <a:gd name="T28" fmla="*/ 2 w 87"/>
                  <a:gd name="T29" fmla="*/ 0 h 269"/>
                  <a:gd name="T30" fmla="*/ 3 w 87"/>
                  <a:gd name="T31" fmla="*/ 1 h 269"/>
                  <a:gd name="T32" fmla="*/ 3 w 87"/>
                  <a:gd name="T33" fmla="*/ 1 h 2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269"/>
                  <a:gd name="T53" fmla="*/ 87 w 87"/>
                  <a:gd name="T54" fmla="*/ 269 h 2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269">
                    <a:moveTo>
                      <a:pt x="87" y="60"/>
                    </a:moveTo>
                    <a:lnTo>
                      <a:pt x="63" y="46"/>
                    </a:lnTo>
                    <a:lnTo>
                      <a:pt x="58" y="101"/>
                    </a:lnTo>
                    <a:lnTo>
                      <a:pt x="50" y="127"/>
                    </a:lnTo>
                    <a:lnTo>
                      <a:pt x="53" y="158"/>
                    </a:lnTo>
                    <a:lnTo>
                      <a:pt x="51" y="208"/>
                    </a:lnTo>
                    <a:lnTo>
                      <a:pt x="35" y="250"/>
                    </a:lnTo>
                    <a:lnTo>
                      <a:pt x="34" y="221"/>
                    </a:lnTo>
                    <a:lnTo>
                      <a:pt x="26" y="240"/>
                    </a:lnTo>
                    <a:lnTo>
                      <a:pt x="0" y="269"/>
                    </a:lnTo>
                    <a:lnTo>
                      <a:pt x="13" y="208"/>
                    </a:lnTo>
                    <a:lnTo>
                      <a:pt x="29" y="159"/>
                    </a:lnTo>
                    <a:lnTo>
                      <a:pt x="34" y="96"/>
                    </a:lnTo>
                    <a:lnTo>
                      <a:pt x="42" y="0"/>
                    </a:lnTo>
                    <a:lnTo>
                      <a:pt x="63" y="28"/>
                    </a:lnTo>
                    <a:lnTo>
                      <a:pt x="87" y="60"/>
                    </a:lnTo>
                    <a:close/>
                  </a:path>
                </a:pathLst>
              </a:custGeom>
              <a:solidFill>
                <a:srgbClr val="7F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5" name="Freeform 75">
                <a:extLst>
                  <a:ext uri="{FF2B5EF4-FFF2-40B4-BE49-F238E27FC236}">
                    <a16:creationId xmlns:a16="http://schemas.microsoft.com/office/drawing/2014/main" id="{54900D19-9AB5-4455-B7BD-85858FFE2BF6}"/>
                  </a:ext>
                </a:extLst>
              </p:cNvPr>
              <p:cNvSpPr>
                <a:spLocks/>
              </p:cNvSpPr>
              <p:nvPr/>
            </p:nvSpPr>
            <p:spPr bwMode="auto">
              <a:xfrm>
                <a:off x="4812" y="2839"/>
                <a:ext cx="163" cy="151"/>
              </a:xfrm>
              <a:custGeom>
                <a:avLst/>
                <a:gdLst>
                  <a:gd name="T0" fmla="*/ 0 w 326"/>
                  <a:gd name="T1" fmla="*/ 10 h 301"/>
                  <a:gd name="T2" fmla="*/ 3 w 326"/>
                  <a:gd name="T3" fmla="*/ 8 h 301"/>
                  <a:gd name="T4" fmla="*/ 5 w 326"/>
                  <a:gd name="T5" fmla="*/ 6 h 301"/>
                  <a:gd name="T6" fmla="*/ 5 w 326"/>
                  <a:gd name="T7" fmla="*/ 5 h 301"/>
                  <a:gd name="T8" fmla="*/ 7 w 326"/>
                  <a:gd name="T9" fmla="*/ 4 h 301"/>
                  <a:gd name="T10" fmla="*/ 6 w 326"/>
                  <a:gd name="T11" fmla="*/ 4 h 301"/>
                  <a:gd name="T12" fmla="*/ 10 w 326"/>
                  <a:gd name="T13" fmla="*/ 1 h 301"/>
                  <a:gd name="T14" fmla="*/ 10 w 326"/>
                  <a:gd name="T15" fmla="*/ 0 h 301"/>
                  <a:gd name="T16" fmla="*/ 10 w 326"/>
                  <a:gd name="T17" fmla="*/ 3 h 301"/>
                  <a:gd name="T18" fmla="*/ 6 w 326"/>
                  <a:gd name="T19" fmla="*/ 6 h 301"/>
                  <a:gd name="T20" fmla="*/ 5 w 326"/>
                  <a:gd name="T21" fmla="*/ 8 h 301"/>
                  <a:gd name="T22" fmla="*/ 3 w 326"/>
                  <a:gd name="T23" fmla="*/ 9 h 301"/>
                  <a:gd name="T24" fmla="*/ 3 w 326"/>
                  <a:gd name="T25" fmla="*/ 9 h 301"/>
                  <a:gd name="T26" fmla="*/ 1 w 326"/>
                  <a:gd name="T27" fmla="*/ 9 h 301"/>
                  <a:gd name="T28" fmla="*/ 0 w 326"/>
                  <a:gd name="T29" fmla="*/ 10 h 301"/>
                  <a:gd name="T30" fmla="*/ 0 w 326"/>
                  <a:gd name="T31" fmla="*/ 10 h 30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6"/>
                  <a:gd name="T49" fmla="*/ 0 h 301"/>
                  <a:gd name="T50" fmla="*/ 326 w 326"/>
                  <a:gd name="T51" fmla="*/ 301 h 30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6" h="301">
                    <a:moveTo>
                      <a:pt x="0" y="301"/>
                    </a:moveTo>
                    <a:lnTo>
                      <a:pt x="89" y="225"/>
                    </a:lnTo>
                    <a:lnTo>
                      <a:pt x="151" y="186"/>
                    </a:lnTo>
                    <a:lnTo>
                      <a:pt x="179" y="156"/>
                    </a:lnTo>
                    <a:lnTo>
                      <a:pt x="242" y="102"/>
                    </a:lnTo>
                    <a:lnTo>
                      <a:pt x="219" y="110"/>
                    </a:lnTo>
                    <a:lnTo>
                      <a:pt x="307" y="3"/>
                    </a:lnTo>
                    <a:lnTo>
                      <a:pt x="326" y="0"/>
                    </a:lnTo>
                    <a:lnTo>
                      <a:pt x="297" y="70"/>
                    </a:lnTo>
                    <a:lnTo>
                      <a:pt x="208" y="168"/>
                    </a:lnTo>
                    <a:lnTo>
                      <a:pt x="151" y="245"/>
                    </a:lnTo>
                    <a:lnTo>
                      <a:pt x="106" y="269"/>
                    </a:lnTo>
                    <a:lnTo>
                      <a:pt x="83" y="280"/>
                    </a:lnTo>
                    <a:lnTo>
                      <a:pt x="47" y="277"/>
                    </a:lnTo>
                    <a:lnTo>
                      <a:pt x="0" y="301"/>
                    </a:lnTo>
                    <a:close/>
                  </a:path>
                </a:pathLst>
              </a:custGeom>
              <a:solidFill>
                <a:srgbClr val="7F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6" name="Freeform 76">
                <a:extLst>
                  <a:ext uri="{FF2B5EF4-FFF2-40B4-BE49-F238E27FC236}">
                    <a16:creationId xmlns:a16="http://schemas.microsoft.com/office/drawing/2014/main" id="{C9A60D3C-CF55-41DB-96DC-88933C0F8798}"/>
                  </a:ext>
                </a:extLst>
              </p:cNvPr>
              <p:cNvSpPr>
                <a:spLocks/>
              </p:cNvSpPr>
              <p:nvPr/>
            </p:nvSpPr>
            <p:spPr bwMode="auto">
              <a:xfrm>
                <a:off x="4790" y="2874"/>
                <a:ext cx="68" cy="62"/>
              </a:xfrm>
              <a:custGeom>
                <a:avLst/>
                <a:gdLst>
                  <a:gd name="T0" fmla="*/ 1 w 136"/>
                  <a:gd name="T1" fmla="*/ 3 h 124"/>
                  <a:gd name="T2" fmla="*/ 1 w 136"/>
                  <a:gd name="T3" fmla="*/ 2 h 124"/>
                  <a:gd name="T4" fmla="*/ 0 w 136"/>
                  <a:gd name="T5" fmla="*/ 1 h 124"/>
                  <a:gd name="T6" fmla="*/ 1 w 136"/>
                  <a:gd name="T7" fmla="*/ 3 h 124"/>
                  <a:gd name="T8" fmla="*/ 1 w 136"/>
                  <a:gd name="T9" fmla="*/ 3 h 124"/>
                  <a:gd name="T10" fmla="*/ 1 w 136"/>
                  <a:gd name="T11" fmla="*/ 4 h 124"/>
                  <a:gd name="T12" fmla="*/ 1 w 136"/>
                  <a:gd name="T13" fmla="*/ 4 h 124"/>
                  <a:gd name="T14" fmla="*/ 1 w 136"/>
                  <a:gd name="T15" fmla="*/ 4 h 124"/>
                  <a:gd name="T16" fmla="*/ 2 w 136"/>
                  <a:gd name="T17" fmla="*/ 4 h 124"/>
                  <a:gd name="T18" fmla="*/ 2 w 136"/>
                  <a:gd name="T19" fmla="*/ 4 h 124"/>
                  <a:gd name="T20" fmla="*/ 3 w 136"/>
                  <a:gd name="T21" fmla="*/ 4 h 124"/>
                  <a:gd name="T22" fmla="*/ 3 w 136"/>
                  <a:gd name="T23" fmla="*/ 3 h 124"/>
                  <a:gd name="T24" fmla="*/ 4 w 136"/>
                  <a:gd name="T25" fmla="*/ 2 h 124"/>
                  <a:gd name="T26" fmla="*/ 4 w 136"/>
                  <a:gd name="T27" fmla="*/ 1 h 124"/>
                  <a:gd name="T28" fmla="*/ 4 w 136"/>
                  <a:gd name="T29" fmla="*/ 0 h 124"/>
                  <a:gd name="T30" fmla="*/ 3 w 136"/>
                  <a:gd name="T31" fmla="*/ 2 h 124"/>
                  <a:gd name="T32" fmla="*/ 2 w 136"/>
                  <a:gd name="T33" fmla="*/ 2 h 124"/>
                  <a:gd name="T34" fmla="*/ 1 w 136"/>
                  <a:gd name="T35" fmla="*/ 3 h 124"/>
                  <a:gd name="T36" fmla="*/ 1 w 136"/>
                  <a:gd name="T37" fmla="*/ 3 h 124"/>
                  <a:gd name="T38" fmla="*/ 1 w 136"/>
                  <a:gd name="T39" fmla="*/ 3 h 1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6"/>
                  <a:gd name="T61" fmla="*/ 0 h 124"/>
                  <a:gd name="T62" fmla="*/ 136 w 136"/>
                  <a:gd name="T63" fmla="*/ 124 h 1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6" h="124">
                    <a:moveTo>
                      <a:pt x="27" y="69"/>
                    </a:moveTo>
                    <a:lnTo>
                      <a:pt x="9" y="51"/>
                    </a:lnTo>
                    <a:lnTo>
                      <a:pt x="0" y="27"/>
                    </a:lnTo>
                    <a:lnTo>
                      <a:pt x="9" y="68"/>
                    </a:lnTo>
                    <a:lnTo>
                      <a:pt x="17" y="81"/>
                    </a:lnTo>
                    <a:lnTo>
                      <a:pt x="24" y="103"/>
                    </a:lnTo>
                    <a:lnTo>
                      <a:pt x="34" y="110"/>
                    </a:lnTo>
                    <a:lnTo>
                      <a:pt x="55" y="110"/>
                    </a:lnTo>
                    <a:lnTo>
                      <a:pt x="84" y="110"/>
                    </a:lnTo>
                    <a:lnTo>
                      <a:pt x="87" y="124"/>
                    </a:lnTo>
                    <a:lnTo>
                      <a:pt x="103" y="108"/>
                    </a:lnTo>
                    <a:lnTo>
                      <a:pt x="118" y="81"/>
                    </a:lnTo>
                    <a:lnTo>
                      <a:pt x="132" y="48"/>
                    </a:lnTo>
                    <a:lnTo>
                      <a:pt x="136" y="17"/>
                    </a:lnTo>
                    <a:lnTo>
                      <a:pt x="129" y="0"/>
                    </a:lnTo>
                    <a:lnTo>
                      <a:pt x="107" y="37"/>
                    </a:lnTo>
                    <a:lnTo>
                      <a:pt x="85" y="61"/>
                    </a:lnTo>
                    <a:lnTo>
                      <a:pt x="58" y="71"/>
                    </a:lnTo>
                    <a:lnTo>
                      <a:pt x="27" y="69"/>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7" name="Freeform 77">
                <a:extLst>
                  <a:ext uri="{FF2B5EF4-FFF2-40B4-BE49-F238E27FC236}">
                    <a16:creationId xmlns:a16="http://schemas.microsoft.com/office/drawing/2014/main" id="{77A76275-007C-401D-AF6E-A8EFA159A7C1}"/>
                  </a:ext>
                </a:extLst>
              </p:cNvPr>
              <p:cNvSpPr>
                <a:spLocks/>
              </p:cNvSpPr>
              <p:nvPr/>
            </p:nvSpPr>
            <p:spPr bwMode="auto">
              <a:xfrm>
                <a:off x="4383" y="2645"/>
                <a:ext cx="65" cy="65"/>
              </a:xfrm>
              <a:custGeom>
                <a:avLst/>
                <a:gdLst>
                  <a:gd name="T0" fmla="*/ 1 w 130"/>
                  <a:gd name="T1" fmla="*/ 0 h 131"/>
                  <a:gd name="T2" fmla="*/ 1 w 130"/>
                  <a:gd name="T3" fmla="*/ 1 h 131"/>
                  <a:gd name="T4" fmla="*/ 1 w 130"/>
                  <a:gd name="T5" fmla="*/ 1 h 131"/>
                  <a:gd name="T6" fmla="*/ 1 w 130"/>
                  <a:gd name="T7" fmla="*/ 1 h 131"/>
                  <a:gd name="T8" fmla="*/ 1 w 130"/>
                  <a:gd name="T9" fmla="*/ 2 h 131"/>
                  <a:gd name="T10" fmla="*/ 1 w 130"/>
                  <a:gd name="T11" fmla="*/ 3 h 131"/>
                  <a:gd name="T12" fmla="*/ 0 w 130"/>
                  <a:gd name="T13" fmla="*/ 4 h 131"/>
                  <a:gd name="T14" fmla="*/ 1 w 130"/>
                  <a:gd name="T15" fmla="*/ 3 h 131"/>
                  <a:gd name="T16" fmla="*/ 1 w 130"/>
                  <a:gd name="T17" fmla="*/ 2 h 131"/>
                  <a:gd name="T18" fmla="*/ 2 w 130"/>
                  <a:gd name="T19" fmla="*/ 2 h 131"/>
                  <a:gd name="T20" fmla="*/ 2 w 130"/>
                  <a:gd name="T21" fmla="*/ 1 h 131"/>
                  <a:gd name="T22" fmla="*/ 3 w 130"/>
                  <a:gd name="T23" fmla="*/ 1 h 131"/>
                  <a:gd name="T24" fmla="*/ 3 w 130"/>
                  <a:gd name="T25" fmla="*/ 0 h 131"/>
                  <a:gd name="T26" fmla="*/ 3 w 130"/>
                  <a:gd name="T27" fmla="*/ 1 h 131"/>
                  <a:gd name="T28" fmla="*/ 3 w 130"/>
                  <a:gd name="T29" fmla="*/ 1 h 131"/>
                  <a:gd name="T30" fmla="*/ 3 w 130"/>
                  <a:gd name="T31" fmla="*/ 1 h 131"/>
                  <a:gd name="T32" fmla="*/ 3 w 130"/>
                  <a:gd name="T33" fmla="*/ 2 h 131"/>
                  <a:gd name="T34" fmla="*/ 3 w 130"/>
                  <a:gd name="T35" fmla="*/ 2 h 131"/>
                  <a:gd name="T36" fmla="*/ 4 w 130"/>
                  <a:gd name="T37" fmla="*/ 1 h 131"/>
                  <a:gd name="T38" fmla="*/ 4 w 130"/>
                  <a:gd name="T39" fmla="*/ 0 h 131"/>
                  <a:gd name="T40" fmla="*/ 3 w 130"/>
                  <a:gd name="T41" fmla="*/ 0 h 131"/>
                  <a:gd name="T42" fmla="*/ 3 w 130"/>
                  <a:gd name="T43" fmla="*/ 0 h 131"/>
                  <a:gd name="T44" fmla="*/ 3 w 130"/>
                  <a:gd name="T45" fmla="*/ 0 h 131"/>
                  <a:gd name="T46" fmla="*/ 2 w 130"/>
                  <a:gd name="T47" fmla="*/ 0 h 131"/>
                  <a:gd name="T48" fmla="*/ 2 w 130"/>
                  <a:gd name="T49" fmla="*/ 1 h 131"/>
                  <a:gd name="T50" fmla="*/ 1 w 130"/>
                  <a:gd name="T51" fmla="*/ 1 h 131"/>
                  <a:gd name="T52" fmla="*/ 1 w 130"/>
                  <a:gd name="T53" fmla="*/ 0 h 131"/>
                  <a:gd name="T54" fmla="*/ 1 w 130"/>
                  <a:gd name="T55" fmla="*/ 0 h 131"/>
                  <a:gd name="T56" fmla="*/ 1 w 130"/>
                  <a:gd name="T57" fmla="*/ 0 h 13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0"/>
                  <a:gd name="T88" fmla="*/ 0 h 131"/>
                  <a:gd name="T89" fmla="*/ 130 w 130"/>
                  <a:gd name="T90" fmla="*/ 131 h 13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0" h="131">
                    <a:moveTo>
                      <a:pt x="44" y="10"/>
                    </a:moveTo>
                    <a:lnTo>
                      <a:pt x="31" y="33"/>
                    </a:lnTo>
                    <a:lnTo>
                      <a:pt x="23" y="41"/>
                    </a:lnTo>
                    <a:lnTo>
                      <a:pt x="15" y="57"/>
                    </a:lnTo>
                    <a:lnTo>
                      <a:pt x="8" y="78"/>
                    </a:lnTo>
                    <a:lnTo>
                      <a:pt x="8" y="107"/>
                    </a:lnTo>
                    <a:lnTo>
                      <a:pt x="0" y="131"/>
                    </a:lnTo>
                    <a:lnTo>
                      <a:pt x="18" y="117"/>
                    </a:lnTo>
                    <a:lnTo>
                      <a:pt x="44" y="78"/>
                    </a:lnTo>
                    <a:lnTo>
                      <a:pt x="65" y="65"/>
                    </a:lnTo>
                    <a:lnTo>
                      <a:pt x="86" y="57"/>
                    </a:lnTo>
                    <a:lnTo>
                      <a:pt x="109" y="44"/>
                    </a:lnTo>
                    <a:lnTo>
                      <a:pt x="115" y="23"/>
                    </a:lnTo>
                    <a:lnTo>
                      <a:pt x="123" y="36"/>
                    </a:lnTo>
                    <a:lnTo>
                      <a:pt x="122" y="49"/>
                    </a:lnTo>
                    <a:lnTo>
                      <a:pt x="117" y="63"/>
                    </a:lnTo>
                    <a:lnTo>
                      <a:pt x="99" y="89"/>
                    </a:lnTo>
                    <a:lnTo>
                      <a:pt x="122" y="67"/>
                    </a:lnTo>
                    <a:lnTo>
                      <a:pt x="130" y="42"/>
                    </a:lnTo>
                    <a:lnTo>
                      <a:pt x="128" y="18"/>
                    </a:lnTo>
                    <a:lnTo>
                      <a:pt x="122" y="3"/>
                    </a:lnTo>
                    <a:lnTo>
                      <a:pt x="109" y="0"/>
                    </a:lnTo>
                    <a:lnTo>
                      <a:pt x="96" y="12"/>
                    </a:lnTo>
                    <a:lnTo>
                      <a:pt x="88" y="29"/>
                    </a:lnTo>
                    <a:lnTo>
                      <a:pt x="71" y="41"/>
                    </a:lnTo>
                    <a:lnTo>
                      <a:pt x="36" y="46"/>
                    </a:lnTo>
                    <a:lnTo>
                      <a:pt x="45" y="25"/>
                    </a:lnTo>
                    <a:lnTo>
                      <a:pt x="44" y="10"/>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8" name="Freeform 78">
                <a:extLst>
                  <a:ext uri="{FF2B5EF4-FFF2-40B4-BE49-F238E27FC236}">
                    <a16:creationId xmlns:a16="http://schemas.microsoft.com/office/drawing/2014/main" id="{3550BD4C-9F0B-4B90-9B75-15E46BEAD226}"/>
                  </a:ext>
                </a:extLst>
              </p:cNvPr>
              <p:cNvSpPr>
                <a:spLocks/>
              </p:cNvSpPr>
              <p:nvPr/>
            </p:nvSpPr>
            <p:spPr bwMode="auto">
              <a:xfrm>
                <a:off x="4326" y="2550"/>
                <a:ext cx="47" cy="89"/>
              </a:xfrm>
              <a:custGeom>
                <a:avLst/>
                <a:gdLst>
                  <a:gd name="T0" fmla="*/ 1 w 94"/>
                  <a:gd name="T1" fmla="*/ 1 h 178"/>
                  <a:gd name="T2" fmla="*/ 1 w 94"/>
                  <a:gd name="T3" fmla="*/ 3 h 178"/>
                  <a:gd name="T4" fmla="*/ 1 w 94"/>
                  <a:gd name="T5" fmla="*/ 3 h 178"/>
                  <a:gd name="T6" fmla="*/ 1 w 94"/>
                  <a:gd name="T7" fmla="*/ 5 h 178"/>
                  <a:gd name="T8" fmla="*/ 3 w 94"/>
                  <a:gd name="T9" fmla="*/ 5 h 178"/>
                  <a:gd name="T10" fmla="*/ 3 w 94"/>
                  <a:gd name="T11" fmla="*/ 6 h 178"/>
                  <a:gd name="T12" fmla="*/ 3 w 94"/>
                  <a:gd name="T13" fmla="*/ 5 h 178"/>
                  <a:gd name="T14" fmla="*/ 3 w 94"/>
                  <a:gd name="T15" fmla="*/ 5 h 178"/>
                  <a:gd name="T16" fmla="*/ 1 w 94"/>
                  <a:gd name="T17" fmla="*/ 3 h 178"/>
                  <a:gd name="T18" fmla="*/ 1 w 94"/>
                  <a:gd name="T19" fmla="*/ 3 h 178"/>
                  <a:gd name="T20" fmla="*/ 1 w 94"/>
                  <a:gd name="T21" fmla="*/ 1 h 178"/>
                  <a:gd name="T22" fmla="*/ 1 w 94"/>
                  <a:gd name="T23" fmla="*/ 1 h 178"/>
                  <a:gd name="T24" fmla="*/ 1 w 94"/>
                  <a:gd name="T25" fmla="*/ 1 h 178"/>
                  <a:gd name="T26" fmla="*/ 1 w 94"/>
                  <a:gd name="T27" fmla="*/ 0 h 178"/>
                  <a:gd name="T28" fmla="*/ 0 w 94"/>
                  <a:gd name="T29" fmla="*/ 1 h 178"/>
                  <a:gd name="T30" fmla="*/ 1 w 94"/>
                  <a:gd name="T31" fmla="*/ 1 h 178"/>
                  <a:gd name="T32" fmla="*/ 1 w 94"/>
                  <a:gd name="T33" fmla="*/ 1 h 178"/>
                  <a:gd name="T34" fmla="*/ 1 w 94"/>
                  <a:gd name="T35" fmla="*/ 1 h 1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4"/>
                  <a:gd name="T55" fmla="*/ 0 h 178"/>
                  <a:gd name="T56" fmla="*/ 94 w 94"/>
                  <a:gd name="T57" fmla="*/ 178 h 1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4" h="178">
                    <a:moveTo>
                      <a:pt x="16" y="43"/>
                    </a:moveTo>
                    <a:lnTo>
                      <a:pt x="31" y="81"/>
                    </a:lnTo>
                    <a:lnTo>
                      <a:pt x="45" y="110"/>
                    </a:lnTo>
                    <a:lnTo>
                      <a:pt x="58" y="133"/>
                    </a:lnTo>
                    <a:lnTo>
                      <a:pt x="76" y="154"/>
                    </a:lnTo>
                    <a:lnTo>
                      <a:pt x="83" y="178"/>
                    </a:lnTo>
                    <a:lnTo>
                      <a:pt x="86" y="149"/>
                    </a:lnTo>
                    <a:lnTo>
                      <a:pt x="94" y="133"/>
                    </a:lnTo>
                    <a:lnTo>
                      <a:pt x="62" y="102"/>
                    </a:lnTo>
                    <a:lnTo>
                      <a:pt x="52" y="73"/>
                    </a:lnTo>
                    <a:lnTo>
                      <a:pt x="21" y="37"/>
                    </a:lnTo>
                    <a:lnTo>
                      <a:pt x="15" y="18"/>
                    </a:lnTo>
                    <a:lnTo>
                      <a:pt x="28" y="3"/>
                    </a:lnTo>
                    <a:lnTo>
                      <a:pt x="11" y="0"/>
                    </a:lnTo>
                    <a:lnTo>
                      <a:pt x="0" y="9"/>
                    </a:lnTo>
                    <a:lnTo>
                      <a:pt x="3" y="26"/>
                    </a:lnTo>
                    <a:lnTo>
                      <a:pt x="16" y="43"/>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09" name="Freeform 79">
                <a:extLst>
                  <a:ext uri="{FF2B5EF4-FFF2-40B4-BE49-F238E27FC236}">
                    <a16:creationId xmlns:a16="http://schemas.microsoft.com/office/drawing/2014/main" id="{4FD31361-4E55-4D2F-9DB9-C758C232EB4D}"/>
                  </a:ext>
                </a:extLst>
              </p:cNvPr>
              <p:cNvSpPr>
                <a:spLocks/>
              </p:cNvSpPr>
              <p:nvPr/>
            </p:nvSpPr>
            <p:spPr bwMode="auto">
              <a:xfrm>
                <a:off x="4281" y="2573"/>
                <a:ext cx="30" cy="51"/>
              </a:xfrm>
              <a:custGeom>
                <a:avLst/>
                <a:gdLst>
                  <a:gd name="T0" fmla="*/ 1 w 60"/>
                  <a:gd name="T1" fmla="*/ 1 h 102"/>
                  <a:gd name="T2" fmla="*/ 0 w 60"/>
                  <a:gd name="T3" fmla="*/ 1 h 102"/>
                  <a:gd name="T4" fmla="*/ 1 w 60"/>
                  <a:gd name="T5" fmla="*/ 2 h 102"/>
                  <a:gd name="T6" fmla="*/ 2 w 60"/>
                  <a:gd name="T7" fmla="*/ 3 h 102"/>
                  <a:gd name="T8" fmla="*/ 1 w 60"/>
                  <a:gd name="T9" fmla="*/ 2 h 102"/>
                  <a:gd name="T10" fmla="*/ 1 w 60"/>
                  <a:gd name="T11" fmla="*/ 1 h 102"/>
                  <a:gd name="T12" fmla="*/ 1 w 60"/>
                  <a:gd name="T13" fmla="*/ 1 h 102"/>
                  <a:gd name="T14" fmla="*/ 2 w 60"/>
                  <a:gd name="T15" fmla="*/ 1 h 102"/>
                  <a:gd name="T16" fmla="*/ 1 w 60"/>
                  <a:gd name="T17" fmla="*/ 0 h 102"/>
                  <a:gd name="T18" fmla="*/ 1 w 60"/>
                  <a:gd name="T19" fmla="*/ 1 h 102"/>
                  <a:gd name="T20" fmla="*/ 1 w 60"/>
                  <a:gd name="T21" fmla="*/ 1 h 1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
                  <a:gd name="T34" fmla="*/ 0 h 102"/>
                  <a:gd name="T35" fmla="*/ 60 w 60"/>
                  <a:gd name="T36" fmla="*/ 102 h 1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 h="102">
                    <a:moveTo>
                      <a:pt x="10" y="8"/>
                    </a:moveTo>
                    <a:lnTo>
                      <a:pt x="0" y="21"/>
                    </a:lnTo>
                    <a:lnTo>
                      <a:pt x="8" y="40"/>
                    </a:lnTo>
                    <a:lnTo>
                      <a:pt x="60" y="102"/>
                    </a:lnTo>
                    <a:lnTo>
                      <a:pt x="18" y="34"/>
                    </a:lnTo>
                    <a:lnTo>
                      <a:pt x="21" y="19"/>
                    </a:lnTo>
                    <a:lnTo>
                      <a:pt x="29" y="11"/>
                    </a:lnTo>
                    <a:lnTo>
                      <a:pt x="39" y="5"/>
                    </a:lnTo>
                    <a:lnTo>
                      <a:pt x="32" y="0"/>
                    </a:lnTo>
                    <a:lnTo>
                      <a:pt x="10" y="8"/>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0" name="Freeform 80">
                <a:extLst>
                  <a:ext uri="{FF2B5EF4-FFF2-40B4-BE49-F238E27FC236}">
                    <a16:creationId xmlns:a16="http://schemas.microsoft.com/office/drawing/2014/main" id="{5C6871F0-2F97-41B6-AFA0-242F10768C05}"/>
                  </a:ext>
                </a:extLst>
              </p:cNvPr>
              <p:cNvSpPr>
                <a:spLocks/>
              </p:cNvSpPr>
              <p:nvPr/>
            </p:nvSpPr>
            <p:spPr bwMode="auto">
              <a:xfrm>
                <a:off x="4239" y="2620"/>
                <a:ext cx="72" cy="51"/>
              </a:xfrm>
              <a:custGeom>
                <a:avLst/>
                <a:gdLst>
                  <a:gd name="T0" fmla="*/ 1 w 144"/>
                  <a:gd name="T1" fmla="*/ 0 h 104"/>
                  <a:gd name="T2" fmla="*/ 1 w 144"/>
                  <a:gd name="T3" fmla="*/ 0 h 104"/>
                  <a:gd name="T4" fmla="*/ 1 w 144"/>
                  <a:gd name="T5" fmla="*/ 0 h 104"/>
                  <a:gd name="T6" fmla="*/ 1 w 144"/>
                  <a:gd name="T7" fmla="*/ 1 h 104"/>
                  <a:gd name="T8" fmla="*/ 1 w 144"/>
                  <a:gd name="T9" fmla="*/ 1 h 104"/>
                  <a:gd name="T10" fmla="*/ 2 w 144"/>
                  <a:gd name="T11" fmla="*/ 2 h 104"/>
                  <a:gd name="T12" fmla="*/ 5 w 144"/>
                  <a:gd name="T13" fmla="*/ 3 h 104"/>
                  <a:gd name="T14" fmla="*/ 2 w 144"/>
                  <a:gd name="T15" fmla="*/ 2 h 104"/>
                  <a:gd name="T16" fmla="*/ 1 w 144"/>
                  <a:gd name="T17" fmla="*/ 1 h 104"/>
                  <a:gd name="T18" fmla="*/ 1 w 144"/>
                  <a:gd name="T19" fmla="*/ 1 h 104"/>
                  <a:gd name="T20" fmla="*/ 0 w 144"/>
                  <a:gd name="T21" fmla="*/ 0 h 104"/>
                  <a:gd name="T22" fmla="*/ 1 w 144"/>
                  <a:gd name="T23" fmla="*/ 0 h 104"/>
                  <a:gd name="T24" fmla="*/ 1 w 144"/>
                  <a:gd name="T25" fmla="*/ 0 h 104"/>
                  <a:gd name="T26" fmla="*/ 1 w 144"/>
                  <a:gd name="T27" fmla="*/ 0 h 104"/>
                  <a:gd name="T28" fmla="*/ 1 w 144"/>
                  <a:gd name="T29" fmla="*/ 0 h 1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104"/>
                  <a:gd name="T47" fmla="*/ 144 w 144"/>
                  <a:gd name="T48" fmla="*/ 104 h 1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104">
                    <a:moveTo>
                      <a:pt x="34" y="3"/>
                    </a:moveTo>
                    <a:lnTo>
                      <a:pt x="21" y="11"/>
                    </a:lnTo>
                    <a:lnTo>
                      <a:pt x="13" y="23"/>
                    </a:lnTo>
                    <a:lnTo>
                      <a:pt x="26" y="32"/>
                    </a:lnTo>
                    <a:lnTo>
                      <a:pt x="40" y="34"/>
                    </a:lnTo>
                    <a:lnTo>
                      <a:pt x="81" y="65"/>
                    </a:lnTo>
                    <a:lnTo>
                      <a:pt x="144" y="104"/>
                    </a:lnTo>
                    <a:lnTo>
                      <a:pt x="77" y="71"/>
                    </a:lnTo>
                    <a:lnTo>
                      <a:pt x="22" y="49"/>
                    </a:lnTo>
                    <a:lnTo>
                      <a:pt x="6" y="39"/>
                    </a:lnTo>
                    <a:lnTo>
                      <a:pt x="0" y="23"/>
                    </a:lnTo>
                    <a:lnTo>
                      <a:pt x="5" y="15"/>
                    </a:lnTo>
                    <a:lnTo>
                      <a:pt x="17" y="0"/>
                    </a:lnTo>
                    <a:lnTo>
                      <a:pt x="34" y="3"/>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1" name="Freeform 81">
                <a:extLst>
                  <a:ext uri="{FF2B5EF4-FFF2-40B4-BE49-F238E27FC236}">
                    <a16:creationId xmlns:a16="http://schemas.microsoft.com/office/drawing/2014/main" id="{4A10C150-3D0B-47E2-9532-9482CEB9C639}"/>
                  </a:ext>
                </a:extLst>
              </p:cNvPr>
              <p:cNvSpPr>
                <a:spLocks/>
              </p:cNvSpPr>
              <p:nvPr/>
            </p:nvSpPr>
            <p:spPr bwMode="auto">
              <a:xfrm>
                <a:off x="4227" y="2666"/>
                <a:ext cx="47" cy="27"/>
              </a:xfrm>
              <a:custGeom>
                <a:avLst/>
                <a:gdLst>
                  <a:gd name="T0" fmla="*/ 0 w 96"/>
                  <a:gd name="T1" fmla="*/ 0 h 53"/>
                  <a:gd name="T2" fmla="*/ 0 w 96"/>
                  <a:gd name="T3" fmla="*/ 1 h 53"/>
                  <a:gd name="T4" fmla="*/ 0 w 96"/>
                  <a:gd name="T5" fmla="*/ 1 h 53"/>
                  <a:gd name="T6" fmla="*/ 0 w 96"/>
                  <a:gd name="T7" fmla="*/ 1 h 53"/>
                  <a:gd name="T8" fmla="*/ 0 w 96"/>
                  <a:gd name="T9" fmla="*/ 2 h 53"/>
                  <a:gd name="T10" fmla="*/ 2 w 96"/>
                  <a:gd name="T11" fmla="*/ 2 h 53"/>
                  <a:gd name="T12" fmla="*/ 1 w 96"/>
                  <a:gd name="T13" fmla="*/ 1 h 53"/>
                  <a:gd name="T14" fmla="*/ 0 w 96"/>
                  <a:gd name="T15" fmla="*/ 1 h 53"/>
                  <a:gd name="T16" fmla="*/ 0 w 96"/>
                  <a:gd name="T17" fmla="*/ 0 h 53"/>
                  <a:gd name="T18" fmla="*/ 0 w 96"/>
                  <a:gd name="T19" fmla="*/ 0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53"/>
                  <a:gd name="T32" fmla="*/ 96 w 96"/>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53">
                    <a:moveTo>
                      <a:pt x="28" y="0"/>
                    </a:moveTo>
                    <a:lnTo>
                      <a:pt x="10" y="2"/>
                    </a:lnTo>
                    <a:lnTo>
                      <a:pt x="4" y="10"/>
                    </a:lnTo>
                    <a:lnTo>
                      <a:pt x="0" y="18"/>
                    </a:lnTo>
                    <a:lnTo>
                      <a:pt x="23" y="34"/>
                    </a:lnTo>
                    <a:lnTo>
                      <a:pt x="96" y="53"/>
                    </a:lnTo>
                    <a:lnTo>
                      <a:pt x="33" y="26"/>
                    </a:lnTo>
                    <a:lnTo>
                      <a:pt x="25" y="13"/>
                    </a:lnTo>
                    <a:lnTo>
                      <a:pt x="28" y="0"/>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2" name="Freeform 82">
                <a:extLst>
                  <a:ext uri="{FF2B5EF4-FFF2-40B4-BE49-F238E27FC236}">
                    <a16:creationId xmlns:a16="http://schemas.microsoft.com/office/drawing/2014/main" id="{5A6C6683-DAEE-478E-B0AB-706E392D2EC5}"/>
                  </a:ext>
                </a:extLst>
              </p:cNvPr>
              <p:cNvSpPr>
                <a:spLocks/>
              </p:cNvSpPr>
              <p:nvPr/>
            </p:nvSpPr>
            <p:spPr bwMode="auto">
              <a:xfrm>
                <a:off x="4303" y="2701"/>
                <a:ext cx="65" cy="31"/>
              </a:xfrm>
              <a:custGeom>
                <a:avLst/>
                <a:gdLst>
                  <a:gd name="T0" fmla="*/ 2 w 129"/>
                  <a:gd name="T1" fmla="*/ 2 h 61"/>
                  <a:gd name="T2" fmla="*/ 3 w 129"/>
                  <a:gd name="T3" fmla="*/ 2 h 61"/>
                  <a:gd name="T4" fmla="*/ 4 w 129"/>
                  <a:gd name="T5" fmla="*/ 2 h 61"/>
                  <a:gd name="T6" fmla="*/ 5 w 129"/>
                  <a:gd name="T7" fmla="*/ 2 h 61"/>
                  <a:gd name="T8" fmla="*/ 3 w 129"/>
                  <a:gd name="T9" fmla="*/ 2 h 61"/>
                  <a:gd name="T10" fmla="*/ 2 w 129"/>
                  <a:gd name="T11" fmla="*/ 2 h 61"/>
                  <a:gd name="T12" fmla="*/ 1 w 129"/>
                  <a:gd name="T13" fmla="*/ 1 h 61"/>
                  <a:gd name="T14" fmla="*/ 0 w 129"/>
                  <a:gd name="T15" fmla="*/ 0 h 61"/>
                  <a:gd name="T16" fmla="*/ 1 w 129"/>
                  <a:gd name="T17" fmla="*/ 1 h 61"/>
                  <a:gd name="T18" fmla="*/ 2 w 129"/>
                  <a:gd name="T19" fmla="*/ 2 h 61"/>
                  <a:gd name="T20" fmla="*/ 2 w 129"/>
                  <a:gd name="T21" fmla="*/ 2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9"/>
                  <a:gd name="T34" fmla="*/ 0 h 61"/>
                  <a:gd name="T35" fmla="*/ 129 w 129"/>
                  <a:gd name="T36" fmla="*/ 61 h 6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9" h="61">
                    <a:moveTo>
                      <a:pt x="43" y="45"/>
                    </a:moveTo>
                    <a:lnTo>
                      <a:pt x="66" y="53"/>
                    </a:lnTo>
                    <a:lnTo>
                      <a:pt x="103" y="60"/>
                    </a:lnTo>
                    <a:lnTo>
                      <a:pt x="129" y="61"/>
                    </a:lnTo>
                    <a:lnTo>
                      <a:pt x="89" y="51"/>
                    </a:lnTo>
                    <a:lnTo>
                      <a:pt x="58" y="37"/>
                    </a:lnTo>
                    <a:lnTo>
                      <a:pt x="17" y="14"/>
                    </a:lnTo>
                    <a:lnTo>
                      <a:pt x="0" y="0"/>
                    </a:lnTo>
                    <a:lnTo>
                      <a:pt x="19" y="24"/>
                    </a:lnTo>
                    <a:lnTo>
                      <a:pt x="43" y="45"/>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3" name="Freeform 83">
                <a:extLst>
                  <a:ext uri="{FF2B5EF4-FFF2-40B4-BE49-F238E27FC236}">
                    <a16:creationId xmlns:a16="http://schemas.microsoft.com/office/drawing/2014/main" id="{127615F5-2701-431B-BD91-942A98A513BC}"/>
                  </a:ext>
                </a:extLst>
              </p:cNvPr>
              <p:cNvSpPr>
                <a:spLocks/>
              </p:cNvSpPr>
              <p:nvPr/>
            </p:nvSpPr>
            <p:spPr bwMode="auto">
              <a:xfrm>
                <a:off x="4252" y="2614"/>
                <a:ext cx="79" cy="54"/>
              </a:xfrm>
              <a:custGeom>
                <a:avLst/>
                <a:gdLst>
                  <a:gd name="T0" fmla="*/ 0 w 158"/>
                  <a:gd name="T1" fmla="*/ 1 h 108"/>
                  <a:gd name="T2" fmla="*/ 1 w 158"/>
                  <a:gd name="T3" fmla="*/ 1 h 108"/>
                  <a:gd name="T4" fmla="*/ 1 w 158"/>
                  <a:gd name="T5" fmla="*/ 1 h 108"/>
                  <a:gd name="T6" fmla="*/ 2 w 158"/>
                  <a:gd name="T7" fmla="*/ 2 h 108"/>
                  <a:gd name="T8" fmla="*/ 1 w 158"/>
                  <a:gd name="T9" fmla="*/ 1 h 108"/>
                  <a:gd name="T10" fmla="*/ 1 w 158"/>
                  <a:gd name="T11" fmla="*/ 1 h 108"/>
                  <a:gd name="T12" fmla="*/ 1 w 158"/>
                  <a:gd name="T13" fmla="*/ 2 h 108"/>
                  <a:gd name="T14" fmla="*/ 1 w 158"/>
                  <a:gd name="T15" fmla="*/ 2 h 108"/>
                  <a:gd name="T16" fmla="*/ 2 w 158"/>
                  <a:gd name="T17" fmla="*/ 3 h 108"/>
                  <a:gd name="T18" fmla="*/ 4 w 158"/>
                  <a:gd name="T19" fmla="*/ 3 h 108"/>
                  <a:gd name="T20" fmla="*/ 5 w 158"/>
                  <a:gd name="T21" fmla="*/ 3 h 108"/>
                  <a:gd name="T22" fmla="*/ 5 w 158"/>
                  <a:gd name="T23" fmla="*/ 3 h 108"/>
                  <a:gd name="T24" fmla="*/ 5 w 158"/>
                  <a:gd name="T25" fmla="*/ 2 h 108"/>
                  <a:gd name="T26" fmla="*/ 3 w 158"/>
                  <a:gd name="T27" fmla="*/ 1 h 108"/>
                  <a:gd name="T28" fmla="*/ 2 w 158"/>
                  <a:gd name="T29" fmla="*/ 0 h 108"/>
                  <a:gd name="T30" fmla="*/ 3 w 158"/>
                  <a:gd name="T31" fmla="*/ 2 h 108"/>
                  <a:gd name="T32" fmla="*/ 2 w 158"/>
                  <a:gd name="T33" fmla="*/ 2 h 108"/>
                  <a:gd name="T34" fmla="*/ 1 w 158"/>
                  <a:gd name="T35" fmla="*/ 1 h 108"/>
                  <a:gd name="T36" fmla="*/ 1 w 158"/>
                  <a:gd name="T37" fmla="*/ 1 h 108"/>
                  <a:gd name="T38" fmla="*/ 0 w 158"/>
                  <a:gd name="T39" fmla="*/ 1 h 108"/>
                  <a:gd name="T40" fmla="*/ 0 w 158"/>
                  <a:gd name="T41" fmla="*/ 1 h 1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8"/>
                  <a:gd name="T64" fmla="*/ 0 h 108"/>
                  <a:gd name="T65" fmla="*/ 158 w 158"/>
                  <a:gd name="T66" fmla="*/ 108 h 1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8" h="108">
                    <a:moveTo>
                      <a:pt x="0" y="5"/>
                    </a:moveTo>
                    <a:lnTo>
                      <a:pt x="24" y="14"/>
                    </a:lnTo>
                    <a:lnTo>
                      <a:pt x="50" y="27"/>
                    </a:lnTo>
                    <a:lnTo>
                      <a:pt x="68" y="39"/>
                    </a:lnTo>
                    <a:lnTo>
                      <a:pt x="34" y="30"/>
                    </a:lnTo>
                    <a:lnTo>
                      <a:pt x="11" y="22"/>
                    </a:lnTo>
                    <a:lnTo>
                      <a:pt x="27" y="40"/>
                    </a:lnTo>
                    <a:lnTo>
                      <a:pt x="60" y="61"/>
                    </a:lnTo>
                    <a:lnTo>
                      <a:pt x="95" y="79"/>
                    </a:lnTo>
                    <a:lnTo>
                      <a:pt x="128" y="90"/>
                    </a:lnTo>
                    <a:lnTo>
                      <a:pt x="155" y="108"/>
                    </a:lnTo>
                    <a:lnTo>
                      <a:pt x="158" y="86"/>
                    </a:lnTo>
                    <a:lnTo>
                      <a:pt x="152" y="55"/>
                    </a:lnTo>
                    <a:lnTo>
                      <a:pt x="126" y="29"/>
                    </a:lnTo>
                    <a:lnTo>
                      <a:pt x="87" y="0"/>
                    </a:lnTo>
                    <a:lnTo>
                      <a:pt x="126" y="50"/>
                    </a:lnTo>
                    <a:lnTo>
                      <a:pt x="84" y="34"/>
                    </a:lnTo>
                    <a:lnTo>
                      <a:pt x="43" y="11"/>
                    </a:lnTo>
                    <a:lnTo>
                      <a:pt x="14" y="3"/>
                    </a:lnTo>
                    <a:lnTo>
                      <a:pt x="0" y="5"/>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4" name="Freeform 84">
                <a:extLst>
                  <a:ext uri="{FF2B5EF4-FFF2-40B4-BE49-F238E27FC236}">
                    <a16:creationId xmlns:a16="http://schemas.microsoft.com/office/drawing/2014/main" id="{83692F40-7D56-4275-9A35-0E9861CDC416}"/>
                  </a:ext>
                </a:extLst>
              </p:cNvPr>
              <p:cNvSpPr>
                <a:spLocks/>
              </p:cNvSpPr>
              <p:nvPr/>
            </p:nvSpPr>
            <p:spPr bwMode="auto">
              <a:xfrm>
                <a:off x="4297" y="2572"/>
                <a:ext cx="67" cy="82"/>
              </a:xfrm>
              <a:custGeom>
                <a:avLst/>
                <a:gdLst>
                  <a:gd name="T0" fmla="*/ 3 w 133"/>
                  <a:gd name="T1" fmla="*/ 1 h 166"/>
                  <a:gd name="T2" fmla="*/ 1 w 133"/>
                  <a:gd name="T3" fmla="*/ 0 h 166"/>
                  <a:gd name="T4" fmla="*/ 1 w 133"/>
                  <a:gd name="T5" fmla="*/ 0 h 166"/>
                  <a:gd name="T6" fmla="*/ 1 w 133"/>
                  <a:gd name="T7" fmla="*/ 0 h 166"/>
                  <a:gd name="T8" fmla="*/ 1 w 133"/>
                  <a:gd name="T9" fmla="*/ 0 h 166"/>
                  <a:gd name="T10" fmla="*/ 1 w 133"/>
                  <a:gd name="T11" fmla="*/ 0 h 166"/>
                  <a:gd name="T12" fmla="*/ 0 w 133"/>
                  <a:gd name="T13" fmla="*/ 1 h 166"/>
                  <a:gd name="T14" fmla="*/ 1 w 133"/>
                  <a:gd name="T15" fmla="*/ 1 h 166"/>
                  <a:gd name="T16" fmla="*/ 2 w 133"/>
                  <a:gd name="T17" fmla="*/ 2 h 166"/>
                  <a:gd name="T18" fmla="*/ 3 w 133"/>
                  <a:gd name="T19" fmla="*/ 3 h 166"/>
                  <a:gd name="T20" fmla="*/ 3 w 133"/>
                  <a:gd name="T21" fmla="*/ 4 h 166"/>
                  <a:gd name="T22" fmla="*/ 3 w 133"/>
                  <a:gd name="T23" fmla="*/ 5 h 166"/>
                  <a:gd name="T24" fmla="*/ 3 w 133"/>
                  <a:gd name="T25" fmla="*/ 4 h 166"/>
                  <a:gd name="T26" fmla="*/ 4 w 133"/>
                  <a:gd name="T27" fmla="*/ 4 h 166"/>
                  <a:gd name="T28" fmla="*/ 5 w 133"/>
                  <a:gd name="T29" fmla="*/ 4 h 166"/>
                  <a:gd name="T30" fmla="*/ 4 w 133"/>
                  <a:gd name="T31" fmla="*/ 3 h 166"/>
                  <a:gd name="T32" fmla="*/ 3 w 133"/>
                  <a:gd name="T33" fmla="*/ 1 h 166"/>
                  <a:gd name="T34" fmla="*/ 3 w 133"/>
                  <a:gd name="T35" fmla="*/ 1 h 1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3"/>
                  <a:gd name="T55" fmla="*/ 0 h 166"/>
                  <a:gd name="T56" fmla="*/ 133 w 133"/>
                  <a:gd name="T57" fmla="*/ 166 h 1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3" h="166">
                    <a:moveTo>
                      <a:pt x="81" y="59"/>
                    </a:moveTo>
                    <a:lnTo>
                      <a:pt x="29" y="12"/>
                    </a:lnTo>
                    <a:lnTo>
                      <a:pt x="10" y="0"/>
                    </a:lnTo>
                    <a:lnTo>
                      <a:pt x="18" y="18"/>
                    </a:lnTo>
                    <a:lnTo>
                      <a:pt x="8" y="18"/>
                    </a:lnTo>
                    <a:lnTo>
                      <a:pt x="2" y="28"/>
                    </a:lnTo>
                    <a:lnTo>
                      <a:pt x="0" y="38"/>
                    </a:lnTo>
                    <a:lnTo>
                      <a:pt x="13" y="52"/>
                    </a:lnTo>
                    <a:lnTo>
                      <a:pt x="55" y="83"/>
                    </a:lnTo>
                    <a:lnTo>
                      <a:pt x="88" y="125"/>
                    </a:lnTo>
                    <a:lnTo>
                      <a:pt x="80" y="146"/>
                    </a:lnTo>
                    <a:lnTo>
                      <a:pt x="75" y="166"/>
                    </a:lnTo>
                    <a:lnTo>
                      <a:pt x="96" y="148"/>
                    </a:lnTo>
                    <a:lnTo>
                      <a:pt x="123" y="145"/>
                    </a:lnTo>
                    <a:lnTo>
                      <a:pt x="133" y="145"/>
                    </a:lnTo>
                    <a:lnTo>
                      <a:pt x="123" y="114"/>
                    </a:lnTo>
                    <a:lnTo>
                      <a:pt x="81" y="59"/>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5" name="Freeform 85">
                <a:extLst>
                  <a:ext uri="{FF2B5EF4-FFF2-40B4-BE49-F238E27FC236}">
                    <a16:creationId xmlns:a16="http://schemas.microsoft.com/office/drawing/2014/main" id="{7088A46C-3FD9-41A5-BD67-1F55354CC740}"/>
                  </a:ext>
                </a:extLst>
              </p:cNvPr>
              <p:cNvSpPr>
                <a:spLocks/>
              </p:cNvSpPr>
              <p:nvPr/>
            </p:nvSpPr>
            <p:spPr bwMode="auto">
              <a:xfrm>
                <a:off x="4341" y="2547"/>
                <a:ext cx="59" cy="165"/>
              </a:xfrm>
              <a:custGeom>
                <a:avLst/>
                <a:gdLst>
                  <a:gd name="T0" fmla="*/ 0 w 118"/>
                  <a:gd name="T1" fmla="*/ 0 h 329"/>
                  <a:gd name="T2" fmla="*/ 1 w 118"/>
                  <a:gd name="T3" fmla="*/ 1 h 329"/>
                  <a:gd name="T4" fmla="*/ 1 w 118"/>
                  <a:gd name="T5" fmla="*/ 1 h 329"/>
                  <a:gd name="T6" fmla="*/ 1 w 118"/>
                  <a:gd name="T7" fmla="*/ 2 h 329"/>
                  <a:gd name="T8" fmla="*/ 2 w 118"/>
                  <a:gd name="T9" fmla="*/ 4 h 329"/>
                  <a:gd name="T10" fmla="*/ 3 w 118"/>
                  <a:gd name="T11" fmla="*/ 5 h 329"/>
                  <a:gd name="T12" fmla="*/ 4 w 118"/>
                  <a:gd name="T13" fmla="*/ 6 h 329"/>
                  <a:gd name="T14" fmla="*/ 3 w 118"/>
                  <a:gd name="T15" fmla="*/ 8 h 329"/>
                  <a:gd name="T16" fmla="*/ 3 w 118"/>
                  <a:gd name="T17" fmla="*/ 11 h 329"/>
                  <a:gd name="T18" fmla="*/ 3 w 118"/>
                  <a:gd name="T19" fmla="*/ 10 h 329"/>
                  <a:gd name="T20" fmla="*/ 3 w 118"/>
                  <a:gd name="T21" fmla="*/ 8 h 329"/>
                  <a:gd name="T22" fmla="*/ 4 w 118"/>
                  <a:gd name="T23" fmla="*/ 7 h 329"/>
                  <a:gd name="T24" fmla="*/ 4 w 118"/>
                  <a:gd name="T25" fmla="*/ 6 h 329"/>
                  <a:gd name="T26" fmla="*/ 4 w 118"/>
                  <a:gd name="T27" fmla="*/ 4 h 329"/>
                  <a:gd name="T28" fmla="*/ 1 w 118"/>
                  <a:gd name="T29" fmla="*/ 0 h 329"/>
                  <a:gd name="T30" fmla="*/ 0 w 118"/>
                  <a:gd name="T31" fmla="*/ 0 h 329"/>
                  <a:gd name="T32" fmla="*/ 0 w 118"/>
                  <a:gd name="T33" fmla="*/ 0 h 3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329"/>
                  <a:gd name="T53" fmla="*/ 118 w 118"/>
                  <a:gd name="T54" fmla="*/ 329 h 3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329">
                    <a:moveTo>
                      <a:pt x="0" y="0"/>
                    </a:moveTo>
                    <a:lnTo>
                      <a:pt x="8" y="13"/>
                    </a:lnTo>
                    <a:lnTo>
                      <a:pt x="1" y="23"/>
                    </a:lnTo>
                    <a:lnTo>
                      <a:pt x="18" y="37"/>
                    </a:lnTo>
                    <a:lnTo>
                      <a:pt x="58" y="102"/>
                    </a:lnTo>
                    <a:lnTo>
                      <a:pt x="91" y="144"/>
                    </a:lnTo>
                    <a:lnTo>
                      <a:pt x="99" y="183"/>
                    </a:lnTo>
                    <a:lnTo>
                      <a:pt x="76" y="248"/>
                    </a:lnTo>
                    <a:lnTo>
                      <a:pt x="79" y="329"/>
                    </a:lnTo>
                    <a:lnTo>
                      <a:pt x="86" y="309"/>
                    </a:lnTo>
                    <a:lnTo>
                      <a:pt x="89" y="254"/>
                    </a:lnTo>
                    <a:lnTo>
                      <a:pt x="110" y="210"/>
                    </a:lnTo>
                    <a:lnTo>
                      <a:pt x="118" y="172"/>
                    </a:lnTo>
                    <a:lnTo>
                      <a:pt x="100" y="123"/>
                    </a:lnTo>
                    <a:lnTo>
                      <a:pt x="18" y="0"/>
                    </a:lnTo>
                    <a:lnTo>
                      <a:pt x="0" y="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6" name="Freeform 86">
                <a:extLst>
                  <a:ext uri="{FF2B5EF4-FFF2-40B4-BE49-F238E27FC236}">
                    <a16:creationId xmlns:a16="http://schemas.microsoft.com/office/drawing/2014/main" id="{B91A862E-1FDC-4870-8964-DF036FB8B012}"/>
                  </a:ext>
                </a:extLst>
              </p:cNvPr>
              <p:cNvSpPr>
                <a:spLocks/>
              </p:cNvSpPr>
              <p:nvPr/>
            </p:nvSpPr>
            <p:spPr bwMode="auto">
              <a:xfrm>
                <a:off x="4239" y="2660"/>
                <a:ext cx="82" cy="23"/>
              </a:xfrm>
              <a:custGeom>
                <a:avLst/>
                <a:gdLst>
                  <a:gd name="T0" fmla="*/ 0 w 165"/>
                  <a:gd name="T1" fmla="*/ 0 h 47"/>
                  <a:gd name="T2" fmla="*/ 0 w 165"/>
                  <a:gd name="T3" fmla="*/ 0 h 47"/>
                  <a:gd name="T4" fmla="*/ 0 w 165"/>
                  <a:gd name="T5" fmla="*/ 0 h 47"/>
                  <a:gd name="T6" fmla="*/ 1 w 165"/>
                  <a:gd name="T7" fmla="*/ 0 h 47"/>
                  <a:gd name="T8" fmla="*/ 2 w 165"/>
                  <a:gd name="T9" fmla="*/ 1 h 47"/>
                  <a:gd name="T10" fmla="*/ 3 w 165"/>
                  <a:gd name="T11" fmla="*/ 1 h 47"/>
                  <a:gd name="T12" fmla="*/ 5 w 165"/>
                  <a:gd name="T13" fmla="*/ 0 h 47"/>
                  <a:gd name="T14" fmla="*/ 4 w 165"/>
                  <a:gd name="T15" fmla="*/ 0 h 47"/>
                  <a:gd name="T16" fmla="*/ 2 w 165"/>
                  <a:gd name="T17" fmla="*/ 0 h 47"/>
                  <a:gd name="T18" fmla="*/ 3 w 165"/>
                  <a:gd name="T19" fmla="*/ 0 h 47"/>
                  <a:gd name="T20" fmla="*/ 0 w 165"/>
                  <a:gd name="T21" fmla="*/ 0 h 47"/>
                  <a:gd name="T22" fmla="*/ 0 w 165"/>
                  <a:gd name="T23" fmla="*/ 0 h 47"/>
                  <a:gd name="T24" fmla="*/ 0 w 165"/>
                  <a:gd name="T25" fmla="*/ 0 h 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5"/>
                  <a:gd name="T40" fmla="*/ 0 h 47"/>
                  <a:gd name="T41" fmla="*/ 165 w 165"/>
                  <a:gd name="T42" fmla="*/ 47 h 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5" h="47">
                    <a:moveTo>
                      <a:pt x="0" y="6"/>
                    </a:moveTo>
                    <a:lnTo>
                      <a:pt x="13" y="13"/>
                    </a:lnTo>
                    <a:lnTo>
                      <a:pt x="9" y="23"/>
                    </a:lnTo>
                    <a:lnTo>
                      <a:pt x="37" y="28"/>
                    </a:lnTo>
                    <a:lnTo>
                      <a:pt x="94" y="44"/>
                    </a:lnTo>
                    <a:lnTo>
                      <a:pt x="123" y="47"/>
                    </a:lnTo>
                    <a:lnTo>
                      <a:pt x="165" y="31"/>
                    </a:lnTo>
                    <a:lnTo>
                      <a:pt x="137" y="31"/>
                    </a:lnTo>
                    <a:lnTo>
                      <a:pt x="95" y="8"/>
                    </a:lnTo>
                    <a:lnTo>
                      <a:pt x="100" y="19"/>
                    </a:lnTo>
                    <a:lnTo>
                      <a:pt x="16" y="0"/>
                    </a:lnTo>
                    <a:lnTo>
                      <a:pt x="0" y="6"/>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7" name="Freeform 87">
                <a:extLst>
                  <a:ext uri="{FF2B5EF4-FFF2-40B4-BE49-F238E27FC236}">
                    <a16:creationId xmlns:a16="http://schemas.microsoft.com/office/drawing/2014/main" id="{9268AF3F-64D9-4527-90BB-13EC25CAF2F6}"/>
                  </a:ext>
                </a:extLst>
              </p:cNvPr>
              <p:cNvSpPr>
                <a:spLocks/>
              </p:cNvSpPr>
              <p:nvPr/>
            </p:nvSpPr>
            <p:spPr bwMode="auto">
              <a:xfrm>
                <a:off x="4290" y="2642"/>
                <a:ext cx="168" cy="118"/>
              </a:xfrm>
              <a:custGeom>
                <a:avLst/>
                <a:gdLst>
                  <a:gd name="T0" fmla="*/ 1 w 337"/>
                  <a:gd name="T1" fmla="*/ 3 h 237"/>
                  <a:gd name="T2" fmla="*/ 3 w 337"/>
                  <a:gd name="T3" fmla="*/ 3 h 237"/>
                  <a:gd name="T4" fmla="*/ 4 w 337"/>
                  <a:gd name="T5" fmla="*/ 4 h 237"/>
                  <a:gd name="T6" fmla="*/ 4 w 337"/>
                  <a:gd name="T7" fmla="*/ 4 h 237"/>
                  <a:gd name="T8" fmla="*/ 4 w 337"/>
                  <a:gd name="T9" fmla="*/ 5 h 237"/>
                  <a:gd name="T10" fmla="*/ 5 w 337"/>
                  <a:gd name="T11" fmla="*/ 5 h 237"/>
                  <a:gd name="T12" fmla="*/ 5 w 337"/>
                  <a:gd name="T13" fmla="*/ 6 h 237"/>
                  <a:gd name="T14" fmla="*/ 4 w 337"/>
                  <a:gd name="T15" fmla="*/ 6 h 237"/>
                  <a:gd name="T16" fmla="*/ 3 w 337"/>
                  <a:gd name="T17" fmla="*/ 6 h 237"/>
                  <a:gd name="T18" fmla="*/ 4 w 337"/>
                  <a:gd name="T19" fmla="*/ 5 h 237"/>
                  <a:gd name="T20" fmla="*/ 2 w 337"/>
                  <a:gd name="T21" fmla="*/ 5 h 237"/>
                  <a:gd name="T22" fmla="*/ 2 w 337"/>
                  <a:gd name="T23" fmla="*/ 5 h 237"/>
                  <a:gd name="T24" fmla="*/ 2 w 337"/>
                  <a:gd name="T25" fmla="*/ 6 h 237"/>
                  <a:gd name="T26" fmla="*/ 3 w 337"/>
                  <a:gd name="T27" fmla="*/ 7 h 237"/>
                  <a:gd name="T28" fmla="*/ 6 w 337"/>
                  <a:gd name="T29" fmla="*/ 7 h 237"/>
                  <a:gd name="T30" fmla="*/ 8 w 337"/>
                  <a:gd name="T31" fmla="*/ 6 h 237"/>
                  <a:gd name="T32" fmla="*/ 9 w 337"/>
                  <a:gd name="T33" fmla="*/ 5 h 237"/>
                  <a:gd name="T34" fmla="*/ 9 w 337"/>
                  <a:gd name="T35" fmla="*/ 4 h 237"/>
                  <a:gd name="T36" fmla="*/ 10 w 337"/>
                  <a:gd name="T37" fmla="*/ 1 h 237"/>
                  <a:gd name="T38" fmla="*/ 10 w 337"/>
                  <a:gd name="T39" fmla="*/ 0 h 237"/>
                  <a:gd name="T40" fmla="*/ 9 w 337"/>
                  <a:gd name="T41" fmla="*/ 0 h 237"/>
                  <a:gd name="T42" fmla="*/ 9 w 337"/>
                  <a:gd name="T43" fmla="*/ 0 h 237"/>
                  <a:gd name="T44" fmla="*/ 9 w 337"/>
                  <a:gd name="T45" fmla="*/ 0 h 237"/>
                  <a:gd name="T46" fmla="*/ 10 w 337"/>
                  <a:gd name="T47" fmla="*/ 1 h 237"/>
                  <a:gd name="T48" fmla="*/ 10 w 337"/>
                  <a:gd name="T49" fmla="*/ 1 h 237"/>
                  <a:gd name="T50" fmla="*/ 9 w 337"/>
                  <a:gd name="T51" fmla="*/ 2 h 237"/>
                  <a:gd name="T52" fmla="*/ 8 w 337"/>
                  <a:gd name="T53" fmla="*/ 3 h 237"/>
                  <a:gd name="T54" fmla="*/ 7 w 337"/>
                  <a:gd name="T55" fmla="*/ 4 h 237"/>
                  <a:gd name="T56" fmla="*/ 7 w 337"/>
                  <a:gd name="T57" fmla="*/ 4 h 237"/>
                  <a:gd name="T58" fmla="*/ 9 w 337"/>
                  <a:gd name="T59" fmla="*/ 3 h 237"/>
                  <a:gd name="T60" fmla="*/ 7 w 337"/>
                  <a:gd name="T61" fmla="*/ 4 h 237"/>
                  <a:gd name="T62" fmla="*/ 6 w 337"/>
                  <a:gd name="T63" fmla="*/ 5 h 237"/>
                  <a:gd name="T64" fmla="*/ 6 w 337"/>
                  <a:gd name="T65" fmla="*/ 6 h 237"/>
                  <a:gd name="T66" fmla="*/ 5 w 337"/>
                  <a:gd name="T67" fmla="*/ 5 h 237"/>
                  <a:gd name="T68" fmla="*/ 5 w 337"/>
                  <a:gd name="T69" fmla="*/ 4 h 237"/>
                  <a:gd name="T70" fmla="*/ 5 w 337"/>
                  <a:gd name="T71" fmla="*/ 2 h 237"/>
                  <a:gd name="T72" fmla="*/ 5 w 337"/>
                  <a:gd name="T73" fmla="*/ 3 h 237"/>
                  <a:gd name="T74" fmla="*/ 3 w 337"/>
                  <a:gd name="T75" fmla="*/ 3 h 237"/>
                  <a:gd name="T76" fmla="*/ 2 w 337"/>
                  <a:gd name="T77" fmla="*/ 2 h 237"/>
                  <a:gd name="T78" fmla="*/ 3 w 337"/>
                  <a:gd name="T79" fmla="*/ 1 h 237"/>
                  <a:gd name="T80" fmla="*/ 2 w 337"/>
                  <a:gd name="T81" fmla="*/ 2 h 237"/>
                  <a:gd name="T82" fmla="*/ 1 w 337"/>
                  <a:gd name="T83" fmla="*/ 2 h 237"/>
                  <a:gd name="T84" fmla="*/ 0 w 337"/>
                  <a:gd name="T85" fmla="*/ 2 h 237"/>
                  <a:gd name="T86" fmla="*/ 0 w 337"/>
                  <a:gd name="T87" fmla="*/ 2 h 237"/>
                  <a:gd name="T88" fmla="*/ 0 w 337"/>
                  <a:gd name="T89" fmla="*/ 3 h 237"/>
                  <a:gd name="T90" fmla="*/ 0 w 337"/>
                  <a:gd name="T91" fmla="*/ 2 h 237"/>
                  <a:gd name="T92" fmla="*/ 1 w 337"/>
                  <a:gd name="T93" fmla="*/ 2 h 237"/>
                  <a:gd name="T94" fmla="*/ 1 w 337"/>
                  <a:gd name="T95" fmla="*/ 3 h 237"/>
                  <a:gd name="T96" fmla="*/ 1 w 337"/>
                  <a:gd name="T97" fmla="*/ 3 h 23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7"/>
                  <a:gd name="T148" fmla="*/ 0 h 237"/>
                  <a:gd name="T149" fmla="*/ 337 w 337"/>
                  <a:gd name="T150" fmla="*/ 237 h 23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7" h="237">
                    <a:moveTo>
                      <a:pt x="58" y="96"/>
                    </a:moveTo>
                    <a:lnTo>
                      <a:pt x="103" y="115"/>
                    </a:lnTo>
                    <a:lnTo>
                      <a:pt x="131" y="138"/>
                    </a:lnTo>
                    <a:lnTo>
                      <a:pt x="157" y="136"/>
                    </a:lnTo>
                    <a:lnTo>
                      <a:pt x="155" y="161"/>
                    </a:lnTo>
                    <a:lnTo>
                      <a:pt x="167" y="188"/>
                    </a:lnTo>
                    <a:lnTo>
                      <a:pt x="172" y="203"/>
                    </a:lnTo>
                    <a:lnTo>
                      <a:pt x="144" y="204"/>
                    </a:lnTo>
                    <a:lnTo>
                      <a:pt x="102" y="193"/>
                    </a:lnTo>
                    <a:lnTo>
                      <a:pt x="141" y="183"/>
                    </a:lnTo>
                    <a:lnTo>
                      <a:pt x="84" y="182"/>
                    </a:lnTo>
                    <a:lnTo>
                      <a:pt x="69" y="180"/>
                    </a:lnTo>
                    <a:lnTo>
                      <a:pt x="95" y="217"/>
                    </a:lnTo>
                    <a:lnTo>
                      <a:pt x="121" y="232"/>
                    </a:lnTo>
                    <a:lnTo>
                      <a:pt x="204" y="237"/>
                    </a:lnTo>
                    <a:lnTo>
                      <a:pt x="261" y="213"/>
                    </a:lnTo>
                    <a:lnTo>
                      <a:pt x="293" y="185"/>
                    </a:lnTo>
                    <a:lnTo>
                      <a:pt x="300" y="141"/>
                    </a:lnTo>
                    <a:lnTo>
                      <a:pt x="337" y="60"/>
                    </a:lnTo>
                    <a:lnTo>
                      <a:pt x="337" y="28"/>
                    </a:lnTo>
                    <a:lnTo>
                      <a:pt x="319" y="8"/>
                    </a:lnTo>
                    <a:lnTo>
                      <a:pt x="304" y="0"/>
                    </a:lnTo>
                    <a:lnTo>
                      <a:pt x="316" y="20"/>
                    </a:lnTo>
                    <a:lnTo>
                      <a:pt x="321" y="39"/>
                    </a:lnTo>
                    <a:lnTo>
                      <a:pt x="321" y="60"/>
                    </a:lnTo>
                    <a:lnTo>
                      <a:pt x="309" y="83"/>
                    </a:lnTo>
                    <a:lnTo>
                      <a:pt x="283" y="107"/>
                    </a:lnTo>
                    <a:lnTo>
                      <a:pt x="249" y="133"/>
                    </a:lnTo>
                    <a:lnTo>
                      <a:pt x="231" y="140"/>
                    </a:lnTo>
                    <a:lnTo>
                      <a:pt x="288" y="117"/>
                    </a:lnTo>
                    <a:lnTo>
                      <a:pt x="251" y="154"/>
                    </a:lnTo>
                    <a:lnTo>
                      <a:pt x="193" y="161"/>
                    </a:lnTo>
                    <a:lnTo>
                      <a:pt x="217" y="206"/>
                    </a:lnTo>
                    <a:lnTo>
                      <a:pt x="172" y="166"/>
                    </a:lnTo>
                    <a:lnTo>
                      <a:pt x="176" y="133"/>
                    </a:lnTo>
                    <a:lnTo>
                      <a:pt x="168" y="86"/>
                    </a:lnTo>
                    <a:lnTo>
                      <a:pt x="160" y="104"/>
                    </a:lnTo>
                    <a:lnTo>
                      <a:pt x="125" y="107"/>
                    </a:lnTo>
                    <a:lnTo>
                      <a:pt x="84" y="91"/>
                    </a:lnTo>
                    <a:lnTo>
                      <a:pt x="97" y="41"/>
                    </a:lnTo>
                    <a:lnTo>
                      <a:pt x="74" y="64"/>
                    </a:lnTo>
                    <a:lnTo>
                      <a:pt x="40" y="72"/>
                    </a:lnTo>
                    <a:lnTo>
                      <a:pt x="0" y="75"/>
                    </a:lnTo>
                    <a:lnTo>
                      <a:pt x="22" y="81"/>
                    </a:lnTo>
                    <a:lnTo>
                      <a:pt x="5" y="104"/>
                    </a:lnTo>
                    <a:lnTo>
                      <a:pt x="31" y="89"/>
                    </a:lnTo>
                    <a:lnTo>
                      <a:pt x="45" y="91"/>
                    </a:lnTo>
                    <a:lnTo>
                      <a:pt x="58" y="96"/>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8" name="Freeform 88">
                <a:extLst>
                  <a:ext uri="{FF2B5EF4-FFF2-40B4-BE49-F238E27FC236}">
                    <a16:creationId xmlns:a16="http://schemas.microsoft.com/office/drawing/2014/main" id="{552BA9AB-F71C-4885-82C6-ADE1C6412FF4}"/>
                  </a:ext>
                </a:extLst>
              </p:cNvPr>
              <p:cNvSpPr>
                <a:spLocks/>
              </p:cNvSpPr>
              <p:nvPr/>
            </p:nvSpPr>
            <p:spPr bwMode="auto">
              <a:xfrm>
                <a:off x="5355" y="2367"/>
                <a:ext cx="62" cy="128"/>
              </a:xfrm>
              <a:custGeom>
                <a:avLst/>
                <a:gdLst>
                  <a:gd name="T0" fmla="*/ 4 w 123"/>
                  <a:gd name="T1" fmla="*/ 1 h 256"/>
                  <a:gd name="T2" fmla="*/ 4 w 123"/>
                  <a:gd name="T3" fmla="*/ 1 h 256"/>
                  <a:gd name="T4" fmla="*/ 4 w 123"/>
                  <a:gd name="T5" fmla="*/ 1 h 256"/>
                  <a:gd name="T6" fmla="*/ 4 w 123"/>
                  <a:gd name="T7" fmla="*/ 2 h 256"/>
                  <a:gd name="T8" fmla="*/ 3 w 123"/>
                  <a:gd name="T9" fmla="*/ 3 h 256"/>
                  <a:gd name="T10" fmla="*/ 2 w 123"/>
                  <a:gd name="T11" fmla="*/ 6 h 256"/>
                  <a:gd name="T12" fmla="*/ 3 w 123"/>
                  <a:gd name="T13" fmla="*/ 4 h 256"/>
                  <a:gd name="T14" fmla="*/ 3 w 123"/>
                  <a:gd name="T15" fmla="*/ 7 h 256"/>
                  <a:gd name="T16" fmla="*/ 2 w 123"/>
                  <a:gd name="T17" fmla="*/ 7 h 256"/>
                  <a:gd name="T18" fmla="*/ 1 w 123"/>
                  <a:gd name="T19" fmla="*/ 7 h 256"/>
                  <a:gd name="T20" fmla="*/ 0 w 123"/>
                  <a:gd name="T21" fmla="*/ 8 h 256"/>
                  <a:gd name="T22" fmla="*/ 1 w 123"/>
                  <a:gd name="T23" fmla="*/ 5 h 256"/>
                  <a:gd name="T24" fmla="*/ 3 w 123"/>
                  <a:gd name="T25" fmla="*/ 1 h 256"/>
                  <a:gd name="T26" fmla="*/ 3 w 123"/>
                  <a:gd name="T27" fmla="*/ 1 h 256"/>
                  <a:gd name="T28" fmla="*/ 4 w 123"/>
                  <a:gd name="T29" fmla="*/ 0 h 256"/>
                  <a:gd name="T30" fmla="*/ 4 w 123"/>
                  <a:gd name="T31" fmla="*/ 1 h 256"/>
                  <a:gd name="T32" fmla="*/ 4 w 123"/>
                  <a:gd name="T33" fmla="*/ 1 h 2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56"/>
                  <a:gd name="T53" fmla="*/ 123 w 123"/>
                  <a:gd name="T54" fmla="*/ 256 h 2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56">
                    <a:moveTo>
                      <a:pt x="113" y="9"/>
                    </a:moveTo>
                    <a:lnTo>
                      <a:pt x="123" y="26"/>
                    </a:lnTo>
                    <a:lnTo>
                      <a:pt x="120" y="42"/>
                    </a:lnTo>
                    <a:lnTo>
                      <a:pt x="107" y="76"/>
                    </a:lnTo>
                    <a:lnTo>
                      <a:pt x="69" y="123"/>
                    </a:lnTo>
                    <a:lnTo>
                      <a:pt x="53" y="199"/>
                    </a:lnTo>
                    <a:lnTo>
                      <a:pt x="89" y="145"/>
                    </a:lnTo>
                    <a:lnTo>
                      <a:pt x="74" y="239"/>
                    </a:lnTo>
                    <a:lnTo>
                      <a:pt x="47" y="230"/>
                    </a:lnTo>
                    <a:lnTo>
                      <a:pt x="29" y="231"/>
                    </a:lnTo>
                    <a:lnTo>
                      <a:pt x="0" y="256"/>
                    </a:lnTo>
                    <a:lnTo>
                      <a:pt x="32" y="175"/>
                    </a:lnTo>
                    <a:lnTo>
                      <a:pt x="76" y="55"/>
                    </a:lnTo>
                    <a:lnTo>
                      <a:pt x="95" y="13"/>
                    </a:lnTo>
                    <a:lnTo>
                      <a:pt x="107" y="0"/>
                    </a:lnTo>
                    <a:lnTo>
                      <a:pt x="113" y="9"/>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19" name="Freeform 89">
                <a:extLst>
                  <a:ext uri="{FF2B5EF4-FFF2-40B4-BE49-F238E27FC236}">
                    <a16:creationId xmlns:a16="http://schemas.microsoft.com/office/drawing/2014/main" id="{FC74137B-0ADA-4A9C-B506-63B21B22CECC}"/>
                  </a:ext>
                </a:extLst>
              </p:cNvPr>
              <p:cNvSpPr>
                <a:spLocks/>
              </p:cNvSpPr>
              <p:nvPr/>
            </p:nvSpPr>
            <p:spPr bwMode="auto">
              <a:xfrm>
                <a:off x="5368" y="2386"/>
                <a:ext cx="122" cy="161"/>
              </a:xfrm>
              <a:custGeom>
                <a:avLst/>
                <a:gdLst>
                  <a:gd name="T0" fmla="*/ 2 w 243"/>
                  <a:gd name="T1" fmla="*/ 6 h 320"/>
                  <a:gd name="T2" fmla="*/ 3 w 243"/>
                  <a:gd name="T3" fmla="*/ 5 h 320"/>
                  <a:gd name="T4" fmla="*/ 5 w 243"/>
                  <a:gd name="T5" fmla="*/ 3 h 320"/>
                  <a:gd name="T6" fmla="*/ 5 w 243"/>
                  <a:gd name="T7" fmla="*/ 1 h 320"/>
                  <a:gd name="T8" fmla="*/ 6 w 243"/>
                  <a:gd name="T9" fmla="*/ 1 h 320"/>
                  <a:gd name="T10" fmla="*/ 6 w 243"/>
                  <a:gd name="T11" fmla="*/ 0 h 320"/>
                  <a:gd name="T12" fmla="*/ 7 w 243"/>
                  <a:gd name="T13" fmla="*/ 1 h 320"/>
                  <a:gd name="T14" fmla="*/ 7 w 243"/>
                  <a:gd name="T15" fmla="*/ 1 h 320"/>
                  <a:gd name="T16" fmla="*/ 7 w 243"/>
                  <a:gd name="T17" fmla="*/ 2 h 320"/>
                  <a:gd name="T18" fmla="*/ 6 w 243"/>
                  <a:gd name="T19" fmla="*/ 2 h 320"/>
                  <a:gd name="T20" fmla="*/ 5 w 243"/>
                  <a:gd name="T21" fmla="*/ 3 h 320"/>
                  <a:gd name="T22" fmla="*/ 4 w 243"/>
                  <a:gd name="T23" fmla="*/ 5 h 320"/>
                  <a:gd name="T24" fmla="*/ 4 w 243"/>
                  <a:gd name="T25" fmla="*/ 5 h 320"/>
                  <a:gd name="T26" fmla="*/ 4 w 243"/>
                  <a:gd name="T27" fmla="*/ 7 h 320"/>
                  <a:gd name="T28" fmla="*/ 4 w 243"/>
                  <a:gd name="T29" fmla="*/ 7 h 320"/>
                  <a:gd name="T30" fmla="*/ 6 w 243"/>
                  <a:gd name="T31" fmla="*/ 6 h 320"/>
                  <a:gd name="T32" fmla="*/ 6 w 243"/>
                  <a:gd name="T33" fmla="*/ 4 h 320"/>
                  <a:gd name="T34" fmla="*/ 7 w 243"/>
                  <a:gd name="T35" fmla="*/ 4 h 320"/>
                  <a:gd name="T36" fmla="*/ 7 w 243"/>
                  <a:gd name="T37" fmla="*/ 5 h 320"/>
                  <a:gd name="T38" fmla="*/ 7 w 243"/>
                  <a:gd name="T39" fmla="*/ 6 h 320"/>
                  <a:gd name="T40" fmla="*/ 7 w 243"/>
                  <a:gd name="T41" fmla="*/ 7 h 320"/>
                  <a:gd name="T42" fmla="*/ 5 w 243"/>
                  <a:gd name="T43" fmla="*/ 8 h 320"/>
                  <a:gd name="T44" fmla="*/ 4 w 243"/>
                  <a:gd name="T45" fmla="*/ 9 h 320"/>
                  <a:gd name="T46" fmla="*/ 4 w 243"/>
                  <a:gd name="T47" fmla="*/ 10 h 320"/>
                  <a:gd name="T48" fmla="*/ 6 w 243"/>
                  <a:gd name="T49" fmla="*/ 9 h 320"/>
                  <a:gd name="T50" fmla="*/ 7 w 243"/>
                  <a:gd name="T51" fmla="*/ 8 h 320"/>
                  <a:gd name="T52" fmla="*/ 8 w 243"/>
                  <a:gd name="T53" fmla="*/ 8 h 320"/>
                  <a:gd name="T54" fmla="*/ 8 w 243"/>
                  <a:gd name="T55" fmla="*/ 9 h 320"/>
                  <a:gd name="T56" fmla="*/ 8 w 243"/>
                  <a:gd name="T57" fmla="*/ 9 h 320"/>
                  <a:gd name="T58" fmla="*/ 6 w 243"/>
                  <a:gd name="T59" fmla="*/ 10 h 320"/>
                  <a:gd name="T60" fmla="*/ 4 w 243"/>
                  <a:gd name="T61" fmla="*/ 11 h 320"/>
                  <a:gd name="T62" fmla="*/ 3 w 243"/>
                  <a:gd name="T63" fmla="*/ 10 h 320"/>
                  <a:gd name="T64" fmla="*/ 2 w 243"/>
                  <a:gd name="T65" fmla="*/ 8 h 320"/>
                  <a:gd name="T66" fmla="*/ 1 w 243"/>
                  <a:gd name="T67" fmla="*/ 8 h 320"/>
                  <a:gd name="T68" fmla="*/ 2 w 243"/>
                  <a:gd name="T69" fmla="*/ 8 h 320"/>
                  <a:gd name="T70" fmla="*/ 3 w 243"/>
                  <a:gd name="T71" fmla="*/ 8 h 320"/>
                  <a:gd name="T72" fmla="*/ 2 w 243"/>
                  <a:gd name="T73" fmla="*/ 7 h 320"/>
                  <a:gd name="T74" fmla="*/ 0 w 243"/>
                  <a:gd name="T75" fmla="*/ 6 h 320"/>
                  <a:gd name="T76" fmla="*/ 2 w 243"/>
                  <a:gd name="T77" fmla="*/ 6 h 320"/>
                  <a:gd name="T78" fmla="*/ 2 w 243"/>
                  <a:gd name="T79" fmla="*/ 6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3"/>
                  <a:gd name="T121" fmla="*/ 0 h 320"/>
                  <a:gd name="T122" fmla="*/ 243 w 243"/>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3" h="320">
                    <a:moveTo>
                      <a:pt x="45" y="173"/>
                    </a:moveTo>
                    <a:lnTo>
                      <a:pt x="95" y="136"/>
                    </a:lnTo>
                    <a:lnTo>
                      <a:pt x="134" y="79"/>
                    </a:lnTo>
                    <a:lnTo>
                      <a:pt x="150" y="30"/>
                    </a:lnTo>
                    <a:lnTo>
                      <a:pt x="173" y="6"/>
                    </a:lnTo>
                    <a:lnTo>
                      <a:pt x="186" y="0"/>
                    </a:lnTo>
                    <a:lnTo>
                      <a:pt x="201" y="1"/>
                    </a:lnTo>
                    <a:lnTo>
                      <a:pt x="212" y="21"/>
                    </a:lnTo>
                    <a:lnTo>
                      <a:pt x="209" y="42"/>
                    </a:lnTo>
                    <a:lnTo>
                      <a:pt x="183" y="63"/>
                    </a:lnTo>
                    <a:lnTo>
                      <a:pt x="157" y="81"/>
                    </a:lnTo>
                    <a:lnTo>
                      <a:pt x="124" y="131"/>
                    </a:lnTo>
                    <a:lnTo>
                      <a:pt x="105" y="153"/>
                    </a:lnTo>
                    <a:lnTo>
                      <a:pt x="97" y="217"/>
                    </a:lnTo>
                    <a:lnTo>
                      <a:pt x="124" y="208"/>
                    </a:lnTo>
                    <a:lnTo>
                      <a:pt x="167" y="163"/>
                    </a:lnTo>
                    <a:lnTo>
                      <a:pt x="192" y="118"/>
                    </a:lnTo>
                    <a:lnTo>
                      <a:pt x="209" y="118"/>
                    </a:lnTo>
                    <a:lnTo>
                      <a:pt x="215" y="136"/>
                    </a:lnTo>
                    <a:lnTo>
                      <a:pt x="215" y="163"/>
                    </a:lnTo>
                    <a:lnTo>
                      <a:pt x="201" y="205"/>
                    </a:lnTo>
                    <a:lnTo>
                      <a:pt x="154" y="246"/>
                    </a:lnTo>
                    <a:lnTo>
                      <a:pt x="126" y="277"/>
                    </a:lnTo>
                    <a:lnTo>
                      <a:pt x="120" y="293"/>
                    </a:lnTo>
                    <a:lnTo>
                      <a:pt x="181" y="270"/>
                    </a:lnTo>
                    <a:lnTo>
                      <a:pt x="213" y="252"/>
                    </a:lnTo>
                    <a:lnTo>
                      <a:pt x="233" y="254"/>
                    </a:lnTo>
                    <a:lnTo>
                      <a:pt x="243" y="262"/>
                    </a:lnTo>
                    <a:lnTo>
                      <a:pt x="233" y="285"/>
                    </a:lnTo>
                    <a:lnTo>
                      <a:pt x="183" y="296"/>
                    </a:lnTo>
                    <a:lnTo>
                      <a:pt x="120" y="320"/>
                    </a:lnTo>
                    <a:lnTo>
                      <a:pt x="77" y="296"/>
                    </a:lnTo>
                    <a:lnTo>
                      <a:pt x="48" y="251"/>
                    </a:lnTo>
                    <a:lnTo>
                      <a:pt x="13" y="236"/>
                    </a:lnTo>
                    <a:lnTo>
                      <a:pt x="61" y="230"/>
                    </a:lnTo>
                    <a:lnTo>
                      <a:pt x="77" y="231"/>
                    </a:lnTo>
                    <a:lnTo>
                      <a:pt x="58" y="208"/>
                    </a:lnTo>
                    <a:lnTo>
                      <a:pt x="0" y="186"/>
                    </a:lnTo>
                    <a:lnTo>
                      <a:pt x="45" y="173"/>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0" name="Freeform 90">
                <a:extLst>
                  <a:ext uri="{FF2B5EF4-FFF2-40B4-BE49-F238E27FC236}">
                    <a16:creationId xmlns:a16="http://schemas.microsoft.com/office/drawing/2014/main" id="{45116138-C51F-44B1-896B-E71D2097153A}"/>
                  </a:ext>
                </a:extLst>
              </p:cNvPr>
              <p:cNvSpPr>
                <a:spLocks/>
              </p:cNvSpPr>
              <p:nvPr/>
            </p:nvSpPr>
            <p:spPr bwMode="auto">
              <a:xfrm>
                <a:off x="5282" y="2424"/>
                <a:ext cx="117" cy="255"/>
              </a:xfrm>
              <a:custGeom>
                <a:avLst/>
                <a:gdLst>
                  <a:gd name="T0" fmla="*/ 1 w 235"/>
                  <a:gd name="T1" fmla="*/ 1 h 508"/>
                  <a:gd name="T2" fmla="*/ 0 w 235"/>
                  <a:gd name="T3" fmla="*/ 2 h 508"/>
                  <a:gd name="T4" fmla="*/ 0 w 235"/>
                  <a:gd name="T5" fmla="*/ 3 h 508"/>
                  <a:gd name="T6" fmla="*/ 1 w 235"/>
                  <a:gd name="T7" fmla="*/ 6 h 508"/>
                  <a:gd name="T8" fmla="*/ 3 w 235"/>
                  <a:gd name="T9" fmla="*/ 8 h 508"/>
                  <a:gd name="T10" fmla="*/ 4 w 235"/>
                  <a:gd name="T11" fmla="*/ 10 h 508"/>
                  <a:gd name="T12" fmla="*/ 5 w 235"/>
                  <a:gd name="T13" fmla="*/ 11 h 508"/>
                  <a:gd name="T14" fmla="*/ 3 w 235"/>
                  <a:gd name="T15" fmla="*/ 9 h 508"/>
                  <a:gd name="T16" fmla="*/ 2 w 235"/>
                  <a:gd name="T17" fmla="*/ 8 h 508"/>
                  <a:gd name="T18" fmla="*/ 2 w 235"/>
                  <a:gd name="T19" fmla="*/ 10 h 508"/>
                  <a:gd name="T20" fmla="*/ 3 w 235"/>
                  <a:gd name="T21" fmla="*/ 11 h 508"/>
                  <a:gd name="T22" fmla="*/ 7 w 235"/>
                  <a:gd name="T23" fmla="*/ 14 h 508"/>
                  <a:gd name="T24" fmla="*/ 4 w 235"/>
                  <a:gd name="T25" fmla="*/ 12 h 508"/>
                  <a:gd name="T26" fmla="*/ 5 w 235"/>
                  <a:gd name="T27" fmla="*/ 14 h 508"/>
                  <a:gd name="T28" fmla="*/ 3 w 235"/>
                  <a:gd name="T29" fmla="*/ 12 h 508"/>
                  <a:gd name="T30" fmla="*/ 5 w 235"/>
                  <a:gd name="T31" fmla="*/ 14 h 508"/>
                  <a:gd name="T32" fmla="*/ 2 w 235"/>
                  <a:gd name="T33" fmla="*/ 13 h 508"/>
                  <a:gd name="T34" fmla="*/ 3 w 235"/>
                  <a:gd name="T35" fmla="*/ 14 h 508"/>
                  <a:gd name="T36" fmla="*/ 6 w 235"/>
                  <a:gd name="T37" fmla="*/ 16 h 508"/>
                  <a:gd name="T38" fmla="*/ 3 w 235"/>
                  <a:gd name="T39" fmla="*/ 15 h 508"/>
                  <a:gd name="T40" fmla="*/ 3 w 235"/>
                  <a:gd name="T41" fmla="*/ 15 h 508"/>
                  <a:gd name="T42" fmla="*/ 4 w 235"/>
                  <a:gd name="T43" fmla="*/ 16 h 508"/>
                  <a:gd name="T44" fmla="*/ 5 w 235"/>
                  <a:gd name="T45" fmla="*/ 16 h 508"/>
                  <a:gd name="T46" fmla="*/ 3 w 235"/>
                  <a:gd name="T47" fmla="*/ 16 h 508"/>
                  <a:gd name="T48" fmla="*/ 1 w 235"/>
                  <a:gd name="T49" fmla="*/ 15 h 508"/>
                  <a:gd name="T50" fmla="*/ 1 w 235"/>
                  <a:gd name="T51" fmla="*/ 13 h 508"/>
                  <a:gd name="T52" fmla="*/ 2 w 235"/>
                  <a:gd name="T53" fmla="*/ 11 h 508"/>
                  <a:gd name="T54" fmla="*/ 2 w 235"/>
                  <a:gd name="T55" fmla="*/ 11 h 508"/>
                  <a:gd name="T56" fmla="*/ 1 w 235"/>
                  <a:gd name="T57" fmla="*/ 10 h 508"/>
                  <a:gd name="T58" fmla="*/ 1 w 235"/>
                  <a:gd name="T59" fmla="*/ 8 h 508"/>
                  <a:gd name="T60" fmla="*/ 0 w 235"/>
                  <a:gd name="T61" fmla="*/ 6 h 508"/>
                  <a:gd name="T62" fmla="*/ 0 w 235"/>
                  <a:gd name="T63" fmla="*/ 3 h 508"/>
                  <a:gd name="T64" fmla="*/ 0 w 235"/>
                  <a:gd name="T65" fmla="*/ 1 h 508"/>
                  <a:gd name="T66" fmla="*/ 0 w 235"/>
                  <a:gd name="T67" fmla="*/ 1 h 508"/>
                  <a:gd name="T68" fmla="*/ 0 w 235"/>
                  <a:gd name="T69" fmla="*/ 0 h 508"/>
                  <a:gd name="T70" fmla="*/ 1 w 235"/>
                  <a:gd name="T71" fmla="*/ 1 h 508"/>
                  <a:gd name="T72" fmla="*/ 2 w 235"/>
                  <a:gd name="T73" fmla="*/ 1 h 508"/>
                  <a:gd name="T74" fmla="*/ 1 w 235"/>
                  <a:gd name="T75" fmla="*/ 1 h 508"/>
                  <a:gd name="T76" fmla="*/ 1 w 235"/>
                  <a:gd name="T77" fmla="*/ 1 h 508"/>
                  <a:gd name="T78" fmla="*/ 1 w 235"/>
                  <a:gd name="T79" fmla="*/ 1 h 50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5"/>
                  <a:gd name="T121" fmla="*/ 0 h 508"/>
                  <a:gd name="T122" fmla="*/ 235 w 235"/>
                  <a:gd name="T123" fmla="*/ 508 h 50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5" h="508">
                    <a:moveTo>
                      <a:pt x="36" y="27"/>
                    </a:moveTo>
                    <a:lnTo>
                      <a:pt x="18" y="42"/>
                    </a:lnTo>
                    <a:lnTo>
                      <a:pt x="21" y="82"/>
                    </a:lnTo>
                    <a:lnTo>
                      <a:pt x="49" y="166"/>
                    </a:lnTo>
                    <a:lnTo>
                      <a:pt x="122" y="247"/>
                    </a:lnTo>
                    <a:lnTo>
                      <a:pt x="153" y="291"/>
                    </a:lnTo>
                    <a:lnTo>
                      <a:pt x="185" y="332"/>
                    </a:lnTo>
                    <a:lnTo>
                      <a:pt x="107" y="280"/>
                    </a:lnTo>
                    <a:lnTo>
                      <a:pt x="73" y="246"/>
                    </a:lnTo>
                    <a:lnTo>
                      <a:pt x="83" y="299"/>
                    </a:lnTo>
                    <a:lnTo>
                      <a:pt x="122" y="343"/>
                    </a:lnTo>
                    <a:lnTo>
                      <a:pt x="235" y="419"/>
                    </a:lnTo>
                    <a:lnTo>
                      <a:pt x="138" y="372"/>
                    </a:lnTo>
                    <a:lnTo>
                      <a:pt x="190" y="442"/>
                    </a:lnTo>
                    <a:lnTo>
                      <a:pt x="115" y="369"/>
                    </a:lnTo>
                    <a:lnTo>
                      <a:pt x="162" y="437"/>
                    </a:lnTo>
                    <a:lnTo>
                      <a:pt x="88" y="390"/>
                    </a:lnTo>
                    <a:lnTo>
                      <a:pt x="118" y="434"/>
                    </a:lnTo>
                    <a:lnTo>
                      <a:pt x="214" y="487"/>
                    </a:lnTo>
                    <a:lnTo>
                      <a:pt x="127" y="473"/>
                    </a:lnTo>
                    <a:lnTo>
                      <a:pt x="101" y="466"/>
                    </a:lnTo>
                    <a:lnTo>
                      <a:pt x="154" y="494"/>
                    </a:lnTo>
                    <a:lnTo>
                      <a:pt x="169" y="508"/>
                    </a:lnTo>
                    <a:lnTo>
                      <a:pt x="102" y="500"/>
                    </a:lnTo>
                    <a:lnTo>
                      <a:pt x="62" y="465"/>
                    </a:lnTo>
                    <a:lnTo>
                      <a:pt x="54" y="385"/>
                    </a:lnTo>
                    <a:lnTo>
                      <a:pt x="67" y="350"/>
                    </a:lnTo>
                    <a:lnTo>
                      <a:pt x="78" y="322"/>
                    </a:lnTo>
                    <a:lnTo>
                      <a:pt x="62" y="291"/>
                    </a:lnTo>
                    <a:lnTo>
                      <a:pt x="46" y="225"/>
                    </a:lnTo>
                    <a:lnTo>
                      <a:pt x="21" y="166"/>
                    </a:lnTo>
                    <a:lnTo>
                      <a:pt x="0" y="68"/>
                    </a:lnTo>
                    <a:lnTo>
                      <a:pt x="2" y="26"/>
                    </a:lnTo>
                    <a:lnTo>
                      <a:pt x="18" y="5"/>
                    </a:lnTo>
                    <a:lnTo>
                      <a:pt x="29" y="0"/>
                    </a:lnTo>
                    <a:lnTo>
                      <a:pt x="62" y="5"/>
                    </a:lnTo>
                    <a:lnTo>
                      <a:pt x="76" y="27"/>
                    </a:lnTo>
                    <a:lnTo>
                      <a:pt x="50" y="22"/>
                    </a:lnTo>
                    <a:lnTo>
                      <a:pt x="36" y="27"/>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1" name="Freeform 91">
                <a:extLst>
                  <a:ext uri="{FF2B5EF4-FFF2-40B4-BE49-F238E27FC236}">
                    <a16:creationId xmlns:a16="http://schemas.microsoft.com/office/drawing/2014/main" id="{BFC27F78-E5A4-422C-A593-B04B7931AE40}"/>
                  </a:ext>
                </a:extLst>
              </p:cNvPr>
              <p:cNvSpPr>
                <a:spLocks/>
              </p:cNvSpPr>
              <p:nvPr/>
            </p:nvSpPr>
            <p:spPr bwMode="auto">
              <a:xfrm>
                <a:off x="5299" y="2432"/>
                <a:ext cx="104" cy="105"/>
              </a:xfrm>
              <a:custGeom>
                <a:avLst/>
                <a:gdLst>
                  <a:gd name="T0" fmla="*/ 0 w 207"/>
                  <a:gd name="T1" fmla="*/ 0 h 211"/>
                  <a:gd name="T2" fmla="*/ 1 w 207"/>
                  <a:gd name="T3" fmla="*/ 1 h 211"/>
                  <a:gd name="T4" fmla="*/ 1 w 207"/>
                  <a:gd name="T5" fmla="*/ 1 h 211"/>
                  <a:gd name="T6" fmla="*/ 2 w 207"/>
                  <a:gd name="T7" fmla="*/ 2 h 211"/>
                  <a:gd name="T8" fmla="*/ 2 w 207"/>
                  <a:gd name="T9" fmla="*/ 3 h 211"/>
                  <a:gd name="T10" fmla="*/ 3 w 207"/>
                  <a:gd name="T11" fmla="*/ 4 h 211"/>
                  <a:gd name="T12" fmla="*/ 2 w 207"/>
                  <a:gd name="T13" fmla="*/ 4 h 211"/>
                  <a:gd name="T14" fmla="*/ 5 w 207"/>
                  <a:gd name="T15" fmla="*/ 5 h 211"/>
                  <a:gd name="T16" fmla="*/ 7 w 207"/>
                  <a:gd name="T17" fmla="*/ 6 h 211"/>
                  <a:gd name="T18" fmla="*/ 6 w 207"/>
                  <a:gd name="T19" fmla="*/ 5 h 211"/>
                  <a:gd name="T20" fmla="*/ 4 w 207"/>
                  <a:gd name="T21" fmla="*/ 4 h 211"/>
                  <a:gd name="T22" fmla="*/ 4 w 207"/>
                  <a:gd name="T23" fmla="*/ 4 h 211"/>
                  <a:gd name="T24" fmla="*/ 3 w 207"/>
                  <a:gd name="T25" fmla="*/ 3 h 211"/>
                  <a:gd name="T26" fmla="*/ 2 w 207"/>
                  <a:gd name="T27" fmla="*/ 1 h 211"/>
                  <a:gd name="T28" fmla="*/ 2 w 207"/>
                  <a:gd name="T29" fmla="*/ 0 h 211"/>
                  <a:gd name="T30" fmla="*/ 1 w 207"/>
                  <a:gd name="T31" fmla="*/ 0 h 211"/>
                  <a:gd name="T32" fmla="*/ 1 w 207"/>
                  <a:gd name="T33" fmla="*/ 0 h 211"/>
                  <a:gd name="T34" fmla="*/ 0 w 207"/>
                  <a:gd name="T35" fmla="*/ 0 h 211"/>
                  <a:gd name="T36" fmla="*/ 0 w 207"/>
                  <a:gd name="T37" fmla="*/ 0 h 2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7"/>
                  <a:gd name="T58" fmla="*/ 0 h 211"/>
                  <a:gd name="T59" fmla="*/ 207 w 207"/>
                  <a:gd name="T60" fmla="*/ 211 h 2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7" h="211">
                    <a:moveTo>
                      <a:pt x="0" y="18"/>
                    </a:moveTo>
                    <a:lnTo>
                      <a:pt x="23" y="36"/>
                    </a:lnTo>
                    <a:lnTo>
                      <a:pt x="32" y="59"/>
                    </a:lnTo>
                    <a:lnTo>
                      <a:pt x="40" y="94"/>
                    </a:lnTo>
                    <a:lnTo>
                      <a:pt x="36" y="106"/>
                    </a:lnTo>
                    <a:lnTo>
                      <a:pt x="71" y="146"/>
                    </a:lnTo>
                    <a:lnTo>
                      <a:pt x="58" y="157"/>
                    </a:lnTo>
                    <a:lnTo>
                      <a:pt x="160" y="175"/>
                    </a:lnTo>
                    <a:lnTo>
                      <a:pt x="207" y="211"/>
                    </a:lnTo>
                    <a:lnTo>
                      <a:pt x="173" y="169"/>
                    </a:lnTo>
                    <a:lnTo>
                      <a:pt x="126" y="144"/>
                    </a:lnTo>
                    <a:lnTo>
                      <a:pt x="100" y="133"/>
                    </a:lnTo>
                    <a:lnTo>
                      <a:pt x="78" y="115"/>
                    </a:lnTo>
                    <a:lnTo>
                      <a:pt x="53" y="44"/>
                    </a:lnTo>
                    <a:lnTo>
                      <a:pt x="34" y="8"/>
                    </a:lnTo>
                    <a:lnTo>
                      <a:pt x="5" y="0"/>
                    </a:lnTo>
                    <a:lnTo>
                      <a:pt x="21" y="13"/>
                    </a:lnTo>
                    <a:lnTo>
                      <a:pt x="0" y="18"/>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2" name="Freeform 92">
                <a:extLst>
                  <a:ext uri="{FF2B5EF4-FFF2-40B4-BE49-F238E27FC236}">
                    <a16:creationId xmlns:a16="http://schemas.microsoft.com/office/drawing/2014/main" id="{422CEED8-B6C1-41AC-A858-FD924DD34674}"/>
                  </a:ext>
                </a:extLst>
              </p:cNvPr>
              <p:cNvSpPr>
                <a:spLocks/>
              </p:cNvSpPr>
              <p:nvPr/>
            </p:nvSpPr>
            <p:spPr bwMode="auto">
              <a:xfrm>
                <a:off x="5347" y="2503"/>
                <a:ext cx="154" cy="180"/>
              </a:xfrm>
              <a:custGeom>
                <a:avLst/>
                <a:gdLst>
                  <a:gd name="T0" fmla="*/ 1 w 308"/>
                  <a:gd name="T1" fmla="*/ 5 h 359"/>
                  <a:gd name="T2" fmla="*/ 3 w 308"/>
                  <a:gd name="T3" fmla="*/ 6 h 359"/>
                  <a:gd name="T4" fmla="*/ 4 w 308"/>
                  <a:gd name="T5" fmla="*/ 7 h 359"/>
                  <a:gd name="T6" fmla="*/ 5 w 308"/>
                  <a:gd name="T7" fmla="*/ 7 h 359"/>
                  <a:gd name="T8" fmla="*/ 5 w 308"/>
                  <a:gd name="T9" fmla="*/ 5 h 359"/>
                  <a:gd name="T10" fmla="*/ 5 w 308"/>
                  <a:gd name="T11" fmla="*/ 3 h 359"/>
                  <a:gd name="T12" fmla="*/ 6 w 308"/>
                  <a:gd name="T13" fmla="*/ 4 h 359"/>
                  <a:gd name="T14" fmla="*/ 7 w 308"/>
                  <a:gd name="T15" fmla="*/ 3 h 359"/>
                  <a:gd name="T16" fmla="*/ 9 w 308"/>
                  <a:gd name="T17" fmla="*/ 2 h 359"/>
                  <a:gd name="T18" fmla="*/ 10 w 308"/>
                  <a:gd name="T19" fmla="*/ 1 h 359"/>
                  <a:gd name="T20" fmla="*/ 9 w 308"/>
                  <a:gd name="T21" fmla="*/ 1 h 359"/>
                  <a:gd name="T22" fmla="*/ 7 w 308"/>
                  <a:gd name="T23" fmla="*/ 1 h 359"/>
                  <a:gd name="T24" fmla="*/ 9 w 308"/>
                  <a:gd name="T25" fmla="*/ 0 h 359"/>
                  <a:gd name="T26" fmla="*/ 10 w 308"/>
                  <a:gd name="T27" fmla="*/ 1 h 359"/>
                  <a:gd name="T28" fmla="*/ 10 w 308"/>
                  <a:gd name="T29" fmla="*/ 1 h 359"/>
                  <a:gd name="T30" fmla="*/ 10 w 308"/>
                  <a:gd name="T31" fmla="*/ 3 h 359"/>
                  <a:gd name="T32" fmla="*/ 7 w 308"/>
                  <a:gd name="T33" fmla="*/ 4 h 359"/>
                  <a:gd name="T34" fmla="*/ 6 w 308"/>
                  <a:gd name="T35" fmla="*/ 5 h 359"/>
                  <a:gd name="T36" fmla="*/ 5 w 308"/>
                  <a:gd name="T37" fmla="*/ 8 h 359"/>
                  <a:gd name="T38" fmla="*/ 6 w 308"/>
                  <a:gd name="T39" fmla="*/ 10 h 359"/>
                  <a:gd name="T40" fmla="*/ 5 w 308"/>
                  <a:gd name="T41" fmla="*/ 12 h 359"/>
                  <a:gd name="T42" fmla="*/ 2 w 308"/>
                  <a:gd name="T43" fmla="*/ 12 h 359"/>
                  <a:gd name="T44" fmla="*/ 1 w 308"/>
                  <a:gd name="T45" fmla="*/ 11 h 359"/>
                  <a:gd name="T46" fmla="*/ 1 w 308"/>
                  <a:gd name="T47" fmla="*/ 11 h 359"/>
                  <a:gd name="T48" fmla="*/ 1 w 308"/>
                  <a:gd name="T49" fmla="*/ 10 h 359"/>
                  <a:gd name="T50" fmla="*/ 1 w 308"/>
                  <a:gd name="T51" fmla="*/ 11 h 359"/>
                  <a:gd name="T52" fmla="*/ 3 w 308"/>
                  <a:gd name="T53" fmla="*/ 11 h 359"/>
                  <a:gd name="T54" fmla="*/ 1 w 308"/>
                  <a:gd name="T55" fmla="*/ 9 h 359"/>
                  <a:gd name="T56" fmla="*/ 2 w 308"/>
                  <a:gd name="T57" fmla="*/ 10 h 359"/>
                  <a:gd name="T58" fmla="*/ 0 w 308"/>
                  <a:gd name="T59" fmla="*/ 7 h 359"/>
                  <a:gd name="T60" fmla="*/ 2 w 308"/>
                  <a:gd name="T61" fmla="*/ 9 h 359"/>
                  <a:gd name="T62" fmla="*/ 3 w 308"/>
                  <a:gd name="T63" fmla="*/ 9 h 359"/>
                  <a:gd name="T64" fmla="*/ 1 w 308"/>
                  <a:gd name="T65" fmla="*/ 7 h 359"/>
                  <a:gd name="T66" fmla="*/ 1 w 308"/>
                  <a:gd name="T67" fmla="*/ 7 h 359"/>
                  <a:gd name="T68" fmla="*/ 3 w 308"/>
                  <a:gd name="T69" fmla="*/ 8 h 359"/>
                  <a:gd name="T70" fmla="*/ 2 w 308"/>
                  <a:gd name="T71" fmla="*/ 7 h 359"/>
                  <a:gd name="T72" fmla="*/ 1 w 308"/>
                  <a:gd name="T73" fmla="*/ 6 h 359"/>
                  <a:gd name="T74" fmla="*/ 1 w 308"/>
                  <a:gd name="T75" fmla="*/ 5 h 359"/>
                  <a:gd name="T76" fmla="*/ 1 w 308"/>
                  <a:gd name="T77" fmla="*/ 5 h 3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8"/>
                  <a:gd name="T118" fmla="*/ 0 h 359"/>
                  <a:gd name="T119" fmla="*/ 308 w 308"/>
                  <a:gd name="T120" fmla="*/ 359 h 3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8" h="359">
                    <a:moveTo>
                      <a:pt x="60" y="159"/>
                    </a:moveTo>
                    <a:lnTo>
                      <a:pt x="109" y="183"/>
                    </a:lnTo>
                    <a:lnTo>
                      <a:pt x="128" y="205"/>
                    </a:lnTo>
                    <a:lnTo>
                      <a:pt x="151" y="207"/>
                    </a:lnTo>
                    <a:lnTo>
                      <a:pt x="172" y="142"/>
                    </a:lnTo>
                    <a:lnTo>
                      <a:pt x="158" y="92"/>
                    </a:lnTo>
                    <a:lnTo>
                      <a:pt x="192" y="116"/>
                    </a:lnTo>
                    <a:lnTo>
                      <a:pt x="235" y="94"/>
                    </a:lnTo>
                    <a:lnTo>
                      <a:pt x="284" y="63"/>
                    </a:lnTo>
                    <a:lnTo>
                      <a:pt x="295" y="29"/>
                    </a:lnTo>
                    <a:lnTo>
                      <a:pt x="287" y="14"/>
                    </a:lnTo>
                    <a:lnTo>
                      <a:pt x="253" y="13"/>
                    </a:lnTo>
                    <a:lnTo>
                      <a:pt x="276" y="0"/>
                    </a:lnTo>
                    <a:lnTo>
                      <a:pt x="295" y="8"/>
                    </a:lnTo>
                    <a:lnTo>
                      <a:pt x="308" y="26"/>
                    </a:lnTo>
                    <a:lnTo>
                      <a:pt x="302" y="68"/>
                    </a:lnTo>
                    <a:lnTo>
                      <a:pt x="253" y="118"/>
                    </a:lnTo>
                    <a:lnTo>
                      <a:pt x="211" y="159"/>
                    </a:lnTo>
                    <a:lnTo>
                      <a:pt x="180" y="249"/>
                    </a:lnTo>
                    <a:lnTo>
                      <a:pt x="200" y="320"/>
                    </a:lnTo>
                    <a:lnTo>
                      <a:pt x="140" y="355"/>
                    </a:lnTo>
                    <a:lnTo>
                      <a:pt x="90" y="359"/>
                    </a:lnTo>
                    <a:lnTo>
                      <a:pt x="56" y="348"/>
                    </a:lnTo>
                    <a:lnTo>
                      <a:pt x="34" y="343"/>
                    </a:lnTo>
                    <a:lnTo>
                      <a:pt x="17" y="320"/>
                    </a:lnTo>
                    <a:lnTo>
                      <a:pt x="46" y="329"/>
                    </a:lnTo>
                    <a:lnTo>
                      <a:pt x="103" y="340"/>
                    </a:lnTo>
                    <a:lnTo>
                      <a:pt x="30" y="272"/>
                    </a:lnTo>
                    <a:lnTo>
                      <a:pt x="83" y="299"/>
                    </a:lnTo>
                    <a:lnTo>
                      <a:pt x="0" y="212"/>
                    </a:lnTo>
                    <a:lnTo>
                      <a:pt x="81" y="257"/>
                    </a:lnTo>
                    <a:lnTo>
                      <a:pt x="116" y="272"/>
                    </a:lnTo>
                    <a:lnTo>
                      <a:pt x="12" y="193"/>
                    </a:lnTo>
                    <a:lnTo>
                      <a:pt x="56" y="207"/>
                    </a:lnTo>
                    <a:lnTo>
                      <a:pt x="117" y="241"/>
                    </a:lnTo>
                    <a:lnTo>
                      <a:pt x="90" y="209"/>
                    </a:lnTo>
                    <a:lnTo>
                      <a:pt x="31" y="162"/>
                    </a:lnTo>
                    <a:lnTo>
                      <a:pt x="60" y="159"/>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3" name="Freeform 93">
                <a:extLst>
                  <a:ext uri="{FF2B5EF4-FFF2-40B4-BE49-F238E27FC236}">
                    <a16:creationId xmlns:a16="http://schemas.microsoft.com/office/drawing/2014/main" id="{00DBEBB3-388A-4B52-B7ED-FE50CFADA3C3}"/>
                  </a:ext>
                </a:extLst>
              </p:cNvPr>
              <p:cNvSpPr>
                <a:spLocks/>
              </p:cNvSpPr>
              <p:nvPr/>
            </p:nvSpPr>
            <p:spPr bwMode="auto">
              <a:xfrm>
                <a:off x="5309" y="2534"/>
                <a:ext cx="80" cy="77"/>
              </a:xfrm>
              <a:custGeom>
                <a:avLst/>
                <a:gdLst>
                  <a:gd name="T0" fmla="*/ 0 w 159"/>
                  <a:gd name="T1" fmla="*/ 0 h 154"/>
                  <a:gd name="T2" fmla="*/ 2 w 159"/>
                  <a:gd name="T3" fmla="*/ 2 h 154"/>
                  <a:gd name="T4" fmla="*/ 2 w 159"/>
                  <a:gd name="T5" fmla="*/ 2 h 154"/>
                  <a:gd name="T6" fmla="*/ 4 w 159"/>
                  <a:gd name="T7" fmla="*/ 4 h 154"/>
                  <a:gd name="T8" fmla="*/ 5 w 159"/>
                  <a:gd name="T9" fmla="*/ 5 h 154"/>
                  <a:gd name="T10" fmla="*/ 4 w 159"/>
                  <a:gd name="T11" fmla="*/ 3 h 154"/>
                  <a:gd name="T12" fmla="*/ 2 w 159"/>
                  <a:gd name="T13" fmla="*/ 2 h 154"/>
                  <a:gd name="T14" fmla="*/ 0 w 159"/>
                  <a:gd name="T15" fmla="*/ 0 h 154"/>
                  <a:gd name="T16" fmla="*/ 0 w 159"/>
                  <a:gd name="T17" fmla="*/ 0 h 1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
                  <a:gd name="T28" fmla="*/ 0 h 154"/>
                  <a:gd name="T29" fmla="*/ 159 w 159"/>
                  <a:gd name="T30" fmla="*/ 154 h 1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 h="154">
                    <a:moveTo>
                      <a:pt x="0" y="0"/>
                    </a:moveTo>
                    <a:lnTo>
                      <a:pt x="38" y="72"/>
                    </a:lnTo>
                    <a:lnTo>
                      <a:pt x="60" y="89"/>
                    </a:lnTo>
                    <a:lnTo>
                      <a:pt x="114" y="128"/>
                    </a:lnTo>
                    <a:lnTo>
                      <a:pt x="159" y="154"/>
                    </a:lnTo>
                    <a:lnTo>
                      <a:pt x="104" y="98"/>
                    </a:lnTo>
                    <a:lnTo>
                      <a:pt x="57" y="67"/>
                    </a:lnTo>
                    <a:lnTo>
                      <a:pt x="0" y="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4" name="Freeform 94">
                <a:extLst>
                  <a:ext uri="{FF2B5EF4-FFF2-40B4-BE49-F238E27FC236}">
                    <a16:creationId xmlns:a16="http://schemas.microsoft.com/office/drawing/2014/main" id="{9E5DB160-C1A8-4DA9-9D59-69FE2DDA708E}"/>
                  </a:ext>
                </a:extLst>
              </p:cNvPr>
              <p:cNvSpPr>
                <a:spLocks/>
              </p:cNvSpPr>
              <p:nvPr/>
            </p:nvSpPr>
            <p:spPr bwMode="auto">
              <a:xfrm>
                <a:off x="5420" y="2413"/>
                <a:ext cx="54" cy="80"/>
              </a:xfrm>
              <a:custGeom>
                <a:avLst/>
                <a:gdLst>
                  <a:gd name="T0" fmla="*/ 4 w 107"/>
                  <a:gd name="T1" fmla="*/ 0 h 160"/>
                  <a:gd name="T2" fmla="*/ 3 w 107"/>
                  <a:gd name="T3" fmla="*/ 1 h 160"/>
                  <a:gd name="T4" fmla="*/ 2 w 107"/>
                  <a:gd name="T5" fmla="*/ 3 h 160"/>
                  <a:gd name="T6" fmla="*/ 1 w 107"/>
                  <a:gd name="T7" fmla="*/ 3 h 160"/>
                  <a:gd name="T8" fmla="*/ 0 w 107"/>
                  <a:gd name="T9" fmla="*/ 5 h 160"/>
                  <a:gd name="T10" fmla="*/ 2 w 107"/>
                  <a:gd name="T11" fmla="*/ 3 h 160"/>
                  <a:gd name="T12" fmla="*/ 3 w 107"/>
                  <a:gd name="T13" fmla="*/ 1 h 160"/>
                  <a:gd name="T14" fmla="*/ 4 w 107"/>
                  <a:gd name="T15" fmla="*/ 0 h 160"/>
                  <a:gd name="T16" fmla="*/ 4 w 107"/>
                  <a:gd name="T17" fmla="*/ 0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7"/>
                  <a:gd name="T28" fmla="*/ 0 h 160"/>
                  <a:gd name="T29" fmla="*/ 107 w 107"/>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7" h="160">
                    <a:moveTo>
                      <a:pt x="107" y="0"/>
                    </a:moveTo>
                    <a:lnTo>
                      <a:pt x="73" y="29"/>
                    </a:lnTo>
                    <a:lnTo>
                      <a:pt x="33" y="91"/>
                    </a:lnTo>
                    <a:lnTo>
                      <a:pt x="13" y="118"/>
                    </a:lnTo>
                    <a:lnTo>
                      <a:pt x="0" y="160"/>
                    </a:lnTo>
                    <a:lnTo>
                      <a:pt x="41" y="126"/>
                    </a:lnTo>
                    <a:lnTo>
                      <a:pt x="93" y="37"/>
                    </a:lnTo>
                    <a:lnTo>
                      <a:pt x="107" y="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5" name="Freeform 95">
                <a:extLst>
                  <a:ext uri="{FF2B5EF4-FFF2-40B4-BE49-F238E27FC236}">
                    <a16:creationId xmlns:a16="http://schemas.microsoft.com/office/drawing/2014/main" id="{B263D610-8628-45B9-AD16-313F3AD634C8}"/>
                  </a:ext>
                </a:extLst>
              </p:cNvPr>
              <p:cNvSpPr>
                <a:spLocks/>
              </p:cNvSpPr>
              <p:nvPr/>
            </p:nvSpPr>
            <p:spPr bwMode="auto">
              <a:xfrm>
                <a:off x="5459" y="2426"/>
                <a:ext cx="37" cy="86"/>
              </a:xfrm>
              <a:custGeom>
                <a:avLst/>
                <a:gdLst>
                  <a:gd name="T0" fmla="*/ 1 w 73"/>
                  <a:gd name="T1" fmla="*/ 1 h 172"/>
                  <a:gd name="T2" fmla="*/ 2 w 73"/>
                  <a:gd name="T3" fmla="*/ 1 h 172"/>
                  <a:gd name="T4" fmla="*/ 2 w 73"/>
                  <a:gd name="T5" fmla="*/ 1 h 172"/>
                  <a:gd name="T6" fmla="*/ 2 w 73"/>
                  <a:gd name="T7" fmla="*/ 3 h 172"/>
                  <a:gd name="T8" fmla="*/ 2 w 73"/>
                  <a:gd name="T9" fmla="*/ 1 h 172"/>
                  <a:gd name="T10" fmla="*/ 2 w 73"/>
                  <a:gd name="T11" fmla="*/ 3 h 172"/>
                  <a:gd name="T12" fmla="*/ 1 w 73"/>
                  <a:gd name="T13" fmla="*/ 3 h 172"/>
                  <a:gd name="T14" fmla="*/ 1 w 73"/>
                  <a:gd name="T15" fmla="*/ 5 h 172"/>
                  <a:gd name="T16" fmla="*/ 0 w 73"/>
                  <a:gd name="T17" fmla="*/ 5 h 172"/>
                  <a:gd name="T18" fmla="*/ 2 w 73"/>
                  <a:gd name="T19" fmla="*/ 5 h 172"/>
                  <a:gd name="T20" fmla="*/ 3 w 73"/>
                  <a:gd name="T21" fmla="*/ 3 h 172"/>
                  <a:gd name="T22" fmla="*/ 3 w 73"/>
                  <a:gd name="T23" fmla="*/ 1 h 172"/>
                  <a:gd name="T24" fmla="*/ 2 w 73"/>
                  <a:gd name="T25" fmla="*/ 1 h 172"/>
                  <a:gd name="T26" fmla="*/ 2 w 73"/>
                  <a:gd name="T27" fmla="*/ 0 h 172"/>
                  <a:gd name="T28" fmla="*/ 1 w 73"/>
                  <a:gd name="T29" fmla="*/ 1 h 172"/>
                  <a:gd name="T30" fmla="*/ 1 w 73"/>
                  <a:gd name="T31" fmla="*/ 1 h 1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72"/>
                  <a:gd name="T50" fmla="*/ 73 w 73"/>
                  <a:gd name="T51" fmla="*/ 172 h 1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72">
                    <a:moveTo>
                      <a:pt x="24" y="21"/>
                    </a:moveTo>
                    <a:lnTo>
                      <a:pt x="42" y="21"/>
                    </a:lnTo>
                    <a:lnTo>
                      <a:pt x="52" y="42"/>
                    </a:lnTo>
                    <a:lnTo>
                      <a:pt x="55" y="71"/>
                    </a:lnTo>
                    <a:lnTo>
                      <a:pt x="39" y="48"/>
                    </a:lnTo>
                    <a:lnTo>
                      <a:pt x="39" y="82"/>
                    </a:lnTo>
                    <a:lnTo>
                      <a:pt x="29" y="112"/>
                    </a:lnTo>
                    <a:lnTo>
                      <a:pt x="11" y="142"/>
                    </a:lnTo>
                    <a:lnTo>
                      <a:pt x="0" y="172"/>
                    </a:lnTo>
                    <a:lnTo>
                      <a:pt x="34" y="151"/>
                    </a:lnTo>
                    <a:lnTo>
                      <a:pt x="65" y="99"/>
                    </a:lnTo>
                    <a:lnTo>
                      <a:pt x="73" y="53"/>
                    </a:lnTo>
                    <a:lnTo>
                      <a:pt x="58" y="6"/>
                    </a:lnTo>
                    <a:lnTo>
                      <a:pt x="39" y="0"/>
                    </a:lnTo>
                    <a:lnTo>
                      <a:pt x="24" y="21"/>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6" name="Freeform 96">
                <a:extLst>
                  <a:ext uri="{FF2B5EF4-FFF2-40B4-BE49-F238E27FC236}">
                    <a16:creationId xmlns:a16="http://schemas.microsoft.com/office/drawing/2014/main" id="{A2BEE5BA-0837-446F-A7B3-677373B41083}"/>
                  </a:ext>
                </a:extLst>
              </p:cNvPr>
              <p:cNvSpPr>
                <a:spLocks/>
              </p:cNvSpPr>
              <p:nvPr/>
            </p:nvSpPr>
            <p:spPr bwMode="auto">
              <a:xfrm>
                <a:off x="5397" y="2368"/>
                <a:ext cx="31" cy="64"/>
              </a:xfrm>
              <a:custGeom>
                <a:avLst/>
                <a:gdLst>
                  <a:gd name="T0" fmla="*/ 1 w 62"/>
                  <a:gd name="T1" fmla="*/ 0 h 130"/>
                  <a:gd name="T2" fmla="*/ 2 w 62"/>
                  <a:gd name="T3" fmla="*/ 0 h 130"/>
                  <a:gd name="T4" fmla="*/ 2 w 62"/>
                  <a:gd name="T5" fmla="*/ 0 h 130"/>
                  <a:gd name="T6" fmla="*/ 2 w 62"/>
                  <a:gd name="T7" fmla="*/ 1 h 130"/>
                  <a:gd name="T8" fmla="*/ 0 w 62"/>
                  <a:gd name="T9" fmla="*/ 4 h 130"/>
                  <a:gd name="T10" fmla="*/ 1 w 62"/>
                  <a:gd name="T11" fmla="*/ 3 h 130"/>
                  <a:gd name="T12" fmla="*/ 2 w 62"/>
                  <a:gd name="T13" fmla="*/ 1 h 130"/>
                  <a:gd name="T14" fmla="*/ 2 w 62"/>
                  <a:gd name="T15" fmla="*/ 0 h 130"/>
                  <a:gd name="T16" fmla="*/ 2 w 62"/>
                  <a:gd name="T17" fmla="*/ 0 h 130"/>
                  <a:gd name="T18" fmla="*/ 1 w 62"/>
                  <a:gd name="T19" fmla="*/ 0 h 130"/>
                  <a:gd name="T20" fmla="*/ 1 w 62"/>
                  <a:gd name="T21" fmla="*/ 0 h 1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130"/>
                  <a:gd name="T35" fmla="*/ 62 w 62"/>
                  <a:gd name="T36" fmla="*/ 130 h 1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130">
                    <a:moveTo>
                      <a:pt x="32" y="0"/>
                    </a:moveTo>
                    <a:lnTo>
                      <a:pt x="42" y="12"/>
                    </a:lnTo>
                    <a:lnTo>
                      <a:pt x="47" y="25"/>
                    </a:lnTo>
                    <a:lnTo>
                      <a:pt x="40" y="50"/>
                    </a:lnTo>
                    <a:lnTo>
                      <a:pt x="0" y="130"/>
                    </a:lnTo>
                    <a:lnTo>
                      <a:pt x="32" y="101"/>
                    </a:lnTo>
                    <a:lnTo>
                      <a:pt x="62" y="50"/>
                    </a:lnTo>
                    <a:lnTo>
                      <a:pt x="62" y="13"/>
                    </a:lnTo>
                    <a:lnTo>
                      <a:pt x="47" y="0"/>
                    </a:lnTo>
                    <a:lnTo>
                      <a:pt x="32" y="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7" name="Freeform 97">
                <a:extLst>
                  <a:ext uri="{FF2B5EF4-FFF2-40B4-BE49-F238E27FC236}">
                    <a16:creationId xmlns:a16="http://schemas.microsoft.com/office/drawing/2014/main" id="{D5932B75-B2A9-4979-B5FB-BEDBF5C87421}"/>
                  </a:ext>
                </a:extLst>
              </p:cNvPr>
              <p:cNvSpPr>
                <a:spLocks/>
              </p:cNvSpPr>
              <p:nvPr/>
            </p:nvSpPr>
            <p:spPr bwMode="auto">
              <a:xfrm>
                <a:off x="4342" y="2720"/>
                <a:ext cx="355" cy="448"/>
              </a:xfrm>
              <a:custGeom>
                <a:avLst/>
                <a:gdLst>
                  <a:gd name="T0" fmla="*/ 6 w 710"/>
                  <a:gd name="T1" fmla="*/ 1 h 896"/>
                  <a:gd name="T2" fmla="*/ 5 w 710"/>
                  <a:gd name="T3" fmla="*/ 3 h 896"/>
                  <a:gd name="T4" fmla="*/ 3 w 710"/>
                  <a:gd name="T5" fmla="*/ 3 h 896"/>
                  <a:gd name="T6" fmla="*/ 1 w 710"/>
                  <a:gd name="T7" fmla="*/ 3 h 896"/>
                  <a:gd name="T8" fmla="*/ 1 w 710"/>
                  <a:gd name="T9" fmla="*/ 4 h 896"/>
                  <a:gd name="T10" fmla="*/ 3 w 710"/>
                  <a:gd name="T11" fmla="*/ 5 h 896"/>
                  <a:gd name="T12" fmla="*/ 1 w 710"/>
                  <a:gd name="T13" fmla="*/ 5 h 896"/>
                  <a:gd name="T14" fmla="*/ 3 w 710"/>
                  <a:gd name="T15" fmla="*/ 6 h 896"/>
                  <a:gd name="T16" fmla="*/ 3 w 710"/>
                  <a:gd name="T17" fmla="*/ 6 h 896"/>
                  <a:gd name="T18" fmla="*/ 0 w 710"/>
                  <a:gd name="T19" fmla="*/ 5 h 896"/>
                  <a:gd name="T20" fmla="*/ 1 w 710"/>
                  <a:gd name="T21" fmla="*/ 7 h 896"/>
                  <a:gd name="T22" fmla="*/ 3 w 710"/>
                  <a:gd name="T23" fmla="*/ 7 h 896"/>
                  <a:gd name="T24" fmla="*/ 3 w 710"/>
                  <a:gd name="T25" fmla="*/ 7 h 896"/>
                  <a:gd name="T26" fmla="*/ 1 w 710"/>
                  <a:gd name="T27" fmla="*/ 7 h 896"/>
                  <a:gd name="T28" fmla="*/ 3 w 710"/>
                  <a:gd name="T29" fmla="*/ 9 h 896"/>
                  <a:gd name="T30" fmla="*/ 3 w 710"/>
                  <a:gd name="T31" fmla="*/ 11 h 896"/>
                  <a:gd name="T32" fmla="*/ 6 w 710"/>
                  <a:gd name="T33" fmla="*/ 14 h 896"/>
                  <a:gd name="T34" fmla="*/ 3 w 710"/>
                  <a:gd name="T35" fmla="*/ 12 h 896"/>
                  <a:gd name="T36" fmla="*/ 5 w 710"/>
                  <a:gd name="T37" fmla="*/ 15 h 896"/>
                  <a:gd name="T38" fmla="*/ 5 w 710"/>
                  <a:gd name="T39" fmla="*/ 19 h 896"/>
                  <a:gd name="T40" fmla="*/ 6 w 710"/>
                  <a:gd name="T41" fmla="*/ 20 h 896"/>
                  <a:gd name="T42" fmla="*/ 6 w 710"/>
                  <a:gd name="T43" fmla="*/ 21 h 896"/>
                  <a:gd name="T44" fmla="*/ 7 w 710"/>
                  <a:gd name="T45" fmla="*/ 23 h 896"/>
                  <a:gd name="T46" fmla="*/ 11 w 710"/>
                  <a:gd name="T47" fmla="*/ 24 h 896"/>
                  <a:gd name="T48" fmla="*/ 13 w 710"/>
                  <a:gd name="T49" fmla="*/ 25 h 896"/>
                  <a:gd name="T50" fmla="*/ 17 w 710"/>
                  <a:gd name="T51" fmla="*/ 26 h 896"/>
                  <a:gd name="T52" fmla="*/ 22 w 710"/>
                  <a:gd name="T53" fmla="*/ 28 h 896"/>
                  <a:gd name="T54" fmla="*/ 22 w 710"/>
                  <a:gd name="T55" fmla="*/ 28 h 896"/>
                  <a:gd name="T56" fmla="*/ 21 w 710"/>
                  <a:gd name="T57" fmla="*/ 22 h 896"/>
                  <a:gd name="T58" fmla="*/ 20 w 710"/>
                  <a:gd name="T59" fmla="*/ 21 h 896"/>
                  <a:gd name="T60" fmla="*/ 18 w 710"/>
                  <a:gd name="T61" fmla="*/ 18 h 896"/>
                  <a:gd name="T62" fmla="*/ 20 w 710"/>
                  <a:gd name="T63" fmla="*/ 22 h 896"/>
                  <a:gd name="T64" fmla="*/ 15 w 710"/>
                  <a:gd name="T65" fmla="*/ 18 h 896"/>
                  <a:gd name="T66" fmla="*/ 17 w 710"/>
                  <a:gd name="T67" fmla="*/ 20 h 896"/>
                  <a:gd name="T68" fmla="*/ 19 w 710"/>
                  <a:gd name="T69" fmla="*/ 25 h 896"/>
                  <a:gd name="T70" fmla="*/ 15 w 710"/>
                  <a:gd name="T71" fmla="*/ 20 h 896"/>
                  <a:gd name="T72" fmla="*/ 13 w 710"/>
                  <a:gd name="T73" fmla="*/ 17 h 896"/>
                  <a:gd name="T74" fmla="*/ 15 w 710"/>
                  <a:gd name="T75" fmla="*/ 22 h 896"/>
                  <a:gd name="T76" fmla="*/ 15 w 710"/>
                  <a:gd name="T77" fmla="*/ 25 h 896"/>
                  <a:gd name="T78" fmla="*/ 14 w 710"/>
                  <a:gd name="T79" fmla="*/ 21 h 896"/>
                  <a:gd name="T80" fmla="*/ 12 w 710"/>
                  <a:gd name="T81" fmla="*/ 17 h 896"/>
                  <a:gd name="T82" fmla="*/ 11 w 710"/>
                  <a:gd name="T83" fmla="*/ 14 h 896"/>
                  <a:gd name="T84" fmla="*/ 12 w 710"/>
                  <a:gd name="T85" fmla="*/ 17 h 896"/>
                  <a:gd name="T86" fmla="*/ 13 w 710"/>
                  <a:gd name="T87" fmla="*/ 22 h 896"/>
                  <a:gd name="T88" fmla="*/ 11 w 710"/>
                  <a:gd name="T89" fmla="*/ 15 h 896"/>
                  <a:gd name="T90" fmla="*/ 11 w 710"/>
                  <a:gd name="T91" fmla="*/ 14 h 896"/>
                  <a:gd name="T92" fmla="*/ 10 w 710"/>
                  <a:gd name="T93" fmla="*/ 9 h 896"/>
                  <a:gd name="T94" fmla="*/ 7 w 710"/>
                  <a:gd name="T95" fmla="*/ 7 h 896"/>
                  <a:gd name="T96" fmla="*/ 7 w 710"/>
                  <a:gd name="T97" fmla="*/ 6 h 896"/>
                  <a:gd name="T98" fmla="*/ 6 w 710"/>
                  <a:gd name="T99" fmla="*/ 4 h 896"/>
                  <a:gd name="T100" fmla="*/ 6 w 710"/>
                  <a:gd name="T101" fmla="*/ 1 h 896"/>
                  <a:gd name="T102" fmla="*/ 6 w 710"/>
                  <a:gd name="T103" fmla="*/ 0 h 896"/>
                  <a:gd name="T104" fmla="*/ 6 w 710"/>
                  <a:gd name="T105" fmla="*/ 1 h 896"/>
                  <a:gd name="T106" fmla="*/ 6 w 710"/>
                  <a:gd name="T107" fmla="*/ 1 h 8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10"/>
                  <a:gd name="T163" fmla="*/ 0 h 896"/>
                  <a:gd name="T164" fmla="*/ 710 w 710"/>
                  <a:gd name="T165" fmla="*/ 896 h 89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10" h="896">
                    <a:moveTo>
                      <a:pt x="185" y="32"/>
                    </a:moveTo>
                    <a:lnTo>
                      <a:pt x="140" y="70"/>
                    </a:lnTo>
                    <a:lnTo>
                      <a:pt x="101" y="87"/>
                    </a:lnTo>
                    <a:lnTo>
                      <a:pt x="2" y="78"/>
                    </a:lnTo>
                    <a:lnTo>
                      <a:pt x="60" y="120"/>
                    </a:lnTo>
                    <a:lnTo>
                      <a:pt x="116" y="147"/>
                    </a:lnTo>
                    <a:lnTo>
                      <a:pt x="56" y="141"/>
                    </a:lnTo>
                    <a:lnTo>
                      <a:pt x="112" y="186"/>
                    </a:lnTo>
                    <a:lnTo>
                      <a:pt x="75" y="183"/>
                    </a:lnTo>
                    <a:lnTo>
                      <a:pt x="0" y="138"/>
                    </a:lnTo>
                    <a:lnTo>
                      <a:pt x="43" y="194"/>
                    </a:lnTo>
                    <a:lnTo>
                      <a:pt x="101" y="235"/>
                    </a:lnTo>
                    <a:lnTo>
                      <a:pt x="86" y="249"/>
                    </a:lnTo>
                    <a:lnTo>
                      <a:pt x="12" y="240"/>
                    </a:lnTo>
                    <a:lnTo>
                      <a:pt x="73" y="283"/>
                    </a:lnTo>
                    <a:lnTo>
                      <a:pt x="111" y="329"/>
                    </a:lnTo>
                    <a:lnTo>
                      <a:pt x="172" y="470"/>
                    </a:lnTo>
                    <a:lnTo>
                      <a:pt x="80" y="356"/>
                    </a:lnTo>
                    <a:lnTo>
                      <a:pt x="137" y="502"/>
                    </a:lnTo>
                    <a:lnTo>
                      <a:pt x="138" y="598"/>
                    </a:lnTo>
                    <a:lnTo>
                      <a:pt x="175" y="630"/>
                    </a:lnTo>
                    <a:lnTo>
                      <a:pt x="200" y="664"/>
                    </a:lnTo>
                    <a:lnTo>
                      <a:pt x="244" y="708"/>
                    </a:lnTo>
                    <a:lnTo>
                      <a:pt x="321" y="739"/>
                    </a:lnTo>
                    <a:lnTo>
                      <a:pt x="422" y="782"/>
                    </a:lnTo>
                    <a:lnTo>
                      <a:pt x="516" y="826"/>
                    </a:lnTo>
                    <a:lnTo>
                      <a:pt x="694" y="896"/>
                    </a:lnTo>
                    <a:lnTo>
                      <a:pt x="710" y="870"/>
                    </a:lnTo>
                    <a:lnTo>
                      <a:pt x="665" y="692"/>
                    </a:lnTo>
                    <a:lnTo>
                      <a:pt x="628" y="641"/>
                    </a:lnTo>
                    <a:lnTo>
                      <a:pt x="548" y="557"/>
                    </a:lnTo>
                    <a:lnTo>
                      <a:pt x="610" y="696"/>
                    </a:lnTo>
                    <a:lnTo>
                      <a:pt x="508" y="547"/>
                    </a:lnTo>
                    <a:lnTo>
                      <a:pt x="529" y="638"/>
                    </a:lnTo>
                    <a:lnTo>
                      <a:pt x="600" y="782"/>
                    </a:lnTo>
                    <a:lnTo>
                      <a:pt x="495" y="612"/>
                    </a:lnTo>
                    <a:lnTo>
                      <a:pt x="440" y="541"/>
                    </a:lnTo>
                    <a:lnTo>
                      <a:pt x="498" y="695"/>
                    </a:lnTo>
                    <a:lnTo>
                      <a:pt x="500" y="773"/>
                    </a:lnTo>
                    <a:lnTo>
                      <a:pt x="466" y="664"/>
                    </a:lnTo>
                    <a:lnTo>
                      <a:pt x="415" y="533"/>
                    </a:lnTo>
                    <a:lnTo>
                      <a:pt x="378" y="465"/>
                    </a:lnTo>
                    <a:lnTo>
                      <a:pt x="391" y="544"/>
                    </a:lnTo>
                    <a:lnTo>
                      <a:pt x="440" y="679"/>
                    </a:lnTo>
                    <a:lnTo>
                      <a:pt x="360" y="507"/>
                    </a:lnTo>
                    <a:lnTo>
                      <a:pt x="334" y="431"/>
                    </a:lnTo>
                    <a:lnTo>
                      <a:pt x="289" y="285"/>
                    </a:lnTo>
                    <a:lnTo>
                      <a:pt x="247" y="225"/>
                    </a:lnTo>
                    <a:lnTo>
                      <a:pt x="247" y="170"/>
                    </a:lnTo>
                    <a:lnTo>
                      <a:pt x="218" y="126"/>
                    </a:lnTo>
                    <a:lnTo>
                      <a:pt x="221" y="23"/>
                    </a:lnTo>
                    <a:lnTo>
                      <a:pt x="198" y="0"/>
                    </a:lnTo>
                    <a:lnTo>
                      <a:pt x="185" y="32"/>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8" name="Freeform 98">
                <a:extLst>
                  <a:ext uri="{FF2B5EF4-FFF2-40B4-BE49-F238E27FC236}">
                    <a16:creationId xmlns:a16="http://schemas.microsoft.com/office/drawing/2014/main" id="{D3F947A0-3028-4159-97CF-525BE8A10CCA}"/>
                  </a:ext>
                </a:extLst>
              </p:cNvPr>
              <p:cNvSpPr>
                <a:spLocks/>
              </p:cNvSpPr>
              <p:nvPr/>
            </p:nvSpPr>
            <p:spPr bwMode="auto">
              <a:xfrm>
                <a:off x="4624" y="2990"/>
                <a:ext cx="193" cy="270"/>
              </a:xfrm>
              <a:custGeom>
                <a:avLst/>
                <a:gdLst>
                  <a:gd name="T0" fmla="*/ 0 w 386"/>
                  <a:gd name="T1" fmla="*/ 1 h 539"/>
                  <a:gd name="T2" fmla="*/ 2 w 386"/>
                  <a:gd name="T3" fmla="*/ 2 h 539"/>
                  <a:gd name="T4" fmla="*/ 2 w 386"/>
                  <a:gd name="T5" fmla="*/ 1 h 539"/>
                  <a:gd name="T6" fmla="*/ 3 w 386"/>
                  <a:gd name="T7" fmla="*/ 2 h 539"/>
                  <a:gd name="T8" fmla="*/ 3 w 386"/>
                  <a:gd name="T9" fmla="*/ 0 h 539"/>
                  <a:gd name="T10" fmla="*/ 3 w 386"/>
                  <a:gd name="T11" fmla="*/ 3 h 539"/>
                  <a:gd name="T12" fmla="*/ 3 w 386"/>
                  <a:gd name="T13" fmla="*/ 1 h 539"/>
                  <a:gd name="T14" fmla="*/ 6 w 386"/>
                  <a:gd name="T15" fmla="*/ 5 h 539"/>
                  <a:gd name="T16" fmla="*/ 6 w 386"/>
                  <a:gd name="T17" fmla="*/ 7 h 539"/>
                  <a:gd name="T18" fmla="*/ 7 w 386"/>
                  <a:gd name="T19" fmla="*/ 12 h 539"/>
                  <a:gd name="T20" fmla="*/ 6 w 386"/>
                  <a:gd name="T21" fmla="*/ 10 h 539"/>
                  <a:gd name="T22" fmla="*/ 6 w 386"/>
                  <a:gd name="T23" fmla="*/ 7 h 539"/>
                  <a:gd name="T24" fmla="*/ 3 w 386"/>
                  <a:gd name="T25" fmla="*/ 5 h 539"/>
                  <a:gd name="T26" fmla="*/ 5 w 386"/>
                  <a:gd name="T27" fmla="*/ 8 h 539"/>
                  <a:gd name="T28" fmla="*/ 6 w 386"/>
                  <a:gd name="T29" fmla="*/ 12 h 539"/>
                  <a:gd name="T30" fmla="*/ 9 w 386"/>
                  <a:gd name="T31" fmla="*/ 14 h 539"/>
                  <a:gd name="T32" fmla="*/ 11 w 386"/>
                  <a:gd name="T33" fmla="*/ 15 h 539"/>
                  <a:gd name="T34" fmla="*/ 9 w 386"/>
                  <a:gd name="T35" fmla="*/ 15 h 539"/>
                  <a:gd name="T36" fmla="*/ 12 w 386"/>
                  <a:gd name="T37" fmla="*/ 17 h 539"/>
                  <a:gd name="T38" fmla="*/ 10 w 386"/>
                  <a:gd name="T39" fmla="*/ 17 h 539"/>
                  <a:gd name="T40" fmla="*/ 9 w 386"/>
                  <a:gd name="T41" fmla="*/ 16 h 539"/>
                  <a:gd name="T42" fmla="*/ 6 w 386"/>
                  <a:gd name="T43" fmla="*/ 13 h 539"/>
                  <a:gd name="T44" fmla="*/ 6 w 386"/>
                  <a:gd name="T45" fmla="*/ 11 h 539"/>
                  <a:gd name="T46" fmla="*/ 3 w 386"/>
                  <a:gd name="T47" fmla="*/ 8 h 539"/>
                  <a:gd name="T48" fmla="*/ 3 w 386"/>
                  <a:gd name="T49" fmla="*/ 6 h 539"/>
                  <a:gd name="T50" fmla="*/ 2 w 386"/>
                  <a:gd name="T51" fmla="*/ 4 h 539"/>
                  <a:gd name="T52" fmla="*/ 0 w 386"/>
                  <a:gd name="T53" fmla="*/ 1 h 539"/>
                  <a:gd name="T54" fmla="*/ 0 w 386"/>
                  <a:gd name="T55" fmla="*/ 1 h 53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86"/>
                  <a:gd name="T85" fmla="*/ 0 h 539"/>
                  <a:gd name="T86" fmla="*/ 386 w 386"/>
                  <a:gd name="T87" fmla="*/ 539 h 53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86" h="539">
                    <a:moveTo>
                      <a:pt x="0" y="21"/>
                    </a:moveTo>
                    <a:lnTo>
                      <a:pt x="34" y="49"/>
                    </a:lnTo>
                    <a:lnTo>
                      <a:pt x="47" y="2"/>
                    </a:lnTo>
                    <a:lnTo>
                      <a:pt x="77" y="57"/>
                    </a:lnTo>
                    <a:lnTo>
                      <a:pt x="90" y="0"/>
                    </a:lnTo>
                    <a:lnTo>
                      <a:pt x="102" y="81"/>
                    </a:lnTo>
                    <a:lnTo>
                      <a:pt x="114" y="29"/>
                    </a:lnTo>
                    <a:lnTo>
                      <a:pt x="188" y="134"/>
                    </a:lnTo>
                    <a:lnTo>
                      <a:pt x="219" y="215"/>
                    </a:lnTo>
                    <a:lnTo>
                      <a:pt x="250" y="353"/>
                    </a:lnTo>
                    <a:lnTo>
                      <a:pt x="214" y="319"/>
                    </a:lnTo>
                    <a:lnTo>
                      <a:pt x="174" y="207"/>
                    </a:lnTo>
                    <a:lnTo>
                      <a:pt x="125" y="141"/>
                    </a:lnTo>
                    <a:lnTo>
                      <a:pt x="148" y="233"/>
                    </a:lnTo>
                    <a:lnTo>
                      <a:pt x="213" y="372"/>
                    </a:lnTo>
                    <a:lnTo>
                      <a:pt x="268" y="423"/>
                    </a:lnTo>
                    <a:lnTo>
                      <a:pt x="334" y="478"/>
                    </a:lnTo>
                    <a:lnTo>
                      <a:pt x="273" y="460"/>
                    </a:lnTo>
                    <a:lnTo>
                      <a:pt x="386" y="539"/>
                    </a:lnTo>
                    <a:lnTo>
                      <a:pt x="292" y="533"/>
                    </a:lnTo>
                    <a:lnTo>
                      <a:pt x="260" y="512"/>
                    </a:lnTo>
                    <a:lnTo>
                      <a:pt x="213" y="416"/>
                    </a:lnTo>
                    <a:lnTo>
                      <a:pt x="167" y="351"/>
                    </a:lnTo>
                    <a:lnTo>
                      <a:pt x="120" y="256"/>
                    </a:lnTo>
                    <a:lnTo>
                      <a:pt x="99" y="165"/>
                    </a:lnTo>
                    <a:lnTo>
                      <a:pt x="62" y="115"/>
                    </a:lnTo>
                    <a:lnTo>
                      <a:pt x="0" y="2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29" name="Freeform 99">
                <a:extLst>
                  <a:ext uri="{FF2B5EF4-FFF2-40B4-BE49-F238E27FC236}">
                    <a16:creationId xmlns:a16="http://schemas.microsoft.com/office/drawing/2014/main" id="{C9454795-FA59-4BED-9ECD-CB39B07697FA}"/>
                  </a:ext>
                </a:extLst>
              </p:cNvPr>
              <p:cNvSpPr>
                <a:spLocks/>
              </p:cNvSpPr>
              <p:nvPr/>
            </p:nvSpPr>
            <p:spPr bwMode="auto">
              <a:xfrm>
                <a:off x="4509" y="2910"/>
                <a:ext cx="270" cy="226"/>
              </a:xfrm>
              <a:custGeom>
                <a:avLst/>
                <a:gdLst>
                  <a:gd name="T0" fmla="*/ 1 w 540"/>
                  <a:gd name="T1" fmla="*/ 1 h 451"/>
                  <a:gd name="T2" fmla="*/ 2 w 540"/>
                  <a:gd name="T3" fmla="*/ 4 h 451"/>
                  <a:gd name="T4" fmla="*/ 2 w 540"/>
                  <a:gd name="T5" fmla="*/ 2 h 451"/>
                  <a:gd name="T6" fmla="*/ 2 w 540"/>
                  <a:gd name="T7" fmla="*/ 2 h 451"/>
                  <a:gd name="T8" fmla="*/ 3 w 540"/>
                  <a:gd name="T9" fmla="*/ 4 h 451"/>
                  <a:gd name="T10" fmla="*/ 4 w 540"/>
                  <a:gd name="T11" fmla="*/ 7 h 451"/>
                  <a:gd name="T12" fmla="*/ 4 w 540"/>
                  <a:gd name="T13" fmla="*/ 4 h 451"/>
                  <a:gd name="T14" fmla="*/ 4 w 540"/>
                  <a:gd name="T15" fmla="*/ 2 h 451"/>
                  <a:gd name="T16" fmla="*/ 4 w 540"/>
                  <a:gd name="T17" fmla="*/ 2 h 451"/>
                  <a:gd name="T18" fmla="*/ 5 w 540"/>
                  <a:gd name="T19" fmla="*/ 2 h 451"/>
                  <a:gd name="T20" fmla="*/ 7 w 540"/>
                  <a:gd name="T21" fmla="*/ 5 h 451"/>
                  <a:gd name="T22" fmla="*/ 7 w 540"/>
                  <a:gd name="T23" fmla="*/ 2 h 451"/>
                  <a:gd name="T24" fmla="*/ 8 w 540"/>
                  <a:gd name="T25" fmla="*/ 2 h 451"/>
                  <a:gd name="T26" fmla="*/ 11 w 540"/>
                  <a:gd name="T27" fmla="*/ 4 h 451"/>
                  <a:gd name="T28" fmla="*/ 14 w 540"/>
                  <a:gd name="T29" fmla="*/ 8 h 451"/>
                  <a:gd name="T30" fmla="*/ 15 w 540"/>
                  <a:gd name="T31" fmla="*/ 12 h 451"/>
                  <a:gd name="T32" fmla="*/ 15 w 540"/>
                  <a:gd name="T33" fmla="*/ 11 h 451"/>
                  <a:gd name="T34" fmla="*/ 15 w 540"/>
                  <a:gd name="T35" fmla="*/ 13 h 451"/>
                  <a:gd name="T36" fmla="*/ 17 w 540"/>
                  <a:gd name="T37" fmla="*/ 15 h 451"/>
                  <a:gd name="T38" fmla="*/ 15 w 540"/>
                  <a:gd name="T39" fmla="*/ 11 h 451"/>
                  <a:gd name="T40" fmla="*/ 15 w 540"/>
                  <a:gd name="T41" fmla="*/ 9 h 451"/>
                  <a:gd name="T42" fmla="*/ 13 w 540"/>
                  <a:gd name="T43" fmla="*/ 5 h 451"/>
                  <a:gd name="T44" fmla="*/ 12 w 540"/>
                  <a:gd name="T45" fmla="*/ 3 h 451"/>
                  <a:gd name="T46" fmla="*/ 8 w 540"/>
                  <a:gd name="T47" fmla="*/ 2 h 451"/>
                  <a:gd name="T48" fmla="*/ 4 w 540"/>
                  <a:gd name="T49" fmla="*/ 1 h 451"/>
                  <a:gd name="T50" fmla="*/ 1 w 540"/>
                  <a:gd name="T51" fmla="*/ 1 h 451"/>
                  <a:gd name="T52" fmla="*/ 0 w 540"/>
                  <a:gd name="T53" fmla="*/ 0 h 451"/>
                  <a:gd name="T54" fmla="*/ 1 w 540"/>
                  <a:gd name="T55" fmla="*/ 1 h 451"/>
                  <a:gd name="T56" fmla="*/ 1 w 540"/>
                  <a:gd name="T57" fmla="*/ 1 h 45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0"/>
                  <a:gd name="T88" fmla="*/ 0 h 451"/>
                  <a:gd name="T89" fmla="*/ 540 w 540"/>
                  <a:gd name="T90" fmla="*/ 451 h 45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0" h="451">
                    <a:moveTo>
                      <a:pt x="18" y="14"/>
                    </a:moveTo>
                    <a:lnTo>
                      <a:pt x="91" y="106"/>
                    </a:lnTo>
                    <a:lnTo>
                      <a:pt x="74" y="34"/>
                    </a:lnTo>
                    <a:lnTo>
                      <a:pt x="94" y="47"/>
                    </a:lnTo>
                    <a:lnTo>
                      <a:pt x="104" y="118"/>
                    </a:lnTo>
                    <a:lnTo>
                      <a:pt x="147" y="194"/>
                    </a:lnTo>
                    <a:lnTo>
                      <a:pt x="128" y="105"/>
                    </a:lnTo>
                    <a:lnTo>
                      <a:pt x="159" y="64"/>
                    </a:lnTo>
                    <a:lnTo>
                      <a:pt x="155" y="47"/>
                    </a:lnTo>
                    <a:lnTo>
                      <a:pt x="173" y="47"/>
                    </a:lnTo>
                    <a:lnTo>
                      <a:pt x="238" y="132"/>
                    </a:lnTo>
                    <a:lnTo>
                      <a:pt x="238" y="55"/>
                    </a:lnTo>
                    <a:lnTo>
                      <a:pt x="259" y="50"/>
                    </a:lnTo>
                    <a:lnTo>
                      <a:pt x="377" y="103"/>
                    </a:lnTo>
                    <a:lnTo>
                      <a:pt x="463" y="249"/>
                    </a:lnTo>
                    <a:lnTo>
                      <a:pt x="480" y="370"/>
                    </a:lnTo>
                    <a:lnTo>
                      <a:pt x="493" y="325"/>
                    </a:lnTo>
                    <a:lnTo>
                      <a:pt x="494" y="401"/>
                    </a:lnTo>
                    <a:lnTo>
                      <a:pt x="540" y="451"/>
                    </a:lnTo>
                    <a:lnTo>
                      <a:pt x="507" y="335"/>
                    </a:lnTo>
                    <a:lnTo>
                      <a:pt x="496" y="262"/>
                    </a:lnTo>
                    <a:lnTo>
                      <a:pt x="434" y="160"/>
                    </a:lnTo>
                    <a:lnTo>
                      <a:pt x="387" y="92"/>
                    </a:lnTo>
                    <a:lnTo>
                      <a:pt x="280" y="34"/>
                    </a:lnTo>
                    <a:lnTo>
                      <a:pt x="142" y="25"/>
                    </a:lnTo>
                    <a:lnTo>
                      <a:pt x="53" y="9"/>
                    </a:lnTo>
                    <a:lnTo>
                      <a:pt x="0" y="0"/>
                    </a:lnTo>
                    <a:lnTo>
                      <a:pt x="18" y="1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0" name="Freeform 100">
                <a:extLst>
                  <a:ext uri="{FF2B5EF4-FFF2-40B4-BE49-F238E27FC236}">
                    <a16:creationId xmlns:a16="http://schemas.microsoft.com/office/drawing/2014/main" id="{14492616-6DE3-49B3-898A-2999808323AF}"/>
                  </a:ext>
                </a:extLst>
              </p:cNvPr>
              <p:cNvSpPr>
                <a:spLocks/>
              </p:cNvSpPr>
              <p:nvPr/>
            </p:nvSpPr>
            <p:spPr bwMode="auto">
              <a:xfrm>
                <a:off x="4524" y="2932"/>
                <a:ext cx="113" cy="115"/>
              </a:xfrm>
              <a:custGeom>
                <a:avLst/>
                <a:gdLst>
                  <a:gd name="T0" fmla="*/ 1 w 225"/>
                  <a:gd name="T1" fmla="*/ 2 h 230"/>
                  <a:gd name="T2" fmla="*/ 3 w 225"/>
                  <a:gd name="T3" fmla="*/ 4 h 230"/>
                  <a:gd name="T4" fmla="*/ 4 w 225"/>
                  <a:gd name="T5" fmla="*/ 5 h 230"/>
                  <a:gd name="T6" fmla="*/ 6 w 225"/>
                  <a:gd name="T7" fmla="*/ 7 h 230"/>
                  <a:gd name="T8" fmla="*/ 5 w 225"/>
                  <a:gd name="T9" fmla="*/ 4 h 230"/>
                  <a:gd name="T10" fmla="*/ 5 w 225"/>
                  <a:gd name="T11" fmla="*/ 4 h 230"/>
                  <a:gd name="T12" fmla="*/ 5 w 225"/>
                  <a:gd name="T13" fmla="*/ 4 h 230"/>
                  <a:gd name="T14" fmla="*/ 7 w 225"/>
                  <a:gd name="T15" fmla="*/ 6 h 230"/>
                  <a:gd name="T16" fmla="*/ 5 w 225"/>
                  <a:gd name="T17" fmla="*/ 4 h 230"/>
                  <a:gd name="T18" fmla="*/ 7 w 225"/>
                  <a:gd name="T19" fmla="*/ 5 h 230"/>
                  <a:gd name="T20" fmla="*/ 6 w 225"/>
                  <a:gd name="T21" fmla="*/ 4 h 230"/>
                  <a:gd name="T22" fmla="*/ 8 w 225"/>
                  <a:gd name="T23" fmla="*/ 5 h 230"/>
                  <a:gd name="T24" fmla="*/ 5 w 225"/>
                  <a:gd name="T25" fmla="*/ 1 h 230"/>
                  <a:gd name="T26" fmla="*/ 5 w 225"/>
                  <a:gd name="T27" fmla="*/ 2 h 230"/>
                  <a:gd name="T28" fmla="*/ 4 w 225"/>
                  <a:gd name="T29" fmla="*/ 2 h 230"/>
                  <a:gd name="T30" fmla="*/ 4 w 225"/>
                  <a:gd name="T31" fmla="*/ 3 h 230"/>
                  <a:gd name="T32" fmla="*/ 4 w 225"/>
                  <a:gd name="T33" fmla="*/ 3 h 230"/>
                  <a:gd name="T34" fmla="*/ 4 w 225"/>
                  <a:gd name="T35" fmla="*/ 3 h 230"/>
                  <a:gd name="T36" fmla="*/ 4 w 225"/>
                  <a:gd name="T37" fmla="*/ 3 h 230"/>
                  <a:gd name="T38" fmla="*/ 4 w 225"/>
                  <a:gd name="T39" fmla="*/ 3 h 230"/>
                  <a:gd name="T40" fmla="*/ 4 w 225"/>
                  <a:gd name="T41" fmla="*/ 3 h 230"/>
                  <a:gd name="T42" fmla="*/ 4 w 225"/>
                  <a:gd name="T43" fmla="*/ 3 h 230"/>
                  <a:gd name="T44" fmla="*/ 4 w 225"/>
                  <a:gd name="T45" fmla="*/ 3 h 230"/>
                  <a:gd name="T46" fmla="*/ 4 w 225"/>
                  <a:gd name="T47" fmla="*/ 3 h 230"/>
                  <a:gd name="T48" fmla="*/ 4 w 225"/>
                  <a:gd name="T49" fmla="*/ 3 h 230"/>
                  <a:gd name="T50" fmla="*/ 4 w 225"/>
                  <a:gd name="T51" fmla="*/ 3 h 230"/>
                  <a:gd name="T52" fmla="*/ 4 w 225"/>
                  <a:gd name="T53" fmla="*/ 3 h 230"/>
                  <a:gd name="T54" fmla="*/ 4 w 225"/>
                  <a:gd name="T55" fmla="*/ 3 h 230"/>
                  <a:gd name="T56" fmla="*/ 4 w 225"/>
                  <a:gd name="T57" fmla="*/ 3 h 230"/>
                  <a:gd name="T58" fmla="*/ 4 w 225"/>
                  <a:gd name="T59" fmla="*/ 3 h 230"/>
                  <a:gd name="T60" fmla="*/ 4 w 225"/>
                  <a:gd name="T61" fmla="*/ 3 h 230"/>
                  <a:gd name="T62" fmla="*/ 4 w 225"/>
                  <a:gd name="T63" fmla="*/ 3 h 230"/>
                  <a:gd name="T64" fmla="*/ 4 w 225"/>
                  <a:gd name="T65" fmla="*/ 3 h 230"/>
                  <a:gd name="T66" fmla="*/ 4 w 225"/>
                  <a:gd name="T67" fmla="*/ 3 h 230"/>
                  <a:gd name="T68" fmla="*/ 4 w 225"/>
                  <a:gd name="T69" fmla="*/ 4 h 230"/>
                  <a:gd name="T70" fmla="*/ 4 w 225"/>
                  <a:gd name="T71" fmla="*/ 4 h 230"/>
                  <a:gd name="T72" fmla="*/ 4 w 225"/>
                  <a:gd name="T73" fmla="*/ 4 h 230"/>
                  <a:gd name="T74" fmla="*/ 4 w 225"/>
                  <a:gd name="T75" fmla="*/ 4 h 230"/>
                  <a:gd name="T76" fmla="*/ 4 w 225"/>
                  <a:gd name="T77" fmla="*/ 4 h 230"/>
                  <a:gd name="T78" fmla="*/ 4 w 225"/>
                  <a:gd name="T79" fmla="*/ 4 h 230"/>
                  <a:gd name="T80" fmla="*/ 4 w 225"/>
                  <a:gd name="T81" fmla="*/ 4 h 230"/>
                  <a:gd name="T82" fmla="*/ 4 w 225"/>
                  <a:gd name="T83" fmla="*/ 4 h 230"/>
                  <a:gd name="T84" fmla="*/ 4 w 225"/>
                  <a:gd name="T85" fmla="*/ 4 h 230"/>
                  <a:gd name="T86" fmla="*/ 4 w 225"/>
                  <a:gd name="T87" fmla="*/ 4 h 230"/>
                  <a:gd name="T88" fmla="*/ 4 w 225"/>
                  <a:gd name="T89" fmla="*/ 5 h 230"/>
                  <a:gd name="T90" fmla="*/ 4 w 225"/>
                  <a:gd name="T91" fmla="*/ 5 h 230"/>
                  <a:gd name="T92" fmla="*/ 4 w 225"/>
                  <a:gd name="T93" fmla="*/ 5 h 230"/>
                  <a:gd name="T94" fmla="*/ 4 w 225"/>
                  <a:gd name="T95" fmla="*/ 5 h 230"/>
                  <a:gd name="T96" fmla="*/ 4 w 225"/>
                  <a:gd name="T97" fmla="*/ 5 h 230"/>
                  <a:gd name="T98" fmla="*/ 4 w 225"/>
                  <a:gd name="T99" fmla="*/ 5 h 230"/>
                  <a:gd name="T100" fmla="*/ 4 w 225"/>
                  <a:gd name="T101" fmla="*/ 5 h 230"/>
                  <a:gd name="T102" fmla="*/ 4 w 225"/>
                  <a:gd name="T103" fmla="*/ 5 h 230"/>
                  <a:gd name="T104" fmla="*/ 4 w 225"/>
                  <a:gd name="T105" fmla="*/ 5 h 230"/>
                  <a:gd name="T106" fmla="*/ 4 w 225"/>
                  <a:gd name="T107" fmla="*/ 5 h 230"/>
                  <a:gd name="T108" fmla="*/ 4 w 225"/>
                  <a:gd name="T109" fmla="*/ 6 h 230"/>
                  <a:gd name="T110" fmla="*/ 4 w 225"/>
                  <a:gd name="T111" fmla="*/ 6 h 230"/>
                  <a:gd name="T112" fmla="*/ 4 w 225"/>
                  <a:gd name="T113" fmla="*/ 6 h 230"/>
                  <a:gd name="T114" fmla="*/ 3 w 225"/>
                  <a:gd name="T115" fmla="*/ 3 h 230"/>
                  <a:gd name="T116" fmla="*/ 2 w 225"/>
                  <a:gd name="T117" fmla="*/ 2 h 230"/>
                  <a:gd name="T118" fmla="*/ 2 w 225"/>
                  <a:gd name="T119" fmla="*/ 3 h 230"/>
                  <a:gd name="T120" fmla="*/ 0 w 225"/>
                  <a:gd name="T121" fmla="*/ 0 h 230"/>
                  <a:gd name="T122" fmla="*/ 1 w 225"/>
                  <a:gd name="T123" fmla="*/ 2 h 230"/>
                  <a:gd name="T124" fmla="*/ 1 w 225"/>
                  <a:gd name="T125" fmla="*/ 2 h 2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5"/>
                  <a:gd name="T190" fmla="*/ 0 h 230"/>
                  <a:gd name="T191" fmla="*/ 225 w 225"/>
                  <a:gd name="T192" fmla="*/ 230 h 2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5" h="230">
                    <a:moveTo>
                      <a:pt x="23" y="46"/>
                    </a:moveTo>
                    <a:lnTo>
                      <a:pt x="84" y="114"/>
                    </a:lnTo>
                    <a:lnTo>
                      <a:pt x="110" y="153"/>
                    </a:lnTo>
                    <a:lnTo>
                      <a:pt x="162" y="230"/>
                    </a:lnTo>
                    <a:lnTo>
                      <a:pt x="130" y="128"/>
                    </a:lnTo>
                    <a:lnTo>
                      <a:pt x="131" y="99"/>
                    </a:lnTo>
                    <a:lnTo>
                      <a:pt x="156" y="128"/>
                    </a:lnTo>
                    <a:lnTo>
                      <a:pt x="193" y="187"/>
                    </a:lnTo>
                    <a:lnTo>
                      <a:pt x="160" y="99"/>
                    </a:lnTo>
                    <a:lnTo>
                      <a:pt x="193" y="131"/>
                    </a:lnTo>
                    <a:lnTo>
                      <a:pt x="186" y="107"/>
                    </a:lnTo>
                    <a:lnTo>
                      <a:pt x="225" y="146"/>
                    </a:lnTo>
                    <a:lnTo>
                      <a:pt x="143" y="10"/>
                    </a:lnTo>
                    <a:lnTo>
                      <a:pt x="143" y="41"/>
                    </a:lnTo>
                    <a:lnTo>
                      <a:pt x="113" y="60"/>
                    </a:lnTo>
                    <a:lnTo>
                      <a:pt x="115" y="65"/>
                    </a:lnTo>
                    <a:lnTo>
                      <a:pt x="115" y="67"/>
                    </a:lnTo>
                    <a:lnTo>
                      <a:pt x="115" y="68"/>
                    </a:lnTo>
                    <a:lnTo>
                      <a:pt x="115" y="70"/>
                    </a:lnTo>
                    <a:lnTo>
                      <a:pt x="115" y="72"/>
                    </a:lnTo>
                    <a:lnTo>
                      <a:pt x="115" y="73"/>
                    </a:lnTo>
                    <a:lnTo>
                      <a:pt x="115" y="78"/>
                    </a:lnTo>
                    <a:lnTo>
                      <a:pt x="115" y="80"/>
                    </a:lnTo>
                    <a:lnTo>
                      <a:pt x="117" y="81"/>
                    </a:lnTo>
                    <a:lnTo>
                      <a:pt x="117" y="83"/>
                    </a:lnTo>
                    <a:lnTo>
                      <a:pt x="117" y="86"/>
                    </a:lnTo>
                    <a:lnTo>
                      <a:pt x="118" y="94"/>
                    </a:lnTo>
                    <a:lnTo>
                      <a:pt x="118" y="99"/>
                    </a:lnTo>
                    <a:lnTo>
                      <a:pt x="118" y="102"/>
                    </a:lnTo>
                    <a:lnTo>
                      <a:pt x="118" y="104"/>
                    </a:lnTo>
                    <a:lnTo>
                      <a:pt x="120" y="114"/>
                    </a:lnTo>
                    <a:lnTo>
                      <a:pt x="120" y="120"/>
                    </a:lnTo>
                    <a:lnTo>
                      <a:pt x="120" y="122"/>
                    </a:lnTo>
                    <a:lnTo>
                      <a:pt x="120" y="123"/>
                    </a:lnTo>
                    <a:lnTo>
                      <a:pt x="122" y="133"/>
                    </a:lnTo>
                    <a:lnTo>
                      <a:pt x="122" y="136"/>
                    </a:lnTo>
                    <a:lnTo>
                      <a:pt x="122" y="138"/>
                    </a:lnTo>
                    <a:lnTo>
                      <a:pt x="122" y="140"/>
                    </a:lnTo>
                    <a:lnTo>
                      <a:pt x="122" y="143"/>
                    </a:lnTo>
                    <a:lnTo>
                      <a:pt x="123" y="146"/>
                    </a:lnTo>
                    <a:lnTo>
                      <a:pt x="123" y="149"/>
                    </a:lnTo>
                    <a:lnTo>
                      <a:pt x="123" y="156"/>
                    </a:lnTo>
                    <a:lnTo>
                      <a:pt x="123" y="159"/>
                    </a:lnTo>
                    <a:lnTo>
                      <a:pt x="123" y="161"/>
                    </a:lnTo>
                    <a:lnTo>
                      <a:pt x="125" y="164"/>
                    </a:lnTo>
                    <a:lnTo>
                      <a:pt x="71" y="72"/>
                    </a:lnTo>
                    <a:lnTo>
                      <a:pt x="63" y="38"/>
                    </a:lnTo>
                    <a:lnTo>
                      <a:pt x="62" y="73"/>
                    </a:lnTo>
                    <a:lnTo>
                      <a:pt x="0" y="0"/>
                    </a:lnTo>
                    <a:lnTo>
                      <a:pt x="23" y="4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1" name="Freeform 101">
                <a:extLst>
                  <a:ext uri="{FF2B5EF4-FFF2-40B4-BE49-F238E27FC236}">
                    <a16:creationId xmlns:a16="http://schemas.microsoft.com/office/drawing/2014/main" id="{5F92ADED-E9B8-44B6-96EF-425F7D2B1662}"/>
                  </a:ext>
                </a:extLst>
              </p:cNvPr>
              <p:cNvSpPr>
                <a:spLocks/>
              </p:cNvSpPr>
              <p:nvPr/>
            </p:nvSpPr>
            <p:spPr bwMode="auto">
              <a:xfrm>
                <a:off x="4632" y="2943"/>
                <a:ext cx="110" cy="140"/>
              </a:xfrm>
              <a:custGeom>
                <a:avLst/>
                <a:gdLst>
                  <a:gd name="T0" fmla="*/ 0 w 220"/>
                  <a:gd name="T1" fmla="*/ 0 h 281"/>
                  <a:gd name="T2" fmla="*/ 1 w 220"/>
                  <a:gd name="T3" fmla="*/ 2 h 281"/>
                  <a:gd name="T4" fmla="*/ 2 w 220"/>
                  <a:gd name="T5" fmla="*/ 3 h 281"/>
                  <a:gd name="T6" fmla="*/ 2 w 220"/>
                  <a:gd name="T7" fmla="*/ 2 h 281"/>
                  <a:gd name="T8" fmla="*/ 3 w 220"/>
                  <a:gd name="T9" fmla="*/ 3 h 281"/>
                  <a:gd name="T10" fmla="*/ 3 w 220"/>
                  <a:gd name="T11" fmla="*/ 3 h 281"/>
                  <a:gd name="T12" fmla="*/ 5 w 220"/>
                  <a:gd name="T13" fmla="*/ 4 h 281"/>
                  <a:gd name="T14" fmla="*/ 6 w 220"/>
                  <a:gd name="T15" fmla="*/ 6 h 281"/>
                  <a:gd name="T16" fmla="*/ 7 w 220"/>
                  <a:gd name="T17" fmla="*/ 8 h 281"/>
                  <a:gd name="T18" fmla="*/ 7 w 220"/>
                  <a:gd name="T19" fmla="*/ 5 h 281"/>
                  <a:gd name="T20" fmla="*/ 3 w 220"/>
                  <a:gd name="T21" fmla="*/ 1 h 281"/>
                  <a:gd name="T22" fmla="*/ 0 w 220"/>
                  <a:gd name="T23" fmla="*/ 0 h 281"/>
                  <a:gd name="T24" fmla="*/ 0 w 220"/>
                  <a:gd name="T25" fmla="*/ 0 h 2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0"/>
                  <a:gd name="T40" fmla="*/ 0 h 281"/>
                  <a:gd name="T41" fmla="*/ 220 w 220"/>
                  <a:gd name="T42" fmla="*/ 281 h 2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0" h="281">
                    <a:moveTo>
                      <a:pt x="0" y="0"/>
                    </a:moveTo>
                    <a:lnTo>
                      <a:pt x="6" y="64"/>
                    </a:lnTo>
                    <a:lnTo>
                      <a:pt x="55" y="123"/>
                    </a:lnTo>
                    <a:lnTo>
                      <a:pt x="61" y="75"/>
                    </a:lnTo>
                    <a:lnTo>
                      <a:pt x="84" y="125"/>
                    </a:lnTo>
                    <a:lnTo>
                      <a:pt x="89" y="99"/>
                    </a:lnTo>
                    <a:lnTo>
                      <a:pt x="131" y="145"/>
                    </a:lnTo>
                    <a:lnTo>
                      <a:pt x="188" y="200"/>
                    </a:lnTo>
                    <a:lnTo>
                      <a:pt x="220" y="281"/>
                    </a:lnTo>
                    <a:lnTo>
                      <a:pt x="207" y="185"/>
                    </a:lnTo>
                    <a:lnTo>
                      <a:pt x="118" y="51"/>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2" name="Freeform 102">
                <a:extLst>
                  <a:ext uri="{FF2B5EF4-FFF2-40B4-BE49-F238E27FC236}">
                    <a16:creationId xmlns:a16="http://schemas.microsoft.com/office/drawing/2014/main" id="{AC1FD999-64F2-4C70-BA76-8959FBE3278B}"/>
                  </a:ext>
                </a:extLst>
              </p:cNvPr>
              <p:cNvSpPr>
                <a:spLocks/>
              </p:cNvSpPr>
              <p:nvPr/>
            </p:nvSpPr>
            <p:spPr bwMode="auto">
              <a:xfrm>
                <a:off x="4704" y="3097"/>
                <a:ext cx="136" cy="120"/>
              </a:xfrm>
              <a:custGeom>
                <a:avLst/>
                <a:gdLst>
                  <a:gd name="T0" fmla="*/ 4 w 272"/>
                  <a:gd name="T1" fmla="*/ 2 h 241"/>
                  <a:gd name="T2" fmla="*/ 3 w 272"/>
                  <a:gd name="T3" fmla="*/ 1 h 241"/>
                  <a:gd name="T4" fmla="*/ 2 w 272"/>
                  <a:gd name="T5" fmla="*/ 0 h 241"/>
                  <a:gd name="T6" fmla="*/ 3 w 272"/>
                  <a:gd name="T7" fmla="*/ 4 h 241"/>
                  <a:gd name="T8" fmla="*/ 2 w 272"/>
                  <a:gd name="T9" fmla="*/ 4 h 241"/>
                  <a:gd name="T10" fmla="*/ 0 w 272"/>
                  <a:gd name="T11" fmla="*/ 0 h 241"/>
                  <a:gd name="T12" fmla="*/ 2 w 272"/>
                  <a:gd name="T13" fmla="*/ 5 h 241"/>
                  <a:gd name="T14" fmla="*/ 5 w 272"/>
                  <a:gd name="T15" fmla="*/ 7 h 241"/>
                  <a:gd name="T16" fmla="*/ 4 w 272"/>
                  <a:gd name="T17" fmla="*/ 5 h 241"/>
                  <a:gd name="T18" fmla="*/ 4 w 272"/>
                  <a:gd name="T19" fmla="*/ 4 h 241"/>
                  <a:gd name="T20" fmla="*/ 5 w 272"/>
                  <a:gd name="T21" fmla="*/ 2 h 241"/>
                  <a:gd name="T22" fmla="*/ 9 w 272"/>
                  <a:gd name="T23" fmla="*/ 0 h 241"/>
                  <a:gd name="T24" fmla="*/ 4 w 272"/>
                  <a:gd name="T25" fmla="*/ 2 h 241"/>
                  <a:gd name="T26" fmla="*/ 4 w 272"/>
                  <a:gd name="T27" fmla="*/ 2 h 2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2"/>
                  <a:gd name="T43" fmla="*/ 0 h 241"/>
                  <a:gd name="T44" fmla="*/ 272 w 272"/>
                  <a:gd name="T45" fmla="*/ 241 h 24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2" h="241">
                    <a:moveTo>
                      <a:pt x="151" y="84"/>
                    </a:moveTo>
                    <a:lnTo>
                      <a:pt x="104" y="57"/>
                    </a:lnTo>
                    <a:lnTo>
                      <a:pt x="68" y="0"/>
                    </a:lnTo>
                    <a:lnTo>
                      <a:pt x="104" y="154"/>
                    </a:lnTo>
                    <a:lnTo>
                      <a:pt x="65" y="128"/>
                    </a:lnTo>
                    <a:lnTo>
                      <a:pt x="0" y="2"/>
                    </a:lnTo>
                    <a:lnTo>
                      <a:pt x="68" y="160"/>
                    </a:lnTo>
                    <a:lnTo>
                      <a:pt x="191" y="241"/>
                    </a:lnTo>
                    <a:lnTo>
                      <a:pt x="147" y="172"/>
                    </a:lnTo>
                    <a:lnTo>
                      <a:pt x="134" y="131"/>
                    </a:lnTo>
                    <a:lnTo>
                      <a:pt x="189" y="88"/>
                    </a:lnTo>
                    <a:lnTo>
                      <a:pt x="272" y="20"/>
                    </a:lnTo>
                    <a:lnTo>
                      <a:pt x="151" y="8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3" name="Freeform 103">
                <a:extLst>
                  <a:ext uri="{FF2B5EF4-FFF2-40B4-BE49-F238E27FC236}">
                    <a16:creationId xmlns:a16="http://schemas.microsoft.com/office/drawing/2014/main" id="{83A1A49A-15FA-49A3-B80F-FBA38FC38780}"/>
                  </a:ext>
                </a:extLst>
              </p:cNvPr>
              <p:cNvSpPr>
                <a:spLocks/>
              </p:cNvSpPr>
              <p:nvPr/>
            </p:nvSpPr>
            <p:spPr bwMode="auto">
              <a:xfrm>
                <a:off x="4808" y="2770"/>
                <a:ext cx="419" cy="348"/>
              </a:xfrm>
              <a:custGeom>
                <a:avLst/>
                <a:gdLst>
                  <a:gd name="T0" fmla="*/ 3 w 838"/>
                  <a:gd name="T1" fmla="*/ 19 h 697"/>
                  <a:gd name="T2" fmla="*/ 3 w 838"/>
                  <a:gd name="T3" fmla="*/ 15 h 697"/>
                  <a:gd name="T4" fmla="*/ 7 w 838"/>
                  <a:gd name="T5" fmla="*/ 12 h 697"/>
                  <a:gd name="T6" fmla="*/ 9 w 838"/>
                  <a:gd name="T7" fmla="*/ 8 h 697"/>
                  <a:gd name="T8" fmla="*/ 12 w 838"/>
                  <a:gd name="T9" fmla="*/ 6 h 697"/>
                  <a:gd name="T10" fmla="*/ 11 w 838"/>
                  <a:gd name="T11" fmla="*/ 6 h 697"/>
                  <a:gd name="T12" fmla="*/ 13 w 838"/>
                  <a:gd name="T13" fmla="*/ 5 h 697"/>
                  <a:gd name="T14" fmla="*/ 17 w 838"/>
                  <a:gd name="T15" fmla="*/ 3 h 697"/>
                  <a:gd name="T16" fmla="*/ 21 w 838"/>
                  <a:gd name="T17" fmla="*/ 3 h 697"/>
                  <a:gd name="T18" fmla="*/ 23 w 838"/>
                  <a:gd name="T19" fmla="*/ 2 h 697"/>
                  <a:gd name="T20" fmla="*/ 21 w 838"/>
                  <a:gd name="T21" fmla="*/ 3 h 697"/>
                  <a:gd name="T22" fmla="*/ 22 w 838"/>
                  <a:gd name="T23" fmla="*/ 4 h 697"/>
                  <a:gd name="T24" fmla="*/ 22 w 838"/>
                  <a:gd name="T25" fmla="*/ 5 h 697"/>
                  <a:gd name="T26" fmla="*/ 21 w 838"/>
                  <a:gd name="T27" fmla="*/ 7 h 697"/>
                  <a:gd name="T28" fmla="*/ 22 w 838"/>
                  <a:gd name="T29" fmla="*/ 6 h 697"/>
                  <a:gd name="T30" fmla="*/ 22 w 838"/>
                  <a:gd name="T31" fmla="*/ 9 h 697"/>
                  <a:gd name="T32" fmla="*/ 23 w 838"/>
                  <a:gd name="T33" fmla="*/ 10 h 697"/>
                  <a:gd name="T34" fmla="*/ 24 w 838"/>
                  <a:gd name="T35" fmla="*/ 6 h 697"/>
                  <a:gd name="T36" fmla="*/ 25 w 838"/>
                  <a:gd name="T37" fmla="*/ 3 h 697"/>
                  <a:gd name="T38" fmla="*/ 24 w 838"/>
                  <a:gd name="T39" fmla="*/ 2 h 697"/>
                  <a:gd name="T40" fmla="*/ 26 w 838"/>
                  <a:gd name="T41" fmla="*/ 4 h 697"/>
                  <a:gd name="T42" fmla="*/ 25 w 838"/>
                  <a:gd name="T43" fmla="*/ 2 h 697"/>
                  <a:gd name="T44" fmla="*/ 26 w 838"/>
                  <a:gd name="T45" fmla="*/ 1 h 697"/>
                  <a:gd name="T46" fmla="*/ 24 w 838"/>
                  <a:gd name="T47" fmla="*/ 2 h 697"/>
                  <a:gd name="T48" fmla="*/ 22 w 838"/>
                  <a:gd name="T49" fmla="*/ 1 h 697"/>
                  <a:gd name="T50" fmla="*/ 20 w 838"/>
                  <a:gd name="T51" fmla="*/ 1 h 697"/>
                  <a:gd name="T52" fmla="*/ 18 w 838"/>
                  <a:gd name="T53" fmla="*/ 1 h 697"/>
                  <a:gd name="T54" fmla="*/ 15 w 838"/>
                  <a:gd name="T55" fmla="*/ 1 h 697"/>
                  <a:gd name="T56" fmla="*/ 13 w 838"/>
                  <a:gd name="T57" fmla="*/ 0 h 697"/>
                  <a:gd name="T58" fmla="*/ 12 w 838"/>
                  <a:gd name="T59" fmla="*/ 0 h 697"/>
                  <a:gd name="T60" fmla="*/ 11 w 838"/>
                  <a:gd name="T61" fmla="*/ 0 h 697"/>
                  <a:gd name="T62" fmla="*/ 13 w 838"/>
                  <a:gd name="T63" fmla="*/ 2 h 697"/>
                  <a:gd name="T64" fmla="*/ 9 w 838"/>
                  <a:gd name="T65" fmla="*/ 6 h 697"/>
                  <a:gd name="T66" fmla="*/ 5 w 838"/>
                  <a:gd name="T67" fmla="*/ 12 h 697"/>
                  <a:gd name="T68" fmla="*/ 3 w 838"/>
                  <a:gd name="T69" fmla="*/ 13 h 697"/>
                  <a:gd name="T70" fmla="*/ 3 w 838"/>
                  <a:gd name="T71" fmla="*/ 14 h 697"/>
                  <a:gd name="T72" fmla="*/ 3 w 838"/>
                  <a:gd name="T73" fmla="*/ 20 h 697"/>
                  <a:gd name="T74" fmla="*/ 0 w 838"/>
                  <a:gd name="T75" fmla="*/ 21 h 697"/>
                  <a:gd name="T76" fmla="*/ 3 w 838"/>
                  <a:gd name="T77" fmla="*/ 20 h 697"/>
                  <a:gd name="T78" fmla="*/ 3 w 838"/>
                  <a:gd name="T79" fmla="*/ 20 h 697"/>
                  <a:gd name="T80" fmla="*/ 7 w 838"/>
                  <a:gd name="T81" fmla="*/ 17 h 697"/>
                  <a:gd name="T82" fmla="*/ 12 w 838"/>
                  <a:gd name="T83" fmla="*/ 13 h 697"/>
                  <a:gd name="T84" fmla="*/ 13 w 838"/>
                  <a:gd name="T85" fmla="*/ 13 h 697"/>
                  <a:gd name="T86" fmla="*/ 16 w 838"/>
                  <a:gd name="T87" fmla="*/ 13 h 697"/>
                  <a:gd name="T88" fmla="*/ 13 w 838"/>
                  <a:gd name="T89" fmla="*/ 11 h 697"/>
                  <a:gd name="T90" fmla="*/ 12 w 838"/>
                  <a:gd name="T91" fmla="*/ 11 h 697"/>
                  <a:gd name="T92" fmla="*/ 15 w 838"/>
                  <a:gd name="T93" fmla="*/ 8 h 697"/>
                  <a:gd name="T94" fmla="*/ 13 w 838"/>
                  <a:gd name="T95" fmla="*/ 9 h 697"/>
                  <a:gd name="T96" fmla="*/ 7 w 838"/>
                  <a:gd name="T97" fmla="*/ 11 h 697"/>
                  <a:gd name="T98" fmla="*/ 9 w 838"/>
                  <a:gd name="T99" fmla="*/ 11 h 697"/>
                  <a:gd name="T100" fmla="*/ 6 w 838"/>
                  <a:gd name="T101" fmla="*/ 14 h 697"/>
                  <a:gd name="T102" fmla="*/ 9 w 838"/>
                  <a:gd name="T103" fmla="*/ 13 h 697"/>
                  <a:gd name="T104" fmla="*/ 5 w 838"/>
                  <a:gd name="T105" fmla="*/ 17 h 697"/>
                  <a:gd name="T106" fmla="*/ 3 w 838"/>
                  <a:gd name="T107" fmla="*/ 19 h 697"/>
                  <a:gd name="T108" fmla="*/ 3 w 838"/>
                  <a:gd name="T109" fmla="*/ 19 h 6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8"/>
                  <a:gd name="T166" fmla="*/ 0 h 697"/>
                  <a:gd name="T167" fmla="*/ 838 w 838"/>
                  <a:gd name="T168" fmla="*/ 697 h 69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8" h="697">
                    <a:moveTo>
                      <a:pt x="113" y="611"/>
                    </a:moveTo>
                    <a:lnTo>
                      <a:pt x="115" y="485"/>
                    </a:lnTo>
                    <a:lnTo>
                      <a:pt x="204" y="389"/>
                    </a:lnTo>
                    <a:lnTo>
                      <a:pt x="285" y="274"/>
                    </a:lnTo>
                    <a:lnTo>
                      <a:pt x="381" y="206"/>
                    </a:lnTo>
                    <a:lnTo>
                      <a:pt x="343" y="198"/>
                    </a:lnTo>
                    <a:lnTo>
                      <a:pt x="423" y="182"/>
                    </a:lnTo>
                    <a:lnTo>
                      <a:pt x="538" y="119"/>
                    </a:lnTo>
                    <a:lnTo>
                      <a:pt x="651" y="99"/>
                    </a:lnTo>
                    <a:lnTo>
                      <a:pt x="714" y="88"/>
                    </a:lnTo>
                    <a:lnTo>
                      <a:pt x="659" y="127"/>
                    </a:lnTo>
                    <a:lnTo>
                      <a:pt x="697" y="130"/>
                    </a:lnTo>
                    <a:lnTo>
                      <a:pt x="677" y="185"/>
                    </a:lnTo>
                    <a:lnTo>
                      <a:pt x="671" y="227"/>
                    </a:lnTo>
                    <a:lnTo>
                      <a:pt x="695" y="198"/>
                    </a:lnTo>
                    <a:lnTo>
                      <a:pt x="690" y="289"/>
                    </a:lnTo>
                    <a:lnTo>
                      <a:pt x="708" y="334"/>
                    </a:lnTo>
                    <a:lnTo>
                      <a:pt x="752" y="217"/>
                    </a:lnTo>
                    <a:lnTo>
                      <a:pt x="776" y="123"/>
                    </a:lnTo>
                    <a:lnTo>
                      <a:pt x="761" y="86"/>
                    </a:lnTo>
                    <a:lnTo>
                      <a:pt x="802" y="130"/>
                    </a:lnTo>
                    <a:lnTo>
                      <a:pt x="792" y="75"/>
                    </a:lnTo>
                    <a:lnTo>
                      <a:pt x="838" y="47"/>
                    </a:lnTo>
                    <a:lnTo>
                      <a:pt x="745" y="67"/>
                    </a:lnTo>
                    <a:lnTo>
                      <a:pt x="684" y="47"/>
                    </a:lnTo>
                    <a:lnTo>
                      <a:pt x="614" y="55"/>
                    </a:lnTo>
                    <a:lnTo>
                      <a:pt x="562" y="44"/>
                    </a:lnTo>
                    <a:lnTo>
                      <a:pt x="502" y="47"/>
                    </a:lnTo>
                    <a:lnTo>
                      <a:pt x="410" y="20"/>
                    </a:lnTo>
                    <a:lnTo>
                      <a:pt x="371" y="0"/>
                    </a:lnTo>
                    <a:lnTo>
                      <a:pt x="330" y="4"/>
                    </a:lnTo>
                    <a:lnTo>
                      <a:pt x="392" y="86"/>
                    </a:lnTo>
                    <a:lnTo>
                      <a:pt x="285" y="217"/>
                    </a:lnTo>
                    <a:lnTo>
                      <a:pt x="146" y="391"/>
                    </a:lnTo>
                    <a:lnTo>
                      <a:pt x="110" y="433"/>
                    </a:lnTo>
                    <a:lnTo>
                      <a:pt x="74" y="459"/>
                    </a:lnTo>
                    <a:lnTo>
                      <a:pt x="89" y="642"/>
                    </a:lnTo>
                    <a:lnTo>
                      <a:pt x="0" y="697"/>
                    </a:lnTo>
                    <a:lnTo>
                      <a:pt x="100" y="651"/>
                    </a:lnTo>
                    <a:lnTo>
                      <a:pt x="121" y="642"/>
                    </a:lnTo>
                    <a:lnTo>
                      <a:pt x="235" y="545"/>
                    </a:lnTo>
                    <a:lnTo>
                      <a:pt x="373" y="434"/>
                    </a:lnTo>
                    <a:lnTo>
                      <a:pt x="444" y="431"/>
                    </a:lnTo>
                    <a:lnTo>
                      <a:pt x="512" y="438"/>
                    </a:lnTo>
                    <a:lnTo>
                      <a:pt x="437" y="378"/>
                    </a:lnTo>
                    <a:lnTo>
                      <a:pt x="379" y="358"/>
                    </a:lnTo>
                    <a:lnTo>
                      <a:pt x="489" y="271"/>
                    </a:lnTo>
                    <a:lnTo>
                      <a:pt x="407" y="295"/>
                    </a:lnTo>
                    <a:lnTo>
                      <a:pt x="254" y="374"/>
                    </a:lnTo>
                    <a:lnTo>
                      <a:pt x="287" y="371"/>
                    </a:lnTo>
                    <a:lnTo>
                      <a:pt x="165" y="454"/>
                    </a:lnTo>
                    <a:lnTo>
                      <a:pt x="274" y="434"/>
                    </a:lnTo>
                    <a:lnTo>
                      <a:pt x="157" y="559"/>
                    </a:lnTo>
                    <a:lnTo>
                      <a:pt x="113" y="61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4" name="Freeform 104">
                <a:extLst>
                  <a:ext uri="{FF2B5EF4-FFF2-40B4-BE49-F238E27FC236}">
                    <a16:creationId xmlns:a16="http://schemas.microsoft.com/office/drawing/2014/main" id="{3409DE49-81C0-42AE-8EB1-AA31D91EA929}"/>
                  </a:ext>
                </a:extLst>
              </p:cNvPr>
              <p:cNvSpPr>
                <a:spLocks/>
              </p:cNvSpPr>
              <p:nvPr/>
            </p:nvSpPr>
            <p:spPr bwMode="auto">
              <a:xfrm>
                <a:off x="4917" y="2662"/>
                <a:ext cx="547" cy="768"/>
              </a:xfrm>
              <a:custGeom>
                <a:avLst/>
                <a:gdLst>
                  <a:gd name="T0" fmla="*/ 9 w 1094"/>
                  <a:gd name="T1" fmla="*/ 13 h 1537"/>
                  <a:gd name="T2" fmla="*/ 13 w 1094"/>
                  <a:gd name="T3" fmla="*/ 11 h 1537"/>
                  <a:gd name="T4" fmla="*/ 12 w 1094"/>
                  <a:gd name="T5" fmla="*/ 16 h 1537"/>
                  <a:gd name="T6" fmla="*/ 14 w 1094"/>
                  <a:gd name="T7" fmla="*/ 16 h 1537"/>
                  <a:gd name="T8" fmla="*/ 17 w 1094"/>
                  <a:gd name="T9" fmla="*/ 18 h 1537"/>
                  <a:gd name="T10" fmla="*/ 20 w 1094"/>
                  <a:gd name="T11" fmla="*/ 7 h 1537"/>
                  <a:gd name="T12" fmla="*/ 21 w 1094"/>
                  <a:gd name="T13" fmla="*/ 9 h 1537"/>
                  <a:gd name="T14" fmla="*/ 22 w 1094"/>
                  <a:gd name="T15" fmla="*/ 12 h 1537"/>
                  <a:gd name="T16" fmla="*/ 22 w 1094"/>
                  <a:gd name="T17" fmla="*/ 6 h 1537"/>
                  <a:gd name="T18" fmla="*/ 24 w 1094"/>
                  <a:gd name="T19" fmla="*/ 13 h 1537"/>
                  <a:gd name="T20" fmla="*/ 25 w 1094"/>
                  <a:gd name="T21" fmla="*/ 12 h 1537"/>
                  <a:gd name="T22" fmla="*/ 24 w 1094"/>
                  <a:gd name="T23" fmla="*/ 8 h 1537"/>
                  <a:gd name="T24" fmla="*/ 26 w 1094"/>
                  <a:gd name="T25" fmla="*/ 8 h 1537"/>
                  <a:gd name="T26" fmla="*/ 29 w 1094"/>
                  <a:gd name="T27" fmla="*/ 10 h 1537"/>
                  <a:gd name="T28" fmla="*/ 30 w 1094"/>
                  <a:gd name="T29" fmla="*/ 7 h 1537"/>
                  <a:gd name="T30" fmla="*/ 27 w 1094"/>
                  <a:gd name="T31" fmla="*/ 4 h 1537"/>
                  <a:gd name="T32" fmla="*/ 26 w 1094"/>
                  <a:gd name="T33" fmla="*/ 3 h 1537"/>
                  <a:gd name="T34" fmla="*/ 30 w 1094"/>
                  <a:gd name="T35" fmla="*/ 2 h 1537"/>
                  <a:gd name="T36" fmla="*/ 31 w 1094"/>
                  <a:gd name="T37" fmla="*/ 0 h 1537"/>
                  <a:gd name="T38" fmla="*/ 34 w 1094"/>
                  <a:gd name="T39" fmla="*/ 0 h 1537"/>
                  <a:gd name="T40" fmla="*/ 29 w 1094"/>
                  <a:gd name="T41" fmla="*/ 14 h 1537"/>
                  <a:gd name="T42" fmla="*/ 18 w 1094"/>
                  <a:gd name="T43" fmla="*/ 21 h 1537"/>
                  <a:gd name="T44" fmla="*/ 17 w 1094"/>
                  <a:gd name="T45" fmla="*/ 24 h 1537"/>
                  <a:gd name="T46" fmla="*/ 19 w 1094"/>
                  <a:gd name="T47" fmla="*/ 32 h 1537"/>
                  <a:gd name="T48" fmla="*/ 22 w 1094"/>
                  <a:gd name="T49" fmla="*/ 36 h 1537"/>
                  <a:gd name="T50" fmla="*/ 24 w 1094"/>
                  <a:gd name="T51" fmla="*/ 42 h 1537"/>
                  <a:gd name="T52" fmla="*/ 24 w 1094"/>
                  <a:gd name="T53" fmla="*/ 46 h 1537"/>
                  <a:gd name="T54" fmla="*/ 21 w 1094"/>
                  <a:gd name="T55" fmla="*/ 47 h 1537"/>
                  <a:gd name="T56" fmla="*/ 10 w 1094"/>
                  <a:gd name="T57" fmla="*/ 41 h 1537"/>
                  <a:gd name="T58" fmla="*/ 10 w 1094"/>
                  <a:gd name="T59" fmla="*/ 40 h 1537"/>
                  <a:gd name="T60" fmla="*/ 17 w 1094"/>
                  <a:gd name="T61" fmla="*/ 41 h 1537"/>
                  <a:gd name="T62" fmla="*/ 19 w 1094"/>
                  <a:gd name="T63" fmla="*/ 39 h 1537"/>
                  <a:gd name="T64" fmla="*/ 17 w 1094"/>
                  <a:gd name="T65" fmla="*/ 32 h 1537"/>
                  <a:gd name="T66" fmla="*/ 12 w 1094"/>
                  <a:gd name="T67" fmla="*/ 27 h 1537"/>
                  <a:gd name="T68" fmla="*/ 14 w 1094"/>
                  <a:gd name="T69" fmla="*/ 26 h 1537"/>
                  <a:gd name="T70" fmla="*/ 10 w 1094"/>
                  <a:gd name="T71" fmla="*/ 27 h 1537"/>
                  <a:gd name="T72" fmla="*/ 9 w 1094"/>
                  <a:gd name="T73" fmla="*/ 25 h 1537"/>
                  <a:gd name="T74" fmla="*/ 11 w 1094"/>
                  <a:gd name="T75" fmla="*/ 24 h 1537"/>
                  <a:gd name="T76" fmla="*/ 5 w 1094"/>
                  <a:gd name="T77" fmla="*/ 24 h 1537"/>
                  <a:gd name="T78" fmla="*/ 9 w 1094"/>
                  <a:gd name="T79" fmla="*/ 22 h 1537"/>
                  <a:gd name="T80" fmla="*/ 5 w 1094"/>
                  <a:gd name="T81" fmla="*/ 21 h 1537"/>
                  <a:gd name="T82" fmla="*/ 9 w 1094"/>
                  <a:gd name="T83" fmla="*/ 20 h 1537"/>
                  <a:gd name="T84" fmla="*/ 7 w 1094"/>
                  <a:gd name="T85" fmla="*/ 17 h 1537"/>
                  <a:gd name="T86" fmla="*/ 1 w 1094"/>
                  <a:gd name="T87" fmla="*/ 18 h 1537"/>
                  <a:gd name="T88" fmla="*/ 0 w 1094"/>
                  <a:gd name="T89" fmla="*/ 17 h 1537"/>
                  <a:gd name="T90" fmla="*/ 6 w 1094"/>
                  <a:gd name="T91" fmla="*/ 13 h 1537"/>
                  <a:gd name="T92" fmla="*/ 9 w 1094"/>
                  <a:gd name="T93" fmla="*/ 11 h 1537"/>
                  <a:gd name="T94" fmla="*/ 11 w 1094"/>
                  <a:gd name="T95" fmla="*/ 10 h 15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94"/>
                  <a:gd name="T145" fmla="*/ 0 h 1537"/>
                  <a:gd name="T146" fmla="*/ 1094 w 1094"/>
                  <a:gd name="T147" fmla="*/ 1537 h 15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94" h="1537">
                    <a:moveTo>
                      <a:pt x="363" y="344"/>
                    </a:moveTo>
                    <a:lnTo>
                      <a:pt x="300" y="428"/>
                    </a:lnTo>
                    <a:lnTo>
                      <a:pt x="378" y="374"/>
                    </a:lnTo>
                    <a:lnTo>
                      <a:pt x="441" y="365"/>
                    </a:lnTo>
                    <a:lnTo>
                      <a:pt x="408" y="447"/>
                    </a:lnTo>
                    <a:lnTo>
                      <a:pt x="389" y="525"/>
                    </a:lnTo>
                    <a:lnTo>
                      <a:pt x="402" y="535"/>
                    </a:lnTo>
                    <a:lnTo>
                      <a:pt x="449" y="514"/>
                    </a:lnTo>
                    <a:lnTo>
                      <a:pt x="491" y="543"/>
                    </a:lnTo>
                    <a:lnTo>
                      <a:pt x="515" y="598"/>
                    </a:lnTo>
                    <a:lnTo>
                      <a:pt x="554" y="462"/>
                    </a:lnTo>
                    <a:lnTo>
                      <a:pt x="645" y="251"/>
                    </a:lnTo>
                    <a:lnTo>
                      <a:pt x="708" y="208"/>
                    </a:lnTo>
                    <a:lnTo>
                      <a:pt x="676" y="311"/>
                    </a:lnTo>
                    <a:lnTo>
                      <a:pt x="689" y="378"/>
                    </a:lnTo>
                    <a:lnTo>
                      <a:pt x="719" y="404"/>
                    </a:lnTo>
                    <a:lnTo>
                      <a:pt x="694" y="310"/>
                    </a:lnTo>
                    <a:lnTo>
                      <a:pt x="732" y="214"/>
                    </a:lnTo>
                    <a:lnTo>
                      <a:pt x="745" y="310"/>
                    </a:lnTo>
                    <a:lnTo>
                      <a:pt x="796" y="417"/>
                    </a:lnTo>
                    <a:lnTo>
                      <a:pt x="788" y="491"/>
                    </a:lnTo>
                    <a:lnTo>
                      <a:pt x="828" y="402"/>
                    </a:lnTo>
                    <a:lnTo>
                      <a:pt x="752" y="227"/>
                    </a:lnTo>
                    <a:lnTo>
                      <a:pt x="794" y="258"/>
                    </a:lnTo>
                    <a:lnTo>
                      <a:pt x="754" y="128"/>
                    </a:lnTo>
                    <a:lnTo>
                      <a:pt x="846" y="279"/>
                    </a:lnTo>
                    <a:lnTo>
                      <a:pt x="916" y="358"/>
                    </a:lnTo>
                    <a:lnTo>
                      <a:pt x="958" y="323"/>
                    </a:lnTo>
                    <a:lnTo>
                      <a:pt x="909" y="237"/>
                    </a:lnTo>
                    <a:lnTo>
                      <a:pt x="979" y="248"/>
                    </a:lnTo>
                    <a:lnTo>
                      <a:pt x="977" y="153"/>
                    </a:lnTo>
                    <a:lnTo>
                      <a:pt x="894" y="138"/>
                    </a:lnTo>
                    <a:lnTo>
                      <a:pt x="935" y="119"/>
                    </a:lnTo>
                    <a:lnTo>
                      <a:pt x="852" y="107"/>
                    </a:lnTo>
                    <a:lnTo>
                      <a:pt x="810" y="76"/>
                    </a:lnTo>
                    <a:lnTo>
                      <a:pt x="967" y="65"/>
                    </a:lnTo>
                    <a:lnTo>
                      <a:pt x="870" y="39"/>
                    </a:lnTo>
                    <a:lnTo>
                      <a:pt x="998" y="31"/>
                    </a:lnTo>
                    <a:lnTo>
                      <a:pt x="1079" y="0"/>
                    </a:lnTo>
                    <a:lnTo>
                      <a:pt x="1094" y="31"/>
                    </a:lnTo>
                    <a:lnTo>
                      <a:pt x="1047" y="258"/>
                    </a:lnTo>
                    <a:lnTo>
                      <a:pt x="935" y="460"/>
                    </a:lnTo>
                    <a:lnTo>
                      <a:pt x="745" y="627"/>
                    </a:lnTo>
                    <a:lnTo>
                      <a:pt x="598" y="687"/>
                    </a:lnTo>
                    <a:lnTo>
                      <a:pt x="567" y="739"/>
                    </a:lnTo>
                    <a:lnTo>
                      <a:pt x="549" y="783"/>
                    </a:lnTo>
                    <a:lnTo>
                      <a:pt x="598" y="896"/>
                    </a:lnTo>
                    <a:lnTo>
                      <a:pt x="630" y="1024"/>
                    </a:lnTo>
                    <a:lnTo>
                      <a:pt x="668" y="1087"/>
                    </a:lnTo>
                    <a:lnTo>
                      <a:pt x="711" y="1162"/>
                    </a:lnTo>
                    <a:lnTo>
                      <a:pt x="750" y="1254"/>
                    </a:lnTo>
                    <a:lnTo>
                      <a:pt x="768" y="1345"/>
                    </a:lnTo>
                    <a:lnTo>
                      <a:pt x="758" y="1395"/>
                    </a:lnTo>
                    <a:lnTo>
                      <a:pt x="771" y="1484"/>
                    </a:lnTo>
                    <a:lnTo>
                      <a:pt x="762" y="1537"/>
                    </a:lnTo>
                    <a:lnTo>
                      <a:pt x="674" y="1521"/>
                    </a:lnTo>
                    <a:lnTo>
                      <a:pt x="566" y="1456"/>
                    </a:lnTo>
                    <a:lnTo>
                      <a:pt x="329" y="1327"/>
                    </a:lnTo>
                    <a:lnTo>
                      <a:pt x="104" y="1260"/>
                    </a:lnTo>
                    <a:lnTo>
                      <a:pt x="348" y="1291"/>
                    </a:lnTo>
                    <a:lnTo>
                      <a:pt x="499" y="1320"/>
                    </a:lnTo>
                    <a:lnTo>
                      <a:pt x="561" y="1317"/>
                    </a:lnTo>
                    <a:lnTo>
                      <a:pt x="606" y="1299"/>
                    </a:lnTo>
                    <a:lnTo>
                      <a:pt x="611" y="1257"/>
                    </a:lnTo>
                    <a:lnTo>
                      <a:pt x="600" y="1149"/>
                    </a:lnTo>
                    <a:lnTo>
                      <a:pt x="566" y="1042"/>
                    </a:lnTo>
                    <a:lnTo>
                      <a:pt x="522" y="964"/>
                    </a:lnTo>
                    <a:lnTo>
                      <a:pt x="399" y="868"/>
                    </a:lnTo>
                    <a:lnTo>
                      <a:pt x="496" y="888"/>
                    </a:lnTo>
                    <a:lnTo>
                      <a:pt x="454" y="851"/>
                    </a:lnTo>
                    <a:lnTo>
                      <a:pt x="399" y="839"/>
                    </a:lnTo>
                    <a:lnTo>
                      <a:pt x="327" y="864"/>
                    </a:lnTo>
                    <a:lnTo>
                      <a:pt x="196" y="844"/>
                    </a:lnTo>
                    <a:lnTo>
                      <a:pt x="301" y="820"/>
                    </a:lnTo>
                    <a:lnTo>
                      <a:pt x="253" y="807"/>
                    </a:lnTo>
                    <a:lnTo>
                      <a:pt x="353" y="784"/>
                    </a:lnTo>
                    <a:lnTo>
                      <a:pt x="303" y="776"/>
                    </a:lnTo>
                    <a:lnTo>
                      <a:pt x="162" y="776"/>
                    </a:lnTo>
                    <a:lnTo>
                      <a:pt x="271" y="726"/>
                    </a:lnTo>
                    <a:lnTo>
                      <a:pt x="306" y="718"/>
                    </a:lnTo>
                    <a:lnTo>
                      <a:pt x="295" y="698"/>
                    </a:lnTo>
                    <a:lnTo>
                      <a:pt x="169" y="702"/>
                    </a:lnTo>
                    <a:lnTo>
                      <a:pt x="232" y="664"/>
                    </a:lnTo>
                    <a:lnTo>
                      <a:pt x="314" y="661"/>
                    </a:lnTo>
                    <a:lnTo>
                      <a:pt x="269" y="621"/>
                    </a:lnTo>
                    <a:lnTo>
                      <a:pt x="240" y="557"/>
                    </a:lnTo>
                    <a:lnTo>
                      <a:pt x="224" y="514"/>
                    </a:lnTo>
                    <a:lnTo>
                      <a:pt x="34" y="591"/>
                    </a:lnTo>
                    <a:lnTo>
                      <a:pt x="94" y="549"/>
                    </a:lnTo>
                    <a:lnTo>
                      <a:pt x="0" y="575"/>
                    </a:lnTo>
                    <a:lnTo>
                      <a:pt x="133" y="472"/>
                    </a:lnTo>
                    <a:lnTo>
                      <a:pt x="209" y="421"/>
                    </a:lnTo>
                    <a:lnTo>
                      <a:pt x="180" y="421"/>
                    </a:lnTo>
                    <a:lnTo>
                      <a:pt x="263" y="366"/>
                    </a:lnTo>
                    <a:lnTo>
                      <a:pt x="395" y="315"/>
                    </a:lnTo>
                    <a:lnTo>
                      <a:pt x="363" y="34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5" name="Freeform 105">
                <a:extLst>
                  <a:ext uri="{FF2B5EF4-FFF2-40B4-BE49-F238E27FC236}">
                    <a16:creationId xmlns:a16="http://schemas.microsoft.com/office/drawing/2014/main" id="{0CEF33AF-78E3-465B-B052-0C78420F508B}"/>
                  </a:ext>
                </a:extLst>
              </p:cNvPr>
              <p:cNvSpPr>
                <a:spLocks/>
              </p:cNvSpPr>
              <p:nvPr/>
            </p:nvSpPr>
            <p:spPr bwMode="auto">
              <a:xfrm>
                <a:off x="4804" y="3019"/>
                <a:ext cx="298" cy="306"/>
              </a:xfrm>
              <a:custGeom>
                <a:avLst/>
                <a:gdLst>
                  <a:gd name="T0" fmla="*/ 4 w 594"/>
                  <a:gd name="T1" fmla="*/ 15 h 612"/>
                  <a:gd name="T2" fmla="*/ 0 w 594"/>
                  <a:gd name="T3" fmla="*/ 13 h 612"/>
                  <a:gd name="T4" fmla="*/ 3 w 594"/>
                  <a:gd name="T5" fmla="*/ 13 h 612"/>
                  <a:gd name="T6" fmla="*/ 1 w 594"/>
                  <a:gd name="T7" fmla="*/ 9 h 612"/>
                  <a:gd name="T8" fmla="*/ 3 w 594"/>
                  <a:gd name="T9" fmla="*/ 10 h 612"/>
                  <a:gd name="T10" fmla="*/ 2 w 594"/>
                  <a:gd name="T11" fmla="*/ 7 h 612"/>
                  <a:gd name="T12" fmla="*/ 3 w 594"/>
                  <a:gd name="T13" fmla="*/ 6 h 612"/>
                  <a:gd name="T14" fmla="*/ 4 w 594"/>
                  <a:gd name="T15" fmla="*/ 6 h 612"/>
                  <a:gd name="T16" fmla="*/ 3 w 594"/>
                  <a:gd name="T17" fmla="*/ 5 h 612"/>
                  <a:gd name="T18" fmla="*/ 4 w 594"/>
                  <a:gd name="T19" fmla="*/ 5 h 612"/>
                  <a:gd name="T20" fmla="*/ 5 w 594"/>
                  <a:gd name="T21" fmla="*/ 3 h 612"/>
                  <a:gd name="T22" fmla="*/ 11 w 594"/>
                  <a:gd name="T23" fmla="*/ 0 h 612"/>
                  <a:gd name="T24" fmla="*/ 7 w 594"/>
                  <a:gd name="T25" fmla="*/ 5 h 612"/>
                  <a:gd name="T26" fmla="*/ 8 w 594"/>
                  <a:gd name="T27" fmla="*/ 5 h 612"/>
                  <a:gd name="T28" fmla="*/ 6 w 594"/>
                  <a:gd name="T29" fmla="*/ 6 h 612"/>
                  <a:gd name="T30" fmla="*/ 7 w 594"/>
                  <a:gd name="T31" fmla="*/ 6 h 612"/>
                  <a:gd name="T32" fmla="*/ 4 w 594"/>
                  <a:gd name="T33" fmla="*/ 9 h 612"/>
                  <a:gd name="T34" fmla="*/ 4 w 594"/>
                  <a:gd name="T35" fmla="*/ 9 h 612"/>
                  <a:gd name="T36" fmla="*/ 5 w 594"/>
                  <a:gd name="T37" fmla="*/ 12 h 612"/>
                  <a:gd name="T38" fmla="*/ 5 w 594"/>
                  <a:gd name="T39" fmla="*/ 10 h 612"/>
                  <a:gd name="T40" fmla="*/ 7 w 594"/>
                  <a:gd name="T41" fmla="*/ 10 h 612"/>
                  <a:gd name="T42" fmla="*/ 10 w 594"/>
                  <a:gd name="T43" fmla="*/ 5 h 612"/>
                  <a:gd name="T44" fmla="*/ 12 w 594"/>
                  <a:gd name="T45" fmla="*/ 3 h 612"/>
                  <a:gd name="T46" fmla="*/ 10 w 594"/>
                  <a:gd name="T47" fmla="*/ 7 h 612"/>
                  <a:gd name="T48" fmla="*/ 8 w 594"/>
                  <a:gd name="T49" fmla="*/ 10 h 612"/>
                  <a:gd name="T50" fmla="*/ 7 w 594"/>
                  <a:gd name="T51" fmla="*/ 12 h 612"/>
                  <a:gd name="T52" fmla="*/ 7 w 594"/>
                  <a:gd name="T53" fmla="*/ 14 h 612"/>
                  <a:gd name="T54" fmla="*/ 11 w 594"/>
                  <a:gd name="T55" fmla="*/ 9 h 612"/>
                  <a:gd name="T56" fmla="*/ 10 w 594"/>
                  <a:gd name="T57" fmla="*/ 12 h 612"/>
                  <a:gd name="T58" fmla="*/ 8 w 594"/>
                  <a:gd name="T59" fmla="*/ 15 h 612"/>
                  <a:gd name="T60" fmla="*/ 10 w 594"/>
                  <a:gd name="T61" fmla="*/ 13 h 612"/>
                  <a:gd name="T62" fmla="*/ 11 w 594"/>
                  <a:gd name="T63" fmla="*/ 11 h 612"/>
                  <a:gd name="T64" fmla="*/ 15 w 594"/>
                  <a:gd name="T65" fmla="*/ 10 h 612"/>
                  <a:gd name="T66" fmla="*/ 13 w 594"/>
                  <a:gd name="T67" fmla="*/ 12 h 612"/>
                  <a:gd name="T68" fmla="*/ 13 w 594"/>
                  <a:gd name="T69" fmla="*/ 14 h 612"/>
                  <a:gd name="T70" fmla="*/ 15 w 594"/>
                  <a:gd name="T71" fmla="*/ 17 h 612"/>
                  <a:gd name="T72" fmla="*/ 19 w 594"/>
                  <a:gd name="T73" fmla="*/ 19 h 612"/>
                  <a:gd name="T74" fmla="*/ 12 w 594"/>
                  <a:gd name="T75" fmla="*/ 18 h 612"/>
                  <a:gd name="T76" fmla="*/ 4 w 594"/>
                  <a:gd name="T77" fmla="*/ 15 h 612"/>
                  <a:gd name="T78" fmla="*/ 4 w 594"/>
                  <a:gd name="T79" fmla="*/ 15 h 6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4"/>
                  <a:gd name="T121" fmla="*/ 0 h 612"/>
                  <a:gd name="T122" fmla="*/ 594 w 594"/>
                  <a:gd name="T123" fmla="*/ 612 h 6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4" h="612">
                    <a:moveTo>
                      <a:pt x="107" y="497"/>
                    </a:moveTo>
                    <a:lnTo>
                      <a:pt x="0" y="439"/>
                    </a:lnTo>
                    <a:lnTo>
                      <a:pt x="65" y="440"/>
                    </a:lnTo>
                    <a:lnTo>
                      <a:pt x="13" y="280"/>
                    </a:lnTo>
                    <a:lnTo>
                      <a:pt x="79" y="337"/>
                    </a:lnTo>
                    <a:lnTo>
                      <a:pt x="35" y="244"/>
                    </a:lnTo>
                    <a:lnTo>
                      <a:pt x="71" y="194"/>
                    </a:lnTo>
                    <a:lnTo>
                      <a:pt x="121" y="207"/>
                    </a:lnTo>
                    <a:lnTo>
                      <a:pt x="95" y="163"/>
                    </a:lnTo>
                    <a:lnTo>
                      <a:pt x="121" y="160"/>
                    </a:lnTo>
                    <a:lnTo>
                      <a:pt x="136" y="105"/>
                    </a:lnTo>
                    <a:lnTo>
                      <a:pt x="348" y="0"/>
                    </a:lnTo>
                    <a:lnTo>
                      <a:pt x="193" y="163"/>
                    </a:lnTo>
                    <a:lnTo>
                      <a:pt x="249" y="173"/>
                    </a:lnTo>
                    <a:lnTo>
                      <a:pt x="191" y="200"/>
                    </a:lnTo>
                    <a:lnTo>
                      <a:pt x="217" y="209"/>
                    </a:lnTo>
                    <a:lnTo>
                      <a:pt x="126" y="257"/>
                    </a:lnTo>
                    <a:lnTo>
                      <a:pt x="103" y="257"/>
                    </a:lnTo>
                    <a:lnTo>
                      <a:pt x="129" y="396"/>
                    </a:lnTo>
                    <a:lnTo>
                      <a:pt x="154" y="338"/>
                    </a:lnTo>
                    <a:lnTo>
                      <a:pt x="209" y="299"/>
                    </a:lnTo>
                    <a:lnTo>
                      <a:pt x="300" y="162"/>
                    </a:lnTo>
                    <a:lnTo>
                      <a:pt x="372" y="118"/>
                    </a:lnTo>
                    <a:lnTo>
                      <a:pt x="291" y="225"/>
                    </a:lnTo>
                    <a:lnTo>
                      <a:pt x="236" y="351"/>
                    </a:lnTo>
                    <a:lnTo>
                      <a:pt x="204" y="403"/>
                    </a:lnTo>
                    <a:lnTo>
                      <a:pt x="199" y="453"/>
                    </a:lnTo>
                    <a:lnTo>
                      <a:pt x="343" y="275"/>
                    </a:lnTo>
                    <a:lnTo>
                      <a:pt x="291" y="414"/>
                    </a:lnTo>
                    <a:lnTo>
                      <a:pt x="235" y="486"/>
                    </a:lnTo>
                    <a:lnTo>
                      <a:pt x="291" y="445"/>
                    </a:lnTo>
                    <a:lnTo>
                      <a:pt x="345" y="362"/>
                    </a:lnTo>
                    <a:lnTo>
                      <a:pt x="475" y="309"/>
                    </a:lnTo>
                    <a:lnTo>
                      <a:pt x="405" y="414"/>
                    </a:lnTo>
                    <a:lnTo>
                      <a:pt x="387" y="477"/>
                    </a:lnTo>
                    <a:lnTo>
                      <a:pt x="463" y="529"/>
                    </a:lnTo>
                    <a:lnTo>
                      <a:pt x="594" y="612"/>
                    </a:lnTo>
                    <a:lnTo>
                      <a:pt x="364" y="557"/>
                    </a:lnTo>
                    <a:lnTo>
                      <a:pt x="107" y="49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6" name="Freeform 106">
                <a:extLst>
                  <a:ext uri="{FF2B5EF4-FFF2-40B4-BE49-F238E27FC236}">
                    <a16:creationId xmlns:a16="http://schemas.microsoft.com/office/drawing/2014/main" id="{9E2CF422-4045-488F-8EB5-CE07C56DD7F3}"/>
                  </a:ext>
                </a:extLst>
              </p:cNvPr>
              <p:cNvSpPr>
                <a:spLocks/>
              </p:cNvSpPr>
              <p:nvPr/>
            </p:nvSpPr>
            <p:spPr bwMode="auto">
              <a:xfrm>
                <a:off x="4942" y="3085"/>
                <a:ext cx="241" cy="212"/>
              </a:xfrm>
              <a:custGeom>
                <a:avLst/>
                <a:gdLst>
                  <a:gd name="T0" fmla="*/ 13 w 482"/>
                  <a:gd name="T1" fmla="*/ 13 h 425"/>
                  <a:gd name="T2" fmla="*/ 15 w 482"/>
                  <a:gd name="T3" fmla="*/ 12 h 425"/>
                  <a:gd name="T4" fmla="*/ 15 w 482"/>
                  <a:gd name="T5" fmla="*/ 8 h 425"/>
                  <a:gd name="T6" fmla="*/ 14 w 482"/>
                  <a:gd name="T7" fmla="*/ 4 h 425"/>
                  <a:gd name="T8" fmla="*/ 11 w 482"/>
                  <a:gd name="T9" fmla="*/ 2 h 425"/>
                  <a:gd name="T10" fmla="*/ 5 w 482"/>
                  <a:gd name="T11" fmla="*/ 1 h 425"/>
                  <a:gd name="T12" fmla="*/ 11 w 482"/>
                  <a:gd name="T13" fmla="*/ 0 h 425"/>
                  <a:gd name="T14" fmla="*/ 4 w 482"/>
                  <a:gd name="T15" fmla="*/ 0 h 425"/>
                  <a:gd name="T16" fmla="*/ 3 w 482"/>
                  <a:gd name="T17" fmla="*/ 1 h 425"/>
                  <a:gd name="T18" fmla="*/ 0 w 482"/>
                  <a:gd name="T19" fmla="*/ 5 h 425"/>
                  <a:gd name="T20" fmla="*/ 3 w 482"/>
                  <a:gd name="T21" fmla="*/ 3 h 425"/>
                  <a:gd name="T22" fmla="*/ 3 w 482"/>
                  <a:gd name="T23" fmla="*/ 6 h 425"/>
                  <a:gd name="T24" fmla="*/ 6 w 482"/>
                  <a:gd name="T25" fmla="*/ 4 h 425"/>
                  <a:gd name="T26" fmla="*/ 8 w 482"/>
                  <a:gd name="T27" fmla="*/ 4 h 425"/>
                  <a:gd name="T28" fmla="*/ 7 w 482"/>
                  <a:gd name="T29" fmla="*/ 7 h 425"/>
                  <a:gd name="T30" fmla="*/ 6 w 482"/>
                  <a:gd name="T31" fmla="*/ 9 h 425"/>
                  <a:gd name="T32" fmla="*/ 8 w 482"/>
                  <a:gd name="T33" fmla="*/ 12 h 425"/>
                  <a:gd name="T34" fmla="*/ 13 w 482"/>
                  <a:gd name="T35" fmla="*/ 13 h 425"/>
                  <a:gd name="T36" fmla="*/ 13 w 482"/>
                  <a:gd name="T37" fmla="*/ 13 h 4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2"/>
                  <a:gd name="T58" fmla="*/ 0 h 425"/>
                  <a:gd name="T59" fmla="*/ 482 w 482"/>
                  <a:gd name="T60" fmla="*/ 425 h 4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2" h="425">
                    <a:moveTo>
                      <a:pt x="415" y="425"/>
                    </a:moveTo>
                    <a:lnTo>
                      <a:pt x="475" y="384"/>
                    </a:lnTo>
                    <a:lnTo>
                      <a:pt x="482" y="271"/>
                    </a:lnTo>
                    <a:lnTo>
                      <a:pt x="443" y="149"/>
                    </a:lnTo>
                    <a:lnTo>
                      <a:pt x="349" y="75"/>
                    </a:lnTo>
                    <a:lnTo>
                      <a:pt x="157" y="51"/>
                    </a:lnTo>
                    <a:lnTo>
                      <a:pt x="328" y="28"/>
                    </a:lnTo>
                    <a:lnTo>
                      <a:pt x="114" y="0"/>
                    </a:lnTo>
                    <a:lnTo>
                      <a:pt x="73" y="54"/>
                    </a:lnTo>
                    <a:lnTo>
                      <a:pt x="0" y="183"/>
                    </a:lnTo>
                    <a:lnTo>
                      <a:pt x="94" y="104"/>
                    </a:lnTo>
                    <a:lnTo>
                      <a:pt x="73" y="196"/>
                    </a:lnTo>
                    <a:lnTo>
                      <a:pt x="175" y="156"/>
                    </a:lnTo>
                    <a:lnTo>
                      <a:pt x="243" y="156"/>
                    </a:lnTo>
                    <a:lnTo>
                      <a:pt x="206" y="232"/>
                    </a:lnTo>
                    <a:lnTo>
                      <a:pt x="178" y="307"/>
                    </a:lnTo>
                    <a:lnTo>
                      <a:pt x="253" y="391"/>
                    </a:lnTo>
                    <a:lnTo>
                      <a:pt x="415" y="42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7" name="Freeform 107">
                <a:extLst>
                  <a:ext uri="{FF2B5EF4-FFF2-40B4-BE49-F238E27FC236}">
                    <a16:creationId xmlns:a16="http://schemas.microsoft.com/office/drawing/2014/main" id="{02727E37-BB4E-4435-B86D-ED319AB17BCF}"/>
                  </a:ext>
                </a:extLst>
              </p:cNvPr>
              <p:cNvSpPr>
                <a:spLocks/>
              </p:cNvSpPr>
              <p:nvPr/>
            </p:nvSpPr>
            <p:spPr bwMode="auto">
              <a:xfrm>
                <a:off x="4907" y="2993"/>
                <a:ext cx="141" cy="103"/>
              </a:xfrm>
              <a:custGeom>
                <a:avLst/>
                <a:gdLst>
                  <a:gd name="T0" fmla="*/ 7 w 282"/>
                  <a:gd name="T1" fmla="*/ 6 h 205"/>
                  <a:gd name="T2" fmla="*/ 4 w 282"/>
                  <a:gd name="T3" fmla="*/ 6 h 205"/>
                  <a:gd name="T4" fmla="*/ 0 w 282"/>
                  <a:gd name="T5" fmla="*/ 7 h 205"/>
                  <a:gd name="T6" fmla="*/ 4 w 282"/>
                  <a:gd name="T7" fmla="*/ 2 h 205"/>
                  <a:gd name="T8" fmla="*/ 2 w 282"/>
                  <a:gd name="T9" fmla="*/ 3 h 205"/>
                  <a:gd name="T10" fmla="*/ 5 w 282"/>
                  <a:gd name="T11" fmla="*/ 1 h 205"/>
                  <a:gd name="T12" fmla="*/ 6 w 282"/>
                  <a:gd name="T13" fmla="*/ 0 h 205"/>
                  <a:gd name="T14" fmla="*/ 5 w 282"/>
                  <a:gd name="T15" fmla="*/ 2 h 205"/>
                  <a:gd name="T16" fmla="*/ 9 w 282"/>
                  <a:gd name="T17" fmla="*/ 2 h 205"/>
                  <a:gd name="T18" fmla="*/ 3 w 282"/>
                  <a:gd name="T19" fmla="*/ 4 h 205"/>
                  <a:gd name="T20" fmla="*/ 6 w 282"/>
                  <a:gd name="T21" fmla="*/ 4 h 205"/>
                  <a:gd name="T22" fmla="*/ 9 w 282"/>
                  <a:gd name="T23" fmla="*/ 4 h 205"/>
                  <a:gd name="T24" fmla="*/ 6 w 282"/>
                  <a:gd name="T25" fmla="*/ 5 h 205"/>
                  <a:gd name="T26" fmla="*/ 9 w 282"/>
                  <a:gd name="T27" fmla="*/ 5 h 205"/>
                  <a:gd name="T28" fmla="*/ 7 w 282"/>
                  <a:gd name="T29" fmla="*/ 6 h 205"/>
                  <a:gd name="T30" fmla="*/ 7 w 282"/>
                  <a:gd name="T31" fmla="*/ 6 h 20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2"/>
                  <a:gd name="T49" fmla="*/ 0 h 205"/>
                  <a:gd name="T50" fmla="*/ 282 w 282"/>
                  <a:gd name="T51" fmla="*/ 205 h 20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2" h="205">
                    <a:moveTo>
                      <a:pt x="236" y="162"/>
                    </a:moveTo>
                    <a:lnTo>
                      <a:pt x="152" y="162"/>
                    </a:lnTo>
                    <a:lnTo>
                      <a:pt x="0" y="205"/>
                    </a:lnTo>
                    <a:lnTo>
                      <a:pt x="157" y="40"/>
                    </a:lnTo>
                    <a:lnTo>
                      <a:pt x="89" y="65"/>
                    </a:lnTo>
                    <a:lnTo>
                      <a:pt x="163" y="6"/>
                    </a:lnTo>
                    <a:lnTo>
                      <a:pt x="220" y="0"/>
                    </a:lnTo>
                    <a:lnTo>
                      <a:pt x="170" y="47"/>
                    </a:lnTo>
                    <a:lnTo>
                      <a:pt x="282" y="52"/>
                    </a:lnTo>
                    <a:lnTo>
                      <a:pt x="126" y="128"/>
                    </a:lnTo>
                    <a:lnTo>
                      <a:pt x="209" y="121"/>
                    </a:lnTo>
                    <a:lnTo>
                      <a:pt x="278" y="124"/>
                    </a:lnTo>
                    <a:lnTo>
                      <a:pt x="209" y="139"/>
                    </a:lnTo>
                    <a:lnTo>
                      <a:pt x="278" y="159"/>
                    </a:lnTo>
                    <a:lnTo>
                      <a:pt x="236" y="16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8" name="Freeform 108">
                <a:extLst>
                  <a:ext uri="{FF2B5EF4-FFF2-40B4-BE49-F238E27FC236}">
                    <a16:creationId xmlns:a16="http://schemas.microsoft.com/office/drawing/2014/main" id="{1002FA5F-754B-481A-889C-3798DF93B79E}"/>
                  </a:ext>
                </a:extLst>
              </p:cNvPr>
              <p:cNvSpPr>
                <a:spLocks/>
              </p:cNvSpPr>
              <p:nvPr/>
            </p:nvSpPr>
            <p:spPr bwMode="auto">
              <a:xfrm>
                <a:off x="4868" y="2946"/>
                <a:ext cx="72" cy="116"/>
              </a:xfrm>
              <a:custGeom>
                <a:avLst/>
                <a:gdLst>
                  <a:gd name="T0" fmla="*/ 3 w 144"/>
                  <a:gd name="T1" fmla="*/ 4 h 231"/>
                  <a:gd name="T2" fmla="*/ 0 w 144"/>
                  <a:gd name="T3" fmla="*/ 8 h 231"/>
                  <a:gd name="T4" fmla="*/ 1 w 144"/>
                  <a:gd name="T5" fmla="*/ 5 h 231"/>
                  <a:gd name="T6" fmla="*/ 3 w 144"/>
                  <a:gd name="T7" fmla="*/ 1 h 231"/>
                  <a:gd name="T8" fmla="*/ 5 w 144"/>
                  <a:gd name="T9" fmla="*/ 0 h 231"/>
                  <a:gd name="T10" fmla="*/ 3 w 144"/>
                  <a:gd name="T11" fmla="*/ 2 h 231"/>
                  <a:gd name="T12" fmla="*/ 5 w 144"/>
                  <a:gd name="T13" fmla="*/ 1 h 231"/>
                  <a:gd name="T14" fmla="*/ 1 w 144"/>
                  <a:gd name="T15" fmla="*/ 4 h 231"/>
                  <a:gd name="T16" fmla="*/ 3 w 144"/>
                  <a:gd name="T17" fmla="*/ 4 h 231"/>
                  <a:gd name="T18" fmla="*/ 3 w 144"/>
                  <a:gd name="T19" fmla="*/ 4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231"/>
                  <a:gd name="T32" fmla="*/ 144 w 144"/>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231">
                    <a:moveTo>
                      <a:pt x="121" y="99"/>
                    </a:moveTo>
                    <a:lnTo>
                      <a:pt x="0" y="231"/>
                    </a:lnTo>
                    <a:lnTo>
                      <a:pt x="1" y="133"/>
                    </a:lnTo>
                    <a:lnTo>
                      <a:pt x="110" y="6"/>
                    </a:lnTo>
                    <a:lnTo>
                      <a:pt x="144" y="0"/>
                    </a:lnTo>
                    <a:lnTo>
                      <a:pt x="100" y="35"/>
                    </a:lnTo>
                    <a:lnTo>
                      <a:pt x="141" y="29"/>
                    </a:lnTo>
                    <a:lnTo>
                      <a:pt x="32" y="112"/>
                    </a:lnTo>
                    <a:lnTo>
                      <a:pt x="121" y="9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39" name="Freeform 109">
                <a:extLst>
                  <a:ext uri="{FF2B5EF4-FFF2-40B4-BE49-F238E27FC236}">
                    <a16:creationId xmlns:a16="http://schemas.microsoft.com/office/drawing/2014/main" id="{EB918012-6166-4C80-BDC0-56B6FDC874BA}"/>
                  </a:ext>
                </a:extLst>
              </p:cNvPr>
              <p:cNvSpPr>
                <a:spLocks/>
              </p:cNvSpPr>
              <p:nvPr/>
            </p:nvSpPr>
            <p:spPr bwMode="auto">
              <a:xfrm>
                <a:off x="4863" y="3097"/>
                <a:ext cx="90" cy="100"/>
              </a:xfrm>
              <a:custGeom>
                <a:avLst/>
                <a:gdLst>
                  <a:gd name="T0" fmla="*/ 0 w 182"/>
                  <a:gd name="T1" fmla="*/ 3 h 201"/>
                  <a:gd name="T2" fmla="*/ 0 w 182"/>
                  <a:gd name="T3" fmla="*/ 6 h 201"/>
                  <a:gd name="T4" fmla="*/ 1 w 182"/>
                  <a:gd name="T5" fmla="*/ 4 h 201"/>
                  <a:gd name="T6" fmla="*/ 2 w 182"/>
                  <a:gd name="T7" fmla="*/ 4 h 201"/>
                  <a:gd name="T8" fmla="*/ 5 w 182"/>
                  <a:gd name="T9" fmla="*/ 0 h 201"/>
                  <a:gd name="T10" fmla="*/ 3 w 182"/>
                  <a:gd name="T11" fmla="*/ 1 h 201"/>
                  <a:gd name="T12" fmla="*/ 3 w 182"/>
                  <a:gd name="T13" fmla="*/ 1 h 201"/>
                  <a:gd name="T14" fmla="*/ 1 w 182"/>
                  <a:gd name="T15" fmla="*/ 3 h 201"/>
                  <a:gd name="T16" fmla="*/ 0 w 182"/>
                  <a:gd name="T17" fmla="*/ 3 h 201"/>
                  <a:gd name="T18" fmla="*/ 0 w 182"/>
                  <a:gd name="T19" fmla="*/ 3 h 2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201"/>
                  <a:gd name="T32" fmla="*/ 182 w 182"/>
                  <a:gd name="T33" fmla="*/ 201 h 2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201">
                    <a:moveTo>
                      <a:pt x="0" y="120"/>
                    </a:moveTo>
                    <a:lnTo>
                      <a:pt x="20" y="201"/>
                    </a:lnTo>
                    <a:lnTo>
                      <a:pt x="59" y="141"/>
                    </a:lnTo>
                    <a:lnTo>
                      <a:pt x="88" y="128"/>
                    </a:lnTo>
                    <a:lnTo>
                      <a:pt x="182" y="0"/>
                    </a:lnTo>
                    <a:lnTo>
                      <a:pt x="103" y="44"/>
                    </a:lnTo>
                    <a:lnTo>
                      <a:pt x="125" y="45"/>
                    </a:lnTo>
                    <a:lnTo>
                      <a:pt x="62" y="97"/>
                    </a:lnTo>
                    <a:lnTo>
                      <a:pt x="0" y="12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0" name="Freeform 110">
                <a:extLst>
                  <a:ext uri="{FF2B5EF4-FFF2-40B4-BE49-F238E27FC236}">
                    <a16:creationId xmlns:a16="http://schemas.microsoft.com/office/drawing/2014/main" id="{4B4C3CD6-C985-42C4-A9DF-D7BC6E1BC4B5}"/>
                  </a:ext>
                </a:extLst>
              </p:cNvPr>
              <p:cNvSpPr>
                <a:spLocks/>
              </p:cNvSpPr>
              <p:nvPr/>
            </p:nvSpPr>
            <p:spPr bwMode="auto">
              <a:xfrm>
                <a:off x="5077" y="2820"/>
                <a:ext cx="76" cy="103"/>
              </a:xfrm>
              <a:custGeom>
                <a:avLst/>
                <a:gdLst>
                  <a:gd name="T0" fmla="*/ 3 w 151"/>
                  <a:gd name="T1" fmla="*/ 0 h 207"/>
                  <a:gd name="T2" fmla="*/ 2 w 151"/>
                  <a:gd name="T3" fmla="*/ 0 h 207"/>
                  <a:gd name="T4" fmla="*/ 0 w 151"/>
                  <a:gd name="T5" fmla="*/ 2 h 207"/>
                  <a:gd name="T6" fmla="*/ 3 w 151"/>
                  <a:gd name="T7" fmla="*/ 1 h 207"/>
                  <a:gd name="T8" fmla="*/ 5 w 151"/>
                  <a:gd name="T9" fmla="*/ 1 h 207"/>
                  <a:gd name="T10" fmla="*/ 4 w 151"/>
                  <a:gd name="T11" fmla="*/ 2 h 207"/>
                  <a:gd name="T12" fmla="*/ 3 w 151"/>
                  <a:gd name="T13" fmla="*/ 6 h 207"/>
                  <a:gd name="T14" fmla="*/ 4 w 151"/>
                  <a:gd name="T15" fmla="*/ 5 h 207"/>
                  <a:gd name="T16" fmla="*/ 5 w 151"/>
                  <a:gd name="T17" fmla="*/ 6 h 207"/>
                  <a:gd name="T18" fmla="*/ 5 w 151"/>
                  <a:gd name="T19" fmla="*/ 3 h 207"/>
                  <a:gd name="T20" fmla="*/ 4 w 151"/>
                  <a:gd name="T21" fmla="*/ 4 h 207"/>
                  <a:gd name="T22" fmla="*/ 5 w 151"/>
                  <a:gd name="T23" fmla="*/ 1 h 207"/>
                  <a:gd name="T24" fmla="*/ 4 w 151"/>
                  <a:gd name="T25" fmla="*/ 0 h 207"/>
                  <a:gd name="T26" fmla="*/ 5 w 151"/>
                  <a:gd name="T27" fmla="*/ 0 h 207"/>
                  <a:gd name="T28" fmla="*/ 3 w 151"/>
                  <a:gd name="T29" fmla="*/ 0 h 207"/>
                  <a:gd name="T30" fmla="*/ 3 w 151"/>
                  <a:gd name="T31" fmla="*/ 0 h 2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1"/>
                  <a:gd name="T49" fmla="*/ 0 h 207"/>
                  <a:gd name="T50" fmla="*/ 151 w 151"/>
                  <a:gd name="T51" fmla="*/ 207 h 20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1" h="207">
                    <a:moveTo>
                      <a:pt x="78" y="11"/>
                    </a:moveTo>
                    <a:lnTo>
                      <a:pt x="55" y="26"/>
                    </a:lnTo>
                    <a:lnTo>
                      <a:pt x="0" y="88"/>
                    </a:lnTo>
                    <a:lnTo>
                      <a:pt x="78" y="37"/>
                    </a:lnTo>
                    <a:lnTo>
                      <a:pt x="133" y="50"/>
                    </a:lnTo>
                    <a:lnTo>
                      <a:pt x="112" y="89"/>
                    </a:lnTo>
                    <a:lnTo>
                      <a:pt x="76" y="201"/>
                    </a:lnTo>
                    <a:lnTo>
                      <a:pt x="102" y="183"/>
                    </a:lnTo>
                    <a:lnTo>
                      <a:pt x="146" y="207"/>
                    </a:lnTo>
                    <a:lnTo>
                      <a:pt x="144" y="122"/>
                    </a:lnTo>
                    <a:lnTo>
                      <a:pt x="115" y="156"/>
                    </a:lnTo>
                    <a:lnTo>
                      <a:pt x="151" y="37"/>
                    </a:lnTo>
                    <a:lnTo>
                      <a:pt x="108" y="21"/>
                    </a:lnTo>
                    <a:lnTo>
                      <a:pt x="138" y="0"/>
                    </a:lnTo>
                    <a:lnTo>
                      <a:pt x="78" y="1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1" name="Freeform 111">
                <a:extLst>
                  <a:ext uri="{FF2B5EF4-FFF2-40B4-BE49-F238E27FC236}">
                    <a16:creationId xmlns:a16="http://schemas.microsoft.com/office/drawing/2014/main" id="{8F5D1F0A-E017-4791-A152-68E68FE75701}"/>
                  </a:ext>
                </a:extLst>
              </p:cNvPr>
              <p:cNvSpPr>
                <a:spLocks/>
              </p:cNvSpPr>
              <p:nvPr/>
            </p:nvSpPr>
            <p:spPr bwMode="auto">
              <a:xfrm>
                <a:off x="5166" y="2799"/>
                <a:ext cx="63" cy="153"/>
              </a:xfrm>
              <a:custGeom>
                <a:avLst/>
                <a:gdLst>
                  <a:gd name="T0" fmla="*/ 3 w 127"/>
                  <a:gd name="T1" fmla="*/ 0 h 306"/>
                  <a:gd name="T2" fmla="*/ 0 w 127"/>
                  <a:gd name="T3" fmla="*/ 10 h 306"/>
                  <a:gd name="T4" fmla="*/ 0 w 127"/>
                  <a:gd name="T5" fmla="*/ 9 h 306"/>
                  <a:gd name="T6" fmla="*/ 1 w 127"/>
                  <a:gd name="T7" fmla="*/ 3 h 306"/>
                  <a:gd name="T8" fmla="*/ 1 w 127"/>
                  <a:gd name="T9" fmla="*/ 1 h 306"/>
                  <a:gd name="T10" fmla="*/ 2 w 127"/>
                  <a:gd name="T11" fmla="*/ 2 h 306"/>
                  <a:gd name="T12" fmla="*/ 2 w 127"/>
                  <a:gd name="T13" fmla="*/ 1 h 306"/>
                  <a:gd name="T14" fmla="*/ 3 w 127"/>
                  <a:gd name="T15" fmla="*/ 0 h 306"/>
                  <a:gd name="T16" fmla="*/ 3 w 127"/>
                  <a:gd name="T17" fmla="*/ 0 h 3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7"/>
                  <a:gd name="T28" fmla="*/ 0 h 306"/>
                  <a:gd name="T29" fmla="*/ 127 w 127"/>
                  <a:gd name="T30" fmla="*/ 306 h 3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7" h="306">
                    <a:moveTo>
                      <a:pt x="127" y="0"/>
                    </a:moveTo>
                    <a:lnTo>
                      <a:pt x="13" y="306"/>
                    </a:lnTo>
                    <a:lnTo>
                      <a:pt x="0" y="267"/>
                    </a:lnTo>
                    <a:lnTo>
                      <a:pt x="57" y="120"/>
                    </a:lnTo>
                    <a:lnTo>
                      <a:pt x="57" y="60"/>
                    </a:lnTo>
                    <a:lnTo>
                      <a:pt x="77" y="86"/>
                    </a:lnTo>
                    <a:lnTo>
                      <a:pt x="88" y="23"/>
                    </a:lnTo>
                    <a:lnTo>
                      <a:pt x="127"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2" name="Freeform 112">
                <a:extLst>
                  <a:ext uri="{FF2B5EF4-FFF2-40B4-BE49-F238E27FC236}">
                    <a16:creationId xmlns:a16="http://schemas.microsoft.com/office/drawing/2014/main" id="{98CBFBB9-48B3-4866-BE4E-39E7C6231AFD}"/>
                  </a:ext>
                </a:extLst>
              </p:cNvPr>
              <p:cNvSpPr>
                <a:spLocks/>
              </p:cNvSpPr>
              <p:nvPr/>
            </p:nvSpPr>
            <p:spPr bwMode="auto">
              <a:xfrm>
                <a:off x="5252" y="2747"/>
                <a:ext cx="73" cy="143"/>
              </a:xfrm>
              <a:custGeom>
                <a:avLst/>
                <a:gdLst>
                  <a:gd name="T0" fmla="*/ 1 w 146"/>
                  <a:gd name="T1" fmla="*/ 2 h 285"/>
                  <a:gd name="T2" fmla="*/ 1 w 146"/>
                  <a:gd name="T3" fmla="*/ 4 h 285"/>
                  <a:gd name="T4" fmla="*/ 1 w 146"/>
                  <a:gd name="T5" fmla="*/ 7 h 285"/>
                  <a:gd name="T6" fmla="*/ 0 w 146"/>
                  <a:gd name="T7" fmla="*/ 5 h 285"/>
                  <a:gd name="T8" fmla="*/ 1 w 146"/>
                  <a:gd name="T9" fmla="*/ 2 h 285"/>
                  <a:gd name="T10" fmla="*/ 2 w 146"/>
                  <a:gd name="T11" fmla="*/ 0 h 285"/>
                  <a:gd name="T12" fmla="*/ 3 w 146"/>
                  <a:gd name="T13" fmla="*/ 3 h 285"/>
                  <a:gd name="T14" fmla="*/ 2 w 146"/>
                  <a:gd name="T15" fmla="*/ 2 h 285"/>
                  <a:gd name="T16" fmla="*/ 3 w 146"/>
                  <a:gd name="T17" fmla="*/ 4 h 285"/>
                  <a:gd name="T18" fmla="*/ 5 w 146"/>
                  <a:gd name="T19" fmla="*/ 8 h 285"/>
                  <a:gd name="T20" fmla="*/ 3 w 146"/>
                  <a:gd name="T21" fmla="*/ 9 h 285"/>
                  <a:gd name="T22" fmla="*/ 4 w 146"/>
                  <a:gd name="T23" fmla="*/ 7 h 285"/>
                  <a:gd name="T24" fmla="*/ 2 w 146"/>
                  <a:gd name="T25" fmla="*/ 5 h 285"/>
                  <a:gd name="T26" fmla="*/ 2 w 146"/>
                  <a:gd name="T27" fmla="*/ 2 h 285"/>
                  <a:gd name="T28" fmla="*/ 1 w 146"/>
                  <a:gd name="T29" fmla="*/ 2 h 285"/>
                  <a:gd name="T30" fmla="*/ 1 w 146"/>
                  <a:gd name="T31" fmla="*/ 2 h 2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6"/>
                  <a:gd name="T49" fmla="*/ 0 h 285"/>
                  <a:gd name="T50" fmla="*/ 146 w 146"/>
                  <a:gd name="T51" fmla="*/ 285 h 28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6" h="285">
                    <a:moveTo>
                      <a:pt x="59" y="49"/>
                    </a:moveTo>
                    <a:lnTo>
                      <a:pt x="16" y="128"/>
                    </a:lnTo>
                    <a:lnTo>
                      <a:pt x="39" y="214"/>
                    </a:lnTo>
                    <a:lnTo>
                      <a:pt x="0" y="139"/>
                    </a:lnTo>
                    <a:lnTo>
                      <a:pt x="33" y="62"/>
                    </a:lnTo>
                    <a:lnTo>
                      <a:pt x="83" y="0"/>
                    </a:lnTo>
                    <a:lnTo>
                      <a:pt x="119" y="70"/>
                    </a:lnTo>
                    <a:lnTo>
                      <a:pt x="85" y="49"/>
                    </a:lnTo>
                    <a:lnTo>
                      <a:pt x="96" y="120"/>
                    </a:lnTo>
                    <a:lnTo>
                      <a:pt x="146" y="225"/>
                    </a:lnTo>
                    <a:lnTo>
                      <a:pt x="125" y="285"/>
                    </a:lnTo>
                    <a:lnTo>
                      <a:pt x="128" y="220"/>
                    </a:lnTo>
                    <a:lnTo>
                      <a:pt x="83" y="133"/>
                    </a:lnTo>
                    <a:lnTo>
                      <a:pt x="70" y="37"/>
                    </a:lnTo>
                    <a:lnTo>
                      <a:pt x="59" y="4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3" name="Freeform 113">
                <a:extLst>
                  <a:ext uri="{FF2B5EF4-FFF2-40B4-BE49-F238E27FC236}">
                    <a16:creationId xmlns:a16="http://schemas.microsoft.com/office/drawing/2014/main" id="{97A3A2CD-B0F6-435E-9398-2AAF11120F51}"/>
                  </a:ext>
                </a:extLst>
              </p:cNvPr>
              <p:cNvSpPr>
                <a:spLocks/>
              </p:cNvSpPr>
              <p:nvPr/>
            </p:nvSpPr>
            <p:spPr bwMode="auto">
              <a:xfrm>
                <a:off x="5308" y="2692"/>
                <a:ext cx="91" cy="138"/>
              </a:xfrm>
              <a:custGeom>
                <a:avLst/>
                <a:gdLst>
                  <a:gd name="T0" fmla="*/ 0 w 183"/>
                  <a:gd name="T1" fmla="*/ 2 h 277"/>
                  <a:gd name="T2" fmla="*/ 0 w 183"/>
                  <a:gd name="T3" fmla="*/ 4 h 277"/>
                  <a:gd name="T4" fmla="*/ 3 w 183"/>
                  <a:gd name="T5" fmla="*/ 8 h 277"/>
                  <a:gd name="T6" fmla="*/ 2 w 183"/>
                  <a:gd name="T7" fmla="*/ 5 h 277"/>
                  <a:gd name="T8" fmla="*/ 0 w 183"/>
                  <a:gd name="T9" fmla="*/ 3 h 277"/>
                  <a:gd name="T10" fmla="*/ 0 w 183"/>
                  <a:gd name="T11" fmla="*/ 1 h 277"/>
                  <a:gd name="T12" fmla="*/ 2 w 183"/>
                  <a:gd name="T13" fmla="*/ 2 h 277"/>
                  <a:gd name="T14" fmla="*/ 3 w 183"/>
                  <a:gd name="T15" fmla="*/ 4 h 277"/>
                  <a:gd name="T16" fmla="*/ 5 w 183"/>
                  <a:gd name="T17" fmla="*/ 5 h 277"/>
                  <a:gd name="T18" fmla="*/ 5 w 183"/>
                  <a:gd name="T19" fmla="*/ 3 h 277"/>
                  <a:gd name="T20" fmla="*/ 3 w 183"/>
                  <a:gd name="T21" fmla="*/ 2 h 277"/>
                  <a:gd name="T22" fmla="*/ 1 w 183"/>
                  <a:gd name="T23" fmla="*/ 1 h 277"/>
                  <a:gd name="T24" fmla="*/ 2 w 183"/>
                  <a:gd name="T25" fmla="*/ 2 h 277"/>
                  <a:gd name="T26" fmla="*/ 0 w 183"/>
                  <a:gd name="T27" fmla="*/ 0 h 277"/>
                  <a:gd name="T28" fmla="*/ 0 w 183"/>
                  <a:gd name="T29" fmla="*/ 0 h 277"/>
                  <a:gd name="T30" fmla="*/ 0 w 183"/>
                  <a:gd name="T31" fmla="*/ 2 h 277"/>
                  <a:gd name="T32" fmla="*/ 0 w 183"/>
                  <a:gd name="T33" fmla="*/ 2 h 2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3"/>
                  <a:gd name="T52" fmla="*/ 0 h 277"/>
                  <a:gd name="T53" fmla="*/ 183 w 183"/>
                  <a:gd name="T54" fmla="*/ 277 h 2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3" h="277">
                    <a:moveTo>
                      <a:pt x="0" y="75"/>
                    </a:moveTo>
                    <a:lnTo>
                      <a:pt x="29" y="156"/>
                    </a:lnTo>
                    <a:lnTo>
                      <a:pt x="122" y="277"/>
                    </a:lnTo>
                    <a:lnTo>
                      <a:pt x="70" y="169"/>
                    </a:lnTo>
                    <a:lnTo>
                      <a:pt x="26" y="104"/>
                    </a:lnTo>
                    <a:lnTo>
                      <a:pt x="7" y="42"/>
                    </a:lnTo>
                    <a:lnTo>
                      <a:pt x="66" y="81"/>
                    </a:lnTo>
                    <a:lnTo>
                      <a:pt x="105" y="154"/>
                    </a:lnTo>
                    <a:lnTo>
                      <a:pt x="183" y="185"/>
                    </a:lnTo>
                    <a:lnTo>
                      <a:pt x="162" y="110"/>
                    </a:lnTo>
                    <a:lnTo>
                      <a:pt x="97" y="75"/>
                    </a:lnTo>
                    <a:lnTo>
                      <a:pt x="63" y="44"/>
                    </a:lnTo>
                    <a:lnTo>
                      <a:pt x="78" y="75"/>
                    </a:lnTo>
                    <a:lnTo>
                      <a:pt x="21" y="29"/>
                    </a:lnTo>
                    <a:lnTo>
                      <a:pt x="3" y="0"/>
                    </a:lnTo>
                    <a:lnTo>
                      <a:pt x="0" y="7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4" name="Freeform 114">
                <a:extLst>
                  <a:ext uri="{FF2B5EF4-FFF2-40B4-BE49-F238E27FC236}">
                    <a16:creationId xmlns:a16="http://schemas.microsoft.com/office/drawing/2014/main" id="{A55F0C2D-BD67-4160-8DEC-36085CFFCF5E}"/>
                  </a:ext>
                </a:extLst>
              </p:cNvPr>
              <p:cNvSpPr>
                <a:spLocks/>
              </p:cNvSpPr>
              <p:nvPr/>
            </p:nvSpPr>
            <p:spPr bwMode="auto">
              <a:xfrm>
                <a:off x="5328" y="2681"/>
                <a:ext cx="51" cy="12"/>
              </a:xfrm>
              <a:custGeom>
                <a:avLst/>
                <a:gdLst>
                  <a:gd name="T0" fmla="*/ 1 w 102"/>
                  <a:gd name="T1" fmla="*/ 1 h 24"/>
                  <a:gd name="T2" fmla="*/ 3 w 102"/>
                  <a:gd name="T3" fmla="*/ 1 h 24"/>
                  <a:gd name="T4" fmla="*/ 2 w 102"/>
                  <a:gd name="T5" fmla="*/ 1 h 24"/>
                  <a:gd name="T6" fmla="*/ 0 w 102"/>
                  <a:gd name="T7" fmla="*/ 0 h 24"/>
                  <a:gd name="T8" fmla="*/ 1 w 102"/>
                  <a:gd name="T9" fmla="*/ 1 h 24"/>
                  <a:gd name="T10" fmla="*/ 1 w 102"/>
                  <a:gd name="T11" fmla="*/ 1 h 24"/>
                  <a:gd name="T12" fmla="*/ 0 60000 65536"/>
                  <a:gd name="T13" fmla="*/ 0 60000 65536"/>
                  <a:gd name="T14" fmla="*/ 0 60000 65536"/>
                  <a:gd name="T15" fmla="*/ 0 60000 65536"/>
                  <a:gd name="T16" fmla="*/ 0 60000 65536"/>
                  <a:gd name="T17" fmla="*/ 0 60000 65536"/>
                  <a:gd name="T18" fmla="*/ 0 w 102"/>
                  <a:gd name="T19" fmla="*/ 0 h 24"/>
                  <a:gd name="T20" fmla="*/ 102 w 10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02" h="24">
                    <a:moveTo>
                      <a:pt x="1" y="18"/>
                    </a:moveTo>
                    <a:lnTo>
                      <a:pt x="102" y="24"/>
                    </a:lnTo>
                    <a:lnTo>
                      <a:pt x="48" y="8"/>
                    </a:lnTo>
                    <a:lnTo>
                      <a:pt x="0" y="0"/>
                    </a:lnTo>
                    <a:lnTo>
                      <a:pt x="1" y="1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5" name="Freeform 115">
                <a:extLst>
                  <a:ext uri="{FF2B5EF4-FFF2-40B4-BE49-F238E27FC236}">
                    <a16:creationId xmlns:a16="http://schemas.microsoft.com/office/drawing/2014/main" id="{7D26E0C5-2EDD-4D99-9301-8D36340182AE}"/>
                  </a:ext>
                </a:extLst>
              </p:cNvPr>
              <p:cNvSpPr>
                <a:spLocks/>
              </p:cNvSpPr>
              <p:nvPr/>
            </p:nvSpPr>
            <p:spPr bwMode="auto">
              <a:xfrm>
                <a:off x="4935" y="2864"/>
                <a:ext cx="76" cy="68"/>
              </a:xfrm>
              <a:custGeom>
                <a:avLst/>
                <a:gdLst>
                  <a:gd name="T0" fmla="*/ 3 w 152"/>
                  <a:gd name="T1" fmla="*/ 0 h 136"/>
                  <a:gd name="T2" fmla="*/ 5 w 152"/>
                  <a:gd name="T3" fmla="*/ 1 h 136"/>
                  <a:gd name="T4" fmla="*/ 0 w 152"/>
                  <a:gd name="T5" fmla="*/ 4 h 136"/>
                  <a:gd name="T6" fmla="*/ 1 w 152"/>
                  <a:gd name="T7" fmla="*/ 2 h 136"/>
                  <a:gd name="T8" fmla="*/ 3 w 152"/>
                  <a:gd name="T9" fmla="*/ 1 h 136"/>
                  <a:gd name="T10" fmla="*/ 3 w 152"/>
                  <a:gd name="T11" fmla="*/ 0 h 136"/>
                  <a:gd name="T12" fmla="*/ 3 w 152"/>
                  <a:gd name="T13" fmla="*/ 0 h 136"/>
                  <a:gd name="T14" fmla="*/ 0 60000 65536"/>
                  <a:gd name="T15" fmla="*/ 0 60000 65536"/>
                  <a:gd name="T16" fmla="*/ 0 60000 65536"/>
                  <a:gd name="T17" fmla="*/ 0 60000 65536"/>
                  <a:gd name="T18" fmla="*/ 0 60000 65536"/>
                  <a:gd name="T19" fmla="*/ 0 60000 65536"/>
                  <a:gd name="T20" fmla="*/ 0 60000 65536"/>
                  <a:gd name="T21" fmla="*/ 0 w 152"/>
                  <a:gd name="T22" fmla="*/ 0 h 136"/>
                  <a:gd name="T23" fmla="*/ 152 w 152"/>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36">
                    <a:moveTo>
                      <a:pt x="108" y="0"/>
                    </a:moveTo>
                    <a:lnTo>
                      <a:pt x="152" y="7"/>
                    </a:lnTo>
                    <a:lnTo>
                      <a:pt x="0" y="136"/>
                    </a:lnTo>
                    <a:lnTo>
                      <a:pt x="37" y="81"/>
                    </a:lnTo>
                    <a:lnTo>
                      <a:pt x="124" y="16"/>
                    </a:lnTo>
                    <a:lnTo>
                      <a:pt x="108"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6" name="Freeform 116">
                <a:extLst>
                  <a:ext uri="{FF2B5EF4-FFF2-40B4-BE49-F238E27FC236}">
                    <a16:creationId xmlns:a16="http://schemas.microsoft.com/office/drawing/2014/main" id="{743840B4-4D97-49FA-BAF6-EFFF8590DEBD}"/>
                  </a:ext>
                </a:extLst>
              </p:cNvPr>
              <p:cNvSpPr>
                <a:spLocks/>
              </p:cNvSpPr>
              <p:nvPr/>
            </p:nvSpPr>
            <p:spPr bwMode="auto">
              <a:xfrm>
                <a:off x="4336" y="2757"/>
                <a:ext cx="43" cy="52"/>
              </a:xfrm>
              <a:custGeom>
                <a:avLst/>
                <a:gdLst>
                  <a:gd name="T0" fmla="*/ 1 w 86"/>
                  <a:gd name="T1" fmla="*/ 1 h 104"/>
                  <a:gd name="T2" fmla="*/ 1 w 86"/>
                  <a:gd name="T3" fmla="*/ 2 h 104"/>
                  <a:gd name="T4" fmla="*/ 3 w 86"/>
                  <a:gd name="T5" fmla="*/ 3 h 104"/>
                  <a:gd name="T6" fmla="*/ 1 w 86"/>
                  <a:gd name="T7" fmla="*/ 3 h 104"/>
                  <a:gd name="T8" fmla="*/ 0 w 86"/>
                  <a:gd name="T9" fmla="*/ 0 h 104"/>
                  <a:gd name="T10" fmla="*/ 1 w 86"/>
                  <a:gd name="T11" fmla="*/ 1 h 104"/>
                  <a:gd name="T12" fmla="*/ 1 w 86"/>
                  <a:gd name="T13" fmla="*/ 1 h 104"/>
                  <a:gd name="T14" fmla="*/ 0 60000 65536"/>
                  <a:gd name="T15" fmla="*/ 0 60000 65536"/>
                  <a:gd name="T16" fmla="*/ 0 60000 65536"/>
                  <a:gd name="T17" fmla="*/ 0 60000 65536"/>
                  <a:gd name="T18" fmla="*/ 0 60000 65536"/>
                  <a:gd name="T19" fmla="*/ 0 60000 65536"/>
                  <a:gd name="T20" fmla="*/ 0 60000 65536"/>
                  <a:gd name="T21" fmla="*/ 0 w 86"/>
                  <a:gd name="T22" fmla="*/ 0 h 104"/>
                  <a:gd name="T23" fmla="*/ 86 w 86"/>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104">
                    <a:moveTo>
                      <a:pt x="28" y="18"/>
                    </a:moveTo>
                    <a:lnTo>
                      <a:pt x="26" y="44"/>
                    </a:lnTo>
                    <a:lnTo>
                      <a:pt x="86" y="104"/>
                    </a:lnTo>
                    <a:lnTo>
                      <a:pt x="21" y="68"/>
                    </a:lnTo>
                    <a:lnTo>
                      <a:pt x="0" y="0"/>
                    </a:lnTo>
                    <a:lnTo>
                      <a:pt x="28" y="1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7" name="Freeform 117">
                <a:extLst>
                  <a:ext uri="{FF2B5EF4-FFF2-40B4-BE49-F238E27FC236}">
                    <a16:creationId xmlns:a16="http://schemas.microsoft.com/office/drawing/2014/main" id="{742038FA-32C9-4C6C-911A-CA13996155CD}"/>
                  </a:ext>
                </a:extLst>
              </p:cNvPr>
              <p:cNvSpPr>
                <a:spLocks/>
              </p:cNvSpPr>
              <p:nvPr/>
            </p:nvSpPr>
            <p:spPr bwMode="auto">
              <a:xfrm>
                <a:off x="4316" y="2778"/>
                <a:ext cx="91" cy="224"/>
              </a:xfrm>
              <a:custGeom>
                <a:avLst/>
                <a:gdLst>
                  <a:gd name="T0" fmla="*/ 0 w 183"/>
                  <a:gd name="T1" fmla="*/ 1 h 447"/>
                  <a:gd name="T2" fmla="*/ 1 w 183"/>
                  <a:gd name="T3" fmla="*/ 3 h 447"/>
                  <a:gd name="T4" fmla="*/ 3 w 183"/>
                  <a:gd name="T5" fmla="*/ 4 h 447"/>
                  <a:gd name="T6" fmla="*/ 1 w 183"/>
                  <a:gd name="T7" fmla="*/ 4 h 447"/>
                  <a:gd name="T8" fmla="*/ 3 w 183"/>
                  <a:gd name="T9" fmla="*/ 6 h 447"/>
                  <a:gd name="T10" fmla="*/ 5 w 183"/>
                  <a:gd name="T11" fmla="*/ 9 h 447"/>
                  <a:gd name="T12" fmla="*/ 3 w 183"/>
                  <a:gd name="T13" fmla="*/ 7 h 447"/>
                  <a:gd name="T14" fmla="*/ 4 w 183"/>
                  <a:gd name="T15" fmla="*/ 10 h 447"/>
                  <a:gd name="T16" fmla="*/ 5 w 183"/>
                  <a:gd name="T17" fmla="*/ 14 h 447"/>
                  <a:gd name="T18" fmla="*/ 3 w 183"/>
                  <a:gd name="T19" fmla="*/ 11 h 447"/>
                  <a:gd name="T20" fmla="*/ 2 w 183"/>
                  <a:gd name="T21" fmla="*/ 8 h 447"/>
                  <a:gd name="T22" fmla="*/ 2 w 183"/>
                  <a:gd name="T23" fmla="*/ 6 h 447"/>
                  <a:gd name="T24" fmla="*/ 1 w 183"/>
                  <a:gd name="T25" fmla="*/ 5 h 447"/>
                  <a:gd name="T26" fmla="*/ 0 w 183"/>
                  <a:gd name="T27" fmla="*/ 3 h 447"/>
                  <a:gd name="T28" fmla="*/ 0 w 183"/>
                  <a:gd name="T29" fmla="*/ 2 h 447"/>
                  <a:gd name="T30" fmla="*/ 0 w 183"/>
                  <a:gd name="T31" fmla="*/ 1 h 447"/>
                  <a:gd name="T32" fmla="*/ 1 w 183"/>
                  <a:gd name="T33" fmla="*/ 0 h 447"/>
                  <a:gd name="T34" fmla="*/ 0 w 183"/>
                  <a:gd name="T35" fmla="*/ 1 h 447"/>
                  <a:gd name="T36" fmla="*/ 0 w 183"/>
                  <a:gd name="T37" fmla="*/ 1 h 4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447"/>
                  <a:gd name="T59" fmla="*/ 183 w 183"/>
                  <a:gd name="T60" fmla="*/ 447 h 4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447">
                    <a:moveTo>
                      <a:pt x="30" y="21"/>
                    </a:moveTo>
                    <a:lnTo>
                      <a:pt x="40" y="90"/>
                    </a:lnTo>
                    <a:lnTo>
                      <a:pt x="113" y="124"/>
                    </a:lnTo>
                    <a:lnTo>
                      <a:pt x="61" y="124"/>
                    </a:lnTo>
                    <a:lnTo>
                      <a:pt x="120" y="183"/>
                    </a:lnTo>
                    <a:lnTo>
                      <a:pt x="183" y="280"/>
                    </a:lnTo>
                    <a:lnTo>
                      <a:pt x="103" y="210"/>
                    </a:lnTo>
                    <a:lnTo>
                      <a:pt x="145" y="307"/>
                    </a:lnTo>
                    <a:lnTo>
                      <a:pt x="181" y="447"/>
                    </a:lnTo>
                    <a:lnTo>
                      <a:pt x="120" y="340"/>
                    </a:lnTo>
                    <a:lnTo>
                      <a:pt x="92" y="234"/>
                    </a:lnTo>
                    <a:lnTo>
                      <a:pt x="69" y="187"/>
                    </a:lnTo>
                    <a:lnTo>
                      <a:pt x="63" y="139"/>
                    </a:lnTo>
                    <a:lnTo>
                      <a:pt x="19" y="87"/>
                    </a:lnTo>
                    <a:lnTo>
                      <a:pt x="0" y="43"/>
                    </a:lnTo>
                    <a:lnTo>
                      <a:pt x="11" y="8"/>
                    </a:lnTo>
                    <a:lnTo>
                      <a:pt x="34" y="0"/>
                    </a:lnTo>
                    <a:lnTo>
                      <a:pt x="30" y="2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8" name="Freeform 118">
                <a:extLst>
                  <a:ext uri="{FF2B5EF4-FFF2-40B4-BE49-F238E27FC236}">
                    <a16:creationId xmlns:a16="http://schemas.microsoft.com/office/drawing/2014/main" id="{C0F25DBF-B821-4AE8-9FFD-8413D40F6134}"/>
                  </a:ext>
                </a:extLst>
              </p:cNvPr>
              <p:cNvSpPr>
                <a:spLocks/>
              </p:cNvSpPr>
              <p:nvPr/>
            </p:nvSpPr>
            <p:spPr bwMode="auto">
              <a:xfrm>
                <a:off x="4376" y="2722"/>
                <a:ext cx="332" cy="450"/>
              </a:xfrm>
              <a:custGeom>
                <a:avLst/>
                <a:gdLst>
                  <a:gd name="T0" fmla="*/ 3 w 664"/>
                  <a:gd name="T1" fmla="*/ 16 h 899"/>
                  <a:gd name="T2" fmla="*/ 3 w 664"/>
                  <a:gd name="T3" fmla="*/ 19 h 899"/>
                  <a:gd name="T4" fmla="*/ 3 w 664"/>
                  <a:gd name="T5" fmla="*/ 20 h 899"/>
                  <a:gd name="T6" fmla="*/ 5 w 664"/>
                  <a:gd name="T7" fmla="*/ 22 h 899"/>
                  <a:gd name="T8" fmla="*/ 6 w 664"/>
                  <a:gd name="T9" fmla="*/ 23 h 899"/>
                  <a:gd name="T10" fmla="*/ 9 w 664"/>
                  <a:gd name="T11" fmla="*/ 23 h 899"/>
                  <a:gd name="T12" fmla="*/ 11 w 664"/>
                  <a:gd name="T13" fmla="*/ 25 h 899"/>
                  <a:gd name="T14" fmla="*/ 13 w 664"/>
                  <a:gd name="T15" fmla="*/ 26 h 899"/>
                  <a:gd name="T16" fmla="*/ 21 w 664"/>
                  <a:gd name="T17" fmla="*/ 29 h 899"/>
                  <a:gd name="T18" fmla="*/ 19 w 664"/>
                  <a:gd name="T19" fmla="*/ 22 h 899"/>
                  <a:gd name="T20" fmla="*/ 18 w 664"/>
                  <a:gd name="T21" fmla="*/ 21 h 899"/>
                  <a:gd name="T22" fmla="*/ 19 w 664"/>
                  <a:gd name="T23" fmla="*/ 24 h 899"/>
                  <a:gd name="T24" fmla="*/ 15 w 664"/>
                  <a:gd name="T25" fmla="*/ 21 h 899"/>
                  <a:gd name="T26" fmla="*/ 18 w 664"/>
                  <a:gd name="T27" fmla="*/ 25 h 899"/>
                  <a:gd name="T28" fmla="*/ 15 w 664"/>
                  <a:gd name="T29" fmla="*/ 23 h 899"/>
                  <a:gd name="T30" fmla="*/ 12 w 664"/>
                  <a:gd name="T31" fmla="*/ 20 h 899"/>
                  <a:gd name="T32" fmla="*/ 14 w 664"/>
                  <a:gd name="T33" fmla="*/ 25 h 899"/>
                  <a:gd name="T34" fmla="*/ 13 w 664"/>
                  <a:gd name="T35" fmla="*/ 24 h 899"/>
                  <a:gd name="T36" fmla="*/ 11 w 664"/>
                  <a:gd name="T37" fmla="*/ 20 h 899"/>
                  <a:gd name="T38" fmla="*/ 11 w 664"/>
                  <a:gd name="T39" fmla="*/ 23 h 899"/>
                  <a:gd name="T40" fmla="*/ 10 w 664"/>
                  <a:gd name="T41" fmla="*/ 19 h 899"/>
                  <a:gd name="T42" fmla="*/ 10 w 664"/>
                  <a:gd name="T43" fmla="*/ 23 h 899"/>
                  <a:gd name="T44" fmla="*/ 7 w 664"/>
                  <a:gd name="T45" fmla="*/ 21 h 899"/>
                  <a:gd name="T46" fmla="*/ 7 w 664"/>
                  <a:gd name="T47" fmla="*/ 18 h 899"/>
                  <a:gd name="T48" fmla="*/ 5 w 664"/>
                  <a:gd name="T49" fmla="*/ 19 h 899"/>
                  <a:gd name="T50" fmla="*/ 7 w 664"/>
                  <a:gd name="T51" fmla="*/ 17 h 899"/>
                  <a:gd name="T52" fmla="*/ 9 w 664"/>
                  <a:gd name="T53" fmla="*/ 14 h 899"/>
                  <a:gd name="T54" fmla="*/ 7 w 664"/>
                  <a:gd name="T55" fmla="*/ 12 h 899"/>
                  <a:gd name="T56" fmla="*/ 6 w 664"/>
                  <a:gd name="T57" fmla="*/ 9 h 899"/>
                  <a:gd name="T58" fmla="*/ 5 w 664"/>
                  <a:gd name="T59" fmla="*/ 6 h 899"/>
                  <a:gd name="T60" fmla="*/ 5 w 664"/>
                  <a:gd name="T61" fmla="*/ 4 h 899"/>
                  <a:gd name="T62" fmla="*/ 5 w 664"/>
                  <a:gd name="T63" fmla="*/ 1 h 899"/>
                  <a:gd name="T64" fmla="*/ 5 w 664"/>
                  <a:gd name="T65" fmla="*/ 0 h 899"/>
                  <a:gd name="T66" fmla="*/ 3 w 664"/>
                  <a:gd name="T67" fmla="*/ 2 h 899"/>
                  <a:gd name="T68" fmla="*/ 0 w 664"/>
                  <a:gd name="T69" fmla="*/ 3 h 899"/>
                  <a:gd name="T70" fmla="*/ 1 w 664"/>
                  <a:gd name="T71" fmla="*/ 4 h 899"/>
                  <a:gd name="T72" fmla="*/ 3 w 664"/>
                  <a:gd name="T73" fmla="*/ 3 h 899"/>
                  <a:gd name="T74" fmla="*/ 1 w 664"/>
                  <a:gd name="T75" fmla="*/ 4 h 899"/>
                  <a:gd name="T76" fmla="*/ 3 w 664"/>
                  <a:gd name="T77" fmla="*/ 4 h 899"/>
                  <a:gd name="T78" fmla="*/ 3 w 664"/>
                  <a:gd name="T79" fmla="*/ 6 h 899"/>
                  <a:gd name="T80" fmla="*/ 1 w 664"/>
                  <a:gd name="T81" fmla="*/ 7 h 899"/>
                  <a:gd name="T82" fmla="*/ 3 w 664"/>
                  <a:gd name="T83" fmla="*/ 8 h 899"/>
                  <a:gd name="T84" fmla="*/ 1 w 664"/>
                  <a:gd name="T85" fmla="*/ 9 h 899"/>
                  <a:gd name="T86" fmla="*/ 5 w 664"/>
                  <a:gd name="T87" fmla="*/ 9 h 899"/>
                  <a:gd name="T88" fmla="*/ 5 w 664"/>
                  <a:gd name="T89" fmla="*/ 11 h 899"/>
                  <a:gd name="T90" fmla="*/ 5 w 664"/>
                  <a:gd name="T91" fmla="*/ 16 h 899"/>
                  <a:gd name="T92" fmla="*/ 5 w 664"/>
                  <a:gd name="T93" fmla="*/ 17 h 899"/>
                  <a:gd name="T94" fmla="*/ 5 w 664"/>
                  <a:gd name="T95" fmla="*/ 18 h 899"/>
                  <a:gd name="T96" fmla="*/ 3 w 664"/>
                  <a:gd name="T97" fmla="*/ 15 h 899"/>
                  <a:gd name="T98" fmla="*/ 1 w 664"/>
                  <a:gd name="T99" fmla="*/ 12 h 899"/>
                  <a:gd name="T100" fmla="*/ 3 w 664"/>
                  <a:gd name="T101" fmla="*/ 16 h 899"/>
                  <a:gd name="T102" fmla="*/ 3 w 664"/>
                  <a:gd name="T103" fmla="*/ 16 h 89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64"/>
                  <a:gd name="T157" fmla="*/ 0 h 899"/>
                  <a:gd name="T158" fmla="*/ 664 w 664"/>
                  <a:gd name="T159" fmla="*/ 899 h 89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64" h="899">
                    <a:moveTo>
                      <a:pt x="76" y="499"/>
                    </a:moveTo>
                    <a:lnTo>
                      <a:pt x="76" y="599"/>
                    </a:lnTo>
                    <a:lnTo>
                      <a:pt x="111" y="630"/>
                    </a:lnTo>
                    <a:lnTo>
                      <a:pt x="139" y="680"/>
                    </a:lnTo>
                    <a:lnTo>
                      <a:pt x="196" y="706"/>
                    </a:lnTo>
                    <a:lnTo>
                      <a:pt x="265" y="732"/>
                    </a:lnTo>
                    <a:lnTo>
                      <a:pt x="371" y="798"/>
                    </a:lnTo>
                    <a:lnTo>
                      <a:pt x="429" y="811"/>
                    </a:lnTo>
                    <a:lnTo>
                      <a:pt x="664" y="899"/>
                    </a:lnTo>
                    <a:lnTo>
                      <a:pt x="588" y="687"/>
                    </a:lnTo>
                    <a:lnTo>
                      <a:pt x="550" y="641"/>
                    </a:lnTo>
                    <a:lnTo>
                      <a:pt x="581" y="738"/>
                    </a:lnTo>
                    <a:lnTo>
                      <a:pt x="487" y="646"/>
                    </a:lnTo>
                    <a:lnTo>
                      <a:pt x="575" y="800"/>
                    </a:lnTo>
                    <a:lnTo>
                      <a:pt x="492" y="730"/>
                    </a:lnTo>
                    <a:lnTo>
                      <a:pt x="414" y="636"/>
                    </a:lnTo>
                    <a:lnTo>
                      <a:pt x="466" y="798"/>
                    </a:lnTo>
                    <a:lnTo>
                      <a:pt x="418" y="753"/>
                    </a:lnTo>
                    <a:lnTo>
                      <a:pt x="359" y="612"/>
                    </a:lnTo>
                    <a:lnTo>
                      <a:pt x="371" y="730"/>
                    </a:lnTo>
                    <a:lnTo>
                      <a:pt x="307" y="596"/>
                    </a:lnTo>
                    <a:lnTo>
                      <a:pt x="320" y="729"/>
                    </a:lnTo>
                    <a:lnTo>
                      <a:pt x="226" y="656"/>
                    </a:lnTo>
                    <a:lnTo>
                      <a:pt x="226" y="555"/>
                    </a:lnTo>
                    <a:lnTo>
                      <a:pt x="175" y="602"/>
                    </a:lnTo>
                    <a:lnTo>
                      <a:pt x="233" y="526"/>
                    </a:lnTo>
                    <a:lnTo>
                      <a:pt x="270" y="423"/>
                    </a:lnTo>
                    <a:lnTo>
                      <a:pt x="244" y="376"/>
                    </a:lnTo>
                    <a:lnTo>
                      <a:pt x="213" y="259"/>
                    </a:lnTo>
                    <a:lnTo>
                      <a:pt x="187" y="188"/>
                    </a:lnTo>
                    <a:lnTo>
                      <a:pt x="158" y="123"/>
                    </a:lnTo>
                    <a:lnTo>
                      <a:pt x="162" y="19"/>
                    </a:lnTo>
                    <a:lnTo>
                      <a:pt x="131" y="0"/>
                    </a:lnTo>
                    <a:lnTo>
                      <a:pt x="106" y="43"/>
                    </a:lnTo>
                    <a:lnTo>
                      <a:pt x="0" y="94"/>
                    </a:lnTo>
                    <a:lnTo>
                      <a:pt x="45" y="99"/>
                    </a:lnTo>
                    <a:lnTo>
                      <a:pt x="85" y="86"/>
                    </a:lnTo>
                    <a:lnTo>
                      <a:pt x="55" y="108"/>
                    </a:lnTo>
                    <a:lnTo>
                      <a:pt x="123" y="102"/>
                    </a:lnTo>
                    <a:lnTo>
                      <a:pt x="100" y="175"/>
                    </a:lnTo>
                    <a:lnTo>
                      <a:pt x="38" y="215"/>
                    </a:lnTo>
                    <a:lnTo>
                      <a:pt x="97" y="236"/>
                    </a:lnTo>
                    <a:lnTo>
                      <a:pt x="45" y="265"/>
                    </a:lnTo>
                    <a:lnTo>
                      <a:pt x="139" y="265"/>
                    </a:lnTo>
                    <a:lnTo>
                      <a:pt x="181" y="351"/>
                    </a:lnTo>
                    <a:lnTo>
                      <a:pt x="142" y="505"/>
                    </a:lnTo>
                    <a:lnTo>
                      <a:pt x="150" y="533"/>
                    </a:lnTo>
                    <a:lnTo>
                      <a:pt x="129" y="560"/>
                    </a:lnTo>
                    <a:lnTo>
                      <a:pt x="76" y="460"/>
                    </a:lnTo>
                    <a:lnTo>
                      <a:pt x="17" y="376"/>
                    </a:lnTo>
                    <a:lnTo>
                      <a:pt x="76" y="499"/>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49" name="Freeform 119">
                <a:extLst>
                  <a:ext uri="{FF2B5EF4-FFF2-40B4-BE49-F238E27FC236}">
                    <a16:creationId xmlns:a16="http://schemas.microsoft.com/office/drawing/2014/main" id="{C487D3C1-DA74-463F-8160-942859F6B791}"/>
                  </a:ext>
                </a:extLst>
              </p:cNvPr>
              <p:cNvSpPr>
                <a:spLocks/>
              </p:cNvSpPr>
              <p:nvPr/>
            </p:nvSpPr>
            <p:spPr bwMode="auto">
              <a:xfrm>
                <a:off x="4843" y="2770"/>
                <a:ext cx="327" cy="318"/>
              </a:xfrm>
              <a:custGeom>
                <a:avLst/>
                <a:gdLst>
                  <a:gd name="T0" fmla="*/ 9 w 653"/>
                  <a:gd name="T1" fmla="*/ 0 h 637"/>
                  <a:gd name="T2" fmla="*/ 11 w 653"/>
                  <a:gd name="T3" fmla="*/ 2 h 637"/>
                  <a:gd name="T4" fmla="*/ 10 w 653"/>
                  <a:gd name="T5" fmla="*/ 4 h 637"/>
                  <a:gd name="T6" fmla="*/ 7 w 653"/>
                  <a:gd name="T7" fmla="*/ 6 h 637"/>
                  <a:gd name="T8" fmla="*/ 3 w 653"/>
                  <a:gd name="T9" fmla="*/ 12 h 637"/>
                  <a:gd name="T10" fmla="*/ 2 w 653"/>
                  <a:gd name="T11" fmla="*/ 13 h 637"/>
                  <a:gd name="T12" fmla="*/ 0 w 653"/>
                  <a:gd name="T13" fmla="*/ 14 h 637"/>
                  <a:gd name="T14" fmla="*/ 1 w 653"/>
                  <a:gd name="T15" fmla="*/ 19 h 637"/>
                  <a:gd name="T16" fmla="*/ 1 w 653"/>
                  <a:gd name="T17" fmla="*/ 14 h 637"/>
                  <a:gd name="T18" fmla="*/ 4 w 653"/>
                  <a:gd name="T19" fmla="*/ 12 h 637"/>
                  <a:gd name="T20" fmla="*/ 7 w 653"/>
                  <a:gd name="T21" fmla="*/ 8 h 637"/>
                  <a:gd name="T22" fmla="*/ 10 w 653"/>
                  <a:gd name="T23" fmla="*/ 5 h 637"/>
                  <a:gd name="T24" fmla="*/ 11 w 653"/>
                  <a:gd name="T25" fmla="*/ 4 h 637"/>
                  <a:gd name="T26" fmla="*/ 12 w 653"/>
                  <a:gd name="T27" fmla="*/ 3 h 637"/>
                  <a:gd name="T28" fmla="*/ 15 w 653"/>
                  <a:gd name="T29" fmla="*/ 2 h 637"/>
                  <a:gd name="T30" fmla="*/ 13 w 653"/>
                  <a:gd name="T31" fmla="*/ 4 h 637"/>
                  <a:gd name="T32" fmla="*/ 18 w 653"/>
                  <a:gd name="T33" fmla="*/ 2 h 637"/>
                  <a:gd name="T34" fmla="*/ 21 w 653"/>
                  <a:gd name="T35" fmla="*/ 1 h 637"/>
                  <a:gd name="T36" fmla="*/ 19 w 653"/>
                  <a:gd name="T37" fmla="*/ 1 h 637"/>
                  <a:gd name="T38" fmla="*/ 18 w 653"/>
                  <a:gd name="T39" fmla="*/ 1 h 637"/>
                  <a:gd name="T40" fmla="*/ 16 w 653"/>
                  <a:gd name="T41" fmla="*/ 1 h 637"/>
                  <a:gd name="T42" fmla="*/ 14 w 653"/>
                  <a:gd name="T43" fmla="*/ 1 h 637"/>
                  <a:gd name="T44" fmla="*/ 12 w 653"/>
                  <a:gd name="T45" fmla="*/ 0 h 637"/>
                  <a:gd name="T46" fmla="*/ 10 w 653"/>
                  <a:gd name="T47" fmla="*/ 0 h 637"/>
                  <a:gd name="T48" fmla="*/ 9 w 653"/>
                  <a:gd name="T49" fmla="*/ 0 h 637"/>
                  <a:gd name="T50" fmla="*/ 9 w 653"/>
                  <a:gd name="T51" fmla="*/ 0 h 63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53"/>
                  <a:gd name="T79" fmla="*/ 0 h 637"/>
                  <a:gd name="T80" fmla="*/ 653 w 653"/>
                  <a:gd name="T81" fmla="*/ 637 h 63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53" h="637">
                    <a:moveTo>
                      <a:pt x="270" y="12"/>
                    </a:moveTo>
                    <a:lnTo>
                      <a:pt x="322" y="86"/>
                    </a:lnTo>
                    <a:lnTo>
                      <a:pt x="309" y="130"/>
                    </a:lnTo>
                    <a:lnTo>
                      <a:pt x="217" y="214"/>
                    </a:lnTo>
                    <a:lnTo>
                      <a:pt x="81" y="387"/>
                    </a:lnTo>
                    <a:lnTo>
                      <a:pt x="50" y="431"/>
                    </a:lnTo>
                    <a:lnTo>
                      <a:pt x="0" y="465"/>
                    </a:lnTo>
                    <a:lnTo>
                      <a:pt x="29" y="637"/>
                    </a:lnTo>
                    <a:lnTo>
                      <a:pt x="25" y="475"/>
                    </a:lnTo>
                    <a:lnTo>
                      <a:pt x="97" y="410"/>
                    </a:lnTo>
                    <a:lnTo>
                      <a:pt x="213" y="258"/>
                    </a:lnTo>
                    <a:lnTo>
                      <a:pt x="296" y="167"/>
                    </a:lnTo>
                    <a:lnTo>
                      <a:pt x="343" y="151"/>
                    </a:lnTo>
                    <a:lnTo>
                      <a:pt x="354" y="110"/>
                    </a:lnTo>
                    <a:lnTo>
                      <a:pt x="476" y="86"/>
                    </a:lnTo>
                    <a:lnTo>
                      <a:pt x="405" y="138"/>
                    </a:lnTo>
                    <a:lnTo>
                      <a:pt x="562" y="93"/>
                    </a:lnTo>
                    <a:lnTo>
                      <a:pt x="653" y="63"/>
                    </a:lnTo>
                    <a:lnTo>
                      <a:pt x="606" y="54"/>
                    </a:lnTo>
                    <a:lnTo>
                      <a:pt x="546" y="57"/>
                    </a:lnTo>
                    <a:lnTo>
                      <a:pt x="499" y="49"/>
                    </a:lnTo>
                    <a:lnTo>
                      <a:pt x="440" y="42"/>
                    </a:lnTo>
                    <a:lnTo>
                      <a:pt x="364" y="20"/>
                    </a:lnTo>
                    <a:lnTo>
                      <a:pt x="303" y="0"/>
                    </a:lnTo>
                    <a:lnTo>
                      <a:pt x="270" y="12"/>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0" name="Freeform 120">
                <a:extLst>
                  <a:ext uri="{FF2B5EF4-FFF2-40B4-BE49-F238E27FC236}">
                    <a16:creationId xmlns:a16="http://schemas.microsoft.com/office/drawing/2014/main" id="{7D39EB4B-724F-45FD-93FE-B0A6CFDCD0E8}"/>
                  </a:ext>
                </a:extLst>
              </p:cNvPr>
              <p:cNvSpPr>
                <a:spLocks/>
              </p:cNvSpPr>
              <p:nvPr/>
            </p:nvSpPr>
            <p:spPr bwMode="auto">
              <a:xfrm>
                <a:off x="4877" y="2661"/>
                <a:ext cx="587" cy="768"/>
              </a:xfrm>
              <a:custGeom>
                <a:avLst/>
                <a:gdLst>
                  <a:gd name="T0" fmla="*/ 8 w 1173"/>
                  <a:gd name="T1" fmla="*/ 17 h 1535"/>
                  <a:gd name="T2" fmla="*/ 12 w 1173"/>
                  <a:gd name="T3" fmla="*/ 20 h 1535"/>
                  <a:gd name="T4" fmla="*/ 10 w 1173"/>
                  <a:gd name="T5" fmla="*/ 22 h 1535"/>
                  <a:gd name="T6" fmla="*/ 13 w 1173"/>
                  <a:gd name="T7" fmla="*/ 23 h 1535"/>
                  <a:gd name="T8" fmla="*/ 13 w 1173"/>
                  <a:gd name="T9" fmla="*/ 24 h 1535"/>
                  <a:gd name="T10" fmla="*/ 13 w 1173"/>
                  <a:gd name="T11" fmla="*/ 26 h 1535"/>
                  <a:gd name="T12" fmla="*/ 12 w 1173"/>
                  <a:gd name="T13" fmla="*/ 27 h 1535"/>
                  <a:gd name="T14" fmla="*/ 18 w 1173"/>
                  <a:gd name="T15" fmla="*/ 27 h 1535"/>
                  <a:gd name="T16" fmla="*/ 17 w 1173"/>
                  <a:gd name="T17" fmla="*/ 28 h 1535"/>
                  <a:gd name="T18" fmla="*/ 23 w 1173"/>
                  <a:gd name="T19" fmla="*/ 35 h 1535"/>
                  <a:gd name="T20" fmla="*/ 23 w 1173"/>
                  <a:gd name="T21" fmla="*/ 42 h 1535"/>
                  <a:gd name="T22" fmla="*/ 16 w 1173"/>
                  <a:gd name="T23" fmla="*/ 42 h 1535"/>
                  <a:gd name="T24" fmla="*/ 7 w 1173"/>
                  <a:gd name="T25" fmla="*/ 39 h 1535"/>
                  <a:gd name="T26" fmla="*/ 8 w 1173"/>
                  <a:gd name="T27" fmla="*/ 34 h 1535"/>
                  <a:gd name="T28" fmla="*/ 5 w 1173"/>
                  <a:gd name="T29" fmla="*/ 37 h 1535"/>
                  <a:gd name="T30" fmla="*/ 3 w 1173"/>
                  <a:gd name="T31" fmla="*/ 36 h 1535"/>
                  <a:gd name="T32" fmla="*/ 1 w 1173"/>
                  <a:gd name="T33" fmla="*/ 35 h 1535"/>
                  <a:gd name="T34" fmla="*/ 1 w 1173"/>
                  <a:gd name="T35" fmla="*/ 39 h 1535"/>
                  <a:gd name="T36" fmla="*/ 17 w 1173"/>
                  <a:gd name="T37" fmla="*/ 44 h 1535"/>
                  <a:gd name="T38" fmla="*/ 25 w 1173"/>
                  <a:gd name="T39" fmla="*/ 48 h 1535"/>
                  <a:gd name="T40" fmla="*/ 27 w 1173"/>
                  <a:gd name="T41" fmla="*/ 46 h 1535"/>
                  <a:gd name="T42" fmla="*/ 27 w 1173"/>
                  <a:gd name="T43" fmla="*/ 42 h 1535"/>
                  <a:gd name="T44" fmla="*/ 25 w 1173"/>
                  <a:gd name="T45" fmla="*/ 36 h 1535"/>
                  <a:gd name="T46" fmla="*/ 21 w 1173"/>
                  <a:gd name="T47" fmla="*/ 28 h 1535"/>
                  <a:gd name="T48" fmla="*/ 21 w 1173"/>
                  <a:gd name="T49" fmla="*/ 23 h 1535"/>
                  <a:gd name="T50" fmla="*/ 33 w 1173"/>
                  <a:gd name="T51" fmla="*/ 13 h 1535"/>
                  <a:gd name="T52" fmla="*/ 37 w 1173"/>
                  <a:gd name="T53" fmla="*/ 2 h 1535"/>
                  <a:gd name="T54" fmla="*/ 36 w 1173"/>
                  <a:gd name="T55" fmla="*/ 1 h 1535"/>
                  <a:gd name="T56" fmla="*/ 36 w 1173"/>
                  <a:gd name="T57" fmla="*/ 2 h 1535"/>
                  <a:gd name="T58" fmla="*/ 31 w 1173"/>
                  <a:gd name="T59" fmla="*/ 3 h 1535"/>
                  <a:gd name="T60" fmla="*/ 32 w 1173"/>
                  <a:gd name="T61" fmla="*/ 5 h 1535"/>
                  <a:gd name="T62" fmla="*/ 34 w 1173"/>
                  <a:gd name="T63" fmla="*/ 7 h 1535"/>
                  <a:gd name="T64" fmla="*/ 32 w 1173"/>
                  <a:gd name="T65" fmla="*/ 9 h 1535"/>
                  <a:gd name="T66" fmla="*/ 32 w 1173"/>
                  <a:gd name="T67" fmla="*/ 12 h 1535"/>
                  <a:gd name="T68" fmla="*/ 28 w 1173"/>
                  <a:gd name="T69" fmla="*/ 9 h 1535"/>
                  <a:gd name="T70" fmla="*/ 27 w 1173"/>
                  <a:gd name="T71" fmla="*/ 9 h 1535"/>
                  <a:gd name="T72" fmla="*/ 29 w 1173"/>
                  <a:gd name="T73" fmla="*/ 13 h 1535"/>
                  <a:gd name="T74" fmla="*/ 27 w 1173"/>
                  <a:gd name="T75" fmla="*/ 16 h 1535"/>
                  <a:gd name="T76" fmla="*/ 25 w 1173"/>
                  <a:gd name="T77" fmla="*/ 10 h 1535"/>
                  <a:gd name="T78" fmla="*/ 26 w 1173"/>
                  <a:gd name="T79" fmla="*/ 14 h 1535"/>
                  <a:gd name="T80" fmla="*/ 25 w 1173"/>
                  <a:gd name="T81" fmla="*/ 15 h 1535"/>
                  <a:gd name="T82" fmla="*/ 24 w 1173"/>
                  <a:gd name="T83" fmla="*/ 16 h 1535"/>
                  <a:gd name="T84" fmla="*/ 24 w 1173"/>
                  <a:gd name="T85" fmla="*/ 18 h 1535"/>
                  <a:gd name="T86" fmla="*/ 23 w 1173"/>
                  <a:gd name="T87" fmla="*/ 14 h 1535"/>
                  <a:gd name="T88" fmla="*/ 23 w 1173"/>
                  <a:gd name="T89" fmla="*/ 9 h 1535"/>
                  <a:gd name="T90" fmla="*/ 20 w 1173"/>
                  <a:gd name="T91" fmla="*/ 19 h 1535"/>
                  <a:gd name="T92" fmla="*/ 19 w 1173"/>
                  <a:gd name="T93" fmla="*/ 19 h 1535"/>
                  <a:gd name="T94" fmla="*/ 17 w 1173"/>
                  <a:gd name="T95" fmla="*/ 17 h 1535"/>
                  <a:gd name="T96" fmla="*/ 15 w 1173"/>
                  <a:gd name="T97" fmla="*/ 17 h 1535"/>
                  <a:gd name="T98" fmla="*/ 16 w 1173"/>
                  <a:gd name="T99" fmla="*/ 12 h 1535"/>
                  <a:gd name="T100" fmla="*/ 12 w 1173"/>
                  <a:gd name="T101" fmla="*/ 15 h 1535"/>
                  <a:gd name="T102" fmla="*/ 13 w 1173"/>
                  <a:gd name="T103" fmla="*/ 12 h 1535"/>
                  <a:gd name="T104" fmla="*/ 7 w 1173"/>
                  <a:gd name="T105" fmla="*/ 16 h 1535"/>
                  <a:gd name="T106" fmla="*/ 6 w 1173"/>
                  <a:gd name="T107" fmla="*/ 17 h 1535"/>
                  <a:gd name="T108" fmla="*/ 7 w 1173"/>
                  <a:gd name="T109" fmla="*/ 17 h 1535"/>
                  <a:gd name="T110" fmla="*/ 6 w 1173"/>
                  <a:gd name="T111" fmla="*/ 18 h 1535"/>
                  <a:gd name="T112" fmla="*/ 7 w 1173"/>
                  <a:gd name="T113" fmla="*/ 18 h 1535"/>
                  <a:gd name="T114" fmla="*/ 12 w 1173"/>
                  <a:gd name="T115" fmla="*/ 16 h 153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73"/>
                  <a:gd name="T175" fmla="*/ 0 h 1535"/>
                  <a:gd name="T176" fmla="*/ 1173 w 1173"/>
                  <a:gd name="T177" fmla="*/ 1535 h 153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73" h="1535">
                    <a:moveTo>
                      <a:pt x="361" y="492"/>
                    </a:moveTo>
                    <a:lnTo>
                      <a:pt x="254" y="533"/>
                    </a:lnTo>
                    <a:lnTo>
                      <a:pt x="329" y="524"/>
                    </a:lnTo>
                    <a:lnTo>
                      <a:pt x="379" y="631"/>
                    </a:lnTo>
                    <a:lnTo>
                      <a:pt x="401" y="665"/>
                    </a:lnTo>
                    <a:lnTo>
                      <a:pt x="312" y="678"/>
                    </a:lnTo>
                    <a:lnTo>
                      <a:pt x="387" y="693"/>
                    </a:lnTo>
                    <a:lnTo>
                      <a:pt x="414" y="727"/>
                    </a:lnTo>
                    <a:lnTo>
                      <a:pt x="306" y="763"/>
                    </a:lnTo>
                    <a:lnTo>
                      <a:pt x="411" y="764"/>
                    </a:lnTo>
                    <a:lnTo>
                      <a:pt x="444" y="790"/>
                    </a:lnTo>
                    <a:lnTo>
                      <a:pt x="387" y="810"/>
                    </a:lnTo>
                    <a:lnTo>
                      <a:pt x="432" y="823"/>
                    </a:lnTo>
                    <a:lnTo>
                      <a:pt x="364" y="848"/>
                    </a:lnTo>
                    <a:lnTo>
                      <a:pt x="489" y="832"/>
                    </a:lnTo>
                    <a:lnTo>
                      <a:pt x="565" y="855"/>
                    </a:lnTo>
                    <a:lnTo>
                      <a:pt x="604" y="905"/>
                    </a:lnTo>
                    <a:lnTo>
                      <a:pt x="528" y="892"/>
                    </a:lnTo>
                    <a:lnTo>
                      <a:pt x="651" y="991"/>
                    </a:lnTo>
                    <a:lnTo>
                      <a:pt x="722" y="1117"/>
                    </a:lnTo>
                    <a:lnTo>
                      <a:pt x="761" y="1273"/>
                    </a:lnTo>
                    <a:lnTo>
                      <a:pt x="721" y="1318"/>
                    </a:lnTo>
                    <a:lnTo>
                      <a:pt x="622" y="1349"/>
                    </a:lnTo>
                    <a:lnTo>
                      <a:pt x="489" y="1318"/>
                    </a:lnTo>
                    <a:lnTo>
                      <a:pt x="358" y="1289"/>
                    </a:lnTo>
                    <a:lnTo>
                      <a:pt x="209" y="1236"/>
                    </a:lnTo>
                    <a:lnTo>
                      <a:pt x="196" y="1168"/>
                    </a:lnTo>
                    <a:lnTo>
                      <a:pt x="256" y="1075"/>
                    </a:lnTo>
                    <a:lnTo>
                      <a:pt x="204" y="1108"/>
                    </a:lnTo>
                    <a:lnTo>
                      <a:pt x="147" y="1182"/>
                    </a:lnTo>
                    <a:lnTo>
                      <a:pt x="79" y="1213"/>
                    </a:lnTo>
                    <a:lnTo>
                      <a:pt x="95" y="1143"/>
                    </a:lnTo>
                    <a:lnTo>
                      <a:pt x="42" y="1192"/>
                    </a:lnTo>
                    <a:lnTo>
                      <a:pt x="32" y="1104"/>
                    </a:lnTo>
                    <a:lnTo>
                      <a:pt x="0" y="1200"/>
                    </a:lnTo>
                    <a:lnTo>
                      <a:pt x="16" y="1226"/>
                    </a:lnTo>
                    <a:lnTo>
                      <a:pt x="196" y="1263"/>
                    </a:lnTo>
                    <a:lnTo>
                      <a:pt x="533" y="1388"/>
                    </a:lnTo>
                    <a:lnTo>
                      <a:pt x="730" y="1516"/>
                    </a:lnTo>
                    <a:lnTo>
                      <a:pt x="800" y="1534"/>
                    </a:lnTo>
                    <a:lnTo>
                      <a:pt x="842" y="1535"/>
                    </a:lnTo>
                    <a:lnTo>
                      <a:pt x="857" y="1449"/>
                    </a:lnTo>
                    <a:lnTo>
                      <a:pt x="841" y="1383"/>
                    </a:lnTo>
                    <a:lnTo>
                      <a:pt x="847" y="1342"/>
                    </a:lnTo>
                    <a:lnTo>
                      <a:pt x="823" y="1237"/>
                    </a:lnTo>
                    <a:lnTo>
                      <a:pt x="781" y="1142"/>
                    </a:lnTo>
                    <a:lnTo>
                      <a:pt x="721" y="1049"/>
                    </a:lnTo>
                    <a:lnTo>
                      <a:pt x="670" y="882"/>
                    </a:lnTo>
                    <a:lnTo>
                      <a:pt x="630" y="801"/>
                    </a:lnTo>
                    <a:lnTo>
                      <a:pt x="651" y="720"/>
                    </a:lnTo>
                    <a:lnTo>
                      <a:pt x="870" y="602"/>
                    </a:lnTo>
                    <a:lnTo>
                      <a:pt x="1050" y="392"/>
                    </a:lnTo>
                    <a:lnTo>
                      <a:pt x="1127" y="275"/>
                    </a:lnTo>
                    <a:lnTo>
                      <a:pt x="1173" y="39"/>
                    </a:lnTo>
                    <a:lnTo>
                      <a:pt x="1153" y="0"/>
                    </a:lnTo>
                    <a:lnTo>
                      <a:pt x="1140" y="1"/>
                    </a:lnTo>
                    <a:lnTo>
                      <a:pt x="1046" y="45"/>
                    </a:lnTo>
                    <a:lnTo>
                      <a:pt x="1136" y="47"/>
                    </a:lnTo>
                    <a:lnTo>
                      <a:pt x="1059" y="84"/>
                    </a:lnTo>
                    <a:lnTo>
                      <a:pt x="973" y="95"/>
                    </a:lnTo>
                    <a:lnTo>
                      <a:pt x="1046" y="120"/>
                    </a:lnTo>
                    <a:lnTo>
                      <a:pt x="996" y="132"/>
                    </a:lnTo>
                    <a:lnTo>
                      <a:pt x="1093" y="134"/>
                    </a:lnTo>
                    <a:lnTo>
                      <a:pt x="1072" y="209"/>
                    </a:lnTo>
                    <a:lnTo>
                      <a:pt x="1071" y="262"/>
                    </a:lnTo>
                    <a:lnTo>
                      <a:pt x="1009" y="262"/>
                    </a:lnTo>
                    <a:lnTo>
                      <a:pt x="1045" y="319"/>
                    </a:lnTo>
                    <a:lnTo>
                      <a:pt x="1014" y="367"/>
                    </a:lnTo>
                    <a:lnTo>
                      <a:pt x="980" y="356"/>
                    </a:lnTo>
                    <a:lnTo>
                      <a:pt x="894" y="265"/>
                    </a:lnTo>
                    <a:lnTo>
                      <a:pt x="910" y="309"/>
                    </a:lnTo>
                    <a:lnTo>
                      <a:pt x="850" y="262"/>
                    </a:lnTo>
                    <a:lnTo>
                      <a:pt x="896" y="359"/>
                    </a:lnTo>
                    <a:lnTo>
                      <a:pt x="925" y="411"/>
                    </a:lnTo>
                    <a:lnTo>
                      <a:pt x="907" y="422"/>
                    </a:lnTo>
                    <a:lnTo>
                      <a:pt x="863" y="495"/>
                    </a:lnTo>
                    <a:lnTo>
                      <a:pt x="844" y="419"/>
                    </a:lnTo>
                    <a:lnTo>
                      <a:pt x="781" y="299"/>
                    </a:lnTo>
                    <a:lnTo>
                      <a:pt x="807" y="403"/>
                    </a:lnTo>
                    <a:lnTo>
                      <a:pt x="818" y="448"/>
                    </a:lnTo>
                    <a:lnTo>
                      <a:pt x="750" y="367"/>
                    </a:lnTo>
                    <a:lnTo>
                      <a:pt x="784" y="450"/>
                    </a:lnTo>
                    <a:lnTo>
                      <a:pt x="740" y="422"/>
                    </a:lnTo>
                    <a:lnTo>
                      <a:pt x="756" y="505"/>
                    </a:lnTo>
                    <a:lnTo>
                      <a:pt x="779" y="558"/>
                    </a:lnTo>
                    <a:lnTo>
                      <a:pt x="750" y="557"/>
                    </a:lnTo>
                    <a:lnTo>
                      <a:pt x="721" y="515"/>
                    </a:lnTo>
                    <a:lnTo>
                      <a:pt x="724" y="443"/>
                    </a:lnTo>
                    <a:lnTo>
                      <a:pt x="727" y="359"/>
                    </a:lnTo>
                    <a:lnTo>
                      <a:pt x="729" y="281"/>
                    </a:lnTo>
                    <a:lnTo>
                      <a:pt x="659" y="450"/>
                    </a:lnTo>
                    <a:lnTo>
                      <a:pt x="611" y="583"/>
                    </a:lnTo>
                    <a:lnTo>
                      <a:pt x="604" y="631"/>
                    </a:lnTo>
                    <a:lnTo>
                      <a:pt x="581" y="596"/>
                    </a:lnTo>
                    <a:lnTo>
                      <a:pt x="557" y="546"/>
                    </a:lnTo>
                    <a:lnTo>
                      <a:pt x="526" y="531"/>
                    </a:lnTo>
                    <a:lnTo>
                      <a:pt x="468" y="544"/>
                    </a:lnTo>
                    <a:lnTo>
                      <a:pt x="450" y="513"/>
                    </a:lnTo>
                    <a:lnTo>
                      <a:pt x="463" y="406"/>
                    </a:lnTo>
                    <a:lnTo>
                      <a:pt x="505" y="375"/>
                    </a:lnTo>
                    <a:lnTo>
                      <a:pt x="458" y="388"/>
                    </a:lnTo>
                    <a:lnTo>
                      <a:pt x="361" y="450"/>
                    </a:lnTo>
                    <a:lnTo>
                      <a:pt x="364" y="419"/>
                    </a:lnTo>
                    <a:lnTo>
                      <a:pt x="393" y="369"/>
                    </a:lnTo>
                    <a:lnTo>
                      <a:pt x="304" y="445"/>
                    </a:lnTo>
                    <a:lnTo>
                      <a:pt x="209" y="489"/>
                    </a:lnTo>
                    <a:lnTo>
                      <a:pt x="145" y="526"/>
                    </a:lnTo>
                    <a:lnTo>
                      <a:pt x="171" y="526"/>
                    </a:lnTo>
                    <a:lnTo>
                      <a:pt x="132" y="555"/>
                    </a:lnTo>
                    <a:lnTo>
                      <a:pt x="204" y="531"/>
                    </a:lnTo>
                    <a:lnTo>
                      <a:pt x="154" y="571"/>
                    </a:lnTo>
                    <a:lnTo>
                      <a:pt x="178" y="568"/>
                    </a:lnTo>
                    <a:lnTo>
                      <a:pt x="110" y="627"/>
                    </a:lnTo>
                    <a:lnTo>
                      <a:pt x="223" y="568"/>
                    </a:lnTo>
                    <a:lnTo>
                      <a:pt x="239" y="521"/>
                    </a:lnTo>
                    <a:lnTo>
                      <a:pt x="361" y="492"/>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1" name="Freeform 121">
                <a:extLst>
                  <a:ext uri="{FF2B5EF4-FFF2-40B4-BE49-F238E27FC236}">
                    <a16:creationId xmlns:a16="http://schemas.microsoft.com/office/drawing/2014/main" id="{E9A1BD37-5CDB-4918-AC50-FB71AED27FFE}"/>
                  </a:ext>
                </a:extLst>
              </p:cNvPr>
              <p:cNvSpPr>
                <a:spLocks/>
              </p:cNvSpPr>
              <p:nvPr/>
            </p:nvSpPr>
            <p:spPr bwMode="auto">
              <a:xfrm>
                <a:off x="4637" y="2949"/>
                <a:ext cx="83" cy="76"/>
              </a:xfrm>
              <a:custGeom>
                <a:avLst/>
                <a:gdLst>
                  <a:gd name="T0" fmla="*/ 0 w 165"/>
                  <a:gd name="T1" fmla="*/ 0 h 153"/>
                  <a:gd name="T2" fmla="*/ 3 w 165"/>
                  <a:gd name="T3" fmla="*/ 1 h 153"/>
                  <a:gd name="T4" fmla="*/ 6 w 165"/>
                  <a:gd name="T5" fmla="*/ 4 h 153"/>
                  <a:gd name="T6" fmla="*/ 3 w 165"/>
                  <a:gd name="T7" fmla="*/ 2 h 153"/>
                  <a:gd name="T8" fmla="*/ 1 w 165"/>
                  <a:gd name="T9" fmla="*/ 1 h 153"/>
                  <a:gd name="T10" fmla="*/ 1 w 165"/>
                  <a:gd name="T11" fmla="*/ 2 h 153"/>
                  <a:gd name="T12" fmla="*/ 0 w 165"/>
                  <a:gd name="T13" fmla="*/ 0 h 153"/>
                  <a:gd name="T14" fmla="*/ 0 w 165"/>
                  <a:gd name="T15" fmla="*/ 0 h 153"/>
                  <a:gd name="T16" fmla="*/ 0 60000 65536"/>
                  <a:gd name="T17" fmla="*/ 0 60000 65536"/>
                  <a:gd name="T18" fmla="*/ 0 60000 65536"/>
                  <a:gd name="T19" fmla="*/ 0 60000 65536"/>
                  <a:gd name="T20" fmla="*/ 0 60000 65536"/>
                  <a:gd name="T21" fmla="*/ 0 60000 65536"/>
                  <a:gd name="T22" fmla="*/ 0 60000 65536"/>
                  <a:gd name="T23" fmla="*/ 0 60000 65536"/>
                  <a:gd name="T24" fmla="*/ 0 w 165"/>
                  <a:gd name="T25" fmla="*/ 0 h 153"/>
                  <a:gd name="T26" fmla="*/ 165 w 165"/>
                  <a:gd name="T27" fmla="*/ 153 h 1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5" h="153">
                    <a:moveTo>
                      <a:pt x="0" y="0"/>
                    </a:moveTo>
                    <a:lnTo>
                      <a:pt x="96" y="46"/>
                    </a:lnTo>
                    <a:lnTo>
                      <a:pt x="165" y="153"/>
                    </a:lnTo>
                    <a:lnTo>
                      <a:pt x="84" y="70"/>
                    </a:lnTo>
                    <a:lnTo>
                      <a:pt x="27" y="42"/>
                    </a:lnTo>
                    <a:lnTo>
                      <a:pt x="27" y="7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2" name="Freeform 122">
                <a:extLst>
                  <a:ext uri="{FF2B5EF4-FFF2-40B4-BE49-F238E27FC236}">
                    <a16:creationId xmlns:a16="http://schemas.microsoft.com/office/drawing/2014/main" id="{B8FE4896-ACAD-44DF-A54D-9D0BD7B3E4A6}"/>
                  </a:ext>
                </a:extLst>
              </p:cNvPr>
              <p:cNvSpPr>
                <a:spLocks/>
              </p:cNvSpPr>
              <p:nvPr/>
            </p:nvSpPr>
            <p:spPr bwMode="auto">
              <a:xfrm>
                <a:off x="4584" y="2949"/>
                <a:ext cx="32" cy="37"/>
              </a:xfrm>
              <a:custGeom>
                <a:avLst/>
                <a:gdLst>
                  <a:gd name="T0" fmla="*/ 0 w 65"/>
                  <a:gd name="T1" fmla="*/ 2 h 73"/>
                  <a:gd name="T2" fmla="*/ 0 w 65"/>
                  <a:gd name="T3" fmla="*/ 3 h 73"/>
                  <a:gd name="T4" fmla="*/ 0 w 65"/>
                  <a:gd name="T5" fmla="*/ 2 h 73"/>
                  <a:gd name="T6" fmla="*/ 2 w 65"/>
                  <a:gd name="T7" fmla="*/ 3 h 73"/>
                  <a:gd name="T8" fmla="*/ 0 w 65"/>
                  <a:gd name="T9" fmla="*/ 0 h 73"/>
                  <a:gd name="T10" fmla="*/ 0 w 65"/>
                  <a:gd name="T11" fmla="*/ 1 h 73"/>
                  <a:gd name="T12" fmla="*/ 0 w 65"/>
                  <a:gd name="T13" fmla="*/ 2 h 73"/>
                  <a:gd name="T14" fmla="*/ 0 w 65"/>
                  <a:gd name="T15" fmla="*/ 2 h 73"/>
                  <a:gd name="T16" fmla="*/ 0 60000 65536"/>
                  <a:gd name="T17" fmla="*/ 0 60000 65536"/>
                  <a:gd name="T18" fmla="*/ 0 60000 65536"/>
                  <a:gd name="T19" fmla="*/ 0 60000 65536"/>
                  <a:gd name="T20" fmla="*/ 0 60000 65536"/>
                  <a:gd name="T21" fmla="*/ 0 60000 65536"/>
                  <a:gd name="T22" fmla="*/ 0 60000 65536"/>
                  <a:gd name="T23" fmla="*/ 0 60000 65536"/>
                  <a:gd name="T24" fmla="*/ 0 w 65"/>
                  <a:gd name="T25" fmla="*/ 0 h 73"/>
                  <a:gd name="T26" fmla="*/ 65 w 65"/>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5" h="73">
                    <a:moveTo>
                      <a:pt x="0" y="33"/>
                    </a:moveTo>
                    <a:lnTo>
                      <a:pt x="26" y="73"/>
                    </a:lnTo>
                    <a:lnTo>
                      <a:pt x="26" y="46"/>
                    </a:lnTo>
                    <a:lnTo>
                      <a:pt x="65" y="73"/>
                    </a:lnTo>
                    <a:lnTo>
                      <a:pt x="24" y="0"/>
                    </a:lnTo>
                    <a:lnTo>
                      <a:pt x="23" y="23"/>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3" name="Freeform 123">
                <a:extLst>
                  <a:ext uri="{FF2B5EF4-FFF2-40B4-BE49-F238E27FC236}">
                    <a16:creationId xmlns:a16="http://schemas.microsoft.com/office/drawing/2014/main" id="{A8F43332-33D6-4D57-9E1C-15076A85160E}"/>
                  </a:ext>
                </a:extLst>
              </p:cNvPr>
              <p:cNvSpPr>
                <a:spLocks/>
              </p:cNvSpPr>
              <p:nvPr/>
            </p:nvSpPr>
            <p:spPr bwMode="auto">
              <a:xfrm>
                <a:off x="4671" y="2914"/>
                <a:ext cx="101" cy="126"/>
              </a:xfrm>
              <a:custGeom>
                <a:avLst/>
                <a:gdLst>
                  <a:gd name="T0" fmla="*/ 0 w 203"/>
                  <a:gd name="T1" fmla="*/ 2 h 251"/>
                  <a:gd name="T2" fmla="*/ 1 w 203"/>
                  <a:gd name="T3" fmla="*/ 2 h 251"/>
                  <a:gd name="T4" fmla="*/ 3 w 203"/>
                  <a:gd name="T5" fmla="*/ 4 h 251"/>
                  <a:gd name="T6" fmla="*/ 6 w 203"/>
                  <a:gd name="T7" fmla="*/ 8 h 251"/>
                  <a:gd name="T8" fmla="*/ 6 w 203"/>
                  <a:gd name="T9" fmla="*/ 6 h 251"/>
                  <a:gd name="T10" fmla="*/ 4 w 203"/>
                  <a:gd name="T11" fmla="*/ 5 h 251"/>
                  <a:gd name="T12" fmla="*/ 2 w 203"/>
                  <a:gd name="T13" fmla="*/ 3 h 251"/>
                  <a:gd name="T14" fmla="*/ 1 w 203"/>
                  <a:gd name="T15" fmla="*/ 2 h 251"/>
                  <a:gd name="T16" fmla="*/ 0 w 203"/>
                  <a:gd name="T17" fmla="*/ 0 h 251"/>
                  <a:gd name="T18" fmla="*/ 0 w 203"/>
                  <a:gd name="T19" fmla="*/ 2 h 251"/>
                  <a:gd name="T20" fmla="*/ 0 w 203"/>
                  <a:gd name="T21" fmla="*/ 2 h 2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251"/>
                  <a:gd name="T35" fmla="*/ 203 w 203"/>
                  <a:gd name="T36" fmla="*/ 251 h 2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251">
                    <a:moveTo>
                      <a:pt x="0" y="35"/>
                    </a:moveTo>
                    <a:lnTo>
                      <a:pt x="55" y="61"/>
                    </a:lnTo>
                    <a:lnTo>
                      <a:pt x="99" y="107"/>
                    </a:lnTo>
                    <a:lnTo>
                      <a:pt x="203" y="251"/>
                    </a:lnTo>
                    <a:lnTo>
                      <a:pt x="196" y="191"/>
                    </a:lnTo>
                    <a:lnTo>
                      <a:pt x="136" y="134"/>
                    </a:lnTo>
                    <a:lnTo>
                      <a:pt x="93" y="71"/>
                    </a:lnTo>
                    <a:lnTo>
                      <a:pt x="54" y="40"/>
                    </a:lnTo>
                    <a:lnTo>
                      <a:pt x="30" y="0"/>
                    </a:lnTo>
                    <a:lnTo>
                      <a:pt x="0" y="35"/>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4" name="Freeform 124">
                <a:extLst>
                  <a:ext uri="{FF2B5EF4-FFF2-40B4-BE49-F238E27FC236}">
                    <a16:creationId xmlns:a16="http://schemas.microsoft.com/office/drawing/2014/main" id="{C6A050EA-C550-4FED-A420-2724223025E8}"/>
                  </a:ext>
                </a:extLst>
              </p:cNvPr>
              <p:cNvSpPr>
                <a:spLocks/>
              </p:cNvSpPr>
              <p:nvPr/>
            </p:nvSpPr>
            <p:spPr bwMode="auto">
              <a:xfrm>
                <a:off x="4778" y="2986"/>
                <a:ext cx="74" cy="49"/>
              </a:xfrm>
              <a:custGeom>
                <a:avLst/>
                <a:gdLst>
                  <a:gd name="T0" fmla="*/ 0 w 149"/>
                  <a:gd name="T1" fmla="*/ 4 h 97"/>
                  <a:gd name="T2" fmla="*/ 1 w 149"/>
                  <a:gd name="T3" fmla="*/ 2 h 97"/>
                  <a:gd name="T4" fmla="*/ 2 w 149"/>
                  <a:gd name="T5" fmla="*/ 1 h 97"/>
                  <a:gd name="T6" fmla="*/ 3 w 149"/>
                  <a:gd name="T7" fmla="*/ 1 h 97"/>
                  <a:gd name="T8" fmla="*/ 3 w 149"/>
                  <a:gd name="T9" fmla="*/ 0 h 97"/>
                  <a:gd name="T10" fmla="*/ 4 w 149"/>
                  <a:gd name="T11" fmla="*/ 1 h 97"/>
                  <a:gd name="T12" fmla="*/ 3 w 149"/>
                  <a:gd name="T13" fmla="*/ 1 h 97"/>
                  <a:gd name="T14" fmla="*/ 1 w 149"/>
                  <a:gd name="T15" fmla="*/ 2 h 97"/>
                  <a:gd name="T16" fmla="*/ 0 w 149"/>
                  <a:gd name="T17" fmla="*/ 4 h 97"/>
                  <a:gd name="T18" fmla="*/ 0 w 149"/>
                  <a:gd name="T19" fmla="*/ 4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97"/>
                  <a:gd name="T32" fmla="*/ 149 w 149"/>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97">
                    <a:moveTo>
                      <a:pt x="0" y="97"/>
                    </a:moveTo>
                    <a:lnTo>
                      <a:pt x="33" y="50"/>
                    </a:lnTo>
                    <a:lnTo>
                      <a:pt x="76" y="26"/>
                    </a:lnTo>
                    <a:lnTo>
                      <a:pt x="96" y="26"/>
                    </a:lnTo>
                    <a:lnTo>
                      <a:pt x="115" y="0"/>
                    </a:lnTo>
                    <a:lnTo>
                      <a:pt x="149" y="1"/>
                    </a:lnTo>
                    <a:lnTo>
                      <a:pt x="115" y="24"/>
                    </a:lnTo>
                    <a:lnTo>
                      <a:pt x="51" y="58"/>
                    </a:lnTo>
                    <a:lnTo>
                      <a:pt x="0" y="97"/>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5" name="Freeform 125">
                <a:extLst>
                  <a:ext uri="{FF2B5EF4-FFF2-40B4-BE49-F238E27FC236}">
                    <a16:creationId xmlns:a16="http://schemas.microsoft.com/office/drawing/2014/main" id="{9016242D-993A-43A3-9841-B7FBF3E53F20}"/>
                  </a:ext>
                </a:extLst>
              </p:cNvPr>
              <p:cNvSpPr>
                <a:spLocks/>
              </p:cNvSpPr>
              <p:nvPr/>
            </p:nvSpPr>
            <p:spPr bwMode="auto">
              <a:xfrm>
                <a:off x="4765" y="3068"/>
                <a:ext cx="24" cy="48"/>
              </a:xfrm>
              <a:custGeom>
                <a:avLst/>
                <a:gdLst>
                  <a:gd name="T0" fmla="*/ 0 w 47"/>
                  <a:gd name="T1" fmla="*/ 0 h 96"/>
                  <a:gd name="T2" fmla="*/ 1 w 47"/>
                  <a:gd name="T3" fmla="*/ 3 h 96"/>
                  <a:gd name="T4" fmla="*/ 1 w 47"/>
                  <a:gd name="T5" fmla="*/ 3 h 96"/>
                  <a:gd name="T6" fmla="*/ 2 w 47"/>
                  <a:gd name="T7" fmla="*/ 3 h 96"/>
                  <a:gd name="T8" fmla="*/ 2 w 47"/>
                  <a:gd name="T9" fmla="*/ 1 h 96"/>
                  <a:gd name="T10" fmla="*/ 0 w 47"/>
                  <a:gd name="T11" fmla="*/ 0 h 96"/>
                  <a:gd name="T12" fmla="*/ 0 w 47"/>
                  <a:gd name="T13" fmla="*/ 0 h 96"/>
                  <a:gd name="T14" fmla="*/ 0 60000 65536"/>
                  <a:gd name="T15" fmla="*/ 0 60000 65536"/>
                  <a:gd name="T16" fmla="*/ 0 60000 65536"/>
                  <a:gd name="T17" fmla="*/ 0 60000 65536"/>
                  <a:gd name="T18" fmla="*/ 0 60000 65536"/>
                  <a:gd name="T19" fmla="*/ 0 60000 65536"/>
                  <a:gd name="T20" fmla="*/ 0 60000 65536"/>
                  <a:gd name="T21" fmla="*/ 0 w 47"/>
                  <a:gd name="T22" fmla="*/ 0 h 96"/>
                  <a:gd name="T23" fmla="*/ 47 w 47"/>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96">
                    <a:moveTo>
                      <a:pt x="0" y="0"/>
                    </a:moveTo>
                    <a:lnTo>
                      <a:pt x="21" y="73"/>
                    </a:lnTo>
                    <a:lnTo>
                      <a:pt x="28" y="96"/>
                    </a:lnTo>
                    <a:lnTo>
                      <a:pt x="47" y="88"/>
                    </a:lnTo>
                    <a:lnTo>
                      <a:pt x="37" y="26"/>
                    </a:lnTo>
                    <a:lnTo>
                      <a:pt x="0"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6" name="Freeform 126">
                <a:extLst>
                  <a:ext uri="{FF2B5EF4-FFF2-40B4-BE49-F238E27FC236}">
                    <a16:creationId xmlns:a16="http://schemas.microsoft.com/office/drawing/2014/main" id="{1741778A-839B-46E1-A54B-8B6A3A1AE150}"/>
                  </a:ext>
                </a:extLst>
              </p:cNvPr>
              <p:cNvSpPr>
                <a:spLocks/>
              </p:cNvSpPr>
              <p:nvPr/>
            </p:nvSpPr>
            <p:spPr bwMode="auto">
              <a:xfrm>
                <a:off x="4797" y="3028"/>
                <a:ext cx="37" cy="74"/>
              </a:xfrm>
              <a:custGeom>
                <a:avLst/>
                <a:gdLst>
                  <a:gd name="T0" fmla="*/ 0 w 73"/>
                  <a:gd name="T1" fmla="*/ 2 h 149"/>
                  <a:gd name="T2" fmla="*/ 1 w 73"/>
                  <a:gd name="T3" fmla="*/ 4 h 149"/>
                  <a:gd name="T4" fmla="*/ 2 w 73"/>
                  <a:gd name="T5" fmla="*/ 4 h 149"/>
                  <a:gd name="T6" fmla="*/ 2 w 73"/>
                  <a:gd name="T7" fmla="*/ 3 h 149"/>
                  <a:gd name="T8" fmla="*/ 1 w 73"/>
                  <a:gd name="T9" fmla="*/ 1 h 149"/>
                  <a:gd name="T10" fmla="*/ 3 w 73"/>
                  <a:gd name="T11" fmla="*/ 1 h 149"/>
                  <a:gd name="T12" fmla="*/ 3 w 73"/>
                  <a:gd name="T13" fmla="*/ 1 h 149"/>
                  <a:gd name="T14" fmla="*/ 2 w 73"/>
                  <a:gd name="T15" fmla="*/ 0 h 149"/>
                  <a:gd name="T16" fmla="*/ 2 w 73"/>
                  <a:gd name="T17" fmla="*/ 0 h 149"/>
                  <a:gd name="T18" fmla="*/ 2 w 73"/>
                  <a:gd name="T19" fmla="*/ 0 h 149"/>
                  <a:gd name="T20" fmla="*/ 1 w 73"/>
                  <a:gd name="T21" fmla="*/ 0 h 149"/>
                  <a:gd name="T22" fmla="*/ 0 w 73"/>
                  <a:gd name="T23" fmla="*/ 2 h 149"/>
                  <a:gd name="T24" fmla="*/ 0 w 73"/>
                  <a:gd name="T25" fmla="*/ 2 h 1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49"/>
                  <a:gd name="T41" fmla="*/ 73 w 73"/>
                  <a:gd name="T42" fmla="*/ 149 h 1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49">
                    <a:moveTo>
                      <a:pt x="0" y="68"/>
                    </a:moveTo>
                    <a:lnTo>
                      <a:pt x="20" y="149"/>
                    </a:lnTo>
                    <a:lnTo>
                      <a:pt x="41" y="130"/>
                    </a:lnTo>
                    <a:lnTo>
                      <a:pt x="52" y="101"/>
                    </a:lnTo>
                    <a:lnTo>
                      <a:pt x="26" y="47"/>
                    </a:lnTo>
                    <a:lnTo>
                      <a:pt x="67" y="59"/>
                    </a:lnTo>
                    <a:lnTo>
                      <a:pt x="73" y="51"/>
                    </a:lnTo>
                    <a:lnTo>
                      <a:pt x="46" y="30"/>
                    </a:lnTo>
                    <a:lnTo>
                      <a:pt x="63" y="0"/>
                    </a:lnTo>
                    <a:lnTo>
                      <a:pt x="37" y="12"/>
                    </a:lnTo>
                    <a:lnTo>
                      <a:pt x="12" y="26"/>
                    </a:lnTo>
                    <a:lnTo>
                      <a:pt x="0" y="68"/>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7" name="Freeform 127">
                <a:extLst>
                  <a:ext uri="{FF2B5EF4-FFF2-40B4-BE49-F238E27FC236}">
                    <a16:creationId xmlns:a16="http://schemas.microsoft.com/office/drawing/2014/main" id="{BF88CB18-536F-42DE-93BB-8FA6E11760CB}"/>
                  </a:ext>
                </a:extLst>
              </p:cNvPr>
              <p:cNvSpPr>
                <a:spLocks/>
              </p:cNvSpPr>
              <p:nvPr/>
            </p:nvSpPr>
            <p:spPr bwMode="auto">
              <a:xfrm>
                <a:off x="4683" y="2904"/>
                <a:ext cx="115" cy="133"/>
              </a:xfrm>
              <a:custGeom>
                <a:avLst/>
                <a:gdLst>
                  <a:gd name="T0" fmla="*/ 0 w 230"/>
                  <a:gd name="T1" fmla="*/ 0 h 267"/>
                  <a:gd name="T2" fmla="*/ 2 w 230"/>
                  <a:gd name="T3" fmla="*/ 1 h 267"/>
                  <a:gd name="T4" fmla="*/ 3 w 230"/>
                  <a:gd name="T5" fmla="*/ 2 h 267"/>
                  <a:gd name="T6" fmla="*/ 6 w 230"/>
                  <a:gd name="T7" fmla="*/ 6 h 267"/>
                  <a:gd name="T8" fmla="*/ 6 w 230"/>
                  <a:gd name="T9" fmla="*/ 8 h 267"/>
                  <a:gd name="T10" fmla="*/ 7 w 230"/>
                  <a:gd name="T11" fmla="*/ 7 h 267"/>
                  <a:gd name="T12" fmla="*/ 7 w 230"/>
                  <a:gd name="T13" fmla="*/ 6 h 267"/>
                  <a:gd name="T14" fmla="*/ 7 w 230"/>
                  <a:gd name="T15" fmla="*/ 6 h 267"/>
                  <a:gd name="T16" fmla="*/ 5 w 230"/>
                  <a:gd name="T17" fmla="*/ 3 h 267"/>
                  <a:gd name="T18" fmla="*/ 3 w 230"/>
                  <a:gd name="T19" fmla="*/ 2 h 267"/>
                  <a:gd name="T20" fmla="*/ 2 w 230"/>
                  <a:gd name="T21" fmla="*/ 1 h 267"/>
                  <a:gd name="T22" fmla="*/ 1 w 230"/>
                  <a:gd name="T23" fmla="*/ 0 h 267"/>
                  <a:gd name="T24" fmla="*/ 0 w 230"/>
                  <a:gd name="T25" fmla="*/ 0 h 267"/>
                  <a:gd name="T26" fmla="*/ 0 w 230"/>
                  <a:gd name="T27" fmla="*/ 0 h 2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0"/>
                  <a:gd name="T43" fmla="*/ 0 h 267"/>
                  <a:gd name="T44" fmla="*/ 230 w 230"/>
                  <a:gd name="T45" fmla="*/ 267 h 26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0" h="267">
                    <a:moveTo>
                      <a:pt x="0" y="9"/>
                    </a:moveTo>
                    <a:lnTo>
                      <a:pt x="39" y="63"/>
                    </a:lnTo>
                    <a:lnTo>
                      <a:pt x="90" y="94"/>
                    </a:lnTo>
                    <a:lnTo>
                      <a:pt x="186" y="215"/>
                    </a:lnTo>
                    <a:lnTo>
                      <a:pt x="183" y="267"/>
                    </a:lnTo>
                    <a:lnTo>
                      <a:pt x="201" y="228"/>
                    </a:lnTo>
                    <a:lnTo>
                      <a:pt x="230" y="204"/>
                    </a:lnTo>
                    <a:lnTo>
                      <a:pt x="201" y="209"/>
                    </a:lnTo>
                    <a:lnTo>
                      <a:pt x="134" y="108"/>
                    </a:lnTo>
                    <a:lnTo>
                      <a:pt x="68" y="66"/>
                    </a:lnTo>
                    <a:lnTo>
                      <a:pt x="45" y="47"/>
                    </a:lnTo>
                    <a:lnTo>
                      <a:pt x="11" y="0"/>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8" name="Freeform 128">
                <a:extLst>
                  <a:ext uri="{FF2B5EF4-FFF2-40B4-BE49-F238E27FC236}">
                    <a16:creationId xmlns:a16="http://schemas.microsoft.com/office/drawing/2014/main" id="{FAB55510-08B4-4561-A1FA-0C2C61FA96C7}"/>
                  </a:ext>
                </a:extLst>
              </p:cNvPr>
              <p:cNvSpPr>
                <a:spLocks/>
              </p:cNvSpPr>
              <p:nvPr/>
            </p:nvSpPr>
            <p:spPr bwMode="auto">
              <a:xfrm>
                <a:off x="4757" y="2965"/>
                <a:ext cx="122" cy="163"/>
              </a:xfrm>
              <a:custGeom>
                <a:avLst/>
                <a:gdLst>
                  <a:gd name="T0" fmla="*/ 5 w 243"/>
                  <a:gd name="T1" fmla="*/ 1 h 327"/>
                  <a:gd name="T2" fmla="*/ 7 w 243"/>
                  <a:gd name="T3" fmla="*/ 1 h 327"/>
                  <a:gd name="T4" fmla="*/ 6 w 243"/>
                  <a:gd name="T5" fmla="*/ 2 h 327"/>
                  <a:gd name="T6" fmla="*/ 3 w 243"/>
                  <a:gd name="T7" fmla="*/ 4 h 327"/>
                  <a:gd name="T8" fmla="*/ 2 w 243"/>
                  <a:gd name="T9" fmla="*/ 5 h 327"/>
                  <a:gd name="T10" fmla="*/ 0 w 243"/>
                  <a:gd name="T11" fmla="*/ 5 h 327"/>
                  <a:gd name="T12" fmla="*/ 1 w 243"/>
                  <a:gd name="T13" fmla="*/ 6 h 327"/>
                  <a:gd name="T14" fmla="*/ 2 w 243"/>
                  <a:gd name="T15" fmla="*/ 6 h 327"/>
                  <a:gd name="T16" fmla="*/ 3 w 243"/>
                  <a:gd name="T17" fmla="*/ 8 h 327"/>
                  <a:gd name="T18" fmla="*/ 2 w 243"/>
                  <a:gd name="T19" fmla="*/ 6 h 327"/>
                  <a:gd name="T20" fmla="*/ 3 w 243"/>
                  <a:gd name="T21" fmla="*/ 4 h 327"/>
                  <a:gd name="T22" fmla="*/ 5 w 243"/>
                  <a:gd name="T23" fmla="*/ 3 h 327"/>
                  <a:gd name="T24" fmla="*/ 6 w 243"/>
                  <a:gd name="T25" fmla="*/ 3 h 327"/>
                  <a:gd name="T26" fmla="*/ 5 w 243"/>
                  <a:gd name="T27" fmla="*/ 5 h 327"/>
                  <a:gd name="T28" fmla="*/ 6 w 243"/>
                  <a:gd name="T29" fmla="*/ 5 h 327"/>
                  <a:gd name="T30" fmla="*/ 6 w 243"/>
                  <a:gd name="T31" fmla="*/ 6 h 327"/>
                  <a:gd name="T32" fmla="*/ 4 w 243"/>
                  <a:gd name="T33" fmla="*/ 5 h 327"/>
                  <a:gd name="T34" fmla="*/ 5 w 243"/>
                  <a:gd name="T35" fmla="*/ 7 h 327"/>
                  <a:gd name="T36" fmla="*/ 4 w 243"/>
                  <a:gd name="T37" fmla="*/ 8 h 327"/>
                  <a:gd name="T38" fmla="*/ 2 w 243"/>
                  <a:gd name="T39" fmla="*/ 10 h 327"/>
                  <a:gd name="T40" fmla="*/ 4 w 243"/>
                  <a:gd name="T41" fmla="*/ 9 h 327"/>
                  <a:gd name="T42" fmla="*/ 6 w 243"/>
                  <a:gd name="T43" fmla="*/ 8 h 327"/>
                  <a:gd name="T44" fmla="*/ 6 w 243"/>
                  <a:gd name="T45" fmla="*/ 3 h 327"/>
                  <a:gd name="T46" fmla="*/ 6 w 243"/>
                  <a:gd name="T47" fmla="*/ 2 h 327"/>
                  <a:gd name="T48" fmla="*/ 8 w 243"/>
                  <a:gd name="T49" fmla="*/ 0 h 327"/>
                  <a:gd name="T50" fmla="*/ 8 w 243"/>
                  <a:gd name="T51" fmla="*/ 0 h 327"/>
                  <a:gd name="T52" fmla="*/ 7 w 243"/>
                  <a:gd name="T53" fmla="*/ 0 h 327"/>
                  <a:gd name="T54" fmla="*/ 5 w 243"/>
                  <a:gd name="T55" fmla="*/ 0 h 327"/>
                  <a:gd name="T56" fmla="*/ 4 w 243"/>
                  <a:gd name="T57" fmla="*/ 1 h 327"/>
                  <a:gd name="T58" fmla="*/ 2 w 243"/>
                  <a:gd name="T59" fmla="*/ 3 h 327"/>
                  <a:gd name="T60" fmla="*/ 4 w 243"/>
                  <a:gd name="T61" fmla="*/ 1 h 327"/>
                  <a:gd name="T62" fmla="*/ 5 w 243"/>
                  <a:gd name="T63" fmla="*/ 1 h 327"/>
                  <a:gd name="T64" fmla="*/ 5 w 243"/>
                  <a:gd name="T65" fmla="*/ 1 h 3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327"/>
                  <a:gd name="T101" fmla="*/ 243 w 243"/>
                  <a:gd name="T102" fmla="*/ 327 h 3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327">
                    <a:moveTo>
                      <a:pt x="141" y="41"/>
                    </a:moveTo>
                    <a:lnTo>
                      <a:pt x="196" y="41"/>
                    </a:lnTo>
                    <a:lnTo>
                      <a:pt x="163" y="76"/>
                    </a:lnTo>
                    <a:lnTo>
                      <a:pt x="68" y="133"/>
                    </a:lnTo>
                    <a:lnTo>
                      <a:pt x="44" y="177"/>
                    </a:lnTo>
                    <a:lnTo>
                      <a:pt x="0" y="164"/>
                    </a:lnTo>
                    <a:lnTo>
                      <a:pt x="13" y="199"/>
                    </a:lnTo>
                    <a:lnTo>
                      <a:pt x="47" y="212"/>
                    </a:lnTo>
                    <a:lnTo>
                      <a:pt x="81" y="280"/>
                    </a:lnTo>
                    <a:lnTo>
                      <a:pt x="58" y="196"/>
                    </a:lnTo>
                    <a:lnTo>
                      <a:pt x="82" y="149"/>
                    </a:lnTo>
                    <a:lnTo>
                      <a:pt x="152" y="97"/>
                    </a:lnTo>
                    <a:lnTo>
                      <a:pt x="167" y="112"/>
                    </a:lnTo>
                    <a:lnTo>
                      <a:pt x="141" y="164"/>
                    </a:lnTo>
                    <a:lnTo>
                      <a:pt x="163" y="162"/>
                    </a:lnTo>
                    <a:lnTo>
                      <a:pt x="165" y="201"/>
                    </a:lnTo>
                    <a:lnTo>
                      <a:pt x="118" y="185"/>
                    </a:lnTo>
                    <a:lnTo>
                      <a:pt x="155" y="237"/>
                    </a:lnTo>
                    <a:lnTo>
                      <a:pt x="123" y="275"/>
                    </a:lnTo>
                    <a:lnTo>
                      <a:pt x="40" y="327"/>
                    </a:lnTo>
                    <a:lnTo>
                      <a:pt x="115" y="295"/>
                    </a:lnTo>
                    <a:lnTo>
                      <a:pt x="183" y="264"/>
                    </a:lnTo>
                    <a:lnTo>
                      <a:pt x="181" y="115"/>
                    </a:lnTo>
                    <a:lnTo>
                      <a:pt x="186" y="71"/>
                    </a:lnTo>
                    <a:lnTo>
                      <a:pt x="240" y="29"/>
                    </a:lnTo>
                    <a:lnTo>
                      <a:pt x="243" y="0"/>
                    </a:lnTo>
                    <a:lnTo>
                      <a:pt x="196" y="24"/>
                    </a:lnTo>
                    <a:lnTo>
                      <a:pt x="150" y="24"/>
                    </a:lnTo>
                    <a:lnTo>
                      <a:pt x="121" y="39"/>
                    </a:lnTo>
                    <a:lnTo>
                      <a:pt x="55" y="101"/>
                    </a:lnTo>
                    <a:lnTo>
                      <a:pt x="121" y="60"/>
                    </a:lnTo>
                    <a:lnTo>
                      <a:pt x="141"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59" name="Freeform 129">
                <a:extLst>
                  <a:ext uri="{FF2B5EF4-FFF2-40B4-BE49-F238E27FC236}">
                    <a16:creationId xmlns:a16="http://schemas.microsoft.com/office/drawing/2014/main" id="{0A2A649E-C2AB-40C9-B136-F1A07F29915A}"/>
                  </a:ext>
                </a:extLst>
              </p:cNvPr>
              <p:cNvSpPr>
                <a:spLocks/>
              </p:cNvSpPr>
              <p:nvPr/>
            </p:nvSpPr>
            <p:spPr bwMode="auto">
              <a:xfrm>
                <a:off x="4658" y="3256"/>
                <a:ext cx="625" cy="401"/>
              </a:xfrm>
              <a:custGeom>
                <a:avLst/>
                <a:gdLst>
                  <a:gd name="T0" fmla="*/ 13 w 1251"/>
                  <a:gd name="T1" fmla="*/ 2 h 802"/>
                  <a:gd name="T2" fmla="*/ 23 w 1251"/>
                  <a:gd name="T3" fmla="*/ 5 h 802"/>
                  <a:gd name="T4" fmla="*/ 34 w 1251"/>
                  <a:gd name="T5" fmla="*/ 10 h 802"/>
                  <a:gd name="T6" fmla="*/ 36 w 1251"/>
                  <a:gd name="T7" fmla="*/ 13 h 802"/>
                  <a:gd name="T8" fmla="*/ 35 w 1251"/>
                  <a:gd name="T9" fmla="*/ 13 h 802"/>
                  <a:gd name="T10" fmla="*/ 34 w 1251"/>
                  <a:gd name="T11" fmla="*/ 13 h 802"/>
                  <a:gd name="T12" fmla="*/ 32 w 1251"/>
                  <a:gd name="T13" fmla="*/ 13 h 802"/>
                  <a:gd name="T14" fmla="*/ 22 w 1251"/>
                  <a:gd name="T15" fmla="*/ 7 h 802"/>
                  <a:gd name="T16" fmla="*/ 14 w 1251"/>
                  <a:gd name="T17" fmla="*/ 5 h 802"/>
                  <a:gd name="T18" fmla="*/ 10 w 1251"/>
                  <a:gd name="T19" fmla="*/ 3 h 802"/>
                  <a:gd name="T20" fmla="*/ 7 w 1251"/>
                  <a:gd name="T21" fmla="*/ 2 h 802"/>
                  <a:gd name="T22" fmla="*/ 4 w 1251"/>
                  <a:gd name="T23" fmla="*/ 0 h 802"/>
                  <a:gd name="T24" fmla="*/ 1 w 1251"/>
                  <a:gd name="T25" fmla="*/ 2 h 802"/>
                  <a:gd name="T26" fmla="*/ 8 w 1251"/>
                  <a:gd name="T27" fmla="*/ 3 h 802"/>
                  <a:gd name="T28" fmla="*/ 4 w 1251"/>
                  <a:gd name="T29" fmla="*/ 3 h 802"/>
                  <a:gd name="T30" fmla="*/ 4 w 1251"/>
                  <a:gd name="T31" fmla="*/ 6 h 802"/>
                  <a:gd name="T32" fmla="*/ 4 w 1251"/>
                  <a:gd name="T33" fmla="*/ 7 h 802"/>
                  <a:gd name="T34" fmla="*/ 2 w 1251"/>
                  <a:gd name="T35" fmla="*/ 7 h 802"/>
                  <a:gd name="T36" fmla="*/ 6 w 1251"/>
                  <a:gd name="T37" fmla="*/ 9 h 802"/>
                  <a:gd name="T38" fmla="*/ 13 w 1251"/>
                  <a:gd name="T39" fmla="*/ 12 h 802"/>
                  <a:gd name="T40" fmla="*/ 14 w 1251"/>
                  <a:gd name="T41" fmla="*/ 17 h 802"/>
                  <a:gd name="T42" fmla="*/ 15 w 1251"/>
                  <a:gd name="T43" fmla="*/ 17 h 802"/>
                  <a:gd name="T44" fmla="*/ 8 w 1251"/>
                  <a:gd name="T45" fmla="*/ 24 h 802"/>
                  <a:gd name="T46" fmla="*/ 1 w 1251"/>
                  <a:gd name="T47" fmla="*/ 12 h 802"/>
                  <a:gd name="T48" fmla="*/ 2 w 1251"/>
                  <a:gd name="T49" fmla="*/ 14 h 802"/>
                  <a:gd name="T50" fmla="*/ 8 w 1251"/>
                  <a:gd name="T51" fmla="*/ 25 h 802"/>
                  <a:gd name="T52" fmla="*/ 11 w 1251"/>
                  <a:gd name="T53" fmla="*/ 22 h 802"/>
                  <a:gd name="T54" fmla="*/ 18 w 1251"/>
                  <a:gd name="T55" fmla="*/ 19 h 802"/>
                  <a:gd name="T56" fmla="*/ 26 w 1251"/>
                  <a:gd name="T57" fmla="*/ 24 h 802"/>
                  <a:gd name="T58" fmla="*/ 39 w 1251"/>
                  <a:gd name="T59" fmla="*/ 17 h 802"/>
                  <a:gd name="T60" fmla="*/ 30 w 1251"/>
                  <a:gd name="T61" fmla="*/ 6 h 802"/>
                  <a:gd name="T62" fmla="*/ 11 w 1251"/>
                  <a:gd name="T63" fmla="*/ 1 h 802"/>
                  <a:gd name="T64" fmla="*/ 7 w 1251"/>
                  <a:gd name="T65" fmla="*/ 1 h 8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1"/>
                  <a:gd name="T100" fmla="*/ 0 h 802"/>
                  <a:gd name="T101" fmla="*/ 1251 w 1251"/>
                  <a:gd name="T102" fmla="*/ 802 h 8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1" h="802">
                    <a:moveTo>
                      <a:pt x="227" y="3"/>
                    </a:moveTo>
                    <a:lnTo>
                      <a:pt x="443" y="47"/>
                    </a:lnTo>
                    <a:lnTo>
                      <a:pt x="548" y="70"/>
                    </a:lnTo>
                    <a:lnTo>
                      <a:pt x="762" y="135"/>
                    </a:lnTo>
                    <a:lnTo>
                      <a:pt x="947" y="212"/>
                    </a:lnTo>
                    <a:lnTo>
                      <a:pt x="1094" y="295"/>
                    </a:lnTo>
                    <a:lnTo>
                      <a:pt x="1143" y="334"/>
                    </a:lnTo>
                    <a:lnTo>
                      <a:pt x="1180" y="405"/>
                    </a:lnTo>
                    <a:lnTo>
                      <a:pt x="1109" y="318"/>
                    </a:lnTo>
                    <a:lnTo>
                      <a:pt x="1128" y="405"/>
                    </a:lnTo>
                    <a:lnTo>
                      <a:pt x="1041" y="287"/>
                    </a:lnTo>
                    <a:lnTo>
                      <a:pt x="1091" y="407"/>
                    </a:lnTo>
                    <a:lnTo>
                      <a:pt x="979" y="258"/>
                    </a:lnTo>
                    <a:lnTo>
                      <a:pt x="1041" y="429"/>
                    </a:lnTo>
                    <a:lnTo>
                      <a:pt x="927" y="336"/>
                    </a:lnTo>
                    <a:lnTo>
                      <a:pt x="730" y="243"/>
                    </a:lnTo>
                    <a:lnTo>
                      <a:pt x="577" y="191"/>
                    </a:lnTo>
                    <a:lnTo>
                      <a:pt x="457" y="159"/>
                    </a:lnTo>
                    <a:lnTo>
                      <a:pt x="334" y="80"/>
                    </a:lnTo>
                    <a:lnTo>
                      <a:pt x="339" y="117"/>
                    </a:lnTo>
                    <a:lnTo>
                      <a:pt x="263" y="36"/>
                    </a:lnTo>
                    <a:lnTo>
                      <a:pt x="250" y="57"/>
                    </a:lnTo>
                    <a:lnTo>
                      <a:pt x="171" y="5"/>
                    </a:lnTo>
                    <a:lnTo>
                      <a:pt x="143" y="0"/>
                    </a:lnTo>
                    <a:lnTo>
                      <a:pt x="187" y="50"/>
                    </a:lnTo>
                    <a:lnTo>
                      <a:pt x="62" y="42"/>
                    </a:lnTo>
                    <a:lnTo>
                      <a:pt x="150" y="83"/>
                    </a:lnTo>
                    <a:lnTo>
                      <a:pt x="256" y="109"/>
                    </a:lnTo>
                    <a:lnTo>
                      <a:pt x="287" y="140"/>
                    </a:lnTo>
                    <a:lnTo>
                      <a:pt x="133" y="120"/>
                    </a:lnTo>
                    <a:lnTo>
                      <a:pt x="23" y="172"/>
                    </a:lnTo>
                    <a:lnTo>
                      <a:pt x="138" y="191"/>
                    </a:lnTo>
                    <a:lnTo>
                      <a:pt x="36" y="212"/>
                    </a:lnTo>
                    <a:lnTo>
                      <a:pt x="158" y="230"/>
                    </a:lnTo>
                    <a:lnTo>
                      <a:pt x="294" y="219"/>
                    </a:lnTo>
                    <a:lnTo>
                      <a:pt x="94" y="250"/>
                    </a:lnTo>
                    <a:lnTo>
                      <a:pt x="294" y="263"/>
                    </a:lnTo>
                    <a:lnTo>
                      <a:pt x="214" y="287"/>
                    </a:lnTo>
                    <a:lnTo>
                      <a:pt x="347" y="297"/>
                    </a:lnTo>
                    <a:lnTo>
                      <a:pt x="430" y="376"/>
                    </a:lnTo>
                    <a:lnTo>
                      <a:pt x="504" y="481"/>
                    </a:lnTo>
                    <a:lnTo>
                      <a:pt x="453" y="514"/>
                    </a:lnTo>
                    <a:lnTo>
                      <a:pt x="365" y="551"/>
                    </a:lnTo>
                    <a:lnTo>
                      <a:pt x="500" y="528"/>
                    </a:lnTo>
                    <a:lnTo>
                      <a:pt x="342" y="619"/>
                    </a:lnTo>
                    <a:lnTo>
                      <a:pt x="271" y="737"/>
                    </a:lnTo>
                    <a:lnTo>
                      <a:pt x="51" y="287"/>
                    </a:lnTo>
                    <a:lnTo>
                      <a:pt x="56" y="373"/>
                    </a:lnTo>
                    <a:lnTo>
                      <a:pt x="0" y="302"/>
                    </a:lnTo>
                    <a:lnTo>
                      <a:pt x="86" y="449"/>
                    </a:lnTo>
                    <a:lnTo>
                      <a:pt x="166" y="619"/>
                    </a:lnTo>
                    <a:lnTo>
                      <a:pt x="266" y="799"/>
                    </a:lnTo>
                    <a:lnTo>
                      <a:pt x="302" y="802"/>
                    </a:lnTo>
                    <a:lnTo>
                      <a:pt x="383" y="685"/>
                    </a:lnTo>
                    <a:lnTo>
                      <a:pt x="547" y="613"/>
                    </a:lnTo>
                    <a:lnTo>
                      <a:pt x="602" y="580"/>
                    </a:lnTo>
                    <a:lnTo>
                      <a:pt x="628" y="651"/>
                    </a:lnTo>
                    <a:lnTo>
                      <a:pt x="859" y="749"/>
                    </a:lnTo>
                    <a:lnTo>
                      <a:pt x="1057" y="762"/>
                    </a:lnTo>
                    <a:lnTo>
                      <a:pt x="1250" y="544"/>
                    </a:lnTo>
                    <a:lnTo>
                      <a:pt x="1251" y="370"/>
                    </a:lnTo>
                    <a:lnTo>
                      <a:pt x="982" y="206"/>
                    </a:lnTo>
                    <a:lnTo>
                      <a:pt x="670" y="83"/>
                    </a:lnTo>
                    <a:lnTo>
                      <a:pt x="383" y="18"/>
                    </a:lnTo>
                    <a:lnTo>
                      <a:pt x="227" y="3"/>
                    </a:lnTo>
                    <a:close/>
                  </a:path>
                </a:pathLst>
              </a:custGeom>
              <a:solidFill>
                <a:srgbClr val="3F3FB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0" name="Freeform 130">
                <a:extLst>
                  <a:ext uri="{FF2B5EF4-FFF2-40B4-BE49-F238E27FC236}">
                    <a16:creationId xmlns:a16="http://schemas.microsoft.com/office/drawing/2014/main" id="{DDB3D7FD-97A5-426C-83F7-0FA4C850618A}"/>
                  </a:ext>
                </a:extLst>
              </p:cNvPr>
              <p:cNvSpPr>
                <a:spLocks/>
              </p:cNvSpPr>
              <p:nvPr/>
            </p:nvSpPr>
            <p:spPr bwMode="auto">
              <a:xfrm>
                <a:off x="4543" y="3449"/>
                <a:ext cx="336" cy="384"/>
              </a:xfrm>
              <a:custGeom>
                <a:avLst/>
                <a:gdLst>
                  <a:gd name="T0" fmla="*/ 9 w 671"/>
                  <a:gd name="T1" fmla="*/ 1 h 768"/>
                  <a:gd name="T2" fmla="*/ 10 w 671"/>
                  <a:gd name="T3" fmla="*/ 5 h 768"/>
                  <a:gd name="T4" fmla="*/ 8 w 671"/>
                  <a:gd name="T5" fmla="*/ 3 h 768"/>
                  <a:gd name="T6" fmla="*/ 9 w 671"/>
                  <a:gd name="T7" fmla="*/ 5 h 768"/>
                  <a:gd name="T8" fmla="*/ 6 w 671"/>
                  <a:gd name="T9" fmla="*/ 3 h 768"/>
                  <a:gd name="T10" fmla="*/ 3 w 671"/>
                  <a:gd name="T11" fmla="*/ 2 h 768"/>
                  <a:gd name="T12" fmla="*/ 6 w 671"/>
                  <a:gd name="T13" fmla="*/ 5 h 768"/>
                  <a:gd name="T14" fmla="*/ 1 w 671"/>
                  <a:gd name="T15" fmla="*/ 3 h 768"/>
                  <a:gd name="T16" fmla="*/ 3 w 671"/>
                  <a:gd name="T17" fmla="*/ 6 h 768"/>
                  <a:gd name="T18" fmla="*/ 2 w 671"/>
                  <a:gd name="T19" fmla="*/ 6 h 768"/>
                  <a:gd name="T20" fmla="*/ 0 w 671"/>
                  <a:gd name="T21" fmla="*/ 7 h 768"/>
                  <a:gd name="T22" fmla="*/ 4 w 671"/>
                  <a:gd name="T23" fmla="*/ 7 h 768"/>
                  <a:gd name="T24" fmla="*/ 6 w 671"/>
                  <a:gd name="T25" fmla="*/ 7 h 768"/>
                  <a:gd name="T26" fmla="*/ 3 w 671"/>
                  <a:gd name="T27" fmla="*/ 9 h 768"/>
                  <a:gd name="T28" fmla="*/ 7 w 671"/>
                  <a:gd name="T29" fmla="*/ 10 h 768"/>
                  <a:gd name="T30" fmla="*/ 5 w 671"/>
                  <a:gd name="T31" fmla="*/ 10 h 768"/>
                  <a:gd name="T32" fmla="*/ 10 w 671"/>
                  <a:gd name="T33" fmla="*/ 11 h 768"/>
                  <a:gd name="T34" fmla="*/ 7 w 671"/>
                  <a:gd name="T35" fmla="*/ 11 h 768"/>
                  <a:gd name="T36" fmla="*/ 12 w 671"/>
                  <a:gd name="T37" fmla="*/ 13 h 768"/>
                  <a:gd name="T38" fmla="*/ 18 w 671"/>
                  <a:gd name="T39" fmla="*/ 21 h 768"/>
                  <a:gd name="T40" fmla="*/ 15 w 671"/>
                  <a:gd name="T41" fmla="*/ 23 h 768"/>
                  <a:gd name="T42" fmla="*/ 13 w 671"/>
                  <a:gd name="T43" fmla="*/ 23 h 768"/>
                  <a:gd name="T44" fmla="*/ 5 w 671"/>
                  <a:gd name="T45" fmla="*/ 17 h 768"/>
                  <a:gd name="T46" fmla="*/ 13 w 671"/>
                  <a:gd name="T47" fmla="*/ 24 h 768"/>
                  <a:gd name="T48" fmla="*/ 15 w 671"/>
                  <a:gd name="T49" fmla="*/ 24 h 768"/>
                  <a:gd name="T50" fmla="*/ 16 w 671"/>
                  <a:gd name="T51" fmla="*/ 23 h 768"/>
                  <a:gd name="T52" fmla="*/ 21 w 671"/>
                  <a:gd name="T53" fmla="*/ 21 h 768"/>
                  <a:gd name="T54" fmla="*/ 18 w 671"/>
                  <a:gd name="T55" fmla="*/ 15 h 768"/>
                  <a:gd name="T56" fmla="*/ 14 w 671"/>
                  <a:gd name="T57" fmla="*/ 12 h 768"/>
                  <a:gd name="T58" fmla="*/ 12 w 671"/>
                  <a:gd name="T59" fmla="*/ 10 h 768"/>
                  <a:gd name="T60" fmla="*/ 14 w 671"/>
                  <a:gd name="T61" fmla="*/ 10 h 768"/>
                  <a:gd name="T62" fmla="*/ 9 w 671"/>
                  <a:gd name="T63" fmla="*/ 0 h 768"/>
                  <a:gd name="T64" fmla="*/ 9 w 671"/>
                  <a:gd name="T65" fmla="*/ 1 h 768"/>
                  <a:gd name="T66" fmla="*/ 9 w 671"/>
                  <a:gd name="T67" fmla="*/ 1 h 7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1"/>
                  <a:gd name="T103" fmla="*/ 0 h 768"/>
                  <a:gd name="T104" fmla="*/ 671 w 671"/>
                  <a:gd name="T105" fmla="*/ 768 h 7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1" h="768">
                    <a:moveTo>
                      <a:pt x="262" y="8"/>
                    </a:moveTo>
                    <a:lnTo>
                      <a:pt x="314" y="131"/>
                    </a:lnTo>
                    <a:lnTo>
                      <a:pt x="227" y="74"/>
                    </a:lnTo>
                    <a:lnTo>
                      <a:pt x="261" y="142"/>
                    </a:lnTo>
                    <a:lnTo>
                      <a:pt x="175" y="73"/>
                    </a:lnTo>
                    <a:lnTo>
                      <a:pt x="94" y="55"/>
                    </a:lnTo>
                    <a:lnTo>
                      <a:pt x="186" y="155"/>
                    </a:lnTo>
                    <a:lnTo>
                      <a:pt x="5" y="92"/>
                    </a:lnTo>
                    <a:lnTo>
                      <a:pt x="94" y="183"/>
                    </a:lnTo>
                    <a:lnTo>
                      <a:pt x="36" y="194"/>
                    </a:lnTo>
                    <a:lnTo>
                      <a:pt x="0" y="227"/>
                    </a:lnTo>
                    <a:lnTo>
                      <a:pt x="126" y="230"/>
                    </a:lnTo>
                    <a:lnTo>
                      <a:pt x="191" y="239"/>
                    </a:lnTo>
                    <a:lnTo>
                      <a:pt x="83" y="286"/>
                    </a:lnTo>
                    <a:lnTo>
                      <a:pt x="196" y="290"/>
                    </a:lnTo>
                    <a:lnTo>
                      <a:pt x="147" y="304"/>
                    </a:lnTo>
                    <a:lnTo>
                      <a:pt x="295" y="333"/>
                    </a:lnTo>
                    <a:lnTo>
                      <a:pt x="209" y="351"/>
                    </a:lnTo>
                    <a:lnTo>
                      <a:pt x="382" y="427"/>
                    </a:lnTo>
                    <a:lnTo>
                      <a:pt x="551" y="643"/>
                    </a:lnTo>
                    <a:lnTo>
                      <a:pt x="450" y="717"/>
                    </a:lnTo>
                    <a:lnTo>
                      <a:pt x="397" y="735"/>
                    </a:lnTo>
                    <a:lnTo>
                      <a:pt x="133" y="521"/>
                    </a:lnTo>
                    <a:lnTo>
                      <a:pt x="397" y="768"/>
                    </a:lnTo>
                    <a:lnTo>
                      <a:pt x="468" y="755"/>
                    </a:lnTo>
                    <a:lnTo>
                      <a:pt x="504" y="721"/>
                    </a:lnTo>
                    <a:lnTo>
                      <a:pt x="671" y="653"/>
                    </a:lnTo>
                    <a:lnTo>
                      <a:pt x="548" y="505"/>
                    </a:lnTo>
                    <a:lnTo>
                      <a:pt x="441" y="393"/>
                    </a:lnTo>
                    <a:lnTo>
                      <a:pt x="368" y="301"/>
                    </a:lnTo>
                    <a:lnTo>
                      <a:pt x="434" y="301"/>
                    </a:lnTo>
                    <a:lnTo>
                      <a:pt x="279" y="0"/>
                    </a:lnTo>
                    <a:lnTo>
                      <a:pt x="262" y="8"/>
                    </a:lnTo>
                    <a:close/>
                  </a:path>
                </a:pathLst>
              </a:custGeom>
              <a:solidFill>
                <a:srgbClr val="3F3FB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1" name="Freeform 131">
                <a:extLst>
                  <a:ext uri="{FF2B5EF4-FFF2-40B4-BE49-F238E27FC236}">
                    <a16:creationId xmlns:a16="http://schemas.microsoft.com/office/drawing/2014/main" id="{BA3FA2C5-62F4-482B-B205-B9DF0E864FD2}"/>
                  </a:ext>
                </a:extLst>
              </p:cNvPr>
              <p:cNvSpPr>
                <a:spLocks/>
              </p:cNvSpPr>
              <p:nvPr/>
            </p:nvSpPr>
            <p:spPr bwMode="auto">
              <a:xfrm>
                <a:off x="4518" y="3512"/>
                <a:ext cx="249" cy="292"/>
              </a:xfrm>
              <a:custGeom>
                <a:avLst/>
                <a:gdLst>
                  <a:gd name="T0" fmla="*/ 1 w 497"/>
                  <a:gd name="T1" fmla="*/ 4 h 583"/>
                  <a:gd name="T2" fmla="*/ 2 w 497"/>
                  <a:gd name="T3" fmla="*/ 7 h 583"/>
                  <a:gd name="T4" fmla="*/ 5 w 497"/>
                  <a:gd name="T5" fmla="*/ 10 h 583"/>
                  <a:gd name="T6" fmla="*/ 14 w 497"/>
                  <a:gd name="T7" fmla="*/ 19 h 583"/>
                  <a:gd name="T8" fmla="*/ 16 w 497"/>
                  <a:gd name="T9" fmla="*/ 18 h 583"/>
                  <a:gd name="T10" fmla="*/ 16 w 497"/>
                  <a:gd name="T11" fmla="*/ 17 h 583"/>
                  <a:gd name="T12" fmla="*/ 13 w 497"/>
                  <a:gd name="T13" fmla="*/ 15 h 583"/>
                  <a:gd name="T14" fmla="*/ 8 w 497"/>
                  <a:gd name="T15" fmla="*/ 11 h 583"/>
                  <a:gd name="T16" fmla="*/ 5 w 497"/>
                  <a:gd name="T17" fmla="*/ 9 h 583"/>
                  <a:gd name="T18" fmla="*/ 8 w 497"/>
                  <a:gd name="T19" fmla="*/ 10 h 583"/>
                  <a:gd name="T20" fmla="*/ 4 w 497"/>
                  <a:gd name="T21" fmla="*/ 7 h 583"/>
                  <a:gd name="T22" fmla="*/ 2 w 497"/>
                  <a:gd name="T23" fmla="*/ 5 h 583"/>
                  <a:gd name="T24" fmla="*/ 4 w 497"/>
                  <a:gd name="T25" fmla="*/ 5 h 583"/>
                  <a:gd name="T26" fmla="*/ 2 w 497"/>
                  <a:gd name="T27" fmla="*/ 4 h 583"/>
                  <a:gd name="T28" fmla="*/ 2 w 497"/>
                  <a:gd name="T29" fmla="*/ 2 h 583"/>
                  <a:gd name="T30" fmla="*/ 3 w 497"/>
                  <a:gd name="T31" fmla="*/ 2 h 583"/>
                  <a:gd name="T32" fmla="*/ 2 w 497"/>
                  <a:gd name="T33" fmla="*/ 0 h 583"/>
                  <a:gd name="T34" fmla="*/ 1 w 497"/>
                  <a:gd name="T35" fmla="*/ 2 h 583"/>
                  <a:gd name="T36" fmla="*/ 0 w 497"/>
                  <a:gd name="T37" fmla="*/ 3 h 583"/>
                  <a:gd name="T38" fmla="*/ 1 w 497"/>
                  <a:gd name="T39" fmla="*/ 4 h 583"/>
                  <a:gd name="T40" fmla="*/ 1 w 497"/>
                  <a:gd name="T41" fmla="*/ 4 h 5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7"/>
                  <a:gd name="T64" fmla="*/ 0 h 583"/>
                  <a:gd name="T65" fmla="*/ 497 w 497"/>
                  <a:gd name="T66" fmla="*/ 583 h 5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7" h="583">
                    <a:moveTo>
                      <a:pt x="5" y="112"/>
                    </a:moveTo>
                    <a:lnTo>
                      <a:pt x="47" y="222"/>
                    </a:lnTo>
                    <a:lnTo>
                      <a:pt x="136" y="316"/>
                    </a:lnTo>
                    <a:lnTo>
                      <a:pt x="436" y="583"/>
                    </a:lnTo>
                    <a:lnTo>
                      <a:pt x="481" y="554"/>
                    </a:lnTo>
                    <a:lnTo>
                      <a:pt x="497" y="533"/>
                    </a:lnTo>
                    <a:lnTo>
                      <a:pt x="400" y="480"/>
                    </a:lnTo>
                    <a:lnTo>
                      <a:pt x="225" y="334"/>
                    </a:lnTo>
                    <a:lnTo>
                      <a:pt x="159" y="277"/>
                    </a:lnTo>
                    <a:lnTo>
                      <a:pt x="230" y="290"/>
                    </a:lnTo>
                    <a:lnTo>
                      <a:pt x="116" y="219"/>
                    </a:lnTo>
                    <a:lnTo>
                      <a:pt x="50" y="157"/>
                    </a:lnTo>
                    <a:lnTo>
                      <a:pt x="103" y="135"/>
                    </a:lnTo>
                    <a:lnTo>
                      <a:pt x="40" y="113"/>
                    </a:lnTo>
                    <a:lnTo>
                      <a:pt x="47" y="50"/>
                    </a:lnTo>
                    <a:lnTo>
                      <a:pt x="87" y="55"/>
                    </a:lnTo>
                    <a:lnTo>
                      <a:pt x="47" y="0"/>
                    </a:lnTo>
                    <a:lnTo>
                      <a:pt x="13" y="52"/>
                    </a:lnTo>
                    <a:lnTo>
                      <a:pt x="0" y="89"/>
                    </a:lnTo>
                    <a:lnTo>
                      <a:pt x="5" y="112"/>
                    </a:lnTo>
                    <a:close/>
                  </a:path>
                </a:pathLst>
              </a:custGeom>
              <a:solidFill>
                <a:srgbClr val="A6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2" name="Freeform 132">
                <a:extLst>
                  <a:ext uri="{FF2B5EF4-FFF2-40B4-BE49-F238E27FC236}">
                    <a16:creationId xmlns:a16="http://schemas.microsoft.com/office/drawing/2014/main" id="{9FD7F8E2-94E6-4B85-B9B4-419072137409}"/>
                  </a:ext>
                </a:extLst>
              </p:cNvPr>
              <p:cNvSpPr>
                <a:spLocks/>
              </p:cNvSpPr>
              <p:nvPr/>
            </p:nvSpPr>
            <p:spPr bwMode="auto">
              <a:xfrm>
                <a:off x="4531" y="3448"/>
                <a:ext cx="166" cy="61"/>
              </a:xfrm>
              <a:custGeom>
                <a:avLst/>
                <a:gdLst>
                  <a:gd name="T0" fmla="*/ 1 w 332"/>
                  <a:gd name="T1" fmla="*/ 3 h 122"/>
                  <a:gd name="T2" fmla="*/ 5 w 332"/>
                  <a:gd name="T3" fmla="*/ 4 h 122"/>
                  <a:gd name="T4" fmla="*/ 3 w 332"/>
                  <a:gd name="T5" fmla="*/ 2 h 122"/>
                  <a:gd name="T6" fmla="*/ 5 w 332"/>
                  <a:gd name="T7" fmla="*/ 2 h 122"/>
                  <a:gd name="T8" fmla="*/ 7 w 332"/>
                  <a:gd name="T9" fmla="*/ 3 h 122"/>
                  <a:gd name="T10" fmla="*/ 6 w 332"/>
                  <a:gd name="T11" fmla="*/ 2 h 122"/>
                  <a:gd name="T12" fmla="*/ 9 w 332"/>
                  <a:gd name="T13" fmla="*/ 2 h 122"/>
                  <a:gd name="T14" fmla="*/ 10 w 332"/>
                  <a:gd name="T15" fmla="*/ 2 h 122"/>
                  <a:gd name="T16" fmla="*/ 9 w 332"/>
                  <a:gd name="T17" fmla="*/ 0 h 122"/>
                  <a:gd name="T18" fmla="*/ 3 w 332"/>
                  <a:gd name="T19" fmla="*/ 1 h 122"/>
                  <a:gd name="T20" fmla="*/ 3 w 332"/>
                  <a:gd name="T21" fmla="*/ 2 h 122"/>
                  <a:gd name="T22" fmla="*/ 1 w 332"/>
                  <a:gd name="T23" fmla="*/ 2 h 122"/>
                  <a:gd name="T24" fmla="*/ 0 w 332"/>
                  <a:gd name="T25" fmla="*/ 3 h 122"/>
                  <a:gd name="T26" fmla="*/ 1 w 332"/>
                  <a:gd name="T27" fmla="*/ 3 h 122"/>
                  <a:gd name="T28" fmla="*/ 1 w 332"/>
                  <a:gd name="T29" fmla="*/ 3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32"/>
                  <a:gd name="T46" fmla="*/ 0 h 122"/>
                  <a:gd name="T47" fmla="*/ 332 w 332"/>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32" h="122">
                    <a:moveTo>
                      <a:pt x="56" y="86"/>
                    </a:moveTo>
                    <a:lnTo>
                      <a:pt x="147" y="122"/>
                    </a:lnTo>
                    <a:lnTo>
                      <a:pt x="95" y="57"/>
                    </a:lnTo>
                    <a:lnTo>
                      <a:pt x="150" y="47"/>
                    </a:lnTo>
                    <a:lnTo>
                      <a:pt x="236" y="71"/>
                    </a:lnTo>
                    <a:lnTo>
                      <a:pt x="192" y="36"/>
                    </a:lnTo>
                    <a:lnTo>
                      <a:pt x="267" y="42"/>
                    </a:lnTo>
                    <a:lnTo>
                      <a:pt x="332" y="63"/>
                    </a:lnTo>
                    <a:lnTo>
                      <a:pt x="286" y="0"/>
                    </a:lnTo>
                    <a:lnTo>
                      <a:pt x="123" y="21"/>
                    </a:lnTo>
                    <a:lnTo>
                      <a:pt x="68" y="34"/>
                    </a:lnTo>
                    <a:lnTo>
                      <a:pt x="39" y="52"/>
                    </a:lnTo>
                    <a:lnTo>
                      <a:pt x="0" y="96"/>
                    </a:lnTo>
                    <a:lnTo>
                      <a:pt x="56" y="86"/>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3" name="Freeform 133">
                <a:extLst>
                  <a:ext uri="{FF2B5EF4-FFF2-40B4-BE49-F238E27FC236}">
                    <a16:creationId xmlns:a16="http://schemas.microsoft.com/office/drawing/2014/main" id="{1A99E705-DEA4-406F-AF3A-C43F1BC85823}"/>
                  </a:ext>
                </a:extLst>
              </p:cNvPr>
              <p:cNvSpPr>
                <a:spLocks/>
              </p:cNvSpPr>
              <p:nvPr/>
            </p:nvSpPr>
            <p:spPr bwMode="auto">
              <a:xfrm>
                <a:off x="4636" y="3249"/>
                <a:ext cx="211" cy="354"/>
              </a:xfrm>
              <a:custGeom>
                <a:avLst/>
                <a:gdLst>
                  <a:gd name="T0" fmla="*/ 0 w 421"/>
                  <a:gd name="T1" fmla="*/ 5 h 708"/>
                  <a:gd name="T2" fmla="*/ 1 w 421"/>
                  <a:gd name="T3" fmla="*/ 6 h 708"/>
                  <a:gd name="T4" fmla="*/ 2 w 421"/>
                  <a:gd name="T5" fmla="*/ 7 h 708"/>
                  <a:gd name="T6" fmla="*/ 3 w 421"/>
                  <a:gd name="T7" fmla="*/ 11 h 708"/>
                  <a:gd name="T8" fmla="*/ 3 w 421"/>
                  <a:gd name="T9" fmla="*/ 9 h 708"/>
                  <a:gd name="T10" fmla="*/ 5 w 421"/>
                  <a:gd name="T11" fmla="*/ 11 h 708"/>
                  <a:gd name="T12" fmla="*/ 10 w 421"/>
                  <a:gd name="T13" fmla="*/ 22 h 708"/>
                  <a:gd name="T14" fmla="*/ 14 w 421"/>
                  <a:gd name="T15" fmla="*/ 19 h 708"/>
                  <a:gd name="T16" fmla="*/ 10 w 421"/>
                  <a:gd name="T17" fmla="*/ 20 h 708"/>
                  <a:gd name="T18" fmla="*/ 4 w 421"/>
                  <a:gd name="T19" fmla="*/ 10 h 708"/>
                  <a:gd name="T20" fmla="*/ 4 w 421"/>
                  <a:gd name="T21" fmla="*/ 7 h 708"/>
                  <a:gd name="T22" fmla="*/ 5 w 421"/>
                  <a:gd name="T23" fmla="*/ 7 h 708"/>
                  <a:gd name="T24" fmla="*/ 2 w 421"/>
                  <a:gd name="T25" fmla="*/ 6 h 708"/>
                  <a:gd name="T26" fmla="*/ 4 w 421"/>
                  <a:gd name="T27" fmla="*/ 6 h 708"/>
                  <a:gd name="T28" fmla="*/ 2 w 421"/>
                  <a:gd name="T29" fmla="*/ 6 h 708"/>
                  <a:gd name="T30" fmla="*/ 4 w 421"/>
                  <a:gd name="T31" fmla="*/ 5 h 708"/>
                  <a:gd name="T32" fmla="*/ 6 w 421"/>
                  <a:gd name="T33" fmla="*/ 3 h 708"/>
                  <a:gd name="T34" fmla="*/ 3 w 421"/>
                  <a:gd name="T35" fmla="*/ 1 h 708"/>
                  <a:gd name="T36" fmla="*/ 5 w 421"/>
                  <a:gd name="T37" fmla="*/ 1 h 708"/>
                  <a:gd name="T38" fmla="*/ 6 w 421"/>
                  <a:gd name="T39" fmla="*/ 1 h 708"/>
                  <a:gd name="T40" fmla="*/ 5 w 421"/>
                  <a:gd name="T41" fmla="*/ 1 h 708"/>
                  <a:gd name="T42" fmla="*/ 7 w 421"/>
                  <a:gd name="T43" fmla="*/ 0 h 708"/>
                  <a:gd name="T44" fmla="*/ 5 w 421"/>
                  <a:gd name="T45" fmla="*/ 1 h 708"/>
                  <a:gd name="T46" fmla="*/ 3 w 421"/>
                  <a:gd name="T47" fmla="*/ 1 h 708"/>
                  <a:gd name="T48" fmla="*/ 1 w 421"/>
                  <a:gd name="T49" fmla="*/ 3 h 708"/>
                  <a:gd name="T50" fmla="*/ 1 w 421"/>
                  <a:gd name="T51" fmla="*/ 3 h 708"/>
                  <a:gd name="T52" fmla="*/ 0 w 421"/>
                  <a:gd name="T53" fmla="*/ 5 h 708"/>
                  <a:gd name="T54" fmla="*/ 0 w 421"/>
                  <a:gd name="T55" fmla="*/ 5 h 7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21"/>
                  <a:gd name="T85" fmla="*/ 0 h 708"/>
                  <a:gd name="T86" fmla="*/ 421 w 421"/>
                  <a:gd name="T87" fmla="*/ 708 h 7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21" h="708">
                    <a:moveTo>
                      <a:pt x="0" y="155"/>
                    </a:moveTo>
                    <a:lnTo>
                      <a:pt x="1" y="188"/>
                    </a:lnTo>
                    <a:lnTo>
                      <a:pt x="39" y="254"/>
                    </a:lnTo>
                    <a:lnTo>
                      <a:pt x="79" y="338"/>
                    </a:lnTo>
                    <a:lnTo>
                      <a:pt x="77" y="280"/>
                    </a:lnTo>
                    <a:lnTo>
                      <a:pt x="150" y="382"/>
                    </a:lnTo>
                    <a:lnTo>
                      <a:pt x="314" y="708"/>
                    </a:lnTo>
                    <a:lnTo>
                      <a:pt x="421" y="580"/>
                    </a:lnTo>
                    <a:lnTo>
                      <a:pt x="319" y="618"/>
                    </a:lnTo>
                    <a:lnTo>
                      <a:pt x="126" y="316"/>
                    </a:lnTo>
                    <a:lnTo>
                      <a:pt x="100" y="251"/>
                    </a:lnTo>
                    <a:lnTo>
                      <a:pt x="131" y="246"/>
                    </a:lnTo>
                    <a:lnTo>
                      <a:pt x="48" y="217"/>
                    </a:lnTo>
                    <a:lnTo>
                      <a:pt x="97" y="207"/>
                    </a:lnTo>
                    <a:lnTo>
                      <a:pt x="55" y="175"/>
                    </a:lnTo>
                    <a:lnTo>
                      <a:pt x="103" y="134"/>
                    </a:lnTo>
                    <a:lnTo>
                      <a:pt x="186" y="121"/>
                    </a:lnTo>
                    <a:lnTo>
                      <a:pt x="82" y="60"/>
                    </a:lnTo>
                    <a:lnTo>
                      <a:pt x="146" y="43"/>
                    </a:lnTo>
                    <a:lnTo>
                      <a:pt x="189" y="45"/>
                    </a:lnTo>
                    <a:lnTo>
                      <a:pt x="158" y="19"/>
                    </a:lnTo>
                    <a:lnTo>
                      <a:pt x="197" y="0"/>
                    </a:lnTo>
                    <a:lnTo>
                      <a:pt x="150" y="4"/>
                    </a:lnTo>
                    <a:lnTo>
                      <a:pt x="68" y="34"/>
                    </a:lnTo>
                    <a:lnTo>
                      <a:pt x="30" y="69"/>
                    </a:lnTo>
                    <a:lnTo>
                      <a:pt x="1" y="111"/>
                    </a:lnTo>
                    <a:lnTo>
                      <a:pt x="0" y="155"/>
                    </a:lnTo>
                    <a:close/>
                  </a:path>
                </a:pathLst>
              </a:custGeom>
              <a:solidFill>
                <a:srgbClr val="A6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4" name="Freeform 134">
                <a:extLst>
                  <a:ext uri="{FF2B5EF4-FFF2-40B4-BE49-F238E27FC236}">
                    <a16:creationId xmlns:a16="http://schemas.microsoft.com/office/drawing/2014/main" id="{0D69C157-C205-402A-B8A1-CD04ADC7F3FF}"/>
                  </a:ext>
                </a:extLst>
              </p:cNvPr>
              <p:cNvSpPr>
                <a:spLocks/>
              </p:cNvSpPr>
              <p:nvPr/>
            </p:nvSpPr>
            <p:spPr bwMode="auto">
              <a:xfrm>
                <a:off x="4808" y="3270"/>
                <a:ext cx="339" cy="149"/>
              </a:xfrm>
              <a:custGeom>
                <a:avLst/>
                <a:gdLst>
                  <a:gd name="T0" fmla="*/ 0 w 677"/>
                  <a:gd name="T1" fmla="*/ 0 h 298"/>
                  <a:gd name="T2" fmla="*/ 6 w 677"/>
                  <a:gd name="T3" fmla="*/ 2 h 298"/>
                  <a:gd name="T4" fmla="*/ 15 w 677"/>
                  <a:gd name="T5" fmla="*/ 5 h 298"/>
                  <a:gd name="T6" fmla="*/ 18 w 677"/>
                  <a:gd name="T7" fmla="*/ 6 h 298"/>
                  <a:gd name="T8" fmla="*/ 22 w 677"/>
                  <a:gd name="T9" fmla="*/ 9 h 298"/>
                  <a:gd name="T10" fmla="*/ 20 w 677"/>
                  <a:gd name="T11" fmla="*/ 7 h 298"/>
                  <a:gd name="T12" fmla="*/ 17 w 677"/>
                  <a:gd name="T13" fmla="*/ 5 h 298"/>
                  <a:gd name="T14" fmla="*/ 9 w 677"/>
                  <a:gd name="T15" fmla="*/ 1 h 298"/>
                  <a:gd name="T16" fmla="*/ 0 w 677"/>
                  <a:gd name="T17" fmla="*/ 0 h 298"/>
                  <a:gd name="T18" fmla="*/ 0 w 677"/>
                  <a:gd name="T19" fmla="*/ 0 h 2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7"/>
                  <a:gd name="T31" fmla="*/ 0 h 298"/>
                  <a:gd name="T32" fmla="*/ 677 w 677"/>
                  <a:gd name="T33" fmla="*/ 298 h 2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7" h="298">
                    <a:moveTo>
                      <a:pt x="0" y="0"/>
                    </a:moveTo>
                    <a:lnTo>
                      <a:pt x="165" y="73"/>
                    </a:lnTo>
                    <a:lnTo>
                      <a:pt x="458" y="154"/>
                    </a:lnTo>
                    <a:lnTo>
                      <a:pt x="561" y="202"/>
                    </a:lnTo>
                    <a:lnTo>
                      <a:pt x="677" y="298"/>
                    </a:lnTo>
                    <a:lnTo>
                      <a:pt x="629" y="230"/>
                    </a:lnTo>
                    <a:lnTo>
                      <a:pt x="535" y="158"/>
                    </a:lnTo>
                    <a:lnTo>
                      <a:pt x="266" y="61"/>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5" name="Freeform 135">
                <a:extLst>
                  <a:ext uri="{FF2B5EF4-FFF2-40B4-BE49-F238E27FC236}">
                    <a16:creationId xmlns:a16="http://schemas.microsoft.com/office/drawing/2014/main" id="{9713056D-B314-4D0E-9477-6B808C34A108}"/>
                  </a:ext>
                </a:extLst>
              </p:cNvPr>
              <p:cNvSpPr>
                <a:spLocks/>
              </p:cNvSpPr>
              <p:nvPr/>
            </p:nvSpPr>
            <p:spPr bwMode="auto">
              <a:xfrm>
                <a:off x="4839" y="3617"/>
                <a:ext cx="62" cy="62"/>
              </a:xfrm>
              <a:custGeom>
                <a:avLst/>
                <a:gdLst>
                  <a:gd name="T0" fmla="*/ 2 w 124"/>
                  <a:gd name="T1" fmla="*/ 0 h 123"/>
                  <a:gd name="T2" fmla="*/ 1 w 124"/>
                  <a:gd name="T3" fmla="*/ 1 h 123"/>
                  <a:gd name="T4" fmla="*/ 0 w 124"/>
                  <a:gd name="T5" fmla="*/ 3 h 123"/>
                  <a:gd name="T6" fmla="*/ 1 w 124"/>
                  <a:gd name="T7" fmla="*/ 3 h 123"/>
                  <a:gd name="T8" fmla="*/ 2 w 124"/>
                  <a:gd name="T9" fmla="*/ 3 h 123"/>
                  <a:gd name="T10" fmla="*/ 3 w 124"/>
                  <a:gd name="T11" fmla="*/ 4 h 123"/>
                  <a:gd name="T12" fmla="*/ 4 w 124"/>
                  <a:gd name="T13" fmla="*/ 3 h 123"/>
                  <a:gd name="T14" fmla="*/ 3 w 124"/>
                  <a:gd name="T15" fmla="*/ 1 h 123"/>
                  <a:gd name="T16" fmla="*/ 2 w 124"/>
                  <a:gd name="T17" fmla="*/ 0 h 123"/>
                  <a:gd name="T18" fmla="*/ 2 w 124"/>
                  <a:gd name="T19" fmla="*/ 0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4"/>
                  <a:gd name="T31" fmla="*/ 0 h 123"/>
                  <a:gd name="T32" fmla="*/ 124 w 124"/>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4" h="123">
                    <a:moveTo>
                      <a:pt x="57" y="0"/>
                    </a:moveTo>
                    <a:lnTo>
                      <a:pt x="18" y="16"/>
                    </a:lnTo>
                    <a:lnTo>
                      <a:pt x="0" y="68"/>
                    </a:lnTo>
                    <a:lnTo>
                      <a:pt x="30" y="86"/>
                    </a:lnTo>
                    <a:lnTo>
                      <a:pt x="62" y="92"/>
                    </a:lnTo>
                    <a:lnTo>
                      <a:pt x="68" y="123"/>
                    </a:lnTo>
                    <a:lnTo>
                      <a:pt x="124" y="74"/>
                    </a:lnTo>
                    <a:lnTo>
                      <a:pt x="91" y="29"/>
                    </a:lnTo>
                    <a:lnTo>
                      <a:pt x="57" y="0"/>
                    </a:lnTo>
                    <a:close/>
                  </a:path>
                </a:pathLst>
              </a:custGeom>
              <a:solidFill>
                <a:srgbClr val="FF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6" name="Freeform 136">
                <a:extLst>
                  <a:ext uri="{FF2B5EF4-FFF2-40B4-BE49-F238E27FC236}">
                    <a16:creationId xmlns:a16="http://schemas.microsoft.com/office/drawing/2014/main" id="{A0845666-F8CC-420B-9E17-4ED5F1D86F99}"/>
                  </a:ext>
                </a:extLst>
              </p:cNvPr>
              <p:cNvSpPr>
                <a:spLocks/>
              </p:cNvSpPr>
              <p:nvPr/>
            </p:nvSpPr>
            <p:spPr bwMode="auto">
              <a:xfrm>
                <a:off x="4912" y="3688"/>
                <a:ext cx="88" cy="96"/>
              </a:xfrm>
              <a:custGeom>
                <a:avLst/>
                <a:gdLst>
                  <a:gd name="T0" fmla="*/ 3 w 175"/>
                  <a:gd name="T1" fmla="*/ 2 h 192"/>
                  <a:gd name="T2" fmla="*/ 0 w 175"/>
                  <a:gd name="T3" fmla="*/ 3 h 192"/>
                  <a:gd name="T4" fmla="*/ 2 w 175"/>
                  <a:gd name="T5" fmla="*/ 6 h 192"/>
                  <a:gd name="T6" fmla="*/ 3 w 175"/>
                  <a:gd name="T7" fmla="*/ 6 h 192"/>
                  <a:gd name="T8" fmla="*/ 5 w 175"/>
                  <a:gd name="T9" fmla="*/ 5 h 192"/>
                  <a:gd name="T10" fmla="*/ 6 w 175"/>
                  <a:gd name="T11" fmla="*/ 5 h 192"/>
                  <a:gd name="T12" fmla="*/ 5 w 175"/>
                  <a:gd name="T13" fmla="*/ 3 h 192"/>
                  <a:gd name="T14" fmla="*/ 5 w 175"/>
                  <a:gd name="T15" fmla="*/ 0 h 192"/>
                  <a:gd name="T16" fmla="*/ 4 w 175"/>
                  <a:gd name="T17" fmla="*/ 1 h 192"/>
                  <a:gd name="T18" fmla="*/ 3 w 175"/>
                  <a:gd name="T19" fmla="*/ 2 h 192"/>
                  <a:gd name="T20" fmla="*/ 3 w 175"/>
                  <a:gd name="T21" fmla="*/ 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5"/>
                  <a:gd name="T34" fmla="*/ 0 h 192"/>
                  <a:gd name="T35" fmla="*/ 175 w 175"/>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5" h="192">
                    <a:moveTo>
                      <a:pt x="70" y="48"/>
                    </a:moveTo>
                    <a:lnTo>
                      <a:pt x="0" y="105"/>
                    </a:lnTo>
                    <a:lnTo>
                      <a:pt x="54" y="192"/>
                    </a:lnTo>
                    <a:lnTo>
                      <a:pt x="72" y="171"/>
                    </a:lnTo>
                    <a:lnTo>
                      <a:pt x="133" y="149"/>
                    </a:lnTo>
                    <a:lnTo>
                      <a:pt x="175" y="149"/>
                    </a:lnTo>
                    <a:lnTo>
                      <a:pt x="133" y="94"/>
                    </a:lnTo>
                    <a:lnTo>
                      <a:pt x="136" y="0"/>
                    </a:lnTo>
                    <a:lnTo>
                      <a:pt x="104" y="32"/>
                    </a:lnTo>
                    <a:lnTo>
                      <a:pt x="70" y="48"/>
                    </a:lnTo>
                    <a:close/>
                  </a:path>
                </a:pathLst>
              </a:custGeom>
              <a:solidFill>
                <a:srgbClr val="FF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7" name="Freeform 137">
                <a:extLst>
                  <a:ext uri="{FF2B5EF4-FFF2-40B4-BE49-F238E27FC236}">
                    <a16:creationId xmlns:a16="http://schemas.microsoft.com/office/drawing/2014/main" id="{6C573F51-8494-492A-847A-9B13215682E2}"/>
                  </a:ext>
                </a:extLst>
              </p:cNvPr>
              <p:cNvSpPr>
                <a:spLocks/>
              </p:cNvSpPr>
              <p:nvPr/>
            </p:nvSpPr>
            <p:spPr bwMode="auto">
              <a:xfrm>
                <a:off x="4832" y="3809"/>
                <a:ext cx="57" cy="59"/>
              </a:xfrm>
              <a:custGeom>
                <a:avLst/>
                <a:gdLst>
                  <a:gd name="T0" fmla="*/ 2 w 115"/>
                  <a:gd name="T1" fmla="*/ 0 h 118"/>
                  <a:gd name="T2" fmla="*/ 1 w 115"/>
                  <a:gd name="T3" fmla="*/ 2 h 118"/>
                  <a:gd name="T4" fmla="*/ 0 w 115"/>
                  <a:gd name="T5" fmla="*/ 3 h 118"/>
                  <a:gd name="T6" fmla="*/ 1 w 115"/>
                  <a:gd name="T7" fmla="*/ 4 h 118"/>
                  <a:gd name="T8" fmla="*/ 3 w 115"/>
                  <a:gd name="T9" fmla="*/ 4 h 118"/>
                  <a:gd name="T10" fmla="*/ 2 w 115"/>
                  <a:gd name="T11" fmla="*/ 3 h 118"/>
                  <a:gd name="T12" fmla="*/ 2 w 115"/>
                  <a:gd name="T13" fmla="*/ 2 h 118"/>
                  <a:gd name="T14" fmla="*/ 2 w 115"/>
                  <a:gd name="T15" fmla="*/ 0 h 118"/>
                  <a:gd name="T16" fmla="*/ 2 w 115"/>
                  <a:gd name="T17" fmla="*/ 0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
                  <a:gd name="T28" fmla="*/ 0 h 118"/>
                  <a:gd name="T29" fmla="*/ 115 w 115"/>
                  <a:gd name="T30" fmla="*/ 118 h 1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 h="118">
                    <a:moveTo>
                      <a:pt x="70" y="0"/>
                    </a:moveTo>
                    <a:lnTo>
                      <a:pt x="47" y="50"/>
                    </a:lnTo>
                    <a:lnTo>
                      <a:pt x="0" y="77"/>
                    </a:lnTo>
                    <a:lnTo>
                      <a:pt x="32" y="98"/>
                    </a:lnTo>
                    <a:lnTo>
                      <a:pt x="115" y="118"/>
                    </a:lnTo>
                    <a:lnTo>
                      <a:pt x="86" y="92"/>
                    </a:lnTo>
                    <a:lnTo>
                      <a:pt x="82" y="43"/>
                    </a:lnTo>
                    <a:lnTo>
                      <a:pt x="70" y="0"/>
                    </a:lnTo>
                    <a:close/>
                  </a:path>
                </a:pathLst>
              </a:custGeom>
              <a:solidFill>
                <a:srgbClr val="FF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8" name="Freeform 138">
                <a:extLst>
                  <a:ext uri="{FF2B5EF4-FFF2-40B4-BE49-F238E27FC236}">
                    <a16:creationId xmlns:a16="http://schemas.microsoft.com/office/drawing/2014/main" id="{3A36C3A3-ED7E-4D8B-9408-F6BF7C2819DD}"/>
                  </a:ext>
                </a:extLst>
              </p:cNvPr>
              <p:cNvSpPr>
                <a:spLocks/>
              </p:cNvSpPr>
              <p:nvPr/>
            </p:nvSpPr>
            <p:spPr bwMode="auto">
              <a:xfrm>
                <a:off x="4838" y="3549"/>
                <a:ext cx="167" cy="144"/>
              </a:xfrm>
              <a:custGeom>
                <a:avLst/>
                <a:gdLst>
                  <a:gd name="T0" fmla="*/ 0 w 334"/>
                  <a:gd name="T1" fmla="*/ 5 h 288"/>
                  <a:gd name="T2" fmla="*/ 3 w 334"/>
                  <a:gd name="T3" fmla="*/ 3 h 288"/>
                  <a:gd name="T4" fmla="*/ 5 w 334"/>
                  <a:gd name="T5" fmla="*/ 5 h 288"/>
                  <a:gd name="T6" fmla="*/ 3 w 334"/>
                  <a:gd name="T7" fmla="*/ 9 h 288"/>
                  <a:gd name="T8" fmla="*/ 5 w 334"/>
                  <a:gd name="T9" fmla="*/ 6 h 288"/>
                  <a:gd name="T10" fmla="*/ 6 w 334"/>
                  <a:gd name="T11" fmla="*/ 6 h 288"/>
                  <a:gd name="T12" fmla="*/ 5 w 334"/>
                  <a:gd name="T13" fmla="*/ 7 h 288"/>
                  <a:gd name="T14" fmla="*/ 7 w 334"/>
                  <a:gd name="T15" fmla="*/ 5 h 288"/>
                  <a:gd name="T16" fmla="*/ 9 w 334"/>
                  <a:gd name="T17" fmla="*/ 5 h 288"/>
                  <a:gd name="T18" fmla="*/ 10 w 334"/>
                  <a:gd name="T19" fmla="*/ 5 h 288"/>
                  <a:gd name="T20" fmla="*/ 7 w 334"/>
                  <a:gd name="T21" fmla="*/ 0 h 288"/>
                  <a:gd name="T22" fmla="*/ 5 w 334"/>
                  <a:gd name="T23" fmla="*/ 0 h 288"/>
                  <a:gd name="T24" fmla="*/ 5 w 334"/>
                  <a:gd name="T25" fmla="*/ 2 h 288"/>
                  <a:gd name="T26" fmla="*/ 1 w 334"/>
                  <a:gd name="T27" fmla="*/ 2 h 288"/>
                  <a:gd name="T28" fmla="*/ 0 w 334"/>
                  <a:gd name="T29" fmla="*/ 5 h 288"/>
                  <a:gd name="T30" fmla="*/ 0 w 334"/>
                  <a:gd name="T31" fmla="*/ 5 h 2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4"/>
                  <a:gd name="T49" fmla="*/ 0 h 288"/>
                  <a:gd name="T50" fmla="*/ 334 w 334"/>
                  <a:gd name="T51" fmla="*/ 288 h 2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4" h="288">
                    <a:moveTo>
                      <a:pt x="0" y="145"/>
                    </a:moveTo>
                    <a:lnTo>
                      <a:pt x="69" y="116"/>
                    </a:lnTo>
                    <a:lnTo>
                      <a:pt x="134" y="183"/>
                    </a:lnTo>
                    <a:lnTo>
                      <a:pt x="65" y="288"/>
                    </a:lnTo>
                    <a:lnTo>
                      <a:pt x="162" y="220"/>
                    </a:lnTo>
                    <a:lnTo>
                      <a:pt x="201" y="196"/>
                    </a:lnTo>
                    <a:lnTo>
                      <a:pt x="162" y="251"/>
                    </a:lnTo>
                    <a:lnTo>
                      <a:pt x="244" y="179"/>
                    </a:lnTo>
                    <a:lnTo>
                      <a:pt x="280" y="152"/>
                    </a:lnTo>
                    <a:lnTo>
                      <a:pt x="334" y="129"/>
                    </a:lnTo>
                    <a:lnTo>
                      <a:pt x="236" y="0"/>
                    </a:lnTo>
                    <a:lnTo>
                      <a:pt x="189" y="0"/>
                    </a:lnTo>
                    <a:lnTo>
                      <a:pt x="141" y="69"/>
                    </a:lnTo>
                    <a:lnTo>
                      <a:pt x="31" y="68"/>
                    </a:lnTo>
                    <a:lnTo>
                      <a:pt x="0" y="14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69" name="Freeform 139">
                <a:extLst>
                  <a:ext uri="{FF2B5EF4-FFF2-40B4-BE49-F238E27FC236}">
                    <a16:creationId xmlns:a16="http://schemas.microsoft.com/office/drawing/2014/main" id="{F89DB133-9FB0-4CFF-A40B-5E43E11CE29C}"/>
                  </a:ext>
                </a:extLst>
              </p:cNvPr>
              <p:cNvSpPr>
                <a:spLocks/>
              </p:cNvSpPr>
              <p:nvPr/>
            </p:nvSpPr>
            <p:spPr bwMode="auto">
              <a:xfrm>
                <a:off x="4885" y="3685"/>
                <a:ext cx="40" cy="48"/>
              </a:xfrm>
              <a:custGeom>
                <a:avLst/>
                <a:gdLst>
                  <a:gd name="T0" fmla="*/ 2 w 81"/>
                  <a:gd name="T1" fmla="*/ 0 h 97"/>
                  <a:gd name="T2" fmla="*/ 0 w 81"/>
                  <a:gd name="T3" fmla="*/ 2 h 97"/>
                  <a:gd name="T4" fmla="*/ 0 w 81"/>
                  <a:gd name="T5" fmla="*/ 3 h 97"/>
                  <a:gd name="T6" fmla="*/ 2 w 81"/>
                  <a:gd name="T7" fmla="*/ 1 h 97"/>
                  <a:gd name="T8" fmla="*/ 2 w 81"/>
                  <a:gd name="T9" fmla="*/ 0 h 97"/>
                  <a:gd name="T10" fmla="*/ 2 w 81"/>
                  <a:gd name="T11" fmla="*/ 0 h 97"/>
                  <a:gd name="T12" fmla="*/ 0 60000 65536"/>
                  <a:gd name="T13" fmla="*/ 0 60000 65536"/>
                  <a:gd name="T14" fmla="*/ 0 60000 65536"/>
                  <a:gd name="T15" fmla="*/ 0 60000 65536"/>
                  <a:gd name="T16" fmla="*/ 0 60000 65536"/>
                  <a:gd name="T17" fmla="*/ 0 60000 65536"/>
                  <a:gd name="T18" fmla="*/ 0 w 81"/>
                  <a:gd name="T19" fmla="*/ 0 h 97"/>
                  <a:gd name="T20" fmla="*/ 81 w 81"/>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81" h="97">
                    <a:moveTo>
                      <a:pt x="76" y="0"/>
                    </a:moveTo>
                    <a:lnTo>
                      <a:pt x="0" y="70"/>
                    </a:lnTo>
                    <a:lnTo>
                      <a:pt x="15" y="97"/>
                    </a:lnTo>
                    <a:lnTo>
                      <a:pt x="81" y="47"/>
                    </a:lnTo>
                    <a:lnTo>
                      <a:pt x="76" y="0"/>
                    </a:lnTo>
                    <a:close/>
                  </a:path>
                </a:pathLst>
              </a:custGeom>
              <a:solidFill>
                <a:srgbClr val="FF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0" name="Freeform 140">
                <a:extLst>
                  <a:ext uri="{FF2B5EF4-FFF2-40B4-BE49-F238E27FC236}">
                    <a16:creationId xmlns:a16="http://schemas.microsoft.com/office/drawing/2014/main" id="{5DF628B3-1339-45B4-8138-180820F011DD}"/>
                  </a:ext>
                </a:extLst>
              </p:cNvPr>
              <p:cNvSpPr>
                <a:spLocks/>
              </p:cNvSpPr>
              <p:nvPr/>
            </p:nvSpPr>
            <p:spPr bwMode="auto">
              <a:xfrm>
                <a:off x="4892" y="3619"/>
                <a:ext cx="168" cy="369"/>
              </a:xfrm>
              <a:custGeom>
                <a:avLst/>
                <a:gdLst>
                  <a:gd name="T0" fmla="*/ 4 w 337"/>
                  <a:gd name="T1" fmla="*/ 1 h 739"/>
                  <a:gd name="T2" fmla="*/ 6 w 337"/>
                  <a:gd name="T3" fmla="*/ 2 h 739"/>
                  <a:gd name="T4" fmla="*/ 7 w 337"/>
                  <a:gd name="T5" fmla="*/ 4 h 739"/>
                  <a:gd name="T6" fmla="*/ 7 w 337"/>
                  <a:gd name="T7" fmla="*/ 5 h 739"/>
                  <a:gd name="T8" fmla="*/ 7 w 337"/>
                  <a:gd name="T9" fmla="*/ 6 h 739"/>
                  <a:gd name="T10" fmla="*/ 8 w 337"/>
                  <a:gd name="T11" fmla="*/ 7 h 739"/>
                  <a:gd name="T12" fmla="*/ 6 w 337"/>
                  <a:gd name="T13" fmla="*/ 6 h 739"/>
                  <a:gd name="T14" fmla="*/ 7 w 337"/>
                  <a:gd name="T15" fmla="*/ 8 h 739"/>
                  <a:gd name="T16" fmla="*/ 6 w 337"/>
                  <a:gd name="T17" fmla="*/ 9 h 739"/>
                  <a:gd name="T18" fmla="*/ 7 w 337"/>
                  <a:gd name="T19" fmla="*/ 9 h 739"/>
                  <a:gd name="T20" fmla="*/ 6 w 337"/>
                  <a:gd name="T21" fmla="*/ 10 h 739"/>
                  <a:gd name="T22" fmla="*/ 5 w 337"/>
                  <a:gd name="T23" fmla="*/ 11 h 739"/>
                  <a:gd name="T24" fmla="*/ 3 w 337"/>
                  <a:gd name="T25" fmla="*/ 14 h 739"/>
                  <a:gd name="T26" fmla="*/ 4 w 337"/>
                  <a:gd name="T27" fmla="*/ 15 h 739"/>
                  <a:gd name="T28" fmla="*/ 2 w 337"/>
                  <a:gd name="T29" fmla="*/ 17 h 739"/>
                  <a:gd name="T30" fmla="*/ 0 w 337"/>
                  <a:gd name="T31" fmla="*/ 19 h 739"/>
                  <a:gd name="T32" fmla="*/ 1 w 337"/>
                  <a:gd name="T33" fmla="*/ 23 h 739"/>
                  <a:gd name="T34" fmla="*/ 2 w 337"/>
                  <a:gd name="T35" fmla="*/ 21 h 739"/>
                  <a:gd name="T36" fmla="*/ 3 w 337"/>
                  <a:gd name="T37" fmla="*/ 17 h 739"/>
                  <a:gd name="T38" fmla="*/ 5 w 337"/>
                  <a:gd name="T39" fmla="*/ 13 h 739"/>
                  <a:gd name="T40" fmla="*/ 6 w 337"/>
                  <a:gd name="T41" fmla="*/ 11 h 739"/>
                  <a:gd name="T42" fmla="*/ 8 w 337"/>
                  <a:gd name="T43" fmla="*/ 9 h 739"/>
                  <a:gd name="T44" fmla="*/ 10 w 337"/>
                  <a:gd name="T45" fmla="*/ 6 h 739"/>
                  <a:gd name="T46" fmla="*/ 9 w 337"/>
                  <a:gd name="T47" fmla="*/ 4 h 739"/>
                  <a:gd name="T48" fmla="*/ 7 w 337"/>
                  <a:gd name="T49" fmla="*/ 2 h 739"/>
                  <a:gd name="T50" fmla="*/ 5 w 337"/>
                  <a:gd name="T51" fmla="*/ 0 h 739"/>
                  <a:gd name="T52" fmla="*/ 4 w 337"/>
                  <a:gd name="T53" fmla="*/ 0 h 739"/>
                  <a:gd name="T54" fmla="*/ 4 w 337"/>
                  <a:gd name="T55" fmla="*/ 1 h 739"/>
                  <a:gd name="T56" fmla="*/ 4 w 337"/>
                  <a:gd name="T57" fmla="*/ 1 h 7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7"/>
                  <a:gd name="T88" fmla="*/ 0 h 739"/>
                  <a:gd name="T89" fmla="*/ 337 w 337"/>
                  <a:gd name="T90" fmla="*/ 739 h 7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7" h="739">
                    <a:moveTo>
                      <a:pt x="154" y="34"/>
                    </a:moveTo>
                    <a:lnTo>
                      <a:pt x="197" y="66"/>
                    </a:lnTo>
                    <a:lnTo>
                      <a:pt x="238" y="131"/>
                    </a:lnTo>
                    <a:lnTo>
                      <a:pt x="231" y="175"/>
                    </a:lnTo>
                    <a:lnTo>
                      <a:pt x="249" y="204"/>
                    </a:lnTo>
                    <a:lnTo>
                      <a:pt x="278" y="233"/>
                    </a:lnTo>
                    <a:lnTo>
                      <a:pt x="201" y="206"/>
                    </a:lnTo>
                    <a:lnTo>
                      <a:pt x="231" y="259"/>
                    </a:lnTo>
                    <a:lnTo>
                      <a:pt x="199" y="298"/>
                    </a:lnTo>
                    <a:lnTo>
                      <a:pt x="227" y="311"/>
                    </a:lnTo>
                    <a:lnTo>
                      <a:pt x="215" y="351"/>
                    </a:lnTo>
                    <a:lnTo>
                      <a:pt x="162" y="371"/>
                    </a:lnTo>
                    <a:lnTo>
                      <a:pt x="112" y="452"/>
                    </a:lnTo>
                    <a:lnTo>
                      <a:pt x="133" y="484"/>
                    </a:lnTo>
                    <a:lnTo>
                      <a:pt x="89" y="547"/>
                    </a:lnTo>
                    <a:lnTo>
                      <a:pt x="0" y="635"/>
                    </a:lnTo>
                    <a:lnTo>
                      <a:pt x="37" y="739"/>
                    </a:lnTo>
                    <a:lnTo>
                      <a:pt x="73" y="692"/>
                    </a:lnTo>
                    <a:lnTo>
                      <a:pt x="126" y="557"/>
                    </a:lnTo>
                    <a:lnTo>
                      <a:pt x="184" y="442"/>
                    </a:lnTo>
                    <a:lnTo>
                      <a:pt x="222" y="363"/>
                    </a:lnTo>
                    <a:lnTo>
                      <a:pt x="262" y="311"/>
                    </a:lnTo>
                    <a:lnTo>
                      <a:pt x="337" y="217"/>
                    </a:lnTo>
                    <a:lnTo>
                      <a:pt x="298" y="151"/>
                    </a:lnTo>
                    <a:lnTo>
                      <a:pt x="238" y="84"/>
                    </a:lnTo>
                    <a:lnTo>
                      <a:pt x="176" y="10"/>
                    </a:lnTo>
                    <a:lnTo>
                      <a:pt x="157" y="0"/>
                    </a:lnTo>
                    <a:lnTo>
                      <a:pt x="154" y="34"/>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1" name="Freeform 141">
                <a:extLst>
                  <a:ext uri="{FF2B5EF4-FFF2-40B4-BE49-F238E27FC236}">
                    <a16:creationId xmlns:a16="http://schemas.microsoft.com/office/drawing/2014/main" id="{CB717D26-8AB1-4C8B-9ACF-06DF63025DAB}"/>
                  </a:ext>
                </a:extLst>
              </p:cNvPr>
              <p:cNvSpPr>
                <a:spLocks/>
              </p:cNvSpPr>
              <p:nvPr/>
            </p:nvSpPr>
            <p:spPr bwMode="auto">
              <a:xfrm>
                <a:off x="4861" y="3777"/>
                <a:ext cx="72" cy="139"/>
              </a:xfrm>
              <a:custGeom>
                <a:avLst/>
                <a:gdLst>
                  <a:gd name="T0" fmla="*/ 0 w 144"/>
                  <a:gd name="T1" fmla="*/ 1 h 278"/>
                  <a:gd name="T2" fmla="*/ 1 w 144"/>
                  <a:gd name="T3" fmla="*/ 2 h 278"/>
                  <a:gd name="T4" fmla="*/ 1 w 144"/>
                  <a:gd name="T5" fmla="*/ 4 h 278"/>
                  <a:gd name="T6" fmla="*/ 1 w 144"/>
                  <a:gd name="T7" fmla="*/ 5 h 278"/>
                  <a:gd name="T8" fmla="*/ 2 w 144"/>
                  <a:gd name="T9" fmla="*/ 4 h 278"/>
                  <a:gd name="T10" fmla="*/ 2 w 144"/>
                  <a:gd name="T11" fmla="*/ 6 h 278"/>
                  <a:gd name="T12" fmla="*/ 1 w 144"/>
                  <a:gd name="T13" fmla="*/ 9 h 278"/>
                  <a:gd name="T14" fmla="*/ 3 w 144"/>
                  <a:gd name="T15" fmla="*/ 6 h 278"/>
                  <a:gd name="T16" fmla="*/ 5 w 144"/>
                  <a:gd name="T17" fmla="*/ 5 h 278"/>
                  <a:gd name="T18" fmla="*/ 3 w 144"/>
                  <a:gd name="T19" fmla="*/ 3 h 278"/>
                  <a:gd name="T20" fmla="*/ 5 w 144"/>
                  <a:gd name="T21" fmla="*/ 1 h 278"/>
                  <a:gd name="T22" fmla="*/ 3 w 144"/>
                  <a:gd name="T23" fmla="*/ 1 h 278"/>
                  <a:gd name="T24" fmla="*/ 1 w 144"/>
                  <a:gd name="T25" fmla="*/ 0 h 278"/>
                  <a:gd name="T26" fmla="*/ 0 w 144"/>
                  <a:gd name="T27" fmla="*/ 1 h 278"/>
                  <a:gd name="T28" fmla="*/ 0 w 144"/>
                  <a:gd name="T29" fmla="*/ 1 h 2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278"/>
                  <a:gd name="T47" fmla="*/ 144 w 144"/>
                  <a:gd name="T48" fmla="*/ 278 h 27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278">
                    <a:moveTo>
                      <a:pt x="0" y="27"/>
                    </a:moveTo>
                    <a:lnTo>
                      <a:pt x="44" y="65"/>
                    </a:lnTo>
                    <a:lnTo>
                      <a:pt x="34" y="129"/>
                    </a:lnTo>
                    <a:lnTo>
                      <a:pt x="52" y="181"/>
                    </a:lnTo>
                    <a:lnTo>
                      <a:pt x="89" y="159"/>
                    </a:lnTo>
                    <a:lnTo>
                      <a:pt x="86" y="202"/>
                    </a:lnTo>
                    <a:lnTo>
                      <a:pt x="62" y="278"/>
                    </a:lnTo>
                    <a:lnTo>
                      <a:pt x="112" y="214"/>
                    </a:lnTo>
                    <a:lnTo>
                      <a:pt x="135" y="171"/>
                    </a:lnTo>
                    <a:lnTo>
                      <a:pt x="117" y="126"/>
                    </a:lnTo>
                    <a:lnTo>
                      <a:pt x="144" y="52"/>
                    </a:lnTo>
                    <a:lnTo>
                      <a:pt x="101" y="8"/>
                    </a:lnTo>
                    <a:lnTo>
                      <a:pt x="13" y="0"/>
                    </a:lnTo>
                    <a:lnTo>
                      <a:pt x="0" y="27"/>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2" name="Freeform 142">
                <a:extLst>
                  <a:ext uri="{FF2B5EF4-FFF2-40B4-BE49-F238E27FC236}">
                    <a16:creationId xmlns:a16="http://schemas.microsoft.com/office/drawing/2014/main" id="{94604951-7665-431A-97CE-D86F74D0F4ED}"/>
                  </a:ext>
                </a:extLst>
              </p:cNvPr>
              <p:cNvSpPr>
                <a:spLocks/>
              </p:cNvSpPr>
              <p:nvPr/>
            </p:nvSpPr>
            <p:spPr bwMode="auto">
              <a:xfrm>
                <a:off x="4844" y="3638"/>
                <a:ext cx="37" cy="33"/>
              </a:xfrm>
              <a:custGeom>
                <a:avLst/>
                <a:gdLst>
                  <a:gd name="T0" fmla="*/ 0 w 73"/>
                  <a:gd name="T1" fmla="*/ 0 h 67"/>
                  <a:gd name="T2" fmla="*/ 2 w 73"/>
                  <a:gd name="T3" fmla="*/ 0 h 67"/>
                  <a:gd name="T4" fmla="*/ 3 w 73"/>
                  <a:gd name="T5" fmla="*/ 1 h 67"/>
                  <a:gd name="T6" fmla="*/ 2 w 73"/>
                  <a:gd name="T7" fmla="*/ 2 h 67"/>
                  <a:gd name="T8" fmla="*/ 2 w 73"/>
                  <a:gd name="T9" fmla="*/ 1 h 67"/>
                  <a:gd name="T10" fmla="*/ 0 w 73"/>
                  <a:gd name="T11" fmla="*/ 0 h 67"/>
                  <a:gd name="T12" fmla="*/ 0 w 73"/>
                  <a:gd name="T13" fmla="*/ 0 h 67"/>
                  <a:gd name="T14" fmla="*/ 0 w 73"/>
                  <a:gd name="T15" fmla="*/ 0 h 67"/>
                  <a:gd name="T16" fmla="*/ 0 60000 65536"/>
                  <a:gd name="T17" fmla="*/ 0 60000 65536"/>
                  <a:gd name="T18" fmla="*/ 0 60000 65536"/>
                  <a:gd name="T19" fmla="*/ 0 60000 65536"/>
                  <a:gd name="T20" fmla="*/ 0 60000 65536"/>
                  <a:gd name="T21" fmla="*/ 0 60000 65536"/>
                  <a:gd name="T22" fmla="*/ 0 60000 65536"/>
                  <a:gd name="T23" fmla="*/ 0 60000 65536"/>
                  <a:gd name="T24" fmla="*/ 0 w 73"/>
                  <a:gd name="T25" fmla="*/ 0 h 67"/>
                  <a:gd name="T26" fmla="*/ 73 w 73"/>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3" h="67">
                    <a:moveTo>
                      <a:pt x="0" y="0"/>
                    </a:moveTo>
                    <a:lnTo>
                      <a:pt x="41" y="20"/>
                    </a:lnTo>
                    <a:lnTo>
                      <a:pt x="73" y="41"/>
                    </a:lnTo>
                    <a:lnTo>
                      <a:pt x="63" y="67"/>
                    </a:lnTo>
                    <a:lnTo>
                      <a:pt x="41" y="47"/>
                    </a:lnTo>
                    <a:lnTo>
                      <a:pt x="0" y="29"/>
                    </a:lnTo>
                    <a:lnTo>
                      <a:pt x="0" y="0"/>
                    </a:lnTo>
                    <a:close/>
                  </a:path>
                </a:pathLst>
              </a:custGeom>
              <a:solidFill>
                <a:srgbClr val="FF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3" name="Freeform 143">
                <a:extLst>
                  <a:ext uri="{FF2B5EF4-FFF2-40B4-BE49-F238E27FC236}">
                    <a16:creationId xmlns:a16="http://schemas.microsoft.com/office/drawing/2014/main" id="{4804D82C-2C58-423D-BFDC-8F7EAE218A95}"/>
                  </a:ext>
                </a:extLst>
              </p:cNvPr>
              <p:cNvSpPr>
                <a:spLocks/>
              </p:cNvSpPr>
              <p:nvPr/>
            </p:nvSpPr>
            <p:spPr bwMode="auto">
              <a:xfrm>
                <a:off x="4917" y="3733"/>
                <a:ext cx="66" cy="46"/>
              </a:xfrm>
              <a:custGeom>
                <a:avLst/>
                <a:gdLst>
                  <a:gd name="T0" fmla="*/ 1 w 131"/>
                  <a:gd name="T1" fmla="*/ 0 h 93"/>
                  <a:gd name="T2" fmla="*/ 2 w 131"/>
                  <a:gd name="T3" fmla="*/ 1 h 93"/>
                  <a:gd name="T4" fmla="*/ 3 w 131"/>
                  <a:gd name="T5" fmla="*/ 1 h 93"/>
                  <a:gd name="T6" fmla="*/ 5 w 131"/>
                  <a:gd name="T7" fmla="*/ 1 h 93"/>
                  <a:gd name="T8" fmla="*/ 2 w 131"/>
                  <a:gd name="T9" fmla="*/ 2 h 93"/>
                  <a:gd name="T10" fmla="*/ 2 w 131"/>
                  <a:gd name="T11" fmla="*/ 2 h 93"/>
                  <a:gd name="T12" fmla="*/ 0 w 131"/>
                  <a:gd name="T13" fmla="*/ 0 h 93"/>
                  <a:gd name="T14" fmla="*/ 1 w 131"/>
                  <a:gd name="T15" fmla="*/ 0 h 93"/>
                  <a:gd name="T16" fmla="*/ 1 w 131"/>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93"/>
                  <a:gd name="T29" fmla="*/ 131 w 131"/>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93">
                    <a:moveTo>
                      <a:pt x="23" y="0"/>
                    </a:moveTo>
                    <a:lnTo>
                      <a:pt x="49" y="54"/>
                    </a:lnTo>
                    <a:lnTo>
                      <a:pt x="89" y="42"/>
                    </a:lnTo>
                    <a:lnTo>
                      <a:pt x="131" y="47"/>
                    </a:lnTo>
                    <a:lnTo>
                      <a:pt x="60" y="75"/>
                    </a:lnTo>
                    <a:lnTo>
                      <a:pt x="40" y="93"/>
                    </a:lnTo>
                    <a:lnTo>
                      <a:pt x="0" y="25"/>
                    </a:lnTo>
                    <a:lnTo>
                      <a:pt x="23" y="0"/>
                    </a:lnTo>
                    <a:close/>
                  </a:path>
                </a:pathLst>
              </a:custGeom>
              <a:solidFill>
                <a:srgbClr val="FF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4" name="Freeform 144">
                <a:extLst>
                  <a:ext uri="{FF2B5EF4-FFF2-40B4-BE49-F238E27FC236}">
                    <a16:creationId xmlns:a16="http://schemas.microsoft.com/office/drawing/2014/main" id="{C71F8329-7C7C-4DD5-BCDE-6609A34A1177}"/>
                  </a:ext>
                </a:extLst>
              </p:cNvPr>
              <p:cNvSpPr>
                <a:spLocks/>
              </p:cNvSpPr>
              <p:nvPr/>
            </p:nvSpPr>
            <p:spPr bwMode="auto">
              <a:xfrm>
                <a:off x="4834" y="3845"/>
                <a:ext cx="49" cy="23"/>
              </a:xfrm>
              <a:custGeom>
                <a:avLst/>
                <a:gdLst>
                  <a:gd name="T0" fmla="*/ 1 w 97"/>
                  <a:gd name="T1" fmla="*/ 0 h 45"/>
                  <a:gd name="T2" fmla="*/ 2 w 97"/>
                  <a:gd name="T3" fmla="*/ 1 h 45"/>
                  <a:gd name="T4" fmla="*/ 4 w 97"/>
                  <a:gd name="T5" fmla="*/ 2 h 45"/>
                  <a:gd name="T6" fmla="*/ 2 w 97"/>
                  <a:gd name="T7" fmla="*/ 2 h 45"/>
                  <a:gd name="T8" fmla="*/ 0 w 97"/>
                  <a:gd name="T9" fmla="*/ 1 h 45"/>
                  <a:gd name="T10" fmla="*/ 1 w 97"/>
                  <a:gd name="T11" fmla="*/ 0 h 45"/>
                  <a:gd name="T12" fmla="*/ 1 w 97"/>
                  <a:gd name="T13" fmla="*/ 0 h 45"/>
                  <a:gd name="T14" fmla="*/ 0 60000 65536"/>
                  <a:gd name="T15" fmla="*/ 0 60000 65536"/>
                  <a:gd name="T16" fmla="*/ 0 60000 65536"/>
                  <a:gd name="T17" fmla="*/ 0 60000 65536"/>
                  <a:gd name="T18" fmla="*/ 0 60000 65536"/>
                  <a:gd name="T19" fmla="*/ 0 60000 65536"/>
                  <a:gd name="T20" fmla="*/ 0 60000 65536"/>
                  <a:gd name="T21" fmla="*/ 0 w 97"/>
                  <a:gd name="T22" fmla="*/ 0 h 45"/>
                  <a:gd name="T23" fmla="*/ 97 w 97"/>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45">
                    <a:moveTo>
                      <a:pt x="5" y="0"/>
                    </a:moveTo>
                    <a:lnTo>
                      <a:pt x="50" y="21"/>
                    </a:lnTo>
                    <a:lnTo>
                      <a:pt x="97" y="45"/>
                    </a:lnTo>
                    <a:lnTo>
                      <a:pt x="47" y="44"/>
                    </a:lnTo>
                    <a:lnTo>
                      <a:pt x="0" y="32"/>
                    </a:lnTo>
                    <a:lnTo>
                      <a:pt x="5" y="0"/>
                    </a:lnTo>
                    <a:close/>
                  </a:path>
                </a:pathLst>
              </a:custGeom>
              <a:solidFill>
                <a:srgbClr val="FF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5" name="Freeform 145">
                <a:extLst>
                  <a:ext uri="{FF2B5EF4-FFF2-40B4-BE49-F238E27FC236}">
                    <a16:creationId xmlns:a16="http://schemas.microsoft.com/office/drawing/2014/main" id="{DE0047CD-BC36-4AD4-BDAE-E4E8F3622B9B}"/>
                  </a:ext>
                </a:extLst>
              </p:cNvPr>
              <p:cNvSpPr>
                <a:spLocks/>
              </p:cNvSpPr>
              <p:nvPr/>
            </p:nvSpPr>
            <p:spPr bwMode="auto">
              <a:xfrm>
                <a:off x="4883" y="3738"/>
                <a:ext cx="72" cy="188"/>
              </a:xfrm>
              <a:custGeom>
                <a:avLst/>
                <a:gdLst>
                  <a:gd name="T0" fmla="*/ 5 w 144"/>
                  <a:gd name="T1" fmla="*/ 3 h 376"/>
                  <a:gd name="T2" fmla="*/ 5 w 144"/>
                  <a:gd name="T3" fmla="*/ 5 h 376"/>
                  <a:gd name="T4" fmla="*/ 3 w 144"/>
                  <a:gd name="T5" fmla="*/ 6 h 376"/>
                  <a:gd name="T6" fmla="*/ 3 w 144"/>
                  <a:gd name="T7" fmla="*/ 9 h 376"/>
                  <a:gd name="T8" fmla="*/ 2 w 144"/>
                  <a:gd name="T9" fmla="*/ 11 h 376"/>
                  <a:gd name="T10" fmla="*/ 0 w 144"/>
                  <a:gd name="T11" fmla="*/ 12 h 376"/>
                  <a:gd name="T12" fmla="*/ 2 w 144"/>
                  <a:gd name="T13" fmla="*/ 9 h 376"/>
                  <a:gd name="T14" fmla="*/ 2 w 144"/>
                  <a:gd name="T15" fmla="*/ 7 h 376"/>
                  <a:gd name="T16" fmla="*/ 2 w 144"/>
                  <a:gd name="T17" fmla="*/ 6 h 376"/>
                  <a:gd name="T18" fmla="*/ 3 w 144"/>
                  <a:gd name="T19" fmla="*/ 3 h 376"/>
                  <a:gd name="T20" fmla="*/ 1 w 144"/>
                  <a:gd name="T21" fmla="*/ 1 h 376"/>
                  <a:gd name="T22" fmla="*/ 1 w 144"/>
                  <a:gd name="T23" fmla="*/ 0 h 376"/>
                  <a:gd name="T24" fmla="*/ 3 w 144"/>
                  <a:gd name="T25" fmla="*/ 3 h 376"/>
                  <a:gd name="T26" fmla="*/ 5 w 144"/>
                  <a:gd name="T27" fmla="*/ 3 h 376"/>
                  <a:gd name="T28" fmla="*/ 5 w 144"/>
                  <a:gd name="T29" fmla="*/ 3 h 3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376"/>
                  <a:gd name="T47" fmla="*/ 144 w 144"/>
                  <a:gd name="T48" fmla="*/ 376 h 37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376">
                    <a:moveTo>
                      <a:pt x="136" y="100"/>
                    </a:moveTo>
                    <a:lnTo>
                      <a:pt x="144" y="156"/>
                    </a:lnTo>
                    <a:lnTo>
                      <a:pt x="112" y="220"/>
                    </a:lnTo>
                    <a:lnTo>
                      <a:pt x="112" y="261"/>
                    </a:lnTo>
                    <a:lnTo>
                      <a:pt x="81" y="329"/>
                    </a:lnTo>
                    <a:lnTo>
                      <a:pt x="0" y="376"/>
                    </a:lnTo>
                    <a:lnTo>
                      <a:pt x="78" y="275"/>
                    </a:lnTo>
                    <a:lnTo>
                      <a:pt x="89" y="237"/>
                    </a:lnTo>
                    <a:lnTo>
                      <a:pt x="68" y="181"/>
                    </a:lnTo>
                    <a:lnTo>
                      <a:pt x="107" y="122"/>
                    </a:lnTo>
                    <a:lnTo>
                      <a:pt x="27" y="15"/>
                    </a:lnTo>
                    <a:lnTo>
                      <a:pt x="45" y="0"/>
                    </a:lnTo>
                    <a:lnTo>
                      <a:pt x="105" y="92"/>
                    </a:lnTo>
                    <a:lnTo>
                      <a:pt x="136" y="100"/>
                    </a:lnTo>
                    <a:close/>
                  </a:path>
                </a:pathLst>
              </a:custGeom>
              <a:solidFill>
                <a:srgbClr val="FF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6" name="Freeform 146">
                <a:extLst>
                  <a:ext uri="{FF2B5EF4-FFF2-40B4-BE49-F238E27FC236}">
                    <a16:creationId xmlns:a16="http://schemas.microsoft.com/office/drawing/2014/main" id="{8B697E01-E492-4BEE-8CE3-3BF5A97334E3}"/>
                  </a:ext>
                </a:extLst>
              </p:cNvPr>
              <p:cNvSpPr>
                <a:spLocks/>
              </p:cNvSpPr>
              <p:nvPr/>
            </p:nvSpPr>
            <p:spPr bwMode="auto">
              <a:xfrm>
                <a:off x="4936" y="3679"/>
                <a:ext cx="299" cy="315"/>
              </a:xfrm>
              <a:custGeom>
                <a:avLst/>
                <a:gdLst>
                  <a:gd name="T0" fmla="*/ 13 w 600"/>
                  <a:gd name="T1" fmla="*/ 1 h 630"/>
                  <a:gd name="T2" fmla="*/ 9 w 600"/>
                  <a:gd name="T3" fmla="*/ 2 h 630"/>
                  <a:gd name="T4" fmla="*/ 6 w 600"/>
                  <a:gd name="T5" fmla="*/ 5 h 630"/>
                  <a:gd name="T6" fmla="*/ 4 w 600"/>
                  <a:gd name="T7" fmla="*/ 10 h 630"/>
                  <a:gd name="T8" fmla="*/ 2 w 600"/>
                  <a:gd name="T9" fmla="*/ 13 h 630"/>
                  <a:gd name="T10" fmla="*/ 0 w 600"/>
                  <a:gd name="T11" fmla="*/ 20 h 630"/>
                  <a:gd name="T12" fmla="*/ 0 w 600"/>
                  <a:gd name="T13" fmla="*/ 15 h 630"/>
                  <a:gd name="T14" fmla="*/ 2 w 600"/>
                  <a:gd name="T15" fmla="*/ 10 h 630"/>
                  <a:gd name="T16" fmla="*/ 5 w 600"/>
                  <a:gd name="T17" fmla="*/ 6 h 630"/>
                  <a:gd name="T18" fmla="*/ 7 w 600"/>
                  <a:gd name="T19" fmla="*/ 3 h 630"/>
                  <a:gd name="T20" fmla="*/ 9 w 600"/>
                  <a:gd name="T21" fmla="*/ 1 h 630"/>
                  <a:gd name="T22" fmla="*/ 12 w 600"/>
                  <a:gd name="T23" fmla="*/ 1 h 630"/>
                  <a:gd name="T24" fmla="*/ 14 w 600"/>
                  <a:gd name="T25" fmla="*/ 0 h 630"/>
                  <a:gd name="T26" fmla="*/ 17 w 600"/>
                  <a:gd name="T27" fmla="*/ 1 h 630"/>
                  <a:gd name="T28" fmla="*/ 18 w 600"/>
                  <a:gd name="T29" fmla="*/ 1 h 630"/>
                  <a:gd name="T30" fmla="*/ 16 w 600"/>
                  <a:gd name="T31" fmla="*/ 1 h 630"/>
                  <a:gd name="T32" fmla="*/ 14 w 600"/>
                  <a:gd name="T33" fmla="*/ 1 h 630"/>
                  <a:gd name="T34" fmla="*/ 13 w 600"/>
                  <a:gd name="T35" fmla="*/ 1 h 630"/>
                  <a:gd name="T36" fmla="*/ 13 w 600"/>
                  <a:gd name="T37" fmla="*/ 1 h 6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0"/>
                  <a:gd name="T58" fmla="*/ 0 h 630"/>
                  <a:gd name="T59" fmla="*/ 600 w 600"/>
                  <a:gd name="T60" fmla="*/ 630 h 6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0" h="630">
                    <a:moveTo>
                      <a:pt x="422" y="31"/>
                    </a:moveTo>
                    <a:lnTo>
                      <a:pt x="305" y="90"/>
                    </a:lnTo>
                    <a:lnTo>
                      <a:pt x="211" y="184"/>
                    </a:lnTo>
                    <a:lnTo>
                      <a:pt x="128" y="320"/>
                    </a:lnTo>
                    <a:lnTo>
                      <a:pt x="68" y="434"/>
                    </a:lnTo>
                    <a:lnTo>
                      <a:pt x="0" y="630"/>
                    </a:lnTo>
                    <a:lnTo>
                      <a:pt x="15" y="494"/>
                    </a:lnTo>
                    <a:lnTo>
                      <a:pt x="86" y="333"/>
                    </a:lnTo>
                    <a:lnTo>
                      <a:pt x="161" y="201"/>
                    </a:lnTo>
                    <a:lnTo>
                      <a:pt x="238" y="112"/>
                    </a:lnTo>
                    <a:lnTo>
                      <a:pt x="308" y="63"/>
                    </a:lnTo>
                    <a:lnTo>
                      <a:pt x="407" y="13"/>
                    </a:lnTo>
                    <a:lnTo>
                      <a:pt x="467" y="0"/>
                    </a:lnTo>
                    <a:lnTo>
                      <a:pt x="546" y="8"/>
                    </a:lnTo>
                    <a:lnTo>
                      <a:pt x="600" y="24"/>
                    </a:lnTo>
                    <a:lnTo>
                      <a:pt x="540" y="18"/>
                    </a:lnTo>
                    <a:lnTo>
                      <a:pt x="478" y="18"/>
                    </a:lnTo>
                    <a:lnTo>
                      <a:pt x="422"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7" name="Freeform 147">
                <a:extLst>
                  <a:ext uri="{FF2B5EF4-FFF2-40B4-BE49-F238E27FC236}">
                    <a16:creationId xmlns:a16="http://schemas.microsoft.com/office/drawing/2014/main" id="{26B4E39A-CB7C-4E94-AFC0-68820E99F413}"/>
                  </a:ext>
                </a:extLst>
              </p:cNvPr>
              <p:cNvSpPr>
                <a:spLocks/>
              </p:cNvSpPr>
              <p:nvPr/>
            </p:nvSpPr>
            <p:spPr bwMode="auto">
              <a:xfrm>
                <a:off x="4883" y="3680"/>
                <a:ext cx="421" cy="497"/>
              </a:xfrm>
              <a:custGeom>
                <a:avLst/>
                <a:gdLst>
                  <a:gd name="T0" fmla="*/ 21 w 843"/>
                  <a:gd name="T1" fmla="*/ 1 h 995"/>
                  <a:gd name="T2" fmla="*/ 18 w 843"/>
                  <a:gd name="T3" fmla="*/ 1 h 995"/>
                  <a:gd name="T4" fmla="*/ 13 w 843"/>
                  <a:gd name="T5" fmla="*/ 2 h 995"/>
                  <a:gd name="T6" fmla="*/ 11 w 843"/>
                  <a:gd name="T7" fmla="*/ 5 h 995"/>
                  <a:gd name="T8" fmla="*/ 9 w 843"/>
                  <a:gd name="T9" fmla="*/ 7 h 995"/>
                  <a:gd name="T10" fmla="*/ 7 w 843"/>
                  <a:gd name="T11" fmla="*/ 9 h 995"/>
                  <a:gd name="T12" fmla="*/ 5 w 843"/>
                  <a:gd name="T13" fmla="*/ 13 h 995"/>
                  <a:gd name="T14" fmla="*/ 4 w 843"/>
                  <a:gd name="T15" fmla="*/ 16 h 995"/>
                  <a:gd name="T16" fmla="*/ 3 w 843"/>
                  <a:gd name="T17" fmla="*/ 19 h 995"/>
                  <a:gd name="T18" fmla="*/ 2 w 843"/>
                  <a:gd name="T19" fmla="*/ 23 h 995"/>
                  <a:gd name="T20" fmla="*/ 1 w 843"/>
                  <a:gd name="T21" fmla="*/ 25 h 995"/>
                  <a:gd name="T22" fmla="*/ 0 w 843"/>
                  <a:gd name="T23" fmla="*/ 28 h 995"/>
                  <a:gd name="T24" fmla="*/ 0 w 843"/>
                  <a:gd name="T25" fmla="*/ 29 h 995"/>
                  <a:gd name="T26" fmla="*/ 0 w 843"/>
                  <a:gd name="T27" fmla="*/ 30 h 995"/>
                  <a:gd name="T28" fmla="*/ 1 w 843"/>
                  <a:gd name="T29" fmla="*/ 31 h 995"/>
                  <a:gd name="T30" fmla="*/ 4 w 843"/>
                  <a:gd name="T31" fmla="*/ 31 h 995"/>
                  <a:gd name="T32" fmla="*/ 7 w 843"/>
                  <a:gd name="T33" fmla="*/ 30 h 995"/>
                  <a:gd name="T34" fmla="*/ 11 w 843"/>
                  <a:gd name="T35" fmla="*/ 27 h 995"/>
                  <a:gd name="T36" fmla="*/ 8 w 843"/>
                  <a:gd name="T37" fmla="*/ 28 h 995"/>
                  <a:gd name="T38" fmla="*/ 6 w 843"/>
                  <a:gd name="T39" fmla="*/ 28 h 995"/>
                  <a:gd name="T40" fmla="*/ 5 w 843"/>
                  <a:gd name="T41" fmla="*/ 28 h 995"/>
                  <a:gd name="T42" fmla="*/ 4 w 843"/>
                  <a:gd name="T43" fmla="*/ 27 h 995"/>
                  <a:gd name="T44" fmla="*/ 3 w 843"/>
                  <a:gd name="T45" fmla="*/ 26 h 995"/>
                  <a:gd name="T46" fmla="*/ 4 w 843"/>
                  <a:gd name="T47" fmla="*/ 22 h 995"/>
                  <a:gd name="T48" fmla="*/ 7 w 843"/>
                  <a:gd name="T49" fmla="*/ 15 h 995"/>
                  <a:gd name="T50" fmla="*/ 11 w 843"/>
                  <a:gd name="T51" fmla="*/ 8 h 995"/>
                  <a:gd name="T52" fmla="*/ 13 w 843"/>
                  <a:gd name="T53" fmla="*/ 5 h 995"/>
                  <a:gd name="T54" fmla="*/ 17 w 843"/>
                  <a:gd name="T55" fmla="*/ 3 h 995"/>
                  <a:gd name="T56" fmla="*/ 19 w 843"/>
                  <a:gd name="T57" fmla="*/ 2 h 995"/>
                  <a:gd name="T58" fmla="*/ 21 w 843"/>
                  <a:gd name="T59" fmla="*/ 2 h 995"/>
                  <a:gd name="T60" fmla="*/ 23 w 843"/>
                  <a:gd name="T61" fmla="*/ 4 h 995"/>
                  <a:gd name="T62" fmla="*/ 23 w 843"/>
                  <a:gd name="T63" fmla="*/ 5 h 995"/>
                  <a:gd name="T64" fmla="*/ 23 w 843"/>
                  <a:gd name="T65" fmla="*/ 7 h 995"/>
                  <a:gd name="T66" fmla="*/ 22 w 843"/>
                  <a:gd name="T67" fmla="*/ 9 h 995"/>
                  <a:gd name="T68" fmla="*/ 19 w 843"/>
                  <a:gd name="T69" fmla="*/ 16 h 995"/>
                  <a:gd name="T70" fmla="*/ 23 w 843"/>
                  <a:gd name="T71" fmla="*/ 11 h 995"/>
                  <a:gd name="T72" fmla="*/ 25 w 843"/>
                  <a:gd name="T73" fmla="*/ 6 h 995"/>
                  <a:gd name="T74" fmla="*/ 26 w 843"/>
                  <a:gd name="T75" fmla="*/ 3 h 995"/>
                  <a:gd name="T76" fmla="*/ 24 w 843"/>
                  <a:gd name="T77" fmla="*/ 2 h 995"/>
                  <a:gd name="T78" fmla="*/ 22 w 843"/>
                  <a:gd name="T79" fmla="*/ 0 h 995"/>
                  <a:gd name="T80" fmla="*/ 20 w 843"/>
                  <a:gd name="T81" fmla="*/ 0 h 995"/>
                  <a:gd name="T82" fmla="*/ 22 w 843"/>
                  <a:gd name="T83" fmla="*/ 1 h 995"/>
                  <a:gd name="T84" fmla="*/ 24 w 843"/>
                  <a:gd name="T85" fmla="*/ 2 h 995"/>
                  <a:gd name="T86" fmla="*/ 21 w 843"/>
                  <a:gd name="T87" fmla="*/ 1 h 995"/>
                  <a:gd name="T88" fmla="*/ 21 w 843"/>
                  <a:gd name="T89" fmla="*/ 1 h 99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3"/>
                  <a:gd name="T136" fmla="*/ 0 h 995"/>
                  <a:gd name="T137" fmla="*/ 843 w 843"/>
                  <a:gd name="T138" fmla="*/ 995 h 99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3" h="995">
                    <a:moveTo>
                      <a:pt x="695" y="46"/>
                    </a:moveTo>
                    <a:lnTo>
                      <a:pt x="593" y="33"/>
                    </a:lnTo>
                    <a:lnTo>
                      <a:pt x="437" y="93"/>
                    </a:lnTo>
                    <a:lnTo>
                      <a:pt x="352" y="161"/>
                    </a:lnTo>
                    <a:lnTo>
                      <a:pt x="301" y="237"/>
                    </a:lnTo>
                    <a:lnTo>
                      <a:pt x="254" y="315"/>
                    </a:lnTo>
                    <a:lnTo>
                      <a:pt x="188" y="436"/>
                    </a:lnTo>
                    <a:lnTo>
                      <a:pt x="151" y="525"/>
                    </a:lnTo>
                    <a:lnTo>
                      <a:pt x="113" y="635"/>
                    </a:lnTo>
                    <a:lnTo>
                      <a:pt x="70" y="746"/>
                    </a:lnTo>
                    <a:lnTo>
                      <a:pt x="47" y="830"/>
                    </a:lnTo>
                    <a:lnTo>
                      <a:pt x="19" y="906"/>
                    </a:lnTo>
                    <a:lnTo>
                      <a:pt x="0" y="956"/>
                    </a:lnTo>
                    <a:lnTo>
                      <a:pt x="11" y="979"/>
                    </a:lnTo>
                    <a:lnTo>
                      <a:pt x="47" y="995"/>
                    </a:lnTo>
                    <a:lnTo>
                      <a:pt x="134" y="995"/>
                    </a:lnTo>
                    <a:lnTo>
                      <a:pt x="238" y="967"/>
                    </a:lnTo>
                    <a:lnTo>
                      <a:pt x="382" y="893"/>
                    </a:lnTo>
                    <a:lnTo>
                      <a:pt x="284" y="917"/>
                    </a:lnTo>
                    <a:lnTo>
                      <a:pt x="207" y="917"/>
                    </a:lnTo>
                    <a:lnTo>
                      <a:pt x="164" y="906"/>
                    </a:lnTo>
                    <a:lnTo>
                      <a:pt x="130" y="883"/>
                    </a:lnTo>
                    <a:lnTo>
                      <a:pt x="120" y="849"/>
                    </a:lnTo>
                    <a:lnTo>
                      <a:pt x="154" y="733"/>
                    </a:lnTo>
                    <a:lnTo>
                      <a:pt x="243" y="501"/>
                    </a:lnTo>
                    <a:lnTo>
                      <a:pt x="358" y="273"/>
                    </a:lnTo>
                    <a:lnTo>
                      <a:pt x="423" y="188"/>
                    </a:lnTo>
                    <a:lnTo>
                      <a:pt x="554" y="99"/>
                    </a:lnTo>
                    <a:lnTo>
                      <a:pt x="612" y="89"/>
                    </a:lnTo>
                    <a:lnTo>
                      <a:pt x="693" y="94"/>
                    </a:lnTo>
                    <a:lnTo>
                      <a:pt x="755" y="132"/>
                    </a:lnTo>
                    <a:lnTo>
                      <a:pt x="762" y="175"/>
                    </a:lnTo>
                    <a:lnTo>
                      <a:pt x="753" y="247"/>
                    </a:lnTo>
                    <a:lnTo>
                      <a:pt x="715" y="303"/>
                    </a:lnTo>
                    <a:lnTo>
                      <a:pt x="637" y="519"/>
                    </a:lnTo>
                    <a:lnTo>
                      <a:pt x="737" y="352"/>
                    </a:lnTo>
                    <a:lnTo>
                      <a:pt x="826" y="209"/>
                    </a:lnTo>
                    <a:lnTo>
                      <a:pt x="843" y="127"/>
                    </a:lnTo>
                    <a:lnTo>
                      <a:pt x="799" y="72"/>
                    </a:lnTo>
                    <a:lnTo>
                      <a:pt x="726" y="26"/>
                    </a:lnTo>
                    <a:lnTo>
                      <a:pt x="651" y="0"/>
                    </a:lnTo>
                    <a:lnTo>
                      <a:pt x="731" y="49"/>
                    </a:lnTo>
                    <a:lnTo>
                      <a:pt x="771" y="89"/>
                    </a:lnTo>
                    <a:lnTo>
                      <a:pt x="695" y="46"/>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8" name="Freeform 148">
                <a:extLst>
                  <a:ext uri="{FF2B5EF4-FFF2-40B4-BE49-F238E27FC236}">
                    <a16:creationId xmlns:a16="http://schemas.microsoft.com/office/drawing/2014/main" id="{E88F3386-EB53-40A2-AE6E-0E28C46E2A4D}"/>
                  </a:ext>
                </a:extLst>
              </p:cNvPr>
              <p:cNvSpPr>
                <a:spLocks/>
              </p:cNvSpPr>
              <p:nvPr/>
            </p:nvSpPr>
            <p:spPr bwMode="auto">
              <a:xfrm>
                <a:off x="4703" y="3387"/>
                <a:ext cx="150" cy="66"/>
              </a:xfrm>
              <a:custGeom>
                <a:avLst/>
                <a:gdLst>
                  <a:gd name="T0" fmla="*/ 5 w 300"/>
                  <a:gd name="T1" fmla="*/ 0 h 133"/>
                  <a:gd name="T2" fmla="*/ 0 w 300"/>
                  <a:gd name="T3" fmla="*/ 0 h 133"/>
                  <a:gd name="T4" fmla="*/ 2 w 300"/>
                  <a:gd name="T5" fmla="*/ 0 h 133"/>
                  <a:gd name="T6" fmla="*/ 1 w 300"/>
                  <a:gd name="T7" fmla="*/ 1 h 133"/>
                  <a:gd name="T8" fmla="*/ 3 w 300"/>
                  <a:gd name="T9" fmla="*/ 2 h 133"/>
                  <a:gd name="T10" fmla="*/ 9 w 300"/>
                  <a:gd name="T11" fmla="*/ 4 h 133"/>
                  <a:gd name="T12" fmla="*/ 7 w 300"/>
                  <a:gd name="T13" fmla="*/ 2 h 133"/>
                  <a:gd name="T14" fmla="*/ 2 w 300"/>
                  <a:gd name="T15" fmla="*/ 1 h 133"/>
                  <a:gd name="T16" fmla="*/ 5 w 300"/>
                  <a:gd name="T17" fmla="*/ 0 h 133"/>
                  <a:gd name="T18" fmla="*/ 5 w 300"/>
                  <a:gd name="T19" fmla="*/ 0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
                  <a:gd name="T31" fmla="*/ 0 h 133"/>
                  <a:gd name="T32" fmla="*/ 300 w 300"/>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 h="133">
                    <a:moveTo>
                      <a:pt x="141" y="0"/>
                    </a:moveTo>
                    <a:lnTo>
                      <a:pt x="0" y="5"/>
                    </a:lnTo>
                    <a:lnTo>
                      <a:pt x="71" y="18"/>
                    </a:lnTo>
                    <a:lnTo>
                      <a:pt x="10" y="36"/>
                    </a:lnTo>
                    <a:lnTo>
                      <a:pt x="110" y="66"/>
                    </a:lnTo>
                    <a:lnTo>
                      <a:pt x="300" y="133"/>
                    </a:lnTo>
                    <a:lnTo>
                      <a:pt x="229" y="66"/>
                    </a:lnTo>
                    <a:lnTo>
                      <a:pt x="89" y="36"/>
                    </a:lnTo>
                    <a:lnTo>
                      <a:pt x="141" y="0"/>
                    </a:lnTo>
                    <a:close/>
                  </a:path>
                </a:pathLst>
              </a:custGeom>
              <a:solidFill>
                <a:srgbClr val="A6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79" name="Freeform 149">
                <a:extLst>
                  <a:ext uri="{FF2B5EF4-FFF2-40B4-BE49-F238E27FC236}">
                    <a16:creationId xmlns:a16="http://schemas.microsoft.com/office/drawing/2014/main" id="{AC5014A8-593D-433D-A1B0-35B360C50BFC}"/>
                  </a:ext>
                </a:extLst>
              </p:cNvPr>
              <p:cNvSpPr>
                <a:spLocks/>
              </p:cNvSpPr>
              <p:nvPr/>
            </p:nvSpPr>
            <p:spPr bwMode="auto">
              <a:xfrm>
                <a:off x="4780" y="3789"/>
                <a:ext cx="67" cy="52"/>
              </a:xfrm>
              <a:custGeom>
                <a:avLst/>
                <a:gdLst>
                  <a:gd name="T0" fmla="*/ 2 w 135"/>
                  <a:gd name="T1" fmla="*/ 3 h 104"/>
                  <a:gd name="T2" fmla="*/ 1 w 135"/>
                  <a:gd name="T3" fmla="*/ 2 h 104"/>
                  <a:gd name="T4" fmla="*/ 2 w 135"/>
                  <a:gd name="T5" fmla="*/ 2 h 104"/>
                  <a:gd name="T6" fmla="*/ 3 w 135"/>
                  <a:gd name="T7" fmla="*/ 2 h 104"/>
                  <a:gd name="T8" fmla="*/ 4 w 135"/>
                  <a:gd name="T9" fmla="*/ 2 h 104"/>
                  <a:gd name="T10" fmla="*/ 3 w 135"/>
                  <a:gd name="T11" fmla="*/ 0 h 104"/>
                  <a:gd name="T12" fmla="*/ 1 w 135"/>
                  <a:gd name="T13" fmla="*/ 1 h 104"/>
                  <a:gd name="T14" fmla="*/ 0 w 135"/>
                  <a:gd name="T15" fmla="*/ 2 h 104"/>
                  <a:gd name="T16" fmla="*/ 2 w 135"/>
                  <a:gd name="T17" fmla="*/ 3 h 104"/>
                  <a:gd name="T18" fmla="*/ 2 w 135"/>
                  <a:gd name="T19" fmla="*/ 3 h 104"/>
                  <a:gd name="T20" fmla="*/ 2 w 135"/>
                  <a:gd name="T21" fmla="*/ 3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5"/>
                  <a:gd name="T34" fmla="*/ 0 h 104"/>
                  <a:gd name="T35" fmla="*/ 135 w 135"/>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5" h="104">
                    <a:moveTo>
                      <a:pt x="86" y="97"/>
                    </a:moveTo>
                    <a:lnTo>
                      <a:pt x="47" y="63"/>
                    </a:lnTo>
                    <a:lnTo>
                      <a:pt x="71" y="49"/>
                    </a:lnTo>
                    <a:lnTo>
                      <a:pt x="104" y="39"/>
                    </a:lnTo>
                    <a:lnTo>
                      <a:pt x="135" y="49"/>
                    </a:lnTo>
                    <a:lnTo>
                      <a:pt x="120" y="0"/>
                    </a:lnTo>
                    <a:lnTo>
                      <a:pt x="42" y="24"/>
                    </a:lnTo>
                    <a:lnTo>
                      <a:pt x="0" y="58"/>
                    </a:lnTo>
                    <a:lnTo>
                      <a:pt x="71" y="104"/>
                    </a:lnTo>
                    <a:lnTo>
                      <a:pt x="86" y="97"/>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0" name="Freeform 150">
                <a:extLst>
                  <a:ext uri="{FF2B5EF4-FFF2-40B4-BE49-F238E27FC236}">
                    <a16:creationId xmlns:a16="http://schemas.microsoft.com/office/drawing/2014/main" id="{2BD48344-66A1-4A5C-9A54-3D87B48849EB}"/>
                  </a:ext>
                </a:extLst>
              </p:cNvPr>
              <p:cNvSpPr>
                <a:spLocks/>
              </p:cNvSpPr>
              <p:nvPr/>
            </p:nvSpPr>
            <p:spPr bwMode="auto">
              <a:xfrm>
                <a:off x="4784" y="2833"/>
                <a:ext cx="63" cy="61"/>
              </a:xfrm>
              <a:custGeom>
                <a:avLst/>
                <a:gdLst>
                  <a:gd name="T0" fmla="*/ 1 w 125"/>
                  <a:gd name="T1" fmla="*/ 1 h 123"/>
                  <a:gd name="T2" fmla="*/ 1 w 125"/>
                  <a:gd name="T3" fmla="*/ 2 h 123"/>
                  <a:gd name="T4" fmla="*/ 1 w 125"/>
                  <a:gd name="T5" fmla="*/ 2 h 123"/>
                  <a:gd name="T6" fmla="*/ 1 w 125"/>
                  <a:gd name="T7" fmla="*/ 3 h 123"/>
                  <a:gd name="T8" fmla="*/ 2 w 125"/>
                  <a:gd name="T9" fmla="*/ 3 h 123"/>
                  <a:gd name="T10" fmla="*/ 1 w 125"/>
                  <a:gd name="T11" fmla="*/ 3 h 123"/>
                  <a:gd name="T12" fmla="*/ 1 w 125"/>
                  <a:gd name="T13" fmla="*/ 3 h 123"/>
                  <a:gd name="T14" fmla="*/ 1 w 125"/>
                  <a:gd name="T15" fmla="*/ 2 h 123"/>
                  <a:gd name="T16" fmla="*/ 1 w 125"/>
                  <a:gd name="T17" fmla="*/ 2 h 123"/>
                  <a:gd name="T18" fmla="*/ 2 w 125"/>
                  <a:gd name="T19" fmla="*/ 1 h 123"/>
                  <a:gd name="T20" fmla="*/ 2 w 125"/>
                  <a:gd name="T21" fmla="*/ 1 h 123"/>
                  <a:gd name="T22" fmla="*/ 2 w 125"/>
                  <a:gd name="T23" fmla="*/ 1 h 123"/>
                  <a:gd name="T24" fmla="*/ 3 w 125"/>
                  <a:gd name="T25" fmla="*/ 2 h 123"/>
                  <a:gd name="T26" fmla="*/ 3 w 125"/>
                  <a:gd name="T27" fmla="*/ 2 h 123"/>
                  <a:gd name="T28" fmla="*/ 3 w 125"/>
                  <a:gd name="T29" fmla="*/ 2 h 123"/>
                  <a:gd name="T30" fmla="*/ 3 w 125"/>
                  <a:gd name="T31" fmla="*/ 3 h 123"/>
                  <a:gd name="T32" fmla="*/ 3 w 125"/>
                  <a:gd name="T33" fmla="*/ 2 h 123"/>
                  <a:gd name="T34" fmla="*/ 3 w 125"/>
                  <a:gd name="T35" fmla="*/ 2 h 123"/>
                  <a:gd name="T36" fmla="*/ 3 w 125"/>
                  <a:gd name="T37" fmla="*/ 2 h 123"/>
                  <a:gd name="T38" fmla="*/ 3 w 125"/>
                  <a:gd name="T39" fmla="*/ 1 h 123"/>
                  <a:gd name="T40" fmla="*/ 4 w 125"/>
                  <a:gd name="T41" fmla="*/ 1 h 123"/>
                  <a:gd name="T42" fmla="*/ 4 w 125"/>
                  <a:gd name="T43" fmla="*/ 2 h 123"/>
                  <a:gd name="T44" fmla="*/ 4 w 125"/>
                  <a:gd name="T45" fmla="*/ 2 h 123"/>
                  <a:gd name="T46" fmla="*/ 4 w 125"/>
                  <a:gd name="T47" fmla="*/ 2 h 123"/>
                  <a:gd name="T48" fmla="*/ 4 w 125"/>
                  <a:gd name="T49" fmla="*/ 3 h 123"/>
                  <a:gd name="T50" fmla="*/ 4 w 125"/>
                  <a:gd name="T51" fmla="*/ 3 h 123"/>
                  <a:gd name="T52" fmla="*/ 3 w 125"/>
                  <a:gd name="T53" fmla="*/ 3 h 123"/>
                  <a:gd name="T54" fmla="*/ 3 w 125"/>
                  <a:gd name="T55" fmla="*/ 3 h 123"/>
                  <a:gd name="T56" fmla="*/ 2 w 125"/>
                  <a:gd name="T57" fmla="*/ 3 h 123"/>
                  <a:gd name="T58" fmla="*/ 3 w 125"/>
                  <a:gd name="T59" fmla="*/ 3 h 123"/>
                  <a:gd name="T60" fmla="*/ 4 w 125"/>
                  <a:gd name="T61" fmla="*/ 3 h 123"/>
                  <a:gd name="T62" fmla="*/ 4 w 125"/>
                  <a:gd name="T63" fmla="*/ 3 h 123"/>
                  <a:gd name="T64" fmla="*/ 4 w 125"/>
                  <a:gd name="T65" fmla="*/ 2 h 123"/>
                  <a:gd name="T66" fmla="*/ 4 w 125"/>
                  <a:gd name="T67" fmla="*/ 1 h 123"/>
                  <a:gd name="T68" fmla="*/ 4 w 125"/>
                  <a:gd name="T69" fmla="*/ 1 h 123"/>
                  <a:gd name="T70" fmla="*/ 4 w 125"/>
                  <a:gd name="T71" fmla="*/ 1 h 123"/>
                  <a:gd name="T72" fmla="*/ 4 w 125"/>
                  <a:gd name="T73" fmla="*/ 1 h 123"/>
                  <a:gd name="T74" fmla="*/ 3 w 125"/>
                  <a:gd name="T75" fmla="*/ 1 h 123"/>
                  <a:gd name="T76" fmla="*/ 3 w 125"/>
                  <a:gd name="T77" fmla="*/ 1 h 123"/>
                  <a:gd name="T78" fmla="*/ 3 w 125"/>
                  <a:gd name="T79" fmla="*/ 1 h 123"/>
                  <a:gd name="T80" fmla="*/ 3 w 125"/>
                  <a:gd name="T81" fmla="*/ 1 h 123"/>
                  <a:gd name="T82" fmla="*/ 2 w 125"/>
                  <a:gd name="T83" fmla="*/ 1 h 123"/>
                  <a:gd name="T84" fmla="*/ 2 w 125"/>
                  <a:gd name="T85" fmla="*/ 1 h 123"/>
                  <a:gd name="T86" fmla="*/ 1 w 125"/>
                  <a:gd name="T87" fmla="*/ 1 h 123"/>
                  <a:gd name="T88" fmla="*/ 1 w 125"/>
                  <a:gd name="T89" fmla="*/ 1 h 123"/>
                  <a:gd name="T90" fmla="*/ 1 w 125"/>
                  <a:gd name="T91" fmla="*/ 1 h 123"/>
                  <a:gd name="T92" fmla="*/ 1 w 125"/>
                  <a:gd name="T93" fmla="*/ 0 h 123"/>
                  <a:gd name="T94" fmla="*/ 1 w 125"/>
                  <a:gd name="T95" fmla="*/ 0 h 123"/>
                  <a:gd name="T96" fmla="*/ 1 w 125"/>
                  <a:gd name="T97" fmla="*/ 0 h 123"/>
                  <a:gd name="T98" fmla="*/ 1 w 125"/>
                  <a:gd name="T99" fmla="*/ 0 h 123"/>
                  <a:gd name="T100" fmla="*/ 1 w 125"/>
                  <a:gd name="T101" fmla="*/ 0 h 123"/>
                  <a:gd name="T102" fmla="*/ 2 w 125"/>
                  <a:gd name="T103" fmla="*/ 0 h 123"/>
                  <a:gd name="T104" fmla="*/ 2 w 125"/>
                  <a:gd name="T105" fmla="*/ 0 h 123"/>
                  <a:gd name="T106" fmla="*/ 2 w 125"/>
                  <a:gd name="T107" fmla="*/ 0 h 123"/>
                  <a:gd name="T108" fmla="*/ 2 w 125"/>
                  <a:gd name="T109" fmla="*/ 0 h 123"/>
                  <a:gd name="T110" fmla="*/ 2 w 125"/>
                  <a:gd name="T111" fmla="*/ 0 h 123"/>
                  <a:gd name="T112" fmla="*/ 2 w 125"/>
                  <a:gd name="T113" fmla="*/ 0 h 123"/>
                  <a:gd name="T114" fmla="*/ 1 w 125"/>
                  <a:gd name="T115" fmla="*/ 0 h 123"/>
                  <a:gd name="T116" fmla="*/ 1 w 125"/>
                  <a:gd name="T117" fmla="*/ 0 h 123"/>
                  <a:gd name="T118" fmla="*/ 0 w 125"/>
                  <a:gd name="T119" fmla="*/ 1 h 123"/>
                  <a:gd name="T120" fmla="*/ 1 w 125"/>
                  <a:gd name="T121" fmla="*/ 1 h 123"/>
                  <a:gd name="T122" fmla="*/ 1 w 125"/>
                  <a:gd name="T123" fmla="*/ 1 h 1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5"/>
                  <a:gd name="T187" fmla="*/ 0 h 123"/>
                  <a:gd name="T188" fmla="*/ 125 w 125"/>
                  <a:gd name="T189" fmla="*/ 123 h 1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5" h="123">
                    <a:moveTo>
                      <a:pt x="5" y="45"/>
                    </a:moveTo>
                    <a:lnTo>
                      <a:pt x="5" y="75"/>
                    </a:lnTo>
                    <a:lnTo>
                      <a:pt x="10" y="78"/>
                    </a:lnTo>
                    <a:lnTo>
                      <a:pt x="21" y="112"/>
                    </a:lnTo>
                    <a:lnTo>
                      <a:pt x="44" y="123"/>
                    </a:lnTo>
                    <a:lnTo>
                      <a:pt x="31" y="112"/>
                    </a:lnTo>
                    <a:lnTo>
                      <a:pt x="26" y="99"/>
                    </a:lnTo>
                    <a:lnTo>
                      <a:pt x="25" y="81"/>
                    </a:lnTo>
                    <a:lnTo>
                      <a:pt x="26" y="66"/>
                    </a:lnTo>
                    <a:lnTo>
                      <a:pt x="34" y="58"/>
                    </a:lnTo>
                    <a:lnTo>
                      <a:pt x="49" y="58"/>
                    </a:lnTo>
                    <a:lnTo>
                      <a:pt x="60" y="63"/>
                    </a:lnTo>
                    <a:lnTo>
                      <a:pt x="67" y="68"/>
                    </a:lnTo>
                    <a:lnTo>
                      <a:pt x="68" y="78"/>
                    </a:lnTo>
                    <a:lnTo>
                      <a:pt x="65" y="92"/>
                    </a:lnTo>
                    <a:lnTo>
                      <a:pt x="68" y="107"/>
                    </a:lnTo>
                    <a:lnTo>
                      <a:pt x="73" y="88"/>
                    </a:lnTo>
                    <a:lnTo>
                      <a:pt x="80" y="75"/>
                    </a:lnTo>
                    <a:lnTo>
                      <a:pt x="84" y="65"/>
                    </a:lnTo>
                    <a:lnTo>
                      <a:pt x="91" y="60"/>
                    </a:lnTo>
                    <a:lnTo>
                      <a:pt x="104" y="62"/>
                    </a:lnTo>
                    <a:lnTo>
                      <a:pt x="110" y="71"/>
                    </a:lnTo>
                    <a:lnTo>
                      <a:pt x="104" y="92"/>
                    </a:lnTo>
                    <a:lnTo>
                      <a:pt x="117" y="79"/>
                    </a:lnTo>
                    <a:lnTo>
                      <a:pt x="110" y="99"/>
                    </a:lnTo>
                    <a:lnTo>
                      <a:pt x="101" y="112"/>
                    </a:lnTo>
                    <a:lnTo>
                      <a:pt x="84" y="118"/>
                    </a:lnTo>
                    <a:lnTo>
                      <a:pt x="70" y="123"/>
                    </a:lnTo>
                    <a:lnTo>
                      <a:pt x="59" y="123"/>
                    </a:lnTo>
                    <a:lnTo>
                      <a:pt x="93" y="123"/>
                    </a:lnTo>
                    <a:lnTo>
                      <a:pt x="109" y="113"/>
                    </a:lnTo>
                    <a:lnTo>
                      <a:pt x="115" y="100"/>
                    </a:lnTo>
                    <a:lnTo>
                      <a:pt x="125" y="83"/>
                    </a:lnTo>
                    <a:lnTo>
                      <a:pt x="125" y="57"/>
                    </a:lnTo>
                    <a:lnTo>
                      <a:pt x="122" y="42"/>
                    </a:lnTo>
                    <a:lnTo>
                      <a:pt x="114" y="42"/>
                    </a:lnTo>
                    <a:lnTo>
                      <a:pt x="106" y="42"/>
                    </a:lnTo>
                    <a:lnTo>
                      <a:pt x="94" y="37"/>
                    </a:lnTo>
                    <a:lnTo>
                      <a:pt x="93" y="34"/>
                    </a:lnTo>
                    <a:lnTo>
                      <a:pt x="88" y="37"/>
                    </a:lnTo>
                    <a:lnTo>
                      <a:pt x="75" y="34"/>
                    </a:lnTo>
                    <a:lnTo>
                      <a:pt x="55" y="34"/>
                    </a:lnTo>
                    <a:lnTo>
                      <a:pt x="33" y="34"/>
                    </a:lnTo>
                    <a:lnTo>
                      <a:pt x="23" y="39"/>
                    </a:lnTo>
                    <a:lnTo>
                      <a:pt x="16" y="41"/>
                    </a:lnTo>
                    <a:lnTo>
                      <a:pt x="8" y="39"/>
                    </a:lnTo>
                    <a:lnTo>
                      <a:pt x="12" y="26"/>
                    </a:lnTo>
                    <a:lnTo>
                      <a:pt x="18" y="23"/>
                    </a:lnTo>
                    <a:lnTo>
                      <a:pt x="20" y="16"/>
                    </a:lnTo>
                    <a:lnTo>
                      <a:pt x="26" y="15"/>
                    </a:lnTo>
                    <a:lnTo>
                      <a:pt x="28" y="10"/>
                    </a:lnTo>
                    <a:lnTo>
                      <a:pt x="34" y="8"/>
                    </a:lnTo>
                    <a:lnTo>
                      <a:pt x="41" y="11"/>
                    </a:lnTo>
                    <a:lnTo>
                      <a:pt x="47" y="5"/>
                    </a:lnTo>
                    <a:lnTo>
                      <a:pt x="55" y="7"/>
                    </a:lnTo>
                    <a:lnTo>
                      <a:pt x="47" y="0"/>
                    </a:lnTo>
                    <a:lnTo>
                      <a:pt x="39" y="0"/>
                    </a:lnTo>
                    <a:lnTo>
                      <a:pt x="23" y="5"/>
                    </a:lnTo>
                    <a:lnTo>
                      <a:pt x="7" y="15"/>
                    </a:lnTo>
                    <a:lnTo>
                      <a:pt x="0" y="37"/>
                    </a:lnTo>
                    <a:lnTo>
                      <a:pt x="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1" name="Freeform 151">
                <a:extLst>
                  <a:ext uri="{FF2B5EF4-FFF2-40B4-BE49-F238E27FC236}">
                    <a16:creationId xmlns:a16="http://schemas.microsoft.com/office/drawing/2014/main" id="{4470D027-E829-4D42-B0D8-0DA6A6371A43}"/>
                  </a:ext>
                </a:extLst>
              </p:cNvPr>
              <p:cNvSpPr>
                <a:spLocks/>
              </p:cNvSpPr>
              <p:nvPr/>
            </p:nvSpPr>
            <p:spPr bwMode="auto">
              <a:xfrm>
                <a:off x="4789" y="2832"/>
                <a:ext cx="58" cy="27"/>
              </a:xfrm>
              <a:custGeom>
                <a:avLst/>
                <a:gdLst>
                  <a:gd name="T0" fmla="*/ 2 w 115"/>
                  <a:gd name="T1" fmla="*/ 0 h 55"/>
                  <a:gd name="T2" fmla="*/ 2 w 115"/>
                  <a:gd name="T3" fmla="*/ 0 h 55"/>
                  <a:gd name="T4" fmla="*/ 3 w 115"/>
                  <a:gd name="T5" fmla="*/ 0 h 55"/>
                  <a:gd name="T6" fmla="*/ 3 w 115"/>
                  <a:gd name="T7" fmla="*/ 0 h 55"/>
                  <a:gd name="T8" fmla="*/ 4 w 115"/>
                  <a:gd name="T9" fmla="*/ 0 h 55"/>
                  <a:gd name="T10" fmla="*/ 4 w 115"/>
                  <a:gd name="T11" fmla="*/ 0 h 55"/>
                  <a:gd name="T12" fmla="*/ 4 w 115"/>
                  <a:gd name="T13" fmla="*/ 1 h 55"/>
                  <a:gd name="T14" fmla="*/ 4 w 115"/>
                  <a:gd name="T15" fmla="*/ 1 h 55"/>
                  <a:gd name="T16" fmla="*/ 4 w 115"/>
                  <a:gd name="T17" fmla="*/ 1 h 55"/>
                  <a:gd name="T18" fmla="*/ 4 w 115"/>
                  <a:gd name="T19" fmla="*/ 1 h 55"/>
                  <a:gd name="T20" fmla="*/ 4 w 115"/>
                  <a:gd name="T21" fmla="*/ 0 h 55"/>
                  <a:gd name="T22" fmla="*/ 3 w 115"/>
                  <a:gd name="T23" fmla="*/ 1 h 55"/>
                  <a:gd name="T24" fmla="*/ 3 w 115"/>
                  <a:gd name="T25" fmla="*/ 0 h 55"/>
                  <a:gd name="T26" fmla="*/ 3 w 115"/>
                  <a:gd name="T27" fmla="*/ 0 h 55"/>
                  <a:gd name="T28" fmla="*/ 3 w 115"/>
                  <a:gd name="T29" fmla="*/ 0 h 55"/>
                  <a:gd name="T30" fmla="*/ 3 w 115"/>
                  <a:gd name="T31" fmla="*/ 0 h 55"/>
                  <a:gd name="T32" fmla="*/ 3 w 115"/>
                  <a:gd name="T33" fmla="*/ 0 h 55"/>
                  <a:gd name="T34" fmla="*/ 3 w 115"/>
                  <a:gd name="T35" fmla="*/ 0 h 55"/>
                  <a:gd name="T36" fmla="*/ 3 w 115"/>
                  <a:gd name="T37" fmla="*/ 0 h 55"/>
                  <a:gd name="T38" fmla="*/ 3 w 115"/>
                  <a:gd name="T39" fmla="*/ 0 h 55"/>
                  <a:gd name="T40" fmla="*/ 2 w 115"/>
                  <a:gd name="T41" fmla="*/ 0 h 55"/>
                  <a:gd name="T42" fmla="*/ 2 w 115"/>
                  <a:gd name="T43" fmla="*/ 0 h 55"/>
                  <a:gd name="T44" fmla="*/ 2 w 115"/>
                  <a:gd name="T45" fmla="*/ 0 h 55"/>
                  <a:gd name="T46" fmla="*/ 2 w 115"/>
                  <a:gd name="T47" fmla="*/ 0 h 55"/>
                  <a:gd name="T48" fmla="*/ 2 w 115"/>
                  <a:gd name="T49" fmla="*/ 0 h 55"/>
                  <a:gd name="T50" fmla="*/ 2 w 115"/>
                  <a:gd name="T51" fmla="*/ 0 h 55"/>
                  <a:gd name="T52" fmla="*/ 1 w 115"/>
                  <a:gd name="T53" fmla="*/ 0 h 55"/>
                  <a:gd name="T54" fmla="*/ 1 w 115"/>
                  <a:gd name="T55" fmla="*/ 0 h 55"/>
                  <a:gd name="T56" fmla="*/ 1 w 115"/>
                  <a:gd name="T57" fmla="*/ 0 h 55"/>
                  <a:gd name="T58" fmla="*/ 1 w 115"/>
                  <a:gd name="T59" fmla="*/ 0 h 55"/>
                  <a:gd name="T60" fmla="*/ 1 w 115"/>
                  <a:gd name="T61" fmla="*/ 0 h 55"/>
                  <a:gd name="T62" fmla="*/ 1 w 115"/>
                  <a:gd name="T63" fmla="*/ 0 h 55"/>
                  <a:gd name="T64" fmla="*/ 0 w 115"/>
                  <a:gd name="T65" fmla="*/ 0 h 55"/>
                  <a:gd name="T66" fmla="*/ 1 w 115"/>
                  <a:gd name="T67" fmla="*/ 0 h 55"/>
                  <a:gd name="T68" fmla="*/ 1 w 115"/>
                  <a:gd name="T69" fmla="*/ 0 h 55"/>
                  <a:gd name="T70" fmla="*/ 2 w 115"/>
                  <a:gd name="T71" fmla="*/ 0 h 55"/>
                  <a:gd name="T72" fmla="*/ 2 w 115"/>
                  <a:gd name="T73" fmla="*/ 0 h 55"/>
                  <a:gd name="T74" fmla="*/ 2 w 115"/>
                  <a:gd name="T75" fmla="*/ 0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5"/>
                  <a:gd name="T115" fmla="*/ 0 h 55"/>
                  <a:gd name="T116" fmla="*/ 115 w 115"/>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5" h="55">
                    <a:moveTo>
                      <a:pt x="44" y="7"/>
                    </a:moveTo>
                    <a:lnTo>
                      <a:pt x="53" y="0"/>
                    </a:lnTo>
                    <a:lnTo>
                      <a:pt x="74" y="2"/>
                    </a:lnTo>
                    <a:lnTo>
                      <a:pt x="91" y="7"/>
                    </a:lnTo>
                    <a:lnTo>
                      <a:pt x="105" y="20"/>
                    </a:lnTo>
                    <a:lnTo>
                      <a:pt x="113" y="31"/>
                    </a:lnTo>
                    <a:lnTo>
                      <a:pt x="115" y="41"/>
                    </a:lnTo>
                    <a:lnTo>
                      <a:pt x="110" y="55"/>
                    </a:lnTo>
                    <a:lnTo>
                      <a:pt x="107" y="41"/>
                    </a:lnTo>
                    <a:lnTo>
                      <a:pt x="105" y="34"/>
                    </a:lnTo>
                    <a:lnTo>
                      <a:pt x="102" y="31"/>
                    </a:lnTo>
                    <a:lnTo>
                      <a:pt x="96" y="34"/>
                    </a:lnTo>
                    <a:lnTo>
                      <a:pt x="96" y="28"/>
                    </a:lnTo>
                    <a:lnTo>
                      <a:pt x="91" y="23"/>
                    </a:lnTo>
                    <a:lnTo>
                      <a:pt x="87" y="26"/>
                    </a:lnTo>
                    <a:lnTo>
                      <a:pt x="84" y="20"/>
                    </a:lnTo>
                    <a:lnTo>
                      <a:pt x="81" y="15"/>
                    </a:lnTo>
                    <a:lnTo>
                      <a:pt x="74" y="15"/>
                    </a:lnTo>
                    <a:lnTo>
                      <a:pt x="73" y="23"/>
                    </a:lnTo>
                    <a:lnTo>
                      <a:pt x="68" y="15"/>
                    </a:lnTo>
                    <a:lnTo>
                      <a:pt x="63" y="12"/>
                    </a:lnTo>
                    <a:lnTo>
                      <a:pt x="53" y="17"/>
                    </a:lnTo>
                    <a:lnTo>
                      <a:pt x="50" y="23"/>
                    </a:lnTo>
                    <a:lnTo>
                      <a:pt x="47" y="17"/>
                    </a:lnTo>
                    <a:lnTo>
                      <a:pt x="42" y="13"/>
                    </a:lnTo>
                    <a:lnTo>
                      <a:pt x="36" y="13"/>
                    </a:lnTo>
                    <a:lnTo>
                      <a:pt x="29" y="18"/>
                    </a:lnTo>
                    <a:lnTo>
                      <a:pt x="26" y="17"/>
                    </a:lnTo>
                    <a:lnTo>
                      <a:pt x="18" y="18"/>
                    </a:lnTo>
                    <a:lnTo>
                      <a:pt x="16" y="31"/>
                    </a:lnTo>
                    <a:lnTo>
                      <a:pt x="15" y="26"/>
                    </a:lnTo>
                    <a:lnTo>
                      <a:pt x="11" y="25"/>
                    </a:lnTo>
                    <a:lnTo>
                      <a:pt x="0" y="23"/>
                    </a:lnTo>
                    <a:lnTo>
                      <a:pt x="10" y="15"/>
                    </a:lnTo>
                    <a:lnTo>
                      <a:pt x="26" y="4"/>
                    </a:lnTo>
                    <a:lnTo>
                      <a:pt x="39" y="4"/>
                    </a:lnTo>
                    <a:lnTo>
                      <a:pt x="4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2" name="Freeform 152">
                <a:extLst>
                  <a:ext uri="{FF2B5EF4-FFF2-40B4-BE49-F238E27FC236}">
                    <a16:creationId xmlns:a16="http://schemas.microsoft.com/office/drawing/2014/main" id="{B095C109-335A-45C8-B27E-5992CE7C4EBF}"/>
                  </a:ext>
                </a:extLst>
              </p:cNvPr>
              <p:cNvSpPr>
                <a:spLocks/>
              </p:cNvSpPr>
              <p:nvPr/>
            </p:nvSpPr>
            <p:spPr bwMode="auto">
              <a:xfrm>
                <a:off x="4796" y="2845"/>
                <a:ext cx="18" cy="8"/>
              </a:xfrm>
              <a:custGeom>
                <a:avLst/>
                <a:gdLst>
                  <a:gd name="T0" fmla="*/ 1 w 35"/>
                  <a:gd name="T1" fmla="*/ 0 h 17"/>
                  <a:gd name="T2" fmla="*/ 2 w 35"/>
                  <a:gd name="T3" fmla="*/ 0 h 17"/>
                  <a:gd name="T4" fmla="*/ 2 w 35"/>
                  <a:gd name="T5" fmla="*/ 0 h 17"/>
                  <a:gd name="T6" fmla="*/ 1 w 35"/>
                  <a:gd name="T7" fmla="*/ 0 h 17"/>
                  <a:gd name="T8" fmla="*/ 0 w 35"/>
                  <a:gd name="T9" fmla="*/ 0 h 17"/>
                  <a:gd name="T10" fmla="*/ 1 w 35"/>
                  <a:gd name="T11" fmla="*/ 0 h 17"/>
                  <a:gd name="T12" fmla="*/ 1 w 35"/>
                  <a:gd name="T13" fmla="*/ 0 h 17"/>
                  <a:gd name="T14" fmla="*/ 1 w 35"/>
                  <a:gd name="T15" fmla="*/ 0 h 17"/>
                  <a:gd name="T16" fmla="*/ 1 w 35"/>
                  <a:gd name="T17" fmla="*/ 0 h 17"/>
                  <a:gd name="T18" fmla="*/ 1 w 35"/>
                  <a:gd name="T19" fmla="*/ 0 h 17"/>
                  <a:gd name="T20" fmla="*/ 1 w 35"/>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17"/>
                  <a:gd name="T35" fmla="*/ 35 w 35"/>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17">
                    <a:moveTo>
                      <a:pt x="32" y="8"/>
                    </a:moveTo>
                    <a:lnTo>
                      <a:pt x="34" y="0"/>
                    </a:lnTo>
                    <a:lnTo>
                      <a:pt x="35" y="10"/>
                    </a:lnTo>
                    <a:lnTo>
                      <a:pt x="30" y="17"/>
                    </a:lnTo>
                    <a:lnTo>
                      <a:pt x="0" y="17"/>
                    </a:lnTo>
                    <a:lnTo>
                      <a:pt x="1" y="8"/>
                    </a:lnTo>
                    <a:lnTo>
                      <a:pt x="13" y="12"/>
                    </a:lnTo>
                    <a:lnTo>
                      <a:pt x="14" y="5"/>
                    </a:lnTo>
                    <a:lnTo>
                      <a:pt x="19" y="10"/>
                    </a:lnTo>
                    <a:lnTo>
                      <a:pt x="3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3" name="Freeform 153">
                <a:extLst>
                  <a:ext uri="{FF2B5EF4-FFF2-40B4-BE49-F238E27FC236}">
                    <a16:creationId xmlns:a16="http://schemas.microsoft.com/office/drawing/2014/main" id="{110AFAAA-55F8-49EC-8A2A-7ADB90019105}"/>
                  </a:ext>
                </a:extLst>
              </p:cNvPr>
              <p:cNvSpPr>
                <a:spLocks/>
              </p:cNvSpPr>
              <p:nvPr/>
            </p:nvSpPr>
            <p:spPr bwMode="auto">
              <a:xfrm>
                <a:off x="4822" y="2847"/>
                <a:ext cx="3" cy="5"/>
              </a:xfrm>
              <a:custGeom>
                <a:avLst/>
                <a:gdLst>
                  <a:gd name="T0" fmla="*/ 0 w 7"/>
                  <a:gd name="T1" fmla="*/ 1 h 10"/>
                  <a:gd name="T2" fmla="*/ 0 w 7"/>
                  <a:gd name="T3" fmla="*/ 0 h 10"/>
                  <a:gd name="T4" fmla="*/ 0 w 7"/>
                  <a:gd name="T5" fmla="*/ 1 h 10"/>
                  <a:gd name="T6" fmla="*/ 0 w 7"/>
                  <a:gd name="T7" fmla="*/ 1 h 10"/>
                  <a:gd name="T8" fmla="*/ 0 w 7"/>
                  <a:gd name="T9" fmla="*/ 1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0" y="8"/>
                    </a:moveTo>
                    <a:lnTo>
                      <a:pt x="5" y="0"/>
                    </a:lnTo>
                    <a:lnTo>
                      <a:pt x="7" y="1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4" name="Freeform 154">
                <a:extLst>
                  <a:ext uri="{FF2B5EF4-FFF2-40B4-BE49-F238E27FC236}">
                    <a16:creationId xmlns:a16="http://schemas.microsoft.com/office/drawing/2014/main" id="{8CA59157-9581-41E6-8984-B2A216FC91FF}"/>
                  </a:ext>
                </a:extLst>
              </p:cNvPr>
              <p:cNvSpPr>
                <a:spLocks/>
              </p:cNvSpPr>
              <p:nvPr/>
            </p:nvSpPr>
            <p:spPr bwMode="auto">
              <a:xfrm>
                <a:off x="4816" y="2798"/>
                <a:ext cx="11" cy="9"/>
              </a:xfrm>
              <a:custGeom>
                <a:avLst/>
                <a:gdLst>
                  <a:gd name="T0" fmla="*/ 0 w 23"/>
                  <a:gd name="T1" fmla="*/ 1 h 18"/>
                  <a:gd name="T2" fmla="*/ 0 w 23"/>
                  <a:gd name="T3" fmla="*/ 1 h 18"/>
                  <a:gd name="T4" fmla="*/ 0 w 23"/>
                  <a:gd name="T5" fmla="*/ 1 h 18"/>
                  <a:gd name="T6" fmla="*/ 0 w 23"/>
                  <a:gd name="T7" fmla="*/ 1 h 18"/>
                  <a:gd name="T8" fmla="*/ 0 w 23"/>
                  <a:gd name="T9" fmla="*/ 1 h 18"/>
                  <a:gd name="T10" fmla="*/ 0 w 23"/>
                  <a:gd name="T11" fmla="*/ 1 h 18"/>
                  <a:gd name="T12" fmla="*/ 0 w 23"/>
                  <a:gd name="T13" fmla="*/ 1 h 18"/>
                  <a:gd name="T14" fmla="*/ 0 w 23"/>
                  <a:gd name="T15" fmla="*/ 1 h 18"/>
                  <a:gd name="T16" fmla="*/ 0 w 23"/>
                  <a:gd name="T17" fmla="*/ 1 h 18"/>
                  <a:gd name="T18" fmla="*/ 0 w 23"/>
                  <a:gd name="T19" fmla="*/ 1 h 18"/>
                  <a:gd name="T20" fmla="*/ 0 w 23"/>
                  <a:gd name="T21" fmla="*/ 0 h 18"/>
                  <a:gd name="T22" fmla="*/ 0 w 23"/>
                  <a:gd name="T23" fmla="*/ 1 h 18"/>
                  <a:gd name="T24" fmla="*/ 0 w 23"/>
                  <a:gd name="T25" fmla="*/ 1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18"/>
                  <a:gd name="T41" fmla="*/ 23 w 23"/>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18">
                    <a:moveTo>
                      <a:pt x="10" y="5"/>
                    </a:moveTo>
                    <a:lnTo>
                      <a:pt x="4" y="7"/>
                    </a:lnTo>
                    <a:lnTo>
                      <a:pt x="0" y="13"/>
                    </a:lnTo>
                    <a:lnTo>
                      <a:pt x="4" y="18"/>
                    </a:lnTo>
                    <a:lnTo>
                      <a:pt x="12" y="13"/>
                    </a:lnTo>
                    <a:lnTo>
                      <a:pt x="17" y="13"/>
                    </a:lnTo>
                    <a:lnTo>
                      <a:pt x="21" y="15"/>
                    </a:lnTo>
                    <a:lnTo>
                      <a:pt x="23" y="12"/>
                    </a:lnTo>
                    <a:lnTo>
                      <a:pt x="23" y="5"/>
                    </a:lnTo>
                    <a:lnTo>
                      <a:pt x="20" y="2"/>
                    </a:lnTo>
                    <a:lnTo>
                      <a:pt x="13" y="0"/>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5" name="Freeform 155">
                <a:extLst>
                  <a:ext uri="{FF2B5EF4-FFF2-40B4-BE49-F238E27FC236}">
                    <a16:creationId xmlns:a16="http://schemas.microsoft.com/office/drawing/2014/main" id="{36CB559A-0760-4A72-A77B-68DE103D854B}"/>
                  </a:ext>
                </a:extLst>
              </p:cNvPr>
              <p:cNvSpPr>
                <a:spLocks/>
              </p:cNvSpPr>
              <p:nvPr/>
            </p:nvSpPr>
            <p:spPr bwMode="auto">
              <a:xfrm>
                <a:off x="4793" y="2802"/>
                <a:ext cx="11" cy="7"/>
              </a:xfrm>
              <a:custGeom>
                <a:avLst/>
                <a:gdLst>
                  <a:gd name="T0" fmla="*/ 0 w 23"/>
                  <a:gd name="T1" fmla="*/ 0 h 15"/>
                  <a:gd name="T2" fmla="*/ 0 w 23"/>
                  <a:gd name="T3" fmla="*/ 0 h 15"/>
                  <a:gd name="T4" fmla="*/ 0 w 23"/>
                  <a:gd name="T5" fmla="*/ 0 h 15"/>
                  <a:gd name="T6" fmla="*/ 0 w 23"/>
                  <a:gd name="T7" fmla="*/ 0 h 15"/>
                  <a:gd name="T8" fmla="*/ 0 w 23"/>
                  <a:gd name="T9" fmla="*/ 0 h 15"/>
                  <a:gd name="T10" fmla="*/ 0 w 23"/>
                  <a:gd name="T11" fmla="*/ 0 h 15"/>
                  <a:gd name="T12" fmla="*/ 0 w 23"/>
                  <a:gd name="T13" fmla="*/ 0 h 15"/>
                  <a:gd name="T14" fmla="*/ 0 w 23"/>
                  <a:gd name="T15" fmla="*/ 0 h 15"/>
                  <a:gd name="T16" fmla="*/ 0 w 23"/>
                  <a:gd name="T17" fmla="*/ 0 h 15"/>
                  <a:gd name="T18" fmla="*/ 0 w 23"/>
                  <a:gd name="T19" fmla="*/ 0 h 15"/>
                  <a:gd name="T20" fmla="*/ 0 w 23"/>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15"/>
                  <a:gd name="T35" fmla="*/ 23 w 23"/>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15">
                    <a:moveTo>
                      <a:pt x="23" y="9"/>
                    </a:moveTo>
                    <a:lnTo>
                      <a:pt x="15" y="7"/>
                    </a:lnTo>
                    <a:lnTo>
                      <a:pt x="7" y="2"/>
                    </a:lnTo>
                    <a:lnTo>
                      <a:pt x="2" y="0"/>
                    </a:lnTo>
                    <a:lnTo>
                      <a:pt x="0" y="7"/>
                    </a:lnTo>
                    <a:lnTo>
                      <a:pt x="5" y="12"/>
                    </a:lnTo>
                    <a:lnTo>
                      <a:pt x="10" y="15"/>
                    </a:lnTo>
                    <a:lnTo>
                      <a:pt x="15" y="13"/>
                    </a:lnTo>
                    <a:lnTo>
                      <a:pt x="23" y="15"/>
                    </a:lnTo>
                    <a:lnTo>
                      <a:pt x="2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6" name="Freeform 156">
                <a:extLst>
                  <a:ext uri="{FF2B5EF4-FFF2-40B4-BE49-F238E27FC236}">
                    <a16:creationId xmlns:a16="http://schemas.microsoft.com/office/drawing/2014/main" id="{AD10484D-0224-49AC-ADC5-7127EBC50A04}"/>
                  </a:ext>
                </a:extLst>
              </p:cNvPr>
              <p:cNvSpPr>
                <a:spLocks/>
              </p:cNvSpPr>
              <p:nvPr/>
            </p:nvSpPr>
            <p:spPr bwMode="auto">
              <a:xfrm>
                <a:off x="4800" y="2759"/>
                <a:ext cx="34" cy="31"/>
              </a:xfrm>
              <a:custGeom>
                <a:avLst/>
                <a:gdLst>
                  <a:gd name="T0" fmla="*/ 0 w 70"/>
                  <a:gd name="T1" fmla="*/ 0 h 63"/>
                  <a:gd name="T2" fmla="*/ 0 w 70"/>
                  <a:gd name="T3" fmla="*/ 0 h 63"/>
                  <a:gd name="T4" fmla="*/ 0 w 70"/>
                  <a:gd name="T5" fmla="*/ 0 h 63"/>
                  <a:gd name="T6" fmla="*/ 0 w 70"/>
                  <a:gd name="T7" fmla="*/ 0 h 63"/>
                  <a:gd name="T8" fmla="*/ 0 w 70"/>
                  <a:gd name="T9" fmla="*/ 0 h 63"/>
                  <a:gd name="T10" fmla="*/ 0 w 70"/>
                  <a:gd name="T11" fmla="*/ 0 h 63"/>
                  <a:gd name="T12" fmla="*/ 0 w 70"/>
                  <a:gd name="T13" fmla="*/ 0 h 63"/>
                  <a:gd name="T14" fmla="*/ 0 w 70"/>
                  <a:gd name="T15" fmla="*/ 0 h 63"/>
                  <a:gd name="T16" fmla="*/ 1 w 70"/>
                  <a:gd name="T17" fmla="*/ 0 h 63"/>
                  <a:gd name="T18" fmla="*/ 1 w 70"/>
                  <a:gd name="T19" fmla="*/ 0 h 63"/>
                  <a:gd name="T20" fmla="*/ 1 w 70"/>
                  <a:gd name="T21" fmla="*/ 1 h 63"/>
                  <a:gd name="T22" fmla="*/ 2 w 70"/>
                  <a:gd name="T23" fmla="*/ 1 h 63"/>
                  <a:gd name="T24" fmla="*/ 1 w 70"/>
                  <a:gd name="T25" fmla="*/ 1 h 63"/>
                  <a:gd name="T26" fmla="*/ 1 w 70"/>
                  <a:gd name="T27" fmla="*/ 1 h 63"/>
                  <a:gd name="T28" fmla="*/ 1 w 70"/>
                  <a:gd name="T29" fmla="*/ 0 h 63"/>
                  <a:gd name="T30" fmla="*/ 1 w 70"/>
                  <a:gd name="T31" fmla="*/ 0 h 63"/>
                  <a:gd name="T32" fmla="*/ 0 w 70"/>
                  <a:gd name="T33" fmla="*/ 0 h 63"/>
                  <a:gd name="T34" fmla="*/ 0 w 70"/>
                  <a:gd name="T35" fmla="*/ 0 h 63"/>
                  <a:gd name="T36" fmla="*/ 0 w 70"/>
                  <a:gd name="T37" fmla="*/ 0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
                  <a:gd name="T58" fmla="*/ 0 h 63"/>
                  <a:gd name="T59" fmla="*/ 70 w 70"/>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 h="63">
                    <a:moveTo>
                      <a:pt x="21" y="8"/>
                    </a:moveTo>
                    <a:lnTo>
                      <a:pt x="13" y="9"/>
                    </a:lnTo>
                    <a:lnTo>
                      <a:pt x="7" y="21"/>
                    </a:lnTo>
                    <a:lnTo>
                      <a:pt x="0" y="30"/>
                    </a:lnTo>
                    <a:lnTo>
                      <a:pt x="5" y="13"/>
                    </a:lnTo>
                    <a:lnTo>
                      <a:pt x="10" y="4"/>
                    </a:lnTo>
                    <a:lnTo>
                      <a:pt x="15" y="0"/>
                    </a:lnTo>
                    <a:lnTo>
                      <a:pt x="23" y="0"/>
                    </a:lnTo>
                    <a:lnTo>
                      <a:pt x="32" y="8"/>
                    </a:lnTo>
                    <a:lnTo>
                      <a:pt x="47" y="29"/>
                    </a:lnTo>
                    <a:lnTo>
                      <a:pt x="58" y="53"/>
                    </a:lnTo>
                    <a:lnTo>
                      <a:pt x="70" y="63"/>
                    </a:lnTo>
                    <a:lnTo>
                      <a:pt x="60" y="60"/>
                    </a:lnTo>
                    <a:lnTo>
                      <a:pt x="50" y="48"/>
                    </a:lnTo>
                    <a:lnTo>
                      <a:pt x="41" y="29"/>
                    </a:lnTo>
                    <a:lnTo>
                      <a:pt x="32" y="16"/>
                    </a:lnTo>
                    <a:lnTo>
                      <a:pt x="28" y="11"/>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7" name="Freeform 157">
                <a:extLst>
                  <a:ext uri="{FF2B5EF4-FFF2-40B4-BE49-F238E27FC236}">
                    <a16:creationId xmlns:a16="http://schemas.microsoft.com/office/drawing/2014/main" id="{E12988E1-E68B-49C8-B141-895868513A45}"/>
                  </a:ext>
                </a:extLst>
              </p:cNvPr>
              <p:cNvSpPr>
                <a:spLocks/>
              </p:cNvSpPr>
              <p:nvPr/>
            </p:nvSpPr>
            <p:spPr bwMode="auto">
              <a:xfrm>
                <a:off x="4828" y="2786"/>
                <a:ext cx="58" cy="70"/>
              </a:xfrm>
              <a:custGeom>
                <a:avLst/>
                <a:gdLst>
                  <a:gd name="T0" fmla="*/ 1 w 116"/>
                  <a:gd name="T1" fmla="*/ 1 h 139"/>
                  <a:gd name="T2" fmla="*/ 1 w 116"/>
                  <a:gd name="T3" fmla="*/ 1 h 139"/>
                  <a:gd name="T4" fmla="*/ 1 w 116"/>
                  <a:gd name="T5" fmla="*/ 2 h 139"/>
                  <a:gd name="T6" fmla="*/ 1 w 116"/>
                  <a:gd name="T7" fmla="*/ 2 h 139"/>
                  <a:gd name="T8" fmla="*/ 1 w 116"/>
                  <a:gd name="T9" fmla="*/ 2 h 139"/>
                  <a:gd name="T10" fmla="*/ 1 w 116"/>
                  <a:gd name="T11" fmla="*/ 2 h 139"/>
                  <a:gd name="T12" fmla="*/ 1 w 116"/>
                  <a:gd name="T13" fmla="*/ 2 h 139"/>
                  <a:gd name="T14" fmla="*/ 2 w 116"/>
                  <a:gd name="T15" fmla="*/ 3 h 139"/>
                  <a:gd name="T16" fmla="*/ 2 w 116"/>
                  <a:gd name="T17" fmla="*/ 4 h 139"/>
                  <a:gd name="T18" fmla="*/ 2 w 116"/>
                  <a:gd name="T19" fmla="*/ 5 h 139"/>
                  <a:gd name="T20" fmla="*/ 2 w 116"/>
                  <a:gd name="T21" fmla="*/ 4 h 139"/>
                  <a:gd name="T22" fmla="*/ 2 w 116"/>
                  <a:gd name="T23" fmla="*/ 3 h 139"/>
                  <a:gd name="T24" fmla="*/ 2 w 116"/>
                  <a:gd name="T25" fmla="*/ 3 h 139"/>
                  <a:gd name="T26" fmla="*/ 1 w 116"/>
                  <a:gd name="T27" fmla="*/ 2 h 139"/>
                  <a:gd name="T28" fmla="*/ 1 w 116"/>
                  <a:gd name="T29" fmla="*/ 1 h 139"/>
                  <a:gd name="T30" fmla="*/ 1 w 116"/>
                  <a:gd name="T31" fmla="*/ 1 h 139"/>
                  <a:gd name="T32" fmla="*/ 1 w 116"/>
                  <a:gd name="T33" fmla="*/ 1 h 139"/>
                  <a:gd name="T34" fmla="*/ 2 w 116"/>
                  <a:gd name="T35" fmla="*/ 1 h 139"/>
                  <a:gd name="T36" fmla="*/ 3 w 116"/>
                  <a:gd name="T37" fmla="*/ 1 h 139"/>
                  <a:gd name="T38" fmla="*/ 4 w 116"/>
                  <a:gd name="T39" fmla="*/ 1 h 139"/>
                  <a:gd name="T40" fmla="*/ 3 w 116"/>
                  <a:gd name="T41" fmla="*/ 1 h 139"/>
                  <a:gd name="T42" fmla="*/ 2 w 116"/>
                  <a:gd name="T43" fmla="*/ 1 h 139"/>
                  <a:gd name="T44" fmla="*/ 1 w 116"/>
                  <a:gd name="T45" fmla="*/ 1 h 139"/>
                  <a:gd name="T46" fmla="*/ 0 w 116"/>
                  <a:gd name="T47" fmla="*/ 0 h 139"/>
                  <a:gd name="T48" fmla="*/ 1 w 116"/>
                  <a:gd name="T49" fmla="*/ 1 h 139"/>
                  <a:gd name="T50" fmla="*/ 1 w 116"/>
                  <a:gd name="T51" fmla="*/ 1 h 139"/>
                  <a:gd name="T52" fmla="*/ 1 w 116"/>
                  <a:gd name="T53" fmla="*/ 1 h 13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6"/>
                  <a:gd name="T82" fmla="*/ 0 h 139"/>
                  <a:gd name="T83" fmla="*/ 116 w 116"/>
                  <a:gd name="T84" fmla="*/ 139 h 13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6" h="139">
                    <a:moveTo>
                      <a:pt x="11" y="18"/>
                    </a:moveTo>
                    <a:lnTo>
                      <a:pt x="14" y="30"/>
                    </a:lnTo>
                    <a:lnTo>
                      <a:pt x="13" y="39"/>
                    </a:lnTo>
                    <a:lnTo>
                      <a:pt x="3" y="45"/>
                    </a:lnTo>
                    <a:lnTo>
                      <a:pt x="13" y="47"/>
                    </a:lnTo>
                    <a:lnTo>
                      <a:pt x="21" y="42"/>
                    </a:lnTo>
                    <a:lnTo>
                      <a:pt x="31" y="53"/>
                    </a:lnTo>
                    <a:lnTo>
                      <a:pt x="40" y="74"/>
                    </a:lnTo>
                    <a:lnTo>
                      <a:pt x="52" y="103"/>
                    </a:lnTo>
                    <a:lnTo>
                      <a:pt x="56" y="139"/>
                    </a:lnTo>
                    <a:lnTo>
                      <a:pt x="61" y="116"/>
                    </a:lnTo>
                    <a:lnTo>
                      <a:pt x="55" y="90"/>
                    </a:lnTo>
                    <a:lnTo>
                      <a:pt x="45" y="66"/>
                    </a:lnTo>
                    <a:lnTo>
                      <a:pt x="29" y="37"/>
                    </a:lnTo>
                    <a:lnTo>
                      <a:pt x="18" y="21"/>
                    </a:lnTo>
                    <a:lnTo>
                      <a:pt x="13" y="11"/>
                    </a:lnTo>
                    <a:lnTo>
                      <a:pt x="31" y="14"/>
                    </a:lnTo>
                    <a:lnTo>
                      <a:pt x="53" y="22"/>
                    </a:lnTo>
                    <a:lnTo>
                      <a:pt x="95" y="14"/>
                    </a:lnTo>
                    <a:lnTo>
                      <a:pt x="116" y="8"/>
                    </a:lnTo>
                    <a:lnTo>
                      <a:pt x="71" y="11"/>
                    </a:lnTo>
                    <a:lnTo>
                      <a:pt x="42" y="11"/>
                    </a:lnTo>
                    <a:lnTo>
                      <a:pt x="22" y="9"/>
                    </a:lnTo>
                    <a:lnTo>
                      <a:pt x="0" y="0"/>
                    </a:lnTo>
                    <a:lnTo>
                      <a:pt x="3" y="9"/>
                    </a:lnTo>
                    <a:lnTo>
                      <a:pt x="1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8" name="Freeform 158">
                <a:extLst>
                  <a:ext uri="{FF2B5EF4-FFF2-40B4-BE49-F238E27FC236}">
                    <a16:creationId xmlns:a16="http://schemas.microsoft.com/office/drawing/2014/main" id="{BB653B59-770E-4087-AF17-3224F2939A86}"/>
                  </a:ext>
                </a:extLst>
              </p:cNvPr>
              <p:cNvSpPr>
                <a:spLocks/>
              </p:cNvSpPr>
              <p:nvPr/>
            </p:nvSpPr>
            <p:spPr bwMode="auto">
              <a:xfrm>
                <a:off x="4734" y="2773"/>
                <a:ext cx="66" cy="125"/>
              </a:xfrm>
              <a:custGeom>
                <a:avLst/>
                <a:gdLst>
                  <a:gd name="T0" fmla="*/ 3 w 133"/>
                  <a:gd name="T1" fmla="*/ 2 h 249"/>
                  <a:gd name="T2" fmla="*/ 3 w 133"/>
                  <a:gd name="T3" fmla="*/ 2 h 249"/>
                  <a:gd name="T4" fmla="*/ 3 w 133"/>
                  <a:gd name="T5" fmla="*/ 2 h 249"/>
                  <a:gd name="T6" fmla="*/ 3 w 133"/>
                  <a:gd name="T7" fmla="*/ 2 h 249"/>
                  <a:gd name="T8" fmla="*/ 3 w 133"/>
                  <a:gd name="T9" fmla="*/ 3 h 249"/>
                  <a:gd name="T10" fmla="*/ 3 w 133"/>
                  <a:gd name="T11" fmla="*/ 3 h 249"/>
                  <a:gd name="T12" fmla="*/ 3 w 133"/>
                  <a:gd name="T13" fmla="*/ 3 h 249"/>
                  <a:gd name="T14" fmla="*/ 2 w 133"/>
                  <a:gd name="T15" fmla="*/ 4 h 249"/>
                  <a:gd name="T16" fmla="*/ 2 w 133"/>
                  <a:gd name="T17" fmla="*/ 4 h 249"/>
                  <a:gd name="T18" fmla="*/ 2 w 133"/>
                  <a:gd name="T19" fmla="*/ 5 h 249"/>
                  <a:gd name="T20" fmla="*/ 2 w 133"/>
                  <a:gd name="T21" fmla="*/ 6 h 249"/>
                  <a:gd name="T22" fmla="*/ 2 w 133"/>
                  <a:gd name="T23" fmla="*/ 7 h 249"/>
                  <a:gd name="T24" fmla="*/ 2 w 133"/>
                  <a:gd name="T25" fmla="*/ 7 h 249"/>
                  <a:gd name="T26" fmla="*/ 2 w 133"/>
                  <a:gd name="T27" fmla="*/ 8 h 249"/>
                  <a:gd name="T28" fmla="*/ 3 w 133"/>
                  <a:gd name="T29" fmla="*/ 8 h 249"/>
                  <a:gd name="T30" fmla="*/ 2 w 133"/>
                  <a:gd name="T31" fmla="*/ 8 h 249"/>
                  <a:gd name="T32" fmla="*/ 2 w 133"/>
                  <a:gd name="T33" fmla="*/ 7 h 249"/>
                  <a:gd name="T34" fmla="*/ 2 w 133"/>
                  <a:gd name="T35" fmla="*/ 7 h 249"/>
                  <a:gd name="T36" fmla="*/ 2 w 133"/>
                  <a:gd name="T37" fmla="*/ 6 h 249"/>
                  <a:gd name="T38" fmla="*/ 2 w 133"/>
                  <a:gd name="T39" fmla="*/ 5 h 249"/>
                  <a:gd name="T40" fmla="*/ 2 w 133"/>
                  <a:gd name="T41" fmla="*/ 4 h 249"/>
                  <a:gd name="T42" fmla="*/ 2 w 133"/>
                  <a:gd name="T43" fmla="*/ 4 h 249"/>
                  <a:gd name="T44" fmla="*/ 2 w 133"/>
                  <a:gd name="T45" fmla="*/ 3 h 249"/>
                  <a:gd name="T46" fmla="*/ 2 w 133"/>
                  <a:gd name="T47" fmla="*/ 3 h 249"/>
                  <a:gd name="T48" fmla="*/ 2 w 133"/>
                  <a:gd name="T49" fmla="*/ 2 h 249"/>
                  <a:gd name="T50" fmla="*/ 2 w 133"/>
                  <a:gd name="T51" fmla="*/ 3 h 249"/>
                  <a:gd name="T52" fmla="*/ 1 w 133"/>
                  <a:gd name="T53" fmla="*/ 3 h 249"/>
                  <a:gd name="T54" fmla="*/ 0 w 133"/>
                  <a:gd name="T55" fmla="*/ 3 h 249"/>
                  <a:gd name="T56" fmla="*/ 0 w 133"/>
                  <a:gd name="T57" fmla="*/ 2 h 249"/>
                  <a:gd name="T58" fmla="*/ 0 w 133"/>
                  <a:gd name="T59" fmla="*/ 2 h 249"/>
                  <a:gd name="T60" fmla="*/ 1 w 133"/>
                  <a:gd name="T61" fmla="*/ 2 h 249"/>
                  <a:gd name="T62" fmla="*/ 2 w 133"/>
                  <a:gd name="T63" fmla="*/ 2 h 249"/>
                  <a:gd name="T64" fmla="*/ 2 w 133"/>
                  <a:gd name="T65" fmla="*/ 2 h 249"/>
                  <a:gd name="T66" fmla="*/ 3 w 133"/>
                  <a:gd name="T67" fmla="*/ 2 h 249"/>
                  <a:gd name="T68" fmla="*/ 3 w 133"/>
                  <a:gd name="T69" fmla="*/ 1 h 249"/>
                  <a:gd name="T70" fmla="*/ 3 w 133"/>
                  <a:gd name="T71" fmla="*/ 1 h 249"/>
                  <a:gd name="T72" fmla="*/ 4 w 133"/>
                  <a:gd name="T73" fmla="*/ 0 h 249"/>
                  <a:gd name="T74" fmla="*/ 3 w 133"/>
                  <a:gd name="T75" fmla="*/ 1 h 249"/>
                  <a:gd name="T76" fmla="*/ 3 w 133"/>
                  <a:gd name="T77" fmla="*/ 2 h 249"/>
                  <a:gd name="T78" fmla="*/ 3 w 133"/>
                  <a:gd name="T79" fmla="*/ 2 h 24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249"/>
                  <a:gd name="T122" fmla="*/ 133 w 133"/>
                  <a:gd name="T123" fmla="*/ 249 h 24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249">
                    <a:moveTo>
                      <a:pt x="116" y="35"/>
                    </a:moveTo>
                    <a:lnTo>
                      <a:pt x="108" y="44"/>
                    </a:lnTo>
                    <a:lnTo>
                      <a:pt x="103" y="53"/>
                    </a:lnTo>
                    <a:lnTo>
                      <a:pt x="105" y="61"/>
                    </a:lnTo>
                    <a:lnTo>
                      <a:pt x="110" y="69"/>
                    </a:lnTo>
                    <a:lnTo>
                      <a:pt x="103" y="71"/>
                    </a:lnTo>
                    <a:lnTo>
                      <a:pt x="97" y="91"/>
                    </a:lnTo>
                    <a:lnTo>
                      <a:pt x="92" y="108"/>
                    </a:lnTo>
                    <a:lnTo>
                      <a:pt x="89" y="126"/>
                    </a:lnTo>
                    <a:lnTo>
                      <a:pt x="87" y="146"/>
                    </a:lnTo>
                    <a:lnTo>
                      <a:pt x="94" y="178"/>
                    </a:lnTo>
                    <a:lnTo>
                      <a:pt x="92" y="202"/>
                    </a:lnTo>
                    <a:lnTo>
                      <a:pt x="91" y="215"/>
                    </a:lnTo>
                    <a:lnTo>
                      <a:pt x="94" y="231"/>
                    </a:lnTo>
                    <a:lnTo>
                      <a:pt x="100" y="249"/>
                    </a:lnTo>
                    <a:lnTo>
                      <a:pt x="91" y="233"/>
                    </a:lnTo>
                    <a:lnTo>
                      <a:pt x="84" y="218"/>
                    </a:lnTo>
                    <a:lnTo>
                      <a:pt x="86" y="194"/>
                    </a:lnTo>
                    <a:lnTo>
                      <a:pt x="86" y="167"/>
                    </a:lnTo>
                    <a:lnTo>
                      <a:pt x="78" y="141"/>
                    </a:lnTo>
                    <a:lnTo>
                      <a:pt x="81" y="125"/>
                    </a:lnTo>
                    <a:lnTo>
                      <a:pt x="84" y="99"/>
                    </a:lnTo>
                    <a:lnTo>
                      <a:pt x="92" y="79"/>
                    </a:lnTo>
                    <a:lnTo>
                      <a:pt x="95" y="66"/>
                    </a:lnTo>
                    <a:lnTo>
                      <a:pt x="92" y="60"/>
                    </a:lnTo>
                    <a:lnTo>
                      <a:pt x="74" y="68"/>
                    </a:lnTo>
                    <a:lnTo>
                      <a:pt x="39" y="65"/>
                    </a:lnTo>
                    <a:lnTo>
                      <a:pt x="18" y="65"/>
                    </a:lnTo>
                    <a:lnTo>
                      <a:pt x="0" y="53"/>
                    </a:lnTo>
                    <a:lnTo>
                      <a:pt x="22" y="55"/>
                    </a:lnTo>
                    <a:lnTo>
                      <a:pt x="50" y="55"/>
                    </a:lnTo>
                    <a:lnTo>
                      <a:pt x="73" y="55"/>
                    </a:lnTo>
                    <a:lnTo>
                      <a:pt x="89" y="52"/>
                    </a:lnTo>
                    <a:lnTo>
                      <a:pt x="100" y="47"/>
                    </a:lnTo>
                    <a:lnTo>
                      <a:pt x="110" y="32"/>
                    </a:lnTo>
                    <a:lnTo>
                      <a:pt x="121" y="19"/>
                    </a:lnTo>
                    <a:lnTo>
                      <a:pt x="133" y="0"/>
                    </a:lnTo>
                    <a:lnTo>
                      <a:pt x="126" y="18"/>
                    </a:lnTo>
                    <a:lnTo>
                      <a:pt x="116"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89" name="Freeform 159">
                <a:extLst>
                  <a:ext uri="{FF2B5EF4-FFF2-40B4-BE49-F238E27FC236}">
                    <a16:creationId xmlns:a16="http://schemas.microsoft.com/office/drawing/2014/main" id="{77DFC1A0-DE90-49C6-B932-E31EF1D28E80}"/>
                  </a:ext>
                </a:extLst>
              </p:cNvPr>
              <p:cNvSpPr>
                <a:spLocks/>
              </p:cNvSpPr>
              <p:nvPr/>
            </p:nvSpPr>
            <p:spPr bwMode="auto">
              <a:xfrm>
                <a:off x="4728" y="2717"/>
                <a:ext cx="81" cy="76"/>
              </a:xfrm>
              <a:custGeom>
                <a:avLst/>
                <a:gdLst>
                  <a:gd name="T0" fmla="*/ 1 w 162"/>
                  <a:gd name="T1" fmla="*/ 4 h 153"/>
                  <a:gd name="T2" fmla="*/ 1 w 162"/>
                  <a:gd name="T3" fmla="*/ 4 h 153"/>
                  <a:gd name="T4" fmla="*/ 1 w 162"/>
                  <a:gd name="T5" fmla="*/ 4 h 153"/>
                  <a:gd name="T6" fmla="*/ 1 w 162"/>
                  <a:gd name="T7" fmla="*/ 4 h 153"/>
                  <a:gd name="T8" fmla="*/ 1 w 162"/>
                  <a:gd name="T9" fmla="*/ 3 h 153"/>
                  <a:gd name="T10" fmla="*/ 0 w 162"/>
                  <a:gd name="T11" fmla="*/ 2 h 153"/>
                  <a:gd name="T12" fmla="*/ 1 w 162"/>
                  <a:gd name="T13" fmla="*/ 2 h 153"/>
                  <a:gd name="T14" fmla="*/ 1 w 162"/>
                  <a:gd name="T15" fmla="*/ 3 h 153"/>
                  <a:gd name="T16" fmla="*/ 1 w 162"/>
                  <a:gd name="T17" fmla="*/ 3 h 153"/>
                  <a:gd name="T18" fmla="*/ 1 w 162"/>
                  <a:gd name="T19" fmla="*/ 2 h 153"/>
                  <a:gd name="T20" fmla="*/ 1 w 162"/>
                  <a:gd name="T21" fmla="*/ 1 h 153"/>
                  <a:gd name="T22" fmla="*/ 1 w 162"/>
                  <a:gd name="T23" fmla="*/ 1 h 153"/>
                  <a:gd name="T24" fmla="*/ 1 w 162"/>
                  <a:gd name="T25" fmla="*/ 0 h 153"/>
                  <a:gd name="T26" fmla="*/ 3 w 162"/>
                  <a:gd name="T27" fmla="*/ 0 h 153"/>
                  <a:gd name="T28" fmla="*/ 3 w 162"/>
                  <a:gd name="T29" fmla="*/ 0 h 153"/>
                  <a:gd name="T30" fmla="*/ 3 w 162"/>
                  <a:gd name="T31" fmla="*/ 0 h 153"/>
                  <a:gd name="T32" fmla="*/ 5 w 162"/>
                  <a:gd name="T33" fmla="*/ 0 h 153"/>
                  <a:gd name="T34" fmla="*/ 3 w 162"/>
                  <a:gd name="T35" fmla="*/ 0 h 153"/>
                  <a:gd name="T36" fmla="*/ 3 w 162"/>
                  <a:gd name="T37" fmla="*/ 0 h 153"/>
                  <a:gd name="T38" fmla="*/ 3 w 162"/>
                  <a:gd name="T39" fmla="*/ 0 h 153"/>
                  <a:gd name="T40" fmla="*/ 3 w 162"/>
                  <a:gd name="T41" fmla="*/ 0 h 153"/>
                  <a:gd name="T42" fmla="*/ 3 w 162"/>
                  <a:gd name="T43" fmla="*/ 0 h 153"/>
                  <a:gd name="T44" fmla="*/ 3 w 162"/>
                  <a:gd name="T45" fmla="*/ 0 h 153"/>
                  <a:gd name="T46" fmla="*/ 5 w 162"/>
                  <a:gd name="T47" fmla="*/ 0 h 153"/>
                  <a:gd name="T48" fmla="*/ 5 w 162"/>
                  <a:gd name="T49" fmla="*/ 0 h 153"/>
                  <a:gd name="T50" fmla="*/ 5 w 162"/>
                  <a:gd name="T51" fmla="*/ 0 h 153"/>
                  <a:gd name="T52" fmla="*/ 3 w 162"/>
                  <a:gd name="T53" fmla="*/ 0 h 153"/>
                  <a:gd name="T54" fmla="*/ 3 w 162"/>
                  <a:gd name="T55" fmla="*/ 0 h 153"/>
                  <a:gd name="T56" fmla="*/ 3 w 162"/>
                  <a:gd name="T57" fmla="*/ 0 h 153"/>
                  <a:gd name="T58" fmla="*/ 3 w 162"/>
                  <a:gd name="T59" fmla="*/ 0 h 153"/>
                  <a:gd name="T60" fmla="*/ 3 w 162"/>
                  <a:gd name="T61" fmla="*/ 0 h 153"/>
                  <a:gd name="T62" fmla="*/ 1 w 162"/>
                  <a:gd name="T63" fmla="*/ 1 h 153"/>
                  <a:gd name="T64" fmla="*/ 1 w 162"/>
                  <a:gd name="T65" fmla="*/ 1 h 153"/>
                  <a:gd name="T66" fmla="*/ 1 w 162"/>
                  <a:gd name="T67" fmla="*/ 1 h 153"/>
                  <a:gd name="T68" fmla="*/ 1 w 162"/>
                  <a:gd name="T69" fmla="*/ 1 h 153"/>
                  <a:gd name="T70" fmla="*/ 1 w 162"/>
                  <a:gd name="T71" fmla="*/ 2 h 153"/>
                  <a:gd name="T72" fmla="*/ 1 w 162"/>
                  <a:gd name="T73" fmla="*/ 4 h 153"/>
                  <a:gd name="T74" fmla="*/ 1 w 162"/>
                  <a:gd name="T75" fmla="*/ 4 h 153"/>
                  <a:gd name="T76" fmla="*/ 1 w 162"/>
                  <a:gd name="T77" fmla="*/ 3 h 153"/>
                  <a:gd name="T78" fmla="*/ 1 w 162"/>
                  <a:gd name="T79" fmla="*/ 3 h 153"/>
                  <a:gd name="T80" fmla="*/ 1 w 162"/>
                  <a:gd name="T81" fmla="*/ 4 h 153"/>
                  <a:gd name="T82" fmla="*/ 1 w 162"/>
                  <a:gd name="T83" fmla="*/ 4 h 153"/>
                  <a:gd name="T84" fmla="*/ 1 w 162"/>
                  <a:gd name="T85" fmla="*/ 4 h 153"/>
                  <a:gd name="T86" fmla="*/ 1 w 162"/>
                  <a:gd name="T87" fmla="*/ 4 h 153"/>
                  <a:gd name="T88" fmla="*/ 1 w 162"/>
                  <a:gd name="T89" fmla="*/ 4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2"/>
                  <a:gd name="T136" fmla="*/ 0 h 153"/>
                  <a:gd name="T137" fmla="*/ 162 w 162"/>
                  <a:gd name="T138" fmla="*/ 153 h 1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2" h="153">
                    <a:moveTo>
                      <a:pt x="33" y="153"/>
                    </a:moveTo>
                    <a:lnTo>
                      <a:pt x="23" y="149"/>
                    </a:lnTo>
                    <a:lnTo>
                      <a:pt x="15" y="143"/>
                    </a:lnTo>
                    <a:lnTo>
                      <a:pt x="5" y="140"/>
                    </a:lnTo>
                    <a:lnTo>
                      <a:pt x="2" y="102"/>
                    </a:lnTo>
                    <a:lnTo>
                      <a:pt x="0" y="78"/>
                    </a:lnTo>
                    <a:lnTo>
                      <a:pt x="7" y="65"/>
                    </a:lnTo>
                    <a:lnTo>
                      <a:pt x="10" y="125"/>
                    </a:lnTo>
                    <a:lnTo>
                      <a:pt x="12" y="109"/>
                    </a:lnTo>
                    <a:lnTo>
                      <a:pt x="9" y="83"/>
                    </a:lnTo>
                    <a:lnTo>
                      <a:pt x="15" y="55"/>
                    </a:lnTo>
                    <a:lnTo>
                      <a:pt x="30" y="43"/>
                    </a:lnTo>
                    <a:lnTo>
                      <a:pt x="54" y="25"/>
                    </a:lnTo>
                    <a:lnTo>
                      <a:pt x="73" y="15"/>
                    </a:lnTo>
                    <a:lnTo>
                      <a:pt x="88" y="9"/>
                    </a:lnTo>
                    <a:lnTo>
                      <a:pt x="111" y="2"/>
                    </a:lnTo>
                    <a:lnTo>
                      <a:pt x="162" y="0"/>
                    </a:lnTo>
                    <a:lnTo>
                      <a:pt x="122" y="9"/>
                    </a:lnTo>
                    <a:lnTo>
                      <a:pt x="104" y="12"/>
                    </a:lnTo>
                    <a:lnTo>
                      <a:pt x="88" y="17"/>
                    </a:lnTo>
                    <a:lnTo>
                      <a:pt x="81" y="23"/>
                    </a:lnTo>
                    <a:lnTo>
                      <a:pt x="104" y="21"/>
                    </a:lnTo>
                    <a:lnTo>
                      <a:pt x="119" y="21"/>
                    </a:lnTo>
                    <a:lnTo>
                      <a:pt x="138" y="26"/>
                    </a:lnTo>
                    <a:lnTo>
                      <a:pt x="153" y="30"/>
                    </a:lnTo>
                    <a:lnTo>
                      <a:pt x="138" y="30"/>
                    </a:lnTo>
                    <a:lnTo>
                      <a:pt x="122" y="31"/>
                    </a:lnTo>
                    <a:lnTo>
                      <a:pt x="107" y="30"/>
                    </a:lnTo>
                    <a:lnTo>
                      <a:pt x="96" y="30"/>
                    </a:lnTo>
                    <a:lnTo>
                      <a:pt x="85" y="30"/>
                    </a:lnTo>
                    <a:lnTo>
                      <a:pt x="72" y="31"/>
                    </a:lnTo>
                    <a:lnTo>
                      <a:pt x="59" y="33"/>
                    </a:lnTo>
                    <a:lnTo>
                      <a:pt x="44" y="39"/>
                    </a:lnTo>
                    <a:lnTo>
                      <a:pt x="31" y="49"/>
                    </a:lnTo>
                    <a:lnTo>
                      <a:pt x="23" y="59"/>
                    </a:lnTo>
                    <a:lnTo>
                      <a:pt x="21" y="85"/>
                    </a:lnTo>
                    <a:lnTo>
                      <a:pt x="25" y="141"/>
                    </a:lnTo>
                    <a:lnTo>
                      <a:pt x="30" y="135"/>
                    </a:lnTo>
                    <a:lnTo>
                      <a:pt x="30" y="98"/>
                    </a:lnTo>
                    <a:lnTo>
                      <a:pt x="34" y="120"/>
                    </a:lnTo>
                    <a:lnTo>
                      <a:pt x="41" y="145"/>
                    </a:lnTo>
                    <a:lnTo>
                      <a:pt x="57" y="151"/>
                    </a:lnTo>
                    <a:lnTo>
                      <a:pt x="44" y="151"/>
                    </a:lnTo>
                    <a:lnTo>
                      <a:pt x="33"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0" name="Freeform 160">
                <a:extLst>
                  <a:ext uri="{FF2B5EF4-FFF2-40B4-BE49-F238E27FC236}">
                    <a16:creationId xmlns:a16="http://schemas.microsoft.com/office/drawing/2014/main" id="{A0301C4C-636B-4C2F-8511-920A550BA677}"/>
                  </a:ext>
                </a:extLst>
              </p:cNvPr>
              <p:cNvSpPr>
                <a:spLocks/>
              </p:cNvSpPr>
              <p:nvPr/>
            </p:nvSpPr>
            <p:spPr bwMode="auto">
              <a:xfrm>
                <a:off x="4744" y="2745"/>
                <a:ext cx="67" cy="48"/>
              </a:xfrm>
              <a:custGeom>
                <a:avLst/>
                <a:gdLst>
                  <a:gd name="T0" fmla="*/ 1 w 133"/>
                  <a:gd name="T1" fmla="*/ 3 h 96"/>
                  <a:gd name="T2" fmla="*/ 2 w 133"/>
                  <a:gd name="T3" fmla="*/ 3 h 96"/>
                  <a:gd name="T4" fmla="*/ 2 w 133"/>
                  <a:gd name="T5" fmla="*/ 3 h 96"/>
                  <a:gd name="T6" fmla="*/ 3 w 133"/>
                  <a:gd name="T7" fmla="*/ 3 h 96"/>
                  <a:gd name="T8" fmla="*/ 3 w 133"/>
                  <a:gd name="T9" fmla="*/ 2 h 96"/>
                  <a:gd name="T10" fmla="*/ 3 w 133"/>
                  <a:gd name="T11" fmla="*/ 2 h 96"/>
                  <a:gd name="T12" fmla="*/ 4 w 133"/>
                  <a:gd name="T13" fmla="*/ 1 h 96"/>
                  <a:gd name="T14" fmla="*/ 4 w 133"/>
                  <a:gd name="T15" fmla="*/ 1 h 96"/>
                  <a:gd name="T16" fmla="*/ 4 w 133"/>
                  <a:gd name="T17" fmla="*/ 0 h 96"/>
                  <a:gd name="T18" fmla="*/ 5 w 133"/>
                  <a:gd name="T19" fmla="*/ 0 h 96"/>
                  <a:gd name="T20" fmla="*/ 4 w 133"/>
                  <a:gd name="T21" fmla="*/ 1 h 96"/>
                  <a:gd name="T22" fmla="*/ 4 w 133"/>
                  <a:gd name="T23" fmla="*/ 1 h 96"/>
                  <a:gd name="T24" fmla="*/ 4 w 133"/>
                  <a:gd name="T25" fmla="*/ 1 h 96"/>
                  <a:gd name="T26" fmla="*/ 4 w 133"/>
                  <a:gd name="T27" fmla="*/ 2 h 96"/>
                  <a:gd name="T28" fmla="*/ 3 w 133"/>
                  <a:gd name="T29" fmla="*/ 3 h 96"/>
                  <a:gd name="T30" fmla="*/ 3 w 133"/>
                  <a:gd name="T31" fmla="*/ 3 h 96"/>
                  <a:gd name="T32" fmla="*/ 3 w 133"/>
                  <a:gd name="T33" fmla="*/ 3 h 96"/>
                  <a:gd name="T34" fmla="*/ 2 w 133"/>
                  <a:gd name="T35" fmla="*/ 3 h 96"/>
                  <a:gd name="T36" fmla="*/ 2 w 133"/>
                  <a:gd name="T37" fmla="*/ 3 h 96"/>
                  <a:gd name="T38" fmla="*/ 2 w 133"/>
                  <a:gd name="T39" fmla="*/ 3 h 96"/>
                  <a:gd name="T40" fmla="*/ 1 w 133"/>
                  <a:gd name="T41" fmla="*/ 3 h 96"/>
                  <a:gd name="T42" fmla="*/ 0 w 133"/>
                  <a:gd name="T43" fmla="*/ 3 h 96"/>
                  <a:gd name="T44" fmla="*/ 1 w 133"/>
                  <a:gd name="T45" fmla="*/ 3 h 96"/>
                  <a:gd name="T46" fmla="*/ 1 w 133"/>
                  <a:gd name="T47" fmla="*/ 3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3"/>
                  <a:gd name="T73" fmla="*/ 0 h 96"/>
                  <a:gd name="T74" fmla="*/ 133 w 133"/>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3" h="96">
                    <a:moveTo>
                      <a:pt x="26" y="91"/>
                    </a:moveTo>
                    <a:lnTo>
                      <a:pt x="44" y="88"/>
                    </a:lnTo>
                    <a:lnTo>
                      <a:pt x="61" y="83"/>
                    </a:lnTo>
                    <a:lnTo>
                      <a:pt x="76" y="71"/>
                    </a:lnTo>
                    <a:lnTo>
                      <a:pt x="87" y="50"/>
                    </a:lnTo>
                    <a:lnTo>
                      <a:pt x="94" y="34"/>
                    </a:lnTo>
                    <a:lnTo>
                      <a:pt x="105" y="15"/>
                    </a:lnTo>
                    <a:lnTo>
                      <a:pt x="115" y="3"/>
                    </a:lnTo>
                    <a:lnTo>
                      <a:pt x="123" y="0"/>
                    </a:lnTo>
                    <a:lnTo>
                      <a:pt x="133" y="0"/>
                    </a:lnTo>
                    <a:lnTo>
                      <a:pt x="121" y="7"/>
                    </a:lnTo>
                    <a:lnTo>
                      <a:pt x="115" y="13"/>
                    </a:lnTo>
                    <a:lnTo>
                      <a:pt x="105" y="26"/>
                    </a:lnTo>
                    <a:lnTo>
                      <a:pt x="97" y="50"/>
                    </a:lnTo>
                    <a:lnTo>
                      <a:pt x="89" y="65"/>
                    </a:lnTo>
                    <a:lnTo>
                      <a:pt x="81" y="79"/>
                    </a:lnTo>
                    <a:lnTo>
                      <a:pt x="73" y="88"/>
                    </a:lnTo>
                    <a:lnTo>
                      <a:pt x="63" y="91"/>
                    </a:lnTo>
                    <a:lnTo>
                      <a:pt x="48" y="94"/>
                    </a:lnTo>
                    <a:lnTo>
                      <a:pt x="34" y="96"/>
                    </a:lnTo>
                    <a:lnTo>
                      <a:pt x="18" y="96"/>
                    </a:lnTo>
                    <a:lnTo>
                      <a:pt x="0" y="91"/>
                    </a:lnTo>
                    <a:lnTo>
                      <a:pt x="26"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1" name="Freeform 161">
                <a:extLst>
                  <a:ext uri="{FF2B5EF4-FFF2-40B4-BE49-F238E27FC236}">
                    <a16:creationId xmlns:a16="http://schemas.microsoft.com/office/drawing/2014/main" id="{A26FBB95-D602-40D8-9196-FEA74EB9F572}"/>
                  </a:ext>
                </a:extLst>
              </p:cNvPr>
              <p:cNvSpPr>
                <a:spLocks/>
              </p:cNvSpPr>
              <p:nvPr/>
            </p:nvSpPr>
            <p:spPr bwMode="auto">
              <a:xfrm>
                <a:off x="4787" y="2723"/>
                <a:ext cx="104" cy="64"/>
              </a:xfrm>
              <a:custGeom>
                <a:avLst/>
                <a:gdLst>
                  <a:gd name="T0" fmla="*/ 1 w 209"/>
                  <a:gd name="T1" fmla="*/ 1 h 128"/>
                  <a:gd name="T2" fmla="*/ 1 w 209"/>
                  <a:gd name="T3" fmla="*/ 1 h 128"/>
                  <a:gd name="T4" fmla="*/ 1 w 209"/>
                  <a:gd name="T5" fmla="*/ 1 h 128"/>
                  <a:gd name="T6" fmla="*/ 2 w 209"/>
                  <a:gd name="T7" fmla="*/ 2 h 128"/>
                  <a:gd name="T8" fmla="*/ 2 w 209"/>
                  <a:gd name="T9" fmla="*/ 2 h 128"/>
                  <a:gd name="T10" fmla="*/ 2 w 209"/>
                  <a:gd name="T11" fmla="*/ 3 h 128"/>
                  <a:gd name="T12" fmla="*/ 3 w 209"/>
                  <a:gd name="T13" fmla="*/ 3 h 128"/>
                  <a:gd name="T14" fmla="*/ 3 w 209"/>
                  <a:gd name="T15" fmla="*/ 4 h 128"/>
                  <a:gd name="T16" fmla="*/ 4 w 209"/>
                  <a:gd name="T17" fmla="*/ 3 h 128"/>
                  <a:gd name="T18" fmla="*/ 5 w 209"/>
                  <a:gd name="T19" fmla="*/ 3 h 128"/>
                  <a:gd name="T20" fmla="*/ 6 w 209"/>
                  <a:gd name="T21" fmla="*/ 3 h 128"/>
                  <a:gd name="T22" fmla="*/ 6 w 209"/>
                  <a:gd name="T23" fmla="*/ 2 h 128"/>
                  <a:gd name="T24" fmla="*/ 6 w 209"/>
                  <a:gd name="T25" fmla="*/ 2 h 128"/>
                  <a:gd name="T26" fmla="*/ 6 w 209"/>
                  <a:gd name="T27" fmla="*/ 1 h 128"/>
                  <a:gd name="T28" fmla="*/ 6 w 209"/>
                  <a:gd name="T29" fmla="*/ 1 h 128"/>
                  <a:gd name="T30" fmla="*/ 6 w 209"/>
                  <a:gd name="T31" fmla="*/ 1 h 128"/>
                  <a:gd name="T32" fmla="*/ 4 w 209"/>
                  <a:gd name="T33" fmla="*/ 0 h 128"/>
                  <a:gd name="T34" fmla="*/ 4 w 209"/>
                  <a:gd name="T35" fmla="*/ 0 h 128"/>
                  <a:gd name="T36" fmla="*/ 3 w 209"/>
                  <a:gd name="T37" fmla="*/ 0 h 128"/>
                  <a:gd name="T38" fmla="*/ 3 w 209"/>
                  <a:gd name="T39" fmla="*/ 1 h 128"/>
                  <a:gd name="T40" fmla="*/ 2 w 209"/>
                  <a:gd name="T41" fmla="*/ 1 h 128"/>
                  <a:gd name="T42" fmla="*/ 1 w 209"/>
                  <a:gd name="T43" fmla="*/ 1 h 128"/>
                  <a:gd name="T44" fmla="*/ 1 w 209"/>
                  <a:gd name="T45" fmla="*/ 1 h 128"/>
                  <a:gd name="T46" fmla="*/ 1 w 209"/>
                  <a:gd name="T47" fmla="*/ 1 h 128"/>
                  <a:gd name="T48" fmla="*/ 0 w 209"/>
                  <a:gd name="T49" fmla="*/ 1 h 128"/>
                  <a:gd name="T50" fmla="*/ 0 w 209"/>
                  <a:gd name="T51" fmla="*/ 1 h 128"/>
                  <a:gd name="T52" fmla="*/ 0 w 209"/>
                  <a:gd name="T53" fmla="*/ 1 h 128"/>
                  <a:gd name="T54" fmla="*/ 0 w 209"/>
                  <a:gd name="T55" fmla="*/ 1 h 128"/>
                  <a:gd name="T56" fmla="*/ 1 w 209"/>
                  <a:gd name="T57" fmla="*/ 1 h 128"/>
                  <a:gd name="T58" fmla="*/ 1 w 209"/>
                  <a:gd name="T59" fmla="*/ 1 h 128"/>
                  <a:gd name="T60" fmla="*/ 2 w 209"/>
                  <a:gd name="T61" fmla="*/ 1 h 128"/>
                  <a:gd name="T62" fmla="*/ 2 w 209"/>
                  <a:gd name="T63" fmla="*/ 1 h 128"/>
                  <a:gd name="T64" fmla="*/ 3 w 209"/>
                  <a:gd name="T65" fmla="*/ 1 h 128"/>
                  <a:gd name="T66" fmla="*/ 4 w 209"/>
                  <a:gd name="T67" fmla="*/ 1 h 128"/>
                  <a:gd name="T68" fmla="*/ 5 w 209"/>
                  <a:gd name="T69" fmla="*/ 1 h 128"/>
                  <a:gd name="T70" fmla="*/ 5 w 209"/>
                  <a:gd name="T71" fmla="*/ 1 h 128"/>
                  <a:gd name="T72" fmla="*/ 5 w 209"/>
                  <a:gd name="T73" fmla="*/ 1 h 128"/>
                  <a:gd name="T74" fmla="*/ 5 w 209"/>
                  <a:gd name="T75" fmla="*/ 3 h 128"/>
                  <a:gd name="T76" fmla="*/ 5 w 209"/>
                  <a:gd name="T77" fmla="*/ 1 h 128"/>
                  <a:gd name="T78" fmla="*/ 5 w 209"/>
                  <a:gd name="T79" fmla="*/ 3 h 128"/>
                  <a:gd name="T80" fmla="*/ 4 w 209"/>
                  <a:gd name="T81" fmla="*/ 3 h 128"/>
                  <a:gd name="T82" fmla="*/ 4 w 209"/>
                  <a:gd name="T83" fmla="*/ 3 h 128"/>
                  <a:gd name="T84" fmla="*/ 3 w 209"/>
                  <a:gd name="T85" fmla="*/ 3 h 128"/>
                  <a:gd name="T86" fmla="*/ 3 w 209"/>
                  <a:gd name="T87" fmla="*/ 3 h 128"/>
                  <a:gd name="T88" fmla="*/ 3 w 209"/>
                  <a:gd name="T89" fmla="*/ 3 h 128"/>
                  <a:gd name="T90" fmla="*/ 2 w 209"/>
                  <a:gd name="T91" fmla="*/ 2 h 128"/>
                  <a:gd name="T92" fmla="*/ 1 w 209"/>
                  <a:gd name="T93" fmla="*/ 1 h 128"/>
                  <a:gd name="T94" fmla="*/ 1 w 209"/>
                  <a:gd name="T95" fmla="*/ 1 h 128"/>
                  <a:gd name="T96" fmla="*/ 1 w 209"/>
                  <a:gd name="T97" fmla="*/ 1 h 128"/>
                  <a:gd name="T98" fmla="*/ 0 w 209"/>
                  <a:gd name="T99" fmla="*/ 1 h 128"/>
                  <a:gd name="T100" fmla="*/ 1 w 209"/>
                  <a:gd name="T101" fmla="*/ 1 h 128"/>
                  <a:gd name="T102" fmla="*/ 1 w 209"/>
                  <a:gd name="T103" fmla="*/ 1 h 1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9"/>
                  <a:gd name="T157" fmla="*/ 0 h 128"/>
                  <a:gd name="T158" fmla="*/ 209 w 209"/>
                  <a:gd name="T159" fmla="*/ 128 h 1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9" h="128">
                    <a:moveTo>
                      <a:pt x="34" y="51"/>
                    </a:moveTo>
                    <a:lnTo>
                      <a:pt x="44" y="51"/>
                    </a:lnTo>
                    <a:lnTo>
                      <a:pt x="55" y="55"/>
                    </a:lnTo>
                    <a:lnTo>
                      <a:pt x="67" y="72"/>
                    </a:lnTo>
                    <a:lnTo>
                      <a:pt x="78" y="93"/>
                    </a:lnTo>
                    <a:lnTo>
                      <a:pt x="92" y="114"/>
                    </a:lnTo>
                    <a:lnTo>
                      <a:pt x="105" y="123"/>
                    </a:lnTo>
                    <a:lnTo>
                      <a:pt x="114" y="128"/>
                    </a:lnTo>
                    <a:lnTo>
                      <a:pt x="159" y="127"/>
                    </a:lnTo>
                    <a:lnTo>
                      <a:pt x="186" y="122"/>
                    </a:lnTo>
                    <a:lnTo>
                      <a:pt x="196" y="114"/>
                    </a:lnTo>
                    <a:lnTo>
                      <a:pt x="204" y="80"/>
                    </a:lnTo>
                    <a:lnTo>
                      <a:pt x="209" y="65"/>
                    </a:lnTo>
                    <a:lnTo>
                      <a:pt x="209" y="49"/>
                    </a:lnTo>
                    <a:lnTo>
                      <a:pt x="209" y="33"/>
                    </a:lnTo>
                    <a:lnTo>
                      <a:pt x="193" y="18"/>
                    </a:lnTo>
                    <a:lnTo>
                      <a:pt x="159" y="0"/>
                    </a:lnTo>
                    <a:lnTo>
                      <a:pt x="138" y="0"/>
                    </a:lnTo>
                    <a:lnTo>
                      <a:pt x="120" y="0"/>
                    </a:lnTo>
                    <a:lnTo>
                      <a:pt x="99" y="2"/>
                    </a:lnTo>
                    <a:lnTo>
                      <a:pt x="78" y="4"/>
                    </a:lnTo>
                    <a:lnTo>
                      <a:pt x="58" y="8"/>
                    </a:lnTo>
                    <a:lnTo>
                      <a:pt x="44" y="13"/>
                    </a:lnTo>
                    <a:lnTo>
                      <a:pt x="33" y="12"/>
                    </a:lnTo>
                    <a:lnTo>
                      <a:pt x="15" y="8"/>
                    </a:lnTo>
                    <a:lnTo>
                      <a:pt x="0" y="8"/>
                    </a:lnTo>
                    <a:lnTo>
                      <a:pt x="10" y="17"/>
                    </a:lnTo>
                    <a:lnTo>
                      <a:pt x="26" y="18"/>
                    </a:lnTo>
                    <a:lnTo>
                      <a:pt x="42" y="18"/>
                    </a:lnTo>
                    <a:lnTo>
                      <a:pt x="55" y="17"/>
                    </a:lnTo>
                    <a:lnTo>
                      <a:pt x="68" y="12"/>
                    </a:lnTo>
                    <a:lnTo>
                      <a:pt x="88" y="8"/>
                    </a:lnTo>
                    <a:lnTo>
                      <a:pt x="114" y="7"/>
                    </a:lnTo>
                    <a:lnTo>
                      <a:pt x="143" y="7"/>
                    </a:lnTo>
                    <a:lnTo>
                      <a:pt x="161" y="10"/>
                    </a:lnTo>
                    <a:lnTo>
                      <a:pt x="170" y="17"/>
                    </a:lnTo>
                    <a:lnTo>
                      <a:pt x="183" y="28"/>
                    </a:lnTo>
                    <a:lnTo>
                      <a:pt x="177" y="114"/>
                    </a:lnTo>
                    <a:lnTo>
                      <a:pt x="169" y="57"/>
                    </a:lnTo>
                    <a:lnTo>
                      <a:pt x="164" y="119"/>
                    </a:lnTo>
                    <a:lnTo>
                      <a:pt x="148" y="122"/>
                    </a:lnTo>
                    <a:lnTo>
                      <a:pt x="133" y="125"/>
                    </a:lnTo>
                    <a:lnTo>
                      <a:pt x="117" y="123"/>
                    </a:lnTo>
                    <a:lnTo>
                      <a:pt x="107" y="114"/>
                    </a:lnTo>
                    <a:lnTo>
                      <a:pt x="99" y="106"/>
                    </a:lnTo>
                    <a:lnTo>
                      <a:pt x="70" y="65"/>
                    </a:lnTo>
                    <a:lnTo>
                      <a:pt x="58" y="49"/>
                    </a:lnTo>
                    <a:lnTo>
                      <a:pt x="49" y="44"/>
                    </a:lnTo>
                    <a:lnTo>
                      <a:pt x="36" y="44"/>
                    </a:lnTo>
                    <a:lnTo>
                      <a:pt x="26" y="55"/>
                    </a:lnTo>
                    <a:lnTo>
                      <a:pt x="34"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2" name="Freeform 162">
                <a:extLst>
                  <a:ext uri="{FF2B5EF4-FFF2-40B4-BE49-F238E27FC236}">
                    <a16:creationId xmlns:a16="http://schemas.microsoft.com/office/drawing/2014/main" id="{43C7E1F4-A861-41D0-A2C7-1B2067BA5CEE}"/>
                  </a:ext>
                </a:extLst>
              </p:cNvPr>
              <p:cNvSpPr>
                <a:spLocks/>
              </p:cNvSpPr>
              <p:nvPr/>
            </p:nvSpPr>
            <p:spPr bwMode="auto">
              <a:xfrm>
                <a:off x="4726" y="2762"/>
                <a:ext cx="92" cy="186"/>
              </a:xfrm>
              <a:custGeom>
                <a:avLst/>
                <a:gdLst>
                  <a:gd name="T0" fmla="*/ 1 w 184"/>
                  <a:gd name="T1" fmla="*/ 2 h 373"/>
                  <a:gd name="T2" fmla="*/ 1 w 184"/>
                  <a:gd name="T3" fmla="*/ 2 h 373"/>
                  <a:gd name="T4" fmla="*/ 1 w 184"/>
                  <a:gd name="T5" fmla="*/ 1 h 373"/>
                  <a:gd name="T6" fmla="*/ 1 w 184"/>
                  <a:gd name="T7" fmla="*/ 0 h 373"/>
                  <a:gd name="T8" fmla="*/ 0 w 184"/>
                  <a:gd name="T9" fmla="*/ 2 h 373"/>
                  <a:gd name="T10" fmla="*/ 1 w 184"/>
                  <a:gd name="T11" fmla="*/ 2 h 373"/>
                  <a:gd name="T12" fmla="*/ 1 w 184"/>
                  <a:gd name="T13" fmla="*/ 3 h 373"/>
                  <a:gd name="T14" fmla="*/ 1 w 184"/>
                  <a:gd name="T15" fmla="*/ 3 h 373"/>
                  <a:gd name="T16" fmla="*/ 1 w 184"/>
                  <a:gd name="T17" fmla="*/ 3 h 373"/>
                  <a:gd name="T18" fmla="*/ 1 w 184"/>
                  <a:gd name="T19" fmla="*/ 4 h 373"/>
                  <a:gd name="T20" fmla="*/ 1 w 184"/>
                  <a:gd name="T21" fmla="*/ 5 h 373"/>
                  <a:gd name="T22" fmla="*/ 1 w 184"/>
                  <a:gd name="T23" fmla="*/ 6 h 373"/>
                  <a:gd name="T24" fmla="*/ 1 w 184"/>
                  <a:gd name="T25" fmla="*/ 8 h 373"/>
                  <a:gd name="T26" fmla="*/ 3 w 184"/>
                  <a:gd name="T27" fmla="*/ 9 h 373"/>
                  <a:gd name="T28" fmla="*/ 3 w 184"/>
                  <a:gd name="T29" fmla="*/ 9 h 373"/>
                  <a:gd name="T30" fmla="*/ 3 w 184"/>
                  <a:gd name="T31" fmla="*/ 10 h 373"/>
                  <a:gd name="T32" fmla="*/ 3 w 184"/>
                  <a:gd name="T33" fmla="*/ 10 h 373"/>
                  <a:gd name="T34" fmla="*/ 3 w 184"/>
                  <a:gd name="T35" fmla="*/ 11 h 373"/>
                  <a:gd name="T36" fmla="*/ 5 w 184"/>
                  <a:gd name="T37" fmla="*/ 11 h 373"/>
                  <a:gd name="T38" fmla="*/ 6 w 184"/>
                  <a:gd name="T39" fmla="*/ 11 h 373"/>
                  <a:gd name="T40" fmla="*/ 6 w 184"/>
                  <a:gd name="T41" fmla="*/ 11 h 373"/>
                  <a:gd name="T42" fmla="*/ 6 w 184"/>
                  <a:gd name="T43" fmla="*/ 11 h 373"/>
                  <a:gd name="T44" fmla="*/ 5 w 184"/>
                  <a:gd name="T45" fmla="*/ 11 h 373"/>
                  <a:gd name="T46" fmla="*/ 4 w 184"/>
                  <a:gd name="T47" fmla="*/ 11 h 373"/>
                  <a:gd name="T48" fmla="*/ 3 w 184"/>
                  <a:gd name="T49" fmla="*/ 10 h 373"/>
                  <a:gd name="T50" fmla="*/ 3 w 184"/>
                  <a:gd name="T51" fmla="*/ 9 h 373"/>
                  <a:gd name="T52" fmla="*/ 3 w 184"/>
                  <a:gd name="T53" fmla="*/ 8 h 373"/>
                  <a:gd name="T54" fmla="*/ 3 w 184"/>
                  <a:gd name="T55" fmla="*/ 7 h 373"/>
                  <a:gd name="T56" fmla="*/ 3 w 184"/>
                  <a:gd name="T57" fmla="*/ 8 h 373"/>
                  <a:gd name="T58" fmla="*/ 1 w 184"/>
                  <a:gd name="T59" fmla="*/ 7 h 373"/>
                  <a:gd name="T60" fmla="*/ 1 w 184"/>
                  <a:gd name="T61" fmla="*/ 5 h 373"/>
                  <a:gd name="T62" fmla="*/ 1 w 184"/>
                  <a:gd name="T63" fmla="*/ 4 h 373"/>
                  <a:gd name="T64" fmla="*/ 1 w 184"/>
                  <a:gd name="T65" fmla="*/ 3 h 373"/>
                  <a:gd name="T66" fmla="*/ 1 w 184"/>
                  <a:gd name="T67" fmla="*/ 3 h 373"/>
                  <a:gd name="T68" fmla="*/ 1 w 184"/>
                  <a:gd name="T69" fmla="*/ 2 h 373"/>
                  <a:gd name="T70" fmla="*/ 1 w 184"/>
                  <a:gd name="T71" fmla="*/ 2 h 373"/>
                  <a:gd name="T72" fmla="*/ 1 w 184"/>
                  <a:gd name="T73" fmla="*/ 2 h 3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4"/>
                  <a:gd name="T112" fmla="*/ 0 h 373"/>
                  <a:gd name="T113" fmla="*/ 184 w 184"/>
                  <a:gd name="T114" fmla="*/ 373 h 37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4" h="373">
                    <a:moveTo>
                      <a:pt x="30" y="79"/>
                    </a:moveTo>
                    <a:lnTo>
                      <a:pt x="17" y="75"/>
                    </a:lnTo>
                    <a:lnTo>
                      <a:pt x="6" y="58"/>
                    </a:lnTo>
                    <a:lnTo>
                      <a:pt x="1" y="0"/>
                    </a:lnTo>
                    <a:lnTo>
                      <a:pt x="0" y="65"/>
                    </a:lnTo>
                    <a:lnTo>
                      <a:pt x="13" y="83"/>
                    </a:lnTo>
                    <a:lnTo>
                      <a:pt x="14" y="99"/>
                    </a:lnTo>
                    <a:lnTo>
                      <a:pt x="22" y="105"/>
                    </a:lnTo>
                    <a:lnTo>
                      <a:pt x="25" y="105"/>
                    </a:lnTo>
                    <a:lnTo>
                      <a:pt x="34" y="154"/>
                    </a:lnTo>
                    <a:lnTo>
                      <a:pt x="43" y="188"/>
                    </a:lnTo>
                    <a:lnTo>
                      <a:pt x="47" y="216"/>
                    </a:lnTo>
                    <a:lnTo>
                      <a:pt x="61" y="256"/>
                    </a:lnTo>
                    <a:lnTo>
                      <a:pt x="74" y="288"/>
                    </a:lnTo>
                    <a:lnTo>
                      <a:pt x="84" y="301"/>
                    </a:lnTo>
                    <a:lnTo>
                      <a:pt x="98" y="331"/>
                    </a:lnTo>
                    <a:lnTo>
                      <a:pt x="108" y="350"/>
                    </a:lnTo>
                    <a:lnTo>
                      <a:pt x="123" y="365"/>
                    </a:lnTo>
                    <a:lnTo>
                      <a:pt x="141" y="371"/>
                    </a:lnTo>
                    <a:lnTo>
                      <a:pt x="162" y="373"/>
                    </a:lnTo>
                    <a:lnTo>
                      <a:pt x="184" y="373"/>
                    </a:lnTo>
                    <a:lnTo>
                      <a:pt x="168" y="368"/>
                    </a:lnTo>
                    <a:lnTo>
                      <a:pt x="144" y="366"/>
                    </a:lnTo>
                    <a:lnTo>
                      <a:pt x="128" y="356"/>
                    </a:lnTo>
                    <a:lnTo>
                      <a:pt x="113" y="340"/>
                    </a:lnTo>
                    <a:lnTo>
                      <a:pt x="100" y="316"/>
                    </a:lnTo>
                    <a:lnTo>
                      <a:pt x="90" y="282"/>
                    </a:lnTo>
                    <a:lnTo>
                      <a:pt x="79" y="229"/>
                    </a:lnTo>
                    <a:lnTo>
                      <a:pt x="79" y="280"/>
                    </a:lnTo>
                    <a:lnTo>
                      <a:pt x="63" y="240"/>
                    </a:lnTo>
                    <a:lnTo>
                      <a:pt x="48" y="182"/>
                    </a:lnTo>
                    <a:lnTo>
                      <a:pt x="37" y="133"/>
                    </a:lnTo>
                    <a:lnTo>
                      <a:pt x="35" y="114"/>
                    </a:lnTo>
                    <a:lnTo>
                      <a:pt x="37" y="96"/>
                    </a:lnTo>
                    <a:lnTo>
                      <a:pt x="42" y="84"/>
                    </a:lnTo>
                    <a:lnTo>
                      <a:pt x="3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3" name="Freeform 163">
                <a:extLst>
                  <a:ext uri="{FF2B5EF4-FFF2-40B4-BE49-F238E27FC236}">
                    <a16:creationId xmlns:a16="http://schemas.microsoft.com/office/drawing/2014/main" id="{1D1D3468-790A-4BA8-971B-E154AE6E6577}"/>
                  </a:ext>
                </a:extLst>
              </p:cNvPr>
              <p:cNvSpPr>
                <a:spLocks/>
              </p:cNvSpPr>
              <p:nvPr/>
            </p:nvSpPr>
            <p:spPr bwMode="auto">
              <a:xfrm>
                <a:off x="4790" y="2891"/>
                <a:ext cx="65" cy="35"/>
              </a:xfrm>
              <a:custGeom>
                <a:avLst/>
                <a:gdLst>
                  <a:gd name="T0" fmla="*/ 1 w 129"/>
                  <a:gd name="T1" fmla="*/ 0 h 71"/>
                  <a:gd name="T2" fmla="*/ 2 w 129"/>
                  <a:gd name="T3" fmla="*/ 1 h 71"/>
                  <a:gd name="T4" fmla="*/ 3 w 129"/>
                  <a:gd name="T5" fmla="*/ 0 h 71"/>
                  <a:gd name="T6" fmla="*/ 3 w 129"/>
                  <a:gd name="T7" fmla="*/ 0 h 71"/>
                  <a:gd name="T8" fmla="*/ 4 w 129"/>
                  <a:gd name="T9" fmla="*/ 0 h 71"/>
                  <a:gd name="T10" fmla="*/ 3 w 129"/>
                  <a:gd name="T11" fmla="*/ 0 h 71"/>
                  <a:gd name="T12" fmla="*/ 4 w 129"/>
                  <a:gd name="T13" fmla="*/ 0 h 71"/>
                  <a:gd name="T14" fmla="*/ 5 w 129"/>
                  <a:gd name="T15" fmla="*/ 0 h 71"/>
                  <a:gd name="T16" fmla="*/ 4 w 129"/>
                  <a:gd name="T17" fmla="*/ 0 h 71"/>
                  <a:gd name="T18" fmla="*/ 4 w 129"/>
                  <a:gd name="T19" fmla="*/ 1 h 71"/>
                  <a:gd name="T20" fmla="*/ 4 w 129"/>
                  <a:gd name="T21" fmla="*/ 2 h 71"/>
                  <a:gd name="T22" fmla="*/ 3 w 129"/>
                  <a:gd name="T23" fmla="*/ 2 h 71"/>
                  <a:gd name="T24" fmla="*/ 3 w 129"/>
                  <a:gd name="T25" fmla="*/ 2 h 71"/>
                  <a:gd name="T26" fmla="*/ 2 w 129"/>
                  <a:gd name="T27" fmla="*/ 2 h 71"/>
                  <a:gd name="T28" fmla="*/ 2 w 129"/>
                  <a:gd name="T29" fmla="*/ 2 h 71"/>
                  <a:gd name="T30" fmla="*/ 2 w 129"/>
                  <a:gd name="T31" fmla="*/ 1 h 71"/>
                  <a:gd name="T32" fmla="*/ 1 w 129"/>
                  <a:gd name="T33" fmla="*/ 1 h 71"/>
                  <a:gd name="T34" fmla="*/ 1 w 129"/>
                  <a:gd name="T35" fmla="*/ 0 h 71"/>
                  <a:gd name="T36" fmla="*/ 1 w 129"/>
                  <a:gd name="T37" fmla="*/ 0 h 71"/>
                  <a:gd name="T38" fmla="*/ 0 w 129"/>
                  <a:gd name="T39" fmla="*/ 0 h 71"/>
                  <a:gd name="T40" fmla="*/ 1 w 129"/>
                  <a:gd name="T41" fmla="*/ 0 h 71"/>
                  <a:gd name="T42" fmla="*/ 1 w 129"/>
                  <a:gd name="T43" fmla="*/ 0 h 71"/>
                  <a:gd name="T44" fmla="*/ 1 w 129"/>
                  <a:gd name="T45" fmla="*/ 0 h 7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9"/>
                  <a:gd name="T70" fmla="*/ 0 h 71"/>
                  <a:gd name="T71" fmla="*/ 129 w 129"/>
                  <a:gd name="T72" fmla="*/ 71 h 7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9" h="71">
                    <a:moveTo>
                      <a:pt x="22" y="29"/>
                    </a:moveTo>
                    <a:lnTo>
                      <a:pt x="40" y="34"/>
                    </a:lnTo>
                    <a:lnTo>
                      <a:pt x="69" y="29"/>
                    </a:lnTo>
                    <a:lnTo>
                      <a:pt x="84" y="22"/>
                    </a:lnTo>
                    <a:lnTo>
                      <a:pt x="102" y="13"/>
                    </a:lnTo>
                    <a:lnTo>
                      <a:pt x="92" y="27"/>
                    </a:lnTo>
                    <a:lnTo>
                      <a:pt x="115" y="19"/>
                    </a:lnTo>
                    <a:lnTo>
                      <a:pt x="129" y="6"/>
                    </a:lnTo>
                    <a:lnTo>
                      <a:pt x="123" y="29"/>
                    </a:lnTo>
                    <a:lnTo>
                      <a:pt x="107" y="56"/>
                    </a:lnTo>
                    <a:lnTo>
                      <a:pt x="97" y="68"/>
                    </a:lnTo>
                    <a:lnTo>
                      <a:pt x="84" y="71"/>
                    </a:lnTo>
                    <a:lnTo>
                      <a:pt x="69" y="68"/>
                    </a:lnTo>
                    <a:lnTo>
                      <a:pt x="53" y="69"/>
                    </a:lnTo>
                    <a:lnTo>
                      <a:pt x="42" y="69"/>
                    </a:lnTo>
                    <a:lnTo>
                      <a:pt x="34" y="58"/>
                    </a:lnTo>
                    <a:lnTo>
                      <a:pt x="24" y="45"/>
                    </a:lnTo>
                    <a:lnTo>
                      <a:pt x="16" y="29"/>
                    </a:lnTo>
                    <a:lnTo>
                      <a:pt x="6" y="21"/>
                    </a:lnTo>
                    <a:lnTo>
                      <a:pt x="0" y="0"/>
                    </a:lnTo>
                    <a:lnTo>
                      <a:pt x="9" y="17"/>
                    </a:lnTo>
                    <a:lnTo>
                      <a:pt x="2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4" name="Freeform 164">
                <a:extLst>
                  <a:ext uri="{FF2B5EF4-FFF2-40B4-BE49-F238E27FC236}">
                    <a16:creationId xmlns:a16="http://schemas.microsoft.com/office/drawing/2014/main" id="{B8AB0001-9261-4F24-ADC2-D9D78B95A85F}"/>
                  </a:ext>
                </a:extLst>
              </p:cNvPr>
              <p:cNvSpPr>
                <a:spLocks/>
              </p:cNvSpPr>
              <p:nvPr/>
            </p:nvSpPr>
            <p:spPr bwMode="auto">
              <a:xfrm>
                <a:off x="4844" y="2838"/>
                <a:ext cx="15" cy="67"/>
              </a:xfrm>
              <a:custGeom>
                <a:avLst/>
                <a:gdLst>
                  <a:gd name="T0" fmla="*/ 1 w 29"/>
                  <a:gd name="T1" fmla="*/ 1 h 133"/>
                  <a:gd name="T2" fmla="*/ 1 w 29"/>
                  <a:gd name="T3" fmla="*/ 2 h 133"/>
                  <a:gd name="T4" fmla="*/ 1 w 29"/>
                  <a:gd name="T5" fmla="*/ 3 h 133"/>
                  <a:gd name="T6" fmla="*/ 1 w 29"/>
                  <a:gd name="T7" fmla="*/ 4 h 133"/>
                  <a:gd name="T8" fmla="*/ 1 w 29"/>
                  <a:gd name="T9" fmla="*/ 3 h 133"/>
                  <a:gd name="T10" fmla="*/ 0 w 29"/>
                  <a:gd name="T11" fmla="*/ 5 h 133"/>
                  <a:gd name="T12" fmla="*/ 0 w 29"/>
                  <a:gd name="T13" fmla="*/ 4 h 133"/>
                  <a:gd name="T14" fmla="*/ 1 w 29"/>
                  <a:gd name="T15" fmla="*/ 3 h 133"/>
                  <a:gd name="T16" fmla="*/ 1 w 29"/>
                  <a:gd name="T17" fmla="*/ 3 h 133"/>
                  <a:gd name="T18" fmla="*/ 0 w 29"/>
                  <a:gd name="T19" fmla="*/ 3 h 133"/>
                  <a:gd name="T20" fmla="*/ 1 w 29"/>
                  <a:gd name="T21" fmla="*/ 1 h 133"/>
                  <a:gd name="T22" fmla="*/ 1 w 29"/>
                  <a:gd name="T23" fmla="*/ 2 h 133"/>
                  <a:gd name="T24" fmla="*/ 1 w 29"/>
                  <a:gd name="T25" fmla="*/ 3 h 133"/>
                  <a:gd name="T26" fmla="*/ 1 w 29"/>
                  <a:gd name="T27" fmla="*/ 2 h 133"/>
                  <a:gd name="T28" fmla="*/ 1 w 29"/>
                  <a:gd name="T29" fmla="*/ 0 h 133"/>
                  <a:gd name="T30" fmla="*/ 1 w 29"/>
                  <a:gd name="T31" fmla="*/ 1 h 133"/>
                  <a:gd name="T32" fmla="*/ 1 w 29"/>
                  <a:gd name="T33" fmla="*/ 1 h 1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133"/>
                  <a:gd name="T53" fmla="*/ 29 w 29"/>
                  <a:gd name="T54" fmla="*/ 133 h 1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133">
                    <a:moveTo>
                      <a:pt x="29" y="13"/>
                    </a:moveTo>
                    <a:lnTo>
                      <a:pt x="28" y="49"/>
                    </a:lnTo>
                    <a:lnTo>
                      <a:pt x="29" y="89"/>
                    </a:lnTo>
                    <a:lnTo>
                      <a:pt x="16" y="119"/>
                    </a:lnTo>
                    <a:lnTo>
                      <a:pt x="20" y="85"/>
                    </a:lnTo>
                    <a:lnTo>
                      <a:pt x="0" y="133"/>
                    </a:lnTo>
                    <a:lnTo>
                      <a:pt x="0" y="115"/>
                    </a:lnTo>
                    <a:lnTo>
                      <a:pt x="5" y="85"/>
                    </a:lnTo>
                    <a:lnTo>
                      <a:pt x="11" y="65"/>
                    </a:lnTo>
                    <a:lnTo>
                      <a:pt x="0" y="78"/>
                    </a:lnTo>
                    <a:lnTo>
                      <a:pt x="2" y="21"/>
                    </a:lnTo>
                    <a:lnTo>
                      <a:pt x="10" y="44"/>
                    </a:lnTo>
                    <a:lnTo>
                      <a:pt x="15" y="67"/>
                    </a:lnTo>
                    <a:lnTo>
                      <a:pt x="21" y="46"/>
                    </a:lnTo>
                    <a:lnTo>
                      <a:pt x="21" y="0"/>
                    </a:lnTo>
                    <a:lnTo>
                      <a:pt x="2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5" name="Freeform 165">
                <a:extLst>
                  <a:ext uri="{FF2B5EF4-FFF2-40B4-BE49-F238E27FC236}">
                    <a16:creationId xmlns:a16="http://schemas.microsoft.com/office/drawing/2014/main" id="{AC7F3D6A-A1D2-4498-A04E-736831ADCD43}"/>
                  </a:ext>
                </a:extLst>
              </p:cNvPr>
              <p:cNvSpPr>
                <a:spLocks/>
              </p:cNvSpPr>
              <p:nvPr/>
            </p:nvSpPr>
            <p:spPr bwMode="auto">
              <a:xfrm>
                <a:off x="4808" y="2753"/>
                <a:ext cx="108" cy="196"/>
              </a:xfrm>
              <a:custGeom>
                <a:avLst/>
                <a:gdLst>
                  <a:gd name="T0" fmla="*/ 3 w 215"/>
                  <a:gd name="T1" fmla="*/ 11 h 392"/>
                  <a:gd name="T2" fmla="*/ 4 w 215"/>
                  <a:gd name="T3" fmla="*/ 10 h 392"/>
                  <a:gd name="T4" fmla="*/ 4 w 215"/>
                  <a:gd name="T5" fmla="*/ 9 h 392"/>
                  <a:gd name="T6" fmla="*/ 4 w 215"/>
                  <a:gd name="T7" fmla="*/ 7 h 392"/>
                  <a:gd name="T8" fmla="*/ 4 w 215"/>
                  <a:gd name="T9" fmla="*/ 6 h 392"/>
                  <a:gd name="T10" fmla="*/ 4 w 215"/>
                  <a:gd name="T11" fmla="*/ 6 h 392"/>
                  <a:gd name="T12" fmla="*/ 4 w 215"/>
                  <a:gd name="T13" fmla="*/ 6 h 392"/>
                  <a:gd name="T14" fmla="*/ 5 w 215"/>
                  <a:gd name="T15" fmla="*/ 7 h 392"/>
                  <a:gd name="T16" fmla="*/ 5 w 215"/>
                  <a:gd name="T17" fmla="*/ 7 h 392"/>
                  <a:gd name="T18" fmla="*/ 5 w 215"/>
                  <a:gd name="T19" fmla="*/ 6 h 392"/>
                  <a:gd name="T20" fmla="*/ 6 w 215"/>
                  <a:gd name="T21" fmla="*/ 6 h 392"/>
                  <a:gd name="T22" fmla="*/ 6 w 215"/>
                  <a:gd name="T23" fmla="*/ 6 h 392"/>
                  <a:gd name="T24" fmla="*/ 6 w 215"/>
                  <a:gd name="T25" fmla="*/ 5 h 392"/>
                  <a:gd name="T26" fmla="*/ 6 w 215"/>
                  <a:gd name="T27" fmla="*/ 3 h 392"/>
                  <a:gd name="T28" fmla="*/ 6 w 215"/>
                  <a:gd name="T29" fmla="*/ 3 h 392"/>
                  <a:gd name="T30" fmla="*/ 6 w 215"/>
                  <a:gd name="T31" fmla="*/ 3 h 392"/>
                  <a:gd name="T32" fmla="*/ 5 w 215"/>
                  <a:gd name="T33" fmla="*/ 3 h 392"/>
                  <a:gd name="T34" fmla="*/ 5 w 215"/>
                  <a:gd name="T35" fmla="*/ 3 h 392"/>
                  <a:gd name="T36" fmla="*/ 4 w 215"/>
                  <a:gd name="T37" fmla="*/ 3 h 392"/>
                  <a:gd name="T38" fmla="*/ 6 w 215"/>
                  <a:gd name="T39" fmla="*/ 3 h 392"/>
                  <a:gd name="T40" fmla="*/ 6 w 215"/>
                  <a:gd name="T41" fmla="*/ 2 h 392"/>
                  <a:gd name="T42" fmla="*/ 6 w 215"/>
                  <a:gd name="T43" fmla="*/ 0 h 392"/>
                  <a:gd name="T44" fmla="*/ 7 w 215"/>
                  <a:gd name="T45" fmla="*/ 2 h 392"/>
                  <a:gd name="T46" fmla="*/ 7 w 215"/>
                  <a:gd name="T47" fmla="*/ 3 h 392"/>
                  <a:gd name="T48" fmla="*/ 7 w 215"/>
                  <a:gd name="T49" fmla="*/ 3 h 392"/>
                  <a:gd name="T50" fmla="*/ 7 w 215"/>
                  <a:gd name="T51" fmla="*/ 3 h 392"/>
                  <a:gd name="T52" fmla="*/ 7 w 215"/>
                  <a:gd name="T53" fmla="*/ 3 h 392"/>
                  <a:gd name="T54" fmla="*/ 7 w 215"/>
                  <a:gd name="T55" fmla="*/ 5 h 392"/>
                  <a:gd name="T56" fmla="*/ 7 w 215"/>
                  <a:gd name="T57" fmla="*/ 6 h 392"/>
                  <a:gd name="T58" fmla="*/ 6 w 215"/>
                  <a:gd name="T59" fmla="*/ 6 h 392"/>
                  <a:gd name="T60" fmla="*/ 6 w 215"/>
                  <a:gd name="T61" fmla="*/ 6 h 392"/>
                  <a:gd name="T62" fmla="*/ 6 w 215"/>
                  <a:gd name="T63" fmla="*/ 7 h 392"/>
                  <a:gd name="T64" fmla="*/ 6 w 215"/>
                  <a:gd name="T65" fmla="*/ 9 h 392"/>
                  <a:gd name="T66" fmla="*/ 6 w 215"/>
                  <a:gd name="T67" fmla="*/ 9 h 392"/>
                  <a:gd name="T68" fmla="*/ 6 w 215"/>
                  <a:gd name="T69" fmla="*/ 7 h 392"/>
                  <a:gd name="T70" fmla="*/ 5 w 215"/>
                  <a:gd name="T71" fmla="*/ 7 h 392"/>
                  <a:gd name="T72" fmla="*/ 5 w 215"/>
                  <a:gd name="T73" fmla="*/ 7 h 392"/>
                  <a:gd name="T74" fmla="*/ 5 w 215"/>
                  <a:gd name="T75" fmla="*/ 9 h 392"/>
                  <a:gd name="T76" fmla="*/ 4 w 215"/>
                  <a:gd name="T77" fmla="*/ 10 h 392"/>
                  <a:gd name="T78" fmla="*/ 4 w 215"/>
                  <a:gd name="T79" fmla="*/ 11 h 392"/>
                  <a:gd name="T80" fmla="*/ 3 w 215"/>
                  <a:gd name="T81" fmla="*/ 11 h 392"/>
                  <a:gd name="T82" fmla="*/ 3 w 215"/>
                  <a:gd name="T83" fmla="*/ 12 h 392"/>
                  <a:gd name="T84" fmla="*/ 2 w 215"/>
                  <a:gd name="T85" fmla="*/ 12 h 392"/>
                  <a:gd name="T86" fmla="*/ 2 w 215"/>
                  <a:gd name="T87" fmla="*/ 12 h 392"/>
                  <a:gd name="T88" fmla="*/ 1 w 215"/>
                  <a:gd name="T89" fmla="*/ 12 h 392"/>
                  <a:gd name="T90" fmla="*/ 0 w 215"/>
                  <a:gd name="T91" fmla="*/ 12 h 392"/>
                  <a:gd name="T92" fmla="*/ 1 w 215"/>
                  <a:gd name="T93" fmla="*/ 12 h 392"/>
                  <a:gd name="T94" fmla="*/ 2 w 215"/>
                  <a:gd name="T95" fmla="*/ 12 h 392"/>
                  <a:gd name="T96" fmla="*/ 2 w 215"/>
                  <a:gd name="T97" fmla="*/ 12 h 392"/>
                  <a:gd name="T98" fmla="*/ 3 w 215"/>
                  <a:gd name="T99" fmla="*/ 12 h 392"/>
                  <a:gd name="T100" fmla="*/ 3 w 215"/>
                  <a:gd name="T101" fmla="*/ 11 h 392"/>
                  <a:gd name="T102" fmla="*/ 3 w 215"/>
                  <a:gd name="T103" fmla="*/ 11 h 392"/>
                  <a:gd name="T104" fmla="*/ 3 w 215"/>
                  <a:gd name="T105" fmla="*/ 11 h 3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5"/>
                  <a:gd name="T160" fmla="*/ 0 h 392"/>
                  <a:gd name="T161" fmla="*/ 215 w 215"/>
                  <a:gd name="T162" fmla="*/ 392 h 3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5" h="392">
                    <a:moveTo>
                      <a:pt x="95" y="324"/>
                    </a:moveTo>
                    <a:lnTo>
                      <a:pt x="108" y="303"/>
                    </a:lnTo>
                    <a:lnTo>
                      <a:pt x="112" y="284"/>
                    </a:lnTo>
                    <a:lnTo>
                      <a:pt x="117" y="248"/>
                    </a:lnTo>
                    <a:lnTo>
                      <a:pt x="117" y="219"/>
                    </a:lnTo>
                    <a:lnTo>
                      <a:pt x="123" y="174"/>
                    </a:lnTo>
                    <a:lnTo>
                      <a:pt x="123" y="217"/>
                    </a:lnTo>
                    <a:lnTo>
                      <a:pt x="131" y="253"/>
                    </a:lnTo>
                    <a:lnTo>
                      <a:pt x="147" y="224"/>
                    </a:lnTo>
                    <a:lnTo>
                      <a:pt x="157" y="208"/>
                    </a:lnTo>
                    <a:lnTo>
                      <a:pt x="167" y="188"/>
                    </a:lnTo>
                    <a:lnTo>
                      <a:pt x="178" y="162"/>
                    </a:lnTo>
                    <a:lnTo>
                      <a:pt x="185" y="138"/>
                    </a:lnTo>
                    <a:lnTo>
                      <a:pt x="183" y="107"/>
                    </a:lnTo>
                    <a:lnTo>
                      <a:pt x="178" y="81"/>
                    </a:lnTo>
                    <a:lnTo>
                      <a:pt x="180" y="72"/>
                    </a:lnTo>
                    <a:lnTo>
                      <a:pt x="159" y="78"/>
                    </a:lnTo>
                    <a:lnTo>
                      <a:pt x="134" y="86"/>
                    </a:lnTo>
                    <a:lnTo>
                      <a:pt x="99" y="85"/>
                    </a:lnTo>
                    <a:lnTo>
                      <a:pt x="167" y="70"/>
                    </a:lnTo>
                    <a:lnTo>
                      <a:pt x="180" y="60"/>
                    </a:lnTo>
                    <a:lnTo>
                      <a:pt x="191" y="0"/>
                    </a:lnTo>
                    <a:lnTo>
                      <a:pt x="206" y="34"/>
                    </a:lnTo>
                    <a:lnTo>
                      <a:pt x="211" y="68"/>
                    </a:lnTo>
                    <a:lnTo>
                      <a:pt x="214" y="86"/>
                    </a:lnTo>
                    <a:lnTo>
                      <a:pt x="202" y="99"/>
                    </a:lnTo>
                    <a:lnTo>
                      <a:pt x="215" y="102"/>
                    </a:lnTo>
                    <a:lnTo>
                      <a:pt x="211" y="130"/>
                    </a:lnTo>
                    <a:lnTo>
                      <a:pt x="196" y="169"/>
                    </a:lnTo>
                    <a:lnTo>
                      <a:pt x="189" y="206"/>
                    </a:lnTo>
                    <a:lnTo>
                      <a:pt x="180" y="216"/>
                    </a:lnTo>
                    <a:lnTo>
                      <a:pt x="176" y="248"/>
                    </a:lnTo>
                    <a:lnTo>
                      <a:pt x="170" y="272"/>
                    </a:lnTo>
                    <a:lnTo>
                      <a:pt x="167" y="258"/>
                    </a:lnTo>
                    <a:lnTo>
                      <a:pt x="170" y="229"/>
                    </a:lnTo>
                    <a:lnTo>
                      <a:pt x="159" y="242"/>
                    </a:lnTo>
                    <a:lnTo>
                      <a:pt x="154" y="255"/>
                    </a:lnTo>
                    <a:lnTo>
                      <a:pt x="154" y="271"/>
                    </a:lnTo>
                    <a:lnTo>
                      <a:pt x="128" y="298"/>
                    </a:lnTo>
                    <a:lnTo>
                      <a:pt x="108" y="328"/>
                    </a:lnTo>
                    <a:lnTo>
                      <a:pt x="84" y="352"/>
                    </a:lnTo>
                    <a:lnTo>
                      <a:pt x="76" y="370"/>
                    </a:lnTo>
                    <a:lnTo>
                      <a:pt x="55" y="383"/>
                    </a:lnTo>
                    <a:lnTo>
                      <a:pt x="39" y="386"/>
                    </a:lnTo>
                    <a:lnTo>
                      <a:pt x="14" y="392"/>
                    </a:lnTo>
                    <a:lnTo>
                      <a:pt x="0" y="389"/>
                    </a:lnTo>
                    <a:lnTo>
                      <a:pt x="27" y="384"/>
                    </a:lnTo>
                    <a:lnTo>
                      <a:pt x="50" y="376"/>
                    </a:lnTo>
                    <a:lnTo>
                      <a:pt x="63" y="370"/>
                    </a:lnTo>
                    <a:lnTo>
                      <a:pt x="71" y="353"/>
                    </a:lnTo>
                    <a:lnTo>
                      <a:pt x="86" y="337"/>
                    </a:lnTo>
                    <a:lnTo>
                      <a:pt x="95" y="3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6" name="Freeform 166">
                <a:extLst>
                  <a:ext uri="{FF2B5EF4-FFF2-40B4-BE49-F238E27FC236}">
                    <a16:creationId xmlns:a16="http://schemas.microsoft.com/office/drawing/2014/main" id="{A3268E8C-0BB5-4DE7-AC22-B35A14AD0228}"/>
                  </a:ext>
                </a:extLst>
              </p:cNvPr>
              <p:cNvSpPr>
                <a:spLocks/>
              </p:cNvSpPr>
              <p:nvPr/>
            </p:nvSpPr>
            <p:spPr bwMode="auto">
              <a:xfrm>
                <a:off x="4767" y="2907"/>
                <a:ext cx="28" cy="88"/>
              </a:xfrm>
              <a:custGeom>
                <a:avLst/>
                <a:gdLst>
                  <a:gd name="T0" fmla="*/ 0 w 57"/>
                  <a:gd name="T1" fmla="*/ 0 h 177"/>
                  <a:gd name="T2" fmla="*/ 1 w 57"/>
                  <a:gd name="T3" fmla="*/ 2 h 177"/>
                  <a:gd name="T4" fmla="*/ 1 w 57"/>
                  <a:gd name="T5" fmla="*/ 2 h 177"/>
                  <a:gd name="T6" fmla="*/ 1 w 57"/>
                  <a:gd name="T7" fmla="*/ 3 h 177"/>
                  <a:gd name="T8" fmla="*/ 1 w 57"/>
                  <a:gd name="T9" fmla="*/ 3 h 177"/>
                  <a:gd name="T10" fmla="*/ 1 w 57"/>
                  <a:gd name="T11" fmla="*/ 4 h 177"/>
                  <a:gd name="T12" fmla="*/ 1 w 57"/>
                  <a:gd name="T13" fmla="*/ 4 h 177"/>
                  <a:gd name="T14" fmla="*/ 1 w 57"/>
                  <a:gd name="T15" fmla="*/ 4 h 177"/>
                  <a:gd name="T16" fmla="*/ 1 w 57"/>
                  <a:gd name="T17" fmla="*/ 5 h 177"/>
                  <a:gd name="T18" fmla="*/ 1 w 57"/>
                  <a:gd name="T19" fmla="*/ 5 h 177"/>
                  <a:gd name="T20" fmla="*/ 0 w 57"/>
                  <a:gd name="T21" fmla="*/ 4 h 177"/>
                  <a:gd name="T22" fmla="*/ 0 w 57"/>
                  <a:gd name="T23" fmla="*/ 4 h 177"/>
                  <a:gd name="T24" fmla="*/ 1 w 57"/>
                  <a:gd name="T25" fmla="*/ 3 h 177"/>
                  <a:gd name="T26" fmla="*/ 1 w 57"/>
                  <a:gd name="T27" fmla="*/ 2 h 177"/>
                  <a:gd name="T28" fmla="*/ 0 w 57"/>
                  <a:gd name="T29" fmla="*/ 1 h 177"/>
                  <a:gd name="T30" fmla="*/ 0 w 57"/>
                  <a:gd name="T31" fmla="*/ 0 h 177"/>
                  <a:gd name="T32" fmla="*/ 0 w 57"/>
                  <a:gd name="T33" fmla="*/ 0 h 177"/>
                  <a:gd name="T34" fmla="*/ 0 w 57"/>
                  <a:gd name="T35" fmla="*/ 0 h 1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7"/>
                  <a:gd name="T55" fmla="*/ 0 h 177"/>
                  <a:gd name="T56" fmla="*/ 57 w 57"/>
                  <a:gd name="T57" fmla="*/ 177 h 1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7" h="177">
                    <a:moveTo>
                      <a:pt x="12" y="24"/>
                    </a:moveTo>
                    <a:lnTo>
                      <a:pt x="42" y="78"/>
                    </a:lnTo>
                    <a:lnTo>
                      <a:pt x="44" y="92"/>
                    </a:lnTo>
                    <a:lnTo>
                      <a:pt x="52" y="105"/>
                    </a:lnTo>
                    <a:lnTo>
                      <a:pt x="46" y="117"/>
                    </a:lnTo>
                    <a:lnTo>
                      <a:pt x="39" y="128"/>
                    </a:lnTo>
                    <a:lnTo>
                      <a:pt x="37" y="139"/>
                    </a:lnTo>
                    <a:lnTo>
                      <a:pt x="41" y="152"/>
                    </a:lnTo>
                    <a:lnTo>
                      <a:pt x="57" y="177"/>
                    </a:lnTo>
                    <a:lnTo>
                      <a:pt x="39" y="165"/>
                    </a:lnTo>
                    <a:lnTo>
                      <a:pt x="31" y="147"/>
                    </a:lnTo>
                    <a:lnTo>
                      <a:pt x="26" y="128"/>
                    </a:lnTo>
                    <a:lnTo>
                      <a:pt x="36" y="104"/>
                    </a:lnTo>
                    <a:lnTo>
                      <a:pt x="33" y="86"/>
                    </a:lnTo>
                    <a:lnTo>
                      <a:pt x="13" y="47"/>
                    </a:lnTo>
                    <a:lnTo>
                      <a:pt x="0" y="0"/>
                    </a:lnTo>
                    <a:lnTo>
                      <a:pt x="1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7" name="Freeform 167">
                <a:extLst>
                  <a:ext uri="{FF2B5EF4-FFF2-40B4-BE49-F238E27FC236}">
                    <a16:creationId xmlns:a16="http://schemas.microsoft.com/office/drawing/2014/main" id="{33170BAA-9DED-4884-AE6A-56AE3C5E0FCF}"/>
                  </a:ext>
                </a:extLst>
              </p:cNvPr>
              <p:cNvSpPr>
                <a:spLocks/>
              </p:cNvSpPr>
              <p:nvPr/>
            </p:nvSpPr>
            <p:spPr bwMode="auto">
              <a:xfrm>
                <a:off x="4819" y="2803"/>
                <a:ext cx="106" cy="168"/>
              </a:xfrm>
              <a:custGeom>
                <a:avLst/>
                <a:gdLst>
                  <a:gd name="T0" fmla="*/ 5 w 212"/>
                  <a:gd name="T1" fmla="*/ 5 h 335"/>
                  <a:gd name="T2" fmla="*/ 5 w 212"/>
                  <a:gd name="T3" fmla="*/ 6 h 335"/>
                  <a:gd name="T4" fmla="*/ 3 w 212"/>
                  <a:gd name="T5" fmla="*/ 7 h 335"/>
                  <a:gd name="T6" fmla="*/ 3 w 212"/>
                  <a:gd name="T7" fmla="*/ 6 h 335"/>
                  <a:gd name="T8" fmla="*/ 3 w 212"/>
                  <a:gd name="T9" fmla="*/ 7 h 335"/>
                  <a:gd name="T10" fmla="*/ 3 w 212"/>
                  <a:gd name="T11" fmla="*/ 8 h 335"/>
                  <a:gd name="T12" fmla="*/ 3 w 212"/>
                  <a:gd name="T13" fmla="*/ 8 h 335"/>
                  <a:gd name="T14" fmla="*/ 3 w 212"/>
                  <a:gd name="T15" fmla="*/ 7 h 335"/>
                  <a:gd name="T16" fmla="*/ 3 w 212"/>
                  <a:gd name="T17" fmla="*/ 8 h 335"/>
                  <a:gd name="T18" fmla="*/ 3 w 212"/>
                  <a:gd name="T19" fmla="*/ 9 h 335"/>
                  <a:gd name="T20" fmla="*/ 2 w 212"/>
                  <a:gd name="T21" fmla="*/ 9 h 335"/>
                  <a:gd name="T22" fmla="*/ 2 w 212"/>
                  <a:gd name="T23" fmla="*/ 9 h 335"/>
                  <a:gd name="T24" fmla="*/ 2 w 212"/>
                  <a:gd name="T25" fmla="*/ 9 h 335"/>
                  <a:gd name="T26" fmla="*/ 1 w 212"/>
                  <a:gd name="T27" fmla="*/ 10 h 335"/>
                  <a:gd name="T28" fmla="*/ 0 w 212"/>
                  <a:gd name="T29" fmla="*/ 11 h 335"/>
                  <a:gd name="T30" fmla="*/ 1 w 212"/>
                  <a:gd name="T31" fmla="*/ 11 h 335"/>
                  <a:gd name="T32" fmla="*/ 1 w 212"/>
                  <a:gd name="T33" fmla="*/ 10 h 335"/>
                  <a:gd name="T34" fmla="*/ 3 w 212"/>
                  <a:gd name="T35" fmla="*/ 9 h 335"/>
                  <a:gd name="T36" fmla="*/ 3 w 212"/>
                  <a:gd name="T37" fmla="*/ 8 h 335"/>
                  <a:gd name="T38" fmla="*/ 5 w 212"/>
                  <a:gd name="T39" fmla="*/ 6 h 335"/>
                  <a:gd name="T40" fmla="*/ 6 w 212"/>
                  <a:gd name="T41" fmla="*/ 5 h 335"/>
                  <a:gd name="T42" fmla="*/ 7 w 212"/>
                  <a:gd name="T43" fmla="*/ 3 h 335"/>
                  <a:gd name="T44" fmla="*/ 7 w 212"/>
                  <a:gd name="T45" fmla="*/ 2 h 335"/>
                  <a:gd name="T46" fmla="*/ 7 w 212"/>
                  <a:gd name="T47" fmla="*/ 0 h 335"/>
                  <a:gd name="T48" fmla="*/ 7 w 212"/>
                  <a:gd name="T49" fmla="*/ 1 h 335"/>
                  <a:gd name="T50" fmla="*/ 6 w 212"/>
                  <a:gd name="T51" fmla="*/ 3 h 335"/>
                  <a:gd name="T52" fmla="*/ 6 w 212"/>
                  <a:gd name="T53" fmla="*/ 4 h 335"/>
                  <a:gd name="T54" fmla="*/ 6 w 212"/>
                  <a:gd name="T55" fmla="*/ 5 h 335"/>
                  <a:gd name="T56" fmla="*/ 5 w 212"/>
                  <a:gd name="T57" fmla="*/ 5 h 335"/>
                  <a:gd name="T58" fmla="*/ 6 w 212"/>
                  <a:gd name="T59" fmla="*/ 4 h 335"/>
                  <a:gd name="T60" fmla="*/ 5 w 212"/>
                  <a:gd name="T61" fmla="*/ 5 h 335"/>
                  <a:gd name="T62" fmla="*/ 5 w 212"/>
                  <a:gd name="T63" fmla="*/ 5 h 3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2"/>
                  <a:gd name="T97" fmla="*/ 0 h 335"/>
                  <a:gd name="T98" fmla="*/ 212 w 212"/>
                  <a:gd name="T99" fmla="*/ 335 h 3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2" h="335">
                    <a:moveTo>
                      <a:pt x="151" y="137"/>
                    </a:moveTo>
                    <a:lnTo>
                      <a:pt x="146" y="171"/>
                    </a:lnTo>
                    <a:lnTo>
                      <a:pt x="121" y="201"/>
                    </a:lnTo>
                    <a:lnTo>
                      <a:pt x="121" y="167"/>
                    </a:lnTo>
                    <a:lnTo>
                      <a:pt x="112" y="209"/>
                    </a:lnTo>
                    <a:lnTo>
                      <a:pt x="99" y="225"/>
                    </a:lnTo>
                    <a:lnTo>
                      <a:pt x="74" y="251"/>
                    </a:lnTo>
                    <a:lnTo>
                      <a:pt x="110" y="223"/>
                    </a:lnTo>
                    <a:lnTo>
                      <a:pt x="91" y="248"/>
                    </a:lnTo>
                    <a:lnTo>
                      <a:pt x="73" y="262"/>
                    </a:lnTo>
                    <a:lnTo>
                      <a:pt x="61" y="272"/>
                    </a:lnTo>
                    <a:lnTo>
                      <a:pt x="57" y="257"/>
                    </a:lnTo>
                    <a:lnTo>
                      <a:pt x="44" y="275"/>
                    </a:lnTo>
                    <a:lnTo>
                      <a:pt x="14" y="291"/>
                    </a:lnTo>
                    <a:lnTo>
                      <a:pt x="0" y="335"/>
                    </a:lnTo>
                    <a:lnTo>
                      <a:pt x="11" y="335"/>
                    </a:lnTo>
                    <a:lnTo>
                      <a:pt x="23" y="314"/>
                    </a:lnTo>
                    <a:lnTo>
                      <a:pt x="73" y="275"/>
                    </a:lnTo>
                    <a:lnTo>
                      <a:pt x="115" y="233"/>
                    </a:lnTo>
                    <a:lnTo>
                      <a:pt x="157" y="178"/>
                    </a:lnTo>
                    <a:lnTo>
                      <a:pt x="181" y="136"/>
                    </a:lnTo>
                    <a:lnTo>
                      <a:pt x="199" y="76"/>
                    </a:lnTo>
                    <a:lnTo>
                      <a:pt x="201" y="34"/>
                    </a:lnTo>
                    <a:lnTo>
                      <a:pt x="212" y="0"/>
                    </a:lnTo>
                    <a:lnTo>
                      <a:pt x="194" y="32"/>
                    </a:lnTo>
                    <a:lnTo>
                      <a:pt x="191" y="65"/>
                    </a:lnTo>
                    <a:lnTo>
                      <a:pt x="175" y="108"/>
                    </a:lnTo>
                    <a:lnTo>
                      <a:pt x="175" y="131"/>
                    </a:lnTo>
                    <a:lnTo>
                      <a:pt x="157" y="160"/>
                    </a:lnTo>
                    <a:lnTo>
                      <a:pt x="164" y="99"/>
                    </a:lnTo>
                    <a:lnTo>
                      <a:pt x="151"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8" name="Freeform 168">
                <a:extLst>
                  <a:ext uri="{FF2B5EF4-FFF2-40B4-BE49-F238E27FC236}">
                    <a16:creationId xmlns:a16="http://schemas.microsoft.com/office/drawing/2014/main" id="{09BD0252-A6D0-4F35-BA1D-A39736E7F914}"/>
                  </a:ext>
                </a:extLst>
              </p:cNvPr>
              <p:cNvSpPr>
                <a:spLocks/>
              </p:cNvSpPr>
              <p:nvPr/>
            </p:nvSpPr>
            <p:spPr bwMode="auto">
              <a:xfrm>
                <a:off x="4922" y="2800"/>
                <a:ext cx="13" cy="57"/>
              </a:xfrm>
              <a:custGeom>
                <a:avLst/>
                <a:gdLst>
                  <a:gd name="T0" fmla="*/ 1 w 26"/>
                  <a:gd name="T1" fmla="*/ 0 h 114"/>
                  <a:gd name="T2" fmla="*/ 1 w 26"/>
                  <a:gd name="T3" fmla="*/ 1 h 114"/>
                  <a:gd name="T4" fmla="*/ 1 w 26"/>
                  <a:gd name="T5" fmla="*/ 2 h 114"/>
                  <a:gd name="T6" fmla="*/ 1 w 26"/>
                  <a:gd name="T7" fmla="*/ 3 h 114"/>
                  <a:gd name="T8" fmla="*/ 0 w 26"/>
                  <a:gd name="T9" fmla="*/ 4 h 114"/>
                  <a:gd name="T10" fmla="*/ 1 w 26"/>
                  <a:gd name="T11" fmla="*/ 3 h 114"/>
                  <a:gd name="T12" fmla="*/ 1 w 26"/>
                  <a:gd name="T13" fmla="*/ 2 h 114"/>
                  <a:gd name="T14" fmla="*/ 1 w 26"/>
                  <a:gd name="T15" fmla="*/ 2 h 114"/>
                  <a:gd name="T16" fmla="*/ 1 w 26"/>
                  <a:gd name="T17" fmla="*/ 0 h 114"/>
                  <a:gd name="T18" fmla="*/ 1 w 26"/>
                  <a:gd name="T19" fmla="*/ 0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114"/>
                  <a:gd name="T32" fmla="*/ 26 w 26"/>
                  <a:gd name="T33" fmla="*/ 114 h 1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114">
                    <a:moveTo>
                      <a:pt x="26" y="0"/>
                    </a:moveTo>
                    <a:lnTo>
                      <a:pt x="19" y="23"/>
                    </a:lnTo>
                    <a:lnTo>
                      <a:pt x="6" y="54"/>
                    </a:lnTo>
                    <a:lnTo>
                      <a:pt x="9" y="81"/>
                    </a:lnTo>
                    <a:lnTo>
                      <a:pt x="0" y="114"/>
                    </a:lnTo>
                    <a:lnTo>
                      <a:pt x="19" y="80"/>
                    </a:lnTo>
                    <a:lnTo>
                      <a:pt x="19" y="59"/>
                    </a:lnTo>
                    <a:lnTo>
                      <a:pt x="26" y="3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099" name="Freeform 169">
                <a:extLst>
                  <a:ext uri="{FF2B5EF4-FFF2-40B4-BE49-F238E27FC236}">
                    <a16:creationId xmlns:a16="http://schemas.microsoft.com/office/drawing/2014/main" id="{002F7AA5-0AC8-44B5-95E7-F9C9F38DC238}"/>
                  </a:ext>
                </a:extLst>
              </p:cNvPr>
              <p:cNvSpPr>
                <a:spLocks/>
              </p:cNvSpPr>
              <p:nvPr/>
            </p:nvSpPr>
            <p:spPr bwMode="auto">
              <a:xfrm>
                <a:off x="4716" y="2637"/>
                <a:ext cx="224" cy="140"/>
              </a:xfrm>
              <a:custGeom>
                <a:avLst/>
                <a:gdLst>
                  <a:gd name="T0" fmla="*/ 12 w 449"/>
                  <a:gd name="T1" fmla="*/ 7 h 282"/>
                  <a:gd name="T2" fmla="*/ 11 w 449"/>
                  <a:gd name="T3" fmla="*/ 6 h 282"/>
                  <a:gd name="T4" fmla="*/ 11 w 449"/>
                  <a:gd name="T5" fmla="*/ 6 h 282"/>
                  <a:gd name="T6" fmla="*/ 11 w 449"/>
                  <a:gd name="T7" fmla="*/ 7 h 282"/>
                  <a:gd name="T8" fmla="*/ 10 w 449"/>
                  <a:gd name="T9" fmla="*/ 6 h 282"/>
                  <a:gd name="T10" fmla="*/ 10 w 449"/>
                  <a:gd name="T11" fmla="*/ 5 h 282"/>
                  <a:gd name="T12" fmla="*/ 9 w 449"/>
                  <a:gd name="T13" fmla="*/ 4 h 282"/>
                  <a:gd name="T14" fmla="*/ 9 w 449"/>
                  <a:gd name="T15" fmla="*/ 4 h 282"/>
                  <a:gd name="T16" fmla="*/ 8 w 449"/>
                  <a:gd name="T17" fmla="*/ 4 h 282"/>
                  <a:gd name="T18" fmla="*/ 8 w 449"/>
                  <a:gd name="T19" fmla="*/ 4 h 282"/>
                  <a:gd name="T20" fmla="*/ 8 w 449"/>
                  <a:gd name="T21" fmla="*/ 4 h 282"/>
                  <a:gd name="T22" fmla="*/ 7 w 449"/>
                  <a:gd name="T23" fmla="*/ 3 h 282"/>
                  <a:gd name="T24" fmla="*/ 9 w 449"/>
                  <a:gd name="T25" fmla="*/ 4 h 282"/>
                  <a:gd name="T26" fmla="*/ 10 w 449"/>
                  <a:gd name="T27" fmla="*/ 4 h 282"/>
                  <a:gd name="T28" fmla="*/ 11 w 449"/>
                  <a:gd name="T29" fmla="*/ 5 h 282"/>
                  <a:gd name="T30" fmla="*/ 10 w 449"/>
                  <a:gd name="T31" fmla="*/ 3 h 282"/>
                  <a:gd name="T32" fmla="*/ 9 w 449"/>
                  <a:gd name="T33" fmla="*/ 2 h 282"/>
                  <a:gd name="T34" fmla="*/ 8 w 449"/>
                  <a:gd name="T35" fmla="*/ 2 h 282"/>
                  <a:gd name="T36" fmla="*/ 6 w 449"/>
                  <a:gd name="T37" fmla="*/ 1 h 282"/>
                  <a:gd name="T38" fmla="*/ 4 w 449"/>
                  <a:gd name="T39" fmla="*/ 1 h 282"/>
                  <a:gd name="T40" fmla="*/ 3 w 449"/>
                  <a:gd name="T41" fmla="*/ 2 h 282"/>
                  <a:gd name="T42" fmla="*/ 1 w 449"/>
                  <a:gd name="T43" fmla="*/ 3 h 282"/>
                  <a:gd name="T44" fmla="*/ 0 w 449"/>
                  <a:gd name="T45" fmla="*/ 4 h 282"/>
                  <a:gd name="T46" fmla="*/ 0 w 449"/>
                  <a:gd name="T47" fmla="*/ 5 h 282"/>
                  <a:gd name="T48" fmla="*/ 0 w 449"/>
                  <a:gd name="T49" fmla="*/ 7 h 282"/>
                  <a:gd name="T50" fmla="*/ 0 w 449"/>
                  <a:gd name="T51" fmla="*/ 5 h 282"/>
                  <a:gd name="T52" fmla="*/ 0 w 449"/>
                  <a:gd name="T53" fmla="*/ 4 h 282"/>
                  <a:gd name="T54" fmla="*/ 1 w 449"/>
                  <a:gd name="T55" fmla="*/ 2 h 282"/>
                  <a:gd name="T56" fmla="*/ 2 w 449"/>
                  <a:gd name="T57" fmla="*/ 1 h 282"/>
                  <a:gd name="T58" fmla="*/ 4 w 449"/>
                  <a:gd name="T59" fmla="*/ 0 h 282"/>
                  <a:gd name="T60" fmla="*/ 4 w 449"/>
                  <a:gd name="T61" fmla="*/ 0 h 282"/>
                  <a:gd name="T62" fmla="*/ 2 w 449"/>
                  <a:gd name="T63" fmla="*/ 2 h 282"/>
                  <a:gd name="T64" fmla="*/ 1 w 449"/>
                  <a:gd name="T65" fmla="*/ 3 h 282"/>
                  <a:gd name="T66" fmla="*/ 1 w 449"/>
                  <a:gd name="T67" fmla="*/ 2 h 282"/>
                  <a:gd name="T68" fmla="*/ 4 w 449"/>
                  <a:gd name="T69" fmla="*/ 1 h 282"/>
                  <a:gd name="T70" fmla="*/ 8 w 449"/>
                  <a:gd name="T71" fmla="*/ 1 h 282"/>
                  <a:gd name="T72" fmla="*/ 10 w 449"/>
                  <a:gd name="T73" fmla="*/ 2 h 282"/>
                  <a:gd name="T74" fmla="*/ 11 w 449"/>
                  <a:gd name="T75" fmla="*/ 4 h 282"/>
                  <a:gd name="T76" fmla="*/ 12 w 449"/>
                  <a:gd name="T77" fmla="*/ 6 h 282"/>
                  <a:gd name="T78" fmla="*/ 13 w 449"/>
                  <a:gd name="T79" fmla="*/ 6 h 282"/>
                  <a:gd name="T80" fmla="*/ 12 w 449"/>
                  <a:gd name="T81" fmla="*/ 3 h 282"/>
                  <a:gd name="T82" fmla="*/ 11 w 449"/>
                  <a:gd name="T83" fmla="*/ 2 h 282"/>
                  <a:gd name="T84" fmla="*/ 8 w 449"/>
                  <a:gd name="T85" fmla="*/ 0 h 282"/>
                  <a:gd name="T86" fmla="*/ 8 w 449"/>
                  <a:gd name="T87" fmla="*/ 0 h 282"/>
                  <a:gd name="T88" fmla="*/ 10 w 449"/>
                  <a:gd name="T89" fmla="*/ 0 h 282"/>
                  <a:gd name="T90" fmla="*/ 12 w 449"/>
                  <a:gd name="T91" fmla="*/ 2 h 282"/>
                  <a:gd name="T92" fmla="*/ 13 w 449"/>
                  <a:gd name="T93" fmla="*/ 3 h 282"/>
                  <a:gd name="T94" fmla="*/ 14 w 449"/>
                  <a:gd name="T95" fmla="*/ 4 h 282"/>
                  <a:gd name="T96" fmla="*/ 13 w 449"/>
                  <a:gd name="T97" fmla="*/ 6 h 282"/>
                  <a:gd name="T98" fmla="*/ 13 w 449"/>
                  <a:gd name="T99" fmla="*/ 8 h 282"/>
                  <a:gd name="T100" fmla="*/ 13 w 449"/>
                  <a:gd name="T101" fmla="*/ 8 h 2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9"/>
                  <a:gd name="T154" fmla="*/ 0 h 282"/>
                  <a:gd name="T155" fmla="*/ 449 w 449"/>
                  <a:gd name="T156" fmla="*/ 282 h 2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9" h="282">
                    <a:moveTo>
                      <a:pt x="421" y="282"/>
                    </a:moveTo>
                    <a:lnTo>
                      <a:pt x="407" y="238"/>
                    </a:lnTo>
                    <a:lnTo>
                      <a:pt x="384" y="206"/>
                    </a:lnTo>
                    <a:lnTo>
                      <a:pt x="370" y="193"/>
                    </a:lnTo>
                    <a:lnTo>
                      <a:pt x="358" y="188"/>
                    </a:lnTo>
                    <a:lnTo>
                      <a:pt x="366" y="207"/>
                    </a:lnTo>
                    <a:lnTo>
                      <a:pt x="383" y="259"/>
                    </a:lnTo>
                    <a:lnTo>
                      <a:pt x="360" y="225"/>
                    </a:lnTo>
                    <a:lnTo>
                      <a:pt x="331" y="190"/>
                    </a:lnTo>
                    <a:lnTo>
                      <a:pt x="344" y="193"/>
                    </a:lnTo>
                    <a:lnTo>
                      <a:pt x="349" y="183"/>
                    </a:lnTo>
                    <a:lnTo>
                      <a:pt x="347" y="167"/>
                    </a:lnTo>
                    <a:lnTo>
                      <a:pt x="321" y="154"/>
                    </a:lnTo>
                    <a:lnTo>
                      <a:pt x="311" y="146"/>
                    </a:lnTo>
                    <a:lnTo>
                      <a:pt x="302" y="144"/>
                    </a:lnTo>
                    <a:lnTo>
                      <a:pt x="300" y="151"/>
                    </a:lnTo>
                    <a:lnTo>
                      <a:pt x="297" y="141"/>
                    </a:lnTo>
                    <a:lnTo>
                      <a:pt x="287" y="134"/>
                    </a:lnTo>
                    <a:lnTo>
                      <a:pt x="284" y="141"/>
                    </a:lnTo>
                    <a:lnTo>
                      <a:pt x="279" y="136"/>
                    </a:lnTo>
                    <a:lnTo>
                      <a:pt x="271" y="131"/>
                    </a:lnTo>
                    <a:lnTo>
                      <a:pt x="267" y="138"/>
                    </a:lnTo>
                    <a:lnTo>
                      <a:pt x="263" y="130"/>
                    </a:lnTo>
                    <a:lnTo>
                      <a:pt x="255" y="125"/>
                    </a:lnTo>
                    <a:lnTo>
                      <a:pt x="269" y="125"/>
                    </a:lnTo>
                    <a:lnTo>
                      <a:pt x="289" y="130"/>
                    </a:lnTo>
                    <a:lnTo>
                      <a:pt x="303" y="134"/>
                    </a:lnTo>
                    <a:lnTo>
                      <a:pt x="327" y="144"/>
                    </a:lnTo>
                    <a:lnTo>
                      <a:pt x="344" y="156"/>
                    </a:lnTo>
                    <a:lnTo>
                      <a:pt x="357" y="167"/>
                    </a:lnTo>
                    <a:lnTo>
                      <a:pt x="357" y="147"/>
                    </a:lnTo>
                    <a:lnTo>
                      <a:pt x="349" y="123"/>
                    </a:lnTo>
                    <a:lnTo>
                      <a:pt x="337" y="102"/>
                    </a:lnTo>
                    <a:lnTo>
                      <a:pt x="311" y="81"/>
                    </a:lnTo>
                    <a:lnTo>
                      <a:pt x="282" y="68"/>
                    </a:lnTo>
                    <a:lnTo>
                      <a:pt x="264" y="65"/>
                    </a:lnTo>
                    <a:lnTo>
                      <a:pt x="227" y="58"/>
                    </a:lnTo>
                    <a:lnTo>
                      <a:pt x="196" y="57"/>
                    </a:lnTo>
                    <a:lnTo>
                      <a:pt x="178" y="58"/>
                    </a:lnTo>
                    <a:lnTo>
                      <a:pt x="144" y="60"/>
                    </a:lnTo>
                    <a:lnTo>
                      <a:pt x="115" y="70"/>
                    </a:lnTo>
                    <a:lnTo>
                      <a:pt x="96" y="81"/>
                    </a:lnTo>
                    <a:lnTo>
                      <a:pt x="76" y="91"/>
                    </a:lnTo>
                    <a:lnTo>
                      <a:pt x="55" y="107"/>
                    </a:lnTo>
                    <a:lnTo>
                      <a:pt x="44" y="118"/>
                    </a:lnTo>
                    <a:lnTo>
                      <a:pt x="31" y="136"/>
                    </a:lnTo>
                    <a:lnTo>
                      <a:pt x="16" y="164"/>
                    </a:lnTo>
                    <a:lnTo>
                      <a:pt x="8" y="185"/>
                    </a:lnTo>
                    <a:lnTo>
                      <a:pt x="5" y="203"/>
                    </a:lnTo>
                    <a:lnTo>
                      <a:pt x="13" y="243"/>
                    </a:lnTo>
                    <a:lnTo>
                      <a:pt x="3" y="222"/>
                    </a:lnTo>
                    <a:lnTo>
                      <a:pt x="0" y="190"/>
                    </a:lnTo>
                    <a:lnTo>
                      <a:pt x="7" y="143"/>
                    </a:lnTo>
                    <a:lnTo>
                      <a:pt x="15" y="133"/>
                    </a:lnTo>
                    <a:lnTo>
                      <a:pt x="16" y="110"/>
                    </a:lnTo>
                    <a:lnTo>
                      <a:pt x="37" y="84"/>
                    </a:lnTo>
                    <a:lnTo>
                      <a:pt x="65" y="71"/>
                    </a:lnTo>
                    <a:lnTo>
                      <a:pt x="70" y="49"/>
                    </a:lnTo>
                    <a:lnTo>
                      <a:pt x="84" y="32"/>
                    </a:lnTo>
                    <a:lnTo>
                      <a:pt x="138" y="2"/>
                    </a:lnTo>
                    <a:lnTo>
                      <a:pt x="177" y="0"/>
                    </a:lnTo>
                    <a:lnTo>
                      <a:pt x="135" y="11"/>
                    </a:lnTo>
                    <a:lnTo>
                      <a:pt x="84" y="47"/>
                    </a:lnTo>
                    <a:lnTo>
                      <a:pt x="73" y="76"/>
                    </a:lnTo>
                    <a:lnTo>
                      <a:pt x="54" y="83"/>
                    </a:lnTo>
                    <a:lnTo>
                      <a:pt x="39" y="97"/>
                    </a:lnTo>
                    <a:lnTo>
                      <a:pt x="33" y="110"/>
                    </a:lnTo>
                    <a:lnTo>
                      <a:pt x="57" y="91"/>
                    </a:lnTo>
                    <a:lnTo>
                      <a:pt x="94" y="75"/>
                    </a:lnTo>
                    <a:lnTo>
                      <a:pt x="146" y="53"/>
                    </a:lnTo>
                    <a:lnTo>
                      <a:pt x="203" y="47"/>
                    </a:lnTo>
                    <a:lnTo>
                      <a:pt x="271" y="52"/>
                    </a:lnTo>
                    <a:lnTo>
                      <a:pt x="324" y="76"/>
                    </a:lnTo>
                    <a:lnTo>
                      <a:pt x="336" y="89"/>
                    </a:lnTo>
                    <a:lnTo>
                      <a:pt x="352" y="107"/>
                    </a:lnTo>
                    <a:lnTo>
                      <a:pt x="381" y="143"/>
                    </a:lnTo>
                    <a:lnTo>
                      <a:pt x="402" y="180"/>
                    </a:lnTo>
                    <a:lnTo>
                      <a:pt x="410" y="199"/>
                    </a:lnTo>
                    <a:lnTo>
                      <a:pt x="413" y="224"/>
                    </a:lnTo>
                    <a:lnTo>
                      <a:pt x="418" y="203"/>
                    </a:lnTo>
                    <a:lnTo>
                      <a:pt x="405" y="159"/>
                    </a:lnTo>
                    <a:lnTo>
                      <a:pt x="384" y="122"/>
                    </a:lnTo>
                    <a:lnTo>
                      <a:pt x="371" y="92"/>
                    </a:lnTo>
                    <a:lnTo>
                      <a:pt x="366" y="75"/>
                    </a:lnTo>
                    <a:lnTo>
                      <a:pt x="302" y="18"/>
                    </a:lnTo>
                    <a:lnTo>
                      <a:pt x="272" y="11"/>
                    </a:lnTo>
                    <a:lnTo>
                      <a:pt x="212" y="5"/>
                    </a:lnTo>
                    <a:lnTo>
                      <a:pt x="276" y="2"/>
                    </a:lnTo>
                    <a:lnTo>
                      <a:pt x="306" y="11"/>
                    </a:lnTo>
                    <a:lnTo>
                      <a:pt x="334" y="31"/>
                    </a:lnTo>
                    <a:lnTo>
                      <a:pt x="357" y="53"/>
                    </a:lnTo>
                    <a:lnTo>
                      <a:pt x="389" y="81"/>
                    </a:lnTo>
                    <a:lnTo>
                      <a:pt x="418" y="102"/>
                    </a:lnTo>
                    <a:lnTo>
                      <a:pt x="436" y="123"/>
                    </a:lnTo>
                    <a:lnTo>
                      <a:pt x="446" y="144"/>
                    </a:lnTo>
                    <a:lnTo>
                      <a:pt x="449" y="160"/>
                    </a:lnTo>
                    <a:lnTo>
                      <a:pt x="447" y="190"/>
                    </a:lnTo>
                    <a:lnTo>
                      <a:pt x="439" y="203"/>
                    </a:lnTo>
                    <a:lnTo>
                      <a:pt x="438" y="232"/>
                    </a:lnTo>
                    <a:lnTo>
                      <a:pt x="438" y="262"/>
                    </a:lnTo>
                    <a:lnTo>
                      <a:pt x="428" y="272"/>
                    </a:lnTo>
                    <a:lnTo>
                      <a:pt x="421"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0" name="Freeform 170">
                <a:extLst>
                  <a:ext uri="{FF2B5EF4-FFF2-40B4-BE49-F238E27FC236}">
                    <a16:creationId xmlns:a16="http://schemas.microsoft.com/office/drawing/2014/main" id="{E6134822-993D-4570-96BA-1BDDC6335096}"/>
                  </a:ext>
                </a:extLst>
              </p:cNvPr>
              <p:cNvSpPr>
                <a:spLocks/>
              </p:cNvSpPr>
              <p:nvPr/>
            </p:nvSpPr>
            <p:spPr bwMode="auto">
              <a:xfrm>
                <a:off x="4775" y="2713"/>
                <a:ext cx="99" cy="15"/>
              </a:xfrm>
              <a:custGeom>
                <a:avLst/>
                <a:gdLst>
                  <a:gd name="T0" fmla="*/ 6 w 198"/>
                  <a:gd name="T1" fmla="*/ 1 h 29"/>
                  <a:gd name="T2" fmla="*/ 6 w 198"/>
                  <a:gd name="T3" fmla="*/ 1 h 29"/>
                  <a:gd name="T4" fmla="*/ 3 w 198"/>
                  <a:gd name="T5" fmla="*/ 1 h 29"/>
                  <a:gd name="T6" fmla="*/ 2 w 198"/>
                  <a:gd name="T7" fmla="*/ 0 h 29"/>
                  <a:gd name="T8" fmla="*/ 1 w 198"/>
                  <a:gd name="T9" fmla="*/ 1 h 29"/>
                  <a:gd name="T10" fmla="*/ 0 w 198"/>
                  <a:gd name="T11" fmla="*/ 1 h 29"/>
                  <a:gd name="T12" fmla="*/ 1 w 198"/>
                  <a:gd name="T13" fmla="*/ 1 h 29"/>
                  <a:gd name="T14" fmla="*/ 2 w 198"/>
                  <a:gd name="T15" fmla="*/ 1 h 29"/>
                  <a:gd name="T16" fmla="*/ 3 w 198"/>
                  <a:gd name="T17" fmla="*/ 1 h 29"/>
                  <a:gd name="T18" fmla="*/ 5 w 198"/>
                  <a:gd name="T19" fmla="*/ 1 h 29"/>
                  <a:gd name="T20" fmla="*/ 5 w 198"/>
                  <a:gd name="T21" fmla="*/ 1 h 29"/>
                  <a:gd name="T22" fmla="*/ 6 w 198"/>
                  <a:gd name="T23" fmla="*/ 1 h 29"/>
                  <a:gd name="T24" fmla="*/ 6 w 198"/>
                  <a:gd name="T25" fmla="*/ 1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8"/>
                  <a:gd name="T40" fmla="*/ 0 h 29"/>
                  <a:gd name="T41" fmla="*/ 198 w 198"/>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8" h="29">
                    <a:moveTo>
                      <a:pt x="198" y="29"/>
                    </a:moveTo>
                    <a:lnTo>
                      <a:pt x="175" y="15"/>
                    </a:lnTo>
                    <a:lnTo>
                      <a:pt x="111" y="2"/>
                    </a:lnTo>
                    <a:lnTo>
                      <a:pt x="59" y="0"/>
                    </a:lnTo>
                    <a:lnTo>
                      <a:pt x="31" y="5"/>
                    </a:lnTo>
                    <a:lnTo>
                      <a:pt x="0" y="13"/>
                    </a:lnTo>
                    <a:lnTo>
                      <a:pt x="23" y="13"/>
                    </a:lnTo>
                    <a:lnTo>
                      <a:pt x="64" y="13"/>
                    </a:lnTo>
                    <a:lnTo>
                      <a:pt x="104" y="11"/>
                    </a:lnTo>
                    <a:lnTo>
                      <a:pt x="135" y="15"/>
                    </a:lnTo>
                    <a:lnTo>
                      <a:pt x="154" y="23"/>
                    </a:lnTo>
                    <a:lnTo>
                      <a:pt x="19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1" name="Freeform 171">
                <a:extLst>
                  <a:ext uri="{FF2B5EF4-FFF2-40B4-BE49-F238E27FC236}">
                    <a16:creationId xmlns:a16="http://schemas.microsoft.com/office/drawing/2014/main" id="{B55E18DA-43A4-4A0E-9E86-368121E7035B}"/>
                  </a:ext>
                </a:extLst>
              </p:cNvPr>
              <p:cNvSpPr>
                <a:spLocks/>
              </p:cNvSpPr>
              <p:nvPr/>
            </p:nvSpPr>
            <p:spPr bwMode="auto">
              <a:xfrm>
                <a:off x="4908" y="2759"/>
                <a:ext cx="24" cy="50"/>
              </a:xfrm>
              <a:custGeom>
                <a:avLst/>
                <a:gdLst>
                  <a:gd name="T0" fmla="*/ 1 w 47"/>
                  <a:gd name="T1" fmla="*/ 3 h 100"/>
                  <a:gd name="T2" fmla="*/ 1 w 47"/>
                  <a:gd name="T3" fmla="*/ 3 h 100"/>
                  <a:gd name="T4" fmla="*/ 1 w 47"/>
                  <a:gd name="T5" fmla="*/ 3 h 100"/>
                  <a:gd name="T6" fmla="*/ 1 w 47"/>
                  <a:gd name="T7" fmla="*/ 2 h 100"/>
                  <a:gd name="T8" fmla="*/ 2 w 47"/>
                  <a:gd name="T9" fmla="*/ 2 h 100"/>
                  <a:gd name="T10" fmla="*/ 2 w 47"/>
                  <a:gd name="T11" fmla="*/ 1 h 100"/>
                  <a:gd name="T12" fmla="*/ 2 w 47"/>
                  <a:gd name="T13" fmla="*/ 0 h 100"/>
                  <a:gd name="T14" fmla="*/ 2 w 47"/>
                  <a:gd name="T15" fmla="*/ 2 h 100"/>
                  <a:gd name="T16" fmla="*/ 2 w 47"/>
                  <a:gd name="T17" fmla="*/ 3 h 100"/>
                  <a:gd name="T18" fmla="*/ 2 w 47"/>
                  <a:gd name="T19" fmla="*/ 3 h 100"/>
                  <a:gd name="T20" fmla="*/ 1 w 47"/>
                  <a:gd name="T21" fmla="*/ 3 h 100"/>
                  <a:gd name="T22" fmla="*/ 1 w 47"/>
                  <a:gd name="T23" fmla="*/ 3 h 100"/>
                  <a:gd name="T24" fmla="*/ 1 w 47"/>
                  <a:gd name="T25" fmla="*/ 3 h 100"/>
                  <a:gd name="T26" fmla="*/ 0 w 47"/>
                  <a:gd name="T27" fmla="*/ 3 h 100"/>
                  <a:gd name="T28" fmla="*/ 1 w 47"/>
                  <a:gd name="T29" fmla="*/ 2 h 100"/>
                  <a:gd name="T30" fmla="*/ 1 w 47"/>
                  <a:gd name="T31" fmla="*/ 3 h 100"/>
                  <a:gd name="T32" fmla="*/ 1 w 47"/>
                  <a:gd name="T33" fmla="*/ 3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00"/>
                  <a:gd name="T53" fmla="*/ 47 w 47"/>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00">
                    <a:moveTo>
                      <a:pt x="12" y="71"/>
                    </a:moveTo>
                    <a:lnTo>
                      <a:pt x="20" y="77"/>
                    </a:lnTo>
                    <a:lnTo>
                      <a:pt x="26" y="74"/>
                    </a:lnTo>
                    <a:lnTo>
                      <a:pt x="29" y="55"/>
                    </a:lnTo>
                    <a:lnTo>
                      <a:pt x="37" y="53"/>
                    </a:lnTo>
                    <a:lnTo>
                      <a:pt x="33" y="19"/>
                    </a:lnTo>
                    <a:lnTo>
                      <a:pt x="36" y="0"/>
                    </a:lnTo>
                    <a:lnTo>
                      <a:pt x="47" y="58"/>
                    </a:lnTo>
                    <a:lnTo>
                      <a:pt x="42" y="81"/>
                    </a:lnTo>
                    <a:lnTo>
                      <a:pt x="34" y="92"/>
                    </a:lnTo>
                    <a:lnTo>
                      <a:pt x="28" y="100"/>
                    </a:lnTo>
                    <a:lnTo>
                      <a:pt x="26" y="90"/>
                    </a:lnTo>
                    <a:lnTo>
                      <a:pt x="3" y="90"/>
                    </a:lnTo>
                    <a:lnTo>
                      <a:pt x="0" y="84"/>
                    </a:lnTo>
                    <a:lnTo>
                      <a:pt x="7" y="55"/>
                    </a:lnTo>
                    <a:lnTo>
                      <a:pt x="12"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2" name="Freeform 172">
                <a:extLst>
                  <a:ext uri="{FF2B5EF4-FFF2-40B4-BE49-F238E27FC236}">
                    <a16:creationId xmlns:a16="http://schemas.microsoft.com/office/drawing/2014/main" id="{7877D668-1879-4032-AC2E-21DA9EB29A66}"/>
                  </a:ext>
                </a:extLst>
              </p:cNvPr>
              <p:cNvSpPr>
                <a:spLocks/>
              </p:cNvSpPr>
              <p:nvPr/>
            </p:nvSpPr>
            <p:spPr bwMode="auto">
              <a:xfrm>
                <a:off x="4720" y="2811"/>
                <a:ext cx="27" cy="35"/>
              </a:xfrm>
              <a:custGeom>
                <a:avLst/>
                <a:gdLst>
                  <a:gd name="T0" fmla="*/ 2 w 54"/>
                  <a:gd name="T1" fmla="*/ 1 h 72"/>
                  <a:gd name="T2" fmla="*/ 1 w 54"/>
                  <a:gd name="T3" fmla="*/ 0 h 72"/>
                  <a:gd name="T4" fmla="*/ 1 w 54"/>
                  <a:gd name="T5" fmla="*/ 1 h 72"/>
                  <a:gd name="T6" fmla="*/ 1 w 54"/>
                  <a:gd name="T7" fmla="*/ 0 h 72"/>
                  <a:gd name="T8" fmla="*/ 0 w 54"/>
                  <a:gd name="T9" fmla="*/ 0 h 72"/>
                  <a:gd name="T10" fmla="*/ 1 w 54"/>
                  <a:gd name="T11" fmla="*/ 1 h 72"/>
                  <a:gd name="T12" fmla="*/ 1 w 54"/>
                  <a:gd name="T13" fmla="*/ 1 h 72"/>
                  <a:gd name="T14" fmla="*/ 1 w 54"/>
                  <a:gd name="T15" fmla="*/ 1 h 72"/>
                  <a:gd name="T16" fmla="*/ 2 w 54"/>
                  <a:gd name="T17" fmla="*/ 2 h 72"/>
                  <a:gd name="T18" fmla="*/ 2 w 54"/>
                  <a:gd name="T19" fmla="*/ 1 h 72"/>
                  <a:gd name="T20" fmla="*/ 2 w 54"/>
                  <a:gd name="T21" fmla="*/ 1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72"/>
                  <a:gd name="T35" fmla="*/ 54 w 54"/>
                  <a:gd name="T36" fmla="*/ 72 h 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72">
                    <a:moveTo>
                      <a:pt x="41" y="33"/>
                    </a:moveTo>
                    <a:lnTo>
                      <a:pt x="29" y="18"/>
                    </a:lnTo>
                    <a:lnTo>
                      <a:pt x="26" y="33"/>
                    </a:lnTo>
                    <a:lnTo>
                      <a:pt x="12" y="23"/>
                    </a:lnTo>
                    <a:lnTo>
                      <a:pt x="0" y="0"/>
                    </a:lnTo>
                    <a:lnTo>
                      <a:pt x="7" y="36"/>
                    </a:lnTo>
                    <a:lnTo>
                      <a:pt x="29" y="44"/>
                    </a:lnTo>
                    <a:lnTo>
                      <a:pt x="31" y="59"/>
                    </a:lnTo>
                    <a:lnTo>
                      <a:pt x="54" y="72"/>
                    </a:lnTo>
                    <a:lnTo>
                      <a:pt x="41"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3" name="Freeform 173">
                <a:extLst>
                  <a:ext uri="{FF2B5EF4-FFF2-40B4-BE49-F238E27FC236}">
                    <a16:creationId xmlns:a16="http://schemas.microsoft.com/office/drawing/2014/main" id="{14D7AFC6-D80D-4236-B2B9-A8FFB3C1E1AC}"/>
                  </a:ext>
                </a:extLst>
              </p:cNvPr>
              <p:cNvSpPr>
                <a:spLocks/>
              </p:cNvSpPr>
              <p:nvPr/>
            </p:nvSpPr>
            <p:spPr bwMode="auto">
              <a:xfrm>
                <a:off x="4779" y="2952"/>
                <a:ext cx="52" cy="44"/>
              </a:xfrm>
              <a:custGeom>
                <a:avLst/>
                <a:gdLst>
                  <a:gd name="T0" fmla="*/ 1 w 103"/>
                  <a:gd name="T1" fmla="*/ 3 h 87"/>
                  <a:gd name="T2" fmla="*/ 2 w 103"/>
                  <a:gd name="T3" fmla="*/ 2 h 87"/>
                  <a:gd name="T4" fmla="*/ 2 w 103"/>
                  <a:gd name="T5" fmla="*/ 2 h 87"/>
                  <a:gd name="T6" fmla="*/ 2 w 103"/>
                  <a:gd name="T7" fmla="*/ 2 h 87"/>
                  <a:gd name="T8" fmla="*/ 1 w 103"/>
                  <a:gd name="T9" fmla="*/ 1 h 87"/>
                  <a:gd name="T10" fmla="*/ 2 w 103"/>
                  <a:gd name="T11" fmla="*/ 1 h 87"/>
                  <a:gd name="T12" fmla="*/ 1 w 103"/>
                  <a:gd name="T13" fmla="*/ 1 h 87"/>
                  <a:gd name="T14" fmla="*/ 2 w 103"/>
                  <a:gd name="T15" fmla="*/ 1 h 87"/>
                  <a:gd name="T16" fmla="*/ 3 w 103"/>
                  <a:gd name="T17" fmla="*/ 0 h 87"/>
                  <a:gd name="T18" fmla="*/ 3 w 103"/>
                  <a:gd name="T19" fmla="*/ 1 h 87"/>
                  <a:gd name="T20" fmla="*/ 2 w 103"/>
                  <a:gd name="T21" fmla="*/ 2 h 87"/>
                  <a:gd name="T22" fmla="*/ 3 w 103"/>
                  <a:gd name="T23" fmla="*/ 2 h 87"/>
                  <a:gd name="T24" fmla="*/ 4 w 103"/>
                  <a:gd name="T25" fmla="*/ 1 h 87"/>
                  <a:gd name="T26" fmla="*/ 3 w 103"/>
                  <a:gd name="T27" fmla="*/ 2 h 87"/>
                  <a:gd name="T28" fmla="*/ 2 w 103"/>
                  <a:gd name="T29" fmla="*/ 2 h 87"/>
                  <a:gd name="T30" fmla="*/ 2 w 103"/>
                  <a:gd name="T31" fmla="*/ 3 h 87"/>
                  <a:gd name="T32" fmla="*/ 1 w 103"/>
                  <a:gd name="T33" fmla="*/ 3 h 87"/>
                  <a:gd name="T34" fmla="*/ 1 w 103"/>
                  <a:gd name="T35" fmla="*/ 3 h 87"/>
                  <a:gd name="T36" fmla="*/ 0 w 103"/>
                  <a:gd name="T37" fmla="*/ 2 h 87"/>
                  <a:gd name="T38" fmla="*/ 1 w 103"/>
                  <a:gd name="T39" fmla="*/ 3 h 87"/>
                  <a:gd name="T40" fmla="*/ 1 w 103"/>
                  <a:gd name="T41" fmla="*/ 3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87"/>
                  <a:gd name="T65" fmla="*/ 103 w 103"/>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87">
                    <a:moveTo>
                      <a:pt x="27" y="79"/>
                    </a:moveTo>
                    <a:lnTo>
                      <a:pt x="42" y="61"/>
                    </a:lnTo>
                    <a:lnTo>
                      <a:pt x="64" y="45"/>
                    </a:lnTo>
                    <a:lnTo>
                      <a:pt x="38" y="37"/>
                    </a:lnTo>
                    <a:lnTo>
                      <a:pt x="32" y="31"/>
                    </a:lnTo>
                    <a:lnTo>
                      <a:pt x="51" y="21"/>
                    </a:lnTo>
                    <a:lnTo>
                      <a:pt x="32" y="8"/>
                    </a:lnTo>
                    <a:lnTo>
                      <a:pt x="50" y="9"/>
                    </a:lnTo>
                    <a:lnTo>
                      <a:pt x="77" y="0"/>
                    </a:lnTo>
                    <a:lnTo>
                      <a:pt x="66" y="18"/>
                    </a:lnTo>
                    <a:lnTo>
                      <a:pt x="64" y="34"/>
                    </a:lnTo>
                    <a:lnTo>
                      <a:pt x="72" y="35"/>
                    </a:lnTo>
                    <a:lnTo>
                      <a:pt x="103" y="8"/>
                    </a:lnTo>
                    <a:lnTo>
                      <a:pt x="90" y="35"/>
                    </a:lnTo>
                    <a:lnTo>
                      <a:pt x="64" y="52"/>
                    </a:lnTo>
                    <a:lnTo>
                      <a:pt x="48" y="68"/>
                    </a:lnTo>
                    <a:lnTo>
                      <a:pt x="29" y="87"/>
                    </a:lnTo>
                    <a:lnTo>
                      <a:pt x="22" y="82"/>
                    </a:lnTo>
                    <a:lnTo>
                      <a:pt x="0" y="44"/>
                    </a:lnTo>
                    <a:lnTo>
                      <a:pt x="27"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4" name="Freeform 174">
                <a:extLst>
                  <a:ext uri="{FF2B5EF4-FFF2-40B4-BE49-F238E27FC236}">
                    <a16:creationId xmlns:a16="http://schemas.microsoft.com/office/drawing/2014/main" id="{2E63BD5B-D6E3-4BC5-B881-BACD18AF727D}"/>
                  </a:ext>
                </a:extLst>
              </p:cNvPr>
              <p:cNvSpPr>
                <a:spLocks/>
              </p:cNvSpPr>
              <p:nvPr/>
            </p:nvSpPr>
            <p:spPr bwMode="auto">
              <a:xfrm>
                <a:off x="4716" y="2727"/>
                <a:ext cx="17" cy="85"/>
              </a:xfrm>
              <a:custGeom>
                <a:avLst/>
                <a:gdLst>
                  <a:gd name="T0" fmla="*/ 1 w 34"/>
                  <a:gd name="T1" fmla="*/ 0 h 171"/>
                  <a:gd name="T2" fmla="*/ 1 w 34"/>
                  <a:gd name="T3" fmla="*/ 1 h 171"/>
                  <a:gd name="T4" fmla="*/ 0 w 34"/>
                  <a:gd name="T5" fmla="*/ 2 h 171"/>
                  <a:gd name="T6" fmla="*/ 1 w 34"/>
                  <a:gd name="T7" fmla="*/ 4 h 171"/>
                  <a:gd name="T8" fmla="*/ 1 w 34"/>
                  <a:gd name="T9" fmla="*/ 5 h 171"/>
                  <a:gd name="T10" fmla="*/ 1 w 34"/>
                  <a:gd name="T11" fmla="*/ 3 h 171"/>
                  <a:gd name="T12" fmla="*/ 1 w 34"/>
                  <a:gd name="T13" fmla="*/ 2 h 171"/>
                  <a:gd name="T14" fmla="*/ 1 w 34"/>
                  <a:gd name="T15" fmla="*/ 1 h 171"/>
                  <a:gd name="T16" fmla="*/ 1 w 34"/>
                  <a:gd name="T17" fmla="*/ 0 h 171"/>
                  <a:gd name="T18" fmla="*/ 1 w 34"/>
                  <a:gd name="T19" fmla="*/ 0 h 171"/>
                  <a:gd name="T20" fmla="*/ 1 w 34"/>
                  <a:gd name="T21" fmla="*/ 0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171"/>
                  <a:gd name="T35" fmla="*/ 34 w 34"/>
                  <a:gd name="T36" fmla="*/ 171 h 1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171">
                    <a:moveTo>
                      <a:pt x="23" y="10"/>
                    </a:moveTo>
                    <a:lnTo>
                      <a:pt x="8" y="54"/>
                    </a:lnTo>
                    <a:lnTo>
                      <a:pt x="0" y="93"/>
                    </a:lnTo>
                    <a:lnTo>
                      <a:pt x="3" y="140"/>
                    </a:lnTo>
                    <a:lnTo>
                      <a:pt x="11" y="171"/>
                    </a:lnTo>
                    <a:lnTo>
                      <a:pt x="10" y="115"/>
                    </a:lnTo>
                    <a:lnTo>
                      <a:pt x="10" y="70"/>
                    </a:lnTo>
                    <a:lnTo>
                      <a:pt x="18" y="44"/>
                    </a:lnTo>
                    <a:lnTo>
                      <a:pt x="34" y="0"/>
                    </a:lnTo>
                    <a:lnTo>
                      <a:pt x="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5" name="Freeform 175">
                <a:extLst>
                  <a:ext uri="{FF2B5EF4-FFF2-40B4-BE49-F238E27FC236}">
                    <a16:creationId xmlns:a16="http://schemas.microsoft.com/office/drawing/2014/main" id="{D326E96E-0ACE-48A4-BB88-D8451609F8CB}"/>
                  </a:ext>
                </a:extLst>
              </p:cNvPr>
              <p:cNvSpPr>
                <a:spLocks/>
              </p:cNvSpPr>
              <p:nvPr/>
            </p:nvSpPr>
            <p:spPr bwMode="auto">
              <a:xfrm>
                <a:off x="4638" y="2828"/>
                <a:ext cx="115" cy="127"/>
              </a:xfrm>
              <a:custGeom>
                <a:avLst/>
                <a:gdLst>
                  <a:gd name="T0" fmla="*/ 6 w 230"/>
                  <a:gd name="T1" fmla="*/ 0 h 253"/>
                  <a:gd name="T2" fmla="*/ 4 w 230"/>
                  <a:gd name="T3" fmla="*/ 1 h 253"/>
                  <a:gd name="T4" fmla="*/ 2 w 230"/>
                  <a:gd name="T5" fmla="*/ 1 h 253"/>
                  <a:gd name="T6" fmla="*/ 0 w 230"/>
                  <a:gd name="T7" fmla="*/ 2 h 253"/>
                  <a:gd name="T8" fmla="*/ 1 w 230"/>
                  <a:gd name="T9" fmla="*/ 2 h 253"/>
                  <a:gd name="T10" fmla="*/ 3 w 230"/>
                  <a:gd name="T11" fmla="*/ 2 h 253"/>
                  <a:gd name="T12" fmla="*/ 4 w 230"/>
                  <a:gd name="T13" fmla="*/ 4 h 253"/>
                  <a:gd name="T14" fmla="*/ 4 w 230"/>
                  <a:gd name="T15" fmla="*/ 5 h 253"/>
                  <a:gd name="T16" fmla="*/ 5 w 230"/>
                  <a:gd name="T17" fmla="*/ 7 h 253"/>
                  <a:gd name="T18" fmla="*/ 6 w 230"/>
                  <a:gd name="T19" fmla="*/ 8 h 253"/>
                  <a:gd name="T20" fmla="*/ 7 w 230"/>
                  <a:gd name="T21" fmla="*/ 8 h 253"/>
                  <a:gd name="T22" fmla="*/ 6 w 230"/>
                  <a:gd name="T23" fmla="*/ 7 h 253"/>
                  <a:gd name="T24" fmla="*/ 5 w 230"/>
                  <a:gd name="T25" fmla="*/ 7 h 253"/>
                  <a:gd name="T26" fmla="*/ 4 w 230"/>
                  <a:gd name="T27" fmla="*/ 5 h 253"/>
                  <a:gd name="T28" fmla="*/ 4 w 230"/>
                  <a:gd name="T29" fmla="*/ 3 h 253"/>
                  <a:gd name="T30" fmla="*/ 3 w 230"/>
                  <a:gd name="T31" fmla="*/ 2 h 253"/>
                  <a:gd name="T32" fmla="*/ 2 w 230"/>
                  <a:gd name="T33" fmla="*/ 1 h 253"/>
                  <a:gd name="T34" fmla="*/ 4 w 230"/>
                  <a:gd name="T35" fmla="*/ 1 h 253"/>
                  <a:gd name="T36" fmla="*/ 6 w 230"/>
                  <a:gd name="T37" fmla="*/ 1 h 253"/>
                  <a:gd name="T38" fmla="*/ 7 w 230"/>
                  <a:gd name="T39" fmla="*/ 1 h 253"/>
                  <a:gd name="T40" fmla="*/ 6 w 230"/>
                  <a:gd name="T41" fmla="*/ 0 h 253"/>
                  <a:gd name="T42" fmla="*/ 6 w 230"/>
                  <a:gd name="T43" fmla="*/ 0 h 2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0"/>
                  <a:gd name="T67" fmla="*/ 0 h 253"/>
                  <a:gd name="T68" fmla="*/ 230 w 230"/>
                  <a:gd name="T69" fmla="*/ 253 h 2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0" h="253">
                    <a:moveTo>
                      <a:pt x="176" y="0"/>
                    </a:moveTo>
                    <a:lnTo>
                      <a:pt x="110" y="11"/>
                    </a:lnTo>
                    <a:lnTo>
                      <a:pt x="45" y="21"/>
                    </a:lnTo>
                    <a:lnTo>
                      <a:pt x="0" y="50"/>
                    </a:lnTo>
                    <a:lnTo>
                      <a:pt x="29" y="39"/>
                    </a:lnTo>
                    <a:lnTo>
                      <a:pt x="82" y="60"/>
                    </a:lnTo>
                    <a:lnTo>
                      <a:pt x="97" y="117"/>
                    </a:lnTo>
                    <a:lnTo>
                      <a:pt x="98" y="144"/>
                    </a:lnTo>
                    <a:lnTo>
                      <a:pt x="134" y="212"/>
                    </a:lnTo>
                    <a:lnTo>
                      <a:pt x="184" y="236"/>
                    </a:lnTo>
                    <a:lnTo>
                      <a:pt x="230" y="253"/>
                    </a:lnTo>
                    <a:lnTo>
                      <a:pt x="188" y="222"/>
                    </a:lnTo>
                    <a:lnTo>
                      <a:pt x="155" y="209"/>
                    </a:lnTo>
                    <a:lnTo>
                      <a:pt x="106" y="144"/>
                    </a:lnTo>
                    <a:lnTo>
                      <a:pt x="98" y="89"/>
                    </a:lnTo>
                    <a:lnTo>
                      <a:pt x="85" y="49"/>
                    </a:lnTo>
                    <a:lnTo>
                      <a:pt x="47" y="29"/>
                    </a:lnTo>
                    <a:lnTo>
                      <a:pt x="105" y="18"/>
                    </a:lnTo>
                    <a:lnTo>
                      <a:pt x="171" y="10"/>
                    </a:lnTo>
                    <a:lnTo>
                      <a:pt x="194" y="5"/>
                    </a:lnTo>
                    <a:lnTo>
                      <a:pt x="1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6" name="Freeform 176">
                <a:extLst>
                  <a:ext uri="{FF2B5EF4-FFF2-40B4-BE49-F238E27FC236}">
                    <a16:creationId xmlns:a16="http://schemas.microsoft.com/office/drawing/2014/main" id="{78F7A354-034A-4C9C-A58E-FA4D8F4C6FC6}"/>
                  </a:ext>
                </a:extLst>
              </p:cNvPr>
              <p:cNvSpPr>
                <a:spLocks/>
              </p:cNvSpPr>
              <p:nvPr/>
            </p:nvSpPr>
            <p:spPr bwMode="auto">
              <a:xfrm>
                <a:off x="4755" y="2825"/>
                <a:ext cx="11" cy="56"/>
              </a:xfrm>
              <a:custGeom>
                <a:avLst/>
                <a:gdLst>
                  <a:gd name="T0" fmla="*/ 0 w 23"/>
                  <a:gd name="T1" fmla="*/ 3 h 112"/>
                  <a:gd name="T2" fmla="*/ 0 w 23"/>
                  <a:gd name="T3" fmla="*/ 2 h 112"/>
                  <a:gd name="T4" fmla="*/ 0 w 23"/>
                  <a:gd name="T5" fmla="*/ 1 h 112"/>
                  <a:gd name="T6" fmla="*/ 0 w 23"/>
                  <a:gd name="T7" fmla="*/ 0 h 112"/>
                  <a:gd name="T8" fmla="*/ 0 w 23"/>
                  <a:gd name="T9" fmla="*/ 2 h 112"/>
                  <a:gd name="T10" fmla="*/ 0 w 23"/>
                  <a:gd name="T11" fmla="*/ 3 h 112"/>
                  <a:gd name="T12" fmla="*/ 0 w 23"/>
                  <a:gd name="T13" fmla="*/ 3 h 112"/>
                  <a:gd name="T14" fmla="*/ 0 w 23"/>
                  <a:gd name="T15" fmla="*/ 4 h 112"/>
                  <a:gd name="T16" fmla="*/ 0 w 23"/>
                  <a:gd name="T17" fmla="*/ 3 h 112"/>
                  <a:gd name="T18" fmla="*/ 0 w 23"/>
                  <a:gd name="T19" fmla="*/ 3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12"/>
                  <a:gd name="T32" fmla="*/ 23 w 23"/>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12">
                    <a:moveTo>
                      <a:pt x="16" y="85"/>
                    </a:moveTo>
                    <a:lnTo>
                      <a:pt x="5" y="52"/>
                    </a:lnTo>
                    <a:lnTo>
                      <a:pt x="0" y="31"/>
                    </a:lnTo>
                    <a:lnTo>
                      <a:pt x="8" y="0"/>
                    </a:lnTo>
                    <a:lnTo>
                      <a:pt x="10" y="38"/>
                    </a:lnTo>
                    <a:lnTo>
                      <a:pt x="18" y="68"/>
                    </a:lnTo>
                    <a:lnTo>
                      <a:pt x="23" y="81"/>
                    </a:lnTo>
                    <a:lnTo>
                      <a:pt x="23" y="112"/>
                    </a:lnTo>
                    <a:lnTo>
                      <a:pt x="16" y="85"/>
                    </a:lnTo>
                    <a:close/>
                  </a:path>
                </a:pathLst>
              </a:custGeom>
              <a:solidFill>
                <a:srgbClr val="F5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7" name="Freeform 177">
                <a:extLst>
                  <a:ext uri="{FF2B5EF4-FFF2-40B4-BE49-F238E27FC236}">
                    <a16:creationId xmlns:a16="http://schemas.microsoft.com/office/drawing/2014/main" id="{082EEDD6-D4BE-4449-B323-FE8822228C2A}"/>
                  </a:ext>
                </a:extLst>
              </p:cNvPr>
              <p:cNvSpPr>
                <a:spLocks/>
              </p:cNvSpPr>
              <p:nvPr/>
            </p:nvSpPr>
            <p:spPr bwMode="auto">
              <a:xfrm>
                <a:off x="4849" y="2714"/>
                <a:ext cx="181" cy="277"/>
              </a:xfrm>
              <a:custGeom>
                <a:avLst/>
                <a:gdLst>
                  <a:gd name="T0" fmla="*/ 6 w 361"/>
                  <a:gd name="T1" fmla="*/ 1 h 554"/>
                  <a:gd name="T2" fmla="*/ 8 w 361"/>
                  <a:gd name="T3" fmla="*/ 2 h 554"/>
                  <a:gd name="T4" fmla="*/ 9 w 361"/>
                  <a:gd name="T5" fmla="*/ 4 h 554"/>
                  <a:gd name="T6" fmla="*/ 10 w 361"/>
                  <a:gd name="T7" fmla="*/ 5 h 554"/>
                  <a:gd name="T8" fmla="*/ 6 w 361"/>
                  <a:gd name="T9" fmla="*/ 9 h 554"/>
                  <a:gd name="T10" fmla="*/ 5 w 361"/>
                  <a:gd name="T11" fmla="*/ 10 h 554"/>
                  <a:gd name="T12" fmla="*/ 4 w 361"/>
                  <a:gd name="T13" fmla="*/ 12 h 554"/>
                  <a:gd name="T14" fmla="*/ 5 w 361"/>
                  <a:gd name="T15" fmla="*/ 11 h 554"/>
                  <a:gd name="T16" fmla="*/ 7 w 361"/>
                  <a:gd name="T17" fmla="*/ 9 h 554"/>
                  <a:gd name="T18" fmla="*/ 8 w 361"/>
                  <a:gd name="T19" fmla="*/ 9 h 554"/>
                  <a:gd name="T20" fmla="*/ 6 w 361"/>
                  <a:gd name="T21" fmla="*/ 10 h 554"/>
                  <a:gd name="T22" fmla="*/ 4 w 361"/>
                  <a:gd name="T23" fmla="*/ 12 h 554"/>
                  <a:gd name="T24" fmla="*/ 3 w 361"/>
                  <a:gd name="T25" fmla="*/ 14 h 554"/>
                  <a:gd name="T26" fmla="*/ 4 w 361"/>
                  <a:gd name="T27" fmla="*/ 13 h 554"/>
                  <a:gd name="T28" fmla="*/ 3 w 361"/>
                  <a:gd name="T29" fmla="*/ 14 h 554"/>
                  <a:gd name="T30" fmla="*/ 2 w 361"/>
                  <a:gd name="T31" fmla="*/ 15 h 554"/>
                  <a:gd name="T32" fmla="*/ 1 w 361"/>
                  <a:gd name="T33" fmla="*/ 15 h 554"/>
                  <a:gd name="T34" fmla="*/ 0 w 361"/>
                  <a:gd name="T35" fmla="*/ 15 h 554"/>
                  <a:gd name="T36" fmla="*/ 1 w 361"/>
                  <a:gd name="T37" fmla="*/ 17 h 554"/>
                  <a:gd name="T38" fmla="*/ 2 w 361"/>
                  <a:gd name="T39" fmla="*/ 17 h 554"/>
                  <a:gd name="T40" fmla="*/ 1 w 361"/>
                  <a:gd name="T41" fmla="*/ 17 h 554"/>
                  <a:gd name="T42" fmla="*/ 2 w 361"/>
                  <a:gd name="T43" fmla="*/ 17 h 554"/>
                  <a:gd name="T44" fmla="*/ 3 w 361"/>
                  <a:gd name="T45" fmla="*/ 17 h 554"/>
                  <a:gd name="T46" fmla="*/ 4 w 361"/>
                  <a:gd name="T47" fmla="*/ 14 h 554"/>
                  <a:gd name="T48" fmla="*/ 5 w 361"/>
                  <a:gd name="T49" fmla="*/ 12 h 554"/>
                  <a:gd name="T50" fmla="*/ 7 w 361"/>
                  <a:gd name="T51" fmla="*/ 10 h 554"/>
                  <a:gd name="T52" fmla="*/ 9 w 361"/>
                  <a:gd name="T53" fmla="*/ 9 h 554"/>
                  <a:gd name="T54" fmla="*/ 10 w 361"/>
                  <a:gd name="T55" fmla="*/ 9 h 554"/>
                  <a:gd name="T56" fmla="*/ 10 w 361"/>
                  <a:gd name="T57" fmla="*/ 7 h 554"/>
                  <a:gd name="T58" fmla="*/ 10 w 361"/>
                  <a:gd name="T59" fmla="*/ 6 h 554"/>
                  <a:gd name="T60" fmla="*/ 12 w 361"/>
                  <a:gd name="T61" fmla="*/ 5 h 554"/>
                  <a:gd name="T62" fmla="*/ 10 w 361"/>
                  <a:gd name="T63" fmla="*/ 5 h 554"/>
                  <a:gd name="T64" fmla="*/ 9 w 361"/>
                  <a:gd name="T65" fmla="*/ 4 h 554"/>
                  <a:gd name="T66" fmla="*/ 8 w 361"/>
                  <a:gd name="T67" fmla="*/ 2 h 554"/>
                  <a:gd name="T68" fmla="*/ 6 w 361"/>
                  <a:gd name="T69" fmla="*/ 0 h 554"/>
                  <a:gd name="T70" fmla="*/ 6 w 361"/>
                  <a:gd name="T71" fmla="*/ 1 h 554"/>
                  <a:gd name="T72" fmla="*/ 6 w 361"/>
                  <a:gd name="T73" fmla="*/ 1 h 5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1"/>
                  <a:gd name="T112" fmla="*/ 0 h 554"/>
                  <a:gd name="T113" fmla="*/ 361 w 361"/>
                  <a:gd name="T114" fmla="*/ 554 h 5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1" h="554">
                    <a:moveTo>
                      <a:pt x="178" y="29"/>
                    </a:moveTo>
                    <a:lnTo>
                      <a:pt x="228" y="82"/>
                    </a:lnTo>
                    <a:lnTo>
                      <a:pt x="275" y="147"/>
                    </a:lnTo>
                    <a:lnTo>
                      <a:pt x="298" y="186"/>
                    </a:lnTo>
                    <a:lnTo>
                      <a:pt x="180" y="281"/>
                    </a:lnTo>
                    <a:lnTo>
                      <a:pt x="147" y="332"/>
                    </a:lnTo>
                    <a:lnTo>
                      <a:pt x="107" y="395"/>
                    </a:lnTo>
                    <a:lnTo>
                      <a:pt x="146" y="362"/>
                    </a:lnTo>
                    <a:lnTo>
                      <a:pt x="196" y="309"/>
                    </a:lnTo>
                    <a:lnTo>
                      <a:pt x="236" y="260"/>
                    </a:lnTo>
                    <a:lnTo>
                      <a:pt x="186" y="345"/>
                    </a:lnTo>
                    <a:lnTo>
                      <a:pt x="123" y="409"/>
                    </a:lnTo>
                    <a:lnTo>
                      <a:pt x="66" y="458"/>
                    </a:lnTo>
                    <a:lnTo>
                      <a:pt x="123" y="430"/>
                    </a:lnTo>
                    <a:lnTo>
                      <a:pt x="92" y="461"/>
                    </a:lnTo>
                    <a:lnTo>
                      <a:pt x="52" y="485"/>
                    </a:lnTo>
                    <a:lnTo>
                      <a:pt x="14" y="484"/>
                    </a:lnTo>
                    <a:lnTo>
                      <a:pt x="0" y="492"/>
                    </a:lnTo>
                    <a:lnTo>
                      <a:pt x="27" y="520"/>
                    </a:lnTo>
                    <a:lnTo>
                      <a:pt x="50" y="523"/>
                    </a:lnTo>
                    <a:lnTo>
                      <a:pt x="23" y="554"/>
                    </a:lnTo>
                    <a:lnTo>
                      <a:pt x="44" y="544"/>
                    </a:lnTo>
                    <a:lnTo>
                      <a:pt x="66" y="518"/>
                    </a:lnTo>
                    <a:lnTo>
                      <a:pt x="115" y="453"/>
                    </a:lnTo>
                    <a:lnTo>
                      <a:pt x="155" y="406"/>
                    </a:lnTo>
                    <a:lnTo>
                      <a:pt x="219" y="333"/>
                    </a:lnTo>
                    <a:lnTo>
                      <a:pt x="269" y="277"/>
                    </a:lnTo>
                    <a:lnTo>
                      <a:pt x="308" y="260"/>
                    </a:lnTo>
                    <a:lnTo>
                      <a:pt x="308" y="238"/>
                    </a:lnTo>
                    <a:lnTo>
                      <a:pt x="319" y="218"/>
                    </a:lnTo>
                    <a:lnTo>
                      <a:pt x="361" y="181"/>
                    </a:lnTo>
                    <a:lnTo>
                      <a:pt x="311" y="187"/>
                    </a:lnTo>
                    <a:lnTo>
                      <a:pt x="287" y="153"/>
                    </a:lnTo>
                    <a:lnTo>
                      <a:pt x="228" y="72"/>
                    </a:lnTo>
                    <a:lnTo>
                      <a:pt x="164" y="0"/>
                    </a:lnTo>
                    <a:lnTo>
                      <a:pt x="17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8" name="Freeform 178">
                <a:extLst>
                  <a:ext uri="{FF2B5EF4-FFF2-40B4-BE49-F238E27FC236}">
                    <a16:creationId xmlns:a16="http://schemas.microsoft.com/office/drawing/2014/main" id="{01BD657C-4909-4783-975D-F25805388A08}"/>
                  </a:ext>
                </a:extLst>
              </p:cNvPr>
              <p:cNvSpPr>
                <a:spLocks/>
              </p:cNvSpPr>
              <p:nvPr/>
            </p:nvSpPr>
            <p:spPr bwMode="auto">
              <a:xfrm>
                <a:off x="4788" y="2946"/>
                <a:ext cx="86" cy="66"/>
              </a:xfrm>
              <a:custGeom>
                <a:avLst/>
                <a:gdLst>
                  <a:gd name="T0" fmla="*/ 1 w 172"/>
                  <a:gd name="T1" fmla="*/ 3 h 131"/>
                  <a:gd name="T2" fmla="*/ 1 w 172"/>
                  <a:gd name="T3" fmla="*/ 3 h 131"/>
                  <a:gd name="T4" fmla="*/ 3 w 172"/>
                  <a:gd name="T5" fmla="*/ 2 h 131"/>
                  <a:gd name="T6" fmla="*/ 5 w 172"/>
                  <a:gd name="T7" fmla="*/ 1 h 131"/>
                  <a:gd name="T8" fmla="*/ 5 w 172"/>
                  <a:gd name="T9" fmla="*/ 0 h 131"/>
                  <a:gd name="T10" fmla="*/ 5 w 172"/>
                  <a:gd name="T11" fmla="*/ 1 h 131"/>
                  <a:gd name="T12" fmla="*/ 3 w 172"/>
                  <a:gd name="T13" fmla="*/ 2 h 131"/>
                  <a:gd name="T14" fmla="*/ 3 w 172"/>
                  <a:gd name="T15" fmla="*/ 2 h 131"/>
                  <a:gd name="T16" fmla="*/ 5 w 172"/>
                  <a:gd name="T17" fmla="*/ 2 h 131"/>
                  <a:gd name="T18" fmla="*/ 5 w 172"/>
                  <a:gd name="T19" fmla="*/ 3 h 131"/>
                  <a:gd name="T20" fmla="*/ 3 w 172"/>
                  <a:gd name="T21" fmla="*/ 3 h 131"/>
                  <a:gd name="T22" fmla="*/ 3 w 172"/>
                  <a:gd name="T23" fmla="*/ 3 h 131"/>
                  <a:gd name="T24" fmla="*/ 3 w 172"/>
                  <a:gd name="T25" fmla="*/ 3 h 131"/>
                  <a:gd name="T26" fmla="*/ 3 w 172"/>
                  <a:gd name="T27" fmla="*/ 3 h 131"/>
                  <a:gd name="T28" fmla="*/ 1 w 172"/>
                  <a:gd name="T29" fmla="*/ 4 h 131"/>
                  <a:gd name="T30" fmla="*/ 1 w 172"/>
                  <a:gd name="T31" fmla="*/ 4 h 131"/>
                  <a:gd name="T32" fmla="*/ 0 w 172"/>
                  <a:gd name="T33" fmla="*/ 5 h 131"/>
                  <a:gd name="T34" fmla="*/ 1 w 172"/>
                  <a:gd name="T35" fmla="*/ 4 h 131"/>
                  <a:gd name="T36" fmla="*/ 1 w 172"/>
                  <a:gd name="T37" fmla="*/ 4 h 131"/>
                  <a:gd name="T38" fmla="*/ 1 w 172"/>
                  <a:gd name="T39" fmla="*/ 3 h 131"/>
                  <a:gd name="T40" fmla="*/ 1 w 172"/>
                  <a:gd name="T41" fmla="*/ 3 h 1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2"/>
                  <a:gd name="T64" fmla="*/ 0 h 131"/>
                  <a:gd name="T65" fmla="*/ 172 w 172"/>
                  <a:gd name="T66" fmla="*/ 131 h 1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2" h="131">
                    <a:moveTo>
                      <a:pt x="31" y="95"/>
                    </a:moveTo>
                    <a:lnTo>
                      <a:pt x="55" y="69"/>
                    </a:lnTo>
                    <a:lnTo>
                      <a:pt x="89" y="42"/>
                    </a:lnTo>
                    <a:lnTo>
                      <a:pt x="135" y="18"/>
                    </a:lnTo>
                    <a:lnTo>
                      <a:pt x="172" y="0"/>
                    </a:lnTo>
                    <a:lnTo>
                      <a:pt x="145" y="27"/>
                    </a:lnTo>
                    <a:lnTo>
                      <a:pt x="106" y="48"/>
                    </a:lnTo>
                    <a:lnTo>
                      <a:pt x="120" y="57"/>
                    </a:lnTo>
                    <a:lnTo>
                      <a:pt x="166" y="53"/>
                    </a:lnTo>
                    <a:lnTo>
                      <a:pt x="135" y="71"/>
                    </a:lnTo>
                    <a:lnTo>
                      <a:pt x="114" y="69"/>
                    </a:lnTo>
                    <a:lnTo>
                      <a:pt x="98" y="68"/>
                    </a:lnTo>
                    <a:lnTo>
                      <a:pt x="85" y="81"/>
                    </a:lnTo>
                    <a:lnTo>
                      <a:pt x="73" y="92"/>
                    </a:lnTo>
                    <a:lnTo>
                      <a:pt x="62" y="102"/>
                    </a:lnTo>
                    <a:lnTo>
                      <a:pt x="51" y="99"/>
                    </a:lnTo>
                    <a:lnTo>
                      <a:pt x="0" y="131"/>
                    </a:lnTo>
                    <a:lnTo>
                      <a:pt x="10" y="113"/>
                    </a:lnTo>
                    <a:lnTo>
                      <a:pt x="26" y="107"/>
                    </a:lnTo>
                    <a:lnTo>
                      <a:pt x="3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09" name="Freeform 179">
                <a:extLst>
                  <a:ext uri="{FF2B5EF4-FFF2-40B4-BE49-F238E27FC236}">
                    <a16:creationId xmlns:a16="http://schemas.microsoft.com/office/drawing/2014/main" id="{9921B767-A9E9-4888-AFCC-3A1677888178}"/>
                  </a:ext>
                </a:extLst>
              </p:cNvPr>
              <p:cNvSpPr>
                <a:spLocks/>
              </p:cNvSpPr>
              <p:nvPr/>
            </p:nvSpPr>
            <p:spPr bwMode="auto">
              <a:xfrm>
                <a:off x="4723" y="2939"/>
                <a:ext cx="64" cy="74"/>
              </a:xfrm>
              <a:custGeom>
                <a:avLst/>
                <a:gdLst>
                  <a:gd name="T0" fmla="*/ 1 w 126"/>
                  <a:gd name="T1" fmla="*/ 0 h 147"/>
                  <a:gd name="T2" fmla="*/ 3 w 126"/>
                  <a:gd name="T3" fmla="*/ 2 h 147"/>
                  <a:gd name="T4" fmla="*/ 4 w 126"/>
                  <a:gd name="T5" fmla="*/ 4 h 147"/>
                  <a:gd name="T6" fmla="*/ 5 w 126"/>
                  <a:gd name="T7" fmla="*/ 5 h 147"/>
                  <a:gd name="T8" fmla="*/ 3 w 126"/>
                  <a:gd name="T9" fmla="*/ 3 h 147"/>
                  <a:gd name="T10" fmla="*/ 0 w 126"/>
                  <a:gd name="T11" fmla="*/ 0 h 147"/>
                  <a:gd name="T12" fmla="*/ 1 w 126"/>
                  <a:gd name="T13" fmla="*/ 0 h 147"/>
                  <a:gd name="T14" fmla="*/ 1 w 126"/>
                  <a:gd name="T15" fmla="*/ 0 h 147"/>
                  <a:gd name="T16" fmla="*/ 0 60000 65536"/>
                  <a:gd name="T17" fmla="*/ 0 60000 65536"/>
                  <a:gd name="T18" fmla="*/ 0 60000 65536"/>
                  <a:gd name="T19" fmla="*/ 0 60000 65536"/>
                  <a:gd name="T20" fmla="*/ 0 60000 65536"/>
                  <a:gd name="T21" fmla="*/ 0 60000 65536"/>
                  <a:gd name="T22" fmla="*/ 0 60000 65536"/>
                  <a:gd name="T23" fmla="*/ 0 60000 65536"/>
                  <a:gd name="T24" fmla="*/ 0 w 126"/>
                  <a:gd name="T25" fmla="*/ 0 h 147"/>
                  <a:gd name="T26" fmla="*/ 126 w 126"/>
                  <a:gd name="T27" fmla="*/ 147 h 1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 h="147">
                    <a:moveTo>
                      <a:pt x="11" y="0"/>
                    </a:moveTo>
                    <a:lnTo>
                      <a:pt x="65" y="37"/>
                    </a:lnTo>
                    <a:lnTo>
                      <a:pt x="97" y="102"/>
                    </a:lnTo>
                    <a:lnTo>
                      <a:pt x="126" y="147"/>
                    </a:lnTo>
                    <a:lnTo>
                      <a:pt x="65" y="66"/>
                    </a:lnTo>
                    <a:lnTo>
                      <a:pt x="0"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0" name="Freeform 180">
                <a:extLst>
                  <a:ext uri="{FF2B5EF4-FFF2-40B4-BE49-F238E27FC236}">
                    <a16:creationId xmlns:a16="http://schemas.microsoft.com/office/drawing/2014/main" id="{109BB173-8695-4BD8-88EA-9431F39B4C8D}"/>
                  </a:ext>
                </a:extLst>
              </p:cNvPr>
              <p:cNvSpPr>
                <a:spLocks/>
              </p:cNvSpPr>
              <p:nvPr/>
            </p:nvSpPr>
            <p:spPr bwMode="auto">
              <a:xfrm>
                <a:off x="4656" y="2901"/>
                <a:ext cx="218" cy="232"/>
              </a:xfrm>
              <a:custGeom>
                <a:avLst/>
                <a:gdLst>
                  <a:gd name="T0" fmla="*/ 2 w 436"/>
                  <a:gd name="T1" fmla="*/ 0 h 465"/>
                  <a:gd name="T2" fmla="*/ 2 w 436"/>
                  <a:gd name="T3" fmla="*/ 0 h 465"/>
                  <a:gd name="T4" fmla="*/ 1 w 436"/>
                  <a:gd name="T5" fmla="*/ 1 h 465"/>
                  <a:gd name="T6" fmla="*/ 0 w 436"/>
                  <a:gd name="T7" fmla="*/ 2 h 465"/>
                  <a:gd name="T8" fmla="*/ 3 w 436"/>
                  <a:gd name="T9" fmla="*/ 3 h 465"/>
                  <a:gd name="T10" fmla="*/ 5 w 436"/>
                  <a:gd name="T11" fmla="*/ 6 h 465"/>
                  <a:gd name="T12" fmla="*/ 6 w 436"/>
                  <a:gd name="T13" fmla="*/ 8 h 465"/>
                  <a:gd name="T14" fmla="*/ 7 w 436"/>
                  <a:gd name="T15" fmla="*/ 10 h 465"/>
                  <a:gd name="T16" fmla="*/ 7 w 436"/>
                  <a:gd name="T17" fmla="*/ 9 h 465"/>
                  <a:gd name="T18" fmla="*/ 7 w 436"/>
                  <a:gd name="T19" fmla="*/ 12 h 465"/>
                  <a:gd name="T20" fmla="*/ 7 w 436"/>
                  <a:gd name="T21" fmla="*/ 14 h 465"/>
                  <a:gd name="T22" fmla="*/ 7 w 436"/>
                  <a:gd name="T23" fmla="*/ 11 h 465"/>
                  <a:gd name="T24" fmla="*/ 7 w 436"/>
                  <a:gd name="T25" fmla="*/ 9 h 465"/>
                  <a:gd name="T26" fmla="*/ 7 w 436"/>
                  <a:gd name="T27" fmla="*/ 10 h 465"/>
                  <a:gd name="T28" fmla="*/ 7 w 436"/>
                  <a:gd name="T29" fmla="*/ 9 h 465"/>
                  <a:gd name="T30" fmla="*/ 7 w 436"/>
                  <a:gd name="T31" fmla="*/ 10 h 465"/>
                  <a:gd name="T32" fmla="*/ 9 w 436"/>
                  <a:gd name="T33" fmla="*/ 9 h 465"/>
                  <a:gd name="T34" fmla="*/ 9 w 436"/>
                  <a:gd name="T35" fmla="*/ 8 h 465"/>
                  <a:gd name="T36" fmla="*/ 10 w 436"/>
                  <a:gd name="T37" fmla="*/ 7 h 465"/>
                  <a:gd name="T38" fmla="*/ 11 w 436"/>
                  <a:gd name="T39" fmla="*/ 6 h 465"/>
                  <a:gd name="T40" fmla="*/ 13 w 436"/>
                  <a:gd name="T41" fmla="*/ 6 h 465"/>
                  <a:gd name="T42" fmla="*/ 14 w 436"/>
                  <a:gd name="T43" fmla="*/ 4 h 465"/>
                  <a:gd name="T44" fmla="*/ 13 w 436"/>
                  <a:gd name="T45" fmla="*/ 5 h 465"/>
                  <a:gd name="T46" fmla="*/ 11 w 436"/>
                  <a:gd name="T47" fmla="*/ 6 h 465"/>
                  <a:gd name="T48" fmla="*/ 9 w 436"/>
                  <a:gd name="T49" fmla="*/ 7 h 465"/>
                  <a:gd name="T50" fmla="*/ 7 w 436"/>
                  <a:gd name="T51" fmla="*/ 9 h 465"/>
                  <a:gd name="T52" fmla="*/ 6 w 436"/>
                  <a:gd name="T53" fmla="*/ 6 h 465"/>
                  <a:gd name="T54" fmla="*/ 5 w 436"/>
                  <a:gd name="T55" fmla="*/ 5 h 465"/>
                  <a:gd name="T56" fmla="*/ 3 w 436"/>
                  <a:gd name="T57" fmla="*/ 3 h 465"/>
                  <a:gd name="T58" fmla="*/ 1 w 436"/>
                  <a:gd name="T59" fmla="*/ 1 h 465"/>
                  <a:gd name="T60" fmla="*/ 2 w 436"/>
                  <a:gd name="T61" fmla="*/ 1 h 465"/>
                  <a:gd name="T62" fmla="*/ 2 w 436"/>
                  <a:gd name="T63" fmla="*/ 0 h 465"/>
                  <a:gd name="T64" fmla="*/ 3 w 436"/>
                  <a:gd name="T65" fmla="*/ 0 h 465"/>
                  <a:gd name="T66" fmla="*/ 2 w 436"/>
                  <a:gd name="T67" fmla="*/ 0 h 465"/>
                  <a:gd name="T68" fmla="*/ 2 w 436"/>
                  <a:gd name="T69" fmla="*/ 0 h 4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6"/>
                  <a:gd name="T106" fmla="*/ 0 h 465"/>
                  <a:gd name="T107" fmla="*/ 436 w 436"/>
                  <a:gd name="T108" fmla="*/ 465 h 4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6" h="465">
                    <a:moveTo>
                      <a:pt x="63" y="0"/>
                    </a:moveTo>
                    <a:lnTo>
                      <a:pt x="41" y="23"/>
                    </a:lnTo>
                    <a:lnTo>
                      <a:pt x="3" y="57"/>
                    </a:lnTo>
                    <a:lnTo>
                      <a:pt x="0" y="68"/>
                    </a:lnTo>
                    <a:lnTo>
                      <a:pt x="89" y="117"/>
                    </a:lnTo>
                    <a:lnTo>
                      <a:pt x="149" y="207"/>
                    </a:lnTo>
                    <a:lnTo>
                      <a:pt x="185" y="272"/>
                    </a:lnTo>
                    <a:lnTo>
                      <a:pt x="193" y="347"/>
                    </a:lnTo>
                    <a:lnTo>
                      <a:pt x="203" y="305"/>
                    </a:lnTo>
                    <a:lnTo>
                      <a:pt x="219" y="412"/>
                    </a:lnTo>
                    <a:lnTo>
                      <a:pt x="245" y="465"/>
                    </a:lnTo>
                    <a:lnTo>
                      <a:pt x="219" y="369"/>
                    </a:lnTo>
                    <a:lnTo>
                      <a:pt x="211" y="298"/>
                    </a:lnTo>
                    <a:lnTo>
                      <a:pt x="230" y="322"/>
                    </a:lnTo>
                    <a:lnTo>
                      <a:pt x="243" y="314"/>
                    </a:lnTo>
                    <a:lnTo>
                      <a:pt x="250" y="331"/>
                    </a:lnTo>
                    <a:lnTo>
                      <a:pt x="258" y="316"/>
                    </a:lnTo>
                    <a:lnTo>
                      <a:pt x="276" y="275"/>
                    </a:lnTo>
                    <a:lnTo>
                      <a:pt x="302" y="253"/>
                    </a:lnTo>
                    <a:lnTo>
                      <a:pt x="352" y="222"/>
                    </a:lnTo>
                    <a:lnTo>
                      <a:pt x="386" y="211"/>
                    </a:lnTo>
                    <a:lnTo>
                      <a:pt x="436" y="152"/>
                    </a:lnTo>
                    <a:lnTo>
                      <a:pt x="392" y="186"/>
                    </a:lnTo>
                    <a:lnTo>
                      <a:pt x="326" y="220"/>
                    </a:lnTo>
                    <a:lnTo>
                      <a:pt x="269" y="250"/>
                    </a:lnTo>
                    <a:lnTo>
                      <a:pt x="234" y="292"/>
                    </a:lnTo>
                    <a:lnTo>
                      <a:pt x="180" y="217"/>
                    </a:lnTo>
                    <a:lnTo>
                      <a:pt x="149" y="182"/>
                    </a:lnTo>
                    <a:lnTo>
                      <a:pt x="99" y="110"/>
                    </a:lnTo>
                    <a:lnTo>
                      <a:pt x="20" y="62"/>
                    </a:lnTo>
                    <a:lnTo>
                      <a:pt x="42" y="36"/>
                    </a:lnTo>
                    <a:lnTo>
                      <a:pt x="63" y="11"/>
                    </a:lnTo>
                    <a:lnTo>
                      <a:pt x="88" y="28"/>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1" name="Freeform 181">
                <a:extLst>
                  <a:ext uri="{FF2B5EF4-FFF2-40B4-BE49-F238E27FC236}">
                    <a16:creationId xmlns:a16="http://schemas.microsoft.com/office/drawing/2014/main" id="{FB537AB8-3FBE-492A-AC9E-6CE82DDC10CF}"/>
                  </a:ext>
                </a:extLst>
              </p:cNvPr>
              <p:cNvSpPr>
                <a:spLocks/>
              </p:cNvSpPr>
              <p:nvPr/>
            </p:nvSpPr>
            <p:spPr bwMode="auto">
              <a:xfrm>
                <a:off x="4782" y="2999"/>
                <a:ext cx="78" cy="132"/>
              </a:xfrm>
              <a:custGeom>
                <a:avLst/>
                <a:gdLst>
                  <a:gd name="T0" fmla="*/ 4 w 158"/>
                  <a:gd name="T1" fmla="*/ 1 h 262"/>
                  <a:gd name="T2" fmla="*/ 4 w 158"/>
                  <a:gd name="T3" fmla="*/ 7 h 262"/>
                  <a:gd name="T4" fmla="*/ 0 w 158"/>
                  <a:gd name="T5" fmla="*/ 9 h 262"/>
                  <a:gd name="T6" fmla="*/ 0 w 158"/>
                  <a:gd name="T7" fmla="*/ 8 h 262"/>
                  <a:gd name="T8" fmla="*/ 0 w 158"/>
                  <a:gd name="T9" fmla="*/ 5 h 262"/>
                  <a:gd name="T10" fmla="*/ 1 w 158"/>
                  <a:gd name="T11" fmla="*/ 8 h 262"/>
                  <a:gd name="T12" fmla="*/ 2 w 158"/>
                  <a:gd name="T13" fmla="*/ 7 h 262"/>
                  <a:gd name="T14" fmla="*/ 3 w 158"/>
                  <a:gd name="T15" fmla="*/ 6 h 262"/>
                  <a:gd name="T16" fmla="*/ 3 w 158"/>
                  <a:gd name="T17" fmla="*/ 6 h 262"/>
                  <a:gd name="T18" fmla="*/ 2 w 158"/>
                  <a:gd name="T19" fmla="*/ 4 h 262"/>
                  <a:gd name="T20" fmla="*/ 4 w 158"/>
                  <a:gd name="T21" fmla="*/ 5 h 262"/>
                  <a:gd name="T22" fmla="*/ 4 w 158"/>
                  <a:gd name="T23" fmla="*/ 3 h 262"/>
                  <a:gd name="T24" fmla="*/ 3 w 158"/>
                  <a:gd name="T25" fmla="*/ 3 h 262"/>
                  <a:gd name="T26" fmla="*/ 3 w 158"/>
                  <a:gd name="T27" fmla="*/ 2 h 262"/>
                  <a:gd name="T28" fmla="*/ 4 w 158"/>
                  <a:gd name="T29" fmla="*/ 0 h 262"/>
                  <a:gd name="T30" fmla="*/ 4 w 158"/>
                  <a:gd name="T31" fmla="*/ 1 h 262"/>
                  <a:gd name="T32" fmla="*/ 4 w 158"/>
                  <a:gd name="T33" fmla="*/ 1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8"/>
                  <a:gd name="T52" fmla="*/ 0 h 262"/>
                  <a:gd name="T53" fmla="*/ 158 w 158"/>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8" h="262">
                    <a:moveTo>
                      <a:pt x="138" y="6"/>
                    </a:moveTo>
                    <a:lnTo>
                      <a:pt x="158" y="192"/>
                    </a:lnTo>
                    <a:lnTo>
                      <a:pt x="0" y="262"/>
                    </a:lnTo>
                    <a:lnTo>
                      <a:pt x="30" y="238"/>
                    </a:lnTo>
                    <a:lnTo>
                      <a:pt x="10" y="137"/>
                    </a:lnTo>
                    <a:lnTo>
                      <a:pt x="43" y="230"/>
                    </a:lnTo>
                    <a:lnTo>
                      <a:pt x="96" y="207"/>
                    </a:lnTo>
                    <a:lnTo>
                      <a:pt x="111" y="186"/>
                    </a:lnTo>
                    <a:lnTo>
                      <a:pt x="124" y="165"/>
                    </a:lnTo>
                    <a:lnTo>
                      <a:pt x="86" y="126"/>
                    </a:lnTo>
                    <a:lnTo>
                      <a:pt x="130" y="149"/>
                    </a:lnTo>
                    <a:lnTo>
                      <a:pt x="130" y="84"/>
                    </a:lnTo>
                    <a:lnTo>
                      <a:pt x="102" y="90"/>
                    </a:lnTo>
                    <a:lnTo>
                      <a:pt x="128" y="52"/>
                    </a:lnTo>
                    <a:lnTo>
                      <a:pt x="133" y="0"/>
                    </a:lnTo>
                    <a:lnTo>
                      <a:pt x="13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2" name="Freeform 182">
                <a:extLst>
                  <a:ext uri="{FF2B5EF4-FFF2-40B4-BE49-F238E27FC236}">
                    <a16:creationId xmlns:a16="http://schemas.microsoft.com/office/drawing/2014/main" id="{45FC72E4-A4E0-403E-B7C5-11CFAAF7B104}"/>
                  </a:ext>
                </a:extLst>
              </p:cNvPr>
              <p:cNvSpPr>
                <a:spLocks/>
              </p:cNvSpPr>
              <p:nvPr/>
            </p:nvSpPr>
            <p:spPr bwMode="auto">
              <a:xfrm>
                <a:off x="5022" y="2660"/>
                <a:ext cx="444" cy="427"/>
              </a:xfrm>
              <a:custGeom>
                <a:avLst/>
                <a:gdLst>
                  <a:gd name="T0" fmla="*/ 6 w 888"/>
                  <a:gd name="T1" fmla="*/ 23 h 854"/>
                  <a:gd name="T2" fmla="*/ 3 w 888"/>
                  <a:gd name="T3" fmla="*/ 20 h 854"/>
                  <a:gd name="T4" fmla="*/ 3 w 888"/>
                  <a:gd name="T5" fmla="*/ 22 h 854"/>
                  <a:gd name="T6" fmla="*/ 0 w 888"/>
                  <a:gd name="T7" fmla="*/ 22 h 854"/>
                  <a:gd name="T8" fmla="*/ 3 w 888"/>
                  <a:gd name="T9" fmla="*/ 22 h 854"/>
                  <a:gd name="T10" fmla="*/ 6 w 888"/>
                  <a:gd name="T11" fmla="*/ 24 h 854"/>
                  <a:gd name="T12" fmla="*/ 3 w 888"/>
                  <a:gd name="T13" fmla="*/ 23 h 854"/>
                  <a:gd name="T14" fmla="*/ 1 w 888"/>
                  <a:gd name="T15" fmla="*/ 25 h 854"/>
                  <a:gd name="T16" fmla="*/ 5 w 888"/>
                  <a:gd name="T17" fmla="*/ 25 h 854"/>
                  <a:gd name="T18" fmla="*/ 5 w 888"/>
                  <a:gd name="T19" fmla="*/ 26 h 854"/>
                  <a:gd name="T20" fmla="*/ 5 w 888"/>
                  <a:gd name="T21" fmla="*/ 26 h 854"/>
                  <a:gd name="T22" fmla="*/ 5 w 888"/>
                  <a:gd name="T23" fmla="*/ 26 h 854"/>
                  <a:gd name="T24" fmla="*/ 2 w 888"/>
                  <a:gd name="T25" fmla="*/ 27 h 854"/>
                  <a:gd name="T26" fmla="*/ 5 w 888"/>
                  <a:gd name="T27" fmla="*/ 27 h 854"/>
                  <a:gd name="T28" fmla="*/ 9 w 888"/>
                  <a:gd name="T29" fmla="*/ 26 h 854"/>
                  <a:gd name="T30" fmla="*/ 7 w 888"/>
                  <a:gd name="T31" fmla="*/ 25 h 854"/>
                  <a:gd name="T32" fmla="*/ 9 w 888"/>
                  <a:gd name="T33" fmla="*/ 24 h 854"/>
                  <a:gd name="T34" fmla="*/ 14 w 888"/>
                  <a:gd name="T35" fmla="*/ 24 h 854"/>
                  <a:gd name="T36" fmla="*/ 19 w 888"/>
                  <a:gd name="T37" fmla="*/ 21 h 854"/>
                  <a:gd name="T38" fmla="*/ 23 w 888"/>
                  <a:gd name="T39" fmla="*/ 19 h 854"/>
                  <a:gd name="T40" fmla="*/ 24 w 888"/>
                  <a:gd name="T41" fmla="*/ 17 h 854"/>
                  <a:gd name="T42" fmla="*/ 26 w 888"/>
                  <a:gd name="T43" fmla="*/ 12 h 854"/>
                  <a:gd name="T44" fmla="*/ 28 w 888"/>
                  <a:gd name="T45" fmla="*/ 9 h 854"/>
                  <a:gd name="T46" fmla="*/ 28 w 888"/>
                  <a:gd name="T47" fmla="*/ 7 h 854"/>
                  <a:gd name="T48" fmla="*/ 28 w 888"/>
                  <a:gd name="T49" fmla="*/ 3 h 854"/>
                  <a:gd name="T50" fmla="*/ 28 w 888"/>
                  <a:gd name="T51" fmla="*/ 0 h 854"/>
                  <a:gd name="T52" fmla="*/ 27 w 888"/>
                  <a:gd name="T53" fmla="*/ 2 h 854"/>
                  <a:gd name="T54" fmla="*/ 22 w 888"/>
                  <a:gd name="T55" fmla="*/ 3 h 854"/>
                  <a:gd name="T56" fmla="*/ 26 w 888"/>
                  <a:gd name="T57" fmla="*/ 3 h 854"/>
                  <a:gd name="T58" fmla="*/ 23 w 888"/>
                  <a:gd name="T59" fmla="*/ 5 h 854"/>
                  <a:gd name="T60" fmla="*/ 26 w 888"/>
                  <a:gd name="T61" fmla="*/ 3 h 854"/>
                  <a:gd name="T62" fmla="*/ 26 w 888"/>
                  <a:gd name="T63" fmla="*/ 9 h 854"/>
                  <a:gd name="T64" fmla="*/ 23 w 888"/>
                  <a:gd name="T65" fmla="*/ 9 h 854"/>
                  <a:gd name="T66" fmla="*/ 24 w 888"/>
                  <a:gd name="T67" fmla="*/ 11 h 854"/>
                  <a:gd name="T68" fmla="*/ 22 w 888"/>
                  <a:gd name="T69" fmla="*/ 13 h 854"/>
                  <a:gd name="T70" fmla="*/ 19 w 888"/>
                  <a:gd name="T71" fmla="*/ 6 h 854"/>
                  <a:gd name="T72" fmla="*/ 20 w 888"/>
                  <a:gd name="T73" fmla="*/ 12 h 854"/>
                  <a:gd name="T74" fmla="*/ 18 w 888"/>
                  <a:gd name="T75" fmla="*/ 9 h 854"/>
                  <a:gd name="T76" fmla="*/ 21 w 888"/>
                  <a:gd name="T77" fmla="*/ 13 h 854"/>
                  <a:gd name="T78" fmla="*/ 20 w 888"/>
                  <a:gd name="T79" fmla="*/ 13 h 854"/>
                  <a:gd name="T80" fmla="*/ 18 w 888"/>
                  <a:gd name="T81" fmla="*/ 17 h 854"/>
                  <a:gd name="T82" fmla="*/ 14 w 888"/>
                  <a:gd name="T83" fmla="*/ 13 h 854"/>
                  <a:gd name="T84" fmla="*/ 14 w 888"/>
                  <a:gd name="T85" fmla="*/ 12 h 854"/>
                  <a:gd name="T86" fmla="*/ 15 w 888"/>
                  <a:gd name="T87" fmla="*/ 14 h 854"/>
                  <a:gd name="T88" fmla="*/ 15 w 888"/>
                  <a:gd name="T89" fmla="*/ 17 h 854"/>
                  <a:gd name="T90" fmla="*/ 14 w 888"/>
                  <a:gd name="T91" fmla="*/ 15 h 854"/>
                  <a:gd name="T92" fmla="*/ 15 w 888"/>
                  <a:gd name="T93" fmla="*/ 19 h 854"/>
                  <a:gd name="T94" fmla="*/ 14 w 888"/>
                  <a:gd name="T95" fmla="*/ 20 h 854"/>
                  <a:gd name="T96" fmla="*/ 13 w 888"/>
                  <a:gd name="T97" fmla="*/ 20 h 854"/>
                  <a:gd name="T98" fmla="*/ 13 w 888"/>
                  <a:gd name="T99" fmla="*/ 15 h 854"/>
                  <a:gd name="T100" fmla="*/ 13 w 888"/>
                  <a:gd name="T101" fmla="*/ 13 h 854"/>
                  <a:gd name="T102" fmla="*/ 12 w 888"/>
                  <a:gd name="T103" fmla="*/ 17 h 854"/>
                  <a:gd name="T104" fmla="*/ 11 w 888"/>
                  <a:gd name="T105" fmla="*/ 21 h 854"/>
                  <a:gd name="T106" fmla="*/ 10 w 888"/>
                  <a:gd name="T107" fmla="*/ 21 h 854"/>
                  <a:gd name="T108" fmla="*/ 9 w 888"/>
                  <a:gd name="T109" fmla="*/ 19 h 854"/>
                  <a:gd name="T110" fmla="*/ 7 w 888"/>
                  <a:gd name="T111" fmla="*/ 17 h 854"/>
                  <a:gd name="T112" fmla="*/ 5 w 888"/>
                  <a:gd name="T113" fmla="*/ 17 h 854"/>
                  <a:gd name="T114" fmla="*/ 5 w 888"/>
                  <a:gd name="T115" fmla="*/ 17 h 854"/>
                  <a:gd name="T116" fmla="*/ 6 w 888"/>
                  <a:gd name="T117" fmla="*/ 13 h 854"/>
                  <a:gd name="T118" fmla="*/ 7 w 888"/>
                  <a:gd name="T119" fmla="*/ 13 h 854"/>
                  <a:gd name="T120" fmla="*/ 6 w 888"/>
                  <a:gd name="T121" fmla="*/ 13 h 854"/>
                  <a:gd name="T122" fmla="*/ 2 w 888"/>
                  <a:gd name="T123" fmla="*/ 15 h 854"/>
                  <a:gd name="T124" fmla="*/ 7 w 888"/>
                  <a:gd name="T125" fmla="*/ 24 h 8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8"/>
                  <a:gd name="T190" fmla="*/ 0 h 854"/>
                  <a:gd name="T191" fmla="*/ 888 w 888"/>
                  <a:gd name="T192" fmla="*/ 854 h 8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8" h="854">
                    <a:moveTo>
                      <a:pt x="227" y="755"/>
                    </a:moveTo>
                    <a:lnTo>
                      <a:pt x="183" y="722"/>
                    </a:lnTo>
                    <a:lnTo>
                      <a:pt x="137" y="677"/>
                    </a:lnTo>
                    <a:lnTo>
                      <a:pt x="100" y="625"/>
                    </a:lnTo>
                    <a:lnTo>
                      <a:pt x="139" y="692"/>
                    </a:lnTo>
                    <a:lnTo>
                      <a:pt x="77" y="674"/>
                    </a:lnTo>
                    <a:lnTo>
                      <a:pt x="29" y="682"/>
                    </a:lnTo>
                    <a:lnTo>
                      <a:pt x="0" y="695"/>
                    </a:lnTo>
                    <a:lnTo>
                      <a:pt x="50" y="688"/>
                    </a:lnTo>
                    <a:lnTo>
                      <a:pt x="97" y="692"/>
                    </a:lnTo>
                    <a:lnTo>
                      <a:pt x="128" y="721"/>
                    </a:lnTo>
                    <a:lnTo>
                      <a:pt x="178" y="740"/>
                    </a:lnTo>
                    <a:lnTo>
                      <a:pt x="197" y="765"/>
                    </a:lnTo>
                    <a:lnTo>
                      <a:pt x="113" y="735"/>
                    </a:lnTo>
                    <a:lnTo>
                      <a:pt x="60" y="747"/>
                    </a:lnTo>
                    <a:lnTo>
                      <a:pt x="32" y="769"/>
                    </a:lnTo>
                    <a:lnTo>
                      <a:pt x="107" y="758"/>
                    </a:lnTo>
                    <a:lnTo>
                      <a:pt x="157" y="773"/>
                    </a:lnTo>
                    <a:lnTo>
                      <a:pt x="188" y="794"/>
                    </a:lnTo>
                    <a:lnTo>
                      <a:pt x="144" y="805"/>
                    </a:lnTo>
                    <a:lnTo>
                      <a:pt x="100" y="815"/>
                    </a:lnTo>
                    <a:lnTo>
                      <a:pt x="142" y="818"/>
                    </a:lnTo>
                    <a:lnTo>
                      <a:pt x="178" y="812"/>
                    </a:lnTo>
                    <a:lnTo>
                      <a:pt x="158" y="823"/>
                    </a:lnTo>
                    <a:lnTo>
                      <a:pt x="116" y="841"/>
                    </a:lnTo>
                    <a:lnTo>
                      <a:pt x="40" y="849"/>
                    </a:lnTo>
                    <a:lnTo>
                      <a:pt x="73" y="854"/>
                    </a:lnTo>
                    <a:lnTo>
                      <a:pt x="133" y="847"/>
                    </a:lnTo>
                    <a:lnTo>
                      <a:pt x="188" y="826"/>
                    </a:lnTo>
                    <a:lnTo>
                      <a:pt x="261" y="826"/>
                    </a:lnTo>
                    <a:lnTo>
                      <a:pt x="223" y="805"/>
                    </a:lnTo>
                    <a:lnTo>
                      <a:pt x="204" y="787"/>
                    </a:lnTo>
                    <a:lnTo>
                      <a:pt x="244" y="766"/>
                    </a:lnTo>
                    <a:lnTo>
                      <a:pt x="283" y="740"/>
                    </a:lnTo>
                    <a:lnTo>
                      <a:pt x="366" y="752"/>
                    </a:lnTo>
                    <a:lnTo>
                      <a:pt x="457" y="737"/>
                    </a:lnTo>
                    <a:lnTo>
                      <a:pt x="508" y="703"/>
                    </a:lnTo>
                    <a:lnTo>
                      <a:pt x="596" y="643"/>
                    </a:lnTo>
                    <a:lnTo>
                      <a:pt x="677" y="607"/>
                    </a:lnTo>
                    <a:lnTo>
                      <a:pt x="705" y="593"/>
                    </a:lnTo>
                    <a:lnTo>
                      <a:pt x="737" y="544"/>
                    </a:lnTo>
                    <a:lnTo>
                      <a:pt x="760" y="533"/>
                    </a:lnTo>
                    <a:lnTo>
                      <a:pt x="790" y="479"/>
                    </a:lnTo>
                    <a:lnTo>
                      <a:pt x="829" y="363"/>
                    </a:lnTo>
                    <a:lnTo>
                      <a:pt x="862" y="316"/>
                    </a:lnTo>
                    <a:lnTo>
                      <a:pt x="870" y="287"/>
                    </a:lnTo>
                    <a:lnTo>
                      <a:pt x="863" y="267"/>
                    </a:lnTo>
                    <a:lnTo>
                      <a:pt x="868" y="224"/>
                    </a:lnTo>
                    <a:lnTo>
                      <a:pt x="876" y="156"/>
                    </a:lnTo>
                    <a:lnTo>
                      <a:pt x="886" y="70"/>
                    </a:lnTo>
                    <a:lnTo>
                      <a:pt x="888" y="32"/>
                    </a:lnTo>
                    <a:lnTo>
                      <a:pt x="868" y="0"/>
                    </a:lnTo>
                    <a:lnTo>
                      <a:pt x="884" y="37"/>
                    </a:lnTo>
                    <a:lnTo>
                      <a:pt x="863" y="63"/>
                    </a:lnTo>
                    <a:lnTo>
                      <a:pt x="773" y="100"/>
                    </a:lnTo>
                    <a:lnTo>
                      <a:pt x="680" y="104"/>
                    </a:lnTo>
                    <a:lnTo>
                      <a:pt x="766" y="113"/>
                    </a:lnTo>
                    <a:lnTo>
                      <a:pt x="826" y="96"/>
                    </a:lnTo>
                    <a:lnTo>
                      <a:pt x="784" y="120"/>
                    </a:lnTo>
                    <a:lnTo>
                      <a:pt x="724" y="138"/>
                    </a:lnTo>
                    <a:lnTo>
                      <a:pt x="774" y="134"/>
                    </a:lnTo>
                    <a:lnTo>
                      <a:pt x="824" y="117"/>
                    </a:lnTo>
                    <a:lnTo>
                      <a:pt x="803" y="207"/>
                    </a:lnTo>
                    <a:lnTo>
                      <a:pt x="805" y="258"/>
                    </a:lnTo>
                    <a:lnTo>
                      <a:pt x="789" y="288"/>
                    </a:lnTo>
                    <a:lnTo>
                      <a:pt x="724" y="272"/>
                    </a:lnTo>
                    <a:lnTo>
                      <a:pt x="774" y="314"/>
                    </a:lnTo>
                    <a:lnTo>
                      <a:pt x="768" y="342"/>
                    </a:lnTo>
                    <a:lnTo>
                      <a:pt x="727" y="384"/>
                    </a:lnTo>
                    <a:lnTo>
                      <a:pt x="693" y="389"/>
                    </a:lnTo>
                    <a:lnTo>
                      <a:pt x="611" y="272"/>
                    </a:lnTo>
                    <a:lnTo>
                      <a:pt x="580" y="188"/>
                    </a:lnTo>
                    <a:lnTo>
                      <a:pt x="602" y="293"/>
                    </a:lnTo>
                    <a:lnTo>
                      <a:pt x="635" y="363"/>
                    </a:lnTo>
                    <a:lnTo>
                      <a:pt x="585" y="295"/>
                    </a:lnTo>
                    <a:lnTo>
                      <a:pt x="557" y="261"/>
                    </a:lnTo>
                    <a:lnTo>
                      <a:pt x="598" y="355"/>
                    </a:lnTo>
                    <a:lnTo>
                      <a:pt x="641" y="402"/>
                    </a:lnTo>
                    <a:lnTo>
                      <a:pt x="654" y="449"/>
                    </a:lnTo>
                    <a:lnTo>
                      <a:pt x="630" y="429"/>
                    </a:lnTo>
                    <a:lnTo>
                      <a:pt x="601" y="496"/>
                    </a:lnTo>
                    <a:lnTo>
                      <a:pt x="562" y="530"/>
                    </a:lnTo>
                    <a:lnTo>
                      <a:pt x="513" y="452"/>
                    </a:lnTo>
                    <a:lnTo>
                      <a:pt x="466" y="390"/>
                    </a:lnTo>
                    <a:lnTo>
                      <a:pt x="455" y="345"/>
                    </a:lnTo>
                    <a:lnTo>
                      <a:pt x="453" y="381"/>
                    </a:lnTo>
                    <a:lnTo>
                      <a:pt x="471" y="437"/>
                    </a:lnTo>
                    <a:lnTo>
                      <a:pt x="500" y="479"/>
                    </a:lnTo>
                    <a:lnTo>
                      <a:pt x="520" y="539"/>
                    </a:lnTo>
                    <a:lnTo>
                      <a:pt x="505" y="523"/>
                    </a:lnTo>
                    <a:lnTo>
                      <a:pt x="466" y="458"/>
                    </a:lnTo>
                    <a:lnTo>
                      <a:pt x="479" y="504"/>
                    </a:lnTo>
                    <a:lnTo>
                      <a:pt x="520" y="573"/>
                    </a:lnTo>
                    <a:lnTo>
                      <a:pt x="486" y="586"/>
                    </a:lnTo>
                    <a:lnTo>
                      <a:pt x="473" y="573"/>
                    </a:lnTo>
                    <a:lnTo>
                      <a:pt x="479" y="619"/>
                    </a:lnTo>
                    <a:lnTo>
                      <a:pt x="427" y="559"/>
                    </a:lnTo>
                    <a:lnTo>
                      <a:pt x="395" y="609"/>
                    </a:lnTo>
                    <a:lnTo>
                      <a:pt x="389" y="569"/>
                    </a:lnTo>
                    <a:lnTo>
                      <a:pt x="387" y="488"/>
                    </a:lnTo>
                    <a:lnTo>
                      <a:pt x="389" y="460"/>
                    </a:lnTo>
                    <a:lnTo>
                      <a:pt x="406" y="392"/>
                    </a:lnTo>
                    <a:lnTo>
                      <a:pt x="387" y="437"/>
                    </a:lnTo>
                    <a:lnTo>
                      <a:pt x="355" y="531"/>
                    </a:lnTo>
                    <a:lnTo>
                      <a:pt x="337" y="590"/>
                    </a:lnTo>
                    <a:lnTo>
                      <a:pt x="325" y="656"/>
                    </a:lnTo>
                    <a:lnTo>
                      <a:pt x="324" y="682"/>
                    </a:lnTo>
                    <a:lnTo>
                      <a:pt x="311" y="646"/>
                    </a:lnTo>
                    <a:lnTo>
                      <a:pt x="278" y="607"/>
                    </a:lnTo>
                    <a:lnTo>
                      <a:pt x="272" y="583"/>
                    </a:lnTo>
                    <a:lnTo>
                      <a:pt x="269" y="560"/>
                    </a:lnTo>
                    <a:lnTo>
                      <a:pt x="236" y="536"/>
                    </a:lnTo>
                    <a:lnTo>
                      <a:pt x="175" y="560"/>
                    </a:lnTo>
                    <a:lnTo>
                      <a:pt x="154" y="523"/>
                    </a:lnTo>
                    <a:lnTo>
                      <a:pt x="163" y="578"/>
                    </a:lnTo>
                    <a:lnTo>
                      <a:pt x="133" y="541"/>
                    </a:lnTo>
                    <a:lnTo>
                      <a:pt x="157" y="442"/>
                    </a:lnTo>
                    <a:lnTo>
                      <a:pt x="175" y="411"/>
                    </a:lnTo>
                    <a:lnTo>
                      <a:pt x="176" y="491"/>
                    </a:lnTo>
                    <a:lnTo>
                      <a:pt x="194" y="407"/>
                    </a:lnTo>
                    <a:lnTo>
                      <a:pt x="225" y="374"/>
                    </a:lnTo>
                    <a:lnTo>
                      <a:pt x="175" y="395"/>
                    </a:lnTo>
                    <a:lnTo>
                      <a:pt x="113" y="449"/>
                    </a:lnTo>
                    <a:lnTo>
                      <a:pt x="42" y="481"/>
                    </a:lnTo>
                    <a:lnTo>
                      <a:pt x="76" y="578"/>
                    </a:lnTo>
                    <a:lnTo>
                      <a:pt x="227" y="7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3" name="Freeform 183">
                <a:extLst>
                  <a:ext uri="{FF2B5EF4-FFF2-40B4-BE49-F238E27FC236}">
                    <a16:creationId xmlns:a16="http://schemas.microsoft.com/office/drawing/2014/main" id="{8B817853-6A75-4038-A3D8-4DAD7EB02F22}"/>
                  </a:ext>
                </a:extLst>
              </p:cNvPr>
              <p:cNvSpPr>
                <a:spLocks/>
              </p:cNvSpPr>
              <p:nvPr/>
            </p:nvSpPr>
            <p:spPr bwMode="auto">
              <a:xfrm>
                <a:off x="5210" y="2741"/>
                <a:ext cx="83" cy="190"/>
              </a:xfrm>
              <a:custGeom>
                <a:avLst/>
                <a:gdLst>
                  <a:gd name="T0" fmla="*/ 6 w 165"/>
                  <a:gd name="T1" fmla="*/ 0 h 379"/>
                  <a:gd name="T2" fmla="*/ 5 w 165"/>
                  <a:gd name="T3" fmla="*/ 1 h 379"/>
                  <a:gd name="T4" fmla="*/ 4 w 165"/>
                  <a:gd name="T5" fmla="*/ 3 h 379"/>
                  <a:gd name="T6" fmla="*/ 3 w 165"/>
                  <a:gd name="T7" fmla="*/ 5 h 379"/>
                  <a:gd name="T8" fmla="*/ 2 w 165"/>
                  <a:gd name="T9" fmla="*/ 7 h 379"/>
                  <a:gd name="T10" fmla="*/ 2 w 165"/>
                  <a:gd name="T11" fmla="*/ 10 h 379"/>
                  <a:gd name="T12" fmla="*/ 2 w 165"/>
                  <a:gd name="T13" fmla="*/ 11 h 379"/>
                  <a:gd name="T14" fmla="*/ 1 w 165"/>
                  <a:gd name="T15" fmla="*/ 12 h 379"/>
                  <a:gd name="T16" fmla="*/ 1 w 165"/>
                  <a:gd name="T17" fmla="*/ 11 h 379"/>
                  <a:gd name="T18" fmla="*/ 1 w 165"/>
                  <a:gd name="T19" fmla="*/ 9 h 379"/>
                  <a:gd name="T20" fmla="*/ 0 w 165"/>
                  <a:gd name="T21" fmla="*/ 10 h 379"/>
                  <a:gd name="T22" fmla="*/ 1 w 165"/>
                  <a:gd name="T23" fmla="*/ 8 h 379"/>
                  <a:gd name="T24" fmla="*/ 2 w 165"/>
                  <a:gd name="T25" fmla="*/ 5 h 379"/>
                  <a:gd name="T26" fmla="*/ 3 w 165"/>
                  <a:gd name="T27" fmla="*/ 3 h 379"/>
                  <a:gd name="T28" fmla="*/ 4 w 165"/>
                  <a:gd name="T29" fmla="*/ 2 h 379"/>
                  <a:gd name="T30" fmla="*/ 6 w 165"/>
                  <a:gd name="T31" fmla="*/ 0 h 379"/>
                  <a:gd name="T32" fmla="*/ 6 w 165"/>
                  <a:gd name="T33" fmla="*/ 0 h 3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5"/>
                  <a:gd name="T52" fmla="*/ 0 h 379"/>
                  <a:gd name="T53" fmla="*/ 165 w 165"/>
                  <a:gd name="T54" fmla="*/ 379 h 3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5" h="379">
                    <a:moveTo>
                      <a:pt x="165" y="0"/>
                    </a:moveTo>
                    <a:lnTo>
                      <a:pt x="158" y="29"/>
                    </a:lnTo>
                    <a:lnTo>
                      <a:pt x="116" y="68"/>
                    </a:lnTo>
                    <a:lnTo>
                      <a:pt x="85" y="141"/>
                    </a:lnTo>
                    <a:lnTo>
                      <a:pt x="61" y="222"/>
                    </a:lnTo>
                    <a:lnTo>
                      <a:pt x="45" y="292"/>
                    </a:lnTo>
                    <a:lnTo>
                      <a:pt x="42" y="347"/>
                    </a:lnTo>
                    <a:lnTo>
                      <a:pt x="26" y="379"/>
                    </a:lnTo>
                    <a:lnTo>
                      <a:pt x="29" y="335"/>
                    </a:lnTo>
                    <a:lnTo>
                      <a:pt x="30" y="269"/>
                    </a:lnTo>
                    <a:lnTo>
                      <a:pt x="0" y="316"/>
                    </a:lnTo>
                    <a:lnTo>
                      <a:pt x="26" y="232"/>
                    </a:lnTo>
                    <a:lnTo>
                      <a:pt x="56" y="136"/>
                    </a:lnTo>
                    <a:lnTo>
                      <a:pt x="82" y="71"/>
                    </a:lnTo>
                    <a:lnTo>
                      <a:pt x="126" y="36"/>
                    </a:lnTo>
                    <a:lnTo>
                      <a:pt x="1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4" name="Freeform 184">
                <a:extLst>
                  <a:ext uri="{FF2B5EF4-FFF2-40B4-BE49-F238E27FC236}">
                    <a16:creationId xmlns:a16="http://schemas.microsoft.com/office/drawing/2014/main" id="{AF1FDBB0-21BE-4255-A7EA-3AA45A629BA8}"/>
                  </a:ext>
                </a:extLst>
              </p:cNvPr>
              <p:cNvSpPr>
                <a:spLocks/>
              </p:cNvSpPr>
              <p:nvPr/>
            </p:nvSpPr>
            <p:spPr bwMode="auto">
              <a:xfrm>
                <a:off x="5266" y="2770"/>
                <a:ext cx="43" cy="134"/>
              </a:xfrm>
              <a:custGeom>
                <a:avLst/>
                <a:gdLst>
                  <a:gd name="T0" fmla="*/ 1 w 86"/>
                  <a:gd name="T1" fmla="*/ 1 h 268"/>
                  <a:gd name="T2" fmla="*/ 0 w 86"/>
                  <a:gd name="T3" fmla="*/ 2 h 268"/>
                  <a:gd name="T4" fmla="*/ 1 w 86"/>
                  <a:gd name="T5" fmla="*/ 3 h 268"/>
                  <a:gd name="T6" fmla="*/ 1 w 86"/>
                  <a:gd name="T7" fmla="*/ 5 h 268"/>
                  <a:gd name="T8" fmla="*/ 3 w 86"/>
                  <a:gd name="T9" fmla="*/ 7 h 268"/>
                  <a:gd name="T10" fmla="*/ 3 w 86"/>
                  <a:gd name="T11" fmla="*/ 8 h 268"/>
                  <a:gd name="T12" fmla="*/ 3 w 86"/>
                  <a:gd name="T13" fmla="*/ 7 h 268"/>
                  <a:gd name="T14" fmla="*/ 3 w 86"/>
                  <a:gd name="T15" fmla="*/ 5 h 268"/>
                  <a:gd name="T16" fmla="*/ 1 w 86"/>
                  <a:gd name="T17" fmla="*/ 4 h 268"/>
                  <a:gd name="T18" fmla="*/ 1 w 86"/>
                  <a:gd name="T19" fmla="*/ 3 h 268"/>
                  <a:gd name="T20" fmla="*/ 1 w 86"/>
                  <a:gd name="T21" fmla="*/ 1 h 268"/>
                  <a:gd name="T22" fmla="*/ 1 w 86"/>
                  <a:gd name="T23" fmla="*/ 0 h 268"/>
                  <a:gd name="T24" fmla="*/ 1 w 86"/>
                  <a:gd name="T25" fmla="*/ 1 h 268"/>
                  <a:gd name="T26" fmla="*/ 1 w 86"/>
                  <a:gd name="T27" fmla="*/ 1 h 2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6"/>
                  <a:gd name="T43" fmla="*/ 0 h 268"/>
                  <a:gd name="T44" fmla="*/ 86 w 86"/>
                  <a:gd name="T45" fmla="*/ 268 h 2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6" h="268">
                    <a:moveTo>
                      <a:pt x="26" y="42"/>
                    </a:moveTo>
                    <a:lnTo>
                      <a:pt x="0" y="83"/>
                    </a:lnTo>
                    <a:lnTo>
                      <a:pt x="25" y="120"/>
                    </a:lnTo>
                    <a:lnTo>
                      <a:pt x="41" y="182"/>
                    </a:lnTo>
                    <a:lnTo>
                      <a:pt x="72" y="238"/>
                    </a:lnTo>
                    <a:lnTo>
                      <a:pt x="80" y="268"/>
                    </a:lnTo>
                    <a:lnTo>
                      <a:pt x="86" y="245"/>
                    </a:lnTo>
                    <a:lnTo>
                      <a:pt x="80" y="190"/>
                    </a:lnTo>
                    <a:lnTo>
                      <a:pt x="52" y="128"/>
                    </a:lnTo>
                    <a:lnTo>
                      <a:pt x="36" y="107"/>
                    </a:lnTo>
                    <a:lnTo>
                      <a:pt x="34" y="59"/>
                    </a:lnTo>
                    <a:lnTo>
                      <a:pt x="38" y="0"/>
                    </a:lnTo>
                    <a:lnTo>
                      <a:pt x="26"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5" name="Freeform 185">
                <a:extLst>
                  <a:ext uri="{FF2B5EF4-FFF2-40B4-BE49-F238E27FC236}">
                    <a16:creationId xmlns:a16="http://schemas.microsoft.com/office/drawing/2014/main" id="{C865887A-5BE8-435C-96EC-CAAA3CB093D7}"/>
                  </a:ext>
                </a:extLst>
              </p:cNvPr>
              <p:cNvSpPr>
                <a:spLocks/>
              </p:cNvSpPr>
              <p:nvPr/>
            </p:nvSpPr>
            <p:spPr bwMode="auto">
              <a:xfrm>
                <a:off x="5312" y="2660"/>
                <a:ext cx="145" cy="66"/>
              </a:xfrm>
              <a:custGeom>
                <a:avLst/>
                <a:gdLst>
                  <a:gd name="T0" fmla="*/ 2 w 288"/>
                  <a:gd name="T1" fmla="*/ 1 h 131"/>
                  <a:gd name="T2" fmla="*/ 1 w 288"/>
                  <a:gd name="T3" fmla="*/ 1 h 131"/>
                  <a:gd name="T4" fmla="*/ 0 w 288"/>
                  <a:gd name="T5" fmla="*/ 2 h 131"/>
                  <a:gd name="T6" fmla="*/ 1 w 288"/>
                  <a:gd name="T7" fmla="*/ 3 h 131"/>
                  <a:gd name="T8" fmla="*/ 1 w 288"/>
                  <a:gd name="T9" fmla="*/ 4 h 131"/>
                  <a:gd name="T10" fmla="*/ 2 w 288"/>
                  <a:gd name="T11" fmla="*/ 5 h 131"/>
                  <a:gd name="T12" fmla="*/ 1 w 288"/>
                  <a:gd name="T13" fmla="*/ 3 h 131"/>
                  <a:gd name="T14" fmla="*/ 3 w 288"/>
                  <a:gd name="T15" fmla="*/ 4 h 131"/>
                  <a:gd name="T16" fmla="*/ 4 w 288"/>
                  <a:gd name="T17" fmla="*/ 4 h 131"/>
                  <a:gd name="T18" fmla="*/ 2 w 288"/>
                  <a:gd name="T19" fmla="*/ 3 h 131"/>
                  <a:gd name="T20" fmla="*/ 1 w 288"/>
                  <a:gd name="T21" fmla="*/ 3 h 131"/>
                  <a:gd name="T22" fmla="*/ 1 w 288"/>
                  <a:gd name="T23" fmla="*/ 2 h 131"/>
                  <a:gd name="T24" fmla="*/ 2 w 288"/>
                  <a:gd name="T25" fmla="*/ 2 h 131"/>
                  <a:gd name="T26" fmla="*/ 3 w 288"/>
                  <a:gd name="T27" fmla="*/ 2 h 131"/>
                  <a:gd name="T28" fmla="*/ 6 w 288"/>
                  <a:gd name="T29" fmla="*/ 2 h 131"/>
                  <a:gd name="T30" fmla="*/ 9 w 288"/>
                  <a:gd name="T31" fmla="*/ 1 h 131"/>
                  <a:gd name="T32" fmla="*/ 10 w 288"/>
                  <a:gd name="T33" fmla="*/ 1 h 131"/>
                  <a:gd name="T34" fmla="*/ 9 w 288"/>
                  <a:gd name="T35" fmla="*/ 0 h 131"/>
                  <a:gd name="T36" fmla="*/ 8 w 288"/>
                  <a:gd name="T37" fmla="*/ 1 h 131"/>
                  <a:gd name="T38" fmla="*/ 5 w 288"/>
                  <a:gd name="T39" fmla="*/ 2 h 131"/>
                  <a:gd name="T40" fmla="*/ 3 w 288"/>
                  <a:gd name="T41" fmla="*/ 1 h 131"/>
                  <a:gd name="T42" fmla="*/ 4 w 288"/>
                  <a:gd name="T43" fmla="*/ 1 h 131"/>
                  <a:gd name="T44" fmla="*/ 3 w 288"/>
                  <a:gd name="T45" fmla="*/ 1 h 131"/>
                  <a:gd name="T46" fmla="*/ 2 w 288"/>
                  <a:gd name="T47" fmla="*/ 1 h 131"/>
                  <a:gd name="T48" fmla="*/ 2 w 288"/>
                  <a:gd name="T49" fmla="*/ 1 h 1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8"/>
                  <a:gd name="T76" fmla="*/ 0 h 131"/>
                  <a:gd name="T77" fmla="*/ 288 w 288"/>
                  <a:gd name="T78" fmla="*/ 131 h 13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8" h="131">
                    <a:moveTo>
                      <a:pt x="37" y="21"/>
                    </a:moveTo>
                    <a:lnTo>
                      <a:pt x="10" y="15"/>
                    </a:lnTo>
                    <a:lnTo>
                      <a:pt x="0" y="37"/>
                    </a:lnTo>
                    <a:lnTo>
                      <a:pt x="13" y="79"/>
                    </a:lnTo>
                    <a:lnTo>
                      <a:pt x="27" y="112"/>
                    </a:lnTo>
                    <a:lnTo>
                      <a:pt x="53" y="131"/>
                    </a:lnTo>
                    <a:lnTo>
                      <a:pt x="32" y="94"/>
                    </a:lnTo>
                    <a:lnTo>
                      <a:pt x="84" y="117"/>
                    </a:lnTo>
                    <a:lnTo>
                      <a:pt x="113" y="112"/>
                    </a:lnTo>
                    <a:lnTo>
                      <a:pt x="52" y="87"/>
                    </a:lnTo>
                    <a:lnTo>
                      <a:pt x="29" y="71"/>
                    </a:lnTo>
                    <a:lnTo>
                      <a:pt x="24" y="41"/>
                    </a:lnTo>
                    <a:lnTo>
                      <a:pt x="63" y="44"/>
                    </a:lnTo>
                    <a:lnTo>
                      <a:pt x="91" y="44"/>
                    </a:lnTo>
                    <a:lnTo>
                      <a:pt x="181" y="53"/>
                    </a:lnTo>
                    <a:lnTo>
                      <a:pt x="267" y="19"/>
                    </a:lnTo>
                    <a:lnTo>
                      <a:pt x="288" y="13"/>
                    </a:lnTo>
                    <a:lnTo>
                      <a:pt x="283" y="0"/>
                    </a:lnTo>
                    <a:lnTo>
                      <a:pt x="238" y="15"/>
                    </a:lnTo>
                    <a:lnTo>
                      <a:pt x="159" y="39"/>
                    </a:lnTo>
                    <a:lnTo>
                      <a:pt x="95" y="10"/>
                    </a:lnTo>
                    <a:lnTo>
                      <a:pt x="108" y="28"/>
                    </a:lnTo>
                    <a:lnTo>
                      <a:pt x="74" y="26"/>
                    </a:lnTo>
                    <a:lnTo>
                      <a:pt x="37"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6" name="Freeform 186">
                <a:extLst>
                  <a:ext uri="{FF2B5EF4-FFF2-40B4-BE49-F238E27FC236}">
                    <a16:creationId xmlns:a16="http://schemas.microsoft.com/office/drawing/2014/main" id="{8AB69702-9BA4-418F-B0D7-0AABEF600A4C}"/>
                  </a:ext>
                </a:extLst>
              </p:cNvPr>
              <p:cNvSpPr>
                <a:spLocks/>
              </p:cNvSpPr>
              <p:nvPr/>
            </p:nvSpPr>
            <p:spPr bwMode="auto">
              <a:xfrm>
                <a:off x="5294" y="2666"/>
                <a:ext cx="26" cy="126"/>
              </a:xfrm>
              <a:custGeom>
                <a:avLst/>
                <a:gdLst>
                  <a:gd name="T0" fmla="*/ 2 w 51"/>
                  <a:gd name="T1" fmla="*/ 1 h 253"/>
                  <a:gd name="T2" fmla="*/ 1 w 51"/>
                  <a:gd name="T3" fmla="*/ 1 h 253"/>
                  <a:gd name="T4" fmla="*/ 1 w 51"/>
                  <a:gd name="T5" fmla="*/ 3 h 253"/>
                  <a:gd name="T6" fmla="*/ 2 w 51"/>
                  <a:gd name="T7" fmla="*/ 5 h 253"/>
                  <a:gd name="T8" fmla="*/ 2 w 51"/>
                  <a:gd name="T9" fmla="*/ 7 h 253"/>
                  <a:gd name="T10" fmla="*/ 1 w 51"/>
                  <a:gd name="T11" fmla="*/ 5 h 253"/>
                  <a:gd name="T12" fmla="*/ 0 w 51"/>
                  <a:gd name="T13" fmla="*/ 4 h 253"/>
                  <a:gd name="T14" fmla="*/ 1 w 51"/>
                  <a:gd name="T15" fmla="*/ 2 h 253"/>
                  <a:gd name="T16" fmla="*/ 2 w 51"/>
                  <a:gd name="T17" fmla="*/ 0 h 253"/>
                  <a:gd name="T18" fmla="*/ 2 w 51"/>
                  <a:gd name="T19" fmla="*/ 0 h 253"/>
                  <a:gd name="T20" fmla="*/ 2 w 51"/>
                  <a:gd name="T21" fmla="*/ 1 h 253"/>
                  <a:gd name="T22" fmla="*/ 2 w 51"/>
                  <a:gd name="T23" fmla="*/ 1 h 2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1"/>
                  <a:gd name="T37" fmla="*/ 0 h 253"/>
                  <a:gd name="T38" fmla="*/ 51 w 51"/>
                  <a:gd name="T39" fmla="*/ 253 h 2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1" h="253">
                    <a:moveTo>
                      <a:pt x="42" y="34"/>
                    </a:moveTo>
                    <a:lnTo>
                      <a:pt x="30" y="52"/>
                    </a:lnTo>
                    <a:lnTo>
                      <a:pt x="19" y="122"/>
                    </a:lnTo>
                    <a:lnTo>
                      <a:pt x="43" y="191"/>
                    </a:lnTo>
                    <a:lnTo>
                      <a:pt x="51" y="253"/>
                    </a:lnTo>
                    <a:lnTo>
                      <a:pt x="19" y="190"/>
                    </a:lnTo>
                    <a:lnTo>
                      <a:pt x="0" y="140"/>
                    </a:lnTo>
                    <a:lnTo>
                      <a:pt x="12" y="68"/>
                    </a:lnTo>
                    <a:lnTo>
                      <a:pt x="42" y="0"/>
                    </a:lnTo>
                    <a:lnTo>
                      <a:pt x="51" y="5"/>
                    </a:lnTo>
                    <a:lnTo>
                      <a:pt x="42"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7" name="Freeform 187">
                <a:extLst>
                  <a:ext uri="{FF2B5EF4-FFF2-40B4-BE49-F238E27FC236}">
                    <a16:creationId xmlns:a16="http://schemas.microsoft.com/office/drawing/2014/main" id="{D880094E-559F-4B81-B8A1-9491168D11CB}"/>
                  </a:ext>
                </a:extLst>
              </p:cNvPr>
              <p:cNvSpPr>
                <a:spLocks/>
              </p:cNvSpPr>
              <p:nvPr/>
            </p:nvSpPr>
            <p:spPr bwMode="auto">
              <a:xfrm>
                <a:off x="5158" y="2822"/>
                <a:ext cx="32" cy="105"/>
              </a:xfrm>
              <a:custGeom>
                <a:avLst/>
                <a:gdLst>
                  <a:gd name="T0" fmla="*/ 1 w 65"/>
                  <a:gd name="T1" fmla="*/ 3 h 211"/>
                  <a:gd name="T2" fmla="*/ 0 w 65"/>
                  <a:gd name="T3" fmla="*/ 4 h 211"/>
                  <a:gd name="T4" fmla="*/ 0 w 65"/>
                  <a:gd name="T5" fmla="*/ 6 h 211"/>
                  <a:gd name="T6" fmla="*/ 0 w 65"/>
                  <a:gd name="T7" fmla="*/ 5 h 211"/>
                  <a:gd name="T8" fmla="*/ 0 w 65"/>
                  <a:gd name="T9" fmla="*/ 3 h 211"/>
                  <a:gd name="T10" fmla="*/ 0 w 65"/>
                  <a:gd name="T11" fmla="*/ 2 h 211"/>
                  <a:gd name="T12" fmla="*/ 1 w 65"/>
                  <a:gd name="T13" fmla="*/ 1 h 211"/>
                  <a:gd name="T14" fmla="*/ 1 w 65"/>
                  <a:gd name="T15" fmla="*/ 0 h 211"/>
                  <a:gd name="T16" fmla="*/ 2 w 65"/>
                  <a:gd name="T17" fmla="*/ 0 h 211"/>
                  <a:gd name="T18" fmla="*/ 1 w 65"/>
                  <a:gd name="T19" fmla="*/ 2 h 211"/>
                  <a:gd name="T20" fmla="*/ 1 w 65"/>
                  <a:gd name="T21" fmla="*/ 3 h 211"/>
                  <a:gd name="T22" fmla="*/ 1 w 65"/>
                  <a:gd name="T23" fmla="*/ 3 h 2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
                  <a:gd name="T37" fmla="*/ 0 h 211"/>
                  <a:gd name="T38" fmla="*/ 65 w 65"/>
                  <a:gd name="T39" fmla="*/ 211 h 2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 h="211">
                    <a:moveTo>
                      <a:pt x="49" y="104"/>
                    </a:moveTo>
                    <a:lnTo>
                      <a:pt x="21" y="157"/>
                    </a:lnTo>
                    <a:lnTo>
                      <a:pt x="7" y="211"/>
                    </a:lnTo>
                    <a:lnTo>
                      <a:pt x="0" y="177"/>
                    </a:lnTo>
                    <a:lnTo>
                      <a:pt x="4" y="105"/>
                    </a:lnTo>
                    <a:lnTo>
                      <a:pt x="23" y="68"/>
                    </a:lnTo>
                    <a:lnTo>
                      <a:pt x="47" y="50"/>
                    </a:lnTo>
                    <a:lnTo>
                      <a:pt x="59" y="0"/>
                    </a:lnTo>
                    <a:lnTo>
                      <a:pt x="65" y="29"/>
                    </a:lnTo>
                    <a:lnTo>
                      <a:pt x="62" y="65"/>
                    </a:lnTo>
                    <a:lnTo>
                      <a:pt x="49"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8" name="Freeform 188">
                <a:extLst>
                  <a:ext uri="{FF2B5EF4-FFF2-40B4-BE49-F238E27FC236}">
                    <a16:creationId xmlns:a16="http://schemas.microsoft.com/office/drawing/2014/main" id="{D1AF7CA2-D1AD-47D8-A597-A6EABB4D94AF}"/>
                  </a:ext>
                </a:extLst>
              </p:cNvPr>
              <p:cNvSpPr>
                <a:spLocks/>
              </p:cNvSpPr>
              <p:nvPr/>
            </p:nvSpPr>
            <p:spPr bwMode="auto">
              <a:xfrm>
                <a:off x="5151" y="2811"/>
                <a:ext cx="34" cy="55"/>
              </a:xfrm>
              <a:custGeom>
                <a:avLst/>
                <a:gdLst>
                  <a:gd name="T0" fmla="*/ 1 w 68"/>
                  <a:gd name="T1" fmla="*/ 2 h 108"/>
                  <a:gd name="T2" fmla="*/ 1 w 68"/>
                  <a:gd name="T3" fmla="*/ 3 h 108"/>
                  <a:gd name="T4" fmla="*/ 0 w 68"/>
                  <a:gd name="T5" fmla="*/ 4 h 108"/>
                  <a:gd name="T6" fmla="*/ 1 w 68"/>
                  <a:gd name="T7" fmla="*/ 3 h 108"/>
                  <a:gd name="T8" fmla="*/ 1 w 68"/>
                  <a:gd name="T9" fmla="*/ 2 h 108"/>
                  <a:gd name="T10" fmla="*/ 0 w 68"/>
                  <a:gd name="T11" fmla="*/ 2 h 108"/>
                  <a:gd name="T12" fmla="*/ 1 w 68"/>
                  <a:gd name="T13" fmla="*/ 1 h 108"/>
                  <a:gd name="T14" fmla="*/ 2 w 68"/>
                  <a:gd name="T15" fmla="*/ 0 h 108"/>
                  <a:gd name="T16" fmla="*/ 1 w 68"/>
                  <a:gd name="T17" fmla="*/ 2 h 108"/>
                  <a:gd name="T18" fmla="*/ 1 w 68"/>
                  <a:gd name="T19" fmla="*/ 2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8"/>
                  <a:gd name="T31" fmla="*/ 0 h 108"/>
                  <a:gd name="T32" fmla="*/ 68 w 68"/>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8" h="108">
                    <a:moveTo>
                      <a:pt x="46" y="49"/>
                    </a:moveTo>
                    <a:lnTo>
                      <a:pt x="21" y="79"/>
                    </a:lnTo>
                    <a:lnTo>
                      <a:pt x="0" y="108"/>
                    </a:lnTo>
                    <a:lnTo>
                      <a:pt x="8" y="70"/>
                    </a:lnTo>
                    <a:lnTo>
                      <a:pt x="34" y="36"/>
                    </a:lnTo>
                    <a:lnTo>
                      <a:pt x="0" y="40"/>
                    </a:lnTo>
                    <a:lnTo>
                      <a:pt x="42" y="18"/>
                    </a:lnTo>
                    <a:lnTo>
                      <a:pt x="68" y="0"/>
                    </a:lnTo>
                    <a:lnTo>
                      <a:pt x="46"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19" name="Freeform 189">
                <a:extLst>
                  <a:ext uri="{FF2B5EF4-FFF2-40B4-BE49-F238E27FC236}">
                    <a16:creationId xmlns:a16="http://schemas.microsoft.com/office/drawing/2014/main" id="{E7D17FF4-83D8-4810-BF8F-B17B7748744D}"/>
                  </a:ext>
                </a:extLst>
              </p:cNvPr>
              <p:cNvSpPr>
                <a:spLocks/>
              </p:cNvSpPr>
              <p:nvPr/>
            </p:nvSpPr>
            <p:spPr bwMode="auto">
              <a:xfrm>
                <a:off x="5316" y="2718"/>
                <a:ext cx="52" cy="93"/>
              </a:xfrm>
              <a:custGeom>
                <a:avLst/>
                <a:gdLst>
                  <a:gd name="T0" fmla="*/ 0 w 104"/>
                  <a:gd name="T1" fmla="*/ 0 h 184"/>
                  <a:gd name="T2" fmla="*/ 2 w 104"/>
                  <a:gd name="T3" fmla="*/ 1 h 184"/>
                  <a:gd name="T4" fmla="*/ 3 w 104"/>
                  <a:gd name="T5" fmla="*/ 3 h 184"/>
                  <a:gd name="T6" fmla="*/ 3 w 104"/>
                  <a:gd name="T7" fmla="*/ 6 h 184"/>
                  <a:gd name="T8" fmla="*/ 2 w 104"/>
                  <a:gd name="T9" fmla="*/ 4 h 184"/>
                  <a:gd name="T10" fmla="*/ 1 w 104"/>
                  <a:gd name="T11" fmla="*/ 2 h 184"/>
                  <a:gd name="T12" fmla="*/ 0 w 104"/>
                  <a:gd name="T13" fmla="*/ 0 h 184"/>
                  <a:gd name="T14" fmla="*/ 0 w 104"/>
                  <a:gd name="T15" fmla="*/ 0 h 184"/>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184"/>
                  <a:gd name="T26" fmla="*/ 104 w 104"/>
                  <a:gd name="T27" fmla="*/ 184 h 1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184">
                    <a:moveTo>
                      <a:pt x="0" y="0"/>
                    </a:moveTo>
                    <a:lnTo>
                      <a:pt x="39" y="27"/>
                    </a:lnTo>
                    <a:lnTo>
                      <a:pt x="81" y="94"/>
                    </a:lnTo>
                    <a:lnTo>
                      <a:pt x="104" y="184"/>
                    </a:lnTo>
                    <a:lnTo>
                      <a:pt x="61" y="97"/>
                    </a:lnTo>
                    <a:lnTo>
                      <a:pt x="18" y="5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0" name="Freeform 190">
                <a:extLst>
                  <a:ext uri="{FF2B5EF4-FFF2-40B4-BE49-F238E27FC236}">
                    <a16:creationId xmlns:a16="http://schemas.microsoft.com/office/drawing/2014/main" id="{08E562C9-127B-488A-8EFF-838B317B389A}"/>
                  </a:ext>
                </a:extLst>
              </p:cNvPr>
              <p:cNvSpPr>
                <a:spLocks/>
              </p:cNvSpPr>
              <p:nvPr/>
            </p:nvSpPr>
            <p:spPr bwMode="auto">
              <a:xfrm>
                <a:off x="4975" y="2748"/>
                <a:ext cx="313" cy="80"/>
              </a:xfrm>
              <a:custGeom>
                <a:avLst/>
                <a:gdLst>
                  <a:gd name="T0" fmla="*/ 0 w 625"/>
                  <a:gd name="T1" fmla="*/ 1 h 160"/>
                  <a:gd name="T2" fmla="*/ 2 w 625"/>
                  <a:gd name="T3" fmla="*/ 1 h 160"/>
                  <a:gd name="T4" fmla="*/ 3 w 625"/>
                  <a:gd name="T5" fmla="*/ 1 h 160"/>
                  <a:gd name="T6" fmla="*/ 4 w 625"/>
                  <a:gd name="T7" fmla="*/ 1 h 160"/>
                  <a:gd name="T8" fmla="*/ 6 w 625"/>
                  <a:gd name="T9" fmla="*/ 3 h 160"/>
                  <a:gd name="T10" fmla="*/ 8 w 625"/>
                  <a:gd name="T11" fmla="*/ 3 h 160"/>
                  <a:gd name="T12" fmla="*/ 10 w 625"/>
                  <a:gd name="T13" fmla="*/ 3 h 160"/>
                  <a:gd name="T14" fmla="*/ 12 w 625"/>
                  <a:gd name="T15" fmla="*/ 3 h 160"/>
                  <a:gd name="T16" fmla="*/ 13 w 625"/>
                  <a:gd name="T17" fmla="*/ 3 h 160"/>
                  <a:gd name="T18" fmla="*/ 15 w 625"/>
                  <a:gd name="T19" fmla="*/ 3 h 160"/>
                  <a:gd name="T20" fmla="*/ 16 w 625"/>
                  <a:gd name="T21" fmla="*/ 3 h 160"/>
                  <a:gd name="T22" fmla="*/ 17 w 625"/>
                  <a:gd name="T23" fmla="*/ 1 h 160"/>
                  <a:gd name="T24" fmla="*/ 20 w 625"/>
                  <a:gd name="T25" fmla="*/ 0 h 160"/>
                  <a:gd name="T26" fmla="*/ 17 w 625"/>
                  <a:gd name="T27" fmla="*/ 1 h 160"/>
                  <a:gd name="T28" fmla="*/ 16 w 625"/>
                  <a:gd name="T29" fmla="*/ 3 h 160"/>
                  <a:gd name="T30" fmla="*/ 15 w 625"/>
                  <a:gd name="T31" fmla="*/ 3 h 160"/>
                  <a:gd name="T32" fmla="*/ 15 w 625"/>
                  <a:gd name="T33" fmla="*/ 5 h 160"/>
                  <a:gd name="T34" fmla="*/ 14 w 625"/>
                  <a:gd name="T35" fmla="*/ 3 h 160"/>
                  <a:gd name="T36" fmla="*/ 12 w 625"/>
                  <a:gd name="T37" fmla="*/ 3 h 160"/>
                  <a:gd name="T38" fmla="*/ 8 w 625"/>
                  <a:gd name="T39" fmla="*/ 5 h 160"/>
                  <a:gd name="T40" fmla="*/ 12 w 625"/>
                  <a:gd name="T41" fmla="*/ 3 h 160"/>
                  <a:gd name="T42" fmla="*/ 11 w 625"/>
                  <a:gd name="T43" fmla="*/ 3 h 160"/>
                  <a:gd name="T44" fmla="*/ 9 w 625"/>
                  <a:gd name="T45" fmla="*/ 3 h 160"/>
                  <a:gd name="T46" fmla="*/ 7 w 625"/>
                  <a:gd name="T47" fmla="*/ 3 h 160"/>
                  <a:gd name="T48" fmla="*/ 4 w 625"/>
                  <a:gd name="T49" fmla="*/ 3 h 160"/>
                  <a:gd name="T50" fmla="*/ 2 w 625"/>
                  <a:gd name="T51" fmla="*/ 5 h 160"/>
                  <a:gd name="T52" fmla="*/ 5 w 625"/>
                  <a:gd name="T53" fmla="*/ 3 h 160"/>
                  <a:gd name="T54" fmla="*/ 4 w 625"/>
                  <a:gd name="T55" fmla="*/ 3 h 160"/>
                  <a:gd name="T56" fmla="*/ 3 w 625"/>
                  <a:gd name="T57" fmla="*/ 3 h 160"/>
                  <a:gd name="T58" fmla="*/ 2 w 625"/>
                  <a:gd name="T59" fmla="*/ 3 h 160"/>
                  <a:gd name="T60" fmla="*/ 2 w 625"/>
                  <a:gd name="T61" fmla="*/ 1 h 160"/>
                  <a:gd name="T62" fmla="*/ 1 w 625"/>
                  <a:gd name="T63" fmla="*/ 1 h 160"/>
                  <a:gd name="T64" fmla="*/ 0 w 625"/>
                  <a:gd name="T65" fmla="*/ 1 h 160"/>
                  <a:gd name="T66" fmla="*/ 0 w 625"/>
                  <a:gd name="T67" fmla="*/ 1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5"/>
                  <a:gd name="T103" fmla="*/ 0 h 160"/>
                  <a:gd name="T104" fmla="*/ 625 w 625"/>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5" h="160">
                    <a:moveTo>
                      <a:pt x="0" y="42"/>
                    </a:moveTo>
                    <a:lnTo>
                      <a:pt x="43" y="38"/>
                    </a:lnTo>
                    <a:lnTo>
                      <a:pt x="79" y="60"/>
                    </a:lnTo>
                    <a:lnTo>
                      <a:pt x="123" y="60"/>
                    </a:lnTo>
                    <a:lnTo>
                      <a:pt x="183" y="85"/>
                    </a:lnTo>
                    <a:lnTo>
                      <a:pt x="239" y="84"/>
                    </a:lnTo>
                    <a:lnTo>
                      <a:pt x="291" y="95"/>
                    </a:lnTo>
                    <a:lnTo>
                      <a:pt x="374" y="87"/>
                    </a:lnTo>
                    <a:lnTo>
                      <a:pt x="411" y="106"/>
                    </a:lnTo>
                    <a:lnTo>
                      <a:pt x="458" y="95"/>
                    </a:lnTo>
                    <a:lnTo>
                      <a:pt x="497" y="84"/>
                    </a:lnTo>
                    <a:lnTo>
                      <a:pt x="544" y="34"/>
                    </a:lnTo>
                    <a:lnTo>
                      <a:pt x="625" y="0"/>
                    </a:lnTo>
                    <a:lnTo>
                      <a:pt x="544" y="42"/>
                    </a:lnTo>
                    <a:lnTo>
                      <a:pt x="508" y="92"/>
                    </a:lnTo>
                    <a:lnTo>
                      <a:pt x="449" y="108"/>
                    </a:lnTo>
                    <a:lnTo>
                      <a:pt x="450" y="160"/>
                    </a:lnTo>
                    <a:lnTo>
                      <a:pt x="431" y="118"/>
                    </a:lnTo>
                    <a:lnTo>
                      <a:pt x="382" y="121"/>
                    </a:lnTo>
                    <a:lnTo>
                      <a:pt x="230" y="150"/>
                    </a:lnTo>
                    <a:lnTo>
                      <a:pt x="368" y="111"/>
                    </a:lnTo>
                    <a:lnTo>
                      <a:pt x="351" y="102"/>
                    </a:lnTo>
                    <a:lnTo>
                      <a:pt x="286" y="105"/>
                    </a:lnTo>
                    <a:lnTo>
                      <a:pt x="212" y="92"/>
                    </a:lnTo>
                    <a:lnTo>
                      <a:pt x="110" y="123"/>
                    </a:lnTo>
                    <a:lnTo>
                      <a:pt x="58" y="145"/>
                    </a:lnTo>
                    <a:lnTo>
                      <a:pt x="129" y="100"/>
                    </a:lnTo>
                    <a:lnTo>
                      <a:pt x="116" y="84"/>
                    </a:lnTo>
                    <a:lnTo>
                      <a:pt x="79" y="72"/>
                    </a:lnTo>
                    <a:lnTo>
                      <a:pt x="34" y="84"/>
                    </a:lnTo>
                    <a:lnTo>
                      <a:pt x="37" y="50"/>
                    </a:lnTo>
                    <a:lnTo>
                      <a:pt x="8" y="58"/>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1" name="Freeform 191">
                <a:extLst>
                  <a:ext uri="{FF2B5EF4-FFF2-40B4-BE49-F238E27FC236}">
                    <a16:creationId xmlns:a16="http://schemas.microsoft.com/office/drawing/2014/main" id="{4E4A2089-5591-417C-A540-73466D9AE38F}"/>
                  </a:ext>
                </a:extLst>
              </p:cNvPr>
              <p:cNvSpPr>
                <a:spLocks/>
              </p:cNvSpPr>
              <p:nvPr/>
            </p:nvSpPr>
            <p:spPr bwMode="auto">
              <a:xfrm>
                <a:off x="4986" y="2819"/>
                <a:ext cx="112" cy="46"/>
              </a:xfrm>
              <a:custGeom>
                <a:avLst/>
                <a:gdLst>
                  <a:gd name="T0" fmla="*/ 0 w 223"/>
                  <a:gd name="T1" fmla="*/ 3 h 92"/>
                  <a:gd name="T2" fmla="*/ 2 w 223"/>
                  <a:gd name="T3" fmla="*/ 3 h 92"/>
                  <a:gd name="T4" fmla="*/ 3 w 223"/>
                  <a:gd name="T5" fmla="*/ 1 h 92"/>
                  <a:gd name="T6" fmla="*/ 4 w 223"/>
                  <a:gd name="T7" fmla="*/ 1 h 92"/>
                  <a:gd name="T8" fmla="*/ 6 w 223"/>
                  <a:gd name="T9" fmla="*/ 1 h 92"/>
                  <a:gd name="T10" fmla="*/ 7 w 223"/>
                  <a:gd name="T11" fmla="*/ 0 h 92"/>
                  <a:gd name="T12" fmla="*/ 5 w 223"/>
                  <a:gd name="T13" fmla="*/ 1 h 92"/>
                  <a:gd name="T14" fmla="*/ 3 w 223"/>
                  <a:gd name="T15" fmla="*/ 3 h 92"/>
                  <a:gd name="T16" fmla="*/ 2 w 223"/>
                  <a:gd name="T17" fmla="*/ 3 h 92"/>
                  <a:gd name="T18" fmla="*/ 0 w 223"/>
                  <a:gd name="T19" fmla="*/ 3 h 92"/>
                  <a:gd name="T20" fmla="*/ 0 w 223"/>
                  <a:gd name="T21" fmla="*/ 3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3"/>
                  <a:gd name="T34" fmla="*/ 0 h 92"/>
                  <a:gd name="T35" fmla="*/ 223 w 223"/>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3" h="92">
                    <a:moveTo>
                      <a:pt x="0" y="92"/>
                    </a:moveTo>
                    <a:lnTo>
                      <a:pt x="35" y="71"/>
                    </a:lnTo>
                    <a:lnTo>
                      <a:pt x="82" y="53"/>
                    </a:lnTo>
                    <a:lnTo>
                      <a:pt x="120" y="35"/>
                    </a:lnTo>
                    <a:lnTo>
                      <a:pt x="175" y="16"/>
                    </a:lnTo>
                    <a:lnTo>
                      <a:pt x="223" y="0"/>
                    </a:lnTo>
                    <a:lnTo>
                      <a:pt x="129" y="45"/>
                    </a:lnTo>
                    <a:lnTo>
                      <a:pt x="87" y="71"/>
                    </a:lnTo>
                    <a:lnTo>
                      <a:pt x="42" y="79"/>
                    </a:lnTo>
                    <a:lnTo>
                      <a:pt x="0"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2" name="Freeform 192">
                <a:extLst>
                  <a:ext uri="{FF2B5EF4-FFF2-40B4-BE49-F238E27FC236}">
                    <a16:creationId xmlns:a16="http://schemas.microsoft.com/office/drawing/2014/main" id="{1C9B3CA0-7C9E-4EE2-9C61-9E72A32053A4}"/>
                  </a:ext>
                </a:extLst>
              </p:cNvPr>
              <p:cNvSpPr>
                <a:spLocks/>
              </p:cNvSpPr>
              <p:nvPr/>
            </p:nvSpPr>
            <p:spPr bwMode="auto">
              <a:xfrm>
                <a:off x="4936" y="2829"/>
                <a:ext cx="158" cy="117"/>
              </a:xfrm>
              <a:custGeom>
                <a:avLst/>
                <a:gdLst>
                  <a:gd name="T0" fmla="*/ 5 w 316"/>
                  <a:gd name="T1" fmla="*/ 3 h 233"/>
                  <a:gd name="T2" fmla="*/ 8 w 316"/>
                  <a:gd name="T3" fmla="*/ 2 h 233"/>
                  <a:gd name="T4" fmla="*/ 5 w 316"/>
                  <a:gd name="T5" fmla="*/ 3 h 233"/>
                  <a:gd name="T6" fmla="*/ 9 w 316"/>
                  <a:gd name="T7" fmla="*/ 1 h 233"/>
                  <a:gd name="T8" fmla="*/ 10 w 316"/>
                  <a:gd name="T9" fmla="*/ 0 h 233"/>
                  <a:gd name="T10" fmla="*/ 9 w 316"/>
                  <a:gd name="T11" fmla="*/ 1 h 233"/>
                  <a:gd name="T12" fmla="*/ 9 w 316"/>
                  <a:gd name="T13" fmla="*/ 2 h 233"/>
                  <a:gd name="T14" fmla="*/ 7 w 316"/>
                  <a:gd name="T15" fmla="*/ 3 h 233"/>
                  <a:gd name="T16" fmla="*/ 5 w 316"/>
                  <a:gd name="T17" fmla="*/ 4 h 233"/>
                  <a:gd name="T18" fmla="*/ 5 w 316"/>
                  <a:gd name="T19" fmla="*/ 5 h 233"/>
                  <a:gd name="T20" fmla="*/ 2 w 316"/>
                  <a:gd name="T21" fmla="*/ 6 h 233"/>
                  <a:gd name="T22" fmla="*/ 0 w 316"/>
                  <a:gd name="T23" fmla="*/ 8 h 233"/>
                  <a:gd name="T24" fmla="*/ 2 w 316"/>
                  <a:gd name="T25" fmla="*/ 6 h 233"/>
                  <a:gd name="T26" fmla="*/ 1 w 316"/>
                  <a:gd name="T27" fmla="*/ 6 h 233"/>
                  <a:gd name="T28" fmla="*/ 3 w 316"/>
                  <a:gd name="T29" fmla="*/ 5 h 233"/>
                  <a:gd name="T30" fmla="*/ 5 w 316"/>
                  <a:gd name="T31" fmla="*/ 4 h 233"/>
                  <a:gd name="T32" fmla="*/ 3 w 316"/>
                  <a:gd name="T33" fmla="*/ 4 h 233"/>
                  <a:gd name="T34" fmla="*/ 5 w 316"/>
                  <a:gd name="T35" fmla="*/ 4 h 233"/>
                  <a:gd name="T36" fmla="*/ 6 w 316"/>
                  <a:gd name="T37" fmla="*/ 3 h 233"/>
                  <a:gd name="T38" fmla="*/ 5 w 316"/>
                  <a:gd name="T39" fmla="*/ 3 h 233"/>
                  <a:gd name="T40" fmla="*/ 5 w 316"/>
                  <a:gd name="T41" fmla="*/ 3 h 2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6"/>
                  <a:gd name="T64" fmla="*/ 0 h 233"/>
                  <a:gd name="T65" fmla="*/ 316 w 316"/>
                  <a:gd name="T66" fmla="*/ 233 h 2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6" h="233">
                    <a:moveTo>
                      <a:pt x="188" y="82"/>
                    </a:moveTo>
                    <a:lnTo>
                      <a:pt x="256" y="42"/>
                    </a:lnTo>
                    <a:lnTo>
                      <a:pt x="182" y="66"/>
                    </a:lnTo>
                    <a:lnTo>
                      <a:pt x="258" y="29"/>
                    </a:lnTo>
                    <a:lnTo>
                      <a:pt x="316" y="0"/>
                    </a:lnTo>
                    <a:lnTo>
                      <a:pt x="284" y="29"/>
                    </a:lnTo>
                    <a:lnTo>
                      <a:pt x="261" y="56"/>
                    </a:lnTo>
                    <a:lnTo>
                      <a:pt x="235" y="81"/>
                    </a:lnTo>
                    <a:lnTo>
                      <a:pt x="185" y="124"/>
                    </a:lnTo>
                    <a:lnTo>
                      <a:pt x="135" y="157"/>
                    </a:lnTo>
                    <a:lnTo>
                      <a:pt x="89" y="183"/>
                    </a:lnTo>
                    <a:lnTo>
                      <a:pt x="0" y="233"/>
                    </a:lnTo>
                    <a:lnTo>
                      <a:pt x="76" y="183"/>
                    </a:lnTo>
                    <a:lnTo>
                      <a:pt x="36" y="189"/>
                    </a:lnTo>
                    <a:lnTo>
                      <a:pt x="104" y="157"/>
                    </a:lnTo>
                    <a:lnTo>
                      <a:pt x="167" y="121"/>
                    </a:lnTo>
                    <a:lnTo>
                      <a:pt x="119" y="124"/>
                    </a:lnTo>
                    <a:lnTo>
                      <a:pt x="185" y="97"/>
                    </a:lnTo>
                    <a:lnTo>
                      <a:pt x="221" y="79"/>
                    </a:lnTo>
                    <a:lnTo>
                      <a:pt x="188"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3" name="Freeform 193">
                <a:extLst>
                  <a:ext uri="{FF2B5EF4-FFF2-40B4-BE49-F238E27FC236}">
                    <a16:creationId xmlns:a16="http://schemas.microsoft.com/office/drawing/2014/main" id="{D6A826DB-E2AB-48E9-A3E9-A642B6CEFCD3}"/>
                  </a:ext>
                </a:extLst>
              </p:cNvPr>
              <p:cNvSpPr>
                <a:spLocks/>
              </p:cNvSpPr>
              <p:nvPr/>
            </p:nvSpPr>
            <p:spPr bwMode="auto">
              <a:xfrm>
                <a:off x="4910" y="2882"/>
                <a:ext cx="143" cy="108"/>
              </a:xfrm>
              <a:custGeom>
                <a:avLst/>
                <a:gdLst>
                  <a:gd name="T0" fmla="*/ 8 w 287"/>
                  <a:gd name="T1" fmla="*/ 3 h 215"/>
                  <a:gd name="T2" fmla="*/ 7 w 287"/>
                  <a:gd name="T3" fmla="*/ 3 h 215"/>
                  <a:gd name="T4" fmla="*/ 5 w 287"/>
                  <a:gd name="T5" fmla="*/ 4 h 215"/>
                  <a:gd name="T6" fmla="*/ 2 w 287"/>
                  <a:gd name="T7" fmla="*/ 6 h 215"/>
                  <a:gd name="T8" fmla="*/ 0 w 287"/>
                  <a:gd name="T9" fmla="*/ 7 h 215"/>
                  <a:gd name="T10" fmla="*/ 2 w 287"/>
                  <a:gd name="T11" fmla="*/ 6 h 215"/>
                  <a:gd name="T12" fmla="*/ 4 w 287"/>
                  <a:gd name="T13" fmla="*/ 4 h 215"/>
                  <a:gd name="T14" fmla="*/ 3 w 287"/>
                  <a:gd name="T15" fmla="*/ 4 h 215"/>
                  <a:gd name="T16" fmla="*/ 5 w 287"/>
                  <a:gd name="T17" fmla="*/ 3 h 215"/>
                  <a:gd name="T18" fmla="*/ 6 w 287"/>
                  <a:gd name="T19" fmla="*/ 2 h 215"/>
                  <a:gd name="T20" fmla="*/ 8 w 287"/>
                  <a:gd name="T21" fmla="*/ 2 h 215"/>
                  <a:gd name="T22" fmla="*/ 8 w 287"/>
                  <a:gd name="T23" fmla="*/ 1 h 215"/>
                  <a:gd name="T24" fmla="*/ 8 w 287"/>
                  <a:gd name="T25" fmla="*/ 0 h 215"/>
                  <a:gd name="T26" fmla="*/ 8 w 287"/>
                  <a:gd name="T27" fmla="*/ 2 h 215"/>
                  <a:gd name="T28" fmla="*/ 8 w 287"/>
                  <a:gd name="T29" fmla="*/ 3 h 215"/>
                  <a:gd name="T30" fmla="*/ 8 w 287"/>
                  <a:gd name="T31" fmla="*/ 3 h 2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7"/>
                  <a:gd name="T49" fmla="*/ 0 h 215"/>
                  <a:gd name="T50" fmla="*/ 287 w 287"/>
                  <a:gd name="T51" fmla="*/ 215 h 2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7" h="215">
                    <a:moveTo>
                      <a:pt x="284" y="68"/>
                    </a:moveTo>
                    <a:lnTo>
                      <a:pt x="255" y="66"/>
                    </a:lnTo>
                    <a:lnTo>
                      <a:pt x="175" y="116"/>
                    </a:lnTo>
                    <a:lnTo>
                      <a:pt x="94" y="168"/>
                    </a:lnTo>
                    <a:lnTo>
                      <a:pt x="0" y="215"/>
                    </a:lnTo>
                    <a:lnTo>
                      <a:pt x="80" y="163"/>
                    </a:lnTo>
                    <a:lnTo>
                      <a:pt x="154" y="105"/>
                    </a:lnTo>
                    <a:lnTo>
                      <a:pt x="107" y="121"/>
                    </a:lnTo>
                    <a:lnTo>
                      <a:pt x="161" y="86"/>
                    </a:lnTo>
                    <a:lnTo>
                      <a:pt x="219" y="58"/>
                    </a:lnTo>
                    <a:lnTo>
                      <a:pt x="261" y="47"/>
                    </a:lnTo>
                    <a:lnTo>
                      <a:pt x="269" y="21"/>
                    </a:lnTo>
                    <a:lnTo>
                      <a:pt x="287" y="0"/>
                    </a:lnTo>
                    <a:lnTo>
                      <a:pt x="276" y="35"/>
                    </a:lnTo>
                    <a:lnTo>
                      <a:pt x="284"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4" name="Freeform 194">
                <a:extLst>
                  <a:ext uri="{FF2B5EF4-FFF2-40B4-BE49-F238E27FC236}">
                    <a16:creationId xmlns:a16="http://schemas.microsoft.com/office/drawing/2014/main" id="{AEFE8733-DEE8-4230-A2F7-23B9A48A09E0}"/>
                  </a:ext>
                </a:extLst>
              </p:cNvPr>
              <p:cNvSpPr>
                <a:spLocks/>
              </p:cNvSpPr>
              <p:nvPr/>
            </p:nvSpPr>
            <p:spPr bwMode="auto">
              <a:xfrm>
                <a:off x="4876" y="2961"/>
                <a:ext cx="173" cy="121"/>
              </a:xfrm>
              <a:custGeom>
                <a:avLst/>
                <a:gdLst>
                  <a:gd name="T0" fmla="*/ 8 w 347"/>
                  <a:gd name="T1" fmla="*/ 2 h 241"/>
                  <a:gd name="T2" fmla="*/ 7 w 347"/>
                  <a:gd name="T3" fmla="*/ 2 h 241"/>
                  <a:gd name="T4" fmla="*/ 2 w 347"/>
                  <a:gd name="T5" fmla="*/ 6 h 241"/>
                  <a:gd name="T6" fmla="*/ 0 w 347"/>
                  <a:gd name="T7" fmla="*/ 8 h 241"/>
                  <a:gd name="T8" fmla="*/ 1 w 347"/>
                  <a:gd name="T9" fmla="*/ 6 h 241"/>
                  <a:gd name="T10" fmla="*/ 3 w 347"/>
                  <a:gd name="T11" fmla="*/ 4 h 241"/>
                  <a:gd name="T12" fmla="*/ 5 w 347"/>
                  <a:gd name="T13" fmla="*/ 2 h 241"/>
                  <a:gd name="T14" fmla="*/ 3 w 347"/>
                  <a:gd name="T15" fmla="*/ 2 h 241"/>
                  <a:gd name="T16" fmla="*/ 6 w 347"/>
                  <a:gd name="T17" fmla="*/ 1 h 241"/>
                  <a:gd name="T18" fmla="*/ 8 w 347"/>
                  <a:gd name="T19" fmla="*/ 0 h 241"/>
                  <a:gd name="T20" fmla="*/ 8 w 347"/>
                  <a:gd name="T21" fmla="*/ 1 h 241"/>
                  <a:gd name="T22" fmla="*/ 9 w 347"/>
                  <a:gd name="T23" fmla="*/ 1 h 241"/>
                  <a:gd name="T24" fmla="*/ 10 w 347"/>
                  <a:gd name="T25" fmla="*/ 2 h 241"/>
                  <a:gd name="T26" fmla="*/ 9 w 347"/>
                  <a:gd name="T27" fmla="*/ 1 h 241"/>
                  <a:gd name="T28" fmla="*/ 8 w 347"/>
                  <a:gd name="T29" fmla="*/ 2 h 241"/>
                  <a:gd name="T30" fmla="*/ 8 w 347"/>
                  <a:gd name="T31" fmla="*/ 2 h 24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7"/>
                  <a:gd name="T49" fmla="*/ 0 h 241"/>
                  <a:gd name="T50" fmla="*/ 347 w 347"/>
                  <a:gd name="T51" fmla="*/ 241 h 24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7" h="241">
                    <a:moveTo>
                      <a:pt x="263" y="35"/>
                    </a:moveTo>
                    <a:lnTo>
                      <a:pt x="229" y="43"/>
                    </a:lnTo>
                    <a:lnTo>
                      <a:pt x="81" y="165"/>
                    </a:lnTo>
                    <a:lnTo>
                      <a:pt x="0" y="241"/>
                    </a:lnTo>
                    <a:lnTo>
                      <a:pt x="62" y="166"/>
                    </a:lnTo>
                    <a:lnTo>
                      <a:pt x="122" y="103"/>
                    </a:lnTo>
                    <a:lnTo>
                      <a:pt x="175" y="37"/>
                    </a:lnTo>
                    <a:lnTo>
                      <a:pt x="122" y="45"/>
                    </a:lnTo>
                    <a:lnTo>
                      <a:pt x="203" y="4"/>
                    </a:lnTo>
                    <a:lnTo>
                      <a:pt x="260" y="0"/>
                    </a:lnTo>
                    <a:lnTo>
                      <a:pt x="282" y="19"/>
                    </a:lnTo>
                    <a:lnTo>
                      <a:pt x="307" y="17"/>
                    </a:lnTo>
                    <a:lnTo>
                      <a:pt x="347" y="56"/>
                    </a:lnTo>
                    <a:lnTo>
                      <a:pt x="290" y="29"/>
                    </a:lnTo>
                    <a:lnTo>
                      <a:pt x="26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5" name="Freeform 195">
                <a:extLst>
                  <a:ext uri="{FF2B5EF4-FFF2-40B4-BE49-F238E27FC236}">
                    <a16:creationId xmlns:a16="http://schemas.microsoft.com/office/drawing/2014/main" id="{252649B4-2229-4921-A5FB-4760FBD29B94}"/>
                  </a:ext>
                </a:extLst>
              </p:cNvPr>
              <p:cNvSpPr>
                <a:spLocks/>
              </p:cNvSpPr>
              <p:nvPr/>
            </p:nvSpPr>
            <p:spPr bwMode="auto">
              <a:xfrm>
                <a:off x="5125" y="3026"/>
                <a:ext cx="123" cy="177"/>
              </a:xfrm>
              <a:custGeom>
                <a:avLst/>
                <a:gdLst>
                  <a:gd name="T0" fmla="*/ 3 w 245"/>
                  <a:gd name="T1" fmla="*/ 1 h 353"/>
                  <a:gd name="T2" fmla="*/ 5 w 245"/>
                  <a:gd name="T3" fmla="*/ 4 h 353"/>
                  <a:gd name="T4" fmla="*/ 6 w 245"/>
                  <a:gd name="T5" fmla="*/ 5 h 353"/>
                  <a:gd name="T6" fmla="*/ 3 w 245"/>
                  <a:gd name="T7" fmla="*/ 3 h 353"/>
                  <a:gd name="T8" fmla="*/ 0 w 245"/>
                  <a:gd name="T9" fmla="*/ 3 h 353"/>
                  <a:gd name="T10" fmla="*/ 3 w 245"/>
                  <a:gd name="T11" fmla="*/ 4 h 353"/>
                  <a:gd name="T12" fmla="*/ 5 w 245"/>
                  <a:gd name="T13" fmla="*/ 6 h 353"/>
                  <a:gd name="T14" fmla="*/ 7 w 245"/>
                  <a:gd name="T15" fmla="*/ 8 h 353"/>
                  <a:gd name="T16" fmla="*/ 7 w 245"/>
                  <a:gd name="T17" fmla="*/ 9 h 353"/>
                  <a:gd name="T18" fmla="*/ 5 w 245"/>
                  <a:gd name="T19" fmla="*/ 7 h 353"/>
                  <a:gd name="T20" fmla="*/ 2 w 245"/>
                  <a:gd name="T21" fmla="*/ 5 h 353"/>
                  <a:gd name="T22" fmla="*/ 4 w 245"/>
                  <a:gd name="T23" fmla="*/ 7 h 353"/>
                  <a:gd name="T24" fmla="*/ 6 w 245"/>
                  <a:gd name="T25" fmla="*/ 10 h 353"/>
                  <a:gd name="T26" fmla="*/ 8 w 245"/>
                  <a:gd name="T27" fmla="*/ 12 h 353"/>
                  <a:gd name="T28" fmla="*/ 7 w 245"/>
                  <a:gd name="T29" fmla="*/ 9 h 353"/>
                  <a:gd name="T30" fmla="*/ 7 w 245"/>
                  <a:gd name="T31" fmla="*/ 6 h 353"/>
                  <a:gd name="T32" fmla="*/ 5 w 245"/>
                  <a:gd name="T33" fmla="*/ 3 h 353"/>
                  <a:gd name="T34" fmla="*/ 5 w 245"/>
                  <a:gd name="T35" fmla="*/ 0 h 353"/>
                  <a:gd name="T36" fmla="*/ 5 w 245"/>
                  <a:gd name="T37" fmla="*/ 1 h 353"/>
                  <a:gd name="T38" fmla="*/ 3 w 245"/>
                  <a:gd name="T39" fmla="*/ 1 h 353"/>
                  <a:gd name="T40" fmla="*/ 3 w 245"/>
                  <a:gd name="T41" fmla="*/ 1 h 3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353"/>
                  <a:gd name="T65" fmla="*/ 245 w 245"/>
                  <a:gd name="T66" fmla="*/ 353 h 3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353">
                    <a:moveTo>
                      <a:pt x="96" y="10"/>
                    </a:moveTo>
                    <a:lnTo>
                      <a:pt x="156" y="118"/>
                    </a:lnTo>
                    <a:lnTo>
                      <a:pt x="172" y="159"/>
                    </a:lnTo>
                    <a:lnTo>
                      <a:pt x="65" y="91"/>
                    </a:lnTo>
                    <a:lnTo>
                      <a:pt x="0" y="68"/>
                    </a:lnTo>
                    <a:lnTo>
                      <a:pt x="81" y="118"/>
                    </a:lnTo>
                    <a:lnTo>
                      <a:pt x="137" y="174"/>
                    </a:lnTo>
                    <a:lnTo>
                      <a:pt x="195" y="250"/>
                    </a:lnTo>
                    <a:lnTo>
                      <a:pt x="209" y="277"/>
                    </a:lnTo>
                    <a:lnTo>
                      <a:pt x="130" y="196"/>
                    </a:lnTo>
                    <a:lnTo>
                      <a:pt x="44" y="159"/>
                    </a:lnTo>
                    <a:lnTo>
                      <a:pt x="128" y="212"/>
                    </a:lnTo>
                    <a:lnTo>
                      <a:pt x="192" y="289"/>
                    </a:lnTo>
                    <a:lnTo>
                      <a:pt x="245" y="353"/>
                    </a:lnTo>
                    <a:lnTo>
                      <a:pt x="219" y="264"/>
                    </a:lnTo>
                    <a:lnTo>
                      <a:pt x="195" y="185"/>
                    </a:lnTo>
                    <a:lnTo>
                      <a:pt x="145" y="68"/>
                    </a:lnTo>
                    <a:lnTo>
                      <a:pt x="156" y="0"/>
                    </a:lnTo>
                    <a:lnTo>
                      <a:pt x="130" y="26"/>
                    </a:lnTo>
                    <a:lnTo>
                      <a:pt x="9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6" name="Freeform 196">
                <a:extLst>
                  <a:ext uri="{FF2B5EF4-FFF2-40B4-BE49-F238E27FC236}">
                    <a16:creationId xmlns:a16="http://schemas.microsoft.com/office/drawing/2014/main" id="{37E879AB-5DEC-408D-8CBA-C853121585F1}"/>
                  </a:ext>
                </a:extLst>
              </p:cNvPr>
              <p:cNvSpPr>
                <a:spLocks/>
              </p:cNvSpPr>
              <p:nvPr/>
            </p:nvSpPr>
            <p:spPr bwMode="auto">
              <a:xfrm>
                <a:off x="4769" y="3257"/>
                <a:ext cx="539" cy="426"/>
              </a:xfrm>
              <a:custGeom>
                <a:avLst/>
                <a:gdLst>
                  <a:gd name="T0" fmla="*/ 19 w 1078"/>
                  <a:gd name="T1" fmla="*/ 27 h 852"/>
                  <a:gd name="T2" fmla="*/ 26 w 1078"/>
                  <a:gd name="T3" fmla="*/ 25 h 852"/>
                  <a:gd name="T4" fmla="*/ 31 w 1078"/>
                  <a:gd name="T5" fmla="*/ 20 h 852"/>
                  <a:gd name="T6" fmla="*/ 34 w 1078"/>
                  <a:gd name="T7" fmla="*/ 15 h 852"/>
                  <a:gd name="T8" fmla="*/ 34 w 1078"/>
                  <a:gd name="T9" fmla="*/ 12 h 852"/>
                  <a:gd name="T10" fmla="*/ 28 w 1078"/>
                  <a:gd name="T11" fmla="*/ 9 h 852"/>
                  <a:gd name="T12" fmla="*/ 20 w 1078"/>
                  <a:gd name="T13" fmla="*/ 5 h 852"/>
                  <a:gd name="T14" fmla="*/ 26 w 1078"/>
                  <a:gd name="T15" fmla="*/ 6 h 852"/>
                  <a:gd name="T16" fmla="*/ 18 w 1078"/>
                  <a:gd name="T17" fmla="*/ 3 h 852"/>
                  <a:gd name="T18" fmla="*/ 12 w 1078"/>
                  <a:gd name="T19" fmla="*/ 2 h 852"/>
                  <a:gd name="T20" fmla="*/ 5 w 1078"/>
                  <a:gd name="T21" fmla="*/ 1 h 852"/>
                  <a:gd name="T22" fmla="*/ 0 w 1078"/>
                  <a:gd name="T23" fmla="*/ 0 h 852"/>
                  <a:gd name="T24" fmla="*/ 17 w 1078"/>
                  <a:gd name="T25" fmla="*/ 3 h 852"/>
                  <a:gd name="T26" fmla="*/ 25 w 1078"/>
                  <a:gd name="T27" fmla="*/ 9 h 852"/>
                  <a:gd name="T28" fmla="*/ 30 w 1078"/>
                  <a:gd name="T29" fmla="*/ 12 h 852"/>
                  <a:gd name="T30" fmla="*/ 30 w 1078"/>
                  <a:gd name="T31" fmla="*/ 17 h 852"/>
                  <a:gd name="T32" fmla="*/ 27 w 1078"/>
                  <a:gd name="T33" fmla="*/ 11 h 852"/>
                  <a:gd name="T34" fmla="*/ 29 w 1078"/>
                  <a:gd name="T35" fmla="*/ 14 h 852"/>
                  <a:gd name="T36" fmla="*/ 27 w 1078"/>
                  <a:gd name="T37" fmla="*/ 13 h 852"/>
                  <a:gd name="T38" fmla="*/ 27 w 1078"/>
                  <a:gd name="T39" fmla="*/ 13 h 852"/>
                  <a:gd name="T40" fmla="*/ 26 w 1078"/>
                  <a:gd name="T41" fmla="*/ 13 h 852"/>
                  <a:gd name="T42" fmla="*/ 26 w 1078"/>
                  <a:gd name="T43" fmla="*/ 13 h 852"/>
                  <a:gd name="T44" fmla="*/ 24 w 1078"/>
                  <a:gd name="T45" fmla="*/ 13 h 852"/>
                  <a:gd name="T46" fmla="*/ 15 w 1078"/>
                  <a:gd name="T47" fmla="*/ 9 h 852"/>
                  <a:gd name="T48" fmla="*/ 8 w 1078"/>
                  <a:gd name="T49" fmla="*/ 7 h 852"/>
                  <a:gd name="T50" fmla="*/ 5 w 1078"/>
                  <a:gd name="T51" fmla="*/ 5 h 852"/>
                  <a:gd name="T52" fmla="*/ 5 w 1078"/>
                  <a:gd name="T53" fmla="*/ 7 h 852"/>
                  <a:gd name="T54" fmla="*/ 11 w 1078"/>
                  <a:gd name="T55" fmla="*/ 13 h 852"/>
                  <a:gd name="T56" fmla="*/ 11 w 1078"/>
                  <a:gd name="T57" fmla="*/ 18 h 852"/>
                  <a:gd name="T58" fmla="*/ 4 w 1078"/>
                  <a:gd name="T59" fmla="*/ 21 h 852"/>
                  <a:gd name="T60" fmla="*/ 1 w 1078"/>
                  <a:gd name="T61" fmla="*/ 26 h 852"/>
                  <a:gd name="T62" fmla="*/ 4 w 1078"/>
                  <a:gd name="T63" fmla="*/ 25 h 852"/>
                  <a:gd name="T64" fmla="*/ 6 w 1078"/>
                  <a:gd name="T65" fmla="*/ 22 h 852"/>
                  <a:gd name="T66" fmla="*/ 11 w 1078"/>
                  <a:gd name="T67" fmla="*/ 24 h 852"/>
                  <a:gd name="T68" fmla="*/ 11 w 1078"/>
                  <a:gd name="T69" fmla="*/ 19 h 852"/>
                  <a:gd name="T70" fmla="*/ 12 w 1078"/>
                  <a:gd name="T71" fmla="*/ 19 h 852"/>
                  <a:gd name="T72" fmla="*/ 23 w 1078"/>
                  <a:gd name="T73" fmla="*/ 23 h 852"/>
                  <a:gd name="T74" fmla="*/ 15 w 1078"/>
                  <a:gd name="T75" fmla="*/ 21 h 852"/>
                  <a:gd name="T76" fmla="*/ 12 w 1078"/>
                  <a:gd name="T77" fmla="*/ 20 h 852"/>
                  <a:gd name="T78" fmla="*/ 13 w 1078"/>
                  <a:gd name="T79" fmla="*/ 22 h 852"/>
                  <a:gd name="T80" fmla="*/ 15 w 1078"/>
                  <a:gd name="T81" fmla="*/ 26 h 8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8"/>
                  <a:gd name="T124" fmla="*/ 0 h 852"/>
                  <a:gd name="T125" fmla="*/ 1078 w 1078"/>
                  <a:gd name="T126" fmla="*/ 852 h 8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8" h="852">
                    <a:moveTo>
                      <a:pt x="504" y="832"/>
                    </a:moveTo>
                    <a:lnTo>
                      <a:pt x="626" y="852"/>
                    </a:lnTo>
                    <a:lnTo>
                      <a:pt x="736" y="828"/>
                    </a:lnTo>
                    <a:lnTo>
                      <a:pt x="850" y="771"/>
                    </a:lnTo>
                    <a:lnTo>
                      <a:pt x="940" y="696"/>
                    </a:lnTo>
                    <a:lnTo>
                      <a:pt x="1012" y="638"/>
                    </a:lnTo>
                    <a:lnTo>
                      <a:pt x="1046" y="583"/>
                    </a:lnTo>
                    <a:lnTo>
                      <a:pt x="1078" y="492"/>
                    </a:lnTo>
                    <a:lnTo>
                      <a:pt x="1078" y="406"/>
                    </a:lnTo>
                    <a:lnTo>
                      <a:pt x="1073" y="364"/>
                    </a:lnTo>
                    <a:lnTo>
                      <a:pt x="1047" y="342"/>
                    </a:lnTo>
                    <a:lnTo>
                      <a:pt x="906" y="277"/>
                    </a:lnTo>
                    <a:lnTo>
                      <a:pt x="782" y="202"/>
                    </a:lnTo>
                    <a:lnTo>
                      <a:pt x="671" y="144"/>
                    </a:lnTo>
                    <a:lnTo>
                      <a:pt x="765" y="147"/>
                    </a:lnTo>
                    <a:lnTo>
                      <a:pt x="856" y="176"/>
                    </a:lnTo>
                    <a:lnTo>
                      <a:pt x="778" y="139"/>
                    </a:lnTo>
                    <a:lnTo>
                      <a:pt x="590" y="112"/>
                    </a:lnTo>
                    <a:lnTo>
                      <a:pt x="537" y="94"/>
                    </a:lnTo>
                    <a:lnTo>
                      <a:pt x="393" y="57"/>
                    </a:lnTo>
                    <a:lnTo>
                      <a:pt x="284" y="32"/>
                    </a:lnTo>
                    <a:lnTo>
                      <a:pt x="179" y="19"/>
                    </a:lnTo>
                    <a:lnTo>
                      <a:pt x="99" y="6"/>
                    </a:lnTo>
                    <a:lnTo>
                      <a:pt x="0" y="0"/>
                    </a:lnTo>
                    <a:lnTo>
                      <a:pt x="318" y="55"/>
                    </a:lnTo>
                    <a:lnTo>
                      <a:pt x="555" y="126"/>
                    </a:lnTo>
                    <a:lnTo>
                      <a:pt x="728" y="196"/>
                    </a:lnTo>
                    <a:lnTo>
                      <a:pt x="829" y="257"/>
                    </a:lnTo>
                    <a:lnTo>
                      <a:pt x="913" y="304"/>
                    </a:lnTo>
                    <a:lnTo>
                      <a:pt x="965" y="371"/>
                    </a:lnTo>
                    <a:lnTo>
                      <a:pt x="986" y="453"/>
                    </a:lnTo>
                    <a:lnTo>
                      <a:pt x="968" y="539"/>
                    </a:lnTo>
                    <a:lnTo>
                      <a:pt x="950" y="427"/>
                    </a:lnTo>
                    <a:lnTo>
                      <a:pt x="888" y="325"/>
                    </a:lnTo>
                    <a:lnTo>
                      <a:pt x="926" y="421"/>
                    </a:lnTo>
                    <a:lnTo>
                      <a:pt x="942" y="474"/>
                    </a:lnTo>
                    <a:lnTo>
                      <a:pt x="937" y="518"/>
                    </a:lnTo>
                    <a:lnTo>
                      <a:pt x="888" y="395"/>
                    </a:lnTo>
                    <a:lnTo>
                      <a:pt x="837" y="316"/>
                    </a:lnTo>
                    <a:lnTo>
                      <a:pt x="882" y="410"/>
                    </a:lnTo>
                    <a:lnTo>
                      <a:pt x="898" y="500"/>
                    </a:lnTo>
                    <a:lnTo>
                      <a:pt x="848" y="402"/>
                    </a:lnTo>
                    <a:lnTo>
                      <a:pt x="770" y="280"/>
                    </a:lnTo>
                    <a:lnTo>
                      <a:pt x="843" y="444"/>
                    </a:lnTo>
                    <a:lnTo>
                      <a:pt x="840" y="484"/>
                    </a:lnTo>
                    <a:lnTo>
                      <a:pt x="773" y="406"/>
                    </a:lnTo>
                    <a:lnTo>
                      <a:pt x="623" y="329"/>
                    </a:lnTo>
                    <a:lnTo>
                      <a:pt x="480" y="257"/>
                    </a:lnTo>
                    <a:lnTo>
                      <a:pt x="360" y="217"/>
                    </a:lnTo>
                    <a:lnTo>
                      <a:pt x="263" y="194"/>
                    </a:lnTo>
                    <a:lnTo>
                      <a:pt x="218" y="184"/>
                    </a:lnTo>
                    <a:lnTo>
                      <a:pt x="179" y="142"/>
                    </a:lnTo>
                    <a:lnTo>
                      <a:pt x="130" y="104"/>
                    </a:lnTo>
                    <a:lnTo>
                      <a:pt x="187" y="199"/>
                    </a:lnTo>
                    <a:lnTo>
                      <a:pt x="244" y="283"/>
                    </a:lnTo>
                    <a:lnTo>
                      <a:pt x="357" y="437"/>
                    </a:lnTo>
                    <a:lnTo>
                      <a:pt x="386" y="518"/>
                    </a:lnTo>
                    <a:lnTo>
                      <a:pt x="376" y="573"/>
                    </a:lnTo>
                    <a:lnTo>
                      <a:pt x="310" y="557"/>
                    </a:lnTo>
                    <a:lnTo>
                      <a:pt x="137" y="651"/>
                    </a:lnTo>
                    <a:lnTo>
                      <a:pt x="44" y="776"/>
                    </a:lnTo>
                    <a:lnTo>
                      <a:pt x="47" y="829"/>
                    </a:lnTo>
                    <a:lnTo>
                      <a:pt x="98" y="824"/>
                    </a:lnTo>
                    <a:lnTo>
                      <a:pt x="128" y="784"/>
                    </a:lnTo>
                    <a:lnTo>
                      <a:pt x="146" y="727"/>
                    </a:lnTo>
                    <a:lnTo>
                      <a:pt x="222" y="679"/>
                    </a:lnTo>
                    <a:lnTo>
                      <a:pt x="307" y="771"/>
                    </a:lnTo>
                    <a:lnTo>
                      <a:pt x="352" y="740"/>
                    </a:lnTo>
                    <a:lnTo>
                      <a:pt x="384" y="711"/>
                    </a:lnTo>
                    <a:lnTo>
                      <a:pt x="360" y="585"/>
                    </a:lnTo>
                    <a:lnTo>
                      <a:pt x="381" y="623"/>
                    </a:lnTo>
                    <a:lnTo>
                      <a:pt x="410" y="580"/>
                    </a:lnTo>
                    <a:lnTo>
                      <a:pt x="410" y="534"/>
                    </a:lnTo>
                    <a:lnTo>
                      <a:pt x="752" y="727"/>
                    </a:lnTo>
                    <a:lnTo>
                      <a:pt x="610" y="688"/>
                    </a:lnTo>
                    <a:lnTo>
                      <a:pt x="501" y="646"/>
                    </a:lnTo>
                    <a:lnTo>
                      <a:pt x="423" y="607"/>
                    </a:lnTo>
                    <a:lnTo>
                      <a:pt x="394" y="628"/>
                    </a:lnTo>
                    <a:lnTo>
                      <a:pt x="386" y="669"/>
                    </a:lnTo>
                    <a:lnTo>
                      <a:pt x="422" y="688"/>
                    </a:lnTo>
                    <a:lnTo>
                      <a:pt x="459" y="753"/>
                    </a:lnTo>
                    <a:lnTo>
                      <a:pt x="504" y="8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7" name="Freeform 197">
                <a:extLst>
                  <a:ext uri="{FF2B5EF4-FFF2-40B4-BE49-F238E27FC236}">
                    <a16:creationId xmlns:a16="http://schemas.microsoft.com/office/drawing/2014/main" id="{A8DECA72-455E-4202-A390-DE42E10A89BF}"/>
                  </a:ext>
                </a:extLst>
              </p:cNvPr>
              <p:cNvSpPr>
                <a:spLocks/>
              </p:cNvSpPr>
              <p:nvPr/>
            </p:nvSpPr>
            <p:spPr bwMode="auto">
              <a:xfrm>
                <a:off x="4684" y="3327"/>
                <a:ext cx="169" cy="21"/>
              </a:xfrm>
              <a:custGeom>
                <a:avLst/>
                <a:gdLst>
                  <a:gd name="T0" fmla="*/ 11 w 337"/>
                  <a:gd name="T1" fmla="*/ 1 h 44"/>
                  <a:gd name="T2" fmla="*/ 9 w 337"/>
                  <a:gd name="T3" fmla="*/ 0 h 44"/>
                  <a:gd name="T4" fmla="*/ 5 w 337"/>
                  <a:gd name="T5" fmla="*/ 0 h 44"/>
                  <a:gd name="T6" fmla="*/ 2 w 337"/>
                  <a:gd name="T7" fmla="*/ 0 h 44"/>
                  <a:gd name="T8" fmla="*/ 0 w 337"/>
                  <a:gd name="T9" fmla="*/ 0 h 44"/>
                  <a:gd name="T10" fmla="*/ 3 w 337"/>
                  <a:gd name="T11" fmla="*/ 1 h 44"/>
                  <a:gd name="T12" fmla="*/ 6 w 337"/>
                  <a:gd name="T13" fmla="*/ 1 h 44"/>
                  <a:gd name="T14" fmla="*/ 10 w 337"/>
                  <a:gd name="T15" fmla="*/ 1 h 44"/>
                  <a:gd name="T16" fmla="*/ 11 w 337"/>
                  <a:gd name="T17" fmla="*/ 1 h 44"/>
                  <a:gd name="T18" fmla="*/ 11 w 337"/>
                  <a:gd name="T19" fmla="*/ 1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7"/>
                  <a:gd name="T31" fmla="*/ 0 h 44"/>
                  <a:gd name="T32" fmla="*/ 337 w 337"/>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7" h="44">
                    <a:moveTo>
                      <a:pt x="337" y="44"/>
                    </a:moveTo>
                    <a:lnTo>
                      <a:pt x="282" y="21"/>
                    </a:lnTo>
                    <a:lnTo>
                      <a:pt x="152" y="0"/>
                    </a:lnTo>
                    <a:lnTo>
                      <a:pt x="52" y="11"/>
                    </a:lnTo>
                    <a:lnTo>
                      <a:pt x="0" y="28"/>
                    </a:lnTo>
                    <a:lnTo>
                      <a:pt x="74" y="36"/>
                    </a:lnTo>
                    <a:lnTo>
                      <a:pt x="177" y="34"/>
                    </a:lnTo>
                    <a:lnTo>
                      <a:pt x="290" y="37"/>
                    </a:lnTo>
                    <a:lnTo>
                      <a:pt x="33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8" name="Freeform 198">
                <a:extLst>
                  <a:ext uri="{FF2B5EF4-FFF2-40B4-BE49-F238E27FC236}">
                    <a16:creationId xmlns:a16="http://schemas.microsoft.com/office/drawing/2014/main" id="{B13585FE-BB83-473C-9758-015111A1FE9D}"/>
                  </a:ext>
                </a:extLst>
              </p:cNvPr>
              <p:cNvSpPr>
                <a:spLocks/>
              </p:cNvSpPr>
              <p:nvPr/>
            </p:nvSpPr>
            <p:spPr bwMode="auto">
              <a:xfrm>
                <a:off x="4701" y="3373"/>
                <a:ext cx="160" cy="20"/>
              </a:xfrm>
              <a:custGeom>
                <a:avLst/>
                <a:gdLst>
                  <a:gd name="T0" fmla="*/ 7 w 321"/>
                  <a:gd name="T1" fmla="*/ 0 h 41"/>
                  <a:gd name="T2" fmla="*/ 3 w 321"/>
                  <a:gd name="T3" fmla="*/ 0 h 41"/>
                  <a:gd name="T4" fmla="*/ 0 w 321"/>
                  <a:gd name="T5" fmla="*/ 0 h 41"/>
                  <a:gd name="T6" fmla="*/ 4 w 321"/>
                  <a:gd name="T7" fmla="*/ 0 h 41"/>
                  <a:gd name="T8" fmla="*/ 7 w 321"/>
                  <a:gd name="T9" fmla="*/ 0 h 41"/>
                  <a:gd name="T10" fmla="*/ 10 w 321"/>
                  <a:gd name="T11" fmla="*/ 1 h 41"/>
                  <a:gd name="T12" fmla="*/ 7 w 321"/>
                  <a:gd name="T13" fmla="*/ 0 h 41"/>
                  <a:gd name="T14" fmla="*/ 7 w 321"/>
                  <a:gd name="T15" fmla="*/ 0 h 41"/>
                  <a:gd name="T16" fmla="*/ 0 60000 65536"/>
                  <a:gd name="T17" fmla="*/ 0 60000 65536"/>
                  <a:gd name="T18" fmla="*/ 0 60000 65536"/>
                  <a:gd name="T19" fmla="*/ 0 60000 65536"/>
                  <a:gd name="T20" fmla="*/ 0 60000 65536"/>
                  <a:gd name="T21" fmla="*/ 0 60000 65536"/>
                  <a:gd name="T22" fmla="*/ 0 60000 65536"/>
                  <a:gd name="T23" fmla="*/ 0 60000 65536"/>
                  <a:gd name="T24" fmla="*/ 0 w 321"/>
                  <a:gd name="T25" fmla="*/ 0 h 41"/>
                  <a:gd name="T26" fmla="*/ 321 w 321"/>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1" h="41">
                    <a:moveTo>
                      <a:pt x="243" y="4"/>
                    </a:moveTo>
                    <a:lnTo>
                      <a:pt x="123" y="0"/>
                    </a:lnTo>
                    <a:lnTo>
                      <a:pt x="0" y="13"/>
                    </a:lnTo>
                    <a:lnTo>
                      <a:pt x="153" y="13"/>
                    </a:lnTo>
                    <a:lnTo>
                      <a:pt x="235" y="20"/>
                    </a:lnTo>
                    <a:lnTo>
                      <a:pt x="321" y="41"/>
                    </a:lnTo>
                    <a:lnTo>
                      <a:pt x="24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29" name="Freeform 199">
                <a:extLst>
                  <a:ext uri="{FF2B5EF4-FFF2-40B4-BE49-F238E27FC236}">
                    <a16:creationId xmlns:a16="http://schemas.microsoft.com/office/drawing/2014/main" id="{3FE4FDF3-45C4-4827-9CE4-8918EA229C03}"/>
                  </a:ext>
                </a:extLst>
              </p:cNvPr>
              <p:cNvSpPr>
                <a:spLocks/>
              </p:cNvSpPr>
              <p:nvPr/>
            </p:nvSpPr>
            <p:spPr bwMode="auto">
              <a:xfrm>
                <a:off x="4683" y="3350"/>
                <a:ext cx="125" cy="17"/>
              </a:xfrm>
              <a:custGeom>
                <a:avLst/>
                <a:gdLst>
                  <a:gd name="T0" fmla="*/ 2 w 249"/>
                  <a:gd name="T1" fmla="*/ 1 h 34"/>
                  <a:gd name="T2" fmla="*/ 5 w 249"/>
                  <a:gd name="T3" fmla="*/ 1 h 34"/>
                  <a:gd name="T4" fmla="*/ 8 w 249"/>
                  <a:gd name="T5" fmla="*/ 1 h 34"/>
                  <a:gd name="T6" fmla="*/ 5 w 249"/>
                  <a:gd name="T7" fmla="*/ 0 h 34"/>
                  <a:gd name="T8" fmla="*/ 3 w 249"/>
                  <a:gd name="T9" fmla="*/ 1 h 34"/>
                  <a:gd name="T10" fmla="*/ 1 w 249"/>
                  <a:gd name="T11" fmla="*/ 1 h 34"/>
                  <a:gd name="T12" fmla="*/ 0 w 249"/>
                  <a:gd name="T13" fmla="*/ 1 h 34"/>
                  <a:gd name="T14" fmla="*/ 2 w 249"/>
                  <a:gd name="T15" fmla="*/ 1 h 34"/>
                  <a:gd name="T16" fmla="*/ 2 w 249"/>
                  <a:gd name="T17" fmla="*/ 1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9"/>
                  <a:gd name="T28" fmla="*/ 0 h 34"/>
                  <a:gd name="T29" fmla="*/ 249 w 24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9" h="34">
                    <a:moveTo>
                      <a:pt x="56" y="29"/>
                    </a:moveTo>
                    <a:lnTo>
                      <a:pt x="129" y="29"/>
                    </a:lnTo>
                    <a:lnTo>
                      <a:pt x="249" y="10"/>
                    </a:lnTo>
                    <a:lnTo>
                      <a:pt x="158" y="0"/>
                    </a:lnTo>
                    <a:lnTo>
                      <a:pt x="74" y="18"/>
                    </a:lnTo>
                    <a:lnTo>
                      <a:pt x="30" y="16"/>
                    </a:lnTo>
                    <a:lnTo>
                      <a:pt x="0" y="34"/>
                    </a:lnTo>
                    <a:lnTo>
                      <a:pt x="56"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0" name="Freeform 200">
                <a:extLst>
                  <a:ext uri="{FF2B5EF4-FFF2-40B4-BE49-F238E27FC236}">
                    <a16:creationId xmlns:a16="http://schemas.microsoft.com/office/drawing/2014/main" id="{C4D3286A-5A57-4871-99E3-8CF9E5E4248F}"/>
                  </a:ext>
                </a:extLst>
              </p:cNvPr>
              <p:cNvSpPr>
                <a:spLocks/>
              </p:cNvSpPr>
              <p:nvPr/>
            </p:nvSpPr>
            <p:spPr bwMode="auto">
              <a:xfrm>
                <a:off x="4693" y="3260"/>
                <a:ext cx="169" cy="88"/>
              </a:xfrm>
              <a:custGeom>
                <a:avLst/>
                <a:gdLst>
                  <a:gd name="T0" fmla="*/ 6 w 337"/>
                  <a:gd name="T1" fmla="*/ 2 h 177"/>
                  <a:gd name="T2" fmla="*/ 8 w 337"/>
                  <a:gd name="T3" fmla="*/ 3 h 177"/>
                  <a:gd name="T4" fmla="*/ 9 w 337"/>
                  <a:gd name="T5" fmla="*/ 4 h 177"/>
                  <a:gd name="T6" fmla="*/ 11 w 337"/>
                  <a:gd name="T7" fmla="*/ 5 h 177"/>
                  <a:gd name="T8" fmla="*/ 9 w 337"/>
                  <a:gd name="T9" fmla="*/ 4 h 177"/>
                  <a:gd name="T10" fmla="*/ 7 w 337"/>
                  <a:gd name="T11" fmla="*/ 2 h 177"/>
                  <a:gd name="T12" fmla="*/ 7 w 337"/>
                  <a:gd name="T13" fmla="*/ 1 h 177"/>
                  <a:gd name="T14" fmla="*/ 6 w 337"/>
                  <a:gd name="T15" fmla="*/ 2 h 177"/>
                  <a:gd name="T16" fmla="*/ 5 w 337"/>
                  <a:gd name="T17" fmla="*/ 0 h 177"/>
                  <a:gd name="T18" fmla="*/ 3 w 337"/>
                  <a:gd name="T19" fmla="*/ 0 h 177"/>
                  <a:gd name="T20" fmla="*/ 5 w 337"/>
                  <a:gd name="T21" fmla="*/ 1 h 177"/>
                  <a:gd name="T22" fmla="*/ 5 w 337"/>
                  <a:gd name="T23" fmla="*/ 1 h 177"/>
                  <a:gd name="T24" fmla="*/ 3 w 337"/>
                  <a:gd name="T25" fmla="*/ 1 h 177"/>
                  <a:gd name="T26" fmla="*/ 0 w 337"/>
                  <a:gd name="T27" fmla="*/ 1 h 177"/>
                  <a:gd name="T28" fmla="*/ 3 w 337"/>
                  <a:gd name="T29" fmla="*/ 2 h 177"/>
                  <a:gd name="T30" fmla="*/ 6 w 337"/>
                  <a:gd name="T31" fmla="*/ 2 h 177"/>
                  <a:gd name="T32" fmla="*/ 6 w 337"/>
                  <a:gd name="T33" fmla="*/ 2 h 1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7"/>
                  <a:gd name="T52" fmla="*/ 0 h 177"/>
                  <a:gd name="T53" fmla="*/ 337 w 337"/>
                  <a:gd name="T54" fmla="*/ 177 h 1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7" h="177">
                    <a:moveTo>
                      <a:pt x="186" y="86"/>
                    </a:moveTo>
                    <a:lnTo>
                      <a:pt x="240" y="122"/>
                    </a:lnTo>
                    <a:lnTo>
                      <a:pt x="270" y="154"/>
                    </a:lnTo>
                    <a:lnTo>
                      <a:pt x="337" y="177"/>
                    </a:lnTo>
                    <a:lnTo>
                      <a:pt x="274" y="128"/>
                    </a:lnTo>
                    <a:lnTo>
                      <a:pt x="223" y="83"/>
                    </a:lnTo>
                    <a:lnTo>
                      <a:pt x="196" y="46"/>
                    </a:lnTo>
                    <a:lnTo>
                      <a:pt x="186" y="67"/>
                    </a:lnTo>
                    <a:lnTo>
                      <a:pt x="134" y="29"/>
                    </a:lnTo>
                    <a:lnTo>
                      <a:pt x="86" y="0"/>
                    </a:lnTo>
                    <a:lnTo>
                      <a:pt x="129" y="39"/>
                    </a:lnTo>
                    <a:lnTo>
                      <a:pt x="141" y="62"/>
                    </a:lnTo>
                    <a:lnTo>
                      <a:pt x="74" y="51"/>
                    </a:lnTo>
                    <a:lnTo>
                      <a:pt x="0" y="42"/>
                    </a:lnTo>
                    <a:lnTo>
                      <a:pt x="90" y="67"/>
                    </a:lnTo>
                    <a:lnTo>
                      <a:pt x="186"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1" name="Freeform 201">
                <a:extLst>
                  <a:ext uri="{FF2B5EF4-FFF2-40B4-BE49-F238E27FC236}">
                    <a16:creationId xmlns:a16="http://schemas.microsoft.com/office/drawing/2014/main" id="{A250436F-53A9-4DA4-8B50-F996AC15B182}"/>
                  </a:ext>
                </a:extLst>
              </p:cNvPr>
              <p:cNvSpPr>
                <a:spLocks/>
              </p:cNvSpPr>
              <p:nvPr/>
            </p:nvSpPr>
            <p:spPr bwMode="auto">
              <a:xfrm>
                <a:off x="4960" y="3536"/>
                <a:ext cx="16" cy="58"/>
              </a:xfrm>
              <a:custGeom>
                <a:avLst/>
                <a:gdLst>
                  <a:gd name="T0" fmla="*/ 0 w 32"/>
                  <a:gd name="T1" fmla="*/ 1 h 117"/>
                  <a:gd name="T2" fmla="*/ 1 w 32"/>
                  <a:gd name="T3" fmla="*/ 3 h 117"/>
                  <a:gd name="T4" fmla="*/ 1 w 32"/>
                  <a:gd name="T5" fmla="*/ 3 h 117"/>
                  <a:gd name="T6" fmla="*/ 1 w 32"/>
                  <a:gd name="T7" fmla="*/ 0 h 117"/>
                  <a:gd name="T8" fmla="*/ 0 w 32"/>
                  <a:gd name="T9" fmla="*/ 1 h 117"/>
                  <a:gd name="T10" fmla="*/ 0 w 32"/>
                  <a:gd name="T11" fmla="*/ 1 h 117"/>
                  <a:gd name="T12" fmla="*/ 0 60000 65536"/>
                  <a:gd name="T13" fmla="*/ 0 60000 65536"/>
                  <a:gd name="T14" fmla="*/ 0 60000 65536"/>
                  <a:gd name="T15" fmla="*/ 0 60000 65536"/>
                  <a:gd name="T16" fmla="*/ 0 60000 65536"/>
                  <a:gd name="T17" fmla="*/ 0 60000 65536"/>
                  <a:gd name="T18" fmla="*/ 0 w 32"/>
                  <a:gd name="T19" fmla="*/ 0 h 117"/>
                  <a:gd name="T20" fmla="*/ 32 w 32"/>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32" h="117">
                    <a:moveTo>
                      <a:pt x="0" y="42"/>
                    </a:moveTo>
                    <a:lnTo>
                      <a:pt x="3" y="113"/>
                    </a:lnTo>
                    <a:lnTo>
                      <a:pt x="32" y="117"/>
                    </a:lnTo>
                    <a:lnTo>
                      <a:pt x="8" y="0"/>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2" name="Freeform 202">
                <a:extLst>
                  <a:ext uri="{FF2B5EF4-FFF2-40B4-BE49-F238E27FC236}">
                    <a16:creationId xmlns:a16="http://schemas.microsoft.com/office/drawing/2014/main" id="{4BE65662-67CB-4EAA-9F93-5554F7B2FC28}"/>
                  </a:ext>
                </a:extLst>
              </p:cNvPr>
              <p:cNvSpPr>
                <a:spLocks/>
              </p:cNvSpPr>
              <p:nvPr/>
            </p:nvSpPr>
            <p:spPr bwMode="auto">
              <a:xfrm>
                <a:off x="4977" y="3600"/>
                <a:ext cx="90" cy="157"/>
              </a:xfrm>
              <a:custGeom>
                <a:avLst/>
                <a:gdLst>
                  <a:gd name="T0" fmla="*/ 3 w 180"/>
                  <a:gd name="T1" fmla="*/ 5 h 312"/>
                  <a:gd name="T2" fmla="*/ 3 w 180"/>
                  <a:gd name="T3" fmla="*/ 6 h 312"/>
                  <a:gd name="T4" fmla="*/ 6 w 180"/>
                  <a:gd name="T5" fmla="*/ 8 h 312"/>
                  <a:gd name="T6" fmla="*/ 3 w 180"/>
                  <a:gd name="T7" fmla="*/ 10 h 312"/>
                  <a:gd name="T8" fmla="*/ 5 w 180"/>
                  <a:gd name="T9" fmla="*/ 8 h 312"/>
                  <a:gd name="T10" fmla="*/ 3 w 180"/>
                  <a:gd name="T11" fmla="*/ 7 h 312"/>
                  <a:gd name="T12" fmla="*/ 3 w 180"/>
                  <a:gd name="T13" fmla="*/ 5 h 312"/>
                  <a:gd name="T14" fmla="*/ 0 w 180"/>
                  <a:gd name="T15" fmla="*/ 0 h 312"/>
                  <a:gd name="T16" fmla="*/ 3 w 180"/>
                  <a:gd name="T17" fmla="*/ 4 h 312"/>
                  <a:gd name="T18" fmla="*/ 3 w 180"/>
                  <a:gd name="T19" fmla="*/ 5 h 312"/>
                  <a:gd name="T20" fmla="*/ 3 w 180"/>
                  <a:gd name="T21" fmla="*/ 5 h 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0"/>
                  <a:gd name="T34" fmla="*/ 0 h 312"/>
                  <a:gd name="T35" fmla="*/ 180 w 180"/>
                  <a:gd name="T36" fmla="*/ 312 h 3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0" h="312">
                    <a:moveTo>
                      <a:pt x="87" y="141"/>
                    </a:moveTo>
                    <a:lnTo>
                      <a:pt x="120" y="171"/>
                    </a:lnTo>
                    <a:lnTo>
                      <a:pt x="180" y="251"/>
                    </a:lnTo>
                    <a:lnTo>
                      <a:pt x="123" y="312"/>
                    </a:lnTo>
                    <a:lnTo>
                      <a:pt x="152" y="254"/>
                    </a:lnTo>
                    <a:lnTo>
                      <a:pt x="117" y="192"/>
                    </a:lnTo>
                    <a:lnTo>
                      <a:pt x="71" y="147"/>
                    </a:lnTo>
                    <a:lnTo>
                      <a:pt x="0" y="0"/>
                    </a:lnTo>
                    <a:lnTo>
                      <a:pt x="74" y="98"/>
                    </a:lnTo>
                    <a:lnTo>
                      <a:pt x="87"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3" name="Freeform 203">
                <a:extLst>
                  <a:ext uri="{FF2B5EF4-FFF2-40B4-BE49-F238E27FC236}">
                    <a16:creationId xmlns:a16="http://schemas.microsoft.com/office/drawing/2014/main" id="{56ED7AA5-43AB-4FB8-B744-9992BACFBB2A}"/>
                  </a:ext>
                </a:extLst>
              </p:cNvPr>
              <p:cNvSpPr>
                <a:spLocks/>
              </p:cNvSpPr>
              <p:nvPr/>
            </p:nvSpPr>
            <p:spPr bwMode="auto">
              <a:xfrm>
                <a:off x="4814" y="3639"/>
                <a:ext cx="126" cy="69"/>
              </a:xfrm>
              <a:custGeom>
                <a:avLst/>
                <a:gdLst>
                  <a:gd name="T0" fmla="*/ 7 w 253"/>
                  <a:gd name="T1" fmla="*/ 1 h 138"/>
                  <a:gd name="T2" fmla="*/ 7 w 253"/>
                  <a:gd name="T3" fmla="*/ 0 h 138"/>
                  <a:gd name="T4" fmla="*/ 6 w 253"/>
                  <a:gd name="T5" fmla="*/ 1 h 138"/>
                  <a:gd name="T6" fmla="*/ 3 w 253"/>
                  <a:gd name="T7" fmla="*/ 3 h 138"/>
                  <a:gd name="T8" fmla="*/ 3 w 253"/>
                  <a:gd name="T9" fmla="*/ 3 h 138"/>
                  <a:gd name="T10" fmla="*/ 3 w 253"/>
                  <a:gd name="T11" fmla="*/ 2 h 138"/>
                  <a:gd name="T12" fmla="*/ 1 w 253"/>
                  <a:gd name="T13" fmla="*/ 1 h 138"/>
                  <a:gd name="T14" fmla="*/ 0 w 253"/>
                  <a:gd name="T15" fmla="*/ 1 h 138"/>
                  <a:gd name="T16" fmla="*/ 0 w 253"/>
                  <a:gd name="T17" fmla="*/ 1 h 138"/>
                  <a:gd name="T18" fmla="*/ 2 w 253"/>
                  <a:gd name="T19" fmla="*/ 2 h 138"/>
                  <a:gd name="T20" fmla="*/ 3 w 253"/>
                  <a:gd name="T21" fmla="*/ 4 h 138"/>
                  <a:gd name="T22" fmla="*/ 4 w 253"/>
                  <a:gd name="T23" fmla="*/ 3 h 138"/>
                  <a:gd name="T24" fmla="*/ 6 w 253"/>
                  <a:gd name="T25" fmla="*/ 1 h 138"/>
                  <a:gd name="T26" fmla="*/ 7 w 253"/>
                  <a:gd name="T27" fmla="*/ 1 h 138"/>
                  <a:gd name="T28" fmla="*/ 7 w 253"/>
                  <a:gd name="T29" fmla="*/ 1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3"/>
                  <a:gd name="T46" fmla="*/ 0 h 138"/>
                  <a:gd name="T47" fmla="*/ 253 w 253"/>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3" h="138">
                    <a:moveTo>
                      <a:pt x="253" y="8"/>
                    </a:moveTo>
                    <a:lnTo>
                      <a:pt x="225" y="0"/>
                    </a:lnTo>
                    <a:lnTo>
                      <a:pt x="195" y="28"/>
                    </a:lnTo>
                    <a:lnTo>
                      <a:pt x="123" y="102"/>
                    </a:lnTo>
                    <a:lnTo>
                      <a:pt x="110" y="109"/>
                    </a:lnTo>
                    <a:lnTo>
                      <a:pt x="114" y="65"/>
                    </a:lnTo>
                    <a:lnTo>
                      <a:pt x="62" y="54"/>
                    </a:lnTo>
                    <a:lnTo>
                      <a:pt x="8" y="12"/>
                    </a:lnTo>
                    <a:lnTo>
                      <a:pt x="0" y="41"/>
                    </a:lnTo>
                    <a:lnTo>
                      <a:pt x="70" y="93"/>
                    </a:lnTo>
                    <a:lnTo>
                      <a:pt x="102" y="138"/>
                    </a:lnTo>
                    <a:lnTo>
                      <a:pt x="140" y="104"/>
                    </a:lnTo>
                    <a:lnTo>
                      <a:pt x="221" y="15"/>
                    </a:lnTo>
                    <a:lnTo>
                      <a:pt x="25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4" name="Freeform 204">
                <a:extLst>
                  <a:ext uri="{FF2B5EF4-FFF2-40B4-BE49-F238E27FC236}">
                    <a16:creationId xmlns:a16="http://schemas.microsoft.com/office/drawing/2014/main" id="{2DFC61DF-ACD8-4BF8-9BAF-246FAB46EE1C}"/>
                  </a:ext>
                </a:extLst>
              </p:cNvPr>
              <p:cNvSpPr>
                <a:spLocks/>
              </p:cNvSpPr>
              <p:nvPr/>
            </p:nvSpPr>
            <p:spPr bwMode="auto">
              <a:xfrm>
                <a:off x="4924" y="3610"/>
                <a:ext cx="79" cy="87"/>
              </a:xfrm>
              <a:custGeom>
                <a:avLst/>
                <a:gdLst>
                  <a:gd name="T0" fmla="*/ 1 w 157"/>
                  <a:gd name="T1" fmla="*/ 2 h 173"/>
                  <a:gd name="T2" fmla="*/ 3 w 157"/>
                  <a:gd name="T3" fmla="*/ 1 h 173"/>
                  <a:gd name="T4" fmla="*/ 3 w 157"/>
                  <a:gd name="T5" fmla="*/ 2 h 173"/>
                  <a:gd name="T6" fmla="*/ 1 w 157"/>
                  <a:gd name="T7" fmla="*/ 4 h 173"/>
                  <a:gd name="T8" fmla="*/ 0 w 157"/>
                  <a:gd name="T9" fmla="*/ 5 h 173"/>
                  <a:gd name="T10" fmla="*/ 1 w 157"/>
                  <a:gd name="T11" fmla="*/ 5 h 173"/>
                  <a:gd name="T12" fmla="*/ 2 w 157"/>
                  <a:gd name="T13" fmla="*/ 6 h 173"/>
                  <a:gd name="T14" fmla="*/ 3 w 157"/>
                  <a:gd name="T15" fmla="*/ 5 h 173"/>
                  <a:gd name="T16" fmla="*/ 5 w 157"/>
                  <a:gd name="T17" fmla="*/ 3 h 173"/>
                  <a:gd name="T18" fmla="*/ 2 w 157"/>
                  <a:gd name="T19" fmla="*/ 5 h 173"/>
                  <a:gd name="T20" fmla="*/ 2 w 157"/>
                  <a:gd name="T21" fmla="*/ 5 h 173"/>
                  <a:gd name="T22" fmla="*/ 1 w 157"/>
                  <a:gd name="T23" fmla="*/ 4 h 173"/>
                  <a:gd name="T24" fmla="*/ 2 w 157"/>
                  <a:gd name="T25" fmla="*/ 3 h 173"/>
                  <a:gd name="T26" fmla="*/ 4 w 157"/>
                  <a:gd name="T27" fmla="*/ 2 h 173"/>
                  <a:gd name="T28" fmla="*/ 5 w 157"/>
                  <a:gd name="T29" fmla="*/ 3 h 173"/>
                  <a:gd name="T30" fmla="*/ 5 w 157"/>
                  <a:gd name="T31" fmla="*/ 1 h 173"/>
                  <a:gd name="T32" fmla="*/ 3 w 157"/>
                  <a:gd name="T33" fmla="*/ 0 h 173"/>
                  <a:gd name="T34" fmla="*/ 1 w 157"/>
                  <a:gd name="T35" fmla="*/ 2 h 173"/>
                  <a:gd name="T36" fmla="*/ 1 w 157"/>
                  <a:gd name="T37" fmla="*/ 2 h 1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7"/>
                  <a:gd name="T58" fmla="*/ 0 h 173"/>
                  <a:gd name="T59" fmla="*/ 157 w 157"/>
                  <a:gd name="T60" fmla="*/ 173 h 1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7" h="173">
                    <a:moveTo>
                      <a:pt x="30" y="63"/>
                    </a:moveTo>
                    <a:lnTo>
                      <a:pt x="82" y="26"/>
                    </a:lnTo>
                    <a:lnTo>
                      <a:pt x="87" y="45"/>
                    </a:lnTo>
                    <a:lnTo>
                      <a:pt x="13" y="107"/>
                    </a:lnTo>
                    <a:lnTo>
                      <a:pt x="0" y="131"/>
                    </a:lnTo>
                    <a:lnTo>
                      <a:pt x="6" y="160"/>
                    </a:lnTo>
                    <a:lnTo>
                      <a:pt x="37" y="173"/>
                    </a:lnTo>
                    <a:lnTo>
                      <a:pt x="77" y="152"/>
                    </a:lnTo>
                    <a:lnTo>
                      <a:pt x="137" y="96"/>
                    </a:lnTo>
                    <a:lnTo>
                      <a:pt x="55" y="147"/>
                    </a:lnTo>
                    <a:lnTo>
                      <a:pt x="38" y="154"/>
                    </a:lnTo>
                    <a:lnTo>
                      <a:pt x="16" y="126"/>
                    </a:lnTo>
                    <a:lnTo>
                      <a:pt x="64" y="81"/>
                    </a:lnTo>
                    <a:lnTo>
                      <a:pt x="111" y="34"/>
                    </a:lnTo>
                    <a:lnTo>
                      <a:pt x="157" y="79"/>
                    </a:lnTo>
                    <a:lnTo>
                      <a:pt x="134" y="24"/>
                    </a:lnTo>
                    <a:lnTo>
                      <a:pt x="95" y="0"/>
                    </a:lnTo>
                    <a:lnTo>
                      <a:pt x="3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5" name="Freeform 205">
                <a:extLst>
                  <a:ext uri="{FF2B5EF4-FFF2-40B4-BE49-F238E27FC236}">
                    <a16:creationId xmlns:a16="http://schemas.microsoft.com/office/drawing/2014/main" id="{34DEC885-A434-4153-9D5D-CD7995949CFD}"/>
                  </a:ext>
                </a:extLst>
              </p:cNvPr>
              <p:cNvSpPr>
                <a:spLocks/>
              </p:cNvSpPr>
              <p:nvPr/>
            </p:nvSpPr>
            <p:spPr bwMode="auto">
              <a:xfrm>
                <a:off x="4872" y="3655"/>
                <a:ext cx="69" cy="68"/>
              </a:xfrm>
              <a:custGeom>
                <a:avLst/>
                <a:gdLst>
                  <a:gd name="T0" fmla="*/ 3 w 140"/>
                  <a:gd name="T1" fmla="*/ 1 h 138"/>
                  <a:gd name="T2" fmla="*/ 2 w 140"/>
                  <a:gd name="T3" fmla="*/ 2 h 138"/>
                  <a:gd name="T4" fmla="*/ 0 w 140"/>
                  <a:gd name="T5" fmla="*/ 4 h 138"/>
                  <a:gd name="T6" fmla="*/ 0 w 140"/>
                  <a:gd name="T7" fmla="*/ 3 h 138"/>
                  <a:gd name="T8" fmla="*/ 3 w 140"/>
                  <a:gd name="T9" fmla="*/ 0 h 138"/>
                  <a:gd name="T10" fmla="*/ 4 w 140"/>
                  <a:gd name="T11" fmla="*/ 0 h 138"/>
                  <a:gd name="T12" fmla="*/ 3 w 140"/>
                  <a:gd name="T13" fmla="*/ 1 h 138"/>
                  <a:gd name="T14" fmla="*/ 3 w 140"/>
                  <a:gd name="T15" fmla="*/ 1 h 138"/>
                  <a:gd name="T16" fmla="*/ 0 60000 65536"/>
                  <a:gd name="T17" fmla="*/ 0 60000 65536"/>
                  <a:gd name="T18" fmla="*/ 0 60000 65536"/>
                  <a:gd name="T19" fmla="*/ 0 60000 65536"/>
                  <a:gd name="T20" fmla="*/ 0 60000 65536"/>
                  <a:gd name="T21" fmla="*/ 0 60000 65536"/>
                  <a:gd name="T22" fmla="*/ 0 60000 65536"/>
                  <a:gd name="T23" fmla="*/ 0 60000 65536"/>
                  <a:gd name="T24" fmla="*/ 0 w 140"/>
                  <a:gd name="T25" fmla="*/ 0 h 138"/>
                  <a:gd name="T26" fmla="*/ 140 w 140"/>
                  <a:gd name="T27" fmla="*/ 138 h 1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 h="138">
                    <a:moveTo>
                      <a:pt x="104" y="49"/>
                    </a:moveTo>
                    <a:lnTo>
                      <a:pt x="72" y="81"/>
                    </a:lnTo>
                    <a:lnTo>
                      <a:pt x="0" y="138"/>
                    </a:lnTo>
                    <a:lnTo>
                      <a:pt x="0" y="118"/>
                    </a:lnTo>
                    <a:lnTo>
                      <a:pt x="101" y="31"/>
                    </a:lnTo>
                    <a:lnTo>
                      <a:pt x="140" y="0"/>
                    </a:lnTo>
                    <a:lnTo>
                      <a:pt x="104"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6" name="Freeform 206">
                <a:extLst>
                  <a:ext uri="{FF2B5EF4-FFF2-40B4-BE49-F238E27FC236}">
                    <a16:creationId xmlns:a16="http://schemas.microsoft.com/office/drawing/2014/main" id="{05CE292B-5317-4085-9A2A-A6F41AD7F1E5}"/>
                  </a:ext>
                </a:extLst>
              </p:cNvPr>
              <p:cNvSpPr>
                <a:spLocks/>
              </p:cNvSpPr>
              <p:nvPr/>
            </p:nvSpPr>
            <p:spPr bwMode="auto">
              <a:xfrm>
                <a:off x="4888" y="3680"/>
                <a:ext cx="85" cy="68"/>
              </a:xfrm>
              <a:custGeom>
                <a:avLst/>
                <a:gdLst>
                  <a:gd name="T0" fmla="*/ 3 w 170"/>
                  <a:gd name="T1" fmla="*/ 1 h 136"/>
                  <a:gd name="T2" fmla="*/ 3 w 170"/>
                  <a:gd name="T3" fmla="*/ 1 h 136"/>
                  <a:gd name="T4" fmla="*/ 0 w 170"/>
                  <a:gd name="T5" fmla="*/ 4 h 136"/>
                  <a:gd name="T6" fmla="*/ 1 w 170"/>
                  <a:gd name="T7" fmla="*/ 4 h 136"/>
                  <a:gd name="T8" fmla="*/ 3 w 170"/>
                  <a:gd name="T9" fmla="*/ 2 h 136"/>
                  <a:gd name="T10" fmla="*/ 5 w 170"/>
                  <a:gd name="T11" fmla="*/ 0 h 136"/>
                  <a:gd name="T12" fmla="*/ 3 w 170"/>
                  <a:gd name="T13" fmla="*/ 1 h 136"/>
                  <a:gd name="T14" fmla="*/ 3 w 170"/>
                  <a:gd name="T15" fmla="*/ 1 h 136"/>
                  <a:gd name="T16" fmla="*/ 0 60000 65536"/>
                  <a:gd name="T17" fmla="*/ 0 60000 65536"/>
                  <a:gd name="T18" fmla="*/ 0 60000 65536"/>
                  <a:gd name="T19" fmla="*/ 0 60000 65536"/>
                  <a:gd name="T20" fmla="*/ 0 60000 65536"/>
                  <a:gd name="T21" fmla="*/ 0 60000 65536"/>
                  <a:gd name="T22" fmla="*/ 0 60000 65536"/>
                  <a:gd name="T23" fmla="*/ 0 60000 65536"/>
                  <a:gd name="T24" fmla="*/ 0 w 170"/>
                  <a:gd name="T25" fmla="*/ 0 h 136"/>
                  <a:gd name="T26" fmla="*/ 170 w 170"/>
                  <a:gd name="T27" fmla="*/ 136 h 1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0" h="136">
                    <a:moveTo>
                      <a:pt x="103" y="31"/>
                    </a:moveTo>
                    <a:lnTo>
                      <a:pt x="87" y="60"/>
                    </a:lnTo>
                    <a:lnTo>
                      <a:pt x="0" y="136"/>
                    </a:lnTo>
                    <a:lnTo>
                      <a:pt x="22" y="136"/>
                    </a:lnTo>
                    <a:lnTo>
                      <a:pt x="95" y="78"/>
                    </a:lnTo>
                    <a:lnTo>
                      <a:pt x="170" y="0"/>
                    </a:lnTo>
                    <a:lnTo>
                      <a:pt x="10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7" name="Freeform 207">
                <a:extLst>
                  <a:ext uri="{FF2B5EF4-FFF2-40B4-BE49-F238E27FC236}">
                    <a16:creationId xmlns:a16="http://schemas.microsoft.com/office/drawing/2014/main" id="{8D13478A-C0DE-4605-A3D6-FDAD700718A8}"/>
                  </a:ext>
                </a:extLst>
              </p:cNvPr>
              <p:cNvSpPr>
                <a:spLocks/>
              </p:cNvSpPr>
              <p:nvPr/>
            </p:nvSpPr>
            <p:spPr bwMode="auto">
              <a:xfrm>
                <a:off x="4949" y="3662"/>
                <a:ext cx="80" cy="74"/>
              </a:xfrm>
              <a:custGeom>
                <a:avLst/>
                <a:gdLst>
                  <a:gd name="T0" fmla="*/ 0 w 159"/>
                  <a:gd name="T1" fmla="*/ 2 h 149"/>
                  <a:gd name="T2" fmla="*/ 1 w 159"/>
                  <a:gd name="T3" fmla="*/ 2 h 149"/>
                  <a:gd name="T4" fmla="*/ 3 w 159"/>
                  <a:gd name="T5" fmla="*/ 0 h 149"/>
                  <a:gd name="T6" fmla="*/ 3 w 159"/>
                  <a:gd name="T7" fmla="*/ 1 h 149"/>
                  <a:gd name="T8" fmla="*/ 3 w 159"/>
                  <a:gd name="T9" fmla="*/ 3 h 149"/>
                  <a:gd name="T10" fmla="*/ 3 w 159"/>
                  <a:gd name="T11" fmla="*/ 3 h 149"/>
                  <a:gd name="T12" fmla="*/ 4 w 159"/>
                  <a:gd name="T13" fmla="*/ 4 h 149"/>
                  <a:gd name="T14" fmla="*/ 5 w 159"/>
                  <a:gd name="T15" fmla="*/ 4 h 149"/>
                  <a:gd name="T16" fmla="*/ 4 w 159"/>
                  <a:gd name="T17" fmla="*/ 4 h 149"/>
                  <a:gd name="T18" fmla="*/ 4 w 159"/>
                  <a:gd name="T19" fmla="*/ 3 h 149"/>
                  <a:gd name="T20" fmla="*/ 4 w 159"/>
                  <a:gd name="T21" fmla="*/ 3 h 149"/>
                  <a:gd name="T22" fmla="*/ 4 w 159"/>
                  <a:gd name="T23" fmla="*/ 2 h 149"/>
                  <a:gd name="T24" fmla="*/ 4 w 159"/>
                  <a:gd name="T25" fmla="*/ 1 h 149"/>
                  <a:gd name="T26" fmla="*/ 3 w 159"/>
                  <a:gd name="T27" fmla="*/ 0 h 149"/>
                  <a:gd name="T28" fmla="*/ 0 w 159"/>
                  <a:gd name="T29" fmla="*/ 2 h 149"/>
                  <a:gd name="T30" fmla="*/ 0 w 159"/>
                  <a:gd name="T31" fmla="*/ 2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9"/>
                  <a:gd name="T49" fmla="*/ 0 h 149"/>
                  <a:gd name="T50" fmla="*/ 159 w 159"/>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9" h="149">
                    <a:moveTo>
                      <a:pt x="0" y="79"/>
                    </a:moveTo>
                    <a:lnTo>
                      <a:pt x="31" y="65"/>
                    </a:lnTo>
                    <a:lnTo>
                      <a:pt x="76" y="19"/>
                    </a:lnTo>
                    <a:lnTo>
                      <a:pt x="86" y="58"/>
                    </a:lnTo>
                    <a:lnTo>
                      <a:pt x="73" y="100"/>
                    </a:lnTo>
                    <a:lnTo>
                      <a:pt x="81" y="124"/>
                    </a:lnTo>
                    <a:lnTo>
                      <a:pt x="125" y="149"/>
                    </a:lnTo>
                    <a:lnTo>
                      <a:pt x="159" y="146"/>
                    </a:lnTo>
                    <a:lnTo>
                      <a:pt x="126" y="139"/>
                    </a:lnTo>
                    <a:lnTo>
                      <a:pt x="107" y="121"/>
                    </a:lnTo>
                    <a:lnTo>
                      <a:pt x="97" y="97"/>
                    </a:lnTo>
                    <a:lnTo>
                      <a:pt x="97" y="73"/>
                    </a:lnTo>
                    <a:lnTo>
                      <a:pt x="110" y="48"/>
                    </a:lnTo>
                    <a:lnTo>
                      <a:pt x="73" y="0"/>
                    </a:lnTo>
                    <a:lnTo>
                      <a:pt x="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8" name="Freeform 208">
                <a:extLst>
                  <a:ext uri="{FF2B5EF4-FFF2-40B4-BE49-F238E27FC236}">
                    <a16:creationId xmlns:a16="http://schemas.microsoft.com/office/drawing/2014/main" id="{6AD4D515-1121-4BA7-AB1F-4EABF26D7055}"/>
                  </a:ext>
                </a:extLst>
              </p:cNvPr>
              <p:cNvSpPr>
                <a:spLocks/>
              </p:cNvSpPr>
              <p:nvPr/>
            </p:nvSpPr>
            <p:spPr bwMode="auto">
              <a:xfrm>
                <a:off x="4858" y="3698"/>
                <a:ext cx="94" cy="147"/>
              </a:xfrm>
              <a:custGeom>
                <a:avLst/>
                <a:gdLst>
                  <a:gd name="T0" fmla="*/ 3 w 188"/>
                  <a:gd name="T1" fmla="*/ 3 h 293"/>
                  <a:gd name="T2" fmla="*/ 5 w 188"/>
                  <a:gd name="T3" fmla="*/ 6 h 293"/>
                  <a:gd name="T4" fmla="*/ 6 w 188"/>
                  <a:gd name="T5" fmla="*/ 6 h 293"/>
                  <a:gd name="T6" fmla="*/ 6 w 188"/>
                  <a:gd name="T7" fmla="*/ 7 h 293"/>
                  <a:gd name="T8" fmla="*/ 6 w 188"/>
                  <a:gd name="T9" fmla="*/ 8 h 293"/>
                  <a:gd name="T10" fmla="*/ 5 w 188"/>
                  <a:gd name="T11" fmla="*/ 9 h 293"/>
                  <a:gd name="T12" fmla="*/ 5 w 188"/>
                  <a:gd name="T13" fmla="*/ 10 h 293"/>
                  <a:gd name="T14" fmla="*/ 5 w 188"/>
                  <a:gd name="T15" fmla="*/ 7 h 293"/>
                  <a:gd name="T16" fmla="*/ 3 w 188"/>
                  <a:gd name="T17" fmla="*/ 4 h 293"/>
                  <a:gd name="T18" fmla="*/ 1 w 188"/>
                  <a:gd name="T19" fmla="*/ 4 h 293"/>
                  <a:gd name="T20" fmla="*/ 1 w 188"/>
                  <a:gd name="T21" fmla="*/ 2 h 293"/>
                  <a:gd name="T22" fmla="*/ 0 w 188"/>
                  <a:gd name="T23" fmla="*/ 1 h 293"/>
                  <a:gd name="T24" fmla="*/ 1 w 188"/>
                  <a:gd name="T25" fmla="*/ 0 h 293"/>
                  <a:gd name="T26" fmla="*/ 1 w 188"/>
                  <a:gd name="T27" fmla="*/ 1 h 293"/>
                  <a:gd name="T28" fmla="*/ 1 w 188"/>
                  <a:gd name="T29" fmla="*/ 2 h 293"/>
                  <a:gd name="T30" fmla="*/ 3 w 188"/>
                  <a:gd name="T31" fmla="*/ 3 h 293"/>
                  <a:gd name="T32" fmla="*/ 3 w 188"/>
                  <a:gd name="T33" fmla="*/ 3 h 293"/>
                  <a:gd name="T34" fmla="*/ 3 w 188"/>
                  <a:gd name="T35" fmla="*/ 3 h 2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293"/>
                  <a:gd name="T56" fmla="*/ 188 w 188"/>
                  <a:gd name="T57" fmla="*/ 293 h 2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293">
                    <a:moveTo>
                      <a:pt x="90" y="92"/>
                    </a:moveTo>
                    <a:lnTo>
                      <a:pt x="155" y="191"/>
                    </a:lnTo>
                    <a:lnTo>
                      <a:pt x="188" y="186"/>
                    </a:lnTo>
                    <a:lnTo>
                      <a:pt x="178" y="210"/>
                    </a:lnTo>
                    <a:lnTo>
                      <a:pt x="178" y="238"/>
                    </a:lnTo>
                    <a:lnTo>
                      <a:pt x="149" y="260"/>
                    </a:lnTo>
                    <a:lnTo>
                      <a:pt x="141" y="293"/>
                    </a:lnTo>
                    <a:lnTo>
                      <a:pt x="133" y="218"/>
                    </a:lnTo>
                    <a:lnTo>
                      <a:pt x="81" y="118"/>
                    </a:lnTo>
                    <a:lnTo>
                      <a:pt x="48" y="98"/>
                    </a:lnTo>
                    <a:lnTo>
                      <a:pt x="3" y="43"/>
                    </a:lnTo>
                    <a:lnTo>
                      <a:pt x="0" y="14"/>
                    </a:lnTo>
                    <a:lnTo>
                      <a:pt x="22" y="0"/>
                    </a:lnTo>
                    <a:lnTo>
                      <a:pt x="22" y="30"/>
                    </a:lnTo>
                    <a:lnTo>
                      <a:pt x="35" y="34"/>
                    </a:lnTo>
                    <a:lnTo>
                      <a:pt x="74" y="89"/>
                    </a:lnTo>
                    <a:lnTo>
                      <a:pt x="90"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39" name="Freeform 209">
                <a:extLst>
                  <a:ext uri="{FF2B5EF4-FFF2-40B4-BE49-F238E27FC236}">
                    <a16:creationId xmlns:a16="http://schemas.microsoft.com/office/drawing/2014/main" id="{08641494-43E5-456C-B454-136C9BA438CB}"/>
                  </a:ext>
                </a:extLst>
              </p:cNvPr>
              <p:cNvSpPr>
                <a:spLocks/>
              </p:cNvSpPr>
              <p:nvPr/>
            </p:nvSpPr>
            <p:spPr bwMode="auto">
              <a:xfrm>
                <a:off x="4626" y="3246"/>
                <a:ext cx="175" cy="423"/>
              </a:xfrm>
              <a:custGeom>
                <a:avLst/>
                <a:gdLst>
                  <a:gd name="T0" fmla="*/ 11 w 350"/>
                  <a:gd name="T1" fmla="*/ 26 h 845"/>
                  <a:gd name="T2" fmla="*/ 9 w 350"/>
                  <a:gd name="T3" fmla="*/ 22 h 845"/>
                  <a:gd name="T4" fmla="*/ 7 w 350"/>
                  <a:gd name="T5" fmla="*/ 19 h 845"/>
                  <a:gd name="T6" fmla="*/ 5 w 350"/>
                  <a:gd name="T7" fmla="*/ 14 h 845"/>
                  <a:gd name="T8" fmla="*/ 3 w 350"/>
                  <a:gd name="T9" fmla="*/ 12 h 845"/>
                  <a:gd name="T10" fmla="*/ 5 w 350"/>
                  <a:gd name="T11" fmla="*/ 14 h 845"/>
                  <a:gd name="T12" fmla="*/ 3 w 350"/>
                  <a:gd name="T13" fmla="*/ 11 h 845"/>
                  <a:gd name="T14" fmla="*/ 1 w 350"/>
                  <a:gd name="T15" fmla="*/ 9 h 845"/>
                  <a:gd name="T16" fmla="*/ 1 w 350"/>
                  <a:gd name="T17" fmla="*/ 7 h 845"/>
                  <a:gd name="T18" fmla="*/ 1 w 350"/>
                  <a:gd name="T19" fmla="*/ 5 h 845"/>
                  <a:gd name="T20" fmla="*/ 1 w 350"/>
                  <a:gd name="T21" fmla="*/ 3 h 845"/>
                  <a:gd name="T22" fmla="*/ 3 w 350"/>
                  <a:gd name="T23" fmla="*/ 2 h 845"/>
                  <a:gd name="T24" fmla="*/ 5 w 350"/>
                  <a:gd name="T25" fmla="*/ 1 h 845"/>
                  <a:gd name="T26" fmla="*/ 6 w 350"/>
                  <a:gd name="T27" fmla="*/ 1 h 845"/>
                  <a:gd name="T28" fmla="*/ 9 w 350"/>
                  <a:gd name="T29" fmla="*/ 1 h 845"/>
                  <a:gd name="T30" fmla="*/ 11 w 350"/>
                  <a:gd name="T31" fmla="*/ 2 h 845"/>
                  <a:gd name="T32" fmla="*/ 9 w 350"/>
                  <a:gd name="T33" fmla="*/ 1 h 845"/>
                  <a:gd name="T34" fmla="*/ 6 w 350"/>
                  <a:gd name="T35" fmla="*/ 0 h 845"/>
                  <a:gd name="T36" fmla="*/ 5 w 350"/>
                  <a:gd name="T37" fmla="*/ 1 h 845"/>
                  <a:gd name="T38" fmla="*/ 3 w 350"/>
                  <a:gd name="T39" fmla="*/ 2 h 845"/>
                  <a:gd name="T40" fmla="*/ 1 w 350"/>
                  <a:gd name="T41" fmla="*/ 3 h 845"/>
                  <a:gd name="T42" fmla="*/ 1 w 350"/>
                  <a:gd name="T43" fmla="*/ 5 h 845"/>
                  <a:gd name="T44" fmla="*/ 0 w 350"/>
                  <a:gd name="T45" fmla="*/ 7 h 845"/>
                  <a:gd name="T46" fmla="*/ 1 w 350"/>
                  <a:gd name="T47" fmla="*/ 9 h 845"/>
                  <a:gd name="T48" fmla="*/ 1 w 350"/>
                  <a:gd name="T49" fmla="*/ 11 h 845"/>
                  <a:gd name="T50" fmla="*/ 3 w 350"/>
                  <a:gd name="T51" fmla="*/ 13 h 845"/>
                  <a:gd name="T52" fmla="*/ 5 w 350"/>
                  <a:gd name="T53" fmla="*/ 15 h 845"/>
                  <a:gd name="T54" fmla="*/ 6 w 350"/>
                  <a:gd name="T55" fmla="*/ 19 h 845"/>
                  <a:gd name="T56" fmla="*/ 11 w 350"/>
                  <a:gd name="T57" fmla="*/ 27 h 845"/>
                  <a:gd name="T58" fmla="*/ 11 w 350"/>
                  <a:gd name="T59" fmla="*/ 27 h 845"/>
                  <a:gd name="T60" fmla="*/ 11 w 350"/>
                  <a:gd name="T61" fmla="*/ 26 h 845"/>
                  <a:gd name="T62" fmla="*/ 11 w 350"/>
                  <a:gd name="T63" fmla="*/ 26 h 8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0"/>
                  <a:gd name="T97" fmla="*/ 0 h 845"/>
                  <a:gd name="T98" fmla="*/ 350 w 350"/>
                  <a:gd name="T99" fmla="*/ 845 h 8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0" h="845">
                    <a:moveTo>
                      <a:pt x="334" y="816"/>
                    </a:moveTo>
                    <a:lnTo>
                      <a:pt x="274" y="695"/>
                    </a:lnTo>
                    <a:lnTo>
                      <a:pt x="224" y="601"/>
                    </a:lnTo>
                    <a:lnTo>
                      <a:pt x="151" y="447"/>
                    </a:lnTo>
                    <a:lnTo>
                      <a:pt x="125" y="363"/>
                    </a:lnTo>
                    <a:lnTo>
                      <a:pt x="133" y="431"/>
                    </a:lnTo>
                    <a:lnTo>
                      <a:pt x="72" y="322"/>
                    </a:lnTo>
                    <a:lnTo>
                      <a:pt x="36" y="264"/>
                    </a:lnTo>
                    <a:lnTo>
                      <a:pt x="15" y="197"/>
                    </a:lnTo>
                    <a:lnTo>
                      <a:pt x="23" y="142"/>
                    </a:lnTo>
                    <a:lnTo>
                      <a:pt x="52" y="82"/>
                    </a:lnTo>
                    <a:lnTo>
                      <a:pt x="85" y="52"/>
                    </a:lnTo>
                    <a:lnTo>
                      <a:pt x="162" y="13"/>
                    </a:lnTo>
                    <a:lnTo>
                      <a:pt x="217" y="8"/>
                    </a:lnTo>
                    <a:lnTo>
                      <a:pt x="281" y="21"/>
                    </a:lnTo>
                    <a:lnTo>
                      <a:pt x="344" y="50"/>
                    </a:lnTo>
                    <a:lnTo>
                      <a:pt x="268" y="1"/>
                    </a:lnTo>
                    <a:lnTo>
                      <a:pt x="201" y="0"/>
                    </a:lnTo>
                    <a:lnTo>
                      <a:pt x="151" y="9"/>
                    </a:lnTo>
                    <a:lnTo>
                      <a:pt x="76" y="40"/>
                    </a:lnTo>
                    <a:lnTo>
                      <a:pt x="36" y="78"/>
                    </a:lnTo>
                    <a:lnTo>
                      <a:pt x="7" y="142"/>
                    </a:lnTo>
                    <a:lnTo>
                      <a:pt x="0" y="202"/>
                    </a:lnTo>
                    <a:lnTo>
                      <a:pt x="25" y="283"/>
                    </a:lnTo>
                    <a:lnTo>
                      <a:pt x="55" y="325"/>
                    </a:lnTo>
                    <a:lnTo>
                      <a:pt x="102" y="408"/>
                    </a:lnTo>
                    <a:lnTo>
                      <a:pt x="138" y="468"/>
                    </a:lnTo>
                    <a:lnTo>
                      <a:pt x="204" y="601"/>
                    </a:lnTo>
                    <a:lnTo>
                      <a:pt x="321" y="842"/>
                    </a:lnTo>
                    <a:lnTo>
                      <a:pt x="350" y="845"/>
                    </a:lnTo>
                    <a:lnTo>
                      <a:pt x="334" y="8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40" name="Freeform 210">
                <a:extLst>
                  <a:ext uri="{FF2B5EF4-FFF2-40B4-BE49-F238E27FC236}">
                    <a16:creationId xmlns:a16="http://schemas.microsoft.com/office/drawing/2014/main" id="{8233B30E-962A-4CBD-89E3-9A02241353FE}"/>
                  </a:ext>
                </a:extLst>
              </p:cNvPr>
              <p:cNvSpPr>
                <a:spLocks/>
              </p:cNvSpPr>
              <p:nvPr/>
            </p:nvSpPr>
            <p:spPr bwMode="auto">
              <a:xfrm>
                <a:off x="4767" y="3764"/>
                <a:ext cx="157" cy="81"/>
              </a:xfrm>
              <a:custGeom>
                <a:avLst/>
                <a:gdLst>
                  <a:gd name="T0" fmla="*/ 6 w 315"/>
                  <a:gd name="T1" fmla="*/ 1 h 162"/>
                  <a:gd name="T2" fmla="*/ 5 w 315"/>
                  <a:gd name="T3" fmla="*/ 3 h 162"/>
                  <a:gd name="T4" fmla="*/ 4 w 315"/>
                  <a:gd name="T5" fmla="*/ 5 h 162"/>
                  <a:gd name="T6" fmla="*/ 3 w 315"/>
                  <a:gd name="T7" fmla="*/ 5 h 162"/>
                  <a:gd name="T8" fmla="*/ 3 w 315"/>
                  <a:gd name="T9" fmla="*/ 5 h 162"/>
                  <a:gd name="T10" fmla="*/ 4 w 315"/>
                  <a:gd name="T11" fmla="*/ 5 h 162"/>
                  <a:gd name="T12" fmla="*/ 4 w 315"/>
                  <a:gd name="T13" fmla="*/ 3 h 162"/>
                  <a:gd name="T14" fmla="*/ 4 w 315"/>
                  <a:gd name="T15" fmla="*/ 3 h 162"/>
                  <a:gd name="T16" fmla="*/ 2 w 315"/>
                  <a:gd name="T17" fmla="*/ 3 h 162"/>
                  <a:gd name="T18" fmla="*/ 1 w 315"/>
                  <a:gd name="T19" fmla="*/ 3 h 162"/>
                  <a:gd name="T20" fmla="*/ 2 w 315"/>
                  <a:gd name="T21" fmla="*/ 5 h 162"/>
                  <a:gd name="T22" fmla="*/ 0 w 315"/>
                  <a:gd name="T23" fmla="*/ 5 h 162"/>
                  <a:gd name="T24" fmla="*/ 0 w 315"/>
                  <a:gd name="T25" fmla="*/ 3 h 162"/>
                  <a:gd name="T26" fmla="*/ 2 w 315"/>
                  <a:gd name="T27" fmla="*/ 1 h 162"/>
                  <a:gd name="T28" fmla="*/ 4 w 315"/>
                  <a:gd name="T29" fmla="*/ 1 h 162"/>
                  <a:gd name="T30" fmla="*/ 6 w 315"/>
                  <a:gd name="T31" fmla="*/ 1 h 162"/>
                  <a:gd name="T32" fmla="*/ 7 w 315"/>
                  <a:gd name="T33" fmla="*/ 0 h 162"/>
                  <a:gd name="T34" fmla="*/ 8 w 315"/>
                  <a:gd name="T35" fmla="*/ 1 h 162"/>
                  <a:gd name="T36" fmla="*/ 9 w 315"/>
                  <a:gd name="T37" fmla="*/ 3 h 162"/>
                  <a:gd name="T38" fmla="*/ 8 w 315"/>
                  <a:gd name="T39" fmla="*/ 3 h 162"/>
                  <a:gd name="T40" fmla="*/ 7 w 315"/>
                  <a:gd name="T41" fmla="*/ 1 h 162"/>
                  <a:gd name="T42" fmla="*/ 6 w 315"/>
                  <a:gd name="T43" fmla="*/ 1 h 162"/>
                  <a:gd name="T44" fmla="*/ 6 w 315"/>
                  <a:gd name="T45" fmla="*/ 1 h 1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5"/>
                  <a:gd name="T70" fmla="*/ 0 h 162"/>
                  <a:gd name="T71" fmla="*/ 315 w 315"/>
                  <a:gd name="T72" fmla="*/ 162 h 16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5" h="162">
                    <a:moveTo>
                      <a:pt x="206" y="48"/>
                    </a:moveTo>
                    <a:lnTo>
                      <a:pt x="175" y="120"/>
                    </a:lnTo>
                    <a:lnTo>
                      <a:pt x="146" y="154"/>
                    </a:lnTo>
                    <a:lnTo>
                      <a:pt x="125" y="162"/>
                    </a:lnTo>
                    <a:lnTo>
                      <a:pt x="101" y="146"/>
                    </a:lnTo>
                    <a:lnTo>
                      <a:pt x="141" y="131"/>
                    </a:lnTo>
                    <a:lnTo>
                      <a:pt x="156" y="99"/>
                    </a:lnTo>
                    <a:lnTo>
                      <a:pt x="140" y="66"/>
                    </a:lnTo>
                    <a:lnTo>
                      <a:pt x="83" y="84"/>
                    </a:lnTo>
                    <a:lnTo>
                      <a:pt x="44" y="112"/>
                    </a:lnTo>
                    <a:lnTo>
                      <a:pt x="81" y="136"/>
                    </a:lnTo>
                    <a:lnTo>
                      <a:pt x="12" y="136"/>
                    </a:lnTo>
                    <a:lnTo>
                      <a:pt x="0" y="113"/>
                    </a:lnTo>
                    <a:lnTo>
                      <a:pt x="75" y="63"/>
                    </a:lnTo>
                    <a:lnTo>
                      <a:pt x="135" y="34"/>
                    </a:lnTo>
                    <a:lnTo>
                      <a:pt x="200" y="18"/>
                    </a:lnTo>
                    <a:lnTo>
                      <a:pt x="240" y="0"/>
                    </a:lnTo>
                    <a:lnTo>
                      <a:pt x="271" y="1"/>
                    </a:lnTo>
                    <a:lnTo>
                      <a:pt x="315" y="71"/>
                    </a:lnTo>
                    <a:lnTo>
                      <a:pt x="279" y="74"/>
                    </a:lnTo>
                    <a:lnTo>
                      <a:pt x="247" y="48"/>
                    </a:lnTo>
                    <a:lnTo>
                      <a:pt x="20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41" name="Freeform 211">
                <a:extLst>
                  <a:ext uri="{FF2B5EF4-FFF2-40B4-BE49-F238E27FC236}">
                    <a16:creationId xmlns:a16="http://schemas.microsoft.com/office/drawing/2014/main" id="{D80CBE13-E0B2-42A9-9B69-1C873C70137A}"/>
                  </a:ext>
                </a:extLst>
              </p:cNvPr>
              <p:cNvSpPr>
                <a:spLocks/>
              </p:cNvSpPr>
              <p:nvPr/>
            </p:nvSpPr>
            <p:spPr bwMode="auto">
              <a:xfrm>
                <a:off x="4602" y="3557"/>
                <a:ext cx="289" cy="217"/>
              </a:xfrm>
              <a:custGeom>
                <a:avLst/>
                <a:gdLst>
                  <a:gd name="T0" fmla="*/ 17 w 578"/>
                  <a:gd name="T1" fmla="*/ 14 h 434"/>
                  <a:gd name="T2" fmla="*/ 13 w 578"/>
                  <a:gd name="T3" fmla="*/ 11 h 434"/>
                  <a:gd name="T4" fmla="*/ 9 w 578"/>
                  <a:gd name="T5" fmla="*/ 7 h 434"/>
                  <a:gd name="T6" fmla="*/ 5 w 578"/>
                  <a:gd name="T7" fmla="*/ 5 h 434"/>
                  <a:gd name="T8" fmla="*/ 9 w 578"/>
                  <a:gd name="T9" fmla="*/ 5 h 434"/>
                  <a:gd name="T10" fmla="*/ 7 w 578"/>
                  <a:gd name="T11" fmla="*/ 3 h 434"/>
                  <a:gd name="T12" fmla="*/ 5 w 578"/>
                  <a:gd name="T13" fmla="*/ 3 h 434"/>
                  <a:gd name="T14" fmla="*/ 3 w 578"/>
                  <a:gd name="T15" fmla="*/ 3 h 434"/>
                  <a:gd name="T16" fmla="*/ 6 w 578"/>
                  <a:gd name="T17" fmla="*/ 3 h 434"/>
                  <a:gd name="T18" fmla="*/ 7 w 578"/>
                  <a:gd name="T19" fmla="*/ 3 h 434"/>
                  <a:gd name="T20" fmla="*/ 6 w 578"/>
                  <a:gd name="T21" fmla="*/ 2 h 434"/>
                  <a:gd name="T22" fmla="*/ 5 w 578"/>
                  <a:gd name="T23" fmla="*/ 2 h 434"/>
                  <a:gd name="T24" fmla="*/ 2 w 578"/>
                  <a:gd name="T25" fmla="*/ 2 h 434"/>
                  <a:gd name="T26" fmla="*/ 0 w 578"/>
                  <a:gd name="T27" fmla="*/ 3 h 434"/>
                  <a:gd name="T28" fmla="*/ 2 w 578"/>
                  <a:gd name="T29" fmla="*/ 2 h 434"/>
                  <a:gd name="T30" fmla="*/ 6 w 578"/>
                  <a:gd name="T31" fmla="*/ 2 h 434"/>
                  <a:gd name="T32" fmla="*/ 5 w 578"/>
                  <a:gd name="T33" fmla="*/ 0 h 434"/>
                  <a:gd name="T34" fmla="*/ 6 w 578"/>
                  <a:gd name="T35" fmla="*/ 2 h 434"/>
                  <a:gd name="T36" fmla="*/ 9 w 578"/>
                  <a:gd name="T37" fmla="*/ 3 h 434"/>
                  <a:gd name="T38" fmla="*/ 12 w 578"/>
                  <a:gd name="T39" fmla="*/ 7 h 434"/>
                  <a:gd name="T40" fmla="*/ 14 w 578"/>
                  <a:gd name="T41" fmla="*/ 10 h 434"/>
                  <a:gd name="T42" fmla="*/ 18 w 578"/>
                  <a:gd name="T43" fmla="*/ 14 h 434"/>
                  <a:gd name="T44" fmla="*/ 17 w 578"/>
                  <a:gd name="T45" fmla="*/ 14 h 434"/>
                  <a:gd name="T46" fmla="*/ 17 w 578"/>
                  <a:gd name="T47" fmla="*/ 14 h 4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78"/>
                  <a:gd name="T73" fmla="*/ 0 h 434"/>
                  <a:gd name="T74" fmla="*/ 578 w 578"/>
                  <a:gd name="T75" fmla="*/ 434 h 4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78" h="434">
                    <a:moveTo>
                      <a:pt x="538" y="434"/>
                    </a:moveTo>
                    <a:lnTo>
                      <a:pt x="440" y="326"/>
                    </a:lnTo>
                    <a:lnTo>
                      <a:pt x="314" y="193"/>
                    </a:lnTo>
                    <a:lnTo>
                      <a:pt x="184" y="141"/>
                    </a:lnTo>
                    <a:lnTo>
                      <a:pt x="283" y="139"/>
                    </a:lnTo>
                    <a:lnTo>
                      <a:pt x="243" y="99"/>
                    </a:lnTo>
                    <a:lnTo>
                      <a:pt x="167" y="91"/>
                    </a:lnTo>
                    <a:lnTo>
                      <a:pt x="97" y="76"/>
                    </a:lnTo>
                    <a:lnTo>
                      <a:pt x="212" y="75"/>
                    </a:lnTo>
                    <a:lnTo>
                      <a:pt x="249" y="73"/>
                    </a:lnTo>
                    <a:lnTo>
                      <a:pt x="209" y="49"/>
                    </a:lnTo>
                    <a:lnTo>
                      <a:pt x="150" y="62"/>
                    </a:lnTo>
                    <a:lnTo>
                      <a:pt x="68" y="62"/>
                    </a:lnTo>
                    <a:lnTo>
                      <a:pt x="0" y="65"/>
                    </a:lnTo>
                    <a:lnTo>
                      <a:pt x="81" y="42"/>
                    </a:lnTo>
                    <a:lnTo>
                      <a:pt x="194" y="39"/>
                    </a:lnTo>
                    <a:lnTo>
                      <a:pt x="142" y="0"/>
                    </a:lnTo>
                    <a:lnTo>
                      <a:pt x="223" y="34"/>
                    </a:lnTo>
                    <a:lnTo>
                      <a:pt x="299" y="122"/>
                    </a:lnTo>
                    <a:lnTo>
                      <a:pt x="403" y="253"/>
                    </a:lnTo>
                    <a:lnTo>
                      <a:pt x="468" y="306"/>
                    </a:lnTo>
                    <a:lnTo>
                      <a:pt x="578" y="433"/>
                    </a:lnTo>
                    <a:lnTo>
                      <a:pt x="538" y="4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42" name="Freeform 212">
                <a:extLst>
                  <a:ext uri="{FF2B5EF4-FFF2-40B4-BE49-F238E27FC236}">
                    <a16:creationId xmlns:a16="http://schemas.microsoft.com/office/drawing/2014/main" id="{4CEE597E-BF47-4254-8C16-94E24ED2E606}"/>
                  </a:ext>
                </a:extLst>
              </p:cNvPr>
              <p:cNvSpPr>
                <a:spLocks/>
              </p:cNvSpPr>
              <p:nvPr/>
            </p:nvSpPr>
            <p:spPr bwMode="auto">
              <a:xfrm>
                <a:off x="4555" y="3485"/>
                <a:ext cx="143" cy="86"/>
              </a:xfrm>
              <a:custGeom>
                <a:avLst/>
                <a:gdLst>
                  <a:gd name="T0" fmla="*/ 7 w 286"/>
                  <a:gd name="T1" fmla="*/ 4 h 173"/>
                  <a:gd name="T2" fmla="*/ 4 w 286"/>
                  <a:gd name="T3" fmla="*/ 4 h 173"/>
                  <a:gd name="T4" fmla="*/ 1 w 286"/>
                  <a:gd name="T5" fmla="*/ 4 h 173"/>
                  <a:gd name="T6" fmla="*/ 1 w 286"/>
                  <a:gd name="T7" fmla="*/ 4 h 173"/>
                  <a:gd name="T8" fmla="*/ 4 w 286"/>
                  <a:gd name="T9" fmla="*/ 4 h 173"/>
                  <a:gd name="T10" fmla="*/ 2 w 286"/>
                  <a:gd name="T11" fmla="*/ 2 h 173"/>
                  <a:gd name="T12" fmla="*/ 0 w 286"/>
                  <a:gd name="T13" fmla="*/ 1 h 173"/>
                  <a:gd name="T14" fmla="*/ 2 w 286"/>
                  <a:gd name="T15" fmla="*/ 2 h 173"/>
                  <a:gd name="T16" fmla="*/ 4 w 286"/>
                  <a:gd name="T17" fmla="*/ 3 h 173"/>
                  <a:gd name="T18" fmla="*/ 6 w 286"/>
                  <a:gd name="T19" fmla="*/ 3 h 173"/>
                  <a:gd name="T20" fmla="*/ 5 w 286"/>
                  <a:gd name="T21" fmla="*/ 2 h 173"/>
                  <a:gd name="T22" fmla="*/ 3 w 286"/>
                  <a:gd name="T23" fmla="*/ 0 h 173"/>
                  <a:gd name="T24" fmla="*/ 6 w 286"/>
                  <a:gd name="T25" fmla="*/ 1 h 173"/>
                  <a:gd name="T26" fmla="*/ 7 w 286"/>
                  <a:gd name="T27" fmla="*/ 3 h 173"/>
                  <a:gd name="T28" fmla="*/ 9 w 286"/>
                  <a:gd name="T29" fmla="*/ 5 h 173"/>
                  <a:gd name="T30" fmla="*/ 7 w 286"/>
                  <a:gd name="T31" fmla="*/ 4 h 173"/>
                  <a:gd name="T32" fmla="*/ 7 w 286"/>
                  <a:gd name="T33" fmla="*/ 4 h 1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6"/>
                  <a:gd name="T52" fmla="*/ 0 h 173"/>
                  <a:gd name="T53" fmla="*/ 286 w 286"/>
                  <a:gd name="T54" fmla="*/ 173 h 1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6" h="173">
                    <a:moveTo>
                      <a:pt x="246" y="146"/>
                    </a:moveTo>
                    <a:lnTo>
                      <a:pt x="157" y="147"/>
                    </a:lnTo>
                    <a:lnTo>
                      <a:pt x="1" y="144"/>
                    </a:lnTo>
                    <a:lnTo>
                      <a:pt x="51" y="130"/>
                    </a:lnTo>
                    <a:lnTo>
                      <a:pt x="152" y="134"/>
                    </a:lnTo>
                    <a:lnTo>
                      <a:pt x="73" y="89"/>
                    </a:lnTo>
                    <a:lnTo>
                      <a:pt x="0" y="32"/>
                    </a:lnTo>
                    <a:lnTo>
                      <a:pt x="90" y="78"/>
                    </a:lnTo>
                    <a:lnTo>
                      <a:pt x="152" y="104"/>
                    </a:lnTo>
                    <a:lnTo>
                      <a:pt x="223" y="121"/>
                    </a:lnTo>
                    <a:lnTo>
                      <a:pt x="173" y="65"/>
                    </a:lnTo>
                    <a:lnTo>
                      <a:pt x="98" y="0"/>
                    </a:lnTo>
                    <a:lnTo>
                      <a:pt x="202" y="55"/>
                    </a:lnTo>
                    <a:lnTo>
                      <a:pt x="246" y="117"/>
                    </a:lnTo>
                    <a:lnTo>
                      <a:pt x="286" y="173"/>
                    </a:lnTo>
                    <a:lnTo>
                      <a:pt x="246"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43" name="Freeform 213">
                <a:extLst>
                  <a:ext uri="{FF2B5EF4-FFF2-40B4-BE49-F238E27FC236}">
                    <a16:creationId xmlns:a16="http://schemas.microsoft.com/office/drawing/2014/main" id="{D0AF8826-6759-4B1D-9CFD-63B45FEB6C86}"/>
                  </a:ext>
                </a:extLst>
              </p:cNvPr>
              <p:cNvSpPr>
                <a:spLocks/>
              </p:cNvSpPr>
              <p:nvPr/>
            </p:nvSpPr>
            <p:spPr bwMode="auto">
              <a:xfrm>
                <a:off x="4669" y="3490"/>
                <a:ext cx="95" cy="119"/>
              </a:xfrm>
              <a:custGeom>
                <a:avLst/>
                <a:gdLst>
                  <a:gd name="T0" fmla="*/ 3 w 190"/>
                  <a:gd name="T1" fmla="*/ 6 h 238"/>
                  <a:gd name="T2" fmla="*/ 3 w 190"/>
                  <a:gd name="T3" fmla="*/ 4 h 238"/>
                  <a:gd name="T4" fmla="*/ 0 w 190"/>
                  <a:gd name="T5" fmla="*/ 1 h 238"/>
                  <a:gd name="T6" fmla="*/ 3 w 190"/>
                  <a:gd name="T7" fmla="*/ 4 h 238"/>
                  <a:gd name="T8" fmla="*/ 3 w 190"/>
                  <a:gd name="T9" fmla="*/ 5 h 238"/>
                  <a:gd name="T10" fmla="*/ 3 w 190"/>
                  <a:gd name="T11" fmla="*/ 0 h 238"/>
                  <a:gd name="T12" fmla="*/ 5 w 190"/>
                  <a:gd name="T13" fmla="*/ 4 h 238"/>
                  <a:gd name="T14" fmla="*/ 6 w 190"/>
                  <a:gd name="T15" fmla="*/ 7 h 238"/>
                  <a:gd name="T16" fmla="*/ 3 w 190"/>
                  <a:gd name="T17" fmla="*/ 7 h 238"/>
                  <a:gd name="T18" fmla="*/ 3 w 190"/>
                  <a:gd name="T19" fmla="*/ 6 h 238"/>
                  <a:gd name="T20" fmla="*/ 3 w 190"/>
                  <a:gd name="T21" fmla="*/ 6 h 2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0"/>
                  <a:gd name="T34" fmla="*/ 0 h 238"/>
                  <a:gd name="T35" fmla="*/ 190 w 190"/>
                  <a:gd name="T36" fmla="*/ 238 h 2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0" h="238">
                    <a:moveTo>
                      <a:pt x="97" y="188"/>
                    </a:moveTo>
                    <a:lnTo>
                      <a:pt x="70" y="119"/>
                    </a:lnTo>
                    <a:lnTo>
                      <a:pt x="0" y="18"/>
                    </a:lnTo>
                    <a:lnTo>
                      <a:pt x="78" y="98"/>
                    </a:lnTo>
                    <a:lnTo>
                      <a:pt x="107" y="130"/>
                    </a:lnTo>
                    <a:lnTo>
                      <a:pt x="68" y="0"/>
                    </a:lnTo>
                    <a:lnTo>
                      <a:pt x="130" y="127"/>
                    </a:lnTo>
                    <a:lnTo>
                      <a:pt x="190" y="238"/>
                    </a:lnTo>
                    <a:lnTo>
                      <a:pt x="125" y="224"/>
                    </a:lnTo>
                    <a:lnTo>
                      <a:pt x="97"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44" name="Freeform 214">
                <a:extLst>
                  <a:ext uri="{FF2B5EF4-FFF2-40B4-BE49-F238E27FC236}">
                    <a16:creationId xmlns:a16="http://schemas.microsoft.com/office/drawing/2014/main" id="{99B37388-D00C-4273-B0D2-98F664FEFAFF}"/>
                  </a:ext>
                </a:extLst>
              </p:cNvPr>
              <p:cNvSpPr>
                <a:spLocks/>
              </p:cNvSpPr>
              <p:nvPr/>
            </p:nvSpPr>
            <p:spPr bwMode="auto">
              <a:xfrm>
                <a:off x="4497" y="3444"/>
                <a:ext cx="299" cy="393"/>
              </a:xfrm>
              <a:custGeom>
                <a:avLst/>
                <a:gdLst>
                  <a:gd name="T0" fmla="*/ 11 w 598"/>
                  <a:gd name="T1" fmla="*/ 1 h 786"/>
                  <a:gd name="T2" fmla="*/ 7 w 598"/>
                  <a:gd name="T3" fmla="*/ 1 h 786"/>
                  <a:gd name="T4" fmla="*/ 5 w 598"/>
                  <a:gd name="T5" fmla="*/ 2 h 786"/>
                  <a:gd name="T6" fmla="*/ 3 w 598"/>
                  <a:gd name="T7" fmla="*/ 2 h 786"/>
                  <a:gd name="T8" fmla="*/ 2 w 598"/>
                  <a:gd name="T9" fmla="*/ 3 h 786"/>
                  <a:gd name="T10" fmla="*/ 1 w 598"/>
                  <a:gd name="T11" fmla="*/ 5 h 786"/>
                  <a:gd name="T12" fmla="*/ 1 w 598"/>
                  <a:gd name="T13" fmla="*/ 6 h 786"/>
                  <a:gd name="T14" fmla="*/ 1 w 598"/>
                  <a:gd name="T15" fmla="*/ 9 h 786"/>
                  <a:gd name="T16" fmla="*/ 1 w 598"/>
                  <a:gd name="T17" fmla="*/ 11 h 786"/>
                  <a:gd name="T18" fmla="*/ 2 w 598"/>
                  <a:gd name="T19" fmla="*/ 12 h 786"/>
                  <a:gd name="T20" fmla="*/ 5 w 598"/>
                  <a:gd name="T21" fmla="*/ 13 h 786"/>
                  <a:gd name="T22" fmla="*/ 12 w 598"/>
                  <a:gd name="T23" fmla="*/ 22 h 786"/>
                  <a:gd name="T24" fmla="*/ 15 w 598"/>
                  <a:gd name="T25" fmla="*/ 24 h 786"/>
                  <a:gd name="T26" fmla="*/ 18 w 598"/>
                  <a:gd name="T27" fmla="*/ 24 h 786"/>
                  <a:gd name="T28" fmla="*/ 19 w 598"/>
                  <a:gd name="T29" fmla="*/ 24 h 786"/>
                  <a:gd name="T30" fmla="*/ 19 w 598"/>
                  <a:gd name="T31" fmla="*/ 25 h 786"/>
                  <a:gd name="T32" fmla="*/ 15 w 598"/>
                  <a:gd name="T33" fmla="*/ 25 h 786"/>
                  <a:gd name="T34" fmla="*/ 6 w 598"/>
                  <a:gd name="T35" fmla="*/ 17 h 786"/>
                  <a:gd name="T36" fmla="*/ 3 w 598"/>
                  <a:gd name="T37" fmla="*/ 12 h 786"/>
                  <a:gd name="T38" fmla="*/ 1 w 598"/>
                  <a:gd name="T39" fmla="*/ 11 h 786"/>
                  <a:gd name="T40" fmla="*/ 0 w 598"/>
                  <a:gd name="T41" fmla="*/ 7 h 786"/>
                  <a:gd name="T42" fmla="*/ 1 w 598"/>
                  <a:gd name="T43" fmla="*/ 6 h 786"/>
                  <a:gd name="T44" fmla="*/ 1 w 598"/>
                  <a:gd name="T45" fmla="*/ 5 h 786"/>
                  <a:gd name="T46" fmla="*/ 2 w 598"/>
                  <a:gd name="T47" fmla="*/ 2 h 786"/>
                  <a:gd name="T48" fmla="*/ 5 w 598"/>
                  <a:gd name="T49" fmla="*/ 1 h 786"/>
                  <a:gd name="T50" fmla="*/ 7 w 598"/>
                  <a:gd name="T51" fmla="*/ 1 h 786"/>
                  <a:gd name="T52" fmla="*/ 11 w 598"/>
                  <a:gd name="T53" fmla="*/ 0 h 786"/>
                  <a:gd name="T54" fmla="*/ 11 w 598"/>
                  <a:gd name="T55" fmla="*/ 1 h 786"/>
                  <a:gd name="T56" fmla="*/ 11 w 598"/>
                  <a:gd name="T57" fmla="*/ 1 h 7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8"/>
                  <a:gd name="T88" fmla="*/ 0 h 786"/>
                  <a:gd name="T89" fmla="*/ 598 w 598"/>
                  <a:gd name="T90" fmla="*/ 786 h 78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8" h="786">
                    <a:moveTo>
                      <a:pt x="367" y="15"/>
                    </a:moveTo>
                    <a:lnTo>
                      <a:pt x="248" y="28"/>
                    </a:lnTo>
                    <a:lnTo>
                      <a:pt x="171" y="45"/>
                    </a:lnTo>
                    <a:lnTo>
                      <a:pt x="124" y="55"/>
                    </a:lnTo>
                    <a:lnTo>
                      <a:pt x="84" y="94"/>
                    </a:lnTo>
                    <a:lnTo>
                      <a:pt x="63" y="141"/>
                    </a:lnTo>
                    <a:lnTo>
                      <a:pt x="17" y="219"/>
                    </a:lnTo>
                    <a:lnTo>
                      <a:pt x="38" y="272"/>
                    </a:lnTo>
                    <a:lnTo>
                      <a:pt x="63" y="334"/>
                    </a:lnTo>
                    <a:lnTo>
                      <a:pt x="89" y="381"/>
                    </a:lnTo>
                    <a:lnTo>
                      <a:pt x="145" y="436"/>
                    </a:lnTo>
                    <a:lnTo>
                      <a:pt x="385" y="684"/>
                    </a:lnTo>
                    <a:lnTo>
                      <a:pt x="494" y="768"/>
                    </a:lnTo>
                    <a:lnTo>
                      <a:pt x="557" y="744"/>
                    </a:lnTo>
                    <a:lnTo>
                      <a:pt x="583" y="748"/>
                    </a:lnTo>
                    <a:lnTo>
                      <a:pt x="598" y="771"/>
                    </a:lnTo>
                    <a:lnTo>
                      <a:pt x="486" y="786"/>
                    </a:lnTo>
                    <a:lnTo>
                      <a:pt x="207" y="520"/>
                    </a:lnTo>
                    <a:lnTo>
                      <a:pt x="98" y="413"/>
                    </a:lnTo>
                    <a:lnTo>
                      <a:pt x="48" y="343"/>
                    </a:lnTo>
                    <a:lnTo>
                      <a:pt x="0" y="237"/>
                    </a:lnTo>
                    <a:lnTo>
                      <a:pt x="6" y="207"/>
                    </a:lnTo>
                    <a:lnTo>
                      <a:pt x="50" y="141"/>
                    </a:lnTo>
                    <a:lnTo>
                      <a:pt x="90" y="63"/>
                    </a:lnTo>
                    <a:lnTo>
                      <a:pt x="142" y="32"/>
                    </a:lnTo>
                    <a:lnTo>
                      <a:pt x="248" y="11"/>
                    </a:lnTo>
                    <a:lnTo>
                      <a:pt x="366" y="0"/>
                    </a:lnTo>
                    <a:lnTo>
                      <a:pt x="36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145" name="Freeform 215">
                <a:extLst>
                  <a:ext uri="{FF2B5EF4-FFF2-40B4-BE49-F238E27FC236}">
                    <a16:creationId xmlns:a16="http://schemas.microsoft.com/office/drawing/2014/main" id="{9BF4BA7A-622F-44D1-A911-09561F451617}"/>
                  </a:ext>
                </a:extLst>
              </p:cNvPr>
              <p:cNvSpPr>
                <a:spLocks/>
              </p:cNvSpPr>
              <p:nvPr/>
            </p:nvSpPr>
            <p:spPr bwMode="auto">
              <a:xfrm>
                <a:off x="4886" y="3806"/>
                <a:ext cx="44" cy="56"/>
              </a:xfrm>
              <a:custGeom>
                <a:avLst/>
                <a:gdLst>
                  <a:gd name="T0" fmla="*/ 1 w 88"/>
                  <a:gd name="T1" fmla="*/ 1 h 112"/>
                  <a:gd name="T2" fmla="*/ 1 w 88"/>
                  <a:gd name="T3" fmla="*/ 2 h 112"/>
                  <a:gd name="T4" fmla="*/ 0 w 88"/>
                  <a:gd name="T5" fmla="*/ 3 h 112"/>
                  <a:gd name="T6" fmla="*/ 1 w 88"/>
                  <a:gd name="T7" fmla="*/ 4 h 112"/>
                  <a:gd name="T8" fmla="*/ 1 w 88"/>
                  <a:gd name="T9" fmla="*/ 3 h 112"/>
                  <a:gd name="T10" fmla="*/ 1 w 88"/>
                  <a:gd name="T11" fmla="*/ 3 h 112"/>
                  <a:gd name="T12" fmla="*/ 3 w 88"/>
                  <a:gd name="T13" fmla="*/ 4 h 112"/>
                  <a:gd name="T14" fmla="*/ 3 w 88"/>
                  <a:gd name="T15" fmla="*/ 2 h 112"/>
                  <a:gd name="T16" fmla="*/ 3 w 88"/>
                  <a:gd name="T17" fmla="*/ 0 h 112"/>
                  <a:gd name="T18" fmla="*/ 3 w 88"/>
                  <a:gd name="T19" fmla="*/ 1 h 112"/>
                  <a:gd name="T20" fmla="*/ 1 w 88"/>
                  <a:gd name="T21" fmla="*/ 1 h 112"/>
                  <a:gd name="T22" fmla="*/ 1 w 88"/>
                  <a:gd name="T23" fmla="*/ 1 h 112"/>
                  <a:gd name="T24" fmla="*/ 1 w 88"/>
                  <a:gd name="T25" fmla="*/ 1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8"/>
                  <a:gd name="T40" fmla="*/ 0 h 112"/>
                  <a:gd name="T41" fmla="*/ 88 w 88"/>
                  <a:gd name="T42" fmla="*/ 112 h 1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8" h="112">
                    <a:moveTo>
                      <a:pt x="28" y="8"/>
                    </a:moveTo>
                    <a:lnTo>
                      <a:pt x="4" y="49"/>
                    </a:lnTo>
                    <a:lnTo>
                      <a:pt x="0" y="81"/>
                    </a:lnTo>
                    <a:lnTo>
                      <a:pt x="12" y="112"/>
                    </a:lnTo>
                    <a:lnTo>
                      <a:pt x="31" y="79"/>
                    </a:lnTo>
                    <a:lnTo>
                      <a:pt x="59" y="84"/>
                    </a:lnTo>
                    <a:lnTo>
                      <a:pt x="80" y="99"/>
                    </a:lnTo>
                    <a:lnTo>
                      <a:pt x="88" y="45"/>
                    </a:lnTo>
                    <a:lnTo>
                      <a:pt x="80" y="0"/>
                    </a:lnTo>
                    <a:lnTo>
                      <a:pt x="68" y="21"/>
                    </a:lnTo>
                    <a:lnTo>
                      <a:pt x="52" y="24"/>
                    </a:lnTo>
                    <a:lnTo>
                      <a:pt x="2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grpSp>
        <p:sp>
          <p:nvSpPr>
            <p:cNvPr id="208911" name="Freeform 217">
              <a:extLst>
                <a:ext uri="{FF2B5EF4-FFF2-40B4-BE49-F238E27FC236}">
                  <a16:creationId xmlns:a16="http://schemas.microsoft.com/office/drawing/2014/main" id="{C37B2185-5782-405E-86BC-53E5938CA054}"/>
                </a:ext>
              </a:extLst>
            </p:cNvPr>
            <p:cNvSpPr>
              <a:spLocks/>
            </p:cNvSpPr>
            <p:nvPr/>
          </p:nvSpPr>
          <p:spPr bwMode="auto">
            <a:xfrm>
              <a:off x="4785" y="3820"/>
              <a:ext cx="114" cy="160"/>
            </a:xfrm>
            <a:custGeom>
              <a:avLst/>
              <a:gdLst>
                <a:gd name="T0" fmla="*/ 1 w 228"/>
                <a:gd name="T1" fmla="*/ 1 h 320"/>
                <a:gd name="T2" fmla="*/ 3 w 228"/>
                <a:gd name="T3" fmla="*/ 2 h 320"/>
                <a:gd name="T4" fmla="*/ 3 w 228"/>
                <a:gd name="T5" fmla="*/ 3 h 320"/>
                <a:gd name="T6" fmla="*/ 6 w 228"/>
                <a:gd name="T7" fmla="*/ 3 h 320"/>
                <a:gd name="T8" fmla="*/ 6 w 228"/>
                <a:gd name="T9" fmla="*/ 4 h 320"/>
                <a:gd name="T10" fmla="*/ 6 w 228"/>
                <a:gd name="T11" fmla="*/ 6 h 320"/>
                <a:gd name="T12" fmla="*/ 6 w 228"/>
                <a:gd name="T13" fmla="*/ 9 h 320"/>
                <a:gd name="T14" fmla="*/ 6 w 228"/>
                <a:gd name="T15" fmla="*/ 10 h 320"/>
                <a:gd name="T16" fmla="*/ 7 w 228"/>
                <a:gd name="T17" fmla="*/ 5 h 320"/>
                <a:gd name="T18" fmla="*/ 7 w 228"/>
                <a:gd name="T19" fmla="*/ 5 h 320"/>
                <a:gd name="T20" fmla="*/ 7 w 228"/>
                <a:gd name="T21" fmla="*/ 3 h 320"/>
                <a:gd name="T22" fmla="*/ 7 w 228"/>
                <a:gd name="T23" fmla="*/ 3 h 320"/>
                <a:gd name="T24" fmla="*/ 6 w 228"/>
                <a:gd name="T25" fmla="*/ 3 h 320"/>
                <a:gd name="T26" fmla="*/ 4 w 228"/>
                <a:gd name="T27" fmla="*/ 3 h 320"/>
                <a:gd name="T28" fmla="*/ 3 w 228"/>
                <a:gd name="T29" fmla="*/ 1 h 320"/>
                <a:gd name="T30" fmla="*/ 3 w 228"/>
                <a:gd name="T31" fmla="*/ 1 h 320"/>
                <a:gd name="T32" fmla="*/ 0 w 228"/>
                <a:gd name="T33" fmla="*/ 0 h 320"/>
                <a:gd name="T34" fmla="*/ 1 w 228"/>
                <a:gd name="T35" fmla="*/ 1 h 320"/>
                <a:gd name="T36" fmla="*/ 1 w 228"/>
                <a:gd name="T37" fmla="*/ 1 h 3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8"/>
                <a:gd name="T58" fmla="*/ 0 h 320"/>
                <a:gd name="T59" fmla="*/ 228 w 228"/>
                <a:gd name="T60" fmla="*/ 320 h 3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8" h="320">
                  <a:moveTo>
                    <a:pt x="16" y="24"/>
                  </a:moveTo>
                  <a:lnTo>
                    <a:pt x="70" y="64"/>
                  </a:lnTo>
                  <a:lnTo>
                    <a:pt x="81" y="92"/>
                  </a:lnTo>
                  <a:lnTo>
                    <a:pt x="165" y="121"/>
                  </a:lnTo>
                  <a:lnTo>
                    <a:pt x="183" y="128"/>
                  </a:lnTo>
                  <a:lnTo>
                    <a:pt x="180" y="202"/>
                  </a:lnTo>
                  <a:lnTo>
                    <a:pt x="176" y="259"/>
                  </a:lnTo>
                  <a:lnTo>
                    <a:pt x="185" y="320"/>
                  </a:lnTo>
                  <a:lnTo>
                    <a:pt x="194" y="181"/>
                  </a:lnTo>
                  <a:lnTo>
                    <a:pt x="198" y="155"/>
                  </a:lnTo>
                  <a:lnTo>
                    <a:pt x="196" y="116"/>
                  </a:lnTo>
                  <a:lnTo>
                    <a:pt x="228" y="107"/>
                  </a:lnTo>
                  <a:lnTo>
                    <a:pt x="181" y="102"/>
                  </a:lnTo>
                  <a:lnTo>
                    <a:pt x="125" y="85"/>
                  </a:lnTo>
                  <a:lnTo>
                    <a:pt x="89" y="61"/>
                  </a:lnTo>
                  <a:lnTo>
                    <a:pt x="82" y="40"/>
                  </a:lnTo>
                  <a:lnTo>
                    <a:pt x="0" y="0"/>
                  </a:lnTo>
                  <a:lnTo>
                    <a:pt x="16"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12" name="Freeform 218">
              <a:extLst>
                <a:ext uri="{FF2B5EF4-FFF2-40B4-BE49-F238E27FC236}">
                  <a16:creationId xmlns:a16="http://schemas.microsoft.com/office/drawing/2014/main" id="{ED565AB7-58BF-47BC-B301-E0AF68FC2046}"/>
                </a:ext>
              </a:extLst>
            </p:cNvPr>
            <p:cNvSpPr>
              <a:spLocks/>
            </p:cNvSpPr>
            <p:nvPr/>
          </p:nvSpPr>
          <p:spPr bwMode="auto">
            <a:xfrm>
              <a:off x="4877" y="3830"/>
              <a:ext cx="105" cy="201"/>
            </a:xfrm>
            <a:custGeom>
              <a:avLst/>
              <a:gdLst>
                <a:gd name="T0" fmla="*/ 4 w 209"/>
                <a:gd name="T1" fmla="*/ 1 h 401"/>
                <a:gd name="T2" fmla="*/ 4 w 209"/>
                <a:gd name="T3" fmla="*/ 2 h 401"/>
                <a:gd name="T4" fmla="*/ 2 w 209"/>
                <a:gd name="T5" fmla="*/ 4 h 401"/>
                <a:gd name="T6" fmla="*/ 1 w 209"/>
                <a:gd name="T7" fmla="*/ 6 h 401"/>
                <a:gd name="T8" fmla="*/ 1 w 209"/>
                <a:gd name="T9" fmla="*/ 8 h 401"/>
                <a:gd name="T10" fmla="*/ 1 w 209"/>
                <a:gd name="T11" fmla="*/ 5 h 401"/>
                <a:gd name="T12" fmla="*/ 0 w 209"/>
                <a:gd name="T13" fmla="*/ 10 h 401"/>
                <a:gd name="T14" fmla="*/ 1 w 209"/>
                <a:gd name="T15" fmla="*/ 11 h 401"/>
                <a:gd name="T16" fmla="*/ 2 w 209"/>
                <a:gd name="T17" fmla="*/ 12 h 401"/>
                <a:gd name="T18" fmla="*/ 3 w 209"/>
                <a:gd name="T19" fmla="*/ 13 h 401"/>
                <a:gd name="T20" fmla="*/ 3 w 209"/>
                <a:gd name="T21" fmla="*/ 13 h 401"/>
                <a:gd name="T22" fmla="*/ 5 w 209"/>
                <a:gd name="T23" fmla="*/ 6 h 401"/>
                <a:gd name="T24" fmla="*/ 3 w 209"/>
                <a:gd name="T25" fmla="*/ 10 h 401"/>
                <a:gd name="T26" fmla="*/ 2 w 209"/>
                <a:gd name="T27" fmla="*/ 8 h 401"/>
                <a:gd name="T28" fmla="*/ 2 w 209"/>
                <a:gd name="T29" fmla="*/ 7 h 401"/>
                <a:gd name="T30" fmla="*/ 3 w 209"/>
                <a:gd name="T31" fmla="*/ 5 h 401"/>
                <a:gd name="T32" fmla="*/ 4 w 209"/>
                <a:gd name="T33" fmla="*/ 3 h 401"/>
                <a:gd name="T34" fmla="*/ 4 w 209"/>
                <a:gd name="T35" fmla="*/ 2 h 401"/>
                <a:gd name="T36" fmla="*/ 5 w 209"/>
                <a:gd name="T37" fmla="*/ 2 h 401"/>
                <a:gd name="T38" fmla="*/ 7 w 209"/>
                <a:gd name="T39" fmla="*/ 2 h 401"/>
                <a:gd name="T40" fmla="*/ 7 w 209"/>
                <a:gd name="T41" fmla="*/ 1 h 401"/>
                <a:gd name="T42" fmla="*/ 5 w 209"/>
                <a:gd name="T43" fmla="*/ 0 h 401"/>
                <a:gd name="T44" fmla="*/ 4 w 209"/>
                <a:gd name="T45" fmla="*/ 1 h 401"/>
                <a:gd name="T46" fmla="*/ 4 w 209"/>
                <a:gd name="T47" fmla="*/ 1 h 401"/>
                <a:gd name="T48" fmla="*/ 4 w 209"/>
                <a:gd name="T49" fmla="*/ 1 h 4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9"/>
                <a:gd name="T76" fmla="*/ 0 h 401"/>
                <a:gd name="T77" fmla="*/ 209 w 209"/>
                <a:gd name="T78" fmla="*/ 401 h 4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9" h="401">
                  <a:moveTo>
                    <a:pt x="103" y="19"/>
                  </a:moveTo>
                  <a:lnTo>
                    <a:pt x="110" y="56"/>
                  </a:lnTo>
                  <a:lnTo>
                    <a:pt x="64" y="120"/>
                  </a:lnTo>
                  <a:lnTo>
                    <a:pt x="29" y="186"/>
                  </a:lnTo>
                  <a:lnTo>
                    <a:pt x="13" y="252"/>
                  </a:lnTo>
                  <a:lnTo>
                    <a:pt x="1" y="131"/>
                  </a:lnTo>
                  <a:lnTo>
                    <a:pt x="0" y="294"/>
                  </a:lnTo>
                  <a:lnTo>
                    <a:pt x="19" y="338"/>
                  </a:lnTo>
                  <a:lnTo>
                    <a:pt x="40" y="377"/>
                  </a:lnTo>
                  <a:lnTo>
                    <a:pt x="71" y="398"/>
                  </a:lnTo>
                  <a:lnTo>
                    <a:pt x="84" y="401"/>
                  </a:lnTo>
                  <a:lnTo>
                    <a:pt x="160" y="171"/>
                  </a:lnTo>
                  <a:lnTo>
                    <a:pt x="92" y="296"/>
                  </a:lnTo>
                  <a:lnTo>
                    <a:pt x="43" y="241"/>
                  </a:lnTo>
                  <a:lnTo>
                    <a:pt x="51" y="202"/>
                  </a:lnTo>
                  <a:lnTo>
                    <a:pt x="74" y="139"/>
                  </a:lnTo>
                  <a:lnTo>
                    <a:pt x="108" y="90"/>
                  </a:lnTo>
                  <a:lnTo>
                    <a:pt x="118" y="64"/>
                  </a:lnTo>
                  <a:lnTo>
                    <a:pt x="158" y="39"/>
                  </a:lnTo>
                  <a:lnTo>
                    <a:pt x="205" y="34"/>
                  </a:lnTo>
                  <a:lnTo>
                    <a:pt x="209" y="3"/>
                  </a:lnTo>
                  <a:lnTo>
                    <a:pt x="155" y="0"/>
                  </a:lnTo>
                  <a:lnTo>
                    <a:pt x="118" y="11"/>
                  </a:lnTo>
                  <a:lnTo>
                    <a:pt x="10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13" name="Freeform 219">
              <a:extLst>
                <a:ext uri="{FF2B5EF4-FFF2-40B4-BE49-F238E27FC236}">
                  <a16:creationId xmlns:a16="http://schemas.microsoft.com/office/drawing/2014/main" id="{D436E2C0-5D02-4F81-A204-B0436AED7997}"/>
                </a:ext>
              </a:extLst>
            </p:cNvPr>
            <p:cNvSpPr>
              <a:spLocks/>
            </p:cNvSpPr>
            <p:nvPr/>
          </p:nvSpPr>
          <p:spPr bwMode="auto">
            <a:xfrm>
              <a:off x="4911" y="3889"/>
              <a:ext cx="46" cy="63"/>
            </a:xfrm>
            <a:custGeom>
              <a:avLst/>
              <a:gdLst>
                <a:gd name="T0" fmla="*/ 3 w 92"/>
                <a:gd name="T1" fmla="*/ 0 h 127"/>
                <a:gd name="T2" fmla="*/ 1 w 92"/>
                <a:gd name="T3" fmla="*/ 0 h 127"/>
                <a:gd name="T4" fmla="*/ 1 w 92"/>
                <a:gd name="T5" fmla="*/ 0 h 127"/>
                <a:gd name="T6" fmla="*/ 1 w 92"/>
                <a:gd name="T7" fmla="*/ 1 h 127"/>
                <a:gd name="T8" fmla="*/ 1 w 92"/>
                <a:gd name="T9" fmla="*/ 1 h 127"/>
                <a:gd name="T10" fmla="*/ 1 w 92"/>
                <a:gd name="T11" fmla="*/ 2 h 127"/>
                <a:gd name="T12" fmla="*/ 0 w 92"/>
                <a:gd name="T13" fmla="*/ 3 h 127"/>
                <a:gd name="T14" fmla="*/ 1 w 92"/>
                <a:gd name="T15" fmla="*/ 2 h 127"/>
                <a:gd name="T16" fmla="*/ 3 w 92"/>
                <a:gd name="T17" fmla="*/ 1 h 127"/>
                <a:gd name="T18" fmla="*/ 3 w 92"/>
                <a:gd name="T19" fmla="*/ 0 h 127"/>
                <a:gd name="T20" fmla="*/ 3 w 92"/>
                <a:gd name="T21" fmla="*/ 0 h 1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27"/>
                <a:gd name="T35" fmla="*/ 92 w 92"/>
                <a:gd name="T36" fmla="*/ 127 h 1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27">
                  <a:moveTo>
                    <a:pt x="92" y="2"/>
                  </a:moveTo>
                  <a:lnTo>
                    <a:pt x="42" y="0"/>
                  </a:lnTo>
                  <a:lnTo>
                    <a:pt x="11" y="28"/>
                  </a:lnTo>
                  <a:lnTo>
                    <a:pt x="7" y="47"/>
                  </a:lnTo>
                  <a:lnTo>
                    <a:pt x="47" y="62"/>
                  </a:lnTo>
                  <a:lnTo>
                    <a:pt x="2" y="75"/>
                  </a:lnTo>
                  <a:lnTo>
                    <a:pt x="0" y="127"/>
                  </a:lnTo>
                  <a:lnTo>
                    <a:pt x="31" y="91"/>
                  </a:lnTo>
                  <a:lnTo>
                    <a:pt x="73" y="59"/>
                  </a:lnTo>
                  <a:lnTo>
                    <a:pt x="9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14" name="Freeform 220">
              <a:extLst>
                <a:ext uri="{FF2B5EF4-FFF2-40B4-BE49-F238E27FC236}">
                  <a16:creationId xmlns:a16="http://schemas.microsoft.com/office/drawing/2014/main" id="{2BFAD1B4-843C-4DE9-879E-7808E09A235F}"/>
                </a:ext>
              </a:extLst>
            </p:cNvPr>
            <p:cNvSpPr>
              <a:spLocks/>
            </p:cNvSpPr>
            <p:nvPr/>
          </p:nvSpPr>
          <p:spPr bwMode="auto">
            <a:xfrm>
              <a:off x="4928" y="3673"/>
              <a:ext cx="379" cy="308"/>
            </a:xfrm>
            <a:custGeom>
              <a:avLst/>
              <a:gdLst>
                <a:gd name="T0" fmla="*/ 3 w 756"/>
                <a:gd name="T1" fmla="*/ 11 h 616"/>
                <a:gd name="T2" fmla="*/ 5 w 756"/>
                <a:gd name="T3" fmla="*/ 9 h 616"/>
                <a:gd name="T4" fmla="*/ 3 w 756"/>
                <a:gd name="T5" fmla="*/ 9 h 616"/>
                <a:gd name="T6" fmla="*/ 2 w 756"/>
                <a:gd name="T7" fmla="*/ 9 h 616"/>
                <a:gd name="T8" fmla="*/ 2 w 756"/>
                <a:gd name="T9" fmla="*/ 6 h 616"/>
                <a:gd name="T10" fmla="*/ 3 w 756"/>
                <a:gd name="T11" fmla="*/ 6 h 616"/>
                <a:gd name="T12" fmla="*/ 3 w 756"/>
                <a:gd name="T13" fmla="*/ 7 h 616"/>
                <a:gd name="T14" fmla="*/ 3 w 756"/>
                <a:gd name="T15" fmla="*/ 7 h 616"/>
                <a:gd name="T16" fmla="*/ 3 w 756"/>
                <a:gd name="T17" fmla="*/ 6 h 616"/>
                <a:gd name="T18" fmla="*/ 4 w 756"/>
                <a:gd name="T19" fmla="*/ 5 h 616"/>
                <a:gd name="T20" fmla="*/ 4 w 756"/>
                <a:gd name="T21" fmla="*/ 7 h 616"/>
                <a:gd name="T22" fmla="*/ 6 w 756"/>
                <a:gd name="T23" fmla="*/ 7 h 616"/>
                <a:gd name="T24" fmla="*/ 6 w 756"/>
                <a:gd name="T25" fmla="*/ 5 h 616"/>
                <a:gd name="T26" fmla="*/ 5 w 756"/>
                <a:gd name="T27" fmla="*/ 5 h 616"/>
                <a:gd name="T28" fmla="*/ 6 w 756"/>
                <a:gd name="T29" fmla="*/ 5 h 616"/>
                <a:gd name="T30" fmla="*/ 5 w 756"/>
                <a:gd name="T31" fmla="*/ 3 h 616"/>
                <a:gd name="T32" fmla="*/ 7 w 756"/>
                <a:gd name="T33" fmla="*/ 5 h 616"/>
                <a:gd name="T34" fmla="*/ 7 w 756"/>
                <a:gd name="T35" fmla="*/ 5 h 616"/>
                <a:gd name="T36" fmla="*/ 9 w 756"/>
                <a:gd name="T37" fmla="*/ 3 h 616"/>
                <a:gd name="T38" fmla="*/ 11 w 756"/>
                <a:gd name="T39" fmla="*/ 1 h 616"/>
                <a:gd name="T40" fmla="*/ 14 w 756"/>
                <a:gd name="T41" fmla="*/ 1 h 616"/>
                <a:gd name="T42" fmla="*/ 16 w 756"/>
                <a:gd name="T43" fmla="*/ 0 h 616"/>
                <a:gd name="T44" fmla="*/ 19 w 756"/>
                <a:gd name="T45" fmla="*/ 1 h 616"/>
                <a:gd name="T46" fmla="*/ 20 w 756"/>
                <a:gd name="T47" fmla="*/ 1 h 616"/>
                <a:gd name="T48" fmla="*/ 22 w 756"/>
                <a:gd name="T49" fmla="*/ 2 h 616"/>
                <a:gd name="T50" fmla="*/ 24 w 756"/>
                <a:gd name="T51" fmla="*/ 3 h 616"/>
                <a:gd name="T52" fmla="*/ 24 w 756"/>
                <a:gd name="T53" fmla="*/ 5 h 616"/>
                <a:gd name="T54" fmla="*/ 23 w 756"/>
                <a:gd name="T55" fmla="*/ 7 h 616"/>
                <a:gd name="T56" fmla="*/ 21 w 756"/>
                <a:gd name="T57" fmla="*/ 11 h 616"/>
                <a:gd name="T58" fmla="*/ 18 w 756"/>
                <a:gd name="T59" fmla="*/ 17 h 616"/>
                <a:gd name="T60" fmla="*/ 16 w 756"/>
                <a:gd name="T61" fmla="*/ 19 h 616"/>
                <a:gd name="T62" fmla="*/ 19 w 756"/>
                <a:gd name="T63" fmla="*/ 14 h 616"/>
                <a:gd name="T64" fmla="*/ 21 w 756"/>
                <a:gd name="T65" fmla="*/ 10 h 616"/>
                <a:gd name="T66" fmla="*/ 23 w 756"/>
                <a:gd name="T67" fmla="*/ 9 h 616"/>
                <a:gd name="T68" fmla="*/ 23 w 756"/>
                <a:gd name="T69" fmla="*/ 6 h 616"/>
                <a:gd name="T70" fmla="*/ 24 w 756"/>
                <a:gd name="T71" fmla="*/ 5 h 616"/>
                <a:gd name="T72" fmla="*/ 23 w 756"/>
                <a:gd name="T73" fmla="*/ 3 h 616"/>
                <a:gd name="T74" fmla="*/ 21 w 756"/>
                <a:gd name="T75" fmla="*/ 2 h 616"/>
                <a:gd name="T76" fmla="*/ 20 w 756"/>
                <a:gd name="T77" fmla="*/ 1 h 616"/>
                <a:gd name="T78" fmla="*/ 18 w 756"/>
                <a:gd name="T79" fmla="*/ 1 h 616"/>
                <a:gd name="T80" fmla="*/ 17 w 756"/>
                <a:gd name="T81" fmla="*/ 1 h 616"/>
                <a:gd name="T82" fmla="*/ 14 w 756"/>
                <a:gd name="T83" fmla="*/ 1 h 616"/>
                <a:gd name="T84" fmla="*/ 12 w 756"/>
                <a:gd name="T85" fmla="*/ 1 h 616"/>
                <a:gd name="T86" fmla="*/ 10 w 756"/>
                <a:gd name="T87" fmla="*/ 2 h 616"/>
                <a:gd name="T88" fmla="*/ 9 w 756"/>
                <a:gd name="T89" fmla="*/ 3 h 616"/>
                <a:gd name="T90" fmla="*/ 8 w 756"/>
                <a:gd name="T91" fmla="*/ 5 h 616"/>
                <a:gd name="T92" fmla="*/ 7 w 756"/>
                <a:gd name="T93" fmla="*/ 6 h 616"/>
                <a:gd name="T94" fmla="*/ 5 w 756"/>
                <a:gd name="T95" fmla="*/ 9 h 616"/>
                <a:gd name="T96" fmla="*/ 4 w 756"/>
                <a:gd name="T97" fmla="*/ 10 h 616"/>
                <a:gd name="T98" fmla="*/ 2 w 756"/>
                <a:gd name="T99" fmla="*/ 14 h 616"/>
                <a:gd name="T100" fmla="*/ 0 w 756"/>
                <a:gd name="T101" fmla="*/ 19 h 616"/>
                <a:gd name="T102" fmla="*/ 1 w 756"/>
                <a:gd name="T103" fmla="*/ 14 h 616"/>
                <a:gd name="T104" fmla="*/ 2 w 756"/>
                <a:gd name="T105" fmla="*/ 13 h 616"/>
                <a:gd name="T106" fmla="*/ 3 w 756"/>
                <a:gd name="T107" fmla="*/ 11 h 616"/>
                <a:gd name="T108" fmla="*/ 3 w 756"/>
                <a:gd name="T109" fmla="*/ 11 h 6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56"/>
                <a:gd name="T166" fmla="*/ 0 h 616"/>
                <a:gd name="T167" fmla="*/ 756 w 756"/>
                <a:gd name="T168" fmla="*/ 616 h 61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56" h="616">
                  <a:moveTo>
                    <a:pt x="86" y="363"/>
                  </a:moveTo>
                  <a:lnTo>
                    <a:pt x="137" y="274"/>
                  </a:lnTo>
                  <a:lnTo>
                    <a:pt x="94" y="264"/>
                  </a:lnTo>
                  <a:lnTo>
                    <a:pt x="61" y="273"/>
                  </a:lnTo>
                  <a:lnTo>
                    <a:pt x="61" y="214"/>
                  </a:lnTo>
                  <a:lnTo>
                    <a:pt x="74" y="217"/>
                  </a:lnTo>
                  <a:lnTo>
                    <a:pt x="77" y="237"/>
                  </a:lnTo>
                  <a:lnTo>
                    <a:pt x="89" y="237"/>
                  </a:lnTo>
                  <a:lnTo>
                    <a:pt x="90" y="201"/>
                  </a:lnTo>
                  <a:lnTo>
                    <a:pt x="115" y="183"/>
                  </a:lnTo>
                  <a:lnTo>
                    <a:pt x="111" y="242"/>
                  </a:lnTo>
                  <a:lnTo>
                    <a:pt x="167" y="230"/>
                  </a:lnTo>
                  <a:lnTo>
                    <a:pt x="188" y="183"/>
                  </a:lnTo>
                  <a:lnTo>
                    <a:pt x="149" y="185"/>
                  </a:lnTo>
                  <a:lnTo>
                    <a:pt x="181" y="164"/>
                  </a:lnTo>
                  <a:lnTo>
                    <a:pt x="155" y="117"/>
                  </a:lnTo>
                  <a:lnTo>
                    <a:pt x="193" y="132"/>
                  </a:lnTo>
                  <a:lnTo>
                    <a:pt x="212" y="164"/>
                  </a:lnTo>
                  <a:lnTo>
                    <a:pt x="265" y="106"/>
                  </a:lnTo>
                  <a:lnTo>
                    <a:pt x="343" y="54"/>
                  </a:lnTo>
                  <a:lnTo>
                    <a:pt x="429" y="17"/>
                  </a:lnTo>
                  <a:lnTo>
                    <a:pt x="497" y="0"/>
                  </a:lnTo>
                  <a:lnTo>
                    <a:pt x="578" y="10"/>
                  </a:lnTo>
                  <a:lnTo>
                    <a:pt x="630" y="30"/>
                  </a:lnTo>
                  <a:lnTo>
                    <a:pt x="703" y="68"/>
                  </a:lnTo>
                  <a:lnTo>
                    <a:pt x="748" y="119"/>
                  </a:lnTo>
                  <a:lnTo>
                    <a:pt x="756" y="172"/>
                  </a:lnTo>
                  <a:lnTo>
                    <a:pt x="734" y="247"/>
                  </a:lnTo>
                  <a:lnTo>
                    <a:pt x="659" y="363"/>
                  </a:lnTo>
                  <a:lnTo>
                    <a:pt x="568" y="514"/>
                  </a:lnTo>
                  <a:lnTo>
                    <a:pt x="497" y="616"/>
                  </a:lnTo>
                  <a:lnTo>
                    <a:pt x="580" y="470"/>
                  </a:lnTo>
                  <a:lnTo>
                    <a:pt x="654" y="336"/>
                  </a:lnTo>
                  <a:lnTo>
                    <a:pt x="708" y="263"/>
                  </a:lnTo>
                  <a:lnTo>
                    <a:pt x="734" y="200"/>
                  </a:lnTo>
                  <a:lnTo>
                    <a:pt x="740" y="143"/>
                  </a:lnTo>
                  <a:lnTo>
                    <a:pt x="709" y="101"/>
                  </a:lnTo>
                  <a:lnTo>
                    <a:pt x="669" y="67"/>
                  </a:lnTo>
                  <a:lnTo>
                    <a:pt x="617" y="41"/>
                  </a:lnTo>
                  <a:lnTo>
                    <a:pt x="572" y="25"/>
                  </a:lnTo>
                  <a:lnTo>
                    <a:pt x="513" y="17"/>
                  </a:lnTo>
                  <a:lnTo>
                    <a:pt x="432" y="28"/>
                  </a:lnTo>
                  <a:lnTo>
                    <a:pt x="368" y="57"/>
                  </a:lnTo>
                  <a:lnTo>
                    <a:pt x="317" y="85"/>
                  </a:lnTo>
                  <a:lnTo>
                    <a:pt x="277" y="117"/>
                  </a:lnTo>
                  <a:lnTo>
                    <a:pt x="244" y="149"/>
                  </a:lnTo>
                  <a:lnTo>
                    <a:pt x="204" y="200"/>
                  </a:lnTo>
                  <a:lnTo>
                    <a:pt x="152" y="264"/>
                  </a:lnTo>
                  <a:lnTo>
                    <a:pt x="111" y="345"/>
                  </a:lnTo>
                  <a:lnTo>
                    <a:pt x="58" y="454"/>
                  </a:lnTo>
                  <a:lnTo>
                    <a:pt x="0" y="590"/>
                  </a:lnTo>
                  <a:lnTo>
                    <a:pt x="30" y="465"/>
                  </a:lnTo>
                  <a:lnTo>
                    <a:pt x="53" y="435"/>
                  </a:lnTo>
                  <a:lnTo>
                    <a:pt x="86" y="3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15" name="Freeform 221">
              <a:extLst>
                <a:ext uri="{FF2B5EF4-FFF2-40B4-BE49-F238E27FC236}">
                  <a16:creationId xmlns:a16="http://schemas.microsoft.com/office/drawing/2014/main" id="{E975CE7D-825F-4D04-9B0A-80D66B7500EF}"/>
                </a:ext>
              </a:extLst>
            </p:cNvPr>
            <p:cNvSpPr>
              <a:spLocks/>
            </p:cNvSpPr>
            <p:nvPr/>
          </p:nvSpPr>
          <p:spPr bwMode="auto">
            <a:xfrm>
              <a:off x="4869" y="3871"/>
              <a:ext cx="348" cy="324"/>
            </a:xfrm>
            <a:custGeom>
              <a:avLst/>
              <a:gdLst>
                <a:gd name="T0" fmla="*/ 6 w 696"/>
                <a:gd name="T1" fmla="*/ 0 h 648"/>
                <a:gd name="T2" fmla="*/ 5 w 696"/>
                <a:gd name="T3" fmla="*/ 6 h 648"/>
                <a:gd name="T4" fmla="*/ 1 w 696"/>
                <a:gd name="T5" fmla="*/ 14 h 648"/>
                <a:gd name="T6" fmla="*/ 1 w 696"/>
                <a:gd name="T7" fmla="*/ 17 h 648"/>
                <a:gd name="T8" fmla="*/ 1 w 696"/>
                <a:gd name="T9" fmla="*/ 18 h 648"/>
                <a:gd name="T10" fmla="*/ 1 w 696"/>
                <a:gd name="T11" fmla="*/ 19 h 648"/>
                <a:gd name="T12" fmla="*/ 3 w 696"/>
                <a:gd name="T13" fmla="*/ 20 h 648"/>
                <a:gd name="T14" fmla="*/ 5 w 696"/>
                <a:gd name="T15" fmla="*/ 20 h 648"/>
                <a:gd name="T16" fmla="*/ 8 w 696"/>
                <a:gd name="T17" fmla="*/ 19 h 648"/>
                <a:gd name="T18" fmla="*/ 11 w 696"/>
                <a:gd name="T19" fmla="*/ 18 h 648"/>
                <a:gd name="T20" fmla="*/ 13 w 696"/>
                <a:gd name="T21" fmla="*/ 15 h 648"/>
                <a:gd name="T22" fmla="*/ 14 w 696"/>
                <a:gd name="T23" fmla="*/ 13 h 648"/>
                <a:gd name="T24" fmla="*/ 17 w 696"/>
                <a:gd name="T25" fmla="*/ 10 h 648"/>
                <a:gd name="T26" fmla="*/ 19 w 696"/>
                <a:gd name="T27" fmla="*/ 9 h 648"/>
                <a:gd name="T28" fmla="*/ 20 w 696"/>
                <a:gd name="T29" fmla="*/ 5 h 648"/>
                <a:gd name="T30" fmla="*/ 22 w 696"/>
                <a:gd name="T31" fmla="*/ 3 h 648"/>
                <a:gd name="T32" fmla="*/ 20 w 696"/>
                <a:gd name="T33" fmla="*/ 7 h 648"/>
                <a:gd name="T34" fmla="*/ 18 w 696"/>
                <a:gd name="T35" fmla="*/ 10 h 648"/>
                <a:gd name="T36" fmla="*/ 15 w 696"/>
                <a:gd name="T37" fmla="*/ 12 h 648"/>
                <a:gd name="T38" fmla="*/ 14 w 696"/>
                <a:gd name="T39" fmla="*/ 14 h 648"/>
                <a:gd name="T40" fmla="*/ 13 w 696"/>
                <a:gd name="T41" fmla="*/ 15 h 648"/>
                <a:gd name="T42" fmla="*/ 12 w 696"/>
                <a:gd name="T43" fmla="*/ 18 h 648"/>
                <a:gd name="T44" fmla="*/ 10 w 696"/>
                <a:gd name="T45" fmla="*/ 19 h 648"/>
                <a:gd name="T46" fmla="*/ 6 w 696"/>
                <a:gd name="T47" fmla="*/ 20 h 648"/>
                <a:gd name="T48" fmla="*/ 3 w 696"/>
                <a:gd name="T49" fmla="*/ 20 h 648"/>
                <a:gd name="T50" fmla="*/ 1 w 696"/>
                <a:gd name="T51" fmla="*/ 20 h 648"/>
                <a:gd name="T52" fmla="*/ 1 w 696"/>
                <a:gd name="T53" fmla="*/ 20 h 648"/>
                <a:gd name="T54" fmla="*/ 1 w 696"/>
                <a:gd name="T55" fmla="*/ 19 h 648"/>
                <a:gd name="T56" fmla="*/ 0 w 696"/>
                <a:gd name="T57" fmla="*/ 18 h 648"/>
                <a:gd name="T58" fmla="*/ 1 w 696"/>
                <a:gd name="T59" fmla="*/ 17 h 648"/>
                <a:gd name="T60" fmla="*/ 1 w 696"/>
                <a:gd name="T61" fmla="*/ 14 h 648"/>
                <a:gd name="T62" fmla="*/ 3 w 696"/>
                <a:gd name="T63" fmla="*/ 11 h 648"/>
                <a:gd name="T64" fmla="*/ 3 w 696"/>
                <a:gd name="T65" fmla="*/ 10 h 648"/>
                <a:gd name="T66" fmla="*/ 1 w 696"/>
                <a:gd name="T67" fmla="*/ 6 h 648"/>
                <a:gd name="T68" fmla="*/ 3 w 696"/>
                <a:gd name="T69" fmla="*/ 7 h 648"/>
                <a:gd name="T70" fmla="*/ 6 w 696"/>
                <a:gd name="T71" fmla="*/ 0 h 648"/>
                <a:gd name="T72" fmla="*/ 6 w 696"/>
                <a:gd name="T73" fmla="*/ 0 h 64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6"/>
                <a:gd name="T112" fmla="*/ 0 h 648"/>
                <a:gd name="T113" fmla="*/ 696 w 696"/>
                <a:gd name="T114" fmla="*/ 648 h 64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6" h="648">
                  <a:moveTo>
                    <a:pt x="201" y="0"/>
                  </a:moveTo>
                  <a:lnTo>
                    <a:pt x="136" y="192"/>
                  </a:lnTo>
                  <a:lnTo>
                    <a:pt x="59" y="476"/>
                  </a:lnTo>
                  <a:lnTo>
                    <a:pt x="34" y="529"/>
                  </a:lnTo>
                  <a:lnTo>
                    <a:pt x="17" y="575"/>
                  </a:lnTo>
                  <a:lnTo>
                    <a:pt x="20" y="599"/>
                  </a:lnTo>
                  <a:lnTo>
                    <a:pt x="70" y="627"/>
                  </a:lnTo>
                  <a:lnTo>
                    <a:pt x="185" y="615"/>
                  </a:lnTo>
                  <a:lnTo>
                    <a:pt x="256" y="599"/>
                  </a:lnTo>
                  <a:lnTo>
                    <a:pt x="352" y="554"/>
                  </a:lnTo>
                  <a:lnTo>
                    <a:pt x="418" y="508"/>
                  </a:lnTo>
                  <a:lnTo>
                    <a:pt x="474" y="439"/>
                  </a:lnTo>
                  <a:lnTo>
                    <a:pt x="524" y="333"/>
                  </a:lnTo>
                  <a:lnTo>
                    <a:pt x="577" y="257"/>
                  </a:lnTo>
                  <a:lnTo>
                    <a:pt x="631" y="170"/>
                  </a:lnTo>
                  <a:lnTo>
                    <a:pt x="696" y="86"/>
                  </a:lnTo>
                  <a:lnTo>
                    <a:pt x="610" y="235"/>
                  </a:lnTo>
                  <a:lnTo>
                    <a:pt x="545" y="325"/>
                  </a:lnTo>
                  <a:lnTo>
                    <a:pt x="499" y="405"/>
                  </a:lnTo>
                  <a:lnTo>
                    <a:pt x="462" y="469"/>
                  </a:lnTo>
                  <a:lnTo>
                    <a:pt x="435" y="508"/>
                  </a:lnTo>
                  <a:lnTo>
                    <a:pt x="384" y="546"/>
                  </a:lnTo>
                  <a:lnTo>
                    <a:pt x="295" y="599"/>
                  </a:lnTo>
                  <a:lnTo>
                    <a:pt x="200" y="635"/>
                  </a:lnTo>
                  <a:lnTo>
                    <a:pt x="99" y="648"/>
                  </a:lnTo>
                  <a:lnTo>
                    <a:pt x="60" y="640"/>
                  </a:lnTo>
                  <a:lnTo>
                    <a:pt x="21" y="615"/>
                  </a:lnTo>
                  <a:lnTo>
                    <a:pt x="5" y="599"/>
                  </a:lnTo>
                  <a:lnTo>
                    <a:pt x="0" y="568"/>
                  </a:lnTo>
                  <a:lnTo>
                    <a:pt x="18" y="518"/>
                  </a:lnTo>
                  <a:lnTo>
                    <a:pt x="44" y="463"/>
                  </a:lnTo>
                  <a:lnTo>
                    <a:pt x="75" y="366"/>
                  </a:lnTo>
                  <a:lnTo>
                    <a:pt x="85" y="333"/>
                  </a:lnTo>
                  <a:lnTo>
                    <a:pt x="15" y="210"/>
                  </a:lnTo>
                  <a:lnTo>
                    <a:pt x="65" y="231"/>
                  </a:lnTo>
                  <a:lnTo>
                    <a:pt x="20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16" name="Freeform 222">
              <a:extLst>
                <a:ext uri="{FF2B5EF4-FFF2-40B4-BE49-F238E27FC236}">
                  <a16:creationId xmlns:a16="http://schemas.microsoft.com/office/drawing/2014/main" id="{9B9C1299-2EED-484B-B540-AC1380D62667}"/>
                </a:ext>
              </a:extLst>
            </p:cNvPr>
            <p:cNvSpPr>
              <a:spLocks/>
            </p:cNvSpPr>
            <p:nvPr/>
          </p:nvSpPr>
          <p:spPr bwMode="auto">
            <a:xfrm>
              <a:off x="5224" y="3174"/>
              <a:ext cx="87" cy="275"/>
            </a:xfrm>
            <a:custGeom>
              <a:avLst/>
              <a:gdLst>
                <a:gd name="T0" fmla="*/ 5 w 174"/>
                <a:gd name="T1" fmla="*/ 18 h 549"/>
                <a:gd name="T2" fmla="*/ 5 w 174"/>
                <a:gd name="T3" fmla="*/ 17 h 549"/>
                <a:gd name="T4" fmla="*/ 5 w 174"/>
                <a:gd name="T5" fmla="*/ 15 h 549"/>
                <a:gd name="T6" fmla="*/ 5 w 174"/>
                <a:gd name="T7" fmla="*/ 14 h 549"/>
                <a:gd name="T8" fmla="*/ 5 w 174"/>
                <a:gd name="T9" fmla="*/ 12 h 549"/>
                <a:gd name="T10" fmla="*/ 5 w 174"/>
                <a:gd name="T11" fmla="*/ 11 h 549"/>
                <a:gd name="T12" fmla="*/ 5 w 174"/>
                <a:gd name="T13" fmla="*/ 8 h 549"/>
                <a:gd name="T14" fmla="*/ 3 w 174"/>
                <a:gd name="T15" fmla="*/ 4 h 549"/>
                <a:gd name="T16" fmla="*/ 1 w 174"/>
                <a:gd name="T17" fmla="*/ 2 h 549"/>
                <a:gd name="T18" fmla="*/ 1 w 174"/>
                <a:gd name="T19" fmla="*/ 0 h 549"/>
                <a:gd name="T20" fmla="*/ 3 w 174"/>
                <a:gd name="T21" fmla="*/ 4 h 549"/>
                <a:gd name="T22" fmla="*/ 3 w 174"/>
                <a:gd name="T23" fmla="*/ 7 h 549"/>
                <a:gd name="T24" fmla="*/ 5 w 174"/>
                <a:gd name="T25" fmla="*/ 9 h 549"/>
                <a:gd name="T26" fmla="*/ 3 w 174"/>
                <a:gd name="T27" fmla="*/ 10 h 549"/>
                <a:gd name="T28" fmla="*/ 3 w 174"/>
                <a:gd name="T29" fmla="*/ 10 h 549"/>
                <a:gd name="T30" fmla="*/ 3 w 174"/>
                <a:gd name="T31" fmla="*/ 10 h 549"/>
                <a:gd name="T32" fmla="*/ 5 w 174"/>
                <a:gd name="T33" fmla="*/ 10 h 549"/>
                <a:gd name="T34" fmla="*/ 5 w 174"/>
                <a:gd name="T35" fmla="*/ 11 h 549"/>
                <a:gd name="T36" fmla="*/ 3 w 174"/>
                <a:gd name="T37" fmla="*/ 11 h 549"/>
                <a:gd name="T38" fmla="*/ 5 w 174"/>
                <a:gd name="T39" fmla="*/ 13 h 549"/>
                <a:gd name="T40" fmla="*/ 3 w 174"/>
                <a:gd name="T41" fmla="*/ 13 h 549"/>
                <a:gd name="T42" fmla="*/ 0 w 174"/>
                <a:gd name="T43" fmla="*/ 13 h 549"/>
                <a:gd name="T44" fmla="*/ 3 w 174"/>
                <a:gd name="T45" fmla="*/ 14 h 549"/>
                <a:gd name="T46" fmla="*/ 5 w 174"/>
                <a:gd name="T47" fmla="*/ 16 h 549"/>
                <a:gd name="T48" fmla="*/ 3 w 174"/>
                <a:gd name="T49" fmla="*/ 16 h 549"/>
                <a:gd name="T50" fmla="*/ 5 w 174"/>
                <a:gd name="T51" fmla="*/ 18 h 549"/>
                <a:gd name="T52" fmla="*/ 5 w 174"/>
                <a:gd name="T53" fmla="*/ 18 h 5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4"/>
                <a:gd name="T82" fmla="*/ 0 h 549"/>
                <a:gd name="T83" fmla="*/ 174 w 174"/>
                <a:gd name="T84" fmla="*/ 549 h 5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4" h="549">
                  <a:moveTo>
                    <a:pt x="152" y="549"/>
                  </a:moveTo>
                  <a:lnTo>
                    <a:pt x="170" y="526"/>
                  </a:lnTo>
                  <a:lnTo>
                    <a:pt x="165" y="469"/>
                  </a:lnTo>
                  <a:lnTo>
                    <a:pt x="174" y="421"/>
                  </a:lnTo>
                  <a:lnTo>
                    <a:pt x="152" y="361"/>
                  </a:lnTo>
                  <a:lnTo>
                    <a:pt x="161" y="328"/>
                  </a:lnTo>
                  <a:lnTo>
                    <a:pt x="143" y="238"/>
                  </a:lnTo>
                  <a:lnTo>
                    <a:pt x="93" y="107"/>
                  </a:lnTo>
                  <a:lnTo>
                    <a:pt x="60" y="50"/>
                  </a:lnTo>
                  <a:lnTo>
                    <a:pt x="7" y="0"/>
                  </a:lnTo>
                  <a:lnTo>
                    <a:pt x="81" y="118"/>
                  </a:lnTo>
                  <a:lnTo>
                    <a:pt x="127" y="212"/>
                  </a:lnTo>
                  <a:lnTo>
                    <a:pt x="135" y="281"/>
                  </a:lnTo>
                  <a:lnTo>
                    <a:pt x="125" y="299"/>
                  </a:lnTo>
                  <a:lnTo>
                    <a:pt x="70" y="299"/>
                  </a:lnTo>
                  <a:lnTo>
                    <a:pt x="114" y="315"/>
                  </a:lnTo>
                  <a:lnTo>
                    <a:pt x="141" y="315"/>
                  </a:lnTo>
                  <a:lnTo>
                    <a:pt x="143" y="351"/>
                  </a:lnTo>
                  <a:lnTo>
                    <a:pt x="120" y="351"/>
                  </a:lnTo>
                  <a:lnTo>
                    <a:pt x="140" y="398"/>
                  </a:lnTo>
                  <a:lnTo>
                    <a:pt x="93" y="403"/>
                  </a:lnTo>
                  <a:lnTo>
                    <a:pt x="0" y="388"/>
                  </a:lnTo>
                  <a:lnTo>
                    <a:pt x="123" y="434"/>
                  </a:lnTo>
                  <a:lnTo>
                    <a:pt x="140" y="481"/>
                  </a:lnTo>
                  <a:lnTo>
                    <a:pt x="76" y="486"/>
                  </a:lnTo>
                  <a:lnTo>
                    <a:pt x="152" y="5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17" name="Freeform 223">
              <a:extLst>
                <a:ext uri="{FF2B5EF4-FFF2-40B4-BE49-F238E27FC236}">
                  <a16:creationId xmlns:a16="http://schemas.microsoft.com/office/drawing/2014/main" id="{03DE51D2-D8CD-4C2A-9068-053D9C041F4E}"/>
                </a:ext>
              </a:extLst>
            </p:cNvPr>
            <p:cNvSpPr>
              <a:spLocks/>
            </p:cNvSpPr>
            <p:nvPr/>
          </p:nvSpPr>
          <p:spPr bwMode="auto">
            <a:xfrm>
              <a:off x="5141" y="3328"/>
              <a:ext cx="128" cy="30"/>
            </a:xfrm>
            <a:custGeom>
              <a:avLst/>
              <a:gdLst>
                <a:gd name="T0" fmla="*/ 2 w 256"/>
                <a:gd name="T1" fmla="*/ 2 h 60"/>
                <a:gd name="T2" fmla="*/ 4 w 256"/>
                <a:gd name="T3" fmla="*/ 2 h 60"/>
                <a:gd name="T4" fmla="*/ 5 w 256"/>
                <a:gd name="T5" fmla="*/ 2 h 60"/>
                <a:gd name="T6" fmla="*/ 6 w 256"/>
                <a:gd name="T7" fmla="*/ 2 h 60"/>
                <a:gd name="T8" fmla="*/ 8 w 256"/>
                <a:gd name="T9" fmla="*/ 2 h 60"/>
                <a:gd name="T10" fmla="*/ 6 w 256"/>
                <a:gd name="T11" fmla="*/ 2 h 60"/>
                <a:gd name="T12" fmla="*/ 4 w 256"/>
                <a:gd name="T13" fmla="*/ 1 h 60"/>
                <a:gd name="T14" fmla="*/ 6 w 256"/>
                <a:gd name="T15" fmla="*/ 1 h 60"/>
                <a:gd name="T16" fmla="*/ 7 w 256"/>
                <a:gd name="T17" fmla="*/ 1 h 60"/>
                <a:gd name="T18" fmla="*/ 5 w 256"/>
                <a:gd name="T19" fmla="*/ 0 h 60"/>
                <a:gd name="T20" fmla="*/ 4 w 256"/>
                <a:gd name="T21" fmla="*/ 1 h 60"/>
                <a:gd name="T22" fmla="*/ 3 w 256"/>
                <a:gd name="T23" fmla="*/ 1 h 60"/>
                <a:gd name="T24" fmla="*/ 1 w 256"/>
                <a:gd name="T25" fmla="*/ 1 h 60"/>
                <a:gd name="T26" fmla="*/ 0 w 256"/>
                <a:gd name="T27" fmla="*/ 1 h 60"/>
                <a:gd name="T28" fmla="*/ 2 w 256"/>
                <a:gd name="T29" fmla="*/ 2 h 60"/>
                <a:gd name="T30" fmla="*/ 2 w 256"/>
                <a:gd name="T31" fmla="*/ 2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6"/>
                <a:gd name="T49" fmla="*/ 0 h 60"/>
                <a:gd name="T50" fmla="*/ 256 w 256"/>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6" h="60">
                  <a:moveTo>
                    <a:pt x="68" y="47"/>
                  </a:moveTo>
                  <a:lnTo>
                    <a:pt x="130" y="60"/>
                  </a:lnTo>
                  <a:lnTo>
                    <a:pt x="169" y="49"/>
                  </a:lnTo>
                  <a:lnTo>
                    <a:pt x="213" y="57"/>
                  </a:lnTo>
                  <a:lnTo>
                    <a:pt x="256" y="49"/>
                  </a:lnTo>
                  <a:lnTo>
                    <a:pt x="196" y="42"/>
                  </a:lnTo>
                  <a:lnTo>
                    <a:pt x="156" y="30"/>
                  </a:lnTo>
                  <a:lnTo>
                    <a:pt x="195" y="21"/>
                  </a:lnTo>
                  <a:lnTo>
                    <a:pt x="227" y="5"/>
                  </a:lnTo>
                  <a:lnTo>
                    <a:pt x="190" y="0"/>
                  </a:lnTo>
                  <a:lnTo>
                    <a:pt x="157" y="15"/>
                  </a:lnTo>
                  <a:lnTo>
                    <a:pt x="110" y="28"/>
                  </a:lnTo>
                  <a:lnTo>
                    <a:pt x="29" y="26"/>
                  </a:lnTo>
                  <a:lnTo>
                    <a:pt x="0" y="26"/>
                  </a:lnTo>
                  <a:lnTo>
                    <a:pt x="68"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18" name="Freeform 224">
              <a:extLst>
                <a:ext uri="{FF2B5EF4-FFF2-40B4-BE49-F238E27FC236}">
                  <a16:creationId xmlns:a16="http://schemas.microsoft.com/office/drawing/2014/main" id="{F11B1D0D-1F52-40FC-8966-BF72AEF0E40B}"/>
                </a:ext>
              </a:extLst>
            </p:cNvPr>
            <p:cNvSpPr>
              <a:spLocks/>
            </p:cNvSpPr>
            <p:nvPr/>
          </p:nvSpPr>
          <p:spPr bwMode="auto">
            <a:xfrm>
              <a:off x="4917" y="3201"/>
              <a:ext cx="94" cy="79"/>
            </a:xfrm>
            <a:custGeom>
              <a:avLst/>
              <a:gdLst>
                <a:gd name="T0" fmla="*/ 1 w 188"/>
                <a:gd name="T1" fmla="*/ 4 h 159"/>
                <a:gd name="T2" fmla="*/ 3 w 188"/>
                <a:gd name="T3" fmla="*/ 3 h 159"/>
                <a:gd name="T4" fmla="*/ 3 w 188"/>
                <a:gd name="T5" fmla="*/ 2 h 159"/>
                <a:gd name="T6" fmla="*/ 5 w 188"/>
                <a:gd name="T7" fmla="*/ 1 h 159"/>
                <a:gd name="T8" fmla="*/ 6 w 188"/>
                <a:gd name="T9" fmla="*/ 0 h 159"/>
                <a:gd name="T10" fmla="*/ 3 w 188"/>
                <a:gd name="T11" fmla="*/ 1 h 159"/>
                <a:gd name="T12" fmla="*/ 3 w 188"/>
                <a:gd name="T13" fmla="*/ 3 h 159"/>
                <a:gd name="T14" fmla="*/ 1 w 188"/>
                <a:gd name="T15" fmla="*/ 4 h 159"/>
                <a:gd name="T16" fmla="*/ 0 w 188"/>
                <a:gd name="T17" fmla="*/ 4 h 159"/>
                <a:gd name="T18" fmla="*/ 1 w 188"/>
                <a:gd name="T19" fmla="*/ 4 h 159"/>
                <a:gd name="T20" fmla="*/ 1 w 188"/>
                <a:gd name="T21" fmla="*/ 4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8"/>
                <a:gd name="T34" fmla="*/ 0 h 159"/>
                <a:gd name="T35" fmla="*/ 188 w 188"/>
                <a:gd name="T36" fmla="*/ 159 h 1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8" h="159">
                  <a:moveTo>
                    <a:pt x="53" y="159"/>
                  </a:moveTo>
                  <a:lnTo>
                    <a:pt x="100" y="126"/>
                  </a:lnTo>
                  <a:lnTo>
                    <a:pt x="107" y="84"/>
                  </a:lnTo>
                  <a:lnTo>
                    <a:pt x="131" y="52"/>
                  </a:lnTo>
                  <a:lnTo>
                    <a:pt x="188" y="0"/>
                  </a:lnTo>
                  <a:lnTo>
                    <a:pt x="123" y="36"/>
                  </a:lnTo>
                  <a:lnTo>
                    <a:pt x="81" y="97"/>
                  </a:lnTo>
                  <a:lnTo>
                    <a:pt x="37" y="130"/>
                  </a:lnTo>
                  <a:lnTo>
                    <a:pt x="0" y="149"/>
                  </a:lnTo>
                  <a:lnTo>
                    <a:pt x="5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19" name="Freeform 225">
              <a:extLst>
                <a:ext uri="{FF2B5EF4-FFF2-40B4-BE49-F238E27FC236}">
                  <a16:creationId xmlns:a16="http://schemas.microsoft.com/office/drawing/2014/main" id="{31ECDA44-158F-4EB1-BE6D-9E3E5C949CE9}"/>
                </a:ext>
              </a:extLst>
            </p:cNvPr>
            <p:cNvSpPr>
              <a:spLocks/>
            </p:cNvSpPr>
            <p:nvPr/>
          </p:nvSpPr>
          <p:spPr bwMode="auto">
            <a:xfrm>
              <a:off x="4882" y="3199"/>
              <a:ext cx="67" cy="77"/>
            </a:xfrm>
            <a:custGeom>
              <a:avLst/>
              <a:gdLst>
                <a:gd name="T0" fmla="*/ 0 w 135"/>
                <a:gd name="T1" fmla="*/ 4 h 156"/>
                <a:gd name="T2" fmla="*/ 2 w 135"/>
                <a:gd name="T3" fmla="*/ 2 h 156"/>
                <a:gd name="T4" fmla="*/ 3 w 135"/>
                <a:gd name="T5" fmla="*/ 1 h 156"/>
                <a:gd name="T6" fmla="*/ 4 w 135"/>
                <a:gd name="T7" fmla="*/ 0 h 156"/>
                <a:gd name="T8" fmla="*/ 2 w 135"/>
                <a:gd name="T9" fmla="*/ 2 h 156"/>
                <a:gd name="T10" fmla="*/ 1 w 135"/>
                <a:gd name="T11" fmla="*/ 3 h 156"/>
                <a:gd name="T12" fmla="*/ 0 w 135"/>
                <a:gd name="T13" fmla="*/ 4 h 156"/>
                <a:gd name="T14" fmla="*/ 0 w 135"/>
                <a:gd name="T15" fmla="*/ 4 h 156"/>
                <a:gd name="T16" fmla="*/ 0 w 135"/>
                <a:gd name="T17" fmla="*/ 4 h 1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5"/>
                <a:gd name="T28" fmla="*/ 0 h 156"/>
                <a:gd name="T29" fmla="*/ 135 w 135"/>
                <a:gd name="T30" fmla="*/ 156 h 1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5" h="156">
                  <a:moveTo>
                    <a:pt x="31" y="156"/>
                  </a:moveTo>
                  <a:lnTo>
                    <a:pt x="83" y="96"/>
                  </a:lnTo>
                  <a:lnTo>
                    <a:pt x="117" y="49"/>
                  </a:lnTo>
                  <a:lnTo>
                    <a:pt x="135" y="0"/>
                  </a:lnTo>
                  <a:lnTo>
                    <a:pt x="83" y="67"/>
                  </a:lnTo>
                  <a:lnTo>
                    <a:pt x="46" y="115"/>
                  </a:lnTo>
                  <a:lnTo>
                    <a:pt x="0" y="146"/>
                  </a:lnTo>
                  <a:lnTo>
                    <a:pt x="31" y="1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0" name="Freeform 226">
              <a:extLst>
                <a:ext uri="{FF2B5EF4-FFF2-40B4-BE49-F238E27FC236}">
                  <a16:creationId xmlns:a16="http://schemas.microsoft.com/office/drawing/2014/main" id="{01EAE808-E6AA-47DD-A9FE-1415F52461CA}"/>
                </a:ext>
              </a:extLst>
            </p:cNvPr>
            <p:cNvSpPr>
              <a:spLocks/>
            </p:cNvSpPr>
            <p:nvPr/>
          </p:nvSpPr>
          <p:spPr bwMode="auto">
            <a:xfrm>
              <a:off x="4479" y="2958"/>
              <a:ext cx="281" cy="293"/>
            </a:xfrm>
            <a:custGeom>
              <a:avLst/>
              <a:gdLst>
                <a:gd name="T0" fmla="*/ 18 w 561"/>
                <a:gd name="T1" fmla="*/ 18 h 586"/>
                <a:gd name="T2" fmla="*/ 17 w 561"/>
                <a:gd name="T3" fmla="*/ 15 h 586"/>
                <a:gd name="T4" fmla="*/ 15 w 561"/>
                <a:gd name="T5" fmla="*/ 13 h 586"/>
                <a:gd name="T6" fmla="*/ 14 w 561"/>
                <a:gd name="T7" fmla="*/ 10 h 586"/>
                <a:gd name="T8" fmla="*/ 13 w 561"/>
                <a:gd name="T9" fmla="*/ 9 h 586"/>
                <a:gd name="T10" fmla="*/ 13 w 561"/>
                <a:gd name="T11" fmla="*/ 9 h 586"/>
                <a:gd name="T12" fmla="*/ 11 w 561"/>
                <a:gd name="T13" fmla="*/ 7 h 586"/>
                <a:gd name="T14" fmla="*/ 9 w 561"/>
                <a:gd name="T15" fmla="*/ 5 h 586"/>
                <a:gd name="T16" fmla="*/ 8 w 561"/>
                <a:gd name="T17" fmla="*/ 3 h 586"/>
                <a:gd name="T18" fmla="*/ 9 w 561"/>
                <a:gd name="T19" fmla="*/ 5 h 586"/>
                <a:gd name="T20" fmla="*/ 11 w 561"/>
                <a:gd name="T21" fmla="*/ 9 h 586"/>
                <a:gd name="T22" fmla="*/ 12 w 561"/>
                <a:gd name="T23" fmla="*/ 10 h 586"/>
                <a:gd name="T24" fmla="*/ 13 w 561"/>
                <a:gd name="T25" fmla="*/ 12 h 586"/>
                <a:gd name="T26" fmla="*/ 11 w 561"/>
                <a:gd name="T27" fmla="*/ 10 h 586"/>
                <a:gd name="T28" fmla="*/ 8 w 561"/>
                <a:gd name="T29" fmla="*/ 7 h 586"/>
                <a:gd name="T30" fmla="*/ 7 w 561"/>
                <a:gd name="T31" fmla="*/ 5 h 586"/>
                <a:gd name="T32" fmla="*/ 9 w 561"/>
                <a:gd name="T33" fmla="*/ 9 h 586"/>
                <a:gd name="T34" fmla="*/ 10 w 561"/>
                <a:gd name="T35" fmla="*/ 11 h 586"/>
                <a:gd name="T36" fmla="*/ 7 w 561"/>
                <a:gd name="T37" fmla="*/ 10 h 586"/>
                <a:gd name="T38" fmla="*/ 6 w 561"/>
                <a:gd name="T39" fmla="*/ 9 h 586"/>
                <a:gd name="T40" fmla="*/ 4 w 561"/>
                <a:gd name="T41" fmla="*/ 5 h 586"/>
                <a:gd name="T42" fmla="*/ 3 w 561"/>
                <a:gd name="T43" fmla="*/ 2 h 586"/>
                <a:gd name="T44" fmla="*/ 3 w 561"/>
                <a:gd name="T45" fmla="*/ 0 h 586"/>
                <a:gd name="T46" fmla="*/ 3 w 561"/>
                <a:gd name="T47" fmla="*/ 2 h 586"/>
                <a:gd name="T48" fmla="*/ 3 w 561"/>
                <a:gd name="T49" fmla="*/ 3 h 586"/>
                <a:gd name="T50" fmla="*/ 3 w 561"/>
                <a:gd name="T51" fmla="*/ 5 h 586"/>
                <a:gd name="T52" fmla="*/ 4 w 561"/>
                <a:gd name="T53" fmla="*/ 5 h 586"/>
                <a:gd name="T54" fmla="*/ 4 w 561"/>
                <a:gd name="T55" fmla="*/ 7 h 586"/>
                <a:gd name="T56" fmla="*/ 5 w 561"/>
                <a:gd name="T57" fmla="*/ 9 h 586"/>
                <a:gd name="T58" fmla="*/ 6 w 561"/>
                <a:gd name="T59" fmla="*/ 9 h 586"/>
                <a:gd name="T60" fmla="*/ 4 w 561"/>
                <a:gd name="T61" fmla="*/ 9 h 586"/>
                <a:gd name="T62" fmla="*/ 3 w 561"/>
                <a:gd name="T63" fmla="*/ 9 h 586"/>
                <a:gd name="T64" fmla="*/ 0 w 561"/>
                <a:gd name="T65" fmla="*/ 6 h 586"/>
                <a:gd name="T66" fmla="*/ 2 w 561"/>
                <a:gd name="T67" fmla="*/ 9 h 586"/>
                <a:gd name="T68" fmla="*/ 4 w 561"/>
                <a:gd name="T69" fmla="*/ 9 h 586"/>
                <a:gd name="T70" fmla="*/ 6 w 561"/>
                <a:gd name="T71" fmla="*/ 10 h 586"/>
                <a:gd name="T72" fmla="*/ 7 w 561"/>
                <a:gd name="T73" fmla="*/ 10 h 586"/>
                <a:gd name="T74" fmla="*/ 10 w 561"/>
                <a:gd name="T75" fmla="*/ 12 h 586"/>
                <a:gd name="T76" fmla="*/ 11 w 561"/>
                <a:gd name="T77" fmla="*/ 12 h 586"/>
                <a:gd name="T78" fmla="*/ 13 w 561"/>
                <a:gd name="T79" fmla="*/ 13 h 586"/>
                <a:gd name="T80" fmla="*/ 15 w 561"/>
                <a:gd name="T81" fmla="*/ 13 h 586"/>
                <a:gd name="T82" fmla="*/ 16 w 561"/>
                <a:gd name="T83" fmla="*/ 15 h 586"/>
                <a:gd name="T84" fmla="*/ 17 w 561"/>
                <a:gd name="T85" fmla="*/ 18 h 586"/>
                <a:gd name="T86" fmla="*/ 18 w 561"/>
                <a:gd name="T87" fmla="*/ 18 h 586"/>
                <a:gd name="T88" fmla="*/ 18 w 561"/>
                <a:gd name="T89" fmla="*/ 18 h 58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1"/>
                <a:gd name="T136" fmla="*/ 0 h 586"/>
                <a:gd name="T137" fmla="*/ 561 w 561"/>
                <a:gd name="T138" fmla="*/ 586 h 58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1" h="586">
                  <a:moveTo>
                    <a:pt x="561" y="586"/>
                  </a:moveTo>
                  <a:lnTo>
                    <a:pt x="531" y="507"/>
                  </a:lnTo>
                  <a:lnTo>
                    <a:pt x="473" y="429"/>
                  </a:lnTo>
                  <a:lnTo>
                    <a:pt x="431" y="335"/>
                  </a:lnTo>
                  <a:lnTo>
                    <a:pt x="410" y="282"/>
                  </a:lnTo>
                  <a:lnTo>
                    <a:pt x="403" y="318"/>
                  </a:lnTo>
                  <a:lnTo>
                    <a:pt x="321" y="240"/>
                  </a:lnTo>
                  <a:lnTo>
                    <a:pt x="277" y="159"/>
                  </a:lnTo>
                  <a:lnTo>
                    <a:pt x="248" y="101"/>
                  </a:lnTo>
                  <a:lnTo>
                    <a:pt x="267" y="178"/>
                  </a:lnTo>
                  <a:lnTo>
                    <a:pt x="334" y="295"/>
                  </a:lnTo>
                  <a:lnTo>
                    <a:pt x="368" y="345"/>
                  </a:lnTo>
                  <a:lnTo>
                    <a:pt x="405" y="407"/>
                  </a:lnTo>
                  <a:lnTo>
                    <a:pt x="331" y="329"/>
                  </a:lnTo>
                  <a:lnTo>
                    <a:pt x="251" y="237"/>
                  </a:lnTo>
                  <a:lnTo>
                    <a:pt x="206" y="151"/>
                  </a:lnTo>
                  <a:lnTo>
                    <a:pt x="264" y="285"/>
                  </a:lnTo>
                  <a:lnTo>
                    <a:pt x="295" y="363"/>
                  </a:lnTo>
                  <a:lnTo>
                    <a:pt x="224" y="331"/>
                  </a:lnTo>
                  <a:lnTo>
                    <a:pt x="181" y="267"/>
                  </a:lnTo>
                  <a:lnTo>
                    <a:pt x="121" y="130"/>
                  </a:lnTo>
                  <a:lnTo>
                    <a:pt x="94" y="67"/>
                  </a:lnTo>
                  <a:lnTo>
                    <a:pt x="83" y="0"/>
                  </a:lnTo>
                  <a:lnTo>
                    <a:pt x="76" y="78"/>
                  </a:lnTo>
                  <a:lnTo>
                    <a:pt x="87" y="107"/>
                  </a:lnTo>
                  <a:lnTo>
                    <a:pt x="91" y="190"/>
                  </a:lnTo>
                  <a:lnTo>
                    <a:pt x="113" y="170"/>
                  </a:lnTo>
                  <a:lnTo>
                    <a:pt x="125" y="225"/>
                  </a:lnTo>
                  <a:lnTo>
                    <a:pt x="147" y="263"/>
                  </a:lnTo>
                  <a:lnTo>
                    <a:pt x="162" y="303"/>
                  </a:lnTo>
                  <a:lnTo>
                    <a:pt x="100" y="280"/>
                  </a:lnTo>
                  <a:lnTo>
                    <a:pt x="66" y="264"/>
                  </a:lnTo>
                  <a:lnTo>
                    <a:pt x="0" y="222"/>
                  </a:lnTo>
                  <a:lnTo>
                    <a:pt x="52" y="264"/>
                  </a:lnTo>
                  <a:lnTo>
                    <a:pt x="118" y="311"/>
                  </a:lnTo>
                  <a:lnTo>
                    <a:pt x="181" y="347"/>
                  </a:lnTo>
                  <a:lnTo>
                    <a:pt x="209" y="347"/>
                  </a:lnTo>
                  <a:lnTo>
                    <a:pt x="293" y="387"/>
                  </a:lnTo>
                  <a:lnTo>
                    <a:pt x="345" y="405"/>
                  </a:lnTo>
                  <a:lnTo>
                    <a:pt x="403" y="431"/>
                  </a:lnTo>
                  <a:lnTo>
                    <a:pt x="455" y="442"/>
                  </a:lnTo>
                  <a:lnTo>
                    <a:pt x="504" y="494"/>
                  </a:lnTo>
                  <a:lnTo>
                    <a:pt x="538" y="586"/>
                  </a:lnTo>
                  <a:lnTo>
                    <a:pt x="561" y="5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1" name="Freeform 227">
              <a:extLst>
                <a:ext uri="{FF2B5EF4-FFF2-40B4-BE49-F238E27FC236}">
                  <a16:creationId xmlns:a16="http://schemas.microsoft.com/office/drawing/2014/main" id="{BD887968-DE2B-4799-A612-8FFC42274D7E}"/>
                </a:ext>
              </a:extLst>
            </p:cNvPr>
            <p:cNvSpPr>
              <a:spLocks/>
            </p:cNvSpPr>
            <p:nvPr/>
          </p:nvSpPr>
          <p:spPr bwMode="auto">
            <a:xfrm>
              <a:off x="4387" y="2791"/>
              <a:ext cx="138" cy="238"/>
            </a:xfrm>
            <a:custGeom>
              <a:avLst/>
              <a:gdLst>
                <a:gd name="T0" fmla="*/ 4 w 276"/>
                <a:gd name="T1" fmla="*/ 14 h 475"/>
                <a:gd name="T2" fmla="*/ 6 w 276"/>
                <a:gd name="T3" fmla="*/ 12 h 475"/>
                <a:gd name="T4" fmla="*/ 7 w 276"/>
                <a:gd name="T5" fmla="*/ 10 h 475"/>
                <a:gd name="T6" fmla="*/ 9 w 276"/>
                <a:gd name="T7" fmla="*/ 13 h 475"/>
                <a:gd name="T8" fmla="*/ 9 w 276"/>
                <a:gd name="T9" fmla="*/ 10 h 475"/>
                <a:gd name="T10" fmla="*/ 9 w 276"/>
                <a:gd name="T11" fmla="*/ 8 h 475"/>
                <a:gd name="T12" fmla="*/ 9 w 276"/>
                <a:gd name="T13" fmla="*/ 8 h 475"/>
                <a:gd name="T14" fmla="*/ 7 w 276"/>
                <a:gd name="T15" fmla="*/ 7 h 475"/>
                <a:gd name="T16" fmla="*/ 7 w 276"/>
                <a:gd name="T17" fmla="*/ 7 h 475"/>
                <a:gd name="T18" fmla="*/ 6 w 276"/>
                <a:gd name="T19" fmla="*/ 3 h 475"/>
                <a:gd name="T20" fmla="*/ 5 w 276"/>
                <a:gd name="T21" fmla="*/ 3 h 475"/>
                <a:gd name="T22" fmla="*/ 5 w 276"/>
                <a:gd name="T23" fmla="*/ 1 h 475"/>
                <a:gd name="T24" fmla="*/ 4 w 276"/>
                <a:gd name="T25" fmla="*/ 0 h 475"/>
                <a:gd name="T26" fmla="*/ 4 w 276"/>
                <a:gd name="T27" fmla="*/ 2 h 475"/>
                <a:gd name="T28" fmla="*/ 3 w 276"/>
                <a:gd name="T29" fmla="*/ 3 h 475"/>
                <a:gd name="T30" fmla="*/ 2 w 276"/>
                <a:gd name="T31" fmla="*/ 4 h 475"/>
                <a:gd name="T32" fmla="*/ 4 w 276"/>
                <a:gd name="T33" fmla="*/ 4 h 475"/>
                <a:gd name="T34" fmla="*/ 6 w 276"/>
                <a:gd name="T35" fmla="*/ 7 h 475"/>
                <a:gd name="T36" fmla="*/ 5 w 276"/>
                <a:gd name="T37" fmla="*/ 10 h 475"/>
                <a:gd name="T38" fmla="*/ 4 w 276"/>
                <a:gd name="T39" fmla="*/ 12 h 475"/>
                <a:gd name="T40" fmla="*/ 5 w 276"/>
                <a:gd name="T41" fmla="*/ 10 h 475"/>
                <a:gd name="T42" fmla="*/ 7 w 276"/>
                <a:gd name="T43" fmla="*/ 9 h 475"/>
                <a:gd name="T44" fmla="*/ 5 w 276"/>
                <a:gd name="T45" fmla="*/ 12 h 475"/>
                <a:gd name="T46" fmla="*/ 4 w 276"/>
                <a:gd name="T47" fmla="*/ 14 h 475"/>
                <a:gd name="T48" fmla="*/ 2 w 276"/>
                <a:gd name="T49" fmla="*/ 15 h 475"/>
                <a:gd name="T50" fmla="*/ 2 w 276"/>
                <a:gd name="T51" fmla="*/ 12 h 475"/>
                <a:gd name="T52" fmla="*/ 1 w 276"/>
                <a:gd name="T53" fmla="*/ 10 h 475"/>
                <a:gd name="T54" fmla="*/ 0 w 276"/>
                <a:gd name="T55" fmla="*/ 8 h 475"/>
                <a:gd name="T56" fmla="*/ 1 w 276"/>
                <a:gd name="T57" fmla="*/ 12 h 475"/>
                <a:gd name="T58" fmla="*/ 2 w 276"/>
                <a:gd name="T59" fmla="*/ 14 h 475"/>
                <a:gd name="T60" fmla="*/ 2 w 276"/>
                <a:gd name="T61" fmla="*/ 15 h 475"/>
                <a:gd name="T62" fmla="*/ 2 w 276"/>
                <a:gd name="T63" fmla="*/ 15 h 475"/>
                <a:gd name="T64" fmla="*/ 3 w 276"/>
                <a:gd name="T65" fmla="*/ 15 h 475"/>
                <a:gd name="T66" fmla="*/ 4 w 276"/>
                <a:gd name="T67" fmla="*/ 14 h 475"/>
                <a:gd name="T68" fmla="*/ 4 w 276"/>
                <a:gd name="T69" fmla="*/ 14 h 4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6"/>
                <a:gd name="T106" fmla="*/ 0 h 475"/>
                <a:gd name="T107" fmla="*/ 276 w 276"/>
                <a:gd name="T108" fmla="*/ 475 h 47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6" h="475">
                  <a:moveTo>
                    <a:pt x="149" y="436"/>
                  </a:moveTo>
                  <a:lnTo>
                    <a:pt x="214" y="362"/>
                  </a:lnTo>
                  <a:lnTo>
                    <a:pt x="242" y="302"/>
                  </a:lnTo>
                  <a:lnTo>
                    <a:pt x="276" y="388"/>
                  </a:lnTo>
                  <a:lnTo>
                    <a:pt x="268" y="310"/>
                  </a:lnTo>
                  <a:lnTo>
                    <a:pt x="268" y="250"/>
                  </a:lnTo>
                  <a:lnTo>
                    <a:pt x="276" y="237"/>
                  </a:lnTo>
                  <a:lnTo>
                    <a:pt x="247" y="222"/>
                  </a:lnTo>
                  <a:lnTo>
                    <a:pt x="229" y="198"/>
                  </a:lnTo>
                  <a:lnTo>
                    <a:pt x="196" y="94"/>
                  </a:lnTo>
                  <a:lnTo>
                    <a:pt x="172" y="65"/>
                  </a:lnTo>
                  <a:lnTo>
                    <a:pt x="162" y="30"/>
                  </a:lnTo>
                  <a:lnTo>
                    <a:pt x="144" y="0"/>
                  </a:lnTo>
                  <a:lnTo>
                    <a:pt x="156" y="44"/>
                  </a:lnTo>
                  <a:lnTo>
                    <a:pt x="125" y="86"/>
                  </a:lnTo>
                  <a:lnTo>
                    <a:pt x="88" y="107"/>
                  </a:lnTo>
                  <a:lnTo>
                    <a:pt x="153" y="99"/>
                  </a:lnTo>
                  <a:lnTo>
                    <a:pt x="201" y="196"/>
                  </a:lnTo>
                  <a:lnTo>
                    <a:pt x="162" y="290"/>
                  </a:lnTo>
                  <a:lnTo>
                    <a:pt x="154" y="370"/>
                  </a:lnTo>
                  <a:lnTo>
                    <a:pt x="187" y="315"/>
                  </a:lnTo>
                  <a:lnTo>
                    <a:pt x="234" y="271"/>
                  </a:lnTo>
                  <a:lnTo>
                    <a:pt x="185" y="365"/>
                  </a:lnTo>
                  <a:lnTo>
                    <a:pt x="135" y="428"/>
                  </a:lnTo>
                  <a:lnTo>
                    <a:pt x="91" y="452"/>
                  </a:lnTo>
                  <a:lnTo>
                    <a:pt x="78" y="383"/>
                  </a:lnTo>
                  <a:lnTo>
                    <a:pt x="39" y="305"/>
                  </a:lnTo>
                  <a:lnTo>
                    <a:pt x="0" y="226"/>
                  </a:lnTo>
                  <a:lnTo>
                    <a:pt x="50" y="354"/>
                  </a:lnTo>
                  <a:lnTo>
                    <a:pt x="65" y="420"/>
                  </a:lnTo>
                  <a:lnTo>
                    <a:pt x="75" y="462"/>
                  </a:lnTo>
                  <a:lnTo>
                    <a:pt x="93" y="475"/>
                  </a:lnTo>
                  <a:lnTo>
                    <a:pt x="118" y="460"/>
                  </a:lnTo>
                  <a:lnTo>
                    <a:pt x="149" y="4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2" name="Freeform 228">
              <a:extLst>
                <a:ext uri="{FF2B5EF4-FFF2-40B4-BE49-F238E27FC236}">
                  <a16:creationId xmlns:a16="http://schemas.microsoft.com/office/drawing/2014/main" id="{9715F52D-0204-42A3-B32E-910821DB204B}"/>
                </a:ext>
              </a:extLst>
            </p:cNvPr>
            <p:cNvSpPr>
              <a:spLocks/>
            </p:cNvSpPr>
            <p:nvPr/>
          </p:nvSpPr>
          <p:spPr bwMode="auto">
            <a:xfrm>
              <a:off x="4536" y="2962"/>
              <a:ext cx="50" cy="135"/>
            </a:xfrm>
            <a:custGeom>
              <a:avLst/>
              <a:gdLst>
                <a:gd name="T0" fmla="*/ 0 w 101"/>
                <a:gd name="T1" fmla="*/ 0 h 269"/>
                <a:gd name="T2" fmla="*/ 0 w 101"/>
                <a:gd name="T3" fmla="*/ 2 h 269"/>
                <a:gd name="T4" fmla="*/ 1 w 101"/>
                <a:gd name="T5" fmla="*/ 6 h 269"/>
                <a:gd name="T6" fmla="*/ 2 w 101"/>
                <a:gd name="T7" fmla="*/ 9 h 269"/>
                <a:gd name="T8" fmla="*/ 2 w 101"/>
                <a:gd name="T9" fmla="*/ 7 h 269"/>
                <a:gd name="T10" fmla="*/ 1 w 101"/>
                <a:gd name="T11" fmla="*/ 4 h 269"/>
                <a:gd name="T12" fmla="*/ 1 w 101"/>
                <a:gd name="T13" fmla="*/ 2 h 269"/>
                <a:gd name="T14" fmla="*/ 3 w 101"/>
                <a:gd name="T15" fmla="*/ 5 h 269"/>
                <a:gd name="T16" fmla="*/ 2 w 101"/>
                <a:gd name="T17" fmla="*/ 3 h 269"/>
                <a:gd name="T18" fmla="*/ 0 w 101"/>
                <a:gd name="T19" fmla="*/ 1 h 269"/>
                <a:gd name="T20" fmla="*/ 0 w 101"/>
                <a:gd name="T21" fmla="*/ 0 h 269"/>
                <a:gd name="T22" fmla="*/ 0 w 101"/>
                <a:gd name="T23" fmla="*/ 0 h 2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1"/>
                <a:gd name="T37" fmla="*/ 0 h 269"/>
                <a:gd name="T38" fmla="*/ 101 w 101"/>
                <a:gd name="T39" fmla="*/ 269 h 2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1" h="269">
                  <a:moveTo>
                    <a:pt x="0" y="0"/>
                  </a:moveTo>
                  <a:lnTo>
                    <a:pt x="15" y="60"/>
                  </a:lnTo>
                  <a:lnTo>
                    <a:pt x="55" y="174"/>
                  </a:lnTo>
                  <a:lnTo>
                    <a:pt x="80" y="269"/>
                  </a:lnTo>
                  <a:lnTo>
                    <a:pt x="77" y="201"/>
                  </a:lnTo>
                  <a:lnTo>
                    <a:pt x="54" y="125"/>
                  </a:lnTo>
                  <a:lnTo>
                    <a:pt x="34" y="63"/>
                  </a:lnTo>
                  <a:lnTo>
                    <a:pt x="101" y="136"/>
                  </a:lnTo>
                  <a:lnTo>
                    <a:pt x="64" y="65"/>
                  </a:lnTo>
                  <a:lnTo>
                    <a:pt x="18"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3" name="Freeform 229">
              <a:extLst>
                <a:ext uri="{FF2B5EF4-FFF2-40B4-BE49-F238E27FC236}">
                  <a16:creationId xmlns:a16="http://schemas.microsoft.com/office/drawing/2014/main" id="{031DF72F-A0CD-4A34-A60B-9127C107F532}"/>
                </a:ext>
              </a:extLst>
            </p:cNvPr>
            <p:cNvSpPr>
              <a:spLocks/>
            </p:cNvSpPr>
            <p:nvPr/>
          </p:nvSpPr>
          <p:spPr bwMode="auto">
            <a:xfrm>
              <a:off x="4505" y="2904"/>
              <a:ext cx="79" cy="103"/>
            </a:xfrm>
            <a:custGeom>
              <a:avLst/>
              <a:gdLst>
                <a:gd name="T0" fmla="*/ 0 w 159"/>
                <a:gd name="T1" fmla="*/ 0 h 207"/>
                <a:gd name="T2" fmla="*/ 1 w 159"/>
                <a:gd name="T3" fmla="*/ 1 h 207"/>
                <a:gd name="T4" fmla="*/ 3 w 159"/>
                <a:gd name="T5" fmla="*/ 3 h 207"/>
                <a:gd name="T6" fmla="*/ 2 w 159"/>
                <a:gd name="T7" fmla="*/ 1 h 207"/>
                <a:gd name="T8" fmla="*/ 3 w 159"/>
                <a:gd name="T9" fmla="*/ 1 h 207"/>
                <a:gd name="T10" fmla="*/ 3 w 159"/>
                <a:gd name="T11" fmla="*/ 1 h 207"/>
                <a:gd name="T12" fmla="*/ 3 w 159"/>
                <a:gd name="T13" fmla="*/ 3 h 207"/>
                <a:gd name="T14" fmla="*/ 3 w 159"/>
                <a:gd name="T15" fmla="*/ 4 h 207"/>
                <a:gd name="T16" fmla="*/ 4 w 159"/>
                <a:gd name="T17" fmla="*/ 6 h 207"/>
                <a:gd name="T18" fmla="*/ 4 w 159"/>
                <a:gd name="T19" fmla="*/ 3 h 207"/>
                <a:gd name="T20" fmla="*/ 4 w 159"/>
                <a:gd name="T21" fmla="*/ 2 h 207"/>
                <a:gd name="T22" fmla="*/ 4 w 159"/>
                <a:gd name="T23" fmla="*/ 2 h 207"/>
                <a:gd name="T24" fmla="*/ 4 w 159"/>
                <a:gd name="T25" fmla="*/ 1 h 207"/>
                <a:gd name="T26" fmla="*/ 3 w 159"/>
                <a:gd name="T27" fmla="*/ 1 h 207"/>
                <a:gd name="T28" fmla="*/ 2 w 159"/>
                <a:gd name="T29" fmla="*/ 0 h 207"/>
                <a:gd name="T30" fmla="*/ 0 w 159"/>
                <a:gd name="T31" fmla="*/ 0 h 207"/>
                <a:gd name="T32" fmla="*/ 0 w 159"/>
                <a:gd name="T33" fmla="*/ 0 h 207"/>
                <a:gd name="T34" fmla="*/ 0 w 159"/>
                <a:gd name="T35" fmla="*/ 0 h 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9"/>
                <a:gd name="T55" fmla="*/ 0 h 207"/>
                <a:gd name="T56" fmla="*/ 159 w 159"/>
                <a:gd name="T57" fmla="*/ 207 h 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9" h="207">
                  <a:moveTo>
                    <a:pt x="26" y="14"/>
                  </a:moveTo>
                  <a:lnTo>
                    <a:pt x="50" y="35"/>
                  </a:lnTo>
                  <a:lnTo>
                    <a:pt x="99" y="110"/>
                  </a:lnTo>
                  <a:lnTo>
                    <a:pt x="71" y="40"/>
                  </a:lnTo>
                  <a:lnTo>
                    <a:pt x="101" y="42"/>
                  </a:lnTo>
                  <a:lnTo>
                    <a:pt x="117" y="56"/>
                  </a:lnTo>
                  <a:lnTo>
                    <a:pt x="123" y="97"/>
                  </a:lnTo>
                  <a:lnTo>
                    <a:pt x="125" y="136"/>
                  </a:lnTo>
                  <a:lnTo>
                    <a:pt x="159" y="207"/>
                  </a:lnTo>
                  <a:lnTo>
                    <a:pt x="133" y="118"/>
                  </a:lnTo>
                  <a:lnTo>
                    <a:pt x="146" y="94"/>
                  </a:lnTo>
                  <a:lnTo>
                    <a:pt x="156" y="76"/>
                  </a:lnTo>
                  <a:lnTo>
                    <a:pt x="136" y="43"/>
                  </a:lnTo>
                  <a:lnTo>
                    <a:pt x="118" y="37"/>
                  </a:lnTo>
                  <a:lnTo>
                    <a:pt x="80" y="21"/>
                  </a:lnTo>
                  <a:lnTo>
                    <a:pt x="0" y="0"/>
                  </a:lnTo>
                  <a:lnTo>
                    <a:pt x="2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4" name="Freeform 230">
              <a:extLst>
                <a:ext uri="{FF2B5EF4-FFF2-40B4-BE49-F238E27FC236}">
                  <a16:creationId xmlns:a16="http://schemas.microsoft.com/office/drawing/2014/main" id="{90DCB96C-A259-48D7-8DBB-62666039EC99}"/>
                </a:ext>
              </a:extLst>
            </p:cNvPr>
            <p:cNvSpPr>
              <a:spLocks/>
            </p:cNvSpPr>
            <p:nvPr/>
          </p:nvSpPr>
          <p:spPr bwMode="auto">
            <a:xfrm>
              <a:off x="4551" y="2919"/>
              <a:ext cx="115" cy="50"/>
            </a:xfrm>
            <a:custGeom>
              <a:avLst/>
              <a:gdLst>
                <a:gd name="T0" fmla="*/ 2 w 230"/>
                <a:gd name="T1" fmla="*/ 1 h 99"/>
                <a:gd name="T2" fmla="*/ 3 w 230"/>
                <a:gd name="T3" fmla="*/ 1 h 99"/>
                <a:gd name="T4" fmla="*/ 4 w 230"/>
                <a:gd name="T5" fmla="*/ 2 h 99"/>
                <a:gd name="T6" fmla="*/ 5 w 230"/>
                <a:gd name="T7" fmla="*/ 4 h 99"/>
                <a:gd name="T8" fmla="*/ 5 w 230"/>
                <a:gd name="T9" fmla="*/ 2 h 99"/>
                <a:gd name="T10" fmla="*/ 5 w 230"/>
                <a:gd name="T11" fmla="*/ 1 h 99"/>
                <a:gd name="T12" fmla="*/ 6 w 230"/>
                <a:gd name="T13" fmla="*/ 1 h 99"/>
                <a:gd name="T14" fmla="*/ 7 w 230"/>
                <a:gd name="T15" fmla="*/ 1 h 99"/>
                <a:gd name="T16" fmla="*/ 7 w 230"/>
                <a:gd name="T17" fmla="*/ 1 h 99"/>
                <a:gd name="T18" fmla="*/ 6 w 230"/>
                <a:gd name="T19" fmla="*/ 1 h 99"/>
                <a:gd name="T20" fmla="*/ 3 w 230"/>
                <a:gd name="T21" fmla="*/ 1 h 99"/>
                <a:gd name="T22" fmla="*/ 1 w 230"/>
                <a:gd name="T23" fmla="*/ 1 h 99"/>
                <a:gd name="T24" fmla="*/ 0 w 230"/>
                <a:gd name="T25" fmla="*/ 0 h 99"/>
                <a:gd name="T26" fmla="*/ 2 w 230"/>
                <a:gd name="T27" fmla="*/ 1 h 99"/>
                <a:gd name="T28" fmla="*/ 2 w 230"/>
                <a:gd name="T29" fmla="*/ 1 h 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0"/>
                <a:gd name="T46" fmla="*/ 0 h 99"/>
                <a:gd name="T47" fmla="*/ 230 w 230"/>
                <a:gd name="T48" fmla="*/ 99 h 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0" h="99">
                  <a:moveTo>
                    <a:pt x="43" y="21"/>
                  </a:moveTo>
                  <a:lnTo>
                    <a:pt x="85" y="15"/>
                  </a:lnTo>
                  <a:lnTo>
                    <a:pt x="113" y="34"/>
                  </a:lnTo>
                  <a:lnTo>
                    <a:pt x="147" y="99"/>
                  </a:lnTo>
                  <a:lnTo>
                    <a:pt x="141" y="41"/>
                  </a:lnTo>
                  <a:lnTo>
                    <a:pt x="157" y="23"/>
                  </a:lnTo>
                  <a:lnTo>
                    <a:pt x="179" y="23"/>
                  </a:lnTo>
                  <a:lnTo>
                    <a:pt x="230" y="31"/>
                  </a:lnTo>
                  <a:lnTo>
                    <a:pt x="218" y="18"/>
                  </a:lnTo>
                  <a:lnTo>
                    <a:pt x="163" y="5"/>
                  </a:lnTo>
                  <a:lnTo>
                    <a:pt x="82" y="7"/>
                  </a:lnTo>
                  <a:lnTo>
                    <a:pt x="25" y="4"/>
                  </a:lnTo>
                  <a:lnTo>
                    <a:pt x="0" y="0"/>
                  </a:lnTo>
                  <a:lnTo>
                    <a:pt x="43"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5" name="Freeform 231">
              <a:extLst>
                <a:ext uri="{FF2B5EF4-FFF2-40B4-BE49-F238E27FC236}">
                  <a16:creationId xmlns:a16="http://schemas.microsoft.com/office/drawing/2014/main" id="{F1F6254D-A834-4305-9F41-AA070B77E571}"/>
                </a:ext>
              </a:extLst>
            </p:cNvPr>
            <p:cNvSpPr>
              <a:spLocks/>
            </p:cNvSpPr>
            <p:nvPr/>
          </p:nvSpPr>
          <p:spPr bwMode="auto">
            <a:xfrm>
              <a:off x="4623" y="2997"/>
              <a:ext cx="72" cy="138"/>
            </a:xfrm>
            <a:custGeom>
              <a:avLst/>
              <a:gdLst>
                <a:gd name="T0" fmla="*/ 3 w 144"/>
                <a:gd name="T1" fmla="*/ 2 h 277"/>
                <a:gd name="T2" fmla="*/ 3 w 144"/>
                <a:gd name="T3" fmla="*/ 4 h 277"/>
                <a:gd name="T4" fmla="*/ 5 w 144"/>
                <a:gd name="T5" fmla="*/ 8 h 277"/>
                <a:gd name="T6" fmla="*/ 3 w 144"/>
                <a:gd name="T7" fmla="*/ 8 h 277"/>
                <a:gd name="T8" fmla="*/ 2 w 144"/>
                <a:gd name="T9" fmla="*/ 4 h 277"/>
                <a:gd name="T10" fmla="*/ 2 w 144"/>
                <a:gd name="T11" fmla="*/ 3 h 277"/>
                <a:gd name="T12" fmla="*/ 1 w 144"/>
                <a:gd name="T13" fmla="*/ 2 h 277"/>
                <a:gd name="T14" fmla="*/ 0 w 144"/>
                <a:gd name="T15" fmla="*/ 0 h 277"/>
                <a:gd name="T16" fmla="*/ 1 w 144"/>
                <a:gd name="T17" fmla="*/ 2 h 277"/>
                <a:gd name="T18" fmla="*/ 1 w 144"/>
                <a:gd name="T19" fmla="*/ 0 h 277"/>
                <a:gd name="T20" fmla="*/ 2 w 144"/>
                <a:gd name="T21" fmla="*/ 3 h 277"/>
                <a:gd name="T22" fmla="*/ 2 w 144"/>
                <a:gd name="T23" fmla="*/ 0 h 277"/>
                <a:gd name="T24" fmla="*/ 2 w 144"/>
                <a:gd name="T25" fmla="*/ 4 h 277"/>
                <a:gd name="T26" fmla="*/ 3 w 144"/>
                <a:gd name="T27" fmla="*/ 2 h 277"/>
                <a:gd name="T28" fmla="*/ 3 w 144"/>
                <a:gd name="T29" fmla="*/ 2 h 2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277"/>
                <a:gd name="T47" fmla="*/ 144 w 144"/>
                <a:gd name="T48" fmla="*/ 277 h 27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277">
                  <a:moveTo>
                    <a:pt x="112" y="91"/>
                  </a:moveTo>
                  <a:lnTo>
                    <a:pt x="108" y="146"/>
                  </a:lnTo>
                  <a:lnTo>
                    <a:pt x="144" y="277"/>
                  </a:lnTo>
                  <a:lnTo>
                    <a:pt x="125" y="257"/>
                  </a:lnTo>
                  <a:lnTo>
                    <a:pt x="92" y="154"/>
                  </a:lnTo>
                  <a:lnTo>
                    <a:pt x="68" y="121"/>
                  </a:lnTo>
                  <a:lnTo>
                    <a:pt x="39" y="91"/>
                  </a:lnTo>
                  <a:lnTo>
                    <a:pt x="0" y="8"/>
                  </a:lnTo>
                  <a:lnTo>
                    <a:pt x="52" y="66"/>
                  </a:lnTo>
                  <a:lnTo>
                    <a:pt x="55" y="11"/>
                  </a:lnTo>
                  <a:lnTo>
                    <a:pt x="86" y="113"/>
                  </a:lnTo>
                  <a:lnTo>
                    <a:pt x="94" y="0"/>
                  </a:lnTo>
                  <a:lnTo>
                    <a:pt x="92" y="134"/>
                  </a:lnTo>
                  <a:lnTo>
                    <a:pt x="112"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6" name="Freeform 232">
              <a:extLst>
                <a:ext uri="{FF2B5EF4-FFF2-40B4-BE49-F238E27FC236}">
                  <a16:creationId xmlns:a16="http://schemas.microsoft.com/office/drawing/2014/main" id="{7CD613AF-41D8-4ACB-8896-1ABCC44FE3EA}"/>
                </a:ext>
              </a:extLst>
            </p:cNvPr>
            <p:cNvSpPr>
              <a:spLocks/>
            </p:cNvSpPr>
            <p:nvPr/>
          </p:nvSpPr>
          <p:spPr bwMode="auto">
            <a:xfrm>
              <a:off x="4679" y="3017"/>
              <a:ext cx="59" cy="130"/>
            </a:xfrm>
            <a:custGeom>
              <a:avLst/>
              <a:gdLst>
                <a:gd name="T0" fmla="*/ 1 w 118"/>
                <a:gd name="T1" fmla="*/ 1 h 260"/>
                <a:gd name="T2" fmla="*/ 2 w 118"/>
                <a:gd name="T3" fmla="*/ 3 h 260"/>
                <a:gd name="T4" fmla="*/ 3 w 118"/>
                <a:gd name="T5" fmla="*/ 4 h 260"/>
                <a:gd name="T6" fmla="*/ 4 w 118"/>
                <a:gd name="T7" fmla="*/ 8 h 260"/>
                <a:gd name="T8" fmla="*/ 4 w 118"/>
                <a:gd name="T9" fmla="*/ 4 h 260"/>
                <a:gd name="T10" fmla="*/ 2 w 118"/>
                <a:gd name="T11" fmla="*/ 2 h 260"/>
                <a:gd name="T12" fmla="*/ 0 w 118"/>
                <a:gd name="T13" fmla="*/ 0 h 260"/>
                <a:gd name="T14" fmla="*/ 1 w 118"/>
                <a:gd name="T15" fmla="*/ 1 h 260"/>
                <a:gd name="T16" fmla="*/ 1 w 118"/>
                <a:gd name="T17" fmla="*/ 1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260"/>
                <a:gd name="T29" fmla="*/ 118 w 118"/>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260">
                  <a:moveTo>
                    <a:pt x="11" y="41"/>
                  </a:moveTo>
                  <a:lnTo>
                    <a:pt x="48" y="98"/>
                  </a:lnTo>
                  <a:lnTo>
                    <a:pt x="85" y="146"/>
                  </a:lnTo>
                  <a:lnTo>
                    <a:pt x="118" y="260"/>
                  </a:lnTo>
                  <a:lnTo>
                    <a:pt x="98" y="156"/>
                  </a:lnTo>
                  <a:lnTo>
                    <a:pt x="63" y="85"/>
                  </a:lnTo>
                  <a:lnTo>
                    <a:pt x="0" y="0"/>
                  </a:lnTo>
                  <a:lnTo>
                    <a:pt x="11"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7" name="Freeform 233">
              <a:extLst>
                <a:ext uri="{FF2B5EF4-FFF2-40B4-BE49-F238E27FC236}">
                  <a16:creationId xmlns:a16="http://schemas.microsoft.com/office/drawing/2014/main" id="{330D2AC6-CD7E-4545-99E6-336AAED56145}"/>
                </a:ext>
              </a:extLst>
            </p:cNvPr>
            <p:cNvSpPr>
              <a:spLocks/>
            </p:cNvSpPr>
            <p:nvPr/>
          </p:nvSpPr>
          <p:spPr bwMode="auto">
            <a:xfrm>
              <a:off x="4826" y="3122"/>
              <a:ext cx="124" cy="152"/>
            </a:xfrm>
            <a:custGeom>
              <a:avLst/>
              <a:gdLst>
                <a:gd name="T0" fmla="*/ 5 w 248"/>
                <a:gd name="T1" fmla="*/ 8 h 305"/>
                <a:gd name="T2" fmla="*/ 5 w 248"/>
                <a:gd name="T3" fmla="*/ 6 h 305"/>
                <a:gd name="T4" fmla="*/ 6 w 248"/>
                <a:gd name="T5" fmla="*/ 5 h 305"/>
                <a:gd name="T6" fmla="*/ 6 w 248"/>
                <a:gd name="T7" fmla="*/ 3 h 305"/>
                <a:gd name="T8" fmla="*/ 8 w 248"/>
                <a:gd name="T9" fmla="*/ 0 h 305"/>
                <a:gd name="T10" fmla="*/ 6 w 248"/>
                <a:gd name="T11" fmla="*/ 3 h 305"/>
                <a:gd name="T12" fmla="*/ 4 w 248"/>
                <a:gd name="T13" fmla="*/ 5 h 305"/>
                <a:gd name="T14" fmla="*/ 4 w 248"/>
                <a:gd name="T15" fmla="*/ 7 h 305"/>
                <a:gd name="T16" fmla="*/ 2 w 248"/>
                <a:gd name="T17" fmla="*/ 5 h 305"/>
                <a:gd name="T18" fmla="*/ 0 w 248"/>
                <a:gd name="T19" fmla="*/ 3 h 305"/>
                <a:gd name="T20" fmla="*/ 2 w 248"/>
                <a:gd name="T21" fmla="*/ 6 h 305"/>
                <a:gd name="T22" fmla="*/ 3 w 248"/>
                <a:gd name="T23" fmla="*/ 7 h 305"/>
                <a:gd name="T24" fmla="*/ 1 w 248"/>
                <a:gd name="T25" fmla="*/ 7 h 305"/>
                <a:gd name="T26" fmla="*/ 3 w 248"/>
                <a:gd name="T27" fmla="*/ 9 h 305"/>
                <a:gd name="T28" fmla="*/ 5 w 248"/>
                <a:gd name="T29" fmla="*/ 9 h 305"/>
                <a:gd name="T30" fmla="*/ 5 w 248"/>
                <a:gd name="T31" fmla="*/ 8 h 305"/>
                <a:gd name="T32" fmla="*/ 5 w 248"/>
                <a:gd name="T33" fmla="*/ 8 h 3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8"/>
                <a:gd name="T52" fmla="*/ 0 h 305"/>
                <a:gd name="T53" fmla="*/ 248 w 248"/>
                <a:gd name="T54" fmla="*/ 305 h 3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8" h="305">
                  <a:moveTo>
                    <a:pt x="129" y="282"/>
                  </a:moveTo>
                  <a:lnTo>
                    <a:pt x="133" y="203"/>
                  </a:lnTo>
                  <a:lnTo>
                    <a:pt x="171" y="162"/>
                  </a:lnTo>
                  <a:lnTo>
                    <a:pt x="188" y="109"/>
                  </a:lnTo>
                  <a:lnTo>
                    <a:pt x="248" y="0"/>
                  </a:lnTo>
                  <a:lnTo>
                    <a:pt x="172" y="109"/>
                  </a:lnTo>
                  <a:lnTo>
                    <a:pt x="124" y="162"/>
                  </a:lnTo>
                  <a:lnTo>
                    <a:pt x="101" y="225"/>
                  </a:lnTo>
                  <a:lnTo>
                    <a:pt x="49" y="185"/>
                  </a:lnTo>
                  <a:lnTo>
                    <a:pt x="0" y="117"/>
                  </a:lnTo>
                  <a:lnTo>
                    <a:pt x="43" y="209"/>
                  </a:lnTo>
                  <a:lnTo>
                    <a:pt x="85" y="250"/>
                  </a:lnTo>
                  <a:lnTo>
                    <a:pt x="31" y="247"/>
                  </a:lnTo>
                  <a:lnTo>
                    <a:pt x="82" y="297"/>
                  </a:lnTo>
                  <a:lnTo>
                    <a:pt x="133" y="305"/>
                  </a:lnTo>
                  <a:lnTo>
                    <a:pt x="129" y="2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8" name="Freeform 234">
              <a:extLst>
                <a:ext uri="{FF2B5EF4-FFF2-40B4-BE49-F238E27FC236}">
                  <a16:creationId xmlns:a16="http://schemas.microsoft.com/office/drawing/2014/main" id="{1CB59DD6-5C5E-4FC4-A722-37CD48BFB607}"/>
                </a:ext>
              </a:extLst>
            </p:cNvPr>
            <p:cNvSpPr>
              <a:spLocks/>
            </p:cNvSpPr>
            <p:nvPr/>
          </p:nvSpPr>
          <p:spPr bwMode="auto">
            <a:xfrm>
              <a:off x="4833" y="3120"/>
              <a:ext cx="63" cy="61"/>
            </a:xfrm>
            <a:custGeom>
              <a:avLst/>
              <a:gdLst>
                <a:gd name="T0" fmla="*/ 1 w 127"/>
                <a:gd name="T1" fmla="*/ 4 h 122"/>
                <a:gd name="T2" fmla="*/ 0 w 127"/>
                <a:gd name="T3" fmla="*/ 2 h 122"/>
                <a:gd name="T4" fmla="*/ 0 w 127"/>
                <a:gd name="T5" fmla="*/ 0 h 122"/>
                <a:gd name="T6" fmla="*/ 1 w 127"/>
                <a:gd name="T7" fmla="*/ 1 h 122"/>
                <a:gd name="T8" fmla="*/ 3 w 127"/>
                <a:gd name="T9" fmla="*/ 1 h 122"/>
                <a:gd name="T10" fmla="*/ 2 w 127"/>
                <a:gd name="T11" fmla="*/ 2 h 122"/>
                <a:gd name="T12" fmla="*/ 1 w 127"/>
                <a:gd name="T13" fmla="*/ 1 h 122"/>
                <a:gd name="T14" fmla="*/ 0 w 127"/>
                <a:gd name="T15" fmla="*/ 2 h 122"/>
                <a:gd name="T16" fmla="*/ 1 w 127"/>
                <a:gd name="T17" fmla="*/ 4 h 122"/>
                <a:gd name="T18" fmla="*/ 1 w 127"/>
                <a:gd name="T19" fmla="*/ 4 h 1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122"/>
                <a:gd name="T32" fmla="*/ 127 w 127"/>
                <a:gd name="T33" fmla="*/ 122 h 1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122">
                  <a:moveTo>
                    <a:pt x="43" y="122"/>
                  </a:moveTo>
                  <a:lnTo>
                    <a:pt x="0" y="45"/>
                  </a:lnTo>
                  <a:lnTo>
                    <a:pt x="25" y="0"/>
                  </a:lnTo>
                  <a:lnTo>
                    <a:pt x="57" y="16"/>
                  </a:lnTo>
                  <a:lnTo>
                    <a:pt x="127" y="15"/>
                  </a:lnTo>
                  <a:lnTo>
                    <a:pt x="80" y="36"/>
                  </a:lnTo>
                  <a:lnTo>
                    <a:pt x="34" y="29"/>
                  </a:lnTo>
                  <a:lnTo>
                    <a:pt x="26" y="58"/>
                  </a:lnTo>
                  <a:lnTo>
                    <a:pt x="43"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29" name="Freeform 235">
              <a:extLst>
                <a:ext uri="{FF2B5EF4-FFF2-40B4-BE49-F238E27FC236}">
                  <a16:creationId xmlns:a16="http://schemas.microsoft.com/office/drawing/2014/main" id="{549ED6AE-7B79-4B5B-85AB-6CA0B1C77705}"/>
                </a:ext>
              </a:extLst>
            </p:cNvPr>
            <p:cNvSpPr>
              <a:spLocks/>
            </p:cNvSpPr>
            <p:nvPr/>
          </p:nvSpPr>
          <p:spPr bwMode="auto">
            <a:xfrm>
              <a:off x="4857" y="3028"/>
              <a:ext cx="108" cy="89"/>
            </a:xfrm>
            <a:custGeom>
              <a:avLst/>
              <a:gdLst>
                <a:gd name="T0" fmla="*/ 2 w 216"/>
                <a:gd name="T1" fmla="*/ 5 h 179"/>
                <a:gd name="T2" fmla="*/ 3 w 216"/>
                <a:gd name="T3" fmla="*/ 3 h 179"/>
                <a:gd name="T4" fmla="*/ 3 w 216"/>
                <a:gd name="T5" fmla="*/ 2 h 179"/>
                <a:gd name="T6" fmla="*/ 7 w 216"/>
                <a:gd name="T7" fmla="*/ 0 h 179"/>
                <a:gd name="T8" fmla="*/ 3 w 216"/>
                <a:gd name="T9" fmla="*/ 3 h 179"/>
                <a:gd name="T10" fmla="*/ 3 w 216"/>
                <a:gd name="T11" fmla="*/ 5 h 179"/>
                <a:gd name="T12" fmla="*/ 3 w 216"/>
                <a:gd name="T13" fmla="*/ 5 h 179"/>
                <a:gd name="T14" fmla="*/ 2 w 216"/>
                <a:gd name="T15" fmla="*/ 5 h 179"/>
                <a:gd name="T16" fmla="*/ 1 w 216"/>
                <a:gd name="T17" fmla="*/ 5 h 179"/>
                <a:gd name="T18" fmla="*/ 0 w 216"/>
                <a:gd name="T19" fmla="*/ 4 h 179"/>
                <a:gd name="T20" fmla="*/ 2 w 216"/>
                <a:gd name="T21" fmla="*/ 5 h 179"/>
                <a:gd name="T22" fmla="*/ 2 w 216"/>
                <a:gd name="T23" fmla="*/ 5 h 1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6"/>
                <a:gd name="T37" fmla="*/ 0 h 179"/>
                <a:gd name="T38" fmla="*/ 216 w 216"/>
                <a:gd name="T39" fmla="*/ 179 h 1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6" h="179">
                  <a:moveTo>
                    <a:pt x="34" y="162"/>
                  </a:moveTo>
                  <a:lnTo>
                    <a:pt x="68" y="112"/>
                  </a:lnTo>
                  <a:lnTo>
                    <a:pt x="118" y="68"/>
                  </a:lnTo>
                  <a:lnTo>
                    <a:pt x="216" y="0"/>
                  </a:lnTo>
                  <a:lnTo>
                    <a:pt x="109" y="106"/>
                  </a:lnTo>
                  <a:lnTo>
                    <a:pt x="70" y="161"/>
                  </a:lnTo>
                  <a:lnTo>
                    <a:pt x="117" y="161"/>
                  </a:lnTo>
                  <a:lnTo>
                    <a:pt x="63" y="179"/>
                  </a:lnTo>
                  <a:lnTo>
                    <a:pt x="28" y="177"/>
                  </a:lnTo>
                  <a:lnTo>
                    <a:pt x="0" y="156"/>
                  </a:lnTo>
                  <a:lnTo>
                    <a:pt x="34"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0" name="Freeform 236">
              <a:extLst>
                <a:ext uri="{FF2B5EF4-FFF2-40B4-BE49-F238E27FC236}">
                  <a16:creationId xmlns:a16="http://schemas.microsoft.com/office/drawing/2014/main" id="{217CAC60-D79D-4620-9AD6-2A92B7B3D371}"/>
                </a:ext>
              </a:extLst>
            </p:cNvPr>
            <p:cNvSpPr>
              <a:spLocks/>
            </p:cNvSpPr>
            <p:nvPr/>
          </p:nvSpPr>
          <p:spPr bwMode="auto">
            <a:xfrm>
              <a:off x="4314" y="2781"/>
              <a:ext cx="193" cy="312"/>
            </a:xfrm>
            <a:custGeom>
              <a:avLst/>
              <a:gdLst>
                <a:gd name="T0" fmla="*/ 12 w 386"/>
                <a:gd name="T1" fmla="*/ 19 h 626"/>
                <a:gd name="T2" fmla="*/ 9 w 386"/>
                <a:gd name="T3" fmla="*/ 18 h 626"/>
                <a:gd name="T4" fmla="*/ 7 w 386"/>
                <a:gd name="T5" fmla="*/ 17 h 626"/>
                <a:gd name="T6" fmla="*/ 6 w 386"/>
                <a:gd name="T7" fmla="*/ 15 h 626"/>
                <a:gd name="T8" fmla="*/ 6 w 386"/>
                <a:gd name="T9" fmla="*/ 14 h 626"/>
                <a:gd name="T10" fmla="*/ 6 w 386"/>
                <a:gd name="T11" fmla="*/ 13 h 626"/>
                <a:gd name="T12" fmla="*/ 3 w 386"/>
                <a:gd name="T13" fmla="*/ 10 h 626"/>
                <a:gd name="T14" fmla="*/ 3 w 386"/>
                <a:gd name="T15" fmla="*/ 7 h 626"/>
                <a:gd name="T16" fmla="*/ 3 w 386"/>
                <a:gd name="T17" fmla="*/ 5 h 626"/>
                <a:gd name="T18" fmla="*/ 3 w 386"/>
                <a:gd name="T19" fmla="*/ 4 h 626"/>
                <a:gd name="T20" fmla="*/ 1 w 386"/>
                <a:gd name="T21" fmla="*/ 2 h 626"/>
                <a:gd name="T22" fmla="*/ 0 w 386"/>
                <a:gd name="T23" fmla="*/ 1 h 626"/>
                <a:gd name="T24" fmla="*/ 1 w 386"/>
                <a:gd name="T25" fmla="*/ 0 h 626"/>
                <a:gd name="T26" fmla="*/ 1 w 386"/>
                <a:gd name="T27" fmla="*/ 0 h 626"/>
                <a:gd name="T28" fmla="*/ 1 w 386"/>
                <a:gd name="T29" fmla="*/ 1 h 626"/>
                <a:gd name="T30" fmla="*/ 1 w 386"/>
                <a:gd name="T31" fmla="*/ 2 h 626"/>
                <a:gd name="T32" fmla="*/ 2 w 386"/>
                <a:gd name="T33" fmla="*/ 1 h 626"/>
                <a:gd name="T34" fmla="*/ 2 w 386"/>
                <a:gd name="T35" fmla="*/ 2 h 626"/>
                <a:gd name="T36" fmla="*/ 3 w 386"/>
                <a:gd name="T37" fmla="*/ 4 h 626"/>
                <a:gd name="T38" fmla="*/ 5 w 386"/>
                <a:gd name="T39" fmla="*/ 5 h 626"/>
                <a:gd name="T40" fmla="*/ 3 w 386"/>
                <a:gd name="T41" fmla="*/ 4 h 626"/>
                <a:gd name="T42" fmla="*/ 3 w 386"/>
                <a:gd name="T43" fmla="*/ 5 h 626"/>
                <a:gd name="T44" fmla="*/ 3 w 386"/>
                <a:gd name="T45" fmla="*/ 7 h 626"/>
                <a:gd name="T46" fmla="*/ 5 w 386"/>
                <a:gd name="T47" fmla="*/ 10 h 626"/>
                <a:gd name="T48" fmla="*/ 6 w 386"/>
                <a:gd name="T49" fmla="*/ 13 h 626"/>
                <a:gd name="T50" fmla="*/ 6 w 386"/>
                <a:gd name="T51" fmla="*/ 14 h 626"/>
                <a:gd name="T52" fmla="*/ 7 w 386"/>
                <a:gd name="T53" fmla="*/ 15 h 626"/>
                <a:gd name="T54" fmla="*/ 9 w 386"/>
                <a:gd name="T55" fmla="*/ 16 h 626"/>
                <a:gd name="T56" fmla="*/ 7 w 386"/>
                <a:gd name="T57" fmla="*/ 16 h 626"/>
                <a:gd name="T58" fmla="*/ 9 w 386"/>
                <a:gd name="T59" fmla="*/ 17 h 626"/>
                <a:gd name="T60" fmla="*/ 10 w 386"/>
                <a:gd name="T61" fmla="*/ 18 h 626"/>
                <a:gd name="T62" fmla="*/ 10 w 386"/>
                <a:gd name="T63" fmla="*/ 17 h 626"/>
                <a:gd name="T64" fmla="*/ 10 w 386"/>
                <a:gd name="T65" fmla="*/ 15 h 626"/>
                <a:gd name="T66" fmla="*/ 11 w 386"/>
                <a:gd name="T67" fmla="*/ 14 h 626"/>
                <a:gd name="T68" fmla="*/ 12 w 386"/>
                <a:gd name="T69" fmla="*/ 14 h 626"/>
                <a:gd name="T70" fmla="*/ 11 w 386"/>
                <a:gd name="T71" fmla="*/ 15 h 626"/>
                <a:gd name="T72" fmla="*/ 11 w 386"/>
                <a:gd name="T73" fmla="*/ 17 h 626"/>
                <a:gd name="T74" fmla="*/ 12 w 386"/>
                <a:gd name="T75" fmla="*/ 19 h 626"/>
                <a:gd name="T76" fmla="*/ 12 w 386"/>
                <a:gd name="T77" fmla="*/ 19 h 6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6"/>
                <a:gd name="T118" fmla="*/ 0 h 626"/>
                <a:gd name="T119" fmla="*/ 386 w 386"/>
                <a:gd name="T120" fmla="*/ 626 h 6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6" h="626">
                  <a:moveTo>
                    <a:pt x="386" y="626"/>
                  </a:moveTo>
                  <a:lnTo>
                    <a:pt x="284" y="588"/>
                  </a:lnTo>
                  <a:lnTo>
                    <a:pt x="247" y="548"/>
                  </a:lnTo>
                  <a:lnTo>
                    <a:pt x="219" y="503"/>
                  </a:lnTo>
                  <a:lnTo>
                    <a:pt x="190" y="480"/>
                  </a:lnTo>
                  <a:lnTo>
                    <a:pt x="175" y="436"/>
                  </a:lnTo>
                  <a:lnTo>
                    <a:pt x="122" y="337"/>
                  </a:lnTo>
                  <a:lnTo>
                    <a:pt x="89" y="229"/>
                  </a:lnTo>
                  <a:lnTo>
                    <a:pt x="70" y="185"/>
                  </a:lnTo>
                  <a:lnTo>
                    <a:pt x="65" y="130"/>
                  </a:lnTo>
                  <a:lnTo>
                    <a:pt x="23" y="85"/>
                  </a:lnTo>
                  <a:lnTo>
                    <a:pt x="0" y="44"/>
                  </a:lnTo>
                  <a:lnTo>
                    <a:pt x="7" y="18"/>
                  </a:lnTo>
                  <a:lnTo>
                    <a:pt x="20" y="0"/>
                  </a:lnTo>
                  <a:lnTo>
                    <a:pt x="12" y="41"/>
                  </a:lnTo>
                  <a:lnTo>
                    <a:pt x="26" y="78"/>
                  </a:lnTo>
                  <a:lnTo>
                    <a:pt x="33" y="38"/>
                  </a:lnTo>
                  <a:lnTo>
                    <a:pt x="46" y="85"/>
                  </a:lnTo>
                  <a:lnTo>
                    <a:pt x="86" y="128"/>
                  </a:lnTo>
                  <a:lnTo>
                    <a:pt x="133" y="164"/>
                  </a:lnTo>
                  <a:lnTo>
                    <a:pt x="81" y="148"/>
                  </a:lnTo>
                  <a:lnTo>
                    <a:pt x="80" y="187"/>
                  </a:lnTo>
                  <a:lnTo>
                    <a:pt x="107" y="245"/>
                  </a:lnTo>
                  <a:lnTo>
                    <a:pt x="136" y="342"/>
                  </a:lnTo>
                  <a:lnTo>
                    <a:pt x="195" y="439"/>
                  </a:lnTo>
                  <a:lnTo>
                    <a:pt x="200" y="475"/>
                  </a:lnTo>
                  <a:lnTo>
                    <a:pt x="229" y="499"/>
                  </a:lnTo>
                  <a:lnTo>
                    <a:pt x="286" y="528"/>
                  </a:lnTo>
                  <a:lnTo>
                    <a:pt x="243" y="517"/>
                  </a:lnTo>
                  <a:lnTo>
                    <a:pt x="273" y="564"/>
                  </a:lnTo>
                  <a:lnTo>
                    <a:pt x="316" y="584"/>
                  </a:lnTo>
                  <a:lnTo>
                    <a:pt x="308" y="548"/>
                  </a:lnTo>
                  <a:lnTo>
                    <a:pt x="307" y="512"/>
                  </a:lnTo>
                  <a:lnTo>
                    <a:pt x="324" y="480"/>
                  </a:lnTo>
                  <a:lnTo>
                    <a:pt x="358" y="465"/>
                  </a:lnTo>
                  <a:lnTo>
                    <a:pt x="326" y="507"/>
                  </a:lnTo>
                  <a:lnTo>
                    <a:pt x="329" y="562"/>
                  </a:lnTo>
                  <a:lnTo>
                    <a:pt x="386" y="6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1" name="Freeform 237">
              <a:extLst>
                <a:ext uri="{FF2B5EF4-FFF2-40B4-BE49-F238E27FC236}">
                  <a16:creationId xmlns:a16="http://schemas.microsoft.com/office/drawing/2014/main" id="{D40F4647-C41E-4F12-BFB7-2B1699DA642E}"/>
                </a:ext>
              </a:extLst>
            </p:cNvPr>
            <p:cNvSpPr>
              <a:spLocks/>
            </p:cNvSpPr>
            <p:nvPr/>
          </p:nvSpPr>
          <p:spPr bwMode="auto">
            <a:xfrm>
              <a:off x="4328" y="2718"/>
              <a:ext cx="135" cy="133"/>
            </a:xfrm>
            <a:custGeom>
              <a:avLst/>
              <a:gdLst>
                <a:gd name="T0" fmla="*/ 0 w 271"/>
                <a:gd name="T1" fmla="*/ 6 h 265"/>
                <a:gd name="T2" fmla="*/ 1 w 271"/>
                <a:gd name="T3" fmla="*/ 7 h 265"/>
                <a:gd name="T4" fmla="*/ 3 w 271"/>
                <a:gd name="T5" fmla="*/ 8 h 265"/>
                <a:gd name="T6" fmla="*/ 3 w 271"/>
                <a:gd name="T7" fmla="*/ 9 h 265"/>
                <a:gd name="T8" fmla="*/ 4 w 271"/>
                <a:gd name="T9" fmla="*/ 8 h 265"/>
                <a:gd name="T10" fmla="*/ 6 w 271"/>
                <a:gd name="T11" fmla="*/ 8 h 265"/>
                <a:gd name="T12" fmla="*/ 7 w 271"/>
                <a:gd name="T13" fmla="*/ 6 h 265"/>
                <a:gd name="T14" fmla="*/ 8 w 271"/>
                <a:gd name="T15" fmla="*/ 5 h 265"/>
                <a:gd name="T16" fmla="*/ 8 w 271"/>
                <a:gd name="T17" fmla="*/ 2 h 265"/>
                <a:gd name="T18" fmla="*/ 6 w 271"/>
                <a:gd name="T19" fmla="*/ 0 h 265"/>
                <a:gd name="T20" fmla="*/ 7 w 271"/>
                <a:gd name="T21" fmla="*/ 1 h 265"/>
                <a:gd name="T22" fmla="*/ 7 w 271"/>
                <a:gd name="T23" fmla="*/ 2 h 265"/>
                <a:gd name="T24" fmla="*/ 5 w 271"/>
                <a:gd name="T25" fmla="*/ 4 h 265"/>
                <a:gd name="T26" fmla="*/ 7 w 271"/>
                <a:gd name="T27" fmla="*/ 3 h 265"/>
                <a:gd name="T28" fmla="*/ 7 w 271"/>
                <a:gd name="T29" fmla="*/ 5 h 265"/>
                <a:gd name="T30" fmla="*/ 6 w 271"/>
                <a:gd name="T31" fmla="*/ 7 h 265"/>
                <a:gd name="T32" fmla="*/ 5 w 271"/>
                <a:gd name="T33" fmla="*/ 7 h 265"/>
                <a:gd name="T34" fmla="*/ 2 w 271"/>
                <a:gd name="T35" fmla="*/ 7 h 265"/>
                <a:gd name="T36" fmla="*/ 1 w 271"/>
                <a:gd name="T37" fmla="*/ 5 h 265"/>
                <a:gd name="T38" fmla="*/ 0 w 271"/>
                <a:gd name="T39" fmla="*/ 4 h 265"/>
                <a:gd name="T40" fmla="*/ 1 w 271"/>
                <a:gd name="T41" fmla="*/ 7 h 265"/>
                <a:gd name="T42" fmla="*/ 0 w 271"/>
                <a:gd name="T43" fmla="*/ 6 h 265"/>
                <a:gd name="T44" fmla="*/ 0 w 271"/>
                <a:gd name="T45" fmla="*/ 4 h 265"/>
                <a:gd name="T46" fmla="*/ 0 w 271"/>
                <a:gd name="T47" fmla="*/ 6 h 265"/>
                <a:gd name="T48" fmla="*/ 0 w 271"/>
                <a:gd name="T49" fmla="*/ 6 h 2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1"/>
                <a:gd name="T76" fmla="*/ 0 h 265"/>
                <a:gd name="T77" fmla="*/ 271 w 271"/>
                <a:gd name="T78" fmla="*/ 265 h 2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1" h="265">
                  <a:moveTo>
                    <a:pt x="14" y="192"/>
                  </a:moveTo>
                  <a:lnTo>
                    <a:pt x="57" y="218"/>
                  </a:lnTo>
                  <a:lnTo>
                    <a:pt x="117" y="241"/>
                  </a:lnTo>
                  <a:lnTo>
                    <a:pt x="108" y="265"/>
                  </a:lnTo>
                  <a:lnTo>
                    <a:pt x="149" y="238"/>
                  </a:lnTo>
                  <a:lnTo>
                    <a:pt x="211" y="230"/>
                  </a:lnTo>
                  <a:lnTo>
                    <a:pt x="249" y="191"/>
                  </a:lnTo>
                  <a:lnTo>
                    <a:pt x="266" y="150"/>
                  </a:lnTo>
                  <a:lnTo>
                    <a:pt x="271" y="35"/>
                  </a:lnTo>
                  <a:lnTo>
                    <a:pt x="220" y="0"/>
                  </a:lnTo>
                  <a:lnTo>
                    <a:pt x="243" y="29"/>
                  </a:lnTo>
                  <a:lnTo>
                    <a:pt x="243" y="58"/>
                  </a:lnTo>
                  <a:lnTo>
                    <a:pt x="191" y="108"/>
                  </a:lnTo>
                  <a:lnTo>
                    <a:pt x="230" y="94"/>
                  </a:lnTo>
                  <a:lnTo>
                    <a:pt x="232" y="147"/>
                  </a:lnTo>
                  <a:lnTo>
                    <a:pt x="212" y="202"/>
                  </a:lnTo>
                  <a:lnTo>
                    <a:pt x="165" y="220"/>
                  </a:lnTo>
                  <a:lnTo>
                    <a:pt x="79" y="202"/>
                  </a:lnTo>
                  <a:lnTo>
                    <a:pt x="47" y="155"/>
                  </a:lnTo>
                  <a:lnTo>
                    <a:pt x="18" y="126"/>
                  </a:lnTo>
                  <a:lnTo>
                    <a:pt x="49" y="194"/>
                  </a:lnTo>
                  <a:lnTo>
                    <a:pt x="21" y="168"/>
                  </a:lnTo>
                  <a:lnTo>
                    <a:pt x="0" y="128"/>
                  </a:lnTo>
                  <a:lnTo>
                    <a:pt x="14" y="1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2" name="Freeform 238">
              <a:extLst>
                <a:ext uri="{FF2B5EF4-FFF2-40B4-BE49-F238E27FC236}">
                  <a16:creationId xmlns:a16="http://schemas.microsoft.com/office/drawing/2014/main" id="{7A9F1A13-F086-442A-A7AA-AC5210274975}"/>
                </a:ext>
              </a:extLst>
            </p:cNvPr>
            <p:cNvSpPr>
              <a:spLocks/>
            </p:cNvSpPr>
            <p:nvPr/>
          </p:nvSpPr>
          <p:spPr bwMode="auto">
            <a:xfrm>
              <a:off x="4318" y="2718"/>
              <a:ext cx="124" cy="84"/>
            </a:xfrm>
            <a:custGeom>
              <a:avLst/>
              <a:gdLst>
                <a:gd name="T0" fmla="*/ 2 w 248"/>
                <a:gd name="T1" fmla="*/ 5 h 166"/>
                <a:gd name="T2" fmla="*/ 2 w 248"/>
                <a:gd name="T3" fmla="*/ 3 h 166"/>
                <a:gd name="T4" fmla="*/ 4 w 248"/>
                <a:gd name="T5" fmla="*/ 4 h 166"/>
                <a:gd name="T6" fmla="*/ 6 w 248"/>
                <a:gd name="T7" fmla="*/ 3 h 166"/>
                <a:gd name="T8" fmla="*/ 7 w 248"/>
                <a:gd name="T9" fmla="*/ 2 h 166"/>
                <a:gd name="T10" fmla="*/ 8 w 248"/>
                <a:gd name="T11" fmla="*/ 2 h 166"/>
                <a:gd name="T12" fmla="*/ 8 w 248"/>
                <a:gd name="T13" fmla="*/ 1 h 166"/>
                <a:gd name="T14" fmla="*/ 8 w 248"/>
                <a:gd name="T15" fmla="*/ 0 h 166"/>
                <a:gd name="T16" fmla="*/ 7 w 248"/>
                <a:gd name="T17" fmla="*/ 2 h 166"/>
                <a:gd name="T18" fmla="*/ 6 w 248"/>
                <a:gd name="T19" fmla="*/ 2 h 166"/>
                <a:gd name="T20" fmla="*/ 4 w 248"/>
                <a:gd name="T21" fmla="*/ 2 h 166"/>
                <a:gd name="T22" fmla="*/ 5 w 248"/>
                <a:gd name="T23" fmla="*/ 3 h 166"/>
                <a:gd name="T24" fmla="*/ 4 w 248"/>
                <a:gd name="T25" fmla="*/ 3 h 166"/>
                <a:gd name="T26" fmla="*/ 2 w 248"/>
                <a:gd name="T27" fmla="*/ 3 h 166"/>
                <a:gd name="T28" fmla="*/ 2 w 248"/>
                <a:gd name="T29" fmla="*/ 2 h 166"/>
                <a:gd name="T30" fmla="*/ 1 w 248"/>
                <a:gd name="T31" fmla="*/ 1 h 166"/>
                <a:gd name="T32" fmla="*/ 2 w 248"/>
                <a:gd name="T33" fmla="*/ 3 h 166"/>
                <a:gd name="T34" fmla="*/ 1 w 248"/>
                <a:gd name="T35" fmla="*/ 4 h 166"/>
                <a:gd name="T36" fmla="*/ 1 w 248"/>
                <a:gd name="T37" fmla="*/ 4 h 166"/>
                <a:gd name="T38" fmla="*/ 0 w 248"/>
                <a:gd name="T39" fmla="*/ 5 h 166"/>
                <a:gd name="T40" fmla="*/ 1 w 248"/>
                <a:gd name="T41" fmla="*/ 5 h 166"/>
                <a:gd name="T42" fmla="*/ 2 w 248"/>
                <a:gd name="T43" fmla="*/ 6 h 166"/>
                <a:gd name="T44" fmla="*/ 2 w 248"/>
                <a:gd name="T45" fmla="*/ 5 h 166"/>
                <a:gd name="T46" fmla="*/ 2 w 248"/>
                <a:gd name="T47" fmla="*/ 5 h 166"/>
                <a:gd name="T48" fmla="*/ 2 w 248"/>
                <a:gd name="T49" fmla="*/ 5 h 1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48"/>
                <a:gd name="T76" fmla="*/ 0 h 166"/>
                <a:gd name="T77" fmla="*/ 248 w 248"/>
                <a:gd name="T78" fmla="*/ 166 h 1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48" h="166">
                  <a:moveTo>
                    <a:pt x="54" y="144"/>
                  </a:moveTo>
                  <a:lnTo>
                    <a:pt x="44" y="82"/>
                  </a:lnTo>
                  <a:lnTo>
                    <a:pt x="114" y="100"/>
                  </a:lnTo>
                  <a:lnTo>
                    <a:pt x="184" y="90"/>
                  </a:lnTo>
                  <a:lnTo>
                    <a:pt x="224" y="56"/>
                  </a:lnTo>
                  <a:lnTo>
                    <a:pt x="247" y="35"/>
                  </a:lnTo>
                  <a:lnTo>
                    <a:pt x="248" y="8"/>
                  </a:lnTo>
                  <a:lnTo>
                    <a:pt x="239" y="0"/>
                  </a:lnTo>
                  <a:lnTo>
                    <a:pt x="218" y="39"/>
                  </a:lnTo>
                  <a:lnTo>
                    <a:pt x="184" y="60"/>
                  </a:lnTo>
                  <a:lnTo>
                    <a:pt x="125" y="50"/>
                  </a:lnTo>
                  <a:lnTo>
                    <a:pt x="143" y="69"/>
                  </a:lnTo>
                  <a:lnTo>
                    <a:pt x="106" y="69"/>
                  </a:lnTo>
                  <a:lnTo>
                    <a:pt x="60" y="73"/>
                  </a:lnTo>
                  <a:lnTo>
                    <a:pt x="36" y="56"/>
                  </a:lnTo>
                  <a:lnTo>
                    <a:pt x="13" y="32"/>
                  </a:lnTo>
                  <a:lnTo>
                    <a:pt x="33" y="69"/>
                  </a:lnTo>
                  <a:lnTo>
                    <a:pt x="30" y="105"/>
                  </a:lnTo>
                  <a:lnTo>
                    <a:pt x="15" y="115"/>
                  </a:lnTo>
                  <a:lnTo>
                    <a:pt x="0" y="144"/>
                  </a:lnTo>
                  <a:lnTo>
                    <a:pt x="20" y="132"/>
                  </a:lnTo>
                  <a:lnTo>
                    <a:pt x="33" y="166"/>
                  </a:lnTo>
                  <a:lnTo>
                    <a:pt x="39" y="131"/>
                  </a:lnTo>
                  <a:lnTo>
                    <a:pt x="5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3" name="Freeform 239">
              <a:extLst>
                <a:ext uri="{FF2B5EF4-FFF2-40B4-BE49-F238E27FC236}">
                  <a16:creationId xmlns:a16="http://schemas.microsoft.com/office/drawing/2014/main" id="{1A167E4C-F200-49A5-800F-C672D3369806}"/>
                </a:ext>
              </a:extLst>
            </p:cNvPr>
            <p:cNvSpPr>
              <a:spLocks/>
            </p:cNvSpPr>
            <p:nvPr/>
          </p:nvSpPr>
          <p:spPr bwMode="auto">
            <a:xfrm>
              <a:off x="4261" y="2543"/>
              <a:ext cx="146" cy="115"/>
            </a:xfrm>
            <a:custGeom>
              <a:avLst/>
              <a:gdLst>
                <a:gd name="T0" fmla="*/ 5 w 292"/>
                <a:gd name="T1" fmla="*/ 2 h 228"/>
                <a:gd name="T2" fmla="*/ 5 w 292"/>
                <a:gd name="T3" fmla="*/ 3 h 228"/>
                <a:gd name="T4" fmla="*/ 5 w 292"/>
                <a:gd name="T5" fmla="*/ 5 h 228"/>
                <a:gd name="T6" fmla="*/ 6 w 292"/>
                <a:gd name="T7" fmla="*/ 6 h 228"/>
                <a:gd name="T8" fmla="*/ 6 w 292"/>
                <a:gd name="T9" fmla="*/ 6 h 228"/>
                <a:gd name="T10" fmla="*/ 5 w 292"/>
                <a:gd name="T11" fmla="*/ 6 h 228"/>
                <a:gd name="T12" fmla="*/ 5 w 292"/>
                <a:gd name="T13" fmla="*/ 5 h 228"/>
                <a:gd name="T14" fmla="*/ 3 w 292"/>
                <a:gd name="T15" fmla="*/ 4 h 228"/>
                <a:gd name="T16" fmla="*/ 2 w 292"/>
                <a:gd name="T17" fmla="*/ 3 h 228"/>
                <a:gd name="T18" fmla="*/ 3 w 292"/>
                <a:gd name="T19" fmla="*/ 4 h 228"/>
                <a:gd name="T20" fmla="*/ 5 w 292"/>
                <a:gd name="T21" fmla="*/ 4 h 228"/>
                <a:gd name="T22" fmla="*/ 3 w 292"/>
                <a:gd name="T23" fmla="*/ 3 h 228"/>
                <a:gd name="T24" fmla="*/ 3 w 292"/>
                <a:gd name="T25" fmla="*/ 3 h 228"/>
                <a:gd name="T26" fmla="*/ 2 w 292"/>
                <a:gd name="T27" fmla="*/ 2 h 228"/>
                <a:gd name="T28" fmla="*/ 1 w 292"/>
                <a:gd name="T29" fmla="*/ 2 h 228"/>
                <a:gd name="T30" fmla="*/ 1 w 292"/>
                <a:gd name="T31" fmla="*/ 3 h 228"/>
                <a:gd name="T32" fmla="*/ 1 w 292"/>
                <a:gd name="T33" fmla="*/ 4 h 228"/>
                <a:gd name="T34" fmla="*/ 3 w 292"/>
                <a:gd name="T35" fmla="*/ 6 h 228"/>
                <a:gd name="T36" fmla="*/ 5 w 292"/>
                <a:gd name="T37" fmla="*/ 7 h 228"/>
                <a:gd name="T38" fmla="*/ 5 w 292"/>
                <a:gd name="T39" fmla="*/ 8 h 228"/>
                <a:gd name="T40" fmla="*/ 3 w 292"/>
                <a:gd name="T41" fmla="*/ 7 h 228"/>
                <a:gd name="T42" fmla="*/ 1 w 292"/>
                <a:gd name="T43" fmla="*/ 7 h 228"/>
                <a:gd name="T44" fmla="*/ 1 w 292"/>
                <a:gd name="T45" fmla="*/ 6 h 228"/>
                <a:gd name="T46" fmla="*/ 2 w 292"/>
                <a:gd name="T47" fmla="*/ 7 h 228"/>
                <a:gd name="T48" fmla="*/ 3 w 292"/>
                <a:gd name="T49" fmla="*/ 7 h 228"/>
                <a:gd name="T50" fmla="*/ 2 w 292"/>
                <a:gd name="T51" fmla="*/ 6 h 228"/>
                <a:gd name="T52" fmla="*/ 0 w 292"/>
                <a:gd name="T53" fmla="*/ 5 h 228"/>
                <a:gd name="T54" fmla="*/ 2 w 292"/>
                <a:gd name="T55" fmla="*/ 6 h 228"/>
                <a:gd name="T56" fmla="*/ 3 w 292"/>
                <a:gd name="T57" fmla="*/ 6 h 228"/>
                <a:gd name="T58" fmla="*/ 1 w 292"/>
                <a:gd name="T59" fmla="*/ 5 h 228"/>
                <a:gd name="T60" fmla="*/ 1 w 292"/>
                <a:gd name="T61" fmla="*/ 4 h 228"/>
                <a:gd name="T62" fmla="*/ 1 w 292"/>
                <a:gd name="T63" fmla="*/ 3 h 228"/>
                <a:gd name="T64" fmla="*/ 1 w 292"/>
                <a:gd name="T65" fmla="*/ 3 h 228"/>
                <a:gd name="T66" fmla="*/ 2 w 292"/>
                <a:gd name="T67" fmla="*/ 2 h 228"/>
                <a:gd name="T68" fmla="*/ 2 w 292"/>
                <a:gd name="T69" fmla="*/ 2 h 228"/>
                <a:gd name="T70" fmla="*/ 5 w 292"/>
                <a:gd name="T71" fmla="*/ 4 h 228"/>
                <a:gd name="T72" fmla="*/ 3 w 292"/>
                <a:gd name="T73" fmla="*/ 2 h 228"/>
                <a:gd name="T74" fmla="*/ 3 w 292"/>
                <a:gd name="T75" fmla="*/ 1 h 228"/>
                <a:gd name="T76" fmla="*/ 3 w 292"/>
                <a:gd name="T77" fmla="*/ 1 h 228"/>
                <a:gd name="T78" fmla="*/ 5 w 292"/>
                <a:gd name="T79" fmla="*/ 0 h 228"/>
                <a:gd name="T80" fmla="*/ 5 w 292"/>
                <a:gd name="T81" fmla="*/ 0 h 228"/>
                <a:gd name="T82" fmla="*/ 5 w 292"/>
                <a:gd name="T83" fmla="*/ 1 h 228"/>
                <a:gd name="T84" fmla="*/ 6 w 292"/>
                <a:gd name="T85" fmla="*/ 3 h 228"/>
                <a:gd name="T86" fmla="*/ 9 w 292"/>
                <a:gd name="T87" fmla="*/ 5 h 228"/>
                <a:gd name="T88" fmla="*/ 9 w 292"/>
                <a:gd name="T89" fmla="*/ 7 h 228"/>
                <a:gd name="T90" fmla="*/ 9 w 292"/>
                <a:gd name="T91" fmla="*/ 5 h 228"/>
                <a:gd name="T92" fmla="*/ 6 w 292"/>
                <a:gd name="T93" fmla="*/ 3 h 228"/>
                <a:gd name="T94" fmla="*/ 5 w 292"/>
                <a:gd name="T95" fmla="*/ 1 h 228"/>
                <a:gd name="T96" fmla="*/ 5 w 292"/>
                <a:gd name="T97" fmla="*/ 1 h 228"/>
                <a:gd name="T98" fmla="*/ 5 w 292"/>
                <a:gd name="T99" fmla="*/ 1 h 228"/>
                <a:gd name="T100" fmla="*/ 5 w 292"/>
                <a:gd name="T101" fmla="*/ 1 h 228"/>
                <a:gd name="T102" fmla="*/ 3 w 292"/>
                <a:gd name="T103" fmla="*/ 1 h 228"/>
                <a:gd name="T104" fmla="*/ 5 w 292"/>
                <a:gd name="T105" fmla="*/ 2 h 228"/>
                <a:gd name="T106" fmla="*/ 5 w 292"/>
                <a:gd name="T107" fmla="*/ 2 h 2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92"/>
                <a:gd name="T163" fmla="*/ 0 h 228"/>
                <a:gd name="T164" fmla="*/ 292 w 292"/>
                <a:gd name="T165" fmla="*/ 228 h 22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92" h="228">
                  <a:moveTo>
                    <a:pt x="137" y="53"/>
                  </a:moveTo>
                  <a:lnTo>
                    <a:pt x="156" y="92"/>
                  </a:lnTo>
                  <a:lnTo>
                    <a:pt x="179" y="139"/>
                  </a:lnTo>
                  <a:lnTo>
                    <a:pt x="196" y="165"/>
                  </a:lnTo>
                  <a:lnTo>
                    <a:pt x="203" y="186"/>
                  </a:lnTo>
                  <a:lnTo>
                    <a:pt x="175" y="175"/>
                  </a:lnTo>
                  <a:lnTo>
                    <a:pt x="151" y="142"/>
                  </a:lnTo>
                  <a:lnTo>
                    <a:pt x="119" y="112"/>
                  </a:lnTo>
                  <a:lnTo>
                    <a:pt x="85" y="89"/>
                  </a:lnTo>
                  <a:lnTo>
                    <a:pt x="125" y="105"/>
                  </a:lnTo>
                  <a:lnTo>
                    <a:pt x="156" y="126"/>
                  </a:lnTo>
                  <a:lnTo>
                    <a:pt x="120" y="90"/>
                  </a:lnTo>
                  <a:lnTo>
                    <a:pt x="102" y="71"/>
                  </a:lnTo>
                  <a:lnTo>
                    <a:pt x="75" y="55"/>
                  </a:lnTo>
                  <a:lnTo>
                    <a:pt x="47" y="61"/>
                  </a:lnTo>
                  <a:lnTo>
                    <a:pt x="34" y="81"/>
                  </a:lnTo>
                  <a:lnTo>
                    <a:pt x="47" y="107"/>
                  </a:lnTo>
                  <a:lnTo>
                    <a:pt x="119" y="186"/>
                  </a:lnTo>
                  <a:lnTo>
                    <a:pt x="130" y="207"/>
                  </a:lnTo>
                  <a:lnTo>
                    <a:pt x="132" y="228"/>
                  </a:lnTo>
                  <a:lnTo>
                    <a:pt x="106" y="218"/>
                  </a:lnTo>
                  <a:lnTo>
                    <a:pt x="55" y="199"/>
                  </a:lnTo>
                  <a:lnTo>
                    <a:pt x="28" y="183"/>
                  </a:lnTo>
                  <a:lnTo>
                    <a:pt x="73" y="196"/>
                  </a:lnTo>
                  <a:lnTo>
                    <a:pt x="96" y="197"/>
                  </a:lnTo>
                  <a:lnTo>
                    <a:pt x="67" y="175"/>
                  </a:lnTo>
                  <a:lnTo>
                    <a:pt x="0" y="144"/>
                  </a:lnTo>
                  <a:lnTo>
                    <a:pt x="64" y="165"/>
                  </a:lnTo>
                  <a:lnTo>
                    <a:pt x="102" y="184"/>
                  </a:lnTo>
                  <a:lnTo>
                    <a:pt x="51" y="128"/>
                  </a:lnTo>
                  <a:lnTo>
                    <a:pt x="34" y="97"/>
                  </a:lnTo>
                  <a:lnTo>
                    <a:pt x="28" y="79"/>
                  </a:lnTo>
                  <a:lnTo>
                    <a:pt x="33" y="65"/>
                  </a:lnTo>
                  <a:lnTo>
                    <a:pt x="73" y="47"/>
                  </a:lnTo>
                  <a:lnTo>
                    <a:pt x="94" y="55"/>
                  </a:lnTo>
                  <a:lnTo>
                    <a:pt x="156" y="112"/>
                  </a:lnTo>
                  <a:lnTo>
                    <a:pt x="120" y="37"/>
                  </a:lnTo>
                  <a:lnTo>
                    <a:pt x="119" y="22"/>
                  </a:lnTo>
                  <a:lnTo>
                    <a:pt x="124" y="13"/>
                  </a:lnTo>
                  <a:lnTo>
                    <a:pt x="146" y="0"/>
                  </a:lnTo>
                  <a:lnTo>
                    <a:pt x="166" y="0"/>
                  </a:lnTo>
                  <a:lnTo>
                    <a:pt x="180" y="5"/>
                  </a:lnTo>
                  <a:lnTo>
                    <a:pt x="222" y="65"/>
                  </a:lnTo>
                  <a:lnTo>
                    <a:pt x="276" y="152"/>
                  </a:lnTo>
                  <a:lnTo>
                    <a:pt x="292" y="204"/>
                  </a:lnTo>
                  <a:lnTo>
                    <a:pt x="263" y="144"/>
                  </a:lnTo>
                  <a:lnTo>
                    <a:pt x="218" y="79"/>
                  </a:lnTo>
                  <a:lnTo>
                    <a:pt x="185" y="26"/>
                  </a:lnTo>
                  <a:lnTo>
                    <a:pt x="171" y="11"/>
                  </a:lnTo>
                  <a:lnTo>
                    <a:pt x="154" y="6"/>
                  </a:lnTo>
                  <a:lnTo>
                    <a:pt x="133" y="14"/>
                  </a:lnTo>
                  <a:lnTo>
                    <a:pt x="124" y="22"/>
                  </a:lnTo>
                  <a:lnTo>
                    <a:pt x="137"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4" name="Freeform 240">
              <a:extLst>
                <a:ext uri="{FF2B5EF4-FFF2-40B4-BE49-F238E27FC236}">
                  <a16:creationId xmlns:a16="http://schemas.microsoft.com/office/drawing/2014/main" id="{0B5FB304-6C14-4E03-B8AA-CAFD83B6D9E4}"/>
                </a:ext>
              </a:extLst>
            </p:cNvPr>
            <p:cNvSpPr>
              <a:spLocks/>
            </p:cNvSpPr>
            <p:nvPr/>
          </p:nvSpPr>
          <p:spPr bwMode="auto">
            <a:xfrm>
              <a:off x="4225" y="2612"/>
              <a:ext cx="82" cy="65"/>
            </a:xfrm>
            <a:custGeom>
              <a:avLst/>
              <a:gdLst>
                <a:gd name="T0" fmla="*/ 5 w 164"/>
                <a:gd name="T1" fmla="*/ 3 h 130"/>
                <a:gd name="T2" fmla="*/ 3 w 164"/>
                <a:gd name="T3" fmla="*/ 3 h 130"/>
                <a:gd name="T4" fmla="*/ 3 w 164"/>
                <a:gd name="T5" fmla="*/ 2 h 130"/>
                <a:gd name="T6" fmla="*/ 1 w 164"/>
                <a:gd name="T7" fmla="*/ 2 h 130"/>
                <a:gd name="T8" fmla="*/ 1 w 164"/>
                <a:gd name="T9" fmla="*/ 1 h 130"/>
                <a:gd name="T10" fmla="*/ 1 w 164"/>
                <a:gd name="T11" fmla="*/ 1 h 130"/>
                <a:gd name="T12" fmla="*/ 1 w 164"/>
                <a:gd name="T13" fmla="*/ 1 h 130"/>
                <a:gd name="T14" fmla="*/ 1 w 164"/>
                <a:gd name="T15" fmla="*/ 1 h 130"/>
                <a:gd name="T16" fmla="*/ 3 w 164"/>
                <a:gd name="T17" fmla="*/ 1 h 130"/>
                <a:gd name="T18" fmla="*/ 3 w 164"/>
                <a:gd name="T19" fmla="*/ 1 h 130"/>
                <a:gd name="T20" fmla="*/ 5 w 164"/>
                <a:gd name="T21" fmla="*/ 1 h 130"/>
                <a:gd name="T22" fmla="*/ 3 w 164"/>
                <a:gd name="T23" fmla="*/ 1 h 130"/>
                <a:gd name="T24" fmla="*/ 1 w 164"/>
                <a:gd name="T25" fmla="*/ 0 h 130"/>
                <a:gd name="T26" fmla="*/ 1 w 164"/>
                <a:gd name="T27" fmla="*/ 1 h 130"/>
                <a:gd name="T28" fmla="*/ 1 w 164"/>
                <a:gd name="T29" fmla="*/ 1 h 130"/>
                <a:gd name="T30" fmla="*/ 1 w 164"/>
                <a:gd name="T31" fmla="*/ 1 h 130"/>
                <a:gd name="T32" fmla="*/ 1 w 164"/>
                <a:gd name="T33" fmla="*/ 1 h 130"/>
                <a:gd name="T34" fmla="*/ 1 w 164"/>
                <a:gd name="T35" fmla="*/ 2 h 130"/>
                <a:gd name="T36" fmla="*/ 3 w 164"/>
                <a:gd name="T37" fmla="*/ 2 h 130"/>
                <a:gd name="T38" fmla="*/ 3 w 164"/>
                <a:gd name="T39" fmla="*/ 3 h 130"/>
                <a:gd name="T40" fmla="*/ 1 w 164"/>
                <a:gd name="T41" fmla="*/ 2 h 130"/>
                <a:gd name="T42" fmla="*/ 1 w 164"/>
                <a:gd name="T43" fmla="*/ 2 h 130"/>
                <a:gd name="T44" fmla="*/ 1 w 164"/>
                <a:gd name="T45" fmla="*/ 3 h 130"/>
                <a:gd name="T46" fmla="*/ 0 w 164"/>
                <a:gd name="T47" fmla="*/ 3 h 130"/>
                <a:gd name="T48" fmla="*/ 1 w 164"/>
                <a:gd name="T49" fmla="*/ 3 h 130"/>
                <a:gd name="T50" fmla="*/ 3 w 164"/>
                <a:gd name="T51" fmla="*/ 3 h 130"/>
                <a:gd name="T52" fmla="*/ 3 w 164"/>
                <a:gd name="T53" fmla="*/ 3 h 130"/>
                <a:gd name="T54" fmla="*/ 5 w 164"/>
                <a:gd name="T55" fmla="*/ 3 h 130"/>
                <a:gd name="T56" fmla="*/ 5 w 164"/>
                <a:gd name="T57" fmla="*/ 4 h 130"/>
                <a:gd name="T58" fmla="*/ 5 w 164"/>
                <a:gd name="T59" fmla="*/ 3 h 130"/>
                <a:gd name="T60" fmla="*/ 5 w 164"/>
                <a:gd name="T61" fmla="*/ 3 h 1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4"/>
                <a:gd name="T94" fmla="*/ 0 h 130"/>
                <a:gd name="T95" fmla="*/ 164 w 164"/>
                <a:gd name="T96" fmla="*/ 130 h 1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4" h="130">
                  <a:moveTo>
                    <a:pt x="149" y="119"/>
                  </a:moveTo>
                  <a:lnTo>
                    <a:pt x="115" y="98"/>
                  </a:lnTo>
                  <a:lnTo>
                    <a:pt x="76" y="81"/>
                  </a:lnTo>
                  <a:lnTo>
                    <a:pt x="41" y="65"/>
                  </a:lnTo>
                  <a:lnTo>
                    <a:pt x="28" y="52"/>
                  </a:lnTo>
                  <a:lnTo>
                    <a:pt x="23" y="33"/>
                  </a:lnTo>
                  <a:lnTo>
                    <a:pt x="29" y="23"/>
                  </a:lnTo>
                  <a:lnTo>
                    <a:pt x="47" y="12"/>
                  </a:lnTo>
                  <a:lnTo>
                    <a:pt x="67" y="10"/>
                  </a:lnTo>
                  <a:lnTo>
                    <a:pt x="94" y="20"/>
                  </a:lnTo>
                  <a:lnTo>
                    <a:pt x="164" y="52"/>
                  </a:lnTo>
                  <a:lnTo>
                    <a:pt x="97" y="13"/>
                  </a:lnTo>
                  <a:lnTo>
                    <a:pt x="60" y="0"/>
                  </a:lnTo>
                  <a:lnTo>
                    <a:pt x="37" y="7"/>
                  </a:lnTo>
                  <a:lnTo>
                    <a:pt x="24" y="15"/>
                  </a:lnTo>
                  <a:lnTo>
                    <a:pt x="16" y="30"/>
                  </a:lnTo>
                  <a:lnTo>
                    <a:pt x="18" y="51"/>
                  </a:lnTo>
                  <a:lnTo>
                    <a:pt x="39" y="70"/>
                  </a:lnTo>
                  <a:lnTo>
                    <a:pt x="89" y="93"/>
                  </a:lnTo>
                  <a:lnTo>
                    <a:pt x="118" y="109"/>
                  </a:lnTo>
                  <a:lnTo>
                    <a:pt x="55" y="93"/>
                  </a:lnTo>
                  <a:lnTo>
                    <a:pt x="28" y="94"/>
                  </a:lnTo>
                  <a:lnTo>
                    <a:pt x="11" y="102"/>
                  </a:lnTo>
                  <a:lnTo>
                    <a:pt x="0" y="112"/>
                  </a:lnTo>
                  <a:lnTo>
                    <a:pt x="41" y="101"/>
                  </a:lnTo>
                  <a:lnTo>
                    <a:pt x="65" y="106"/>
                  </a:lnTo>
                  <a:lnTo>
                    <a:pt x="97" y="117"/>
                  </a:lnTo>
                  <a:lnTo>
                    <a:pt x="130" y="127"/>
                  </a:lnTo>
                  <a:lnTo>
                    <a:pt x="154" y="130"/>
                  </a:lnTo>
                  <a:lnTo>
                    <a:pt x="149"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5" name="Freeform 241">
              <a:extLst>
                <a:ext uri="{FF2B5EF4-FFF2-40B4-BE49-F238E27FC236}">
                  <a16:creationId xmlns:a16="http://schemas.microsoft.com/office/drawing/2014/main" id="{8D8A6476-4347-4395-9EB6-07F3CEACF330}"/>
                </a:ext>
              </a:extLst>
            </p:cNvPr>
            <p:cNvSpPr>
              <a:spLocks/>
            </p:cNvSpPr>
            <p:nvPr/>
          </p:nvSpPr>
          <p:spPr bwMode="auto">
            <a:xfrm>
              <a:off x="4221" y="2662"/>
              <a:ext cx="144" cy="87"/>
            </a:xfrm>
            <a:custGeom>
              <a:avLst/>
              <a:gdLst>
                <a:gd name="T0" fmla="*/ 1 w 288"/>
                <a:gd name="T1" fmla="*/ 0 h 175"/>
                <a:gd name="T2" fmla="*/ 1 w 288"/>
                <a:gd name="T3" fmla="*/ 0 h 175"/>
                <a:gd name="T4" fmla="*/ 1 w 288"/>
                <a:gd name="T5" fmla="*/ 0 h 175"/>
                <a:gd name="T6" fmla="*/ 1 w 288"/>
                <a:gd name="T7" fmla="*/ 1 h 175"/>
                <a:gd name="T8" fmla="*/ 2 w 288"/>
                <a:gd name="T9" fmla="*/ 1 h 175"/>
                <a:gd name="T10" fmla="*/ 3 w 288"/>
                <a:gd name="T11" fmla="*/ 2 h 175"/>
                <a:gd name="T12" fmla="*/ 5 w 288"/>
                <a:gd name="T13" fmla="*/ 2 h 175"/>
                <a:gd name="T14" fmla="*/ 5 w 288"/>
                <a:gd name="T15" fmla="*/ 2 h 175"/>
                <a:gd name="T16" fmla="*/ 5 w 288"/>
                <a:gd name="T17" fmla="*/ 3 h 175"/>
                <a:gd name="T18" fmla="*/ 6 w 288"/>
                <a:gd name="T19" fmla="*/ 4 h 175"/>
                <a:gd name="T20" fmla="*/ 7 w 288"/>
                <a:gd name="T21" fmla="*/ 4 h 175"/>
                <a:gd name="T22" fmla="*/ 9 w 288"/>
                <a:gd name="T23" fmla="*/ 4 h 175"/>
                <a:gd name="T24" fmla="*/ 7 w 288"/>
                <a:gd name="T25" fmla="*/ 4 h 175"/>
                <a:gd name="T26" fmla="*/ 6 w 288"/>
                <a:gd name="T27" fmla="*/ 4 h 175"/>
                <a:gd name="T28" fmla="*/ 7 w 288"/>
                <a:gd name="T29" fmla="*/ 5 h 175"/>
                <a:gd name="T30" fmla="*/ 6 w 288"/>
                <a:gd name="T31" fmla="*/ 4 h 175"/>
                <a:gd name="T32" fmla="*/ 5 w 288"/>
                <a:gd name="T33" fmla="*/ 4 h 175"/>
                <a:gd name="T34" fmla="*/ 5 w 288"/>
                <a:gd name="T35" fmla="*/ 3 h 175"/>
                <a:gd name="T36" fmla="*/ 5 w 288"/>
                <a:gd name="T37" fmla="*/ 2 h 175"/>
                <a:gd name="T38" fmla="*/ 3 w 288"/>
                <a:gd name="T39" fmla="*/ 2 h 175"/>
                <a:gd name="T40" fmla="*/ 2 w 288"/>
                <a:gd name="T41" fmla="*/ 1 h 175"/>
                <a:gd name="T42" fmla="*/ 1 w 288"/>
                <a:gd name="T43" fmla="*/ 1 h 175"/>
                <a:gd name="T44" fmla="*/ 1 w 288"/>
                <a:gd name="T45" fmla="*/ 1 h 175"/>
                <a:gd name="T46" fmla="*/ 0 w 288"/>
                <a:gd name="T47" fmla="*/ 0 h 175"/>
                <a:gd name="T48" fmla="*/ 0 w 288"/>
                <a:gd name="T49" fmla="*/ 0 h 175"/>
                <a:gd name="T50" fmla="*/ 1 w 288"/>
                <a:gd name="T51" fmla="*/ 0 h 175"/>
                <a:gd name="T52" fmla="*/ 1 w 288"/>
                <a:gd name="T53" fmla="*/ 0 h 175"/>
                <a:gd name="T54" fmla="*/ 1 w 288"/>
                <a:gd name="T55" fmla="*/ 0 h 175"/>
                <a:gd name="T56" fmla="*/ 1 w 288"/>
                <a:gd name="T57" fmla="*/ 0 h 175"/>
                <a:gd name="T58" fmla="*/ 1 w 288"/>
                <a:gd name="T59" fmla="*/ 0 h 1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8"/>
                <a:gd name="T91" fmla="*/ 0 h 175"/>
                <a:gd name="T92" fmla="*/ 288 w 288"/>
                <a:gd name="T93" fmla="*/ 175 h 17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8" h="175">
                  <a:moveTo>
                    <a:pt x="19" y="10"/>
                  </a:moveTo>
                  <a:lnTo>
                    <a:pt x="8" y="18"/>
                  </a:lnTo>
                  <a:lnTo>
                    <a:pt x="8" y="31"/>
                  </a:lnTo>
                  <a:lnTo>
                    <a:pt x="37" y="49"/>
                  </a:lnTo>
                  <a:lnTo>
                    <a:pt x="79" y="59"/>
                  </a:lnTo>
                  <a:lnTo>
                    <a:pt x="113" y="68"/>
                  </a:lnTo>
                  <a:lnTo>
                    <a:pt x="138" y="73"/>
                  </a:lnTo>
                  <a:lnTo>
                    <a:pt x="164" y="89"/>
                  </a:lnTo>
                  <a:lnTo>
                    <a:pt x="183" y="110"/>
                  </a:lnTo>
                  <a:lnTo>
                    <a:pt x="207" y="133"/>
                  </a:lnTo>
                  <a:lnTo>
                    <a:pt x="251" y="141"/>
                  </a:lnTo>
                  <a:lnTo>
                    <a:pt x="288" y="143"/>
                  </a:lnTo>
                  <a:lnTo>
                    <a:pt x="246" y="148"/>
                  </a:lnTo>
                  <a:lnTo>
                    <a:pt x="216" y="144"/>
                  </a:lnTo>
                  <a:lnTo>
                    <a:pt x="235" y="175"/>
                  </a:lnTo>
                  <a:lnTo>
                    <a:pt x="203" y="154"/>
                  </a:lnTo>
                  <a:lnTo>
                    <a:pt x="183" y="128"/>
                  </a:lnTo>
                  <a:lnTo>
                    <a:pt x="157" y="96"/>
                  </a:lnTo>
                  <a:lnTo>
                    <a:pt x="139" y="81"/>
                  </a:lnTo>
                  <a:lnTo>
                    <a:pt x="109" y="75"/>
                  </a:lnTo>
                  <a:lnTo>
                    <a:pt x="70" y="63"/>
                  </a:lnTo>
                  <a:lnTo>
                    <a:pt x="34" y="55"/>
                  </a:lnTo>
                  <a:lnTo>
                    <a:pt x="6" y="42"/>
                  </a:lnTo>
                  <a:lnTo>
                    <a:pt x="0" y="29"/>
                  </a:lnTo>
                  <a:lnTo>
                    <a:pt x="0" y="18"/>
                  </a:lnTo>
                  <a:lnTo>
                    <a:pt x="8" y="7"/>
                  </a:lnTo>
                  <a:lnTo>
                    <a:pt x="21" y="0"/>
                  </a:lnTo>
                  <a:lnTo>
                    <a:pt x="39" y="0"/>
                  </a:lnTo>
                  <a:lnTo>
                    <a:pt x="1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6" name="Freeform 242">
              <a:extLst>
                <a:ext uri="{FF2B5EF4-FFF2-40B4-BE49-F238E27FC236}">
                  <a16:creationId xmlns:a16="http://schemas.microsoft.com/office/drawing/2014/main" id="{13B24240-69F8-44E4-8430-B7858D072139}"/>
                </a:ext>
              </a:extLst>
            </p:cNvPr>
            <p:cNvSpPr>
              <a:spLocks/>
            </p:cNvSpPr>
            <p:nvPr/>
          </p:nvSpPr>
          <p:spPr bwMode="auto">
            <a:xfrm>
              <a:off x="4382" y="2610"/>
              <a:ext cx="23" cy="98"/>
            </a:xfrm>
            <a:custGeom>
              <a:avLst/>
              <a:gdLst>
                <a:gd name="T0" fmla="*/ 1 w 46"/>
                <a:gd name="T1" fmla="*/ 2 h 196"/>
                <a:gd name="T2" fmla="*/ 1 w 46"/>
                <a:gd name="T3" fmla="*/ 3 h 196"/>
                <a:gd name="T4" fmla="*/ 1 w 46"/>
                <a:gd name="T5" fmla="*/ 3 h 196"/>
                <a:gd name="T6" fmla="*/ 1 w 46"/>
                <a:gd name="T7" fmla="*/ 5 h 196"/>
                <a:gd name="T8" fmla="*/ 1 w 46"/>
                <a:gd name="T9" fmla="*/ 6 h 196"/>
                <a:gd name="T10" fmla="*/ 0 w 46"/>
                <a:gd name="T11" fmla="*/ 5 h 196"/>
                <a:gd name="T12" fmla="*/ 1 w 46"/>
                <a:gd name="T13" fmla="*/ 3 h 196"/>
                <a:gd name="T14" fmla="*/ 1 w 46"/>
                <a:gd name="T15" fmla="*/ 3 h 196"/>
                <a:gd name="T16" fmla="*/ 1 w 46"/>
                <a:gd name="T17" fmla="*/ 2 h 196"/>
                <a:gd name="T18" fmla="*/ 1 w 46"/>
                <a:gd name="T19" fmla="*/ 0 h 196"/>
                <a:gd name="T20" fmla="*/ 1 w 46"/>
                <a:gd name="T21" fmla="*/ 1 h 196"/>
                <a:gd name="T22" fmla="*/ 1 w 46"/>
                <a:gd name="T23" fmla="*/ 2 h 196"/>
                <a:gd name="T24" fmla="*/ 1 w 46"/>
                <a:gd name="T25" fmla="*/ 2 h 196"/>
                <a:gd name="T26" fmla="*/ 1 w 46"/>
                <a:gd name="T27" fmla="*/ 2 h 1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
                <a:gd name="T43" fmla="*/ 0 h 196"/>
                <a:gd name="T44" fmla="*/ 46 w 46"/>
                <a:gd name="T45" fmla="*/ 196 h 1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 h="196">
                  <a:moveTo>
                    <a:pt x="46" y="63"/>
                  </a:moveTo>
                  <a:lnTo>
                    <a:pt x="41" y="81"/>
                  </a:lnTo>
                  <a:lnTo>
                    <a:pt x="23" y="100"/>
                  </a:lnTo>
                  <a:lnTo>
                    <a:pt x="10" y="131"/>
                  </a:lnTo>
                  <a:lnTo>
                    <a:pt x="2" y="196"/>
                  </a:lnTo>
                  <a:lnTo>
                    <a:pt x="0" y="153"/>
                  </a:lnTo>
                  <a:lnTo>
                    <a:pt x="5" y="123"/>
                  </a:lnTo>
                  <a:lnTo>
                    <a:pt x="25" y="76"/>
                  </a:lnTo>
                  <a:lnTo>
                    <a:pt x="28" y="56"/>
                  </a:lnTo>
                  <a:lnTo>
                    <a:pt x="17" y="0"/>
                  </a:lnTo>
                  <a:lnTo>
                    <a:pt x="31" y="19"/>
                  </a:lnTo>
                  <a:lnTo>
                    <a:pt x="46" y="47"/>
                  </a:lnTo>
                  <a:lnTo>
                    <a:pt x="4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7" name="Freeform 243">
              <a:extLst>
                <a:ext uri="{FF2B5EF4-FFF2-40B4-BE49-F238E27FC236}">
                  <a16:creationId xmlns:a16="http://schemas.microsoft.com/office/drawing/2014/main" id="{937E9F71-31B4-4FC6-959C-6DB321117965}"/>
                </a:ext>
              </a:extLst>
            </p:cNvPr>
            <p:cNvSpPr>
              <a:spLocks/>
            </p:cNvSpPr>
            <p:nvPr/>
          </p:nvSpPr>
          <p:spPr bwMode="auto">
            <a:xfrm>
              <a:off x="4398" y="2623"/>
              <a:ext cx="64" cy="104"/>
            </a:xfrm>
            <a:custGeom>
              <a:avLst/>
              <a:gdLst>
                <a:gd name="T0" fmla="*/ 0 w 130"/>
                <a:gd name="T1" fmla="*/ 2 h 208"/>
                <a:gd name="T2" fmla="*/ 0 w 130"/>
                <a:gd name="T3" fmla="*/ 2 h 208"/>
                <a:gd name="T4" fmla="*/ 0 w 130"/>
                <a:gd name="T5" fmla="*/ 3 h 208"/>
                <a:gd name="T6" fmla="*/ 0 w 130"/>
                <a:gd name="T7" fmla="*/ 3 h 208"/>
                <a:gd name="T8" fmla="*/ 1 w 130"/>
                <a:gd name="T9" fmla="*/ 3 h 208"/>
                <a:gd name="T10" fmla="*/ 1 w 130"/>
                <a:gd name="T11" fmla="*/ 3 h 208"/>
                <a:gd name="T12" fmla="*/ 2 w 130"/>
                <a:gd name="T13" fmla="*/ 2 h 208"/>
                <a:gd name="T14" fmla="*/ 2 w 130"/>
                <a:gd name="T15" fmla="*/ 2 h 208"/>
                <a:gd name="T16" fmla="*/ 3 w 130"/>
                <a:gd name="T17" fmla="*/ 2 h 208"/>
                <a:gd name="T18" fmla="*/ 3 w 130"/>
                <a:gd name="T19" fmla="*/ 2 h 208"/>
                <a:gd name="T20" fmla="*/ 3 w 130"/>
                <a:gd name="T21" fmla="*/ 3 h 208"/>
                <a:gd name="T22" fmla="*/ 3 w 130"/>
                <a:gd name="T23" fmla="*/ 3 h 208"/>
                <a:gd name="T24" fmla="*/ 3 w 130"/>
                <a:gd name="T25" fmla="*/ 5 h 208"/>
                <a:gd name="T26" fmla="*/ 2 w 130"/>
                <a:gd name="T27" fmla="*/ 6 h 208"/>
                <a:gd name="T28" fmla="*/ 1 w 130"/>
                <a:gd name="T29" fmla="*/ 7 h 208"/>
                <a:gd name="T30" fmla="*/ 2 w 130"/>
                <a:gd name="T31" fmla="*/ 6 h 208"/>
                <a:gd name="T32" fmla="*/ 2 w 130"/>
                <a:gd name="T33" fmla="*/ 7 h 208"/>
                <a:gd name="T34" fmla="*/ 2 w 130"/>
                <a:gd name="T35" fmla="*/ 7 h 208"/>
                <a:gd name="T36" fmla="*/ 2 w 130"/>
                <a:gd name="T37" fmla="*/ 6 h 208"/>
                <a:gd name="T38" fmla="*/ 3 w 130"/>
                <a:gd name="T39" fmla="*/ 5 h 208"/>
                <a:gd name="T40" fmla="*/ 4 w 130"/>
                <a:gd name="T41" fmla="*/ 3 h 208"/>
                <a:gd name="T42" fmla="*/ 3 w 130"/>
                <a:gd name="T43" fmla="*/ 3 h 208"/>
                <a:gd name="T44" fmla="*/ 3 w 130"/>
                <a:gd name="T45" fmla="*/ 2 h 208"/>
                <a:gd name="T46" fmla="*/ 2 w 130"/>
                <a:gd name="T47" fmla="*/ 1 h 208"/>
                <a:gd name="T48" fmla="*/ 2 w 130"/>
                <a:gd name="T49" fmla="*/ 2 h 208"/>
                <a:gd name="T50" fmla="*/ 1 w 130"/>
                <a:gd name="T51" fmla="*/ 3 h 208"/>
                <a:gd name="T52" fmla="*/ 0 w 130"/>
                <a:gd name="T53" fmla="*/ 2 h 208"/>
                <a:gd name="T54" fmla="*/ 0 w 130"/>
                <a:gd name="T55" fmla="*/ 1 h 208"/>
                <a:gd name="T56" fmla="*/ 0 w 130"/>
                <a:gd name="T57" fmla="*/ 0 h 208"/>
                <a:gd name="T58" fmla="*/ 0 w 130"/>
                <a:gd name="T59" fmla="*/ 2 h 208"/>
                <a:gd name="T60" fmla="*/ 0 w 130"/>
                <a:gd name="T61" fmla="*/ 2 h 2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0"/>
                <a:gd name="T94" fmla="*/ 0 h 208"/>
                <a:gd name="T95" fmla="*/ 130 w 130"/>
                <a:gd name="T96" fmla="*/ 208 h 2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0" h="208">
                  <a:moveTo>
                    <a:pt x="15" y="37"/>
                  </a:moveTo>
                  <a:lnTo>
                    <a:pt x="23" y="50"/>
                  </a:lnTo>
                  <a:lnTo>
                    <a:pt x="21" y="68"/>
                  </a:lnTo>
                  <a:lnTo>
                    <a:pt x="13" y="82"/>
                  </a:lnTo>
                  <a:lnTo>
                    <a:pt x="38" y="79"/>
                  </a:lnTo>
                  <a:lnTo>
                    <a:pt x="52" y="69"/>
                  </a:lnTo>
                  <a:lnTo>
                    <a:pt x="67" y="48"/>
                  </a:lnTo>
                  <a:lnTo>
                    <a:pt x="81" y="37"/>
                  </a:lnTo>
                  <a:lnTo>
                    <a:pt x="97" y="40"/>
                  </a:lnTo>
                  <a:lnTo>
                    <a:pt x="117" y="64"/>
                  </a:lnTo>
                  <a:lnTo>
                    <a:pt x="122" y="84"/>
                  </a:lnTo>
                  <a:lnTo>
                    <a:pt x="115" y="108"/>
                  </a:lnTo>
                  <a:lnTo>
                    <a:pt x="97" y="142"/>
                  </a:lnTo>
                  <a:lnTo>
                    <a:pt x="78" y="178"/>
                  </a:lnTo>
                  <a:lnTo>
                    <a:pt x="60" y="196"/>
                  </a:lnTo>
                  <a:lnTo>
                    <a:pt x="80" y="186"/>
                  </a:lnTo>
                  <a:lnTo>
                    <a:pt x="72" y="208"/>
                  </a:lnTo>
                  <a:lnTo>
                    <a:pt x="85" y="202"/>
                  </a:lnTo>
                  <a:lnTo>
                    <a:pt x="89" y="181"/>
                  </a:lnTo>
                  <a:lnTo>
                    <a:pt x="114" y="131"/>
                  </a:lnTo>
                  <a:lnTo>
                    <a:pt x="130" y="97"/>
                  </a:lnTo>
                  <a:lnTo>
                    <a:pt x="125" y="68"/>
                  </a:lnTo>
                  <a:lnTo>
                    <a:pt x="107" y="40"/>
                  </a:lnTo>
                  <a:lnTo>
                    <a:pt x="89" y="32"/>
                  </a:lnTo>
                  <a:lnTo>
                    <a:pt x="73" y="34"/>
                  </a:lnTo>
                  <a:lnTo>
                    <a:pt x="38" y="72"/>
                  </a:lnTo>
                  <a:lnTo>
                    <a:pt x="31" y="58"/>
                  </a:lnTo>
                  <a:lnTo>
                    <a:pt x="21" y="30"/>
                  </a:lnTo>
                  <a:lnTo>
                    <a:pt x="0" y="0"/>
                  </a:lnTo>
                  <a:lnTo>
                    <a:pt x="15"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8" name="Freeform 244">
              <a:extLst>
                <a:ext uri="{FF2B5EF4-FFF2-40B4-BE49-F238E27FC236}">
                  <a16:creationId xmlns:a16="http://schemas.microsoft.com/office/drawing/2014/main" id="{1878DD7A-9629-464D-84F4-A68C1CECC0D0}"/>
                </a:ext>
              </a:extLst>
            </p:cNvPr>
            <p:cNvSpPr>
              <a:spLocks/>
            </p:cNvSpPr>
            <p:nvPr/>
          </p:nvSpPr>
          <p:spPr bwMode="auto">
            <a:xfrm>
              <a:off x="4404" y="2650"/>
              <a:ext cx="48" cy="64"/>
            </a:xfrm>
            <a:custGeom>
              <a:avLst/>
              <a:gdLst>
                <a:gd name="T0" fmla="*/ 3 w 96"/>
                <a:gd name="T1" fmla="*/ 1 h 128"/>
                <a:gd name="T2" fmla="*/ 3 w 96"/>
                <a:gd name="T3" fmla="*/ 1 h 128"/>
                <a:gd name="T4" fmla="*/ 3 w 96"/>
                <a:gd name="T5" fmla="*/ 1 h 128"/>
                <a:gd name="T6" fmla="*/ 2 w 96"/>
                <a:gd name="T7" fmla="*/ 3 h 128"/>
                <a:gd name="T8" fmla="*/ 0 w 96"/>
                <a:gd name="T9" fmla="*/ 4 h 128"/>
                <a:gd name="T10" fmla="*/ 2 w 96"/>
                <a:gd name="T11" fmla="*/ 3 h 128"/>
                <a:gd name="T12" fmla="*/ 3 w 96"/>
                <a:gd name="T13" fmla="*/ 2 h 128"/>
                <a:gd name="T14" fmla="*/ 3 w 96"/>
                <a:gd name="T15" fmla="*/ 1 h 128"/>
                <a:gd name="T16" fmla="*/ 3 w 96"/>
                <a:gd name="T17" fmla="*/ 1 h 128"/>
                <a:gd name="T18" fmla="*/ 3 w 96"/>
                <a:gd name="T19" fmla="*/ 0 h 128"/>
                <a:gd name="T20" fmla="*/ 3 w 96"/>
                <a:gd name="T21" fmla="*/ 1 h 128"/>
                <a:gd name="T22" fmla="*/ 3 w 96"/>
                <a:gd name="T23" fmla="*/ 1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6"/>
                <a:gd name="T37" fmla="*/ 0 h 128"/>
                <a:gd name="T38" fmla="*/ 96 w 96"/>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6" h="128">
                  <a:moveTo>
                    <a:pt x="89" y="17"/>
                  </a:moveTo>
                  <a:lnTo>
                    <a:pt x="89" y="40"/>
                  </a:lnTo>
                  <a:lnTo>
                    <a:pt x="80" y="60"/>
                  </a:lnTo>
                  <a:lnTo>
                    <a:pt x="41" y="97"/>
                  </a:lnTo>
                  <a:lnTo>
                    <a:pt x="0" y="128"/>
                  </a:lnTo>
                  <a:lnTo>
                    <a:pt x="37" y="108"/>
                  </a:lnTo>
                  <a:lnTo>
                    <a:pt x="80" y="74"/>
                  </a:lnTo>
                  <a:lnTo>
                    <a:pt x="96" y="48"/>
                  </a:lnTo>
                  <a:lnTo>
                    <a:pt x="96" y="21"/>
                  </a:lnTo>
                  <a:lnTo>
                    <a:pt x="84" y="0"/>
                  </a:lnTo>
                  <a:lnTo>
                    <a:pt x="8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39" name="Freeform 245">
              <a:extLst>
                <a:ext uri="{FF2B5EF4-FFF2-40B4-BE49-F238E27FC236}">
                  <a16:creationId xmlns:a16="http://schemas.microsoft.com/office/drawing/2014/main" id="{8671ABFF-5702-498C-82D1-AC2DE1F60FF8}"/>
                </a:ext>
              </a:extLst>
            </p:cNvPr>
            <p:cNvSpPr>
              <a:spLocks/>
            </p:cNvSpPr>
            <p:nvPr/>
          </p:nvSpPr>
          <p:spPr bwMode="auto">
            <a:xfrm>
              <a:off x="4373" y="2709"/>
              <a:ext cx="22" cy="44"/>
            </a:xfrm>
            <a:custGeom>
              <a:avLst/>
              <a:gdLst>
                <a:gd name="T0" fmla="*/ 1 w 43"/>
                <a:gd name="T1" fmla="*/ 1 h 89"/>
                <a:gd name="T2" fmla="*/ 1 w 43"/>
                <a:gd name="T3" fmla="*/ 0 h 89"/>
                <a:gd name="T4" fmla="*/ 1 w 43"/>
                <a:gd name="T5" fmla="*/ 0 h 89"/>
                <a:gd name="T6" fmla="*/ 0 w 43"/>
                <a:gd name="T7" fmla="*/ 1 h 89"/>
                <a:gd name="T8" fmla="*/ 1 w 43"/>
                <a:gd name="T9" fmla="*/ 1 h 89"/>
                <a:gd name="T10" fmla="*/ 2 w 43"/>
                <a:gd name="T11" fmla="*/ 2 h 89"/>
                <a:gd name="T12" fmla="*/ 1 w 43"/>
                <a:gd name="T13" fmla="*/ 1 h 89"/>
                <a:gd name="T14" fmla="*/ 1 w 43"/>
                <a:gd name="T15" fmla="*/ 1 h 89"/>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89"/>
                <a:gd name="T26" fmla="*/ 43 w 43"/>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89">
                  <a:moveTo>
                    <a:pt x="22" y="57"/>
                  </a:moveTo>
                  <a:lnTo>
                    <a:pt x="6" y="29"/>
                  </a:lnTo>
                  <a:lnTo>
                    <a:pt x="6" y="0"/>
                  </a:lnTo>
                  <a:lnTo>
                    <a:pt x="0" y="33"/>
                  </a:lnTo>
                  <a:lnTo>
                    <a:pt x="6" y="55"/>
                  </a:lnTo>
                  <a:lnTo>
                    <a:pt x="43" y="89"/>
                  </a:lnTo>
                  <a:lnTo>
                    <a:pt x="22"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40" name="Freeform 246">
              <a:extLst>
                <a:ext uri="{FF2B5EF4-FFF2-40B4-BE49-F238E27FC236}">
                  <a16:creationId xmlns:a16="http://schemas.microsoft.com/office/drawing/2014/main" id="{A451BC13-48FD-47C1-8DAA-01D3422BC918}"/>
                </a:ext>
              </a:extLst>
            </p:cNvPr>
            <p:cNvSpPr>
              <a:spLocks/>
            </p:cNvSpPr>
            <p:nvPr/>
          </p:nvSpPr>
          <p:spPr bwMode="auto">
            <a:xfrm>
              <a:off x="5353" y="2504"/>
              <a:ext cx="150" cy="167"/>
            </a:xfrm>
            <a:custGeom>
              <a:avLst/>
              <a:gdLst>
                <a:gd name="T0" fmla="*/ 6 w 300"/>
                <a:gd name="T1" fmla="*/ 10 h 334"/>
                <a:gd name="T2" fmla="*/ 5 w 300"/>
                <a:gd name="T3" fmla="*/ 9 h 334"/>
                <a:gd name="T4" fmla="*/ 5 w 300"/>
                <a:gd name="T5" fmla="*/ 6 h 334"/>
                <a:gd name="T6" fmla="*/ 6 w 300"/>
                <a:gd name="T7" fmla="*/ 5 h 334"/>
                <a:gd name="T8" fmla="*/ 7 w 300"/>
                <a:gd name="T9" fmla="*/ 3 h 334"/>
                <a:gd name="T10" fmla="*/ 9 w 300"/>
                <a:gd name="T11" fmla="*/ 3 h 334"/>
                <a:gd name="T12" fmla="*/ 9 w 300"/>
                <a:gd name="T13" fmla="*/ 2 h 334"/>
                <a:gd name="T14" fmla="*/ 9 w 300"/>
                <a:gd name="T15" fmla="*/ 1 h 334"/>
                <a:gd name="T16" fmla="*/ 9 w 300"/>
                <a:gd name="T17" fmla="*/ 1 h 334"/>
                <a:gd name="T18" fmla="*/ 9 w 300"/>
                <a:gd name="T19" fmla="*/ 1 h 334"/>
                <a:gd name="T20" fmla="*/ 9 w 300"/>
                <a:gd name="T21" fmla="*/ 0 h 334"/>
                <a:gd name="T22" fmla="*/ 9 w 300"/>
                <a:gd name="T23" fmla="*/ 1 h 334"/>
                <a:gd name="T24" fmla="*/ 9 w 300"/>
                <a:gd name="T25" fmla="*/ 1 h 334"/>
                <a:gd name="T26" fmla="*/ 9 w 300"/>
                <a:gd name="T27" fmla="*/ 3 h 334"/>
                <a:gd name="T28" fmla="*/ 9 w 300"/>
                <a:gd name="T29" fmla="*/ 3 h 334"/>
                <a:gd name="T30" fmla="*/ 6 w 300"/>
                <a:gd name="T31" fmla="*/ 3 h 334"/>
                <a:gd name="T32" fmla="*/ 6 w 300"/>
                <a:gd name="T33" fmla="*/ 5 h 334"/>
                <a:gd name="T34" fmla="*/ 5 w 300"/>
                <a:gd name="T35" fmla="*/ 5 h 334"/>
                <a:gd name="T36" fmla="*/ 5 w 300"/>
                <a:gd name="T37" fmla="*/ 7 h 334"/>
                <a:gd name="T38" fmla="*/ 3 w 300"/>
                <a:gd name="T39" fmla="*/ 6 h 334"/>
                <a:gd name="T40" fmla="*/ 1 w 300"/>
                <a:gd name="T41" fmla="*/ 5 h 334"/>
                <a:gd name="T42" fmla="*/ 1 w 300"/>
                <a:gd name="T43" fmla="*/ 5 h 334"/>
                <a:gd name="T44" fmla="*/ 2 w 300"/>
                <a:gd name="T45" fmla="*/ 6 h 334"/>
                <a:gd name="T46" fmla="*/ 3 w 300"/>
                <a:gd name="T47" fmla="*/ 7 h 334"/>
                <a:gd name="T48" fmla="*/ 5 w 300"/>
                <a:gd name="T49" fmla="*/ 7 h 334"/>
                <a:gd name="T50" fmla="*/ 5 w 300"/>
                <a:gd name="T51" fmla="*/ 9 h 334"/>
                <a:gd name="T52" fmla="*/ 1 w 300"/>
                <a:gd name="T53" fmla="*/ 6 h 334"/>
                <a:gd name="T54" fmla="*/ 3 w 300"/>
                <a:gd name="T55" fmla="*/ 9 h 334"/>
                <a:gd name="T56" fmla="*/ 5 w 300"/>
                <a:gd name="T57" fmla="*/ 10 h 334"/>
                <a:gd name="T58" fmla="*/ 5 w 300"/>
                <a:gd name="T59" fmla="*/ 10 h 334"/>
                <a:gd name="T60" fmla="*/ 3 w 300"/>
                <a:gd name="T61" fmla="*/ 9 h 334"/>
                <a:gd name="T62" fmla="*/ 1 w 300"/>
                <a:gd name="T63" fmla="*/ 9 h 334"/>
                <a:gd name="T64" fmla="*/ 0 w 300"/>
                <a:gd name="T65" fmla="*/ 6 h 334"/>
                <a:gd name="T66" fmla="*/ 1 w 300"/>
                <a:gd name="T67" fmla="*/ 9 h 334"/>
                <a:gd name="T68" fmla="*/ 3 w 300"/>
                <a:gd name="T69" fmla="*/ 10 h 334"/>
                <a:gd name="T70" fmla="*/ 5 w 300"/>
                <a:gd name="T71" fmla="*/ 10 h 334"/>
                <a:gd name="T72" fmla="*/ 6 w 300"/>
                <a:gd name="T73" fmla="*/ 10 h 334"/>
                <a:gd name="T74" fmla="*/ 6 w 300"/>
                <a:gd name="T75" fmla="*/ 10 h 334"/>
                <a:gd name="T76" fmla="*/ 6 w 300"/>
                <a:gd name="T77" fmla="*/ 10 h 33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0"/>
                <a:gd name="T118" fmla="*/ 0 h 334"/>
                <a:gd name="T119" fmla="*/ 300 w 300"/>
                <a:gd name="T120" fmla="*/ 334 h 33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0" h="334">
                  <a:moveTo>
                    <a:pt x="194" y="313"/>
                  </a:moveTo>
                  <a:lnTo>
                    <a:pt x="180" y="263"/>
                  </a:lnTo>
                  <a:lnTo>
                    <a:pt x="186" y="216"/>
                  </a:lnTo>
                  <a:lnTo>
                    <a:pt x="201" y="162"/>
                  </a:lnTo>
                  <a:lnTo>
                    <a:pt x="240" y="125"/>
                  </a:lnTo>
                  <a:lnTo>
                    <a:pt x="287" y="83"/>
                  </a:lnTo>
                  <a:lnTo>
                    <a:pt x="296" y="64"/>
                  </a:lnTo>
                  <a:lnTo>
                    <a:pt x="300" y="36"/>
                  </a:lnTo>
                  <a:lnTo>
                    <a:pt x="295" y="13"/>
                  </a:lnTo>
                  <a:lnTo>
                    <a:pt x="287" y="2"/>
                  </a:lnTo>
                  <a:lnTo>
                    <a:pt x="270" y="0"/>
                  </a:lnTo>
                  <a:lnTo>
                    <a:pt x="288" y="15"/>
                  </a:lnTo>
                  <a:lnTo>
                    <a:pt x="288" y="44"/>
                  </a:lnTo>
                  <a:lnTo>
                    <a:pt x="282" y="68"/>
                  </a:lnTo>
                  <a:lnTo>
                    <a:pt x="261" y="88"/>
                  </a:lnTo>
                  <a:lnTo>
                    <a:pt x="223" y="122"/>
                  </a:lnTo>
                  <a:lnTo>
                    <a:pt x="196" y="143"/>
                  </a:lnTo>
                  <a:lnTo>
                    <a:pt x="185" y="170"/>
                  </a:lnTo>
                  <a:lnTo>
                    <a:pt x="167" y="232"/>
                  </a:lnTo>
                  <a:lnTo>
                    <a:pt x="116" y="221"/>
                  </a:lnTo>
                  <a:lnTo>
                    <a:pt x="57" y="174"/>
                  </a:lnTo>
                  <a:lnTo>
                    <a:pt x="34" y="167"/>
                  </a:lnTo>
                  <a:lnTo>
                    <a:pt x="89" y="206"/>
                  </a:lnTo>
                  <a:lnTo>
                    <a:pt x="116" y="237"/>
                  </a:lnTo>
                  <a:lnTo>
                    <a:pt x="152" y="253"/>
                  </a:lnTo>
                  <a:lnTo>
                    <a:pt x="162" y="282"/>
                  </a:lnTo>
                  <a:lnTo>
                    <a:pt x="32" y="211"/>
                  </a:lnTo>
                  <a:lnTo>
                    <a:pt x="104" y="264"/>
                  </a:lnTo>
                  <a:lnTo>
                    <a:pt x="160" y="298"/>
                  </a:lnTo>
                  <a:lnTo>
                    <a:pt x="178" y="316"/>
                  </a:lnTo>
                  <a:lnTo>
                    <a:pt x="104" y="285"/>
                  </a:lnTo>
                  <a:lnTo>
                    <a:pt x="60" y="260"/>
                  </a:lnTo>
                  <a:lnTo>
                    <a:pt x="0" y="221"/>
                  </a:lnTo>
                  <a:lnTo>
                    <a:pt x="60" y="273"/>
                  </a:lnTo>
                  <a:lnTo>
                    <a:pt x="115" y="315"/>
                  </a:lnTo>
                  <a:lnTo>
                    <a:pt x="165" y="334"/>
                  </a:lnTo>
                  <a:lnTo>
                    <a:pt x="194" y="323"/>
                  </a:lnTo>
                  <a:lnTo>
                    <a:pt x="194" y="3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41" name="Freeform 247">
              <a:extLst>
                <a:ext uri="{FF2B5EF4-FFF2-40B4-BE49-F238E27FC236}">
                  <a16:creationId xmlns:a16="http://schemas.microsoft.com/office/drawing/2014/main" id="{B0106A65-735E-4FCF-BDB6-9714A436B728}"/>
                </a:ext>
              </a:extLst>
            </p:cNvPr>
            <p:cNvSpPr>
              <a:spLocks/>
            </p:cNvSpPr>
            <p:nvPr/>
          </p:nvSpPr>
          <p:spPr bwMode="auto">
            <a:xfrm>
              <a:off x="5417" y="2386"/>
              <a:ext cx="83" cy="143"/>
            </a:xfrm>
            <a:custGeom>
              <a:avLst/>
              <a:gdLst>
                <a:gd name="T0" fmla="*/ 4 w 167"/>
                <a:gd name="T1" fmla="*/ 8 h 285"/>
                <a:gd name="T2" fmla="*/ 4 w 167"/>
                <a:gd name="T3" fmla="*/ 8 h 285"/>
                <a:gd name="T4" fmla="*/ 2 w 167"/>
                <a:gd name="T5" fmla="*/ 9 h 285"/>
                <a:gd name="T6" fmla="*/ 1 w 167"/>
                <a:gd name="T7" fmla="*/ 9 h 285"/>
                <a:gd name="T8" fmla="*/ 1 w 167"/>
                <a:gd name="T9" fmla="*/ 9 h 285"/>
                <a:gd name="T10" fmla="*/ 2 w 167"/>
                <a:gd name="T11" fmla="*/ 8 h 285"/>
                <a:gd name="T12" fmla="*/ 3 w 167"/>
                <a:gd name="T13" fmla="*/ 7 h 285"/>
                <a:gd name="T14" fmla="*/ 3 w 167"/>
                <a:gd name="T15" fmla="*/ 6 h 285"/>
                <a:gd name="T16" fmla="*/ 3 w 167"/>
                <a:gd name="T17" fmla="*/ 5 h 285"/>
                <a:gd name="T18" fmla="*/ 4 w 167"/>
                <a:gd name="T19" fmla="*/ 6 h 285"/>
                <a:gd name="T20" fmla="*/ 4 w 167"/>
                <a:gd name="T21" fmla="*/ 6 h 285"/>
                <a:gd name="T22" fmla="*/ 3 w 167"/>
                <a:gd name="T23" fmla="*/ 7 h 285"/>
                <a:gd name="T24" fmla="*/ 3 w 167"/>
                <a:gd name="T25" fmla="*/ 8 h 285"/>
                <a:gd name="T26" fmla="*/ 4 w 167"/>
                <a:gd name="T27" fmla="*/ 7 h 285"/>
                <a:gd name="T28" fmla="*/ 4 w 167"/>
                <a:gd name="T29" fmla="*/ 6 h 285"/>
                <a:gd name="T30" fmla="*/ 4 w 167"/>
                <a:gd name="T31" fmla="*/ 5 h 285"/>
                <a:gd name="T32" fmla="*/ 4 w 167"/>
                <a:gd name="T33" fmla="*/ 4 h 285"/>
                <a:gd name="T34" fmla="*/ 4 w 167"/>
                <a:gd name="T35" fmla="*/ 4 h 285"/>
                <a:gd name="T36" fmla="*/ 4 w 167"/>
                <a:gd name="T37" fmla="*/ 3 h 285"/>
                <a:gd name="T38" fmla="*/ 3 w 167"/>
                <a:gd name="T39" fmla="*/ 3 h 285"/>
                <a:gd name="T40" fmla="*/ 3 w 167"/>
                <a:gd name="T41" fmla="*/ 4 h 285"/>
                <a:gd name="T42" fmla="*/ 2 w 167"/>
                <a:gd name="T43" fmla="*/ 4 h 285"/>
                <a:gd name="T44" fmla="*/ 2 w 167"/>
                <a:gd name="T45" fmla="*/ 4 h 285"/>
                <a:gd name="T46" fmla="*/ 1 w 167"/>
                <a:gd name="T47" fmla="*/ 5 h 285"/>
                <a:gd name="T48" fmla="*/ 1 w 167"/>
                <a:gd name="T49" fmla="*/ 6 h 285"/>
                <a:gd name="T50" fmla="*/ 0 w 167"/>
                <a:gd name="T51" fmla="*/ 7 h 285"/>
                <a:gd name="T52" fmla="*/ 0 w 167"/>
                <a:gd name="T53" fmla="*/ 7 h 285"/>
                <a:gd name="T54" fmla="*/ 0 w 167"/>
                <a:gd name="T55" fmla="*/ 6 h 285"/>
                <a:gd name="T56" fmla="*/ 1 w 167"/>
                <a:gd name="T57" fmla="*/ 5 h 285"/>
                <a:gd name="T58" fmla="*/ 2 w 167"/>
                <a:gd name="T59" fmla="*/ 4 h 285"/>
                <a:gd name="T60" fmla="*/ 2 w 167"/>
                <a:gd name="T61" fmla="*/ 3 h 285"/>
                <a:gd name="T62" fmla="*/ 3 w 167"/>
                <a:gd name="T63" fmla="*/ 2 h 285"/>
                <a:gd name="T64" fmla="*/ 3 w 167"/>
                <a:gd name="T65" fmla="*/ 2 h 285"/>
                <a:gd name="T66" fmla="*/ 3 w 167"/>
                <a:gd name="T67" fmla="*/ 1 h 285"/>
                <a:gd name="T68" fmla="*/ 3 w 167"/>
                <a:gd name="T69" fmla="*/ 1 h 285"/>
                <a:gd name="T70" fmla="*/ 3 w 167"/>
                <a:gd name="T71" fmla="*/ 0 h 285"/>
                <a:gd name="T72" fmla="*/ 3 w 167"/>
                <a:gd name="T73" fmla="*/ 1 h 285"/>
                <a:gd name="T74" fmla="*/ 4 w 167"/>
                <a:gd name="T75" fmla="*/ 2 h 285"/>
                <a:gd name="T76" fmla="*/ 4 w 167"/>
                <a:gd name="T77" fmla="*/ 2 h 285"/>
                <a:gd name="T78" fmla="*/ 4 w 167"/>
                <a:gd name="T79" fmla="*/ 3 h 285"/>
                <a:gd name="T80" fmla="*/ 4 w 167"/>
                <a:gd name="T81" fmla="*/ 3 h 285"/>
                <a:gd name="T82" fmla="*/ 4 w 167"/>
                <a:gd name="T83" fmla="*/ 4 h 285"/>
                <a:gd name="T84" fmla="*/ 5 w 167"/>
                <a:gd name="T85" fmla="*/ 4 h 285"/>
                <a:gd name="T86" fmla="*/ 5 w 167"/>
                <a:gd name="T87" fmla="*/ 5 h 285"/>
                <a:gd name="T88" fmla="*/ 4 w 167"/>
                <a:gd name="T89" fmla="*/ 6 h 285"/>
                <a:gd name="T90" fmla="*/ 4 w 167"/>
                <a:gd name="T91" fmla="*/ 7 h 285"/>
                <a:gd name="T92" fmla="*/ 3 w 167"/>
                <a:gd name="T93" fmla="*/ 8 h 285"/>
                <a:gd name="T94" fmla="*/ 3 w 167"/>
                <a:gd name="T95" fmla="*/ 8 h 285"/>
                <a:gd name="T96" fmla="*/ 4 w 167"/>
                <a:gd name="T97" fmla="*/ 8 h 285"/>
                <a:gd name="T98" fmla="*/ 4 w 167"/>
                <a:gd name="T99" fmla="*/ 8 h 285"/>
                <a:gd name="T100" fmla="*/ 4 w 167"/>
                <a:gd name="T101" fmla="*/ 8 h 285"/>
                <a:gd name="T102" fmla="*/ 5 w 167"/>
                <a:gd name="T103" fmla="*/ 8 h 285"/>
                <a:gd name="T104" fmla="*/ 5 w 167"/>
                <a:gd name="T105" fmla="*/ 9 h 285"/>
                <a:gd name="T106" fmla="*/ 4 w 167"/>
                <a:gd name="T107" fmla="*/ 8 h 285"/>
                <a:gd name="T108" fmla="*/ 4 w 167"/>
                <a:gd name="T109" fmla="*/ 8 h 2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7"/>
                <a:gd name="T166" fmla="*/ 0 h 285"/>
                <a:gd name="T167" fmla="*/ 167 w 167"/>
                <a:gd name="T168" fmla="*/ 285 h 2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7" h="285">
                  <a:moveTo>
                    <a:pt x="154" y="241"/>
                  </a:moveTo>
                  <a:lnTo>
                    <a:pt x="131" y="241"/>
                  </a:lnTo>
                  <a:lnTo>
                    <a:pt x="78" y="272"/>
                  </a:lnTo>
                  <a:lnTo>
                    <a:pt x="34" y="285"/>
                  </a:lnTo>
                  <a:lnTo>
                    <a:pt x="50" y="262"/>
                  </a:lnTo>
                  <a:lnTo>
                    <a:pt x="89" y="231"/>
                  </a:lnTo>
                  <a:lnTo>
                    <a:pt x="118" y="199"/>
                  </a:lnTo>
                  <a:lnTo>
                    <a:pt x="126" y="166"/>
                  </a:lnTo>
                  <a:lnTo>
                    <a:pt x="126" y="139"/>
                  </a:lnTo>
                  <a:lnTo>
                    <a:pt x="131" y="161"/>
                  </a:lnTo>
                  <a:lnTo>
                    <a:pt x="129" y="184"/>
                  </a:lnTo>
                  <a:lnTo>
                    <a:pt x="123" y="210"/>
                  </a:lnTo>
                  <a:lnTo>
                    <a:pt x="112" y="230"/>
                  </a:lnTo>
                  <a:lnTo>
                    <a:pt x="131" y="205"/>
                  </a:lnTo>
                  <a:lnTo>
                    <a:pt x="146" y="171"/>
                  </a:lnTo>
                  <a:lnTo>
                    <a:pt x="151" y="142"/>
                  </a:lnTo>
                  <a:lnTo>
                    <a:pt x="151" y="119"/>
                  </a:lnTo>
                  <a:lnTo>
                    <a:pt x="142" y="98"/>
                  </a:lnTo>
                  <a:lnTo>
                    <a:pt x="134" y="89"/>
                  </a:lnTo>
                  <a:lnTo>
                    <a:pt x="125" y="89"/>
                  </a:lnTo>
                  <a:lnTo>
                    <a:pt x="107" y="98"/>
                  </a:lnTo>
                  <a:lnTo>
                    <a:pt x="92" y="110"/>
                  </a:lnTo>
                  <a:lnTo>
                    <a:pt x="79" y="127"/>
                  </a:lnTo>
                  <a:lnTo>
                    <a:pt x="61" y="158"/>
                  </a:lnTo>
                  <a:lnTo>
                    <a:pt x="50" y="183"/>
                  </a:lnTo>
                  <a:lnTo>
                    <a:pt x="26" y="208"/>
                  </a:lnTo>
                  <a:lnTo>
                    <a:pt x="0" y="221"/>
                  </a:lnTo>
                  <a:lnTo>
                    <a:pt x="27" y="186"/>
                  </a:lnTo>
                  <a:lnTo>
                    <a:pt x="53" y="142"/>
                  </a:lnTo>
                  <a:lnTo>
                    <a:pt x="71" y="118"/>
                  </a:lnTo>
                  <a:lnTo>
                    <a:pt x="91" y="76"/>
                  </a:lnTo>
                  <a:lnTo>
                    <a:pt x="107" y="61"/>
                  </a:lnTo>
                  <a:lnTo>
                    <a:pt x="116" y="43"/>
                  </a:lnTo>
                  <a:lnTo>
                    <a:pt x="120" y="27"/>
                  </a:lnTo>
                  <a:lnTo>
                    <a:pt x="118" y="11"/>
                  </a:lnTo>
                  <a:lnTo>
                    <a:pt x="113" y="0"/>
                  </a:lnTo>
                  <a:lnTo>
                    <a:pt x="126" y="11"/>
                  </a:lnTo>
                  <a:lnTo>
                    <a:pt x="138" y="37"/>
                  </a:lnTo>
                  <a:lnTo>
                    <a:pt x="138" y="50"/>
                  </a:lnTo>
                  <a:lnTo>
                    <a:pt x="134" y="76"/>
                  </a:lnTo>
                  <a:lnTo>
                    <a:pt x="146" y="82"/>
                  </a:lnTo>
                  <a:lnTo>
                    <a:pt x="155" y="98"/>
                  </a:lnTo>
                  <a:lnTo>
                    <a:pt x="160" y="124"/>
                  </a:lnTo>
                  <a:lnTo>
                    <a:pt x="160" y="150"/>
                  </a:lnTo>
                  <a:lnTo>
                    <a:pt x="155" y="174"/>
                  </a:lnTo>
                  <a:lnTo>
                    <a:pt x="144" y="199"/>
                  </a:lnTo>
                  <a:lnTo>
                    <a:pt x="123" y="231"/>
                  </a:lnTo>
                  <a:lnTo>
                    <a:pt x="115" y="239"/>
                  </a:lnTo>
                  <a:lnTo>
                    <a:pt x="136" y="233"/>
                  </a:lnTo>
                  <a:lnTo>
                    <a:pt x="149" y="231"/>
                  </a:lnTo>
                  <a:lnTo>
                    <a:pt x="159" y="233"/>
                  </a:lnTo>
                  <a:lnTo>
                    <a:pt x="167" y="246"/>
                  </a:lnTo>
                  <a:lnTo>
                    <a:pt x="165" y="262"/>
                  </a:lnTo>
                  <a:lnTo>
                    <a:pt x="154" y="2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42" name="Freeform 248">
              <a:extLst>
                <a:ext uri="{FF2B5EF4-FFF2-40B4-BE49-F238E27FC236}">
                  <a16:creationId xmlns:a16="http://schemas.microsoft.com/office/drawing/2014/main" id="{E089F8AF-4221-4371-9D6D-7AA11730744B}"/>
                </a:ext>
              </a:extLst>
            </p:cNvPr>
            <p:cNvSpPr>
              <a:spLocks/>
            </p:cNvSpPr>
            <p:nvPr/>
          </p:nvSpPr>
          <p:spPr bwMode="auto">
            <a:xfrm>
              <a:off x="5394" y="2365"/>
              <a:ext cx="87" cy="105"/>
            </a:xfrm>
            <a:custGeom>
              <a:avLst/>
              <a:gdLst>
                <a:gd name="T0" fmla="*/ 0 w 174"/>
                <a:gd name="T1" fmla="*/ 7 h 209"/>
                <a:gd name="T2" fmla="*/ 1 w 174"/>
                <a:gd name="T3" fmla="*/ 6 h 209"/>
                <a:gd name="T4" fmla="*/ 3 w 174"/>
                <a:gd name="T5" fmla="*/ 5 h 209"/>
                <a:gd name="T6" fmla="*/ 3 w 174"/>
                <a:gd name="T7" fmla="*/ 3 h 209"/>
                <a:gd name="T8" fmla="*/ 3 w 174"/>
                <a:gd name="T9" fmla="*/ 2 h 209"/>
                <a:gd name="T10" fmla="*/ 5 w 174"/>
                <a:gd name="T11" fmla="*/ 2 h 209"/>
                <a:gd name="T12" fmla="*/ 5 w 174"/>
                <a:gd name="T13" fmla="*/ 2 h 209"/>
                <a:gd name="T14" fmla="*/ 5 w 174"/>
                <a:gd name="T15" fmla="*/ 2 h 209"/>
                <a:gd name="T16" fmla="*/ 5 w 174"/>
                <a:gd name="T17" fmla="*/ 3 h 209"/>
                <a:gd name="T18" fmla="*/ 5 w 174"/>
                <a:gd name="T19" fmla="*/ 2 h 209"/>
                <a:gd name="T20" fmla="*/ 5 w 174"/>
                <a:gd name="T21" fmla="*/ 2 h 209"/>
                <a:gd name="T22" fmla="*/ 5 w 174"/>
                <a:gd name="T23" fmla="*/ 2 h 209"/>
                <a:gd name="T24" fmla="*/ 3 w 174"/>
                <a:gd name="T25" fmla="*/ 2 h 209"/>
                <a:gd name="T26" fmla="*/ 3 w 174"/>
                <a:gd name="T27" fmla="*/ 2 h 209"/>
                <a:gd name="T28" fmla="*/ 3 w 174"/>
                <a:gd name="T29" fmla="*/ 3 h 209"/>
                <a:gd name="T30" fmla="*/ 3 w 174"/>
                <a:gd name="T31" fmla="*/ 4 h 209"/>
                <a:gd name="T32" fmla="*/ 1 w 174"/>
                <a:gd name="T33" fmla="*/ 5 h 209"/>
                <a:gd name="T34" fmla="*/ 3 w 174"/>
                <a:gd name="T35" fmla="*/ 4 h 209"/>
                <a:gd name="T36" fmla="*/ 3 w 174"/>
                <a:gd name="T37" fmla="*/ 2 h 209"/>
                <a:gd name="T38" fmla="*/ 3 w 174"/>
                <a:gd name="T39" fmla="*/ 2 h 209"/>
                <a:gd name="T40" fmla="*/ 3 w 174"/>
                <a:gd name="T41" fmla="*/ 1 h 209"/>
                <a:gd name="T42" fmla="*/ 3 w 174"/>
                <a:gd name="T43" fmla="*/ 1 h 209"/>
                <a:gd name="T44" fmla="*/ 1 w 174"/>
                <a:gd name="T45" fmla="*/ 0 h 209"/>
                <a:gd name="T46" fmla="*/ 1 w 174"/>
                <a:gd name="T47" fmla="*/ 0 h 209"/>
                <a:gd name="T48" fmla="*/ 1 w 174"/>
                <a:gd name="T49" fmla="*/ 1 h 209"/>
                <a:gd name="T50" fmla="*/ 1 w 174"/>
                <a:gd name="T51" fmla="*/ 1 h 209"/>
                <a:gd name="T52" fmla="*/ 1 w 174"/>
                <a:gd name="T53" fmla="*/ 1 h 209"/>
                <a:gd name="T54" fmla="*/ 1 w 174"/>
                <a:gd name="T55" fmla="*/ 1 h 209"/>
                <a:gd name="T56" fmla="*/ 1 w 174"/>
                <a:gd name="T57" fmla="*/ 2 h 209"/>
                <a:gd name="T58" fmla="*/ 1 w 174"/>
                <a:gd name="T59" fmla="*/ 3 h 209"/>
                <a:gd name="T60" fmla="*/ 1 w 174"/>
                <a:gd name="T61" fmla="*/ 3 h 209"/>
                <a:gd name="T62" fmla="*/ 1 w 174"/>
                <a:gd name="T63" fmla="*/ 5 h 209"/>
                <a:gd name="T64" fmla="*/ 1 w 174"/>
                <a:gd name="T65" fmla="*/ 6 h 209"/>
                <a:gd name="T66" fmla="*/ 1 w 174"/>
                <a:gd name="T67" fmla="*/ 6 h 209"/>
                <a:gd name="T68" fmla="*/ 0 w 174"/>
                <a:gd name="T69" fmla="*/ 7 h 209"/>
                <a:gd name="T70" fmla="*/ 0 w 174"/>
                <a:gd name="T71" fmla="*/ 7 h 2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4"/>
                <a:gd name="T109" fmla="*/ 0 h 209"/>
                <a:gd name="T110" fmla="*/ 174 w 174"/>
                <a:gd name="T111" fmla="*/ 209 h 20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4" h="209">
                  <a:moveTo>
                    <a:pt x="0" y="209"/>
                  </a:moveTo>
                  <a:lnTo>
                    <a:pt x="46" y="172"/>
                  </a:lnTo>
                  <a:lnTo>
                    <a:pt x="77" y="130"/>
                  </a:lnTo>
                  <a:lnTo>
                    <a:pt x="96" y="85"/>
                  </a:lnTo>
                  <a:lnTo>
                    <a:pt x="117" y="55"/>
                  </a:lnTo>
                  <a:lnTo>
                    <a:pt x="133" y="44"/>
                  </a:lnTo>
                  <a:lnTo>
                    <a:pt x="151" y="46"/>
                  </a:lnTo>
                  <a:lnTo>
                    <a:pt x="159" y="51"/>
                  </a:lnTo>
                  <a:lnTo>
                    <a:pt x="172" y="77"/>
                  </a:lnTo>
                  <a:lnTo>
                    <a:pt x="174" y="55"/>
                  </a:lnTo>
                  <a:lnTo>
                    <a:pt x="158" y="39"/>
                  </a:lnTo>
                  <a:lnTo>
                    <a:pt x="145" y="38"/>
                  </a:lnTo>
                  <a:lnTo>
                    <a:pt x="125" y="41"/>
                  </a:lnTo>
                  <a:lnTo>
                    <a:pt x="109" y="54"/>
                  </a:lnTo>
                  <a:lnTo>
                    <a:pt x="90" y="77"/>
                  </a:lnTo>
                  <a:lnTo>
                    <a:pt x="70" y="122"/>
                  </a:lnTo>
                  <a:lnTo>
                    <a:pt x="46" y="154"/>
                  </a:lnTo>
                  <a:lnTo>
                    <a:pt x="67" y="101"/>
                  </a:lnTo>
                  <a:lnTo>
                    <a:pt x="81" y="52"/>
                  </a:lnTo>
                  <a:lnTo>
                    <a:pt x="81" y="33"/>
                  </a:lnTo>
                  <a:lnTo>
                    <a:pt x="77" y="17"/>
                  </a:lnTo>
                  <a:lnTo>
                    <a:pt x="69" y="5"/>
                  </a:lnTo>
                  <a:lnTo>
                    <a:pt x="60" y="0"/>
                  </a:lnTo>
                  <a:lnTo>
                    <a:pt x="46" y="0"/>
                  </a:lnTo>
                  <a:lnTo>
                    <a:pt x="33" y="5"/>
                  </a:lnTo>
                  <a:lnTo>
                    <a:pt x="49" y="7"/>
                  </a:lnTo>
                  <a:lnTo>
                    <a:pt x="59" y="15"/>
                  </a:lnTo>
                  <a:lnTo>
                    <a:pt x="62" y="30"/>
                  </a:lnTo>
                  <a:lnTo>
                    <a:pt x="60" y="41"/>
                  </a:lnTo>
                  <a:lnTo>
                    <a:pt x="52" y="65"/>
                  </a:lnTo>
                  <a:lnTo>
                    <a:pt x="39" y="93"/>
                  </a:lnTo>
                  <a:lnTo>
                    <a:pt x="18" y="141"/>
                  </a:lnTo>
                  <a:lnTo>
                    <a:pt x="9" y="170"/>
                  </a:lnTo>
                  <a:lnTo>
                    <a:pt x="5" y="187"/>
                  </a:lnTo>
                  <a:lnTo>
                    <a:pt x="0"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43" name="Freeform 249">
              <a:extLst>
                <a:ext uri="{FF2B5EF4-FFF2-40B4-BE49-F238E27FC236}">
                  <a16:creationId xmlns:a16="http://schemas.microsoft.com/office/drawing/2014/main" id="{C90015ED-DF6B-4818-A812-F46540B6D0F1}"/>
                </a:ext>
              </a:extLst>
            </p:cNvPr>
            <p:cNvSpPr>
              <a:spLocks/>
            </p:cNvSpPr>
            <p:nvPr/>
          </p:nvSpPr>
          <p:spPr bwMode="auto">
            <a:xfrm>
              <a:off x="5291" y="2363"/>
              <a:ext cx="134" cy="145"/>
            </a:xfrm>
            <a:custGeom>
              <a:avLst/>
              <a:gdLst>
                <a:gd name="T0" fmla="*/ 7 w 269"/>
                <a:gd name="T1" fmla="*/ 1 h 289"/>
                <a:gd name="T2" fmla="*/ 7 w 269"/>
                <a:gd name="T3" fmla="*/ 1 h 289"/>
                <a:gd name="T4" fmla="*/ 5 w 269"/>
                <a:gd name="T5" fmla="*/ 4 h 289"/>
                <a:gd name="T6" fmla="*/ 5 w 269"/>
                <a:gd name="T7" fmla="*/ 6 h 289"/>
                <a:gd name="T8" fmla="*/ 4 w 269"/>
                <a:gd name="T9" fmla="*/ 8 h 289"/>
                <a:gd name="T10" fmla="*/ 4 w 269"/>
                <a:gd name="T11" fmla="*/ 9 h 289"/>
                <a:gd name="T12" fmla="*/ 5 w 269"/>
                <a:gd name="T13" fmla="*/ 10 h 289"/>
                <a:gd name="T14" fmla="*/ 4 w 269"/>
                <a:gd name="T15" fmla="*/ 9 h 289"/>
                <a:gd name="T16" fmla="*/ 3 w 269"/>
                <a:gd name="T17" fmla="*/ 9 h 289"/>
                <a:gd name="T18" fmla="*/ 2 w 269"/>
                <a:gd name="T19" fmla="*/ 9 h 289"/>
                <a:gd name="T20" fmla="*/ 2 w 269"/>
                <a:gd name="T21" fmla="*/ 7 h 289"/>
                <a:gd name="T22" fmla="*/ 2 w 269"/>
                <a:gd name="T23" fmla="*/ 6 h 289"/>
                <a:gd name="T24" fmla="*/ 1 w 269"/>
                <a:gd name="T25" fmla="*/ 5 h 289"/>
                <a:gd name="T26" fmla="*/ 0 w 269"/>
                <a:gd name="T27" fmla="*/ 5 h 289"/>
                <a:gd name="T28" fmla="*/ 0 w 269"/>
                <a:gd name="T29" fmla="*/ 5 h 289"/>
                <a:gd name="T30" fmla="*/ 0 w 269"/>
                <a:gd name="T31" fmla="*/ 5 h 289"/>
                <a:gd name="T32" fmla="*/ 0 w 269"/>
                <a:gd name="T33" fmla="*/ 5 h 289"/>
                <a:gd name="T34" fmla="*/ 0 w 269"/>
                <a:gd name="T35" fmla="*/ 5 h 289"/>
                <a:gd name="T36" fmla="*/ 1 w 269"/>
                <a:gd name="T37" fmla="*/ 5 h 289"/>
                <a:gd name="T38" fmla="*/ 1 w 269"/>
                <a:gd name="T39" fmla="*/ 5 h 289"/>
                <a:gd name="T40" fmla="*/ 0 w 269"/>
                <a:gd name="T41" fmla="*/ 4 h 289"/>
                <a:gd name="T42" fmla="*/ 0 w 269"/>
                <a:gd name="T43" fmla="*/ 5 h 289"/>
                <a:gd name="T44" fmla="*/ 0 w 269"/>
                <a:gd name="T45" fmla="*/ 4 h 289"/>
                <a:gd name="T46" fmla="*/ 1 w 269"/>
                <a:gd name="T47" fmla="*/ 4 h 289"/>
                <a:gd name="T48" fmla="*/ 1 w 269"/>
                <a:gd name="T49" fmla="*/ 5 h 289"/>
                <a:gd name="T50" fmla="*/ 1 w 269"/>
                <a:gd name="T51" fmla="*/ 5 h 289"/>
                <a:gd name="T52" fmla="*/ 2 w 269"/>
                <a:gd name="T53" fmla="*/ 6 h 289"/>
                <a:gd name="T54" fmla="*/ 2 w 269"/>
                <a:gd name="T55" fmla="*/ 6 h 289"/>
                <a:gd name="T56" fmla="*/ 2 w 269"/>
                <a:gd name="T57" fmla="*/ 8 h 289"/>
                <a:gd name="T58" fmla="*/ 3 w 269"/>
                <a:gd name="T59" fmla="*/ 8 h 289"/>
                <a:gd name="T60" fmla="*/ 3 w 269"/>
                <a:gd name="T61" fmla="*/ 9 h 289"/>
                <a:gd name="T62" fmla="*/ 3 w 269"/>
                <a:gd name="T63" fmla="*/ 9 h 289"/>
                <a:gd name="T64" fmla="*/ 4 w 269"/>
                <a:gd name="T65" fmla="*/ 7 h 289"/>
                <a:gd name="T66" fmla="*/ 5 w 269"/>
                <a:gd name="T67" fmla="*/ 5 h 289"/>
                <a:gd name="T68" fmla="*/ 6 w 269"/>
                <a:gd name="T69" fmla="*/ 2 h 289"/>
                <a:gd name="T70" fmla="*/ 6 w 269"/>
                <a:gd name="T71" fmla="*/ 1 h 289"/>
                <a:gd name="T72" fmla="*/ 7 w 269"/>
                <a:gd name="T73" fmla="*/ 1 h 289"/>
                <a:gd name="T74" fmla="*/ 7 w 269"/>
                <a:gd name="T75" fmla="*/ 0 h 289"/>
                <a:gd name="T76" fmla="*/ 8 w 269"/>
                <a:gd name="T77" fmla="*/ 1 h 289"/>
                <a:gd name="T78" fmla="*/ 8 w 269"/>
                <a:gd name="T79" fmla="*/ 1 h 289"/>
                <a:gd name="T80" fmla="*/ 7 w 269"/>
                <a:gd name="T81" fmla="*/ 1 h 289"/>
                <a:gd name="T82" fmla="*/ 7 w 269"/>
                <a:gd name="T83" fmla="*/ 1 h 2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69"/>
                <a:gd name="T127" fmla="*/ 0 h 289"/>
                <a:gd name="T128" fmla="*/ 269 w 269"/>
                <a:gd name="T129" fmla="*/ 289 h 2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69" h="289">
                  <a:moveTo>
                    <a:pt x="253" y="6"/>
                  </a:moveTo>
                  <a:lnTo>
                    <a:pt x="232" y="19"/>
                  </a:lnTo>
                  <a:lnTo>
                    <a:pt x="191" y="108"/>
                  </a:lnTo>
                  <a:lnTo>
                    <a:pt x="165" y="183"/>
                  </a:lnTo>
                  <a:lnTo>
                    <a:pt x="147" y="236"/>
                  </a:lnTo>
                  <a:lnTo>
                    <a:pt x="128" y="277"/>
                  </a:lnTo>
                  <a:lnTo>
                    <a:pt x="177" y="289"/>
                  </a:lnTo>
                  <a:lnTo>
                    <a:pt x="135" y="281"/>
                  </a:lnTo>
                  <a:lnTo>
                    <a:pt x="109" y="273"/>
                  </a:lnTo>
                  <a:lnTo>
                    <a:pt x="89" y="257"/>
                  </a:lnTo>
                  <a:lnTo>
                    <a:pt x="81" y="213"/>
                  </a:lnTo>
                  <a:lnTo>
                    <a:pt x="65" y="170"/>
                  </a:lnTo>
                  <a:lnTo>
                    <a:pt x="45" y="149"/>
                  </a:lnTo>
                  <a:lnTo>
                    <a:pt x="31" y="144"/>
                  </a:lnTo>
                  <a:lnTo>
                    <a:pt x="21" y="144"/>
                  </a:lnTo>
                  <a:lnTo>
                    <a:pt x="0" y="150"/>
                  </a:lnTo>
                  <a:lnTo>
                    <a:pt x="16" y="137"/>
                  </a:lnTo>
                  <a:lnTo>
                    <a:pt x="31" y="134"/>
                  </a:lnTo>
                  <a:lnTo>
                    <a:pt x="44" y="137"/>
                  </a:lnTo>
                  <a:lnTo>
                    <a:pt x="34" y="129"/>
                  </a:lnTo>
                  <a:lnTo>
                    <a:pt x="21" y="128"/>
                  </a:lnTo>
                  <a:lnTo>
                    <a:pt x="5" y="129"/>
                  </a:lnTo>
                  <a:lnTo>
                    <a:pt x="18" y="123"/>
                  </a:lnTo>
                  <a:lnTo>
                    <a:pt x="34" y="123"/>
                  </a:lnTo>
                  <a:lnTo>
                    <a:pt x="49" y="129"/>
                  </a:lnTo>
                  <a:lnTo>
                    <a:pt x="62" y="142"/>
                  </a:lnTo>
                  <a:lnTo>
                    <a:pt x="71" y="162"/>
                  </a:lnTo>
                  <a:lnTo>
                    <a:pt x="78" y="192"/>
                  </a:lnTo>
                  <a:lnTo>
                    <a:pt x="91" y="226"/>
                  </a:lnTo>
                  <a:lnTo>
                    <a:pt x="102" y="254"/>
                  </a:lnTo>
                  <a:lnTo>
                    <a:pt x="112" y="262"/>
                  </a:lnTo>
                  <a:lnTo>
                    <a:pt x="126" y="257"/>
                  </a:lnTo>
                  <a:lnTo>
                    <a:pt x="149" y="205"/>
                  </a:lnTo>
                  <a:lnTo>
                    <a:pt x="173" y="129"/>
                  </a:lnTo>
                  <a:lnTo>
                    <a:pt x="206" y="55"/>
                  </a:lnTo>
                  <a:lnTo>
                    <a:pt x="220" y="24"/>
                  </a:lnTo>
                  <a:lnTo>
                    <a:pt x="235" y="6"/>
                  </a:lnTo>
                  <a:lnTo>
                    <a:pt x="248" y="0"/>
                  </a:lnTo>
                  <a:lnTo>
                    <a:pt x="261" y="1"/>
                  </a:lnTo>
                  <a:lnTo>
                    <a:pt x="269" y="14"/>
                  </a:lnTo>
                  <a:lnTo>
                    <a:pt x="25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44" name="Freeform 250">
              <a:extLst>
                <a:ext uri="{FF2B5EF4-FFF2-40B4-BE49-F238E27FC236}">
                  <a16:creationId xmlns:a16="http://schemas.microsoft.com/office/drawing/2014/main" id="{99430958-C88F-456D-AF28-F5DA90BB36F3}"/>
                </a:ext>
              </a:extLst>
            </p:cNvPr>
            <p:cNvSpPr>
              <a:spLocks/>
            </p:cNvSpPr>
            <p:nvPr/>
          </p:nvSpPr>
          <p:spPr bwMode="auto">
            <a:xfrm>
              <a:off x="5280" y="2423"/>
              <a:ext cx="103" cy="257"/>
            </a:xfrm>
            <a:custGeom>
              <a:avLst/>
              <a:gdLst>
                <a:gd name="T0" fmla="*/ 3 w 206"/>
                <a:gd name="T1" fmla="*/ 15 h 516"/>
                <a:gd name="T2" fmla="*/ 2 w 206"/>
                <a:gd name="T3" fmla="*/ 14 h 516"/>
                <a:gd name="T4" fmla="*/ 2 w 206"/>
                <a:gd name="T5" fmla="*/ 13 h 516"/>
                <a:gd name="T6" fmla="*/ 2 w 206"/>
                <a:gd name="T7" fmla="*/ 13 h 516"/>
                <a:gd name="T8" fmla="*/ 2 w 206"/>
                <a:gd name="T9" fmla="*/ 11 h 516"/>
                <a:gd name="T10" fmla="*/ 2 w 206"/>
                <a:gd name="T11" fmla="*/ 11 h 516"/>
                <a:gd name="T12" fmla="*/ 2 w 206"/>
                <a:gd name="T13" fmla="*/ 10 h 516"/>
                <a:gd name="T14" fmla="*/ 3 w 206"/>
                <a:gd name="T15" fmla="*/ 10 h 516"/>
                <a:gd name="T16" fmla="*/ 3 w 206"/>
                <a:gd name="T17" fmla="*/ 9 h 516"/>
                <a:gd name="T18" fmla="*/ 2 w 206"/>
                <a:gd name="T19" fmla="*/ 8 h 516"/>
                <a:gd name="T20" fmla="*/ 1 w 206"/>
                <a:gd name="T21" fmla="*/ 5 h 516"/>
                <a:gd name="T22" fmla="*/ 1 w 206"/>
                <a:gd name="T23" fmla="*/ 2 h 516"/>
                <a:gd name="T24" fmla="*/ 0 w 206"/>
                <a:gd name="T25" fmla="*/ 1 h 516"/>
                <a:gd name="T26" fmla="*/ 1 w 206"/>
                <a:gd name="T27" fmla="*/ 0 h 516"/>
                <a:gd name="T28" fmla="*/ 1 w 206"/>
                <a:gd name="T29" fmla="*/ 0 h 516"/>
                <a:gd name="T30" fmla="*/ 1 w 206"/>
                <a:gd name="T31" fmla="*/ 0 h 516"/>
                <a:gd name="T32" fmla="*/ 2 w 206"/>
                <a:gd name="T33" fmla="*/ 0 h 516"/>
                <a:gd name="T34" fmla="*/ 2 w 206"/>
                <a:gd name="T35" fmla="*/ 0 h 516"/>
                <a:gd name="T36" fmla="*/ 1 w 206"/>
                <a:gd name="T37" fmla="*/ 0 h 516"/>
                <a:gd name="T38" fmla="*/ 1 w 206"/>
                <a:gd name="T39" fmla="*/ 0 h 516"/>
                <a:gd name="T40" fmla="*/ 1 w 206"/>
                <a:gd name="T41" fmla="*/ 1 h 516"/>
                <a:gd name="T42" fmla="*/ 1 w 206"/>
                <a:gd name="T43" fmla="*/ 2 h 516"/>
                <a:gd name="T44" fmla="*/ 1 w 206"/>
                <a:gd name="T45" fmla="*/ 4 h 516"/>
                <a:gd name="T46" fmla="*/ 2 w 206"/>
                <a:gd name="T47" fmla="*/ 6 h 516"/>
                <a:gd name="T48" fmla="*/ 2 w 206"/>
                <a:gd name="T49" fmla="*/ 6 h 516"/>
                <a:gd name="T50" fmla="*/ 3 w 206"/>
                <a:gd name="T51" fmla="*/ 8 h 516"/>
                <a:gd name="T52" fmla="*/ 3 w 206"/>
                <a:gd name="T53" fmla="*/ 10 h 516"/>
                <a:gd name="T54" fmla="*/ 3 w 206"/>
                <a:gd name="T55" fmla="*/ 11 h 516"/>
                <a:gd name="T56" fmla="*/ 3 w 206"/>
                <a:gd name="T57" fmla="*/ 10 h 516"/>
                <a:gd name="T58" fmla="*/ 3 w 206"/>
                <a:gd name="T59" fmla="*/ 11 h 516"/>
                <a:gd name="T60" fmla="*/ 5 w 206"/>
                <a:gd name="T61" fmla="*/ 13 h 516"/>
                <a:gd name="T62" fmla="*/ 3 w 206"/>
                <a:gd name="T63" fmla="*/ 12 h 516"/>
                <a:gd name="T64" fmla="*/ 3 w 206"/>
                <a:gd name="T65" fmla="*/ 11 h 516"/>
                <a:gd name="T66" fmla="*/ 3 w 206"/>
                <a:gd name="T67" fmla="*/ 12 h 516"/>
                <a:gd name="T68" fmla="*/ 3 w 206"/>
                <a:gd name="T69" fmla="*/ 13 h 516"/>
                <a:gd name="T70" fmla="*/ 4 w 206"/>
                <a:gd name="T71" fmla="*/ 14 h 516"/>
                <a:gd name="T72" fmla="*/ 6 w 206"/>
                <a:gd name="T73" fmla="*/ 15 h 516"/>
                <a:gd name="T74" fmla="*/ 3 w 206"/>
                <a:gd name="T75" fmla="*/ 14 h 516"/>
                <a:gd name="T76" fmla="*/ 3 w 206"/>
                <a:gd name="T77" fmla="*/ 13 h 516"/>
                <a:gd name="T78" fmla="*/ 3 w 206"/>
                <a:gd name="T79" fmla="*/ 14 h 516"/>
                <a:gd name="T80" fmla="*/ 3 w 206"/>
                <a:gd name="T81" fmla="*/ 14 h 516"/>
                <a:gd name="T82" fmla="*/ 5 w 206"/>
                <a:gd name="T83" fmla="*/ 16 h 516"/>
                <a:gd name="T84" fmla="*/ 3 w 206"/>
                <a:gd name="T85" fmla="*/ 15 h 516"/>
                <a:gd name="T86" fmla="*/ 3 w 206"/>
                <a:gd name="T87" fmla="*/ 15 h 516"/>
                <a:gd name="T88" fmla="*/ 3 w 206"/>
                <a:gd name="T89" fmla="*/ 15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6"/>
                <a:gd name="T136" fmla="*/ 0 h 516"/>
                <a:gd name="T137" fmla="*/ 206 w 206"/>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6" h="516">
                  <a:moveTo>
                    <a:pt x="70" y="488"/>
                  </a:moveTo>
                  <a:lnTo>
                    <a:pt x="52" y="475"/>
                  </a:lnTo>
                  <a:lnTo>
                    <a:pt x="47" y="433"/>
                  </a:lnTo>
                  <a:lnTo>
                    <a:pt x="53" y="422"/>
                  </a:lnTo>
                  <a:lnTo>
                    <a:pt x="53" y="379"/>
                  </a:lnTo>
                  <a:lnTo>
                    <a:pt x="62" y="365"/>
                  </a:lnTo>
                  <a:lnTo>
                    <a:pt x="63" y="342"/>
                  </a:lnTo>
                  <a:lnTo>
                    <a:pt x="76" y="324"/>
                  </a:lnTo>
                  <a:lnTo>
                    <a:pt x="65" y="311"/>
                  </a:lnTo>
                  <a:lnTo>
                    <a:pt x="53" y="261"/>
                  </a:lnTo>
                  <a:lnTo>
                    <a:pt x="23" y="185"/>
                  </a:lnTo>
                  <a:lnTo>
                    <a:pt x="2" y="88"/>
                  </a:lnTo>
                  <a:lnTo>
                    <a:pt x="0" y="54"/>
                  </a:lnTo>
                  <a:lnTo>
                    <a:pt x="3" y="31"/>
                  </a:lnTo>
                  <a:lnTo>
                    <a:pt x="11" y="18"/>
                  </a:lnTo>
                  <a:lnTo>
                    <a:pt x="19" y="5"/>
                  </a:lnTo>
                  <a:lnTo>
                    <a:pt x="34" y="0"/>
                  </a:lnTo>
                  <a:lnTo>
                    <a:pt x="50" y="7"/>
                  </a:lnTo>
                  <a:lnTo>
                    <a:pt x="28" y="9"/>
                  </a:lnTo>
                  <a:lnTo>
                    <a:pt x="11" y="26"/>
                  </a:lnTo>
                  <a:lnTo>
                    <a:pt x="6" y="49"/>
                  </a:lnTo>
                  <a:lnTo>
                    <a:pt x="10" y="89"/>
                  </a:lnTo>
                  <a:lnTo>
                    <a:pt x="23" y="140"/>
                  </a:lnTo>
                  <a:lnTo>
                    <a:pt x="36" y="195"/>
                  </a:lnTo>
                  <a:lnTo>
                    <a:pt x="49" y="219"/>
                  </a:lnTo>
                  <a:lnTo>
                    <a:pt x="66" y="284"/>
                  </a:lnTo>
                  <a:lnTo>
                    <a:pt x="84" y="324"/>
                  </a:lnTo>
                  <a:lnTo>
                    <a:pt x="117" y="360"/>
                  </a:lnTo>
                  <a:lnTo>
                    <a:pt x="79" y="347"/>
                  </a:lnTo>
                  <a:lnTo>
                    <a:pt x="115" y="383"/>
                  </a:lnTo>
                  <a:lnTo>
                    <a:pt x="151" y="423"/>
                  </a:lnTo>
                  <a:lnTo>
                    <a:pt x="107" y="391"/>
                  </a:lnTo>
                  <a:lnTo>
                    <a:pt x="73" y="371"/>
                  </a:lnTo>
                  <a:lnTo>
                    <a:pt x="65" y="389"/>
                  </a:lnTo>
                  <a:lnTo>
                    <a:pt x="86" y="425"/>
                  </a:lnTo>
                  <a:lnTo>
                    <a:pt x="128" y="456"/>
                  </a:lnTo>
                  <a:lnTo>
                    <a:pt x="206" y="493"/>
                  </a:lnTo>
                  <a:lnTo>
                    <a:pt x="113" y="465"/>
                  </a:lnTo>
                  <a:lnTo>
                    <a:pt x="75" y="446"/>
                  </a:lnTo>
                  <a:lnTo>
                    <a:pt x="78" y="462"/>
                  </a:lnTo>
                  <a:lnTo>
                    <a:pt x="97" y="478"/>
                  </a:lnTo>
                  <a:lnTo>
                    <a:pt x="160" y="516"/>
                  </a:lnTo>
                  <a:lnTo>
                    <a:pt x="73" y="496"/>
                  </a:lnTo>
                  <a:lnTo>
                    <a:pt x="70" y="4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8945" name="Freeform 251">
              <a:extLst>
                <a:ext uri="{FF2B5EF4-FFF2-40B4-BE49-F238E27FC236}">
                  <a16:creationId xmlns:a16="http://schemas.microsoft.com/office/drawing/2014/main" id="{69A819BF-A5FD-4C67-93A0-8B7326F6BFDA}"/>
                </a:ext>
              </a:extLst>
            </p:cNvPr>
            <p:cNvSpPr>
              <a:spLocks/>
            </p:cNvSpPr>
            <p:nvPr/>
          </p:nvSpPr>
          <p:spPr bwMode="auto">
            <a:xfrm>
              <a:off x="5285" y="2487"/>
              <a:ext cx="91" cy="114"/>
            </a:xfrm>
            <a:custGeom>
              <a:avLst/>
              <a:gdLst>
                <a:gd name="T0" fmla="*/ 0 w 183"/>
                <a:gd name="T1" fmla="*/ 2 h 227"/>
                <a:gd name="T2" fmla="*/ 1 w 183"/>
                <a:gd name="T3" fmla="*/ 3 h 227"/>
                <a:gd name="T4" fmla="*/ 1 w 183"/>
                <a:gd name="T5" fmla="*/ 4 h 227"/>
                <a:gd name="T6" fmla="*/ 3 w 183"/>
                <a:gd name="T7" fmla="*/ 6 h 227"/>
                <a:gd name="T8" fmla="*/ 4 w 183"/>
                <a:gd name="T9" fmla="*/ 6 h 227"/>
                <a:gd name="T10" fmla="*/ 5 w 183"/>
                <a:gd name="T11" fmla="*/ 8 h 227"/>
                <a:gd name="T12" fmla="*/ 4 w 183"/>
                <a:gd name="T13" fmla="*/ 6 h 227"/>
                <a:gd name="T14" fmla="*/ 2 w 183"/>
                <a:gd name="T15" fmla="*/ 5 h 227"/>
                <a:gd name="T16" fmla="*/ 1 w 183"/>
                <a:gd name="T17" fmla="*/ 3 h 227"/>
                <a:gd name="T18" fmla="*/ 0 w 183"/>
                <a:gd name="T19" fmla="*/ 1 h 227"/>
                <a:gd name="T20" fmla="*/ 0 w 183"/>
                <a:gd name="T21" fmla="*/ 0 h 227"/>
                <a:gd name="T22" fmla="*/ 0 w 183"/>
                <a:gd name="T23" fmla="*/ 2 h 227"/>
                <a:gd name="T24" fmla="*/ 0 w 183"/>
                <a:gd name="T25" fmla="*/ 2 h 227"/>
                <a:gd name="T26" fmla="*/ 0 w 183"/>
                <a:gd name="T27" fmla="*/ 2 h 2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
                <a:gd name="T43" fmla="*/ 0 h 227"/>
                <a:gd name="T44" fmla="*/ 183 w 183"/>
                <a:gd name="T45" fmla="*/ 227 h 2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 h="227">
                  <a:moveTo>
                    <a:pt x="27" y="49"/>
                  </a:moveTo>
                  <a:lnTo>
                    <a:pt x="39" y="79"/>
                  </a:lnTo>
                  <a:lnTo>
                    <a:pt x="56" y="105"/>
                  </a:lnTo>
                  <a:lnTo>
                    <a:pt x="99" y="168"/>
                  </a:lnTo>
                  <a:lnTo>
                    <a:pt x="133" y="183"/>
                  </a:lnTo>
                  <a:lnTo>
                    <a:pt x="183" y="227"/>
                  </a:lnTo>
                  <a:lnTo>
                    <a:pt x="144" y="181"/>
                  </a:lnTo>
                  <a:lnTo>
                    <a:pt x="84" y="130"/>
                  </a:lnTo>
                  <a:lnTo>
                    <a:pt x="47" y="73"/>
                  </a:lnTo>
                  <a:lnTo>
                    <a:pt x="18" y="18"/>
                  </a:lnTo>
                  <a:lnTo>
                    <a:pt x="0" y="0"/>
                  </a:lnTo>
                  <a:lnTo>
                    <a:pt x="18" y="44"/>
                  </a:lnTo>
                  <a:lnTo>
                    <a:pt x="27"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9395"/>
                                        </p:tgtEl>
                                        <p:attrNameLst>
                                          <p:attrName>style.visibility</p:attrName>
                                        </p:attrNameLst>
                                      </p:cBhvr>
                                      <p:to>
                                        <p:strVal val="visible"/>
                                      </p:to>
                                    </p:set>
                                    <p:animEffect transition="in" filter="wipe(left)">
                                      <p:cBhvr>
                                        <p:cTn id="7" dur="500"/>
                                        <p:tgtEl>
                                          <p:spTgt spid="593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9396"/>
                                        </p:tgtEl>
                                        <p:attrNameLst>
                                          <p:attrName>style.visibility</p:attrName>
                                        </p:attrNameLst>
                                      </p:cBhvr>
                                      <p:to>
                                        <p:strVal val="visible"/>
                                      </p:to>
                                    </p:set>
                                    <p:animEffect transition="in" filter="wipe(left)">
                                      <p:cBhvr>
                                        <p:cTn id="12" dur="500"/>
                                        <p:tgtEl>
                                          <p:spTgt spid="593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9397"/>
                                        </p:tgtEl>
                                        <p:attrNameLst>
                                          <p:attrName>style.visibility</p:attrName>
                                        </p:attrNameLst>
                                      </p:cBhvr>
                                      <p:to>
                                        <p:strVal val="visible"/>
                                      </p:to>
                                    </p:set>
                                    <p:animEffect transition="in" filter="wipe(left)">
                                      <p:cBhvr>
                                        <p:cTn id="17" dur="500"/>
                                        <p:tgtEl>
                                          <p:spTgt spid="5939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9399"/>
                                        </p:tgtEl>
                                        <p:attrNameLst>
                                          <p:attrName>style.visibility</p:attrName>
                                        </p:attrNameLst>
                                      </p:cBhvr>
                                      <p:to>
                                        <p:strVal val="visible"/>
                                      </p:to>
                                    </p:set>
                                    <p:animEffect transition="in" filter="wipe(left)">
                                      <p:cBhvr>
                                        <p:cTn id="22" dur="500"/>
                                        <p:tgtEl>
                                          <p:spTgt spid="5939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59398"/>
                                        </p:tgtEl>
                                        <p:attrNameLst>
                                          <p:attrName>style.visibility</p:attrName>
                                        </p:attrNameLst>
                                      </p:cBhvr>
                                      <p:to>
                                        <p:strVal val="visible"/>
                                      </p:to>
                                    </p:set>
                                    <p:animEffect transition="in" filter="wipe(left)">
                                      <p:cBhvr>
                                        <p:cTn id="27" dur="500"/>
                                        <p:tgtEl>
                                          <p:spTgt spid="5939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9400"/>
                                        </p:tgtEl>
                                        <p:attrNameLst>
                                          <p:attrName>style.visibility</p:attrName>
                                        </p:attrNameLst>
                                      </p:cBhvr>
                                      <p:to>
                                        <p:strVal val="visible"/>
                                      </p:to>
                                    </p:set>
                                    <p:animEffect transition="in" filter="wipe(left)">
                                      <p:cBhvr>
                                        <p:cTn id="32" dur="500"/>
                                        <p:tgtEl>
                                          <p:spTgt spid="5940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59401"/>
                                        </p:tgtEl>
                                        <p:attrNameLst>
                                          <p:attrName>style.visibility</p:attrName>
                                        </p:attrNameLst>
                                      </p:cBhvr>
                                      <p:to>
                                        <p:strVal val="visible"/>
                                      </p:to>
                                    </p:set>
                                    <p:animEffect transition="in" filter="wipe(left)">
                                      <p:cBhvr>
                                        <p:cTn id="37" dur="500"/>
                                        <p:tgtEl>
                                          <p:spTgt spid="5940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59403"/>
                                        </p:tgtEl>
                                        <p:attrNameLst>
                                          <p:attrName>style.visibility</p:attrName>
                                        </p:attrNameLst>
                                      </p:cBhvr>
                                      <p:to>
                                        <p:strVal val="visible"/>
                                      </p:to>
                                    </p:set>
                                    <p:animEffect transition="in" filter="wipe(left)">
                                      <p:cBhvr>
                                        <p:cTn id="42" dur="500"/>
                                        <p:tgtEl>
                                          <p:spTgt spid="5940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59402"/>
                                        </p:tgtEl>
                                        <p:attrNameLst>
                                          <p:attrName>style.visibility</p:attrName>
                                        </p:attrNameLst>
                                      </p:cBhvr>
                                      <p:to>
                                        <p:strVal val="visible"/>
                                      </p:to>
                                    </p:set>
                                    <p:animEffect transition="in" filter="wipe(left)">
                                      <p:cBhvr>
                                        <p:cTn id="47" dur="500"/>
                                        <p:tgtEl>
                                          <p:spTgt spid="59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5" grpId="0" autoUpdateAnimBg="0"/>
      <p:bldP spid="59396" grpId="0" autoUpdateAnimBg="0"/>
      <p:bldP spid="59397" grpId="0" autoUpdateAnimBg="0"/>
      <p:bldP spid="59398" grpId="0" autoUpdateAnimBg="0"/>
      <p:bldP spid="59399" grpId="0" autoUpdateAnimBg="0"/>
      <p:bldP spid="59400" grpId="0" autoUpdateAnimBg="0"/>
      <p:bldP spid="59401" grpId="0" autoUpdateAnimBg="0"/>
      <p:bldP spid="59402" grpId="0" autoUpdateAnimBg="0"/>
      <p:bldP spid="59403" grpId="0"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2" name="Picture 2" descr="Contents">
            <a:extLst>
              <a:ext uri="{FF2B5EF4-FFF2-40B4-BE49-F238E27FC236}">
                <a16:creationId xmlns:a16="http://schemas.microsoft.com/office/drawing/2014/main" id="{CA9EC15F-98A2-4459-B36E-F5653D6E4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8755" name="Text Box 3">
            <a:extLst>
              <a:ext uri="{FF2B5EF4-FFF2-40B4-BE49-F238E27FC236}">
                <a16:creationId xmlns:a16="http://schemas.microsoft.com/office/drawing/2014/main" id="{5014A755-A011-402A-8559-250205567D58}"/>
              </a:ext>
            </a:extLst>
          </p:cNvPr>
          <p:cNvSpPr txBox="1">
            <a:spLocks noChangeArrowheads="1"/>
          </p:cNvSpPr>
          <p:nvPr/>
        </p:nvSpPr>
        <p:spPr bwMode="auto">
          <a:xfrm>
            <a:off x="276225" y="260350"/>
            <a:ext cx="92868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Coste Energético de Varias Actividades</a:t>
            </a:r>
            <a:endParaRPr lang="en-US" altLang="en-US" sz="3200" i="0">
              <a:solidFill>
                <a:schemeClr val="accent2"/>
              </a:solidFill>
              <a:latin typeface="Arial" panose="020B0604020202020204" pitchFamily="34" charset="0"/>
            </a:endParaRPr>
          </a:p>
        </p:txBody>
      </p:sp>
      <p:sp>
        <p:nvSpPr>
          <p:cNvPr id="458756" name="Rectangle 4">
            <a:extLst>
              <a:ext uri="{FF2B5EF4-FFF2-40B4-BE49-F238E27FC236}">
                <a16:creationId xmlns:a16="http://schemas.microsoft.com/office/drawing/2014/main" id="{7B67D2F9-3875-4B16-9EA9-8FC835082AE0}"/>
              </a:ext>
            </a:extLst>
          </p:cNvPr>
          <p:cNvSpPr>
            <a:spLocks noChangeArrowheads="1"/>
          </p:cNvSpPr>
          <p:nvPr/>
        </p:nvSpPr>
        <p:spPr bwMode="auto">
          <a:xfrm>
            <a:off x="588963" y="1238250"/>
            <a:ext cx="8385175" cy="39846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Arial Black" pitchFamily="34" charset="0"/>
              </a:rPr>
              <a:t>ACTIVIDADES FÍSICAS/EJERCICIO</a:t>
            </a:r>
          </a:p>
        </p:txBody>
      </p:sp>
      <p:sp>
        <p:nvSpPr>
          <p:cNvPr id="458757" name="Rectangle 5">
            <a:extLst>
              <a:ext uri="{FF2B5EF4-FFF2-40B4-BE49-F238E27FC236}">
                <a16:creationId xmlns:a16="http://schemas.microsoft.com/office/drawing/2014/main" id="{1D76E3B3-489B-424E-A3C3-9C6F0A91FDC0}"/>
              </a:ext>
            </a:extLst>
          </p:cNvPr>
          <p:cNvSpPr>
            <a:spLocks noChangeArrowheads="1"/>
          </p:cNvSpPr>
          <p:nvPr/>
        </p:nvSpPr>
        <p:spPr bwMode="auto">
          <a:xfrm>
            <a:off x="1617663" y="2057400"/>
            <a:ext cx="6276975" cy="7572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ACTIVIDADES DEPORTIVAS</a:t>
            </a:r>
          </a:p>
          <a:p>
            <a:pPr marL="342900" indent="-342900" algn="ctr">
              <a:lnSpc>
                <a:spcPct val="70000"/>
              </a:lnSpc>
              <a:spcBef>
                <a:spcPct val="20000"/>
              </a:spcBef>
              <a:defRPr/>
            </a:pPr>
            <a:r>
              <a:rPr lang="en-US" sz="3000" i="0">
                <a:effectLst>
                  <a:outerShdw blurRad="38100" dist="38100" dir="2700000" algn="tl">
                    <a:srgbClr val="C0C0C0"/>
                  </a:outerShdw>
                </a:effectLst>
                <a:latin typeface="Verdana" pitchFamily="34" charset="0"/>
              </a:rPr>
              <a:t>(DEPORTES)</a:t>
            </a:r>
          </a:p>
        </p:txBody>
      </p:sp>
      <p:sp>
        <p:nvSpPr>
          <p:cNvPr id="458758" name="Rectangle 6">
            <a:extLst>
              <a:ext uri="{FF2B5EF4-FFF2-40B4-BE49-F238E27FC236}">
                <a16:creationId xmlns:a16="http://schemas.microsoft.com/office/drawing/2014/main" id="{F5356BFE-03EF-4424-93EB-896F4F0A2C65}"/>
              </a:ext>
            </a:extLst>
          </p:cNvPr>
          <p:cNvSpPr>
            <a:spLocks noChangeArrowheads="1"/>
          </p:cNvSpPr>
          <p:nvPr/>
        </p:nvSpPr>
        <p:spPr bwMode="auto">
          <a:xfrm>
            <a:off x="3001963" y="3276600"/>
            <a:ext cx="3240087" cy="355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400" i="0">
                <a:solidFill>
                  <a:srgbClr val="000000"/>
                </a:solidFill>
                <a:effectLst>
                  <a:outerShdw blurRad="38100" dist="38100" dir="2700000" algn="tl">
                    <a:srgbClr val="C0C0C0"/>
                  </a:outerShdw>
                </a:effectLst>
                <a:latin typeface="Arial" charset="0"/>
              </a:rPr>
              <a:t>Determinantes</a:t>
            </a:r>
            <a:endParaRPr lang="en-US" sz="3400" i="0" baseline="30000">
              <a:solidFill>
                <a:srgbClr val="000000"/>
              </a:solidFill>
              <a:effectLst>
                <a:outerShdw blurRad="38100" dist="38100" dir="2700000" algn="tl">
                  <a:srgbClr val="C0C0C0"/>
                </a:outerShdw>
              </a:effectLst>
              <a:latin typeface="Arial" charset="0"/>
            </a:endParaRPr>
          </a:p>
        </p:txBody>
      </p:sp>
      <p:sp>
        <p:nvSpPr>
          <p:cNvPr id="209927" name="Line 7">
            <a:extLst>
              <a:ext uri="{FF2B5EF4-FFF2-40B4-BE49-F238E27FC236}">
                <a16:creationId xmlns:a16="http://schemas.microsoft.com/office/drawing/2014/main" id="{FAEC9F3A-ED6E-4507-9697-F5214BEE9D18}"/>
              </a:ext>
            </a:extLst>
          </p:cNvPr>
          <p:cNvSpPr>
            <a:spLocks noChangeShapeType="1"/>
          </p:cNvSpPr>
          <p:nvPr/>
        </p:nvSpPr>
        <p:spPr bwMode="auto">
          <a:xfrm>
            <a:off x="4513263" y="1558925"/>
            <a:ext cx="0" cy="5238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8760" name="Rectangle 8">
            <a:extLst>
              <a:ext uri="{FF2B5EF4-FFF2-40B4-BE49-F238E27FC236}">
                <a16:creationId xmlns:a16="http://schemas.microsoft.com/office/drawing/2014/main" id="{F953AD58-49B8-45BE-BDE4-0F87B68D9012}"/>
              </a:ext>
            </a:extLst>
          </p:cNvPr>
          <p:cNvSpPr>
            <a:spLocks noChangeArrowheads="1"/>
          </p:cNvSpPr>
          <p:nvPr/>
        </p:nvSpPr>
        <p:spPr bwMode="auto">
          <a:xfrm>
            <a:off x="488950" y="4583113"/>
            <a:ext cx="2346325" cy="9779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Tasa </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Metabólica </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Basal</a:t>
            </a:r>
            <a:endParaRPr lang="en-US" sz="2600" i="0" baseline="30000">
              <a:effectLst>
                <a:outerShdw blurRad="38100" dist="38100" dir="2700000" algn="tl">
                  <a:srgbClr val="C0C0C0"/>
                </a:outerShdw>
              </a:effectLst>
              <a:latin typeface="Verdana" pitchFamily="34" charset="0"/>
            </a:endParaRPr>
          </a:p>
        </p:txBody>
      </p:sp>
      <p:sp>
        <p:nvSpPr>
          <p:cNvPr id="209929" name="Freeform 10">
            <a:extLst>
              <a:ext uri="{FF2B5EF4-FFF2-40B4-BE49-F238E27FC236}">
                <a16:creationId xmlns:a16="http://schemas.microsoft.com/office/drawing/2014/main" id="{ED463965-DE6E-4235-B9A5-6C69903FFF55}"/>
              </a:ext>
            </a:extLst>
          </p:cNvPr>
          <p:cNvSpPr>
            <a:spLocks/>
          </p:cNvSpPr>
          <p:nvPr/>
        </p:nvSpPr>
        <p:spPr bwMode="auto">
          <a:xfrm>
            <a:off x="1736725" y="3433763"/>
            <a:ext cx="1377950" cy="5111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930" name="Line 15">
            <a:extLst>
              <a:ext uri="{FF2B5EF4-FFF2-40B4-BE49-F238E27FC236}">
                <a16:creationId xmlns:a16="http://schemas.microsoft.com/office/drawing/2014/main" id="{83C5427D-70CA-4DF4-9F14-AC44DF07A44B}"/>
              </a:ext>
            </a:extLst>
          </p:cNvPr>
          <p:cNvSpPr>
            <a:spLocks noChangeShapeType="1"/>
          </p:cNvSpPr>
          <p:nvPr/>
        </p:nvSpPr>
        <p:spPr bwMode="auto">
          <a:xfrm>
            <a:off x="4546600" y="3611563"/>
            <a:ext cx="0" cy="1808162"/>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8768" name="Rectangle 16">
            <a:extLst>
              <a:ext uri="{FF2B5EF4-FFF2-40B4-BE49-F238E27FC236}">
                <a16:creationId xmlns:a16="http://schemas.microsoft.com/office/drawing/2014/main" id="{18578DD4-3431-43E2-AB76-74CA2A9B1F3E}"/>
              </a:ext>
            </a:extLst>
          </p:cNvPr>
          <p:cNvSpPr>
            <a:spLocks noChangeArrowheads="1"/>
          </p:cNvSpPr>
          <p:nvPr/>
        </p:nvSpPr>
        <p:spPr bwMode="auto">
          <a:xfrm>
            <a:off x="2643188" y="6048375"/>
            <a:ext cx="3827462" cy="582613"/>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del</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Ejercicio/Deporte</a:t>
            </a:r>
            <a:endParaRPr lang="en-US" sz="2600" i="0" baseline="30000">
              <a:effectLst>
                <a:outerShdw blurRad="38100" dist="38100" dir="2700000" algn="tl">
                  <a:srgbClr val="C0C0C0"/>
                </a:outerShdw>
              </a:effectLst>
              <a:latin typeface="Verdana" pitchFamily="34" charset="0"/>
            </a:endParaRPr>
          </a:p>
        </p:txBody>
      </p:sp>
      <p:sp>
        <p:nvSpPr>
          <p:cNvPr id="209932" name="Freeform 18">
            <a:extLst>
              <a:ext uri="{FF2B5EF4-FFF2-40B4-BE49-F238E27FC236}">
                <a16:creationId xmlns:a16="http://schemas.microsoft.com/office/drawing/2014/main" id="{67D12985-FFDB-4A56-811B-79AB9F773264}"/>
              </a:ext>
            </a:extLst>
          </p:cNvPr>
          <p:cNvSpPr>
            <a:spLocks/>
          </p:cNvSpPr>
          <p:nvPr/>
        </p:nvSpPr>
        <p:spPr bwMode="auto">
          <a:xfrm flipH="1">
            <a:off x="6148388" y="3433763"/>
            <a:ext cx="1117600" cy="5111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397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8773" name="Rectangle 21">
            <a:extLst>
              <a:ext uri="{FF2B5EF4-FFF2-40B4-BE49-F238E27FC236}">
                <a16:creationId xmlns:a16="http://schemas.microsoft.com/office/drawing/2014/main" id="{9F966272-623A-4CAB-8908-2E09DD390100}"/>
              </a:ext>
            </a:extLst>
          </p:cNvPr>
          <p:cNvSpPr>
            <a:spLocks noChangeArrowheads="1"/>
          </p:cNvSpPr>
          <p:nvPr/>
        </p:nvSpPr>
        <p:spPr bwMode="auto">
          <a:xfrm>
            <a:off x="5316538" y="4572000"/>
            <a:ext cx="3827462" cy="582613"/>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del</a:t>
            </a:r>
          </a:p>
          <a:p>
            <a:pPr marL="342900" indent="-342900" algn="ctr">
              <a:lnSpc>
                <a:spcPct val="60000"/>
              </a:lnSpc>
              <a:spcBef>
                <a:spcPct val="20000"/>
              </a:spcBef>
              <a:defRPr/>
            </a:pPr>
            <a:r>
              <a:rPr lang="en-US" sz="2600" i="0">
                <a:effectLst>
                  <a:outerShdw blurRad="38100" dist="38100" dir="2700000" algn="tl">
                    <a:srgbClr val="C0C0C0"/>
                  </a:outerShdw>
                </a:effectLst>
                <a:latin typeface="Verdana" pitchFamily="34" charset="0"/>
              </a:rPr>
              <a:t>Ejercicio/Deporte</a:t>
            </a:r>
            <a:endParaRPr lang="en-US" sz="2600" i="0" baseline="30000">
              <a:effectLst>
                <a:outerShdw blurRad="38100" dist="38100" dir="2700000" algn="tl">
                  <a:srgbClr val="C0C0C0"/>
                </a:outerShdw>
              </a:effectLst>
              <a:latin typeface="Verdana" pitchFamily="34" charset="0"/>
            </a:endParaRPr>
          </a:p>
        </p:txBody>
      </p:sp>
      <p:sp>
        <p:nvSpPr>
          <p:cNvPr id="458774" name="Rectangle 22">
            <a:extLst>
              <a:ext uri="{FF2B5EF4-FFF2-40B4-BE49-F238E27FC236}">
                <a16:creationId xmlns:a16="http://schemas.microsoft.com/office/drawing/2014/main" id="{523ADFAD-982C-4A71-AD4F-205E3168777F}"/>
              </a:ext>
            </a:extLst>
          </p:cNvPr>
          <p:cNvSpPr>
            <a:spLocks noChangeArrowheads="1"/>
          </p:cNvSpPr>
          <p:nvPr/>
        </p:nvSpPr>
        <p:spPr bwMode="auto">
          <a:xfrm>
            <a:off x="923925" y="4060825"/>
            <a:ext cx="1400175" cy="3651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latin typeface="Verdana" pitchFamily="34" charset="0"/>
              </a:rPr>
              <a:t>TMB</a:t>
            </a:r>
            <a:endParaRPr lang="en-US" sz="3200" i="0" baseline="-25000">
              <a:solidFill>
                <a:srgbClr val="000000"/>
              </a:solidFill>
              <a:latin typeface="Verdana" pitchFamily="34" charset="0"/>
            </a:endParaRPr>
          </a:p>
        </p:txBody>
      </p:sp>
      <p:sp>
        <p:nvSpPr>
          <p:cNvPr id="209935" name="Rectangle 23">
            <a:extLst>
              <a:ext uri="{FF2B5EF4-FFF2-40B4-BE49-F238E27FC236}">
                <a16:creationId xmlns:a16="http://schemas.microsoft.com/office/drawing/2014/main" id="{EEC083F5-E15F-46BE-B14F-B8FDA6F14129}"/>
              </a:ext>
            </a:extLst>
          </p:cNvPr>
          <p:cNvSpPr>
            <a:spLocks noChangeArrowheads="1"/>
          </p:cNvSpPr>
          <p:nvPr/>
        </p:nvSpPr>
        <p:spPr bwMode="auto">
          <a:xfrm>
            <a:off x="998538" y="3968750"/>
            <a:ext cx="1285875" cy="531813"/>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8776" name="Rectangle 24">
            <a:extLst>
              <a:ext uri="{FF2B5EF4-FFF2-40B4-BE49-F238E27FC236}">
                <a16:creationId xmlns:a16="http://schemas.microsoft.com/office/drawing/2014/main" id="{59320A16-10EC-4F33-9B60-2D0B23851BC4}"/>
              </a:ext>
            </a:extLst>
          </p:cNvPr>
          <p:cNvSpPr>
            <a:spLocks noChangeArrowheads="1"/>
          </p:cNvSpPr>
          <p:nvPr/>
        </p:nvSpPr>
        <p:spPr bwMode="auto">
          <a:xfrm>
            <a:off x="3263900" y="5535613"/>
            <a:ext cx="2673350" cy="3651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latin typeface="Verdana" pitchFamily="34" charset="0"/>
              </a:rPr>
              <a:t>Intensidad</a:t>
            </a:r>
            <a:endParaRPr lang="en-US" sz="3200" i="0" baseline="-25000">
              <a:solidFill>
                <a:srgbClr val="000000"/>
              </a:solidFill>
              <a:latin typeface="Verdana" pitchFamily="34" charset="0"/>
            </a:endParaRPr>
          </a:p>
        </p:txBody>
      </p:sp>
      <p:sp>
        <p:nvSpPr>
          <p:cNvPr id="209937" name="Rectangle 25">
            <a:extLst>
              <a:ext uri="{FF2B5EF4-FFF2-40B4-BE49-F238E27FC236}">
                <a16:creationId xmlns:a16="http://schemas.microsoft.com/office/drawing/2014/main" id="{461F338C-2C08-42C1-992E-16896FFD064E}"/>
              </a:ext>
            </a:extLst>
          </p:cNvPr>
          <p:cNvSpPr>
            <a:spLocks noChangeArrowheads="1"/>
          </p:cNvSpPr>
          <p:nvPr/>
        </p:nvSpPr>
        <p:spPr bwMode="auto">
          <a:xfrm>
            <a:off x="3225800" y="5443538"/>
            <a:ext cx="2755900" cy="531812"/>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8778" name="Rectangle 26">
            <a:extLst>
              <a:ext uri="{FF2B5EF4-FFF2-40B4-BE49-F238E27FC236}">
                <a16:creationId xmlns:a16="http://schemas.microsoft.com/office/drawing/2014/main" id="{61DACC92-017D-4AE7-BBB3-3BEE5BF1C64F}"/>
              </a:ext>
            </a:extLst>
          </p:cNvPr>
          <p:cNvSpPr>
            <a:spLocks noChangeArrowheads="1"/>
          </p:cNvSpPr>
          <p:nvPr/>
        </p:nvSpPr>
        <p:spPr bwMode="auto">
          <a:xfrm>
            <a:off x="5961063" y="4060825"/>
            <a:ext cx="2673350" cy="3651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latin typeface="Verdana" pitchFamily="34" charset="0"/>
              </a:rPr>
              <a:t>Duración</a:t>
            </a:r>
            <a:endParaRPr lang="en-US" sz="3200" i="0" baseline="-25000">
              <a:solidFill>
                <a:srgbClr val="000000"/>
              </a:solidFill>
              <a:latin typeface="Verdana" pitchFamily="34" charset="0"/>
            </a:endParaRPr>
          </a:p>
        </p:txBody>
      </p:sp>
      <p:sp>
        <p:nvSpPr>
          <p:cNvPr id="209939" name="Rectangle 27">
            <a:extLst>
              <a:ext uri="{FF2B5EF4-FFF2-40B4-BE49-F238E27FC236}">
                <a16:creationId xmlns:a16="http://schemas.microsoft.com/office/drawing/2014/main" id="{9685DD74-639E-4AD6-A1F4-9D19C0151FD4}"/>
              </a:ext>
            </a:extLst>
          </p:cNvPr>
          <p:cNvSpPr>
            <a:spLocks noChangeArrowheads="1"/>
          </p:cNvSpPr>
          <p:nvPr/>
        </p:nvSpPr>
        <p:spPr bwMode="auto">
          <a:xfrm>
            <a:off x="6169025" y="3968750"/>
            <a:ext cx="2247900" cy="531813"/>
          </a:xfrm>
          <a:prstGeom prst="rect">
            <a:avLst/>
          </a:prstGeom>
          <a:noFill/>
          <a:ln w="571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9940" name="Line 28">
            <a:extLst>
              <a:ext uri="{FF2B5EF4-FFF2-40B4-BE49-F238E27FC236}">
                <a16:creationId xmlns:a16="http://schemas.microsoft.com/office/drawing/2014/main" id="{F489E3C3-A85A-473C-88A5-2ED0D62725DC}"/>
              </a:ext>
            </a:extLst>
          </p:cNvPr>
          <p:cNvSpPr>
            <a:spLocks noChangeShapeType="1"/>
          </p:cNvSpPr>
          <p:nvPr/>
        </p:nvSpPr>
        <p:spPr bwMode="auto">
          <a:xfrm>
            <a:off x="4513263" y="2790825"/>
            <a:ext cx="0" cy="5238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8755"/>
                                        </p:tgtEl>
                                        <p:attrNameLst>
                                          <p:attrName>style.visibility</p:attrName>
                                        </p:attrNameLst>
                                      </p:cBhvr>
                                      <p:to>
                                        <p:strVal val="visible"/>
                                      </p:to>
                                    </p:set>
                                    <p:animEffect transition="in" filter="wipe(left)">
                                      <p:cBhvr>
                                        <p:cTn id="7" dur="500"/>
                                        <p:tgtEl>
                                          <p:spTgt spid="4587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755"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6" name="Picture 2" descr="Key Points">
            <a:extLst>
              <a:ext uri="{FF2B5EF4-FFF2-40B4-BE49-F238E27FC236}">
                <a16:creationId xmlns:a16="http://schemas.microsoft.com/office/drawing/2014/main" id="{68C115AC-E439-4606-8C42-0B96C98760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0" name="Text Box 4">
            <a:extLst>
              <a:ext uri="{FF2B5EF4-FFF2-40B4-BE49-F238E27FC236}">
                <a16:creationId xmlns:a16="http://schemas.microsoft.com/office/drawing/2014/main" id="{BB3EA463-B942-4B9D-A80F-6DE22E286686}"/>
              </a:ext>
            </a:extLst>
          </p:cNvPr>
          <p:cNvSpPr txBox="1">
            <a:spLocks noChangeArrowheads="1"/>
          </p:cNvSpPr>
          <p:nvPr/>
        </p:nvSpPr>
        <p:spPr bwMode="auto">
          <a:xfrm>
            <a:off x="2667000" y="1847850"/>
            <a:ext cx="62484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La tasa metabólica basal (TMB) representa la cantidad mínima de energía requerida por el cuerpo para las funciones fisiológicas básicas.</a:t>
            </a:r>
          </a:p>
        </p:txBody>
      </p:sp>
      <p:sp>
        <p:nvSpPr>
          <p:cNvPr id="60421" name="Text Box 5">
            <a:extLst>
              <a:ext uri="{FF2B5EF4-FFF2-40B4-BE49-F238E27FC236}">
                <a16:creationId xmlns:a16="http://schemas.microsoft.com/office/drawing/2014/main" id="{5D883A2E-0644-4A6B-BFB3-A0AB95A76AAF}"/>
              </a:ext>
            </a:extLst>
          </p:cNvPr>
          <p:cNvSpPr txBox="1">
            <a:spLocks noChangeArrowheads="1"/>
          </p:cNvSpPr>
          <p:nvPr/>
        </p:nvSpPr>
        <p:spPr bwMode="auto">
          <a:xfrm>
            <a:off x="2667000" y="3267075"/>
            <a:ext cx="62484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La tasa metabólica en reposo (TMR) es prácticamente equivalente a la TMB.</a:t>
            </a:r>
          </a:p>
        </p:txBody>
      </p:sp>
      <p:sp>
        <p:nvSpPr>
          <p:cNvPr id="60422" name="Text Box 6">
            <a:extLst>
              <a:ext uri="{FF2B5EF4-FFF2-40B4-BE49-F238E27FC236}">
                <a16:creationId xmlns:a16="http://schemas.microsoft.com/office/drawing/2014/main" id="{75B0F730-3681-4A30-909D-FA8D01CB708B}"/>
              </a:ext>
            </a:extLst>
          </p:cNvPr>
          <p:cNvSpPr txBox="1">
            <a:spLocks noChangeArrowheads="1"/>
          </p:cNvSpPr>
          <p:nvPr/>
        </p:nvSpPr>
        <p:spPr bwMode="auto">
          <a:xfrm>
            <a:off x="2667000" y="957263"/>
            <a:ext cx="64770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800" i="0">
                <a:solidFill>
                  <a:srgbClr val="FF3300"/>
                </a:solidFill>
                <a:latin typeface="Arial" panose="020B0604020202020204" pitchFamily="34" charset="0"/>
              </a:rPr>
              <a:t>Gasto Energético en Reposo y Durante el Ejercicio</a:t>
            </a:r>
          </a:p>
        </p:txBody>
      </p:sp>
      <p:sp>
        <p:nvSpPr>
          <p:cNvPr id="60425" name="Text Box 9">
            <a:extLst>
              <a:ext uri="{FF2B5EF4-FFF2-40B4-BE49-F238E27FC236}">
                <a16:creationId xmlns:a16="http://schemas.microsoft.com/office/drawing/2014/main" id="{F7C97246-FA3C-4560-A012-FDA1AAD38B44}"/>
              </a:ext>
            </a:extLst>
          </p:cNvPr>
          <p:cNvSpPr txBox="1">
            <a:spLocks noChangeArrowheads="1"/>
          </p:cNvSpPr>
          <p:nvPr/>
        </p:nvSpPr>
        <p:spPr bwMode="auto">
          <a:xfrm>
            <a:off x="2667000" y="4051300"/>
            <a:ext cx="6248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Tu metabolismo aumenta conforme también aumenta la intensidad del ejercicio.</a:t>
            </a:r>
          </a:p>
        </p:txBody>
      </p:sp>
      <p:grpSp>
        <p:nvGrpSpPr>
          <p:cNvPr id="2" name="Group 17">
            <a:extLst>
              <a:ext uri="{FF2B5EF4-FFF2-40B4-BE49-F238E27FC236}">
                <a16:creationId xmlns:a16="http://schemas.microsoft.com/office/drawing/2014/main" id="{DA4B6124-27A5-4A55-A923-137FDD5FE2C9}"/>
              </a:ext>
            </a:extLst>
          </p:cNvPr>
          <p:cNvGrpSpPr>
            <a:grpSpLocks/>
          </p:cNvGrpSpPr>
          <p:nvPr/>
        </p:nvGrpSpPr>
        <p:grpSpPr bwMode="auto">
          <a:xfrm>
            <a:off x="2667000" y="5159375"/>
            <a:ext cx="6248400" cy="1187450"/>
            <a:chOff x="1680" y="3378"/>
            <a:chExt cx="3936" cy="748"/>
          </a:xfrm>
        </p:grpSpPr>
        <p:sp>
          <p:nvSpPr>
            <p:cNvPr id="210954" name="Text Box 8">
              <a:extLst>
                <a:ext uri="{FF2B5EF4-FFF2-40B4-BE49-F238E27FC236}">
                  <a16:creationId xmlns:a16="http://schemas.microsoft.com/office/drawing/2014/main" id="{D984D621-D5B4-40C3-AEEC-C4461A7BF012}"/>
                </a:ext>
              </a:extLst>
            </p:cNvPr>
            <p:cNvSpPr txBox="1">
              <a:spLocks noChangeArrowheads="1"/>
            </p:cNvSpPr>
            <p:nvPr/>
          </p:nvSpPr>
          <p:spPr bwMode="auto">
            <a:xfrm>
              <a:off x="1680" y="3378"/>
              <a:ext cx="393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El consumo de oxígeno aumenta durante el ejercicio hasta alcanzar un nivel máximo (VO</a:t>
              </a:r>
              <a:r>
                <a:rPr lang="en-US" altLang="en-US" sz="2400" b="0" i="0" baseline="-25000">
                  <a:latin typeface="Arial" panose="020B0604020202020204" pitchFamily="34" charset="0"/>
                </a:rPr>
                <a:t>2</a:t>
              </a:r>
              <a:r>
                <a:rPr lang="en-US" altLang="en-US" sz="2400" b="0" i="0">
                  <a:latin typeface="Arial" panose="020B0604020202020204" pitchFamily="34" charset="0"/>
                </a:rPr>
                <a:t>max).</a:t>
              </a:r>
            </a:p>
          </p:txBody>
        </p:sp>
        <p:sp>
          <p:nvSpPr>
            <p:cNvPr id="210955" name="Text Box 12">
              <a:extLst>
                <a:ext uri="{FF2B5EF4-FFF2-40B4-BE49-F238E27FC236}">
                  <a16:creationId xmlns:a16="http://schemas.microsoft.com/office/drawing/2014/main" id="{4305E50A-93CC-4E6A-899A-14DD019F1763}"/>
                </a:ext>
              </a:extLst>
            </p:cNvPr>
            <p:cNvSpPr txBox="1">
              <a:spLocks noChangeArrowheads="1"/>
            </p:cNvSpPr>
            <p:nvPr/>
          </p:nvSpPr>
          <p:spPr bwMode="auto">
            <a:xfrm>
              <a:off x="1909" y="3681"/>
              <a:ext cx="21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b="0" i="0">
                  <a:latin typeface="Arial" panose="020B0604020202020204" pitchFamily="34" charset="0"/>
                </a:rPr>
                <a:t>.</a:t>
              </a:r>
            </a:p>
          </p:txBody>
        </p:sp>
      </p:grpSp>
      <p:sp>
        <p:nvSpPr>
          <p:cNvPr id="60431" name="Text Box 15">
            <a:extLst>
              <a:ext uri="{FF2B5EF4-FFF2-40B4-BE49-F238E27FC236}">
                <a16:creationId xmlns:a16="http://schemas.microsoft.com/office/drawing/2014/main" id="{5B2411E5-7EFF-49B2-8677-FD3D516CADF5}"/>
              </a:ext>
            </a:extLst>
          </p:cNvPr>
          <p:cNvSpPr txBox="1">
            <a:spLocks noChangeArrowheads="1"/>
          </p:cNvSpPr>
          <p:nvPr/>
        </p:nvSpPr>
        <p:spPr bwMode="auto">
          <a:xfrm>
            <a:off x="25400" y="428625"/>
            <a:ext cx="24384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Puntos Claves</a:t>
            </a:r>
            <a:endParaRPr lang="en-US" altLang="en-US" sz="2500" i="0">
              <a:latin typeface="Arial" panose="020B0604020202020204" pitchFamily="34" charset="0"/>
            </a:endParaRPr>
          </a:p>
        </p:txBody>
      </p:sp>
      <p:sp>
        <p:nvSpPr>
          <p:cNvPr id="210953" name="Text Box 16">
            <a:extLst>
              <a:ext uri="{FF2B5EF4-FFF2-40B4-BE49-F238E27FC236}">
                <a16:creationId xmlns:a16="http://schemas.microsoft.com/office/drawing/2014/main" id="{024F82C1-6172-48FC-91EA-0CC9590F5232}"/>
              </a:ext>
            </a:extLst>
          </p:cNvPr>
          <p:cNvSpPr txBox="1">
            <a:spLocks noChangeArrowheads="1"/>
          </p:cNvSpPr>
          <p:nvPr/>
        </p:nvSpPr>
        <p:spPr bwMode="auto">
          <a:xfrm>
            <a:off x="2714625" y="6402388"/>
            <a:ext cx="14541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50000"/>
              </a:spcBef>
            </a:pPr>
            <a:r>
              <a:rPr lang="en-US" altLang="en-US" sz="2400" b="0" i="0">
                <a:latin typeface="Arial" panose="020B0604020202020204" pitchFamily="34" charset="0"/>
              </a:rPr>
              <a:t>	</a:t>
            </a:r>
            <a:r>
              <a:rPr lang="en-US" altLang="en-US" sz="1800" b="0">
                <a:latin typeface="Arial" panose="020B0604020202020204" pitchFamily="34" charset="0"/>
              </a:rPr>
              <a:t>(continúa)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431"/>
                                        </p:tgtEl>
                                        <p:attrNameLst>
                                          <p:attrName>style.visibility</p:attrName>
                                        </p:attrNameLst>
                                      </p:cBhvr>
                                      <p:to>
                                        <p:strVal val="visible"/>
                                      </p:to>
                                    </p:set>
                                    <p:animEffect transition="in" filter="wipe(left)">
                                      <p:cBhvr>
                                        <p:cTn id="7" dur="500"/>
                                        <p:tgtEl>
                                          <p:spTgt spid="60431"/>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0422"/>
                                        </p:tgtEl>
                                        <p:attrNameLst>
                                          <p:attrName>style.visibility</p:attrName>
                                        </p:attrNameLst>
                                      </p:cBhvr>
                                      <p:to>
                                        <p:strVal val="visible"/>
                                      </p:to>
                                    </p:set>
                                    <p:animEffect transition="in" filter="wipe(left)">
                                      <p:cBhvr>
                                        <p:cTn id="11" dur="500"/>
                                        <p:tgtEl>
                                          <p:spTgt spid="6042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60420"/>
                                        </p:tgtEl>
                                        <p:attrNameLst>
                                          <p:attrName>style.visibility</p:attrName>
                                        </p:attrNameLst>
                                      </p:cBhvr>
                                      <p:to>
                                        <p:strVal val="visible"/>
                                      </p:to>
                                    </p:set>
                                    <p:animEffect transition="in" filter="wipe(left)">
                                      <p:cBhvr>
                                        <p:cTn id="16" dur="500"/>
                                        <p:tgtEl>
                                          <p:spTgt spid="6042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60421"/>
                                        </p:tgtEl>
                                        <p:attrNameLst>
                                          <p:attrName>style.visibility</p:attrName>
                                        </p:attrNameLst>
                                      </p:cBhvr>
                                      <p:to>
                                        <p:strVal val="visible"/>
                                      </p:to>
                                    </p:set>
                                    <p:animEffect transition="in" filter="wipe(left)">
                                      <p:cBhvr>
                                        <p:cTn id="21" dur="500"/>
                                        <p:tgtEl>
                                          <p:spTgt spid="6042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0425"/>
                                        </p:tgtEl>
                                        <p:attrNameLst>
                                          <p:attrName>style.visibility</p:attrName>
                                        </p:attrNameLst>
                                      </p:cBhvr>
                                      <p:to>
                                        <p:strVal val="visible"/>
                                      </p:to>
                                    </p:set>
                                    <p:animEffect transition="in" filter="wipe(left)">
                                      <p:cBhvr>
                                        <p:cTn id="26" dur="500"/>
                                        <p:tgtEl>
                                          <p:spTgt spid="6042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wipe(left)">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0" grpId="0" autoUpdateAnimBg="0"/>
      <p:bldP spid="60421" grpId="0" autoUpdateAnimBg="0"/>
      <p:bldP spid="60422" grpId="0" autoUpdateAnimBg="0"/>
      <p:bldP spid="60425" grpId="0" autoUpdateAnimBg="0"/>
      <p:bldP spid="60431"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70" name="Picture 2" descr="Key Points">
            <a:extLst>
              <a:ext uri="{FF2B5EF4-FFF2-40B4-BE49-F238E27FC236}">
                <a16:creationId xmlns:a16="http://schemas.microsoft.com/office/drawing/2014/main" id="{DD8D52E2-F6A1-46C9-A1EB-79E91BA3CB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6" name="Text Box 4">
            <a:extLst>
              <a:ext uri="{FF2B5EF4-FFF2-40B4-BE49-F238E27FC236}">
                <a16:creationId xmlns:a16="http://schemas.microsoft.com/office/drawing/2014/main" id="{279F4F4B-2B58-4441-96EB-4D7CDE399D0C}"/>
              </a:ext>
            </a:extLst>
          </p:cNvPr>
          <p:cNvSpPr txBox="1">
            <a:spLocks noChangeArrowheads="1"/>
          </p:cNvSpPr>
          <p:nvPr/>
        </p:nvSpPr>
        <p:spPr bwMode="auto">
          <a:xfrm>
            <a:off x="2667000" y="2038350"/>
            <a:ext cx="6248400" cy="173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El consumo de oxígeno en exceso posterior al ejercicio (COEP) representa la elevación del consumo de O</a:t>
            </a:r>
            <a:r>
              <a:rPr lang="en-US" altLang="en-US" sz="2400" b="0" i="0" baseline="-25000">
                <a:latin typeface="Arial" panose="020B0604020202020204" pitchFamily="34" charset="0"/>
              </a:rPr>
              <a:t>2</a:t>
            </a:r>
            <a:r>
              <a:rPr lang="en-US" altLang="en-US" sz="2400" b="0" i="0">
                <a:latin typeface="Arial" panose="020B0604020202020204" pitchFamily="34" charset="0"/>
              </a:rPr>
              <a:t> sobre los niveles en reposo luego del ejercicio; es causado por diversos factores.</a:t>
            </a:r>
          </a:p>
        </p:txBody>
      </p:sp>
      <p:sp>
        <p:nvSpPr>
          <p:cNvPr id="211972" name="Text Box 5">
            <a:extLst>
              <a:ext uri="{FF2B5EF4-FFF2-40B4-BE49-F238E27FC236}">
                <a16:creationId xmlns:a16="http://schemas.microsoft.com/office/drawing/2014/main" id="{F7DCC6D8-0542-48EC-9C2F-3CBB42D93A87}"/>
              </a:ext>
            </a:extLst>
          </p:cNvPr>
          <p:cNvSpPr txBox="1">
            <a:spLocks noChangeArrowheads="1"/>
          </p:cNvSpPr>
          <p:nvPr/>
        </p:nvSpPr>
        <p:spPr bwMode="auto">
          <a:xfrm>
            <a:off x="2667000" y="3846513"/>
            <a:ext cx="624840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El nivel del umbral de lactato representa el punto en el cual comienza la acumulación del lactato sanguíneo sobre los niveles en reposo durante el ejercicio, donde la producción de lactato excede su eliminación.</a:t>
            </a:r>
          </a:p>
        </p:txBody>
      </p:sp>
      <p:sp>
        <p:nvSpPr>
          <p:cNvPr id="49165" name="Text Box 13">
            <a:extLst>
              <a:ext uri="{FF2B5EF4-FFF2-40B4-BE49-F238E27FC236}">
                <a16:creationId xmlns:a16="http://schemas.microsoft.com/office/drawing/2014/main" id="{0864FE81-5C7A-4D6B-BC40-903BC73BD01B}"/>
              </a:ext>
            </a:extLst>
          </p:cNvPr>
          <p:cNvSpPr txBox="1">
            <a:spLocks noChangeArrowheads="1"/>
          </p:cNvSpPr>
          <p:nvPr/>
        </p:nvSpPr>
        <p:spPr bwMode="auto">
          <a:xfrm>
            <a:off x="25400" y="428625"/>
            <a:ext cx="24384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Puntos Claves</a:t>
            </a:r>
            <a:endParaRPr lang="en-US" altLang="en-US" sz="2500" i="0">
              <a:latin typeface="Arial" panose="020B0604020202020204" pitchFamily="34" charset="0"/>
            </a:endParaRPr>
          </a:p>
        </p:txBody>
      </p:sp>
      <p:sp>
        <p:nvSpPr>
          <p:cNvPr id="49166" name="Text Box 14">
            <a:extLst>
              <a:ext uri="{FF2B5EF4-FFF2-40B4-BE49-F238E27FC236}">
                <a16:creationId xmlns:a16="http://schemas.microsoft.com/office/drawing/2014/main" id="{AEE123AA-0A12-418F-96BF-52EFE30679D5}"/>
              </a:ext>
            </a:extLst>
          </p:cNvPr>
          <p:cNvSpPr txBox="1">
            <a:spLocks noChangeArrowheads="1"/>
          </p:cNvSpPr>
          <p:nvPr/>
        </p:nvSpPr>
        <p:spPr bwMode="auto">
          <a:xfrm>
            <a:off x="2667000" y="1084263"/>
            <a:ext cx="64770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800" i="0">
                <a:solidFill>
                  <a:srgbClr val="FF3300"/>
                </a:solidFill>
                <a:latin typeface="Arial" panose="020B0604020202020204" pitchFamily="34" charset="0"/>
              </a:rPr>
              <a:t>Gasto Energético en Reposo y Durante el Ejercicio</a:t>
            </a:r>
          </a:p>
        </p:txBody>
      </p:sp>
      <p:sp>
        <p:nvSpPr>
          <p:cNvPr id="211975" name="Text Box 15">
            <a:extLst>
              <a:ext uri="{FF2B5EF4-FFF2-40B4-BE49-F238E27FC236}">
                <a16:creationId xmlns:a16="http://schemas.microsoft.com/office/drawing/2014/main" id="{6F8C63D9-C90E-415B-8BFC-6B0409FBE4D5}"/>
              </a:ext>
            </a:extLst>
          </p:cNvPr>
          <p:cNvSpPr txBox="1">
            <a:spLocks noChangeArrowheads="1"/>
          </p:cNvSpPr>
          <p:nvPr/>
        </p:nvSpPr>
        <p:spPr bwMode="auto">
          <a:xfrm>
            <a:off x="2714625" y="6097588"/>
            <a:ext cx="14541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50000"/>
              </a:spcBef>
            </a:pPr>
            <a:r>
              <a:rPr lang="en-US" altLang="en-US" sz="2400" b="0" i="0">
                <a:latin typeface="Arial" panose="020B0604020202020204" pitchFamily="34" charset="0"/>
              </a:rPr>
              <a:t>	</a:t>
            </a:r>
            <a:r>
              <a:rPr lang="en-US" altLang="en-US" sz="1800" b="0">
                <a:latin typeface="Arial" panose="020B0604020202020204" pitchFamily="34" charset="0"/>
              </a:rPr>
              <a:t>(continúa)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9156"/>
                                        </p:tgtEl>
                                        <p:attrNameLst>
                                          <p:attrName>style.visibility</p:attrName>
                                        </p:attrNameLst>
                                      </p:cBhvr>
                                      <p:to>
                                        <p:strVal val="visible"/>
                                      </p:to>
                                    </p:set>
                                    <p:animEffect transition="in" filter="wipe(left)">
                                      <p:cBhvr>
                                        <p:cTn id="7" dur="500"/>
                                        <p:tgtEl>
                                          <p:spTgt spid="49156"/>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9165"/>
                                        </p:tgtEl>
                                        <p:attrNameLst>
                                          <p:attrName>style.visibility</p:attrName>
                                        </p:attrNameLst>
                                      </p:cBhvr>
                                      <p:to>
                                        <p:strVal val="visible"/>
                                      </p:to>
                                    </p:set>
                                    <p:animEffect transition="in" filter="wipe(left)">
                                      <p:cBhvr>
                                        <p:cTn id="11" dur="500"/>
                                        <p:tgtEl>
                                          <p:spTgt spid="4916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9166"/>
                                        </p:tgtEl>
                                        <p:attrNameLst>
                                          <p:attrName>style.visibility</p:attrName>
                                        </p:attrNameLst>
                                      </p:cBhvr>
                                      <p:to>
                                        <p:strVal val="visible"/>
                                      </p:to>
                                    </p:set>
                                    <p:animEffect transition="in" filter="wipe(left)">
                                      <p:cBhvr>
                                        <p:cTn id="15" dur="500"/>
                                        <p:tgtEl>
                                          <p:spTgt spid="49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6" grpId="0" autoUpdateAnimBg="0"/>
      <p:bldP spid="49165" grpId="0" autoUpdateAnimBg="0"/>
      <p:bldP spid="49166" grpId="0"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4" name="Picture 2" descr="Key Points">
            <a:extLst>
              <a:ext uri="{FF2B5EF4-FFF2-40B4-BE49-F238E27FC236}">
                <a16:creationId xmlns:a16="http://schemas.microsoft.com/office/drawing/2014/main" id="{6D233D16-2AED-4218-9E98-5D240DEB63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5" name="Text Box 5">
            <a:extLst>
              <a:ext uri="{FF2B5EF4-FFF2-40B4-BE49-F238E27FC236}">
                <a16:creationId xmlns:a16="http://schemas.microsoft.com/office/drawing/2014/main" id="{52751835-137E-4947-BEEA-19E3ECC65695}"/>
              </a:ext>
            </a:extLst>
          </p:cNvPr>
          <p:cNvSpPr txBox="1">
            <a:spLocks noChangeArrowheads="1"/>
          </p:cNvSpPr>
          <p:nvPr/>
        </p:nvSpPr>
        <p:spPr bwMode="auto">
          <a:xfrm>
            <a:off x="2667000" y="5562600"/>
            <a:ext cx="6248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La capacidad para mejorar el rendimiento deportivo de tolerancia puede mejorar al aumentar la economía del esfuerzo. </a:t>
            </a:r>
          </a:p>
        </p:txBody>
      </p:sp>
      <p:grpSp>
        <p:nvGrpSpPr>
          <p:cNvPr id="2" name="Group 16">
            <a:extLst>
              <a:ext uri="{FF2B5EF4-FFF2-40B4-BE49-F238E27FC236}">
                <a16:creationId xmlns:a16="http://schemas.microsoft.com/office/drawing/2014/main" id="{C8AAD276-3AF2-4E28-85BF-14CD4E5C0C34}"/>
              </a:ext>
            </a:extLst>
          </p:cNvPr>
          <p:cNvGrpSpPr>
            <a:grpSpLocks/>
          </p:cNvGrpSpPr>
          <p:nvPr/>
        </p:nvGrpSpPr>
        <p:grpSpPr bwMode="auto">
          <a:xfrm>
            <a:off x="2667000" y="1962150"/>
            <a:ext cx="6248400" cy="1735138"/>
            <a:chOff x="1680" y="1284"/>
            <a:chExt cx="3936" cy="1093"/>
          </a:xfrm>
        </p:grpSpPr>
        <p:sp>
          <p:nvSpPr>
            <p:cNvPr id="213002" name="Text Box 7">
              <a:extLst>
                <a:ext uri="{FF2B5EF4-FFF2-40B4-BE49-F238E27FC236}">
                  <a16:creationId xmlns:a16="http://schemas.microsoft.com/office/drawing/2014/main" id="{4D5BB57F-D47B-41F2-BBD2-1ACE6686CE38}"/>
                </a:ext>
              </a:extLst>
            </p:cNvPr>
            <p:cNvSpPr txBox="1">
              <a:spLocks noChangeArrowheads="1"/>
            </p:cNvSpPr>
            <p:nvPr/>
          </p:nvSpPr>
          <p:spPr bwMode="auto">
            <a:xfrm>
              <a:off x="1680" y="1284"/>
              <a:ext cx="3936" cy="1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Los individuos con niveles del umbral de lactato más alto, expresado como un porcentaje del VO</a:t>
              </a:r>
              <a:r>
                <a:rPr lang="en-US" altLang="en-US" sz="2400" b="0" i="0" baseline="-25000">
                  <a:latin typeface="Arial" panose="020B0604020202020204" pitchFamily="34" charset="0"/>
                </a:rPr>
                <a:t>2</a:t>
              </a:r>
              <a:r>
                <a:rPr lang="en-US" altLang="en-US" sz="2400" b="0" i="0">
                  <a:latin typeface="Arial" panose="020B0604020202020204" pitchFamily="34" charset="0"/>
                </a:rPr>
                <a:t>máx, poseen el potencial de una mejor ejecutoria deportiva de tolerancia.</a:t>
              </a:r>
            </a:p>
          </p:txBody>
        </p:sp>
        <p:sp>
          <p:nvSpPr>
            <p:cNvPr id="213003" name="Text Box 8">
              <a:extLst>
                <a:ext uri="{FF2B5EF4-FFF2-40B4-BE49-F238E27FC236}">
                  <a16:creationId xmlns:a16="http://schemas.microsoft.com/office/drawing/2014/main" id="{87B90CB0-1E70-41C2-89B7-1EF33D2622A8}"/>
                </a:ext>
              </a:extLst>
            </p:cNvPr>
            <p:cNvSpPr txBox="1">
              <a:spLocks noChangeArrowheads="1"/>
            </p:cNvSpPr>
            <p:nvPr/>
          </p:nvSpPr>
          <p:spPr bwMode="auto">
            <a:xfrm>
              <a:off x="3117" y="1531"/>
              <a:ext cx="1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b="0" i="0">
                  <a:latin typeface="Arial" panose="020B0604020202020204" pitchFamily="34" charset="0"/>
                </a:rPr>
                <a:t>.</a:t>
              </a:r>
            </a:p>
          </p:txBody>
        </p:sp>
      </p:grpSp>
      <p:grpSp>
        <p:nvGrpSpPr>
          <p:cNvPr id="3" name="Group 17">
            <a:extLst>
              <a:ext uri="{FF2B5EF4-FFF2-40B4-BE49-F238E27FC236}">
                <a16:creationId xmlns:a16="http://schemas.microsoft.com/office/drawing/2014/main" id="{F01B5693-8D7D-497B-9DAB-9E5028880947}"/>
              </a:ext>
            </a:extLst>
          </p:cNvPr>
          <p:cNvGrpSpPr>
            <a:grpSpLocks/>
          </p:cNvGrpSpPr>
          <p:nvPr/>
        </p:nvGrpSpPr>
        <p:grpSpPr bwMode="auto">
          <a:xfrm>
            <a:off x="2667000" y="3771900"/>
            <a:ext cx="6248400" cy="1735138"/>
            <a:chOff x="1680" y="2472"/>
            <a:chExt cx="3936" cy="1093"/>
          </a:xfrm>
        </p:grpSpPr>
        <p:sp>
          <p:nvSpPr>
            <p:cNvPr id="213000" name="Text Box 10">
              <a:extLst>
                <a:ext uri="{FF2B5EF4-FFF2-40B4-BE49-F238E27FC236}">
                  <a16:creationId xmlns:a16="http://schemas.microsoft.com/office/drawing/2014/main" id="{6BDA09EC-7D3C-46D2-A7B3-FB8F27F56062}"/>
                </a:ext>
              </a:extLst>
            </p:cNvPr>
            <p:cNvSpPr txBox="1">
              <a:spLocks noChangeArrowheads="1"/>
            </p:cNvSpPr>
            <p:nvPr/>
          </p:nvSpPr>
          <p:spPr bwMode="auto">
            <a:xfrm>
              <a:off x="1680" y="2472"/>
              <a:ext cx="3936" cy="1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Comúnmente, a mejoría en el rendimiento implica que un individuo puede ejecutar su evento competitivo durante periodos de tiempo prolongados a un nivel más alto del porcentaje de su VO</a:t>
              </a:r>
              <a:r>
                <a:rPr lang="en-US" altLang="en-US" sz="2400" b="0" i="0" baseline="-25000">
                  <a:latin typeface="Arial" panose="020B0604020202020204" pitchFamily="34" charset="0"/>
                </a:rPr>
                <a:t>2</a:t>
              </a:r>
              <a:r>
                <a:rPr lang="en-US" altLang="en-US" sz="2400" b="0" i="0">
                  <a:latin typeface="Arial" panose="020B0604020202020204" pitchFamily="34" charset="0"/>
                </a:rPr>
                <a:t>máx.</a:t>
              </a:r>
            </a:p>
          </p:txBody>
        </p:sp>
        <p:sp>
          <p:nvSpPr>
            <p:cNvPr id="213001" name="Text Box 11">
              <a:extLst>
                <a:ext uri="{FF2B5EF4-FFF2-40B4-BE49-F238E27FC236}">
                  <a16:creationId xmlns:a16="http://schemas.microsoft.com/office/drawing/2014/main" id="{82C5FD70-C9F3-4E2B-B299-95FDE4442452}"/>
                </a:ext>
              </a:extLst>
            </p:cNvPr>
            <p:cNvSpPr txBox="1">
              <a:spLocks noChangeArrowheads="1"/>
            </p:cNvSpPr>
            <p:nvPr/>
          </p:nvSpPr>
          <p:spPr bwMode="auto">
            <a:xfrm>
              <a:off x="3332" y="3138"/>
              <a:ext cx="14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2400" b="0" i="0">
                  <a:latin typeface="Arial" panose="020B0604020202020204" pitchFamily="34" charset="0"/>
                </a:rPr>
                <a:t>.</a:t>
              </a:r>
            </a:p>
          </p:txBody>
        </p:sp>
      </p:grpSp>
      <p:sp>
        <p:nvSpPr>
          <p:cNvPr id="61454" name="Text Box 14">
            <a:extLst>
              <a:ext uri="{FF2B5EF4-FFF2-40B4-BE49-F238E27FC236}">
                <a16:creationId xmlns:a16="http://schemas.microsoft.com/office/drawing/2014/main" id="{6694CF02-E59B-46C2-A200-95844945BDF5}"/>
              </a:ext>
            </a:extLst>
          </p:cNvPr>
          <p:cNvSpPr txBox="1">
            <a:spLocks noChangeArrowheads="1"/>
          </p:cNvSpPr>
          <p:nvPr/>
        </p:nvSpPr>
        <p:spPr bwMode="auto">
          <a:xfrm>
            <a:off x="25400" y="428625"/>
            <a:ext cx="24384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Puntos Claves</a:t>
            </a:r>
            <a:endParaRPr lang="en-US" altLang="en-US" sz="2500" i="0">
              <a:latin typeface="Arial" panose="020B0604020202020204" pitchFamily="34" charset="0"/>
            </a:endParaRPr>
          </a:p>
        </p:txBody>
      </p:sp>
      <p:sp>
        <p:nvSpPr>
          <p:cNvPr id="61455" name="Text Box 15">
            <a:extLst>
              <a:ext uri="{FF2B5EF4-FFF2-40B4-BE49-F238E27FC236}">
                <a16:creationId xmlns:a16="http://schemas.microsoft.com/office/drawing/2014/main" id="{CF365551-67DC-4888-9FE7-C7588A6D6955}"/>
              </a:ext>
            </a:extLst>
          </p:cNvPr>
          <p:cNvSpPr txBox="1">
            <a:spLocks noChangeArrowheads="1"/>
          </p:cNvSpPr>
          <p:nvPr/>
        </p:nvSpPr>
        <p:spPr bwMode="auto">
          <a:xfrm>
            <a:off x="2667000" y="1046163"/>
            <a:ext cx="64770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800" i="0">
                <a:solidFill>
                  <a:srgbClr val="FF3300"/>
                </a:solidFill>
                <a:latin typeface="Arial" panose="020B0604020202020204" pitchFamily="34" charset="0"/>
              </a:rPr>
              <a:t>Gasto Energético en Reposo y Durante el Ejercicio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454"/>
                                        </p:tgtEl>
                                        <p:attrNameLst>
                                          <p:attrName>style.visibility</p:attrName>
                                        </p:attrNameLst>
                                      </p:cBhvr>
                                      <p:to>
                                        <p:strVal val="visible"/>
                                      </p:to>
                                    </p:set>
                                    <p:animEffect transition="in" filter="wipe(left)">
                                      <p:cBhvr>
                                        <p:cTn id="7" dur="500"/>
                                        <p:tgtEl>
                                          <p:spTgt spid="6145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455"/>
                                        </p:tgtEl>
                                        <p:attrNameLst>
                                          <p:attrName>style.visibility</p:attrName>
                                        </p:attrNameLst>
                                      </p:cBhvr>
                                      <p:to>
                                        <p:strVal val="visible"/>
                                      </p:to>
                                    </p:set>
                                    <p:animEffect transition="in" filter="wipe(left)">
                                      <p:cBhvr>
                                        <p:cTn id="11" dur="500"/>
                                        <p:tgtEl>
                                          <p:spTgt spid="6145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wipe(left)">
                                      <p:cBhvr>
                                        <p:cTn id="21" dur="5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1445"/>
                                        </p:tgtEl>
                                        <p:attrNameLst>
                                          <p:attrName>style.visibility</p:attrName>
                                        </p:attrNameLst>
                                      </p:cBhvr>
                                      <p:to>
                                        <p:strVal val="visible"/>
                                      </p:to>
                                    </p:set>
                                    <p:animEffect transition="in" filter="wipe(left)">
                                      <p:cBhvr>
                                        <p:cTn id="26" dur="500"/>
                                        <p:tgtEl>
                                          <p:spTgt spid="61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5" grpId="0" autoUpdateAnimBg="0"/>
      <p:bldP spid="61454" grpId="0" autoUpdateAnimBg="0"/>
      <p:bldP spid="61455" grpId="0"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8" name="Picture 2" descr="Contents">
            <a:extLst>
              <a:ext uri="{FF2B5EF4-FFF2-40B4-BE49-F238E27FC236}">
                <a16:creationId xmlns:a16="http://schemas.microsoft.com/office/drawing/2014/main" id="{4A15F127-2673-42F2-A2E9-6F9CEF99D5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958"/>
          <a:stretch>
            <a:fillRect/>
          </a:stretch>
        </p:blipFill>
        <p:spPr bwMode="auto">
          <a:xfrm>
            <a:off x="320675" y="403225"/>
            <a:ext cx="8823325"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19" name="Picture 3" descr="Contents">
            <a:extLst>
              <a:ext uri="{FF2B5EF4-FFF2-40B4-BE49-F238E27FC236}">
                <a16:creationId xmlns:a16="http://schemas.microsoft.com/office/drawing/2014/main" id="{A5F8414F-B375-4A32-B97C-DAE1B03500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645" b="70"/>
          <a:stretch>
            <a:fillRect/>
          </a:stretch>
        </p:blipFill>
        <p:spPr bwMode="auto">
          <a:xfrm>
            <a:off x="0" y="-12700"/>
            <a:ext cx="117475"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0" name="Line 4">
            <a:extLst>
              <a:ext uri="{FF2B5EF4-FFF2-40B4-BE49-F238E27FC236}">
                <a16:creationId xmlns:a16="http://schemas.microsoft.com/office/drawing/2014/main" id="{A62B4AC6-2259-4772-86E6-313B710A0E8D}"/>
              </a:ext>
            </a:extLst>
          </p:cNvPr>
          <p:cNvSpPr>
            <a:spLocks noChangeShapeType="1"/>
          </p:cNvSpPr>
          <p:nvPr/>
        </p:nvSpPr>
        <p:spPr bwMode="auto">
          <a:xfrm>
            <a:off x="4497388" y="81280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214021" name="Picture 5" descr="Contents">
            <a:extLst>
              <a:ext uri="{FF2B5EF4-FFF2-40B4-BE49-F238E27FC236}">
                <a16:creationId xmlns:a16="http://schemas.microsoft.com/office/drawing/2014/main" id="{B53328D5-A8A2-46BE-9A1F-B29BA07C6C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3958"/>
          <a:stretch>
            <a:fillRect/>
          </a:stretch>
        </p:blipFill>
        <p:spPr bwMode="auto">
          <a:xfrm>
            <a:off x="66675" y="403225"/>
            <a:ext cx="8823325"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06" name="Text Box 6">
            <a:extLst>
              <a:ext uri="{FF2B5EF4-FFF2-40B4-BE49-F238E27FC236}">
                <a16:creationId xmlns:a16="http://schemas.microsoft.com/office/drawing/2014/main" id="{8D33A9EC-3496-43A5-A28C-A9C722B50B0B}"/>
              </a:ext>
            </a:extLst>
          </p:cNvPr>
          <p:cNvSpPr txBox="1">
            <a:spLocks noChangeArrowheads="1"/>
          </p:cNvSpPr>
          <p:nvPr/>
        </p:nvSpPr>
        <p:spPr bwMode="auto">
          <a:xfrm>
            <a:off x="47625" y="82550"/>
            <a:ext cx="9096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800" i="0">
                <a:solidFill>
                  <a:schemeClr val="accent2"/>
                </a:solidFill>
                <a:latin typeface="Arial" panose="020B0604020202020204" pitchFamily="34" charset="0"/>
              </a:rPr>
              <a:t>Causas de la Fatiga</a:t>
            </a:r>
          </a:p>
        </p:txBody>
      </p:sp>
      <p:sp>
        <p:nvSpPr>
          <p:cNvPr id="460807" name="Rectangle 7">
            <a:extLst>
              <a:ext uri="{FF2B5EF4-FFF2-40B4-BE49-F238E27FC236}">
                <a16:creationId xmlns:a16="http://schemas.microsoft.com/office/drawing/2014/main" id="{04DB5337-E573-40F3-86C4-3D9BB4E47AFD}"/>
              </a:ext>
            </a:extLst>
          </p:cNvPr>
          <p:cNvSpPr>
            <a:spLocks noChangeArrowheads="1"/>
          </p:cNvSpPr>
          <p:nvPr/>
        </p:nvSpPr>
        <p:spPr bwMode="auto">
          <a:xfrm>
            <a:off x="3886200" y="585788"/>
            <a:ext cx="1300163" cy="2762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Arial Black" pitchFamily="34" charset="0"/>
              </a:rPr>
              <a:t>FATIGA</a:t>
            </a:r>
            <a:endParaRPr lang="en-US" sz="2000">
              <a:effectLst>
                <a:outerShdw blurRad="38100" dist="38100" dir="2700000" algn="tl">
                  <a:srgbClr val="C0C0C0"/>
                </a:outerShdw>
              </a:effectLst>
              <a:latin typeface="Arial Black" pitchFamily="34" charset="0"/>
            </a:endParaRPr>
          </a:p>
        </p:txBody>
      </p:sp>
      <p:sp>
        <p:nvSpPr>
          <p:cNvPr id="460808" name="Rectangle 8">
            <a:extLst>
              <a:ext uri="{FF2B5EF4-FFF2-40B4-BE49-F238E27FC236}">
                <a16:creationId xmlns:a16="http://schemas.microsoft.com/office/drawing/2014/main" id="{D973B0C6-B2D5-46B0-BBC1-81AE5C87CEB5}"/>
              </a:ext>
            </a:extLst>
          </p:cNvPr>
          <p:cNvSpPr>
            <a:spLocks noChangeArrowheads="1"/>
          </p:cNvSpPr>
          <p:nvPr/>
        </p:nvSpPr>
        <p:spPr bwMode="auto">
          <a:xfrm>
            <a:off x="1236663" y="920750"/>
            <a:ext cx="6799262" cy="4953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Sensaciones Generales de Cansancio y</a:t>
            </a:r>
          </a:p>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Reducciones Acompañantes del Rendimiento Muscular</a:t>
            </a:r>
          </a:p>
        </p:txBody>
      </p:sp>
      <p:sp>
        <p:nvSpPr>
          <p:cNvPr id="214025" name="Freeform 9">
            <a:extLst>
              <a:ext uri="{FF2B5EF4-FFF2-40B4-BE49-F238E27FC236}">
                <a16:creationId xmlns:a16="http://schemas.microsoft.com/office/drawing/2014/main" id="{89EF6DE6-BD77-42C8-8C4A-0E3C841454A0}"/>
              </a:ext>
            </a:extLst>
          </p:cNvPr>
          <p:cNvSpPr>
            <a:spLocks/>
          </p:cNvSpPr>
          <p:nvPr/>
        </p:nvSpPr>
        <p:spPr bwMode="auto">
          <a:xfrm rot="-5400000" flipH="1" flipV="1">
            <a:off x="2132013" y="811213"/>
            <a:ext cx="196850" cy="19240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26" name="Line 12">
            <a:extLst>
              <a:ext uri="{FF2B5EF4-FFF2-40B4-BE49-F238E27FC236}">
                <a16:creationId xmlns:a16="http://schemas.microsoft.com/office/drawing/2014/main" id="{88ADDEFE-3175-47C3-9546-E60B041172A8}"/>
              </a:ext>
            </a:extLst>
          </p:cNvPr>
          <p:cNvSpPr>
            <a:spLocks noChangeShapeType="1"/>
          </p:cNvSpPr>
          <p:nvPr/>
        </p:nvSpPr>
        <p:spPr bwMode="auto">
          <a:xfrm>
            <a:off x="1276350" y="2492375"/>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0816" name="Rectangle 16">
            <a:extLst>
              <a:ext uri="{FF2B5EF4-FFF2-40B4-BE49-F238E27FC236}">
                <a16:creationId xmlns:a16="http://schemas.microsoft.com/office/drawing/2014/main" id="{DAD7F45C-EE19-402D-AD31-486A66D165EF}"/>
              </a:ext>
            </a:extLst>
          </p:cNvPr>
          <p:cNvSpPr>
            <a:spLocks noChangeArrowheads="1"/>
          </p:cNvSpPr>
          <p:nvPr/>
        </p:nvSpPr>
        <p:spPr bwMode="auto">
          <a:xfrm>
            <a:off x="109538" y="1917700"/>
            <a:ext cx="2430462" cy="2047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Sistemas Energéticos</a:t>
            </a:r>
            <a:endParaRPr lang="en-US" sz="1600">
              <a:effectLst>
                <a:outerShdw blurRad="38100" dist="38100" dir="2700000" algn="tl">
                  <a:srgbClr val="C0C0C0"/>
                </a:outerShdw>
              </a:effectLst>
            </a:endParaRPr>
          </a:p>
        </p:txBody>
      </p:sp>
      <p:sp>
        <p:nvSpPr>
          <p:cNvPr id="214028" name="Text Box 19">
            <a:extLst>
              <a:ext uri="{FF2B5EF4-FFF2-40B4-BE49-F238E27FC236}">
                <a16:creationId xmlns:a16="http://schemas.microsoft.com/office/drawing/2014/main" id="{13C80978-D48A-43CF-867A-5F7BFA1CA33C}"/>
              </a:ext>
            </a:extLst>
          </p:cNvPr>
          <p:cNvSpPr txBox="1">
            <a:spLocks noChangeArrowheads="1"/>
          </p:cNvSpPr>
          <p:nvPr/>
        </p:nvSpPr>
        <p:spPr bwMode="auto">
          <a:xfrm>
            <a:off x="0" y="2627313"/>
            <a:ext cx="2830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500" i="0">
                <a:latin typeface="Arial" panose="020B0604020202020204" pitchFamily="34" charset="0"/>
              </a:rPr>
              <a:t>Agotamiento de</a:t>
            </a:r>
          </a:p>
          <a:p>
            <a:pPr algn="ctr">
              <a:lnSpc>
                <a:spcPct val="80000"/>
              </a:lnSpc>
            </a:pPr>
            <a:r>
              <a:rPr lang="en-US" altLang="en-US" sz="1500" i="0">
                <a:latin typeface="Arial" panose="020B0604020202020204" pitchFamily="34" charset="0"/>
              </a:rPr>
              <a:t>Sustratos</a:t>
            </a:r>
          </a:p>
          <a:p>
            <a:pPr algn="ctr">
              <a:lnSpc>
                <a:spcPct val="80000"/>
              </a:lnSpc>
            </a:pPr>
            <a:r>
              <a:rPr lang="en-US" altLang="en-US" sz="1500" i="0">
                <a:latin typeface="Arial" panose="020B0604020202020204" pitchFamily="34" charset="0"/>
              </a:rPr>
              <a:t>(Combustibles Metabóilcos)</a:t>
            </a:r>
          </a:p>
        </p:txBody>
      </p:sp>
      <p:sp>
        <p:nvSpPr>
          <p:cNvPr id="214029" name="Line 20">
            <a:extLst>
              <a:ext uri="{FF2B5EF4-FFF2-40B4-BE49-F238E27FC236}">
                <a16:creationId xmlns:a16="http://schemas.microsoft.com/office/drawing/2014/main" id="{7410DEFC-AF93-4F80-855B-92753568836C}"/>
              </a:ext>
            </a:extLst>
          </p:cNvPr>
          <p:cNvSpPr>
            <a:spLocks noChangeShapeType="1"/>
          </p:cNvSpPr>
          <p:nvPr/>
        </p:nvSpPr>
        <p:spPr bwMode="auto">
          <a:xfrm>
            <a:off x="395288" y="321310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30" name="Text Box 21">
            <a:extLst>
              <a:ext uri="{FF2B5EF4-FFF2-40B4-BE49-F238E27FC236}">
                <a16:creationId xmlns:a16="http://schemas.microsoft.com/office/drawing/2014/main" id="{5DD1C9BA-1E2A-4F1C-8CCD-E3C7173218CD}"/>
              </a:ext>
            </a:extLst>
          </p:cNvPr>
          <p:cNvSpPr txBox="1">
            <a:spLocks noChangeArrowheads="1"/>
          </p:cNvSpPr>
          <p:nvPr/>
        </p:nvSpPr>
        <p:spPr bwMode="auto">
          <a:xfrm>
            <a:off x="890588" y="3860800"/>
            <a:ext cx="5715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ATP</a:t>
            </a:r>
          </a:p>
        </p:txBody>
      </p:sp>
      <p:sp>
        <p:nvSpPr>
          <p:cNvPr id="214031" name="Line 23">
            <a:extLst>
              <a:ext uri="{FF2B5EF4-FFF2-40B4-BE49-F238E27FC236}">
                <a16:creationId xmlns:a16="http://schemas.microsoft.com/office/drawing/2014/main" id="{B3D261A5-3929-4EE8-BE27-F31C9DB58425}"/>
              </a:ext>
            </a:extLst>
          </p:cNvPr>
          <p:cNvSpPr>
            <a:spLocks noChangeShapeType="1"/>
          </p:cNvSpPr>
          <p:nvPr/>
        </p:nvSpPr>
        <p:spPr bwMode="auto">
          <a:xfrm>
            <a:off x="912813" y="3890963"/>
            <a:ext cx="0" cy="1889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32" name="Line 26">
            <a:extLst>
              <a:ext uri="{FF2B5EF4-FFF2-40B4-BE49-F238E27FC236}">
                <a16:creationId xmlns:a16="http://schemas.microsoft.com/office/drawing/2014/main" id="{F99B9779-AC59-49FE-ADFC-D91EE08F01B0}"/>
              </a:ext>
            </a:extLst>
          </p:cNvPr>
          <p:cNvSpPr>
            <a:spLocks noChangeShapeType="1"/>
          </p:cNvSpPr>
          <p:nvPr/>
        </p:nvSpPr>
        <p:spPr bwMode="auto">
          <a:xfrm>
            <a:off x="3443288" y="26463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33" name="Line 35">
            <a:extLst>
              <a:ext uri="{FF2B5EF4-FFF2-40B4-BE49-F238E27FC236}">
                <a16:creationId xmlns:a16="http://schemas.microsoft.com/office/drawing/2014/main" id="{50D13DB3-D33C-497C-88ED-07A22E998191}"/>
              </a:ext>
            </a:extLst>
          </p:cNvPr>
          <p:cNvSpPr>
            <a:spLocks noChangeShapeType="1"/>
          </p:cNvSpPr>
          <p:nvPr/>
        </p:nvSpPr>
        <p:spPr bwMode="auto">
          <a:xfrm>
            <a:off x="1674813" y="5567363"/>
            <a:ext cx="0" cy="31273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34" name="Line 37">
            <a:extLst>
              <a:ext uri="{FF2B5EF4-FFF2-40B4-BE49-F238E27FC236}">
                <a16:creationId xmlns:a16="http://schemas.microsoft.com/office/drawing/2014/main" id="{5B8EA35C-A42B-4FE4-8C7D-041395C0EBD4}"/>
              </a:ext>
            </a:extLst>
          </p:cNvPr>
          <p:cNvSpPr>
            <a:spLocks noChangeShapeType="1"/>
          </p:cNvSpPr>
          <p:nvPr/>
        </p:nvSpPr>
        <p:spPr bwMode="auto">
          <a:xfrm>
            <a:off x="4497388" y="138430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0838" name="Rectangle 38">
            <a:extLst>
              <a:ext uri="{FF2B5EF4-FFF2-40B4-BE49-F238E27FC236}">
                <a16:creationId xmlns:a16="http://schemas.microsoft.com/office/drawing/2014/main" id="{76ABEC87-3DFA-411D-A92D-08ADC2317805}"/>
              </a:ext>
            </a:extLst>
          </p:cNvPr>
          <p:cNvSpPr>
            <a:spLocks noChangeArrowheads="1"/>
          </p:cNvSpPr>
          <p:nvPr/>
        </p:nvSpPr>
        <p:spPr bwMode="auto">
          <a:xfrm>
            <a:off x="3071813" y="1549400"/>
            <a:ext cx="2919412" cy="2047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600" i="0">
                <a:solidFill>
                  <a:srgbClr val="000000"/>
                </a:solidFill>
                <a:latin typeface="Verdana" pitchFamily="34" charset="0"/>
              </a:rPr>
              <a:t>Causas/Determinantes</a:t>
            </a:r>
            <a:endParaRPr lang="en-US" sz="1600" i="0" baseline="-25000">
              <a:solidFill>
                <a:srgbClr val="000000"/>
              </a:solidFill>
              <a:latin typeface="Verdana" pitchFamily="34" charset="0"/>
            </a:endParaRPr>
          </a:p>
        </p:txBody>
      </p:sp>
      <p:sp>
        <p:nvSpPr>
          <p:cNvPr id="214036" name="Rectangle 39">
            <a:extLst>
              <a:ext uri="{FF2B5EF4-FFF2-40B4-BE49-F238E27FC236}">
                <a16:creationId xmlns:a16="http://schemas.microsoft.com/office/drawing/2014/main" id="{2D59AC72-3BDC-4BAF-B56A-C2E54E205101}"/>
              </a:ext>
            </a:extLst>
          </p:cNvPr>
          <p:cNvSpPr>
            <a:spLocks noChangeArrowheads="1"/>
          </p:cNvSpPr>
          <p:nvPr/>
        </p:nvSpPr>
        <p:spPr bwMode="auto">
          <a:xfrm>
            <a:off x="185738" y="1887538"/>
            <a:ext cx="2286000" cy="274637"/>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37" name="Text Box 40">
            <a:extLst>
              <a:ext uri="{FF2B5EF4-FFF2-40B4-BE49-F238E27FC236}">
                <a16:creationId xmlns:a16="http://schemas.microsoft.com/office/drawing/2014/main" id="{8EA5189E-A203-4AAA-9590-DA78DA59343B}"/>
              </a:ext>
            </a:extLst>
          </p:cNvPr>
          <p:cNvSpPr txBox="1">
            <a:spLocks noChangeArrowheads="1"/>
          </p:cNvSpPr>
          <p:nvPr/>
        </p:nvSpPr>
        <p:spPr bwMode="auto">
          <a:xfrm>
            <a:off x="7938" y="2189163"/>
            <a:ext cx="2692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pPr>
            <a:r>
              <a:rPr lang="en-US" altLang="en-US" sz="1400"/>
              <a:t>(ATP-PC, Glucólisis Anaeróbica,</a:t>
            </a:r>
          </a:p>
          <a:p>
            <a:pPr algn="ctr">
              <a:lnSpc>
                <a:spcPct val="60000"/>
              </a:lnSpc>
            </a:pPr>
            <a:r>
              <a:rPr lang="en-US" altLang="en-US" sz="1400"/>
              <a:t>Metabolismo Oxidativo/Aeróbico</a:t>
            </a:r>
            <a:r>
              <a:rPr lang="en-US" altLang="en-US" sz="1600"/>
              <a:t>)</a:t>
            </a:r>
          </a:p>
        </p:txBody>
      </p:sp>
      <p:sp>
        <p:nvSpPr>
          <p:cNvPr id="214038" name="Line 41">
            <a:extLst>
              <a:ext uri="{FF2B5EF4-FFF2-40B4-BE49-F238E27FC236}">
                <a16:creationId xmlns:a16="http://schemas.microsoft.com/office/drawing/2014/main" id="{EE591963-FBA8-45A7-9A56-30497ECA1C47}"/>
              </a:ext>
            </a:extLst>
          </p:cNvPr>
          <p:cNvSpPr>
            <a:spLocks noChangeShapeType="1"/>
          </p:cNvSpPr>
          <p:nvPr/>
        </p:nvSpPr>
        <p:spPr bwMode="auto">
          <a:xfrm>
            <a:off x="3836988" y="176530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0842" name="Rectangle 42">
            <a:extLst>
              <a:ext uri="{FF2B5EF4-FFF2-40B4-BE49-F238E27FC236}">
                <a16:creationId xmlns:a16="http://schemas.microsoft.com/office/drawing/2014/main" id="{73900DCF-5757-4FAA-9B45-B40A0424AEE8}"/>
              </a:ext>
            </a:extLst>
          </p:cNvPr>
          <p:cNvSpPr>
            <a:spLocks noChangeArrowheads="1"/>
          </p:cNvSpPr>
          <p:nvPr/>
        </p:nvSpPr>
        <p:spPr bwMode="auto">
          <a:xfrm>
            <a:off x="2600325" y="1990725"/>
            <a:ext cx="2419350" cy="6365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Acumulación</a:t>
            </a:r>
          </a:p>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de</a:t>
            </a:r>
          </a:p>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Desechos Metabólicos</a:t>
            </a:r>
            <a:endParaRPr lang="en-US" sz="1600">
              <a:effectLst>
                <a:outerShdw blurRad="38100" dist="38100" dir="2700000" algn="tl">
                  <a:srgbClr val="C0C0C0"/>
                </a:outerShdw>
              </a:effectLst>
            </a:endParaRPr>
          </a:p>
        </p:txBody>
      </p:sp>
      <p:sp>
        <p:nvSpPr>
          <p:cNvPr id="214040" name="Rectangle 43">
            <a:extLst>
              <a:ext uri="{FF2B5EF4-FFF2-40B4-BE49-F238E27FC236}">
                <a16:creationId xmlns:a16="http://schemas.microsoft.com/office/drawing/2014/main" id="{424BDEF6-23E2-4AAA-85F1-F80D55022820}"/>
              </a:ext>
            </a:extLst>
          </p:cNvPr>
          <p:cNvSpPr>
            <a:spLocks noChangeArrowheads="1"/>
          </p:cNvSpPr>
          <p:nvPr/>
        </p:nvSpPr>
        <p:spPr bwMode="auto">
          <a:xfrm>
            <a:off x="2676525" y="1960563"/>
            <a:ext cx="2286000" cy="66992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41" name="Line 44">
            <a:extLst>
              <a:ext uri="{FF2B5EF4-FFF2-40B4-BE49-F238E27FC236}">
                <a16:creationId xmlns:a16="http://schemas.microsoft.com/office/drawing/2014/main" id="{F7ED9616-9C18-4A48-99B8-9B1C83DCC05F}"/>
              </a:ext>
            </a:extLst>
          </p:cNvPr>
          <p:cNvSpPr>
            <a:spLocks noChangeShapeType="1"/>
          </p:cNvSpPr>
          <p:nvPr/>
        </p:nvSpPr>
        <p:spPr bwMode="auto">
          <a:xfrm>
            <a:off x="5570538" y="1766888"/>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0845" name="Rectangle 45">
            <a:extLst>
              <a:ext uri="{FF2B5EF4-FFF2-40B4-BE49-F238E27FC236}">
                <a16:creationId xmlns:a16="http://schemas.microsoft.com/office/drawing/2014/main" id="{E04C3985-3693-4575-BEA4-4086E480A6CE}"/>
              </a:ext>
            </a:extLst>
          </p:cNvPr>
          <p:cNvSpPr>
            <a:spLocks noChangeArrowheads="1"/>
          </p:cNvSpPr>
          <p:nvPr/>
        </p:nvSpPr>
        <p:spPr bwMode="auto">
          <a:xfrm>
            <a:off x="5051425" y="2003425"/>
            <a:ext cx="1135063" cy="390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Sistema</a:t>
            </a:r>
          </a:p>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Nervioso</a:t>
            </a:r>
            <a:endParaRPr lang="en-US" sz="1600">
              <a:effectLst>
                <a:outerShdw blurRad="38100" dist="38100" dir="2700000" algn="tl">
                  <a:srgbClr val="C0C0C0"/>
                </a:outerShdw>
              </a:effectLst>
            </a:endParaRPr>
          </a:p>
        </p:txBody>
      </p:sp>
      <p:sp>
        <p:nvSpPr>
          <p:cNvPr id="214043" name="Rectangle 46">
            <a:extLst>
              <a:ext uri="{FF2B5EF4-FFF2-40B4-BE49-F238E27FC236}">
                <a16:creationId xmlns:a16="http://schemas.microsoft.com/office/drawing/2014/main" id="{40F579B7-DBA6-46FE-B497-EA37438ACBC4}"/>
              </a:ext>
            </a:extLst>
          </p:cNvPr>
          <p:cNvSpPr>
            <a:spLocks noChangeArrowheads="1"/>
          </p:cNvSpPr>
          <p:nvPr/>
        </p:nvSpPr>
        <p:spPr bwMode="auto">
          <a:xfrm>
            <a:off x="5064125" y="1973263"/>
            <a:ext cx="1027113" cy="4857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44" name="Freeform 50">
            <a:extLst>
              <a:ext uri="{FF2B5EF4-FFF2-40B4-BE49-F238E27FC236}">
                <a16:creationId xmlns:a16="http://schemas.microsoft.com/office/drawing/2014/main" id="{E59861FA-334E-4E22-8DB1-EA9AFA10579E}"/>
              </a:ext>
            </a:extLst>
          </p:cNvPr>
          <p:cNvSpPr>
            <a:spLocks/>
          </p:cNvSpPr>
          <p:nvPr/>
        </p:nvSpPr>
        <p:spPr bwMode="auto">
          <a:xfrm rot="5400000" flipV="1">
            <a:off x="7000876" y="525462"/>
            <a:ext cx="207962" cy="2481263"/>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0851" name="Rectangle 51">
            <a:extLst>
              <a:ext uri="{FF2B5EF4-FFF2-40B4-BE49-F238E27FC236}">
                <a16:creationId xmlns:a16="http://schemas.microsoft.com/office/drawing/2014/main" id="{909185A0-894B-4FB4-851A-8A3032DFFB41}"/>
              </a:ext>
            </a:extLst>
          </p:cNvPr>
          <p:cNvSpPr>
            <a:spLocks noChangeArrowheads="1"/>
          </p:cNvSpPr>
          <p:nvPr/>
        </p:nvSpPr>
        <p:spPr bwMode="auto">
          <a:xfrm>
            <a:off x="6189663" y="2008188"/>
            <a:ext cx="1320800" cy="390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Fibras</a:t>
            </a:r>
          </a:p>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Musculares</a:t>
            </a:r>
            <a:endParaRPr lang="en-US" sz="1600">
              <a:effectLst>
                <a:outerShdw blurRad="38100" dist="38100" dir="2700000" algn="tl">
                  <a:srgbClr val="C0C0C0"/>
                </a:outerShdw>
              </a:effectLst>
            </a:endParaRPr>
          </a:p>
        </p:txBody>
      </p:sp>
      <p:sp>
        <p:nvSpPr>
          <p:cNvPr id="214046" name="Rectangle 52">
            <a:extLst>
              <a:ext uri="{FF2B5EF4-FFF2-40B4-BE49-F238E27FC236}">
                <a16:creationId xmlns:a16="http://schemas.microsoft.com/office/drawing/2014/main" id="{8FE97C07-6D52-45DC-85C2-292EB786D453}"/>
              </a:ext>
            </a:extLst>
          </p:cNvPr>
          <p:cNvSpPr>
            <a:spLocks noChangeArrowheads="1"/>
          </p:cNvSpPr>
          <p:nvPr/>
        </p:nvSpPr>
        <p:spPr bwMode="auto">
          <a:xfrm>
            <a:off x="6215063" y="1978025"/>
            <a:ext cx="1187450" cy="496888"/>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47" name="Freeform 53">
            <a:extLst>
              <a:ext uri="{FF2B5EF4-FFF2-40B4-BE49-F238E27FC236}">
                <a16:creationId xmlns:a16="http://schemas.microsoft.com/office/drawing/2014/main" id="{2982BB36-5E58-45F5-8AD2-F64B0D99A404}"/>
              </a:ext>
            </a:extLst>
          </p:cNvPr>
          <p:cNvSpPr>
            <a:spLocks/>
          </p:cNvSpPr>
          <p:nvPr/>
        </p:nvSpPr>
        <p:spPr bwMode="auto">
          <a:xfrm rot="10800000" flipH="1" flipV="1">
            <a:off x="1160463" y="4471988"/>
            <a:ext cx="366712" cy="14255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0854" name="Rectangle 54">
            <a:extLst>
              <a:ext uri="{FF2B5EF4-FFF2-40B4-BE49-F238E27FC236}">
                <a16:creationId xmlns:a16="http://schemas.microsoft.com/office/drawing/2014/main" id="{969BFC75-50F4-43A5-8D76-A034C75F8E27}"/>
              </a:ext>
            </a:extLst>
          </p:cNvPr>
          <p:cNvSpPr>
            <a:spLocks noChangeArrowheads="1"/>
          </p:cNvSpPr>
          <p:nvPr/>
        </p:nvSpPr>
        <p:spPr bwMode="auto">
          <a:xfrm>
            <a:off x="7423150" y="1931988"/>
            <a:ext cx="1728788" cy="390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Factores</a:t>
            </a:r>
          </a:p>
          <a:p>
            <a:pPr marL="342900" indent="-342900" algn="ctr">
              <a:lnSpc>
                <a:spcPct val="60000"/>
              </a:lnSpc>
              <a:spcBef>
                <a:spcPct val="20000"/>
              </a:spcBef>
              <a:defRPr/>
            </a:pPr>
            <a:r>
              <a:rPr lang="es-PR" sz="1600" i="0">
                <a:solidFill>
                  <a:srgbClr val="000000"/>
                </a:solidFill>
                <a:effectLst>
                  <a:outerShdw blurRad="38100" dist="38100" dir="2700000" algn="tl">
                    <a:srgbClr val="C0C0C0"/>
                  </a:outerShdw>
                </a:effectLst>
                <a:latin typeface="Arial" charset="0"/>
              </a:rPr>
              <a:t>Metereológicos</a:t>
            </a:r>
            <a:endParaRPr lang="en-US" sz="1600">
              <a:effectLst>
                <a:outerShdw blurRad="38100" dist="38100" dir="2700000" algn="tl">
                  <a:srgbClr val="C0C0C0"/>
                </a:outerShdw>
              </a:effectLst>
            </a:endParaRPr>
          </a:p>
        </p:txBody>
      </p:sp>
      <p:sp>
        <p:nvSpPr>
          <p:cNvPr id="214049" name="Rectangle 55">
            <a:extLst>
              <a:ext uri="{FF2B5EF4-FFF2-40B4-BE49-F238E27FC236}">
                <a16:creationId xmlns:a16="http://schemas.microsoft.com/office/drawing/2014/main" id="{FC17D199-7EEC-4043-B42C-AD270FF29EC0}"/>
              </a:ext>
            </a:extLst>
          </p:cNvPr>
          <p:cNvSpPr>
            <a:spLocks noChangeArrowheads="1"/>
          </p:cNvSpPr>
          <p:nvPr/>
        </p:nvSpPr>
        <p:spPr bwMode="auto">
          <a:xfrm>
            <a:off x="7510463" y="1901825"/>
            <a:ext cx="1541462" cy="496888"/>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50" name="Text Box 56">
            <a:extLst>
              <a:ext uri="{FF2B5EF4-FFF2-40B4-BE49-F238E27FC236}">
                <a16:creationId xmlns:a16="http://schemas.microsoft.com/office/drawing/2014/main" id="{095E6011-50B8-4729-A9F6-DA2BA708884E}"/>
              </a:ext>
            </a:extLst>
          </p:cNvPr>
          <p:cNvSpPr txBox="1">
            <a:spLocks noChangeArrowheads="1"/>
          </p:cNvSpPr>
          <p:nvPr/>
        </p:nvSpPr>
        <p:spPr bwMode="auto">
          <a:xfrm>
            <a:off x="174625" y="3382963"/>
            <a:ext cx="4587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500" i="0">
                <a:latin typeface="Arial" panose="020B0604020202020204" pitchFamily="34" charset="0"/>
              </a:rPr>
              <a:t>PC</a:t>
            </a:r>
          </a:p>
        </p:txBody>
      </p:sp>
      <p:sp>
        <p:nvSpPr>
          <p:cNvPr id="214051" name="Line 57">
            <a:extLst>
              <a:ext uri="{FF2B5EF4-FFF2-40B4-BE49-F238E27FC236}">
                <a16:creationId xmlns:a16="http://schemas.microsoft.com/office/drawing/2014/main" id="{0EE656EC-3530-4909-8ACA-906C591DB6C5}"/>
              </a:ext>
            </a:extLst>
          </p:cNvPr>
          <p:cNvSpPr>
            <a:spLocks noChangeShapeType="1"/>
          </p:cNvSpPr>
          <p:nvPr/>
        </p:nvSpPr>
        <p:spPr bwMode="auto">
          <a:xfrm>
            <a:off x="1144588" y="321310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52" name="Text Box 58">
            <a:extLst>
              <a:ext uri="{FF2B5EF4-FFF2-40B4-BE49-F238E27FC236}">
                <a16:creationId xmlns:a16="http://schemas.microsoft.com/office/drawing/2014/main" id="{C6E4122B-5BF3-49AF-9D9A-7A9EC79E9FB7}"/>
              </a:ext>
            </a:extLst>
          </p:cNvPr>
          <p:cNvSpPr txBox="1">
            <a:spLocks noChangeArrowheads="1"/>
          </p:cNvSpPr>
          <p:nvPr/>
        </p:nvSpPr>
        <p:spPr bwMode="auto">
          <a:xfrm>
            <a:off x="620713" y="3370263"/>
            <a:ext cx="10255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500" i="0">
                <a:latin typeface="Arial" panose="020B0604020202020204" pitchFamily="34" charset="0"/>
              </a:rPr>
              <a:t>Glucosa</a:t>
            </a:r>
          </a:p>
        </p:txBody>
      </p:sp>
      <p:sp>
        <p:nvSpPr>
          <p:cNvPr id="214053" name="Line 59">
            <a:extLst>
              <a:ext uri="{FF2B5EF4-FFF2-40B4-BE49-F238E27FC236}">
                <a16:creationId xmlns:a16="http://schemas.microsoft.com/office/drawing/2014/main" id="{7788919F-D544-464B-8EC9-E9A72C194661}"/>
              </a:ext>
            </a:extLst>
          </p:cNvPr>
          <p:cNvSpPr>
            <a:spLocks noChangeShapeType="1"/>
          </p:cNvSpPr>
          <p:nvPr/>
        </p:nvSpPr>
        <p:spPr bwMode="auto">
          <a:xfrm>
            <a:off x="2084388" y="321310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54" name="Text Box 60">
            <a:extLst>
              <a:ext uri="{FF2B5EF4-FFF2-40B4-BE49-F238E27FC236}">
                <a16:creationId xmlns:a16="http://schemas.microsoft.com/office/drawing/2014/main" id="{BDDE560F-AFC2-4D97-8715-39864BA063D0}"/>
              </a:ext>
            </a:extLst>
          </p:cNvPr>
          <p:cNvSpPr txBox="1">
            <a:spLocks noChangeArrowheads="1"/>
          </p:cNvSpPr>
          <p:nvPr/>
        </p:nvSpPr>
        <p:spPr bwMode="auto">
          <a:xfrm>
            <a:off x="1525588" y="3370263"/>
            <a:ext cx="122237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500" i="0">
                <a:latin typeface="Arial" panose="020B0604020202020204" pitchFamily="34" charset="0"/>
              </a:rPr>
              <a:t>Glucógeno</a:t>
            </a:r>
          </a:p>
        </p:txBody>
      </p:sp>
      <p:sp>
        <p:nvSpPr>
          <p:cNvPr id="214055" name="Freeform 61">
            <a:extLst>
              <a:ext uri="{FF2B5EF4-FFF2-40B4-BE49-F238E27FC236}">
                <a16:creationId xmlns:a16="http://schemas.microsoft.com/office/drawing/2014/main" id="{DD6FAF9F-4A13-4278-A988-691814DA5E9F}"/>
              </a:ext>
            </a:extLst>
          </p:cNvPr>
          <p:cNvSpPr>
            <a:spLocks/>
          </p:cNvSpPr>
          <p:nvPr/>
        </p:nvSpPr>
        <p:spPr bwMode="auto">
          <a:xfrm rot="5400000" flipV="1">
            <a:off x="1213644" y="2788444"/>
            <a:ext cx="85725" cy="1706563"/>
          </a:xfrm>
          <a:custGeom>
            <a:avLst/>
            <a:gdLst>
              <a:gd name="T0" fmla="*/ 0 w 265"/>
              <a:gd name="T1" fmla="*/ 0 h 382"/>
              <a:gd name="T2" fmla="*/ 2147483647 w 265"/>
              <a:gd name="T3" fmla="*/ 0 h 382"/>
              <a:gd name="T4" fmla="*/ 2147483647 w 265"/>
              <a:gd name="T5" fmla="*/ 2147483647 h 382"/>
              <a:gd name="T6" fmla="*/ 2147483647 w 265"/>
              <a:gd name="T7" fmla="*/ 2147483647 h 382"/>
              <a:gd name="T8" fmla="*/ 0 60000 65536"/>
              <a:gd name="T9" fmla="*/ 0 60000 65536"/>
              <a:gd name="T10" fmla="*/ 0 60000 65536"/>
              <a:gd name="T11" fmla="*/ 0 60000 65536"/>
              <a:gd name="T12" fmla="*/ 0 w 265"/>
              <a:gd name="T13" fmla="*/ 0 h 382"/>
              <a:gd name="T14" fmla="*/ 265 w 265"/>
              <a:gd name="T15" fmla="*/ 382 h 382"/>
            </a:gdLst>
            <a:ahLst/>
            <a:cxnLst>
              <a:cxn ang="T8">
                <a:pos x="T0" y="T1"/>
              </a:cxn>
              <a:cxn ang="T9">
                <a:pos x="T2" y="T3"/>
              </a:cxn>
              <a:cxn ang="T10">
                <a:pos x="T4" y="T5"/>
              </a:cxn>
              <a:cxn ang="T11">
                <a:pos x="T6" y="T7"/>
              </a:cxn>
            </a:cxnLst>
            <a:rect l="T12" t="T13" r="T14" b="T15"/>
            <a:pathLst>
              <a:path w="265" h="382">
                <a:moveTo>
                  <a:pt x="0" y="0"/>
                </a:moveTo>
                <a:lnTo>
                  <a:pt x="265" y="0"/>
                </a:lnTo>
                <a:lnTo>
                  <a:pt x="265" y="382"/>
                </a:lnTo>
                <a:lnTo>
                  <a:pt x="8" y="382"/>
                </a:lnTo>
              </a:path>
            </a:pathLst>
          </a:custGeom>
          <a:noFill/>
          <a:ln w="508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56" name="Line 62">
            <a:extLst>
              <a:ext uri="{FF2B5EF4-FFF2-40B4-BE49-F238E27FC236}">
                <a16:creationId xmlns:a16="http://schemas.microsoft.com/office/drawing/2014/main" id="{3435FDF4-094A-4F07-8806-E0EBE7611843}"/>
              </a:ext>
            </a:extLst>
          </p:cNvPr>
          <p:cNvSpPr>
            <a:spLocks noChangeShapeType="1"/>
          </p:cNvSpPr>
          <p:nvPr/>
        </p:nvSpPr>
        <p:spPr bwMode="auto">
          <a:xfrm>
            <a:off x="1136650" y="3563938"/>
            <a:ext cx="0" cy="3492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57" name="Text Box 63">
            <a:extLst>
              <a:ext uri="{FF2B5EF4-FFF2-40B4-BE49-F238E27FC236}">
                <a16:creationId xmlns:a16="http://schemas.microsoft.com/office/drawing/2014/main" id="{EEBFCF00-C091-4171-9796-5836A25FCE38}"/>
              </a:ext>
            </a:extLst>
          </p:cNvPr>
          <p:cNvSpPr txBox="1">
            <a:spLocks noChangeArrowheads="1"/>
          </p:cNvSpPr>
          <p:nvPr/>
        </p:nvSpPr>
        <p:spPr bwMode="auto">
          <a:xfrm>
            <a:off x="763588" y="4203700"/>
            <a:ext cx="904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Energía</a:t>
            </a:r>
          </a:p>
        </p:txBody>
      </p:sp>
      <p:sp>
        <p:nvSpPr>
          <p:cNvPr id="214058" name="Line 64">
            <a:extLst>
              <a:ext uri="{FF2B5EF4-FFF2-40B4-BE49-F238E27FC236}">
                <a16:creationId xmlns:a16="http://schemas.microsoft.com/office/drawing/2014/main" id="{DABB9181-9868-4C54-92D7-B140D27D8095}"/>
              </a:ext>
            </a:extLst>
          </p:cNvPr>
          <p:cNvSpPr>
            <a:spLocks noChangeShapeType="1"/>
          </p:cNvSpPr>
          <p:nvPr/>
        </p:nvSpPr>
        <p:spPr bwMode="auto">
          <a:xfrm>
            <a:off x="785813" y="4233863"/>
            <a:ext cx="0" cy="1889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59" name="Line 65">
            <a:extLst>
              <a:ext uri="{FF2B5EF4-FFF2-40B4-BE49-F238E27FC236}">
                <a16:creationId xmlns:a16="http://schemas.microsoft.com/office/drawing/2014/main" id="{79B636F9-1175-4F68-B818-F4875E195316}"/>
              </a:ext>
            </a:extLst>
          </p:cNvPr>
          <p:cNvSpPr>
            <a:spLocks noChangeShapeType="1"/>
          </p:cNvSpPr>
          <p:nvPr/>
        </p:nvSpPr>
        <p:spPr bwMode="auto">
          <a:xfrm>
            <a:off x="1149350" y="4057650"/>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0866" name="Rectangle 66">
            <a:extLst>
              <a:ext uri="{FF2B5EF4-FFF2-40B4-BE49-F238E27FC236}">
                <a16:creationId xmlns:a16="http://schemas.microsoft.com/office/drawing/2014/main" id="{B9873C61-A2CB-4B8A-ADED-771FBCE9EC3A}"/>
              </a:ext>
            </a:extLst>
          </p:cNvPr>
          <p:cNvSpPr>
            <a:spLocks noChangeArrowheads="1"/>
          </p:cNvSpPr>
          <p:nvPr/>
        </p:nvSpPr>
        <p:spPr bwMode="auto">
          <a:xfrm>
            <a:off x="1568450" y="5526088"/>
            <a:ext cx="3386138" cy="10334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2400" i="0">
                <a:solidFill>
                  <a:srgbClr val="000000"/>
                </a:solidFill>
                <a:effectLst>
                  <a:outerShdw blurRad="38100" dist="38100" dir="2700000" algn="tl">
                    <a:srgbClr val="C0C0C0"/>
                  </a:outerShdw>
                </a:effectLst>
                <a:latin typeface="Arial" charset="0"/>
              </a:rPr>
              <a:t>Capacidad Muscular</a:t>
            </a:r>
          </a:p>
          <a:p>
            <a:pPr marL="342900" indent="-342900" algn="ctr">
              <a:lnSpc>
                <a:spcPct val="80000"/>
              </a:lnSpc>
              <a:spcBef>
                <a:spcPct val="20000"/>
              </a:spcBef>
              <a:defRPr/>
            </a:pPr>
            <a:r>
              <a:rPr lang="es-PR" sz="2400" i="0">
                <a:solidFill>
                  <a:srgbClr val="000000"/>
                </a:solidFill>
                <a:effectLst>
                  <a:outerShdw blurRad="38100" dist="38100" dir="2700000" algn="tl">
                    <a:srgbClr val="C0C0C0"/>
                  </a:outerShdw>
                </a:effectLst>
                <a:latin typeface="Arial" charset="0"/>
              </a:rPr>
              <a:t>para</a:t>
            </a:r>
          </a:p>
          <a:p>
            <a:pPr marL="342900" indent="-342900" algn="ctr">
              <a:lnSpc>
                <a:spcPct val="80000"/>
              </a:lnSpc>
              <a:spcBef>
                <a:spcPct val="20000"/>
              </a:spcBef>
              <a:defRPr/>
            </a:pPr>
            <a:r>
              <a:rPr lang="es-PR" sz="2400" i="0">
                <a:solidFill>
                  <a:srgbClr val="000000"/>
                </a:solidFill>
                <a:effectLst>
                  <a:outerShdw blurRad="38100" dist="38100" dir="2700000" algn="tl">
                    <a:srgbClr val="C0C0C0"/>
                  </a:outerShdw>
                </a:effectLst>
                <a:latin typeface="Arial" charset="0"/>
              </a:rPr>
              <a:t>Generar Fuerza</a:t>
            </a:r>
            <a:endParaRPr lang="en-US" sz="2400">
              <a:effectLst>
                <a:outerShdw blurRad="38100" dist="38100" dir="2700000" algn="tl">
                  <a:srgbClr val="C0C0C0"/>
                </a:outerShdw>
              </a:effectLst>
            </a:endParaRPr>
          </a:p>
        </p:txBody>
      </p:sp>
      <p:sp>
        <p:nvSpPr>
          <p:cNvPr id="214061" name="Rectangle 67">
            <a:extLst>
              <a:ext uri="{FF2B5EF4-FFF2-40B4-BE49-F238E27FC236}">
                <a16:creationId xmlns:a16="http://schemas.microsoft.com/office/drawing/2014/main" id="{8D692A86-8F83-479A-826D-82D049A7E6C1}"/>
              </a:ext>
            </a:extLst>
          </p:cNvPr>
          <p:cNvSpPr>
            <a:spLocks noChangeArrowheads="1"/>
          </p:cNvSpPr>
          <p:nvPr/>
        </p:nvSpPr>
        <p:spPr bwMode="auto">
          <a:xfrm>
            <a:off x="1550988" y="5399088"/>
            <a:ext cx="3311525" cy="1301750"/>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62" name="Text Box 68">
            <a:extLst>
              <a:ext uri="{FF2B5EF4-FFF2-40B4-BE49-F238E27FC236}">
                <a16:creationId xmlns:a16="http://schemas.microsoft.com/office/drawing/2014/main" id="{B982E22F-69BB-4CA6-8DBC-B8BA83A642AF}"/>
              </a:ext>
            </a:extLst>
          </p:cNvPr>
          <p:cNvSpPr txBox="1">
            <a:spLocks noChangeArrowheads="1"/>
          </p:cNvSpPr>
          <p:nvPr/>
        </p:nvSpPr>
        <p:spPr bwMode="auto">
          <a:xfrm>
            <a:off x="2722563" y="2814638"/>
            <a:ext cx="17319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H</a:t>
            </a:r>
            <a:r>
              <a:rPr lang="en-US" altLang="en-US" sz="1500" i="0" baseline="30000">
                <a:latin typeface="Arial" panose="020B0604020202020204" pitchFamily="34" charset="0"/>
              </a:rPr>
              <a:t>+</a:t>
            </a:r>
            <a:r>
              <a:rPr lang="en-US" altLang="en-US" sz="1500" i="0">
                <a:latin typeface="Arial" panose="020B0604020202020204" pitchFamily="34" charset="0"/>
              </a:rPr>
              <a:t> Intramuscular</a:t>
            </a:r>
          </a:p>
        </p:txBody>
      </p:sp>
      <p:sp>
        <p:nvSpPr>
          <p:cNvPr id="214063" name="Line 69">
            <a:extLst>
              <a:ext uri="{FF2B5EF4-FFF2-40B4-BE49-F238E27FC236}">
                <a16:creationId xmlns:a16="http://schemas.microsoft.com/office/drawing/2014/main" id="{AB6A1042-1A27-4FFF-9D29-49BB4ACC62B8}"/>
              </a:ext>
            </a:extLst>
          </p:cNvPr>
          <p:cNvSpPr>
            <a:spLocks noChangeShapeType="1"/>
          </p:cNvSpPr>
          <p:nvPr/>
        </p:nvSpPr>
        <p:spPr bwMode="auto">
          <a:xfrm flipV="1">
            <a:off x="2744788" y="2832100"/>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64" name="Line 70">
            <a:extLst>
              <a:ext uri="{FF2B5EF4-FFF2-40B4-BE49-F238E27FC236}">
                <a16:creationId xmlns:a16="http://schemas.microsoft.com/office/drawing/2014/main" id="{066E9F4E-7A39-4B21-B901-BDA635DB27C3}"/>
              </a:ext>
            </a:extLst>
          </p:cNvPr>
          <p:cNvSpPr>
            <a:spLocks noChangeShapeType="1"/>
          </p:cNvSpPr>
          <p:nvPr/>
        </p:nvSpPr>
        <p:spPr bwMode="auto">
          <a:xfrm>
            <a:off x="4471988" y="2659063"/>
            <a:ext cx="0" cy="52070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65" name="Text Box 71">
            <a:extLst>
              <a:ext uri="{FF2B5EF4-FFF2-40B4-BE49-F238E27FC236}">
                <a16:creationId xmlns:a16="http://schemas.microsoft.com/office/drawing/2014/main" id="{9B861F39-2EB8-4AA3-B3AF-D5C13CF4ED1A}"/>
              </a:ext>
            </a:extLst>
          </p:cNvPr>
          <p:cNvSpPr txBox="1">
            <a:spLocks noChangeArrowheads="1"/>
          </p:cNvSpPr>
          <p:nvPr/>
        </p:nvSpPr>
        <p:spPr bwMode="auto">
          <a:xfrm>
            <a:off x="3689350" y="3116263"/>
            <a:ext cx="14874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Ácido Láctico</a:t>
            </a:r>
          </a:p>
          <a:p>
            <a:pPr>
              <a:lnSpc>
                <a:spcPct val="80000"/>
              </a:lnSpc>
            </a:pPr>
            <a:r>
              <a:rPr lang="en-US" altLang="en-US" sz="1500" i="0">
                <a:latin typeface="Arial" panose="020B0604020202020204" pitchFamily="34" charset="0"/>
              </a:rPr>
              <a:t>Intramuscular</a:t>
            </a:r>
          </a:p>
        </p:txBody>
      </p:sp>
      <p:sp>
        <p:nvSpPr>
          <p:cNvPr id="214066" name="Line 72">
            <a:extLst>
              <a:ext uri="{FF2B5EF4-FFF2-40B4-BE49-F238E27FC236}">
                <a16:creationId xmlns:a16="http://schemas.microsoft.com/office/drawing/2014/main" id="{CD5FB4A6-4BAF-48A8-A306-1C91D7045E70}"/>
              </a:ext>
            </a:extLst>
          </p:cNvPr>
          <p:cNvSpPr>
            <a:spLocks noChangeShapeType="1"/>
          </p:cNvSpPr>
          <p:nvPr/>
        </p:nvSpPr>
        <p:spPr bwMode="auto">
          <a:xfrm flipV="1">
            <a:off x="3711575" y="3133725"/>
            <a:ext cx="0" cy="376238"/>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67" name="Freeform 73">
            <a:extLst>
              <a:ext uri="{FF2B5EF4-FFF2-40B4-BE49-F238E27FC236}">
                <a16:creationId xmlns:a16="http://schemas.microsoft.com/office/drawing/2014/main" id="{FE6E6454-5699-4D15-8CDA-17FC86399553}"/>
              </a:ext>
            </a:extLst>
          </p:cNvPr>
          <p:cNvSpPr>
            <a:spLocks/>
          </p:cNvSpPr>
          <p:nvPr/>
        </p:nvSpPr>
        <p:spPr bwMode="auto">
          <a:xfrm>
            <a:off x="3448050" y="3027363"/>
            <a:ext cx="1012825" cy="606425"/>
          </a:xfrm>
          <a:custGeom>
            <a:avLst/>
            <a:gdLst>
              <a:gd name="T0" fmla="*/ 0 w 638"/>
              <a:gd name="T1" fmla="*/ 0 h 397"/>
              <a:gd name="T2" fmla="*/ 0 w 638"/>
              <a:gd name="T3" fmla="*/ 2147483647 h 397"/>
              <a:gd name="T4" fmla="*/ 2147483647 w 638"/>
              <a:gd name="T5" fmla="*/ 2147483647 h 397"/>
              <a:gd name="T6" fmla="*/ 2147483647 w 638"/>
              <a:gd name="T7" fmla="*/ 2147483647 h 397"/>
              <a:gd name="T8" fmla="*/ 0 60000 65536"/>
              <a:gd name="T9" fmla="*/ 0 60000 65536"/>
              <a:gd name="T10" fmla="*/ 0 60000 65536"/>
              <a:gd name="T11" fmla="*/ 0 60000 65536"/>
              <a:gd name="T12" fmla="*/ 0 w 638"/>
              <a:gd name="T13" fmla="*/ 0 h 397"/>
              <a:gd name="T14" fmla="*/ 638 w 638"/>
              <a:gd name="T15" fmla="*/ 397 h 397"/>
            </a:gdLst>
            <a:ahLst/>
            <a:cxnLst>
              <a:cxn ang="T8">
                <a:pos x="T0" y="T1"/>
              </a:cxn>
              <a:cxn ang="T9">
                <a:pos x="T2" y="T3"/>
              </a:cxn>
              <a:cxn ang="T10">
                <a:pos x="T4" y="T5"/>
              </a:cxn>
              <a:cxn ang="T11">
                <a:pos x="T6" y="T7"/>
              </a:cxn>
            </a:cxnLst>
            <a:rect l="T12" t="T13" r="T14" b="T15"/>
            <a:pathLst>
              <a:path w="638" h="397">
                <a:moveTo>
                  <a:pt x="0" y="0"/>
                </a:moveTo>
                <a:lnTo>
                  <a:pt x="0" y="397"/>
                </a:lnTo>
                <a:lnTo>
                  <a:pt x="638" y="397"/>
                </a:lnTo>
                <a:lnTo>
                  <a:pt x="638" y="304"/>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68" name="Line 74">
            <a:extLst>
              <a:ext uri="{FF2B5EF4-FFF2-40B4-BE49-F238E27FC236}">
                <a16:creationId xmlns:a16="http://schemas.microsoft.com/office/drawing/2014/main" id="{C4D1C9B2-38E7-4881-B09C-13B6F286F4D2}"/>
              </a:ext>
            </a:extLst>
          </p:cNvPr>
          <p:cNvSpPr>
            <a:spLocks noChangeShapeType="1"/>
          </p:cNvSpPr>
          <p:nvPr/>
        </p:nvSpPr>
        <p:spPr bwMode="auto">
          <a:xfrm>
            <a:off x="3946525" y="3629025"/>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69" name="Text Box 75">
            <a:extLst>
              <a:ext uri="{FF2B5EF4-FFF2-40B4-BE49-F238E27FC236}">
                <a16:creationId xmlns:a16="http://schemas.microsoft.com/office/drawing/2014/main" id="{66F16FBE-328F-4C18-894B-1FFFBF4D9BA8}"/>
              </a:ext>
            </a:extLst>
          </p:cNvPr>
          <p:cNvSpPr txBox="1">
            <a:spLocks noChangeArrowheads="1"/>
          </p:cNvSpPr>
          <p:nvPr/>
        </p:nvSpPr>
        <p:spPr bwMode="auto">
          <a:xfrm>
            <a:off x="3375025" y="3759200"/>
            <a:ext cx="14224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pH Muscular</a:t>
            </a:r>
          </a:p>
        </p:txBody>
      </p:sp>
      <p:sp>
        <p:nvSpPr>
          <p:cNvPr id="214070" name="Line 76">
            <a:extLst>
              <a:ext uri="{FF2B5EF4-FFF2-40B4-BE49-F238E27FC236}">
                <a16:creationId xmlns:a16="http://schemas.microsoft.com/office/drawing/2014/main" id="{9C424B0D-D182-4143-922A-998CE0717AC1}"/>
              </a:ext>
            </a:extLst>
          </p:cNvPr>
          <p:cNvSpPr>
            <a:spLocks noChangeShapeType="1"/>
          </p:cNvSpPr>
          <p:nvPr/>
        </p:nvSpPr>
        <p:spPr bwMode="auto">
          <a:xfrm>
            <a:off x="3397250" y="3802063"/>
            <a:ext cx="0" cy="1889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71" name="Text Box 77">
            <a:extLst>
              <a:ext uri="{FF2B5EF4-FFF2-40B4-BE49-F238E27FC236}">
                <a16:creationId xmlns:a16="http://schemas.microsoft.com/office/drawing/2014/main" id="{7CBBF917-81D2-4220-843C-8E2F1EB9FDA7}"/>
              </a:ext>
            </a:extLst>
          </p:cNvPr>
          <p:cNvSpPr txBox="1">
            <a:spLocks noChangeArrowheads="1"/>
          </p:cNvSpPr>
          <p:nvPr/>
        </p:nvSpPr>
        <p:spPr bwMode="auto">
          <a:xfrm>
            <a:off x="3209925" y="4457700"/>
            <a:ext cx="18780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Liberación de Ca</a:t>
            </a:r>
            <a:r>
              <a:rPr lang="en-US" altLang="en-US" sz="1500" i="0" baseline="30000">
                <a:latin typeface="Arial" panose="020B0604020202020204" pitchFamily="34" charset="0"/>
              </a:rPr>
              <a:t>+</a:t>
            </a:r>
          </a:p>
        </p:txBody>
      </p:sp>
      <p:sp>
        <p:nvSpPr>
          <p:cNvPr id="214072" name="Line 78">
            <a:extLst>
              <a:ext uri="{FF2B5EF4-FFF2-40B4-BE49-F238E27FC236}">
                <a16:creationId xmlns:a16="http://schemas.microsoft.com/office/drawing/2014/main" id="{A81CB04F-7D66-4F50-90E2-D9A2719AE0FF}"/>
              </a:ext>
            </a:extLst>
          </p:cNvPr>
          <p:cNvSpPr>
            <a:spLocks noChangeShapeType="1"/>
          </p:cNvSpPr>
          <p:nvPr/>
        </p:nvSpPr>
        <p:spPr bwMode="auto">
          <a:xfrm>
            <a:off x="3232150" y="4500563"/>
            <a:ext cx="0" cy="1889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73" name="Line 79">
            <a:extLst>
              <a:ext uri="{FF2B5EF4-FFF2-40B4-BE49-F238E27FC236}">
                <a16:creationId xmlns:a16="http://schemas.microsoft.com/office/drawing/2014/main" id="{F1659C1E-3C38-4C45-81C2-6C723EA39775}"/>
              </a:ext>
            </a:extLst>
          </p:cNvPr>
          <p:cNvSpPr>
            <a:spLocks noChangeShapeType="1"/>
          </p:cNvSpPr>
          <p:nvPr/>
        </p:nvSpPr>
        <p:spPr bwMode="auto">
          <a:xfrm>
            <a:off x="3946525" y="3959225"/>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74" name="Text Box 80">
            <a:extLst>
              <a:ext uri="{FF2B5EF4-FFF2-40B4-BE49-F238E27FC236}">
                <a16:creationId xmlns:a16="http://schemas.microsoft.com/office/drawing/2014/main" id="{6DF5E63A-C0E3-46F2-9AEC-A3FD38F2FF1B}"/>
              </a:ext>
            </a:extLst>
          </p:cNvPr>
          <p:cNvSpPr txBox="1">
            <a:spLocks noChangeArrowheads="1"/>
          </p:cNvSpPr>
          <p:nvPr/>
        </p:nvSpPr>
        <p:spPr bwMode="auto">
          <a:xfrm>
            <a:off x="2800350" y="4122738"/>
            <a:ext cx="24098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500" i="0">
                <a:latin typeface="Arial" panose="020B0604020202020204" pitchFamily="34" charset="0"/>
              </a:rPr>
              <a:t>Acidosis Metabólico</a:t>
            </a:r>
          </a:p>
        </p:txBody>
      </p:sp>
      <p:sp>
        <p:nvSpPr>
          <p:cNvPr id="214075" name="Line 81">
            <a:extLst>
              <a:ext uri="{FF2B5EF4-FFF2-40B4-BE49-F238E27FC236}">
                <a16:creationId xmlns:a16="http://schemas.microsoft.com/office/drawing/2014/main" id="{68246CBB-7EB7-494A-AB08-669578903CDF}"/>
              </a:ext>
            </a:extLst>
          </p:cNvPr>
          <p:cNvSpPr>
            <a:spLocks noChangeShapeType="1"/>
          </p:cNvSpPr>
          <p:nvPr/>
        </p:nvSpPr>
        <p:spPr bwMode="auto">
          <a:xfrm>
            <a:off x="3946525" y="4327525"/>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76" name="Line 82">
            <a:extLst>
              <a:ext uri="{FF2B5EF4-FFF2-40B4-BE49-F238E27FC236}">
                <a16:creationId xmlns:a16="http://schemas.microsoft.com/office/drawing/2014/main" id="{FE45BE1A-68EB-4623-A109-3BFE5B3160FD}"/>
              </a:ext>
            </a:extLst>
          </p:cNvPr>
          <p:cNvSpPr>
            <a:spLocks noChangeShapeType="1"/>
          </p:cNvSpPr>
          <p:nvPr/>
        </p:nvSpPr>
        <p:spPr bwMode="auto">
          <a:xfrm>
            <a:off x="3959225" y="4657725"/>
            <a:ext cx="0" cy="730250"/>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77" name="Line 83">
            <a:extLst>
              <a:ext uri="{FF2B5EF4-FFF2-40B4-BE49-F238E27FC236}">
                <a16:creationId xmlns:a16="http://schemas.microsoft.com/office/drawing/2014/main" id="{683CD629-E7E7-4805-B344-FF760072EAB1}"/>
              </a:ext>
            </a:extLst>
          </p:cNvPr>
          <p:cNvSpPr>
            <a:spLocks noChangeShapeType="1"/>
          </p:cNvSpPr>
          <p:nvPr/>
        </p:nvSpPr>
        <p:spPr bwMode="auto">
          <a:xfrm>
            <a:off x="5351463" y="2476500"/>
            <a:ext cx="0" cy="261938"/>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78" name="Text Box 84">
            <a:extLst>
              <a:ext uri="{FF2B5EF4-FFF2-40B4-BE49-F238E27FC236}">
                <a16:creationId xmlns:a16="http://schemas.microsoft.com/office/drawing/2014/main" id="{DC8E1B7C-1678-48F2-A000-19CFCCFD5568}"/>
              </a:ext>
            </a:extLst>
          </p:cNvPr>
          <p:cNvSpPr txBox="1">
            <a:spLocks noChangeArrowheads="1"/>
          </p:cNvSpPr>
          <p:nvPr/>
        </p:nvSpPr>
        <p:spPr bwMode="auto">
          <a:xfrm>
            <a:off x="4481513" y="2668588"/>
            <a:ext cx="16446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500" i="0">
                <a:latin typeface="Arial" panose="020B0604020202020204" pitchFamily="34" charset="0"/>
              </a:rPr>
              <a:t>Función</a:t>
            </a:r>
          </a:p>
          <a:p>
            <a:pPr algn="ctr">
              <a:lnSpc>
                <a:spcPct val="80000"/>
              </a:lnSpc>
            </a:pPr>
            <a:r>
              <a:rPr lang="en-US" altLang="en-US" sz="1500" i="0">
                <a:latin typeface="Arial" panose="020B0604020202020204" pitchFamily="34" charset="0"/>
              </a:rPr>
              <a:t>Neuromuscular</a:t>
            </a:r>
          </a:p>
        </p:txBody>
      </p:sp>
      <p:sp>
        <p:nvSpPr>
          <p:cNvPr id="214079" name="Line 85">
            <a:extLst>
              <a:ext uri="{FF2B5EF4-FFF2-40B4-BE49-F238E27FC236}">
                <a16:creationId xmlns:a16="http://schemas.microsoft.com/office/drawing/2014/main" id="{8BD332EB-CDCB-4809-AC98-16C533FE8B53}"/>
              </a:ext>
            </a:extLst>
          </p:cNvPr>
          <p:cNvSpPr>
            <a:spLocks noChangeShapeType="1"/>
          </p:cNvSpPr>
          <p:nvPr/>
        </p:nvSpPr>
        <p:spPr bwMode="auto">
          <a:xfrm>
            <a:off x="6049963" y="2476500"/>
            <a:ext cx="0" cy="1604963"/>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80" name="Line 86">
            <a:extLst>
              <a:ext uri="{FF2B5EF4-FFF2-40B4-BE49-F238E27FC236}">
                <a16:creationId xmlns:a16="http://schemas.microsoft.com/office/drawing/2014/main" id="{8F6EB4F2-7C2D-4DE4-B359-FC5E0CC4FD48}"/>
              </a:ext>
            </a:extLst>
          </p:cNvPr>
          <p:cNvSpPr>
            <a:spLocks noChangeShapeType="1"/>
          </p:cNvSpPr>
          <p:nvPr/>
        </p:nvSpPr>
        <p:spPr bwMode="auto">
          <a:xfrm>
            <a:off x="5351463" y="3048000"/>
            <a:ext cx="0" cy="6826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81" name="Text Box 87">
            <a:extLst>
              <a:ext uri="{FF2B5EF4-FFF2-40B4-BE49-F238E27FC236}">
                <a16:creationId xmlns:a16="http://schemas.microsoft.com/office/drawing/2014/main" id="{0BD8FC40-E55A-45F9-B876-A8E2CFE608C4}"/>
              </a:ext>
            </a:extLst>
          </p:cNvPr>
          <p:cNvSpPr txBox="1">
            <a:spLocks noChangeArrowheads="1"/>
          </p:cNvSpPr>
          <p:nvPr/>
        </p:nvSpPr>
        <p:spPr bwMode="auto">
          <a:xfrm>
            <a:off x="4767263" y="3627438"/>
            <a:ext cx="13255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Transmisión</a:t>
            </a:r>
          </a:p>
          <a:p>
            <a:pPr>
              <a:lnSpc>
                <a:spcPct val="80000"/>
              </a:lnSpc>
            </a:pPr>
            <a:r>
              <a:rPr lang="en-US" altLang="en-US" sz="1500" i="0">
                <a:latin typeface="Arial" panose="020B0604020202020204" pitchFamily="34" charset="0"/>
              </a:rPr>
              <a:t>Nerviosa</a:t>
            </a:r>
          </a:p>
        </p:txBody>
      </p:sp>
      <p:sp>
        <p:nvSpPr>
          <p:cNvPr id="214082" name="Line 88">
            <a:extLst>
              <a:ext uri="{FF2B5EF4-FFF2-40B4-BE49-F238E27FC236}">
                <a16:creationId xmlns:a16="http://schemas.microsoft.com/office/drawing/2014/main" id="{C8CFB880-AB7B-48B5-B7E9-132DBACDB1B8}"/>
              </a:ext>
            </a:extLst>
          </p:cNvPr>
          <p:cNvSpPr>
            <a:spLocks noChangeShapeType="1"/>
          </p:cNvSpPr>
          <p:nvPr/>
        </p:nvSpPr>
        <p:spPr bwMode="auto">
          <a:xfrm>
            <a:off x="4789488" y="3657600"/>
            <a:ext cx="0" cy="376238"/>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83" name="Text Box 89">
            <a:extLst>
              <a:ext uri="{FF2B5EF4-FFF2-40B4-BE49-F238E27FC236}">
                <a16:creationId xmlns:a16="http://schemas.microsoft.com/office/drawing/2014/main" id="{806A700E-80C1-4C4B-86EF-80D4CA904468}"/>
              </a:ext>
            </a:extLst>
          </p:cNvPr>
          <p:cNvSpPr txBox="1">
            <a:spLocks noChangeArrowheads="1"/>
          </p:cNvSpPr>
          <p:nvPr/>
        </p:nvSpPr>
        <p:spPr bwMode="auto">
          <a:xfrm>
            <a:off x="5570538" y="4002088"/>
            <a:ext cx="107473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500" i="0">
                <a:latin typeface="Arial" panose="020B0604020202020204" pitchFamily="34" charset="0"/>
              </a:rPr>
              <a:t>Sistema</a:t>
            </a:r>
          </a:p>
          <a:p>
            <a:pPr algn="ctr">
              <a:lnSpc>
                <a:spcPct val="80000"/>
              </a:lnSpc>
            </a:pPr>
            <a:r>
              <a:rPr lang="en-US" altLang="en-US" sz="1500" i="0">
                <a:latin typeface="Arial" panose="020B0604020202020204" pitchFamily="34" charset="0"/>
              </a:rPr>
              <a:t>Nervioso</a:t>
            </a:r>
          </a:p>
          <a:p>
            <a:pPr algn="ctr">
              <a:lnSpc>
                <a:spcPct val="80000"/>
              </a:lnSpc>
            </a:pPr>
            <a:r>
              <a:rPr lang="en-US" altLang="en-US" sz="1500" i="0">
                <a:latin typeface="Arial" panose="020B0604020202020204" pitchFamily="34" charset="0"/>
              </a:rPr>
              <a:t>Central</a:t>
            </a:r>
          </a:p>
          <a:p>
            <a:pPr algn="ctr">
              <a:lnSpc>
                <a:spcPct val="80000"/>
              </a:lnSpc>
            </a:pPr>
            <a:r>
              <a:rPr lang="en-US" altLang="en-US" sz="1500" i="0">
                <a:latin typeface="Arial" panose="020B0604020202020204" pitchFamily="34" charset="0"/>
              </a:rPr>
              <a:t>(SNC)</a:t>
            </a:r>
          </a:p>
        </p:txBody>
      </p:sp>
      <p:sp>
        <p:nvSpPr>
          <p:cNvPr id="214084" name="Text Box 90">
            <a:extLst>
              <a:ext uri="{FF2B5EF4-FFF2-40B4-BE49-F238E27FC236}">
                <a16:creationId xmlns:a16="http://schemas.microsoft.com/office/drawing/2014/main" id="{D25B8BBF-A5AC-4332-8CA2-6B402E6ECBB1}"/>
              </a:ext>
            </a:extLst>
          </p:cNvPr>
          <p:cNvSpPr txBox="1">
            <a:spLocks noChangeArrowheads="1"/>
          </p:cNvSpPr>
          <p:nvPr/>
        </p:nvSpPr>
        <p:spPr bwMode="auto">
          <a:xfrm>
            <a:off x="5268913" y="4881563"/>
            <a:ext cx="18208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Activación Mental</a:t>
            </a:r>
          </a:p>
        </p:txBody>
      </p:sp>
      <p:sp>
        <p:nvSpPr>
          <p:cNvPr id="214085" name="Line 91">
            <a:extLst>
              <a:ext uri="{FF2B5EF4-FFF2-40B4-BE49-F238E27FC236}">
                <a16:creationId xmlns:a16="http://schemas.microsoft.com/office/drawing/2014/main" id="{C1C1C0D8-4FC9-49A3-98CE-868E8871701B}"/>
              </a:ext>
            </a:extLst>
          </p:cNvPr>
          <p:cNvSpPr>
            <a:spLocks noChangeShapeType="1"/>
          </p:cNvSpPr>
          <p:nvPr/>
        </p:nvSpPr>
        <p:spPr bwMode="auto">
          <a:xfrm>
            <a:off x="5291138" y="4924425"/>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86" name="Line 92">
            <a:extLst>
              <a:ext uri="{FF2B5EF4-FFF2-40B4-BE49-F238E27FC236}">
                <a16:creationId xmlns:a16="http://schemas.microsoft.com/office/drawing/2014/main" id="{F09DBFE9-4A46-4894-ADDF-A289166A014B}"/>
              </a:ext>
            </a:extLst>
          </p:cNvPr>
          <p:cNvSpPr>
            <a:spLocks noChangeShapeType="1"/>
          </p:cNvSpPr>
          <p:nvPr/>
        </p:nvSpPr>
        <p:spPr bwMode="auto">
          <a:xfrm>
            <a:off x="6088063" y="4746625"/>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87" name="Text Box 93">
            <a:extLst>
              <a:ext uri="{FF2B5EF4-FFF2-40B4-BE49-F238E27FC236}">
                <a16:creationId xmlns:a16="http://schemas.microsoft.com/office/drawing/2014/main" id="{94A04030-49FB-4583-996D-DA17CC785B43}"/>
              </a:ext>
            </a:extLst>
          </p:cNvPr>
          <p:cNvSpPr txBox="1">
            <a:spLocks noChangeArrowheads="1"/>
          </p:cNvSpPr>
          <p:nvPr/>
        </p:nvSpPr>
        <p:spPr bwMode="auto">
          <a:xfrm>
            <a:off x="5446713" y="5084763"/>
            <a:ext cx="15621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  Motivación)</a:t>
            </a:r>
          </a:p>
        </p:txBody>
      </p:sp>
      <p:sp>
        <p:nvSpPr>
          <p:cNvPr id="214088" name="Line 94">
            <a:extLst>
              <a:ext uri="{FF2B5EF4-FFF2-40B4-BE49-F238E27FC236}">
                <a16:creationId xmlns:a16="http://schemas.microsoft.com/office/drawing/2014/main" id="{DB346AC8-F4DA-4A39-86BB-20A5A0F137D2}"/>
              </a:ext>
            </a:extLst>
          </p:cNvPr>
          <p:cNvSpPr>
            <a:spLocks noChangeShapeType="1"/>
          </p:cNvSpPr>
          <p:nvPr/>
        </p:nvSpPr>
        <p:spPr bwMode="auto">
          <a:xfrm>
            <a:off x="5646738" y="5127625"/>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89" name="Line 95">
            <a:extLst>
              <a:ext uri="{FF2B5EF4-FFF2-40B4-BE49-F238E27FC236}">
                <a16:creationId xmlns:a16="http://schemas.microsoft.com/office/drawing/2014/main" id="{3774E891-818A-4CBC-A079-ED899415D5FA}"/>
              </a:ext>
            </a:extLst>
          </p:cNvPr>
          <p:cNvSpPr>
            <a:spLocks noChangeShapeType="1"/>
          </p:cNvSpPr>
          <p:nvPr/>
        </p:nvSpPr>
        <p:spPr bwMode="auto">
          <a:xfrm>
            <a:off x="6113463" y="5292725"/>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90" name="Text Box 96">
            <a:extLst>
              <a:ext uri="{FF2B5EF4-FFF2-40B4-BE49-F238E27FC236}">
                <a16:creationId xmlns:a16="http://schemas.microsoft.com/office/drawing/2014/main" id="{1E831965-74C9-40FB-8526-4DAFA7571A28}"/>
              </a:ext>
            </a:extLst>
          </p:cNvPr>
          <p:cNvSpPr txBox="1">
            <a:spLocks noChangeArrowheads="1"/>
          </p:cNvSpPr>
          <p:nvPr/>
        </p:nvSpPr>
        <p:spPr bwMode="auto">
          <a:xfrm>
            <a:off x="5257800" y="5434013"/>
            <a:ext cx="18653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Reclutamiento</a:t>
            </a:r>
          </a:p>
          <a:p>
            <a:pPr>
              <a:lnSpc>
                <a:spcPct val="80000"/>
              </a:lnSpc>
            </a:pPr>
            <a:r>
              <a:rPr lang="en-US" altLang="en-US" sz="1500" i="0">
                <a:latin typeface="Arial" panose="020B0604020202020204" pitchFamily="34" charset="0"/>
              </a:rPr>
              <a:t>Fibras Musculares</a:t>
            </a:r>
            <a:endParaRPr lang="en-US" altLang="en-US" sz="1500" i="0" baseline="30000">
              <a:latin typeface="Arial" panose="020B0604020202020204" pitchFamily="34" charset="0"/>
            </a:endParaRPr>
          </a:p>
        </p:txBody>
      </p:sp>
      <p:sp>
        <p:nvSpPr>
          <p:cNvPr id="214091" name="Line 98">
            <a:extLst>
              <a:ext uri="{FF2B5EF4-FFF2-40B4-BE49-F238E27FC236}">
                <a16:creationId xmlns:a16="http://schemas.microsoft.com/office/drawing/2014/main" id="{F0E46CEC-6DC4-4D12-8DE4-D1A85CC603FA}"/>
              </a:ext>
            </a:extLst>
          </p:cNvPr>
          <p:cNvSpPr>
            <a:spLocks noChangeShapeType="1"/>
          </p:cNvSpPr>
          <p:nvPr/>
        </p:nvSpPr>
        <p:spPr bwMode="auto">
          <a:xfrm>
            <a:off x="5276850" y="5465763"/>
            <a:ext cx="0" cy="376237"/>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92" name="Line 99">
            <a:extLst>
              <a:ext uri="{FF2B5EF4-FFF2-40B4-BE49-F238E27FC236}">
                <a16:creationId xmlns:a16="http://schemas.microsoft.com/office/drawing/2014/main" id="{FECC29B3-B052-4F43-A334-16D6B802D558}"/>
              </a:ext>
            </a:extLst>
          </p:cNvPr>
          <p:cNvSpPr>
            <a:spLocks noChangeShapeType="1"/>
          </p:cNvSpPr>
          <p:nvPr/>
        </p:nvSpPr>
        <p:spPr bwMode="auto">
          <a:xfrm rot="5400000">
            <a:off x="5050632" y="5464968"/>
            <a:ext cx="0" cy="360363"/>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93" name="Text Box 100">
            <a:extLst>
              <a:ext uri="{FF2B5EF4-FFF2-40B4-BE49-F238E27FC236}">
                <a16:creationId xmlns:a16="http://schemas.microsoft.com/office/drawing/2014/main" id="{68CE4B6E-C291-41DE-B402-F588993ED3CB}"/>
              </a:ext>
            </a:extLst>
          </p:cNvPr>
          <p:cNvSpPr txBox="1">
            <a:spLocks noChangeArrowheads="1"/>
          </p:cNvSpPr>
          <p:nvPr/>
        </p:nvSpPr>
        <p:spPr bwMode="auto">
          <a:xfrm>
            <a:off x="6329363" y="2611438"/>
            <a:ext cx="13255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Mecanismo</a:t>
            </a:r>
          </a:p>
          <a:p>
            <a:pPr>
              <a:lnSpc>
                <a:spcPct val="80000"/>
              </a:lnSpc>
            </a:pPr>
            <a:r>
              <a:rPr lang="en-US" altLang="en-US" sz="1500" i="0">
                <a:latin typeface="Arial" panose="020B0604020202020204" pitchFamily="34" charset="0"/>
              </a:rPr>
              <a:t>Contractil</a:t>
            </a:r>
          </a:p>
        </p:txBody>
      </p:sp>
      <p:sp>
        <p:nvSpPr>
          <p:cNvPr id="214094" name="Line 101">
            <a:extLst>
              <a:ext uri="{FF2B5EF4-FFF2-40B4-BE49-F238E27FC236}">
                <a16:creationId xmlns:a16="http://schemas.microsoft.com/office/drawing/2014/main" id="{1C47700F-3040-4322-AEAE-4ADDAA760241}"/>
              </a:ext>
            </a:extLst>
          </p:cNvPr>
          <p:cNvSpPr>
            <a:spLocks noChangeShapeType="1"/>
          </p:cNvSpPr>
          <p:nvPr/>
        </p:nvSpPr>
        <p:spPr bwMode="auto">
          <a:xfrm>
            <a:off x="6351588" y="2641600"/>
            <a:ext cx="0" cy="376238"/>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95" name="Line 102">
            <a:extLst>
              <a:ext uri="{FF2B5EF4-FFF2-40B4-BE49-F238E27FC236}">
                <a16:creationId xmlns:a16="http://schemas.microsoft.com/office/drawing/2014/main" id="{6A802C96-AE52-4521-B8F8-C533C333B5BC}"/>
              </a:ext>
            </a:extLst>
          </p:cNvPr>
          <p:cNvSpPr>
            <a:spLocks noChangeShapeType="1"/>
          </p:cNvSpPr>
          <p:nvPr/>
        </p:nvSpPr>
        <p:spPr bwMode="auto">
          <a:xfrm>
            <a:off x="6797675" y="248761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96" name="Freeform 103">
            <a:extLst>
              <a:ext uri="{FF2B5EF4-FFF2-40B4-BE49-F238E27FC236}">
                <a16:creationId xmlns:a16="http://schemas.microsoft.com/office/drawing/2014/main" id="{E2B310D9-C0B3-4C18-AD42-98909BF8A842}"/>
              </a:ext>
            </a:extLst>
          </p:cNvPr>
          <p:cNvSpPr>
            <a:spLocks/>
          </p:cNvSpPr>
          <p:nvPr/>
        </p:nvSpPr>
        <p:spPr bwMode="auto">
          <a:xfrm rot="10800000" flipV="1">
            <a:off x="4854575" y="3028950"/>
            <a:ext cx="2314575" cy="306863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097" name="Text Box 104">
            <a:extLst>
              <a:ext uri="{FF2B5EF4-FFF2-40B4-BE49-F238E27FC236}">
                <a16:creationId xmlns:a16="http://schemas.microsoft.com/office/drawing/2014/main" id="{3860565E-FE05-4413-A086-F32B7858045B}"/>
              </a:ext>
            </a:extLst>
          </p:cNvPr>
          <p:cNvSpPr txBox="1">
            <a:spLocks noChangeArrowheads="1"/>
          </p:cNvSpPr>
          <p:nvPr/>
        </p:nvSpPr>
        <p:spPr bwMode="auto">
          <a:xfrm>
            <a:off x="7824788" y="2559050"/>
            <a:ext cx="1203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Tensión</a:t>
            </a:r>
          </a:p>
          <a:p>
            <a:pPr>
              <a:lnSpc>
                <a:spcPct val="80000"/>
              </a:lnSpc>
            </a:pPr>
            <a:r>
              <a:rPr lang="en-US" altLang="en-US" sz="1500" i="0">
                <a:latin typeface="Arial" panose="020B0604020202020204" pitchFamily="34" charset="0"/>
              </a:rPr>
              <a:t>Ambiental</a:t>
            </a:r>
          </a:p>
        </p:txBody>
      </p:sp>
      <p:sp>
        <p:nvSpPr>
          <p:cNvPr id="214098" name="Line 105">
            <a:extLst>
              <a:ext uri="{FF2B5EF4-FFF2-40B4-BE49-F238E27FC236}">
                <a16:creationId xmlns:a16="http://schemas.microsoft.com/office/drawing/2014/main" id="{B0F60C1F-BED1-4EAD-AA38-78CA877BA6A0}"/>
              </a:ext>
            </a:extLst>
          </p:cNvPr>
          <p:cNvSpPr>
            <a:spLocks noChangeShapeType="1"/>
          </p:cNvSpPr>
          <p:nvPr/>
        </p:nvSpPr>
        <p:spPr bwMode="auto">
          <a:xfrm flipV="1">
            <a:off x="7847013" y="2576513"/>
            <a:ext cx="0" cy="376237"/>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099" name="Line 106">
            <a:extLst>
              <a:ext uri="{FF2B5EF4-FFF2-40B4-BE49-F238E27FC236}">
                <a16:creationId xmlns:a16="http://schemas.microsoft.com/office/drawing/2014/main" id="{6167D4C7-630F-494C-B50C-06465E2F2FF4}"/>
              </a:ext>
            </a:extLst>
          </p:cNvPr>
          <p:cNvSpPr>
            <a:spLocks noChangeShapeType="1"/>
          </p:cNvSpPr>
          <p:nvPr/>
        </p:nvSpPr>
        <p:spPr bwMode="auto">
          <a:xfrm>
            <a:off x="8321675" y="2417763"/>
            <a:ext cx="0" cy="2000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100" name="Freeform 114">
            <a:extLst>
              <a:ext uri="{FF2B5EF4-FFF2-40B4-BE49-F238E27FC236}">
                <a16:creationId xmlns:a16="http://schemas.microsoft.com/office/drawing/2014/main" id="{27E444BB-F6C0-4C3C-9B1C-5AB333A08851}"/>
              </a:ext>
            </a:extLst>
          </p:cNvPr>
          <p:cNvSpPr>
            <a:spLocks/>
          </p:cNvSpPr>
          <p:nvPr/>
        </p:nvSpPr>
        <p:spPr bwMode="auto">
          <a:xfrm rot="-5400000" flipH="1" flipV="1">
            <a:off x="7529513" y="2835275"/>
            <a:ext cx="358775" cy="2190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101" name="Text Box 115">
            <a:extLst>
              <a:ext uri="{FF2B5EF4-FFF2-40B4-BE49-F238E27FC236}">
                <a16:creationId xmlns:a16="http://schemas.microsoft.com/office/drawing/2014/main" id="{B76F78BE-A547-4E15-9B79-1CE747BF96C5}"/>
              </a:ext>
            </a:extLst>
          </p:cNvPr>
          <p:cNvSpPr txBox="1">
            <a:spLocks noChangeArrowheads="1"/>
          </p:cNvSpPr>
          <p:nvPr/>
        </p:nvSpPr>
        <p:spPr bwMode="auto">
          <a:xfrm>
            <a:off x="7335838" y="3041650"/>
            <a:ext cx="7429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Temp</a:t>
            </a:r>
          </a:p>
        </p:txBody>
      </p:sp>
      <p:sp>
        <p:nvSpPr>
          <p:cNvPr id="214102" name="Line 116">
            <a:extLst>
              <a:ext uri="{FF2B5EF4-FFF2-40B4-BE49-F238E27FC236}">
                <a16:creationId xmlns:a16="http://schemas.microsoft.com/office/drawing/2014/main" id="{C0BE79F5-A200-424A-9B26-70D5B749658F}"/>
              </a:ext>
            </a:extLst>
          </p:cNvPr>
          <p:cNvSpPr>
            <a:spLocks noChangeShapeType="1"/>
          </p:cNvSpPr>
          <p:nvPr/>
        </p:nvSpPr>
        <p:spPr bwMode="auto">
          <a:xfrm flipV="1">
            <a:off x="7358063" y="3059113"/>
            <a:ext cx="0" cy="1889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103" name="Freeform 121">
            <a:extLst>
              <a:ext uri="{FF2B5EF4-FFF2-40B4-BE49-F238E27FC236}">
                <a16:creationId xmlns:a16="http://schemas.microsoft.com/office/drawing/2014/main" id="{80F784DB-F6BA-4C8F-A416-4B8FD412E7F2}"/>
              </a:ext>
            </a:extLst>
          </p:cNvPr>
          <p:cNvSpPr>
            <a:spLocks/>
          </p:cNvSpPr>
          <p:nvPr/>
        </p:nvSpPr>
        <p:spPr bwMode="auto">
          <a:xfrm rot="5400000" flipV="1">
            <a:off x="8635206" y="2759869"/>
            <a:ext cx="346075" cy="28098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104" name="Text Box 122">
            <a:extLst>
              <a:ext uri="{FF2B5EF4-FFF2-40B4-BE49-F238E27FC236}">
                <a16:creationId xmlns:a16="http://schemas.microsoft.com/office/drawing/2014/main" id="{9ED9DD24-1B48-4442-B08A-B1ED48176939}"/>
              </a:ext>
            </a:extLst>
          </p:cNvPr>
          <p:cNvSpPr txBox="1">
            <a:spLocks noChangeArrowheads="1"/>
          </p:cNvSpPr>
          <p:nvPr/>
        </p:nvSpPr>
        <p:spPr bwMode="auto">
          <a:xfrm>
            <a:off x="8124825" y="3021013"/>
            <a:ext cx="1065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Humedad</a:t>
            </a:r>
          </a:p>
          <a:p>
            <a:pPr>
              <a:lnSpc>
                <a:spcPct val="80000"/>
              </a:lnSpc>
            </a:pPr>
            <a:r>
              <a:rPr lang="en-US" altLang="en-US" sz="1500" i="0">
                <a:latin typeface="Arial" panose="020B0604020202020204" pitchFamily="34" charset="0"/>
              </a:rPr>
              <a:t>Relativa</a:t>
            </a:r>
          </a:p>
        </p:txBody>
      </p:sp>
      <p:sp>
        <p:nvSpPr>
          <p:cNvPr id="214105" name="Line 124">
            <a:extLst>
              <a:ext uri="{FF2B5EF4-FFF2-40B4-BE49-F238E27FC236}">
                <a16:creationId xmlns:a16="http://schemas.microsoft.com/office/drawing/2014/main" id="{0BEF4589-CFA8-46C8-A962-7223FBD2311A}"/>
              </a:ext>
            </a:extLst>
          </p:cNvPr>
          <p:cNvSpPr>
            <a:spLocks noChangeShapeType="1"/>
          </p:cNvSpPr>
          <p:nvPr/>
        </p:nvSpPr>
        <p:spPr bwMode="auto">
          <a:xfrm flipV="1">
            <a:off x="8150225" y="3051175"/>
            <a:ext cx="0" cy="376238"/>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106" name="Line 126">
            <a:extLst>
              <a:ext uri="{FF2B5EF4-FFF2-40B4-BE49-F238E27FC236}">
                <a16:creationId xmlns:a16="http://schemas.microsoft.com/office/drawing/2014/main" id="{1F2BE701-6DE3-41EF-870E-9BF88D3E49F3}"/>
              </a:ext>
            </a:extLst>
          </p:cNvPr>
          <p:cNvSpPr>
            <a:spLocks noChangeShapeType="1"/>
          </p:cNvSpPr>
          <p:nvPr/>
        </p:nvSpPr>
        <p:spPr bwMode="auto">
          <a:xfrm>
            <a:off x="8040688" y="2941638"/>
            <a:ext cx="0" cy="89217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107" name="Text Box 127">
            <a:extLst>
              <a:ext uri="{FF2B5EF4-FFF2-40B4-BE49-F238E27FC236}">
                <a16:creationId xmlns:a16="http://schemas.microsoft.com/office/drawing/2014/main" id="{09E8FD96-E203-4C1F-8611-AFF2F228CD3F}"/>
              </a:ext>
            </a:extLst>
          </p:cNvPr>
          <p:cNvSpPr txBox="1">
            <a:spLocks noChangeArrowheads="1"/>
          </p:cNvSpPr>
          <p:nvPr/>
        </p:nvSpPr>
        <p:spPr bwMode="auto">
          <a:xfrm>
            <a:off x="7646988" y="3816350"/>
            <a:ext cx="13255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500" i="0">
                <a:latin typeface="Arial" panose="020B0604020202020204" pitchFamily="34" charset="0"/>
              </a:rPr>
              <a:t>Presión</a:t>
            </a:r>
          </a:p>
          <a:p>
            <a:pPr>
              <a:lnSpc>
                <a:spcPct val="80000"/>
              </a:lnSpc>
            </a:pPr>
            <a:r>
              <a:rPr lang="en-US" altLang="en-US" sz="1500" i="0">
                <a:latin typeface="Arial" panose="020B0604020202020204" pitchFamily="34" charset="0"/>
              </a:rPr>
              <a:t>Barométrica</a:t>
            </a:r>
          </a:p>
        </p:txBody>
      </p:sp>
      <p:sp>
        <p:nvSpPr>
          <p:cNvPr id="214108" name="Line 128">
            <a:extLst>
              <a:ext uri="{FF2B5EF4-FFF2-40B4-BE49-F238E27FC236}">
                <a16:creationId xmlns:a16="http://schemas.microsoft.com/office/drawing/2014/main" id="{73DB8000-01B6-4E6E-B150-05605F70B6FB}"/>
              </a:ext>
            </a:extLst>
          </p:cNvPr>
          <p:cNvSpPr>
            <a:spLocks noChangeShapeType="1"/>
          </p:cNvSpPr>
          <p:nvPr/>
        </p:nvSpPr>
        <p:spPr bwMode="auto">
          <a:xfrm flipV="1">
            <a:off x="7583488" y="3846513"/>
            <a:ext cx="0" cy="376237"/>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109" name="Text Box 129">
            <a:extLst>
              <a:ext uri="{FF2B5EF4-FFF2-40B4-BE49-F238E27FC236}">
                <a16:creationId xmlns:a16="http://schemas.microsoft.com/office/drawing/2014/main" id="{21DC597E-A245-4DDE-8C76-0AFB33965A2C}"/>
              </a:ext>
            </a:extLst>
          </p:cNvPr>
          <p:cNvSpPr txBox="1">
            <a:spLocks noChangeArrowheads="1"/>
          </p:cNvSpPr>
          <p:nvPr/>
        </p:nvSpPr>
        <p:spPr bwMode="auto">
          <a:xfrm>
            <a:off x="7604125" y="4205288"/>
            <a:ext cx="130810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pPr>
            <a:r>
              <a:rPr lang="en-US" altLang="en-US" sz="1600"/>
              <a:t>(Ej: Altitud)</a:t>
            </a:r>
          </a:p>
        </p:txBody>
      </p:sp>
      <p:sp>
        <p:nvSpPr>
          <p:cNvPr id="214110" name="Line 130">
            <a:extLst>
              <a:ext uri="{FF2B5EF4-FFF2-40B4-BE49-F238E27FC236}">
                <a16:creationId xmlns:a16="http://schemas.microsoft.com/office/drawing/2014/main" id="{4BFDBD52-1C7C-40F5-B470-E4D5BFE02741}"/>
              </a:ext>
            </a:extLst>
          </p:cNvPr>
          <p:cNvSpPr>
            <a:spLocks noChangeShapeType="1"/>
          </p:cNvSpPr>
          <p:nvPr/>
        </p:nvSpPr>
        <p:spPr bwMode="auto">
          <a:xfrm>
            <a:off x="7672388" y="3871913"/>
            <a:ext cx="0" cy="376237"/>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4111" name="Freeform 131">
            <a:extLst>
              <a:ext uri="{FF2B5EF4-FFF2-40B4-BE49-F238E27FC236}">
                <a16:creationId xmlns:a16="http://schemas.microsoft.com/office/drawing/2014/main" id="{0FD6BD24-C788-4DC9-A8F1-F98182842B3C}"/>
              </a:ext>
            </a:extLst>
          </p:cNvPr>
          <p:cNvSpPr>
            <a:spLocks/>
          </p:cNvSpPr>
          <p:nvPr/>
        </p:nvSpPr>
        <p:spPr bwMode="auto">
          <a:xfrm>
            <a:off x="7488238" y="3262313"/>
            <a:ext cx="1371600" cy="1285875"/>
          </a:xfrm>
          <a:custGeom>
            <a:avLst/>
            <a:gdLst>
              <a:gd name="T0" fmla="*/ 2147483647 w 864"/>
              <a:gd name="T1" fmla="*/ 0 h 849"/>
              <a:gd name="T2" fmla="*/ 0 w 864"/>
              <a:gd name="T3" fmla="*/ 2147483647 h 849"/>
              <a:gd name="T4" fmla="*/ 2147483647 w 864"/>
              <a:gd name="T5" fmla="*/ 2147483647 h 849"/>
              <a:gd name="T6" fmla="*/ 2147483647 w 864"/>
              <a:gd name="T7" fmla="*/ 2147483647 h 849"/>
              <a:gd name="T8" fmla="*/ 0 60000 65536"/>
              <a:gd name="T9" fmla="*/ 0 60000 65536"/>
              <a:gd name="T10" fmla="*/ 0 60000 65536"/>
              <a:gd name="T11" fmla="*/ 0 60000 65536"/>
              <a:gd name="T12" fmla="*/ 0 w 864"/>
              <a:gd name="T13" fmla="*/ 0 h 849"/>
              <a:gd name="T14" fmla="*/ 864 w 864"/>
              <a:gd name="T15" fmla="*/ 849 h 849"/>
            </a:gdLst>
            <a:ahLst/>
            <a:cxnLst>
              <a:cxn ang="T8">
                <a:pos x="T0" y="T1"/>
              </a:cxn>
              <a:cxn ang="T9">
                <a:pos x="T2" y="T3"/>
              </a:cxn>
              <a:cxn ang="T10">
                <a:pos x="T4" y="T5"/>
              </a:cxn>
              <a:cxn ang="T11">
                <a:pos x="T6" y="T7"/>
              </a:cxn>
            </a:cxnLst>
            <a:rect l="T12" t="T13" r="T14" b="T15"/>
            <a:pathLst>
              <a:path w="864" h="849">
                <a:moveTo>
                  <a:pt x="8" y="0"/>
                </a:moveTo>
                <a:lnTo>
                  <a:pt x="0" y="849"/>
                </a:lnTo>
                <a:lnTo>
                  <a:pt x="864" y="849"/>
                </a:lnTo>
                <a:lnTo>
                  <a:pt x="864" y="109"/>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4112" name="Freeform 132">
            <a:extLst>
              <a:ext uri="{FF2B5EF4-FFF2-40B4-BE49-F238E27FC236}">
                <a16:creationId xmlns:a16="http://schemas.microsoft.com/office/drawing/2014/main" id="{DD714B48-3D9E-4DE1-8C65-932C301BF931}"/>
              </a:ext>
            </a:extLst>
          </p:cNvPr>
          <p:cNvSpPr>
            <a:spLocks/>
          </p:cNvSpPr>
          <p:nvPr/>
        </p:nvSpPr>
        <p:spPr bwMode="auto">
          <a:xfrm rot="10800000" flipV="1">
            <a:off x="4846638" y="4403725"/>
            <a:ext cx="3338512" cy="20542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76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0806"/>
                                        </p:tgtEl>
                                        <p:attrNameLst>
                                          <p:attrName>style.visibility</p:attrName>
                                        </p:attrNameLst>
                                      </p:cBhvr>
                                      <p:to>
                                        <p:strVal val="visible"/>
                                      </p:to>
                                    </p:set>
                                    <p:animEffect transition="in" filter="wipe(left)">
                                      <p:cBhvr>
                                        <p:cTn id="7" dur="500"/>
                                        <p:tgtEl>
                                          <p:spTgt spid="4608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06" grpId="0" autoUpdateAnimBg="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Contents">
            <a:extLst>
              <a:ext uri="{FF2B5EF4-FFF2-40B4-BE49-F238E27FC236}">
                <a16:creationId xmlns:a16="http://schemas.microsoft.com/office/drawing/2014/main" id="{9C425E53-2826-4D76-AE29-DEFA3562E4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7" name="Text Box 3">
            <a:extLst>
              <a:ext uri="{FF2B5EF4-FFF2-40B4-BE49-F238E27FC236}">
                <a16:creationId xmlns:a16="http://schemas.microsoft.com/office/drawing/2014/main" id="{51A47EB6-005D-485A-AA58-60ACF7DE35B5}"/>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Fatiga y sus Causas</a:t>
            </a:r>
          </a:p>
        </p:txBody>
      </p:sp>
      <p:sp>
        <p:nvSpPr>
          <p:cNvPr id="62468" name="Text Box 4">
            <a:extLst>
              <a:ext uri="{FF2B5EF4-FFF2-40B4-BE49-F238E27FC236}">
                <a16:creationId xmlns:a16="http://schemas.microsoft.com/office/drawing/2014/main" id="{E10E1133-D30D-44C9-9B11-F5769B681573}"/>
              </a:ext>
            </a:extLst>
          </p:cNvPr>
          <p:cNvSpPr txBox="1">
            <a:spLocks noChangeArrowheads="1"/>
          </p:cNvSpPr>
          <p:nvPr/>
        </p:nvSpPr>
        <p:spPr bwMode="auto">
          <a:xfrm>
            <a:off x="609600" y="1631950"/>
            <a:ext cx="83058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Agotamiento de la fosfocreatina (PCr)</a:t>
            </a:r>
          </a:p>
        </p:txBody>
      </p:sp>
      <p:sp>
        <p:nvSpPr>
          <p:cNvPr id="62469" name="Text Box 5">
            <a:extLst>
              <a:ext uri="{FF2B5EF4-FFF2-40B4-BE49-F238E27FC236}">
                <a16:creationId xmlns:a16="http://schemas.microsoft.com/office/drawing/2014/main" id="{FA339B6E-50CE-427C-B920-50940985C405}"/>
              </a:ext>
            </a:extLst>
          </p:cNvPr>
          <p:cNvSpPr txBox="1">
            <a:spLocks noChangeArrowheads="1"/>
          </p:cNvSpPr>
          <p:nvPr/>
        </p:nvSpPr>
        <p:spPr bwMode="auto">
          <a:xfrm>
            <a:off x="609600" y="2133600"/>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Agotamiento del glucógeno (especialmente en actividades que poseen una duración mayor de 30 minutos)</a:t>
            </a:r>
          </a:p>
        </p:txBody>
      </p:sp>
      <p:sp>
        <p:nvSpPr>
          <p:cNvPr id="62470" name="Text Box 6">
            <a:extLst>
              <a:ext uri="{FF2B5EF4-FFF2-40B4-BE49-F238E27FC236}">
                <a16:creationId xmlns:a16="http://schemas.microsoft.com/office/drawing/2014/main" id="{93CACA77-0020-4A0A-A68B-C4F9749FD40A}"/>
              </a:ext>
            </a:extLst>
          </p:cNvPr>
          <p:cNvSpPr txBox="1">
            <a:spLocks noChangeArrowheads="1"/>
          </p:cNvSpPr>
          <p:nvPr/>
        </p:nvSpPr>
        <p:spPr bwMode="auto">
          <a:xfrm>
            <a:off x="609600" y="2957513"/>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Accumulacióntion de lactato y H</a:t>
            </a:r>
            <a:r>
              <a:rPr lang="en-US" altLang="en-US" sz="2400" b="0" i="0" baseline="30000">
                <a:latin typeface="Arial" panose="020B0604020202020204" pitchFamily="34" charset="0"/>
              </a:rPr>
              <a:t>+</a:t>
            </a:r>
            <a:r>
              <a:rPr lang="en-US" altLang="en-US" sz="2400" b="0" i="0">
                <a:latin typeface="Arial" panose="020B0604020202020204" pitchFamily="34" charset="0"/>
              </a:rPr>
              <a:t> (especialmente en eventos menores de 30 minutes)</a:t>
            </a:r>
          </a:p>
        </p:txBody>
      </p:sp>
      <p:sp>
        <p:nvSpPr>
          <p:cNvPr id="62471" name="Text Box 7">
            <a:extLst>
              <a:ext uri="{FF2B5EF4-FFF2-40B4-BE49-F238E27FC236}">
                <a16:creationId xmlns:a16="http://schemas.microsoft.com/office/drawing/2014/main" id="{A72E6B57-0948-4E3C-927B-F4BBCDC18DAE}"/>
              </a:ext>
            </a:extLst>
          </p:cNvPr>
          <p:cNvSpPr txBox="1">
            <a:spLocks noChangeArrowheads="1"/>
          </p:cNvSpPr>
          <p:nvPr/>
        </p:nvSpPr>
        <p:spPr bwMode="auto">
          <a:xfrm>
            <a:off x="609600" y="3779838"/>
            <a:ext cx="83820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Fatiga neuromuscular</a:t>
            </a:r>
          </a:p>
        </p:txBody>
      </p:sp>
      <p:pic>
        <p:nvPicPr>
          <p:cNvPr id="62473" name="Picture 9" descr="Fuelgauge">
            <a:extLst>
              <a:ext uri="{FF2B5EF4-FFF2-40B4-BE49-F238E27FC236}">
                <a16:creationId xmlns:a16="http://schemas.microsoft.com/office/drawing/2014/main" id="{C2555965-4476-488C-B8B6-5BD9968C53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352925"/>
            <a:ext cx="2351088" cy="235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62473"/>
                                        </p:tgtEl>
                                        <p:attrNameLst>
                                          <p:attrName>style.visibility</p:attrName>
                                        </p:attrNameLst>
                                      </p:cBhvr>
                                      <p:to>
                                        <p:strVal val="visible"/>
                                      </p:to>
                                    </p:set>
                                    <p:animEffect transition="in" filter="wipe(down)">
                                      <p:cBhvr>
                                        <p:cTn id="7" dur="500"/>
                                        <p:tgtEl>
                                          <p:spTgt spid="6247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2467"/>
                                        </p:tgtEl>
                                        <p:attrNameLst>
                                          <p:attrName>style.visibility</p:attrName>
                                        </p:attrNameLst>
                                      </p:cBhvr>
                                      <p:to>
                                        <p:strVal val="visible"/>
                                      </p:to>
                                    </p:set>
                                    <p:animEffect transition="in" filter="wipe(left)">
                                      <p:cBhvr>
                                        <p:cTn id="11" dur="500"/>
                                        <p:tgtEl>
                                          <p:spTgt spid="6246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62468"/>
                                        </p:tgtEl>
                                        <p:attrNameLst>
                                          <p:attrName>style.visibility</p:attrName>
                                        </p:attrNameLst>
                                      </p:cBhvr>
                                      <p:to>
                                        <p:strVal val="visible"/>
                                      </p:to>
                                    </p:set>
                                    <p:animEffect transition="in" filter="wipe(left)">
                                      <p:cBhvr>
                                        <p:cTn id="16" dur="500"/>
                                        <p:tgtEl>
                                          <p:spTgt spid="6246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62469"/>
                                        </p:tgtEl>
                                        <p:attrNameLst>
                                          <p:attrName>style.visibility</p:attrName>
                                        </p:attrNameLst>
                                      </p:cBhvr>
                                      <p:to>
                                        <p:strVal val="visible"/>
                                      </p:to>
                                    </p:set>
                                    <p:animEffect transition="in" filter="wipe(left)">
                                      <p:cBhvr>
                                        <p:cTn id="21" dur="500"/>
                                        <p:tgtEl>
                                          <p:spTgt spid="6246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2470"/>
                                        </p:tgtEl>
                                        <p:attrNameLst>
                                          <p:attrName>style.visibility</p:attrName>
                                        </p:attrNameLst>
                                      </p:cBhvr>
                                      <p:to>
                                        <p:strVal val="visible"/>
                                      </p:to>
                                    </p:set>
                                    <p:animEffect transition="in" filter="wipe(left)">
                                      <p:cBhvr>
                                        <p:cTn id="26" dur="500"/>
                                        <p:tgtEl>
                                          <p:spTgt spid="62470"/>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wipe(left)">
                                      <p:cBhvr>
                                        <p:cTn id="31" dur="500"/>
                                        <p:tgtEl>
                                          <p:spTgt spid="62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P spid="62469" grpId="0" autoUpdateAnimBg="0"/>
      <p:bldP spid="62470" grpId="0" autoUpdateAnimBg="0"/>
      <p:bldP spid="62471"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Tables">
            <a:extLst>
              <a:ext uri="{FF2B5EF4-FFF2-40B4-BE49-F238E27FC236}">
                <a16:creationId xmlns:a16="http://schemas.microsoft.com/office/drawing/2014/main" id="{39F69993-8EC8-460E-AF73-4DA5A4B593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7" name="Text Box 3">
            <a:extLst>
              <a:ext uri="{FF2B5EF4-FFF2-40B4-BE49-F238E27FC236}">
                <a16:creationId xmlns:a16="http://schemas.microsoft.com/office/drawing/2014/main" id="{F5547248-C538-4AC3-9541-DC3D72212A82}"/>
              </a:ext>
            </a:extLst>
          </p:cNvPr>
          <p:cNvSpPr txBox="1">
            <a:spLocks noChangeArrowheads="1"/>
          </p:cNvSpPr>
          <p:nvPr/>
        </p:nvSpPr>
        <p:spPr bwMode="auto">
          <a:xfrm>
            <a:off x="660400" y="111125"/>
            <a:ext cx="8310563"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700" i="0">
                <a:solidFill>
                  <a:schemeClr val="accent2"/>
                </a:solidFill>
                <a:latin typeface="Arial" panose="020B0604020202020204" pitchFamily="34" charset="0"/>
              </a:rPr>
              <a:t>Reservas de Combustible y Energía en el Cuerpo</a:t>
            </a:r>
            <a:endParaRPr lang="en-US" altLang="en-US" sz="2700" b="0" i="0"/>
          </a:p>
        </p:txBody>
      </p:sp>
      <p:grpSp>
        <p:nvGrpSpPr>
          <p:cNvPr id="2" name="Group 4">
            <a:extLst>
              <a:ext uri="{FF2B5EF4-FFF2-40B4-BE49-F238E27FC236}">
                <a16:creationId xmlns:a16="http://schemas.microsoft.com/office/drawing/2014/main" id="{4F0F2D10-B668-4109-840F-FF092390D7B1}"/>
              </a:ext>
            </a:extLst>
          </p:cNvPr>
          <p:cNvGrpSpPr>
            <a:grpSpLocks/>
          </p:cNvGrpSpPr>
          <p:nvPr/>
        </p:nvGrpSpPr>
        <p:grpSpPr bwMode="auto">
          <a:xfrm>
            <a:off x="641350" y="984250"/>
            <a:ext cx="8413750" cy="5697538"/>
            <a:chOff x="404" y="620"/>
            <a:chExt cx="5300" cy="3589"/>
          </a:xfrm>
        </p:grpSpPr>
        <p:sp>
          <p:nvSpPr>
            <p:cNvPr id="22533" name="Text Box 5">
              <a:extLst>
                <a:ext uri="{FF2B5EF4-FFF2-40B4-BE49-F238E27FC236}">
                  <a16:creationId xmlns:a16="http://schemas.microsoft.com/office/drawing/2014/main" id="{248D206F-6403-404D-B2B5-237269D75375}"/>
                </a:ext>
              </a:extLst>
            </p:cNvPr>
            <p:cNvSpPr txBox="1">
              <a:spLocks noChangeArrowheads="1"/>
            </p:cNvSpPr>
            <p:nvPr/>
          </p:nvSpPr>
          <p:spPr bwMode="auto">
            <a:xfrm>
              <a:off x="3878" y="620"/>
              <a:ext cx="1747"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i="0">
                  <a:latin typeface="Arial" panose="020B0604020202020204" pitchFamily="34" charset="0"/>
                </a:rPr>
                <a:t> g            kcal</a:t>
              </a:r>
              <a:endParaRPr lang="en-US" altLang="en-US" sz="2400" b="0" i="0"/>
            </a:p>
          </p:txBody>
        </p:sp>
        <p:sp>
          <p:nvSpPr>
            <p:cNvPr id="22534" name="Text Box 6">
              <a:extLst>
                <a:ext uri="{FF2B5EF4-FFF2-40B4-BE49-F238E27FC236}">
                  <a16:creationId xmlns:a16="http://schemas.microsoft.com/office/drawing/2014/main" id="{68984FC2-3085-459F-8780-46DD8B7E339B}"/>
                </a:ext>
              </a:extLst>
            </p:cNvPr>
            <p:cNvSpPr txBox="1">
              <a:spLocks noChangeArrowheads="1"/>
            </p:cNvSpPr>
            <p:nvPr/>
          </p:nvSpPr>
          <p:spPr bwMode="auto">
            <a:xfrm>
              <a:off x="431" y="936"/>
              <a:ext cx="5273" cy="1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657600" algn="l"/>
                  <a:tab pos="6000750" algn="r"/>
                  <a:tab pos="7429500" algn="r"/>
                </a:tabLst>
                <a:defRPr sz="1200" b="1" i="1">
                  <a:solidFill>
                    <a:schemeClr val="tx1"/>
                  </a:solidFill>
                  <a:latin typeface="Times New Roman" panose="02020603050405020304" pitchFamily="18" charset="0"/>
                </a:defRPr>
              </a:lvl1pPr>
              <a:lvl2pPr marL="742950" indent="-285750">
                <a:tabLst>
                  <a:tab pos="3657600" algn="l"/>
                  <a:tab pos="6000750" algn="r"/>
                  <a:tab pos="7429500" algn="r"/>
                </a:tabLst>
                <a:defRPr sz="1200" b="1" i="1">
                  <a:solidFill>
                    <a:schemeClr val="tx1"/>
                  </a:solidFill>
                  <a:latin typeface="Times New Roman" panose="02020603050405020304" pitchFamily="18" charset="0"/>
                </a:defRPr>
              </a:lvl2pPr>
              <a:lvl3pPr marL="1143000" indent="-228600">
                <a:tabLst>
                  <a:tab pos="3657600" algn="l"/>
                  <a:tab pos="6000750" algn="r"/>
                  <a:tab pos="7429500" algn="r"/>
                </a:tabLst>
                <a:defRPr sz="1200" b="1" i="1">
                  <a:solidFill>
                    <a:schemeClr val="tx1"/>
                  </a:solidFill>
                  <a:latin typeface="Times New Roman" panose="02020603050405020304" pitchFamily="18" charset="0"/>
                </a:defRPr>
              </a:lvl3pPr>
              <a:lvl4pPr marL="1600200" indent="-228600">
                <a:tabLst>
                  <a:tab pos="3657600" algn="l"/>
                  <a:tab pos="6000750" algn="r"/>
                  <a:tab pos="7429500" algn="r"/>
                </a:tabLst>
                <a:defRPr sz="1200" b="1" i="1">
                  <a:solidFill>
                    <a:schemeClr val="tx1"/>
                  </a:solidFill>
                  <a:latin typeface="Times New Roman" panose="02020603050405020304" pitchFamily="18" charset="0"/>
                </a:defRPr>
              </a:lvl4pPr>
              <a:lvl5pPr marL="2057400" indent="-228600">
                <a:tabLst>
                  <a:tab pos="3657600" algn="l"/>
                  <a:tab pos="6000750" algn="r"/>
                  <a:tab pos="7429500" algn="r"/>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657600" algn="l"/>
                  <a:tab pos="6000750" algn="r"/>
                  <a:tab pos="7429500" algn="r"/>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657600" algn="l"/>
                  <a:tab pos="6000750" algn="r"/>
                  <a:tab pos="7429500" algn="r"/>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657600" algn="l"/>
                  <a:tab pos="6000750" algn="r"/>
                  <a:tab pos="7429500" algn="r"/>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657600" algn="l"/>
                  <a:tab pos="6000750" algn="r"/>
                  <a:tab pos="7429500" algn="r"/>
                </a:tabLst>
                <a:defRPr sz="1200" b="1" i="1">
                  <a:solidFill>
                    <a:schemeClr val="tx1"/>
                  </a:solidFill>
                  <a:latin typeface="Times New Roman" panose="02020603050405020304" pitchFamily="18" charset="0"/>
                </a:defRPr>
              </a:lvl9pPr>
            </a:lstStyle>
            <a:p>
              <a:pPr>
                <a:spcBef>
                  <a:spcPct val="50000"/>
                </a:spcBef>
              </a:pPr>
              <a:r>
                <a:rPr lang="en-US" altLang="en-US" sz="2400" i="0">
                  <a:solidFill>
                    <a:schemeClr val="accent2"/>
                  </a:solidFill>
                  <a:latin typeface="Arial" panose="020B0604020202020204" pitchFamily="34" charset="0"/>
                </a:rPr>
                <a:t>Hidratos de Carbono</a:t>
              </a:r>
              <a:endParaRPr lang="en-US" altLang="en-US" sz="2400" b="0" i="0">
                <a:latin typeface="Arial" panose="020B0604020202020204" pitchFamily="34" charset="0"/>
              </a:endParaRPr>
            </a:p>
            <a:p>
              <a:pPr>
                <a:lnSpc>
                  <a:spcPct val="75000"/>
                </a:lnSpc>
                <a:spcBef>
                  <a:spcPct val="50000"/>
                </a:spcBef>
              </a:pPr>
              <a:r>
                <a:rPr lang="en-US" altLang="en-US" sz="2400" b="0" i="0">
                  <a:latin typeface="Arial" panose="020B0604020202020204" pitchFamily="34" charset="0"/>
                </a:rPr>
                <a:t>Glucógeno hepático		110	       451</a:t>
              </a:r>
            </a:p>
            <a:p>
              <a:pPr>
                <a:lnSpc>
                  <a:spcPct val="75000"/>
                </a:lnSpc>
                <a:spcBef>
                  <a:spcPct val="50000"/>
                </a:spcBef>
              </a:pPr>
              <a:r>
                <a:rPr lang="en-US" altLang="en-US" sz="2400" b="0" i="0">
                  <a:latin typeface="Arial" panose="020B0604020202020204" pitchFamily="34" charset="0"/>
                </a:rPr>
                <a:t>Glucógeno muscular		500	2,050</a:t>
              </a:r>
            </a:p>
            <a:p>
              <a:pPr>
                <a:lnSpc>
                  <a:spcPct val="75000"/>
                </a:lnSpc>
                <a:spcBef>
                  <a:spcPct val="50000"/>
                </a:spcBef>
              </a:pPr>
              <a:r>
                <a:rPr lang="en-US" altLang="en-US" sz="2400" b="0" i="0">
                  <a:latin typeface="Arial" panose="020B0604020202020204" pitchFamily="34" charset="0"/>
                </a:rPr>
                <a:t>Glucosa en líquidos cuerpo	15	62</a:t>
              </a:r>
            </a:p>
            <a:p>
              <a:pPr>
                <a:spcBef>
                  <a:spcPct val="50000"/>
                </a:spcBef>
              </a:pPr>
              <a:r>
                <a:rPr lang="en-US" altLang="en-US" sz="2400" b="0" i="0">
                  <a:latin typeface="Arial" panose="020B0604020202020204" pitchFamily="34" charset="0"/>
                </a:rPr>
                <a:t>	</a:t>
              </a:r>
              <a:r>
                <a:rPr lang="en-US" altLang="en-US" sz="2400" i="0">
                  <a:latin typeface="Arial" panose="020B0604020202020204" pitchFamily="34" charset="0"/>
                </a:rPr>
                <a:t>Total</a:t>
              </a:r>
              <a:r>
                <a:rPr lang="en-US" altLang="en-US" sz="2400" b="0" i="0">
                  <a:latin typeface="Arial" panose="020B0604020202020204" pitchFamily="34" charset="0"/>
                </a:rPr>
                <a:t>	</a:t>
              </a:r>
              <a:r>
                <a:rPr lang="en-US" altLang="en-US" sz="2400" i="0">
                  <a:latin typeface="Arial" panose="020B0604020202020204" pitchFamily="34" charset="0"/>
                </a:rPr>
                <a:t>625	2,563</a:t>
              </a:r>
            </a:p>
          </p:txBody>
        </p:sp>
        <p:sp>
          <p:nvSpPr>
            <p:cNvPr id="22535" name="Line 7">
              <a:extLst>
                <a:ext uri="{FF2B5EF4-FFF2-40B4-BE49-F238E27FC236}">
                  <a16:creationId xmlns:a16="http://schemas.microsoft.com/office/drawing/2014/main" id="{E5C73236-358D-4DA0-8E2C-0CBD62CA8851}"/>
                </a:ext>
              </a:extLst>
            </p:cNvPr>
            <p:cNvSpPr>
              <a:spLocks noChangeShapeType="1"/>
            </p:cNvSpPr>
            <p:nvPr/>
          </p:nvSpPr>
          <p:spPr bwMode="auto">
            <a:xfrm>
              <a:off x="3737" y="923"/>
              <a:ext cx="14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36" name="Text Box 8">
              <a:extLst>
                <a:ext uri="{FF2B5EF4-FFF2-40B4-BE49-F238E27FC236}">
                  <a16:creationId xmlns:a16="http://schemas.microsoft.com/office/drawing/2014/main" id="{05EBBF47-29B4-4547-9C5D-DDB06AFE7597}"/>
                </a:ext>
              </a:extLst>
            </p:cNvPr>
            <p:cNvSpPr txBox="1">
              <a:spLocks noChangeArrowheads="1"/>
            </p:cNvSpPr>
            <p:nvPr/>
          </p:nvSpPr>
          <p:spPr bwMode="auto">
            <a:xfrm>
              <a:off x="410" y="2544"/>
              <a:ext cx="5273" cy="1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657600" algn="l"/>
                  <a:tab pos="6000750" algn="r"/>
                  <a:tab pos="7429500" algn="r"/>
                </a:tabLst>
                <a:defRPr sz="1200" b="1" i="1">
                  <a:solidFill>
                    <a:schemeClr val="tx1"/>
                  </a:solidFill>
                  <a:latin typeface="Times New Roman" panose="02020603050405020304" pitchFamily="18" charset="0"/>
                </a:defRPr>
              </a:lvl1pPr>
              <a:lvl2pPr marL="742950" indent="-285750">
                <a:tabLst>
                  <a:tab pos="3657600" algn="l"/>
                  <a:tab pos="6000750" algn="r"/>
                  <a:tab pos="7429500" algn="r"/>
                </a:tabLst>
                <a:defRPr sz="1200" b="1" i="1">
                  <a:solidFill>
                    <a:schemeClr val="tx1"/>
                  </a:solidFill>
                  <a:latin typeface="Times New Roman" panose="02020603050405020304" pitchFamily="18" charset="0"/>
                </a:defRPr>
              </a:lvl2pPr>
              <a:lvl3pPr marL="1143000" indent="-228600">
                <a:tabLst>
                  <a:tab pos="3657600" algn="l"/>
                  <a:tab pos="6000750" algn="r"/>
                  <a:tab pos="7429500" algn="r"/>
                </a:tabLst>
                <a:defRPr sz="1200" b="1" i="1">
                  <a:solidFill>
                    <a:schemeClr val="tx1"/>
                  </a:solidFill>
                  <a:latin typeface="Times New Roman" panose="02020603050405020304" pitchFamily="18" charset="0"/>
                </a:defRPr>
              </a:lvl3pPr>
              <a:lvl4pPr marL="1600200" indent="-228600">
                <a:tabLst>
                  <a:tab pos="3657600" algn="l"/>
                  <a:tab pos="6000750" algn="r"/>
                  <a:tab pos="7429500" algn="r"/>
                </a:tabLst>
                <a:defRPr sz="1200" b="1" i="1">
                  <a:solidFill>
                    <a:schemeClr val="tx1"/>
                  </a:solidFill>
                  <a:latin typeface="Times New Roman" panose="02020603050405020304" pitchFamily="18" charset="0"/>
                </a:defRPr>
              </a:lvl4pPr>
              <a:lvl5pPr marL="2057400" indent="-228600">
                <a:tabLst>
                  <a:tab pos="3657600" algn="l"/>
                  <a:tab pos="6000750" algn="r"/>
                  <a:tab pos="7429500" algn="r"/>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657600" algn="l"/>
                  <a:tab pos="6000750" algn="r"/>
                  <a:tab pos="7429500" algn="r"/>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657600" algn="l"/>
                  <a:tab pos="6000750" algn="r"/>
                  <a:tab pos="7429500" algn="r"/>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657600" algn="l"/>
                  <a:tab pos="6000750" algn="r"/>
                  <a:tab pos="7429500" algn="r"/>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657600" algn="l"/>
                  <a:tab pos="6000750" algn="r"/>
                  <a:tab pos="7429500" algn="r"/>
                </a:tabLst>
                <a:defRPr sz="1200" b="1" i="1">
                  <a:solidFill>
                    <a:schemeClr val="tx1"/>
                  </a:solidFill>
                  <a:latin typeface="Times New Roman" panose="02020603050405020304" pitchFamily="18" charset="0"/>
                </a:defRPr>
              </a:lvl9pPr>
            </a:lstStyle>
            <a:p>
              <a:pPr>
                <a:spcBef>
                  <a:spcPct val="50000"/>
                </a:spcBef>
              </a:pPr>
              <a:r>
                <a:rPr lang="en-US" altLang="en-US" sz="2400" i="0">
                  <a:solidFill>
                    <a:schemeClr val="accent2"/>
                  </a:solidFill>
                  <a:latin typeface="Arial" panose="020B0604020202020204" pitchFamily="34" charset="0"/>
                </a:rPr>
                <a:t>Grasas</a:t>
              </a:r>
              <a:endParaRPr lang="en-US" altLang="en-US" sz="2400" b="0" i="0">
                <a:latin typeface="Arial" panose="020B0604020202020204" pitchFamily="34" charset="0"/>
              </a:endParaRPr>
            </a:p>
            <a:p>
              <a:pPr>
                <a:lnSpc>
                  <a:spcPct val="75000"/>
                </a:lnSpc>
                <a:spcBef>
                  <a:spcPct val="50000"/>
                </a:spcBef>
              </a:pPr>
              <a:r>
                <a:rPr lang="en-US" altLang="en-US" sz="2400" b="0" i="0">
                  <a:latin typeface="Arial" panose="020B0604020202020204" pitchFamily="34" charset="0"/>
                </a:rPr>
                <a:t>Subcutánea y visceral		7,800	73,320</a:t>
              </a:r>
            </a:p>
            <a:p>
              <a:pPr>
                <a:lnSpc>
                  <a:spcPct val="75000"/>
                </a:lnSpc>
                <a:spcBef>
                  <a:spcPct val="50000"/>
                </a:spcBef>
              </a:pPr>
              <a:r>
                <a:rPr lang="en-US" altLang="en-US" sz="2400" b="0" i="0">
                  <a:latin typeface="Arial" panose="020B0604020202020204" pitchFamily="34" charset="0"/>
                </a:rPr>
                <a:t>Intramuscular		161	1,513</a:t>
              </a:r>
            </a:p>
            <a:p>
              <a:pPr>
                <a:spcBef>
                  <a:spcPct val="50000"/>
                </a:spcBef>
              </a:pPr>
              <a:r>
                <a:rPr lang="en-US" altLang="en-US" sz="2400" b="0" i="0">
                  <a:latin typeface="Arial" panose="020B0604020202020204" pitchFamily="34" charset="0"/>
                </a:rPr>
                <a:t>	</a:t>
              </a:r>
              <a:r>
                <a:rPr lang="en-US" altLang="en-US" sz="2400" i="0">
                  <a:latin typeface="Arial" panose="020B0604020202020204" pitchFamily="34" charset="0"/>
                </a:rPr>
                <a:t>Total</a:t>
              </a:r>
              <a:r>
                <a:rPr lang="en-US" altLang="en-US" sz="2400" b="0" i="0">
                  <a:latin typeface="Arial" panose="020B0604020202020204" pitchFamily="34" charset="0"/>
                </a:rPr>
                <a:t>	</a:t>
              </a:r>
              <a:r>
                <a:rPr lang="en-US" altLang="en-US" sz="2400" i="0">
                  <a:latin typeface="Arial" panose="020B0604020202020204" pitchFamily="34" charset="0"/>
                </a:rPr>
                <a:t>7,961	74,833</a:t>
              </a:r>
            </a:p>
          </p:txBody>
        </p:sp>
        <p:sp>
          <p:nvSpPr>
            <p:cNvPr id="22537" name="Line 9">
              <a:extLst>
                <a:ext uri="{FF2B5EF4-FFF2-40B4-BE49-F238E27FC236}">
                  <a16:creationId xmlns:a16="http://schemas.microsoft.com/office/drawing/2014/main" id="{9D8B18A0-DB30-4DE2-9C82-9E9E05576ED0}"/>
                </a:ext>
              </a:extLst>
            </p:cNvPr>
            <p:cNvSpPr>
              <a:spLocks noChangeShapeType="1"/>
            </p:cNvSpPr>
            <p:nvPr/>
          </p:nvSpPr>
          <p:spPr bwMode="auto">
            <a:xfrm>
              <a:off x="3729" y="3440"/>
              <a:ext cx="148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38" name="Text Box 10">
              <a:extLst>
                <a:ext uri="{FF2B5EF4-FFF2-40B4-BE49-F238E27FC236}">
                  <a16:creationId xmlns:a16="http://schemas.microsoft.com/office/drawing/2014/main" id="{E2664599-E2EF-4C02-9E91-B53675817C26}"/>
                </a:ext>
              </a:extLst>
            </p:cNvPr>
            <p:cNvSpPr txBox="1">
              <a:spLocks noChangeArrowheads="1"/>
            </p:cNvSpPr>
            <p:nvPr/>
          </p:nvSpPr>
          <p:spPr bwMode="auto">
            <a:xfrm>
              <a:off x="404" y="3805"/>
              <a:ext cx="47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800" b="0">
                  <a:latin typeface="Arial" panose="020B0604020202020204" pitchFamily="34" charset="0"/>
                </a:rPr>
                <a:t>Nota.</a:t>
              </a:r>
              <a:r>
                <a:rPr lang="en-US" altLang="en-US" sz="1800" b="0" i="0">
                  <a:latin typeface="Arial" panose="020B0604020202020204" pitchFamily="34" charset="0"/>
                </a:rPr>
                <a:t> Estos estimados son basado en una masa (peso) corporal promedio de 65 kg (143 lb) con 12% de grasa.</a:t>
              </a:r>
              <a:endParaRPr lang="en-US" altLang="en-US" sz="2400" b="0" i="0"/>
            </a:p>
          </p:txBody>
        </p:sp>
        <p:sp>
          <p:nvSpPr>
            <p:cNvPr id="22539" name="Line 11">
              <a:extLst>
                <a:ext uri="{FF2B5EF4-FFF2-40B4-BE49-F238E27FC236}">
                  <a16:creationId xmlns:a16="http://schemas.microsoft.com/office/drawing/2014/main" id="{5E36AED1-8E67-45E2-986D-2CD2E379B42D}"/>
                </a:ext>
              </a:extLst>
            </p:cNvPr>
            <p:cNvSpPr>
              <a:spLocks noChangeShapeType="1"/>
            </p:cNvSpPr>
            <p:nvPr/>
          </p:nvSpPr>
          <p:spPr bwMode="auto">
            <a:xfrm>
              <a:off x="3753" y="2131"/>
              <a:ext cx="14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wipe(left)">
                                      <p:cBhvr>
                                        <p:cTn id="7" dur="500"/>
                                        <p:tgtEl>
                                          <p:spTgt spid="11266"/>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267"/>
                                        </p:tgtEl>
                                        <p:attrNameLst>
                                          <p:attrName>style.visibility</p:attrName>
                                        </p:attrNameLst>
                                      </p:cBhvr>
                                      <p:to>
                                        <p:strVal val="visible"/>
                                      </p:to>
                                    </p:set>
                                    <p:animEffect transition="in" filter="wipe(left)">
                                      <p:cBhvr>
                                        <p:cTn id="11" dur="500"/>
                                        <p:tgtEl>
                                          <p:spTgt spid="11267"/>
                                        </p:tgtEl>
                                      </p:cBhvr>
                                    </p:animEffect>
                                  </p:childTnLst>
                                </p:cTn>
                              </p:par>
                            </p:childTnLst>
                          </p:cTn>
                        </p:par>
                        <p:par>
                          <p:cTn id="12" fill="hold" nodeType="afterGroup">
                            <p:stCondLst>
                              <p:cond delay="1000"/>
                            </p:stCondLst>
                            <p:childTnLst>
                              <p:par>
                                <p:cTn id="13" presetID="1" presetClass="entr" presetSubtype="0" fill="hold" nodeType="afterEffect">
                                  <p:stCondLst>
                                    <p:cond delay="0"/>
                                  </p:stCondLst>
                                  <p:childTnLst>
                                    <p:set>
                                      <p:cBhvr>
                                        <p:cTn id="14"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6" name="Picture 2" descr="Contents">
            <a:extLst>
              <a:ext uri="{FF2B5EF4-FFF2-40B4-BE49-F238E27FC236}">
                <a16:creationId xmlns:a16="http://schemas.microsoft.com/office/drawing/2014/main" id="{D84B0C8C-438C-4613-8AF5-D81D1E3372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851" name="Text Box 3">
            <a:extLst>
              <a:ext uri="{FF2B5EF4-FFF2-40B4-BE49-F238E27FC236}">
                <a16:creationId xmlns:a16="http://schemas.microsoft.com/office/drawing/2014/main" id="{52A9010B-296E-423F-B4D5-5E70FEC30AFA}"/>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Sistemas Energéticos</a:t>
            </a:r>
          </a:p>
        </p:txBody>
      </p:sp>
      <p:sp>
        <p:nvSpPr>
          <p:cNvPr id="462857" name="Rectangle 9">
            <a:extLst>
              <a:ext uri="{FF2B5EF4-FFF2-40B4-BE49-F238E27FC236}">
                <a16:creationId xmlns:a16="http://schemas.microsoft.com/office/drawing/2014/main" id="{59007989-FD25-4947-9834-AC304F740440}"/>
              </a:ext>
            </a:extLst>
          </p:cNvPr>
          <p:cNvSpPr>
            <a:spLocks noChangeArrowheads="1"/>
          </p:cNvSpPr>
          <p:nvPr/>
        </p:nvSpPr>
        <p:spPr bwMode="auto">
          <a:xfrm>
            <a:off x="3040063" y="1839913"/>
            <a:ext cx="3263900" cy="10414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Carreras de Velocidad</a:t>
            </a:r>
          </a:p>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sin Descanso ó</a:t>
            </a:r>
          </a:p>
          <a:p>
            <a:pPr marL="342900" indent="-342900" algn="ctr">
              <a:lnSpc>
                <a:spcPct val="70000"/>
              </a:lnSpc>
              <a:spcBef>
                <a:spcPct val="20000"/>
              </a:spcBef>
              <a:defRPr/>
            </a:pPr>
            <a:r>
              <a:rPr lang="en-US" sz="1900">
                <a:effectLst>
                  <a:outerShdw blurRad="38100" dist="38100" dir="2700000" algn="tl">
                    <a:srgbClr val="C0C0C0"/>
                  </a:outerShdw>
                </a:effectLst>
                <a:latin typeface="Verdana" pitchFamily="34" charset="0"/>
              </a:rPr>
              <a:t>Inicio Rápido de una</a:t>
            </a:r>
          </a:p>
          <a:p>
            <a:pPr marL="342900" indent="-342900" algn="ctr">
              <a:lnSpc>
                <a:spcPct val="70000"/>
              </a:lnSpc>
              <a:spcBef>
                <a:spcPct val="20000"/>
              </a:spcBef>
              <a:defRPr/>
            </a:pPr>
            <a:r>
              <a:rPr lang="en-US" sz="1900">
                <a:effectLst>
                  <a:outerShdw blurRad="38100" dist="38100" dir="2700000" algn="tl">
                    <a:srgbClr val="C0C0C0"/>
                  </a:outerShdw>
                </a:effectLst>
                <a:latin typeface="Verdana" pitchFamily="34" charset="0"/>
              </a:rPr>
              <a:t>Carrera de Fondo</a:t>
            </a:r>
          </a:p>
        </p:txBody>
      </p:sp>
      <p:sp>
        <p:nvSpPr>
          <p:cNvPr id="216069" name="Line 10">
            <a:extLst>
              <a:ext uri="{FF2B5EF4-FFF2-40B4-BE49-F238E27FC236}">
                <a16:creationId xmlns:a16="http://schemas.microsoft.com/office/drawing/2014/main" id="{558EC492-E681-4EEA-ADB5-7AE835A8EDA3}"/>
              </a:ext>
            </a:extLst>
          </p:cNvPr>
          <p:cNvSpPr>
            <a:spLocks noChangeShapeType="1"/>
          </p:cNvSpPr>
          <p:nvPr/>
        </p:nvSpPr>
        <p:spPr bwMode="auto">
          <a:xfrm>
            <a:off x="4784725" y="16287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6070" name="Line 11">
            <a:extLst>
              <a:ext uri="{FF2B5EF4-FFF2-40B4-BE49-F238E27FC236}">
                <a16:creationId xmlns:a16="http://schemas.microsoft.com/office/drawing/2014/main" id="{199D9A79-7BF4-41B7-9696-B27B72405D98}"/>
              </a:ext>
            </a:extLst>
          </p:cNvPr>
          <p:cNvSpPr>
            <a:spLocks noChangeShapeType="1"/>
          </p:cNvSpPr>
          <p:nvPr/>
        </p:nvSpPr>
        <p:spPr bwMode="auto">
          <a:xfrm>
            <a:off x="4786313" y="2835275"/>
            <a:ext cx="0" cy="50482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2861" name="Rectangle 13">
            <a:extLst>
              <a:ext uri="{FF2B5EF4-FFF2-40B4-BE49-F238E27FC236}">
                <a16:creationId xmlns:a16="http://schemas.microsoft.com/office/drawing/2014/main" id="{B3D1FE3F-3630-4245-8DC8-FA0873FC039C}"/>
              </a:ext>
            </a:extLst>
          </p:cNvPr>
          <p:cNvSpPr>
            <a:spLocks noChangeArrowheads="1"/>
          </p:cNvSpPr>
          <p:nvPr/>
        </p:nvSpPr>
        <p:spPr bwMode="auto">
          <a:xfrm>
            <a:off x="1060450" y="12811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FATIGA</a:t>
            </a:r>
            <a:endParaRPr lang="en-US" sz="1900">
              <a:effectLst>
                <a:outerShdw blurRad="38100" dist="38100" dir="2700000" algn="tl">
                  <a:srgbClr val="C0C0C0"/>
                </a:outerShdw>
              </a:effectLst>
              <a:latin typeface="Arial Black" pitchFamily="34" charset="0"/>
            </a:endParaRPr>
          </a:p>
        </p:txBody>
      </p:sp>
      <p:sp>
        <p:nvSpPr>
          <p:cNvPr id="462863" name="Rectangle 15">
            <a:extLst>
              <a:ext uri="{FF2B5EF4-FFF2-40B4-BE49-F238E27FC236}">
                <a16:creationId xmlns:a16="http://schemas.microsoft.com/office/drawing/2014/main" id="{C012E1EA-8587-4986-A6AC-C94041A2FE9F}"/>
              </a:ext>
            </a:extLst>
          </p:cNvPr>
          <p:cNvSpPr>
            <a:spLocks noChangeArrowheads="1"/>
          </p:cNvSpPr>
          <p:nvPr/>
        </p:nvSpPr>
        <p:spPr bwMode="auto">
          <a:xfrm>
            <a:off x="2801938" y="3368675"/>
            <a:ext cx="4268787" cy="2063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900" i="0">
                <a:solidFill>
                  <a:srgbClr val="000000"/>
                </a:solidFill>
                <a:effectLst>
                  <a:outerShdw blurRad="38100" dist="38100" dir="2700000" algn="tl">
                    <a:srgbClr val="C0C0C0"/>
                  </a:outerShdw>
                </a:effectLst>
                <a:latin typeface="Arial" charset="0"/>
              </a:rPr>
              <a:t>Contracciones Máximas Repetidas</a:t>
            </a:r>
            <a:endParaRPr lang="en-US" sz="1900" i="0" baseline="-25000">
              <a:solidFill>
                <a:srgbClr val="000000"/>
              </a:solidFill>
              <a:effectLst>
                <a:outerShdw blurRad="38100" dist="38100" dir="2700000" algn="tl">
                  <a:srgbClr val="C0C0C0"/>
                </a:outerShdw>
              </a:effectLst>
              <a:latin typeface="Arial" charset="0"/>
            </a:endParaRPr>
          </a:p>
        </p:txBody>
      </p:sp>
      <p:sp>
        <p:nvSpPr>
          <p:cNvPr id="462864" name="Text Box 16">
            <a:extLst>
              <a:ext uri="{FF2B5EF4-FFF2-40B4-BE49-F238E27FC236}">
                <a16:creationId xmlns:a16="http://schemas.microsoft.com/office/drawing/2014/main" id="{4B208B0E-C0E1-47F2-90EE-3C128FD3E46D}"/>
              </a:ext>
            </a:extLst>
          </p:cNvPr>
          <p:cNvSpPr txBox="1">
            <a:spLocks noChangeArrowheads="1"/>
          </p:cNvSpPr>
          <p:nvPr/>
        </p:nvSpPr>
        <p:spPr bwMode="auto">
          <a:xfrm>
            <a:off x="3143250" y="3797300"/>
            <a:ext cx="3657600" cy="323850"/>
          </a:xfrm>
          <a:prstGeom prst="rect">
            <a:avLst/>
          </a:prstGeom>
          <a:noFill/>
          <a:ln w="9525">
            <a:noFill/>
            <a:miter lim="800000"/>
            <a:headEnd/>
            <a:tailEnd/>
          </a:ln>
          <a:effectLst/>
        </p:spPr>
        <p:txBody>
          <a:bodyPr>
            <a:spAutoFit/>
          </a:bodyPr>
          <a:lstStyle/>
          <a:p>
            <a:pPr>
              <a:lnSpc>
                <a:spcPct val="80000"/>
              </a:lnSpc>
              <a:defRPr/>
            </a:pPr>
            <a:r>
              <a:rPr lang="en-US" sz="1900" i="0">
                <a:effectLst>
                  <a:outerShdw blurRad="38100" dist="38100" dir="2700000" algn="tl">
                    <a:srgbClr val="C0C0C0"/>
                  </a:outerShdw>
                </a:effectLst>
                <a:latin typeface="Arial" charset="0"/>
              </a:rPr>
              <a:t>Restauración Rápida del ATP</a:t>
            </a:r>
          </a:p>
        </p:txBody>
      </p:sp>
      <p:sp>
        <p:nvSpPr>
          <p:cNvPr id="216074" name="Line 18">
            <a:extLst>
              <a:ext uri="{FF2B5EF4-FFF2-40B4-BE49-F238E27FC236}">
                <a16:creationId xmlns:a16="http://schemas.microsoft.com/office/drawing/2014/main" id="{3918197C-7DC6-4DD8-BD40-BAE430F7BAE4}"/>
              </a:ext>
            </a:extLst>
          </p:cNvPr>
          <p:cNvSpPr>
            <a:spLocks noChangeShapeType="1"/>
          </p:cNvSpPr>
          <p:nvPr/>
        </p:nvSpPr>
        <p:spPr bwMode="auto">
          <a:xfrm>
            <a:off x="4791075" y="49577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2867" name="Rectangle 19">
            <a:extLst>
              <a:ext uri="{FF2B5EF4-FFF2-40B4-BE49-F238E27FC236}">
                <a16:creationId xmlns:a16="http://schemas.microsoft.com/office/drawing/2014/main" id="{749EC25C-FCD2-4821-9701-D098F2A9D9B3}"/>
              </a:ext>
            </a:extLst>
          </p:cNvPr>
          <p:cNvSpPr>
            <a:spLocks noChangeArrowheads="1"/>
          </p:cNvSpPr>
          <p:nvPr/>
        </p:nvSpPr>
        <p:spPr bwMode="auto">
          <a:xfrm>
            <a:off x="3413125" y="6384925"/>
            <a:ext cx="2878138" cy="3000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80000"/>
              </a:lnSpc>
              <a:spcBef>
                <a:spcPct val="20000"/>
              </a:spcBef>
              <a:defRPr/>
            </a:pPr>
            <a:r>
              <a:rPr lang="es-PR" sz="1800" i="0">
                <a:solidFill>
                  <a:srgbClr val="000000"/>
                </a:solidFill>
                <a:latin typeface="Verdana" pitchFamily="34" charset="0"/>
              </a:rPr>
              <a:t>Ejecutoria Deportiva</a:t>
            </a:r>
            <a:endParaRPr lang="en-US" sz="1800" i="0" baseline="-25000">
              <a:solidFill>
                <a:srgbClr val="000000"/>
              </a:solidFill>
              <a:latin typeface="Verdana" pitchFamily="34" charset="0"/>
            </a:endParaRPr>
          </a:p>
        </p:txBody>
      </p:sp>
      <p:sp>
        <p:nvSpPr>
          <p:cNvPr id="216076" name="Line 20">
            <a:extLst>
              <a:ext uri="{FF2B5EF4-FFF2-40B4-BE49-F238E27FC236}">
                <a16:creationId xmlns:a16="http://schemas.microsoft.com/office/drawing/2014/main" id="{70B3F9EC-B9FB-4503-B6DD-C27BF8A9EC4D}"/>
              </a:ext>
            </a:extLst>
          </p:cNvPr>
          <p:cNvSpPr>
            <a:spLocks noChangeShapeType="1"/>
          </p:cNvSpPr>
          <p:nvPr/>
        </p:nvSpPr>
        <p:spPr bwMode="auto">
          <a:xfrm>
            <a:off x="4791075" y="56499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2869" name="Text Box 21">
            <a:extLst>
              <a:ext uri="{FF2B5EF4-FFF2-40B4-BE49-F238E27FC236}">
                <a16:creationId xmlns:a16="http://schemas.microsoft.com/office/drawing/2014/main" id="{9047C3D3-DC4E-40C4-945C-F43846E23B39}"/>
              </a:ext>
            </a:extLst>
          </p:cNvPr>
          <p:cNvSpPr txBox="1">
            <a:spLocks noChangeArrowheads="1"/>
          </p:cNvSpPr>
          <p:nvPr/>
        </p:nvSpPr>
        <p:spPr bwMode="auto">
          <a:xfrm>
            <a:off x="3617913" y="4459288"/>
            <a:ext cx="2465387" cy="581025"/>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Agotamiento del</a:t>
            </a:r>
          </a:p>
          <a:p>
            <a:pPr algn="ctr">
              <a:lnSpc>
                <a:spcPct val="80000"/>
              </a:lnSpc>
              <a:defRPr/>
            </a:pPr>
            <a:r>
              <a:rPr lang="en-US" sz="2000" i="0">
                <a:effectLst>
                  <a:outerShdw blurRad="38100" dist="38100" dir="2700000" algn="tl">
                    <a:srgbClr val="C0C0C0"/>
                  </a:outerShdw>
                </a:effectLst>
                <a:latin typeface="Arial" charset="0"/>
              </a:rPr>
              <a:t>ATP y PC</a:t>
            </a:r>
          </a:p>
        </p:txBody>
      </p:sp>
      <p:sp>
        <p:nvSpPr>
          <p:cNvPr id="216078" name="Line 25">
            <a:extLst>
              <a:ext uri="{FF2B5EF4-FFF2-40B4-BE49-F238E27FC236}">
                <a16:creationId xmlns:a16="http://schemas.microsoft.com/office/drawing/2014/main" id="{E2847B58-A8FD-4480-B73B-570C9B814C7C}"/>
              </a:ext>
            </a:extLst>
          </p:cNvPr>
          <p:cNvSpPr>
            <a:spLocks noChangeShapeType="1"/>
          </p:cNvSpPr>
          <p:nvPr/>
        </p:nvSpPr>
        <p:spPr bwMode="auto">
          <a:xfrm rot="-5400000">
            <a:off x="2496344" y="1208882"/>
            <a:ext cx="0" cy="417512"/>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2874" name="Rectangle 26">
            <a:extLst>
              <a:ext uri="{FF2B5EF4-FFF2-40B4-BE49-F238E27FC236}">
                <a16:creationId xmlns:a16="http://schemas.microsoft.com/office/drawing/2014/main" id="{22EA3E86-6A4F-4A7C-A63E-DBF9959BAABB}"/>
              </a:ext>
            </a:extLst>
          </p:cNvPr>
          <p:cNvSpPr>
            <a:spLocks noChangeArrowheads="1"/>
          </p:cNvSpPr>
          <p:nvPr/>
        </p:nvSpPr>
        <p:spPr bwMode="auto">
          <a:xfrm>
            <a:off x="2597150" y="1281113"/>
            <a:ext cx="12080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Causas</a:t>
            </a:r>
            <a:endParaRPr lang="en-US" sz="1900">
              <a:effectLst>
                <a:outerShdw blurRad="38100" dist="38100" dir="2700000" algn="tl">
                  <a:srgbClr val="C0C0C0"/>
                </a:outerShdw>
              </a:effectLst>
              <a:latin typeface="Arial Black" pitchFamily="34" charset="0"/>
            </a:endParaRPr>
          </a:p>
        </p:txBody>
      </p:sp>
      <p:sp>
        <p:nvSpPr>
          <p:cNvPr id="462876" name="Rectangle 28">
            <a:extLst>
              <a:ext uri="{FF2B5EF4-FFF2-40B4-BE49-F238E27FC236}">
                <a16:creationId xmlns:a16="http://schemas.microsoft.com/office/drawing/2014/main" id="{B0ECDF3A-D631-47D3-8C06-50B3DAF92A1D}"/>
              </a:ext>
            </a:extLst>
          </p:cNvPr>
          <p:cNvSpPr>
            <a:spLocks noChangeArrowheads="1"/>
          </p:cNvSpPr>
          <p:nvPr/>
        </p:nvSpPr>
        <p:spPr bwMode="auto">
          <a:xfrm>
            <a:off x="4070350" y="1281113"/>
            <a:ext cx="3098800"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Sistemas Energéticos</a:t>
            </a:r>
            <a:endParaRPr lang="en-US" sz="1900">
              <a:effectLst>
                <a:outerShdw blurRad="38100" dist="38100" dir="2700000" algn="tl">
                  <a:srgbClr val="C0C0C0"/>
                </a:outerShdw>
              </a:effectLst>
              <a:latin typeface="Arial Black" pitchFamily="34" charset="0"/>
            </a:endParaRPr>
          </a:p>
        </p:txBody>
      </p:sp>
      <p:sp>
        <p:nvSpPr>
          <p:cNvPr id="216081" name="Line 30">
            <a:extLst>
              <a:ext uri="{FF2B5EF4-FFF2-40B4-BE49-F238E27FC236}">
                <a16:creationId xmlns:a16="http://schemas.microsoft.com/office/drawing/2014/main" id="{1036FD95-C3A9-41EF-A31A-DDD36E6EE9B2}"/>
              </a:ext>
            </a:extLst>
          </p:cNvPr>
          <p:cNvSpPr>
            <a:spLocks noChangeShapeType="1"/>
          </p:cNvSpPr>
          <p:nvPr/>
        </p:nvSpPr>
        <p:spPr bwMode="auto">
          <a:xfrm>
            <a:off x="7627938" y="1263650"/>
            <a:ext cx="0" cy="2635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2879" name="Rectangle 31">
            <a:extLst>
              <a:ext uri="{FF2B5EF4-FFF2-40B4-BE49-F238E27FC236}">
                <a16:creationId xmlns:a16="http://schemas.microsoft.com/office/drawing/2014/main" id="{10F69F29-0964-4BA9-9993-C8AFBC628D50}"/>
              </a:ext>
            </a:extLst>
          </p:cNvPr>
          <p:cNvSpPr>
            <a:spLocks noChangeArrowheads="1"/>
          </p:cNvSpPr>
          <p:nvPr/>
        </p:nvSpPr>
        <p:spPr bwMode="auto">
          <a:xfrm>
            <a:off x="7567613" y="1268413"/>
            <a:ext cx="649287"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PC</a:t>
            </a:r>
            <a:endParaRPr lang="en-US" sz="1900">
              <a:effectLst>
                <a:outerShdw blurRad="38100" dist="38100" dir="2700000" algn="tl">
                  <a:srgbClr val="C0C0C0"/>
                </a:outerShdw>
              </a:effectLst>
              <a:latin typeface="Arial Black" pitchFamily="34" charset="0"/>
            </a:endParaRPr>
          </a:p>
        </p:txBody>
      </p:sp>
      <p:sp>
        <p:nvSpPr>
          <p:cNvPr id="216083" name="Line 32">
            <a:extLst>
              <a:ext uri="{FF2B5EF4-FFF2-40B4-BE49-F238E27FC236}">
                <a16:creationId xmlns:a16="http://schemas.microsoft.com/office/drawing/2014/main" id="{4D4C9BD1-DD4B-45A1-8572-70D3A10454AB}"/>
              </a:ext>
            </a:extLst>
          </p:cNvPr>
          <p:cNvSpPr>
            <a:spLocks noChangeShapeType="1"/>
          </p:cNvSpPr>
          <p:nvPr/>
        </p:nvSpPr>
        <p:spPr bwMode="auto">
          <a:xfrm rot="-5400000">
            <a:off x="3958432" y="1213643"/>
            <a:ext cx="0" cy="41751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6084" name="Line 33">
            <a:extLst>
              <a:ext uri="{FF2B5EF4-FFF2-40B4-BE49-F238E27FC236}">
                <a16:creationId xmlns:a16="http://schemas.microsoft.com/office/drawing/2014/main" id="{0FFD4141-8F38-46BB-A407-7C345C98F995}"/>
              </a:ext>
            </a:extLst>
          </p:cNvPr>
          <p:cNvSpPr>
            <a:spLocks noChangeShapeType="1"/>
          </p:cNvSpPr>
          <p:nvPr/>
        </p:nvSpPr>
        <p:spPr bwMode="auto">
          <a:xfrm rot="-5400000">
            <a:off x="7323932" y="1213643"/>
            <a:ext cx="0" cy="41751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6085" name="Rectangle 34">
            <a:extLst>
              <a:ext uri="{FF2B5EF4-FFF2-40B4-BE49-F238E27FC236}">
                <a16:creationId xmlns:a16="http://schemas.microsoft.com/office/drawing/2014/main" id="{6053A5BA-F817-4896-BA0F-87CB8396A26D}"/>
              </a:ext>
            </a:extLst>
          </p:cNvPr>
          <p:cNvSpPr>
            <a:spLocks noChangeArrowheads="1"/>
          </p:cNvSpPr>
          <p:nvPr/>
        </p:nvSpPr>
        <p:spPr bwMode="auto">
          <a:xfrm>
            <a:off x="1103313" y="1222375"/>
            <a:ext cx="7092950" cy="3714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6086" name="Text Box 35">
            <a:extLst>
              <a:ext uri="{FF2B5EF4-FFF2-40B4-BE49-F238E27FC236}">
                <a16:creationId xmlns:a16="http://schemas.microsoft.com/office/drawing/2014/main" id="{AA5199EC-934A-4D82-829E-2C8F25E6E28A}"/>
              </a:ext>
            </a:extLst>
          </p:cNvPr>
          <p:cNvSpPr txBox="1">
            <a:spLocks noChangeArrowheads="1"/>
          </p:cNvSpPr>
          <p:nvPr/>
        </p:nvSpPr>
        <p:spPr bwMode="auto">
          <a:xfrm>
            <a:off x="4756150" y="2847975"/>
            <a:ext cx="2046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000"/>
              <a:t>(      Intensidad</a:t>
            </a:r>
            <a:r>
              <a:rPr lang="en-US" altLang="en-US" sz="1800"/>
              <a:t>)</a:t>
            </a:r>
          </a:p>
        </p:txBody>
      </p:sp>
      <p:sp>
        <p:nvSpPr>
          <p:cNvPr id="216087" name="Line 36">
            <a:extLst>
              <a:ext uri="{FF2B5EF4-FFF2-40B4-BE49-F238E27FC236}">
                <a16:creationId xmlns:a16="http://schemas.microsoft.com/office/drawing/2014/main" id="{B64768D3-EA76-4B44-B6CE-03A4C39E650D}"/>
              </a:ext>
            </a:extLst>
          </p:cNvPr>
          <p:cNvSpPr>
            <a:spLocks noChangeShapeType="1"/>
          </p:cNvSpPr>
          <p:nvPr/>
        </p:nvSpPr>
        <p:spPr bwMode="auto">
          <a:xfrm flipV="1">
            <a:off x="5014913" y="2938463"/>
            <a:ext cx="0" cy="227012"/>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6088" name="Line 37">
            <a:extLst>
              <a:ext uri="{FF2B5EF4-FFF2-40B4-BE49-F238E27FC236}">
                <a16:creationId xmlns:a16="http://schemas.microsoft.com/office/drawing/2014/main" id="{06AC09C6-D4A0-4A48-9E8B-EA8EDAA18C30}"/>
              </a:ext>
            </a:extLst>
          </p:cNvPr>
          <p:cNvSpPr>
            <a:spLocks noChangeShapeType="1"/>
          </p:cNvSpPr>
          <p:nvPr/>
        </p:nvSpPr>
        <p:spPr bwMode="auto">
          <a:xfrm flipV="1">
            <a:off x="5180013" y="2938463"/>
            <a:ext cx="0" cy="227012"/>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6089" name="Line 38">
            <a:extLst>
              <a:ext uri="{FF2B5EF4-FFF2-40B4-BE49-F238E27FC236}">
                <a16:creationId xmlns:a16="http://schemas.microsoft.com/office/drawing/2014/main" id="{2852A9B2-C508-44C8-A4BF-72D663FCAFE5}"/>
              </a:ext>
            </a:extLst>
          </p:cNvPr>
          <p:cNvSpPr>
            <a:spLocks noChangeShapeType="1"/>
          </p:cNvSpPr>
          <p:nvPr/>
        </p:nvSpPr>
        <p:spPr bwMode="auto">
          <a:xfrm>
            <a:off x="4791075" y="35861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6090" name="Line 39">
            <a:extLst>
              <a:ext uri="{FF2B5EF4-FFF2-40B4-BE49-F238E27FC236}">
                <a16:creationId xmlns:a16="http://schemas.microsoft.com/office/drawing/2014/main" id="{44DB4616-C26D-4E7D-9806-6B7F43B8DEEC}"/>
              </a:ext>
            </a:extLst>
          </p:cNvPr>
          <p:cNvSpPr>
            <a:spLocks noChangeShapeType="1"/>
          </p:cNvSpPr>
          <p:nvPr/>
        </p:nvSpPr>
        <p:spPr bwMode="auto">
          <a:xfrm>
            <a:off x="3138488" y="3832225"/>
            <a:ext cx="0" cy="252413"/>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6091" name="Line 40">
            <a:extLst>
              <a:ext uri="{FF2B5EF4-FFF2-40B4-BE49-F238E27FC236}">
                <a16:creationId xmlns:a16="http://schemas.microsoft.com/office/drawing/2014/main" id="{3C7CBB4B-1D90-4D84-B739-EB1A0AB08B78}"/>
              </a:ext>
            </a:extLst>
          </p:cNvPr>
          <p:cNvSpPr>
            <a:spLocks noChangeShapeType="1"/>
          </p:cNvSpPr>
          <p:nvPr/>
        </p:nvSpPr>
        <p:spPr bwMode="auto">
          <a:xfrm>
            <a:off x="4786313" y="4054475"/>
            <a:ext cx="0" cy="50482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6092" name="Text Box 41">
            <a:extLst>
              <a:ext uri="{FF2B5EF4-FFF2-40B4-BE49-F238E27FC236}">
                <a16:creationId xmlns:a16="http://schemas.microsoft.com/office/drawing/2014/main" id="{27A9415A-13D4-427C-95BF-59E88E609BC7}"/>
              </a:ext>
            </a:extLst>
          </p:cNvPr>
          <p:cNvSpPr txBox="1">
            <a:spLocks noChangeArrowheads="1"/>
          </p:cNvSpPr>
          <p:nvPr/>
        </p:nvSpPr>
        <p:spPr bwMode="auto">
          <a:xfrm>
            <a:off x="4756150" y="4054475"/>
            <a:ext cx="2046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000"/>
              <a:t>(Eventualmente)</a:t>
            </a:r>
          </a:p>
        </p:txBody>
      </p:sp>
      <p:sp>
        <p:nvSpPr>
          <p:cNvPr id="462892" name="Text Box 44">
            <a:extLst>
              <a:ext uri="{FF2B5EF4-FFF2-40B4-BE49-F238E27FC236}">
                <a16:creationId xmlns:a16="http://schemas.microsoft.com/office/drawing/2014/main" id="{0D588C0B-411D-4218-9AD0-CE09A2CF16BA}"/>
              </a:ext>
            </a:extLst>
          </p:cNvPr>
          <p:cNvSpPr txBox="1">
            <a:spLocks noChangeArrowheads="1"/>
          </p:cNvSpPr>
          <p:nvPr/>
        </p:nvSpPr>
        <p:spPr bwMode="auto">
          <a:xfrm>
            <a:off x="3521075" y="5141913"/>
            <a:ext cx="2835275" cy="581025"/>
          </a:xfrm>
          <a:prstGeom prst="rect">
            <a:avLst/>
          </a:prstGeom>
          <a:noFill/>
          <a:ln w="9525">
            <a:noFill/>
            <a:miter lim="800000"/>
            <a:headEnd/>
            <a:tailEnd/>
          </a:ln>
          <a:effectLst/>
        </p:spPr>
        <p:txBody>
          <a:bodyPr>
            <a:spAutoFit/>
          </a:bodyPr>
          <a:lstStyle/>
          <a:p>
            <a:pPr>
              <a:lnSpc>
                <a:spcPct val="80000"/>
              </a:lnSpc>
              <a:defRPr/>
            </a:pPr>
            <a:r>
              <a:rPr lang="en-US" sz="2000">
                <a:effectLst>
                  <a:outerShdw blurRad="38100" dist="38100" dir="2700000" algn="tl">
                    <a:srgbClr val="C0C0C0"/>
                  </a:outerShdw>
                </a:effectLst>
                <a:latin typeface="Arial" charset="0"/>
              </a:rPr>
              <a:t>Capacidad Muscular</a:t>
            </a:r>
          </a:p>
          <a:p>
            <a:pPr>
              <a:lnSpc>
                <a:spcPct val="80000"/>
              </a:lnSpc>
              <a:defRPr/>
            </a:pPr>
            <a:r>
              <a:rPr lang="en-US" sz="2000">
                <a:effectLst>
                  <a:outerShdw blurRad="38100" dist="38100" dir="2700000" algn="tl">
                    <a:srgbClr val="C0C0C0"/>
                  </a:outerShdw>
                </a:effectLst>
                <a:latin typeface="Arial" charset="0"/>
              </a:rPr>
              <a:t>para Generar Fuerza</a:t>
            </a:r>
          </a:p>
        </p:txBody>
      </p:sp>
      <p:sp>
        <p:nvSpPr>
          <p:cNvPr id="216094" name="Line 45">
            <a:extLst>
              <a:ext uri="{FF2B5EF4-FFF2-40B4-BE49-F238E27FC236}">
                <a16:creationId xmlns:a16="http://schemas.microsoft.com/office/drawing/2014/main" id="{414FD95B-B39B-4911-9B3D-D5FB20969DFF}"/>
              </a:ext>
            </a:extLst>
          </p:cNvPr>
          <p:cNvSpPr>
            <a:spLocks noChangeShapeType="1"/>
          </p:cNvSpPr>
          <p:nvPr/>
        </p:nvSpPr>
        <p:spPr bwMode="auto">
          <a:xfrm>
            <a:off x="3505200" y="5184775"/>
            <a:ext cx="0" cy="463550"/>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2894" name="Rectangle 46">
            <a:extLst>
              <a:ext uri="{FF2B5EF4-FFF2-40B4-BE49-F238E27FC236}">
                <a16:creationId xmlns:a16="http://schemas.microsoft.com/office/drawing/2014/main" id="{2BA9F0D3-C92A-4C32-99E9-E90336BD127A}"/>
              </a:ext>
            </a:extLst>
          </p:cNvPr>
          <p:cNvSpPr>
            <a:spLocks noChangeArrowheads="1"/>
          </p:cNvSpPr>
          <p:nvPr/>
        </p:nvSpPr>
        <p:spPr bwMode="auto">
          <a:xfrm>
            <a:off x="4192588" y="5915025"/>
            <a:ext cx="1306512" cy="2651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FATIGA</a:t>
            </a:r>
            <a:endParaRPr lang="en-US" sz="2100">
              <a:effectLst>
                <a:outerShdw blurRad="38100" dist="38100" dir="2700000" algn="tl">
                  <a:srgbClr val="C0C0C0"/>
                </a:outerShdw>
              </a:effectLst>
              <a:latin typeface="Arial Black" pitchFamily="34" charset="0"/>
            </a:endParaRPr>
          </a:p>
        </p:txBody>
      </p:sp>
      <p:sp>
        <p:nvSpPr>
          <p:cNvPr id="216096" name="Line 47">
            <a:extLst>
              <a:ext uri="{FF2B5EF4-FFF2-40B4-BE49-F238E27FC236}">
                <a16:creationId xmlns:a16="http://schemas.microsoft.com/office/drawing/2014/main" id="{0D633D95-3F2D-45B4-B446-10CE7F5A7C92}"/>
              </a:ext>
            </a:extLst>
          </p:cNvPr>
          <p:cNvSpPr>
            <a:spLocks noChangeShapeType="1"/>
          </p:cNvSpPr>
          <p:nvPr/>
        </p:nvSpPr>
        <p:spPr bwMode="auto">
          <a:xfrm>
            <a:off x="4816475" y="61706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6097" name="Line 48">
            <a:extLst>
              <a:ext uri="{FF2B5EF4-FFF2-40B4-BE49-F238E27FC236}">
                <a16:creationId xmlns:a16="http://schemas.microsoft.com/office/drawing/2014/main" id="{93895F49-CF09-4151-8767-2D62517A6726}"/>
              </a:ext>
            </a:extLst>
          </p:cNvPr>
          <p:cNvSpPr>
            <a:spLocks noChangeShapeType="1"/>
          </p:cNvSpPr>
          <p:nvPr/>
        </p:nvSpPr>
        <p:spPr bwMode="auto">
          <a:xfrm>
            <a:off x="3432175" y="6416675"/>
            <a:ext cx="0" cy="252413"/>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2851"/>
                                        </p:tgtEl>
                                        <p:attrNameLst>
                                          <p:attrName>style.visibility</p:attrName>
                                        </p:attrNameLst>
                                      </p:cBhvr>
                                      <p:to>
                                        <p:strVal val="visible"/>
                                      </p:to>
                                    </p:set>
                                    <p:animEffect transition="in" filter="wipe(left)">
                                      <p:cBhvr>
                                        <p:cTn id="7" dur="500"/>
                                        <p:tgtEl>
                                          <p:spTgt spid="4628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1"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Contents">
            <a:extLst>
              <a:ext uri="{FF2B5EF4-FFF2-40B4-BE49-F238E27FC236}">
                <a16:creationId xmlns:a16="http://schemas.microsoft.com/office/drawing/2014/main" id="{BA52DDBF-19AA-404F-B635-2B3FB9E4CF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4899" name="Text Box 3">
            <a:extLst>
              <a:ext uri="{FF2B5EF4-FFF2-40B4-BE49-F238E27FC236}">
                <a16:creationId xmlns:a16="http://schemas.microsoft.com/office/drawing/2014/main" id="{6D2AAA57-8CAA-4DF4-93F7-44EA902C6102}"/>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Sistemas Energéticos</a:t>
            </a:r>
          </a:p>
        </p:txBody>
      </p:sp>
      <p:sp>
        <p:nvSpPr>
          <p:cNvPr id="464900" name="Rectangle 4">
            <a:extLst>
              <a:ext uri="{FF2B5EF4-FFF2-40B4-BE49-F238E27FC236}">
                <a16:creationId xmlns:a16="http://schemas.microsoft.com/office/drawing/2014/main" id="{BC6D0B4E-A477-4912-BED8-7FA8FE4C7AA4}"/>
              </a:ext>
            </a:extLst>
          </p:cNvPr>
          <p:cNvSpPr>
            <a:spLocks noChangeArrowheads="1"/>
          </p:cNvSpPr>
          <p:nvPr/>
        </p:nvSpPr>
        <p:spPr bwMode="auto">
          <a:xfrm>
            <a:off x="3352800" y="1700213"/>
            <a:ext cx="3189288" cy="2873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Verdana" pitchFamily="34" charset="0"/>
              </a:rPr>
              <a:t>Agotamiento de la PC</a:t>
            </a:r>
            <a:endParaRPr lang="en-US" sz="1900">
              <a:effectLst>
                <a:outerShdw blurRad="38100" dist="38100" dir="2700000" algn="tl">
                  <a:srgbClr val="C0C0C0"/>
                </a:outerShdw>
              </a:effectLst>
              <a:latin typeface="Verdana" pitchFamily="34" charset="0"/>
            </a:endParaRPr>
          </a:p>
        </p:txBody>
      </p:sp>
      <p:sp>
        <p:nvSpPr>
          <p:cNvPr id="217093" name="Line 5">
            <a:extLst>
              <a:ext uri="{FF2B5EF4-FFF2-40B4-BE49-F238E27FC236}">
                <a16:creationId xmlns:a16="http://schemas.microsoft.com/office/drawing/2014/main" id="{B3092D0B-2594-4383-A41C-934F28965713}"/>
              </a:ext>
            </a:extLst>
          </p:cNvPr>
          <p:cNvSpPr>
            <a:spLocks noChangeShapeType="1"/>
          </p:cNvSpPr>
          <p:nvPr/>
        </p:nvSpPr>
        <p:spPr bwMode="auto">
          <a:xfrm>
            <a:off x="4784725" y="1539875"/>
            <a:ext cx="0" cy="233363"/>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4903" name="Rectangle 7">
            <a:extLst>
              <a:ext uri="{FF2B5EF4-FFF2-40B4-BE49-F238E27FC236}">
                <a16:creationId xmlns:a16="http://schemas.microsoft.com/office/drawing/2014/main" id="{0D04C5FA-74C2-4544-BD08-1E9850C6F8E4}"/>
              </a:ext>
            </a:extLst>
          </p:cNvPr>
          <p:cNvSpPr>
            <a:spLocks noChangeArrowheads="1"/>
          </p:cNvSpPr>
          <p:nvPr/>
        </p:nvSpPr>
        <p:spPr bwMode="auto">
          <a:xfrm>
            <a:off x="1060450" y="12303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FATIGA</a:t>
            </a:r>
            <a:endParaRPr lang="en-US" sz="1900">
              <a:effectLst>
                <a:outerShdw blurRad="38100" dist="38100" dir="2700000" algn="tl">
                  <a:srgbClr val="C0C0C0"/>
                </a:outerShdw>
              </a:effectLst>
              <a:latin typeface="Arial Black" pitchFamily="34" charset="0"/>
            </a:endParaRPr>
          </a:p>
        </p:txBody>
      </p:sp>
      <p:sp>
        <p:nvSpPr>
          <p:cNvPr id="464904" name="Rectangle 8">
            <a:extLst>
              <a:ext uri="{FF2B5EF4-FFF2-40B4-BE49-F238E27FC236}">
                <a16:creationId xmlns:a16="http://schemas.microsoft.com/office/drawing/2014/main" id="{23DF5C2F-74BE-4EEC-B2BE-AD6D2CB8E29D}"/>
              </a:ext>
            </a:extLst>
          </p:cNvPr>
          <p:cNvSpPr>
            <a:spLocks noChangeArrowheads="1"/>
          </p:cNvSpPr>
          <p:nvPr/>
        </p:nvSpPr>
        <p:spPr bwMode="auto">
          <a:xfrm>
            <a:off x="3914775" y="2162175"/>
            <a:ext cx="1933575" cy="2063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Determinante</a:t>
            </a:r>
            <a:endParaRPr lang="en-US" sz="2100" i="0" baseline="-25000">
              <a:solidFill>
                <a:srgbClr val="000000"/>
              </a:solidFill>
              <a:effectLst>
                <a:outerShdw blurRad="38100" dist="38100" dir="2700000" algn="tl">
                  <a:srgbClr val="C0C0C0"/>
                </a:outerShdw>
              </a:effectLst>
              <a:latin typeface="Arial" charset="0"/>
            </a:endParaRPr>
          </a:p>
        </p:txBody>
      </p:sp>
      <p:sp>
        <p:nvSpPr>
          <p:cNvPr id="464905" name="Text Box 9">
            <a:extLst>
              <a:ext uri="{FF2B5EF4-FFF2-40B4-BE49-F238E27FC236}">
                <a16:creationId xmlns:a16="http://schemas.microsoft.com/office/drawing/2014/main" id="{4459BC94-6CE2-4C36-B87E-F0C976A30466}"/>
              </a:ext>
            </a:extLst>
          </p:cNvPr>
          <p:cNvSpPr txBox="1">
            <a:spLocks noChangeArrowheads="1"/>
          </p:cNvSpPr>
          <p:nvPr/>
        </p:nvSpPr>
        <p:spPr bwMode="auto">
          <a:xfrm>
            <a:off x="4184650" y="3302000"/>
            <a:ext cx="1570038" cy="349250"/>
          </a:xfrm>
          <a:prstGeom prst="rect">
            <a:avLst/>
          </a:prstGeom>
          <a:noFill/>
          <a:ln w="9525">
            <a:noFill/>
            <a:miter lim="800000"/>
            <a:headEnd/>
            <a:tailEnd/>
          </a:ln>
          <a:effectLst/>
        </p:spPr>
        <p:txBody>
          <a:bodyPr>
            <a:spAutoFit/>
          </a:bodyPr>
          <a:lstStyle/>
          <a:p>
            <a:pPr>
              <a:lnSpc>
                <a:spcPct val="80000"/>
              </a:lnSpc>
              <a:defRPr/>
            </a:pPr>
            <a:r>
              <a:rPr lang="en-US" sz="2100" i="0">
                <a:effectLst>
                  <a:outerShdw blurRad="38100" dist="38100" dir="2700000" algn="tl">
                    <a:srgbClr val="C0C0C0"/>
                  </a:outerShdw>
                </a:effectLst>
                <a:latin typeface="Arial" charset="0"/>
              </a:rPr>
              <a:t>Intensidad</a:t>
            </a:r>
          </a:p>
        </p:txBody>
      </p:sp>
      <p:sp>
        <p:nvSpPr>
          <p:cNvPr id="464907" name="Rectangle 11">
            <a:extLst>
              <a:ext uri="{FF2B5EF4-FFF2-40B4-BE49-F238E27FC236}">
                <a16:creationId xmlns:a16="http://schemas.microsoft.com/office/drawing/2014/main" id="{2BEFB6D3-31EB-4875-874C-D1D65CE67136}"/>
              </a:ext>
            </a:extLst>
          </p:cNvPr>
          <p:cNvSpPr>
            <a:spLocks noChangeArrowheads="1"/>
          </p:cNvSpPr>
          <p:nvPr/>
        </p:nvSpPr>
        <p:spPr bwMode="auto">
          <a:xfrm>
            <a:off x="3375025" y="6397625"/>
            <a:ext cx="3236913" cy="3000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80000"/>
              </a:lnSpc>
              <a:spcBef>
                <a:spcPct val="20000"/>
              </a:spcBef>
              <a:defRPr/>
            </a:pPr>
            <a:r>
              <a:rPr lang="es-PR" sz="1800" i="0">
                <a:solidFill>
                  <a:srgbClr val="000000"/>
                </a:solidFill>
                <a:latin typeface="Verdana" pitchFamily="34" charset="0"/>
              </a:rPr>
              <a:t>Rendimiento Deportivo</a:t>
            </a:r>
            <a:endParaRPr lang="en-US" sz="1800" i="0" baseline="-25000">
              <a:solidFill>
                <a:srgbClr val="000000"/>
              </a:solidFill>
              <a:latin typeface="Verdana" pitchFamily="34" charset="0"/>
            </a:endParaRPr>
          </a:p>
        </p:txBody>
      </p:sp>
      <p:sp>
        <p:nvSpPr>
          <p:cNvPr id="464909" name="Text Box 13">
            <a:extLst>
              <a:ext uri="{FF2B5EF4-FFF2-40B4-BE49-F238E27FC236}">
                <a16:creationId xmlns:a16="http://schemas.microsoft.com/office/drawing/2014/main" id="{2D97E677-95BB-4353-B5F1-FCC8E34B2DC3}"/>
              </a:ext>
            </a:extLst>
          </p:cNvPr>
          <p:cNvSpPr txBox="1">
            <a:spLocks noChangeArrowheads="1"/>
          </p:cNvSpPr>
          <p:nvPr/>
        </p:nvSpPr>
        <p:spPr bwMode="auto">
          <a:xfrm>
            <a:off x="3921125" y="3989388"/>
            <a:ext cx="2170113" cy="336550"/>
          </a:xfrm>
          <a:prstGeom prst="rect">
            <a:avLst/>
          </a:prstGeom>
          <a:noFill/>
          <a:ln w="9525">
            <a:noFill/>
            <a:miter lim="800000"/>
            <a:headEnd/>
            <a:tailEnd/>
          </a:ln>
          <a:effectLst/>
        </p:spPr>
        <p:txBody>
          <a:bodyPr>
            <a:spAutoFit/>
          </a:bodyPr>
          <a:lstStyle/>
          <a:p>
            <a:pPr>
              <a:lnSpc>
                <a:spcPct val="80000"/>
              </a:lnSpc>
              <a:defRPr/>
            </a:pPr>
            <a:r>
              <a:rPr lang="en-US" sz="2000" i="0">
                <a:effectLst>
                  <a:outerShdw blurRad="38100" dist="38100" dir="2700000" algn="tl">
                    <a:srgbClr val="C0C0C0"/>
                  </a:outerShdw>
                </a:effectLst>
                <a:latin typeface="Arial" charset="0"/>
              </a:rPr>
              <a:t>Agotamiento de</a:t>
            </a:r>
          </a:p>
        </p:txBody>
      </p:sp>
      <p:sp>
        <p:nvSpPr>
          <p:cNvPr id="217099" name="Line 14">
            <a:extLst>
              <a:ext uri="{FF2B5EF4-FFF2-40B4-BE49-F238E27FC236}">
                <a16:creationId xmlns:a16="http://schemas.microsoft.com/office/drawing/2014/main" id="{E0EB1149-5A0F-40B8-9625-0BF106A0596F}"/>
              </a:ext>
            </a:extLst>
          </p:cNvPr>
          <p:cNvSpPr>
            <a:spLocks noChangeShapeType="1"/>
          </p:cNvSpPr>
          <p:nvPr/>
        </p:nvSpPr>
        <p:spPr bwMode="auto">
          <a:xfrm rot="-5400000">
            <a:off x="2496344" y="1158082"/>
            <a:ext cx="0" cy="417512"/>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4911" name="Rectangle 15">
            <a:extLst>
              <a:ext uri="{FF2B5EF4-FFF2-40B4-BE49-F238E27FC236}">
                <a16:creationId xmlns:a16="http://schemas.microsoft.com/office/drawing/2014/main" id="{60202827-0984-40BE-B88F-E59EDF0930CA}"/>
              </a:ext>
            </a:extLst>
          </p:cNvPr>
          <p:cNvSpPr>
            <a:spLocks noChangeArrowheads="1"/>
          </p:cNvSpPr>
          <p:nvPr/>
        </p:nvSpPr>
        <p:spPr bwMode="auto">
          <a:xfrm>
            <a:off x="2597150" y="1230313"/>
            <a:ext cx="12080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Causas</a:t>
            </a:r>
            <a:endParaRPr lang="en-US" sz="1900">
              <a:effectLst>
                <a:outerShdw blurRad="38100" dist="38100" dir="2700000" algn="tl">
                  <a:srgbClr val="C0C0C0"/>
                </a:outerShdw>
              </a:effectLst>
              <a:latin typeface="Arial Black" pitchFamily="34" charset="0"/>
            </a:endParaRPr>
          </a:p>
        </p:txBody>
      </p:sp>
      <p:sp>
        <p:nvSpPr>
          <p:cNvPr id="464912" name="Rectangle 16">
            <a:extLst>
              <a:ext uri="{FF2B5EF4-FFF2-40B4-BE49-F238E27FC236}">
                <a16:creationId xmlns:a16="http://schemas.microsoft.com/office/drawing/2014/main" id="{2416379D-908B-4ACC-976A-9B770D66FCE2}"/>
              </a:ext>
            </a:extLst>
          </p:cNvPr>
          <p:cNvSpPr>
            <a:spLocks noChangeArrowheads="1"/>
          </p:cNvSpPr>
          <p:nvPr/>
        </p:nvSpPr>
        <p:spPr bwMode="auto">
          <a:xfrm>
            <a:off x="4070350" y="1230313"/>
            <a:ext cx="3098800"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Sistemas Energéticos</a:t>
            </a:r>
            <a:endParaRPr lang="en-US" sz="1900">
              <a:effectLst>
                <a:outerShdw blurRad="38100" dist="38100" dir="2700000" algn="tl">
                  <a:srgbClr val="C0C0C0"/>
                </a:outerShdw>
              </a:effectLst>
              <a:latin typeface="Arial Black" pitchFamily="34" charset="0"/>
            </a:endParaRPr>
          </a:p>
        </p:txBody>
      </p:sp>
      <p:sp>
        <p:nvSpPr>
          <p:cNvPr id="217102" name="Line 17">
            <a:extLst>
              <a:ext uri="{FF2B5EF4-FFF2-40B4-BE49-F238E27FC236}">
                <a16:creationId xmlns:a16="http://schemas.microsoft.com/office/drawing/2014/main" id="{21BC2A77-AE96-48C6-A24A-8F95AF7871F4}"/>
              </a:ext>
            </a:extLst>
          </p:cNvPr>
          <p:cNvSpPr>
            <a:spLocks noChangeShapeType="1"/>
          </p:cNvSpPr>
          <p:nvPr/>
        </p:nvSpPr>
        <p:spPr bwMode="auto">
          <a:xfrm>
            <a:off x="7627938" y="1212850"/>
            <a:ext cx="0" cy="2635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4914" name="Rectangle 18">
            <a:extLst>
              <a:ext uri="{FF2B5EF4-FFF2-40B4-BE49-F238E27FC236}">
                <a16:creationId xmlns:a16="http://schemas.microsoft.com/office/drawing/2014/main" id="{01BE5D85-E41A-47BD-BB3F-82582370605E}"/>
              </a:ext>
            </a:extLst>
          </p:cNvPr>
          <p:cNvSpPr>
            <a:spLocks noChangeArrowheads="1"/>
          </p:cNvSpPr>
          <p:nvPr/>
        </p:nvSpPr>
        <p:spPr bwMode="auto">
          <a:xfrm>
            <a:off x="7567613" y="1217613"/>
            <a:ext cx="649287"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PC</a:t>
            </a:r>
            <a:endParaRPr lang="en-US" sz="1900">
              <a:effectLst>
                <a:outerShdw blurRad="38100" dist="38100" dir="2700000" algn="tl">
                  <a:srgbClr val="C0C0C0"/>
                </a:outerShdw>
              </a:effectLst>
              <a:latin typeface="Arial Black" pitchFamily="34" charset="0"/>
            </a:endParaRPr>
          </a:p>
        </p:txBody>
      </p:sp>
      <p:sp>
        <p:nvSpPr>
          <p:cNvPr id="217104" name="Line 19">
            <a:extLst>
              <a:ext uri="{FF2B5EF4-FFF2-40B4-BE49-F238E27FC236}">
                <a16:creationId xmlns:a16="http://schemas.microsoft.com/office/drawing/2014/main" id="{2A41DEBF-E27B-4E40-B001-DA98B9061F8E}"/>
              </a:ext>
            </a:extLst>
          </p:cNvPr>
          <p:cNvSpPr>
            <a:spLocks noChangeShapeType="1"/>
          </p:cNvSpPr>
          <p:nvPr/>
        </p:nvSpPr>
        <p:spPr bwMode="auto">
          <a:xfrm rot="-5400000">
            <a:off x="3958432" y="1162843"/>
            <a:ext cx="0" cy="41751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05" name="Line 20">
            <a:extLst>
              <a:ext uri="{FF2B5EF4-FFF2-40B4-BE49-F238E27FC236}">
                <a16:creationId xmlns:a16="http://schemas.microsoft.com/office/drawing/2014/main" id="{8F84E538-63C2-4CE9-AF90-842AEDA2215C}"/>
              </a:ext>
            </a:extLst>
          </p:cNvPr>
          <p:cNvSpPr>
            <a:spLocks noChangeShapeType="1"/>
          </p:cNvSpPr>
          <p:nvPr/>
        </p:nvSpPr>
        <p:spPr bwMode="auto">
          <a:xfrm rot="-5400000">
            <a:off x="7323932" y="1162843"/>
            <a:ext cx="0" cy="41751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06" name="Rectangle 21">
            <a:extLst>
              <a:ext uri="{FF2B5EF4-FFF2-40B4-BE49-F238E27FC236}">
                <a16:creationId xmlns:a16="http://schemas.microsoft.com/office/drawing/2014/main" id="{B2CA06AB-09CB-401B-804F-E5D93389451F}"/>
              </a:ext>
            </a:extLst>
          </p:cNvPr>
          <p:cNvSpPr>
            <a:spLocks noChangeArrowheads="1"/>
          </p:cNvSpPr>
          <p:nvPr/>
        </p:nvSpPr>
        <p:spPr bwMode="auto">
          <a:xfrm>
            <a:off x="1103313" y="1171575"/>
            <a:ext cx="7092950" cy="3714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7107" name="Line 26">
            <a:extLst>
              <a:ext uri="{FF2B5EF4-FFF2-40B4-BE49-F238E27FC236}">
                <a16:creationId xmlns:a16="http://schemas.microsoft.com/office/drawing/2014/main" id="{BC3E5548-18E2-4744-AF00-38DFDA3CEFB1}"/>
              </a:ext>
            </a:extLst>
          </p:cNvPr>
          <p:cNvSpPr>
            <a:spLocks noChangeShapeType="1"/>
          </p:cNvSpPr>
          <p:nvPr/>
        </p:nvSpPr>
        <p:spPr bwMode="auto">
          <a:xfrm flipV="1">
            <a:off x="4179888" y="3311525"/>
            <a:ext cx="0" cy="252413"/>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08" name="Line 27">
            <a:extLst>
              <a:ext uri="{FF2B5EF4-FFF2-40B4-BE49-F238E27FC236}">
                <a16:creationId xmlns:a16="http://schemas.microsoft.com/office/drawing/2014/main" id="{BFE92511-7512-489A-839F-6F4959903BD0}"/>
              </a:ext>
            </a:extLst>
          </p:cNvPr>
          <p:cNvSpPr>
            <a:spLocks noChangeShapeType="1"/>
          </p:cNvSpPr>
          <p:nvPr/>
        </p:nvSpPr>
        <p:spPr bwMode="auto">
          <a:xfrm>
            <a:off x="4786313" y="3051175"/>
            <a:ext cx="0" cy="3556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09" name="Text Box 28">
            <a:extLst>
              <a:ext uri="{FF2B5EF4-FFF2-40B4-BE49-F238E27FC236}">
                <a16:creationId xmlns:a16="http://schemas.microsoft.com/office/drawing/2014/main" id="{A8593673-F341-4307-AC9A-A20727DAA84A}"/>
              </a:ext>
            </a:extLst>
          </p:cNvPr>
          <p:cNvSpPr txBox="1">
            <a:spLocks noChangeArrowheads="1"/>
          </p:cNvSpPr>
          <p:nvPr/>
        </p:nvSpPr>
        <p:spPr bwMode="auto">
          <a:xfrm>
            <a:off x="4794250" y="3000375"/>
            <a:ext cx="1182688"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700"/>
              <a:t>(Ejemplo)</a:t>
            </a:r>
          </a:p>
        </p:txBody>
      </p:sp>
      <p:sp>
        <p:nvSpPr>
          <p:cNvPr id="464925" name="Text Box 29">
            <a:extLst>
              <a:ext uri="{FF2B5EF4-FFF2-40B4-BE49-F238E27FC236}">
                <a16:creationId xmlns:a16="http://schemas.microsoft.com/office/drawing/2014/main" id="{CC1A75E2-22EF-414A-A482-1EA45820F97B}"/>
              </a:ext>
            </a:extLst>
          </p:cNvPr>
          <p:cNvSpPr txBox="1">
            <a:spLocks noChangeArrowheads="1"/>
          </p:cNvSpPr>
          <p:nvPr/>
        </p:nvSpPr>
        <p:spPr bwMode="auto">
          <a:xfrm>
            <a:off x="3117850" y="5734050"/>
            <a:ext cx="3957638" cy="581025"/>
          </a:xfrm>
          <a:prstGeom prst="rect">
            <a:avLst/>
          </a:prstGeom>
          <a:noFill/>
          <a:ln w="9525">
            <a:noFill/>
            <a:miter lim="800000"/>
            <a:headEnd/>
            <a:tailEnd/>
          </a:ln>
          <a:effectLst/>
        </p:spPr>
        <p:txBody>
          <a:bodyPr>
            <a:spAutoFit/>
          </a:bodyPr>
          <a:lstStyle/>
          <a:p>
            <a:pPr>
              <a:lnSpc>
                <a:spcPct val="80000"/>
              </a:lnSpc>
              <a:defRPr/>
            </a:pPr>
            <a:r>
              <a:rPr lang="en-US" sz="2000">
                <a:effectLst>
                  <a:outerShdw blurRad="38100" dist="38100" dir="2700000" algn="tl">
                    <a:srgbClr val="C0C0C0"/>
                  </a:outerShdw>
                </a:effectLst>
                <a:latin typeface="Arial" charset="0"/>
              </a:rPr>
              <a:t>Capacidad para Mantener</a:t>
            </a:r>
          </a:p>
          <a:p>
            <a:pPr>
              <a:lnSpc>
                <a:spcPct val="80000"/>
              </a:lnSpc>
              <a:defRPr/>
            </a:pPr>
            <a:r>
              <a:rPr lang="en-US" sz="2000">
                <a:effectLst>
                  <a:outerShdw blurRad="38100" dist="38100" dir="2700000" algn="tl">
                    <a:srgbClr val="C0C0C0"/>
                  </a:outerShdw>
                </a:effectLst>
                <a:latin typeface="Arial" charset="0"/>
              </a:rPr>
              <a:t>Ritmo Final de la Competencia</a:t>
            </a:r>
          </a:p>
        </p:txBody>
      </p:sp>
      <p:sp>
        <p:nvSpPr>
          <p:cNvPr id="217111" name="Line 30">
            <a:extLst>
              <a:ext uri="{FF2B5EF4-FFF2-40B4-BE49-F238E27FC236}">
                <a16:creationId xmlns:a16="http://schemas.microsoft.com/office/drawing/2014/main" id="{A5A53E6A-1260-46DD-8BEA-7FC38A430C93}"/>
              </a:ext>
            </a:extLst>
          </p:cNvPr>
          <p:cNvSpPr>
            <a:spLocks noChangeShapeType="1"/>
          </p:cNvSpPr>
          <p:nvPr/>
        </p:nvSpPr>
        <p:spPr bwMode="auto">
          <a:xfrm>
            <a:off x="3101975" y="5776913"/>
            <a:ext cx="0" cy="463550"/>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4927" name="Rectangle 31">
            <a:extLst>
              <a:ext uri="{FF2B5EF4-FFF2-40B4-BE49-F238E27FC236}">
                <a16:creationId xmlns:a16="http://schemas.microsoft.com/office/drawing/2014/main" id="{8F7DD4E8-ACDE-41E3-A787-34C31356A7D7}"/>
              </a:ext>
            </a:extLst>
          </p:cNvPr>
          <p:cNvSpPr>
            <a:spLocks noChangeArrowheads="1"/>
          </p:cNvSpPr>
          <p:nvPr/>
        </p:nvSpPr>
        <p:spPr bwMode="auto">
          <a:xfrm>
            <a:off x="4005263" y="5105400"/>
            <a:ext cx="1714500" cy="46355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900" i="0">
                <a:effectLst>
                  <a:outerShdw blurRad="38100" dist="38100" dir="2700000" algn="tl">
                    <a:srgbClr val="C0C0C0"/>
                  </a:outerShdw>
                </a:effectLst>
                <a:latin typeface="Arial Black" pitchFamily="34" charset="0"/>
              </a:rPr>
              <a:t>FATIGA</a:t>
            </a:r>
          </a:p>
          <a:p>
            <a:pPr marL="342900" indent="-342900" algn="ctr">
              <a:lnSpc>
                <a:spcPct val="60000"/>
              </a:lnSpc>
              <a:spcBef>
                <a:spcPct val="20000"/>
              </a:spcBef>
              <a:defRPr/>
            </a:pPr>
            <a:r>
              <a:rPr lang="en-US" sz="1900" i="0">
                <a:effectLst>
                  <a:outerShdw blurRad="38100" dist="38100" dir="2700000" algn="tl">
                    <a:srgbClr val="C0C0C0"/>
                  </a:outerShdw>
                </a:effectLst>
                <a:latin typeface="Arial Black" pitchFamily="34" charset="0"/>
              </a:rPr>
              <a:t>Prematura</a:t>
            </a:r>
            <a:endParaRPr lang="en-US" sz="1900">
              <a:effectLst>
                <a:outerShdw blurRad="38100" dist="38100" dir="2700000" algn="tl">
                  <a:srgbClr val="C0C0C0"/>
                </a:outerShdw>
              </a:effectLst>
              <a:latin typeface="Arial Black" pitchFamily="34" charset="0"/>
            </a:endParaRPr>
          </a:p>
        </p:txBody>
      </p:sp>
      <p:sp>
        <p:nvSpPr>
          <p:cNvPr id="217113" name="Line 34">
            <a:extLst>
              <a:ext uri="{FF2B5EF4-FFF2-40B4-BE49-F238E27FC236}">
                <a16:creationId xmlns:a16="http://schemas.microsoft.com/office/drawing/2014/main" id="{A2462654-FF52-4248-8771-09D5A7AEEC5C}"/>
              </a:ext>
            </a:extLst>
          </p:cNvPr>
          <p:cNvSpPr>
            <a:spLocks noChangeShapeType="1"/>
          </p:cNvSpPr>
          <p:nvPr/>
        </p:nvSpPr>
        <p:spPr bwMode="auto">
          <a:xfrm>
            <a:off x="4797425" y="19335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4931" name="Text Box 35">
            <a:extLst>
              <a:ext uri="{FF2B5EF4-FFF2-40B4-BE49-F238E27FC236}">
                <a16:creationId xmlns:a16="http://schemas.microsoft.com/office/drawing/2014/main" id="{95D7B387-C370-42A3-99FE-570EB2793C01}"/>
              </a:ext>
            </a:extLst>
          </p:cNvPr>
          <p:cNvSpPr txBox="1">
            <a:spLocks noChangeArrowheads="1"/>
          </p:cNvSpPr>
          <p:nvPr/>
        </p:nvSpPr>
        <p:spPr bwMode="auto">
          <a:xfrm>
            <a:off x="3689350" y="3563938"/>
            <a:ext cx="2484438" cy="323850"/>
          </a:xfrm>
          <a:prstGeom prst="rect">
            <a:avLst/>
          </a:prstGeom>
          <a:noFill/>
          <a:ln w="9525">
            <a:noFill/>
            <a:miter lim="800000"/>
            <a:headEnd/>
            <a:tailEnd/>
          </a:ln>
          <a:effectLst/>
        </p:spPr>
        <p:txBody>
          <a:bodyPr>
            <a:spAutoFit/>
          </a:bodyPr>
          <a:lstStyle/>
          <a:p>
            <a:pPr algn="ctr">
              <a:lnSpc>
                <a:spcPct val="80000"/>
              </a:lnSpc>
              <a:defRPr/>
            </a:pPr>
            <a:r>
              <a:rPr lang="en-US" sz="1900">
                <a:effectLst>
                  <a:outerShdw blurRad="38100" dist="38100" dir="2700000" algn="tl">
                    <a:srgbClr val="C0C0C0"/>
                  </a:outerShdw>
                </a:effectLst>
                <a:latin typeface="Arial" charset="0"/>
              </a:rPr>
              <a:t>(Inicio muy Rápido)</a:t>
            </a:r>
          </a:p>
        </p:txBody>
      </p:sp>
      <p:sp>
        <p:nvSpPr>
          <p:cNvPr id="217115" name="Line 37">
            <a:extLst>
              <a:ext uri="{FF2B5EF4-FFF2-40B4-BE49-F238E27FC236}">
                <a16:creationId xmlns:a16="http://schemas.microsoft.com/office/drawing/2014/main" id="{E29E2766-3678-43FE-B1FC-4B7E89E8577D}"/>
              </a:ext>
            </a:extLst>
          </p:cNvPr>
          <p:cNvSpPr>
            <a:spLocks noChangeShapeType="1"/>
          </p:cNvSpPr>
          <p:nvPr/>
        </p:nvSpPr>
        <p:spPr bwMode="auto">
          <a:xfrm flipV="1">
            <a:off x="3762375" y="4029075"/>
            <a:ext cx="0" cy="227013"/>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16" name="Line 38">
            <a:extLst>
              <a:ext uri="{FF2B5EF4-FFF2-40B4-BE49-F238E27FC236}">
                <a16:creationId xmlns:a16="http://schemas.microsoft.com/office/drawing/2014/main" id="{D3AE7274-D745-4F66-83D4-FFA55874EEB4}"/>
              </a:ext>
            </a:extLst>
          </p:cNvPr>
          <p:cNvSpPr>
            <a:spLocks noChangeShapeType="1"/>
          </p:cNvSpPr>
          <p:nvPr/>
        </p:nvSpPr>
        <p:spPr bwMode="auto">
          <a:xfrm flipV="1">
            <a:off x="3927475" y="4029075"/>
            <a:ext cx="0" cy="227013"/>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4936" name="Text Box 40">
            <a:extLst>
              <a:ext uri="{FF2B5EF4-FFF2-40B4-BE49-F238E27FC236}">
                <a16:creationId xmlns:a16="http://schemas.microsoft.com/office/drawing/2014/main" id="{DA5A4620-38A1-44C9-A179-5EDAA0AED152}"/>
              </a:ext>
            </a:extLst>
          </p:cNvPr>
          <p:cNvSpPr txBox="1">
            <a:spLocks noChangeArrowheads="1"/>
          </p:cNvSpPr>
          <p:nvPr/>
        </p:nvSpPr>
        <p:spPr bwMode="auto">
          <a:xfrm>
            <a:off x="4121150" y="4452938"/>
            <a:ext cx="563563" cy="336550"/>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PC</a:t>
            </a:r>
          </a:p>
        </p:txBody>
      </p:sp>
      <p:sp>
        <p:nvSpPr>
          <p:cNvPr id="464938" name="Text Box 42">
            <a:extLst>
              <a:ext uri="{FF2B5EF4-FFF2-40B4-BE49-F238E27FC236}">
                <a16:creationId xmlns:a16="http://schemas.microsoft.com/office/drawing/2014/main" id="{5C017D78-879D-47C8-A0B6-E5E5FF9B652F}"/>
              </a:ext>
            </a:extLst>
          </p:cNvPr>
          <p:cNvSpPr txBox="1">
            <a:spLocks noChangeArrowheads="1"/>
          </p:cNvSpPr>
          <p:nvPr/>
        </p:nvSpPr>
        <p:spPr bwMode="auto">
          <a:xfrm>
            <a:off x="4997450" y="4452938"/>
            <a:ext cx="711200" cy="336550"/>
          </a:xfrm>
          <a:prstGeom prst="rect">
            <a:avLst/>
          </a:prstGeom>
          <a:noFill/>
          <a:ln w="9525">
            <a:noFill/>
            <a:miter lim="800000"/>
            <a:headEnd/>
            <a:tailEnd/>
          </a:ln>
          <a:effectLst/>
        </p:spPr>
        <p:txBody>
          <a:bodyPr>
            <a:spAutoFit/>
          </a:bodyPr>
          <a:lstStyle/>
          <a:p>
            <a:pPr algn="ctr">
              <a:lnSpc>
                <a:spcPct val="80000"/>
              </a:lnSpc>
              <a:defRPr/>
            </a:pPr>
            <a:r>
              <a:rPr lang="en-US" sz="2000" i="0">
                <a:effectLst>
                  <a:outerShdw blurRad="38100" dist="38100" dir="2700000" algn="tl">
                    <a:srgbClr val="C0C0C0"/>
                  </a:outerShdw>
                </a:effectLst>
                <a:latin typeface="Arial" charset="0"/>
              </a:rPr>
              <a:t>ATP</a:t>
            </a:r>
          </a:p>
        </p:txBody>
      </p:sp>
      <p:sp>
        <p:nvSpPr>
          <p:cNvPr id="217119" name="Freeform 43">
            <a:extLst>
              <a:ext uri="{FF2B5EF4-FFF2-40B4-BE49-F238E27FC236}">
                <a16:creationId xmlns:a16="http://schemas.microsoft.com/office/drawing/2014/main" id="{5282ADBF-070D-4948-939E-599DD90E53D9}"/>
              </a:ext>
            </a:extLst>
          </p:cNvPr>
          <p:cNvSpPr>
            <a:spLocks/>
          </p:cNvSpPr>
          <p:nvPr/>
        </p:nvSpPr>
        <p:spPr bwMode="auto">
          <a:xfrm rot="5400000" flipV="1">
            <a:off x="4802981" y="4283869"/>
            <a:ext cx="134938" cy="977900"/>
          </a:xfrm>
          <a:custGeom>
            <a:avLst/>
            <a:gdLst>
              <a:gd name="T0" fmla="*/ 0 w 265"/>
              <a:gd name="T1" fmla="*/ 0 h 382"/>
              <a:gd name="T2" fmla="*/ 2147483647 w 265"/>
              <a:gd name="T3" fmla="*/ 0 h 382"/>
              <a:gd name="T4" fmla="*/ 2147483647 w 265"/>
              <a:gd name="T5" fmla="*/ 2147483647 h 382"/>
              <a:gd name="T6" fmla="*/ 2147483647 w 265"/>
              <a:gd name="T7" fmla="*/ 2147483647 h 382"/>
              <a:gd name="T8" fmla="*/ 0 60000 65536"/>
              <a:gd name="T9" fmla="*/ 0 60000 65536"/>
              <a:gd name="T10" fmla="*/ 0 60000 65536"/>
              <a:gd name="T11" fmla="*/ 0 60000 65536"/>
              <a:gd name="T12" fmla="*/ 0 w 265"/>
              <a:gd name="T13" fmla="*/ 0 h 382"/>
              <a:gd name="T14" fmla="*/ 265 w 265"/>
              <a:gd name="T15" fmla="*/ 382 h 382"/>
            </a:gdLst>
            <a:ahLst/>
            <a:cxnLst>
              <a:cxn ang="T8">
                <a:pos x="T0" y="T1"/>
              </a:cxn>
              <a:cxn ang="T9">
                <a:pos x="T2" y="T3"/>
              </a:cxn>
              <a:cxn ang="T10">
                <a:pos x="T4" y="T5"/>
              </a:cxn>
              <a:cxn ang="T11">
                <a:pos x="T6" y="T7"/>
              </a:cxn>
            </a:cxnLst>
            <a:rect l="T12" t="T13" r="T14" b="T15"/>
            <a:pathLst>
              <a:path w="265" h="382">
                <a:moveTo>
                  <a:pt x="0" y="0"/>
                </a:moveTo>
                <a:lnTo>
                  <a:pt x="265" y="0"/>
                </a:lnTo>
                <a:lnTo>
                  <a:pt x="265" y="382"/>
                </a:lnTo>
                <a:lnTo>
                  <a:pt x="8" y="382"/>
                </a:lnTo>
              </a:path>
            </a:pathLst>
          </a:custGeom>
          <a:noFill/>
          <a:ln w="698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7120" name="Line 44">
            <a:extLst>
              <a:ext uri="{FF2B5EF4-FFF2-40B4-BE49-F238E27FC236}">
                <a16:creationId xmlns:a16="http://schemas.microsoft.com/office/drawing/2014/main" id="{DFDDC4B5-E3C5-42EB-A485-74B4137FD92F}"/>
              </a:ext>
            </a:extLst>
          </p:cNvPr>
          <p:cNvSpPr>
            <a:spLocks noChangeShapeType="1"/>
          </p:cNvSpPr>
          <p:nvPr/>
        </p:nvSpPr>
        <p:spPr bwMode="auto">
          <a:xfrm>
            <a:off x="4797425" y="38258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21" name="Line 45">
            <a:extLst>
              <a:ext uri="{FF2B5EF4-FFF2-40B4-BE49-F238E27FC236}">
                <a16:creationId xmlns:a16="http://schemas.microsoft.com/office/drawing/2014/main" id="{32879D9A-F7FB-445C-88F0-277936BE388F}"/>
              </a:ext>
            </a:extLst>
          </p:cNvPr>
          <p:cNvSpPr>
            <a:spLocks noChangeShapeType="1"/>
          </p:cNvSpPr>
          <p:nvPr/>
        </p:nvSpPr>
        <p:spPr bwMode="auto">
          <a:xfrm>
            <a:off x="4381500" y="423862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22" name="Line 46">
            <a:extLst>
              <a:ext uri="{FF2B5EF4-FFF2-40B4-BE49-F238E27FC236}">
                <a16:creationId xmlns:a16="http://schemas.microsoft.com/office/drawing/2014/main" id="{F77122C9-CB74-4D46-879B-F5D1A48CD9F4}"/>
              </a:ext>
            </a:extLst>
          </p:cNvPr>
          <p:cNvSpPr>
            <a:spLocks noChangeShapeType="1"/>
          </p:cNvSpPr>
          <p:nvPr/>
        </p:nvSpPr>
        <p:spPr bwMode="auto">
          <a:xfrm>
            <a:off x="5359400" y="425132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23" name="Line 47">
            <a:extLst>
              <a:ext uri="{FF2B5EF4-FFF2-40B4-BE49-F238E27FC236}">
                <a16:creationId xmlns:a16="http://schemas.microsoft.com/office/drawing/2014/main" id="{B285E8C6-6106-4BCE-8D6F-7EB90D7A8078}"/>
              </a:ext>
            </a:extLst>
          </p:cNvPr>
          <p:cNvSpPr>
            <a:spLocks noChangeShapeType="1"/>
          </p:cNvSpPr>
          <p:nvPr/>
        </p:nvSpPr>
        <p:spPr bwMode="auto">
          <a:xfrm>
            <a:off x="4797425" y="48291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24" name="Line 48">
            <a:extLst>
              <a:ext uri="{FF2B5EF4-FFF2-40B4-BE49-F238E27FC236}">
                <a16:creationId xmlns:a16="http://schemas.microsoft.com/office/drawing/2014/main" id="{382E92F7-525B-4D38-A930-675F801DCD4A}"/>
              </a:ext>
            </a:extLst>
          </p:cNvPr>
          <p:cNvSpPr>
            <a:spLocks noChangeShapeType="1"/>
          </p:cNvSpPr>
          <p:nvPr/>
        </p:nvSpPr>
        <p:spPr bwMode="auto">
          <a:xfrm>
            <a:off x="4810125" y="55530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25" name="Line 49">
            <a:extLst>
              <a:ext uri="{FF2B5EF4-FFF2-40B4-BE49-F238E27FC236}">
                <a16:creationId xmlns:a16="http://schemas.microsoft.com/office/drawing/2014/main" id="{2F3EBE8E-79E6-493D-ACA8-100A230B32AB}"/>
              </a:ext>
            </a:extLst>
          </p:cNvPr>
          <p:cNvSpPr>
            <a:spLocks noChangeShapeType="1"/>
          </p:cNvSpPr>
          <p:nvPr/>
        </p:nvSpPr>
        <p:spPr bwMode="auto">
          <a:xfrm>
            <a:off x="4810125" y="62261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4946" name="Rectangle 50">
            <a:extLst>
              <a:ext uri="{FF2B5EF4-FFF2-40B4-BE49-F238E27FC236}">
                <a16:creationId xmlns:a16="http://schemas.microsoft.com/office/drawing/2014/main" id="{65F451AC-8322-4B10-8EE6-60FE32A36A20}"/>
              </a:ext>
            </a:extLst>
          </p:cNvPr>
          <p:cNvSpPr>
            <a:spLocks noChangeArrowheads="1"/>
          </p:cNvSpPr>
          <p:nvPr/>
        </p:nvSpPr>
        <p:spPr bwMode="auto">
          <a:xfrm>
            <a:off x="3267075" y="2614613"/>
            <a:ext cx="3065463" cy="49688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800">
                <a:effectLst>
                  <a:outerShdw blurRad="38100" dist="38100" dir="2700000" algn="tl">
                    <a:srgbClr val="C0C0C0"/>
                  </a:outerShdw>
                </a:effectLst>
                <a:latin typeface="Verdana" pitchFamily="34" charset="0"/>
              </a:rPr>
              <a:t>Intensidad Inicial</a:t>
            </a:r>
          </a:p>
          <a:p>
            <a:pPr marL="342900" indent="-342900" algn="ctr">
              <a:lnSpc>
                <a:spcPct val="60000"/>
              </a:lnSpc>
              <a:spcBef>
                <a:spcPct val="20000"/>
              </a:spcBef>
              <a:defRPr/>
            </a:pPr>
            <a:r>
              <a:rPr lang="en-US" sz="1800">
                <a:effectLst>
                  <a:outerShdw blurRad="38100" dist="38100" dir="2700000" algn="tl">
                    <a:srgbClr val="C0C0C0"/>
                  </a:outerShdw>
                </a:effectLst>
                <a:latin typeface="Verdana" pitchFamily="34" charset="0"/>
              </a:rPr>
              <a:t>del Evento Deportivo</a:t>
            </a:r>
          </a:p>
        </p:txBody>
      </p:sp>
      <p:sp>
        <p:nvSpPr>
          <p:cNvPr id="217127" name="Line 51">
            <a:extLst>
              <a:ext uri="{FF2B5EF4-FFF2-40B4-BE49-F238E27FC236}">
                <a16:creationId xmlns:a16="http://schemas.microsoft.com/office/drawing/2014/main" id="{954CBC18-E5A0-45E2-9D94-B8EB33E56613}"/>
              </a:ext>
            </a:extLst>
          </p:cNvPr>
          <p:cNvSpPr>
            <a:spLocks noChangeShapeType="1"/>
          </p:cNvSpPr>
          <p:nvPr/>
        </p:nvSpPr>
        <p:spPr bwMode="auto">
          <a:xfrm>
            <a:off x="4797425" y="2378075"/>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28" name="Line 52">
            <a:extLst>
              <a:ext uri="{FF2B5EF4-FFF2-40B4-BE49-F238E27FC236}">
                <a16:creationId xmlns:a16="http://schemas.microsoft.com/office/drawing/2014/main" id="{06AE7508-BE0F-428B-B566-0547AB83CB5B}"/>
              </a:ext>
            </a:extLst>
          </p:cNvPr>
          <p:cNvSpPr>
            <a:spLocks noChangeShapeType="1"/>
          </p:cNvSpPr>
          <p:nvPr/>
        </p:nvSpPr>
        <p:spPr bwMode="auto">
          <a:xfrm>
            <a:off x="3394075" y="6429375"/>
            <a:ext cx="0" cy="252413"/>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4899"/>
                                        </p:tgtEl>
                                        <p:attrNameLst>
                                          <p:attrName>style.visibility</p:attrName>
                                        </p:attrNameLst>
                                      </p:cBhvr>
                                      <p:to>
                                        <p:strVal val="visible"/>
                                      </p:to>
                                    </p:set>
                                    <p:animEffect transition="in" filter="wipe(left)">
                                      <p:cBhvr>
                                        <p:cTn id="7" dur="500"/>
                                        <p:tgtEl>
                                          <p:spTgt spid="464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4899" grpId="0"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4" name="Picture 2" descr="Contents">
            <a:extLst>
              <a:ext uri="{FF2B5EF4-FFF2-40B4-BE49-F238E27FC236}">
                <a16:creationId xmlns:a16="http://schemas.microsoft.com/office/drawing/2014/main" id="{70008F37-DDDD-449D-8502-9567934D3C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6947" name="Text Box 3">
            <a:extLst>
              <a:ext uri="{FF2B5EF4-FFF2-40B4-BE49-F238E27FC236}">
                <a16:creationId xmlns:a16="http://schemas.microsoft.com/office/drawing/2014/main" id="{8BAB4643-E92C-460F-B56E-9B76DF899492}"/>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Sistemas Energéticos</a:t>
            </a:r>
          </a:p>
        </p:txBody>
      </p:sp>
      <p:sp>
        <p:nvSpPr>
          <p:cNvPr id="466948" name="Rectangle 4">
            <a:extLst>
              <a:ext uri="{FF2B5EF4-FFF2-40B4-BE49-F238E27FC236}">
                <a16:creationId xmlns:a16="http://schemas.microsoft.com/office/drawing/2014/main" id="{8CB5E4BB-5848-4DD5-806B-F0CE997E443E}"/>
              </a:ext>
            </a:extLst>
          </p:cNvPr>
          <p:cNvSpPr>
            <a:spLocks noChangeArrowheads="1"/>
          </p:cNvSpPr>
          <p:nvPr/>
        </p:nvSpPr>
        <p:spPr bwMode="auto">
          <a:xfrm>
            <a:off x="3019425" y="1839913"/>
            <a:ext cx="3522663" cy="2873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Agotamiento de la PC</a:t>
            </a:r>
            <a:endParaRPr lang="en-US" sz="2100">
              <a:effectLst>
                <a:outerShdw blurRad="38100" dist="38100" dir="2700000" algn="tl">
                  <a:srgbClr val="C0C0C0"/>
                </a:outerShdw>
              </a:effectLst>
              <a:latin typeface="Verdana" pitchFamily="34" charset="0"/>
            </a:endParaRPr>
          </a:p>
        </p:txBody>
      </p:sp>
      <p:sp>
        <p:nvSpPr>
          <p:cNvPr id="466950" name="Rectangle 6">
            <a:extLst>
              <a:ext uri="{FF2B5EF4-FFF2-40B4-BE49-F238E27FC236}">
                <a16:creationId xmlns:a16="http://schemas.microsoft.com/office/drawing/2014/main" id="{A8CECA35-E758-4FD1-91A3-CCA90108C74C}"/>
              </a:ext>
            </a:extLst>
          </p:cNvPr>
          <p:cNvSpPr>
            <a:spLocks noChangeArrowheads="1"/>
          </p:cNvSpPr>
          <p:nvPr/>
        </p:nvSpPr>
        <p:spPr bwMode="auto">
          <a:xfrm>
            <a:off x="1060450" y="12684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FATIGA</a:t>
            </a:r>
            <a:endParaRPr lang="en-US" sz="1900">
              <a:effectLst>
                <a:outerShdw blurRad="38100" dist="38100" dir="2700000" algn="tl">
                  <a:srgbClr val="C0C0C0"/>
                </a:outerShdw>
              </a:effectLst>
              <a:latin typeface="Arial Black" pitchFamily="34" charset="0"/>
            </a:endParaRPr>
          </a:p>
        </p:txBody>
      </p:sp>
      <p:sp>
        <p:nvSpPr>
          <p:cNvPr id="466951" name="Rectangle 7">
            <a:extLst>
              <a:ext uri="{FF2B5EF4-FFF2-40B4-BE49-F238E27FC236}">
                <a16:creationId xmlns:a16="http://schemas.microsoft.com/office/drawing/2014/main" id="{80BEC92A-9217-4E43-9043-5BCCE697FEB6}"/>
              </a:ext>
            </a:extLst>
          </p:cNvPr>
          <p:cNvSpPr>
            <a:spLocks noChangeArrowheads="1"/>
          </p:cNvSpPr>
          <p:nvPr/>
        </p:nvSpPr>
        <p:spPr bwMode="auto">
          <a:xfrm>
            <a:off x="3914775" y="2352675"/>
            <a:ext cx="1933575" cy="2063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effectLst>
                  <a:outerShdw blurRad="38100" dist="38100" dir="2700000" algn="tl">
                    <a:srgbClr val="C0C0C0"/>
                  </a:outerShdw>
                </a:effectLst>
                <a:latin typeface="Arial" charset="0"/>
              </a:rPr>
              <a:t>Prevención</a:t>
            </a:r>
            <a:endParaRPr lang="en-US" sz="2500" i="0" baseline="-25000">
              <a:solidFill>
                <a:srgbClr val="000000"/>
              </a:solidFill>
              <a:effectLst>
                <a:outerShdw blurRad="38100" dist="38100" dir="2700000" algn="tl">
                  <a:srgbClr val="C0C0C0"/>
                </a:outerShdw>
              </a:effectLst>
              <a:latin typeface="Arial" charset="0"/>
            </a:endParaRPr>
          </a:p>
        </p:txBody>
      </p:sp>
      <p:sp>
        <p:nvSpPr>
          <p:cNvPr id="466952" name="Text Box 8">
            <a:extLst>
              <a:ext uri="{FF2B5EF4-FFF2-40B4-BE49-F238E27FC236}">
                <a16:creationId xmlns:a16="http://schemas.microsoft.com/office/drawing/2014/main" id="{2D2C100D-7DDC-48DC-9A46-E6B8D2B37F4E}"/>
              </a:ext>
            </a:extLst>
          </p:cNvPr>
          <p:cNvSpPr txBox="1">
            <a:spLocks noChangeArrowheads="1"/>
          </p:cNvSpPr>
          <p:nvPr/>
        </p:nvSpPr>
        <p:spPr bwMode="auto">
          <a:xfrm>
            <a:off x="3294063" y="3416300"/>
            <a:ext cx="3076575" cy="996950"/>
          </a:xfrm>
          <a:prstGeom prst="rect">
            <a:avLst/>
          </a:prstGeom>
          <a:noFill/>
          <a:ln w="9525">
            <a:noFill/>
            <a:miter lim="800000"/>
            <a:headEnd/>
            <a:tailEnd/>
          </a:ln>
          <a:effectLst/>
        </p:spPr>
        <p:txBody>
          <a:bodyPr>
            <a:spAutoFit/>
          </a:bodyPr>
          <a:lstStyle/>
          <a:p>
            <a:pPr algn="ctr">
              <a:lnSpc>
                <a:spcPct val="90000"/>
              </a:lnSpc>
              <a:defRPr/>
            </a:pPr>
            <a:r>
              <a:rPr lang="en-US" sz="2200" i="0">
                <a:effectLst>
                  <a:outerShdw blurRad="38100" dist="38100" dir="2700000" algn="tl">
                    <a:srgbClr val="C0C0C0"/>
                  </a:outerShdw>
                </a:effectLst>
                <a:latin typeface="Arial" charset="0"/>
              </a:rPr>
              <a:t>Determina el</a:t>
            </a:r>
          </a:p>
          <a:p>
            <a:pPr algn="ctr">
              <a:lnSpc>
                <a:spcPct val="90000"/>
              </a:lnSpc>
              <a:defRPr/>
            </a:pPr>
            <a:r>
              <a:rPr lang="en-US" sz="2200" i="0">
                <a:effectLst>
                  <a:outerShdw blurRad="38100" dist="38100" dir="2700000" algn="tl">
                    <a:srgbClr val="C0C0C0"/>
                  </a:outerShdw>
                </a:effectLst>
                <a:latin typeface="Arial" charset="0"/>
              </a:rPr>
              <a:t>Mejor Ritmo a Seguir</a:t>
            </a:r>
          </a:p>
          <a:p>
            <a:pPr algn="ctr">
              <a:lnSpc>
                <a:spcPct val="90000"/>
              </a:lnSpc>
              <a:defRPr/>
            </a:pPr>
            <a:r>
              <a:rPr lang="en-US" sz="2200">
                <a:effectLst>
                  <a:outerShdw blurRad="38100" dist="38100" dir="2700000" algn="tl">
                    <a:srgbClr val="C0C0C0"/>
                  </a:outerShdw>
                </a:effectLst>
                <a:latin typeface="Arial" charset="0"/>
              </a:rPr>
              <a:t>(Ritmo Adecuado)</a:t>
            </a:r>
          </a:p>
        </p:txBody>
      </p:sp>
      <p:sp>
        <p:nvSpPr>
          <p:cNvPr id="466953" name="Rectangle 9">
            <a:extLst>
              <a:ext uri="{FF2B5EF4-FFF2-40B4-BE49-F238E27FC236}">
                <a16:creationId xmlns:a16="http://schemas.microsoft.com/office/drawing/2014/main" id="{5B1F37C5-368F-4743-A63B-E1B6ADC13FB0}"/>
              </a:ext>
            </a:extLst>
          </p:cNvPr>
          <p:cNvSpPr>
            <a:spLocks noChangeArrowheads="1"/>
          </p:cNvSpPr>
          <p:nvPr/>
        </p:nvSpPr>
        <p:spPr bwMode="auto">
          <a:xfrm>
            <a:off x="3335338" y="5735638"/>
            <a:ext cx="2887662" cy="5476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i="0">
                <a:solidFill>
                  <a:srgbClr val="000000"/>
                </a:solidFill>
                <a:latin typeface="Verdana" pitchFamily="34" charset="0"/>
              </a:rPr>
              <a:t>Retrasa</a:t>
            </a:r>
          </a:p>
          <a:p>
            <a:pPr marL="342900" indent="-342900" algn="ctr">
              <a:lnSpc>
                <a:spcPct val="70000"/>
              </a:lnSpc>
              <a:spcBef>
                <a:spcPct val="20000"/>
              </a:spcBef>
              <a:defRPr/>
            </a:pPr>
            <a:r>
              <a:rPr lang="es-PR" sz="2400" i="0">
                <a:solidFill>
                  <a:srgbClr val="000000"/>
                </a:solidFill>
                <a:latin typeface="Verdana" pitchFamily="34" charset="0"/>
              </a:rPr>
              <a:t>Aparición de la</a:t>
            </a:r>
            <a:endParaRPr lang="en-US" sz="2400" i="0" baseline="-25000">
              <a:solidFill>
                <a:srgbClr val="000000"/>
              </a:solidFill>
              <a:latin typeface="Verdana" pitchFamily="34" charset="0"/>
            </a:endParaRPr>
          </a:p>
        </p:txBody>
      </p:sp>
      <p:sp>
        <p:nvSpPr>
          <p:cNvPr id="466954" name="Text Box 10">
            <a:extLst>
              <a:ext uri="{FF2B5EF4-FFF2-40B4-BE49-F238E27FC236}">
                <a16:creationId xmlns:a16="http://schemas.microsoft.com/office/drawing/2014/main" id="{F26658DB-E270-432F-B8DF-F1A438FF71D3}"/>
              </a:ext>
            </a:extLst>
          </p:cNvPr>
          <p:cNvSpPr txBox="1">
            <a:spLocks noChangeArrowheads="1"/>
          </p:cNvSpPr>
          <p:nvPr/>
        </p:nvSpPr>
        <p:spPr bwMode="auto">
          <a:xfrm>
            <a:off x="3059113" y="4586288"/>
            <a:ext cx="3505200" cy="896937"/>
          </a:xfrm>
          <a:prstGeom prst="rect">
            <a:avLst/>
          </a:prstGeom>
          <a:noFill/>
          <a:ln w="9525">
            <a:noFill/>
            <a:miter lim="800000"/>
            <a:headEnd/>
            <a:tailEnd/>
          </a:ln>
          <a:effectLst/>
        </p:spPr>
        <p:txBody>
          <a:bodyPr>
            <a:spAutoFit/>
          </a:bodyPr>
          <a:lstStyle/>
          <a:p>
            <a:pPr algn="ctr">
              <a:lnSpc>
                <a:spcPct val="80000"/>
              </a:lnSpc>
              <a:defRPr/>
            </a:pPr>
            <a:r>
              <a:rPr lang="en-US" sz="2200" i="0">
                <a:effectLst>
                  <a:outerShdw blurRad="38100" dist="38100" dir="2700000" algn="tl">
                    <a:srgbClr val="C0C0C0"/>
                  </a:outerShdw>
                </a:effectLst>
                <a:latin typeface="Arial" charset="0"/>
              </a:rPr>
              <a:t>Mejor Utilización</a:t>
            </a:r>
          </a:p>
          <a:p>
            <a:pPr algn="ctr">
              <a:lnSpc>
                <a:spcPct val="80000"/>
              </a:lnSpc>
              <a:defRPr/>
            </a:pPr>
            <a:r>
              <a:rPr lang="en-US" sz="2200" i="0">
                <a:effectLst>
                  <a:outerShdw blurRad="38100" dist="38100" dir="2700000" algn="tl">
                    <a:srgbClr val="C0C0C0"/>
                  </a:outerShdw>
                </a:effectLst>
                <a:latin typeface="Arial" charset="0"/>
              </a:rPr>
              <a:t>del ATP y PC</a:t>
            </a:r>
          </a:p>
          <a:p>
            <a:pPr algn="ctr">
              <a:lnSpc>
                <a:spcPct val="80000"/>
              </a:lnSpc>
              <a:defRPr/>
            </a:pPr>
            <a:r>
              <a:rPr lang="en-US" sz="2200" i="0">
                <a:effectLst>
                  <a:outerShdw blurRad="38100" dist="38100" dir="2700000" algn="tl">
                    <a:srgbClr val="C0C0C0"/>
                  </a:outerShdw>
                </a:effectLst>
                <a:latin typeface="Arial" charset="0"/>
              </a:rPr>
              <a:t>durante la Competencia</a:t>
            </a:r>
          </a:p>
        </p:txBody>
      </p:sp>
      <p:sp>
        <p:nvSpPr>
          <p:cNvPr id="218122" name="Line 11">
            <a:extLst>
              <a:ext uri="{FF2B5EF4-FFF2-40B4-BE49-F238E27FC236}">
                <a16:creationId xmlns:a16="http://schemas.microsoft.com/office/drawing/2014/main" id="{BFDFC502-6950-4002-A913-079564191CDD}"/>
              </a:ext>
            </a:extLst>
          </p:cNvPr>
          <p:cNvSpPr>
            <a:spLocks noChangeShapeType="1"/>
          </p:cNvSpPr>
          <p:nvPr/>
        </p:nvSpPr>
        <p:spPr bwMode="auto">
          <a:xfrm rot="-5400000">
            <a:off x="2496344" y="1196182"/>
            <a:ext cx="0" cy="417512"/>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6956" name="Rectangle 12">
            <a:extLst>
              <a:ext uri="{FF2B5EF4-FFF2-40B4-BE49-F238E27FC236}">
                <a16:creationId xmlns:a16="http://schemas.microsoft.com/office/drawing/2014/main" id="{5ADF39A2-E0D4-4EC3-A4C3-7BE3127E6BC8}"/>
              </a:ext>
            </a:extLst>
          </p:cNvPr>
          <p:cNvSpPr>
            <a:spLocks noChangeArrowheads="1"/>
          </p:cNvSpPr>
          <p:nvPr/>
        </p:nvSpPr>
        <p:spPr bwMode="auto">
          <a:xfrm>
            <a:off x="2597150" y="1268413"/>
            <a:ext cx="12080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Causas</a:t>
            </a:r>
            <a:endParaRPr lang="en-US" sz="1900">
              <a:effectLst>
                <a:outerShdw blurRad="38100" dist="38100" dir="2700000" algn="tl">
                  <a:srgbClr val="C0C0C0"/>
                </a:outerShdw>
              </a:effectLst>
              <a:latin typeface="Arial Black" pitchFamily="34" charset="0"/>
            </a:endParaRPr>
          </a:p>
        </p:txBody>
      </p:sp>
      <p:sp>
        <p:nvSpPr>
          <p:cNvPr id="466957" name="Rectangle 13">
            <a:extLst>
              <a:ext uri="{FF2B5EF4-FFF2-40B4-BE49-F238E27FC236}">
                <a16:creationId xmlns:a16="http://schemas.microsoft.com/office/drawing/2014/main" id="{776D66E9-CE88-446A-9F37-A77E7CAFE691}"/>
              </a:ext>
            </a:extLst>
          </p:cNvPr>
          <p:cNvSpPr>
            <a:spLocks noChangeArrowheads="1"/>
          </p:cNvSpPr>
          <p:nvPr/>
        </p:nvSpPr>
        <p:spPr bwMode="auto">
          <a:xfrm>
            <a:off x="4070350" y="1268413"/>
            <a:ext cx="3098800"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Sistemas Energéticos</a:t>
            </a:r>
            <a:endParaRPr lang="en-US" sz="1900">
              <a:effectLst>
                <a:outerShdw blurRad="38100" dist="38100" dir="2700000" algn="tl">
                  <a:srgbClr val="C0C0C0"/>
                </a:outerShdw>
              </a:effectLst>
              <a:latin typeface="Arial Black" pitchFamily="34" charset="0"/>
            </a:endParaRPr>
          </a:p>
        </p:txBody>
      </p:sp>
      <p:sp>
        <p:nvSpPr>
          <p:cNvPr id="218125" name="Line 14">
            <a:extLst>
              <a:ext uri="{FF2B5EF4-FFF2-40B4-BE49-F238E27FC236}">
                <a16:creationId xmlns:a16="http://schemas.microsoft.com/office/drawing/2014/main" id="{633CECE7-8755-4F13-98CB-6BB40334E6BA}"/>
              </a:ext>
            </a:extLst>
          </p:cNvPr>
          <p:cNvSpPr>
            <a:spLocks noChangeShapeType="1"/>
          </p:cNvSpPr>
          <p:nvPr/>
        </p:nvSpPr>
        <p:spPr bwMode="auto">
          <a:xfrm>
            <a:off x="7627938" y="1263650"/>
            <a:ext cx="0" cy="263525"/>
          </a:xfrm>
          <a:prstGeom prst="line">
            <a:avLst/>
          </a:prstGeom>
          <a:noFill/>
          <a:ln w="47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6959" name="Rectangle 15">
            <a:extLst>
              <a:ext uri="{FF2B5EF4-FFF2-40B4-BE49-F238E27FC236}">
                <a16:creationId xmlns:a16="http://schemas.microsoft.com/office/drawing/2014/main" id="{5A8BB243-90C1-4F95-86F8-FCAA004452C2}"/>
              </a:ext>
            </a:extLst>
          </p:cNvPr>
          <p:cNvSpPr>
            <a:spLocks noChangeArrowheads="1"/>
          </p:cNvSpPr>
          <p:nvPr/>
        </p:nvSpPr>
        <p:spPr bwMode="auto">
          <a:xfrm>
            <a:off x="7567613" y="1268413"/>
            <a:ext cx="649287"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PC</a:t>
            </a:r>
            <a:endParaRPr lang="en-US" sz="1900">
              <a:effectLst>
                <a:outerShdw blurRad="38100" dist="38100" dir="2700000" algn="tl">
                  <a:srgbClr val="C0C0C0"/>
                </a:outerShdw>
              </a:effectLst>
              <a:latin typeface="Arial Black" pitchFamily="34" charset="0"/>
            </a:endParaRPr>
          </a:p>
        </p:txBody>
      </p:sp>
      <p:sp>
        <p:nvSpPr>
          <p:cNvPr id="218127" name="Line 16">
            <a:extLst>
              <a:ext uri="{FF2B5EF4-FFF2-40B4-BE49-F238E27FC236}">
                <a16:creationId xmlns:a16="http://schemas.microsoft.com/office/drawing/2014/main" id="{0605DE27-9C78-4E63-8FE8-B68119493C43}"/>
              </a:ext>
            </a:extLst>
          </p:cNvPr>
          <p:cNvSpPr>
            <a:spLocks noChangeShapeType="1"/>
          </p:cNvSpPr>
          <p:nvPr/>
        </p:nvSpPr>
        <p:spPr bwMode="auto">
          <a:xfrm rot="-5400000">
            <a:off x="3958432" y="1200943"/>
            <a:ext cx="0" cy="41751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8128" name="Line 17">
            <a:extLst>
              <a:ext uri="{FF2B5EF4-FFF2-40B4-BE49-F238E27FC236}">
                <a16:creationId xmlns:a16="http://schemas.microsoft.com/office/drawing/2014/main" id="{19EB88E9-5760-4C58-90A0-714FCBABA41B}"/>
              </a:ext>
            </a:extLst>
          </p:cNvPr>
          <p:cNvSpPr>
            <a:spLocks noChangeShapeType="1"/>
          </p:cNvSpPr>
          <p:nvPr/>
        </p:nvSpPr>
        <p:spPr bwMode="auto">
          <a:xfrm rot="-5400000">
            <a:off x="7323932" y="1200943"/>
            <a:ext cx="0" cy="41751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8129" name="Rectangle 18">
            <a:extLst>
              <a:ext uri="{FF2B5EF4-FFF2-40B4-BE49-F238E27FC236}">
                <a16:creationId xmlns:a16="http://schemas.microsoft.com/office/drawing/2014/main" id="{00EC701A-9DA1-40E1-9A72-F3859009851F}"/>
              </a:ext>
            </a:extLst>
          </p:cNvPr>
          <p:cNvSpPr>
            <a:spLocks noChangeArrowheads="1"/>
          </p:cNvSpPr>
          <p:nvPr/>
        </p:nvSpPr>
        <p:spPr bwMode="auto">
          <a:xfrm>
            <a:off x="1103313" y="1209675"/>
            <a:ext cx="7092950" cy="3714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6968" name="Rectangle 24">
            <a:extLst>
              <a:ext uri="{FF2B5EF4-FFF2-40B4-BE49-F238E27FC236}">
                <a16:creationId xmlns:a16="http://schemas.microsoft.com/office/drawing/2014/main" id="{45BC94EA-21AE-4453-B6A0-A83D6BB61405}"/>
              </a:ext>
            </a:extLst>
          </p:cNvPr>
          <p:cNvSpPr>
            <a:spLocks noChangeArrowheads="1"/>
          </p:cNvSpPr>
          <p:nvPr/>
        </p:nvSpPr>
        <p:spPr bwMode="auto">
          <a:xfrm>
            <a:off x="3908425" y="6440488"/>
            <a:ext cx="1714500" cy="2286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500" i="0">
                <a:effectLst>
                  <a:outerShdw blurRad="38100" dist="38100" dir="2700000" algn="tl">
                    <a:srgbClr val="C0C0C0"/>
                  </a:outerShdw>
                </a:effectLst>
                <a:latin typeface="Arial Black" pitchFamily="34" charset="0"/>
              </a:rPr>
              <a:t>FATIGA</a:t>
            </a:r>
          </a:p>
        </p:txBody>
      </p:sp>
      <p:sp>
        <p:nvSpPr>
          <p:cNvPr id="218131" name="Freeform 31">
            <a:extLst>
              <a:ext uri="{FF2B5EF4-FFF2-40B4-BE49-F238E27FC236}">
                <a16:creationId xmlns:a16="http://schemas.microsoft.com/office/drawing/2014/main" id="{33018996-5D1A-4A9B-A212-F5694976826E}"/>
              </a:ext>
            </a:extLst>
          </p:cNvPr>
          <p:cNvSpPr>
            <a:spLocks/>
          </p:cNvSpPr>
          <p:nvPr/>
        </p:nvSpPr>
        <p:spPr bwMode="auto">
          <a:xfrm rot="5400000" flipV="1">
            <a:off x="4777582" y="248444"/>
            <a:ext cx="173037" cy="5686425"/>
          </a:xfrm>
          <a:custGeom>
            <a:avLst/>
            <a:gdLst>
              <a:gd name="T0" fmla="*/ 0 w 265"/>
              <a:gd name="T1" fmla="*/ 0 h 382"/>
              <a:gd name="T2" fmla="*/ 2147483647 w 265"/>
              <a:gd name="T3" fmla="*/ 0 h 382"/>
              <a:gd name="T4" fmla="*/ 2147483647 w 265"/>
              <a:gd name="T5" fmla="*/ 2147483647 h 382"/>
              <a:gd name="T6" fmla="*/ 2147483647 w 265"/>
              <a:gd name="T7" fmla="*/ 2147483647 h 382"/>
              <a:gd name="T8" fmla="*/ 0 60000 65536"/>
              <a:gd name="T9" fmla="*/ 0 60000 65536"/>
              <a:gd name="T10" fmla="*/ 0 60000 65536"/>
              <a:gd name="T11" fmla="*/ 0 60000 65536"/>
              <a:gd name="T12" fmla="*/ 0 w 265"/>
              <a:gd name="T13" fmla="*/ 0 h 382"/>
              <a:gd name="T14" fmla="*/ 265 w 265"/>
              <a:gd name="T15" fmla="*/ 382 h 382"/>
            </a:gdLst>
            <a:ahLst/>
            <a:cxnLst>
              <a:cxn ang="T8">
                <a:pos x="T0" y="T1"/>
              </a:cxn>
              <a:cxn ang="T9">
                <a:pos x="T2" y="T3"/>
              </a:cxn>
              <a:cxn ang="T10">
                <a:pos x="T4" y="T5"/>
              </a:cxn>
              <a:cxn ang="T11">
                <a:pos x="T6" y="T7"/>
              </a:cxn>
            </a:cxnLst>
            <a:rect l="T12" t="T13" r="T14" b="T15"/>
            <a:pathLst>
              <a:path w="265" h="382">
                <a:moveTo>
                  <a:pt x="0" y="0"/>
                </a:moveTo>
                <a:lnTo>
                  <a:pt x="265" y="0"/>
                </a:lnTo>
                <a:lnTo>
                  <a:pt x="265" y="382"/>
                </a:lnTo>
                <a:lnTo>
                  <a:pt x="8" y="382"/>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6982" name="Rectangle 38">
            <a:extLst>
              <a:ext uri="{FF2B5EF4-FFF2-40B4-BE49-F238E27FC236}">
                <a16:creationId xmlns:a16="http://schemas.microsoft.com/office/drawing/2014/main" id="{869C4B5E-B0DE-4C6B-A30F-8EF6F98988C8}"/>
              </a:ext>
            </a:extLst>
          </p:cNvPr>
          <p:cNvSpPr>
            <a:spLocks noChangeArrowheads="1"/>
          </p:cNvSpPr>
          <p:nvPr/>
        </p:nvSpPr>
        <p:spPr bwMode="auto">
          <a:xfrm>
            <a:off x="447675" y="2779713"/>
            <a:ext cx="3449638" cy="2492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000">
                <a:effectLst>
                  <a:outerShdw blurRad="38100" dist="38100" dir="2700000" algn="tl">
                    <a:srgbClr val="C0C0C0"/>
                  </a:outerShdw>
                </a:effectLst>
                <a:latin typeface="Verdana" pitchFamily="34" charset="0"/>
              </a:rPr>
              <a:t>Entrenamiento Físico</a:t>
            </a:r>
          </a:p>
        </p:txBody>
      </p:sp>
      <p:sp>
        <p:nvSpPr>
          <p:cNvPr id="218133" name="Freeform 41">
            <a:extLst>
              <a:ext uri="{FF2B5EF4-FFF2-40B4-BE49-F238E27FC236}">
                <a16:creationId xmlns:a16="http://schemas.microsoft.com/office/drawing/2014/main" id="{3F962135-D28D-476A-8D5B-BA5635C3D81B}"/>
              </a:ext>
            </a:extLst>
          </p:cNvPr>
          <p:cNvSpPr>
            <a:spLocks/>
          </p:cNvSpPr>
          <p:nvPr/>
        </p:nvSpPr>
        <p:spPr bwMode="auto">
          <a:xfrm rot="-5400000" flipH="1" flipV="1">
            <a:off x="2860675" y="1643063"/>
            <a:ext cx="307975" cy="19367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6986" name="Rectangle 42">
            <a:extLst>
              <a:ext uri="{FF2B5EF4-FFF2-40B4-BE49-F238E27FC236}">
                <a16:creationId xmlns:a16="http://schemas.microsoft.com/office/drawing/2014/main" id="{462C6BE4-860D-4E83-827F-E214B68DAB62}"/>
              </a:ext>
            </a:extLst>
          </p:cNvPr>
          <p:cNvSpPr>
            <a:spLocks noChangeArrowheads="1"/>
          </p:cNvSpPr>
          <p:nvPr/>
        </p:nvSpPr>
        <p:spPr bwMode="auto">
          <a:xfrm>
            <a:off x="6697663" y="2779713"/>
            <a:ext cx="1955800" cy="2508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000">
                <a:effectLst>
                  <a:outerShdw blurRad="38100" dist="38100" dir="2700000" algn="tl">
                    <a:srgbClr val="C0C0C0"/>
                  </a:outerShdw>
                </a:effectLst>
                <a:latin typeface="Verdana" pitchFamily="34" charset="0"/>
              </a:rPr>
              <a:t>Experiencia</a:t>
            </a:r>
          </a:p>
        </p:txBody>
      </p:sp>
      <p:sp>
        <p:nvSpPr>
          <p:cNvPr id="218135" name="Freeform 43">
            <a:extLst>
              <a:ext uri="{FF2B5EF4-FFF2-40B4-BE49-F238E27FC236}">
                <a16:creationId xmlns:a16="http://schemas.microsoft.com/office/drawing/2014/main" id="{B3780095-4C33-4451-9C28-5146439F1D63}"/>
              </a:ext>
            </a:extLst>
          </p:cNvPr>
          <p:cNvSpPr>
            <a:spLocks/>
          </p:cNvSpPr>
          <p:nvPr/>
        </p:nvSpPr>
        <p:spPr bwMode="auto">
          <a:xfrm rot="5400000" flipV="1">
            <a:off x="6609556" y="1661319"/>
            <a:ext cx="307975" cy="190023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8136" name="Line 44">
            <a:extLst>
              <a:ext uri="{FF2B5EF4-FFF2-40B4-BE49-F238E27FC236}">
                <a16:creationId xmlns:a16="http://schemas.microsoft.com/office/drawing/2014/main" id="{E98AA6F2-9BDC-4486-B5E5-E496573A5AD3}"/>
              </a:ext>
            </a:extLst>
          </p:cNvPr>
          <p:cNvSpPr>
            <a:spLocks noChangeShapeType="1"/>
          </p:cNvSpPr>
          <p:nvPr/>
        </p:nvSpPr>
        <p:spPr bwMode="auto">
          <a:xfrm>
            <a:off x="4791075" y="15922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8137" name="Line 45">
            <a:extLst>
              <a:ext uri="{FF2B5EF4-FFF2-40B4-BE49-F238E27FC236}">
                <a16:creationId xmlns:a16="http://schemas.microsoft.com/office/drawing/2014/main" id="{C0D3169C-D998-4371-9EF0-A4E52F5EF40E}"/>
              </a:ext>
            </a:extLst>
          </p:cNvPr>
          <p:cNvSpPr>
            <a:spLocks noChangeShapeType="1"/>
          </p:cNvSpPr>
          <p:nvPr/>
        </p:nvSpPr>
        <p:spPr bwMode="auto">
          <a:xfrm>
            <a:off x="4791075" y="20875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8138" name="Line 46">
            <a:extLst>
              <a:ext uri="{FF2B5EF4-FFF2-40B4-BE49-F238E27FC236}">
                <a16:creationId xmlns:a16="http://schemas.microsoft.com/office/drawing/2014/main" id="{1D043377-3320-4C4E-A0A8-736FBE6B8D09}"/>
              </a:ext>
            </a:extLst>
          </p:cNvPr>
          <p:cNvSpPr>
            <a:spLocks noChangeShapeType="1"/>
          </p:cNvSpPr>
          <p:nvPr/>
        </p:nvSpPr>
        <p:spPr bwMode="auto">
          <a:xfrm>
            <a:off x="4791075" y="32051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8139" name="Line 47">
            <a:extLst>
              <a:ext uri="{FF2B5EF4-FFF2-40B4-BE49-F238E27FC236}">
                <a16:creationId xmlns:a16="http://schemas.microsoft.com/office/drawing/2014/main" id="{C306A941-D970-40EA-8285-67218914BAD5}"/>
              </a:ext>
            </a:extLst>
          </p:cNvPr>
          <p:cNvSpPr>
            <a:spLocks noChangeShapeType="1"/>
          </p:cNvSpPr>
          <p:nvPr/>
        </p:nvSpPr>
        <p:spPr bwMode="auto">
          <a:xfrm>
            <a:off x="4791075" y="43227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8140" name="Line 48">
            <a:extLst>
              <a:ext uri="{FF2B5EF4-FFF2-40B4-BE49-F238E27FC236}">
                <a16:creationId xmlns:a16="http://schemas.microsoft.com/office/drawing/2014/main" id="{ADD8466F-9008-453C-BA0A-BDECCB8E239D}"/>
              </a:ext>
            </a:extLst>
          </p:cNvPr>
          <p:cNvSpPr>
            <a:spLocks noChangeShapeType="1"/>
          </p:cNvSpPr>
          <p:nvPr/>
        </p:nvSpPr>
        <p:spPr bwMode="auto">
          <a:xfrm>
            <a:off x="4791075" y="54403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6947"/>
                                        </p:tgtEl>
                                        <p:attrNameLst>
                                          <p:attrName>style.visibility</p:attrName>
                                        </p:attrNameLst>
                                      </p:cBhvr>
                                      <p:to>
                                        <p:strVal val="visible"/>
                                      </p:to>
                                    </p:set>
                                    <p:animEffect transition="in" filter="wipe(left)">
                                      <p:cBhvr>
                                        <p:cTn id="7" dur="500"/>
                                        <p:tgtEl>
                                          <p:spTgt spid="4669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947" grpId="0" autoUpdateAnimBg="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6" name="Rectangle 4">
            <a:extLst>
              <a:ext uri="{FF2B5EF4-FFF2-40B4-BE49-F238E27FC236}">
                <a16:creationId xmlns:a16="http://schemas.microsoft.com/office/drawing/2014/main" id="{BA1DDF12-459E-4139-B27E-82EC3572DD48}"/>
              </a:ext>
            </a:extLst>
          </p:cNvPr>
          <p:cNvSpPr>
            <a:spLocks noChangeArrowheads="1"/>
          </p:cNvSpPr>
          <p:nvPr/>
        </p:nvSpPr>
        <p:spPr bwMode="auto">
          <a:xfrm>
            <a:off x="1549400" y="1027113"/>
            <a:ext cx="6130925" cy="4111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Corredores Pedestres de Larga Distancia (CPLD)</a:t>
            </a:r>
          </a:p>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(Ej: Maratonistas: 42 Km)</a:t>
            </a:r>
            <a:endParaRPr lang="en-US" sz="1700">
              <a:effectLst>
                <a:outerShdw blurRad="38100" dist="38100" dir="2700000" algn="tl">
                  <a:srgbClr val="C0C0C0"/>
                </a:outerShdw>
              </a:effectLst>
              <a:latin typeface="Verdana" pitchFamily="34" charset="0"/>
            </a:endParaRPr>
          </a:p>
        </p:txBody>
      </p:sp>
      <p:sp>
        <p:nvSpPr>
          <p:cNvPr id="468997" name="Rectangle 5">
            <a:extLst>
              <a:ext uri="{FF2B5EF4-FFF2-40B4-BE49-F238E27FC236}">
                <a16:creationId xmlns:a16="http://schemas.microsoft.com/office/drawing/2014/main" id="{7FC75297-C6BC-4952-8429-D3B06B8BFD88}"/>
              </a:ext>
            </a:extLst>
          </p:cNvPr>
          <p:cNvSpPr>
            <a:spLocks noChangeArrowheads="1"/>
          </p:cNvSpPr>
          <p:nvPr/>
        </p:nvSpPr>
        <p:spPr bwMode="auto">
          <a:xfrm>
            <a:off x="323850" y="6080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468998" name="Rectangle 6">
            <a:extLst>
              <a:ext uri="{FF2B5EF4-FFF2-40B4-BE49-F238E27FC236}">
                <a16:creationId xmlns:a16="http://schemas.microsoft.com/office/drawing/2014/main" id="{72978234-61C0-4E28-8A81-9729BF9FF4B1}"/>
              </a:ext>
            </a:extLst>
          </p:cNvPr>
          <p:cNvSpPr>
            <a:spLocks noChangeArrowheads="1"/>
          </p:cNvSpPr>
          <p:nvPr/>
        </p:nvSpPr>
        <p:spPr bwMode="auto">
          <a:xfrm>
            <a:off x="3448050" y="1641475"/>
            <a:ext cx="3119438" cy="2063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%VO</a:t>
            </a:r>
            <a:r>
              <a:rPr lang="es-PR" sz="1700" i="0" baseline="-25000">
                <a:solidFill>
                  <a:srgbClr val="000000"/>
                </a:solidFill>
                <a:effectLst>
                  <a:outerShdw blurRad="38100" dist="38100" dir="2700000" algn="tl">
                    <a:srgbClr val="C0C0C0"/>
                  </a:outerShdw>
                </a:effectLst>
                <a:latin typeface="Arial" charset="0"/>
              </a:rPr>
              <a:t>2</a:t>
            </a:r>
            <a:r>
              <a:rPr lang="es-PR" sz="1700" i="0">
                <a:solidFill>
                  <a:srgbClr val="000000"/>
                </a:solidFill>
                <a:effectLst>
                  <a:outerShdw blurRad="38100" dist="38100" dir="2700000" algn="tl">
                    <a:srgbClr val="C0C0C0"/>
                  </a:outerShdw>
                </a:effectLst>
                <a:latin typeface="Arial" charset="0"/>
              </a:rPr>
              <a:t> durante el Evento</a:t>
            </a:r>
            <a:endParaRPr lang="en-US" sz="1700" i="0" baseline="-25000">
              <a:solidFill>
                <a:srgbClr val="000000"/>
              </a:solidFill>
              <a:effectLst>
                <a:outerShdw blurRad="38100" dist="38100" dir="2700000" algn="tl">
                  <a:srgbClr val="C0C0C0"/>
                </a:outerShdw>
              </a:effectLst>
              <a:latin typeface="Arial" charset="0"/>
            </a:endParaRPr>
          </a:p>
        </p:txBody>
      </p:sp>
      <p:sp>
        <p:nvSpPr>
          <p:cNvPr id="468999" name="Text Box 7">
            <a:extLst>
              <a:ext uri="{FF2B5EF4-FFF2-40B4-BE49-F238E27FC236}">
                <a16:creationId xmlns:a16="http://schemas.microsoft.com/office/drawing/2014/main" id="{66035ED0-DE67-438D-A758-9BB084063260}"/>
              </a:ext>
            </a:extLst>
          </p:cNvPr>
          <p:cNvSpPr txBox="1">
            <a:spLocks noChangeArrowheads="1"/>
          </p:cNvSpPr>
          <p:nvPr/>
        </p:nvSpPr>
        <p:spPr bwMode="auto">
          <a:xfrm>
            <a:off x="3167063" y="2679700"/>
            <a:ext cx="3779837" cy="312738"/>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Utilización del Glucógeno Muscular</a:t>
            </a:r>
          </a:p>
        </p:txBody>
      </p:sp>
      <p:sp>
        <p:nvSpPr>
          <p:cNvPr id="469000" name="Rectangle 8">
            <a:extLst>
              <a:ext uri="{FF2B5EF4-FFF2-40B4-BE49-F238E27FC236}">
                <a16:creationId xmlns:a16="http://schemas.microsoft.com/office/drawing/2014/main" id="{F514B980-4C47-4D98-A19D-74144B022BBE}"/>
              </a:ext>
            </a:extLst>
          </p:cNvPr>
          <p:cNvSpPr>
            <a:spLocks noChangeArrowheads="1"/>
          </p:cNvSpPr>
          <p:nvPr/>
        </p:nvSpPr>
        <p:spPr bwMode="auto">
          <a:xfrm>
            <a:off x="3405188" y="6459538"/>
            <a:ext cx="2835275" cy="280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1600" i="0">
                <a:solidFill>
                  <a:srgbClr val="000000"/>
                </a:solidFill>
                <a:latin typeface="Verdana" pitchFamily="34" charset="0"/>
              </a:rPr>
              <a:t>Rendimiento Deportivo</a:t>
            </a:r>
            <a:endParaRPr lang="en-US" sz="1600" i="0" baseline="-25000">
              <a:solidFill>
                <a:srgbClr val="000000"/>
              </a:solidFill>
              <a:latin typeface="Verdana" pitchFamily="34" charset="0"/>
            </a:endParaRPr>
          </a:p>
        </p:txBody>
      </p:sp>
      <p:sp>
        <p:nvSpPr>
          <p:cNvPr id="219143" name="Line 10">
            <a:extLst>
              <a:ext uri="{FF2B5EF4-FFF2-40B4-BE49-F238E27FC236}">
                <a16:creationId xmlns:a16="http://schemas.microsoft.com/office/drawing/2014/main" id="{E08388DC-214E-4B51-A8F6-3662E5CDEDE4}"/>
              </a:ext>
            </a:extLst>
          </p:cNvPr>
          <p:cNvSpPr>
            <a:spLocks noChangeShapeType="1"/>
          </p:cNvSpPr>
          <p:nvPr/>
        </p:nvSpPr>
        <p:spPr bwMode="auto">
          <a:xfrm rot="-5400000">
            <a:off x="1677194" y="5548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03" name="Rectangle 11">
            <a:extLst>
              <a:ext uri="{FF2B5EF4-FFF2-40B4-BE49-F238E27FC236}">
                <a16:creationId xmlns:a16="http://schemas.microsoft.com/office/drawing/2014/main" id="{8DACB4EC-90EB-441D-8B44-89E5767D7A07}"/>
              </a:ext>
            </a:extLst>
          </p:cNvPr>
          <p:cNvSpPr>
            <a:spLocks noChangeArrowheads="1"/>
          </p:cNvSpPr>
          <p:nvPr/>
        </p:nvSpPr>
        <p:spPr bwMode="auto">
          <a:xfrm>
            <a:off x="1758950" y="6080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469004" name="Rectangle 12">
            <a:extLst>
              <a:ext uri="{FF2B5EF4-FFF2-40B4-BE49-F238E27FC236}">
                <a16:creationId xmlns:a16="http://schemas.microsoft.com/office/drawing/2014/main" id="{0FAFDBEB-D29A-4430-A31F-846972FB420C}"/>
              </a:ext>
            </a:extLst>
          </p:cNvPr>
          <p:cNvSpPr>
            <a:spLocks noChangeArrowheads="1"/>
          </p:cNvSpPr>
          <p:nvPr/>
        </p:nvSpPr>
        <p:spPr bwMode="auto">
          <a:xfrm>
            <a:off x="3146425" y="608013"/>
            <a:ext cx="28257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Sistemas Energéticos</a:t>
            </a:r>
            <a:endParaRPr lang="en-US" sz="1700">
              <a:effectLst>
                <a:outerShdw blurRad="38100" dist="38100" dir="2700000" algn="tl">
                  <a:srgbClr val="C0C0C0"/>
                </a:outerShdw>
              </a:effectLst>
              <a:latin typeface="Arial Black" pitchFamily="34" charset="0"/>
            </a:endParaRPr>
          </a:p>
        </p:txBody>
      </p:sp>
      <p:sp>
        <p:nvSpPr>
          <p:cNvPr id="219146" name="Line 13">
            <a:extLst>
              <a:ext uri="{FF2B5EF4-FFF2-40B4-BE49-F238E27FC236}">
                <a16:creationId xmlns:a16="http://schemas.microsoft.com/office/drawing/2014/main" id="{30DA8581-5661-402F-AFC1-3546A2DD42A7}"/>
              </a:ext>
            </a:extLst>
          </p:cNvPr>
          <p:cNvSpPr>
            <a:spLocks noChangeShapeType="1"/>
          </p:cNvSpPr>
          <p:nvPr/>
        </p:nvSpPr>
        <p:spPr bwMode="auto">
          <a:xfrm>
            <a:off x="6370638" y="628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06" name="Rectangle 14">
            <a:extLst>
              <a:ext uri="{FF2B5EF4-FFF2-40B4-BE49-F238E27FC236}">
                <a16:creationId xmlns:a16="http://schemas.microsoft.com/office/drawing/2014/main" id="{1BABD37C-AB03-4C44-9CCB-445A98A966C2}"/>
              </a:ext>
            </a:extLst>
          </p:cNvPr>
          <p:cNvSpPr>
            <a:spLocks noChangeArrowheads="1"/>
          </p:cNvSpPr>
          <p:nvPr/>
        </p:nvSpPr>
        <p:spPr bwMode="auto">
          <a:xfrm>
            <a:off x="6361113" y="608013"/>
            <a:ext cx="26050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Glucógeno Muscular</a:t>
            </a:r>
            <a:endParaRPr lang="en-US" sz="1700">
              <a:effectLst>
                <a:outerShdw blurRad="38100" dist="38100" dir="2700000" algn="tl">
                  <a:srgbClr val="C0C0C0"/>
                </a:outerShdw>
              </a:effectLst>
              <a:latin typeface="Arial Black" pitchFamily="34" charset="0"/>
            </a:endParaRPr>
          </a:p>
        </p:txBody>
      </p:sp>
      <p:sp>
        <p:nvSpPr>
          <p:cNvPr id="219148" name="Rectangle 17">
            <a:extLst>
              <a:ext uri="{FF2B5EF4-FFF2-40B4-BE49-F238E27FC236}">
                <a16:creationId xmlns:a16="http://schemas.microsoft.com/office/drawing/2014/main" id="{F539B2A6-21F4-4A2A-A2DF-9C91729FCDAC}"/>
              </a:ext>
            </a:extLst>
          </p:cNvPr>
          <p:cNvSpPr>
            <a:spLocks noChangeArrowheads="1"/>
          </p:cNvSpPr>
          <p:nvPr/>
        </p:nvSpPr>
        <p:spPr bwMode="auto">
          <a:xfrm>
            <a:off x="450850" y="5619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9010" name="Rectangle 18">
            <a:extLst>
              <a:ext uri="{FF2B5EF4-FFF2-40B4-BE49-F238E27FC236}">
                <a16:creationId xmlns:a16="http://schemas.microsoft.com/office/drawing/2014/main" id="{6748EFFA-657A-4577-9046-331FFE9E735A}"/>
              </a:ext>
            </a:extLst>
          </p:cNvPr>
          <p:cNvSpPr>
            <a:spLocks noChangeArrowheads="1"/>
          </p:cNvSpPr>
          <p:nvPr/>
        </p:nvSpPr>
        <p:spPr bwMode="auto">
          <a:xfrm>
            <a:off x="4124325" y="6199188"/>
            <a:ext cx="1041400" cy="1270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600" i="0">
                <a:effectLst>
                  <a:outerShdw blurRad="38100" dist="38100" dir="2700000" algn="tl">
                    <a:srgbClr val="C0C0C0"/>
                  </a:outerShdw>
                </a:effectLst>
                <a:latin typeface="Arial Black" pitchFamily="34" charset="0"/>
              </a:rPr>
              <a:t>FATIGA</a:t>
            </a:r>
          </a:p>
        </p:txBody>
      </p:sp>
      <p:sp>
        <p:nvSpPr>
          <p:cNvPr id="469012" name="Rectangle 20">
            <a:extLst>
              <a:ext uri="{FF2B5EF4-FFF2-40B4-BE49-F238E27FC236}">
                <a16:creationId xmlns:a16="http://schemas.microsoft.com/office/drawing/2014/main" id="{FE860EF5-F0B8-4F1C-8C7C-3EBBBC9D5606}"/>
              </a:ext>
            </a:extLst>
          </p:cNvPr>
          <p:cNvSpPr>
            <a:spLocks noChangeArrowheads="1"/>
          </p:cNvSpPr>
          <p:nvPr/>
        </p:nvSpPr>
        <p:spPr bwMode="auto">
          <a:xfrm>
            <a:off x="3340100" y="2230438"/>
            <a:ext cx="2757488" cy="4095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500">
                <a:effectLst>
                  <a:outerShdw blurRad="38100" dist="38100" dir="2700000" algn="tl">
                    <a:srgbClr val="C0C0C0"/>
                  </a:outerShdw>
                </a:effectLst>
                <a:latin typeface="Verdana" pitchFamily="34" charset="0"/>
              </a:rPr>
              <a:t>Primeros Pocos Minutos</a:t>
            </a:r>
          </a:p>
          <a:p>
            <a:pPr marL="342900" indent="-342900" algn="ctr">
              <a:lnSpc>
                <a:spcPct val="60000"/>
              </a:lnSpc>
              <a:spcBef>
                <a:spcPct val="20000"/>
              </a:spcBef>
              <a:defRPr/>
            </a:pPr>
            <a:r>
              <a:rPr lang="en-US" sz="1500">
                <a:effectLst>
                  <a:outerShdw blurRad="38100" dist="38100" dir="2700000" algn="tl">
                    <a:srgbClr val="C0C0C0"/>
                  </a:outerShdw>
                </a:effectLst>
                <a:latin typeface="Verdana" pitchFamily="34" charset="0"/>
              </a:rPr>
              <a:t>de la Competencia</a:t>
            </a:r>
          </a:p>
        </p:txBody>
      </p:sp>
      <p:sp>
        <p:nvSpPr>
          <p:cNvPr id="219151" name="Line 24">
            <a:extLst>
              <a:ext uri="{FF2B5EF4-FFF2-40B4-BE49-F238E27FC236}">
                <a16:creationId xmlns:a16="http://schemas.microsoft.com/office/drawing/2014/main" id="{06C26DFA-91D8-4BEC-9511-B45980D32FD2}"/>
              </a:ext>
            </a:extLst>
          </p:cNvPr>
          <p:cNvSpPr>
            <a:spLocks noChangeShapeType="1"/>
          </p:cNvSpPr>
          <p:nvPr/>
        </p:nvSpPr>
        <p:spPr bwMode="auto">
          <a:xfrm>
            <a:off x="4664075" y="9064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52" name="Line 29">
            <a:extLst>
              <a:ext uri="{FF2B5EF4-FFF2-40B4-BE49-F238E27FC236}">
                <a16:creationId xmlns:a16="http://schemas.microsoft.com/office/drawing/2014/main" id="{FC66C276-1891-4FF3-A2DD-E23C4C97D272}"/>
              </a:ext>
            </a:extLst>
          </p:cNvPr>
          <p:cNvSpPr>
            <a:spLocks noChangeShapeType="1"/>
          </p:cNvSpPr>
          <p:nvPr/>
        </p:nvSpPr>
        <p:spPr bwMode="auto">
          <a:xfrm rot="-5400000">
            <a:off x="3036094" y="5548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53" name="Line 30">
            <a:extLst>
              <a:ext uri="{FF2B5EF4-FFF2-40B4-BE49-F238E27FC236}">
                <a16:creationId xmlns:a16="http://schemas.microsoft.com/office/drawing/2014/main" id="{A09CCF27-7A20-480E-AB4E-80767FC56FC9}"/>
              </a:ext>
            </a:extLst>
          </p:cNvPr>
          <p:cNvSpPr>
            <a:spLocks noChangeShapeType="1"/>
          </p:cNvSpPr>
          <p:nvPr/>
        </p:nvSpPr>
        <p:spPr bwMode="auto">
          <a:xfrm rot="-5400000">
            <a:off x="6096794" y="5548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54" name="Text Box 31">
            <a:extLst>
              <a:ext uri="{FF2B5EF4-FFF2-40B4-BE49-F238E27FC236}">
                <a16:creationId xmlns:a16="http://schemas.microsoft.com/office/drawing/2014/main" id="{06BADC09-493C-4B61-B392-EC1F93E7D7D8}"/>
              </a:ext>
            </a:extLst>
          </p:cNvPr>
          <p:cNvSpPr txBox="1">
            <a:spLocks noChangeArrowheads="1"/>
          </p:cNvSpPr>
          <p:nvPr/>
        </p:nvSpPr>
        <p:spPr bwMode="auto">
          <a:xfrm>
            <a:off x="4643438" y="1401763"/>
            <a:ext cx="11112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   Intensidad)</a:t>
            </a:r>
          </a:p>
        </p:txBody>
      </p:sp>
      <p:sp>
        <p:nvSpPr>
          <p:cNvPr id="219155" name="Line 32">
            <a:extLst>
              <a:ext uri="{FF2B5EF4-FFF2-40B4-BE49-F238E27FC236}">
                <a16:creationId xmlns:a16="http://schemas.microsoft.com/office/drawing/2014/main" id="{C0D6FE39-49C0-46C2-9F72-6D0459023436}"/>
              </a:ext>
            </a:extLst>
          </p:cNvPr>
          <p:cNvSpPr>
            <a:spLocks noChangeShapeType="1"/>
          </p:cNvSpPr>
          <p:nvPr/>
        </p:nvSpPr>
        <p:spPr bwMode="auto">
          <a:xfrm>
            <a:off x="4664075" y="1439863"/>
            <a:ext cx="0" cy="257175"/>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25" name="Rectangle 33">
            <a:extLst>
              <a:ext uri="{FF2B5EF4-FFF2-40B4-BE49-F238E27FC236}">
                <a16:creationId xmlns:a16="http://schemas.microsoft.com/office/drawing/2014/main" id="{33B72EF0-F689-4EE6-96DC-3C8D6F7EA40D}"/>
              </a:ext>
            </a:extLst>
          </p:cNvPr>
          <p:cNvSpPr>
            <a:spLocks noChangeArrowheads="1"/>
          </p:cNvSpPr>
          <p:nvPr/>
        </p:nvSpPr>
        <p:spPr bwMode="auto">
          <a:xfrm>
            <a:off x="3670300" y="1474788"/>
            <a:ext cx="228600" cy="2174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a:t>
            </a:r>
            <a:endParaRPr lang="en-US" sz="1700" i="0" baseline="-25000">
              <a:solidFill>
                <a:srgbClr val="000000"/>
              </a:solidFill>
              <a:effectLst>
                <a:outerShdw blurRad="38100" dist="38100" dir="2700000" algn="tl">
                  <a:srgbClr val="C0C0C0"/>
                </a:outerShdw>
              </a:effectLst>
              <a:latin typeface="Arial" charset="0"/>
            </a:endParaRPr>
          </a:p>
        </p:txBody>
      </p:sp>
      <p:sp>
        <p:nvSpPr>
          <p:cNvPr id="219157" name="Line 34">
            <a:extLst>
              <a:ext uri="{FF2B5EF4-FFF2-40B4-BE49-F238E27FC236}">
                <a16:creationId xmlns:a16="http://schemas.microsoft.com/office/drawing/2014/main" id="{37ABC246-0B41-4D49-8D72-1CAEF8ABCA4E}"/>
              </a:ext>
            </a:extLst>
          </p:cNvPr>
          <p:cNvSpPr>
            <a:spLocks noChangeShapeType="1"/>
          </p:cNvSpPr>
          <p:nvPr/>
        </p:nvSpPr>
        <p:spPr bwMode="auto">
          <a:xfrm flipV="1">
            <a:off x="3460750" y="16319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27" name="Rectangle 35">
            <a:extLst>
              <a:ext uri="{FF2B5EF4-FFF2-40B4-BE49-F238E27FC236}">
                <a16:creationId xmlns:a16="http://schemas.microsoft.com/office/drawing/2014/main" id="{3E9908FE-F341-499A-B2AB-18E06EE4B571}"/>
              </a:ext>
            </a:extLst>
          </p:cNvPr>
          <p:cNvSpPr>
            <a:spLocks noChangeArrowheads="1"/>
          </p:cNvSpPr>
          <p:nvPr/>
        </p:nvSpPr>
        <p:spPr bwMode="auto">
          <a:xfrm>
            <a:off x="3732213" y="1878013"/>
            <a:ext cx="2017712" cy="2063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(&gt; 80% VO</a:t>
            </a:r>
            <a:r>
              <a:rPr lang="es-PR" sz="1700" i="0" baseline="-25000">
                <a:solidFill>
                  <a:srgbClr val="000000"/>
                </a:solidFill>
                <a:effectLst>
                  <a:outerShdw blurRad="38100" dist="38100" dir="2700000" algn="tl">
                    <a:srgbClr val="C0C0C0"/>
                  </a:outerShdw>
                </a:effectLst>
                <a:latin typeface="Arial" charset="0"/>
              </a:rPr>
              <a:t>2</a:t>
            </a:r>
            <a:r>
              <a:rPr lang="es-PR" sz="1700" i="0">
                <a:solidFill>
                  <a:srgbClr val="000000"/>
                </a:solidFill>
                <a:effectLst>
                  <a:outerShdw blurRad="38100" dist="38100" dir="2700000" algn="tl">
                    <a:srgbClr val="C0C0C0"/>
                  </a:outerShdw>
                </a:effectLst>
                <a:latin typeface="Arial" charset="0"/>
              </a:rPr>
              <a:t>máx)</a:t>
            </a:r>
            <a:endParaRPr lang="en-US" sz="1700" i="0" baseline="-25000">
              <a:solidFill>
                <a:srgbClr val="000000"/>
              </a:solidFill>
              <a:effectLst>
                <a:outerShdw blurRad="38100" dist="38100" dir="2700000" algn="tl">
                  <a:srgbClr val="C0C0C0"/>
                </a:outerShdw>
              </a:effectLst>
              <a:latin typeface="Arial" charset="0"/>
            </a:endParaRPr>
          </a:p>
        </p:txBody>
      </p:sp>
      <p:sp>
        <p:nvSpPr>
          <p:cNvPr id="469028" name="Rectangle 36">
            <a:extLst>
              <a:ext uri="{FF2B5EF4-FFF2-40B4-BE49-F238E27FC236}">
                <a16:creationId xmlns:a16="http://schemas.microsoft.com/office/drawing/2014/main" id="{DB79859E-3195-4FDC-9B46-DC87439DB5F9}"/>
              </a:ext>
            </a:extLst>
          </p:cNvPr>
          <p:cNvSpPr>
            <a:spLocks noChangeArrowheads="1"/>
          </p:cNvSpPr>
          <p:nvPr/>
        </p:nvSpPr>
        <p:spPr bwMode="auto">
          <a:xfrm>
            <a:off x="4597400" y="1716088"/>
            <a:ext cx="228600" cy="2174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a:t>
            </a:r>
            <a:endParaRPr lang="en-US" sz="1700" i="0" baseline="-25000">
              <a:solidFill>
                <a:srgbClr val="000000"/>
              </a:solidFill>
              <a:effectLst>
                <a:outerShdw blurRad="38100" dist="38100" dir="2700000" algn="tl">
                  <a:srgbClr val="C0C0C0"/>
                </a:outerShdw>
              </a:effectLst>
              <a:latin typeface="Arial" charset="0"/>
            </a:endParaRPr>
          </a:p>
        </p:txBody>
      </p:sp>
      <p:sp>
        <p:nvSpPr>
          <p:cNvPr id="219160" name="Line 37">
            <a:extLst>
              <a:ext uri="{FF2B5EF4-FFF2-40B4-BE49-F238E27FC236}">
                <a16:creationId xmlns:a16="http://schemas.microsoft.com/office/drawing/2014/main" id="{93EF2A78-8B9F-45CC-8E8E-6F0EB99E87CC}"/>
              </a:ext>
            </a:extLst>
          </p:cNvPr>
          <p:cNvSpPr>
            <a:spLocks noChangeShapeType="1"/>
          </p:cNvSpPr>
          <p:nvPr/>
        </p:nvSpPr>
        <p:spPr bwMode="auto">
          <a:xfrm>
            <a:off x="4664075" y="20875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61" name="Line 38">
            <a:extLst>
              <a:ext uri="{FF2B5EF4-FFF2-40B4-BE49-F238E27FC236}">
                <a16:creationId xmlns:a16="http://schemas.microsoft.com/office/drawing/2014/main" id="{29040A04-DCDB-4310-AA87-58E0F9E89FB3}"/>
              </a:ext>
            </a:extLst>
          </p:cNvPr>
          <p:cNvSpPr>
            <a:spLocks noChangeShapeType="1"/>
          </p:cNvSpPr>
          <p:nvPr/>
        </p:nvSpPr>
        <p:spPr bwMode="auto">
          <a:xfrm>
            <a:off x="4664075" y="25955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33" name="Text Box 41">
            <a:extLst>
              <a:ext uri="{FF2B5EF4-FFF2-40B4-BE49-F238E27FC236}">
                <a16:creationId xmlns:a16="http://schemas.microsoft.com/office/drawing/2014/main" id="{CA608DA2-C3DA-4B4A-8896-D96A92335EFD}"/>
              </a:ext>
            </a:extLst>
          </p:cNvPr>
          <p:cNvSpPr txBox="1">
            <a:spLocks noChangeArrowheads="1"/>
          </p:cNvSpPr>
          <p:nvPr/>
        </p:nvSpPr>
        <p:spPr bwMode="auto">
          <a:xfrm>
            <a:off x="2124075" y="2882900"/>
            <a:ext cx="5434013" cy="312738"/>
          </a:xfrm>
          <a:prstGeom prst="rect">
            <a:avLst/>
          </a:prstGeom>
          <a:noFill/>
          <a:ln w="9525">
            <a:noFill/>
            <a:miter lim="800000"/>
            <a:headEnd/>
            <a:tailEnd/>
          </a:ln>
          <a:effectLst/>
        </p:spPr>
        <p:txBody>
          <a:bodyPr>
            <a:spAutoFit/>
          </a:bodyPr>
          <a:lstStyle/>
          <a:p>
            <a:pPr algn="ctr">
              <a:lnSpc>
                <a:spcPct val="90000"/>
              </a:lnSpc>
              <a:defRPr/>
            </a:pPr>
            <a:r>
              <a:rPr lang="en-US" sz="1600" i="0">
                <a:effectLst>
                  <a:outerShdw blurRad="38100" dist="38100" dir="2700000" algn="tl">
                    <a:srgbClr val="C0C0C0"/>
                  </a:outerShdw>
                </a:effectLst>
                <a:latin typeface="Arial" charset="0"/>
              </a:rPr>
              <a:t>(     Ritmo de Metabolización del Glucógeno Muscular)</a:t>
            </a:r>
          </a:p>
        </p:txBody>
      </p:sp>
      <p:sp>
        <p:nvSpPr>
          <p:cNvPr id="219163" name="Line 44">
            <a:extLst>
              <a:ext uri="{FF2B5EF4-FFF2-40B4-BE49-F238E27FC236}">
                <a16:creationId xmlns:a16="http://schemas.microsoft.com/office/drawing/2014/main" id="{5BA3F4B7-1ABF-4FCA-A6B8-836ADBFC9D87}"/>
              </a:ext>
            </a:extLst>
          </p:cNvPr>
          <p:cNvSpPr>
            <a:spLocks noChangeShapeType="1"/>
          </p:cNvSpPr>
          <p:nvPr/>
        </p:nvSpPr>
        <p:spPr bwMode="auto">
          <a:xfrm flipV="1">
            <a:off x="3194050" y="27114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64" name="Line 45">
            <a:extLst>
              <a:ext uri="{FF2B5EF4-FFF2-40B4-BE49-F238E27FC236}">
                <a16:creationId xmlns:a16="http://schemas.microsoft.com/office/drawing/2014/main" id="{BCA2D761-07EA-4C2E-8AB1-4FC7C1815FFA}"/>
              </a:ext>
            </a:extLst>
          </p:cNvPr>
          <p:cNvSpPr>
            <a:spLocks noChangeShapeType="1"/>
          </p:cNvSpPr>
          <p:nvPr/>
        </p:nvSpPr>
        <p:spPr bwMode="auto">
          <a:xfrm flipV="1">
            <a:off x="3067050" y="27114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65" name="Line 46">
            <a:extLst>
              <a:ext uri="{FF2B5EF4-FFF2-40B4-BE49-F238E27FC236}">
                <a16:creationId xmlns:a16="http://schemas.microsoft.com/office/drawing/2014/main" id="{607FFE8D-0BE2-4A87-9D4D-0984E0BED297}"/>
              </a:ext>
            </a:extLst>
          </p:cNvPr>
          <p:cNvSpPr>
            <a:spLocks noChangeShapeType="1"/>
          </p:cNvSpPr>
          <p:nvPr/>
        </p:nvSpPr>
        <p:spPr bwMode="auto">
          <a:xfrm flipV="1">
            <a:off x="2482850" y="29146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66" name="Line 47">
            <a:extLst>
              <a:ext uri="{FF2B5EF4-FFF2-40B4-BE49-F238E27FC236}">
                <a16:creationId xmlns:a16="http://schemas.microsoft.com/office/drawing/2014/main" id="{B2F6B255-D190-4A42-B001-2D2C92BEF214}"/>
              </a:ext>
            </a:extLst>
          </p:cNvPr>
          <p:cNvSpPr>
            <a:spLocks noChangeShapeType="1"/>
          </p:cNvSpPr>
          <p:nvPr/>
        </p:nvSpPr>
        <p:spPr bwMode="auto">
          <a:xfrm flipV="1">
            <a:off x="2355850" y="29146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67" name="Line 49">
            <a:extLst>
              <a:ext uri="{FF2B5EF4-FFF2-40B4-BE49-F238E27FC236}">
                <a16:creationId xmlns:a16="http://schemas.microsoft.com/office/drawing/2014/main" id="{BD5462AE-B5D2-4D13-B8DD-B14B1557E0CD}"/>
              </a:ext>
            </a:extLst>
          </p:cNvPr>
          <p:cNvSpPr>
            <a:spLocks noChangeShapeType="1"/>
          </p:cNvSpPr>
          <p:nvPr/>
        </p:nvSpPr>
        <p:spPr bwMode="auto">
          <a:xfrm>
            <a:off x="4664075" y="31416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68" name="Line 50">
            <a:extLst>
              <a:ext uri="{FF2B5EF4-FFF2-40B4-BE49-F238E27FC236}">
                <a16:creationId xmlns:a16="http://schemas.microsoft.com/office/drawing/2014/main" id="{B182CF13-5CFE-49DE-82F2-488E7499EFC2}"/>
              </a:ext>
            </a:extLst>
          </p:cNvPr>
          <p:cNvSpPr>
            <a:spLocks noChangeShapeType="1"/>
          </p:cNvSpPr>
          <p:nvPr/>
        </p:nvSpPr>
        <p:spPr bwMode="auto">
          <a:xfrm flipV="1">
            <a:off x="4845050" y="1466850"/>
            <a:ext cx="0" cy="146050"/>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43" name="Text Box 51">
            <a:extLst>
              <a:ext uri="{FF2B5EF4-FFF2-40B4-BE49-F238E27FC236}">
                <a16:creationId xmlns:a16="http://schemas.microsoft.com/office/drawing/2014/main" id="{091028E5-1445-40DB-8CD0-5BFF31902B05}"/>
              </a:ext>
            </a:extLst>
          </p:cNvPr>
          <p:cNvSpPr txBox="1">
            <a:spLocks noChangeArrowheads="1"/>
          </p:cNvSpPr>
          <p:nvPr/>
        </p:nvSpPr>
        <p:spPr bwMode="auto">
          <a:xfrm>
            <a:off x="2709863" y="3213100"/>
            <a:ext cx="4414837" cy="312738"/>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Desproporcionada del Glucógeno Muscular</a:t>
            </a:r>
          </a:p>
        </p:txBody>
      </p:sp>
      <p:sp>
        <p:nvSpPr>
          <p:cNvPr id="219170" name="Line 53">
            <a:extLst>
              <a:ext uri="{FF2B5EF4-FFF2-40B4-BE49-F238E27FC236}">
                <a16:creationId xmlns:a16="http://schemas.microsoft.com/office/drawing/2014/main" id="{85C99BCD-56C4-4245-ADB0-8D14E5017F86}"/>
              </a:ext>
            </a:extLst>
          </p:cNvPr>
          <p:cNvSpPr>
            <a:spLocks noChangeShapeType="1"/>
          </p:cNvSpPr>
          <p:nvPr/>
        </p:nvSpPr>
        <p:spPr bwMode="auto">
          <a:xfrm>
            <a:off x="2724150" y="32702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219171" name="Picture 55" descr="Contents">
            <a:extLst>
              <a:ext uri="{FF2B5EF4-FFF2-40B4-BE49-F238E27FC236}">
                <a16:creationId xmlns:a16="http://schemas.microsoft.com/office/drawing/2014/main" id="{B8484D5B-44B3-40FE-8D58-F508C3AC92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254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048" name="Text Box 56">
            <a:extLst>
              <a:ext uri="{FF2B5EF4-FFF2-40B4-BE49-F238E27FC236}">
                <a16:creationId xmlns:a16="http://schemas.microsoft.com/office/drawing/2014/main" id="{BB16D15C-1A42-4E78-9473-94AB8F2F993E}"/>
              </a:ext>
            </a:extLst>
          </p:cNvPr>
          <p:cNvSpPr txBox="1">
            <a:spLocks noChangeArrowheads="1"/>
          </p:cNvSpPr>
          <p:nvPr/>
        </p:nvSpPr>
        <p:spPr bwMode="auto">
          <a:xfrm>
            <a:off x="276225" y="69850"/>
            <a:ext cx="8867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800" i="0">
                <a:solidFill>
                  <a:schemeClr val="accent2"/>
                </a:solidFill>
                <a:latin typeface="Arial" panose="020B0604020202020204" pitchFamily="34" charset="0"/>
              </a:rPr>
              <a:t>Fatiga y sus Causas: Sistemas Energéticos</a:t>
            </a:r>
          </a:p>
        </p:txBody>
      </p:sp>
      <p:pic>
        <p:nvPicPr>
          <p:cNvPr id="219173" name="Picture 57" descr="Contents">
            <a:extLst>
              <a:ext uri="{FF2B5EF4-FFF2-40B4-BE49-F238E27FC236}">
                <a16:creationId xmlns:a16="http://schemas.microsoft.com/office/drawing/2014/main" id="{70BF9E05-F43A-408A-B55A-A6C8FBEFDA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4906"/>
          <a:stretch>
            <a:fillRect/>
          </a:stretch>
        </p:blipFill>
        <p:spPr bwMode="auto">
          <a:xfrm>
            <a:off x="320675" y="403225"/>
            <a:ext cx="88233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174" name="Line 58">
            <a:extLst>
              <a:ext uri="{FF2B5EF4-FFF2-40B4-BE49-F238E27FC236}">
                <a16:creationId xmlns:a16="http://schemas.microsoft.com/office/drawing/2014/main" id="{233674A1-A81E-4E42-8CAE-708B60A3C2CB}"/>
              </a:ext>
            </a:extLst>
          </p:cNvPr>
          <p:cNvSpPr>
            <a:spLocks noChangeShapeType="1"/>
          </p:cNvSpPr>
          <p:nvPr/>
        </p:nvSpPr>
        <p:spPr bwMode="auto">
          <a:xfrm>
            <a:off x="4664075" y="34464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51" name="Rectangle 59">
            <a:extLst>
              <a:ext uri="{FF2B5EF4-FFF2-40B4-BE49-F238E27FC236}">
                <a16:creationId xmlns:a16="http://schemas.microsoft.com/office/drawing/2014/main" id="{D5BAE958-82B7-4EA1-A1CC-C2D759319887}"/>
              </a:ext>
            </a:extLst>
          </p:cNvPr>
          <p:cNvSpPr>
            <a:spLocks noChangeArrowheads="1"/>
          </p:cNvSpPr>
          <p:nvPr/>
        </p:nvSpPr>
        <p:spPr bwMode="auto">
          <a:xfrm>
            <a:off x="3378200" y="3627438"/>
            <a:ext cx="2833688" cy="3714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500">
                <a:effectLst>
                  <a:outerShdw blurRad="38100" dist="38100" dir="2700000" algn="tl">
                    <a:srgbClr val="C0C0C0"/>
                  </a:outerShdw>
                </a:effectLst>
                <a:latin typeface="Verdana" pitchFamily="34" charset="0"/>
              </a:rPr>
              <a:t>Postrimerías del Evento</a:t>
            </a:r>
          </a:p>
          <a:p>
            <a:pPr marL="342900" indent="-342900" algn="ctr">
              <a:lnSpc>
                <a:spcPct val="60000"/>
              </a:lnSpc>
              <a:spcBef>
                <a:spcPct val="20000"/>
              </a:spcBef>
              <a:defRPr/>
            </a:pPr>
            <a:r>
              <a:rPr lang="en-US" sz="1500">
                <a:effectLst>
                  <a:outerShdw blurRad="38100" dist="38100" dir="2700000" algn="tl">
                    <a:srgbClr val="C0C0C0"/>
                  </a:outerShdw>
                </a:effectLst>
                <a:latin typeface="Verdana" pitchFamily="34" charset="0"/>
              </a:rPr>
              <a:t>(Ej: Km 29 y 35)</a:t>
            </a:r>
          </a:p>
        </p:txBody>
      </p:sp>
      <p:sp>
        <p:nvSpPr>
          <p:cNvPr id="219176" name="Line 60">
            <a:extLst>
              <a:ext uri="{FF2B5EF4-FFF2-40B4-BE49-F238E27FC236}">
                <a16:creationId xmlns:a16="http://schemas.microsoft.com/office/drawing/2014/main" id="{905BB68E-A455-4D1B-88B2-66510DB4145F}"/>
              </a:ext>
            </a:extLst>
          </p:cNvPr>
          <p:cNvSpPr>
            <a:spLocks noChangeShapeType="1"/>
          </p:cNvSpPr>
          <p:nvPr/>
        </p:nvSpPr>
        <p:spPr bwMode="auto">
          <a:xfrm>
            <a:off x="3422650" y="64833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77" name="Line 61">
            <a:extLst>
              <a:ext uri="{FF2B5EF4-FFF2-40B4-BE49-F238E27FC236}">
                <a16:creationId xmlns:a16="http://schemas.microsoft.com/office/drawing/2014/main" id="{C55780CA-FD35-4DB4-BE2D-0F7F7BC9B9DD}"/>
              </a:ext>
            </a:extLst>
          </p:cNvPr>
          <p:cNvSpPr>
            <a:spLocks noChangeShapeType="1"/>
          </p:cNvSpPr>
          <p:nvPr/>
        </p:nvSpPr>
        <p:spPr bwMode="auto">
          <a:xfrm>
            <a:off x="4664075" y="63547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54" name="Text Box 62">
            <a:extLst>
              <a:ext uri="{FF2B5EF4-FFF2-40B4-BE49-F238E27FC236}">
                <a16:creationId xmlns:a16="http://schemas.microsoft.com/office/drawing/2014/main" id="{51CDE989-1299-4BF4-AC85-1CE9609B747B}"/>
              </a:ext>
            </a:extLst>
          </p:cNvPr>
          <p:cNvSpPr txBox="1">
            <a:spLocks noChangeArrowheads="1"/>
          </p:cNvSpPr>
          <p:nvPr/>
        </p:nvSpPr>
        <p:spPr bwMode="auto">
          <a:xfrm>
            <a:off x="2035175" y="4051300"/>
            <a:ext cx="5434013" cy="754063"/>
          </a:xfrm>
          <a:prstGeom prst="rect">
            <a:avLst/>
          </a:prstGeom>
          <a:noFill/>
          <a:ln w="9525">
            <a:noFill/>
            <a:miter lim="800000"/>
            <a:headEnd/>
            <a:tailEnd/>
          </a:ln>
          <a:effectLst/>
        </p:spPr>
        <p:txBody>
          <a:bodyPr>
            <a:spAutoFit/>
          </a:bodyPr>
          <a:lstStyle/>
          <a:p>
            <a:pPr algn="ctr">
              <a:lnSpc>
                <a:spcPct val="90000"/>
              </a:lnSpc>
              <a:defRPr/>
            </a:pPr>
            <a:r>
              <a:rPr lang="en-US" sz="1600" i="0">
                <a:effectLst>
                  <a:outerShdw blurRad="38100" dist="38100" dir="2700000" algn="tl">
                    <a:srgbClr val="C0C0C0"/>
                  </a:outerShdw>
                </a:effectLst>
                <a:latin typeface="Arial" charset="0"/>
              </a:rPr>
              <a:t>Agotamiento del</a:t>
            </a:r>
          </a:p>
          <a:p>
            <a:pPr algn="ctr">
              <a:lnSpc>
                <a:spcPct val="90000"/>
              </a:lnSpc>
              <a:defRPr/>
            </a:pPr>
            <a:r>
              <a:rPr lang="en-US" sz="1600" i="0">
                <a:effectLst>
                  <a:outerShdw blurRad="38100" dist="38100" dir="2700000" algn="tl">
                    <a:srgbClr val="C0C0C0"/>
                  </a:outerShdw>
                </a:effectLst>
                <a:latin typeface="Arial" charset="0"/>
              </a:rPr>
              <a:t>Glucógeno Muscular</a:t>
            </a:r>
          </a:p>
          <a:p>
            <a:pPr algn="ctr">
              <a:lnSpc>
                <a:spcPct val="90000"/>
              </a:lnSpc>
              <a:defRPr/>
            </a:pPr>
            <a:r>
              <a:rPr lang="en-US" sz="1600" i="0">
                <a:effectLst>
                  <a:outerShdw blurRad="38100" dist="38100" dir="2700000" algn="tl">
                    <a:srgbClr val="C0C0C0"/>
                  </a:outerShdw>
                </a:effectLst>
                <a:latin typeface="Arial" charset="0"/>
              </a:rPr>
              <a:t>(Golpear/Chocar contra la Pared: “Hit the Wall”)</a:t>
            </a:r>
          </a:p>
        </p:txBody>
      </p:sp>
      <p:sp>
        <p:nvSpPr>
          <p:cNvPr id="219179" name="Line 63">
            <a:extLst>
              <a:ext uri="{FF2B5EF4-FFF2-40B4-BE49-F238E27FC236}">
                <a16:creationId xmlns:a16="http://schemas.microsoft.com/office/drawing/2014/main" id="{B2EF521E-2134-4F99-B665-71FC1757200A}"/>
              </a:ext>
            </a:extLst>
          </p:cNvPr>
          <p:cNvSpPr>
            <a:spLocks noChangeShapeType="1"/>
          </p:cNvSpPr>
          <p:nvPr/>
        </p:nvSpPr>
        <p:spPr bwMode="auto">
          <a:xfrm>
            <a:off x="4664075" y="39671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80" name="Line 64">
            <a:extLst>
              <a:ext uri="{FF2B5EF4-FFF2-40B4-BE49-F238E27FC236}">
                <a16:creationId xmlns:a16="http://schemas.microsoft.com/office/drawing/2014/main" id="{B4542AA0-73F7-4822-8129-AF09894F16E9}"/>
              </a:ext>
            </a:extLst>
          </p:cNvPr>
          <p:cNvSpPr>
            <a:spLocks noChangeShapeType="1"/>
          </p:cNvSpPr>
          <p:nvPr/>
        </p:nvSpPr>
        <p:spPr bwMode="auto">
          <a:xfrm>
            <a:off x="4664075" y="47418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57" name="Text Box 65">
            <a:extLst>
              <a:ext uri="{FF2B5EF4-FFF2-40B4-BE49-F238E27FC236}">
                <a16:creationId xmlns:a16="http://schemas.microsoft.com/office/drawing/2014/main" id="{8FB0A78A-B697-4E53-82C6-845B2FFAF616}"/>
              </a:ext>
            </a:extLst>
          </p:cNvPr>
          <p:cNvSpPr txBox="1">
            <a:spLocks noChangeArrowheads="1"/>
          </p:cNvSpPr>
          <p:nvPr/>
        </p:nvSpPr>
        <p:spPr bwMode="auto">
          <a:xfrm>
            <a:off x="4397375" y="4864100"/>
            <a:ext cx="684213" cy="312738"/>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ATP</a:t>
            </a:r>
          </a:p>
        </p:txBody>
      </p:sp>
      <p:sp>
        <p:nvSpPr>
          <p:cNvPr id="219182" name="Line 66">
            <a:extLst>
              <a:ext uri="{FF2B5EF4-FFF2-40B4-BE49-F238E27FC236}">
                <a16:creationId xmlns:a16="http://schemas.microsoft.com/office/drawing/2014/main" id="{0D5E6BE3-B9B7-4B86-815D-9BF0C0D5549A}"/>
              </a:ext>
            </a:extLst>
          </p:cNvPr>
          <p:cNvSpPr>
            <a:spLocks noChangeShapeType="1"/>
          </p:cNvSpPr>
          <p:nvPr/>
        </p:nvSpPr>
        <p:spPr bwMode="auto">
          <a:xfrm>
            <a:off x="4425950" y="49212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83" name="Line 67">
            <a:extLst>
              <a:ext uri="{FF2B5EF4-FFF2-40B4-BE49-F238E27FC236}">
                <a16:creationId xmlns:a16="http://schemas.microsoft.com/office/drawing/2014/main" id="{E94A4CE7-31E6-457F-AE34-C4BB71D88593}"/>
              </a:ext>
            </a:extLst>
          </p:cNvPr>
          <p:cNvSpPr>
            <a:spLocks noChangeShapeType="1"/>
          </p:cNvSpPr>
          <p:nvPr/>
        </p:nvSpPr>
        <p:spPr bwMode="auto">
          <a:xfrm>
            <a:off x="4664075" y="50974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60" name="Text Box 68">
            <a:extLst>
              <a:ext uri="{FF2B5EF4-FFF2-40B4-BE49-F238E27FC236}">
                <a16:creationId xmlns:a16="http://schemas.microsoft.com/office/drawing/2014/main" id="{BF8F2F00-05B8-4848-B4F1-68F1B5053B07}"/>
              </a:ext>
            </a:extLst>
          </p:cNvPr>
          <p:cNvSpPr txBox="1">
            <a:spLocks noChangeArrowheads="1"/>
          </p:cNvSpPr>
          <p:nvPr/>
        </p:nvSpPr>
        <p:spPr bwMode="auto">
          <a:xfrm>
            <a:off x="4257675" y="5181600"/>
            <a:ext cx="1027113" cy="312738"/>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Energía</a:t>
            </a:r>
          </a:p>
        </p:txBody>
      </p:sp>
      <p:sp>
        <p:nvSpPr>
          <p:cNvPr id="219185" name="Line 69">
            <a:extLst>
              <a:ext uri="{FF2B5EF4-FFF2-40B4-BE49-F238E27FC236}">
                <a16:creationId xmlns:a16="http://schemas.microsoft.com/office/drawing/2014/main" id="{0C972127-65E2-4A21-B20A-B5A45E538379}"/>
              </a:ext>
            </a:extLst>
          </p:cNvPr>
          <p:cNvSpPr>
            <a:spLocks noChangeShapeType="1"/>
          </p:cNvSpPr>
          <p:nvPr/>
        </p:nvSpPr>
        <p:spPr bwMode="auto">
          <a:xfrm>
            <a:off x="4286250" y="52387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86" name="Line 70">
            <a:extLst>
              <a:ext uri="{FF2B5EF4-FFF2-40B4-BE49-F238E27FC236}">
                <a16:creationId xmlns:a16="http://schemas.microsoft.com/office/drawing/2014/main" id="{B47A8019-4B8E-4DEA-8B89-13567EEC7FC4}"/>
              </a:ext>
            </a:extLst>
          </p:cNvPr>
          <p:cNvSpPr>
            <a:spLocks noChangeShapeType="1"/>
          </p:cNvSpPr>
          <p:nvPr/>
        </p:nvSpPr>
        <p:spPr bwMode="auto">
          <a:xfrm>
            <a:off x="4664075" y="54530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9063" name="Text Box 71">
            <a:extLst>
              <a:ext uri="{FF2B5EF4-FFF2-40B4-BE49-F238E27FC236}">
                <a16:creationId xmlns:a16="http://schemas.microsoft.com/office/drawing/2014/main" id="{501F1D13-B42D-4659-BC33-D04C5E1AA0CA}"/>
              </a:ext>
            </a:extLst>
          </p:cNvPr>
          <p:cNvSpPr txBox="1">
            <a:spLocks noChangeArrowheads="1"/>
          </p:cNvSpPr>
          <p:nvPr/>
        </p:nvSpPr>
        <p:spPr bwMode="auto">
          <a:xfrm>
            <a:off x="3673475" y="5537200"/>
            <a:ext cx="2195513" cy="533400"/>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Capacidad Muscular </a:t>
            </a:r>
          </a:p>
          <a:p>
            <a:pPr>
              <a:lnSpc>
                <a:spcPct val="90000"/>
              </a:lnSpc>
              <a:defRPr/>
            </a:pPr>
            <a:r>
              <a:rPr lang="en-US" sz="1600" i="0">
                <a:effectLst>
                  <a:outerShdw blurRad="38100" dist="38100" dir="2700000" algn="tl">
                    <a:srgbClr val="C0C0C0"/>
                  </a:outerShdw>
                </a:effectLst>
                <a:latin typeface="Arial" charset="0"/>
              </a:rPr>
              <a:t>para Generar Fuerza</a:t>
            </a:r>
          </a:p>
        </p:txBody>
      </p:sp>
      <p:sp>
        <p:nvSpPr>
          <p:cNvPr id="219188" name="Line 72">
            <a:extLst>
              <a:ext uri="{FF2B5EF4-FFF2-40B4-BE49-F238E27FC236}">
                <a16:creationId xmlns:a16="http://schemas.microsoft.com/office/drawing/2014/main" id="{C8D3803B-EDFD-4E78-AF39-4F1A2C9AAAC4}"/>
              </a:ext>
            </a:extLst>
          </p:cNvPr>
          <p:cNvSpPr>
            <a:spLocks noChangeShapeType="1"/>
          </p:cNvSpPr>
          <p:nvPr/>
        </p:nvSpPr>
        <p:spPr bwMode="auto">
          <a:xfrm>
            <a:off x="3702050" y="5594350"/>
            <a:ext cx="0" cy="4318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9189" name="Line 73">
            <a:extLst>
              <a:ext uri="{FF2B5EF4-FFF2-40B4-BE49-F238E27FC236}">
                <a16:creationId xmlns:a16="http://schemas.microsoft.com/office/drawing/2014/main" id="{56C8D666-485B-4726-867D-452C83997F02}"/>
              </a:ext>
            </a:extLst>
          </p:cNvPr>
          <p:cNvSpPr>
            <a:spLocks noChangeShapeType="1"/>
          </p:cNvSpPr>
          <p:nvPr/>
        </p:nvSpPr>
        <p:spPr bwMode="auto">
          <a:xfrm>
            <a:off x="4664075" y="59991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9048"/>
                                        </p:tgtEl>
                                        <p:attrNameLst>
                                          <p:attrName>style.visibility</p:attrName>
                                        </p:attrNameLst>
                                      </p:cBhvr>
                                      <p:to>
                                        <p:strVal val="visible"/>
                                      </p:to>
                                    </p:set>
                                    <p:animEffect transition="in" filter="wipe(left)">
                                      <p:cBhvr>
                                        <p:cTn id="7" dur="500"/>
                                        <p:tgtEl>
                                          <p:spTgt spid="469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9048" grpId="0" autoUpdateAnimBg="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2" name="Picture 2" descr="Contents">
            <a:extLst>
              <a:ext uri="{FF2B5EF4-FFF2-40B4-BE49-F238E27FC236}">
                <a16:creationId xmlns:a16="http://schemas.microsoft.com/office/drawing/2014/main" id="{E49C9CC7-21FE-4003-A404-866820062D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43" name="Text Box 3">
            <a:extLst>
              <a:ext uri="{FF2B5EF4-FFF2-40B4-BE49-F238E27FC236}">
                <a16:creationId xmlns:a16="http://schemas.microsoft.com/office/drawing/2014/main" id="{8B8B64A1-01B5-42AD-8509-A2C784BB7469}"/>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Sistemas Energéticos</a:t>
            </a:r>
          </a:p>
        </p:txBody>
      </p:sp>
      <p:sp>
        <p:nvSpPr>
          <p:cNvPr id="471044" name="Rectangle 4">
            <a:extLst>
              <a:ext uri="{FF2B5EF4-FFF2-40B4-BE49-F238E27FC236}">
                <a16:creationId xmlns:a16="http://schemas.microsoft.com/office/drawing/2014/main" id="{6750ED7C-B6C5-4789-8EC6-F35B100949AA}"/>
              </a:ext>
            </a:extLst>
          </p:cNvPr>
          <p:cNvSpPr>
            <a:spLocks noChangeArrowheads="1"/>
          </p:cNvSpPr>
          <p:nvPr/>
        </p:nvSpPr>
        <p:spPr bwMode="auto">
          <a:xfrm>
            <a:off x="1851025" y="1751013"/>
            <a:ext cx="5694363" cy="6683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Ritmo de Metabolización y Agotamiento</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del</a:t>
            </a:r>
          </a:p>
          <a:p>
            <a:pPr marL="342900" indent="-342900" algn="ctr">
              <a:lnSpc>
                <a:spcPct val="60000"/>
              </a:lnSpc>
              <a:spcBef>
                <a:spcPct val="20000"/>
              </a:spcBef>
              <a:defRPr/>
            </a:pPr>
            <a:r>
              <a:rPr lang="en-US" sz="1900" i="0">
                <a:effectLst>
                  <a:outerShdw blurRad="38100" dist="38100" dir="2700000" algn="tl">
                    <a:srgbClr val="C0C0C0"/>
                  </a:outerShdw>
                </a:effectLst>
                <a:latin typeface="Verdana" pitchFamily="34" charset="0"/>
              </a:rPr>
              <a:t>Glucógeno Muscular</a:t>
            </a:r>
            <a:endParaRPr lang="en-US" sz="1900">
              <a:effectLst>
                <a:outerShdw blurRad="38100" dist="38100" dir="2700000" algn="tl">
                  <a:srgbClr val="C0C0C0"/>
                </a:outerShdw>
              </a:effectLst>
              <a:latin typeface="Verdana" pitchFamily="34" charset="0"/>
            </a:endParaRPr>
          </a:p>
        </p:txBody>
      </p:sp>
      <p:sp>
        <p:nvSpPr>
          <p:cNvPr id="471046" name="Rectangle 6">
            <a:extLst>
              <a:ext uri="{FF2B5EF4-FFF2-40B4-BE49-F238E27FC236}">
                <a16:creationId xmlns:a16="http://schemas.microsoft.com/office/drawing/2014/main" id="{4A8F59D7-EE9D-4048-933A-CF124AEA6D03}"/>
              </a:ext>
            </a:extLst>
          </p:cNvPr>
          <p:cNvSpPr>
            <a:spLocks noChangeArrowheads="1"/>
          </p:cNvSpPr>
          <p:nvPr/>
        </p:nvSpPr>
        <p:spPr bwMode="auto">
          <a:xfrm>
            <a:off x="2974975" y="4143375"/>
            <a:ext cx="3622675" cy="4984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Relación</a:t>
            </a:r>
          </a:p>
          <a:p>
            <a:pPr marL="342900" indent="-342900" algn="ctr">
              <a:lnSpc>
                <a:spcPct val="60000"/>
              </a:lnSpc>
              <a:spcBef>
                <a:spcPct val="20000"/>
              </a:spcBef>
              <a:defRPr/>
            </a:pPr>
            <a:r>
              <a:rPr lang="es-PR" sz="2100" i="0">
                <a:solidFill>
                  <a:srgbClr val="000000"/>
                </a:solidFill>
                <a:effectLst>
                  <a:outerShdw blurRad="38100" dist="38100" dir="2700000" algn="tl">
                    <a:srgbClr val="C0C0C0"/>
                  </a:outerShdw>
                </a:effectLst>
                <a:latin typeface="Arial" charset="0"/>
              </a:rPr>
              <a:t>Directamente Proporcional</a:t>
            </a:r>
            <a:endParaRPr lang="en-US" sz="2100" i="0" baseline="-25000">
              <a:solidFill>
                <a:srgbClr val="000000"/>
              </a:solidFill>
              <a:effectLst>
                <a:outerShdw blurRad="38100" dist="38100" dir="2700000" algn="tl">
                  <a:srgbClr val="C0C0C0"/>
                </a:outerShdw>
              </a:effectLst>
              <a:latin typeface="Arial" charset="0"/>
            </a:endParaRPr>
          </a:p>
        </p:txBody>
      </p:sp>
      <p:sp>
        <p:nvSpPr>
          <p:cNvPr id="471047" name="Text Box 7">
            <a:extLst>
              <a:ext uri="{FF2B5EF4-FFF2-40B4-BE49-F238E27FC236}">
                <a16:creationId xmlns:a16="http://schemas.microsoft.com/office/drawing/2014/main" id="{753D9C96-1F4E-465F-A715-99023497FC0F}"/>
              </a:ext>
            </a:extLst>
          </p:cNvPr>
          <p:cNvSpPr txBox="1">
            <a:spLocks noChangeArrowheads="1"/>
          </p:cNvSpPr>
          <p:nvPr/>
        </p:nvSpPr>
        <p:spPr bwMode="auto">
          <a:xfrm>
            <a:off x="309563" y="5575300"/>
            <a:ext cx="3254375" cy="339725"/>
          </a:xfrm>
          <a:prstGeom prst="rect">
            <a:avLst/>
          </a:prstGeom>
          <a:noFill/>
          <a:ln w="9525">
            <a:noFill/>
            <a:miter lim="800000"/>
            <a:headEnd/>
            <a:tailEnd/>
          </a:ln>
          <a:effectLst/>
        </p:spPr>
        <p:txBody>
          <a:bodyPr>
            <a:spAutoFit/>
          </a:bodyPr>
          <a:lstStyle/>
          <a:p>
            <a:pPr algn="ctr">
              <a:lnSpc>
                <a:spcPct val="90000"/>
              </a:lnSpc>
              <a:defRPr/>
            </a:pPr>
            <a:r>
              <a:rPr lang="en-US" sz="1800">
                <a:effectLst>
                  <a:outerShdw blurRad="38100" dist="38100" dir="2700000" algn="tl">
                    <a:srgbClr val="C0C0C0"/>
                  </a:outerShdw>
                </a:effectLst>
                <a:latin typeface="Arial" charset="0"/>
              </a:rPr>
              <a:t>Agotamiento del Glucógeno</a:t>
            </a:r>
          </a:p>
        </p:txBody>
      </p:sp>
      <p:sp>
        <p:nvSpPr>
          <p:cNvPr id="471048" name="Rectangle 8">
            <a:extLst>
              <a:ext uri="{FF2B5EF4-FFF2-40B4-BE49-F238E27FC236}">
                <a16:creationId xmlns:a16="http://schemas.microsoft.com/office/drawing/2014/main" id="{C26699BC-C90C-4799-B5B3-ED3A6A6595B4}"/>
              </a:ext>
            </a:extLst>
          </p:cNvPr>
          <p:cNvSpPr>
            <a:spLocks noChangeArrowheads="1"/>
          </p:cNvSpPr>
          <p:nvPr/>
        </p:nvSpPr>
        <p:spPr bwMode="auto">
          <a:xfrm>
            <a:off x="3868738" y="3170238"/>
            <a:ext cx="1833562" cy="7508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000" i="0">
                <a:solidFill>
                  <a:srgbClr val="000000"/>
                </a:solidFill>
                <a:latin typeface="Verdana" pitchFamily="34" charset="0"/>
              </a:rPr>
              <a:t>Intensidad</a:t>
            </a:r>
          </a:p>
          <a:p>
            <a:pPr marL="342900" indent="-342900" algn="ctr">
              <a:lnSpc>
                <a:spcPct val="60000"/>
              </a:lnSpc>
              <a:spcBef>
                <a:spcPct val="20000"/>
              </a:spcBef>
              <a:defRPr/>
            </a:pPr>
            <a:r>
              <a:rPr lang="es-PR" sz="2000" i="0">
                <a:solidFill>
                  <a:srgbClr val="000000"/>
                </a:solidFill>
                <a:latin typeface="Verdana" pitchFamily="34" charset="0"/>
              </a:rPr>
              <a:t>del</a:t>
            </a:r>
          </a:p>
          <a:p>
            <a:pPr marL="342900" indent="-342900" algn="ctr">
              <a:lnSpc>
                <a:spcPct val="60000"/>
              </a:lnSpc>
              <a:spcBef>
                <a:spcPct val="20000"/>
              </a:spcBef>
              <a:defRPr/>
            </a:pPr>
            <a:r>
              <a:rPr lang="es-PR" sz="2000" i="0">
                <a:solidFill>
                  <a:srgbClr val="000000"/>
                </a:solidFill>
                <a:latin typeface="Verdana" pitchFamily="34" charset="0"/>
              </a:rPr>
              <a:t>Ejercicio</a:t>
            </a:r>
            <a:endParaRPr lang="en-US" sz="2000" i="0" baseline="-25000">
              <a:solidFill>
                <a:srgbClr val="000000"/>
              </a:solidFill>
              <a:latin typeface="Verdana" pitchFamily="34" charset="0"/>
            </a:endParaRPr>
          </a:p>
        </p:txBody>
      </p:sp>
      <p:sp>
        <p:nvSpPr>
          <p:cNvPr id="471060" name="Rectangle 20">
            <a:extLst>
              <a:ext uri="{FF2B5EF4-FFF2-40B4-BE49-F238E27FC236}">
                <a16:creationId xmlns:a16="http://schemas.microsoft.com/office/drawing/2014/main" id="{337B31B8-BB83-483E-8568-C95673AEAC16}"/>
              </a:ext>
            </a:extLst>
          </p:cNvPr>
          <p:cNvSpPr>
            <a:spLocks noChangeArrowheads="1"/>
          </p:cNvSpPr>
          <p:nvPr/>
        </p:nvSpPr>
        <p:spPr bwMode="auto">
          <a:xfrm>
            <a:off x="1044575" y="4608513"/>
            <a:ext cx="1595438" cy="185737"/>
          </a:xfrm>
          <a:prstGeom prst="rect">
            <a:avLst/>
          </a:prstGeom>
          <a:noFill/>
          <a:ln w="9525">
            <a:noFill/>
            <a:miter lim="800000"/>
            <a:headEnd/>
            <a:tailEnd/>
          </a:ln>
          <a:effectLst/>
        </p:spPr>
        <p:txBody>
          <a:bodyPr/>
          <a:lstStyle/>
          <a:p>
            <a:pPr marL="342900" indent="-342900">
              <a:lnSpc>
                <a:spcPct val="60000"/>
              </a:lnSpc>
              <a:spcBef>
                <a:spcPct val="20000"/>
              </a:spcBef>
              <a:defRPr/>
            </a:pPr>
            <a:r>
              <a:rPr lang="en-US" sz="1800">
                <a:effectLst>
                  <a:outerShdw blurRad="38100" dist="38100" dir="2700000" algn="tl">
                    <a:srgbClr val="C0C0C0"/>
                  </a:outerShdw>
                </a:effectLst>
                <a:latin typeface="Verdana" pitchFamily="34" charset="0"/>
              </a:rPr>
              <a:t>Intensidad</a:t>
            </a:r>
          </a:p>
        </p:txBody>
      </p:sp>
      <p:sp>
        <p:nvSpPr>
          <p:cNvPr id="220169" name="Freeform 21">
            <a:extLst>
              <a:ext uri="{FF2B5EF4-FFF2-40B4-BE49-F238E27FC236}">
                <a16:creationId xmlns:a16="http://schemas.microsoft.com/office/drawing/2014/main" id="{A6D6BECB-F8D5-4166-9DB0-8D80E8B10CE4}"/>
              </a:ext>
            </a:extLst>
          </p:cNvPr>
          <p:cNvSpPr>
            <a:spLocks/>
          </p:cNvSpPr>
          <p:nvPr/>
        </p:nvSpPr>
        <p:spPr bwMode="auto">
          <a:xfrm rot="-5400000" flipH="1" flipV="1">
            <a:off x="2854325" y="3300413"/>
            <a:ext cx="358775" cy="23558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0170" name="Line 24">
            <a:extLst>
              <a:ext uri="{FF2B5EF4-FFF2-40B4-BE49-F238E27FC236}">
                <a16:creationId xmlns:a16="http://schemas.microsoft.com/office/drawing/2014/main" id="{6A611A69-95CD-4453-BE70-707906FC2D10}"/>
              </a:ext>
            </a:extLst>
          </p:cNvPr>
          <p:cNvSpPr>
            <a:spLocks noChangeShapeType="1"/>
          </p:cNvSpPr>
          <p:nvPr/>
        </p:nvSpPr>
        <p:spPr bwMode="auto">
          <a:xfrm>
            <a:off x="4791075" y="14652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71" name="Line 25">
            <a:extLst>
              <a:ext uri="{FF2B5EF4-FFF2-40B4-BE49-F238E27FC236}">
                <a16:creationId xmlns:a16="http://schemas.microsoft.com/office/drawing/2014/main" id="{929B1581-3D1C-4FDC-8FED-4820780935FC}"/>
              </a:ext>
            </a:extLst>
          </p:cNvPr>
          <p:cNvSpPr>
            <a:spLocks noChangeShapeType="1"/>
          </p:cNvSpPr>
          <p:nvPr/>
        </p:nvSpPr>
        <p:spPr bwMode="auto">
          <a:xfrm>
            <a:off x="4791075" y="24050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72" name="Line 27">
            <a:extLst>
              <a:ext uri="{FF2B5EF4-FFF2-40B4-BE49-F238E27FC236}">
                <a16:creationId xmlns:a16="http://schemas.microsoft.com/office/drawing/2014/main" id="{2C3A4C86-C698-4653-BA44-0B2826ADAF42}"/>
              </a:ext>
            </a:extLst>
          </p:cNvPr>
          <p:cNvSpPr>
            <a:spLocks noChangeShapeType="1"/>
          </p:cNvSpPr>
          <p:nvPr/>
        </p:nvSpPr>
        <p:spPr bwMode="auto">
          <a:xfrm>
            <a:off x="1844675" y="58086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1069" name="Rectangle 29">
            <a:extLst>
              <a:ext uri="{FF2B5EF4-FFF2-40B4-BE49-F238E27FC236}">
                <a16:creationId xmlns:a16="http://schemas.microsoft.com/office/drawing/2014/main" id="{339A158E-C845-4C16-8F9E-CF63924C23A4}"/>
              </a:ext>
            </a:extLst>
          </p:cNvPr>
          <p:cNvSpPr>
            <a:spLocks noChangeArrowheads="1"/>
          </p:cNvSpPr>
          <p:nvPr/>
        </p:nvSpPr>
        <p:spPr bwMode="auto">
          <a:xfrm>
            <a:off x="323850" y="11795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20174" name="Line 30">
            <a:extLst>
              <a:ext uri="{FF2B5EF4-FFF2-40B4-BE49-F238E27FC236}">
                <a16:creationId xmlns:a16="http://schemas.microsoft.com/office/drawing/2014/main" id="{28C18383-CFAA-4CFC-98BC-65EA9211AF36}"/>
              </a:ext>
            </a:extLst>
          </p:cNvPr>
          <p:cNvSpPr>
            <a:spLocks noChangeShapeType="1"/>
          </p:cNvSpPr>
          <p:nvPr/>
        </p:nvSpPr>
        <p:spPr bwMode="auto">
          <a:xfrm rot="-5400000">
            <a:off x="1677194" y="11263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1071" name="Rectangle 31">
            <a:extLst>
              <a:ext uri="{FF2B5EF4-FFF2-40B4-BE49-F238E27FC236}">
                <a16:creationId xmlns:a16="http://schemas.microsoft.com/office/drawing/2014/main" id="{21CBAA2B-33FF-42BB-B3D4-1F9E29713FE2}"/>
              </a:ext>
            </a:extLst>
          </p:cNvPr>
          <p:cNvSpPr>
            <a:spLocks noChangeArrowheads="1"/>
          </p:cNvSpPr>
          <p:nvPr/>
        </p:nvSpPr>
        <p:spPr bwMode="auto">
          <a:xfrm>
            <a:off x="1758950" y="11795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471072" name="Rectangle 32">
            <a:extLst>
              <a:ext uri="{FF2B5EF4-FFF2-40B4-BE49-F238E27FC236}">
                <a16:creationId xmlns:a16="http://schemas.microsoft.com/office/drawing/2014/main" id="{C2319AAA-F912-4C79-AAB7-CACF641DCA28}"/>
              </a:ext>
            </a:extLst>
          </p:cNvPr>
          <p:cNvSpPr>
            <a:spLocks noChangeArrowheads="1"/>
          </p:cNvSpPr>
          <p:nvPr/>
        </p:nvSpPr>
        <p:spPr bwMode="auto">
          <a:xfrm>
            <a:off x="3146425" y="1179513"/>
            <a:ext cx="28257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Sistemas Energéticos</a:t>
            </a:r>
            <a:endParaRPr lang="en-US" sz="1700">
              <a:effectLst>
                <a:outerShdw blurRad="38100" dist="38100" dir="2700000" algn="tl">
                  <a:srgbClr val="C0C0C0"/>
                </a:outerShdw>
              </a:effectLst>
              <a:latin typeface="Arial Black" pitchFamily="34" charset="0"/>
            </a:endParaRPr>
          </a:p>
        </p:txBody>
      </p:sp>
      <p:sp>
        <p:nvSpPr>
          <p:cNvPr id="220177" name="Line 33">
            <a:extLst>
              <a:ext uri="{FF2B5EF4-FFF2-40B4-BE49-F238E27FC236}">
                <a16:creationId xmlns:a16="http://schemas.microsoft.com/office/drawing/2014/main" id="{96C0AFD4-B31D-4E57-81C0-8AE4186893FE}"/>
              </a:ext>
            </a:extLst>
          </p:cNvPr>
          <p:cNvSpPr>
            <a:spLocks noChangeShapeType="1"/>
          </p:cNvSpPr>
          <p:nvPr/>
        </p:nvSpPr>
        <p:spPr bwMode="auto">
          <a:xfrm>
            <a:off x="6370638" y="12001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1074" name="Rectangle 34">
            <a:extLst>
              <a:ext uri="{FF2B5EF4-FFF2-40B4-BE49-F238E27FC236}">
                <a16:creationId xmlns:a16="http://schemas.microsoft.com/office/drawing/2014/main" id="{A36EEBA2-9CAE-4E6E-AB40-C7B366AD19D7}"/>
              </a:ext>
            </a:extLst>
          </p:cNvPr>
          <p:cNvSpPr>
            <a:spLocks noChangeArrowheads="1"/>
          </p:cNvSpPr>
          <p:nvPr/>
        </p:nvSpPr>
        <p:spPr bwMode="auto">
          <a:xfrm>
            <a:off x="6361113" y="1179513"/>
            <a:ext cx="26050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Glucógeno Muscular</a:t>
            </a:r>
            <a:endParaRPr lang="en-US" sz="1700">
              <a:effectLst>
                <a:outerShdw blurRad="38100" dist="38100" dir="2700000" algn="tl">
                  <a:srgbClr val="C0C0C0"/>
                </a:outerShdw>
              </a:effectLst>
              <a:latin typeface="Arial Black" pitchFamily="34" charset="0"/>
            </a:endParaRPr>
          </a:p>
        </p:txBody>
      </p:sp>
      <p:sp>
        <p:nvSpPr>
          <p:cNvPr id="220179" name="Rectangle 35">
            <a:extLst>
              <a:ext uri="{FF2B5EF4-FFF2-40B4-BE49-F238E27FC236}">
                <a16:creationId xmlns:a16="http://schemas.microsoft.com/office/drawing/2014/main" id="{891C2AB3-AFC7-4867-9C4D-A08C1EFA1AFC}"/>
              </a:ext>
            </a:extLst>
          </p:cNvPr>
          <p:cNvSpPr>
            <a:spLocks noChangeArrowheads="1"/>
          </p:cNvSpPr>
          <p:nvPr/>
        </p:nvSpPr>
        <p:spPr bwMode="auto">
          <a:xfrm>
            <a:off x="450850" y="11334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0180" name="Line 36">
            <a:extLst>
              <a:ext uri="{FF2B5EF4-FFF2-40B4-BE49-F238E27FC236}">
                <a16:creationId xmlns:a16="http://schemas.microsoft.com/office/drawing/2014/main" id="{5E3CB315-6C85-4173-9A9E-852AE265FE0B}"/>
              </a:ext>
            </a:extLst>
          </p:cNvPr>
          <p:cNvSpPr>
            <a:spLocks noChangeShapeType="1"/>
          </p:cNvSpPr>
          <p:nvPr/>
        </p:nvSpPr>
        <p:spPr bwMode="auto">
          <a:xfrm rot="-5400000">
            <a:off x="3036094" y="11263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81" name="Line 37">
            <a:extLst>
              <a:ext uri="{FF2B5EF4-FFF2-40B4-BE49-F238E27FC236}">
                <a16:creationId xmlns:a16="http://schemas.microsoft.com/office/drawing/2014/main" id="{6BD939B4-9391-4BAF-89A4-78B8A896E7BC}"/>
              </a:ext>
            </a:extLst>
          </p:cNvPr>
          <p:cNvSpPr>
            <a:spLocks noChangeShapeType="1"/>
          </p:cNvSpPr>
          <p:nvPr/>
        </p:nvSpPr>
        <p:spPr bwMode="auto">
          <a:xfrm rot="-5400000">
            <a:off x="6096794" y="11263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1078" name="Text Box 38">
            <a:extLst>
              <a:ext uri="{FF2B5EF4-FFF2-40B4-BE49-F238E27FC236}">
                <a16:creationId xmlns:a16="http://schemas.microsoft.com/office/drawing/2014/main" id="{17BFE47A-9CA9-4B4F-9CFF-E9F3306B93D6}"/>
              </a:ext>
            </a:extLst>
          </p:cNvPr>
          <p:cNvSpPr txBox="1">
            <a:spLocks noChangeArrowheads="1"/>
          </p:cNvSpPr>
          <p:nvPr/>
        </p:nvSpPr>
        <p:spPr bwMode="auto">
          <a:xfrm>
            <a:off x="3803650" y="2628900"/>
            <a:ext cx="2001838" cy="349250"/>
          </a:xfrm>
          <a:prstGeom prst="rect">
            <a:avLst/>
          </a:prstGeom>
          <a:noFill/>
          <a:ln w="9525">
            <a:noFill/>
            <a:miter lim="800000"/>
            <a:headEnd/>
            <a:tailEnd/>
          </a:ln>
          <a:effectLst/>
        </p:spPr>
        <p:txBody>
          <a:bodyPr>
            <a:spAutoFit/>
          </a:bodyPr>
          <a:lstStyle/>
          <a:p>
            <a:pPr algn="ctr">
              <a:lnSpc>
                <a:spcPct val="80000"/>
              </a:lnSpc>
              <a:defRPr/>
            </a:pPr>
            <a:r>
              <a:rPr lang="en-US" sz="2100" i="0">
                <a:effectLst>
                  <a:outerShdw blurRad="38100" dist="38100" dir="2700000" algn="tl">
                    <a:srgbClr val="C0C0C0"/>
                  </a:outerShdw>
                </a:effectLst>
                <a:latin typeface="Arial" charset="0"/>
              </a:rPr>
              <a:t>Determinante</a:t>
            </a:r>
          </a:p>
        </p:txBody>
      </p:sp>
      <p:sp>
        <p:nvSpPr>
          <p:cNvPr id="220183" name="Line 39">
            <a:extLst>
              <a:ext uri="{FF2B5EF4-FFF2-40B4-BE49-F238E27FC236}">
                <a16:creationId xmlns:a16="http://schemas.microsoft.com/office/drawing/2014/main" id="{98838B10-13B6-4590-887C-CF47753ED9B6}"/>
              </a:ext>
            </a:extLst>
          </p:cNvPr>
          <p:cNvSpPr>
            <a:spLocks noChangeShapeType="1"/>
          </p:cNvSpPr>
          <p:nvPr/>
        </p:nvSpPr>
        <p:spPr bwMode="auto">
          <a:xfrm>
            <a:off x="4791075" y="29003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84" name="Line 41">
            <a:extLst>
              <a:ext uri="{FF2B5EF4-FFF2-40B4-BE49-F238E27FC236}">
                <a16:creationId xmlns:a16="http://schemas.microsoft.com/office/drawing/2014/main" id="{EC27FFBF-9694-4BE9-921B-2B1DA522B61E}"/>
              </a:ext>
            </a:extLst>
          </p:cNvPr>
          <p:cNvSpPr>
            <a:spLocks noChangeShapeType="1"/>
          </p:cNvSpPr>
          <p:nvPr/>
        </p:nvSpPr>
        <p:spPr bwMode="auto">
          <a:xfrm>
            <a:off x="4791075" y="38782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85" name="Line 43">
            <a:extLst>
              <a:ext uri="{FF2B5EF4-FFF2-40B4-BE49-F238E27FC236}">
                <a16:creationId xmlns:a16="http://schemas.microsoft.com/office/drawing/2014/main" id="{EE7DAEB7-2C26-4307-A39C-16821A21D654}"/>
              </a:ext>
            </a:extLst>
          </p:cNvPr>
          <p:cNvSpPr>
            <a:spLocks noChangeShapeType="1"/>
          </p:cNvSpPr>
          <p:nvPr/>
        </p:nvSpPr>
        <p:spPr bwMode="auto">
          <a:xfrm flipV="1">
            <a:off x="1073150" y="4591050"/>
            <a:ext cx="0" cy="215900"/>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86" name="Line 44">
            <a:extLst>
              <a:ext uri="{FF2B5EF4-FFF2-40B4-BE49-F238E27FC236}">
                <a16:creationId xmlns:a16="http://schemas.microsoft.com/office/drawing/2014/main" id="{1019C7BE-B346-4184-AA2A-50FE23C6FF64}"/>
              </a:ext>
            </a:extLst>
          </p:cNvPr>
          <p:cNvSpPr>
            <a:spLocks noChangeShapeType="1"/>
          </p:cNvSpPr>
          <p:nvPr/>
        </p:nvSpPr>
        <p:spPr bwMode="auto">
          <a:xfrm>
            <a:off x="1844675" y="48307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1085" name="Text Box 45">
            <a:extLst>
              <a:ext uri="{FF2B5EF4-FFF2-40B4-BE49-F238E27FC236}">
                <a16:creationId xmlns:a16="http://schemas.microsoft.com/office/drawing/2014/main" id="{0A2D8D23-5476-4FF6-9097-B7E534A5752F}"/>
              </a:ext>
            </a:extLst>
          </p:cNvPr>
          <p:cNvSpPr txBox="1">
            <a:spLocks noChangeArrowheads="1"/>
          </p:cNvSpPr>
          <p:nvPr/>
        </p:nvSpPr>
        <p:spPr bwMode="auto">
          <a:xfrm>
            <a:off x="461963" y="5067300"/>
            <a:ext cx="3127375" cy="339725"/>
          </a:xfrm>
          <a:prstGeom prst="rect">
            <a:avLst/>
          </a:prstGeom>
          <a:noFill/>
          <a:ln w="9525">
            <a:noFill/>
            <a:miter lim="800000"/>
            <a:headEnd/>
            <a:tailEnd/>
          </a:ln>
          <a:effectLst/>
        </p:spPr>
        <p:txBody>
          <a:bodyPr>
            <a:spAutoFit/>
          </a:bodyPr>
          <a:lstStyle/>
          <a:p>
            <a:pPr>
              <a:lnSpc>
                <a:spcPct val="90000"/>
              </a:lnSpc>
              <a:defRPr/>
            </a:pPr>
            <a:r>
              <a:rPr lang="en-US" sz="1800" i="0">
                <a:effectLst>
                  <a:outerShdw blurRad="38100" dist="38100" dir="2700000" algn="tl">
                    <a:srgbClr val="C0C0C0"/>
                  </a:outerShdw>
                </a:effectLst>
                <a:latin typeface="Arial" charset="0"/>
              </a:rPr>
              <a:t>Utilización del Glucógeno</a:t>
            </a:r>
          </a:p>
        </p:txBody>
      </p:sp>
      <p:sp>
        <p:nvSpPr>
          <p:cNvPr id="220188" name="Line 46">
            <a:extLst>
              <a:ext uri="{FF2B5EF4-FFF2-40B4-BE49-F238E27FC236}">
                <a16:creationId xmlns:a16="http://schemas.microsoft.com/office/drawing/2014/main" id="{207287DC-1D44-452B-B58B-D7EA9C98207C}"/>
              </a:ext>
            </a:extLst>
          </p:cNvPr>
          <p:cNvSpPr>
            <a:spLocks noChangeShapeType="1"/>
          </p:cNvSpPr>
          <p:nvPr/>
        </p:nvSpPr>
        <p:spPr bwMode="auto">
          <a:xfrm flipV="1">
            <a:off x="476250" y="5111750"/>
            <a:ext cx="0" cy="215900"/>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89" name="Line 47">
            <a:extLst>
              <a:ext uri="{FF2B5EF4-FFF2-40B4-BE49-F238E27FC236}">
                <a16:creationId xmlns:a16="http://schemas.microsoft.com/office/drawing/2014/main" id="{3B356A11-7481-40F1-B4B0-16CF7412125F}"/>
              </a:ext>
            </a:extLst>
          </p:cNvPr>
          <p:cNvSpPr>
            <a:spLocks noChangeShapeType="1"/>
          </p:cNvSpPr>
          <p:nvPr/>
        </p:nvSpPr>
        <p:spPr bwMode="auto">
          <a:xfrm>
            <a:off x="1844675" y="5326063"/>
            <a:ext cx="0" cy="3841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90" name="Text Box 48">
            <a:extLst>
              <a:ext uri="{FF2B5EF4-FFF2-40B4-BE49-F238E27FC236}">
                <a16:creationId xmlns:a16="http://schemas.microsoft.com/office/drawing/2014/main" id="{1FF7A443-C56D-44A1-B0FF-9F17B9CCF40C}"/>
              </a:ext>
            </a:extLst>
          </p:cNvPr>
          <p:cNvSpPr txBox="1">
            <a:spLocks noChangeArrowheads="1"/>
          </p:cNvSpPr>
          <p:nvPr/>
        </p:nvSpPr>
        <p:spPr bwMode="auto">
          <a:xfrm>
            <a:off x="1860550" y="5299075"/>
            <a:ext cx="1614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(eventualmente)</a:t>
            </a:r>
          </a:p>
        </p:txBody>
      </p:sp>
      <p:sp>
        <p:nvSpPr>
          <p:cNvPr id="471089" name="Rectangle 49">
            <a:extLst>
              <a:ext uri="{FF2B5EF4-FFF2-40B4-BE49-F238E27FC236}">
                <a16:creationId xmlns:a16="http://schemas.microsoft.com/office/drawing/2014/main" id="{47EEEA43-ACDE-4FA4-80F9-28662BE76039}"/>
              </a:ext>
            </a:extLst>
          </p:cNvPr>
          <p:cNvSpPr>
            <a:spLocks noChangeArrowheads="1"/>
          </p:cNvSpPr>
          <p:nvPr/>
        </p:nvSpPr>
        <p:spPr bwMode="auto">
          <a:xfrm>
            <a:off x="611188" y="6459538"/>
            <a:ext cx="2835275" cy="280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1600" i="0">
                <a:solidFill>
                  <a:srgbClr val="000000"/>
                </a:solidFill>
                <a:latin typeface="Verdana" pitchFamily="34" charset="0"/>
              </a:rPr>
              <a:t>Rendimiento Deportivo</a:t>
            </a:r>
            <a:endParaRPr lang="en-US" sz="1600" i="0" baseline="-25000">
              <a:solidFill>
                <a:srgbClr val="000000"/>
              </a:solidFill>
              <a:latin typeface="Verdana" pitchFamily="34" charset="0"/>
            </a:endParaRPr>
          </a:p>
        </p:txBody>
      </p:sp>
      <p:sp>
        <p:nvSpPr>
          <p:cNvPr id="471090" name="Rectangle 50">
            <a:extLst>
              <a:ext uri="{FF2B5EF4-FFF2-40B4-BE49-F238E27FC236}">
                <a16:creationId xmlns:a16="http://schemas.microsoft.com/office/drawing/2014/main" id="{BF9E7C0F-A438-4378-BDD1-5B3C9EEB9AE6}"/>
              </a:ext>
            </a:extLst>
          </p:cNvPr>
          <p:cNvSpPr>
            <a:spLocks noChangeArrowheads="1"/>
          </p:cNvSpPr>
          <p:nvPr/>
        </p:nvSpPr>
        <p:spPr bwMode="auto">
          <a:xfrm>
            <a:off x="1292225" y="6110288"/>
            <a:ext cx="1206500" cy="1270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800" i="0">
                <a:effectLst>
                  <a:outerShdw blurRad="38100" dist="38100" dir="2700000" algn="tl">
                    <a:srgbClr val="C0C0C0"/>
                  </a:outerShdw>
                </a:effectLst>
                <a:latin typeface="Arial Black" pitchFamily="34" charset="0"/>
              </a:rPr>
              <a:t>FATIGA</a:t>
            </a:r>
          </a:p>
        </p:txBody>
      </p:sp>
      <p:sp>
        <p:nvSpPr>
          <p:cNvPr id="220193" name="Line 51">
            <a:extLst>
              <a:ext uri="{FF2B5EF4-FFF2-40B4-BE49-F238E27FC236}">
                <a16:creationId xmlns:a16="http://schemas.microsoft.com/office/drawing/2014/main" id="{B465C74E-E439-492E-B85A-4D937C57ADD7}"/>
              </a:ext>
            </a:extLst>
          </p:cNvPr>
          <p:cNvSpPr>
            <a:spLocks noChangeShapeType="1"/>
          </p:cNvSpPr>
          <p:nvPr/>
        </p:nvSpPr>
        <p:spPr bwMode="auto">
          <a:xfrm>
            <a:off x="628650" y="64833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94" name="Line 52">
            <a:extLst>
              <a:ext uri="{FF2B5EF4-FFF2-40B4-BE49-F238E27FC236}">
                <a16:creationId xmlns:a16="http://schemas.microsoft.com/office/drawing/2014/main" id="{4AA882E0-DDC1-49FF-99B9-CA23719D77E9}"/>
              </a:ext>
            </a:extLst>
          </p:cNvPr>
          <p:cNvSpPr>
            <a:spLocks noChangeShapeType="1"/>
          </p:cNvSpPr>
          <p:nvPr/>
        </p:nvSpPr>
        <p:spPr bwMode="auto">
          <a:xfrm>
            <a:off x="1844675" y="6303963"/>
            <a:ext cx="0" cy="220662"/>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1093" name="Text Box 53">
            <a:extLst>
              <a:ext uri="{FF2B5EF4-FFF2-40B4-BE49-F238E27FC236}">
                <a16:creationId xmlns:a16="http://schemas.microsoft.com/office/drawing/2014/main" id="{3BDC7B49-89BE-48C9-BE40-9C15F49D3E9C}"/>
              </a:ext>
            </a:extLst>
          </p:cNvPr>
          <p:cNvSpPr txBox="1">
            <a:spLocks noChangeArrowheads="1"/>
          </p:cNvSpPr>
          <p:nvPr/>
        </p:nvSpPr>
        <p:spPr bwMode="auto">
          <a:xfrm>
            <a:off x="6380163" y="5588000"/>
            <a:ext cx="2378075" cy="1082675"/>
          </a:xfrm>
          <a:prstGeom prst="rect">
            <a:avLst/>
          </a:prstGeom>
          <a:noFill/>
          <a:ln w="9525">
            <a:noFill/>
            <a:miter lim="800000"/>
            <a:headEnd/>
            <a:tailEnd/>
          </a:ln>
          <a:effectLst/>
        </p:spPr>
        <p:txBody>
          <a:bodyPr>
            <a:spAutoFit/>
          </a:bodyPr>
          <a:lstStyle/>
          <a:p>
            <a:pPr algn="ctr">
              <a:lnSpc>
                <a:spcPct val="90000"/>
              </a:lnSpc>
              <a:defRPr/>
            </a:pPr>
            <a:r>
              <a:rPr lang="en-US" sz="1800">
                <a:effectLst>
                  <a:outerShdw blurRad="38100" dist="38100" dir="2700000" algn="tl">
                    <a:srgbClr val="C0C0C0"/>
                  </a:outerShdw>
                </a:effectLst>
                <a:latin typeface="Verdana" pitchFamily="34" charset="0"/>
              </a:rPr>
              <a:t>Menos Probable</a:t>
            </a:r>
          </a:p>
          <a:p>
            <a:pPr algn="ctr">
              <a:lnSpc>
                <a:spcPct val="90000"/>
              </a:lnSpc>
              <a:defRPr/>
            </a:pPr>
            <a:r>
              <a:rPr lang="en-US" sz="1800">
                <a:effectLst>
                  <a:outerShdw blurRad="38100" dist="38100" dir="2700000" algn="tl">
                    <a:srgbClr val="C0C0C0"/>
                  </a:outerShdw>
                </a:effectLst>
                <a:latin typeface="Verdana" pitchFamily="34" charset="0"/>
              </a:rPr>
              <a:t>el</a:t>
            </a:r>
          </a:p>
          <a:p>
            <a:pPr algn="ctr">
              <a:lnSpc>
                <a:spcPct val="90000"/>
              </a:lnSpc>
              <a:defRPr/>
            </a:pPr>
            <a:r>
              <a:rPr lang="en-US" sz="1800">
                <a:effectLst>
                  <a:outerShdw blurRad="38100" dist="38100" dir="2700000" algn="tl">
                    <a:srgbClr val="C0C0C0"/>
                  </a:outerShdw>
                </a:effectLst>
                <a:latin typeface="Verdana" pitchFamily="34" charset="0"/>
              </a:rPr>
              <a:t>Agotamiento del</a:t>
            </a:r>
          </a:p>
          <a:p>
            <a:pPr algn="ctr">
              <a:lnSpc>
                <a:spcPct val="90000"/>
              </a:lnSpc>
              <a:defRPr/>
            </a:pPr>
            <a:r>
              <a:rPr lang="en-US" sz="1800">
                <a:effectLst>
                  <a:outerShdw blurRad="38100" dist="38100" dir="2700000" algn="tl">
                    <a:srgbClr val="C0C0C0"/>
                  </a:outerShdw>
                </a:effectLst>
                <a:latin typeface="Verdana" pitchFamily="34" charset="0"/>
              </a:rPr>
              <a:t>Glucógeno</a:t>
            </a:r>
          </a:p>
        </p:txBody>
      </p:sp>
      <p:sp>
        <p:nvSpPr>
          <p:cNvPr id="471094" name="Rectangle 54">
            <a:extLst>
              <a:ext uri="{FF2B5EF4-FFF2-40B4-BE49-F238E27FC236}">
                <a16:creationId xmlns:a16="http://schemas.microsoft.com/office/drawing/2014/main" id="{39AA9084-27B3-4E23-87F0-5C84000D4D77}"/>
              </a:ext>
            </a:extLst>
          </p:cNvPr>
          <p:cNvSpPr>
            <a:spLocks noChangeArrowheads="1"/>
          </p:cNvSpPr>
          <p:nvPr/>
        </p:nvSpPr>
        <p:spPr bwMode="auto">
          <a:xfrm>
            <a:off x="6657975" y="4608513"/>
            <a:ext cx="1595438" cy="185737"/>
          </a:xfrm>
          <a:prstGeom prst="rect">
            <a:avLst/>
          </a:prstGeom>
          <a:noFill/>
          <a:ln w="9525">
            <a:noFill/>
            <a:miter lim="800000"/>
            <a:headEnd/>
            <a:tailEnd/>
          </a:ln>
          <a:effectLst/>
        </p:spPr>
        <p:txBody>
          <a:bodyPr/>
          <a:lstStyle/>
          <a:p>
            <a:pPr marL="342900" indent="-342900">
              <a:lnSpc>
                <a:spcPct val="60000"/>
              </a:lnSpc>
              <a:spcBef>
                <a:spcPct val="20000"/>
              </a:spcBef>
              <a:defRPr/>
            </a:pPr>
            <a:r>
              <a:rPr lang="en-US" sz="1800">
                <a:effectLst>
                  <a:outerShdw blurRad="38100" dist="38100" dir="2700000" algn="tl">
                    <a:srgbClr val="C0C0C0"/>
                  </a:outerShdw>
                </a:effectLst>
                <a:latin typeface="Verdana" pitchFamily="34" charset="0"/>
              </a:rPr>
              <a:t>Intensidad</a:t>
            </a:r>
          </a:p>
        </p:txBody>
      </p:sp>
      <p:sp>
        <p:nvSpPr>
          <p:cNvPr id="220197" name="Freeform 55">
            <a:extLst>
              <a:ext uri="{FF2B5EF4-FFF2-40B4-BE49-F238E27FC236}">
                <a16:creationId xmlns:a16="http://schemas.microsoft.com/office/drawing/2014/main" id="{94219F86-9D8F-4A48-89B5-0810B0729F83}"/>
              </a:ext>
            </a:extLst>
          </p:cNvPr>
          <p:cNvSpPr>
            <a:spLocks/>
          </p:cNvSpPr>
          <p:nvPr/>
        </p:nvSpPr>
        <p:spPr bwMode="auto">
          <a:xfrm rot="5400000" flipV="1">
            <a:off x="6257925" y="3478213"/>
            <a:ext cx="358775" cy="20002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0198" name="Line 57">
            <a:extLst>
              <a:ext uri="{FF2B5EF4-FFF2-40B4-BE49-F238E27FC236}">
                <a16:creationId xmlns:a16="http://schemas.microsoft.com/office/drawing/2014/main" id="{87B2E621-CFE9-4A72-AC9F-5A4F11A57BC0}"/>
              </a:ext>
            </a:extLst>
          </p:cNvPr>
          <p:cNvSpPr>
            <a:spLocks noChangeShapeType="1"/>
          </p:cNvSpPr>
          <p:nvPr/>
        </p:nvSpPr>
        <p:spPr bwMode="auto">
          <a:xfrm>
            <a:off x="6699250" y="4603750"/>
            <a:ext cx="0" cy="215900"/>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199" name="Line 58">
            <a:extLst>
              <a:ext uri="{FF2B5EF4-FFF2-40B4-BE49-F238E27FC236}">
                <a16:creationId xmlns:a16="http://schemas.microsoft.com/office/drawing/2014/main" id="{67FC8F29-0E8E-49AD-840E-8A8EB7AA34CC}"/>
              </a:ext>
            </a:extLst>
          </p:cNvPr>
          <p:cNvSpPr>
            <a:spLocks noChangeShapeType="1"/>
          </p:cNvSpPr>
          <p:nvPr/>
        </p:nvSpPr>
        <p:spPr bwMode="auto">
          <a:xfrm>
            <a:off x="7458075" y="48307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1099" name="Text Box 59">
            <a:extLst>
              <a:ext uri="{FF2B5EF4-FFF2-40B4-BE49-F238E27FC236}">
                <a16:creationId xmlns:a16="http://schemas.microsoft.com/office/drawing/2014/main" id="{E4801073-2A70-4216-BC76-73355904FEE6}"/>
              </a:ext>
            </a:extLst>
          </p:cNvPr>
          <p:cNvSpPr txBox="1">
            <a:spLocks noChangeArrowheads="1"/>
          </p:cNvSpPr>
          <p:nvPr/>
        </p:nvSpPr>
        <p:spPr bwMode="auto">
          <a:xfrm>
            <a:off x="6075363" y="5067300"/>
            <a:ext cx="3106737" cy="339725"/>
          </a:xfrm>
          <a:prstGeom prst="rect">
            <a:avLst/>
          </a:prstGeom>
          <a:noFill/>
          <a:ln w="9525">
            <a:noFill/>
            <a:miter lim="800000"/>
            <a:headEnd/>
            <a:tailEnd/>
          </a:ln>
          <a:effectLst/>
        </p:spPr>
        <p:txBody>
          <a:bodyPr>
            <a:spAutoFit/>
          </a:bodyPr>
          <a:lstStyle/>
          <a:p>
            <a:pPr>
              <a:lnSpc>
                <a:spcPct val="90000"/>
              </a:lnSpc>
              <a:defRPr/>
            </a:pPr>
            <a:r>
              <a:rPr lang="en-US" sz="1800" i="0">
                <a:effectLst>
                  <a:outerShdw blurRad="38100" dist="38100" dir="2700000" algn="tl">
                    <a:srgbClr val="C0C0C0"/>
                  </a:outerShdw>
                </a:effectLst>
                <a:latin typeface="Arial" charset="0"/>
              </a:rPr>
              <a:t>Utilización del Glucógeno</a:t>
            </a:r>
          </a:p>
        </p:txBody>
      </p:sp>
      <p:sp>
        <p:nvSpPr>
          <p:cNvPr id="220201" name="Line 60">
            <a:extLst>
              <a:ext uri="{FF2B5EF4-FFF2-40B4-BE49-F238E27FC236}">
                <a16:creationId xmlns:a16="http://schemas.microsoft.com/office/drawing/2014/main" id="{8FCE7DDF-9139-41E1-9CF4-6FC7EADAAAA6}"/>
              </a:ext>
            </a:extLst>
          </p:cNvPr>
          <p:cNvSpPr>
            <a:spLocks noChangeShapeType="1"/>
          </p:cNvSpPr>
          <p:nvPr/>
        </p:nvSpPr>
        <p:spPr bwMode="auto">
          <a:xfrm>
            <a:off x="6089650" y="5124450"/>
            <a:ext cx="0" cy="215900"/>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0202" name="Line 67">
            <a:extLst>
              <a:ext uri="{FF2B5EF4-FFF2-40B4-BE49-F238E27FC236}">
                <a16:creationId xmlns:a16="http://schemas.microsoft.com/office/drawing/2014/main" id="{ABA26E2F-90CC-45AD-AF59-995C0719C860}"/>
              </a:ext>
            </a:extLst>
          </p:cNvPr>
          <p:cNvSpPr>
            <a:spLocks noChangeShapeType="1"/>
          </p:cNvSpPr>
          <p:nvPr/>
        </p:nvSpPr>
        <p:spPr bwMode="auto">
          <a:xfrm>
            <a:off x="7458075" y="53514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1043"/>
                                        </p:tgtEl>
                                        <p:attrNameLst>
                                          <p:attrName>style.visibility</p:attrName>
                                        </p:attrNameLst>
                                      </p:cBhvr>
                                      <p:to>
                                        <p:strVal val="visible"/>
                                      </p:to>
                                    </p:set>
                                    <p:animEffect transition="in" filter="wipe(left)">
                                      <p:cBhvr>
                                        <p:cTn id="7" dur="500"/>
                                        <p:tgtEl>
                                          <p:spTgt spid="471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3" grpId="0" autoUpdateAnimBg="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Contents">
            <a:extLst>
              <a:ext uri="{FF2B5EF4-FFF2-40B4-BE49-F238E27FC236}">
                <a16:creationId xmlns:a16="http://schemas.microsoft.com/office/drawing/2014/main" id="{C75EDC59-5660-4CB2-99C8-A1B2B2AF6D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3091" name="Text Box 3">
            <a:extLst>
              <a:ext uri="{FF2B5EF4-FFF2-40B4-BE49-F238E27FC236}">
                <a16:creationId xmlns:a16="http://schemas.microsoft.com/office/drawing/2014/main" id="{477834BA-DE05-4D19-A3C8-9D5D2F03BF2B}"/>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Sistemas Energéticos</a:t>
            </a:r>
          </a:p>
        </p:txBody>
      </p:sp>
      <p:sp>
        <p:nvSpPr>
          <p:cNvPr id="473092" name="Rectangle 4">
            <a:extLst>
              <a:ext uri="{FF2B5EF4-FFF2-40B4-BE49-F238E27FC236}">
                <a16:creationId xmlns:a16="http://schemas.microsoft.com/office/drawing/2014/main" id="{AAEF0621-1908-4353-89C8-5C0F51326360}"/>
              </a:ext>
            </a:extLst>
          </p:cNvPr>
          <p:cNvSpPr>
            <a:spLocks noChangeArrowheads="1"/>
          </p:cNvSpPr>
          <p:nvPr/>
        </p:nvSpPr>
        <p:spPr bwMode="auto">
          <a:xfrm>
            <a:off x="2689225" y="1903413"/>
            <a:ext cx="4462463" cy="2746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900" i="0">
                <a:effectLst>
                  <a:outerShdw blurRad="38100" dist="38100" dir="2700000" algn="tl">
                    <a:srgbClr val="C0C0C0"/>
                  </a:outerShdw>
                </a:effectLst>
                <a:latin typeface="Verdana" pitchFamily="34" charset="0"/>
              </a:rPr>
              <a:t>Glucógeno Muscular</a:t>
            </a:r>
            <a:endParaRPr lang="en-US" sz="2900">
              <a:effectLst>
                <a:outerShdw blurRad="38100" dist="38100" dir="2700000" algn="tl">
                  <a:srgbClr val="C0C0C0"/>
                </a:outerShdw>
              </a:effectLst>
              <a:latin typeface="Verdana" pitchFamily="34" charset="0"/>
            </a:endParaRPr>
          </a:p>
        </p:txBody>
      </p:sp>
      <p:sp>
        <p:nvSpPr>
          <p:cNvPr id="473093" name="Rectangle 5">
            <a:extLst>
              <a:ext uri="{FF2B5EF4-FFF2-40B4-BE49-F238E27FC236}">
                <a16:creationId xmlns:a16="http://schemas.microsoft.com/office/drawing/2014/main" id="{3C2149F3-1981-47BE-9683-9B2E7FCF6E59}"/>
              </a:ext>
            </a:extLst>
          </p:cNvPr>
          <p:cNvSpPr>
            <a:spLocks noChangeArrowheads="1"/>
          </p:cNvSpPr>
          <p:nvPr/>
        </p:nvSpPr>
        <p:spPr bwMode="auto">
          <a:xfrm>
            <a:off x="3711575" y="4079875"/>
            <a:ext cx="2289175" cy="2190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EJEMPLOS</a:t>
            </a:r>
            <a:endParaRPr lang="en-US" sz="2900" i="0" baseline="-25000">
              <a:solidFill>
                <a:srgbClr val="000000"/>
              </a:solidFill>
              <a:effectLst>
                <a:outerShdw blurRad="38100" dist="38100" dir="2700000" algn="tl">
                  <a:srgbClr val="C0C0C0"/>
                </a:outerShdw>
              </a:effectLst>
              <a:latin typeface="Arial" charset="0"/>
            </a:endParaRPr>
          </a:p>
        </p:txBody>
      </p:sp>
      <p:sp>
        <p:nvSpPr>
          <p:cNvPr id="473095" name="Rectangle 7">
            <a:extLst>
              <a:ext uri="{FF2B5EF4-FFF2-40B4-BE49-F238E27FC236}">
                <a16:creationId xmlns:a16="http://schemas.microsoft.com/office/drawing/2014/main" id="{710CB582-9A9D-40EA-A7EF-B4484380E572}"/>
              </a:ext>
            </a:extLst>
          </p:cNvPr>
          <p:cNvSpPr>
            <a:spLocks noChangeArrowheads="1"/>
          </p:cNvSpPr>
          <p:nvPr/>
        </p:nvSpPr>
        <p:spPr bwMode="auto">
          <a:xfrm>
            <a:off x="1443038" y="2649538"/>
            <a:ext cx="6672262" cy="9286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latin typeface="Verdana" pitchFamily="34" charset="0"/>
              </a:rPr>
              <a:t>Factor Limitante</a:t>
            </a:r>
          </a:p>
          <a:p>
            <a:pPr marL="342900" indent="-342900" algn="ctr">
              <a:lnSpc>
                <a:spcPct val="60000"/>
              </a:lnSpc>
              <a:spcBef>
                <a:spcPct val="20000"/>
              </a:spcBef>
              <a:defRPr/>
            </a:pPr>
            <a:r>
              <a:rPr lang="es-PR" sz="2800" i="0">
                <a:solidFill>
                  <a:srgbClr val="000000"/>
                </a:solidFill>
                <a:latin typeface="Verdana" pitchFamily="34" charset="0"/>
              </a:rPr>
              <a:t>para Eventos de</a:t>
            </a:r>
          </a:p>
          <a:p>
            <a:pPr marL="342900" indent="-342900" algn="ctr">
              <a:lnSpc>
                <a:spcPct val="60000"/>
              </a:lnSpc>
              <a:spcBef>
                <a:spcPct val="20000"/>
              </a:spcBef>
              <a:defRPr/>
            </a:pPr>
            <a:r>
              <a:rPr lang="es-PR" sz="2800" i="0">
                <a:solidFill>
                  <a:srgbClr val="000000"/>
                </a:solidFill>
                <a:latin typeface="Verdana" pitchFamily="34" charset="0"/>
              </a:rPr>
              <a:t>Tolerancia Cardiorrespiratoria</a:t>
            </a:r>
            <a:endParaRPr lang="en-US" sz="2800" i="0" baseline="-25000">
              <a:solidFill>
                <a:srgbClr val="000000"/>
              </a:solidFill>
              <a:latin typeface="Verdana" pitchFamily="34" charset="0"/>
            </a:endParaRPr>
          </a:p>
        </p:txBody>
      </p:sp>
      <p:sp>
        <p:nvSpPr>
          <p:cNvPr id="221191" name="Freeform 9">
            <a:extLst>
              <a:ext uri="{FF2B5EF4-FFF2-40B4-BE49-F238E27FC236}">
                <a16:creationId xmlns:a16="http://schemas.microsoft.com/office/drawing/2014/main" id="{B6094BD2-9FBF-4016-B45D-1EB498BA2789}"/>
              </a:ext>
            </a:extLst>
          </p:cNvPr>
          <p:cNvSpPr>
            <a:spLocks/>
          </p:cNvSpPr>
          <p:nvPr/>
        </p:nvSpPr>
        <p:spPr bwMode="auto">
          <a:xfrm rot="-5400000" flipH="1" flipV="1">
            <a:off x="2530475" y="3421063"/>
            <a:ext cx="485775" cy="20637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79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1192" name="Line 10">
            <a:extLst>
              <a:ext uri="{FF2B5EF4-FFF2-40B4-BE49-F238E27FC236}">
                <a16:creationId xmlns:a16="http://schemas.microsoft.com/office/drawing/2014/main" id="{7D6411A6-5307-4090-91B0-2738D8518FA7}"/>
              </a:ext>
            </a:extLst>
          </p:cNvPr>
          <p:cNvSpPr>
            <a:spLocks noChangeShapeType="1"/>
          </p:cNvSpPr>
          <p:nvPr/>
        </p:nvSpPr>
        <p:spPr bwMode="auto">
          <a:xfrm>
            <a:off x="4791075" y="1541463"/>
            <a:ext cx="0" cy="434975"/>
          </a:xfrm>
          <a:prstGeom prst="line">
            <a:avLst/>
          </a:prstGeom>
          <a:noFill/>
          <a:ln w="1079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3101" name="Rectangle 13">
            <a:extLst>
              <a:ext uri="{FF2B5EF4-FFF2-40B4-BE49-F238E27FC236}">
                <a16:creationId xmlns:a16="http://schemas.microsoft.com/office/drawing/2014/main" id="{B6DE439F-A526-436C-BB25-F7E71FB20440}"/>
              </a:ext>
            </a:extLst>
          </p:cNvPr>
          <p:cNvSpPr>
            <a:spLocks noChangeArrowheads="1"/>
          </p:cNvSpPr>
          <p:nvPr/>
        </p:nvSpPr>
        <p:spPr bwMode="auto">
          <a:xfrm>
            <a:off x="323850" y="12430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21194" name="Line 14">
            <a:extLst>
              <a:ext uri="{FF2B5EF4-FFF2-40B4-BE49-F238E27FC236}">
                <a16:creationId xmlns:a16="http://schemas.microsoft.com/office/drawing/2014/main" id="{B1C5A505-04DE-4F8D-8C4E-FBE926BBE9AD}"/>
              </a:ext>
            </a:extLst>
          </p:cNvPr>
          <p:cNvSpPr>
            <a:spLocks noChangeShapeType="1"/>
          </p:cNvSpPr>
          <p:nvPr/>
        </p:nvSpPr>
        <p:spPr bwMode="auto">
          <a:xfrm rot="-5400000">
            <a:off x="1677194" y="11898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3103" name="Rectangle 15">
            <a:extLst>
              <a:ext uri="{FF2B5EF4-FFF2-40B4-BE49-F238E27FC236}">
                <a16:creationId xmlns:a16="http://schemas.microsoft.com/office/drawing/2014/main" id="{B2320768-AAA7-4E13-9559-6B1EB5F649ED}"/>
              </a:ext>
            </a:extLst>
          </p:cNvPr>
          <p:cNvSpPr>
            <a:spLocks noChangeArrowheads="1"/>
          </p:cNvSpPr>
          <p:nvPr/>
        </p:nvSpPr>
        <p:spPr bwMode="auto">
          <a:xfrm>
            <a:off x="1758950" y="12430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473104" name="Rectangle 16">
            <a:extLst>
              <a:ext uri="{FF2B5EF4-FFF2-40B4-BE49-F238E27FC236}">
                <a16:creationId xmlns:a16="http://schemas.microsoft.com/office/drawing/2014/main" id="{6797646F-C088-4A74-83C4-8FF5C85C344A}"/>
              </a:ext>
            </a:extLst>
          </p:cNvPr>
          <p:cNvSpPr>
            <a:spLocks noChangeArrowheads="1"/>
          </p:cNvSpPr>
          <p:nvPr/>
        </p:nvSpPr>
        <p:spPr bwMode="auto">
          <a:xfrm>
            <a:off x="3146425" y="1243013"/>
            <a:ext cx="28257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Sistemas Energéticos</a:t>
            </a:r>
            <a:endParaRPr lang="en-US" sz="1700">
              <a:effectLst>
                <a:outerShdw blurRad="38100" dist="38100" dir="2700000" algn="tl">
                  <a:srgbClr val="C0C0C0"/>
                </a:outerShdw>
              </a:effectLst>
              <a:latin typeface="Arial Black" pitchFamily="34" charset="0"/>
            </a:endParaRPr>
          </a:p>
        </p:txBody>
      </p:sp>
      <p:sp>
        <p:nvSpPr>
          <p:cNvPr id="221197" name="Line 17">
            <a:extLst>
              <a:ext uri="{FF2B5EF4-FFF2-40B4-BE49-F238E27FC236}">
                <a16:creationId xmlns:a16="http://schemas.microsoft.com/office/drawing/2014/main" id="{B1431EBB-9111-4F12-9047-F2A2170A00E7}"/>
              </a:ext>
            </a:extLst>
          </p:cNvPr>
          <p:cNvSpPr>
            <a:spLocks noChangeShapeType="1"/>
          </p:cNvSpPr>
          <p:nvPr/>
        </p:nvSpPr>
        <p:spPr bwMode="auto">
          <a:xfrm>
            <a:off x="6370638" y="1263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3106" name="Rectangle 18">
            <a:extLst>
              <a:ext uri="{FF2B5EF4-FFF2-40B4-BE49-F238E27FC236}">
                <a16:creationId xmlns:a16="http://schemas.microsoft.com/office/drawing/2014/main" id="{BB2EA0EA-FA34-403E-9966-A8644FD4F30E}"/>
              </a:ext>
            </a:extLst>
          </p:cNvPr>
          <p:cNvSpPr>
            <a:spLocks noChangeArrowheads="1"/>
          </p:cNvSpPr>
          <p:nvPr/>
        </p:nvSpPr>
        <p:spPr bwMode="auto">
          <a:xfrm>
            <a:off x="6361113" y="1243013"/>
            <a:ext cx="26050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Glucógeno Muscular</a:t>
            </a:r>
            <a:endParaRPr lang="en-US" sz="1700">
              <a:effectLst>
                <a:outerShdw blurRad="38100" dist="38100" dir="2700000" algn="tl">
                  <a:srgbClr val="C0C0C0"/>
                </a:outerShdw>
              </a:effectLst>
              <a:latin typeface="Arial Black" pitchFamily="34" charset="0"/>
            </a:endParaRPr>
          </a:p>
        </p:txBody>
      </p:sp>
      <p:sp>
        <p:nvSpPr>
          <p:cNvPr id="221199" name="Rectangle 19">
            <a:extLst>
              <a:ext uri="{FF2B5EF4-FFF2-40B4-BE49-F238E27FC236}">
                <a16:creationId xmlns:a16="http://schemas.microsoft.com/office/drawing/2014/main" id="{6F8D7A10-5F2E-4166-AFF9-3D163A4150C0}"/>
              </a:ext>
            </a:extLst>
          </p:cNvPr>
          <p:cNvSpPr>
            <a:spLocks noChangeArrowheads="1"/>
          </p:cNvSpPr>
          <p:nvPr/>
        </p:nvSpPr>
        <p:spPr bwMode="auto">
          <a:xfrm>
            <a:off x="450850" y="11969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1200" name="Line 20">
            <a:extLst>
              <a:ext uri="{FF2B5EF4-FFF2-40B4-BE49-F238E27FC236}">
                <a16:creationId xmlns:a16="http://schemas.microsoft.com/office/drawing/2014/main" id="{6AE9FD16-2506-4377-AE38-3740BB760F47}"/>
              </a:ext>
            </a:extLst>
          </p:cNvPr>
          <p:cNvSpPr>
            <a:spLocks noChangeShapeType="1"/>
          </p:cNvSpPr>
          <p:nvPr/>
        </p:nvSpPr>
        <p:spPr bwMode="auto">
          <a:xfrm rot="-5400000">
            <a:off x="3036094" y="11898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1201" name="Line 21">
            <a:extLst>
              <a:ext uri="{FF2B5EF4-FFF2-40B4-BE49-F238E27FC236}">
                <a16:creationId xmlns:a16="http://schemas.microsoft.com/office/drawing/2014/main" id="{66F8AB9F-CF85-4070-B352-76D8DDD81A52}"/>
              </a:ext>
            </a:extLst>
          </p:cNvPr>
          <p:cNvSpPr>
            <a:spLocks noChangeShapeType="1"/>
          </p:cNvSpPr>
          <p:nvPr/>
        </p:nvSpPr>
        <p:spPr bwMode="auto">
          <a:xfrm rot="-5400000">
            <a:off x="6096794" y="11898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3115" name="Text Box 27">
            <a:extLst>
              <a:ext uri="{FF2B5EF4-FFF2-40B4-BE49-F238E27FC236}">
                <a16:creationId xmlns:a16="http://schemas.microsoft.com/office/drawing/2014/main" id="{C1B4EC7A-6AD1-44AB-B9B9-5D4179D9FA98}"/>
              </a:ext>
            </a:extLst>
          </p:cNvPr>
          <p:cNvSpPr txBox="1">
            <a:spLocks noChangeArrowheads="1"/>
          </p:cNvSpPr>
          <p:nvPr/>
        </p:nvSpPr>
        <p:spPr bwMode="auto">
          <a:xfrm>
            <a:off x="233363" y="4584700"/>
            <a:ext cx="3419475" cy="1077913"/>
          </a:xfrm>
          <a:prstGeom prst="rect">
            <a:avLst/>
          </a:prstGeom>
          <a:noFill/>
          <a:ln w="9525">
            <a:noFill/>
            <a:miter lim="800000"/>
            <a:headEnd/>
            <a:tailEnd/>
          </a:ln>
          <a:effectLst/>
        </p:spPr>
        <p:txBody>
          <a:bodyPr>
            <a:spAutoFit/>
          </a:bodyPr>
          <a:lstStyle/>
          <a:p>
            <a:pPr algn="ctr">
              <a:lnSpc>
                <a:spcPct val="90000"/>
              </a:lnSpc>
              <a:defRPr/>
            </a:pPr>
            <a:r>
              <a:rPr lang="en-US" sz="2400" i="0">
                <a:effectLst>
                  <a:outerShdw blurRad="38100" dist="38100" dir="2700000" algn="tl">
                    <a:srgbClr val="C0C0C0"/>
                  </a:outerShdw>
                </a:effectLst>
                <a:latin typeface="Arial" charset="0"/>
              </a:rPr>
              <a:t>Corredores Pedestres</a:t>
            </a:r>
          </a:p>
          <a:p>
            <a:pPr algn="ctr">
              <a:lnSpc>
                <a:spcPct val="90000"/>
              </a:lnSpc>
              <a:defRPr/>
            </a:pPr>
            <a:r>
              <a:rPr lang="en-US" sz="2400" i="0">
                <a:effectLst>
                  <a:outerShdw blurRad="38100" dist="38100" dir="2700000" algn="tl">
                    <a:srgbClr val="C0C0C0"/>
                  </a:outerShdw>
                </a:effectLst>
                <a:latin typeface="Arial" charset="0"/>
              </a:rPr>
              <a:t>de Larga Distancia</a:t>
            </a:r>
          </a:p>
          <a:p>
            <a:pPr algn="ctr">
              <a:lnSpc>
                <a:spcPct val="90000"/>
              </a:lnSpc>
              <a:defRPr/>
            </a:pPr>
            <a:r>
              <a:rPr lang="en-US" sz="2400" i="0">
                <a:effectLst>
                  <a:outerShdw blurRad="38100" dist="38100" dir="2700000" algn="tl">
                    <a:srgbClr val="C0C0C0"/>
                  </a:outerShdw>
                </a:effectLst>
                <a:latin typeface="Arial" charset="0"/>
              </a:rPr>
              <a:t>(Ej: Maratonistas)</a:t>
            </a:r>
          </a:p>
        </p:txBody>
      </p:sp>
      <p:sp>
        <p:nvSpPr>
          <p:cNvPr id="473132" name="Text Box 44">
            <a:extLst>
              <a:ext uri="{FF2B5EF4-FFF2-40B4-BE49-F238E27FC236}">
                <a16:creationId xmlns:a16="http://schemas.microsoft.com/office/drawing/2014/main" id="{9AA7C87F-4334-48BC-8C43-C0B4D68BFDBF}"/>
              </a:ext>
            </a:extLst>
          </p:cNvPr>
          <p:cNvSpPr txBox="1">
            <a:spLocks noChangeArrowheads="1"/>
          </p:cNvSpPr>
          <p:nvPr/>
        </p:nvSpPr>
        <p:spPr bwMode="auto">
          <a:xfrm>
            <a:off x="3548063" y="5080000"/>
            <a:ext cx="1755775" cy="420688"/>
          </a:xfrm>
          <a:prstGeom prst="rect">
            <a:avLst/>
          </a:prstGeom>
          <a:noFill/>
          <a:ln w="9525">
            <a:noFill/>
            <a:miter lim="800000"/>
            <a:headEnd/>
            <a:tailEnd/>
          </a:ln>
          <a:effectLst/>
        </p:spPr>
        <p:txBody>
          <a:bodyPr>
            <a:spAutoFit/>
          </a:bodyPr>
          <a:lstStyle/>
          <a:p>
            <a:pPr algn="ctr">
              <a:lnSpc>
                <a:spcPct val="90000"/>
              </a:lnSpc>
              <a:defRPr/>
            </a:pPr>
            <a:r>
              <a:rPr lang="en-US" sz="2400" i="0">
                <a:effectLst>
                  <a:outerShdw blurRad="38100" dist="38100" dir="2700000" algn="tl">
                    <a:srgbClr val="C0C0C0"/>
                  </a:outerShdw>
                </a:effectLst>
                <a:latin typeface="Arial" charset="0"/>
              </a:rPr>
              <a:t>Triatletas</a:t>
            </a:r>
          </a:p>
        </p:txBody>
      </p:sp>
      <p:sp>
        <p:nvSpPr>
          <p:cNvPr id="221204" name="Freeform 45">
            <a:extLst>
              <a:ext uri="{FF2B5EF4-FFF2-40B4-BE49-F238E27FC236}">
                <a16:creationId xmlns:a16="http://schemas.microsoft.com/office/drawing/2014/main" id="{F6ACB8E8-C5B9-4160-8629-71E55C41175C}"/>
              </a:ext>
            </a:extLst>
          </p:cNvPr>
          <p:cNvSpPr>
            <a:spLocks/>
          </p:cNvSpPr>
          <p:nvPr/>
        </p:nvSpPr>
        <p:spPr bwMode="auto">
          <a:xfrm rot="5400000" flipV="1">
            <a:off x="6613525" y="3503613"/>
            <a:ext cx="485775" cy="18986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79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73134" name="Text Box 46">
            <a:extLst>
              <a:ext uri="{FF2B5EF4-FFF2-40B4-BE49-F238E27FC236}">
                <a16:creationId xmlns:a16="http://schemas.microsoft.com/office/drawing/2014/main" id="{2E257DE5-8882-4ED5-AB4E-C8DAF26985DA}"/>
              </a:ext>
            </a:extLst>
          </p:cNvPr>
          <p:cNvSpPr txBox="1">
            <a:spLocks noChangeArrowheads="1"/>
          </p:cNvSpPr>
          <p:nvPr/>
        </p:nvSpPr>
        <p:spPr bwMode="auto">
          <a:xfrm>
            <a:off x="6545263" y="4584700"/>
            <a:ext cx="2505075" cy="1077913"/>
          </a:xfrm>
          <a:prstGeom prst="rect">
            <a:avLst/>
          </a:prstGeom>
          <a:noFill/>
          <a:ln w="9525">
            <a:noFill/>
            <a:miter lim="800000"/>
            <a:headEnd/>
            <a:tailEnd/>
          </a:ln>
          <a:effectLst/>
        </p:spPr>
        <p:txBody>
          <a:bodyPr>
            <a:spAutoFit/>
          </a:bodyPr>
          <a:lstStyle/>
          <a:p>
            <a:pPr algn="ctr">
              <a:lnSpc>
                <a:spcPct val="90000"/>
              </a:lnSpc>
              <a:defRPr/>
            </a:pPr>
            <a:r>
              <a:rPr lang="en-US" sz="2400" i="0">
                <a:effectLst>
                  <a:outerShdw blurRad="38100" dist="38100" dir="2700000" algn="tl">
                    <a:srgbClr val="C0C0C0"/>
                  </a:outerShdw>
                </a:effectLst>
                <a:latin typeface="Arial" charset="0"/>
              </a:rPr>
              <a:t>Nadadores de</a:t>
            </a:r>
          </a:p>
          <a:p>
            <a:pPr algn="ctr">
              <a:lnSpc>
                <a:spcPct val="90000"/>
              </a:lnSpc>
              <a:defRPr/>
            </a:pPr>
            <a:r>
              <a:rPr lang="en-US" sz="2400" i="0">
                <a:effectLst>
                  <a:outerShdw blurRad="38100" dist="38100" dir="2700000" algn="tl">
                    <a:srgbClr val="C0C0C0"/>
                  </a:outerShdw>
                </a:effectLst>
                <a:latin typeface="Arial" charset="0"/>
              </a:rPr>
              <a:t>Larga Distancia</a:t>
            </a:r>
          </a:p>
          <a:p>
            <a:pPr algn="ctr">
              <a:lnSpc>
                <a:spcPct val="90000"/>
              </a:lnSpc>
              <a:defRPr/>
            </a:pPr>
            <a:r>
              <a:rPr lang="en-US" sz="2400" i="0">
                <a:effectLst>
                  <a:outerShdw blurRad="38100" dist="38100" dir="2700000" algn="tl">
                    <a:srgbClr val="C0C0C0"/>
                  </a:outerShdw>
                </a:effectLst>
                <a:latin typeface="Arial" charset="0"/>
              </a:rPr>
              <a:t>(Ej: de Canal)</a:t>
            </a:r>
          </a:p>
        </p:txBody>
      </p:sp>
      <p:sp>
        <p:nvSpPr>
          <p:cNvPr id="221206" name="Line 47">
            <a:extLst>
              <a:ext uri="{FF2B5EF4-FFF2-40B4-BE49-F238E27FC236}">
                <a16:creationId xmlns:a16="http://schemas.microsoft.com/office/drawing/2014/main" id="{36DFA72C-4C41-4120-988F-40943F9C6EF0}"/>
              </a:ext>
            </a:extLst>
          </p:cNvPr>
          <p:cNvSpPr>
            <a:spLocks noChangeShapeType="1"/>
          </p:cNvSpPr>
          <p:nvPr/>
        </p:nvSpPr>
        <p:spPr bwMode="auto">
          <a:xfrm>
            <a:off x="5451475" y="4360863"/>
            <a:ext cx="0" cy="1450975"/>
          </a:xfrm>
          <a:prstGeom prst="line">
            <a:avLst/>
          </a:prstGeom>
          <a:noFill/>
          <a:ln w="1079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3136" name="Text Box 48">
            <a:extLst>
              <a:ext uri="{FF2B5EF4-FFF2-40B4-BE49-F238E27FC236}">
                <a16:creationId xmlns:a16="http://schemas.microsoft.com/office/drawing/2014/main" id="{976E92AE-2687-42CE-8E43-3366BDBA2455}"/>
              </a:ext>
            </a:extLst>
          </p:cNvPr>
          <p:cNvSpPr txBox="1">
            <a:spLocks noChangeArrowheads="1"/>
          </p:cNvSpPr>
          <p:nvPr/>
        </p:nvSpPr>
        <p:spPr bwMode="auto">
          <a:xfrm>
            <a:off x="4627563" y="5689600"/>
            <a:ext cx="1755775" cy="968375"/>
          </a:xfrm>
          <a:prstGeom prst="rect">
            <a:avLst/>
          </a:prstGeom>
          <a:noFill/>
          <a:ln w="9525">
            <a:noFill/>
            <a:miter lim="800000"/>
            <a:headEnd/>
            <a:tailEnd/>
          </a:ln>
          <a:effectLst/>
        </p:spPr>
        <p:txBody>
          <a:bodyPr>
            <a:spAutoFit/>
          </a:bodyPr>
          <a:lstStyle/>
          <a:p>
            <a:pPr algn="ctr">
              <a:lnSpc>
                <a:spcPct val="80000"/>
              </a:lnSpc>
              <a:defRPr/>
            </a:pPr>
            <a:r>
              <a:rPr lang="en-US" sz="2400" i="0">
                <a:effectLst>
                  <a:outerShdw blurRad="38100" dist="38100" dir="2700000" algn="tl">
                    <a:srgbClr val="C0C0C0"/>
                  </a:outerShdw>
                </a:effectLst>
                <a:latin typeface="Arial" charset="0"/>
              </a:rPr>
              <a:t>Jugadores</a:t>
            </a:r>
          </a:p>
          <a:p>
            <a:pPr algn="ctr">
              <a:lnSpc>
                <a:spcPct val="80000"/>
              </a:lnSpc>
              <a:defRPr/>
            </a:pPr>
            <a:r>
              <a:rPr lang="en-US" sz="2400" i="0">
                <a:effectLst>
                  <a:outerShdw blurRad="38100" dist="38100" dir="2700000" algn="tl">
                    <a:srgbClr val="C0C0C0"/>
                  </a:outerShdw>
                </a:effectLst>
                <a:latin typeface="Arial" charset="0"/>
              </a:rPr>
              <a:t>de</a:t>
            </a:r>
          </a:p>
          <a:p>
            <a:pPr algn="ctr">
              <a:lnSpc>
                <a:spcPct val="80000"/>
              </a:lnSpc>
              <a:defRPr/>
            </a:pPr>
            <a:r>
              <a:rPr lang="en-US" sz="2400" i="0">
                <a:effectLst>
                  <a:outerShdw blurRad="38100" dist="38100" dir="2700000" algn="tl">
                    <a:srgbClr val="C0C0C0"/>
                  </a:outerShdw>
                </a:effectLst>
                <a:latin typeface="Arial" charset="0"/>
              </a:rPr>
              <a:t>Soccer</a:t>
            </a:r>
          </a:p>
        </p:txBody>
      </p:sp>
      <p:sp>
        <p:nvSpPr>
          <p:cNvPr id="221208" name="Line 54">
            <a:extLst>
              <a:ext uri="{FF2B5EF4-FFF2-40B4-BE49-F238E27FC236}">
                <a16:creationId xmlns:a16="http://schemas.microsoft.com/office/drawing/2014/main" id="{08D39335-8CA6-421B-B876-DBFA8BF06BC1}"/>
              </a:ext>
            </a:extLst>
          </p:cNvPr>
          <p:cNvSpPr>
            <a:spLocks noChangeShapeType="1"/>
          </p:cNvSpPr>
          <p:nvPr/>
        </p:nvSpPr>
        <p:spPr bwMode="auto">
          <a:xfrm>
            <a:off x="4410075" y="4386263"/>
            <a:ext cx="0" cy="765175"/>
          </a:xfrm>
          <a:prstGeom prst="line">
            <a:avLst/>
          </a:prstGeom>
          <a:noFill/>
          <a:ln w="1079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1209" name="Line 55">
            <a:extLst>
              <a:ext uri="{FF2B5EF4-FFF2-40B4-BE49-F238E27FC236}">
                <a16:creationId xmlns:a16="http://schemas.microsoft.com/office/drawing/2014/main" id="{5C03B48D-669F-4D09-85FB-FA892B65D77D}"/>
              </a:ext>
            </a:extLst>
          </p:cNvPr>
          <p:cNvSpPr>
            <a:spLocks noChangeShapeType="1"/>
          </p:cNvSpPr>
          <p:nvPr/>
        </p:nvSpPr>
        <p:spPr bwMode="auto">
          <a:xfrm>
            <a:off x="4791075" y="2189163"/>
            <a:ext cx="0" cy="434975"/>
          </a:xfrm>
          <a:prstGeom prst="line">
            <a:avLst/>
          </a:prstGeom>
          <a:noFill/>
          <a:ln w="1079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1210" name="Line 56">
            <a:extLst>
              <a:ext uri="{FF2B5EF4-FFF2-40B4-BE49-F238E27FC236}">
                <a16:creationId xmlns:a16="http://schemas.microsoft.com/office/drawing/2014/main" id="{DF9BE6A7-A823-40D7-A268-C8ED5D5213BB}"/>
              </a:ext>
            </a:extLst>
          </p:cNvPr>
          <p:cNvSpPr>
            <a:spLocks noChangeShapeType="1"/>
          </p:cNvSpPr>
          <p:nvPr/>
        </p:nvSpPr>
        <p:spPr bwMode="auto">
          <a:xfrm>
            <a:off x="4791075" y="3624263"/>
            <a:ext cx="0" cy="434975"/>
          </a:xfrm>
          <a:prstGeom prst="line">
            <a:avLst/>
          </a:prstGeom>
          <a:noFill/>
          <a:ln w="1079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3091"/>
                                        </p:tgtEl>
                                        <p:attrNameLst>
                                          <p:attrName>style.visibility</p:attrName>
                                        </p:attrNameLst>
                                      </p:cBhvr>
                                      <p:to>
                                        <p:strVal val="visible"/>
                                      </p:to>
                                    </p:set>
                                    <p:animEffect transition="in" filter="wipe(left)">
                                      <p:cBhvr>
                                        <p:cTn id="7" dur="500"/>
                                        <p:tgtEl>
                                          <p:spTgt spid="473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3091" grpId="0" autoUpdateAnimBg="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2210" name="Picture 2" descr="Contents">
            <a:extLst>
              <a:ext uri="{FF2B5EF4-FFF2-40B4-BE49-F238E27FC236}">
                <a16:creationId xmlns:a16="http://schemas.microsoft.com/office/drawing/2014/main" id="{CBCE5846-2CF4-4EED-A286-8FB73ACCFC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645" b="70"/>
          <a:stretch>
            <a:fillRect/>
          </a:stretch>
        </p:blipFill>
        <p:spPr bwMode="auto">
          <a:xfrm>
            <a:off x="0" y="-12700"/>
            <a:ext cx="117475"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283" name="Rectangle 3">
            <a:extLst>
              <a:ext uri="{FF2B5EF4-FFF2-40B4-BE49-F238E27FC236}">
                <a16:creationId xmlns:a16="http://schemas.microsoft.com/office/drawing/2014/main" id="{A71ED4FA-9DA6-4655-8AE7-C666533870AE}"/>
              </a:ext>
            </a:extLst>
          </p:cNvPr>
          <p:cNvSpPr>
            <a:spLocks noChangeArrowheads="1"/>
          </p:cNvSpPr>
          <p:nvPr/>
        </p:nvSpPr>
        <p:spPr bwMode="auto">
          <a:xfrm>
            <a:off x="2282825" y="760413"/>
            <a:ext cx="4614863" cy="6810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500" i="0">
                <a:effectLst>
                  <a:outerShdw blurRad="38100" dist="38100" dir="2700000" algn="tl">
                    <a:srgbClr val="C0C0C0"/>
                  </a:outerShdw>
                </a:effectLst>
                <a:latin typeface="Verdana" pitchFamily="34" charset="0"/>
              </a:rPr>
              <a:t>DEPORTES/EJERCICIOS DE</a:t>
            </a:r>
          </a:p>
          <a:p>
            <a:pPr marL="342900" indent="-342900" algn="ctr">
              <a:lnSpc>
                <a:spcPct val="60000"/>
              </a:lnSpc>
              <a:spcBef>
                <a:spcPct val="20000"/>
              </a:spcBef>
              <a:defRPr/>
            </a:pPr>
            <a:r>
              <a:rPr lang="en-US" sz="1500" i="0">
                <a:effectLst>
                  <a:outerShdw blurRad="38100" dist="38100" dir="2700000" algn="tl">
                    <a:srgbClr val="C0C0C0"/>
                  </a:outerShdw>
                </a:effectLst>
                <a:latin typeface="Verdana" pitchFamily="34" charset="0"/>
              </a:rPr>
              <a:t>Tolerancia Cardiorrespiratoria</a:t>
            </a:r>
          </a:p>
          <a:p>
            <a:pPr marL="342900" indent="-342900" algn="ctr">
              <a:lnSpc>
                <a:spcPct val="60000"/>
              </a:lnSpc>
              <a:spcBef>
                <a:spcPct val="20000"/>
              </a:spcBef>
              <a:defRPr/>
            </a:pPr>
            <a:r>
              <a:rPr lang="en-US" sz="1500" i="0">
                <a:effectLst>
                  <a:outerShdw blurRad="38100" dist="38100" dir="2700000" algn="tl">
                    <a:srgbClr val="C0C0C0"/>
                  </a:outerShdw>
                </a:effectLst>
                <a:latin typeface="Verdana" pitchFamily="34" charset="0"/>
              </a:rPr>
              <a:t>o de Larga Distancia/Carreras de Fondo</a:t>
            </a:r>
          </a:p>
          <a:p>
            <a:pPr marL="342900" indent="-342900" algn="ctr">
              <a:lnSpc>
                <a:spcPct val="60000"/>
              </a:lnSpc>
              <a:spcBef>
                <a:spcPct val="20000"/>
              </a:spcBef>
              <a:defRPr/>
            </a:pPr>
            <a:r>
              <a:rPr lang="en-US" sz="1500" i="0">
                <a:effectLst>
                  <a:outerShdw blurRad="38100" dist="38100" dir="2700000" algn="tl">
                    <a:srgbClr val="C0C0C0"/>
                  </a:outerShdw>
                </a:effectLst>
                <a:latin typeface="Verdana" pitchFamily="34" charset="0"/>
              </a:rPr>
              <a:t>(Ej: Carrera de 30 Km)</a:t>
            </a:r>
            <a:endParaRPr lang="en-US" sz="1500">
              <a:effectLst>
                <a:outerShdw blurRad="38100" dist="38100" dir="2700000" algn="tl">
                  <a:srgbClr val="C0C0C0"/>
                </a:outerShdw>
              </a:effectLst>
              <a:latin typeface="Verdana" pitchFamily="34" charset="0"/>
            </a:endParaRPr>
          </a:p>
        </p:txBody>
      </p:sp>
      <p:sp>
        <p:nvSpPr>
          <p:cNvPr id="222212" name="Freeform 4">
            <a:extLst>
              <a:ext uri="{FF2B5EF4-FFF2-40B4-BE49-F238E27FC236}">
                <a16:creationId xmlns:a16="http://schemas.microsoft.com/office/drawing/2014/main" id="{DFFD86F8-AF49-4C1B-97BB-2BC7CECEF322}"/>
              </a:ext>
            </a:extLst>
          </p:cNvPr>
          <p:cNvSpPr>
            <a:spLocks/>
          </p:cNvSpPr>
          <p:nvPr/>
        </p:nvSpPr>
        <p:spPr bwMode="auto">
          <a:xfrm rot="-5400000" flipH="1" flipV="1">
            <a:off x="1914525" y="366713"/>
            <a:ext cx="422275" cy="16573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44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81285" name="Rectangle 5">
            <a:extLst>
              <a:ext uri="{FF2B5EF4-FFF2-40B4-BE49-F238E27FC236}">
                <a16:creationId xmlns:a16="http://schemas.microsoft.com/office/drawing/2014/main" id="{DF59C6D5-4957-4215-9B01-8FDE063B6AC4}"/>
              </a:ext>
            </a:extLst>
          </p:cNvPr>
          <p:cNvSpPr>
            <a:spLocks noChangeArrowheads="1"/>
          </p:cNvSpPr>
          <p:nvPr/>
        </p:nvSpPr>
        <p:spPr bwMode="auto">
          <a:xfrm>
            <a:off x="177800" y="404813"/>
            <a:ext cx="925513" cy="2143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FATIGA</a:t>
            </a:r>
            <a:endParaRPr lang="en-US" sz="1400">
              <a:effectLst>
                <a:outerShdw blurRad="38100" dist="38100" dir="2700000" algn="tl">
                  <a:srgbClr val="C0C0C0"/>
                </a:outerShdw>
              </a:effectLst>
              <a:latin typeface="Arial Black" pitchFamily="34" charset="0"/>
            </a:endParaRPr>
          </a:p>
        </p:txBody>
      </p:sp>
      <p:sp>
        <p:nvSpPr>
          <p:cNvPr id="222214" name="Line 6">
            <a:extLst>
              <a:ext uri="{FF2B5EF4-FFF2-40B4-BE49-F238E27FC236}">
                <a16:creationId xmlns:a16="http://schemas.microsoft.com/office/drawing/2014/main" id="{0BA266CA-2FF3-479A-9594-CD45E3FE1163}"/>
              </a:ext>
            </a:extLst>
          </p:cNvPr>
          <p:cNvSpPr>
            <a:spLocks noChangeShapeType="1"/>
          </p:cNvSpPr>
          <p:nvPr/>
        </p:nvSpPr>
        <p:spPr bwMode="auto">
          <a:xfrm rot="-5400000">
            <a:off x="1118394" y="4024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1287" name="Rectangle 7">
            <a:extLst>
              <a:ext uri="{FF2B5EF4-FFF2-40B4-BE49-F238E27FC236}">
                <a16:creationId xmlns:a16="http://schemas.microsoft.com/office/drawing/2014/main" id="{26F090F5-53AB-42AB-BB5B-082150EACD40}"/>
              </a:ext>
            </a:extLst>
          </p:cNvPr>
          <p:cNvSpPr>
            <a:spLocks noChangeArrowheads="1"/>
          </p:cNvSpPr>
          <p:nvPr/>
        </p:nvSpPr>
        <p:spPr bwMode="auto">
          <a:xfrm>
            <a:off x="1111250" y="392113"/>
            <a:ext cx="915988"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Causas</a:t>
            </a:r>
            <a:endParaRPr lang="en-US" sz="1400" b="0">
              <a:effectLst>
                <a:outerShdw blurRad="38100" dist="38100" dir="2700000" algn="tl">
                  <a:srgbClr val="C0C0C0"/>
                </a:outerShdw>
              </a:effectLst>
              <a:latin typeface="Arial Black" pitchFamily="34" charset="0"/>
            </a:endParaRPr>
          </a:p>
        </p:txBody>
      </p:sp>
      <p:sp>
        <p:nvSpPr>
          <p:cNvPr id="481288" name="Rectangle 8">
            <a:extLst>
              <a:ext uri="{FF2B5EF4-FFF2-40B4-BE49-F238E27FC236}">
                <a16:creationId xmlns:a16="http://schemas.microsoft.com/office/drawing/2014/main" id="{90E07749-38AF-47F7-8C49-2620A8DE0A73}"/>
              </a:ext>
            </a:extLst>
          </p:cNvPr>
          <p:cNvSpPr>
            <a:spLocks noChangeArrowheads="1"/>
          </p:cNvSpPr>
          <p:nvPr/>
        </p:nvSpPr>
        <p:spPr bwMode="auto">
          <a:xfrm>
            <a:off x="2028825" y="392113"/>
            <a:ext cx="23177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Sistemas Energéticos</a:t>
            </a:r>
            <a:endParaRPr lang="en-US" sz="1400" b="0">
              <a:effectLst>
                <a:outerShdw blurRad="38100" dist="38100" dir="2700000" algn="tl">
                  <a:srgbClr val="C0C0C0"/>
                </a:outerShdw>
              </a:effectLst>
              <a:latin typeface="Arial Black" pitchFamily="34" charset="0"/>
            </a:endParaRPr>
          </a:p>
        </p:txBody>
      </p:sp>
      <p:sp>
        <p:nvSpPr>
          <p:cNvPr id="222217" name="Line 9">
            <a:extLst>
              <a:ext uri="{FF2B5EF4-FFF2-40B4-BE49-F238E27FC236}">
                <a16:creationId xmlns:a16="http://schemas.microsoft.com/office/drawing/2014/main" id="{036703F7-D6AF-477D-AC69-4E0DB6DE283C}"/>
              </a:ext>
            </a:extLst>
          </p:cNvPr>
          <p:cNvSpPr>
            <a:spLocks noChangeShapeType="1"/>
          </p:cNvSpPr>
          <p:nvPr/>
        </p:nvSpPr>
        <p:spPr bwMode="auto">
          <a:xfrm>
            <a:off x="4478338" y="400050"/>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1290" name="Rectangle 10">
            <a:extLst>
              <a:ext uri="{FF2B5EF4-FFF2-40B4-BE49-F238E27FC236}">
                <a16:creationId xmlns:a16="http://schemas.microsoft.com/office/drawing/2014/main" id="{BD21C3AE-F205-4FBD-8ACE-ABD64970B18D}"/>
              </a:ext>
            </a:extLst>
          </p:cNvPr>
          <p:cNvSpPr>
            <a:spLocks noChangeArrowheads="1"/>
          </p:cNvSpPr>
          <p:nvPr/>
        </p:nvSpPr>
        <p:spPr bwMode="auto">
          <a:xfrm>
            <a:off x="4443413" y="392113"/>
            <a:ext cx="21859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Glucógeno Muscular</a:t>
            </a:r>
            <a:endParaRPr lang="en-US" sz="1400" b="0">
              <a:effectLst>
                <a:outerShdw blurRad="38100" dist="38100" dir="2700000" algn="tl">
                  <a:srgbClr val="C0C0C0"/>
                </a:outerShdw>
              </a:effectLst>
              <a:latin typeface="Arial Black" pitchFamily="34" charset="0"/>
            </a:endParaRPr>
          </a:p>
        </p:txBody>
      </p:sp>
      <p:sp>
        <p:nvSpPr>
          <p:cNvPr id="222219" name="Rectangle 11">
            <a:extLst>
              <a:ext uri="{FF2B5EF4-FFF2-40B4-BE49-F238E27FC236}">
                <a16:creationId xmlns:a16="http://schemas.microsoft.com/office/drawing/2014/main" id="{7459DA8D-5393-43AD-8BA1-24BC9CAB3377}"/>
              </a:ext>
            </a:extLst>
          </p:cNvPr>
          <p:cNvSpPr>
            <a:spLocks noChangeArrowheads="1"/>
          </p:cNvSpPr>
          <p:nvPr/>
        </p:nvSpPr>
        <p:spPr bwMode="auto">
          <a:xfrm>
            <a:off x="228600" y="269875"/>
            <a:ext cx="8737600" cy="447675"/>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2220" name="Line 12">
            <a:extLst>
              <a:ext uri="{FF2B5EF4-FFF2-40B4-BE49-F238E27FC236}">
                <a16:creationId xmlns:a16="http://schemas.microsoft.com/office/drawing/2014/main" id="{21C6E751-4334-423A-9282-58DD45B93B88}"/>
              </a:ext>
            </a:extLst>
          </p:cNvPr>
          <p:cNvSpPr>
            <a:spLocks noChangeShapeType="1"/>
          </p:cNvSpPr>
          <p:nvPr/>
        </p:nvSpPr>
        <p:spPr bwMode="auto">
          <a:xfrm rot="-5400000">
            <a:off x="2032794" y="4024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21" name="Line 13">
            <a:extLst>
              <a:ext uri="{FF2B5EF4-FFF2-40B4-BE49-F238E27FC236}">
                <a16:creationId xmlns:a16="http://schemas.microsoft.com/office/drawing/2014/main" id="{D9E8EB35-6F06-41E3-94EC-9C0A4ACE5D48}"/>
              </a:ext>
            </a:extLst>
          </p:cNvPr>
          <p:cNvSpPr>
            <a:spLocks noChangeShapeType="1"/>
          </p:cNvSpPr>
          <p:nvPr/>
        </p:nvSpPr>
        <p:spPr bwMode="auto">
          <a:xfrm rot="-5400000">
            <a:off x="4331494" y="4024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22" name="Line 14">
            <a:extLst>
              <a:ext uri="{FF2B5EF4-FFF2-40B4-BE49-F238E27FC236}">
                <a16:creationId xmlns:a16="http://schemas.microsoft.com/office/drawing/2014/main" id="{5F7B3131-727E-4824-AE0C-D471D223346B}"/>
              </a:ext>
            </a:extLst>
          </p:cNvPr>
          <p:cNvSpPr>
            <a:spLocks noChangeShapeType="1"/>
          </p:cNvSpPr>
          <p:nvPr/>
        </p:nvSpPr>
        <p:spPr bwMode="auto">
          <a:xfrm rot="-5400000">
            <a:off x="6769894" y="250032"/>
            <a:ext cx="0" cy="481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23" name="Text Box 15">
            <a:extLst>
              <a:ext uri="{FF2B5EF4-FFF2-40B4-BE49-F238E27FC236}">
                <a16:creationId xmlns:a16="http://schemas.microsoft.com/office/drawing/2014/main" id="{215D7C77-263D-47C8-8996-6467E6A52901}"/>
              </a:ext>
            </a:extLst>
          </p:cNvPr>
          <p:cNvSpPr txBox="1">
            <a:spLocks noChangeArrowheads="1"/>
          </p:cNvSpPr>
          <p:nvPr/>
        </p:nvSpPr>
        <p:spPr bwMode="auto">
          <a:xfrm>
            <a:off x="6510338" y="246063"/>
            <a:ext cx="4762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a:t>(en)</a:t>
            </a:r>
          </a:p>
        </p:txBody>
      </p:sp>
      <p:sp>
        <p:nvSpPr>
          <p:cNvPr id="481296" name="Rectangle 16">
            <a:extLst>
              <a:ext uri="{FF2B5EF4-FFF2-40B4-BE49-F238E27FC236}">
                <a16:creationId xmlns:a16="http://schemas.microsoft.com/office/drawing/2014/main" id="{7FCB82C3-BF68-4F2F-8082-E5CCC83F070B}"/>
              </a:ext>
            </a:extLst>
          </p:cNvPr>
          <p:cNvSpPr>
            <a:spLocks noChangeArrowheads="1"/>
          </p:cNvSpPr>
          <p:nvPr/>
        </p:nvSpPr>
        <p:spPr bwMode="auto">
          <a:xfrm>
            <a:off x="6919913" y="303213"/>
            <a:ext cx="2109787" cy="3286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Diferentes Tipos de</a:t>
            </a:r>
          </a:p>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Fibras Musculares</a:t>
            </a:r>
            <a:endParaRPr lang="en-US" sz="1400" b="0">
              <a:effectLst>
                <a:outerShdw blurRad="38100" dist="38100" dir="2700000" algn="tl">
                  <a:srgbClr val="C0C0C0"/>
                </a:outerShdw>
              </a:effectLst>
              <a:latin typeface="Arial Black" pitchFamily="34" charset="0"/>
            </a:endParaRPr>
          </a:p>
        </p:txBody>
      </p:sp>
      <p:sp>
        <p:nvSpPr>
          <p:cNvPr id="222225" name="Text Box 17">
            <a:extLst>
              <a:ext uri="{FF2B5EF4-FFF2-40B4-BE49-F238E27FC236}">
                <a16:creationId xmlns:a16="http://schemas.microsoft.com/office/drawing/2014/main" id="{A9CB59FE-3463-4213-9099-A8E12B7082B5}"/>
              </a:ext>
            </a:extLst>
          </p:cNvPr>
          <p:cNvSpPr txBox="1">
            <a:spLocks noChangeArrowheads="1"/>
          </p:cNvSpPr>
          <p:nvPr/>
        </p:nvSpPr>
        <p:spPr bwMode="auto">
          <a:xfrm>
            <a:off x="117475" y="1358900"/>
            <a:ext cx="31734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Intensidad/Relativamente Baja</a:t>
            </a:r>
          </a:p>
          <a:p>
            <a:pPr>
              <a:lnSpc>
                <a:spcPct val="80000"/>
              </a:lnSpc>
            </a:pPr>
            <a:r>
              <a:rPr lang="en-US" altLang="en-US" sz="1600" i="0">
                <a:latin typeface="Arial" panose="020B0604020202020204" pitchFamily="34" charset="0"/>
              </a:rPr>
              <a:t>(40 - 60% VO</a:t>
            </a:r>
            <a:r>
              <a:rPr lang="en-US" altLang="en-US" sz="1600" i="0" baseline="-25000">
                <a:latin typeface="Arial" panose="020B0604020202020204" pitchFamily="34" charset="0"/>
              </a:rPr>
              <a:t>2</a:t>
            </a:r>
            <a:r>
              <a:rPr lang="en-US" altLang="en-US" sz="1600" i="0">
                <a:latin typeface="Arial" panose="020B0604020202020204" pitchFamily="34" charset="0"/>
              </a:rPr>
              <a:t>máx)</a:t>
            </a:r>
          </a:p>
        </p:txBody>
      </p:sp>
      <p:sp>
        <p:nvSpPr>
          <p:cNvPr id="222226" name="Text Box 18">
            <a:extLst>
              <a:ext uri="{FF2B5EF4-FFF2-40B4-BE49-F238E27FC236}">
                <a16:creationId xmlns:a16="http://schemas.microsoft.com/office/drawing/2014/main" id="{7D92B1DE-B0C4-4A43-A3B5-D668F77341ED}"/>
              </a:ext>
            </a:extLst>
          </p:cNvPr>
          <p:cNvSpPr txBox="1">
            <a:spLocks noChangeArrowheads="1"/>
          </p:cNvSpPr>
          <p:nvPr/>
        </p:nvSpPr>
        <p:spPr bwMode="auto">
          <a:xfrm>
            <a:off x="1095375" y="1428750"/>
            <a:ext cx="2397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a:t>
            </a:r>
            <a:endParaRPr lang="en-US" altLang="en-US" sz="1300" i="0" baseline="30000">
              <a:latin typeface="Arial" panose="020B0604020202020204" pitchFamily="34" charset="0"/>
            </a:endParaRPr>
          </a:p>
        </p:txBody>
      </p:sp>
      <p:sp>
        <p:nvSpPr>
          <p:cNvPr id="222227" name="Text Box 19">
            <a:extLst>
              <a:ext uri="{FF2B5EF4-FFF2-40B4-BE49-F238E27FC236}">
                <a16:creationId xmlns:a16="http://schemas.microsoft.com/office/drawing/2014/main" id="{EB366F83-0B73-4C91-9E0C-3C6F1732B11C}"/>
              </a:ext>
            </a:extLst>
          </p:cNvPr>
          <p:cNvSpPr txBox="1">
            <a:spLocks noChangeArrowheads="1"/>
          </p:cNvSpPr>
          <p:nvPr/>
        </p:nvSpPr>
        <p:spPr bwMode="auto">
          <a:xfrm>
            <a:off x="149225" y="1828800"/>
            <a:ext cx="414496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Demandas de Tensión/Fuerza Muscular</a:t>
            </a:r>
            <a:endParaRPr lang="en-US" altLang="en-US" sz="1600" i="0" baseline="30000">
              <a:latin typeface="Arial" panose="020B0604020202020204" pitchFamily="34" charset="0"/>
            </a:endParaRPr>
          </a:p>
        </p:txBody>
      </p:sp>
      <p:sp>
        <p:nvSpPr>
          <p:cNvPr id="222228" name="Text Box 20">
            <a:extLst>
              <a:ext uri="{FF2B5EF4-FFF2-40B4-BE49-F238E27FC236}">
                <a16:creationId xmlns:a16="http://schemas.microsoft.com/office/drawing/2014/main" id="{9A3880C7-28A6-4436-9A2B-EEEE397DC0D3}"/>
              </a:ext>
            </a:extLst>
          </p:cNvPr>
          <p:cNvSpPr txBox="1">
            <a:spLocks noChangeArrowheads="1"/>
          </p:cNvSpPr>
          <p:nvPr/>
        </p:nvSpPr>
        <p:spPr bwMode="auto">
          <a:xfrm>
            <a:off x="-38100" y="2089150"/>
            <a:ext cx="28432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Contracciones Moderadas</a:t>
            </a:r>
          </a:p>
          <a:p>
            <a:pPr algn="ctr">
              <a:lnSpc>
                <a:spcPct val="80000"/>
              </a:lnSpc>
            </a:pPr>
            <a:r>
              <a:rPr lang="en-US" altLang="en-US" sz="1600" i="0">
                <a:latin typeface="Arial" panose="020B0604020202020204" pitchFamily="34" charset="0"/>
              </a:rPr>
              <a:t>de las Fibras Musculares</a:t>
            </a:r>
            <a:endParaRPr lang="en-US" altLang="en-US" sz="1600" i="0" baseline="30000">
              <a:latin typeface="Arial" panose="020B0604020202020204" pitchFamily="34" charset="0"/>
            </a:endParaRPr>
          </a:p>
        </p:txBody>
      </p:sp>
      <p:sp>
        <p:nvSpPr>
          <p:cNvPr id="222229" name="Text Box 21">
            <a:extLst>
              <a:ext uri="{FF2B5EF4-FFF2-40B4-BE49-F238E27FC236}">
                <a16:creationId xmlns:a16="http://schemas.microsoft.com/office/drawing/2014/main" id="{B3362509-6676-4B23-9585-7F1B594C76E6}"/>
              </a:ext>
            </a:extLst>
          </p:cNvPr>
          <p:cNvSpPr txBox="1">
            <a:spLocks noChangeArrowheads="1"/>
          </p:cNvSpPr>
          <p:nvPr/>
        </p:nvSpPr>
        <p:spPr bwMode="auto">
          <a:xfrm>
            <a:off x="88900" y="2559050"/>
            <a:ext cx="25892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Reclutamiento Selectivo</a:t>
            </a:r>
            <a:endParaRPr lang="en-US" altLang="en-US" sz="1600" i="0" baseline="30000">
              <a:latin typeface="Arial" panose="020B0604020202020204" pitchFamily="34" charset="0"/>
            </a:endParaRPr>
          </a:p>
        </p:txBody>
      </p:sp>
      <p:sp>
        <p:nvSpPr>
          <p:cNvPr id="222230" name="Line 22">
            <a:extLst>
              <a:ext uri="{FF2B5EF4-FFF2-40B4-BE49-F238E27FC236}">
                <a16:creationId xmlns:a16="http://schemas.microsoft.com/office/drawing/2014/main" id="{512A9F2B-C867-4945-9C7E-8F14C3366C5A}"/>
              </a:ext>
            </a:extLst>
          </p:cNvPr>
          <p:cNvSpPr>
            <a:spLocks noChangeShapeType="1"/>
          </p:cNvSpPr>
          <p:nvPr/>
        </p:nvSpPr>
        <p:spPr bwMode="auto">
          <a:xfrm flipV="1">
            <a:off x="142875" y="2862263"/>
            <a:ext cx="0" cy="3905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31" name="Text Box 23">
            <a:extLst>
              <a:ext uri="{FF2B5EF4-FFF2-40B4-BE49-F238E27FC236}">
                <a16:creationId xmlns:a16="http://schemas.microsoft.com/office/drawing/2014/main" id="{1B5AEE01-61C0-4639-AF39-83E6B4603C44}"/>
              </a:ext>
            </a:extLst>
          </p:cNvPr>
          <p:cNvSpPr txBox="1">
            <a:spLocks noChangeArrowheads="1"/>
          </p:cNvSpPr>
          <p:nvPr/>
        </p:nvSpPr>
        <p:spPr bwMode="auto">
          <a:xfrm>
            <a:off x="111125" y="2838450"/>
            <a:ext cx="14081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Movilización</a:t>
            </a:r>
          </a:p>
          <a:p>
            <a:pPr>
              <a:lnSpc>
                <a:spcPct val="80000"/>
              </a:lnSpc>
            </a:pPr>
            <a:r>
              <a:rPr lang="en-US" altLang="en-US" sz="1600" i="0">
                <a:latin typeface="Arial" panose="020B0604020202020204" pitchFamily="34" charset="0"/>
              </a:rPr>
              <a:t>Fibras ST</a:t>
            </a:r>
            <a:endParaRPr lang="en-US" altLang="en-US" sz="1600" i="0" baseline="30000">
              <a:latin typeface="Arial" panose="020B0604020202020204" pitchFamily="34" charset="0"/>
            </a:endParaRPr>
          </a:p>
        </p:txBody>
      </p:sp>
      <p:sp>
        <p:nvSpPr>
          <p:cNvPr id="222232" name="Text Box 24">
            <a:extLst>
              <a:ext uri="{FF2B5EF4-FFF2-40B4-BE49-F238E27FC236}">
                <a16:creationId xmlns:a16="http://schemas.microsoft.com/office/drawing/2014/main" id="{190C0E68-855D-4D37-9E73-61DFE164CB1A}"/>
              </a:ext>
            </a:extLst>
          </p:cNvPr>
          <p:cNvSpPr txBox="1">
            <a:spLocks noChangeArrowheads="1"/>
          </p:cNvSpPr>
          <p:nvPr/>
        </p:nvSpPr>
        <p:spPr bwMode="auto">
          <a:xfrm>
            <a:off x="1889125" y="2838450"/>
            <a:ext cx="243046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Movilización Fibras FT</a:t>
            </a:r>
          </a:p>
          <a:p>
            <a:pPr>
              <a:lnSpc>
                <a:spcPct val="80000"/>
              </a:lnSpc>
            </a:pPr>
            <a:r>
              <a:rPr lang="en-US" altLang="en-US" sz="1600" i="0">
                <a:latin typeface="Arial" panose="020B0604020202020204" pitchFamily="34" charset="0"/>
              </a:rPr>
              <a:t>(FTa y FTb)</a:t>
            </a:r>
            <a:endParaRPr lang="en-US" altLang="en-US" sz="1600" i="0" baseline="30000">
              <a:latin typeface="Arial" panose="020B0604020202020204" pitchFamily="34" charset="0"/>
            </a:endParaRPr>
          </a:p>
        </p:txBody>
      </p:sp>
      <p:sp>
        <p:nvSpPr>
          <p:cNvPr id="222233" name="Freeform 25">
            <a:extLst>
              <a:ext uri="{FF2B5EF4-FFF2-40B4-BE49-F238E27FC236}">
                <a16:creationId xmlns:a16="http://schemas.microsoft.com/office/drawing/2014/main" id="{8FF0E8D4-7C2F-4F62-ADED-4157C886F92B}"/>
              </a:ext>
            </a:extLst>
          </p:cNvPr>
          <p:cNvSpPr>
            <a:spLocks/>
          </p:cNvSpPr>
          <p:nvPr/>
        </p:nvSpPr>
        <p:spPr bwMode="auto">
          <a:xfrm rot="5400000" flipV="1">
            <a:off x="1281112" y="3024188"/>
            <a:ext cx="288925" cy="5143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44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2234" name="Text Box 26">
            <a:extLst>
              <a:ext uri="{FF2B5EF4-FFF2-40B4-BE49-F238E27FC236}">
                <a16:creationId xmlns:a16="http://schemas.microsoft.com/office/drawing/2014/main" id="{40C52A6E-A515-4670-BEA2-AD5FDD525980}"/>
              </a:ext>
            </a:extLst>
          </p:cNvPr>
          <p:cNvSpPr txBox="1">
            <a:spLocks noChangeArrowheads="1"/>
          </p:cNvSpPr>
          <p:nvPr/>
        </p:nvSpPr>
        <p:spPr bwMode="auto">
          <a:xfrm>
            <a:off x="301625" y="3308350"/>
            <a:ext cx="36941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Velocidad de Agotamiento Selectivo</a:t>
            </a:r>
          </a:p>
          <a:p>
            <a:pPr>
              <a:lnSpc>
                <a:spcPct val="80000"/>
              </a:lnSpc>
            </a:pPr>
            <a:r>
              <a:rPr lang="en-US" altLang="en-US" sz="1600" i="0">
                <a:latin typeface="Arial" panose="020B0604020202020204" pitchFamily="34" charset="0"/>
              </a:rPr>
              <a:t>Glucógeno Muscular en Fibras ST</a:t>
            </a:r>
            <a:endParaRPr lang="en-US" altLang="en-US" sz="1600" i="0" baseline="30000">
              <a:latin typeface="Arial" panose="020B0604020202020204" pitchFamily="34" charset="0"/>
            </a:endParaRPr>
          </a:p>
        </p:txBody>
      </p:sp>
      <p:sp>
        <p:nvSpPr>
          <p:cNvPr id="222235" name="Text Box 27">
            <a:extLst>
              <a:ext uri="{FF2B5EF4-FFF2-40B4-BE49-F238E27FC236}">
                <a16:creationId xmlns:a16="http://schemas.microsoft.com/office/drawing/2014/main" id="{0D9BABEE-5CFB-4483-A124-3B26F077252D}"/>
              </a:ext>
            </a:extLst>
          </p:cNvPr>
          <p:cNvSpPr txBox="1">
            <a:spLocks noChangeArrowheads="1"/>
          </p:cNvSpPr>
          <p:nvPr/>
        </p:nvSpPr>
        <p:spPr bwMode="auto">
          <a:xfrm>
            <a:off x="561975" y="3790950"/>
            <a:ext cx="28432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Tensión/Fuerza Muscular</a:t>
            </a:r>
            <a:endParaRPr lang="en-US" altLang="en-US" sz="1600" i="0" baseline="30000">
              <a:latin typeface="Arial" panose="020B0604020202020204" pitchFamily="34" charset="0"/>
            </a:endParaRPr>
          </a:p>
        </p:txBody>
      </p:sp>
      <p:sp>
        <p:nvSpPr>
          <p:cNvPr id="222236" name="Line 28">
            <a:extLst>
              <a:ext uri="{FF2B5EF4-FFF2-40B4-BE49-F238E27FC236}">
                <a16:creationId xmlns:a16="http://schemas.microsoft.com/office/drawing/2014/main" id="{72756569-05B4-45E0-AF0C-0393DB0476B0}"/>
              </a:ext>
            </a:extLst>
          </p:cNvPr>
          <p:cNvSpPr>
            <a:spLocks noChangeShapeType="1"/>
          </p:cNvSpPr>
          <p:nvPr/>
        </p:nvSpPr>
        <p:spPr bwMode="auto">
          <a:xfrm>
            <a:off x="1685925" y="4005263"/>
            <a:ext cx="0" cy="219075"/>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37" name="Text Box 29">
            <a:extLst>
              <a:ext uri="{FF2B5EF4-FFF2-40B4-BE49-F238E27FC236}">
                <a16:creationId xmlns:a16="http://schemas.microsoft.com/office/drawing/2014/main" id="{2544BE42-53D4-46BD-BE75-8BD9600BDCAE}"/>
              </a:ext>
            </a:extLst>
          </p:cNvPr>
          <p:cNvSpPr txBox="1">
            <a:spLocks noChangeArrowheads="1"/>
          </p:cNvSpPr>
          <p:nvPr/>
        </p:nvSpPr>
        <p:spPr bwMode="auto">
          <a:xfrm>
            <a:off x="1652588" y="3954463"/>
            <a:ext cx="7302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(causa)</a:t>
            </a:r>
          </a:p>
        </p:txBody>
      </p:sp>
      <p:sp>
        <p:nvSpPr>
          <p:cNvPr id="222238" name="Text Box 30">
            <a:extLst>
              <a:ext uri="{FF2B5EF4-FFF2-40B4-BE49-F238E27FC236}">
                <a16:creationId xmlns:a16="http://schemas.microsoft.com/office/drawing/2014/main" id="{EAC658C5-B6F7-4942-AC7D-80131C32AD70}"/>
              </a:ext>
            </a:extLst>
          </p:cNvPr>
          <p:cNvSpPr txBox="1">
            <a:spLocks noChangeArrowheads="1"/>
          </p:cNvSpPr>
          <p:nvPr/>
        </p:nvSpPr>
        <p:spPr bwMode="auto">
          <a:xfrm>
            <a:off x="682625" y="4127500"/>
            <a:ext cx="23860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Movilización Fibras FT</a:t>
            </a:r>
            <a:endParaRPr lang="en-US" altLang="en-US" sz="1600" i="0" baseline="30000">
              <a:latin typeface="Arial" panose="020B0604020202020204" pitchFamily="34" charset="0"/>
            </a:endParaRPr>
          </a:p>
        </p:txBody>
      </p:sp>
      <p:sp>
        <p:nvSpPr>
          <p:cNvPr id="222239" name="Text Box 31">
            <a:extLst>
              <a:ext uri="{FF2B5EF4-FFF2-40B4-BE49-F238E27FC236}">
                <a16:creationId xmlns:a16="http://schemas.microsoft.com/office/drawing/2014/main" id="{F2AD8046-E72D-4A75-B9FC-2319BD93E9A5}"/>
              </a:ext>
            </a:extLst>
          </p:cNvPr>
          <p:cNvSpPr txBox="1">
            <a:spLocks noChangeArrowheads="1"/>
          </p:cNvSpPr>
          <p:nvPr/>
        </p:nvSpPr>
        <p:spPr bwMode="auto">
          <a:xfrm>
            <a:off x="-41275" y="4451350"/>
            <a:ext cx="2741613"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Fibras FT</a:t>
            </a:r>
          </a:p>
          <a:p>
            <a:pPr algn="ctr">
              <a:lnSpc>
                <a:spcPct val="80000"/>
              </a:lnSpc>
            </a:pPr>
            <a:r>
              <a:rPr lang="en-US" altLang="en-US" sz="1600" i="0">
                <a:latin typeface="Arial" panose="020B0604020202020204" pitchFamily="34" charset="0"/>
              </a:rPr>
              <a:t>No Generan</a:t>
            </a:r>
          </a:p>
          <a:p>
            <a:pPr algn="ctr">
              <a:lnSpc>
                <a:spcPct val="80000"/>
              </a:lnSpc>
            </a:pPr>
            <a:r>
              <a:rPr lang="en-US" altLang="en-US" sz="1600" i="0">
                <a:latin typeface="Arial" panose="020B0604020202020204" pitchFamily="34" charset="0"/>
              </a:rPr>
              <a:t>Suficiente</a:t>
            </a:r>
          </a:p>
          <a:p>
            <a:pPr algn="ctr">
              <a:lnSpc>
                <a:spcPct val="80000"/>
              </a:lnSpc>
            </a:pPr>
            <a:r>
              <a:rPr lang="en-US" altLang="en-US" sz="1600" i="0">
                <a:latin typeface="Arial" panose="020B0604020202020204" pitchFamily="34" charset="0"/>
              </a:rPr>
              <a:t>Tensión/Fuerza Muscular</a:t>
            </a:r>
            <a:endParaRPr lang="en-US" altLang="en-US" sz="1600" i="0" baseline="30000">
              <a:latin typeface="Arial" panose="020B0604020202020204" pitchFamily="34" charset="0"/>
            </a:endParaRPr>
          </a:p>
        </p:txBody>
      </p:sp>
      <p:sp>
        <p:nvSpPr>
          <p:cNvPr id="222240" name="Text Box 32">
            <a:extLst>
              <a:ext uri="{FF2B5EF4-FFF2-40B4-BE49-F238E27FC236}">
                <a16:creationId xmlns:a16="http://schemas.microsoft.com/office/drawing/2014/main" id="{7984F5EE-5E27-48F8-AC75-409E89B7A3E3}"/>
              </a:ext>
            </a:extLst>
          </p:cNvPr>
          <p:cNvSpPr txBox="1">
            <a:spLocks noChangeArrowheads="1"/>
          </p:cNvSpPr>
          <p:nvPr/>
        </p:nvSpPr>
        <p:spPr bwMode="auto">
          <a:xfrm>
            <a:off x="2644775" y="4362450"/>
            <a:ext cx="2906713" cy="106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Insuficiente Reclutamiento</a:t>
            </a:r>
          </a:p>
          <a:p>
            <a:pPr algn="ctr">
              <a:lnSpc>
                <a:spcPct val="80000"/>
              </a:lnSpc>
            </a:pPr>
            <a:r>
              <a:rPr lang="en-US" altLang="en-US" sz="1600" i="0">
                <a:latin typeface="Arial" panose="020B0604020202020204" pitchFamily="34" charset="0"/>
              </a:rPr>
              <a:t>Fibras FT</a:t>
            </a:r>
          </a:p>
          <a:p>
            <a:pPr algn="ctr">
              <a:lnSpc>
                <a:spcPct val="80000"/>
              </a:lnSpc>
            </a:pPr>
            <a:r>
              <a:rPr lang="en-US" altLang="en-US" sz="1600" i="0">
                <a:latin typeface="Arial" panose="020B0604020202020204" pitchFamily="34" charset="0"/>
              </a:rPr>
              <a:t>para Compensar por la</a:t>
            </a:r>
          </a:p>
          <a:p>
            <a:pPr algn="ctr">
              <a:lnSpc>
                <a:spcPct val="80000"/>
              </a:lnSpc>
            </a:pPr>
            <a:r>
              <a:rPr lang="en-US" altLang="en-US" sz="1600" i="0">
                <a:latin typeface="Arial" panose="020B0604020202020204" pitchFamily="34" charset="0"/>
              </a:rPr>
              <a:t>Pérdida de</a:t>
            </a:r>
          </a:p>
          <a:p>
            <a:pPr algn="ctr">
              <a:lnSpc>
                <a:spcPct val="80000"/>
              </a:lnSpc>
            </a:pPr>
            <a:r>
              <a:rPr lang="en-US" altLang="en-US" sz="1600" i="0">
                <a:latin typeface="Arial" panose="020B0604020202020204" pitchFamily="34" charset="0"/>
              </a:rPr>
              <a:t>Tensión/Fuerza Muscular</a:t>
            </a:r>
            <a:endParaRPr lang="en-US" altLang="en-US" sz="1600" i="0" baseline="30000">
              <a:latin typeface="Arial" panose="020B0604020202020204" pitchFamily="34" charset="0"/>
            </a:endParaRPr>
          </a:p>
        </p:txBody>
      </p:sp>
      <p:sp>
        <p:nvSpPr>
          <p:cNvPr id="222241" name="Text Box 33">
            <a:extLst>
              <a:ext uri="{FF2B5EF4-FFF2-40B4-BE49-F238E27FC236}">
                <a16:creationId xmlns:a16="http://schemas.microsoft.com/office/drawing/2014/main" id="{FC14625E-6FC6-480C-AF87-0E8416F4EDA8}"/>
              </a:ext>
            </a:extLst>
          </p:cNvPr>
          <p:cNvSpPr txBox="1">
            <a:spLocks noChangeArrowheads="1"/>
          </p:cNvSpPr>
          <p:nvPr/>
        </p:nvSpPr>
        <p:spPr bwMode="auto">
          <a:xfrm>
            <a:off x="-9525" y="5613400"/>
            <a:ext cx="650716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Demanda del Ejercicio &gt; Tensión/Fuerza Generada por Fibras FT</a:t>
            </a:r>
            <a:endParaRPr lang="en-US" altLang="en-US" sz="1600" i="0" baseline="30000">
              <a:latin typeface="Arial" panose="020B0604020202020204" pitchFamily="34" charset="0"/>
            </a:endParaRPr>
          </a:p>
        </p:txBody>
      </p:sp>
      <p:sp>
        <p:nvSpPr>
          <p:cNvPr id="222242" name="Freeform 34">
            <a:extLst>
              <a:ext uri="{FF2B5EF4-FFF2-40B4-BE49-F238E27FC236}">
                <a16:creationId xmlns:a16="http://schemas.microsoft.com/office/drawing/2014/main" id="{3D01C28B-4FCB-4BC5-BE5D-F42CD9B7DA53}"/>
              </a:ext>
            </a:extLst>
          </p:cNvPr>
          <p:cNvSpPr>
            <a:spLocks/>
          </p:cNvSpPr>
          <p:nvPr/>
        </p:nvSpPr>
        <p:spPr bwMode="auto">
          <a:xfrm>
            <a:off x="2479675" y="5808663"/>
            <a:ext cx="434975" cy="3365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81315" name="Rectangle 35">
            <a:extLst>
              <a:ext uri="{FF2B5EF4-FFF2-40B4-BE49-F238E27FC236}">
                <a16:creationId xmlns:a16="http://schemas.microsoft.com/office/drawing/2014/main" id="{EEACE654-7A2F-4345-8B21-1F4D17CC31A2}"/>
              </a:ext>
            </a:extLst>
          </p:cNvPr>
          <p:cNvSpPr>
            <a:spLocks noChangeArrowheads="1"/>
          </p:cNvSpPr>
          <p:nvPr/>
        </p:nvSpPr>
        <p:spPr bwMode="auto">
          <a:xfrm>
            <a:off x="2765425" y="5894388"/>
            <a:ext cx="1181100" cy="4826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400" i="0">
                <a:effectLst>
                  <a:outerShdw blurRad="38100" dist="38100" dir="2700000" algn="tl">
                    <a:srgbClr val="C0C0C0"/>
                  </a:outerShdw>
                </a:effectLst>
                <a:latin typeface="Arial Black" pitchFamily="34" charset="0"/>
              </a:rPr>
              <a:t>FATIGA</a:t>
            </a:r>
          </a:p>
          <a:p>
            <a:pPr marL="342900" indent="-342900" algn="ctr">
              <a:lnSpc>
                <a:spcPct val="60000"/>
              </a:lnSpc>
              <a:spcBef>
                <a:spcPct val="20000"/>
              </a:spcBef>
              <a:defRPr/>
            </a:pPr>
            <a:r>
              <a:rPr lang="en-US" sz="1400" i="0">
                <a:effectLst>
                  <a:outerShdw blurRad="38100" dist="38100" dir="2700000" algn="tl">
                    <a:srgbClr val="C0C0C0"/>
                  </a:outerShdw>
                </a:effectLst>
                <a:latin typeface="Arial Black" pitchFamily="34" charset="0"/>
              </a:rPr>
              <a:t>Muscular</a:t>
            </a:r>
          </a:p>
          <a:p>
            <a:pPr marL="342900" indent="-342900" algn="ctr">
              <a:lnSpc>
                <a:spcPct val="60000"/>
              </a:lnSpc>
              <a:spcBef>
                <a:spcPct val="20000"/>
              </a:spcBef>
              <a:defRPr/>
            </a:pPr>
            <a:r>
              <a:rPr lang="en-US" sz="1300" i="0">
                <a:effectLst>
                  <a:outerShdw blurRad="38100" dist="38100" dir="2700000" algn="tl">
                    <a:srgbClr val="C0C0C0"/>
                  </a:outerShdw>
                </a:effectLst>
                <a:latin typeface="Arial Black" pitchFamily="34" charset="0"/>
              </a:rPr>
              <a:t>Selectiva</a:t>
            </a:r>
          </a:p>
        </p:txBody>
      </p:sp>
      <p:sp>
        <p:nvSpPr>
          <p:cNvPr id="481316" name="Rectangle 36">
            <a:extLst>
              <a:ext uri="{FF2B5EF4-FFF2-40B4-BE49-F238E27FC236}">
                <a16:creationId xmlns:a16="http://schemas.microsoft.com/office/drawing/2014/main" id="{1488DFBE-C360-46D6-A4AF-E2CFC535FD6E}"/>
              </a:ext>
            </a:extLst>
          </p:cNvPr>
          <p:cNvSpPr>
            <a:spLocks noChangeArrowheads="1"/>
          </p:cNvSpPr>
          <p:nvPr/>
        </p:nvSpPr>
        <p:spPr bwMode="auto">
          <a:xfrm>
            <a:off x="2185988" y="6542088"/>
            <a:ext cx="2562225" cy="280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1400" i="0">
                <a:solidFill>
                  <a:srgbClr val="000000"/>
                </a:solidFill>
                <a:latin typeface="Verdana" pitchFamily="34" charset="0"/>
              </a:rPr>
              <a:t>Rendimiento Deportivo</a:t>
            </a:r>
            <a:endParaRPr lang="en-US" sz="1400" i="0" baseline="-25000">
              <a:solidFill>
                <a:srgbClr val="000000"/>
              </a:solidFill>
              <a:latin typeface="Verdana" pitchFamily="34" charset="0"/>
            </a:endParaRPr>
          </a:p>
        </p:txBody>
      </p:sp>
      <p:sp>
        <p:nvSpPr>
          <p:cNvPr id="222245" name="Line 37">
            <a:extLst>
              <a:ext uri="{FF2B5EF4-FFF2-40B4-BE49-F238E27FC236}">
                <a16:creationId xmlns:a16="http://schemas.microsoft.com/office/drawing/2014/main" id="{39639765-D0D5-42D4-A43B-2093E502DC3E}"/>
              </a:ext>
            </a:extLst>
          </p:cNvPr>
          <p:cNvSpPr>
            <a:spLocks noChangeShapeType="1"/>
          </p:cNvSpPr>
          <p:nvPr/>
        </p:nvSpPr>
        <p:spPr bwMode="auto">
          <a:xfrm>
            <a:off x="1298575" y="17637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222246" name="Picture 38" descr="Contents">
            <a:extLst>
              <a:ext uri="{FF2B5EF4-FFF2-40B4-BE49-F238E27FC236}">
                <a16:creationId xmlns:a16="http://schemas.microsoft.com/office/drawing/2014/main" id="{0E0FC19E-B48A-4F31-821B-A90AC60C12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r="-278" b="85533"/>
          <a:stretch>
            <a:fillRect/>
          </a:stretch>
        </p:blipFill>
        <p:spPr bwMode="auto">
          <a:xfrm>
            <a:off x="92075" y="200025"/>
            <a:ext cx="9077325"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9" name="Text Box 39">
            <a:extLst>
              <a:ext uri="{FF2B5EF4-FFF2-40B4-BE49-F238E27FC236}">
                <a16:creationId xmlns:a16="http://schemas.microsoft.com/office/drawing/2014/main" id="{E1BAE17B-583D-454D-B57F-7A1C2A4E9C99}"/>
              </a:ext>
            </a:extLst>
          </p:cNvPr>
          <p:cNvSpPr txBox="1">
            <a:spLocks noChangeArrowheads="1"/>
          </p:cNvSpPr>
          <p:nvPr/>
        </p:nvSpPr>
        <p:spPr bwMode="auto">
          <a:xfrm>
            <a:off x="47625" y="-31750"/>
            <a:ext cx="9096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i="0">
                <a:solidFill>
                  <a:schemeClr val="accent2"/>
                </a:solidFill>
                <a:latin typeface="Arial" panose="020B0604020202020204" pitchFamily="34" charset="0"/>
              </a:rPr>
              <a:t>Fatiga y Sus Causas: Sistemas Energéticos</a:t>
            </a:r>
          </a:p>
        </p:txBody>
      </p:sp>
      <p:sp>
        <p:nvSpPr>
          <p:cNvPr id="222248" name="Line 40">
            <a:extLst>
              <a:ext uri="{FF2B5EF4-FFF2-40B4-BE49-F238E27FC236}">
                <a16:creationId xmlns:a16="http://schemas.microsoft.com/office/drawing/2014/main" id="{3A670676-84E1-487B-B475-886044A80DA7}"/>
              </a:ext>
            </a:extLst>
          </p:cNvPr>
          <p:cNvSpPr>
            <a:spLocks noChangeShapeType="1"/>
          </p:cNvSpPr>
          <p:nvPr/>
        </p:nvSpPr>
        <p:spPr bwMode="auto">
          <a:xfrm>
            <a:off x="187325" y="1878013"/>
            <a:ext cx="0" cy="16827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49" name="Line 41">
            <a:extLst>
              <a:ext uri="{FF2B5EF4-FFF2-40B4-BE49-F238E27FC236}">
                <a16:creationId xmlns:a16="http://schemas.microsoft.com/office/drawing/2014/main" id="{D256CCDD-79E1-4F67-8D6C-C6A81CA267D6}"/>
              </a:ext>
            </a:extLst>
          </p:cNvPr>
          <p:cNvSpPr>
            <a:spLocks noChangeShapeType="1"/>
          </p:cNvSpPr>
          <p:nvPr/>
        </p:nvSpPr>
        <p:spPr bwMode="auto">
          <a:xfrm>
            <a:off x="2225675" y="6557963"/>
            <a:ext cx="0" cy="168275"/>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0" name="Line 42">
            <a:extLst>
              <a:ext uri="{FF2B5EF4-FFF2-40B4-BE49-F238E27FC236}">
                <a16:creationId xmlns:a16="http://schemas.microsoft.com/office/drawing/2014/main" id="{94C98F16-D501-4017-BC82-0442CB7A0E0E}"/>
              </a:ext>
            </a:extLst>
          </p:cNvPr>
          <p:cNvSpPr>
            <a:spLocks noChangeShapeType="1"/>
          </p:cNvSpPr>
          <p:nvPr/>
        </p:nvSpPr>
        <p:spPr bwMode="auto">
          <a:xfrm>
            <a:off x="1939925" y="2887663"/>
            <a:ext cx="0" cy="3905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1" name="Line 43">
            <a:extLst>
              <a:ext uri="{FF2B5EF4-FFF2-40B4-BE49-F238E27FC236}">
                <a16:creationId xmlns:a16="http://schemas.microsoft.com/office/drawing/2014/main" id="{BAA5A5BC-9C36-4001-B097-D0C149A7611F}"/>
              </a:ext>
            </a:extLst>
          </p:cNvPr>
          <p:cNvSpPr>
            <a:spLocks noChangeShapeType="1"/>
          </p:cNvSpPr>
          <p:nvPr/>
        </p:nvSpPr>
        <p:spPr bwMode="auto">
          <a:xfrm flipV="1">
            <a:off x="339725" y="3338513"/>
            <a:ext cx="0" cy="3905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2" name="Line 44">
            <a:extLst>
              <a:ext uri="{FF2B5EF4-FFF2-40B4-BE49-F238E27FC236}">
                <a16:creationId xmlns:a16="http://schemas.microsoft.com/office/drawing/2014/main" id="{1607830A-0B88-491B-8F38-D8418F4257A1}"/>
              </a:ext>
            </a:extLst>
          </p:cNvPr>
          <p:cNvSpPr>
            <a:spLocks noChangeShapeType="1"/>
          </p:cNvSpPr>
          <p:nvPr/>
        </p:nvSpPr>
        <p:spPr bwMode="auto">
          <a:xfrm>
            <a:off x="3305175" y="6380163"/>
            <a:ext cx="0" cy="220662"/>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3" name="Line 45">
            <a:extLst>
              <a:ext uri="{FF2B5EF4-FFF2-40B4-BE49-F238E27FC236}">
                <a16:creationId xmlns:a16="http://schemas.microsoft.com/office/drawing/2014/main" id="{353C97D2-F0D6-4B89-9F97-14C18DF53A48}"/>
              </a:ext>
            </a:extLst>
          </p:cNvPr>
          <p:cNvSpPr>
            <a:spLocks noChangeShapeType="1"/>
          </p:cNvSpPr>
          <p:nvPr/>
        </p:nvSpPr>
        <p:spPr bwMode="auto">
          <a:xfrm>
            <a:off x="625475" y="3852863"/>
            <a:ext cx="0" cy="16827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4" name="Line 46">
            <a:extLst>
              <a:ext uri="{FF2B5EF4-FFF2-40B4-BE49-F238E27FC236}">
                <a16:creationId xmlns:a16="http://schemas.microsoft.com/office/drawing/2014/main" id="{8BE6DCA4-4A72-4099-9C28-7ECED7A08670}"/>
              </a:ext>
            </a:extLst>
          </p:cNvPr>
          <p:cNvSpPr>
            <a:spLocks noChangeShapeType="1"/>
          </p:cNvSpPr>
          <p:nvPr/>
        </p:nvSpPr>
        <p:spPr bwMode="auto">
          <a:xfrm>
            <a:off x="1298575" y="20177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5" name="Line 47">
            <a:extLst>
              <a:ext uri="{FF2B5EF4-FFF2-40B4-BE49-F238E27FC236}">
                <a16:creationId xmlns:a16="http://schemas.microsoft.com/office/drawing/2014/main" id="{002D1926-B7D4-470C-B678-F90CBF89498A}"/>
              </a:ext>
            </a:extLst>
          </p:cNvPr>
          <p:cNvSpPr>
            <a:spLocks noChangeShapeType="1"/>
          </p:cNvSpPr>
          <p:nvPr/>
        </p:nvSpPr>
        <p:spPr bwMode="auto">
          <a:xfrm>
            <a:off x="1298575" y="249396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6" name="Line 48">
            <a:extLst>
              <a:ext uri="{FF2B5EF4-FFF2-40B4-BE49-F238E27FC236}">
                <a16:creationId xmlns:a16="http://schemas.microsoft.com/office/drawing/2014/main" id="{E690CA7B-8996-4957-A96F-CCD87F540FAC}"/>
              </a:ext>
            </a:extLst>
          </p:cNvPr>
          <p:cNvSpPr>
            <a:spLocks noChangeShapeType="1"/>
          </p:cNvSpPr>
          <p:nvPr/>
        </p:nvSpPr>
        <p:spPr bwMode="auto">
          <a:xfrm>
            <a:off x="479425" y="27670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7" name="Line 49">
            <a:extLst>
              <a:ext uri="{FF2B5EF4-FFF2-40B4-BE49-F238E27FC236}">
                <a16:creationId xmlns:a16="http://schemas.microsoft.com/office/drawing/2014/main" id="{C007233F-17D6-4890-BA22-E17D969B4E10}"/>
              </a:ext>
            </a:extLst>
          </p:cNvPr>
          <p:cNvSpPr>
            <a:spLocks noChangeShapeType="1"/>
          </p:cNvSpPr>
          <p:nvPr/>
        </p:nvSpPr>
        <p:spPr bwMode="auto">
          <a:xfrm>
            <a:off x="2244725" y="27670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8" name="Line 50">
            <a:extLst>
              <a:ext uri="{FF2B5EF4-FFF2-40B4-BE49-F238E27FC236}">
                <a16:creationId xmlns:a16="http://schemas.microsoft.com/office/drawing/2014/main" id="{DF54307C-48F1-4158-BEB0-FA3618971B26}"/>
              </a:ext>
            </a:extLst>
          </p:cNvPr>
          <p:cNvSpPr>
            <a:spLocks noChangeShapeType="1"/>
          </p:cNvSpPr>
          <p:nvPr/>
        </p:nvSpPr>
        <p:spPr bwMode="auto">
          <a:xfrm>
            <a:off x="1679575" y="371316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59" name="Line 51">
            <a:extLst>
              <a:ext uri="{FF2B5EF4-FFF2-40B4-BE49-F238E27FC236}">
                <a16:creationId xmlns:a16="http://schemas.microsoft.com/office/drawing/2014/main" id="{3294ED0B-7057-4E82-AD35-FEE5D2B80325}"/>
              </a:ext>
            </a:extLst>
          </p:cNvPr>
          <p:cNvSpPr>
            <a:spLocks noChangeShapeType="1"/>
          </p:cNvSpPr>
          <p:nvPr/>
        </p:nvSpPr>
        <p:spPr bwMode="auto">
          <a:xfrm flipV="1">
            <a:off x="727075" y="4170363"/>
            <a:ext cx="0" cy="16827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60" name="Line 52">
            <a:extLst>
              <a:ext uri="{FF2B5EF4-FFF2-40B4-BE49-F238E27FC236}">
                <a16:creationId xmlns:a16="http://schemas.microsoft.com/office/drawing/2014/main" id="{4A1F946B-E1CF-4FA2-BB8C-D66A45EB3575}"/>
              </a:ext>
            </a:extLst>
          </p:cNvPr>
          <p:cNvSpPr>
            <a:spLocks noChangeShapeType="1"/>
          </p:cNvSpPr>
          <p:nvPr/>
        </p:nvSpPr>
        <p:spPr bwMode="auto">
          <a:xfrm>
            <a:off x="1368425" y="436086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61" name="Freeform 53">
            <a:extLst>
              <a:ext uri="{FF2B5EF4-FFF2-40B4-BE49-F238E27FC236}">
                <a16:creationId xmlns:a16="http://schemas.microsoft.com/office/drawing/2014/main" id="{AB5E0353-BE50-46C1-89CE-3300C6B1D252}"/>
              </a:ext>
            </a:extLst>
          </p:cNvPr>
          <p:cNvSpPr>
            <a:spLocks/>
          </p:cNvSpPr>
          <p:nvPr/>
        </p:nvSpPr>
        <p:spPr bwMode="auto">
          <a:xfrm rot="5400000" flipV="1">
            <a:off x="3338512" y="3875088"/>
            <a:ext cx="219075" cy="9525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44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2262" name="Freeform 54">
            <a:extLst>
              <a:ext uri="{FF2B5EF4-FFF2-40B4-BE49-F238E27FC236}">
                <a16:creationId xmlns:a16="http://schemas.microsoft.com/office/drawing/2014/main" id="{11D1627C-84D5-4D24-80AF-6F0EE7C14CAF}"/>
              </a:ext>
            </a:extLst>
          </p:cNvPr>
          <p:cNvSpPr>
            <a:spLocks/>
          </p:cNvSpPr>
          <p:nvPr/>
        </p:nvSpPr>
        <p:spPr bwMode="auto">
          <a:xfrm>
            <a:off x="1371600" y="5264150"/>
            <a:ext cx="2552700" cy="279400"/>
          </a:xfrm>
          <a:custGeom>
            <a:avLst/>
            <a:gdLst>
              <a:gd name="T0" fmla="*/ 0 w 1856"/>
              <a:gd name="T1" fmla="*/ 0 h 144"/>
              <a:gd name="T2" fmla="*/ 0 w 1856"/>
              <a:gd name="T3" fmla="*/ 2147483647 h 144"/>
              <a:gd name="T4" fmla="*/ 2147483647 w 1856"/>
              <a:gd name="T5" fmla="*/ 2147483647 h 144"/>
              <a:gd name="T6" fmla="*/ 2147483647 w 1856"/>
              <a:gd name="T7" fmla="*/ 2147483647 h 144"/>
              <a:gd name="T8" fmla="*/ 0 60000 65536"/>
              <a:gd name="T9" fmla="*/ 0 60000 65536"/>
              <a:gd name="T10" fmla="*/ 0 60000 65536"/>
              <a:gd name="T11" fmla="*/ 0 60000 65536"/>
              <a:gd name="T12" fmla="*/ 0 w 1856"/>
              <a:gd name="T13" fmla="*/ 0 h 144"/>
              <a:gd name="T14" fmla="*/ 1856 w 1856"/>
              <a:gd name="T15" fmla="*/ 144 h 144"/>
            </a:gdLst>
            <a:ahLst/>
            <a:cxnLst>
              <a:cxn ang="T8">
                <a:pos x="T0" y="T1"/>
              </a:cxn>
              <a:cxn ang="T9">
                <a:pos x="T2" y="T3"/>
              </a:cxn>
              <a:cxn ang="T10">
                <a:pos x="T4" y="T5"/>
              </a:cxn>
              <a:cxn ang="T11">
                <a:pos x="T6" y="T7"/>
              </a:cxn>
            </a:cxnLst>
            <a:rect l="T12" t="T13" r="T14" b="T15"/>
            <a:pathLst>
              <a:path w="1856" h="144">
                <a:moveTo>
                  <a:pt x="0" y="0"/>
                </a:moveTo>
                <a:lnTo>
                  <a:pt x="0" y="144"/>
                </a:lnTo>
                <a:lnTo>
                  <a:pt x="1856" y="144"/>
                </a:lnTo>
                <a:lnTo>
                  <a:pt x="1856" y="60"/>
                </a:lnTo>
              </a:path>
            </a:pathLst>
          </a:custGeom>
          <a:noFill/>
          <a:ln w="444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2263" name="Line 55">
            <a:extLst>
              <a:ext uri="{FF2B5EF4-FFF2-40B4-BE49-F238E27FC236}">
                <a16:creationId xmlns:a16="http://schemas.microsoft.com/office/drawing/2014/main" id="{13942EC7-BA03-4AF9-85E4-2084D5279789}"/>
              </a:ext>
            </a:extLst>
          </p:cNvPr>
          <p:cNvSpPr>
            <a:spLocks noChangeShapeType="1"/>
          </p:cNvSpPr>
          <p:nvPr/>
        </p:nvSpPr>
        <p:spPr bwMode="auto">
          <a:xfrm>
            <a:off x="2473325" y="55610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64" name="Freeform 56">
            <a:extLst>
              <a:ext uri="{FF2B5EF4-FFF2-40B4-BE49-F238E27FC236}">
                <a16:creationId xmlns:a16="http://schemas.microsoft.com/office/drawing/2014/main" id="{51592C10-AB94-4457-AD68-C2F97605FB50}"/>
              </a:ext>
            </a:extLst>
          </p:cNvPr>
          <p:cNvSpPr>
            <a:spLocks/>
          </p:cNvSpPr>
          <p:nvPr/>
        </p:nvSpPr>
        <p:spPr bwMode="auto">
          <a:xfrm rot="5400000" flipV="1">
            <a:off x="6804025" y="379413"/>
            <a:ext cx="422275" cy="16319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44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2265" name="Text Box 57">
            <a:extLst>
              <a:ext uri="{FF2B5EF4-FFF2-40B4-BE49-F238E27FC236}">
                <a16:creationId xmlns:a16="http://schemas.microsoft.com/office/drawing/2014/main" id="{3BFFE795-84E0-4C49-A98C-88DB0D4F61DF}"/>
              </a:ext>
            </a:extLst>
          </p:cNvPr>
          <p:cNvSpPr txBox="1">
            <a:spLocks noChangeArrowheads="1"/>
          </p:cNvSpPr>
          <p:nvPr/>
        </p:nvSpPr>
        <p:spPr bwMode="auto">
          <a:xfrm>
            <a:off x="6556375" y="1358900"/>
            <a:ext cx="20431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Intensidad/Alta</a:t>
            </a:r>
          </a:p>
          <a:p>
            <a:pPr>
              <a:lnSpc>
                <a:spcPct val="80000"/>
              </a:lnSpc>
            </a:pPr>
            <a:r>
              <a:rPr lang="en-US" altLang="en-US" sz="1600" i="0">
                <a:latin typeface="Arial" panose="020B0604020202020204" pitchFamily="34" charset="0"/>
              </a:rPr>
              <a:t>(75 - 90% VO</a:t>
            </a:r>
            <a:r>
              <a:rPr lang="en-US" altLang="en-US" sz="1600" i="0" baseline="-25000">
                <a:latin typeface="Arial" panose="020B0604020202020204" pitchFamily="34" charset="0"/>
              </a:rPr>
              <a:t>2</a:t>
            </a:r>
            <a:r>
              <a:rPr lang="en-US" altLang="en-US" sz="1600" i="0">
                <a:latin typeface="Arial" panose="020B0604020202020204" pitchFamily="34" charset="0"/>
              </a:rPr>
              <a:t>máx)</a:t>
            </a:r>
          </a:p>
        </p:txBody>
      </p:sp>
      <p:sp>
        <p:nvSpPr>
          <p:cNvPr id="222266" name="Text Box 58">
            <a:extLst>
              <a:ext uri="{FF2B5EF4-FFF2-40B4-BE49-F238E27FC236}">
                <a16:creationId xmlns:a16="http://schemas.microsoft.com/office/drawing/2014/main" id="{61DEC8BD-3560-4288-8678-EBE58539576B}"/>
              </a:ext>
            </a:extLst>
          </p:cNvPr>
          <p:cNvSpPr txBox="1">
            <a:spLocks noChangeArrowheads="1"/>
          </p:cNvSpPr>
          <p:nvPr/>
        </p:nvSpPr>
        <p:spPr bwMode="auto">
          <a:xfrm>
            <a:off x="7534275" y="1428750"/>
            <a:ext cx="2397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a:t>
            </a:r>
            <a:endParaRPr lang="en-US" altLang="en-US" sz="1300" i="0" baseline="30000">
              <a:latin typeface="Arial" panose="020B0604020202020204" pitchFamily="34" charset="0"/>
            </a:endParaRPr>
          </a:p>
        </p:txBody>
      </p:sp>
      <p:sp>
        <p:nvSpPr>
          <p:cNvPr id="222267" name="Text Box 59">
            <a:extLst>
              <a:ext uri="{FF2B5EF4-FFF2-40B4-BE49-F238E27FC236}">
                <a16:creationId xmlns:a16="http://schemas.microsoft.com/office/drawing/2014/main" id="{063AB998-6C59-44A8-BF55-B2C0E0710F1C}"/>
              </a:ext>
            </a:extLst>
          </p:cNvPr>
          <p:cNvSpPr txBox="1">
            <a:spLocks noChangeArrowheads="1"/>
          </p:cNvSpPr>
          <p:nvPr/>
        </p:nvSpPr>
        <p:spPr bwMode="auto">
          <a:xfrm>
            <a:off x="5114925" y="1828800"/>
            <a:ext cx="414496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Demandas de Tensión/Fuerza Muscular</a:t>
            </a:r>
            <a:endParaRPr lang="en-US" altLang="en-US" sz="1600" i="0" baseline="30000">
              <a:latin typeface="Arial" panose="020B0604020202020204" pitchFamily="34" charset="0"/>
            </a:endParaRPr>
          </a:p>
        </p:txBody>
      </p:sp>
      <p:sp>
        <p:nvSpPr>
          <p:cNvPr id="222268" name="Text Box 60">
            <a:extLst>
              <a:ext uri="{FF2B5EF4-FFF2-40B4-BE49-F238E27FC236}">
                <a16:creationId xmlns:a16="http://schemas.microsoft.com/office/drawing/2014/main" id="{B0B0838F-1216-4570-B16C-D6BA3F22A344}"/>
              </a:ext>
            </a:extLst>
          </p:cNvPr>
          <p:cNvSpPr txBox="1">
            <a:spLocks noChangeArrowheads="1"/>
          </p:cNvSpPr>
          <p:nvPr/>
        </p:nvSpPr>
        <p:spPr bwMode="auto">
          <a:xfrm>
            <a:off x="6350000" y="2114550"/>
            <a:ext cx="27162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Contracciones Máximas</a:t>
            </a:r>
          </a:p>
          <a:p>
            <a:pPr algn="ctr">
              <a:lnSpc>
                <a:spcPct val="80000"/>
              </a:lnSpc>
            </a:pPr>
            <a:r>
              <a:rPr lang="en-US" altLang="en-US" sz="1600" i="0">
                <a:latin typeface="Arial" panose="020B0604020202020204" pitchFamily="34" charset="0"/>
              </a:rPr>
              <a:t>de las Fibras Musculares</a:t>
            </a:r>
            <a:endParaRPr lang="en-US" altLang="en-US" sz="1600" i="0" baseline="30000">
              <a:latin typeface="Arial" panose="020B0604020202020204" pitchFamily="34" charset="0"/>
            </a:endParaRPr>
          </a:p>
        </p:txBody>
      </p:sp>
      <p:sp>
        <p:nvSpPr>
          <p:cNvPr id="222269" name="Text Box 61">
            <a:extLst>
              <a:ext uri="{FF2B5EF4-FFF2-40B4-BE49-F238E27FC236}">
                <a16:creationId xmlns:a16="http://schemas.microsoft.com/office/drawing/2014/main" id="{D256800B-A430-400C-A9D9-B73AFE11F9C5}"/>
              </a:ext>
            </a:extLst>
          </p:cNvPr>
          <p:cNvSpPr txBox="1">
            <a:spLocks noChangeArrowheads="1"/>
          </p:cNvSpPr>
          <p:nvPr/>
        </p:nvSpPr>
        <p:spPr bwMode="auto">
          <a:xfrm>
            <a:off x="6400800" y="2609850"/>
            <a:ext cx="25892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Reclutamiento Selectivo</a:t>
            </a:r>
            <a:endParaRPr lang="en-US" altLang="en-US" sz="1600" i="0" baseline="30000">
              <a:latin typeface="Arial" panose="020B0604020202020204" pitchFamily="34" charset="0"/>
            </a:endParaRPr>
          </a:p>
        </p:txBody>
      </p:sp>
      <p:sp>
        <p:nvSpPr>
          <p:cNvPr id="222270" name="Text Box 62">
            <a:extLst>
              <a:ext uri="{FF2B5EF4-FFF2-40B4-BE49-F238E27FC236}">
                <a16:creationId xmlns:a16="http://schemas.microsoft.com/office/drawing/2014/main" id="{0AA4F17E-EFB4-4F02-9D3D-B6278A0702A5}"/>
              </a:ext>
            </a:extLst>
          </p:cNvPr>
          <p:cNvSpPr txBox="1">
            <a:spLocks noChangeArrowheads="1"/>
          </p:cNvSpPr>
          <p:nvPr/>
        </p:nvSpPr>
        <p:spPr bwMode="auto">
          <a:xfrm>
            <a:off x="5267325" y="2889250"/>
            <a:ext cx="24368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Movilización Fibras FT</a:t>
            </a:r>
          </a:p>
          <a:p>
            <a:pPr>
              <a:lnSpc>
                <a:spcPct val="80000"/>
              </a:lnSpc>
            </a:pPr>
            <a:r>
              <a:rPr lang="en-US" altLang="en-US" sz="1600" i="0">
                <a:latin typeface="Arial" panose="020B0604020202020204" pitchFamily="34" charset="0"/>
              </a:rPr>
              <a:t>(FTa y FTb)</a:t>
            </a:r>
            <a:endParaRPr lang="en-US" altLang="en-US" sz="1600" i="0" baseline="30000">
              <a:latin typeface="Arial" panose="020B0604020202020204" pitchFamily="34" charset="0"/>
            </a:endParaRPr>
          </a:p>
        </p:txBody>
      </p:sp>
      <p:sp>
        <p:nvSpPr>
          <p:cNvPr id="222271" name="Text Box 63">
            <a:extLst>
              <a:ext uri="{FF2B5EF4-FFF2-40B4-BE49-F238E27FC236}">
                <a16:creationId xmlns:a16="http://schemas.microsoft.com/office/drawing/2014/main" id="{07453A05-D429-49A5-83DB-E33E1BFDEA54}"/>
              </a:ext>
            </a:extLst>
          </p:cNvPr>
          <p:cNvSpPr txBox="1">
            <a:spLocks noChangeArrowheads="1"/>
          </p:cNvSpPr>
          <p:nvPr/>
        </p:nvSpPr>
        <p:spPr bwMode="auto">
          <a:xfrm>
            <a:off x="7743825" y="2914650"/>
            <a:ext cx="150336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Movilización </a:t>
            </a:r>
          </a:p>
          <a:p>
            <a:pPr>
              <a:lnSpc>
                <a:spcPct val="80000"/>
              </a:lnSpc>
            </a:pPr>
            <a:r>
              <a:rPr lang="en-US" altLang="en-US" sz="1600" i="0">
                <a:latin typeface="Arial" panose="020B0604020202020204" pitchFamily="34" charset="0"/>
              </a:rPr>
              <a:t>Fibras ST</a:t>
            </a:r>
            <a:endParaRPr lang="en-US" altLang="en-US" sz="1600" i="0" baseline="30000">
              <a:latin typeface="Arial" panose="020B0604020202020204" pitchFamily="34" charset="0"/>
            </a:endParaRPr>
          </a:p>
        </p:txBody>
      </p:sp>
      <p:sp>
        <p:nvSpPr>
          <p:cNvPr id="222272" name="Text Box 64">
            <a:extLst>
              <a:ext uri="{FF2B5EF4-FFF2-40B4-BE49-F238E27FC236}">
                <a16:creationId xmlns:a16="http://schemas.microsoft.com/office/drawing/2014/main" id="{5DCBD291-2A53-4EC1-9793-BA79015748EF}"/>
              </a:ext>
            </a:extLst>
          </p:cNvPr>
          <p:cNvSpPr txBox="1">
            <a:spLocks noChangeArrowheads="1"/>
          </p:cNvSpPr>
          <p:nvPr/>
        </p:nvSpPr>
        <p:spPr bwMode="auto">
          <a:xfrm>
            <a:off x="4238625" y="3384550"/>
            <a:ext cx="36941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Velocidad de Agotamiento Selectivo</a:t>
            </a:r>
          </a:p>
          <a:p>
            <a:pPr>
              <a:lnSpc>
                <a:spcPct val="80000"/>
              </a:lnSpc>
            </a:pPr>
            <a:r>
              <a:rPr lang="en-US" altLang="en-US" sz="1600" i="0">
                <a:latin typeface="Arial" panose="020B0604020202020204" pitchFamily="34" charset="0"/>
              </a:rPr>
              <a:t>Glucógeno Muscular en Fibras FT</a:t>
            </a:r>
            <a:endParaRPr lang="en-US" altLang="en-US" sz="1600" i="0" baseline="30000">
              <a:latin typeface="Arial" panose="020B0604020202020204" pitchFamily="34" charset="0"/>
            </a:endParaRPr>
          </a:p>
        </p:txBody>
      </p:sp>
      <p:sp>
        <p:nvSpPr>
          <p:cNvPr id="222273" name="Text Box 65">
            <a:extLst>
              <a:ext uri="{FF2B5EF4-FFF2-40B4-BE49-F238E27FC236}">
                <a16:creationId xmlns:a16="http://schemas.microsoft.com/office/drawing/2014/main" id="{5ADAE57A-78B3-40A0-8306-6517E9EFE975}"/>
              </a:ext>
            </a:extLst>
          </p:cNvPr>
          <p:cNvSpPr txBox="1">
            <a:spLocks noChangeArrowheads="1"/>
          </p:cNvSpPr>
          <p:nvPr/>
        </p:nvSpPr>
        <p:spPr bwMode="auto">
          <a:xfrm>
            <a:off x="4498975" y="3917950"/>
            <a:ext cx="28432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Tensión/Fuerza Muscular</a:t>
            </a:r>
            <a:endParaRPr lang="en-US" altLang="en-US" sz="1600" i="0" baseline="30000">
              <a:latin typeface="Arial" panose="020B0604020202020204" pitchFamily="34" charset="0"/>
            </a:endParaRPr>
          </a:p>
        </p:txBody>
      </p:sp>
      <p:sp>
        <p:nvSpPr>
          <p:cNvPr id="222274" name="Line 66">
            <a:extLst>
              <a:ext uri="{FF2B5EF4-FFF2-40B4-BE49-F238E27FC236}">
                <a16:creationId xmlns:a16="http://schemas.microsoft.com/office/drawing/2014/main" id="{990A4F33-2517-499A-A40A-7668AF81DF77}"/>
              </a:ext>
            </a:extLst>
          </p:cNvPr>
          <p:cNvSpPr>
            <a:spLocks noChangeShapeType="1"/>
          </p:cNvSpPr>
          <p:nvPr/>
        </p:nvSpPr>
        <p:spPr bwMode="auto">
          <a:xfrm>
            <a:off x="7585075" y="17637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75" name="Line 67">
            <a:extLst>
              <a:ext uri="{FF2B5EF4-FFF2-40B4-BE49-F238E27FC236}">
                <a16:creationId xmlns:a16="http://schemas.microsoft.com/office/drawing/2014/main" id="{518C2B2A-6414-4E59-A629-4E5A04A5EC9D}"/>
              </a:ext>
            </a:extLst>
          </p:cNvPr>
          <p:cNvSpPr>
            <a:spLocks noChangeShapeType="1"/>
          </p:cNvSpPr>
          <p:nvPr/>
        </p:nvSpPr>
        <p:spPr bwMode="auto">
          <a:xfrm flipV="1">
            <a:off x="5153025" y="1865313"/>
            <a:ext cx="0" cy="16827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76" name="Line 68">
            <a:extLst>
              <a:ext uri="{FF2B5EF4-FFF2-40B4-BE49-F238E27FC236}">
                <a16:creationId xmlns:a16="http://schemas.microsoft.com/office/drawing/2014/main" id="{D56C4C7A-888B-48FE-A612-3E73106E5273}"/>
              </a:ext>
            </a:extLst>
          </p:cNvPr>
          <p:cNvSpPr>
            <a:spLocks noChangeShapeType="1"/>
          </p:cNvSpPr>
          <p:nvPr/>
        </p:nvSpPr>
        <p:spPr bwMode="auto">
          <a:xfrm>
            <a:off x="7781925" y="2963863"/>
            <a:ext cx="0" cy="3905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77" name="Line 69">
            <a:extLst>
              <a:ext uri="{FF2B5EF4-FFF2-40B4-BE49-F238E27FC236}">
                <a16:creationId xmlns:a16="http://schemas.microsoft.com/office/drawing/2014/main" id="{53C9BCA0-55AB-4E91-BEA0-28229DAB2FCE}"/>
              </a:ext>
            </a:extLst>
          </p:cNvPr>
          <p:cNvSpPr>
            <a:spLocks noChangeShapeType="1"/>
          </p:cNvSpPr>
          <p:nvPr/>
        </p:nvSpPr>
        <p:spPr bwMode="auto">
          <a:xfrm flipV="1">
            <a:off x="4276725" y="3414713"/>
            <a:ext cx="0" cy="3905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78" name="Line 70">
            <a:extLst>
              <a:ext uri="{FF2B5EF4-FFF2-40B4-BE49-F238E27FC236}">
                <a16:creationId xmlns:a16="http://schemas.microsoft.com/office/drawing/2014/main" id="{6F8C0C7A-9112-4B4F-B990-21C5ED6BAA2E}"/>
              </a:ext>
            </a:extLst>
          </p:cNvPr>
          <p:cNvSpPr>
            <a:spLocks noChangeShapeType="1"/>
          </p:cNvSpPr>
          <p:nvPr/>
        </p:nvSpPr>
        <p:spPr bwMode="auto">
          <a:xfrm>
            <a:off x="4562475" y="3967163"/>
            <a:ext cx="0" cy="16827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79" name="Line 71">
            <a:extLst>
              <a:ext uri="{FF2B5EF4-FFF2-40B4-BE49-F238E27FC236}">
                <a16:creationId xmlns:a16="http://schemas.microsoft.com/office/drawing/2014/main" id="{FC5A6B45-BFC1-4647-BCFA-1AA58B11AEFD}"/>
              </a:ext>
            </a:extLst>
          </p:cNvPr>
          <p:cNvSpPr>
            <a:spLocks noChangeShapeType="1"/>
          </p:cNvSpPr>
          <p:nvPr/>
        </p:nvSpPr>
        <p:spPr bwMode="auto">
          <a:xfrm>
            <a:off x="7585075" y="20431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80" name="Line 72">
            <a:extLst>
              <a:ext uri="{FF2B5EF4-FFF2-40B4-BE49-F238E27FC236}">
                <a16:creationId xmlns:a16="http://schemas.microsoft.com/office/drawing/2014/main" id="{A2A0726F-65A3-44B2-9E57-0B45EE0942C0}"/>
              </a:ext>
            </a:extLst>
          </p:cNvPr>
          <p:cNvSpPr>
            <a:spLocks noChangeShapeType="1"/>
          </p:cNvSpPr>
          <p:nvPr/>
        </p:nvSpPr>
        <p:spPr bwMode="auto">
          <a:xfrm>
            <a:off x="7585075" y="253206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81" name="Line 73">
            <a:extLst>
              <a:ext uri="{FF2B5EF4-FFF2-40B4-BE49-F238E27FC236}">
                <a16:creationId xmlns:a16="http://schemas.microsoft.com/office/drawing/2014/main" id="{1E543DF4-1103-41F1-872F-12CF6FC37C42}"/>
              </a:ext>
            </a:extLst>
          </p:cNvPr>
          <p:cNvSpPr>
            <a:spLocks noChangeShapeType="1"/>
          </p:cNvSpPr>
          <p:nvPr/>
        </p:nvSpPr>
        <p:spPr bwMode="auto">
          <a:xfrm>
            <a:off x="8391525" y="28178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82" name="Line 74">
            <a:extLst>
              <a:ext uri="{FF2B5EF4-FFF2-40B4-BE49-F238E27FC236}">
                <a16:creationId xmlns:a16="http://schemas.microsoft.com/office/drawing/2014/main" id="{6C964E69-C1A3-4FB3-AAFD-7AAE0A2A88A7}"/>
              </a:ext>
            </a:extLst>
          </p:cNvPr>
          <p:cNvSpPr>
            <a:spLocks noChangeShapeType="1"/>
          </p:cNvSpPr>
          <p:nvPr/>
        </p:nvSpPr>
        <p:spPr bwMode="auto">
          <a:xfrm>
            <a:off x="6289675" y="380206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83" name="Line 75">
            <a:extLst>
              <a:ext uri="{FF2B5EF4-FFF2-40B4-BE49-F238E27FC236}">
                <a16:creationId xmlns:a16="http://schemas.microsoft.com/office/drawing/2014/main" id="{D4D148F1-EFF3-444D-B683-32B18DA1DECC}"/>
              </a:ext>
            </a:extLst>
          </p:cNvPr>
          <p:cNvSpPr>
            <a:spLocks noChangeShapeType="1"/>
          </p:cNvSpPr>
          <p:nvPr/>
        </p:nvSpPr>
        <p:spPr bwMode="auto">
          <a:xfrm flipV="1">
            <a:off x="6594475" y="1401763"/>
            <a:ext cx="0" cy="3905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84" name="Line 76">
            <a:extLst>
              <a:ext uri="{FF2B5EF4-FFF2-40B4-BE49-F238E27FC236}">
                <a16:creationId xmlns:a16="http://schemas.microsoft.com/office/drawing/2014/main" id="{5F0CAE79-E462-4C92-8CB6-4B5C504668E2}"/>
              </a:ext>
            </a:extLst>
          </p:cNvPr>
          <p:cNvSpPr>
            <a:spLocks noChangeShapeType="1"/>
          </p:cNvSpPr>
          <p:nvPr/>
        </p:nvSpPr>
        <p:spPr bwMode="auto">
          <a:xfrm>
            <a:off x="149225" y="1401763"/>
            <a:ext cx="0" cy="3905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85" name="Freeform 77">
            <a:extLst>
              <a:ext uri="{FF2B5EF4-FFF2-40B4-BE49-F238E27FC236}">
                <a16:creationId xmlns:a16="http://schemas.microsoft.com/office/drawing/2014/main" id="{53E0E1D8-2943-405E-8FAB-F5F64A90FEA5}"/>
              </a:ext>
            </a:extLst>
          </p:cNvPr>
          <p:cNvSpPr>
            <a:spLocks/>
          </p:cNvSpPr>
          <p:nvPr/>
        </p:nvSpPr>
        <p:spPr bwMode="auto">
          <a:xfrm rot="-5400000" flipH="1" flipV="1">
            <a:off x="6272212" y="2757488"/>
            <a:ext cx="257175" cy="2032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44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2286" name="Line 78">
            <a:extLst>
              <a:ext uri="{FF2B5EF4-FFF2-40B4-BE49-F238E27FC236}">
                <a16:creationId xmlns:a16="http://schemas.microsoft.com/office/drawing/2014/main" id="{DBEAE4E3-37DD-48C5-AEED-372DADB9FF39}"/>
              </a:ext>
            </a:extLst>
          </p:cNvPr>
          <p:cNvSpPr>
            <a:spLocks noChangeShapeType="1"/>
          </p:cNvSpPr>
          <p:nvPr/>
        </p:nvSpPr>
        <p:spPr bwMode="auto">
          <a:xfrm>
            <a:off x="6302375" y="330676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87" name="Line 79">
            <a:extLst>
              <a:ext uri="{FF2B5EF4-FFF2-40B4-BE49-F238E27FC236}">
                <a16:creationId xmlns:a16="http://schemas.microsoft.com/office/drawing/2014/main" id="{F2949DA1-E246-41C4-A8E5-97418F763537}"/>
              </a:ext>
            </a:extLst>
          </p:cNvPr>
          <p:cNvSpPr>
            <a:spLocks noChangeShapeType="1"/>
          </p:cNvSpPr>
          <p:nvPr/>
        </p:nvSpPr>
        <p:spPr bwMode="auto">
          <a:xfrm flipV="1">
            <a:off x="5305425" y="2919413"/>
            <a:ext cx="0" cy="3905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88" name="Freeform 80">
            <a:extLst>
              <a:ext uri="{FF2B5EF4-FFF2-40B4-BE49-F238E27FC236}">
                <a16:creationId xmlns:a16="http://schemas.microsoft.com/office/drawing/2014/main" id="{F89743C0-AC66-4BE2-A8BA-0E69733EAC61}"/>
              </a:ext>
            </a:extLst>
          </p:cNvPr>
          <p:cNvSpPr>
            <a:spLocks/>
          </p:cNvSpPr>
          <p:nvPr/>
        </p:nvSpPr>
        <p:spPr bwMode="auto">
          <a:xfrm flipH="1">
            <a:off x="3800475" y="4157663"/>
            <a:ext cx="2695575" cy="20002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2289" name="Text Box 81">
            <a:extLst>
              <a:ext uri="{FF2B5EF4-FFF2-40B4-BE49-F238E27FC236}">
                <a16:creationId xmlns:a16="http://schemas.microsoft.com/office/drawing/2014/main" id="{108DA5EC-094D-4A42-AA18-1699E7496F7A}"/>
              </a:ext>
            </a:extLst>
          </p:cNvPr>
          <p:cNvSpPr txBox="1">
            <a:spLocks noChangeArrowheads="1"/>
          </p:cNvSpPr>
          <p:nvPr/>
        </p:nvSpPr>
        <p:spPr bwMode="auto">
          <a:xfrm>
            <a:off x="7604125" y="3752850"/>
            <a:ext cx="1503363"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 Glucógeno</a:t>
            </a:r>
          </a:p>
          <a:p>
            <a:pPr>
              <a:lnSpc>
                <a:spcPct val="80000"/>
              </a:lnSpc>
            </a:pPr>
            <a:r>
              <a:rPr lang="en-US" altLang="en-US" sz="1600" i="0">
                <a:latin typeface="Arial" panose="020B0604020202020204" pitchFamily="34" charset="0"/>
              </a:rPr>
              <a:t>usado por</a:t>
            </a:r>
          </a:p>
          <a:p>
            <a:pPr>
              <a:lnSpc>
                <a:spcPct val="80000"/>
              </a:lnSpc>
            </a:pPr>
            <a:r>
              <a:rPr lang="en-US" altLang="en-US" sz="1600" i="0">
                <a:latin typeface="Arial" panose="020B0604020202020204" pitchFamily="34" charset="0"/>
              </a:rPr>
              <a:t>Fibras ST</a:t>
            </a:r>
            <a:endParaRPr lang="en-US" altLang="en-US" sz="1600" i="0" baseline="30000">
              <a:latin typeface="Arial" panose="020B0604020202020204" pitchFamily="34" charset="0"/>
            </a:endParaRPr>
          </a:p>
        </p:txBody>
      </p:sp>
      <p:sp>
        <p:nvSpPr>
          <p:cNvPr id="222290" name="Line 82">
            <a:extLst>
              <a:ext uri="{FF2B5EF4-FFF2-40B4-BE49-F238E27FC236}">
                <a16:creationId xmlns:a16="http://schemas.microsoft.com/office/drawing/2014/main" id="{51A90617-EDFD-401F-8A64-BF61F00D8955}"/>
              </a:ext>
            </a:extLst>
          </p:cNvPr>
          <p:cNvSpPr>
            <a:spLocks noChangeShapeType="1"/>
          </p:cNvSpPr>
          <p:nvPr/>
        </p:nvSpPr>
        <p:spPr bwMode="auto">
          <a:xfrm>
            <a:off x="7642225" y="3802063"/>
            <a:ext cx="0" cy="5937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2291" name="Line 83">
            <a:extLst>
              <a:ext uri="{FF2B5EF4-FFF2-40B4-BE49-F238E27FC236}">
                <a16:creationId xmlns:a16="http://schemas.microsoft.com/office/drawing/2014/main" id="{788274BD-E911-4611-9D58-DC596C699E51}"/>
              </a:ext>
            </a:extLst>
          </p:cNvPr>
          <p:cNvSpPr>
            <a:spLocks noChangeShapeType="1"/>
          </p:cNvSpPr>
          <p:nvPr/>
        </p:nvSpPr>
        <p:spPr bwMode="auto">
          <a:xfrm>
            <a:off x="8391525" y="3351213"/>
            <a:ext cx="0" cy="5000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1319"/>
                                        </p:tgtEl>
                                        <p:attrNameLst>
                                          <p:attrName>style.visibility</p:attrName>
                                        </p:attrNameLst>
                                      </p:cBhvr>
                                      <p:to>
                                        <p:strVal val="visible"/>
                                      </p:to>
                                    </p:set>
                                    <p:animEffect transition="in" filter="wipe(left)">
                                      <p:cBhvr>
                                        <p:cTn id="7" dur="500"/>
                                        <p:tgtEl>
                                          <p:spTgt spid="48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9" grpId="0" autoUpdateAnimBg="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Illustration">
            <a:extLst>
              <a:ext uri="{FF2B5EF4-FFF2-40B4-BE49-F238E27FC236}">
                <a16:creationId xmlns:a16="http://schemas.microsoft.com/office/drawing/2014/main" id="{867A785F-C421-46C4-8147-00B56F079A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5" name="Text Box 3">
            <a:extLst>
              <a:ext uri="{FF2B5EF4-FFF2-40B4-BE49-F238E27FC236}">
                <a16:creationId xmlns:a16="http://schemas.microsoft.com/office/drawing/2014/main" id="{78B64B18-B7B5-4646-89E8-16E6DC1206EE}"/>
              </a:ext>
            </a:extLst>
          </p:cNvPr>
          <p:cNvSpPr txBox="1">
            <a:spLocks noChangeArrowheads="1"/>
          </p:cNvSpPr>
          <p:nvPr/>
        </p:nvSpPr>
        <p:spPr bwMode="auto">
          <a:xfrm>
            <a:off x="381000" y="596900"/>
            <a:ext cx="845820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FIBRAS MUSCULARES TEÑIDAS PARA MOSTRAR EL GLUCÓGENO</a:t>
            </a:r>
            <a:endParaRPr lang="en-US" altLang="en-US" sz="2400" i="0">
              <a:latin typeface="Arial" panose="020B0604020202020204" pitchFamily="34" charset="0"/>
            </a:endParaRPr>
          </a:p>
        </p:txBody>
      </p:sp>
      <p:grpSp>
        <p:nvGrpSpPr>
          <p:cNvPr id="2" name="Group 11">
            <a:extLst>
              <a:ext uri="{FF2B5EF4-FFF2-40B4-BE49-F238E27FC236}">
                <a16:creationId xmlns:a16="http://schemas.microsoft.com/office/drawing/2014/main" id="{DE127BEE-AA9F-4F76-BA88-DE0EE6609E65}"/>
              </a:ext>
            </a:extLst>
          </p:cNvPr>
          <p:cNvGrpSpPr>
            <a:grpSpLocks/>
          </p:cNvGrpSpPr>
          <p:nvPr/>
        </p:nvGrpSpPr>
        <p:grpSpPr bwMode="auto">
          <a:xfrm>
            <a:off x="379413" y="2216150"/>
            <a:ext cx="8426450" cy="3282950"/>
            <a:chOff x="239" y="1396"/>
            <a:chExt cx="5308" cy="2068"/>
          </a:xfrm>
        </p:grpSpPr>
        <p:pic>
          <p:nvPicPr>
            <p:cNvPr id="223237" name="Picture 9">
              <a:extLst>
                <a:ext uri="{FF2B5EF4-FFF2-40B4-BE49-F238E27FC236}">
                  <a16:creationId xmlns:a16="http://schemas.microsoft.com/office/drawing/2014/main" id="{F7AEA4CC-DCAA-415F-9D41-895D2C3BE8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288" t="4295" r="9067" b="3781"/>
            <a:stretch>
              <a:fillRect/>
            </a:stretch>
          </p:blipFill>
          <p:spPr bwMode="auto">
            <a:xfrm>
              <a:off x="239" y="1396"/>
              <a:ext cx="2591" cy="2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238" name="Picture 10">
              <a:extLst>
                <a:ext uri="{FF2B5EF4-FFF2-40B4-BE49-F238E27FC236}">
                  <a16:creationId xmlns:a16="http://schemas.microsoft.com/office/drawing/2014/main" id="{E9ADD85C-3522-4FD7-875D-E543A054A6E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9622" t="4469" r="5556" b="4976"/>
            <a:stretch>
              <a:fillRect/>
            </a:stretch>
          </p:blipFill>
          <p:spPr bwMode="auto">
            <a:xfrm>
              <a:off x="2951" y="1396"/>
              <a:ext cx="2596" cy="2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875"/>
                                        </p:tgtEl>
                                        <p:attrNameLst>
                                          <p:attrName>style.visibility</p:attrName>
                                        </p:attrNameLst>
                                      </p:cBhvr>
                                      <p:to>
                                        <p:strVal val="visible"/>
                                      </p:to>
                                    </p:set>
                                    <p:animEffect transition="in" filter="wipe(left)">
                                      <p:cBhvr>
                                        <p:cTn id="7" dur="500"/>
                                        <p:tgtEl>
                                          <p:spTgt spid="79875"/>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 calcmode="lin" valueType="num">
                                      <p:cBhvr>
                                        <p:cTn id="13" dur="500" fill="hold"/>
                                        <p:tgtEl>
                                          <p:spTgt spid="2"/>
                                        </p:tgtEl>
                                        <p:attrNameLst>
                                          <p:attrName>ppt_x</p:attrName>
                                        </p:attrNameLst>
                                      </p:cBhvr>
                                      <p:tavLst>
                                        <p:tav tm="0">
                                          <p:val>
                                            <p:fltVal val="0.5"/>
                                          </p:val>
                                        </p:tav>
                                        <p:tav tm="100000">
                                          <p:val>
                                            <p:strVal val="#ppt_x"/>
                                          </p:val>
                                        </p:tav>
                                      </p:tavLst>
                                    </p:anim>
                                    <p:anim calcmode="lin" valueType="num">
                                      <p:cBhvr>
                                        <p:cTn id="14" dur="500" fill="hold"/>
                                        <p:tgtEl>
                                          <p:spTgt spid="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5" grpId="0"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8" name="Picture 80" descr="Contents">
            <a:extLst>
              <a:ext uri="{FF2B5EF4-FFF2-40B4-BE49-F238E27FC236}">
                <a16:creationId xmlns:a16="http://schemas.microsoft.com/office/drawing/2014/main" id="{EBA0D2FF-D881-4A23-B0BA-765EA59A31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645" b="70"/>
          <a:stretch>
            <a:fillRect/>
          </a:stretch>
        </p:blipFill>
        <p:spPr bwMode="auto">
          <a:xfrm>
            <a:off x="0" y="-12700"/>
            <a:ext cx="117475"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5140" name="Rectangle 4">
            <a:extLst>
              <a:ext uri="{FF2B5EF4-FFF2-40B4-BE49-F238E27FC236}">
                <a16:creationId xmlns:a16="http://schemas.microsoft.com/office/drawing/2014/main" id="{01B21299-A134-4601-92C5-B4BBEA4F581B}"/>
              </a:ext>
            </a:extLst>
          </p:cNvPr>
          <p:cNvSpPr>
            <a:spLocks noChangeArrowheads="1"/>
          </p:cNvSpPr>
          <p:nvPr/>
        </p:nvSpPr>
        <p:spPr bwMode="auto">
          <a:xfrm>
            <a:off x="2625725" y="760413"/>
            <a:ext cx="3929063" cy="6810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500" i="0">
                <a:effectLst>
                  <a:outerShdw blurRad="38100" dist="38100" dir="2700000" algn="tl">
                    <a:srgbClr val="C0C0C0"/>
                  </a:outerShdw>
                </a:effectLst>
                <a:latin typeface="Verdana" pitchFamily="34" charset="0"/>
              </a:rPr>
              <a:t>DEPORTES/EJERCICIOS DE</a:t>
            </a:r>
          </a:p>
          <a:p>
            <a:pPr marL="342900" indent="-342900" algn="ctr">
              <a:lnSpc>
                <a:spcPct val="60000"/>
              </a:lnSpc>
              <a:spcBef>
                <a:spcPct val="20000"/>
              </a:spcBef>
              <a:defRPr/>
            </a:pPr>
            <a:r>
              <a:rPr lang="en-US" sz="1500" i="0">
                <a:effectLst>
                  <a:outerShdw blurRad="38100" dist="38100" dir="2700000" algn="tl">
                    <a:srgbClr val="C0C0C0"/>
                  </a:outerShdw>
                </a:effectLst>
                <a:latin typeface="Verdana" pitchFamily="34" charset="0"/>
              </a:rPr>
              <a:t>Tolerancia Cardiorrespiratoria</a:t>
            </a:r>
          </a:p>
          <a:p>
            <a:pPr marL="342900" indent="-342900" algn="ctr">
              <a:lnSpc>
                <a:spcPct val="60000"/>
              </a:lnSpc>
              <a:spcBef>
                <a:spcPct val="20000"/>
              </a:spcBef>
              <a:defRPr/>
            </a:pPr>
            <a:r>
              <a:rPr lang="en-US" sz="1500" i="0">
                <a:effectLst>
                  <a:outerShdw blurRad="38100" dist="38100" dir="2700000" algn="tl">
                    <a:srgbClr val="C0C0C0"/>
                  </a:outerShdw>
                </a:effectLst>
                <a:latin typeface="Verdana" pitchFamily="34" charset="0"/>
              </a:rPr>
              <a:t>o de Larga Distancia/Fondo</a:t>
            </a:r>
          </a:p>
          <a:p>
            <a:pPr marL="342900" indent="-342900" algn="ctr">
              <a:lnSpc>
                <a:spcPct val="60000"/>
              </a:lnSpc>
              <a:spcBef>
                <a:spcPct val="20000"/>
              </a:spcBef>
              <a:defRPr/>
            </a:pPr>
            <a:r>
              <a:rPr lang="en-US" sz="1500" i="0">
                <a:effectLst>
                  <a:outerShdw blurRad="38100" dist="38100" dir="2700000" algn="tl">
                    <a:srgbClr val="C0C0C0"/>
                  </a:outerShdw>
                </a:effectLst>
                <a:latin typeface="Verdana" pitchFamily="34" charset="0"/>
              </a:rPr>
              <a:t>(Ej: CPLD &gt; 2 horas)</a:t>
            </a:r>
            <a:endParaRPr lang="en-US" sz="1500">
              <a:effectLst>
                <a:outerShdw blurRad="38100" dist="38100" dir="2700000" algn="tl">
                  <a:srgbClr val="C0C0C0"/>
                </a:outerShdw>
              </a:effectLst>
              <a:latin typeface="Verdana" pitchFamily="34" charset="0"/>
            </a:endParaRPr>
          </a:p>
        </p:txBody>
      </p:sp>
      <p:sp>
        <p:nvSpPr>
          <p:cNvPr id="475145" name="Rectangle 9">
            <a:extLst>
              <a:ext uri="{FF2B5EF4-FFF2-40B4-BE49-F238E27FC236}">
                <a16:creationId xmlns:a16="http://schemas.microsoft.com/office/drawing/2014/main" id="{5247C3B4-7ECD-4BE5-A2A2-F7405088E970}"/>
              </a:ext>
            </a:extLst>
          </p:cNvPr>
          <p:cNvSpPr>
            <a:spLocks noChangeArrowheads="1"/>
          </p:cNvSpPr>
          <p:nvPr/>
        </p:nvSpPr>
        <p:spPr bwMode="auto">
          <a:xfrm>
            <a:off x="190500" y="404813"/>
            <a:ext cx="925513" cy="2143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FATIGA</a:t>
            </a:r>
            <a:endParaRPr lang="en-US" sz="1400">
              <a:effectLst>
                <a:outerShdw blurRad="38100" dist="38100" dir="2700000" algn="tl">
                  <a:srgbClr val="C0C0C0"/>
                </a:outerShdw>
              </a:effectLst>
              <a:latin typeface="Arial Black" pitchFamily="34" charset="0"/>
            </a:endParaRPr>
          </a:p>
        </p:txBody>
      </p:sp>
      <p:sp>
        <p:nvSpPr>
          <p:cNvPr id="224261" name="Line 10">
            <a:extLst>
              <a:ext uri="{FF2B5EF4-FFF2-40B4-BE49-F238E27FC236}">
                <a16:creationId xmlns:a16="http://schemas.microsoft.com/office/drawing/2014/main" id="{1874D7C6-1B25-429C-A992-2EFE3B9388DA}"/>
              </a:ext>
            </a:extLst>
          </p:cNvPr>
          <p:cNvSpPr>
            <a:spLocks noChangeShapeType="1"/>
          </p:cNvSpPr>
          <p:nvPr/>
        </p:nvSpPr>
        <p:spPr bwMode="auto">
          <a:xfrm rot="-5400000">
            <a:off x="1131094" y="4024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5147" name="Rectangle 11">
            <a:extLst>
              <a:ext uri="{FF2B5EF4-FFF2-40B4-BE49-F238E27FC236}">
                <a16:creationId xmlns:a16="http://schemas.microsoft.com/office/drawing/2014/main" id="{D6D3DB79-8C78-468C-A685-31D7B9AE64EE}"/>
              </a:ext>
            </a:extLst>
          </p:cNvPr>
          <p:cNvSpPr>
            <a:spLocks noChangeArrowheads="1"/>
          </p:cNvSpPr>
          <p:nvPr/>
        </p:nvSpPr>
        <p:spPr bwMode="auto">
          <a:xfrm>
            <a:off x="1123950" y="392113"/>
            <a:ext cx="915988"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Causas</a:t>
            </a:r>
            <a:endParaRPr lang="en-US" sz="1400" b="0">
              <a:effectLst>
                <a:outerShdw blurRad="38100" dist="38100" dir="2700000" algn="tl">
                  <a:srgbClr val="C0C0C0"/>
                </a:outerShdw>
              </a:effectLst>
              <a:latin typeface="Arial Black" pitchFamily="34" charset="0"/>
            </a:endParaRPr>
          </a:p>
        </p:txBody>
      </p:sp>
      <p:sp>
        <p:nvSpPr>
          <p:cNvPr id="475148" name="Rectangle 12">
            <a:extLst>
              <a:ext uri="{FF2B5EF4-FFF2-40B4-BE49-F238E27FC236}">
                <a16:creationId xmlns:a16="http://schemas.microsoft.com/office/drawing/2014/main" id="{2EAD17FE-AB99-4200-A1B2-D6BC150C616F}"/>
              </a:ext>
            </a:extLst>
          </p:cNvPr>
          <p:cNvSpPr>
            <a:spLocks noChangeArrowheads="1"/>
          </p:cNvSpPr>
          <p:nvPr/>
        </p:nvSpPr>
        <p:spPr bwMode="auto">
          <a:xfrm>
            <a:off x="2041525" y="392113"/>
            <a:ext cx="23177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Sistemas Energéticos</a:t>
            </a:r>
            <a:endParaRPr lang="en-US" sz="1400" b="0">
              <a:effectLst>
                <a:outerShdw blurRad="38100" dist="38100" dir="2700000" algn="tl">
                  <a:srgbClr val="C0C0C0"/>
                </a:outerShdw>
              </a:effectLst>
              <a:latin typeface="Arial Black" pitchFamily="34" charset="0"/>
            </a:endParaRPr>
          </a:p>
        </p:txBody>
      </p:sp>
      <p:sp>
        <p:nvSpPr>
          <p:cNvPr id="224264" name="Line 13">
            <a:extLst>
              <a:ext uri="{FF2B5EF4-FFF2-40B4-BE49-F238E27FC236}">
                <a16:creationId xmlns:a16="http://schemas.microsoft.com/office/drawing/2014/main" id="{BCC8B55D-0D97-444A-89B4-72213FB314A5}"/>
              </a:ext>
            </a:extLst>
          </p:cNvPr>
          <p:cNvSpPr>
            <a:spLocks noChangeShapeType="1"/>
          </p:cNvSpPr>
          <p:nvPr/>
        </p:nvSpPr>
        <p:spPr bwMode="auto">
          <a:xfrm>
            <a:off x="4491038" y="400050"/>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5150" name="Rectangle 14">
            <a:extLst>
              <a:ext uri="{FF2B5EF4-FFF2-40B4-BE49-F238E27FC236}">
                <a16:creationId xmlns:a16="http://schemas.microsoft.com/office/drawing/2014/main" id="{712BDB39-371B-4D8F-8090-33B932368C37}"/>
              </a:ext>
            </a:extLst>
          </p:cNvPr>
          <p:cNvSpPr>
            <a:spLocks noChangeArrowheads="1"/>
          </p:cNvSpPr>
          <p:nvPr/>
        </p:nvSpPr>
        <p:spPr bwMode="auto">
          <a:xfrm>
            <a:off x="4456113" y="392113"/>
            <a:ext cx="21859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Glucógeno Muscular</a:t>
            </a:r>
            <a:endParaRPr lang="en-US" sz="1400" b="0">
              <a:effectLst>
                <a:outerShdw blurRad="38100" dist="38100" dir="2700000" algn="tl">
                  <a:srgbClr val="C0C0C0"/>
                </a:outerShdw>
              </a:effectLst>
              <a:latin typeface="Arial Black" pitchFamily="34" charset="0"/>
            </a:endParaRPr>
          </a:p>
        </p:txBody>
      </p:sp>
      <p:sp>
        <p:nvSpPr>
          <p:cNvPr id="224266" name="Rectangle 15">
            <a:extLst>
              <a:ext uri="{FF2B5EF4-FFF2-40B4-BE49-F238E27FC236}">
                <a16:creationId xmlns:a16="http://schemas.microsoft.com/office/drawing/2014/main" id="{827B2258-4FB4-4ABF-A0A6-1F5DAFE705DC}"/>
              </a:ext>
            </a:extLst>
          </p:cNvPr>
          <p:cNvSpPr>
            <a:spLocks noChangeArrowheads="1"/>
          </p:cNvSpPr>
          <p:nvPr/>
        </p:nvSpPr>
        <p:spPr bwMode="auto">
          <a:xfrm>
            <a:off x="241300" y="269875"/>
            <a:ext cx="8724900" cy="447675"/>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4267" name="Line 27">
            <a:extLst>
              <a:ext uri="{FF2B5EF4-FFF2-40B4-BE49-F238E27FC236}">
                <a16:creationId xmlns:a16="http://schemas.microsoft.com/office/drawing/2014/main" id="{688A4E43-4E47-4480-8E0B-1F5818572CD8}"/>
              </a:ext>
            </a:extLst>
          </p:cNvPr>
          <p:cNvSpPr>
            <a:spLocks noChangeShapeType="1"/>
          </p:cNvSpPr>
          <p:nvPr/>
        </p:nvSpPr>
        <p:spPr bwMode="auto">
          <a:xfrm rot="-5400000">
            <a:off x="2045494" y="4024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268" name="Line 28">
            <a:extLst>
              <a:ext uri="{FF2B5EF4-FFF2-40B4-BE49-F238E27FC236}">
                <a16:creationId xmlns:a16="http://schemas.microsoft.com/office/drawing/2014/main" id="{30B9693D-64F6-43BB-A6C6-6950E146E694}"/>
              </a:ext>
            </a:extLst>
          </p:cNvPr>
          <p:cNvSpPr>
            <a:spLocks noChangeShapeType="1"/>
          </p:cNvSpPr>
          <p:nvPr/>
        </p:nvSpPr>
        <p:spPr bwMode="auto">
          <a:xfrm rot="-5400000">
            <a:off x="4344194" y="4024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269" name="Line 29">
            <a:extLst>
              <a:ext uri="{FF2B5EF4-FFF2-40B4-BE49-F238E27FC236}">
                <a16:creationId xmlns:a16="http://schemas.microsoft.com/office/drawing/2014/main" id="{754AD546-98F0-4C14-9634-363D8ECF077E}"/>
              </a:ext>
            </a:extLst>
          </p:cNvPr>
          <p:cNvSpPr>
            <a:spLocks noChangeShapeType="1"/>
          </p:cNvSpPr>
          <p:nvPr/>
        </p:nvSpPr>
        <p:spPr bwMode="auto">
          <a:xfrm rot="-5400000">
            <a:off x="6782594" y="250032"/>
            <a:ext cx="0" cy="481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270" name="Text Box 30">
            <a:extLst>
              <a:ext uri="{FF2B5EF4-FFF2-40B4-BE49-F238E27FC236}">
                <a16:creationId xmlns:a16="http://schemas.microsoft.com/office/drawing/2014/main" id="{4CD84046-1251-4828-8780-C3440732AA08}"/>
              </a:ext>
            </a:extLst>
          </p:cNvPr>
          <p:cNvSpPr txBox="1">
            <a:spLocks noChangeArrowheads="1"/>
          </p:cNvSpPr>
          <p:nvPr/>
        </p:nvSpPr>
        <p:spPr bwMode="auto">
          <a:xfrm>
            <a:off x="6523038" y="246063"/>
            <a:ext cx="4762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a:t>(en)</a:t>
            </a:r>
          </a:p>
        </p:txBody>
      </p:sp>
      <p:sp>
        <p:nvSpPr>
          <p:cNvPr id="475167" name="Rectangle 31">
            <a:extLst>
              <a:ext uri="{FF2B5EF4-FFF2-40B4-BE49-F238E27FC236}">
                <a16:creationId xmlns:a16="http://schemas.microsoft.com/office/drawing/2014/main" id="{0384C335-D866-43E5-BF19-4C379034CF10}"/>
              </a:ext>
            </a:extLst>
          </p:cNvPr>
          <p:cNvSpPr>
            <a:spLocks noChangeArrowheads="1"/>
          </p:cNvSpPr>
          <p:nvPr/>
        </p:nvSpPr>
        <p:spPr bwMode="auto">
          <a:xfrm>
            <a:off x="6932613" y="303213"/>
            <a:ext cx="2109787" cy="3286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Distintos</a:t>
            </a:r>
          </a:p>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Grupos Musculares</a:t>
            </a:r>
            <a:endParaRPr lang="en-US" sz="1400" b="0">
              <a:effectLst>
                <a:outerShdw blurRad="38100" dist="38100" dir="2700000" algn="tl">
                  <a:srgbClr val="C0C0C0"/>
                </a:outerShdw>
              </a:effectLst>
              <a:latin typeface="Arial Black" pitchFamily="34" charset="0"/>
            </a:endParaRPr>
          </a:p>
        </p:txBody>
      </p:sp>
      <p:sp>
        <p:nvSpPr>
          <p:cNvPr id="475172" name="Text Box 36">
            <a:extLst>
              <a:ext uri="{FF2B5EF4-FFF2-40B4-BE49-F238E27FC236}">
                <a16:creationId xmlns:a16="http://schemas.microsoft.com/office/drawing/2014/main" id="{10CAFC4C-D30E-43D7-BC06-D36226DB6C90}"/>
              </a:ext>
            </a:extLst>
          </p:cNvPr>
          <p:cNvSpPr txBox="1">
            <a:spLocks noChangeArrowheads="1"/>
          </p:cNvSpPr>
          <p:nvPr/>
        </p:nvSpPr>
        <p:spPr bwMode="auto">
          <a:xfrm>
            <a:off x="4086225" y="1657350"/>
            <a:ext cx="817563" cy="287338"/>
          </a:xfrm>
          <a:prstGeom prst="rect">
            <a:avLst/>
          </a:prstGeom>
          <a:noFill/>
          <a:ln w="9525">
            <a:noFill/>
            <a:miter lim="800000"/>
            <a:headEnd/>
            <a:tailEnd/>
          </a:ln>
          <a:effectLst/>
        </p:spPr>
        <p:txBody>
          <a:bodyPr>
            <a:spAutoFit/>
          </a:bodyPr>
          <a:lstStyle/>
          <a:p>
            <a:pPr algn="ctr">
              <a:lnSpc>
                <a:spcPct val="80000"/>
              </a:lnSpc>
              <a:defRPr/>
            </a:pPr>
            <a:r>
              <a:rPr lang="en-US" sz="1600" i="0">
                <a:effectLst>
                  <a:outerShdw blurRad="38100" dist="38100" dir="2700000" algn="tl">
                    <a:srgbClr val="C0C0C0"/>
                  </a:outerShdw>
                </a:effectLst>
                <a:latin typeface="Arial" charset="0"/>
              </a:rPr>
              <a:t>Correr</a:t>
            </a:r>
            <a:endParaRPr lang="en-US" sz="1600" i="0" baseline="30000">
              <a:effectLst>
                <a:outerShdw blurRad="38100" dist="38100" dir="2700000" algn="tl">
                  <a:srgbClr val="C0C0C0"/>
                </a:outerShdw>
              </a:effectLst>
              <a:latin typeface="Arial" charset="0"/>
            </a:endParaRPr>
          </a:p>
        </p:txBody>
      </p:sp>
      <p:sp>
        <p:nvSpPr>
          <p:cNvPr id="224273" name="Text Box 39">
            <a:extLst>
              <a:ext uri="{FF2B5EF4-FFF2-40B4-BE49-F238E27FC236}">
                <a16:creationId xmlns:a16="http://schemas.microsoft.com/office/drawing/2014/main" id="{1F36CD49-ACEB-440F-AC2E-CB0B063879BE}"/>
              </a:ext>
            </a:extLst>
          </p:cNvPr>
          <p:cNvSpPr txBox="1">
            <a:spLocks noChangeArrowheads="1"/>
          </p:cNvSpPr>
          <p:nvPr/>
        </p:nvSpPr>
        <p:spPr bwMode="auto">
          <a:xfrm>
            <a:off x="5664200" y="1936750"/>
            <a:ext cx="9763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Terreno</a:t>
            </a:r>
          </a:p>
          <a:p>
            <a:pPr algn="ctr">
              <a:lnSpc>
                <a:spcPct val="80000"/>
              </a:lnSpc>
            </a:pPr>
            <a:r>
              <a:rPr lang="en-US" altLang="en-US" sz="1600">
                <a:latin typeface="Arial" panose="020B0604020202020204" pitchFamily="34" charset="0"/>
              </a:rPr>
              <a:t>Llano</a:t>
            </a:r>
            <a:endParaRPr lang="en-US" altLang="en-US" sz="1600" baseline="30000">
              <a:latin typeface="Arial" panose="020B0604020202020204" pitchFamily="34" charset="0"/>
            </a:endParaRPr>
          </a:p>
        </p:txBody>
      </p:sp>
      <p:sp>
        <p:nvSpPr>
          <p:cNvPr id="224274" name="Text Box 41">
            <a:extLst>
              <a:ext uri="{FF2B5EF4-FFF2-40B4-BE49-F238E27FC236}">
                <a16:creationId xmlns:a16="http://schemas.microsoft.com/office/drawing/2014/main" id="{AA28B820-A12A-4CA0-9A37-C54C8DDFB98F}"/>
              </a:ext>
            </a:extLst>
          </p:cNvPr>
          <p:cNvSpPr txBox="1">
            <a:spLocks noChangeArrowheads="1"/>
          </p:cNvSpPr>
          <p:nvPr/>
        </p:nvSpPr>
        <p:spPr bwMode="auto">
          <a:xfrm>
            <a:off x="3105150" y="2628900"/>
            <a:ext cx="2932113"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Activación Principal de los</a:t>
            </a:r>
          </a:p>
          <a:p>
            <a:pPr algn="ctr">
              <a:lnSpc>
                <a:spcPct val="80000"/>
              </a:lnSpc>
            </a:pPr>
            <a:r>
              <a:rPr lang="en-US" altLang="en-US" sz="1600" i="0">
                <a:latin typeface="Arial" panose="020B0604020202020204" pitchFamily="34" charset="0"/>
              </a:rPr>
              <a:t>Músculos Esqueletales</a:t>
            </a:r>
          </a:p>
          <a:p>
            <a:pPr algn="ctr">
              <a:lnSpc>
                <a:spcPct val="80000"/>
              </a:lnSpc>
            </a:pPr>
            <a:r>
              <a:rPr lang="en-US" altLang="en-US" sz="1600" i="0">
                <a:latin typeface="Arial" panose="020B0604020202020204" pitchFamily="34" charset="0"/>
              </a:rPr>
              <a:t>de las Piernas</a:t>
            </a:r>
            <a:endParaRPr lang="en-US" altLang="en-US" sz="1600" i="0" baseline="30000">
              <a:latin typeface="Arial" panose="020B0604020202020204" pitchFamily="34" charset="0"/>
            </a:endParaRPr>
          </a:p>
        </p:txBody>
      </p:sp>
      <p:sp>
        <p:nvSpPr>
          <p:cNvPr id="224275" name="Line 57">
            <a:extLst>
              <a:ext uri="{FF2B5EF4-FFF2-40B4-BE49-F238E27FC236}">
                <a16:creationId xmlns:a16="http://schemas.microsoft.com/office/drawing/2014/main" id="{2F05D245-43FB-43C3-BF39-4C4206A43731}"/>
              </a:ext>
            </a:extLst>
          </p:cNvPr>
          <p:cNvSpPr>
            <a:spLocks noChangeShapeType="1"/>
          </p:cNvSpPr>
          <p:nvPr/>
        </p:nvSpPr>
        <p:spPr bwMode="auto">
          <a:xfrm>
            <a:off x="4479925" y="1477963"/>
            <a:ext cx="0" cy="269875"/>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276" name="Text Box 58">
            <a:extLst>
              <a:ext uri="{FF2B5EF4-FFF2-40B4-BE49-F238E27FC236}">
                <a16:creationId xmlns:a16="http://schemas.microsoft.com/office/drawing/2014/main" id="{8332F075-BF98-4C01-8C49-F9A00B4A6277}"/>
              </a:ext>
            </a:extLst>
          </p:cNvPr>
          <p:cNvSpPr txBox="1">
            <a:spLocks noChangeArrowheads="1"/>
          </p:cNvSpPr>
          <p:nvPr/>
        </p:nvSpPr>
        <p:spPr bwMode="auto">
          <a:xfrm>
            <a:off x="4459288" y="1452563"/>
            <a:ext cx="1009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(ejemplo)</a:t>
            </a:r>
          </a:p>
        </p:txBody>
      </p:sp>
      <p:sp>
        <p:nvSpPr>
          <p:cNvPr id="224277" name="Text Box 59">
            <a:extLst>
              <a:ext uri="{FF2B5EF4-FFF2-40B4-BE49-F238E27FC236}">
                <a16:creationId xmlns:a16="http://schemas.microsoft.com/office/drawing/2014/main" id="{226D862A-8A37-4117-825B-CBDE2F19BEC3}"/>
              </a:ext>
            </a:extLst>
          </p:cNvPr>
          <p:cNvSpPr txBox="1">
            <a:spLocks noChangeArrowheads="1"/>
          </p:cNvSpPr>
          <p:nvPr/>
        </p:nvSpPr>
        <p:spPr bwMode="auto">
          <a:xfrm>
            <a:off x="492125" y="3822700"/>
            <a:ext cx="14843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Gastronemio</a:t>
            </a:r>
            <a:endParaRPr lang="en-US" altLang="en-US" sz="1600" i="0" baseline="30000">
              <a:latin typeface="Arial" panose="020B0604020202020204" pitchFamily="34" charset="0"/>
            </a:endParaRPr>
          </a:p>
        </p:txBody>
      </p:sp>
      <p:sp>
        <p:nvSpPr>
          <p:cNvPr id="475212" name="Rectangle 76">
            <a:extLst>
              <a:ext uri="{FF2B5EF4-FFF2-40B4-BE49-F238E27FC236}">
                <a16:creationId xmlns:a16="http://schemas.microsoft.com/office/drawing/2014/main" id="{CC07DF65-7E5D-46DB-B37F-8BA54B006589}"/>
              </a:ext>
            </a:extLst>
          </p:cNvPr>
          <p:cNvSpPr>
            <a:spLocks noChangeArrowheads="1"/>
          </p:cNvSpPr>
          <p:nvPr/>
        </p:nvSpPr>
        <p:spPr bwMode="auto">
          <a:xfrm>
            <a:off x="3857625" y="6110288"/>
            <a:ext cx="1066800" cy="2921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400" i="0">
                <a:effectLst>
                  <a:outerShdw blurRad="38100" dist="38100" dir="2700000" algn="tl">
                    <a:srgbClr val="C0C0C0"/>
                  </a:outerShdw>
                </a:effectLst>
                <a:latin typeface="Arial Black" pitchFamily="34" charset="0"/>
              </a:rPr>
              <a:t>FATIGA</a:t>
            </a:r>
          </a:p>
          <a:p>
            <a:pPr marL="342900" indent="-342900" algn="ctr">
              <a:lnSpc>
                <a:spcPct val="60000"/>
              </a:lnSpc>
              <a:spcBef>
                <a:spcPct val="20000"/>
              </a:spcBef>
              <a:defRPr/>
            </a:pPr>
            <a:r>
              <a:rPr lang="en-US" sz="1300" i="0">
                <a:effectLst>
                  <a:outerShdw blurRad="38100" dist="38100" dir="2700000" algn="tl">
                    <a:srgbClr val="C0C0C0"/>
                  </a:outerShdw>
                </a:effectLst>
                <a:latin typeface="Arial Black" pitchFamily="34" charset="0"/>
              </a:rPr>
              <a:t>Selectiva</a:t>
            </a:r>
          </a:p>
        </p:txBody>
      </p:sp>
      <p:sp>
        <p:nvSpPr>
          <p:cNvPr id="475213" name="Rectangle 77">
            <a:extLst>
              <a:ext uri="{FF2B5EF4-FFF2-40B4-BE49-F238E27FC236}">
                <a16:creationId xmlns:a16="http://schemas.microsoft.com/office/drawing/2014/main" id="{C307F063-6698-4EBB-A095-DB9D4C498BCA}"/>
              </a:ext>
            </a:extLst>
          </p:cNvPr>
          <p:cNvSpPr>
            <a:spLocks noChangeArrowheads="1"/>
          </p:cNvSpPr>
          <p:nvPr/>
        </p:nvSpPr>
        <p:spPr bwMode="auto">
          <a:xfrm>
            <a:off x="3265488" y="6542088"/>
            <a:ext cx="2562225" cy="280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1400" i="0">
                <a:solidFill>
                  <a:srgbClr val="000000"/>
                </a:solidFill>
                <a:latin typeface="Verdana" pitchFamily="34" charset="0"/>
              </a:rPr>
              <a:t>Rendimiento Deportivo</a:t>
            </a:r>
            <a:endParaRPr lang="en-US" sz="1400" i="0" baseline="-25000">
              <a:solidFill>
                <a:srgbClr val="000000"/>
              </a:solidFill>
              <a:latin typeface="Verdana" pitchFamily="34" charset="0"/>
            </a:endParaRPr>
          </a:p>
        </p:txBody>
      </p:sp>
      <p:pic>
        <p:nvPicPr>
          <p:cNvPr id="224280" name="Picture 85" descr="Contents">
            <a:extLst>
              <a:ext uri="{FF2B5EF4-FFF2-40B4-BE49-F238E27FC236}">
                <a16:creationId xmlns:a16="http://schemas.microsoft.com/office/drawing/2014/main" id="{1731C5DC-CE89-4980-8EC4-6A391D49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r="-278" b="85533"/>
          <a:stretch>
            <a:fillRect/>
          </a:stretch>
        </p:blipFill>
        <p:spPr bwMode="auto">
          <a:xfrm>
            <a:off x="92075" y="200025"/>
            <a:ext cx="9077325"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5222" name="Text Box 86">
            <a:extLst>
              <a:ext uri="{FF2B5EF4-FFF2-40B4-BE49-F238E27FC236}">
                <a16:creationId xmlns:a16="http://schemas.microsoft.com/office/drawing/2014/main" id="{F88CF506-F4B1-45CF-8D80-3A915DC3E0CE}"/>
              </a:ext>
            </a:extLst>
          </p:cNvPr>
          <p:cNvSpPr txBox="1">
            <a:spLocks noChangeArrowheads="1"/>
          </p:cNvSpPr>
          <p:nvPr/>
        </p:nvSpPr>
        <p:spPr bwMode="auto">
          <a:xfrm>
            <a:off x="47625" y="-31750"/>
            <a:ext cx="9096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i="0">
                <a:solidFill>
                  <a:schemeClr val="accent2"/>
                </a:solidFill>
                <a:latin typeface="Arial" panose="020B0604020202020204" pitchFamily="34" charset="0"/>
              </a:rPr>
              <a:t>Fatiga y Sus Causas: Sistemas Energéticos</a:t>
            </a:r>
          </a:p>
        </p:txBody>
      </p:sp>
      <p:sp>
        <p:nvSpPr>
          <p:cNvPr id="224282" name="Line 89">
            <a:extLst>
              <a:ext uri="{FF2B5EF4-FFF2-40B4-BE49-F238E27FC236}">
                <a16:creationId xmlns:a16="http://schemas.microsoft.com/office/drawing/2014/main" id="{BC9D11AB-1391-41C2-8E2E-B3F2939085EC}"/>
              </a:ext>
            </a:extLst>
          </p:cNvPr>
          <p:cNvSpPr>
            <a:spLocks noChangeShapeType="1"/>
          </p:cNvSpPr>
          <p:nvPr/>
        </p:nvSpPr>
        <p:spPr bwMode="auto">
          <a:xfrm>
            <a:off x="3305175" y="6557963"/>
            <a:ext cx="0" cy="168275"/>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283" name="Freeform 106">
            <a:extLst>
              <a:ext uri="{FF2B5EF4-FFF2-40B4-BE49-F238E27FC236}">
                <a16:creationId xmlns:a16="http://schemas.microsoft.com/office/drawing/2014/main" id="{82049199-C5C4-4146-8C5E-147591D1E51D}"/>
              </a:ext>
            </a:extLst>
          </p:cNvPr>
          <p:cNvSpPr>
            <a:spLocks/>
          </p:cNvSpPr>
          <p:nvPr/>
        </p:nvSpPr>
        <p:spPr bwMode="auto">
          <a:xfrm rot="5400000" flipV="1">
            <a:off x="5383212" y="1258888"/>
            <a:ext cx="231775" cy="12954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44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4284" name="Text Box 122">
            <a:extLst>
              <a:ext uri="{FF2B5EF4-FFF2-40B4-BE49-F238E27FC236}">
                <a16:creationId xmlns:a16="http://schemas.microsoft.com/office/drawing/2014/main" id="{C86202C4-2758-4346-9966-9070F4EB5436}"/>
              </a:ext>
            </a:extLst>
          </p:cNvPr>
          <p:cNvSpPr txBox="1">
            <a:spLocks noChangeArrowheads="1"/>
          </p:cNvSpPr>
          <p:nvPr/>
        </p:nvSpPr>
        <p:spPr bwMode="auto">
          <a:xfrm>
            <a:off x="1552575" y="3613150"/>
            <a:ext cx="23860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Extensores del Tobillo</a:t>
            </a:r>
            <a:endParaRPr lang="en-US" altLang="en-US" sz="1600" i="0" baseline="30000">
              <a:latin typeface="Arial" panose="020B0604020202020204" pitchFamily="34" charset="0"/>
            </a:endParaRPr>
          </a:p>
        </p:txBody>
      </p:sp>
      <p:sp>
        <p:nvSpPr>
          <p:cNvPr id="224285" name="Line 142">
            <a:extLst>
              <a:ext uri="{FF2B5EF4-FFF2-40B4-BE49-F238E27FC236}">
                <a16:creationId xmlns:a16="http://schemas.microsoft.com/office/drawing/2014/main" id="{840EFC61-B86E-4DE2-9EFD-1D07DC873EEC}"/>
              </a:ext>
            </a:extLst>
          </p:cNvPr>
          <p:cNvSpPr>
            <a:spLocks noChangeShapeType="1"/>
          </p:cNvSpPr>
          <p:nvPr/>
        </p:nvSpPr>
        <p:spPr bwMode="auto">
          <a:xfrm>
            <a:off x="4492625" y="1878013"/>
            <a:ext cx="0" cy="21431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286" name="Text Box 143">
            <a:extLst>
              <a:ext uri="{FF2B5EF4-FFF2-40B4-BE49-F238E27FC236}">
                <a16:creationId xmlns:a16="http://schemas.microsoft.com/office/drawing/2014/main" id="{BBCAA0EB-4F86-4B66-9DCC-11A4C0D4867A}"/>
              </a:ext>
            </a:extLst>
          </p:cNvPr>
          <p:cNvSpPr txBox="1">
            <a:spLocks noChangeArrowheads="1"/>
          </p:cNvSpPr>
          <p:nvPr/>
        </p:nvSpPr>
        <p:spPr bwMode="auto">
          <a:xfrm>
            <a:off x="4051300" y="2012950"/>
            <a:ext cx="86836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Cuesta</a:t>
            </a:r>
          </a:p>
          <a:p>
            <a:pPr algn="ctr">
              <a:lnSpc>
                <a:spcPct val="80000"/>
              </a:lnSpc>
            </a:pPr>
            <a:r>
              <a:rPr lang="en-US" altLang="en-US" sz="1600">
                <a:latin typeface="Arial" panose="020B0604020202020204" pitchFamily="34" charset="0"/>
              </a:rPr>
              <a:t>Abajo</a:t>
            </a:r>
            <a:endParaRPr lang="en-US" altLang="en-US" sz="1600" baseline="30000">
              <a:latin typeface="Arial" panose="020B0604020202020204" pitchFamily="34" charset="0"/>
            </a:endParaRPr>
          </a:p>
        </p:txBody>
      </p:sp>
      <p:sp>
        <p:nvSpPr>
          <p:cNvPr id="224287" name="Freeform 145">
            <a:extLst>
              <a:ext uri="{FF2B5EF4-FFF2-40B4-BE49-F238E27FC236}">
                <a16:creationId xmlns:a16="http://schemas.microsoft.com/office/drawing/2014/main" id="{560A7376-F97B-4464-9114-2D542E25E8AB}"/>
              </a:ext>
            </a:extLst>
          </p:cNvPr>
          <p:cNvSpPr>
            <a:spLocks/>
          </p:cNvSpPr>
          <p:nvPr/>
        </p:nvSpPr>
        <p:spPr bwMode="auto">
          <a:xfrm rot="-5400000" flipH="1" flipV="1">
            <a:off x="3402012" y="1258888"/>
            <a:ext cx="231775" cy="12954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44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4288" name="Text Box 146">
            <a:extLst>
              <a:ext uri="{FF2B5EF4-FFF2-40B4-BE49-F238E27FC236}">
                <a16:creationId xmlns:a16="http://schemas.microsoft.com/office/drawing/2014/main" id="{09D84959-08B3-4797-A88D-C68DB5404B9F}"/>
              </a:ext>
            </a:extLst>
          </p:cNvPr>
          <p:cNvSpPr txBox="1">
            <a:spLocks noChangeArrowheads="1"/>
          </p:cNvSpPr>
          <p:nvPr/>
        </p:nvSpPr>
        <p:spPr bwMode="auto">
          <a:xfrm>
            <a:off x="2438400" y="1936750"/>
            <a:ext cx="9255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Cuesta</a:t>
            </a:r>
          </a:p>
          <a:p>
            <a:pPr algn="ctr">
              <a:lnSpc>
                <a:spcPct val="80000"/>
              </a:lnSpc>
            </a:pPr>
            <a:r>
              <a:rPr lang="en-US" altLang="en-US" sz="1600">
                <a:latin typeface="Arial" panose="020B0604020202020204" pitchFamily="34" charset="0"/>
              </a:rPr>
              <a:t>Arriba</a:t>
            </a:r>
            <a:endParaRPr lang="en-US" altLang="en-US" sz="1600" baseline="30000">
              <a:latin typeface="Arial" panose="020B0604020202020204" pitchFamily="34" charset="0"/>
            </a:endParaRPr>
          </a:p>
        </p:txBody>
      </p:sp>
      <p:sp>
        <p:nvSpPr>
          <p:cNvPr id="224289" name="Freeform 147">
            <a:extLst>
              <a:ext uri="{FF2B5EF4-FFF2-40B4-BE49-F238E27FC236}">
                <a16:creationId xmlns:a16="http://schemas.microsoft.com/office/drawing/2014/main" id="{A9FC11DA-9A9A-400C-8BDC-2525DCFB7652}"/>
              </a:ext>
            </a:extLst>
          </p:cNvPr>
          <p:cNvSpPr>
            <a:spLocks/>
          </p:cNvSpPr>
          <p:nvPr/>
        </p:nvSpPr>
        <p:spPr bwMode="auto">
          <a:xfrm rot="5400000">
            <a:off x="4448175" y="841375"/>
            <a:ext cx="158750" cy="3181350"/>
          </a:xfrm>
          <a:custGeom>
            <a:avLst/>
            <a:gdLst>
              <a:gd name="T0" fmla="*/ 0 w 72"/>
              <a:gd name="T1" fmla="*/ 0 h 380"/>
              <a:gd name="T2" fmla="*/ 2147483647 w 72"/>
              <a:gd name="T3" fmla="*/ 0 h 380"/>
              <a:gd name="T4" fmla="*/ 2147483647 w 72"/>
              <a:gd name="T5" fmla="*/ 2147483647 h 380"/>
              <a:gd name="T6" fmla="*/ 0 w 72"/>
              <a:gd name="T7" fmla="*/ 2147483647 h 380"/>
              <a:gd name="T8" fmla="*/ 0 60000 65536"/>
              <a:gd name="T9" fmla="*/ 0 60000 65536"/>
              <a:gd name="T10" fmla="*/ 0 60000 65536"/>
              <a:gd name="T11" fmla="*/ 0 60000 65536"/>
              <a:gd name="T12" fmla="*/ 0 w 72"/>
              <a:gd name="T13" fmla="*/ 0 h 380"/>
              <a:gd name="T14" fmla="*/ 72 w 72"/>
              <a:gd name="T15" fmla="*/ 380 h 380"/>
            </a:gdLst>
            <a:ahLst/>
            <a:cxnLst>
              <a:cxn ang="T8">
                <a:pos x="T0" y="T1"/>
              </a:cxn>
              <a:cxn ang="T9">
                <a:pos x="T2" y="T3"/>
              </a:cxn>
              <a:cxn ang="T10">
                <a:pos x="T4" y="T5"/>
              </a:cxn>
              <a:cxn ang="T11">
                <a:pos x="T6" y="T7"/>
              </a:cxn>
            </a:cxnLst>
            <a:rect l="T12" t="T13" r="T14" b="T15"/>
            <a:pathLst>
              <a:path w="72" h="380">
                <a:moveTo>
                  <a:pt x="0" y="0"/>
                </a:moveTo>
                <a:lnTo>
                  <a:pt x="72" y="0"/>
                </a:lnTo>
                <a:lnTo>
                  <a:pt x="72" y="380"/>
                </a:lnTo>
                <a:lnTo>
                  <a:pt x="0" y="380"/>
                </a:lnTo>
              </a:path>
            </a:pathLst>
          </a:custGeom>
          <a:noFill/>
          <a:ln w="444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4290" name="Line 149">
            <a:extLst>
              <a:ext uri="{FF2B5EF4-FFF2-40B4-BE49-F238E27FC236}">
                <a16:creationId xmlns:a16="http://schemas.microsoft.com/office/drawing/2014/main" id="{E9DF051C-8DB5-43A0-A45F-4AF1318483C1}"/>
              </a:ext>
            </a:extLst>
          </p:cNvPr>
          <p:cNvSpPr>
            <a:spLocks noChangeShapeType="1"/>
          </p:cNvSpPr>
          <p:nvPr/>
        </p:nvSpPr>
        <p:spPr bwMode="auto">
          <a:xfrm>
            <a:off x="4479925" y="2424113"/>
            <a:ext cx="0" cy="269875"/>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291" name="Line 150">
            <a:extLst>
              <a:ext uri="{FF2B5EF4-FFF2-40B4-BE49-F238E27FC236}">
                <a16:creationId xmlns:a16="http://schemas.microsoft.com/office/drawing/2014/main" id="{40AC0DB3-07BF-49B8-B3D4-4E657E923060}"/>
              </a:ext>
            </a:extLst>
          </p:cNvPr>
          <p:cNvSpPr>
            <a:spLocks noChangeShapeType="1"/>
          </p:cNvSpPr>
          <p:nvPr/>
        </p:nvSpPr>
        <p:spPr bwMode="auto">
          <a:xfrm>
            <a:off x="4479925" y="3255963"/>
            <a:ext cx="0" cy="269875"/>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292" name="Text Box 151">
            <a:extLst>
              <a:ext uri="{FF2B5EF4-FFF2-40B4-BE49-F238E27FC236}">
                <a16:creationId xmlns:a16="http://schemas.microsoft.com/office/drawing/2014/main" id="{11464B94-E480-42B7-A51F-D20F24FAC2AC}"/>
              </a:ext>
            </a:extLst>
          </p:cNvPr>
          <p:cNvSpPr txBox="1">
            <a:spLocks noChangeArrowheads="1"/>
          </p:cNvSpPr>
          <p:nvPr/>
        </p:nvSpPr>
        <p:spPr bwMode="auto">
          <a:xfrm>
            <a:off x="4459288" y="3217863"/>
            <a:ext cx="8064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(ejemplo)</a:t>
            </a:r>
          </a:p>
        </p:txBody>
      </p:sp>
      <p:sp>
        <p:nvSpPr>
          <p:cNvPr id="224293" name="Freeform 152">
            <a:extLst>
              <a:ext uri="{FF2B5EF4-FFF2-40B4-BE49-F238E27FC236}">
                <a16:creationId xmlns:a16="http://schemas.microsoft.com/office/drawing/2014/main" id="{752E43D9-6E10-4E20-8D62-33C500C1532D}"/>
              </a:ext>
            </a:extLst>
          </p:cNvPr>
          <p:cNvSpPr>
            <a:spLocks/>
          </p:cNvSpPr>
          <p:nvPr/>
        </p:nvSpPr>
        <p:spPr bwMode="auto">
          <a:xfrm rot="16200000" flipV="1">
            <a:off x="4295775" y="1895475"/>
            <a:ext cx="184150" cy="3460750"/>
          </a:xfrm>
          <a:custGeom>
            <a:avLst/>
            <a:gdLst>
              <a:gd name="T0" fmla="*/ 0 w 72"/>
              <a:gd name="T1" fmla="*/ 0 h 380"/>
              <a:gd name="T2" fmla="*/ 2147483647 w 72"/>
              <a:gd name="T3" fmla="*/ 0 h 380"/>
              <a:gd name="T4" fmla="*/ 2147483647 w 72"/>
              <a:gd name="T5" fmla="*/ 2147483647 h 380"/>
              <a:gd name="T6" fmla="*/ 0 w 72"/>
              <a:gd name="T7" fmla="*/ 2147483647 h 380"/>
              <a:gd name="T8" fmla="*/ 0 60000 65536"/>
              <a:gd name="T9" fmla="*/ 0 60000 65536"/>
              <a:gd name="T10" fmla="*/ 0 60000 65536"/>
              <a:gd name="T11" fmla="*/ 0 60000 65536"/>
              <a:gd name="T12" fmla="*/ 0 w 72"/>
              <a:gd name="T13" fmla="*/ 0 h 380"/>
              <a:gd name="T14" fmla="*/ 72 w 72"/>
              <a:gd name="T15" fmla="*/ 380 h 380"/>
            </a:gdLst>
            <a:ahLst/>
            <a:cxnLst>
              <a:cxn ang="T8">
                <a:pos x="T0" y="T1"/>
              </a:cxn>
              <a:cxn ang="T9">
                <a:pos x="T2" y="T3"/>
              </a:cxn>
              <a:cxn ang="T10">
                <a:pos x="T4" y="T5"/>
              </a:cxn>
              <a:cxn ang="T11">
                <a:pos x="T6" y="T7"/>
              </a:cxn>
            </a:cxnLst>
            <a:rect l="T12" t="T13" r="T14" b="T15"/>
            <a:pathLst>
              <a:path w="72" h="380">
                <a:moveTo>
                  <a:pt x="0" y="0"/>
                </a:moveTo>
                <a:lnTo>
                  <a:pt x="72" y="0"/>
                </a:lnTo>
                <a:lnTo>
                  <a:pt x="72" y="380"/>
                </a:lnTo>
                <a:lnTo>
                  <a:pt x="0" y="380"/>
                </a:lnTo>
              </a:path>
            </a:pathLst>
          </a:custGeom>
          <a:noFill/>
          <a:ln w="44450">
            <a:solidFill>
              <a:schemeClr val="tx1"/>
            </a:solidFill>
            <a:round/>
            <a:headEnd type="stealth" w="med" len="me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4294" name="Freeform 154">
            <a:extLst>
              <a:ext uri="{FF2B5EF4-FFF2-40B4-BE49-F238E27FC236}">
                <a16:creationId xmlns:a16="http://schemas.microsoft.com/office/drawing/2014/main" id="{7E1D76BF-B267-4578-B639-24F3104C2C9C}"/>
              </a:ext>
            </a:extLst>
          </p:cNvPr>
          <p:cNvSpPr>
            <a:spLocks/>
          </p:cNvSpPr>
          <p:nvPr/>
        </p:nvSpPr>
        <p:spPr bwMode="auto">
          <a:xfrm rot="-5400000" flipH="1" flipV="1">
            <a:off x="1306512" y="3582988"/>
            <a:ext cx="180975" cy="5080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44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4295" name="Text Box 155">
            <a:extLst>
              <a:ext uri="{FF2B5EF4-FFF2-40B4-BE49-F238E27FC236}">
                <a16:creationId xmlns:a16="http://schemas.microsoft.com/office/drawing/2014/main" id="{E7BAA06B-5800-45AF-9C95-D66657AC80D9}"/>
              </a:ext>
            </a:extLst>
          </p:cNvPr>
          <p:cNvSpPr txBox="1">
            <a:spLocks noChangeArrowheads="1"/>
          </p:cNvSpPr>
          <p:nvPr/>
        </p:nvSpPr>
        <p:spPr bwMode="auto">
          <a:xfrm>
            <a:off x="3984625" y="3860800"/>
            <a:ext cx="7604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Sóleo</a:t>
            </a:r>
            <a:endParaRPr lang="en-US" altLang="en-US" sz="1600" i="0" baseline="30000">
              <a:latin typeface="Arial" panose="020B0604020202020204" pitchFamily="34" charset="0"/>
            </a:endParaRPr>
          </a:p>
        </p:txBody>
      </p:sp>
      <p:sp>
        <p:nvSpPr>
          <p:cNvPr id="224296" name="Freeform 156">
            <a:extLst>
              <a:ext uri="{FF2B5EF4-FFF2-40B4-BE49-F238E27FC236}">
                <a16:creationId xmlns:a16="http://schemas.microsoft.com/office/drawing/2014/main" id="{EB398339-5053-4025-857B-DEC63085B415}"/>
              </a:ext>
            </a:extLst>
          </p:cNvPr>
          <p:cNvSpPr>
            <a:spLocks/>
          </p:cNvSpPr>
          <p:nvPr/>
        </p:nvSpPr>
        <p:spPr bwMode="auto">
          <a:xfrm rot="5400000" flipV="1">
            <a:off x="3986212" y="3582988"/>
            <a:ext cx="180975" cy="5080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444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4297" name="Freeform 157">
            <a:extLst>
              <a:ext uri="{FF2B5EF4-FFF2-40B4-BE49-F238E27FC236}">
                <a16:creationId xmlns:a16="http://schemas.microsoft.com/office/drawing/2014/main" id="{3EFAD69D-68BD-4BAF-9C1C-85D4D3D0C13F}"/>
              </a:ext>
            </a:extLst>
          </p:cNvPr>
          <p:cNvSpPr>
            <a:spLocks/>
          </p:cNvSpPr>
          <p:nvPr/>
        </p:nvSpPr>
        <p:spPr bwMode="auto">
          <a:xfrm rot="5400000">
            <a:off x="2676525" y="2524125"/>
            <a:ext cx="133350" cy="3194050"/>
          </a:xfrm>
          <a:custGeom>
            <a:avLst/>
            <a:gdLst>
              <a:gd name="T0" fmla="*/ 0 w 72"/>
              <a:gd name="T1" fmla="*/ 0 h 380"/>
              <a:gd name="T2" fmla="*/ 2147483647 w 72"/>
              <a:gd name="T3" fmla="*/ 0 h 380"/>
              <a:gd name="T4" fmla="*/ 2147483647 w 72"/>
              <a:gd name="T5" fmla="*/ 2147483647 h 380"/>
              <a:gd name="T6" fmla="*/ 0 w 72"/>
              <a:gd name="T7" fmla="*/ 2147483647 h 380"/>
              <a:gd name="T8" fmla="*/ 0 60000 65536"/>
              <a:gd name="T9" fmla="*/ 0 60000 65536"/>
              <a:gd name="T10" fmla="*/ 0 60000 65536"/>
              <a:gd name="T11" fmla="*/ 0 60000 65536"/>
              <a:gd name="T12" fmla="*/ 0 w 72"/>
              <a:gd name="T13" fmla="*/ 0 h 380"/>
              <a:gd name="T14" fmla="*/ 72 w 72"/>
              <a:gd name="T15" fmla="*/ 380 h 380"/>
            </a:gdLst>
            <a:ahLst/>
            <a:cxnLst>
              <a:cxn ang="T8">
                <a:pos x="T0" y="T1"/>
              </a:cxn>
              <a:cxn ang="T9">
                <a:pos x="T2" y="T3"/>
              </a:cxn>
              <a:cxn ang="T10">
                <a:pos x="T4" y="T5"/>
              </a:cxn>
              <a:cxn ang="T11">
                <a:pos x="T6" y="T7"/>
              </a:cxn>
            </a:cxnLst>
            <a:rect l="T12" t="T13" r="T14" b="T15"/>
            <a:pathLst>
              <a:path w="72" h="380">
                <a:moveTo>
                  <a:pt x="0" y="0"/>
                </a:moveTo>
                <a:lnTo>
                  <a:pt x="72" y="0"/>
                </a:lnTo>
                <a:lnTo>
                  <a:pt x="72" y="380"/>
                </a:lnTo>
                <a:lnTo>
                  <a:pt x="0" y="380"/>
                </a:lnTo>
              </a:path>
            </a:pathLst>
          </a:custGeom>
          <a:noFill/>
          <a:ln w="444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4298" name="Text Box 158">
            <a:extLst>
              <a:ext uri="{FF2B5EF4-FFF2-40B4-BE49-F238E27FC236}">
                <a16:creationId xmlns:a16="http://schemas.microsoft.com/office/drawing/2014/main" id="{268124B2-E8F5-486C-A2E1-5D6FC9129049}"/>
              </a:ext>
            </a:extLst>
          </p:cNvPr>
          <p:cNvSpPr txBox="1">
            <a:spLocks noChangeArrowheads="1"/>
          </p:cNvSpPr>
          <p:nvPr/>
        </p:nvSpPr>
        <p:spPr bwMode="auto">
          <a:xfrm>
            <a:off x="4968875" y="3613150"/>
            <a:ext cx="26146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Extensores de la Rodilla</a:t>
            </a:r>
            <a:endParaRPr lang="en-US" altLang="en-US" sz="1600" i="0" baseline="30000">
              <a:latin typeface="Arial" panose="020B0604020202020204" pitchFamily="34" charset="0"/>
            </a:endParaRPr>
          </a:p>
        </p:txBody>
      </p:sp>
      <p:sp>
        <p:nvSpPr>
          <p:cNvPr id="224299" name="Line 159">
            <a:extLst>
              <a:ext uri="{FF2B5EF4-FFF2-40B4-BE49-F238E27FC236}">
                <a16:creationId xmlns:a16="http://schemas.microsoft.com/office/drawing/2014/main" id="{F49BA736-8D81-4929-BC35-324AD0FA2A2F}"/>
              </a:ext>
            </a:extLst>
          </p:cNvPr>
          <p:cNvSpPr>
            <a:spLocks noChangeShapeType="1"/>
          </p:cNvSpPr>
          <p:nvPr/>
        </p:nvSpPr>
        <p:spPr bwMode="auto">
          <a:xfrm>
            <a:off x="6118225" y="3833813"/>
            <a:ext cx="0" cy="21431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300" name="Text Box 161">
            <a:extLst>
              <a:ext uri="{FF2B5EF4-FFF2-40B4-BE49-F238E27FC236}">
                <a16:creationId xmlns:a16="http://schemas.microsoft.com/office/drawing/2014/main" id="{AED50139-A62E-4773-8ADB-33E203BF60D3}"/>
              </a:ext>
            </a:extLst>
          </p:cNvPr>
          <p:cNvSpPr txBox="1">
            <a:spLocks noChangeArrowheads="1"/>
          </p:cNvSpPr>
          <p:nvPr/>
        </p:nvSpPr>
        <p:spPr bwMode="auto">
          <a:xfrm>
            <a:off x="5407025" y="3949700"/>
            <a:ext cx="16367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Vasto Externo</a:t>
            </a:r>
            <a:endParaRPr lang="en-US" altLang="en-US" sz="1600" i="0" baseline="30000">
              <a:latin typeface="Arial" panose="020B0604020202020204" pitchFamily="34" charset="0"/>
            </a:endParaRPr>
          </a:p>
        </p:txBody>
      </p:sp>
      <p:sp>
        <p:nvSpPr>
          <p:cNvPr id="224301" name="Freeform 162">
            <a:extLst>
              <a:ext uri="{FF2B5EF4-FFF2-40B4-BE49-F238E27FC236}">
                <a16:creationId xmlns:a16="http://schemas.microsoft.com/office/drawing/2014/main" id="{8B5A548F-8624-4117-BC0E-A582ABD5166D}"/>
              </a:ext>
            </a:extLst>
          </p:cNvPr>
          <p:cNvSpPr>
            <a:spLocks/>
          </p:cNvSpPr>
          <p:nvPr/>
        </p:nvSpPr>
        <p:spPr bwMode="auto">
          <a:xfrm>
            <a:off x="2654300" y="4159250"/>
            <a:ext cx="3460750" cy="184150"/>
          </a:xfrm>
          <a:custGeom>
            <a:avLst/>
            <a:gdLst>
              <a:gd name="T0" fmla="*/ 0 w 2180"/>
              <a:gd name="T1" fmla="*/ 2147483647 h 116"/>
              <a:gd name="T2" fmla="*/ 0 w 2180"/>
              <a:gd name="T3" fmla="*/ 2147483647 h 116"/>
              <a:gd name="T4" fmla="*/ 2147483647 w 2180"/>
              <a:gd name="T5" fmla="*/ 2147483647 h 116"/>
              <a:gd name="T6" fmla="*/ 2147483647 w 2180"/>
              <a:gd name="T7" fmla="*/ 0 h 116"/>
              <a:gd name="T8" fmla="*/ 0 60000 65536"/>
              <a:gd name="T9" fmla="*/ 0 60000 65536"/>
              <a:gd name="T10" fmla="*/ 0 60000 65536"/>
              <a:gd name="T11" fmla="*/ 0 60000 65536"/>
              <a:gd name="T12" fmla="*/ 0 w 2180"/>
              <a:gd name="T13" fmla="*/ 0 h 116"/>
              <a:gd name="T14" fmla="*/ 2180 w 2180"/>
              <a:gd name="T15" fmla="*/ 116 h 116"/>
            </a:gdLst>
            <a:ahLst/>
            <a:cxnLst>
              <a:cxn ang="T8">
                <a:pos x="T0" y="T1"/>
              </a:cxn>
              <a:cxn ang="T9">
                <a:pos x="T2" y="T3"/>
              </a:cxn>
              <a:cxn ang="T10">
                <a:pos x="T4" y="T5"/>
              </a:cxn>
              <a:cxn ang="T11">
                <a:pos x="T6" y="T7"/>
              </a:cxn>
            </a:cxnLst>
            <a:rect l="T12" t="T13" r="T14" b="T15"/>
            <a:pathLst>
              <a:path w="2180" h="116">
                <a:moveTo>
                  <a:pt x="0" y="24"/>
                </a:moveTo>
                <a:lnTo>
                  <a:pt x="0" y="116"/>
                </a:lnTo>
                <a:lnTo>
                  <a:pt x="2180" y="116"/>
                </a:lnTo>
                <a:lnTo>
                  <a:pt x="2180" y="0"/>
                </a:lnTo>
              </a:path>
            </a:pathLst>
          </a:custGeom>
          <a:noFill/>
          <a:ln w="444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4302" name="Line 163">
            <a:extLst>
              <a:ext uri="{FF2B5EF4-FFF2-40B4-BE49-F238E27FC236}">
                <a16:creationId xmlns:a16="http://schemas.microsoft.com/office/drawing/2014/main" id="{212ED37C-9C12-46D0-BAFD-505D2936D359}"/>
              </a:ext>
            </a:extLst>
          </p:cNvPr>
          <p:cNvSpPr>
            <a:spLocks noChangeShapeType="1"/>
          </p:cNvSpPr>
          <p:nvPr/>
        </p:nvSpPr>
        <p:spPr bwMode="auto">
          <a:xfrm>
            <a:off x="4422775" y="4341813"/>
            <a:ext cx="0" cy="21431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303" name="Text Box 164">
            <a:extLst>
              <a:ext uri="{FF2B5EF4-FFF2-40B4-BE49-F238E27FC236}">
                <a16:creationId xmlns:a16="http://schemas.microsoft.com/office/drawing/2014/main" id="{6A626B8E-1A3E-40DE-9988-3EBDAB0EE9B6}"/>
              </a:ext>
            </a:extLst>
          </p:cNvPr>
          <p:cNvSpPr txBox="1">
            <a:spLocks noChangeArrowheads="1"/>
          </p:cNvSpPr>
          <p:nvPr/>
        </p:nvSpPr>
        <p:spPr bwMode="auto">
          <a:xfrm>
            <a:off x="3736975" y="4483100"/>
            <a:ext cx="20431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Intensidad/Alta</a:t>
            </a:r>
          </a:p>
          <a:p>
            <a:pPr>
              <a:lnSpc>
                <a:spcPct val="80000"/>
              </a:lnSpc>
            </a:pPr>
            <a:r>
              <a:rPr lang="en-US" altLang="en-US" sz="1600" i="0">
                <a:latin typeface="Arial" panose="020B0604020202020204" pitchFamily="34" charset="0"/>
              </a:rPr>
              <a:t>(&gt; 70% VO</a:t>
            </a:r>
            <a:r>
              <a:rPr lang="en-US" altLang="en-US" sz="1600" i="0" baseline="-25000">
                <a:latin typeface="Arial" panose="020B0604020202020204" pitchFamily="34" charset="0"/>
              </a:rPr>
              <a:t>2</a:t>
            </a:r>
            <a:r>
              <a:rPr lang="en-US" altLang="en-US" sz="1600" i="0">
                <a:latin typeface="Arial" panose="020B0604020202020204" pitchFamily="34" charset="0"/>
              </a:rPr>
              <a:t>máx)</a:t>
            </a:r>
          </a:p>
        </p:txBody>
      </p:sp>
      <p:sp>
        <p:nvSpPr>
          <p:cNvPr id="224304" name="Text Box 165">
            <a:extLst>
              <a:ext uri="{FF2B5EF4-FFF2-40B4-BE49-F238E27FC236}">
                <a16:creationId xmlns:a16="http://schemas.microsoft.com/office/drawing/2014/main" id="{F1CB12F2-6356-4DB3-88E0-23B610ED4FFA}"/>
              </a:ext>
            </a:extLst>
          </p:cNvPr>
          <p:cNvSpPr txBox="1">
            <a:spLocks noChangeArrowheads="1"/>
          </p:cNvSpPr>
          <p:nvPr/>
        </p:nvSpPr>
        <p:spPr bwMode="auto">
          <a:xfrm>
            <a:off x="4486275" y="4565650"/>
            <a:ext cx="2397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a:t>
            </a:r>
            <a:endParaRPr lang="en-US" altLang="en-US" sz="1300" i="0" baseline="30000">
              <a:latin typeface="Arial" panose="020B0604020202020204" pitchFamily="34" charset="0"/>
            </a:endParaRPr>
          </a:p>
        </p:txBody>
      </p:sp>
      <p:sp>
        <p:nvSpPr>
          <p:cNvPr id="224305" name="Line 167">
            <a:extLst>
              <a:ext uri="{FF2B5EF4-FFF2-40B4-BE49-F238E27FC236}">
                <a16:creationId xmlns:a16="http://schemas.microsoft.com/office/drawing/2014/main" id="{8796B21B-0503-48F8-8966-C107003B87AF}"/>
              </a:ext>
            </a:extLst>
          </p:cNvPr>
          <p:cNvSpPr>
            <a:spLocks noChangeShapeType="1"/>
          </p:cNvSpPr>
          <p:nvPr/>
        </p:nvSpPr>
        <p:spPr bwMode="auto">
          <a:xfrm flipV="1">
            <a:off x="3775075" y="4525963"/>
            <a:ext cx="0" cy="39052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306" name="Text Box 170">
            <a:extLst>
              <a:ext uri="{FF2B5EF4-FFF2-40B4-BE49-F238E27FC236}">
                <a16:creationId xmlns:a16="http://schemas.microsoft.com/office/drawing/2014/main" id="{10B82CA0-D9F5-4F8A-BFCA-D59E4EB97FCB}"/>
              </a:ext>
            </a:extLst>
          </p:cNvPr>
          <p:cNvSpPr txBox="1">
            <a:spLocks noChangeArrowheads="1"/>
          </p:cNvSpPr>
          <p:nvPr/>
        </p:nvSpPr>
        <p:spPr bwMode="auto">
          <a:xfrm>
            <a:off x="2930525" y="4965700"/>
            <a:ext cx="372586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Utilización del Glucógeno Muscular</a:t>
            </a:r>
            <a:endParaRPr lang="en-US" altLang="en-US" sz="1600" i="0" baseline="30000">
              <a:latin typeface="Arial" panose="020B0604020202020204" pitchFamily="34" charset="0"/>
            </a:endParaRPr>
          </a:p>
        </p:txBody>
      </p:sp>
      <p:sp>
        <p:nvSpPr>
          <p:cNvPr id="224307" name="Line 171">
            <a:extLst>
              <a:ext uri="{FF2B5EF4-FFF2-40B4-BE49-F238E27FC236}">
                <a16:creationId xmlns:a16="http://schemas.microsoft.com/office/drawing/2014/main" id="{31D6FD8C-1817-49FD-844A-0A97CC5CC7FF}"/>
              </a:ext>
            </a:extLst>
          </p:cNvPr>
          <p:cNvSpPr>
            <a:spLocks noChangeShapeType="1"/>
          </p:cNvSpPr>
          <p:nvPr/>
        </p:nvSpPr>
        <p:spPr bwMode="auto">
          <a:xfrm flipV="1">
            <a:off x="2968625" y="5002213"/>
            <a:ext cx="0" cy="16827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308" name="Line 172">
            <a:extLst>
              <a:ext uri="{FF2B5EF4-FFF2-40B4-BE49-F238E27FC236}">
                <a16:creationId xmlns:a16="http://schemas.microsoft.com/office/drawing/2014/main" id="{CED8DD90-59E4-48E5-9286-7F9676D8E001}"/>
              </a:ext>
            </a:extLst>
          </p:cNvPr>
          <p:cNvSpPr>
            <a:spLocks noChangeShapeType="1"/>
          </p:cNvSpPr>
          <p:nvPr/>
        </p:nvSpPr>
        <p:spPr bwMode="auto">
          <a:xfrm>
            <a:off x="4416425" y="5173663"/>
            <a:ext cx="0" cy="269875"/>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309" name="Text Box 173">
            <a:extLst>
              <a:ext uri="{FF2B5EF4-FFF2-40B4-BE49-F238E27FC236}">
                <a16:creationId xmlns:a16="http://schemas.microsoft.com/office/drawing/2014/main" id="{0A727FE1-762B-4E64-9F4E-C7CA96EC08CA}"/>
              </a:ext>
            </a:extLst>
          </p:cNvPr>
          <p:cNvSpPr txBox="1">
            <a:spLocks noChangeArrowheads="1"/>
          </p:cNvSpPr>
          <p:nvPr/>
        </p:nvSpPr>
        <p:spPr bwMode="auto">
          <a:xfrm>
            <a:off x="4395788" y="5148263"/>
            <a:ext cx="31432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(Cuesta Arriba, Cuesta Abajo, Terreno Llano)</a:t>
            </a:r>
          </a:p>
        </p:txBody>
      </p:sp>
      <p:sp>
        <p:nvSpPr>
          <p:cNvPr id="224310" name="Text Box 175">
            <a:extLst>
              <a:ext uri="{FF2B5EF4-FFF2-40B4-BE49-F238E27FC236}">
                <a16:creationId xmlns:a16="http://schemas.microsoft.com/office/drawing/2014/main" id="{07517AE6-7F35-4A75-AD2D-5E3996D2DBFA}"/>
              </a:ext>
            </a:extLst>
          </p:cNvPr>
          <p:cNvSpPr txBox="1">
            <a:spLocks noChangeArrowheads="1"/>
          </p:cNvSpPr>
          <p:nvPr/>
        </p:nvSpPr>
        <p:spPr bwMode="auto">
          <a:xfrm>
            <a:off x="2003425" y="5372100"/>
            <a:ext cx="4678363"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Velocidad Agotamiento Glucógeno Muscular</a:t>
            </a:r>
          </a:p>
          <a:p>
            <a:pPr algn="ctr">
              <a:lnSpc>
                <a:spcPct val="80000"/>
              </a:lnSpc>
            </a:pPr>
            <a:r>
              <a:rPr lang="en-US" altLang="en-US" sz="1600" i="0">
                <a:latin typeface="Arial" panose="020B0604020202020204" pitchFamily="34" charset="0"/>
              </a:rPr>
              <a:t>en los</a:t>
            </a:r>
          </a:p>
          <a:p>
            <a:pPr algn="ctr">
              <a:lnSpc>
                <a:spcPct val="80000"/>
              </a:lnSpc>
            </a:pPr>
            <a:r>
              <a:rPr lang="en-US" altLang="en-US" sz="1600" i="0">
                <a:latin typeface="Arial" panose="020B0604020202020204" pitchFamily="34" charset="0"/>
              </a:rPr>
              <a:t>GASTRONEMIOS</a:t>
            </a:r>
            <a:endParaRPr lang="en-US" altLang="en-US" sz="1600" i="0" baseline="30000">
              <a:latin typeface="Arial" panose="020B0604020202020204" pitchFamily="34" charset="0"/>
            </a:endParaRPr>
          </a:p>
        </p:txBody>
      </p:sp>
      <p:sp>
        <p:nvSpPr>
          <p:cNvPr id="224311" name="Line 176">
            <a:extLst>
              <a:ext uri="{FF2B5EF4-FFF2-40B4-BE49-F238E27FC236}">
                <a16:creationId xmlns:a16="http://schemas.microsoft.com/office/drawing/2014/main" id="{BB243D1D-C003-4496-9BB4-07B51528EB5A}"/>
              </a:ext>
            </a:extLst>
          </p:cNvPr>
          <p:cNvSpPr>
            <a:spLocks noChangeShapeType="1"/>
          </p:cNvSpPr>
          <p:nvPr/>
        </p:nvSpPr>
        <p:spPr bwMode="auto">
          <a:xfrm flipV="1">
            <a:off x="2130425" y="5408613"/>
            <a:ext cx="0" cy="16827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312" name="Line 177">
            <a:extLst>
              <a:ext uri="{FF2B5EF4-FFF2-40B4-BE49-F238E27FC236}">
                <a16:creationId xmlns:a16="http://schemas.microsoft.com/office/drawing/2014/main" id="{EF8F52E5-CD21-4A79-924B-AEA3FD439854}"/>
              </a:ext>
            </a:extLst>
          </p:cNvPr>
          <p:cNvSpPr>
            <a:spLocks noChangeShapeType="1"/>
          </p:cNvSpPr>
          <p:nvPr/>
        </p:nvSpPr>
        <p:spPr bwMode="auto">
          <a:xfrm>
            <a:off x="4422775" y="64246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313" name="Line 180">
            <a:extLst>
              <a:ext uri="{FF2B5EF4-FFF2-40B4-BE49-F238E27FC236}">
                <a16:creationId xmlns:a16="http://schemas.microsoft.com/office/drawing/2014/main" id="{C4BD58BE-B69A-482B-879D-97A28E65C337}"/>
              </a:ext>
            </a:extLst>
          </p:cNvPr>
          <p:cNvSpPr>
            <a:spLocks noChangeShapeType="1"/>
          </p:cNvSpPr>
          <p:nvPr/>
        </p:nvSpPr>
        <p:spPr bwMode="auto">
          <a:xfrm>
            <a:off x="4422775" y="59674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4314" name="Line 181">
            <a:extLst>
              <a:ext uri="{FF2B5EF4-FFF2-40B4-BE49-F238E27FC236}">
                <a16:creationId xmlns:a16="http://schemas.microsoft.com/office/drawing/2014/main" id="{4B804294-9902-4023-AA7C-753299FD5DAC}"/>
              </a:ext>
            </a:extLst>
          </p:cNvPr>
          <p:cNvSpPr>
            <a:spLocks noChangeShapeType="1"/>
          </p:cNvSpPr>
          <p:nvPr/>
        </p:nvSpPr>
        <p:spPr bwMode="auto">
          <a:xfrm>
            <a:off x="4422775" y="4900613"/>
            <a:ext cx="0" cy="1698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5222"/>
                                        </p:tgtEl>
                                        <p:attrNameLst>
                                          <p:attrName>style.visibility</p:attrName>
                                        </p:attrNameLst>
                                      </p:cBhvr>
                                      <p:to>
                                        <p:strVal val="visible"/>
                                      </p:to>
                                    </p:set>
                                    <p:animEffect transition="in" filter="wipe(left)">
                                      <p:cBhvr>
                                        <p:cTn id="7" dur="500"/>
                                        <p:tgtEl>
                                          <p:spTgt spid="475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5222"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2" name="Picture 2" descr="Illustration">
            <a:extLst>
              <a:ext uri="{FF2B5EF4-FFF2-40B4-BE49-F238E27FC236}">
                <a16:creationId xmlns:a16="http://schemas.microsoft.com/office/drawing/2014/main" id="{78524583-4CEB-4EFF-9436-04B95CB369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899" name="Text Box 3">
            <a:extLst>
              <a:ext uri="{FF2B5EF4-FFF2-40B4-BE49-F238E27FC236}">
                <a16:creationId xmlns:a16="http://schemas.microsoft.com/office/drawing/2014/main" id="{02B41EF4-BC10-4EF3-B467-82003D030DBF}"/>
              </a:ext>
            </a:extLst>
          </p:cNvPr>
          <p:cNvSpPr txBox="1">
            <a:spLocks noChangeArrowheads="1"/>
          </p:cNvSpPr>
          <p:nvPr/>
        </p:nvSpPr>
        <p:spPr bwMode="auto">
          <a:xfrm>
            <a:off x="381000" y="533400"/>
            <a:ext cx="845820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USO DEL GLUCÓGENO DURANTE EL CORRER</a:t>
            </a:r>
            <a:endParaRPr lang="en-US" altLang="en-US" sz="2400" i="0">
              <a:latin typeface="Arial" panose="020B0604020202020204" pitchFamily="34" charset="0"/>
            </a:endParaRPr>
          </a:p>
        </p:txBody>
      </p:sp>
      <p:pic>
        <p:nvPicPr>
          <p:cNvPr id="80901" name="Picture 5">
            <a:extLst>
              <a:ext uri="{FF2B5EF4-FFF2-40B4-BE49-F238E27FC236}">
                <a16:creationId xmlns:a16="http://schemas.microsoft.com/office/drawing/2014/main" id="{3C7D4388-9B1B-495B-8CE5-FAAEC4C0819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51125" y="1162050"/>
            <a:ext cx="3814763" cy="5180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5285" name="Group 9">
            <a:extLst>
              <a:ext uri="{FF2B5EF4-FFF2-40B4-BE49-F238E27FC236}">
                <a16:creationId xmlns:a16="http://schemas.microsoft.com/office/drawing/2014/main" id="{3D2C1118-4199-4965-AE71-66762E4338F4}"/>
              </a:ext>
            </a:extLst>
          </p:cNvPr>
          <p:cNvGrpSpPr>
            <a:grpSpLocks noChangeAspect="1"/>
          </p:cNvGrpSpPr>
          <p:nvPr/>
        </p:nvGrpSpPr>
        <p:grpSpPr bwMode="auto">
          <a:xfrm>
            <a:off x="436563" y="1985963"/>
            <a:ext cx="1606550" cy="3468687"/>
            <a:chOff x="275" y="1251"/>
            <a:chExt cx="1012" cy="2185"/>
          </a:xfrm>
        </p:grpSpPr>
        <p:sp>
          <p:nvSpPr>
            <p:cNvPr id="225406" name="AutoShape 8">
              <a:extLst>
                <a:ext uri="{FF2B5EF4-FFF2-40B4-BE49-F238E27FC236}">
                  <a16:creationId xmlns:a16="http://schemas.microsoft.com/office/drawing/2014/main" id="{78CDD812-88BC-445C-83F6-EA776DB17FC9}"/>
                </a:ext>
              </a:extLst>
            </p:cNvPr>
            <p:cNvSpPr>
              <a:spLocks noChangeAspect="1" noChangeArrowheads="1" noTextEdit="1"/>
            </p:cNvSpPr>
            <p:nvPr/>
          </p:nvSpPr>
          <p:spPr bwMode="auto">
            <a:xfrm>
              <a:off x="275" y="1251"/>
              <a:ext cx="1012" cy="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5407" name="Freeform 10">
              <a:extLst>
                <a:ext uri="{FF2B5EF4-FFF2-40B4-BE49-F238E27FC236}">
                  <a16:creationId xmlns:a16="http://schemas.microsoft.com/office/drawing/2014/main" id="{42D14584-9E4D-4C0D-99C0-4749AF2FAA0F}"/>
                </a:ext>
              </a:extLst>
            </p:cNvPr>
            <p:cNvSpPr>
              <a:spLocks/>
            </p:cNvSpPr>
            <p:nvPr/>
          </p:nvSpPr>
          <p:spPr bwMode="auto">
            <a:xfrm>
              <a:off x="537" y="2490"/>
              <a:ext cx="350" cy="404"/>
            </a:xfrm>
            <a:custGeom>
              <a:avLst/>
              <a:gdLst>
                <a:gd name="T0" fmla="*/ 22 w 699"/>
                <a:gd name="T1" fmla="*/ 3 h 808"/>
                <a:gd name="T2" fmla="*/ 16 w 699"/>
                <a:gd name="T3" fmla="*/ 22 h 808"/>
                <a:gd name="T4" fmla="*/ 0 w 699"/>
                <a:gd name="T5" fmla="*/ 25 h 808"/>
                <a:gd name="T6" fmla="*/ 3 w 699"/>
                <a:gd name="T7" fmla="*/ 22 h 808"/>
                <a:gd name="T8" fmla="*/ 11 w 699"/>
                <a:gd name="T9" fmla="*/ 19 h 808"/>
                <a:gd name="T10" fmla="*/ 19 w 699"/>
                <a:gd name="T11" fmla="*/ 0 h 808"/>
                <a:gd name="T12" fmla="*/ 22 w 699"/>
                <a:gd name="T13" fmla="*/ 3 h 808"/>
                <a:gd name="T14" fmla="*/ 22 w 699"/>
                <a:gd name="T15" fmla="*/ 3 h 808"/>
                <a:gd name="T16" fmla="*/ 0 60000 65536"/>
                <a:gd name="T17" fmla="*/ 0 60000 65536"/>
                <a:gd name="T18" fmla="*/ 0 60000 65536"/>
                <a:gd name="T19" fmla="*/ 0 60000 65536"/>
                <a:gd name="T20" fmla="*/ 0 60000 65536"/>
                <a:gd name="T21" fmla="*/ 0 60000 65536"/>
                <a:gd name="T22" fmla="*/ 0 60000 65536"/>
                <a:gd name="T23" fmla="*/ 0 60000 65536"/>
                <a:gd name="T24" fmla="*/ 0 w 699"/>
                <a:gd name="T25" fmla="*/ 0 h 808"/>
                <a:gd name="T26" fmla="*/ 699 w 699"/>
                <a:gd name="T27" fmla="*/ 808 h 8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9" h="808">
                  <a:moveTo>
                    <a:pt x="699" y="81"/>
                  </a:moveTo>
                  <a:lnTo>
                    <a:pt x="496" y="684"/>
                  </a:lnTo>
                  <a:lnTo>
                    <a:pt x="0" y="808"/>
                  </a:lnTo>
                  <a:lnTo>
                    <a:pt x="87" y="690"/>
                  </a:lnTo>
                  <a:lnTo>
                    <a:pt x="342" y="581"/>
                  </a:lnTo>
                  <a:lnTo>
                    <a:pt x="592" y="0"/>
                  </a:lnTo>
                  <a:lnTo>
                    <a:pt x="699" y="81"/>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08" name="Freeform 11">
              <a:extLst>
                <a:ext uri="{FF2B5EF4-FFF2-40B4-BE49-F238E27FC236}">
                  <a16:creationId xmlns:a16="http://schemas.microsoft.com/office/drawing/2014/main" id="{FDAF0521-3413-4169-9D52-068DD0C7775D}"/>
                </a:ext>
              </a:extLst>
            </p:cNvPr>
            <p:cNvSpPr>
              <a:spLocks/>
            </p:cNvSpPr>
            <p:nvPr/>
          </p:nvSpPr>
          <p:spPr bwMode="auto">
            <a:xfrm>
              <a:off x="798" y="2319"/>
              <a:ext cx="413" cy="636"/>
            </a:xfrm>
            <a:custGeom>
              <a:avLst/>
              <a:gdLst>
                <a:gd name="T0" fmla="*/ 0 w 827"/>
                <a:gd name="T1" fmla="*/ 5 h 1271"/>
                <a:gd name="T2" fmla="*/ 17 w 827"/>
                <a:gd name="T3" fmla="*/ 22 h 1271"/>
                <a:gd name="T4" fmla="*/ 15 w 827"/>
                <a:gd name="T5" fmla="*/ 32 h 1271"/>
                <a:gd name="T6" fmla="*/ 15 w 827"/>
                <a:gd name="T7" fmla="*/ 40 h 1271"/>
                <a:gd name="T8" fmla="*/ 25 w 827"/>
                <a:gd name="T9" fmla="*/ 23 h 1271"/>
                <a:gd name="T10" fmla="*/ 25 w 827"/>
                <a:gd name="T11" fmla="*/ 20 h 1271"/>
                <a:gd name="T12" fmla="*/ 24 w 827"/>
                <a:gd name="T13" fmla="*/ 17 h 1271"/>
                <a:gd name="T14" fmla="*/ 17 w 827"/>
                <a:gd name="T15" fmla="*/ 9 h 1271"/>
                <a:gd name="T16" fmla="*/ 13 w 827"/>
                <a:gd name="T17" fmla="*/ 2 h 1271"/>
                <a:gd name="T18" fmla="*/ 5 w 827"/>
                <a:gd name="T19" fmla="*/ 0 h 1271"/>
                <a:gd name="T20" fmla="*/ 0 w 827"/>
                <a:gd name="T21" fmla="*/ 2 h 1271"/>
                <a:gd name="T22" fmla="*/ 0 w 827"/>
                <a:gd name="T23" fmla="*/ 5 h 1271"/>
                <a:gd name="T24" fmla="*/ 0 w 827"/>
                <a:gd name="T25" fmla="*/ 5 h 12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27"/>
                <a:gd name="T40" fmla="*/ 0 h 1271"/>
                <a:gd name="T41" fmla="*/ 827 w 827"/>
                <a:gd name="T42" fmla="*/ 1271 h 12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27" h="1271">
                  <a:moveTo>
                    <a:pt x="0" y="153"/>
                  </a:moveTo>
                  <a:lnTo>
                    <a:pt x="567" y="693"/>
                  </a:lnTo>
                  <a:lnTo>
                    <a:pt x="506" y="996"/>
                  </a:lnTo>
                  <a:lnTo>
                    <a:pt x="496" y="1271"/>
                  </a:lnTo>
                  <a:lnTo>
                    <a:pt x="823" y="726"/>
                  </a:lnTo>
                  <a:lnTo>
                    <a:pt x="827" y="623"/>
                  </a:lnTo>
                  <a:lnTo>
                    <a:pt x="772" y="526"/>
                  </a:lnTo>
                  <a:lnTo>
                    <a:pt x="557" y="275"/>
                  </a:lnTo>
                  <a:lnTo>
                    <a:pt x="420" y="51"/>
                  </a:lnTo>
                  <a:lnTo>
                    <a:pt x="179" y="0"/>
                  </a:lnTo>
                  <a:lnTo>
                    <a:pt x="6" y="51"/>
                  </a:lnTo>
                  <a:lnTo>
                    <a:pt x="0" y="153"/>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09" name="Freeform 12">
              <a:extLst>
                <a:ext uri="{FF2B5EF4-FFF2-40B4-BE49-F238E27FC236}">
                  <a16:creationId xmlns:a16="http://schemas.microsoft.com/office/drawing/2014/main" id="{B1517AAC-2B92-42E4-978D-34CFF3E71A67}"/>
                </a:ext>
              </a:extLst>
            </p:cNvPr>
            <p:cNvSpPr>
              <a:spLocks/>
            </p:cNvSpPr>
            <p:nvPr/>
          </p:nvSpPr>
          <p:spPr bwMode="auto">
            <a:xfrm>
              <a:off x="1136" y="1648"/>
              <a:ext cx="129" cy="472"/>
            </a:xfrm>
            <a:custGeom>
              <a:avLst/>
              <a:gdLst>
                <a:gd name="T0" fmla="*/ 0 w 258"/>
                <a:gd name="T1" fmla="*/ 1 h 942"/>
                <a:gd name="T2" fmla="*/ 1 w 258"/>
                <a:gd name="T3" fmla="*/ 0 h 942"/>
                <a:gd name="T4" fmla="*/ 4 w 258"/>
                <a:gd name="T5" fmla="*/ 2 h 942"/>
                <a:gd name="T6" fmla="*/ 5 w 258"/>
                <a:gd name="T7" fmla="*/ 11 h 942"/>
                <a:gd name="T8" fmla="*/ 6 w 258"/>
                <a:gd name="T9" fmla="*/ 19 h 942"/>
                <a:gd name="T10" fmla="*/ 7 w 258"/>
                <a:gd name="T11" fmla="*/ 21 h 942"/>
                <a:gd name="T12" fmla="*/ 8 w 258"/>
                <a:gd name="T13" fmla="*/ 24 h 942"/>
                <a:gd name="T14" fmla="*/ 8 w 258"/>
                <a:gd name="T15" fmla="*/ 25 h 942"/>
                <a:gd name="T16" fmla="*/ 6 w 258"/>
                <a:gd name="T17" fmla="*/ 29 h 942"/>
                <a:gd name="T18" fmla="*/ 5 w 258"/>
                <a:gd name="T19" fmla="*/ 30 h 942"/>
                <a:gd name="T20" fmla="*/ 1 w 258"/>
                <a:gd name="T21" fmla="*/ 23 h 942"/>
                <a:gd name="T22" fmla="*/ 3 w 258"/>
                <a:gd name="T23" fmla="*/ 21 h 942"/>
                <a:gd name="T24" fmla="*/ 2 w 258"/>
                <a:gd name="T25" fmla="*/ 12 h 942"/>
                <a:gd name="T26" fmla="*/ 1 w 258"/>
                <a:gd name="T27" fmla="*/ 3 h 942"/>
                <a:gd name="T28" fmla="*/ 0 w 258"/>
                <a:gd name="T29" fmla="*/ 1 h 942"/>
                <a:gd name="T30" fmla="*/ 0 w 258"/>
                <a:gd name="T31" fmla="*/ 1 h 9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8"/>
                <a:gd name="T49" fmla="*/ 0 h 942"/>
                <a:gd name="T50" fmla="*/ 258 w 258"/>
                <a:gd name="T51" fmla="*/ 942 h 9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8" h="942">
                  <a:moveTo>
                    <a:pt x="0" y="5"/>
                  </a:moveTo>
                  <a:lnTo>
                    <a:pt x="45" y="0"/>
                  </a:lnTo>
                  <a:lnTo>
                    <a:pt x="144" y="57"/>
                  </a:lnTo>
                  <a:lnTo>
                    <a:pt x="173" y="334"/>
                  </a:lnTo>
                  <a:lnTo>
                    <a:pt x="194" y="604"/>
                  </a:lnTo>
                  <a:lnTo>
                    <a:pt x="228" y="669"/>
                  </a:lnTo>
                  <a:lnTo>
                    <a:pt x="256" y="758"/>
                  </a:lnTo>
                  <a:lnTo>
                    <a:pt x="258" y="794"/>
                  </a:lnTo>
                  <a:lnTo>
                    <a:pt x="199" y="925"/>
                  </a:lnTo>
                  <a:lnTo>
                    <a:pt x="178" y="942"/>
                  </a:lnTo>
                  <a:lnTo>
                    <a:pt x="32" y="726"/>
                  </a:lnTo>
                  <a:lnTo>
                    <a:pt x="97" y="661"/>
                  </a:lnTo>
                  <a:lnTo>
                    <a:pt x="95" y="366"/>
                  </a:lnTo>
                  <a:lnTo>
                    <a:pt x="36" y="68"/>
                  </a:lnTo>
                  <a:lnTo>
                    <a:pt x="0" y="5"/>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0" name="Freeform 13">
              <a:extLst>
                <a:ext uri="{FF2B5EF4-FFF2-40B4-BE49-F238E27FC236}">
                  <a16:creationId xmlns:a16="http://schemas.microsoft.com/office/drawing/2014/main" id="{D303EB3C-599A-4CB1-84F9-14B57EC4F4A0}"/>
                </a:ext>
              </a:extLst>
            </p:cNvPr>
            <p:cNvSpPr>
              <a:spLocks/>
            </p:cNvSpPr>
            <p:nvPr/>
          </p:nvSpPr>
          <p:spPr bwMode="auto">
            <a:xfrm>
              <a:off x="494" y="1607"/>
              <a:ext cx="439" cy="593"/>
            </a:xfrm>
            <a:custGeom>
              <a:avLst/>
              <a:gdLst>
                <a:gd name="T0" fmla="*/ 27 w 878"/>
                <a:gd name="T1" fmla="*/ 8 h 1184"/>
                <a:gd name="T2" fmla="*/ 25 w 878"/>
                <a:gd name="T3" fmla="*/ 4 h 1184"/>
                <a:gd name="T4" fmla="*/ 25 w 878"/>
                <a:gd name="T5" fmla="*/ 2 h 1184"/>
                <a:gd name="T6" fmla="*/ 23 w 878"/>
                <a:gd name="T7" fmla="*/ 0 h 1184"/>
                <a:gd name="T8" fmla="*/ 20 w 878"/>
                <a:gd name="T9" fmla="*/ 1 h 1184"/>
                <a:gd name="T10" fmla="*/ 17 w 878"/>
                <a:gd name="T11" fmla="*/ 1 h 1184"/>
                <a:gd name="T12" fmla="*/ 14 w 878"/>
                <a:gd name="T13" fmla="*/ 2 h 1184"/>
                <a:gd name="T14" fmla="*/ 12 w 878"/>
                <a:gd name="T15" fmla="*/ 5 h 1184"/>
                <a:gd name="T16" fmla="*/ 11 w 878"/>
                <a:gd name="T17" fmla="*/ 6 h 1184"/>
                <a:gd name="T18" fmla="*/ 7 w 878"/>
                <a:gd name="T19" fmla="*/ 8 h 1184"/>
                <a:gd name="T20" fmla="*/ 6 w 878"/>
                <a:gd name="T21" fmla="*/ 10 h 1184"/>
                <a:gd name="T22" fmla="*/ 1 w 878"/>
                <a:gd name="T23" fmla="*/ 15 h 1184"/>
                <a:gd name="T24" fmla="*/ 0 w 878"/>
                <a:gd name="T25" fmla="*/ 17 h 1184"/>
                <a:gd name="T26" fmla="*/ 3 w 878"/>
                <a:gd name="T27" fmla="*/ 24 h 1184"/>
                <a:gd name="T28" fmla="*/ 5 w 878"/>
                <a:gd name="T29" fmla="*/ 29 h 1184"/>
                <a:gd name="T30" fmla="*/ 6 w 878"/>
                <a:gd name="T31" fmla="*/ 32 h 1184"/>
                <a:gd name="T32" fmla="*/ 6 w 878"/>
                <a:gd name="T33" fmla="*/ 33 h 1184"/>
                <a:gd name="T34" fmla="*/ 6 w 878"/>
                <a:gd name="T35" fmla="*/ 35 h 1184"/>
                <a:gd name="T36" fmla="*/ 6 w 878"/>
                <a:gd name="T37" fmla="*/ 36 h 1184"/>
                <a:gd name="T38" fmla="*/ 13 w 878"/>
                <a:gd name="T39" fmla="*/ 38 h 1184"/>
                <a:gd name="T40" fmla="*/ 13 w 878"/>
                <a:gd name="T41" fmla="*/ 36 h 1184"/>
                <a:gd name="T42" fmla="*/ 11 w 878"/>
                <a:gd name="T43" fmla="*/ 32 h 1184"/>
                <a:gd name="T44" fmla="*/ 9 w 878"/>
                <a:gd name="T45" fmla="*/ 29 h 1184"/>
                <a:gd name="T46" fmla="*/ 7 w 878"/>
                <a:gd name="T47" fmla="*/ 26 h 1184"/>
                <a:gd name="T48" fmla="*/ 7 w 878"/>
                <a:gd name="T49" fmla="*/ 23 h 1184"/>
                <a:gd name="T50" fmla="*/ 6 w 878"/>
                <a:gd name="T51" fmla="*/ 17 h 1184"/>
                <a:gd name="T52" fmla="*/ 6 w 878"/>
                <a:gd name="T53" fmla="*/ 16 h 1184"/>
                <a:gd name="T54" fmla="*/ 12 w 878"/>
                <a:gd name="T55" fmla="*/ 13 h 1184"/>
                <a:gd name="T56" fmla="*/ 17 w 878"/>
                <a:gd name="T57" fmla="*/ 8 h 1184"/>
                <a:gd name="T58" fmla="*/ 19 w 878"/>
                <a:gd name="T59" fmla="*/ 16 h 1184"/>
                <a:gd name="T60" fmla="*/ 24 w 878"/>
                <a:gd name="T61" fmla="*/ 16 h 1184"/>
                <a:gd name="T62" fmla="*/ 26 w 878"/>
                <a:gd name="T63" fmla="*/ 16 h 1184"/>
                <a:gd name="T64" fmla="*/ 27 w 878"/>
                <a:gd name="T65" fmla="*/ 14 h 1184"/>
                <a:gd name="T66" fmla="*/ 27 w 878"/>
                <a:gd name="T67" fmla="*/ 11 h 1184"/>
                <a:gd name="T68" fmla="*/ 27 w 878"/>
                <a:gd name="T69" fmla="*/ 8 h 1184"/>
                <a:gd name="T70" fmla="*/ 27 w 878"/>
                <a:gd name="T71" fmla="*/ 8 h 11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78"/>
                <a:gd name="T109" fmla="*/ 0 h 1184"/>
                <a:gd name="T110" fmla="*/ 878 w 878"/>
                <a:gd name="T111" fmla="*/ 1184 h 11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78" h="1184">
                  <a:moveTo>
                    <a:pt x="867" y="249"/>
                  </a:moveTo>
                  <a:lnTo>
                    <a:pt x="796" y="120"/>
                  </a:lnTo>
                  <a:lnTo>
                    <a:pt x="781" y="36"/>
                  </a:lnTo>
                  <a:lnTo>
                    <a:pt x="730" y="0"/>
                  </a:lnTo>
                  <a:lnTo>
                    <a:pt x="629" y="23"/>
                  </a:lnTo>
                  <a:lnTo>
                    <a:pt x="534" y="19"/>
                  </a:lnTo>
                  <a:lnTo>
                    <a:pt x="468" y="44"/>
                  </a:lnTo>
                  <a:lnTo>
                    <a:pt x="357" y="133"/>
                  </a:lnTo>
                  <a:lnTo>
                    <a:pt x="335" y="182"/>
                  </a:lnTo>
                  <a:lnTo>
                    <a:pt x="247" y="230"/>
                  </a:lnTo>
                  <a:lnTo>
                    <a:pt x="167" y="291"/>
                  </a:lnTo>
                  <a:lnTo>
                    <a:pt x="15" y="454"/>
                  </a:lnTo>
                  <a:lnTo>
                    <a:pt x="0" y="536"/>
                  </a:lnTo>
                  <a:lnTo>
                    <a:pt x="69" y="753"/>
                  </a:lnTo>
                  <a:lnTo>
                    <a:pt x="156" y="926"/>
                  </a:lnTo>
                  <a:lnTo>
                    <a:pt x="177" y="1019"/>
                  </a:lnTo>
                  <a:lnTo>
                    <a:pt x="165" y="1051"/>
                  </a:lnTo>
                  <a:lnTo>
                    <a:pt x="175" y="1095"/>
                  </a:lnTo>
                  <a:lnTo>
                    <a:pt x="164" y="1144"/>
                  </a:lnTo>
                  <a:lnTo>
                    <a:pt x="399" y="1184"/>
                  </a:lnTo>
                  <a:lnTo>
                    <a:pt x="401" y="1125"/>
                  </a:lnTo>
                  <a:lnTo>
                    <a:pt x="335" y="1017"/>
                  </a:lnTo>
                  <a:lnTo>
                    <a:pt x="287" y="922"/>
                  </a:lnTo>
                  <a:lnTo>
                    <a:pt x="222" y="804"/>
                  </a:lnTo>
                  <a:lnTo>
                    <a:pt x="198" y="711"/>
                  </a:lnTo>
                  <a:lnTo>
                    <a:pt x="181" y="543"/>
                  </a:lnTo>
                  <a:lnTo>
                    <a:pt x="181" y="500"/>
                  </a:lnTo>
                  <a:lnTo>
                    <a:pt x="354" y="389"/>
                  </a:lnTo>
                  <a:lnTo>
                    <a:pt x="534" y="253"/>
                  </a:lnTo>
                  <a:lnTo>
                    <a:pt x="603" y="509"/>
                  </a:lnTo>
                  <a:lnTo>
                    <a:pt x="760" y="509"/>
                  </a:lnTo>
                  <a:lnTo>
                    <a:pt x="814" y="492"/>
                  </a:lnTo>
                  <a:lnTo>
                    <a:pt x="871" y="441"/>
                  </a:lnTo>
                  <a:lnTo>
                    <a:pt x="878" y="344"/>
                  </a:lnTo>
                  <a:lnTo>
                    <a:pt x="867" y="249"/>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1" name="Freeform 14">
              <a:extLst>
                <a:ext uri="{FF2B5EF4-FFF2-40B4-BE49-F238E27FC236}">
                  <a16:creationId xmlns:a16="http://schemas.microsoft.com/office/drawing/2014/main" id="{283EA934-732D-4EC5-B4F1-3400291991A4}"/>
                </a:ext>
              </a:extLst>
            </p:cNvPr>
            <p:cNvSpPr>
              <a:spLocks/>
            </p:cNvSpPr>
            <p:nvPr/>
          </p:nvSpPr>
          <p:spPr bwMode="auto">
            <a:xfrm>
              <a:off x="955" y="1326"/>
              <a:ext cx="185" cy="446"/>
            </a:xfrm>
            <a:custGeom>
              <a:avLst/>
              <a:gdLst>
                <a:gd name="T0" fmla="*/ 9 w 368"/>
                <a:gd name="T1" fmla="*/ 0 h 892"/>
                <a:gd name="T2" fmla="*/ 3 w 368"/>
                <a:gd name="T3" fmla="*/ 3 h 892"/>
                <a:gd name="T4" fmla="*/ 1 w 368"/>
                <a:gd name="T5" fmla="*/ 14 h 892"/>
                <a:gd name="T6" fmla="*/ 0 w 368"/>
                <a:gd name="T7" fmla="*/ 18 h 892"/>
                <a:gd name="T8" fmla="*/ 2 w 368"/>
                <a:gd name="T9" fmla="*/ 21 h 892"/>
                <a:gd name="T10" fmla="*/ 4 w 368"/>
                <a:gd name="T11" fmla="*/ 26 h 892"/>
                <a:gd name="T12" fmla="*/ 5 w 368"/>
                <a:gd name="T13" fmla="*/ 28 h 892"/>
                <a:gd name="T14" fmla="*/ 7 w 368"/>
                <a:gd name="T15" fmla="*/ 28 h 892"/>
                <a:gd name="T16" fmla="*/ 10 w 368"/>
                <a:gd name="T17" fmla="*/ 27 h 892"/>
                <a:gd name="T18" fmla="*/ 9 w 368"/>
                <a:gd name="T19" fmla="*/ 22 h 892"/>
                <a:gd name="T20" fmla="*/ 8 w 368"/>
                <a:gd name="T21" fmla="*/ 19 h 892"/>
                <a:gd name="T22" fmla="*/ 9 w 368"/>
                <a:gd name="T23" fmla="*/ 15 h 892"/>
                <a:gd name="T24" fmla="*/ 10 w 368"/>
                <a:gd name="T25" fmla="*/ 15 h 892"/>
                <a:gd name="T26" fmla="*/ 11 w 368"/>
                <a:gd name="T27" fmla="*/ 14 h 892"/>
                <a:gd name="T28" fmla="*/ 11 w 368"/>
                <a:gd name="T29" fmla="*/ 13 h 892"/>
                <a:gd name="T30" fmla="*/ 11 w 368"/>
                <a:gd name="T31" fmla="*/ 12 h 892"/>
                <a:gd name="T32" fmla="*/ 11 w 368"/>
                <a:gd name="T33" fmla="*/ 12 h 892"/>
                <a:gd name="T34" fmla="*/ 11 w 368"/>
                <a:gd name="T35" fmla="*/ 10 h 892"/>
                <a:gd name="T36" fmla="*/ 12 w 368"/>
                <a:gd name="T37" fmla="*/ 10 h 892"/>
                <a:gd name="T38" fmla="*/ 11 w 368"/>
                <a:gd name="T39" fmla="*/ 7 h 892"/>
                <a:gd name="T40" fmla="*/ 12 w 368"/>
                <a:gd name="T41" fmla="*/ 7 h 892"/>
                <a:gd name="T42" fmla="*/ 12 w 368"/>
                <a:gd name="T43" fmla="*/ 1 h 892"/>
                <a:gd name="T44" fmla="*/ 9 w 368"/>
                <a:gd name="T45" fmla="*/ 0 h 892"/>
                <a:gd name="T46" fmla="*/ 9 w 368"/>
                <a:gd name="T47" fmla="*/ 0 h 8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8"/>
                <a:gd name="T73" fmla="*/ 0 h 892"/>
                <a:gd name="T74" fmla="*/ 368 w 368"/>
                <a:gd name="T75" fmla="*/ 892 h 8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8" h="892">
                  <a:moveTo>
                    <a:pt x="264" y="0"/>
                  </a:moveTo>
                  <a:lnTo>
                    <a:pt x="89" y="78"/>
                  </a:lnTo>
                  <a:lnTo>
                    <a:pt x="19" y="447"/>
                  </a:lnTo>
                  <a:lnTo>
                    <a:pt x="0" y="551"/>
                  </a:lnTo>
                  <a:lnTo>
                    <a:pt x="38" y="671"/>
                  </a:lnTo>
                  <a:lnTo>
                    <a:pt x="110" y="804"/>
                  </a:lnTo>
                  <a:lnTo>
                    <a:pt x="154" y="875"/>
                  </a:lnTo>
                  <a:lnTo>
                    <a:pt x="213" y="892"/>
                  </a:lnTo>
                  <a:lnTo>
                    <a:pt x="298" y="844"/>
                  </a:lnTo>
                  <a:lnTo>
                    <a:pt x="270" y="673"/>
                  </a:lnTo>
                  <a:lnTo>
                    <a:pt x="243" y="578"/>
                  </a:lnTo>
                  <a:lnTo>
                    <a:pt x="281" y="510"/>
                  </a:lnTo>
                  <a:lnTo>
                    <a:pt x="315" y="494"/>
                  </a:lnTo>
                  <a:lnTo>
                    <a:pt x="334" y="449"/>
                  </a:lnTo>
                  <a:lnTo>
                    <a:pt x="332" y="411"/>
                  </a:lnTo>
                  <a:lnTo>
                    <a:pt x="332" y="378"/>
                  </a:lnTo>
                  <a:lnTo>
                    <a:pt x="351" y="356"/>
                  </a:lnTo>
                  <a:lnTo>
                    <a:pt x="351" y="320"/>
                  </a:lnTo>
                  <a:lnTo>
                    <a:pt x="368" y="297"/>
                  </a:lnTo>
                  <a:lnTo>
                    <a:pt x="346" y="240"/>
                  </a:lnTo>
                  <a:lnTo>
                    <a:pt x="368" y="209"/>
                  </a:lnTo>
                  <a:lnTo>
                    <a:pt x="361" y="27"/>
                  </a:lnTo>
                  <a:lnTo>
                    <a:pt x="264" y="0"/>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2" name="Freeform 15">
              <a:extLst>
                <a:ext uri="{FF2B5EF4-FFF2-40B4-BE49-F238E27FC236}">
                  <a16:creationId xmlns:a16="http://schemas.microsoft.com/office/drawing/2014/main" id="{B365F7A6-14D8-4B72-8AB6-8683866787D1}"/>
                </a:ext>
              </a:extLst>
            </p:cNvPr>
            <p:cNvSpPr>
              <a:spLocks/>
            </p:cNvSpPr>
            <p:nvPr/>
          </p:nvSpPr>
          <p:spPr bwMode="auto">
            <a:xfrm>
              <a:off x="887" y="1271"/>
              <a:ext cx="249" cy="107"/>
            </a:xfrm>
            <a:custGeom>
              <a:avLst/>
              <a:gdLst>
                <a:gd name="T0" fmla="*/ 0 w 498"/>
                <a:gd name="T1" fmla="*/ 5 h 215"/>
                <a:gd name="T2" fmla="*/ 2 w 498"/>
                <a:gd name="T3" fmla="*/ 2 h 215"/>
                <a:gd name="T4" fmla="*/ 4 w 498"/>
                <a:gd name="T5" fmla="*/ 0 h 215"/>
                <a:gd name="T6" fmla="*/ 6 w 498"/>
                <a:gd name="T7" fmla="*/ 0 h 215"/>
                <a:gd name="T8" fmla="*/ 10 w 498"/>
                <a:gd name="T9" fmla="*/ 0 h 215"/>
                <a:gd name="T10" fmla="*/ 13 w 498"/>
                <a:gd name="T11" fmla="*/ 0 h 215"/>
                <a:gd name="T12" fmla="*/ 14 w 498"/>
                <a:gd name="T13" fmla="*/ 1 h 215"/>
                <a:gd name="T14" fmla="*/ 16 w 498"/>
                <a:gd name="T15" fmla="*/ 2 h 215"/>
                <a:gd name="T16" fmla="*/ 16 w 498"/>
                <a:gd name="T17" fmla="*/ 4 h 215"/>
                <a:gd name="T18" fmla="*/ 11 w 498"/>
                <a:gd name="T19" fmla="*/ 3 h 215"/>
                <a:gd name="T20" fmla="*/ 7 w 498"/>
                <a:gd name="T21" fmla="*/ 6 h 215"/>
                <a:gd name="T22" fmla="*/ 0 w 498"/>
                <a:gd name="T23" fmla="*/ 5 h 215"/>
                <a:gd name="T24" fmla="*/ 0 w 498"/>
                <a:gd name="T25" fmla="*/ 5 h 2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8"/>
                <a:gd name="T40" fmla="*/ 0 h 215"/>
                <a:gd name="T41" fmla="*/ 498 w 498"/>
                <a:gd name="T42" fmla="*/ 215 h 2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8" h="215">
                  <a:moveTo>
                    <a:pt x="0" y="160"/>
                  </a:moveTo>
                  <a:lnTo>
                    <a:pt x="36" y="82"/>
                  </a:lnTo>
                  <a:lnTo>
                    <a:pt x="99" y="23"/>
                  </a:lnTo>
                  <a:lnTo>
                    <a:pt x="179" y="6"/>
                  </a:lnTo>
                  <a:lnTo>
                    <a:pt x="308" y="0"/>
                  </a:lnTo>
                  <a:lnTo>
                    <a:pt x="386" y="23"/>
                  </a:lnTo>
                  <a:lnTo>
                    <a:pt x="448" y="38"/>
                  </a:lnTo>
                  <a:lnTo>
                    <a:pt x="494" y="80"/>
                  </a:lnTo>
                  <a:lnTo>
                    <a:pt x="498" y="137"/>
                  </a:lnTo>
                  <a:lnTo>
                    <a:pt x="350" y="125"/>
                  </a:lnTo>
                  <a:lnTo>
                    <a:pt x="198" y="215"/>
                  </a:lnTo>
                  <a:lnTo>
                    <a:pt x="0" y="160"/>
                  </a:lnTo>
                  <a:close/>
                </a:path>
              </a:pathLst>
            </a:custGeom>
            <a:solidFill>
              <a:srgbClr val="C46B6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3" name="Freeform 16">
              <a:extLst>
                <a:ext uri="{FF2B5EF4-FFF2-40B4-BE49-F238E27FC236}">
                  <a16:creationId xmlns:a16="http://schemas.microsoft.com/office/drawing/2014/main" id="{59D1D73A-CEAE-4A06-B16D-31C2D8BC53FA}"/>
                </a:ext>
              </a:extLst>
            </p:cNvPr>
            <p:cNvSpPr>
              <a:spLocks/>
            </p:cNvSpPr>
            <p:nvPr/>
          </p:nvSpPr>
          <p:spPr bwMode="auto">
            <a:xfrm>
              <a:off x="792" y="1590"/>
              <a:ext cx="401" cy="674"/>
            </a:xfrm>
            <a:custGeom>
              <a:avLst/>
              <a:gdLst>
                <a:gd name="T0" fmla="*/ 9 w 802"/>
                <a:gd name="T1" fmla="*/ 0 h 1347"/>
                <a:gd name="T2" fmla="*/ 5 w 802"/>
                <a:gd name="T3" fmla="*/ 1 h 1347"/>
                <a:gd name="T4" fmla="*/ 6 w 802"/>
                <a:gd name="T5" fmla="*/ 3 h 1347"/>
                <a:gd name="T6" fmla="*/ 6 w 802"/>
                <a:gd name="T7" fmla="*/ 6 h 1347"/>
                <a:gd name="T8" fmla="*/ 9 w 802"/>
                <a:gd name="T9" fmla="*/ 10 h 1347"/>
                <a:gd name="T10" fmla="*/ 9 w 802"/>
                <a:gd name="T11" fmla="*/ 14 h 1347"/>
                <a:gd name="T12" fmla="*/ 9 w 802"/>
                <a:gd name="T13" fmla="*/ 16 h 1347"/>
                <a:gd name="T14" fmla="*/ 6 w 802"/>
                <a:gd name="T15" fmla="*/ 17 h 1347"/>
                <a:gd name="T16" fmla="*/ 0 w 802"/>
                <a:gd name="T17" fmla="*/ 18 h 1347"/>
                <a:gd name="T18" fmla="*/ 1 w 802"/>
                <a:gd name="T19" fmla="*/ 20 h 1347"/>
                <a:gd name="T20" fmla="*/ 3 w 802"/>
                <a:gd name="T21" fmla="*/ 36 h 1347"/>
                <a:gd name="T22" fmla="*/ 19 w 802"/>
                <a:gd name="T23" fmla="*/ 43 h 1347"/>
                <a:gd name="T24" fmla="*/ 22 w 802"/>
                <a:gd name="T25" fmla="*/ 37 h 1347"/>
                <a:gd name="T26" fmla="*/ 20 w 802"/>
                <a:gd name="T27" fmla="*/ 28 h 1347"/>
                <a:gd name="T28" fmla="*/ 24 w 802"/>
                <a:gd name="T29" fmla="*/ 26 h 1347"/>
                <a:gd name="T30" fmla="*/ 24 w 802"/>
                <a:gd name="T31" fmla="*/ 23 h 1347"/>
                <a:gd name="T32" fmla="*/ 25 w 802"/>
                <a:gd name="T33" fmla="*/ 19 h 1347"/>
                <a:gd name="T34" fmla="*/ 23 w 802"/>
                <a:gd name="T35" fmla="*/ 8 h 1347"/>
                <a:gd name="T36" fmla="*/ 22 w 802"/>
                <a:gd name="T37" fmla="*/ 5 h 1347"/>
                <a:gd name="T38" fmla="*/ 18 w 802"/>
                <a:gd name="T39" fmla="*/ 3 h 1347"/>
                <a:gd name="T40" fmla="*/ 19 w 802"/>
                <a:gd name="T41" fmla="*/ 7 h 1347"/>
                <a:gd name="T42" fmla="*/ 20 w 802"/>
                <a:gd name="T43" fmla="*/ 10 h 1347"/>
                <a:gd name="T44" fmla="*/ 19 w 802"/>
                <a:gd name="T45" fmla="*/ 11 h 1347"/>
                <a:gd name="T46" fmla="*/ 18 w 802"/>
                <a:gd name="T47" fmla="*/ 12 h 1347"/>
                <a:gd name="T48" fmla="*/ 15 w 802"/>
                <a:gd name="T49" fmla="*/ 11 h 1347"/>
                <a:gd name="T50" fmla="*/ 13 w 802"/>
                <a:gd name="T51" fmla="*/ 9 h 1347"/>
                <a:gd name="T52" fmla="*/ 9 w 802"/>
                <a:gd name="T53" fmla="*/ 0 h 1347"/>
                <a:gd name="T54" fmla="*/ 9 w 802"/>
                <a:gd name="T55" fmla="*/ 0 h 13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02"/>
                <a:gd name="T85" fmla="*/ 0 h 1347"/>
                <a:gd name="T86" fmla="*/ 802 w 802"/>
                <a:gd name="T87" fmla="*/ 1347 h 134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02" h="1347">
                  <a:moveTo>
                    <a:pt x="275" y="0"/>
                  </a:moveTo>
                  <a:lnTo>
                    <a:pt x="137" y="32"/>
                  </a:lnTo>
                  <a:lnTo>
                    <a:pt x="186" y="74"/>
                  </a:lnTo>
                  <a:lnTo>
                    <a:pt x="213" y="176"/>
                  </a:lnTo>
                  <a:lnTo>
                    <a:pt x="274" y="296"/>
                  </a:lnTo>
                  <a:lnTo>
                    <a:pt x="281" y="427"/>
                  </a:lnTo>
                  <a:lnTo>
                    <a:pt x="264" y="488"/>
                  </a:lnTo>
                  <a:lnTo>
                    <a:pt x="205" y="539"/>
                  </a:lnTo>
                  <a:lnTo>
                    <a:pt x="0" y="555"/>
                  </a:lnTo>
                  <a:lnTo>
                    <a:pt x="28" y="633"/>
                  </a:lnTo>
                  <a:lnTo>
                    <a:pt x="97" y="1136"/>
                  </a:lnTo>
                  <a:lnTo>
                    <a:pt x="595" y="1347"/>
                  </a:lnTo>
                  <a:lnTo>
                    <a:pt x="692" y="1178"/>
                  </a:lnTo>
                  <a:lnTo>
                    <a:pt x="625" y="883"/>
                  </a:lnTo>
                  <a:lnTo>
                    <a:pt x="747" y="813"/>
                  </a:lnTo>
                  <a:lnTo>
                    <a:pt x="751" y="722"/>
                  </a:lnTo>
                  <a:lnTo>
                    <a:pt x="802" y="587"/>
                  </a:lnTo>
                  <a:lnTo>
                    <a:pt x="733" y="228"/>
                  </a:lnTo>
                  <a:lnTo>
                    <a:pt x="699" y="129"/>
                  </a:lnTo>
                  <a:lnTo>
                    <a:pt x="568" y="72"/>
                  </a:lnTo>
                  <a:lnTo>
                    <a:pt x="608" y="197"/>
                  </a:lnTo>
                  <a:lnTo>
                    <a:pt x="623" y="296"/>
                  </a:lnTo>
                  <a:lnTo>
                    <a:pt x="597" y="342"/>
                  </a:lnTo>
                  <a:lnTo>
                    <a:pt x="547" y="359"/>
                  </a:lnTo>
                  <a:lnTo>
                    <a:pt x="483" y="349"/>
                  </a:lnTo>
                  <a:lnTo>
                    <a:pt x="439" y="275"/>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4" name="Freeform 17">
              <a:extLst>
                <a:ext uri="{FF2B5EF4-FFF2-40B4-BE49-F238E27FC236}">
                  <a16:creationId xmlns:a16="http://schemas.microsoft.com/office/drawing/2014/main" id="{8E73AE88-413B-4B12-AB85-CE271E6C31EF}"/>
                </a:ext>
              </a:extLst>
            </p:cNvPr>
            <p:cNvSpPr>
              <a:spLocks/>
            </p:cNvSpPr>
            <p:nvPr/>
          </p:nvSpPr>
          <p:spPr bwMode="auto">
            <a:xfrm>
              <a:off x="941" y="1953"/>
              <a:ext cx="201" cy="67"/>
            </a:xfrm>
            <a:custGeom>
              <a:avLst/>
              <a:gdLst>
                <a:gd name="T0" fmla="*/ 3 w 401"/>
                <a:gd name="T1" fmla="*/ 0 h 133"/>
                <a:gd name="T2" fmla="*/ 0 w 401"/>
                <a:gd name="T3" fmla="*/ 3 h 133"/>
                <a:gd name="T4" fmla="*/ 11 w 401"/>
                <a:gd name="T5" fmla="*/ 5 h 133"/>
                <a:gd name="T6" fmla="*/ 13 w 401"/>
                <a:gd name="T7" fmla="*/ 2 h 133"/>
                <a:gd name="T8" fmla="*/ 3 w 401"/>
                <a:gd name="T9" fmla="*/ 0 h 133"/>
                <a:gd name="T10" fmla="*/ 3 w 401"/>
                <a:gd name="T11" fmla="*/ 0 h 133"/>
                <a:gd name="T12" fmla="*/ 0 60000 65536"/>
                <a:gd name="T13" fmla="*/ 0 60000 65536"/>
                <a:gd name="T14" fmla="*/ 0 60000 65536"/>
                <a:gd name="T15" fmla="*/ 0 60000 65536"/>
                <a:gd name="T16" fmla="*/ 0 60000 65536"/>
                <a:gd name="T17" fmla="*/ 0 60000 65536"/>
                <a:gd name="T18" fmla="*/ 0 w 401"/>
                <a:gd name="T19" fmla="*/ 0 h 133"/>
                <a:gd name="T20" fmla="*/ 401 w 401"/>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401" h="133">
                  <a:moveTo>
                    <a:pt x="91" y="0"/>
                  </a:moveTo>
                  <a:lnTo>
                    <a:pt x="0" y="70"/>
                  </a:lnTo>
                  <a:lnTo>
                    <a:pt x="321" y="133"/>
                  </a:lnTo>
                  <a:lnTo>
                    <a:pt x="401" y="38"/>
                  </a:lnTo>
                  <a:lnTo>
                    <a:pt x="91" y="0"/>
                  </a:lnTo>
                  <a:close/>
                </a:path>
              </a:pathLst>
            </a:custGeom>
            <a:solidFill>
              <a:srgbClr val="FFFFB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5" name="Freeform 18">
              <a:extLst>
                <a:ext uri="{FF2B5EF4-FFF2-40B4-BE49-F238E27FC236}">
                  <a16:creationId xmlns:a16="http://schemas.microsoft.com/office/drawing/2014/main" id="{12220C34-0AE9-47FC-B8C3-71A5C532BBE9}"/>
                </a:ext>
              </a:extLst>
            </p:cNvPr>
            <p:cNvSpPr>
              <a:spLocks/>
            </p:cNvSpPr>
            <p:nvPr/>
          </p:nvSpPr>
          <p:spPr bwMode="auto">
            <a:xfrm>
              <a:off x="785" y="2165"/>
              <a:ext cx="156" cy="180"/>
            </a:xfrm>
            <a:custGeom>
              <a:avLst/>
              <a:gdLst>
                <a:gd name="T0" fmla="*/ 2 w 311"/>
                <a:gd name="T1" fmla="*/ 4 h 359"/>
                <a:gd name="T2" fmla="*/ 0 w 311"/>
                <a:gd name="T3" fmla="*/ 7 h 359"/>
                <a:gd name="T4" fmla="*/ 0 w 311"/>
                <a:gd name="T5" fmla="*/ 12 h 359"/>
                <a:gd name="T6" fmla="*/ 10 w 311"/>
                <a:gd name="T7" fmla="*/ 10 h 359"/>
                <a:gd name="T8" fmla="*/ 9 w 311"/>
                <a:gd name="T9" fmla="*/ 7 h 359"/>
                <a:gd name="T10" fmla="*/ 9 w 311"/>
                <a:gd name="T11" fmla="*/ 5 h 359"/>
                <a:gd name="T12" fmla="*/ 8 w 311"/>
                <a:gd name="T13" fmla="*/ 2 h 359"/>
                <a:gd name="T14" fmla="*/ 6 w 311"/>
                <a:gd name="T15" fmla="*/ 1 h 359"/>
                <a:gd name="T16" fmla="*/ 4 w 311"/>
                <a:gd name="T17" fmla="*/ 0 h 359"/>
                <a:gd name="T18" fmla="*/ 2 w 311"/>
                <a:gd name="T19" fmla="*/ 4 h 359"/>
                <a:gd name="T20" fmla="*/ 2 w 311"/>
                <a:gd name="T21" fmla="*/ 4 h 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1"/>
                <a:gd name="T34" fmla="*/ 0 h 359"/>
                <a:gd name="T35" fmla="*/ 311 w 311"/>
                <a:gd name="T36" fmla="*/ 359 h 3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1" h="359">
                  <a:moveTo>
                    <a:pt x="64" y="117"/>
                  </a:moveTo>
                  <a:lnTo>
                    <a:pt x="0" y="197"/>
                  </a:lnTo>
                  <a:lnTo>
                    <a:pt x="0" y="359"/>
                  </a:lnTo>
                  <a:lnTo>
                    <a:pt x="311" y="304"/>
                  </a:lnTo>
                  <a:lnTo>
                    <a:pt x="273" y="220"/>
                  </a:lnTo>
                  <a:lnTo>
                    <a:pt x="260" y="131"/>
                  </a:lnTo>
                  <a:lnTo>
                    <a:pt x="252" y="62"/>
                  </a:lnTo>
                  <a:lnTo>
                    <a:pt x="165" y="30"/>
                  </a:lnTo>
                  <a:lnTo>
                    <a:pt x="110" y="0"/>
                  </a:lnTo>
                  <a:lnTo>
                    <a:pt x="64" y="117"/>
                  </a:lnTo>
                  <a:close/>
                </a:path>
              </a:pathLst>
            </a:custGeom>
            <a:solidFill>
              <a:srgbClr val="FF7A3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6" name="Freeform 19">
              <a:extLst>
                <a:ext uri="{FF2B5EF4-FFF2-40B4-BE49-F238E27FC236}">
                  <a16:creationId xmlns:a16="http://schemas.microsoft.com/office/drawing/2014/main" id="{BDF09271-75E1-473E-AA3B-E8AD8BDEF52E}"/>
                </a:ext>
              </a:extLst>
            </p:cNvPr>
            <p:cNvSpPr>
              <a:spLocks/>
            </p:cNvSpPr>
            <p:nvPr/>
          </p:nvSpPr>
          <p:spPr bwMode="auto">
            <a:xfrm>
              <a:off x="1056" y="3328"/>
              <a:ext cx="150" cy="47"/>
            </a:xfrm>
            <a:custGeom>
              <a:avLst/>
              <a:gdLst>
                <a:gd name="T0" fmla="*/ 3 w 300"/>
                <a:gd name="T1" fmla="*/ 0 h 95"/>
                <a:gd name="T2" fmla="*/ 7 w 300"/>
                <a:gd name="T3" fmla="*/ 0 h 95"/>
                <a:gd name="T4" fmla="*/ 9 w 300"/>
                <a:gd name="T5" fmla="*/ 1 h 95"/>
                <a:gd name="T6" fmla="*/ 9 w 300"/>
                <a:gd name="T7" fmla="*/ 2 h 95"/>
                <a:gd name="T8" fmla="*/ 5 w 300"/>
                <a:gd name="T9" fmla="*/ 2 h 95"/>
                <a:gd name="T10" fmla="*/ 3 w 300"/>
                <a:gd name="T11" fmla="*/ 2 h 95"/>
                <a:gd name="T12" fmla="*/ 0 w 300"/>
                <a:gd name="T13" fmla="*/ 0 h 95"/>
                <a:gd name="T14" fmla="*/ 3 w 300"/>
                <a:gd name="T15" fmla="*/ 0 h 95"/>
                <a:gd name="T16" fmla="*/ 3 w 300"/>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95"/>
                <a:gd name="T29" fmla="*/ 300 w 300"/>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95">
                  <a:moveTo>
                    <a:pt x="114" y="10"/>
                  </a:moveTo>
                  <a:lnTo>
                    <a:pt x="245" y="0"/>
                  </a:lnTo>
                  <a:lnTo>
                    <a:pt x="297" y="38"/>
                  </a:lnTo>
                  <a:lnTo>
                    <a:pt x="300" y="78"/>
                  </a:lnTo>
                  <a:lnTo>
                    <a:pt x="177" y="95"/>
                  </a:lnTo>
                  <a:lnTo>
                    <a:pt x="103" y="82"/>
                  </a:lnTo>
                  <a:lnTo>
                    <a:pt x="0" y="14"/>
                  </a:lnTo>
                  <a:lnTo>
                    <a:pt x="114" y="10"/>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7" name="Freeform 20">
              <a:extLst>
                <a:ext uri="{FF2B5EF4-FFF2-40B4-BE49-F238E27FC236}">
                  <a16:creationId xmlns:a16="http://schemas.microsoft.com/office/drawing/2014/main" id="{2A80205A-5FC2-44CA-877C-ECB38743C473}"/>
                </a:ext>
              </a:extLst>
            </p:cNvPr>
            <p:cNvSpPr>
              <a:spLocks/>
            </p:cNvSpPr>
            <p:nvPr/>
          </p:nvSpPr>
          <p:spPr bwMode="auto">
            <a:xfrm>
              <a:off x="1025" y="3195"/>
              <a:ext cx="182" cy="197"/>
            </a:xfrm>
            <a:custGeom>
              <a:avLst/>
              <a:gdLst>
                <a:gd name="T0" fmla="*/ 1 w 365"/>
                <a:gd name="T1" fmla="*/ 0 h 396"/>
                <a:gd name="T2" fmla="*/ 0 w 365"/>
                <a:gd name="T3" fmla="*/ 1 h 396"/>
                <a:gd name="T4" fmla="*/ 0 w 365"/>
                <a:gd name="T5" fmla="*/ 6 h 396"/>
                <a:gd name="T6" fmla="*/ 3 w 365"/>
                <a:gd name="T7" fmla="*/ 11 h 396"/>
                <a:gd name="T8" fmla="*/ 8 w 365"/>
                <a:gd name="T9" fmla="*/ 12 h 396"/>
                <a:gd name="T10" fmla="*/ 11 w 365"/>
                <a:gd name="T11" fmla="*/ 10 h 396"/>
                <a:gd name="T12" fmla="*/ 9 w 365"/>
                <a:gd name="T13" fmla="*/ 10 h 396"/>
                <a:gd name="T14" fmla="*/ 6 w 365"/>
                <a:gd name="T15" fmla="*/ 10 h 396"/>
                <a:gd name="T16" fmla="*/ 3 w 365"/>
                <a:gd name="T17" fmla="*/ 9 h 396"/>
                <a:gd name="T18" fmla="*/ 6 w 365"/>
                <a:gd name="T19" fmla="*/ 10 h 396"/>
                <a:gd name="T20" fmla="*/ 9 w 365"/>
                <a:gd name="T21" fmla="*/ 9 h 396"/>
                <a:gd name="T22" fmla="*/ 10 w 365"/>
                <a:gd name="T23" fmla="*/ 9 h 396"/>
                <a:gd name="T24" fmla="*/ 8 w 365"/>
                <a:gd name="T25" fmla="*/ 7 h 396"/>
                <a:gd name="T26" fmla="*/ 7 w 365"/>
                <a:gd name="T27" fmla="*/ 3 h 396"/>
                <a:gd name="T28" fmla="*/ 7 w 365"/>
                <a:gd name="T29" fmla="*/ 1 h 396"/>
                <a:gd name="T30" fmla="*/ 5 w 365"/>
                <a:gd name="T31" fmla="*/ 3 h 396"/>
                <a:gd name="T32" fmla="*/ 8 w 365"/>
                <a:gd name="T33" fmla="*/ 1 h 396"/>
                <a:gd name="T34" fmla="*/ 6 w 365"/>
                <a:gd name="T35" fmla="*/ 1 h 396"/>
                <a:gd name="T36" fmla="*/ 1 w 365"/>
                <a:gd name="T37" fmla="*/ 2 h 396"/>
                <a:gd name="T38" fmla="*/ 1 w 365"/>
                <a:gd name="T39" fmla="*/ 0 h 396"/>
                <a:gd name="T40" fmla="*/ 1 w 365"/>
                <a:gd name="T41" fmla="*/ 0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5"/>
                <a:gd name="T64" fmla="*/ 0 h 396"/>
                <a:gd name="T65" fmla="*/ 365 w 365"/>
                <a:gd name="T66" fmla="*/ 396 h 3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5" h="396">
                  <a:moveTo>
                    <a:pt x="37" y="0"/>
                  </a:moveTo>
                  <a:lnTo>
                    <a:pt x="8" y="57"/>
                  </a:lnTo>
                  <a:lnTo>
                    <a:pt x="0" y="200"/>
                  </a:lnTo>
                  <a:lnTo>
                    <a:pt x="101" y="373"/>
                  </a:lnTo>
                  <a:lnTo>
                    <a:pt x="278" y="396"/>
                  </a:lnTo>
                  <a:lnTo>
                    <a:pt x="365" y="329"/>
                  </a:lnTo>
                  <a:lnTo>
                    <a:pt x="293" y="342"/>
                  </a:lnTo>
                  <a:lnTo>
                    <a:pt x="200" y="346"/>
                  </a:lnTo>
                  <a:lnTo>
                    <a:pt x="113" y="295"/>
                  </a:lnTo>
                  <a:lnTo>
                    <a:pt x="211" y="323"/>
                  </a:lnTo>
                  <a:lnTo>
                    <a:pt x="301" y="318"/>
                  </a:lnTo>
                  <a:lnTo>
                    <a:pt x="350" y="299"/>
                  </a:lnTo>
                  <a:lnTo>
                    <a:pt x="286" y="238"/>
                  </a:lnTo>
                  <a:lnTo>
                    <a:pt x="244" y="107"/>
                  </a:lnTo>
                  <a:lnTo>
                    <a:pt x="255" y="50"/>
                  </a:lnTo>
                  <a:lnTo>
                    <a:pt x="164" y="122"/>
                  </a:lnTo>
                  <a:lnTo>
                    <a:pt x="276" y="46"/>
                  </a:lnTo>
                  <a:lnTo>
                    <a:pt x="223" y="34"/>
                  </a:lnTo>
                  <a:lnTo>
                    <a:pt x="57" y="74"/>
                  </a:lnTo>
                  <a:lnTo>
                    <a:pt x="37" y="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8" name="Freeform 21">
              <a:extLst>
                <a:ext uri="{FF2B5EF4-FFF2-40B4-BE49-F238E27FC236}">
                  <a16:creationId xmlns:a16="http://schemas.microsoft.com/office/drawing/2014/main" id="{BF698B04-BAF7-4EED-AE9C-863E1CC80DBE}"/>
                </a:ext>
              </a:extLst>
            </p:cNvPr>
            <p:cNvSpPr>
              <a:spLocks/>
            </p:cNvSpPr>
            <p:nvPr/>
          </p:nvSpPr>
          <p:spPr bwMode="auto">
            <a:xfrm>
              <a:off x="1038" y="3041"/>
              <a:ext cx="90" cy="190"/>
            </a:xfrm>
            <a:custGeom>
              <a:avLst/>
              <a:gdLst>
                <a:gd name="T0" fmla="*/ 0 w 181"/>
                <a:gd name="T1" fmla="*/ 0 h 380"/>
                <a:gd name="T2" fmla="*/ 0 w 181"/>
                <a:gd name="T3" fmla="*/ 3 h 380"/>
                <a:gd name="T4" fmla="*/ 0 w 181"/>
                <a:gd name="T5" fmla="*/ 12 h 380"/>
                <a:gd name="T6" fmla="*/ 5 w 181"/>
                <a:gd name="T7" fmla="*/ 11 h 380"/>
                <a:gd name="T8" fmla="*/ 4 w 181"/>
                <a:gd name="T9" fmla="*/ 9 h 380"/>
                <a:gd name="T10" fmla="*/ 4 w 181"/>
                <a:gd name="T11" fmla="*/ 3 h 380"/>
                <a:gd name="T12" fmla="*/ 5 w 181"/>
                <a:gd name="T13" fmla="*/ 3 h 380"/>
                <a:gd name="T14" fmla="*/ 2 w 181"/>
                <a:gd name="T15" fmla="*/ 3 h 380"/>
                <a:gd name="T16" fmla="*/ 0 w 181"/>
                <a:gd name="T17" fmla="*/ 0 h 380"/>
                <a:gd name="T18" fmla="*/ 0 w 181"/>
                <a:gd name="T19" fmla="*/ 0 h 3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1"/>
                <a:gd name="T31" fmla="*/ 0 h 380"/>
                <a:gd name="T32" fmla="*/ 181 w 181"/>
                <a:gd name="T33" fmla="*/ 380 h 3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1" h="380">
                  <a:moveTo>
                    <a:pt x="15" y="0"/>
                  </a:moveTo>
                  <a:lnTo>
                    <a:pt x="0" y="84"/>
                  </a:lnTo>
                  <a:lnTo>
                    <a:pt x="23" y="380"/>
                  </a:lnTo>
                  <a:lnTo>
                    <a:pt x="181" y="339"/>
                  </a:lnTo>
                  <a:lnTo>
                    <a:pt x="146" y="264"/>
                  </a:lnTo>
                  <a:lnTo>
                    <a:pt x="141" y="111"/>
                  </a:lnTo>
                  <a:lnTo>
                    <a:pt x="173" y="88"/>
                  </a:lnTo>
                  <a:lnTo>
                    <a:pt x="67" y="76"/>
                  </a:lnTo>
                  <a:lnTo>
                    <a:pt x="15" y="0"/>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19" name="Freeform 22">
              <a:extLst>
                <a:ext uri="{FF2B5EF4-FFF2-40B4-BE49-F238E27FC236}">
                  <a16:creationId xmlns:a16="http://schemas.microsoft.com/office/drawing/2014/main" id="{8FC5DEF7-98E6-4A03-AC91-76D49D3BDC93}"/>
                </a:ext>
              </a:extLst>
            </p:cNvPr>
            <p:cNvSpPr>
              <a:spLocks/>
            </p:cNvSpPr>
            <p:nvPr/>
          </p:nvSpPr>
          <p:spPr bwMode="auto">
            <a:xfrm>
              <a:off x="349" y="2985"/>
              <a:ext cx="142" cy="152"/>
            </a:xfrm>
            <a:custGeom>
              <a:avLst/>
              <a:gdLst>
                <a:gd name="T0" fmla="*/ 0 w 283"/>
                <a:gd name="T1" fmla="*/ 5 h 304"/>
                <a:gd name="T2" fmla="*/ 2 w 283"/>
                <a:gd name="T3" fmla="*/ 3 h 304"/>
                <a:gd name="T4" fmla="*/ 2 w 283"/>
                <a:gd name="T5" fmla="*/ 5 h 304"/>
                <a:gd name="T6" fmla="*/ 3 w 283"/>
                <a:gd name="T7" fmla="*/ 3 h 304"/>
                <a:gd name="T8" fmla="*/ 3 w 283"/>
                <a:gd name="T9" fmla="*/ 2 h 304"/>
                <a:gd name="T10" fmla="*/ 6 w 283"/>
                <a:gd name="T11" fmla="*/ 1 h 304"/>
                <a:gd name="T12" fmla="*/ 7 w 283"/>
                <a:gd name="T13" fmla="*/ 0 h 304"/>
                <a:gd name="T14" fmla="*/ 8 w 283"/>
                <a:gd name="T15" fmla="*/ 2 h 304"/>
                <a:gd name="T16" fmla="*/ 9 w 283"/>
                <a:gd name="T17" fmla="*/ 3 h 304"/>
                <a:gd name="T18" fmla="*/ 7 w 283"/>
                <a:gd name="T19" fmla="*/ 6 h 304"/>
                <a:gd name="T20" fmla="*/ 1 w 283"/>
                <a:gd name="T21" fmla="*/ 10 h 304"/>
                <a:gd name="T22" fmla="*/ 0 w 283"/>
                <a:gd name="T23" fmla="*/ 5 h 304"/>
                <a:gd name="T24" fmla="*/ 0 w 283"/>
                <a:gd name="T25" fmla="*/ 5 h 3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3"/>
                <a:gd name="T40" fmla="*/ 0 h 304"/>
                <a:gd name="T41" fmla="*/ 283 w 283"/>
                <a:gd name="T42" fmla="*/ 304 h 3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3" h="304">
                  <a:moveTo>
                    <a:pt x="0" y="183"/>
                  </a:moveTo>
                  <a:lnTo>
                    <a:pt x="38" y="101"/>
                  </a:lnTo>
                  <a:lnTo>
                    <a:pt x="44" y="158"/>
                  </a:lnTo>
                  <a:lnTo>
                    <a:pt x="71" y="107"/>
                  </a:lnTo>
                  <a:lnTo>
                    <a:pt x="84" y="72"/>
                  </a:lnTo>
                  <a:lnTo>
                    <a:pt x="171" y="17"/>
                  </a:lnTo>
                  <a:lnTo>
                    <a:pt x="200" y="0"/>
                  </a:lnTo>
                  <a:lnTo>
                    <a:pt x="234" y="78"/>
                  </a:lnTo>
                  <a:lnTo>
                    <a:pt x="283" y="118"/>
                  </a:lnTo>
                  <a:lnTo>
                    <a:pt x="219" y="196"/>
                  </a:lnTo>
                  <a:lnTo>
                    <a:pt x="23" y="304"/>
                  </a:lnTo>
                  <a:lnTo>
                    <a:pt x="0" y="183"/>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0" name="Freeform 23">
              <a:extLst>
                <a:ext uri="{FF2B5EF4-FFF2-40B4-BE49-F238E27FC236}">
                  <a16:creationId xmlns:a16="http://schemas.microsoft.com/office/drawing/2014/main" id="{457BEAA8-456F-43EC-A2A8-16D1205D4384}"/>
                </a:ext>
              </a:extLst>
            </p:cNvPr>
            <p:cNvSpPr>
              <a:spLocks/>
            </p:cNvSpPr>
            <p:nvPr/>
          </p:nvSpPr>
          <p:spPr bwMode="auto">
            <a:xfrm>
              <a:off x="275" y="3005"/>
              <a:ext cx="155" cy="335"/>
            </a:xfrm>
            <a:custGeom>
              <a:avLst/>
              <a:gdLst>
                <a:gd name="T0" fmla="*/ 5 w 310"/>
                <a:gd name="T1" fmla="*/ 6 h 671"/>
                <a:gd name="T2" fmla="*/ 10 w 310"/>
                <a:gd name="T3" fmla="*/ 7 h 671"/>
                <a:gd name="T4" fmla="*/ 7 w 310"/>
                <a:gd name="T5" fmla="*/ 10 h 671"/>
                <a:gd name="T6" fmla="*/ 6 w 310"/>
                <a:gd name="T7" fmla="*/ 13 h 671"/>
                <a:gd name="T8" fmla="*/ 5 w 310"/>
                <a:gd name="T9" fmla="*/ 16 h 671"/>
                <a:gd name="T10" fmla="*/ 5 w 310"/>
                <a:gd name="T11" fmla="*/ 20 h 671"/>
                <a:gd name="T12" fmla="*/ 3 w 310"/>
                <a:gd name="T13" fmla="*/ 20 h 671"/>
                <a:gd name="T14" fmla="*/ 0 w 310"/>
                <a:gd name="T15" fmla="*/ 16 h 671"/>
                <a:gd name="T16" fmla="*/ 1 w 310"/>
                <a:gd name="T17" fmla="*/ 12 h 671"/>
                <a:gd name="T18" fmla="*/ 1 w 310"/>
                <a:gd name="T19" fmla="*/ 9 h 671"/>
                <a:gd name="T20" fmla="*/ 1 w 310"/>
                <a:gd name="T21" fmla="*/ 1 h 671"/>
                <a:gd name="T22" fmla="*/ 5 w 310"/>
                <a:gd name="T23" fmla="*/ 0 h 671"/>
                <a:gd name="T24" fmla="*/ 6 w 310"/>
                <a:gd name="T25" fmla="*/ 0 h 671"/>
                <a:gd name="T26" fmla="*/ 5 w 310"/>
                <a:gd name="T27" fmla="*/ 3 h 671"/>
                <a:gd name="T28" fmla="*/ 5 w 310"/>
                <a:gd name="T29" fmla="*/ 6 h 671"/>
                <a:gd name="T30" fmla="*/ 5 w 310"/>
                <a:gd name="T31" fmla="*/ 6 h 6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0"/>
                <a:gd name="T49" fmla="*/ 0 h 671"/>
                <a:gd name="T50" fmla="*/ 310 w 310"/>
                <a:gd name="T51" fmla="*/ 671 h 67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0" h="671">
                  <a:moveTo>
                    <a:pt x="175" y="200"/>
                  </a:moveTo>
                  <a:lnTo>
                    <a:pt x="310" y="241"/>
                  </a:lnTo>
                  <a:lnTo>
                    <a:pt x="247" y="333"/>
                  </a:lnTo>
                  <a:lnTo>
                    <a:pt x="201" y="422"/>
                  </a:lnTo>
                  <a:lnTo>
                    <a:pt x="186" y="542"/>
                  </a:lnTo>
                  <a:lnTo>
                    <a:pt x="156" y="671"/>
                  </a:lnTo>
                  <a:lnTo>
                    <a:pt x="105" y="671"/>
                  </a:lnTo>
                  <a:lnTo>
                    <a:pt x="0" y="519"/>
                  </a:lnTo>
                  <a:lnTo>
                    <a:pt x="17" y="409"/>
                  </a:lnTo>
                  <a:lnTo>
                    <a:pt x="46" y="293"/>
                  </a:lnTo>
                  <a:lnTo>
                    <a:pt x="34" y="40"/>
                  </a:lnTo>
                  <a:lnTo>
                    <a:pt x="162" y="0"/>
                  </a:lnTo>
                  <a:lnTo>
                    <a:pt x="196" y="0"/>
                  </a:lnTo>
                  <a:lnTo>
                    <a:pt x="146" y="99"/>
                  </a:lnTo>
                  <a:lnTo>
                    <a:pt x="175" y="20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1" name="Freeform 24">
              <a:extLst>
                <a:ext uri="{FF2B5EF4-FFF2-40B4-BE49-F238E27FC236}">
                  <a16:creationId xmlns:a16="http://schemas.microsoft.com/office/drawing/2014/main" id="{35DC7D78-B267-41CC-9B68-53F6960664C0}"/>
                </a:ext>
              </a:extLst>
            </p:cNvPr>
            <p:cNvSpPr>
              <a:spLocks/>
            </p:cNvSpPr>
            <p:nvPr/>
          </p:nvSpPr>
          <p:spPr bwMode="auto">
            <a:xfrm>
              <a:off x="446" y="2513"/>
              <a:ext cx="465" cy="516"/>
            </a:xfrm>
            <a:custGeom>
              <a:avLst/>
              <a:gdLst>
                <a:gd name="T0" fmla="*/ 25 w 929"/>
                <a:gd name="T1" fmla="*/ 0 h 1032"/>
                <a:gd name="T2" fmla="*/ 22 w 929"/>
                <a:gd name="T3" fmla="*/ 6 h 1032"/>
                <a:gd name="T4" fmla="*/ 20 w 929"/>
                <a:gd name="T5" fmla="*/ 11 h 1032"/>
                <a:gd name="T6" fmla="*/ 18 w 929"/>
                <a:gd name="T7" fmla="*/ 14 h 1032"/>
                <a:gd name="T8" fmla="*/ 16 w 929"/>
                <a:gd name="T9" fmla="*/ 18 h 1032"/>
                <a:gd name="T10" fmla="*/ 16 w 929"/>
                <a:gd name="T11" fmla="*/ 20 h 1032"/>
                <a:gd name="T12" fmla="*/ 13 w 929"/>
                <a:gd name="T13" fmla="*/ 21 h 1032"/>
                <a:gd name="T14" fmla="*/ 10 w 929"/>
                <a:gd name="T15" fmla="*/ 21 h 1032"/>
                <a:gd name="T16" fmla="*/ 13 w 929"/>
                <a:gd name="T17" fmla="*/ 19 h 1032"/>
                <a:gd name="T18" fmla="*/ 14 w 929"/>
                <a:gd name="T19" fmla="*/ 18 h 1032"/>
                <a:gd name="T20" fmla="*/ 10 w 929"/>
                <a:gd name="T21" fmla="*/ 19 h 1032"/>
                <a:gd name="T22" fmla="*/ 8 w 929"/>
                <a:gd name="T23" fmla="*/ 21 h 1032"/>
                <a:gd name="T24" fmla="*/ 5 w 929"/>
                <a:gd name="T25" fmla="*/ 23 h 1032"/>
                <a:gd name="T26" fmla="*/ 4 w 929"/>
                <a:gd name="T27" fmla="*/ 25 h 1032"/>
                <a:gd name="T28" fmla="*/ 1 w 929"/>
                <a:gd name="T29" fmla="*/ 28 h 1032"/>
                <a:gd name="T30" fmla="*/ 0 w 929"/>
                <a:gd name="T31" fmla="*/ 29 h 1032"/>
                <a:gd name="T32" fmla="*/ 1 w 929"/>
                <a:gd name="T33" fmla="*/ 30 h 1032"/>
                <a:gd name="T34" fmla="*/ 2 w 929"/>
                <a:gd name="T35" fmla="*/ 32 h 1032"/>
                <a:gd name="T36" fmla="*/ 3 w 929"/>
                <a:gd name="T37" fmla="*/ 32 h 1032"/>
                <a:gd name="T38" fmla="*/ 9 w 929"/>
                <a:gd name="T39" fmla="*/ 28 h 1032"/>
                <a:gd name="T40" fmla="*/ 15 w 929"/>
                <a:gd name="T41" fmla="*/ 25 h 1032"/>
                <a:gd name="T42" fmla="*/ 21 w 929"/>
                <a:gd name="T43" fmla="*/ 23 h 1032"/>
                <a:gd name="T44" fmla="*/ 26 w 929"/>
                <a:gd name="T45" fmla="*/ 18 h 1032"/>
                <a:gd name="T46" fmla="*/ 30 w 929"/>
                <a:gd name="T47" fmla="*/ 5 h 1032"/>
                <a:gd name="T48" fmla="*/ 27 w 929"/>
                <a:gd name="T49" fmla="*/ 1 h 1032"/>
                <a:gd name="T50" fmla="*/ 25 w 929"/>
                <a:gd name="T51" fmla="*/ 0 h 1032"/>
                <a:gd name="T52" fmla="*/ 25 w 929"/>
                <a:gd name="T53" fmla="*/ 0 h 10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29"/>
                <a:gd name="T82" fmla="*/ 0 h 1032"/>
                <a:gd name="T83" fmla="*/ 929 w 929"/>
                <a:gd name="T84" fmla="*/ 1032 h 10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29" h="1032">
                  <a:moveTo>
                    <a:pt x="779" y="0"/>
                  </a:moveTo>
                  <a:lnTo>
                    <a:pt x="696" y="207"/>
                  </a:lnTo>
                  <a:lnTo>
                    <a:pt x="627" y="371"/>
                  </a:lnTo>
                  <a:lnTo>
                    <a:pt x="553" y="477"/>
                  </a:lnTo>
                  <a:lnTo>
                    <a:pt x="508" y="578"/>
                  </a:lnTo>
                  <a:lnTo>
                    <a:pt x="481" y="645"/>
                  </a:lnTo>
                  <a:lnTo>
                    <a:pt x="397" y="688"/>
                  </a:lnTo>
                  <a:lnTo>
                    <a:pt x="310" y="698"/>
                  </a:lnTo>
                  <a:lnTo>
                    <a:pt x="388" y="618"/>
                  </a:lnTo>
                  <a:lnTo>
                    <a:pt x="433" y="584"/>
                  </a:lnTo>
                  <a:lnTo>
                    <a:pt x="312" y="639"/>
                  </a:lnTo>
                  <a:lnTo>
                    <a:pt x="226" y="696"/>
                  </a:lnTo>
                  <a:lnTo>
                    <a:pt x="160" y="757"/>
                  </a:lnTo>
                  <a:lnTo>
                    <a:pt x="103" y="825"/>
                  </a:lnTo>
                  <a:lnTo>
                    <a:pt x="17" y="899"/>
                  </a:lnTo>
                  <a:lnTo>
                    <a:pt x="0" y="939"/>
                  </a:lnTo>
                  <a:lnTo>
                    <a:pt x="13" y="975"/>
                  </a:lnTo>
                  <a:lnTo>
                    <a:pt x="36" y="1032"/>
                  </a:lnTo>
                  <a:lnTo>
                    <a:pt x="78" y="1032"/>
                  </a:lnTo>
                  <a:lnTo>
                    <a:pt x="283" y="924"/>
                  </a:lnTo>
                  <a:lnTo>
                    <a:pt x="475" y="821"/>
                  </a:lnTo>
                  <a:lnTo>
                    <a:pt x="665" y="759"/>
                  </a:lnTo>
                  <a:lnTo>
                    <a:pt x="813" y="584"/>
                  </a:lnTo>
                  <a:lnTo>
                    <a:pt x="929" y="171"/>
                  </a:lnTo>
                  <a:lnTo>
                    <a:pt x="863" y="55"/>
                  </a:lnTo>
                  <a:lnTo>
                    <a:pt x="779"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2" name="Freeform 25">
              <a:extLst>
                <a:ext uri="{FF2B5EF4-FFF2-40B4-BE49-F238E27FC236}">
                  <a16:creationId xmlns:a16="http://schemas.microsoft.com/office/drawing/2014/main" id="{3C333E40-6C42-44E3-826D-BB45504EF862}"/>
                </a:ext>
              </a:extLst>
            </p:cNvPr>
            <p:cNvSpPr>
              <a:spLocks/>
            </p:cNvSpPr>
            <p:nvPr/>
          </p:nvSpPr>
          <p:spPr bwMode="auto">
            <a:xfrm>
              <a:off x="754" y="2330"/>
              <a:ext cx="465" cy="748"/>
            </a:xfrm>
            <a:custGeom>
              <a:avLst/>
              <a:gdLst>
                <a:gd name="T0" fmla="*/ 10 w 929"/>
                <a:gd name="T1" fmla="*/ 1 h 1496"/>
                <a:gd name="T2" fmla="*/ 9 w 929"/>
                <a:gd name="T3" fmla="*/ 1 h 1496"/>
                <a:gd name="T4" fmla="*/ 8 w 929"/>
                <a:gd name="T5" fmla="*/ 6 h 1496"/>
                <a:gd name="T6" fmla="*/ 16 w 929"/>
                <a:gd name="T7" fmla="*/ 12 h 1496"/>
                <a:gd name="T8" fmla="*/ 22 w 929"/>
                <a:gd name="T9" fmla="*/ 15 h 1496"/>
                <a:gd name="T10" fmla="*/ 24 w 929"/>
                <a:gd name="T11" fmla="*/ 19 h 1496"/>
                <a:gd name="T12" fmla="*/ 26 w 929"/>
                <a:gd name="T13" fmla="*/ 20 h 1496"/>
                <a:gd name="T14" fmla="*/ 27 w 929"/>
                <a:gd name="T15" fmla="*/ 21 h 1496"/>
                <a:gd name="T16" fmla="*/ 28 w 929"/>
                <a:gd name="T17" fmla="*/ 21 h 1496"/>
                <a:gd name="T18" fmla="*/ 28 w 929"/>
                <a:gd name="T19" fmla="*/ 20 h 1496"/>
                <a:gd name="T20" fmla="*/ 26 w 929"/>
                <a:gd name="T21" fmla="*/ 18 h 1496"/>
                <a:gd name="T22" fmla="*/ 23 w 929"/>
                <a:gd name="T23" fmla="*/ 14 h 1496"/>
                <a:gd name="T24" fmla="*/ 17 w 929"/>
                <a:gd name="T25" fmla="*/ 7 h 1496"/>
                <a:gd name="T26" fmla="*/ 13 w 929"/>
                <a:gd name="T27" fmla="*/ 3 h 1496"/>
                <a:gd name="T28" fmla="*/ 13 w 929"/>
                <a:gd name="T29" fmla="*/ 1 h 1496"/>
                <a:gd name="T30" fmla="*/ 18 w 929"/>
                <a:gd name="T31" fmla="*/ 6 h 1496"/>
                <a:gd name="T32" fmla="*/ 22 w 929"/>
                <a:gd name="T33" fmla="*/ 10 h 1496"/>
                <a:gd name="T34" fmla="*/ 27 w 929"/>
                <a:gd name="T35" fmla="*/ 14 h 1496"/>
                <a:gd name="T36" fmla="*/ 29 w 929"/>
                <a:gd name="T37" fmla="*/ 19 h 1496"/>
                <a:gd name="T38" fmla="*/ 30 w 929"/>
                <a:gd name="T39" fmla="*/ 21 h 1496"/>
                <a:gd name="T40" fmla="*/ 27 w 929"/>
                <a:gd name="T41" fmla="*/ 26 h 1496"/>
                <a:gd name="T42" fmla="*/ 26 w 929"/>
                <a:gd name="T43" fmla="*/ 29 h 1496"/>
                <a:gd name="T44" fmla="*/ 24 w 929"/>
                <a:gd name="T45" fmla="*/ 47 h 1496"/>
                <a:gd name="T46" fmla="*/ 22 w 929"/>
                <a:gd name="T47" fmla="*/ 47 h 1496"/>
                <a:gd name="T48" fmla="*/ 22 w 929"/>
                <a:gd name="T49" fmla="*/ 47 h 1496"/>
                <a:gd name="T50" fmla="*/ 20 w 929"/>
                <a:gd name="T51" fmla="*/ 47 h 1496"/>
                <a:gd name="T52" fmla="*/ 21 w 929"/>
                <a:gd name="T53" fmla="*/ 33 h 1496"/>
                <a:gd name="T54" fmla="*/ 24 w 929"/>
                <a:gd name="T55" fmla="*/ 26 h 1496"/>
                <a:gd name="T56" fmla="*/ 20 w 929"/>
                <a:gd name="T57" fmla="*/ 34 h 1496"/>
                <a:gd name="T58" fmla="*/ 22 w 929"/>
                <a:gd name="T59" fmla="*/ 26 h 1496"/>
                <a:gd name="T60" fmla="*/ 22 w 929"/>
                <a:gd name="T61" fmla="*/ 25 h 1496"/>
                <a:gd name="T62" fmla="*/ 21 w 929"/>
                <a:gd name="T63" fmla="*/ 27 h 1496"/>
                <a:gd name="T64" fmla="*/ 20 w 929"/>
                <a:gd name="T65" fmla="*/ 31 h 1496"/>
                <a:gd name="T66" fmla="*/ 18 w 929"/>
                <a:gd name="T67" fmla="*/ 35 h 1496"/>
                <a:gd name="T68" fmla="*/ 20 w 929"/>
                <a:gd name="T69" fmla="*/ 24 h 1496"/>
                <a:gd name="T70" fmla="*/ 18 w 929"/>
                <a:gd name="T71" fmla="*/ 21 h 1496"/>
                <a:gd name="T72" fmla="*/ 13 w 929"/>
                <a:gd name="T73" fmla="*/ 18 h 1496"/>
                <a:gd name="T74" fmla="*/ 9 w 929"/>
                <a:gd name="T75" fmla="*/ 13 h 1496"/>
                <a:gd name="T76" fmla="*/ 5 w 929"/>
                <a:gd name="T77" fmla="*/ 11 h 1496"/>
                <a:gd name="T78" fmla="*/ 0 w 929"/>
                <a:gd name="T79" fmla="*/ 5 h 1496"/>
                <a:gd name="T80" fmla="*/ 5 w 929"/>
                <a:gd name="T81" fmla="*/ 1 h 1496"/>
                <a:gd name="T82" fmla="*/ 9 w 929"/>
                <a:gd name="T83" fmla="*/ 0 h 1496"/>
                <a:gd name="T84" fmla="*/ 13 w 929"/>
                <a:gd name="T85" fmla="*/ 1 h 1496"/>
                <a:gd name="T86" fmla="*/ 10 w 929"/>
                <a:gd name="T87" fmla="*/ 1 h 1496"/>
                <a:gd name="T88" fmla="*/ 10 w 929"/>
                <a:gd name="T89" fmla="*/ 1 h 14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29"/>
                <a:gd name="T136" fmla="*/ 0 h 1496"/>
                <a:gd name="T137" fmla="*/ 929 w 929"/>
                <a:gd name="T138" fmla="*/ 1496 h 14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29" h="1496">
                  <a:moveTo>
                    <a:pt x="308" y="40"/>
                  </a:moveTo>
                  <a:lnTo>
                    <a:pt x="264" y="48"/>
                  </a:lnTo>
                  <a:lnTo>
                    <a:pt x="256" y="183"/>
                  </a:lnTo>
                  <a:lnTo>
                    <a:pt x="481" y="379"/>
                  </a:lnTo>
                  <a:lnTo>
                    <a:pt x="675" y="500"/>
                  </a:lnTo>
                  <a:lnTo>
                    <a:pt x="749" y="578"/>
                  </a:lnTo>
                  <a:lnTo>
                    <a:pt x="817" y="630"/>
                  </a:lnTo>
                  <a:lnTo>
                    <a:pt x="842" y="656"/>
                  </a:lnTo>
                  <a:lnTo>
                    <a:pt x="889" y="656"/>
                  </a:lnTo>
                  <a:lnTo>
                    <a:pt x="866" y="614"/>
                  </a:lnTo>
                  <a:lnTo>
                    <a:pt x="823" y="552"/>
                  </a:lnTo>
                  <a:lnTo>
                    <a:pt x="735" y="455"/>
                  </a:lnTo>
                  <a:lnTo>
                    <a:pt x="538" y="227"/>
                  </a:lnTo>
                  <a:lnTo>
                    <a:pt x="416" y="67"/>
                  </a:lnTo>
                  <a:lnTo>
                    <a:pt x="399" y="6"/>
                  </a:lnTo>
                  <a:lnTo>
                    <a:pt x="568" y="168"/>
                  </a:lnTo>
                  <a:lnTo>
                    <a:pt x="684" y="305"/>
                  </a:lnTo>
                  <a:lnTo>
                    <a:pt x="836" y="479"/>
                  </a:lnTo>
                  <a:lnTo>
                    <a:pt x="912" y="584"/>
                  </a:lnTo>
                  <a:lnTo>
                    <a:pt x="929" y="666"/>
                  </a:lnTo>
                  <a:lnTo>
                    <a:pt x="853" y="854"/>
                  </a:lnTo>
                  <a:lnTo>
                    <a:pt x="813" y="939"/>
                  </a:lnTo>
                  <a:lnTo>
                    <a:pt x="737" y="1489"/>
                  </a:lnTo>
                  <a:lnTo>
                    <a:pt x="688" y="1496"/>
                  </a:lnTo>
                  <a:lnTo>
                    <a:pt x="675" y="1493"/>
                  </a:lnTo>
                  <a:lnTo>
                    <a:pt x="633" y="1493"/>
                  </a:lnTo>
                  <a:lnTo>
                    <a:pt x="650" y="1042"/>
                  </a:lnTo>
                  <a:lnTo>
                    <a:pt x="754" y="852"/>
                  </a:lnTo>
                  <a:lnTo>
                    <a:pt x="616" y="1076"/>
                  </a:lnTo>
                  <a:lnTo>
                    <a:pt x="692" y="860"/>
                  </a:lnTo>
                  <a:lnTo>
                    <a:pt x="701" y="810"/>
                  </a:lnTo>
                  <a:lnTo>
                    <a:pt x="652" y="879"/>
                  </a:lnTo>
                  <a:lnTo>
                    <a:pt x="612" y="995"/>
                  </a:lnTo>
                  <a:lnTo>
                    <a:pt x="568" y="1111"/>
                  </a:lnTo>
                  <a:lnTo>
                    <a:pt x="631" y="785"/>
                  </a:lnTo>
                  <a:lnTo>
                    <a:pt x="549" y="656"/>
                  </a:lnTo>
                  <a:lnTo>
                    <a:pt x="412" y="565"/>
                  </a:lnTo>
                  <a:lnTo>
                    <a:pt x="274" y="447"/>
                  </a:lnTo>
                  <a:lnTo>
                    <a:pt x="129" y="327"/>
                  </a:lnTo>
                  <a:lnTo>
                    <a:pt x="0" y="147"/>
                  </a:lnTo>
                  <a:lnTo>
                    <a:pt x="139" y="38"/>
                  </a:lnTo>
                  <a:lnTo>
                    <a:pt x="279" y="0"/>
                  </a:lnTo>
                  <a:lnTo>
                    <a:pt x="397" y="38"/>
                  </a:lnTo>
                  <a:lnTo>
                    <a:pt x="308" y="4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3" name="Freeform 26">
              <a:extLst>
                <a:ext uri="{FF2B5EF4-FFF2-40B4-BE49-F238E27FC236}">
                  <a16:creationId xmlns:a16="http://schemas.microsoft.com/office/drawing/2014/main" id="{7EE7FB75-4154-4CAF-8D33-6B1B27B7B632}"/>
                </a:ext>
              </a:extLst>
            </p:cNvPr>
            <p:cNvSpPr>
              <a:spLocks/>
            </p:cNvSpPr>
            <p:nvPr/>
          </p:nvSpPr>
          <p:spPr bwMode="auto">
            <a:xfrm>
              <a:off x="752" y="2166"/>
              <a:ext cx="365" cy="276"/>
            </a:xfrm>
            <a:custGeom>
              <a:avLst/>
              <a:gdLst>
                <a:gd name="T0" fmla="*/ 10 w 730"/>
                <a:gd name="T1" fmla="*/ 3 h 552"/>
                <a:gd name="T2" fmla="*/ 9 w 730"/>
                <a:gd name="T3" fmla="*/ 4 h 552"/>
                <a:gd name="T4" fmla="*/ 10 w 730"/>
                <a:gd name="T5" fmla="*/ 6 h 552"/>
                <a:gd name="T6" fmla="*/ 7 w 730"/>
                <a:gd name="T7" fmla="*/ 7 h 552"/>
                <a:gd name="T8" fmla="*/ 10 w 730"/>
                <a:gd name="T9" fmla="*/ 9 h 552"/>
                <a:gd name="T10" fmla="*/ 6 w 730"/>
                <a:gd name="T11" fmla="*/ 9 h 552"/>
                <a:gd name="T12" fmla="*/ 3 w 730"/>
                <a:gd name="T13" fmla="*/ 9 h 552"/>
                <a:gd name="T14" fmla="*/ 5 w 730"/>
                <a:gd name="T15" fmla="*/ 7 h 552"/>
                <a:gd name="T16" fmla="*/ 3 w 730"/>
                <a:gd name="T17" fmla="*/ 6 h 552"/>
                <a:gd name="T18" fmla="*/ 6 w 730"/>
                <a:gd name="T19" fmla="*/ 4 h 552"/>
                <a:gd name="T20" fmla="*/ 9 w 730"/>
                <a:gd name="T21" fmla="*/ 4 h 552"/>
                <a:gd name="T22" fmla="*/ 6 w 730"/>
                <a:gd name="T23" fmla="*/ 3 h 552"/>
                <a:gd name="T24" fmla="*/ 9 w 730"/>
                <a:gd name="T25" fmla="*/ 1 h 552"/>
                <a:gd name="T26" fmla="*/ 6 w 730"/>
                <a:gd name="T27" fmla="*/ 0 h 552"/>
                <a:gd name="T28" fmla="*/ 3 w 730"/>
                <a:gd name="T29" fmla="*/ 2 h 552"/>
                <a:gd name="T30" fmla="*/ 1 w 730"/>
                <a:gd name="T31" fmla="*/ 5 h 552"/>
                <a:gd name="T32" fmla="*/ 0 w 730"/>
                <a:gd name="T33" fmla="*/ 10 h 552"/>
                <a:gd name="T34" fmla="*/ 0 w 730"/>
                <a:gd name="T35" fmla="*/ 17 h 552"/>
                <a:gd name="T36" fmla="*/ 3 w 730"/>
                <a:gd name="T37" fmla="*/ 12 h 552"/>
                <a:gd name="T38" fmla="*/ 6 w 730"/>
                <a:gd name="T39" fmla="*/ 10 h 552"/>
                <a:gd name="T40" fmla="*/ 11 w 730"/>
                <a:gd name="T41" fmla="*/ 10 h 552"/>
                <a:gd name="T42" fmla="*/ 12 w 730"/>
                <a:gd name="T43" fmla="*/ 10 h 552"/>
                <a:gd name="T44" fmla="*/ 21 w 730"/>
                <a:gd name="T45" fmla="*/ 17 h 552"/>
                <a:gd name="T46" fmla="*/ 23 w 730"/>
                <a:gd name="T47" fmla="*/ 7 h 552"/>
                <a:gd name="T48" fmla="*/ 12 w 730"/>
                <a:gd name="T49" fmla="*/ 3 h 552"/>
                <a:gd name="T50" fmla="*/ 10 w 730"/>
                <a:gd name="T51" fmla="*/ 3 h 552"/>
                <a:gd name="T52" fmla="*/ 10 w 730"/>
                <a:gd name="T53" fmla="*/ 3 h 5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30"/>
                <a:gd name="T82" fmla="*/ 0 h 552"/>
                <a:gd name="T83" fmla="*/ 730 w 730"/>
                <a:gd name="T84" fmla="*/ 552 h 55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30" h="552">
                  <a:moveTo>
                    <a:pt x="295" y="115"/>
                  </a:moveTo>
                  <a:lnTo>
                    <a:pt x="281" y="147"/>
                  </a:lnTo>
                  <a:lnTo>
                    <a:pt x="310" y="202"/>
                  </a:lnTo>
                  <a:lnTo>
                    <a:pt x="245" y="234"/>
                  </a:lnTo>
                  <a:lnTo>
                    <a:pt x="304" y="274"/>
                  </a:lnTo>
                  <a:lnTo>
                    <a:pt x="182" y="280"/>
                  </a:lnTo>
                  <a:lnTo>
                    <a:pt x="72" y="286"/>
                  </a:lnTo>
                  <a:lnTo>
                    <a:pt x="133" y="227"/>
                  </a:lnTo>
                  <a:lnTo>
                    <a:pt x="101" y="192"/>
                  </a:lnTo>
                  <a:lnTo>
                    <a:pt x="165" y="145"/>
                  </a:lnTo>
                  <a:lnTo>
                    <a:pt x="262" y="147"/>
                  </a:lnTo>
                  <a:lnTo>
                    <a:pt x="222" y="126"/>
                  </a:lnTo>
                  <a:lnTo>
                    <a:pt x="278" y="42"/>
                  </a:lnTo>
                  <a:lnTo>
                    <a:pt x="173" y="0"/>
                  </a:lnTo>
                  <a:lnTo>
                    <a:pt x="127" y="75"/>
                  </a:lnTo>
                  <a:lnTo>
                    <a:pt x="40" y="185"/>
                  </a:lnTo>
                  <a:lnTo>
                    <a:pt x="0" y="350"/>
                  </a:lnTo>
                  <a:lnTo>
                    <a:pt x="0" y="514"/>
                  </a:lnTo>
                  <a:lnTo>
                    <a:pt x="89" y="388"/>
                  </a:lnTo>
                  <a:lnTo>
                    <a:pt x="171" y="337"/>
                  </a:lnTo>
                  <a:lnTo>
                    <a:pt x="321" y="329"/>
                  </a:lnTo>
                  <a:lnTo>
                    <a:pt x="407" y="333"/>
                  </a:lnTo>
                  <a:lnTo>
                    <a:pt x="656" y="552"/>
                  </a:lnTo>
                  <a:lnTo>
                    <a:pt x="730" y="238"/>
                  </a:lnTo>
                  <a:lnTo>
                    <a:pt x="390" y="120"/>
                  </a:lnTo>
                  <a:lnTo>
                    <a:pt x="295" y="11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4" name="Freeform 27">
              <a:extLst>
                <a:ext uri="{FF2B5EF4-FFF2-40B4-BE49-F238E27FC236}">
                  <a16:creationId xmlns:a16="http://schemas.microsoft.com/office/drawing/2014/main" id="{6266C882-3911-4076-A085-F84E2BF2C7D9}"/>
                </a:ext>
              </a:extLst>
            </p:cNvPr>
            <p:cNvSpPr>
              <a:spLocks/>
            </p:cNvSpPr>
            <p:nvPr/>
          </p:nvSpPr>
          <p:spPr bwMode="auto">
            <a:xfrm>
              <a:off x="830" y="2013"/>
              <a:ext cx="302" cy="236"/>
            </a:xfrm>
            <a:custGeom>
              <a:avLst/>
              <a:gdLst>
                <a:gd name="T0" fmla="*/ 1 w 604"/>
                <a:gd name="T1" fmla="*/ 10 h 472"/>
                <a:gd name="T2" fmla="*/ 1 w 604"/>
                <a:gd name="T3" fmla="*/ 10 h 472"/>
                <a:gd name="T4" fmla="*/ 1 w 604"/>
                <a:gd name="T5" fmla="*/ 11 h 472"/>
                <a:gd name="T6" fmla="*/ 2 w 604"/>
                <a:gd name="T7" fmla="*/ 11 h 472"/>
                <a:gd name="T8" fmla="*/ 3 w 604"/>
                <a:gd name="T9" fmla="*/ 11 h 472"/>
                <a:gd name="T10" fmla="*/ 5 w 604"/>
                <a:gd name="T11" fmla="*/ 12 h 472"/>
                <a:gd name="T12" fmla="*/ 3 w 604"/>
                <a:gd name="T13" fmla="*/ 10 h 472"/>
                <a:gd name="T14" fmla="*/ 6 w 604"/>
                <a:gd name="T15" fmla="*/ 12 h 472"/>
                <a:gd name="T16" fmla="*/ 5 w 604"/>
                <a:gd name="T17" fmla="*/ 10 h 472"/>
                <a:gd name="T18" fmla="*/ 7 w 604"/>
                <a:gd name="T19" fmla="*/ 12 h 472"/>
                <a:gd name="T20" fmla="*/ 5 w 604"/>
                <a:gd name="T21" fmla="*/ 7 h 472"/>
                <a:gd name="T22" fmla="*/ 6 w 604"/>
                <a:gd name="T23" fmla="*/ 7 h 472"/>
                <a:gd name="T24" fmla="*/ 5 w 604"/>
                <a:gd name="T25" fmla="*/ 3 h 472"/>
                <a:gd name="T26" fmla="*/ 7 w 604"/>
                <a:gd name="T27" fmla="*/ 3 h 472"/>
                <a:gd name="T28" fmla="*/ 14 w 604"/>
                <a:gd name="T29" fmla="*/ 4 h 472"/>
                <a:gd name="T30" fmla="*/ 12 w 604"/>
                <a:gd name="T31" fmla="*/ 7 h 472"/>
                <a:gd name="T32" fmla="*/ 11 w 604"/>
                <a:gd name="T33" fmla="*/ 10 h 472"/>
                <a:gd name="T34" fmla="*/ 15 w 604"/>
                <a:gd name="T35" fmla="*/ 7 h 472"/>
                <a:gd name="T36" fmla="*/ 13 w 604"/>
                <a:gd name="T37" fmla="*/ 10 h 472"/>
                <a:gd name="T38" fmla="*/ 11 w 604"/>
                <a:gd name="T39" fmla="*/ 11 h 472"/>
                <a:gd name="T40" fmla="*/ 11 w 604"/>
                <a:gd name="T41" fmla="*/ 12 h 472"/>
                <a:gd name="T42" fmla="*/ 14 w 604"/>
                <a:gd name="T43" fmla="*/ 11 h 472"/>
                <a:gd name="T44" fmla="*/ 12 w 604"/>
                <a:gd name="T45" fmla="*/ 12 h 472"/>
                <a:gd name="T46" fmla="*/ 9 w 604"/>
                <a:gd name="T47" fmla="*/ 13 h 472"/>
                <a:gd name="T48" fmla="*/ 9 w 604"/>
                <a:gd name="T49" fmla="*/ 13 h 472"/>
                <a:gd name="T50" fmla="*/ 17 w 604"/>
                <a:gd name="T51" fmla="*/ 15 h 472"/>
                <a:gd name="T52" fmla="*/ 19 w 604"/>
                <a:gd name="T53" fmla="*/ 6 h 472"/>
                <a:gd name="T54" fmla="*/ 17 w 604"/>
                <a:gd name="T55" fmla="*/ 2 h 472"/>
                <a:gd name="T56" fmla="*/ 2 w 604"/>
                <a:gd name="T57" fmla="*/ 0 h 472"/>
                <a:gd name="T58" fmla="*/ 0 w 604"/>
                <a:gd name="T59" fmla="*/ 4 h 472"/>
                <a:gd name="T60" fmla="*/ 1 w 604"/>
                <a:gd name="T61" fmla="*/ 10 h 472"/>
                <a:gd name="T62" fmla="*/ 1 w 604"/>
                <a:gd name="T63" fmla="*/ 10 h 472"/>
                <a:gd name="T64" fmla="*/ 1 w 604"/>
                <a:gd name="T65" fmla="*/ 10 h 4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4"/>
                <a:gd name="T100" fmla="*/ 0 h 472"/>
                <a:gd name="T101" fmla="*/ 604 w 604"/>
                <a:gd name="T102" fmla="*/ 472 h 4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4" h="472">
                  <a:moveTo>
                    <a:pt x="26" y="303"/>
                  </a:moveTo>
                  <a:lnTo>
                    <a:pt x="44" y="308"/>
                  </a:lnTo>
                  <a:lnTo>
                    <a:pt x="63" y="327"/>
                  </a:lnTo>
                  <a:lnTo>
                    <a:pt x="80" y="333"/>
                  </a:lnTo>
                  <a:lnTo>
                    <a:pt x="108" y="339"/>
                  </a:lnTo>
                  <a:lnTo>
                    <a:pt x="175" y="379"/>
                  </a:lnTo>
                  <a:lnTo>
                    <a:pt x="125" y="310"/>
                  </a:lnTo>
                  <a:lnTo>
                    <a:pt x="201" y="373"/>
                  </a:lnTo>
                  <a:lnTo>
                    <a:pt x="169" y="310"/>
                  </a:lnTo>
                  <a:lnTo>
                    <a:pt x="247" y="384"/>
                  </a:lnTo>
                  <a:lnTo>
                    <a:pt x="161" y="196"/>
                  </a:lnTo>
                  <a:lnTo>
                    <a:pt x="194" y="215"/>
                  </a:lnTo>
                  <a:lnTo>
                    <a:pt x="161" y="86"/>
                  </a:lnTo>
                  <a:lnTo>
                    <a:pt x="234" y="75"/>
                  </a:lnTo>
                  <a:lnTo>
                    <a:pt x="448" y="124"/>
                  </a:lnTo>
                  <a:lnTo>
                    <a:pt x="403" y="253"/>
                  </a:lnTo>
                  <a:lnTo>
                    <a:pt x="380" y="305"/>
                  </a:lnTo>
                  <a:lnTo>
                    <a:pt x="496" y="221"/>
                  </a:lnTo>
                  <a:lnTo>
                    <a:pt x="422" y="320"/>
                  </a:lnTo>
                  <a:lnTo>
                    <a:pt x="365" y="335"/>
                  </a:lnTo>
                  <a:lnTo>
                    <a:pt x="382" y="354"/>
                  </a:lnTo>
                  <a:lnTo>
                    <a:pt x="458" y="339"/>
                  </a:lnTo>
                  <a:lnTo>
                    <a:pt x="408" y="364"/>
                  </a:lnTo>
                  <a:lnTo>
                    <a:pt x="274" y="388"/>
                  </a:lnTo>
                  <a:lnTo>
                    <a:pt x="287" y="415"/>
                  </a:lnTo>
                  <a:lnTo>
                    <a:pt x="524" y="472"/>
                  </a:lnTo>
                  <a:lnTo>
                    <a:pt x="604" y="183"/>
                  </a:lnTo>
                  <a:lnTo>
                    <a:pt x="515" y="40"/>
                  </a:lnTo>
                  <a:lnTo>
                    <a:pt x="76" y="0"/>
                  </a:lnTo>
                  <a:lnTo>
                    <a:pt x="0" y="120"/>
                  </a:lnTo>
                  <a:lnTo>
                    <a:pt x="13" y="291"/>
                  </a:lnTo>
                  <a:lnTo>
                    <a:pt x="26" y="303"/>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5" name="Freeform 28">
              <a:extLst>
                <a:ext uri="{FF2B5EF4-FFF2-40B4-BE49-F238E27FC236}">
                  <a16:creationId xmlns:a16="http://schemas.microsoft.com/office/drawing/2014/main" id="{598137FB-B002-449C-9727-4EE06E932FFD}"/>
                </a:ext>
              </a:extLst>
            </p:cNvPr>
            <p:cNvSpPr>
              <a:spLocks/>
            </p:cNvSpPr>
            <p:nvPr/>
          </p:nvSpPr>
          <p:spPr bwMode="auto">
            <a:xfrm>
              <a:off x="573" y="2067"/>
              <a:ext cx="122" cy="150"/>
            </a:xfrm>
            <a:custGeom>
              <a:avLst/>
              <a:gdLst>
                <a:gd name="T0" fmla="*/ 1 w 243"/>
                <a:gd name="T1" fmla="*/ 0 h 298"/>
                <a:gd name="T2" fmla="*/ 2 w 243"/>
                <a:gd name="T3" fmla="*/ 4 h 298"/>
                <a:gd name="T4" fmla="*/ 3 w 243"/>
                <a:gd name="T5" fmla="*/ 5 h 298"/>
                <a:gd name="T6" fmla="*/ 3 w 243"/>
                <a:gd name="T7" fmla="*/ 6 h 298"/>
                <a:gd name="T8" fmla="*/ 5 w 243"/>
                <a:gd name="T9" fmla="*/ 7 h 298"/>
                <a:gd name="T10" fmla="*/ 6 w 243"/>
                <a:gd name="T11" fmla="*/ 5 h 298"/>
                <a:gd name="T12" fmla="*/ 7 w 243"/>
                <a:gd name="T13" fmla="*/ 5 h 298"/>
                <a:gd name="T14" fmla="*/ 7 w 243"/>
                <a:gd name="T15" fmla="*/ 7 h 298"/>
                <a:gd name="T16" fmla="*/ 8 w 243"/>
                <a:gd name="T17" fmla="*/ 8 h 298"/>
                <a:gd name="T18" fmla="*/ 7 w 243"/>
                <a:gd name="T19" fmla="*/ 9 h 298"/>
                <a:gd name="T20" fmla="*/ 7 w 243"/>
                <a:gd name="T21" fmla="*/ 10 h 298"/>
                <a:gd name="T22" fmla="*/ 5 w 243"/>
                <a:gd name="T23" fmla="*/ 9 h 298"/>
                <a:gd name="T24" fmla="*/ 1 w 243"/>
                <a:gd name="T25" fmla="*/ 8 h 298"/>
                <a:gd name="T26" fmla="*/ 0 w 243"/>
                <a:gd name="T27" fmla="*/ 7 h 298"/>
                <a:gd name="T28" fmla="*/ 1 w 243"/>
                <a:gd name="T29" fmla="*/ 5 h 298"/>
                <a:gd name="T30" fmla="*/ 1 w 243"/>
                <a:gd name="T31" fmla="*/ 4 h 298"/>
                <a:gd name="T32" fmla="*/ 1 w 243"/>
                <a:gd name="T33" fmla="*/ 0 h 298"/>
                <a:gd name="T34" fmla="*/ 1 w 243"/>
                <a:gd name="T35" fmla="*/ 0 h 2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3"/>
                <a:gd name="T55" fmla="*/ 0 h 298"/>
                <a:gd name="T56" fmla="*/ 243 w 243"/>
                <a:gd name="T57" fmla="*/ 298 h 2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3" h="298">
                  <a:moveTo>
                    <a:pt x="21" y="0"/>
                  </a:moveTo>
                  <a:lnTo>
                    <a:pt x="57" y="112"/>
                  </a:lnTo>
                  <a:lnTo>
                    <a:pt x="89" y="146"/>
                  </a:lnTo>
                  <a:lnTo>
                    <a:pt x="91" y="188"/>
                  </a:lnTo>
                  <a:lnTo>
                    <a:pt x="150" y="194"/>
                  </a:lnTo>
                  <a:lnTo>
                    <a:pt x="161" y="131"/>
                  </a:lnTo>
                  <a:lnTo>
                    <a:pt x="201" y="159"/>
                  </a:lnTo>
                  <a:lnTo>
                    <a:pt x="220" y="209"/>
                  </a:lnTo>
                  <a:lnTo>
                    <a:pt x="243" y="239"/>
                  </a:lnTo>
                  <a:lnTo>
                    <a:pt x="224" y="275"/>
                  </a:lnTo>
                  <a:lnTo>
                    <a:pt x="209" y="298"/>
                  </a:lnTo>
                  <a:lnTo>
                    <a:pt x="138" y="270"/>
                  </a:lnTo>
                  <a:lnTo>
                    <a:pt x="4" y="243"/>
                  </a:lnTo>
                  <a:lnTo>
                    <a:pt x="0" y="222"/>
                  </a:lnTo>
                  <a:lnTo>
                    <a:pt x="13" y="154"/>
                  </a:lnTo>
                  <a:lnTo>
                    <a:pt x="5" y="127"/>
                  </a:lnTo>
                  <a:lnTo>
                    <a:pt x="21"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6" name="Freeform 29">
              <a:extLst>
                <a:ext uri="{FF2B5EF4-FFF2-40B4-BE49-F238E27FC236}">
                  <a16:creationId xmlns:a16="http://schemas.microsoft.com/office/drawing/2014/main" id="{9BCB4AF3-B660-41CB-9788-AFE693650C45}"/>
                </a:ext>
              </a:extLst>
            </p:cNvPr>
            <p:cNvSpPr>
              <a:spLocks/>
            </p:cNvSpPr>
            <p:nvPr/>
          </p:nvSpPr>
          <p:spPr bwMode="auto">
            <a:xfrm>
              <a:off x="851" y="1942"/>
              <a:ext cx="323" cy="77"/>
            </a:xfrm>
            <a:custGeom>
              <a:avLst/>
              <a:gdLst>
                <a:gd name="T0" fmla="*/ 20 w 646"/>
                <a:gd name="T1" fmla="*/ 2 h 154"/>
                <a:gd name="T2" fmla="*/ 19 w 646"/>
                <a:gd name="T3" fmla="*/ 5 h 154"/>
                <a:gd name="T4" fmla="*/ 19 w 646"/>
                <a:gd name="T5" fmla="*/ 5 h 154"/>
                <a:gd name="T6" fmla="*/ 1 w 646"/>
                <a:gd name="T7" fmla="*/ 2 h 154"/>
                <a:gd name="T8" fmla="*/ 0 w 646"/>
                <a:gd name="T9" fmla="*/ 0 h 154"/>
                <a:gd name="T10" fmla="*/ 14 w 646"/>
                <a:gd name="T11" fmla="*/ 2 h 154"/>
                <a:gd name="T12" fmla="*/ 6 w 646"/>
                <a:gd name="T13" fmla="*/ 2 h 154"/>
                <a:gd name="T14" fmla="*/ 15 w 646"/>
                <a:gd name="T15" fmla="*/ 3 h 154"/>
                <a:gd name="T16" fmla="*/ 20 w 646"/>
                <a:gd name="T17" fmla="*/ 2 h 154"/>
                <a:gd name="T18" fmla="*/ 20 w 646"/>
                <a:gd name="T19" fmla="*/ 2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6"/>
                <a:gd name="T31" fmla="*/ 0 h 154"/>
                <a:gd name="T32" fmla="*/ 646 w 646"/>
                <a:gd name="T33" fmla="*/ 154 h 1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6" h="154">
                  <a:moveTo>
                    <a:pt x="646" y="91"/>
                  </a:moveTo>
                  <a:lnTo>
                    <a:pt x="593" y="131"/>
                  </a:lnTo>
                  <a:lnTo>
                    <a:pt x="579" y="154"/>
                  </a:lnTo>
                  <a:lnTo>
                    <a:pt x="2" y="65"/>
                  </a:lnTo>
                  <a:lnTo>
                    <a:pt x="0" y="0"/>
                  </a:lnTo>
                  <a:lnTo>
                    <a:pt x="456" y="74"/>
                  </a:lnTo>
                  <a:lnTo>
                    <a:pt x="214" y="76"/>
                  </a:lnTo>
                  <a:lnTo>
                    <a:pt x="494" y="103"/>
                  </a:lnTo>
                  <a:lnTo>
                    <a:pt x="646" y="9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7" name="Freeform 30">
              <a:extLst>
                <a:ext uri="{FF2B5EF4-FFF2-40B4-BE49-F238E27FC236}">
                  <a16:creationId xmlns:a16="http://schemas.microsoft.com/office/drawing/2014/main" id="{2EB8A06D-8476-403A-9120-49B844722767}"/>
                </a:ext>
              </a:extLst>
            </p:cNvPr>
            <p:cNvSpPr>
              <a:spLocks/>
            </p:cNvSpPr>
            <p:nvPr/>
          </p:nvSpPr>
          <p:spPr bwMode="auto">
            <a:xfrm>
              <a:off x="1100" y="1989"/>
              <a:ext cx="130" cy="134"/>
            </a:xfrm>
            <a:custGeom>
              <a:avLst/>
              <a:gdLst>
                <a:gd name="T0" fmla="*/ 0 w 260"/>
                <a:gd name="T1" fmla="*/ 2 h 268"/>
                <a:gd name="T2" fmla="*/ 2 w 260"/>
                <a:gd name="T3" fmla="*/ 5 h 268"/>
                <a:gd name="T4" fmla="*/ 2 w 260"/>
                <a:gd name="T5" fmla="*/ 7 h 268"/>
                <a:gd name="T6" fmla="*/ 4 w 260"/>
                <a:gd name="T7" fmla="*/ 7 h 268"/>
                <a:gd name="T8" fmla="*/ 5 w 260"/>
                <a:gd name="T9" fmla="*/ 8 h 268"/>
                <a:gd name="T10" fmla="*/ 7 w 260"/>
                <a:gd name="T11" fmla="*/ 8 h 268"/>
                <a:gd name="T12" fmla="*/ 8 w 260"/>
                <a:gd name="T13" fmla="*/ 6 h 268"/>
                <a:gd name="T14" fmla="*/ 7 w 260"/>
                <a:gd name="T15" fmla="*/ 5 h 268"/>
                <a:gd name="T16" fmla="*/ 8 w 260"/>
                <a:gd name="T17" fmla="*/ 4 h 268"/>
                <a:gd name="T18" fmla="*/ 7 w 260"/>
                <a:gd name="T19" fmla="*/ 3 h 268"/>
                <a:gd name="T20" fmla="*/ 8 w 260"/>
                <a:gd name="T21" fmla="*/ 3 h 268"/>
                <a:gd name="T22" fmla="*/ 8 w 260"/>
                <a:gd name="T23" fmla="*/ 2 h 268"/>
                <a:gd name="T24" fmla="*/ 7 w 260"/>
                <a:gd name="T25" fmla="*/ 1 h 268"/>
                <a:gd name="T26" fmla="*/ 6 w 260"/>
                <a:gd name="T27" fmla="*/ 1 h 268"/>
                <a:gd name="T28" fmla="*/ 4 w 260"/>
                <a:gd name="T29" fmla="*/ 1 h 268"/>
                <a:gd name="T30" fmla="*/ 4 w 260"/>
                <a:gd name="T31" fmla="*/ 1 h 268"/>
                <a:gd name="T32" fmla="*/ 4 w 260"/>
                <a:gd name="T33" fmla="*/ 0 h 268"/>
                <a:gd name="T34" fmla="*/ 2 w 260"/>
                <a:gd name="T35" fmla="*/ 1 h 268"/>
                <a:gd name="T36" fmla="*/ 1 w 260"/>
                <a:gd name="T37" fmla="*/ 1 h 268"/>
                <a:gd name="T38" fmla="*/ 0 w 260"/>
                <a:gd name="T39" fmla="*/ 2 h 268"/>
                <a:gd name="T40" fmla="*/ 0 w 260"/>
                <a:gd name="T41" fmla="*/ 2 h 2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0"/>
                <a:gd name="T64" fmla="*/ 0 h 268"/>
                <a:gd name="T65" fmla="*/ 260 w 260"/>
                <a:gd name="T66" fmla="*/ 268 h 2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0" h="268">
                  <a:moveTo>
                    <a:pt x="0" y="74"/>
                  </a:moveTo>
                  <a:lnTo>
                    <a:pt x="70" y="182"/>
                  </a:lnTo>
                  <a:lnTo>
                    <a:pt x="81" y="255"/>
                  </a:lnTo>
                  <a:lnTo>
                    <a:pt x="131" y="238"/>
                  </a:lnTo>
                  <a:lnTo>
                    <a:pt x="182" y="268"/>
                  </a:lnTo>
                  <a:lnTo>
                    <a:pt x="250" y="260"/>
                  </a:lnTo>
                  <a:lnTo>
                    <a:pt x="260" y="219"/>
                  </a:lnTo>
                  <a:lnTo>
                    <a:pt x="252" y="177"/>
                  </a:lnTo>
                  <a:lnTo>
                    <a:pt x="258" y="139"/>
                  </a:lnTo>
                  <a:lnTo>
                    <a:pt x="235" y="125"/>
                  </a:lnTo>
                  <a:lnTo>
                    <a:pt x="256" y="110"/>
                  </a:lnTo>
                  <a:lnTo>
                    <a:pt x="258" y="87"/>
                  </a:lnTo>
                  <a:lnTo>
                    <a:pt x="252" y="63"/>
                  </a:lnTo>
                  <a:lnTo>
                    <a:pt x="197" y="51"/>
                  </a:lnTo>
                  <a:lnTo>
                    <a:pt x="140" y="49"/>
                  </a:lnTo>
                  <a:lnTo>
                    <a:pt x="138" y="30"/>
                  </a:lnTo>
                  <a:lnTo>
                    <a:pt x="150" y="0"/>
                  </a:lnTo>
                  <a:lnTo>
                    <a:pt x="95" y="38"/>
                  </a:lnTo>
                  <a:lnTo>
                    <a:pt x="53" y="61"/>
                  </a:lnTo>
                  <a:lnTo>
                    <a:pt x="0" y="74"/>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8" name="Freeform 31">
              <a:extLst>
                <a:ext uri="{FF2B5EF4-FFF2-40B4-BE49-F238E27FC236}">
                  <a16:creationId xmlns:a16="http://schemas.microsoft.com/office/drawing/2014/main" id="{F088D856-C69C-463C-A411-60022DC05F74}"/>
                </a:ext>
              </a:extLst>
            </p:cNvPr>
            <p:cNvSpPr>
              <a:spLocks/>
            </p:cNvSpPr>
            <p:nvPr/>
          </p:nvSpPr>
          <p:spPr bwMode="auto">
            <a:xfrm>
              <a:off x="1199" y="1807"/>
              <a:ext cx="49" cy="222"/>
            </a:xfrm>
            <a:custGeom>
              <a:avLst/>
              <a:gdLst>
                <a:gd name="T0" fmla="*/ 0 w 99"/>
                <a:gd name="T1" fmla="*/ 0 h 445"/>
                <a:gd name="T2" fmla="*/ 0 w 99"/>
                <a:gd name="T3" fmla="*/ 2 h 445"/>
                <a:gd name="T4" fmla="*/ 0 w 99"/>
                <a:gd name="T5" fmla="*/ 9 h 445"/>
                <a:gd name="T6" fmla="*/ 0 w 99"/>
                <a:gd name="T7" fmla="*/ 12 h 445"/>
                <a:gd name="T8" fmla="*/ 1 w 99"/>
                <a:gd name="T9" fmla="*/ 12 h 445"/>
                <a:gd name="T10" fmla="*/ 2 w 99"/>
                <a:gd name="T11" fmla="*/ 13 h 445"/>
                <a:gd name="T12" fmla="*/ 2 w 99"/>
                <a:gd name="T13" fmla="*/ 13 h 445"/>
                <a:gd name="T14" fmla="*/ 3 w 99"/>
                <a:gd name="T15" fmla="*/ 12 h 445"/>
                <a:gd name="T16" fmla="*/ 2 w 99"/>
                <a:gd name="T17" fmla="*/ 11 h 445"/>
                <a:gd name="T18" fmla="*/ 3 w 99"/>
                <a:gd name="T19" fmla="*/ 10 h 445"/>
                <a:gd name="T20" fmla="*/ 2 w 99"/>
                <a:gd name="T21" fmla="*/ 9 h 445"/>
                <a:gd name="T22" fmla="*/ 1 w 99"/>
                <a:gd name="T23" fmla="*/ 5 h 445"/>
                <a:gd name="T24" fmla="*/ 1 w 99"/>
                <a:gd name="T25" fmla="*/ 3 h 445"/>
                <a:gd name="T26" fmla="*/ 1 w 99"/>
                <a:gd name="T27" fmla="*/ 0 h 445"/>
                <a:gd name="T28" fmla="*/ 0 w 99"/>
                <a:gd name="T29" fmla="*/ 0 h 445"/>
                <a:gd name="T30" fmla="*/ 0 w 99"/>
                <a:gd name="T31" fmla="*/ 0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9"/>
                <a:gd name="T49" fmla="*/ 0 h 445"/>
                <a:gd name="T50" fmla="*/ 99 w 99"/>
                <a:gd name="T51" fmla="*/ 445 h 4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9" h="445">
                  <a:moveTo>
                    <a:pt x="23" y="0"/>
                  </a:moveTo>
                  <a:lnTo>
                    <a:pt x="0" y="82"/>
                  </a:lnTo>
                  <a:lnTo>
                    <a:pt x="21" y="314"/>
                  </a:lnTo>
                  <a:lnTo>
                    <a:pt x="8" y="401"/>
                  </a:lnTo>
                  <a:lnTo>
                    <a:pt x="46" y="414"/>
                  </a:lnTo>
                  <a:lnTo>
                    <a:pt x="65" y="443"/>
                  </a:lnTo>
                  <a:lnTo>
                    <a:pt x="91" y="445"/>
                  </a:lnTo>
                  <a:lnTo>
                    <a:pt x="97" y="403"/>
                  </a:lnTo>
                  <a:lnTo>
                    <a:pt x="67" y="369"/>
                  </a:lnTo>
                  <a:lnTo>
                    <a:pt x="99" y="348"/>
                  </a:lnTo>
                  <a:lnTo>
                    <a:pt x="76" y="295"/>
                  </a:lnTo>
                  <a:lnTo>
                    <a:pt x="61" y="184"/>
                  </a:lnTo>
                  <a:lnTo>
                    <a:pt x="50" y="99"/>
                  </a:lnTo>
                  <a:lnTo>
                    <a:pt x="57" y="23"/>
                  </a:lnTo>
                  <a:lnTo>
                    <a:pt x="23"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29" name="Freeform 32">
              <a:extLst>
                <a:ext uri="{FF2B5EF4-FFF2-40B4-BE49-F238E27FC236}">
                  <a16:creationId xmlns:a16="http://schemas.microsoft.com/office/drawing/2014/main" id="{C7F7E648-A025-454A-8360-A4C5D9A847BE}"/>
                </a:ext>
              </a:extLst>
            </p:cNvPr>
            <p:cNvSpPr>
              <a:spLocks/>
            </p:cNvSpPr>
            <p:nvPr/>
          </p:nvSpPr>
          <p:spPr bwMode="auto">
            <a:xfrm>
              <a:off x="1143" y="1649"/>
              <a:ext cx="70" cy="46"/>
            </a:xfrm>
            <a:custGeom>
              <a:avLst/>
              <a:gdLst>
                <a:gd name="T0" fmla="*/ 0 w 141"/>
                <a:gd name="T1" fmla="*/ 1 h 92"/>
                <a:gd name="T2" fmla="*/ 0 w 141"/>
                <a:gd name="T3" fmla="*/ 1 h 92"/>
                <a:gd name="T4" fmla="*/ 0 w 141"/>
                <a:gd name="T5" fmla="*/ 3 h 92"/>
                <a:gd name="T6" fmla="*/ 3 w 141"/>
                <a:gd name="T7" fmla="*/ 3 h 92"/>
                <a:gd name="T8" fmla="*/ 4 w 141"/>
                <a:gd name="T9" fmla="*/ 3 h 92"/>
                <a:gd name="T10" fmla="*/ 1 w 141"/>
                <a:gd name="T11" fmla="*/ 1 h 92"/>
                <a:gd name="T12" fmla="*/ 0 w 141"/>
                <a:gd name="T13" fmla="*/ 0 h 92"/>
                <a:gd name="T14" fmla="*/ 0 w 141"/>
                <a:gd name="T15" fmla="*/ 1 h 92"/>
                <a:gd name="T16" fmla="*/ 0 w 141"/>
                <a:gd name="T17" fmla="*/ 1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1"/>
                <a:gd name="T28" fmla="*/ 0 h 92"/>
                <a:gd name="T29" fmla="*/ 141 w 141"/>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1" h="92">
                  <a:moveTo>
                    <a:pt x="2" y="8"/>
                  </a:moveTo>
                  <a:lnTo>
                    <a:pt x="0" y="31"/>
                  </a:lnTo>
                  <a:lnTo>
                    <a:pt x="25" y="84"/>
                  </a:lnTo>
                  <a:lnTo>
                    <a:pt x="103" y="92"/>
                  </a:lnTo>
                  <a:lnTo>
                    <a:pt x="141" y="76"/>
                  </a:lnTo>
                  <a:lnTo>
                    <a:pt x="50" y="35"/>
                  </a:lnTo>
                  <a:lnTo>
                    <a:pt x="25" y="0"/>
                  </a:lnTo>
                  <a:lnTo>
                    <a:pt x="2" y="8"/>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0" name="Freeform 33">
              <a:extLst>
                <a:ext uri="{FF2B5EF4-FFF2-40B4-BE49-F238E27FC236}">
                  <a16:creationId xmlns:a16="http://schemas.microsoft.com/office/drawing/2014/main" id="{958B7AE2-D3D9-45FA-83F1-520A0609ABD7}"/>
                </a:ext>
              </a:extLst>
            </p:cNvPr>
            <p:cNvSpPr>
              <a:spLocks/>
            </p:cNvSpPr>
            <p:nvPr/>
          </p:nvSpPr>
          <p:spPr bwMode="auto">
            <a:xfrm>
              <a:off x="1131" y="1649"/>
              <a:ext cx="84" cy="228"/>
            </a:xfrm>
            <a:custGeom>
              <a:avLst/>
              <a:gdLst>
                <a:gd name="T0" fmla="*/ 1 w 168"/>
                <a:gd name="T1" fmla="*/ 0 h 457"/>
                <a:gd name="T2" fmla="*/ 1 w 168"/>
                <a:gd name="T3" fmla="*/ 1 h 457"/>
                <a:gd name="T4" fmla="*/ 1 w 168"/>
                <a:gd name="T5" fmla="*/ 2 h 457"/>
                <a:gd name="T6" fmla="*/ 3 w 168"/>
                <a:gd name="T7" fmla="*/ 7 h 457"/>
                <a:gd name="T8" fmla="*/ 3 w 168"/>
                <a:gd name="T9" fmla="*/ 5 h 457"/>
                <a:gd name="T10" fmla="*/ 3 w 168"/>
                <a:gd name="T11" fmla="*/ 2 h 457"/>
                <a:gd name="T12" fmla="*/ 5 w 168"/>
                <a:gd name="T13" fmla="*/ 4 h 457"/>
                <a:gd name="T14" fmla="*/ 5 w 168"/>
                <a:gd name="T15" fmla="*/ 9 h 457"/>
                <a:gd name="T16" fmla="*/ 3 w 168"/>
                <a:gd name="T17" fmla="*/ 14 h 457"/>
                <a:gd name="T18" fmla="*/ 3 w 168"/>
                <a:gd name="T19" fmla="*/ 10 h 457"/>
                <a:gd name="T20" fmla="*/ 3 w 168"/>
                <a:gd name="T21" fmla="*/ 6 h 457"/>
                <a:gd name="T22" fmla="*/ 1 w 168"/>
                <a:gd name="T23" fmla="*/ 3 h 457"/>
                <a:gd name="T24" fmla="*/ 0 w 168"/>
                <a:gd name="T25" fmla="*/ 0 h 457"/>
                <a:gd name="T26" fmla="*/ 1 w 168"/>
                <a:gd name="T27" fmla="*/ 0 h 457"/>
                <a:gd name="T28" fmla="*/ 1 w 168"/>
                <a:gd name="T29" fmla="*/ 0 h 4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8"/>
                <a:gd name="T46" fmla="*/ 0 h 457"/>
                <a:gd name="T47" fmla="*/ 168 w 168"/>
                <a:gd name="T48" fmla="*/ 457 h 45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8" h="457">
                  <a:moveTo>
                    <a:pt x="19" y="8"/>
                  </a:moveTo>
                  <a:lnTo>
                    <a:pt x="35" y="54"/>
                  </a:lnTo>
                  <a:lnTo>
                    <a:pt x="50" y="95"/>
                  </a:lnTo>
                  <a:lnTo>
                    <a:pt x="112" y="244"/>
                  </a:lnTo>
                  <a:lnTo>
                    <a:pt x="114" y="191"/>
                  </a:lnTo>
                  <a:lnTo>
                    <a:pt x="69" y="94"/>
                  </a:lnTo>
                  <a:lnTo>
                    <a:pt x="141" y="132"/>
                  </a:lnTo>
                  <a:lnTo>
                    <a:pt x="168" y="297"/>
                  </a:lnTo>
                  <a:lnTo>
                    <a:pt x="118" y="457"/>
                  </a:lnTo>
                  <a:lnTo>
                    <a:pt x="99" y="331"/>
                  </a:lnTo>
                  <a:lnTo>
                    <a:pt x="71" y="215"/>
                  </a:lnTo>
                  <a:lnTo>
                    <a:pt x="44" y="120"/>
                  </a:lnTo>
                  <a:lnTo>
                    <a:pt x="0" y="0"/>
                  </a:lnTo>
                  <a:lnTo>
                    <a:pt x="19" y="8"/>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1" name="Freeform 34">
              <a:extLst>
                <a:ext uri="{FF2B5EF4-FFF2-40B4-BE49-F238E27FC236}">
                  <a16:creationId xmlns:a16="http://schemas.microsoft.com/office/drawing/2014/main" id="{38955D94-B8D3-4F23-89E4-67BDF7D8DF36}"/>
                </a:ext>
              </a:extLst>
            </p:cNvPr>
            <p:cNvSpPr>
              <a:spLocks/>
            </p:cNvSpPr>
            <p:nvPr/>
          </p:nvSpPr>
          <p:spPr bwMode="auto">
            <a:xfrm>
              <a:off x="831" y="1685"/>
              <a:ext cx="359" cy="278"/>
            </a:xfrm>
            <a:custGeom>
              <a:avLst/>
              <a:gdLst>
                <a:gd name="T0" fmla="*/ 7 w 718"/>
                <a:gd name="T1" fmla="*/ 8 h 555"/>
                <a:gd name="T2" fmla="*/ 6 w 718"/>
                <a:gd name="T3" fmla="*/ 11 h 555"/>
                <a:gd name="T4" fmla="*/ 1 w 718"/>
                <a:gd name="T5" fmla="*/ 13 h 555"/>
                <a:gd name="T6" fmla="*/ 1 w 718"/>
                <a:gd name="T7" fmla="*/ 14 h 555"/>
                <a:gd name="T8" fmla="*/ 0 w 718"/>
                <a:gd name="T9" fmla="*/ 16 h 555"/>
                <a:gd name="T10" fmla="*/ 9 w 718"/>
                <a:gd name="T11" fmla="*/ 17 h 555"/>
                <a:gd name="T12" fmla="*/ 20 w 718"/>
                <a:gd name="T13" fmla="*/ 18 h 555"/>
                <a:gd name="T14" fmla="*/ 22 w 718"/>
                <a:gd name="T15" fmla="*/ 15 h 555"/>
                <a:gd name="T16" fmla="*/ 22 w 718"/>
                <a:gd name="T17" fmla="*/ 10 h 555"/>
                <a:gd name="T18" fmla="*/ 22 w 718"/>
                <a:gd name="T19" fmla="*/ 7 h 555"/>
                <a:gd name="T20" fmla="*/ 22 w 718"/>
                <a:gd name="T21" fmla="*/ 12 h 555"/>
                <a:gd name="T22" fmla="*/ 20 w 718"/>
                <a:gd name="T23" fmla="*/ 13 h 555"/>
                <a:gd name="T24" fmla="*/ 17 w 718"/>
                <a:gd name="T25" fmla="*/ 10 h 555"/>
                <a:gd name="T26" fmla="*/ 15 w 718"/>
                <a:gd name="T27" fmla="*/ 8 h 555"/>
                <a:gd name="T28" fmla="*/ 14 w 718"/>
                <a:gd name="T29" fmla="*/ 7 h 555"/>
                <a:gd name="T30" fmla="*/ 12 w 718"/>
                <a:gd name="T31" fmla="*/ 6 h 555"/>
                <a:gd name="T32" fmla="*/ 10 w 718"/>
                <a:gd name="T33" fmla="*/ 4 h 555"/>
                <a:gd name="T34" fmla="*/ 7 w 718"/>
                <a:gd name="T35" fmla="*/ 0 h 555"/>
                <a:gd name="T36" fmla="*/ 10 w 718"/>
                <a:gd name="T37" fmla="*/ 4 h 555"/>
                <a:gd name="T38" fmla="*/ 12 w 718"/>
                <a:gd name="T39" fmla="*/ 7 h 555"/>
                <a:gd name="T40" fmla="*/ 14 w 718"/>
                <a:gd name="T41" fmla="*/ 10 h 555"/>
                <a:gd name="T42" fmla="*/ 14 w 718"/>
                <a:gd name="T43" fmla="*/ 12 h 555"/>
                <a:gd name="T44" fmla="*/ 12 w 718"/>
                <a:gd name="T45" fmla="*/ 13 h 555"/>
                <a:gd name="T46" fmla="*/ 10 w 718"/>
                <a:gd name="T47" fmla="*/ 12 h 555"/>
                <a:gd name="T48" fmla="*/ 7 w 718"/>
                <a:gd name="T49" fmla="*/ 10 h 555"/>
                <a:gd name="T50" fmla="*/ 7 w 718"/>
                <a:gd name="T51" fmla="*/ 8 h 555"/>
                <a:gd name="T52" fmla="*/ 7 w 718"/>
                <a:gd name="T53" fmla="*/ 8 h 5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18"/>
                <a:gd name="T82" fmla="*/ 0 h 555"/>
                <a:gd name="T83" fmla="*/ 718 w 718"/>
                <a:gd name="T84" fmla="*/ 555 h 55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18" h="555">
                  <a:moveTo>
                    <a:pt x="247" y="232"/>
                  </a:moveTo>
                  <a:lnTo>
                    <a:pt x="205" y="329"/>
                  </a:lnTo>
                  <a:lnTo>
                    <a:pt x="49" y="408"/>
                  </a:lnTo>
                  <a:lnTo>
                    <a:pt x="5" y="424"/>
                  </a:lnTo>
                  <a:lnTo>
                    <a:pt x="0" y="488"/>
                  </a:lnTo>
                  <a:lnTo>
                    <a:pt x="266" y="524"/>
                  </a:lnTo>
                  <a:lnTo>
                    <a:pt x="638" y="555"/>
                  </a:lnTo>
                  <a:lnTo>
                    <a:pt x="718" y="460"/>
                  </a:lnTo>
                  <a:lnTo>
                    <a:pt x="709" y="317"/>
                  </a:lnTo>
                  <a:lnTo>
                    <a:pt x="693" y="216"/>
                  </a:lnTo>
                  <a:lnTo>
                    <a:pt x="678" y="376"/>
                  </a:lnTo>
                  <a:lnTo>
                    <a:pt x="616" y="387"/>
                  </a:lnTo>
                  <a:lnTo>
                    <a:pt x="519" y="298"/>
                  </a:lnTo>
                  <a:lnTo>
                    <a:pt x="482" y="237"/>
                  </a:lnTo>
                  <a:lnTo>
                    <a:pt x="477" y="213"/>
                  </a:lnTo>
                  <a:lnTo>
                    <a:pt x="403" y="182"/>
                  </a:lnTo>
                  <a:lnTo>
                    <a:pt x="302" y="97"/>
                  </a:lnTo>
                  <a:lnTo>
                    <a:pt x="235" y="0"/>
                  </a:lnTo>
                  <a:lnTo>
                    <a:pt x="291" y="116"/>
                  </a:lnTo>
                  <a:lnTo>
                    <a:pt x="391" y="201"/>
                  </a:lnTo>
                  <a:lnTo>
                    <a:pt x="452" y="308"/>
                  </a:lnTo>
                  <a:lnTo>
                    <a:pt x="452" y="384"/>
                  </a:lnTo>
                  <a:lnTo>
                    <a:pt x="403" y="393"/>
                  </a:lnTo>
                  <a:lnTo>
                    <a:pt x="296" y="359"/>
                  </a:lnTo>
                  <a:lnTo>
                    <a:pt x="251" y="302"/>
                  </a:lnTo>
                  <a:lnTo>
                    <a:pt x="247" y="232"/>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2" name="Freeform 35">
              <a:extLst>
                <a:ext uri="{FF2B5EF4-FFF2-40B4-BE49-F238E27FC236}">
                  <a16:creationId xmlns:a16="http://schemas.microsoft.com/office/drawing/2014/main" id="{298316B9-F123-4DE7-A136-89D03CFEBE78}"/>
                </a:ext>
              </a:extLst>
            </p:cNvPr>
            <p:cNvSpPr>
              <a:spLocks/>
            </p:cNvSpPr>
            <p:nvPr/>
          </p:nvSpPr>
          <p:spPr bwMode="auto">
            <a:xfrm>
              <a:off x="974" y="1335"/>
              <a:ext cx="167" cy="240"/>
            </a:xfrm>
            <a:custGeom>
              <a:avLst/>
              <a:gdLst>
                <a:gd name="T0" fmla="*/ 2 w 332"/>
                <a:gd name="T1" fmla="*/ 7 h 481"/>
                <a:gd name="T2" fmla="*/ 4 w 332"/>
                <a:gd name="T3" fmla="*/ 8 h 481"/>
                <a:gd name="T4" fmla="*/ 8 w 332"/>
                <a:gd name="T5" fmla="*/ 7 h 481"/>
                <a:gd name="T6" fmla="*/ 7 w 332"/>
                <a:gd name="T7" fmla="*/ 6 h 481"/>
                <a:gd name="T8" fmla="*/ 5 w 332"/>
                <a:gd name="T9" fmla="*/ 6 h 481"/>
                <a:gd name="T10" fmla="*/ 5 w 332"/>
                <a:gd name="T11" fmla="*/ 4 h 481"/>
                <a:gd name="T12" fmla="*/ 7 w 332"/>
                <a:gd name="T13" fmla="*/ 4 h 481"/>
                <a:gd name="T14" fmla="*/ 9 w 332"/>
                <a:gd name="T15" fmla="*/ 5 h 481"/>
                <a:gd name="T16" fmla="*/ 10 w 332"/>
                <a:gd name="T17" fmla="*/ 7 h 481"/>
                <a:gd name="T18" fmla="*/ 10 w 332"/>
                <a:gd name="T19" fmla="*/ 8 h 481"/>
                <a:gd name="T20" fmla="*/ 11 w 332"/>
                <a:gd name="T21" fmla="*/ 8 h 481"/>
                <a:gd name="T22" fmla="*/ 10 w 332"/>
                <a:gd name="T23" fmla="*/ 10 h 481"/>
                <a:gd name="T24" fmla="*/ 9 w 332"/>
                <a:gd name="T25" fmla="*/ 9 h 481"/>
                <a:gd name="T26" fmla="*/ 8 w 332"/>
                <a:gd name="T27" fmla="*/ 10 h 481"/>
                <a:gd name="T28" fmla="*/ 8 w 332"/>
                <a:gd name="T29" fmla="*/ 11 h 481"/>
                <a:gd name="T30" fmla="*/ 10 w 332"/>
                <a:gd name="T31" fmla="*/ 12 h 481"/>
                <a:gd name="T32" fmla="*/ 7 w 332"/>
                <a:gd name="T33" fmla="*/ 12 h 481"/>
                <a:gd name="T34" fmla="*/ 6 w 332"/>
                <a:gd name="T35" fmla="*/ 13 h 481"/>
                <a:gd name="T36" fmla="*/ 9 w 332"/>
                <a:gd name="T37" fmla="*/ 12 h 481"/>
                <a:gd name="T38" fmla="*/ 8 w 332"/>
                <a:gd name="T39" fmla="*/ 13 h 481"/>
                <a:gd name="T40" fmla="*/ 9 w 332"/>
                <a:gd name="T41" fmla="*/ 13 h 481"/>
                <a:gd name="T42" fmla="*/ 8 w 332"/>
                <a:gd name="T43" fmla="*/ 15 h 481"/>
                <a:gd name="T44" fmla="*/ 6 w 332"/>
                <a:gd name="T45" fmla="*/ 14 h 481"/>
                <a:gd name="T46" fmla="*/ 4 w 332"/>
                <a:gd name="T47" fmla="*/ 13 h 481"/>
                <a:gd name="T48" fmla="*/ 2 w 332"/>
                <a:gd name="T49" fmla="*/ 11 h 481"/>
                <a:gd name="T50" fmla="*/ 0 w 332"/>
                <a:gd name="T51" fmla="*/ 7 h 481"/>
                <a:gd name="T52" fmla="*/ 2 w 332"/>
                <a:gd name="T53" fmla="*/ 5 h 481"/>
                <a:gd name="T54" fmla="*/ 2 w 332"/>
                <a:gd name="T55" fmla="*/ 2 h 481"/>
                <a:gd name="T56" fmla="*/ 6 w 332"/>
                <a:gd name="T57" fmla="*/ 0 h 481"/>
                <a:gd name="T58" fmla="*/ 10 w 332"/>
                <a:gd name="T59" fmla="*/ 0 h 481"/>
                <a:gd name="T60" fmla="*/ 11 w 332"/>
                <a:gd name="T61" fmla="*/ 3 h 481"/>
                <a:gd name="T62" fmla="*/ 9 w 332"/>
                <a:gd name="T63" fmla="*/ 3 h 481"/>
                <a:gd name="T64" fmla="*/ 8 w 332"/>
                <a:gd name="T65" fmla="*/ 2 h 481"/>
                <a:gd name="T66" fmla="*/ 7 w 332"/>
                <a:gd name="T67" fmla="*/ 3 h 481"/>
                <a:gd name="T68" fmla="*/ 10 w 332"/>
                <a:gd name="T69" fmla="*/ 4 h 481"/>
                <a:gd name="T70" fmla="*/ 10 w 332"/>
                <a:gd name="T71" fmla="*/ 5 h 481"/>
                <a:gd name="T72" fmla="*/ 10 w 332"/>
                <a:gd name="T73" fmla="*/ 6 h 481"/>
                <a:gd name="T74" fmla="*/ 9 w 332"/>
                <a:gd name="T75" fmla="*/ 5 h 481"/>
                <a:gd name="T76" fmla="*/ 8 w 332"/>
                <a:gd name="T77" fmla="*/ 4 h 481"/>
                <a:gd name="T78" fmla="*/ 6 w 332"/>
                <a:gd name="T79" fmla="*/ 4 h 481"/>
                <a:gd name="T80" fmla="*/ 5 w 332"/>
                <a:gd name="T81" fmla="*/ 4 h 481"/>
                <a:gd name="T82" fmla="*/ 4 w 332"/>
                <a:gd name="T83" fmla="*/ 4 h 481"/>
                <a:gd name="T84" fmla="*/ 2 w 332"/>
                <a:gd name="T85" fmla="*/ 6 h 4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2"/>
                <a:gd name="T130" fmla="*/ 0 h 481"/>
                <a:gd name="T131" fmla="*/ 332 w 332"/>
                <a:gd name="T132" fmla="*/ 481 h 4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2" h="481">
                  <a:moveTo>
                    <a:pt x="45" y="198"/>
                  </a:moveTo>
                  <a:lnTo>
                    <a:pt x="57" y="226"/>
                  </a:lnTo>
                  <a:lnTo>
                    <a:pt x="108" y="263"/>
                  </a:lnTo>
                  <a:lnTo>
                    <a:pt x="127" y="287"/>
                  </a:lnTo>
                  <a:lnTo>
                    <a:pt x="192" y="268"/>
                  </a:lnTo>
                  <a:lnTo>
                    <a:pt x="232" y="232"/>
                  </a:lnTo>
                  <a:lnTo>
                    <a:pt x="154" y="232"/>
                  </a:lnTo>
                  <a:lnTo>
                    <a:pt x="220" y="207"/>
                  </a:lnTo>
                  <a:lnTo>
                    <a:pt x="157" y="202"/>
                  </a:lnTo>
                  <a:lnTo>
                    <a:pt x="138" y="202"/>
                  </a:lnTo>
                  <a:lnTo>
                    <a:pt x="100" y="206"/>
                  </a:lnTo>
                  <a:lnTo>
                    <a:pt x="148" y="158"/>
                  </a:lnTo>
                  <a:lnTo>
                    <a:pt x="171" y="149"/>
                  </a:lnTo>
                  <a:lnTo>
                    <a:pt x="213" y="154"/>
                  </a:lnTo>
                  <a:lnTo>
                    <a:pt x="239" y="177"/>
                  </a:lnTo>
                  <a:lnTo>
                    <a:pt x="256" y="181"/>
                  </a:lnTo>
                  <a:lnTo>
                    <a:pt x="264" y="204"/>
                  </a:lnTo>
                  <a:lnTo>
                    <a:pt x="300" y="253"/>
                  </a:lnTo>
                  <a:lnTo>
                    <a:pt x="304" y="274"/>
                  </a:lnTo>
                  <a:lnTo>
                    <a:pt x="319" y="280"/>
                  </a:lnTo>
                  <a:lnTo>
                    <a:pt x="323" y="257"/>
                  </a:lnTo>
                  <a:lnTo>
                    <a:pt x="327" y="287"/>
                  </a:lnTo>
                  <a:lnTo>
                    <a:pt x="311" y="303"/>
                  </a:lnTo>
                  <a:lnTo>
                    <a:pt x="310" y="339"/>
                  </a:lnTo>
                  <a:lnTo>
                    <a:pt x="287" y="346"/>
                  </a:lnTo>
                  <a:lnTo>
                    <a:pt x="287" y="308"/>
                  </a:lnTo>
                  <a:lnTo>
                    <a:pt x="275" y="339"/>
                  </a:lnTo>
                  <a:lnTo>
                    <a:pt x="249" y="346"/>
                  </a:lnTo>
                  <a:lnTo>
                    <a:pt x="228" y="363"/>
                  </a:lnTo>
                  <a:lnTo>
                    <a:pt x="247" y="377"/>
                  </a:lnTo>
                  <a:lnTo>
                    <a:pt x="281" y="380"/>
                  </a:lnTo>
                  <a:lnTo>
                    <a:pt x="300" y="392"/>
                  </a:lnTo>
                  <a:lnTo>
                    <a:pt x="245" y="399"/>
                  </a:lnTo>
                  <a:lnTo>
                    <a:pt x="205" y="401"/>
                  </a:lnTo>
                  <a:lnTo>
                    <a:pt x="163" y="405"/>
                  </a:lnTo>
                  <a:lnTo>
                    <a:pt x="188" y="420"/>
                  </a:lnTo>
                  <a:lnTo>
                    <a:pt x="216" y="417"/>
                  </a:lnTo>
                  <a:lnTo>
                    <a:pt x="260" y="413"/>
                  </a:lnTo>
                  <a:lnTo>
                    <a:pt x="254" y="422"/>
                  </a:lnTo>
                  <a:lnTo>
                    <a:pt x="247" y="430"/>
                  </a:lnTo>
                  <a:lnTo>
                    <a:pt x="270" y="436"/>
                  </a:lnTo>
                  <a:lnTo>
                    <a:pt x="272" y="447"/>
                  </a:lnTo>
                  <a:lnTo>
                    <a:pt x="268" y="470"/>
                  </a:lnTo>
                  <a:lnTo>
                    <a:pt x="245" y="481"/>
                  </a:lnTo>
                  <a:lnTo>
                    <a:pt x="209" y="472"/>
                  </a:lnTo>
                  <a:lnTo>
                    <a:pt x="178" y="451"/>
                  </a:lnTo>
                  <a:lnTo>
                    <a:pt x="148" y="439"/>
                  </a:lnTo>
                  <a:lnTo>
                    <a:pt x="125" y="422"/>
                  </a:lnTo>
                  <a:lnTo>
                    <a:pt x="78" y="388"/>
                  </a:lnTo>
                  <a:lnTo>
                    <a:pt x="38" y="377"/>
                  </a:lnTo>
                  <a:lnTo>
                    <a:pt x="4" y="316"/>
                  </a:lnTo>
                  <a:lnTo>
                    <a:pt x="0" y="253"/>
                  </a:lnTo>
                  <a:lnTo>
                    <a:pt x="7" y="213"/>
                  </a:lnTo>
                  <a:lnTo>
                    <a:pt x="40" y="183"/>
                  </a:lnTo>
                  <a:lnTo>
                    <a:pt x="53" y="126"/>
                  </a:lnTo>
                  <a:lnTo>
                    <a:pt x="36" y="93"/>
                  </a:lnTo>
                  <a:lnTo>
                    <a:pt x="104" y="40"/>
                  </a:lnTo>
                  <a:lnTo>
                    <a:pt x="163" y="15"/>
                  </a:lnTo>
                  <a:lnTo>
                    <a:pt x="220" y="0"/>
                  </a:lnTo>
                  <a:lnTo>
                    <a:pt x="304" y="21"/>
                  </a:lnTo>
                  <a:lnTo>
                    <a:pt x="332" y="48"/>
                  </a:lnTo>
                  <a:lnTo>
                    <a:pt x="321" y="105"/>
                  </a:lnTo>
                  <a:lnTo>
                    <a:pt x="311" y="90"/>
                  </a:lnTo>
                  <a:lnTo>
                    <a:pt x="287" y="107"/>
                  </a:lnTo>
                  <a:lnTo>
                    <a:pt x="262" y="103"/>
                  </a:lnTo>
                  <a:lnTo>
                    <a:pt x="241" y="93"/>
                  </a:lnTo>
                  <a:lnTo>
                    <a:pt x="195" y="71"/>
                  </a:lnTo>
                  <a:lnTo>
                    <a:pt x="205" y="103"/>
                  </a:lnTo>
                  <a:lnTo>
                    <a:pt x="260" y="130"/>
                  </a:lnTo>
                  <a:lnTo>
                    <a:pt x="296" y="133"/>
                  </a:lnTo>
                  <a:lnTo>
                    <a:pt x="325" y="128"/>
                  </a:lnTo>
                  <a:lnTo>
                    <a:pt x="317" y="169"/>
                  </a:lnTo>
                  <a:lnTo>
                    <a:pt x="313" y="226"/>
                  </a:lnTo>
                  <a:lnTo>
                    <a:pt x="296" y="202"/>
                  </a:lnTo>
                  <a:lnTo>
                    <a:pt x="302" y="179"/>
                  </a:lnTo>
                  <a:lnTo>
                    <a:pt x="285" y="188"/>
                  </a:lnTo>
                  <a:lnTo>
                    <a:pt x="277" y="188"/>
                  </a:lnTo>
                  <a:lnTo>
                    <a:pt x="226" y="145"/>
                  </a:lnTo>
                  <a:lnTo>
                    <a:pt x="192" y="145"/>
                  </a:lnTo>
                  <a:lnTo>
                    <a:pt x="165" y="141"/>
                  </a:lnTo>
                  <a:lnTo>
                    <a:pt x="125" y="171"/>
                  </a:lnTo>
                  <a:lnTo>
                    <a:pt x="144" y="131"/>
                  </a:lnTo>
                  <a:lnTo>
                    <a:pt x="108" y="103"/>
                  </a:lnTo>
                  <a:lnTo>
                    <a:pt x="108" y="154"/>
                  </a:lnTo>
                  <a:lnTo>
                    <a:pt x="72" y="168"/>
                  </a:lnTo>
                  <a:lnTo>
                    <a:pt x="45" y="198"/>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3" name="Freeform 36">
              <a:extLst>
                <a:ext uri="{FF2B5EF4-FFF2-40B4-BE49-F238E27FC236}">
                  <a16:creationId xmlns:a16="http://schemas.microsoft.com/office/drawing/2014/main" id="{4BA52725-1606-42D0-A9ED-5BBA5C77BB93}"/>
                </a:ext>
              </a:extLst>
            </p:cNvPr>
            <p:cNvSpPr>
              <a:spLocks/>
            </p:cNvSpPr>
            <p:nvPr/>
          </p:nvSpPr>
          <p:spPr bwMode="auto">
            <a:xfrm>
              <a:off x="494" y="1611"/>
              <a:ext cx="439" cy="495"/>
            </a:xfrm>
            <a:custGeom>
              <a:avLst/>
              <a:gdLst>
                <a:gd name="T0" fmla="*/ 23 w 878"/>
                <a:gd name="T1" fmla="*/ 0 h 991"/>
                <a:gd name="T2" fmla="*/ 23 w 878"/>
                <a:gd name="T3" fmla="*/ 0 h 991"/>
                <a:gd name="T4" fmla="*/ 22 w 878"/>
                <a:gd name="T5" fmla="*/ 1 h 991"/>
                <a:gd name="T6" fmla="*/ 18 w 878"/>
                <a:gd name="T7" fmla="*/ 1 h 991"/>
                <a:gd name="T8" fmla="*/ 14 w 878"/>
                <a:gd name="T9" fmla="*/ 2 h 991"/>
                <a:gd name="T10" fmla="*/ 12 w 878"/>
                <a:gd name="T11" fmla="*/ 3 h 991"/>
                <a:gd name="T12" fmla="*/ 11 w 878"/>
                <a:gd name="T13" fmla="*/ 4 h 991"/>
                <a:gd name="T14" fmla="*/ 10 w 878"/>
                <a:gd name="T15" fmla="*/ 6 h 991"/>
                <a:gd name="T16" fmla="*/ 9 w 878"/>
                <a:gd name="T17" fmla="*/ 7 h 991"/>
                <a:gd name="T18" fmla="*/ 7 w 878"/>
                <a:gd name="T19" fmla="*/ 9 h 991"/>
                <a:gd name="T20" fmla="*/ 3 w 878"/>
                <a:gd name="T21" fmla="*/ 11 h 991"/>
                <a:gd name="T22" fmla="*/ 0 w 878"/>
                <a:gd name="T23" fmla="*/ 14 h 991"/>
                <a:gd name="T24" fmla="*/ 0 w 878"/>
                <a:gd name="T25" fmla="*/ 17 h 991"/>
                <a:gd name="T26" fmla="*/ 3 w 878"/>
                <a:gd name="T27" fmla="*/ 24 h 991"/>
                <a:gd name="T28" fmla="*/ 3 w 878"/>
                <a:gd name="T29" fmla="*/ 27 h 991"/>
                <a:gd name="T30" fmla="*/ 6 w 878"/>
                <a:gd name="T31" fmla="*/ 30 h 991"/>
                <a:gd name="T32" fmla="*/ 7 w 878"/>
                <a:gd name="T33" fmla="*/ 29 h 991"/>
                <a:gd name="T34" fmla="*/ 7 w 878"/>
                <a:gd name="T35" fmla="*/ 30 h 991"/>
                <a:gd name="T36" fmla="*/ 7 w 878"/>
                <a:gd name="T37" fmla="*/ 28 h 991"/>
                <a:gd name="T38" fmla="*/ 6 w 878"/>
                <a:gd name="T39" fmla="*/ 25 h 991"/>
                <a:gd name="T40" fmla="*/ 3 w 878"/>
                <a:gd name="T41" fmla="*/ 22 h 991"/>
                <a:gd name="T42" fmla="*/ 3 w 878"/>
                <a:gd name="T43" fmla="*/ 17 h 991"/>
                <a:gd name="T44" fmla="*/ 3 w 878"/>
                <a:gd name="T45" fmla="*/ 18 h 991"/>
                <a:gd name="T46" fmla="*/ 6 w 878"/>
                <a:gd name="T47" fmla="*/ 20 h 991"/>
                <a:gd name="T48" fmla="*/ 7 w 878"/>
                <a:gd name="T49" fmla="*/ 22 h 991"/>
                <a:gd name="T50" fmla="*/ 6 w 878"/>
                <a:gd name="T51" fmla="*/ 18 h 991"/>
                <a:gd name="T52" fmla="*/ 6 w 878"/>
                <a:gd name="T53" fmla="*/ 15 h 991"/>
                <a:gd name="T54" fmla="*/ 9 w 878"/>
                <a:gd name="T55" fmla="*/ 13 h 991"/>
                <a:gd name="T56" fmla="*/ 14 w 878"/>
                <a:gd name="T57" fmla="*/ 10 h 991"/>
                <a:gd name="T58" fmla="*/ 15 w 878"/>
                <a:gd name="T59" fmla="*/ 9 h 991"/>
                <a:gd name="T60" fmla="*/ 18 w 878"/>
                <a:gd name="T61" fmla="*/ 11 h 991"/>
                <a:gd name="T62" fmla="*/ 18 w 878"/>
                <a:gd name="T63" fmla="*/ 12 h 991"/>
                <a:gd name="T64" fmla="*/ 19 w 878"/>
                <a:gd name="T65" fmla="*/ 15 h 991"/>
                <a:gd name="T66" fmla="*/ 21 w 878"/>
                <a:gd name="T67" fmla="*/ 16 h 991"/>
                <a:gd name="T68" fmla="*/ 26 w 878"/>
                <a:gd name="T69" fmla="*/ 15 h 991"/>
                <a:gd name="T70" fmla="*/ 27 w 878"/>
                <a:gd name="T71" fmla="*/ 14 h 991"/>
                <a:gd name="T72" fmla="*/ 27 w 878"/>
                <a:gd name="T73" fmla="*/ 12 h 991"/>
                <a:gd name="T74" fmla="*/ 27 w 878"/>
                <a:gd name="T75" fmla="*/ 13 h 991"/>
                <a:gd name="T76" fmla="*/ 25 w 878"/>
                <a:gd name="T77" fmla="*/ 13 h 991"/>
                <a:gd name="T78" fmla="*/ 24 w 878"/>
                <a:gd name="T79" fmla="*/ 12 h 991"/>
                <a:gd name="T80" fmla="*/ 23 w 878"/>
                <a:gd name="T81" fmla="*/ 10 h 991"/>
                <a:gd name="T82" fmla="*/ 20 w 878"/>
                <a:gd name="T83" fmla="*/ 9 h 991"/>
                <a:gd name="T84" fmla="*/ 22 w 878"/>
                <a:gd name="T85" fmla="*/ 8 h 991"/>
                <a:gd name="T86" fmla="*/ 23 w 878"/>
                <a:gd name="T87" fmla="*/ 7 h 991"/>
                <a:gd name="T88" fmla="*/ 25 w 878"/>
                <a:gd name="T89" fmla="*/ 7 h 991"/>
                <a:gd name="T90" fmla="*/ 27 w 878"/>
                <a:gd name="T91" fmla="*/ 8 h 991"/>
                <a:gd name="T92" fmla="*/ 27 w 878"/>
                <a:gd name="T93" fmla="*/ 9 h 991"/>
                <a:gd name="T94" fmla="*/ 27 w 878"/>
                <a:gd name="T95" fmla="*/ 8 h 991"/>
                <a:gd name="T96" fmla="*/ 27 w 878"/>
                <a:gd name="T97" fmla="*/ 5 h 991"/>
                <a:gd name="T98" fmla="*/ 26 w 878"/>
                <a:gd name="T99" fmla="*/ 3 h 991"/>
                <a:gd name="T100" fmla="*/ 25 w 878"/>
                <a:gd name="T101" fmla="*/ 0 h 991"/>
                <a:gd name="T102" fmla="*/ 24 w 878"/>
                <a:gd name="T103" fmla="*/ 0 h 991"/>
                <a:gd name="T104" fmla="*/ 23 w 878"/>
                <a:gd name="T105" fmla="*/ 0 h 991"/>
                <a:gd name="T106" fmla="*/ 23 w 878"/>
                <a:gd name="T107" fmla="*/ 0 h 9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8"/>
                <a:gd name="T163" fmla="*/ 0 h 991"/>
                <a:gd name="T164" fmla="*/ 878 w 878"/>
                <a:gd name="T165" fmla="*/ 991 h 9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8" h="991">
                  <a:moveTo>
                    <a:pt x="734" y="0"/>
                  </a:moveTo>
                  <a:lnTo>
                    <a:pt x="717" y="21"/>
                  </a:lnTo>
                  <a:lnTo>
                    <a:pt x="675" y="40"/>
                  </a:lnTo>
                  <a:lnTo>
                    <a:pt x="565" y="37"/>
                  </a:lnTo>
                  <a:lnTo>
                    <a:pt x="445" y="65"/>
                  </a:lnTo>
                  <a:lnTo>
                    <a:pt x="378" y="109"/>
                  </a:lnTo>
                  <a:lnTo>
                    <a:pt x="344" y="147"/>
                  </a:lnTo>
                  <a:lnTo>
                    <a:pt x="319" y="192"/>
                  </a:lnTo>
                  <a:lnTo>
                    <a:pt x="279" y="240"/>
                  </a:lnTo>
                  <a:lnTo>
                    <a:pt x="215" y="297"/>
                  </a:lnTo>
                  <a:lnTo>
                    <a:pt x="89" y="379"/>
                  </a:lnTo>
                  <a:lnTo>
                    <a:pt x="0" y="460"/>
                  </a:lnTo>
                  <a:lnTo>
                    <a:pt x="0" y="563"/>
                  </a:lnTo>
                  <a:lnTo>
                    <a:pt x="84" y="799"/>
                  </a:lnTo>
                  <a:lnTo>
                    <a:pt x="127" y="871"/>
                  </a:lnTo>
                  <a:lnTo>
                    <a:pt x="175" y="964"/>
                  </a:lnTo>
                  <a:lnTo>
                    <a:pt x="207" y="941"/>
                  </a:lnTo>
                  <a:lnTo>
                    <a:pt x="253" y="991"/>
                  </a:lnTo>
                  <a:lnTo>
                    <a:pt x="226" y="909"/>
                  </a:lnTo>
                  <a:lnTo>
                    <a:pt x="171" y="827"/>
                  </a:lnTo>
                  <a:lnTo>
                    <a:pt x="122" y="709"/>
                  </a:lnTo>
                  <a:lnTo>
                    <a:pt x="76" y="552"/>
                  </a:lnTo>
                  <a:lnTo>
                    <a:pt x="122" y="597"/>
                  </a:lnTo>
                  <a:lnTo>
                    <a:pt x="164" y="658"/>
                  </a:lnTo>
                  <a:lnTo>
                    <a:pt x="198" y="734"/>
                  </a:lnTo>
                  <a:lnTo>
                    <a:pt x="192" y="603"/>
                  </a:lnTo>
                  <a:lnTo>
                    <a:pt x="175" y="497"/>
                  </a:lnTo>
                  <a:lnTo>
                    <a:pt x="264" y="432"/>
                  </a:lnTo>
                  <a:lnTo>
                    <a:pt x="454" y="335"/>
                  </a:lnTo>
                  <a:lnTo>
                    <a:pt x="506" y="303"/>
                  </a:lnTo>
                  <a:lnTo>
                    <a:pt x="576" y="356"/>
                  </a:lnTo>
                  <a:lnTo>
                    <a:pt x="549" y="398"/>
                  </a:lnTo>
                  <a:lnTo>
                    <a:pt x="591" y="498"/>
                  </a:lnTo>
                  <a:lnTo>
                    <a:pt x="654" y="516"/>
                  </a:lnTo>
                  <a:lnTo>
                    <a:pt x="810" y="504"/>
                  </a:lnTo>
                  <a:lnTo>
                    <a:pt x="865" y="449"/>
                  </a:lnTo>
                  <a:lnTo>
                    <a:pt x="878" y="390"/>
                  </a:lnTo>
                  <a:lnTo>
                    <a:pt x="834" y="447"/>
                  </a:lnTo>
                  <a:lnTo>
                    <a:pt x="789" y="440"/>
                  </a:lnTo>
                  <a:lnTo>
                    <a:pt x="751" y="388"/>
                  </a:lnTo>
                  <a:lnTo>
                    <a:pt x="713" y="335"/>
                  </a:lnTo>
                  <a:lnTo>
                    <a:pt x="625" y="301"/>
                  </a:lnTo>
                  <a:lnTo>
                    <a:pt x="679" y="280"/>
                  </a:lnTo>
                  <a:lnTo>
                    <a:pt x="730" y="253"/>
                  </a:lnTo>
                  <a:lnTo>
                    <a:pt x="785" y="248"/>
                  </a:lnTo>
                  <a:lnTo>
                    <a:pt x="846" y="259"/>
                  </a:lnTo>
                  <a:lnTo>
                    <a:pt x="871" y="310"/>
                  </a:lnTo>
                  <a:lnTo>
                    <a:pt x="872" y="268"/>
                  </a:lnTo>
                  <a:lnTo>
                    <a:pt x="838" y="187"/>
                  </a:lnTo>
                  <a:lnTo>
                    <a:pt x="804" y="97"/>
                  </a:lnTo>
                  <a:lnTo>
                    <a:pt x="777" y="27"/>
                  </a:lnTo>
                  <a:lnTo>
                    <a:pt x="760" y="4"/>
                  </a:lnTo>
                  <a:lnTo>
                    <a:pt x="734"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4" name="Freeform 37">
              <a:extLst>
                <a:ext uri="{FF2B5EF4-FFF2-40B4-BE49-F238E27FC236}">
                  <a16:creationId xmlns:a16="http://schemas.microsoft.com/office/drawing/2014/main" id="{F2C71353-68D2-4ED6-AC9B-E91AFEC0A111}"/>
                </a:ext>
              </a:extLst>
            </p:cNvPr>
            <p:cNvSpPr>
              <a:spLocks/>
            </p:cNvSpPr>
            <p:nvPr/>
          </p:nvSpPr>
          <p:spPr bwMode="auto">
            <a:xfrm>
              <a:off x="915" y="1407"/>
              <a:ext cx="187" cy="362"/>
            </a:xfrm>
            <a:custGeom>
              <a:avLst/>
              <a:gdLst>
                <a:gd name="T0" fmla="*/ 0 w 372"/>
                <a:gd name="T1" fmla="*/ 0 h 724"/>
                <a:gd name="T2" fmla="*/ 1 w 372"/>
                <a:gd name="T3" fmla="*/ 5 h 724"/>
                <a:gd name="T4" fmla="*/ 3 w 372"/>
                <a:gd name="T5" fmla="*/ 7 h 724"/>
                <a:gd name="T6" fmla="*/ 3 w 372"/>
                <a:gd name="T7" fmla="*/ 14 h 724"/>
                <a:gd name="T8" fmla="*/ 5 w 372"/>
                <a:gd name="T9" fmla="*/ 18 h 724"/>
                <a:gd name="T10" fmla="*/ 7 w 372"/>
                <a:gd name="T11" fmla="*/ 18 h 724"/>
                <a:gd name="T12" fmla="*/ 5 w 372"/>
                <a:gd name="T13" fmla="*/ 9 h 724"/>
                <a:gd name="T14" fmla="*/ 7 w 372"/>
                <a:gd name="T15" fmla="*/ 13 h 724"/>
                <a:gd name="T16" fmla="*/ 7 w 372"/>
                <a:gd name="T17" fmla="*/ 18 h 724"/>
                <a:gd name="T18" fmla="*/ 8 w 372"/>
                <a:gd name="T19" fmla="*/ 19 h 724"/>
                <a:gd name="T20" fmla="*/ 9 w 372"/>
                <a:gd name="T21" fmla="*/ 20 h 724"/>
                <a:gd name="T22" fmla="*/ 9 w 372"/>
                <a:gd name="T23" fmla="*/ 21 h 724"/>
                <a:gd name="T24" fmla="*/ 11 w 372"/>
                <a:gd name="T25" fmla="*/ 22 h 724"/>
                <a:gd name="T26" fmla="*/ 9 w 372"/>
                <a:gd name="T27" fmla="*/ 22 h 724"/>
                <a:gd name="T28" fmla="*/ 7 w 372"/>
                <a:gd name="T29" fmla="*/ 22 h 724"/>
                <a:gd name="T30" fmla="*/ 8 w 372"/>
                <a:gd name="T31" fmla="*/ 23 h 724"/>
                <a:gd name="T32" fmla="*/ 10 w 372"/>
                <a:gd name="T33" fmla="*/ 23 h 724"/>
                <a:gd name="T34" fmla="*/ 12 w 372"/>
                <a:gd name="T35" fmla="*/ 23 h 724"/>
                <a:gd name="T36" fmla="*/ 12 w 372"/>
                <a:gd name="T37" fmla="*/ 21 h 724"/>
                <a:gd name="T38" fmla="*/ 12 w 372"/>
                <a:gd name="T39" fmla="*/ 20 h 724"/>
                <a:gd name="T40" fmla="*/ 12 w 372"/>
                <a:gd name="T41" fmla="*/ 18 h 724"/>
                <a:gd name="T42" fmla="*/ 11 w 372"/>
                <a:gd name="T43" fmla="*/ 15 h 724"/>
                <a:gd name="T44" fmla="*/ 10 w 372"/>
                <a:gd name="T45" fmla="*/ 13 h 724"/>
                <a:gd name="T46" fmla="*/ 12 w 372"/>
                <a:gd name="T47" fmla="*/ 11 h 724"/>
                <a:gd name="T48" fmla="*/ 10 w 372"/>
                <a:gd name="T49" fmla="*/ 10 h 724"/>
                <a:gd name="T50" fmla="*/ 7 w 372"/>
                <a:gd name="T51" fmla="*/ 9 h 724"/>
                <a:gd name="T52" fmla="*/ 4 w 372"/>
                <a:gd name="T53" fmla="*/ 6 h 724"/>
                <a:gd name="T54" fmla="*/ 4 w 372"/>
                <a:gd name="T55" fmla="*/ 5 h 724"/>
                <a:gd name="T56" fmla="*/ 4 w 372"/>
                <a:gd name="T57" fmla="*/ 2 h 724"/>
                <a:gd name="T58" fmla="*/ 3 w 372"/>
                <a:gd name="T59" fmla="*/ 0 h 724"/>
                <a:gd name="T60" fmla="*/ 0 w 372"/>
                <a:gd name="T61" fmla="*/ 0 h 724"/>
                <a:gd name="T62" fmla="*/ 0 w 372"/>
                <a:gd name="T63" fmla="*/ 0 h 7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724"/>
                <a:gd name="T98" fmla="*/ 372 w 372"/>
                <a:gd name="T99" fmla="*/ 724 h 7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724">
                  <a:moveTo>
                    <a:pt x="0" y="0"/>
                  </a:moveTo>
                  <a:lnTo>
                    <a:pt x="11" y="152"/>
                  </a:lnTo>
                  <a:lnTo>
                    <a:pt x="76" y="251"/>
                  </a:lnTo>
                  <a:lnTo>
                    <a:pt x="87" y="467"/>
                  </a:lnTo>
                  <a:lnTo>
                    <a:pt x="142" y="572"/>
                  </a:lnTo>
                  <a:lnTo>
                    <a:pt x="207" y="560"/>
                  </a:lnTo>
                  <a:lnTo>
                    <a:pt x="133" y="283"/>
                  </a:lnTo>
                  <a:lnTo>
                    <a:pt x="198" y="441"/>
                  </a:lnTo>
                  <a:lnTo>
                    <a:pt x="213" y="545"/>
                  </a:lnTo>
                  <a:lnTo>
                    <a:pt x="232" y="595"/>
                  </a:lnTo>
                  <a:lnTo>
                    <a:pt x="268" y="616"/>
                  </a:lnTo>
                  <a:lnTo>
                    <a:pt x="270" y="648"/>
                  </a:lnTo>
                  <a:lnTo>
                    <a:pt x="323" y="686"/>
                  </a:lnTo>
                  <a:lnTo>
                    <a:pt x="281" y="699"/>
                  </a:lnTo>
                  <a:lnTo>
                    <a:pt x="213" y="676"/>
                  </a:lnTo>
                  <a:lnTo>
                    <a:pt x="253" y="718"/>
                  </a:lnTo>
                  <a:lnTo>
                    <a:pt x="302" y="724"/>
                  </a:lnTo>
                  <a:lnTo>
                    <a:pt x="352" y="705"/>
                  </a:lnTo>
                  <a:lnTo>
                    <a:pt x="372" y="667"/>
                  </a:lnTo>
                  <a:lnTo>
                    <a:pt x="372" y="612"/>
                  </a:lnTo>
                  <a:lnTo>
                    <a:pt x="369" y="562"/>
                  </a:lnTo>
                  <a:lnTo>
                    <a:pt x="338" y="490"/>
                  </a:lnTo>
                  <a:lnTo>
                    <a:pt x="313" y="424"/>
                  </a:lnTo>
                  <a:lnTo>
                    <a:pt x="361" y="332"/>
                  </a:lnTo>
                  <a:lnTo>
                    <a:pt x="293" y="310"/>
                  </a:lnTo>
                  <a:lnTo>
                    <a:pt x="215" y="272"/>
                  </a:lnTo>
                  <a:lnTo>
                    <a:pt x="127" y="188"/>
                  </a:lnTo>
                  <a:lnTo>
                    <a:pt x="120" y="144"/>
                  </a:lnTo>
                  <a:lnTo>
                    <a:pt x="120" y="64"/>
                  </a:lnTo>
                  <a:lnTo>
                    <a:pt x="78" y="0"/>
                  </a:lnTo>
                  <a:lnTo>
                    <a:pt x="0"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5" name="Freeform 38">
              <a:extLst>
                <a:ext uri="{FF2B5EF4-FFF2-40B4-BE49-F238E27FC236}">
                  <a16:creationId xmlns:a16="http://schemas.microsoft.com/office/drawing/2014/main" id="{7BEEBAF3-69AD-4ECE-8D76-16A8A271337A}"/>
                </a:ext>
              </a:extLst>
            </p:cNvPr>
            <p:cNvSpPr>
              <a:spLocks/>
            </p:cNvSpPr>
            <p:nvPr/>
          </p:nvSpPr>
          <p:spPr bwMode="auto">
            <a:xfrm>
              <a:off x="1102" y="1361"/>
              <a:ext cx="15" cy="56"/>
            </a:xfrm>
            <a:custGeom>
              <a:avLst/>
              <a:gdLst>
                <a:gd name="T0" fmla="*/ 0 w 31"/>
                <a:gd name="T1" fmla="*/ 1 h 113"/>
                <a:gd name="T2" fmla="*/ 0 w 31"/>
                <a:gd name="T3" fmla="*/ 2 h 113"/>
                <a:gd name="T4" fmla="*/ 0 w 31"/>
                <a:gd name="T5" fmla="*/ 3 h 113"/>
                <a:gd name="T6" fmla="*/ 0 w 31"/>
                <a:gd name="T7" fmla="*/ 2 h 113"/>
                <a:gd name="T8" fmla="*/ 0 w 31"/>
                <a:gd name="T9" fmla="*/ 0 h 113"/>
                <a:gd name="T10" fmla="*/ 0 w 31"/>
                <a:gd name="T11" fmla="*/ 0 h 113"/>
                <a:gd name="T12" fmla="*/ 0 w 31"/>
                <a:gd name="T13" fmla="*/ 1 h 113"/>
                <a:gd name="T14" fmla="*/ 0 w 31"/>
                <a:gd name="T15" fmla="*/ 1 h 113"/>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13"/>
                <a:gd name="T26" fmla="*/ 31 w 31"/>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13">
                  <a:moveTo>
                    <a:pt x="10" y="44"/>
                  </a:moveTo>
                  <a:lnTo>
                    <a:pt x="18" y="77"/>
                  </a:lnTo>
                  <a:lnTo>
                    <a:pt x="21" y="113"/>
                  </a:lnTo>
                  <a:lnTo>
                    <a:pt x="31" y="86"/>
                  </a:lnTo>
                  <a:lnTo>
                    <a:pt x="21" y="23"/>
                  </a:lnTo>
                  <a:lnTo>
                    <a:pt x="0" y="0"/>
                  </a:lnTo>
                  <a:lnTo>
                    <a:pt x="10" y="44"/>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6" name="Freeform 39">
              <a:extLst>
                <a:ext uri="{FF2B5EF4-FFF2-40B4-BE49-F238E27FC236}">
                  <a16:creationId xmlns:a16="http://schemas.microsoft.com/office/drawing/2014/main" id="{F5683275-A99F-49AB-9D20-724967B0ED9A}"/>
                </a:ext>
              </a:extLst>
            </p:cNvPr>
            <p:cNvSpPr>
              <a:spLocks/>
            </p:cNvSpPr>
            <p:nvPr/>
          </p:nvSpPr>
          <p:spPr bwMode="auto">
            <a:xfrm>
              <a:off x="302" y="3012"/>
              <a:ext cx="59" cy="238"/>
            </a:xfrm>
            <a:custGeom>
              <a:avLst/>
              <a:gdLst>
                <a:gd name="T0" fmla="*/ 1 w 120"/>
                <a:gd name="T1" fmla="*/ 3 h 475"/>
                <a:gd name="T2" fmla="*/ 1 w 120"/>
                <a:gd name="T3" fmla="*/ 6 h 475"/>
                <a:gd name="T4" fmla="*/ 0 w 120"/>
                <a:gd name="T5" fmla="*/ 8 h 475"/>
                <a:gd name="T6" fmla="*/ 0 w 120"/>
                <a:gd name="T7" fmla="*/ 12 h 475"/>
                <a:gd name="T8" fmla="*/ 1 w 120"/>
                <a:gd name="T9" fmla="*/ 14 h 475"/>
                <a:gd name="T10" fmla="*/ 1 w 120"/>
                <a:gd name="T11" fmla="*/ 15 h 475"/>
                <a:gd name="T12" fmla="*/ 2 w 120"/>
                <a:gd name="T13" fmla="*/ 13 h 475"/>
                <a:gd name="T14" fmla="*/ 0 w 120"/>
                <a:gd name="T15" fmla="*/ 12 h 475"/>
                <a:gd name="T16" fmla="*/ 0 w 120"/>
                <a:gd name="T17" fmla="*/ 12 h 475"/>
                <a:gd name="T18" fmla="*/ 2 w 120"/>
                <a:gd name="T19" fmla="*/ 13 h 475"/>
                <a:gd name="T20" fmla="*/ 2 w 120"/>
                <a:gd name="T21" fmla="*/ 12 h 475"/>
                <a:gd name="T22" fmla="*/ 1 w 120"/>
                <a:gd name="T23" fmla="*/ 11 h 475"/>
                <a:gd name="T24" fmla="*/ 1 w 120"/>
                <a:gd name="T25" fmla="*/ 11 h 475"/>
                <a:gd name="T26" fmla="*/ 2 w 120"/>
                <a:gd name="T27" fmla="*/ 12 h 475"/>
                <a:gd name="T28" fmla="*/ 2 w 120"/>
                <a:gd name="T29" fmla="*/ 11 h 475"/>
                <a:gd name="T30" fmla="*/ 1 w 120"/>
                <a:gd name="T31" fmla="*/ 10 h 475"/>
                <a:gd name="T32" fmla="*/ 1 w 120"/>
                <a:gd name="T33" fmla="*/ 7 h 475"/>
                <a:gd name="T34" fmla="*/ 1 w 120"/>
                <a:gd name="T35" fmla="*/ 6 h 475"/>
                <a:gd name="T36" fmla="*/ 2 w 120"/>
                <a:gd name="T37" fmla="*/ 3 h 475"/>
                <a:gd name="T38" fmla="*/ 3 w 120"/>
                <a:gd name="T39" fmla="*/ 0 h 475"/>
                <a:gd name="T40" fmla="*/ 2 w 120"/>
                <a:gd name="T41" fmla="*/ 1 h 475"/>
                <a:gd name="T42" fmla="*/ 1 w 120"/>
                <a:gd name="T43" fmla="*/ 3 h 475"/>
                <a:gd name="T44" fmla="*/ 1 w 120"/>
                <a:gd name="T45" fmla="*/ 3 h 4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0"/>
                <a:gd name="T70" fmla="*/ 0 h 475"/>
                <a:gd name="T71" fmla="*/ 120 w 120"/>
                <a:gd name="T72" fmla="*/ 475 h 47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0" h="475">
                  <a:moveTo>
                    <a:pt x="61" y="84"/>
                  </a:moveTo>
                  <a:lnTo>
                    <a:pt x="42" y="190"/>
                  </a:lnTo>
                  <a:lnTo>
                    <a:pt x="14" y="225"/>
                  </a:lnTo>
                  <a:lnTo>
                    <a:pt x="0" y="369"/>
                  </a:lnTo>
                  <a:lnTo>
                    <a:pt x="42" y="418"/>
                  </a:lnTo>
                  <a:lnTo>
                    <a:pt x="55" y="475"/>
                  </a:lnTo>
                  <a:lnTo>
                    <a:pt x="65" y="403"/>
                  </a:lnTo>
                  <a:lnTo>
                    <a:pt x="25" y="365"/>
                  </a:lnTo>
                  <a:lnTo>
                    <a:pt x="27" y="358"/>
                  </a:lnTo>
                  <a:lnTo>
                    <a:pt x="69" y="392"/>
                  </a:lnTo>
                  <a:lnTo>
                    <a:pt x="72" y="373"/>
                  </a:lnTo>
                  <a:lnTo>
                    <a:pt x="40" y="342"/>
                  </a:lnTo>
                  <a:lnTo>
                    <a:pt x="42" y="331"/>
                  </a:lnTo>
                  <a:lnTo>
                    <a:pt x="84" y="367"/>
                  </a:lnTo>
                  <a:lnTo>
                    <a:pt x="84" y="346"/>
                  </a:lnTo>
                  <a:lnTo>
                    <a:pt x="38" y="314"/>
                  </a:lnTo>
                  <a:lnTo>
                    <a:pt x="46" y="221"/>
                  </a:lnTo>
                  <a:lnTo>
                    <a:pt x="55" y="188"/>
                  </a:lnTo>
                  <a:lnTo>
                    <a:pt x="76" y="76"/>
                  </a:lnTo>
                  <a:lnTo>
                    <a:pt x="120" y="0"/>
                  </a:lnTo>
                  <a:lnTo>
                    <a:pt x="91" y="25"/>
                  </a:lnTo>
                  <a:lnTo>
                    <a:pt x="61" y="84"/>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7" name="Freeform 40">
              <a:extLst>
                <a:ext uri="{FF2B5EF4-FFF2-40B4-BE49-F238E27FC236}">
                  <a16:creationId xmlns:a16="http://schemas.microsoft.com/office/drawing/2014/main" id="{8491035D-5512-4E72-88C2-0E6EBD64F519}"/>
                </a:ext>
              </a:extLst>
            </p:cNvPr>
            <p:cNvSpPr>
              <a:spLocks/>
            </p:cNvSpPr>
            <p:nvPr/>
          </p:nvSpPr>
          <p:spPr bwMode="auto">
            <a:xfrm>
              <a:off x="1034" y="3216"/>
              <a:ext cx="86" cy="54"/>
            </a:xfrm>
            <a:custGeom>
              <a:avLst/>
              <a:gdLst>
                <a:gd name="T0" fmla="*/ 1 w 172"/>
                <a:gd name="T1" fmla="*/ 2 h 108"/>
                <a:gd name="T2" fmla="*/ 1 w 172"/>
                <a:gd name="T3" fmla="*/ 3 h 108"/>
                <a:gd name="T4" fmla="*/ 1 w 172"/>
                <a:gd name="T5" fmla="*/ 3 h 108"/>
                <a:gd name="T6" fmla="*/ 1 w 172"/>
                <a:gd name="T7" fmla="*/ 3 h 108"/>
                <a:gd name="T8" fmla="*/ 3 w 172"/>
                <a:gd name="T9" fmla="*/ 3 h 108"/>
                <a:gd name="T10" fmla="*/ 3 w 172"/>
                <a:gd name="T11" fmla="*/ 2 h 108"/>
                <a:gd name="T12" fmla="*/ 5 w 172"/>
                <a:gd name="T13" fmla="*/ 1 h 108"/>
                <a:gd name="T14" fmla="*/ 3 w 172"/>
                <a:gd name="T15" fmla="*/ 2 h 108"/>
                <a:gd name="T16" fmla="*/ 1 w 172"/>
                <a:gd name="T17" fmla="*/ 3 h 108"/>
                <a:gd name="T18" fmla="*/ 1 w 172"/>
                <a:gd name="T19" fmla="*/ 3 h 108"/>
                <a:gd name="T20" fmla="*/ 1 w 172"/>
                <a:gd name="T21" fmla="*/ 2 h 108"/>
                <a:gd name="T22" fmla="*/ 1 w 172"/>
                <a:gd name="T23" fmla="*/ 0 h 108"/>
                <a:gd name="T24" fmla="*/ 0 w 172"/>
                <a:gd name="T25" fmla="*/ 1 h 108"/>
                <a:gd name="T26" fmla="*/ 1 w 172"/>
                <a:gd name="T27" fmla="*/ 2 h 108"/>
                <a:gd name="T28" fmla="*/ 1 w 172"/>
                <a:gd name="T29" fmla="*/ 2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108"/>
                <a:gd name="T47" fmla="*/ 172 w 172"/>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108">
                  <a:moveTo>
                    <a:pt x="6" y="57"/>
                  </a:moveTo>
                  <a:lnTo>
                    <a:pt x="14" y="84"/>
                  </a:lnTo>
                  <a:lnTo>
                    <a:pt x="38" y="108"/>
                  </a:lnTo>
                  <a:lnTo>
                    <a:pt x="61" y="106"/>
                  </a:lnTo>
                  <a:lnTo>
                    <a:pt x="67" y="82"/>
                  </a:lnTo>
                  <a:lnTo>
                    <a:pt x="111" y="48"/>
                  </a:lnTo>
                  <a:lnTo>
                    <a:pt x="172" y="29"/>
                  </a:lnTo>
                  <a:lnTo>
                    <a:pt x="109" y="40"/>
                  </a:lnTo>
                  <a:lnTo>
                    <a:pt x="44" y="86"/>
                  </a:lnTo>
                  <a:lnTo>
                    <a:pt x="19" y="74"/>
                  </a:lnTo>
                  <a:lnTo>
                    <a:pt x="8" y="34"/>
                  </a:lnTo>
                  <a:lnTo>
                    <a:pt x="19" y="0"/>
                  </a:lnTo>
                  <a:lnTo>
                    <a:pt x="0" y="29"/>
                  </a:lnTo>
                  <a:lnTo>
                    <a:pt x="6" y="57"/>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8" name="Freeform 41">
              <a:extLst>
                <a:ext uri="{FF2B5EF4-FFF2-40B4-BE49-F238E27FC236}">
                  <a16:creationId xmlns:a16="http://schemas.microsoft.com/office/drawing/2014/main" id="{07317ACF-A401-4F04-81E5-F3873DAAFB3A}"/>
                </a:ext>
              </a:extLst>
            </p:cNvPr>
            <p:cNvSpPr>
              <a:spLocks/>
            </p:cNvSpPr>
            <p:nvPr/>
          </p:nvSpPr>
          <p:spPr bwMode="auto">
            <a:xfrm>
              <a:off x="1036" y="3292"/>
              <a:ext cx="63" cy="53"/>
            </a:xfrm>
            <a:custGeom>
              <a:avLst/>
              <a:gdLst>
                <a:gd name="T0" fmla="*/ 0 w 126"/>
                <a:gd name="T1" fmla="*/ 0 h 107"/>
                <a:gd name="T2" fmla="*/ 2 w 126"/>
                <a:gd name="T3" fmla="*/ 2 h 107"/>
                <a:gd name="T4" fmla="*/ 4 w 126"/>
                <a:gd name="T5" fmla="*/ 3 h 107"/>
                <a:gd name="T6" fmla="*/ 3 w 126"/>
                <a:gd name="T7" fmla="*/ 1 h 107"/>
                <a:gd name="T8" fmla="*/ 2 w 126"/>
                <a:gd name="T9" fmla="*/ 1 h 107"/>
                <a:gd name="T10" fmla="*/ 0 w 126"/>
                <a:gd name="T11" fmla="*/ 0 h 107"/>
                <a:gd name="T12" fmla="*/ 0 w 126"/>
                <a:gd name="T13" fmla="*/ 0 h 107"/>
                <a:gd name="T14" fmla="*/ 0 60000 65536"/>
                <a:gd name="T15" fmla="*/ 0 60000 65536"/>
                <a:gd name="T16" fmla="*/ 0 60000 65536"/>
                <a:gd name="T17" fmla="*/ 0 60000 65536"/>
                <a:gd name="T18" fmla="*/ 0 60000 65536"/>
                <a:gd name="T19" fmla="*/ 0 60000 65536"/>
                <a:gd name="T20" fmla="*/ 0 60000 65536"/>
                <a:gd name="T21" fmla="*/ 0 w 126"/>
                <a:gd name="T22" fmla="*/ 0 h 107"/>
                <a:gd name="T23" fmla="*/ 126 w 126"/>
                <a:gd name="T24" fmla="*/ 107 h 1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6" h="107">
                  <a:moveTo>
                    <a:pt x="0" y="0"/>
                  </a:moveTo>
                  <a:lnTo>
                    <a:pt x="61" y="86"/>
                  </a:lnTo>
                  <a:lnTo>
                    <a:pt x="126" y="107"/>
                  </a:lnTo>
                  <a:lnTo>
                    <a:pt x="95" y="44"/>
                  </a:lnTo>
                  <a:lnTo>
                    <a:pt x="55" y="51"/>
                  </a:lnTo>
                  <a:lnTo>
                    <a:pt x="0" y="0"/>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39" name="Freeform 42">
              <a:extLst>
                <a:ext uri="{FF2B5EF4-FFF2-40B4-BE49-F238E27FC236}">
                  <a16:creationId xmlns:a16="http://schemas.microsoft.com/office/drawing/2014/main" id="{8759DE6E-AA0D-418F-A93D-1A51E85CA025}"/>
                </a:ext>
              </a:extLst>
            </p:cNvPr>
            <p:cNvSpPr>
              <a:spLocks/>
            </p:cNvSpPr>
            <p:nvPr/>
          </p:nvSpPr>
          <p:spPr bwMode="auto">
            <a:xfrm>
              <a:off x="821" y="1936"/>
              <a:ext cx="238" cy="43"/>
            </a:xfrm>
            <a:custGeom>
              <a:avLst/>
              <a:gdLst>
                <a:gd name="T0" fmla="*/ 0 w 475"/>
                <a:gd name="T1" fmla="*/ 0 h 86"/>
                <a:gd name="T2" fmla="*/ 3 w 475"/>
                <a:gd name="T3" fmla="*/ 3 h 86"/>
                <a:gd name="T4" fmla="*/ 15 w 475"/>
                <a:gd name="T5" fmla="*/ 3 h 86"/>
                <a:gd name="T6" fmla="*/ 4 w 475"/>
                <a:gd name="T7" fmla="*/ 1 h 86"/>
                <a:gd name="T8" fmla="*/ 0 w 475"/>
                <a:gd name="T9" fmla="*/ 0 h 86"/>
                <a:gd name="T10" fmla="*/ 0 w 475"/>
                <a:gd name="T11" fmla="*/ 0 h 86"/>
                <a:gd name="T12" fmla="*/ 0 60000 65536"/>
                <a:gd name="T13" fmla="*/ 0 60000 65536"/>
                <a:gd name="T14" fmla="*/ 0 60000 65536"/>
                <a:gd name="T15" fmla="*/ 0 60000 65536"/>
                <a:gd name="T16" fmla="*/ 0 60000 65536"/>
                <a:gd name="T17" fmla="*/ 0 60000 65536"/>
                <a:gd name="T18" fmla="*/ 0 w 475"/>
                <a:gd name="T19" fmla="*/ 0 h 86"/>
                <a:gd name="T20" fmla="*/ 475 w 475"/>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475" h="86">
                  <a:moveTo>
                    <a:pt x="0" y="0"/>
                  </a:moveTo>
                  <a:lnTo>
                    <a:pt x="70" y="86"/>
                  </a:lnTo>
                  <a:lnTo>
                    <a:pt x="475" y="78"/>
                  </a:lnTo>
                  <a:lnTo>
                    <a:pt x="125" y="31"/>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0" name="Freeform 43">
              <a:extLst>
                <a:ext uri="{FF2B5EF4-FFF2-40B4-BE49-F238E27FC236}">
                  <a16:creationId xmlns:a16="http://schemas.microsoft.com/office/drawing/2014/main" id="{39B1566E-287A-4EC6-BDE6-4F891A171BC3}"/>
                </a:ext>
              </a:extLst>
            </p:cNvPr>
            <p:cNvSpPr>
              <a:spLocks/>
            </p:cNvSpPr>
            <p:nvPr/>
          </p:nvSpPr>
          <p:spPr bwMode="auto">
            <a:xfrm>
              <a:off x="869" y="2218"/>
              <a:ext cx="246" cy="229"/>
            </a:xfrm>
            <a:custGeom>
              <a:avLst/>
              <a:gdLst>
                <a:gd name="T0" fmla="*/ 3 w 492"/>
                <a:gd name="T1" fmla="*/ 0 h 458"/>
                <a:gd name="T2" fmla="*/ 2 w 492"/>
                <a:gd name="T3" fmla="*/ 1 h 458"/>
                <a:gd name="T4" fmla="*/ 9 w 492"/>
                <a:gd name="T5" fmla="*/ 4 h 458"/>
                <a:gd name="T6" fmla="*/ 11 w 492"/>
                <a:gd name="T7" fmla="*/ 5 h 458"/>
                <a:gd name="T8" fmla="*/ 11 w 492"/>
                <a:gd name="T9" fmla="*/ 7 h 458"/>
                <a:gd name="T10" fmla="*/ 9 w 492"/>
                <a:gd name="T11" fmla="*/ 6 h 458"/>
                <a:gd name="T12" fmla="*/ 12 w 492"/>
                <a:gd name="T13" fmla="*/ 13 h 458"/>
                <a:gd name="T14" fmla="*/ 7 w 492"/>
                <a:gd name="T15" fmla="*/ 6 h 458"/>
                <a:gd name="T16" fmla="*/ 4 w 492"/>
                <a:gd name="T17" fmla="*/ 5 h 458"/>
                <a:gd name="T18" fmla="*/ 5 w 492"/>
                <a:gd name="T19" fmla="*/ 4 h 458"/>
                <a:gd name="T20" fmla="*/ 3 w 492"/>
                <a:gd name="T21" fmla="*/ 3 h 458"/>
                <a:gd name="T22" fmla="*/ 4 w 492"/>
                <a:gd name="T23" fmla="*/ 4 h 458"/>
                <a:gd name="T24" fmla="*/ 0 w 492"/>
                <a:gd name="T25" fmla="*/ 5 h 458"/>
                <a:gd name="T26" fmla="*/ 5 w 492"/>
                <a:gd name="T27" fmla="*/ 6 h 458"/>
                <a:gd name="T28" fmla="*/ 2 w 492"/>
                <a:gd name="T29" fmla="*/ 6 h 458"/>
                <a:gd name="T30" fmla="*/ 1 w 492"/>
                <a:gd name="T31" fmla="*/ 7 h 458"/>
                <a:gd name="T32" fmla="*/ 6 w 492"/>
                <a:gd name="T33" fmla="*/ 7 h 458"/>
                <a:gd name="T34" fmla="*/ 13 w 492"/>
                <a:gd name="T35" fmla="*/ 14 h 458"/>
                <a:gd name="T36" fmla="*/ 15 w 492"/>
                <a:gd name="T37" fmla="*/ 9 h 458"/>
                <a:gd name="T38" fmla="*/ 15 w 492"/>
                <a:gd name="T39" fmla="*/ 4 h 458"/>
                <a:gd name="T40" fmla="*/ 3 w 492"/>
                <a:gd name="T41" fmla="*/ 0 h 458"/>
                <a:gd name="T42" fmla="*/ 3 w 492"/>
                <a:gd name="T43" fmla="*/ 0 h 4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58"/>
                <a:gd name="T68" fmla="*/ 492 w 492"/>
                <a:gd name="T69" fmla="*/ 458 h 45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58">
                  <a:moveTo>
                    <a:pt x="82" y="0"/>
                  </a:moveTo>
                  <a:lnTo>
                    <a:pt x="40" y="32"/>
                  </a:lnTo>
                  <a:lnTo>
                    <a:pt x="260" y="112"/>
                  </a:lnTo>
                  <a:lnTo>
                    <a:pt x="327" y="141"/>
                  </a:lnTo>
                  <a:lnTo>
                    <a:pt x="348" y="253"/>
                  </a:lnTo>
                  <a:lnTo>
                    <a:pt x="279" y="186"/>
                  </a:lnTo>
                  <a:lnTo>
                    <a:pt x="361" y="396"/>
                  </a:lnTo>
                  <a:lnTo>
                    <a:pt x="220" y="162"/>
                  </a:lnTo>
                  <a:lnTo>
                    <a:pt x="118" y="145"/>
                  </a:lnTo>
                  <a:lnTo>
                    <a:pt x="150" y="116"/>
                  </a:lnTo>
                  <a:lnTo>
                    <a:pt x="89" y="80"/>
                  </a:lnTo>
                  <a:lnTo>
                    <a:pt x="101" y="118"/>
                  </a:lnTo>
                  <a:lnTo>
                    <a:pt x="0" y="148"/>
                  </a:lnTo>
                  <a:lnTo>
                    <a:pt x="158" y="186"/>
                  </a:lnTo>
                  <a:lnTo>
                    <a:pt x="53" y="188"/>
                  </a:lnTo>
                  <a:lnTo>
                    <a:pt x="5" y="219"/>
                  </a:lnTo>
                  <a:lnTo>
                    <a:pt x="175" y="234"/>
                  </a:lnTo>
                  <a:lnTo>
                    <a:pt x="406" y="458"/>
                  </a:lnTo>
                  <a:lnTo>
                    <a:pt x="488" y="274"/>
                  </a:lnTo>
                  <a:lnTo>
                    <a:pt x="492" y="112"/>
                  </a:lnTo>
                  <a:lnTo>
                    <a:pt x="82"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1" name="Freeform 44">
              <a:extLst>
                <a:ext uri="{FF2B5EF4-FFF2-40B4-BE49-F238E27FC236}">
                  <a16:creationId xmlns:a16="http://schemas.microsoft.com/office/drawing/2014/main" id="{866CC804-5A20-4738-88CB-0B0BEBF68CBC}"/>
                </a:ext>
              </a:extLst>
            </p:cNvPr>
            <p:cNvSpPr>
              <a:spLocks/>
            </p:cNvSpPr>
            <p:nvPr/>
          </p:nvSpPr>
          <p:spPr bwMode="auto">
            <a:xfrm>
              <a:off x="1012" y="1623"/>
              <a:ext cx="166" cy="245"/>
            </a:xfrm>
            <a:custGeom>
              <a:avLst/>
              <a:gdLst>
                <a:gd name="T0" fmla="*/ 5 w 330"/>
                <a:gd name="T1" fmla="*/ 0 h 491"/>
                <a:gd name="T2" fmla="*/ 6 w 330"/>
                <a:gd name="T3" fmla="*/ 4 h 491"/>
                <a:gd name="T4" fmla="*/ 7 w 330"/>
                <a:gd name="T5" fmla="*/ 7 h 491"/>
                <a:gd name="T6" fmla="*/ 6 w 330"/>
                <a:gd name="T7" fmla="*/ 10 h 491"/>
                <a:gd name="T8" fmla="*/ 0 w 330"/>
                <a:gd name="T9" fmla="*/ 9 h 491"/>
                <a:gd name="T10" fmla="*/ 9 w 330"/>
                <a:gd name="T11" fmla="*/ 15 h 491"/>
                <a:gd name="T12" fmla="*/ 11 w 330"/>
                <a:gd name="T13" fmla="*/ 11 h 491"/>
                <a:gd name="T14" fmla="*/ 10 w 330"/>
                <a:gd name="T15" fmla="*/ 5 h 491"/>
                <a:gd name="T16" fmla="*/ 8 w 330"/>
                <a:gd name="T17" fmla="*/ 1 h 491"/>
                <a:gd name="T18" fmla="*/ 4 w 330"/>
                <a:gd name="T19" fmla="*/ 0 h 491"/>
                <a:gd name="T20" fmla="*/ 5 w 330"/>
                <a:gd name="T21" fmla="*/ 0 h 491"/>
                <a:gd name="T22" fmla="*/ 5 w 330"/>
                <a:gd name="T23" fmla="*/ 0 h 4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0"/>
                <a:gd name="T37" fmla="*/ 0 h 491"/>
                <a:gd name="T38" fmla="*/ 330 w 330"/>
                <a:gd name="T39" fmla="*/ 491 h 49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0" h="491">
                  <a:moveTo>
                    <a:pt x="144" y="29"/>
                  </a:moveTo>
                  <a:lnTo>
                    <a:pt x="188" y="147"/>
                  </a:lnTo>
                  <a:lnTo>
                    <a:pt x="194" y="240"/>
                  </a:lnTo>
                  <a:lnTo>
                    <a:pt x="167" y="331"/>
                  </a:lnTo>
                  <a:lnTo>
                    <a:pt x="0" y="301"/>
                  </a:lnTo>
                  <a:lnTo>
                    <a:pt x="281" y="491"/>
                  </a:lnTo>
                  <a:lnTo>
                    <a:pt x="330" y="380"/>
                  </a:lnTo>
                  <a:lnTo>
                    <a:pt x="291" y="188"/>
                  </a:lnTo>
                  <a:lnTo>
                    <a:pt x="254" y="63"/>
                  </a:lnTo>
                  <a:lnTo>
                    <a:pt x="127" y="0"/>
                  </a:lnTo>
                  <a:lnTo>
                    <a:pt x="144" y="29"/>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2" name="Freeform 45">
              <a:extLst>
                <a:ext uri="{FF2B5EF4-FFF2-40B4-BE49-F238E27FC236}">
                  <a16:creationId xmlns:a16="http://schemas.microsoft.com/office/drawing/2014/main" id="{5A7EEA1B-E4CE-4252-B231-5EEA3AB50FFF}"/>
                </a:ext>
              </a:extLst>
            </p:cNvPr>
            <p:cNvSpPr>
              <a:spLocks/>
            </p:cNvSpPr>
            <p:nvPr/>
          </p:nvSpPr>
          <p:spPr bwMode="auto">
            <a:xfrm>
              <a:off x="928" y="1279"/>
              <a:ext cx="152" cy="69"/>
            </a:xfrm>
            <a:custGeom>
              <a:avLst/>
              <a:gdLst>
                <a:gd name="T0" fmla="*/ 1 w 304"/>
                <a:gd name="T1" fmla="*/ 0 h 139"/>
                <a:gd name="T2" fmla="*/ 0 w 304"/>
                <a:gd name="T3" fmla="*/ 1 h 139"/>
                <a:gd name="T4" fmla="*/ 1 w 304"/>
                <a:gd name="T5" fmla="*/ 2 h 139"/>
                <a:gd name="T6" fmla="*/ 2 w 304"/>
                <a:gd name="T7" fmla="*/ 2 h 139"/>
                <a:gd name="T8" fmla="*/ 3 w 304"/>
                <a:gd name="T9" fmla="*/ 1 h 139"/>
                <a:gd name="T10" fmla="*/ 2 w 304"/>
                <a:gd name="T11" fmla="*/ 3 h 139"/>
                <a:gd name="T12" fmla="*/ 2 w 304"/>
                <a:gd name="T13" fmla="*/ 4 h 139"/>
                <a:gd name="T14" fmla="*/ 3 w 304"/>
                <a:gd name="T15" fmla="*/ 3 h 139"/>
                <a:gd name="T16" fmla="*/ 3 w 304"/>
                <a:gd name="T17" fmla="*/ 4 h 139"/>
                <a:gd name="T18" fmla="*/ 3 w 304"/>
                <a:gd name="T19" fmla="*/ 2 h 139"/>
                <a:gd name="T20" fmla="*/ 5 w 304"/>
                <a:gd name="T21" fmla="*/ 3 h 139"/>
                <a:gd name="T22" fmla="*/ 5 w 304"/>
                <a:gd name="T23" fmla="*/ 1 h 139"/>
                <a:gd name="T24" fmla="*/ 5 w 304"/>
                <a:gd name="T25" fmla="*/ 0 h 139"/>
                <a:gd name="T26" fmla="*/ 6 w 304"/>
                <a:gd name="T27" fmla="*/ 0 h 139"/>
                <a:gd name="T28" fmla="*/ 10 w 304"/>
                <a:gd name="T29" fmla="*/ 0 h 139"/>
                <a:gd name="T30" fmla="*/ 7 w 304"/>
                <a:gd name="T31" fmla="*/ 0 h 139"/>
                <a:gd name="T32" fmla="*/ 5 w 304"/>
                <a:gd name="T33" fmla="*/ 0 h 139"/>
                <a:gd name="T34" fmla="*/ 1 w 304"/>
                <a:gd name="T35" fmla="*/ 0 h 139"/>
                <a:gd name="T36" fmla="*/ 1 w 304"/>
                <a:gd name="T37" fmla="*/ 0 h 1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4"/>
                <a:gd name="T58" fmla="*/ 0 h 139"/>
                <a:gd name="T59" fmla="*/ 304 w 304"/>
                <a:gd name="T60" fmla="*/ 139 h 1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4" h="139">
                  <a:moveTo>
                    <a:pt x="49" y="13"/>
                  </a:moveTo>
                  <a:lnTo>
                    <a:pt x="0" y="63"/>
                  </a:lnTo>
                  <a:lnTo>
                    <a:pt x="5" y="86"/>
                  </a:lnTo>
                  <a:lnTo>
                    <a:pt x="74" y="78"/>
                  </a:lnTo>
                  <a:lnTo>
                    <a:pt x="108" y="59"/>
                  </a:lnTo>
                  <a:lnTo>
                    <a:pt x="87" y="110"/>
                  </a:lnTo>
                  <a:lnTo>
                    <a:pt x="87" y="139"/>
                  </a:lnTo>
                  <a:lnTo>
                    <a:pt x="104" y="110"/>
                  </a:lnTo>
                  <a:lnTo>
                    <a:pt x="117" y="135"/>
                  </a:lnTo>
                  <a:lnTo>
                    <a:pt x="116" y="89"/>
                  </a:lnTo>
                  <a:lnTo>
                    <a:pt x="169" y="99"/>
                  </a:lnTo>
                  <a:lnTo>
                    <a:pt x="131" y="55"/>
                  </a:lnTo>
                  <a:lnTo>
                    <a:pt x="184" y="31"/>
                  </a:lnTo>
                  <a:lnTo>
                    <a:pt x="216" y="15"/>
                  </a:lnTo>
                  <a:lnTo>
                    <a:pt x="304" y="31"/>
                  </a:lnTo>
                  <a:lnTo>
                    <a:pt x="239" y="0"/>
                  </a:lnTo>
                  <a:lnTo>
                    <a:pt x="133" y="8"/>
                  </a:lnTo>
                  <a:lnTo>
                    <a:pt x="49" y="13"/>
                  </a:lnTo>
                  <a:close/>
                </a:path>
              </a:pathLst>
            </a:custGeom>
            <a:solidFill>
              <a:srgbClr val="F79D9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3" name="Freeform 46">
              <a:extLst>
                <a:ext uri="{FF2B5EF4-FFF2-40B4-BE49-F238E27FC236}">
                  <a16:creationId xmlns:a16="http://schemas.microsoft.com/office/drawing/2014/main" id="{92146115-2D31-4058-BB0C-1692C5AF3E43}"/>
                </a:ext>
              </a:extLst>
            </p:cNvPr>
            <p:cNvSpPr>
              <a:spLocks/>
            </p:cNvSpPr>
            <p:nvPr/>
          </p:nvSpPr>
          <p:spPr bwMode="auto">
            <a:xfrm>
              <a:off x="947" y="1329"/>
              <a:ext cx="159" cy="435"/>
            </a:xfrm>
            <a:custGeom>
              <a:avLst/>
              <a:gdLst>
                <a:gd name="T0" fmla="*/ 9 w 319"/>
                <a:gd name="T1" fmla="*/ 1 h 870"/>
                <a:gd name="T2" fmla="*/ 7 w 319"/>
                <a:gd name="T3" fmla="*/ 1 h 870"/>
                <a:gd name="T4" fmla="*/ 6 w 319"/>
                <a:gd name="T5" fmla="*/ 2 h 870"/>
                <a:gd name="T6" fmla="*/ 5 w 319"/>
                <a:gd name="T7" fmla="*/ 3 h 870"/>
                <a:gd name="T8" fmla="*/ 5 w 319"/>
                <a:gd name="T9" fmla="*/ 3 h 870"/>
                <a:gd name="T10" fmla="*/ 5 w 319"/>
                <a:gd name="T11" fmla="*/ 5 h 870"/>
                <a:gd name="T12" fmla="*/ 3 w 319"/>
                <a:gd name="T13" fmla="*/ 7 h 870"/>
                <a:gd name="T14" fmla="*/ 3 w 319"/>
                <a:gd name="T15" fmla="*/ 7 h 870"/>
                <a:gd name="T16" fmla="*/ 3 w 319"/>
                <a:gd name="T17" fmla="*/ 9 h 870"/>
                <a:gd name="T18" fmla="*/ 2 w 319"/>
                <a:gd name="T19" fmla="*/ 9 h 870"/>
                <a:gd name="T20" fmla="*/ 3 w 319"/>
                <a:gd name="T21" fmla="*/ 12 h 870"/>
                <a:gd name="T22" fmla="*/ 4 w 319"/>
                <a:gd name="T23" fmla="*/ 13 h 870"/>
                <a:gd name="T24" fmla="*/ 5 w 319"/>
                <a:gd name="T25" fmla="*/ 13 h 870"/>
                <a:gd name="T26" fmla="*/ 6 w 319"/>
                <a:gd name="T27" fmla="*/ 14 h 870"/>
                <a:gd name="T28" fmla="*/ 8 w 319"/>
                <a:gd name="T29" fmla="*/ 14 h 870"/>
                <a:gd name="T30" fmla="*/ 8 w 319"/>
                <a:gd name="T31" fmla="*/ 14 h 870"/>
                <a:gd name="T32" fmla="*/ 8 w 319"/>
                <a:gd name="T33" fmla="*/ 15 h 870"/>
                <a:gd name="T34" fmla="*/ 5 w 319"/>
                <a:gd name="T35" fmla="*/ 14 h 870"/>
                <a:gd name="T36" fmla="*/ 7 w 319"/>
                <a:gd name="T37" fmla="*/ 17 h 870"/>
                <a:gd name="T38" fmla="*/ 6 w 319"/>
                <a:gd name="T39" fmla="*/ 17 h 870"/>
                <a:gd name="T40" fmla="*/ 6 w 319"/>
                <a:gd name="T41" fmla="*/ 21 h 870"/>
                <a:gd name="T42" fmla="*/ 7 w 319"/>
                <a:gd name="T43" fmla="*/ 22 h 870"/>
                <a:gd name="T44" fmla="*/ 8 w 319"/>
                <a:gd name="T45" fmla="*/ 19 h 870"/>
                <a:gd name="T46" fmla="*/ 8 w 319"/>
                <a:gd name="T47" fmla="*/ 22 h 870"/>
                <a:gd name="T48" fmla="*/ 9 w 319"/>
                <a:gd name="T49" fmla="*/ 23 h 870"/>
                <a:gd name="T50" fmla="*/ 9 w 319"/>
                <a:gd name="T51" fmla="*/ 26 h 870"/>
                <a:gd name="T52" fmla="*/ 8 w 319"/>
                <a:gd name="T53" fmla="*/ 27 h 870"/>
                <a:gd name="T54" fmla="*/ 9 w 319"/>
                <a:gd name="T55" fmla="*/ 25 h 870"/>
                <a:gd name="T56" fmla="*/ 8 w 319"/>
                <a:gd name="T57" fmla="*/ 25 h 870"/>
                <a:gd name="T58" fmla="*/ 8 w 319"/>
                <a:gd name="T59" fmla="*/ 23 h 870"/>
                <a:gd name="T60" fmla="*/ 8 w 319"/>
                <a:gd name="T61" fmla="*/ 23 h 870"/>
                <a:gd name="T62" fmla="*/ 7 w 319"/>
                <a:gd name="T63" fmla="*/ 25 h 870"/>
                <a:gd name="T64" fmla="*/ 6 w 319"/>
                <a:gd name="T65" fmla="*/ 24 h 870"/>
                <a:gd name="T66" fmla="*/ 5 w 319"/>
                <a:gd name="T67" fmla="*/ 21 h 870"/>
                <a:gd name="T68" fmla="*/ 2 w 319"/>
                <a:gd name="T69" fmla="*/ 14 h 870"/>
                <a:gd name="T70" fmla="*/ 1 w 319"/>
                <a:gd name="T71" fmla="*/ 12 h 870"/>
                <a:gd name="T72" fmla="*/ 1 w 319"/>
                <a:gd name="T73" fmla="*/ 14 h 870"/>
                <a:gd name="T74" fmla="*/ 0 w 319"/>
                <a:gd name="T75" fmla="*/ 11 h 870"/>
                <a:gd name="T76" fmla="*/ 0 w 319"/>
                <a:gd name="T77" fmla="*/ 9 h 870"/>
                <a:gd name="T78" fmla="*/ 0 w 319"/>
                <a:gd name="T79" fmla="*/ 9 h 870"/>
                <a:gd name="T80" fmla="*/ 0 w 319"/>
                <a:gd name="T81" fmla="*/ 9 h 870"/>
                <a:gd name="T82" fmla="*/ 1 w 319"/>
                <a:gd name="T83" fmla="*/ 9 h 870"/>
                <a:gd name="T84" fmla="*/ 1 w 319"/>
                <a:gd name="T85" fmla="*/ 7 h 870"/>
                <a:gd name="T86" fmla="*/ 1 w 319"/>
                <a:gd name="T87" fmla="*/ 7 h 870"/>
                <a:gd name="T88" fmla="*/ 1 w 319"/>
                <a:gd name="T89" fmla="*/ 3 h 870"/>
                <a:gd name="T90" fmla="*/ 7 w 319"/>
                <a:gd name="T91" fmla="*/ 0 h 870"/>
                <a:gd name="T92" fmla="*/ 8 w 319"/>
                <a:gd name="T93" fmla="*/ 1 h 870"/>
                <a:gd name="T94" fmla="*/ 9 w 319"/>
                <a:gd name="T95" fmla="*/ 1 h 870"/>
                <a:gd name="T96" fmla="*/ 9 w 319"/>
                <a:gd name="T97" fmla="*/ 1 h 8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9"/>
                <a:gd name="T148" fmla="*/ 0 h 870"/>
                <a:gd name="T149" fmla="*/ 319 w 319"/>
                <a:gd name="T150" fmla="*/ 870 h 8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9" h="870">
                  <a:moveTo>
                    <a:pt x="300" y="30"/>
                  </a:moveTo>
                  <a:lnTo>
                    <a:pt x="243" y="32"/>
                  </a:lnTo>
                  <a:lnTo>
                    <a:pt x="207" y="63"/>
                  </a:lnTo>
                  <a:lnTo>
                    <a:pt x="174" y="80"/>
                  </a:lnTo>
                  <a:lnTo>
                    <a:pt x="171" y="125"/>
                  </a:lnTo>
                  <a:lnTo>
                    <a:pt x="167" y="156"/>
                  </a:lnTo>
                  <a:lnTo>
                    <a:pt x="106" y="199"/>
                  </a:lnTo>
                  <a:lnTo>
                    <a:pt x="104" y="243"/>
                  </a:lnTo>
                  <a:lnTo>
                    <a:pt x="127" y="285"/>
                  </a:lnTo>
                  <a:lnTo>
                    <a:pt x="93" y="277"/>
                  </a:lnTo>
                  <a:lnTo>
                    <a:pt x="102" y="353"/>
                  </a:lnTo>
                  <a:lnTo>
                    <a:pt x="138" y="391"/>
                  </a:lnTo>
                  <a:lnTo>
                    <a:pt x="174" y="397"/>
                  </a:lnTo>
                  <a:lnTo>
                    <a:pt x="211" y="433"/>
                  </a:lnTo>
                  <a:lnTo>
                    <a:pt x="256" y="439"/>
                  </a:lnTo>
                  <a:lnTo>
                    <a:pt x="269" y="471"/>
                  </a:lnTo>
                  <a:lnTo>
                    <a:pt x="262" y="505"/>
                  </a:lnTo>
                  <a:lnTo>
                    <a:pt x="165" y="447"/>
                  </a:lnTo>
                  <a:lnTo>
                    <a:pt x="243" y="536"/>
                  </a:lnTo>
                  <a:lnTo>
                    <a:pt x="199" y="534"/>
                  </a:lnTo>
                  <a:lnTo>
                    <a:pt x="201" y="658"/>
                  </a:lnTo>
                  <a:lnTo>
                    <a:pt x="237" y="688"/>
                  </a:lnTo>
                  <a:lnTo>
                    <a:pt x="256" y="597"/>
                  </a:lnTo>
                  <a:lnTo>
                    <a:pt x="285" y="694"/>
                  </a:lnTo>
                  <a:lnTo>
                    <a:pt x="308" y="735"/>
                  </a:lnTo>
                  <a:lnTo>
                    <a:pt x="319" y="806"/>
                  </a:lnTo>
                  <a:lnTo>
                    <a:pt x="281" y="870"/>
                  </a:lnTo>
                  <a:lnTo>
                    <a:pt x="292" y="794"/>
                  </a:lnTo>
                  <a:lnTo>
                    <a:pt x="277" y="781"/>
                  </a:lnTo>
                  <a:lnTo>
                    <a:pt x="283" y="735"/>
                  </a:lnTo>
                  <a:lnTo>
                    <a:pt x="269" y="728"/>
                  </a:lnTo>
                  <a:lnTo>
                    <a:pt x="233" y="775"/>
                  </a:lnTo>
                  <a:lnTo>
                    <a:pt x="192" y="745"/>
                  </a:lnTo>
                  <a:lnTo>
                    <a:pt x="163" y="646"/>
                  </a:lnTo>
                  <a:lnTo>
                    <a:pt x="78" y="424"/>
                  </a:lnTo>
                  <a:lnTo>
                    <a:pt x="40" y="355"/>
                  </a:lnTo>
                  <a:lnTo>
                    <a:pt x="40" y="445"/>
                  </a:lnTo>
                  <a:lnTo>
                    <a:pt x="0" y="342"/>
                  </a:lnTo>
                  <a:lnTo>
                    <a:pt x="30" y="281"/>
                  </a:lnTo>
                  <a:lnTo>
                    <a:pt x="15" y="274"/>
                  </a:lnTo>
                  <a:lnTo>
                    <a:pt x="21" y="262"/>
                  </a:lnTo>
                  <a:lnTo>
                    <a:pt x="34" y="264"/>
                  </a:lnTo>
                  <a:lnTo>
                    <a:pt x="36" y="243"/>
                  </a:lnTo>
                  <a:lnTo>
                    <a:pt x="43" y="198"/>
                  </a:lnTo>
                  <a:lnTo>
                    <a:pt x="60" y="99"/>
                  </a:lnTo>
                  <a:lnTo>
                    <a:pt x="228" y="0"/>
                  </a:lnTo>
                  <a:lnTo>
                    <a:pt x="281" y="2"/>
                  </a:lnTo>
                  <a:lnTo>
                    <a:pt x="300" y="3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4" name="Freeform 47">
              <a:extLst>
                <a:ext uri="{FF2B5EF4-FFF2-40B4-BE49-F238E27FC236}">
                  <a16:creationId xmlns:a16="http://schemas.microsoft.com/office/drawing/2014/main" id="{17D123D6-DCFE-4682-BDD4-DE5402FC4513}"/>
                </a:ext>
              </a:extLst>
            </p:cNvPr>
            <p:cNvSpPr>
              <a:spLocks/>
            </p:cNvSpPr>
            <p:nvPr/>
          </p:nvSpPr>
          <p:spPr bwMode="auto">
            <a:xfrm>
              <a:off x="1056" y="1332"/>
              <a:ext cx="87" cy="176"/>
            </a:xfrm>
            <a:custGeom>
              <a:avLst/>
              <a:gdLst>
                <a:gd name="T0" fmla="*/ 5 w 173"/>
                <a:gd name="T1" fmla="*/ 11 h 351"/>
                <a:gd name="T2" fmla="*/ 4 w 173"/>
                <a:gd name="T3" fmla="*/ 11 h 351"/>
                <a:gd name="T4" fmla="*/ 4 w 173"/>
                <a:gd name="T5" fmla="*/ 10 h 351"/>
                <a:gd name="T6" fmla="*/ 4 w 173"/>
                <a:gd name="T7" fmla="*/ 10 h 351"/>
                <a:gd name="T8" fmla="*/ 3 w 173"/>
                <a:gd name="T9" fmla="*/ 10 h 351"/>
                <a:gd name="T10" fmla="*/ 1 w 173"/>
                <a:gd name="T11" fmla="*/ 11 h 351"/>
                <a:gd name="T12" fmla="*/ 2 w 173"/>
                <a:gd name="T13" fmla="*/ 10 h 351"/>
                <a:gd name="T14" fmla="*/ 3 w 173"/>
                <a:gd name="T15" fmla="*/ 9 h 351"/>
                <a:gd name="T16" fmla="*/ 4 w 173"/>
                <a:gd name="T17" fmla="*/ 9 h 351"/>
                <a:gd name="T18" fmla="*/ 3 w 173"/>
                <a:gd name="T19" fmla="*/ 9 h 351"/>
                <a:gd name="T20" fmla="*/ 4 w 173"/>
                <a:gd name="T21" fmla="*/ 10 h 351"/>
                <a:gd name="T22" fmla="*/ 4 w 173"/>
                <a:gd name="T23" fmla="*/ 9 h 351"/>
                <a:gd name="T24" fmla="*/ 5 w 173"/>
                <a:gd name="T25" fmla="*/ 10 h 351"/>
                <a:gd name="T26" fmla="*/ 6 w 173"/>
                <a:gd name="T27" fmla="*/ 9 h 351"/>
                <a:gd name="T28" fmla="*/ 5 w 173"/>
                <a:gd name="T29" fmla="*/ 9 h 351"/>
                <a:gd name="T30" fmla="*/ 5 w 173"/>
                <a:gd name="T31" fmla="*/ 8 h 351"/>
                <a:gd name="T32" fmla="*/ 4 w 173"/>
                <a:gd name="T33" fmla="*/ 6 h 351"/>
                <a:gd name="T34" fmla="*/ 4 w 173"/>
                <a:gd name="T35" fmla="*/ 5 h 351"/>
                <a:gd name="T36" fmla="*/ 5 w 173"/>
                <a:gd name="T37" fmla="*/ 5 h 351"/>
                <a:gd name="T38" fmla="*/ 5 w 173"/>
                <a:gd name="T39" fmla="*/ 5 h 351"/>
                <a:gd name="T40" fmla="*/ 4 w 173"/>
                <a:gd name="T41" fmla="*/ 3 h 351"/>
                <a:gd name="T42" fmla="*/ 4 w 173"/>
                <a:gd name="T43" fmla="*/ 4 h 351"/>
                <a:gd name="T44" fmla="*/ 3 w 173"/>
                <a:gd name="T45" fmla="*/ 2 h 351"/>
                <a:gd name="T46" fmla="*/ 0 w 173"/>
                <a:gd name="T47" fmla="*/ 1 h 351"/>
                <a:gd name="T48" fmla="*/ 4 w 173"/>
                <a:gd name="T49" fmla="*/ 0 h 351"/>
                <a:gd name="T50" fmla="*/ 6 w 173"/>
                <a:gd name="T51" fmla="*/ 1 h 351"/>
                <a:gd name="T52" fmla="*/ 6 w 173"/>
                <a:gd name="T53" fmla="*/ 3 h 351"/>
                <a:gd name="T54" fmla="*/ 5 w 173"/>
                <a:gd name="T55" fmla="*/ 4 h 351"/>
                <a:gd name="T56" fmla="*/ 6 w 173"/>
                <a:gd name="T57" fmla="*/ 6 h 351"/>
                <a:gd name="T58" fmla="*/ 6 w 173"/>
                <a:gd name="T59" fmla="*/ 7 h 351"/>
                <a:gd name="T60" fmla="*/ 5 w 173"/>
                <a:gd name="T61" fmla="*/ 6 h 351"/>
                <a:gd name="T62" fmla="*/ 5 w 173"/>
                <a:gd name="T63" fmla="*/ 7 h 351"/>
                <a:gd name="T64" fmla="*/ 6 w 173"/>
                <a:gd name="T65" fmla="*/ 9 h 351"/>
                <a:gd name="T66" fmla="*/ 6 w 173"/>
                <a:gd name="T67" fmla="*/ 10 h 351"/>
                <a:gd name="T68" fmla="*/ 5 w 173"/>
                <a:gd name="T69" fmla="*/ 10 h 351"/>
                <a:gd name="T70" fmla="*/ 5 w 173"/>
                <a:gd name="T71" fmla="*/ 11 h 351"/>
                <a:gd name="T72" fmla="*/ 5 w 173"/>
                <a:gd name="T73" fmla="*/ 11 h 351"/>
                <a:gd name="T74" fmla="*/ 5 w 173"/>
                <a:gd name="T75" fmla="*/ 11 h 3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3"/>
                <a:gd name="T115" fmla="*/ 0 h 351"/>
                <a:gd name="T116" fmla="*/ 173 w 173"/>
                <a:gd name="T117" fmla="*/ 351 h 3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3" h="351">
                  <a:moveTo>
                    <a:pt x="145" y="347"/>
                  </a:moveTo>
                  <a:lnTo>
                    <a:pt x="126" y="351"/>
                  </a:lnTo>
                  <a:lnTo>
                    <a:pt x="128" y="319"/>
                  </a:lnTo>
                  <a:lnTo>
                    <a:pt x="105" y="319"/>
                  </a:lnTo>
                  <a:lnTo>
                    <a:pt x="82" y="315"/>
                  </a:lnTo>
                  <a:lnTo>
                    <a:pt x="25" y="330"/>
                  </a:lnTo>
                  <a:lnTo>
                    <a:pt x="61" y="298"/>
                  </a:lnTo>
                  <a:lnTo>
                    <a:pt x="78" y="260"/>
                  </a:lnTo>
                  <a:lnTo>
                    <a:pt x="97" y="260"/>
                  </a:lnTo>
                  <a:lnTo>
                    <a:pt x="91" y="273"/>
                  </a:lnTo>
                  <a:lnTo>
                    <a:pt x="97" y="290"/>
                  </a:lnTo>
                  <a:lnTo>
                    <a:pt x="116" y="285"/>
                  </a:lnTo>
                  <a:lnTo>
                    <a:pt x="152" y="294"/>
                  </a:lnTo>
                  <a:lnTo>
                    <a:pt x="164" y="285"/>
                  </a:lnTo>
                  <a:lnTo>
                    <a:pt x="152" y="262"/>
                  </a:lnTo>
                  <a:lnTo>
                    <a:pt x="131" y="228"/>
                  </a:lnTo>
                  <a:lnTo>
                    <a:pt x="116" y="192"/>
                  </a:lnTo>
                  <a:lnTo>
                    <a:pt x="122" y="136"/>
                  </a:lnTo>
                  <a:lnTo>
                    <a:pt x="139" y="159"/>
                  </a:lnTo>
                  <a:lnTo>
                    <a:pt x="148" y="136"/>
                  </a:lnTo>
                  <a:lnTo>
                    <a:pt x="128" y="70"/>
                  </a:lnTo>
                  <a:lnTo>
                    <a:pt x="112" y="108"/>
                  </a:lnTo>
                  <a:lnTo>
                    <a:pt x="86" y="49"/>
                  </a:lnTo>
                  <a:lnTo>
                    <a:pt x="0" y="19"/>
                  </a:lnTo>
                  <a:lnTo>
                    <a:pt x="97" y="0"/>
                  </a:lnTo>
                  <a:lnTo>
                    <a:pt x="164" y="30"/>
                  </a:lnTo>
                  <a:lnTo>
                    <a:pt x="164" y="79"/>
                  </a:lnTo>
                  <a:lnTo>
                    <a:pt x="156" y="106"/>
                  </a:lnTo>
                  <a:lnTo>
                    <a:pt x="173" y="174"/>
                  </a:lnTo>
                  <a:lnTo>
                    <a:pt x="167" y="193"/>
                  </a:lnTo>
                  <a:lnTo>
                    <a:pt x="148" y="186"/>
                  </a:lnTo>
                  <a:lnTo>
                    <a:pt x="143" y="205"/>
                  </a:lnTo>
                  <a:lnTo>
                    <a:pt x="169" y="277"/>
                  </a:lnTo>
                  <a:lnTo>
                    <a:pt x="167" y="294"/>
                  </a:lnTo>
                  <a:lnTo>
                    <a:pt x="150" y="309"/>
                  </a:lnTo>
                  <a:lnTo>
                    <a:pt x="147" y="323"/>
                  </a:lnTo>
                  <a:lnTo>
                    <a:pt x="145" y="347"/>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5" name="Freeform 48">
              <a:extLst>
                <a:ext uri="{FF2B5EF4-FFF2-40B4-BE49-F238E27FC236}">
                  <a16:creationId xmlns:a16="http://schemas.microsoft.com/office/drawing/2014/main" id="{A1A47CC1-55B9-4E94-BAF6-423FBDAA8F67}"/>
                </a:ext>
              </a:extLst>
            </p:cNvPr>
            <p:cNvSpPr>
              <a:spLocks/>
            </p:cNvSpPr>
            <p:nvPr/>
          </p:nvSpPr>
          <p:spPr bwMode="auto">
            <a:xfrm>
              <a:off x="1107" y="1433"/>
              <a:ext cx="18" cy="29"/>
            </a:xfrm>
            <a:custGeom>
              <a:avLst/>
              <a:gdLst>
                <a:gd name="T0" fmla="*/ 1 w 36"/>
                <a:gd name="T1" fmla="*/ 0 h 59"/>
                <a:gd name="T2" fmla="*/ 1 w 36"/>
                <a:gd name="T3" fmla="*/ 1 h 59"/>
                <a:gd name="T4" fmla="*/ 0 w 36"/>
                <a:gd name="T5" fmla="*/ 0 h 59"/>
                <a:gd name="T6" fmla="*/ 1 w 36"/>
                <a:gd name="T7" fmla="*/ 0 h 59"/>
                <a:gd name="T8" fmla="*/ 1 w 36"/>
                <a:gd name="T9" fmla="*/ 0 h 59"/>
                <a:gd name="T10" fmla="*/ 0 60000 65536"/>
                <a:gd name="T11" fmla="*/ 0 60000 65536"/>
                <a:gd name="T12" fmla="*/ 0 60000 65536"/>
                <a:gd name="T13" fmla="*/ 0 60000 65536"/>
                <a:gd name="T14" fmla="*/ 0 60000 65536"/>
                <a:gd name="T15" fmla="*/ 0 w 36"/>
                <a:gd name="T16" fmla="*/ 0 h 59"/>
                <a:gd name="T17" fmla="*/ 36 w 36"/>
                <a:gd name="T18" fmla="*/ 59 h 59"/>
              </a:gdLst>
              <a:ahLst/>
              <a:cxnLst>
                <a:cxn ang="T10">
                  <a:pos x="T0" y="T1"/>
                </a:cxn>
                <a:cxn ang="T11">
                  <a:pos x="T2" y="T3"/>
                </a:cxn>
                <a:cxn ang="T12">
                  <a:pos x="T4" y="T5"/>
                </a:cxn>
                <a:cxn ang="T13">
                  <a:pos x="T6" y="T7"/>
                </a:cxn>
                <a:cxn ang="T14">
                  <a:pos x="T8" y="T9"/>
                </a:cxn>
              </a:cxnLst>
              <a:rect l="T15" t="T16" r="T17" b="T18"/>
              <a:pathLst>
                <a:path w="36" h="59">
                  <a:moveTo>
                    <a:pt x="4" y="0"/>
                  </a:moveTo>
                  <a:lnTo>
                    <a:pt x="36" y="59"/>
                  </a:lnTo>
                  <a:lnTo>
                    <a:pt x="0" y="19"/>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6" name="Freeform 49">
              <a:extLst>
                <a:ext uri="{FF2B5EF4-FFF2-40B4-BE49-F238E27FC236}">
                  <a16:creationId xmlns:a16="http://schemas.microsoft.com/office/drawing/2014/main" id="{E7990D7B-5C4A-4C02-B607-D1C1D8256B15}"/>
                </a:ext>
              </a:extLst>
            </p:cNvPr>
            <p:cNvSpPr>
              <a:spLocks/>
            </p:cNvSpPr>
            <p:nvPr/>
          </p:nvSpPr>
          <p:spPr bwMode="auto">
            <a:xfrm>
              <a:off x="1105" y="1463"/>
              <a:ext cx="11" cy="8"/>
            </a:xfrm>
            <a:custGeom>
              <a:avLst/>
              <a:gdLst>
                <a:gd name="T0" fmla="*/ 0 w 23"/>
                <a:gd name="T1" fmla="*/ 0 h 15"/>
                <a:gd name="T2" fmla="*/ 0 w 23"/>
                <a:gd name="T3" fmla="*/ 1 h 15"/>
                <a:gd name="T4" fmla="*/ 0 w 23"/>
                <a:gd name="T5" fmla="*/ 1 h 15"/>
                <a:gd name="T6" fmla="*/ 0 w 23"/>
                <a:gd name="T7" fmla="*/ 1 h 15"/>
                <a:gd name="T8" fmla="*/ 0 w 23"/>
                <a:gd name="T9" fmla="*/ 1 h 15"/>
                <a:gd name="T10" fmla="*/ 0 w 23"/>
                <a:gd name="T11" fmla="*/ 0 h 15"/>
                <a:gd name="T12" fmla="*/ 0 w 23"/>
                <a:gd name="T13" fmla="*/ 0 h 15"/>
                <a:gd name="T14" fmla="*/ 0 60000 65536"/>
                <a:gd name="T15" fmla="*/ 0 60000 65536"/>
                <a:gd name="T16" fmla="*/ 0 60000 65536"/>
                <a:gd name="T17" fmla="*/ 0 60000 65536"/>
                <a:gd name="T18" fmla="*/ 0 60000 65536"/>
                <a:gd name="T19" fmla="*/ 0 60000 65536"/>
                <a:gd name="T20" fmla="*/ 0 60000 65536"/>
                <a:gd name="T21" fmla="*/ 0 w 23"/>
                <a:gd name="T22" fmla="*/ 0 h 15"/>
                <a:gd name="T23" fmla="*/ 23 w 23"/>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5">
                  <a:moveTo>
                    <a:pt x="6" y="0"/>
                  </a:moveTo>
                  <a:lnTo>
                    <a:pt x="0" y="11"/>
                  </a:lnTo>
                  <a:lnTo>
                    <a:pt x="10" y="15"/>
                  </a:lnTo>
                  <a:lnTo>
                    <a:pt x="19" y="11"/>
                  </a:lnTo>
                  <a:lnTo>
                    <a:pt x="23" y="2"/>
                  </a:lnTo>
                  <a:lnTo>
                    <a:pt x="6" y="0"/>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7" name="Freeform 50">
              <a:extLst>
                <a:ext uri="{FF2B5EF4-FFF2-40B4-BE49-F238E27FC236}">
                  <a16:creationId xmlns:a16="http://schemas.microsoft.com/office/drawing/2014/main" id="{EC176690-AE0E-4EB3-96E3-E493410D16DA}"/>
                </a:ext>
              </a:extLst>
            </p:cNvPr>
            <p:cNvSpPr>
              <a:spLocks/>
            </p:cNvSpPr>
            <p:nvPr/>
          </p:nvSpPr>
          <p:spPr bwMode="auto">
            <a:xfrm>
              <a:off x="1014" y="1428"/>
              <a:ext cx="49" cy="37"/>
            </a:xfrm>
            <a:custGeom>
              <a:avLst/>
              <a:gdLst>
                <a:gd name="T0" fmla="*/ 1 w 96"/>
                <a:gd name="T1" fmla="*/ 1 h 74"/>
                <a:gd name="T2" fmla="*/ 2 w 96"/>
                <a:gd name="T3" fmla="*/ 2 h 74"/>
                <a:gd name="T4" fmla="*/ 2 w 96"/>
                <a:gd name="T5" fmla="*/ 2 h 74"/>
                <a:gd name="T6" fmla="*/ 4 w 96"/>
                <a:gd name="T7" fmla="*/ 1 h 74"/>
                <a:gd name="T8" fmla="*/ 2 w 96"/>
                <a:gd name="T9" fmla="*/ 1 h 74"/>
                <a:gd name="T10" fmla="*/ 3 w 96"/>
                <a:gd name="T11" fmla="*/ 1 h 74"/>
                <a:gd name="T12" fmla="*/ 3 w 96"/>
                <a:gd name="T13" fmla="*/ 1 h 74"/>
                <a:gd name="T14" fmla="*/ 2 w 96"/>
                <a:gd name="T15" fmla="*/ 1 h 74"/>
                <a:gd name="T16" fmla="*/ 1 w 96"/>
                <a:gd name="T17" fmla="*/ 1 h 74"/>
                <a:gd name="T18" fmla="*/ 1 w 96"/>
                <a:gd name="T19" fmla="*/ 0 h 74"/>
                <a:gd name="T20" fmla="*/ 0 w 96"/>
                <a:gd name="T21" fmla="*/ 1 h 74"/>
                <a:gd name="T22" fmla="*/ 1 w 96"/>
                <a:gd name="T23" fmla="*/ 1 h 74"/>
                <a:gd name="T24" fmla="*/ 1 w 96"/>
                <a:gd name="T25" fmla="*/ 1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4"/>
                <a:gd name="T41" fmla="*/ 96 w 96"/>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4">
                  <a:moveTo>
                    <a:pt x="5" y="38"/>
                  </a:moveTo>
                  <a:lnTo>
                    <a:pt x="39" y="70"/>
                  </a:lnTo>
                  <a:lnTo>
                    <a:pt x="58" y="74"/>
                  </a:lnTo>
                  <a:lnTo>
                    <a:pt x="96" y="55"/>
                  </a:lnTo>
                  <a:lnTo>
                    <a:pt x="55" y="49"/>
                  </a:lnTo>
                  <a:lnTo>
                    <a:pt x="91" y="36"/>
                  </a:lnTo>
                  <a:lnTo>
                    <a:pt x="91" y="24"/>
                  </a:lnTo>
                  <a:lnTo>
                    <a:pt x="57" y="32"/>
                  </a:lnTo>
                  <a:lnTo>
                    <a:pt x="19" y="24"/>
                  </a:lnTo>
                  <a:lnTo>
                    <a:pt x="30" y="0"/>
                  </a:lnTo>
                  <a:lnTo>
                    <a:pt x="0" y="19"/>
                  </a:lnTo>
                  <a:lnTo>
                    <a:pt x="5"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8" name="Freeform 51">
              <a:extLst>
                <a:ext uri="{FF2B5EF4-FFF2-40B4-BE49-F238E27FC236}">
                  <a16:creationId xmlns:a16="http://schemas.microsoft.com/office/drawing/2014/main" id="{6B2ABC6B-0100-492D-A40D-5A490044B52E}"/>
                </a:ext>
              </a:extLst>
            </p:cNvPr>
            <p:cNvSpPr>
              <a:spLocks/>
            </p:cNvSpPr>
            <p:nvPr/>
          </p:nvSpPr>
          <p:spPr bwMode="auto">
            <a:xfrm>
              <a:off x="1050" y="1405"/>
              <a:ext cx="56" cy="47"/>
            </a:xfrm>
            <a:custGeom>
              <a:avLst/>
              <a:gdLst>
                <a:gd name="T0" fmla="*/ 1 w 112"/>
                <a:gd name="T1" fmla="*/ 0 h 95"/>
                <a:gd name="T2" fmla="*/ 2 w 112"/>
                <a:gd name="T3" fmla="*/ 1 h 95"/>
                <a:gd name="T4" fmla="*/ 2 w 112"/>
                <a:gd name="T5" fmla="*/ 1 h 95"/>
                <a:gd name="T6" fmla="*/ 2 w 112"/>
                <a:gd name="T7" fmla="*/ 2 h 95"/>
                <a:gd name="T8" fmla="*/ 1 w 112"/>
                <a:gd name="T9" fmla="*/ 2 h 95"/>
                <a:gd name="T10" fmla="*/ 2 w 112"/>
                <a:gd name="T11" fmla="*/ 2 h 95"/>
                <a:gd name="T12" fmla="*/ 3 w 112"/>
                <a:gd name="T13" fmla="*/ 2 h 95"/>
                <a:gd name="T14" fmla="*/ 3 w 112"/>
                <a:gd name="T15" fmla="*/ 2 h 95"/>
                <a:gd name="T16" fmla="*/ 3 w 112"/>
                <a:gd name="T17" fmla="*/ 2 h 95"/>
                <a:gd name="T18" fmla="*/ 4 w 112"/>
                <a:gd name="T19" fmla="*/ 1 h 95"/>
                <a:gd name="T20" fmla="*/ 4 w 112"/>
                <a:gd name="T21" fmla="*/ 1 h 95"/>
                <a:gd name="T22" fmla="*/ 4 w 112"/>
                <a:gd name="T23" fmla="*/ 0 h 95"/>
                <a:gd name="T24" fmla="*/ 4 w 112"/>
                <a:gd name="T25" fmla="*/ 0 h 95"/>
                <a:gd name="T26" fmla="*/ 2 w 112"/>
                <a:gd name="T27" fmla="*/ 0 h 95"/>
                <a:gd name="T28" fmla="*/ 2 w 112"/>
                <a:gd name="T29" fmla="*/ 0 h 95"/>
                <a:gd name="T30" fmla="*/ 1 w 112"/>
                <a:gd name="T31" fmla="*/ 0 h 95"/>
                <a:gd name="T32" fmla="*/ 0 w 112"/>
                <a:gd name="T33" fmla="*/ 0 h 95"/>
                <a:gd name="T34" fmla="*/ 1 w 112"/>
                <a:gd name="T35" fmla="*/ 0 h 95"/>
                <a:gd name="T36" fmla="*/ 1 w 112"/>
                <a:gd name="T37" fmla="*/ 0 h 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2"/>
                <a:gd name="T58" fmla="*/ 0 h 95"/>
                <a:gd name="T59" fmla="*/ 112 w 112"/>
                <a:gd name="T60" fmla="*/ 95 h 9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2" h="95">
                  <a:moveTo>
                    <a:pt x="24" y="23"/>
                  </a:moveTo>
                  <a:lnTo>
                    <a:pt x="34" y="36"/>
                  </a:lnTo>
                  <a:lnTo>
                    <a:pt x="47" y="46"/>
                  </a:lnTo>
                  <a:lnTo>
                    <a:pt x="47" y="70"/>
                  </a:lnTo>
                  <a:lnTo>
                    <a:pt x="28" y="87"/>
                  </a:lnTo>
                  <a:lnTo>
                    <a:pt x="59" y="87"/>
                  </a:lnTo>
                  <a:lnTo>
                    <a:pt x="66" y="82"/>
                  </a:lnTo>
                  <a:lnTo>
                    <a:pt x="76" y="95"/>
                  </a:lnTo>
                  <a:lnTo>
                    <a:pt x="91" y="76"/>
                  </a:lnTo>
                  <a:lnTo>
                    <a:pt x="106" y="61"/>
                  </a:lnTo>
                  <a:lnTo>
                    <a:pt x="106" y="38"/>
                  </a:lnTo>
                  <a:lnTo>
                    <a:pt x="112" y="6"/>
                  </a:lnTo>
                  <a:lnTo>
                    <a:pt x="104" y="19"/>
                  </a:lnTo>
                  <a:lnTo>
                    <a:pt x="59" y="0"/>
                  </a:lnTo>
                  <a:lnTo>
                    <a:pt x="59" y="13"/>
                  </a:lnTo>
                  <a:lnTo>
                    <a:pt x="26" y="6"/>
                  </a:lnTo>
                  <a:lnTo>
                    <a:pt x="0" y="25"/>
                  </a:lnTo>
                  <a:lnTo>
                    <a:pt x="24" y="23"/>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49" name="Freeform 52">
              <a:extLst>
                <a:ext uri="{FF2B5EF4-FFF2-40B4-BE49-F238E27FC236}">
                  <a16:creationId xmlns:a16="http://schemas.microsoft.com/office/drawing/2014/main" id="{AD71371A-689E-42E7-AB0D-C3451C3967DC}"/>
                </a:ext>
              </a:extLst>
            </p:cNvPr>
            <p:cNvSpPr>
              <a:spLocks/>
            </p:cNvSpPr>
            <p:nvPr/>
          </p:nvSpPr>
          <p:spPr bwMode="auto">
            <a:xfrm>
              <a:off x="742" y="1614"/>
              <a:ext cx="185" cy="247"/>
            </a:xfrm>
            <a:custGeom>
              <a:avLst/>
              <a:gdLst>
                <a:gd name="T0" fmla="*/ 7 w 371"/>
                <a:gd name="T1" fmla="*/ 0 h 494"/>
                <a:gd name="T2" fmla="*/ 8 w 371"/>
                <a:gd name="T3" fmla="*/ 2 h 494"/>
                <a:gd name="T4" fmla="*/ 7 w 371"/>
                <a:gd name="T5" fmla="*/ 3 h 494"/>
                <a:gd name="T6" fmla="*/ 5 w 371"/>
                <a:gd name="T7" fmla="*/ 3 h 494"/>
                <a:gd name="T8" fmla="*/ 4 w 371"/>
                <a:gd name="T9" fmla="*/ 2 h 494"/>
                <a:gd name="T10" fmla="*/ 3 w 371"/>
                <a:gd name="T11" fmla="*/ 2 h 494"/>
                <a:gd name="T12" fmla="*/ 2 w 371"/>
                <a:gd name="T13" fmla="*/ 1 h 494"/>
                <a:gd name="T14" fmla="*/ 1 w 371"/>
                <a:gd name="T15" fmla="*/ 2 h 494"/>
                <a:gd name="T16" fmla="*/ 0 w 371"/>
                <a:gd name="T17" fmla="*/ 4 h 494"/>
                <a:gd name="T18" fmla="*/ 0 w 371"/>
                <a:gd name="T19" fmla="*/ 9 h 494"/>
                <a:gd name="T20" fmla="*/ 1 w 371"/>
                <a:gd name="T21" fmla="*/ 12 h 494"/>
                <a:gd name="T22" fmla="*/ 2 w 371"/>
                <a:gd name="T23" fmla="*/ 15 h 494"/>
                <a:gd name="T24" fmla="*/ 3 w 371"/>
                <a:gd name="T25" fmla="*/ 15 h 494"/>
                <a:gd name="T26" fmla="*/ 9 w 371"/>
                <a:gd name="T27" fmla="*/ 15 h 494"/>
                <a:gd name="T28" fmla="*/ 7 w 371"/>
                <a:gd name="T29" fmla="*/ 15 h 494"/>
                <a:gd name="T30" fmla="*/ 5 w 371"/>
                <a:gd name="T31" fmla="*/ 15 h 494"/>
                <a:gd name="T32" fmla="*/ 3 w 371"/>
                <a:gd name="T33" fmla="*/ 13 h 494"/>
                <a:gd name="T34" fmla="*/ 5 w 371"/>
                <a:gd name="T35" fmla="*/ 13 h 494"/>
                <a:gd name="T36" fmla="*/ 8 w 371"/>
                <a:gd name="T37" fmla="*/ 15 h 494"/>
                <a:gd name="T38" fmla="*/ 9 w 371"/>
                <a:gd name="T39" fmla="*/ 15 h 494"/>
                <a:gd name="T40" fmla="*/ 7 w 371"/>
                <a:gd name="T41" fmla="*/ 13 h 494"/>
                <a:gd name="T42" fmla="*/ 5 w 371"/>
                <a:gd name="T43" fmla="*/ 11 h 494"/>
                <a:gd name="T44" fmla="*/ 3 w 371"/>
                <a:gd name="T45" fmla="*/ 9 h 494"/>
                <a:gd name="T46" fmla="*/ 8 w 371"/>
                <a:gd name="T47" fmla="*/ 8 h 494"/>
                <a:gd name="T48" fmla="*/ 9 w 371"/>
                <a:gd name="T49" fmla="*/ 8 h 494"/>
                <a:gd name="T50" fmla="*/ 8 w 371"/>
                <a:gd name="T51" fmla="*/ 7 h 494"/>
                <a:gd name="T52" fmla="*/ 7 w 371"/>
                <a:gd name="T53" fmla="*/ 6 h 494"/>
                <a:gd name="T54" fmla="*/ 8 w 371"/>
                <a:gd name="T55" fmla="*/ 6 h 494"/>
                <a:gd name="T56" fmla="*/ 11 w 371"/>
                <a:gd name="T57" fmla="*/ 8 h 494"/>
                <a:gd name="T58" fmla="*/ 10 w 371"/>
                <a:gd name="T59" fmla="*/ 5 h 494"/>
                <a:gd name="T60" fmla="*/ 8 w 371"/>
                <a:gd name="T61" fmla="*/ 1 h 494"/>
                <a:gd name="T62" fmla="*/ 7 w 371"/>
                <a:gd name="T63" fmla="*/ 0 h 494"/>
                <a:gd name="T64" fmla="*/ 7 w 371"/>
                <a:gd name="T65" fmla="*/ 0 h 4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1"/>
                <a:gd name="T100" fmla="*/ 0 h 494"/>
                <a:gd name="T101" fmla="*/ 371 w 371"/>
                <a:gd name="T102" fmla="*/ 494 h 4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1" h="494">
                  <a:moveTo>
                    <a:pt x="236" y="0"/>
                  </a:moveTo>
                  <a:lnTo>
                    <a:pt x="257" y="40"/>
                  </a:lnTo>
                  <a:lnTo>
                    <a:pt x="241" y="78"/>
                  </a:lnTo>
                  <a:lnTo>
                    <a:pt x="186" y="70"/>
                  </a:lnTo>
                  <a:lnTo>
                    <a:pt x="145" y="59"/>
                  </a:lnTo>
                  <a:lnTo>
                    <a:pt x="105" y="63"/>
                  </a:lnTo>
                  <a:lnTo>
                    <a:pt x="88" y="32"/>
                  </a:lnTo>
                  <a:lnTo>
                    <a:pt x="44" y="48"/>
                  </a:lnTo>
                  <a:lnTo>
                    <a:pt x="0" y="120"/>
                  </a:lnTo>
                  <a:lnTo>
                    <a:pt x="4" y="272"/>
                  </a:lnTo>
                  <a:lnTo>
                    <a:pt x="63" y="369"/>
                  </a:lnTo>
                  <a:lnTo>
                    <a:pt x="72" y="466"/>
                  </a:lnTo>
                  <a:lnTo>
                    <a:pt x="127" y="494"/>
                  </a:lnTo>
                  <a:lnTo>
                    <a:pt x="289" y="494"/>
                  </a:lnTo>
                  <a:lnTo>
                    <a:pt x="230" y="475"/>
                  </a:lnTo>
                  <a:lnTo>
                    <a:pt x="186" y="454"/>
                  </a:lnTo>
                  <a:lnTo>
                    <a:pt x="122" y="411"/>
                  </a:lnTo>
                  <a:lnTo>
                    <a:pt x="179" y="414"/>
                  </a:lnTo>
                  <a:lnTo>
                    <a:pt x="259" y="464"/>
                  </a:lnTo>
                  <a:lnTo>
                    <a:pt x="308" y="468"/>
                  </a:lnTo>
                  <a:lnTo>
                    <a:pt x="226" y="411"/>
                  </a:lnTo>
                  <a:lnTo>
                    <a:pt x="175" y="342"/>
                  </a:lnTo>
                  <a:lnTo>
                    <a:pt x="112" y="280"/>
                  </a:lnTo>
                  <a:lnTo>
                    <a:pt x="270" y="234"/>
                  </a:lnTo>
                  <a:lnTo>
                    <a:pt x="308" y="228"/>
                  </a:lnTo>
                  <a:lnTo>
                    <a:pt x="283" y="209"/>
                  </a:lnTo>
                  <a:lnTo>
                    <a:pt x="240" y="171"/>
                  </a:lnTo>
                  <a:lnTo>
                    <a:pt x="287" y="175"/>
                  </a:lnTo>
                  <a:lnTo>
                    <a:pt x="371" y="242"/>
                  </a:lnTo>
                  <a:lnTo>
                    <a:pt x="321" y="137"/>
                  </a:lnTo>
                  <a:lnTo>
                    <a:pt x="283" y="23"/>
                  </a:lnTo>
                  <a:lnTo>
                    <a:pt x="236"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0" name="Freeform 53">
              <a:extLst>
                <a:ext uri="{FF2B5EF4-FFF2-40B4-BE49-F238E27FC236}">
                  <a16:creationId xmlns:a16="http://schemas.microsoft.com/office/drawing/2014/main" id="{1B277B2E-1EFD-4067-8BA8-7C66F1A9D6FF}"/>
                </a:ext>
              </a:extLst>
            </p:cNvPr>
            <p:cNvSpPr>
              <a:spLocks/>
            </p:cNvSpPr>
            <p:nvPr/>
          </p:nvSpPr>
          <p:spPr bwMode="auto">
            <a:xfrm>
              <a:off x="1157" y="1663"/>
              <a:ext cx="109" cy="422"/>
            </a:xfrm>
            <a:custGeom>
              <a:avLst/>
              <a:gdLst>
                <a:gd name="T0" fmla="*/ 0 w 218"/>
                <a:gd name="T1" fmla="*/ 2 h 844"/>
                <a:gd name="T2" fmla="*/ 1 w 218"/>
                <a:gd name="T3" fmla="*/ 1 h 844"/>
                <a:gd name="T4" fmla="*/ 3 w 218"/>
                <a:gd name="T5" fmla="*/ 2 h 844"/>
                <a:gd name="T6" fmla="*/ 2 w 218"/>
                <a:gd name="T7" fmla="*/ 0 h 844"/>
                <a:gd name="T8" fmla="*/ 3 w 218"/>
                <a:gd name="T9" fmla="*/ 1 h 844"/>
                <a:gd name="T10" fmla="*/ 3 w 218"/>
                <a:gd name="T11" fmla="*/ 2 h 844"/>
                <a:gd name="T12" fmla="*/ 3 w 218"/>
                <a:gd name="T13" fmla="*/ 5 h 844"/>
                <a:gd name="T14" fmla="*/ 5 w 218"/>
                <a:gd name="T15" fmla="*/ 11 h 844"/>
                <a:gd name="T16" fmla="*/ 5 w 218"/>
                <a:gd name="T17" fmla="*/ 13 h 844"/>
                <a:gd name="T18" fmla="*/ 5 w 218"/>
                <a:gd name="T19" fmla="*/ 18 h 844"/>
                <a:gd name="T20" fmla="*/ 6 w 218"/>
                <a:gd name="T21" fmla="*/ 21 h 844"/>
                <a:gd name="T22" fmla="*/ 7 w 218"/>
                <a:gd name="T23" fmla="*/ 22 h 844"/>
                <a:gd name="T24" fmla="*/ 7 w 218"/>
                <a:gd name="T25" fmla="*/ 23 h 844"/>
                <a:gd name="T26" fmla="*/ 7 w 218"/>
                <a:gd name="T27" fmla="*/ 24 h 844"/>
                <a:gd name="T28" fmla="*/ 6 w 218"/>
                <a:gd name="T29" fmla="*/ 26 h 844"/>
                <a:gd name="T30" fmla="*/ 7 w 218"/>
                <a:gd name="T31" fmla="*/ 25 h 844"/>
                <a:gd name="T32" fmla="*/ 7 w 218"/>
                <a:gd name="T33" fmla="*/ 23 h 844"/>
                <a:gd name="T34" fmla="*/ 6 w 218"/>
                <a:gd name="T35" fmla="*/ 21 h 844"/>
                <a:gd name="T36" fmla="*/ 5 w 218"/>
                <a:gd name="T37" fmla="*/ 20 h 844"/>
                <a:gd name="T38" fmla="*/ 5 w 218"/>
                <a:gd name="T39" fmla="*/ 19 h 844"/>
                <a:gd name="T40" fmla="*/ 3 w 218"/>
                <a:gd name="T41" fmla="*/ 13 h 844"/>
                <a:gd name="T42" fmla="*/ 3 w 218"/>
                <a:gd name="T43" fmla="*/ 11 h 844"/>
                <a:gd name="T44" fmla="*/ 3 w 218"/>
                <a:gd name="T45" fmla="*/ 13 h 844"/>
                <a:gd name="T46" fmla="*/ 2 w 218"/>
                <a:gd name="T47" fmla="*/ 10 h 844"/>
                <a:gd name="T48" fmla="*/ 3 w 218"/>
                <a:gd name="T49" fmla="*/ 7 h 844"/>
                <a:gd name="T50" fmla="*/ 3 w 218"/>
                <a:gd name="T51" fmla="*/ 3 h 844"/>
                <a:gd name="T52" fmla="*/ 1 w 218"/>
                <a:gd name="T53" fmla="*/ 3 h 844"/>
                <a:gd name="T54" fmla="*/ 0 w 218"/>
                <a:gd name="T55" fmla="*/ 2 h 844"/>
                <a:gd name="T56" fmla="*/ 0 w 218"/>
                <a:gd name="T57" fmla="*/ 2 h 8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8"/>
                <a:gd name="T88" fmla="*/ 0 h 844"/>
                <a:gd name="T89" fmla="*/ 218 w 218"/>
                <a:gd name="T90" fmla="*/ 844 h 8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8" h="844">
                  <a:moveTo>
                    <a:pt x="0" y="36"/>
                  </a:moveTo>
                  <a:lnTo>
                    <a:pt x="24" y="23"/>
                  </a:lnTo>
                  <a:lnTo>
                    <a:pt x="66" y="34"/>
                  </a:lnTo>
                  <a:lnTo>
                    <a:pt x="41" y="0"/>
                  </a:lnTo>
                  <a:lnTo>
                    <a:pt x="79" y="11"/>
                  </a:lnTo>
                  <a:lnTo>
                    <a:pt x="112" y="57"/>
                  </a:lnTo>
                  <a:lnTo>
                    <a:pt x="121" y="135"/>
                  </a:lnTo>
                  <a:lnTo>
                    <a:pt x="140" y="335"/>
                  </a:lnTo>
                  <a:lnTo>
                    <a:pt x="133" y="399"/>
                  </a:lnTo>
                  <a:lnTo>
                    <a:pt x="150" y="567"/>
                  </a:lnTo>
                  <a:lnTo>
                    <a:pt x="188" y="646"/>
                  </a:lnTo>
                  <a:lnTo>
                    <a:pt x="193" y="682"/>
                  </a:lnTo>
                  <a:lnTo>
                    <a:pt x="218" y="724"/>
                  </a:lnTo>
                  <a:lnTo>
                    <a:pt x="218" y="758"/>
                  </a:lnTo>
                  <a:lnTo>
                    <a:pt x="165" y="844"/>
                  </a:lnTo>
                  <a:lnTo>
                    <a:pt x="193" y="779"/>
                  </a:lnTo>
                  <a:lnTo>
                    <a:pt x="193" y="726"/>
                  </a:lnTo>
                  <a:lnTo>
                    <a:pt x="171" y="667"/>
                  </a:lnTo>
                  <a:lnTo>
                    <a:pt x="157" y="629"/>
                  </a:lnTo>
                  <a:lnTo>
                    <a:pt x="136" y="591"/>
                  </a:lnTo>
                  <a:lnTo>
                    <a:pt x="121" y="394"/>
                  </a:lnTo>
                  <a:lnTo>
                    <a:pt x="97" y="321"/>
                  </a:lnTo>
                  <a:lnTo>
                    <a:pt x="66" y="420"/>
                  </a:lnTo>
                  <a:lnTo>
                    <a:pt x="62" y="304"/>
                  </a:lnTo>
                  <a:lnTo>
                    <a:pt x="74" y="202"/>
                  </a:lnTo>
                  <a:lnTo>
                    <a:pt x="72" y="127"/>
                  </a:lnTo>
                  <a:lnTo>
                    <a:pt x="32" y="74"/>
                  </a:lnTo>
                  <a:lnTo>
                    <a:pt x="0" y="36"/>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1" name="Freeform 54">
              <a:extLst>
                <a:ext uri="{FF2B5EF4-FFF2-40B4-BE49-F238E27FC236}">
                  <a16:creationId xmlns:a16="http://schemas.microsoft.com/office/drawing/2014/main" id="{4177606D-F051-4985-8DCC-A8417C1A7912}"/>
                </a:ext>
              </a:extLst>
            </p:cNvPr>
            <p:cNvSpPr>
              <a:spLocks/>
            </p:cNvSpPr>
            <p:nvPr/>
          </p:nvSpPr>
          <p:spPr bwMode="auto">
            <a:xfrm>
              <a:off x="1124" y="2022"/>
              <a:ext cx="101" cy="101"/>
            </a:xfrm>
            <a:custGeom>
              <a:avLst/>
              <a:gdLst>
                <a:gd name="T0" fmla="*/ 5 w 203"/>
                <a:gd name="T1" fmla="*/ 0 h 203"/>
                <a:gd name="T2" fmla="*/ 3 w 203"/>
                <a:gd name="T3" fmla="*/ 0 h 203"/>
                <a:gd name="T4" fmla="*/ 2 w 203"/>
                <a:gd name="T5" fmla="*/ 0 h 203"/>
                <a:gd name="T6" fmla="*/ 0 w 203"/>
                <a:gd name="T7" fmla="*/ 1 h 203"/>
                <a:gd name="T8" fmla="*/ 0 w 203"/>
                <a:gd name="T9" fmla="*/ 2 h 203"/>
                <a:gd name="T10" fmla="*/ 1 w 203"/>
                <a:gd name="T11" fmla="*/ 5 h 203"/>
                <a:gd name="T12" fmla="*/ 2 w 203"/>
                <a:gd name="T13" fmla="*/ 5 h 203"/>
                <a:gd name="T14" fmla="*/ 4 w 203"/>
                <a:gd name="T15" fmla="*/ 6 h 203"/>
                <a:gd name="T16" fmla="*/ 6 w 203"/>
                <a:gd name="T17" fmla="*/ 6 h 203"/>
                <a:gd name="T18" fmla="*/ 6 w 203"/>
                <a:gd name="T19" fmla="*/ 4 h 203"/>
                <a:gd name="T20" fmla="*/ 4 w 203"/>
                <a:gd name="T21" fmla="*/ 5 h 203"/>
                <a:gd name="T22" fmla="*/ 6 w 203"/>
                <a:gd name="T23" fmla="*/ 4 h 203"/>
                <a:gd name="T24" fmla="*/ 6 w 203"/>
                <a:gd name="T25" fmla="*/ 3 h 203"/>
                <a:gd name="T26" fmla="*/ 3 w 203"/>
                <a:gd name="T27" fmla="*/ 2 h 203"/>
                <a:gd name="T28" fmla="*/ 6 w 203"/>
                <a:gd name="T29" fmla="*/ 1 h 203"/>
                <a:gd name="T30" fmla="*/ 5 w 203"/>
                <a:gd name="T31" fmla="*/ 0 h 203"/>
                <a:gd name="T32" fmla="*/ 5 w 203"/>
                <a:gd name="T33" fmla="*/ 0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3"/>
                <a:gd name="T52" fmla="*/ 0 h 203"/>
                <a:gd name="T53" fmla="*/ 203 w 203"/>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3" h="203">
                  <a:moveTo>
                    <a:pt x="181" y="13"/>
                  </a:moveTo>
                  <a:lnTo>
                    <a:pt x="116" y="0"/>
                  </a:lnTo>
                  <a:lnTo>
                    <a:pt x="78" y="19"/>
                  </a:lnTo>
                  <a:lnTo>
                    <a:pt x="23" y="47"/>
                  </a:lnTo>
                  <a:lnTo>
                    <a:pt x="0" y="68"/>
                  </a:lnTo>
                  <a:lnTo>
                    <a:pt x="50" y="169"/>
                  </a:lnTo>
                  <a:lnTo>
                    <a:pt x="88" y="178"/>
                  </a:lnTo>
                  <a:lnTo>
                    <a:pt x="146" y="203"/>
                  </a:lnTo>
                  <a:lnTo>
                    <a:pt x="192" y="192"/>
                  </a:lnTo>
                  <a:lnTo>
                    <a:pt x="203" y="157"/>
                  </a:lnTo>
                  <a:lnTo>
                    <a:pt x="141" y="161"/>
                  </a:lnTo>
                  <a:lnTo>
                    <a:pt x="196" y="131"/>
                  </a:lnTo>
                  <a:lnTo>
                    <a:pt x="202" y="98"/>
                  </a:lnTo>
                  <a:lnTo>
                    <a:pt x="127" y="79"/>
                  </a:lnTo>
                  <a:lnTo>
                    <a:pt x="194" y="38"/>
                  </a:lnTo>
                  <a:lnTo>
                    <a:pt x="181" y="13"/>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2" name="Freeform 55">
              <a:extLst>
                <a:ext uri="{FF2B5EF4-FFF2-40B4-BE49-F238E27FC236}">
                  <a16:creationId xmlns:a16="http://schemas.microsoft.com/office/drawing/2014/main" id="{8AC608D9-7BA2-4E4A-91C8-495A892CC4CC}"/>
                </a:ext>
              </a:extLst>
            </p:cNvPr>
            <p:cNvSpPr>
              <a:spLocks/>
            </p:cNvSpPr>
            <p:nvPr/>
          </p:nvSpPr>
          <p:spPr bwMode="auto">
            <a:xfrm>
              <a:off x="790" y="2329"/>
              <a:ext cx="430" cy="745"/>
            </a:xfrm>
            <a:custGeom>
              <a:avLst/>
              <a:gdLst>
                <a:gd name="T0" fmla="*/ 9 w 861"/>
                <a:gd name="T1" fmla="*/ 1 h 1490"/>
                <a:gd name="T2" fmla="*/ 6 w 861"/>
                <a:gd name="T3" fmla="*/ 1 h 1490"/>
                <a:gd name="T4" fmla="*/ 2 w 861"/>
                <a:gd name="T5" fmla="*/ 1 h 1490"/>
                <a:gd name="T6" fmla="*/ 5 w 861"/>
                <a:gd name="T7" fmla="*/ 3 h 1490"/>
                <a:gd name="T8" fmla="*/ 4 w 861"/>
                <a:gd name="T9" fmla="*/ 5 h 1490"/>
                <a:gd name="T10" fmla="*/ 8 w 861"/>
                <a:gd name="T11" fmla="*/ 10 h 1490"/>
                <a:gd name="T12" fmla="*/ 13 w 861"/>
                <a:gd name="T13" fmla="*/ 14 h 1490"/>
                <a:gd name="T14" fmla="*/ 18 w 861"/>
                <a:gd name="T15" fmla="*/ 19 h 1490"/>
                <a:gd name="T16" fmla="*/ 20 w 861"/>
                <a:gd name="T17" fmla="*/ 22 h 1490"/>
                <a:gd name="T18" fmla="*/ 21 w 861"/>
                <a:gd name="T19" fmla="*/ 23 h 1490"/>
                <a:gd name="T20" fmla="*/ 22 w 861"/>
                <a:gd name="T21" fmla="*/ 20 h 1490"/>
                <a:gd name="T22" fmla="*/ 23 w 861"/>
                <a:gd name="T23" fmla="*/ 21 h 1490"/>
                <a:gd name="T24" fmla="*/ 24 w 861"/>
                <a:gd name="T25" fmla="*/ 22 h 1490"/>
                <a:gd name="T26" fmla="*/ 25 w 861"/>
                <a:gd name="T27" fmla="*/ 22 h 1490"/>
                <a:gd name="T28" fmla="*/ 25 w 861"/>
                <a:gd name="T29" fmla="*/ 21 h 1490"/>
                <a:gd name="T30" fmla="*/ 25 w 861"/>
                <a:gd name="T31" fmla="*/ 20 h 1490"/>
                <a:gd name="T32" fmla="*/ 25 w 861"/>
                <a:gd name="T33" fmla="*/ 19 h 1490"/>
                <a:gd name="T34" fmla="*/ 24 w 861"/>
                <a:gd name="T35" fmla="*/ 17 h 1490"/>
                <a:gd name="T36" fmla="*/ 16 w 861"/>
                <a:gd name="T37" fmla="*/ 9 h 1490"/>
                <a:gd name="T38" fmla="*/ 10 w 861"/>
                <a:gd name="T39" fmla="*/ 1 h 1490"/>
                <a:gd name="T40" fmla="*/ 16 w 861"/>
                <a:gd name="T41" fmla="*/ 6 h 1490"/>
                <a:gd name="T42" fmla="*/ 18 w 861"/>
                <a:gd name="T43" fmla="*/ 10 h 1490"/>
                <a:gd name="T44" fmla="*/ 22 w 861"/>
                <a:gd name="T45" fmla="*/ 13 h 1490"/>
                <a:gd name="T46" fmla="*/ 26 w 861"/>
                <a:gd name="T47" fmla="*/ 18 h 1490"/>
                <a:gd name="T48" fmla="*/ 26 w 861"/>
                <a:gd name="T49" fmla="*/ 21 h 1490"/>
                <a:gd name="T50" fmla="*/ 25 w 861"/>
                <a:gd name="T51" fmla="*/ 24 h 1490"/>
                <a:gd name="T52" fmla="*/ 24 w 861"/>
                <a:gd name="T53" fmla="*/ 27 h 1490"/>
                <a:gd name="T54" fmla="*/ 20 w 861"/>
                <a:gd name="T55" fmla="*/ 47 h 1490"/>
                <a:gd name="T56" fmla="*/ 18 w 861"/>
                <a:gd name="T57" fmla="*/ 47 h 1490"/>
                <a:gd name="T58" fmla="*/ 19 w 861"/>
                <a:gd name="T59" fmla="*/ 41 h 1490"/>
                <a:gd name="T60" fmla="*/ 21 w 861"/>
                <a:gd name="T61" fmla="*/ 34 h 1490"/>
                <a:gd name="T62" fmla="*/ 19 w 861"/>
                <a:gd name="T63" fmla="*/ 36 h 1490"/>
                <a:gd name="T64" fmla="*/ 18 w 861"/>
                <a:gd name="T65" fmla="*/ 45 h 1490"/>
                <a:gd name="T66" fmla="*/ 16 w 861"/>
                <a:gd name="T67" fmla="*/ 37 h 1490"/>
                <a:gd name="T68" fmla="*/ 18 w 861"/>
                <a:gd name="T69" fmla="*/ 31 h 1490"/>
                <a:gd name="T70" fmla="*/ 19 w 861"/>
                <a:gd name="T71" fmla="*/ 27 h 1490"/>
                <a:gd name="T72" fmla="*/ 20 w 861"/>
                <a:gd name="T73" fmla="*/ 25 h 1490"/>
                <a:gd name="T74" fmla="*/ 18 w 861"/>
                <a:gd name="T75" fmla="*/ 26 h 1490"/>
                <a:gd name="T76" fmla="*/ 16 w 861"/>
                <a:gd name="T77" fmla="*/ 28 h 1490"/>
                <a:gd name="T78" fmla="*/ 17 w 861"/>
                <a:gd name="T79" fmla="*/ 24 h 1490"/>
                <a:gd name="T80" fmla="*/ 14 w 861"/>
                <a:gd name="T81" fmla="*/ 21 h 1490"/>
                <a:gd name="T82" fmla="*/ 7 w 861"/>
                <a:gd name="T83" fmla="*/ 14 h 1490"/>
                <a:gd name="T84" fmla="*/ 0 w 861"/>
                <a:gd name="T85" fmla="*/ 9 h 1490"/>
                <a:gd name="T86" fmla="*/ 0 w 861"/>
                <a:gd name="T87" fmla="*/ 1 h 1490"/>
                <a:gd name="T88" fmla="*/ 3 w 861"/>
                <a:gd name="T89" fmla="*/ 1 h 1490"/>
                <a:gd name="T90" fmla="*/ 9 w 861"/>
                <a:gd name="T91" fmla="*/ 0 h 1490"/>
                <a:gd name="T92" fmla="*/ 9 w 861"/>
                <a:gd name="T93" fmla="*/ 1 h 1490"/>
                <a:gd name="T94" fmla="*/ 9 w 861"/>
                <a:gd name="T95" fmla="*/ 1 h 14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1"/>
                <a:gd name="T145" fmla="*/ 0 h 1490"/>
                <a:gd name="T146" fmla="*/ 861 w 861"/>
                <a:gd name="T147" fmla="*/ 1490 h 14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1" h="1490">
                  <a:moveTo>
                    <a:pt x="312" y="22"/>
                  </a:moveTo>
                  <a:lnTo>
                    <a:pt x="211" y="32"/>
                  </a:lnTo>
                  <a:lnTo>
                    <a:pt x="86" y="62"/>
                  </a:lnTo>
                  <a:lnTo>
                    <a:pt x="186" y="102"/>
                  </a:lnTo>
                  <a:lnTo>
                    <a:pt x="144" y="157"/>
                  </a:lnTo>
                  <a:lnTo>
                    <a:pt x="262" y="315"/>
                  </a:lnTo>
                  <a:lnTo>
                    <a:pt x="443" y="465"/>
                  </a:lnTo>
                  <a:lnTo>
                    <a:pt x="576" y="598"/>
                  </a:lnTo>
                  <a:lnTo>
                    <a:pt x="667" y="699"/>
                  </a:lnTo>
                  <a:lnTo>
                    <a:pt x="698" y="712"/>
                  </a:lnTo>
                  <a:lnTo>
                    <a:pt x="705" y="633"/>
                  </a:lnTo>
                  <a:lnTo>
                    <a:pt x="747" y="657"/>
                  </a:lnTo>
                  <a:lnTo>
                    <a:pt x="775" y="695"/>
                  </a:lnTo>
                  <a:lnTo>
                    <a:pt x="802" y="691"/>
                  </a:lnTo>
                  <a:lnTo>
                    <a:pt x="819" y="665"/>
                  </a:lnTo>
                  <a:lnTo>
                    <a:pt x="827" y="634"/>
                  </a:lnTo>
                  <a:lnTo>
                    <a:pt x="800" y="581"/>
                  </a:lnTo>
                  <a:lnTo>
                    <a:pt x="779" y="543"/>
                  </a:lnTo>
                  <a:lnTo>
                    <a:pt x="526" y="273"/>
                  </a:lnTo>
                  <a:lnTo>
                    <a:pt x="344" y="36"/>
                  </a:lnTo>
                  <a:lnTo>
                    <a:pt x="515" y="173"/>
                  </a:lnTo>
                  <a:lnTo>
                    <a:pt x="604" y="298"/>
                  </a:lnTo>
                  <a:lnTo>
                    <a:pt x="724" y="422"/>
                  </a:lnTo>
                  <a:lnTo>
                    <a:pt x="832" y="570"/>
                  </a:lnTo>
                  <a:lnTo>
                    <a:pt x="861" y="665"/>
                  </a:lnTo>
                  <a:lnTo>
                    <a:pt x="808" y="775"/>
                  </a:lnTo>
                  <a:lnTo>
                    <a:pt x="770" y="866"/>
                  </a:lnTo>
                  <a:lnTo>
                    <a:pt x="667" y="1482"/>
                  </a:lnTo>
                  <a:lnTo>
                    <a:pt x="585" y="1490"/>
                  </a:lnTo>
                  <a:lnTo>
                    <a:pt x="637" y="1300"/>
                  </a:lnTo>
                  <a:lnTo>
                    <a:pt x="673" y="1060"/>
                  </a:lnTo>
                  <a:lnTo>
                    <a:pt x="635" y="1150"/>
                  </a:lnTo>
                  <a:lnTo>
                    <a:pt x="580" y="1416"/>
                  </a:lnTo>
                  <a:lnTo>
                    <a:pt x="526" y="1169"/>
                  </a:lnTo>
                  <a:lnTo>
                    <a:pt x="597" y="1001"/>
                  </a:lnTo>
                  <a:lnTo>
                    <a:pt x="631" y="866"/>
                  </a:lnTo>
                  <a:lnTo>
                    <a:pt x="642" y="800"/>
                  </a:lnTo>
                  <a:lnTo>
                    <a:pt x="591" y="832"/>
                  </a:lnTo>
                  <a:lnTo>
                    <a:pt x="532" y="908"/>
                  </a:lnTo>
                  <a:lnTo>
                    <a:pt x="563" y="790"/>
                  </a:lnTo>
                  <a:lnTo>
                    <a:pt x="468" y="646"/>
                  </a:lnTo>
                  <a:lnTo>
                    <a:pt x="230" y="467"/>
                  </a:lnTo>
                  <a:lnTo>
                    <a:pt x="0" y="277"/>
                  </a:lnTo>
                  <a:lnTo>
                    <a:pt x="13" y="34"/>
                  </a:lnTo>
                  <a:lnTo>
                    <a:pt x="120" y="3"/>
                  </a:lnTo>
                  <a:lnTo>
                    <a:pt x="289" y="0"/>
                  </a:lnTo>
                  <a:lnTo>
                    <a:pt x="312" y="22"/>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3" name="Freeform 56">
              <a:extLst>
                <a:ext uri="{FF2B5EF4-FFF2-40B4-BE49-F238E27FC236}">
                  <a16:creationId xmlns:a16="http://schemas.microsoft.com/office/drawing/2014/main" id="{F995DBC0-4A86-46C5-A085-4886616D2982}"/>
                </a:ext>
              </a:extLst>
            </p:cNvPr>
            <p:cNvSpPr>
              <a:spLocks/>
            </p:cNvSpPr>
            <p:nvPr/>
          </p:nvSpPr>
          <p:spPr bwMode="auto">
            <a:xfrm>
              <a:off x="905" y="2360"/>
              <a:ext cx="204" cy="212"/>
            </a:xfrm>
            <a:custGeom>
              <a:avLst/>
              <a:gdLst>
                <a:gd name="T0" fmla="*/ 0 w 409"/>
                <a:gd name="T1" fmla="*/ 3 h 424"/>
                <a:gd name="T2" fmla="*/ 4 w 409"/>
                <a:gd name="T3" fmla="*/ 6 h 424"/>
                <a:gd name="T4" fmla="*/ 12 w 409"/>
                <a:gd name="T5" fmla="*/ 13 h 424"/>
                <a:gd name="T6" fmla="*/ 2 w 409"/>
                <a:gd name="T7" fmla="*/ 2 h 424"/>
                <a:gd name="T8" fmla="*/ 0 w 409"/>
                <a:gd name="T9" fmla="*/ 0 h 424"/>
                <a:gd name="T10" fmla="*/ 0 w 409"/>
                <a:gd name="T11" fmla="*/ 3 h 424"/>
                <a:gd name="T12" fmla="*/ 0 w 409"/>
                <a:gd name="T13" fmla="*/ 3 h 424"/>
                <a:gd name="T14" fmla="*/ 0 60000 65536"/>
                <a:gd name="T15" fmla="*/ 0 60000 65536"/>
                <a:gd name="T16" fmla="*/ 0 60000 65536"/>
                <a:gd name="T17" fmla="*/ 0 60000 65536"/>
                <a:gd name="T18" fmla="*/ 0 60000 65536"/>
                <a:gd name="T19" fmla="*/ 0 60000 65536"/>
                <a:gd name="T20" fmla="*/ 0 60000 65536"/>
                <a:gd name="T21" fmla="*/ 0 w 409"/>
                <a:gd name="T22" fmla="*/ 0 h 424"/>
                <a:gd name="T23" fmla="*/ 409 w 409"/>
                <a:gd name="T24" fmla="*/ 424 h 4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9" h="424">
                  <a:moveTo>
                    <a:pt x="0" y="67"/>
                  </a:moveTo>
                  <a:lnTo>
                    <a:pt x="154" y="185"/>
                  </a:lnTo>
                  <a:lnTo>
                    <a:pt x="409" y="424"/>
                  </a:lnTo>
                  <a:lnTo>
                    <a:pt x="82" y="40"/>
                  </a:lnTo>
                  <a:lnTo>
                    <a:pt x="6" y="0"/>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4" name="Freeform 57">
              <a:extLst>
                <a:ext uri="{FF2B5EF4-FFF2-40B4-BE49-F238E27FC236}">
                  <a16:creationId xmlns:a16="http://schemas.microsoft.com/office/drawing/2014/main" id="{F93468F6-69B0-40A6-A283-D02D4699D8DE}"/>
                </a:ext>
              </a:extLst>
            </p:cNvPr>
            <p:cNvSpPr>
              <a:spLocks/>
            </p:cNvSpPr>
            <p:nvPr/>
          </p:nvSpPr>
          <p:spPr bwMode="auto">
            <a:xfrm>
              <a:off x="448" y="2538"/>
              <a:ext cx="457" cy="492"/>
            </a:xfrm>
            <a:custGeom>
              <a:avLst/>
              <a:gdLst>
                <a:gd name="T0" fmla="*/ 26 w 914"/>
                <a:gd name="T1" fmla="*/ 0 h 984"/>
                <a:gd name="T2" fmla="*/ 22 w 914"/>
                <a:gd name="T3" fmla="*/ 7 h 984"/>
                <a:gd name="T4" fmla="*/ 21 w 914"/>
                <a:gd name="T5" fmla="*/ 11 h 984"/>
                <a:gd name="T6" fmla="*/ 23 w 914"/>
                <a:gd name="T7" fmla="*/ 10 h 984"/>
                <a:gd name="T8" fmla="*/ 21 w 914"/>
                <a:gd name="T9" fmla="*/ 13 h 984"/>
                <a:gd name="T10" fmla="*/ 18 w 914"/>
                <a:gd name="T11" fmla="*/ 18 h 984"/>
                <a:gd name="T12" fmla="*/ 22 w 914"/>
                <a:gd name="T13" fmla="*/ 17 h 984"/>
                <a:gd name="T14" fmla="*/ 21 w 914"/>
                <a:gd name="T15" fmla="*/ 18 h 984"/>
                <a:gd name="T16" fmla="*/ 20 w 914"/>
                <a:gd name="T17" fmla="*/ 19 h 984"/>
                <a:gd name="T18" fmla="*/ 20 w 914"/>
                <a:gd name="T19" fmla="*/ 18 h 984"/>
                <a:gd name="T20" fmla="*/ 17 w 914"/>
                <a:gd name="T21" fmla="*/ 19 h 984"/>
                <a:gd name="T22" fmla="*/ 17 w 914"/>
                <a:gd name="T23" fmla="*/ 18 h 984"/>
                <a:gd name="T24" fmla="*/ 17 w 914"/>
                <a:gd name="T25" fmla="*/ 15 h 984"/>
                <a:gd name="T26" fmla="*/ 15 w 914"/>
                <a:gd name="T27" fmla="*/ 19 h 984"/>
                <a:gd name="T28" fmla="*/ 14 w 914"/>
                <a:gd name="T29" fmla="*/ 21 h 984"/>
                <a:gd name="T30" fmla="*/ 14 w 914"/>
                <a:gd name="T31" fmla="*/ 20 h 984"/>
                <a:gd name="T32" fmla="*/ 12 w 914"/>
                <a:gd name="T33" fmla="*/ 22 h 984"/>
                <a:gd name="T34" fmla="*/ 7 w 914"/>
                <a:gd name="T35" fmla="*/ 22 h 984"/>
                <a:gd name="T36" fmla="*/ 6 w 914"/>
                <a:gd name="T37" fmla="*/ 23 h 984"/>
                <a:gd name="T38" fmla="*/ 4 w 914"/>
                <a:gd name="T39" fmla="*/ 25 h 984"/>
                <a:gd name="T40" fmla="*/ 6 w 914"/>
                <a:gd name="T41" fmla="*/ 25 h 984"/>
                <a:gd name="T42" fmla="*/ 2 w 914"/>
                <a:gd name="T43" fmla="*/ 27 h 984"/>
                <a:gd name="T44" fmla="*/ 0 w 914"/>
                <a:gd name="T45" fmla="*/ 29 h 984"/>
                <a:gd name="T46" fmla="*/ 1 w 914"/>
                <a:gd name="T47" fmla="*/ 31 h 984"/>
                <a:gd name="T48" fmla="*/ 3 w 914"/>
                <a:gd name="T49" fmla="*/ 31 h 984"/>
                <a:gd name="T50" fmla="*/ 13 w 914"/>
                <a:gd name="T51" fmla="*/ 25 h 984"/>
                <a:gd name="T52" fmla="*/ 17 w 914"/>
                <a:gd name="T53" fmla="*/ 20 h 984"/>
                <a:gd name="T54" fmla="*/ 19 w 914"/>
                <a:gd name="T55" fmla="*/ 22 h 984"/>
                <a:gd name="T56" fmla="*/ 20 w 914"/>
                <a:gd name="T57" fmla="*/ 21 h 984"/>
                <a:gd name="T58" fmla="*/ 23 w 914"/>
                <a:gd name="T59" fmla="*/ 20 h 984"/>
                <a:gd name="T60" fmla="*/ 25 w 914"/>
                <a:gd name="T61" fmla="*/ 17 h 984"/>
                <a:gd name="T62" fmla="*/ 29 w 914"/>
                <a:gd name="T63" fmla="*/ 2 h 984"/>
                <a:gd name="T64" fmla="*/ 26 w 914"/>
                <a:gd name="T65" fmla="*/ 0 h 984"/>
                <a:gd name="T66" fmla="*/ 26 w 914"/>
                <a:gd name="T67" fmla="*/ 0 h 9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14"/>
                <a:gd name="T103" fmla="*/ 0 h 984"/>
                <a:gd name="T104" fmla="*/ 914 w 914"/>
                <a:gd name="T105" fmla="*/ 984 h 9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14" h="984">
                  <a:moveTo>
                    <a:pt x="821" y="0"/>
                  </a:moveTo>
                  <a:lnTo>
                    <a:pt x="692" y="209"/>
                  </a:lnTo>
                  <a:lnTo>
                    <a:pt x="648" y="334"/>
                  </a:lnTo>
                  <a:lnTo>
                    <a:pt x="718" y="311"/>
                  </a:lnTo>
                  <a:lnTo>
                    <a:pt x="665" y="410"/>
                  </a:lnTo>
                  <a:lnTo>
                    <a:pt x="568" y="559"/>
                  </a:lnTo>
                  <a:lnTo>
                    <a:pt x="688" y="540"/>
                  </a:lnTo>
                  <a:lnTo>
                    <a:pt x="648" y="570"/>
                  </a:lnTo>
                  <a:lnTo>
                    <a:pt x="616" y="578"/>
                  </a:lnTo>
                  <a:lnTo>
                    <a:pt x="618" y="564"/>
                  </a:lnTo>
                  <a:lnTo>
                    <a:pt x="542" y="579"/>
                  </a:lnTo>
                  <a:lnTo>
                    <a:pt x="519" y="576"/>
                  </a:lnTo>
                  <a:lnTo>
                    <a:pt x="534" y="475"/>
                  </a:lnTo>
                  <a:lnTo>
                    <a:pt x="485" y="597"/>
                  </a:lnTo>
                  <a:lnTo>
                    <a:pt x="446" y="654"/>
                  </a:lnTo>
                  <a:lnTo>
                    <a:pt x="446" y="614"/>
                  </a:lnTo>
                  <a:lnTo>
                    <a:pt x="361" y="673"/>
                  </a:lnTo>
                  <a:lnTo>
                    <a:pt x="255" y="692"/>
                  </a:lnTo>
                  <a:lnTo>
                    <a:pt x="163" y="713"/>
                  </a:lnTo>
                  <a:lnTo>
                    <a:pt x="110" y="783"/>
                  </a:lnTo>
                  <a:lnTo>
                    <a:pt x="167" y="783"/>
                  </a:lnTo>
                  <a:lnTo>
                    <a:pt x="55" y="849"/>
                  </a:lnTo>
                  <a:lnTo>
                    <a:pt x="0" y="897"/>
                  </a:lnTo>
                  <a:lnTo>
                    <a:pt x="26" y="971"/>
                  </a:lnTo>
                  <a:lnTo>
                    <a:pt x="91" y="984"/>
                  </a:lnTo>
                  <a:lnTo>
                    <a:pt x="408" y="770"/>
                  </a:lnTo>
                  <a:lnTo>
                    <a:pt x="538" y="635"/>
                  </a:lnTo>
                  <a:lnTo>
                    <a:pt x="600" y="673"/>
                  </a:lnTo>
                  <a:lnTo>
                    <a:pt x="640" y="667"/>
                  </a:lnTo>
                  <a:lnTo>
                    <a:pt x="713" y="617"/>
                  </a:lnTo>
                  <a:lnTo>
                    <a:pt x="773" y="517"/>
                  </a:lnTo>
                  <a:lnTo>
                    <a:pt x="914" y="57"/>
                  </a:lnTo>
                  <a:lnTo>
                    <a:pt x="821"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5" name="Freeform 58">
              <a:extLst>
                <a:ext uri="{FF2B5EF4-FFF2-40B4-BE49-F238E27FC236}">
                  <a16:creationId xmlns:a16="http://schemas.microsoft.com/office/drawing/2014/main" id="{3D25B982-16F8-4F02-BEB0-9DE5A2382904}"/>
                </a:ext>
              </a:extLst>
            </p:cNvPr>
            <p:cNvSpPr>
              <a:spLocks/>
            </p:cNvSpPr>
            <p:nvPr/>
          </p:nvSpPr>
          <p:spPr bwMode="auto">
            <a:xfrm>
              <a:off x="540" y="1632"/>
              <a:ext cx="222" cy="343"/>
            </a:xfrm>
            <a:custGeom>
              <a:avLst/>
              <a:gdLst>
                <a:gd name="T0" fmla="*/ 3 w 445"/>
                <a:gd name="T1" fmla="*/ 21 h 686"/>
                <a:gd name="T2" fmla="*/ 2 w 445"/>
                <a:gd name="T3" fmla="*/ 18 h 686"/>
                <a:gd name="T4" fmla="*/ 1 w 445"/>
                <a:gd name="T5" fmla="*/ 14 h 686"/>
                <a:gd name="T6" fmla="*/ 0 w 445"/>
                <a:gd name="T7" fmla="*/ 12 h 686"/>
                <a:gd name="T8" fmla="*/ 1 w 445"/>
                <a:gd name="T9" fmla="*/ 11 h 686"/>
                <a:gd name="T10" fmla="*/ 4 w 445"/>
                <a:gd name="T11" fmla="*/ 9 h 686"/>
                <a:gd name="T12" fmla="*/ 5 w 445"/>
                <a:gd name="T13" fmla="*/ 9 h 686"/>
                <a:gd name="T14" fmla="*/ 4 w 445"/>
                <a:gd name="T15" fmla="*/ 11 h 686"/>
                <a:gd name="T16" fmla="*/ 4 w 445"/>
                <a:gd name="T17" fmla="*/ 11 h 686"/>
                <a:gd name="T18" fmla="*/ 5 w 445"/>
                <a:gd name="T19" fmla="*/ 11 h 686"/>
                <a:gd name="T20" fmla="*/ 7 w 445"/>
                <a:gd name="T21" fmla="*/ 10 h 686"/>
                <a:gd name="T22" fmla="*/ 9 w 445"/>
                <a:gd name="T23" fmla="*/ 9 h 686"/>
                <a:gd name="T24" fmla="*/ 6 w 445"/>
                <a:gd name="T25" fmla="*/ 7 h 686"/>
                <a:gd name="T26" fmla="*/ 7 w 445"/>
                <a:gd name="T27" fmla="*/ 5 h 686"/>
                <a:gd name="T28" fmla="*/ 8 w 445"/>
                <a:gd name="T29" fmla="*/ 3 h 686"/>
                <a:gd name="T30" fmla="*/ 11 w 445"/>
                <a:gd name="T31" fmla="*/ 1 h 686"/>
                <a:gd name="T32" fmla="*/ 13 w 445"/>
                <a:gd name="T33" fmla="*/ 0 h 686"/>
                <a:gd name="T34" fmla="*/ 13 w 445"/>
                <a:gd name="T35" fmla="*/ 7 h 686"/>
                <a:gd name="T36" fmla="*/ 10 w 445"/>
                <a:gd name="T37" fmla="*/ 10 h 686"/>
                <a:gd name="T38" fmla="*/ 3 w 445"/>
                <a:gd name="T39" fmla="*/ 12 h 686"/>
                <a:gd name="T40" fmla="*/ 2 w 445"/>
                <a:gd name="T41" fmla="*/ 16 h 686"/>
                <a:gd name="T42" fmla="*/ 3 w 445"/>
                <a:gd name="T43" fmla="*/ 20 h 686"/>
                <a:gd name="T44" fmla="*/ 3 w 445"/>
                <a:gd name="T45" fmla="*/ 21 h 686"/>
                <a:gd name="T46" fmla="*/ 3 w 445"/>
                <a:gd name="T47" fmla="*/ 21 h 6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45"/>
                <a:gd name="T73" fmla="*/ 0 h 686"/>
                <a:gd name="T74" fmla="*/ 445 w 445"/>
                <a:gd name="T75" fmla="*/ 686 h 68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45" h="686">
                  <a:moveTo>
                    <a:pt x="105" y="686"/>
                  </a:moveTo>
                  <a:lnTo>
                    <a:pt x="72" y="572"/>
                  </a:lnTo>
                  <a:lnTo>
                    <a:pt x="42" y="474"/>
                  </a:lnTo>
                  <a:lnTo>
                    <a:pt x="0" y="398"/>
                  </a:lnTo>
                  <a:lnTo>
                    <a:pt x="38" y="339"/>
                  </a:lnTo>
                  <a:lnTo>
                    <a:pt x="154" y="272"/>
                  </a:lnTo>
                  <a:lnTo>
                    <a:pt x="181" y="264"/>
                  </a:lnTo>
                  <a:lnTo>
                    <a:pt x="139" y="321"/>
                  </a:lnTo>
                  <a:lnTo>
                    <a:pt x="135" y="344"/>
                  </a:lnTo>
                  <a:lnTo>
                    <a:pt x="188" y="339"/>
                  </a:lnTo>
                  <a:lnTo>
                    <a:pt x="255" y="299"/>
                  </a:lnTo>
                  <a:lnTo>
                    <a:pt x="293" y="264"/>
                  </a:lnTo>
                  <a:lnTo>
                    <a:pt x="198" y="251"/>
                  </a:lnTo>
                  <a:lnTo>
                    <a:pt x="230" y="168"/>
                  </a:lnTo>
                  <a:lnTo>
                    <a:pt x="283" y="91"/>
                  </a:lnTo>
                  <a:lnTo>
                    <a:pt x="371" y="29"/>
                  </a:lnTo>
                  <a:lnTo>
                    <a:pt x="445" y="0"/>
                  </a:lnTo>
                  <a:lnTo>
                    <a:pt x="422" y="226"/>
                  </a:lnTo>
                  <a:lnTo>
                    <a:pt x="327" y="320"/>
                  </a:lnTo>
                  <a:lnTo>
                    <a:pt x="97" y="411"/>
                  </a:lnTo>
                  <a:lnTo>
                    <a:pt x="91" y="512"/>
                  </a:lnTo>
                  <a:lnTo>
                    <a:pt x="101" y="612"/>
                  </a:lnTo>
                  <a:lnTo>
                    <a:pt x="105" y="686"/>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6" name="Freeform 59">
              <a:extLst>
                <a:ext uri="{FF2B5EF4-FFF2-40B4-BE49-F238E27FC236}">
                  <a16:creationId xmlns:a16="http://schemas.microsoft.com/office/drawing/2014/main" id="{7EA01B38-9262-4F14-A73B-E6C41D110CE0}"/>
                </a:ext>
              </a:extLst>
            </p:cNvPr>
            <p:cNvSpPr>
              <a:spLocks/>
            </p:cNvSpPr>
            <p:nvPr/>
          </p:nvSpPr>
          <p:spPr bwMode="auto">
            <a:xfrm>
              <a:off x="492" y="1855"/>
              <a:ext cx="100" cy="344"/>
            </a:xfrm>
            <a:custGeom>
              <a:avLst/>
              <a:gdLst>
                <a:gd name="T0" fmla="*/ 0 w 202"/>
                <a:gd name="T1" fmla="*/ 0 h 686"/>
                <a:gd name="T2" fmla="*/ 2 w 202"/>
                <a:gd name="T3" fmla="*/ 7 h 686"/>
                <a:gd name="T4" fmla="*/ 3 w 202"/>
                <a:gd name="T5" fmla="*/ 10 h 686"/>
                <a:gd name="T6" fmla="*/ 5 w 202"/>
                <a:gd name="T7" fmla="*/ 14 h 686"/>
                <a:gd name="T8" fmla="*/ 5 w 202"/>
                <a:gd name="T9" fmla="*/ 16 h 686"/>
                <a:gd name="T10" fmla="*/ 5 w 202"/>
                <a:gd name="T11" fmla="*/ 18 h 686"/>
                <a:gd name="T12" fmla="*/ 6 w 202"/>
                <a:gd name="T13" fmla="*/ 19 h 686"/>
                <a:gd name="T14" fmla="*/ 5 w 202"/>
                <a:gd name="T15" fmla="*/ 21 h 686"/>
                <a:gd name="T16" fmla="*/ 6 w 202"/>
                <a:gd name="T17" fmla="*/ 22 h 686"/>
                <a:gd name="T18" fmla="*/ 5 w 202"/>
                <a:gd name="T19" fmla="*/ 21 h 686"/>
                <a:gd name="T20" fmla="*/ 4 w 202"/>
                <a:gd name="T21" fmla="*/ 21 h 686"/>
                <a:gd name="T22" fmla="*/ 5 w 202"/>
                <a:gd name="T23" fmla="*/ 19 h 686"/>
                <a:gd name="T24" fmla="*/ 5 w 202"/>
                <a:gd name="T25" fmla="*/ 18 h 686"/>
                <a:gd name="T26" fmla="*/ 5 w 202"/>
                <a:gd name="T27" fmla="*/ 16 h 686"/>
                <a:gd name="T28" fmla="*/ 4 w 202"/>
                <a:gd name="T29" fmla="*/ 13 h 686"/>
                <a:gd name="T30" fmla="*/ 0 w 202"/>
                <a:gd name="T31" fmla="*/ 5 h 686"/>
                <a:gd name="T32" fmla="*/ 0 w 202"/>
                <a:gd name="T33" fmla="*/ 2 h 686"/>
                <a:gd name="T34" fmla="*/ 0 w 202"/>
                <a:gd name="T35" fmla="*/ 0 h 686"/>
                <a:gd name="T36" fmla="*/ 0 w 202"/>
                <a:gd name="T37" fmla="*/ 0 h 6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686"/>
                <a:gd name="T59" fmla="*/ 202 w 202"/>
                <a:gd name="T60" fmla="*/ 686 h 6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686">
                  <a:moveTo>
                    <a:pt x="10" y="0"/>
                  </a:moveTo>
                  <a:lnTo>
                    <a:pt x="84" y="200"/>
                  </a:lnTo>
                  <a:lnTo>
                    <a:pt x="124" y="289"/>
                  </a:lnTo>
                  <a:lnTo>
                    <a:pt x="192" y="418"/>
                  </a:lnTo>
                  <a:lnTo>
                    <a:pt x="192" y="494"/>
                  </a:lnTo>
                  <a:lnTo>
                    <a:pt x="185" y="564"/>
                  </a:lnTo>
                  <a:lnTo>
                    <a:pt x="194" y="606"/>
                  </a:lnTo>
                  <a:lnTo>
                    <a:pt x="183" y="641"/>
                  </a:lnTo>
                  <a:lnTo>
                    <a:pt x="202" y="686"/>
                  </a:lnTo>
                  <a:lnTo>
                    <a:pt x="171" y="667"/>
                  </a:lnTo>
                  <a:lnTo>
                    <a:pt x="160" y="652"/>
                  </a:lnTo>
                  <a:lnTo>
                    <a:pt x="171" y="589"/>
                  </a:lnTo>
                  <a:lnTo>
                    <a:pt x="169" y="557"/>
                  </a:lnTo>
                  <a:lnTo>
                    <a:pt x="181" y="511"/>
                  </a:lnTo>
                  <a:lnTo>
                    <a:pt x="149" y="403"/>
                  </a:lnTo>
                  <a:lnTo>
                    <a:pt x="29" y="152"/>
                  </a:lnTo>
                  <a:lnTo>
                    <a:pt x="0" y="36"/>
                  </a:lnTo>
                  <a:lnTo>
                    <a:pt x="10"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7" name="Freeform 60">
              <a:extLst>
                <a:ext uri="{FF2B5EF4-FFF2-40B4-BE49-F238E27FC236}">
                  <a16:creationId xmlns:a16="http://schemas.microsoft.com/office/drawing/2014/main" id="{A106D019-EF33-476E-B5A0-19BE7F244195}"/>
                </a:ext>
              </a:extLst>
            </p:cNvPr>
            <p:cNvSpPr>
              <a:spLocks/>
            </p:cNvSpPr>
            <p:nvPr/>
          </p:nvSpPr>
          <p:spPr bwMode="auto">
            <a:xfrm>
              <a:off x="558" y="1626"/>
              <a:ext cx="317" cy="251"/>
            </a:xfrm>
            <a:custGeom>
              <a:avLst/>
              <a:gdLst>
                <a:gd name="T0" fmla="*/ 1 w 633"/>
                <a:gd name="T1" fmla="*/ 14 h 502"/>
                <a:gd name="T2" fmla="*/ 1 w 633"/>
                <a:gd name="T3" fmla="*/ 15 h 502"/>
                <a:gd name="T4" fmla="*/ 2 w 633"/>
                <a:gd name="T5" fmla="*/ 16 h 502"/>
                <a:gd name="T6" fmla="*/ 4 w 633"/>
                <a:gd name="T7" fmla="*/ 14 h 502"/>
                <a:gd name="T8" fmla="*/ 5 w 633"/>
                <a:gd name="T9" fmla="*/ 14 h 502"/>
                <a:gd name="T10" fmla="*/ 6 w 633"/>
                <a:gd name="T11" fmla="*/ 13 h 502"/>
                <a:gd name="T12" fmla="*/ 9 w 633"/>
                <a:gd name="T13" fmla="*/ 11 h 502"/>
                <a:gd name="T14" fmla="*/ 11 w 633"/>
                <a:gd name="T15" fmla="*/ 10 h 502"/>
                <a:gd name="T16" fmla="*/ 14 w 633"/>
                <a:gd name="T17" fmla="*/ 10 h 502"/>
                <a:gd name="T18" fmla="*/ 13 w 633"/>
                <a:gd name="T19" fmla="*/ 8 h 502"/>
                <a:gd name="T20" fmla="*/ 15 w 633"/>
                <a:gd name="T21" fmla="*/ 8 h 502"/>
                <a:gd name="T22" fmla="*/ 19 w 633"/>
                <a:gd name="T23" fmla="*/ 7 h 502"/>
                <a:gd name="T24" fmla="*/ 17 w 633"/>
                <a:gd name="T25" fmla="*/ 6 h 502"/>
                <a:gd name="T26" fmla="*/ 19 w 633"/>
                <a:gd name="T27" fmla="*/ 6 h 502"/>
                <a:gd name="T28" fmla="*/ 18 w 633"/>
                <a:gd name="T29" fmla="*/ 5 h 502"/>
                <a:gd name="T30" fmla="*/ 20 w 633"/>
                <a:gd name="T31" fmla="*/ 3 h 502"/>
                <a:gd name="T32" fmla="*/ 18 w 633"/>
                <a:gd name="T33" fmla="*/ 3 h 502"/>
                <a:gd name="T34" fmla="*/ 17 w 633"/>
                <a:gd name="T35" fmla="*/ 2 h 502"/>
                <a:gd name="T36" fmla="*/ 15 w 633"/>
                <a:gd name="T37" fmla="*/ 3 h 502"/>
                <a:gd name="T38" fmla="*/ 13 w 633"/>
                <a:gd name="T39" fmla="*/ 2 h 502"/>
                <a:gd name="T40" fmla="*/ 14 w 633"/>
                <a:gd name="T41" fmla="*/ 0 h 502"/>
                <a:gd name="T42" fmla="*/ 12 w 633"/>
                <a:gd name="T43" fmla="*/ 1 h 502"/>
                <a:gd name="T44" fmla="*/ 10 w 633"/>
                <a:gd name="T45" fmla="*/ 3 h 502"/>
                <a:gd name="T46" fmla="*/ 8 w 633"/>
                <a:gd name="T47" fmla="*/ 4 h 502"/>
                <a:gd name="T48" fmla="*/ 8 w 633"/>
                <a:gd name="T49" fmla="*/ 5 h 502"/>
                <a:gd name="T50" fmla="*/ 7 w 633"/>
                <a:gd name="T51" fmla="*/ 6 h 502"/>
                <a:gd name="T52" fmla="*/ 7 w 633"/>
                <a:gd name="T53" fmla="*/ 7 h 502"/>
                <a:gd name="T54" fmla="*/ 6 w 633"/>
                <a:gd name="T55" fmla="*/ 8 h 502"/>
                <a:gd name="T56" fmla="*/ 8 w 633"/>
                <a:gd name="T57" fmla="*/ 8 h 502"/>
                <a:gd name="T58" fmla="*/ 11 w 633"/>
                <a:gd name="T59" fmla="*/ 8 h 502"/>
                <a:gd name="T60" fmla="*/ 9 w 633"/>
                <a:gd name="T61" fmla="*/ 9 h 502"/>
                <a:gd name="T62" fmla="*/ 9 w 633"/>
                <a:gd name="T63" fmla="*/ 10 h 502"/>
                <a:gd name="T64" fmla="*/ 6 w 633"/>
                <a:gd name="T65" fmla="*/ 12 h 502"/>
                <a:gd name="T66" fmla="*/ 5 w 633"/>
                <a:gd name="T67" fmla="*/ 12 h 502"/>
                <a:gd name="T68" fmla="*/ 3 w 633"/>
                <a:gd name="T69" fmla="*/ 12 h 502"/>
                <a:gd name="T70" fmla="*/ 3 w 633"/>
                <a:gd name="T71" fmla="*/ 11 h 502"/>
                <a:gd name="T72" fmla="*/ 4 w 633"/>
                <a:gd name="T73" fmla="*/ 10 h 502"/>
                <a:gd name="T74" fmla="*/ 2 w 633"/>
                <a:gd name="T75" fmla="*/ 11 h 502"/>
                <a:gd name="T76" fmla="*/ 1 w 633"/>
                <a:gd name="T77" fmla="*/ 12 h 502"/>
                <a:gd name="T78" fmla="*/ 0 w 633"/>
                <a:gd name="T79" fmla="*/ 13 h 502"/>
                <a:gd name="T80" fmla="*/ 1 w 633"/>
                <a:gd name="T81" fmla="*/ 14 h 502"/>
                <a:gd name="T82" fmla="*/ 1 w 633"/>
                <a:gd name="T83" fmla="*/ 14 h 5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33"/>
                <a:gd name="T127" fmla="*/ 0 h 502"/>
                <a:gd name="T128" fmla="*/ 633 w 633"/>
                <a:gd name="T129" fmla="*/ 502 h 5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33" h="502">
                  <a:moveTo>
                    <a:pt x="14" y="433"/>
                  </a:moveTo>
                  <a:lnTo>
                    <a:pt x="31" y="475"/>
                  </a:lnTo>
                  <a:lnTo>
                    <a:pt x="48" y="502"/>
                  </a:lnTo>
                  <a:lnTo>
                    <a:pt x="107" y="435"/>
                  </a:lnTo>
                  <a:lnTo>
                    <a:pt x="154" y="426"/>
                  </a:lnTo>
                  <a:lnTo>
                    <a:pt x="190" y="401"/>
                  </a:lnTo>
                  <a:lnTo>
                    <a:pt x="280" y="351"/>
                  </a:lnTo>
                  <a:lnTo>
                    <a:pt x="352" y="312"/>
                  </a:lnTo>
                  <a:lnTo>
                    <a:pt x="436" y="289"/>
                  </a:lnTo>
                  <a:lnTo>
                    <a:pt x="405" y="256"/>
                  </a:lnTo>
                  <a:lnTo>
                    <a:pt x="460" y="234"/>
                  </a:lnTo>
                  <a:lnTo>
                    <a:pt x="591" y="213"/>
                  </a:lnTo>
                  <a:lnTo>
                    <a:pt x="527" y="192"/>
                  </a:lnTo>
                  <a:lnTo>
                    <a:pt x="586" y="173"/>
                  </a:lnTo>
                  <a:lnTo>
                    <a:pt x="546" y="159"/>
                  </a:lnTo>
                  <a:lnTo>
                    <a:pt x="633" y="89"/>
                  </a:lnTo>
                  <a:lnTo>
                    <a:pt x="572" y="82"/>
                  </a:lnTo>
                  <a:lnTo>
                    <a:pt x="513" y="47"/>
                  </a:lnTo>
                  <a:lnTo>
                    <a:pt x="453" y="66"/>
                  </a:lnTo>
                  <a:lnTo>
                    <a:pt x="415" y="57"/>
                  </a:lnTo>
                  <a:lnTo>
                    <a:pt x="447" y="0"/>
                  </a:lnTo>
                  <a:lnTo>
                    <a:pt x="377" y="13"/>
                  </a:lnTo>
                  <a:lnTo>
                    <a:pt x="310" y="66"/>
                  </a:lnTo>
                  <a:lnTo>
                    <a:pt x="249" y="120"/>
                  </a:lnTo>
                  <a:lnTo>
                    <a:pt x="234" y="158"/>
                  </a:lnTo>
                  <a:lnTo>
                    <a:pt x="213" y="186"/>
                  </a:lnTo>
                  <a:lnTo>
                    <a:pt x="202" y="213"/>
                  </a:lnTo>
                  <a:lnTo>
                    <a:pt x="179" y="255"/>
                  </a:lnTo>
                  <a:lnTo>
                    <a:pt x="251" y="253"/>
                  </a:lnTo>
                  <a:lnTo>
                    <a:pt x="323" y="234"/>
                  </a:lnTo>
                  <a:lnTo>
                    <a:pt x="285" y="281"/>
                  </a:lnTo>
                  <a:lnTo>
                    <a:pt x="261" y="319"/>
                  </a:lnTo>
                  <a:lnTo>
                    <a:pt x="190" y="359"/>
                  </a:lnTo>
                  <a:lnTo>
                    <a:pt x="150" y="374"/>
                  </a:lnTo>
                  <a:lnTo>
                    <a:pt x="69" y="378"/>
                  </a:lnTo>
                  <a:lnTo>
                    <a:pt x="82" y="332"/>
                  </a:lnTo>
                  <a:lnTo>
                    <a:pt x="120" y="296"/>
                  </a:lnTo>
                  <a:lnTo>
                    <a:pt x="57" y="332"/>
                  </a:lnTo>
                  <a:lnTo>
                    <a:pt x="12" y="369"/>
                  </a:lnTo>
                  <a:lnTo>
                    <a:pt x="0" y="399"/>
                  </a:lnTo>
                  <a:lnTo>
                    <a:pt x="14" y="4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8" name="Freeform 61">
              <a:extLst>
                <a:ext uri="{FF2B5EF4-FFF2-40B4-BE49-F238E27FC236}">
                  <a16:creationId xmlns:a16="http://schemas.microsoft.com/office/drawing/2014/main" id="{6E4339AA-A299-4E47-B0F3-89DC7657BD29}"/>
                </a:ext>
              </a:extLst>
            </p:cNvPr>
            <p:cNvSpPr>
              <a:spLocks/>
            </p:cNvSpPr>
            <p:nvPr/>
          </p:nvSpPr>
          <p:spPr bwMode="auto">
            <a:xfrm>
              <a:off x="486" y="1590"/>
              <a:ext cx="449" cy="305"/>
            </a:xfrm>
            <a:custGeom>
              <a:avLst/>
              <a:gdLst>
                <a:gd name="T0" fmla="*/ 24 w 899"/>
                <a:gd name="T1" fmla="*/ 1 h 610"/>
                <a:gd name="T2" fmla="*/ 22 w 899"/>
                <a:gd name="T3" fmla="*/ 1 h 610"/>
                <a:gd name="T4" fmla="*/ 20 w 899"/>
                <a:gd name="T5" fmla="*/ 2 h 610"/>
                <a:gd name="T6" fmla="*/ 17 w 899"/>
                <a:gd name="T7" fmla="*/ 1 h 610"/>
                <a:gd name="T8" fmla="*/ 15 w 899"/>
                <a:gd name="T9" fmla="*/ 2 h 610"/>
                <a:gd name="T10" fmla="*/ 14 w 899"/>
                <a:gd name="T11" fmla="*/ 3 h 610"/>
                <a:gd name="T12" fmla="*/ 12 w 899"/>
                <a:gd name="T13" fmla="*/ 5 h 610"/>
                <a:gd name="T14" fmla="*/ 11 w 899"/>
                <a:gd name="T15" fmla="*/ 5 h 610"/>
                <a:gd name="T16" fmla="*/ 10 w 899"/>
                <a:gd name="T17" fmla="*/ 7 h 610"/>
                <a:gd name="T18" fmla="*/ 8 w 899"/>
                <a:gd name="T19" fmla="*/ 9 h 610"/>
                <a:gd name="T20" fmla="*/ 6 w 899"/>
                <a:gd name="T21" fmla="*/ 10 h 610"/>
                <a:gd name="T22" fmla="*/ 5 w 899"/>
                <a:gd name="T23" fmla="*/ 11 h 610"/>
                <a:gd name="T24" fmla="*/ 3 w 899"/>
                <a:gd name="T25" fmla="*/ 13 h 610"/>
                <a:gd name="T26" fmla="*/ 2 w 899"/>
                <a:gd name="T27" fmla="*/ 14 h 610"/>
                <a:gd name="T28" fmla="*/ 0 w 899"/>
                <a:gd name="T29" fmla="*/ 17 h 610"/>
                <a:gd name="T30" fmla="*/ 0 w 899"/>
                <a:gd name="T31" fmla="*/ 19 h 610"/>
                <a:gd name="T32" fmla="*/ 0 w 899"/>
                <a:gd name="T33" fmla="*/ 15 h 610"/>
                <a:gd name="T34" fmla="*/ 1 w 899"/>
                <a:gd name="T35" fmla="*/ 14 h 610"/>
                <a:gd name="T36" fmla="*/ 3 w 899"/>
                <a:gd name="T37" fmla="*/ 12 h 610"/>
                <a:gd name="T38" fmla="*/ 6 w 899"/>
                <a:gd name="T39" fmla="*/ 10 h 610"/>
                <a:gd name="T40" fmla="*/ 8 w 899"/>
                <a:gd name="T41" fmla="*/ 8 h 610"/>
                <a:gd name="T42" fmla="*/ 10 w 899"/>
                <a:gd name="T43" fmla="*/ 6 h 610"/>
                <a:gd name="T44" fmla="*/ 11 w 899"/>
                <a:gd name="T45" fmla="*/ 5 h 610"/>
                <a:gd name="T46" fmla="*/ 13 w 899"/>
                <a:gd name="T47" fmla="*/ 3 h 610"/>
                <a:gd name="T48" fmla="*/ 15 w 899"/>
                <a:gd name="T49" fmla="*/ 2 h 610"/>
                <a:gd name="T50" fmla="*/ 17 w 899"/>
                <a:gd name="T51" fmla="*/ 1 h 610"/>
                <a:gd name="T52" fmla="*/ 19 w 899"/>
                <a:gd name="T53" fmla="*/ 1 h 610"/>
                <a:gd name="T54" fmla="*/ 20 w 899"/>
                <a:gd name="T55" fmla="*/ 1 h 610"/>
                <a:gd name="T56" fmla="*/ 22 w 899"/>
                <a:gd name="T57" fmla="*/ 1 h 610"/>
                <a:gd name="T58" fmla="*/ 27 w 899"/>
                <a:gd name="T59" fmla="*/ 0 h 610"/>
                <a:gd name="T60" fmla="*/ 28 w 899"/>
                <a:gd name="T61" fmla="*/ 1 h 610"/>
                <a:gd name="T62" fmla="*/ 26 w 899"/>
                <a:gd name="T63" fmla="*/ 1 h 610"/>
                <a:gd name="T64" fmla="*/ 24 w 899"/>
                <a:gd name="T65" fmla="*/ 1 h 610"/>
                <a:gd name="T66" fmla="*/ 24 w 899"/>
                <a:gd name="T67" fmla="*/ 1 h 6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99"/>
                <a:gd name="T103" fmla="*/ 0 h 610"/>
                <a:gd name="T104" fmla="*/ 899 w 899"/>
                <a:gd name="T105" fmla="*/ 610 h 6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99" h="610">
                  <a:moveTo>
                    <a:pt x="779" y="40"/>
                  </a:moveTo>
                  <a:lnTo>
                    <a:pt x="728" y="43"/>
                  </a:lnTo>
                  <a:lnTo>
                    <a:pt x="663" y="64"/>
                  </a:lnTo>
                  <a:lnTo>
                    <a:pt x="561" y="60"/>
                  </a:lnTo>
                  <a:lnTo>
                    <a:pt x="511" y="74"/>
                  </a:lnTo>
                  <a:lnTo>
                    <a:pt x="464" y="97"/>
                  </a:lnTo>
                  <a:lnTo>
                    <a:pt x="414" y="138"/>
                  </a:lnTo>
                  <a:lnTo>
                    <a:pt x="370" y="182"/>
                  </a:lnTo>
                  <a:lnTo>
                    <a:pt x="351" y="224"/>
                  </a:lnTo>
                  <a:lnTo>
                    <a:pt x="281" y="260"/>
                  </a:lnTo>
                  <a:lnTo>
                    <a:pt x="203" y="315"/>
                  </a:lnTo>
                  <a:lnTo>
                    <a:pt x="167" y="359"/>
                  </a:lnTo>
                  <a:lnTo>
                    <a:pt x="114" y="427"/>
                  </a:lnTo>
                  <a:lnTo>
                    <a:pt x="68" y="469"/>
                  </a:lnTo>
                  <a:lnTo>
                    <a:pt x="27" y="534"/>
                  </a:lnTo>
                  <a:lnTo>
                    <a:pt x="13" y="610"/>
                  </a:lnTo>
                  <a:lnTo>
                    <a:pt x="0" y="509"/>
                  </a:lnTo>
                  <a:lnTo>
                    <a:pt x="40" y="465"/>
                  </a:lnTo>
                  <a:lnTo>
                    <a:pt x="106" y="401"/>
                  </a:lnTo>
                  <a:lnTo>
                    <a:pt x="196" y="306"/>
                  </a:lnTo>
                  <a:lnTo>
                    <a:pt x="268" y="256"/>
                  </a:lnTo>
                  <a:lnTo>
                    <a:pt x="342" y="214"/>
                  </a:lnTo>
                  <a:lnTo>
                    <a:pt x="370" y="159"/>
                  </a:lnTo>
                  <a:lnTo>
                    <a:pt x="429" y="108"/>
                  </a:lnTo>
                  <a:lnTo>
                    <a:pt x="494" y="68"/>
                  </a:lnTo>
                  <a:lnTo>
                    <a:pt x="549" y="49"/>
                  </a:lnTo>
                  <a:lnTo>
                    <a:pt x="612" y="51"/>
                  </a:lnTo>
                  <a:lnTo>
                    <a:pt x="652" y="51"/>
                  </a:lnTo>
                  <a:lnTo>
                    <a:pt x="711" y="34"/>
                  </a:lnTo>
                  <a:lnTo>
                    <a:pt x="886" y="0"/>
                  </a:lnTo>
                  <a:lnTo>
                    <a:pt x="899" y="15"/>
                  </a:lnTo>
                  <a:lnTo>
                    <a:pt x="859" y="15"/>
                  </a:lnTo>
                  <a:lnTo>
                    <a:pt x="779"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59" name="Freeform 62">
              <a:extLst>
                <a:ext uri="{FF2B5EF4-FFF2-40B4-BE49-F238E27FC236}">
                  <a16:creationId xmlns:a16="http://schemas.microsoft.com/office/drawing/2014/main" id="{48D8C8FC-831D-481E-8C4A-F135AA8230C4}"/>
                </a:ext>
              </a:extLst>
            </p:cNvPr>
            <p:cNvSpPr>
              <a:spLocks/>
            </p:cNvSpPr>
            <p:nvPr/>
          </p:nvSpPr>
          <p:spPr bwMode="auto">
            <a:xfrm>
              <a:off x="842" y="1609"/>
              <a:ext cx="87" cy="133"/>
            </a:xfrm>
            <a:custGeom>
              <a:avLst/>
              <a:gdLst>
                <a:gd name="T0" fmla="*/ 0 w 173"/>
                <a:gd name="T1" fmla="*/ 5 h 266"/>
                <a:gd name="T2" fmla="*/ 4 w 173"/>
                <a:gd name="T3" fmla="*/ 4 h 266"/>
                <a:gd name="T4" fmla="*/ 6 w 173"/>
                <a:gd name="T5" fmla="*/ 8 h 266"/>
                <a:gd name="T6" fmla="*/ 4 w 173"/>
                <a:gd name="T7" fmla="*/ 3 h 266"/>
                <a:gd name="T8" fmla="*/ 4 w 173"/>
                <a:gd name="T9" fmla="*/ 1 h 266"/>
                <a:gd name="T10" fmla="*/ 3 w 173"/>
                <a:gd name="T11" fmla="*/ 1 h 266"/>
                <a:gd name="T12" fmla="*/ 2 w 173"/>
                <a:gd name="T13" fmla="*/ 0 h 266"/>
                <a:gd name="T14" fmla="*/ 0 w 173"/>
                <a:gd name="T15" fmla="*/ 1 h 266"/>
                <a:gd name="T16" fmla="*/ 2 w 173"/>
                <a:gd name="T17" fmla="*/ 1 h 266"/>
                <a:gd name="T18" fmla="*/ 3 w 173"/>
                <a:gd name="T19" fmla="*/ 1 h 266"/>
                <a:gd name="T20" fmla="*/ 3 w 173"/>
                <a:gd name="T21" fmla="*/ 2 h 266"/>
                <a:gd name="T22" fmla="*/ 2 w 173"/>
                <a:gd name="T23" fmla="*/ 3 h 266"/>
                <a:gd name="T24" fmla="*/ 0 w 173"/>
                <a:gd name="T25" fmla="*/ 5 h 266"/>
                <a:gd name="T26" fmla="*/ 0 w 173"/>
                <a:gd name="T27" fmla="*/ 5 h 2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3"/>
                <a:gd name="T43" fmla="*/ 0 h 266"/>
                <a:gd name="T44" fmla="*/ 173 w 173"/>
                <a:gd name="T45" fmla="*/ 266 h 26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3" h="266">
                  <a:moveTo>
                    <a:pt x="0" y="161"/>
                  </a:moveTo>
                  <a:lnTo>
                    <a:pt x="106" y="144"/>
                  </a:lnTo>
                  <a:lnTo>
                    <a:pt x="173" y="266"/>
                  </a:lnTo>
                  <a:lnTo>
                    <a:pt x="114" y="104"/>
                  </a:lnTo>
                  <a:lnTo>
                    <a:pt x="100" y="60"/>
                  </a:lnTo>
                  <a:lnTo>
                    <a:pt x="91" y="28"/>
                  </a:lnTo>
                  <a:lnTo>
                    <a:pt x="51" y="0"/>
                  </a:lnTo>
                  <a:lnTo>
                    <a:pt x="0" y="5"/>
                  </a:lnTo>
                  <a:lnTo>
                    <a:pt x="39" y="13"/>
                  </a:lnTo>
                  <a:lnTo>
                    <a:pt x="79" y="47"/>
                  </a:lnTo>
                  <a:lnTo>
                    <a:pt x="83" y="91"/>
                  </a:lnTo>
                  <a:lnTo>
                    <a:pt x="57" y="125"/>
                  </a:lnTo>
                  <a:lnTo>
                    <a:pt x="0"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0" name="Freeform 63">
              <a:extLst>
                <a:ext uri="{FF2B5EF4-FFF2-40B4-BE49-F238E27FC236}">
                  <a16:creationId xmlns:a16="http://schemas.microsoft.com/office/drawing/2014/main" id="{FC065970-4361-44C9-BA42-9CB3623F3DDF}"/>
                </a:ext>
              </a:extLst>
            </p:cNvPr>
            <p:cNvSpPr>
              <a:spLocks/>
            </p:cNvSpPr>
            <p:nvPr/>
          </p:nvSpPr>
          <p:spPr bwMode="auto">
            <a:xfrm>
              <a:off x="756" y="1668"/>
              <a:ext cx="178" cy="204"/>
            </a:xfrm>
            <a:custGeom>
              <a:avLst/>
              <a:gdLst>
                <a:gd name="T0" fmla="*/ 9 w 357"/>
                <a:gd name="T1" fmla="*/ 2 h 407"/>
                <a:gd name="T2" fmla="*/ 10 w 357"/>
                <a:gd name="T3" fmla="*/ 5 h 407"/>
                <a:gd name="T4" fmla="*/ 10 w 357"/>
                <a:gd name="T5" fmla="*/ 8 h 407"/>
                <a:gd name="T6" fmla="*/ 10 w 357"/>
                <a:gd name="T7" fmla="*/ 11 h 407"/>
                <a:gd name="T8" fmla="*/ 9 w 357"/>
                <a:gd name="T9" fmla="*/ 12 h 407"/>
                <a:gd name="T10" fmla="*/ 7 w 357"/>
                <a:gd name="T11" fmla="*/ 11 h 407"/>
                <a:gd name="T12" fmla="*/ 5 w 357"/>
                <a:gd name="T13" fmla="*/ 10 h 407"/>
                <a:gd name="T14" fmla="*/ 7 w 357"/>
                <a:gd name="T15" fmla="*/ 12 h 407"/>
                <a:gd name="T16" fmla="*/ 7 w 357"/>
                <a:gd name="T17" fmla="*/ 12 h 407"/>
                <a:gd name="T18" fmla="*/ 6 w 357"/>
                <a:gd name="T19" fmla="*/ 13 h 407"/>
                <a:gd name="T20" fmla="*/ 3 w 357"/>
                <a:gd name="T21" fmla="*/ 12 h 407"/>
                <a:gd name="T22" fmla="*/ 1 w 357"/>
                <a:gd name="T23" fmla="*/ 11 h 407"/>
                <a:gd name="T24" fmla="*/ 1 w 357"/>
                <a:gd name="T25" fmla="*/ 10 h 407"/>
                <a:gd name="T26" fmla="*/ 1 w 357"/>
                <a:gd name="T27" fmla="*/ 9 h 407"/>
                <a:gd name="T28" fmla="*/ 2 w 357"/>
                <a:gd name="T29" fmla="*/ 9 h 407"/>
                <a:gd name="T30" fmla="*/ 5 w 357"/>
                <a:gd name="T31" fmla="*/ 10 h 407"/>
                <a:gd name="T32" fmla="*/ 4 w 357"/>
                <a:gd name="T33" fmla="*/ 9 h 407"/>
                <a:gd name="T34" fmla="*/ 2 w 357"/>
                <a:gd name="T35" fmla="*/ 7 h 407"/>
                <a:gd name="T36" fmla="*/ 1 w 357"/>
                <a:gd name="T37" fmla="*/ 7 h 407"/>
                <a:gd name="T38" fmla="*/ 0 w 357"/>
                <a:gd name="T39" fmla="*/ 7 h 407"/>
                <a:gd name="T40" fmla="*/ 0 w 357"/>
                <a:gd name="T41" fmla="*/ 7 h 407"/>
                <a:gd name="T42" fmla="*/ 0 w 357"/>
                <a:gd name="T43" fmla="*/ 8 h 407"/>
                <a:gd name="T44" fmla="*/ 0 w 357"/>
                <a:gd name="T45" fmla="*/ 9 h 407"/>
                <a:gd name="T46" fmla="*/ 0 w 357"/>
                <a:gd name="T47" fmla="*/ 11 h 407"/>
                <a:gd name="T48" fmla="*/ 1 w 357"/>
                <a:gd name="T49" fmla="*/ 13 h 407"/>
                <a:gd name="T50" fmla="*/ 1 w 357"/>
                <a:gd name="T51" fmla="*/ 13 h 407"/>
                <a:gd name="T52" fmla="*/ 6 w 357"/>
                <a:gd name="T53" fmla="*/ 13 h 407"/>
                <a:gd name="T54" fmla="*/ 8 w 357"/>
                <a:gd name="T55" fmla="*/ 13 h 407"/>
                <a:gd name="T56" fmla="*/ 9 w 357"/>
                <a:gd name="T57" fmla="*/ 12 h 407"/>
                <a:gd name="T58" fmla="*/ 10 w 357"/>
                <a:gd name="T59" fmla="*/ 11 h 407"/>
                <a:gd name="T60" fmla="*/ 11 w 357"/>
                <a:gd name="T61" fmla="*/ 9 h 407"/>
                <a:gd name="T62" fmla="*/ 11 w 357"/>
                <a:gd name="T63" fmla="*/ 7 h 407"/>
                <a:gd name="T64" fmla="*/ 11 w 357"/>
                <a:gd name="T65" fmla="*/ 5 h 407"/>
                <a:gd name="T66" fmla="*/ 10 w 357"/>
                <a:gd name="T67" fmla="*/ 3 h 407"/>
                <a:gd name="T68" fmla="*/ 8 w 357"/>
                <a:gd name="T69" fmla="*/ 0 h 407"/>
                <a:gd name="T70" fmla="*/ 9 w 357"/>
                <a:gd name="T71" fmla="*/ 2 h 407"/>
                <a:gd name="T72" fmla="*/ 9 w 357"/>
                <a:gd name="T73" fmla="*/ 2 h 4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7"/>
                <a:gd name="T112" fmla="*/ 0 h 407"/>
                <a:gd name="T113" fmla="*/ 357 w 357"/>
                <a:gd name="T114" fmla="*/ 407 h 4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7" h="407">
                  <a:moveTo>
                    <a:pt x="292" y="38"/>
                  </a:moveTo>
                  <a:lnTo>
                    <a:pt x="338" y="139"/>
                  </a:lnTo>
                  <a:lnTo>
                    <a:pt x="349" y="234"/>
                  </a:lnTo>
                  <a:lnTo>
                    <a:pt x="340" y="324"/>
                  </a:lnTo>
                  <a:lnTo>
                    <a:pt x="292" y="358"/>
                  </a:lnTo>
                  <a:lnTo>
                    <a:pt x="230" y="345"/>
                  </a:lnTo>
                  <a:lnTo>
                    <a:pt x="161" y="295"/>
                  </a:lnTo>
                  <a:lnTo>
                    <a:pt x="226" y="371"/>
                  </a:lnTo>
                  <a:lnTo>
                    <a:pt x="249" y="384"/>
                  </a:lnTo>
                  <a:lnTo>
                    <a:pt x="203" y="388"/>
                  </a:lnTo>
                  <a:lnTo>
                    <a:pt x="106" y="369"/>
                  </a:lnTo>
                  <a:lnTo>
                    <a:pt x="62" y="339"/>
                  </a:lnTo>
                  <a:lnTo>
                    <a:pt x="47" y="299"/>
                  </a:lnTo>
                  <a:lnTo>
                    <a:pt x="43" y="268"/>
                  </a:lnTo>
                  <a:lnTo>
                    <a:pt x="91" y="282"/>
                  </a:lnTo>
                  <a:lnTo>
                    <a:pt x="163" y="297"/>
                  </a:lnTo>
                  <a:lnTo>
                    <a:pt x="135" y="261"/>
                  </a:lnTo>
                  <a:lnTo>
                    <a:pt x="91" y="219"/>
                  </a:lnTo>
                  <a:lnTo>
                    <a:pt x="57" y="206"/>
                  </a:lnTo>
                  <a:lnTo>
                    <a:pt x="17" y="206"/>
                  </a:lnTo>
                  <a:lnTo>
                    <a:pt x="0" y="211"/>
                  </a:lnTo>
                  <a:lnTo>
                    <a:pt x="2" y="248"/>
                  </a:lnTo>
                  <a:lnTo>
                    <a:pt x="9" y="286"/>
                  </a:lnTo>
                  <a:lnTo>
                    <a:pt x="26" y="335"/>
                  </a:lnTo>
                  <a:lnTo>
                    <a:pt x="45" y="390"/>
                  </a:lnTo>
                  <a:lnTo>
                    <a:pt x="60" y="407"/>
                  </a:lnTo>
                  <a:lnTo>
                    <a:pt x="220" y="400"/>
                  </a:lnTo>
                  <a:lnTo>
                    <a:pt x="283" y="394"/>
                  </a:lnTo>
                  <a:lnTo>
                    <a:pt x="313" y="369"/>
                  </a:lnTo>
                  <a:lnTo>
                    <a:pt x="347" y="333"/>
                  </a:lnTo>
                  <a:lnTo>
                    <a:pt x="357" y="280"/>
                  </a:lnTo>
                  <a:lnTo>
                    <a:pt x="357" y="194"/>
                  </a:lnTo>
                  <a:lnTo>
                    <a:pt x="355" y="151"/>
                  </a:lnTo>
                  <a:lnTo>
                    <a:pt x="325" y="73"/>
                  </a:lnTo>
                  <a:lnTo>
                    <a:pt x="287" y="0"/>
                  </a:lnTo>
                  <a:lnTo>
                    <a:pt x="29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1" name="Freeform 64">
              <a:extLst>
                <a:ext uri="{FF2B5EF4-FFF2-40B4-BE49-F238E27FC236}">
                  <a16:creationId xmlns:a16="http://schemas.microsoft.com/office/drawing/2014/main" id="{ED51D33D-5502-492B-9F19-E5B5418A108E}"/>
                </a:ext>
              </a:extLst>
            </p:cNvPr>
            <p:cNvSpPr>
              <a:spLocks/>
            </p:cNvSpPr>
            <p:nvPr/>
          </p:nvSpPr>
          <p:spPr bwMode="auto">
            <a:xfrm>
              <a:off x="486" y="1838"/>
              <a:ext cx="97" cy="280"/>
            </a:xfrm>
            <a:custGeom>
              <a:avLst/>
              <a:gdLst>
                <a:gd name="T0" fmla="*/ 1 w 194"/>
                <a:gd name="T1" fmla="*/ 0 h 559"/>
                <a:gd name="T2" fmla="*/ 0 w 194"/>
                <a:gd name="T3" fmla="*/ 1 h 559"/>
                <a:gd name="T4" fmla="*/ 0 w 194"/>
                <a:gd name="T5" fmla="*/ 4 h 559"/>
                <a:gd name="T6" fmla="*/ 1 w 194"/>
                <a:gd name="T7" fmla="*/ 6 h 559"/>
                <a:gd name="T8" fmla="*/ 2 w 194"/>
                <a:gd name="T9" fmla="*/ 8 h 559"/>
                <a:gd name="T10" fmla="*/ 3 w 194"/>
                <a:gd name="T11" fmla="*/ 10 h 559"/>
                <a:gd name="T12" fmla="*/ 3 w 194"/>
                <a:gd name="T13" fmla="*/ 13 h 559"/>
                <a:gd name="T14" fmla="*/ 5 w 194"/>
                <a:gd name="T15" fmla="*/ 15 h 559"/>
                <a:gd name="T16" fmla="*/ 6 w 194"/>
                <a:gd name="T17" fmla="*/ 16 h 559"/>
                <a:gd name="T18" fmla="*/ 6 w 194"/>
                <a:gd name="T19" fmla="*/ 18 h 559"/>
                <a:gd name="T20" fmla="*/ 6 w 194"/>
                <a:gd name="T21" fmla="*/ 16 h 559"/>
                <a:gd name="T22" fmla="*/ 6 w 194"/>
                <a:gd name="T23" fmla="*/ 14 h 559"/>
                <a:gd name="T24" fmla="*/ 6 w 194"/>
                <a:gd name="T25" fmla="*/ 13 h 559"/>
                <a:gd name="T26" fmla="*/ 3 w 194"/>
                <a:gd name="T27" fmla="*/ 10 h 559"/>
                <a:gd name="T28" fmla="*/ 2 w 194"/>
                <a:gd name="T29" fmla="*/ 6 h 559"/>
                <a:gd name="T30" fmla="*/ 1 w 194"/>
                <a:gd name="T31" fmla="*/ 3 h 559"/>
                <a:gd name="T32" fmla="*/ 1 w 194"/>
                <a:gd name="T33" fmla="*/ 0 h 559"/>
                <a:gd name="T34" fmla="*/ 1 w 194"/>
                <a:gd name="T35" fmla="*/ 0 h 5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4"/>
                <a:gd name="T55" fmla="*/ 0 h 559"/>
                <a:gd name="T56" fmla="*/ 194 w 194"/>
                <a:gd name="T57" fmla="*/ 559 h 5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4" h="559">
                  <a:moveTo>
                    <a:pt x="8" y="0"/>
                  </a:moveTo>
                  <a:lnTo>
                    <a:pt x="0" y="28"/>
                  </a:lnTo>
                  <a:lnTo>
                    <a:pt x="0" y="100"/>
                  </a:lnTo>
                  <a:lnTo>
                    <a:pt x="17" y="186"/>
                  </a:lnTo>
                  <a:lnTo>
                    <a:pt x="38" y="241"/>
                  </a:lnTo>
                  <a:lnTo>
                    <a:pt x="76" y="315"/>
                  </a:lnTo>
                  <a:lnTo>
                    <a:pt x="122" y="393"/>
                  </a:lnTo>
                  <a:lnTo>
                    <a:pt x="148" y="460"/>
                  </a:lnTo>
                  <a:lnTo>
                    <a:pt x="175" y="505"/>
                  </a:lnTo>
                  <a:lnTo>
                    <a:pt x="192" y="559"/>
                  </a:lnTo>
                  <a:lnTo>
                    <a:pt x="194" y="494"/>
                  </a:lnTo>
                  <a:lnTo>
                    <a:pt x="177" y="435"/>
                  </a:lnTo>
                  <a:lnTo>
                    <a:pt x="165" y="405"/>
                  </a:lnTo>
                  <a:lnTo>
                    <a:pt x="112" y="313"/>
                  </a:lnTo>
                  <a:lnTo>
                    <a:pt x="55" y="167"/>
                  </a:lnTo>
                  <a:lnTo>
                    <a:pt x="28" y="7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2" name="Freeform 65">
              <a:extLst>
                <a:ext uri="{FF2B5EF4-FFF2-40B4-BE49-F238E27FC236}">
                  <a16:creationId xmlns:a16="http://schemas.microsoft.com/office/drawing/2014/main" id="{EE0CE899-AEA1-4C74-B952-DE9AE7B4816F}"/>
                </a:ext>
              </a:extLst>
            </p:cNvPr>
            <p:cNvSpPr>
              <a:spLocks/>
            </p:cNvSpPr>
            <p:nvPr/>
          </p:nvSpPr>
          <p:spPr bwMode="auto">
            <a:xfrm>
              <a:off x="563" y="1836"/>
              <a:ext cx="84" cy="259"/>
            </a:xfrm>
            <a:custGeom>
              <a:avLst/>
              <a:gdLst>
                <a:gd name="T0" fmla="*/ 2 w 167"/>
                <a:gd name="T1" fmla="*/ 2 h 517"/>
                <a:gd name="T2" fmla="*/ 2 w 167"/>
                <a:gd name="T3" fmla="*/ 4 h 517"/>
                <a:gd name="T4" fmla="*/ 2 w 167"/>
                <a:gd name="T5" fmla="*/ 6 h 517"/>
                <a:gd name="T6" fmla="*/ 2 w 167"/>
                <a:gd name="T7" fmla="*/ 8 h 517"/>
                <a:gd name="T8" fmla="*/ 3 w 167"/>
                <a:gd name="T9" fmla="*/ 9 h 517"/>
                <a:gd name="T10" fmla="*/ 3 w 167"/>
                <a:gd name="T11" fmla="*/ 12 h 517"/>
                <a:gd name="T12" fmla="*/ 4 w 167"/>
                <a:gd name="T13" fmla="*/ 13 h 517"/>
                <a:gd name="T14" fmla="*/ 5 w 167"/>
                <a:gd name="T15" fmla="*/ 14 h 517"/>
                <a:gd name="T16" fmla="*/ 6 w 167"/>
                <a:gd name="T17" fmla="*/ 15 h 517"/>
                <a:gd name="T18" fmla="*/ 6 w 167"/>
                <a:gd name="T19" fmla="*/ 17 h 517"/>
                <a:gd name="T20" fmla="*/ 5 w 167"/>
                <a:gd name="T21" fmla="*/ 16 h 517"/>
                <a:gd name="T22" fmla="*/ 5 w 167"/>
                <a:gd name="T23" fmla="*/ 14 h 517"/>
                <a:gd name="T24" fmla="*/ 4 w 167"/>
                <a:gd name="T25" fmla="*/ 13 h 517"/>
                <a:gd name="T26" fmla="*/ 3 w 167"/>
                <a:gd name="T27" fmla="*/ 12 h 517"/>
                <a:gd name="T28" fmla="*/ 2 w 167"/>
                <a:gd name="T29" fmla="*/ 9 h 517"/>
                <a:gd name="T30" fmla="*/ 2 w 167"/>
                <a:gd name="T31" fmla="*/ 6 h 517"/>
                <a:gd name="T32" fmla="*/ 1 w 167"/>
                <a:gd name="T33" fmla="*/ 3 h 517"/>
                <a:gd name="T34" fmla="*/ 0 w 167"/>
                <a:gd name="T35" fmla="*/ 0 h 517"/>
                <a:gd name="T36" fmla="*/ 2 w 167"/>
                <a:gd name="T37" fmla="*/ 2 h 517"/>
                <a:gd name="T38" fmla="*/ 2 w 167"/>
                <a:gd name="T39" fmla="*/ 2 h 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7"/>
                <a:gd name="T61" fmla="*/ 0 h 517"/>
                <a:gd name="T62" fmla="*/ 167 w 167"/>
                <a:gd name="T63" fmla="*/ 517 h 5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7" h="517">
                  <a:moveTo>
                    <a:pt x="45" y="47"/>
                  </a:moveTo>
                  <a:lnTo>
                    <a:pt x="51" y="112"/>
                  </a:lnTo>
                  <a:lnTo>
                    <a:pt x="59" y="163"/>
                  </a:lnTo>
                  <a:lnTo>
                    <a:pt x="63" y="239"/>
                  </a:lnTo>
                  <a:lnTo>
                    <a:pt x="72" y="279"/>
                  </a:lnTo>
                  <a:lnTo>
                    <a:pt x="93" y="353"/>
                  </a:lnTo>
                  <a:lnTo>
                    <a:pt x="116" y="393"/>
                  </a:lnTo>
                  <a:lnTo>
                    <a:pt x="137" y="424"/>
                  </a:lnTo>
                  <a:lnTo>
                    <a:pt x="163" y="473"/>
                  </a:lnTo>
                  <a:lnTo>
                    <a:pt x="167" y="517"/>
                  </a:lnTo>
                  <a:lnTo>
                    <a:pt x="150" y="496"/>
                  </a:lnTo>
                  <a:lnTo>
                    <a:pt x="129" y="443"/>
                  </a:lnTo>
                  <a:lnTo>
                    <a:pt x="108" y="409"/>
                  </a:lnTo>
                  <a:lnTo>
                    <a:pt x="78" y="353"/>
                  </a:lnTo>
                  <a:lnTo>
                    <a:pt x="57" y="268"/>
                  </a:lnTo>
                  <a:lnTo>
                    <a:pt x="47" y="169"/>
                  </a:lnTo>
                  <a:lnTo>
                    <a:pt x="26" y="66"/>
                  </a:lnTo>
                  <a:lnTo>
                    <a:pt x="0" y="0"/>
                  </a:lnTo>
                  <a:lnTo>
                    <a:pt x="4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3" name="Freeform 66">
              <a:extLst>
                <a:ext uri="{FF2B5EF4-FFF2-40B4-BE49-F238E27FC236}">
                  <a16:creationId xmlns:a16="http://schemas.microsoft.com/office/drawing/2014/main" id="{6DECCFF4-BD18-40EC-AF50-A1CBE64AC2FB}"/>
                </a:ext>
              </a:extLst>
            </p:cNvPr>
            <p:cNvSpPr>
              <a:spLocks/>
            </p:cNvSpPr>
            <p:nvPr/>
          </p:nvSpPr>
          <p:spPr bwMode="auto">
            <a:xfrm>
              <a:off x="568" y="2076"/>
              <a:ext cx="112" cy="146"/>
            </a:xfrm>
            <a:custGeom>
              <a:avLst/>
              <a:gdLst>
                <a:gd name="T0" fmla="*/ 0 w 225"/>
                <a:gd name="T1" fmla="*/ 1 h 293"/>
                <a:gd name="T2" fmla="*/ 0 w 225"/>
                <a:gd name="T3" fmla="*/ 2 h 293"/>
                <a:gd name="T4" fmla="*/ 0 w 225"/>
                <a:gd name="T5" fmla="*/ 3 h 293"/>
                <a:gd name="T6" fmla="*/ 0 w 225"/>
                <a:gd name="T7" fmla="*/ 4 h 293"/>
                <a:gd name="T8" fmla="*/ 0 w 225"/>
                <a:gd name="T9" fmla="*/ 6 h 293"/>
                <a:gd name="T10" fmla="*/ 0 w 225"/>
                <a:gd name="T11" fmla="*/ 6 h 293"/>
                <a:gd name="T12" fmla="*/ 0 w 225"/>
                <a:gd name="T13" fmla="*/ 7 h 293"/>
                <a:gd name="T14" fmla="*/ 1 w 225"/>
                <a:gd name="T15" fmla="*/ 7 h 293"/>
                <a:gd name="T16" fmla="*/ 1 w 225"/>
                <a:gd name="T17" fmla="*/ 8 h 293"/>
                <a:gd name="T18" fmla="*/ 2 w 225"/>
                <a:gd name="T19" fmla="*/ 8 h 293"/>
                <a:gd name="T20" fmla="*/ 2 w 225"/>
                <a:gd name="T21" fmla="*/ 8 h 293"/>
                <a:gd name="T22" fmla="*/ 3 w 225"/>
                <a:gd name="T23" fmla="*/ 8 h 293"/>
                <a:gd name="T24" fmla="*/ 3 w 225"/>
                <a:gd name="T25" fmla="*/ 8 h 293"/>
                <a:gd name="T26" fmla="*/ 4 w 225"/>
                <a:gd name="T27" fmla="*/ 9 h 293"/>
                <a:gd name="T28" fmla="*/ 4 w 225"/>
                <a:gd name="T29" fmla="*/ 8 h 293"/>
                <a:gd name="T30" fmla="*/ 5 w 225"/>
                <a:gd name="T31" fmla="*/ 9 h 293"/>
                <a:gd name="T32" fmla="*/ 6 w 225"/>
                <a:gd name="T33" fmla="*/ 8 h 293"/>
                <a:gd name="T34" fmla="*/ 7 w 225"/>
                <a:gd name="T35" fmla="*/ 8 h 293"/>
                <a:gd name="T36" fmla="*/ 6 w 225"/>
                <a:gd name="T37" fmla="*/ 8 h 293"/>
                <a:gd name="T38" fmla="*/ 5 w 225"/>
                <a:gd name="T39" fmla="*/ 7 h 293"/>
                <a:gd name="T40" fmla="*/ 5 w 225"/>
                <a:gd name="T41" fmla="*/ 6 h 293"/>
                <a:gd name="T42" fmla="*/ 4 w 225"/>
                <a:gd name="T43" fmla="*/ 6 h 293"/>
                <a:gd name="T44" fmla="*/ 3 w 225"/>
                <a:gd name="T45" fmla="*/ 6 h 293"/>
                <a:gd name="T46" fmla="*/ 3 w 225"/>
                <a:gd name="T47" fmla="*/ 6 h 293"/>
                <a:gd name="T48" fmla="*/ 2 w 225"/>
                <a:gd name="T49" fmla="*/ 6 h 293"/>
                <a:gd name="T50" fmla="*/ 2 w 225"/>
                <a:gd name="T51" fmla="*/ 6 h 293"/>
                <a:gd name="T52" fmla="*/ 1 w 225"/>
                <a:gd name="T53" fmla="*/ 6 h 293"/>
                <a:gd name="T54" fmla="*/ 1 w 225"/>
                <a:gd name="T55" fmla="*/ 6 h 293"/>
                <a:gd name="T56" fmla="*/ 0 w 225"/>
                <a:gd name="T57" fmla="*/ 6 h 293"/>
                <a:gd name="T58" fmla="*/ 0 w 225"/>
                <a:gd name="T59" fmla="*/ 6 h 293"/>
                <a:gd name="T60" fmla="*/ 0 w 225"/>
                <a:gd name="T61" fmla="*/ 4 h 293"/>
                <a:gd name="T62" fmla="*/ 0 w 225"/>
                <a:gd name="T63" fmla="*/ 3 h 293"/>
                <a:gd name="T64" fmla="*/ 1 w 225"/>
                <a:gd name="T65" fmla="*/ 2 h 293"/>
                <a:gd name="T66" fmla="*/ 1 w 225"/>
                <a:gd name="T67" fmla="*/ 1 h 293"/>
                <a:gd name="T68" fmla="*/ 0 w 225"/>
                <a:gd name="T69" fmla="*/ 0 h 293"/>
                <a:gd name="T70" fmla="*/ 0 w 225"/>
                <a:gd name="T71" fmla="*/ 0 h 293"/>
                <a:gd name="T72" fmla="*/ 0 w 225"/>
                <a:gd name="T73" fmla="*/ 0 h 293"/>
                <a:gd name="T74" fmla="*/ 0 w 225"/>
                <a:gd name="T75" fmla="*/ 1 h 293"/>
                <a:gd name="T76" fmla="*/ 0 w 225"/>
                <a:gd name="T77" fmla="*/ 1 h 2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5"/>
                <a:gd name="T118" fmla="*/ 0 h 293"/>
                <a:gd name="T119" fmla="*/ 225 w 225"/>
                <a:gd name="T120" fmla="*/ 293 h 2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5" h="293">
                  <a:moveTo>
                    <a:pt x="16" y="44"/>
                  </a:moveTo>
                  <a:lnTo>
                    <a:pt x="19" y="82"/>
                  </a:lnTo>
                  <a:lnTo>
                    <a:pt x="12" y="118"/>
                  </a:lnTo>
                  <a:lnTo>
                    <a:pt x="17" y="154"/>
                  </a:lnTo>
                  <a:lnTo>
                    <a:pt x="12" y="196"/>
                  </a:lnTo>
                  <a:lnTo>
                    <a:pt x="10" y="217"/>
                  </a:lnTo>
                  <a:lnTo>
                    <a:pt x="17" y="232"/>
                  </a:lnTo>
                  <a:lnTo>
                    <a:pt x="36" y="239"/>
                  </a:lnTo>
                  <a:lnTo>
                    <a:pt x="59" y="262"/>
                  </a:lnTo>
                  <a:lnTo>
                    <a:pt x="73" y="276"/>
                  </a:lnTo>
                  <a:lnTo>
                    <a:pt x="92" y="283"/>
                  </a:lnTo>
                  <a:lnTo>
                    <a:pt x="107" y="279"/>
                  </a:lnTo>
                  <a:lnTo>
                    <a:pt x="120" y="287"/>
                  </a:lnTo>
                  <a:lnTo>
                    <a:pt x="135" y="293"/>
                  </a:lnTo>
                  <a:lnTo>
                    <a:pt x="158" y="287"/>
                  </a:lnTo>
                  <a:lnTo>
                    <a:pt x="185" y="293"/>
                  </a:lnTo>
                  <a:lnTo>
                    <a:pt x="209" y="287"/>
                  </a:lnTo>
                  <a:lnTo>
                    <a:pt x="225" y="270"/>
                  </a:lnTo>
                  <a:lnTo>
                    <a:pt x="206" y="262"/>
                  </a:lnTo>
                  <a:lnTo>
                    <a:pt x="179" y="234"/>
                  </a:lnTo>
                  <a:lnTo>
                    <a:pt x="162" y="194"/>
                  </a:lnTo>
                  <a:lnTo>
                    <a:pt x="139" y="192"/>
                  </a:lnTo>
                  <a:lnTo>
                    <a:pt x="126" y="205"/>
                  </a:lnTo>
                  <a:lnTo>
                    <a:pt x="101" y="198"/>
                  </a:lnTo>
                  <a:lnTo>
                    <a:pt x="84" y="196"/>
                  </a:lnTo>
                  <a:lnTo>
                    <a:pt x="71" y="213"/>
                  </a:lnTo>
                  <a:lnTo>
                    <a:pt x="54" y="217"/>
                  </a:lnTo>
                  <a:lnTo>
                    <a:pt x="44" y="205"/>
                  </a:lnTo>
                  <a:lnTo>
                    <a:pt x="27" y="222"/>
                  </a:lnTo>
                  <a:lnTo>
                    <a:pt x="19" y="207"/>
                  </a:lnTo>
                  <a:lnTo>
                    <a:pt x="31" y="148"/>
                  </a:lnTo>
                  <a:lnTo>
                    <a:pt x="25" y="116"/>
                  </a:lnTo>
                  <a:lnTo>
                    <a:pt x="36" y="80"/>
                  </a:lnTo>
                  <a:lnTo>
                    <a:pt x="33" y="53"/>
                  </a:lnTo>
                  <a:lnTo>
                    <a:pt x="23" y="6"/>
                  </a:lnTo>
                  <a:lnTo>
                    <a:pt x="4" y="6"/>
                  </a:lnTo>
                  <a:lnTo>
                    <a:pt x="0" y="0"/>
                  </a:lnTo>
                  <a:lnTo>
                    <a:pt x="1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4" name="Freeform 67">
              <a:extLst>
                <a:ext uri="{FF2B5EF4-FFF2-40B4-BE49-F238E27FC236}">
                  <a16:creationId xmlns:a16="http://schemas.microsoft.com/office/drawing/2014/main" id="{B6FC975C-DFE9-46F5-8217-A26590A7D0BB}"/>
                </a:ext>
              </a:extLst>
            </p:cNvPr>
            <p:cNvSpPr>
              <a:spLocks/>
            </p:cNvSpPr>
            <p:nvPr/>
          </p:nvSpPr>
          <p:spPr bwMode="auto">
            <a:xfrm>
              <a:off x="630" y="2050"/>
              <a:ext cx="72" cy="181"/>
            </a:xfrm>
            <a:custGeom>
              <a:avLst/>
              <a:gdLst>
                <a:gd name="T0" fmla="*/ 3 w 142"/>
                <a:gd name="T1" fmla="*/ 11 h 361"/>
                <a:gd name="T2" fmla="*/ 3 w 142"/>
                <a:gd name="T3" fmla="*/ 12 h 361"/>
                <a:gd name="T4" fmla="*/ 4 w 142"/>
                <a:gd name="T5" fmla="*/ 11 h 361"/>
                <a:gd name="T6" fmla="*/ 4 w 142"/>
                <a:gd name="T7" fmla="*/ 10 h 361"/>
                <a:gd name="T8" fmla="*/ 5 w 142"/>
                <a:gd name="T9" fmla="*/ 10 h 361"/>
                <a:gd name="T10" fmla="*/ 5 w 142"/>
                <a:gd name="T11" fmla="*/ 9 h 361"/>
                <a:gd name="T12" fmla="*/ 5 w 142"/>
                <a:gd name="T13" fmla="*/ 8 h 361"/>
                <a:gd name="T14" fmla="*/ 4 w 142"/>
                <a:gd name="T15" fmla="*/ 6 h 361"/>
                <a:gd name="T16" fmla="*/ 3 w 142"/>
                <a:gd name="T17" fmla="*/ 5 h 361"/>
                <a:gd name="T18" fmla="*/ 2 w 142"/>
                <a:gd name="T19" fmla="*/ 4 h 361"/>
                <a:gd name="T20" fmla="*/ 1 w 142"/>
                <a:gd name="T21" fmla="*/ 3 h 361"/>
                <a:gd name="T22" fmla="*/ 0 w 142"/>
                <a:gd name="T23" fmla="*/ 0 h 361"/>
                <a:gd name="T24" fmla="*/ 1 w 142"/>
                <a:gd name="T25" fmla="*/ 3 h 361"/>
                <a:gd name="T26" fmla="*/ 3 w 142"/>
                <a:gd name="T27" fmla="*/ 5 h 361"/>
                <a:gd name="T28" fmla="*/ 3 w 142"/>
                <a:gd name="T29" fmla="*/ 6 h 361"/>
                <a:gd name="T30" fmla="*/ 4 w 142"/>
                <a:gd name="T31" fmla="*/ 8 h 361"/>
                <a:gd name="T32" fmla="*/ 4 w 142"/>
                <a:gd name="T33" fmla="*/ 9 h 361"/>
                <a:gd name="T34" fmla="*/ 4 w 142"/>
                <a:gd name="T35" fmla="*/ 10 h 361"/>
                <a:gd name="T36" fmla="*/ 4 w 142"/>
                <a:gd name="T37" fmla="*/ 11 h 361"/>
                <a:gd name="T38" fmla="*/ 3 w 142"/>
                <a:gd name="T39" fmla="*/ 11 h 361"/>
                <a:gd name="T40" fmla="*/ 3 w 142"/>
                <a:gd name="T41" fmla="*/ 11 h 361"/>
                <a:gd name="T42" fmla="*/ 3 w 142"/>
                <a:gd name="T43" fmla="*/ 11 h 3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2"/>
                <a:gd name="T67" fmla="*/ 0 h 361"/>
                <a:gd name="T68" fmla="*/ 142 w 142"/>
                <a:gd name="T69" fmla="*/ 361 h 36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2" h="361">
                  <a:moveTo>
                    <a:pt x="66" y="342"/>
                  </a:moveTo>
                  <a:lnTo>
                    <a:pt x="74" y="361"/>
                  </a:lnTo>
                  <a:lnTo>
                    <a:pt x="97" y="346"/>
                  </a:lnTo>
                  <a:lnTo>
                    <a:pt x="114" y="317"/>
                  </a:lnTo>
                  <a:lnTo>
                    <a:pt x="142" y="296"/>
                  </a:lnTo>
                  <a:lnTo>
                    <a:pt x="137" y="266"/>
                  </a:lnTo>
                  <a:lnTo>
                    <a:pt x="131" y="241"/>
                  </a:lnTo>
                  <a:lnTo>
                    <a:pt x="106" y="186"/>
                  </a:lnTo>
                  <a:lnTo>
                    <a:pt x="89" y="157"/>
                  </a:lnTo>
                  <a:lnTo>
                    <a:pt x="61" y="125"/>
                  </a:lnTo>
                  <a:lnTo>
                    <a:pt x="32" y="66"/>
                  </a:lnTo>
                  <a:lnTo>
                    <a:pt x="0" y="0"/>
                  </a:lnTo>
                  <a:lnTo>
                    <a:pt x="30" y="93"/>
                  </a:lnTo>
                  <a:lnTo>
                    <a:pt x="68" y="157"/>
                  </a:lnTo>
                  <a:lnTo>
                    <a:pt x="93" y="188"/>
                  </a:lnTo>
                  <a:lnTo>
                    <a:pt x="121" y="243"/>
                  </a:lnTo>
                  <a:lnTo>
                    <a:pt x="123" y="279"/>
                  </a:lnTo>
                  <a:lnTo>
                    <a:pt x="106" y="296"/>
                  </a:lnTo>
                  <a:lnTo>
                    <a:pt x="97" y="321"/>
                  </a:lnTo>
                  <a:lnTo>
                    <a:pt x="68" y="321"/>
                  </a:lnTo>
                  <a:lnTo>
                    <a:pt x="66" y="3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5" name="Freeform 68">
              <a:extLst>
                <a:ext uri="{FF2B5EF4-FFF2-40B4-BE49-F238E27FC236}">
                  <a16:creationId xmlns:a16="http://schemas.microsoft.com/office/drawing/2014/main" id="{B430C402-9966-45CF-A6FC-E92937EA0E1E}"/>
                </a:ext>
              </a:extLst>
            </p:cNvPr>
            <p:cNvSpPr>
              <a:spLocks/>
            </p:cNvSpPr>
            <p:nvPr/>
          </p:nvSpPr>
          <p:spPr bwMode="auto">
            <a:xfrm>
              <a:off x="663" y="2143"/>
              <a:ext cx="23" cy="65"/>
            </a:xfrm>
            <a:custGeom>
              <a:avLst/>
              <a:gdLst>
                <a:gd name="T0" fmla="*/ 1 w 48"/>
                <a:gd name="T1" fmla="*/ 4 h 129"/>
                <a:gd name="T2" fmla="*/ 1 w 48"/>
                <a:gd name="T3" fmla="*/ 5 h 129"/>
                <a:gd name="T4" fmla="*/ 0 w 48"/>
                <a:gd name="T5" fmla="*/ 3 h 129"/>
                <a:gd name="T6" fmla="*/ 0 w 48"/>
                <a:gd name="T7" fmla="*/ 2 h 129"/>
                <a:gd name="T8" fmla="*/ 0 w 48"/>
                <a:gd name="T9" fmla="*/ 1 h 129"/>
                <a:gd name="T10" fmla="*/ 0 w 48"/>
                <a:gd name="T11" fmla="*/ 0 h 129"/>
                <a:gd name="T12" fmla="*/ 0 w 48"/>
                <a:gd name="T13" fmla="*/ 2 h 129"/>
                <a:gd name="T14" fmla="*/ 0 w 48"/>
                <a:gd name="T15" fmla="*/ 2 h 129"/>
                <a:gd name="T16" fmla="*/ 1 w 48"/>
                <a:gd name="T17" fmla="*/ 4 h 129"/>
                <a:gd name="T18" fmla="*/ 1 w 48"/>
                <a:gd name="T19" fmla="*/ 4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29"/>
                <a:gd name="T32" fmla="*/ 48 w 48"/>
                <a:gd name="T33" fmla="*/ 129 h 1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29">
                  <a:moveTo>
                    <a:pt x="48" y="120"/>
                  </a:moveTo>
                  <a:lnTo>
                    <a:pt x="40" y="129"/>
                  </a:lnTo>
                  <a:lnTo>
                    <a:pt x="17" y="74"/>
                  </a:lnTo>
                  <a:lnTo>
                    <a:pt x="0" y="51"/>
                  </a:lnTo>
                  <a:lnTo>
                    <a:pt x="0" y="23"/>
                  </a:lnTo>
                  <a:lnTo>
                    <a:pt x="12" y="0"/>
                  </a:lnTo>
                  <a:lnTo>
                    <a:pt x="16" y="34"/>
                  </a:lnTo>
                  <a:lnTo>
                    <a:pt x="21" y="63"/>
                  </a:lnTo>
                  <a:lnTo>
                    <a:pt x="48"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6" name="Freeform 69">
              <a:extLst>
                <a:ext uri="{FF2B5EF4-FFF2-40B4-BE49-F238E27FC236}">
                  <a16:creationId xmlns:a16="http://schemas.microsoft.com/office/drawing/2014/main" id="{990CE09B-5D19-4319-BEAF-05E59FDC3231}"/>
                </a:ext>
              </a:extLst>
            </p:cNvPr>
            <p:cNvSpPr>
              <a:spLocks/>
            </p:cNvSpPr>
            <p:nvPr/>
          </p:nvSpPr>
          <p:spPr bwMode="auto">
            <a:xfrm>
              <a:off x="774" y="1837"/>
              <a:ext cx="168" cy="358"/>
            </a:xfrm>
            <a:custGeom>
              <a:avLst/>
              <a:gdLst>
                <a:gd name="T0" fmla="*/ 0 w 336"/>
                <a:gd name="T1" fmla="*/ 0 h 715"/>
                <a:gd name="T2" fmla="*/ 1 w 336"/>
                <a:gd name="T3" fmla="*/ 3 h 715"/>
                <a:gd name="T4" fmla="*/ 1 w 336"/>
                <a:gd name="T5" fmla="*/ 7 h 715"/>
                <a:gd name="T6" fmla="*/ 3 w 336"/>
                <a:gd name="T7" fmla="*/ 10 h 715"/>
                <a:gd name="T8" fmla="*/ 3 w 336"/>
                <a:gd name="T9" fmla="*/ 13 h 715"/>
                <a:gd name="T10" fmla="*/ 3 w 336"/>
                <a:gd name="T11" fmla="*/ 17 h 715"/>
                <a:gd name="T12" fmla="*/ 3 w 336"/>
                <a:gd name="T13" fmla="*/ 20 h 715"/>
                <a:gd name="T14" fmla="*/ 3 w 336"/>
                <a:gd name="T15" fmla="*/ 21 h 715"/>
                <a:gd name="T16" fmla="*/ 5 w 336"/>
                <a:gd name="T17" fmla="*/ 22 h 715"/>
                <a:gd name="T18" fmla="*/ 5 w 336"/>
                <a:gd name="T19" fmla="*/ 20 h 715"/>
                <a:gd name="T20" fmla="*/ 5 w 336"/>
                <a:gd name="T21" fmla="*/ 17 h 715"/>
                <a:gd name="T22" fmla="*/ 6 w 336"/>
                <a:gd name="T23" fmla="*/ 22 h 715"/>
                <a:gd name="T24" fmla="*/ 7 w 336"/>
                <a:gd name="T25" fmla="*/ 22 h 715"/>
                <a:gd name="T26" fmla="*/ 5 w 336"/>
                <a:gd name="T27" fmla="*/ 19 h 715"/>
                <a:gd name="T28" fmla="*/ 9 w 336"/>
                <a:gd name="T29" fmla="*/ 22 h 715"/>
                <a:gd name="T30" fmla="*/ 10 w 336"/>
                <a:gd name="T31" fmla="*/ 23 h 715"/>
                <a:gd name="T32" fmla="*/ 6 w 336"/>
                <a:gd name="T33" fmla="*/ 18 h 715"/>
                <a:gd name="T34" fmla="*/ 11 w 336"/>
                <a:gd name="T35" fmla="*/ 23 h 715"/>
                <a:gd name="T36" fmla="*/ 10 w 336"/>
                <a:gd name="T37" fmla="*/ 20 h 715"/>
                <a:gd name="T38" fmla="*/ 7 w 336"/>
                <a:gd name="T39" fmla="*/ 18 h 715"/>
                <a:gd name="T40" fmla="*/ 6 w 336"/>
                <a:gd name="T41" fmla="*/ 15 h 715"/>
                <a:gd name="T42" fmla="*/ 9 w 336"/>
                <a:gd name="T43" fmla="*/ 17 h 715"/>
                <a:gd name="T44" fmla="*/ 5 w 336"/>
                <a:gd name="T45" fmla="*/ 8 h 715"/>
                <a:gd name="T46" fmla="*/ 3 w 336"/>
                <a:gd name="T47" fmla="*/ 3 h 715"/>
                <a:gd name="T48" fmla="*/ 1 w 336"/>
                <a:gd name="T49" fmla="*/ 3 h 715"/>
                <a:gd name="T50" fmla="*/ 1 w 336"/>
                <a:gd name="T51" fmla="*/ 2 h 715"/>
                <a:gd name="T52" fmla="*/ 0 w 336"/>
                <a:gd name="T53" fmla="*/ 0 h 715"/>
                <a:gd name="T54" fmla="*/ 0 w 336"/>
                <a:gd name="T55" fmla="*/ 0 h 7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715"/>
                <a:gd name="T86" fmla="*/ 336 w 336"/>
                <a:gd name="T87" fmla="*/ 715 h 71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715">
                  <a:moveTo>
                    <a:pt x="0" y="0"/>
                  </a:moveTo>
                  <a:lnTo>
                    <a:pt x="15" y="68"/>
                  </a:lnTo>
                  <a:lnTo>
                    <a:pt x="61" y="222"/>
                  </a:lnTo>
                  <a:lnTo>
                    <a:pt x="70" y="294"/>
                  </a:lnTo>
                  <a:lnTo>
                    <a:pt x="72" y="389"/>
                  </a:lnTo>
                  <a:lnTo>
                    <a:pt x="76" y="515"/>
                  </a:lnTo>
                  <a:lnTo>
                    <a:pt x="91" y="619"/>
                  </a:lnTo>
                  <a:lnTo>
                    <a:pt x="106" y="654"/>
                  </a:lnTo>
                  <a:lnTo>
                    <a:pt x="182" y="684"/>
                  </a:lnTo>
                  <a:lnTo>
                    <a:pt x="148" y="631"/>
                  </a:lnTo>
                  <a:lnTo>
                    <a:pt x="148" y="519"/>
                  </a:lnTo>
                  <a:lnTo>
                    <a:pt x="197" y="677"/>
                  </a:lnTo>
                  <a:lnTo>
                    <a:pt x="245" y="699"/>
                  </a:lnTo>
                  <a:lnTo>
                    <a:pt x="190" y="583"/>
                  </a:lnTo>
                  <a:lnTo>
                    <a:pt x="275" y="699"/>
                  </a:lnTo>
                  <a:lnTo>
                    <a:pt x="302" y="715"/>
                  </a:lnTo>
                  <a:lnTo>
                    <a:pt x="218" y="568"/>
                  </a:lnTo>
                  <a:lnTo>
                    <a:pt x="336" y="711"/>
                  </a:lnTo>
                  <a:lnTo>
                    <a:pt x="298" y="635"/>
                  </a:lnTo>
                  <a:lnTo>
                    <a:pt x="247" y="545"/>
                  </a:lnTo>
                  <a:lnTo>
                    <a:pt x="199" y="454"/>
                  </a:lnTo>
                  <a:lnTo>
                    <a:pt x="270" y="528"/>
                  </a:lnTo>
                  <a:lnTo>
                    <a:pt x="156" y="230"/>
                  </a:lnTo>
                  <a:lnTo>
                    <a:pt x="125" y="83"/>
                  </a:lnTo>
                  <a:lnTo>
                    <a:pt x="61" y="80"/>
                  </a:lnTo>
                  <a:lnTo>
                    <a:pt x="30" y="5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7" name="Freeform 70">
              <a:extLst>
                <a:ext uri="{FF2B5EF4-FFF2-40B4-BE49-F238E27FC236}">
                  <a16:creationId xmlns:a16="http://schemas.microsoft.com/office/drawing/2014/main" id="{1EBB4E74-A3FE-4663-A3F8-CD61C371C60C}"/>
                </a:ext>
              </a:extLst>
            </p:cNvPr>
            <p:cNvSpPr>
              <a:spLocks/>
            </p:cNvSpPr>
            <p:nvPr/>
          </p:nvSpPr>
          <p:spPr bwMode="auto">
            <a:xfrm>
              <a:off x="823" y="1823"/>
              <a:ext cx="251" cy="122"/>
            </a:xfrm>
            <a:custGeom>
              <a:avLst/>
              <a:gdLst>
                <a:gd name="T0" fmla="*/ 4 w 501"/>
                <a:gd name="T1" fmla="*/ 4 h 244"/>
                <a:gd name="T2" fmla="*/ 6 w 501"/>
                <a:gd name="T3" fmla="*/ 6 h 244"/>
                <a:gd name="T4" fmla="*/ 8 w 501"/>
                <a:gd name="T5" fmla="*/ 6 h 244"/>
                <a:gd name="T6" fmla="*/ 9 w 501"/>
                <a:gd name="T7" fmla="*/ 8 h 244"/>
                <a:gd name="T8" fmla="*/ 16 w 501"/>
                <a:gd name="T9" fmla="*/ 8 h 244"/>
                <a:gd name="T10" fmla="*/ 12 w 501"/>
                <a:gd name="T11" fmla="*/ 7 h 244"/>
                <a:gd name="T12" fmla="*/ 13 w 501"/>
                <a:gd name="T13" fmla="*/ 6 h 244"/>
                <a:gd name="T14" fmla="*/ 11 w 501"/>
                <a:gd name="T15" fmla="*/ 5 h 244"/>
                <a:gd name="T16" fmla="*/ 8 w 501"/>
                <a:gd name="T17" fmla="*/ 3 h 244"/>
                <a:gd name="T18" fmla="*/ 8 w 501"/>
                <a:gd name="T19" fmla="*/ 2 h 244"/>
                <a:gd name="T20" fmla="*/ 8 w 501"/>
                <a:gd name="T21" fmla="*/ 0 h 244"/>
                <a:gd name="T22" fmla="*/ 7 w 501"/>
                <a:gd name="T23" fmla="*/ 2 h 244"/>
                <a:gd name="T24" fmla="*/ 5 w 501"/>
                <a:gd name="T25" fmla="*/ 4 h 244"/>
                <a:gd name="T26" fmla="*/ 3 w 501"/>
                <a:gd name="T27" fmla="*/ 4 h 244"/>
                <a:gd name="T28" fmla="*/ 0 w 501"/>
                <a:gd name="T29" fmla="*/ 4 h 244"/>
                <a:gd name="T30" fmla="*/ 1 w 501"/>
                <a:gd name="T31" fmla="*/ 6 h 244"/>
                <a:gd name="T32" fmla="*/ 4 w 501"/>
                <a:gd name="T33" fmla="*/ 4 h 244"/>
                <a:gd name="T34" fmla="*/ 4 w 501"/>
                <a:gd name="T35" fmla="*/ 4 h 2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1"/>
                <a:gd name="T55" fmla="*/ 0 h 244"/>
                <a:gd name="T56" fmla="*/ 501 w 501"/>
                <a:gd name="T57" fmla="*/ 244 h 2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1" h="244">
                  <a:moveTo>
                    <a:pt x="119" y="122"/>
                  </a:moveTo>
                  <a:lnTo>
                    <a:pt x="178" y="171"/>
                  </a:lnTo>
                  <a:lnTo>
                    <a:pt x="230" y="192"/>
                  </a:lnTo>
                  <a:lnTo>
                    <a:pt x="260" y="238"/>
                  </a:lnTo>
                  <a:lnTo>
                    <a:pt x="501" y="244"/>
                  </a:lnTo>
                  <a:lnTo>
                    <a:pt x="364" y="200"/>
                  </a:lnTo>
                  <a:lnTo>
                    <a:pt x="408" y="169"/>
                  </a:lnTo>
                  <a:lnTo>
                    <a:pt x="328" y="150"/>
                  </a:lnTo>
                  <a:lnTo>
                    <a:pt x="231" y="95"/>
                  </a:lnTo>
                  <a:lnTo>
                    <a:pt x="243" y="48"/>
                  </a:lnTo>
                  <a:lnTo>
                    <a:pt x="243" y="0"/>
                  </a:lnTo>
                  <a:lnTo>
                    <a:pt x="218" y="55"/>
                  </a:lnTo>
                  <a:lnTo>
                    <a:pt x="157" y="97"/>
                  </a:lnTo>
                  <a:lnTo>
                    <a:pt x="83" y="105"/>
                  </a:lnTo>
                  <a:lnTo>
                    <a:pt x="0" y="116"/>
                  </a:lnTo>
                  <a:lnTo>
                    <a:pt x="15" y="162"/>
                  </a:lnTo>
                  <a:lnTo>
                    <a:pt x="119"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8" name="Freeform 71">
              <a:extLst>
                <a:ext uri="{FF2B5EF4-FFF2-40B4-BE49-F238E27FC236}">
                  <a16:creationId xmlns:a16="http://schemas.microsoft.com/office/drawing/2014/main" id="{258F75D4-6816-4C34-AD90-4246B09575C5}"/>
                </a:ext>
              </a:extLst>
            </p:cNvPr>
            <p:cNvSpPr>
              <a:spLocks/>
            </p:cNvSpPr>
            <p:nvPr/>
          </p:nvSpPr>
          <p:spPr bwMode="auto">
            <a:xfrm>
              <a:off x="833" y="1912"/>
              <a:ext cx="352" cy="88"/>
            </a:xfrm>
            <a:custGeom>
              <a:avLst/>
              <a:gdLst>
                <a:gd name="T0" fmla="*/ 0 w 705"/>
                <a:gd name="T1" fmla="*/ 0 h 177"/>
                <a:gd name="T2" fmla="*/ 6 w 705"/>
                <a:gd name="T3" fmla="*/ 0 h 177"/>
                <a:gd name="T4" fmla="*/ 11 w 705"/>
                <a:gd name="T5" fmla="*/ 0 h 177"/>
                <a:gd name="T6" fmla="*/ 16 w 705"/>
                <a:gd name="T7" fmla="*/ 1 h 177"/>
                <a:gd name="T8" fmla="*/ 20 w 705"/>
                <a:gd name="T9" fmla="*/ 1 h 177"/>
                <a:gd name="T10" fmla="*/ 22 w 705"/>
                <a:gd name="T11" fmla="*/ 0 h 177"/>
                <a:gd name="T12" fmla="*/ 20 w 705"/>
                <a:gd name="T13" fmla="*/ 5 h 177"/>
                <a:gd name="T14" fmla="*/ 17 w 705"/>
                <a:gd name="T15" fmla="*/ 4 h 177"/>
                <a:gd name="T16" fmla="*/ 9 w 705"/>
                <a:gd name="T17" fmla="*/ 3 h 177"/>
                <a:gd name="T18" fmla="*/ 5 w 705"/>
                <a:gd name="T19" fmla="*/ 3 h 177"/>
                <a:gd name="T20" fmla="*/ 1 w 705"/>
                <a:gd name="T21" fmla="*/ 3 h 177"/>
                <a:gd name="T22" fmla="*/ 0 w 705"/>
                <a:gd name="T23" fmla="*/ 2 h 177"/>
                <a:gd name="T24" fmla="*/ 0 w 705"/>
                <a:gd name="T25" fmla="*/ 0 h 177"/>
                <a:gd name="T26" fmla="*/ 0 w 705"/>
                <a:gd name="T27" fmla="*/ 0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05"/>
                <a:gd name="T43" fmla="*/ 0 h 177"/>
                <a:gd name="T44" fmla="*/ 705 w 705"/>
                <a:gd name="T45" fmla="*/ 177 h 1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05" h="177">
                  <a:moveTo>
                    <a:pt x="0" y="0"/>
                  </a:moveTo>
                  <a:lnTo>
                    <a:pt x="195" y="27"/>
                  </a:lnTo>
                  <a:lnTo>
                    <a:pt x="382" y="30"/>
                  </a:lnTo>
                  <a:lnTo>
                    <a:pt x="539" y="44"/>
                  </a:lnTo>
                  <a:lnTo>
                    <a:pt x="661" y="61"/>
                  </a:lnTo>
                  <a:lnTo>
                    <a:pt x="705" y="8"/>
                  </a:lnTo>
                  <a:lnTo>
                    <a:pt x="669" y="177"/>
                  </a:lnTo>
                  <a:lnTo>
                    <a:pt x="553" y="154"/>
                  </a:lnTo>
                  <a:lnTo>
                    <a:pt x="302" y="124"/>
                  </a:lnTo>
                  <a:lnTo>
                    <a:pt x="188" y="120"/>
                  </a:lnTo>
                  <a:lnTo>
                    <a:pt x="60" y="97"/>
                  </a:lnTo>
                  <a:lnTo>
                    <a:pt x="15" y="7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69" name="Freeform 72">
              <a:extLst>
                <a:ext uri="{FF2B5EF4-FFF2-40B4-BE49-F238E27FC236}">
                  <a16:creationId xmlns:a16="http://schemas.microsoft.com/office/drawing/2014/main" id="{AD79C352-77E0-479D-BB9E-C61553A9925E}"/>
                </a:ext>
              </a:extLst>
            </p:cNvPr>
            <p:cNvSpPr>
              <a:spLocks/>
            </p:cNvSpPr>
            <p:nvPr/>
          </p:nvSpPr>
          <p:spPr bwMode="auto">
            <a:xfrm>
              <a:off x="854" y="1970"/>
              <a:ext cx="288" cy="82"/>
            </a:xfrm>
            <a:custGeom>
              <a:avLst/>
              <a:gdLst>
                <a:gd name="T0" fmla="*/ 0 w 576"/>
                <a:gd name="T1" fmla="*/ 0 h 165"/>
                <a:gd name="T2" fmla="*/ 18 w 576"/>
                <a:gd name="T3" fmla="*/ 2 h 165"/>
                <a:gd name="T4" fmla="*/ 17 w 576"/>
                <a:gd name="T5" fmla="*/ 3 h 165"/>
                <a:gd name="T6" fmla="*/ 15 w 576"/>
                <a:gd name="T7" fmla="*/ 5 h 165"/>
                <a:gd name="T8" fmla="*/ 5 w 576"/>
                <a:gd name="T9" fmla="*/ 3 h 165"/>
                <a:gd name="T10" fmla="*/ 1 w 576"/>
                <a:gd name="T11" fmla="*/ 2 h 165"/>
                <a:gd name="T12" fmla="*/ 0 w 576"/>
                <a:gd name="T13" fmla="*/ 0 h 165"/>
                <a:gd name="T14" fmla="*/ 0 w 576"/>
                <a:gd name="T15" fmla="*/ 0 h 165"/>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165"/>
                <a:gd name="T26" fmla="*/ 576 w 576"/>
                <a:gd name="T27" fmla="*/ 165 h 1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165">
                  <a:moveTo>
                    <a:pt x="0" y="0"/>
                  </a:moveTo>
                  <a:lnTo>
                    <a:pt x="576" y="93"/>
                  </a:lnTo>
                  <a:lnTo>
                    <a:pt x="540" y="110"/>
                  </a:lnTo>
                  <a:lnTo>
                    <a:pt x="491" y="165"/>
                  </a:lnTo>
                  <a:lnTo>
                    <a:pt x="143" y="122"/>
                  </a:lnTo>
                  <a:lnTo>
                    <a:pt x="38" y="9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0" name="Freeform 73">
              <a:extLst>
                <a:ext uri="{FF2B5EF4-FFF2-40B4-BE49-F238E27FC236}">
                  <a16:creationId xmlns:a16="http://schemas.microsoft.com/office/drawing/2014/main" id="{41AA6873-085E-4FCE-ABBA-05FECD3765A0}"/>
                </a:ext>
              </a:extLst>
            </p:cNvPr>
            <p:cNvSpPr>
              <a:spLocks/>
            </p:cNvSpPr>
            <p:nvPr/>
          </p:nvSpPr>
          <p:spPr bwMode="auto">
            <a:xfrm>
              <a:off x="1077" y="1627"/>
              <a:ext cx="116" cy="332"/>
            </a:xfrm>
            <a:custGeom>
              <a:avLst/>
              <a:gdLst>
                <a:gd name="T0" fmla="*/ 0 w 232"/>
                <a:gd name="T1" fmla="*/ 0 h 663"/>
                <a:gd name="T2" fmla="*/ 4 w 232"/>
                <a:gd name="T3" fmla="*/ 2 h 663"/>
                <a:gd name="T4" fmla="*/ 5 w 232"/>
                <a:gd name="T5" fmla="*/ 5 h 663"/>
                <a:gd name="T6" fmla="*/ 6 w 232"/>
                <a:gd name="T7" fmla="*/ 7 h 663"/>
                <a:gd name="T8" fmla="*/ 7 w 232"/>
                <a:gd name="T9" fmla="*/ 11 h 663"/>
                <a:gd name="T10" fmla="*/ 7 w 232"/>
                <a:gd name="T11" fmla="*/ 15 h 663"/>
                <a:gd name="T12" fmla="*/ 7 w 232"/>
                <a:gd name="T13" fmla="*/ 18 h 663"/>
                <a:gd name="T14" fmla="*/ 6 w 232"/>
                <a:gd name="T15" fmla="*/ 19 h 663"/>
                <a:gd name="T16" fmla="*/ 4 w 232"/>
                <a:gd name="T17" fmla="*/ 20 h 663"/>
                <a:gd name="T18" fmla="*/ 7 w 232"/>
                <a:gd name="T19" fmla="*/ 21 h 663"/>
                <a:gd name="T20" fmla="*/ 7 w 232"/>
                <a:gd name="T21" fmla="*/ 15 h 663"/>
                <a:gd name="T22" fmla="*/ 7 w 232"/>
                <a:gd name="T23" fmla="*/ 12 h 663"/>
                <a:gd name="T24" fmla="*/ 7 w 232"/>
                <a:gd name="T25" fmla="*/ 10 h 663"/>
                <a:gd name="T26" fmla="*/ 6 w 232"/>
                <a:gd name="T27" fmla="*/ 5 h 663"/>
                <a:gd name="T28" fmla="*/ 6 w 232"/>
                <a:gd name="T29" fmla="*/ 4 h 663"/>
                <a:gd name="T30" fmla="*/ 4 w 232"/>
                <a:gd name="T31" fmla="*/ 2 h 663"/>
                <a:gd name="T32" fmla="*/ 0 w 232"/>
                <a:gd name="T33" fmla="*/ 0 h 663"/>
                <a:gd name="T34" fmla="*/ 0 w 232"/>
                <a:gd name="T35" fmla="*/ 0 h 6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2"/>
                <a:gd name="T55" fmla="*/ 0 h 663"/>
                <a:gd name="T56" fmla="*/ 232 w 232"/>
                <a:gd name="T57" fmla="*/ 663 h 6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2" h="663">
                  <a:moveTo>
                    <a:pt x="0" y="0"/>
                  </a:moveTo>
                  <a:lnTo>
                    <a:pt x="122" y="64"/>
                  </a:lnTo>
                  <a:lnTo>
                    <a:pt x="148" y="129"/>
                  </a:lnTo>
                  <a:lnTo>
                    <a:pt x="163" y="211"/>
                  </a:lnTo>
                  <a:lnTo>
                    <a:pt x="200" y="351"/>
                  </a:lnTo>
                  <a:lnTo>
                    <a:pt x="217" y="458"/>
                  </a:lnTo>
                  <a:lnTo>
                    <a:pt x="203" y="545"/>
                  </a:lnTo>
                  <a:lnTo>
                    <a:pt x="177" y="606"/>
                  </a:lnTo>
                  <a:lnTo>
                    <a:pt x="101" y="625"/>
                  </a:lnTo>
                  <a:lnTo>
                    <a:pt x="232" y="663"/>
                  </a:lnTo>
                  <a:lnTo>
                    <a:pt x="232" y="477"/>
                  </a:lnTo>
                  <a:lnTo>
                    <a:pt x="224" y="368"/>
                  </a:lnTo>
                  <a:lnTo>
                    <a:pt x="207" y="304"/>
                  </a:lnTo>
                  <a:lnTo>
                    <a:pt x="165" y="140"/>
                  </a:lnTo>
                  <a:lnTo>
                    <a:pt x="165" y="119"/>
                  </a:lnTo>
                  <a:lnTo>
                    <a:pt x="127" y="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1" name="Freeform 74">
              <a:extLst>
                <a:ext uri="{FF2B5EF4-FFF2-40B4-BE49-F238E27FC236}">
                  <a16:creationId xmlns:a16="http://schemas.microsoft.com/office/drawing/2014/main" id="{0C8170E6-A0A7-430E-9DD7-F36E19B36F1A}"/>
                </a:ext>
              </a:extLst>
            </p:cNvPr>
            <p:cNvSpPr>
              <a:spLocks/>
            </p:cNvSpPr>
            <p:nvPr/>
          </p:nvSpPr>
          <p:spPr bwMode="auto">
            <a:xfrm>
              <a:off x="1152" y="1679"/>
              <a:ext cx="87" cy="170"/>
            </a:xfrm>
            <a:custGeom>
              <a:avLst/>
              <a:gdLst>
                <a:gd name="T0" fmla="*/ 0 w 175"/>
                <a:gd name="T1" fmla="*/ 1 h 341"/>
                <a:gd name="T2" fmla="*/ 1 w 175"/>
                <a:gd name="T3" fmla="*/ 1 h 341"/>
                <a:gd name="T4" fmla="*/ 2 w 175"/>
                <a:gd name="T5" fmla="*/ 3 h 341"/>
                <a:gd name="T6" fmla="*/ 3 w 175"/>
                <a:gd name="T7" fmla="*/ 4 h 341"/>
                <a:gd name="T8" fmla="*/ 3 w 175"/>
                <a:gd name="T9" fmla="*/ 7 h 341"/>
                <a:gd name="T10" fmla="*/ 2 w 175"/>
                <a:gd name="T11" fmla="*/ 8 h 341"/>
                <a:gd name="T12" fmla="*/ 2 w 175"/>
                <a:gd name="T13" fmla="*/ 9 h 341"/>
                <a:gd name="T14" fmla="*/ 2 w 175"/>
                <a:gd name="T15" fmla="*/ 10 h 341"/>
                <a:gd name="T16" fmla="*/ 3 w 175"/>
                <a:gd name="T17" fmla="*/ 9 h 341"/>
                <a:gd name="T18" fmla="*/ 4 w 175"/>
                <a:gd name="T19" fmla="*/ 10 h 341"/>
                <a:gd name="T20" fmla="*/ 5 w 175"/>
                <a:gd name="T21" fmla="*/ 8 h 341"/>
                <a:gd name="T22" fmla="*/ 5 w 175"/>
                <a:gd name="T23" fmla="*/ 6 h 341"/>
                <a:gd name="T24" fmla="*/ 5 w 175"/>
                <a:gd name="T25" fmla="*/ 3 h 341"/>
                <a:gd name="T26" fmla="*/ 4 w 175"/>
                <a:gd name="T27" fmla="*/ 1 h 341"/>
                <a:gd name="T28" fmla="*/ 3 w 175"/>
                <a:gd name="T29" fmla="*/ 0 h 341"/>
                <a:gd name="T30" fmla="*/ 2 w 175"/>
                <a:gd name="T31" fmla="*/ 0 h 341"/>
                <a:gd name="T32" fmla="*/ 1 w 175"/>
                <a:gd name="T33" fmla="*/ 0 h 341"/>
                <a:gd name="T34" fmla="*/ 0 w 175"/>
                <a:gd name="T35" fmla="*/ 0 h 341"/>
                <a:gd name="T36" fmla="*/ 0 w 175"/>
                <a:gd name="T37" fmla="*/ 1 h 341"/>
                <a:gd name="T38" fmla="*/ 0 w 175"/>
                <a:gd name="T39" fmla="*/ 1 h 3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5"/>
                <a:gd name="T61" fmla="*/ 0 h 341"/>
                <a:gd name="T62" fmla="*/ 175 w 175"/>
                <a:gd name="T63" fmla="*/ 341 h 3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5" h="341">
                  <a:moveTo>
                    <a:pt x="10" y="36"/>
                  </a:moveTo>
                  <a:lnTo>
                    <a:pt x="50" y="54"/>
                  </a:lnTo>
                  <a:lnTo>
                    <a:pt x="89" y="99"/>
                  </a:lnTo>
                  <a:lnTo>
                    <a:pt x="103" y="147"/>
                  </a:lnTo>
                  <a:lnTo>
                    <a:pt x="105" y="225"/>
                  </a:lnTo>
                  <a:lnTo>
                    <a:pt x="88" y="278"/>
                  </a:lnTo>
                  <a:lnTo>
                    <a:pt x="89" y="310"/>
                  </a:lnTo>
                  <a:lnTo>
                    <a:pt x="88" y="341"/>
                  </a:lnTo>
                  <a:lnTo>
                    <a:pt x="120" y="291"/>
                  </a:lnTo>
                  <a:lnTo>
                    <a:pt x="148" y="331"/>
                  </a:lnTo>
                  <a:lnTo>
                    <a:pt x="160" y="284"/>
                  </a:lnTo>
                  <a:lnTo>
                    <a:pt x="175" y="221"/>
                  </a:lnTo>
                  <a:lnTo>
                    <a:pt x="169" y="103"/>
                  </a:lnTo>
                  <a:lnTo>
                    <a:pt x="156" y="36"/>
                  </a:lnTo>
                  <a:lnTo>
                    <a:pt x="114" y="0"/>
                  </a:lnTo>
                  <a:lnTo>
                    <a:pt x="86" y="19"/>
                  </a:lnTo>
                  <a:lnTo>
                    <a:pt x="50" y="10"/>
                  </a:lnTo>
                  <a:lnTo>
                    <a:pt x="0" y="19"/>
                  </a:lnTo>
                  <a:lnTo>
                    <a:pt x="1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2" name="Freeform 75">
              <a:extLst>
                <a:ext uri="{FF2B5EF4-FFF2-40B4-BE49-F238E27FC236}">
                  <a16:creationId xmlns:a16="http://schemas.microsoft.com/office/drawing/2014/main" id="{A5ACB186-4391-4BD3-AFB9-6B142FB989DE}"/>
                </a:ext>
              </a:extLst>
            </p:cNvPr>
            <p:cNvSpPr>
              <a:spLocks/>
            </p:cNvSpPr>
            <p:nvPr/>
          </p:nvSpPr>
          <p:spPr bwMode="auto">
            <a:xfrm>
              <a:off x="1141" y="1645"/>
              <a:ext cx="41" cy="15"/>
            </a:xfrm>
            <a:custGeom>
              <a:avLst/>
              <a:gdLst>
                <a:gd name="T0" fmla="*/ 0 w 84"/>
                <a:gd name="T1" fmla="*/ 1 h 28"/>
                <a:gd name="T2" fmla="*/ 1 w 84"/>
                <a:gd name="T3" fmla="*/ 0 h 28"/>
                <a:gd name="T4" fmla="*/ 2 w 84"/>
                <a:gd name="T5" fmla="*/ 1 h 28"/>
                <a:gd name="T6" fmla="*/ 1 w 84"/>
                <a:gd name="T7" fmla="*/ 1 h 28"/>
                <a:gd name="T8" fmla="*/ 0 w 84"/>
                <a:gd name="T9" fmla="*/ 1 h 28"/>
                <a:gd name="T10" fmla="*/ 0 w 84"/>
                <a:gd name="T11" fmla="*/ 1 h 28"/>
                <a:gd name="T12" fmla="*/ 0 w 84"/>
                <a:gd name="T13" fmla="*/ 1 h 28"/>
                <a:gd name="T14" fmla="*/ 0 w 84"/>
                <a:gd name="T15" fmla="*/ 1 h 28"/>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28"/>
                <a:gd name="T26" fmla="*/ 84 w 84"/>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28">
                  <a:moveTo>
                    <a:pt x="0" y="6"/>
                  </a:moveTo>
                  <a:lnTo>
                    <a:pt x="42" y="0"/>
                  </a:lnTo>
                  <a:lnTo>
                    <a:pt x="84" y="28"/>
                  </a:lnTo>
                  <a:lnTo>
                    <a:pt x="50" y="25"/>
                  </a:lnTo>
                  <a:lnTo>
                    <a:pt x="27" y="15"/>
                  </a:lnTo>
                  <a:lnTo>
                    <a:pt x="4" y="28"/>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3" name="Freeform 76">
              <a:extLst>
                <a:ext uri="{FF2B5EF4-FFF2-40B4-BE49-F238E27FC236}">
                  <a16:creationId xmlns:a16="http://schemas.microsoft.com/office/drawing/2014/main" id="{1A198959-8A70-4C56-9795-AB50A8A01251}"/>
                </a:ext>
              </a:extLst>
            </p:cNvPr>
            <p:cNvSpPr>
              <a:spLocks/>
            </p:cNvSpPr>
            <p:nvPr/>
          </p:nvSpPr>
          <p:spPr bwMode="auto">
            <a:xfrm>
              <a:off x="1165" y="1655"/>
              <a:ext cx="65" cy="46"/>
            </a:xfrm>
            <a:custGeom>
              <a:avLst/>
              <a:gdLst>
                <a:gd name="T0" fmla="*/ 1 w 129"/>
                <a:gd name="T1" fmla="*/ 1 h 91"/>
                <a:gd name="T2" fmla="*/ 2 w 129"/>
                <a:gd name="T3" fmla="*/ 1 h 91"/>
                <a:gd name="T4" fmla="*/ 3 w 129"/>
                <a:gd name="T5" fmla="*/ 2 h 91"/>
                <a:gd name="T6" fmla="*/ 5 w 129"/>
                <a:gd name="T7" fmla="*/ 3 h 91"/>
                <a:gd name="T8" fmla="*/ 4 w 129"/>
                <a:gd name="T9" fmla="*/ 2 h 91"/>
                <a:gd name="T10" fmla="*/ 3 w 129"/>
                <a:gd name="T11" fmla="*/ 1 h 91"/>
                <a:gd name="T12" fmla="*/ 2 w 129"/>
                <a:gd name="T13" fmla="*/ 1 h 91"/>
                <a:gd name="T14" fmla="*/ 0 w 129"/>
                <a:gd name="T15" fmla="*/ 0 h 91"/>
                <a:gd name="T16" fmla="*/ 1 w 129"/>
                <a:gd name="T17" fmla="*/ 1 h 91"/>
                <a:gd name="T18" fmla="*/ 1 w 129"/>
                <a:gd name="T19" fmla="*/ 1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9"/>
                <a:gd name="T31" fmla="*/ 0 h 91"/>
                <a:gd name="T32" fmla="*/ 129 w 129"/>
                <a:gd name="T33" fmla="*/ 91 h 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9" h="91">
                  <a:moveTo>
                    <a:pt x="17" y="11"/>
                  </a:moveTo>
                  <a:lnTo>
                    <a:pt x="61" y="32"/>
                  </a:lnTo>
                  <a:lnTo>
                    <a:pt x="78" y="63"/>
                  </a:lnTo>
                  <a:lnTo>
                    <a:pt x="129" y="91"/>
                  </a:lnTo>
                  <a:lnTo>
                    <a:pt x="112" y="53"/>
                  </a:lnTo>
                  <a:lnTo>
                    <a:pt x="76" y="26"/>
                  </a:lnTo>
                  <a:lnTo>
                    <a:pt x="55" y="9"/>
                  </a:lnTo>
                  <a:lnTo>
                    <a:pt x="0" y="0"/>
                  </a:lnTo>
                  <a:lnTo>
                    <a:pt x="17"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4" name="Freeform 77">
              <a:extLst>
                <a:ext uri="{FF2B5EF4-FFF2-40B4-BE49-F238E27FC236}">
                  <a16:creationId xmlns:a16="http://schemas.microsoft.com/office/drawing/2014/main" id="{F11F3089-C724-4B37-95AF-144866FF0183}"/>
                </a:ext>
              </a:extLst>
            </p:cNvPr>
            <p:cNvSpPr>
              <a:spLocks/>
            </p:cNvSpPr>
            <p:nvPr/>
          </p:nvSpPr>
          <p:spPr bwMode="auto">
            <a:xfrm>
              <a:off x="1221" y="1764"/>
              <a:ext cx="47" cy="304"/>
            </a:xfrm>
            <a:custGeom>
              <a:avLst/>
              <a:gdLst>
                <a:gd name="T0" fmla="*/ 1 w 93"/>
                <a:gd name="T1" fmla="*/ 4 h 609"/>
                <a:gd name="T2" fmla="*/ 0 w 93"/>
                <a:gd name="T3" fmla="*/ 5 h 609"/>
                <a:gd name="T4" fmla="*/ 1 w 93"/>
                <a:gd name="T5" fmla="*/ 7 h 609"/>
                <a:gd name="T6" fmla="*/ 1 w 93"/>
                <a:gd name="T7" fmla="*/ 11 h 609"/>
                <a:gd name="T8" fmla="*/ 2 w 93"/>
                <a:gd name="T9" fmla="*/ 13 h 609"/>
                <a:gd name="T10" fmla="*/ 2 w 93"/>
                <a:gd name="T11" fmla="*/ 14 h 609"/>
                <a:gd name="T12" fmla="*/ 3 w 93"/>
                <a:gd name="T13" fmla="*/ 15 h 609"/>
                <a:gd name="T14" fmla="*/ 3 w 93"/>
                <a:gd name="T15" fmla="*/ 17 h 609"/>
                <a:gd name="T16" fmla="*/ 3 w 93"/>
                <a:gd name="T17" fmla="*/ 19 h 609"/>
                <a:gd name="T18" fmla="*/ 3 w 93"/>
                <a:gd name="T19" fmla="*/ 17 h 609"/>
                <a:gd name="T20" fmla="*/ 3 w 93"/>
                <a:gd name="T21" fmla="*/ 16 h 609"/>
                <a:gd name="T22" fmla="*/ 3 w 93"/>
                <a:gd name="T23" fmla="*/ 14 h 609"/>
                <a:gd name="T24" fmla="*/ 2 w 93"/>
                <a:gd name="T25" fmla="*/ 12 h 609"/>
                <a:gd name="T26" fmla="*/ 1 w 93"/>
                <a:gd name="T27" fmla="*/ 11 h 609"/>
                <a:gd name="T28" fmla="*/ 1 w 93"/>
                <a:gd name="T29" fmla="*/ 9 h 609"/>
                <a:gd name="T30" fmla="*/ 1 w 93"/>
                <a:gd name="T31" fmla="*/ 6 h 609"/>
                <a:gd name="T32" fmla="*/ 1 w 93"/>
                <a:gd name="T33" fmla="*/ 5 h 609"/>
                <a:gd name="T34" fmla="*/ 1 w 93"/>
                <a:gd name="T35" fmla="*/ 0 h 609"/>
                <a:gd name="T36" fmla="*/ 0 w 93"/>
                <a:gd name="T37" fmla="*/ 0 h 609"/>
                <a:gd name="T38" fmla="*/ 1 w 93"/>
                <a:gd name="T39" fmla="*/ 4 h 609"/>
                <a:gd name="T40" fmla="*/ 1 w 93"/>
                <a:gd name="T41" fmla="*/ 4 h 6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09"/>
                <a:gd name="T65" fmla="*/ 93 w 93"/>
                <a:gd name="T66" fmla="*/ 609 h 6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09">
                  <a:moveTo>
                    <a:pt x="7" y="135"/>
                  </a:moveTo>
                  <a:lnTo>
                    <a:pt x="0" y="183"/>
                  </a:lnTo>
                  <a:lnTo>
                    <a:pt x="4" y="227"/>
                  </a:lnTo>
                  <a:lnTo>
                    <a:pt x="21" y="379"/>
                  </a:lnTo>
                  <a:lnTo>
                    <a:pt x="47" y="434"/>
                  </a:lnTo>
                  <a:lnTo>
                    <a:pt x="57" y="472"/>
                  </a:lnTo>
                  <a:lnTo>
                    <a:pt x="78" y="506"/>
                  </a:lnTo>
                  <a:lnTo>
                    <a:pt x="83" y="555"/>
                  </a:lnTo>
                  <a:lnTo>
                    <a:pt x="68" y="609"/>
                  </a:lnTo>
                  <a:lnTo>
                    <a:pt x="93" y="565"/>
                  </a:lnTo>
                  <a:lnTo>
                    <a:pt x="93" y="519"/>
                  </a:lnTo>
                  <a:lnTo>
                    <a:pt x="70" y="472"/>
                  </a:lnTo>
                  <a:lnTo>
                    <a:pt x="53" y="413"/>
                  </a:lnTo>
                  <a:lnTo>
                    <a:pt x="32" y="377"/>
                  </a:lnTo>
                  <a:lnTo>
                    <a:pt x="25" y="295"/>
                  </a:lnTo>
                  <a:lnTo>
                    <a:pt x="11" y="206"/>
                  </a:lnTo>
                  <a:lnTo>
                    <a:pt x="9" y="179"/>
                  </a:lnTo>
                  <a:lnTo>
                    <a:pt x="28" y="31"/>
                  </a:lnTo>
                  <a:lnTo>
                    <a:pt x="0" y="0"/>
                  </a:lnTo>
                  <a:lnTo>
                    <a:pt x="7" y="1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5" name="Freeform 78">
              <a:extLst>
                <a:ext uri="{FF2B5EF4-FFF2-40B4-BE49-F238E27FC236}">
                  <a16:creationId xmlns:a16="http://schemas.microsoft.com/office/drawing/2014/main" id="{88790DFF-24F1-433B-9BA3-E12EE63E0F3B}"/>
                </a:ext>
              </a:extLst>
            </p:cNvPr>
            <p:cNvSpPr>
              <a:spLocks/>
            </p:cNvSpPr>
            <p:nvPr/>
          </p:nvSpPr>
          <p:spPr bwMode="auto">
            <a:xfrm>
              <a:off x="1074" y="1484"/>
              <a:ext cx="60" cy="39"/>
            </a:xfrm>
            <a:custGeom>
              <a:avLst/>
              <a:gdLst>
                <a:gd name="T0" fmla="*/ 0 w 120"/>
                <a:gd name="T1" fmla="*/ 2 h 78"/>
                <a:gd name="T2" fmla="*/ 1 w 120"/>
                <a:gd name="T3" fmla="*/ 1 h 78"/>
                <a:gd name="T4" fmla="*/ 1 w 120"/>
                <a:gd name="T5" fmla="*/ 1 h 78"/>
                <a:gd name="T6" fmla="*/ 3 w 120"/>
                <a:gd name="T7" fmla="*/ 1 h 78"/>
                <a:gd name="T8" fmla="*/ 3 w 120"/>
                <a:gd name="T9" fmla="*/ 1 h 78"/>
                <a:gd name="T10" fmla="*/ 4 w 120"/>
                <a:gd name="T11" fmla="*/ 1 h 78"/>
                <a:gd name="T12" fmla="*/ 4 w 120"/>
                <a:gd name="T13" fmla="*/ 1 h 78"/>
                <a:gd name="T14" fmla="*/ 4 w 120"/>
                <a:gd name="T15" fmla="*/ 1 h 78"/>
                <a:gd name="T16" fmla="*/ 4 w 120"/>
                <a:gd name="T17" fmla="*/ 0 h 78"/>
                <a:gd name="T18" fmla="*/ 4 w 120"/>
                <a:gd name="T19" fmla="*/ 1 h 78"/>
                <a:gd name="T20" fmla="*/ 4 w 120"/>
                <a:gd name="T21" fmla="*/ 2 h 78"/>
                <a:gd name="T22" fmla="*/ 3 w 120"/>
                <a:gd name="T23" fmla="*/ 2 h 78"/>
                <a:gd name="T24" fmla="*/ 2 w 120"/>
                <a:gd name="T25" fmla="*/ 2 h 78"/>
                <a:gd name="T26" fmla="*/ 1 w 120"/>
                <a:gd name="T27" fmla="*/ 2 h 78"/>
                <a:gd name="T28" fmla="*/ 0 w 120"/>
                <a:gd name="T29" fmla="*/ 2 h 78"/>
                <a:gd name="T30" fmla="*/ 0 w 120"/>
                <a:gd name="T31" fmla="*/ 2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8"/>
                <a:gd name="T50" fmla="*/ 120 w 120"/>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8">
                  <a:moveTo>
                    <a:pt x="0" y="78"/>
                  </a:moveTo>
                  <a:lnTo>
                    <a:pt x="23" y="49"/>
                  </a:lnTo>
                  <a:lnTo>
                    <a:pt x="31" y="62"/>
                  </a:lnTo>
                  <a:lnTo>
                    <a:pt x="71" y="47"/>
                  </a:lnTo>
                  <a:lnTo>
                    <a:pt x="90" y="57"/>
                  </a:lnTo>
                  <a:lnTo>
                    <a:pt x="99" y="51"/>
                  </a:lnTo>
                  <a:lnTo>
                    <a:pt x="105" y="42"/>
                  </a:lnTo>
                  <a:lnTo>
                    <a:pt x="99" y="4"/>
                  </a:lnTo>
                  <a:lnTo>
                    <a:pt x="114" y="0"/>
                  </a:lnTo>
                  <a:lnTo>
                    <a:pt x="120" y="43"/>
                  </a:lnTo>
                  <a:lnTo>
                    <a:pt x="111" y="66"/>
                  </a:lnTo>
                  <a:lnTo>
                    <a:pt x="88" y="74"/>
                  </a:lnTo>
                  <a:lnTo>
                    <a:pt x="63" y="72"/>
                  </a:lnTo>
                  <a:lnTo>
                    <a:pt x="23" y="70"/>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6" name="Freeform 79">
              <a:extLst>
                <a:ext uri="{FF2B5EF4-FFF2-40B4-BE49-F238E27FC236}">
                  <a16:creationId xmlns:a16="http://schemas.microsoft.com/office/drawing/2014/main" id="{688AC71E-584F-4816-9C24-D4F86C1B7DC9}"/>
                </a:ext>
              </a:extLst>
            </p:cNvPr>
            <p:cNvSpPr>
              <a:spLocks/>
            </p:cNvSpPr>
            <p:nvPr/>
          </p:nvSpPr>
          <p:spPr bwMode="auto">
            <a:xfrm>
              <a:off x="1087" y="1515"/>
              <a:ext cx="42" cy="63"/>
            </a:xfrm>
            <a:custGeom>
              <a:avLst/>
              <a:gdLst>
                <a:gd name="T0" fmla="*/ 0 w 86"/>
                <a:gd name="T1" fmla="*/ 1 h 126"/>
                <a:gd name="T2" fmla="*/ 0 w 86"/>
                <a:gd name="T3" fmla="*/ 2 h 126"/>
                <a:gd name="T4" fmla="*/ 1 w 86"/>
                <a:gd name="T5" fmla="*/ 1 h 126"/>
                <a:gd name="T6" fmla="*/ 2 w 86"/>
                <a:gd name="T7" fmla="*/ 1 h 126"/>
                <a:gd name="T8" fmla="*/ 1 w 86"/>
                <a:gd name="T9" fmla="*/ 1 h 126"/>
                <a:gd name="T10" fmla="*/ 2 w 86"/>
                <a:gd name="T11" fmla="*/ 0 h 126"/>
                <a:gd name="T12" fmla="*/ 2 w 86"/>
                <a:gd name="T13" fmla="*/ 1 h 126"/>
                <a:gd name="T14" fmla="*/ 2 w 86"/>
                <a:gd name="T15" fmla="*/ 1 h 126"/>
                <a:gd name="T16" fmla="*/ 2 w 86"/>
                <a:gd name="T17" fmla="*/ 2 h 126"/>
                <a:gd name="T18" fmla="*/ 2 w 86"/>
                <a:gd name="T19" fmla="*/ 3 h 126"/>
                <a:gd name="T20" fmla="*/ 2 w 86"/>
                <a:gd name="T21" fmla="*/ 4 h 126"/>
                <a:gd name="T22" fmla="*/ 1 w 86"/>
                <a:gd name="T23" fmla="*/ 4 h 126"/>
                <a:gd name="T24" fmla="*/ 1 w 86"/>
                <a:gd name="T25" fmla="*/ 3 h 126"/>
                <a:gd name="T26" fmla="*/ 1 w 86"/>
                <a:gd name="T27" fmla="*/ 2 h 126"/>
                <a:gd name="T28" fmla="*/ 0 w 86"/>
                <a:gd name="T29" fmla="*/ 2 h 126"/>
                <a:gd name="T30" fmla="*/ 0 w 86"/>
                <a:gd name="T31" fmla="*/ 2 h 126"/>
                <a:gd name="T32" fmla="*/ 0 w 86"/>
                <a:gd name="T33" fmla="*/ 1 h 126"/>
                <a:gd name="T34" fmla="*/ 0 w 86"/>
                <a:gd name="T35" fmla="*/ 1 h 1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6"/>
                <a:gd name="T55" fmla="*/ 0 h 126"/>
                <a:gd name="T56" fmla="*/ 86 w 86"/>
                <a:gd name="T57" fmla="*/ 126 h 1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6" h="126">
                  <a:moveTo>
                    <a:pt x="0" y="23"/>
                  </a:moveTo>
                  <a:lnTo>
                    <a:pt x="21" y="33"/>
                  </a:lnTo>
                  <a:lnTo>
                    <a:pt x="49" y="31"/>
                  </a:lnTo>
                  <a:lnTo>
                    <a:pt x="65" y="25"/>
                  </a:lnTo>
                  <a:lnTo>
                    <a:pt x="53" y="2"/>
                  </a:lnTo>
                  <a:lnTo>
                    <a:pt x="76" y="0"/>
                  </a:lnTo>
                  <a:lnTo>
                    <a:pt x="84" y="16"/>
                  </a:lnTo>
                  <a:lnTo>
                    <a:pt x="86" y="27"/>
                  </a:lnTo>
                  <a:lnTo>
                    <a:pt x="76" y="42"/>
                  </a:lnTo>
                  <a:lnTo>
                    <a:pt x="80" y="82"/>
                  </a:lnTo>
                  <a:lnTo>
                    <a:pt x="67" y="114"/>
                  </a:lnTo>
                  <a:lnTo>
                    <a:pt x="48" y="126"/>
                  </a:lnTo>
                  <a:lnTo>
                    <a:pt x="63" y="76"/>
                  </a:lnTo>
                  <a:lnTo>
                    <a:pt x="51" y="57"/>
                  </a:lnTo>
                  <a:lnTo>
                    <a:pt x="29" y="63"/>
                  </a:lnTo>
                  <a:lnTo>
                    <a:pt x="6" y="5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7" name="Freeform 80">
              <a:extLst>
                <a:ext uri="{FF2B5EF4-FFF2-40B4-BE49-F238E27FC236}">
                  <a16:creationId xmlns:a16="http://schemas.microsoft.com/office/drawing/2014/main" id="{439C5C36-4AD5-4F34-B207-04DBABC6D924}"/>
                </a:ext>
              </a:extLst>
            </p:cNvPr>
            <p:cNvSpPr>
              <a:spLocks/>
            </p:cNvSpPr>
            <p:nvPr/>
          </p:nvSpPr>
          <p:spPr bwMode="auto">
            <a:xfrm>
              <a:off x="878" y="1280"/>
              <a:ext cx="267" cy="255"/>
            </a:xfrm>
            <a:custGeom>
              <a:avLst/>
              <a:gdLst>
                <a:gd name="T0" fmla="*/ 6 w 534"/>
                <a:gd name="T1" fmla="*/ 12 h 509"/>
                <a:gd name="T2" fmla="*/ 7 w 534"/>
                <a:gd name="T3" fmla="*/ 11 h 509"/>
                <a:gd name="T4" fmla="*/ 7 w 534"/>
                <a:gd name="T5" fmla="*/ 10 h 509"/>
                <a:gd name="T6" fmla="*/ 7 w 534"/>
                <a:gd name="T7" fmla="*/ 9 h 509"/>
                <a:gd name="T8" fmla="*/ 8 w 534"/>
                <a:gd name="T9" fmla="*/ 8 h 509"/>
                <a:gd name="T10" fmla="*/ 9 w 534"/>
                <a:gd name="T11" fmla="*/ 7 h 509"/>
                <a:gd name="T12" fmla="*/ 8 w 534"/>
                <a:gd name="T13" fmla="*/ 6 h 509"/>
                <a:gd name="T14" fmla="*/ 9 w 534"/>
                <a:gd name="T15" fmla="*/ 6 h 509"/>
                <a:gd name="T16" fmla="*/ 10 w 534"/>
                <a:gd name="T17" fmla="*/ 5 h 509"/>
                <a:gd name="T18" fmla="*/ 13 w 534"/>
                <a:gd name="T19" fmla="*/ 4 h 509"/>
                <a:gd name="T20" fmla="*/ 15 w 534"/>
                <a:gd name="T21" fmla="*/ 6 h 509"/>
                <a:gd name="T22" fmla="*/ 15 w 534"/>
                <a:gd name="T23" fmla="*/ 7 h 509"/>
                <a:gd name="T24" fmla="*/ 15 w 534"/>
                <a:gd name="T25" fmla="*/ 9 h 509"/>
                <a:gd name="T26" fmla="*/ 17 w 534"/>
                <a:gd name="T27" fmla="*/ 7 h 509"/>
                <a:gd name="T28" fmla="*/ 17 w 534"/>
                <a:gd name="T29" fmla="*/ 6 h 509"/>
                <a:gd name="T30" fmla="*/ 17 w 534"/>
                <a:gd name="T31" fmla="*/ 3 h 509"/>
                <a:gd name="T32" fmla="*/ 15 w 534"/>
                <a:gd name="T33" fmla="*/ 2 h 509"/>
                <a:gd name="T34" fmla="*/ 15 w 534"/>
                <a:gd name="T35" fmla="*/ 2 h 509"/>
                <a:gd name="T36" fmla="*/ 12 w 534"/>
                <a:gd name="T37" fmla="*/ 0 h 509"/>
                <a:gd name="T38" fmla="*/ 14 w 534"/>
                <a:gd name="T39" fmla="*/ 4 h 509"/>
                <a:gd name="T40" fmla="*/ 13 w 534"/>
                <a:gd name="T41" fmla="*/ 2 h 509"/>
                <a:gd name="T42" fmla="*/ 11 w 534"/>
                <a:gd name="T43" fmla="*/ 2 h 509"/>
                <a:gd name="T44" fmla="*/ 7 w 534"/>
                <a:gd name="T45" fmla="*/ 2 h 509"/>
                <a:gd name="T46" fmla="*/ 9 w 534"/>
                <a:gd name="T47" fmla="*/ 3 h 509"/>
                <a:gd name="T48" fmla="*/ 9 w 534"/>
                <a:gd name="T49" fmla="*/ 4 h 509"/>
                <a:gd name="T50" fmla="*/ 8 w 534"/>
                <a:gd name="T51" fmla="*/ 4 h 509"/>
                <a:gd name="T52" fmla="*/ 7 w 534"/>
                <a:gd name="T53" fmla="*/ 5 h 509"/>
                <a:gd name="T54" fmla="*/ 5 w 534"/>
                <a:gd name="T55" fmla="*/ 5 h 509"/>
                <a:gd name="T56" fmla="*/ 6 w 534"/>
                <a:gd name="T57" fmla="*/ 3 h 509"/>
                <a:gd name="T58" fmla="*/ 5 w 534"/>
                <a:gd name="T59" fmla="*/ 3 h 509"/>
                <a:gd name="T60" fmla="*/ 2 w 534"/>
                <a:gd name="T61" fmla="*/ 3 h 509"/>
                <a:gd name="T62" fmla="*/ 2 w 534"/>
                <a:gd name="T63" fmla="*/ 2 h 509"/>
                <a:gd name="T64" fmla="*/ 2 w 534"/>
                <a:gd name="T65" fmla="*/ 2 h 509"/>
                <a:gd name="T66" fmla="*/ 2 w 534"/>
                <a:gd name="T67" fmla="*/ 4 h 509"/>
                <a:gd name="T68" fmla="*/ 1 w 534"/>
                <a:gd name="T69" fmla="*/ 5 h 509"/>
                <a:gd name="T70" fmla="*/ 1 w 534"/>
                <a:gd name="T71" fmla="*/ 2 h 509"/>
                <a:gd name="T72" fmla="*/ 1 w 534"/>
                <a:gd name="T73" fmla="*/ 5 h 509"/>
                <a:gd name="T74" fmla="*/ 1 w 534"/>
                <a:gd name="T75" fmla="*/ 6 h 509"/>
                <a:gd name="T76" fmla="*/ 1 w 534"/>
                <a:gd name="T77" fmla="*/ 8 h 509"/>
                <a:gd name="T78" fmla="*/ 1 w 534"/>
                <a:gd name="T79" fmla="*/ 10 h 509"/>
                <a:gd name="T80" fmla="*/ 2 w 534"/>
                <a:gd name="T81" fmla="*/ 13 h 509"/>
                <a:gd name="T82" fmla="*/ 2 w 534"/>
                <a:gd name="T83" fmla="*/ 16 h 509"/>
                <a:gd name="T84" fmla="*/ 4 w 534"/>
                <a:gd name="T85" fmla="*/ 14 h 509"/>
                <a:gd name="T86" fmla="*/ 3 w 534"/>
                <a:gd name="T87" fmla="*/ 12 h 509"/>
                <a:gd name="T88" fmla="*/ 3 w 534"/>
                <a:gd name="T89" fmla="*/ 9 h 509"/>
                <a:gd name="T90" fmla="*/ 4 w 534"/>
                <a:gd name="T91" fmla="*/ 9 h 509"/>
                <a:gd name="T92" fmla="*/ 5 w 534"/>
                <a:gd name="T93" fmla="*/ 10 h 5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34"/>
                <a:gd name="T142" fmla="*/ 0 h 509"/>
                <a:gd name="T143" fmla="*/ 534 w 534"/>
                <a:gd name="T144" fmla="*/ 509 h 5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34" h="509">
                  <a:moveTo>
                    <a:pt x="182" y="319"/>
                  </a:moveTo>
                  <a:lnTo>
                    <a:pt x="194" y="357"/>
                  </a:lnTo>
                  <a:lnTo>
                    <a:pt x="209" y="348"/>
                  </a:lnTo>
                  <a:lnTo>
                    <a:pt x="234" y="348"/>
                  </a:lnTo>
                  <a:lnTo>
                    <a:pt x="226" y="319"/>
                  </a:lnTo>
                  <a:lnTo>
                    <a:pt x="239" y="293"/>
                  </a:lnTo>
                  <a:lnTo>
                    <a:pt x="272" y="274"/>
                  </a:lnTo>
                  <a:lnTo>
                    <a:pt x="247" y="274"/>
                  </a:lnTo>
                  <a:lnTo>
                    <a:pt x="302" y="258"/>
                  </a:lnTo>
                  <a:lnTo>
                    <a:pt x="277" y="253"/>
                  </a:lnTo>
                  <a:lnTo>
                    <a:pt x="302" y="238"/>
                  </a:lnTo>
                  <a:lnTo>
                    <a:pt x="294" y="200"/>
                  </a:lnTo>
                  <a:lnTo>
                    <a:pt x="228" y="205"/>
                  </a:lnTo>
                  <a:lnTo>
                    <a:pt x="287" y="184"/>
                  </a:lnTo>
                  <a:lnTo>
                    <a:pt x="275" y="181"/>
                  </a:lnTo>
                  <a:lnTo>
                    <a:pt x="300" y="169"/>
                  </a:lnTo>
                  <a:lnTo>
                    <a:pt x="264" y="177"/>
                  </a:lnTo>
                  <a:lnTo>
                    <a:pt x="332" y="148"/>
                  </a:lnTo>
                  <a:lnTo>
                    <a:pt x="361" y="123"/>
                  </a:lnTo>
                  <a:lnTo>
                    <a:pt x="424" y="127"/>
                  </a:lnTo>
                  <a:lnTo>
                    <a:pt x="464" y="139"/>
                  </a:lnTo>
                  <a:lnTo>
                    <a:pt x="500" y="179"/>
                  </a:lnTo>
                  <a:lnTo>
                    <a:pt x="515" y="150"/>
                  </a:lnTo>
                  <a:lnTo>
                    <a:pt x="503" y="213"/>
                  </a:lnTo>
                  <a:lnTo>
                    <a:pt x="513" y="243"/>
                  </a:lnTo>
                  <a:lnTo>
                    <a:pt x="509" y="262"/>
                  </a:lnTo>
                  <a:lnTo>
                    <a:pt x="524" y="245"/>
                  </a:lnTo>
                  <a:lnTo>
                    <a:pt x="519" y="217"/>
                  </a:lnTo>
                  <a:lnTo>
                    <a:pt x="519" y="194"/>
                  </a:lnTo>
                  <a:lnTo>
                    <a:pt x="528" y="192"/>
                  </a:lnTo>
                  <a:lnTo>
                    <a:pt x="534" y="163"/>
                  </a:lnTo>
                  <a:lnTo>
                    <a:pt x="534" y="93"/>
                  </a:lnTo>
                  <a:lnTo>
                    <a:pt x="513" y="53"/>
                  </a:lnTo>
                  <a:lnTo>
                    <a:pt x="486" y="34"/>
                  </a:lnTo>
                  <a:lnTo>
                    <a:pt x="511" y="87"/>
                  </a:lnTo>
                  <a:lnTo>
                    <a:pt x="490" y="55"/>
                  </a:lnTo>
                  <a:lnTo>
                    <a:pt x="464" y="19"/>
                  </a:lnTo>
                  <a:lnTo>
                    <a:pt x="401" y="0"/>
                  </a:lnTo>
                  <a:lnTo>
                    <a:pt x="467" y="49"/>
                  </a:lnTo>
                  <a:lnTo>
                    <a:pt x="471" y="112"/>
                  </a:lnTo>
                  <a:lnTo>
                    <a:pt x="452" y="80"/>
                  </a:lnTo>
                  <a:lnTo>
                    <a:pt x="433" y="55"/>
                  </a:lnTo>
                  <a:lnTo>
                    <a:pt x="389" y="42"/>
                  </a:lnTo>
                  <a:lnTo>
                    <a:pt x="376" y="61"/>
                  </a:lnTo>
                  <a:lnTo>
                    <a:pt x="325" y="46"/>
                  </a:lnTo>
                  <a:lnTo>
                    <a:pt x="249" y="59"/>
                  </a:lnTo>
                  <a:lnTo>
                    <a:pt x="268" y="87"/>
                  </a:lnTo>
                  <a:lnTo>
                    <a:pt x="311" y="84"/>
                  </a:lnTo>
                  <a:lnTo>
                    <a:pt x="348" y="95"/>
                  </a:lnTo>
                  <a:lnTo>
                    <a:pt x="304" y="101"/>
                  </a:lnTo>
                  <a:lnTo>
                    <a:pt x="298" y="125"/>
                  </a:lnTo>
                  <a:lnTo>
                    <a:pt x="258" y="104"/>
                  </a:lnTo>
                  <a:lnTo>
                    <a:pt x="218" y="103"/>
                  </a:lnTo>
                  <a:lnTo>
                    <a:pt x="245" y="150"/>
                  </a:lnTo>
                  <a:lnTo>
                    <a:pt x="207" y="125"/>
                  </a:lnTo>
                  <a:lnTo>
                    <a:pt x="180" y="158"/>
                  </a:lnTo>
                  <a:lnTo>
                    <a:pt x="169" y="114"/>
                  </a:lnTo>
                  <a:lnTo>
                    <a:pt x="192" y="84"/>
                  </a:lnTo>
                  <a:lnTo>
                    <a:pt x="203" y="55"/>
                  </a:lnTo>
                  <a:lnTo>
                    <a:pt x="178" y="82"/>
                  </a:lnTo>
                  <a:lnTo>
                    <a:pt x="146" y="95"/>
                  </a:lnTo>
                  <a:lnTo>
                    <a:pt x="91" y="89"/>
                  </a:lnTo>
                  <a:lnTo>
                    <a:pt x="89" y="68"/>
                  </a:lnTo>
                  <a:lnTo>
                    <a:pt x="76" y="55"/>
                  </a:lnTo>
                  <a:lnTo>
                    <a:pt x="89" y="32"/>
                  </a:lnTo>
                  <a:lnTo>
                    <a:pt x="66" y="49"/>
                  </a:lnTo>
                  <a:lnTo>
                    <a:pt x="64" y="76"/>
                  </a:lnTo>
                  <a:lnTo>
                    <a:pt x="85" y="110"/>
                  </a:lnTo>
                  <a:lnTo>
                    <a:pt x="63" y="108"/>
                  </a:lnTo>
                  <a:lnTo>
                    <a:pt x="32" y="133"/>
                  </a:lnTo>
                  <a:lnTo>
                    <a:pt x="45" y="108"/>
                  </a:lnTo>
                  <a:lnTo>
                    <a:pt x="63" y="61"/>
                  </a:lnTo>
                  <a:lnTo>
                    <a:pt x="47" y="72"/>
                  </a:lnTo>
                  <a:lnTo>
                    <a:pt x="15" y="141"/>
                  </a:lnTo>
                  <a:lnTo>
                    <a:pt x="13" y="161"/>
                  </a:lnTo>
                  <a:lnTo>
                    <a:pt x="11" y="182"/>
                  </a:lnTo>
                  <a:lnTo>
                    <a:pt x="5" y="209"/>
                  </a:lnTo>
                  <a:lnTo>
                    <a:pt x="2" y="243"/>
                  </a:lnTo>
                  <a:lnTo>
                    <a:pt x="0" y="270"/>
                  </a:lnTo>
                  <a:lnTo>
                    <a:pt x="4" y="317"/>
                  </a:lnTo>
                  <a:lnTo>
                    <a:pt x="25" y="350"/>
                  </a:lnTo>
                  <a:lnTo>
                    <a:pt x="64" y="397"/>
                  </a:lnTo>
                  <a:lnTo>
                    <a:pt x="64" y="443"/>
                  </a:lnTo>
                  <a:lnTo>
                    <a:pt x="91" y="481"/>
                  </a:lnTo>
                  <a:lnTo>
                    <a:pt x="165" y="509"/>
                  </a:lnTo>
                  <a:lnTo>
                    <a:pt x="137" y="424"/>
                  </a:lnTo>
                  <a:lnTo>
                    <a:pt x="125" y="388"/>
                  </a:lnTo>
                  <a:lnTo>
                    <a:pt x="102" y="359"/>
                  </a:lnTo>
                  <a:lnTo>
                    <a:pt x="93" y="310"/>
                  </a:lnTo>
                  <a:lnTo>
                    <a:pt x="102" y="277"/>
                  </a:lnTo>
                  <a:lnTo>
                    <a:pt x="125" y="272"/>
                  </a:lnTo>
                  <a:lnTo>
                    <a:pt x="142" y="272"/>
                  </a:lnTo>
                  <a:lnTo>
                    <a:pt x="161" y="295"/>
                  </a:lnTo>
                  <a:lnTo>
                    <a:pt x="182" y="3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8" name="Freeform 81">
              <a:extLst>
                <a:ext uri="{FF2B5EF4-FFF2-40B4-BE49-F238E27FC236}">
                  <a16:creationId xmlns:a16="http://schemas.microsoft.com/office/drawing/2014/main" id="{EFAD68F0-5966-4930-9B73-5F9AF1D8C501}"/>
                </a:ext>
              </a:extLst>
            </p:cNvPr>
            <p:cNvSpPr>
              <a:spLocks/>
            </p:cNvSpPr>
            <p:nvPr/>
          </p:nvSpPr>
          <p:spPr bwMode="auto">
            <a:xfrm>
              <a:off x="929" y="1419"/>
              <a:ext cx="39" cy="43"/>
            </a:xfrm>
            <a:custGeom>
              <a:avLst/>
              <a:gdLst>
                <a:gd name="T0" fmla="*/ 2 w 77"/>
                <a:gd name="T1" fmla="*/ 1 h 86"/>
                <a:gd name="T2" fmla="*/ 1 w 77"/>
                <a:gd name="T3" fmla="*/ 1 h 86"/>
                <a:gd name="T4" fmla="*/ 1 w 77"/>
                <a:gd name="T5" fmla="*/ 1 h 86"/>
                <a:gd name="T6" fmla="*/ 1 w 77"/>
                <a:gd name="T7" fmla="*/ 1 h 86"/>
                <a:gd name="T8" fmla="*/ 0 w 77"/>
                <a:gd name="T9" fmla="*/ 1 h 86"/>
                <a:gd name="T10" fmla="*/ 1 w 77"/>
                <a:gd name="T11" fmla="*/ 1 h 86"/>
                <a:gd name="T12" fmla="*/ 1 w 77"/>
                <a:gd name="T13" fmla="*/ 1 h 86"/>
                <a:gd name="T14" fmla="*/ 1 w 77"/>
                <a:gd name="T15" fmla="*/ 1 h 86"/>
                <a:gd name="T16" fmla="*/ 1 w 77"/>
                <a:gd name="T17" fmla="*/ 1 h 86"/>
                <a:gd name="T18" fmla="*/ 1 w 77"/>
                <a:gd name="T19" fmla="*/ 1 h 86"/>
                <a:gd name="T20" fmla="*/ 1 w 77"/>
                <a:gd name="T21" fmla="*/ 1 h 86"/>
                <a:gd name="T22" fmla="*/ 1 w 77"/>
                <a:gd name="T23" fmla="*/ 1 h 86"/>
                <a:gd name="T24" fmla="*/ 2 w 77"/>
                <a:gd name="T25" fmla="*/ 1 h 86"/>
                <a:gd name="T26" fmla="*/ 1 w 77"/>
                <a:gd name="T27" fmla="*/ 1 h 86"/>
                <a:gd name="T28" fmla="*/ 2 w 77"/>
                <a:gd name="T29" fmla="*/ 3 h 86"/>
                <a:gd name="T30" fmla="*/ 2 w 77"/>
                <a:gd name="T31" fmla="*/ 3 h 86"/>
                <a:gd name="T32" fmla="*/ 2 w 77"/>
                <a:gd name="T33" fmla="*/ 3 h 86"/>
                <a:gd name="T34" fmla="*/ 2 w 77"/>
                <a:gd name="T35" fmla="*/ 3 h 86"/>
                <a:gd name="T36" fmla="*/ 2 w 77"/>
                <a:gd name="T37" fmla="*/ 1 h 86"/>
                <a:gd name="T38" fmla="*/ 2 w 77"/>
                <a:gd name="T39" fmla="*/ 1 h 86"/>
                <a:gd name="T40" fmla="*/ 3 w 77"/>
                <a:gd name="T41" fmla="*/ 1 h 86"/>
                <a:gd name="T42" fmla="*/ 2 w 77"/>
                <a:gd name="T43" fmla="*/ 0 h 86"/>
                <a:gd name="T44" fmla="*/ 2 w 77"/>
                <a:gd name="T45" fmla="*/ 1 h 86"/>
                <a:gd name="T46" fmla="*/ 2 w 77"/>
                <a:gd name="T47" fmla="*/ 1 h 86"/>
                <a:gd name="T48" fmla="*/ 2 w 77"/>
                <a:gd name="T49" fmla="*/ 1 h 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
                <a:gd name="T76" fmla="*/ 0 h 86"/>
                <a:gd name="T77" fmla="*/ 77 w 77"/>
                <a:gd name="T78" fmla="*/ 86 h 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 h="86">
                  <a:moveTo>
                    <a:pt x="39" y="18"/>
                  </a:moveTo>
                  <a:lnTo>
                    <a:pt x="24" y="12"/>
                  </a:lnTo>
                  <a:lnTo>
                    <a:pt x="11" y="12"/>
                  </a:lnTo>
                  <a:lnTo>
                    <a:pt x="1" y="23"/>
                  </a:lnTo>
                  <a:lnTo>
                    <a:pt x="0" y="35"/>
                  </a:lnTo>
                  <a:lnTo>
                    <a:pt x="13" y="50"/>
                  </a:lnTo>
                  <a:lnTo>
                    <a:pt x="13" y="46"/>
                  </a:lnTo>
                  <a:lnTo>
                    <a:pt x="13" y="44"/>
                  </a:lnTo>
                  <a:lnTo>
                    <a:pt x="13" y="42"/>
                  </a:lnTo>
                  <a:lnTo>
                    <a:pt x="13" y="37"/>
                  </a:lnTo>
                  <a:lnTo>
                    <a:pt x="15" y="25"/>
                  </a:lnTo>
                  <a:lnTo>
                    <a:pt x="32" y="29"/>
                  </a:lnTo>
                  <a:lnTo>
                    <a:pt x="36" y="56"/>
                  </a:lnTo>
                  <a:lnTo>
                    <a:pt x="32" y="63"/>
                  </a:lnTo>
                  <a:lnTo>
                    <a:pt x="39" y="76"/>
                  </a:lnTo>
                  <a:lnTo>
                    <a:pt x="51" y="78"/>
                  </a:lnTo>
                  <a:lnTo>
                    <a:pt x="62" y="86"/>
                  </a:lnTo>
                  <a:lnTo>
                    <a:pt x="64" y="67"/>
                  </a:lnTo>
                  <a:lnTo>
                    <a:pt x="57" y="56"/>
                  </a:lnTo>
                  <a:lnTo>
                    <a:pt x="64" y="42"/>
                  </a:lnTo>
                  <a:lnTo>
                    <a:pt x="77" y="25"/>
                  </a:lnTo>
                  <a:lnTo>
                    <a:pt x="58" y="0"/>
                  </a:lnTo>
                  <a:lnTo>
                    <a:pt x="55" y="29"/>
                  </a:lnTo>
                  <a:lnTo>
                    <a:pt x="3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79" name="Freeform 82">
              <a:extLst>
                <a:ext uri="{FF2B5EF4-FFF2-40B4-BE49-F238E27FC236}">
                  <a16:creationId xmlns:a16="http://schemas.microsoft.com/office/drawing/2014/main" id="{67E4BA66-255B-40DB-BA8B-85188CBED687}"/>
                </a:ext>
              </a:extLst>
            </p:cNvPr>
            <p:cNvSpPr>
              <a:spLocks/>
            </p:cNvSpPr>
            <p:nvPr/>
          </p:nvSpPr>
          <p:spPr bwMode="auto">
            <a:xfrm>
              <a:off x="932" y="1446"/>
              <a:ext cx="41" cy="54"/>
            </a:xfrm>
            <a:custGeom>
              <a:avLst/>
              <a:gdLst>
                <a:gd name="T0" fmla="*/ 0 w 84"/>
                <a:gd name="T1" fmla="*/ 1 h 108"/>
                <a:gd name="T2" fmla="*/ 0 w 84"/>
                <a:gd name="T3" fmla="*/ 2 h 108"/>
                <a:gd name="T4" fmla="*/ 0 w 84"/>
                <a:gd name="T5" fmla="*/ 2 h 108"/>
                <a:gd name="T6" fmla="*/ 1 w 84"/>
                <a:gd name="T7" fmla="*/ 3 h 108"/>
                <a:gd name="T8" fmla="*/ 1 w 84"/>
                <a:gd name="T9" fmla="*/ 3 h 108"/>
                <a:gd name="T10" fmla="*/ 2 w 84"/>
                <a:gd name="T11" fmla="*/ 3 h 108"/>
                <a:gd name="T12" fmla="*/ 2 w 84"/>
                <a:gd name="T13" fmla="*/ 3 h 108"/>
                <a:gd name="T14" fmla="*/ 2 w 84"/>
                <a:gd name="T15" fmla="*/ 2 h 108"/>
                <a:gd name="T16" fmla="*/ 1 w 84"/>
                <a:gd name="T17" fmla="*/ 3 h 108"/>
                <a:gd name="T18" fmla="*/ 1 w 84"/>
                <a:gd name="T19" fmla="*/ 2 h 108"/>
                <a:gd name="T20" fmla="*/ 0 w 84"/>
                <a:gd name="T21" fmla="*/ 2 h 108"/>
                <a:gd name="T22" fmla="*/ 0 w 84"/>
                <a:gd name="T23" fmla="*/ 1 h 108"/>
                <a:gd name="T24" fmla="*/ 0 w 84"/>
                <a:gd name="T25" fmla="*/ 0 h 108"/>
                <a:gd name="T26" fmla="*/ 0 w 84"/>
                <a:gd name="T27" fmla="*/ 1 h 108"/>
                <a:gd name="T28" fmla="*/ 0 w 84"/>
                <a:gd name="T29" fmla="*/ 1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4"/>
                <a:gd name="T46" fmla="*/ 0 h 108"/>
                <a:gd name="T47" fmla="*/ 84 w 84"/>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4" h="108">
                  <a:moveTo>
                    <a:pt x="0" y="7"/>
                  </a:moveTo>
                  <a:lnTo>
                    <a:pt x="10" y="34"/>
                  </a:lnTo>
                  <a:lnTo>
                    <a:pt x="29" y="51"/>
                  </a:lnTo>
                  <a:lnTo>
                    <a:pt x="36" y="70"/>
                  </a:lnTo>
                  <a:lnTo>
                    <a:pt x="44" y="108"/>
                  </a:lnTo>
                  <a:lnTo>
                    <a:pt x="71" y="99"/>
                  </a:lnTo>
                  <a:lnTo>
                    <a:pt x="84" y="78"/>
                  </a:lnTo>
                  <a:lnTo>
                    <a:pt x="78" y="60"/>
                  </a:lnTo>
                  <a:lnTo>
                    <a:pt x="52" y="80"/>
                  </a:lnTo>
                  <a:lnTo>
                    <a:pt x="40" y="53"/>
                  </a:lnTo>
                  <a:lnTo>
                    <a:pt x="25" y="36"/>
                  </a:lnTo>
                  <a:lnTo>
                    <a:pt x="10" y="19"/>
                  </a:lnTo>
                  <a:lnTo>
                    <a:pt x="1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0" name="Freeform 83">
              <a:extLst>
                <a:ext uri="{FF2B5EF4-FFF2-40B4-BE49-F238E27FC236}">
                  <a16:creationId xmlns:a16="http://schemas.microsoft.com/office/drawing/2014/main" id="{75B24918-33E1-4974-9962-78C3617DD76E}"/>
                </a:ext>
              </a:extLst>
            </p:cNvPr>
            <p:cNvSpPr>
              <a:spLocks/>
            </p:cNvSpPr>
            <p:nvPr/>
          </p:nvSpPr>
          <p:spPr bwMode="auto">
            <a:xfrm>
              <a:off x="1017" y="1578"/>
              <a:ext cx="90" cy="196"/>
            </a:xfrm>
            <a:custGeom>
              <a:avLst/>
              <a:gdLst>
                <a:gd name="T0" fmla="*/ 3 w 181"/>
                <a:gd name="T1" fmla="*/ 2 h 391"/>
                <a:gd name="T2" fmla="*/ 3 w 181"/>
                <a:gd name="T3" fmla="*/ 2 h 391"/>
                <a:gd name="T4" fmla="*/ 3 w 181"/>
                <a:gd name="T5" fmla="*/ 2 h 391"/>
                <a:gd name="T6" fmla="*/ 3 w 181"/>
                <a:gd name="T7" fmla="*/ 2 h 391"/>
                <a:gd name="T8" fmla="*/ 3 w 181"/>
                <a:gd name="T9" fmla="*/ 2 h 391"/>
                <a:gd name="T10" fmla="*/ 3 w 181"/>
                <a:gd name="T11" fmla="*/ 3 h 391"/>
                <a:gd name="T12" fmla="*/ 3 w 181"/>
                <a:gd name="T13" fmla="*/ 3 h 391"/>
                <a:gd name="T14" fmla="*/ 3 w 181"/>
                <a:gd name="T15" fmla="*/ 3 h 391"/>
                <a:gd name="T16" fmla="*/ 3 w 181"/>
                <a:gd name="T17" fmla="*/ 3 h 391"/>
                <a:gd name="T18" fmla="*/ 3 w 181"/>
                <a:gd name="T19" fmla="*/ 3 h 391"/>
                <a:gd name="T20" fmla="*/ 3 w 181"/>
                <a:gd name="T21" fmla="*/ 3 h 391"/>
                <a:gd name="T22" fmla="*/ 3 w 181"/>
                <a:gd name="T23" fmla="*/ 3 h 391"/>
                <a:gd name="T24" fmla="*/ 3 w 181"/>
                <a:gd name="T25" fmla="*/ 3 h 391"/>
                <a:gd name="T26" fmla="*/ 3 w 181"/>
                <a:gd name="T27" fmla="*/ 3 h 391"/>
                <a:gd name="T28" fmla="*/ 3 w 181"/>
                <a:gd name="T29" fmla="*/ 4 h 391"/>
                <a:gd name="T30" fmla="*/ 4 w 181"/>
                <a:gd name="T31" fmla="*/ 6 h 391"/>
                <a:gd name="T32" fmla="*/ 4 w 181"/>
                <a:gd name="T33" fmla="*/ 7 h 391"/>
                <a:gd name="T34" fmla="*/ 4 w 181"/>
                <a:gd name="T35" fmla="*/ 8 h 391"/>
                <a:gd name="T36" fmla="*/ 4 w 181"/>
                <a:gd name="T37" fmla="*/ 9 h 391"/>
                <a:gd name="T38" fmla="*/ 5 w 181"/>
                <a:gd name="T39" fmla="*/ 10 h 391"/>
                <a:gd name="T40" fmla="*/ 4 w 181"/>
                <a:gd name="T41" fmla="*/ 12 h 391"/>
                <a:gd name="T42" fmla="*/ 3 w 181"/>
                <a:gd name="T43" fmla="*/ 12 h 391"/>
                <a:gd name="T44" fmla="*/ 2 w 181"/>
                <a:gd name="T45" fmla="*/ 12 h 391"/>
                <a:gd name="T46" fmla="*/ 1 w 181"/>
                <a:gd name="T47" fmla="*/ 12 h 391"/>
                <a:gd name="T48" fmla="*/ 0 w 181"/>
                <a:gd name="T49" fmla="*/ 11 h 391"/>
                <a:gd name="T50" fmla="*/ 0 w 181"/>
                <a:gd name="T51" fmla="*/ 12 h 391"/>
                <a:gd name="T52" fmla="*/ 2 w 181"/>
                <a:gd name="T53" fmla="*/ 13 h 391"/>
                <a:gd name="T54" fmla="*/ 3 w 181"/>
                <a:gd name="T55" fmla="*/ 13 h 391"/>
                <a:gd name="T56" fmla="*/ 4 w 181"/>
                <a:gd name="T57" fmla="*/ 12 h 391"/>
                <a:gd name="T58" fmla="*/ 5 w 181"/>
                <a:gd name="T59" fmla="*/ 11 h 391"/>
                <a:gd name="T60" fmla="*/ 5 w 181"/>
                <a:gd name="T61" fmla="*/ 9 h 391"/>
                <a:gd name="T62" fmla="*/ 5 w 181"/>
                <a:gd name="T63" fmla="*/ 7 h 391"/>
                <a:gd name="T64" fmla="*/ 4 w 181"/>
                <a:gd name="T65" fmla="*/ 6 h 391"/>
                <a:gd name="T66" fmla="*/ 3 w 181"/>
                <a:gd name="T67" fmla="*/ 3 h 391"/>
                <a:gd name="T68" fmla="*/ 4 w 181"/>
                <a:gd name="T69" fmla="*/ 2 h 391"/>
                <a:gd name="T70" fmla="*/ 5 w 181"/>
                <a:gd name="T71" fmla="*/ 0 h 391"/>
                <a:gd name="T72" fmla="*/ 3 w 181"/>
                <a:gd name="T73" fmla="*/ 2 h 391"/>
                <a:gd name="T74" fmla="*/ 3 w 181"/>
                <a:gd name="T75" fmla="*/ 2 h 3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1"/>
                <a:gd name="T115" fmla="*/ 0 h 391"/>
                <a:gd name="T116" fmla="*/ 181 w 181"/>
                <a:gd name="T117" fmla="*/ 391 h 3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1" h="391">
                  <a:moveTo>
                    <a:pt x="116" y="36"/>
                  </a:moveTo>
                  <a:lnTo>
                    <a:pt x="116" y="59"/>
                  </a:lnTo>
                  <a:lnTo>
                    <a:pt x="118" y="61"/>
                  </a:lnTo>
                  <a:lnTo>
                    <a:pt x="118" y="63"/>
                  </a:lnTo>
                  <a:lnTo>
                    <a:pt x="118" y="65"/>
                  </a:lnTo>
                  <a:lnTo>
                    <a:pt x="118" y="66"/>
                  </a:lnTo>
                  <a:lnTo>
                    <a:pt x="118" y="68"/>
                  </a:lnTo>
                  <a:lnTo>
                    <a:pt x="118" y="70"/>
                  </a:lnTo>
                  <a:lnTo>
                    <a:pt x="118" y="74"/>
                  </a:lnTo>
                  <a:lnTo>
                    <a:pt x="114" y="97"/>
                  </a:lnTo>
                  <a:lnTo>
                    <a:pt x="135" y="163"/>
                  </a:lnTo>
                  <a:lnTo>
                    <a:pt x="147" y="213"/>
                  </a:lnTo>
                  <a:lnTo>
                    <a:pt x="156" y="232"/>
                  </a:lnTo>
                  <a:lnTo>
                    <a:pt x="150" y="281"/>
                  </a:lnTo>
                  <a:lnTo>
                    <a:pt x="168" y="306"/>
                  </a:lnTo>
                  <a:lnTo>
                    <a:pt x="143" y="363"/>
                  </a:lnTo>
                  <a:lnTo>
                    <a:pt x="118" y="374"/>
                  </a:lnTo>
                  <a:lnTo>
                    <a:pt x="82" y="374"/>
                  </a:lnTo>
                  <a:lnTo>
                    <a:pt x="33" y="365"/>
                  </a:lnTo>
                  <a:lnTo>
                    <a:pt x="0" y="342"/>
                  </a:lnTo>
                  <a:lnTo>
                    <a:pt x="27" y="371"/>
                  </a:lnTo>
                  <a:lnTo>
                    <a:pt x="71" y="391"/>
                  </a:lnTo>
                  <a:lnTo>
                    <a:pt x="114" y="391"/>
                  </a:lnTo>
                  <a:lnTo>
                    <a:pt x="156" y="376"/>
                  </a:lnTo>
                  <a:lnTo>
                    <a:pt x="177" y="338"/>
                  </a:lnTo>
                  <a:lnTo>
                    <a:pt x="181" y="276"/>
                  </a:lnTo>
                  <a:lnTo>
                    <a:pt x="173" y="209"/>
                  </a:lnTo>
                  <a:lnTo>
                    <a:pt x="152" y="161"/>
                  </a:lnTo>
                  <a:lnTo>
                    <a:pt x="126" y="91"/>
                  </a:lnTo>
                  <a:lnTo>
                    <a:pt x="141" y="47"/>
                  </a:lnTo>
                  <a:lnTo>
                    <a:pt x="173" y="0"/>
                  </a:lnTo>
                  <a:lnTo>
                    <a:pt x="116"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1" name="Freeform 84">
              <a:extLst>
                <a:ext uri="{FF2B5EF4-FFF2-40B4-BE49-F238E27FC236}">
                  <a16:creationId xmlns:a16="http://schemas.microsoft.com/office/drawing/2014/main" id="{0B98A93E-8E92-4035-B8D3-3042193433D9}"/>
                </a:ext>
              </a:extLst>
            </p:cNvPr>
            <p:cNvSpPr>
              <a:spLocks/>
            </p:cNvSpPr>
            <p:nvPr/>
          </p:nvSpPr>
          <p:spPr bwMode="auto">
            <a:xfrm>
              <a:off x="972" y="1565"/>
              <a:ext cx="55" cy="136"/>
            </a:xfrm>
            <a:custGeom>
              <a:avLst/>
              <a:gdLst>
                <a:gd name="T0" fmla="*/ 3 w 110"/>
                <a:gd name="T1" fmla="*/ 9 h 272"/>
                <a:gd name="T2" fmla="*/ 3 w 110"/>
                <a:gd name="T3" fmla="*/ 9 h 272"/>
                <a:gd name="T4" fmla="*/ 3 w 110"/>
                <a:gd name="T5" fmla="*/ 9 h 272"/>
                <a:gd name="T6" fmla="*/ 3 w 110"/>
                <a:gd name="T7" fmla="*/ 9 h 272"/>
                <a:gd name="T8" fmla="*/ 3 w 110"/>
                <a:gd name="T9" fmla="*/ 9 h 272"/>
                <a:gd name="T10" fmla="*/ 3 w 110"/>
                <a:gd name="T11" fmla="*/ 9 h 272"/>
                <a:gd name="T12" fmla="*/ 3 w 110"/>
                <a:gd name="T13" fmla="*/ 9 h 272"/>
                <a:gd name="T14" fmla="*/ 3 w 110"/>
                <a:gd name="T15" fmla="*/ 9 h 272"/>
                <a:gd name="T16" fmla="*/ 3 w 110"/>
                <a:gd name="T17" fmla="*/ 7 h 272"/>
                <a:gd name="T18" fmla="*/ 3 w 110"/>
                <a:gd name="T19" fmla="*/ 7 h 272"/>
                <a:gd name="T20" fmla="*/ 3 w 110"/>
                <a:gd name="T21" fmla="*/ 7 h 272"/>
                <a:gd name="T22" fmla="*/ 3 w 110"/>
                <a:gd name="T23" fmla="*/ 7 h 272"/>
                <a:gd name="T24" fmla="*/ 3 w 110"/>
                <a:gd name="T25" fmla="*/ 7 h 272"/>
                <a:gd name="T26" fmla="*/ 3 w 110"/>
                <a:gd name="T27" fmla="*/ 7 h 272"/>
                <a:gd name="T28" fmla="*/ 3 w 110"/>
                <a:gd name="T29" fmla="*/ 7 h 272"/>
                <a:gd name="T30" fmla="*/ 3 w 110"/>
                <a:gd name="T31" fmla="*/ 7 h 272"/>
                <a:gd name="T32" fmla="*/ 3 w 110"/>
                <a:gd name="T33" fmla="*/ 6 h 272"/>
                <a:gd name="T34" fmla="*/ 3 w 110"/>
                <a:gd name="T35" fmla="*/ 5 h 272"/>
                <a:gd name="T36" fmla="*/ 0 w 110"/>
                <a:gd name="T37" fmla="*/ 0 h 272"/>
                <a:gd name="T38" fmla="*/ 1 w 110"/>
                <a:gd name="T39" fmla="*/ 3 h 272"/>
                <a:gd name="T40" fmla="*/ 2 w 110"/>
                <a:gd name="T41" fmla="*/ 6 h 272"/>
                <a:gd name="T42" fmla="*/ 3 w 110"/>
                <a:gd name="T43" fmla="*/ 9 h 272"/>
                <a:gd name="T44" fmla="*/ 3 w 110"/>
                <a:gd name="T45" fmla="*/ 9 h 2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0"/>
                <a:gd name="T70" fmla="*/ 0 h 272"/>
                <a:gd name="T71" fmla="*/ 110 w 110"/>
                <a:gd name="T72" fmla="*/ 272 h 2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0" h="272">
                  <a:moveTo>
                    <a:pt x="110" y="272"/>
                  </a:moveTo>
                  <a:lnTo>
                    <a:pt x="108" y="263"/>
                  </a:lnTo>
                  <a:lnTo>
                    <a:pt x="108" y="259"/>
                  </a:lnTo>
                  <a:lnTo>
                    <a:pt x="108" y="257"/>
                  </a:lnTo>
                  <a:lnTo>
                    <a:pt x="108" y="249"/>
                  </a:lnTo>
                  <a:lnTo>
                    <a:pt x="108" y="245"/>
                  </a:lnTo>
                  <a:lnTo>
                    <a:pt x="108" y="244"/>
                  </a:lnTo>
                  <a:lnTo>
                    <a:pt x="106" y="242"/>
                  </a:lnTo>
                  <a:lnTo>
                    <a:pt x="106" y="234"/>
                  </a:lnTo>
                  <a:lnTo>
                    <a:pt x="106" y="230"/>
                  </a:lnTo>
                  <a:lnTo>
                    <a:pt x="106" y="228"/>
                  </a:lnTo>
                  <a:lnTo>
                    <a:pt x="106" y="226"/>
                  </a:lnTo>
                  <a:lnTo>
                    <a:pt x="105" y="219"/>
                  </a:lnTo>
                  <a:lnTo>
                    <a:pt x="101" y="177"/>
                  </a:lnTo>
                  <a:lnTo>
                    <a:pt x="0" y="0"/>
                  </a:lnTo>
                  <a:lnTo>
                    <a:pt x="23" y="122"/>
                  </a:lnTo>
                  <a:lnTo>
                    <a:pt x="57" y="223"/>
                  </a:lnTo>
                  <a:lnTo>
                    <a:pt x="110"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2" name="Freeform 85">
              <a:extLst>
                <a:ext uri="{FF2B5EF4-FFF2-40B4-BE49-F238E27FC236}">
                  <a16:creationId xmlns:a16="http://schemas.microsoft.com/office/drawing/2014/main" id="{D5486D68-8147-4E30-A628-6BF6F38E8623}"/>
                </a:ext>
              </a:extLst>
            </p:cNvPr>
            <p:cNvSpPr>
              <a:spLocks/>
            </p:cNvSpPr>
            <p:nvPr/>
          </p:nvSpPr>
          <p:spPr bwMode="auto">
            <a:xfrm>
              <a:off x="942" y="1485"/>
              <a:ext cx="51" cy="174"/>
            </a:xfrm>
            <a:custGeom>
              <a:avLst/>
              <a:gdLst>
                <a:gd name="T0" fmla="*/ 0 w 103"/>
                <a:gd name="T1" fmla="*/ 0 h 347"/>
                <a:gd name="T2" fmla="*/ 0 w 103"/>
                <a:gd name="T3" fmla="*/ 3 h 347"/>
                <a:gd name="T4" fmla="*/ 0 w 103"/>
                <a:gd name="T5" fmla="*/ 6 h 347"/>
                <a:gd name="T6" fmla="*/ 1 w 103"/>
                <a:gd name="T7" fmla="*/ 8 h 347"/>
                <a:gd name="T8" fmla="*/ 3 w 103"/>
                <a:gd name="T9" fmla="*/ 11 h 347"/>
                <a:gd name="T10" fmla="*/ 2 w 103"/>
                <a:gd name="T11" fmla="*/ 7 h 347"/>
                <a:gd name="T12" fmla="*/ 1 w 103"/>
                <a:gd name="T13" fmla="*/ 2 h 347"/>
                <a:gd name="T14" fmla="*/ 1 w 103"/>
                <a:gd name="T15" fmla="*/ 1 h 347"/>
                <a:gd name="T16" fmla="*/ 0 w 103"/>
                <a:gd name="T17" fmla="*/ 0 h 347"/>
                <a:gd name="T18" fmla="*/ 0 w 103"/>
                <a:gd name="T19" fmla="*/ 0 h 3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347"/>
                <a:gd name="T32" fmla="*/ 103 w 103"/>
                <a:gd name="T33" fmla="*/ 347 h 3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347">
                  <a:moveTo>
                    <a:pt x="0" y="0"/>
                  </a:moveTo>
                  <a:lnTo>
                    <a:pt x="27" y="95"/>
                  </a:lnTo>
                  <a:lnTo>
                    <a:pt x="31" y="173"/>
                  </a:lnTo>
                  <a:lnTo>
                    <a:pt x="57" y="247"/>
                  </a:lnTo>
                  <a:lnTo>
                    <a:pt x="103" y="347"/>
                  </a:lnTo>
                  <a:lnTo>
                    <a:pt x="84" y="209"/>
                  </a:lnTo>
                  <a:lnTo>
                    <a:pt x="36" y="60"/>
                  </a:lnTo>
                  <a:lnTo>
                    <a:pt x="36" y="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3" name="Freeform 86">
              <a:extLst>
                <a:ext uri="{FF2B5EF4-FFF2-40B4-BE49-F238E27FC236}">
                  <a16:creationId xmlns:a16="http://schemas.microsoft.com/office/drawing/2014/main" id="{C6FC12C9-ADD0-48D3-9B02-29F9EB0449DF}"/>
                </a:ext>
              </a:extLst>
            </p:cNvPr>
            <p:cNvSpPr>
              <a:spLocks/>
            </p:cNvSpPr>
            <p:nvPr/>
          </p:nvSpPr>
          <p:spPr bwMode="auto">
            <a:xfrm>
              <a:off x="926" y="1504"/>
              <a:ext cx="129" cy="265"/>
            </a:xfrm>
            <a:custGeom>
              <a:avLst/>
              <a:gdLst>
                <a:gd name="T0" fmla="*/ 0 w 258"/>
                <a:gd name="T1" fmla="*/ 5 h 530"/>
                <a:gd name="T2" fmla="*/ 1 w 258"/>
                <a:gd name="T3" fmla="*/ 8 h 530"/>
                <a:gd name="T4" fmla="*/ 2 w 258"/>
                <a:gd name="T5" fmla="*/ 10 h 530"/>
                <a:gd name="T6" fmla="*/ 3 w 258"/>
                <a:gd name="T7" fmla="*/ 11 h 530"/>
                <a:gd name="T8" fmla="*/ 5 w 258"/>
                <a:gd name="T9" fmla="*/ 14 h 530"/>
                <a:gd name="T10" fmla="*/ 5 w 258"/>
                <a:gd name="T11" fmla="*/ 15 h 530"/>
                <a:gd name="T12" fmla="*/ 7 w 258"/>
                <a:gd name="T13" fmla="*/ 17 h 530"/>
                <a:gd name="T14" fmla="*/ 8 w 258"/>
                <a:gd name="T15" fmla="*/ 17 h 530"/>
                <a:gd name="T16" fmla="*/ 6 w 258"/>
                <a:gd name="T17" fmla="*/ 14 h 530"/>
                <a:gd name="T18" fmla="*/ 7 w 258"/>
                <a:gd name="T19" fmla="*/ 14 h 530"/>
                <a:gd name="T20" fmla="*/ 6 w 258"/>
                <a:gd name="T21" fmla="*/ 13 h 530"/>
                <a:gd name="T22" fmla="*/ 4 w 258"/>
                <a:gd name="T23" fmla="*/ 11 h 530"/>
                <a:gd name="T24" fmla="*/ 3 w 258"/>
                <a:gd name="T25" fmla="*/ 10 h 530"/>
                <a:gd name="T26" fmla="*/ 2 w 258"/>
                <a:gd name="T27" fmla="*/ 8 h 530"/>
                <a:gd name="T28" fmla="*/ 2 w 258"/>
                <a:gd name="T29" fmla="*/ 8 h 530"/>
                <a:gd name="T30" fmla="*/ 2 w 258"/>
                <a:gd name="T31" fmla="*/ 7 h 530"/>
                <a:gd name="T32" fmla="*/ 1 w 258"/>
                <a:gd name="T33" fmla="*/ 0 h 530"/>
                <a:gd name="T34" fmla="*/ 1 w 258"/>
                <a:gd name="T35" fmla="*/ 1 h 530"/>
                <a:gd name="T36" fmla="*/ 1 w 258"/>
                <a:gd name="T37" fmla="*/ 4 h 530"/>
                <a:gd name="T38" fmla="*/ 0 w 258"/>
                <a:gd name="T39" fmla="*/ 5 h 530"/>
                <a:gd name="T40" fmla="*/ 0 w 258"/>
                <a:gd name="T41" fmla="*/ 5 h 5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530"/>
                <a:gd name="T65" fmla="*/ 258 w 258"/>
                <a:gd name="T66" fmla="*/ 530 h 5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530">
                  <a:moveTo>
                    <a:pt x="0" y="180"/>
                  </a:moveTo>
                  <a:lnTo>
                    <a:pt x="47" y="268"/>
                  </a:lnTo>
                  <a:lnTo>
                    <a:pt x="89" y="334"/>
                  </a:lnTo>
                  <a:lnTo>
                    <a:pt x="112" y="376"/>
                  </a:lnTo>
                  <a:lnTo>
                    <a:pt x="171" y="463"/>
                  </a:lnTo>
                  <a:lnTo>
                    <a:pt x="190" y="496"/>
                  </a:lnTo>
                  <a:lnTo>
                    <a:pt x="224" y="526"/>
                  </a:lnTo>
                  <a:lnTo>
                    <a:pt x="258" y="530"/>
                  </a:lnTo>
                  <a:lnTo>
                    <a:pt x="199" y="475"/>
                  </a:lnTo>
                  <a:lnTo>
                    <a:pt x="232" y="467"/>
                  </a:lnTo>
                  <a:lnTo>
                    <a:pt x="192" y="422"/>
                  </a:lnTo>
                  <a:lnTo>
                    <a:pt x="135" y="376"/>
                  </a:lnTo>
                  <a:lnTo>
                    <a:pt x="110" y="336"/>
                  </a:lnTo>
                  <a:lnTo>
                    <a:pt x="83" y="281"/>
                  </a:lnTo>
                  <a:lnTo>
                    <a:pt x="82" y="260"/>
                  </a:lnTo>
                  <a:lnTo>
                    <a:pt x="82" y="232"/>
                  </a:lnTo>
                  <a:lnTo>
                    <a:pt x="61" y="0"/>
                  </a:lnTo>
                  <a:lnTo>
                    <a:pt x="42" y="17"/>
                  </a:lnTo>
                  <a:lnTo>
                    <a:pt x="51" y="129"/>
                  </a:lnTo>
                  <a:lnTo>
                    <a:pt x="0"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4" name="Freeform 87">
              <a:extLst>
                <a:ext uri="{FF2B5EF4-FFF2-40B4-BE49-F238E27FC236}">
                  <a16:creationId xmlns:a16="http://schemas.microsoft.com/office/drawing/2014/main" id="{95575EF7-7F43-44F5-B47D-71B21A974BD7}"/>
                </a:ext>
              </a:extLst>
            </p:cNvPr>
            <p:cNvSpPr>
              <a:spLocks/>
            </p:cNvSpPr>
            <p:nvPr/>
          </p:nvSpPr>
          <p:spPr bwMode="auto">
            <a:xfrm>
              <a:off x="1078" y="1441"/>
              <a:ext cx="64" cy="67"/>
            </a:xfrm>
            <a:custGeom>
              <a:avLst/>
              <a:gdLst>
                <a:gd name="T0" fmla="*/ 1 w 127"/>
                <a:gd name="T1" fmla="*/ 3 h 133"/>
                <a:gd name="T2" fmla="*/ 0 w 127"/>
                <a:gd name="T3" fmla="*/ 4 h 133"/>
                <a:gd name="T4" fmla="*/ 2 w 127"/>
                <a:gd name="T5" fmla="*/ 3 h 133"/>
                <a:gd name="T6" fmla="*/ 2 w 127"/>
                <a:gd name="T7" fmla="*/ 4 h 133"/>
                <a:gd name="T8" fmla="*/ 3 w 127"/>
                <a:gd name="T9" fmla="*/ 3 h 133"/>
                <a:gd name="T10" fmla="*/ 3 w 127"/>
                <a:gd name="T11" fmla="*/ 5 h 133"/>
                <a:gd name="T12" fmla="*/ 3 w 127"/>
                <a:gd name="T13" fmla="*/ 4 h 133"/>
                <a:gd name="T14" fmla="*/ 4 w 127"/>
                <a:gd name="T15" fmla="*/ 4 h 133"/>
                <a:gd name="T16" fmla="*/ 4 w 127"/>
                <a:gd name="T17" fmla="*/ 3 h 133"/>
                <a:gd name="T18" fmla="*/ 4 w 127"/>
                <a:gd name="T19" fmla="*/ 3 h 133"/>
                <a:gd name="T20" fmla="*/ 4 w 127"/>
                <a:gd name="T21" fmla="*/ 2 h 133"/>
                <a:gd name="T22" fmla="*/ 4 w 127"/>
                <a:gd name="T23" fmla="*/ 2 h 133"/>
                <a:gd name="T24" fmla="*/ 4 w 127"/>
                <a:gd name="T25" fmla="*/ 1 h 133"/>
                <a:gd name="T26" fmla="*/ 4 w 127"/>
                <a:gd name="T27" fmla="*/ 0 h 133"/>
                <a:gd name="T28" fmla="*/ 3 w 127"/>
                <a:gd name="T29" fmla="*/ 0 h 133"/>
                <a:gd name="T30" fmla="*/ 4 w 127"/>
                <a:gd name="T31" fmla="*/ 1 h 133"/>
                <a:gd name="T32" fmla="*/ 4 w 127"/>
                <a:gd name="T33" fmla="*/ 2 h 133"/>
                <a:gd name="T34" fmla="*/ 4 w 127"/>
                <a:gd name="T35" fmla="*/ 3 h 133"/>
                <a:gd name="T36" fmla="*/ 4 w 127"/>
                <a:gd name="T37" fmla="*/ 3 h 133"/>
                <a:gd name="T38" fmla="*/ 3 w 127"/>
                <a:gd name="T39" fmla="*/ 3 h 133"/>
                <a:gd name="T40" fmla="*/ 3 w 127"/>
                <a:gd name="T41" fmla="*/ 3 h 133"/>
                <a:gd name="T42" fmla="*/ 3 w 127"/>
                <a:gd name="T43" fmla="*/ 3 h 133"/>
                <a:gd name="T44" fmla="*/ 2 w 127"/>
                <a:gd name="T45" fmla="*/ 3 h 133"/>
                <a:gd name="T46" fmla="*/ 2 w 127"/>
                <a:gd name="T47" fmla="*/ 3 h 133"/>
                <a:gd name="T48" fmla="*/ 2 w 127"/>
                <a:gd name="T49" fmla="*/ 2 h 133"/>
                <a:gd name="T50" fmla="*/ 1 w 127"/>
                <a:gd name="T51" fmla="*/ 3 h 133"/>
                <a:gd name="T52" fmla="*/ 1 w 127"/>
                <a:gd name="T53" fmla="*/ 3 h 1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7"/>
                <a:gd name="T82" fmla="*/ 0 h 133"/>
                <a:gd name="T83" fmla="*/ 127 w 127"/>
                <a:gd name="T84" fmla="*/ 133 h 1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7" h="133">
                  <a:moveTo>
                    <a:pt x="30" y="72"/>
                  </a:moveTo>
                  <a:lnTo>
                    <a:pt x="0" y="107"/>
                  </a:lnTo>
                  <a:lnTo>
                    <a:pt x="34" y="90"/>
                  </a:lnTo>
                  <a:lnTo>
                    <a:pt x="63" y="99"/>
                  </a:lnTo>
                  <a:lnTo>
                    <a:pt x="78" y="95"/>
                  </a:lnTo>
                  <a:lnTo>
                    <a:pt x="80" y="133"/>
                  </a:lnTo>
                  <a:lnTo>
                    <a:pt x="91" y="109"/>
                  </a:lnTo>
                  <a:lnTo>
                    <a:pt x="108" y="99"/>
                  </a:lnTo>
                  <a:lnTo>
                    <a:pt x="123" y="84"/>
                  </a:lnTo>
                  <a:lnTo>
                    <a:pt x="127" y="70"/>
                  </a:lnTo>
                  <a:lnTo>
                    <a:pt x="125" y="55"/>
                  </a:lnTo>
                  <a:lnTo>
                    <a:pt x="120" y="40"/>
                  </a:lnTo>
                  <a:lnTo>
                    <a:pt x="116" y="32"/>
                  </a:lnTo>
                  <a:lnTo>
                    <a:pt x="101" y="0"/>
                  </a:lnTo>
                  <a:lnTo>
                    <a:pt x="89" y="0"/>
                  </a:lnTo>
                  <a:lnTo>
                    <a:pt x="103" y="32"/>
                  </a:lnTo>
                  <a:lnTo>
                    <a:pt x="116" y="51"/>
                  </a:lnTo>
                  <a:lnTo>
                    <a:pt x="118" y="65"/>
                  </a:lnTo>
                  <a:lnTo>
                    <a:pt x="110" y="76"/>
                  </a:lnTo>
                  <a:lnTo>
                    <a:pt x="95" y="80"/>
                  </a:lnTo>
                  <a:lnTo>
                    <a:pt x="87" y="78"/>
                  </a:lnTo>
                  <a:lnTo>
                    <a:pt x="65" y="78"/>
                  </a:lnTo>
                  <a:lnTo>
                    <a:pt x="55" y="84"/>
                  </a:lnTo>
                  <a:lnTo>
                    <a:pt x="44" y="76"/>
                  </a:lnTo>
                  <a:lnTo>
                    <a:pt x="38" y="51"/>
                  </a:lnTo>
                  <a:lnTo>
                    <a:pt x="3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5" name="Freeform 88">
              <a:extLst>
                <a:ext uri="{FF2B5EF4-FFF2-40B4-BE49-F238E27FC236}">
                  <a16:creationId xmlns:a16="http://schemas.microsoft.com/office/drawing/2014/main" id="{29A1BCD9-1EC5-4721-8663-12AC23DDB524}"/>
                </a:ext>
              </a:extLst>
            </p:cNvPr>
            <p:cNvSpPr>
              <a:spLocks/>
            </p:cNvSpPr>
            <p:nvPr/>
          </p:nvSpPr>
          <p:spPr bwMode="auto">
            <a:xfrm>
              <a:off x="1119" y="1389"/>
              <a:ext cx="24" cy="65"/>
            </a:xfrm>
            <a:custGeom>
              <a:avLst/>
              <a:gdLst>
                <a:gd name="T0" fmla="*/ 0 w 47"/>
                <a:gd name="T1" fmla="*/ 2 h 131"/>
                <a:gd name="T2" fmla="*/ 1 w 47"/>
                <a:gd name="T3" fmla="*/ 4 h 131"/>
                <a:gd name="T4" fmla="*/ 2 w 47"/>
                <a:gd name="T5" fmla="*/ 3 h 131"/>
                <a:gd name="T6" fmla="*/ 1 w 47"/>
                <a:gd name="T7" fmla="*/ 3 h 131"/>
                <a:gd name="T8" fmla="*/ 1 w 47"/>
                <a:gd name="T9" fmla="*/ 2 h 131"/>
                <a:gd name="T10" fmla="*/ 2 w 47"/>
                <a:gd name="T11" fmla="*/ 2 h 131"/>
                <a:gd name="T12" fmla="*/ 1 w 47"/>
                <a:gd name="T13" fmla="*/ 2 h 131"/>
                <a:gd name="T14" fmla="*/ 1 w 47"/>
                <a:gd name="T15" fmla="*/ 2 h 131"/>
                <a:gd name="T16" fmla="*/ 1 w 47"/>
                <a:gd name="T17" fmla="*/ 2 h 131"/>
                <a:gd name="T18" fmla="*/ 1 w 47"/>
                <a:gd name="T19" fmla="*/ 2 h 131"/>
                <a:gd name="T20" fmla="*/ 2 w 47"/>
                <a:gd name="T21" fmla="*/ 2 h 131"/>
                <a:gd name="T22" fmla="*/ 2 w 47"/>
                <a:gd name="T23" fmla="*/ 2 h 131"/>
                <a:gd name="T24" fmla="*/ 2 w 47"/>
                <a:gd name="T25" fmla="*/ 2 h 131"/>
                <a:gd name="T26" fmla="*/ 2 w 47"/>
                <a:gd name="T27" fmla="*/ 0 h 131"/>
                <a:gd name="T28" fmla="*/ 1 w 47"/>
                <a:gd name="T29" fmla="*/ 0 h 131"/>
                <a:gd name="T30" fmla="*/ 2 w 47"/>
                <a:gd name="T31" fmla="*/ 1 h 131"/>
                <a:gd name="T32" fmla="*/ 2 w 47"/>
                <a:gd name="T33" fmla="*/ 1 h 131"/>
                <a:gd name="T34" fmla="*/ 1 w 47"/>
                <a:gd name="T35" fmla="*/ 1 h 131"/>
                <a:gd name="T36" fmla="*/ 1 w 47"/>
                <a:gd name="T37" fmla="*/ 1 h 131"/>
                <a:gd name="T38" fmla="*/ 1 w 47"/>
                <a:gd name="T39" fmla="*/ 2 h 131"/>
                <a:gd name="T40" fmla="*/ 0 w 47"/>
                <a:gd name="T41" fmla="*/ 2 h 131"/>
                <a:gd name="T42" fmla="*/ 0 w 47"/>
                <a:gd name="T43" fmla="*/ 2 h 1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131"/>
                <a:gd name="T68" fmla="*/ 47 w 47"/>
                <a:gd name="T69" fmla="*/ 131 h 1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131">
                  <a:moveTo>
                    <a:pt x="0" y="81"/>
                  </a:moveTo>
                  <a:lnTo>
                    <a:pt x="19" y="131"/>
                  </a:lnTo>
                  <a:lnTo>
                    <a:pt x="34" y="106"/>
                  </a:lnTo>
                  <a:lnTo>
                    <a:pt x="26" y="98"/>
                  </a:lnTo>
                  <a:lnTo>
                    <a:pt x="26" y="91"/>
                  </a:lnTo>
                  <a:lnTo>
                    <a:pt x="38" y="93"/>
                  </a:lnTo>
                  <a:lnTo>
                    <a:pt x="30" y="85"/>
                  </a:lnTo>
                  <a:lnTo>
                    <a:pt x="9" y="87"/>
                  </a:lnTo>
                  <a:lnTo>
                    <a:pt x="13" y="76"/>
                  </a:lnTo>
                  <a:lnTo>
                    <a:pt x="26" y="74"/>
                  </a:lnTo>
                  <a:lnTo>
                    <a:pt x="38" y="87"/>
                  </a:lnTo>
                  <a:lnTo>
                    <a:pt x="41" y="95"/>
                  </a:lnTo>
                  <a:lnTo>
                    <a:pt x="47" y="68"/>
                  </a:lnTo>
                  <a:lnTo>
                    <a:pt x="43" y="24"/>
                  </a:lnTo>
                  <a:lnTo>
                    <a:pt x="32" y="0"/>
                  </a:lnTo>
                  <a:lnTo>
                    <a:pt x="41" y="60"/>
                  </a:lnTo>
                  <a:lnTo>
                    <a:pt x="34" y="55"/>
                  </a:lnTo>
                  <a:lnTo>
                    <a:pt x="13" y="60"/>
                  </a:lnTo>
                  <a:lnTo>
                    <a:pt x="2" y="36"/>
                  </a:lnTo>
                  <a:lnTo>
                    <a:pt x="2" y="64"/>
                  </a:lnTo>
                  <a:lnTo>
                    <a:pt x="0"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6" name="Freeform 89">
              <a:extLst>
                <a:ext uri="{FF2B5EF4-FFF2-40B4-BE49-F238E27FC236}">
                  <a16:creationId xmlns:a16="http://schemas.microsoft.com/office/drawing/2014/main" id="{3363CC03-68B6-4EAF-9917-F813B7973A6D}"/>
                </a:ext>
              </a:extLst>
            </p:cNvPr>
            <p:cNvSpPr>
              <a:spLocks/>
            </p:cNvSpPr>
            <p:nvPr/>
          </p:nvSpPr>
          <p:spPr bwMode="auto">
            <a:xfrm>
              <a:off x="1038" y="1411"/>
              <a:ext cx="68" cy="41"/>
            </a:xfrm>
            <a:custGeom>
              <a:avLst/>
              <a:gdLst>
                <a:gd name="T0" fmla="*/ 3 w 137"/>
                <a:gd name="T1" fmla="*/ 1 h 82"/>
                <a:gd name="T2" fmla="*/ 4 w 137"/>
                <a:gd name="T3" fmla="*/ 1 h 82"/>
                <a:gd name="T4" fmla="*/ 4 w 137"/>
                <a:gd name="T5" fmla="*/ 1 h 82"/>
                <a:gd name="T6" fmla="*/ 3 w 137"/>
                <a:gd name="T7" fmla="*/ 1 h 82"/>
                <a:gd name="T8" fmla="*/ 3 w 137"/>
                <a:gd name="T9" fmla="*/ 3 h 82"/>
                <a:gd name="T10" fmla="*/ 2 w 137"/>
                <a:gd name="T11" fmla="*/ 1 h 82"/>
                <a:gd name="T12" fmla="*/ 2 w 137"/>
                <a:gd name="T13" fmla="*/ 3 h 82"/>
                <a:gd name="T14" fmla="*/ 2 w 137"/>
                <a:gd name="T15" fmla="*/ 3 h 82"/>
                <a:gd name="T16" fmla="*/ 1 w 137"/>
                <a:gd name="T17" fmla="*/ 3 h 82"/>
                <a:gd name="T18" fmla="*/ 1 w 137"/>
                <a:gd name="T19" fmla="*/ 3 h 82"/>
                <a:gd name="T20" fmla="*/ 1 w 137"/>
                <a:gd name="T21" fmla="*/ 3 h 82"/>
                <a:gd name="T22" fmla="*/ 1 w 137"/>
                <a:gd name="T23" fmla="*/ 1 h 82"/>
                <a:gd name="T24" fmla="*/ 1 w 137"/>
                <a:gd name="T25" fmla="*/ 1 h 82"/>
                <a:gd name="T26" fmla="*/ 0 w 137"/>
                <a:gd name="T27" fmla="*/ 1 h 82"/>
                <a:gd name="T28" fmla="*/ 1 w 137"/>
                <a:gd name="T29" fmla="*/ 1 h 82"/>
                <a:gd name="T30" fmla="*/ 2 w 137"/>
                <a:gd name="T31" fmla="*/ 1 h 82"/>
                <a:gd name="T32" fmla="*/ 2 w 137"/>
                <a:gd name="T33" fmla="*/ 1 h 82"/>
                <a:gd name="T34" fmla="*/ 1 w 137"/>
                <a:gd name="T35" fmla="*/ 1 h 82"/>
                <a:gd name="T36" fmla="*/ 0 w 137"/>
                <a:gd name="T37" fmla="*/ 1 h 82"/>
                <a:gd name="T38" fmla="*/ 0 w 137"/>
                <a:gd name="T39" fmla="*/ 1 h 82"/>
                <a:gd name="T40" fmla="*/ 0 w 137"/>
                <a:gd name="T41" fmla="*/ 1 h 82"/>
                <a:gd name="T42" fmla="*/ 0 w 137"/>
                <a:gd name="T43" fmla="*/ 1 h 82"/>
                <a:gd name="T44" fmla="*/ 1 w 137"/>
                <a:gd name="T45" fmla="*/ 1 h 82"/>
                <a:gd name="T46" fmla="*/ 1 w 137"/>
                <a:gd name="T47" fmla="*/ 0 h 82"/>
                <a:gd name="T48" fmla="*/ 2 w 137"/>
                <a:gd name="T49" fmla="*/ 1 h 82"/>
                <a:gd name="T50" fmla="*/ 2 w 137"/>
                <a:gd name="T51" fmla="*/ 0 h 82"/>
                <a:gd name="T52" fmla="*/ 3 w 137"/>
                <a:gd name="T53" fmla="*/ 1 h 82"/>
                <a:gd name="T54" fmla="*/ 3 w 137"/>
                <a:gd name="T55" fmla="*/ 1 h 82"/>
                <a:gd name="T56" fmla="*/ 3 w 137"/>
                <a:gd name="T57" fmla="*/ 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7"/>
                <a:gd name="T88" fmla="*/ 0 h 82"/>
                <a:gd name="T89" fmla="*/ 137 w 137"/>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7" h="82">
                  <a:moveTo>
                    <a:pt x="127" y="19"/>
                  </a:moveTo>
                  <a:lnTo>
                    <a:pt x="137" y="6"/>
                  </a:lnTo>
                  <a:lnTo>
                    <a:pt x="131" y="42"/>
                  </a:lnTo>
                  <a:lnTo>
                    <a:pt x="116" y="54"/>
                  </a:lnTo>
                  <a:lnTo>
                    <a:pt x="101" y="76"/>
                  </a:lnTo>
                  <a:lnTo>
                    <a:pt x="95" y="59"/>
                  </a:lnTo>
                  <a:lnTo>
                    <a:pt x="84" y="73"/>
                  </a:lnTo>
                  <a:lnTo>
                    <a:pt x="68" y="71"/>
                  </a:lnTo>
                  <a:lnTo>
                    <a:pt x="48" y="82"/>
                  </a:lnTo>
                  <a:lnTo>
                    <a:pt x="38" y="76"/>
                  </a:lnTo>
                  <a:lnTo>
                    <a:pt x="55" y="67"/>
                  </a:lnTo>
                  <a:lnTo>
                    <a:pt x="57" y="55"/>
                  </a:lnTo>
                  <a:lnTo>
                    <a:pt x="46" y="54"/>
                  </a:lnTo>
                  <a:lnTo>
                    <a:pt x="25" y="46"/>
                  </a:lnTo>
                  <a:lnTo>
                    <a:pt x="46" y="36"/>
                  </a:lnTo>
                  <a:lnTo>
                    <a:pt x="67" y="33"/>
                  </a:lnTo>
                  <a:lnTo>
                    <a:pt x="76" y="25"/>
                  </a:lnTo>
                  <a:lnTo>
                    <a:pt x="49" y="14"/>
                  </a:lnTo>
                  <a:lnTo>
                    <a:pt x="29" y="23"/>
                  </a:lnTo>
                  <a:lnTo>
                    <a:pt x="13" y="36"/>
                  </a:lnTo>
                  <a:lnTo>
                    <a:pt x="0" y="35"/>
                  </a:lnTo>
                  <a:lnTo>
                    <a:pt x="13" y="21"/>
                  </a:lnTo>
                  <a:lnTo>
                    <a:pt x="34" y="8"/>
                  </a:lnTo>
                  <a:lnTo>
                    <a:pt x="53" y="0"/>
                  </a:lnTo>
                  <a:lnTo>
                    <a:pt x="93" y="10"/>
                  </a:lnTo>
                  <a:lnTo>
                    <a:pt x="93" y="0"/>
                  </a:lnTo>
                  <a:lnTo>
                    <a:pt x="114" y="8"/>
                  </a:lnTo>
                  <a:lnTo>
                    <a:pt x="12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7" name="Freeform 90">
              <a:extLst>
                <a:ext uri="{FF2B5EF4-FFF2-40B4-BE49-F238E27FC236}">
                  <a16:creationId xmlns:a16="http://schemas.microsoft.com/office/drawing/2014/main" id="{094042D6-6B30-4E2C-A224-C1067174B1EC}"/>
                </a:ext>
              </a:extLst>
            </p:cNvPr>
            <p:cNvSpPr>
              <a:spLocks/>
            </p:cNvSpPr>
            <p:nvPr/>
          </p:nvSpPr>
          <p:spPr bwMode="auto">
            <a:xfrm>
              <a:off x="744" y="2151"/>
              <a:ext cx="185" cy="302"/>
            </a:xfrm>
            <a:custGeom>
              <a:avLst/>
              <a:gdLst>
                <a:gd name="T0" fmla="*/ 2 w 369"/>
                <a:gd name="T1" fmla="*/ 18 h 605"/>
                <a:gd name="T2" fmla="*/ 1 w 369"/>
                <a:gd name="T3" fmla="*/ 16 h 605"/>
                <a:gd name="T4" fmla="*/ 4 w 369"/>
                <a:gd name="T5" fmla="*/ 11 h 605"/>
                <a:gd name="T6" fmla="*/ 7 w 369"/>
                <a:gd name="T7" fmla="*/ 11 h 605"/>
                <a:gd name="T8" fmla="*/ 12 w 369"/>
                <a:gd name="T9" fmla="*/ 11 h 605"/>
                <a:gd name="T10" fmla="*/ 10 w 369"/>
                <a:gd name="T11" fmla="*/ 11 h 605"/>
                <a:gd name="T12" fmla="*/ 6 w 369"/>
                <a:gd name="T13" fmla="*/ 10 h 605"/>
                <a:gd name="T14" fmla="*/ 4 w 369"/>
                <a:gd name="T15" fmla="*/ 10 h 605"/>
                <a:gd name="T16" fmla="*/ 2 w 369"/>
                <a:gd name="T17" fmla="*/ 13 h 605"/>
                <a:gd name="T18" fmla="*/ 1 w 369"/>
                <a:gd name="T19" fmla="*/ 14 h 605"/>
                <a:gd name="T20" fmla="*/ 1 w 369"/>
                <a:gd name="T21" fmla="*/ 10 h 605"/>
                <a:gd name="T22" fmla="*/ 3 w 369"/>
                <a:gd name="T23" fmla="*/ 7 h 605"/>
                <a:gd name="T24" fmla="*/ 4 w 369"/>
                <a:gd name="T25" fmla="*/ 4 h 605"/>
                <a:gd name="T26" fmla="*/ 6 w 369"/>
                <a:gd name="T27" fmla="*/ 3 h 605"/>
                <a:gd name="T28" fmla="*/ 7 w 369"/>
                <a:gd name="T29" fmla="*/ 1 h 605"/>
                <a:gd name="T30" fmla="*/ 6 w 369"/>
                <a:gd name="T31" fmla="*/ 0 h 605"/>
                <a:gd name="T32" fmla="*/ 6 w 369"/>
                <a:gd name="T33" fmla="*/ 2 h 605"/>
                <a:gd name="T34" fmla="*/ 4 w 369"/>
                <a:gd name="T35" fmla="*/ 3 h 605"/>
                <a:gd name="T36" fmla="*/ 2 w 369"/>
                <a:gd name="T37" fmla="*/ 5 h 605"/>
                <a:gd name="T38" fmla="*/ 1 w 369"/>
                <a:gd name="T39" fmla="*/ 8 h 605"/>
                <a:gd name="T40" fmla="*/ 0 w 369"/>
                <a:gd name="T41" fmla="*/ 11 h 605"/>
                <a:gd name="T42" fmla="*/ 0 w 369"/>
                <a:gd name="T43" fmla="*/ 15 h 605"/>
                <a:gd name="T44" fmla="*/ 1 w 369"/>
                <a:gd name="T45" fmla="*/ 17 h 605"/>
                <a:gd name="T46" fmla="*/ 1 w 369"/>
                <a:gd name="T47" fmla="*/ 17 h 605"/>
                <a:gd name="T48" fmla="*/ 2 w 369"/>
                <a:gd name="T49" fmla="*/ 18 h 605"/>
                <a:gd name="T50" fmla="*/ 2 w 369"/>
                <a:gd name="T51" fmla="*/ 18 h 6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9"/>
                <a:gd name="T79" fmla="*/ 0 h 605"/>
                <a:gd name="T80" fmla="*/ 369 w 369"/>
                <a:gd name="T81" fmla="*/ 605 h 6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9" h="605">
                  <a:moveTo>
                    <a:pt x="36" y="605"/>
                  </a:moveTo>
                  <a:lnTo>
                    <a:pt x="25" y="530"/>
                  </a:lnTo>
                  <a:lnTo>
                    <a:pt x="114" y="373"/>
                  </a:lnTo>
                  <a:lnTo>
                    <a:pt x="205" y="373"/>
                  </a:lnTo>
                  <a:lnTo>
                    <a:pt x="369" y="373"/>
                  </a:lnTo>
                  <a:lnTo>
                    <a:pt x="310" y="354"/>
                  </a:lnTo>
                  <a:lnTo>
                    <a:pt x="177" y="337"/>
                  </a:lnTo>
                  <a:lnTo>
                    <a:pt x="110" y="340"/>
                  </a:lnTo>
                  <a:lnTo>
                    <a:pt x="47" y="435"/>
                  </a:lnTo>
                  <a:lnTo>
                    <a:pt x="25" y="462"/>
                  </a:lnTo>
                  <a:lnTo>
                    <a:pt x="32" y="333"/>
                  </a:lnTo>
                  <a:lnTo>
                    <a:pt x="72" y="240"/>
                  </a:lnTo>
                  <a:lnTo>
                    <a:pt x="118" y="133"/>
                  </a:lnTo>
                  <a:lnTo>
                    <a:pt x="173" y="101"/>
                  </a:lnTo>
                  <a:lnTo>
                    <a:pt x="197" y="42"/>
                  </a:lnTo>
                  <a:lnTo>
                    <a:pt x="177" y="0"/>
                  </a:lnTo>
                  <a:lnTo>
                    <a:pt x="161" y="74"/>
                  </a:lnTo>
                  <a:lnTo>
                    <a:pt x="106" y="118"/>
                  </a:lnTo>
                  <a:lnTo>
                    <a:pt x="51" y="188"/>
                  </a:lnTo>
                  <a:lnTo>
                    <a:pt x="21" y="262"/>
                  </a:lnTo>
                  <a:lnTo>
                    <a:pt x="0" y="373"/>
                  </a:lnTo>
                  <a:lnTo>
                    <a:pt x="0" y="506"/>
                  </a:lnTo>
                  <a:lnTo>
                    <a:pt x="4" y="546"/>
                  </a:lnTo>
                  <a:lnTo>
                    <a:pt x="6" y="568"/>
                  </a:lnTo>
                  <a:lnTo>
                    <a:pt x="36" y="6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8" name="Freeform 91">
              <a:extLst>
                <a:ext uri="{FF2B5EF4-FFF2-40B4-BE49-F238E27FC236}">
                  <a16:creationId xmlns:a16="http://schemas.microsoft.com/office/drawing/2014/main" id="{57E59EBC-6A9B-4363-821A-A13E4F7CF915}"/>
                </a:ext>
              </a:extLst>
            </p:cNvPr>
            <p:cNvSpPr>
              <a:spLocks/>
            </p:cNvSpPr>
            <p:nvPr/>
          </p:nvSpPr>
          <p:spPr bwMode="auto">
            <a:xfrm>
              <a:off x="1019" y="1535"/>
              <a:ext cx="106" cy="143"/>
            </a:xfrm>
            <a:custGeom>
              <a:avLst/>
              <a:gdLst>
                <a:gd name="T0" fmla="*/ 5 w 213"/>
                <a:gd name="T1" fmla="*/ 3 h 285"/>
                <a:gd name="T2" fmla="*/ 5 w 213"/>
                <a:gd name="T3" fmla="*/ 4 h 285"/>
                <a:gd name="T4" fmla="*/ 3 w 213"/>
                <a:gd name="T5" fmla="*/ 5 h 285"/>
                <a:gd name="T6" fmla="*/ 4 w 213"/>
                <a:gd name="T7" fmla="*/ 9 h 285"/>
                <a:gd name="T8" fmla="*/ 3 w 213"/>
                <a:gd name="T9" fmla="*/ 6 h 285"/>
                <a:gd name="T10" fmla="*/ 2 w 213"/>
                <a:gd name="T11" fmla="*/ 6 h 285"/>
                <a:gd name="T12" fmla="*/ 2 w 213"/>
                <a:gd name="T13" fmla="*/ 5 h 285"/>
                <a:gd name="T14" fmla="*/ 1 w 213"/>
                <a:gd name="T15" fmla="*/ 5 h 285"/>
                <a:gd name="T16" fmla="*/ 0 w 213"/>
                <a:gd name="T17" fmla="*/ 5 h 285"/>
                <a:gd name="T18" fmla="*/ 0 w 213"/>
                <a:gd name="T19" fmla="*/ 2 h 285"/>
                <a:gd name="T20" fmla="*/ 1 w 213"/>
                <a:gd name="T21" fmla="*/ 3 h 285"/>
                <a:gd name="T22" fmla="*/ 2 w 213"/>
                <a:gd name="T23" fmla="*/ 4 h 285"/>
                <a:gd name="T24" fmla="*/ 2 w 213"/>
                <a:gd name="T25" fmla="*/ 4 h 285"/>
                <a:gd name="T26" fmla="*/ 3 w 213"/>
                <a:gd name="T27" fmla="*/ 4 h 285"/>
                <a:gd name="T28" fmla="*/ 3 w 213"/>
                <a:gd name="T29" fmla="*/ 3 h 285"/>
                <a:gd name="T30" fmla="*/ 1 w 213"/>
                <a:gd name="T31" fmla="*/ 1 h 285"/>
                <a:gd name="T32" fmla="*/ 2 w 213"/>
                <a:gd name="T33" fmla="*/ 2 h 285"/>
                <a:gd name="T34" fmla="*/ 3 w 213"/>
                <a:gd name="T35" fmla="*/ 2 h 285"/>
                <a:gd name="T36" fmla="*/ 3 w 213"/>
                <a:gd name="T37" fmla="*/ 2 h 285"/>
                <a:gd name="T38" fmla="*/ 4 w 213"/>
                <a:gd name="T39" fmla="*/ 3 h 285"/>
                <a:gd name="T40" fmla="*/ 5 w 213"/>
                <a:gd name="T41" fmla="*/ 3 h 285"/>
                <a:gd name="T42" fmla="*/ 6 w 213"/>
                <a:gd name="T43" fmla="*/ 2 h 285"/>
                <a:gd name="T44" fmla="*/ 6 w 213"/>
                <a:gd name="T45" fmla="*/ 2 h 285"/>
                <a:gd name="T46" fmla="*/ 5 w 213"/>
                <a:gd name="T47" fmla="*/ 0 h 285"/>
                <a:gd name="T48" fmla="*/ 6 w 213"/>
                <a:gd name="T49" fmla="*/ 2 h 285"/>
                <a:gd name="T50" fmla="*/ 6 w 213"/>
                <a:gd name="T51" fmla="*/ 2 h 285"/>
                <a:gd name="T52" fmla="*/ 6 w 213"/>
                <a:gd name="T53" fmla="*/ 3 h 285"/>
                <a:gd name="T54" fmla="*/ 5 w 213"/>
                <a:gd name="T55" fmla="*/ 3 h 285"/>
                <a:gd name="T56" fmla="*/ 5 w 213"/>
                <a:gd name="T57" fmla="*/ 3 h 28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3"/>
                <a:gd name="T88" fmla="*/ 0 h 285"/>
                <a:gd name="T89" fmla="*/ 213 w 213"/>
                <a:gd name="T90" fmla="*/ 285 h 28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3" h="285">
                  <a:moveTo>
                    <a:pt x="181" y="93"/>
                  </a:moveTo>
                  <a:lnTo>
                    <a:pt x="160" y="97"/>
                  </a:lnTo>
                  <a:lnTo>
                    <a:pt x="122" y="132"/>
                  </a:lnTo>
                  <a:lnTo>
                    <a:pt x="139" y="285"/>
                  </a:lnTo>
                  <a:lnTo>
                    <a:pt x="114" y="190"/>
                  </a:lnTo>
                  <a:lnTo>
                    <a:pt x="95" y="170"/>
                  </a:lnTo>
                  <a:lnTo>
                    <a:pt x="76" y="151"/>
                  </a:lnTo>
                  <a:lnTo>
                    <a:pt x="51" y="135"/>
                  </a:lnTo>
                  <a:lnTo>
                    <a:pt x="21" y="132"/>
                  </a:lnTo>
                  <a:lnTo>
                    <a:pt x="0" y="54"/>
                  </a:lnTo>
                  <a:lnTo>
                    <a:pt x="46" y="84"/>
                  </a:lnTo>
                  <a:lnTo>
                    <a:pt x="78" y="112"/>
                  </a:lnTo>
                  <a:lnTo>
                    <a:pt x="89" y="122"/>
                  </a:lnTo>
                  <a:lnTo>
                    <a:pt x="108" y="101"/>
                  </a:lnTo>
                  <a:lnTo>
                    <a:pt x="101" y="80"/>
                  </a:lnTo>
                  <a:lnTo>
                    <a:pt x="34" y="29"/>
                  </a:lnTo>
                  <a:lnTo>
                    <a:pt x="72" y="33"/>
                  </a:lnTo>
                  <a:lnTo>
                    <a:pt x="106" y="36"/>
                  </a:lnTo>
                  <a:lnTo>
                    <a:pt x="114" y="57"/>
                  </a:lnTo>
                  <a:lnTo>
                    <a:pt x="131" y="67"/>
                  </a:lnTo>
                  <a:lnTo>
                    <a:pt x="181" y="69"/>
                  </a:lnTo>
                  <a:lnTo>
                    <a:pt x="194" y="52"/>
                  </a:lnTo>
                  <a:lnTo>
                    <a:pt x="200" y="33"/>
                  </a:lnTo>
                  <a:lnTo>
                    <a:pt x="179" y="0"/>
                  </a:lnTo>
                  <a:lnTo>
                    <a:pt x="213" y="33"/>
                  </a:lnTo>
                  <a:lnTo>
                    <a:pt x="213" y="55"/>
                  </a:lnTo>
                  <a:lnTo>
                    <a:pt x="202" y="82"/>
                  </a:lnTo>
                  <a:lnTo>
                    <a:pt x="181"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89" name="Freeform 92">
              <a:extLst>
                <a:ext uri="{FF2B5EF4-FFF2-40B4-BE49-F238E27FC236}">
                  <a16:creationId xmlns:a16="http://schemas.microsoft.com/office/drawing/2014/main" id="{25D640D2-0325-4BE3-B6D0-383162942A57}"/>
                </a:ext>
              </a:extLst>
            </p:cNvPr>
            <p:cNvSpPr>
              <a:spLocks/>
            </p:cNvSpPr>
            <p:nvPr/>
          </p:nvSpPr>
          <p:spPr bwMode="auto">
            <a:xfrm>
              <a:off x="968" y="1426"/>
              <a:ext cx="112" cy="283"/>
            </a:xfrm>
            <a:custGeom>
              <a:avLst/>
              <a:gdLst>
                <a:gd name="T0" fmla="*/ 2 w 225"/>
                <a:gd name="T1" fmla="*/ 9 h 566"/>
                <a:gd name="T2" fmla="*/ 3 w 225"/>
                <a:gd name="T3" fmla="*/ 11 h 566"/>
                <a:gd name="T4" fmla="*/ 4 w 225"/>
                <a:gd name="T5" fmla="*/ 14 h 566"/>
                <a:gd name="T6" fmla="*/ 5 w 225"/>
                <a:gd name="T7" fmla="*/ 17 h 566"/>
                <a:gd name="T8" fmla="*/ 5 w 225"/>
                <a:gd name="T9" fmla="*/ 18 h 566"/>
                <a:gd name="T10" fmla="*/ 6 w 225"/>
                <a:gd name="T11" fmla="*/ 17 h 566"/>
                <a:gd name="T12" fmla="*/ 7 w 225"/>
                <a:gd name="T13" fmla="*/ 17 h 566"/>
                <a:gd name="T14" fmla="*/ 6 w 225"/>
                <a:gd name="T15" fmla="*/ 11 h 566"/>
                <a:gd name="T16" fmla="*/ 5 w 225"/>
                <a:gd name="T17" fmla="*/ 14 h 566"/>
                <a:gd name="T18" fmla="*/ 4 w 225"/>
                <a:gd name="T19" fmla="*/ 13 h 566"/>
                <a:gd name="T20" fmla="*/ 4 w 225"/>
                <a:gd name="T21" fmla="*/ 11 h 566"/>
                <a:gd name="T22" fmla="*/ 4 w 225"/>
                <a:gd name="T23" fmla="*/ 9 h 566"/>
                <a:gd name="T24" fmla="*/ 3 w 225"/>
                <a:gd name="T25" fmla="*/ 8 h 566"/>
                <a:gd name="T26" fmla="*/ 6 w 225"/>
                <a:gd name="T27" fmla="*/ 9 h 566"/>
                <a:gd name="T28" fmla="*/ 5 w 225"/>
                <a:gd name="T29" fmla="*/ 8 h 566"/>
                <a:gd name="T30" fmla="*/ 4 w 225"/>
                <a:gd name="T31" fmla="*/ 7 h 566"/>
                <a:gd name="T32" fmla="*/ 4 w 225"/>
                <a:gd name="T33" fmla="*/ 6 h 566"/>
                <a:gd name="T34" fmla="*/ 2 w 225"/>
                <a:gd name="T35" fmla="*/ 6 h 566"/>
                <a:gd name="T36" fmla="*/ 1 w 225"/>
                <a:gd name="T37" fmla="*/ 5 h 566"/>
                <a:gd name="T38" fmla="*/ 0 w 225"/>
                <a:gd name="T39" fmla="*/ 3 h 566"/>
                <a:gd name="T40" fmla="*/ 0 w 225"/>
                <a:gd name="T41" fmla="*/ 1 h 566"/>
                <a:gd name="T42" fmla="*/ 0 w 225"/>
                <a:gd name="T43" fmla="*/ 0 h 566"/>
                <a:gd name="T44" fmla="*/ 0 w 225"/>
                <a:gd name="T45" fmla="*/ 2 h 566"/>
                <a:gd name="T46" fmla="*/ 0 w 225"/>
                <a:gd name="T47" fmla="*/ 3 h 566"/>
                <a:gd name="T48" fmla="*/ 0 w 225"/>
                <a:gd name="T49" fmla="*/ 4 h 566"/>
                <a:gd name="T50" fmla="*/ 1 w 225"/>
                <a:gd name="T51" fmla="*/ 6 h 566"/>
                <a:gd name="T52" fmla="*/ 2 w 225"/>
                <a:gd name="T53" fmla="*/ 9 h 566"/>
                <a:gd name="T54" fmla="*/ 2 w 225"/>
                <a:gd name="T55" fmla="*/ 9 h 566"/>
                <a:gd name="T56" fmla="*/ 2 w 225"/>
                <a:gd name="T57" fmla="*/ 9 h 5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5"/>
                <a:gd name="T88" fmla="*/ 0 h 566"/>
                <a:gd name="T89" fmla="*/ 225 w 225"/>
                <a:gd name="T90" fmla="*/ 566 h 56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5" h="566">
                  <a:moveTo>
                    <a:pt x="86" y="317"/>
                  </a:moveTo>
                  <a:lnTo>
                    <a:pt x="107" y="382"/>
                  </a:lnTo>
                  <a:lnTo>
                    <a:pt x="145" y="477"/>
                  </a:lnTo>
                  <a:lnTo>
                    <a:pt x="166" y="524"/>
                  </a:lnTo>
                  <a:lnTo>
                    <a:pt x="189" y="566"/>
                  </a:lnTo>
                  <a:lnTo>
                    <a:pt x="202" y="534"/>
                  </a:lnTo>
                  <a:lnTo>
                    <a:pt x="225" y="522"/>
                  </a:lnTo>
                  <a:lnTo>
                    <a:pt x="215" y="355"/>
                  </a:lnTo>
                  <a:lnTo>
                    <a:pt x="185" y="452"/>
                  </a:lnTo>
                  <a:lnTo>
                    <a:pt x="152" y="429"/>
                  </a:lnTo>
                  <a:lnTo>
                    <a:pt x="145" y="376"/>
                  </a:lnTo>
                  <a:lnTo>
                    <a:pt x="147" y="302"/>
                  </a:lnTo>
                  <a:lnTo>
                    <a:pt x="113" y="256"/>
                  </a:lnTo>
                  <a:lnTo>
                    <a:pt x="208" y="298"/>
                  </a:lnTo>
                  <a:lnTo>
                    <a:pt x="171" y="256"/>
                  </a:lnTo>
                  <a:lnTo>
                    <a:pt x="143" y="237"/>
                  </a:lnTo>
                  <a:lnTo>
                    <a:pt x="128" y="218"/>
                  </a:lnTo>
                  <a:lnTo>
                    <a:pt x="76" y="197"/>
                  </a:lnTo>
                  <a:lnTo>
                    <a:pt x="44" y="165"/>
                  </a:lnTo>
                  <a:lnTo>
                    <a:pt x="25" y="102"/>
                  </a:lnTo>
                  <a:lnTo>
                    <a:pt x="16" y="42"/>
                  </a:lnTo>
                  <a:lnTo>
                    <a:pt x="8" y="0"/>
                  </a:lnTo>
                  <a:lnTo>
                    <a:pt x="8" y="76"/>
                  </a:lnTo>
                  <a:lnTo>
                    <a:pt x="0" y="114"/>
                  </a:lnTo>
                  <a:lnTo>
                    <a:pt x="16" y="146"/>
                  </a:lnTo>
                  <a:lnTo>
                    <a:pt x="48" y="205"/>
                  </a:lnTo>
                  <a:lnTo>
                    <a:pt x="71" y="270"/>
                  </a:lnTo>
                  <a:lnTo>
                    <a:pt x="86" y="3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0" name="Freeform 93">
              <a:extLst>
                <a:ext uri="{FF2B5EF4-FFF2-40B4-BE49-F238E27FC236}">
                  <a16:creationId xmlns:a16="http://schemas.microsoft.com/office/drawing/2014/main" id="{0A504508-407C-4B5F-A7F4-29E9EED9489A}"/>
                </a:ext>
              </a:extLst>
            </p:cNvPr>
            <p:cNvSpPr>
              <a:spLocks/>
            </p:cNvSpPr>
            <p:nvPr/>
          </p:nvSpPr>
          <p:spPr bwMode="auto">
            <a:xfrm>
              <a:off x="1174" y="1829"/>
              <a:ext cx="53" cy="179"/>
            </a:xfrm>
            <a:custGeom>
              <a:avLst/>
              <a:gdLst>
                <a:gd name="T0" fmla="*/ 1 w 106"/>
                <a:gd name="T1" fmla="*/ 10 h 357"/>
                <a:gd name="T2" fmla="*/ 0 w 106"/>
                <a:gd name="T3" fmla="*/ 11 h 357"/>
                <a:gd name="T4" fmla="*/ 1 w 106"/>
                <a:gd name="T5" fmla="*/ 12 h 357"/>
                <a:gd name="T6" fmla="*/ 2 w 106"/>
                <a:gd name="T7" fmla="*/ 12 h 357"/>
                <a:gd name="T8" fmla="*/ 3 w 106"/>
                <a:gd name="T9" fmla="*/ 11 h 357"/>
                <a:gd name="T10" fmla="*/ 3 w 106"/>
                <a:gd name="T11" fmla="*/ 10 h 357"/>
                <a:gd name="T12" fmla="*/ 3 w 106"/>
                <a:gd name="T13" fmla="*/ 9 h 357"/>
                <a:gd name="T14" fmla="*/ 3 w 106"/>
                <a:gd name="T15" fmla="*/ 8 h 357"/>
                <a:gd name="T16" fmla="*/ 3 w 106"/>
                <a:gd name="T17" fmla="*/ 8 h 357"/>
                <a:gd name="T18" fmla="*/ 3 w 106"/>
                <a:gd name="T19" fmla="*/ 8 h 357"/>
                <a:gd name="T20" fmla="*/ 3 w 106"/>
                <a:gd name="T21" fmla="*/ 8 h 357"/>
                <a:gd name="T22" fmla="*/ 3 w 106"/>
                <a:gd name="T23" fmla="*/ 8 h 357"/>
                <a:gd name="T24" fmla="*/ 3 w 106"/>
                <a:gd name="T25" fmla="*/ 8 h 357"/>
                <a:gd name="T26" fmla="*/ 3 w 106"/>
                <a:gd name="T27" fmla="*/ 8 h 357"/>
                <a:gd name="T28" fmla="*/ 3 w 106"/>
                <a:gd name="T29" fmla="*/ 8 h 357"/>
                <a:gd name="T30" fmla="*/ 3 w 106"/>
                <a:gd name="T31" fmla="*/ 8 h 357"/>
                <a:gd name="T32" fmla="*/ 3 w 106"/>
                <a:gd name="T33" fmla="*/ 8 h 357"/>
                <a:gd name="T34" fmla="*/ 3 w 106"/>
                <a:gd name="T35" fmla="*/ 7 h 357"/>
                <a:gd name="T36" fmla="*/ 3 w 106"/>
                <a:gd name="T37" fmla="*/ 7 h 357"/>
                <a:gd name="T38" fmla="*/ 3 w 106"/>
                <a:gd name="T39" fmla="*/ 7 h 357"/>
                <a:gd name="T40" fmla="*/ 3 w 106"/>
                <a:gd name="T41" fmla="*/ 7 h 357"/>
                <a:gd name="T42" fmla="*/ 3 w 106"/>
                <a:gd name="T43" fmla="*/ 7 h 357"/>
                <a:gd name="T44" fmla="*/ 3 w 106"/>
                <a:gd name="T45" fmla="*/ 7 h 357"/>
                <a:gd name="T46" fmla="*/ 3 w 106"/>
                <a:gd name="T47" fmla="*/ 7 h 357"/>
                <a:gd name="T48" fmla="*/ 3 w 106"/>
                <a:gd name="T49" fmla="*/ 7 h 357"/>
                <a:gd name="T50" fmla="*/ 3 w 106"/>
                <a:gd name="T51" fmla="*/ 7 h 357"/>
                <a:gd name="T52" fmla="*/ 3 w 106"/>
                <a:gd name="T53" fmla="*/ 7 h 357"/>
                <a:gd name="T54" fmla="*/ 3 w 106"/>
                <a:gd name="T55" fmla="*/ 6 h 357"/>
                <a:gd name="T56" fmla="*/ 3 w 106"/>
                <a:gd name="T57" fmla="*/ 6 h 357"/>
                <a:gd name="T58" fmla="*/ 3 w 106"/>
                <a:gd name="T59" fmla="*/ 6 h 357"/>
                <a:gd name="T60" fmla="*/ 3 w 106"/>
                <a:gd name="T61" fmla="*/ 6 h 357"/>
                <a:gd name="T62" fmla="*/ 3 w 106"/>
                <a:gd name="T63" fmla="*/ 6 h 357"/>
                <a:gd name="T64" fmla="*/ 3 w 106"/>
                <a:gd name="T65" fmla="*/ 6 h 357"/>
                <a:gd name="T66" fmla="*/ 3 w 106"/>
                <a:gd name="T67" fmla="*/ 6 h 357"/>
                <a:gd name="T68" fmla="*/ 3 w 106"/>
                <a:gd name="T69" fmla="*/ 6 h 357"/>
                <a:gd name="T70" fmla="*/ 3 w 106"/>
                <a:gd name="T71" fmla="*/ 6 h 357"/>
                <a:gd name="T72" fmla="*/ 3 w 106"/>
                <a:gd name="T73" fmla="*/ 6 h 357"/>
                <a:gd name="T74" fmla="*/ 3 w 106"/>
                <a:gd name="T75" fmla="*/ 6 h 357"/>
                <a:gd name="T76" fmla="*/ 3 w 106"/>
                <a:gd name="T77" fmla="*/ 6 h 357"/>
                <a:gd name="T78" fmla="*/ 3 w 106"/>
                <a:gd name="T79" fmla="*/ 6 h 357"/>
                <a:gd name="T80" fmla="*/ 3 w 106"/>
                <a:gd name="T81" fmla="*/ 5 h 357"/>
                <a:gd name="T82" fmla="*/ 3 w 106"/>
                <a:gd name="T83" fmla="*/ 5 h 357"/>
                <a:gd name="T84" fmla="*/ 3 w 106"/>
                <a:gd name="T85" fmla="*/ 5 h 357"/>
                <a:gd name="T86" fmla="*/ 3 w 106"/>
                <a:gd name="T87" fmla="*/ 5 h 357"/>
                <a:gd name="T88" fmla="*/ 3 w 106"/>
                <a:gd name="T89" fmla="*/ 5 h 357"/>
                <a:gd name="T90" fmla="*/ 3 w 106"/>
                <a:gd name="T91" fmla="*/ 5 h 357"/>
                <a:gd name="T92" fmla="*/ 3 w 106"/>
                <a:gd name="T93" fmla="*/ 5 h 357"/>
                <a:gd name="T94" fmla="*/ 3 w 106"/>
                <a:gd name="T95" fmla="*/ 5 h 357"/>
                <a:gd name="T96" fmla="*/ 3 w 106"/>
                <a:gd name="T97" fmla="*/ 5 h 357"/>
                <a:gd name="T98" fmla="*/ 3 w 106"/>
                <a:gd name="T99" fmla="*/ 5 h 357"/>
                <a:gd name="T100" fmla="*/ 3 w 106"/>
                <a:gd name="T101" fmla="*/ 5 h 357"/>
                <a:gd name="T102" fmla="*/ 3 w 106"/>
                <a:gd name="T103" fmla="*/ 4 h 357"/>
                <a:gd name="T104" fmla="*/ 3 w 106"/>
                <a:gd name="T105" fmla="*/ 2 h 357"/>
                <a:gd name="T106" fmla="*/ 2 w 106"/>
                <a:gd name="T107" fmla="*/ 0 h 357"/>
                <a:gd name="T108" fmla="*/ 1 w 106"/>
                <a:gd name="T109" fmla="*/ 4 h 357"/>
                <a:gd name="T110" fmla="*/ 2 w 106"/>
                <a:gd name="T111" fmla="*/ 5 h 357"/>
                <a:gd name="T112" fmla="*/ 1 w 106"/>
                <a:gd name="T113" fmla="*/ 7 h 357"/>
                <a:gd name="T114" fmla="*/ 1 w 106"/>
                <a:gd name="T115" fmla="*/ 10 h 357"/>
                <a:gd name="T116" fmla="*/ 1 w 106"/>
                <a:gd name="T117" fmla="*/ 10 h 3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6"/>
                <a:gd name="T178" fmla="*/ 0 h 357"/>
                <a:gd name="T179" fmla="*/ 106 w 106"/>
                <a:gd name="T180" fmla="*/ 357 h 3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6" h="357">
                  <a:moveTo>
                    <a:pt x="2" y="300"/>
                  </a:moveTo>
                  <a:lnTo>
                    <a:pt x="0" y="346"/>
                  </a:lnTo>
                  <a:lnTo>
                    <a:pt x="21" y="357"/>
                  </a:lnTo>
                  <a:lnTo>
                    <a:pt x="61" y="357"/>
                  </a:lnTo>
                  <a:lnTo>
                    <a:pt x="106" y="332"/>
                  </a:lnTo>
                  <a:lnTo>
                    <a:pt x="82" y="315"/>
                  </a:lnTo>
                  <a:lnTo>
                    <a:pt x="82" y="283"/>
                  </a:lnTo>
                  <a:lnTo>
                    <a:pt x="97" y="245"/>
                  </a:lnTo>
                  <a:lnTo>
                    <a:pt x="97" y="243"/>
                  </a:lnTo>
                  <a:lnTo>
                    <a:pt x="97" y="241"/>
                  </a:lnTo>
                  <a:lnTo>
                    <a:pt x="97" y="234"/>
                  </a:lnTo>
                  <a:lnTo>
                    <a:pt x="95" y="232"/>
                  </a:lnTo>
                  <a:lnTo>
                    <a:pt x="95" y="230"/>
                  </a:lnTo>
                  <a:lnTo>
                    <a:pt x="95" y="226"/>
                  </a:lnTo>
                  <a:lnTo>
                    <a:pt x="95" y="220"/>
                  </a:lnTo>
                  <a:lnTo>
                    <a:pt x="95" y="214"/>
                  </a:lnTo>
                  <a:lnTo>
                    <a:pt x="93" y="211"/>
                  </a:lnTo>
                  <a:lnTo>
                    <a:pt x="93" y="205"/>
                  </a:lnTo>
                  <a:lnTo>
                    <a:pt x="93" y="201"/>
                  </a:lnTo>
                  <a:lnTo>
                    <a:pt x="93" y="197"/>
                  </a:lnTo>
                  <a:lnTo>
                    <a:pt x="93" y="195"/>
                  </a:lnTo>
                  <a:lnTo>
                    <a:pt x="93" y="194"/>
                  </a:lnTo>
                  <a:lnTo>
                    <a:pt x="91" y="194"/>
                  </a:lnTo>
                  <a:lnTo>
                    <a:pt x="91" y="192"/>
                  </a:lnTo>
                  <a:lnTo>
                    <a:pt x="91" y="190"/>
                  </a:lnTo>
                  <a:lnTo>
                    <a:pt x="91" y="186"/>
                  </a:lnTo>
                  <a:lnTo>
                    <a:pt x="91" y="180"/>
                  </a:lnTo>
                  <a:lnTo>
                    <a:pt x="91" y="173"/>
                  </a:lnTo>
                  <a:lnTo>
                    <a:pt x="89" y="173"/>
                  </a:lnTo>
                  <a:lnTo>
                    <a:pt x="89" y="171"/>
                  </a:lnTo>
                  <a:lnTo>
                    <a:pt x="89" y="169"/>
                  </a:lnTo>
                  <a:lnTo>
                    <a:pt x="89" y="167"/>
                  </a:lnTo>
                  <a:lnTo>
                    <a:pt x="89" y="163"/>
                  </a:lnTo>
                  <a:lnTo>
                    <a:pt x="89" y="161"/>
                  </a:lnTo>
                  <a:lnTo>
                    <a:pt x="89" y="156"/>
                  </a:lnTo>
                  <a:lnTo>
                    <a:pt x="87" y="148"/>
                  </a:lnTo>
                  <a:lnTo>
                    <a:pt x="87" y="146"/>
                  </a:lnTo>
                  <a:lnTo>
                    <a:pt x="87" y="142"/>
                  </a:lnTo>
                  <a:lnTo>
                    <a:pt x="87" y="140"/>
                  </a:lnTo>
                  <a:lnTo>
                    <a:pt x="87" y="137"/>
                  </a:lnTo>
                  <a:lnTo>
                    <a:pt x="87" y="135"/>
                  </a:lnTo>
                  <a:lnTo>
                    <a:pt x="87" y="133"/>
                  </a:lnTo>
                  <a:lnTo>
                    <a:pt x="85" y="106"/>
                  </a:lnTo>
                  <a:lnTo>
                    <a:pt x="72" y="64"/>
                  </a:lnTo>
                  <a:lnTo>
                    <a:pt x="40" y="0"/>
                  </a:lnTo>
                  <a:lnTo>
                    <a:pt x="32" y="106"/>
                  </a:lnTo>
                  <a:lnTo>
                    <a:pt x="34" y="152"/>
                  </a:lnTo>
                  <a:lnTo>
                    <a:pt x="15" y="224"/>
                  </a:lnTo>
                  <a:lnTo>
                    <a:pt x="2"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1" name="Freeform 94">
              <a:extLst>
                <a:ext uri="{FF2B5EF4-FFF2-40B4-BE49-F238E27FC236}">
                  <a16:creationId xmlns:a16="http://schemas.microsoft.com/office/drawing/2014/main" id="{13794A6C-F336-448A-99F0-6AD1AE4B9924}"/>
                </a:ext>
              </a:extLst>
            </p:cNvPr>
            <p:cNvSpPr>
              <a:spLocks/>
            </p:cNvSpPr>
            <p:nvPr/>
          </p:nvSpPr>
          <p:spPr bwMode="auto">
            <a:xfrm>
              <a:off x="1182" y="2004"/>
              <a:ext cx="52" cy="25"/>
            </a:xfrm>
            <a:custGeom>
              <a:avLst/>
              <a:gdLst>
                <a:gd name="T0" fmla="*/ 0 w 103"/>
                <a:gd name="T1" fmla="*/ 0 h 52"/>
                <a:gd name="T2" fmla="*/ 2 w 103"/>
                <a:gd name="T3" fmla="*/ 0 h 52"/>
                <a:gd name="T4" fmla="*/ 4 w 103"/>
                <a:gd name="T5" fmla="*/ 1 h 52"/>
                <a:gd name="T6" fmla="*/ 3 w 103"/>
                <a:gd name="T7" fmla="*/ 0 h 52"/>
                <a:gd name="T8" fmla="*/ 2 w 103"/>
                <a:gd name="T9" fmla="*/ 0 h 52"/>
                <a:gd name="T10" fmla="*/ 0 w 103"/>
                <a:gd name="T11" fmla="*/ 0 h 52"/>
                <a:gd name="T12" fmla="*/ 0 w 103"/>
                <a:gd name="T13" fmla="*/ 0 h 52"/>
                <a:gd name="T14" fmla="*/ 0 60000 65536"/>
                <a:gd name="T15" fmla="*/ 0 60000 65536"/>
                <a:gd name="T16" fmla="*/ 0 60000 65536"/>
                <a:gd name="T17" fmla="*/ 0 60000 65536"/>
                <a:gd name="T18" fmla="*/ 0 60000 65536"/>
                <a:gd name="T19" fmla="*/ 0 60000 65536"/>
                <a:gd name="T20" fmla="*/ 0 60000 65536"/>
                <a:gd name="T21" fmla="*/ 0 w 103"/>
                <a:gd name="T22" fmla="*/ 0 h 52"/>
                <a:gd name="T23" fmla="*/ 103 w 103"/>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3" h="52">
                  <a:moveTo>
                    <a:pt x="0" y="4"/>
                  </a:moveTo>
                  <a:lnTo>
                    <a:pt x="63" y="19"/>
                  </a:lnTo>
                  <a:lnTo>
                    <a:pt x="103" y="52"/>
                  </a:lnTo>
                  <a:lnTo>
                    <a:pt x="85" y="14"/>
                  </a:lnTo>
                  <a:lnTo>
                    <a:pt x="4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2" name="Freeform 95">
              <a:extLst>
                <a:ext uri="{FF2B5EF4-FFF2-40B4-BE49-F238E27FC236}">
                  <a16:creationId xmlns:a16="http://schemas.microsoft.com/office/drawing/2014/main" id="{370AC1E9-A2C8-4A7E-8135-4AAE2C5306F5}"/>
                </a:ext>
              </a:extLst>
            </p:cNvPr>
            <p:cNvSpPr>
              <a:spLocks/>
            </p:cNvSpPr>
            <p:nvPr/>
          </p:nvSpPr>
          <p:spPr bwMode="auto">
            <a:xfrm>
              <a:off x="1145" y="1998"/>
              <a:ext cx="38" cy="24"/>
            </a:xfrm>
            <a:custGeom>
              <a:avLst/>
              <a:gdLst>
                <a:gd name="T0" fmla="*/ 1 w 76"/>
                <a:gd name="T1" fmla="*/ 2 h 48"/>
                <a:gd name="T2" fmla="*/ 0 w 76"/>
                <a:gd name="T3" fmla="*/ 2 h 48"/>
                <a:gd name="T4" fmla="*/ 0 w 76"/>
                <a:gd name="T5" fmla="*/ 1 h 48"/>
                <a:gd name="T6" fmla="*/ 1 w 76"/>
                <a:gd name="T7" fmla="*/ 1 h 48"/>
                <a:gd name="T8" fmla="*/ 1 w 76"/>
                <a:gd name="T9" fmla="*/ 0 h 48"/>
                <a:gd name="T10" fmla="*/ 1 w 76"/>
                <a:gd name="T11" fmla="*/ 0 h 48"/>
                <a:gd name="T12" fmla="*/ 1 w 76"/>
                <a:gd name="T13" fmla="*/ 1 h 48"/>
                <a:gd name="T14" fmla="*/ 1 w 76"/>
                <a:gd name="T15" fmla="*/ 1 h 48"/>
                <a:gd name="T16" fmla="*/ 1 w 76"/>
                <a:gd name="T17" fmla="*/ 1 h 48"/>
                <a:gd name="T18" fmla="*/ 1 w 76"/>
                <a:gd name="T19" fmla="*/ 1 h 48"/>
                <a:gd name="T20" fmla="*/ 1 w 76"/>
                <a:gd name="T21" fmla="*/ 1 h 48"/>
                <a:gd name="T22" fmla="*/ 2 w 76"/>
                <a:gd name="T23" fmla="*/ 1 h 48"/>
                <a:gd name="T24" fmla="*/ 1 w 76"/>
                <a:gd name="T25" fmla="*/ 2 h 48"/>
                <a:gd name="T26" fmla="*/ 1 w 76"/>
                <a:gd name="T27" fmla="*/ 2 h 48"/>
                <a:gd name="T28" fmla="*/ 1 w 76"/>
                <a:gd name="T29" fmla="*/ 2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6"/>
                <a:gd name="T46" fmla="*/ 0 h 48"/>
                <a:gd name="T47" fmla="*/ 76 w 76"/>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6" h="48">
                  <a:moveTo>
                    <a:pt x="6" y="48"/>
                  </a:moveTo>
                  <a:lnTo>
                    <a:pt x="0" y="38"/>
                  </a:lnTo>
                  <a:lnTo>
                    <a:pt x="0" y="21"/>
                  </a:lnTo>
                  <a:lnTo>
                    <a:pt x="9" y="11"/>
                  </a:lnTo>
                  <a:lnTo>
                    <a:pt x="32" y="0"/>
                  </a:lnTo>
                  <a:lnTo>
                    <a:pt x="44" y="0"/>
                  </a:lnTo>
                  <a:lnTo>
                    <a:pt x="23" y="11"/>
                  </a:lnTo>
                  <a:lnTo>
                    <a:pt x="11" y="21"/>
                  </a:lnTo>
                  <a:lnTo>
                    <a:pt x="11" y="29"/>
                  </a:lnTo>
                  <a:lnTo>
                    <a:pt x="26" y="29"/>
                  </a:lnTo>
                  <a:lnTo>
                    <a:pt x="44" y="21"/>
                  </a:lnTo>
                  <a:lnTo>
                    <a:pt x="76" y="23"/>
                  </a:lnTo>
                  <a:lnTo>
                    <a:pt x="45" y="34"/>
                  </a:lnTo>
                  <a:lnTo>
                    <a:pt x="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3" name="Freeform 96">
              <a:extLst>
                <a:ext uri="{FF2B5EF4-FFF2-40B4-BE49-F238E27FC236}">
                  <a16:creationId xmlns:a16="http://schemas.microsoft.com/office/drawing/2014/main" id="{28D86F94-F30C-499C-B0C1-39051E14E952}"/>
                </a:ext>
              </a:extLst>
            </p:cNvPr>
            <p:cNvSpPr>
              <a:spLocks/>
            </p:cNvSpPr>
            <p:nvPr/>
          </p:nvSpPr>
          <p:spPr bwMode="auto">
            <a:xfrm>
              <a:off x="1161" y="2102"/>
              <a:ext cx="67" cy="29"/>
            </a:xfrm>
            <a:custGeom>
              <a:avLst/>
              <a:gdLst>
                <a:gd name="T0" fmla="*/ 4 w 135"/>
                <a:gd name="T1" fmla="*/ 0 h 59"/>
                <a:gd name="T2" fmla="*/ 3 w 135"/>
                <a:gd name="T3" fmla="*/ 0 h 59"/>
                <a:gd name="T4" fmla="*/ 2 w 135"/>
                <a:gd name="T5" fmla="*/ 1 h 59"/>
                <a:gd name="T6" fmla="*/ 2 w 135"/>
                <a:gd name="T7" fmla="*/ 1 h 59"/>
                <a:gd name="T8" fmla="*/ 1 w 135"/>
                <a:gd name="T9" fmla="*/ 0 h 59"/>
                <a:gd name="T10" fmla="*/ 0 w 135"/>
                <a:gd name="T11" fmla="*/ 0 h 59"/>
                <a:gd name="T12" fmla="*/ 0 w 135"/>
                <a:gd name="T13" fmla="*/ 0 h 59"/>
                <a:gd name="T14" fmla="*/ 0 w 135"/>
                <a:gd name="T15" fmla="*/ 0 h 59"/>
                <a:gd name="T16" fmla="*/ 0 w 135"/>
                <a:gd name="T17" fmla="*/ 0 h 59"/>
                <a:gd name="T18" fmla="*/ 1 w 135"/>
                <a:gd name="T19" fmla="*/ 1 h 59"/>
                <a:gd name="T20" fmla="*/ 1 w 135"/>
                <a:gd name="T21" fmla="*/ 1 h 59"/>
                <a:gd name="T22" fmla="*/ 2 w 135"/>
                <a:gd name="T23" fmla="*/ 1 h 59"/>
                <a:gd name="T24" fmla="*/ 3 w 135"/>
                <a:gd name="T25" fmla="*/ 1 h 59"/>
                <a:gd name="T26" fmla="*/ 3 w 135"/>
                <a:gd name="T27" fmla="*/ 1 h 59"/>
                <a:gd name="T28" fmla="*/ 4 w 135"/>
                <a:gd name="T29" fmla="*/ 1 h 59"/>
                <a:gd name="T30" fmla="*/ 4 w 135"/>
                <a:gd name="T31" fmla="*/ 0 h 59"/>
                <a:gd name="T32" fmla="*/ 4 w 135"/>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
                <a:gd name="T52" fmla="*/ 0 h 59"/>
                <a:gd name="T53" fmla="*/ 135 w 13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 h="59">
                  <a:moveTo>
                    <a:pt x="133" y="17"/>
                  </a:moveTo>
                  <a:lnTo>
                    <a:pt x="112" y="27"/>
                  </a:lnTo>
                  <a:lnTo>
                    <a:pt x="95" y="33"/>
                  </a:lnTo>
                  <a:lnTo>
                    <a:pt x="72" y="33"/>
                  </a:lnTo>
                  <a:lnTo>
                    <a:pt x="52" y="29"/>
                  </a:lnTo>
                  <a:lnTo>
                    <a:pt x="17" y="6"/>
                  </a:lnTo>
                  <a:lnTo>
                    <a:pt x="4" y="0"/>
                  </a:lnTo>
                  <a:lnTo>
                    <a:pt x="0" y="14"/>
                  </a:lnTo>
                  <a:lnTo>
                    <a:pt x="17" y="27"/>
                  </a:lnTo>
                  <a:lnTo>
                    <a:pt x="34" y="34"/>
                  </a:lnTo>
                  <a:lnTo>
                    <a:pt x="63" y="50"/>
                  </a:lnTo>
                  <a:lnTo>
                    <a:pt x="84" y="59"/>
                  </a:lnTo>
                  <a:lnTo>
                    <a:pt x="109" y="57"/>
                  </a:lnTo>
                  <a:lnTo>
                    <a:pt x="126" y="38"/>
                  </a:lnTo>
                  <a:lnTo>
                    <a:pt x="135" y="33"/>
                  </a:lnTo>
                  <a:lnTo>
                    <a:pt x="13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4" name="Freeform 97">
              <a:extLst>
                <a:ext uri="{FF2B5EF4-FFF2-40B4-BE49-F238E27FC236}">
                  <a16:creationId xmlns:a16="http://schemas.microsoft.com/office/drawing/2014/main" id="{40E18ABA-983C-48EF-B204-67C9D7566F9D}"/>
                </a:ext>
              </a:extLst>
            </p:cNvPr>
            <p:cNvSpPr>
              <a:spLocks/>
            </p:cNvSpPr>
            <p:nvPr/>
          </p:nvSpPr>
          <p:spPr bwMode="auto">
            <a:xfrm>
              <a:off x="1212" y="2032"/>
              <a:ext cx="53" cy="98"/>
            </a:xfrm>
            <a:custGeom>
              <a:avLst/>
              <a:gdLst>
                <a:gd name="T0" fmla="*/ 1 w 106"/>
                <a:gd name="T1" fmla="*/ 6 h 196"/>
                <a:gd name="T2" fmla="*/ 2 w 106"/>
                <a:gd name="T3" fmla="*/ 5 h 196"/>
                <a:gd name="T4" fmla="*/ 2 w 106"/>
                <a:gd name="T5" fmla="*/ 5 h 196"/>
                <a:gd name="T6" fmla="*/ 2 w 106"/>
                <a:gd name="T7" fmla="*/ 5 h 196"/>
                <a:gd name="T8" fmla="*/ 2 w 106"/>
                <a:gd name="T9" fmla="*/ 3 h 196"/>
                <a:gd name="T10" fmla="*/ 2 w 106"/>
                <a:gd name="T11" fmla="*/ 3 h 196"/>
                <a:gd name="T12" fmla="*/ 3 w 106"/>
                <a:gd name="T13" fmla="*/ 3 h 196"/>
                <a:gd name="T14" fmla="*/ 3 w 106"/>
                <a:gd name="T15" fmla="*/ 2 h 196"/>
                <a:gd name="T16" fmla="*/ 3 w 106"/>
                <a:gd name="T17" fmla="*/ 0 h 196"/>
                <a:gd name="T18" fmla="*/ 3 w 106"/>
                <a:gd name="T19" fmla="*/ 2 h 196"/>
                <a:gd name="T20" fmla="*/ 3 w 106"/>
                <a:gd name="T21" fmla="*/ 3 h 196"/>
                <a:gd name="T22" fmla="*/ 2 w 106"/>
                <a:gd name="T23" fmla="*/ 3 h 196"/>
                <a:gd name="T24" fmla="*/ 2 w 106"/>
                <a:gd name="T25" fmla="*/ 5 h 196"/>
                <a:gd name="T26" fmla="*/ 1 w 106"/>
                <a:gd name="T27" fmla="*/ 6 h 196"/>
                <a:gd name="T28" fmla="*/ 0 w 106"/>
                <a:gd name="T29" fmla="*/ 6 h 196"/>
                <a:gd name="T30" fmla="*/ 1 w 106"/>
                <a:gd name="T31" fmla="*/ 6 h 196"/>
                <a:gd name="T32" fmla="*/ 1 w 106"/>
                <a:gd name="T33" fmla="*/ 6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96"/>
                <a:gd name="T53" fmla="*/ 106 w 106"/>
                <a:gd name="T54" fmla="*/ 196 h 1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96">
                  <a:moveTo>
                    <a:pt x="32" y="166"/>
                  </a:moveTo>
                  <a:lnTo>
                    <a:pt x="45" y="145"/>
                  </a:lnTo>
                  <a:lnTo>
                    <a:pt x="45" y="143"/>
                  </a:lnTo>
                  <a:lnTo>
                    <a:pt x="44" y="135"/>
                  </a:lnTo>
                  <a:lnTo>
                    <a:pt x="44" y="120"/>
                  </a:lnTo>
                  <a:lnTo>
                    <a:pt x="55" y="84"/>
                  </a:lnTo>
                  <a:lnTo>
                    <a:pt x="68" y="82"/>
                  </a:lnTo>
                  <a:lnTo>
                    <a:pt x="97" y="40"/>
                  </a:lnTo>
                  <a:lnTo>
                    <a:pt x="106" y="0"/>
                  </a:lnTo>
                  <a:lnTo>
                    <a:pt x="104" y="37"/>
                  </a:lnTo>
                  <a:lnTo>
                    <a:pt x="85" y="86"/>
                  </a:lnTo>
                  <a:lnTo>
                    <a:pt x="64" y="126"/>
                  </a:lnTo>
                  <a:lnTo>
                    <a:pt x="53" y="154"/>
                  </a:lnTo>
                  <a:lnTo>
                    <a:pt x="28" y="183"/>
                  </a:lnTo>
                  <a:lnTo>
                    <a:pt x="0" y="196"/>
                  </a:lnTo>
                  <a:lnTo>
                    <a:pt x="32"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5" name="Freeform 98">
              <a:extLst>
                <a:ext uri="{FF2B5EF4-FFF2-40B4-BE49-F238E27FC236}">
                  <a16:creationId xmlns:a16="http://schemas.microsoft.com/office/drawing/2014/main" id="{8D414631-1907-4C7D-AC41-044A82DB6351}"/>
                </a:ext>
              </a:extLst>
            </p:cNvPr>
            <p:cNvSpPr>
              <a:spLocks/>
            </p:cNvSpPr>
            <p:nvPr/>
          </p:nvSpPr>
          <p:spPr bwMode="auto">
            <a:xfrm>
              <a:off x="1143" y="2038"/>
              <a:ext cx="82" cy="50"/>
            </a:xfrm>
            <a:custGeom>
              <a:avLst/>
              <a:gdLst>
                <a:gd name="T0" fmla="*/ 5 w 165"/>
                <a:gd name="T1" fmla="*/ 2 h 101"/>
                <a:gd name="T2" fmla="*/ 2 w 165"/>
                <a:gd name="T3" fmla="*/ 2 h 101"/>
                <a:gd name="T4" fmla="*/ 1 w 165"/>
                <a:gd name="T5" fmla="*/ 2 h 101"/>
                <a:gd name="T6" fmla="*/ 1 w 165"/>
                <a:gd name="T7" fmla="*/ 1 h 101"/>
                <a:gd name="T8" fmla="*/ 1 w 165"/>
                <a:gd name="T9" fmla="*/ 1 h 101"/>
                <a:gd name="T10" fmla="*/ 4 w 165"/>
                <a:gd name="T11" fmla="*/ 0 h 101"/>
                <a:gd name="T12" fmla="*/ 2 w 165"/>
                <a:gd name="T13" fmla="*/ 0 h 101"/>
                <a:gd name="T14" fmla="*/ 0 w 165"/>
                <a:gd name="T15" fmla="*/ 0 h 101"/>
                <a:gd name="T16" fmla="*/ 0 w 165"/>
                <a:gd name="T17" fmla="*/ 1 h 101"/>
                <a:gd name="T18" fmla="*/ 0 w 165"/>
                <a:gd name="T19" fmla="*/ 2 h 101"/>
                <a:gd name="T20" fmla="*/ 1 w 165"/>
                <a:gd name="T21" fmla="*/ 3 h 101"/>
                <a:gd name="T22" fmla="*/ 4 w 165"/>
                <a:gd name="T23" fmla="*/ 2 h 101"/>
                <a:gd name="T24" fmla="*/ 5 w 165"/>
                <a:gd name="T25" fmla="*/ 2 h 101"/>
                <a:gd name="T26" fmla="*/ 5 w 165"/>
                <a:gd name="T27" fmla="*/ 2 h 10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5"/>
                <a:gd name="T43" fmla="*/ 0 h 101"/>
                <a:gd name="T44" fmla="*/ 165 w 165"/>
                <a:gd name="T45" fmla="*/ 101 h 10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5" h="101">
                  <a:moveTo>
                    <a:pt x="165" y="66"/>
                  </a:moveTo>
                  <a:lnTo>
                    <a:pt x="86" y="82"/>
                  </a:lnTo>
                  <a:lnTo>
                    <a:pt x="42" y="84"/>
                  </a:lnTo>
                  <a:lnTo>
                    <a:pt x="38" y="59"/>
                  </a:lnTo>
                  <a:lnTo>
                    <a:pt x="53" y="42"/>
                  </a:lnTo>
                  <a:lnTo>
                    <a:pt x="129" y="9"/>
                  </a:lnTo>
                  <a:lnTo>
                    <a:pt x="80" y="0"/>
                  </a:lnTo>
                  <a:lnTo>
                    <a:pt x="0" y="26"/>
                  </a:lnTo>
                  <a:lnTo>
                    <a:pt x="0" y="47"/>
                  </a:lnTo>
                  <a:lnTo>
                    <a:pt x="12" y="65"/>
                  </a:lnTo>
                  <a:lnTo>
                    <a:pt x="55" y="101"/>
                  </a:lnTo>
                  <a:lnTo>
                    <a:pt x="154" y="82"/>
                  </a:lnTo>
                  <a:lnTo>
                    <a:pt x="165"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6" name="Freeform 99">
              <a:extLst>
                <a:ext uri="{FF2B5EF4-FFF2-40B4-BE49-F238E27FC236}">
                  <a16:creationId xmlns:a16="http://schemas.microsoft.com/office/drawing/2014/main" id="{7C94492E-296A-4A9F-BABF-FEF23127DC07}"/>
                </a:ext>
              </a:extLst>
            </p:cNvPr>
            <p:cNvSpPr>
              <a:spLocks/>
            </p:cNvSpPr>
            <p:nvPr/>
          </p:nvSpPr>
          <p:spPr bwMode="auto">
            <a:xfrm>
              <a:off x="1121" y="2016"/>
              <a:ext cx="99" cy="35"/>
            </a:xfrm>
            <a:custGeom>
              <a:avLst/>
              <a:gdLst>
                <a:gd name="T0" fmla="*/ 6 w 198"/>
                <a:gd name="T1" fmla="*/ 1 h 70"/>
                <a:gd name="T2" fmla="*/ 5 w 198"/>
                <a:gd name="T3" fmla="*/ 1 h 70"/>
                <a:gd name="T4" fmla="*/ 3 w 198"/>
                <a:gd name="T5" fmla="*/ 1 h 70"/>
                <a:gd name="T6" fmla="*/ 3 w 198"/>
                <a:gd name="T7" fmla="*/ 1 h 70"/>
                <a:gd name="T8" fmla="*/ 3 w 198"/>
                <a:gd name="T9" fmla="*/ 0 h 70"/>
                <a:gd name="T10" fmla="*/ 3 w 198"/>
                <a:gd name="T11" fmla="*/ 1 h 70"/>
                <a:gd name="T12" fmla="*/ 2 w 198"/>
                <a:gd name="T13" fmla="*/ 1 h 70"/>
                <a:gd name="T14" fmla="*/ 3 w 198"/>
                <a:gd name="T15" fmla="*/ 0 h 70"/>
                <a:gd name="T16" fmla="*/ 1 w 198"/>
                <a:gd name="T17" fmla="*/ 1 h 70"/>
                <a:gd name="T18" fmla="*/ 0 w 198"/>
                <a:gd name="T19" fmla="*/ 1 h 70"/>
                <a:gd name="T20" fmla="*/ 1 w 198"/>
                <a:gd name="T21" fmla="*/ 1 h 70"/>
                <a:gd name="T22" fmla="*/ 2 w 198"/>
                <a:gd name="T23" fmla="*/ 2 h 70"/>
                <a:gd name="T24" fmla="*/ 2 w 198"/>
                <a:gd name="T25" fmla="*/ 1 h 70"/>
                <a:gd name="T26" fmla="*/ 3 w 198"/>
                <a:gd name="T27" fmla="*/ 1 h 70"/>
                <a:gd name="T28" fmla="*/ 5 w 198"/>
                <a:gd name="T29" fmla="*/ 1 h 70"/>
                <a:gd name="T30" fmla="*/ 6 w 198"/>
                <a:gd name="T31" fmla="*/ 1 h 70"/>
                <a:gd name="T32" fmla="*/ 6 w 198"/>
                <a:gd name="T33" fmla="*/ 1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8"/>
                <a:gd name="T52" fmla="*/ 0 h 70"/>
                <a:gd name="T53" fmla="*/ 198 w 198"/>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8" h="70">
                  <a:moveTo>
                    <a:pt x="198" y="48"/>
                  </a:moveTo>
                  <a:lnTo>
                    <a:pt x="141" y="36"/>
                  </a:lnTo>
                  <a:lnTo>
                    <a:pt x="109" y="36"/>
                  </a:lnTo>
                  <a:lnTo>
                    <a:pt x="114" y="8"/>
                  </a:lnTo>
                  <a:lnTo>
                    <a:pt x="97" y="0"/>
                  </a:lnTo>
                  <a:lnTo>
                    <a:pt x="67" y="15"/>
                  </a:lnTo>
                  <a:lnTo>
                    <a:pt x="50" y="21"/>
                  </a:lnTo>
                  <a:lnTo>
                    <a:pt x="82" y="0"/>
                  </a:lnTo>
                  <a:lnTo>
                    <a:pt x="16" y="27"/>
                  </a:lnTo>
                  <a:lnTo>
                    <a:pt x="0" y="36"/>
                  </a:lnTo>
                  <a:lnTo>
                    <a:pt x="2" y="63"/>
                  </a:lnTo>
                  <a:lnTo>
                    <a:pt x="33" y="70"/>
                  </a:lnTo>
                  <a:lnTo>
                    <a:pt x="56" y="57"/>
                  </a:lnTo>
                  <a:lnTo>
                    <a:pt x="113" y="57"/>
                  </a:lnTo>
                  <a:lnTo>
                    <a:pt x="160" y="63"/>
                  </a:lnTo>
                  <a:lnTo>
                    <a:pt x="198"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7" name="Freeform 100">
              <a:extLst>
                <a:ext uri="{FF2B5EF4-FFF2-40B4-BE49-F238E27FC236}">
                  <a16:creationId xmlns:a16="http://schemas.microsoft.com/office/drawing/2014/main" id="{89ACC3BF-3B89-48BC-A392-0905854B050C}"/>
                </a:ext>
              </a:extLst>
            </p:cNvPr>
            <p:cNvSpPr>
              <a:spLocks/>
            </p:cNvSpPr>
            <p:nvPr/>
          </p:nvSpPr>
          <p:spPr bwMode="auto">
            <a:xfrm>
              <a:off x="1148" y="2068"/>
              <a:ext cx="80" cy="41"/>
            </a:xfrm>
            <a:custGeom>
              <a:avLst/>
              <a:gdLst>
                <a:gd name="T0" fmla="*/ 2 w 159"/>
                <a:gd name="T1" fmla="*/ 3 h 81"/>
                <a:gd name="T2" fmla="*/ 2 w 159"/>
                <a:gd name="T3" fmla="*/ 3 h 81"/>
                <a:gd name="T4" fmla="*/ 3 w 159"/>
                <a:gd name="T5" fmla="*/ 3 h 81"/>
                <a:gd name="T6" fmla="*/ 5 w 159"/>
                <a:gd name="T7" fmla="*/ 3 h 81"/>
                <a:gd name="T8" fmla="*/ 5 w 159"/>
                <a:gd name="T9" fmla="*/ 2 h 81"/>
                <a:gd name="T10" fmla="*/ 4 w 159"/>
                <a:gd name="T11" fmla="*/ 2 h 81"/>
                <a:gd name="T12" fmla="*/ 3 w 159"/>
                <a:gd name="T13" fmla="*/ 2 h 81"/>
                <a:gd name="T14" fmla="*/ 2 w 159"/>
                <a:gd name="T15" fmla="*/ 2 h 81"/>
                <a:gd name="T16" fmla="*/ 2 w 159"/>
                <a:gd name="T17" fmla="*/ 1 h 81"/>
                <a:gd name="T18" fmla="*/ 1 w 159"/>
                <a:gd name="T19" fmla="*/ 0 h 81"/>
                <a:gd name="T20" fmla="*/ 0 w 159"/>
                <a:gd name="T21" fmla="*/ 1 h 81"/>
                <a:gd name="T22" fmla="*/ 1 w 159"/>
                <a:gd name="T23" fmla="*/ 2 h 81"/>
                <a:gd name="T24" fmla="*/ 2 w 159"/>
                <a:gd name="T25" fmla="*/ 3 h 81"/>
                <a:gd name="T26" fmla="*/ 2 w 159"/>
                <a:gd name="T27" fmla="*/ 3 h 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9"/>
                <a:gd name="T43" fmla="*/ 0 h 81"/>
                <a:gd name="T44" fmla="*/ 159 w 159"/>
                <a:gd name="T45" fmla="*/ 81 h 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9" h="81">
                  <a:moveTo>
                    <a:pt x="36" y="81"/>
                  </a:moveTo>
                  <a:lnTo>
                    <a:pt x="36" y="68"/>
                  </a:lnTo>
                  <a:lnTo>
                    <a:pt x="96" y="72"/>
                  </a:lnTo>
                  <a:lnTo>
                    <a:pt x="134" y="66"/>
                  </a:lnTo>
                  <a:lnTo>
                    <a:pt x="159" y="47"/>
                  </a:lnTo>
                  <a:lnTo>
                    <a:pt x="100" y="57"/>
                  </a:lnTo>
                  <a:lnTo>
                    <a:pt x="66" y="57"/>
                  </a:lnTo>
                  <a:lnTo>
                    <a:pt x="45" y="53"/>
                  </a:lnTo>
                  <a:lnTo>
                    <a:pt x="34" y="30"/>
                  </a:lnTo>
                  <a:lnTo>
                    <a:pt x="1" y="0"/>
                  </a:lnTo>
                  <a:lnTo>
                    <a:pt x="0" y="30"/>
                  </a:lnTo>
                  <a:lnTo>
                    <a:pt x="11" y="53"/>
                  </a:lnTo>
                  <a:lnTo>
                    <a:pt x="3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8" name="Freeform 101">
              <a:extLst>
                <a:ext uri="{FF2B5EF4-FFF2-40B4-BE49-F238E27FC236}">
                  <a16:creationId xmlns:a16="http://schemas.microsoft.com/office/drawing/2014/main" id="{7DC61CB8-C5F2-400E-A2AF-15E348CFFC87}"/>
                </a:ext>
              </a:extLst>
            </p:cNvPr>
            <p:cNvSpPr>
              <a:spLocks/>
            </p:cNvSpPr>
            <p:nvPr/>
          </p:nvSpPr>
          <p:spPr bwMode="auto">
            <a:xfrm>
              <a:off x="1208" y="2008"/>
              <a:ext cx="35" cy="102"/>
            </a:xfrm>
            <a:custGeom>
              <a:avLst/>
              <a:gdLst>
                <a:gd name="T0" fmla="*/ 1 w 71"/>
                <a:gd name="T1" fmla="*/ 0 h 205"/>
                <a:gd name="T2" fmla="*/ 1 w 71"/>
                <a:gd name="T3" fmla="*/ 1 h 205"/>
                <a:gd name="T4" fmla="*/ 1 w 71"/>
                <a:gd name="T5" fmla="*/ 2 h 205"/>
                <a:gd name="T6" fmla="*/ 1 w 71"/>
                <a:gd name="T7" fmla="*/ 3 h 205"/>
                <a:gd name="T8" fmla="*/ 1 w 71"/>
                <a:gd name="T9" fmla="*/ 4 h 205"/>
                <a:gd name="T10" fmla="*/ 1 w 71"/>
                <a:gd name="T11" fmla="*/ 5 h 205"/>
                <a:gd name="T12" fmla="*/ 1 w 71"/>
                <a:gd name="T13" fmla="*/ 6 h 205"/>
                <a:gd name="T14" fmla="*/ 1 w 71"/>
                <a:gd name="T15" fmla="*/ 5 h 205"/>
                <a:gd name="T16" fmla="*/ 2 w 71"/>
                <a:gd name="T17" fmla="*/ 4 h 205"/>
                <a:gd name="T18" fmla="*/ 1 w 71"/>
                <a:gd name="T19" fmla="*/ 3 h 205"/>
                <a:gd name="T20" fmla="*/ 2 w 71"/>
                <a:gd name="T21" fmla="*/ 2 h 205"/>
                <a:gd name="T22" fmla="*/ 1 w 71"/>
                <a:gd name="T23" fmla="*/ 1 h 205"/>
                <a:gd name="T24" fmla="*/ 1 w 71"/>
                <a:gd name="T25" fmla="*/ 1 h 205"/>
                <a:gd name="T26" fmla="*/ 1 w 71"/>
                <a:gd name="T27" fmla="*/ 0 h 205"/>
                <a:gd name="T28" fmla="*/ 0 w 71"/>
                <a:gd name="T29" fmla="*/ 0 h 205"/>
                <a:gd name="T30" fmla="*/ 1 w 71"/>
                <a:gd name="T31" fmla="*/ 0 h 205"/>
                <a:gd name="T32" fmla="*/ 1 w 71"/>
                <a:gd name="T33" fmla="*/ 0 h 2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05"/>
                <a:gd name="T53" fmla="*/ 71 w 71"/>
                <a:gd name="T54" fmla="*/ 205 h 2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05">
                  <a:moveTo>
                    <a:pt x="34" y="29"/>
                  </a:moveTo>
                  <a:lnTo>
                    <a:pt x="34" y="49"/>
                  </a:lnTo>
                  <a:lnTo>
                    <a:pt x="52" y="74"/>
                  </a:lnTo>
                  <a:lnTo>
                    <a:pt x="44" y="110"/>
                  </a:lnTo>
                  <a:lnTo>
                    <a:pt x="55" y="137"/>
                  </a:lnTo>
                  <a:lnTo>
                    <a:pt x="48" y="169"/>
                  </a:lnTo>
                  <a:lnTo>
                    <a:pt x="53" y="205"/>
                  </a:lnTo>
                  <a:lnTo>
                    <a:pt x="59" y="164"/>
                  </a:lnTo>
                  <a:lnTo>
                    <a:pt x="71" y="135"/>
                  </a:lnTo>
                  <a:lnTo>
                    <a:pt x="53" y="105"/>
                  </a:lnTo>
                  <a:lnTo>
                    <a:pt x="65" y="76"/>
                  </a:lnTo>
                  <a:lnTo>
                    <a:pt x="52" y="48"/>
                  </a:lnTo>
                  <a:lnTo>
                    <a:pt x="48" y="32"/>
                  </a:lnTo>
                  <a:lnTo>
                    <a:pt x="40" y="13"/>
                  </a:lnTo>
                  <a:lnTo>
                    <a:pt x="0" y="0"/>
                  </a:lnTo>
                  <a:lnTo>
                    <a:pt x="34"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99" name="Freeform 102">
              <a:extLst>
                <a:ext uri="{FF2B5EF4-FFF2-40B4-BE49-F238E27FC236}">
                  <a16:creationId xmlns:a16="http://schemas.microsoft.com/office/drawing/2014/main" id="{CC4AD7A7-6F61-4BCF-93C4-13C01FE63854}"/>
                </a:ext>
              </a:extLst>
            </p:cNvPr>
            <p:cNvSpPr>
              <a:spLocks/>
            </p:cNvSpPr>
            <p:nvPr/>
          </p:nvSpPr>
          <p:spPr bwMode="auto">
            <a:xfrm>
              <a:off x="870" y="2243"/>
              <a:ext cx="251" cy="230"/>
            </a:xfrm>
            <a:custGeom>
              <a:avLst/>
              <a:gdLst>
                <a:gd name="T0" fmla="*/ 3 w 501"/>
                <a:gd name="T1" fmla="*/ 5 h 460"/>
                <a:gd name="T2" fmla="*/ 6 w 501"/>
                <a:gd name="T3" fmla="*/ 6 h 460"/>
                <a:gd name="T4" fmla="*/ 8 w 501"/>
                <a:gd name="T5" fmla="*/ 7 h 460"/>
                <a:gd name="T6" fmla="*/ 6 w 501"/>
                <a:gd name="T7" fmla="*/ 4 h 460"/>
                <a:gd name="T8" fmla="*/ 4 w 501"/>
                <a:gd name="T9" fmla="*/ 4 h 460"/>
                <a:gd name="T10" fmla="*/ 1 w 501"/>
                <a:gd name="T11" fmla="*/ 3 h 460"/>
                <a:gd name="T12" fmla="*/ 5 w 501"/>
                <a:gd name="T13" fmla="*/ 3 h 460"/>
                <a:gd name="T14" fmla="*/ 2 w 501"/>
                <a:gd name="T15" fmla="*/ 0 h 460"/>
                <a:gd name="T16" fmla="*/ 10 w 501"/>
                <a:gd name="T17" fmla="*/ 4 h 460"/>
                <a:gd name="T18" fmla="*/ 11 w 501"/>
                <a:gd name="T19" fmla="*/ 7 h 460"/>
                <a:gd name="T20" fmla="*/ 12 w 501"/>
                <a:gd name="T21" fmla="*/ 10 h 460"/>
                <a:gd name="T22" fmla="*/ 12 w 501"/>
                <a:gd name="T23" fmla="*/ 7 h 460"/>
                <a:gd name="T24" fmla="*/ 14 w 501"/>
                <a:gd name="T25" fmla="*/ 9 h 460"/>
                <a:gd name="T26" fmla="*/ 14 w 501"/>
                <a:gd name="T27" fmla="*/ 6 h 460"/>
                <a:gd name="T28" fmla="*/ 16 w 501"/>
                <a:gd name="T29" fmla="*/ 7 h 460"/>
                <a:gd name="T30" fmla="*/ 16 w 501"/>
                <a:gd name="T31" fmla="*/ 7 h 460"/>
                <a:gd name="T32" fmla="*/ 16 w 501"/>
                <a:gd name="T33" fmla="*/ 9 h 460"/>
                <a:gd name="T34" fmla="*/ 15 w 501"/>
                <a:gd name="T35" fmla="*/ 10 h 460"/>
                <a:gd name="T36" fmla="*/ 15 w 501"/>
                <a:gd name="T37" fmla="*/ 13 h 460"/>
                <a:gd name="T38" fmla="*/ 14 w 501"/>
                <a:gd name="T39" fmla="*/ 14 h 460"/>
                <a:gd name="T40" fmla="*/ 12 w 501"/>
                <a:gd name="T41" fmla="*/ 12 h 460"/>
                <a:gd name="T42" fmla="*/ 7 w 501"/>
                <a:gd name="T43" fmla="*/ 7 h 460"/>
                <a:gd name="T44" fmla="*/ 6 w 501"/>
                <a:gd name="T45" fmla="*/ 7 h 460"/>
                <a:gd name="T46" fmla="*/ 0 w 501"/>
                <a:gd name="T47" fmla="*/ 6 h 460"/>
                <a:gd name="T48" fmla="*/ 3 w 501"/>
                <a:gd name="T49" fmla="*/ 5 h 460"/>
                <a:gd name="T50" fmla="*/ 3 w 501"/>
                <a:gd name="T51" fmla="*/ 5 h 4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1"/>
                <a:gd name="T79" fmla="*/ 0 h 460"/>
                <a:gd name="T80" fmla="*/ 501 w 501"/>
                <a:gd name="T81" fmla="*/ 460 h 4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1" h="460">
                  <a:moveTo>
                    <a:pt x="72" y="153"/>
                  </a:moveTo>
                  <a:lnTo>
                    <a:pt x="175" y="166"/>
                  </a:lnTo>
                  <a:lnTo>
                    <a:pt x="243" y="221"/>
                  </a:lnTo>
                  <a:lnTo>
                    <a:pt x="188" y="120"/>
                  </a:lnTo>
                  <a:lnTo>
                    <a:pt x="116" y="113"/>
                  </a:lnTo>
                  <a:lnTo>
                    <a:pt x="22" y="96"/>
                  </a:lnTo>
                  <a:lnTo>
                    <a:pt x="135" y="76"/>
                  </a:lnTo>
                  <a:lnTo>
                    <a:pt x="59" y="0"/>
                  </a:lnTo>
                  <a:lnTo>
                    <a:pt x="292" y="97"/>
                  </a:lnTo>
                  <a:lnTo>
                    <a:pt x="323" y="211"/>
                  </a:lnTo>
                  <a:lnTo>
                    <a:pt x="359" y="312"/>
                  </a:lnTo>
                  <a:lnTo>
                    <a:pt x="368" y="211"/>
                  </a:lnTo>
                  <a:lnTo>
                    <a:pt x="427" y="280"/>
                  </a:lnTo>
                  <a:lnTo>
                    <a:pt x="418" y="168"/>
                  </a:lnTo>
                  <a:lnTo>
                    <a:pt x="484" y="200"/>
                  </a:lnTo>
                  <a:lnTo>
                    <a:pt x="501" y="236"/>
                  </a:lnTo>
                  <a:lnTo>
                    <a:pt x="496" y="280"/>
                  </a:lnTo>
                  <a:lnTo>
                    <a:pt x="473" y="316"/>
                  </a:lnTo>
                  <a:lnTo>
                    <a:pt x="463" y="388"/>
                  </a:lnTo>
                  <a:lnTo>
                    <a:pt x="431" y="460"/>
                  </a:lnTo>
                  <a:lnTo>
                    <a:pt x="365" y="379"/>
                  </a:lnTo>
                  <a:lnTo>
                    <a:pt x="197" y="225"/>
                  </a:lnTo>
                  <a:lnTo>
                    <a:pt x="161" y="198"/>
                  </a:lnTo>
                  <a:lnTo>
                    <a:pt x="0" y="179"/>
                  </a:lnTo>
                  <a:lnTo>
                    <a:pt x="72"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0" name="Freeform 103">
              <a:extLst>
                <a:ext uri="{FF2B5EF4-FFF2-40B4-BE49-F238E27FC236}">
                  <a16:creationId xmlns:a16="http://schemas.microsoft.com/office/drawing/2014/main" id="{27C96A14-76FE-4BBB-A849-0C19EB81D582}"/>
                </a:ext>
              </a:extLst>
            </p:cNvPr>
            <p:cNvSpPr>
              <a:spLocks/>
            </p:cNvSpPr>
            <p:nvPr/>
          </p:nvSpPr>
          <p:spPr bwMode="auto">
            <a:xfrm>
              <a:off x="752" y="2218"/>
              <a:ext cx="90" cy="162"/>
            </a:xfrm>
            <a:custGeom>
              <a:avLst/>
              <a:gdLst>
                <a:gd name="T0" fmla="*/ 4 w 181"/>
                <a:gd name="T1" fmla="*/ 4 h 325"/>
                <a:gd name="T2" fmla="*/ 2 w 181"/>
                <a:gd name="T3" fmla="*/ 5 h 325"/>
                <a:gd name="T4" fmla="*/ 0 w 181"/>
                <a:gd name="T5" fmla="*/ 10 h 325"/>
                <a:gd name="T6" fmla="*/ 0 w 181"/>
                <a:gd name="T7" fmla="*/ 7 h 325"/>
                <a:gd name="T8" fmla="*/ 2 w 181"/>
                <a:gd name="T9" fmla="*/ 4 h 325"/>
                <a:gd name="T10" fmla="*/ 3 w 181"/>
                <a:gd name="T11" fmla="*/ 3 h 325"/>
                <a:gd name="T12" fmla="*/ 1 w 181"/>
                <a:gd name="T13" fmla="*/ 3 h 325"/>
                <a:gd name="T14" fmla="*/ 0 w 181"/>
                <a:gd name="T15" fmla="*/ 5 h 325"/>
                <a:gd name="T16" fmla="*/ 2 w 181"/>
                <a:gd name="T17" fmla="*/ 0 h 325"/>
                <a:gd name="T18" fmla="*/ 3 w 181"/>
                <a:gd name="T19" fmla="*/ 2 h 325"/>
                <a:gd name="T20" fmla="*/ 5 w 181"/>
                <a:gd name="T21" fmla="*/ 3 h 325"/>
                <a:gd name="T22" fmla="*/ 4 w 181"/>
                <a:gd name="T23" fmla="*/ 4 h 325"/>
                <a:gd name="T24" fmla="*/ 4 w 181"/>
                <a:gd name="T25" fmla="*/ 4 h 3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1"/>
                <a:gd name="T40" fmla="*/ 0 h 325"/>
                <a:gd name="T41" fmla="*/ 181 w 181"/>
                <a:gd name="T42" fmla="*/ 325 h 3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1" h="325">
                  <a:moveTo>
                    <a:pt x="154" y="154"/>
                  </a:moveTo>
                  <a:lnTo>
                    <a:pt x="68" y="185"/>
                  </a:lnTo>
                  <a:lnTo>
                    <a:pt x="6" y="325"/>
                  </a:lnTo>
                  <a:lnTo>
                    <a:pt x="0" y="230"/>
                  </a:lnTo>
                  <a:lnTo>
                    <a:pt x="82" y="154"/>
                  </a:lnTo>
                  <a:lnTo>
                    <a:pt x="122" y="127"/>
                  </a:lnTo>
                  <a:lnTo>
                    <a:pt x="63" y="127"/>
                  </a:lnTo>
                  <a:lnTo>
                    <a:pt x="10" y="177"/>
                  </a:lnTo>
                  <a:lnTo>
                    <a:pt x="76" y="0"/>
                  </a:lnTo>
                  <a:lnTo>
                    <a:pt x="99" y="82"/>
                  </a:lnTo>
                  <a:lnTo>
                    <a:pt x="181" y="105"/>
                  </a:lnTo>
                  <a:lnTo>
                    <a:pt x="154"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1" name="Freeform 104">
              <a:extLst>
                <a:ext uri="{FF2B5EF4-FFF2-40B4-BE49-F238E27FC236}">
                  <a16:creationId xmlns:a16="http://schemas.microsoft.com/office/drawing/2014/main" id="{0FD423C8-F770-4D28-9AC0-9CEEE2DF23ED}"/>
                </a:ext>
              </a:extLst>
            </p:cNvPr>
            <p:cNvSpPr>
              <a:spLocks/>
            </p:cNvSpPr>
            <p:nvPr/>
          </p:nvSpPr>
          <p:spPr bwMode="auto">
            <a:xfrm>
              <a:off x="770" y="2163"/>
              <a:ext cx="92" cy="107"/>
            </a:xfrm>
            <a:custGeom>
              <a:avLst/>
              <a:gdLst>
                <a:gd name="T0" fmla="*/ 0 w 184"/>
                <a:gd name="T1" fmla="*/ 7 h 213"/>
                <a:gd name="T2" fmla="*/ 3 w 184"/>
                <a:gd name="T3" fmla="*/ 4 h 213"/>
                <a:gd name="T4" fmla="*/ 6 w 184"/>
                <a:gd name="T5" fmla="*/ 4 h 213"/>
                <a:gd name="T6" fmla="*/ 5 w 184"/>
                <a:gd name="T7" fmla="*/ 3 h 213"/>
                <a:gd name="T8" fmla="*/ 5 w 184"/>
                <a:gd name="T9" fmla="*/ 0 h 213"/>
                <a:gd name="T10" fmla="*/ 1 w 184"/>
                <a:gd name="T11" fmla="*/ 4 h 213"/>
                <a:gd name="T12" fmla="*/ 0 w 184"/>
                <a:gd name="T13" fmla="*/ 7 h 213"/>
                <a:gd name="T14" fmla="*/ 0 w 184"/>
                <a:gd name="T15" fmla="*/ 7 h 213"/>
                <a:gd name="T16" fmla="*/ 0 60000 65536"/>
                <a:gd name="T17" fmla="*/ 0 60000 65536"/>
                <a:gd name="T18" fmla="*/ 0 60000 65536"/>
                <a:gd name="T19" fmla="*/ 0 60000 65536"/>
                <a:gd name="T20" fmla="*/ 0 60000 65536"/>
                <a:gd name="T21" fmla="*/ 0 60000 65536"/>
                <a:gd name="T22" fmla="*/ 0 60000 65536"/>
                <a:gd name="T23" fmla="*/ 0 60000 65536"/>
                <a:gd name="T24" fmla="*/ 0 w 184"/>
                <a:gd name="T25" fmla="*/ 0 h 213"/>
                <a:gd name="T26" fmla="*/ 184 w 184"/>
                <a:gd name="T27" fmla="*/ 213 h 2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4" h="213">
                  <a:moveTo>
                    <a:pt x="0" y="213"/>
                  </a:moveTo>
                  <a:lnTo>
                    <a:pt x="127" y="112"/>
                  </a:lnTo>
                  <a:lnTo>
                    <a:pt x="184" y="121"/>
                  </a:lnTo>
                  <a:lnTo>
                    <a:pt x="131" y="95"/>
                  </a:lnTo>
                  <a:lnTo>
                    <a:pt x="135" y="0"/>
                  </a:lnTo>
                  <a:lnTo>
                    <a:pt x="40" y="114"/>
                  </a:lnTo>
                  <a:lnTo>
                    <a:pt x="0"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2" name="Freeform 105">
              <a:extLst>
                <a:ext uri="{FF2B5EF4-FFF2-40B4-BE49-F238E27FC236}">
                  <a16:creationId xmlns:a16="http://schemas.microsoft.com/office/drawing/2014/main" id="{67B8D284-972F-4990-B587-8E0F3A3D5D93}"/>
                </a:ext>
              </a:extLst>
            </p:cNvPr>
            <p:cNvSpPr>
              <a:spLocks/>
            </p:cNvSpPr>
            <p:nvPr/>
          </p:nvSpPr>
          <p:spPr bwMode="auto">
            <a:xfrm>
              <a:off x="750" y="2372"/>
              <a:ext cx="314" cy="326"/>
            </a:xfrm>
            <a:custGeom>
              <a:avLst/>
              <a:gdLst>
                <a:gd name="T0" fmla="*/ 1 w 627"/>
                <a:gd name="T1" fmla="*/ 4 h 654"/>
                <a:gd name="T2" fmla="*/ 3 w 627"/>
                <a:gd name="T3" fmla="*/ 6 h 654"/>
                <a:gd name="T4" fmla="*/ 5 w 627"/>
                <a:gd name="T5" fmla="*/ 8 h 654"/>
                <a:gd name="T6" fmla="*/ 7 w 627"/>
                <a:gd name="T7" fmla="*/ 10 h 654"/>
                <a:gd name="T8" fmla="*/ 15 w 627"/>
                <a:gd name="T9" fmla="*/ 15 h 654"/>
                <a:gd name="T10" fmla="*/ 16 w 627"/>
                <a:gd name="T11" fmla="*/ 17 h 654"/>
                <a:gd name="T12" fmla="*/ 18 w 627"/>
                <a:gd name="T13" fmla="*/ 18 h 654"/>
                <a:gd name="T14" fmla="*/ 20 w 627"/>
                <a:gd name="T15" fmla="*/ 20 h 654"/>
                <a:gd name="T16" fmla="*/ 18 w 627"/>
                <a:gd name="T17" fmla="*/ 17 h 654"/>
                <a:gd name="T18" fmla="*/ 16 w 627"/>
                <a:gd name="T19" fmla="*/ 15 h 654"/>
                <a:gd name="T20" fmla="*/ 8 w 627"/>
                <a:gd name="T21" fmla="*/ 9 h 654"/>
                <a:gd name="T22" fmla="*/ 5 w 627"/>
                <a:gd name="T23" fmla="*/ 7 h 654"/>
                <a:gd name="T24" fmla="*/ 3 w 627"/>
                <a:gd name="T25" fmla="*/ 5 h 654"/>
                <a:gd name="T26" fmla="*/ 2 w 627"/>
                <a:gd name="T27" fmla="*/ 3 h 654"/>
                <a:gd name="T28" fmla="*/ 2 w 627"/>
                <a:gd name="T29" fmla="*/ 0 h 654"/>
                <a:gd name="T30" fmla="*/ 0 w 627"/>
                <a:gd name="T31" fmla="*/ 1 h 654"/>
                <a:gd name="T32" fmla="*/ 1 w 627"/>
                <a:gd name="T33" fmla="*/ 4 h 654"/>
                <a:gd name="T34" fmla="*/ 1 w 627"/>
                <a:gd name="T35" fmla="*/ 4 h 6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7"/>
                <a:gd name="T55" fmla="*/ 0 h 654"/>
                <a:gd name="T56" fmla="*/ 627 w 627"/>
                <a:gd name="T57" fmla="*/ 654 h 6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7" h="654">
                  <a:moveTo>
                    <a:pt x="10" y="148"/>
                  </a:moveTo>
                  <a:lnTo>
                    <a:pt x="76" y="211"/>
                  </a:lnTo>
                  <a:lnTo>
                    <a:pt x="131" y="270"/>
                  </a:lnTo>
                  <a:lnTo>
                    <a:pt x="198" y="325"/>
                  </a:lnTo>
                  <a:lnTo>
                    <a:pt x="456" y="509"/>
                  </a:lnTo>
                  <a:lnTo>
                    <a:pt x="511" y="551"/>
                  </a:lnTo>
                  <a:lnTo>
                    <a:pt x="565" y="582"/>
                  </a:lnTo>
                  <a:lnTo>
                    <a:pt x="627" y="654"/>
                  </a:lnTo>
                  <a:lnTo>
                    <a:pt x="572" y="555"/>
                  </a:lnTo>
                  <a:lnTo>
                    <a:pt x="483" y="500"/>
                  </a:lnTo>
                  <a:lnTo>
                    <a:pt x="243" y="312"/>
                  </a:lnTo>
                  <a:lnTo>
                    <a:pt x="158" y="234"/>
                  </a:lnTo>
                  <a:lnTo>
                    <a:pt x="80" y="181"/>
                  </a:lnTo>
                  <a:lnTo>
                    <a:pt x="50" y="108"/>
                  </a:lnTo>
                  <a:lnTo>
                    <a:pt x="53" y="0"/>
                  </a:lnTo>
                  <a:lnTo>
                    <a:pt x="0" y="63"/>
                  </a:lnTo>
                  <a:lnTo>
                    <a:pt x="10"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3" name="Freeform 106">
              <a:extLst>
                <a:ext uri="{FF2B5EF4-FFF2-40B4-BE49-F238E27FC236}">
                  <a16:creationId xmlns:a16="http://schemas.microsoft.com/office/drawing/2014/main" id="{04F8E66B-40C9-431D-8C22-ABCC96963446}"/>
                </a:ext>
              </a:extLst>
            </p:cNvPr>
            <p:cNvSpPr>
              <a:spLocks/>
            </p:cNvSpPr>
            <p:nvPr/>
          </p:nvSpPr>
          <p:spPr bwMode="auto">
            <a:xfrm>
              <a:off x="770" y="2324"/>
              <a:ext cx="385" cy="414"/>
            </a:xfrm>
            <a:custGeom>
              <a:avLst/>
              <a:gdLst>
                <a:gd name="T0" fmla="*/ 0 w 770"/>
                <a:gd name="T1" fmla="*/ 5 h 829"/>
                <a:gd name="T2" fmla="*/ 1 w 770"/>
                <a:gd name="T3" fmla="*/ 8 h 829"/>
                <a:gd name="T4" fmla="*/ 3 w 770"/>
                <a:gd name="T5" fmla="*/ 10 h 829"/>
                <a:gd name="T6" fmla="*/ 6 w 770"/>
                <a:gd name="T7" fmla="*/ 12 h 829"/>
                <a:gd name="T8" fmla="*/ 11 w 770"/>
                <a:gd name="T9" fmla="*/ 15 h 829"/>
                <a:gd name="T10" fmla="*/ 14 w 770"/>
                <a:gd name="T11" fmla="*/ 18 h 829"/>
                <a:gd name="T12" fmla="*/ 17 w 770"/>
                <a:gd name="T13" fmla="*/ 19 h 829"/>
                <a:gd name="T14" fmla="*/ 19 w 770"/>
                <a:gd name="T15" fmla="*/ 21 h 829"/>
                <a:gd name="T16" fmla="*/ 21 w 770"/>
                <a:gd name="T17" fmla="*/ 24 h 829"/>
                <a:gd name="T18" fmla="*/ 24 w 770"/>
                <a:gd name="T19" fmla="*/ 25 h 829"/>
                <a:gd name="T20" fmla="*/ 24 w 770"/>
                <a:gd name="T21" fmla="*/ 23 h 829"/>
                <a:gd name="T22" fmla="*/ 22 w 770"/>
                <a:gd name="T23" fmla="*/ 22 h 829"/>
                <a:gd name="T24" fmla="*/ 21 w 770"/>
                <a:gd name="T25" fmla="*/ 21 h 829"/>
                <a:gd name="T26" fmla="*/ 20 w 770"/>
                <a:gd name="T27" fmla="*/ 20 h 829"/>
                <a:gd name="T28" fmla="*/ 19 w 770"/>
                <a:gd name="T29" fmla="*/ 19 h 829"/>
                <a:gd name="T30" fmla="*/ 17 w 770"/>
                <a:gd name="T31" fmla="*/ 16 h 829"/>
                <a:gd name="T32" fmla="*/ 12 w 770"/>
                <a:gd name="T33" fmla="*/ 12 h 829"/>
                <a:gd name="T34" fmla="*/ 7 w 770"/>
                <a:gd name="T35" fmla="*/ 9 h 829"/>
                <a:gd name="T36" fmla="*/ 6 w 770"/>
                <a:gd name="T37" fmla="*/ 6 h 829"/>
                <a:gd name="T38" fmla="*/ 5 w 770"/>
                <a:gd name="T39" fmla="*/ 5 h 829"/>
                <a:gd name="T40" fmla="*/ 6 w 770"/>
                <a:gd name="T41" fmla="*/ 3 h 829"/>
                <a:gd name="T42" fmla="*/ 5 w 770"/>
                <a:gd name="T43" fmla="*/ 3 h 829"/>
                <a:gd name="T44" fmla="*/ 3 w 770"/>
                <a:gd name="T45" fmla="*/ 3 h 829"/>
                <a:gd name="T46" fmla="*/ 3 w 770"/>
                <a:gd name="T47" fmla="*/ 2 h 829"/>
                <a:gd name="T48" fmla="*/ 7 w 770"/>
                <a:gd name="T49" fmla="*/ 0 h 829"/>
                <a:gd name="T50" fmla="*/ 3 w 770"/>
                <a:gd name="T51" fmla="*/ 0 h 829"/>
                <a:gd name="T52" fmla="*/ 1 w 770"/>
                <a:gd name="T53" fmla="*/ 2 h 829"/>
                <a:gd name="T54" fmla="*/ 0 w 770"/>
                <a:gd name="T55" fmla="*/ 5 h 829"/>
                <a:gd name="T56" fmla="*/ 0 w 770"/>
                <a:gd name="T57" fmla="*/ 5 h 8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70"/>
                <a:gd name="T88" fmla="*/ 0 h 829"/>
                <a:gd name="T89" fmla="*/ 770 w 770"/>
                <a:gd name="T90" fmla="*/ 829 h 8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70" h="829">
                  <a:moveTo>
                    <a:pt x="0" y="181"/>
                  </a:moveTo>
                  <a:lnTo>
                    <a:pt x="10" y="262"/>
                  </a:lnTo>
                  <a:lnTo>
                    <a:pt x="118" y="329"/>
                  </a:lnTo>
                  <a:lnTo>
                    <a:pt x="213" y="388"/>
                  </a:lnTo>
                  <a:lnTo>
                    <a:pt x="348" y="506"/>
                  </a:lnTo>
                  <a:lnTo>
                    <a:pt x="464" y="576"/>
                  </a:lnTo>
                  <a:lnTo>
                    <a:pt x="538" y="635"/>
                  </a:lnTo>
                  <a:lnTo>
                    <a:pt x="608" y="703"/>
                  </a:lnTo>
                  <a:lnTo>
                    <a:pt x="646" y="781"/>
                  </a:lnTo>
                  <a:lnTo>
                    <a:pt x="757" y="829"/>
                  </a:lnTo>
                  <a:lnTo>
                    <a:pt x="770" y="751"/>
                  </a:lnTo>
                  <a:lnTo>
                    <a:pt x="698" y="728"/>
                  </a:lnTo>
                  <a:lnTo>
                    <a:pt x="669" y="688"/>
                  </a:lnTo>
                  <a:lnTo>
                    <a:pt x="629" y="652"/>
                  </a:lnTo>
                  <a:lnTo>
                    <a:pt x="597" y="612"/>
                  </a:lnTo>
                  <a:lnTo>
                    <a:pt x="515" y="523"/>
                  </a:lnTo>
                  <a:lnTo>
                    <a:pt x="361" y="401"/>
                  </a:lnTo>
                  <a:lnTo>
                    <a:pt x="236" y="289"/>
                  </a:lnTo>
                  <a:lnTo>
                    <a:pt x="164" y="203"/>
                  </a:lnTo>
                  <a:lnTo>
                    <a:pt x="154" y="167"/>
                  </a:lnTo>
                  <a:lnTo>
                    <a:pt x="203" y="112"/>
                  </a:lnTo>
                  <a:lnTo>
                    <a:pt x="131" y="99"/>
                  </a:lnTo>
                  <a:lnTo>
                    <a:pt x="69" y="118"/>
                  </a:lnTo>
                  <a:lnTo>
                    <a:pt x="114" y="67"/>
                  </a:lnTo>
                  <a:lnTo>
                    <a:pt x="243" y="17"/>
                  </a:lnTo>
                  <a:lnTo>
                    <a:pt x="82" y="0"/>
                  </a:lnTo>
                  <a:lnTo>
                    <a:pt x="19" y="89"/>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4" name="Freeform 107">
              <a:extLst>
                <a:ext uri="{FF2B5EF4-FFF2-40B4-BE49-F238E27FC236}">
                  <a16:creationId xmlns:a16="http://schemas.microsoft.com/office/drawing/2014/main" id="{F473C282-12C3-4A82-B0D7-85B90137C062}"/>
                </a:ext>
              </a:extLst>
            </p:cNvPr>
            <p:cNvSpPr>
              <a:spLocks/>
            </p:cNvSpPr>
            <p:nvPr/>
          </p:nvSpPr>
          <p:spPr bwMode="auto">
            <a:xfrm>
              <a:off x="963" y="2345"/>
              <a:ext cx="259" cy="731"/>
            </a:xfrm>
            <a:custGeom>
              <a:avLst/>
              <a:gdLst>
                <a:gd name="T0" fmla="*/ 0 w 519"/>
                <a:gd name="T1" fmla="*/ 0 h 1462"/>
                <a:gd name="T2" fmla="*/ 7 w 519"/>
                <a:gd name="T3" fmla="*/ 9 h 1462"/>
                <a:gd name="T4" fmla="*/ 9 w 519"/>
                <a:gd name="T5" fmla="*/ 11 h 1462"/>
                <a:gd name="T6" fmla="*/ 12 w 519"/>
                <a:gd name="T7" fmla="*/ 13 h 1462"/>
                <a:gd name="T8" fmla="*/ 14 w 519"/>
                <a:gd name="T9" fmla="*/ 17 h 1462"/>
                <a:gd name="T10" fmla="*/ 15 w 519"/>
                <a:gd name="T11" fmla="*/ 18 h 1462"/>
                <a:gd name="T12" fmla="*/ 15 w 519"/>
                <a:gd name="T13" fmla="*/ 20 h 1462"/>
                <a:gd name="T14" fmla="*/ 15 w 519"/>
                <a:gd name="T15" fmla="*/ 21 h 1462"/>
                <a:gd name="T16" fmla="*/ 15 w 519"/>
                <a:gd name="T17" fmla="*/ 22 h 1462"/>
                <a:gd name="T18" fmla="*/ 14 w 519"/>
                <a:gd name="T19" fmla="*/ 22 h 1462"/>
                <a:gd name="T20" fmla="*/ 13 w 519"/>
                <a:gd name="T21" fmla="*/ 22 h 1462"/>
                <a:gd name="T22" fmla="*/ 12 w 519"/>
                <a:gd name="T23" fmla="*/ 21 h 1462"/>
                <a:gd name="T24" fmla="*/ 11 w 519"/>
                <a:gd name="T25" fmla="*/ 20 h 1462"/>
                <a:gd name="T26" fmla="*/ 11 w 519"/>
                <a:gd name="T27" fmla="*/ 23 h 1462"/>
                <a:gd name="T28" fmla="*/ 11 w 519"/>
                <a:gd name="T29" fmla="*/ 23 h 1462"/>
                <a:gd name="T30" fmla="*/ 9 w 519"/>
                <a:gd name="T31" fmla="*/ 23 h 1462"/>
                <a:gd name="T32" fmla="*/ 11 w 519"/>
                <a:gd name="T33" fmla="*/ 24 h 1462"/>
                <a:gd name="T34" fmla="*/ 12 w 519"/>
                <a:gd name="T35" fmla="*/ 25 h 1462"/>
                <a:gd name="T36" fmla="*/ 12 w 519"/>
                <a:gd name="T37" fmla="*/ 26 h 1462"/>
                <a:gd name="T38" fmla="*/ 11 w 519"/>
                <a:gd name="T39" fmla="*/ 25 h 1462"/>
                <a:gd name="T40" fmla="*/ 9 w 519"/>
                <a:gd name="T41" fmla="*/ 24 h 1462"/>
                <a:gd name="T42" fmla="*/ 9 w 519"/>
                <a:gd name="T43" fmla="*/ 27 h 1462"/>
                <a:gd name="T44" fmla="*/ 11 w 519"/>
                <a:gd name="T45" fmla="*/ 30 h 1462"/>
                <a:gd name="T46" fmla="*/ 10 w 519"/>
                <a:gd name="T47" fmla="*/ 36 h 1462"/>
                <a:gd name="T48" fmla="*/ 9 w 519"/>
                <a:gd name="T49" fmla="*/ 42 h 1462"/>
                <a:gd name="T50" fmla="*/ 9 w 519"/>
                <a:gd name="T51" fmla="*/ 46 h 1462"/>
                <a:gd name="T52" fmla="*/ 10 w 519"/>
                <a:gd name="T53" fmla="*/ 46 h 1462"/>
                <a:gd name="T54" fmla="*/ 11 w 519"/>
                <a:gd name="T55" fmla="*/ 41 h 1462"/>
                <a:gd name="T56" fmla="*/ 13 w 519"/>
                <a:gd name="T57" fmla="*/ 34 h 1462"/>
                <a:gd name="T58" fmla="*/ 13 w 519"/>
                <a:gd name="T59" fmla="*/ 30 h 1462"/>
                <a:gd name="T60" fmla="*/ 13 w 519"/>
                <a:gd name="T61" fmla="*/ 27 h 1462"/>
                <a:gd name="T62" fmla="*/ 14 w 519"/>
                <a:gd name="T63" fmla="*/ 25 h 1462"/>
                <a:gd name="T64" fmla="*/ 15 w 519"/>
                <a:gd name="T65" fmla="*/ 23 h 1462"/>
                <a:gd name="T66" fmla="*/ 16 w 519"/>
                <a:gd name="T67" fmla="*/ 20 h 1462"/>
                <a:gd name="T68" fmla="*/ 16 w 519"/>
                <a:gd name="T69" fmla="*/ 19 h 1462"/>
                <a:gd name="T70" fmla="*/ 15 w 519"/>
                <a:gd name="T71" fmla="*/ 17 h 1462"/>
                <a:gd name="T72" fmla="*/ 12 w 519"/>
                <a:gd name="T73" fmla="*/ 13 h 1462"/>
                <a:gd name="T74" fmla="*/ 11 w 519"/>
                <a:gd name="T75" fmla="*/ 11 h 1462"/>
                <a:gd name="T76" fmla="*/ 7 w 519"/>
                <a:gd name="T77" fmla="*/ 6 h 1462"/>
                <a:gd name="T78" fmla="*/ 0 w 519"/>
                <a:gd name="T79" fmla="*/ 0 h 1462"/>
                <a:gd name="T80" fmla="*/ 0 w 519"/>
                <a:gd name="T81" fmla="*/ 0 h 14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19"/>
                <a:gd name="T124" fmla="*/ 0 h 1462"/>
                <a:gd name="T125" fmla="*/ 519 w 519"/>
                <a:gd name="T126" fmla="*/ 1462 h 14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19" h="1462">
                  <a:moveTo>
                    <a:pt x="0" y="0"/>
                  </a:moveTo>
                  <a:lnTo>
                    <a:pt x="239" y="262"/>
                  </a:lnTo>
                  <a:lnTo>
                    <a:pt x="315" y="338"/>
                  </a:lnTo>
                  <a:lnTo>
                    <a:pt x="395" y="431"/>
                  </a:lnTo>
                  <a:lnTo>
                    <a:pt x="464" y="517"/>
                  </a:lnTo>
                  <a:lnTo>
                    <a:pt x="486" y="562"/>
                  </a:lnTo>
                  <a:lnTo>
                    <a:pt x="490" y="614"/>
                  </a:lnTo>
                  <a:lnTo>
                    <a:pt x="488" y="650"/>
                  </a:lnTo>
                  <a:lnTo>
                    <a:pt x="483" y="680"/>
                  </a:lnTo>
                  <a:lnTo>
                    <a:pt x="460" y="686"/>
                  </a:lnTo>
                  <a:lnTo>
                    <a:pt x="428" y="682"/>
                  </a:lnTo>
                  <a:lnTo>
                    <a:pt x="409" y="652"/>
                  </a:lnTo>
                  <a:lnTo>
                    <a:pt x="367" y="610"/>
                  </a:lnTo>
                  <a:lnTo>
                    <a:pt x="371" y="705"/>
                  </a:lnTo>
                  <a:lnTo>
                    <a:pt x="355" y="730"/>
                  </a:lnTo>
                  <a:lnTo>
                    <a:pt x="319" y="747"/>
                  </a:lnTo>
                  <a:lnTo>
                    <a:pt x="365" y="779"/>
                  </a:lnTo>
                  <a:lnTo>
                    <a:pt x="386" y="825"/>
                  </a:lnTo>
                  <a:lnTo>
                    <a:pt x="399" y="861"/>
                  </a:lnTo>
                  <a:lnTo>
                    <a:pt x="353" y="810"/>
                  </a:lnTo>
                  <a:lnTo>
                    <a:pt x="306" y="789"/>
                  </a:lnTo>
                  <a:lnTo>
                    <a:pt x="315" y="891"/>
                  </a:lnTo>
                  <a:lnTo>
                    <a:pt x="353" y="984"/>
                  </a:lnTo>
                  <a:lnTo>
                    <a:pt x="346" y="1123"/>
                  </a:lnTo>
                  <a:lnTo>
                    <a:pt x="315" y="1321"/>
                  </a:lnTo>
                  <a:lnTo>
                    <a:pt x="302" y="1462"/>
                  </a:lnTo>
                  <a:lnTo>
                    <a:pt x="344" y="1448"/>
                  </a:lnTo>
                  <a:lnTo>
                    <a:pt x="380" y="1304"/>
                  </a:lnTo>
                  <a:lnTo>
                    <a:pt x="439" y="1083"/>
                  </a:lnTo>
                  <a:lnTo>
                    <a:pt x="447" y="979"/>
                  </a:lnTo>
                  <a:lnTo>
                    <a:pt x="447" y="874"/>
                  </a:lnTo>
                  <a:lnTo>
                    <a:pt x="469" y="812"/>
                  </a:lnTo>
                  <a:lnTo>
                    <a:pt x="496" y="735"/>
                  </a:lnTo>
                  <a:lnTo>
                    <a:pt x="519" y="640"/>
                  </a:lnTo>
                  <a:lnTo>
                    <a:pt x="513" y="583"/>
                  </a:lnTo>
                  <a:lnTo>
                    <a:pt x="486" y="521"/>
                  </a:lnTo>
                  <a:lnTo>
                    <a:pt x="414" y="429"/>
                  </a:lnTo>
                  <a:lnTo>
                    <a:pt x="355" y="359"/>
                  </a:lnTo>
                  <a:lnTo>
                    <a:pt x="232" y="22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5" name="Freeform 108">
              <a:extLst>
                <a:ext uri="{FF2B5EF4-FFF2-40B4-BE49-F238E27FC236}">
                  <a16:creationId xmlns:a16="http://schemas.microsoft.com/office/drawing/2014/main" id="{7ADE972B-7119-482F-B074-2BE27116E8FF}"/>
                </a:ext>
              </a:extLst>
            </p:cNvPr>
            <p:cNvSpPr>
              <a:spLocks/>
            </p:cNvSpPr>
            <p:nvPr/>
          </p:nvSpPr>
          <p:spPr bwMode="auto">
            <a:xfrm>
              <a:off x="949" y="2602"/>
              <a:ext cx="207" cy="476"/>
            </a:xfrm>
            <a:custGeom>
              <a:avLst/>
              <a:gdLst>
                <a:gd name="T0" fmla="*/ 0 w 415"/>
                <a:gd name="T1" fmla="*/ 0 h 950"/>
                <a:gd name="T2" fmla="*/ 5 w 415"/>
                <a:gd name="T3" fmla="*/ 5 h 950"/>
                <a:gd name="T4" fmla="*/ 6 w 415"/>
                <a:gd name="T5" fmla="*/ 6 h 950"/>
                <a:gd name="T6" fmla="*/ 7 w 415"/>
                <a:gd name="T7" fmla="*/ 8 h 950"/>
                <a:gd name="T8" fmla="*/ 5 w 415"/>
                <a:gd name="T9" fmla="*/ 12 h 950"/>
                <a:gd name="T10" fmla="*/ 5 w 415"/>
                <a:gd name="T11" fmla="*/ 13 h 950"/>
                <a:gd name="T12" fmla="*/ 5 w 415"/>
                <a:gd name="T13" fmla="*/ 16 h 950"/>
                <a:gd name="T14" fmla="*/ 5 w 415"/>
                <a:gd name="T15" fmla="*/ 18 h 950"/>
                <a:gd name="T16" fmla="*/ 5 w 415"/>
                <a:gd name="T17" fmla="*/ 21 h 950"/>
                <a:gd name="T18" fmla="*/ 5 w 415"/>
                <a:gd name="T19" fmla="*/ 26 h 950"/>
                <a:gd name="T20" fmla="*/ 5 w 415"/>
                <a:gd name="T21" fmla="*/ 29 h 950"/>
                <a:gd name="T22" fmla="*/ 6 w 415"/>
                <a:gd name="T23" fmla="*/ 30 h 950"/>
                <a:gd name="T24" fmla="*/ 8 w 415"/>
                <a:gd name="T25" fmla="*/ 30 h 950"/>
                <a:gd name="T26" fmla="*/ 8 w 415"/>
                <a:gd name="T27" fmla="*/ 24 h 950"/>
                <a:gd name="T28" fmla="*/ 8 w 415"/>
                <a:gd name="T29" fmla="*/ 19 h 950"/>
                <a:gd name="T30" fmla="*/ 9 w 415"/>
                <a:gd name="T31" fmla="*/ 16 h 950"/>
                <a:gd name="T32" fmla="*/ 12 w 415"/>
                <a:gd name="T33" fmla="*/ 12 h 950"/>
                <a:gd name="T34" fmla="*/ 11 w 415"/>
                <a:gd name="T35" fmla="*/ 10 h 950"/>
                <a:gd name="T36" fmla="*/ 10 w 415"/>
                <a:gd name="T37" fmla="*/ 10 h 950"/>
                <a:gd name="T38" fmla="*/ 10 w 415"/>
                <a:gd name="T39" fmla="*/ 11 h 950"/>
                <a:gd name="T40" fmla="*/ 6 w 415"/>
                <a:gd name="T41" fmla="*/ 18 h 950"/>
                <a:gd name="T42" fmla="*/ 6 w 415"/>
                <a:gd name="T43" fmla="*/ 14 h 950"/>
                <a:gd name="T44" fmla="*/ 7 w 415"/>
                <a:gd name="T45" fmla="*/ 11 h 950"/>
                <a:gd name="T46" fmla="*/ 8 w 415"/>
                <a:gd name="T47" fmla="*/ 8 h 950"/>
                <a:gd name="T48" fmla="*/ 7 w 415"/>
                <a:gd name="T49" fmla="*/ 7 h 950"/>
                <a:gd name="T50" fmla="*/ 5 w 415"/>
                <a:gd name="T51" fmla="*/ 4 h 950"/>
                <a:gd name="T52" fmla="*/ 0 w 415"/>
                <a:gd name="T53" fmla="*/ 0 h 950"/>
                <a:gd name="T54" fmla="*/ 0 w 415"/>
                <a:gd name="T55" fmla="*/ 0 h 9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5"/>
                <a:gd name="T85" fmla="*/ 0 h 950"/>
                <a:gd name="T86" fmla="*/ 415 w 415"/>
                <a:gd name="T87" fmla="*/ 950 h 95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5" h="950">
                  <a:moveTo>
                    <a:pt x="0" y="0"/>
                  </a:moveTo>
                  <a:lnTo>
                    <a:pt x="171" y="137"/>
                  </a:lnTo>
                  <a:lnTo>
                    <a:pt x="202" y="186"/>
                  </a:lnTo>
                  <a:lnTo>
                    <a:pt x="228" y="249"/>
                  </a:lnTo>
                  <a:lnTo>
                    <a:pt x="189" y="365"/>
                  </a:lnTo>
                  <a:lnTo>
                    <a:pt x="179" y="416"/>
                  </a:lnTo>
                  <a:lnTo>
                    <a:pt x="170" y="483"/>
                  </a:lnTo>
                  <a:lnTo>
                    <a:pt x="168" y="563"/>
                  </a:lnTo>
                  <a:lnTo>
                    <a:pt x="168" y="669"/>
                  </a:lnTo>
                  <a:lnTo>
                    <a:pt x="175" y="819"/>
                  </a:lnTo>
                  <a:lnTo>
                    <a:pt x="183" y="926"/>
                  </a:lnTo>
                  <a:lnTo>
                    <a:pt x="221" y="937"/>
                  </a:lnTo>
                  <a:lnTo>
                    <a:pt x="274" y="950"/>
                  </a:lnTo>
                  <a:lnTo>
                    <a:pt x="266" y="758"/>
                  </a:lnTo>
                  <a:lnTo>
                    <a:pt x="282" y="599"/>
                  </a:lnTo>
                  <a:lnTo>
                    <a:pt x="312" y="509"/>
                  </a:lnTo>
                  <a:lnTo>
                    <a:pt x="415" y="373"/>
                  </a:lnTo>
                  <a:lnTo>
                    <a:pt x="379" y="298"/>
                  </a:lnTo>
                  <a:lnTo>
                    <a:pt x="346" y="289"/>
                  </a:lnTo>
                  <a:lnTo>
                    <a:pt x="331" y="342"/>
                  </a:lnTo>
                  <a:lnTo>
                    <a:pt x="209" y="544"/>
                  </a:lnTo>
                  <a:lnTo>
                    <a:pt x="208" y="445"/>
                  </a:lnTo>
                  <a:lnTo>
                    <a:pt x="234" y="323"/>
                  </a:lnTo>
                  <a:lnTo>
                    <a:pt x="278" y="249"/>
                  </a:lnTo>
                  <a:lnTo>
                    <a:pt x="247" y="217"/>
                  </a:lnTo>
                  <a:lnTo>
                    <a:pt x="171" y="1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6" name="Freeform 109">
              <a:extLst>
                <a:ext uri="{FF2B5EF4-FFF2-40B4-BE49-F238E27FC236}">
                  <a16:creationId xmlns:a16="http://schemas.microsoft.com/office/drawing/2014/main" id="{3F7E530D-CF0E-4B77-A289-7FECB530218E}"/>
                </a:ext>
              </a:extLst>
            </p:cNvPr>
            <p:cNvSpPr>
              <a:spLocks/>
            </p:cNvSpPr>
            <p:nvPr/>
          </p:nvSpPr>
          <p:spPr bwMode="auto">
            <a:xfrm>
              <a:off x="465" y="2548"/>
              <a:ext cx="533" cy="504"/>
            </a:xfrm>
            <a:custGeom>
              <a:avLst/>
              <a:gdLst>
                <a:gd name="T0" fmla="*/ 26 w 1066"/>
                <a:gd name="T1" fmla="*/ 0 h 1007"/>
                <a:gd name="T2" fmla="*/ 23 w 1066"/>
                <a:gd name="T3" fmla="*/ 3 h 1007"/>
                <a:gd name="T4" fmla="*/ 21 w 1066"/>
                <a:gd name="T5" fmla="*/ 6 h 1007"/>
                <a:gd name="T6" fmla="*/ 20 w 1066"/>
                <a:gd name="T7" fmla="*/ 9 h 1007"/>
                <a:gd name="T8" fmla="*/ 23 w 1066"/>
                <a:gd name="T9" fmla="*/ 8 h 1007"/>
                <a:gd name="T10" fmla="*/ 20 w 1066"/>
                <a:gd name="T11" fmla="*/ 13 h 1007"/>
                <a:gd name="T12" fmla="*/ 17 w 1066"/>
                <a:gd name="T13" fmla="*/ 17 h 1007"/>
                <a:gd name="T14" fmla="*/ 19 w 1066"/>
                <a:gd name="T15" fmla="*/ 16 h 1007"/>
                <a:gd name="T16" fmla="*/ 21 w 1066"/>
                <a:gd name="T17" fmla="*/ 16 h 1007"/>
                <a:gd name="T18" fmla="*/ 20 w 1066"/>
                <a:gd name="T19" fmla="*/ 18 h 1007"/>
                <a:gd name="T20" fmla="*/ 19 w 1066"/>
                <a:gd name="T21" fmla="*/ 18 h 1007"/>
                <a:gd name="T22" fmla="*/ 17 w 1066"/>
                <a:gd name="T23" fmla="*/ 19 h 1007"/>
                <a:gd name="T24" fmla="*/ 20 w 1066"/>
                <a:gd name="T25" fmla="*/ 19 h 1007"/>
                <a:gd name="T26" fmla="*/ 20 w 1066"/>
                <a:gd name="T27" fmla="*/ 21 h 1007"/>
                <a:gd name="T28" fmla="*/ 19 w 1066"/>
                <a:gd name="T29" fmla="*/ 21 h 1007"/>
                <a:gd name="T30" fmla="*/ 17 w 1066"/>
                <a:gd name="T31" fmla="*/ 21 h 1007"/>
                <a:gd name="T32" fmla="*/ 17 w 1066"/>
                <a:gd name="T33" fmla="*/ 21 h 1007"/>
                <a:gd name="T34" fmla="*/ 17 w 1066"/>
                <a:gd name="T35" fmla="*/ 20 h 1007"/>
                <a:gd name="T36" fmla="*/ 19 w 1066"/>
                <a:gd name="T37" fmla="*/ 20 h 1007"/>
                <a:gd name="T38" fmla="*/ 17 w 1066"/>
                <a:gd name="T39" fmla="*/ 19 h 1007"/>
                <a:gd name="T40" fmla="*/ 17 w 1066"/>
                <a:gd name="T41" fmla="*/ 18 h 1007"/>
                <a:gd name="T42" fmla="*/ 17 w 1066"/>
                <a:gd name="T43" fmla="*/ 18 h 1007"/>
                <a:gd name="T44" fmla="*/ 14 w 1066"/>
                <a:gd name="T45" fmla="*/ 19 h 1007"/>
                <a:gd name="T46" fmla="*/ 13 w 1066"/>
                <a:gd name="T47" fmla="*/ 21 h 1007"/>
                <a:gd name="T48" fmla="*/ 11 w 1066"/>
                <a:gd name="T49" fmla="*/ 23 h 1007"/>
                <a:gd name="T50" fmla="*/ 9 w 1066"/>
                <a:gd name="T51" fmla="*/ 25 h 1007"/>
                <a:gd name="T52" fmla="*/ 12 w 1066"/>
                <a:gd name="T53" fmla="*/ 21 h 1007"/>
                <a:gd name="T54" fmla="*/ 12 w 1066"/>
                <a:gd name="T55" fmla="*/ 20 h 1007"/>
                <a:gd name="T56" fmla="*/ 11 w 1066"/>
                <a:gd name="T57" fmla="*/ 21 h 1007"/>
                <a:gd name="T58" fmla="*/ 8 w 1066"/>
                <a:gd name="T59" fmla="*/ 22 h 1007"/>
                <a:gd name="T60" fmla="*/ 6 w 1066"/>
                <a:gd name="T61" fmla="*/ 22 h 1007"/>
                <a:gd name="T62" fmla="*/ 4 w 1066"/>
                <a:gd name="T63" fmla="*/ 22 h 1007"/>
                <a:gd name="T64" fmla="*/ 2 w 1066"/>
                <a:gd name="T65" fmla="*/ 24 h 1007"/>
                <a:gd name="T66" fmla="*/ 6 w 1066"/>
                <a:gd name="T67" fmla="*/ 24 h 1007"/>
                <a:gd name="T68" fmla="*/ 4 w 1066"/>
                <a:gd name="T69" fmla="*/ 25 h 1007"/>
                <a:gd name="T70" fmla="*/ 3 w 1066"/>
                <a:gd name="T71" fmla="*/ 26 h 1007"/>
                <a:gd name="T72" fmla="*/ 1 w 1066"/>
                <a:gd name="T73" fmla="*/ 27 h 1007"/>
                <a:gd name="T74" fmla="*/ 1 w 1066"/>
                <a:gd name="T75" fmla="*/ 27 h 1007"/>
                <a:gd name="T76" fmla="*/ 1 w 1066"/>
                <a:gd name="T77" fmla="*/ 28 h 1007"/>
                <a:gd name="T78" fmla="*/ 2 w 1066"/>
                <a:gd name="T79" fmla="*/ 28 h 1007"/>
                <a:gd name="T80" fmla="*/ 1 w 1066"/>
                <a:gd name="T81" fmla="*/ 29 h 1007"/>
                <a:gd name="T82" fmla="*/ 0 w 1066"/>
                <a:gd name="T83" fmla="*/ 30 h 1007"/>
                <a:gd name="T84" fmla="*/ 1 w 1066"/>
                <a:gd name="T85" fmla="*/ 32 h 1007"/>
                <a:gd name="T86" fmla="*/ 3 w 1066"/>
                <a:gd name="T87" fmla="*/ 31 h 1007"/>
                <a:gd name="T88" fmla="*/ 9 w 1066"/>
                <a:gd name="T89" fmla="*/ 28 h 1007"/>
                <a:gd name="T90" fmla="*/ 13 w 1066"/>
                <a:gd name="T91" fmla="*/ 26 h 1007"/>
                <a:gd name="T92" fmla="*/ 15 w 1066"/>
                <a:gd name="T93" fmla="*/ 24 h 1007"/>
                <a:gd name="T94" fmla="*/ 17 w 1066"/>
                <a:gd name="T95" fmla="*/ 23 h 1007"/>
                <a:gd name="T96" fmla="*/ 20 w 1066"/>
                <a:gd name="T97" fmla="*/ 22 h 1007"/>
                <a:gd name="T98" fmla="*/ 22 w 1066"/>
                <a:gd name="T99" fmla="*/ 21 h 1007"/>
                <a:gd name="T100" fmla="*/ 22 w 1066"/>
                <a:gd name="T101" fmla="*/ 19 h 1007"/>
                <a:gd name="T102" fmla="*/ 25 w 1066"/>
                <a:gd name="T103" fmla="*/ 17 h 1007"/>
                <a:gd name="T104" fmla="*/ 29 w 1066"/>
                <a:gd name="T105" fmla="*/ 12 h 1007"/>
                <a:gd name="T106" fmla="*/ 33 w 1066"/>
                <a:gd name="T107" fmla="*/ 6 h 1007"/>
                <a:gd name="T108" fmla="*/ 27 w 1066"/>
                <a:gd name="T109" fmla="*/ 1 h 1007"/>
                <a:gd name="T110" fmla="*/ 26 w 1066"/>
                <a:gd name="T111" fmla="*/ 0 h 1007"/>
                <a:gd name="T112" fmla="*/ 26 w 1066"/>
                <a:gd name="T113" fmla="*/ 0 h 10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66"/>
                <a:gd name="T172" fmla="*/ 0 h 1007"/>
                <a:gd name="T173" fmla="*/ 1066 w 1066"/>
                <a:gd name="T174" fmla="*/ 1007 h 10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66" h="1007">
                  <a:moveTo>
                    <a:pt x="832" y="0"/>
                  </a:moveTo>
                  <a:lnTo>
                    <a:pt x="741" y="91"/>
                  </a:lnTo>
                  <a:lnTo>
                    <a:pt x="684" y="178"/>
                  </a:lnTo>
                  <a:lnTo>
                    <a:pt x="644" y="283"/>
                  </a:lnTo>
                  <a:lnTo>
                    <a:pt x="747" y="249"/>
                  </a:lnTo>
                  <a:lnTo>
                    <a:pt x="669" y="408"/>
                  </a:lnTo>
                  <a:lnTo>
                    <a:pt x="557" y="538"/>
                  </a:lnTo>
                  <a:lnTo>
                    <a:pt x="635" y="501"/>
                  </a:lnTo>
                  <a:lnTo>
                    <a:pt x="698" y="503"/>
                  </a:lnTo>
                  <a:lnTo>
                    <a:pt x="661" y="558"/>
                  </a:lnTo>
                  <a:lnTo>
                    <a:pt x="622" y="576"/>
                  </a:lnTo>
                  <a:lnTo>
                    <a:pt x="557" y="589"/>
                  </a:lnTo>
                  <a:lnTo>
                    <a:pt x="669" y="608"/>
                  </a:lnTo>
                  <a:lnTo>
                    <a:pt x="644" y="642"/>
                  </a:lnTo>
                  <a:lnTo>
                    <a:pt x="610" y="665"/>
                  </a:lnTo>
                  <a:lnTo>
                    <a:pt x="559" y="671"/>
                  </a:lnTo>
                  <a:lnTo>
                    <a:pt x="525" y="655"/>
                  </a:lnTo>
                  <a:lnTo>
                    <a:pt x="515" y="625"/>
                  </a:lnTo>
                  <a:lnTo>
                    <a:pt x="612" y="623"/>
                  </a:lnTo>
                  <a:lnTo>
                    <a:pt x="521" y="602"/>
                  </a:lnTo>
                  <a:lnTo>
                    <a:pt x="574" y="555"/>
                  </a:lnTo>
                  <a:lnTo>
                    <a:pt x="521" y="568"/>
                  </a:lnTo>
                  <a:lnTo>
                    <a:pt x="466" y="598"/>
                  </a:lnTo>
                  <a:lnTo>
                    <a:pt x="426" y="650"/>
                  </a:lnTo>
                  <a:lnTo>
                    <a:pt x="367" y="728"/>
                  </a:lnTo>
                  <a:lnTo>
                    <a:pt x="295" y="773"/>
                  </a:lnTo>
                  <a:lnTo>
                    <a:pt x="392" y="648"/>
                  </a:lnTo>
                  <a:lnTo>
                    <a:pt x="403" y="610"/>
                  </a:lnTo>
                  <a:lnTo>
                    <a:pt x="355" y="650"/>
                  </a:lnTo>
                  <a:lnTo>
                    <a:pt x="281" y="682"/>
                  </a:lnTo>
                  <a:lnTo>
                    <a:pt x="194" y="686"/>
                  </a:lnTo>
                  <a:lnTo>
                    <a:pt x="152" y="697"/>
                  </a:lnTo>
                  <a:lnTo>
                    <a:pt x="91" y="750"/>
                  </a:lnTo>
                  <a:lnTo>
                    <a:pt x="209" y="739"/>
                  </a:lnTo>
                  <a:lnTo>
                    <a:pt x="141" y="787"/>
                  </a:lnTo>
                  <a:lnTo>
                    <a:pt x="101" y="811"/>
                  </a:lnTo>
                  <a:lnTo>
                    <a:pt x="38" y="842"/>
                  </a:lnTo>
                  <a:lnTo>
                    <a:pt x="15" y="859"/>
                  </a:lnTo>
                  <a:lnTo>
                    <a:pt x="15" y="885"/>
                  </a:lnTo>
                  <a:lnTo>
                    <a:pt x="89" y="891"/>
                  </a:lnTo>
                  <a:lnTo>
                    <a:pt x="11" y="920"/>
                  </a:lnTo>
                  <a:lnTo>
                    <a:pt x="0" y="956"/>
                  </a:lnTo>
                  <a:lnTo>
                    <a:pt x="55" y="1007"/>
                  </a:lnTo>
                  <a:lnTo>
                    <a:pt x="118" y="971"/>
                  </a:lnTo>
                  <a:lnTo>
                    <a:pt x="298" y="874"/>
                  </a:lnTo>
                  <a:lnTo>
                    <a:pt x="418" y="806"/>
                  </a:lnTo>
                  <a:lnTo>
                    <a:pt x="500" y="754"/>
                  </a:lnTo>
                  <a:lnTo>
                    <a:pt x="574" y="733"/>
                  </a:lnTo>
                  <a:lnTo>
                    <a:pt x="648" y="701"/>
                  </a:lnTo>
                  <a:lnTo>
                    <a:pt x="709" y="659"/>
                  </a:lnTo>
                  <a:lnTo>
                    <a:pt x="718" y="608"/>
                  </a:lnTo>
                  <a:lnTo>
                    <a:pt x="806" y="513"/>
                  </a:lnTo>
                  <a:lnTo>
                    <a:pt x="937" y="370"/>
                  </a:lnTo>
                  <a:lnTo>
                    <a:pt x="1066" y="169"/>
                  </a:lnTo>
                  <a:lnTo>
                    <a:pt x="876" y="30"/>
                  </a:lnTo>
                  <a:lnTo>
                    <a:pt x="8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7" name="Freeform 110">
              <a:extLst>
                <a:ext uri="{FF2B5EF4-FFF2-40B4-BE49-F238E27FC236}">
                  <a16:creationId xmlns:a16="http://schemas.microsoft.com/office/drawing/2014/main" id="{6B425FFD-6A99-43F5-B2B4-2D1DD3C38F38}"/>
                </a:ext>
              </a:extLst>
            </p:cNvPr>
            <p:cNvSpPr>
              <a:spLocks/>
            </p:cNvSpPr>
            <p:nvPr/>
          </p:nvSpPr>
          <p:spPr bwMode="auto">
            <a:xfrm>
              <a:off x="713" y="2829"/>
              <a:ext cx="101" cy="31"/>
            </a:xfrm>
            <a:custGeom>
              <a:avLst/>
              <a:gdLst>
                <a:gd name="T0" fmla="*/ 0 w 202"/>
                <a:gd name="T1" fmla="*/ 1 h 63"/>
                <a:gd name="T2" fmla="*/ 3 w 202"/>
                <a:gd name="T3" fmla="*/ 1 h 63"/>
                <a:gd name="T4" fmla="*/ 6 w 202"/>
                <a:gd name="T5" fmla="*/ 1 h 63"/>
                <a:gd name="T6" fmla="*/ 5 w 202"/>
                <a:gd name="T7" fmla="*/ 0 h 63"/>
                <a:gd name="T8" fmla="*/ 3 w 202"/>
                <a:gd name="T9" fmla="*/ 0 h 63"/>
                <a:gd name="T10" fmla="*/ 2 w 202"/>
                <a:gd name="T11" fmla="*/ 0 h 63"/>
                <a:gd name="T12" fmla="*/ 0 w 202"/>
                <a:gd name="T13" fmla="*/ 1 h 63"/>
                <a:gd name="T14" fmla="*/ 0 w 202"/>
                <a:gd name="T15" fmla="*/ 1 h 63"/>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63"/>
                <a:gd name="T26" fmla="*/ 202 w 20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63">
                  <a:moveTo>
                    <a:pt x="0" y="63"/>
                  </a:moveTo>
                  <a:lnTo>
                    <a:pt x="114" y="63"/>
                  </a:lnTo>
                  <a:lnTo>
                    <a:pt x="202" y="46"/>
                  </a:lnTo>
                  <a:lnTo>
                    <a:pt x="141" y="27"/>
                  </a:lnTo>
                  <a:lnTo>
                    <a:pt x="72" y="25"/>
                  </a:lnTo>
                  <a:lnTo>
                    <a:pt x="38" y="0"/>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8" name="Freeform 111">
              <a:extLst>
                <a:ext uri="{FF2B5EF4-FFF2-40B4-BE49-F238E27FC236}">
                  <a16:creationId xmlns:a16="http://schemas.microsoft.com/office/drawing/2014/main" id="{447AB306-16E9-429F-B929-2AF9DEF8C83E}"/>
                </a:ext>
              </a:extLst>
            </p:cNvPr>
            <p:cNvSpPr>
              <a:spLocks/>
            </p:cNvSpPr>
            <p:nvPr/>
          </p:nvSpPr>
          <p:spPr bwMode="auto">
            <a:xfrm>
              <a:off x="444" y="2505"/>
              <a:ext cx="391" cy="522"/>
            </a:xfrm>
            <a:custGeom>
              <a:avLst/>
              <a:gdLst>
                <a:gd name="T0" fmla="*/ 2 w 781"/>
                <a:gd name="T1" fmla="*/ 32 h 1046"/>
                <a:gd name="T2" fmla="*/ 1 w 781"/>
                <a:gd name="T3" fmla="*/ 30 h 1046"/>
                <a:gd name="T4" fmla="*/ 0 w 781"/>
                <a:gd name="T5" fmla="*/ 29 h 1046"/>
                <a:gd name="T6" fmla="*/ 1 w 781"/>
                <a:gd name="T7" fmla="*/ 28 h 1046"/>
                <a:gd name="T8" fmla="*/ 3 w 781"/>
                <a:gd name="T9" fmla="*/ 26 h 1046"/>
                <a:gd name="T10" fmla="*/ 5 w 781"/>
                <a:gd name="T11" fmla="*/ 25 h 1046"/>
                <a:gd name="T12" fmla="*/ 6 w 781"/>
                <a:gd name="T13" fmla="*/ 23 h 1046"/>
                <a:gd name="T14" fmla="*/ 8 w 781"/>
                <a:gd name="T15" fmla="*/ 21 h 1046"/>
                <a:gd name="T16" fmla="*/ 10 w 781"/>
                <a:gd name="T17" fmla="*/ 20 h 1046"/>
                <a:gd name="T18" fmla="*/ 13 w 781"/>
                <a:gd name="T19" fmla="*/ 18 h 1046"/>
                <a:gd name="T20" fmla="*/ 14 w 781"/>
                <a:gd name="T21" fmla="*/ 18 h 1046"/>
                <a:gd name="T22" fmla="*/ 16 w 781"/>
                <a:gd name="T23" fmla="*/ 17 h 1046"/>
                <a:gd name="T24" fmla="*/ 17 w 781"/>
                <a:gd name="T25" fmla="*/ 16 h 1046"/>
                <a:gd name="T26" fmla="*/ 19 w 781"/>
                <a:gd name="T27" fmla="*/ 13 h 1046"/>
                <a:gd name="T28" fmla="*/ 22 w 781"/>
                <a:gd name="T29" fmla="*/ 5 h 1046"/>
                <a:gd name="T30" fmla="*/ 24 w 781"/>
                <a:gd name="T31" fmla="*/ 0 h 1046"/>
                <a:gd name="T32" fmla="*/ 25 w 781"/>
                <a:gd name="T33" fmla="*/ 0 h 1046"/>
                <a:gd name="T34" fmla="*/ 24 w 781"/>
                <a:gd name="T35" fmla="*/ 1 h 1046"/>
                <a:gd name="T36" fmla="*/ 22 w 781"/>
                <a:gd name="T37" fmla="*/ 7 h 1046"/>
                <a:gd name="T38" fmla="*/ 19 w 781"/>
                <a:gd name="T39" fmla="*/ 13 h 1046"/>
                <a:gd name="T40" fmla="*/ 17 w 781"/>
                <a:gd name="T41" fmla="*/ 18 h 1046"/>
                <a:gd name="T42" fmla="*/ 16 w 781"/>
                <a:gd name="T43" fmla="*/ 20 h 1046"/>
                <a:gd name="T44" fmla="*/ 16 w 781"/>
                <a:gd name="T45" fmla="*/ 21 h 1046"/>
                <a:gd name="T46" fmla="*/ 16 w 781"/>
                <a:gd name="T47" fmla="*/ 18 h 1046"/>
                <a:gd name="T48" fmla="*/ 15 w 781"/>
                <a:gd name="T49" fmla="*/ 18 h 1046"/>
                <a:gd name="T50" fmla="*/ 13 w 781"/>
                <a:gd name="T51" fmla="*/ 19 h 1046"/>
                <a:gd name="T52" fmla="*/ 10 w 781"/>
                <a:gd name="T53" fmla="*/ 20 h 1046"/>
                <a:gd name="T54" fmla="*/ 9 w 781"/>
                <a:gd name="T55" fmla="*/ 21 h 1046"/>
                <a:gd name="T56" fmla="*/ 7 w 781"/>
                <a:gd name="T57" fmla="*/ 23 h 1046"/>
                <a:gd name="T58" fmla="*/ 6 w 781"/>
                <a:gd name="T59" fmla="*/ 24 h 1046"/>
                <a:gd name="T60" fmla="*/ 5 w 781"/>
                <a:gd name="T61" fmla="*/ 25 h 1046"/>
                <a:gd name="T62" fmla="*/ 4 w 781"/>
                <a:gd name="T63" fmla="*/ 26 h 1046"/>
                <a:gd name="T64" fmla="*/ 2 w 781"/>
                <a:gd name="T65" fmla="*/ 28 h 1046"/>
                <a:gd name="T66" fmla="*/ 1 w 781"/>
                <a:gd name="T67" fmla="*/ 29 h 1046"/>
                <a:gd name="T68" fmla="*/ 2 w 781"/>
                <a:gd name="T69" fmla="*/ 32 h 1046"/>
                <a:gd name="T70" fmla="*/ 2 w 781"/>
                <a:gd name="T71" fmla="*/ 32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81"/>
                <a:gd name="T109" fmla="*/ 0 h 1046"/>
                <a:gd name="T110" fmla="*/ 781 w 781"/>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81" h="1046">
                  <a:moveTo>
                    <a:pt x="44" y="1046"/>
                  </a:moveTo>
                  <a:lnTo>
                    <a:pt x="10" y="987"/>
                  </a:lnTo>
                  <a:lnTo>
                    <a:pt x="0" y="953"/>
                  </a:lnTo>
                  <a:lnTo>
                    <a:pt x="10" y="913"/>
                  </a:lnTo>
                  <a:lnTo>
                    <a:pt x="80" y="861"/>
                  </a:lnTo>
                  <a:lnTo>
                    <a:pt x="133" y="802"/>
                  </a:lnTo>
                  <a:lnTo>
                    <a:pt x="181" y="745"/>
                  </a:lnTo>
                  <a:lnTo>
                    <a:pt x="238" y="688"/>
                  </a:lnTo>
                  <a:lnTo>
                    <a:pt x="312" y="641"/>
                  </a:lnTo>
                  <a:lnTo>
                    <a:pt x="397" y="603"/>
                  </a:lnTo>
                  <a:lnTo>
                    <a:pt x="447" y="582"/>
                  </a:lnTo>
                  <a:lnTo>
                    <a:pt x="491" y="572"/>
                  </a:lnTo>
                  <a:lnTo>
                    <a:pt x="538" y="519"/>
                  </a:lnTo>
                  <a:lnTo>
                    <a:pt x="578" y="434"/>
                  </a:lnTo>
                  <a:lnTo>
                    <a:pt x="684" y="183"/>
                  </a:lnTo>
                  <a:lnTo>
                    <a:pt x="759" y="0"/>
                  </a:lnTo>
                  <a:lnTo>
                    <a:pt x="781" y="17"/>
                  </a:lnTo>
                  <a:lnTo>
                    <a:pt x="751" y="61"/>
                  </a:lnTo>
                  <a:lnTo>
                    <a:pt x="675" y="238"/>
                  </a:lnTo>
                  <a:lnTo>
                    <a:pt x="603" y="437"/>
                  </a:lnTo>
                  <a:lnTo>
                    <a:pt x="525" y="586"/>
                  </a:lnTo>
                  <a:lnTo>
                    <a:pt x="504" y="660"/>
                  </a:lnTo>
                  <a:lnTo>
                    <a:pt x="481" y="688"/>
                  </a:lnTo>
                  <a:lnTo>
                    <a:pt x="498" y="582"/>
                  </a:lnTo>
                  <a:lnTo>
                    <a:pt x="454" y="601"/>
                  </a:lnTo>
                  <a:lnTo>
                    <a:pt x="399" y="627"/>
                  </a:lnTo>
                  <a:lnTo>
                    <a:pt x="310" y="671"/>
                  </a:lnTo>
                  <a:lnTo>
                    <a:pt x="259" y="702"/>
                  </a:lnTo>
                  <a:lnTo>
                    <a:pt x="213" y="745"/>
                  </a:lnTo>
                  <a:lnTo>
                    <a:pt x="168" y="780"/>
                  </a:lnTo>
                  <a:lnTo>
                    <a:pt x="145" y="808"/>
                  </a:lnTo>
                  <a:lnTo>
                    <a:pt x="120" y="842"/>
                  </a:lnTo>
                  <a:lnTo>
                    <a:pt x="40" y="901"/>
                  </a:lnTo>
                  <a:lnTo>
                    <a:pt x="14" y="956"/>
                  </a:lnTo>
                  <a:lnTo>
                    <a:pt x="44" y="10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09" name="Freeform 112">
              <a:extLst>
                <a:ext uri="{FF2B5EF4-FFF2-40B4-BE49-F238E27FC236}">
                  <a16:creationId xmlns:a16="http://schemas.microsoft.com/office/drawing/2014/main" id="{8C1A2EC6-A47A-4831-957D-410FE908DF2E}"/>
                </a:ext>
              </a:extLst>
            </p:cNvPr>
            <p:cNvSpPr>
              <a:spLocks/>
            </p:cNvSpPr>
            <p:nvPr/>
          </p:nvSpPr>
          <p:spPr bwMode="auto">
            <a:xfrm>
              <a:off x="285" y="2960"/>
              <a:ext cx="175" cy="163"/>
            </a:xfrm>
            <a:custGeom>
              <a:avLst/>
              <a:gdLst>
                <a:gd name="T0" fmla="*/ 1 w 350"/>
                <a:gd name="T1" fmla="*/ 2 h 327"/>
                <a:gd name="T2" fmla="*/ 1 w 350"/>
                <a:gd name="T3" fmla="*/ 4 h 327"/>
                <a:gd name="T4" fmla="*/ 0 w 350"/>
                <a:gd name="T5" fmla="*/ 5 h 327"/>
                <a:gd name="T6" fmla="*/ 1 w 350"/>
                <a:gd name="T7" fmla="*/ 9 h 327"/>
                <a:gd name="T8" fmla="*/ 1 w 350"/>
                <a:gd name="T9" fmla="*/ 10 h 327"/>
                <a:gd name="T10" fmla="*/ 3 w 350"/>
                <a:gd name="T11" fmla="*/ 8 h 327"/>
                <a:gd name="T12" fmla="*/ 3 w 350"/>
                <a:gd name="T13" fmla="*/ 6 h 327"/>
                <a:gd name="T14" fmla="*/ 3 w 350"/>
                <a:gd name="T15" fmla="*/ 3 h 327"/>
                <a:gd name="T16" fmla="*/ 5 w 350"/>
                <a:gd name="T17" fmla="*/ 3 h 327"/>
                <a:gd name="T18" fmla="*/ 6 w 350"/>
                <a:gd name="T19" fmla="*/ 3 h 327"/>
                <a:gd name="T20" fmla="*/ 9 w 350"/>
                <a:gd name="T21" fmla="*/ 1 h 327"/>
                <a:gd name="T22" fmla="*/ 11 w 350"/>
                <a:gd name="T23" fmla="*/ 0 h 327"/>
                <a:gd name="T24" fmla="*/ 11 w 350"/>
                <a:gd name="T25" fmla="*/ 0 h 327"/>
                <a:gd name="T26" fmla="*/ 9 w 350"/>
                <a:gd name="T27" fmla="*/ 1 h 327"/>
                <a:gd name="T28" fmla="*/ 6 w 350"/>
                <a:gd name="T29" fmla="*/ 2 h 327"/>
                <a:gd name="T30" fmla="*/ 5 w 350"/>
                <a:gd name="T31" fmla="*/ 2 h 327"/>
                <a:gd name="T32" fmla="*/ 3 w 350"/>
                <a:gd name="T33" fmla="*/ 2 h 327"/>
                <a:gd name="T34" fmla="*/ 1 w 350"/>
                <a:gd name="T35" fmla="*/ 2 h 327"/>
                <a:gd name="T36" fmla="*/ 1 w 350"/>
                <a:gd name="T37" fmla="*/ 2 h 3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0"/>
                <a:gd name="T58" fmla="*/ 0 h 327"/>
                <a:gd name="T59" fmla="*/ 350 w 350"/>
                <a:gd name="T60" fmla="*/ 327 h 3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0" h="327">
                  <a:moveTo>
                    <a:pt x="36" y="89"/>
                  </a:moveTo>
                  <a:lnTo>
                    <a:pt x="11" y="142"/>
                  </a:lnTo>
                  <a:lnTo>
                    <a:pt x="0" y="186"/>
                  </a:lnTo>
                  <a:lnTo>
                    <a:pt x="21" y="291"/>
                  </a:lnTo>
                  <a:lnTo>
                    <a:pt x="28" y="327"/>
                  </a:lnTo>
                  <a:lnTo>
                    <a:pt x="72" y="266"/>
                  </a:lnTo>
                  <a:lnTo>
                    <a:pt x="80" y="192"/>
                  </a:lnTo>
                  <a:lnTo>
                    <a:pt x="116" y="127"/>
                  </a:lnTo>
                  <a:lnTo>
                    <a:pt x="144" y="97"/>
                  </a:lnTo>
                  <a:lnTo>
                    <a:pt x="198" y="106"/>
                  </a:lnTo>
                  <a:lnTo>
                    <a:pt x="281" y="53"/>
                  </a:lnTo>
                  <a:lnTo>
                    <a:pt x="350" y="0"/>
                  </a:lnTo>
                  <a:lnTo>
                    <a:pt x="329" y="3"/>
                  </a:lnTo>
                  <a:lnTo>
                    <a:pt x="281" y="32"/>
                  </a:lnTo>
                  <a:lnTo>
                    <a:pt x="207" y="87"/>
                  </a:lnTo>
                  <a:lnTo>
                    <a:pt x="131" y="74"/>
                  </a:lnTo>
                  <a:lnTo>
                    <a:pt x="116" y="87"/>
                  </a:lnTo>
                  <a:lnTo>
                    <a:pt x="36"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0" name="Freeform 113">
              <a:extLst>
                <a:ext uri="{FF2B5EF4-FFF2-40B4-BE49-F238E27FC236}">
                  <a16:creationId xmlns:a16="http://schemas.microsoft.com/office/drawing/2014/main" id="{8045320E-3914-4700-96E5-9B0C94AA0DFF}"/>
                </a:ext>
              </a:extLst>
            </p:cNvPr>
            <p:cNvSpPr>
              <a:spLocks/>
            </p:cNvSpPr>
            <p:nvPr/>
          </p:nvSpPr>
          <p:spPr bwMode="auto">
            <a:xfrm>
              <a:off x="275" y="2999"/>
              <a:ext cx="49" cy="246"/>
            </a:xfrm>
            <a:custGeom>
              <a:avLst/>
              <a:gdLst>
                <a:gd name="T0" fmla="*/ 1 w 99"/>
                <a:gd name="T1" fmla="*/ 0 h 492"/>
                <a:gd name="T2" fmla="*/ 0 w 99"/>
                <a:gd name="T3" fmla="*/ 1 h 492"/>
                <a:gd name="T4" fmla="*/ 0 w 99"/>
                <a:gd name="T5" fmla="*/ 3 h 492"/>
                <a:gd name="T6" fmla="*/ 0 w 99"/>
                <a:gd name="T7" fmla="*/ 5 h 492"/>
                <a:gd name="T8" fmla="*/ 0 w 99"/>
                <a:gd name="T9" fmla="*/ 8 h 492"/>
                <a:gd name="T10" fmla="*/ 1 w 99"/>
                <a:gd name="T11" fmla="*/ 10 h 492"/>
                <a:gd name="T12" fmla="*/ 0 w 99"/>
                <a:gd name="T13" fmla="*/ 12 h 492"/>
                <a:gd name="T14" fmla="*/ 0 w 99"/>
                <a:gd name="T15" fmla="*/ 14 h 492"/>
                <a:gd name="T16" fmla="*/ 0 w 99"/>
                <a:gd name="T17" fmla="*/ 15 h 492"/>
                <a:gd name="T18" fmla="*/ 1 w 99"/>
                <a:gd name="T19" fmla="*/ 14 h 492"/>
                <a:gd name="T20" fmla="*/ 1 w 99"/>
                <a:gd name="T21" fmla="*/ 12 h 492"/>
                <a:gd name="T22" fmla="*/ 1 w 99"/>
                <a:gd name="T23" fmla="*/ 10 h 492"/>
                <a:gd name="T24" fmla="*/ 1 w 99"/>
                <a:gd name="T25" fmla="*/ 8 h 492"/>
                <a:gd name="T26" fmla="*/ 1 w 99"/>
                <a:gd name="T27" fmla="*/ 5 h 492"/>
                <a:gd name="T28" fmla="*/ 3 w 99"/>
                <a:gd name="T29" fmla="*/ 1 h 492"/>
                <a:gd name="T30" fmla="*/ 1 w 99"/>
                <a:gd name="T31" fmla="*/ 0 h 492"/>
                <a:gd name="T32" fmla="*/ 1 w 99"/>
                <a:gd name="T33" fmla="*/ 0 h 4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
                <a:gd name="T52" fmla="*/ 0 h 492"/>
                <a:gd name="T53" fmla="*/ 99 w 99"/>
                <a:gd name="T54" fmla="*/ 492 h 4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 h="492">
                  <a:moveTo>
                    <a:pt x="44" y="0"/>
                  </a:moveTo>
                  <a:lnTo>
                    <a:pt x="6" y="32"/>
                  </a:lnTo>
                  <a:lnTo>
                    <a:pt x="0" y="85"/>
                  </a:lnTo>
                  <a:lnTo>
                    <a:pt x="8" y="154"/>
                  </a:lnTo>
                  <a:lnTo>
                    <a:pt x="29" y="247"/>
                  </a:lnTo>
                  <a:lnTo>
                    <a:pt x="36" y="317"/>
                  </a:lnTo>
                  <a:lnTo>
                    <a:pt x="21" y="376"/>
                  </a:lnTo>
                  <a:lnTo>
                    <a:pt x="10" y="427"/>
                  </a:lnTo>
                  <a:lnTo>
                    <a:pt x="11" y="492"/>
                  </a:lnTo>
                  <a:lnTo>
                    <a:pt x="32" y="418"/>
                  </a:lnTo>
                  <a:lnTo>
                    <a:pt x="49" y="353"/>
                  </a:lnTo>
                  <a:lnTo>
                    <a:pt x="51" y="300"/>
                  </a:lnTo>
                  <a:lnTo>
                    <a:pt x="51" y="241"/>
                  </a:lnTo>
                  <a:lnTo>
                    <a:pt x="36" y="140"/>
                  </a:lnTo>
                  <a:lnTo>
                    <a:pt x="99" y="1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1" name="Freeform 114">
              <a:extLst>
                <a:ext uri="{FF2B5EF4-FFF2-40B4-BE49-F238E27FC236}">
                  <a16:creationId xmlns:a16="http://schemas.microsoft.com/office/drawing/2014/main" id="{F38440F9-AD06-4F9A-956F-03DE2D8BE855}"/>
                </a:ext>
              </a:extLst>
            </p:cNvPr>
            <p:cNvSpPr>
              <a:spLocks/>
            </p:cNvSpPr>
            <p:nvPr/>
          </p:nvSpPr>
          <p:spPr bwMode="auto">
            <a:xfrm>
              <a:off x="275" y="3195"/>
              <a:ext cx="96" cy="166"/>
            </a:xfrm>
            <a:custGeom>
              <a:avLst/>
              <a:gdLst>
                <a:gd name="T0" fmla="*/ 1 w 192"/>
                <a:gd name="T1" fmla="*/ 0 h 333"/>
                <a:gd name="T2" fmla="*/ 0 w 192"/>
                <a:gd name="T3" fmla="*/ 3 h 333"/>
                <a:gd name="T4" fmla="*/ 1 w 192"/>
                <a:gd name="T5" fmla="*/ 5 h 333"/>
                <a:gd name="T6" fmla="*/ 1 w 192"/>
                <a:gd name="T7" fmla="*/ 7 h 333"/>
                <a:gd name="T8" fmla="*/ 2 w 192"/>
                <a:gd name="T9" fmla="*/ 9 h 333"/>
                <a:gd name="T10" fmla="*/ 3 w 192"/>
                <a:gd name="T11" fmla="*/ 10 h 333"/>
                <a:gd name="T12" fmla="*/ 3 w 192"/>
                <a:gd name="T13" fmla="*/ 10 h 333"/>
                <a:gd name="T14" fmla="*/ 5 w 192"/>
                <a:gd name="T15" fmla="*/ 9 h 333"/>
                <a:gd name="T16" fmla="*/ 6 w 192"/>
                <a:gd name="T17" fmla="*/ 8 h 333"/>
                <a:gd name="T18" fmla="*/ 6 w 192"/>
                <a:gd name="T19" fmla="*/ 6 h 333"/>
                <a:gd name="T20" fmla="*/ 6 w 192"/>
                <a:gd name="T21" fmla="*/ 4 h 333"/>
                <a:gd name="T22" fmla="*/ 6 w 192"/>
                <a:gd name="T23" fmla="*/ 6 h 333"/>
                <a:gd name="T24" fmla="*/ 6 w 192"/>
                <a:gd name="T25" fmla="*/ 7 h 333"/>
                <a:gd name="T26" fmla="*/ 5 w 192"/>
                <a:gd name="T27" fmla="*/ 8 h 333"/>
                <a:gd name="T28" fmla="*/ 3 w 192"/>
                <a:gd name="T29" fmla="*/ 8 h 333"/>
                <a:gd name="T30" fmla="*/ 3 w 192"/>
                <a:gd name="T31" fmla="*/ 7 h 333"/>
                <a:gd name="T32" fmla="*/ 3 w 192"/>
                <a:gd name="T33" fmla="*/ 6 h 333"/>
                <a:gd name="T34" fmla="*/ 3 w 192"/>
                <a:gd name="T35" fmla="*/ 4 h 333"/>
                <a:gd name="T36" fmla="*/ 3 w 192"/>
                <a:gd name="T37" fmla="*/ 3 h 333"/>
                <a:gd name="T38" fmla="*/ 3 w 192"/>
                <a:gd name="T39" fmla="*/ 2 h 333"/>
                <a:gd name="T40" fmla="*/ 2 w 192"/>
                <a:gd name="T41" fmla="*/ 0 h 333"/>
                <a:gd name="T42" fmla="*/ 1 w 192"/>
                <a:gd name="T43" fmla="*/ 0 h 333"/>
                <a:gd name="T44" fmla="*/ 1 w 192"/>
                <a:gd name="T45" fmla="*/ 1 h 333"/>
                <a:gd name="T46" fmla="*/ 2 w 192"/>
                <a:gd name="T47" fmla="*/ 3 h 333"/>
                <a:gd name="T48" fmla="*/ 1 w 192"/>
                <a:gd name="T49" fmla="*/ 4 h 333"/>
                <a:gd name="T50" fmla="*/ 1 w 192"/>
                <a:gd name="T51" fmla="*/ 3 h 333"/>
                <a:gd name="T52" fmla="*/ 1 w 192"/>
                <a:gd name="T53" fmla="*/ 2 h 333"/>
                <a:gd name="T54" fmla="*/ 1 w 192"/>
                <a:gd name="T55" fmla="*/ 0 h 333"/>
                <a:gd name="T56" fmla="*/ 1 w 192"/>
                <a:gd name="T57" fmla="*/ 0 h 3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92"/>
                <a:gd name="T88" fmla="*/ 0 h 333"/>
                <a:gd name="T89" fmla="*/ 192 w 192"/>
                <a:gd name="T90" fmla="*/ 333 h 3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92" h="333">
                  <a:moveTo>
                    <a:pt x="13" y="21"/>
                  </a:moveTo>
                  <a:lnTo>
                    <a:pt x="0" y="107"/>
                  </a:lnTo>
                  <a:lnTo>
                    <a:pt x="8" y="175"/>
                  </a:lnTo>
                  <a:lnTo>
                    <a:pt x="32" y="242"/>
                  </a:lnTo>
                  <a:lnTo>
                    <a:pt x="63" y="291"/>
                  </a:lnTo>
                  <a:lnTo>
                    <a:pt x="89" y="323"/>
                  </a:lnTo>
                  <a:lnTo>
                    <a:pt x="127" y="333"/>
                  </a:lnTo>
                  <a:lnTo>
                    <a:pt x="156" y="308"/>
                  </a:lnTo>
                  <a:lnTo>
                    <a:pt x="179" y="270"/>
                  </a:lnTo>
                  <a:lnTo>
                    <a:pt x="192" y="205"/>
                  </a:lnTo>
                  <a:lnTo>
                    <a:pt x="192" y="131"/>
                  </a:lnTo>
                  <a:lnTo>
                    <a:pt x="169" y="213"/>
                  </a:lnTo>
                  <a:lnTo>
                    <a:pt x="162" y="251"/>
                  </a:lnTo>
                  <a:lnTo>
                    <a:pt x="148" y="274"/>
                  </a:lnTo>
                  <a:lnTo>
                    <a:pt x="127" y="274"/>
                  </a:lnTo>
                  <a:lnTo>
                    <a:pt x="103" y="242"/>
                  </a:lnTo>
                  <a:lnTo>
                    <a:pt x="95" y="204"/>
                  </a:lnTo>
                  <a:lnTo>
                    <a:pt x="91" y="154"/>
                  </a:lnTo>
                  <a:lnTo>
                    <a:pt x="87" y="103"/>
                  </a:lnTo>
                  <a:lnTo>
                    <a:pt x="76" y="74"/>
                  </a:lnTo>
                  <a:lnTo>
                    <a:pt x="48" y="27"/>
                  </a:lnTo>
                  <a:lnTo>
                    <a:pt x="32" y="0"/>
                  </a:lnTo>
                  <a:lnTo>
                    <a:pt x="30" y="34"/>
                  </a:lnTo>
                  <a:lnTo>
                    <a:pt x="34" y="109"/>
                  </a:lnTo>
                  <a:lnTo>
                    <a:pt x="25" y="141"/>
                  </a:lnTo>
                  <a:lnTo>
                    <a:pt x="10" y="107"/>
                  </a:lnTo>
                  <a:lnTo>
                    <a:pt x="19" y="65"/>
                  </a:lnTo>
                  <a:lnTo>
                    <a:pt x="13"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2" name="Freeform 115">
              <a:extLst>
                <a:ext uri="{FF2B5EF4-FFF2-40B4-BE49-F238E27FC236}">
                  <a16:creationId xmlns:a16="http://schemas.microsoft.com/office/drawing/2014/main" id="{7F0A4CB9-3C9B-470F-8A90-C763F06552B1}"/>
                </a:ext>
              </a:extLst>
            </p:cNvPr>
            <p:cNvSpPr>
              <a:spLocks/>
            </p:cNvSpPr>
            <p:nvPr/>
          </p:nvSpPr>
          <p:spPr bwMode="auto">
            <a:xfrm>
              <a:off x="329" y="2992"/>
              <a:ext cx="172" cy="189"/>
            </a:xfrm>
            <a:custGeom>
              <a:avLst/>
              <a:gdLst>
                <a:gd name="T0" fmla="*/ 1 w 344"/>
                <a:gd name="T1" fmla="*/ 3 h 379"/>
                <a:gd name="T2" fmla="*/ 1 w 344"/>
                <a:gd name="T3" fmla="*/ 6 h 379"/>
                <a:gd name="T4" fmla="*/ 0 w 344"/>
                <a:gd name="T5" fmla="*/ 9 h 379"/>
                <a:gd name="T6" fmla="*/ 1 w 344"/>
                <a:gd name="T7" fmla="*/ 11 h 379"/>
                <a:gd name="T8" fmla="*/ 1 w 344"/>
                <a:gd name="T9" fmla="*/ 11 h 379"/>
                <a:gd name="T10" fmla="*/ 1 w 344"/>
                <a:gd name="T11" fmla="*/ 11 h 379"/>
                <a:gd name="T12" fmla="*/ 1 w 344"/>
                <a:gd name="T13" fmla="*/ 10 h 379"/>
                <a:gd name="T14" fmla="*/ 3 w 344"/>
                <a:gd name="T15" fmla="*/ 9 h 379"/>
                <a:gd name="T16" fmla="*/ 5 w 344"/>
                <a:gd name="T17" fmla="*/ 9 h 379"/>
                <a:gd name="T18" fmla="*/ 6 w 344"/>
                <a:gd name="T19" fmla="*/ 7 h 379"/>
                <a:gd name="T20" fmla="*/ 7 w 344"/>
                <a:gd name="T21" fmla="*/ 6 h 379"/>
                <a:gd name="T22" fmla="*/ 11 w 344"/>
                <a:gd name="T23" fmla="*/ 4 h 379"/>
                <a:gd name="T24" fmla="*/ 11 w 344"/>
                <a:gd name="T25" fmla="*/ 3 h 379"/>
                <a:gd name="T26" fmla="*/ 10 w 344"/>
                <a:gd name="T27" fmla="*/ 3 h 379"/>
                <a:gd name="T28" fmla="*/ 7 w 344"/>
                <a:gd name="T29" fmla="*/ 2 h 379"/>
                <a:gd name="T30" fmla="*/ 6 w 344"/>
                <a:gd name="T31" fmla="*/ 0 h 379"/>
                <a:gd name="T32" fmla="*/ 7 w 344"/>
                <a:gd name="T33" fmla="*/ 2 h 379"/>
                <a:gd name="T34" fmla="*/ 3 w 344"/>
                <a:gd name="T35" fmla="*/ 4 h 379"/>
                <a:gd name="T36" fmla="*/ 5 w 344"/>
                <a:gd name="T37" fmla="*/ 5 h 379"/>
                <a:gd name="T38" fmla="*/ 3 w 344"/>
                <a:gd name="T39" fmla="*/ 6 h 379"/>
                <a:gd name="T40" fmla="*/ 3 w 344"/>
                <a:gd name="T41" fmla="*/ 5 h 379"/>
                <a:gd name="T42" fmla="*/ 1 w 344"/>
                <a:gd name="T43" fmla="*/ 4 h 379"/>
                <a:gd name="T44" fmla="*/ 3 w 344"/>
                <a:gd name="T45" fmla="*/ 0 h 379"/>
                <a:gd name="T46" fmla="*/ 1 w 344"/>
                <a:gd name="T47" fmla="*/ 3 h 379"/>
                <a:gd name="T48" fmla="*/ 1 w 344"/>
                <a:gd name="T49" fmla="*/ 3 h 379"/>
                <a:gd name="T50" fmla="*/ 1 w 344"/>
                <a:gd name="T51" fmla="*/ 3 h 37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44"/>
                <a:gd name="T79" fmla="*/ 0 h 379"/>
                <a:gd name="T80" fmla="*/ 344 w 344"/>
                <a:gd name="T81" fmla="*/ 379 h 37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44" h="379">
                  <a:moveTo>
                    <a:pt x="23" y="126"/>
                  </a:moveTo>
                  <a:lnTo>
                    <a:pt x="8" y="219"/>
                  </a:lnTo>
                  <a:lnTo>
                    <a:pt x="0" y="306"/>
                  </a:lnTo>
                  <a:lnTo>
                    <a:pt x="4" y="371"/>
                  </a:lnTo>
                  <a:lnTo>
                    <a:pt x="25" y="379"/>
                  </a:lnTo>
                  <a:lnTo>
                    <a:pt x="40" y="363"/>
                  </a:lnTo>
                  <a:lnTo>
                    <a:pt x="55" y="325"/>
                  </a:lnTo>
                  <a:lnTo>
                    <a:pt x="95" y="308"/>
                  </a:lnTo>
                  <a:lnTo>
                    <a:pt x="147" y="297"/>
                  </a:lnTo>
                  <a:lnTo>
                    <a:pt x="194" y="247"/>
                  </a:lnTo>
                  <a:lnTo>
                    <a:pt x="249" y="200"/>
                  </a:lnTo>
                  <a:lnTo>
                    <a:pt x="325" y="133"/>
                  </a:lnTo>
                  <a:lnTo>
                    <a:pt x="344" y="109"/>
                  </a:lnTo>
                  <a:lnTo>
                    <a:pt x="293" y="107"/>
                  </a:lnTo>
                  <a:lnTo>
                    <a:pt x="255" y="80"/>
                  </a:lnTo>
                  <a:lnTo>
                    <a:pt x="221" y="0"/>
                  </a:lnTo>
                  <a:lnTo>
                    <a:pt x="225" y="71"/>
                  </a:lnTo>
                  <a:lnTo>
                    <a:pt x="122" y="128"/>
                  </a:lnTo>
                  <a:lnTo>
                    <a:pt x="137" y="179"/>
                  </a:lnTo>
                  <a:lnTo>
                    <a:pt x="109" y="200"/>
                  </a:lnTo>
                  <a:lnTo>
                    <a:pt x="74" y="177"/>
                  </a:lnTo>
                  <a:lnTo>
                    <a:pt x="52" y="131"/>
                  </a:lnTo>
                  <a:lnTo>
                    <a:pt x="90" y="27"/>
                  </a:lnTo>
                  <a:lnTo>
                    <a:pt x="36" y="99"/>
                  </a:lnTo>
                  <a:lnTo>
                    <a:pt x="23"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3" name="Freeform 116">
              <a:extLst>
                <a:ext uri="{FF2B5EF4-FFF2-40B4-BE49-F238E27FC236}">
                  <a16:creationId xmlns:a16="http://schemas.microsoft.com/office/drawing/2014/main" id="{0D28816A-C434-4E4C-806C-D761B7460D3F}"/>
                </a:ext>
              </a:extLst>
            </p:cNvPr>
            <p:cNvSpPr>
              <a:spLocks/>
            </p:cNvSpPr>
            <p:nvPr/>
          </p:nvSpPr>
          <p:spPr bwMode="auto">
            <a:xfrm>
              <a:off x="340" y="3154"/>
              <a:ext cx="92" cy="135"/>
            </a:xfrm>
            <a:custGeom>
              <a:avLst/>
              <a:gdLst>
                <a:gd name="T0" fmla="*/ 1 w 185"/>
                <a:gd name="T1" fmla="*/ 1 h 270"/>
                <a:gd name="T2" fmla="*/ 1 w 185"/>
                <a:gd name="T3" fmla="*/ 1 h 270"/>
                <a:gd name="T4" fmla="*/ 0 w 185"/>
                <a:gd name="T5" fmla="*/ 2 h 270"/>
                <a:gd name="T6" fmla="*/ 0 w 185"/>
                <a:gd name="T7" fmla="*/ 4 h 270"/>
                <a:gd name="T8" fmla="*/ 0 w 185"/>
                <a:gd name="T9" fmla="*/ 5 h 270"/>
                <a:gd name="T10" fmla="*/ 0 w 185"/>
                <a:gd name="T11" fmla="*/ 7 h 270"/>
                <a:gd name="T12" fmla="*/ 0 w 185"/>
                <a:gd name="T13" fmla="*/ 8 h 270"/>
                <a:gd name="T14" fmla="*/ 1 w 185"/>
                <a:gd name="T15" fmla="*/ 7 h 270"/>
                <a:gd name="T16" fmla="*/ 1 w 185"/>
                <a:gd name="T17" fmla="*/ 6 h 270"/>
                <a:gd name="T18" fmla="*/ 0 w 185"/>
                <a:gd name="T19" fmla="*/ 6 h 270"/>
                <a:gd name="T20" fmla="*/ 0 w 185"/>
                <a:gd name="T21" fmla="*/ 5 h 270"/>
                <a:gd name="T22" fmla="*/ 2 w 185"/>
                <a:gd name="T23" fmla="*/ 5 h 270"/>
                <a:gd name="T24" fmla="*/ 2 w 185"/>
                <a:gd name="T25" fmla="*/ 4 h 270"/>
                <a:gd name="T26" fmla="*/ 0 w 185"/>
                <a:gd name="T27" fmla="*/ 4 h 270"/>
                <a:gd name="T28" fmla="*/ 1 w 185"/>
                <a:gd name="T29" fmla="*/ 3 h 270"/>
                <a:gd name="T30" fmla="*/ 2 w 185"/>
                <a:gd name="T31" fmla="*/ 4 h 270"/>
                <a:gd name="T32" fmla="*/ 2 w 185"/>
                <a:gd name="T33" fmla="*/ 3 h 270"/>
                <a:gd name="T34" fmla="*/ 1 w 185"/>
                <a:gd name="T35" fmla="*/ 2 h 270"/>
                <a:gd name="T36" fmla="*/ 1 w 185"/>
                <a:gd name="T37" fmla="*/ 2 h 270"/>
                <a:gd name="T38" fmla="*/ 3 w 185"/>
                <a:gd name="T39" fmla="*/ 3 h 270"/>
                <a:gd name="T40" fmla="*/ 3 w 185"/>
                <a:gd name="T41" fmla="*/ 4 h 270"/>
                <a:gd name="T42" fmla="*/ 3 w 185"/>
                <a:gd name="T43" fmla="*/ 5 h 270"/>
                <a:gd name="T44" fmla="*/ 5 w 185"/>
                <a:gd name="T45" fmla="*/ 5 h 270"/>
                <a:gd name="T46" fmla="*/ 4 w 185"/>
                <a:gd name="T47" fmla="*/ 5 h 270"/>
                <a:gd name="T48" fmla="*/ 3 w 185"/>
                <a:gd name="T49" fmla="*/ 4 h 270"/>
                <a:gd name="T50" fmla="*/ 3 w 185"/>
                <a:gd name="T51" fmla="*/ 2 h 270"/>
                <a:gd name="T52" fmla="*/ 4 w 185"/>
                <a:gd name="T53" fmla="*/ 4 h 270"/>
                <a:gd name="T54" fmla="*/ 5 w 185"/>
                <a:gd name="T55" fmla="*/ 5 h 270"/>
                <a:gd name="T56" fmla="*/ 5 w 185"/>
                <a:gd name="T57" fmla="*/ 4 h 270"/>
                <a:gd name="T58" fmla="*/ 5 w 185"/>
                <a:gd name="T59" fmla="*/ 3 h 270"/>
                <a:gd name="T60" fmla="*/ 4 w 185"/>
                <a:gd name="T61" fmla="*/ 2 h 270"/>
                <a:gd name="T62" fmla="*/ 3 w 185"/>
                <a:gd name="T63" fmla="*/ 1 h 270"/>
                <a:gd name="T64" fmla="*/ 4 w 185"/>
                <a:gd name="T65" fmla="*/ 1 h 270"/>
                <a:gd name="T66" fmla="*/ 4 w 185"/>
                <a:gd name="T67" fmla="*/ 1 h 270"/>
                <a:gd name="T68" fmla="*/ 3 w 185"/>
                <a:gd name="T69" fmla="*/ 1 h 270"/>
                <a:gd name="T70" fmla="*/ 2 w 185"/>
                <a:gd name="T71" fmla="*/ 1 h 270"/>
                <a:gd name="T72" fmla="*/ 1 w 185"/>
                <a:gd name="T73" fmla="*/ 1 h 270"/>
                <a:gd name="T74" fmla="*/ 2 w 185"/>
                <a:gd name="T75" fmla="*/ 1 h 270"/>
                <a:gd name="T76" fmla="*/ 2 w 185"/>
                <a:gd name="T77" fmla="*/ 0 h 270"/>
                <a:gd name="T78" fmla="*/ 1 w 185"/>
                <a:gd name="T79" fmla="*/ 1 h 270"/>
                <a:gd name="T80" fmla="*/ 1 w 185"/>
                <a:gd name="T81" fmla="*/ 1 h 27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5"/>
                <a:gd name="T124" fmla="*/ 0 h 270"/>
                <a:gd name="T125" fmla="*/ 185 w 185"/>
                <a:gd name="T126" fmla="*/ 270 h 27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5" h="270">
                  <a:moveTo>
                    <a:pt x="52" y="8"/>
                  </a:moveTo>
                  <a:lnTo>
                    <a:pt x="52" y="44"/>
                  </a:lnTo>
                  <a:lnTo>
                    <a:pt x="25" y="82"/>
                  </a:lnTo>
                  <a:lnTo>
                    <a:pt x="12" y="128"/>
                  </a:lnTo>
                  <a:lnTo>
                    <a:pt x="2" y="172"/>
                  </a:lnTo>
                  <a:lnTo>
                    <a:pt x="0" y="225"/>
                  </a:lnTo>
                  <a:lnTo>
                    <a:pt x="4" y="270"/>
                  </a:lnTo>
                  <a:lnTo>
                    <a:pt x="42" y="249"/>
                  </a:lnTo>
                  <a:lnTo>
                    <a:pt x="52" y="196"/>
                  </a:lnTo>
                  <a:lnTo>
                    <a:pt x="19" y="196"/>
                  </a:lnTo>
                  <a:lnTo>
                    <a:pt x="27" y="179"/>
                  </a:lnTo>
                  <a:lnTo>
                    <a:pt x="67" y="177"/>
                  </a:lnTo>
                  <a:lnTo>
                    <a:pt x="67" y="154"/>
                  </a:lnTo>
                  <a:lnTo>
                    <a:pt x="27" y="145"/>
                  </a:lnTo>
                  <a:lnTo>
                    <a:pt x="34" y="126"/>
                  </a:lnTo>
                  <a:lnTo>
                    <a:pt x="72" y="135"/>
                  </a:lnTo>
                  <a:lnTo>
                    <a:pt x="84" y="111"/>
                  </a:lnTo>
                  <a:lnTo>
                    <a:pt x="46" y="92"/>
                  </a:lnTo>
                  <a:lnTo>
                    <a:pt x="63" y="71"/>
                  </a:lnTo>
                  <a:lnTo>
                    <a:pt x="99" y="97"/>
                  </a:lnTo>
                  <a:lnTo>
                    <a:pt x="110" y="132"/>
                  </a:lnTo>
                  <a:lnTo>
                    <a:pt x="126" y="168"/>
                  </a:lnTo>
                  <a:lnTo>
                    <a:pt x="185" y="191"/>
                  </a:lnTo>
                  <a:lnTo>
                    <a:pt x="152" y="166"/>
                  </a:lnTo>
                  <a:lnTo>
                    <a:pt x="122" y="128"/>
                  </a:lnTo>
                  <a:lnTo>
                    <a:pt x="116" y="94"/>
                  </a:lnTo>
                  <a:lnTo>
                    <a:pt x="152" y="135"/>
                  </a:lnTo>
                  <a:lnTo>
                    <a:pt x="181" y="170"/>
                  </a:lnTo>
                  <a:lnTo>
                    <a:pt x="183" y="151"/>
                  </a:lnTo>
                  <a:lnTo>
                    <a:pt x="164" y="111"/>
                  </a:lnTo>
                  <a:lnTo>
                    <a:pt x="133" y="82"/>
                  </a:lnTo>
                  <a:lnTo>
                    <a:pt x="112" y="63"/>
                  </a:lnTo>
                  <a:lnTo>
                    <a:pt x="156" y="37"/>
                  </a:lnTo>
                  <a:lnTo>
                    <a:pt x="133" y="27"/>
                  </a:lnTo>
                  <a:lnTo>
                    <a:pt x="97" y="8"/>
                  </a:lnTo>
                  <a:lnTo>
                    <a:pt x="86" y="35"/>
                  </a:lnTo>
                  <a:lnTo>
                    <a:pt x="61" y="52"/>
                  </a:lnTo>
                  <a:lnTo>
                    <a:pt x="82" y="10"/>
                  </a:lnTo>
                  <a:lnTo>
                    <a:pt x="65" y="0"/>
                  </a:lnTo>
                  <a:lnTo>
                    <a:pt x="5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4" name="Freeform 117">
              <a:extLst>
                <a:ext uri="{FF2B5EF4-FFF2-40B4-BE49-F238E27FC236}">
                  <a16:creationId xmlns:a16="http://schemas.microsoft.com/office/drawing/2014/main" id="{7AAFF255-4030-4452-8053-503D899BF227}"/>
                </a:ext>
              </a:extLst>
            </p:cNvPr>
            <p:cNvSpPr>
              <a:spLocks/>
            </p:cNvSpPr>
            <p:nvPr/>
          </p:nvSpPr>
          <p:spPr bwMode="auto">
            <a:xfrm>
              <a:off x="388" y="3120"/>
              <a:ext cx="48" cy="57"/>
            </a:xfrm>
            <a:custGeom>
              <a:avLst/>
              <a:gdLst>
                <a:gd name="T0" fmla="*/ 2 w 95"/>
                <a:gd name="T1" fmla="*/ 0 h 116"/>
                <a:gd name="T2" fmla="*/ 2 w 95"/>
                <a:gd name="T3" fmla="*/ 0 h 116"/>
                <a:gd name="T4" fmla="*/ 2 w 95"/>
                <a:gd name="T5" fmla="*/ 1 h 116"/>
                <a:gd name="T6" fmla="*/ 1 w 95"/>
                <a:gd name="T7" fmla="*/ 2 h 116"/>
                <a:gd name="T8" fmla="*/ 0 w 95"/>
                <a:gd name="T9" fmla="*/ 2 h 116"/>
                <a:gd name="T10" fmla="*/ 1 w 95"/>
                <a:gd name="T11" fmla="*/ 3 h 116"/>
                <a:gd name="T12" fmla="*/ 2 w 95"/>
                <a:gd name="T13" fmla="*/ 3 h 116"/>
                <a:gd name="T14" fmla="*/ 2 w 95"/>
                <a:gd name="T15" fmla="*/ 2 h 116"/>
                <a:gd name="T16" fmla="*/ 3 w 95"/>
                <a:gd name="T17" fmla="*/ 2 h 116"/>
                <a:gd name="T18" fmla="*/ 3 w 95"/>
                <a:gd name="T19" fmla="*/ 1 h 116"/>
                <a:gd name="T20" fmla="*/ 3 w 95"/>
                <a:gd name="T21" fmla="*/ 0 h 116"/>
                <a:gd name="T22" fmla="*/ 3 w 95"/>
                <a:gd name="T23" fmla="*/ 0 h 116"/>
                <a:gd name="T24" fmla="*/ 2 w 95"/>
                <a:gd name="T25" fmla="*/ 0 h 116"/>
                <a:gd name="T26" fmla="*/ 2 w 95"/>
                <a:gd name="T27" fmla="*/ 0 h 1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5"/>
                <a:gd name="T43" fmla="*/ 0 h 116"/>
                <a:gd name="T44" fmla="*/ 95 w 95"/>
                <a:gd name="T45" fmla="*/ 116 h 1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5" h="116">
                  <a:moveTo>
                    <a:pt x="63" y="0"/>
                  </a:moveTo>
                  <a:lnTo>
                    <a:pt x="61" y="29"/>
                  </a:lnTo>
                  <a:lnTo>
                    <a:pt x="46" y="44"/>
                  </a:lnTo>
                  <a:lnTo>
                    <a:pt x="17" y="70"/>
                  </a:lnTo>
                  <a:lnTo>
                    <a:pt x="0" y="84"/>
                  </a:lnTo>
                  <a:lnTo>
                    <a:pt x="13" y="116"/>
                  </a:lnTo>
                  <a:lnTo>
                    <a:pt x="51" y="103"/>
                  </a:lnTo>
                  <a:lnTo>
                    <a:pt x="55" y="82"/>
                  </a:lnTo>
                  <a:lnTo>
                    <a:pt x="84" y="70"/>
                  </a:lnTo>
                  <a:lnTo>
                    <a:pt x="93" y="48"/>
                  </a:lnTo>
                  <a:lnTo>
                    <a:pt x="95" y="27"/>
                  </a:lnTo>
                  <a:lnTo>
                    <a:pt x="89" y="10"/>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5" name="Freeform 118">
              <a:extLst>
                <a:ext uri="{FF2B5EF4-FFF2-40B4-BE49-F238E27FC236}">
                  <a16:creationId xmlns:a16="http://schemas.microsoft.com/office/drawing/2014/main" id="{8B12F8DF-74F7-4899-9A2D-1D5EAB223DEA}"/>
                </a:ext>
              </a:extLst>
            </p:cNvPr>
            <p:cNvSpPr>
              <a:spLocks/>
            </p:cNvSpPr>
            <p:nvPr/>
          </p:nvSpPr>
          <p:spPr bwMode="auto">
            <a:xfrm>
              <a:off x="412" y="3216"/>
              <a:ext cx="25" cy="34"/>
            </a:xfrm>
            <a:custGeom>
              <a:avLst/>
              <a:gdLst>
                <a:gd name="T0" fmla="*/ 0 w 51"/>
                <a:gd name="T1" fmla="*/ 1 h 66"/>
                <a:gd name="T2" fmla="*/ 0 w 51"/>
                <a:gd name="T3" fmla="*/ 2 h 66"/>
                <a:gd name="T4" fmla="*/ 0 w 51"/>
                <a:gd name="T5" fmla="*/ 2 h 66"/>
                <a:gd name="T6" fmla="*/ 0 w 51"/>
                <a:gd name="T7" fmla="*/ 2 h 66"/>
                <a:gd name="T8" fmla="*/ 1 w 51"/>
                <a:gd name="T9" fmla="*/ 3 h 66"/>
                <a:gd name="T10" fmla="*/ 1 w 51"/>
                <a:gd name="T11" fmla="*/ 2 h 66"/>
                <a:gd name="T12" fmla="*/ 1 w 51"/>
                <a:gd name="T13" fmla="*/ 1 h 66"/>
                <a:gd name="T14" fmla="*/ 0 w 51"/>
                <a:gd name="T15" fmla="*/ 0 h 66"/>
                <a:gd name="T16" fmla="*/ 0 w 51"/>
                <a:gd name="T17" fmla="*/ 1 h 66"/>
                <a:gd name="T18" fmla="*/ 0 w 51"/>
                <a:gd name="T19" fmla="*/ 1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66"/>
                <a:gd name="T32" fmla="*/ 51 w 51"/>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66">
                  <a:moveTo>
                    <a:pt x="26" y="21"/>
                  </a:moveTo>
                  <a:lnTo>
                    <a:pt x="26" y="40"/>
                  </a:lnTo>
                  <a:lnTo>
                    <a:pt x="0" y="49"/>
                  </a:lnTo>
                  <a:lnTo>
                    <a:pt x="15" y="61"/>
                  </a:lnTo>
                  <a:lnTo>
                    <a:pt x="41" y="66"/>
                  </a:lnTo>
                  <a:lnTo>
                    <a:pt x="51" y="46"/>
                  </a:lnTo>
                  <a:lnTo>
                    <a:pt x="45" y="27"/>
                  </a:lnTo>
                  <a:lnTo>
                    <a:pt x="17" y="0"/>
                  </a:lnTo>
                  <a:lnTo>
                    <a:pt x="2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6" name="Freeform 119">
              <a:extLst>
                <a:ext uri="{FF2B5EF4-FFF2-40B4-BE49-F238E27FC236}">
                  <a16:creationId xmlns:a16="http://schemas.microsoft.com/office/drawing/2014/main" id="{F3F93131-562E-4EBB-95D8-E06662AF297D}"/>
                </a:ext>
              </a:extLst>
            </p:cNvPr>
            <p:cNvSpPr>
              <a:spLocks/>
            </p:cNvSpPr>
            <p:nvPr/>
          </p:nvSpPr>
          <p:spPr bwMode="auto">
            <a:xfrm>
              <a:off x="1014" y="3065"/>
              <a:ext cx="205" cy="352"/>
            </a:xfrm>
            <a:custGeom>
              <a:avLst/>
              <a:gdLst>
                <a:gd name="T0" fmla="*/ 2 w 408"/>
                <a:gd name="T1" fmla="*/ 2 h 703"/>
                <a:gd name="T2" fmla="*/ 2 w 408"/>
                <a:gd name="T3" fmla="*/ 8 h 703"/>
                <a:gd name="T4" fmla="*/ 1 w 408"/>
                <a:gd name="T5" fmla="*/ 11 h 703"/>
                <a:gd name="T6" fmla="*/ 0 w 408"/>
                <a:gd name="T7" fmla="*/ 14 h 703"/>
                <a:gd name="T8" fmla="*/ 2 w 408"/>
                <a:gd name="T9" fmla="*/ 17 h 703"/>
                <a:gd name="T10" fmla="*/ 3 w 408"/>
                <a:gd name="T11" fmla="*/ 19 h 703"/>
                <a:gd name="T12" fmla="*/ 6 w 408"/>
                <a:gd name="T13" fmla="*/ 22 h 703"/>
                <a:gd name="T14" fmla="*/ 12 w 408"/>
                <a:gd name="T15" fmla="*/ 22 h 703"/>
                <a:gd name="T16" fmla="*/ 13 w 408"/>
                <a:gd name="T17" fmla="*/ 20 h 703"/>
                <a:gd name="T18" fmla="*/ 12 w 408"/>
                <a:gd name="T19" fmla="*/ 19 h 703"/>
                <a:gd name="T20" fmla="*/ 10 w 408"/>
                <a:gd name="T21" fmla="*/ 20 h 703"/>
                <a:gd name="T22" fmla="*/ 8 w 408"/>
                <a:gd name="T23" fmla="*/ 20 h 703"/>
                <a:gd name="T24" fmla="*/ 5 w 408"/>
                <a:gd name="T25" fmla="*/ 19 h 703"/>
                <a:gd name="T26" fmla="*/ 3 w 408"/>
                <a:gd name="T27" fmla="*/ 17 h 703"/>
                <a:gd name="T28" fmla="*/ 2 w 408"/>
                <a:gd name="T29" fmla="*/ 15 h 703"/>
                <a:gd name="T30" fmla="*/ 3 w 408"/>
                <a:gd name="T31" fmla="*/ 15 h 703"/>
                <a:gd name="T32" fmla="*/ 5 w 408"/>
                <a:gd name="T33" fmla="*/ 16 h 703"/>
                <a:gd name="T34" fmla="*/ 7 w 408"/>
                <a:gd name="T35" fmla="*/ 18 h 703"/>
                <a:gd name="T36" fmla="*/ 10 w 408"/>
                <a:gd name="T37" fmla="*/ 18 h 703"/>
                <a:gd name="T38" fmla="*/ 10 w 408"/>
                <a:gd name="T39" fmla="*/ 16 h 703"/>
                <a:gd name="T40" fmla="*/ 10 w 408"/>
                <a:gd name="T41" fmla="*/ 13 h 703"/>
                <a:gd name="T42" fmla="*/ 10 w 408"/>
                <a:gd name="T43" fmla="*/ 11 h 703"/>
                <a:gd name="T44" fmla="*/ 7 w 408"/>
                <a:gd name="T45" fmla="*/ 11 h 703"/>
                <a:gd name="T46" fmla="*/ 7 w 408"/>
                <a:gd name="T47" fmla="*/ 14 h 703"/>
                <a:gd name="T48" fmla="*/ 7 w 408"/>
                <a:gd name="T49" fmla="*/ 14 h 703"/>
                <a:gd name="T50" fmla="*/ 8 w 408"/>
                <a:gd name="T51" fmla="*/ 15 h 703"/>
                <a:gd name="T52" fmla="*/ 9 w 408"/>
                <a:gd name="T53" fmla="*/ 16 h 703"/>
                <a:gd name="T54" fmla="*/ 8 w 408"/>
                <a:gd name="T55" fmla="*/ 17 h 703"/>
                <a:gd name="T56" fmla="*/ 8 w 408"/>
                <a:gd name="T57" fmla="*/ 17 h 703"/>
                <a:gd name="T58" fmla="*/ 7 w 408"/>
                <a:gd name="T59" fmla="*/ 15 h 703"/>
                <a:gd name="T60" fmla="*/ 7 w 408"/>
                <a:gd name="T61" fmla="*/ 15 h 703"/>
                <a:gd name="T62" fmla="*/ 7 w 408"/>
                <a:gd name="T63" fmla="*/ 14 h 703"/>
                <a:gd name="T64" fmla="*/ 7 w 408"/>
                <a:gd name="T65" fmla="*/ 12 h 703"/>
                <a:gd name="T66" fmla="*/ 5 w 408"/>
                <a:gd name="T67" fmla="*/ 12 h 703"/>
                <a:gd name="T68" fmla="*/ 4 w 408"/>
                <a:gd name="T69" fmla="*/ 13 h 703"/>
                <a:gd name="T70" fmla="*/ 2 w 408"/>
                <a:gd name="T71" fmla="*/ 13 h 703"/>
                <a:gd name="T72" fmla="*/ 2 w 408"/>
                <a:gd name="T73" fmla="*/ 9 h 703"/>
                <a:gd name="T74" fmla="*/ 2 w 408"/>
                <a:gd name="T75" fmla="*/ 12 h 703"/>
                <a:gd name="T76" fmla="*/ 5 w 408"/>
                <a:gd name="T77" fmla="*/ 11 h 703"/>
                <a:gd name="T78" fmla="*/ 5 w 408"/>
                <a:gd name="T79" fmla="*/ 9 h 703"/>
                <a:gd name="T80" fmla="*/ 3 w 408"/>
                <a:gd name="T81" fmla="*/ 10 h 703"/>
                <a:gd name="T82" fmla="*/ 3 w 408"/>
                <a:gd name="T83" fmla="*/ 7 h 703"/>
                <a:gd name="T84" fmla="*/ 6 w 408"/>
                <a:gd name="T85" fmla="*/ 7 h 703"/>
                <a:gd name="T86" fmla="*/ 3 w 408"/>
                <a:gd name="T87" fmla="*/ 1 h 703"/>
                <a:gd name="T88" fmla="*/ 2 w 408"/>
                <a:gd name="T89" fmla="*/ 0 h 7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08"/>
                <a:gd name="T136" fmla="*/ 0 h 703"/>
                <a:gd name="T137" fmla="*/ 408 w 408"/>
                <a:gd name="T138" fmla="*/ 703 h 7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08" h="703">
                  <a:moveTo>
                    <a:pt x="39" y="0"/>
                  </a:moveTo>
                  <a:lnTo>
                    <a:pt x="39" y="41"/>
                  </a:lnTo>
                  <a:lnTo>
                    <a:pt x="43" y="135"/>
                  </a:lnTo>
                  <a:lnTo>
                    <a:pt x="51" y="252"/>
                  </a:lnTo>
                  <a:lnTo>
                    <a:pt x="28" y="294"/>
                  </a:lnTo>
                  <a:lnTo>
                    <a:pt x="22" y="334"/>
                  </a:lnTo>
                  <a:lnTo>
                    <a:pt x="11" y="393"/>
                  </a:lnTo>
                  <a:lnTo>
                    <a:pt x="0" y="441"/>
                  </a:lnTo>
                  <a:lnTo>
                    <a:pt x="0" y="482"/>
                  </a:lnTo>
                  <a:lnTo>
                    <a:pt x="39" y="538"/>
                  </a:lnTo>
                  <a:lnTo>
                    <a:pt x="68" y="570"/>
                  </a:lnTo>
                  <a:lnTo>
                    <a:pt x="91" y="591"/>
                  </a:lnTo>
                  <a:lnTo>
                    <a:pt x="112" y="648"/>
                  </a:lnTo>
                  <a:lnTo>
                    <a:pt x="163" y="690"/>
                  </a:lnTo>
                  <a:lnTo>
                    <a:pt x="226" y="703"/>
                  </a:lnTo>
                  <a:lnTo>
                    <a:pt x="353" y="697"/>
                  </a:lnTo>
                  <a:lnTo>
                    <a:pt x="391" y="673"/>
                  </a:lnTo>
                  <a:lnTo>
                    <a:pt x="408" y="631"/>
                  </a:lnTo>
                  <a:lnTo>
                    <a:pt x="406" y="597"/>
                  </a:lnTo>
                  <a:lnTo>
                    <a:pt x="376" y="581"/>
                  </a:lnTo>
                  <a:lnTo>
                    <a:pt x="353" y="598"/>
                  </a:lnTo>
                  <a:lnTo>
                    <a:pt x="313" y="616"/>
                  </a:lnTo>
                  <a:lnTo>
                    <a:pt x="271" y="616"/>
                  </a:lnTo>
                  <a:lnTo>
                    <a:pt x="245" y="616"/>
                  </a:lnTo>
                  <a:lnTo>
                    <a:pt x="199" y="616"/>
                  </a:lnTo>
                  <a:lnTo>
                    <a:pt x="155" y="581"/>
                  </a:lnTo>
                  <a:lnTo>
                    <a:pt x="121" y="564"/>
                  </a:lnTo>
                  <a:lnTo>
                    <a:pt x="91" y="534"/>
                  </a:lnTo>
                  <a:lnTo>
                    <a:pt x="64" y="490"/>
                  </a:lnTo>
                  <a:lnTo>
                    <a:pt x="34" y="450"/>
                  </a:lnTo>
                  <a:lnTo>
                    <a:pt x="36" y="416"/>
                  </a:lnTo>
                  <a:lnTo>
                    <a:pt x="83" y="471"/>
                  </a:lnTo>
                  <a:lnTo>
                    <a:pt x="102" y="490"/>
                  </a:lnTo>
                  <a:lnTo>
                    <a:pt x="140" y="482"/>
                  </a:lnTo>
                  <a:lnTo>
                    <a:pt x="165" y="532"/>
                  </a:lnTo>
                  <a:lnTo>
                    <a:pt x="211" y="572"/>
                  </a:lnTo>
                  <a:lnTo>
                    <a:pt x="264" y="572"/>
                  </a:lnTo>
                  <a:lnTo>
                    <a:pt x="307" y="566"/>
                  </a:lnTo>
                  <a:lnTo>
                    <a:pt x="344" y="547"/>
                  </a:lnTo>
                  <a:lnTo>
                    <a:pt x="319" y="511"/>
                  </a:lnTo>
                  <a:lnTo>
                    <a:pt x="296" y="460"/>
                  </a:lnTo>
                  <a:lnTo>
                    <a:pt x="292" y="410"/>
                  </a:lnTo>
                  <a:lnTo>
                    <a:pt x="283" y="378"/>
                  </a:lnTo>
                  <a:lnTo>
                    <a:pt x="296" y="332"/>
                  </a:lnTo>
                  <a:lnTo>
                    <a:pt x="292" y="300"/>
                  </a:lnTo>
                  <a:lnTo>
                    <a:pt x="205" y="340"/>
                  </a:lnTo>
                  <a:lnTo>
                    <a:pt x="258" y="403"/>
                  </a:lnTo>
                  <a:lnTo>
                    <a:pt x="214" y="424"/>
                  </a:lnTo>
                  <a:lnTo>
                    <a:pt x="264" y="435"/>
                  </a:lnTo>
                  <a:lnTo>
                    <a:pt x="220" y="446"/>
                  </a:lnTo>
                  <a:lnTo>
                    <a:pt x="277" y="462"/>
                  </a:lnTo>
                  <a:lnTo>
                    <a:pt x="237" y="467"/>
                  </a:lnTo>
                  <a:lnTo>
                    <a:pt x="237" y="490"/>
                  </a:lnTo>
                  <a:lnTo>
                    <a:pt x="281" y="490"/>
                  </a:lnTo>
                  <a:lnTo>
                    <a:pt x="281" y="521"/>
                  </a:lnTo>
                  <a:lnTo>
                    <a:pt x="245" y="521"/>
                  </a:lnTo>
                  <a:lnTo>
                    <a:pt x="283" y="538"/>
                  </a:lnTo>
                  <a:lnTo>
                    <a:pt x="233" y="543"/>
                  </a:lnTo>
                  <a:lnTo>
                    <a:pt x="211" y="500"/>
                  </a:lnTo>
                  <a:lnTo>
                    <a:pt x="220" y="471"/>
                  </a:lnTo>
                  <a:lnTo>
                    <a:pt x="199" y="471"/>
                  </a:lnTo>
                  <a:lnTo>
                    <a:pt x="195" y="450"/>
                  </a:lnTo>
                  <a:lnTo>
                    <a:pt x="214" y="446"/>
                  </a:lnTo>
                  <a:lnTo>
                    <a:pt x="193" y="433"/>
                  </a:lnTo>
                  <a:lnTo>
                    <a:pt x="209" y="403"/>
                  </a:lnTo>
                  <a:lnTo>
                    <a:pt x="205" y="363"/>
                  </a:lnTo>
                  <a:lnTo>
                    <a:pt x="152" y="348"/>
                  </a:lnTo>
                  <a:lnTo>
                    <a:pt x="134" y="368"/>
                  </a:lnTo>
                  <a:lnTo>
                    <a:pt x="117" y="378"/>
                  </a:lnTo>
                  <a:lnTo>
                    <a:pt x="117" y="410"/>
                  </a:lnTo>
                  <a:lnTo>
                    <a:pt x="79" y="422"/>
                  </a:lnTo>
                  <a:lnTo>
                    <a:pt x="41" y="389"/>
                  </a:lnTo>
                  <a:lnTo>
                    <a:pt x="39" y="329"/>
                  </a:lnTo>
                  <a:lnTo>
                    <a:pt x="64" y="281"/>
                  </a:lnTo>
                  <a:lnTo>
                    <a:pt x="53" y="342"/>
                  </a:lnTo>
                  <a:lnTo>
                    <a:pt x="62" y="368"/>
                  </a:lnTo>
                  <a:lnTo>
                    <a:pt x="77" y="380"/>
                  </a:lnTo>
                  <a:lnTo>
                    <a:pt x="157" y="329"/>
                  </a:lnTo>
                  <a:lnTo>
                    <a:pt x="112" y="340"/>
                  </a:lnTo>
                  <a:lnTo>
                    <a:pt x="146" y="285"/>
                  </a:lnTo>
                  <a:lnTo>
                    <a:pt x="146" y="258"/>
                  </a:lnTo>
                  <a:lnTo>
                    <a:pt x="81" y="304"/>
                  </a:lnTo>
                  <a:lnTo>
                    <a:pt x="85" y="275"/>
                  </a:lnTo>
                  <a:lnTo>
                    <a:pt x="87" y="218"/>
                  </a:lnTo>
                  <a:lnTo>
                    <a:pt x="114" y="249"/>
                  </a:lnTo>
                  <a:lnTo>
                    <a:pt x="188" y="224"/>
                  </a:lnTo>
                  <a:lnTo>
                    <a:pt x="173" y="45"/>
                  </a:lnTo>
                  <a:lnTo>
                    <a:pt x="85" y="3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7" name="Freeform 120">
              <a:extLst>
                <a:ext uri="{FF2B5EF4-FFF2-40B4-BE49-F238E27FC236}">
                  <a16:creationId xmlns:a16="http://schemas.microsoft.com/office/drawing/2014/main" id="{BAC237C0-44E5-4B34-9790-B7E0F931ACB9}"/>
                </a:ext>
              </a:extLst>
            </p:cNvPr>
            <p:cNvSpPr>
              <a:spLocks/>
            </p:cNvSpPr>
            <p:nvPr/>
          </p:nvSpPr>
          <p:spPr bwMode="auto">
            <a:xfrm>
              <a:off x="1097" y="3235"/>
              <a:ext cx="47" cy="45"/>
            </a:xfrm>
            <a:custGeom>
              <a:avLst/>
              <a:gdLst>
                <a:gd name="T0" fmla="*/ 0 w 95"/>
                <a:gd name="T1" fmla="*/ 1 h 89"/>
                <a:gd name="T2" fmla="*/ 1 w 95"/>
                <a:gd name="T3" fmla="*/ 0 h 89"/>
                <a:gd name="T4" fmla="*/ 2 w 95"/>
                <a:gd name="T5" fmla="*/ 1 h 89"/>
                <a:gd name="T6" fmla="*/ 0 w 95"/>
                <a:gd name="T7" fmla="*/ 3 h 89"/>
                <a:gd name="T8" fmla="*/ 0 w 95"/>
                <a:gd name="T9" fmla="*/ 1 h 89"/>
                <a:gd name="T10" fmla="*/ 0 w 95"/>
                <a:gd name="T11" fmla="*/ 1 h 89"/>
                <a:gd name="T12" fmla="*/ 0 60000 65536"/>
                <a:gd name="T13" fmla="*/ 0 60000 65536"/>
                <a:gd name="T14" fmla="*/ 0 60000 65536"/>
                <a:gd name="T15" fmla="*/ 0 60000 65536"/>
                <a:gd name="T16" fmla="*/ 0 60000 65536"/>
                <a:gd name="T17" fmla="*/ 0 60000 65536"/>
                <a:gd name="T18" fmla="*/ 0 w 95"/>
                <a:gd name="T19" fmla="*/ 0 h 89"/>
                <a:gd name="T20" fmla="*/ 95 w 95"/>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95" h="89">
                  <a:moveTo>
                    <a:pt x="0" y="13"/>
                  </a:moveTo>
                  <a:lnTo>
                    <a:pt x="63" y="0"/>
                  </a:lnTo>
                  <a:lnTo>
                    <a:pt x="95" y="8"/>
                  </a:lnTo>
                  <a:lnTo>
                    <a:pt x="6" y="89"/>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8" name="Freeform 121">
              <a:extLst>
                <a:ext uri="{FF2B5EF4-FFF2-40B4-BE49-F238E27FC236}">
                  <a16:creationId xmlns:a16="http://schemas.microsoft.com/office/drawing/2014/main" id="{6442AEE8-EC79-42EC-A7AE-09757E035886}"/>
                </a:ext>
              </a:extLst>
            </p:cNvPr>
            <p:cNvSpPr>
              <a:spLocks/>
            </p:cNvSpPr>
            <p:nvPr/>
          </p:nvSpPr>
          <p:spPr bwMode="auto">
            <a:xfrm>
              <a:off x="1067" y="3050"/>
              <a:ext cx="76" cy="188"/>
            </a:xfrm>
            <a:custGeom>
              <a:avLst/>
              <a:gdLst>
                <a:gd name="T0" fmla="*/ 5 w 150"/>
                <a:gd name="T1" fmla="*/ 10 h 377"/>
                <a:gd name="T2" fmla="*/ 5 w 150"/>
                <a:gd name="T3" fmla="*/ 8 h 377"/>
                <a:gd name="T4" fmla="*/ 4 w 150"/>
                <a:gd name="T5" fmla="*/ 7 h 377"/>
                <a:gd name="T6" fmla="*/ 4 w 150"/>
                <a:gd name="T7" fmla="*/ 4 h 377"/>
                <a:gd name="T8" fmla="*/ 4 w 150"/>
                <a:gd name="T9" fmla="*/ 2 h 377"/>
                <a:gd name="T10" fmla="*/ 5 w 150"/>
                <a:gd name="T11" fmla="*/ 1 h 377"/>
                <a:gd name="T12" fmla="*/ 5 w 150"/>
                <a:gd name="T13" fmla="*/ 0 h 377"/>
                <a:gd name="T14" fmla="*/ 4 w 150"/>
                <a:gd name="T15" fmla="*/ 1 h 377"/>
                <a:gd name="T16" fmla="*/ 3 w 150"/>
                <a:gd name="T17" fmla="*/ 2 h 377"/>
                <a:gd name="T18" fmla="*/ 3 w 150"/>
                <a:gd name="T19" fmla="*/ 2 h 377"/>
                <a:gd name="T20" fmla="*/ 3 w 150"/>
                <a:gd name="T21" fmla="*/ 6 h 377"/>
                <a:gd name="T22" fmla="*/ 4 w 150"/>
                <a:gd name="T23" fmla="*/ 8 h 377"/>
                <a:gd name="T24" fmla="*/ 4 w 150"/>
                <a:gd name="T25" fmla="*/ 9 h 377"/>
                <a:gd name="T26" fmla="*/ 2 w 150"/>
                <a:gd name="T27" fmla="*/ 6 h 377"/>
                <a:gd name="T28" fmla="*/ 0 w 150"/>
                <a:gd name="T29" fmla="*/ 11 h 377"/>
                <a:gd name="T30" fmla="*/ 5 w 150"/>
                <a:gd name="T31" fmla="*/ 10 h 377"/>
                <a:gd name="T32" fmla="*/ 5 w 150"/>
                <a:gd name="T33" fmla="*/ 10 h 3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377"/>
                <a:gd name="T53" fmla="*/ 150 w 150"/>
                <a:gd name="T54" fmla="*/ 377 h 3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377">
                  <a:moveTo>
                    <a:pt x="150" y="341"/>
                  </a:moveTo>
                  <a:lnTo>
                    <a:pt x="131" y="280"/>
                  </a:lnTo>
                  <a:lnTo>
                    <a:pt x="120" y="230"/>
                  </a:lnTo>
                  <a:lnTo>
                    <a:pt x="114" y="152"/>
                  </a:lnTo>
                  <a:lnTo>
                    <a:pt x="122" y="76"/>
                  </a:lnTo>
                  <a:lnTo>
                    <a:pt x="131" y="50"/>
                  </a:lnTo>
                  <a:lnTo>
                    <a:pt x="131" y="0"/>
                  </a:lnTo>
                  <a:lnTo>
                    <a:pt x="114" y="55"/>
                  </a:lnTo>
                  <a:lnTo>
                    <a:pt x="72" y="65"/>
                  </a:lnTo>
                  <a:lnTo>
                    <a:pt x="95" y="76"/>
                  </a:lnTo>
                  <a:lnTo>
                    <a:pt x="95" y="204"/>
                  </a:lnTo>
                  <a:lnTo>
                    <a:pt x="108" y="263"/>
                  </a:lnTo>
                  <a:lnTo>
                    <a:pt x="112" y="310"/>
                  </a:lnTo>
                  <a:lnTo>
                    <a:pt x="59" y="219"/>
                  </a:lnTo>
                  <a:lnTo>
                    <a:pt x="0" y="377"/>
                  </a:lnTo>
                  <a:lnTo>
                    <a:pt x="150" y="3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19" name="Freeform 122">
              <a:extLst>
                <a:ext uri="{FF2B5EF4-FFF2-40B4-BE49-F238E27FC236}">
                  <a16:creationId xmlns:a16="http://schemas.microsoft.com/office/drawing/2014/main" id="{18A32598-928A-49A2-9606-D3B7C600C3EE}"/>
                </a:ext>
              </a:extLst>
            </p:cNvPr>
            <p:cNvSpPr>
              <a:spLocks/>
            </p:cNvSpPr>
            <p:nvPr/>
          </p:nvSpPr>
          <p:spPr bwMode="auto">
            <a:xfrm>
              <a:off x="1151" y="3273"/>
              <a:ext cx="67" cy="95"/>
            </a:xfrm>
            <a:custGeom>
              <a:avLst/>
              <a:gdLst>
                <a:gd name="T0" fmla="*/ 2 w 133"/>
                <a:gd name="T1" fmla="*/ 5 h 190"/>
                <a:gd name="T2" fmla="*/ 3 w 133"/>
                <a:gd name="T3" fmla="*/ 5 h 190"/>
                <a:gd name="T4" fmla="*/ 4 w 133"/>
                <a:gd name="T5" fmla="*/ 6 h 190"/>
                <a:gd name="T6" fmla="*/ 5 w 133"/>
                <a:gd name="T7" fmla="*/ 6 h 190"/>
                <a:gd name="T8" fmla="*/ 3 w 133"/>
                <a:gd name="T9" fmla="*/ 5 h 190"/>
                <a:gd name="T10" fmla="*/ 2 w 133"/>
                <a:gd name="T11" fmla="*/ 3 h 190"/>
                <a:gd name="T12" fmla="*/ 1 w 133"/>
                <a:gd name="T13" fmla="*/ 0 h 190"/>
                <a:gd name="T14" fmla="*/ 0 w 133"/>
                <a:gd name="T15" fmla="*/ 1 h 190"/>
                <a:gd name="T16" fmla="*/ 1 w 133"/>
                <a:gd name="T17" fmla="*/ 3 h 190"/>
                <a:gd name="T18" fmla="*/ 2 w 133"/>
                <a:gd name="T19" fmla="*/ 5 h 190"/>
                <a:gd name="T20" fmla="*/ 2 w 133"/>
                <a:gd name="T21" fmla="*/ 5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3"/>
                <a:gd name="T34" fmla="*/ 0 h 190"/>
                <a:gd name="T35" fmla="*/ 133 w 133"/>
                <a:gd name="T36" fmla="*/ 190 h 1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3" h="190">
                  <a:moveTo>
                    <a:pt x="61" y="129"/>
                  </a:moveTo>
                  <a:lnTo>
                    <a:pt x="91" y="146"/>
                  </a:lnTo>
                  <a:lnTo>
                    <a:pt x="109" y="190"/>
                  </a:lnTo>
                  <a:lnTo>
                    <a:pt x="133" y="184"/>
                  </a:lnTo>
                  <a:lnTo>
                    <a:pt x="95" y="135"/>
                  </a:lnTo>
                  <a:lnTo>
                    <a:pt x="57" y="93"/>
                  </a:lnTo>
                  <a:lnTo>
                    <a:pt x="8" y="0"/>
                  </a:lnTo>
                  <a:lnTo>
                    <a:pt x="0" y="25"/>
                  </a:lnTo>
                  <a:lnTo>
                    <a:pt x="23" y="91"/>
                  </a:lnTo>
                  <a:lnTo>
                    <a:pt x="61"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20" name="Freeform 123">
              <a:extLst>
                <a:ext uri="{FF2B5EF4-FFF2-40B4-BE49-F238E27FC236}">
                  <a16:creationId xmlns:a16="http://schemas.microsoft.com/office/drawing/2014/main" id="{40AB15E2-DA06-474C-ADE3-E371F8B0E944}"/>
                </a:ext>
              </a:extLst>
            </p:cNvPr>
            <p:cNvSpPr>
              <a:spLocks/>
            </p:cNvSpPr>
            <p:nvPr/>
          </p:nvSpPr>
          <p:spPr bwMode="auto">
            <a:xfrm>
              <a:off x="848" y="2098"/>
              <a:ext cx="307" cy="282"/>
            </a:xfrm>
            <a:custGeom>
              <a:avLst/>
              <a:gdLst>
                <a:gd name="T0" fmla="*/ 1 w 614"/>
                <a:gd name="T1" fmla="*/ 4 h 564"/>
                <a:gd name="T2" fmla="*/ 1 w 614"/>
                <a:gd name="T3" fmla="*/ 5 h 564"/>
                <a:gd name="T4" fmla="*/ 1 w 614"/>
                <a:gd name="T5" fmla="*/ 6 h 564"/>
                <a:gd name="T6" fmla="*/ 0 w 614"/>
                <a:gd name="T7" fmla="*/ 7 h 564"/>
                <a:gd name="T8" fmla="*/ 1 w 614"/>
                <a:gd name="T9" fmla="*/ 7 h 564"/>
                <a:gd name="T10" fmla="*/ 1 w 614"/>
                <a:gd name="T11" fmla="*/ 6 h 564"/>
                <a:gd name="T12" fmla="*/ 1 w 614"/>
                <a:gd name="T13" fmla="*/ 5 h 564"/>
                <a:gd name="T14" fmla="*/ 2 w 614"/>
                <a:gd name="T15" fmla="*/ 5 h 564"/>
                <a:gd name="T16" fmla="*/ 1 w 614"/>
                <a:gd name="T17" fmla="*/ 7 h 564"/>
                <a:gd name="T18" fmla="*/ 1 w 614"/>
                <a:gd name="T19" fmla="*/ 9 h 564"/>
                <a:gd name="T20" fmla="*/ 1 w 614"/>
                <a:gd name="T21" fmla="*/ 9 h 564"/>
                <a:gd name="T22" fmla="*/ 2 w 614"/>
                <a:gd name="T23" fmla="*/ 7 h 564"/>
                <a:gd name="T24" fmla="*/ 2 w 614"/>
                <a:gd name="T25" fmla="*/ 6 h 564"/>
                <a:gd name="T26" fmla="*/ 2 w 614"/>
                <a:gd name="T27" fmla="*/ 5 h 564"/>
                <a:gd name="T28" fmla="*/ 3 w 614"/>
                <a:gd name="T29" fmla="*/ 6 h 564"/>
                <a:gd name="T30" fmla="*/ 3 w 614"/>
                <a:gd name="T31" fmla="*/ 6 h 564"/>
                <a:gd name="T32" fmla="*/ 2 w 614"/>
                <a:gd name="T33" fmla="*/ 7 h 564"/>
                <a:gd name="T34" fmla="*/ 2 w 614"/>
                <a:gd name="T35" fmla="*/ 9 h 564"/>
                <a:gd name="T36" fmla="*/ 1 w 614"/>
                <a:gd name="T37" fmla="*/ 9 h 564"/>
                <a:gd name="T38" fmla="*/ 2 w 614"/>
                <a:gd name="T39" fmla="*/ 9 h 564"/>
                <a:gd name="T40" fmla="*/ 3 w 614"/>
                <a:gd name="T41" fmla="*/ 9 h 564"/>
                <a:gd name="T42" fmla="*/ 3 w 614"/>
                <a:gd name="T43" fmla="*/ 9 h 564"/>
                <a:gd name="T44" fmla="*/ 5 w 614"/>
                <a:gd name="T45" fmla="*/ 9 h 564"/>
                <a:gd name="T46" fmla="*/ 6 w 614"/>
                <a:gd name="T47" fmla="*/ 9 h 564"/>
                <a:gd name="T48" fmla="*/ 9 w 614"/>
                <a:gd name="T49" fmla="*/ 10 h 564"/>
                <a:gd name="T50" fmla="*/ 10 w 614"/>
                <a:gd name="T51" fmla="*/ 10 h 564"/>
                <a:gd name="T52" fmla="*/ 12 w 614"/>
                <a:gd name="T53" fmla="*/ 11 h 564"/>
                <a:gd name="T54" fmla="*/ 14 w 614"/>
                <a:gd name="T55" fmla="*/ 11 h 564"/>
                <a:gd name="T56" fmla="*/ 14 w 614"/>
                <a:gd name="T57" fmla="*/ 11 h 564"/>
                <a:gd name="T58" fmla="*/ 15 w 614"/>
                <a:gd name="T59" fmla="*/ 12 h 564"/>
                <a:gd name="T60" fmla="*/ 13 w 614"/>
                <a:gd name="T61" fmla="*/ 12 h 564"/>
                <a:gd name="T62" fmla="*/ 14 w 614"/>
                <a:gd name="T63" fmla="*/ 13 h 564"/>
                <a:gd name="T64" fmla="*/ 15 w 614"/>
                <a:gd name="T65" fmla="*/ 17 h 564"/>
                <a:gd name="T66" fmla="*/ 17 w 614"/>
                <a:gd name="T67" fmla="*/ 18 h 564"/>
                <a:gd name="T68" fmla="*/ 18 w 614"/>
                <a:gd name="T69" fmla="*/ 15 h 564"/>
                <a:gd name="T70" fmla="*/ 18 w 614"/>
                <a:gd name="T71" fmla="*/ 14 h 564"/>
                <a:gd name="T72" fmla="*/ 18 w 614"/>
                <a:gd name="T73" fmla="*/ 13 h 564"/>
                <a:gd name="T74" fmla="*/ 18 w 614"/>
                <a:gd name="T75" fmla="*/ 11 h 564"/>
                <a:gd name="T76" fmla="*/ 18 w 614"/>
                <a:gd name="T77" fmla="*/ 10 h 564"/>
                <a:gd name="T78" fmla="*/ 19 w 614"/>
                <a:gd name="T79" fmla="*/ 9 h 564"/>
                <a:gd name="T80" fmla="*/ 19 w 614"/>
                <a:gd name="T81" fmla="*/ 0 h 564"/>
                <a:gd name="T82" fmla="*/ 17 w 614"/>
                <a:gd name="T83" fmla="*/ 7 h 564"/>
                <a:gd name="T84" fmla="*/ 14 w 614"/>
                <a:gd name="T85" fmla="*/ 9 h 564"/>
                <a:gd name="T86" fmla="*/ 11 w 614"/>
                <a:gd name="T87" fmla="*/ 9 h 564"/>
                <a:gd name="T88" fmla="*/ 10 w 614"/>
                <a:gd name="T89" fmla="*/ 7 h 564"/>
                <a:gd name="T90" fmla="*/ 5 w 614"/>
                <a:gd name="T91" fmla="*/ 6 h 564"/>
                <a:gd name="T92" fmla="*/ 3 w 614"/>
                <a:gd name="T93" fmla="*/ 5 h 564"/>
                <a:gd name="T94" fmla="*/ 1 w 614"/>
                <a:gd name="T95" fmla="*/ 4 h 564"/>
                <a:gd name="T96" fmla="*/ 0 w 614"/>
                <a:gd name="T97" fmla="*/ 4 h 564"/>
                <a:gd name="T98" fmla="*/ 1 w 614"/>
                <a:gd name="T99" fmla="*/ 4 h 564"/>
                <a:gd name="T100" fmla="*/ 1 w 614"/>
                <a:gd name="T101" fmla="*/ 4 h 5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14"/>
                <a:gd name="T154" fmla="*/ 0 h 564"/>
                <a:gd name="T155" fmla="*/ 614 w 614"/>
                <a:gd name="T156" fmla="*/ 564 h 56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14" h="564">
                  <a:moveTo>
                    <a:pt x="13" y="152"/>
                  </a:moveTo>
                  <a:lnTo>
                    <a:pt x="28" y="169"/>
                  </a:lnTo>
                  <a:lnTo>
                    <a:pt x="15" y="216"/>
                  </a:lnTo>
                  <a:lnTo>
                    <a:pt x="0" y="239"/>
                  </a:lnTo>
                  <a:lnTo>
                    <a:pt x="13" y="245"/>
                  </a:lnTo>
                  <a:lnTo>
                    <a:pt x="38" y="207"/>
                  </a:lnTo>
                  <a:lnTo>
                    <a:pt x="40" y="173"/>
                  </a:lnTo>
                  <a:lnTo>
                    <a:pt x="65" y="180"/>
                  </a:lnTo>
                  <a:lnTo>
                    <a:pt x="49" y="232"/>
                  </a:lnTo>
                  <a:lnTo>
                    <a:pt x="19" y="264"/>
                  </a:lnTo>
                  <a:lnTo>
                    <a:pt x="40" y="270"/>
                  </a:lnTo>
                  <a:lnTo>
                    <a:pt x="65" y="233"/>
                  </a:lnTo>
                  <a:lnTo>
                    <a:pt x="82" y="205"/>
                  </a:lnTo>
                  <a:lnTo>
                    <a:pt x="82" y="190"/>
                  </a:lnTo>
                  <a:lnTo>
                    <a:pt x="106" y="195"/>
                  </a:lnTo>
                  <a:lnTo>
                    <a:pt x="101" y="222"/>
                  </a:lnTo>
                  <a:lnTo>
                    <a:pt x="91" y="252"/>
                  </a:lnTo>
                  <a:lnTo>
                    <a:pt x="74" y="271"/>
                  </a:lnTo>
                  <a:lnTo>
                    <a:pt x="46" y="277"/>
                  </a:lnTo>
                  <a:lnTo>
                    <a:pt x="76" y="289"/>
                  </a:lnTo>
                  <a:lnTo>
                    <a:pt x="120" y="306"/>
                  </a:lnTo>
                  <a:lnTo>
                    <a:pt x="101" y="273"/>
                  </a:lnTo>
                  <a:lnTo>
                    <a:pt x="144" y="289"/>
                  </a:lnTo>
                  <a:lnTo>
                    <a:pt x="196" y="302"/>
                  </a:lnTo>
                  <a:lnTo>
                    <a:pt x="270" y="323"/>
                  </a:lnTo>
                  <a:lnTo>
                    <a:pt x="346" y="347"/>
                  </a:lnTo>
                  <a:lnTo>
                    <a:pt x="399" y="359"/>
                  </a:lnTo>
                  <a:lnTo>
                    <a:pt x="456" y="372"/>
                  </a:lnTo>
                  <a:lnTo>
                    <a:pt x="479" y="382"/>
                  </a:lnTo>
                  <a:lnTo>
                    <a:pt x="492" y="406"/>
                  </a:lnTo>
                  <a:lnTo>
                    <a:pt x="424" y="393"/>
                  </a:lnTo>
                  <a:lnTo>
                    <a:pt x="456" y="437"/>
                  </a:lnTo>
                  <a:lnTo>
                    <a:pt x="485" y="530"/>
                  </a:lnTo>
                  <a:lnTo>
                    <a:pt x="534" y="564"/>
                  </a:lnTo>
                  <a:lnTo>
                    <a:pt x="557" y="507"/>
                  </a:lnTo>
                  <a:lnTo>
                    <a:pt x="549" y="452"/>
                  </a:lnTo>
                  <a:lnTo>
                    <a:pt x="572" y="416"/>
                  </a:lnTo>
                  <a:lnTo>
                    <a:pt x="553" y="365"/>
                  </a:lnTo>
                  <a:lnTo>
                    <a:pt x="564" y="321"/>
                  </a:lnTo>
                  <a:lnTo>
                    <a:pt x="585" y="294"/>
                  </a:lnTo>
                  <a:lnTo>
                    <a:pt x="614" y="0"/>
                  </a:lnTo>
                  <a:lnTo>
                    <a:pt x="534" y="239"/>
                  </a:lnTo>
                  <a:lnTo>
                    <a:pt x="475" y="260"/>
                  </a:lnTo>
                  <a:lnTo>
                    <a:pt x="374" y="260"/>
                  </a:lnTo>
                  <a:lnTo>
                    <a:pt x="289" y="239"/>
                  </a:lnTo>
                  <a:lnTo>
                    <a:pt x="181" y="195"/>
                  </a:lnTo>
                  <a:lnTo>
                    <a:pt x="120" y="178"/>
                  </a:lnTo>
                  <a:lnTo>
                    <a:pt x="59" y="152"/>
                  </a:lnTo>
                  <a:lnTo>
                    <a:pt x="0" y="138"/>
                  </a:lnTo>
                  <a:lnTo>
                    <a:pt x="13"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21" name="Freeform 124">
              <a:extLst>
                <a:ext uri="{FF2B5EF4-FFF2-40B4-BE49-F238E27FC236}">
                  <a16:creationId xmlns:a16="http://schemas.microsoft.com/office/drawing/2014/main" id="{541D9091-764C-4225-BAEF-CD58DAFFFC99}"/>
                </a:ext>
              </a:extLst>
            </p:cNvPr>
            <p:cNvSpPr>
              <a:spLocks/>
            </p:cNvSpPr>
            <p:nvPr/>
          </p:nvSpPr>
          <p:spPr bwMode="auto">
            <a:xfrm>
              <a:off x="988" y="2020"/>
              <a:ext cx="167" cy="211"/>
            </a:xfrm>
            <a:custGeom>
              <a:avLst/>
              <a:gdLst>
                <a:gd name="T0" fmla="*/ 8 w 335"/>
                <a:gd name="T1" fmla="*/ 13 h 422"/>
                <a:gd name="T2" fmla="*/ 5 w 335"/>
                <a:gd name="T3" fmla="*/ 13 h 422"/>
                <a:gd name="T4" fmla="*/ 0 w 335"/>
                <a:gd name="T5" fmla="*/ 12 h 422"/>
                <a:gd name="T6" fmla="*/ 4 w 335"/>
                <a:gd name="T7" fmla="*/ 11 h 422"/>
                <a:gd name="T8" fmla="*/ 8 w 335"/>
                <a:gd name="T9" fmla="*/ 7 h 422"/>
                <a:gd name="T10" fmla="*/ 3 w 335"/>
                <a:gd name="T11" fmla="*/ 10 h 422"/>
                <a:gd name="T12" fmla="*/ 6 w 335"/>
                <a:gd name="T13" fmla="*/ 7 h 422"/>
                <a:gd name="T14" fmla="*/ 6 w 335"/>
                <a:gd name="T15" fmla="*/ 3 h 422"/>
                <a:gd name="T16" fmla="*/ 4 w 335"/>
                <a:gd name="T17" fmla="*/ 7 h 422"/>
                <a:gd name="T18" fmla="*/ 6 w 335"/>
                <a:gd name="T19" fmla="*/ 2 h 422"/>
                <a:gd name="T20" fmla="*/ 8 w 335"/>
                <a:gd name="T21" fmla="*/ 0 h 422"/>
                <a:gd name="T22" fmla="*/ 8 w 335"/>
                <a:gd name="T23" fmla="*/ 2 h 422"/>
                <a:gd name="T24" fmla="*/ 9 w 335"/>
                <a:gd name="T25" fmla="*/ 3 h 422"/>
                <a:gd name="T26" fmla="*/ 9 w 335"/>
                <a:gd name="T27" fmla="*/ 3 h 422"/>
                <a:gd name="T28" fmla="*/ 9 w 335"/>
                <a:gd name="T29" fmla="*/ 3 h 422"/>
                <a:gd name="T30" fmla="*/ 9 w 335"/>
                <a:gd name="T31" fmla="*/ 5 h 422"/>
                <a:gd name="T32" fmla="*/ 10 w 335"/>
                <a:gd name="T33" fmla="*/ 6 h 422"/>
                <a:gd name="T34" fmla="*/ 9 w 335"/>
                <a:gd name="T35" fmla="*/ 10 h 422"/>
                <a:gd name="T36" fmla="*/ 8 w 335"/>
                <a:gd name="T37" fmla="*/ 12 h 422"/>
                <a:gd name="T38" fmla="*/ 8 w 335"/>
                <a:gd name="T39" fmla="*/ 13 h 422"/>
                <a:gd name="T40" fmla="*/ 8 w 335"/>
                <a:gd name="T41" fmla="*/ 13 h 4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422"/>
                <a:gd name="T65" fmla="*/ 335 w 335"/>
                <a:gd name="T66" fmla="*/ 422 h 4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422">
                  <a:moveTo>
                    <a:pt x="287" y="422"/>
                  </a:moveTo>
                  <a:lnTo>
                    <a:pt x="190" y="401"/>
                  </a:lnTo>
                  <a:lnTo>
                    <a:pt x="0" y="374"/>
                  </a:lnTo>
                  <a:lnTo>
                    <a:pt x="137" y="351"/>
                  </a:lnTo>
                  <a:lnTo>
                    <a:pt x="266" y="241"/>
                  </a:lnTo>
                  <a:lnTo>
                    <a:pt x="122" y="315"/>
                  </a:lnTo>
                  <a:lnTo>
                    <a:pt x="217" y="224"/>
                  </a:lnTo>
                  <a:lnTo>
                    <a:pt x="223" y="123"/>
                  </a:lnTo>
                  <a:lnTo>
                    <a:pt x="137" y="230"/>
                  </a:lnTo>
                  <a:lnTo>
                    <a:pt x="209" y="45"/>
                  </a:lnTo>
                  <a:lnTo>
                    <a:pt x="257" y="0"/>
                  </a:lnTo>
                  <a:lnTo>
                    <a:pt x="261" y="59"/>
                  </a:lnTo>
                  <a:lnTo>
                    <a:pt x="295" y="70"/>
                  </a:lnTo>
                  <a:lnTo>
                    <a:pt x="303" y="82"/>
                  </a:lnTo>
                  <a:lnTo>
                    <a:pt x="314" y="110"/>
                  </a:lnTo>
                  <a:lnTo>
                    <a:pt x="312" y="135"/>
                  </a:lnTo>
                  <a:lnTo>
                    <a:pt x="335" y="165"/>
                  </a:lnTo>
                  <a:lnTo>
                    <a:pt x="308" y="304"/>
                  </a:lnTo>
                  <a:lnTo>
                    <a:pt x="270" y="378"/>
                  </a:lnTo>
                  <a:lnTo>
                    <a:pt x="287" y="4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22" name="Freeform 125">
              <a:extLst>
                <a:ext uri="{FF2B5EF4-FFF2-40B4-BE49-F238E27FC236}">
                  <a16:creationId xmlns:a16="http://schemas.microsoft.com/office/drawing/2014/main" id="{0675DCAA-2A6D-492E-B714-C09515F4207E}"/>
                </a:ext>
              </a:extLst>
            </p:cNvPr>
            <p:cNvSpPr>
              <a:spLocks/>
            </p:cNvSpPr>
            <p:nvPr/>
          </p:nvSpPr>
          <p:spPr bwMode="auto">
            <a:xfrm>
              <a:off x="898" y="1267"/>
              <a:ext cx="211" cy="63"/>
            </a:xfrm>
            <a:custGeom>
              <a:avLst/>
              <a:gdLst>
                <a:gd name="T0" fmla="*/ 2 w 422"/>
                <a:gd name="T1" fmla="*/ 3 h 126"/>
                <a:gd name="T2" fmla="*/ 3 w 422"/>
                <a:gd name="T3" fmla="*/ 2 h 126"/>
                <a:gd name="T4" fmla="*/ 5 w 422"/>
                <a:gd name="T5" fmla="*/ 2 h 126"/>
                <a:gd name="T6" fmla="*/ 3 w 422"/>
                <a:gd name="T7" fmla="*/ 2 h 126"/>
                <a:gd name="T8" fmla="*/ 3 w 422"/>
                <a:gd name="T9" fmla="*/ 3 h 126"/>
                <a:gd name="T10" fmla="*/ 5 w 422"/>
                <a:gd name="T11" fmla="*/ 3 h 126"/>
                <a:gd name="T12" fmla="*/ 7 w 422"/>
                <a:gd name="T13" fmla="*/ 2 h 126"/>
                <a:gd name="T14" fmla="*/ 6 w 422"/>
                <a:gd name="T15" fmla="*/ 3 h 126"/>
                <a:gd name="T16" fmla="*/ 11 w 422"/>
                <a:gd name="T17" fmla="*/ 2 h 126"/>
                <a:gd name="T18" fmla="*/ 12 w 422"/>
                <a:gd name="T19" fmla="*/ 3 h 126"/>
                <a:gd name="T20" fmla="*/ 11 w 422"/>
                <a:gd name="T21" fmla="*/ 2 h 126"/>
                <a:gd name="T22" fmla="*/ 8 w 422"/>
                <a:gd name="T23" fmla="*/ 2 h 126"/>
                <a:gd name="T24" fmla="*/ 7 w 422"/>
                <a:gd name="T25" fmla="*/ 2 h 126"/>
                <a:gd name="T26" fmla="*/ 6 w 422"/>
                <a:gd name="T27" fmla="*/ 1 h 126"/>
                <a:gd name="T28" fmla="*/ 10 w 422"/>
                <a:gd name="T29" fmla="*/ 1 h 126"/>
                <a:gd name="T30" fmla="*/ 12 w 422"/>
                <a:gd name="T31" fmla="*/ 2 h 126"/>
                <a:gd name="T32" fmla="*/ 13 w 422"/>
                <a:gd name="T33" fmla="*/ 2 h 126"/>
                <a:gd name="T34" fmla="*/ 13 w 422"/>
                <a:gd name="T35" fmla="*/ 2 h 126"/>
                <a:gd name="T36" fmla="*/ 12 w 422"/>
                <a:gd name="T37" fmla="*/ 1 h 126"/>
                <a:gd name="T38" fmla="*/ 9 w 422"/>
                <a:gd name="T39" fmla="*/ 0 h 126"/>
                <a:gd name="T40" fmla="*/ 6 w 422"/>
                <a:gd name="T41" fmla="*/ 1 h 126"/>
                <a:gd name="T42" fmla="*/ 5 w 422"/>
                <a:gd name="T43" fmla="*/ 1 h 126"/>
                <a:gd name="T44" fmla="*/ 3 w 422"/>
                <a:gd name="T45" fmla="*/ 1 h 126"/>
                <a:gd name="T46" fmla="*/ 2 w 422"/>
                <a:gd name="T47" fmla="*/ 1 h 126"/>
                <a:gd name="T48" fmla="*/ 2 w 422"/>
                <a:gd name="T49" fmla="*/ 2 h 126"/>
                <a:gd name="T50" fmla="*/ 1 w 422"/>
                <a:gd name="T51" fmla="*/ 3 h 126"/>
                <a:gd name="T52" fmla="*/ 0 w 422"/>
                <a:gd name="T53" fmla="*/ 4 h 126"/>
                <a:gd name="T54" fmla="*/ 2 w 422"/>
                <a:gd name="T55" fmla="*/ 3 h 126"/>
                <a:gd name="T56" fmla="*/ 2 w 422"/>
                <a:gd name="T57" fmla="*/ 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2"/>
                <a:gd name="T88" fmla="*/ 0 h 126"/>
                <a:gd name="T89" fmla="*/ 422 w 422"/>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2" h="126">
                  <a:moveTo>
                    <a:pt x="38" y="90"/>
                  </a:moveTo>
                  <a:lnTo>
                    <a:pt x="91" y="35"/>
                  </a:lnTo>
                  <a:lnTo>
                    <a:pt x="154" y="52"/>
                  </a:lnTo>
                  <a:lnTo>
                    <a:pt x="112" y="55"/>
                  </a:lnTo>
                  <a:lnTo>
                    <a:pt x="110" y="92"/>
                  </a:lnTo>
                  <a:lnTo>
                    <a:pt x="157" y="67"/>
                  </a:lnTo>
                  <a:lnTo>
                    <a:pt x="254" y="52"/>
                  </a:lnTo>
                  <a:lnTo>
                    <a:pt x="188" y="90"/>
                  </a:lnTo>
                  <a:lnTo>
                    <a:pt x="330" y="55"/>
                  </a:lnTo>
                  <a:lnTo>
                    <a:pt x="372" y="82"/>
                  </a:lnTo>
                  <a:lnTo>
                    <a:pt x="346" y="54"/>
                  </a:lnTo>
                  <a:lnTo>
                    <a:pt x="256" y="35"/>
                  </a:lnTo>
                  <a:lnTo>
                    <a:pt x="197" y="42"/>
                  </a:lnTo>
                  <a:lnTo>
                    <a:pt x="171" y="25"/>
                  </a:lnTo>
                  <a:lnTo>
                    <a:pt x="302" y="16"/>
                  </a:lnTo>
                  <a:lnTo>
                    <a:pt x="353" y="40"/>
                  </a:lnTo>
                  <a:lnTo>
                    <a:pt x="405" y="63"/>
                  </a:lnTo>
                  <a:lnTo>
                    <a:pt x="422" y="54"/>
                  </a:lnTo>
                  <a:lnTo>
                    <a:pt x="361" y="16"/>
                  </a:lnTo>
                  <a:lnTo>
                    <a:pt x="264" y="0"/>
                  </a:lnTo>
                  <a:lnTo>
                    <a:pt x="188" y="10"/>
                  </a:lnTo>
                  <a:lnTo>
                    <a:pt x="148" y="10"/>
                  </a:lnTo>
                  <a:lnTo>
                    <a:pt x="110" y="21"/>
                  </a:lnTo>
                  <a:lnTo>
                    <a:pt x="62" y="29"/>
                  </a:lnTo>
                  <a:lnTo>
                    <a:pt x="45" y="52"/>
                  </a:lnTo>
                  <a:lnTo>
                    <a:pt x="5" y="88"/>
                  </a:lnTo>
                  <a:lnTo>
                    <a:pt x="0" y="126"/>
                  </a:lnTo>
                  <a:lnTo>
                    <a:pt x="38"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23" name="Freeform 126">
              <a:extLst>
                <a:ext uri="{FF2B5EF4-FFF2-40B4-BE49-F238E27FC236}">
                  <a16:creationId xmlns:a16="http://schemas.microsoft.com/office/drawing/2014/main" id="{56655C8F-8F64-4748-9CE8-BA0FE01C09ED}"/>
                </a:ext>
              </a:extLst>
            </p:cNvPr>
            <p:cNvSpPr>
              <a:spLocks/>
            </p:cNvSpPr>
            <p:nvPr/>
          </p:nvSpPr>
          <p:spPr bwMode="auto">
            <a:xfrm>
              <a:off x="555" y="1930"/>
              <a:ext cx="65" cy="148"/>
            </a:xfrm>
            <a:custGeom>
              <a:avLst/>
              <a:gdLst>
                <a:gd name="T0" fmla="*/ 0 w 129"/>
                <a:gd name="T1" fmla="*/ 0 h 297"/>
                <a:gd name="T2" fmla="*/ 2 w 129"/>
                <a:gd name="T3" fmla="*/ 5 h 297"/>
                <a:gd name="T4" fmla="*/ 5 w 129"/>
                <a:gd name="T5" fmla="*/ 9 h 297"/>
                <a:gd name="T6" fmla="*/ 2 w 129"/>
                <a:gd name="T7" fmla="*/ 2 h 297"/>
                <a:gd name="T8" fmla="*/ 1 w 129"/>
                <a:gd name="T9" fmla="*/ 0 h 297"/>
                <a:gd name="T10" fmla="*/ 0 w 129"/>
                <a:gd name="T11" fmla="*/ 0 h 297"/>
                <a:gd name="T12" fmla="*/ 0 w 129"/>
                <a:gd name="T13" fmla="*/ 0 h 297"/>
                <a:gd name="T14" fmla="*/ 0 60000 65536"/>
                <a:gd name="T15" fmla="*/ 0 60000 65536"/>
                <a:gd name="T16" fmla="*/ 0 60000 65536"/>
                <a:gd name="T17" fmla="*/ 0 60000 65536"/>
                <a:gd name="T18" fmla="*/ 0 60000 65536"/>
                <a:gd name="T19" fmla="*/ 0 60000 65536"/>
                <a:gd name="T20" fmla="*/ 0 60000 65536"/>
                <a:gd name="T21" fmla="*/ 0 w 129"/>
                <a:gd name="T22" fmla="*/ 0 h 297"/>
                <a:gd name="T23" fmla="*/ 129 w 129"/>
                <a:gd name="T24" fmla="*/ 297 h 2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297">
                  <a:moveTo>
                    <a:pt x="0" y="0"/>
                  </a:moveTo>
                  <a:lnTo>
                    <a:pt x="53" y="160"/>
                  </a:lnTo>
                  <a:lnTo>
                    <a:pt x="129" y="297"/>
                  </a:lnTo>
                  <a:lnTo>
                    <a:pt x="51" y="78"/>
                  </a:lnTo>
                  <a:lnTo>
                    <a:pt x="21"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524" name="Freeform 127">
              <a:extLst>
                <a:ext uri="{FF2B5EF4-FFF2-40B4-BE49-F238E27FC236}">
                  <a16:creationId xmlns:a16="http://schemas.microsoft.com/office/drawing/2014/main" id="{79BC3CB0-9D37-431A-A6E6-B250E1B6AEB3}"/>
                </a:ext>
              </a:extLst>
            </p:cNvPr>
            <p:cNvSpPr>
              <a:spLocks/>
            </p:cNvSpPr>
            <p:nvPr/>
          </p:nvSpPr>
          <p:spPr bwMode="auto">
            <a:xfrm>
              <a:off x="607" y="2092"/>
              <a:ext cx="49" cy="60"/>
            </a:xfrm>
            <a:custGeom>
              <a:avLst/>
              <a:gdLst>
                <a:gd name="T0" fmla="*/ 0 w 99"/>
                <a:gd name="T1" fmla="*/ 2 h 120"/>
                <a:gd name="T2" fmla="*/ 0 w 99"/>
                <a:gd name="T3" fmla="*/ 3 h 120"/>
                <a:gd name="T4" fmla="*/ 1 w 99"/>
                <a:gd name="T5" fmla="*/ 4 h 120"/>
                <a:gd name="T6" fmla="*/ 2 w 99"/>
                <a:gd name="T7" fmla="*/ 4 h 120"/>
                <a:gd name="T8" fmla="*/ 2 w 99"/>
                <a:gd name="T9" fmla="*/ 3 h 120"/>
                <a:gd name="T10" fmla="*/ 3 w 99"/>
                <a:gd name="T11" fmla="*/ 3 h 120"/>
                <a:gd name="T12" fmla="*/ 1 w 99"/>
                <a:gd name="T13" fmla="*/ 0 h 120"/>
                <a:gd name="T14" fmla="*/ 1 w 99"/>
                <a:gd name="T15" fmla="*/ 2 h 120"/>
                <a:gd name="T16" fmla="*/ 0 w 99"/>
                <a:gd name="T17" fmla="*/ 2 h 120"/>
                <a:gd name="T18" fmla="*/ 0 w 99"/>
                <a:gd name="T19" fmla="*/ 2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
                <a:gd name="T31" fmla="*/ 0 h 120"/>
                <a:gd name="T32" fmla="*/ 99 w 99"/>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 h="120">
                  <a:moveTo>
                    <a:pt x="0" y="40"/>
                  </a:moveTo>
                  <a:lnTo>
                    <a:pt x="29" y="82"/>
                  </a:lnTo>
                  <a:lnTo>
                    <a:pt x="38" y="120"/>
                  </a:lnTo>
                  <a:lnTo>
                    <a:pt x="69" y="120"/>
                  </a:lnTo>
                  <a:lnTo>
                    <a:pt x="67" y="65"/>
                  </a:lnTo>
                  <a:lnTo>
                    <a:pt x="99" y="72"/>
                  </a:lnTo>
                  <a:lnTo>
                    <a:pt x="48" y="0"/>
                  </a:lnTo>
                  <a:lnTo>
                    <a:pt x="50" y="33"/>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grpSp>
      <p:grpSp>
        <p:nvGrpSpPr>
          <p:cNvPr id="225286" name="Group 129">
            <a:extLst>
              <a:ext uri="{FF2B5EF4-FFF2-40B4-BE49-F238E27FC236}">
                <a16:creationId xmlns:a16="http://schemas.microsoft.com/office/drawing/2014/main" id="{A70EA227-AA94-4A85-ACE4-92B1702C9970}"/>
              </a:ext>
            </a:extLst>
          </p:cNvPr>
          <p:cNvGrpSpPr>
            <a:grpSpLocks noChangeAspect="1"/>
          </p:cNvGrpSpPr>
          <p:nvPr/>
        </p:nvGrpSpPr>
        <p:grpSpPr bwMode="auto">
          <a:xfrm>
            <a:off x="6773863" y="1973263"/>
            <a:ext cx="1606550" cy="3468687"/>
            <a:chOff x="4267" y="1243"/>
            <a:chExt cx="1012" cy="2185"/>
          </a:xfrm>
        </p:grpSpPr>
        <p:sp>
          <p:nvSpPr>
            <p:cNvPr id="225287" name="AutoShape 128">
              <a:extLst>
                <a:ext uri="{FF2B5EF4-FFF2-40B4-BE49-F238E27FC236}">
                  <a16:creationId xmlns:a16="http://schemas.microsoft.com/office/drawing/2014/main" id="{17028696-A46F-42DD-8389-379B76BAFC2C}"/>
                </a:ext>
              </a:extLst>
            </p:cNvPr>
            <p:cNvSpPr>
              <a:spLocks noChangeAspect="1" noChangeArrowheads="1" noTextEdit="1"/>
            </p:cNvSpPr>
            <p:nvPr/>
          </p:nvSpPr>
          <p:spPr bwMode="auto">
            <a:xfrm>
              <a:off x="4267" y="1243"/>
              <a:ext cx="1012" cy="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5288" name="Freeform 130">
              <a:extLst>
                <a:ext uri="{FF2B5EF4-FFF2-40B4-BE49-F238E27FC236}">
                  <a16:creationId xmlns:a16="http://schemas.microsoft.com/office/drawing/2014/main" id="{9608AFAD-C614-4868-8C96-B61904C984A3}"/>
                </a:ext>
              </a:extLst>
            </p:cNvPr>
            <p:cNvSpPr>
              <a:spLocks/>
            </p:cNvSpPr>
            <p:nvPr/>
          </p:nvSpPr>
          <p:spPr bwMode="auto">
            <a:xfrm>
              <a:off x="4529" y="2482"/>
              <a:ext cx="350" cy="404"/>
            </a:xfrm>
            <a:custGeom>
              <a:avLst/>
              <a:gdLst>
                <a:gd name="T0" fmla="*/ 22 w 699"/>
                <a:gd name="T1" fmla="*/ 3 h 808"/>
                <a:gd name="T2" fmla="*/ 16 w 699"/>
                <a:gd name="T3" fmla="*/ 22 h 808"/>
                <a:gd name="T4" fmla="*/ 0 w 699"/>
                <a:gd name="T5" fmla="*/ 25 h 808"/>
                <a:gd name="T6" fmla="*/ 3 w 699"/>
                <a:gd name="T7" fmla="*/ 22 h 808"/>
                <a:gd name="T8" fmla="*/ 11 w 699"/>
                <a:gd name="T9" fmla="*/ 19 h 808"/>
                <a:gd name="T10" fmla="*/ 19 w 699"/>
                <a:gd name="T11" fmla="*/ 0 h 808"/>
                <a:gd name="T12" fmla="*/ 22 w 699"/>
                <a:gd name="T13" fmla="*/ 3 h 808"/>
                <a:gd name="T14" fmla="*/ 22 w 699"/>
                <a:gd name="T15" fmla="*/ 3 h 808"/>
                <a:gd name="T16" fmla="*/ 0 60000 65536"/>
                <a:gd name="T17" fmla="*/ 0 60000 65536"/>
                <a:gd name="T18" fmla="*/ 0 60000 65536"/>
                <a:gd name="T19" fmla="*/ 0 60000 65536"/>
                <a:gd name="T20" fmla="*/ 0 60000 65536"/>
                <a:gd name="T21" fmla="*/ 0 60000 65536"/>
                <a:gd name="T22" fmla="*/ 0 60000 65536"/>
                <a:gd name="T23" fmla="*/ 0 60000 65536"/>
                <a:gd name="T24" fmla="*/ 0 w 699"/>
                <a:gd name="T25" fmla="*/ 0 h 808"/>
                <a:gd name="T26" fmla="*/ 699 w 699"/>
                <a:gd name="T27" fmla="*/ 808 h 8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9" h="808">
                  <a:moveTo>
                    <a:pt x="699" y="81"/>
                  </a:moveTo>
                  <a:lnTo>
                    <a:pt x="496" y="684"/>
                  </a:lnTo>
                  <a:lnTo>
                    <a:pt x="0" y="808"/>
                  </a:lnTo>
                  <a:lnTo>
                    <a:pt x="87" y="690"/>
                  </a:lnTo>
                  <a:lnTo>
                    <a:pt x="342" y="581"/>
                  </a:lnTo>
                  <a:lnTo>
                    <a:pt x="592" y="0"/>
                  </a:lnTo>
                  <a:lnTo>
                    <a:pt x="699" y="81"/>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89" name="Freeform 131">
              <a:extLst>
                <a:ext uri="{FF2B5EF4-FFF2-40B4-BE49-F238E27FC236}">
                  <a16:creationId xmlns:a16="http://schemas.microsoft.com/office/drawing/2014/main" id="{82C46BA7-5950-46C9-B367-4F294D2A03B1}"/>
                </a:ext>
              </a:extLst>
            </p:cNvPr>
            <p:cNvSpPr>
              <a:spLocks/>
            </p:cNvSpPr>
            <p:nvPr/>
          </p:nvSpPr>
          <p:spPr bwMode="auto">
            <a:xfrm>
              <a:off x="4790" y="2311"/>
              <a:ext cx="413" cy="636"/>
            </a:xfrm>
            <a:custGeom>
              <a:avLst/>
              <a:gdLst>
                <a:gd name="T0" fmla="*/ 0 w 827"/>
                <a:gd name="T1" fmla="*/ 5 h 1271"/>
                <a:gd name="T2" fmla="*/ 17 w 827"/>
                <a:gd name="T3" fmla="*/ 22 h 1271"/>
                <a:gd name="T4" fmla="*/ 15 w 827"/>
                <a:gd name="T5" fmla="*/ 32 h 1271"/>
                <a:gd name="T6" fmla="*/ 15 w 827"/>
                <a:gd name="T7" fmla="*/ 40 h 1271"/>
                <a:gd name="T8" fmla="*/ 25 w 827"/>
                <a:gd name="T9" fmla="*/ 23 h 1271"/>
                <a:gd name="T10" fmla="*/ 25 w 827"/>
                <a:gd name="T11" fmla="*/ 20 h 1271"/>
                <a:gd name="T12" fmla="*/ 24 w 827"/>
                <a:gd name="T13" fmla="*/ 17 h 1271"/>
                <a:gd name="T14" fmla="*/ 17 w 827"/>
                <a:gd name="T15" fmla="*/ 9 h 1271"/>
                <a:gd name="T16" fmla="*/ 13 w 827"/>
                <a:gd name="T17" fmla="*/ 2 h 1271"/>
                <a:gd name="T18" fmla="*/ 5 w 827"/>
                <a:gd name="T19" fmla="*/ 0 h 1271"/>
                <a:gd name="T20" fmla="*/ 0 w 827"/>
                <a:gd name="T21" fmla="*/ 2 h 1271"/>
                <a:gd name="T22" fmla="*/ 0 w 827"/>
                <a:gd name="T23" fmla="*/ 5 h 1271"/>
                <a:gd name="T24" fmla="*/ 0 w 827"/>
                <a:gd name="T25" fmla="*/ 5 h 12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27"/>
                <a:gd name="T40" fmla="*/ 0 h 1271"/>
                <a:gd name="T41" fmla="*/ 827 w 827"/>
                <a:gd name="T42" fmla="*/ 1271 h 12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27" h="1271">
                  <a:moveTo>
                    <a:pt x="0" y="153"/>
                  </a:moveTo>
                  <a:lnTo>
                    <a:pt x="567" y="693"/>
                  </a:lnTo>
                  <a:lnTo>
                    <a:pt x="506" y="996"/>
                  </a:lnTo>
                  <a:lnTo>
                    <a:pt x="496" y="1271"/>
                  </a:lnTo>
                  <a:lnTo>
                    <a:pt x="823" y="726"/>
                  </a:lnTo>
                  <a:lnTo>
                    <a:pt x="827" y="623"/>
                  </a:lnTo>
                  <a:lnTo>
                    <a:pt x="772" y="526"/>
                  </a:lnTo>
                  <a:lnTo>
                    <a:pt x="557" y="275"/>
                  </a:lnTo>
                  <a:lnTo>
                    <a:pt x="420" y="51"/>
                  </a:lnTo>
                  <a:lnTo>
                    <a:pt x="179" y="0"/>
                  </a:lnTo>
                  <a:lnTo>
                    <a:pt x="6" y="51"/>
                  </a:lnTo>
                  <a:lnTo>
                    <a:pt x="0" y="153"/>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0" name="Freeform 132">
              <a:extLst>
                <a:ext uri="{FF2B5EF4-FFF2-40B4-BE49-F238E27FC236}">
                  <a16:creationId xmlns:a16="http://schemas.microsoft.com/office/drawing/2014/main" id="{453D3A16-72EE-4F21-A1E0-516AC2E3986F}"/>
                </a:ext>
              </a:extLst>
            </p:cNvPr>
            <p:cNvSpPr>
              <a:spLocks/>
            </p:cNvSpPr>
            <p:nvPr/>
          </p:nvSpPr>
          <p:spPr bwMode="auto">
            <a:xfrm>
              <a:off x="5128" y="1640"/>
              <a:ext cx="129" cy="472"/>
            </a:xfrm>
            <a:custGeom>
              <a:avLst/>
              <a:gdLst>
                <a:gd name="T0" fmla="*/ 0 w 258"/>
                <a:gd name="T1" fmla="*/ 1 h 942"/>
                <a:gd name="T2" fmla="*/ 1 w 258"/>
                <a:gd name="T3" fmla="*/ 0 h 942"/>
                <a:gd name="T4" fmla="*/ 4 w 258"/>
                <a:gd name="T5" fmla="*/ 2 h 942"/>
                <a:gd name="T6" fmla="*/ 5 w 258"/>
                <a:gd name="T7" fmla="*/ 11 h 942"/>
                <a:gd name="T8" fmla="*/ 6 w 258"/>
                <a:gd name="T9" fmla="*/ 19 h 942"/>
                <a:gd name="T10" fmla="*/ 7 w 258"/>
                <a:gd name="T11" fmla="*/ 21 h 942"/>
                <a:gd name="T12" fmla="*/ 8 w 258"/>
                <a:gd name="T13" fmla="*/ 24 h 942"/>
                <a:gd name="T14" fmla="*/ 8 w 258"/>
                <a:gd name="T15" fmla="*/ 25 h 942"/>
                <a:gd name="T16" fmla="*/ 6 w 258"/>
                <a:gd name="T17" fmla="*/ 29 h 942"/>
                <a:gd name="T18" fmla="*/ 5 w 258"/>
                <a:gd name="T19" fmla="*/ 30 h 942"/>
                <a:gd name="T20" fmla="*/ 1 w 258"/>
                <a:gd name="T21" fmla="*/ 23 h 942"/>
                <a:gd name="T22" fmla="*/ 3 w 258"/>
                <a:gd name="T23" fmla="*/ 21 h 942"/>
                <a:gd name="T24" fmla="*/ 2 w 258"/>
                <a:gd name="T25" fmla="*/ 12 h 942"/>
                <a:gd name="T26" fmla="*/ 1 w 258"/>
                <a:gd name="T27" fmla="*/ 3 h 942"/>
                <a:gd name="T28" fmla="*/ 0 w 258"/>
                <a:gd name="T29" fmla="*/ 1 h 942"/>
                <a:gd name="T30" fmla="*/ 0 w 258"/>
                <a:gd name="T31" fmla="*/ 1 h 9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8"/>
                <a:gd name="T49" fmla="*/ 0 h 942"/>
                <a:gd name="T50" fmla="*/ 258 w 258"/>
                <a:gd name="T51" fmla="*/ 942 h 9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8" h="942">
                  <a:moveTo>
                    <a:pt x="0" y="5"/>
                  </a:moveTo>
                  <a:lnTo>
                    <a:pt x="45" y="0"/>
                  </a:lnTo>
                  <a:lnTo>
                    <a:pt x="144" y="57"/>
                  </a:lnTo>
                  <a:lnTo>
                    <a:pt x="173" y="334"/>
                  </a:lnTo>
                  <a:lnTo>
                    <a:pt x="194" y="604"/>
                  </a:lnTo>
                  <a:lnTo>
                    <a:pt x="228" y="669"/>
                  </a:lnTo>
                  <a:lnTo>
                    <a:pt x="256" y="758"/>
                  </a:lnTo>
                  <a:lnTo>
                    <a:pt x="258" y="794"/>
                  </a:lnTo>
                  <a:lnTo>
                    <a:pt x="199" y="925"/>
                  </a:lnTo>
                  <a:lnTo>
                    <a:pt x="178" y="942"/>
                  </a:lnTo>
                  <a:lnTo>
                    <a:pt x="32" y="726"/>
                  </a:lnTo>
                  <a:lnTo>
                    <a:pt x="97" y="661"/>
                  </a:lnTo>
                  <a:lnTo>
                    <a:pt x="95" y="366"/>
                  </a:lnTo>
                  <a:lnTo>
                    <a:pt x="36" y="68"/>
                  </a:lnTo>
                  <a:lnTo>
                    <a:pt x="0" y="5"/>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1" name="Freeform 133">
              <a:extLst>
                <a:ext uri="{FF2B5EF4-FFF2-40B4-BE49-F238E27FC236}">
                  <a16:creationId xmlns:a16="http://schemas.microsoft.com/office/drawing/2014/main" id="{18EEF377-4F54-4D9D-ABA6-86546D36DBBF}"/>
                </a:ext>
              </a:extLst>
            </p:cNvPr>
            <p:cNvSpPr>
              <a:spLocks/>
            </p:cNvSpPr>
            <p:nvPr/>
          </p:nvSpPr>
          <p:spPr bwMode="auto">
            <a:xfrm>
              <a:off x="4486" y="1599"/>
              <a:ext cx="439" cy="593"/>
            </a:xfrm>
            <a:custGeom>
              <a:avLst/>
              <a:gdLst>
                <a:gd name="T0" fmla="*/ 27 w 878"/>
                <a:gd name="T1" fmla="*/ 8 h 1184"/>
                <a:gd name="T2" fmla="*/ 25 w 878"/>
                <a:gd name="T3" fmla="*/ 4 h 1184"/>
                <a:gd name="T4" fmla="*/ 25 w 878"/>
                <a:gd name="T5" fmla="*/ 2 h 1184"/>
                <a:gd name="T6" fmla="*/ 23 w 878"/>
                <a:gd name="T7" fmla="*/ 0 h 1184"/>
                <a:gd name="T8" fmla="*/ 20 w 878"/>
                <a:gd name="T9" fmla="*/ 1 h 1184"/>
                <a:gd name="T10" fmla="*/ 17 w 878"/>
                <a:gd name="T11" fmla="*/ 1 h 1184"/>
                <a:gd name="T12" fmla="*/ 14 w 878"/>
                <a:gd name="T13" fmla="*/ 2 h 1184"/>
                <a:gd name="T14" fmla="*/ 12 w 878"/>
                <a:gd name="T15" fmla="*/ 5 h 1184"/>
                <a:gd name="T16" fmla="*/ 11 w 878"/>
                <a:gd name="T17" fmla="*/ 6 h 1184"/>
                <a:gd name="T18" fmla="*/ 7 w 878"/>
                <a:gd name="T19" fmla="*/ 8 h 1184"/>
                <a:gd name="T20" fmla="*/ 6 w 878"/>
                <a:gd name="T21" fmla="*/ 10 h 1184"/>
                <a:gd name="T22" fmla="*/ 1 w 878"/>
                <a:gd name="T23" fmla="*/ 15 h 1184"/>
                <a:gd name="T24" fmla="*/ 0 w 878"/>
                <a:gd name="T25" fmla="*/ 17 h 1184"/>
                <a:gd name="T26" fmla="*/ 3 w 878"/>
                <a:gd name="T27" fmla="*/ 24 h 1184"/>
                <a:gd name="T28" fmla="*/ 5 w 878"/>
                <a:gd name="T29" fmla="*/ 29 h 1184"/>
                <a:gd name="T30" fmla="*/ 6 w 878"/>
                <a:gd name="T31" fmla="*/ 32 h 1184"/>
                <a:gd name="T32" fmla="*/ 6 w 878"/>
                <a:gd name="T33" fmla="*/ 33 h 1184"/>
                <a:gd name="T34" fmla="*/ 6 w 878"/>
                <a:gd name="T35" fmla="*/ 35 h 1184"/>
                <a:gd name="T36" fmla="*/ 6 w 878"/>
                <a:gd name="T37" fmla="*/ 36 h 1184"/>
                <a:gd name="T38" fmla="*/ 13 w 878"/>
                <a:gd name="T39" fmla="*/ 38 h 1184"/>
                <a:gd name="T40" fmla="*/ 13 w 878"/>
                <a:gd name="T41" fmla="*/ 36 h 1184"/>
                <a:gd name="T42" fmla="*/ 11 w 878"/>
                <a:gd name="T43" fmla="*/ 32 h 1184"/>
                <a:gd name="T44" fmla="*/ 9 w 878"/>
                <a:gd name="T45" fmla="*/ 29 h 1184"/>
                <a:gd name="T46" fmla="*/ 7 w 878"/>
                <a:gd name="T47" fmla="*/ 26 h 1184"/>
                <a:gd name="T48" fmla="*/ 7 w 878"/>
                <a:gd name="T49" fmla="*/ 23 h 1184"/>
                <a:gd name="T50" fmla="*/ 6 w 878"/>
                <a:gd name="T51" fmla="*/ 17 h 1184"/>
                <a:gd name="T52" fmla="*/ 6 w 878"/>
                <a:gd name="T53" fmla="*/ 16 h 1184"/>
                <a:gd name="T54" fmla="*/ 12 w 878"/>
                <a:gd name="T55" fmla="*/ 13 h 1184"/>
                <a:gd name="T56" fmla="*/ 17 w 878"/>
                <a:gd name="T57" fmla="*/ 8 h 1184"/>
                <a:gd name="T58" fmla="*/ 19 w 878"/>
                <a:gd name="T59" fmla="*/ 16 h 1184"/>
                <a:gd name="T60" fmla="*/ 24 w 878"/>
                <a:gd name="T61" fmla="*/ 16 h 1184"/>
                <a:gd name="T62" fmla="*/ 26 w 878"/>
                <a:gd name="T63" fmla="*/ 16 h 1184"/>
                <a:gd name="T64" fmla="*/ 27 w 878"/>
                <a:gd name="T65" fmla="*/ 14 h 1184"/>
                <a:gd name="T66" fmla="*/ 27 w 878"/>
                <a:gd name="T67" fmla="*/ 11 h 1184"/>
                <a:gd name="T68" fmla="*/ 27 w 878"/>
                <a:gd name="T69" fmla="*/ 8 h 1184"/>
                <a:gd name="T70" fmla="*/ 27 w 878"/>
                <a:gd name="T71" fmla="*/ 8 h 11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78"/>
                <a:gd name="T109" fmla="*/ 0 h 1184"/>
                <a:gd name="T110" fmla="*/ 878 w 878"/>
                <a:gd name="T111" fmla="*/ 1184 h 11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78" h="1184">
                  <a:moveTo>
                    <a:pt x="867" y="249"/>
                  </a:moveTo>
                  <a:lnTo>
                    <a:pt x="796" y="120"/>
                  </a:lnTo>
                  <a:lnTo>
                    <a:pt x="781" y="36"/>
                  </a:lnTo>
                  <a:lnTo>
                    <a:pt x="730" y="0"/>
                  </a:lnTo>
                  <a:lnTo>
                    <a:pt x="629" y="23"/>
                  </a:lnTo>
                  <a:lnTo>
                    <a:pt x="534" y="19"/>
                  </a:lnTo>
                  <a:lnTo>
                    <a:pt x="468" y="44"/>
                  </a:lnTo>
                  <a:lnTo>
                    <a:pt x="357" y="133"/>
                  </a:lnTo>
                  <a:lnTo>
                    <a:pt x="335" y="182"/>
                  </a:lnTo>
                  <a:lnTo>
                    <a:pt x="247" y="230"/>
                  </a:lnTo>
                  <a:lnTo>
                    <a:pt x="167" y="291"/>
                  </a:lnTo>
                  <a:lnTo>
                    <a:pt x="15" y="454"/>
                  </a:lnTo>
                  <a:lnTo>
                    <a:pt x="0" y="536"/>
                  </a:lnTo>
                  <a:lnTo>
                    <a:pt x="69" y="753"/>
                  </a:lnTo>
                  <a:lnTo>
                    <a:pt x="156" y="926"/>
                  </a:lnTo>
                  <a:lnTo>
                    <a:pt x="177" y="1019"/>
                  </a:lnTo>
                  <a:lnTo>
                    <a:pt x="165" y="1051"/>
                  </a:lnTo>
                  <a:lnTo>
                    <a:pt x="175" y="1095"/>
                  </a:lnTo>
                  <a:lnTo>
                    <a:pt x="164" y="1144"/>
                  </a:lnTo>
                  <a:lnTo>
                    <a:pt x="399" y="1184"/>
                  </a:lnTo>
                  <a:lnTo>
                    <a:pt x="401" y="1125"/>
                  </a:lnTo>
                  <a:lnTo>
                    <a:pt x="335" y="1017"/>
                  </a:lnTo>
                  <a:lnTo>
                    <a:pt x="287" y="922"/>
                  </a:lnTo>
                  <a:lnTo>
                    <a:pt x="222" y="804"/>
                  </a:lnTo>
                  <a:lnTo>
                    <a:pt x="198" y="711"/>
                  </a:lnTo>
                  <a:lnTo>
                    <a:pt x="181" y="543"/>
                  </a:lnTo>
                  <a:lnTo>
                    <a:pt x="181" y="500"/>
                  </a:lnTo>
                  <a:lnTo>
                    <a:pt x="354" y="389"/>
                  </a:lnTo>
                  <a:lnTo>
                    <a:pt x="534" y="253"/>
                  </a:lnTo>
                  <a:lnTo>
                    <a:pt x="603" y="509"/>
                  </a:lnTo>
                  <a:lnTo>
                    <a:pt x="760" y="509"/>
                  </a:lnTo>
                  <a:lnTo>
                    <a:pt x="814" y="492"/>
                  </a:lnTo>
                  <a:lnTo>
                    <a:pt x="871" y="441"/>
                  </a:lnTo>
                  <a:lnTo>
                    <a:pt x="878" y="344"/>
                  </a:lnTo>
                  <a:lnTo>
                    <a:pt x="867" y="249"/>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2" name="Freeform 134">
              <a:extLst>
                <a:ext uri="{FF2B5EF4-FFF2-40B4-BE49-F238E27FC236}">
                  <a16:creationId xmlns:a16="http://schemas.microsoft.com/office/drawing/2014/main" id="{6A2EC80B-A074-4F6E-A06A-7102BE2F7909}"/>
                </a:ext>
              </a:extLst>
            </p:cNvPr>
            <p:cNvSpPr>
              <a:spLocks/>
            </p:cNvSpPr>
            <p:nvPr/>
          </p:nvSpPr>
          <p:spPr bwMode="auto">
            <a:xfrm>
              <a:off x="4947" y="1318"/>
              <a:ext cx="185" cy="446"/>
            </a:xfrm>
            <a:custGeom>
              <a:avLst/>
              <a:gdLst>
                <a:gd name="T0" fmla="*/ 9 w 368"/>
                <a:gd name="T1" fmla="*/ 0 h 892"/>
                <a:gd name="T2" fmla="*/ 3 w 368"/>
                <a:gd name="T3" fmla="*/ 3 h 892"/>
                <a:gd name="T4" fmla="*/ 1 w 368"/>
                <a:gd name="T5" fmla="*/ 14 h 892"/>
                <a:gd name="T6" fmla="*/ 0 w 368"/>
                <a:gd name="T7" fmla="*/ 18 h 892"/>
                <a:gd name="T8" fmla="*/ 2 w 368"/>
                <a:gd name="T9" fmla="*/ 21 h 892"/>
                <a:gd name="T10" fmla="*/ 4 w 368"/>
                <a:gd name="T11" fmla="*/ 26 h 892"/>
                <a:gd name="T12" fmla="*/ 5 w 368"/>
                <a:gd name="T13" fmla="*/ 28 h 892"/>
                <a:gd name="T14" fmla="*/ 7 w 368"/>
                <a:gd name="T15" fmla="*/ 28 h 892"/>
                <a:gd name="T16" fmla="*/ 10 w 368"/>
                <a:gd name="T17" fmla="*/ 27 h 892"/>
                <a:gd name="T18" fmla="*/ 9 w 368"/>
                <a:gd name="T19" fmla="*/ 22 h 892"/>
                <a:gd name="T20" fmla="*/ 8 w 368"/>
                <a:gd name="T21" fmla="*/ 19 h 892"/>
                <a:gd name="T22" fmla="*/ 9 w 368"/>
                <a:gd name="T23" fmla="*/ 15 h 892"/>
                <a:gd name="T24" fmla="*/ 10 w 368"/>
                <a:gd name="T25" fmla="*/ 15 h 892"/>
                <a:gd name="T26" fmla="*/ 11 w 368"/>
                <a:gd name="T27" fmla="*/ 14 h 892"/>
                <a:gd name="T28" fmla="*/ 11 w 368"/>
                <a:gd name="T29" fmla="*/ 13 h 892"/>
                <a:gd name="T30" fmla="*/ 11 w 368"/>
                <a:gd name="T31" fmla="*/ 12 h 892"/>
                <a:gd name="T32" fmla="*/ 11 w 368"/>
                <a:gd name="T33" fmla="*/ 12 h 892"/>
                <a:gd name="T34" fmla="*/ 11 w 368"/>
                <a:gd name="T35" fmla="*/ 10 h 892"/>
                <a:gd name="T36" fmla="*/ 12 w 368"/>
                <a:gd name="T37" fmla="*/ 10 h 892"/>
                <a:gd name="T38" fmla="*/ 11 w 368"/>
                <a:gd name="T39" fmla="*/ 7 h 892"/>
                <a:gd name="T40" fmla="*/ 12 w 368"/>
                <a:gd name="T41" fmla="*/ 7 h 892"/>
                <a:gd name="T42" fmla="*/ 12 w 368"/>
                <a:gd name="T43" fmla="*/ 1 h 892"/>
                <a:gd name="T44" fmla="*/ 9 w 368"/>
                <a:gd name="T45" fmla="*/ 0 h 892"/>
                <a:gd name="T46" fmla="*/ 9 w 368"/>
                <a:gd name="T47" fmla="*/ 0 h 8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8"/>
                <a:gd name="T73" fmla="*/ 0 h 892"/>
                <a:gd name="T74" fmla="*/ 368 w 368"/>
                <a:gd name="T75" fmla="*/ 892 h 8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8" h="892">
                  <a:moveTo>
                    <a:pt x="264" y="0"/>
                  </a:moveTo>
                  <a:lnTo>
                    <a:pt x="89" y="78"/>
                  </a:lnTo>
                  <a:lnTo>
                    <a:pt x="19" y="447"/>
                  </a:lnTo>
                  <a:lnTo>
                    <a:pt x="0" y="551"/>
                  </a:lnTo>
                  <a:lnTo>
                    <a:pt x="38" y="671"/>
                  </a:lnTo>
                  <a:lnTo>
                    <a:pt x="110" y="804"/>
                  </a:lnTo>
                  <a:lnTo>
                    <a:pt x="154" y="875"/>
                  </a:lnTo>
                  <a:lnTo>
                    <a:pt x="213" y="892"/>
                  </a:lnTo>
                  <a:lnTo>
                    <a:pt x="298" y="844"/>
                  </a:lnTo>
                  <a:lnTo>
                    <a:pt x="270" y="673"/>
                  </a:lnTo>
                  <a:lnTo>
                    <a:pt x="243" y="578"/>
                  </a:lnTo>
                  <a:lnTo>
                    <a:pt x="281" y="510"/>
                  </a:lnTo>
                  <a:lnTo>
                    <a:pt x="315" y="494"/>
                  </a:lnTo>
                  <a:lnTo>
                    <a:pt x="334" y="449"/>
                  </a:lnTo>
                  <a:lnTo>
                    <a:pt x="332" y="411"/>
                  </a:lnTo>
                  <a:lnTo>
                    <a:pt x="332" y="378"/>
                  </a:lnTo>
                  <a:lnTo>
                    <a:pt x="351" y="356"/>
                  </a:lnTo>
                  <a:lnTo>
                    <a:pt x="351" y="320"/>
                  </a:lnTo>
                  <a:lnTo>
                    <a:pt x="368" y="297"/>
                  </a:lnTo>
                  <a:lnTo>
                    <a:pt x="346" y="240"/>
                  </a:lnTo>
                  <a:lnTo>
                    <a:pt x="368" y="209"/>
                  </a:lnTo>
                  <a:lnTo>
                    <a:pt x="361" y="27"/>
                  </a:lnTo>
                  <a:lnTo>
                    <a:pt x="264" y="0"/>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3" name="Freeform 135">
              <a:extLst>
                <a:ext uri="{FF2B5EF4-FFF2-40B4-BE49-F238E27FC236}">
                  <a16:creationId xmlns:a16="http://schemas.microsoft.com/office/drawing/2014/main" id="{43ABA095-DC2F-463B-8C8F-47C1680EF87B}"/>
                </a:ext>
              </a:extLst>
            </p:cNvPr>
            <p:cNvSpPr>
              <a:spLocks/>
            </p:cNvSpPr>
            <p:nvPr/>
          </p:nvSpPr>
          <p:spPr bwMode="auto">
            <a:xfrm>
              <a:off x="4879" y="1263"/>
              <a:ext cx="249" cy="107"/>
            </a:xfrm>
            <a:custGeom>
              <a:avLst/>
              <a:gdLst>
                <a:gd name="T0" fmla="*/ 0 w 498"/>
                <a:gd name="T1" fmla="*/ 5 h 215"/>
                <a:gd name="T2" fmla="*/ 2 w 498"/>
                <a:gd name="T3" fmla="*/ 2 h 215"/>
                <a:gd name="T4" fmla="*/ 4 w 498"/>
                <a:gd name="T5" fmla="*/ 0 h 215"/>
                <a:gd name="T6" fmla="*/ 6 w 498"/>
                <a:gd name="T7" fmla="*/ 0 h 215"/>
                <a:gd name="T8" fmla="*/ 10 w 498"/>
                <a:gd name="T9" fmla="*/ 0 h 215"/>
                <a:gd name="T10" fmla="*/ 13 w 498"/>
                <a:gd name="T11" fmla="*/ 0 h 215"/>
                <a:gd name="T12" fmla="*/ 14 w 498"/>
                <a:gd name="T13" fmla="*/ 1 h 215"/>
                <a:gd name="T14" fmla="*/ 16 w 498"/>
                <a:gd name="T15" fmla="*/ 2 h 215"/>
                <a:gd name="T16" fmla="*/ 16 w 498"/>
                <a:gd name="T17" fmla="*/ 4 h 215"/>
                <a:gd name="T18" fmla="*/ 11 w 498"/>
                <a:gd name="T19" fmla="*/ 3 h 215"/>
                <a:gd name="T20" fmla="*/ 7 w 498"/>
                <a:gd name="T21" fmla="*/ 6 h 215"/>
                <a:gd name="T22" fmla="*/ 0 w 498"/>
                <a:gd name="T23" fmla="*/ 5 h 215"/>
                <a:gd name="T24" fmla="*/ 0 w 498"/>
                <a:gd name="T25" fmla="*/ 5 h 2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8"/>
                <a:gd name="T40" fmla="*/ 0 h 215"/>
                <a:gd name="T41" fmla="*/ 498 w 498"/>
                <a:gd name="T42" fmla="*/ 215 h 2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8" h="215">
                  <a:moveTo>
                    <a:pt x="0" y="160"/>
                  </a:moveTo>
                  <a:lnTo>
                    <a:pt x="36" y="82"/>
                  </a:lnTo>
                  <a:lnTo>
                    <a:pt x="99" y="23"/>
                  </a:lnTo>
                  <a:lnTo>
                    <a:pt x="179" y="6"/>
                  </a:lnTo>
                  <a:lnTo>
                    <a:pt x="308" y="0"/>
                  </a:lnTo>
                  <a:lnTo>
                    <a:pt x="386" y="23"/>
                  </a:lnTo>
                  <a:lnTo>
                    <a:pt x="448" y="38"/>
                  </a:lnTo>
                  <a:lnTo>
                    <a:pt x="494" y="80"/>
                  </a:lnTo>
                  <a:lnTo>
                    <a:pt x="498" y="137"/>
                  </a:lnTo>
                  <a:lnTo>
                    <a:pt x="350" y="125"/>
                  </a:lnTo>
                  <a:lnTo>
                    <a:pt x="198" y="215"/>
                  </a:lnTo>
                  <a:lnTo>
                    <a:pt x="0" y="160"/>
                  </a:lnTo>
                  <a:close/>
                </a:path>
              </a:pathLst>
            </a:custGeom>
            <a:solidFill>
              <a:srgbClr val="C46B6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4" name="Freeform 136">
              <a:extLst>
                <a:ext uri="{FF2B5EF4-FFF2-40B4-BE49-F238E27FC236}">
                  <a16:creationId xmlns:a16="http://schemas.microsoft.com/office/drawing/2014/main" id="{3A4D4F28-19E9-44AC-8FBC-0614A490E170}"/>
                </a:ext>
              </a:extLst>
            </p:cNvPr>
            <p:cNvSpPr>
              <a:spLocks/>
            </p:cNvSpPr>
            <p:nvPr/>
          </p:nvSpPr>
          <p:spPr bwMode="auto">
            <a:xfrm>
              <a:off x="4784" y="1582"/>
              <a:ext cx="401" cy="674"/>
            </a:xfrm>
            <a:custGeom>
              <a:avLst/>
              <a:gdLst>
                <a:gd name="T0" fmla="*/ 9 w 802"/>
                <a:gd name="T1" fmla="*/ 0 h 1347"/>
                <a:gd name="T2" fmla="*/ 5 w 802"/>
                <a:gd name="T3" fmla="*/ 1 h 1347"/>
                <a:gd name="T4" fmla="*/ 6 w 802"/>
                <a:gd name="T5" fmla="*/ 3 h 1347"/>
                <a:gd name="T6" fmla="*/ 6 w 802"/>
                <a:gd name="T7" fmla="*/ 6 h 1347"/>
                <a:gd name="T8" fmla="*/ 9 w 802"/>
                <a:gd name="T9" fmla="*/ 10 h 1347"/>
                <a:gd name="T10" fmla="*/ 9 w 802"/>
                <a:gd name="T11" fmla="*/ 14 h 1347"/>
                <a:gd name="T12" fmla="*/ 9 w 802"/>
                <a:gd name="T13" fmla="*/ 16 h 1347"/>
                <a:gd name="T14" fmla="*/ 6 w 802"/>
                <a:gd name="T15" fmla="*/ 17 h 1347"/>
                <a:gd name="T16" fmla="*/ 0 w 802"/>
                <a:gd name="T17" fmla="*/ 18 h 1347"/>
                <a:gd name="T18" fmla="*/ 1 w 802"/>
                <a:gd name="T19" fmla="*/ 20 h 1347"/>
                <a:gd name="T20" fmla="*/ 3 w 802"/>
                <a:gd name="T21" fmla="*/ 36 h 1347"/>
                <a:gd name="T22" fmla="*/ 19 w 802"/>
                <a:gd name="T23" fmla="*/ 43 h 1347"/>
                <a:gd name="T24" fmla="*/ 22 w 802"/>
                <a:gd name="T25" fmla="*/ 37 h 1347"/>
                <a:gd name="T26" fmla="*/ 20 w 802"/>
                <a:gd name="T27" fmla="*/ 28 h 1347"/>
                <a:gd name="T28" fmla="*/ 24 w 802"/>
                <a:gd name="T29" fmla="*/ 26 h 1347"/>
                <a:gd name="T30" fmla="*/ 24 w 802"/>
                <a:gd name="T31" fmla="*/ 23 h 1347"/>
                <a:gd name="T32" fmla="*/ 25 w 802"/>
                <a:gd name="T33" fmla="*/ 19 h 1347"/>
                <a:gd name="T34" fmla="*/ 23 w 802"/>
                <a:gd name="T35" fmla="*/ 8 h 1347"/>
                <a:gd name="T36" fmla="*/ 22 w 802"/>
                <a:gd name="T37" fmla="*/ 5 h 1347"/>
                <a:gd name="T38" fmla="*/ 18 w 802"/>
                <a:gd name="T39" fmla="*/ 3 h 1347"/>
                <a:gd name="T40" fmla="*/ 19 w 802"/>
                <a:gd name="T41" fmla="*/ 7 h 1347"/>
                <a:gd name="T42" fmla="*/ 20 w 802"/>
                <a:gd name="T43" fmla="*/ 10 h 1347"/>
                <a:gd name="T44" fmla="*/ 19 w 802"/>
                <a:gd name="T45" fmla="*/ 11 h 1347"/>
                <a:gd name="T46" fmla="*/ 18 w 802"/>
                <a:gd name="T47" fmla="*/ 12 h 1347"/>
                <a:gd name="T48" fmla="*/ 15 w 802"/>
                <a:gd name="T49" fmla="*/ 11 h 1347"/>
                <a:gd name="T50" fmla="*/ 13 w 802"/>
                <a:gd name="T51" fmla="*/ 9 h 1347"/>
                <a:gd name="T52" fmla="*/ 9 w 802"/>
                <a:gd name="T53" fmla="*/ 0 h 1347"/>
                <a:gd name="T54" fmla="*/ 9 w 802"/>
                <a:gd name="T55" fmla="*/ 0 h 134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02"/>
                <a:gd name="T85" fmla="*/ 0 h 1347"/>
                <a:gd name="T86" fmla="*/ 802 w 802"/>
                <a:gd name="T87" fmla="*/ 1347 h 134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02" h="1347">
                  <a:moveTo>
                    <a:pt x="275" y="0"/>
                  </a:moveTo>
                  <a:lnTo>
                    <a:pt x="137" y="32"/>
                  </a:lnTo>
                  <a:lnTo>
                    <a:pt x="186" y="74"/>
                  </a:lnTo>
                  <a:lnTo>
                    <a:pt x="213" y="176"/>
                  </a:lnTo>
                  <a:lnTo>
                    <a:pt x="274" y="296"/>
                  </a:lnTo>
                  <a:lnTo>
                    <a:pt x="281" y="427"/>
                  </a:lnTo>
                  <a:lnTo>
                    <a:pt x="264" y="488"/>
                  </a:lnTo>
                  <a:lnTo>
                    <a:pt x="205" y="539"/>
                  </a:lnTo>
                  <a:lnTo>
                    <a:pt x="0" y="555"/>
                  </a:lnTo>
                  <a:lnTo>
                    <a:pt x="28" y="633"/>
                  </a:lnTo>
                  <a:lnTo>
                    <a:pt x="97" y="1136"/>
                  </a:lnTo>
                  <a:lnTo>
                    <a:pt x="595" y="1347"/>
                  </a:lnTo>
                  <a:lnTo>
                    <a:pt x="692" y="1178"/>
                  </a:lnTo>
                  <a:lnTo>
                    <a:pt x="625" y="883"/>
                  </a:lnTo>
                  <a:lnTo>
                    <a:pt x="747" y="813"/>
                  </a:lnTo>
                  <a:lnTo>
                    <a:pt x="751" y="722"/>
                  </a:lnTo>
                  <a:lnTo>
                    <a:pt x="802" y="587"/>
                  </a:lnTo>
                  <a:lnTo>
                    <a:pt x="733" y="228"/>
                  </a:lnTo>
                  <a:lnTo>
                    <a:pt x="699" y="129"/>
                  </a:lnTo>
                  <a:lnTo>
                    <a:pt x="568" y="72"/>
                  </a:lnTo>
                  <a:lnTo>
                    <a:pt x="608" y="197"/>
                  </a:lnTo>
                  <a:lnTo>
                    <a:pt x="623" y="296"/>
                  </a:lnTo>
                  <a:lnTo>
                    <a:pt x="597" y="342"/>
                  </a:lnTo>
                  <a:lnTo>
                    <a:pt x="547" y="359"/>
                  </a:lnTo>
                  <a:lnTo>
                    <a:pt x="483" y="349"/>
                  </a:lnTo>
                  <a:lnTo>
                    <a:pt x="439" y="275"/>
                  </a:lnTo>
                  <a:lnTo>
                    <a:pt x="2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5" name="Freeform 137">
              <a:extLst>
                <a:ext uri="{FF2B5EF4-FFF2-40B4-BE49-F238E27FC236}">
                  <a16:creationId xmlns:a16="http://schemas.microsoft.com/office/drawing/2014/main" id="{6D67872A-5308-4F3F-8836-045DA04684B3}"/>
                </a:ext>
              </a:extLst>
            </p:cNvPr>
            <p:cNvSpPr>
              <a:spLocks/>
            </p:cNvSpPr>
            <p:nvPr/>
          </p:nvSpPr>
          <p:spPr bwMode="auto">
            <a:xfrm>
              <a:off x="4933" y="1945"/>
              <a:ext cx="201" cy="67"/>
            </a:xfrm>
            <a:custGeom>
              <a:avLst/>
              <a:gdLst>
                <a:gd name="T0" fmla="*/ 3 w 401"/>
                <a:gd name="T1" fmla="*/ 0 h 133"/>
                <a:gd name="T2" fmla="*/ 0 w 401"/>
                <a:gd name="T3" fmla="*/ 3 h 133"/>
                <a:gd name="T4" fmla="*/ 11 w 401"/>
                <a:gd name="T5" fmla="*/ 5 h 133"/>
                <a:gd name="T6" fmla="*/ 13 w 401"/>
                <a:gd name="T7" fmla="*/ 2 h 133"/>
                <a:gd name="T8" fmla="*/ 3 w 401"/>
                <a:gd name="T9" fmla="*/ 0 h 133"/>
                <a:gd name="T10" fmla="*/ 3 w 401"/>
                <a:gd name="T11" fmla="*/ 0 h 133"/>
                <a:gd name="T12" fmla="*/ 0 60000 65536"/>
                <a:gd name="T13" fmla="*/ 0 60000 65536"/>
                <a:gd name="T14" fmla="*/ 0 60000 65536"/>
                <a:gd name="T15" fmla="*/ 0 60000 65536"/>
                <a:gd name="T16" fmla="*/ 0 60000 65536"/>
                <a:gd name="T17" fmla="*/ 0 60000 65536"/>
                <a:gd name="T18" fmla="*/ 0 w 401"/>
                <a:gd name="T19" fmla="*/ 0 h 133"/>
                <a:gd name="T20" fmla="*/ 401 w 401"/>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401" h="133">
                  <a:moveTo>
                    <a:pt x="91" y="0"/>
                  </a:moveTo>
                  <a:lnTo>
                    <a:pt x="0" y="70"/>
                  </a:lnTo>
                  <a:lnTo>
                    <a:pt x="321" y="133"/>
                  </a:lnTo>
                  <a:lnTo>
                    <a:pt x="401" y="38"/>
                  </a:lnTo>
                  <a:lnTo>
                    <a:pt x="91" y="0"/>
                  </a:lnTo>
                  <a:close/>
                </a:path>
              </a:pathLst>
            </a:custGeom>
            <a:solidFill>
              <a:srgbClr val="FFFFB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6" name="Freeform 138">
              <a:extLst>
                <a:ext uri="{FF2B5EF4-FFF2-40B4-BE49-F238E27FC236}">
                  <a16:creationId xmlns:a16="http://schemas.microsoft.com/office/drawing/2014/main" id="{38880C04-4ED8-41DE-853E-E44C1DC0CAA9}"/>
                </a:ext>
              </a:extLst>
            </p:cNvPr>
            <p:cNvSpPr>
              <a:spLocks/>
            </p:cNvSpPr>
            <p:nvPr/>
          </p:nvSpPr>
          <p:spPr bwMode="auto">
            <a:xfrm>
              <a:off x="4777" y="2157"/>
              <a:ext cx="156" cy="180"/>
            </a:xfrm>
            <a:custGeom>
              <a:avLst/>
              <a:gdLst>
                <a:gd name="T0" fmla="*/ 2 w 311"/>
                <a:gd name="T1" fmla="*/ 4 h 359"/>
                <a:gd name="T2" fmla="*/ 0 w 311"/>
                <a:gd name="T3" fmla="*/ 7 h 359"/>
                <a:gd name="T4" fmla="*/ 0 w 311"/>
                <a:gd name="T5" fmla="*/ 12 h 359"/>
                <a:gd name="T6" fmla="*/ 10 w 311"/>
                <a:gd name="T7" fmla="*/ 10 h 359"/>
                <a:gd name="T8" fmla="*/ 9 w 311"/>
                <a:gd name="T9" fmla="*/ 7 h 359"/>
                <a:gd name="T10" fmla="*/ 9 w 311"/>
                <a:gd name="T11" fmla="*/ 5 h 359"/>
                <a:gd name="T12" fmla="*/ 8 w 311"/>
                <a:gd name="T13" fmla="*/ 2 h 359"/>
                <a:gd name="T14" fmla="*/ 6 w 311"/>
                <a:gd name="T15" fmla="*/ 1 h 359"/>
                <a:gd name="T16" fmla="*/ 4 w 311"/>
                <a:gd name="T17" fmla="*/ 0 h 359"/>
                <a:gd name="T18" fmla="*/ 2 w 311"/>
                <a:gd name="T19" fmla="*/ 4 h 359"/>
                <a:gd name="T20" fmla="*/ 2 w 311"/>
                <a:gd name="T21" fmla="*/ 4 h 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1"/>
                <a:gd name="T34" fmla="*/ 0 h 359"/>
                <a:gd name="T35" fmla="*/ 311 w 311"/>
                <a:gd name="T36" fmla="*/ 359 h 3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1" h="359">
                  <a:moveTo>
                    <a:pt x="64" y="117"/>
                  </a:moveTo>
                  <a:lnTo>
                    <a:pt x="0" y="197"/>
                  </a:lnTo>
                  <a:lnTo>
                    <a:pt x="0" y="359"/>
                  </a:lnTo>
                  <a:lnTo>
                    <a:pt x="311" y="304"/>
                  </a:lnTo>
                  <a:lnTo>
                    <a:pt x="273" y="220"/>
                  </a:lnTo>
                  <a:lnTo>
                    <a:pt x="260" y="131"/>
                  </a:lnTo>
                  <a:lnTo>
                    <a:pt x="252" y="62"/>
                  </a:lnTo>
                  <a:lnTo>
                    <a:pt x="165" y="30"/>
                  </a:lnTo>
                  <a:lnTo>
                    <a:pt x="110" y="0"/>
                  </a:lnTo>
                  <a:lnTo>
                    <a:pt x="64" y="117"/>
                  </a:lnTo>
                  <a:close/>
                </a:path>
              </a:pathLst>
            </a:custGeom>
            <a:solidFill>
              <a:srgbClr val="FF7A3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7" name="Freeform 139">
              <a:extLst>
                <a:ext uri="{FF2B5EF4-FFF2-40B4-BE49-F238E27FC236}">
                  <a16:creationId xmlns:a16="http://schemas.microsoft.com/office/drawing/2014/main" id="{173B0BAA-244F-4290-A0FA-50A41AAEC4EE}"/>
                </a:ext>
              </a:extLst>
            </p:cNvPr>
            <p:cNvSpPr>
              <a:spLocks/>
            </p:cNvSpPr>
            <p:nvPr/>
          </p:nvSpPr>
          <p:spPr bwMode="auto">
            <a:xfrm>
              <a:off x="5048" y="3320"/>
              <a:ext cx="150" cy="47"/>
            </a:xfrm>
            <a:custGeom>
              <a:avLst/>
              <a:gdLst>
                <a:gd name="T0" fmla="*/ 3 w 300"/>
                <a:gd name="T1" fmla="*/ 0 h 95"/>
                <a:gd name="T2" fmla="*/ 7 w 300"/>
                <a:gd name="T3" fmla="*/ 0 h 95"/>
                <a:gd name="T4" fmla="*/ 9 w 300"/>
                <a:gd name="T5" fmla="*/ 1 h 95"/>
                <a:gd name="T6" fmla="*/ 9 w 300"/>
                <a:gd name="T7" fmla="*/ 2 h 95"/>
                <a:gd name="T8" fmla="*/ 5 w 300"/>
                <a:gd name="T9" fmla="*/ 2 h 95"/>
                <a:gd name="T10" fmla="*/ 3 w 300"/>
                <a:gd name="T11" fmla="*/ 2 h 95"/>
                <a:gd name="T12" fmla="*/ 0 w 300"/>
                <a:gd name="T13" fmla="*/ 0 h 95"/>
                <a:gd name="T14" fmla="*/ 3 w 300"/>
                <a:gd name="T15" fmla="*/ 0 h 95"/>
                <a:gd name="T16" fmla="*/ 3 w 300"/>
                <a:gd name="T17" fmla="*/ 0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
                <a:gd name="T28" fmla="*/ 0 h 95"/>
                <a:gd name="T29" fmla="*/ 300 w 300"/>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 h="95">
                  <a:moveTo>
                    <a:pt x="114" y="10"/>
                  </a:moveTo>
                  <a:lnTo>
                    <a:pt x="245" y="0"/>
                  </a:lnTo>
                  <a:lnTo>
                    <a:pt x="297" y="38"/>
                  </a:lnTo>
                  <a:lnTo>
                    <a:pt x="300" y="78"/>
                  </a:lnTo>
                  <a:lnTo>
                    <a:pt x="177" y="95"/>
                  </a:lnTo>
                  <a:lnTo>
                    <a:pt x="103" y="82"/>
                  </a:lnTo>
                  <a:lnTo>
                    <a:pt x="0" y="14"/>
                  </a:lnTo>
                  <a:lnTo>
                    <a:pt x="114" y="10"/>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8" name="Freeform 140">
              <a:extLst>
                <a:ext uri="{FF2B5EF4-FFF2-40B4-BE49-F238E27FC236}">
                  <a16:creationId xmlns:a16="http://schemas.microsoft.com/office/drawing/2014/main" id="{93A6AAEB-F3DD-4515-A2B2-5EBBCF5B9197}"/>
                </a:ext>
              </a:extLst>
            </p:cNvPr>
            <p:cNvSpPr>
              <a:spLocks/>
            </p:cNvSpPr>
            <p:nvPr/>
          </p:nvSpPr>
          <p:spPr bwMode="auto">
            <a:xfrm>
              <a:off x="5017" y="3187"/>
              <a:ext cx="182" cy="197"/>
            </a:xfrm>
            <a:custGeom>
              <a:avLst/>
              <a:gdLst>
                <a:gd name="T0" fmla="*/ 1 w 365"/>
                <a:gd name="T1" fmla="*/ 0 h 396"/>
                <a:gd name="T2" fmla="*/ 0 w 365"/>
                <a:gd name="T3" fmla="*/ 1 h 396"/>
                <a:gd name="T4" fmla="*/ 0 w 365"/>
                <a:gd name="T5" fmla="*/ 6 h 396"/>
                <a:gd name="T6" fmla="*/ 3 w 365"/>
                <a:gd name="T7" fmla="*/ 11 h 396"/>
                <a:gd name="T8" fmla="*/ 8 w 365"/>
                <a:gd name="T9" fmla="*/ 12 h 396"/>
                <a:gd name="T10" fmla="*/ 11 w 365"/>
                <a:gd name="T11" fmla="*/ 10 h 396"/>
                <a:gd name="T12" fmla="*/ 9 w 365"/>
                <a:gd name="T13" fmla="*/ 10 h 396"/>
                <a:gd name="T14" fmla="*/ 6 w 365"/>
                <a:gd name="T15" fmla="*/ 10 h 396"/>
                <a:gd name="T16" fmla="*/ 3 w 365"/>
                <a:gd name="T17" fmla="*/ 9 h 396"/>
                <a:gd name="T18" fmla="*/ 6 w 365"/>
                <a:gd name="T19" fmla="*/ 10 h 396"/>
                <a:gd name="T20" fmla="*/ 9 w 365"/>
                <a:gd name="T21" fmla="*/ 9 h 396"/>
                <a:gd name="T22" fmla="*/ 10 w 365"/>
                <a:gd name="T23" fmla="*/ 9 h 396"/>
                <a:gd name="T24" fmla="*/ 8 w 365"/>
                <a:gd name="T25" fmla="*/ 7 h 396"/>
                <a:gd name="T26" fmla="*/ 7 w 365"/>
                <a:gd name="T27" fmla="*/ 3 h 396"/>
                <a:gd name="T28" fmla="*/ 7 w 365"/>
                <a:gd name="T29" fmla="*/ 1 h 396"/>
                <a:gd name="T30" fmla="*/ 5 w 365"/>
                <a:gd name="T31" fmla="*/ 3 h 396"/>
                <a:gd name="T32" fmla="*/ 8 w 365"/>
                <a:gd name="T33" fmla="*/ 1 h 396"/>
                <a:gd name="T34" fmla="*/ 6 w 365"/>
                <a:gd name="T35" fmla="*/ 1 h 396"/>
                <a:gd name="T36" fmla="*/ 1 w 365"/>
                <a:gd name="T37" fmla="*/ 2 h 396"/>
                <a:gd name="T38" fmla="*/ 1 w 365"/>
                <a:gd name="T39" fmla="*/ 0 h 396"/>
                <a:gd name="T40" fmla="*/ 1 w 365"/>
                <a:gd name="T41" fmla="*/ 0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5"/>
                <a:gd name="T64" fmla="*/ 0 h 396"/>
                <a:gd name="T65" fmla="*/ 365 w 365"/>
                <a:gd name="T66" fmla="*/ 396 h 3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5" h="396">
                  <a:moveTo>
                    <a:pt x="37" y="0"/>
                  </a:moveTo>
                  <a:lnTo>
                    <a:pt x="8" y="57"/>
                  </a:lnTo>
                  <a:lnTo>
                    <a:pt x="0" y="200"/>
                  </a:lnTo>
                  <a:lnTo>
                    <a:pt x="101" y="373"/>
                  </a:lnTo>
                  <a:lnTo>
                    <a:pt x="278" y="396"/>
                  </a:lnTo>
                  <a:lnTo>
                    <a:pt x="365" y="329"/>
                  </a:lnTo>
                  <a:lnTo>
                    <a:pt x="293" y="342"/>
                  </a:lnTo>
                  <a:lnTo>
                    <a:pt x="200" y="346"/>
                  </a:lnTo>
                  <a:lnTo>
                    <a:pt x="113" y="295"/>
                  </a:lnTo>
                  <a:lnTo>
                    <a:pt x="211" y="323"/>
                  </a:lnTo>
                  <a:lnTo>
                    <a:pt x="301" y="318"/>
                  </a:lnTo>
                  <a:lnTo>
                    <a:pt x="350" y="299"/>
                  </a:lnTo>
                  <a:lnTo>
                    <a:pt x="286" y="238"/>
                  </a:lnTo>
                  <a:lnTo>
                    <a:pt x="244" y="107"/>
                  </a:lnTo>
                  <a:lnTo>
                    <a:pt x="255" y="50"/>
                  </a:lnTo>
                  <a:lnTo>
                    <a:pt x="164" y="122"/>
                  </a:lnTo>
                  <a:lnTo>
                    <a:pt x="276" y="46"/>
                  </a:lnTo>
                  <a:lnTo>
                    <a:pt x="223" y="34"/>
                  </a:lnTo>
                  <a:lnTo>
                    <a:pt x="57" y="74"/>
                  </a:lnTo>
                  <a:lnTo>
                    <a:pt x="37" y="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299" name="Freeform 141">
              <a:extLst>
                <a:ext uri="{FF2B5EF4-FFF2-40B4-BE49-F238E27FC236}">
                  <a16:creationId xmlns:a16="http://schemas.microsoft.com/office/drawing/2014/main" id="{0FE862AE-8D62-4678-9E79-CBAF673D9437}"/>
                </a:ext>
              </a:extLst>
            </p:cNvPr>
            <p:cNvSpPr>
              <a:spLocks/>
            </p:cNvSpPr>
            <p:nvPr/>
          </p:nvSpPr>
          <p:spPr bwMode="auto">
            <a:xfrm>
              <a:off x="5030" y="3033"/>
              <a:ext cx="90" cy="190"/>
            </a:xfrm>
            <a:custGeom>
              <a:avLst/>
              <a:gdLst>
                <a:gd name="T0" fmla="*/ 0 w 181"/>
                <a:gd name="T1" fmla="*/ 0 h 380"/>
                <a:gd name="T2" fmla="*/ 0 w 181"/>
                <a:gd name="T3" fmla="*/ 3 h 380"/>
                <a:gd name="T4" fmla="*/ 0 w 181"/>
                <a:gd name="T5" fmla="*/ 12 h 380"/>
                <a:gd name="T6" fmla="*/ 5 w 181"/>
                <a:gd name="T7" fmla="*/ 11 h 380"/>
                <a:gd name="T8" fmla="*/ 4 w 181"/>
                <a:gd name="T9" fmla="*/ 9 h 380"/>
                <a:gd name="T10" fmla="*/ 4 w 181"/>
                <a:gd name="T11" fmla="*/ 3 h 380"/>
                <a:gd name="T12" fmla="*/ 5 w 181"/>
                <a:gd name="T13" fmla="*/ 3 h 380"/>
                <a:gd name="T14" fmla="*/ 2 w 181"/>
                <a:gd name="T15" fmla="*/ 3 h 380"/>
                <a:gd name="T16" fmla="*/ 0 w 181"/>
                <a:gd name="T17" fmla="*/ 0 h 380"/>
                <a:gd name="T18" fmla="*/ 0 w 181"/>
                <a:gd name="T19" fmla="*/ 0 h 3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1"/>
                <a:gd name="T31" fmla="*/ 0 h 380"/>
                <a:gd name="T32" fmla="*/ 181 w 181"/>
                <a:gd name="T33" fmla="*/ 380 h 3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1" h="380">
                  <a:moveTo>
                    <a:pt x="15" y="0"/>
                  </a:moveTo>
                  <a:lnTo>
                    <a:pt x="0" y="84"/>
                  </a:lnTo>
                  <a:lnTo>
                    <a:pt x="23" y="380"/>
                  </a:lnTo>
                  <a:lnTo>
                    <a:pt x="181" y="339"/>
                  </a:lnTo>
                  <a:lnTo>
                    <a:pt x="146" y="264"/>
                  </a:lnTo>
                  <a:lnTo>
                    <a:pt x="141" y="111"/>
                  </a:lnTo>
                  <a:lnTo>
                    <a:pt x="173" y="88"/>
                  </a:lnTo>
                  <a:lnTo>
                    <a:pt x="67" y="76"/>
                  </a:lnTo>
                  <a:lnTo>
                    <a:pt x="15" y="0"/>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0" name="Freeform 142">
              <a:extLst>
                <a:ext uri="{FF2B5EF4-FFF2-40B4-BE49-F238E27FC236}">
                  <a16:creationId xmlns:a16="http://schemas.microsoft.com/office/drawing/2014/main" id="{3433EE05-C532-4A55-A292-A0E815F03165}"/>
                </a:ext>
              </a:extLst>
            </p:cNvPr>
            <p:cNvSpPr>
              <a:spLocks/>
            </p:cNvSpPr>
            <p:nvPr/>
          </p:nvSpPr>
          <p:spPr bwMode="auto">
            <a:xfrm>
              <a:off x="4341" y="2977"/>
              <a:ext cx="142" cy="152"/>
            </a:xfrm>
            <a:custGeom>
              <a:avLst/>
              <a:gdLst>
                <a:gd name="T0" fmla="*/ 0 w 283"/>
                <a:gd name="T1" fmla="*/ 5 h 304"/>
                <a:gd name="T2" fmla="*/ 2 w 283"/>
                <a:gd name="T3" fmla="*/ 3 h 304"/>
                <a:gd name="T4" fmla="*/ 2 w 283"/>
                <a:gd name="T5" fmla="*/ 5 h 304"/>
                <a:gd name="T6" fmla="*/ 3 w 283"/>
                <a:gd name="T7" fmla="*/ 3 h 304"/>
                <a:gd name="T8" fmla="*/ 3 w 283"/>
                <a:gd name="T9" fmla="*/ 2 h 304"/>
                <a:gd name="T10" fmla="*/ 6 w 283"/>
                <a:gd name="T11" fmla="*/ 1 h 304"/>
                <a:gd name="T12" fmla="*/ 7 w 283"/>
                <a:gd name="T13" fmla="*/ 0 h 304"/>
                <a:gd name="T14" fmla="*/ 8 w 283"/>
                <a:gd name="T15" fmla="*/ 2 h 304"/>
                <a:gd name="T16" fmla="*/ 9 w 283"/>
                <a:gd name="T17" fmla="*/ 3 h 304"/>
                <a:gd name="T18" fmla="*/ 7 w 283"/>
                <a:gd name="T19" fmla="*/ 6 h 304"/>
                <a:gd name="T20" fmla="*/ 1 w 283"/>
                <a:gd name="T21" fmla="*/ 10 h 304"/>
                <a:gd name="T22" fmla="*/ 0 w 283"/>
                <a:gd name="T23" fmla="*/ 5 h 304"/>
                <a:gd name="T24" fmla="*/ 0 w 283"/>
                <a:gd name="T25" fmla="*/ 5 h 3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3"/>
                <a:gd name="T40" fmla="*/ 0 h 304"/>
                <a:gd name="T41" fmla="*/ 283 w 283"/>
                <a:gd name="T42" fmla="*/ 304 h 3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3" h="304">
                  <a:moveTo>
                    <a:pt x="0" y="183"/>
                  </a:moveTo>
                  <a:lnTo>
                    <a:pt x="38" y="101"/>
                  </a:lnTo>
                  <a:lnTo>
                    <a:pt x="44" y="158"/>
                  </a:lnTo>
                  <a:lnTo>
                    <a:pt x="71" y="107"/>
                  </a:lnTo>
                  <a:lnTo>
                    <a:pt x="84" y="72"/>
                  </a:lnTo>
                  <a:lnTo>
                    <a:pt x="171" y="17"/>
                  </a:lnTo>
                  <a:lnTo>
                    <a:pt x="200" y="0"/>
                  </a:lnTo>
                  <a:lnTo>
                    <a:pt x="234" y="78"/>
                  </a:lnTo>
                  <a:lnTo>
                    <a:pt x="283" y="118"/>
                  </a:lnTo>
                  <a:lnTo>
                    <a:pt x="219" y="196"/>
                  </a:lnTo>
                  <a:lnTo>
                    <a:pt x="23" y="304"/>
                  </a:lnTo>
                  <a:lnTo>
                    <a:pt x="0" y="183"/>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1" name="Freeform 143">
              <a:extLst>
                <a:ext uri="{FF2B5EF4-FFF2-40B4-BE49-F238E27FC236}">
                  <a16:creationId xmlns:a16="http://schemas.microsoft.com/office/drawing/2014/main" id="{EA9882C1-80CB-47DF-9387-53B7C2F91A3A}"/>
                </a:ext>
              </a:extLst>
            </p:cNvPr>
            <p:cNvSpPr>
              <a:spLocks/>
            </p:cNvSpPr>
            <p:nvPr/>
          </p:nvSpPr>
          <p:spPr bwMode="auto">
            <a:xfrm>
              <a:off x="4267" y="2997"/>
              <a:ext cx="155" cy="335"/>
            </a:xfrm>
            <a:custGeom>
              <a:avLst/>
              <a:gdLst>
                <a:gd name="T0" fmla="*/ 5 w 310"/>
                <a:gd name="T1" fmla="*/ 6 h 671"/>
                <a:gd name="T2" fmla="*/ 10 w 310"/>
                <a:gd name="T3" fmla="*/ 7 h 671"/>
                <a:gd name="T4" fmla="*/ 7 w 310"/>
                <a:gd name="T5" fmla="*/ 10 h 671"/>
                <a:gd name="T6" fmla="*/ 6 w 310"/>
                <a:gd name="T7" fmla="*/ 13 h 671"/>
                <a:gd name="T8" fmla="*/ 5 w 310"/>
                <a:gd name="T9" fmla="*/ 16 h 671"/>
                <a:gd name="T10" fmla="*/ 5 w 310"/>
                <a:gd name="T11" fmla="*/ 20 h 671"/>
                <a:gd name="T12" fmla="*/ 3 w 310"/>
                <a:gd name="T13" fmla="*/ 20 h 671"/>
                <a:gd name="T14" fmla="*/ 0 w 310"/>
                <a:gd name="T15" fmla="*/ 16 h 671"/>
                <a:gd name="T16" fmla="*/ 1 w 310"/>
                <a:gd name="T17" fmla="*/ 12 h 671"/>
                <a:gd name="T18" fmla="*/ 1 w 310"/>
                <a:gd name="T19" fmla="*/ 9 h 671"/>
                <a:gd name="T20" fmla="*/ 1 w 310"/>
                <a:gd name="T21" fmla="*/ 1 h 671"/>
                <a:gd name="T22" fmla="*/ 5 w 310"/>
                <a:gd name="T23" fmla="*/ 0 h 671"/>
                <a:gd name="T24" fmla="*/ 6 w 310"/>
                <a:gd name="T25" fmla="*/ 0 h 671"/>
                <a:gd name="T26" fmla="*/ 5 w 310"/>
                <a:gd name="T27" fmla="*/ 3 h 671"/>
                <a:gd name="T28" fmla="*/ 5 w 310"/>
                <a:gd name="T29" fmla="*/ 6 h 671"/>
                <a:gd name="T30" fmla="*/ 5 w 310"/>
                <a:gd name="T31" fmla="*/ 6 h 6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0"/>
                <a:gd name="T49" fmla="*/ 0 h 671"/>
                <a:gd name="T50" fmla="*/ 310 w 310"/>
                <a:gd name="T51" fmla="*/ 671 h 67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0" h="671">
                  <a:moveTo>
                    <a:pt x="175" y="200"/>
                  </a:moveTo>
                  <a:lnTo>
                    <a:pt x="310" y="241"/>
                  </a:lnTo>
                  <a:lnTo>
                    <a:pt x="247" y="333"/>
                  </a:lnTo>
                  <a:lnTo>
                    <a:pt x="201" y="422"/>
                  </a:lnTo>
                  <a:lnTo>
                    <a:pt x="186" y="542"/>
                  </a:lnTo>
                  <a:lnTo>
                    <a:pt x="156" y="671"/>
                  </a:lnTo>
                  <a:lnTo>
                    <a:pt x="105" y="671"/>
                  </a:lnTo>
                  <a:lnTo>
                    <a:pt x="0" y="519"/>
                  </a:lnTo>
                  <a:lnTo>
                    <a:pt x="17" y="409"/>
                  </a:lnTo>
                  <a:lnTo>
                    <a:pt x="46" y="293"/>
                  </a:lnTo>
                  <a:lnTo>
                    <a:pt x="34" y="40"/>
                  </a:lnTo>
                  <a:lnTo>
                    <a:pt x="162" y="0"/>
                  </a:lnTo>
                  <a:lnTo>
                    <a:pt x="196" y="0"/>
                  </a:lnTo>
                  <a:lnTo>
                    <a:pt x="146" y="99"/>
                  </a:lnTo>
                  <a:lnTo>
                    <a:pt x="175" y="200"/>
                  </a:lnTo>
                  <a:close/>
                </a:path>
              </a:pathLst>
            </a:custGeom>
            <a:solidFill>
              <a:srgbClr val="78788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2" name="Freeform 144">
              <a:extLst>
                <a:ext uri="{FF2B5EF4-FFF2-40B4-BE49-F238E27FC236}">
                  <a16:creationId xmlns:a16="http://schemas.microsoft.com/office/drawing/2014/main" id="{A5A8FB9E-62C4-4845-98F9-2740D7BAF578}"/>
                </a:ext>
              </a:extLst>
            </p:cNvPr>
            <p:cNvSpPr>
              <a:spLocks/>
            </p:cNvSpPr>
            <p:nvPr/>
          </p:nvSpPr>
          <p:spPr bwMode="auto">
            <a:xfrm>
              <a:off x="4438" y="2505"/>
              <a:ext cx="465" cy="516"/>
            </a:xfrm>
            <a:custGeom>
              <a:avLst/>
              <a:gdLst>
                <a:gd name="T0" fmla="*/ 25 w 929"/>
                <a:gd name="T1" fmla="*/ 0 h 1032"/>
                <a:gd name="T2" fmla="*/ 22 w 929"/>
                <a:gd name="T3" fmla="*/ 6 h 1032"/>
                <a:gd name="T4" fmla="*/ 20 w 929"/>
                <a:gd name="T5" fmla="*/ 11 h 1032"/>
                <a:gd name="T6" fmla="*/ 18 w 929"/>
                <a:gd name="T7" fmla="*/ 14 h 1032"/>
                <a:gd name="T8" fmla="*/ 16 w 929"/>
                <a:gd name="T9" fmla="*/ 18 h 1032"/>
                <a:gd name="T10" fmla="*/ 16 w 929"/>
                <a:gd name="T11" fmla="*/ 20 h 1032"/>
                <a:gd name="T12" fmla="*/ 13 w 929"/>
                <a:gd name="T13" fmla="*/ 21 h 1032"/>
                <a:gd name="T14" fmla="*/ 10 w 929"/>
                <a:gd name="T15" fmla="*/ 21 h 1032"/>
                <a:gd name="T16" fmla="*/ 13 w 929"/>
                <a:gd name="T17" fmla="*/ 19 h 1032"/>
                <a:gd name="T18" fmla="*/ 14 w 929"/>
                <a:gd name="T19" fmla="*/ 18 h 1032"/>
                <a:gd name="T20" fmla="*/ 10 w 929"/>
                <a:gd name="T21" fmla="*/ 19 h 1032"/>
                <a:gd name="T22" fmla="*/ 8 w 929"/>
                <a:gd name="T23" fmla="*/ 21 h 1032"/>
                <a:gd name="T24" fmla="*/ 5 w 929"/>
                <a:gd name="T25" fmla="*/ 23 h 1032"/>
                <a:gd name="T26" fmla="*/ 4 w 929"/>
                <a:gd name="T27" fmla="*/ 25 h 1032"/>
                <a:gd name="T28" fmla="*/ 1 w 929"/>
                <a:gd name="T29" fmla="*/ 28 h 1032"/>
                <a:gd name="T30" fmla="*/ 0 w 929"/>
                <a:gd name="T31" fmla="*/ 29 h 1032"/>
                <a:gd name="T32" fmla="*/ 1 w 929"/>
                <a:gd name="T33" fmla="*/ 30 h 1032"/>
                <a:gd name="T34" fmla="*/ 2 w 929"/>
                <a:gd name="T35" fmla="*/ 32 h 1032"/>
                <a:gd name="T36" fmla="*/ 3 w 929"/>
                <a:gd name="T37" fmla="*/ 32 h 1032"/>
                <a:gd name="T38" fmla="*/ 9 w 929"/>
                <a:gd name="T39" fmla="*/ 28 h 1032"/>
                <a:gd name="T40" fmla="*/ 15 w 929"/>
                <a:gd name="T41" fmla="*/ 25 h 1032"/>
                <a:gd name="T42" fmla="*/ 21 w 929"/>
                <a:gd name="T43" fmla="*/ 23 h 1032"/>
                <a:gd name="T44" fmla="*/ 26 w 929"/>
                <a:gd name="T45" fmla="*/ 18 h 1032"/>
                <a:gd name="T46" fmla="*/ 30 w 929"/>
                <a:gd name="T47" fmla="*/ 5 h 1032"/>
                <a:gd name="T48" fmla="*/ 27 w 929"/>
                <a:gd name="T49" fmla="*/ 1 h 1032"/>
                <a:gd name="T50" fmla="*/ 25 w 929"/>
                <a:gd name="T51" fmla="*/ 0 h 1032"/>
                <a:gd name="T52" fmla="*/ 25 w 929"/>
                <a:gd name="T53" fmla="*/ 0 h 10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29"/>
                <a:gd name="T82" fmla="*/ 0 h 1032"/>
                <a:gd name="T83" fmla="*/ 929 w 929"/>
                <a:gd name="T84" fmla="*/ 1032 h 10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29" h="1032">
                  <a:moveTo>
                    <a:pt x="779" y="0"/>
                  </a:moveTo>
                  <a:lnTo>
                    <a:pt x="696" y="207"/>
                  </a:lnTo>
                  <a:lnTo>
                    <a:pt x="627" y="371"/>
                  </a:lnTo>
                  <a:lnTo>
                    <a:pt x="553" y="477"/>
                  </a:lnTo>
                  <a:lnTo>
                    <a:pt x="508" y="578"/>
                  </a:lnTo>
                  <a:lnTo>
                    <a:pt x="481" y="645"/>
                  </a:lnTo>
                  <a:lnTo>
                    <a:pt x="397" y="688"/>
                  </a:lnTo>
                  <a:lnTo>
                    <a:pt x="310" y="698"/>
                  </a:lnTo>
                  <a:lnTo>
                    <a:pt x="388" y="618"/>
                  </a:lnTo>
                  <a:lnTo>
                    <a:pt x="433" y="584"/>
                  </a:lnTo>
                  <a:lnTo>
                    <a:pt x="312" y="639"/>
                  </a:lnTo>
                  <a:lnTo>
                    <a:pt x="226" y="696"/>
                  </a:lnTo>
                  <a:lnTo>
                    <a:pt x="160" y="757"/>
                  </a:lnTo>
                  <a:lnTo>
                    <a:pt x="103" y="825"/>
                  </a:lnTo>
                  <a:lnTo>
                    <a:pt x="17" y="899"/>
                  </a:lnTo>
                  <a:lnTo>
                    <a:pt x="0" y="939"/>
                  </a:lnTo>
                  <a:lnTo>
                    <a:pt x="13" y="975"/>
                  </a:lnTo>
                  <a:lnTo>
                    <a:pt x="36" y="1032"/>
                  </a:lnTo>
                  <a:lnTo>
                    <a:pt x="78" y="1032"/>
                  </a:lnTo>
                  <a:lnTo>
                    <a:pt x="283" y="924"/>
                  </a:lnTo>
                  <a:lnTo>
                    <a:pt x="475" y="821"/>
                  </a:lnTo>
                  <a:lnTo>
                    <a:pt x="665" y="759"/>
                  </a:lnTo>
                  <a:lnTo>
                    <a:pt x="813" y="584"/>
                  </a:lnTo>
                  <a:lnTo>
                    <a:pt x="929" y="171"/>
                  </a:lnTo>
                  <a:lnTo>
                    <a:pt x="863" y="55"/>
                  </a:lnTo>
                  <a:lnTo>
                    <a:pt x="779"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3" name="Freeform 145">
              <a:extLst>
                <a:ext uri="{FF2B5EF4-FFF2-40B4-BE49-F238E27FC236}">
                  <a16:creationId xmlns:a16="http://schemas.microsoft.com/office/drawing/2014/main" id="{25F7C055-345D-4214-BD3F-9BFEB72D0793}"/>
                </a:ext>
              </a:extLst>
            </p:cNvPr>
            <p:cNvSpPr>
              <a:spLocks/>
            </p:cNvSpPr>
            <p:nvPr/>
          </p:nvSpPr>
          <p:spPr bwMode="auto">
            <a:xfrm>
              <a:off x="4746" y="2322"/>
              <a:ext cx="465" cy="748"/>
            </a:xfrm>
            <a:custGeom>
              <a:avLst/>
              <a:gdLst>
                <a:gd name="T0" fmla="*/ 10 w 929"/>
                <a:gd name="T1" fmla="*/ 1 h 1496"/>
                <a:gd name="T2" fmla="*/ 9 w 929"/>
                <a:gd name="T3" fmla="*/ 1 h 1496"/>
                <a:gd name="T4" fmla="*/ 8 w 929"/>
                <a:gd name="T5" fmla="*/ 6 h 1496"/>
                <a:gd name="T6" fmla="*/ 16 w 929"/>
                <a:gd name="T7" fmla="*/ 12 h 1496"/>
                <a:gd name="T8" fmla="*/ 22 w 929"/>
                <a:gd name="T9" fmla="*/ 15 h 1496"/>
                <a:gd name="T10" fmla="*/ 24 w 929"/>
                <a:gd name="T11" fmla="*/ 19 h 1496"/>
                <a:gd name="T12" fmla="*/ 26 w 929"/>
                <a:gd name="T13" fmla="*/ 20 h 1496"/>
                <a:gd name="T14" fmla="*/ 27 w 929"/>
                <a:gd name="T15" fmla="*/ 21 h 1496"/>
                <a:gd name="T16" fmla="*/ 28 w 929"/>
                <a:gd name="T17" fmla="*/ 21 h 1496"/>
                <a:gd name="T18" fmla="*/ 28 w 929"/>
                <a:gd name="T19" fmla="*/ 20 h 1496"/>
                <a:gd name="T20" fmla="*/ 26 w 929"/>
                <a:gd name="T21" fmla="*/ 18 h 1496"/>
                <a:gd name="T22" fmla="*/ 23 w 929"/>
                <a:gd name="T23" fmla="*/ 14 h 1496"/>
                <a:gd name="T24" fmla="*/ 17 w 929"/>
                <a:gd name="T25" fmla="*/ 7 h 1496"/>
                <a:gd name="T26" fmla="*/ 13 w 929"/>
                <a:gd name="T27" fmla="*/ 3 h 1496"/>
                <a:gd name="T28" fmla="*/ 13 w 929"/>
                <a:gd name="T29" fmla="*/ 1 h 1496"/>
                <a:gd name="T30" fmla="*/ 18 w 929"/>
                <a:gd name="T31" fmla="*/ 6 h 1496"/>
                <a:gd name="T32" fmla="*/ 22 w 929"/>
                <a:gd name="T33" fmla="*/ 10 h 1496"/>
                <a:gd name="T34" fmla="*/ 27 w 929"/>
                <a:gd name="T35" fmla="*/ 14 h 1496"/>
                <a:gd name="T36" fmla="*/ 29 w 929"/>
                <a:gd name="T37" fmla="*/ 19 h 1496"/>
                <a:gd name="T38" fmla="*/ 30 w 929"/>
                <a:gd name="T39" fmla="*/ 21 h 1496"/>
                <a:gd name="T40" fmla="*/ 27 w 929"/>
                <a:gd name="T41" fmla="*/ 26 h 1496"/>
                <a:gd name="T42" fmla="*/ 26 w 929"/>
                <a:gd name="T43" fmla="*/ 29 h 1496"/>
                <a:gd name="T44" fmla="*/ 24 w 929"/>
                <a:gd name="T45" fmla="*/ 47 h 1496"/>
                <a:gd name="T46" fmla="*/ 22 w 929"/>
                <a:gd name="T47" fmla="*/ 47 h 1496"/>
                <a:gd name="T48" fmla="*/ 22 w 929"/>
                <a:gd name="T49" fmla="*/ 47 h 1496"/>
                <a:gd name="T50" fmla="*/ 20 w 929"/>
                <a:gd name="T51" fmla="*/ 47 h 1496"/>
                <a:gd name="T52" fmla="*/ 21 w 929"/>
                <a:gd name="T53" fmla="*/ 33 h 1496"/>
                <a:gd name="T54" fmla="*/ 24 w 929"/>
                <a:gd name="T55" fmla="*/ 26 h 1496"/>
                <a:gd name="T56" fmla="*/ 20 w 929"/>
                <a:gd name="T57" fmla="*/ 34 h 1496"/>
                <a:gd name="T58" fmla="*/ 22 w 929"/>
                <a:gd name="T59" fmla="*/ 26 h 1496"/>
                <a:gd name="T60" fmla="*/ 22 w 929"/>
                <a:gd name="T61" fmla="*/ 25 h 1496"/>
                <a:gd name="T62" fmla="*/ 21 w 929"/>
                <a:gd name="T63" fmla="*/ 27 h 1496"/>
                <a:gd name="T64" fmla="*/ 20 w 929"/>
                <a:gd name="T65" fmla="*/ 31 h 1496"/>
                <a:gd name="T66" fmla="*/ 18 w 929"/>
                <a:gd name="T67" fmla="*/ 35 h 1496"/>
                <a:gd name="T68" fmla="*/ 20 w 929"/>
                <a:gd name="T69" fmla="*/ 24 h 1496"/>
                <a:gd name="T70" fmla="*/ 18 w 929"/>
                <a:gd name="T71" fmla="*/ 21 h 1496"/>
                <a:gd name="T72" fmla="*/ 13 w 929"/>
                <a:gd name="T73" fmla="*/ 18 h 1496"/>
                <a:gd name="T74" fmla="*/ 9 w 929"/>
                <a:gd name="T75" fmla="*/ 13 h 1496"/>
                <a:gd name="T76" fmla="*/ 5 w 929"/>
                <a:gd name="T77" fmla="*/ 11 h 1496"/>
                <a:gd name="T78" fmla="*/ 0 w 929"/>
                <a:gd name="T79" fmla="*/ 5 h 1496"/>
                <a:gd name="T80" fmla="*/ 5 w 929"/>
                <a:gd name="T81" fmla="*/ 1 h 1496"/>
                <a:gd name="T82" fmla="*/ 9 w 929"/>
                <a:gd name="T83" fmla="*/ 0 h 1496"/>
                <a:gd name="T84" fmla="*/ 13 w 929"/>
                <a:gd name="T85" fmla="*/ 1 h 1496"/>
                <a:gd name="T86" fmla="*/ 10 w 929"/>
                <a:gd name="T87" fmla="*/ 1 h 1496"/>
                <a:gd name="T88" fmla="*/ 10 w 929"/>
                <a:gd name="T89" fmla="*/ 1 h 14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29"/>
                <a:gd name="T136" fmla="*/ 0 h 1496"/>
                <a:gd name="T137" fmla="*/ 929 w 929"/>
                <a:gd name="T138" fmla="*/ 1496 h 14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29" h="1496">
                  <a:moveTo>
                    <a:pt x="308" y="40"/>
                  </a:moveTo>
                  <a:lnTo>
                    <a:pt x="264" y="48"/>
                  </a:lnTo>
                  <a:lnTo>
                    <a:pt x="256" y="183"/>
                  </a:lnTo>
                  <a:lnTo>
                    <a:pt x="481" y="379"/>
                  </a:lnTo>
                  <a:lnTo>
                    <a:pt x="675" y="500"/>
                  </a:lnTo>
                  <a:lnTo>
                    <a:pt x="749" y="578"/>
                  </a:lnTo>
                  <a:lnTo>
                    <a:pt x="817" y="630"/>
                  </a:lnTo>
                  <a:lnTo>
                    <a:pt x="842" y="656"/>
                  </a:lnTo>
                  <a:lnTo>
                    <a:pt x="889" y="656"/>
                  </a:lnTo>
                  <a:lnTo>
                    <a:pt x="866" y="614"/>
                  </a:lnTo>
                  <a:lnTo>
                    <a:pt x="823" y="552"/>
                  </a:lnTo>
                  <a:lnTo>
                    <a:pt x="735" y="455"/>
                  </a:lnTo>
                  <a:lnTo>
                    <a:pt x="538" y="227"/>
                  </a:lnTo>
                  <a:lnTo>
                    <a:pt x="416" y="67"/>
                  </a:lnTo>
                  <a:lnTo>
                    <a:pt x="399" y="6"/>
                  </a:lnTo>
                  <a:lnTo>
                    <a:pt x="568" y="168"/>
                  </a:lnTo>
                  <a:lnTo>
                    <a:pt x="684" y="305"/>
                  </a:lnTo>
                  <a:lnTo>
                    <a:pt x="836" y="479"/>
                  </a:lnTo>
                  <a:lnTo>
                    <a:pt x="912" y="584"/>
                  </a:lnTo>
                  <a:lnTo>
                    <a:pt x="929" y="666"/>
                  </a:lnTo>
                  <a:lnTo>
                    <a:pt x="853" y="854"/>
                  </a:lnTo>
                  <a:lnTo>
                    <a:pt x="813" y="939"/>
                  </a:lnTo>
                  <a:lnTo>
                    <a:pt x="737" y="1489"/>
                  </a:lnTo>
                  <a:lnTo>
                    <a:pt x="688" y="1496"/>
                  </a:lnTo>
                  <a:lnTo>
                    <a:pt x="675" y="1493"/>
                  </a:lnTo>
                  <a:lnTo>
                    <a:pt x="633" y="1493"/>
                  </a:lnTo>
                  <a:lnTo>
                    <a:pt x="650" y="1042"/>
                  </a:lnTo>
                  <a:lnTo>
                    <a:pt x="754" y="852"/>
                  </a:lnTo>
                  <a:lnTo>
                    <a:pt x="616" y="1076"/>
                  </a:lnTo>
                  <a:lnTo>
                    <a:pt x="692" y="860"/>
                  </a:lnTo>
                  <a:lnTo>
                    <a:pt x="701" y="810"/>
                  </a:lnTo>
                  <a:lnTo>
                    <a:pt x="652" y="879"/>
                  </a:lnTo>
                  <a:lnTo>
                    <a:pt x="612" y="995"/>
                  </a:lnTo>
                  <a:lnTo>
                    <a:pt x="568" y="1111"/>
                  </a:lnTo>
                  <a:lnTo>
                    <a:pt x="631" y="785"/>
                  </a:lnTo>
                  <a:lnTo>
                    <a:pt x="549" y="656"/>
                  </a:lnTo>
                  <a:lnTo>
                    <a:pt x="412" y="565"/>
                  </a:lnTo>
                  <a:lnTo>
                    <a:pt x="274" y="447"/>
                  </a:lnTo>
                  <a:lnTo>
                    <a:pt x="129" y="327"/>
                  </a:lnTo>
                  <a:lnTo>
                    <a:pt x="0" y="147"/>
                  </a:lnTo>
                  <a:lnTo>
                    <a:pt x="139" y="38"/>
                  </a:lnTo>
                  <a:lnTo>
                    <a:pt x="279" y="0"/>
                  </a:lnTo>
                  <a:lnTo>
                    <a:pt x="397" y="38"/>
                  </a:lnTo>
                  <a:lnTo>
                    <a:pt x="308" y="4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4" name="Freeform 146">
              <a:extLst>
                <a:ext uri="{FF2B5EF4-FFF2-40B4-BE49-F238E27FC236}">
                  <a16:creationId xmlns:a16="http://schemas.microsoft.com/office/drawing/2014/main" id="{3490B0A0-B42D-4E91-921C-E63782BF77AF}"/>
                </a:ext>
              </a:extLst>
            </p:cNvPr>
            <p:cNvSpPr>
              <a:spLocks/>
            </p:cNvSpPr>
            <p:nvPr/>
          </p:nvSpPr>
          <p:spPr bwMode="auto">
            <a:xfrm>
              <a:off x="4744" y="2158"/>
              <a:ext cx="365" cy="276"/>
            </a:xfrm>
            <a:custGeom>
              <a:avLst/>
              <a:gdLst>
                <a:gd name="T0" fmla="*/ 10 w 730"/>
                <a:gd name="T1" fmla="*/ 3 h 552"/>
                <a:gd name="T2" fmla="*/ 9 w 730"/>
                <a:gd name="T3" fmla="*/ 4 h 552"/>
                <a:gd name="T4" fmla="*/ 10 w 730"/>
                <a:gd name="T5" fmla="*/ 6 h 552"/>
                <a:gd name="T6" fmla="*/ 7 w 730"/>
                <a:gd name="T7" fmla="*/ 7 h 552"/>
                <a:gd name="T8" fmla="*/ 10 w 730"/>
                <a:gd name="T9" fmla="*/ 9 h 552"/>
                <a:gd name="T10" fmla="*/ 6 w 730"/>
                <a:gd name="T11" fmla="*/ 9 h 552"/>
                <a:gd name="T12" fmla="*/ 3 w 730"/>
                <a:gd name="T13" fmla="*/ 9 h 552"/>
                <a:gd name="T14" fmla="*/ 5 w 730"/>
                <a:gd name="T15" fmla="*/ 7 h 552"/>
                <a:gd name="T16" fmla="*/ 3 w 730"/>
                <a:gd name="T17" fmla="*/ 6 h 552"/>
                <a:gd name="T18" fmla="*/ 6 w 730"/>
                <a:gd name="T19" fmla="*/ 4 h 552"/>
                <a:gd name="T20" fmla="*/ 9 w 730"/>
                <a:gd name="T21" fmla="*/ 4 h 552"/>
                <a:gd name="T22" fmla="*/ 6 w 730"/>
                <a:gd name="T23" fmla="*/ 3 h 552"/>
                <a:gd name="T24" fmla="*/ 9 w 730"/>
                <a:gd name="T25" fmla="*/ 1 h 552"/>
                <a:gd name="T26" fmla="*/ 6 w 730"/>
                <a:gd name="T27" fmla="*/ 0 h 552"/>
                <a:gd name="T28" fmla="*/ 3 w 730"/>
                <a:gd name="T29" fmla="*/ 2 h 552"/>
                <a:gd name="T30" fmla="*/ 1 w 730"/>
                <a:gd name="T31" fmla="*/ 5 h 552"/>
                <a:gd name="T32" fmla="*/ 0 w 730"/>
                <a:gd name="T33" fmla="*/ 10 h 552"/>
                <a:gd name="T34" fmla="*/ 0 w 730"/>
                <a:gd name="T35" fmla="*/ 17 h 552"/>
                <a:gd name="T36" fmla="*/ 3 w 730"/>
                <a:gd name="T37" fmla="*/ 12 h 552"/>
                <a:gd name="T38" fmla="*/ 6 w 730"/>
                <a:gd name="T39" fmla="*/ 10 h 552"/>
                <a:gd name="T40" fmla="*/ 11 w 730"/>
                <a:gd name="T41" fmla="*/ 10 h 552"/>
                <a:gd name="T42" fmla="*/ 12 w 730"/>
                <a:gd name="T43" fmla="*/ 10 h 552"/>
                <a:gd name="T44" fmla="*/ 21 w 730"/>
                <a:gd name="T45" fmla="*/ 17 h 552"/>
                <a:gd name="T46" fmla="*/ 23 w 730"/>
                <a:gd name="T47" fmla="*/ 7 h 552"/>
                <a:gd name="T48" fmla="*/ 12 w 730"/>
                <a:gd name="T49" fmla="*/ 3 h 552"/>
                <a:gd name="T50" fmla="*/ 10 w 730"/>
                <a:gd name="T51" fmla="*/ 3 h 552"/>
                <a:gd name="T52" fmla="*/ 10 w 730"/>
                <a:gd name="T53" fmla="*/ 3 h 5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30"/>
                <a:gd name="T82" fmla="*/ 0 h 552"/>
                <a:gd name="T83" fmla="*/ 730 w 730"/>
                <a:gd name="T84" fmla="*/ 552 h 55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30" h="552">
                  <a:moveTo>
                    <a:pt x="295" y="115"/>
                  </a:moveTo>
                  <a:lnTo>
                    <a:pt x="281" y="147"/>
                  </a:lnTo>
                  <a:lnTo>
                    <a:pt x="310" y="202"/>
                  </a:lnTo>
                  <a:lnTo>
                    <a:pt x="245" y="234"/>
                  </a:lnTo>
                  <a:lnTo>
                    <a:pt x="304" y="274"/>
                  </a:lnTo>
                  <a:lnTo>
                    <a:pt x="182" y="280"/>
                  </a:lnTo>
                  <a:lnTo>
                    <a:pt x="72" y="286"/>
                  </a:lnTo>
                  <a:lnTo>
                    <a:pt x="133" y="227"/>
                  </a:lnTo>
                  <a:lnTo>
                    <a:pt x="101" y="192"/>
                  </a:lnTo>
                  <a:lnTo>
                    <a:pt x="165" y="145"/>
                  </a:lnTo>
                  <a:lnTo>
                    <a:pt x="262" y="147"/>
                  </a:lnTo>
                  <a:lnTo>
                    <a:pt x="222" y="126"/>
                  </a:lnTo>
                  <a:lnTo>
                    <a:pt x="278" y="42"/>
                  </a:lnTo>
                  <a:lnTo>
                    <a:pt x="173" y="0"/>
                  </a:lnTo>
                  <a:lnTo>
                    <a:pt x="127" y="75"/>
                  </a:lnTo>
                  <a:lnTo>
                    <a:pt x="40" y="185"/>
                  </a:lnTo>
                  <a:lnTo>
                    <a:pt x="0" y="350"/>
                  </a:lnTo>
                  <a:lnTo>
                    <a:pt x="0" y="514"/>
                  </a:lnTo>
                  <a:lnTo>
                    <a:pt x="89" y="388"/>
                  </a:lnTo>
                  <a:lnTo>
                    <a:pt x="171" y="337"/>
                  </a:lnTo>
                  <a:lnTo>
                    <a:pt x="321" y="329"/>
                  </a:lnTo>
                  <a:lnTo>
                    <a:pt x="407" y="333"/>
                  </a:lnTo>
                  <a:lnTo>
                    <a:pt x="656" y="552"/>
                  </a:lnTo>
                  <a:lnTo>
                    <a:pt x="730" y="238"/>
                  </a:lnTo>
                  <a:lnTo>
                    <a:pt x="390" y="120"/>
                  </a:lnTo>
                  <a:lnTo>
                    <a:pt x="295" y="11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5" name="Freeform 147">
              <a:extLst>
                <a:ext uri="{FF2B5EF4-FFF2-40B4-BE49-F238E27FC236}">
                  <a16:creationId xmlns:a16="http://schemas.microsoft.com/office/drawing/2014/main" id="{A2B53115-53FF-45D4-AE29-3B02DB7CFE50}"/>
                </a:ext>
              </a:extLst>
            </p:cNvPr>
            <p:cNvSpPr>
              <a:spLocks/>
            </p:cNvSpPr>
            <p:nvPr/>
          </p:nvSpPr>
          <p:spPr bwMode="auto">
            <a:xfrm>
              <a:off x="4822" y="2005"/>
              <a:ext cx="302" cy="236"/>
            </a:xfrm>
            <a:custGeom>
              <a:avLst/>
              <a:gdLst>
                <a:gd name="T0" fmla="*/ 1 w 604"/>
                <a:gd name="T1" fmla="*/ 10 h 472"/>
                <a:gd name="T2" fmla="*/ 1 w 604"/>
                <a:gd name="T3" fmla="*/ 10 h 472"/>
                <a:gd name="T4" fmla="*/ 1 w 604"/>
                <a:gd name="T5" fmla="*/ 11 h 472"/>
                <a:gd name="T6" fmla="*/ 2 w 604"/>
                <a:gd name="T7" fmla="*/ 11 h 472"/>
                <a:gd name="T8" fmla="*/ 3 w 604"/>
                <a:gd name="T9" fmla="*/ 11 h 472"/>
                <a:gd name="T10" fmla="*/ 5 w 604"/>
                <a:gd name="T11" fmla="*/ 12 h 472"/>
                <a:gd name="T12" fmla="*/ 3 w 604"/>
                <a:gd name="T13" fmla="*/ 10 h 472"/>
                <a:gd name="T14" fmla="*/ 6 w 604"/>
                <a:gd name="T15" fmla="*/ 12 h 472"/>
                <a:gd name="T16" fmla="*/ 5 w 604"/>
                <a:gd name="T17" fmla="*/ 10 h 472"/>
                <a:gd name="T18" fmla="*/ 7 w 604"/>
                <a:gd name="T19" fmla="*/ 12 h 472"/>
                <a:gd name="T20" fmla="*/ 5 w 604"/>
                <a:gd name="T21" fmla="*/ 7 h 472"/>
                <a:gd name="T22" fmla="*/ 6 w 604"/>
                <a:gd name="T23" fmla="*/ 7 h 472"/>
                <a:gd name="T24" fmla="*/ 5 w 604"/>
                <a:gd name="T25" fmla="*/ 3 h 472"/>
                <a:gd name="T26" fmla="*/ 7 w 604"/>
                <a:gd name="T27" fmla="*/ 3 h 472"/>
                <a:gd name="T28" fmla="*/ 14 w 604"/>
                <a:gd name="T29" fmla="*/ 4 h 472"/>
                <a:gd name="T30" fmla="*/ 12 w 604"/>
                <a:gd name="T31" fmla="*/ 7 h 472"/>
                <a:gd name="T32" fmla="*/ 11 w 604"/>
                <a:gd name="T33" fmla="*/ 10 h 472"/>
                <a:gd name="T34" fmla="*/ 15 w 604"/>
                <a:gd name="T35" fmla="*/ 7 h 472"/>
                <a:gd name="T36" fmla="*/ 13 w 604"/>
                <a:gd name="T37" fmla="*/ 10 h 472"/>
                <a:gd name="T38" fmla="*/ 11 w 604"/>
                <a:gd name="T39" fmla="*/ 11 h 472"/>
                <a:gd name="T40" fmla="*/ 11 w 604"/>
                <a:gd name="T41" fmla="*/ 12 h 472"/>
                <a:gd name="T42" fmla="*/ 14 w 604"/>
                <a:gd name="T43" fmla="*/ 11 h 472"/>
                <a:gd name="T44" fmla="*/ 12 w 604"/>
                <a:gd name="T45" fmla="*/ 12 h 472"/>
                <a:gd name="T46" fmla="*/ 9 w 604"/>
                <a:gd name="T47" fmla="*/ 13 h 472"/>
                <a:gd name="T48" fmla="*/ 9 w 604"/>
                <a:gd name="T49" fmla="*/ 13 h 472"/>
                <a:gd name="T50" fmla="*/ 17 w 604"/>
                <a:gd name="T51" fmla="*/ 15 h 472"/>
                <a:gd name="T52" fmla="*/ 19 w 604"/>
                <a:gd name="T53" fmla="*/ 6 h 472"/>
                <a:gd name="T54" fmla="*/ 17 w 604"/>
                <a:gd name="T55" fmla="*/ 2 h 472"/>
                <a:gd name="T56" fmla="*/ 2 w 604"/>
                <a:gd name="T57" fmla="*/ 0 h 472"/>
                <a:gd name="T58" fmla="*/ 0 w 604"/>
                <a:gd name="T59" fmla="*/ 4 h 472"/>
                <a:gd name="T60" fmla="*/ 1 w 604"/>
                <a:gd name="T61" fmla="*/ 10 h 472"/>
                <a:gd name="T62" fmla="*/ 1 w 604"/>
                <a:gd name="T63" fmla="*/ 10 h 472"/>
                <a:gd name="T64" fmla="*/ 1 w 604"/>
                <a:gd name="T65" fmla="*/ 10 h 4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4"/>
                <a:gd name="T100" fmla="*/ 0 h 472"/>
                <a:gd name="T101" fmla="*/ 604 w 604"/>
                <a:gd name="T102" fmla="*/ 472 h 4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4" h="472">
                  <a:moveTo>
                    <a:pt x="26" y="303"/>
                  </a:moveTo>
                  <a:lnTo>
                    <a:pt x="44" y="308"/>
                  </a:lnTo>
                  <a:lnTo>
                    <a:pt x="63" y="327"/>
                  </a:lnTo>
                  <a:lnTo>
                    <a:pt x="80" y="333"/>
                  </a:lnTo>
                  <a:lnTo>
                    <a:pt x="108" y="339"/>
                  </a:lnTo>
                  <a:lnTo>
                    <a:pt x="175" y="379"/>
                  </a:lnTo>
                  <a:lnTo>
                    <a:pt x="125" y="310"/>
                  </a:lnTo>
                  <a:lnTo>
                    <a:pt x="201" y="373"/>
                  </a:lnTo>
                  <a:lnTo>
                    <a:pt x="169" y="310"/>
                  </a:lnTo>
                  <a:lnTo>
                    <a:pt x="247" y="384"/>
                  </a:lnTo>
                  <a:lnTo>
                    <a:pt x="161" y="196"/>
                  </a:lnTo>
                  <a:lnTo>
                    <a:pt x="194" y="215"/>
                  </a:lnTo>
                  <a:lnTo>
                    <a:pt x="161" y="86"/>
                  </a:lnTo>
                  <a:lnTo>
                    <a:pt x="234" y="75"/>
                  </a:lnTo>
                  <a:lnTo>
                    <a:pt x="448" y="124"/>
                  </a:lnTo>
                  <a:lnTo>
                    <a:pt x="403" y="253"/>
                  </a:lnTo>
                  <a:lnTo>
                    <a:pt x="380" y="305"/>
                  </a:lnTo>
                  <a:lnTo>
                    <a:pt x="496" y="221"/>
                  </a:lnTo>
                  <a:lnTo>
                    <a:pt x="422" y="320"/>
                  </a:lnTo>
                  <a:lnTo>
                    <a:pt x="365" y="335"/>
                  </a:lnTo>
                  <a:lnTo>
                    <a:pt x="382" y="354"/>
                  </a:lnTo>
                  <a:lnTo>
                    <a:pt x="458" y="339"/>
                  </a:lnTo>
                  <a:lnTo>
                    <a:pt x="408" y="364"/>
                  </a:lnTo>
                  <a:lnTo>
                    <a:pt x="274" y="388"/>
                  </a:lnTo>
                  <a:lnTo>
                    <a:pt x="287" y="415"/>
                  </a:lnTo>
                  <a:lnTo>
                    <a:pt x="524" y="472"/>
                  </a:lnTo>
                  <a:lnTo>
                    <a:pt x="604" y="183"/>
                  </a:lnTo>
                  <a:lnTo>
                    <a:pt x="515" y="40"/>
                  </a:lnTo>
                  <a:lnTo>
                    <a:pt x="76" y="0"/>
                  </a:lnTo>
                  <a:lnTo>
                    <a:pt x="0" y="120"/>
                  </a:lnTo>
                  <a:lnTo>
                    <a:pt x="13" y="291"/>
                  </a:lnTo>
                  <a:lnTo>
                    <a:pt x="26" y="303"/>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6" name="Freeform 148">
              <a:extLst>
                <a:ext uri="{FF2B5EF4-FFF2-40B4-BE49-F238E27FC236}">
                  <a16:creationId xmlns:a16="http://schemas.microsoft.com/office/drawing/2014/main" id="{134236E8-8E46-4836-8FAD-0316A520C1E7}"/>
                </a:ext>
              </a:extLst>
            </p:cNvPr>
            <p:cNvSpPr>
              <a:spLocks/>
            </p:cNvSpPr>
            <p:nvPr/>
          </p:nvSpPr>
          <p:spPr bwMode="auto">
            <a:xfrm>
              <a:off x="4565" y="2059"/>
              <a:ext cx="122" cy="150"/>
            </a:xfrm>
            <a:custGeom>
              <a:avLst/>
              <a:gdLst>
                <a:gd name="T0" fmla="*/ 1 w 243"/>
                <a:gd name="T1" fmla="*/ 0 h 298"/>
                <a:gd name="T2" fmla="*/ 2 w 243"/>
                <a:gd name="T3" fmla="*/ 4 h 298"/>
                <a:gd name="T4" fmla="*/ 3 w 243"/>
                <a:gd name="T5" fmla="*/ 5 h 298"/>
                <a:gd name="T6" fmla="*/ 3 w 243"/>
                <a:gd name="T7" fmla="*/ 6 h 298"/>
                <a:gd name="T8" fmla="*/ 5 w 243"/>
                <a:gd name="T9" fmla="*/ 7 h 298"/>
                <a:gd name="T10" fmla="*/ 6 w 243"/>
                <a:gd name="T11" fmla="*/ 5 h 298"/>
                <a:gd name="T12" fmla="*/ 7 w 243"/>
                <a:gd name="T13" fmla="*/ 5 h 298"/>
                <a:gd name="T14" fmla="*/ 7 w 243"/>
                <a:gd name="T15" fmla="*/ 7 h 298"/>
                <a:gd name="T16" fmla="*/ 8 w 243"/>
                <a:gd name="T17" fmla="*/ 8 h 298"/>
                <a:gd name="T18" fmla="*/ 7 w 243"/>
                <a:gd name="T19" fmla="*/ 9 h 298"/>
                <a:gd name="T20" fmla="*/ 7 w 243"/>
                <a:gd name="T21" fmla="*/ 10 h 298"/>
                <a:gd name="T22" fmla="*/ 5 w 243"/>
                <a:gd name="T23" fmla="*/ 9 h 298"/>
                <a:gd name="T24" fmla="*/ 1 w 243"/>
                <a:gd name="T25" fmla="*/ 8 h 298"/>
                <a:gd name="T26" fmla="*/ 0 w 243"/>
                <a:gd name="T27" fmla="*/ 7 h 298"/>
                <a:gd name="T28" fmla="*/ 1 w 243"/>
                <a:gd name="T29" fmla="*/ 5 h 298"/>
                <a:gd name="T30" fmla="*/ 1 w 243"/>
                <a:gd name="T31" fmla="*/ 4 h 298"/>
                <a:gd name="T32" fmla="*/ 1 w 243"/>
                <a:gd name="T33" fmla="*/ 0 h 298"/>
                <a:gd name="T34" fmla="*/ 1 w 243"/>
                <a:gd name="T35" fmla="*/ 0 h 2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3"/>
                <a:gd name="T55" fmla="*/ 0 h 298"/>
                <a:gd name="T56" fmla="*/ 243 w 243"/>
                <a:gd name="T57" fmla="*/ 298 h 2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3" h="298">
                  <a:moveTo>
                    <a:pt x="21" y="0"/>
                  </a:moveTo>
                  <a:lnTo>
                    <a:pt x="57" y="112"/>
                  </a:lnTo>
                  <a:lnTo>
                    <a:pt x="89" y="146"/>
                  </a:lnTo>
                  <a:lnTo>
                    <a:pt x="91" y="188"/>
                  </a:lnTo>
                  <a:lnTo>
                    <a:pt x="150" y="194"/>
                  </a:lnTo>
                  <a:lnTo>
                    <a:pt x="161" y="131"/>
                  </a:lnTo>
                  <a:lnTo>
                    <a:pt x="201" y="159"/>
                  </a:lnTo>
                  <a:lnTo>
                    <a:pt x="220" y="209"/>
                  </a:lnTo>
                  <a:lnTo>
                    <a:pt x="243" y="239"/>
                  </a:lnTo>
                  <a:lnTo>
                    <a:pt x="224" y="275"/>
                  </a:lnTo>
                  <a:lnTo>
                    <a:pt x="209" y="298"/>
                  </a:lnTo>
                  <a:lnTo>
                    <a:pt x="138" y="270"/>
                  </a:lnTo>
                  <a:lnTo>
                    <a:pt x="4" y="243"/>
                  </a:lnTo>
                  <a:lnTo>
                    <a:pt x="0" y="222"/>
                  </a:lnTo>
                  <a:lnTo>
                    <a:pt x="13" y="154"/>
                  </a:lnTo>
                  <a:lnTo>
                    <a:pt x="5" y="127"/>
                  </a:lnTo>
                  <a:lnTo>
                    <a:pt x="21"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7" name="Freeform 149">
              <a:extLst>
                <a:ext uri="{FF2B5EF4-FFF2-40B4-BE49-F238E27FC236}">
                  <a16:creationId xmlns:a16="http://schemas.microsoft.com/office/drawing/2014/main" id="{A18F6B5F-DEF2-4CC3-AC35-7EAF0DE0E137}"/>
                </a:ext>
              </a:extLst>
            </p:cNvPr>
            <p:cNvSpPr>
              <a:spLocks/>
            </p:cNvSpPr>
            <p:nvPr/>
          </p:nvSpPr>
          <p:spPr bwMode="auto">
            <a:xfrm>
              <a:off x="4843" y="1934"/>
              <a:ext cx="323" cy="77"/>
            </a:xfrm>
            <a:custGeom>
              <a:avLst/>
              <a:gdLst>
                <a:gd name="T0" fmla="*/ 20 w 646"/>
                <a:gd name="T1" fmla="*/ 2 h 154"/>
                <a:gd name="T2" fmla="*/ 19 w 646"/>
                <a:gd name="T3" fmla="*/ 5 h 154"/>
                <a:gd name="T4" fmla="*/ 19 w 646"/>
                <a:gd name="T5" fmla="*/ 5 h 154"/>
                <a:gd name="T6" fmla="*/ 1 w 646"/>
                <a:gd name="T7" fmla="*/ 2 h 154"/>
                <a:gd name="T8" fmla="*/ 0 w 646"/>
                <a:gd name="T9" fmla="*/ 0 h 154"/>
                <a:gd name="T10" fmla="*/ 14 w 646"/>
                <a:gd name="T11" fmla="*/ 2 h 154"/>
                <a:gd name="T12" fmla="*/ 6 w 646"/>
                <a:gd name="T13" fmla="*/ 2 h 154"/>
                <a:gd name="T14" fmla="*/ 15 w 646"/>
                <a:gd name="T15" fmla="*/ 3 h 154"/>
                <a:gd name="T16" fmla="*/ 20 w 646"/>
                <a:gd name="T17" fmla="*/ 2 h 154"/>
                <a:gd name="T18" fmla="*/ 20 w 646"/>
                <a:gd name="T19" fmla="*/ 2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6"/>
                <a:gd name="T31" fmla="*/ 0 h 154"/>
                <a:gd name="T32" fmla="*/ 646 w 646"/>
                <a:gd name="T33" fmla="*/ 154 h 1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6" h="154">
                  <a:moveTo>
                    <a:pt x="646" y="91"/>
                  </a:moveTo>
                  <a:lnTo>
                    <a:pt x="593" y="131"/>
                  </a:lnTo>
                  <a:lnTo>
                    <a:pt x="579" y="154"/>
                  </a:lnTo>
                  <a:lnTo>
                    <a:pt x="2" y="65"/>
                  </a:lnTo>
                  <a:lnTo>
                    <a:pt x="0" y="0"/>
                  </a:lnTo>
                  <a:lnTo>
                    <a:pt x="456" y="74"/>
                  </a:lnTo>
                  <a:lnTo>
                    <a:pt x="214" y="76"/>
                  </a:lnTo>
                  <a:lnTo>
                    <a:pt x="494" y="103"/>
                  </a:lnTo>
                  <a:lnTo>
                    <a:pt x="646" y="9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8" name="Freeform 150">
              <a:extLst>
                <a:ext uri="{FF2B5EF4-FFF2-40B4-BE49-F238E27FC236}">
                  <a16:creationId xmlns:a16="http://schemas.microsoft.com/office/drawing/2014/main" id="{B598CA84-1704-48D3-A217-4E97227F10F1}"/>
                </a:ext>
              </a:extLst>
            </p:cNvPr>
            <p:cNvSpPr>
              <a:spLocks/>
            </p:cNvSpPr>
            <p:nvPr/>
          </p:nvSpPr>
          <p:spPr bwMode="auto">
            <a:xfrm>
              <a:off x="5092" y="1981"/>
              <a:ext cx="130" cy="134"/>
            </a:xfrm>
            <a:custGeom>
              <a:avLst/>
              <a:gdLst>
                <a:gd name="T0" fmla="*/ 0 w 260"/>
                <a:gd name="T1" fmla="*/ 2 h 268"/>
                <a:gd name="T2" fmla="*/ 2 w 260"/>
                <a:gd name="T3" fmla="*/ 5 h 268"/>
                <a:gd name="T4" fmla="*/ 2 w 260"/>
                <a:gd name="T5" fmla="*/ 7 h 268"/>
                <a:gd name="T6" fmla="*/ 4 w 260"/>
                <a:gd name="T7" fmla="*/ 7 h 268"/>
                <a:gd name="T8" fmla="*/ 5 w 260"/>
                <a:gd name="T9" fmla="*/ 8 h 268"/>
                <a:gd name="T10" fmla="*/ 7 w 260"/>
                <a:gd name="T11" fmla="*/ 8 h 268"/>
                <a:gd name="T12" fmla="*/ 8 w 260"/>
                <a:gd name="T13" fmla="*/ 6 h 268"/>
                <a:gd name="T14" fmla="*/ 7 w 260"/>
                <a:gd name="T15" fmla="*/ 5 h 268"/>
                <a:gd name="T16" fmla="*/ 8 w 260"/>
                <a:gd name="T17" fmla="*/ 4 h 268"/>
                <a:gd name="T18" fmla="*/ 7 w 260"/>
                <a:gd name="T19" fmla="*/ 3 h 268"/>
                <a:gd name="T20" fmla="*/ 8 w 260"/>
                <a:gd name="T21" fmla="*/ 3 h 268"/>
                <a:gd name="T22" fmla="*/ 8 w 260"/>
                <a:gd name="T23" fmla="*/ 2 h 268"/>
                <a:gd name="T24" fmla="*/ 7 w 260"/>
                <a:gd name="T25" fmla="*/ 1 h 268"/>
                <a:gd name="T26" fmla="*/ 6 w 260"/>
                <a:gd name="T27" fmla="*/ 1 h 268"/>
                <a:gd name="T28" fmla="*/ 4 w 260"/>
                <a:gd name="T29" fmla="*/ 1 h 268"/>
                <a:gd name="T30" fmla="*/ 4 w 260"/>
                <a:gd name="T31" fmla="*/ 1 h 268"/>
                <a:gd name="T32" fmla="*/ 4 w 260"/>
                <a:gd name="T33" fmla="*/ 0 h 268"/>
                <a:gd name="T34" fmla="*/ 2 w 260"/>
                <a:gd name="T35" fmla="*/ 1 h 268"/>
                <a:gd name="T36" fmla="*/ 1 w 260"/>
                <a:gd name="T37" fmla="*/ 1 h 268"/>
                <a:gd name="T38" fmla="*/ 0 w 260"/>
                <a:gd name="T39" fmla="*/ 2 h 268"/>
                <a:gd name="T40" fmla="*/ 0 w 260"/>
                <a:gd name="T41" fmla="*/ 2 h 2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0"/>
                <a:gd name="T64" fmla="*/ 0 h 268"/>
                <a:gd name="T65" fmla="*/ 260 w 260"/>
                <a:gd name="T66" fmla="*/ 268 h 2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0" h="268">
                  <a:moveTo>
                    <a:pt x="0" y="74"/>
                  </a:moveTo>
                  <a:lnTo>
                    <a:pt x="70" y="182"/>
                  </a:lnTo>
                  <a:lnTo>
                    <a:pt x="81" y="255"/>
                  </a:lnTo>
                  <a:lnTo>
                    <a:pt x="131" y="238"/>
                  </a:lnTo>
                  <a:lnTo>
                    <a:pt x="182" y="268"/>
                  </a:lnTo>
                  <a:lnTo>
                    <a:pt x="250" y="260"/>
                  </a:lnTo>
                  <a:lnTo>
                    <a:pt x="260" y="219"/>
                  </a:lnTo>
                  <a:lnTo>
                    <a:pt x="252" y="177"/>
                  </a:lnTo>
                  <a:lnTo>
                    <a:pt x="258" y="139"/>
                  </a:lnTo>
                  <a:lnTo>
                    <a:pt x="235" y="125"/>
                  </a:lnTo>
                  <a:lnTo>
                    <a:pt x="256" y="110"/>
                  </a:lnTo>
                  <a:lnTo>
                    <a:pt x="258" y="87"/>
                  </a:lnTo>
                  <a:lnTo>
                    <a:pt x="252" y="63"/>
                  </a:lnTo>
                  <a:lnTo>
                    <a:pt x="197" y="51"/>
                  </a:lnTo>
                  <a:lnTo>
                    <a:pt x="140" y="49"/>
                  </a:lnTo>
                  <a:lnTo>
                    <a:pt x="138" y="30"/>
                  </a:lnTo>
                  <a:lnTo>
                    <a:pt x="150" y="0"/>
                  </a:lnTo>
                  <a:lnTo>
                    <a:pt x="95" y="38"/>
                  </a:lnTo>
                  <a:lnTo>
                    <a:pt x="53" y="61"/>
                  </a:lnTo>
                  <a:lnTo>
                    <a:pt x="0" y="74"/>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9" name="Freeform 151">
              <a:extLst>
                <a:ext uri="{FF2B5EF4-FFF2-40B4-BE49-F238E27FC236}">
                  <a16:creationId xmlns:a16="http://schemas.microsoft.com/office/drawing/2014/main" id="{4D4107FC-E810-4605-94B4-72D8B14B0681}"/>
                </a:ext>
              </a:extLst>
            </p:cNvPr>
            <p:cNvSpPr>
              <a:spLocks/>
            </p:cNvSpPr>
            <p:nvPr/>
          </p:nvSpPr>
          <p:spPr bwMode="auto">
            <a:xfrm>
              <a:off x="5191" y="1799"/>
              <a:ext cx="49" cy="222"/>
            </a:xfrm>
            <a:custGeom>
              <a:avLst/>
              <a:gdLst>
                <a:gd name="T0" fmla="*/ 0 w 99"/>
                <a:gd name="T1" fmla="*/ 0 h 445"/>
                <a:gd name="T2" fmla="*/ 0 w 99"/>
                <a:gd name="T3" fmla="*/ 2 h 445"/>
                <a:gd name="T4" fmla="*/ 0 w 99"/>
                <a:gd name="T5" fmla="*/ 9 h 445"/>
                <a:gd name="T6" fmla="*/ 0 w 99"/>
                <a:gd name="T7" fmla="*/ 12 h 445"/>
                <a:gd name="T8" fmla="*/ 1 w 99"/>
                <a:gd name="T9" fmla="*/ 12 h 445"/>
                <a:gd name="T10" fmla="*/ 2 w 99"/>
                <a:gd name="T11" fmla="*/ 13 h 445"/>
                <a:gd name="T12" fmla="*/ 2 w 99"/>
                <a:gd name="T13" fmla="*/ 13 h 445"/>
                <a:gd name="T14" fmla="*/ 3 w 99"/>
                <a:gd name="T15" fmla="*/ 12 h 445"/>
                <a:gd name="T16" fmla="*/ 2 w 99"/>
                <a:gd name="T17" fmla="*/ 11 h 445"/>
                <a:gd name="T18" fmla="*/ 3 w 99"/>
                <a:gd name="T19" fmla="*/ 10 h 445"/>
                <a:gd name="T20" fmla="*/ 2 w 99"/>
                <a:gd name="T21" fmla="*/ 9 h 445"/>
                <a:gd name="T22" fmla="*/ 1 w 99"/>
                <a:gd name="T23" fmla="*/ 5 h 445"/>
                <a:gd name="T24" fmla="*/ 1 w 99"/>
                <a:gd name="T25" fmla="*/ 3 h 445"/>
                <a:gd name="T26" fmla="*/ 1 w 99"/>
                <a:gd name="T27" fmla="*/ 0 h 445"/>
                <a:gd name="T28" fmla="*/ 0 w 99"/>
                <a:gd name="T29" fmla="*/ 0 h 445"/>
                <a:gd name="T30" fmla="*/ 0 w 99"/>
                <a:gd name="T31" fmla="*/ 0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9"/>
                <a:gd name="T49" fmla="*/ 0 h 445"/>
                <a:gd name="T50" fmla="*/ 99 w 99"/>
                <a:gd name="T51" fmla="*/ 445 h 4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9" h="445">
                  <a:moveTo>
                    <a:pt x="23" y="0"/>
                  </a:moveTo>
                  <a:lnTo>
                    <a:pt x="0" y="82"/>
                  </a:lnTo>
                  <a:lnTo>
                    <a:pt x="21" y="314"/>
                  </a:lnTo>
                  <a:lnTo>
                    <a:pt x="8" y="401"/>
                  </a:lnTo>
                  <a:lnTo>
                    <a:pt x="46" y="414"/>
                  </a:lnTo>
                  <a:lnTo>
                    <a:pt x="65" y="443"/>
                  </a:lnTo>
                  <a:lnTo>
                    <a:pt x="91" y="445"/>
                  </a:lnTo>
                  <a:lnTo>
                    <a:pt x="97" y="403"/>
                  </a:lnTo>
                  <a:lnTo>
                    <a:pt x="67" y="369"/>
                  </a:lnTo>
                  <a:lnTo>
                    <a:pt x="99" y="348"/>
                  </a:lnTo>
                  <a:lnTo>
                    <a:pt x="76" y="295"/>
                  </a:lnTo>
                  <a:lnTo>
                    <a:pt x="61" y="184"/>
                  </a:lnTo>
                  <a:lnTo>
                    <a:pt x="50" y="99"/>
                  </a:lnTo>
                  <a:lnTo>
                    <a:pt x="57" y="23"/>
                  </a:lnTo>
                  <a:lnTo>
                    <a:pt x="23"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0" name="Freeform 152">
              <a:extLst>
                <a:ext uri="{FF2B5EF4-FFF2-40B4-BE49-F238E27FC236}">
                  <a16:creationId xmlns:a16="http://schemas.microsoft.com/office/drawing/2014/main" id="{7FB52603-CA6C-4166-B48C-F230283C2100}"/>
                </a:ext>
              </a:extLst>
            </p:cNvPr>
            <p:cNvSpPr>
              <a:spLocks/>
            </p:cNvSpPr>
            <p:nvPr/>
          </p:nvSpPr>
          <p:spPr bwMode="auto">
            <a:xfrm>
              <a:off x="5135" y="1641"/>
              <a:ext cx="70" cy="46"/>
            </a:xfrm>
            <a:custGeom>
              <a:avLst/>
              <a:gdLst>
                <a:gd name="T0" fmla="*/ 0 w 141"/>
                <a:gd name="T1" fmla="*/ 1 h 92"/>
                <a:gd name="T2" fmla="*/ 0 w 141"/>
                <a:gd name="T3" fmla="*/ 1 h 92"/>
                <a:gd name="T4" fmla="*/ 0 w 141"/>
                <a:gd name="T5" fmla="*/ 3 h 92"/>
                <a:gd name="T6" fmla="*/ 3 w 141"/>
                <a:gd name="T7" fmla="*/ 3 h 92"/>
                <a:gd name="T8" fmla="*/ 4 w 141"/>
                <a:gd name="T9" fmla="*/ 3 h 92"/>
                <a:gd name="T10" fmla="*/ 1 w 141"/>
                <a:gd name="T11" fmla="*/ 1 h 92"/>
                <a:gd name="T12" fmla="*/ 0 w 141"/>
                <a:gd name="T13" fmla="*/ 0 h 92"/>
                <a:gd name="T14" fmla="*/ 0 w 141"/>
                <a:gd name="T15" fmla="*/ 1 h 92"/>
                <a:gd name="T16" fmla="*/ 0 w 141"/>
                <a:gd name="T17" fmla="*/ 1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1"/>
                <a:gd name="T28" fmla="*/ 0 h 92"/>
                <a:gd name="T29" fmla="*/ 141 w 141"/>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1" h="92">
                  <a:moveTo>
                    <a:pt x="2" y="8"/>
                  </a:moveTo>
                  <a:lnTo>
                    <a:pt x="0" y="31"/>
                  </a:lnTo>
                  <a:lnTo>
                    <a:pt x="25" y="84"/>
                  </a:lnTo>
                  <a:lnTo>
                    <a:pt x="103" y="92"/>
                  </a:lnTo>
                  <a:lnTo>
                    <a:pt x="141" y="76"/>
                  </a:lnTo>
                  <a:lnTo>
                    <a:pt x="50" y="35"/>
                  </a:lnTo>
                  <a:lnTo>
                    <a:pt x="25" y="0"/>
                  </a:lnTo>
                  <a:lnTo>
                    <a:pt x="2" y="8"/>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1" name="Freeform 153">
              <a:extLst>
                <a:ext uri="{FF2B5EF4-FFF2-40B4-BE49-F238E27FC236}">
                  <a16:creationId xmlns:a16="http://schemas.microsoft.com/office/drawing/2014/main" id="{84674694-733F-4F63-B9E9-3551C6B16AB9}"/>
                </a:ext>
              </a:extLst>
            </p:cNvPr>
            <p:cNvSpPr>
              <a:spLocks/>
            </p:cNvSpPr>
            <p:nvPr/>
          </p:nvSpPr>
          <p:spPr bwMode="auto">
            <a:xfrm>
              <a:off x="5123" y="1641"/>
              <a:ext cx="84" cy="228"/>
            </a:xfrm>
            <a:custGeom>
              <a:avLst/>
              <a:gdLst>
                <a:gd name="T0" fmla="*/ 1 w 168"/>
                <a:gd name="T1" fmla="*/ 0 h 457"/>
                <a:gd name="T2" fmla="*/ 1 w 168"/>
                <a:gd name="T3" fmla="*/ 1 h 457"/>
                <a:gd name="T4" fmla="*/ 1 w 168"/>
                <a:gd name="T5" fmla="*/ 2 h 457"/>
                <a:gd name="T6" fmla="*/ 3 w 168"/>
                <a:gd name="T7" fmla="*/ 7 h 457"/>
                <a:gd name="T8" fmla="*/ 3 w 168"/>
                <a:gd name="T9" fmla="*/ 5 h 457"/>
                <a:gd name="T10" fmla="*/ 3 w 168"/>
                <a:gd name="T11" fmla="*/ 2 h 457"/>
                <a:gd name="T12" fmla="*/ 5 w 168"/>
                <a:gd name="T13" fmla="*/ 4 h 457"/>
                <a:gd name="T14" fmla="*/ 5 w 168"/>
                <a:gd name="T15" fmla="*/ 9 h 457"/>
                <a:gd name="T16" fmla="*/ 3 w 168"/>
                <a:gd name="T17" fmla="*/ 14 h 457"/>
                <a:gd name="T18" fmla="*/ 3 w 168"/>
                <a:gd name="T19" fmla="*/ 10 h 457"/>
                <a:gd name="T20" fmla="*/ 3 w 168"/>
                <a:gd name="T21" fmla="*/ 6 h 457"/>
                <a:gd name="T22" fmla="*/ 1 w 168"/>
                <a:gd name="T23" fmla="*/ 3 h 457"/>
                <a:gd name="T24" fmla="*/ 0 w 168"/>
                <a:gd name="T25" fmla="*/ 0 h 457"/>
                <a:gd name="T26" fmla="*/ 1 w 168"/>
                <a:gd name="T27" fmla="*/ 0 h 457"/>
                <a:gd name="T28" fmla="*/ 1 w 168"/>
                <a:gd name="T29" fmla="*/ 0 h 4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8"/>
                <a:gd name="T46" fmla="*/ 0 h 457"/>
                <a:gd name="T47" fmla="*/ 168 w 168"/>
                <a:gd name="T48" fmla="*/ 457 h 45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8" h="457">
                  <a:moveTo>
                    <a:pt x="19" y="8"/>
                  </a:moveTo>
                  <a:lnTo>
                    <a:pt x="35" y="54"/>
                  </a:lnTo>
                  <a:lnTo>
                    <a:pt x="50" y="95"/>
                  </a:lnTo>
                  <a:lnTo>
                    <a:pt x="112" y="244"/>
                  </a:lnTo>
                  <a:lnTo>
                    <a:pt x="114" y="191"/>
                  </a:lnTo>
                  <a:lnTo>
                    <a:pt x="69" y="94"/>
                  </a:lnTo>
                  <a:lnTo>
                    <a:pt x="141" y="132"/>
                  </a:lnTo>
                  <a:lnTo>
                    <a:pt x="168" y="297"/>
                  </a:lnTo>
                  <a:lnTo>
                    <a:pt x="118" y="457"/>
                  </a:lnTo>
                  <a:lnTo>
                    <a:pt x="99" y="331"/>
                  </a:lnTo>
                  <a:lnTo>
                    <a:pt x="71" y="215"/>
                  </a:lnTo>
                  <a:lnTo>
                    <a:pt x="44" y="120"/>
                  </a:lnTo>
                  <a:lnTo>
                    <a:pt x="0" y="0"/>
                  </a:lnTo>
                  <a:lnTo>
                    <a:pt x="19" y="8"/>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2" name="Freeform 154">
              <a:extLst>
                <a:ext uri="{FF2B5EF4-FFF2-40B4-BE49-F238E27FC236}">
                  <a16:creationId xmlns:a16="http://schemas.microsoft.com/office/drawing/2014/main" id="{5AA933C9-ECF8-421A-8CB7-B40384F4894E}"/>
                </a:ext>
              </a:extLst>
            </p:cNvPr>
            <p:cNvSpPr>
              <a:spLocks/>
            </p:cNvSpPr>
            <p:nvPr/>
          </p:nvSpPr>
          <p:spPr bwMode="auto">
            <a:xfrm>
              <a:off x="4823" y="1677"/>
              <a:ext cx="359" cy="278"/>
            </a:xfrm>
            <a:custGeom>
              <a:avLst/>
              <a:gdLst>
                <a:gd name="T0" fmla="*/ 7 w 718"/>
                <a:gd name="T1" fmla="*/ 8 h 555"/>
                <a:gd name="T2" fmla="*/ 6 w 718"/>
                <a:gd name="T3" fmla="*/ 11 h 555"/>
                <a:gd name="T4" fmla="*/ 1 w 718"/>
                <a:gd name="T5" fmla="*/ 13 h 555"/>
                <a:gd name="T6" fmla="*/ 1 w 718"/>
                <a:gd name="T7" fmla="*/ 14 h 555"/>
                <a:gd name="T8" fmla="*/ 0 w 718"/>
                <a:gd name="T9" fmla="*/ 16 h 555"/>
                <a:gd name="T10" fmla="*/ 9 w 718"/>
                <a:gd name="T11" fmla="*/ 17 h 555"/>
                <a:gd name="T12" fmla="*/ 20 w 718"/>
                <a:gd name="T13" fmla="*/ 18 h 555"/>
                <a:gd name="T14" fmla="*/ 22 w 718"/>
                <a:gd name="T15" fmla="*/ 15 h 555"/>
                <a:gd name="T16" fmla="*/ 22 w 718"/>
                <a:gd name="T17" fmla="*/ 10 h 555"/>
                <a:gd name="T18" fmla="*/ 22 w 718"/>
                <a:gd name="T19" fmla="*/ 7 h 555"/>
                <a:gd name="T20" fmla="*/ 22 w 718"/>
                <a:gd name="T21" fmla="*/ 12 h 555"/>
                <a:gd name="T22" fmla="*/ 20 w 718"/>
                <a:gd name="T23" fmla="*/ 13 h 555"/>
                <a:gd name="T24" fmla="*/ 17 w 718"/>
                <a:gd name="T25" fmla="*/ 10 h 555"/>
                <a:gd name="T26" fmla="*/ 15 w 718"/>
                <a:gd name="T27" fmla="*/ 8 h 555"/>
                <a:gd name="T28" fmla="*/ 14 w 718"/>
                <a:gd name="T29" fmla="*/ 7 h 555"/>
                <a:gd name="T30" fmla="*/ 12 w 718"/>
                <a:gd name="T31" fmla="*/ 6 h 555"/>
                <a:gd name="T32" fmla="*/ 10 w 718"/>
                <a:gd name="T33" fmla="*/ 4 h 555"/>
                <a:gd name="T34" fmla="*/ 7 w 718"/>
                <a:gd name="T35" fmla="*/ 0 h 555"/>
                <a:gd name="T36" fmla="*/ 10 w 718"/>
                <a:gd name="T37" fmla="*/ 4 h 555"/>
                <a:gd name="T38" fmla="*/ 12 w 718"/>
                <a:gd name="T39" fmla="*/ 7 h 555"/>
                <a:gd name="T40" fmla="*/ 14 w 718"/>
                <a:gd name="T41" fmla="*/ 10 h 555"/>
                <a:gd name="T42" fmla="*/ 14 w 718"/>
                <a:gd name="T43" fmla="*/ 12 h 555"/>
                <a:gd name="T44" fmla="*/ 12 w 718"/>
                <a:gd name="T45" fmla="*/ 13 h 555"/>
                <a:gd name="T46" fmla="*/ 10 w 718"/>
                <a:gd name="T47" fmla="*/ 12 h 555"/>
                <a:gd name="T48" fmla="*/ 7 w 718"/>
                <a:gd name="T49" fmla="*/ 10 h 555"/>
                <a:gd name="T50" fmla="*/ 7 w 718"/>
                <a:gd name="T51" fmla="*/ 8 h 555"/>
                <a:gd name="T52" fmla="*/ 7 w 718"/>
                <a:gd name="T53" fmla="*/ 8 h 5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18"/>
                <a:gd name="T82" fmla="*/ 0 h 555"/>
                <a:gd name="T83" fmla="*/ 718 w 718"/>
                <a:gd name="T84" fmla="*/ 555 h 55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18" h="555">
                  <a:moveTo>
                    <a:pt x="247" y="232"/>
                  </a:moveTo>
                  <a:lnTo>
                    <a:pt x="205" y="329"/>
                  </a:lnTo>
                  <a:lnTo>
                    <a:pt x="49" y="408"/>
                  </a:lnTo>
                  <a:lnTo>
                    <a:pt x="5" y="424"/>
                  </a:lnTo>
                  <a:lnTo>
                    <a:pt x="0" y="488"/>
                  </a:lnTo>
                  <a:lnTo>
                    <a:pt x="266" y="524"/>
                  </a:lnTo>
                  <a:lnTo>
                    <a:pt x="638" y="555"/>
                  </a:lnTo>
                  <a:lnTo>
                    <a:pt x="718" y="460"/>
                  </a:lnTo>
                  <a:lnTo>
                    <a:pt x="709" y="317"/>
                  </a:lnTo>
                  <a:lnTo>
                    <a:pt x="693" y="216"/>
                  </a:lnTo>
                  <a:lnTo>
                    <a:pt x="678" y="376"/>
                  </a:lnTo>
                  <a:lnTo>
                    <a:pt x="616" y="387"/>
                  </a:lnTo>
                  <a:lnTo>
                    <a:pt x="519" y="298"/>
                  </a:lnTo>
                  <a:lnTo>
                    <a:pt x="482" y="237"/>
                  </a:lnTo>
                  <a:lnTo>
                    <a:pt x="477" y="213"/>
                  </a:lnTo>
                  <a:lnTo>
                    <a:pt x="403" y="182"/>
                  </a:lnTo>
                  <a:lnTo>
                    <a:pt x="302" y="97"/>
                  </a:lnTo>
                  <a:lnTo>
                    <a:pt x="235" y="0"/>
                  </a:lnTo>
                  <a:lnTo>
                    <a:pt x="291" y="116"/>
                  </a:lnTo>
                  <a:lnTo>
                    <a:pt x="391" y="201"/>
                  </a:lnTo>
                  <a:lnTo>
                    <a:pt x="452" y="308"/>
                  </a:lnTo>
                  <a:lnTo>
                    <a:pt x="452" y="384"/>
                  </a:lnTo>
                  <a:lnTo>
                    <a:pt x="403" y="393"/>
                  </a:lnTo>
                  <a:lnTo>
                    <a:pt x="296" y="359"/>
                  </a:lnTo>
                  <a:lnTo>
                    <a:pt x="251" y="302"/>
                  </a:lnTo>
                  <a:lnTo>
                    <a:pt x="247" y="232"/>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3" name="Freeform 155">
              <a:extLst>
                <a:ext uri="{FF2B5EF4-FFF2-40B4-BE49-F238E27FC236}">
                  <a16:creationId xmlns:a16="http://schemas.microsoft.com/office/drawing/2014/main" id="{2A9F55E0-EAAF-4C13-B3D8-D4CBD23F7623}"/>
                </a:ext>
              </a:extLst>
            </p:cNvPr>
            <p:cNvSpPr>
              <a:spLocks/>
            </p:cNvSpPr>
            <p:nvPr/>
          </p:nvSpPr>
          <p:spPr bwMode="auto">
            <a:xfrm>
              <a:off x="4966" y="1327"/>
              <a:ext cx="167" cy="240"/>
            </a:xfrm>
            <a:custGeom>
              <a:avLst/>
              <a:gdLst>
                <a:gd name="T0" fmla="*/ 2 w 332"/>
                <a:gd name="T1" fmla="*/ 7 h 481"/>
                <a:gd name="T2" fmla="*/ 4 w 332"/>
                <a:gd name="T3" fmla="*/ 8 h 481"/>
                <a:gd name="T4" fmla="*/ 8 w 332"/>
                <a:gd name="T5" fmla="*/ 7 h 481"/>
                <a:gd name="T6" fmla="*/ 7 w 332"/>
                <a:gd name="T7" fmla="*/ 6 h 481"/>
                <a:gd name="T8" fmla="*/ 5 w 332"/>
                <a:gd name="T9" fmla="*/ 6 h 481"/>
                <a:gd name="T10" fmla="*/ 5 w 332"/>
                <a:gd name="T11" fmla="*/ 4 h 481"/>
                <a:gd name="T12" fmla="*/ 7 w 332"/>
                <a:gd name="T13" fmla="*/ 4 h 481"/>
                <a:gd name="T14" fmla="*/ 9 w 332"/>
                <a:gd name="T15" fmla="*/ 5 h 481"/>
                <a:gd name="T16" fmla="*/ 10 w 332"/>
                <a:gd name="T17" fmla="*/ 7 h 481"/>
                <a:gd name="T18" fmla="*/ 10 w 332"/>
                <a:gd name="T19" fmla="*/ 8 h 481"/>
                <a:gd name="T20" fmla="*/ 11 w 332"/>
                <a:gd name="T21" fmla="*/ 8 h 481"/>
                <a:gd name="T22" fmla="*/ 10 w 332"/>
                <a:gd name="T23" fmla="*/ 10 h 481"/>
                <a:gd name="T24" fmla="*/ 9 w 332"/>
                <a:gd name="T25" fmla="*/ 9 h 481"/>
                <a:gd name="T26" fmla="*/ 8 w 332"/>
                <a:gd name="T27" fmla="*/ 10 h 481"/>
                <a:gd name="T28" fmla="*/ 8 w 332"/>
                <a:gd name="T29" fmla="*/ 11 h 481"/>
                <a:gd name="T30" fmla="*/ 10 w 332"/>
                <a:gd name="T31" fmla="*/ 12 h 481"/>
                <a:gd name="T32" fmla="*/ 7 w 332"/>
                <a:gd name="T33" fmla="*/ 12 h 481"/>
                <a:gd name="T34" fmla="*/ 6 w 332"/>
                <a:gd name="T35" fmla="*/ 13 h 481"/>
                <a:gd name="T36" fmla="*/ 9 w 332"/>
                <a:gd name="T37" fmla="*/ 12 h 481"/>
                <a:gd name="T38" fmla="*/ 8 w 332"/>
                <a:gd name="T39" fmla="*/ 13 h 481"/>
                <a:gd name="T40" fmla="*/ 9 w 332"/>
                <a:gd name="T41" fmla="*/ 13 h 481"/>
                <a:gd name="T42" fmla="*/ 8 w 332"/>
                <a:gd name="T43" fmla="*/ 15 h 481"/>
                <a:gd name="T44" fmla="*/ 6 w 332"/>
                <a:gd name="T45" fmla="*/ 14 h 481"/>
                <a:gd name="T46" fmla="*/ 4 w 332"/>
                <a:gd name="T47" fmla="*/ 13 h 481"/>
                <a:gd name="T48" fmla="*/ 2 w 332"/>
                <a:gd name="T49" fmla="*/ 11 h 481"/>
                <a:gd name="T50" fmla="*/ 0 w 332"/>
                <a:gd name="T51" fmla="*/ 7 h 481"/>
                <a:gd name="T52" fmla="*/ 2 w 332"/>
                <a:gd name="T53" fmla="*/ 5 h 481"/>
                <a:gd name="T54" fmla="*/ 2 w 332"/>
                <a:gd name="T55" fmla="*/ 2 h 481"/>
                <a:gd name="T56" fmla="*/ 6 w 332"/>
                <a:gd name="T57" fmla="*/ 0 h 481"/>
                <a:gd name="T58" fmla="*/ 10 w 332"/>
                <a:gd name="T59" fmla="*/ 0 h 481"/>
                <a:gd name="T60" fmla="*/ 11 w 332"/>
                <a:gd name="T61" fmla="*/ 3 h 481"/>
                <a:gd name="T62" fmla="*/ 9 w 332"/>
                <a:gd name="T63" fmla="*/ 3 h 481"/>
                <a:gd name="T64" fmla="*/ 8 w 332"/>
                <a:gd name="T65" fmla="*/ 2 h 481"/>
                <a:gd name="T66" fmla="*/ 7 w 332"/>
                <a:gd name="T67" fmla="*/ 3 h 481"/>
                <a:gd name="T68" fmla="*/ 10 w 332"/>
                <a:gd name="T69" fmla="*/ 4 h 481"/>
                <a:gd name="T70" fmla="*/ 10 w 332"/>
                <a:gd name="T71" fmla="*/ 5 h 481"/>
                <a:gd name="T72" fmla="*/ 10 w 332"/>
                <a:gd name="T73" fmla="*/ 6 h 481"/>
                <a:gd name="T74" fmla="*/ 9 w 332"/>
                <a:gd name="T75" fmla="*/ 5 h 481"/>
                <a:gd name="T76" fmla="*/ 8 w 332"/>
                <a:gd name="T77" fmla="*/ 4 h 481"/>
                <a:gd name="T78" fmla="*/ 6 w 332"/>
                <a:gd name="T79" fmla="*/ 4 h 481"/>
                <a:gd name="T80" fmla="*/ 5 w 332"/>
                <a:gd name="T81" fmla="*/ 4 h 481"/>
                <a:gd name="T82" fmla="*/ 4 w 332"/>
                <a:gd name="T83" fmla="*/ 4 h 481"/>
                <a:gd name="T84" fmla="*/ 2 w 332"/>
                <a:gd name="T85" fmla="*/ 6 h 4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2"/>
                <a:gd name="T130" fmla="*/ 0 h 481"/>
                <a:gd name="T131" fmla="*/ 332 w 332"/>
                <a:gd name="T132" fmla="*/ 481 h 4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2" h="481">
                  <a:moveTo>
                    <a:pt x="45" y="198"/>
                  </a:moveTo>
                  <a:lnTo>
                    <a:pt x="57" y="226"/>
                  </a:lnTo>
                  <a:lnTo>
                    <a:pt x="108" y="263"/>
                  </a:lnTo>
                  <a:lnTo>
                    <a:pt x="127" y="287"/>
                  </a:lnTo>
                  <a:lnTo>
                    <a:pt x="192" y="268"/>
                  </a:lnTo>
                  <a:lnTo>
                    <a:pt x="232" y="232"/>
                  </a:lnTo>
                  <a:lnTo>
                    <a:pt x="154" y="232"/>
                  </a:lnTo>
                  <a:lnTo>
                    <a:pt x="220" y="207"/>
                  </a:lnTo>
                  <a:lnTo>
                    <a:pt x="157" y="202"/>
                  </a:lnTo>
                  <a:lnTo>
                    <a:pt x="138" y="202"/>
                  </a:lnTo>
                  <a:lnTo>
                    <a:pt x="100" y="206"/>
                  </a:lnTo>
                  <a:lnTo>
                    <a:pt x="148" y="158"/>
                  </a:lnTo>
                  <a:lnTo>
                    <a:pt x="171" y="149"/>
                  </a:lnTo>
                  <a:lnTo>
                    <a:pt x="213" y="154"/>
                  </a:lnTo>
                  <a:lnTo>
                    <a:pt x="239" y="177"/>
                  </a:lnTo>
                  <a:lnTo>
                    <a:pt x="256" y="181"/>
                  </a:lnTo>
                  <a:lnTo>
                    <a:pt x="264" y="204"/>
                  </a:lnTo>
                  <a:lnTo>
                    <a:pt x="300" y="253"/>
                  </a:lnTo>
                  <a:lnTo>
                    <a:pt x="304" y="274"/>
                  </a:lnTo>
                  <a:lnTo>
                    <a:pt x="319" y="280"/>
                  </a:lnTo>
                  <a:lnTo>
                    <a:pt x="323" y="257"/>
                  </a:lnTo>
                  <a:lnTo>
                    <a:pt x="327" y="287"/>
                  </a:lnTo>
                  <a:lnTo>
                    <a:pt x="311" y="303"/>
                  </a:lnTo>
                  <a:lnTo>
                    <a:pt x="310" y="339"/>
                  </a:lnTo>
                  <a:lnTo>
                    <a:pt x="287" y="346"/>
                  </a:lnTo>
                  <a:lnTo>
                    <a:pt x="287" y="308"/>
                  </a:lnTo>
                  <a:lnTo>
                    <a:pt x="275" y="339"/>
                  </a:lnTo>
                  <a:lnTo>
                    <a:pt x="249" y="346"/>
                  </a:lnTo>
                  <a:lnTo>
                    <a:pt x="228" y="363"/>
                  </a:lnTo>
                  <a:lnTo>
                    <a:pt x="247" y="377"/>
                  </a:lnTo>
                  <a:lnTo>
                    <a:pt x="281" y="380"/>
                  </a:lnTo>
                  <a:lnTo>
                    <a:pt x="300" y="392"/>
                  </a:lnTo>
                  <a:lnTo>
                    <a:pt x="245" y="399"/>
                  </a:lnTo>
                  <a:lnTo>
                    <a:pt x="205" y="401"/>
                  </a:lnTo>
                  <a:lnTo>
                    <a:pt x="163" y="405"/>
                  </a:lnTo>
                  <a:lnTo>
                    <a:pt x="188" y="420"/>
                  </a:lnTo>
                  <a:lnTo>
                    <a:pt x="216" y="417"/>
                  </a:lnTo>
                  <a:lnTo>
                    <a:pt x="260" y="413"/>
                  </a:lnTo>
                  <a:lnTo>
                    <a:pt x="254" y="422"/>
                  </a:lnTo>
                  <a:lnTo>
                    <a:pt x="247" y="430"/>
                  </a:lnTo>
                  <a:lnTo>
                    <a:pt x="270" y="436"/>
                  </a:lnTo>
                  <a:lnTo>
                    <a:pt x="272" y="447"/>
                  </a:lnTo>
                  <a:lnTo>
                    <a:pt x="268" y="470"/>
                  </a:lnTo>
                  <a:lnTo>
                    <a:pt x="245" y="481"/>
                  </a:lnTo>
                  <a:lnTo>
                    <a:pt x="209" y="472"/>
                  </a:lnTo>
                  <a:lnTo>
                    <a:pt x="178" y="451"/>
                  </a:lnTo>
                  <a:lnTo>
                    <a:pt x="148" y="439"/>
                  </a:lnTo>
                  <a:lnTo>
                    <a:pt x="125" y="422"/>
                  </a:lnTo>
                  <a:lnTo>
                    <a:pt x="78" y="388"/>
                  </a:lnTo>
                  <a:lnTo>
                    <a:pt x="38" y="377"/>
                  </a:lnTo>
                  <a:lnTo>
                    <a:pt x="4" y="316"/>
                  </a:lnTo>
                  <a:lnTo>
                    <a:pt x="0" y="253"/>
                  </a:lnTo>
                  <a:lnTo>
                    <a:pt x="7" y="213"/>
                  </a:lnTo>
                  <a:lnTo>
                    <a:pt x="40" y="183"/>
                  </a:lnTo>
                  <a:lnTo>
                    <a:pt x="53" y="126"/>
                  </a:lnTo>
                  <a:lnTo>
                    <a:pt x="36" y="93"/>
                  </a:lnTo>
                  <a:lnTo>
                    <a:pt x="104" y="40"/>
                  </a:lnTo>
                  <a:lnTo>
                    <a:pt x="163" y="15"/>
                  </a:lnTo>
                  <a:lnTo>
                    <a:pt x="220" y="0"/>
                  </a:lnTo>
                  <a:lnTo>
                    <a:pt x="304" y="21"/>
                  </a:lnTo>
                  <a:lnTo>
                    <a:pt x="332" y="48"/>
                  </a:lnTo>
                  <a:lnTo>
                    <a:pt x="321" y="105"/>
                  </a:lnTo>
                  <a:lnTo>
                    <a:pt x="311" y="90"/>
                  </a:lnTo>
                  <a:lnTo>
                    <a:pt x="287" y="107"/>
                  </a:lnTo>
                  <a:lnTo>
                    <a:pt x="262" y="103"/>
                  </a:lnTo>
                  <a:lnTo>
                    <a:pt x="241" y="93"/>
                  </a:lnTo>
                  <a:lnTo>
                    <a:pt x="195" y="71"/>
                  </a:lnTo>
                  <a:lnTo>
                    <a:pt x="205" y="103"/>
                  </a:lnTo>
                  <a:lnTo>
                    <a:pt x="260" y="130"/>
                  </a:lnTo>
                  <a:lnTo>
                    <a:pt x="296" y="133"/>
                  </a:lnTo>
                  <a:lnTo>
                    <a:pt x="325" y="128"/>
                  </a:lnTo>
                  <a:lnTo>
                    <a:pt x="317" y="169"/>
                  </a:lnTo>
                  <a:lnTo>
                    <a:pt x="313" y="226"/>
                  </a:lnTo>
                  <a:lnTo>
                    <a:pt x="296" y="202"/>
                  </a:lnTo>
                  <a:lnTo>
                    <a:pt x="302" y="179"/>
                  </a:lnTo>
                  <a:lnTo>
                    <a:pt x="285" y="188"/>
                  </a:lnTo>
                  <a:lnTo>
                    <a:pt x="277" y="188"/>
                  </a:lnTo>
                  <a:lnTo>
                    <a:pt x="226" y="145"/>
                  </a:lnTo>
                  <a:lnTo>
                    <a:pt x="192" y="145"/>
                  </a:lnTo>
                  <a:lnTo>
                    <a:pt x="165" y="141"/>
                  </a:lnTo>
                  <a:lnTo>
                    <a:pt x="125" y="171"/>
                  </a:lnTo>
                  <a:lnTo>
                    <a:pt x="144" y="131"/>
                  </a:lnTo>
                  <a:lnTo>
                    <a:pt x="108" y="103"/>
                  </a:lnTo>
                  <a:lnTo>
                    <a:pt x="108" y="154"/>
                  </a:lnTo>
                  <a:lnTo>
                    <a:pt x="72" y="168"/>
                  </a:lnTo>
                  <a:lnTo>
                    <a:pt x="45" y="198"/>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4" name="Freeform 156">
              <a:extLst>
                <a:ext uri="{FF2B5EF4-FFF2-40B4-BE49-F238E27FC236}">
                  <a16:creationId xmlns:a16="http://schemas.microsoft.com/office/drawing/2014/main" id="{5566BB95-C101-438F-89E9-AF7608AE95BD}"/>
                </a:ext>
              </a:extLst>
            </p:cNvPr>
            <p:cNvSpPr>
              <a:spLocks/>
            </p:cNvSpPr>
            <p:nvPr/>
          </p:nvSpPr>
          <p:spPr bwMode="auto">
            <a:xfrm>
              <a:off x="4486" y="1603"/>
              <a:ext cx="439" cy="495"/>
            </a:xfrm>
            <a:custGeom>
              <a:avLst/>
              <a:gdLst>
                <a:gd name="T0" fmla="*/ 23 w 878"/>
                <a:gd name="T1" fmla="*/ 0 h 991"/>
                <a:gd name="T2" fmla="*/ 23 w 878"/>
                <a:gd name="T3" fmla="*/ 0 h 991"/>
                <a:gd name="T4" fmla="*/ 22 w 878"/>
                <a:gd name="T5" fmla="*/ 1 h 991"/>
                <a:gd name="T6" fmla="*/ 18 w 878"/>
                <a:gd name="T7" fmla="*/ 1 h 991"/>
                <a:gd name="T8" fmla="*/ 14 w 878"/>
                <a:gd name="T9" fmla="*/ 2 h 991"/>
                <a:gd name="T10" fmla="*/ 12 w 878"/>
                <a:gd name="T11" fmla="*/ 3 h 991"/>
                <a:gd name="T12" fmla="*/ 11 w 878"/>
                <a:gd name="T13" fmla="*/ 4 h 991"/>
                <a:gd name="T14" fmla="*/ 10 w 878"/>
                <a:gd name="T15" fmla="*/ 6 h 991"/>
                <a:gd name="T16" fmla="*/ 9 w 878"/>
                <a:gd name="T17" fmla="*/ 7 h 991"/>
                <a:gd name="T18" fmla="*/ 7 w 878"/>
                <a:gd name="T19" fmla="*/ 9 h 991"/>
                <a:gd name="T20" fmla="*/ 3 w 878"/>
                <a:gd name="T21" fmla="*/ 11 h 991"/>
                <a:gd name="T22" fmla="*/ 0 w 878"/>
                <a:gd name="T23" fmla="*/ 14 h 991"/>
                <a:gd name="T24" fmla="*/ 0 w 878"/>
                <a:gd name="T25" fmla="*/ 17 h 991"/>
                <a:gd name="T26" fmla="*/ 3 w 878"/>
                <a:gd name="T27" fmla="*/ 24 h 991"/>
                <a:gd name="T28" fmla="*/ 3 w 878"/>
                <a:gd name="T29" fmla="*/ 27 h 991"/>
                <a:gd name="T30" fmla="*/ 6 w 878"/>
                <a:gd name="T31" fmla="*/ 30 h 991"/>
                <a:gd name="T32" fmla="*/ 7 w 878"/>
                <a:gd name="T33" fmla="*/ 29 h 991"/>
                <a:gd name="T34" fmla="*/ 7 w 878"/>
                <a:gd name="T35" fmla="*/ 30 h 991"/>
                <a:gd name="T36" fmla="*/ 7 w 878"/>
                <a:gd name="T37" fmla="*/ 28 h 991"/>
                <a:gd name="T38" fmla="*/ 6 w 878"/>
                <a:gd name="T39" fmla="*/ 25 h 991"/>
                <a:gd name="T40" fmla="*/ 3 w 878"/>
                <a:gd name="T41" fmla="*/ 22 h 991"/>
                <a:gd name="T42" fmla="*/ 3 w 878"/>
                <a:gd name="T43" fmla="*/ 17 h 991"/>
                <a:gd name="T44" fmla="*/ 3 w 878"/>
                <a:gd name="T45" fmla="*/ 18 h 991"/>
                <a:gd name="T46" fmla="*/ 6 w 878"/>
                <a:gd name="T47" fmla="*/ 20 h 991"/>
                <a:gd name="T48" fmla="*/ 7 w 878"/>
                <a:gd name="T49" fmla="*/ 22 h 991"/>
                <a:gd name="T50" fmla="*/ 6 w 878"/>
                <a:gd name="T51" fmla="*/ 18 h 991"/>
                <a:gd name="T52" fmla="*/ 6 w 878"/>
                <a:gd name="T53" fmla="*/ 15 h 991"/>
                <a:gd name="T54" fmla="*/ 9 w 878"/>
                <a:gd name="T55" fmla="*/ 13 h 991"/>
                <a:gd name="T56" fmla="*/ 14 w 878"/>
                <a:gd name="T57" fmla="*/ 10 h 991"/>
                <a:gd name="T58" fmla="*/ 15 w 878"/>
                <a:gd name="T59" fmla="*/ 9 h 991"/>
                <a:gd name="T60" fmla="*/ 18 w 878"/>
                <a:gd name="T61" fmla="*/ 11 h 991"/>
                <a:gd name="T62" fmla="*/ 18 w 878"/>
                <a:gd name="T63" fmla="*/ 12 h 991"/>
                <a:gd name="T64" fmla="*/ 19 w 878"/>
                <a:gd name="T65" fmla="*/ 15 h 991"/>
                <a:gd name="T66" fmla="*/ 21 w 878"/>
                <a:gd name="T67" fmla="*/ 16 h 991"/>
                <a:gd name="T68" fmla="*/ 26 w 878"/>
                <a:gd name="T69" fmla="*/ 15 h 991"/>
                <a:gd name="T70" fmla="*/ 27 w 878"/>
                <a:gd name="T71" fmla="*/ 14 h 991"/>
                <a:gd name="T72" fmla="*/ 27 w 878"/>
                <a:gd name="T73" fmla="*/ 12 h 991"/>
                <a:gd name="T74" fmla="*/ 27 w 878"/>
                <a:gd name="T75" fmla="*/ 13 h 991"/>
                <a:gd name="T76" fmla="*/ 25 w 878"/>
                <a:gd name="T77" fmla="*/ 13 h 991"/>
                <a:gd name="T78" fmla="*/ 24 w 878"/>
                <a:gd name="T79" fmla="*/ 12 h 991"/>
                <a:gd name="T80" fmla="*/ 23 w 878"/>
                <a:gd name="T81" fmla="*/ 10 h 991"/>
                <a:gd name="T82" fmla="*/ 20 w 878"/>
                <a:gd name="T83" fmla="*/ 9 h 991"/>
                <a:gd name="T84" fmla="*/ 22 w 878"/>
                <a:gd name="T85" fmla="*/ 8 h 991"/>
                <a:gd name="T86" fmla="*/ 23 w 878"/>
                <a:gd name="T87" fmla="*/ 7 h 991"/>
                <a:gd name="T88" fmla="*/ 25 w 878"/>
                <a:gd name="T89" fmla="*/ 7 h 991"/>
                <a:gd name="T90" fmla="*/ 27 w 878"/>
                <a:gd name="T91" fmla="*/ 8 h 991"/>
                <a:gd name="T92" fmla="*/ 27 w 878"/>
                <a:gd name="T93" fmla="*/ 9 h 991"/>
                <a:gd name="T94" fmla="*/ 27 w 878"/>
                <a:gd name="T95" fmla="*/ 8 h 991"/>
                <a:gd name="T96" fmla="*/ 27 w 878"/>
                <a:gd name="T97" fmla="*/ 5 h 991"/>
                <a:gd name="T98" fmla="*/ 26 w 878"/>
                <a:gd name="T99" fmla="*/ 3 h 991"/>
                <a:gd name="T100" fmla="*/ 25 w 878"/>
                <a:gd name="T101" fmla="*/ 0 h 991"/>
                <a:gd name="T102" fmla="*/ 24 w 878"/>
                <a:gd name="T103" fmla="*/ 0 h 991"/>
                <a:gd name="T104" fmla="*/ 23 w 878"/>
                <a:gd name="T105" fmla="*/ 0 h 991"/>
                <a:gd name="T106" fmla="*/ 23 w 878"/>
                <a:gd name="T107" fmla="*/ 0 h 9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8"/>
                <a:gd name="T163" fmla="*/ 0 h 991"/>
                <a:gd name="T164" fmla="*/ 878 w 878"/>
                <a:gd name="T165" fmla="*/ 991 h 9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8" h="991">
                  <a:moveTo>
                    <a:pt x="734" y="0"/>
                  </a:moveTo>
                  <a:lnTo>
                    <a:pt x="717" y="21"/>
                  </a:lnTo>
                  <a:lnTo>
                    <a:pt x="675" y="40"/>
                  </a:lnTo>
                  <a:lnTo>
                    <a:pt x="565" y="37"/>
                  </a:lnTo>
                  <a:lnTo>
                    <a:pt x="445" y="65"/>
                  </a:lnTo>
                  <a:lnTo>
                    <a:pt x="378" y="109"/>
                  </a:lnTo>
                  <a:lnTo>
                    <a:pt x="344" y="147"/>
                  </a:lnTo>
                  <a:lnTo>
                    <a:pt x="319" y="192"/>
                  </a:lnTo>
                  <a:lnTo>
                    <a:pt x="279" y="240"/>
                  </a:lnTo>
                  <a:lnTo>
                    <a:pt x="215" y="297"/>
                  </a:lnTo>
                  <a:lnTo>
                    <a:pt x="89" y="379"/>
                  </a:lnTo>
                  <a:lnTo>
                    <a:pt x="0" y="460"/>
                  </a:lnTo>
                  <a:lnTo>
                    <a:pt x="0" y="563"/>
                  </a:lnTo>
                  <a:lnTo>
                    <a:pt x="84" y="799"/>
                  </a:lnTo>
                  <a:lnTo>
                    <a:pt x="127" y="871"/>
                  </a:lnTo>
                  <a:lnTo>
                    <a:pt x="175" y="964"/>
                  </a:lnTo>
                  <a:lnTo>
                    <a:pt x="207" y="941"/>
                  </a:lnTo>
                  <a:lnTo>
                    <a:pt x="253" y="991"/>
                  </a:lnTo>
                  <a:lnTo>
                    <a:pt x="226" y="909"/>
                  </a:lnTo>
                  <a:lnTo>
                    <a:pt x="171" y="827"/>
                  </a:lnTo>
                  <a:lnTo>
                    <a:pt x="122" y="709"/>
                  </a:lnTo>
                  <a:lnTo>
                    <a:pt x="76" y="552"/>
                  </a:lnTo>
                  <a:lnTo>
                    <a:pt x="122" y="597"/>
                  </a:lnTo>
                  <a:lnTo>
                    <a:pt x="164" y="658"/>
                  </a:lnTo>
                  <a:lnTo>
                    <a:pt x="198" y="734"/>
                  </a:lnTo>
                  <a:lnTo>
                    <a:pt x="192" y="603"/>
                  </a:lnTo>
                  <a:lnTo>
                    <a:pt x="175" y="497"/>
                  </a:lnTo>
                  <a:lnTo>
                    <a:pt x="264" y="432"/>
                  </a:lnTo>
                  <a:lnTo>
                    <a:pt x="454" y="335"/>
                  </a:lnTo>
                  <a:lnTo>
                    <a:pt x="506" y="303"/>
                  </a:lnTo>
                  <a:lnTo>
                    <a:pt x="576" y="356"/>
                  </a:lnTo>
                  <a:lnTo>
                    <a:pt x="549" y="398"/>
                  </a:lnTo>
                  <a:lnTo>
                    <a:pt x="591" y="498"/>
                  </a:lnTo>
                  <a:lnTo>
                    <a:pt x="654" y="516"/>
                  </a:lnTo>
                  <a:lnTo>
                    <a:pt x="810" y="504"/>
                  </a:lnTo>
                  <a:lnTo>
                    <a:pt x="865" y="449"/>
                  </a:lnTo>
                  <a:lnTo>
                    <a:pt x="878" y="390"/>
                  </a:lnTo>
                  <a:lnTo>
                    <a:pt x="834" y="447"/>
                  </a:lnTo>
                  <a:lnTo>
                    <a:pt x="789" y="440"/>
                  </a:lnTo>
                  <a:lnTo>
                    <a:pt x="751" y="388"/>
                  </a:lnTo>
                  <a:lnTo>
                    <a:pt x="713" y="335"/>
                  </a:lnTo>
                  <a:lnTo>
                    <a:pt x="625" y="301"/>
                  </a:lnTo>
                  <a:lnTo>
                    <a:pt x="679" y="280"/>
                  </a:lnTo>
                  <a:lnTo>
                    <a:pt x="730" y="253"/>
                  </a:lnTo>
                  <a:lnTo>
                    <a:pt x="785" y="248"/>
                  </a:lnTo>
                  <a:lnTo>
                    <a:pt x="846" y="259"/>
                  </a:lnTo>
                  <a:lnTo>
                    <a:pt x="871" y="310"/>
                  </a:lnTo>
                  <a:lnTo>
                    <a:pt x="872" y="268"/>
                  </a:lnTo>
                  <a:lnTo>
                    <a:pt x="838" y="187"/>
                  </a:lnTo>
                  <a:lnTo>
                    <a:pt x="804" y="97"/>
                  </a:lnTo>
                  <a:lnTo>
                    <a:pt x="777" y="27"/>
                  </a:lnTo>
                  <a:lnTo>
                    <a:pt x="760" y="4"/>
                  </a:lnTo>
                  <a:lnTo>
                    <a:pt x="734"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5" name="Freeform 157">
              <a:extLst>
                <a:ext uri="{FF2B5EF4-FFF2-40B4-BE49-F238E27FC236}">
                  <a16:creationId xmlns:a16="http://schemas.microsoft.com/office/drawing/2014/main" id="{629DD3E8-9764-4E4C-83AF-ED6F33707B25}"/>
                </a:ext>
              </a:extLst>
            </p:cNvPr>
            <p:cNvSpPr>
              <a:spLocks/>
            </p:cNvSpPr>
            <p:nvPr/>
          </p:nvSpPr>
          <p:spPr bwMode="auto">
            <a:xfrm>
              <a:off x="4907" y="1399"/>
              <a:ext cx="187" cy="362"/>
            </a:xfrm>
            <a:custGeom>
              <a:avLst/>
              <a:gdLst>
                <a:gd name="T0" fmla="*/ 0 w 372"/>
                <a:gd name="T1" fmla="*/ 0 h 724"/>
                <a:gd name="T2" fmla="*/ 1 w 372"/>
                <a:gd name="T3" fmla="*/ 5 h 724"/>
                <a:gd name="T4" fmla="*/ 3 w 372"/>
                <a:gd name="T5" fmla="*/ 7 h 724"/>
                <a:gd name="T6" fmla="*/ 3 w 372"/>
                <a:gd name="T7" fmla="*/ 14 h 724"/>
                <a:gd name="T8" fmla="*/ 5 w 372"/>
                <a:gd name="T9" fmla="*/ 18 h 724"/>
                <a:gd name="T10" fmla="*/ 7 w 372"/>
                <a:gd name="T11" fmla="*/ 18 h 724"/>
                <a:gd name="T12" fmla="*/ 5 w 372"/>
                <a:gd name="T13" fmla="*/ 9 h 724"/>
                <a:gd name="T14" fmla="*/ 7 w 372"/>
                <a:gd name="T15" fmla="*/ 13 h 724"/>
                <a:gd name="T16" fmla="*/ 7 w 372"/>
                <a:gd name="T17" fmla="*/ 18 h 724"/>
                <a:gd name="T18" fmla="*/ 8 w 372"/>
                <a:gd name="T19" fmla="*/ 19 h 724"/>
                <a:gd name="T20" fmla="*/ 9 w 372"/>
                <a:gd name="T21" fmla="*/ 20 h 724"/>
                <a:gd name="T22" fmla="*/ 9 w 372"/>
                <a:gd name="T23" fmla="*/ 21 h 724"/>
                <a:gd name="T24" fmla="*/ 11 w 372"/>
                <a:gd name="T25" fmla="*/ 22 h 724"/>
                <a:gd name="T26" fmla="*/ 9 w 372"/>
                <a:gd name="T27" fmla="*/ 22 h 724"/>
                <a:gd name="T28" fmla="*/ 7 w 372"/>
                <a:gd name="T29" fmla="*/ 22 h 724"/>
                <a:gd name="T30" fmla="*/ 8 w 372"/>
                <a:gd name="T31" fmla="*/ 23 h 724"/>
                <a:gd name="T32" fmla="*/ 10 w 372"/>
                <a:gd name="T33" fmla="*/ 23 h 724"/>
                <a:gd name="T34" fmla="*/ 12 w 372"/>
                <a:gd name="T35" fmla="*/ 23 h 724"/>
                <a:gd name="T36" fmla="*/ 12 w 372"/>
                <a:gd name="T37" fmla="*/ 21 h 724"/>
                <a:gd name="T38" fmla="*/ 12 w 372"/>
                <a:gd name="T39" fmla="*/ 20 h 724"/>
                <a:gd name="T40" fmla="*/ 12 w 372"/>
                <a:gd name="T41" fmla="*/ 18 h 724"/>
                <a:gd name="T42" fmla="*/ 11 w 372"/>
                <a:gd name="T43" fmla="*/ 15 h 724"/>
                <a:gd name="T44" fmla="*/ 10 w 372"/>
                <a:gd name="T45" fmla="*/ 13 h 724"/>
                <a:gd name="T46" fmla="*/ 12 w 372"/>
                <a:gd name="T47" fmla="*/ 11 h 724"/>
                <a:gd name="T48" fmla="*/ 10 w 372"/>
                <a:gd name="T49" fmla="*/ 10 h 724"/>
                <a:gd name="T50" fmla="*/ 7 w 372"/>
                <a:gd name="T51" fmla="*/ 9 h 724"/>
                <a:gd name="T52" fmla="*/ 4 w 372"/>
                <a:gd name="T53" fmla="*/ 6 h 724"/>
                <a:gd name="T54" fmla="*/ 4 w 372"/>
                <a:gd name="T55" fmla="*/ 5 h 724"/>
                <a:gd name="T56" fmla="*/ 4 w 372"/>
                <a:gd name="T57" fmla="*/ 2 h 724"/>
                <a:gd name="T58" fmla="*/ 3 w 372"/>
                <a:gd name="T59" fmla="*/ 0 h 724"/>
                <a:gd name="T60" fmla="*/ 0 w 372"/>
                <a:gd name="T61" fmla="*/ 0 h 724"/>
                <a:gd name="T62" fmla="*/ 0 w 372"/>
                <a:gd name="T63" fmla="*/ 0 h 7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724"/>
                <a:gd name="T98" fmla="*/ 372 w 372"/>
                <a:gd name="T99" fmla="*/ 724 h 7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724">
                  <a:moveTo>
                    <a:pt x="0" y="0"/>
                  </a:moveTo>
                  <a:lnTo>
                    <a:pt x="11" y="152"/>
                  </a:lnTo>
                  <a:lnTo>
                    <a:pt x="76" y="251"/>
                  </a:lnTo>
                  <a:lnTo>
                    <a:pt x="87" y="467"/>
                  </a:lnTo>
                  <a:lnTo>
                    <a:pt x="142" y="572"/>
                  </a:lnTo>
                  <a:lnTo>
                    <a:pt x="207" y="560"/>
                  </a:lnTo>
                  <a:lnTo>
                    <a:pt x="133" y="283"/>
                  </a:lnTo>
                  <a:lnTo>
                    <a:pt x="198" y="441"/>
                  </a:lnTo>
                  <a:lnTo>
                    <a:pt x="213" y="545"/>
                  </a:lnTo>
                  <a:lnTo>
                    <a:pt x="232" y="595"/>
                  </a:lnTo>
                  <a:lnTo>
                    <a:pt x="268" y="616"/>
                  </a:lnTo>
                  <a:lnTo>
                    <a:pt x="270" y="648"/>
                  </a:lnTo>
                  <a:lnTo>
                    <a:pt x="323" y="686"/>
                  </a:lnTo>
                  <a:lnTo>
                    <a:pt x="281" y="699"/>
                  </a:lnTo>
                  <a:lnTo>
                    <a:pt x="213" y="676"/>
                  </a:lnTo>
                  <a:lnTo>
                    <a:pt x="253" y="718"/>
                  </a:lnTo>
                  <a:lnTo>
                    <a:pt x="302" y="724"/>
                  </a:lnTo>
                  <a:lnTo>
                    <a:pt x="352" y="705"/>
                  </a:lnTo>
                  <a:lnTo>
                    <a:pt x="372" y="667"/>
                  </a:lnTo>
                  <a:lnTo>
                    <a:pt x="372" y="612"/>
                  </a:lnTo>
                  <a:lnTo>
                    <a:pt x="369" y="562"/>
                  </a:lnTo>
                  <a:lnTo>
                    <a:pt x="338" y="490"/>
                  </a:lnTo>
                  <a:lnTo>
                    <a:pt x="313" y="424"/>
                  </a:lnTo>
                  <a:lnTo>
                    <a:pt x="361" y="332"/>
                  </a:lnTo>
                  <a:lnTo>
                    <a:pt x="293" y="310"/>
                  </a:lnTo>
                  <a:lnTo>
                    <a:pt x="215" y="272"/>
                  </a:lnTo>
                  <a:lnTo>
                    <a:pt x="127" y="188"/>
                  </a:lnTo>
                  <a:lnTo>
                    <a:pt x="120" y="144"/>
                  </a:lnTo>
                  <a:lnTo>
                    <a:pt x="120" y="64"/>
                  </a:lnTo>
                  <a:lnTo>
                    <a:pt x="78" y="0"/>
                  </a:lnTo>
                  <a:lnTo>
                    <a:pt x="0" y="0"/>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6" name="Freeform 158">
              <a:extLst>
                <a:ext uri="{FF2B5EF4-FFF2-40B4-BE49-F238E27FC236}">
                  <a16:creationId xmlns:a16="http://schemas.microsoft.com/office/drawing/2014/main" id="{C959603C-407D-499D-8041-38FD924CB685}"/>
                </a:ext>
              </a:extLst>
            </p:cNvPr>
            <p:cNvSpPr>
              <a:spLocks/>
            </p:cNvSpPr>
            <p:nvPr/>
          </p:nvSpPr>
          <p:spPr bwMode="auto">
            <a:xfrm>
              <a:off x="5094" y="1353"/>
              <a:ext cx="15" cy="56"/>
            </a:xfrm>
            <a:custGeom>
              <a:avLst/>
              <a:gdLst>
                <a:gd name="T0" fmla="*/ 0 w 31"/>
                <a:gd name="T1" fmla="*/ 1 h 113"/>
                <a:gd name="T2" fmla="*/ 0 w 31"/>
                <a:gd name="T3" fmla="*/ 2 h 113"/>
                <a:gd name="T4" fmla="*/ 0 w 31"/>
                <a:gd name="T5" fmla="*/ 3 h 113"/>
                <a:gd name="T6" fmla="*/ 0 w 31"/>
                <a:gd name="T7" fmla="*/ 2 h 113"/>
                <a:gd name="T8" fmla="*/ 0 w 31"/>
                <a:gd name="T9" fmla="*/ 0 h 113"/>
                <a:gd name="T10" fmla="*/ 0 w 31"/>
                <a:gd name="T11" fmla="*/ 0 h 113"/>
                <a:gd name="T12" fmla="*/ 0 w 31"/>
                <a:gd name="T13" fmla="*/ 1 h 113"/>
                <a:gd name="T14" fmla="*/ 0 w 31"/>
                <a:gd name="T15" fmla="*/ 1 h 113"/>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13"/>
                <a:gd name="T26" fmla="*/ 31 w 31"/>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13">
                  <a:moveTo>
                    <a:pt x="10" y="44"/>
                  </a:moveTo>
                  <a:lnTo>
                    <a:pt x="18" y="77"/>
                  </a:lnTo>
                  <a:lnTo>
                    <a:pt x="21" y="113"/>
                  </a:lnTo>
                  <a:lnTo>
                    <a:pt x="31" y="86"/>
                  </a:lnTo>
                  <a:lnTo>
                    <a:pt x="21" y="23"/>
                  </a:lnTo>
                  <a:lnTo>
                    <a:pt x="0" y="0"/>
                  </a:lnTo>
                  <a:lnTo>
                    <a:pt x="10" y="44"/>
                  </a:lnTo>
                  <a:close/>
                </a:path>
              </a:pathLst>
            </a:custGeom>
            <a:solidFill>
              <a:srgbClr val="FAB8A6"/>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7" name="Freeform 159">
              <a:extLst>
                <a:ext uri="{FF2B5EF4-FFF2-40B4-BE49-F238E27FC236}">
                  <a16:creationId xmlns:a16="http://schemas.microsoft.com/office/drawing/2014/main" id="{B47FF9A3-4EFA-4FB3-95CB-F5AAECA2B869}"/>
                </a:ext>
              </a:extLst>
            </p:cNvPr>
            <p:cNvSpPr>
              <a:spLocks/>
            </p:cNvSpPr>
            <p:nvPr/>
          </p:nvSpPr>
          <p:spPr bwMode="auto">
            <a:xfrm>
              <a:off x="4294" y="3004"/>
              <a:ext cx="59" cy="238"/>
            </a:xfrm>
            <a:custGeom>
              <a:avLst/>
              <a:gdLst>
                <a:gd name="T0" fmla="*/ 1 w 120"/>
                <a:gd name="T1" fmla="*/ 3 h 475"/>
                <a:gd name="T2" fmla="*/ 1 w 120"/>
                <a:gd name="T3" fmla="*/ 6 h 475"/>
                <a:gd name="T4" fmla="*/ 0 w 120"/>
                <a:gd name="T5" fmla="*/ 8 h 475"/>
                <a:gd name="T6" fmla="*/ 0 w 120"/>
                <a:gd name="T7" fmla="*/ 12 h 475"/>
                <a:gd name="T8" fmla="*/ 1 w 120"/>
                <a:gd name="T9" fmla="*/ 14 h 475"/>
                <a:gd name="T10" fmla="*/ 1 w 120"/>
                <a:gd name="T11" fmla="*/ 15 h 475"/>
                <a:gd name="T12" fmla="*/ 2 w 120"/>
                <a:gd name="T13" fmla="*/ 13 h 475"/>
                <a:gd name="T14" fmla="*/ 0 w 120"/>
                <a:gd name="T15" fmla="*/ 12 h 475"/>
                <a:gd name="T16" fmla="*/ 0 w 120"/>
                <a:gd name="T17" fmla="*/ 12 h 475"/>
                <a:gd name="T18" fmla="*/ 2 w 120"/>
                <a:gd name="T19" fmla="*/ 13 h 475"/>
                <a:gd name="T20" fmla="*/ 2 w 120"/>
                <a:gd name="T21" fmla="*/ 12 h 475"/>
                <a:gd name="T22" fmla="*/ 1 w 120"/>
                <a:gd name="T23" fmla="*/ 11 h 475"/>
                <a:gd name="T24" fmla="*/ 1 w 120"/>
                <a:gd name="T25" fmla="*/ 11 h 475"/>
                <a:gd name="T26" fmla="*/ 2 w 120"/>
                <a:gd name="T27" fmla="*/ 12 h 475"/>
                <a:gd name="T28" fmla="*/ 2 w 120"/>
                <a:gd name="T29" fmla="*/ 11 h 475"/>
                <a:gd name="T30" fmla="*/ 1 w 120"/>
                <a:gd name="T31" fmla="*/ 10 h 475"/>
                <a:gd name="T32" fmla="*/ 1 w 120"/>
                <a:gd name="T33" fmla="*/ 7 h 475"/>
                <a:gd name="T34" fmla="*/ 1 w 120"/>
                <a:gd name="T35" fmla="*/ 6 h 475"/>
                <a:gd name="T36" fmla="*/ 2 w 120"/>
                <a:gd name="T37" fmla="*/ 3 h 475"/>
                <a:gd name="T38" fmla="*/ 3 w 120"/>
                <a:gd name="T39" fmla="*/ 0 h 475"/>
                <a:gd name="T40" fmla="*/ 2 w 120"/>
                <a:gd name="T41" fmla="*/ 1 h 475"/>
                <a:gd name="T42" fmla="*/ 1 w 120"/>
                <a:gd name="T43" fmla="*/ 3 h 475"/>
                <a:gd name="T44" fmla="*/ 1 w 120"/>
                <a:gd name="T45" fmla="*/ 3 h 47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0"/>
                <a:gd name="T70" fmla="*/ 0 h 475"/>
                <a:gd name="T71" fmla="*/ 120 w 120"/>
                <a:gd name="T72" fmla="*/ 475 h 47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0" h="475">
                  <a:moveTo>
                    <a:pt x="61" y="84"/>
                  </a:moveTo>
                  <a:lnTo>
                    <a:pt x="42" y="190"/>
                  </a:lnTo>
                  <a:lnTo>
                    <a:pt x="14" y="225"/>
                  </a:lnTo>
                  <a:lnTo>
                    <a:pt x="0" y="369"/>
                  </a:lnTo>
                  <a:lnTo>
                    <a:pt x="42" y="418"/>
                  </a:lnTo>
                  <a:lnTo>
                    <a:pt x="55" y="475"/>
                  </a:lnTo>
                  <a:lnTo>
                    <a:pt x="65" y="403"/>
                  </a:lnTo>
                  <a:lnTo>
                    <a:pt x="25" y="365"/>
                  </a:lnTo>
                  <a:lnTo>
                    <a:pt x="27" y="358"/>
                  </a:lnTo>
                  <a:lnTo>
                    <a:pt x="69" y="392"/>
                  </a:lnTo>
                  <a:lnTo>
                    <a:pt x="72" y="373"/>
                  </a:lnTo>
                  <a:lnTo>
                    <a:pt x="40" y="342"/>
                  </a:lnTo>
                  <a:lnTo>
                    <a:pt x="42" y="331"/>
                  </a:lnTo>
                  <a:lnTo>
                    <a:pt x="84" y="367"/>
                  </a:lnTo>
                  <a:lnTo>
                    <a:pt x="84" y="346"/>
                  </a:lnTo>
                  <a:lnTo>
                    <a:pt x="38" y="314"/>
                  </a:lnTo>
                  <a:lnTo>
                    <a:pt x="46" y="221"/>
                  </a:lnTo>
                  <a:lnTo>
                    <a:pt x="55" y="188"/>
                  </a:lnTo>
                  <a:lnTo>
                    <a:pt x="76" y="76"/>
                  </a:lnTo>
                  <a:lnTo>
                    <a:pt x="120" y="0"/>
                  </a:lnTo>
                  <a:lnTo>
                    <a:pt x="91" y="25"/>
                  </a:lnTo>
                  <a:lnTo>
                    <a:pt x="61" y="84"/>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8" name="Freeform 160">
              <a:extLst>
                <a:ext uri="{FF2B5EF4-FFF2-40B4-BE49-F238E27FC236}">
                  <a16:creationId xmlns:a16="http://schemas.microsoft.com/office/drawing/2014/main" id="{2EE8F099-C692-48C2-B713-C935ACBEB91B}"/>
                </a:ext>
              </a:extLst>
            </p:cNvPr>
            <p:cNvSpPr>
              <a:spLocks/>
            </p:cNvSpPr>
            <p:nvPr/>
          </p:nvSpPr>
          <p:spPr bwMode="auto">
            <a:xfrm>
              <a:off x="5026" y="3208"/>
              <a:ext cx="86" cy="54"/>
            </a:xfrm>
            <a:custGeom>
              <a:avLst/>
              <a:gdLst>
                <a:gd name="T0" fmla="*/ 1 w 172"/>
                <a:gd name="T1" fmla="*/ 2 h 108"/>
                <a:gd name="T2" fmla="*/ 1 w 172"/>
                <a:gd name="T3" fmla="*/ 3 h 108"/>
                <a:gd name="T4" fmla="*/ 1 w 172"/>
                <a:gd name="T5" fmla="*/ 3 h 108"/>
                <a:gd name="T6" fmla="*/ 1 w 172"/>
                <a:gd name="T7" fmla="*/ 3 h 108"/>
                <a:gd name="T8" fmla="*/ 3 w 172"/>
                <a:gd name="T9" fmla="*/ 3 h 108"/>
                <a:gd name="T10" fmla="*/ 3 w 172"/>
                <a:gd name="T11" fmla="*/ 2 h 108"/>
                <a:gd name="T12" fmla="*/ 5 w 172"/>
                <a:gd name="T13" fmla="*/ 1 h 108"/>
                <a:gd name="T14" fmla="*/ 3 w 172"/>
                <a:gd name="T15" fmla="*/ 2 h 108"/>
                <a:gd name="T16" fmla="*/ 1 w 172"/>
                <a:gd name="T17" fmla="*/ 3 h 108"/>
                <a:gd name="T18" fmla="*/ 1 w 172"/>
                <a:gd name="T19" fmla="*/ 3 h 108"/>
                <a:gd name="T20" fmla="*/ 1 w 172"/>
                <a:gd name="T21" fmla="*/ 2 h 108"/>
                <a:gd name="T22" fmla="*/ 1 w 172"/>
                <a:gd name="T23" fmla="*/ 0 h 108"/>
                <a:gd name="T24" fmla="*/ 0 w 172"/>
                <a:gd name="T25" fmla="*/ 1 h 108"/>
                <a:gd name="T26" fmla="*/ 1 w 172"/>
                <a:gd name="T27" fmla="*/ 2 h 108"/>
                <a:gd name="T28" fmla="*/ 1 w 172"/>
                <a:gd name="T29" fmla="*/ 2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2"/>
                <a:gd name="T46" fmla="*/ 0 h 108"/>
                <a:gd name="T47" fmla="*/ 172 w 172"/>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2" h="108">
                  <a:moveTo>
                    <a:pt x="6" y="57"/>
                  </a:moveTo>
                  <a:lnTo>
                    <a:pt x="14" y="84"/>
                  </a:lnTo>
                  <a:lnTo>
                    <a:pt x="38" y="108"/>
                  </a:lnTo>
                  <a:lnTo>
                    <a:pt x="61" y="106"/>
                  </a:lnTo>
                  <a:lnTo>
                    <a:pt x="67" y="82"/>
                  </a:lnTo>
                  <a:lnTo>
                    <a:pt x="111" y="48"/>
                  </a:lnTo>
                  <a:lnTo>
                    <a:pt x="172" y="29"/>
                  </a:lnTo>
                  <a:lnTo>
                    <a:pt x="109" y="40"/>
                  </a:lnTo>
                  <a:lnTo>
                    <a:pt x="44" y="86"/>
                  </a:lnTo>
                  <a:lnTo>
                    <a:pt x="19" y="74"/>
                  </a:lnTo>
                  <a:lnTo>
                    <a:pt x="8" y="34"/>
                  </a:lnTo>
                  <a:lnTo>
                    <a:pt x="19" y="0"/>
                  </a:lnTo>
                  <a:lnTo>
                    <a:pt x="0" y="29"/>
                  </a:lnTo>
                  <a:lnTo>
                    <a:pt x="6" y="57"/>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19" name="Freeform 161">
              <a:extLst>
                <a:ext uri="{FF2B5EF4-FFF2-40B4-BE49-F238E27FC236}">
                  <a16:creationId xmlns:a16="http://schemas.microsoft.com/office/drawing/2014/main" id="{A364DDE2-DDE8-4B3C-9CAA-9C4514EEAED0}"/>
                </a:ext>
              </a:extLst>
            </p:cNvPr>
            <p:cNvSpPr>
              <a:spLocks/>
            </p:cNvSpPr>
            <p:nvPr/>
          </p:nvSpPr>
          <p:spPr bwMode="auto">
            <a:xfrm>
              <a:off x="5028" y="3284"/>
              <a:ext cx="63" cy="53"/>
            </a:xfrm>
            <a:custGeom>
              <a:avLst/>
              <a:gdLst>
                <a:gd name="T0" fmla="*/ 0 w 126"/>
                <a:gd name="T1" fmla="*/ 0 h 107"/>
                <a:gd name="T2" fmla="*/ 2 w 126"/>
                <a:gd name="T3" fmla="*/ 2 h 107"/>
                <a:gd name="T4" fmla="*/ 4 w 126"/>
                <a:gd name="T5" fmla="*/ 3 h 107"/>
                <a:gd name="T6" fmla="*/ 3 w 126"/>
                <a:gd name="T7" fmla="*/ 1 h 107"/>
                <a:gd name="T8" fmla="*/ 2 w 126"/>
                <a:gd name="T9" fmla="*/ 1 h 107"/>
                <a:gd name="T10" fmla="*/ 0 w 126"/>
                <a:gd name="T11" fmla="*/ 0 h 107"/>
                <a:gd name="T12" fmla="*/ 0 w 126"/>
                <a:gd name="T13" fmla="*/ 0 h 107"/>
                <a:gd name="T14" fmla="*/ 0 60000 65536"/>
                <a:gd name="T15" fmla="*/ 0 60000 65536"/>
                <a:gd name="T16" fmla="*/ 0 60000 65536"/>
                <a:gd name="T17" fmla="*/ 0 60000 65536"/>
                <a:gd name="T18" fmla="*/ 0 60000 65536"/>
                <a:gd name="T19" fmla="*/ 0 60000 65536"/>
                <a:gd name="T20" fmla="*/ 0 60000 65536"/>
                <a:gd name="T21" fmla="*/ 0 w 126"/>
                <a:gd name="T22" fmla="*/ 0 h 107"/>
                <a:gd name="T23" fmla="*/ 126 w 126"/>
                <a:gd name="T24" fmla="*/ 107 h 1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6" h="107">
                  <a:moveTo>
                    <a:pt x="0" y="0"/>
                  </a:moveTo>
                  <a:lnTo>
                    <a:pt x="61" y="86"/>
                  </a:lnTo>
                  <a:lnTo>
                    <a:pt x="126" y="107"/>
                  </a:lnTo>
                  <a:lnTo>
                    <a:pt x="95" y="44"/>
                  </a:lnTo>
                  <a:lnTo>
                    <a:pt x="55" y="51"/>
                  </a:lnTo>
                  <a:lnTo>
                    <a:pt x="0" y="0"/>
                  </a:lnTo>
                  <a:close/>
                </a:path>
              </a:pathLst>
            </a:custGeom>
            <a:solidFill>
              <a:srgbClr val="A6A6BD"/>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0" name="Freeform 162">
              <a:extLst>
                <a:ext uri="{FF2B5EF4-FFF2-40B4-BE49-F238E27FC236}">
                  <a16:creationId xmlns:a16="http://schemas.microsoft.com/office/drawing/2014/main" id="{8022F848-6DFE-42F0-BA51-34654CFF117C}"/>
                </a:ext>
              </a:extLst>
            </p:cNvPr>
            <p:cNvSpPr>
              <a:spLocks/>
            </p:cNvSpPr>
            <p:nvPr/>
          </p:nvSpPr>
          <p:spPr bwMode="auto">
            <a:xfrm>
              <a:off x="4813" y="1928"/>
              <a:ext cx="238" cy="43"/>
            </a:xfrm>
            <a:custGeom>
              <a:avLst/>
              <a:gdLst>
                <a:gd name="T0" fmla="*/ 0 w 475"/>
                <a:gd name="T1" fmla="*/ 0 h 86"/>
                <a:gd name="T2" fmla="*/ 3 w 475"/>
                <a:gd name="T3" fmla="*/ 3 h 86"/>
                <a:gd name="T4" fmla="*/ 15 w 475"/>
                <a:gd name="T5" fmla="*/ 3 h 86"/>
                <a:gd name="T6" fmla="*/ 4 w 475"/>
                <a:gd name="T7" fmla="*/ 1 h 86"/>
                <a:gd name="T8" fmla="*/ 0 w 475"/>
                <a:gd name="T9" fmla="*/ 0 h 86"/>
                <a:gd name="T10" fmla="*/ 0 w 475"/>
                <a:gd name="T11" fmla="*/ 0 h 86"/>
                <a:gd name="T12" fmla="*/ 0 60000 65536"/>
                <a:gd name="T13" fmla="*/ 0 60000 65536"/>
                <a:gd name="T14" fmla="*/ 0 60000 65536"/>
                <a:gd name="T15" fmla="*/ 0 60000 65536"/>
                <a:gd name="T16" fmla="*/ 0 60000 65536"/>
                <a:gd name="T17" fmla="*/ 0 60000 65536"/>
                <a:gd name="T18" fmla="*/ 0 w 475"/>
                <a:gd name="T19" fmla="*/ 0 h 86"/>
                <a:gd name="T20" fmla="*/ 475 w 475"/>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475" h="86">
                  <a:moveTo>
                    <a:pt x="0" y="0"/>
                  </a:moveTo>
                  <a:lnTo>
                    <a:pt x="70" y="86"/>
                  </a:lnTo>
                  <a:lnTo>
                    <a:pt x="475" y="78"/>
                  </a:lnTo>
                  <a:lnTo>
                    <a:pt x="125" y="31"/>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1" name="Freeform 163">
              <a:extLst>
                <a:ext uri="{FF2B5EF4-FFF2-40B4-BE49-F238E27FC236}">
                  <a16:creationId xmlns:a16="http://schemas.microsoft.com/office/drawing/2014/main" id="{F646AB20-DF9C-4C21-8F77-CD6A3B78FB08}"/>
                </a:ext>
              </a:extLst>
            </p:cNvPr>
            <p:cNvSpPr>
              <a:spLocks/>
            </p:cNvSpPr>
            <p:nvPr/>
          </p:nvSpPr>
          <p:spPr bwMode="auto">
            <a:xfrm>
              <a:off x="4861" y="2210"/>
              <a:ext cx="246" cy="229"/>
            </a:xfrm>
            <a:custGeom>
              <a:avLst/>
              <a:gdLst>
                <a:gd name="T0" fmla="*/ 3 w 492"/>
                <a:gd name="T1" fmla="*/ 0 h 458"/>
                <a:gd name="T2" fmla="*/ 2 w 492"/>
                <a:gd name="T3" fmla="*/ 1 h 458"/>
                <a:gd name="T4" fmla="*/ 9 w 492"/>
                <a:gd name="T5" fmla="*/ 4 h 458"/>
                <a:gd name="T6" fmla="*/ 11 w 492"/>
                <a:gd name="T7" fmla="*/ 5 h 458"/>
                <a:gd name="T8" fmla="*/ 11 w 492"/>
                <a:gd name="T9" fmla="*/ 7 h 458"/>
                <a:gd name="T10" fmla="*/ 9 w 492"/>
                <a:gd name="T11" fmla="*/ 6 h 458"/>
                <a:gd name="T12" fmla="*/ 12 w 492"/>
                <a:gd name="T13" fmla="*/ 13 h 458"/>
                <a:gd name="T14" fmla="*/ 7 w 492"/>
                <a:gd name="T15" fmla="*/ 6 h 458"/>
                <a:gd name="T16" fmla="*/ 4 w 492"/>
                <a:gd name="T17" fmla="*/ 5 h 458"/>
                <a:gd name="T18" fmla="*/ 5 w 492"/>
                <a:gd name="T19" fmla="*/ 4 h 458"/>
                <a:gd name="T20" fmla="*/ 3 w 492"/>
                <a:gd name="T21" fmla="*/ 3 h 458"/>
                <a:gd name="T22" fmla="*/ 4 w 492"/>
                <a:gd name="T23" fmla="*/ 4 h 458"/>
                <a:gd name="T24" fmla="*/ 0 w 492"/>
                <a:gd name="T25" fmla="*/ 5 h 458"/>
                <a:gd name="T26" fmla="*/ 5 w 492"/>
                <a:gd name="T27" fmla="*/ 6 h 458"/>
                <a:gd name="T28" fmla="*/ 2 w 492"/>
                <a:gd name="T29" fmla="*/ 6 h 458"/>
                <a:gd name="T30" fmla="*/ 1 w 492"/>
                <a:gd name="T31" fmla="*/ 7 h 458"/>
                <a:gd name="T32" fmla="*/ 6 w 492"/>
                <a:gd name="T33" fmla="*/ 7 h 458"/>
                <a:gd name="T34" fmla="*/ 13 w 492"/>
                <a:gd name="T35" fmla="*/ 14 h 458"/>
                <a:gd name="T36" fmla="*/ 15 w 492"/>
                <a:gd name="T37" fmla="*/ 9 h 458"/>
                <a:gd name="T38" fmla="*/ 15 w 492"/>
                <a:gd name="T39" fmla="*/ 4 h 458"/>
                <a:gd name="T40" fmla="*/ 3 w 492"/>
                <a:gd name="T41" fmla="*/ 0 h 458"/>
                <a:gd name="T42" fmla="*/ 3 w 492"/>
                <a:gd name="T43" fmla="*/ 0 h 4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58"/>
                <a:gd name="T68" fmla="*/ 492 w 492"/>
                <a:gd name="T69" fmla="*/ 458 h 45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58">
                  <a:moveTo>
                    <a:pt x="82" y="0"/>
                  </a:moveTo>
                  <a:lnTo>
                    <a:pt x="40" y="32"/>
                  </a:lnTo>
                  <a:lnTo>
                    <a:pt x="260" y="112"/>
                  </a:lnTo>
                  <a:lnTo>
                    <a:pt x="327" y="141"/>
                  </a:lnTo>
                  <a:lnTo>
                    <a:pt x="348" y="253"/>
                  </a:lnTo>
                  <a:lnTo>
                    <a:pt x="279" y="186"/>
                  </a:lnTo>
                  <a:lnTo>
                    <a:pt x="361" y="396"/>
                  </a:lnTo>
                  <a:lnTo>
                    <a:pt x="220" y="162"/>
                  </a:lnTo>
                  <a:lnTo>
                    <a:pt x="118" y="145"/>
                  </a:lnTo>
                  <a:lnTo>
                    <a:pt x="150" y="116"/>
                  </a:lnTo>
                  <a:lnTo>
                    <a:pt x="89" y="80"/>
                  </a:lnTo>
                  <a:lnTo>
                    <a:pt x="101" y="118"/>
                  </a:lnTo>
                  <a:lnTo>
                    <a:pt x="0" y="148"/>
                  </a:lnTo>
                  <a:lnTo>
                    <a:pt x="158" y="186"/>
                  </a:lnTo>
                  <a:lnTo>
                    <a:pt x="53" y="188"/>
                  </a:lnTo>
                  <a:lnTo>
                    <a:pt x="5" y="219"/>
                  </a:lnTo>
                  <a:lnTo>
                    <a:pt x="175" y="234"/>
                  </a:lnTo>
                  <a:lnTo>
                    <a:pt x="406" y="458"/>
                  </a:lnTo>
                  <a:lnTo>
                    <a:pt x="488" y="274"/>
                  </a:lnTo>
                  <a:lnTo>
                    <a:pt x="492" y="112"/>
                  </a:lnTo>
                  <a:lnTo>
                    <a:pt x="82"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2" name="Freeform 164">
              <a:extLst>
                <a:ext uri="{FF2B5EF4-FFF2-40B4-BE49-F238E27FC236}">
                  <a16:creationId xmlns:a16="http://schemas.microsoft.com/office/drawing/2014/main" id="{9745B300-4162-4C24-91CA-2FCAAE95777F}"/>
                </a:ext>
              </a:extLst>
            </p:cNvPr>
            <p:cNvSpPr>
              <a:spLocks/>
            </p:cNvSpPr>
            <p:nvPr/>
          </p:nvSpPr>
          <p:spPr bwMode="auto">
            <a:xfrm>
              <a:off x="5004" y="1615"/>
              <a:ext cx="166" cy="245"/>
            </a:xfrm>
            <a:custGeom>
              <a:avLst/>
              <a:gdLst>
                <a:gd name="T0" fmla="*/ 5 w 330"/>
                <a:gd name="T1" fmla="*/ 0 h 491"/>
                <a:gd name="T2" fmla="*/ 6 w 330"/>
                <a:gd name="T3" fmla="*/ 4 h 491"/>
                <a:gd name="T4" fmla="*/ 7 w 330"/>
                <a:gd name="T5" fmla="*/ 7 h 491"/>
                <a:gd name="T6" fmla="*/ 6 w 330"/>
                <a:gd name="T7" fmla="*/ 10 h 491"/>
                <a:gd name="T8" fmla="*/ 0 w 330"/>
                <a:gd name="T9" fmla="*/ 9 h 491"/>
                <a:gd name="T10" fmla="*/ 9 w 330"/>
                <a:gd name="T11" fmla="*/ 15 h 491"/>
                <a:gd name="T12" fmla="*/ 11 w 330"/>
                <a:gd name="T13" fmla="*/ 11 h 491"/>
                <a:gd name="T14" fmla="*/ 10 w 330"/>
                <a:gd name="T15" fmla="*/ 5 h 491"/>
                <a:gd name="T16" fmla="*/ 8 w 330"/>
                <a:gd name="T17" fmla="*/ 1 h 491"/>
                <a:gd name="T18" fmla="*/ 4 w 330"/>
                <a:gd name="T19" fmla="*/ 0 h 491"/>
                <a:gd name="T20" fmla="*/ 5 w 330"/>
                <a:gd name="T21" fmla="*/ 0 h 491"/>
                <a:gd name="T22" fmla="*/ 5 w 330"/>
                <a:gd name="T23" fmla="*/ 0 h 4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0"/>
                <a:gd name="T37" fmla="*/ 0 h 491"/>
                <a:gd name="T38" fmla="*/ 330 w 330"/>
                <a:gd name="T39" fmla="*/ 491 h 49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0" h="491">
                  <a:moveTo>
                    <a:pt x="144" y="29"/>
                  </a:moveTo>
                  <a:lnTo>
                    <a:pt x="188" y="147"/>
                  </a:lnTo>
                  <a:lnTo>
                    <a:pt x="194" y="240"/>
                  </a:lnTo>
                  <a:lnTo>
                    <a:pt x="167" y="331"/>
                  </a:lnTo>
                  <a:lnTo>
                    <a:pt x="0" y="301"/>
                  </a:lnTo>
                  <a:lnTo>
                    <a:pt x="281" y="491"/>
                  </a:lnTo>
                  <a:lnTo>
                    <a:pt x="330" y="380"/>
                  </a:lnTo>
                  <a:lnTo>
                    <a:pt x="291" y="188"/>
                  </a:lnTo>
                  <a:lnTo>
                    <a:pt x="254" y="63"/>
                  </a:lnTo>
                  <a:lnTo>
                    <a:pt x="127" y="0"/>
                  </a:lnTo>
                  <a:lnTo>
                    <a:pt x="144" y="29"/>
                  </a:lnTo>
                  <a:close/>
                </a:path>
              </a:pathLst>
            </a:custGeom>
            <a:solidFill>
              <a:srgbClr val="D4D4EB"/>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3" name="Freeform 165">
              <a:extLst>
                <a:ext uri="{FF2B5EF4-FFF2-40B4-BE49-F238E27FC236}">
                  <a16:creationId xmlns:a16="http://schemas.microsoft.com/office/drawing/2014/main" id="{7B6CE5B8-7ED4-4B47-99FE-8F0DF8FBAADE}"/>
                </a:ext>
              </a:extLst>
            </p:cNvPr>
            <p:cNvSpPr>
              <a:spLocks/>
            </p:cNvSpPr>
            <p:nvPr/>
          </p:nvSpPr>
          <p:spPr bwMode="auto">
            <a:xfrm>
              <a:off x="4920" y="1271"/>
              <a:ext cx="152" cy="69"/>
            </a:xfrm>
            <a:custGeom>
              <a:avLst/>
              <a:gdLst>
                <a:gd name="T0" fmla="*/ 1 w 304"/>
                <a:gd name="T1" fmla="*/ 0 h 139"/>
                <a:gd name="T2" fmla="*/ 0 w 304"/>
                <a:gd name="T3" fmla="*/ 1 h 139"/>
                <a:gd name="T4" fmla="*/ 1 w 304"/>
                <a:gd name="T5" fmla="*/ 2 h 139"/>
                <a:gd name="T6" fmla="*/ 2 w 304"/>
                <a:gd name="T7" fmla="*/ 2 h 139"/>
                <a:gd name="T8" fmla="*/ 3 w 304"/>
                <a:gd name="T9" fmla="*/ 1 h 139"/>
                <a:gd name="T10" fmla="*/ 2 w 304"/>
                <a:gd name="T11" fmla="*/ 3 h 139"/>
                <a:gd name="T12" fmla="*/ 2 w 304"/>
                <a:gd name="T13" fmla="*/ 4 h 139"/>
                <a:gd name="T14" fmla="*/ 3 w 304"/>
                <a:gd name="T15" fmla="*/ 3 h 139"/>
                <a:gd name="T16" fmla="*/ 3 w 304"/>
                <a:gd name="T17" fmla="*/ 4 h 139"/>
                <a:gd name="T18" fmla="*/ 3 w 304"/>
                <a:gd name="T19" fmla="*/ 2 h 139"/>
                <a:gd name="T20" fmla="*/ 5 w 304"/>
                <a:gd name="T21" fmla="*/ 3 h 139"/>
                <a:gd name="T22" fmla="*/ 5 w 304"/>
                <a:gd name="T23" fmla="*/ 1 h 139"/>
                <a:gd name="T24" fmla="*/ 5 w 304"/>
                <a:gd name="T25" fmla="*/ 0 h 139"/>
                <a:gd name="T26" fmla="*/ 6 w 304"/>
                <a:gd name="T27" fmla="*/ 0 h 139"/>
                <a:gd name="T28" fmla="*/ 10 w 304"/>
                <a:gd name="T29" fmla="*/ 0 h 139"/>
                <a:gd name="T30" fmla="*/ 7 w 304"/>
                <a:gd name="T31" fmla="*/ 0 h 139"/>
                <a:gd name="T32" fmla="*/ 5 w 304"/>
                <a:gd name="T33" fmla="*/ 0 h 139"/>
                <a:gd name="T34" fmla="*/ 1 w 304"/>
                <a:gd name="T35" fmla="*/ 0 h 139"/>
                <a:gd name="T36" fmla="*/ 1 w 304"/>
                <a:gd name="T37" fmla="*/ 0 h 1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4"/>
                <a:gd name="T58" fmla="*/ 0 h 139"/>
                <a:gd name="T59" fmla="*/ 304 w 304"/>
                <a:gd name="T60" fmla="*/ 139 h 1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4" h="139">
                  <a:moveTo>
                    <a:pt x="49" y="13"/>
                  </a:moveTo>
                  <a:lnTo>
                    <a:pt x="0" y="63"/>
                  </a:lnTo>
                  <a:lnTo>
                    <a:pt x="5" y="86"/>
                  </a:lnTo>
                  <a:lnTo>
                    <a:pt x="74" y="78"/>
                  </a:lnTo>
                  <a:lnTo>
                    <a:pt x="108" y="59"/>
                  </a:lnTo>
                  <a:lnTo>
                    <a:pt x="87" y="110"/>
                  </a:lnTo>
                  <a:lnTo>
                    <a:pt x="87" y="139"/>
                  </a:lnTo>
                  <a:lnTo>
                    <a:pt x="104" y="110"/>
                  </a:lnTo>
                  <a:lnTo>
                    <a:pt x="117" y="135"/>
                  </a:lnTo>
                  <a:lnTo>
                    <a:pt x="116" y="89"/>
                  </a:lnTo>
                  <a:lnTo>
                    <a:pt x="169" y="99"/>
                  </a:lnTo>
                  <a:lnTo>
                    <a:pt x="131" y="55"/>
                  </a:lnTo>
                  <a:lnTo>
                    <a:pt x="184" y="31"/>
                  </a:lnTo>
                  <a:lnTo>
                    <a:pt x="216" y="15"/>
                  </a:lnTo>
                  <a:lnTo>
                    <a:pt x="304" y="31"/>
                  </a:lnTo>
                  <a:lnTo>
                    <a:pt x="239" y="0"/>
                  </a:lnTo>
                  <a:lnTo>
                    <a:pt x="133" y="8"/>
                  </a:lnTo>
                  <a:lnTo>
                    <a:pt x="49" y="13"/>
                  </a:lnTo>
                  <a:close/>
                </a:path>
              </a:pathLst>
            </a:custGeom>
            <a:solidFill>
              <a:srgbClr val="F79D9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4" name="Freeform 166">
              <a:extLst>
                <a:ext uri="{FF2B5EF4-FFF2-40B4-BE49-F238E27FC236}">
                  <a16:creationId xmlns:a16="http://schemas.microsoft.com/office/drawing/2014/main" id="{71DD8BD8-677D-4CA7-ADF1-69C2A862C9B8}"/>
                </a:ext>
              </a:extLst>
            </p:cNvPr>
            <p:cNvSpPr>
              <a:spLocks/>
            </p:cNvSpPr>
            <p:nvPr/>
          </p:nvSpPr>
          <p:spPr bwMode="auto">
            <a:xfrm>
              <a:off x="4939" y="1321"/>
              <a:ext cx="159" cy="435"/>
            </a:xfrm>
            <a:custGeom>
              <a:avLst/>
              <a:gdLst>
                <a:gd name="T0" fmla="*/ 9 w 319"/>
                <a:gd name="T1" fmla="*/ 1 h 870"/>
                <a:gd name="T2" fmla="*/ 7 w 319"/>
                <a:gd name="T3" fmla="*/ 1 h 870"/>
                <a:gd name="T4" fmla="*/ 6 w 319"/>
                <a:gd name="T5" fmla="*/ 2 h 870"/>
                <a:gd name="T6" fmla="*/ 5 w 319"/>
                <a:gd name="T7" fmla="*/ 3 h 870"/>
                <a:gd name="T8" fmla="*/ 5 w 319"/>
                <a:gd name="T9" fmla="*/ 3 h 870"/>
                <a:gd name="T10" fmla="*/ 5 w 319"/>
                <a:gd name="T11" fmla="*/ 5 h 870"/>
                <a:gd name="T12" fmla="*/ 3 w 319"/>
                <a:gd name="T13" fmla="*/ 7 h 870"/>
                <a:gd name="T14" fmla="*/ 3 w 319"/>
                <a:gd name="T15" fmla="*/ 7 h 870"/>
                <a:gd name="T16" fmla="*/ 3 w 319"/>
                <a:gd name="T17" fmla="*/ 9 h 870"/>
                <a:gd name="T18" fmla="*/ 2 w 319"/>
                <a:gd name="T19" fmla="*/ 9 h 870"/>
                <a:gd name="T20" fmla="*/ 3 w 319"/>
                <a:gd name="T21" fmla="*/ 12 h 870"/>
                <a:gd name="T22" fmla="*/ 4 w 319"/>
                <a:gd name="T23" fmla="*/ 13 h 870"/>
                <a:gd name="T24" fmla="*/ 5 w 319"/>
                <a:gd name="T25" fmla="*/ 13 h 870"/>
                <a:gd name="T26" fmla="*/ 6 w 319"/>
                <a:gd name="T27" fmla="*/ 14 h 870"/>
                <a:gd name="T28" fmla="*/ 8 w 319"/>
                <a:gd name="T29" fmla="*/ 14 h 870"/>
                <a:gd name="T30" fmla="*/ 8 w 319"/>
                <a:gd name="T31" fmla="*/ 14 h 870"/>
                <a:gd name="T32" fmla="*/ 8 w 319"/>
                <a:gd name="T33" fmla="*/ 15 h 870"/>
                <a:gd name="T34" fmla="*/ 5 w 319"/>
                <a:gd name="T35" fmla="*/ 14 h 870"/>
                <a:gd name="T36" fmla="*/ 7 w 319"/>
                <a:gd name="T37" fmla="*/ 17 h 870"/>
                <a:gd name="T38" fmla="*/ 6 w 319"/>
                <a:gd name="T39" fmla="*/ 17 h 870"/>
                <a:gd name="T40" fmla="*/ 6 w 319"/>
                <a:gd name="T41" fmla="*/ 21 h 870"/>
                <a:gd name="T42" fmla="*/ 7 w 319"/>
                <a:gd name="T43" fmla="*/ 22 h 870"/>
                <a:gd name="T44" fmla="*/ 8 w 319"/>
                <a:gd name="T45" fmla="*/ 19 h 870"/>
                <a:gd name="T46" fmla="*/ 8 w 319"/>
                <a:gd name="T47" fmla="*/ 22 h 870"/>
                <a:gd name="T48" fmla="*/ 9 w 319"/>
                <a:gd name="T49" fmla="*/ 23 h 870"/>
                <a:gd name="T50" fmla="*/ 9 w 319"/>
                <a:gd name="T51" fmla="*/ 26 h 870"/>
                <a:gd name="T52" fmla="*/ 8 w 319"/>
                <a:gd name="T53" fmla="*/ 27 h 870"/>
                <a:gd name="T54" fmla="*/ 9 w 319"/>
                <a:gd name="T55" fmla="*/ 25 h 870"/>
                <a:gd name="T56" fmla="*/ 8 w 319"/>
                <a:gd name="T57" fmla="*/ 25 h 870"/>
                <a:gd name="T58" fmla="*/ 8 w 319"/>
                <a:gd name="T59" fmla="*/ 23 h 870"/>
                <a:gd name="T60" fmla="*/ 8 w 319"/>
                <a:gd name="T61" fmla="*/ 23 h 870"/>
                <a:gd name="T62" fmla="*/ 7 w 319"/>
                <a:gd name="T63" fmla="*/ 25 h 870"/>
                <a:gd name="T64" fmla="*/ 6 w 319"/>
                <a:gd name="T65" fmla="*/ 24 h 870"/>
                <a:gd name="T66" fmla="*/ 5 w 319"/>
                <a:gd name="T67" fmla="*/ 21 h 870"/>
                <a:gd name="T68" fmla="*/ 2 w 319"/>
                <a:gd name="T69" fmla="*/ 14 h 870"/>
                <a:gd name="T70" fmla="*/ 1 w 319"/>
                <a:gd name="T71" fmla="*/ 12 h 870"/>
                <a:gd name="T72" fmla="*/ 1 w 319"/>
                <a:gd name="T73" fmla="*/ 14 h 870"/>
                <a:gd name="T74" fmla="*/ 0 w 319"/>
                <a:gd name="T75" fmla="*/ 11 h 870"/>
                <a:gd name="T76" fmla="*/ 0 w 319"/>
                <a:gd name="T77" fmla="*/ 9 h 870"/>
                <a:gd name="T78" fmla="*/ 0 w 319"/>
                <a:gd name="T79" fmla="*/ 9 h 870"/>
                <a:gd name="T80" fmla="*/ 0 w 319"/>
                <a:gd name="T81" fmla="*/ 9 h 870"/>
                <a:gd name="T82" fmla="*/ 1 w 319"/>
                <a:gd name="T83" fmla="*/ 9 h 870"/>
                <a:gd name="T84" fmla="*/ 1 w 319"/>
                <a:gd name="T85" fmla="*/ 7 h 870"/>
                <a:gd name="T86" fmla="*/ 1 w 319"/>
                <a:gd name="T87" fmla="*/ 7 h 870"/>
                <a:gd name="T88" fmla="*/ 1 w 319"/>
                <a:gd name="T89" fmla="*/ 3 h 870"/>
                <a:gd name="T90" fmla="*/ 7 w 319"/>
                <a:gd name="T91" fmla="*/ 0 h 870"/>
                <a:gd name="T92" fmla="*/ 8 w 319"/>
                <a:gd name="T93" fmla="*/ 1 h 870"/>
                <a:gd name="T94" fmla="*/ 9 w 319"/>
                <a:gd name="T95" fmla="*/ 1 h 870"/>
                <a:gd name="T96" fmla="*/ 9 w 319"/>
                <a:gd name="T97" fmla="*/ 1 h 8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9"/>
                <a:gd name="T148" fmla="*/ 0 h 870"/>
                <a:gd name="T149" fmla="*/ 319 w 319"/>
                <a:gd name="T150" fmla="*/ 870 h 8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9" h="870">
                  <a:moveTo>
                    <a:pt x="300" y="30"/>
                  </a:moveTo>
                  <a:lnTo>
                    <a:pt x="243" y="32"/>
                  </a:lnTo>
                  <a:lnTo>
                    <a:pt x="207" y="63"/>
                  </a:lnTo>
                  <a:lnTo>
                    <a:pt x="174" y="80"/>
                  </a:lnTo>
                  <a:lnTo>
                    <a:pt x="171" y="125"/>
                  </a:lnTo>
                  <a:lnTo>
                    <a:pt x="167" y="156"/>
                  </a:lnTo>
                  <a:lnTo>
                    <a:pt x="106" y="199"/>
                  </a:lnTo>
                  <a:lnTo>
                    <a:pt x="104" y="243"/>
                  </a:lnTo>
                  <a:lnTo>
                    <a:pt x="127" y="285"/>
                  </a:lnTo>
                  <a:lnTo>
                    <a:pt x="93" y="277"/>
                  </a:lnTo>
                  <a:lnTo>
                    <a:pt x="102" y="353"/>
                  </a:lnTo>
                  <a:lnTo>
                    <a:pt x="138" y="391"/>
                  </a:lnTo>
                  <a:lnTo>
                    <a:pt x="174" y="397"/>
                  </a:lnTo>
                  <a:lnTo>
                    <a:pt x="211" y="433"/>
                  </a:lnTo>
                  <a:lnTo>
                    <a:pt x="256" y="439"/>
                  </a:lnTo>
                  <a:lnTo>
                    <a:pt x="269" y="471"/>
                  </a:lnTo>
                  <a:lnTo>
                    <a:pt x="262" y="505"/>
                  </a:lnTo>
                  <a:lnTo>
                    <a:pt x="165" y="447"/>
                  </a:lnTo>
                  <a:lnTo>
                    <a:pt x="243" y="536"/>
                  </a:lnTo>
                  <a:lnTo>
                    <a:pt x="199" y="534"/>
                  </a:lnTo>
                  <a:lnTo>
                    <a:pt x="201" y="658"/>
                  </a:lnTo>
                  <a:lnTo>
                    <a:pt x="237" y="688"/>
                  </a:lnTo>
                  <a:lnTo>
                    <a:pt x="256" y="597"/>
                  </a:lnTo>
                  <a:lnTo>
                    <a:pt x="285" y="694"/>
                  </a:lnTo>
                  <a:lnTo>
                    <a:pt x="308" y="735"/>
                  </a:lnTo>
                  <a:lnTo>
                    <a:pt x="319" y="806"/>
                  </a:lnTo>
                  <a:lnTo>
                    <a:pt x="281" y="870"/>
                  </a:lnTo>
                  <a:lnTo>
                    <a:pt x="292" y="794"/>
                  </a:lnTo>
                  <a:lnTo>
                    <a:pt x="277" y="781"/>
                  </a:lnTo>
                  <a:lnTo>
                    <a:pt x="283" y="735"/>
                  </a:lnTo>
                  <a:lnTo>
                    <a:pt x="269" y="728"/>
                  </a:lnTo>
                  <a:lnTo>
                    <a:pt x="233" y="775"/>
                  </a:lnTo>
                  <a:lnTo>
                    <a:pt x="192" y="745"/>
                  </a:lnTo>
                  <a:lnTo>
                    <a:pt x="163" y="646"/>
                  </a:lnTo>
                  <a:lnTo>
                    <a:pt x="78" y="424"/>
                  </a:lnTo>
                  <a:lnTo>
                    <a:pt x="40" y="355"/>
                  </a:lnTo>
                  <a:lnTo>
                    <a:pt x="40" y="445"/>
                  </a:lnTo>
                  <a:lnTo>
                    <a:pt x="0" y="342"/>
                  </a:lnTo>
                  <a:lnTo>
                    <a:pt x="30" y="281"/>
                  </a:lnTo>
                  <a:lnTo>
                    <a:pt x="15" y="274"/>
                  </a:lnTo>
                  <a:lnTo>
                    <a:pt x="21" y="262"/>
                  </a:lnTo>
                  <a:lnTo>
                    <a:pt x="34" y="264"/>
                  </a:lnTo>
                  <a:lnTo>
                    <a:pt x="36" y="243"/>
                  </a:lnTo>
                  <a:lnTo>
                    <a:pt x="43" y="198"/>
                  </a:lnTo>
                  <a:lnTo>
                    <a:pt x="60" y="99"/>
                  </a:lnTo>
                  <a:lnTo>
                    <a:pt x="228" y="0"/>
                  </a:lnTo>
                  <a:lnTo>
                    <a:pt x="281" y="2"/>
                  </a:lnTo>
                  <a:lnTo>
                    <a:pt x="300" y="3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5" name="Freeform 167">
              <a:extLst>
                <a:ext uri="{FF2B5EF4-FFF2-40B4-BE49-F238E27FC236}">
                  <a16:creationId xmlns:a16="http://schemas.microsoft.com/office/drawing/2014/main" id="{FB2084C1-DFA8-4EAB-9379-E3D6C90D045D}"/>
                </a:ext>
              </a:extLst>
            </p:cNvPr>
            <p:cNvSpPr>
              <a:spLocks/>
            </p:cNvSpPr>
            <p:nvPr/>
          </p:nvSpPr>
          <p:spPr bwMode="auto">
            <a:xfrm>
              <a:off x="5048" y="1324"/>
              <a:ext cx="87" cy="176"/>
            </a:xfrm>
            <a:custGeom>
              <a:avLst/>
              <a:gdLst>
                <a:gd name="T0" fmla="*/ 5 w 173"/>
                <a:gd name="T1" fmla="*/ 11 h 351"/>
                <a:gd name="T2" fmla="*/ 4 w 173"/>
                <a:gd name="T3" fmla="*/ 11 h 351"/>
                <a:gd name="T4" fmla="*/ 4 w 173"/>
                <a:gd name="T5" fmla="*/ 10 h 351"/>
                <a:gd name="T6" fmla="*/ 4 w 173"/>
                <a:gd name="T7" fmla="*/ 10 h 351"/>
                <a:gd name="T8" fmla="*/ 3 w 173"/>
                <a:gd name="T9" fmla="*/ 10 h 351"/>
                <a:gd name="T10" fmla="*/ 1 w 173"/>
                <a:gd name="T11" fmla="*/ 11 h 351"/>
                <a:gd name="T12" fmla="*/ 2 w 173"/>
                <a:gd name="T13" fmla="*/ 10 h 351"/>
                <a:gd name="T14" fmla="*/ 3 w 173"/>
                <a:gd name="T15" fmla="*/ 9 h 351"/>
                <a:gd name="T16" fmla="*/ 4 w 173"/>
                <a:gd name="T17" fmla="*/ 9 h 351"/>
                <a:gd name="T18" fmla="*/ 3 w 173"/>
                <a:gd name="T19" fmla="*/ 9 h 351"/>
                <a:gd name="T20" fmla="*/ 4 w 173"/>
                <a:gd name="T21" fmla="*/ 10 h 351"/>
                <a:gd name="T22" fmla="*/ 4 w 173"/>
                <a:gd name="T23" fmla="*/ 9 h 351"/>
                <a:gd name="T24" fmla="*/ 5 w 173"/>
                <a:gd name="T25" fmla="*/ 10 h 351"/>
                <a:gd name="T26" fmla="*/ 6 w 173"/>
                <a:gd name="T27" fmla="*/ 9 h 351"/>
                <a:gd name="T28" fmla="*/ 5 w 173"/>
                <a:gd name="T29" fmla="*/ 9 h 351"/>
                <a:gd name="T30" fmla="*/ 5 w 173"/>
                <a:gd name="T31" fmla="*/ 8 h 351"/>
                <a:gd name="T32" fmla="*/ 4 w 173"/>
                <a:gd name="T33" fmla="*/ 6 h 351"/>
                <a:gd name="T34" fmla="*/ 4 w 173"/>
                <a:gd name="T35" fmla="*/ 5 h 351"/>
                <a:gd name="T36" fmla="*/ 5 w 173"/>
                <a:gd name="T37" fmla="*/ 5 h 351"/>
                <a:gd name="T38" fmla="*/ 5 w 173"/>
                <a:gd name="T39" fmla="*/ 5 h 351"/>
                <a:gd name="T40" fmla="*/ 4 w 173"/>
                <a:gd name="T41" fmla="*/ 3 h 351"/>
                <a:gd name="T42" fmla="*/ 4 w 173"/>
                <a:gd name="T43" fmla="*/ 4 h 351"/>
                <a:gd name="T44" fmla="*/ 3 w 173"/>
                <a:gd name="T45" fmla="*/ 2 h 351"/>
                <a:gd name="T46" fmla="*/ 0 w 173"/>
                <a:gd name="T47" fmla="*/ 1 h 351"/>
                <a:gd name="T48" fmla="*/ 4 w 173"/>
                <a:gd name="T49" fmla="*/ 0 h 351"/>
                <a:gd name="T50" fmla="*/ 6 w 173"/>
                <a:gd name="T51" fmla="*/ 1 h 351"/>
                <a:gd name="T52" fmla="*/ 6 w 173"/>
                <a:gd name="T53" fmla="*/ 3 h 351"/>
                <a:gd name="T54" fmla="*/ 5 w 173"/>
                <a:gd name="T55" fmla="*/ 4 h 351"/>
                <a:gd name="T56" fmla="*/ 6 w 173"/>
                <a:gd name="T57" fmla="*/ 6 h 351"/>
                <a:gd name="T58" fmla="*/ 6 w 173"/>
                <a:gd name="T59" fmla="*/ 7 h 351"/>
                <a:gd name="T60" fmla="*/ 5 w 173"/>
                <a:gd name="T61" fmla="*/ 6 h 351"/>
                <a:gd name="T62" fmla="*/ 5 w 173"/>
                <a:gd name="T63" fmla="*/ 7 h 351"/>
                <a:gd name="T64" fmla="*/ 6 w 173"/>
                <a:gd name="T65" fmla="*/ 9 h 351"/>
                <a:gd name="T66" fmla="*/ 6 w 173"/>
                <a:gd name="T67" fmla="*/ 10 h 351"/>
                <a:gd name="T68" fmla="*/ 5 w 173"/>
                <a:gd name="T69" fmla="*/ 10 h 351"/>
                <a:gd name="T70" fmla="*/ 5 w 173"/>
                <a:gd name="T71" fmla="*/ 11 h 351"/>
                <a:gd name="T72" fmla="*/ 5 w 173"/>
                <a:gd name="T73" fmla="*/ 11 h 351"/>
                <a:gd name="T74" fmla="*/ 5 w 173"/>
                <a:gd name="T75" fmla="*/ 11 h 35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3"/>
                <a:gd name="T115" fmla="*/ 0 h 351"/>
                <a:gd name="T116" fmla="*/ 173 w 173"/>
                <a:gd name="T117" fmla="*/ 351 h 35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3" h="351">
                  <a:moveTo>
                    <a:pt x="145" y="347"/>
                  </a:moveTo>
                  <a:lnTo>
                    <a:pt x="126" y="351"/>
                  </a:lnTo>
                  <a:lnTo>
                    <a:pt x="128" y="319"/>
                  </a:lnTo>
                  <a:lnTo>
                    <a:pt x="105" y="319"/>
                  </a:lnTo>
                  <a:lnTo>
                    <a:pt x="82" y="315"/>
                  </a:lnTo>
                  <a:lnTo>
                    <a:pt x="25" y="330"/>
                  </a:lnTo>
                  <a:lnTo>
                    <a:pt x="61" y="298"/>
                  </a:lnTo>
                  <a:lnTo>
                    <a:pt x="78" y="260"/>
                  </a:lnTo>
                  <a:lnTo>
                    <a:pt x="97" y="260"/>
                  </a:lnTo>
                  <a:lnTo>
                    <a:pt x="91" y="273"/>
                  </a:lnTo>
                  <a:lnTo>
                    <a:pt x="97" y="290"/>
                  </a:lnTo>
                  <a:lnTo>
                    <a:pt x="116" y="285"/>
                  </a:lnTo>
                  <a:lnTo>
                    <a:pt x="152" y="294"/>
                  </a:lnTo>
                  <a:lnTo>
                    <a:pt x="164" y="285"/>
                  </a:lnTo>
                  <a:lnTo>
                    <a:pt x="152" y="262"/>
                  </a:lnTo>
                  <a:lnTo>
                    <a:pt x="131" y="228"/>
                  </a:lnTo>
                  <a:lnTo>
                    <a:pt x="116" y="192"/>
                  </a:lnTo>
                  <a:lnTo>
                    <a:pt x="122" y="136"/>
                  </a:lnTo>
                  <a:lnTo>
                    <a:pt x="139" y="159"/>
                  </a:lnTo>
                  <a:lnTo>
                    <a:pt x="148" y="136"/>
                  </a:lnTo>
                  <a:lnTo>
                    <a:pt x="128" y="70"/>
                  </a:lnTo>
                  <a:lnTo>
                    <a:pt x="112" y="108"/>
                  </a:lnTo>
                  <a:lnTo>
                    <a:pt x="86" y="49"/>
                  </a:lnTo>
                  <a:lnTo>
                    <a:pt x="0" y="19"/>
                  </a:lnTo>
                  <a:lnTo>
                    <a:pt x="97" y="0"/>
                  </a:lnTo>
                  <a:lnTo>
                    <a:pt x="164" y="30"/>
                  </a:lnTo>
                  <a:lnTo>
                    <a:pt x="164" y="79"/>
                  </a:lnTo>
                  <a:lnTo>
                    <a:pt x="156" y="106"/>
                  </a:lnTo>
                  <a:lnTo>
                    <a:pt x="173" y="174"/>
                  </a:lnTo>
                  <a:lnTo>
                    <a:pt x="167" y="193"/>
                  </a:lnTo>
                  <a:lnTo>
                    <a:pt x="148" y="186"/>
                  </a:lnTo>
                  <a:lnTo>
                    <a:pt x="143" y="205"/>
                  </a:lnTo>
                  <a:lnTo>
                    <a:pt x="169" y="277"/>
                  </a:lnTo>
                  <a:lnTo>
                    <a:pt x="167" y="294"/>
                  </a:lnTo>
                  <a:lnTo>
                    <a:pt x="150" y="309"/>
                  </a:lnTo>
                  <a:lnTo>
                    <a:pt x="147" y="323"/>
                  </a:lnTo>
                  <a:lnTo>
                    <a:pt x="145" y="347"/>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6" name="Freeform 168">
              <a:extLst>
                <a:ext uri="{FF2B5EF4-FFF2-40B4-BE49-F238E27FC236}">
                  <a16:creationId xmlns:a16="http://schemas.microsoft.com/office/drawing/2014/main" id="{C6C3DF8A-E640-4B15-801C-7855CE55B5AB}"/>
                </a:ext>
              </a:extLst>
            </p:cNvPr>
            <p:cNvSpPr>
              <a:spLocks/>
            </p:cNvSpPr>
            <p:nvPr/>
          </p:nvSpPr>
          <p:spPr bwMode="auto">
            <a:xfrm>
              <a:off x="5099" y="1425"/>
              <a:ext cx="18" cy="29"/>
            </a:xfrm>
            <a:custGeom>
              <a:avLst/>
              <a:gdLst>
                <a:gd name="T0" fmla="*/ 1 w 36"/>
                <a:gd name="T1" fmla="*/ 0 h 59"/>
                <a:gd name="T2" fmla="*/ 1 w 36"/>
                <a:gd name="T3" fmla="*/ 1 h 59"/>
                <a:gd name="T4" fmla="*/ 0 w 36"/>
                <a:gd name="T5" fmla="*/ 0 h 59"/>
                <a:gd name="T6" fmla="*/ 1 w 36"/>
                <a:gd name="T7" fmla="*/ 0 h 59"/>
                <a:gd name="T8" fmla="*/ 1 w 36"/>
                <a:gd name="T9" fmla="*/ 0 h 59"/>
                <a:gd name="T10" fmla="*/ 0 60000 65536"/>
                <a:gd name="T11" fmla="*/ 0 60000 65536"/>
                <a:gd name="T12" fmla="*/ 0 60000 65536"/>
                <a:gd name="T13" fmla="*/ 0 60000 65536"/>
                <a:gd name="T14" fmla="*/ 0 60000 65536"/>
                <a:gd name="T15" fmla="*/ 0 w 36"/>
                <a:gd name="T16" fmla="*/ 0 h 59"/>
                <a:gd name="T17" fmla="*/ 36 w 36"/>
                <a:gd name="T18" fmla="*/ 59 h 59"/>
              </a:gdLst>
              <a:ahLst/>
              <a:cxnLst>
                <a:cxn ang="T10">
                  <a:pos x="T0" y="T1"/>
                </a:cxn>
                <a:cxn ang="T11">
                  <a:pos x="T2" y="T3"/>
                </a:cxn>
                <a:cxn ang="T12">
                  <a:pos x="T4" y="T5"/>
                </a:cxn>
                <a:cxn ang="T13">
                  <a:pos x="T6" y="T7"/>
                </a:cxn>
                <a:cxn ang="T14">
                  <a:pos x="T8" y="T9"/>
                </a:cxn>
              </a:cxnLst>
              <a:rect l="T15" t="T16" r="T17" b="T18"/>
              <a:pathLst>
                <a:path w="36" h="59">
                  <a:moveTo>
                    <a:pt x="4" y="0"/>
                  </a:moveTo>
                  <a:lnTo>
                    <a:pt x="36" y="59"/>
                  </a:lnTo>
                  <a:lnTo>
                    <a:pt x="0" y="19"/>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7" name="Freeform 169">
              <a:extLst>
                <a:ext uri="{FF2B5EF4-FFF2-40B4-BE49-F238E27FC236}">
                  <a16:creationId xmlns:a16="http://schemas.microsoft.com/office/drawing/2014/main" id="{847DED84-7E98-499F-A76F-0C0804297BC4}"/>
                </a:ext>
              </a:extLst>
            </p:cNvPr>
            <p:cNvSpPr>
              <a:spLocks/>
            </p:cNvSpPr>
            <p:nvPr/>
          </p:nvSpPr>
          <p:spPr bwMode="auto">
            <a:xfrm>
              <a:off x="5097" y="1455"/>
              <a:ext cx="11" cy="8"/>
            </a:xfrm>
            <a:custGeom>
              <a:avLst/>
              <a:gdLst>
                <a:gd name="T0" fmla="*/ 0 w 23"/>
                <a:gd name="T1" fmla="*/ 0 h 15"/>
                <a:gd name="T2" fmla="*/ 0 w 23"/>
                <a:gd name="T3" fmla="*/ 1 h 15"/>
                <a:gd name="T4" fmla="*/ 0 w 23"/>
                <a:gd name="T5" fmla="*/ 1 h 15"/>
                <a:gd name="T6" fmla="*/ 0 w 23"/>
                <a:gd name="T7" fmla="*/ 1 h 15"/>
                <a:gd name="T8" fmla="*/ 0 w 23"/>
                <a:gd name="T9" fmla="*/ 1 h 15"/>
                <a:gd name="T10" fmla="*/ 0 w 23"/>
                <a:gd name="T11" fmla="*/ 0 h 15"/>
                <a:gd name="T12" fmla="*/ 0 w 23"/>
                <a:gd name="T13" fmla="*/ 0 h 15"/>
                <a:gd name="T14" fmla="*/ 0 60000 65536"/>
                <a:gd name="T15" fmla="*/ 0 60000 65536"/>
                <a:gd name="T16" fmla="*/ 0 60000 65536"/>
                <a:gd name="T17" fmla="*/ 0 60000 65536"/>
                <a:gd name="T18" fmla="*/ 0 60000 65536"/>
                <a:gd name="T19" fmla="*/ 0 60000 65536"/>
                <a:gd name="T20" fmla="*/ 0 60000 65536"/>
                <a:gd name="T21" fmla="*/ 0 w 23"/>
                <a:gd name="T22" fmla="*/ 0 h 15"/>
                <a:gd name="T23" fmla="*/ 23 w 23"/>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5">
                  <a:moveTo>
                    <a:pt x="6" y="0"/>
                  </a:moveTo>
                  <a:lnTo>
                    <a:pt x="0" y="11"/>
                  </a:lnTo>
                  <a:lnTo>
                    <a:pt x="10" y="15"/>
                  </a:lnTo>
                  <a:lnTo>
                    <a:pt x="19" y="11"/>
                  </a:lnTo>
                  <a:lnTo>
                    <a:pt x="23" y="2"/>
                  </a:lnTo>
                  <a:lnTo>
                    <a:pt x="6" y="0"/>
                  </a:lnTo>
                  <a:close/>
                </a:path>
              </a:pathLst>
            </a:custGeom>
            <a:solidFill>
              <a:srgbClr val="FF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8" name="Freeform 170">
              <a:extLst>
                <a:ext uri="{FF2B5EF4-FFF2-40B4-BE49-F238E27FC236}">
                  <a16:creationId xmlns:a16="http://schemas.microsoft.com/office/drawing/2014/main" id="{9BA4B36F-B780-4B79-B09E-252CF175E51D}"/>
                </a:ext>
              </a:extLst>
            </p:cNvPr>
            <p:cNvSpPr>
              <a:spLocks/>
            </p:cNvSpPr>
            <p:nvPr/>
          </p:nvSpPr>
          <p:spPr bwMode="auto">
            <a:xfrm>
              <a:off x="5006" y="1420"/>
              <a:ext cx="49" cy="37"/>
            </a:xfrm>
            <a:custGeom>
              <a:avLst/>
              <a:gdLst>
                <a:gd name="T0" fmla="*/ 1 w 96"/>
                <a:gd name="T1" fmla="*/ 1 h 74"/>
                <a:gd name="T2" fmla="*/ 2 w 96"/>
                <a:gd name="T3" fmla="*/ 2 h 74"/>
                <a:gd name="T4" fmla="*/ 2 w 96"/>
                <a:gd name="T5" fmla="*/ 2 h 74"/>
                <a:gd name="T6" fmla="*/ 4 w 96"/>
                <a:gd name="T7" fmla="*/ 1 h 74"/>
                <a:gd name="T8" fmla="*/ 2 w 96"/>
                <a:gd name="T9" fmla="*/ 1 h 74"/>
                <a:gd name="T10" fmla="*/ 3 w 96"/>
                <a:gd name="T11" fmla="*/ 1 h 74"/>
                <a:gd name="T12" fmla="*/ 3 w 96"/>
                <a:gd name="T13" fmla="*/ 1 h 74"/>
                <a:gd name="T14" fmla="*/ 2 w 96"/>
                <a:gd name="T15" fmla="*/ 1 h 74"/>
                <a:gd name="T16" fmla="*/ 1 w 96"/>
                <a:gd name="T17" fmla="*/ 1 h 74"/>
                <a:gd name="T18" fmla="*/ 1 w 96"/>
                <a:gd name="T19" fmla="*/ 0 h 74"/>
                <a:gd name="T20" fmla="*/ 0 w 96"/>
                <a:gd name="T21" fmla="*/ 1 h 74"/>
                <a:gd name="T22" fmla="*/ 1 w 96"/>
                <a:gd name="T23" fmla="*/ 1 h 74"/>
                <a:gd name="T24" fmla="*/ 1 w 96"/>
                <a:gd name="T25" fmla="*/ 1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6"/>
                <a:gd name="T40" fmla="*/ 0 h 74"/>
                <a:gd name="T41" fmla="*/ 96 w 96"/>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6" h="74">
                  <a:moveTo>
                    <a:pt x="5" y="38"/>
                  </a:moveTo>
                  <a:lnTo>
                    <a:pt x="39" y="70"/>
                  </a:lnTo>
                  <a:lnTo>
                    <a:pt x="58" y="74"/>
                  </a:lnTo>
                  <a:lnTo>
                    <a:pt x="96" y="55"/>
                  </a:lnTo>
                  <a:lnTo>
                    <a:pt x="55" y="49"/>
                  </a:lnTo>
                  <a:lnTo>
                    <a:pt x="91" y="36"/>
                  </a:lnTo>
                  <a:lnTo>
                    <a:pt x="91" y="24"/>
                  </a:lnTo>
                  <a:lnTo>
                    <a:pt x="57" y="32"/>
                  </a:lnTo>
                  <a:lnTo>
                    <a:pt x="19" y="24"/>
                  </a:lnTo>
                  <a:lnTo>
                    <a:pt x="30" y="0"/>
                  </a:lnTo>
                  <a:lnTo>
                    <a:pt x="0" y="19"/>
                  </a:lnTo>
                  <a:lnTo>
                    <a:pt x="5"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29" name="Freeform 171">
              <a:extLst>
                <a:ext uri="{FF2B5EF4-FFF2-40B4-BE49-F238E27FC236}">
                  <a16:creationId xmlns:a16="http://schemas.microsoft.com/office/drawing/2014/main" id="{9AD4AED6-7788-48B7-BE7D-DACA6DCCD42C}"/>
                </a:ext>
              </a:extLst>
            </p:cNvPr>
            <p:cNvSpPr>
              <a:spLocks/>
            </p:cNvSpPr>
            <p:nvPr/>
          </p:nvSpPr>
          <p:spPr bwMode="auto">
            <a:xfrm>
              <a:off x="5042" y="1397"/>
              <a:ext cx="56" cy="47"/>
            </a:xfrm>
            <a:custGeom>
              <a:avLst/>
              <a:gdLst>
                <a:gd name="T0" fmla="*/ 1 w 112"/>
                <a:gd name="T1" fmla="*/ 0 h 95"/>
                <a:gd name="T2" fmla="*/ 2 w 112"/>
                <a:gd name="T3" fmla="*/ 1 h 95"/>
                <a:gd name="T4" fmla="*/ 2 w 112"/>
                <a:gd name="T5" fmla="*/ 1 h 95"/>
                <a:gd name="T6" fmla="*/ 2 w 112"/>
                <a:gd name="T7" fmla="*/ 2 h 95"/>
                <a:gd name="T8" fmla="*/ 1 w 112"/>
                <a:gd name="T9" fmla="*/ 2 h 95"/>
                <a:gd name="T10" fmla="*/ 2 w 112"/>
                <a:gd name="T11" fmla="*/ 2 h 95"/>
                <a:gd name="T12" fmla="*/ 3 w 112"/>
                <a:gd name="T13" fmla="*/ 2 h 95"/>
                <a:gd name="T14" fmla="*/ 3 w 112"/>
                <a:gd name="T15" fmla="*/ 2 h 95"/>
                <a:gd name="T16" fmla="*/ 3 w 112"/>
                <a:gd name="T17" fmla="*/ 2 h 95"/>
                <a:gd name="T18" fmla="*/ 4 w 112"/>
                <a:gd name="T19" fmla="*/ 1 h 95"/>
                <a:gd name="T20" fmla="*/ 4 w 112"/>
                <a:gd name="T21" fmla="*/ 1 h 95"/>
                <a:gd name="T22" fmla="*/ 4 w 112"/>
                <a:gd name="T23" fmla="*/ 0 h 95"/>
                <a:gd name="T24" fmla="*/ 4 w 112"/>
                <a:gd name="T25" fmla="*/ 0 h 95"/>
                <a:gd name="T26" fmla="*/ 2 w 112"/>
                <a:gd name="T27" fmla="*/ 0 h 95"/>
                <a:gd name="T28" fmla="*/ 2 w 112"/>
                <a:gd name="T29" fmla="*/ 0 h 95"/>
                <a:gd name="T30" fmla="*/ 1 w 112"/>
                <a:gd name="T31" fmla="*/ 0 h 95"/>
                <a:gd name="T32" fmla="*/ 0 w 112"/>
                <a:gd name="T33" fmla="*/ 0 h 95"/>
                <a:gd name="T34" fmla="*/ 1 w 112"/>
                <a:gd name="T35" fmla="*/ 0 h 95"/>
                <a:gd name="T36" fmla="*/ 1 w 112"/>
                <a:gd name="T37" fmla="*/ 0 h 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2"/>
                <a:gd name="T58" fmla="*/ 0 h 95"/>
                <a:gd name="T59" fmla="*/ 112 w 112"/>
                <a:gd name="T60" fmla="*/ 95 h 9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2" h="95">
                  <a:moveTo>
                    <a:pt x="24" y="23"/>
                  </a:moveTo>
                  <a:lnTo>
                    <a:pt x="34" y="36"/>
                  </a:lnTo>
                  <a:lnTo>
                    <a:pt x="47" y="46"/>
                  </a:lnTo>
                  <a:lnTo>
                    <a:pt x="47" y="70"/>
                  </a:lnTo>
                  <a:lnTo>
                    <a:pt x="28" y="87"/>
                  </a:lnTo>
                  <a:lnTo>
                    <a:pt x="59" y="87"/>
                  </a:lnTo>
                  <a:lnTo>
                    <a:pt x="66" y="82"/>
                  </a:lnTo>
                  <a:lnTo>
                    <a:pt x="76" y="95"/>
                  </a:lnTo>
                  <a:lnTo>
                    <a:pt x="91" y="76"/>
                  </a:lnTo>
                  <a:lnTo>
                    <a:pt x="106" y="61"/>
                  </a:lnTo>
                  <a:lnTo>
                    <a:pt x="106" y="38"/>
                  </a:lnTo>
                  <a:lnTo>
                    <a:pt x="112" y="6"/>
                  </a:lnTo>
                  <a:lnTo>
                    <a:pt x="104" y="19"/>
                  </a:lnTo>
                  <a:lnTo>
                    <a:pt x="59" y="0"/>
                  </a:lnTo>
                  <a:lnTo>
                    <a:pt x="59" y="13"/>
                  </a:lnTo>
                  <a:lnTo>
                    <a:pt x="26" y="6"/>
                  </a:lnTo>
                  <a:lnTo>
                    <a:pt x="0" y="25"/>
                  </a:lnTo>
                  <a:lnTo>
                    <a:pt x="24" y="23"/>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0" name="Freeform 172">
              <a:extLst>
                <a:ext uri="{FF2B5EF4-FFF2-40B4-BE49-F238E27FC236}">
                  <a16:creationId xmlns:a16="http://schemas.microsoft.com/office/drawing/2014/main" id="{9D57FC3E-C87C-4B87-AA93-4183522FABF1}"/>
                </a:ext>
              </a:extLst>
            </p:cNvPr>
            <p:cNvSpPr>
              <a:spLocks/>
            </p:cNvSpPr>
            <p:nvPr/>
          </p:nvSpPr>
          <p:spPr bwMode="auto">
            <a:xfrm>
              <a:off x="4734" y="1606"/>
              <a:ext cx="185" cy="247"/>
            </a:xfrm>
            <a:custGeom>
              <a:avLst/>
              <a:gdLst>
                <a:gd name="T0" fmla="*/ 7 w 371"/>
                <a:gd name="T1" fmla="*/ 0 h 494"/>
                <a:gd name="T2" fmla="*/ 8 w 371"/>
                <a:gd name="T3" fmla="*/ 2 h 494"/>
                <a:gd name="T4" fmla="*/ 7 w 371"/>
                <a:gd name="T5" fmla="*/ 3 h 494"/>
                <a:gd name="T6" fmla="*/ 5 w 371"/>
                <a:gd name="T7" fmla="*/ 3 h 494"/>
                <a:gd name="T8" fmla="*/ 4 w 371"/>
                <a:gd name="T9" fmla="*/ 2 h 494"/>
                <a:gd name="T10" fmla="*/ 3 w 371"/>
                <a:gd name="T11" fmla="*/ 2 h 494"/>
                <a:gd name="T12" fmla="*/ 2 w 371"/>
                <a:gd name="T13" fmla="*/ 1 h 494"/>
                <a:gd name="T14" fmla="*/ 1 w 371"/>
                <a:gd name="T15" fmla="*/ 2 h 494"/>
                <a:gd name="T16" fmla="*/ 0 w 371"/>
                <a:gd name="T17" fmla="*/ 4 h 494"/>
                <a:gd name="T18" fmla="*/ 0 w 371"/>
                <a:gd name="T19" fmla="*/ 9 h 494"/>
                <a:gd name="T20" fmla="*/ 1 w 371"/>
                <a:gd name="T21" fmla="*/ 12 h 494"/>
                <a:gd name="T22" fmla="*/ 2 w 371"/>
                <a:gd name="T23" fmla="*/ 15 h 494"/>
                <a:gd name="T24" fmla="*/ 3 w 371"/>
                <a:gd name="T25" fmla="*/ 15 h 494"/>
                <a:gd name="T26" fmla="*/ 9 w 371"/>
                <a:gd name="T27" fmla="*/ 15 h 494"/>
                <a:gd name="T28" fmla="*/ 7 w 371"/>
                <a:gd name="T29" fmla="*/ 15 h 494"/>
                <a:gd name="T30" fmla="*/ 5 w 371"/>
                <a:gd name="T31" fmla="*/ 15 h 494"/>
                <a:gd name="T32" fmla="*/ 3 w 371"/>
                <a:gd name="T33" fmla="*/ 13 h 494"/>
                <a:gd name="T34" fmla="*/ 5 w 371"/>
                <a:gd name="T35" fmla="*/ 13 h 494"/>
                <a:gd name="T36" fmla="*/ 8 w 371"/>
                <a:gd name="T37" fmla="*/ 15 h 494"/>
                <a:gd name="T38" fmla="*/ 9 w 371"/>
                <a:gd name="T39" fmla="*/ 15 h 494"/>
                <a:gd name="T40" fmla="*/ 7 w 371"/>
                <a:gd name="T41" fmla="*/ 13 h 494"/>
                <a:gd name="T42" fmla="*/ 5 w 371"/>
                <a:gd name="T43" fmla="*/ 11 h 494"/>
                <a:gd name="T44" fmla="*/ 3 w 371"/>
                <a:gd name="T45" fmla="*/ 9 h 494"/>
                <a:gd name="T46" fmla="*/ 8 w 371"/>
                <a:gd name="T47" fmla="*/ 8 h 494"/>
                <a:gd name="T48" fmla="*/ 9 w 371"/>
                <a:gd name="T49" fmla="*/ 8 h 494"/>
                <a:gd name="T50" fmla="*/ 8 w 371"/>
                <a:gd name="T51" fmla="*/ 7 h 494"/>
                <a:gd name="T52" fmla="*/ 7 w 371"/>
                <a:gd name="T53" fmla="*/ 6 h 494"/>
                <a:gd name="T54" fmla="*/ 8 w 371"/>
                <a:gd name="T55" fmla="*/ 6 h 494"/>
                <a:gd name="T56" fmla="*/ 11 w 371"/>
                <a:gd name="T57" fmla="*/ 8 h 494"/>
                <a:gd name="T58" fmla="*/ 10 w 371"/>
                <a:gd name="T59" fmla="*/ 5 h 494"/>
                <a:gd name="T60" fmla="*/ 8 w 371"/>
                <a:gd name="T61" fmla="*/ 1 h 494"/>
                <a:gd name="T62" fmla="*/ 7 w 371"/>
                <a:gd name="T63" fmla="*/ 0 h 494"/>
                <a:gd name="T64" fmla="*/ 7 w 371"/>
                <a:gd name="T65" fmla="*/ 0 h 4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1"/>
                <a:gd name="T100" fmla="*/ 0 h 494"/>
                <a:gd name="T101" fmla="*/ 371 w 371"/>
                <a:gd name="T102" fmla="*/ 494 h 4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1" h="494">
                  <a:moveTo>
                    <a:pt x="236" y="0"/>
                  </a:moveTo>
                  <a:lnTo>
                    <a:pt x="257" y="40"/>
                  </a:lnTo>
                  <a:lnTo>
                    <a:pt x="241" y="78"/>
                  </a:lnTo>
                  <a:lnTo>
                    <a:pt x="186" y="70"/>
                  </a:lnTo>
                  <a:lnTo>
                    <a:pt x="145" y="59"/>
                  </a:lnTo>
                  <a:lnTo>
                    <a:pt x="105" y="63"/>
                  </a:lnTo>
                  <a:lnTo>
                    <a:pt x="88" y="32"/>
                  </a:lnTo>
                  <a:lnTo>
                    <a:pt x="44" y="48"/>
                  </a:lnTo>
                  <a:lnTo>
                    <a:pt x="0" y="120"/>
                  </a:lnTo>
                  <a:lnTo>
                    <a:pt x="4" y="272"/>
                  </a:lnTo>
                  <a:lnTo>
                    <a:pt x="63" y="369"/>
                  </a:lnTo>
                  <a:lnTo>
                    <a:pt x="72" y="466"/>
                  </a:lnTo>
                  <a:lnTo>
                    <a:pt x="127" y="494"/>
                  </a:lnTo>
                  <a:lnTo>
                    <a:pt x="289" y="494"/>
                  </a:lnTo>
                  <a:lnTo>
                    <a:pt x="230" y="475"/>
                  </a:lnTo>
                  <a:lnTo>
                    <a:pt x="186" y="454"/>
                  </a:lnTo>
                  <a:lnTo>
                    <a:pt x="122" y="411"/>
                  </a:lnTo>
                  <a:lnTo>
                    <a:pt x="179" y="414"/>
                  </a:lnTo>
                  <a:lnTo>
                    <a:pt x="259" y="464"/>
                  </a:lnTo>
                  <a:lnTo>
                    <a:pt x="308" y="468"/>
                  </a:lnTo>
                  <a:lnTo>
                    <a:pt x="226" y="411"/>
                  </a:lnTo>
                  <a:lnTo>
                    <a:pt x="175" y="342"/>
                  </a:lnTo>
                  <a:lnTo>
                    <a:pt x="112" y="280"/>
                  </a:lnTo>
                  <a:lnTo>
                    <a:pt x="270" y="234"/>
                  </a:lnTo>
                  <a:lnTo>
                    <a:pt x="308" y="228"/>
                  </a:lnTo>
                  <a:lnTo>
                    <a:pt x="283" y="209"/>
                  </a:lnTo>
                  <a:lnTo>
                    <a:pt x="240" y="171"/>
                  </a:lnTo>
                  <a:lnTo>
                    <a:pt x="287" y="175"/>
                  </a:lnTo>
                  <a:lnTo>
                    <a:pt x="371" y="242"/>
                  </a:lnTo>
                  <a:lnTo>
                    <a:pt x="321" y="137"/>
                  </a:lnTo>
                  <a:lnTo>
                    <a:pt x="283" y="23"/>
                  </a:lnTo>
                  <a:lnTo>
                    <a:pt x="236"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1" name="Freeform 173">
              <a:extLst>
                <a:ext uri="{FF2B5EF4-FFF2-40B4-BE49-F238E27FC236}">
                  <a16:creationId xmlns:a16="http://schemas.microsoft.com/office/drawing/2014/main" id="{A09D9E87-3907-48C5-9B95-8D2941DD981F}"/>
                </a:ext>
              </a:extLst>
            </p:cNvPr>
            <p:cNvSpPr>
              <a:spLocks/>
            </p:cNvSpPr>
            <p:nvPr/>
          </p:nvSpPr>
          <p:spPr bwMode="auto">
            <a:xfrm>
              <a:off x="5149" y="1655"/>
              <a:ext cx="109" cy="422"/>
            </a:xfrm>
            <a:custGeom>
              <a:avLst/>
              <a:gdLst>
                <a:gd name="T0" fmla="*/ 0 w 218"/>
                <a:gd name="T1" fmla="*/ 2 h 844"/>
                <a:gd name="T2" fmla="*/ 1 w 218"/>
                <a:gd name="T3" fmla="*/ 1 h 844"/>
                <a:gd name="T4" fmla="*/ 3 w 218"/>
                <a:gd name="T5" fmla="*/ 2 h 844"/>
                <a:gd name="T6" fmla="*/ 2 w 218"/>
                <a:gd name="T7" fmla="*/ 0 h 844"/>
                <a:gd name="T8" fmla="*/ 3 w 218"/>
                <a:gd name="T9" fmla="*/ 1 h 844"/>
                <a:gd name="T10" fmla="*/ 3 w 218"/>
                <a:gd name="T11" fmla="*/ 2 h 844"/>
                <a:gd name="T12" fmla="*/ 3 w 218"/>
                <a:gd name="T13" fmla="*/ 5 h 844"/>
                <a:gd name="T14" fmla="*/ 5 w 218"/>
                <a:gd name="T15" fmla="*/ 11 h 844"/>
                <a:gd name="T16" fmla="*/ 5 w 218"/>
                <a:gd name="T17" fmla="*/ 13 h 844"/>
                <a:gd name="T18" fmla="*/ 5 w 218"/>
                <a:gd name="T19" fmla="*/ 18 h 844"/>
                <a:gd name="T20" fmla="*/ 6 w 218"/>
                <a:gd name="T21" fmla="*/ 21 h 844"/>
                <a:gd name="T22" fmla="*/ 7 w 218"/>
                <a:gd name="T23" fmla="*/ 22 h 844"/>
                <a:gd name="T24" fmla="*/ 7 w 218"/>
                <a:gd name="T25" fmla="*/ 23 h 844"/>
                <a:gd name="T26" fmla="*/ 7 w 218"/>
                <a:gd name="T27" fmla="*/ 24 h 844"/>
                <a:gd name="T28" fmla="*/ 6 w 218"/>
                <a:gd name="T29" fmla="*/ 26 h 844"/>
                <a:gd name="T30" fmla="*/ 7 w 218"/>
                <a:gd name="T31" fmla="*/ 25 h 844"/>
                <a:gd name="T32" fmla="*/ 7 w 218"/>
                <a:gd name="T33" fmla="*/ 23 h 844"/>
                <a:gd name="T34" fmla="*/ 6 w 218"/>
                <a:gd name="T35" fmla="*/ 21 h 844"/>
                <a:gd name="T36" fmla="*/ 5 w 218"/>
                <a:gd name="T37" fmla="*/ 20 h 844"/>
                <a:gd name="T38" fmla="*/ 5 w 218"/>
                <a:gd name="T39" fmla="*/ 19 h 844"/>
                <a:gd name="T40" fmla="*/ 3 w 218"/>
                <a:gd name="T41" fmla="*/ 13 h 844"/>
                <a:gd name="T42" fmla="*/ 3 w 218"/>
                <a:gd name="T43" fmla="*/ 11 h 844"/>
                <a:gd name="T44" fmla="*/ 3 w 218"/>
                <a:gd name="T45" fmla="*/ 13 h 844"/>
                <a:gd name="T46" fmla="*/ 2 w 218"/>
                <a:gd name="T47" fmla="*/ 10 h 844"/>
                <a:gd name="T48" fmla="*/ 3 w 218"/>
                <a:gd name="T49" fmla="*/ 7 h 844"/>
                <a:gd name="T50" fmla="*/ 3 w 218"/>
                <a:gd name="T51" fmla="*/ 3 h 844"/>
                <a:gd name="T52" fmla="*/ 1 w 218"/>
                <a:gd name="T53" fmla="*/ 3 h 844"/>
                <a:gd name="T54" fmla="*/ 0 w 218"/>
                <a:gd name="T55" fmla="*/ 2 h 844"/>
                <a:gd name="T56" fmla="*/ 0 w 218"/>
                <a:gd name="T57" fmla="*/ 2 h 8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8"/>
                <a:gd name="T88" fmla="*/ 0 h 844"/>
                <a:gd name="T89" fmla="*/ 218 w 218"/>
                <a:gd name="T90" fmla="*/ 844 h 8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8" h="844">
                  <a:moveTo>
                    <a:pt x="0" y="36"/>
                  </a:moveTo>
                  <a:lnTo>
                    <a:pt x="24" y="23"/>
                  </a:lnTo>
                  <a:lnTo>
                    <a:pt x="66" y="34"/>
                  </a:lnTo>
                  <a:lnTo>
                    <a:pt x="41" y="0"/>
                  </a:lnTo>
                  <a:lnTo>
                    <a:pt x="79" y="11"/>
                  </a:lnTo>
                  <a:lnTo>
                    <a:pt x="112" y="57"/>
                  </a:lnTo>
                  <a:lnTo>
                    <a:pt x="121" y="135"/>
                  </a:lnTo>
                  <a:lnTo>
                    <a:pt x="140" y="335"/>
                  </a:lnTo>
                  <a:lnTo>
                    <a:pt x="133" y="399"/>
                  </a:lnTo>
                  <a:lnTo>
                    <a:pt x="150" y="567"/>
                  </a:lnTo>
                  <a:lnTo>
                    <a:pt x="188" y="646"/>
                  </a:lnTo>
                  <a:lnTo>
                    <a:pt x="193" y="682"/>
                  </a:lnTo>
                  <a:lnTo>
                    <a:pt x="218" y="724"/>
                  </a:lnTo>
                  <a:lnTo>
                    <a:pt x="218" y="758"/>
                  </a:lnTo>
                  <a:lnTo>
                    <a:pt x="165" y="844"/>
                  </a:lnTo>
                  <a:lnTo>
                    <a:pt x="193" y="779"/>
                  </a:lnTo>
                  <a:lnTo>
                    <a:pt x="193" y="726"/>
                  </a:lnTo>
                  <a:lnTo>
                    <a:pt x="171" y="667"/>
                  </a:lnTo>
                  <a:lnTo>
                    <a:pt x="157" y="629"/>
                  </a:lnTo>
                  <a:lnTo>
                    <a:pt x="136" y="591"/>
                  </a:lnTo>
                  <a:lnTo>
                    <a:pt x="121" y="394"/>
                  </a:lnTo>
                  <a:lnTo>
                    <a:pt x="97" y="321"/>
                  </a:lnTo>
                  <a:lnTo>
                    <a:pt x="66" y="420"/>
                  </a:lnTo>
                  <a:lnTo>
                    <a:pt x="62" y="304"/>
                  </a:lnTo>
                  <a:lnTo>
                    <a:pt x="74" y="202"/>
                  </a:lnTo>
                  <a:lnTo>
                    <a:pt x="72" y="127"/>
                  </a:lnTo>
                  <a:lnTo>
                    <a:pt x="32" y="74"/>
                  </a:lnTo>
                  <a:lnTo>
                    <a:pt x="0" y="36"/>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2" name="Freeform 174">
              <a:extLst>
                <a:ext uri="{FF2B5EF4-FFF2-40B4-BE49-F238E27FC236}">
                  <a16:creationId xmlns:a16="http://schemas.microsoft.com/office/drawing/2014/main" id="{02FD92D5-EC45-4FA6-BD32-8BE6D41BC001}"/>
                </a:ext>
              </a:extLst>
            </p:cNvPr>
            <p:cNvSpPr>
              <a:spLocks/>
            </p:cNvSpPr>
            <p:nvPr/>
          </p:nvSpPr>
          <p:spPr bwMode="auto">
            <a:xfrm>
              <a:off x="5116" y="2014"/>
              <a:ext cx="101" cy="101"/>
            </a:xfrm>
            <a:custGeom>
              <a:avLst/>
              <a:gdLst>
                <a:gd name="T0" fmla="*/ 5 w 203"/>
                <a:gd name="T1" fmla="*/ 0 h 203"/>
                <a:gd name="T2" fmla="*/ 3 w 203"/>
                <a:gd name="T3" fmla="*/ 0 h 203"/>
                <a:gd name="T4" fmla="*/ 2 w 203"/>
                <a:gd name="T5" fmla="*/ 0 h 203"/>
                <a:gd name="T6" fmla="*/ 0 w 203"/>
                <a:gd name="T7" fmla="*/ 1 h 203"/>
                <a:gd name="T8" fmla="*/ 0 w 203"/>
                <a:gd name="T9" fmla="*/ 2 h 203"/>
                <a:gd name="T10" fmla="*/ 1 w 203"/>
                <a:gd name="T11" fmla="*/ 5 h 203"/>
                <a:gd name="T12" fmla="*/ 2 w 203"/>
                <a:gd name="T13" fmla="*/ 5 h 203"/>
                <a:gd name="T14" fmla="*/ 4 w 203"/>
                <a:gd name="T15" fmla="*/ 6 h 203"/>
                <a:gd name="T16" fmla="*/ 6 w 203"/>
                <a:gd name="T17" fmla="*/ 6 h 203"/>
                <a:gd name="T18" fmla="*/ 6 w 203"/>
                <a:gd name="T19" fmla="*/ 4 h 203"/>
                <a:gd name="T20" fmla="*/ 4 w 203"/>
                <a:gd name="T21" fmla="*/ 5 h 203"/>
                <a:gd name="T22" fmla="*/ 6 w 203"/>
                <a:gd name="T23" fmla="*/ 4 h 203"/>
                <a:gd name="T24" fmla="*/ 6 w 203"/>
                <a:gd name="T25" fmla="*/ 3 h 203"/>
                <a:gd name="T26" fmla="*/ 3 w 203"/>
                <a:gd name="T27" fmla="*/ 2 h 203"/>
                <a:gd name="T28" fmla="*/ 6 w 203"/>
                <a:gd name="T29" fmla="*/ 1 h 203"/>
                <a:gd name="T30" fmla="*/ 5 w 203"/>
                <a:gd name="T31" fmla="*/ 0 h 203"/>
                <a:gd name="T32" fmla="*/ 5 w 203"/>
                <a:gd name="T33" fmla="*/ 0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3"/>
                <a:gd name="T52" fmla="*/ 0 h 203"/>
                <a:gd name="T53" fmla="*/ 203 w 203"/>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3" h="203">
                  <a:moveTo>
                    <a:pt x="181" y="13"/>
                  </a:moveTo>
                  <a:lnTo>
                    <a:pt x="116" y="0"/>
                  </a:lnTo>
                  <a:lnTo>
                    <a:pt x="78" y="19"/>
                  </a:lnTo>
                  <a:lnTo>
                    <a:pt x="23" y="47"/>
                  </a:lnTo>
                  <a:lnTo>
                    <a:pt x="0" y="68"/>
                  </a:lnTo>
                  <a:lnTo>
                    <a:pt x="50" y="169"/>
                  </a:lnTo>
                  <a:lnTo>
                    <a:pt x="88" y="178"/>
                  </a:lnTo>
                  <a:lnTo>
                    <a:pt x="146" y="203"/>
                  </a:lnTo>
                  <a:lnTo>
                    <a:pt x="192" y="192"/>
                  </a:lnTo>
                  <a:lnTo>
                    <a:pt x="203" y="157"/>
                  </a:lnTo>
                  <a:lnTo>
                    <a:pt x="141" y="161"/>
                  </a:lnTo>
                  <a:lnTo>
                    <a:pt x="196" y="131"/>
                  </a:lnTo>
                  <a:lnTo>
                    <a:pt x="202" y="98"/>
                  </a:lnTo>
                  <a:lnTo>
                    <a:pt x="127" y="79"/>
                  </a:lnTo>
                  <a:lnTo>
                    <a:pt x="194" y="38"/>
                  </a:lnTo>
                  <a:lnTo>
                    <a:pt x="181" y="13"/>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3" name="Freeform 175">
              <a:extLst>
                <a:ext uri="{FF2B5EF4-FFF2-40B4-BE49-F238E27FC236}">
                  <a16:creationId xmlns:a16="http://schemas.microsoft.com/office/drawing/2014/main" id="{F9A18A26-0111-4EF7-A274-06E1C0158369}"/>
                </a:ext>
              </a:extLst>
            </p:cNvPr>
            <p:cNvSpPr>
              <a:spLocks/>
            </p:cNvSpPr>
            <p:nvPr/>
          </p:nvSpPr>
          <p:spPr bwMode="auto">
            <a:xfrm>
              <a:off x="4782" y="2321"/>
              <a:ext cx="430" cy="745"/>
            </a:xfrm>
            <a:custGeom>
              <a:avLst/>
              <a:gdLst>
                <a:gd name="T0" fmla="*/ 9 w 861"/>
                <a:gd name="T1" fmla="*/ 1 h 1490"/>
                <a:gd name="T2" fmla="*/ 6 w 861"/>
                <a:gd name="T3" fmla="*/ 1 h 1490"/>
                <a:gd name="T4" fmla="*/ 2 w 861"/>
                <a:gd name="T5" fmla="*/ 1 h 1490"/>
                <a:gd name="T6" fmla="*/ 5 w 861"/>
                <a:gd name="T7" fmla="*/ 3 h 1490"/>
                <a:gd name="T8" fmla="*/ 4 w 861"/>
                <a:gd name="T9" fmla="*/ 5 h 1490"/>
                <a:gd name="T10" fmla="*/ 8 w 861"/>
                <a:gd name="T11" fmla="*/ 10 h 1490"/>
                <a:gd name="T12" fmla="*/ 13 w 861"/>
                <a:gd name="T13" fmla="*/ 14 h 1490"/>
                <a:gd name="T14" fmla="*/ 18 w 861"/>
                <a:gd name="T15" fmla="*/ 19 h 1490"/>
                <a:gd name="T16" fmla="*/ 20 w 861"/>
                <a:gd name="T17" fmla="*/ 22 h 1490"/>
                <a:gd name="T18" fmla="*/ 21 w 861"/>
                <a:gd name="T19" fmla="*/ 23 h 1490"/>
                <a:gd name="T20" fmla="*/ 22 w 861"/>
                <a:gd name="T21" fmla="*/ 20 h 1490"/>
                <a:gd name="T22" fmla="*/ 23 w 861"/>
                <a:gd name="T23" fmla="*/ 21 h 1490"/>
                <a:gd name="T24" fmla="*/ 24 w 861"/>
                <a:gd name="T25" fmla="*/ 22 h 1490"/>
                <a:gd name="T26" fmla="*/ 25 w 861"/>
                <a:gd name="T27" fmla="*/ 22 h 1490"/>
                <a:gd name="T28" fmla="*/ 25 w 861"/>
                <a:gd name="T29" fmla="*/ 21 h 1490"/>
                <a:gd name="T30" fmla="*/ 25 w 861"/>
                <a:gd name="T31" fmla="*/ 20 h 1490"/>
                <a:gd name="T32" fmla="*/ 25 w 861"/>
                <a:gd name="T33" fmla="*/ 19 h 1490"/>
                <a:gd name="T34" fmla="*/ 24 w 861"/>
                <a:gd name="T35" fmla="*/ 17 h 1490"/>
                <a:gd name="T36" fmla="*/ 16 w 861"/>
                <a:gd name="T37" fmla="*/ 9 h 1490"/>
                <a:gd name="T38" fmla="*/ 10 w 861"/>
                <a:gd name="T39" fmla="*/ 1 h 1490"/>
                <a:gd name="T40" fmla="*/ 16 w 861"/>
                <a:gd name="T41" fmla="*/ 6 h 1490"/>
                <a:gd name="T42" fmla="*/ 18 w 861"/>
                <a:gd name="T43" fmla="*/ 10 h 1490"/>
                <a:gd name="T44" fmla="*/ 22 w 861"/>
                <a:gd name="T45" fmla="*/ 13 h 1490"/>
                <a:gd name="T46" fmla="*/ 26 w 861"/>
                <a:gd name="T47" fmla="*/ 18 h 1490"/>
                <a:gd name="T48" fmla="*/ 26 w 861"/>
                <a:gd name="T49" fmla="*/ 21 h 1490"/>
                <a:gd name="T50" fmla="*/ 25 w 861"/>
                <a:gd name="T51" fmla="*/ 24 h 1490"/>
                <a:gd name="T52" fmla="*/ 24 w 861"/>
                <a:gd name="T53" fmla="*/ 27 h 1490"/>
                <a:gd name="T54" fmla="*/ 20 w 861"/>
                <a:gd name="T55" fmla="*/ 47 h 1490"/>
                <a:gd name="T56" fmla="*/ 18 w 861"/>
                <a:gd name="T57" fmla="*/ 47 h 1490"/>
                <a:gd name="T58" fmla="*/ 19 w 861"/>
                <a:gd name="T59" fmla="*/ 41 h 1490"/>
                <a:gd name="T60" fmla="*/ 21 w 861"/>
                <a:gd name="T61" fmla="*/ 34 h 1490"/>
                <a:gd name="T62" fmla="*/ 19 w 861"/>
                <a:gd name="T63" fmla="*/ 36 h 1490"/>
                <a:gd name="T64" fmla="*/ 18 w 861"/>
                <a:gd name="T65" fmla="*/ 45 h 1490"/>
                <a:gd name="T66" fmla="*/ 16 w 861"/>
                <a:gd name="T67" fmla="*/ 37 h 1490"/>
                <a:gd name="T68" fmla="*/ 18 w 861"/>
                <a:gd name="T69" fmla="*/ 31 h 1490"/>
                <a:gd name="T70" fmla="*/ 19 w 861"/>
                <a:gd name="T71" fmla="*/ 27 h 1490"/>
                <a:gd name="T72" fmla="*/ 20 w 861"/>
                <a:gd name="T73" fmla="*/ 25 h 1490"/>
                <a:gd name="T74" fmla="*/ 18 w 861"/>
                <a:gd name="T75" fmla="*/ 26 h 1490"/>
                <a:gd name="T76" fmla="*/ 16 w 861"/>
                <a:gd name="T77" fmla="*/ 28 h 1490"/>
                <a:gd name="T78" fmla="*/ 17 w 861"/>
                <a:gd name="T79" fmla="*/ 24 h 1490"/>
                <a:gd name="T80" fmla="*/ 14 w 861"/>
                <a:gd name="T81" fmla="*/ 21 h 1490"/>
                <a:gd name="T82" fmla="*/ 7 w 861"/>
                <a:gd name="T83" fmla="*/ 14 h 1490"/>
                <a:gd name="T84" fmla="*/ 0 w 861"/>
                <a:gd name="T85" fmla="*/ 9 h 1490"/>
                <a:gd name="T86" fmla="*/ 0 w 861"/>
                <a:gd name="T87" fmla="*/ 1 h 1490"/>
                <a:gd name="T88" fmla="*/ 3 w 861"/>
                <a:gd name="T89" fmla="*/ 1 h 1490"/>
                <a:gd name="T90" fmla="*/ 9 w 861"/>
                <a:gd name="T91" fmla="*/ 0 h 1490"/>
                <a:gd name="T92" fmla="*/ 9 w 861"/>
                <a:gd name="T93" fmla="*/ 1 h 1490"/>
                <a:gd name="T94" fmla="*/ 9 w 861"/>
                <a:gd name="T95" fmla="*/ 1 h 14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1"/>
                <a:gd name="T145" fmla="*/ 0 h 1490"/>
                <a:gd name="T146" fmla="*/ 861 w 861"/>
                <a:gd name="T147" fmla="*/ 1490 h 14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1" h="1490">
                  <a:moveTo>
                    <a:pt x="312" y="22"/>
                  </a:moveTo>
                  <a:lnTo>
                    <a:pt x="211" y="32"/>
                  </a:lnTo>
                  <a:lnTo>
                    <a:pt x="86" y="62"/>
                  </a:lnTo>
                  <a:lnTo>
                    <a:pt x="186" y="102"/>
                  </a:lnTo>
                  <a:lnTo>
                    <a:pt x="144" y="157"/>
                  </a:lnTo>
                  <a:lnTo>
                    <a:pt x="262" y="315"/>
                  </a:lnTo>
                  <a:lnTo>
                    <a:pt x="443" y="465"/>
                  </a:lnTo>
                  <a:lnTo>
                    <a:pt x="576" y="598"/>
                  </a:lnTo>
                  <a:lnTo>
                    <a:pt x="667" y="699"/>
                  </a:lnTo>
                  <a:lnTo>
                    <a:pt x="698" y="712"/>
                  </a:lnTo>
                  <a:lnTo>
                    <a:pt x="705" y="633"/>
                  </a:lnTo>
                  <a:lnTo>
                    <a:pt x="747" y="657"/>
                  </a:lnTo>
                  <a:lnTo>
                    <a:pt x="775" y="695"/>
                  </a:lnTo>
                  <a:lnTo>
                    <a:pt x="802" y="691"/>
                  </a:lnTo>
                  <a:lnTo>
                    <a:pt x="819" y="665"/>
                  </a:lnTo>
                  <a:lnTo>
                    <a:pt x="827" y="634"/>
                  </a:lnTo>
                  <a:lnTo>
                    <a:pt x="800" y="581"/>
                  </a:lnTo>
                  <a:lnTo>
                    <a:pt x="779" y="543"/>
                  </a:lnTo>
                  <a:lnTo>
                    <a:pt x="526" y="273"/>
                  </a:lnTo>
                  <a:lnTo>
                    <a:pt x="344" y="36"/>
                  </a:lnTo>
                  <a:lnTo>
                    <a:pt x="515" y="173"/>
                  </a:lnTo>
                  <a:lnTo>
                    <a:pt x="604" y="298"/>
                  </a:lnTo>
                  <a:lnTo>
                    <a:pt x="724" y="422"/>
                  </a:lnTo>
                  <a:lnTo>
                    <a:pt x="832" y="570"/>
                  </a:lnTo>
                  <a:lnTo>
                    <a:pt x="861" y="665"/>
                  </a:lnTo>
                  <a:lnTo>
                    <a:pt x="808" y="775"/>
                  </a:lnTo>
                  <a:lnTo>
                    <a:pt x="770" y="866"/>
                  </a:lnTo>
                  <a:lnTo>
                    <a:pt x="667" y="1482"/>
                  </a:lnTo>
                  <a:lnTo>
                    <a:pt x="585" y="1490"/>
                  </a:lnTo>
                  <a:lnTo>
                    <a:pt x="637" y="1300"/>
                  </a:lnTo>
                  <a:lnTo>
                    <a:pt x="673" y="1060"/>
                  </a:lnTo>
                  <a:lnTo>
                    <a:pt x="635" y="1150"/>
                  </a:lnTo>
                  <a:lnTo>
                    <a:pt x="580" y="1416"/>
                  </a:lnTo>
                  <a:lnTo>
                    <a:pt x="526" y="1169"/>
                  </a:lnTo>
                  <a:lnTo>
                    <a:pt x="597" y="1001"/>
                  </a:lnTo>
                  <a:lnTo>
                    <a:pt x="631" y="866"/>
                  </a:lnTo>
                  <a:lnTo>
                    <a:pt x="642" y="800"/>
                  </a:lnTo>
                  <a:lnTo>
                    <a:pt x="591" y="832"/>
                  </a:lnTo>
                  <a:lnTo>
                    <a:pt x="532" y="908"/>
                  </a:lnTo>
                  <a:lnTo>
                    <a:pt x="563" y="790"/>
                  </a:lnTo>
                  <a:lnTo>
                    <a:pt x="468" y="646"/>
                  </a:lnTo>
                  <a:lnTo>
                    <a:pt x="230" y="467"/>
                  </a:lnTo>
                  <a:lnTo>
                    <a:pt x="0" y="277"/>
                  </a:lnTo>
                  <a:lnTo>
                    <a:pt x="13" y="34"/>
                  </a:lnTo>
                  <a:lnTo>
                    <a:pt x="120" y="3"/>
                  </a:lnTo>
                  <a:lnTo>
                    <a:pt x="289" y="0"/>
                  </a:lnTo>
                  <a:lnTo>
                    <a:pt x="312" y="22"/>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4" name="Freeform 176">
              <a:extLst>
                <a:ext uri="{FF2B5EF4-FFF2-40B4-BE49-F238E27FC236}">
                  <a16:creationId xmlns:a16="http://schemas.microsoft.com/office/drawing/2014/main" id="{61D3EADD-6C8F-4656-8A62-2D2B017EE969}"/>
                </a:ext>
              </a:extLst>
            </p:cNvPr>
            <p:cNvSpPr>
              <a:spLocks/>
            </p:cNvSpPr>
            <p:nvPr/>
          </p:nvSpPr>
          <p:spPr bwMode="auto">
            <a:xfrm>
              <a:off x="4897" y="2352"/>
              <a:ext cx="204" cy="212"/>
            </a:xfrm>
            <a:custGeom>
              <a:avLst/>
              <a:gdLst>
                <a:gd name="T0" fmla="*/ 0 w 409"/>
                <a:gd name="T1" fmla="*/ 3 h 424"/>
                <a:gd name="T2" fmla="*/ 4 w 409"/>
                <a:gd name="T3" fmla="*/ 6 h 424"/>
                <a:gd name="T4" fmla="*/ 12 w 409"/>
                <a:gd name="T5" fmla="*/ 13 h 424"/>
                <a:gd name="T6" fmla="*/ 2 w 409"/>
                <a:gd name="T7" fmla="*/ 2 h 424"/>
                <a:gd name="T8" fmla="*/ 0 w 409"/>
                <a:gd name="T9" fmla="*/ 0 h 424"/>
                <a:gd name="T10" fmla="*/ 0 w 409"/>
                <a:gd name="T11" fmla="*/ 3 h 424"/>
                <a:gd name="T12" fmla="*/ 0 w 409"/>
                <a:gd name="T13" fmla="*/ 3 h 424"/>
                <a:gd name="T14" fmla="*/ 0 60000 65536"/>
                <a:gd name="T15" fmla="*/ 0 60000 65536"/>
                <a:gd name="T16" fmla="*/ 0 60000 65536"/>
                <a:gd name="T17" fmla="*/ 0 60000 65536"/>
                <a:gd name="T18" fmla="*/ 0 60000 65536"/>
                <a:gd name="T19" fmla="*/ 0 60000 65536"/>
                <a:gd name="T20" fmla="*/ 0 60000 65536"/>
                <a:gd name="T21" fmla="*/ 0 w 409"/>
                <a:gd name="T22" fmla="*/ 0 h 424"/>
                <a:gd name="T23" fmla="*/ 409 w 409"/>
                <a:gd name="T24" fmla="*/ 424 h 4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9" h="424">
                  <a:moveTo>
                    <a:pt x="0" y="67"/>
                  </a:moveTo>
                  <a:lnTo>
                    <a:pt x="154" y="185"/>
                  </a:lnTo>
                  <a:lnTo>
                    <a:pt x="409" y="424"/>
                  </a:lnTo>
                  <a:lnTo>
                    <a:pt x="82" y="40"/>
                  </a:lnTo>
                  <a:lnTo>
                    <a:pt x="6" y="0"/>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5" name="Freeform 177">
              <a:extLst>
                <a:ext uri="{FF2B5EF4-FFF2-40B4-BE49-F238E27FC236}">
                  <a16:creationId xmlns:a16="http://schemas.microsoft.com/office/drawing/2014/main" id="{08631FB0-6DB1-4825-B297-34D831303AA1}"/>
                </a:ext>
              </a:extLst>
            </p:cNvPr>
            <p:cNvSpPr>
              <a:spLocks/>
            </p:cNvSpPr>
            <p:nvPr/>
          </p:nvSpPr>
          <p:spPr bwMode="auto">
            <a:xfrm>
              <a:off x="4440" y="2530"/>
              <a:ext cx="457" cy="492"/>
            </a:xfrm>
            <a:custGeom>
              <a:avLst/>
              <a:gdLst>
                <a:gd name="T0" fmla="*/ 26 w 914"/>
                <a:gd name="T1" fmla="*/ 0 h 984"/>
                <a:gd name="T2" fmla="*/ 22 w 914"/>
                <a:gd name="T3" fmla="*/ 7 h 984"/>
                <a:gd name="T4" fmla="*/ 21 w 914"/>
                <a:gd name="T5" fmla="*/ 11 h 984"/>
                <a:gd name="T6" fmla="*/ 23 w 914"/>
                <a:gd name="T7" fmla="*/ 10 h 984"/>
                <a:gd name="T8" fmla="*/ 21 w 914"/>
                <a:gd name="T9" fmla="*/ 13 h 984"/>
                <a:gd name="T10" fmla="*/ 18 w 914"/>
                <a:gd name="T11" fmla="*/ 18 h 984"/>
                <a:gd name="T12" fmla="*/ 22 w 914"/>
                <a:gd name="T13" fmla="*/ 17 h 984"/>
                <a:gd name="T14" fmla="*/ 21 w 914"/>
                <a:gd name="T15" fmla="*/ 18 h 984"/>
                <a:gd name="T16" fmla="*/ 20 w 914"/>
                <a:gd name="T17" fmla="*/ 19 h 984"/>
                <a:gd name="T18" fmla="*/ 20 w 914"/>
                <a:gd name="T19" fmla="*/ 18 h 984"/>
                <a:gd name="T20" fmla="*/ 17 w 914"/>
                <a:gd name="T21" fmla="*/ 19 h 984"/>
                <a:gd name="T22" fmla="*/ 17 w 914"/>
                <a:gd name="T23" fmla="*/ 18 h 984"/>
                <a:gd name="T24" fmla="*/ 17 w 914"/>
                <a:gd name="T25" fmla="*/ 15 h 984"/>
                <a:gd name="T26" fmla="*/ 15 w 914"/>
                <a:gd name="T27" fmla="*/ 19 h 984"/>
                <a:gd name="T28" fmla="*/ 14 w 914"/>
                <a:gd name="T29" fmla="*/ 21 h 984"/>
                <a:gd name="T30" fmla="*/ 14 w 914"/>
                <a:gd name="T31" fmla="*/ 20 h 984"/>
                <a:gd name="T32" fmla="*/ 12 w 914"/>
                <a:gd name="T33" fmla="*/ 22 h 984"/>
                <a:gd name="T34" fmla="*/ 7 w 914"/>
                <a:gd name="T35" fmla="*/ 22 h 984"/>
                <a:gd name="T36" fmla="*/ 6 w 914"/>
                <a:gd name="T37" fmla="*/ 23 h 984"/>
                <a:gd name="T38" fmla="*/ 4 w 914"/>
                <a:gd name="T39" fmla="*/ 25 h 984"/>
                <a:gd name="T40" fmla="*/ 6 w 914"/>
                <a:gd name="T41" fmla="*/ 25 h 984"/>
                <a:gd name="T42" fmla="*/ 2 w 914"/>
                <a:gd name="T43" fmla="*/ 27 h 984"/>
                <a:gd name="T44" fmla="*/ 0 w 914"/>
                <a:gd name="T45" fmla="*/ 29 h 984"/>
                <a:gd name="T46" fmla="*/ 1 w 914"/>
                <a:gd name="T47" fmla="*/ 31 h 984"/>
                <a:gd name="T48" fmla="*/ 3 w 914"/>
                <a:gd name="T49" fmla="*/ 31 h 984"/>
                <a:gd name="T50" fmla="*/ 13 w 914"/>
                <a:gd name="T51" fmla="*/ 25 h 984"/>
                <a:gd name="T52" fmla="*/ 17 w 914"/>
                <a:gd name="T53" fmla="*/ 20 h 984"/>
                <a:gd name="T54" fmla="*/ 19 w 914"/>
                <a:gd name="T55" fmla="*/ 22 h 984"/>
                <a:gd name="T56" fmla="*/ 20 w 914"/>
                <a:gd name="T57" fmla="*/ 21 h 984"/>
                <a:gd name="T58" fmla="*/ 23 w 914"/>
                <a:gd name="T59" fmla="*/ 20 h 984"/>
                <a:gd name="T60" fmla="*/ 25 w 914"/>
                <a:gd name="T61" fmla="*/ 17 h 984"/>
                <a:gd name="T62" fmla="*/ 29 w 914"/>
                <a:gd name="T63" fmla="*/ 2 h 984"/>
                <a:gd name="T64" fmla="*/ 26 w 914"/>
                <a:gd name="T65" fmla="*/ 0 h 984"/>
                <a:gd name="T66" fmla="*/ 26 w 914"/>
                <a:gd name="T67" fmla="*/ 0 h 9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14"/>
                <a:gd name="T103" fmla="*/ 0 h 984"/>
                <a:gd name="T104" fmla="*/ 914 w 914"/>
                <a:gd name="T105" fmla="*/ 984 h 9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14" h="984">
                  <a:moveTo>
                    <a:pt x="821" y="0"/>
                  </a:moveTo>
                  <a:lnTo>
                    <a:pt x="692" y="209"/>
                  </a:lnTo>
                  <a:lnTo>
                    <a:pt x="648" y="334"/>
                  </a:lnTo>
                  <a:lnTo>
                    <a:pt x="718" y="311"/>
                  </a:lnTo>
                  <a:lnTo>
                    <a:pt x="665" y="410"/>
                  </a:lnTo>
                  <a:lnTo>
                    <a:pt x="568" y="559"/>
                  </a:lnTo>
                  <a:lnTo>
                    <a:pt x="688" y="540"/>
                  </a:lnTo>
                  <a:lnTo>
                    <a:pt x="648" y="570"/>
                  </a:lnTo>
                  <a:lnTo>
                    <a:pt x="616" y="578"/>
                  </a:lnTo>
                  <a:lnTo>
                    <a:pt x="618" y="564"/>
                  </a:lnTo>
                  <a:lnTo>
                    <a:pt x="542" y="579"/>
                  </a:lnTo>
                  <a:lnTo>
                    <a:pt x="519" y="576"/>
                  </a:lnTo>
                  <a:lnTo>
                    <a:pt x="534" y="475"/>
                  </a:lnTo>
                  <a:lnTo>
                    <a:pt x="485" y="597"/>
                  </a:lnTo>
                  <a:lnTo>
                    <a:pt x="446" y="654"/>
                  </a:lnTo>
                  <a:lnTo>
                    <a:pt x="446" y="614"/>
                  </a:lnTo>
                  <a:lnTo>
                    <a:pt x="361" y="673"/>
                  </a:lnTo>
                  <a:lnTo>
                    <a:pt x="255" y="692"/>
                  </a:lnTo>
                  <a:lnTo>
                    <a:pt x="163" y="713"/>
                  </a:lnTo>
                  <a:lnTo>
                    <a:pt x="110" y="783"/>
                  </a:lnTo>
                  <a:lnTo>
                    <a:pt x="167" y="783"/>
                  </a:lnTo>
                  <a:lnTo>
                    <a:pt x="55" y="849"/>
                  </a:lnTo>
                  <a:lnTo>
                    <a:pt x="0" y="897"/>
                  </a:lnTo>
                  <a:lnTo>
                    <a:pt x="26" y="971"/>
                  </a:lnTo>
                  <a:lnTo>
                    <a:pt x="91" y="984"/>
                  </a:lnTo>
                  <a:lnTo>
                    <a:pt x="408" y="770"/>
                  </a:lnTo>
                  <a:lnTo>
                    <a:pt x="538" y="635"/>
                  </a:lnTo>
                  <a:lnTo>
                    <a:pt x="600" y="673"/>
                  </a:lnTo>
                  <a:lnTo>
                    <a:pt x="640" y="667"/>
                  </a:lnTo>
                  <a:lnTo>
                    <a:pt x="713" y="617"/>
                  </a:lnTo>
                  <a:lnTo>
                    <a:pt x="773" y="517"/>
                  </a:lnTo>
                  <a:lnTo>
                    <a:pt x="914" y="57"/>
                  </a:lnTo>
                  <a:lnTo>
                    <a:pt x="821"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6" name="Freeform 178">
              <a:extLst>
                <a:ext uri="{FF2B5EF4-FFF2-40B4-BE49-F238E27FC236}">
                  <a16:creationId xmlns:a16="http://schemas.microsoft.com/office/drawing/2014/main" id="{F7BBB352-0944-47E4-AA90-F5CDEA953F84}"/>
                </a:ext>
              </a:extLst>
            </p:cNvPr>
            <p:cNvSpPr>
              <a:spLocks/>
            </p:cNvSpPr>
            <p:nvPr/>
          </p:nvSpPr>
          <p:spPr bwMode="auto">
            <a:xfrm>
              <a:off x="4532" y="1624"/>
              <a:ext cx="222" cy="343"/>
            </a:xfrm>
            <a:custGeom>
              <a:avLst/>
              <a:gdLst>
                <a:gd name="T0" fmla="*/ 3 w 445"/>
                <a:gd name="T1" fmla="*/ 21 h 686"/>
                <a:gd name="T2" fmla="*/ 2 w 445"/>
                <a:gd name="T3" fmla="*/ 18 h 686"/>
                <a:gd name="T4" fmla="*/ 1 w 445"/>
                <a:gd name="T5" fmla="*/ 14 h 686"/>
                <a:gd name="T6" fmla="*/ 0 w 445"/>
                <a:gd name="T7" fmla="*/ 12 h 686"/>
                <a:gd name="T8" fmla="*/ 1 w 445"/>
                <a:gd name="T9" fmla="*/ 11 h 686"/>
                <a:gd name="T10" fmla="*/ 4 w 445"/>
                <a:gd name="T11" fmla="*/ 9 h 686"/>
                <a:gd name="T12" fmla="*/ 5 w 445"/>
                <a:gd name="T13" fmla="*/ 9 h 686"/>
                <a:gd name="T14" fmla="*/ 4 w 445"/>
                <a:gd name="T15" fmla="*/ 11 h 686"/>
                <a:gd name="T16" fmla="*/ 4 w 445"/>
                <a:gd name="T17" fmla="*/ 11 h 686"/>
                <a:gd name="T18" fmla="*/ 5 w 445"/>
                <a:gd name="T19" fmla="*/ 11 h 686"/>
                <a:gd name="T20" fmla="*/ 7 w 445"/>
                <a:gd name="T21" fmla="*/ 10 h 686"/>
                <a:gd name="T22" fmla="*/ 9 w 445"/>
                <a:gd name="T23" fmla="*/ 9 h 686"/>
                <a:gd name="T24" fmla="*/ 6 w 445"/>
                <a:gd name="T25" fmla="*/ 7 h 686"/>
                <a:gd name="T26" fmla="*/ 7 w 445"/>
                <a:gd name="T27" fmla="*/ 5 h 686"/>
                <a:gd name="T28" fmla="*/ 8 w 445"/>
                <a:gd name="T29" fmla="*/ 3 h 686"/>
                <a:gd name="T30" fmla="*/ 11 w 445"/>
                <a:gd name="T31" fmla="*/ 1 h 686"/>
                <a:gd name="T32" fmla="*/ 13 w 445"/>
                <a:gd name="T33" fmla="*/ 0 h 686"/>
                <a:gd name="T34" fmla="*/ 13 w 445"/>
                <a:gd name="T35" fmla="*/ 7 h 686"/>
                <a:gd name="T36" fmla="*/ 10 w 445"/>
                <a:gd name="T37" fmla="*/ 10 h 686"/>
                <a:gd name="T38" fmla="*/ 3 w 445"/>
                <a:gd name="T39" fmla="*/ 12 h 686"/>
                <a:gd name="T40" fmla="*/ 2 w 445"/>
                <a:gd name="T41" fmla="*/ 16 h 686"/>
                <a:gd name="T42" fmla="*/ 3 w 445"/>
                <a:gd name="T43" fmla="*/ 20 h 686"/>
                <a:gd name="T44" fmla="*/ 3 w 445"/>
                <a:gd name="T45" fmla="*/ 21 h 686"/>
                <a:gd name="T46" fmla="*/ 3 w 445"/>
                <a:gd name="T47" fmla="*/ 21 h 6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45"/>
                <a:gd name="T73" fmla="*/ 0 h 686"/>
                <a:gd name="T74" fmla="*/ 445 w 445"/>
                <a:gd name="T75" fmla="*/ 686 h 68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45" h="686">
                  <a:moveTo>
                    <a:pt x="105" y="686"/>
                  </a:moveTo>
                  <a:lnTo>
                    <a:pt x="72" y="572"/>
                  </a:lnTo>
                  <a:lnTo>
                    <a:pt x="42" y="474"/>
                  </a:lnTo>
                  <a:lnTo>
                    <a:pt x="0" y="398"/>
                  </a:lnTo>
                  <a:lnTo>
                    <a:pt x="38" y="339"/>
                  </a:lnTo>
                  <a:lnTo>
                    <a:pt x="154" y="272"/>
                  </a:lnTo>
                  <a:lnTo>
                    <a:pt x="181" y="264"/>
                  </a:lnTo>
                  <a:lnTo>
                    <a:pt x="139" y="321"/>
                  </a:lnTo>
                  <a:lnTo>
                    <a:pt x="135" y="344"/>
                  </a:lnTo>
                  <a:lnTo>
                    <a:pt x="188" y="339"/>
                  </a:lnTo>
                  <a:lnTo>
                    <a:pt x="255" y="299"/>
                  </a:lnTo>
                  <a:lnTo>
                    <a:pt x="293" y="264"/>
                  </a:lnTo>
                  <a:lnTo>
                    <a:pt x="198" y="251"/>
                  </a:lnTo>
                  <a:lnTo>
                    <a:pt x="230" y="168"/>
                  </a:lnTo>
                  <a:lnTo>
                    <a:pt x="283" y="91"/>
                  </a:lnTo>
                  <a:lnTo>
                    <a:pt x="371" y="29"/>
                  </a:lnTo>
                  <a:lnTo>
                    <a:pt x="445" y="0"/>
                  </a:lnTo>
                  <a:lnTo>
                    <a:pt x="422" y="226"/>
                  </a:lnTo>
                  <a:lnTo>
                    <a:pt x="327" y="320"/>
                  </a:lnTo>
                  <a:lnTo>
                    <a:pt x="97" y="411"/>
                  </a:lnTo>
                  <a:lnTo>
                    <a:pt x="91" y="512"/>
                  </a:lnTo>
                  <a:lnTo>
                    <a:pt x="101" y="612"/>
                  </a:lnTo>
                  <a:lnTo>
                    <a:pt x="105" y="686"/>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7" name="Freeform 179">
              <a:extLst>
                <a:ext uri="{FF2B5EF4-FFF2-40B4-BE49-F238E27FC236}">
                  <a16:creationId xmlns:a16="http://schemas.microsoft.com/office/drawing/2014/main" id="{CA594277-5C57-436A-AE27-34C83CD713CE}"/>
                </a:ext>
              </a:extLst>
            </p:cNvPr>
            <p:cNvSpPr>
              <a:spLocks/>
            </p:cNvSpPr>
            <p:nvPr/>
          </p:nvSpPr>
          <p:spPr bwMode="auto">
            <a:xfrm>
              <a:off x="4484" y="1847"/>
              <a:ext cx="100" cy="344"/>
            </a:xfrm>
            <a:custGeom>
              <a:avLst/>
              <a:gdLst>
                <a:gd name="T0" fmla="*/ 0 w 202"/>
                <a:gd name="T1" fmla="*/ 0 h 686"/>
                <a:gd name="T2" fmla="*/ 2 w 202"/>
                <a:gd name="T3" fmla="*/ 7 h 686"/>
                <a:gd name="T4" fmla="*/ 3 w 202"/>
                <a:gd name="T5" fmla="*/ 10 h 686"/>
                <a:gd name="T6" fmla="*/ 5 w 202"/>
                <a:gd name="T7" fmla="*/ 14 h 686"/>
                <a:gd name="T8" fmla="*/ 5 w 202"/>
                <a:gd name="T9" fmla="*/ 16 h 686"/>
                <a:gd name="T10" fmla="*/ 5 w 202"/>
                <a:gd name="T11" fmla="*/ 18 h 686"/>
                <a:gd name="T12" fmla="*/ 6 w 202"/>
                <a:gd name="T13" fmla="*/ 19 h 686"/>
                <a:gd name="T14" fmla="*/ 5 w 202"/>
                <a:gd name="T15" fmla="*/ 21 h 686"/>
                <a:gd name="T16" fmla="*/ 6 w 202"/>
                <a:gd name="T17" fmla="*/ 22 h 686"/>
                <a:gd name="T18" fmla="*/ 5 w 202"/>
                <a:gd name="T19" fmla="*/ 21 h 686"/>
                <a:gd name="T20" fmla="*/ 4 w 202"/>
                <a:gd name="T21" fmla="*/ 21 h 686"/>
                <a:gd name="T22" fmla="*/ 5 w 202"/>
                <a:gd name="T23" fmla="*/ 19 h 686"/>
                <a:gd name="T24" fmla="*/ 5 w 202"/>
                <a:gd name="T25" fmla="*/ 18 h 686"/>
                <a:gd name="T26" fmla="*/ 5 w 202"/>
                <a:gd name="T27" fmla="*/ 16 h 686"/>
                <a:gd name="T28" fmla="*/ 4 w 202"/>
                <a:gd name="T29" fmla="*/ 13 h 686"/>
                <a:gd name="T30" fmla="*/ 0 w 202"/>
                <a:gd name="T31" fmla="*/ 5 h 686"/>
                <a:gd name="T32" fmla="*/ 0 w 202"/>
                <a:gd name="T33" fmla="*/ 2 h 686"/>
                <a:gd name="T34" fmla="*/ 0 w 202"/>
                <a:gd name="T35" fmla="*/ 0 h 686"/>
                <a:gd name="T36" fmla="*/ 0 w 202"/>
                <a:gd name="T37" fmla="*/ 0 h 6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686"/>
                <a:gd name="T59" fmla="*/ 202 w 202"/>
                <a:gd name="T60" fmla="*/ 686 h 6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686">
                  <a:moveTo>
                    <a:pt x="10" y="0"/>
                  </a:moveTo>
                  <a:lnTo>
                    <a:pt x="84" y="200"/>
                  </a:lnTo>
                  <a:lnTo>
                    <a:pt x="124" y="289"/>
                  </a:lnTo>
                  <a:lnTo>
                    <a:pt x="192" y="418"/>
                  </a:lnTo>
                  <a:lnTo>
                    <a:pt x="192" y="494"/>
                  </a:lnTo>
                  <a:lnTo>
                    <a:pt x="185" y="564"/>
                  </a:lnTo>
                  <a:lnTo>
                    <a:pt x="194" y="606"/>
                  </a:lnTo>
                  <a:lnTo>
                    <a:pt x="183" y="641"/>
                  </a:lnTo>
                  <a:lnTo>
                    <a:pt x="202" y="686"/>
                  </a:lnTo>
                  <a:lnTo>
                    <a:pt x="171" y="667"/>
                  </a:lnTo>
                  <a:lnTo>
                    <a:pt x="160" y="652"/>
                  </a:lnTo>
                  <a:lnTo>
                    <a:pt x="171" y="589"/>
                  </a:lnTo>
                  <a:lnTo>
                    <a:pt x="169" y="557"/>
                  </a:lnTo>
                  <a:lnTo>
                    <a:pt x="181" y="511"/>
                  </a:lnTo>
                  <a:lnTo>
                    <a:pt x="149" y="403"/>
                  </a:lnTo>
                  <a:lnTo>
                    <a:pt x="29" y="152"/>
                  </a:lnTo>
                  <a:lnTo>
                    <a:pt x="0" y="36"/>
                  </a:lnTo>
                  <a:lnTo>
                    <a:pt x="10" y="0"/>
                  </a:lnTo>
                  <a:close/>
                </a:path>
              </a:pathLst>
            </a:custGeom>
            <a:solidFill>
              <a:srgbClr val="D0898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8" name="Freeform 180">
              <a:extLst>
                <a:ext uri="{FF2B5EF4-FFF2-40B4-BE49-F238E27FC236}">
                  <a16:creationId xmlns:a16="http://schemas.microsoft.com/office/drawing/2014/main" id="{62041AD1-A3CF-4C40-A611-1BC3CF8C52E5}"/>
                </a:ext>
              </a:extLst>
            </p:cNvPr>
            <p:cNvSpPr>
              <a:spLocks/>
            </p:cNvSpPr>
            <p:nvPr/>
          </p:nvSpPr>
          <p:spPr bwMode="auto">
            <a:xfrm>
              <a:off x="4550" y="1618"/>
              <a:ext cx="317" cy="251"/>
            </a:xfrm>
            <a:custGeom>
              <a:avLst/>
              <a:gdLst>
                <a:gd name="T0" fmla="*/ 1 w 633"/>
                <a:gd name="T1" fmla="*/ 14 h 502"/>
                <a:gd name="T2" fmla="*/ 1 w 633"/>
                <a:gd name="T3" fmla="*/ 15 h 502"/>
                <a:gd name="T4" fmla="*/ 2 w 633"/>
                <a:gd name="T5" fmla="*/ 16 h 502"/>
                <a:gd name="T6" fmla="*/ 4 w 633"/>
                <a:gd name="T7" fmla="*/ 14 h 502"/>
                <a:gd name="T8" fmla="*/ 5 w 633"/>
                <a:gd name="T9" fmla="*/ 14 h 502"/>
                <a:gd name="T10" fmla="*/ 6 w 633"/>
                <a:gd name="T11" fmla="*/ 13 h 502"/>
                <a:gd name="T12" fmla="*/ 9 w 633"/>
                <a:gd name="T13" fmla="*/ 11 h 502"/>
                <a:gd name="T14" fmla="*/ 11 w 633"/>
                <a:gd name="T15" fmla="*/ 10 h 502"/>
                <a:gd name="T16" fmla="*/ 14 w 633"/>
                <a:gd name="T17" fmla="*/ 10 h 502"/>
                <a:gd name="T18" fmla="*/ 13 w 633"/>
                <a:gd name="T19" fmla="*/ 8 h 502"/>
                <a:gd name="T20" fmla="*/ 15 w 633"/>
                <a:gd name="T21" fmla="*/ 8 h 502"/>
                <a:gd name="T22" fmla="*/ 19 w 633"/>
                <a:gd name="T23" fmla="*/ 7 h 502"/>
                <a:gd name="T24" fmla="*/ 17 w 633"/>
                <a:gd name="T25" fmla="*/ 6 h 502"/>
                <a:gd name="T26" fmla="*/ 19 w 633"/>
                <a:gd name="T27" fmla="*/ 6 h 502"/>
                <a:gd name="T28" fmla="*/ 18 w 633"/>
                <a:gd name="T29" fmla="*/ 5 h 502"/>
                <a:gd name="T30" fmla="*/ 20 w 633"/>
                <a:gd name="T31" fmla="*/ 3 h 502"/>
                <a:gd name="T32" fmla="*/ 18 w 633"/>
                <a:gd name="T33" fmla="*/ 3 h 502"/>
                <a:gd name="T34" fmla="*/ 17 w 633"/>
                <a:gd name="T35" fmla="*/ 2 h 502"/>
                <a:gd name="T36" fmla="*/ 15 w 633"/>
                <a:gd name="T37" fmla="*/ 3 h 502"/>
                <a:gd name="T38" fmla="*/ 13 w 633"/>
                <a:gd name="T39" fmla="*/ 2 h 502"/>
                <a:gd name="T40" fmla="*/ 14 w 633"/>
                <a:gd name="T41" fmla="*/ 0 h 502"/>
                <a:gd name="T42" fmla="*/ 12 w 633"/>
                <a:gd name="T43" fmla="*/ 1 h 502"/>
                <a:gd name="T44" fmla="*/ 10 w 633"/>
                <a:gd name="T45" fmla="*/ 3 h 502"/>
                <a:gd name="T46" fmla="*/ 8 w 633"/>
                <a:gd name="T47" fmla="*/ 4 h 502"/>
                <a:gd name="T48" fmla="*/ 8 w 633"/>
                <a:gd name="T49" fmla="*/ 5 h 502"/>
                <a:gd name="T50" fmla="*/ 7 w 633"/>
                <a:gd name="T51" fmla="*/ 6 h 502"/>
                <a:gd name="T52" fmla="*/ 7 w 633"/>
                <a:gd name="T53" fmla="*/ 7 h 502"/>
                <a:gd name="T54" fmla="*/ 6 w 633"/>
                <a:gd name="T55" fmla="*/ 8 h 502"/>
                <a:gd name="T56" fmla="*/ 8 w 633"/>
                <a:gd name="T57" fmla="*/ 8 h 502"/>
                <a:gd name="T58" fmla="*/ 11 w 633"/>
                <a:gd name="T59" fmla="*/ 8 h 502"/>
                <a:gd name="T60" fmla="*/ 9 w 633"/>
                <a:gd name="T61" fmla="*/ 9 h 502"/>
                <a:gd name="T62" fmla="*/ 9 w 633"/>
                <a:gd name="T63" fmla="*/ 10 h 502"/>
                <a:gd name="T64" fmla="*/ 6 w 633"/>
                <a:gd name="T65" fmla="*/ 12 h 502"/>
                <a:gd name="T66" fmla="*/ 5 w 633"/>
                <a:gd name="T67" fmla="*/ 12 h 502"/>
                <a:gd name="T68" fmla="*/ 3 w 633"/>
                <a:gd name="T69" fmla="*/ 12 h 502"/>
                <a:gd name="T70" fmla="*/ 3 w 633"/>
                <a:gd name="T71" fmla="*/ 11 h 502"/>
                <a:gd name="T72" fmla="*/ 4 w 633"/>
                <a:gd name="T73" fmla="*/ 10 h 502"/>
                <a:gd name="T74" fmla="*/ 2 w 633"/>
                <a:gd name="T75" fmla="*/ 11 h 502"/>
                <a:gd name="T76" fmla="*/ 1 w 633"/>
                <a:gd name="T77" fmla="*/ 12 h 502"/>
                <a:gd name="T78" fmla="*/ 0 w 633"/>
                <a:gd name="T79" fmla="*/ 13 h 502"/>
                <a:gd name="T80" fmla="*/ 1 w 633"/>
                <a:gd name="T81" fmla="*/ 14 h 502"/>
                <a:gd name="T82" fmla="*/ 1 w 633"/>
                <a:gd name="T83" fmla="*/ 14 h 5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33"/>
                <a:gd name="T127" fmla="*/ 0 h 502"/>
                <a:gd name="T128" fmla="*/ 633 w 633"/>
                <a:gd name="T129" fmla="*/ 502 h 5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33" h="502">
                  <a:moveTo>
                    <a:pt x="14" y="433"/>
                  </a:moveTo>
                  <a:lnTo>
                    <a:pt x="31" y="475"/>
                  </a:lnTo>
                  <a:lnTo>
                    <a:pt x="48" y="502"/>
                  </a:lnTo>
                  <a:lnTo>
                    <a:pt x="107" y="435"/>
                  </a:lnTo>
                  <a:lnTo>
                    <a:pt x="154" y="426"/>
                  </a:lnTo>
                  <a:lnTo>
                    <a:pt x="190" y="401"/>
                  </a:lnTo>
                  <a:lnTo>
                    <a:pt x="280" y="351"/>
                  </a:lnTo>
                  <a:lnTo>
                    <a:pt x="352" y="312"/>
                  </a:lnTo>
                  <a:lnTo>
                    <a:pt x="436" y="289"/>
                  </a:lnTo>
                  <a:lnTo>
                    <a:pt x="405" y="256"/>
                  </a:lnTo>
                  <a:lnTo>
                    <a:pt x="460" y="234"/>
                  </a:lnTo>
                  <a:lnTo>
                    <a:pt x="591" y="213"/>
                  </a:lnTo>
                  <a:lnTo>
                    <a:pt x="527" y="192"/>
                  </a:lnTo>
                  <a:lnTo>
                    <a:pt x="586" y="173"/>
                  </a:lnTo>
                  <a:lnTo>
                    <a:pt x="546" y="159"/>
                  </a:lnTo>
                  <a:lnTo>
                    <a:pt x="633" y="89"/>
                  </a:lnTo>
                  <a:lnTo>
                    <a:pt x="572" y="82"/>
                  </a:lnTo>
                  <a:lnTo>
                    <a:pt x="513" y="47"/>
                  </a:lnTo>
                  <a:lnTo>
                    <a:pt x="453" y="66"/>
                  </a:lnTo>
                  <a:lnTo>
                    <a:pt x="415" y="57"/>
                  </a:lnTo>
                  <a:lnTo>
                    <a:pt x="447" y="0"/>
                  </a:lnTo>
                  <a:lnTo>
                    <a:pt x="377" y="13"/>
                  </a:lnTo>
                  <a:lnTo>
                    <a:pt x="310" y="66"/>
                  </a:lnTo>
                  <a:lnTo>
                    <a:pt x="249" y="120"/>
                  </a:lnTo>
                  <a:lnTo>
                    <a:pt x="234" y="158"/>
                  </a:lnTo>
                  <a:lnTo>
                    <a:pt x="213" y="186"/>
                  </a:lnTo>
                  <a:lnTo>
                    <a:pt x="202" y="213"/>
                  </a:lnTo>
                  <a:lnTo>
                    <a:pt x="179" y="255"/>
                  </a:lnTo>
                  <a:lnTo>
                    <a:pt x="251" y="253"/>
                  </a:lnTo>
                  <a:lnTo>
                    <a:pt x="323" y="234"/>
                  </a:lnTo>
                  <a:lnTo>
                    <a:pt x="285" y="281"/>
                  </a:lnTo>
                  <a:lnTo>
                    <a:pt x="261" y="319"/>
                  </a:lnTo>
                  <a:lnTo>
                    <a:pt x="190" y="359"/>
                  </a:lnTo>
                  <a:lnTo>
                    <a:pt x="150" y="374"/>
                  </a:lnTo>
                  <a:lnTo>
                    <a:pt x="69" y="378"/>
                  </a:lnTo>
                  <a:lnTo>
                    <a:pt x="82" y="332"/>
                  </a:lnTo>
                  <a:lnTo>
                    <a:pt x="120" y="296"/>
                  </a:lnTo>
                  <a:lnTo>
                    <a:pt x="57" y="332"/>
                  </a:lnTo>
                  <a:lnTo>
                    <a:pt x="12" y="369"/>
                  </a:lnTo>
                  <a:lnTo>
                    <a:pt x="0" y="399"/>
                  </a:lnTo>
                  <a:lnTo>
                    <a:pt x="14" y="4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39" name="Freeform 181">
              <a:extLst>
                <a:ext uri="{FF2B5EF4-FFF2-40B4-BE49-F238E27FC236}">
                  <a16:creationId xmlns:a16="http://schemas.microsoft.com/office/drawing/2014/main" id="{6E99F228-7E54-4DB0-B422-32E815A91E2D}"/>
                </a:ext>
              </a:extLst>
            </p:cNvPr>
            <p:cNvSpPr>
              <a:spLocks/>
            </p:cNvSpPr>
            <p:nvPr/>
          </p:nvSpPr>
          <p:spPr bwMode="auto">
            <a:xfrm>
              <a:off x="4478" y="1582"/>
              <a:ext cx="449" cy="305"/>
            </a:xfrm>
            <a:custGeom>
              <a:avLst/>
              <a:gdLst>
                <a:gd name="T0" fmla="*/ 24 w 899"/>
                <a:gd name="T1" fmla="*/ 1 h 610"/>
                <a:gd name="T2" fmla="*/ 22 w 899"/>
                <a:gd name="T3" fmla="*/ 1 h 610"/>
                <a:gd name="T4" fmla="*/ 20 w 899"/>
                <a:gd name="T5" fmla="*/ 2 h 610"/>
                <a:gd name="T6" fmla="*/ 17 w 899"/>
                <a:gd name="T7" fmla="*/ 1 h 610"/>
                <a:gd name="T8" fmla="*/ 15 w 899"/>
                <a:gd name="T9" fmla="*/ 2 h 610"/>
                <a:gd name="T10" fmla="*/ 14 w 899"/>
                <a:gd name="T11" fmla="*/ 3 h 610"/>
                <a:gd name="T12" fmla="*/ 12 w 899"/>
                <a:gd name="T13" fmla="*/ 5 h 610"/>
                <a:gd name="T14" fmla="*/ 11 w 899"/>
                <a:gd name="T15" fmla="*/ 5 h 610"/>
                <a:gd name="T16" fmla="*/ 10 w 899"/>
                <a:gd name="T17" fmla="*/ 7 h 610"/>
                <a:gd name="T18" fmla="*/ 8 w 899"/>
                <a:gd name="T19" fmla="*/ 9 h 610"/>
                <a:gd name="T20" fmla="*/ 6 w 899"/>
                <a:gd name="T21" fmla="*/ 10 h 610"/>
                <a:gd name="T22" fmla="*/ 5 w 899"/>
                <a:gd name="T23" fmla="*/ 11 h 610"/>
                <a:gd name="T24" fmla="*/ 3 w 899"/>
                <a:gd name="T25" fmla="*/ 13 h 610"/>
                <a:gd name="T26" fmla="*/ 2 w 899"/>
                <a:gd name="T27" fmla="*/ 14 h 610"/>
                <a:gd name="T28" fmla="*/ 0 w 899"/>
                <a:gd name="T29" fmla="*/ 17 h 610"/>
                <a:gd name="T30" fmla="*/ 0 w 899"/>
                <a:gd name="T31" fmla="*/ 19 h 610"/>
                <a:gd name="T32" fmla="*/ 0 w 899"/>
                <a:gd name="T33" fmla="*/ 15 h 610"/>
                <a:gd name="T34" fmla="*/ 1 w 899"/>
                <a:gd name="T35" fmla="*/ 14 h 610"/>
                <a:gd name="T36" fmla="*/ 3 w 899"/>
                <a:gd name="T37" fmla="*/ 12 h 610"/>
                <a:gd name="T38" fmla="*/ 6 w 899"/>
                <a:gd name="T39" fmla="*/ 10 h 610"/>
                <a:gd name="T40" fmla="*/ 8 w 899"/>
                <a:gd name="T41" fmla="*/ 8 h 610"/>
                <a:gd name="T42" fmla="*/ 10 w 899"/>
                <a:gd name="T43" fmla="*/ 6 h 610"/>
                <a:gd name="T44" fmla="*/ 11 w 899"/>
                <a:gd name="T45" fmla="*/ 5 h 610"/>
                <a:gd name="T46" fmla="*/ 13 w 899"/>
                <a:gd name="T47" fmla="*/ 3 h 610"/>
                <a:gd name="T48" fmla="*/ 15 w 899"/>
                <a:gd name="T49" fmla="*/ 2 h 610"/>
                <a:gd name="T50" fmla="*/ 17 w 899"/>
                <a:gd name="T51" fmla="*/ 1 h 610"/>
                <a:gd name="T52" fmla="*/ 19 w 899"/>
                <a:gd name="T53" fmla="*/ 1 h 610"/>
                <a:gd name="T54" fmla="*/ 20 w 899"/>
                <a:gd name="T55" fmla="*/ 1 h 610"/>
                <a:gd name="T56" fmla="*/ 22 w 899"/>
                <a:gd name="T57" fmla="*/ 1 h 610"/>
                <a:gd name="T58" fmla="*/ 27 w 899"/>
                <a:gd name="T59" fmla="*/ 0 h 610"/>
                <a:gd name="T60" fmla="*/ 28 w 899"/>
                <a:gd name="T61" fmla="*/ 1 h 610"/>
                <a:gd name="T62" fmla="*/ 26 w 899"/>
                <a:gd name="T63" fmla="*/ 1 h 610"/>
                <a:gd name="T64" fmla="*/ 24 w 899"/>
                <a:gd name="T65" fmla="*/ 1 h 610"/>
                <a:gd name="T66" fmla="*/ 24 w 899"/>
                <a:gd name="T67" fmla="*/ 1 h 6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99"/>
                <a:gd name="T103" fmla="*/ 0 h 610"/>
                <a:gd name="T104" fmla="*/ 899 w 899"/>
                <a:gd name="T105" fmla="*/ 610 h 6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99" h="610">
                  <a:moveTo>
                    <a:pt x="779" y="40"/>
                  </a:moveTo>
                  <a:lnTo>
                    <a:pt x="728" y="43"/>
                  </a:lnTo>
                  <a:lnTo>
                    <a:pt x="663" y="64"/>
                  </a:lnTo>
                  <a:lnTo>
                    <a:pt x="561" y="60"/>
                  </a:lnTo>
                  <a:lnTo>
                    <a:pt x="511" y="74"/>
                  </a:lnTo>
                  <a:lnTo>
                    <a:pt x="464" y="97"/>
                  </a:lnTo>
                  <a:lnTo>
                    <a:pt x="414" y="138"/>
                  </a:lnTo>
                  <a:lnTo>
                    <a:pt x="370" y="182"/>
                  </a:lnTo>
                  <a:lnTo>
                    <a:pt x="351" y="224"/>
                  </a:lnTo>
                  <a:lnTo>
                    <a:pt x="281" y="260"/>
                  </a:lnTo>
                  <a:lnTo>
                    <a:pt x="203" y="315"/>
                  </a:lnTo>
                  <a:lnTo>
                    <a:pt x="167" y="359"/>
                  </a:lnTo>
                  <a:lnTo>
                    <a:pt x="114" y="427"/>
                  </a:lnTo>
                  <a:lnTo>
                    <a:pt x="68" y="469"/>
                  </a:lnTo>
                  <a:lnTo>
                    <a:pt x="27" y="534"/>
                  </a:lnTo>
                  <a:lnTo>
                    <a:pt x="13" y="610"/>
                  </a:lnTo>
                  <a:lnTo>
                    <a:pt x="0" y="509"/>
                  </a:lnTo>
                  <a:lnTo>
                    <a:pt x="40" y="465"/>
                  </a:lnTo>
                  <a:lnTo>
                    <a:pt x="106" y="401"/>
                  </a:lnTo>
                  <a:lnTo>
                    <a:pt x="196" y="306"/>
                  </a:lnTo>
                  <a:lnTo>
                    <a:pt x="268" y="256"/>
                  </a:lnTo>
                  <a:lnTo>
                    <a:pt x="342" y="214"/>
                  </a:lnTo>
                  <a:lnTo>
                    <a:pt x="370" y="159"/>
                  </a:lnTo>
                  <a:lnTo>
                    <a:pt x="429" y="108"/>
                  </a:lnTo>
                  <a:lnTo>
                    <a:pt x="494" y="68"/>
                  </a:lnTo>
                  <a:lnTo>
                    <a:pt x="549" y="49"/>
                  </a:lnTo>
                  <a:lnTo>
                    <a:pt x="612" y="51"/>
                  </a:lnTo>
                  <a:lnTo>
                    <a:pt x="652" y="51"/>
                  </a:lnTo>
                  <a:lnTo>
                    <a:pt x="711" y="34"/>
                  </a:lnTo>
                  <a:lnTo>
                    <a:pt x="886" y="0"/>
                  </a:lnTo>
                  <a:lnTo>
                    <a:pt x="899" y="15"/>
                  </a:lnTo>
                  <a:lnTo>
                    <a:pt x="859" y="15"/>
                  </a:lnTo>
                  <a:lnTo>
                    <a:pt x="779"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0" name="Freeform 182">
              <a:extLst>
                <a:ext uri="{FF2B5EF4-FFF2-40B4-BE49-F238E27FC236}">
                  <a16:creationId xmlns:a16="http://schemas.microsoft.com/office/drawing/2014/main" id="{09E3B8C0-21AE-41B9-8446-63859E23BE42}"/>
                </a:ext>
              </a:extLst>
            </p:cNvPr>
            <p:cNvSpPr>
              <a:spLocks/>
            </p:cNvSpPr>
            <p:nvPr/>
          </p:nvSpPr>
          <p:spPr bwMode="auto">
            <a:xfrm>
              <a:off x="4834" y="1601"/>
              <a:ext cx="87" cy="133"/>
            </a:xfrm>
            <a:custGeom>
              <a:avLst/>
              <a:gdLst>
                <a:gd name="T0" fmla="*/ 0 w 173"/>
                <a:gd name="T1" fmla="*/ 5 h 266"/>
                <a:gd name="T2" fmla="*/ 4 w 173"/>
                <a:gd name="T3" fmla="*/ 4 h 266"/>
                <a:gd name="T4" fmla="*/ 6 w 173"/>
                <a:gd name="T5" fmla="*/ 8 h 266"/>
                <a:gd name="T6" fmla="*/ 4 w 173"/>
                <a:gd name="T7" fmla="*/ 3 h 266"/>
                <a:gd name="T8" fmla="*/ 4 w 173"/>
                <a:gd name="T9" fmla="*/ 1 h 266"/>
                <a:gd name="T10" fmla="*/ 3 w 173"/>
                <a:gd name="T11" fmla="*/ 1 h 266"/>
                <a:gd name="T12" fmla="*/ 2 w 173"/>
                <a:gd name="T13" fmla="*/ 0 h 266"/>
                <a:gd name="T14" fmla="*/ 0 w 173"/>
                <a:gd name="T15" fmla="*/ 1 h 266"/>
                <a:gd name="T16" fmla="*/ 2 w 173"/>
                <a:gd name="T17" fmla="*/ 1 h 266"/>
                <a:gd name="T18" fmla="*/ 3 w 173"/>
                <a:gd name="T19" fmla="*/ 1 h 266"/>
                <a:gd name="T20" fmla="*/ 3 w 173"/>
                <a:gd name="T21" fmla="*/ 2 h 266"/>
                <a:gd name="T22" fmla="*/ 2 w 173"/>
                <a:gd name="T23" fmla="*/ 3 h 266"/>
                <a:gd name="T24" fmla="*/ 0 w 173"/>
                <a:gd name="T25" fmla="*/ 5 h 266"/>
                <a:gd name="T26" fmla="*/ 0 w 173"/>
                <a:gd name="T27" fmla="*/ 5 h 2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3"/>
                <a:gd name="T43" fmla="*/ 0 h 266"/>
                <a:gd name="T44" fmla="*/ 173 w 173"/>
                <a:gd name="T45" fmla="*/ 266 h 26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3" h="266">
                  <a:moveTo>
                    <a:pt x="0" y="161"/>
                  </a:moveTo>
                  <a:lnTo>
                    <a:pt x="106" y="144"/>
                  </a:lnTo>
                  <a:lnTo>
                    <a:pt x="173" y="266"/>
                  </a:lnTo>
                  <a:lnTo>
                    <a:pt x="114" y="104"/>
                  </a:lnTo>
                  <a:lnTo>
                    <a:pt x="100" y="60"/>
                  </a:lnTo>
                  <a:lnTo>
                    <a:pt x="91" y="28"/>
                  </a:lnTo>
                  <a:lnTo>
                    <a:pt x="51" y="0"/>
                  </a:lnTo>
                  <a:lnTo>
                    <a:pt x="0" y="5"/>
                  </a:lnTo>
                  <a:lnTo>
                    <a:pt x="39" y="13"/>
                  </a:lnTo>
                  <a:lnTo>
                    <a:pt x="79" y="47"/>
                  </a:lnTo>
                  <a:lnTo>
                    <a:pt x="83" y="91"/>
                  </a:lnTo>
                  <a:lnTo>
                    <a:pt x="57" y="125"/>
                  </a:lnTo>
                  <a:lnTo>
                    <a:pt x="0"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1" name="Freeform 183">
              <a:extLst>
                <a:ext uri="{FF2B5EF4-FFF2-40B4-BE49-F238E27FC236}">
                  <a16:creationId xmlns:a16="http://schemas.microsoft.com/office/drawing/2014/main" id="{902336D9-E458-48E4-A700-A6814C38DEFC}"/>
                </a:ext>
              </a:extLst>
            </p:cNvPr>
            <p:cNvSpPr>
              <a:spLocks/>
            </p:cNvSpPr>
            <p:nvPr/>
          </p:nvSpPr>
          <p:spPr bwMode="auto">
            <a:xfrm>
              <a:off x="4748" y="1660"/>
              <a:ext cx="178" cy="204"/>
            </a:xfrm>
            <a:custGeom>
              <a:avLst/>
              <a:gdLst>
                <a:gd name="T0" fmla="*/ 9 w 357"/>
                <a:gd name="T1" fmla="*/ 2 h 407"/>
                <a:gd name="T2" fmla="*/ 10 w 357"/>
                <a:gd name="T3" fmla="*/ 5 h 407"/>
                <a:gd name="T4" fmla="*/ 10 w 357"/>
                <a:gd name="T5" fmla="*/ 8 h 407"/>
                <a:gd name="T6" fmla="*/ 10 w 357"/>
                <a:gd name="T7" fmla="*/ 11 h 407"/>
                <a:gd name="T8" fmla="*/ 9 w 357"/>
                <a:gd name="T9" fmla="*/ 12 h 407"/>
                <a:gd name="T10" fmla="*/ 7 w 357"/>
                <a:gd name="T11" fmla="*/ 11 h 407"/>
                <a:gd name="T12" fmla="*/ 5 w 357"/>
                <a:gd name="T13" fmla="*/ 10 h 407"/>
                <a:gd name="T14" fmla="*/ 7 w 357"/>
                <a:gd name="T15" fmla="*/ 12 h 407"/>
                <a:gd name="T16" fmla="*/ 7 w 357"/>
                <a:gd name="T17" fmla="*/ 12 h 407"/>
                <a:gd name="T18" fmla="*/ 6 w 357"/>
                <a:gd name="T19" fmla="*/ 13 h 407"/>
                <a:gd name="T20" fmla="*/ 3 w 357"/>
                <a:gd name="T21" fmla="*/ 12 h 407"/>
                <a:gd name="T22" fmla="*/ 1 w 357"/>
                <a:gd name="T23" fmla="*/ 11 h 407"/>
                <a:gd name="T24" fmla="*/ 1 w 357"/>
                <a:gd name="T25" fmla="*/ 10 h 407"/>
                <a:gd name="T26" fmla="*/ 1 w 357"/>
                <a:gd name="T27" fmla="*/ 9 h 407"/>
                <a:gd name="T28" fmla="*/ 2 w 357"/>
                <a:gd name="T29" fmla="*/ 9 h 407"/>
                <a:gd name="T30" fmla="*/ 5 w 357"/>
                <a:gd name="T31" fmla="*/ 10 h 407"/>
                <a:gd name="T32" fmla="*/ 4 w 357"/>
                <a:gd name="T33" fmla="*/ 9 h 407"/>
                <a:gd name="T34" fmla="*/ 2 w 357"/>
                <a:gd name="T35" fmla="*/ 7 h 407"/>
                <a:gd name="T36" fmla="*/ 1 w 357"/>
                <a:gd name="T37" fmla="*/ 7 h 407"/>
                <a:gd name="T38" fmla="*/ 0 w 357"/>
                <a:gd name="T39" fmla="*/ 7 h 407"/>
                <a:gd name="T40" fmla="*/ 0 w 357"/>
                <a:gd name="T41" fmla="*/ 7 h 407"/>
                <a:gd name="T42" fmla="*/ 0 w 357"/>
                <a:gd name="T43" fmla="*/ 8 h 407"/>
                <a:gd name="T44" fmla="*/ 0 w 357"/>
                <a:gd name="T45" fmla="*/ 9 h 407"/>
                <a:gd name="T46" fmla="*/ 0 w 357"/>
                <a:gd name="T47" fmla="*/ 11 h 407"/>
                <a:gd name="T48" fmla="*/ 1 w 357"/>
                <a:gd name="T49" fmla="*/ 13 h 407"/>
                <a:gd name="T50" fmla="*/ 1 w 357"/>
                <a:gd name="T51" fmla="*/ 13 h 407"/>
                <a:gd name="T52" fmla="*/ 6 w 357"/>
                <a:gd name="T53" fmla="*/ 13 h 407"/>
                <a:gd name="T54" fmla="*/ 8 w 357"/>
                <a:gd name="T55" fmla="*/ 13 h 407"/>
                <a:gd name="T56" fmla="*/ 9 w 357"/>
                <a:gd name="T57" fmla="*/ 12 h 407"/>
                <a:gd name="T58" fmla="*/ 10 w 357"/>
                <a:gd name="T59" fmla="*/ 11 h 407"/>
                <a:gd name="T60" fmla="*/ 11 w 357"/>
                <a:gd name="T61" fmla="*/ 9 h 407"/>
                <a:gd name="T62" fmla="*/ 11 w 357"/>
                <a:gd name="T63" fmla="*/ 7 h 407"/>
                <a:gd name="T64" fmla="*/ 11 w 357"/>
                <a:gd name="T65" fmla="*/ 5 h 407"/>
                <a:gd name="T66" fmla="*/ 10 w 357"/>
                <a:gd name="T67" fmla="*/ 3 h 407"/>
                <a:gd name="T68" fmla="*/ 8 w 357"/>
                <a:gd name="T69" fmla="*/ 0 h 407"/>
                <a:gd name="T70" fmla="*/ 9 w 357"/>
                <a:gd name="T71" fmla="*/ 2 h 407"/>
                <a:gd name="T72" fmla="*/ 9 w 357"/>
                <a:gd name="T73" fmla="*/ 2 h 4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7"/>
                <a:gd name="T112" fmla="*/ 0 h 407"/>
                <a:gd name="T113" fmla="*/ 357 w 357"/>
                <a:gd name="T114" fmla="*/ 407 h 4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7" h="407">
                  <a:moveTo>
                    <a:pt x="292" y="38"/>
                  </a:moveTo>
                  <a:lnTo>
                    <a:pt x="338" y="139"/>
                  </a:lnTo>
                  <a:lnTo>
                    <a:pt x="349" y="234"/>
                  </a:lnTo>
                  <a:lnTo>
                    <a:pt x="340" y="324"/>
                  </a:lnTo>
                  <a:lnTo>
                    <a:pt x="292" y="358"/>
                  </a:lnTo>
                  <a:lnTo>
                    <a:pt x="230" y="345"/>
                  </a:lnTo>
                  <a:lnTo>
                    <a:pt x="161" y="295"/>
                  </a:lnTo>
                  <a:lnTo>
                    <a:pt x="226" y="371"/>
                  </a:lnTo>
                  <a:lnTo>
                    <a:pt x="249" y="384"/>
                  </a:lnTo>
                  <a:lnTo>
                    <a:pt x="203" y="388"/>
                  </a:lnTo>
                  <a:lnTo>
                    <a:pt x="106" y="369"/>
                  </a:lnTo>
                  <a:lnTo>
                    <a:pt x="62" y="339"/>
                  </a:lnTo>
                  <a:lnTo>
                    <a:pt x="47" y="299"/>
                  </a:lnTo>
                  <a:lnTo>
                    <a:pt x="43" y="268"/>
                  </a:lnTo>
                  <a:lnTo>
                    <a:pt x="91" y="282"/>
                  </a:lnTo>
                  <a:lnTo>
                    <a:pt x="163" y="297"/>
                  </a:lnTo>
                  <a:lnTo>
                    <a:pt x="135" y="261"/>
                  </a:lnTo>
                  <a:lnTo>
                    <a:pt x="91" y="219"/>
                  </a:lnTo>
                  <a:lnTo>
                    <a:pt x="57" y="206"/>
                  </a:lnTo>
                  <a:lnTo>
                    <a:pt x="17" y="206"/>
                  </a:lnTo>
                  <a:lnTo>
                    <a:pt x="0" y="211"/>
                  </a:lnTo>
                  <a:lnTo>
                    <a:pt x="2" y="248"/>
                  </a:lnTo>
                  <a:lnTo>
                    <a:pt x="9" y="286"/>
                  </a:lnTo>
                  <a:lnTo>
                    <a:pt x="26" y="335"/>
                  </a:lnTo>
                  <a:lnTo>
                    <a:pt x="45" y="390"/>
                  </a:lnTo>
                  <a:lnTo>
                    <a:pt x="60" y="407"/>
                  </a:lnTo>
                  <a:lnTo>
                    <a:pt x="220" y="400"/>
                  </a:lnTo>
                  <a:lnTo>
                    <a:pt x="283" y="394"/>
                  </a:lnTo>
                  <a:lnTo>
                    <a:pt x="313" y="369"/>
                  </a:lnTo>
                  <a:lnTo>
                    <a:pt x="347" y="333"/>
                  </a:lnTo>
                  <a:lnTo>
                    <a:pt x="357" y="280"/>
                  </a:lnTo>
                  <a:lnTo>
                    <a:pt x="357" y="194"/>
                  </a:lnTo>
                  <a:lnTo>
                    <a:pt x="355" y="151"/>
                  </a:lnTo>
                  <a:lnTo>
                    <a:pt x="325" y="73"/>
                  </a:lnTo>
                  <a:lnTo>
                    <a:pt x="287" y="0"/>
                  </a:lnTo>
                  <a:lnTo>
                    <a:pt x="29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2" name="Freeform 184">
              <a:extLst>
                <a:ext uri="{FF2B5EF4-FFF2-40B4-BE49-F238E27FC236}">
                  <a16:creationId xmlns:a16="http://schemas.microsoft.com/office/drawing/2014/main" id="{0732ED4B-060B-40E2-BA20-2E1C5B38BF0F}"/>
                </a:ext>
              </a:extLst>
            </p:cNvPr>
            <p:cNvSpPr>
              <a:spLocks/>
            </p:cNvSpPr>
            <p:nvPr/>
          </p:nvSpPr>
          <p:spPr bwMode="auto">
            <a:xfrm>
              <a:off x="4478" y="1830"/>
              <a:ext cx="97" cy="280"/>
            </a:xfrm>
            <a:custGeom>
              <a:avLst/>
              <a:gdLst>
                <a:gd name="T0" fmla="*/ 1 w 194"/>
                <a:gd name="T1" fmla="*/ 0 h 559"/>
                <a:gd name="T2" fmla="*/ 0 w 194"/>
                <a:gd name="T3" fmla="*/ 1 h 559"/>
                <a:gd name="T4" fmla="*/ 0 w 194"/>
                <a:gd name="T5" fmla="*/ 4 h 559"/>
                <a:gd name="T6" fmla="*/ 1 w 194"/>
                <a:gd name="T7" fmla="*/ 6 h 559"/>
                <a:gd name="T8" fmla="*/ 2 w 194"/>
                <a:gd name="T9" fmla="*/ 8 h 559"/>
                <a:gd name="T10" fmla="*/ 3 w 194"/>
                <a:gd name="T11" fmla="*/ 10 h 559"/>
                <a:gd name="T12" fmla="*/ 3 w 194"/>
                <a:gd name="T13" fmla="*/ 13 h 559"/>
                <a:gd name="T14" fmla="*/ 5 w 194"/>
                <a:gd name="T15" fmla="*/ 15 h 559"/>
                <a:gd name="T16" fmla="*/ 6 w 194"/>
                <a:gd name="T17" fmla="*/ 16 h 559"/>
                <a:gd name="T18" fmla="*/ 6 w 194"/>
                <a:gd name="T19" fmla="*/ 18 h 559"/>
                <a:gd name="T20" fmla="*/ 6 w 194"/>
                <a:gd name="T21" fmla="*/ 16 h 559"/>
                <a:gd name="T22" fmla="*/ 6 w 194"/>
                <a:gd name="T23" fmla="*/ 14 h 559"/>
                <a:gd name="T24" fmla="*/ 6 w 194"/>
                <a:gd name="T25" fmla="*/ 13 h 559"/>
                <a:gd name="T26" fmla="*/ 3 w 194"/>
                <a:gd name="T27" fmla="*/ 10 h 559"/>
                <a:gd name="T28" fmla="*/ 2 w 194"/>
                <a:gd name="T29" fmla="*/ 6 h 559"/>
                <a:gd name="T30" fmla="*/ 1 w 194"/>
                <a:gd name="T31" fmla="*/ 3 h 559"/>
                <a:gd name="T32" fmla="*/ 1 w 194"/>
                <a:gd name="T33" fmla="*/ 0 h 559"/>
                <a:gd name="T34" fmla="*/ 1 w 194"/>
                <a:gd name="T35" fmla="*/ 0 h 5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4"/>
                <a:gd name="T55" fmla="*/ 0 h 559"/>
                <a:gd name="T56" fmla="*/ 194 w 194"/>
                <a:gd name="T57" fmla="*/ 559 h 5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4" h="559">
                  <a:moveTo>
                    <a:pt x="8" y="0"/>
                  </a:moveTo>
                  <a:lnTo>
                    <a:pt x="0" y="28"/>
                  </a:lnTo>
                  <a:lnTo>
                    <a:pt x="0" y="100"/>
                  </a:lnTo>
                  <a:lnTo>
                    <a:pt x="17" y="186"/>
                  </a:lnTo>
                  <a:lnTo>
                    <a:pt x="38" y="241"/>
                  </a:lnTo>
                  <a:lnTo>
                    <a:pt x="76" y="315"/>
                  </a:lnTo>
                  <a:lnTo>
                    <a:pt x="122" y="393"/>
                  </a:lnTo>
                  <a:lnTo>
                    <a:pt x="148" y="460"/>
                  </a:lnTo>
                  <a:lnTo>
                    <a:pt x="175" y="505"/>
                  </a:lnTo>
                  <a:lnTo>
                    <a:pt x="192" y="559"/>
                  </a:lnTo>
                  <a:lnTo>
                    <a:pt x="194" y="494"/>
                  </a:lnTo>
                  <a:lnTo>
                    <a:pt x="177" y="435"/>
                  </a:lnTo>
                  <a:lnTo>
                    <a:pt x="165" y="405"/>
                  </a:lnTo>
                  <a:lnTo>
                    <a:pt x="112" y="313"/>
                  </a:lnTo>
                  <a:lnTo>
                    <a:pt x="55" y="167"/>
                  </a:lnTo>
                  <a:lnTo>
                    <a:pt x="28" y="7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3" name="Freeform 185">
              <a:extLst>
                <a:ext uri="{FF2B5EF4-FFF2-40B4-BE49-F238E27FC236}">
                  <a16:creationId xmlns:a16="http://schemas.microsoft.com/office/drawing/2014/main" id="{2B72BD58-2E1C-4531-AADD-8F80F5909E65}"/>
                </a:ext>
              </a:extLst>
            </p:cNvPr>
            <p:cNvSpPr>
              <a:spLocks/>
            </p:cNvSpPr>
            <p:nvPr/>
          </p:nvSpPr>
          <p:spPr bwMode="auto">
            <a:xfrm>
              <a:off x="4555" y="1828"/>
              <a:ext cx="84" cy="259"/>
            </a:xfrm>
            <a:custGeom>
              <a:avLst/>
              <a:gdLst>
                <a:gd name="T0" fmla="*/ 2 w 167"/>
                <a:gd name="T1" fmla="*/ 2 h 517"/>
                <a:gd name="T2" fmla="*/ 2 w 167"/>
                <a:gd name="T3" fmla="*/ 4 h 517"/>
                <a:gd name="T4" fmla="*/ 2 w 167"/>
                <a:gd name="T5" fmla="*/ 6 h 517"/>
                <a:gd name="T6" fmla="*/ 2 w 167"/>
                <a:gd name="T7" fmla="*/ 8 h 517"/>
                <a:gd name="T8" fmla="*/ 3 w 167"/>
                <a:gd name="T9" fmla="*/ 9 h 517"/>
                <a:gd name="T10" fmla="*/ 3 w 167"/>
                <a:gd name="T11" fmla="*/ 12 h 517"/>
                <a:gd name="T12" fmla="*/ 4 w 167"/>
                <a:gd name="T13" fmla="*/ 13 h 517"/>
                <a:gd name="T14" fmla="*/ 5 w 167"/>
                <a:gd name="T15" fmla="*/ 14 h 517"/>
                <a:gd name="T16" fmla="*/ 6 w 167"/>
                <a:gd name="T17" fmla="*/ 15 h 517"/>
                <a:gd name="T18" fmla="*/ 6 w 167"/>
                <a:gd name="T19" fmla="*/ 17 h 517"/>
                <a:gd name="T20" fmla="*/ 5 w 167"/>
                <a:gd name="T21" fmla="*/ 16 h 517"/>
                <a:gd name="T22" fmla="*/ 5 w 167"/>
                <a:gd name="T23" fmla="*/ 14 h 517"/>
                <a:gd name="T24" fmla="*/ 4 w 167"/>
                <a:gd name="T25" fmla="*/ 13 h 517"/>
                <a:gd name="T26" fmla="*/ 3 w 167"/>
                <a:gd name="T27" fmla="*/ 12 h 517"/>
                <a:gd name="T28" fmla="*/ 2 w 167"/>
                <a:gd name="T29" fmla="*/ 9 h 517"/>
                <a:gd name="T30" fmla="*/ 2 w 167"/>
                <a:gd name="T31" fmla="*/ 6 h 517"/>
                <a:gd name="T32" fmla="*/ 1 w 167"/>
                <a:gd name="T33" fmla="*/ 3 h 517"/>
                <a:gd name="T34" fmla="*/ 0 w 167"/>
                <a:gd name="T35" fmla="*/ 0 h 517"/>
                <a:gd name="T36" fmla="*/ 2 w 167"/>
                <a:gd name="T37" fmla="*/ 2 h 517"/>
                <a:gd name="T38" fmla="*/ 2 w 167"/>
                <a:gd name="T39" fmla="*/ 2 h 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7"/>
                <a:gd name="T61" fmla="*/ 0 h 517"/>
                <a:gd name="T62" fmla="*/ 167 w 167"/>
                <a:gd name="T63" fmla="*/ 517 h 5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7" h="517">
                  <a:moveTo>
                    <a:pt x="45" y="47"/>
                  </a:moveTo>
                  <a:lnTo>
                    <a:pt x="51" y="112"/>
                  </a:lnTo>
                  <a:lnTo>
                    <a:pt x="59" y="163"/>
                  </a:lnTo>
                  <a:lnTo>
                    <a:pt x="63" y="239"/>
                  </a:lnTo>
                  <a:lnTo>
                    <a:pt x="72" y="279"/>
                  </a:lnTo>
                  <a:lnTo>
                    <a:pt x="93" y="353"/>
                  </a:lnTo>
                  <a:lnTo>
                    <a:pt x="116" y="393"/>
                  </a:lnTo>
                  <a:lnTo>
                    <a:pt x="137" y="424"/>
                  </a:lnTo>
                  <a:lnTo>
                    <a:pt x="163" y="473"/>
                  </a:lnTo>
                  <a:lnTo>
                    <a:pt x="167" y="517"/>
                  </a:lnTo>
                  <a:lnTo>
                    <a:pt x="150" y="496"/>
                  </a:lnTo>
                  <a:lnTo>
                    <a:pt x="129" y="443"/>
                  </a:lnTo>
                  <a:lnTo>
                    <a:pt x="108" y="409"/>
                  </a:lnTo>
                  <a:lnTo>
                    <a:pt x="78" y="353"/>
                  </a:lnTo>
                  <a:lnTo>
                    <a:pt x="57" y="268"/>
                  </a:lnTo>
                  <a:lnTo>
                    <a:pt x="47" y="169"/>
                  </a:lnTo>
                  <a:lnTo>
                    <a:pt x="26" y="66"/>
                  </a:lnTo>
                  <a:lnTo>
                    <a:pt x="0" y="0"/>
                  </a:lnTo>
                  <a:lnTo>
                    <a:pt x="4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4" name="Freeform 186">
              <a:extLst>
                <a:ext uri="{FF2B5EF4-FFF2-40B4-BE49-F238E27FC236}">
                  <a16:creationId xmlns:a16="http://schemas.microsoft.com/office/drawing/2014/main" id="{A4295F9F-3AE7-4AA3-8986-07ADB705A6B7}"/>
                </a:ext>
              </a:extLst>
            </p:cNvPr>
            <p:cNvSpPr>
              <a:spLocks/>
            </p:cNvSpPr>
            <p:nvPr/>
          </p:nvSpPr>
          <p:spPr bwMode="auto">
            <a:xfrm>
              <a:off x="4560" y="2068"/>
              <a:ext cx="112" cy="146"/>
            </a:xfrm>
            <a:custGeom>
              <a:avLst/>
              <a:gdLst>
                <a:gd name="T0" fmla="*/ 0 w 225"/>
                <a:gd name="T1" fmla="*/ 1 h 293"/>
                <a:gd name="T2" fmla="*/ 0 w 225"/>
                <a:gd name="T3" fmla="*/ 2 h 293"/>
                <a:gd name="T4" fmla="*/ 0 w 225"/>
                <a:gd name="T5" fmla="*/ 3 h 293"/>
                <a:gd name="T6" fmla="*/ 0 w 225"/>
                <a:gd name="T7" fmla="*/ 4 h 293"/>
                <a:gd name="T8" fmla="*/ 0 w 225"/>
                <a:gd name="T9" fmla="*/ 6 h 293"/>
                <a:gd name="T10" fmla="*/ 0 w 225"/>
                <a:gd name="T11" fmla="*/ 6 h 293"/>
                <a:gd name="T12" fmla="*/ 0 w 225"/>
                <a:gd name="T13" fmla="*/ 7 h 293"/>
                <a:gd name="T14" fmla="*/ 1 w 225"/>
                <a:gd name="T15" fmla="*/ 7 h 293"/>
                <a:gd name="T16" fmla="*/ 1 w 225"/>
                <a:gd name="T17" fmla="*/ 8 h 293"/>
                <a:gd name="T18" fmla="*/ 2 w 225"/>
                <a:gd name="T19" fmla="*/ 8 h 293"/>
                <a:gd name="T20" fmla="*/ 2 w 225"/>
                <a:gd name="T21" fmla="*/ 8 h 293"/>
                <a:gd name="T22" fmla="*/ 3 w 225"/>
                <a:gd name="T23" fmla="*/ 8 h 293"/>
                <a:gd name="T24" fmla="*/ 3 w 225"/>
                <a:gd name="T25" fmla="*/ 8 h 293"/>
                <a:gd name="T26" fmla="*/ 4 w 225"/>
                <a:gd name="T27" fmla="*/ 9 h 293"/>
                <a:gd name="T28" fmla="*/ 4 w 225"/>
                <a:gd name="T29" fmla="*/ 8 h 293"/>
                <a:gd name="T30" fmla="*/ 5 w 225"/>
                <a:gd name="T31" fmla="*/ 9 h 293"/>
                <a:gd name="T32" fmla="*/ 6 w 225"/>
                <a:gd name="T33" fmla="*/ 8 h 293"/>
                <a:gd name="T34" fmla="*/ 7 w 225"/>
                <a:gd name="T35" fmla="*/ 8 h 293"/>
                <a:gd name="T36" fmla="*/ 6 w 225"/>
                <a:gd name="T37" fmla="*/ 8 h 293"/>
                <a:gd name="T38" fmla="*/ 5 w 225"/>
                <a:gd name="T39" fmla="*/ 7 h 293"/>
                <a:gd name="T40" fmla="*/ 5 w 225"/>
                <a:gd name="T41" fmla="*/ 6 h 293"/>
                <a:gd name="T42" fmla="*/ 4 w 225"/>
                <a:gd name="T43" fmla="*/ 6 h 293"/>
                <a:gd name="T44" fmla="*/ 3 w 225"/>
                <a:gd name="T45" fmla="*/ 6 h 293"/>
                <a:gd name="T46" fmla="*/ 3 w 225"/>
                <a:gd name="T47" fmla="*/ 6 h 293"/>
                <a:gd name="T48" fmla="*/ 2 w 225"/>
                <a:gd name="T49" fmla="*/ 6 h 293"/>
                <a:gd name="T50" fmla="*/ 2 w 225"/>
                <a:gd name="T51" fmla="*/ 6 h 293"/>
                <a:gd name="T52" fmla="*/ 1 w 225"/>
                <a:gd name="T53" fmla="*/ 6 h 293"/>
                <a:gd name="T54" fmla="*/ 1 w 225"/>
                <a:gd name="T55" fmla="*/ 6 h 293"/>
                <a:gd name="T56" fmla="*/ 0 w 225"/>
                <a:gd name="T57" fmla="*/ 6 h 293"/>
                <a:gd name="T58" fmla="*/ 0 w 225"/>
                <a:gd name="T59" fmla="*/ 6 h 293"/>
                <a:gd name="T60" fmla="*/ 0 w 225"/>
                <a:gd name="T61" fmla="*/ 4 h 293"/>
                <a:gd name="T62" fmla="*/ 0 w 225"/>
                <a:gd name="T63" fmla="*/ 3 h 293"/>
                <a:gd name="T64" fmla="*/ 1 w 225"/>
                <a:gd name="T65" fmla="*/ 2 h 293"/>
                <a:gd name="T66" fmla="*/ 1 w 225"/>
                <a:gd name="T67" fmla="*/ 1 h 293"/>
                <a:gd name="T68" fmla="*/ 0 w 225"/>
                <a:gd name="T69" fmla="*/ 0 h 293"/>
                <a:gd name="T70" fmla="*/ 0 w 225"/>
                <a:gd name="T71" fmla="*/ 0 h 293"/>
                <a:gd name="T72" fmla="*/ 0 w 225"/>
                <a:gd name="T73" fmla="*/ 0 h 293"/>
                <a:gd name="T74" fmla="*/ 0 w 225"/>
                <a:gd name="T75" fmla="*/ 1 h 293"/>
                <a:gd name="T76" fmla="*/ 0 w 225"/>
                <a:gd name="T77" fmla="*/ 1 h 2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5"/>
                <a:gd name="T118" fmla="*/ 0 h 293"/>
                <a:gd name="T119" fmla="*/ 225 w 225"/>
                <a:gd name="T120" fmla="*/ 293 h 2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5" h="293">
                  <a:moveTo>
                    <a:pt x="16" y="44"/>
                  </a:moveTo>
                  <a:lnTo>
                    <a:pt x="19" y="82"/>
                  </a:lnTo>
                  <a:lnTo>
                    <a:pt x="12" y="118"/>
                  </a:lnTo>
                  <a:lnTo>
                    <a:pt x="17" y="154"/>
                  </a:lnTo>
                  <a:lnTo>
                    <a:pt x="12" y="196"/>
                  </a:lnTo>
                  <a:lnTo>
                    <a:pt x="10" y="217"/>
                  </a:lnTo>
                  <a:lnTo>
                    <a:pt x="17" y="232"/>
                  </a:lnTo>
                  <a:lnTo>
                    <a:pt x="36" y="239"/>
                  </a:lnTo>
                  <a:lnTo>
                    <a:pt x="59" y="262"/>
                  </a:lnTo>
                  <a:lnTo>
                    <a:pt x="73" y="276"/>
                  </a:lnTo>
                  <a:lnTo>
                    <a:pt x="92" y="283"/>
                  </a:lnTo>
                  <a:lnTo>
                    <a:pt x="107" y="279"/>
                  </a:lnTo>
                  <a:lnTo>
                    <a:pt x="120" y="287"/>
                  </a:lnTo>
                  <a:lnTo>
                    <a:pt x="135" y="293"/>
                  </a:lnTo>
                  <a:lnTo>
                    <a:pt x="158" y="287"/>
                  </a:lnTo>
                  <a:lnTo>
                    <a:pt x="185" y="293"/>
                  </a:lnTo>
                  <a:lnTo>
                    <a:pt x="209" y="287"/>
                  </a:lnTo>
                  <a:lnTo>
                    <a:pt x="225" y="270"/>
                  </a:lnTo>
                  <a:lnTo>
                    <a:pt x="206" y="262"/>
                  </a:lnTo>
                  <a:lnTo>
                    <a:pt x="179" y="234"/>
                  </a:lnTo>
                  <a:lnTo>
                    <a:pt x="162" y="194"/>
                  </a:lnTo>
                  <a:lnTo>
                    <a:pt x="139" y="192"/>
                  </a:lnTo>
                  <a:lnTo>
                    <a:pt x="126" y="205"/>
                  </a:lnTo>
                  <a:lnTo>
                    <a:pt x="101" y="198"/>
                  </a:lnTo>
                  <a:lnTo>
                    <a:pt x="84" y="196"/>
                  </a:lnTo>
                  <a:lnTo>
                    <a:pt x="71" y="213"/>
                  </a:lnTo>
                  <a:lnTo>
                    <a:pt x="54" y="217"/>
                  </a:lnTo>
                  <a:lnTo>
                    <a:pt x="44" y="205"/>
                  </a:lnTo>
                  <a:lnTo>
                    <a:pt x="27" y="222"/>
                  </a:lnTo>
                  <a:lnTo>
                    <a:pt x="19" y="207"/>
                  </a:lnTo>
                  <a:lnTo>
                    <a:pt x="31" y="148"/>
                  </a:lnTo>
                  <a:lnTo>
                    <a:pt x="25" y="116"/>
                  </a:lnTo>
                  <a:lnTo>
                    <a:pt x="36" y="80"/>
                  </a:lnTo>
                  <a:lnTo>
                    <a:pt x="33" y="53"/>
                  </a:lnTo>
                  <a:lnTo>
                    <a:pt x="23" y="6"/>
                  </a:lnTo>
                  <a:lnTo>
                    <a:pt x="4" y="6"/>
                  </a:lnTo>
                  <a:lnTo>
                    <a:pt x="0" y="0"/>
                  </a:lnTo>
                  <a:lnTo>
                    <a:pt x="1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5" name="Freeform 187">
              <a:extLst>
                <a:ext uri="{FF2B5EF4-FFF2-40B4-BE49-F238E27FC236}">
                  <a16:creationId xmlns:a16="http://schemas.microsoft.com/office/drawing/2014/main" id="{CD6078E1-3E23-427B-84D2-CC19C6C98D8C}"/>
                </a:ext>
              </a:extLst>
            </p:cNvPr>
            <p:cNvSpPr>
              <a:spLocks/>
            </p:cNvSpPr>
            <p:nvPr/>
          </p:nvSpPr>
          <p:spPr bwMode="auto">
            <a:xfrm>
              <a:off x="4622" y="2042"/>
              <a:ext cx="72" cy="181"/>
            </a:xfrm>
            <a:custGeom>
              <a:avLst/>
              <a:gdLst>
                <a:gd name="T0" fmla="*/ 3 w 142"/>
                <a:gd name="T1" fmla="*/ 11 h 361"/>
                <a:gd name="T2" fmla="*/ 3 w 142"/>
                <a:gd name="T3" fmla="*/ 12 h 361"/>
                <a:gd name="T4" fmla="*/ 4 w 142"/>
                <a:gd name="T5" fmla="*/ 11 h 361"/>
                <a:gd name="T6" fmla="*/ 4 w 142"/>
                <a:gd name="T7" fmla="*/ 10 h 361"/>
                <a:gd name="T8" fmla="*/ 5 w 142"/>
                <a:gd name="T9" fmla="*/ 10 h 361"/>
                <a:gd name="T10" fmla="*/ 5 w 142"/>
                <a:gd name="T11" fmla="*/ 9 h 361"/>
                <a:gd name="T12" fmla="*/ 5 w 142"/>
                <a:gd name="T13" fmla="*/ 8 h 361"/>
                <a:gd name="T14" fmla="*/ 4 w 142"/>
                <a:gd name="T15" fmla="*/ 6 h 361"/>
                <a:gd name="T16" fmla="*/ 3 w 142"/>
                <a:gd name="T17" fmla="*/ 5 h 361"/>
                <a:gd name="T18" fmla="*/ 2 w 142"/>
                <a:gd name="T19" fmla="*/ 4 h 361"/>
                <a:gd name="T20" fmla="*/ 1 w 142"/>
                <a:gd name="T21" fmla="*/ 3 h 361"/>
                <a:gd name="T22" fmla="*/ 0 w 142"/>
                <a:gd name="T23" fmla="*/ 0 h 361"/>
                <a:gd name="T24" fmla="*/ 1 w 142"/>
                <a:gd name="T25" fmla="*/ 3 h 361"/>
                <a:gd name="T26" fmla="*/ 3 w 142"/>
                <a:gd name="T27" fmla="*/ 5 h 361"/>
                <a:gd name="T28" fmla="*/ 3 w 142"/>
                <a:gd name="T29" fmla="*/ 6 h 361"/>
                <a:gd name="T30" fmla="*/ 4 w 142"/>
                <a:gd name="T31" fmla="*/ 8 h 361"/>
                <a:gd name="T32" fmla="*/ 4 w 142"/>
                <a:gd name="T33" fmla="*/ 9 h 361"/>
                <a:gd name="T34" fmla="*/ 4 w 142"/>
                <a:gd name="T35" fmla="*/ 10 h 361"/>
                <a:gd name="T36" fmla="*/ 4 w 142"/>
                <a:gd name="T37" fmla="*/ 11 h 361"/>
                <a:gd name="T38" fmla="*/ 3 w 142"/>
                <a:gd name="T39" fmla="*/ 11 h 361"/>
                <a:gd name="T40" fmla="*/ 3 w 142"/>
                <a:gd name="T41" fmla="*/ 11 h 361"/>
                <a:gd name="T42" fmla="*/ 3 w 142"/>
                <a:gd name="T43" fmla="*/ 11 h 3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2"/>
                <a:gd name="T67" fmla="*/ 0 h 361"/>
                <a:gd name="T68" fmla="*/ 142 w 142"/>
                <a:gd name="T69" fmla="*/ 361 h 36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2" h="361">
                  <a:moveTo>
                    <a:pt x="66" y="342"/>
                  </a:moveTo>
                  <a:lnTo>
                    <a:pt x="74" y="361"/>
                  </a:lnTo>
                  <a:lnTo>
                    <a:pt x="97" y="346"/>
                  </a:lnTo>
                  <a:lnTo>
                    <a:pt x="114" y="317"/>
                  </a:lnTo>
                  <a:lnTo>
                    <a:pt x="142" y="296"/>
                  </a:lnTo>
                  <a:lnTo>
                    <a:pt x="137" y="266"/>
                  </a:lnTo>
                  <a:lnTo>
                    <a:pt x="131" y="241"/>
                  </a:lnTo>
                  <a:lnTo>
                    <a:pt x="106" y="186"/>
                  </a:lnTo>
                  <a:lnTo>
                    <a:pt x="89" y="157"/>
                  </a:lnTo>
                  <a:lnTo>
                    <a:pt x="61" y="125"/>
                  </a:lnTo>
                  <a:lnTo>
                    <a:pt x="32" y="66"/>
                  </a:lnTo>
                  <a:lnTo>
                    <a:pt x="0" y="0"/>
                  </a:lnTo>
                  <a:lnTo>
                    <a:pt x="30" y="93"/>
                  </a:lnTo>
                  <a:lnTo>
                    <a:pt x="68" y="157"/>
                  </a:lnTo>
                  <a:lnTo>
                    <a:pt x="93" y="188"/>
                  </a:lnTo>
                  <a:lnTo>
                    <a:pt x="121" y="243"/>
                  </a:lnTo>
                  <a:lnTo>
                    <a:pt x="123" y="279"/>
                  </a:lnTo>
                  <a:lnTo>
                    <a:pt x="106" y="296"/>
                  </a:lnTo>
                  <a:lnTo>
                    <a:pt x="97" y="321"/>
                  </a:lnTo>
                  <a:lnTo>
                    <a:pt x="68" y="321"/>
                  </a:lnTo>
                  <a:lnTo>
                    <a:pt x="66" y="3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6" name="Freeform 188">
              <a:extLst>
                <a:ext uri="{FF2B5EF4-FFF2-40B4-BE49-F238E27FC236}">
                  <a16:creationId xmlns:a16="http://schemas.microsoft.com/office/drawing/2014/main" id="{3D82145F-7780-453D-8D36-1E2356E850C8}"/>
                </a:ext>
              </a:extLst>
            </p:cNvPr>
            <p:cNvSpPr>
              <a:spLocks/>
            </p:cNvSpPr>
            <p:nvPr/>
          </p:nvSpPr>
          <p:spPr bwMode="auto">
            <a:xfrm>
              <a:off x="4655" y="2135"/>
              <a:ext cx="23" cy="65"/>
            </a:xfrm>
            <a:custGeom>
              <a:avLst/>
              <a:gdLst>
                <a:gd name="T0" fmla="*/ 1 w 48"/>
                <a:gd name="T1" fmla="*/ 4 h 129"/>
                <a:gd name="T2" fmla="*/ 1 w 48"/>
                <a:gd name="T3" fmla="*/ 5 h 129"/>
                <a:gd name="T4" fmla="*/ 0 w 48"/>
                <a:gd name="T5" fmla="*/ 3 h 129"/>
                <a:gd name="T6" fmla="*/ 0 w 48"/>
                <a:gd name="T7" fmla="*/ 2 h 129"/>
                <a:gd name="T8" fmla="*/ 0 w 48"/>
                <a:gd name="T9" fmla="*/ 1 h 129"/>
                <a:gd name="T10" fmla="*/ 0 w 48"/>
                <a:gd name="T11" fmla="*/ 0 h 129"/>
                <a:gd name="T12" fmla="*/ 0 w 48"/>
                <a:gd name="T13" fmla="*/ 2 h 129"/>
                <a:gd name="T14" fmla="*/ 0 w 48"/>
                <a:gd name="T15" fmla="*/ 2 h 129"/>
                <a:gd name="T16" fmla="*/ 1 w 48"/>
                <a:gd name="T17" fmla="*/ 4 h 129"/>
                <a:gd name="T18" fmla="*/ 1 w 48"/>
                <a:gd name="T19" fmla="*/ 4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29"/>
                <a:gd name="T32" fmla="*/ 48 w 48"/>
                <a:gd name="T33" fmla="*/ 129 h 1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29">
                  <a:moveTo>
                    <a:pt x="48" y="120"/>
                  </a:moveTo>
                  <a:lnTo>
                    <a:pt x="40" y="129"/>
                  </a:lnTo>
                  <a:lnTo>
                    <a:pt x="17" y="74"/>
                  </a:lnTo>
                  <a:lnTo>
                    <a:pt x="0" y="51"/>
                  </a:lnTo>
                  <a:lnTo>
                    <a:pt x="0" y="23"/>
                  </a:lnTo>
                  <a:lnTo>
                    <a:pt x="12" y="0"/>
                  </a:lnTo>
                  <a:lnTo>
                    <a:pt x="16" y="34"/>
                  </a:lnTo>
                  <a:lnTo>
                    <a:pt x="21" y="63"/>
                  </a:lnTo>
                  <a:lnTo>
                    <a:pt x="48"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7" name="Freeform 189">
              <a:extLst>
                <a:ext uri="{FF2B5EF4-FFF2-40B4-BE49-F238E27FC236}">
                  <a16:creationId xmlns:a16="http://schemas.microsoft.com/office/drawing/2014/main" id="{92F18F4A-D266-4548-A93D-5B974CC3245A}"/>
                </a:ext>
              </a:extLst>
            </p:cNvPr>
            <p:cNvSpPr>
              <a:spLocks/>
            </p:cNvSpPr>
            <p:nvPr/>
          </p:nvSpPr>
          <p:spPr bwMode="auto">
            <a:xfrm>
              <a:off x="4766" y="1829"/>
              <a:ext cx="168" cy="358"/>
            </a:xfrm>
            <a:custGeom>
              <a:avLst/>
              <a:gdLst>
                <a:gd name="T0" fmla="*/ 0 w 336"/>
                <a:gd name="T1" fmla="*/ 0 h 715"/>
                <a:gd name="T2" fmla="*/ 1 w 336"/>
                <a:gd name="T3" fmla="*/ 3 h 715"/>
                <a:gd name="T4" fmla="*/ 1 w 336"/>
                <a:gd name="T5" fmla="*/ 7 h 715"/>
                <a:gd name="T6" fmla="*/ 3 w 336"/>
                <a:gd name="T7" fmla="*/ 10 h 715"/>
                <a:gd name="T8" fmla="*/ 3 w 336"/>
                <a:gd name="T9" fmla="*/ 13 h 715"/>
                <a:gd name="T10" fmla="*/ 3 w 336"/>
                <a:gd name="T11" fmla="*/ 17 h 715"/>
                <a:gd name="T12" fmla="*/ 3 w 336"/>
                <a:gd name="T13" fmla="*/ 20 h 715"/>
                <a:gd name="T14" fmla="*/ 3 w 336"/>
                <a:gd name="T15" fmla="*/ 21 h 715"/>
                <a:gd name="T16" fmla="*/ 5 w 336"/>
                <a:gd name="T17" fmla="*/ 22 h 715"/>
                <a:gd name="T18" fmla="*/ 5 w 336"/>
                <a:gd name="T19" fmla="*/ 20 h 715"/>
                <a:gd name="T20" fmla="*/ 5 w 336"/>
                <a:gd name="T21" fmla="*/ 17 h 715"/>
                <a:gd name="T22" fmla="*/ 6 w 336"/>
                <a:gd name="T23" fmla="*/ 22 h 715"/>
                <a:gd name="T24" fmla="*/ 7 w 336"/>
                <a:gd name="T25" fmla="*/ 22 h 715"/>
                <a:gd name="T26" fmla="*/ 5 w 336"/>
                <a:gd name="T27" fmla="*/ 19 h 715"/>
                <a:gd name="T28" fmla="*/ 9 w 336"/>
                <a:gd name="T29" fmla="*/ 22 h 715"/>
                <a:gd name="T30" fmla="*/ 10 w 336"/>
                <a:gd name="T31" fmla="*/ 23 h 715"/>
                <a:gd name="T32" fmla="*/ 6 w 336"/>
                <a:gd name="T33" fmla="*/ 18 h 715"/>
                <a:gd name="T34" fmla="*/ 11 w 336"/>
                <a:gd name="T35" fmla="*/ 23 h 715"/>
                <a:gd name="T36" fmla="*/ 10 w 336"/>
                <a:gd name="T37" fmla="*/ 20 h 715"/>
                <a:gd name="T38" fmla="*/ 7 w 336"/>
                <a:gd name="T39" fmla="*/ 18 h 715"/>
                <a:gd name="T40" fmla="*/ 6 w 336"/>
                <a:gd name="T41" fmla="*/ 15 h 715"/>
                <a:gd name="T42" fmla="*/ 9 w 336"/>
                <a:gd name="T43" fmla="*/ 17 h 715"/>
                <a:gd name="T44" fmla="*/ 5 w 336"/>
                <a:gd name="T45" fmla="*/ 8 h 715"/>
                <a:gd name="T46" fmla="*/ 3 w 336"/>
                <a:gd name="T47" fmla="*/ 3 h 715"/>
                <a:gd name="T48" fmla="*/ 1 w 336"/>
                <a:gd name="T49" fmla="*/ 3 h 715"/>
                <a:gd name="T50" fmla="*/ 1 w 336"/>
                <a:gd name="T51" fmla="*/ 2 h 715"/>
                <a:gd name="T52" fmla="*/ 0 w 336"/>
                <a:gd name="T53" fmla="*/ 0 h 715"/>
                <a:gd name="T54" fmla="*/ 0 w 336"/>
                <a:gd name="T55" fmla="*/ 0 h 71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715"/>
                <a:gd name="T86" fmla="*/ 336 w 336"/>
                <a:gd name="T87" fmla="*/ 715 h 71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715">
                  <a:moveTo>
                    <a:pt x="0" y="0"/>
                  </a:moveTo>
                  <a:lnTo>
                    <a:pt x="15" y="68"/>
                  </a:lnTo>
                  <a:lnTo>
                    <a:pt x="61" y="222"/>
                  </a:lnTo>
                  <a:lnTo>
                    <a:pt x="70" y="294"/>
                  </a:lnTo>
                  <a:lnTo>
                    <a:pt x="72" y="389"/>
                  </a:lnTo>
                  <a:lnTo>
                    <a:pt x="76" y="515"/>
                  </a:lnTo>
                  <a:lnTo>
                    <a:pt x="91" y="619"/>
                  </a:lnTo>
                  <a:lnTo>
                    <a:pt x="106" y="654"/>
                  </a:lnTo>
                  <a:lnTo>
                    <a:pt x="182" y="684"/>
                  </a:lnTo>
                  <a:lnTo>
                    <a:pt x="148" y="631"/>
                  </a:lnTo>
                  <a:lnTo>
                    <a:pt x="148" y="519"/>
                  </a:lnTo>
                  <a:lnTo>
                    <a:pt x="197" y="677"/>
                  </a:lnTo>
                  <a:lnTo>
                    <a:pt x="245" y="699"/>
                  </a:lnTo>
                  <a:lnTo>
                    <a:pt x="190" y="583"/>
                  </a:lnTo>
                  <a:lnTo>
                    <a:pt x="275" y="699"/>
                  </a:lnTo>
                  <a:lnTo>
                    <a:pt x="302" y="715"/>
                  </a:lnTo>
                  <a:lnTo>
                    <a:pt x="218" y="568"/>
                  </a:lnTo>
                  <a:lnTo>
                    <a:pt x="336" y="711"/>
                  </a:lnTo>
                  <a:lnTo>
                    <a:pt x="298" y="635"/>
                  </a:lnTo>
                  <a:lnTo>
                    <a:pt x="247" y="545"/>
                  </a:lnTo>
                  <a:lnTo>
                    <a:pt x="199" y="454"/>
                  </a:lnTo>
                  <a:lnTo>
                    <a:pt x="270" y="528"/>
                  </a:lnTo>
                  <a:lnTo>
                    <a:pt x="156" y="230"/>
                  </a:lnTo>
                  <a:lnTo>
                    <a:pt x="125" y="83"/>
                  </a:lnTo>
                  <a:lnTo>
                    <a:pt x="61" y="80"/>
                  </a:lnTo>
                  <a:lnTo>
                    <a:pt x="30" y="5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8" name="Freeform 190">
              <a:extLst>
                <a:ext uri="{FF2B5EF4-FFF2-40B4-BE49-F238E27FC236}">
                  <a16:creationId xmlns:a16="http://schemas.microsoft.com/office/drawing/2014/main" id="{E42E3AB2-BBAC-4C15-9BCF-4BD165D81BE8}"/>
                </a:ext>
              </a:extLst>
            </p:cNvPr>
            <p:cNvSpPr>
              <a:spLocks/>
            </p:cNvSpPr>
            <p:nvPr/>
          </p:nvSpPr>
          <p:spPr bwMode="auto">
            <a:xfrm>
              <a:off x="4815" y="1815"/>
              <a:ext cx="251" cy="122"/>
            </a:xfrm>
            <a:custGeom>
              <a:avLst/>
              <a:gdLst>
                <a:gd name="T0" fmla="*/ 4 w 501"/>
                <a:gd name="T1" fmla="*/ 4 h 244"/>
                <a:gd name="T2" fmla="*/ 6 w 501"/>
                <a:gd name="T3" fmla="*/ 6 h 244"/>
                <a:gd name="T4" fmla="*/ 8 w 501"/>
                <a:gd name="T5" fmla="*/ 6 h 244"/>
                <a:gd name="T6" fmla="*/ 9 w 501"/>
                <a:gd name="T7" fmla="*/ 8 h 244"/>
                <a:gd name="T8" fmla="*/ 16 w 501"/>
                <a:gd name="T9" fmla="*/ 8 h 244"/>
                <a:gd name="T10" fmla="*/ 12 w 501"/>
                <a:gd name="T11" fmla="*/ 7 h 244"/>
                <a:gd name="T12" fmla="*/ 13 w 501"/>
                <a:gd name="T13" fmla="*/ 6 h 244"/>
                <a:gd name="T14" fmla="*/ 11 w 501"/>
                <a:gd name="T15" fmla="*/ 5 h 244"/>
                <a:gd name="T16" fmla="*/ 8 w 501"/>
                <a:gd name="T17" fmla="*/ 3 h 244"/>
                <a:gd name="T18" fmla="*/ 8 w 501"/>
                <a:gd name="T19" fmla="*/ 2 h 244"/>
                <a:gd name="T20" fmla="*/ 8 w 501"/>
                <a:gd name="T21" fmla="*/ 0 h 244"/>
                <a:gd name="T22" fmla="*/ 7 w 501"/>
                <a:gd name="T23" fmla="*/ 2 h 244"/>
                <a:gd name="T24" fmla="*/ 5 w 501"/>
                <a:gd name="T25" fmla="*/ 4 h 244"/>
                <a:gd name="T26" fmla="*/ 3 w 501"/>
                <a:gd name="T27" fmla="*/ 4 h 244"/>
                <a:gd name="T28" fmla="*/ 0 w 501"/>
                <a:gd name="T29" fmla="*/ 4 h 244"/>
                <a:gd name="T30" fmla="*/ 1 w 501"/>
                <a:gd name="T31" fmla="*/ 6 h 244"/>
                <a:gd name="T32" fmla="*/ 4 w 501"/>
                <a:gd name="T33" fmla="*/ 4 h 244"/>
                <a:gd name="T34" fmla="*/ 4 w 501"/>
                <a:gd name="T35" fmla="*/ 4 h 2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01"/>
                <a:gd name="T55" fmla="*/ 0 h 244"/>
                <a:gd name="T56" fmla="*/ 501 w 501"/>
                <a:gd name="T57" fmla="*/ 244 h 2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01" h="244">
                  <a:moveTo>
                    <a:pt x="119" y="122"/>
                  </a:moveTo>
                  <a:lnTo>
                    <a:pt x="178" y="171"/>
                  </a:lnTo>
                  <a:lnTo>
                    <a:pt x="230" y="192"/>
                  </a:lnTo>
                  <a:lnTo>
                    <a:pt x="260" y="238"/>
                  </a:lnTo>
                  <a:lnTo>
                    <a:pt x="501" y="244"/>
                  </a:lnTo>
                  <a:lnTo>
                    <a:pt x="364" y="200"/>
                  </a:lnTo>
                  <a:lnTo>
                    <a:pt x="408" y="169"/>
                  </a:lnTo>
                  <a:lnTo>
                    <a:pt x="328" y="150"/>
                  </a:lnTo>
                  <a:lnTo>
                    <a:pt x="231" y="95"/>
                  </a:lnTo>
                  <a:lnTo>
                    <a:pt x="243" y="48"/>
                  </a:lnTo>
                  <a:lnTo>
                    <a:pt x="243" y="0"/>
                  </a:lnTo>
                  <a:lnTo>
                    <a:pt x="218" y="55"/>
                  </a:lnTo>
                  <a:lnTo>
                    <a:pt x="157" y="97"/>
                  </a:lnTo>
                  <a:lnTo>
                    <a:pt x="83" y="105"/>
                  </a:lnTo>
                  <a:lnTo>
                    <a:pt x="0" y="116"/>
                  </a:lnTo>
                  <a:lnTo>
                    <a:pt x="15" y="162"/>
                  </a:lnTo>
                  <a:lnTo>
                    <a:pt x="119"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49" name="Freeform 191">
              <a:extLst>
                <a:ext uri="{FF2B5EF4-FFF2-40B4-BE49-F238E27FC236}">
                  <a16:creationId xmlns:a16="http://schemas.microsoft.com/office/drawing/2014/main" id="{588E5A8A-F3C7-433C-A730-A3E68C49C46D}"/>
                </a:ext>
              </a:extLst>
            </p:cNvPr>
            <p:cNvSpPr>
              <a:spLocks/>
            </p:cNvSpPr>
            <p:nvPr/>
          </p:nvSpPr>
          <p:spPr bwMode="auto">
            <a:xfrm>
              <a:off x="4825" y="1904"/>
              <a:ext cx="352" cy="88"/>
            </a:xfrm>
            <a:custGeom>
              <a:avLst/>
              <a:gdLst>
                <a:gd name="T0" fmla="*/ 0 w 705"/>
                <a:gd name="T1" fmla="*/ 0 h 177"/>
                <a:gd name="T2" fmla="*/ 6 w 705"/>
                <a:gd name="T3" fmla="*/ 0 h 177"/>
                <a:gd name="T4" fmla="*/ 11 w 705"/>
                <a:gd name="T5" fmla="*/ 0 h 177"/>
                <a:gd name="T6" fmla="*/ 16 w 705"/>
                <a:gd name="T7" fmla="*/ 1 h 177"/>
                <a:gd name="T8" fmla="*/ 20 w 705"/>
                <a:gd name="T9" fmla="*/ 1 h 177"/>
                <a:gd name="T10" fmla="*/ 22 w 705"/>
                <a:gd name="T11" fmla="*/ 0 h 177"/>
                <a:gd name="T12" fmla="*/ 20 w 705"/>
                <a:gd name="T13" fmla="*/ 5 h 177"/>
                <a:gd name="T14" fmla="*/ 17 w 705"/>
                <a:gd name="T15" fmla="*/ 4 h 177"/>
                <a:gd name="T16" fmla="*/ 9 w 705"/>
                <a:gd name="T17" fmla="*/ 3 h 177"/>
                <a:gd name="T18" fmla="*/ 5 w 705"/>
                <a:gd name="T19" fmla="*/ 3 h 177"/>
                <a:gd name="T20" fmla="*/ 1 w 705"/>
                <a:gd name="T21" fmla="*/ 3 h 177"/>
                <a:gd name="T22" fmla="*/ 0 w 705"/>
                <a:gd name="T23" fmla="*/ 2 h 177"/>
                <a:gd name="T24" fmla="*/ 0 w 705"/>
                <a:gd name="T25" fmla="*/ 0 h 177"/>
                <a:gd name="T26" fmla="*/ 0 w 705"/>
                <a:gd name="T27" fmla="*/ 0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05"/>
                <a:gd name="T43" fmla="*/ 0 h 177"/>
                <a:gd name="T44" fmla="*/ 705 w 705"/>
                <a:gd name="T45" fmla="*/ 177 h 1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05" h="177">
                  <a:moveTo>
                    <a:pt x="0" y="0"/>
                  </a:moveTo>
                  <a:lnTo>
                    <a:pt x="195" y="27"/>
                  </a:lnTo>
                  <a:lnTo>
                    <a:pt x="382" y="30"/>
                  </a:lnTo>
                  <a:lnTo>
                    <a:pt x="539" y="44"/>
                  </a:lnTo>
                  <a:lnTo>
                    <a:pt x="661" y="61"/>
                  </a:lnTo>
                  <a:lnTo>
                    <a:pt x="705" y="8"/>
                  </a:lnTo>
                  <a:lnTo>
                    <a:pt x="669" y="177"/>
                  </a:lnTo>
                  <a:lnTo>
                    <a:pt x="553" y="154"/>
                  </a:lnTo>
                  <a:lnTo>
                    <a:pt x="302" y="124"/>
                  </a:lnTo>
                  <a:lnTo>
                    <a:pt x="188" y="120"/>
                  </a:lnTo>
                  <a:lnTo>
                    <a:pt x="60" y="97"/>
                  </a:lnTo>
                  <a:lnTo>
                    <a:pt x="15" y="7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0" name="Freeform 192">
              <a:extLst>
                <a:ext uri="{FF2B5EF4-FFF2-40B4-BE49-F238E27FC236}">
                  <a16:creationId xmlns:a16="http://schemas.microsoft.com/office/drawing/2014/main" id="{3B06FD06-19BE-45FE-9F0E-0522889BC8C7}"/>
                </a:ext>
              </a:extLst>
            </p:cNvPr>
            <p:cNvSpPr>
              <a:spLocks/>
            </p:cNvSpPr>
            <p:nvPr/>
          </p:nvSpPr>
          <p:spPr bwMode="auto">
            <a:xfrm>
              <a:off x="4846" y="1962"/>
              <a:ext cx="288" cy="82"/>
            </a:xfrm>
            <a:custGeom>
              <a:avLst/>
              <a:gdLst>
                <a:gd name="T0" fmla="*/ 0 w 576"/>
                <a:gd name="T1" fmla="*/ 0 h 165"/>
                <a:gd name="T2" fmla="*/ 18 w 576"/>
                <a:gd name="T3" fmla="*/ 2 h 165"/>
                <a:gd name="T4" fmla="*/ 17 w 576"/>
                <a:gd name="T5" fmla="*/ 3 h 165"/>
                <a:gd name="T6" fmla="*/ 15 w 576"/>
                <a:gd name="T7" fmla="*/ 5 h 165"/>
                <a:gd name="T8" fmla="*/ 5 w 576"/>
                <a:gd name="T9" fmla="*/ 3 h 165"/>
                <a:gd name="T10" fmla="*/ 1 w 576"/>
                <a:gd name="T11" fmla="*/ 2 h 165"/>
                <a:gd name="T12" fmla="*/ 0 w 576"/>
                <a:gd name="T13" fmla="*/ 0 h 165"/>
                <a:gd name="T14" fmla="*/ 0 w 576"/>
                <a:gd name="T15" fmla="*/ 0 h 165"/>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165"/>
                <a:gd name="T26" fmla="*/ 576 w 576"/>
                <a:gd name="T27" fmla="*/ 165 h 16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165">
                  <a:moveTo>
                    <a:pt x="0" y="0"/>
                  </a:moveTo>
                  <a:lnTo>
                    <a:pt x="576" y="93"/>
                  </a:lnTo>
                  <a:lnTo>
                    <a:pt x="540" y="110"/>
                  </a:lnTo>
                  <a:lnTo>
                    <a:pt x="491" y="165"/>
                  </a:lnTo>
                  <a:lnTo>
                    <a:pt x="143" y="122"/>
                  </a:lnTo>
                  <a:lnTo>
                    <a:pt x="38" y="9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1" name="Freeform 193">
              <a:extLst>
                <a:ext uri="{FF2B5EF4-FFF2-40B4-BE49-F238E27FC236}">
                  <a16:creationId xmlns:a16="http://schemas.microsoft.com/office/drawing/2014/main" id="{561557DD-F665-4E74-BF94-600BEAD8CEA3}"/>
                </a:ext>
              </a:extLst>
            </p:cNvPr>
            <p:cNvSpPr>
              <a:spLocks/>
            </p:cNvSpPr>
            <p:nvPr/>
          </p:nvSpPr>
          <p:spPr bwMode="auto">
            <a:xfrm>
              <a:off x="5069" y="1619"/>
              <a:ext cx="116" cy="332"/>
            </a:xfrm>
            <a:custGeom>
              <a:avLst/>
              <a:gdLst>
                <a:gd name="T0" fmla="*/ 0 w 232"/>
                <a:gd name="T1" fmla="*/ 0 h 663"/>
                <a:gd name="T2" fmla="*/ 4 w 232"/>
                <a:gd name="T3" fmla="*/ 2 h 663"/>
                <a:gd name="T4" fmla="*/ 5 w 232"/>
                <a:gd name="T5" fmla="*/ 5 h 663"/>
                <a:gd name="T6" fmla="*/ 6 w 232"/>
                <a:gd name="T7" fmla="*/ 7 h 663"/>
                <a:gd name="T8" fmla="*/ 7 w 232"/>
                <a:gd name="T9" fmla="*/ 11 h 663"/>
                <a:gd name="T10" fmla="*/ 7 w 232"/>
                <a:gd name="T11" fmla="*/ 15 h 663"/>
                <a:gd name="T12" fmla="*/ 7 w 232"/>
                <a:gd name="T13" fmla="*/ 18 h 663"/>
                <a:gd name="T14" fmla="*/ 6 w 232"/>
                <a:gd name="T15" fmla="*/ 19 h 663"/>
                <a:gd name="T16" fmla="*/ 4 w 232"/>
                <a:gd name="T17" fmla="*/ 20 h 663"/>
                <a:gd name="T18" fmla="*/ 7 w 232"/>
                <a:gd name="T19" fmla="*/ 21 h 663"/>
                <a:gd name="T20" fmla="*/ 7 w 232"/>
                <a:gd name="T21" fmla="*/ 15 h 663"/>
                <a:gd name="T22" fmla="*/ 7 w 232"/>
                <a:gd name="T23" fmla="*/ 12 h 663"/>
                <a:gd name="T24" fmla="*/ 7 w 232"/>
                <a:gd name="T25" fmla="*/ 10 h 663"/>
                <a:gd name="T26" fmla="*/ 6 w 232"/>
                <a:gd name="T27" fmla="*/ 5 h 663"/>
                <a:gd name="T28" fmla="*/ 6 w 232"/>
                <a:gd name="T29" fmla="*/ 4 h 663"/>
                <a:gd name="T30" fmla="*/ 4 w 232"/>
                <a:gd name="T31" fmla="*/ 2 h 663"/>
                <a:gd name="T32" fmla="*/ 0 w 232"/>
                <a:gd name="T33" fmla="*/ 0 h 663"/>
                <a:gd name="T34" fmla="*/ 0 w 232"/>
                <a:gd name="T35" fmla="*/ 0 h 6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2"/>
                <a:gd name="T55" fmla="*/ 0 h 663"/>
                <a:gd name="T56" fmla="*/ 232 w 232"/>
                <a:gd name="T57" fmla="*/ 663 h 6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2" h="663">
                  <a:moveTo>
                    <a:pt x="0" y="0"/>
                  </a:moveTo>
                  <a:lnTo>
                    <a:pt x="122" y="64"/>
                  </a:lnTo>
                  <a:lnTo>
                    <a:pt x="148" y="129"/>
                  </a:lnTo>
                  <a:lnTo>
                    <a:pt x="163" y="211"/>
                  </a:lnTo>
                  <a:lnTo>
                    <a:pt x="200" y="351"/>
                  </a:lnTo>
                  <a:lnTo>
                    <a:pt x="217" y="458"/>
                  </a:lnTo>
                  <a:lnTo>
                    <a:pt x="203" y="545"/>
                  </a:lnTo>
                  <a:lnTo>
                    <a:pt x="177" y="606"/>
                  </a:lnTo>
                  <a:lnTo>
                    <a:pt x="101" y="625"/>
                  </a:lnTo>
                  <a:lnTo>
                    <a:pt x="232" y="663"/>
                  </a:lnTo>
                  <a:lnTo>
                    <a:pt x="232" y="477"/>
                  </a:lnTo>
                  <a:lnTo>
                    <a:pt x="224" y="368"/>
                  </a:lnTo>
                  <a:lnTo>
                    <a:pt x="207" y="304"/>
                  </a:lnTo>
                  <a:lnTo>
                    <a:pt x="165" y="140"/>
                  </a:lnTo>
                  <a:lnTo>
                    <a:pt x="165" y="119"/>
                  </a:lnTo>
                  <a:lnTo>
                    <a:pt x="127" y="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2" name="Freeform 194">
              <a:extLst>
                <a:ext uri="{FF2B5EF4-FFF2-40B4-BE49-F238E27FC236}">
                  <a16:creationId xmlns:a16="http://schemas.microsoft.com/office/drawing/2014/main" id="{7144EFFD-2F4B-4674-BEF0-1DDCB21A5DC1}"/>
                </a:ext>
              </a:extLst>
            </p:cNvPr>
            <p:cNvSpPr>
              <a:spLocks/>
            </p:cNvSpPr>
            <p:nvPr/>
          </p:nvSpPr>
          <p:spPr bwMode="auto">
            <a:xfrm>
              <a:off x="5144" y="1671"/>
              <a:ext cx="87" cy="170"/>
            </a:xfrm>
            <a:custGeom>
              <a:avLst/>
              <a:gdLst>
                <a:gd name="T0" fmla="*/ 0 w 175"/>
                <a:gd name="T1" fmla="*/ 1 h 341"/>
                <a:gd name="T2" fmla="*/ 1 w 175"/>
                <a:gd name="T3" fmla="*/ 1 h 341"/>
                <a:gd name="T4" fmla="*/ 2 w 175"/>
                <a:gd name="T5" fmla="*/ 3 h 341"/>
                <a:gd name="T6" fmla="*/ 3 w 175"/>
                <a:gd name="T7" fmla="*/ 4 h 341"/>
                <a:gd name="T8" fmla="*/ 3 w 175"/>
                <a:gd name="T9" fmla="*/ 7 h 341"/>
                <a:gd name="T10" fmla="*/ 2 w 175"/>
                <a:gd name="T11" fmla="*/ 8 h 341"/>
                <a:gd name="T12" fmla="*/ 2 w 175"/>
                <a:gd name="T13" fmla="*/ 9 h 341"/>
                <a:gd name="T14" fmla="*/ 2 w 175"/>
                <a:gd name="T15" fmla="*/ 10 h 341"/>
                <a:gd name="T16" fmla="*/ 3 w 175"/>
                <a:gd name="T17" fmla="*/ 9 h 341"/>
                <a:gd name="T18" fmla="*/ 4 w 175"/>
                <a:gd name="T19" fmla="*/ 10 h 341"/>
                <a:gd name="T20" fmla="*/ 5 w 175"/>
                <a:gd name="T21" fmla="*/ 8 h 341"/>
                <a:gd name="T22" fmla="*/ 5 w 175"/>
                <a:gd name="T23" fmla="*/ 6 h 341"/>
                <a:gd name="T24" fmla="*/ 5 w 175"/>
                <a:gd name="T25" fmla="*/ 3 h 341"/>
                <a:gd name="T26" fmla="*/ 4 w 175"/>
                <a:gd name="T27" fmla="*/ 1 h 341"/>
                <a:gd name="T28" fmla="*/ 3 w 175"/>
                <a:gd name="T29" fmla="*/ 0 h 341"/>
                <a:gd name="T30" fmla="*/ 2 w 175"/>
                <a:gd name="T31" fmla="*/ 0 h 341"/>
                <a:gd name="T32" fmla="*/ 1 w 175"/>
                <a:gd name="T33" fmla="*/ 0 h 341"/>
                <a:gd name="T34" fmla="*/ 0 w 175"/>
                <a:gd name="T35" fmla="*/ 0 h 341"/>
                <a:gd name="T36" fmla="*/ 0 w 175"/>
                <a:gd name="T37" fmla="*/ 1 h 341"/>
                <a:gd name="T38" fmla="*/ 0 w 175"/>
                <a:gd name="T39" fmla="*/ 1 h 3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5"/>
                <a:gd name="T61" fmla="*/ 0 h 341"/>
                <a:gd name="T62" fmla="*/ 175 w 175"/>
                <a:gd name="T63" fmla="*/ 341 h 3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5" h="341">
                  <a:moveTo>
                    <a:pt x="10" y="36"/>
                  </a:moveTo>
                  <a:lnTo>
                    <a:pt x="50" y="54"/>
                  </a:lnTo>
                  <a:lnTo>
                    <a:pt x="89" y="99"/>
                  </a:lnTo>
                  <a:lnTo>
                    <a:pt x="103" y="147"/>
                  </a:lnTo>
                  <a:lnTo>
                    <a:pt x="105" y="225"/>
                  </a:lnTo>
                  <a:lnTo>
                    <a:pt x="88" y="278"/>
                  </a:lnTo>
                  <a:lnTo>
                    <a:pt x="89" y="310"/>
                  </a:lnTo>
                  <a:lnTo>
                    <a:pt x="88" y="341"/>
                  </a:lnTo>
                  <a:lnTo>
                    <a:pt x="120" y="291"/>
                  </a:lnTo>
                  <a:lnTo>
                    <a:pt x="148" y="331"/>
                  </a:lnTo>
                  <a:lnTo>
                    <a:pt x="160" y="284"/>
                  </a:lnTo>
                  <a:lnTo>
                    <a:pt x="175" y="221"/>
                  </a:lnTo>
                  <a:lnTo>
                    <a:pt x="169" y="103"/>
                  </a:lnTo>
                  <a:lnTo>
                    <a:pt x="156" y="36"/>
                  </a:lnTo>
                  <a:lnTo>
                    <a:pt x="114" y="0"/>
                  </a:lnTo>
                  <a:lnTo>
                    <a:pt x="86" y="19"/>
                  </a:lnTo>
                  <a:lnTo>
                    <a:pt x="50" y="10"/>
                  </a:lnTo>
                  <a:lnTo>
                    <a:pt x="0" y="19"/>
                  </a:lnTo>
                  <a:lnTo>
                    <a:pt x="1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3" name="Freeform 195">
              <a:extLst>
                <a:ext uri="{FF2B5EF4-FFF2-40B4-BE49-F238E27FC236}">
                  <a16:creationId xmlns:a16="http://schemas.microsoft.com/office/drawing/2014/main" id="{9E605B17-9AE6-4018-B72C-8B3E8436473B}"/>
                </a:ext>
              </a:extLst>
            </p:cNvPr>
            <p:cNvSpPr>
              <a:spLocks/>
            </p:cNvSpPr>
            <p:nvPr/>
          </p:nvSpPr>
          <p:spPr bwMode="auto">
            <a:xfrm>
              <a:off x="5133" y="1637"/>
              <a:ext cx="41" cy="15"/>
            </a:xfrm>
            <a:custGeom>
              <a:avLst/>
              <a:gdLst>
                <a:gd name="T0" fmla="*/ 0 w 84"/>
                <a:gd name="T1" fmla="*/ 1 h 28"/>
                <a:gd name="T2" fmla="*/ 1 w 84"/>
                <a:gd name="T3" fmla="*/ 0 h 28"/>
                <a:gd name="T4" fmla="*/ 2 w 84"/>
                <a:gd name="T5" fmla="*/ 1 h 28"/>
                <a:gd name="T6" fmla="*/ 1 w 84"/>
                <a:gd name="T7" fmla="*/ 1 h 28"/>
                <a:gd name="T8" fmla="*/ 0 w 84"/>
                <a:gd name="T9" fmla="*/ 1 h 28"/>
                <a:gd name="T10" fmla="*/ 0 w 84"/>
                <a:gd name="T11" fmla="*/ 1 h 28"/>
                <a:gd name="T12" fmla="*/ 0 w 84"/>
                <a:gd name="T13" fmla="*/ 1 h 28"/>
                <a:gd name="T14" fmla="*/ 0 w 84"/>
                <a:gd name="T15" fmla="*/ 1 h 28"/>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28"/>
                <a:gd name="T26" fmla="*/ 84 w 84"/>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28">
                  <a:moveTo>
                    <a:pt x="0" y="6"/>
                  </a:moveTo>
                  <a:lnTo>
                    <a:pt x="42" y="0"/>
                  </a:lnTo>
                  <a:lnTo>
                    <a:pt x="84" y="28"/>
                  </a:lnTo>
                  <a:lnTo>
                    <a:pt x="50" y="25"/>
                  </a:lnTo>
                  <a:lnTo>
                    <a:pt x="27" y="15"/>
                  </a:lnTo>
                  <a:lnTo>
                    <a:pt x="4" y="28"/>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4" name="Freeform 196">
              <a:extLst>
                <a:ext uri="{FF2B5EF4-FFF2-40B4-BE49-F238E27FC236}">
                  <a16:creationId xmlns:a16="http://schemas.microsoft.com/office/drawing/2014/main" id="{12BA6827-3329-4651-9763-21E3854C951D}"/>
                </a:ext>
              </a:extLst>
            </p:cNvPr>
            <p:cNvSpPr>
              <a:spLocks/>
            </p:cNvSpPr>
            <p:nvPr/>
          </p:nvSpPr>
          <p:spPr bwMode="auto">
            <a:xfrm>
              <a:off x="5157" y="1647"/>
              <a:ext cx="65" cy="46"/>
            </a:xfrm>
            <a:custGeom>
              <a:avLst/>
              <a:gdLst>
                <a:gd name="T0" fmla="*/ 1 w 129"/>
                <a:gd name="T1" fmla="*/ 1 h 91"/>
                <a:gd name="T2" fmla="*/ 2 w 129"/>
                <a:gd name="T3" fmla="*/ 1 h 91"/>
                <a:gd name="T4" fmla="*/ 3 w 129"/>
                <a:gd name="T5" fmla="*/ 2 h 91"/>
                <a:gd name="T6" fmla="*/ 5 w 129"/>
                <a:gd name="T7" fmla="*/ 3 h 91"/>
                <a:gd name="T8" fmla="*/ 4 w 129"/>
                <a:gd name="T9" fmla="*/ 2 h 91"/>
                <a:gd name="T10" fmla="*/ 3 w 129"/>
                <a:gd name="T11" fmla="*/ 1 h 91"/>
                <a:gd name="T12" fmla="*/ 2 w 129"/>
                <a:gd name="T13" fmla="*/ 1 h 91"/>
                <a:gd name="T14" fmla="*/ 0 w 129"/>
                <a:gd name="T15" fmla="*/ 0 h 91"/>
                <a:gd name="T16" fmla="*/ 1 w 129"/>
                <a:gd name="T17" fmla="*/ 1 h 91"/>
                <a:gd name="T18" fmla="*/ 1 w 129"/>
                <a:gd name="T19" fmla="*/ 1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9"/>
                <a:gd name="T31" fmla="*/ 0 h 91"/>
                <a:gd name="T32" fmla="*/ 129 w 129"/>
                <a:gd name="T33" fmla="*/ 91 h 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9" h="91">
                  <a:moveTo>
                    <a:pt x="17" y="11"/>
                  </a:moveTo>
                  <a:lnTo>
                    <a:pt x="61" y="32"/>
                  </a:lnTo>
                  <a:lnTo>
                    <a:pt x="78" y="63"/>
                  </a:lnTo>
                  <a:lnTo>
                    <a:pt x="129" y="91"/>
                  </a:lnTo>
                  <a:lnTo>
                    <a:pt x="112" y="53"/>
                  </a:lnTo>
                  <a:lnTo>
                    <a:pt x="76" y="26"/>
                  </a:lnTo>
                  <a:lnTo>
                    <a:pt x="55" y="9"/>
                  </a:lnTo>
                  <a:lnTo>
                    <a:pt x="0" y="0"/>
                  </a:lnTo>
                  <a:lnTo>
                    <a:pt x="17"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5" name="Freeform 197">
              <a:extLst>
                <a:ext uri="{FF2B5EF4-FFF2-40B4-BE49-F238E27FC236}">
                  <a16:creationId xmlns:a16="http://schemas.microsoft.com/office/drawing/2014/main" id="{15BF7FCE-FC08-4F57-8C3B-635686058DE8}"/>
                </a:ext>
              </a:extLst>
            </p:cNvPr>
            <p:cNvSpPr>
              <a:spLocks/>
            </p:cNvSpPr>
            <p:nvPr/>
          </p:nvSpPr>
          <p:spPr bwMode="auto">
            <a:xfrm>
              <a:off x="5213" y="1756"/>
              <a:ext cx="47" cy="304"/>
            </a:xfrm>
            <a:custGeom>
              <a:avLst/>
              <a:gdLst>
                <a:gd name="T0" fmla="*/ 1 w 93"/>
                <a:gd name="T1" fmla="*/ 4 h 609"/>
                <a:gd name="T2" fmla="*/ 0 w 93"/>
                <a:gd name="T3" fmla="*/ 5 h 609"/>
                <a:gd name="T4" fmla="*/ 1 w 93"/>
                <a:gd name="T5" fmla="*/ 7 h 609"/>
                <a:gd name="T6" fmla="*/ 1 w 93"/>
                <a:gd name="T7" fmla="*/ 11 h 609"/>
                <a:gd name="T8" fmla="*/ 2 w 93"/>
                <a:gd name="T9" fmla="*/ 13 h 609"/>
                <a:gd name="T10" fmla="*/ 2 w 93"/>
                <a:gd name="T11" fmla="*/ 14 h 609"/>
                <a:gd name="T12" fmla="*/ 3 w 93"/>
                <a:gd name="T13" fmla="*/ 15 h 609"/>
                <a:gd name="T14" fmla="*/ 3 w 93"/>
                <a:gd name="T15" fmla="*/ 17 h 609"/>
                <a:gd name="T16" fmla="*/ 3 w 93"/>
                <a:gd name="T17" fmla="*/ 19 h 609"/>
                <a:gd name="T18" fmla="*/ 3 w 93"/>
                <a:gd name="T19" fmla="*/ 17 h 609"/>
                <a:gd name="T20" fmla="*/ 3 w 93"/>
                <a:gd name="T21" fmla="*/ 16 h 609"/>
                <a:gd name="T22" fmla="*/ 3 w 93"/>
                <a:gd name="T23" fmla="*/ 14 h 609"/>
                <a:gd name="T24" fmla="*/ 2 w 93"/>
                <a:gd name="T25" fmla="*/ 12 h 609"/>
                <a:gd name="T26" fmla="*/ 1 w 93"/>
                <a:gd name="T27" fmla="*/ 11 h 609"/>
                <a:gd name="T28" fmla="*/ 1 w 93"/>
                <a:gd name="T29" fmla="*/ 9 h 609"/>
                <a:gd name="T30" fmla="*/ 1 w 93"/>
                <a:gd name="T31" fmla="*/ 6 h 609"/>
                <a:gd name="T32" fmla="*/ 1 w 93"/>
                <a:gd name="T33" fmla="*/ 5 h 609"/>
                <a:gd name="T34" fmla="*/ 1 w 93"/>
                <a:gd name="T35" fmla="*/ 0 h 609"/>
                <a:gd name="T36" fmla="*/ 0 w 93"/>
                <a:gd name="T37" fmla="*/ 0 h 609"/>
                <a:gd name="T38" fmla="*/ 1 w 93"/>
                <a:gd name="T39" fmla="*/ 4 h 609"/>
                <a:gd name="T40" fmla="*/ 1 w 93"/>
                <a:gd name="T41" fmla="*/ 4 h 6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09"/>
                <a:gd name="T65" fmla="*/ 93 w 93"/>
                <a:gd name="T66" fmla="*/ 609 h 6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09">
                  <a:moveTo>
                    <a:pt x="7" y="135"/>
                  </a:moveTo>
                  <a:lnTo>
                    <a:pt x="0" y="183"/>
                  </a:lnTo>
                  <a:lnTo>
                    <a:pt x="4" y="227"/>
                  </a:lnTo>
                  <a:lnTo>
                    <a:pt x="21" y="379"/>
                  </a:lnTo>
                  <a:lnTo>
                    <a:pt x="47" y="434"/>
                  </a:lnTo>
                  <a:lnTo>
                    <a:pt x="57" y="472"/>
                  </a:lnTo>
                  <a:lnTo>
                    <a:pt x="78" y="506"/>
                  </a:lnTo>
                  <a:lnTo>
                    <a:pt x="83" y="555"/>
                  </a:lnTo>
                  <a:lnTo>
                    <a:pt x="68" y="609"/>
                  </a:lnTo>
                  <a:lnTo>
                    <a:pt x="93" y="565"/>
                  </a:lnTo>
                  <a:lnTo>
                    <a:pt x="93" y="519"/>
                  </a:lnTo>
                  <a:lnTo>
                    <a:pt x="70" y="472"/>
                  </a:lnTo>
                  <a:lnTo>
                    <a:pt x="53" y="413"/>
                  </a:lnTo>
                  <a:lnTo>
                    <a:pt x="32" y="377"/>
                  </a:lnTo>
                  <a:lnTo>
                    <a:pt x="25" y="295"/>
                  </a:lnTo>
                  <a:lnTo>
                    <a:pt x="11" y="206"/>
                  </a:lnTo>
                  <a:lnTo>
                    <a:pt x="9" y="179"/>
                  </a:lnTo>
                  <a:lnTo>
                    <a:pt x="28" y="31"/>
                  </a:lnTo>
                  <a:lnTo>
                    <a:pt x="0" y="0"/>
                  </a:lnTo>
                  <a:lnTo>
                    <a:pt x="7" y="1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6" name="Freeform 198">
              <a:extLst>
                <a:ext uri="{FF2B5EF4-FFF2-40B4-BE49-F238E27FC236}">
                  <a16:creationId xmlns:a16="http://schemas.microsoft.com/office/drawing/2014/main" id="{B14C09DF-4085-4680-92A4-331B1BB95A2C}"/>
                </a:ext>
              </a:extLst>
            </p:cNvPr>
            <p:cNvSpPr>
              <a:spLocks/>
            </p:cNvSpPr>
            <p:nvPr/>
          </p:nvSpPr>
          <p:spPr bwMode="auto">
            <a:xfrm>
              <a:off x="5066" y="1476"/>
              <a:ext cx="60" cy="39"/>
            </a:xfrm>
            <a:custGeom>
              <a:avLst/>
              <a:gdLst>
                <a:gd name="T0" fmla="*/ 0 w 120"/>
                <a:gd name="T1" fmla="*/ 2 h 78"/>
                <a:gd name="T2" fmla="*/ 1 w 120"/>
                <a:gd name="T3" fmla="*/ 1 h 78"/>
                <a:gd name="T4" fmla="*/ 1 w 120"/>
                <a:gd name="T5" fmla="*/ 1 h 78"/>
                <a:gd name="T6" fmla="*/ 3 w 120"/>
                <a:gd name="T7" fmla="*/ 1 h 78"/>
                <a:gd name="T8" fmla="*/ 3 w 120"/>
                <a:gd name="T9" fmla="*/ 1 h 78"/>
                <a:gd name="T10" fmla="*/ 4 w 120"/>
                <a:gd name="T11" fmla="*/ 1 h 78"/>
                <a:gd name="T12" fmla="*/ 4 w 120"/>
                <a:gd name="T13" fmla="*/ 1 h 78"/>
                <a:gd name="T14" fmla="*/ 4 w 120"/>
                <a:gd name="T15" fmla="*/ 1 h 78"/>
                <a:gd name="T16" fmla="*/ 4 w 120"/>
                <a:gd name="T17" fmla="*/ 0 h 78"/>
                <a:gd name="T18" fmla="*/ 4 w 120"/>
                <a:gd name="T19" fmla="*/ 1 h 78"/>
                <a:gd name="T20" fmla="*/ 4 w 120"/>
                <a:gd name="T21" fmla="*/ 2 h 78"/>
                <a:gd name="T22" fmla="*/ 3 w 120"/>
                <a:gd name="T23" fmla="*/ 2 h 78"/>
                <a:gd name="T24" fmla="*/ 2 w 120"/>
                <a:gd name="T25" fmla="*/ 2 h 78"/>
                <a:gd name="T26" fmla="*/ 1 w 120"/>
                <a:gd name="T27" fmla="*/ 2 h 78"/>
                <a:gd name="T28" fmla="*/ 0 w 120"/>
                <a:gd name="T29" fmla="*/ 2 h 78"/>
                <a:gd name="T30" fmla="*/ 0 w 120"/>
                <a:gd name="T31" fmla="*/ 2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0"/>
                <a:gd name="T49" fmla="*/ 0 h 78"/>
                <a:gd name="T50" fmla="*/ 120 w 120"/>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0" h="78">
                  <a:moveTo>
                    <a:pt x="0" y="78"/>
                  </a:moveTo>
                  <a:lnTo>
                    <a:pt x="23" y="49"/>
                  </a:lnTo>
                  <a:lnTo>
                    <a:pt x="31" y="62"/>
                  </a:lnTo>
                  <a:lnTo>
                    <a:pt x="71" y="47"/>
                  </a:lnTo>
                  <a:lnTo>
                    <a:pt x="90" y="57"/>
                  </a:lnTo>
                  <a:lnTo>
                    <a:pt x="99" y="51"/>
                  </a:lnTo>
                  <a:lnTo>
                    <a:pt x="105" y="42"/>
                  </a:lnTo>
                  <a:lnTo>
                    <a:pt x="99" y="4"/>
                  </a:lnTo>
                  <a:lnTo>
                    <a:pt x="114" y="0"/>
                  </a:lnTo>
                  <a:lnTo>
                    <a:pt x="120" y="43"/>
                  </a:lnTo>
                  <a:lnTo>
                    <a:pt x="111" y="66"/>
                  </a:lnTo>
                  <a:lnTo>
                    <a:pt x="88" y="74"/>
                  </a:lnTo>
                  <a:lnTo>
                    <a:pt x="63" y="72"/>
                  </a:lnTo>
                  <a:lnTo>
                    <a:pt x="23" y="70"/>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7" name="Freeform 199">
              <a:extLst>
                <a:ext uri="{FF2B5EF4-FFF2-40B4-BE49-F238E27FC236}">
                  <a16:creationId xmlns:a16="http://schemas.microsoft.com/office/drawing/2014/main" id="{3608893F-2610-4851-BA0A-F5E72FE705A4}"/>
                </a:ext>
              </a:extLst>
            </p:cNvPr>
            <p:cNvSpPr>
              <a:spLocks/>
            </p:cNvSpPr>
            <p:nvPr/>
          </p:nvSpPr>
          <p:spPr bwMode="auto">
            <a:xfrm>
              <a:off x="5079" y="1507"/>
              <a:ext cx="42" cy="63"/>
            </a:xfrm>
            <a:custGeom>
              <a:avLst/>
              <a:gdLst>
                <a:gd name="T0" fmla="*/ 0 w 86"/>
                <a:gd name="T1" fmla="*/ 1 h 126"/>
                <a:gd name="T2" fmla="*/ 0 w 86"/>
                <a:gd name="T3" fmla="*/ 2 h 126"/>
                <a:gd name="T4" fmla="*/ 1 w 86"/>
                <a:gd name="T5" fmla="*/ 1 h 126"/>
                <a:gd name="T6" fmla="*/ 2 w 86"/>
                <a:gd name="T7" fmla="*/ 1 h 126"/>
                <a:gd name="T8" fmla="*/ 1 w 86"/>
                <a:gd name="T9" fmla="*/ 1 h 126"/>
                <a:gd name="T10" fmla="*/ 2 w 86"/>
                <a:gd name="T11" fmla="*/ 0 h 126"/>
                <a:gd name="T12" fmla="*/ 2 w 86"/>
                <a:gd name="T13" fmla="*/ 1 h 126"/>
                <a:gd name="T14" fmla="*/ 2 w 86"/>
                <a:gd name="T15" fmla="*/ 1 h 126"/>
                <a:gd name="T16" fmla="*/ 2 w 86"/>
                <a:gd name="T17" fmla="*/ 2 h 126"/>
                <a:gd name="T18" fmla="*/ 2 w 86"/>
                <a:gd name="T19" fmla="*/ 3 h 126"/>
                <a:gd name="T20" fmla="*/ 2 w 86"/>
                <a:gd name="T21" fmla="*/ 4 h 126"/>
                <a:gd name="T22" fmla="*/ 1 w 86"/>
                <a:gd name="T23" fmla="*/ 4 h 126"/>
                <a:gd name="T24" fmla="*/ 1 w 86"/>
                <a:gd name="T25" fmla="*/ 3 h 126"/>
                <a:gd name="T26" fmla="*/ 1 w 86"/>
                <a:gd name="T27" fmla="*/ 2 h 126"/>
                <a:gd name="T28" fmla="*/ 0 w 86"/>
                <a:gd name="T29" fmla="*/ 2 h 126"/>
                <a:gd name="T30" fmla="*/ 0 w 86"/>
                <a:gd name="T31" fmla="*/ 2 h 126"/>
                <a:gd name="T32" fmla="*/ 0 w 86"/>
                <a:gd name="T33" fmla="*/ 1 h 126"/>
                <a:gd name="T34" fmla="*/ 0 w 86"/>
                <a:gd name="T35" fmla="*/ 1 h 1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6"/>
                <a:gd name="T55" fmla="*/ 0 h 126"/>
                <a:gd name="T56" fmla="*/ 86 w 86"/>
                <a:gd name="T57" fmla="*/ 126 h 1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6" h="126">
                  <a:moveTo>
                    <a:pt x="0" y="23"/>
                  </a:moveTo>
                  <a:lnTo>
                    <a:pt x="21" y="33"/>
                  </a:lnTo>
                  <a:lnTo>
                    <a:pt x="49" y="31"/>
                  </a:lnTo>
                  <a:lnTo>
                    <a:pt x="65" y="25"/>
                  </a:lnTo>
                  <a:lnTo>
                    <a:pt x="53" y="2"/>
                  </a:lnTo>
                  <a:lnTo>
                    <a:pt x="76" y="0"/>
                  </a:lnTo>
                  <a:lnTo>
                    <a:pt x="84" y="16"/>
                  </a:lnTo>
                  <a:lnTo>
                    <a:pt x="86" y="27"/>
                  </a:lnTo>
                  <a:lnTo>
                    <a:pt x="76" y="42"/>
                  </a:lnTo>
                  <a:lnTo>
                    <a:pt x="80" y="82"/>
                  </a:lnTo>
                  <a:lnTo>
                    <a:pt x="67" y="114"/>
                  </a:lnTo>
                  <a:lnTo>
                    <a:pt x="48" y="126"/>
                  </a:lnTo>
                  <a:lnTo>
                    <a:pt x="63" y="76"/>
                  </a:lnTo>
                  <a:lnTo>
                    <a:pt x="51" y="57"/>
                  </a:lnTo>
                  <a:lnTo>
                    <a:pt x="29" y="63"/>
                  </a:lnTo>
                  <a:lnTo>
                    <a:pt x="6" y="5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8" name="Freeform 200">
              <a:extLst>
                <a:ext uri="{FF2B5EF4-FFF2-40B4-BE49-F238E27FC236}">
                  <a16:creationId xmlns:a16="http://schemas.microsoft.com/office/drawing/2014/main" id="{453ED69B-97AC-4057-9BFB-7F1BA641A6B4}"/>
                </a:ext>
              </a:extLst>
            </p:cNvPr>
            <p:cNvSpPr>
              <a:spLocks/>
            </p:cNvSpPr>
            <p:nvPr/>
          </p:nvSpPr>
          <p:spPr bwMode="auto">
            <a:xfrm>
              <a:off x="4870" y="1272"/>
              <a:ext cx="267" cy="255"/>
            </a:xfrm>
            <a:custGeom>
              <a:avLst/>
              <a:gdLst>
                <a:gd name="T0" fmla="*/ 6 w 534"/>
                <a:gd name="T1" fmla="*/ 12 h 509"/>
                <a:gd name="T2" fmla="*/ 7 w 534"/>
                <a:gd name="T3" fmla="*/ 11 h 509"/>
                <a:gd name="T4" fmla="*/ 7 w 534"/>
                <a:gd name="T5" fmla="*/ 10 h 509"/>
                <a:gd name="T6" fmla="*/ 7 w 534"/>
                <a:gd name="T7" fmla="*/ 9 h 509"/>
                <a:gd name="T8" fmla="*/ 8 w 534"/>
                <a:gd name="T9" fmla="*/ 8 h 509"/>
                <a:gd name="T10" fmla="*/ 9 w 534"/>
                <a:gd name="T11" fmla="*/ 7 h 509"/>
                <a:gd name="T12" fmla="*/ 8 w 534"/>
                <a:gd name="T13" fmla="*/ 6 h 509"/>
                <a:gd name="T14" fmla="*/ 9 w 534"/>
                <a:gd name="T15" fmla="*/ 6 h 509"/>
                <a:gd name="T16" fmla="*/ 10 w 534"/>
                <a:gd name="T17" fmla="*/ 5 h 509"/>
                <a:gd name="T18" fmla="*/ 13 w 534"/>
                <a:gd name="T19" fmla="*/ 4 h 509"/>
                <a:gd name="T20" fmla="*/ 15 w 534"/>
                <a:gd name="T21" fmla="*/ 6 h 509"/>
                <a:gd name="T22" fmla="*/ 15 w 534"/>
                <a:gd name="T23" fmla="*/ 7 h 509"/>
                <a:gd name="T24" fmla="*/ 15 w 534"/>
                <a:gd name="T25" fmla="*/ 9 h 509"/>
                <a:gd name="T26" fmla="*/ 17 w 534"/>
                <a:gd name="T27" fmla="*/ 7 h 509"/>
                <a:gd name="T28" fmla="*/ 17 w 534"/>
                <a:gd name="T29" fmla="*/ 6 h 509"/>
                <a:gd name="T30" fmla="*/ 17 w 534"/>
                <a:gd name="T31" fmla="*/ 3 h 509"/>
                <a:gd name="T32" fmla="*/ 15 w 534"/>
                <a:gd name="T33" fmla="*/ 2 h 509"/>
                <a:gd name="T34" fmla="*/ 15 w 534"/>
                <a:gd name="T35" fmla="*/ 2 h 509"/>
                <a:gd name="T36" fmla="*/ 12 w 534"/>
                <a:gd name="T37" fmla="*/ 0 h 509"/>
                <a:gd name="T38" fmla="*/ 14 w 534"/>
                <a:gd name="T39" fmla="*/ 4 h 509"/>
                <a:gd name="T40" fmla="*/ 13 w 534"/>
                <a:gd name="T41" fmla="*/ 2 h 509"/>
                <a:gd name="T42" fmla="*/ 11 w 534"/>
                <a:gd name="T43" fmla="*/ 2 h 509"/>
                <a:gd name="T44" fmla="*/ 7 w 534"/>
                <a:gd name="T45" fmla="*/ 2 h 509"/>
                <a:gd name="T46" fmla="*/ 9 w 534"/>
                <a:gd name="T47" fmla="*/ 3 h 509"/>
                <a:gd name="T48" fmla="*/ 9 w 534"/>
                <a:gd name="T49" fmla="*/ 4 h 509"/>
                <a:gd name="T50" fmla="*/ 8 w 534"/>
                <a:gd name="T51" fmla="*/ 4 h 509"/>
                <a:gd name="T52" fmla="*/ 7 w 534"/>
                <a:gd name="T53" fmla="*/ 5 h 509"/>
                <a:gd name="T54" fmla="*/ 5 w 534"/>
                <a:gd name="T55" fmla="*/ 5 h 509"/>
                <a:gd name="T56" fmla="*/ 6 w 534"/>
                <a:gd name="T57" fmla="*/ 3 h 509"/>
                <a:gd name="T58" fmla="*/ 5 w 534"/>
                <a:gd name="T59" fmla="*/ 3 h 509"/>
                <a:gd name="T60" fmla="*/ 2 w 534"/>
                <a:gd name="T61" fmla="*/ 3 h 509"/>
                <a:gd name="T62" fmla="*/ 2 w 534"/>
                <a:gd name="T63" fmla="*/ 2 h 509"/>
                <a:gd name="T64" fmla="*/ 2 w 534"/>
                <a:gd name="T65" fmla="*/ 2 h 509"/>
                <a:gd name="T66" fmla="*/ 2 w 534"/>
                <a:gd name="T67" fmla="*/ 4 h 509"/>
                <a:gd name="T68" fmla="*/ 1 w 534"/>
                <a:gd name="T69" fmla="*/ 5 h 509"/>
                <a:gd name="T70" fmla="*/ 1 w 534"/>
                <a:gd name="T71" fmla="*/ 2 h 509"/>
                <a:gd name="T72" fmla="*/ 1 w 534"/>
                <a:gd name="T73" fmla="*/ 5 h 509"/>
                <a:gd name="T74" fmla="*/ 1 w 534"/>
                <a:gd name="T75" fmla="*/ 6 h 509"/>
                <a:gd name="T76" fmla="*/ 1 w 534"/>
                <a:gd name="T77" fmla="*/ 8 h 509"/>
                <a:gd name="T78" fmla="*/ 1 w 534"/>
                <a:gd name="T79" fmla="*/ 10 h 509"/>
                <a:gd name="T80" fmla="*/ 2 w 534"/>
                <a:gd name="T81" fmla="*/ 13 h 509"/>
                <a:gd name="T82" fmla="*/ 2 w 534"/>
                <a:gd name="T83" fmla="*/ 16 h 509"/>
                <a:gd name="T84" fmla="*/ 4 w 534"/>
                <a:gd name="T85" fmla="*/ 14 h 509"/>
                <a:gd name="T86" fmla="*/ 3 w 534"/>
                <a:gd name="T87" fmla="*/ 12 h 509"/>
                <a:gd name="T88" fmla="*/ 3 w 534"/>
                <a:gd name="T89" fmla="*/ 9 h 509"/>
                <a:gd name="T90" fmla="*/ 4 w 534"/>
                <a:gd name="T91" fmla="*/ 9 h 509"/>
                <a:gd name="T92" fmla="*/ 5 w 534"/>
                <a:gd name="T93" fmla="*/ 10 h 5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34"/>
                <a:gd name="T142" fmla="*/ 0 h 509"/>
                <a:gd name="T143" fmla="*/ 534 w 534"/>
                <a:gd name="T144" fmla="*/ 509 h 5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34" h="509">
                  <a:moveTo>
                    <a:pt x="182" y="319"/>
                  </a:moveTo>
                  <a:lnTo>
                    <a:pt x="194" y="357"/>
                  </a:lnTo>
                  <a:lnTo>
                    <a:pt x="209" y="348"/>
                  </a:lnTo>
                  <a:lnTo>
                    <a:pt x="234" y="348"/>
                  </a:lnTo>
                  <a:lnTo>
                    <a:pt x="226" y="319"/>
                  </a:lnTo>
                  <a:lnTo>
                    <a:pt x="239" y="293"/>
                  </a:lnTo>
                  <a:lnTo>
                    <a:pt x="272" y="274"/>
                  </a:lnTo>
                  <a:lnTo>
                    <a:pt x="247" y="274"/>
                  </a:lnTo>
                  <a:lnTo>
                    <a:pt x="302" y="258"/>
                  </a:lnTo>
                  <a:lnTo>
                    <a:pt x="277" y="253"/>
                  </a:lnTo>
                  <a:lnTo>
                    <a:pt x="302" y="238"/>
                  </a:lnTo>
                  <a:lnTo>
                    <a:pt x="294" y="200"/>
                  </a:lnTo>
                  <a:lnTo>
                    <a:pt x="228" y="205"/>
                  </a:lnTo>
                  <a:lnTo>
                    <a:pt x="287" y="184"/>
                  </a:lnTo>
                  <a:lnTo>
                    <a:pt x="275" y="181"/>
                  </a:lnTo>
                  <a:lnTo>
                    <a:pt x="300" y="169"/>
                  </a:lnTo>
                  <a:lnTo>
                    <a:pt x="264" y="177"/>
                  </a:lnTo>
                  <a:lnTo>
                    <a:pt x="332" y="148"/>
                  </a:lnTo>
                  <a:lnTo>
                    <a:pt x="361" y="123"/>
                  </a:lnTo>
                  <a:lnTo>
                    <a:pt x="424" y="127"/>
                  </a:lnTo>
                  <a:lnTo>
                    <a:pt x="464" y="139"/>
                  </a:lnTo>
                  <a:lnTo>
                    <a:pt x="500" y="179"/>
                  </a:lnTo>
                  <a:lnTo>
                    <a:pt x="515" y="150"/>
                  </a:lnTo>
                  <a:lnTo>
                    <a:pt x="503" y="213"/>
                  </a:lnTo>
                  <a:lnTo>
                    <a:pt x="513" y="243"/>
                  </a:lnTo>
                  <a:lnTo>
                    <a:pt x="509" y="262"/>
                  </a:lnTo>
                  <a:lnTo>
                    <a:pt x="524" y="245"/>
                  </a:lnTo>
                  <a:lnTo>
                    <a:pt x="519" y="217"/>
                  </a:lnTo>
                  <a:lnTo>
                    <a:pt x="519" y="194"/>
                  </a:lnTo>
                  <a:lnTo>
                    <a:pt x="528" y="192"/>
                  </a:lnTo>
                  <a:lnTo>
                    <a:pt x="534" y="163"/>
                  </a:lnTo>
                  <a:lnTo>
                    <a:pt x="534" y="93"/>
                  </a:lnTo>
                  <a:lnTo>
                    <a:pt x="513" y="53"/>
                  </a:lnTo>
                  <a:lnTo>
                    <a:pt x="486" y="34"/>
                  </a:lnTo>
                  <a:lnTo>
                    <a:pt x="511" y="87"/>
                  </a:lnTo>
                  <a:lnTo>
                    <a:pt x="490" y="55"/>
                  </a:lnTo>
                  <a:lnTo>
                    <a:pt x="464" y="19"/>
                  </a:lnTo>
                  <a:lnTo>
                    <a:pt x="401" y="0"/>
                  </a:lnTo>
                  <a:lnTo>
                    <a:pt x="467" y="49"/>
                  </a:lnTo>
                  <a:lnTo>
                    <a:pt x="471" y="112"/>
                  </a:lnTo>
                  <a:lnTo>
                    <a:pt x="452" y="80"/>
                  </a:lnTo>
                  <a:lnTo>
                    <a:pt x="433" y="55"/>
                  </a:lnTo>
                  <a:lnTo>
                    <a:pt x="389" y="42"/>
                  </a:lnTo>
                  <a:lnTo>
                    <a:pt x="376" y="61"/>
                  </a:lnTo>
                  <a:lnTo>
                    <a:pt x="325" y="46"/>
                  </a:lnTo>
                  <a:lnTo>
                    <a:pt x="249" y="59"/>
                  </a:lnTo>
                  <a:lnTo>
                    <a:pt x="268" y="87"/>
                  </a:lnTo>
                  <a:lnTo>
                    <a:pt x="311" y="84"/>
                  </a:lnTo>
                  <a:lnTo>
                    <a:pt x="348" y="95"/>
                  </a:lnTo>
                  <a:lnTo>
                    <a:pt x="304" y="101"/>
                  </a:lnTo>
                  <a:lnTo>
                    <a:pt x="298" y="125"/>
                  </a:lnTo>
                  <a:lnTo>
                    <a:pt x="258" y="104"/>
                  </a:lnTo>
                  <a:lnTo>
                    <a:pt x="218" y="103"/>
                  </a:lnTo>
                  <a:lnTo>
                    <a:pt x="245" y="150"/>
                  </a:lnTo>
                  <a:lnTo>
                    <a:pt x="207" y="125"/>
                  </a:lnTo>
                  <a:lnTo>
                    <a:pt x="180" y="158"/>
                  </a:lnTo>
                  <a:lnTo>
                    <a:pt x="169" y="114"/>
                  </a:lnTo>
                  <a:lnTo>
                    <a:pt x="192" y="84"/>
                  </a:lnTo>
                  <a:lnTo>
                    <a:pt x="203" y="55"/>
                  </a:lnTo>
                  <a:lnTo>
                    <a:pt x="178" y="82"/>
                  </a:lnTo>
                  <a:lnTo>
                    <a:pt x="146" y="95"/>
                  </a:lnTo>
                  <a:lnTo>
                    <a:pt x="91" y="89"/>
                  </a:lnTo>
                  <a:lnTo>
                    <a:pt x="89" y="68"/>
                  </a:lnTo>
                  <a:lnTo>
                    <a:pt x="76" y="55"/>
                  </a:lnTo>
                  <a:lnTo>
                    <a:pt x="89" y="32"/>
                  </a:lnTo>
                  <a:lnTo>
                    <a:pt x="66" y="49"/>
                  </a:lnTo>
                  <a:lnTo>
                    <a:pt x="64" y="76"/>
                  </a:lnTo>
                  <a:lnTo>
                    <a:pt x="85" y="110"/>
                  </a:lnTo>
                  <a:lnTo>
                    <a:pt x="63" y="108"/>
                  </a:lnTo>
                  <a:lnTo>
                    <a:pt x="32" y="133"/>
                  </a:lnTo>
                  <a:lnTo>
                    <a:pt x="45" y="108"/>
                  </a:lnTo>
                  <a:lnTo>
                    <a:pt x="63" y="61"/>
                  </a:lnTo>
                  <a:lnTo>
                    <a:pt x="47" y="72"/>
                  </a:lnTo>
                  <a:lnTo>
                    <a:pt x="15" y="141"/>
                  </a:lnTo>
                  <a:lnTo>
                    <a:pt x="13" y="161"/>
                  </a:lnTo>
                  <a:lnTo>
                    <a:pt x="11" y="182"/>
                  </a:lnTo>
                  <a:lnTo>
                    <a:pt x="5" y="209"/>
                  </a:lnTo>
                  <a:lnTo>
                    <a:pt x="2" y="243"/>
                  </a:lnTo>
                  <a:lnTo>
                    <a:pt x="0" y="270"/>
                  </a:lnTo>
                  <a:lnTo>
                    <a:pt x="4" y="317"/>
                  </a:lnTo>
                  <a:lnTo>
                    <a:pt x="25" y="350"/>
                  </a:lnTo>
                  <a:lnTo>
                    <a:pt x="64" y="397"/>
                  </a:lnTo>
                  <a:lnTo>
                    <a:pt x="64" y="443"/>
                  </a:lnTo>
                  <a:lnTo>
                    <a:pt x="91" y="481"/>
                  </a:lnTo>
                  <a:lnTo>
                    <a:pt x="165" y="509"/>
                  </a:lnTo>
                  <a:lnTo>
                    <a:pt x="137" y="424"/>
                  </a:lnTo>
                  <a:lnTo>
                    <a:pt x="125" y="388"/>
                  </a:lnTo>
                  <a:lnTo>
                    <a:pt x="102" y="359"/>
                  </a:lnTo>
                  <a:lnTo>
                    <a:pt x="93" y="310"/>
                  </a:lnTo>
                  <a:lnTo>
                    <a:pt x="102" y="277"/>
                  </a:lnTo>
                  <a:lnTo>
                    <a:pt x="125" y="272"/>
                  </a:lnTo>
                  <a:lnTo>
                    <a:pt x="142" y="272"/>
                  </a:lnTo>
                  <a:lnTo>
                    <a:pt x="161" y="295"/>
                  </a:lnTo>
                  <a:lnTo>
                    <a:pt x="182" y="3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59" name="Freeform 201">
              <a:extLst>
                <a:ext uri="{FF2B5EF4-FFF2-40B4-BE49-F238E27FC236}">
                  <a16:creationId xmlns:a16="http://schemas.microsoft.com/office/drawing/2014/main" id="{1DDCA625-1CE6-4DD5-9A9A-7A24AC7AA010}"/>
                </a:ext>
              </a:extLst>
            </p:cNvPr>
            <p:cNvSpPr>
              <a:spLocks/>
            </p:cNvSpPr>
            <p:nvPr/>
          </p:nvSpPr>
          <p:spPr bwMode="auto">
            <a:xfrm>
              <a:off x="4921" y="1411"/>
              <a:ext cx="39" cy="43"/>
            </a:xfrm>
            <a:custGeom>
              <a:avLst/>
              <a:gdLst>
                <a:gd name="T0" fmla="*/ 2 w 77"/>
                <a:gd name="T1" fmla="*/ 1 h 86"/>
                <a:gd name="T2" fmla="*/ 1 w 77"/>
                <a:gd name="T3" fmla="*/ 1 h 86"/>
                <a:gd name="T4" fmla="*/ 1 w 77"/>
                <a:gd name="T5" fmla="*/ 1 h 86"/>
                <a:gd name="T6" fmla="*/ 1 w 77"/>
                <a:gd name="T7" fmla="*/ 1 h 86"/>
                <a:gd name="T8" fmla="*/ 0 w 77"/>
                <a:gd name="T9" fmla="*/ 1 h 86"/>
                <a:gd name="T10" fmla="*/ 1 w 77"/>
                <a:gd name="T11" fmla="*/ 1 h 86"/>
                <a:gd name="T12" fmla="*/ 1 w 77"/>
                <a:gd name="T13" fmla="*/ 1 h 86"/>
                <a:gd name="T14" fmla="*/ 1 w 77"/>
                <a:gd name="T15" fmla="*/ 1 h 86"/>
                <a:gd name="T16" fmla="*/ 1 w 77"/>
                <a:gd name="T17" fmla="*/ 1 h 86"/>
                <a:gd name="T18" fmla="*/ 1 w 77"/>
                <a:gd name="T19" fmla="*/ 1 h 86"/>
                <a:gd name="T20" fmla="*/ 1 w 77"/>
                <a:gd name="T21" fmla="*/ 1 h 86"/>
                <a:gd name="T22" fmla="*/ 1 w 77"/>
                <a:gd name="T23" fmla="*/ 1 h 86"/>
                <a:gd name="T24" fmla="*/ 2 w 77"/>
                <a:gd name="T25" fmla="*/ 1 h 86"/>
                <a:gd name="T26" fmla="*/ 1 w 77"/>
                <a:gd name="T27" fmla="*/ 1 h 86"/>
                <a:gd name="T28" fmla="*/ 2 w 77"/>
                <a:gd name="T29" fmla="*/ 3 h 86"/>
                <a:gd name="T30" fmla="*/ 2 w 77"/>
                <a:gd name="T31" fmla="*/ 3 h 86"/>
                <a:gd name="T32" fmla="*/ 2 w 77"/>
                <a:gd name="T33" fmla="*/ 3 h 86"/>
                <a:gd name="T34" fmla="*/ 2 w 77"/>
                <a:gd name="T35" fmla="*/ 3 h 86"/>
                <a:gd name="T36" fmla="*/ 2 w 77"/>
                <a:gd name="T37" fmla="*/ 1 h 86"/>
                <a:gd name="T38" fmla="*/ 2 w 77"/>
                <a:gd name="T39" fmla="*/ 1 h 86"/>
                <a:gd name="T40" fmla="*/ 3 w 77"/>
                <a:gd name="T41" fmla="*/ 1 h 86"/>
                <a:gd name="T42" fmla="*/ 2 w 77"/>
                <a:gd name="T43" fmla="*/ 0 h 86"/>
                <a:gd name="T44" fmla="*/ 2 w 77"/>
                <a:gd name="T45" fmla="*/ 1 h 86"/>
                <a:gd name="T46" fmla="*/ 2 w 77"/>
                <a:gd name="T47" fmla="*/ 1 h 86"/>
                <a:gd name="T48" fmla="*/ 2 w 77"/>
                <a:gd name="T49" fmla="*/ 1 h 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
                <a:gd name="T76" fmla="*/ 0 h 86"/>
                <a:gd name="T77" fmla="*/ 77 w 77"/>
                <a:gd name="T78" fmla="*/ 86 h 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 h="86">
                  <a:moveTo>
                    <a:pt x="39" y="18"/>
                  </a:moveTo>
                  <a:lnTo>
                    <a:pt x="24" y="12"/>
                  </a:lnTo>
                  <a:lnTo>
                    <a:pt x="11" y="12"/>
                  </a:lnTo>
                  <a:lnTo>
                    <a:pt x="1" y="23"/>
                  </a:lnTo>
                  <a:lnTo>
                    <a:pt x="0" y="35"/>
                  </a:lnTo>
                  <a:lnTo>
                    <a:pt x="13" y="50"/>
                  </a:lnTo>
                  <a:lnTo>
                    <a:pt x="13" y="46"/>
                  </a:lnTo>
                  <a:lnTo>
                    <a:pt x="13" y="44"/>
                  </a:lnTo>
                  <a:lnTo>
                    <a:pt x="13" y="42"/>
                  </a:lnTo>
                  <a:lnTo>
                    <a:pt x="13" y="37"/>
                  </a:lnTo>
                  <a:lnTo>
                    <a:pt x="15" y="25"/>
                  </a:lnTo>
                  <a:lnTo>
                    <a:pt x="32" y="29"/>
                  </a:lnTo>
                  <a:lnTo>
                    <a:pt x="36" y="56"/>
                  </a:lnTo>
                  <a:lnTo>
                    <a:pt x="32" y="63"/>
                  </a:lnTo>
                  <a:lnTo>
                    <a:pt x="39" y="76"/>
                  </a:lnTo>
                  <a:lnTo>
                    <a:pt x="51" y="78"/>
                  </a:lnTo>
                  <a:lnTo>
                    <a:pt x="62" y="86"/>
                  </a:lnTo>
                  <a:lnTo>
                    <a:pt x="64" y="67"/>
                  </a:lnTo>
                  <a:lnTo>
                    <a:pt x="57" y="56"/>
                  </a:lnTo>
                  <a:lnTo>
                    <a:pt x="64" y="42"/>
                  </a:lnTo>
                  <a:lnTo>
                    <a:pt x="77" y="25"/>
                  </a:lnTo>
                  <a:lnTo>
                    <a:pt x="58" y="0"/>
                  </a:lnTo>
                  <a:lnTo>
                    <a:pt x="55" y="29"/>
                  </a:lnTo>
                  <a:lnTo>
                    <a:pt x="3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0" name="Freeform 202">
              <a:extLst>
                <a:ext uri="{FF2B5EF4-FFF2-40B4-BE49-F238E27FC236}">
                  <a16:creationId xmlns:a16="http://schemas.microsoft.com/office/drawing/2014/main" id="{90549156-6E86-4430-B5AA-5027B75AEDD2}"/>
                </a:ext>
              </a:extLst>
            </p:cNvPr>
            <p:cNvSpPr>
              <a:spLocks/>
            </p:cNvSpPr>
            <p:nvPr/>
          </p:nvSpPr>
          <p:spPr bwMode="auto">
            <a:xfrm>
              <a:off x="4924" y="1438"/>
              <a:ext cx="41" cy="54"/>
            </a:xfrm>
            <a:custGeom>
              <a:avLst/>
              <a:gdLst>
                <a:gd name="T0" fmla="*/ 0 w 84"/>
                <a:gd name="T1" fmla="*/ 1 h 108"/>
                <a:gd name="T2" fmla="*/ 0 w 84"/>
                <a:gd name="T3" fmla="*/ 2 h 108"/>
                <a:gd name="T4" fmla="*/ 0 w 84"/>
                <a:gd name="T5" fmla="*/ 2 h 108"/>
                <a:gd name="T6" fmla="*/ 1 w 84"/>
                <a:gd name="T7" fmla="*/ 3 h 108"/>
                <a:gd name="T8" fmla="*/ 1 w 84"/>
                <a:gd name="T9" fmla="*/ 3 h 108"/>
                <a:gd name="T10" fmla="*/ 2 w 84"/>
                <a:gd name="T11" fmla="*/ 3 h 108"/>
                <a:gd name="T12" fmla="*/ 2 w 84"/>
                <a:gd name="T13" fmla="*/ 3 h 108"/>
                <a:gd name="T14" fmla="*/ 2 w 84"/>
                <a:gd name="T15" fmla="*/ 2 h 108"/>
                <a:gd name="T16" fmla="*/ 1 w 84"/>
                <a:gd name="T17" fmla="*/ 3 h 108"/>
                <a:gd name="T18" fmla="*/ 1 w 84"/>
                <a:gd name="T19" fmla="*/ 2 h 108"/>
                <a:gd name="T20" fmla="*/ 0 w 84"/>
                <a:gd name="T21" fmla="*/ 2 h 108"/>
                <a:gd name="T22" fmla="*/ 0 w 84"/>
                <a:gd name="T23" fmla="*/ 1 h 108"/>
                <a:gd name="T24" fmla="*/ 0 w 84"/>
                <a:gd name="T25" fmla="*/ 0 h 108"/>
                <a:gd name="T26" fmla="*/ 0 w 84"/>
                <a:gd name="T27" fmla="*/ 1 h 108"/>
                <a:gd name="T28" fmla="*/ 0 w 84"/>
                <a:gd name="T29" fmla="*/ 1 h 1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4"/>
                <a:gd name="T46" fmla="*/ 0 h 108"/>
                <a:gd name="T47" fmla="*/ 84 w 84"/>
                <a:gd name="T48" fmla="*/ 108 h 1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4" h="108">
                  <a:moveTo>
                    <a:pt x="0" y="7"/>
                  </a:moveTo>
                  <a:lnTo>
                    <a:pt x="10" y="34"/>
                  </a:lnTo>
                  <a:lnTo>
                    <a:pt x="29" y="51"/>
                  </a:lnTo>
                  <a:lnTo>
                    <a:pt x="36" y="70"/>
                  </a:lnTo>
                  <a:lnTo>
                    <a:pt x="44" y="108"/>
                  </a:lnTo>
                  <a:lnTo>
                    <a:pt x="71" y="99"/>
                  </a:lnTo>
                  <a:lnTo>
                    <a:pt x="84" y="78"/>
                  </a:lnTo>
                  <a:lnTo>
                    <a:pt x="78" y="60"/>
                  </a:lnTo>
                  <a:lnTo>
                    <a:pt x="52" y="80"/>
                  </a:lnTo>
                  <a:lnTo>
                    <a:pt x="40" y="53"/>
                  </a:lnTo>
                  <a:lnTo>
                    <a:pt x="25" y="36"/>
                  </a:lnTo>
                  <a:lnTo>
                    <a:pt x="10" y="19"/>
                  </a:lnTo>
                  <a:lnTo>
                    <a:pt x="1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1" name="Freeform 203">
              <a:extLst>
                <a:ext uri="{FF2B5EF4-FFF2-40B4-BE49-F238E27FC236}">
                  <a16:creationId xmlns:a16="http://schemas.microsoft.com/office/drawing/2014/main" id="{FB72FFC5-D2C3-4F19-84B5-D3E82A52B113}"/>
                </a:ext>
              </a:extLst>
            </p:cNvPr>
            <p:cNvSpPr>
              <a:spLocks/>
            </p:cNvSpPr>
            <p:nvPr/>
          </p:nvSpPr>
          <p:spPr bwMode="auto">
            <a:xfrm>
              <a:off x="5009" y="1570"/>
              <a:ext cx="90" cy="196"/>
            </a:xfrm>
            <a:custGeom>
              <a:avLst/>
              <a:gdLst>
                <a:gd name="T0" fmla="*/ 3 w 181"/>
                <a:gd name="T1" fmla="*/ 2 h 391"/>
                <a:gd name="T2" fmla="*/ 3 w 181"/>
                <a:gd name="T3" fmla="*/ 2 h 391"/>
                <a:gd name="T4" fmla="*/ 3 w 181"/>
                <a:gd name="T5" fmla="*/ 2 h 391"/>
                <a:gd name="T6" fmla="*/ 3 w 181"/>
                <a:gd name="T7" fmla="*/ 2 h 391"/>
                <a:gd name="T8" fmla="*/ 3 w 181"/>
                <a:gd name="T9" fmla="*/ 2 h 391"/>
                <a:gd name="T10" fmla="*/ 3 w 181"/>
                <a:gd name="T11" fmla="*/ 3 h 391"/>
                <a:gd name="T12" fmla="*/ 3 w 181"/>
                <a:gd name="T13" fmla="*/ 3 h 391"/>
                <a:gd name="T14" fmla="*/ 3 w 181"/>
                <a:gd name="T15" fmla="*/ 3 h 391"/>
                <a:gd name="T16" fmla="*/ 3 w 181"/>
                <a:gd name="T17" fmla="*/ 3 h 391"/>
                <a:gd name="T18" fmla="*/ 3 w 181"/>
                <a:gd name="T19" fmla="*/ 3 h 391"/>
                <a:gd name="T20" fmla="*/ 3 w 181"/>
                <a:gd name="T21" fmla="*/ 3 h 391"/>
                <a:gd name="T22" fmla="*/ 3 w 181"/>
                <a:gd name="T23" fmla="*/ 3 h 391"/>
                <a:gd name="T24" fmla="*/ 3 w 181"/>
                <a:gd name="T25" fmla="*/ 3 h 391"/>
                <a:gd name="T26" fmla="*/ 3 w 181"/>
                <a:gd name="T27" fmla="*/ 3 h 391"/>
                <a:gd name="T28" fmla="*/ 3 w 181"/>
                <a:gd name="T29" fmla="*/ 4 h 391"/>
                <a:gd name="T30" fmla="*/ 4 w 181"/>
                <a:gd name="T31" fmla="*/ 6 h 391"/>
                <a:gd name="T32" fmla="*/ 4 w 181"/>
                <a:gd name="T33" fmla="*/ 7 h 391"/>
                <a:gd name="T34" fmla="*/ 4 w 181"/>
                <a:gd name="T35" fmla="*/ 8 h 391"/>
                <a:gd name="T36" fmla="*/ 4 w 181"/>
                <a:gd name="T37" fmla="*/ 9 h 391"/>
                <a:gd name="T38" fmla="*/ 5 w 181"/>
                <a:gd name="T39" fmla="*/ 10 h 391"/>
                <a:gd name="T40" fmla="*/ 4 w 181"/>
                <a:gd name="T41" fmla="*/ 12 h 391"/>
                <a:gd name="T42" fmla="*/ 3 w 181"/>
                <a:gd name="T43" fmla="*/ 12 h 391"/>
                <a:gd name="T44" fmla="*/ 2 w 181"/>
                <a:gd name="T45" fmla="*/ 12 h 391"/>
                <a:gd name="T46" fmla="*/ 1 w 181"/>
                <a:gd name="T47" fmla="*/ 12 h 391"/>
                <a:gd name="T48" fmla="*/ 0 w 181"/>
                <a:gd name="T49" fmla="*/ 11 h 391"/>
                <a:gd name="T50" fmla="*/ 0 w 181"/>
                <a:gd name="T51" fmla="*/ 12 h 391"/>
                <a:gd name="T52" fmla="*/ 2 w 181"/>
                <a:gd name="T53" fmla="*/ 13 h 391"/>
                <a:gd name="T54" fmla="*/ 3 w 181"/>
                <a:gd name="T55" fmla="*/ 13 h 391"/>
                <a:gd name="T56" fmla="*/ 4 w 181"/>
                <a:gd name="T57" fmla="*/ 12 h 391"/>
                <a:gd name="T58" fmla="*/ 5 w 181"/>
                <a:gd name="T59" fmla="*/ 11 h 391"/>
                <a:gd name="T60" fmla="*/ 5 w 181"/>
                <a:gd name="T61" fmla="*/ 9 h 391"/>
                <a:gd name="T62" fmla="*/ 5 w 181"/>
                <a:gd name="T63" fmla="*/ 7 h 391"/>
                <a:gd name="T64" fmla="*/ 4 w 181"/>
                <a:gd name="T65" fmla="*/ 6 h 391"/>
                <a:gd name="T66" fmla="*/ 3 w 181"/>
                <a:gd name="T67" fmla="*/ 3 h 391"/>
                <a:gd name="T68" fmla="*/ 4 w 181"/>
                <a:gd name="T69" fmla="*/ 2 h 391"/>
                <a:gd name="T70" fmla="*/ 5 w 181"/>
                <a:gd name="T71" fmla="*/ 0 h 391"/>
                <a:gd name="T72" fmla="*/ 3 w 181"/>
                <a:gd name="T73" fmla="*/ 2 h 391"/>
                <a:gd name="T74" fmla="*/ 3 w 181"/>
                <a:gd name="T75" fmla="*/ 2 h 3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1"/>
                <a:gd name="T115" fmla="*/ 0 h 391"/>
                <a:gd name="T116" fmla="*/ 181 w 181"/>
                <a:gd name="T117" fmla="*/ 391 h 3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1" h="391">
                  <a:moveTo>
                    <a:pt x="116" y="36"/>
                  </a:moveTo>
                  <a:lnTo>
                    <a:pt x="116" y="59"/>
                  </a:lnTo>
                  <a:lnTo>
                    <a:pt x="118" y="61"/>
                  </a:lnTo>
                  <a:lnTo>
                    <a:pt x="118" y="63"/>
                  </a:lnTo>
                  <a:lnTo>
                    <a:pt x="118" y="65"/>
                  </a:lnTo>
                  <a:lnTo>
                    <a:pt x="118" y="66"/>
                  </a:lnTo>
                  <a:lnTo>
                    <a:pt x="118" y="68"/>
                  </a:lnTo>
                  <a:lnTo>
                    <a:pt x="118" y="70"/>
                  </a:lnTo>
                  <a:lnTo>
                    <a:pt x="118" y="74"/>
                  </a:lnTo>
                  <a:lnTo>
                    <a:pt x="114" y="97"/>
                  </a:lnTo>
                  <a:lnTo>
                    <a:pt x="135" y="163"/>
                  </a:lnTo>
                  <a:lnTo>
                    <a:pt x="147" y="213"/>
                  </a:lnTo>
                  <a:lnTo>
                    <a:pt x="156" y="232"/>
                  </a:lnTo>
                  <a:lnTo>
                    <a:pt x="150" y="281"/>
                  </a:lnTo>
                  <a:lnTo>
                    <a:pt x="168" y="306"/>
                  </a:lnTo>
                  <a:lnTo>
                    <a:pt x="143" y="363"/>
                  </a:lnTo>
                  <a:lnTo>
                    <a:pt x="118" y="374"/>
                  </a:lnTo>
                  <a:lnTo>
                    <a:pt x="82" y="374"/>
                  </a:lnTo>
                  <a:lnTo>
                    <a:pt x="33" y="365"/>
                  </a:lnTo>
                  <a:lnTo>
                    <a:pt x="0" y="342"/>
                  </a:lnTo>
                  <a:lnTo>
                    <a:pt x="27" y="371"/>
                  </a:lnTo>
                  <a:lnTo>
                    <a:pt x="71" y="391"/>
                  </a:lnTo>
                  <a:lnTo>
                    <a:pt x="114" y="391"/>
                  </a:lnTo>
                  <a:lnTo>
                    <a:pt x="156" y="376"/>
                  </a:lnTo>
                  <a:lnTo>
                    <a:pt x="177" y="338"/>
                  </a:lnTo>
                  <a:lnTo>
                    <a:pt x="181" y="276"/>
                  </a:lnTo>
                  <a:lnTo>
                    <a:pt x="173" y="209"/>
                  </a:lnTo>
                  <a:lnTo>
                    <a:pt x="152" y="161"/>
                  </a:lnTo>
                  <a:lnTo>
                    <a:pt x="126" y="91"/>
                  </a:lnTo>
                  <a:lnTo>
                    <a:pt x="141" y="47"/>
                  </a:lnTo>
                  <a:lnTo>
                    <a:pt x="173" y="0"/>
                  </a:lnTo>
                  <a:lnTo>
                    <a:pt x="116"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2" name="Freeform 204">
              <a:extLst>
                <a:ext uri="{FF2B5EF4-FFF2-40B4-BE49-F238E27FC236}">
                  <a16:creationId xmlns:a16="http://schemas.microsoft.com/office/drawing/2014/main" id="{96192E13-68C5-43F9-8A94-DA8CD4B225AB}"/>
                </a:ext>
              </a:extLst>
            </p:cNvPr>
            <p:cNvSpPr>
              <a:spLocks/>
            </p:cNvSpPr>
            <p:nvPr/>
          </p:nvSpPr>
          <p:spPr bwMode="auto">
            <a:xfrm>
              <a:off x="4964" y="1557"/>
              <a:ext cx="55" cy="136"/>
            </a:xfrm>
            <a:custGeom>
              <a:avLst/>
              <a:gdLst>
                <a:gd name="T0" fmla="*/ 3 w 110"/>
                <a:gd name="T1" fmla="*/ 9 h 272"/>
                <a:gd name="T2" fmla="*/ 3 w 110"/>
                <a:gd name="T3" fmla="*/ 9 h 272"/>
                <a:gd name="T4" fmla="*/ 3 w 110"/>
                <a:gd name="T5" fmla="*/ 9 h 272"/>
                <a:gd name="T6" fmla="*/ 3 w 110"/>
                <a:gd name="T7" fmla="*/ 9 h 272"/>
                <a:gd name="T8" fmla="*/ 3 w 110"/>
                <a:gd name="T9" fmla="*/ 9 h 272"/>
                <a:gd name="T10" fmla="*/ 3 w 110"/>
                <a:gd name="T11" fmla="*/ 9 h 272"/>
                <a:gd name="T12" fmla="*/ 3 w 110"/>
                <a:gd name="T13" fmla="*/ 9 h 272"/>
                <a:gd name="T14" fmla="*/ 3 w 110"/>
                <a:gd name="T15" fmla="*/ 9 h 272"/>
                <a:gd name="T16" fmla="*/ 3 w 110"/>
                <a:gd name="T17" fmla="*/ 7 h 272"/>
                <a:gd name="T18" fmla="*/ 3 w 110"/>
                <a:gd name="T19" fmla="*/ 7 h 272"/>
                <a:gd name="T20" fmla="*/ 3 w 110"/>
                <a:gd name="T21" fmla="*/ 7 h 272"/>
                <a:gd name="T22" fmla="*/ 3 w 110"/>
                <a:gd name="T23" fmla="*/ 7 h 272"/>
                <a:gd name="T24" fmla="*/ 3 w 110"/>
                <a:gd name="T25" fmla="*/ 7 h 272"/>
                <a:gd name="T26" fmla="*/ 3 w 110"/>
                <a:gd name="T27" fmla="*/ 7 h 272"/>
                <a:gd name="T28" fmla="*/ 3 w 110"/>
                <a:gd name="T29" fmla="*/ 7 h 272"/>
                <a:gd name="T30" fmla="*/ 3 w 110"/>
                <a:gd name="T31" fmla="*/ 7 h 272"/>
                <a:gd name="T32" fmla="*/ 3 w 110"/>
                <a:gd name="T33" fmla="*/ 6 h 272"/>
                <a:gd name="T34" fmla="*/ 3 w 110"/>
                <a:gd name="T35" fmla="*/ 5 h 272"/>
                <a:gd name="T36" fmla="*/ 0 w 110"/>
                <a:gd name="T37" fmla="*/ 0 h 272"/>
                <a:gd name="T38" fmla="*/ 1 w 110"/>
                <a:gd name="T39" fmla="*/ 3 h 272"/>
                <a:gd name="T40" fmla="*/ 2 w 110"/>
                <a:gd name="T41" fmla="*/ 6 h 272"/>
                <a:gd name="T42" fmla="*/ 3 w 110"/>
                <a:gd name="T43" fmla="*/ 9 h 272"/>
                <a:gd name="T44" fmla="*/ 3 w 110"/>
                <a:gd name="T45" fmla="*/ 9 h 2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0"/>
                <a:gd name="T70" fmla="*/ 0 h 272"/>
                <a:gd name="T71" fmla="*/ 110 w 110"/>
                <a:gd name="T72" fmla="*/ 272 h 2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0" h="272">
                  <a:moveTo>
                    <a:pt x="110" y="272"/>
                  </a:moveTo>
                  <a:lnTo>
                    <a:pt x="108" y="263"/>
                  </a:lnTo>
                  <a:lnTo>
                    <a:pt x="108" y="259"/>
                  </a:lnTo>
                  <a:lnTo>
                    <a:pt x="108" y="257"/>
                  </a:lnTo>
                  <a:lnTo>
                    <a:pt x="108" y="249"/>
                  </a:lnTo>
                  <a:lnTo>
                    <a:pt x="108" y="245"/>
                  </a:lnTo>
                  <a:lnTo>
                    <a:pt x="108" y="244"/>
                  </a:lnTo>
                  <a:lnTo>
                    <a:pt x="106" y="242"/>
                  </a:lnTo>
                  <a:lnTo>
                    <a:pt x="106" y="234"/>
                  </a:lnTo>
                  <a:lnTo>
                    <a:pt x="106" y="230"/>
                  </a:lnTo>
                  <a:lnTo>
                    <a:pt x="106" y="228"/>
                  </a:lnTo>
                  <a:lnTo>
                    <a:pt x="106" y="226"/>
                  </a:lnTo>
                  <a:lnTo>
                    <a:pt x="105" y="219"/>
                  </a:lnTo>
                  <a:lnTo>
                    <a:pt x="101" y="177"/>
                  </a:lnTo>
                  <a:lnTo>
                    <a:pt x="0" y="0"/>
                  </a:lnTo>
                  <a:lnTo>
                    <a:pt x="23" y="122"/>
                  </a:lnTo>
                  <a:lnTo>
                    <a:pt x="57" y="223"/>
                  </a:lnTo>
                  <a:lnTo>
                    <a:pt x="110"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3" name="Freeform 205">
              <a:extLst>
                <a:ext uri="{FF2B5EF4-FFF2-40B4-BE49-F238E27FC236}">
                  <a16:creationId xmlns:a16="http://schemas.microsoft.com/office/drawing/2014/main" id="{1390AAB2-B995-4A7A-BEDE-3662350A150A}"/>
                </a:ext>
              </a:extLst>
            </p:cNvPr>
            <p:cNvSpPr>
              <a:spLocks/>
            </p:cNvSpPr>
            <p:nvPr/>
          </p:nvSpPr>
          <p:spPr bwMode="auto">
            <a:xfrm>
              <a:off x="4934" y="1477"/>
              <a:ext cx="51" cy="174"/>
            </a:xfrm>
            <a:custGeom>
              <a:avLst/>
              <a:gdLst>
                <a:gd name="T0" fmla="*/ 0 w 103"/>
                <a:gd name="T1" fmla="*/ 0 h 347"/>
                <a:gd name="T2" fmla="*/ 0 w 103"/>
                <a:gd name="T3" fmla="*/ 3 h 347"/>
                <a:gd name="T4" fmla="*/ 0 w 103"/>
                <a:gd name="T5" fmla="*/ 6 h 347"/>
                <a:gd name="T6" fmla="*/ 1 w 103"/>
                <a:gd name="T7" fmla="*/ 8 h 347"/>
                <a:gd name="T8" fmla="*/ 3 w 103"/>
                <a:gd name="T9" fmla="*/ 11 h 347"/>
                <a:gd name="T10" fmla="*/ 2 w 103"/>
                <a:gd name="T11" fmla="*/ 7 h 347"/>
                <a:gd name="T12" fmla="*/ 1 w 103"/>
                <a:gd name="T13" fmla="*/ 2 h 347"/>
                <a:gd name="T14" fmla="*/ 1 w 103"/>
                <a:gd name="T15" fmla="*/ 1 h 347"/>
                <a:gd name="T16" fmla="*/ 0 w 103"/>
                <a:gd name="T17" fmla="*/ 0 h 347"/>
                <a:gd name="T18" fmla="*/ 0 w 103"/>
                <a:gd name="T19" fmla="*/ 0 h 3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347"/>
                <a:gd name="T32" fmla="*/ 103 w 103"/>
                <a:gd name="T33" fmla="*/ 347 h 3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347">
                  <a:moveTo>
                    <a:pt x="0" y="0"/>
                  </a:moveTo>
                  <a:lnTo>
                    <a:pt x="27" y="95"/>
                  </a:lnTo>
                  <a:lnTo>
                    <a:pt x="31" y="173"/>
                  </a:lnTo>
                  <a:lnTo>
                    <a:pt x="57" y="247"/>
                  </a:lnTo>
                  <a:lnTo>
                    <a:pt x="103" y="347"/>
                  </a:lnTo>
                  <a:lnTo>
                    <a:pt x="84" y="209"/>
                  </a:lnTo>
                  <a:lnTo>
                    <a:pt x="36" y="60"/>
                  </a:lnTo>
                  <a:lnTo>
                    <a:pt x="36" y="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4" name="Freeform 206">
              <a:extLst>
                <a:ext uri="{FF2B5EF4-FFF2-40B4-BE49-F238E27FC236}">
                  <a16:creationId xmlns:a16="http://schemas.microsoft.com/office/drawing/2014/main" id="{47BDFD28-0C3C-4A27-8C25-39C999F6304E}"/>
                </a:ext>
              </a:extLst>
            </p:cNvPr>
            <p:cNvSpPr>
              <a:spLocks/>
            </p:cNvSpPr>
            <p:nvPr/>
          </p:nvSpPr>
          <p:spPr bwMode="auto">
            <a:xfrm>
              <a:off x="4918" y="1496"/>
              <a:ext cx="129" cy="265"/>
            </a:xfrm>
            <a:custGeom>
              <a:avLst/>
              <a:gdLst>
                <a:gd name="T0" fmla="*/ 0 w 258"/>
                <a:gd name="T1" fmla="*/ 5 h 530"/>
                <a:gd name="T2" fmla="*/ 1 w 258"/>
                <a:gd name="T3" fmla="*/ 8 h 530"/>
                <a:gd name="T4" fmla="*/ 2 w 258"/>
                <a:gd name="T5" fmla="*/ 10 h 530"/>
                <a:gd name="T6" fmla="*/ 3 w 258"/>
                <a:gd name="T7" fmla="*/ 11 h 530"/>
                <a:gd name="T8" fmla="*/ 5 w 258"/>
                <a:gd name="T9" fmla="*/ 14 h 530"/>
                <a:gd name="T10" fmla="*/ 5 w 258"/>
                <a:gd name="T11" fmla="*/ 15 h 530"/>
                <a:gd name="T12" fmla="*/ 7 w 258"/>
                <a:gd name="T13" fmla="*/ 17 h 530"/>
                <a:gd name="T14" fmla="*/ 8 w 258"/>
                <a:gd name="T15" fmla="*/ 17 h 530"/>
                <a:gd name="T16" fmla="*/ 6 w 258"/>
                <a:gd name="T17" fmla="*/ 14 h 530"/>
                <a:gd name="T18" fmla="*/ 7 w 258"/>
                <a:gd name="T19" fmla="*/ 14 h 530"/>
                <a:gd name="T20" fmla="*/ 6 w 258"/>
                <a:gd name="T21" fmla="*/ 13 h 530"/>
                <a:gd name="T22" fmla="*/ 4 w 258"/>
                <a:gd name="T23" fmla="*/ 11 h 530"/>
                <a:gd name="T24" fmla="*/ 3 w 258"/>
                <a:gd name="T25" fmla="*/ 10 h 530"/>
                <a:gd name="T26" fmla="*/ 2 w 258"/>
                <a:gd name="T27" fmla="*/ 8 h 530"/>
                <a:gd name="T28" fmla="*/ 2 w 258"/>
                <a:gd name="T29" fmla="*/ 8 h 530"/>
                <a:gd name="T30" fmla="*/ 2 w 258"/>
                <a:gd name="T31" fmla="*/ 7 h 530"/>
                <a:gd name="T32" fmla="*/ 1 w 258"/>
                <a:gd name="T33" fmla="*/ 0 h 530"/>
                <a:gd name="T34" fmla="*/ 1 w 258"/>
                <a:gd name="T35" fmla="*/ 1 h 530"/>
                <a:gd name="T36" fmla="*/ 1 w 258"/>
                <a:gd name="T37" fmla="*/ 4 h 530"/>
                <a:gd name="T38" fmla="*/ 0 w 258"/>
                <a:gd name="T39" fmla="*/ 5 h 530"/>
                <a:gd name="T40" fmla="*/ 0 w 258"/>
                <a:gd name="T41" fmla="*/ 5 h 5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530"/>
                <a:gd name="T65" fmla="*/ 258 w 258"/>
                <a:gd name="T66" fmla="*/ 530 h 5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530">
                  <a:moveTo>
                    <a:pt x="0" y="180"/>
                  </a:moveTo>
                  <a:lnTo>
                    <a:pt x="47" y="268"/>
                  </a:lnTo>
                  <a:lnTo>
                    <a:pt x="89" y="334"/>
                  </a:lnTo>
                  <a:lnTo>
                    <a:pt x="112" y="376"/>
                  </a:lnTo>
                  <a:lnTo>
                    <a:pt x="171" y="463"/>
                  </a:lnTo>
                  <a:lnTo>
                    <a:pt x="190" y="496"/>
                  </a:lnTo>
                  <a:lnTo>
                    <a:pt x="224" y="526"/>
                  </a:lnTo>
                  <a:lnTo>
                    <a:pt x="258" y="530"/>
                  </a:lnTo>
                  <a:lnTo>
                    <a:pt x="199" y="475"/>
                  </a:lnTo>
                  <a:lnTo>
                    <a:pt x="232" y="467"/>
                  </a:lnTo>
                  <a:lnTo>
                    <a:pt x="192" y="422"/>
                  </a:lnTo>
                  <a:lnTo>
                    <a:pt x="135" y="376"/>
                  </a:lnTo>
                  <a:lnTo>
                    <a:pt x="110" y="336"/>
                  </a:lnTo>
                  <a:lnTo>
                    <a:pt x="83" y="281"/>
                  </a:lnTo>
                  <a:lnTo>
                    <a:pt x="82" y="260"/>
                  </a:lnTo>
                  <a:lnTo>
                    <a:pt x="82" y="232"/>
                  </a:lnTo>
                  <a:lnTo>
                    <a:pt x="61" y="0"/>
                  </a:lnTo>
                  <a:lnTo>
                    <a:pt x="42" y="17"/>
                  </a:lnTo>
                  <a:lnTo>
                    <a:pt x="51" y="129"/>
                  </a:lnTo>
                  <a:lnTo>
                    <a:pt x="0"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5" name="Freeform 207">
              <a:extLst>
                <a:ext uri="{FF2B5EF4-FFF2-40B4-BE49-F238E27FC236}">
                  <a16:creationId xmlns:a16="http://schemas.microsoft.com/office/drawing/2014/main" id="{D7A083D9-F436-4D43-8877-D475C9FDD6F4}"/>
                </a:ext>
              </a:extLst>
            </p:cNvPr>
            <p:cNvSpPr>
              <a:spLocks/>
            </p:cNvSpPr>
            <p:nvPr/>
          </p:nvSpPr>
          <p:spPr bwMode="auto">
            <a:xfrm>
              <a:off x="5070" y="1433"/>
              <a:ext cx="64" cy="67"/>
            </a:xfrm>
            <a:custGeom>
              <a:avLst/>
              <a:gdLst>
                <a:gd name="T0" fmla="*/ 1 w 127"/>
                <a:gd name="T1" fmla="*/ 3 h 133"/>
                <a:gd name="T2" fmla="*/ 0 w 127"/>
                <a:gd name="T3" fmla="*/ 4 h 133"/>
                <a:gd name="T4" fmla="*/ 2 w 127"/>
                <a:gd name="T5" fmla="*/ 3 h 133"/>
                <a:gd name="T6" fmla="*/ 2 w 127"/>
                <a:gd name="T7" fmla="*/ 4 h 133"/>
                <a:gd name="T8" fmla="*/ 3 w 127"/>
                <a:gd name="T9" fmla="*/ 3 h 133"/>
                <a:gd name="T10" fmla="*/ 3 w 127"/>
                <a:gd name="T11" fmla="*/ 5 h 133"/>
                <a:gd name="T12" fmla="*/ 3 w 127"/>
                <a:gd name="T13" fmla="*/ 4 h 133"/>
                <a:gd name="T14" fmla="*/ 4 w 127"/>
                <a:gd name="T15" fmla="*/ 4 h 133"/>
                <a:gd name="T16" fmla="*/ 4 w 127"/>
                <a:gd name="T17" fmla="*/ 3 h 133"/>
                <a:gd name="T18" fmla="*/ 4 w 127"/>
                <a:gd name="T19" fmla="*/ 3 h 133"/>
                <a:gd name="T20" fmla="*/ 4 w 127"/>
                <a:gd name="T21" fmla="*/ 2 h 133"/>
                <a:gd name="T22" fmla="*/ 4 w 127"/>
                <a:gd name="T23" fmla="*/ 2 h 133"/>
                <a:gd name="T24" fmla="*/ 4 w 127"/>
                <a:gd name="T25" fmla="*/ 1 h 133"/>
                <a:gd name="T26" fmla="*/ 4 w 127"/>
                <a:gd name="T27" fmla="*/ 0 h 133"/>
                <a:gd name="T28" fmla="*/ 3 w 127"/>
                <a:gd name="T29" fmla="*/ 0 h 133"/>
                <a:gd name="T30" fmla="*/ 4 w 127"/>
                <a:gd name="T31" fmla="*/ 1 h 133"/>
                <a:gd name="T32" fmla="*/ 4 w 127"/>
                <a:gd name="T33" fmla="*/ 2 h 133"/>
                <a:gd name="T34" fmla="*/ 4 w 127"/>
                <a:gd name="T35" fmla="*/ 3 h 133"/>
                <a:gd name="T36" fmla="*/ 4 w 127"/>
                <a:gd name="T37" fmla="*/ 3 h 133"/>
                <a:gd name="T38" fmla="*/ 3 w 127"/>
                <a:gd name="T39" fmla="*/ 3 h 133"/>
                <a:gd name="T40" fmla="*/ 3 w 127"/>
                <a:gd name="T41" fmla="*/ 3 h 133"/>
                <a:gd name="T42" fmla="*/ 3 w 127"/>
                <a:gd name="T43" fmla="*/ 3 h 133"/>
                <a:gd name="T44" fmla="*/ 2 w 127"/>
                <a:gd name="T45" fmla="*/ 3 h 133"/>
                <a:gd name="T46" fmla="*/ 2 w 127"/>
                <a:gd name="T47" fmla="*/ 3 h 133"/>
                <a:gd name="T48" fmla="*/ 2 w 127"/>
                <a:gd name="T49" fmla="*/ 2 h 133"/>
                <a:gd name="T50" fmla="*/ 1 w 127"/>
                <a:gd name="T51" fmla="*/ 3 h 133"/>
                <a:gd name="T52" fmla="*/ 1 w 127"/>
                <a:gd name="T53" fmla="*/ 3 h 1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7"/>
                <a:gd name="T82" fmla="*/ 0 h 133"/>
                <a:gd name="T83" fmla="*/ 127 w 127"/>
                <a:gd name="T84" fmla="*/ 133 h 1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7" h="133">
                  <a:moveTo>
                    <a:pt x="30" y="72"/>
                  </a:moveTo>
                  <a:lnTo>
                    <a:pt x="0" y="107"/>
                  </a:lnTo>
                  <a:lnTo>
                    <a:pt x="34" y="90"/>
                  </a:lnTo>
                  <a:lnTo>
                    <a:pt x="63" y="99"/>
                  </a:lnTo>
                  <a:lnTo>
                    <a:pt x="78" y="95"/>
                  </a:lnTo>
                  <a:lnTo>
                    <a:pt x="80" y="133"/>
                  </a:lnTo>
                  <a:lnTo>
                    <a:pt x="91" y="109"/>
                  </a:lnTo>
                  <a:lnTo>
                    <a:pt x="108" y="99"/>
                  </a:lnTo>
                  <a:lnTo>
                    <a:pt x="123" y="84"/>
                  </a:lnTo>
                  <a:lnTo>
                    <a:pt x="127" y="70"/>
                  </a:lnTo>
                  <a:lnTo>
                    <a:pt x="125" y="55"/>
                  </a:lnTo>
                  <a:lnTo>
                    <a:pt x="120" y="40"/>
                  </a:lnTo>
                  <a:lnTo>
                    <a:pt x="116" y="32"/>
                  </a:lnTo>
                  <a:lnTo>
                    <a:pt x="101" y="0"/>
                  </a:lnTo>
                  <a:lnTo>
                    <a:pt x="89" y="0"/>
                  </a:lnTo>
                  <a:lnTo>
                    <a:pt x="103" y="32"/>
                  </a:lnTo>
                  <a:lnTo>
                    <a:pt x="116" y="51"/>
                  </a:lnTo>
                  <a:lnTo>
                    <a:pt x="118" y="65"/>
                  </a:lnTo>
                  <a:lnTo>
                    <a:pt x="110" y="76"/>
                  </a:lnTo>
                  <a:lnTo>
                    <a:pt x="95" y="80"/>
                  </a:lnTo>
                  <a:lnTo>
                    <a:pt x="87" y="78"/>
                  </a:lnTo>
                  <a:lnTo>
                    <a:pt x="65" y="78"/>
                  </a:lnTo>
                  <a:lnTo>
                    <a:pt x="55" y="84"/>
                  </a:lnTo>
                  <a:lnTo>
                    <a:pt x="44" y="76"/>
                  </a:lnTo>
                  <a:lnTo>
                    <a:pt x="38" y="51"/>
                  </a:lnTo>
                  <a:lnTo>
                    <a:pt x="3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6" name="Freeform 208">
              <a:extLst>
                <a:ext uri="{FF2B5EF4-FFF2-40B4-BE49-F238E27FC236}">
                  <a16:creationId xmlns:a16="http://schemas.microsoft.com/office/drawing/2014/main" id="{169052E9-1234-4FA7-BE20-53E01EF164CC}"/>
                </a:ext>
              </a:extLst>
            </p:cNvPr>
            <p:cNvSpPr>
              <a:spLocks/>
            </p:cNvSpPr>
            <p:nvPr/>
          </p:nvSpPr>
          <p:spPr bwMode="auto">
            <a:xfrm>
              <a:off x="5111" y="1381"/>
              <a:ext cx="24" cy="65"/>
            </a:xfrm>
            <a:custGeom>
              <a:avLst/>
              <a:gdLst>
                <a:gd name="T0" fmla="*/ 0 w 47"/>
                <a:gd name="T1" fmla="*/ 2 h 131"/>
                <a:gd name="T2" fmla="*/ 1 w 47"/>
                <a:gd name="T3" fmla="*/ 4 h 131"/>
                <a:gd name="T4" fmla="*/ 2 w 47"/>
                <a:gd name="T5" fmla="*/ 3 h 131"/>
                <a:gd name="T6" fmla="*/ 1 w 47"/>
                <a:gd name="T7" fmla="*/ 3 h 131"/>
                <a:gd name="T8" fmla="*/ 1 w 47"/>
                <a:gd name="T9" fmla="*/ 2 h 131"/>
                <a:gd name="T10" fmla="*/ 2 w 47"/>
                <a:gd name="T11" fmla="*/ 2 h 131"/>
                <a:gd name="T12" fmla="*/ 1 w 47"/>
                <a:gd name="T13" fmla="*/ 2 h 131"/>
                <a:gd name="T14" fmla="*/ 1 w 47"/>
                <a:gd name="T15" fmla="*/ 2 h 131"/>
                <a:gd name="T16" fmla="*/ 1 w 47"/>
                <a:gd name="T17" fmla="*/ 2 h 131"/>
                <a:gd name="T18" fmla="*/ 1 w 47"/>
                <a:gd name="T19" fmla="*/ 2 h 131"/>
                <a:gd name="T20" fmla="*/ 2 w 47"/>
                <a:gd name="T21" fmla="*/ 2 h 131"/>
                <a:gd name="T22" fmla="*/ 2 w 47"/>
                <a:gd name="T23" fmla="*/ 2 h 131"/>
                <a:gd name="T24" fmla="*/ 2 w 47"/>
                <a:gd name="T25" fmla="*/ 2 h 131"/>
                <a:gd name="T26" fmla="*/ 2 w 47"/>
                <a:gd name="T27" fmla="*/ 0 h 131"/>
                <a:gd name="T28" fmla="*/ 1 w 47"/>
                <a:gd name="T29" fmla="*/ 0 h 131"/>
                <a:gd name="T30" fmla="*/ 2 w 47"/>
                <a:gd name="T31" fmla="*/ 1 h 131"/>
                <a:gd name="T32" fmla="*/ 2 w 47"/>
                <a:gd name="T33" fmla="*/ 1 h 131"/>
                <a:gd name="T34" fmla="*/ 1 w 47"/>
                <a:gd name="T35" fmla="*/ 1 h 131"/>
                <a:gd name="T36" fmla="*/ 1 w 47"/>
                <a:gd name="T37" fmla="*/ 1 h 131"/>
                <a:gd name="T38" fmla="*/ 1 w 47"/>
                <a:gd name="T39" fmla="*/ 2 h 131"/>
                <a:gd name="T40" fmla="*/ 0 w 47"/>
                <a:gd name="T41" fmla="*/ 2 h 131"/>
                <a:gd name="T42" fmla="*/ 0 w 47"/>
                <a:gd name="T43" fmla="*/ 2 h 1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131"/>
                <a:gd name="T68" fmla="*/ 47 w 47"/>
                <a:gd name="T69" fmla="*/ 131 h 1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131">
                  <a:moveTo>
                    <a:pt x="0" y="81"/>
                  </a:moveTo>
                  <a:lnTo>
                    <a:pt x="19" y="131"/>
                  </a:lnTo>
                  <a:lnTo>
                    <a:pt x="34" y="106"/>
                  </a:lnTo>
                  <a:lnTo>
                    <a:pt x="26" y="98"/>
                  </a:lnTo>
                  <a:lnTo>
                    <a:pt x="26" y="91"/>
                  </a:lnTo>
                  <a:lnTo>
                    <a:pt x="38" y="93"/>
                  </a:lnTo>
                  <a:lnTo>
                    <a:pt x="30" y="85"/>
                  </a:lnTo>
                  <a:lnTo>
                    <a:pt x="9" y="87"/>
                  </a:lnTo>
                  <a:lnTo>
                    <a:pt x="13" y="76"/>
                  </a:lnTo>
                  <a:lnTo>
                    <a:pt x="26" y="74"/>
                  </a:lnTo>
                  <a:lnTo>
                    <a:pt x="38" y="87"/>
                  </a:lnTo>
                  <a:lnTo>
                    <a:pt x="41" y="95"/>
                  </a:lnTo>
                  <a:lnTo>
                    <a:pt x="47" y="68"/>
                  </a:lnTo>
                  <a:lnTo>
                    <a:pt x="43" y="24"/>
                  </a:lnTo>
                  <a:lnTo>
                    <a:pt x="32" y="0"/>
                  </a:lnTo>
                  <a:lnTo>
                    <a:pt x="41" y="60"/>
                  </a:lnTo>
                  <a:lnTo>
                    <a:pt x="34" y="55"/>
                  </a:lnTo>
                  <a:lnTo>
                    <a:pt x="13" y="60"/>
                  </a:lnTo>
                  <a:lnTo>
                    <a:pt x="2" y="36"/>
                  </a:lnTo>
                  <a:lnTo>
                    <a:pt x="2" y="64"/>
                  </a:lnTo>
                  <a:lnTo>
                    <a:pt x="0"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7" name="Freeform 209">
              <a:extLst>
                <a:ext uri="{FF2B5EF4-FFF2-40B4-BE49-F238E27FC236}">
                  <a16:creationId xmlns:a16="http://schemas.microsoft.com/office/drawing/2014/main" id="{8635EE66-10E6-438B-854A-E4DC2830352D}"/>
                </a:ext>
              </a:extLst>
            </p:cNvPr>
            <p:cNvSpPr>
              <a:spLocks/>
            </p:cNvSpPr>
            <p:nvPr/>
          </p:nvSpPr>
          <p:spPr bwMode="auto">
            <a:xfrm>
              <a:off x="5030" y="1403"/>
              <a:ext cx="68" cy="41"/>
            </a:xfrm>
            <a:custGeom>
              <a:avLst/>
              <a:gdLst>
                <a:gd name="T0" fmla="*/ 3 w 137"/>
                <a:gd name="T1" fmla="*/ 1 h 82"/>
                <a:gd name="T2" fmla="*/ 4 w 137"/>
                <a:gd name="T3" fmla="*/ 1 h 82"/>
                <a:gd name="T4" fmla="*/ 4 w 137"/>
                <a:gd name="T5" fmla="*/ 1 h 82"/>
                <a:gd name="T6" fmla="*/ 3 w 137"/>
                <a:gd name="T7" fmla="*/ 1 h 82"/>
                <a:gd name="T8" fmla="*/ 3 w 137"/>
                <a:gd name="T9" fmla="*/ 3 h 82"/>
                <a:gd name="T10" fmla="*/ 2 w 137"/>
                <a:gd name="T11" fmla="*/ 1 h 82"/>
                <a:gd name="T12" fmla="*/ 2 w 137"/>
                <a:gd name="T13" fmla="*/ 3 h 82"/>
                <a:gd name="T14" fmla="*/ 2 w 137"/>
                <a:gd name="T15" fmla="*/ 3 h 82"/>
                <a:gd name="T16" fmla="*/ 1 w 137"/>
                <a:gd name="T17" fmla="*/ 3 h 82"/>
                <a:gd name="T18" fmla="*/ 1 w 137"/>
                <a:gd name="T19" fmla="*/ 3 h 82"/>
                <a:gd name="T20" fmla="*/ 1 w 137"/>
                <a:gd name="T21" fmla="*/ 3 h 82"/>
                <a:gd name="T22" fmla="*/ 1 w 137"/>
                <a:gd name="T23" fmla="*/ 1 h 82"/>
                <a:gd name="T24" fmla="*/ 1 w 137"/>
                <a:gd name="T25" fmla="*/ 1 h 82"/>
                <a:gd name="T26" fmla="*/ 0 w 137"/>
                <a:gd name="T27" fmla="*/ 1 h 82"/>
                <a:gd name="T28" fmla="*/ 1 w 137"/>
                <a:gd name="T29" fmla="*/ 1 h 82"/>
                <a:gd name="T30" fmla="*/ 2 w 137"/>
                <a:gd name="T31" fmla="*/ 1 h 82"/>
                <a:gd name="T32" fmla="*/ 2 w 137"/>
                <a:gd name="T33" fmla="*/ 1 h 82"/>
                <a:gd name="T34" fmla="*/ 1 w 137"/>
                <a:gd name="T35" fmla="*/ 1 h 82"/>
                <a:gd name="T36" fmla="*/ 0 w 137"/>
                <a:gd name="T37" fmla="*/ 1 h 82"/>
                <a:gd name="T38" fmla="*/ 0 w 137"/>
                <a:gd name="T39" fmla="*/ 1 h 82"/>
                <a:gd name="T40" fmla="*/ 0 w 137"/>
                <a:gd name="T41" fmla="*/ 1 h 82"/>
                <a:gd name="T42" fmla="*/ 0 w 137"/>
                <a:gd name="T43" fmla="*/ 1 h 82"/>
                <a:gd name="T44" fmla="*/ 1 w 137"/>
                <a:gd name="T45" fmla="*/ 1 h 82"/>
                <a:gd name="T46" fmla="*/ 1 w 137"/>
                <a:gd name="T47" fmla="*/ 0 h 82"/>
                <a:gd name="T48" fmla="*/ 2 w 137"/>
                <a:gd name="T49" fmla="*/ 1 h 82"/>
                <a:gd name="T50" fmla="*/ 2 w 137"/>
                <a:gd name="T51" fmla="*/ 0 h 82"/>
                <a:gd name="T52" fmla="*/ 3 w 137"/>
                <a:gd name="T53" fmla="*/ 1 h 82"/>
                <a:gd name="T54" fmla="*/ 3 w 137"/>
                <a:gd name="T55" fmla="*/ 1 h 82"/>
                <a:gd name="T56" fmla="*/ 3 w 137"/>
                <a:gd name="T57" fmla="*/ 1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7"/>
                <a:gd name="T88" fmla="*/ 0 h 82"/>
                <a:gd name="T89" fmla="*/ 137 w 137"/>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7" h="82">
                  <a:moveTo>
                    <a:pt x="127" y="19"/>
                  </a:moveTo>
                  <a:lnTo>
                    <a:pt x="137" y="6"/>
                  </a:lnTo>
                  <a:lnTo>
                    <a:pt x="131" y="42"/>
                  </a:lnTo>
                  <a:lnTo>
                    <a:pt x="116" y="54"/>
                  </a:lnTo>
                  <a:lnTo>
                    <a:pt x="101" y="76"/>
                  </a:lnTo>
                  <a:lnTo>
                    <a:pt x="95" y="59"/>
                  </a:lnTo>
                  <a:lnTo>
                    <a:pt x="84" y="73"/>
                  </a:lnTo>
                  <a:lnTo>
                    <a:pt x="68" y="71"/>
                  </a:lnTo>
                  <a:lnTo>
                    <a:pt x="48" y="82"/>
                  </a:lnTo>
                  <a:lnTo>
                    <a:pt x="38" y="76"/>
                  </a:lnTo>
                  <a:lnTo>
                    <a:pt x="55" y="67"/>
                  </a:lnTo>
                  <a:lnTo>
                    <a:pt x="57" y="55"/>
                  </a:lnTo>
                  <a:lnTo>
                    <a:pt x="46" y="54"/>
                  </a:lnTo>
                  <a:lnTo>
                    <a:pt x="25" y="46"/>
                  </a:lnTo>
                  <a:lnTo>
                    <a:pt x="46" y="36"/>
                  </a:lnTo>
                  <a:lnTo>
                    <a:pt x="67" y="33"/>
                  </a:lnTo>
                  <a:lnTo>
                    <a:pt x="76" y="25"/>
                  </a:lnTo>
                  <a:lnTo>
                    <a:pt x="49" y="14"/>
                  </a:lnTo>
                  <a:lnTo>
                    <a:pt x="29" y="23"/>
                  </a:lnTo>
                  <a:lnTo>
                    <a:pt x="13" y="36"/>
                  </a:lnTo>
                  <a:lnTo>
                    <a:pt x="0" y="35"/>
                  </a:lnTo>
                  <a:lnTo>
                    <a:pt x="13" y="21"/>
                  </a:lnTo>
                  <a:lnTo>
                    <a:pt x="34" y="8"/>
                  </a:lnTo>
                  <a:lnTo>
                    <a:pt x="53" y="0"/>
                  </a:lnTo>
                  <a:lnTo>
                    <a:pt x="93" y="10"/>
                  </a:lnTo>
                  <a:lnTo>
                    <a:pt x="93" y="0"/>
                  </a:lnTo>
                  <a:lnTo>
                    <a:pt x="114" y="8"/>
                  </a:lnTo>
                  <a:lnTo>
                    <a:pt x="12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8" name="Freeform 210">
              <a:extLst>
                <a:ext uri="{FF2B5EF4-FFF2-40B4-BE49-F238E27FC236}">
                  <a16:creationId xmlns:a16="http://schemas.microsoft.com/office/drawing/2014/main" id="{D9CF4C5E-7CCD-4C52-AB59-4C9C88601F41}"/>
                </a:ext>
              </a:extLst>
            </p:cNvPr>
            <p:cNvSpPr>
              <a:spLocks/>
            </p:cNvSpPr>
            <p:nvPr/>
          </p:nvSpPr>
          <p:spPr bwMode="auto">
            <a:xfrm>
              <a:off x="4736" y="2143"/>
              <a:ext cx="185" cy="302"/>
            </a:xfrm>
            <a:custGeom>
              <a:avLst/>
              <a:gdLst>
                <a:gd name="T0" fmla="*/ 2 w 369"/>
                <a:gd name="T1" fmla="*/ 18 h 605"/>
                <a:gd name="T2" fmla="*/ 1 w 369"/>
                <a:gd name="T3" fmla="*/ 16 h 605"/>
                <a:gd name="T4" fmla="*/ 4 w 369"/>
                <a:gd name="T5" fmla="*/ 11 h 605"/>
                <a:gd name="T6" fmla="*/ 7 w 369"/>
                <a:gd name="T7" fmla="*/ 11 h 605"/>
                <a:gd name="T8" fmla="*/ 12 w 369"/>
                <a:gd name="T9" fmla="*/ 11 h 605"/>
                <a:gd name="T10" fmla="*/ 10 w 369"/>
                <a:gd name="T11" fmla="*/ 11 h 605"/>
                <a:gd name="T12" fmla="*/ 6 w 369"/>
                <a:gd name="T13" fmla="*/ 10 h 605"/>
                <a:gd name="T14" fmla="*/ 4 w 369"/>
                <a:gd name="T15" fmla="*/ 10 h 605"/>
                <a:gd name="T16" fmla="*/ 2 w 369"/>
                <a:gd name="T17" fmla="*/ 13 h 605"/>
                <a:gd name="T18" fmla="*/ 1 w 369"/>
                <a:gd name="T19" fmla="*/ 14 h 605"/>
                <a:gd name="T20" fmla="*/ 1 w 369"/>
                <a:gd name="T21" fmla="*/ 10 h 605"/>
                <a:gd name="T22" fmla="*/ 3 w 369"/>
                <a:gd name="T23" fmla="*/ 7 h 605"/>
                <a:gd name="T24" fmla="*/ 4 w 369"/>
                <a:gd name="T25" fmla="*/ 4 h 605"/>
                <a:gd name="T26" fmla="*/ 6 w 369"/>
                <a:gd name="T27" fmla="*/ 3 h 605"/>
                <a:gd name="T28" fmla="*/ 7 w 369"/>
                <a:gd name="T29" fmla="*/ 1 h 605"/>
                <a:gd name="T30" fmla="*/ 6 w 369"/>
                <a:gd name="T31" fmla="*/ 0 h 605"/>
                <a:gd name="T32" fmla="*/ 6 w 369"/>
                <a:gd name="T33" fmla="*/ 2 h 605"/>
                <a:gd name="T34" fmla="*/ 4 w 369"/>
                <a:gd name="T35" fmla="*/ 3 h 605"/>
                <a:gd name="T36" fmla="*/ 2 w 369"/>
                <a:gd name="T37" fmla="*/ 5 h 605"/>
                <a:gd name="T38" fmla="*/ 1 w 369"/>
                <a:gd name="T39" fmla="*/ 8 h 605"/>
                <a:gd name="T40" fmla="*/ 0 w 369"/>
                <a:gd name="T41" fmla="*/ 11 h 605"/>
                <a:gd name="T42" fmla="*/ 0 w 369"/>
                <a:gd name="T43" fmla="*/ 15 h 605"/>
                <a:gd name="T44" fmla="*/ 1 w 369"/>
                <a:gd name="T45" fmla="*/ 17 h 605"/>
                <a:gd name="T46" fmla="*/ 1 w 369"/>
                <a:gd name="T47" fmla="*/ 17 h 605"/>
                <a:gd name="T48" fmla="*/ 2 w 369"/>
                <a:gd name="T49" fmla="*/ 18 h 605"/>
                <a:gd name="T50" fmla="*/ 2 w 369"/>
                <a:gd name="T51" fmla="*/ 18 h 60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9"/>
                <a:gd name="T79" fmla="*/ 0 h 605"/>
                <a:gd name="T80" fmla="*/ 369 w 369"/>
                <a:gd name="T81" fmla="*/ 605 h 60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9" h="605">
                  <a:moveTo>
                    <a:pt x="36" y="605"/>
                  </a:moveTo>
                  <a:lnTo>
                    <a:pt x="25" y="530"/>
                  </a:lnTo>
                  <a:lnTo>
                    <a:pt x="114" y="373"/>
                  </a:lnTo>
                  <a:lnTo>
                    <a:pt x="205" y="373"/>
                  </a:lnTo>
                  <a:lnTo>
                    <a:pt x="369" y="373"/>
                  </a:lnTo>
                  <a:lnTo>
                    <a:pt x="310" y="354"/>
                  </a:lnTo>
                  <a:lnTo>
                    <a:pt x="177" y="337"/>
                  </a:lnTo>
                  <a:lnTo>
                    <a:pt x="110" y="340"/>
                  </a:lnTo>
                  <a:lnTo>
                    <a:pt x="47" y="435"/>
                  </a:lnTo>
                  <a:lnTo>
                    <a:pt x="25" y="462"/>
                  </a:lnTo>
                  <a:lnTo>
                    <a:pt x="32" y="333"/>
                  </a:lnTo>
                  <a:lnTo>
                    <a:pt x="72" y="240"/>
                  </a:lnTo>
                  <a:lnTo>
                    <a:pt x="118" y="133"/>
                  </a:lnTo>
                  <a:lnTo>
                    <a:pt x="173" y="101"/>
                  </a:lnTo>
                  <a:lnTo>
                    <a:pt x="197" y="42"/>
                  </a:lnTo>
                  <a:lnTo>
                    <a:pt x="177" y="0"/>
                  </a:lnTo>
                  <a:lnTo>
                    <a:pt x="161" y="74"/>
                  </a:lnTo>
                  <a:lnTo>
                    <a:pt x="106" y="118"/>
                  </a:lnTo>
                  <a:lnTo>
                    <a:pt x="51" y="188"/>
                  </a:lnTo>
                  <a:lnTo>
                    <a:pt x="21" y="262"/>
                  </a:lnTo>
                  <a:lnTo>
                    <a:pt x="0" y="373"/>
                  </a:lnTo>
                  <a:lnTo>
                    <a:pt x="0" y="506"/>
                  </a:lnTo>
                  <a:lnTo>
                    <a:pt x="4" y="546"/>
                  </a:lnTo>
                  <a:lnTo>
                    <a:pt x="6" y="568"/>
                  </a:lnTo>
                  <a:lnTo>
                    <a:pt x="36" y="6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69" name="Freeform 211">
              <a:extLst>
                <a:ext uri="{FF2B5EF4-FFF2-40B4-BE49-F238E27FC236}">
                  <a16:creationId xmlns:a16="http://schemas.microsoft.com/office/drawing/2014/main" id="{1E55428F-3778-460F-B781-34D2ADC9F8F6}"/>
                </a:ext>
              </a:extLst>
            </p:cNvPr>
            <p:cNvSpPr>
              <a:spLocks/>
            </p:cNvSpPr>
            <p:nvPr/>
          </p:nvSpPr>
          <p:spPr bwMode="auto">
            <a:xfrm>
              <a:off x="5011" y="1527"/>
              <a:ext cx="106" cy="143"/>
            </a:xfrm>
            <a:custGeom>
              <a:avLst/>
              <a:gdLst>
                <a:gd name="T0" fmla="*/ 5 w 213"/>
                <a:gd name="T1" fmla="*/ 3 h 285"/>
                <a:gd name="T2" fmla="*/ 5 w 213"/>
                <a:gd name="T3" fmla="*/ 4 h 285"/>
                <a:gd name="T4" fmla="*/ 3 w 213"/>
                <a:gd name="T5" fmla="*/ 5 h 285"/>
                <a:gd name="T6" fmla="*/ 4 w 213"/>
                <a:gd name="T7" fmla="*/ 9 h 285"/>
                <a:gd name="T8" fmla="*/ 3 w 213"/>
                <a:gd name="T9" fmla="*/ 6 h 285"/>
                <a:gd name="T10" fmla="*/ 2 w 213"/>
                <a:gd name="T11" fmla="*/ 6 h 285"/>
                <a:gd name="T12" fmla="*/ 2 w 213"/>
                <a:gd name="T13" fmla="*/ 5 h 285"/>
                <a:gd name="T14" fmla="*/ 1 w 213"/>
                <a:gd name="T15" fmla="*/ 5 h 285"/>
                <a:gd name="T16" fmla="*/ 0 w 213"/>
                <a:gd name="T17" fmla="*/ 5 h 285"/>
                <a:gd name="T18" fmla="*/ 0 w 213"/>
                <a:gd name="T19" fmla="*/ 2 h 285"/>
                <a:gd name="T20" fmla="*/ 1 w 213"/>
                <a:gd name="T21" fmla="*/ 3 h 285"/>
                <a:gd name="T22" fmla="*/ 2 w 213"/>
                <a:gd name="T23" fmla="*/ 4 h 285"/>
                <a:gd name="T24" fmla="*/ 2 w 213"/>
                <a:gd name="T25" fmla="*/ 4 h 285"/>
                <a:gd name="T26" fmla="*/ 3 w 213"/>
                <a:gd name="T27" fmla="*/ 4 h 285"/>
                <a:gd name="T28" fmla="*/ 3 w 213"/>
                <a:gd name="T29" fmla="*/ 3 h 285"/>
                <a:gd name="T30" fmla="*/ 1 w 213"/>
                <a:gd name="T31" fmla="*/ 1 h 285"/>
                <a:gd name="T32" fmla="*/ 2 w 213"/>
                <a:gd name="T33" fmla="*/ 2 h 285"/>
                <a:gd name="T34" fmla="*/ 3 w 213"/>
                <a:gd name="T35" fmla="*/ 2 h 285"/>
                <a:gd name="T36" fmla="*/ 3 w 213"/>
                <a:gd name="T37" fmla="*/ 2 h 285"/>
                <a:gd name="T38" fmla="*/ 4 w 213"/>
                <a:gd name="T39" fmla="*/ 3 h 285"/>
                <a:gd name="T40" fmla="*/ 5 w 213"/>
                <a:gd name="T41" fmla="*/ 3 h 285"/>
                <a:gd name="T42" fmla="*/ 6 w 213"/>
                <a:gd name="T43" fmla="*/ 2 h 285"/>
                <a:gd name="T44" fmla="*/ 6 w 213"/>
                <a:gd name="T45" fmla="*/ 2 h 285"/>
                <a:gd name="T46" fmla="*/ 5 w 213"/>
                <a:gd name="T47" fmla="*/ 0 h 285"/>
                <a:gd name="T48" fmla="*/ 6 w 213"/>
                <a:gd name="T49" fmla="*/ 2 h 285"/>
                <a:gd name="T50" fmla="*/ 6 w 213"/>
                <a:gd name="T51" fmla="*/ 2 h 285"/>
                <a:gd name="T52" fmla="*/ 6 w 213"/>
                <a:gd name="T53" fmla="*/ 3 h 285"/>
                <a:gd name="T54" fmla="*/ 5 w 213"/>
                <a:gd name="T55" fmla="*/ 3 h 285"/>
                <a:gd name="T56" fmla="*/ 5 w 213"/>
                <a:gd name="T57" fmla="*/ 3 h 28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3"/>
                <a:gd name="T88" fmla="*/ 0 h 285"/>
                <a:gd name="T89" fmla="*/ 213 w 213"/>
                <a:gd name="T90" fmla="*/ 285 h 28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3" h="285">
                  <a:moveTo>
                    <a:pt x="181" y="93"/>
                  </a:moveTo>
                  <a:lnTo>
                    <a:pt x="160" y="97"/>
                  </a:lnTo>
                  <a:lnTo>
                    <a:pt x="122" y="132"/>
                  </a:lnTo>
                  <a:lnTo>
                    <a:pt x="139" y="285"/>
                  </a:lnTo>
                  <a:lnTo>
                    <a:pt x="114" y="190"/>
                  </a:lnTo>
                  <a:lnTo>
                    <a:pt x="95" y="170"/>
                  </a:lnTo>
                  <a:lnTo>
                    <a:pt x="76" y="151"/>
                  </a:lnTo>
                  <a:lnTo>
                    <a:pt x="51" y="135"/>
                  </a:lnTo>
                  <a:lnTo>
                    <a:pt x="21" y="132"/>
                  </a:lnTo>
                  <a:lnTo>
                    <a:pt x="0" y="54"/>
                  </a:lnTo>
                  <a:lnTo>
                    <a:pt x="46" y="84"/>
                  </a:lnTo>
                  <a:lnTo>
                    <a:pt x="78" y="112"/>
                  </a:lnTo>
                  <a:lnTo>
                    <a:pt x="89" y="122"/>
                  </a:lnTo>
                  <a:lnTo>
                    <a:pt x="108" y="101"/>
                  </a:lnTo>
                  <a:lnTo>
                    <a:pt x="101" y="80"/>
                  </a:lnTo>
                  <a:lnTo>
                    <a:pt x="34" y="29"/>
                  </a:lnTo>
                  <a:lnTo>
                    <a:pt x="72" y="33"/>
                  </a:lnTo>
                  <a:lnTo>
                    <a:pt x="106" y="36"/>
                  </a:lnTo>
                  <a:lnTo>
                    <a:pt x="114" y="57"/>
                  </a:lnTo>
                  <a:lnTo>
                    <a:pt x="131" y="67"/>
                  </a:lnTo>
                  <a:lnTo>
                    <a:pt x="181" y="69"/>
                  </a:lnTo>
                  <a:lnTo>
                    <a:pt x="194" y="52"/>
                  </a:lnTo>
                  <a:lnTo>
                    <a:pt x="200" y="33"/>
                  </a:lnTo>
                  <a:lnTo>
                    <a:pt x="179" y="0"/>
                  </a:lnTo>
                  <a:lnTo>
                    <a:pt x="213" y="33"/>
                  </a:lnTo>
                  <a:lnTo>
                    <a:pt x="213" y="55"/>
                  </a:lnTo>
                  <a:lnTo>
                    <a:pt x="202" y="82"/>
                  </a:lnTo>
                  <a:lnTo>
                    <a:pt x="181"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0" name="Freeform 212">
              <a:extLst>
                <a:ext uri="{FF2B5EF4-FFF2-40B4-BE49-F238E27FC236}">
                  <a16:creationId xmlns:a16="http://schemas.microsoft.com/office/drawing/2014/main" id="{6C76F60C-AD8C-48A3-8C6D-D01FF5AECDF2}"/>
                </a:ext>
              </a:extLst>
            </p:cNvPr>
            <p:cNvSpPr>
              <a:spLocks/>
            </p:cNvSpPr>
            <p:nvPr/>
          </p:nvSpPr>
          <p:spPr bwMode="auto">
            <a:xfrm>
              <a:off x="4960" y="1418"/>
              <a:ext cx="112" cy="283"/>
            </a:xfrm>
            <a:custGeom>
              <a:avLst/>
              <a:gdLst>
                <a:gd name="T0" fmla="*/ 2 w 225"/>
                <a:gd name="T1" fmla="*/ 9 h 566"/>
                <a:gd name="T2" fmla="*/ 3 w 225"/>
                <a:gd name="T3" fmla="*/ 11 h 566"/>
                <a:gd name="T4" fmla="*/ 4 w 225"/>
                <a:gd name="T5" fmla="*/ 14 h 566"/>
                <a:gd name="T6" fmla="*/ 5 w 225"/>
                <a:gd name="T7" fmla="*/ 17 h 566"/>
                <a:gd name="T8" fmla="*/ 5 w 225"/>
                <a:gd name="T9" fmla="*/ 18 h 566"/>
                <a:gd name="T10" fmla="*/ 6 w 225"/>
                <a:gd name="T11" fmla="*/ 17 h 566"/>
                <a:gd name="T12" fmla="*/ 7 w 225"/>
                <a:gd name="T13" fmla="*/ 17 h 566"/>
                <a:gd name="T14" fmla="*/ 6 w 225"/>
                <a:gd name="T15" fmla="*/ 11 h 566"/>
                <a:gd name="T16" fmla="*/ 5 w 225"/>
                <a:gd name="T17" fmla="*/ 14 h 566"/>
                <a:gd name="T18" fmla="*/ 4 w 225"/>
                <a:gd name="T19" fmla="*/ 13 h 566"/>
                <a:gd name="T20" fmla="*/ 4 w 225"/>
                <a:gd name="T21" fmla="*/ 11 h 566"/>
                <a:gd name="T22" fmla="*/ 4 w 225"/>
                <a:gd name="T23" fmla="*/ 9 h 566"/>
                <a:gd name="T24" fmla="*/ 3 w 225"/>
                <a:gd name="T25" fmla="*/ 8 h 566"/>
                <a:gd name="T26" fmla="*/ 6 w 225"/>
                <a:gd name="T27" fmla="*/ 9 h 566"/>
                <a:gd name="T28" fmla="*/ 5 w 225"/>
                <a:gd name="T29" fmla="*/ 8 h 566"/>
                <a:gd name="T30" fmla="*/ 4 w 225"/>
                <a:gd name="T31" fmla="*/ 7 h 566"/>
                <a:gd name="T32" fmla="*/ 4 w 225"/>
                <a:gd name="T33" fmla="*/ 6 h 566"/>
                <a:gd name="T34" fmla="*/ 2 w 225"/>
                <a:gd name="T35" fmla="*/ 6 h 566"/>
                <a:gd name="T36" fmla="*/ 1 w 225"/>
                <a:gd name="T37" fmla="*/ 5 h 566"/>
                <a:gd name="T38" fmla="*/ 0 w 225"/>
                <a:gd name="T39" fmla="*/ 3 h 566"/>
                <a:gd name="T40" fmla="*/ 0 w 225"/>
                <a:gd name="T41" fmla="*/ 1 h 566"/>
                <a:gd name="T42" fmla="*/ 0 w 225"/>
                <a:gd name="T43" fmla="*/ 0 h 566"/>
                <a:gd name="T44" fmla="*/ 0 w 225"/>
                <a:gd name="T45" fmla="*/ 2 h 566"/>
                <a:gd name="T46" fmla="*/ 0 w 225"/>
                <a:gd name="T47" fmla="*/ 3 h 566"/>
                <a:gd name="T48" fmla="*/ 0 w 225"/>
                <a:gd name="T49" fmla="*/ 4 h 566"/>
                <a:gd name="T50" fmla="*/ 1 w 225"/>
                <a:gd name="T51" fmla="*/ 6 h 566"/>
                <a:gd name="T52" fmla="*/ 2 w 225"/>
                <a:gd name="T53" fmla="*/ 9 h 566"/>
                <a:gd name="T54" fmla="*/ 2 w 225"/>
                <a:gd name="T55" fmla="*/ 9 h 566"/>
                <a:gd name="T56" fmla="*/ 2 w 225"/>
                <a:gd name="T57" fmla="*/ 9 h 5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5"/>
                <a:gd name="T88" fmla="*/ 0 h 566"/>
                <a:gd name="T89" fmla="*/ 225 w 225"/>
                <a:gd name="T90" fmla="*/ 566 h 56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5" h="566">
                  <a:moveTo>
                    <a:pt x="86" y="317"/>
                  </a:moveTo>
                  <a:lnTo>
                    <a:pt x="107" y="382"/>
                  </a:lnTo>
                  <a:lnTo>
                    <a:pt x="145" y="477"/>
                  </a:lnTo>
                  <a:lnTo>
                    <a:pt x="166" y="524"/>
                  </a:lnTo>
                  <a:lnTo>
                    <a:pt x="189" y="566"/>
                  </a:lnTo>
                  <a:lnTo>
                    <a:pt x="202" y="534"/>
                  </a:lnTo>
                  <a:lnTo>
                    <a:pt x="225" y="522"/>
                  </a:lnTo>
                  <a:lnTo>
                    <a:pt x="215" y="355"/>
                  </a:lnTo>
                  <a:lnTo>
                    <a:pt x="185" y="452"/>
                  </a:lnTo>
                  <a:lnTo>
                    <a:pt x="152" y="429"/>
                  </a:lnTo>
                  <a:lnTo>
                    <a:pt x="145" y="376"/>
                  </a:lnTo>
                  <a:lnTo>
                    <a:pt x="147" y="302"/>
                  </a:lnTo>
                  <a:lnTo>
                    <a:pt x="113" y="256"/>
                  </a:lnTo>
                  <a:lnTo>
                    <a:pt x="208" y="298"/>
                  </a:lnTo>
                  <a:lnTo>
                    <a:pt x="171" y="256"/>
                  </a:lnTo>
                  <a:lnTo>
                    <a:pt x="143" y="237"/>
                  </a:lnTo>
                  <a:lnTo>
                    <a:pt x="128" y="218"/>
                  </a:lnTo>
                  <a:lnTo>
                    <a:pt x="76" y="197"/>
                  </a:lnTo>
                  <a:lnTo>
                    <a:pt x="44" y="165"/>
                  </a:lnTo>
                  <a:lnTo>
                    <a:pt x="25" y="102"/>
                  </a:lnTo>
                  <a:lnTo>
                    <a:pt x="16" y="42"/>
                  </a:lnTo>
                  <a:lnTo>
                    <a:pt x="8" y="0"/>
                  </a:lnTo>
                  <a:lnTo>
                    <a:pt x="8" y="76"/>
                  </a:lnTo>
                  <a:lnTo>
                    <a:pt x="0" y="114"/>
                  </a:lnTo>
                  <a:lnTo>
                    <a:pt x="16" y="146"/>
                  </a:lnTo>
                  <a:lnTo>
                    <a:pt x="48" y="205"/>
                  </a:lnTo>
                  <a:lnTo>
                    <a:pt x="71" y="270"/>
                  </a:lnTo>
                  <a:lnTo>
                    <a:pt x="86" y="3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1" name="Freeform 213">
              <a:extLst>
                <a:ext uri="{FF2B5EF4-FFF2-40B4-BE49-F238E27FC236}">
                  <a16:creationId xmlns:a16="http://schemas.microsoft.com/office/drawing/2014/main" id="{E28C4883-8B4A-4C1A-ACAF-FDC1A08D5BE5}"/>
                </a:ext>
              </a:extLst>
            </p:cNvPr>
            <p:cNvSpPr>
              <a:spLocks/>
            </p:cNvSpPr>
            <p:nvPr/>
          </p:nvSpPr>
          <p:spPr bwMode="auto">
            <a:xfrm>
              <a:off x="5166" y="1821"/>
              <a:ext cx="53" cy="179"/>
            </a:xfrm>
            <a:custGeom>
              <a:avLst/>
              <a:gdLst>
                <a:gd name="T0" fmla="*/ 1 w 106"/>
                <a:gd name="T1" fmla="*/ 10 h 357"/>
                <a:gd name="T2" fmla="*/ 0 w 106"/>
                <a:gd name="T3" fmla="*/ 11 h 357"/>
                <a:gd name="T4" fmla="*/ 1 w 106"/>
                <a:gd name="T5" fmla="*/ 12 h 357"/>
                <a:gd name="T6" fmla="*/ 2 w 106"/>
                <a:gd name="T7" fmla="*/ 12 h 357"/>
                <a:gd name="T8" fmla="*/ 3 w 106"/>
                <a:gd name="T9" fmla="*/ 11 h 357"/>
                <a:gd name="T10" fmla="*/ 3 w 106"/>
                <a:gd name="T11" fmla="*/ 10 h 357"/>
                <a:gd name="T12" fmla="*/ 3 w 106"/>
                <a:gd name="T13" fmla="*/ 9 h 357"/>
                <a:gd name="T14" fmla="*/ 3 w 106"/>
                <a:gd name="T15" fmla="*/ 8 h 357"/>
                <a:gd name="T16" fmla="*/ 3 w 106"/>
                <a:gd name="T17" fmla="*/ 8 h 357"/>
                <a:gd name="T18" fmla="*/ 3 w 106"/>
                <a:gd name="T19" fmla="*/ 8 h 357"/>
                <a:gd name="T20" fmla="*/ 3 w 106"/>
                <a:gd name="T21" fmla="*/ 8 h 357"/>
                <a:gd name="T22" fmla="*/ 3 w 106"/>
                <a:gd name="T23" fmla="*/ 8 h 357"/>
                <a:gd name="T24" fmla="*/ 3 w 106"/>
                <a:gd name="T25" fmla="*/ 8 h 357"/>
                <a:gd name="T26" fmla="*/ 3 w 106"/>
                <a:gd name="T27" fmla="*/ 8 h 357"/>
                <a:gd name="T28" fmla="*/ 3 w 106"/>
                <a:gd name="T29" fmla="*/ 8 h 357"/>
                <a:gd name="T30" fmla="*/ 3 w 106"/>
                <a:gd name="T31" fmla="*/ 8 h 357"/>
                <a:gd name="T32" fmla="*/ 3 w 106"/>
                <a:gd name="T33" fmla="*/ 8 h 357"/>
                <a:gd name="T34" fmla="*/ 3 w 106"/>
                <a:gd name="T35" fmla="*/ 7 h 357"/>
                <a:gd name="T36" fmla="*/ 3 w 106"/>
                <a:gd name="T37" fmla="*/ 7 h 357"/>
                <a:gd name="T38" fmla="*/ 3 w 106"/>
                <a:gd name="T39" fmla="*/ 7 h 357"/>
                <a:gd name="T40" fmla="*/ 3 w 106"/>
                <a:gd name="T41" fmla="*/ 7 h 357"/>
                <a:gd name="T42" fmla="*/ 3 w 106"/>
                <a:gd name="T43" fmla="*/ 7 h 357"/>
                <a:gd name="T44" fmla="*/ 3 w 106"/>
                <a:gd name="T45" fmla="*/ 7 h 357"/>
                <a:gd name="T46" fmla="*/ 3 w 106"/>
                <a:gd name="T47" fmla="*/ 7 h 357"/>
                <a:gd name="T48" fmla="*/ 3 w 106"/>
                <a:gd name="T49" fmla="*/ 7 h 357"/>
                <a:gd name="T50" fmla="*/ 3 w 106"/>
                <a:gd name="T51" fmla="*/ 7 h 357"/>
                <a:gd name="T52" fmla="*/ 3 w 106"/>
                <a:gd name="T53" fmla="*/ 7 h 357"/>
                <a:gd name="T54" fmla="*/ 3 w 106"/>
                <a:gd name="T55" fmla="*/ 6 h 357"/>
                <a:gd name="T56" fmla="*/ 3 w 106"/>
                <a:gd name="T57" fmla="*/ 6 h 357"/>
                <a:gd name="T58" fmla="*/ 3 w 106"/>
                <a:gd name="T59" fmla="*/ 6 h 357"/>
                <a:gd name="T60" fmla="*/ 3 w 106"/>
                <a:gd name="T61" fmla="*/ 6 h 357"/>
                <a:gd name="T62" fmla="*/ 3 w 106"/>
                <a:gd name="T63" fmla="*/ 6 h 357"/>
                <a:gd name="T64" fmla="*/ 3 w 106"/>
                <a:gd name="T65" fmla="*/ 6 h 357"/>
                <a:gd name="T66" fmla="*/ 3 w 106"/>
                <a:gd name="T67" fmla="*/ 6 h 357"/>
                <a:gd name="T68" fmla="*/ 3 w 106"/>
                <a:gd name="T69" fmla="*/ 6 h 357"/>
                <a:gd name="T70" fmla="*/ 3 w 106"/>
                <a:gd name="T71" fmla="*/ 6 h 357"/>
                <a:gd name="T72" fmla="*/ 3 w 106"/>
                <a:gd name="T73" fmla="*/ 6 h 357"/>
                <a:gd name="T74" fmla="*/ 3 w 106"/>
                <a:gd name="T75" fmla="*/ 6 h 357"/>
                <a:gd name="T76" fmla="*/ 3 w 106"/>
                <a:gd name="T77" fmla="*/ 6 h 357"/>
                <a:gd name="T78" fmla="*/ 3 w 106"/>
                <a:gd name="T79" fmla="*/ 6 h 357"/>
                <a:gd name="T80" fmla="*/ 3 w 106"/>
                <a:gd name="T81" fmla="*/ 5 h 357"/>
                <a:gd name="T82" fmla="*/ 3 w 106"/>
                <a:gd name="T83" fmla="*/ 5 h 357"/>
                <a:gd name="T84" fmla="*/ 3 w 106"/>
                <a:gd name="T85" fmla="*/ 5 h 357"/>
                <a:gd name="T86" fmla="*/ 3 w 106"/>
                <a:gd name="T87" fmla="*/ 5 h 357"/>
                <a:gd name="T88" fmla="*/ 3 w 106"/>
                <a:gd name="T89" fmla="*/ 5 h 357"/>
                <a:gd name="T90" fmla="*/ 3 w 106"/>
                <a:gd name="T91" fmla="*/ 5 h 357"/>
                <a:gd name="T92" fmla="*/ 3 w 106"/>
                <a:gd name="T93" fmla="*/ 5 h 357"/>
                <a:gd name="T94" fmla="*/ 3 w 106"/>
                <a:gd name="T95" fmla="*/ 5 h 357"/>
                <a:gd name="T96" fmla="*/ 3 w 106"/>
                <a:gd name="T97" fmla="*/ 5 h 357"/>
                <a:gd name="T98" fmla="*/ 3 w 106"/>
                <a:gd name="T99" fmla="*/ 5 h 357"/>
                <a:gd name="T100" fmla="*/ 3 w 106"/>
                <a:gd name="T101" fmla="*/ 5 h 357"/>
                <a:gd name="T102" fmla="*/ 3 w 106"/>
                <a:gd name="T103" fmla="*/ 4 h 357"/>
                <a:gd name="T104" fmla="*/ 3 w 106"/>
                <a:gd name="T105" fmla="*/ 2 h 357"/>
                <a:gd name="T106" fmla="*/ 2 w 106"/>
                <a:gd name="T107" fmla="*/ 0 h 357"/>
                <a:gd name="T108" fmla="*/ 1 w 106"/>
                <a:gd name="T109" fmla="*/ 4 h 357"/>
                <a:gd name="T110" fmla="*/ 2 w 106"/>
                <a:gd name="T111" fmla="*/ 5 h 357"/>
                <a:gd name="T112" fmla="*/ 1 w 106"/>
                <a:gd name="T113" fmla="*/ 7 h 357"/>
                <a:gd name="T114" fmla="*/ 1 w 106"/>
                <a:gd name="T115" fmla="*/ 10 h 357"/>
                <a:gd name="T116" fmla="*/ 1 w 106"/>
                <a:gd name="T117" fmla="*/ 10 h 3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6"/>
                <a:gd name="T178" fmla="*/ 0 h 357"/>
                <a:gd name="T179" fmla="*/ 106 w 106"/>
                <a:gd name="T180" fmla="*/ 357 h 3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6" h="357">
                  <a:moveTo>
                    <a:pt x="2" y="300"/>
                  </a:moveTo>
                  <a:lnTo>
                    <a:pt x="0" y="346"/>
                  </a:lnTo>
                  <a:lnTo>
                    <a:pt x="21" y="357"/>
                  </a:lnTo>
                  <a:lnTo>
                    <a:pt x="61" y="357"/>
                  </a:lnTo>
                  <a:lnTo>
                    <a:pt x="106" y="332"/>
                  </a:lnTo>
                  <a:lnTo>
                    <a:pt x="82" y="315"/>
                  </a:lnTo>
                  <a:lnTo>
                    <a:pt x="82" y="283"/>
                  </a:lnTo>
                  <a:lnTo>
                    <a:pt x="97" y="245"/>
                  </a:lnTo>
                  <a:lnTo>
                    <a:pt x="97" y="243"/>
                  </a:lnTo>
                  <a:lnTo>
                    <a:pt x="97" y="241"/>
                  </a:lnTo>
                  <a:lnTo>
                    <a:pt x="97" y="234"/>
                  </a:lnTo>
                  <a:lnTo>
                    <a:pt x="95" y="232"/>
                  </a:lnTo>
                  <a:lnTo>
                    <a:pt x="95" y="230"/>
                  </a:lnTo>
                  <a:lnTo>
                    <a:pt x="95" y="226"/>
                  </a:lnTo>
                  <a:lnTo>
                    <a:pt x="95" y="220"/>
                  </a:lnTo>
                  <a:lnTo>
                    <a:pt x="95" y="214"/>
                  </a:lnTo>
                  <a:lnTo>
                    <a:pt x="93" y="211"/>
                  </a:lnTo>
                  <a:lnTo>
                    <a:pt x="93" y="205"/>
                  </a:lnTo>
                  <a:lnTo>
                    <a:pt x="93" y="201"/>
                  </a:lnTo>
                  <a:lnTo>
                    <a:pt x="93" y="197"/>
                  </a:lnTo>
                  <a:lnTo>
                    <a:pt x="93" y="195"/>
                  </a:lnTo>
                  <a:lnTo>
                    <a:pt x="93" y="194"/>
                  </a:lnTo>
                  <a:lnTo>
                    <a:pt x="91" y="194"/>
                  </a:lnTo>
                  <a:lnTo>
                    <a:pt x="91" y="192"/>
                  </a:lnTo>
                  <a:lnTo>
                    <a:pt x="91" y="190"/>
                  </a:lnTo>
                  <a:lnTo>
                    <a:pt x="91" y="186"/>
                  </a:lnTo>
                  <a:lnTo>
                    <a:pt x="91" y="180"/>
                  </a:lnTo>
                  <a:lnTo>
                    <a:pt x="91" y="173"/>
                  </a:lnTo>
                  <a:lnTo>
                    <a:pt x="89" y="173"/>
                  </a:lnTo>
                  <a:lnTo>
                    <a:pt x="89" y="171"/>
                  </a:lnTo>
                  <a:lnTo>
                    <a:pt x="89" y="169"/>
                  </a:lnTo>
                  <a:lnTo>
                    <a:pt x="89" y="167"/>
                  </a:lnTo>
                  <a:lnTo>
                    <a:pt x="89" y="163"/>
                  </a:lnTo>
                  <a:lnTo>
                    <a:pt x="89" y="161"/>
                  </a:lnTo>
                  <a:lnTo>
                    <a:pt x="89" y="156"/>
                  </a:lnTo>
                  <a:lnTo>
                    <a:pt x="87" y="148"/>
                  </a:lnTo>
                  <a:lnTo>
                    <a:pt x="87" y="146"/>
                  </a:lnTo>
                  <a:lnTo>
                    <a:pt x="87" y="142"/>
                  </a:lnTo>
                  <a:lnTo>
                    <a:pt x="87" y="140"/>
                  </a:lnTo>
                  <a:lnTo>
                    <a:pt x="87" y="137"/>
                  </a:lnTo>
                  <a:lnTo>
                    <a:pt x="87" y="135"/>
                  </a:lnTo>
                  <a:lnTo>
                    <a:pt x="87" y="133"/>
                  </a:lnTo>
                  <a:lnTo>
                    <a:pt x="85" y="106"/>
                  </a:lnTo>
                  <a:lnTo>
                    <a:pt x="72" y="64"/>
                  </a:lnTo>
                  <a:lnTo>
                    <a:pt x="40" y="0"/>
                  </a:lnTo>
                  <a:lnTo>
                    <a:pt x="32" y="106"/>
                  </a:lnTo>
                  <a:lnTo>
                    <a:pt x="34" y="152"/>
                  </a:lnTo>
                  <a:lnTo>
                    <a:pt x="15" y="224"/>
                  </a:lnTo>
                  <a:lnTo>
                    <a:pt x="2"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2" name="Freeform 214">
              <a:extLst>
                <a:ext uri="{FF2B5EF4-FFF2-40B4-BE49-F238E27FC236}">
                  <a16:creationId xmlns:a16="http://schemas.microsoft.com/office/drawing/2014/main" id="{2504C053-D173-42BE-AB0A-75F5F27F79D3}"/>
                </a:ext>
              </a:extLst>
            </p:cNvPr>
            <p:cNvSpPr>
              <a:spLocks/>
            </p:cNvSpPr>
            <p:nvPr/>
          </p:nvSpPr>
          <p:spPr bwMode="auto">
            <a:xfrm>
              <a:off x="5174" y="1996"/>
              <a:ext cx="52" cy="25"/>
            </a:xfrm>
            <a:custGeom>
              <a:avLst/>
              <a:gdLst>
                <a:gd name="T0" fmla="*/ 0 w 103"/>
                <a:gd name="T1" fmla="*/ 0 h 52"/>
                <a:gd name="T2" fmla="*/ 2 w 103"/>
                <a:gd name="T3" fmla="*/ 0 h 52"/>
                <a:gd name="T4" fmla="*/ 4 w 103"/>
                <a:gd name="T5" fmla="*/ 1 h 52"/>
                <a:gd name="T6" fmla="*/ 3 w 103"/>
                <a:gd name="T7" fmla="*/ 0 h 52"/>
                <a:gd name="T8" fmla="*/ 2 w 103"/>
                <a:gd name="T9" fmla="*/ 0 h 52"/>
                <a:gd name="T10" fmla="*/ 0 w 103"/>
                <a:gd name="T11" fmla="*/ 0 h 52"/>
                <a:gd name="T12" fmla="*/ 0 w 103"/>
                <a:gd name="T13" fmla="*/ 0 h 52"/>
                <a:gd name="T14" fmla="*/ 0 60000 65536"/>
                <a:gd name="T15" fmla="*/ 0 60000 65536"/>
                <a:gd name="T16" fmla="*/ 0 60000 65536"/>
                <a:gd name="T17" fmla="*/ 0 60000 65536"/>
                <a:gd name="T18" fmla="*/ 0 60000 65536"/>
                <a:gd name="T19" fmla="*/ 0 60000 65536"/>
                <a:gd name="T20" fmla="*/ 0 60000 65536"/>
                <a:gd name="T21" fmla="*/ 0 w 103"/>
                <a:gd name="T22" fmla="*/ 0 h 52"/>
                <a:gd name="T23" fmla="*/ 103 w 103"/>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3" h="52">
                  <a:moveTo>
                    <a:pt x="0" y="4"/>
                  </a:moveTo>
                  <a:lnTo>
                    <a:pt x="63" y="19"/>
                  </a:lnTo>
                  <a:lnTo>
                    <a:pt x="103" y="52"/>
                  </a:lnTo>
                  <a:lnTo>
                    <a:pt x="85" y="14"/>
                  </a:lnTo>
                  <a:lnTo>
                    <a:pt x="4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3" name="Freeform 215">
              <a:extLst>
                <a:ext uri="{FF2B5EF4-FFF2-40B4-BE49-F238E27FC236}">
                  <a16:creationId xmlns:a16="http://schemas.microsoft.com/office/drawing/2014/main" id="{DE9979D5-FE9B-42DD-8531-3A834BC785A4}"/>
                </a:ext>
              </a:extLst>
            </p:cNvPr>
            <p:cNvSpPr>
              <a:spLocks/>
            </p:cNvSpPr>
            <p:nvPr/>
          </p:nvSpPr>
          <p:spPr bwMode="auto">
            <a:xfrm>
              <a:off x="5137" y="1990"/>
              <a:ext cx="38" cy="24"/>
            </a:xfrm>
            <a:custGeom>
              <a:avLst/>
              <a:gdLst>
                <a:gd name="T0" fmla="*/ 1 w 76"/>
                <a:gd name="T1" fmla="*/ 2 h 48"/>
                <a:gd name="T2" fmla="*/ 0 w 76"/>
                <a:gd name="T3" fmla="*/ 2 h 48"/>
                <a:gd name="T4" fmla="*/ 0 w 76"/>
                <a:gd name="T5" fmla="*/ 1 h 48"/>
                <a:gd name="T6" fmla="*/ 1 w 76"/>
                <a:gd name="T7" fmla="*/ 1 h 48"/>
                <a:gd name="T8" fmla="*/ 1 w 76"/>
                <a:gd name="T9" fmla="*/ 0 h 48"/>
                <a:gd name="T10" fmla="*/ 1 w 76"/>
                <a:gd name="T11" fmla="*/ 0 h 48"/>
                <a:gd name="T12" fmla="*/ 1 w 76"/>
                <a:gd name="T13" fmla="*/ 1 h 48"/>
                <a:gd name="T14" fmla="*/ 1 w 76"/>
                <a:gd name="T15" fmla="*/ 1 h 48"/>
                <a:gd name="T16" fmla="*/ 1 w 76"/>
                <a:gd name="T17" fmla="*/ 1 h 48"/>
                <a:gd name="T18" fmla="*/ 1 w 76"/>
                <a:gd name="T19" fmla="*/ 1 h 48"/>
                <a:gd name="T20" fmla="*/ 1 w 76"/>
                <a:gd name="T21" fmla="*/ 1 h 48"/>
                <a:gd name="T22" fmla="*/ 2 w 76"/>
                <a:gd name="T23" fmla="*/ 1 h 48"/>
                <a:gd name="T24" fmla="*/ 1 w 76"/>
                <a:gd name="T25" fmla="*/ 2 h 48"/>
                <a:gd name="T26" fmla="*/ 1 w 76"/>
                <a:gd name="T27" fmla="*/ 2 h 48"/>
                <a:gd name="T28" fmla="*/ 1 w 76"/>
                <a:gd name="T29" fmla="*/ 2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6"/>
                <a:gd name="T46" fmla="*/ 0 h 48"/>
                <a:gd name="T47" fmla="*/ 76 w 76"/>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6" h="48">
                  <a:moveTo>
                    <a:pt x="6" y="48"/>
                  </a:moveTo>
                  <a:lnTo>
                    <a:pt x="0" y="38"/>
                  </a:lnTo>
                  <a:lnTo>
                    <a:pt x="0" y="21"/>
                  </a:lnTo>
                  <a:lnTo>
                    <a:pt x="9" y="11"/>
                  </a:lnTo>
                  <a:lnTo>
                    <a:pt x="32" y="0"/>
                  </a:lnTo>
                  <a:lnTo>
                    <a:pt x="44" y="0"/>
                  </a:lnTo>
                  <a:lnTo>
                    <a:pt x="23" y="11"/>
                  </a:lnTo>
                  <a:lnTo>
                    <a:pt x="11" y="21"/>
                  </a:lnTo>
                  <a:lnTo>
                    <a:pt x="11" y="29"/>
                  </a:lnTo>
                  <a:lnTo>
                    <a:pt x="26" y="29"/>
                  </a:lnTo>
                  <a:lnTo>
                    <a:pt x="44" y="21"/>
                  </a:lnTo>
                  <a:lnTo>
                    <a:pt x="76" y="23"/>
                  </a:lnTo>
                  <a:lnTo>
                    <a:pt x="45" y="34"/>
                  </a:lnTo>
                  <a:lnTo>
                    <a:pt x="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4" name="Freeform 216">
              <a:extLst>
                <a:ext uri="{FF2B5EF4-FFF2-40B4-BE49-F238E27FC236}">
                  <a16:creationId xmlns:a16="http://schemas.microsoft.com/office/drawing/2014/main" id="{8DFCA090-980B-4D43-8F40-9C50AE14BDBC}"/>
                </a:ext>
              </a:extLst>
            </p:cNvPr>
            <p:cNvSpPr>
              <a:spLocks/>
            </p:cNvSpPr>
            <p:nvPr/>
          </p:nvSpPr>
          <p:spPr bwMode="auto">
            <a:xfrm>
              <a:off x="5153" y="2094"/>
              <a:ext cx="67" cy="29"/>
            </a:xfrm>
            <a:custGeom>
              <a:avLst/>
              <a:gdLst>
                <a:gd name="T0" fmla="*/ 4 w 135"/>
                <a:gd name="T1" fmla="*/ 0 h 59"/>
                <a:gd name="T2" fmla="*/ 3 w 135"/>
                <a:gd name="T3" fmla="*/ 0 h 59"/>
                <a:gd name="T4" fmla="*/ 2 w 135"/>
                <a:gd name="T5" fmla="*/ 1 h 59"/>
                <a:gd name="T6" fmla="*/ 2 w 135"/>
                <a:gd name="T7" fmla="*/ 1 h 59"/>
                <a:gd name="T8" fmla="*/ 1 w 135"/>
                <a:gd name="T9" fmla="*/ 0 h 59"/>
                <a:gd name="T10" fmla="*/ 0 w 135"/>
                <a:gd name="T11" fmla="*/ 0 h 59"/>
                <a:gd name="T12" fmla="*/ 0 w 135"/>
                <a:gd name="T13" fmla="*/ 0 h 59"/>
                <a:gd name="T14" fmla="*/ 0 w 135"/>
                <a:gd name="T15" fmla="*/ 0 h 59"/>
                <a:gd name="T16" fmla="*/ 0 w 135"/>
                <a:gd name="T17" fmla="*/ 0 h 59"/>
                <a:gd name="T18" fmla="*/ 1 w 135"/>
                <a:gd name="T19" fmla="*/ 1 h 59"/>
                <a:gd name="T20" fmla="*/ 1 w 135"/>
                <a:gd name="T21" fmla="*/ 1 h 59"/>
                <a:gd name="T22" fmla="*/ 2 w 135"/>
                <a:gd name="T23" fmla="*/ 1 h 59"/>
                <a:gd name="T24" fmla="*/ 3 w 135"/>
                <a:gd name="T25" fmla="*/ 1 h 59"/>
                <a:gd name="T26" fmla="*/ 3 w 135"/>
                <a:gd name="T27" fmla="*/ 1 h 59"/>
                <a:gd name="T28" fmla="*/ 4 w 135"/>
                <a:gd name="T29" fmla="*/ 1 h 59"/>
                <a:gd name="T30" fmla="*/ 4 w 135"/>
                <a:gd name="T31" fmla="*/ 0 h 59"/>
                <a:gd name="T32" fmla="*/ 4 w 135"/>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
                <a:gd name="T52" fmla="*/ 0 h 59"/>
                <a:gd name="T53" fmla="*/ 135 w 13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 h="59">
                  <a:moveTo>
                    <a:pt x="133" y="17"/>
                  </a:moveTo>
                  <a:lnTo>
                    <a:pt x="112" y="27"/>
                  </a:lnTo>
                  <a:lnTo>
                    <a:pt x="95" y="33"/>
                  </a:lnTo>
                  <a:lnTo>
                    <a:pt x="72" y="33"/>
                  </a:lnTo>
                  <a:lnTo>
                    <a:pt x="52" y="29"/>
                  </a:lnTo>
                  <a:lnTo>
                    <a:pt x="17" y="6"/>
                  </a:lnTo>
                  <a:lnTo>
                    <a:pt x="4" y="0"/>
                  </a:lnTo>
                  <a:lnTo>
                    <a:pt x="0" y="14"/>
                  </a:lnTo>
                  <a:lnTo>
                    <a:pt x="17" y="27"/>
                  </a:lnTo>
                  <a:lnTo>
                    <a:pt x="34" y="34"/>
                  </a:lnTo>
                  <a:lnTo>
                    <a:pt x="63" y="50"/>
                  </a:lnTo>
                  <a:lnTo>
                    <a:pt x="84" y="59"/>
                  </a:lnTo>
                  <a:lnTo>
                    <a:pt x="109" y="57"/>
                  </a:lnTo>
                  <a:lnTo>
                    <a:pt x="126" y="38"/>
                  </a:lnTo>
                  <a:lnTo>
                    <a:pt x="135" y="33"/>
                  </a:lnTo>
                  <a:lnTo>
                    <a:pt x="13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5" name="Freeform 217">
              <a:extLst>
                <a:ext uri="{FF2B5EF4-FFF2-40B4-BE49-F238E27FC236}">
                  <a16:creationId xmlns:a16="http://schemas.microsoft.com/office/drawing/2014/main" id="{5E67B0EC-41E4-4901-BC51-E969BD806287}"/>
                </a:ext>
              </a:extLst>
            </p:cNvPr>
            <p:cNvSpPr>
              <a:spLocks/>
            </p:cNvSpPr>
            <p:nvPr/>
          </p:nvSpPr>
          <p:spPr bwMode="auto">
            <a:xfrm>
              <a:off x="5204" y="2024"/>
              <a:ext cx="53" cy="98"/>
            </a:xfrm>
            <a:custGeom>
              <a:avLst/>
              <a:gdLst>
                <a:gd name="T0" fmla="*/ 1 w 106"/>
                <a:gd name="T1" fmla="*/ 6 h 196"/>
                <a:gd name="T2" fmla="*/ 2 w 106"/>
                <a:gd name="T3" fmla="*/ 5 h 196"/>
                <a:gd name="T4" fmla="*/ 2 w 106"/>
                <a:gd name="T5" fmla="*/ 5 h 196"/>
                <a:gd name="T6" fmla="*/ 2 w 106"/>
                <a:gd name="T7" fmla="*/ 5 h 196"/>
                <a:gd name="T8" fmla="*/ 2 w 106"/>
                <a:gd name="T9" fmla="*/ 3 h 196"/>
                <a:gd name="T10" fmla="*/ 2 w 106"/>
                <a:gd name="T11" fmla="*/ 3 h 196"/>
                <a:gd name="T12" fmla="*/ 3 w 106"/>
                <a:gd name="T13" fmla="*/ 3 h 196"/>
                <a:gd name="T14" fmla="*/ 3 w 106"/>
                <a:gd name="T15" fmla="*/ 2 h 196"/>
                <a:gd name="T16" fmla="*/ 3 w 106"/>
                <a:gd name="T17" fmla="*/ 0 h 196"/>
                <a:gd name="T18" fmla="*/ 3 w 106"/>
                <a:gd name="T19" fmla="*/ 2 h 196"/>
                <a:gd name="T20" fmla="*/ 3 w 106"/>
                <a:gd name="T21" fmla="*/ 3 h 196"/>
                <a:gd name="T22" fmla="*/ 2 w 106"/>
                <a:gd name="T23" fmla="*/ 3 h 196"/>
                <a:gd name="T24" fmla="*/ 2 w 106"/>
                <a:gd name="T25" fmla="*/ 5 h 196"/>
                <a:gd name="T26" fmla="*/ 1 w 106"/>
                <a:gd name="T27" fmla="*/ 6 h 196"/>
                <a:gd name="T28" fmla="*/ 0 w 106"/>
                <a:gd name="T29" fmla="*/ 6 h 196"/>
                <a:gd name="T30" fmla="*/ 1 w 106"/>
                <a:gd name="T31" fmla="*/ 6 h 196"/>
                <a:gd name="T32" fmla="*/ 1 w 106"/>
                <a:gd name="T33" fmla="*/ 6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96"/>
                <a:gd name="T53" fmla="*/ 106 w 106"/>
                <a:gd name="T54" fmla="*/ 196 h 1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96">
                  <a:moveTo>
                    <a:pt x="32" y="166"/>
                  </a:moveTo>
                  <a:lnTo>
                    <a:pt x="45" y="145"/>
                  </a:lnTo>
                  <a:lnTo>
                    <a:pt x="45" y="143"/>
                  </a:lnTo>
                  <a:lnTo>
                    <a:pt x="44" y="135"/>
                  </a:lnTo>
                  <a:lnTo>
                    <a:pt x="44" y="120"/>
                  </a:lnTo>
                  <a:lnTo>
                    <a:pt x="55" y="84"/>
                  </a:lnTo>
                  <a:lnTo>
                    <a:pt x="68" y="82"/>
                  </a:lnTo>
                  <a:lnTo>
                    <a:pt x="97" y="40"/>
                  </a:lnTo>
                  <a:lnTo>
                    <a:pt x="106" y="0"/>
                  </a:lnTo>
                  <a:lnTo>
                    <a:pt x="104" y="37"/>
                  </a:lnTo>
                  <a:lnTo>
                    <a:pt x="85" y="86"/>
                  </a:lnTo>
                  <a:lnTo>
                    <a:pt x="64" y="126"/>
                  </a:lnTo>
                  <a:lnTo>
                    <a:pt x="53" y="154"/>
                  </a:lnTo>
                  <a:lnTo>
                    <a:pt x="28" y="183"/>
                  </a:lnTo>
                  <a:lnTo>
                    <a:pt x="0" y="196"/>
                  </a:lnTo>
                  <a:lnTo>
                    <a:pt x="32"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6" name="Freeform 218">
              <a:extLst>
                <a:ext uri="{FF2B5EF4-FFF2-40B4-BE49-F238E27FC236}">
                  <a16:creationId xmlns:a16="http://schemas.microsoft.com/office/drawing/2014/main" id="{93F411FD-346D-4A52-8A78-52E47DA6D251}"/>
                </a:ext>
              </a:extLst>
            </p:cNvPr>
            <p:cNvSpPr>
              <a:spLocks/>
            </p:cNvSpPr>
            <p:nvPr/>
          </p:nvSpPr>
          <p:spPr bwMode="auto">
            <a:xfrm>
              <a:off x="5135" y="2030"/>
              <a:ext cx="82" cy="50"/>
            </a:xfrm>
            <a:custGeom>
              <a:avLst/>
              <a:gdLst>
                <a:gd name="T0" fmla="*/ 5 w 165"/>
                <a:gd name="T1" fmla="*/ 2 h 101"/>
                <a:gd name="T2" fmla="*/ 2 w 165"/>
                <a:gd name="T3" fmla="*/ 2 h 101"/>
                <a:gd name="T4" fmla="*/ 1 w 165"/>
                <a:gd name="T5" fmla="*/ 2 h 101"/>
                <a:gd name="T6" fmla="*/ 1 w 165"/>
                <a:gd name="T7" fmla="*/ 1 h 101"/>
                <a:gd name="T8" fmla="*/ 1 w 165"/>
                <a:gd name="T9" fmla="*/ 1 h 101"/>
                <a:gd name="T10" fmla="*/ 4 w 165"/>
                <a:gd name="T11" fmla="*/ 0 h 101"/>
                <a:gd name="T12" fmla="*/ 2 w 165"/>
                <a:gd name="T13" fmla="*/ 0 h 101"/>
                <a:gd name="T14" fmla="*/ 0 w 165"/>
                <a:gd name="T15" fmla="*/ 0 h 101"/>
                <a:gd name="T16" fmla="*/ 0 w 165"/>
                <a:gd name="T17" fmla="*/ 1 h 101"/>
                <a:gd name="T18" fmla="*/ 0 w 165"/>
                <a:gd name="T19" fmla="*/ 2 h 101"/>
                <a:gd name="T20" fmla="*/ 1 w 165"/>
                <a:gd name="T21" fmla="*/ 3 h 101"/>
                <a:gd name="T22" fmla="*/ 4 w 165"/>
                <a:gd name="T23" fmla="*/ 2 h 101"/>
                <a:gd name="T24" fmla="*/ 5 w 165"/>
                <a:gd name="T25" fmla="*/ 2 h 101"/>
                <a:gd name="T26" fmla="*/ 5 w 165"/>
                <a:gd name="T27" fmla="*/ 2 h 10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5"/>
                <a:gd name="T43" fmla="*/ 0 h 101"/>
                <a:gd name="T44" fmla="*/ 165 w 165"/>
                <a:gd name="T45" fmla="*/ 101 h 10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5" h="101">
                  <a:moveTo>
                    <a:pt x="165" y="66"/>
                  </a:moveTo>
                  <a:lnTo>
                    <a:pt x="86" y="82"/>
                  </a:lnTo>
                  <a:lnTo>
                    <a:pt x="42" y="84"/>
                  </a:lnTo>
                  <a:lnTo>
                    <a:pt x="38" y="59"/>
                  </a:lnTo>
                  <a:lnTo>
                    <a:pt x="53" y="42"/>
                  </a:lnTo>
                  <a:lnTo>
                    <a:pt x="129" y="9"/>
                  </a:lnTo>
                  <a:lnTo>
                    <a:pt x="80" y="0"/>
                  </a:lnTo>
                  <a:lnTo>
                    <a:pt x="0" y="26"/>
                  </a:lnTo>
                  <a:lnTo>
                    <a:pt x="0" y="47"/>
                  </a:lnTo>
                  <a:lnTo>
                    <a:pt x="12" y="65"/>
                  </a:lnTo>
                  <a:lnTo>
                    <a:pt x="55" y="101"/>
                  </a:lnTo>
                  <a:lnTo>
                    <a:pt x="154" y="82"/>
                  </a:lnTo>
                  <a:lnTo>
                    <a:pt x="165"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7" name="Freeform 219">
              <a:extLst>
                <a:ext uri="{FF2B5EF4-FFF2-40B4-BE49-F238E27FC236}">
                  <a16:creationId xmlns:a16="http://schemas.microsoft.com/office/drawing/2014/main" id="{EDB424C1-0170-4AF7-A2CC-7E1DCEB1C091}"/>
                </a:ext>
              </a:extLst>
            </p:cNvPr>
            <p:cNvSpPr>
              <a:spLocks/>
            </p:cNvSpPr>
            <p:nvPr/>
          </p:nvSpPr>
          <p:spPr bwMode="auto">
            <a:xfrm>
              <a:off x="5113" y="2008"/>
              <a:ext cx="99" cy="35"/>
            </a:xfrm>
            <a:custGeom>
              <a:avLst/>
              <a:gdLst>
                <a:gd name="T0" fmla="*/ 6 w 198"/>
                <a:gd name="T1" fmla="*/ 1 h 70"/>
                <a:gd name="T2" fmla="*/ 5 w 198"/>
                <a:gd name="T3" fmla="*/ 1 h 70"/>
                <a:gd name="T4" fmla="*/ 3 w 198"/>
                <a:gd name="T5" fmla="*/ 1 h 70"/>
                <a:gd name="T6" fmla="*/ 3 w 198"/>
                <a:gd name="T7" fmla="*/ 1 h 70"/>
                <a:gd name="T8" fmla="*/ 3 w 198"/>
                <a:gd name="T9" fmla="*/ 0 h 70"/>
                <a:gd name="T10" fmla="*/ 3 w 198"/>
                <a:gd name="T11" fmla="*/ 1 h 70"/>
                <a:gd name="T12" fmla="*/ 2 w 198"/>
                <a:gd name="T13" fmla="*/ 1 h 70"/>
                <a:gd name="T14" fmla="*/ 3 w 198"/>
                <a:gd name="T15" fmla="*/ 0 h 70"/>
                <a:gd name="T16" fmla="*/ 1 w 198"/>
                <a:gd name="T17" fmla="*/ 1 h 70"/>
                <a:gd name="T18" fmla="*/ 0 w 198"/>
                <a:gd name="T19" fmla="*/ 1 h 70"/>
                <a:gd name="T20" fmla="*/ 1 w 198"/>
                <a:gd name="T21" fmla="*/ 1 h 70"/>
                <a:gd name="T22" fmla="*/ 2 w 198"/>
                <a:gd name="T23" fmla="*/ 2 h 70"/>
                <a:gd name="T24" fmla="*/ 2 w 198"/>
                <a:gd name="T25" fmla="*/ 1 h 70"/>
                <a:gd name="T26" fmla="*/ 3 w 198"/>
                <a:gd name="T27" fmla="*/ 1 h 70"/>
                <a:gd name="T28" fmla="*/ 5 w 198"/>
                <a:gd name="T29" fmla="*/ 1 h 70"/>
                <a:gd name="T30" fmla="*/ 6 w 198"/>
                <a:gd name="T31" fmla="*/ 1 h 70"/>
                <a:gd name="T32" fmla="*/ 6 w 198"/>
                <a:gd name="T33" fmla="*/ 1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8"/>
                <a:gd name="T52" fmla="*/ 0 h 70"/>
                <a:gd name="T53" fmla="*/ 198 w 198"/>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8" h="70">
                  <a:moveTo>
                    <a:pt x="198" y="48"/>
                  </a:moveTo>
                  <a:lnTo>
                    <a:pt x="141" y="36"/>
                  </a:lnTo>
                  <a:lnTo>
                    <a:pt x="109" y="36"/>
                  </a:lnTo>
                  <a:lnTo>
                    <a:pt x="114" y="8"/>
                  </a:lnTo>
                  <a:lnTo>
                    <a:pt x="97" y="0"/>
                  </a:lnTo>
                  <a:lnTo>
                    <a:pt x="67" y="15"/>
                  </a:lnTo>
                  <a:lnTo>
                    <a:pt x="50" y="21"/>
                  </a:lnTo>
                  <a:lnTo>
                    <a:pt x="82" y="0"/>
                  </a:lnTo>
                  <a:lnTo>
                    <a:pt x="16" y="27"/>
                  </a:lnTo>
                  <a:lnTo>
                    <a:pt x="0" y="36"/>
                  </a:lnTo>
                  <a:lnTo>
                    <a:pt x="2" y="63"/>
                  </a:lnTo>
                  <a:lnTo>
                    <a:pt x="33" y="70"/>
                  </a:lnTo>
                  <a:lnTo>
                    <a:pt x="56" y="57"/>
                  </a:lnTo>
                  <a:lnTo>
                    <a:pt x="113" y="57"/>
                  </a:lnTo>
                  <a:lnTo>
                    <a:pt x="160" y="63"/>
                  </a:lnTo>
                  <a:lnTo>
                    <a:pt x="198"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8" name="Freeform 220">
              <a:extLst>
                <a:ext uri="{FF2B5EF4-FFF2-40B4-BE49-F238E27FC236}">
                  <a16:creationId xmlns:a16="http://schemas.microsoft.com/office/drawing/2014/main" id="{9411D14A-FB5B-4638-AC1D-AA7434DED377}"/>
                </a:ext>
              </a:extLst>
            </p:cNvPr>
            <p:cNvSpPr>
              <a:spLocks/>
            </p:cNvSpPr>
            <p:nvPr/>
          </p:nvSpPr>
          <p:spPr bwMode="auto">
            <a:xfrm>
              <a:off x="5140" y="2060"/>
              <a:ext cx="80" cy="41"/>
            </a:xfrm>
            <a:custGeom>
              <a:avLst/>
              <a:gdLst>
                <a:gd name="T0" fmla="*/ 2 w 159"/>
                <a:gd name="T1" fmla="*/ 3 h 81"/>
                <a:gd name="T2" fmla="*/ 2 w 159"/>
                <a:gd name="T3" fmla="*/ 3 h 81"/>
                <a:gd name="T4" fmla="*/ 3 w 159"/>
                <a:gd name="T5" fmla="*/ 3 h 81"/>
                <a:gd name="T6" fmla="*/ 5 w 159"/>
                <a:gd name="T7" fmla="*/ 3 h 81"/>
                <a:gd name="T8" fmla="*/ 5 w 159"/>
                <a:gd name="T9" fmla="*/ 2 h 81"/>
                <a:gd name="T10" fmla="*/ 4 w 159"/>
                <a:gd name="T11" fmla="*/ 2 h 81"/>
                <a:gd name="T12" fmla="*/ 3 w 159"/>
                <a:gd name="T13" fmla="*/ 2 h 81"/>
                <a:gd name="T14" fmla="*/ 2 w 159"/>
                <a:gd name="T15" fmla="*/ 2 h 81"/>
                <a:gd name="T16" fmla="*/ 2 w 159"/>
                <a:gd name="T17" fmla="*/ 1 h 81"/>
                <a:gd name="T18" fmla="*/ 1 w 159"/>
                <a:gd name="T19" fmla="*/ 0 h 81"/>
                <a:gd name="T20" fmla="*/ 0 w 159"/>
                <a:gd name="T21" fmla="*/ 1 h 81"/>
                <a:gd name="T22" fmla="*/ 1 w 159"/>
                <a:gd name="T23" fmla="*/ 2 h 81"/>
                <a:gd name="T24" fmla="*/ 2 w 159"/>
                <a:gd name="T25" fmla="*/ 3 h 81"/>
                <a:gd name="T26" fmla="*/ 2 w 159"/>
                <a:gd name="T27" fmla="*/ 3 h 8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9"/>
                <a:gd name="T43" fmla="*/ 0 h 81"/>
                <a:gd name="T44" fmla="*/ 159 w 159"/>
                <a:gd name="T45" fmla="*/ 81 h 8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9" h="81">
                  <a:moveTo>
                    <a:pt x="36" y="81"/>
                  </a:moveTo>
                  <a:lnTo>
                    <a:pt x="36" y="68"/>
                  </a:lnTo>
                  <a:lnTo>
                    <a:pt x="96" y="72"/>
                  </a:lnTo>
                  <a:lnTo>
                    <a:pt x="134" y="66"/>
                  </a:lnTo>
                  <a:lnTo>
                    <a:pt x="159" y="47"/>
                  </a:lnTo>
                  <a:lnTo>
                    <a:pt x="100" y="57"/>
                  </a:lnTo>
                  <a:lnTo>
                    <a:pt x="66" y="57"/>
                  </a:lnTo>
                  <a:lnTo>
                    <a:pt x="45" y="53"/>
                  </a:lnTo>
                  <a:lnTo>
                    <a:pt x="34" y="30"/>
                  </a:lnTo>
                  <a:lnTo>
                    <a:pt x="1" y="0"/>
                  </a:lnTo>
                  <a:lnTo>
                    <a:pt x="0" y="30"/>
                  </a:lnTo>
                  <a:lnTo>
                    <a:pt x="11" y="53"/>
                  </a:lnTo>
                  <a:lnTo>
                    <a:pt x="3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79" name="Freeform 221">
              <a:extLst>
                <a:ext uri="{FF2B5EF4-FFF2-40B4-BE49-F238E27FC236}">
                  <a16:creationId xmlns:a16="http://schemas.microsoft.com/office/drawing/2014/main" id="{09F41757-F48B-45B2-90E2-453F0FF2B278}"/>
                </a:ext>
              </a:extLst>
            </p:cNvPr>
            <p:cNvSpPr>
              <a:spLocks/>
            </p:cNvSpPr>
            <p:nvPr/>
          </p:nvSpPr>
          <p:spPr bwMode="auto">
            <a:xfrm>
              <a:off x="5200" y="2000"/>
              <a:ext cx="35" cy="102"/>
            </a:xfrm>
            <a:custGeom>
              <a:avLst/>
              <a:gdLst>
                <a:gd name="T0" fmla="*/ 1 w 71"/>
                <a:gd name="T1" fmla="*/ 0 h 205"/>
                <a:gd name="T2" fmla="*/ 1 w 71"/>
                <a:gd name="T3" fmla="*/ 1 h 205"/>
                <a:gd name="T4" fmla="*/ 1 w 71"/>
                <a:gd name="T5" fmla="*/ 2 h 205"/>
                <a:gd name="T6" fmla="*/ 1 w 71"/>
                <a:gd name="T7" fmla="*/ 3 h 205"/>
                <a:gd name="T8" fmla="*/ 1 w 71"/>
                <a:gd name="T9" fmla="*/ 4 h 205"/>
                <a:gd name="T10" fmla="*/ 1 w 71"/>
                <a:gd name="T11" fmla="*/ 5 h 205"/>
                <a:gd name="T12" fmla="*/ 1 w 71"/>
                <a:gd name="T13" fmla="*/ 6 h 205"/>
                <a:gd name="T14" fmla="*/ 1 w 71"/>
                <a:gd name="T15" fmla="*/ 5 h 205"/>
                <a:gd name="T16" fmla="*/ 2 w 71"/>
                <a:gd name="T17" fmla="*/ 4 h 205"/>
                <a:gd name="T18" fmla="*/ 1 w 71"/>
                <a:gd name="T19" fmla="*/ 3 h 205"/>
                <a:gd name="T20" fmla="*/ 2 w 71"/>
                <a:gd name="T21" fmla="*/ 2 h 205"/>
                <a:gd name="T22" fmla="*/ 1 w 71"/>
                <a:gd name="T23" fmla="*/ 1 h 205"/>
                <a:gd name="T24" fmla="*/ 1 w 71"/>
                <a:gd name="T25" fmla="*/ 1 h 205"/>
                <a:gd name="T26" fmla="*/ 1 w 71"/>
                <a:gd name="T27" fmla="*/ 0 h 205"/>
                <a:gd name="T28" fmla="*/ 0 w 71"/>
                <a:gd name="T29" fmla="*/ 0 h 205"/>
                <a:gd name="T30" fmla="*/ 1 w 71"/>
                <a:gd name="T31" fmla="*/ 0 h 205"/>
                <a:gd name="T32" fmla="*/ 1 w 71"/>
                <a:gd name="T33" fmla="*/ 0 h 2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205"/>
                <a:gd name="T53" fmla="*/ 71 w 71"/>
                <a:gd name="T54" fmla="*/ 205 h 2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205">
                  <a:moveTo>
                    <a:pt x="34" y="29"/>
                  </a:moveTo>
                  <a:lnTo>
                    <a:pt x="34" y="49"/>
                  </a:lnTo>
                  <a:lnTo>
                    <a:pt x="52" y="74"/>
                  </a:lnTo>
                  <a:lnTo>
                    <a:pt x="44" y="110"/>
                  </a:lnTo>
                  <a:lnTo>
                    <a:pt x="55" y="137"/>
                  </a:lnTo>
                  <a:lnTo>
                    <a:pt x="48" y="169"/>
                  </a:lnTo>
                  <a:lnTo>
                    <a:pt x="53" y="205"/>
                  </a:lnTo>
                  <a:lnTo>
                    <a:pt x="59" y="164"/>
                  </a:lnTo>
                  <a:lnTo>
                    <a:pt x="71" y="135"/>
                  </a:lnTo>
                  <a:lnTo>
                    <a:pt x="53" y="105"/>
                  </a:lnTo>
                  <a:lnTo>
                    <a:pt x="65" y="76"/>
                  </a:lnTo>
                  <a:lnTo>
                    <a:pt x="52" y="48"/>
                  </a:lnTo>
                  <a:lnTo>
                    <a:pt x="48" y="32"/>
                  </a:lnTo>
                  <a:lnTo>
                    <a:pt x="40" y="13"/>
                  </a:lnTo>
                  <a:lnTo>
                    <a:pt x="0" y="0"/>
                  </a:lnTo>
                  <a:lnTo>
                    <a:pt x="34"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0" name="Freeform 222">
              <a:extLst>
                <a:ext uri="{FF2B5EF4-FFF2-40B4-BE49-F238E27FC236}">
                  <a16:creationId xmlns:a16="http://schemas.microsoft.com/office/drawing/2014/main" id="{74C37C9E-8A4B-4F66-9326-C502CB1D22CB}"/>
                </a:ext>
              </a:extLst>
            </p:cNvPr>
            <p:cNvSpPr>
              <a:spLocks/>
            </p:cNvSpPr>
            <p:nvPr/>
          </p:nvSpPr>
          <p:spPr bwMode="auto">
            <a:xfrm>
              <a:off x="4862" y="2235"/>
              <a:ext cx="251" cy="230"/>
            </a:xfrm>
            <a:custGeom>
              <a:avLst/>
              <a:gdLst>
                <a:gd name="T0" fmla="*/ 3 w 501"/>
                <a:gd name="T1" fmla="*/ 5 h 460"/>
                <a:gd name="T2" fmla="*/ 6 w 501"/>
                <a:gd name="T3" fmla="*/ 6 h 460"/>
                <a:gd name="T4" fmla="*/ 8 w 501"/>
                <a:gd name="T5" fmla="*/ 7 h 460"/>
                <a:gd name="T6" fmla="*/ 6 w 501"/>
                <a:gd name="T7" fmla="*/ 4 h 460"/>
                <a:gd name="T8" fmla="*/ 4 w 501"/>
                <a:gd name="T9" fmla="*/ 4 h 460"/>
                <a:gd name="T10" fmla="*/ 1 w 501"/>
                <a:gd name="T11" fmla="*/ 3 h 460"/>
                <a:gd name="T12" fmla="*/ 5 w 501"/>
                <a:gd name="T13" fmla="*/ 3 h 460"/>
                <a:gd name="T14" fmla="*/ 2 w 501"/>
                <a:gd name="T15" fmla="*/ 0 h 460"/>
                <a:gd name="T16" fmla="*/ 10 w 501"/>
                <a:gd name="T17" fmla="*/ 4 h 460"/>
                <a:gd name="T18" fmla="*/ 11 w 501"/>
                <a:gd name="T19" fmla="*/ 7 h 460"/>
                <a:gd name="T20" fmla="*/ 12 w 501"/>
                <a:gd name="T21" fmla="*/ 10 h 460"/>
                <a:gd name="T22" fmla="*/ 12 w 501"/>
                <a:gd name="T23" fmla="*/ 7 h 460"/>
                <a:gd name="T24" fmla="*/ 14 w 501"/>
                <a:gd name="T25" fmla="*/ 9 h 460"/>
                <a:gd name="T26" fmla="*/ 14 w 501"/>
                <a:gd name="T27" fmla="*/ 6 h 460"/>
                <a:gd name="T28" fmla="*/ 16 w 501"/>
                <a:gd name="T29" fmla="*/ 7 h 460"/>
                <a:gd name="T30" fmla="*/ 16 w 501"/>
                <a:gd name="T31" fmla="*/ 7 h 460"/>
                <a:gd name="T32" fmla="*/ 16 w 501"/>
                <a:gd name="T33" fmla="*/ 9 h 460"/>
                <a:gd name="T34" fmla="*/ 15 w 501"/>
                <a:gd name="T35" fmla="*/ 10 h 460"/>
                <a:gd name="T36" fmla="*/ 15 w 501"/>
                <a:gd name="T37" fmla="*/ 13 h 460"/>
                <a:gd name="T38" fmla="*/ 14 w 501"/>
                <a:gd name="T39" fmla="*/ 14 h 460"/>
                <a:gd name="T40" fmla="*/ 12 w 501"/>
                <a:gd name="T41" fmla="*/ 12 h 460"/>
                <a:gd name="T42" fmla="*/ 7 w 501"/>
                <a:gd name="T43" fmla="*/ 7 h 460"/>
                <a:gd name="T44" fmla="*/ 6 w 501"/>
                <a:gd name="T45" fmla="*/ 7 h 460"/>
                <a:gd name="T46" fmla="*/ 0 w 501"/>
                <a:gd name="T47" fmla="*/ 6 h 460"/>
                <a:gd name="T48" fmla="*/ 3 w 501"/>
                <a:gd name="T49" fmla="*/ 5 h 460"/>
                <a:gd name="T50" fmla="*/ 3 w 501"/>
                <a:gd name="T51" fmla="*/ 5 h 4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1"/>
                <a:gd name="T79" fmla="*/ 0 h 460"/>
                <a:gd name="T80" fmla="*/ 501 w 501"/>
                <a:gd name="T81" fmla="*/ 460 h 4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1" h="460">
                  <a:moveTo>
                    <a:pt x="72" y="153"/>
                  </a:moveTo>
                  <a:lnTo>
                    <a:pt x="175" y="166"/>
                  </a:lnTo>
                  <a:lnTo>
                    <a:pt x="243" y="221"/>
                  </a:lnTo>
                  <a:lnTo>
                    <a:pt x="188" y="120"/>
                  </a:lnTo>
                  <a:lnTo>
                    <a:pt x="116" y="113"/>
                  </a:lnTo>
                  <a:lnTo>
                    <a:pt x="22" y="96"/>
                  </a:lnTo>
                  <a:lnTo>
                    <a:pt x="135" y="76"/>
                  </a:lnTo>
                  <a:lnTo>
                    <a:pt x="59" y="0"/>
                  </a:lnTo>
                  <a:lnTo>
                    <a:pt x="292" y="97"/>
                  </a:lnTo>
                  <a:lnTo>
                    <a:pt x="323" y="211"/>
                  </a:lnTo>
                  <a:lnTo>
                    <a:pt x="359" y="312"/>
                  </a:lnTo>
                  <a:lnTo>
                    <a:pt x="368" y="211"/>
                  </a:lnTo>
                  <a:lnTo>
                    <a:pt x="427" y="280"/>
                  </a:lnTo>
                  <a:lnTo>
                    <a:pt x="418" y="168"/>
                  </a:lnTo>
                  <a:lnTo>
                    <a:pt x="484" y="200"/>
                  </a:lnTo>
                  <a:lnTo>
                    <a:pt x="501" y="236"/>
                  </a:lnTo>
                  <a:lnTo>
                    <a:pt x="496" y="280"/>
                  </a:lnTo>
                  <a:lnTo>
                    <a:pt x="473" y="316"/>
                  </a:lnTo>
                  <a:lnTo>
                    <a:pt x="463" y="388"/>
                  </a:lnTo>
                  <a:lnTo>
                    <a:pt x="431" y="460"/>
                  </a:lnTo>
                  <a:lnTo>
                    <a:pt x="365" y="379"/>
                  </a:lnTo>
                  <a:lnTo>
                    <a:pt x="197" y="225"/>
                  </a:lnTo>
                  <a:lnTo>
                    <a:pt x="161" y="198"/>
                  </a:lnTo>
                  <a:lnTo>
                    <a:pt x="0" y="179"/>
                  </a:lnTo>
                  <a:lnTo>
                    <a:pt x="72"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1" name="Freeform 223">
              <a:extLst>
                <a:ext uri="{FF2B5EF4-FFF2-40B4-BE49-F238E27FC236}">
                  <a16:creationId xmlns:a16="http://schemas.microsoft.com/office/drawing/2014/main" id="{B0709D9D-6F2A-45EF-977E-AEAB7066DB5D}"/>
                </a:ext>
              </a:extLst>
            </p:cNvPr>
            <p:cNvSpPr>
              <a:spLocks/>
            </p:cNvSpPr>
            <p:nvPr/>
          </p:nvSpPr>
          <p:spPr bwMode="auto">
            <a:xfrm>
              <a:off x="4744" y="2210"/>
              <a:ext cx="90" cy="162"/>
            </a:xfrm>
            <a:custGeom>
              <a:avLst/>
              <a:gdLst>
                <a:gd name="T0" fmla="*/ 4 w 181"/>
                <a:gd name="T1" fmla="*/ 4 h 325"/>
                <a:gd name="T2" fmla="*/ 2 w 181"/>
                <a:gd name="T3" fmla="*/ 5 h 325"/>
                <a:gd name="T4" fmla="*/ 0 w 181"/>
                <a:gd name="T5" fmla="*/ 10 h 325"/>
                <a:gd name="T6" fmla="*/ 0 w 181"/>
                <a:gd name="T7" fmla="*/ 7 h 325"/>
                <a:gd name="T8" fmla="*/ 2 w 181"/>
                <a:gd name="T9" fmla="*/ 4 h 325"/>
                <a:gd name="T10" fmla="*/ 3 w 181"/>
                <a:gd name="T11" fmla="*/ 3 h 325"/>
                <a:gd name="T12" fmla="*/ 1 w 181"/>
                <a:gd name="T13" fmla="*/ 3 h 325"/>
                <a:gd name="T14" fmla="*/ 0 w 181"/>
                <a:gd name="T15" fmla="*/ 5 h 325"/>
                <a:gd name="T16" fmla="*/ 2 w 181"/>
                <a:gd name="T17" fmla="*/ 0 h 325"/>
                <a:gd name="T18" fmla="*/ 3 w 181"/>
                <a:gd name="T19" fmla="*/ 2 h 325"/>
                <a:gd name="T20" fmla="*/ 5 w 181"/>
                <a:gd name="T21" fmla="*/ 3 h 325"/>
                <a:gd name="T22" fmla="*/ 4 w 181"/>
                <a:gd name="T23" fmla="*/ 4 h 325"/>
                <a:gd name="T24" fmla="*/ 4 w 181"/>
                <a:gd name="T25" fmla="*/ 4 h 3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1"/>
                <a:gd name="T40" fmla="*/ 0 h 325"/>
                <a:gd name="T41" fmla="*/ 181 w 181"/>
                <a:gd name="T42" fmla="*/ 325 h 3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1" h="325">
                  <a:moveTo>
                    <a:pt x="154" y="154"/>
                  </a:moveTo>
                  <a:lnTo>
                    <a:pt x="68" y="185"/>
                  </a:lnTo>
                  <a:lnTo>
                    <a:pt x="6" y="325"/>
                  </a:lnTo>
                  <a:lnTo>
                    <a:pt x="0" y="230"/>
                  </a:lnTo>
                  <a:lnTo>
                    <a:pt x="82" y="154"/>
                  </a:lnTo>
                  <a:lnTo>
                    <a:pt x="122" y="127"/>
                  </a:lnTo>
                  <a:lnTo>
                    <a:pt x="63" y="127"/>
                  </a:lnTo>
                  <a:lnTo>
                    <a:pt x="10" y="177"/>
                  </a:lnTo>
                  <a:lnTo>
                    <a:pt x="76" y="0"/>
                  </a:lnTo>
                  <a:lnTo>
                    <a:pt x="99" y="82"/>
                  </a:lnTo>
                  <a:lnTo>
                    <a:pt x="181" y="105"/>
                  </a:lnTo>
                  <a:lnTo>
                    <a:pt x="154"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2" name="Freeform 224">
              <a:extLst>
                <a:ext uri="{FF2B5EF4-FFF2-40B4-BE49-F238E27FC236}">
                  <a16:creationId xmlns:a16="http://schemas.microsoft.com/office/drawing/2014/main" id="{CB22F5A1-4A36-4009-AA00-A6A2692A0450}"/>
                </a:ext>
              </a:extLst>
            </p:cNvPr>
            <p:cNvSpPr>
              <a:spLocks/>
            </p:cNvSpPr>
            <p:nvPr/>
          </p:nvSpPr>
          <p:spPr bwMode="auto">
            <a:xfrm>
              <a:off x="4762" y="2155"/>
              <a:ext cx="92" cy="107"/>
            </a:xfrm>
            <a:custGeom>
              <a:avLst/>
              <a:gdLst>
                <a:gd name="T0" fmla="*/ 0 w 184"/>
                <a:gd name="T1" fmla="*/ 7 h 213"/>
                <a:gd name="T2" fmla="*/ 3 w 184"/>
                <a:gd name="T3" fmla="*/ 4 h 213"/>
                <a:gd name="T4" fmla="*/ 6 w 184"/>
                <a:gd name="T5" fmla="*/ 4 h 213"/>
                <a:gd name="T6" fmla="*/ 5 w 184"/>
                <a:gd name="T7" fmla="*/ 3 h 213"/>
                <a:gd name="T8" fmla="*/ 5 w 184"/>
                <a:gd name="T9" fmla="*/ 0 h 213"/>
                <a:gd name="T10" fmla="*/ 1 w 184"/>
                <a:gd name="T11" fmla="*/ 4 h 213"/>
                <a:gd name="T12" fmla="*/ 0 w 184"/>
                <a:gd name="T13" fmla="*/ 7 h 213"/>
                <a:gd name="T14" fmla="*/ 0 w 184"/>
                <a:gd name="T15" fmla="*/ 7 h 213"/>
                <a:gd name="T16" fmla="*/ 0 60000 65536"/>
                <a:gd name="T17" fmla="*/ 0 60000 65536"/>
                <a:gd name="T18" fmla="*/ 0 60000 65536"/>
                <a:gd name="T19" fmla="*/ 0 60000 65536"/>
                <a:gd name="T20" fmla="*/ 0 60000 65536"/>
                <a:gd name="T21" fmla="*/ 0 60000 65536"/>
                <a:gd name="T22" fmla="*/ 0 60000 65536"/>
                <a:gd name="T23" fmla="*/ 0 60000 65536"/>
                <a:gd name="T24" fmla="*/ 0 w 184"/>
                <a:gd name="T25" fmla="*/ 0 h 213"/>
                <a:gd name="T26" fmla="*/ 184 w 184"/>
                <a:gd name="T27" fmla="*/ 213 h 2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4" h="213">
                  <a:moveTo>
                    <a:pt x="0" y="213"/>
                  </a:moveTo>
                  <a:lnTo>
                    <a:pt x="127" y="112"/>
                  </a:lnTo>
                  <a:lnTo>
                    <a:pt x="184" y="121"/>
                  </a:lnTo>
                  <a:lnTo>
                    <a:pt x="131" y="95"/>
                  </a:lnTo>
                  <a:lnTo>
                    <a:pt x="135" y="0"/>
                  </a:lnTo>
                  <a:lnTo>
                    <a:pt x="40" y="114"/>
                  </a:lnTo>
                  <a:lnTo>
                    <a:pt x="0"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3" name="Freeform 225">
              <a:extLst>
                <a:ext uri="{FF2B5EF4-FFF2-40B4-BE49-F238E27FC236}">
                  <a16:creationId xmlns:a16="http://schemas.microsoft.com/office/drawing/2014/main" id="{72F160F7-F86F-4CC2-AD57-0E552BA64149}"/>
                </a:ext>
              </a:extLst>
            </p:cNvPr>
            <p:cNvSpPr>
              <a:spLocks/>
            </p:cNvSpPr>
            <p:nvPr/>
          </p:nvSpPr>
          <p:spPr bwMode="auto">
            <a:xfrm>
              <a:off x="4742" y="2364"/>
              <a:ext cx="314" cy="326"/>
            </a:xfrm>
            <a:custGeom>
              <a:avLst/>
              <a:gdLst>
                <a:gd name="T0" fmla="*/ 1 w 627"/>
                <a:gd name="T1" fmla="*/ 4 h 654"/>
                <a:gd name="T2" fmla="*/ 3 w 627"/>
                <a:gd name="T3" fmla="*/ 6 h 654"/>
                <a:gd name="T4" fmla="*/ 5 w 627"/>
                <a:gd name="T5" fmla="*/ 8 h 654"/>
                <a:gd name="T6" fmla="*/ 7 w 627"/>
                <a:gd name="T7" fmla="*/ 10 h 654"/>
                <a:gd name="T8" fmla="*/ 15 w 627"/>
                <a:gd name="T9" fmla="*/ 15 h 654"/>
                <a:gd name="T10" fmla="*/ 16 w 627"/>
                <a:gd name="T11" fmla="*/ 17 h 654"/>
                <a:gd name="T12" fmla="*/ 18 w 627"/>
                <a:gd name="T13" fmla="*/ 18 h 654"/>
                <a:gd name="T14" fmla="*/ 20 w 627"/>
                <a:gd name="T15" fmla="*/ 20 h 654"/>
                <a:gd name="T16" fmla="*/ 18 w 627"/>
                <a:gd name="T17" fmla="*/ 17 h 654"/>
                <a:gd name="T18" fmla="*/ 16 w 627"/>
                <a:gd name="T19" fmla="*/ 15 h 654"/>
                <a:gd name="T20" fmla="*/ 8 w 627"/>
                <a:gd name="T21" fmla="*/ 9 h 654"/>
                <a:gd name="T22" fmla="*/ 5 w 627"/>
                <a:gd name="T23" fmla="*/ 7 h 654"/>
                <a:gd name="T24" fmla="*/ 3 w 627"/>
                <a:gd name="T25" fmla="*/ 5 h 654"/>
                <a:gd name="T26" fmla="*/ 2 w 627"/>
                <a:gd name="T27" fmla="*/ 3 h 654"/>
                <a:gd name="T28" fmla="*/ 2 w 627"/>
                <a:gd name="T29" fmla="*/ 0 h 654"/>
                <a:gd name="T30" fmla="*/ 0 w 627"/>
                <a:gd name="T31" fmla="*/ 1 h 654"/>
                <a:gd name="T32" fmla="*/ 1 w 627"/>
                <a:gd name="T33" fmla="*/ 4 h 654"/>
                <a:gd name="T34" fmla="*/ 1 w 627"/>
                <a:gd name="T35" fmla="*/ 4 h 6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7"/>
                <a:gd name="T55" fmla="*/ 0 h 654"/>
                <a:gd name="T56" fmla="*/ 627 w 627"/>
                <a:gd name="T57" fmla="*/ 654 h 6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7" h="654">
                  <a:moveTo>
                    <a:pt x="10" y="148"/>
                  </a:moveTo>
                  <a:lnTo>
                    <a:pt x="76" y="211"/>
                  </a:lnTo>
                  <a:lnTo>
                    <a:pt x="131" y="270"/>
                  </a:lnTo>
                  <a:lnTo>
                    <a:pt x="198" y="325"/>
                  </a:lnTo>
                  <a:lnTo>
                    <a:pt x="456" y="509"/>
                  </a:lnTo>
                  <a:lnTo>
                    <a:pt x="511" y="551"/>
                  </a:lnTo>
                  <a:lnTo>
                    <a:pt x="565" y="582"/>
                  </a:lnTo>
                  <a:lnTo>
                    <a:pt x="627" y="654"/>
                  </a:lnTo>
                  <a:lnTo>
                    <a:pt x="572" y="555"/>
                  </a:lnTo>
                  <a:lnTo>
                    <a:pt x="483" y="500"/>
                  </a:lnTo>
                  <a:lnTo>
                    <a:pt x="243" y="312"/>
                  </a:lnTo>
                  <a:lnTo>
                    <a:pt x="158" y="234"/>
                  </a:lnTo>
                  <a:lnTo>
                    <a:pt x="80" y="181"/>
                  </a:lnTo>
                  <a:lnTo>
                    <a:pt x="50" y="108"/>
                  </a:lnTo>
                  <a:lnTo>
                    <a:pt x="53" y="0"/>
                  </a:lnTo>
                  <a:lnTo>
                    <a:pt x="0" y="63"/>
                  </a:lnTo>
                  <a:lnTo>
                    <a:pt x="10"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4" name="Freeform 226">
              <a:extLst>
                <a:ext uri="{FF2B5EF4-FFF2-40B4-BE49-F238E27FC236}">
                  <a16:creationId xmlns:a16="http://schemas.microsoft.com/office/drawing/2014/main" id="{196B0A03-677B-430C-AB4C-2C0BE6D161E3}"/>
                </a:ext>
              </a:extLst>
            </p:cNvPr>
            <p:cNvSpPr>
              <a:spLocks/>
            </p:cNvSpPr>
            <p:nvPr/>
          </p:nvSpPr>
          <p:spPr bwMode="auto">
            <a:xfrm>
              <a:off x="4762" y="2316"/>
              <a:ext cx="385" cy="414"/>
            </a:xfrm>
            <a:custGeom>
              <a:avLst/>
              <a:gdLst>
                <a:gd name="T0" fmla="*/ 0 w 770"/>
                <a:gd name="T1" fmla="*/ 5 h 829"/>
                <a:gd name="T2" fmla="*/ 1 w 770"/>
                <a:gd name="T3" fmla="*/ 8 h 829"/>
                <a:gd name="T4" fmla="*/ 3 w 770"/>
                <a:gd name="T5" fmla="*/ 10 h 829"/>
                <a:gd name="T6" fmla="*/ 6 w 770"/>
                <a:gd name="T7" fmla="*/ 12 h 829"/>
                <a:gd name="T8" fmla="*/ 11 w 770"/>
                <a:gd name="T9" fmla="*/ 15 h 829"/>
                <a:gd name="T10" fmla="*/ 14 w 770"/>
                <a:gd name="T11" fmla="*/ 18 h 829"/>
                <a:gd name="T12" fmla="*/ 17 w 770"/>
                <a:gd name="T13" fmla="*/ 19 h 829"/>
                <a:gd name="T14" fmla="*/ 19 w 770"/>
                <a:gd name="T15" fmla="*/ 21 h 829"/>
                <a:gd name="T16" fmla="*/ 21 w 770"/>
                <a:gd name="T17" fmla="*/ 24 h 829"/>
                <a:gd name="T18" fmla="*/ 24 w 770"/>
                <a:gd name="T19" fmla="*/ 25 h 829"/>
                <a:gd name="T20" fmla="*/ 24 w 770"/>
                <a:gd name="T21" fmla="*/ 23 h 829"/>
                <a:gd name="T22" fmla="*/ 22 w 770"/>
                <a:gd name="T23" fmla="*/ 22 h 829"/>
                <a:gd name="T24" fmla="*/ 21 w 770"/>
                <a:gd name="T25" fmla="*/ 21 h 829"/>
                <a:gd name="T26" fmla="*/ 20 w 770"/>
                <a:gd name="T27" fmla="*/ 20 h 829"/>
                <a:gd name="T28" fmla="*/ 19 w 770"/>
                <a:gd name="T29" fmla="*/ 19 h 829"/>
                <a:gd name="T30" fmla="*/ 17 w 770"/>
                <a:gd name="T31" fmla="*/ 16 h 829"/>
                <a:gd name="T32" fmla="*/ 12 w 770"/>
                <a:gd name="T33" fmla="*/ 12 h 829"/>
                <a:gd name="T34" fmla="*/ 7 w 770"/>
                <a:gd name="T35" fmla="*/ 9 h 829"/>
                <a:gd name="T36" fmla="*/ 6 w 770"/>
                <a:gd name="T37" fmla="*/ 6 h 829"/>
                <a:gd name="T38" fmla="*/ 5 w 770"/>
                <a:gd name="T39" fmla="*/ 5 h 829"/>
                <a:gd name="T40" fmla="*/ 6 w 770"/>
                <a:gd name="T41" fmla="*/ 3 h 829"/>
                <a:gd name="T42" fmla="*/ 5 w 770"/>
                <a:gd name="T43" fmla="*/ 3 h 829"/>
                <a:gd name="T44" fmla="*/ 3 w 770"/>
                <a:gd name="T45" fmla="*/ 3 h 829"/>
                <a:gd name="T46" fmla="*/ 3 w 770"/>
                <a:gd name="T47" fmla="*/ 2 h 829"/>
                <a:gd name="T48" fmla="*/ 7 w 770"/>
                <a:gd name="T49" fmla="*/ 0 h 829"/>
                <a:gd name="T50" fmla="*/ 3 w 770"/>
                <a:gd name="T51" fmla="*/ 0 h 829"/>
                <a:gd name="T52" fmla="*/ 1 w 770"/>
                <a:gd name="T53" fmla="*/ 2 h 829"/>
                <a:gd name="T54" fmla="*/ 0 w 770"/>
                <a:gd name="T55" fmla="*/ 5 h 829"/>
                <a:gd name="T56" fmla="*/ 0 w 770"/>
                <a:gd name="T57" fmla="*/ 5 h 8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70"/>
                <a:gd name="T88" fmla="*/ 0 h 829"/>
                <a:gd name="T89" fmla="*/ 770 w 770"/>
                <a:gd name="T90" fmla="*/ 829 h 8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70" h="829">
                  <a:moveTo>
                    <a:pt x="0" y="181"/>
                  </a:moveTo>
                  <a:lnTo>
                    <a:pt x="10" y="262"/>
                  </a:lnTo>
                  <a:lnTo>
                    <a:pt x="118" y="329"/>
                  </a:lnTo>
                  <a:lnTo>
                    <a:pt x="213" y="388"/>
                  </a:lnTo>
                  <a:lnTo>
                    <a:pt x="348" y="506"/>
                  </a:lnTo>
                  <a:lnTo>
                    <a:pt x="464" y="576"/>
                  </a:lnTo>
                  <a:lnTo>
                    <a:pt x="538" y="635"/>
                  </a:lnTo>
                  <a:lnTo>
                    <a:pt x="608" y="703"/>
                  </a:lnTo>
                  <a:lnTo>
                    <a:pt x="646" y="781"/>
                  </a:lnTo>
                  <a:lnTo>
                    <a:pt x="757" y="829"/>
                  </a:lnTo>
                  <a:lnTo>
                    <a:pt x="770" y="751"/>
                  </a:lnTo>
                  <a:lnTo>
                    <a:pt x="698" y="728"/>
                  </a:lnTo>
                  <a:lnTo>
                    <a:pt x="669" y="688"/>
                  </a:lnTo>
                  <a:lnTo>
                    <a:pt x="629" y="652"/>
                  </a:lnTo>
                  <a:lnTo>
                    <a:pt x="597" y="612"/>
                  </a:lnTo>
                  <a:lnTo>
                    <a:pt x="515" y="523"/>
                  </a:lnTo>
                  <a:lnTo>
                    <a:pt x="361" y="401"/>
                  </a:lnTo>
                  <a:lnTo>
                    <a:pt x="236" y="289"/>
                  </a:lnTo>
                  <a:lnTo>
                    <a:pt x="164" y="203"/>
                  </a:lnTo>
                  <a:lnTo>
                    <a:pt x="154" y="167"/>
                  </a:lnTo>
                  <a:lnTo>
                    <a:pt x="203" y="112"/>
                  </a:lnTo>
                  <a:lnTo>
                    <a:pt x="131" y="99"/>
                  </a:lnTo>
                  <a:lnTo>
                    <a:pt x="69" y="118"/>
                  </a:lnTo>
                  <a:lnTo>
                    <a:pt x="114" y="67"/>
                  </a:lnTo>
                  <a:lnTo>
                    <a:pt x="243" y="17"/>
                  </a:lnTo>
                  <a:lnTo>
                    <a:pt x="82" y="0"/>
                  </a:lnTo>
                  <a:lnTo>
                    <a:pt x="19" y="89"/>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5" name="Freeform 227">
              <a:extLst>
                <a:ext uri="{FF2B5EF4-FFF2-40B4-BE49-F238E27FC236}">
                  <a16:creationId xmlns:a16="http://schemas.microsoft.com/office/drawing/2014/main" id="{75095C6E-D44F-496C-B271-C4B51B76CFFF}"/>
                </a:ext>
              </a:extLst>
            </p:cNvPr>
            <p:cNvSpPr>
              <a:spLocks/>
            </p:cNvSpPr>
            <p:nvPr/>
          </p:nvSpPr>
          <p:spPr bwMode="auto">
            <a:xfrm>
              <a:off x="4955" y="2337"/>
              <a:ext cx="259" cy="731"/>
            </a:xfrm>
            <a:custGeom>
              <a:avLst/>
              <a:gdLst>
                <a:gd name="T0" fmla="*/ 0 w 519"/>
                <a:gd name="T1" fmla="*/ 0 h 1462"/>
                <a:gd name="T2" fmla="*/ 7 w 519"/>
                <a:gd name="T3" fmla="*/ 9 h 1462"/>
                <a:gd name="T4" fmla="*/ 9 w 519"/>
                <a:gd name="T5" fmla="*/ 11 h 1462"/>
                <a:gd name="T6" fmla="*/ 12 w 519"/>
                <a:gd name="T7" fmla="*/ 13 h 1462"/>
                <a:gd name="T8" fmla="*/ 14 w 519"/>
                <a:gd name="T9" fmla="*/ 17 h 1462"/>
                <a:gd name="T10" fmla="*/ 15 w 519"/>
                <a:gd name="T11" fmla="*/ 18 h 1462"/>
                <a:gd name="T12" fmla="*/ 15 w 519"/>
                <a:gd name="T13" fmla="*/ 20 h 1462"/>
                <a:gd name="T14" fmla="*/ 15 w 519"/>
                <a:gd name="T15" fmla="*/ 21 h 1462"/>
                <a:gd name="T16" fmla="*/ 15 w 519"/>
                <a:gd name="T17" fmla="*/ 22 h 1462"/>
                <a:gd name="T18" fmla="*/ 14 w 519"/>
                <a:gd name="T19" fmla="*/ 22 h 1462"/>
                <a:gd name="T20" fmla="*/ 13 w 519"/>
                <a:gd name="T21" fmla="*/ 22 h 1462"/>
                <a:gd name="T22" fmla="*/ 12 w 519"/>
                <a:gd name="T23" fmla="*/ 21 h 1462"/>
                <a:gd name="T24" fmla="*/ 11 w 519"/>
                <a:gd name="T25" fmla="*/ 20 h 1462"/>
                <a:gd name="T26" fmla="*/ 11 w 519"/>
                <a:gd name="T27" fmla="*/ 23 h 1462"/>
                <a:gd name="T28" fmla="*/ 11 w 519"/>
                <a:gd name="T29" fmla="*/ 23 h 1462"/>
                <a:gd name="T30" fmla="*/ 9 w 519"/>
                <a:gd name="T31" fmla="*/ 23 h 1462"/>
                <a:gd name="T32" fmla="*/ 11 w 519"/>
                <a:gd name="T33" fmla="*/ 24 h 1462"/>
                <a:gd name="T34" fmla="*/ 12 w 519"/>
                <a:gd name="T35" fmla="*/ 25 h 1462"/>
                <a:gd name="T36" fmla="*/ 12 w 519"/>
                <a:gd name="T37" fmla="*/ 26 h 1462"/>
                <a:gd name="T38" fmla="*/ 11 w 519"/>
                <a:gd name="T39" fmla="*/ 25 h 1462"/>
                <a:gd name="T40" fmla="*/ 9 w 519"/>
                <a:gd name="T41" fmla="*/ 24 h 1462"/>
                <a:gd name="T42" fmla="*/ 9 w 519"/>
                <a:gd name="T43" fmla="*/ 27 h 1462"/>
                <a:gd name="T44" fmla="*/ 11 w 519"/>
                <a:gd name="T45" fmla="*/ 30 h 1462"/>
                <a:gd name="T46" fmla="*/ 10 w 519"/>
                <a:gd name="T47" fmla="*/ 36 h 1462"/>
                <a:gd name="T48" fmla="*/ 9 w 519"/>
                <a:gd name="T49" fmla="*/ 42 h 1462"/>
                <a:gd name="T50" fmla="*/ 9 w 519"/>
                <a:gd name="T51" fmla="*/ 46 h 1462"/>
                <a:gd name="T52" fmla="*/ 10 w 519"/>
                <a:gd name="T53" fmla="*/ 46 h 1462"/>
                <a:gd name="T54" fmla="*/ 11 w 519"/>
                <a:gd name="T55" fmla="*/ 41 h 1462"/>
                <a:gd name="T56" fmla="*/ 13 w 519"/>
                <a:gd name="T57" fmla="*/ 34 h 1462"/>
                <a:gd name="T58" fmla="*/ 13 w 519"/>
                <a:gd name="T59" fmla="*/ 30 h 1462"/>
                <a:gd name="T60" fmla="*/ 13 w 519"/>
                <a:gd name="T61" fmla="*/ 27 h 1462"/>
                <a:gd name="T62" fmla="*/ 14 w 519"/>
                <a:gd name="T63" fmla="*/ 25 h 1462"/>
                <a:gd name="T64" fmla="*/ 15 w 519"/>
                <a:gd name="T65" fmla="*/ 23 h 1462"/>
                <a:gd name="T66" fmla="*/ 16 w 519"/>
                <a:gd name="T67" fmla="*/ 20 h 1462"/>
                <a:gd name="T68" fmla="*/ 16 w 519"/>
                <a:gd name="T69" fmla="*/ 19 h 1462"/>
                <a:gd name="T70" fmla="*/ 15 w 519"/>
                <a:gd name="T71" fmla="*/ 17 h 1462"/>
                <a:gd name="T72" fmla="*/ 12 w 519"/>
                <a:gd name="T73" fmla="*/ 13 h 1462"/>
                <a:gd name="T74" fmla="*/ 11 w 519"/>
                <a:gd name="T75" fmla="*/ 11 h 1462"/>
                <a:gd name="T76" fmla="*/ 7 w 519"/>
                <a:gd name="T77" fmla="*/ 6 h 1462"/>
                <a:gd name="T78" fmla="*/ 0 w 519"/>
                <a:gd name="T79" fmla="*/ 0 h 1462"/>
                <a:gd name="T80" fmla="*/ 0 w 519"/>
                <a:gd name="T81" fmla="*/ 0 h 14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19"/>
                <a:gd name="T124" fmla="*/ 0 h 1462"/>
                <a:gd name="T125" fmla="*/ 519 w 519"/>
                <a:gd name="T126" fmla="*/ 1462 h 14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19" h="1462">
                  <a:moveTo>
                    <a:pt x="0" y="0"/>
                  </a:moveTo>
                  <a:lnTo>
                    <a:pt x="239" y="262"/>
                  </a:lnTo>
                  <a:lnTo>
                    <a:pt x="315" y="338"/>
                  </a:lnTo>
                  <a:lnTo>
                    <a:pt x="395" y="431"/>
                  </a:lnTo>
                  <a:lnTo>
                    <a:pt x="464" y="517"/>
                  </a:lnTo>
                  <a:lnTo>
                    <a:pt x="486" y="562"/>
                  </a:lnTo>
                  <a:lnTo>
                    <a:pt x="490" y="614"/>
                  </a:lnTo>
                  <a:lnTo>
                    <a:pt x="488" y="650"/>
                  </a:lnTo>
                  <a:lnTo>
                    <a:pt x="483" y="680"/>
                  </a:lnTo>
                  <a:lnTo>
                    <a:pt x="460" y="686"/>
                  </a:lnTo>
                  <a:lnTo>
                    <a:pt x="428" y="682"/>
                  </a:lnTo>
                  <a:lnTo>
                    <a:pt x="409" y="652"/>
                  </a:lnTo>
                  <a:lnTo>
                    <a:pt x="367" y="610"/>
                  </a:lnTo>
                  <a:lnTo>
                    <a:pt x="371" y="705"/>
                  </a:lnTo>
                  <a:lnTo>
                    <a:pt x="355" y="730"/>
                  </a:lnTo>
                  <a:lnTo>
                    <a:pt x="319" y="747"/>
                  </a:lnTo>
                  <a:lnTo>
                    <a:pt x="365" y="779"/>
                  </a:lnTo>
                  <a:lnTo>
                    <a:pt x="386" y="825"/>
                  </a:lnTo>
                  <a:lnTo>
                    <a:pt x="399" y="861"/>
                  </a:lnTo>
                  <a:lnTo>
                    <a:pt x="353" y="810"/>
                  </a:lnTo>
                  <a:lnTo>
                    <a:pt x="306" y="789"/>
                  </a:lnTo>
                  <a:lnTo>
                    <a:pt x="315" y="891"/>
                  </a:lnTo>
                  <a:lnTo>
                    <a:pt x="353" y="984"/>
                  </a:lnTo>
                  <a:lnTo>
                    <a:pt x="346" y="1123"/>
                  </a:lnTo>
                  <a:lnTo>
                    <a:pt x="315" y="1321"/>
                  </a:lnTo>
                  <a:lnTo>
                    <a:pt x="302" y="1462"/>
                  </a:lnTo>
                  <a:lnTo>
                    <a:pt x="344" y="1448"/>
                  </a:lnTo>
                  <a:lnTo>
                    <a:pt x="380" y="1304"/>
                  </a:lnTo>
                  <a:lnTo>
                    <a:pt x="439" y="1083"/>
                  </a:lnTo>
                  <a:lnTo>
                    <a:pt x="447" y="979"/>
                  </a:lnTo>
                  <a:lnTo>
                    <a:pt x="447" y="874"/>
                  </a:lnTo>
                  <a:lnTo>
                    <a:pt x="469" y="812"/>
                  </a:lnTo>
                  <a:lnTo>
                    <a:pt x="496" y="735"/>
                  </a:lnTo>
                  <a:lnTo>
                    <a:pt x="519" y="640"/>
                  </a:lnTo>
                  <a:lnTo>
                    <a:pt x="513" y="583"/>
                  </a:lnTo>
                  <a:lnTo>
                    <a:pt x="486" y="521"/>
                  </a:lnTo>
                  <a:lnTo>
                    <a:pt x="414" y="429"/>
                  </a:lnTo>
                  <a:lnTo>
                    <a:pt x="355" y="359"/>
                  </a:lnTo>
                  <a:lnTo>
                    <a:pt x="232" y="22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6" name="Freeform 228">
              <a:extLst>
                <a:ext uri="{FF2B5EF4-FFF2-40B4-BE49-F238E27FC236}">
                  <a16:creationId xmlns:a16="http://schemas.microsoft.com/office/drawing/2014/main" id="{F272AFBB-C7DD-4957-AADC-D33567B99948}"/>
                </a:ext>
              </a:extLst>
            </p:cNvPr>
            <p:cNvSpPr>
              <a:spLocks/>
            </p:cNvSpPr>
            <p:nvPr/>
          </p:nvSpPr>
          <p:spPr bwMode="auto">
            <a:xfrm>
              <a:off x="4941" y="2594"/>
              <a:ext cx="207" cy="476"/>
            </a:xfrm>
            <a:custGeom>
              <a:avLst/>
              <a:gdLst>
                <a:gd name="T0" fmla="*/ 0 w 415"/>
                <a:gd name="T1" fmla="*/ 0 h 950"/>
                <a:gd name="T2" fmla="*/ 5 w 415"/>
                <a:gd name="T3" fmla="*/ 5 h 950"/>
                <a:gd name="T4" fmla="*/ 6 w 415"/>
                <a:gd name="T5" fmla="*/ 6 h 950"/>
                <a:gd name="T6" fmla="*/ 7 w 415"/>
                <a:gd name="T7" fmla="*/ 8 h 950"/>
                <a:gd name="T8" fmla="*/ 5 w 415"/>
                <a:gd name="T9" fmla="*/ 12 h 950"/>
                <a:gd name="T10" fmla="*/ 5 w 415"/>
                <a:gd name="T11" fmla="*/ 13 h 950"/>
                <a:gd name="T12" fmla="*/ 5 w 415"/>
                <a:gd name="T13" fmla="*/ 16 h 950"/>
                <a:gd name="T14" fmla="*/ 5 w 415"/>
                <a:gd name="T15" fmla="*/ 18 h 950"/>
                <a:gd name="T16" fmla="*/ 5 w 415"/>
                <a:gd name="T17" fmla="*/ 21 h 950"/>
                <a:gd name="T18" fmla="*/ 5 w 415"/>
                <a:gd name="T19" fmla="*/ 26 h 950"/>
                <a:gd name="T20" fmla="*/ 5 w 415"/>
                <a:gd name="T21" fmla="*/ 29 h 950"/>
                <a:gd name="T22" fmla="*/ 6 w 415"/>
                <a:gd name="T23" fmla="*/ 30 h 950"/>
                <a:gd name="T24" fmla="*/ 8 w 415"/>
                <a:gd name="T25" fmla="*/ 30 h 950"/>
                <a:gd name="T26" fmla="*/ 8 w 415"/>
                <a:gd name="T27" fmla="*/ 24 h 950"/>
                <a:gd name="T28" fmla="*/ 8 w 415"/>
                <a:gd name="T29" fmla="*/ 19 h 950"/>
                <a:gd name="T30" fmla="*/ 9 w 415"/>
                <a:gd name="T31" fmla="*/ 16 h 950"/>
                <a:gd name="T32" fmla="*/ 12 w 415"/>
                <a:gd name="T33" fmla="*/ 12 h 950"/>
                <a:gd name="T34" fmla="*/ 11 w 415"/>
                <a:gd name="T35" fmla="*/ 10 h 950"/>
                <a:gd name="T36" fmla="*/ 10 w 415"/>
                <a:gd name="T37" fmla="*/ 10 h 950"/>
                <a:gd name="T38" fmla="*/ 10 w 415"/>
                <a:gd name="T39" fmla="*/ 11 h 950"/>
                <a:gd name="T40" fmla="*/ 6 w 415"/>
                <a:gd name="T41" fmla="*/ 18 h 950"/>
                <a:gd name="T42" fmla="*/ 6 w 415"/>
                <a:gd name="T43" fmla="*/ 14 h 950"/>
                <a:gd name="T44" fmla="*/ 7 w 415"/>
                <a:gd name="T45" fmla="*/ 11 h 950"/>
                <a:gd name="T46" fmla="*/ 8 w 415"/>
                <a:gd name="T47" fmla="*/ 8 h 950"/>
                <a:gd name="T48" fmla="*/ 7 w 415"/>
                <a:gd name="T49" fmla="*/ 7 h 950"/>
                <a:gd name="T50" fmla="*/ 5 w 415"/>
                <a:gd name="T51" fmla="*/ 4 h 950"/>
                <a:gd name="T52" fmla="*/ 0 w 415"/>
                <a:gd name="T53" fmla="*/ 0 h 950"/>
                <a:gd name="T54" fmla="*/ 0 w 415"/>
                <a:gd name="T55" fmla="*/ 0 h 9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5"/>
                <a:gd name="T85" fmla="*/ 0 h 950"/>
                <a:gd name="T86" fmla="*/ 415 w 415"/>
                <a:gd name="T87" fmla="*/ 950 h 95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5" h="950">
                  <a:moveTo>
                    <a:pt x="0" y="0"/>
                  </a:moveTo>
                  <a:lnTo>
                    <a:pt x="171" y="137"/>
                  </a:lnTo>
                  <a:lnTo>
                    <a:pt x="202" y="186"/>
                  </a:lnTo>
                  <a:lnTo>
                    <a:pt x="228" y="249"/>
                  </a:lnTo>
                  <a:lnTo>
                    <a:pt x="189" y="365"/>
                  </a:lnTo>
                  <a:lnTo>
                    <a:pt x="179" y="416"/>
                  </a:lnTo>
                  <a:lnTo>
                    <a:pt x="170" y="483"/>
                  </a:lnTo>
                  <a:lnTo>
                    <a:pt x="168" y="563"/>
                  </a:lnTo>
                  <a:lnTo>
                    <a:pt x="168" y="669"/>
                  </a:lnTo>
                  <a:lnTo>
                    <a:pt x="175" y="819"/>
                  </a:lnTo>
                  <a:lnTo>
                    <a:pt x="183" y="926"/>
                  </a:lnTo>
                  <a:lnTo>
                    <a:pt x="221" y="937"/>
                  </a:lnTo>
                  <a:lnTo>
                    <a:pt x="274" y="950"/>
                  </a:lnTo>
                  <a:lnTo>
                    <a:pt x="266" y="758"/>
                  </a:lnTo>
                  <a:lnTo>
                    <a:pt x="282" y="599"/>
                  </a:lnTo>
                  <a:lnTo>
                    <a:pt x="312" y="509"/>
                  </a:lnTo>
                  <a:lnTo>
                    <a:pt x="415" y="373"/>
                  </a:lnTo>
                  <a:lnTo>
                    <a:pt x="379" y="298"/>
                  </a:lnTo>
                  <a:lnTo>
                    <a:pt x="346" y="289"/>
                  </a:lnTo>
                  <a:lnTo>
                    <a:pt x="331" y="342"/>
                  </a:lnTo>
                  <a:lnTo>
                    <a:pt x="209" y="544"/>
                  </a:lnTo>
                  <a:lnTo>
                    <a:pt x="208" y="445"/>
                  </a:lnTo>
                  <a:lnTo>
                    <a:pt x="234" y="323"/>
                  </a:lnTo>
                  <a:lnTo>
                    <a:pt x="278" y="249"/>
                  </a:lnTo>
                  <a:lnTo>
                    <a:pt x="247" y="217"/>
                  </a:lnTo>
                  <a:lnTo>
                    <a:pt x="171" y="1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7" name="Freeform 229">
              <a:extLst>
                <a:ext uri="{FF2B5EF4-FFF2-40B4-BE49-F238E27FC236}">
                  <a16:creationId xmlns:a16="http://schemas.microsoft.com/office/drawing/2014/main" id="{81602659-CB38-462C-8112-0999AF639EED}"/>
                </a:ext>
              </a:extLst>
            </p:cNvPr>
            <p:cNvSpPr>
              <a:spLocks/>
            </p:cNvSpPr>
            <p:nvPr/>
          </p:nvSpPr>
          <p:spPr bwMode="auto">
            <a:xfrm>
              <a:off x="4457" y="2540"/>
              <a:ext cx="533" cy="504"/>
            </a:xfrm>
            <a:custGeom>
              <a:avLst/>
              <a:gdLst>
                <a:gd name="T0" fmla="*/ 26 w 1066"/>
                <a:gd name="T1" fmla="*/ 0 h 1007"/>
                <a:gd name="T2" fmla="*/ 23 w 1066"/>
                <a:gd name="T3" fmla="*/ 3 h 1007"/>
                <a:gd name="T4" fmla="*/ 21 w 1066"/>
                <a:gd name="T5" fmla="*/ 6 h 1007"/>
                <a:gd name="T6" fmla="*/ 20 w 1066"/>
                <a:gd name="T7" fmla="*/ 9 h 1007"/>
                <a:gd name="T8" fmla="*/ 23 w 1066"/>
                <a:gd name="T9" fmla="*/ 8 h 1007"/>
                <a:gd name="T10" fmla="*/ 20 w 1066"/>
                <a:gd name="T11" fmla="*/ 13 h 1007"/>
                <a:gd name="T12" fmla="*/ 17 w 1066"/>
                <a:gd name="T13" fmla="*/ 17 h 1007"/>
                <a:gd name="T14" fmla="*/ 19 w 1066"/>
                <a:gd name="T15" fmla="*/ 16 h 1007"/>
                <a:gd name="T16" fmla="*/ 21 w 1066"/>
                <a:gd name="T17" fmla="*/ 16 h 1007"/>
                <a:gd name="T18" fmla="*/ 20 w 1066"/>
                <a:gd name="T19" fmla="*/ 18 h 1007"/>
                <a:gd name="T20" fmla="*/ 19 w 1066"/>
                <a:gd name="T21" fmla="*/ 18 h 1007"/>
                <a:gd name="T22" fmla="*/ 17 w 1066"/>
                <a:gd name="T23" fmla="*/ 19 h 1007"/>
                <a:gd name="T24" fmla="*/ 20 w 1066"/>
                <a:gd name="T25" fmla="*/ 19 h 1007"/>
                <a:gd name="T26" fmla="*/ 20 w 1066"/>
                <a:gd name="T27" fmla="*/ 21 h 1007"/>
                <a:gd name="T28" fmla="*/ 19 w 1066"/>
                <a:gd name="T29" fmla="*/ 21 h 1007"/>
                <a:gd name="T30" fmla="*/ 17 w 1066"/>
                <a:gd name="T31" fmla="*/ 21 h 1007"/>
                <a:gd name="T32" fmla="*/ 17 w 1066"/>
                <a:gd name="T33" fmla="*/ 21 h 1007"/>
                <a:gd name="T34" fmla="*/ 17 w 1066"/>
                <a:gd name="T35" fmla="*/ 20 h 1007"/>
                <a:gd name="T36" fmla="*/ 19 w 1066"/>
                <a:gd name="T37" fmla="*/ 20 h 1007"/>
                <a:gd name="T38" fmla="*/ 17 w 1066"/>
                <a:gd name="T39" fmla="*/ 19 h 1007"/>
                <a:gd name="T40" fmla="*/ 17 w 1066"/>
                <a:gd name="T41" fmla="*/ 18 h 1007"/>
                <a:gd name="T42" fmla="*/ 17 w 1066"/>
                <a:gd name="T43" fmla="*/ 18 h 1007"/>
                <a:gd name="T44" fmla="*/ 14 w 1066"/>
                <a:gd name="T45" fmla="*/ 19 h 1007"/>
                <a:gd name="T46" fmla="*/ 13 w 1066"/>
                <a:gd name="T47" fmla="*/ 21 h 1007"/>
                <a:gd name="T48" fmla="*/ 11 w 1066"/>
                <a:gd name="T49" fmla="*/ 23 h 1007"/>
                <a:gd name="T50" fmla="*/ 9 w 1066"/>
                <a:gd name="T51" fmla="*/ 25 h 1007"/>
                <a:gd name="T52" fmla="*/ 12 w 1066"/>
                <a:gd name="T53" fmla="*/ 21 h 1007"/>
                <a:gd name="T54" fmla="*/ 12 w 1066"/>
                <a:gd name="T55" fmla="*/ 20 h 1007"/>
                <a:gd name="T56" fmla="*/ 11 w 1066"/>
                <a:gd name="T57" fmla="*/ 21 h 1007"/>
                <a:gd name="T58" fmla="*/ 8 w 1066"/>
                <a:gd name="T59" fmla="*/ 22 h 1007"/>
                <a:gd name="T60" fmla="*/ 6 w 1066"/>
                <a:gd name="T61" fmla="*/ 22 h 1007"/>
                <a:gd name="T62" fmla="*/ 4 w 1066"/>
                <a:gd name="T63" fmla="*/ 22 h 1007"/>
                <a:gd name="T64" fmla="*/ 2 w 1066"/>
                <a:gd name="T65" fmla="*/ 24 h 1007"/>
                <a:gd name="T66" fmla="*/ 6 w 1066"/>
                <a:gd name="T67" fmla="*/ 24 h 1007"/>
                <a:gd name="T68" fmla="*/ 4 w 1066"/>
                <a:gd name="T69" fmla="*/ 25 h 1007"/>
                <a:gd name="T70" fmla="*/ 3 w 1066"/>
                <a:gd name="T71" fmla="*/ 26 h 1007"/>
                <a:gd name="T72" fmla="*/ 1 w 1066"/>
                <a:gd name="T73" fmla="*/ 27 h 1007"/>
                <a:gd name="T74" fmla="*/ 1 w 1066"/>
                <a:gd name="T75" fmla="*/ 27 h 1007"/>
                <a:gd name="T76" fmla="*/ 1 w 1066"/>
                <a:gd name="T77" fmla="*/ 28 h 1007"/>
                <a:gd name="T78" fmla="*/ 2 w 1066"/>
                <a:gd name="T79" fmla="*/ 28 h 1007"/>
                <a:gd name="T80" fmla="*/ 1 w 1066"/>
                <a:gd name="T81" fmla="*/ 29 h 1007"/>
                <a:gd name="T82" fmla="*/ 0 w 1066"/>
                <a:gd name="T83" fmla="*/ 30 h 1007"/>
                <a:gd name="T84" fmla="*/ 1 w 1066"/>
                <a:gd name="T85" fmla="*/ 32 h 1007"/>
                <a:gd name="T86" fmla="*/ 3 w 1066"/>
                <a:gd name="T87" fmla="*/ 31 h 1007"/>
                <a:gd name="T88" fmla="*/ 9 w 1066"/>
                <a:gd name="T89" fmla="*/ 28 h 1007"/>
                <a:gd name="T90" fmla="*/ 13 w 1066"/>
                <a:gd name="T91" fmla="*/ 26 h 1007"/>
                <a:gd name="T92" fmla="*/ 15 w 1066"/>
                <a:gd name="T93" fmla="*/ 24 h 1007"/>
                <a:gd name="T94" fmla="*/ 17 w 1066"/>
                <a:gd name="T95" fmla="*/ 23 h 1007"/>
                <a:gd name="T96" fmla="*/ 20 w 1066"/>
                <a:gd name="T97" fmla="*/ 22 h 1007"/>
                <a:gd name="T98" fmla="*/ 22 w 1066"/>
                <a:gd name="T99" fmla="*/ 21 h 1007"/>
                <a:gd name="T100" fmla="*/ 22 w 1066"/>
                <a:gd name="T101" fmla="*/ 19 h 1007"/>
                <a:gd name="T102" fmla="*/ 25 w 1066"/>
                <a:gd name="T103" fmla="*/ 17 h 1007"/>
                <a:gd name="T104" fmla="*/ 29 w 1066"/>
                <a:gd name="T105" fmla="*/ 12 h 1007"/>
                <a:gd name="T106" fmla="*/ 33 w 1066"/>
                <a:gd name="T107" fmla="*/ 6 h 1007"/>
                <a:gd name="T108" fmla="*/ 27 w 1066"/>
                <a:gd name="T109" fmla="*/ 1 h 1007"/>
                <a:gd name="T110" fmla="*/ 26 w 1066"/>
                <a:gd name="T111" fmla="*/ 0 h 1007"/>
                <a:gd name="T112" fmla="*/ 26 w 1066"/>
                <a:gd name="T113" fmla="*/ 0 h 10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66"/>
                <a:gd name="T172" fmla="*/ 0 h 1007"/>
                <a:gd name="T173" fmla="*/ 1066 w 1066"/>
                <a:gd name="T174" fmla="*/ 1007 h 10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66" h="1007">
                  <a:moveTo>
                    <a:pt x="832" y="0"/>
                  </a:moveTo>
                  <a:lnTo>
                    <a:pt x="741" y="91"/>
                  </a:lnTo>
                  <a:lnTo>
                    <a:pt x="684" y="178"/>
                  </a:lnTo>
                  <a:lnTo>
                    <a:pt x="644" y="283"/>
                  </a:lnTo>
                  <a:lnTo>
                    <a:pt x="747" y="249"/>
                  </a:lnTo>
                  <a:lnTo>
                    <a:pt x="669" y="408"/>
                  </a:lnTo>
                  <a:lnTo>
                    <a:pt x="557" y="538"/>
                  </a:lnTo>
                  <a:lnTo>
                    <a:pt x="635" y="501"/>
                  </a:lnTo>
                  <a:lnTo>
                    <a:pt x="698" y="503"/>
                  </a:lnTo>
                  <a:lnTo>
                    <a:pt x="661" y="558"/>
                  </a:lnTo>
                  <a:lnTo>
                    <a:pt x="622" y="576"/>
                  </a:lnTo>
                  <a:lnTo>
                    <a:pt x="557" y="589"/>
                  </a:lnTo>
                  <a:lnTo>
                    <a:pt x="669" y="608"/>
                  </a:lnTo>
                  <a:lnTo>
                    <a:pt x="644" y="642"/>
                  </a:lnTo>
                  <a:lnTo>
                    <a:pt x="610" y="665"/>
                  </a:lnTo>
                  <a:lnTo>
                    <a:pt x="559" y="671"/>
                  </a:lnTo>
                  <a:lnTo>
                    <a:pt x="525" y="655"/>
                  </a:lnTo>
                  <a:lnTo>
                    <a:pt x="515" y="625"/>
                  </a:lnTo>
                  <a:lnTo>
                    <a:pt x="612" y="623"/>
                  </a:lnTo>
                  <a:lnTo>
                    <a:pt x="521" y="602"/>
                  </a:lnTo>
                  <a:lnTo>
                    <a:pt x="574" y="555"/>
                  </a:lnTo>
                  <a:lnTo>
                    <a:pt x="521" y="568"/>
                  </a:lnTo>
                  <a:lnTo>
                    <a:pt x="466" y="598"/>
                  </a:lnTo>
                  <a:lnTo>
                    <a:pt x="426" y="650"/>
                  </a:lnTo>
                  <a:lnTo>
                    <a:pt x="367" y="728"/>
                  </a:lnTo>
                  <a:lnTo>
                    <a:pt x="295" y="773"/>
                  </a:lnTo>
                  <a:lnTo>
                    <a:pt x="392" y="648"/>
                  </a:lnTo>
                  <a:lnTo>
                    <a:pt x="403" y="610"/>
                  </a:lnTo>
                  <a:lnTo>
                    <a:pt x="355" y="650"/>
                  </a:lnTo>
                  <a:lnTo>
                    <a:pt x="281" y="682"/>
                  </a:lnTo>
                  <a:lnTo>
                    <a:pt x="194" y="686"/>
                  </a:lnTo>
                  <a:lnTo>
                    <a:pt x="152" y="697"/>
                  </a:lnTo>
                  <a:lnTo>
                    <a:pt x="91" y="750"/>
                  </a:lnTo>
                  <a:lnTo>
                    <a:pt x="209" y="739"/>
                  </a:lnTo>
                  <a:lnTo>
                    <a:pt x="141" y="787"/>
                  </a:lnTo>
                  <a:lnTo>
                    <a:pt x="101" y="811"/>
                  </a:lnTo>
                  <a:lnTo>
                    <a:pt x="38" y="842"/>
                  </a:lnTo>
                  <a:lnTo>
                    <a:pt x="15" y="859"/>
                  </a:lnTo>
                  <a:lnTo>
                    <a:pt x="15" y="885"/>
                  </a:lnTo>
                  <a:lnTo>
                    <a:pt x="89" y="891"/>
                  </a:lnTo>
                  <a:lnTo>
                    <a:pt x="11" y="920"/>
                  </a:lnTo>
                  <a:lnTo>
                    <a:pt x="0" y="956"/>
                  </a:lnTo>
                  <a:lnTo>
                    <a:pt x="55" y="1007"/>
                  </a:lnTo>
                  <a:lnTo>
                    <a:pt x="118" y="971"/>
                  </a:lnTo>
                  <a:lnTo>
                    <a:pt x="298" y="874"/>
                  </a:lnTo>
                  <a:lnTo>
                    <a:pt x="418" y="806"/>
                  </a:lnTo>
                  <a:lnTo>
                    <a:pt x="500" y="754"/>
                  </a:lnTo>
                  <a:lnTo>
                    <a:pt x="574" y="733"/>
                  </a:lnTo>
                  <a:lnTo>
                    <a:pt x="648" y="701"/>
                  </a:lnTo>
                  <a:lnTo>
                    <a:pt x="709" y="659"/>
                  </a:lnTo>
                  <a:lnTo>
                    <a:pt x="718" y="608"/>
                  </a:lnTo>
                  <a:lnTo>
                    <a:pt x="806" y="513"/>
                  </a:lnTo>
                  <a:lnTo>
                    <a:pt x="937" y="370"/>
                  </a:lnTo>
                  <a:lnTo>
                    <a:pt x="1066" y="169"/>
                  </a:lnTo>
                  <a:lnTo>
                    <a:pt x="876" y="30"/>
                  </a:lnTo>
                  <a:lnTo>
                    <a:pt x="8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8" name="Freeform 230">
              <a:extLst>
                <a:ext uri="{FF2B5EF4-FFF2-40B4-BE49-F238E27FC236}">
                  <a16:creationId xmlns:a16="http://schemas.microsoft.com/office/drawing/2014/main" id="{90225538-CB04-4979-9B9C-07E3871FE27A}"/>
                </a:ext>
              </a:extLst>
            </p:cNvPr>
            <p:cNvSpPr>
              <a:spLocks/>
            </p:cNvSpPr>
            <p:nvPr/>
          </p:nvSpPr>
          <p:spPr bwMode="auto">
            <a:xfrm>
              <a:off x="4705" y="2821"/>
              <a:ext cx="101" cy="31"/>
            </a:xfrm>
            <a:custGeom>
              <a:avLst/>
              <a:gdLst>
                <a:gd name="T0" fmla="*/ 0 w 202"/>
                <a:gd name="T1" fmla="*/ 1 h 63"/>
                <a:gd name="T2" fmla="*/ 3 w 202"/>
                <a:gd name="T3" fmla="*/ 1 h 63"/>
                <a:gd name="T4" fmla="*/ 6 w 202"/>
                <a:gd name="T5" fmla="*/ 1 h 63"/>
                <a:gd name="T6" fmla="*/ 5 w 202"/>
                <a:gd name="T7" fmla="*/ 0 h 63"/>
                <a:gd name="T8" fmla="*/ 3 w 202"/>
                <a:gd name="T9" fmla="*/ 0 h 63"/>
                <a:gd name="T10" fmla="*/ 2 w 202"/>
                <a:gd name="T11" fmla="*/ 0 h 63"/>
                <a:gd name="T12" fmla="*/ 0 w 202"/>
                <a:gd name="T13" fmla="*/ 1 h 63"/>
                <a:gd name="T14" fmla="*/ 0 w 202"/>
                <a:gd name="T15" fmla="*/ 1 h 63"/>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63"/>
                <a:gd name="T26" fmla="*/ 202 w 20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63">
                  <a:moveTo>
                    <a:pt x="0" y="63"/>
                  </a:moveTo>
                  <a:lnTo>
                    <a:pt x="114" y="63"/>
                  </a:lnTo>
                  <a:lnTo>
                    <a:pt x="202" y="46"/>
                  </a:lnTo>
                  <a:lnTo>
                    <a:pt x="141" y="27"/>
                  </a:lnTo>
                  <a:lnTo>
                    <a:pt x="72" y="25"/>
                  </a:lnTo>
                  <a:lnTo>
                    <a:pt x="38" y="0"/>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89" name="Freeform 231">
              <a:extLst>
                <a:ext uri="{FF2B5EF4-FFF2-40B4-BE49-F238E27FC236}">
                  <a16:creationId xmlns:a16="http://schemas.microsoft.com/office/drawing/2014/main" id="{7FC97F3E-3773-476C-9B98-FE73F5AFED29}"/>
                </a:ext>
              </a:extLst>
            </p:cNvPr>
            <p:cNvSpPr>
              <a:spLocks/>
            </p:cNvSpPr>
            <p:nvPr/>
          </p:nvSpPr>
          <p:spPr bwMode="auto">
            <a:xfrm>
              <a:off x="4436" y="2497"/>
              <a:ext cx="391" cy="522"/>
            </a:xfrm>
            <a:custGeom>
              <a:avLst/>
              <a:gdLst>
                <a:gd name="T0" fmla="*/ 2 w 781"/>
                <a:gd name="T1" fmla="*/ 32 h 1046"/>
                <a:gd name="T2" fmla="*/ 1 w 781"/>
                <a:gd name="T3" fmla="*/ 30 h 1046"/>
                <a:gd name="T4" fmla="*/ 0 w 781"/>
                <a:gd name="T5" fmla="*/ 29 h 1046"/>
                <a:gd name="T6" fmla="*/ 1 w 781"/>
                <a:gd name="T7" fmla="*/ 28 h 1046"/>
                <a:gd name="T8" fmla="*/ 3 w 781"/>
                <a:gd name="T9" fmla="*/ 26 h 1046"/>
                <a:gd name="T10" fmla="*/ 5 w 781"/>
                <a:gd name="T11" fmla="*/ 25 h 1046"/>
                <a:gd name="T12" fmla="*/ 6 w 781"/>
                <a:gd name="T13" fmla="*/ 23 h 1046"/>
                <a:gd name="T14" fmla="*/ 8 w 781"/>
                <a:gd name="T15" fmla="*/ 21 h 1046"/>
                <a:gd name="T16" fmla="*/ 10 w 781"/>
                <a:gd name="T17" fmla="*/ 20 h 1046"/>
                <a:gd name="T18" fmla="*/ 13 w 781"/>
                <a:gd name="T19" fmla="*/ 18 h 1046"/>
                <a:gd name="T20" fmla="*/ 14 w 781"/>
                <a:gd name="T21" fmla="*/ 18 h 1046"/>
                <a:gd name="T22" fmla="*/ 16 w 781"/>
                <a:gd name="T23" fmla="*/ 17 h 1046"/>
                <a:gd name="T24" fmla="*/ 17 w 781"/>
                <a:gd name="T25" fmla="*/ 16 h 1046"/>
                <a:gd name="T26" fmla="*/ 19 w 781"/>
                <a:gd name="T27" fmla="*/ 13 h 1046"/>
                <a:gd name="T28" fmla="*/ 22 w 781"/>
                <a:gd name="T29" fmla="*/ 5 h 1046"/>
                <a:gd name="T30" fmla="*/ 24 w 781"/>
                <a:gd name="T31" fmla="*/ 0 h 1046"/>
                <a:gd name="T32" fmla="*/ 25 w 781"/>
                <a:gd name="T33" fmla="*/ 0 h 1046"/>
                <a:gd name="T34" fmla="*/ 24 w 781"/>
                <a:gd name="T35" fmla="*/ 1 h 1046"/>
                <a:gd name="T36" fmla="*/ 22 w 781"/>
                <a:gd name="T37" fmla="*/ 7 h 1046"/>
                <a:gd name="T38" fmla="*/ 19 w 781"/>
                <a:gd name="T39" fmla="*/ 13 h 1046"/>
                <a:gd name="T40" fmla="*/ 17 w 781"/>
                <a:gd name="T41" fmla="*/ 18 h 1046"/>
                <a:gd name="T42" fmla="*/ 16 w 781"/>
                <a:gd name="T43" fmla="*/ 20 h 1046"/>
                <a:gd name="T44" fmla="*/ 16 w 781"/>
                <a:gd name="T45" fmla="*/ 21 h 1046"/>
                <a:gd name="T46" fmla="*/ 16 w 781"/>
                <a:gd name="T47" fmla="*/ 18 h 1046"/>
                <a:gd name="T48" fmla="*/ 15 w 781"/>
                <a:gd name="T49" fmla="*/ 18 h 1046"/>
                <a:gd name="T50" fmla="*/ 13 w 781"/>
                <a:gd name="T51" fmla="*/ 19 h 1046"/>
                <a:gd name="T52" fmla="*/ 10 w 781"/>
                <a:gd name="T53" fmla="*/ 20 h 1046"/>
                <a:gd name="T54" fmla="*/ 9 w 781"/>
                <a:gd name="T55" fmla="*/ 21 h 1046"/>
                <a:gd name="T56" fmla="*/ 7 w 781"/>
                <a:gd name="T57" fmla="*/ 23 h 1046"/>
                <a:gd name="T58" fmla="*/ 6 w 781"/>
                <a:gd name="T59" fmla="*/ 24 h 1046"/>
                <a:gd name="T60" fmla="*/ 5 w 781"/>
                <a:gd name="T61" fmla="*/ 25 h 1046"/>
                <a:gd name="T62" fmla="*/ 4 w 781"/>
                <a:gd name="T63" fmla="*/ 26 h 1046"/>
                <a:gd name="T64" fmla="*/ 2 w 781"/>
                <a:gd name="T65" fmla="*/ 28 h 1046"/>
                <a:gd name="T66" fmla="*/ 1 w 781"/>
                <a:gd name="T67" fmla="*/ 29 h 1046"/>
                <a:gd name="T68" fmla="*/ 2 w 781"/>
                <a:gd name="T69" fmla="*/ 32 h 1046"/>
                <a:gd name="T70" fmla="*/ 2 w 781"/>
                <a:gd name="T71" fmla="*/ 32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81"/>
                <a:gd name="T109" fmla="*/ 0 h 1046"/>
                <a:gd name="T110" fmla="*/ 781 w 781"/>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81" h="1046">
                  <a:moveTo>
                    <a:pt x="44" y="1046"/>
                  </a:moveTo>
                  <a:lnTo>
                    <a:pt x="10" y="987"/>
                  </a:lnTo>
                  <a:lnTo>
                    <a:pt x="0" y="953"/>
                  </a:lnTo>
                  <a:lnTo>
                    <a:pt x="10" y="913"/>
                  </a:lnTo>
                  <a:lnTo>
                    <a:pt x="80" y="861"/>
                  </a:lnTo>
                  <a:lnTo>
                    <a:pt x="133" y="802"/>
                  </a:lnTo>
                  <a:lnTo>
                    <a:pt x="181" y="745"/>
                  </a:lnTo>
                  <a:lnTo>
                    <a:pt x="238" y="688"/>
                  </a:lnTo>
                  <a:lnTo>
                    <a:pt x="312" y="641"/>
                  </a:lnTo>
                  <a:lnTo>
                    <a:pt x="397" y="603"/>
                  </a:lnTo>
                  <a:lnTo>
                    <a:pt x="447" y="582"/>
                  </a:lnTo>
                  <a:lnTo>
                    <a:pt x="491" y="572"/>
                  </a:lnTo>
                  <a:lnTo>
                    <a:pt x="538" y="519"/>
                  </a:lnTo>
                  <a:lnTo>
                    <a:pt x="578" y="434"/>
                  </a:lnTo>
                  <a:lnTo>
                    <a:pt x="684" y="183"/>
                  </a:lnTo>
                  <a:lnTo>
                    <a:pt x="759" y="0"/>
                  </a:lnTo>
                  <a:lnTo>
                    <a:pt x="781" y="17"/>
                  </a:lnTo>
                  <a:lnTo>
                    <a:pt x="751" y="61"/>
                  </a:lnTo>
                  <a:lnTo>
                    <a:pt x="675" y="238"/>
                  </a:lnTo>
                  <a:lnTo>
                    <a:pt x="603" y="437"/>
                  </a:lnTo>
                  <a:lnTo>
                    <a:pt x="525" y="586"/>
                  </a:lnTo>
                  <a:lnTo>
                    <a:pt x="504" y="660"/>
                  </a:lnTo>
                  <a:lnTo>
                    <a:pt x="481" y="688"/>
                  </a:lnTo>
                  <a:lnTo>
                    <a:pt x="498" y="582"/>
                  </a:lnTo>
                  <a:lnTo>
                    <a:pt x="454" y="601"/>
                  </a:lnTo>
                  <a:lnTo>
                    <a:pt x="399" y="627"/>
                  </a:lnTo>
                  <a:lnTo>
                    <a:pt x="310" y="671"/>
                  </a:lnTo>
                  <a:lnTo>
                    <a:pt x="259" y="702"/>
                  </a:lnTo>
                  <a:lnTo>
                    <a:pt x="213" y="745"/>
                  </a:lnTo>
                  <a:lnTo>
                    <a:pt x="168" y="780"/>
                  </a:lnTo>
                  <a:lnTo>
                    <a:pt x="145" y="808"/>
                  </a:lnTo>
                  <a:lnTo>
                    <a:pt x="120" y="842"/>
                  </a:lnTo>
                  <a:lnTo>
                    <a:pt x="40" y="901"/>
                  </a:lnTo>
                  <a:lnTo>
                    <a:pt x="14" y="956"/>
                  </a:lnTo>
                  <a:lnTo>
                    <a:pt x="44" y="10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0" name="Freeform 232">
              <a:extLst>
                <a:ext uri="{FF2B5EF4-FFF2-40B4-BE49-F238E27FC236}">
                  <a16:creationId xmlns:a16="http://schemas.microsoft.com/office/drawing/2014/main" id="{369C5EE7-B6A5-4F34-82FC-7D32536A2338}"/>
                </a:ext>
              </a:extLst>
            </p:cNvPr>
            <p:cNvSpPr>
              <a:spLocks/>
            </p:cNvSpPr>
            <p:nvPr/>
          </p:nvSpPr>
          <p:spPr bwMode="auto">
            <a:xfrm>
              <a:off x="4277" y="2952"/>
              <a:ext cx="175" cy="163"/>
            </a:xfrm>
            <a:custGeom>
              <a:avLst/>
              <a:gdLst>
                <a:gd name="T0" fmla="*/ 1 w 350"/>
                <a:gd name="T1" fmla="*/ 2 h 327"/>
                <a:gd name="T2" fmla="*/ 1 w 350"/>
                <a:gd name="T3" fmla="*/ 4 h 327"/>
                <a:gd name="T4" fmla="*/ 0 w 350"/>
                <a:gd name="T5" fmla="*/ 5 h 327"/>
                <a:gd name="T6" fmla="*/ 1 w 350"/>
                <a:gd name="T7" fmla="*/ 9 h 327"/>
                <a:gd name="T8" fmla="*/ 1 w 350"/>
                <a:gd name="T9" fmla="*/ 10 h 327"/>
                <a:gd name="T10" fmla="*/ 3 w 350"/>
                <a:gd name="T11" fmla="*/ 8 h 327"/>
                <a:gd name="T12" fmla="*/ 3 w 350"/>
                <a:gd name="T13" fmla="*/ 6 h 327"/>
                <a:gd name="T14" fmla="*/ 3 w 350"/>
                <a:gd name="T15" fmla="*/ 3 h 327"/>
                <a:gd name="T16" fmla="*/ 5 w 350"/>
                <a:gd name="T17" fmla="*/ 3 h 327"/>
                <a:gd name="T18" fmla="*/ 6 w 350"/>
                <a:gd name="T19" fmla="*/ 3 h 327"/>
                <a:gd name="T20" fmla="*/ 9 w 350"/>
                <a:gd name="T21" fmla="*/ 1 h 327"/>
                <a:gd name="T22" fmla="*/ 11 w 350"/>
                <a:gd name="T23" fmla="*/ 0 h 327"/>
                <a:gd name="T24" fmla="*/ 11 w 350"/>
                <a:gd name="T25" fmla="*/ 0 h 327"/>
                <a:gd name="T26" fmla="*/ 9 w 350"/>
                <a:gd name="T27" fmla="*/ 1 h 327"/>
                <a:gd name="T28" fmla="*/ 6 w 350"/>
                <a:gd name="T29" fmla="*/ 2 h 327"/>
                <a:gd name="T30" fmla="*/ 5 w 350"/>
                <a:gd name="T31" fmla="*/ 2 h 327"/>
                <a:gd name="T32" fmla="*/ 3 w 350"/>
                <a:gd name="T33" fmla="*/ 2 h 327"/>
                <a:gd name="T34" fmla="*/ 1 w 350"/>
                <a:gd name="T35" fmla="*/ 2 h 327"/>
                <a:gd name="T36" fmla="*/ 1 w 350"/>
                <a:gd name="T37" fmla="*/ 2 h 3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0"/>
                <a:gd name="T58" fmla="*/ 0 h 327"/>
                <a:gd name="T59" fmla="*/ 350 w 350"/>
                <a:gd name="T60" fmla="*/ 327 h 3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0" h="327">
                  <a:moveTo>
                    <a:pt x="36" y="89"/>
                  </a:moveTo>
                  <a:lnTo>
                    <a:pt x="11" y="142"/>
                  </a:lnTo>
                  <a:lnTo>
                    <a:pt x="0" y="186"/>
                  </a:lnTo>
                  <a:lnTo>
                    <a:pt x="21" y="291"/>
                  </a:lnTo>
                  <a:lnTo>
                    <a:pt x="28" y="327"/>
                  </a:lnTo>
                  <a:lnTo>
                    <a:pt x="72" y="266"/>
                  </a:lnTo>
                  <a:lnTo>
                    <a:pt x="80" y="192"/>
                  </a:lnTo>
                  <a:lnTo>
                    <a:pt x="116" y="127"/>
                  </a:lnTo>
                  <a:lnTo>
                    <a:pt x="144" y="97"/>
                  </a:lnTo>
                  <a:lnTo>
                    <a:pt x="198" y="106"/>
                  </a:lnTo>
                  <a:lnTo>
                    <a:pt x="281" y="53"/>
                  </a:lnTo>
                  <a:lnTo>
                    <a:pt x="350" y="0"/>
                  </a:lnTo>
                  <a:lnTo>
                    <a:pt x="329" y="3"/>
                  </a:lnTo>
                  <a:lnTo>
                    <a:pt x="281" y="32"/>
                  </a:lnTo>
                  <a:lnTo>
                    <a:pt x="207" y="87"/>
                  </a:lnTo>
                  <a:lnTo>
                    <a:pt x="131" y="74"/>
                  </a:lnTo>
                  <a:lnTo>
                    <a:pt x="116" y="87"/>
                  </a:lnTo>
                  <a:lnTo>
                    <a:pt x="36"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1" name="Freeform 233">
              <a:extLst>
                <a:ext uri="{FF2B5EF4-FFF2-40B4-BE49-F238E27FC236}">
                  <a16:creationId xmlns:a16="http://schemas.microsoft.com/office/drawing/2014/main" id="{20F8800F-E778-492D-A42E-78A123B93F16}"/>
                </a:ext>
              </a:extLst>
            </p:cNvPr>
            <p:cNvSpPr>
              <a:spLocks/>
            </p:cNvSpPr>
            <p:nvPr/>
          </p:nvSpPr>
          <p:spPr bwMode="auto">
            <a:xfrm>
              <a:off x="4267" y="2991"/>
              <a:ext cx="49" cy="246"/>
            </a:xfrm>
            <a:custGeom>
              <a:avLst/>
              <a:gdLst>
                <a:gd name="T0" fmla="*/ 1 w 99"/>
                <a:gd name="T1" fmla="*/ 0 h 492"/>
                <a:gd name="T2" fmla="*/ 0 w 99"/>
                <a:gd name="T3" fmla="*/ 1 h 492"/>
                <a:gd name="T4" fmla="*/ 0 w 99"/>
                <a:gd name="T5" fmla="*/ 3 h 492"/>
                <a:gd name="T6" fmla="*/ 0 w 99"/>
                <a:gd name="T7" fmla="*/ 5 h 492"/>
                <a:gd name="T8" fmla="*/ 0 w 99"/>
                <a:gd name="T9" fmla="*/ 8 h 492"/>
                <a:gd name="T10" fmla="*/ 1 w 99"/>
                <a:gd name="T11" fmla="*/ 10 h 492"/>
                <a:gd name="T12" fmla="*/ 0 w 99"/>
                <a:gd name="T13" fmla="*/ 12 h 492"/>
                <a:gd name="T14" fmla="*/ 0 w 99"/>
                <a:gd name="T15" fmla="*/ 14 h 492"/>
                <a:gd name="T16" fmla="*/ 0 w 99"/>
                <a:gd name="T17" fmla="*/ 15 h 492"/>
                <a:gd name="T18" fmla="*/ 1 w 99"/>
                <a:gd name="T19" fmla="*/ 14 h 492"/>
                <a:gd name="T20" fmla="*/ 1 w 99"/>
                <a:gd name="T21" fmla="*/ 12 h 492"/>
                <a:gd name="T22" fmla="*/ 1 w 99"/>
                <a:gd name="T23" fmla="*/ 10 h 492"/>
                <a:gd name="T24" fmla="*/ 1 w 99"/>
                <a:gd name="T25" fmla="*/ 8 h 492"/>
                <a:gd name="T26" fmla="*/ 1 w 99"/>
                <a:gd name="T27" fmla="*/ 5 h 492"/>
                <a:gd name="T28" fmla="*/ 3 w 99"/>
                <a:gd name="T29" fmla="*/ 1 h 492"/>
                <a:gd name="T30" fmla="*/ 1 w 99"/>
                <a:gd name="T31" fmla="*/ 0 h 492"/>
                <a:gd name="T32" fmla="*/ 1 w 99"/>
                <a:gd name="T33" fmla="*/ 0 h 4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
                <a:gd name="T52" fmla="*/ 0 h 492"/>
                <a:gd name="T53" fmla="*/ 99 w 99"/>
                <a:gd name="T54" fmla="*/ 492 h 4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 h="492">
                  <a:moveTo>
                    <a:pt x="44" y="0"/>
                  </a:moveTo>
                  <a:lnTo>
                    <a:pt x="6" y="32"/>
                  </a:lnTo>
                  <a:lnTo>
                    <a:pt x="0" y="85"/>
                  </a:lnTo>
                  <a:lnTo>
                    <a:pt x="8" y="154"/>
                  </a:lnTo>
                  <a:lnTo>
                    <a:pt x="29" y="247"/>
                  </a:lnTo>
                  <a:lnTo>
                    <a:pt x="36" y="317"/>
                  </a:lnTo>
                  <a:lnTo>
                    <a:pt x="21" y="376"/>
                  </a:lnTo>
                  <a:lnTo>
                    <a:pt x="10" y="427"/>
                  </a:lnTo>
                  <a:lnTo>
                    <a:pt x="11" y="492"/>
                  </a:lnTo>
                  <a:lnTo>
                    <a:pt x="32" y="418"/>
                  </a:lnTo>
                  <a:lnTo>
                    <a:pt x="49" y="353"/>
                  </a:lnTo>
                  <a:lnTo>
                    <a:pt x="51" y="300"/>
                  </a:lnTo>
                  <a:lnTo>
                    <a:pt x="51" y="241"/>
                  </a:lnTo>
                  <a:lnTo>
                    <a:pt x="36" y="140"/>
                  </a:lnTo>
                  <a:lnTo>
                    <a:pt x="99" y="13"/>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2" name="Freeform 234">
              <a:extLst>
                <a:ext uri="{FF2B5EF4-FFF2-40B4-BE49-F238E27FC236}">
                  <a16:creationId xmlns:a16="http://schemas.microsoft.com/office/drawing/2014/main" id="{5B21DB85-A11B-4936-81AF-0D1F9FE4071E}"/>
                </a:ext>
              </a:extLst>
            </p:cNvPr>
            <p:cNvSpPr>
              <a:spLocks/>
            </p:cNvSpPr>
            <p:nvPr/>
          </p:nvSpPr>
          <p:spPr bwMode="auto">
            <a:xfrm>
              <a:off x="4267" y="3187"/>
              <a:ext cx="96" cy="166"/>
            </a:xfrm>
            <a:custGeom>
              <a:avLst/>
              <a:gdLst>
                <a:gd name="T0" fmla="*/ 1 w 192"/>
                <a:gd name="T1" fmla="*/ 0 h 333"/>
                <a:gd name="T2" fmla="*/ 0 w 192"/>
                <a:gd name="T3" fmla="*/ 3 h 333"/>
                <a:gd name="T4" fmla="*/ 1 w 192"/>
                <a:gd name="T5" fmla="*/ 5 h 333"/>
                <a:gd name="T6" fmla="*/ 1 w 192"/>
                <a:gd name="T7" fmla="*/ 7 h 333"/>
                <a:gd name="T8" fmla="*/ 2 w 192"/>
                <a:gd name="T9" fmla="*/ 9 h 333"/>
                <a:gd name="T10" fmla="*/ 3 w 192"/>
                <a:gd name="T11" fmla="*/ 10 h 333"/>
                <a:gd name="T12" fmla="*/ 3 w 192"/>
                <a:gd name="T13" fmla="*/ 10 h 333"/>
                <a:gd name="T14" fmla="*/ 5 w 192"/>
                <a:gd name="T15" fmla="*/ 9 h 333"/>
                <a:gd name="T16" fmla="*/ 6 w 192"/>
                <a:gd name="T17" fmla="*/ 8 h 333"/>
                <a:gd name="T18" fmla="*/ 6 w 192"/>
                <a:gd name="T19" fmla="*/ 6 h 333"/>
                <a:gd name="T20" fmla="*/ 6 w 192"/>
                <a:gd name="T21" fmla="*/ 4 h 333"/>
                <a:gd name="T22" fmla="*/ 6 w 192"/>
                <a:gd name="T23" fmla="*/ 6 h 333"/>
                <a:gd name="T24" fmla="*/ 6 w 192"/>
                <a:gd name="T25" fmla="*/ 7 h 333"/>
                <a:gd name="T26" fmla="*/ 5 w 192"/>
                <a:gd name="T27" fmla="*/ 8 h 333"/>
                <a:gd name="T28" fmla="*/ 3 w 192"/>
                <a:gd name="T29" fmla="*/ 8 h 333"/>
                <a:gd name="T30" fmla="*/ 3 w 192"/>
                <a:gd name="T31" fmla="*/ 7 h 333"/>
                <a:gd name="T32" fmla="*/ 3 w 192"/>
                <a:gd name="T33" fmla="*/ 6 h 333"/>
                <a:gd name="T34" fmla="*/ 3 w 192"/>
                <a:gd name="T35" fmla="*/ 4 h 333"/>
                <a:gd name="T36" fmla="*/ 3 w 192"/>
                <a:gd name="T37" fmla="*/ 3 h 333"/>
                <a:gd name="T38" fmla="*/ 3 w 192"/>
                <a:gd name="T39" fmla="*/ 2 h 333"/>
                <a:gd name="T40" fmla="*/ 2 w 192"/>
                <a:gd name="T41" fmla="*/ 0 h 333"/>
                <a:gd name="T42" fmla="*/ 1 w 192"/>
                <a:gd name="T43" fmla="*/ 0 h 333"/>
                <a:gd name="T44" fmla="*/ 1 w 192"/>
                <a:gd name="T45" fmla="*/ 1 h 333"/>
                <a:gd name="T46" fmla="*/ 2 w 192"/>
                <a:gd name="T47" fmla="*/ 3 h 333"/>
                <a:gd name="T48" fmla="*/ 1 w 192"/>
                <a:gd name="T49" fmla="*/ 4 h 333"/>
                <a:gd name="T50" fmla="*/ 1 w 192"/>
                <a:gd name="T51" fmla="*/ 3 h 333"/>
                <a:gd name="T52" fmla="*/ 1 w 192"/>
                <a:gd name="T53" fmla="*/ 2 h 333"/>
                <a:gd name="T54" fmla="*/ 1 w 192"/>
                <a:gd name="T55" fmla="*/ 0 h 333"/>
                <a:gd name="T56" fmla="*/ 1 w 192"/>
                <a:gd name="T57" fmla="*/ 0 h 3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92"/>
                <a:gd name="T88" fmla="*/ 0 h 333"/>
                <a:gd name="T89" fmla="*/ 192 w 192"/>
                <a:gd name="T90" fmla="*/ 333 h 3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92" h="333">
                  <a:moveTo>
                    <a:pt x="13" y="21"/>
                  </a:moveTo>
                  <a:lnTo>
                    <a:pt x="0" y="107"/>
                  </a:lnTo>
                  <a:lnTo>
                    <a:pt x="8" y="175"/>
                  </a:lnTo>
                  <a:lnTo>
                    <a:pt x="32" y="242"/>
                  </a:lnTo>
                  <a:lnTo>
                    <a:pt x="63" y="291"/>
                  </a:lnTo>
                  <a:lnTo>
                    <a:pt x="89" y="323"/>
                  </a:lnTo>
                  <a:lnTo>
                    <a:pt x="127" y="333"/>
                  </a:lnTo>
                  <a:lnTo>
                    <a:pt x="156" y="308"/>
                  </a:lnTo>
                  <a:lnTo>
                    <a:pt x="179" y="270"/>
                  </a:lnTo>
                  <a:lnTo>
                    <a:pt x="192" y="205"/>
                  </a:lnTo>
                  <a:lnTo>
                    <a:pt x="192" y="131"/>
                  </a:lnTo>
                  <a:lnTo>
                    <a:pt x="169" y="213"/>
                  </a:lnTo>
                  <a:lnTo>
                    <a:pt x="162" y="251"/>
                  </a:lnTo>
                  <a:lnTo>
                    <a:pt x="148" y="274"/>
                  </a:lnTo>
                  <a:lnTo>
                    <a:pt x="127" y="274"/>
                  </a:lnTo>
                  <a:lnTo>
                    <a:pt x="103" y="242"/>
                  </a:lnTo>
                  <a:lnTo>
                    <a:pt x="95" y="204"/>
                  </a:lnTo>
                  <a:lnTo>
                    <a:pt x="91" y="154"/>
                  </a:lnTo>
                  <a:lnTo>
                    <a:pt x="87" y="103"/>
                  </a:lnTo>
                  <a:lnTo>
                    <a:pt x="76" y="74"/>
                  </a:lnTo>
                  <a:lnTo>
                    <a:pt x="48" y="27"/>
                  </a:lnTo>
                  <a:lnTo>
                    <a:pt x="32" y="0"/>
                  </a:lnTo>
                  <a:lnTo>
                    <a:pt x="30" y="34"/>
                  </a:lnTo>
                  <a:lnTo>
                    <a:pt x="34" y="109"/>
                  </a:lnTo>
                  <a:lnTo>
                    <a:pt x="25" y="141"/>
                  </a:lnTo>
                  <a:lnTo>
                    <a:pt x="10" y="107"/>
                  </a:lnTo>
                  <a:lnTo>
                    <a:pt x="19" y="65"/>
                  </a:lnTo>
                  <a:lnTo>
                    <a:pt x="13"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3" name="Freeform 235">
              <a:extLst>
                <a:ext uri="{FF2B5EF4-FFF2-40B4-BE49-F238E27FC236}">
                  <a16:creationId xmlns:a16="http://schemas.microsoft.com/office/drawing/2014/main" id="{4A4D0CDE-073D-42F9-A110-CC5E9587A104}"/>
                </a:ext>
              </a:extLst>
            </p:cNvPr>
            <p:cNvSpPr>
              <a:spLocks/>
            </p:cNvSpPr>
            <p:nvPr/>
          </p:nvSpPr>
          <p:spPr bwMode="auto">
            <a:xfrm>
              <a:off x="4321" y="2984"/>
              <a:ext cx="172" cy="189"/>
            </a:xfrm>
            <a:custGeom>
              <a:avLst/>
              <a:gdLst>
                <a:gd name="T0" fmla="*/ 1 w 344"/>
                <a:gd name="T1" fmla="*/ 3 h 379"/>
                <a:gd name="T2" fmla="*/ 1 w 344"/>
                <a:gd name="T3" fmla="*/ 6 h 379"/>
                <a:gd name="T4" fmla="*/ 0 w 344"/>
                <a:gd name="T5" fmla="*/ 9 h 379"/>
                <a:gd name="T6" fmla="*/ 1 w 344"/>
                <a:gd name="T7" fmla="*/ 11 h 379"/>
                <a:gd name="T8" fmla="*/ 1 w 344"/>
                <a:gd name="T9" fmla="*/ 11 h 379"/>
                <a:gd name="T10" fmla="*/ 1 w 344"/>
                <a:gd name="T11" fmla="*/ 11 h 379"/>
                <a:gd name="T12" fmla="*/ 1 w 344"/>
                <a:gd name="T13" fmla="*/ 10 h 379"/>
                <a:gd name="T14" fmla="*/ 3 w 344"/>
                <a:gd name="T15" fmla="*/ 9 h 379"/>
                <a:gd name="T16" fmla="*/ 5 w 344"/>
                <a:gd name="T17" fmla="*/ 9 h 379"/>
                <a:gd name="T18" fmla="*/ 6 w 344"/>
                <a:gd name="T19" fmla="*/ 7 h 379"/>
                <a:gd name="T20" fmla="*/ 7 w 344"/>
                <a:gd name="T21" fmla="*/ 6 h 379"/>
                <a:gd name="T22" fmla="*/ 11 w 344"/>
                <a:gd name="T23" fmla="*/ 4 h 379"/>
                <a:gd name="T24" fmla="*/ 11 w 344"/>
                <a:gd name="T25" fmla="*/ 3 h 379"/>
                <a:gd name="T26" fmla="*/ 10 w 344"/>
                <a:gd name="T27" fmla="*/ 3 h 379"/>
                <a:gd name="T28" fmla="*/ 7 w 344"/>
                <a:gd name="T29" fmla="*/ 2 h 379"/>
                <a:gd name="T30" fmla="*/ 6 w 344"/>
                <a:gd name="T31" fmla="*/ 0 h 379"/>
                <a:gd name="T32" fmla="*/ 7 w 344"/>
                <a:gd name="T33" fmla="*/ 2 h 379"/>
                <a:gd name="T34" fmla="*/ 3 w 344"/>
                <a:gd name="T35" fmla="*/ 4 h 379"/>
                <a:gd name="T36" fmla="*/ 5 w 344"/>
                <a:gd name="T37" fmla="*/ 5 h 379"/>
                <a:gd name="T38" fmla="*/ 3 w 344"/>
                <a:gd name="T39" fmla="*/ 6 h 379"/>
                <a:gd name="T40" fmla="*/ 3 w 344"/>
                <a:gd name="T41" fmla="*/ 5 h 379"/>
                <a:gd name="T42" fmla="*/ 1 w 344"/>
                <a:gd name="T43" fmla="*/ 4 h 379"/>
                <a:gd name="T44" fmla="*/ 3 w 344"/>
                <a:gd name="T45" fmla="*/ 0 h 379"/>
                <a:gd name="T46" fmla="*/ 1 w 344"/>
                <a:gd name="T47" fmla="*/ 3 h 379"/>
                <a:gd name="T48" fmla="*/ 1 w 344"/>
                <a:gd name="T49" fmla="*/ 3 h 379"/>
                <a:gd name="T50" fmla="*/ 1 w 344"/>
                <a:gd name="T51" fmla="*/ 3 h 37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44"/>
                <a:gd name="T79" fmla="*/ 0 h 379"/>
                <a:gd name="T80" fmla="*/ 344 w 344"/>
                <a:gd name="T81" fmla="*/ 379 h 37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44" h="379">
                  <a:moveTo>
                    <a:pt x="23" y="126"/>
                  </a:moveTo>
                  <a:lnTo>
                    <a:pt x="8" y="219"/>
                  </a:lnTo>
                  <a:lnTo>
                    <a:pt x="0" y="306"/>
                  </a:lnTo>
                  <a:lnTo>
                    <a:pt x="4" y="371"/>
                  </a:lnTo>
                  <a:lnTo>
                    <a:pt x="25" y="379"/>
                  </a:lnTo>
                  <a:lnTo>
                    <a:pt x="40" y="363"/>
                  </a:lnTo>
                  <a:lnTo>
                    <a:pt x="55" y="325"/>
                  </a:lnTo>
                  <a:lnTo>
                    <a:pt x="95" y="308"/>
                  </a:lnTo>
                  <a:lnTo>
                    <a:pt x="147" y="297"/>
                  </a:lnTo>
                  <a:lnTo>
                    <a:pt x="194" y="247"/>
                  </a:lnTo>
                  <a:lnTo>
                    <a:pt x="249" y="200"/>
                  </a:lnTo>
                  <a:lnTo>
                    <a:pt x="325" y="133"/>
                  </a:lnTo>
                  <a:lnTo>
                    <a:pt x="344" y="109"/>
                  </a:lnTo>
                  <a:lnTo>
                    <a:pt x="293" y="107"/>
                  </a:lnTo>
                  <a:lnTo>
                    <a:pt x="255" y="80"/>
                  </a:lnTo>
                  <a:lnTo>
                    <a:pt x="221" y="0"/>
                  </a:lnTo>
                  <a:lnTo>
                    <a:pt x="225" y="71"/>
                  </a:lnTo>
                  <a:lnTo>
                    <a:pt x="122" y="128"/>
                  </a:lnTo>
                  <a:lnTo>
                    <a:pt x="137" y="179"/>
                  </a:lnTo>
                  <a:lnTo>
                    <a:pt x="109" y="200"/>
                  </a:lnTo>
                  <a:lnTo>
                    <a:pt x="74" y="177"/>
                  </a:lnTo>
                  <a:lnTo>
                    <a:pt x="52" y="131"/>
                  </a:lnTo>
                  <a:lnTo>
                    <a:pt x="90" y="27"/>
                  </a:lnTo>
                  <a:lnTo>
                    <a:pt x="36" y="99"/>
                  </a:lnTo>
                  <a:lnTo>
                    <a:pt x="23"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4" name="Freeform 236">
              <a:extLst>
                <a:ext uri="{FF2B5EF4-FFF2-40B4-BE49-F238E27FC236}">
                  <a16:creationId xmlns:a16="http://schemas.microsoft.com/office/drawing/2014/main" id="{400A5B12-B1DB-4194-850B-53A49C909738}"/>
                </a:ext>
              </a:extLst>
            </p:cNvPr>
            <p:cNvSpPr>
              <a:spLocks/>
            </p:cNvSpPr>
            <p:nvPr/>
          </p:nvSpPr>
          <p:spPr bwMode="auto">
            <a:xfrm>
              <a:off x="4332" y="3146"/>
              <a:ext cx="92" cy="135"/>
            </a:xfrm>
            <a:custGeom>
              <a:avLst/>
              <a:gdLst>
                <a:gd name="T0" fmla="*/ 1 w 185"/>
                <a:gd name="T1" fmla="*/ 1 h 270"/>
                <a:gd name="T2" fmla="*/ 1 w 185"/>
                <a:gd name="T3" fmla="*/ 1 h 270"/>
                <a:gd name="T4" fmla="*/ 0 w 185"/>
                <a:gd name="T5" fmla="*/ 2 h 270"/>
                <a:gd name="T6" fmla="*/ 0 w 185"/>
                <a:gd name="T7" fmla="*/ 4 h 270"/>
                <a:gd name="T8" fmla="*/ 0 w 185"/>
                <a:gd name="T9" fmla="*/ 5 h 270"/>
                <a:gd name="T10" fmla="*/ 0 w 185"/>
                <a:gd name="T11" fmla="*/ 7 h 270"/>
                <a:gd name="T12" fmla="*/ 0 w 185"/>
                <a:gd name="T13" fmla="*/ 8 h 270"/>
                <a:gd name="T14" fmla="*/ 1 w 185"/>
                <a:gd name="T15" fmla="*/ 7 h 270"/>
                <a:gd name="T16" fmla="*/ 1 w 185"/>
                <a:gd name="T17" fmla="*/ 6 h 270"/>
                <a:gd name="T18" fmla="*/ 0 w 185"/>
                <a:gd name="T19" fmla="*/ 6 h 270"/>
                <a:gd name="T20" fmla="*/ 0 w 185"/>
                <a:gd name="T21" fmla="*/ 5 h 270"/>
                <a:gd name="T22" fmla="*/ 2 w 185"/>
                <a:gd name="T23" fmla="*/ 5 h 270"/>
                <a:gd name="T24" fmla="*/ 2 w 185"/>
                <a:gd name="T25" fmla="*/ 4 h 270"/>
                <a:gd name="T26" fmla="*/ 0 w 185"/>
                <a:gd name="T27" fmla="*/ 4 h 270"/>
                <a:gd name="T28" fmla="*/ 1 w 185"/>
                <a:gd name="T29" fmla="*/ 3 h 270"/>
                <a:gd name="T30" fmla="*/ 2 w 185"/>
                <a:gd name="T31" fmla="*/ 4 h 270"/>
                <a:gd name="T32" fmla="*/ 2 w 185"/>
                <a:gd name="T33" fmla="*/ 3 h 270"/>
                <a:gd name="T34" fmla="*/ 1 w 185"/>
                <a:gd name="T35" fmla="*/ 2 h 270"/>
                <a:gd name="T36" fmla="*/ 1 w 185"/>
                <a:gd name="T37" fmla="*/ 2 h 270"/>
                <a:gd name="T38" fmla="*/ 3 w 185"/>
                <a:gd name="T39" fmla="*/ 3 h 270"/>
                <a:gd name="T40" fmla="*/ 3 w 185"/>
                <a:gd name="T41" fmla="*/ 4 h 270"/>
                <a:gd name="T42" fmla="*/ 3 w 185"/>
                <a:gd name="T43" fmla="*/ 5 h 270"/>
                <a:gd name="T44" fmla="*/ 5 w 185"/>
                <a:gd name="T45" fmla="*/ 5 h 270"/>
                <a:gd name="T46" fmla="*/ 4 w 185"/>
                <a:gd name="T47" fmla="*/ 5 h 270"/>
                <a:gd name="T48" fmla="*/ 3 w 185"/>
                <a:gd name="T49" fmla="*/ 4 h 270"/>
                <a:gd name="T50" fmla="*/ 3 w 185"/>
                <a:gd name="T51" fmla="*/ 2 h 270"/>
                <a:gd name="T52" fmla="*/ 4 w 185"/>
                <a:gd name="T53" fmla="*/ 4 h 270"/>
                <a:gd name="T54" fmla="*/ 5 w 185"/>
                <a:gd name="T55" fmla="*/ 5 h 270"/>
                <a:gd name="T56" fmla="*/ 5 w 185"/>
                <a:gd name="T57" fmla="*/ 4 h 270"/>
                <a:gd name="T58" fmla="*/ 5 w 185"/>
                <a:gd name="T59" fmla="*/ 3 h 270"/>
                <a:gd name="T60" fmla="*/ 4 w 185"/>
                <a:gd name="T61" fmla="*/ 2 h 270"/>
                <a:gd name="T62" fmla="*/ 3 w 185"/>
                <a:gd name="T63" fmla="*/ 1 h 270"/>
                <a:gd name="T64" fmla="*/ 4 w 185"/>
                <a:gd name="T65" fmla="*/ 1 h 270"/>
                <a:gd name="T66" fmla="*/ 4 w 185"/>
                <a:gd name="T67" fmla="*/ 1 h 270"/>
                <a:gd name="T68" fmla="*/ 3 w 185"/>
                <a:gd name="T69" fmla="*/ 1 h 270"/>
                <a:gd name="T70" fmla="*/ 2 w 185"/>
                <a:gd name="T71" fmla="*/ 1 h 270"/>
                <a:gd name="T72" fmla="*/ 1 w 185"/>
                <a:gd name="T73" fmla="*/ 1 h 270"/>
                <a:gd name="T74" fmla="*/ 2 w 185"/>
                <a:gd name="T75" fmla="*/ 1 h 270"/>
                <a:gd name="T76" fmla="*/ 2 w 185"/>
                <a:gd name="T77" fmla="*/ 0 h 270"/>
                <a:gd name="T78" fmla="*/ 1 w 185"/>
                <a:gd name="T79" fmla="*/ 1 h 270"/>
                <a:gd name="T80" fmla="*/ 1 w 185"/>
                <a:gd name="T81" fmla="*/ 1 h 27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5"/>
                <a:gd name="T124" fmla="*/ 0 h 270"/>
                <a:gd name="T125" fmla="*/ 185 w 185"/>
                <a:gd name="T126" fmla="*/ 270 h 27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5" h="270">
                  <a:moveTo>
                    <a:pt x="52" y="8"/>
                  </a:moveTo>
                  <a:lnTo>
                    <a:pt x="52" y="44"/>
                  </a:lnTo>
                  <a:lnTo>
                    <a:pt x="25" y="82"/>
                  </a:lnTo>
                  <a:lnTo>
                    <a:pt x="12" y="128"/>
                  </a:lnTo>
                  <a:lnTo>
                    <a:pt x="2" y="172"/>
                  </a:lnTo>
                  <a:lnTo>
                    <a:pt x="0" y="225"/>
                  </a:lnTo>
                  <a:lnTo>
                    <a:pt x="4" y="270"/>
                  </a:lnTo>
                  <a:lnTo>
                    <a:pt x="42" y="249"/>
                  </a:lnTo>
                  <a:lnTo>
                    <a:pt x="52" y="196"/>
                  </a:lnTo>
                  <a:lnTo>
                    <a:pt x="19" y="196"/>
                  </a:lnTo>
                  <a:lnTo>
                    <a:pt x="27" y="179"/>
                  </a:lnTo>
                  <a:lnTo>
                    <a:pt x="67" y="177"/>
                  </a:lnTo>
                  <a:lnTo>
                    <a:pt x="67" y="154"/>
                  </a:lnTo>
                  <a:lnTo>
                    <a:pt x="27" y="145"/>
                  </a:lnTo>
                  <a:lnTo>
                    <a:pt x="34" y="126"/>
                  </a:lnTo>
                  <a:lnTo>
                    <a:pt x="72" y="135"/>
                  </a:lnTo>
                  <a:lnTo>
                    <a:pt x="84" y="111"/>
                  </a:lnTo>
                  <a:lnTo>
                    <a:pt x="46" y="92"/>
                  </a:lnTo>
                  <a:lnTo>
                    <a:pt x="63" y="71"/>
                  </a:lnTo>
                  <a:lnTo>
                    <a:pt x="99" y="97"/>
                  </a:lnTo>
                  <a:lnTo>
                    <a:pt x="110" y="132"/>
                  </a:lnTo>
                  <a:lnTo>
                    <a:pt x="126" y="168"/>
                  </a:lnTo>
                  <a:lnTo>
                    <a:pt x="185" y="191"/>
                  </a:lnTo>
                  <a:lnTo>
                    <a:pt x="152" y="166"/>
                  </a:lnTo>
                  <a:lnTo>
                    <a:pt x="122" y="128"/>
                  </a:lnTo>
                  <a:lnTo>
                    <a:pt x="116" y="94"/>
                  </a:lnTo>
                  <a:lnTo>
                    <a:pt x="152" y="135"/>
                  </a:lnTo>
                  <a:lnTo>
                    <a:pt x="181" y="170"/>
                  </a:lnTo>
                  <a:lnTo>
                    <a:pt x="183" y="151"/>
                  </a:lnTo>
                  <a:lnTo>
                    <a:pt x="164" y="111"/>
                  </a:lnTo>
                  <a:lnTo>
                    <a:pt x="133" y="82"/>
                  </a:lnTo>
                  <a:lnTo>
                    <a:pt x="112" y="63"/>
                  </a:lnTo>
                  <a:lnTo>
                    <a:pt x="156" y="37"/>
                  </a:lnTo>
                  <a:lnTo>
                    <a:pt x="133" y="27"/>
                  </a:lnTo>
                  <a:lnTo>
                    <a:pt x="97" y="8"/>
                  </a:lnTo>
                  <a:lnTo>
                    <a:pt x="86" y="35"/>
                  </a:lnTo>
                  <a:lnTo>
                    <a:pt x="61" y="52"/>
                  </a:lnTo>
                  <a:lnTo>
                    <a:pt x="82" y="10"/>
                  </a:lnTo>
                  <a:lnTo>
                    <a:pt x="65" y="0"/>
                  </a:lnTo>
                  <a:lnTo>
                    <a:pt x="5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5" name="Freeform 237">
              <a:extLst>
                <a:ext uri="{FF2B5EF4-FFF2-40B4-BE49-F238E27FC236}">
                  <a16:creationId xmlns:a16="http://schemas.microsoft.com/office/drawing/2014/main" id="{0C831ECE-F187-461C-AA83-157D76733C1C}"/>
                </a:ext>
              </a:extLst>
            </p:cNvPr>
            <p:cNvSpPr>
              <a:spLocks/>
            </p:cNvSpPr>
            <p:nvPr/>
          </p:nvSpPr>
          <p:spPr bwMode="auto">
            <a:xfrm>
              <a:off x="4380" y="3112"/>
              <a:ext cx="48" cy="57"/>
            </a:xfrm>
            <a:custGeom>
              <a:avLst/>
              <a:gdLst>
                <a:gd name="T0" fmla="*/ 2 w 95"/>
                <a:gd name="T1" fmla="*/ 0 h 116"/>
                <a:gd name="T2" fmla="*/ 2 w 95"/>
                <a:gd name="T3" fmla="*/ 0 h 116"/>
                <a:gd name="T4" fmla="*/ 2 w 95"/>
                <a:gd name="T5" fmla="*/ 1 h 116"/>
                <a:gd name="T6" fmla="*/ 1 w 95"/>
                <a:gd name="T7" fmla="*/ 2 h 116"/>
                <a:gd name="T8" fmla="*/ 0 w 95"/>
                <a:gd name="T9" fmla="*/ 2 h 116"/>
                <a:gd name="T10" fmla="*/ 1 w 95"/>
                <a:gd name="T11" fmla="*/ 3 h 116"/>
                <a:gd name="T12" fmla="*/ 2 w 95"/>
                <a:gd name="T13" fmla="*/ 3 h 116"/>
                <a:gd name="T14" fmla="*/ 2 w 95"/>
                <a:gd name="T15" fmla="*/ 2 h 116"/>
                <a:gd name="T16" fmla="*/ 3 w 95"/>
                <a:gd name="T17" fmla="*/ 2 h 116"/>
                <a:gd name="T18" fmla="*/ 3 w 95"/>
                <a:gd name="T19" fmla="*/ 1 h 116"/>
                <a:gd name="T20" fmla="*/ 3 w 95"/>
                <a:gd name="T21" fmla="*/ 0 h 116"/>
                <a:gd name="T22" fmla="*/ 3 w 95"/>
                <a:gd name="T23" fmla="*/ 0 h 116"/>
                <a:gd name="T24" fmla="*/ 2 w 95"/>
                <a:gd name="T25" fmla="*/ 0 h 116"/>
                <a:gd name="T26" fmla="*/ 2 w 95"/>
                <a:gd name="T27" fmla="*/ 0 h 1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5"/>
                <a:gd name="T43" fmla="*/ 0 h 116"/>
                <a:gd name="T44" fmla="*/ 95 w 95"/>
                <a:gd name="T45" fmla="*/ 116 h 1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5" h="116">
                  <a:moveTo>
                    <a:pt x="63" y="0"/>
                  </a:moveTo>
                  <a:lnTo>
                    <a:pt x="61" y="29"/>
                  </a:lnTo>
                  <a:lnTo>
                    <a:pt x="46" y="44"/>
                  </a:lnTo>
                  <a:lnTo>
                    <a:pt x="17" y="70"/>
                  </a:lnTo>
                  <a:lnTo>
                    <a:pt x="0" y="84"/>
                  </a:lnTo>
                  <a:lnTo>
                    <a:pt x="13" y="116"/>
                  </a:lnTo>
                  <a:lnTo>
                    <a:pt x="51" y="103"/>
                  </a:lnTo>
                  <a:lnTo>
                    <a:pt x="55" y="82"/>
                  </a:lnTo>
                  <a:lnTo>
                    <a:pt x="84" y="70"/>
                  </a:lnTo>
                  <a:lnTo>
                    <a:pt x="93" y="48"/>
                  </a:lnTo>
                  <a:lnTo>
                    <a:pt x="95" y="27"/>
                  </a:lnTo>
                  <a:lnTo>
                    <a:pt x="89" y="10"/>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6" name="Freeform 238">
              <a:extLst>
                <a:ext uri="{FF2B5EF4-FFF2-40B4-BE49-F238E27FC236}">
                  <a16:creationId xmlns:a16="http://schemas.microsoft.com/office/drawing/2014/main" id="{258ACFEB-A204-4355-A1FA-DDE2BD58AA5E}"/>
                </a:ext>
              </a:extLst>
            </p:cNvPr>
            <p:cNvSpPr>
              <a:spLocks/>
            </p:cNvSpPr>
            <p:nvPr/>
          </p:nvSpPr>
          <p:spPr bwMode="auto">
            <a:xfrm>
              <a:off x="4404" y="3208"/>
              <a:ext cx="25" cy="34"/>
            </a:xfrm>
            <a:custGeom>
              <a:avLst/>
              <a:gdLst>
                <a:gd name="T0" fmla="*/ 0 w 51"/>
                <a:gd name="T1" fmla="*/ 1 h 66"/>
                <a:gd name="T2" fmla="*/ 0 w 51"/>
                <a:gd name="T3" fmla="*/ 2 h 66"/>
                <a:gd name="T4" fmla="*/ 0 w 51"/>
                <a:gd name="T5" fmla="*/ 2 h 66"/>
                <a:gd name="T6" fmla="*/ 0 w 51"/>
                <a:gd name="T7" fmla="*/ 2 h 66"/>
                <a:gd name="T8" fmla="*/ 1 w 51"/>
                <a:gd name="T9" fmla="*/ 3 h 66"/>
                <a:gd name="T10" fmla="*/ 1 w 51"/>
                <a:gd name="T11" fmla="*/ 2 h 66"/>
                <a:gd name="T12" fmla="*/ 1 w 51"/>
                <a:gd name="T13" fmla="*/ 1 h 66"/>
                <a:gd name="T14" fmla="*/ 0 w 51"/>
                <a:gd name="T15" fmla="*/ 0 h 66"/>
                <a:gd name="T16" fmla="*/ 0 w 51"/>
                <a:gd name="T17" fmla="*/ 1 h 66"/>
                <a:gd name="T18" fmla="*/ 0 w 51"/>
                <a:gd name="T19" fmla="*/ 1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66"/>
                <a:gd name="T32" fmla="*/ 51 w 51"/>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66">
                  <a:moveTo>
                    <a:pt x="26" y="21"/>
                  </a:moveTo>
                  <a:lnTo>
                    <a:pt x="26" y="40"/>
                  </a:lnTo>
                  <a:lnTo>
                    <a:pt x="0" y="49"/>
                  </a:lnTo>
                  <a:lnTo>
                    <a:pt x="15" y="61"/>
                  </a:lnTo>
                  <a:lnTo>
                    <a:pt x="41" y="66"/>
                  </a:lnTo>
                  <a:lnTo>
                    <a:pt x="51" y="46"/>
                  </a:lnTo>
                  <a:lnTo>
                    <a:pt x="45" y="27"/>
                  </a:lnTo>
                  <a:lnTo>
                    <a:pt x="17" y="0"/>
                  </a:lnTo>
                  <a:lnTo>
                    <a:pt x="2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7" name="Freeform 239">
              <a:extLst>
                <a:ext uri="{FF2B5EF4-FFF2-40B4-BE49-F238E27FC236}">
                  <a16:creationId xmlns:a16="http://schemas.microsoft.com/office/drawing/2014/main" id="{CF459F00-9047-47BB-B7EB-BD6B4355EDCE}"/>
                </a:ext>
              </a:extLst>
            </p:cNvPr>
            <p:cNvSpPr>
              <a:spLocks/>
            </p:cNvSpPr>
            <p:nvPr/>
          </p:nvSpPr>
          <p:spPr bwMode="auto">
            <a:xfrm>
              <a:off x="5006" y="3057"/>
              <a:ext cx="205" cy="352"/>
            </a:xfrm>
            <a:custGeom>
              <a:avLst/>
              <a:gdLst>
                <a:gd name="T0" fmla="*/ 2 w 408"/>
                <a:gd name="T1" fmla="*/ 2 h 703"/>
                <a:gd name="T2" fmla="*/ 2 w 408"/>
                <a:gd name="T3" fmla="*/ 8 h 703"/>
                <a:gd name="T4" fmla="*/ 1 w 408"/>
                <a:gd name="T5" fmla="*/ 11 h 703"/>
                <a:gd name="T6" fmla="*/ 0 w 408"/>
                <a:gd name="T7" fmla="*/ 14 h 703"/>
                <a:gd name="T8" fmla="*/ 2 w 408"/>
                <a:gd name="T9" fmla="*/ 17 h 703"/>
                <a:gd name="T10" fmla="*/ 3 w 408"/>
                <a:gd name="T11" fmla="*/ 19 h 703"/>
                <a:gd name="T12" fmla="*/ 6 w 408"/>
                <a:gd name="T13" fmla="*/ 22 h 703"/>
                <a:gd name="T14" fmla="*/ 12 w 408"/>
                <a:gd name="T15" fmla="*/ 22 h 703"/>
                <a:gd name="T16" fmla="*/ 13 w 408"/>
                <a:gd name="T17" fmla="*/ 20 h 703"/>
                <a:gd name="T18" fmla="*/ 12 w 408"/>
                <a:gd name="T19" fmla="*/ 19 h 703"/>
                <a:gd name="T20" fmla="*/ 10 w 408"/>
                <a:gd name="T21" fmla="*/ 20 h 703"/>
                <a:gd name="T22" fmla="*/ 8 w 408"/>
                <a:gd name="T23" fmla="*/ 20 h 703"/>
                <a:gd name="T24" fmla="*/ 5 w 408"/>
                <a:gd name="T25" fmla="*/ 19 h 703"/>
                <a:gd name="T26" fmla="*/ 3 w 408"/>
                <a:gd name="T27" fmla="*/ 17 h 703"/>
                <a:gd name="T28" fmla="*/ 2 w 408"/>
                <a:gd name="T29" fmla="*/ 15 h 703"/>
                <a:gd name="T30" fmla="*/ 3 w 408"/>
                <a:gd name="T31" fmla="*/ 15 h 703"/>
                <a:gd name="T32" fmla="*/ 5 w 408"/>
                <a:gd name="T33" fmla="*/ 16 h 703"/>
                <a:gd name="T34" fmla="*/ 7 w 408"/>
                <a:gd name="T35" fmla="*/ 18 h 703"/>
                <a:gd name="T36" fmla="*/ 10 w 408"/>
                <a:gd name="T37" fmla="*/ 18 h 703"/>
                <a:gd name="T38" fmla="*/ 10 w 408"/>
                <a:gd name="T39" fmla="*/ 16 h 703"/>
                <a:gd name="T40" fmla="*/ 10 w 408"/>
                <a:gd name="T41" fmla="*/ 13 h 703"/>
                <a:gd name="T42" fmla="*/ 10 w 408"/>
                <a:gd name="T43" fmla="*/ 11 h 703"/>
                <a:gd name="T44" fmla="*/ 7 w 408"/>
                <a:gd name="T45" fmla="*/ 11 h 703"/>
                <a:gd name="T46" fmla="*/ 7 w 408"/>
                <a:gd name="T47" fmla="*/ 14 h 703"/>
                <a:gd name="T48" fmla="*/ 7 w 408"/>
                <a:gd name="T49" fmla="*/ 14 h 703"/>
                <a:gd name="T50" fmla="*/ 8 w 408"/>
                <a:gd name="T51" fmla="*/ 15 h 703"/>
                <a:gd name="T52" fmla="*/ 9 w 408"/>
                <a:gd name="T53" fmla="*/ 16 h 703"/>
                <a:gd name="T54" fmla="*/ 8 w 408"/>
                <a:gd name="T55" fmla="*/ 17 h 703"/>
                <a:gd name="T56" fmla="*/ 8 w 408"/>
                <a:gd name="T57" fmla="*/ 17 h 703"/>
                <a:gd name="T58" fmla="*/ 7 w 408"/>
                <a:gd name="T59" fmla="*/ 15 h 703"/>
                <a:gd name="T60" fmla="*/ 7 w 408"/>
                <a:gd name="T61" fmla="*/ 15 h 703"/>
                <a:gd name="T62" fmla="*/ 7 w 408"/>
                <a:gd name="T63" fmla="*/ 14 h 703"/>
                <a:gd name="T64" fmla="*/ 7 w 408"/>
                <a:gd name="T65" fmla="*/ 12 h 703"/>
                <a:gd name="T66" fmla="*/ 5 w 408"/>
                <a:gd name="T67" fmla="*/ 12 h 703"/>
                <a:gd name="T68" fmla="*/ 4 w 408"/>
                <a:gd name="T69" fmla="*/ 13 h 703"/>
                <a:gd name="T70" fmla="*/ 2 w 408"/>
                <a:gd name="T71" fmla="*/ 13 h 703"/>
                <a:gd name="T72" fmla="*/ 2 w 408"/>
                <a:gd name="T73" fmla="*/ 9 h 703"/>
                <a:gd name="T74" fmla="*/ 2 w 408"/>
                <a:gd name="T75" fmla="*/ 12 h 703"/>
                <a:gd name="T76" fmla="*/ 5 w 408"/>
                <a:gd name="T77" fmla="*/ 11 h 703"/>
                <a:gd name="T78" fmla="*/ 5 w 408"/>
                <a:gd name="T79" fmla="*/ 9 h 703"/>
                <a:gd name="T80" fmla="*/ 3 w 408"/>
                <a:gd name="T81" fmla="*/ 10 h 703"/>
                <a:gd name="T82" fmla="*/ 3 w 408"/>
                <a:gd name="T83" fmla="*/ 7 h 703"/>
                <a:gd name="T84" fmla="*/ 6 w 408"/>
                <a:gd name="T85" fmla="*/ 7 h 703"/>
                <a:gd name="T86" fmla="*/ 3 w 408"/>
                <a:gd name="T87" fmla="*/ 1 h 703"/>
                <a:gd name="T88" fmla="*/ 2 w 408"/>
                <a:gd name="T89" fmla="*/ 0 h 7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08"/>
                <a:gd name="T136" fmla="*/ 0 h 703"/>
                <a:gd name="T137" fmla="*/ 408 w 408"/>
                <a:gd name="T138" fmla="*/ 703 h 7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08" h="703">
                  <a:moveTo>
                    <a:pt x="39" y="0"/>
                  </a:moveTo>
                  <a:lnTo>
                    <a:pt x="39" y="41"/>
                  </a:lnTo>
                  <a:lnTo>
                    <a:pt x="43" y="135"/>
                  </a:lnTo>
                  <a:lnTo>
                    <a:pt x="51" y="252"/>
                  </a:lnTo>
                  <a:lnTo>
                    <a:pt x="28" y="294"/>
                  </a:lnTo>
                  <a:lnTo>
                    <a:pt x="22" y="334"/>
                  </a:lnTo>
                  <a:lnTo>
                    <a:pt x="11" y="393"/>
                  </a:lnTo>
                  <a:lnTo>
                    <a:pt x="0" y="441"/>
                  </a:lnTo>
                  <a:lnTo>
                    <a:pt x="0" y="482"/>
                  </a:lnTo>
                  <a:lnTo>
                    <a:pt x="39" y="538"/>
                  </a:lnTo>
                  <a:lnTo>
                    <a:pt x="68" y="570"/>
                  </a:lnTo>
                  <a:lnTo>
                    <a:pt x="91" y="591"/>
                  </a:lnTo>
                  <a:lnTo>
                    <a:pt x="112" y="648"/>
                  </a:lnTo>
                  <a:lnTo>
                    <a:pt x="163" y="690"/>
                  </a:lnTo>
                  <a:lnTo>
                    <a:pt x="226" y="703"/>
                  </a:lnTo>
                  <a:lnTo>
                    <a:pt x="353" y="697"/>
                  </a:lnTo>
                  <a:lnTo>
                    <a:pt x="391" y="673"/>
                  </a:lnTo>
                  <a:lnTo>
                    <a:pt x="408" y="631"/>
                  </a:lnTo>
                  <a:lnTo>
                    <a:pt x="406" y="597"/>
                  </a:lnTo>
                  <a:lnTo>
                    <a:pt x="376" y="581"/>
                  </a:lnTo>
                  <a:lnTo>
                    <a:pt x="353" y="598"/>
                  </a:lnTo>
                  <a:lnTo>
                    <a:pt x="313" y="616"/>
                  </a:lnTo>
                  <a:lnTo>
                    <a:pt x="271" y="616"/>
                  </a:lnTo>
                  <a:lnTo>
                    <a:pt x="245" y="616"/>
                  </a:lnTo>
                  <a:lnTo>
                    <a:pt x="199" y="616"/>
                  </a:lnTo>
                  <a:lnTo>
                    <a:pt x="155" y="581"/>
                  </a:lnTo>
                  <a:lnTo>
                    <a:pt x="121" y="564"/>
                  </a:lnTo>
                  <a:lnTo>
                    <a:pt x="91" y="534"/>
                  </a:lnTo>
                  <a:lnTo>
                    <a:pt x="64" y="490"/>
                  </a:lnTo>
                  <a:lnTo>
                    <a:pt x="34" y="450"/>
                  </a:lnTo>
                  <a:lnTo>
                    <a:pt x="36" y="416"/>
                  </a:lnTo>
                  <a:lnTo>
                    <a:pt x="83" y="471"/>
                  </a:lnTo>
                  <a:lnTo>
                    <a:pt x="102" y="490"/>
                  </a:lnTo>
                  <a:lnTo>
                    <a:pt x="140" y="482"/>
                  </a:lnTo>
                  <a:lnTo>
                    <a:pt x="165" y="532"/>
                  </a:lnTo>
                  <a:lnTo>
                    <a:pt x="211" y="572"/>
                  </a:lnTo>
                  <a:lnTo>
                    <a:pt x="264" y="572"/>
                  </a:lnTo>
                  <a:lnTo>
                    <a:pt x="307" y="566"/>
                  </a:lnTo>
                  <a:lnTo>
                    <a:pt x="344" y="547"/>
                  </a:lnTo>
                  <a:lnTo>
                    <a:pt x="319" y="511"/>
                  </a:lnTo>
                  <a:lnTo>
                    <a:pt x="296" y="460"/>
                  </a:lnTo>
                  <a:lnTo>
                    <a:pt x="292" y="410"/>
                  </a:lnTo>
                  <a:lnTo>
                    <a:pt x="283" y="378"/>
                  </a:lnTo>
                  <a:lnTo>
                    <a:pt x="296" y="332"/>
                  </a:lnTo>
                  <a:lnTo>
                    <a:pt x="292" y="300"/>
                  </a:lnTo>
                  <a:lnTo>
                    <a:pt x="205" y="340"/>
                  </a:lnTo>
                  <a:lnTo>
                    <a:pt x="258" y="403"/>
                  </a:lnTo>
                  <a:lnTo>
                    <a:pt x="214" y="424"/>
                  </a:lnTo>
                  <a:lnTo>
                    <a:pt x="264" y="435"/>
                  </a:lnTo>
                  <a:lnTo>
                    <a:pt x="220" y="446"/>
                  </a:lnTo>
                  <a:lnTo>
                    <a:pt x="277" y="462"/>
                  </a:lnTo>
                  <a:lnTo>
                    <a:pt x="237" y="467"/>
                  </a:lnTo>
                  <a:lnTo>
                    <a:pt x="237" y="490"/>
                  </a:lnTo>
                  <a:lnTo>
                    <a:pt x="281" y="490"/>
                  </a:lnTo>
                  <a:lnTo>
                    <a:pt x="281" y="521"/>
                  </a:lnTo>
                  <a:lnTo>
                    <a:pt x="245" y="521"/>
                  </a:lnTo>
                  <a:lnTo>
                    <a:pt x="283" y="538"/>
                  </a:lnTo>
                  <a:lnTo>
                    <a:pt x="233" y="543"/>
                  </a:lnTo>
                  <a:lnTo>
                    <a:pt x="211" y="500"/>
                  </a:lnTo>
                  <a:lnTo>
                    <a:pt x="220" y="471"/>
                  </a:lnTo>
                  <a:lnTo>
                    <a:pt x="199" y="471"/>
                  </a:lnTo>
                  <a:lnTo>
                    <a:pt x="195" y="450"/>
                  </a:lnTo>
                  <a:lnTo>
                    <a:pt x="214" y="446"/>
                  </a:lnTo>
                  <a:lnTo>
                    <a:pt x="193" y="433"/>
                  </a:lnTo>
                  <a:lnTo>
                    <a:pt x="209" y="403"/>
                  </a:lnTo>
                  <a:lnTo>
                    <a:pt x="205" y="363"/>
                  </a:lnTo>
                  <a:lnTo>
                    <a:pt x="152" y="348"/>
                  </a:lnTo>
                  <a:lnTo>
                    <a:pt x="134" y="368"/>
                  </a:lnTo>
                  <a:lnTo>
                    <a:pt x="117" y="378"/>
                  </a:lnTo>
                  <a:lnTo>
                    <a:pt x="117" y="410"/>
                  </a:lnTo>
                  <a:lnTo>
                    <a:pt x="79" y="422"/>
                  </a:lnTo>
                  <a:lnTo>
                    <a:pt x="41" y="389"/>
                  </a:lnTo>
                  <a:lnTo>
                    <a:pt x="39" y="329"/>
                  </a:lnTo>
                  <a:lnTo>
                    <a:pt x="64" y="281"/>
                  </a:lnTo>
                  <a:lnTo>
                    <a:pt x="53" y="342"/>
                  </a:lnTo>
                  <a:lnTo>
                    <a:pt x="62" y="368"/>
                  </a:lnTo>
                  <a:lnTo>
                    <a:pt x="77" y="380"/>
                  </a:lnTo>
                  <a:lnTo>
                    <a:pt x="157" y="329"/>
                  </a:lnTo>
                  <a:lnTo>
                    <a:pt x="112" y="340"/>
                  </a:lnTo>
                  <a:lnTo>
                    <a:pt x="146" y="285"/>
                  </a:lnTo>
                  <a:lnTo>
                    <a:pt x="146" y="258"/>
                  </a:lnTo>
                  <a:lnTo>
                    <a:pt x="81" y="304"/>
                  </a:lnTo>
                  <a:lnTo>
                    <a:pt x="85" y="275"/>
                  </a:lnTo>
                  <a:lnTo>
                    <a:pt x="87" y="218"/>
                  </a:lnTo>
                  <a:lnTo>
                    <a:pt x="114" y="249"/>
                  </a:lnTo>
                  <a:lnTo>
                    <a:pt x="188" y="224"/>
                  </a:lnTo>
                  <a:lnTo>
                    <a:pt x="173" y="45"/>
                  </a:lnTo>
                  <a:lnTo>
                    <a:pt x="85" y="3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8" name="Freeform 240">
              <a:extLst>
                <a:ext uri="{FF2B5EF4-FFF2-40B4-BE49-F238E27FC236}">
                  <a16:creationId xmlns:a16="http://schemas.microsoft.com/office/drawing/2014/main" id="{6D2D2340-64CA-4F82-A55C-DFC1C818A7E2}"/>
                </a:ext>
              </a:extLst>
            </p:cNvPr>
            <p:cNvSpPr>
              <a:spLocks/>
            </p:cNvSpPr>
            <p:nvPr/>
          </p:nvSpPr>
          <p:spPr bwMode="auto">
            <a:xfrm>
              <a:off x="5089" y="3227"/>
              <a:ext cx="47" cy="45"/>
            </a:xfrm>
            <a:custGeom>
              <a:avLst/>
              <a:gdLst>
                <a:gd name="T0" fmla="*/ 0 w 95"/>
                <a:gd name="T1" fmla="*/ 1 h 89"/>
                <a:gd name="T2" fmla="*/ 1 w 95"/>
                <a:gd name="T3" fmla="*/ 0 h 89"/>
                <a:gd name="T4" fmla="*/ 2 w 95"/>
                <a:gd name="T5" fmla="*/ 1 h 89"/>
                <a:gd name="T6" fmla="*/ 0 w 95"/>
                <a:gd name="T7" fmla="*/ 3 h 89"/>
                <a:gd name="T8" fmla="*/ 0 w 95"/>
                <a:gd name="T9" fmla="*/ 1 h 89"/>
                <a:gd name="T10" fmla="*/ 0 w 95"/>
                <a:gd name="T11" fmla="*/ 1 h 89"/>
                <a:gd name="T12" fmla="*/ 0 60000 65536"/>
                <a:gd name="T13" fmla="*/ 0 60000 65536"/>
                <a:gd name="T14" fmla="*/ 0 60000 65536"/>
                <a:gd name="T15" fmla="*/ 0 60000 65536"/>
                <a:gd name="T16" fmla="*/ 0 60000 65536"/>
                <a:gd name="T17" fmla="*/ 0 60000 65536"/>
                <a:gd name="T18" fmla="*/ 0 w 95"/>
                <a:gd name="T19" fmla="*/ 0 h 89"/>
                <a:gd name="T20" fmla="*/ 95 w 95"/>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95" h="89">
                  <a:moveTo>
                    <a:pt x="0" y="13"/>
                  </a:moveTo>
                  <a:lnTo>
                    <a:pt x="63" y="0"/>
                  </a:lnTo>
                  <a:lnTo>
                    <a:pt x="95" y="8"/>
                  </a:lnTo>
                  <a:lnTo>
                    <a:pt x="6" y="89"/>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99" name="Freeform 241">
              <a:extLst>
                <a:ext uri="{FF2B5EF4-FFF2-40B4-BE49-F238E27FC236}">
                  <a16:creationId xmlns:a16="http://schemas.microsoft.com/office/drawing/2014/main" id="{12ECC834-29BA-4790-BF3F-B6FF6F13C9BE}"/>
                </a:ext>
              </a:extLst>
            </p:cNvPr>
            <p:cNvSpPr>
              <a:spLocks/>
            </p:cNvSpPr>
            <p:nvPr/>
          </p:nvSpPr>
          <p:spPr bwMode="auto">
            <a:xfrm>
              <a:off x="5059" y="3042"/>
              <a:ext cx="76" cy="188"/>
            </a:xfrm>
            <a:custGeom>
              <a:avLst/>
              <a:gdLst>
                <a:gd name="T0" fmla="*/ 5 w 150"/>
                <a:gd name="T1" fmla="*/ 10 h 377"/>
                <a:gd name="T2" fmla="*/ 5 w 150"/>
                <a:gd name="T3" fmla="*/ 8 h 377"/>
                <a:gd name="T4" fmla="*/ 4 w 150"/>
                <a:gd name="T5" fmla="*/ 7 h 377"/>
                <a:gd name="T6" fmla="*/ 4 w 150"/>
                <a:gd name="T7" fmla="*/ 4 h 377"/>
                <a:gd name="T8" fmla="*/ 4 w 150"/>
                <a:gd name="T9" fmla="*/ 2 h 377"/>
                <a:gd name="T10" fmla="*/ 5 w 150"/>
                <a:gd name="T11" fmla="*/ 1 h 377"/>
                <a:gd name="T12" fmla="*/ 5 w 150"/>
                <a:gd name="T13" fmla="*/ 0 h 377"/>
                <a:gd name="T14" fmla="*/ 4 w 150"/>
                <a:gd name="T15" fmla="*/ 1 h 377"/>
                <a:gd name="T16" fmla="*/ 3 w 150"/>
                <a:gd name="T17" fmla="*/ 2 h 377"/>
                <a:gd name="T18" fmla="*/ 3 w 150"/>
                <a:gd name="T19" fmla="*/ 2 h 377"/>
                <a:gd name="T20" fmla="*/ 3 w 150"/>
                <a:gd name="T21" fmla="*/ 6 h 377"/>
                <a:gd name="T22" fmla="*/ 4 w 150"/>
                <a:gd name="T23" fmla="*/ 8 h 377"/>
                <a:gd name="T24" fmla="*/ 4 w 150"/>
                <a:gd name="T25" fmla="*/ 9 h 377"/>
                <a:gd name="T26" fmla="*/ 2 w 150"/>
                <a:gd name="T27" fmla="*/ 6 h 377"/>
                <a:gd name="T28" fmla="*/ 0 w 150"/>
                <a:gd name="T29" fmla="*/ 11 h 377"/>
                <a:gd name="T30" fmla="*/ 5 w 150"/>
                <a:gd name="T31" fmla="*/ 10 h 377"/>
                <a:gd name="T32" fmla="*/ 5 w 150"/>
                <a:gd name="T33" fmla="*/ 10 h 3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377"/>
                <a:gd name="T53" fmla="*/ 150 w 150"/>
                <a:gd name="T54" fmla="*/ 377 h 3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377">
                  <a:moveTo>
                    <a:pt x="150" y="341"/>
                  </a:moveTo>
                  <a:lnTo>
                    <a:pt x="131" y="280"/>
                  </a:lnTo>
                  <a:lnTo>
                    <a:pt x="120" y="230"/>
                  </a:lnTo>
                  <a:lnTo>
                    <a:pt x="114" y="152"/>
                  </a:lnTo>
                  <a:lnTo>
                    <a:pt x="122" y="76"/>
                  </a:lnTo>
                  <a:lnTo>
                    <a:pt x="131" y="50"/>
                  </a:lnTo>
                  <a:lnTo>
                    <a:pt x="131" y="0"/>
                  </a:lnTo>
                  <a:lnTo>
                    <a:pt x="114" y="55"/>
                  </a:lnTo>
                  <a:lnTo>
                    <a:pt x="72" y="65"/>
                  </a:lnTo>
                  <a:lnTo>
                    <a:pt x="95" y="76"/>
                  </a:lnTo>
                  <a:lnTo>
                    <a:pt x="95" y="204"/>
                  </a:lnTo>
                  <a:lnTo>
                    <a:pt x="108" y="263"/>
                  </a:lnTo>
                  <a:lnTo>
                    <a:pt x="112" y="310"/>
                  </a:lnTo>
                  <a:lnTo>
                    <a:pt x="59" y="219"/>
                  </a:lnTo>
                  <a:lnTo>
                    <a:pt x="0" y="377"/>
                  </a:lnTo>
                  <a:lnTo>
                    <a:pt x="150" y="3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00" name="Freeform 242">
              <a:extLst>
                <a:ext uri="{FF2B5EF4-FFF2-40B4-BE49-F238E27FC236}">
                  <a16:creationId xmlns:a16="http://schemas.microsoft.com/office/drawing/2014/main" id="{CB0A957B-4115-40C1-8F51-B07EB40C8B9F}"/>
                </a:ext>
              </a:extLst>
            </p:cNvPr>
            <p:cNvSpPr>
              <a:spLocks/>
            </p:cNvSpPr>
            <p:nvPr/>
          </p:nvSpPr>
          <p:spPr bwMode="auto">
            <a:xfrm>
              <a:off x="5143" y="3265"/>
              <a:ext cx="67" cy="95"/>
            </a:xfrm>
            <a:custGeom>
              <a:avLst/>
              <a:gdLst>
                <a:gd name="T0" fmla="*/ 2 w 133"/>
                <a:gd name="T1" fmla="*/ 5 h 190"/>
                <a:gd name="T2" fmla="*/ 3 w 133"/>
                <a:gd name="T3" fmla="*/ 5 h 190"/>
                <a:gd name="T4" fmla="*/ 4 w 133"/>
                <a:gd name="T5" fmla="*/ 6 h 190"/>
                <a:gd name="T6" fmla="*/ 5 w 133"/>
                <a:gd name="T7" fmla="*/ 6 h 190"/>
                <a:gd name="T8" fmla="*/ 3 w 133"/>
                <a:gd name="T9" fmla="*/ 5 h 190"/>
                <a:gd name="T10" fmla="*/ 2 w 133"/>
                <a:gd name="T11" fmla="*/ 3 h 190"/>
                <a:gd name="T12" fmla="*/ 1 w 133"/>
                <a:gd name="T13" fmla="*/ 0 h 190"/>
                <a:gd name="T14" fmla="*/ 0 w 133"/>
                <a:gd name="T15" fmla="*/ 1 h 190"/>
                <a:gd name="T16" fmla="*/ 1 w 133"/>
                <a:gd name="T17" fmla="*/ 3 h 190"/>
                <a:gd name="T18" fmla="*/ 2 w 133"/>
                <a:gd name="T19" fmla="*/ 5 h 190"/>
                <a:gd name="T20" fmla="*/ 2 w 133"/>
                <a:gd name="T21" fmla="*/ 5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3"/>
                <a:gd name="T34" fmla="*/ 0 h 190"/>
                <a:gd name="T35" fmla="*/ 133 w 133"/>
                <a:gd name="T36" fmla="*/ 190 h 1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3" h="190">
                  <a:moveTo>
                    <a:pt x="61" y="129"/>
                  </a:moveTo>
                  <a:lnTo>
                    <a:pt x="91" y="146"/>
                  </a:lnTo>
                  <a:lnTo>
                    <a:pt x="109" y="190"/>
                  </a:lnTo>
                  <a:lnTo>
                    <a:pt x="133" y="184"/>
                  </a:lnTo>
                  <a:lnTo>
                    <a:pt x="95" y="135"/>
                  </a:lnTo>
                  <a:lnTo>
                    <a:pt x="57" y="93"/>
                  </a:lnTo>
                  <a:lnTo>
                    <a:pt x="8" y="0"/>
                  </a:lnTo>
                  <a:lnTo>
                    <a:pt x="0" y="25"/>
                  </a:lnTo>
                  <a:lnTo>
                    <a:pt x="23" y="91"/>
                  </a:lnTo>
                  <a:lnTo>
                    <a:pt x="61"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01" name="Freeform 243">
              <a:extLst>
                <a:ext uri="{FF2B5EF4-FFF2-40B4-BE49-F238E27FC236}">
                  <a16:creationId xmlns:a16="http://schemas.microsoft.com/office/drawing/2014/main" id="{A4FF7ED3-35B6-4344-B624-25FB58C7C1C6}"/>
                </a:ext>
              </a:extLst>
            </p:cNvPr>
            <p:cNvSpPr>
              <a:spLocks/>
            </p:cNvSpPr>
            <p:nvPr/>
          </p:nvSpPr>
          <p:spPr bwMode="auto">
            <a:xfrm>
              <a:off x="4840" y="2090"/>
              <a:ext cx="307" cy="282"/>
            </a:xfrm>
            <a:custGeom>
              <a:avLst/>
              <a:gdLst>
                <a:gd name="T0" fmla="*/ 1 w 614"/>
                <a:gd name="T1" fmla="*/ 4 h 564"/>
                <a:gd name="T2" fmla="*/ 1 w 614"/>
                <a:gd name="T3" fmla="*/ 5 h 564"/>
                <a:gd name="T4" fmla="*/ 1 w 614"/>
                <a:gd name="T5" fmla="*/ 6 h 564"/>
                <a:gd name="T6" fmla="*/ 0 w 614"/>
                <a:gd name="T7" fmla="*/ 7 h 564"/>
                <a:gd name="T8" fmla="*/ 1 w 614"/>
                <a:gd name="T9" fmla="*/ 7 h 564"/>
                <a:gd name="T10" fmla="*/ 1 w 614"/>
                <a:gd name="T11" fmla="*/ 6 h 564"/>
                <a:gd name="T12" fmla="*/ 1 w 614"/>
                <a:gd name="T13" fmla="*/ 5 h 564"/>
                <a:gd name="T14" fmla="*/ 2 w 614"/>
                <a:gd name="T15" fmla="*/ 5 h 564"/>
                <a:gd name="T16" fmla="*/ 1 w 614"/>
                <a:gd name="T17" fmla="*/ 7 h 564"/>
                <a:gd name="T18" fmla="*/ 1 w 614"/>
                <a:gd name="T19" fmla="*/ 9 h 564"/>
                <a:gd name="T20" fmla="*/ 1 w 614"/>
                <a:gd name="T21" fmla="*/ 9 h 564"/>
                <a:gd name="T22" fmla="*/ 2 w 614"/>
                <a:gd name="T23" fmla="*/ 7 h 564"/>
                <a:gd name="T24" fmla="*/ 2 w 614"/>
                <a:gd name="T25" fmla="*/ 6 h 564"/>
                <a:gd name="T26" fmla="*/ 2 w 614"/>
                <a:gd name="T27" fmla="*/ 5 h 564"/>
                <a:gd name="T28" fmla="*/ 3 w 614"/>
                <a:gd name="T29" fmla="*/ 6 h 564"/>
                <a:gd name="T30" fmla="*/ 3 w 614"/>
                <a:gd name="T31" fmla="*/ 6 h 564"/>
                <a:gd name="T32" fmla="*/ 2 w 614"/>
                <a:gd name="T33" fmla="*/ 7 h 564"/>
                <a:gd name="T34" fmla="*/ 2 w 614"/>
                <a:gd name="T35" fmla="*/ 9 h 564"/>
                <a:gd name="T36" fmla="*/ 1 w 614"/>
                <a:gd name="T37" fmla="*/ 9 h 564"/>
                <a:gd name="T38" fmla="*/ 2 w 614"/>
                <a:gd name="T39" fmla="*/ 9 h 564"/>
                <a:gd name="T40" fmla="*/ 3 w 614"/>
                <a:gd name="T41" fmla="*/ 9 h 564"/>
                <a:gd name="T42" fmla="*/ 3 w 614"/>
                <a:gd name="T43" fmla="*/ 9 h 564"/>
                <a:gd name="T44" fmla="*/ 5 w 614"/>
                <a:gd name="T45" fmla="*/ 9 h 564"/>
                <a:gd name="T46" fmla="*/ 6 w 614"/>
                <a:gd name="T47" fmla="*/ 9 h 564"/>
                <a:gd name="T48" fmla="*/ 9 w 614"/>
                <a:gd name="T49" fmla="*/ 10 h 564"/>
                <a:gd name="T50" fmla="*/ 10 w 614"/>
                <a:gd name="T51" fmla="*/ 10 h 564"/>
                <a:gd name="T52" fmla="*/ 12 w 614"/>
                <a:gd name="T53" fmla="*/ 11 h 564"/>
                <a:gd name="T54" fmla="*/ 14 w 614"/>
                <a:gd name="T55" fmla="*/ 11 h 564"/>
                <a:gd name="T56" fmla="*/ 14 w 614"/>
                <a:gd name="T57" fmla="*/ 11 h 564"/>
                <a:gd name="T58" fmla="*/ 15 w 614"/>
                <a:gd name="T59" fmla="*/ 12 h 564"/>
                <a:gd name="T60" fmla="*/ 13 w 614"/>
                <a:gd name="T61" fmla="*/ 12 h 564"/>
                <a:gd name="T62" fmla="*/ 14 w 614"/>
                <a:gd name="T63" fmla="*/ 13 h 564"/>
                <a:gd name="T64" fmla="*/ 15 w 614"/>
                <a:gd name="T65" fmla="*/ 17 h 564"/>
                <a:gd name="T66" fmla="*/ 17 w 614"/>
                <a:gd name="T67" fmla="*/ 18 h 564"/>
                <a:gd name="T68" fmla="*/ 18 w 614"/>
                <a:gd name="T69" fmla="*/ 15 h 564"/>
                <a:gd name="T70" fmla="*/ 18 w 614"/>
                <a:gd name="T71" fmla="*/ 14 h 564"/>
                <a:gd name="T72" fmla="*/ 18 w 614"/>
                <a:gd name="T73" fmla="*/ 13 h 564"/>
                <a:gd name="T74" fmla="*/ 18 w 614"/>
                <a:gd name="T75" fmla="*/ 11 h 564"/>
                <a:gd name="T76" fmla="*/ 18 w 614"/>
                <a:gd name="T77" fmla="*/ 10 h 564"/>
                <a:gd name="T78" fmla="*/ 19 w 614"/>
                <a:gd name="T79" fmla="*/ 9 h 564"/>
                <a:gd name="T80" fmla="*/ 19 w 614"/>
                <a:gd name="T81" fmla="*/ 0 h 564"/>
                <a:gd name="T82" fmla="*/ 17 w 614"/>
                <a:gd name="T83" fmla="*/ 7 h 564"/>
                <a:gd name="T84" fmla="*/ 14 w 614"/>
                <a:gd name="T85" fmla="*/ 9 h 564"/>
                <a:gd name="T86" fmla="*/ 11 w 614"/>
                <a:gd name="T87" fmla="*/ 9 h 564"/>
                <a:gd name="T88" fmla="*/ 10 w 614"/>
                <a:gd name="T89" fmla="*/ 7 h 564"/>
                <a:gd name="T90" fmla="*/ 5 w 614"/>
                <a:gd name="T91" fmla="*/ 6 h 564"/>
                <a:gd name="T92" fmla="*/ 3 w 614"/>
                <a:gd name="T93" fmla="*/ 5 h 564"/>
                <a:gd name="T94" fmla="*/ 1 w 614"/>
                <a:gd name="T95" fmla="*/ 4 h 564"/>
                <a:gd name="T96" fmla="*/ 0 w 614"/>
                <a:gd name="T97" fmla="*/ 4 h 564"/>
                <a:gd name="T98" fmla="*/ 1 w 614"/>
                <a:gd name="T99" fmla="*/ 4 h 564"/>
                <a:gd name="T100" fmla="*/ 1 w 614"/>
                <a:gd name="T101" fmla="*/ 4 h 5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14"/>
                <a:gd name="T154" fmla="*/ 0 h 564"/>
                <a:gd name="T155" fmla="*/ 614 w 614"/>
                <a:gd name="T156" fmla="*/ 564 h 56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14" h="564">
                  <a:moveTo>
                    <a:pt x="13" y="152"/>
                  </a:moveTo>
                  <a:lnTo>
                    <a:pt x="28" y="169"/>
                  </a:lnTo>
                  <a:lnTo>
                    <a:pt x="15" y="216"/>
                  </a:lnTo>
                  <a:lnTo>
                    <a:pt x="0" y="239"/>
                  </a:lnTo>
                  <a:lnTo>
                    <a:pt x="13" y="245"/>
                  </a:lnTo>
                  <a:lnTo>
                    <a:pt x="38" y="207"/>
                  </a:lnTo>
                  <a:lnTo>
                    <a:pt x="40" y="173"/>
                  </a:lnTo>
                  <a:lnTo>
                    <a:pt x="65" y="180"/>
                  </a:lnTo>
                  <a:lnTo>
                    <a:pt x="49" y="232"/>
                  </a:lnTo>
                  <a:lnTo>
                    <a:pt x="19" y="264"/>
                  </a:lnTo>
                  <a:lnTo>
                    <a:pt x="40" y="270"/>
                  </a:lnTo>
                  <a:lnTo>
                    <a:pt x="65" y="233"/>
                  </a:lnTo>
                  <a:lnTo>
                    <a:pt x="82" y="205"/>
                  </a:lnTo>
                  <a:lnTo>
                    <a:pt x="82" y="190"/>
                  </a:lnTo>
                  <a:lnTo>
                    <a:pt x="106" y="195"/>
                  </a:lnTo>
                  <a:lnTo>
                    <a:pt x="101" y="222"/>
                  </a:lnTo>
                  <a:lnTo>
                    <a:pt x="91" y="252"/>
                  </a:lnTo>
                  <a:lnTo>
                    <a:pt x="74" y="271"/>
                  </a:lnTo>
                  <a:lnTo>
                    <a:pt x="46" y="277"/>
                  </a:lnTo>
                  <a:lnTo>
                    <a:pt x="76" y="289"/>
                  </a:lnTo>
                  <a:lnTo>
                    <a:pt x="120" y="306"/>
                  </a:lnTo>
                  <a:lnTo>
                    <a:pt x="101" y="273"/>
                  </a:lnTo>
                  <a:lnTo>
                    <a:pt x="144" y="289"/>
                  </a:lnTo>
                  <a:lnTo>
                    <a:pt x="196" y="302"/>
                  </a:lnTo>
                  <a:lnTo>
                    <a:pt x="270" y="323"/>
                  </a:lnTo>
                  <a:lnTo>
                    <a:pt x="346" y="347"/>
                  </a:lnTo>
                  <a:lnTo>
                    <a:pt x="399" y="359"/>
                  </a:lnTo>
                  <a:lnTo>
                    <a:pt x="456" y="372"/>
                  </a:lnTo>
                  <a:lnTo>
                    <a:pt x="479" y="382"/>
                  </a:lnTo>
                  <a:lnTo>
                    <a:pt x="492" y="406"/>
                  </a:lnTo>
                  <a:lnTo>
                    <a:pt x="424" y="393"/>
                  </a:lnTo>
                  <a:lnTo>
                    <a:pt x="456" y="437"/>
                  </a:lnTo>
                  <a:lnTo>
                    <a:pt x="485" y="530"/>
                  </a:lnTo>
                  <a:lnTo>
                    <a:pt x="534" y="564"/>
                  </a:lnTo>
                  <a:lnTo>
                    <a:pt x="557" y="507"/>
                  </a:lnTo>
                  <a:lnTo>
                    <a:pt x="549" y="452"/>
                  </a:lnTo>
                  <a:lnTo>
                    <a:pt x="572" y="416"/>
                  </a:lnTo>
                  <a:lnTo>
                    <a:pt x="553" y="365"/>
                  </a:lnTo>
                  <a:lnTo>
                    <a:pt x="564" y="321"/>
                  </a:lnTo>
                  <a:lnTo>
                    <a:pt x="585" y="294"/>
                  </a:lnTo>
                  <a:lnTo>
                    <a:pt x="614" y="0"/>
                  </a:lnTo>
                  <a:lnTo>
                    <a:pt x="534" y="239"/>
                  </a:lnTo>
                  <a:lnTo>
                    <a:pt x="475" y="260"/>
                  </a:lnTo>
                  <a:lnTo>
                    <a:pt x="374" y="260"/>
                  </a:lnTo>
                  <a:lnTo>
                    <a:pt x="289" y="239"/>
                  </a:lnTo>
                  <a:lnTo>
                    <a:pt x="181" y="195"/>
                  </a:lnTo>
                  <a:lnTo>
                    <a:pt x="120" y="178"/>
                  </a:lnTo>
                  <a:lnTo>
                    <a:pt x="59" y="152"/>
                  </a:lnTo>
                  <a:lnTo>
                    <a:pt x="0" y="138"/>
                  </a:lnTo>
                  <a:lnTo>
                    <a:pt x="13"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02" name="Freeform 244">
              <a:extLst>
                <a:ext uri="{FF2B5EF4-FFF2-40B4-BE49-F238E27FC236}">
                  <a16:creationId xmlns:a16="http://schemas.microsoft.com/office/drawing/2014/main" id="{F6D496A1-C7BA-4255-84D4-4A01C5FD2EE2}"/>
                </a:ext>
              </a:extLst>
            </p:cNvPr>
            <p:cNvSpPr>
              <a:spLocks/>
            </p:cNvSpPr>
            <p:nvPr/>
          </p:nvSpPr>
          <p:spPr bwMode="auto">
            <a:xfrm>
              <a:off x="4980" y="2012"/>
              <a:ext cx="167" cy="211"/>
            </a:xfrm>
            <a:custGeom>
              <a:avLst/>
              <a:gdLst>
                <a:gd name="T0" fmla="*/ 8 w 335"/>
                <a:gd name="T1" fmla="*/ 13 h 422"/>
                <a:gd name="T2" fmla="*/ 5 w 335"/>
                <a:gd name="T3" fmla="*/ 13 h 422"/>
                <a:gd name="T4" fmla="*/ 0 w 335"/>
                <a:gd name="T5" fmla="*/ 12 h 422"/>
                <a:gd name="T6" fmla="*/ 4 w 335"/>
                <a:gd name="T7" fmla="*/ 11 h 422"/>
                <a:gd name="T8" fmla="*/ 8 w 335"/>
                <a:gd name="T9" fmla="*/ 7 h 422"/>
                <a:gd name="T10" fmla="*/ 3 w 335"/>
                <a:gd name="T11" fmla="*/ 10 h 422"/>
                <a:gd name="T12" fmla="*/ 6 w 335"/>
                <a:gd name="T13" fmla="*/ 7 h 422"/>
                <a:gd name="T14" fmla="*/ 6 w 335"/>
                <a:gd name="T15" fmla="*/ 3 h 422"/>
                <a:gd name="T16" fmla="*/ 4 w 335"/>
                <a:gd name="T17" fmla="*/ 7 h 422"/>
                <a:gd name="T18" fmla="*/ 6 w 335"/>
                <a:gd name="T19" fmla="*/ 2 h 422"/>
                <a:gd name="T20" fmla="*/ 8 w 335"/>
                <a:gd name="T21" fmla="*/ 0 h 422"/>
                <a:gd name="T22" fmla="*/ 8 w 335"/>
                <a:gd name="T23" fmla="*/ 2 h 422"/>
                <a:gd name="T24" fmla="*/ 9 w 335"/>
                <a:gd name="T25" fmla="*/ 3 h 422"/>
                <a:gd name="T26" fmla="*/ 9 w 335"/>
                <a:gd name="T27" fmla="*/ 3 h 422"/>
                <a:gd name="T28" fmla="*/ 9 w 335"/>
                <a:gd name="T29" fmla="*/ 3 h 422"/>
                <a:gd name="T30" fmla="*/ 9 w 335"/>
                <a:gd name="T31" fmla="*/ 5 h 422"/>
                <a:gd name="T32" fmla="*/ 10 w 335"/>
                <a:gd name="T33" fmla="*/ 6 h 422"/>
                <a:gd name="T34" fmla="*/ 9 w 335"/>
                <a:gd name="T35" fmla="*/ 10 h 422"/>
                <a:gd name="T36" fmla="*/ 8 w 335"/>
                <a:gd name="T37" fmla="*/ 12 h 422"/>
                <a:gd name="T38" fmla="*/ 8 w 335"/>
                <a:gd name="T39" fmla="*/ 13 h 422"/>
                <a:gd name="T40" fmla="*/ 8 w 335"/>
                <a:gd name="T41" fmla="*/ 13 h 4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422"/>
                <a:gd name="T65" fmla="*/ 335 w 335"/>
                <a:gd name="T66" fmla="*/ 422 h 4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422">
                  <a:moveTo>
                    <a:pt x="287" y="422"/>
                  </a:moveTo>
                  <a:lnTo>
                    <a:pt x="190" y="401"/>
                  </a:lnTo>
                  <a:lnTo>
                    <a:pt x="0" y="374"/>
                  </a:lnTo>
                  <a:lnTo>
                    <a:pt x="137" y="351"/>
                  </a:lnTo>
                  <a:lnTo>
                    <a:pt x="266" y="241"/>
                  </a:lnTo>
                  <a:lnTo>
                    <a:pt x="122" y="315"/>
                  </a:lnTo>
                  <a:lnTo>
                    <a:pt x="217" y="224"/>
                  </a:lnTo>
                  <a:lnTo>
                    <a:pt x="223" y="123"/>
                  </a:lnTo>
                  <a:lnTo>
                    <a:pt x="137" y="230"/>
                  </a:lnTo>
                  <a:lnTo>
                    <a:pt x="209" y="45"/>
                  </a:lnTo>
                  <a:lnTo>
                    <a:pt x="257" y="0"/>
                  </a:lnTo>
                  <a:lnTo>
                    <a:pt x="261" y="59"/>
                  </a:lnTo>
                  <a:lnTo>
                    <a:pt x="295" y="70"/>
                  </a:lnTo>
                  <a:lnTo>
                    <a:pt x="303" y="82"/>
                  </a:lnTo>
                  <a:lnTo>
                    <a:pt x="314" y="110"/>
                  </a:lnTo>
                  <a:lnTo>
                    <a:pt x="312" y="135"/>
                  </a:lnTo>
                  <a:lnTo>
                    <a:pt x="335" y="165"/>
                  </a:lnTo>
                  <a:lnTo>
                    <a:pt x="308" y="304"/>
                  </a:lnTo>
                  <a:lnTo>
                    <a:pt x="270" y="378"/>
                  </a:lnTo>
                  <a:lnTo>
                    <a:pt x="287" y="4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03" name="Freeform 245">
              <a:extLst>
                <a:ext uri="{FF2B5EF4-FFF2-40B4-BE49-F238E27FC236}">
                  <a16:creationId xmlns:a16="http://schemas.microsoft.com/office/drawing/2014/main" id="{D8039503-EDA3-41B9-9AF0-ACA192D56448}"/>
                </a:ext>
              </a:extLst>
            </p:cNvPr>
            <p:cNvSpPr>
              <a:spLocks/>
            </p:cNvSpPr>
            <p:nvPr/>
          </p:nvSpPr>
          <p:spPr bwMode="auto">
            <a:xfrm>
              <a:off x="4890" y="1259"/>
              <a:ext cx="211" cy="63"/>
            </a:xfrm>
            <a:custGeom>
              <a:avLst/>
              <a:gdLst>
                <a:gd name="T0" fmla="*/ 2 w 422"/>
                <a:gd name="T1" fmla="*/ 3 h 126"/>
                <a:gd name="T2" fmla="*/ 3 w 422"/>
                <a:gd name="T3" fmla="*/ 2 h 126"/>
                <a:gd name="T4" fmla="*/ 5 w 422"/>
                <a:gd name="T5" fmla="*/ 2 h 126"/>
                <a:gd name="T6" fmla="*/ 3 w 422"/>
                <a:gd name="T7" fmla="*/ 2 h 126"/>
                <a:gd name="T8" fmla="*/ 3 w 422"/>
                <a:gd name="T9" fmla="*/ 3 h 126"/>
                <a:gd name="T10" fmla="*/ 5 w 422"/>
                <a:gd name="T11" fmla="*/ 3 h 126"/>
                <a:gd name="T12" fmla="*/ 7 w 422"/>
                <a:gd name="T13" fmla="*/ 2 h 126"/>
                <a:gd name="T14" fmla="*/ 6 w 422"/>
                <a:gd name="T15" fmla="*/ 3 h 126"/>
                <a:gd name="T16" fmla="*/ 11 w 422"/>
                <a:gd name="T17" fmla="*/ 2 h 126"/>
                <a:gd name="T18" fmla="*/ 12 w 422"/>
                <a:gd name="T19" fmla="*/ 3 h 126"/>
                <a:gd name="T20" fmla="*/ 11 w 422"/>
                <a:gd name="T21" fmla="*/ 2 h 126"/>
                <a:gd name="T22" fmla="*/ 8 w 422"/>
                <a:gd name="T23" fmla="*/ 2 h 126"/>
                <a:gd name="T24" fmla="*/ 7 w 422"/>
                <a:gd name="T25" fmla="*/ 2 h 126"/>
                <a:gd name="T26" fmla="*/ 6 w 422"/>
                <a:gd name="T27" fmla="*/ 1 h 126"/>
                <a:gd name="T28" fmla="*/ 10 w 422"/>
                <a:gd name="T29" fmla="*/ 1 h 126"/>
                <a:gd name="T30" fmla="*/ 12 w 422"/>
                <a:gd name="T31" fmla="*/ 2 h 126"/>
                <a:gd name="T32" fmla="*/ 13 w 422"/>
                <a:gd name="T33" fmla="*/ 2 h 126"/>
                <a:gd name="T34" fmla="*/ 13 w 422"/>
                <a:gd name="T35" fmla="*/ 2 h 126"/>
                <a:gd name="T36" fmla="*/ 12 w 422"/>
                <a:gd name="T37" fmla="*/ 1 h 126"/>
                <a:gd name="T38" fmla="*/ 9 w 422"/>
                <a:gd name="T39" fmla="*/ 0 h 126"/>
                <a:gd name="T40" fmla="*/ 6 w 422"/>
                <a:gd name="T41" fmla="*/ 1 h 126"/>
                <a:gd name="T42" fmla="*/ 5 w 422"/>
                <a:gd name="T43" fmla="*/ 1 h 126"/>
                <a:gd name="T44" fmla="*/ 3 w 422"/>
                <a:gd name="T45" fmla="*/ 1 h 126"/>
                <a:gd name="T46" fmla="*/ 2 w 422"/>
                <a:gd name="T47" fmla="*/ 1 h 126"/>
                <a:gd name="T48" fmla="*/ 2 w 422"/>
                <a:gd name="T49" fmla="*/ 2 h 126"/>
                <a:gd name="T50" fmla="*/ 1 w 422"/>
                <a:gd name="T51" fmla="*/ 3 h 126"/>
                <a:gd name="T52" fmla="*/ 0 w 422"/>
                <a:gd name="T53" fmla="*/ 4 h 126"/>
                <a:gd name="T54" fmla="*/ 2 w 422"/>
                <a:gd name="T55" fmla="*/ 3 h 126"/>
                <a:gd name="T56" fmla="*/ 2 w 422"/>
                <a:gd name="T57" fmla="*/ 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2"/>
                <a:gd name="T88" fmla="*/ 0 h 126"/>
                <a:gd name="T89" fmla="*/ 422 w 422"/>
                <a:gd name="T90" fmla="*/ 126 h 12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2" h="126">
                  <a:moveTo>
                    <a:pt x="38" y="90"/>
                  </a:moveTo>
                  <a:lnTo>
                    <a:pt x="91" y="35"/>
                  </a:lnTo>
                  <a:lnTo>
                    <a:pt x="154" y="52"/>
                  </a:lnTo>
                  <a:lnTo>
                    <a:pt x="112" y="55"/>
                  </a:lnTo>
                  <a:lnTo>
                    <a:pt x="110" y="92"/>
                  </a:lnTo>
                  <a:lnTo>
                    <a:pt x="157" y="67"/>
                  </a:lnTo>
                  <a:lnTo>
                    <a:pt x="254" y="52"/>
                  </a:lnTo>
                  <a:lnTo>
                    <a:pt x="188" y="90"/>
                  </a:lnTo>
                  <a:lnTo>
                    <a:pt x="330" y="55"/>
                  </a:lnTo>
                  <a:lnTo>
                    <a:pt x="372" y="82"/>
                  </a:lnTo>
                  <a:lnTo>
                    <a:pt x="346" y="54"/>
                  </a:lnTo>
                  <a:lnTo>
                    <a:pt x="256" y="35"/>
                  </a:lnTo>
                  <a:lnTo>
                    <a:pt x="197" y="42"/>
                  </a:lnTo>
                  <a:lnTo>
                    <a:pt x="171" y="25"/>
                  </a:lnTo>
                  <a:lnTo>
                    <a:pt x="302" y="16"/>
                  </a:lnTo>
                  <a:lnTo>
                    <a:pt x="353" y="40"/>
                  </a:lnTo>
                  <a:lnTo>
                    <a:pt x="405" y="63"/>
                  </a:lnTo>
                  <a:lnTo>
                    <a:pt x="422" y="54"/>
                  </a:lnTo>
                  <a:lnTo>
                    <a:pt x="361" y="16"/>
                  </a:lnTo>
                  <a:lnTo>
                    <a:pt x="264" y="0"/>
                  </a:lnTo>
                  <a:lnTo>
                    <a:pt x="188" y="10"/>
                  </a:lnTo>
                  <a:lnTo>
                    <a:pt x="148" y="10"/>
                  </a:lnTo>
                  <a:lnTo>
                    <a:pt x="110" y="21"/>
                  </a:lnTo>
                  <a:lnTo>
                    <a:pt x="62" y="29"/>
                  </a:lnTo>
                  <a:lnTo>
                    <a:pt x="45" y="52"/>
                  </a:lnTo>
                  <a:lnTo>
                    <a:pt x="5" y="88"/>
                  </a:lnTo>
                  <a:lnTo>
                    <a:pt x="0" y="126"/>
                  </a:lnTo>
                  <a:lnTo>
                    <a:pt x="38"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04" name="Freeform 246">
              <a:extLst>
                <a:ext uri="{FF2B5EF4-FFF2-40B4-BE49-F238E27FC236}">
                  <a16:creationId xmlns:a16="http://schemas.microsoft.com/office/drawing/2014/main" id="{A2701BFF-2125-4844-96CA-5AD5246D7656}"/>
                </a:ext>
              </a:extLst>
            </p:cNvPr>
            <p:cNvSpPr>
              <a:spLocks/>
            </p:cNvSpPr>
            <p:nvPr/>
          </p:nvSpPr>
          <p:spPr bwMode="auto">
            <a:xfrm>
              <a:off x="4547" y="1922"/>
              <a:ext cx="65" cy="148"/>
            </a:xfrm>
            <a:custGeom>
              <a:avLst/>
              <a:gdLst>
                <a:gd name="T0" fmla="*/ 0 w 129"/>
                <a:gd name="T1" fmla="*/ 0 h 297"/>
                <a:gd name="T2" fmla="*/ 2 w 129"/>
                <a:gd name="T3" fmla="*/ 5 h 297"/>
                <a:gd name="T4" fmla="*/ 5 w 129"/>
                <a:gd name="T5" fmla="*/ 9 h 297"/>
                <a:gd name="T6" fmla="*/ 2 w 129"/>
                <a:gd name="T7" fmla="*/ 2 h 297"/>
                <a:gd name="T8" fmla="*/ 1 w 129"/>
                <a:gd name="T9" fmla="*/ 0 h 297"/>
                <a:gd name="T10" fmla="*/ 0 w 129"/>
                <a:gd name="T11" fmla="*/ 0 h 297"/>
                <a:gd name="T12" fmla="*/ 0 w 129"/>
                <a:gd name="T13" fmla="*/ 0 h 297"/>
                <a:gd name="T14" fmla="*/ 0 60000 65536"/>
                <a:gd name="T15" fmla="*/ 0 60000 65536"/>
                <a:gd name="T16" fmla="*/ 0 60000 65536"/>
                <a:gd name="T17" fmla="*/ 0 60000 65536"/>
                <a:gd name="T18" fmla="*/ 0 60000 65536"/>
                <a:gd name="T19" fmla="*/ 0 60000 65536"/>
                <a:gd name="T20" fmla="*/ 0 60000 65536"/>
                <a:gd name="T21" fmla="*/ 0 w 129"/>
                <a:gd name="T22" fmla="*/ 0 h 297"/>
                <a:gd name="T23" fmla="*/ 129 w 129"/>
                <a:gd name="T24" fmla="*/ 297 h 2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297">
                  <a:moveTo>
                    <a:pt x="0" y="0"/>
                  </a:moveTo>
                  <a:lnTo>
                    <a:pt x="53" y="160"/>
                  </a:lnTo>
                  <a:lnTo>
                    <a:pt x="129" y="297"/>
                  </a:lnTo>
                  <a:lnTo>
                    <a:pt x="51" y="78"/>
                  </a:lnTo>
                  <a:lnTo>
                    <a:pt x="21"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405" name="Freeform 247">
              <a:extLst>
                <a:ext uri="{FF2B5EF4-FFF2-40B4-BE49-F238E27FC236}">
                  <a16:creationId xmlns:a16="http://schemas.microsoft.com/office/drawing/2014/main" id="{705610BE-DAA1-4956-A16C-1D13383EC14F}"/>
                </a:ext>
              </a:extLst>
            </p:cNvPr>
            <p:cNvSpPr>
              <a:spLocks/>
            </p:cNvSpPr>
            <p:nvPr/>
          </p:nvSpPr>
          <p:spPr bwMode="auto">
            <a:xfrm>
              <a:off x="4599" y="2084"/>
              <a:ext cx="49" cy="60"/>
            </a:xfrm>
            <a:custGeom>
              <a:avLst/>
              <a:gdLst>
                <a:gd name="T0" fmla="*/ 0 w 99"/>
                <a:gd name="T1" fmla="*/ 2 h 120"/>
                <a:gd name="T2" fmla="*/ 0 w 99"/>
                <a:gd name="T3" fmla="*/ 3 h 120"/>
                <a:gd name="T4" fmla="*/ 1 w 99"/>
                <a:gd name="T5" fmla="*/ 4 h 120"/>
                <a:gd name="T6" fmla="*/ 2 w 99"/>
                <a:gd name="T7" fmla="*/ 4 h 120"/>
                <a:gd name="T8" fmla="*/ 2 w 99"/>
                <a:gd name="T9" fmla="*/ 3 h 120"/>
                <a:gd name="T10" fmla="*/ 3 w 99"/>
                <a:gd name="T11" fmla="*/ 3 h 120"/>
                <a:gd name="T12" fmla="*/ 1 w 99"/>
                <a:gd name="T13" fmla="*/ 0 h 120"/>
                <a:gd name="T14" fmla="*/ 1 w 99"/>
                <a:gd name="T15" fmla="*/ 2 h 120"/>
                <a:gd name="T16" fmla="*/ 0 w 99"/>
                <a:gd name="T17" fmla="*/ 2 h 120"/>
                <a:gd name="T18" fmla="*/ 0 w 99"/>
                <a:gd name="T19" fmla="*/ 2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
                <a:gd name="T31" fmla="*/ 0 h 120"/>
                <a:gd name="T32" fmla="*/ 99 w 99"/>
                <a:gd name="T33" fmla="*/ 120 h 1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 h="120">
                  <a:moveTo>
                    <a:pt x="0" y="40"/>
                  </a:moveTo>
                  <a:lnTo>
                    <a:pt x="29" y="82"/>
                  </a:lnTo>
                  <a:lnTo>
                    <a:pt x="38" y="120"/>
                  </a:lnTo>
                  <a:lnTo>
                    <a:pt x="69" y="120"/>
                  </a:lnTo>
                  <a:lnTo>
                    <a:pt x="67" y="65"/>
                  </a:lnTo>
                  <a:lnTo>
                    <a:pt x="99" y="72"/>
                  </a:lnTo>
                  <a:lnTo>
                    <a:pt x="48" y="0"/>
                  </a:lnTo>
                  <a:lnTo>
                    <a:pt x="50" y="33"/>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899"/>
                                        </p:tgtEl>
                                        <p:attrNameLst>
                                          <p:attrName>style.visibility</p:attrName>
                                        </p:attrNameLst>
                                      </p:cBhvr>
                                      <p:to>
                                        <p:strVal val="visible"/>
                                      </p:to>
                                    </p:set>
                                    <p:animEffect transition="in" filter="wipe(left)">
                                      <p:cBhvr>
                                        <p:cTn id="7" dur="500"/>
                                        <p:tgtEl>
                                          <p:spTgt spid="80899"/>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80901"/>
                                        </p:tgtEl>
                                        <p:attrNameLst>
                                          <p:attrName>style.visibility</p:attrName>
                                        </p:attrNameLst>
                                      </p:cBhvr>
                                      <p:to>
                                        <p:strVal val="visible"/>
                                      </p:to>
                                    </p:set>
                                    <p:anim calcmode="lin" valueType="num">
                                      <p:cBhvr>
                                        <p:cTn id="11" dur="500" fill="hold"/>
                                        <p:tgtEl>
                                          <p:spTgt spid="80901"/>
                                        </p:tgtEl>
                                        <p:attrNameLst>
                                          <p:attrName>ppt_w</p:attrName>
                                        </p:attrNameLst>
                                      </p:cBhvr>
                                      <p:tavLst>
                                        <p:tav tm="0">
                                          <p:val>
                                            <p:fltVal val="0"/>
                                          </p:val>
                                        </p:tav>
                                        <p:tav tm="100000">
                                          <p:val>
                                            <p:strVal val="#ppt_w"/>
                                          </p:val>
                                        </p:tav>
                                      </p:tavLst>
                                    </p:anim>
                                    <p:anim calcmode="lin" valueType="num">
                                      <p:cBhvr>
                                        <p:cTn id="12" dur="500" fill="hold"/>
                                        <p:tgtEl>
                                          <p:spTgt spid="80901"/>
                                        </p:tgtEl>
                                        <p:attrNameLst>
                                          <p:attrName>ppt_h</p:attrName>
                                        </p:attrNameLst>
                                      </p:cBhvr>
                                      <p:tavLst>
                                        <p:tav tm="0">
                                          <p:val>
                                            <p:fltVal val="0"/>
                                          </p:val>
                                        </p:tav>
                                        <p:tav tm="100000">
                                          <p:val>
                                            <p:strVal val="#ppt_h"/>
                                          </p:val>
                                        </p:tav>
                                      </p:tavLst>
                                    </p:anim>
                                    <p:anim calcmode="lin" valueType="num">
                                      <p:cBhvr>
                                        <p:cTn id="13" dur="500" fill="hold"/>
                                        <p:tgtEl>
                                          <p:spTgt spid="80901"/>
                                        </p:tgtEl>
                                        <p:attrNameLst>
                                          <p:attrName>ppt_x</p:attrName>
                                        </p:attrNameLst>
                                      </p:cBhvr>
                                      <p:tavLst>
                                        <p:tav tm="0">
                                          <p:val>
                                            <p:fltVal val="0.5"/>
                                          </p:val>
                                        </p:tav>
                                        <p:tav tm="100000">
                                          <p:val>
                                            <p:strVal val="#ppt_x"/>
                                          </p:val>
                                        </p:tav>
                                      </p:tavLst>
                                    </p:anim>
                                    <p:anim calcmode="lin" valueType="num">
                                      <p:cBhvr>
                                        <p:cTn id="14" dur="500" fill="hold"/>
                                        <p:tgtEl>
                                          <p:spTgt spid="8090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899"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descr="Contents">
            <a:extLst>
              <a:ext uri="{FF2B5EF4-FFF2-40B4-BE49-F238E27FC236}">
                <a16:creationId xmlns:a16="http://schemas.microsoft.com/office/drawing/2014/main" id="{71BDA9CE-8806-4628-8BD1-101C59F0D4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5" name="Text Box 3">
            <a:extLst>
              <a:ext uri="{FF2B5EF4-FFF2-40B4-BE49-F238E27FC236}">
                <a16:creationId xmlns:a16="http://schemas.microsoft.com/office/drawing/2014/main" id="{21D2B5CB-F5FF-4CCA-A9E5-C8740B24EBAF}"/>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Proteínas</a:t>
            </a:r>
          </a:p>
        </p:txBody>
      </p:sp>
      <p:sp>
        <p:nvSpPr>
          <p:cNvPr id="182276" name="Rectangle 4">
            <a:extLst>
              <a:ext uri="{FF2B5EF4-FFF2-40B4-BE49-F238E27FC236}">
                <a16:creationId xmlns:a16="http://schemas.microsoft.com/office/drawing/2014/main" id="{7EA69C42-628D-4D7E-8514-9A5C0EC8292F}"/>
              </a:ext>
            </a:extLst>
          </p:cNvPr>
          <p:cNvSpPr>
            <a:spLocks noChangeArrowheads="1"/>
          </p:cNvSpPr>
          <p:nvPr/>
        </p:nvSpPr>
        <p:spPr bwMode="auto">
          <a:xfrm>
            <a:off x="993775" y="1257300"/>
            <a:ext cx="7553325" cy="4572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effectLst>
                  <a:outerShdw blurRad="38100" dist="38100" dir="2700000" algn="tl">
                    <a:srgbClr val="C0C0C0"/>
                  </a:outerShdw>
                </a:effectLst>
                <a:latin typeface="Arial" charset="0"/>
              </a:rPr>
              <a:t>PROTEÍNAS </a:t>
            </a:r>
            <a:r>
              <a:rPr lang="es-PR" sz="2800">
                <a:solidFill>
                  <a:srgbClr val="000000"/>
                </a:solidFill>
                <a:effectLst>
                  <a:outerShdw blurRad="38100" dist="38100" dir="2700000" algn="tl">
                    <a:srgbClr val="C0C0C0"/>
                  </a:outerShdw>
                </a:effectLst>
                <a:latin typeface="Arial" charset="0"/>
              </a:rPr>
              <a:t>(4 kcal/g)</a:t>
            </a:r>
            <a:endParaRPr lang="es-PR" sz="2800" i="0">
              <a:solidFill>
                <a:srgbClr val="000000"/>
              </a:solidFill>
              <a:effectLst>
                <a:outerShdw blurRad="38100" dist="38100" dir="2700000" algn="tl">
                  <a:srgbClr val="C0C0C0"/>
                </a:outerShdw>
              </a:effectLst>
              <a:latin typeface="Arial" charset="0"/>
            </a:endParaRPr>
          </a:p>
          <a:p>
            <a:pPr marL="342900" indent="-342900" algn="ctr">
              <a:lnSpc>
                <a:spcPct val="60000"/>
              </a:lnSpc>
              <a:spcBef>
                <a:spcPct val="20000"/>
              </a:spcBef>
              <a:defRPr/>
            </a:pPr>
            <a:r>
              <a:rPr lang="es-PR" sz="2800">
                <a:solidFill>
                  <a:srgbClr val="000000"/>
                </a:solidFill>
                <a:effectLst>
                  <a:outerShdw blurRad="38100" dist="38100" dir="2700000" algn="tl">
                    <a:srgbClr val="C0C0C0"/>
                  </a:outerShdw>
                </a:effectLst>
                <a:latin typeface="Arial" charset="0"/>
              </a:rPr>
              <a:t>Fórmula General: Cn(H</a:t>
            </a:r>
            <a:r>
              <a:rPr lang="es-PR" sz="2800" baseline="-25000">
                <a:solidFill>
                  <a:srgbClr val="000000"/>
                </a:solidFill>
                <a:effectLst>
                  <a:outerShdw blurRad="38100" dist="38100" dir="2700000" algn="tl">
                    <a:srgbClr val="C0C0C0"/>
                  </a:outerShdw>
                </a:effectLst>
                <a:latin typeface="Arial" charset="0"/>
              </a:rPr>
              <a:t>2</a:t>
            </a:r>
            <a:r>
              <a:rPr lang="es-PR" sz="2800">
                <a:solidFill>
                  <a:srgbClr val="000000"/>
                </a:solidFill>
                <a:effectLst>
                  <a:outerShdw blurRad="38100" dist="38100" dir="2700000" algn="tl">
                    <a:srgbClr val="C0C0C0"/>
                  </a:outerShdw>
                </a:effectLst>
                <a:latin typeface="Arial" charset="0"/>
              </a:rPr>
              <a:t>O)n</a:t>
            </a:r>
            <a:endParaRPr lang="en-US" sz="2800">
              <a:solidFill>
                <a:srgbClr val="000000"/>
              </a:solidFill>
              <a:effectLst>
                <a:outerShdw blurRad="38100" dist="38100" dir="2700000" algn="tl">
                  <a:srgbClr val="C0C0C0"/>
                </a:outerShdw>
              </a:effectLst>
              <a:latin typeface="Arial" charset="0"/>
            </a:endParaRPr>
          </a:p>
        </p:txBody>
      </p:sp>
      <p:sp>
        <p:nvSpPr>
          <p:cNvPr id="182278" name="Text Box 6">
            <a:extLst>
              <a:ext uri="{FF2B5EF4-FFF2-40B4-BE49-F238E27FC236}">
                <a16:creationId xmlns:a16="http://schemas.microsoft.com/office/drawing/2014/main" id="{E758ED31-F77E-47D9-9BC3-145C1211DFCD}"/>
              </a:ext>
            </a:extLst>
          </p:cNvPr>
          <p:cNvSpPr txBox="1">
            <a:spLocks noChangeArrowheads="1"/>
          </p:cNvSpPr>
          <p:nvPr/>
        </p:nvSpPr>
        <p:spPr bwMode="auto">
          <a:xfrm>
            <a:off x="319088" y="2963863"/>
            <a:ext cx="2697162" cy="1120775"/>
          </a:xfrm>
          <a:prstGeom prst="rect">
            <a:avLst/>
          </a:prstGeom>
          <a:noFill/>
          <a:ln w="9525">
            <a:noFill/>
            <a:miter lim="800000"/>
            <a:headEnd/>
            <a:tailEnd/>
          </a:ln>
          <a:effectLst/>
        </p:spPr>
        <p:txBody>
          <a:bodyPr>
            <a:spAutoFit/>
          </a:bodyPr>
          <a:lstStyle/>
          <a:p>
            <a:pPr algn="ctr">
              <a:lnSpc>
                <a:spcPct val="80000"/>
              </a:lnSpc>
              <a:defRPr/>
            </a:pPr>
            <a:r>
              <a:rPr lang="es-PR" sz="2100" b="0" i="0">
                <a:solidFill>
                  <a:srgbClr val="000000"/>
                </a:solidFill>
                <a:effectLst>
                  <a:outerShdw blurRad="38100" dist="38100" dir="2700000" algn="tl">
                    <a:srgbClr val="C0C0C0"/>
                  </a:outerShdw>
                </a:effectLst>
                <a:latin typeface="Arial Black" pitchFamily="34" charset="0"/>
              </a:rPr>
              <a:t>Gluconeogénesis</a:t>
            </a:r>
          </a:p>
          <a:p>
            <a:pPr algn="ctr">
              <a:lnSpc>
                <a:spcPct val="80000"/>
              </a:lnSpc>
              <a:defRPr/>
            </a:pPr>
            <a:r>
              <a:rPr lang="es-PR" sz="2100">
                <a:solidFill>
                  <a:srgbClr val="000000"/>
                </a:solidFill>
                <a:effectLst>
                  <a:outerShdw blurRad="38100" dist="38100" dir="2700000" algn="tl">
                    <a:srgbClr val="C0C0C0"/>
                  </a:outerShdw>
                </a:effectLst>
                <a:latin typeface="Arial" charset="0"/>
              </a:rPr>
              <a:t>(Proteínas/Grasas</a:t>
            </a:r>
          </a:p>
          <a:p>
            <a:pPr algn="ctr">
              <a:lnSpc>
                <a:spcPct val="80000"/>
              </a:lnSpc>
              <a:defRPr/>
            </a:pPr>
            <a:r>
              <a:rPr lang="es-PR" sz="2100">
                <a:solidFill>
                  <a:srgbClr val="000000"/>
                </a:solidFill>
                <a:effectLst>
                  <a:outerShdw blurRad="38100" dist="38100" dir="2700000" algn="tl">
                    <a:srgbClr val="C0C0C0"/>
                  </a:outerShdw>
                </a:effectLst>
                <a:latin typeface="Arial" charset="0"/>
              </a:rPr>
              <a:t>se convierten en</a:t>
            </a:r>
          </a:p>
          <a:p>
            <a:pPr algn="ctr">
              <a:lnSpc>
                <a:spcPct val="80000"/>
              </a:lnSpc>
              <a:defRPr/>
            </a:pPr>
            <a:r>
              <a:rPr lang="es-PR" sz="2100">
                <a:solidFill>
                  <a:srgbClr val="000000"/>
                </a:solidFill>
                <a:effectLst>
                  <a:outerShdw blurRad="38100" dist="38100" dir="2700000" algn="tl">
                    <a:srgbClr val="C0C0C0"/>
                  </a:outerShdw>
                </a:effectLst>
                <a:latin typeface="Arial" charset="0"/>
              </a:rPr>
              <a:t>Glucosa)</a:t>
            </a:r>
          </a:p>
        </p:txBody>
      </p:sp>
      <p:sp>
        <p:nvSpPr>
          <p:cNvPr id="23558" name="Freeform 11">
            <a:extLst>
              <a:ext uri="{FF2B5EF4-FFF2-40B4-BE49-F238E27FC236}">
                <a16:creationId xmlns:a16="http://schemas.microsoft.com/office/drawing/2014/main" id="{3F1CBCF5-C410-4F8F-BE02-946B8DADBB97}"/>
              </a:ext>
            </a:extLst>
          </p:cNvPr>
          <p:cNvSpPr>
            <a:spLocks/>
          </p:cNvSpPr>
          <p:nvPr/>
        </p:nvSpPr>
        <p:spPr bwMode="auto">
          <a:xfrm>
            <a:off x="1244600" y="2406650"/>
            <a:ext cx="354013" cy="649288"/>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559" name="Text Box 16">
            <a:extLst>
              <a:ext uri="{FF2B5EF4-FFF2-40B4-BE49-F238E27FC236}">
                <a16:creationId xmlns:a16="http://schemas.microsoft.com/office/drawing/2014/main" id="{B38A338A-2AC9-4D9D-B263-5E9ED817F210}"/>
              </a:ext>
            </a:extLst>
          </p:cNvPr>
          <p:cNvSpPr txBox="1">
            <a:spLocks noChangeArrowheads="1"/>
          </p:cNvSpPr>
          <p:nvPr/>
        </p:nvSpPr>
        <p:spPr bwMode="auto">
          <a:xfrm>
            <a:off x="239713" y="4843463"/>
            <a:ext cx="53022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1900" i="0">
                <a:solidFill>
                  <a:srgbClr val="000000"/>
                </a:solidFill>
                <a:latin typeface="Verdana" panose="020B0604030504040204" pitchFamily="34" charset="0"/>
              </a:rPr>
              <a:t>Deportes de Tolerancia/Prolongados</a:t>
            </a:r>
          </a:p>
        </p:txBody>
      </p:sp>
      <p:sp>
        <p:nvSpPr>
          <p:cNvPr id="23560" name="Line 22">
            <a:extLst>
              <a:ext uri="{FF2B5EF4-FFF2-40B4-BE49-F238E27FC236}">
                <a16:creationId xmlns:a16="http://schemas.microsoft.com/office/drawing/2014/main" id="{A42ADB6B-9E17-458B-833E-2B18AB178C29}"/>
              </a:ext>
            </a:extLst>
          </p:cNvPr>
          <p:cNvSpPr>
            <a:spLocks noChangeShapeType="1"/>
          </p:cNvSpPr>
          <p:nvPr/>
        </p:nvSpPr>
        <p:spPr bwMode="auto">
          <a:xfrm>
            <a:off x="7564438" y="2803525"/>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2295" name="Text Box 23">
            <a:extLst>
              <a:ext uri="{FF2B5EF4-FFF2-40B4-BE49-F238E27FC236}">
                <a16:creationId xmlns:a16="http://schemas.microsoft.com/office/drawing/2014/main" id="{FFA65E81-3A95-4682-B7ED-51358D85F4B8}"/>
              </a:ext>
            </a:extLst>
          </p:cNvPr>
          <p:cNvSpPr txBox="1">
            <a:spLocks noChangeArrowheads="1"/>
          </p:cNvSpPr>
          <p:nvPr/>
        </p:nvSpPr>
        <p:spPr bwMode="auto">
          <a:xfrm>
            <a:off x="1036638" y="5548313"/>
            <a:ext cx="3624262" cy="968375"/>
          </a:xfrm>
          <a:prstGeom prst="rect">
            <a:avLst/>
          </a:prstGeom>
          <a:noFill/>
          <a:ln w="9525">
            <a:noFill/>
            <a:miter lim="800000"/>
            <a:headEnd/>
            <a:tailEnd/>
          </a:ln>
          <a:effectLst/>
        </p:spPr>
        <p:txBody>
          <a:bodyPr>
            <a:spAutoFit/>
          </a:bodyPr>
          <a:lstStyle/>
          <a:p>
            <a:pPr algn="ctr">
              <a:lnSpc>
                <a:spcPct val="80000"/>
              </a:lnSpc>
              <a:defRPr/>
            </a:pPr>
            <a:r>
              <a:rPr lang="es-PR" sz="2400">
                <a:effectLst>
                  <a:outerShdw blurRad="38100" dist="38100" dir="2700000" algn="tl">
                    <a:srgbClr val="C0C0C0"/>
                  </a:outerShdw>
                </a:effectLst>
                <a:latin typeface="Arial" charset="0"/>
              </a:rPr>
              <a:t>Proteínas Aportan</a:t>
            </a:r>
          </a:p>
          <a:p>
            <a:pPr algn="ctr">
              <a:lnSpc>
                <a:spcPct val="80000"/>
              </a:lnSpc>
              <a:defRPr/>
            </a:pPr>
            <a:r>
              <a:rPr lang="es-PR" sz="2400">
                <a:effectLst>
                  <a:outerShdw blurRad="38100" dist="38100" dir="2700000" algn="tl">
                    <a:srgbClr val="C0C0C0"/>
                  </a:outerShdw>
                </a:effectLst>
                <a:latin typeface="Arial" charset="0"/>
              </a:rPr>
              <a:t>entre</a:t>
            </a:r>
          </a:p>
          <a:p>
            <a:pPr algn="ctr">
              <a:lnSpc>
                <a:spcPct val="80000"/>
              </a:lnSpc>
              <a:defRPr/>
            </a:pPr>
            <a:r>
              <a:rPr lang="es-PR" sz="2400">
                <a:effectLst>
                  <a:outerShdw blurRad="38100" dist="38100" dir="2700000" algn="tl">
                    <a:srgbClr val="C0C0C0"/>
                  </a:outerShdw>
                </a:effectLst>
                <a:latin typeface="Arial" charset="0"/>
              </a:rPr>
              <a:t>5 y 10 % de Energía</a:t>
            </a:r>
          </a:p>
        </p:txBody>
      </p:sp>
      <p:sp>
        <p:nvSpPr>
          <p:cNvPr id="23562" name="Freeform 26">
            <a:extLst>
              <a:ext uri="{FF2B5EF4-FFF2-40B4-BE49-F238E27FC236}">
                <a16:creationId xmlns:a16="http://schemas.microsoft.com/office/drawing/2014/main" id="{3C17F76A-0EE9-4804-9228-D56DA32CEA2E}"/>
              </a:ext>
            </a:extLst>
          </p:cNvPr>
          <p:cNvSpPr>
            <a:spLocks/>
          </p:cNvSpPr>
          <p:nvPr/>
        </p:nvSpPr>
        <p:spPr bwMode="auto">
          <a:xfrm>
            <a:off x="2022475" y="1519238"/>
            <a:ext cx="765175" cy="795337"/>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563" name="Text Box 27">
            <a:extLst>
              <a:ext uri="{FF2B5EF4-FFF2-40B4-BE49-F238E27FC236}">
                <a16:creationId xmlns:a16="http://schemas.microsoft.com/office/drawing/2014/main" id="{2FE1CC0B-7922-4688-A59B-62D298FF8E63}"/>
              </a:ext>
            </a:extLst>
          </p:cNvPr>
          <p:cNvSpPr txBox="1">
            <a:spLocks noChangeArrowheads="1"/>
          </p:cNvSpPr>
          <p:nvPr/>
        </p:nvSpPr>
        <p:spPr bwMode="auto">
          <a:xfrm>
            <a:off x="1473200" y="2274888"/>
            <a:ext cx="2303463"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s-PR" altLang="en-US" sz="2400" i="0">
                <a:latin typeface="Arial" panose="020B0604020202020204" pitchFamily="34" charset="0"/>
              </a:rPr>
              <a:t>Conversiones</a:t>
            </a:r>
          </a:p>
        </p:txBody>
      </p:sp>
      <p:sp>
        <p:nvSpPr>
          <p:cNvPr id="182301" name="Text Box 29">
            <a:extLst>
              <a:ext uri="{FF2B5EF4-FFF2-40B4-BE49-F238E27FC236}">
                <a16:creationId xmlns:a16="http://schemas.microsoft.com/office/drawing/2014/main" id="{2067FF03-FEDC-4857-8E71-BD4B3FBAEDB3}"/>
              </a:ext>
            </a:extLst>
          </p:cNvPr>
          <p:cNvSpPr txBox="1">
            <a:spLocks noChangeArrowheads="1"/>
          </p:cNvSpPr>
          <p:nvPr/>
        </p:nvSpPr>
        <p:spPr bwMode="auto">
          <a:xfrm>
            <a:off x="3100388" y="2963863"/>
            <a:ext cx="2697162" cy="1120775"/>
          </a:xfrm>
          <a:prstGeom prst="rect">
            <a:avLst/>
          </a:prstGeom>
          <a:noFill/>
          <a:ln w="9525">
            <a:noFill/>
            <a:miter lim="800000"/>
            <a:headEnd/>
            <a:tailEnd/>
          </a:ln>
          <a:effectLst/>
        </p:spPr>
        <p:txBody>
          <a:bodyPr>
            <a:spAutoFit/>
          </a:bodyPr>
          <a:lstStyle/>
          <a:p>
            <a:pPr algn="ctr">
              <a:lnSpc>
                <a:spcPct val="80000"/>
              </a:lnSpc>
              <a:defRPr/>
            </a:pPr>
            <a:r>
              <a:rPr lang="es-PR" sz="2100" b="0" i="0">
                <a:solidFill>
                  <a:srgbClr val="000000"/>
                </a:solidFill>
                <a:effectLst>
                  <a:outerShdw blurRad="38100" dist="38100" dir="2700000" algn="tl">
                    <a:srgbClr val="C0C0C0"/>
                  </a:outerShdw>
                </a:effectLst>
                <a:latin typeface="Arial Black" pitchFamily="34" charset="0"/>
              </a:rPr>
              <a:t>Lipogénesis</a:t>
            </a:r>
          </a:p>
          <a:p>
            <a:pPr algn="ctr">
              <a:lnSpc>
                <a:spcPct val="80000"/>
              </a:lnSpc>
              <a:defRPr/>
            </a:pPr>
            <a:r>
              <a:rPr lang="es-PR" sz="2100">
                <a:solidFill>
                  <a:srgbClr val="000000"/>
                </a:solidFill>
                <a:effectLst>
                  <a:outerShdw blurRad="38100" dist="38100" dir="2700000" algn="tl">
                    <a:srgbClr val="C0C0C0"/>
                  </a:outerShdw>
                </a:effectLst>
                <a:latin typeface="Arial" charset="0"/>
              </a:rPr>
              <a:t>(Proteínas se convierten en Grasas)</a:t>
            </a:r>
          </a:p>
        </p:txBody>
      </p:sp>
      <p:sp>
        <p:nvSpPr>
          <p:cNvPr id="23565" name="Freeform 31">
            <a:extLst>
              <a:ext uri="{FF2B5EF4-FFF2-40B4-BE49-F238E27FC236}">
                <a16:creationId xmlns:a16="http://schemas.microsoft.com/office/drawing/2014/main" id="{9FC24AFD-3B85-4973-928B-45561029D74E}"/>
              </a:ext>
            </a:extLst>
          </p:cNvPr>
          <p:cNvSpPr>
            <a:spLocks/>
          </p:cNvSpPr>
          <p:nvPr/>
        </p:nvSpPr>
        <p:spPr bwMode="auto">
          <a:xfrm flipH="1">
            <a:off x="6797675" y="1519238"/>
            <a:ext cx="793750" cy="795337"/>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82304" name="Text Box 32">
            <a:extLst>
              <a:ext uri="{FF2B5EF4-FFF2-40B4-BE49-F238E27FC236}">
                <a16:creationId xmlns:a16="http://schemas.microsoft.com/office/drawing/2014/main" id="{09516C65-B1B7-4A7F-AC93-FA73D7B868F0}"/>
              </a:ext>
            </a:extLst>
          </p:cNvPr>
          <p:cNvSpPr txBox="1">
            <a:spLocks noChangeArrowheads="1"/>
          </p:cNvSpPr>
          <p:nvPr/>
        </p:nvSpPr>
        <p:spPr bwMode="auto">
          <a:xfrm>
            <a:off x="6400800" y="2287588"/>
            <a:ext cx="2303463" cy="603250"/>
          </a:xfrm>
          <a:prstGeom prst="rect">
            <a:avLst/>
          </a:prstGeom>
          <a:noFill/>
          <a:ln w="9525">
            <a:noFill/>
            <a:miter lim="800000"/>
            <a:headEnd/>
            <a:tailEnd/>
          </a:ln>
          <a:effectLst/>
        </p:spPr>
        <p:txBody>
          <a:bodyPr>
            <a:spAutoFit/>
          </a:bodyPr>
          <a:lstStyle/>
          <a:p>
            <a:pPr algn="ctr">
              <a:lnSpc>
                <a:spcPct val="70000"/>
              </a:lnSpc>
              <a:defRPr/>
            </a:pPr>
            <a:r>
              <a:rPr lang="es-PR" sz="2400" i="0">
                <a:effectLst>
                  <a:outerShdw blurRad="38100" dist="38100" dir="2700000" algn="tl">
                    <a:srgbClr val="C0C0C0"/>
                  </a:outerShdw>
                </a:effectLst>
                <a:latin typeface="Arial" charset="0"/>
              </a:rPr>
              <a:t>Tipos</a:t>
            </a:r>
          </a:p>
          <a:p>
            <a:pPr algn="ctr">
              <a:lnSpc>
                <a:spcPct val="70000"/>
              </a:lnSpc>
              <a:defRPr/>
            </a:pPr>
            <a:r>
              <a:rPr lang="es-PR" sz="2400">
                <a:latin typeface="Arial" charset="0"/>
              </a:rPr>
              <a:t>(Estructural)</a:t>
            </a:r>
          </a:p>
        </p:txBody>
      </p:sp>
      <p:sp>
        <p:nvSpPr>
          <p:cNvPr id="182305" name="Text Box 33">
            <a:extLst>
              <a:ext uri="{FF2B5EF4-FFF2-40B4-BE49-F238E27FC236}">
                <a16:creationId xmlns:a16="http://schemas.microsoft.com/office/drawing/2014/main" id="{1C3A802C-A118-4C5C-963F-9742B39912D2}"/>
              </a:ext>
            </a:extLst>
          </p:cNvPr>
          <p:cNvSpPr txBox="1">
            <a:spLocks noChangeArrowheads="1"/>
          </p:cNvSpPr>
          <p:nvPr/>
        </p:nvSpPr>
        <p:spPr bwMode="auto">
          <a:xfrm>
            <a:off x="6146800" y="3190875"/>
            <a:ext cx="2881313" cy="863600"/>
          </a:xfrm>
          <a:prstGeom prst="rect">
            <a:avLst/>
          </a:prstGeom>
          <a:noFill/>
          <a:ln w="9525">
            <a:noFill/>
            <a:miter lim="800000"/>
            <a:headEnd/>
            <a:tailEnd/>
          </a:ln>
          <a:effectLst/>
        </p:spPr>
        <p:txBody>
          <a:bodyPr>
            <a:spAutoFit/>
          </a:bodyPr>
          <a:lstStyle/>
          <a:p>
            <a:pPr algn="ctr">
              <a:lnSpc>
                <a:spcPct val="80000"/>
              </a:lnSpc>
              <a:defRPr/>
            </a:pPr>
            <a:r>
              <a:rPr lang="es-PR" sz="2100" b="0" i="0">
                <a:solidFill>
                  <a:srgbClr val="000000"/>
                </a:solidFill>
                <a:effectLst>
                  <a:outerShdw blurRad="38100" dist="38100" dir="2700000" algn="tl">
                    <a:srgbClr val="C0C0C0"/>
                  </a:outerShdw>
                </a:effectLst>
                <a:latin typeface="Arial Black" pitchFamily="34" charset="0"/>
              </a:rPr>
              <a:t>Unidades Básicas</a:t>
            </a:r>
          </a:p>
          <a:p>
            <a:pPr algn="ctr">
              <a:lnSpc>
                <a:spcPct val="80000"/>
              </a:lnSpc>
              <a:defRPr/>
            </a:pPr>
            <a:r>
              <a:rPr lang="es-PR" sz="2100" b="0" i="0">
                <a:solidFill>
                  <a:srgbClr val="000000"/>
                </a:solidFill>
                <a:effectLst>
                  <a:outerShdw blurRad="38100" dist="38100" dir="2700000" algn="tl">
                    <a:srgbClr val="C0C0C0"/>
                  </a:outerShdw>
                </a:effectLst>
                <a:latin typeface="Arial Black" pitchFamily="34" charset="0"/>
              </a:rPr>
              <a:t>de las</a:t>
            </a:r>
          </a:p>
          <a:p>
            <a:pPr algn="ctr">
              <a:lnSpc>
                <a:spcPct val="80000"/>
              </a:lnSpc>
              <a:defRPr/>
            </a:pPr>
            <a:r>
              <a:rPr lang="es-PR" sz="2100" b="0" i="0">
                <a:solidFill>
                  <a:srgbClr val="000000"/>
                </a:solidFill>
                <a:effectLst>
                  <a:outerShdw blurRad="38100" dist="38100" dir="2700000" algn="tl">
                    <a:srgbClr val="C0C0C0"/>
                  </a:outerShdw>
                </a:effectLst>
                <a:latin typeface="Arial Black" pitchFamily="34" charset="0"/>
              </a:rPr>
              <a:t>Proteínas</a:t>
            </a:r>
            <a:endParaRPr lang="es-PR" sz="2100">
              <a:solidFill>
                <a:srgbClr val="000000"/>
              </a:solidFill>
              <a:effectLst>
                <a:outerShdw blurRad="38100" dist="38100" dir="2700000" algn="tl">
                  <a:srgbClr val="C0C0C0"/>
                </a:outerShdw>
              </a:effectLst>
              <a:latin typeface="Arial" charset="0"/>
            </a:endParaRPr>
          </a:p>
        </p:txBody>
      </p:sp>
      <p:sp>
        <p:nvSpPr>
          <p:cNvPr id="23568" name="Freeform 34">
            <a:extLst>
              <a:ext uri="{FF2B5EF4-FFF2-40B4-BE49-F238E27FC236}">
                <a16:creationId xmlns:a16="http://schemas.microsoft.com/office/drawing/2014/main" id="{D42FC472-9370-4F76-AD51-B96C22B965B0}"/>
              </a:ext>
            </a:extLst>
          </p:cNvPr>
          <p:cNvSpPr>
            <a:spLocks/>
          </p:cNvSpPr>
          <p:nvPr/>
        </p:nvSpPr>
        <p:spPr bwMode="auto">
          <a:xfrm>
            <a:off x="1285875" y="4011613"/>
            <a:ext cx="3167063" cy="384175"/>
          </a:xfrm>
          <a:custGeom>
            <a:avLst/>
            <a:gdLst>
              <a:gd name="T0" fmla="*/ 0 w 1995"/>
              <a:gd name="T1" fmla="*/ 0 h 292"/>
              <a:gd name="T2" fmla="*/ 0 w 1995"/>
              <a:gd name="T3" fmla="*/ 2147483647 h 292"/>
              <a:gd name="T4" fmla="*/ 2147483647 w 1995"/>
              <a:gd name="T5" fmla="*/ 2147483647 h 292"/>
              <a:gd name="T6" fmla="*/ 2147483647 w 1995"/>
              <a:gd name="T7" fmla="*/ 0 h 292"/>
              <a:gd name="T8" fmla="*/ 0 60000 65536"/>
              <a:gd name="T9" fmla="*/ 0 60000 65536"/>
              <a:gd name="T10" fmla="*/ 0 60000 65536"/>
              <a:gd name="T11" fmla="*/ 0 60000 65536"/>
              <a:gd name="T12" fmla="*/ 0 w 1995"/>
              <a:gd name="T13" fmla="*/ 0 h 292"/>
              <a:gd name="T14" fmla="*/ 1995 w 1995"/>
              <a:gd name="T15" fmla="*/ 292 h 292"/>
            </a:gdLst>
            <a:ahLst/>
            <a:cxnLst>
              <a:cxn ang="T8">
                <a:pos x="T0" y="T1"/>
              </a:cxn>
              <a:cxn ang="T9">
                <a:pos x="T2" y="T3"/>
              </a:cxn>
              <a:cxn ang="T10">
                <a:pos x="T4" y="T5"/>
              </a:cxn>
              <a:cxn ang="T11">
                <a:pos x="T6" y="T7"/>
              </a:cxn>
            </a:cxnLst>
            <a:rect l="T12" t="T13" r="T14" b="T15"/>
            <a:pathLst>
              <a:path w="1995" h="292">
                <a:moveTo>
                  <a:pt x="0" y="0"/>
                </a:moveTo>
                <a:lnTo>
                  <a:pt x="0" y="292"/>
                </a:lnTo>
                <a:lnTo>
                  <a:pt x="1995" y="292"/>
                </a:lnTo>
                <a:lnTo>
                  <a:pt x="1995"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569" name="Line 35">
            <a:extLst>
              <a:ext uri="{FF2B5EF4-FFF2-40B4-BE49-F238E27FC236}">
                <a16:creationId xmlns:a16="http://schemas.microsoft.com/office/drawing/2014/main" id="{A394C056-8F8B-4174-B356-3CAE80E02070}"/>
              </a:ext>
            </a:extLst>
          </p:cNvPr>
          <p:cNvSpPr>
            <a:spLocks noChangeShapeType="1"/>
          </p:cNvSpPr>
          <p:nvPr/>
        </p:nvSpPr>
        <p:spPr bwMode="auto">
          <a:xfrm>
            <a:off x="2852738" y="442595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0" name="Line 36">
            <a:extLst>
              <a:ext uri="{FF2B5EF4-FFF2-40B4-BE49-F238E27FC236}">
                <a16:creationId xmlns:a16="http://schemas.microsoft.com/office/drawing/2014/main" id="{CF47DC3E-EFAD-494B-95AA-21F01BBE5F0F}"/>
              </a:ext>
            </a:extLst>
          </p:cNvPr>
          <p:cNvSpPr>
            <a:spLocks noChangeShapeType="1"/>
          </p:cNvSpPr>
          <p:nvPr/>
        </p:nvSpPr>
        <p:spPr bwMode="auto">
          <a:xfrm>
            <a:off x="2852738" y="513715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571" name="Freeform 37">
            <a:extLst>
              <a:ext uri="{FF2B5EF4-FFF2-40B4-BE49-F238E27FC236}">
                <a16:creationId xmlns:a16="http://schemas.microsoft.com/office/drawing/2014/main" id="{EF7744B4-7A19-4C55-9DD1-20EC23A1B634}"/>
              </a:ext>
            </a:extLst>
          </p:cNvPr>
          <p:cNvSpPr>
            <a:spLocks/>
          </p:cNvSpPr>
          <p:nvPr/>
        </p:nvSpPr>
        <p:spPr bwMode="auto">
          <a:xfrm flipH="1">
            <a:off x="3663950" y="2406650"/>
            <a:ext cx="738188" cy="649288"/>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2275"/>
                                        </p:tgtEl>
                                        <p:attrNameLst>
                                          <p:attrName>style.visibility</p:attrName>
                                        </p:attrNameLst>
                                      </p:cBhvr>
                                      <p:to>
                                        <p:strVal val="visible"/>
                                      </p:to>
                                    </p:set>
                                    <p:animEffect transition="in" filter="wipe(left)">
                                      <p:cBhvr>
                                        <p:cTn id="7" dur="500"/>
                                        <p:tgtEl>
                                          <p:spTgt spid="182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6" name="Picture 2" descr="Illustration">
            <a:extLst>
              <a:ext uri="{FF2B5EF4-FFF2-40B4-BE49-F238E27FC236}">
                <a16:creationId xmlns:a16="http://schemas.microsoft.com/office/drawing/2014/main" id="{FEF42166-38A9-43E2-95D4-440A4A4542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ext Box 4">
            <a:extLst>
              <a:ext uri="{FF2B5EF4-FFF2-40B4-BE49-F238E27FC236}">
                <a16:creationId xmlns:a16="http://schemas.microsoft.com/office/drawing/2014/main" id="{3F7B692E-6623-4EA1-9971-2101CF1DDF4E}"/>
              </a:ext>
            </a:extLst>
          </p:cNvPr>
          <p:cNvSpPr txBox="1">
            <a:spLocks noChangeArrowheads="1"/>
          </p:cNvSpPr>
          <p:nvPr/>
        </p:nvSpPr>
        <p:spPr bwMode="auto">
          <a:xfrm>
            <a:off x="381000" y="596900"/>
            <a:ext cx="775970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USO DEL GLUCÓGENO MUSCULAR DURANTE EL EJERCICIO</a:t>
            </a:r>
            <a:endParaRPr lang="en-US" altLang="en-US" sz="2400" i="0">
              <a:latin typeface="Arial" panose="020B0604020202020204" pitchFamily="34" charset="0"/>
            </a:endParaRPr>
          </a:p>
        </p:txBody>
      </p:sp>
      <p:grpSp>
        <p:nvGrpSpPr>
          <p:cNvPr id="2" name="Group 8">
            <a:extLst>
              <a:ext uri="{FF2B5EF4-FFF2-40B4-BE49-F238E27FC236}">
                <a16:creationId xmlns:a16="http://schemas.microsoft.com/office/drawing/2014/main" id="{2D23ECA1-E0FE-4862-BFCC-D63613EC4C5E}"/>
              </a:ext>
            </a:extLst>
          </p:cNvPr>
          <p:cNvGrpSpPr>
            <a:grpSpLocks/>
          </p:cNvGrpSpPr>
          <p:nvPr/>
        </p:nvGrpSpPr>
        <p:grpSpPr bwMode="auto">
          <a:xfrm>
            <a:off x="280988" y="2173288"/>
            <a:ext cx="8559800" cy="3525837"/>
            <a:chOff x="177" y="1369"/>
            <a:chExt cx="5392" cy="2221"/>
          </a:xfrm>
        </p:grpSpPr>
        <p:pic>
          <p:nvPicPr>
            <p:cNvPr id="226309" name="Picture 6">
              <a:extLst>
                <a:ext uri="{FF2B5EF4-FFF2-40B4-BE49-F238E27FC236}">
                  <a16:creationId xmlns:a16="http://schemas.microsoft.com/office/drawing/2014/main" id="{77295950-BC91-4754-98E7-8593A9F9DB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7" y="1369"/>
              <a:ext cx="2591" cy="2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6310" name="Picture 7">
              <a:extLst>
                <a:ext uri="{FF2B5EF4-FFF2-40B4-BE49-F238E27FC236}">
                  <a16:creationId xmlns:a16="http://schemas.microsoft.com/office/drawing/2014/main" id="{08A5AE22-9299-4130-A268-736318A3D38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51" y="1372"/>
              <a:ext cx="2618" cy="2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492"/>
                                        </p:tgtEl>
                                        <p:attrNameLst>
                                          <p:attrName>style.visibility</p:attrName>
                                        </p:attrNameLst>
                                      </p:cBhvr>
                                      <p:to>
                                        <p:strVal val="visible"/>
                                      </p:to>
                                    </p:set>
                                    <p:animEffect transition="in" filter="wipe(left)">
                                      <p:cBhvr>
                                        <p:cTn id="7" dur="500"/>
                                        <p:tgtEl>
                                          <p:spTgt spid="63492"/>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 calcmode="lin" valueType="num">
                                      <p:cBhvr>
                                        <p:cTn id="13" dur="500" fill="hold"/>
                                        <p:tgtEl>
                                          <p:spTgt spid="2"/>
                                        </p:tgtEl>
                                        <p:attrNameLst>
                                          <p:attrName>ppt_x</p:attrName>
                                        </p:attrNameLst>
                                      </p:cBhvr>
                                      <p:tavLst>
                                        <p:tav tm="0">
                                          <p:val>
                                            <p:fltVal val="0.5"/>
                                          </p:val>
                                        </p:tav>
                                        <p:tav tm="100000">
                                          <p:val>
                                            <p:strVal val="#ppt_x"/>
                                          </p:val>
                                        </p:tav>
                                      </p:tavLst>
                                    </p:anim>
                                    <p:anim calcmode="lin" valueType="num">
                                      <p:cBhvr>
                                        <p:cTn id="14" dur="500" fill="hold"/>
                                        <p:tgtEl>
                                          <p:spTgt spid="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2" grpId="0" autoUpdateAnimBg="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330" name="Picture 2" descr="Contents">
            <a:extLst>
              <a:ext uri="{FF2B5EF4-FFF2-40B4-BE49-F238E27FC236}">
                <a16:creationId xmlns:a16="http://schemas.microsoft.com/office/drawing/2014/main" id="{B5124C4F-EA88-4E03-B38B-DF6DE63AC6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645" b="70"/>
          <a:stretch>
            <a:fillRect/>
          </a:stretch>
        </p:blipFill>
        <p:spPr bwMode="auto">
          <a:xfrm>
            <a:off x="0" y="-12700"/>
            <a:ext cx="117475"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3331" name="Rectangle 3">
            <a:extLst>
              <a:ext uri="{FF2B5EF4-FFF2-40B4-BE49-F238E27FC236}">
                <a16:creationId xmlns:a16="http://schemas.microsoft.com/office/drawing/2014/main" id="{61FFFBAC-2E84-43BF-98E4-558F287F0265}"/>
              </a:ext>
            </a:extLst>
          </p:cNvPr>
          <p:cNvSpPr>
            <a:spLocks noChangeArrowheads="1"/>
          </p:cNvSpPr>
          <p:nvPr/>
        </p:nvSpPr>
        <p:spPr bwMode="auto">
          <a:xfrm>
            <a:off x="3070225" y="569913"/>
            <a:ext cx="3040063" cy="6429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300" i="0">
                <a:effectLst>
                  <a:outerShdw blurRad="38100" dist="38100" dir="2700000" algn="tl">
                    <a:srgbClr val="C0C0C0"/>
                  </a:outerShdw>
                </a:effectLst>
                <a:latin typeface="Verdana" pitchFamily="34" charset="0"/>
              </a:rPr>
              <a:t>DEPORTES/EJERCICIOS DE</a:t>
            </a:r>
          </a:p>
          <a:p>
            <a:pPr marL="342900" indent="-342900" algn="ctr">
              <a:lnSpc>
                <a:spcPct val="60000"/>
              </a:lnSpc>
              <a:spcBef>
                <a:spcPct val="20000"/>
              </a:spcBef>
              <a:defRPr/>
            </a:pPr>
            <a:r>
              <a:rPr lang="en-US" sz="1300" i="0">
                <a:effectLst>
                  <a:outerShdw blurRad="38100" dist="38100" dir="2700000" algn="tl">
                    <a:srgbClr val="C0C0C0"/>
                  </a:outerShdw>
                </a:effectLst>
                <a:latin typeface="Verdana" pitchFamily="34" charset="0"/>
              </a:rPr>
              <a:t>Tolerancia Cardiorrespiratoria</a:t>
            </a:r>
          </a:p>
          <a:p>
            <a:pPr marL="342900" indent="-342900" algn="ctr">
              <a:lnSpc>
                <a:spcPct val="60000"/>
              </a:lnSpc>
              <a:spcBef>
                <a:spcPct val="20000"/>
              </a:spcBef>
              <a:defRPr/>
            </a:pPr>
            <a:r>
              <a:rPr lang="en-US" sz="1300" i="0">
                <a:effectLst>
                  <a:outerShdw blurRad="38100" dist="38100" dir="2700000" algn="tl">
                    <a:srgbClr val="C0C0C0"/>
                  </a:outerShdw>
                </a:effectLst>
                <a:latin typeface="Verdana" pitchFamily="34" charset="0"/>
              </a:rPr>
              <a:t>o de Larga Distancia/Fondo</a:t>
            </a:r>
          </a:p>
          <a:p>
            <a:pPr marL="342900" indent="-342900" algn="ctr">
              <a:lnSpc>
                <a:spcPct val="60000"/>
              </a:lnSpc>
              <a:spcBef>
                <a:spcPct val="20000"/>
              </a:spcBef>
              <a:defRPr/>
            </a:pPr>
            <a:r>
              <a:rPr lang="en-US" sz="1300" i="0">
                <a:effectLst>
                  <a:outerShdw blurRad="38100" dist="38100" dir="2700000" algn="tl">
                    <a:srgbClr val="C0C0C0"/>
                  </a:outerShdw>
                </a:effectLst>
                <a:latin typeface="Verdana" pitchFamily="34" charset="0"/>
              </a:rPr>
              <a:t>(Ej: CPLD)</a:t>
            </a:r>
            <a:endParaRPr lang="en-US" sz="1300">
              <a:effectLst>
                <a:outerShdw blurRad="38100" dist="38100" dir="2700000" algn="tl">
                  <a:srgbClr val="C0C0C0"/>
                </a:outerShdw>
              </a:effectLst>
              <a:latin typeface="Verdana" pitchFamily="34" charset="0"/>
            </a:endParaRPr>
          </a:p>
        </p:txBody>
      </p:sp>
      <p:sp>
        <p:nvSpPr>
          <p:cNvPr id="483344" name="Text Box 16">
            <a:extLst>
              <a:ext uri="{FF2B5EF4-FFF2-40B4-BE49-F238E27FC236}">
                <a16:creationId xmlns:a16="http://schemas.microsoft.com/office/drawing/2014/main" id="{AFB424C8-4D06-4FBC-9475-59E91BB8236C}"/>
              </a:ext>
            </a:extLst>
          </p:cNvPr>
          <p:cNvSpPr txBox="1">
            <a:spLocks noChangeArrowheads="1"/>
          </p:cNvSpPr>
          <p:nvPr/>
        </p:nvSpPr>
        <p:spPr bwMode="auto">
          <a:xfrm>
            <a:off x="3832225" y="1263650"/>
            <a:ext cx="1643063" cy="250825"/>
          </a:xfrm>
          <a:prstGeom prst="rect">
            <a:avLst/>
          </a:prstGeom>
          <a:noFill/>
          <a:ln w="9525">
            <a:noFill/>
            <a:miter lim="800000"/>
            <a:headEnd/>
            <a:tailEnd/>
          </a:ln>
          <a:effectLst/>
        </p:spPr>
        <p:txBody>
          <a:bodyPr>
            <a:spAutoFit/>
          </a:bodyPr>
          <a:lstStyle/>
          <a:p>
            <a:pPr algn="ctr">
              <a:lnSpc>
                <a:spcPct val="80000"/>
              </a:lnSpc>
              <a:defRPr/>
            </a:pPr>
            <a:r>
              <a:rPr lang="en-US" sz="1300" i="0">
                <a:effectLst>
                  <a:outerShdw blurRad="38100" dist="38100" dir="2700000" algn="tl">
                    <a:srgbClr val="C0C0C0"/>
                  </a:outerShdw>
                </a:effectLst>
                <a:latin typeface="Arial" charset="0"/>
              </a:rPr>
              <a:t>Alta Intensidad</a:t>
            </a:r>
            <a:endParaRPr lang="en-US" sz="1300" i="0" baseline="30000">
              <a:effectLst>
                <a:outerShdw blurRad="38100" dist="38100" dir="2700000" algn="tl">
                  <a:srgbClr val="C0C0C0"/>
                </a:outerShdw>
              </a:effectLst>
              <a:latin typeface="Arial" charset="0"/>
            </a:endParaRPr>
          </a:p>
        </p:txBody>
      </p:sp>
      <p:sp>
        <p:nvSpPr>
          <p:cNvPr id="483350" name="Rectangle 22">
            <a:extLst>
              <a:ext uri="{FF2B5EF4-FFF2-40B4-BE49-F238E27FC236}">
                <a16:creationId xmlns:a16="http://schemas.microsoft.com/office/drawing/2014/main" id="{02D24C3B-2223-4164-BFC1-8F80F84A7433}"/>
              </a:ext>
            </a:extLst>
          </p:cNvPr>
          <p:cNvSpPr>
            <a:spLocks noChangeArrowheads="1"/>
          </p:cNvSpPr>
          <p:nvPr/>
        </p:nvSpPr>
        <p:spPr bwMode="auto">
          <a:xfrm>
            <a:off x="4035425" y="6376988"/>
            <a:ext cx="927100" cy="1651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300" i="0">
                <a:effectLst>
                  <a:outerShdw blurRad="38100" dist="38100" dir="2700000" algn="tl">
                    <a:srgbClr val="C0C0C0"/>
                  </a:outerShdw>
                </a:effectLst>
                <a:latin typeface="Arial Black" pitchFamily="34" charset="0"/>
              </a:rPr>
              <a:t>FATIGA</a:t>
            </a:r>
          </a:p>
        </p:txBody>
      </p:sp>
      <p:sp>
        <p:nvSpPr>
          <p:cNvPr id="483351" name="Rectangle 23">
            <a:extLst>
              <a:ext uri="{FF2B5EF4-FFF2-40B4-BE49-F238E27FC236}">
                <a16:creationId xmlns:a16="http://schemas.microsoft.com/office/drawing/2014/main" id="{DF7D15EE-558D-4930-8F1A-FAD47DB9754D}"/>
              </a:ext>
            </a:extLst>
          </p:cNvPr>
          <p:cNvSpPr>
            <a:spLocks noChangeArrowheads="1"/>
          </p:cNvSpPr>
          <p:nvPr/>
        </p:nvSpPr>
        <p:spPr bwMode="auto">
          <a:xfrm>
            <a:off x="3227388" y="6567488"/>
            <a:ext cx="2359025" cy="2365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1300" i="0">
                <a:solidFill>
                  <a:srgbClr val="000000"/>
                </a:solidFill>
                <a:latin typeface="Verdana" pitchFamily="34" charset="0"/>
              </a:rPr>
              <a:t>Rendimiento Deportivo</a:t>
            </a:r>
            <a:endParaRPr lang="en-US" sz="1300" i="0" baseline="-25000">
              <a:solidFill>
                <a:srgbClr val="000000"/>
              </a:solidFill>
              <a:latin typeface="Verdana" pitchFamily="34" charset="0"/>
            </a:endParaRPr>
          </a:p>
        </p:txBody>
      </p:sp>
      <p:sp>
        <p:nvSpPr>
          <p:cNvPr id="483353" name="Text Box 25">
            <a:extLst>
              <a:ext uri="{FF2B5EF4-FFF2-40B4-BE49-F238E27FC236}">
                <a16:creationId xmlns:a16="http://schemas.microsoft.com/office/drawing/2014/main" id="{BE903C8F-250C-43B8-9268-B04E6A62B945}"/>
              </a:ext>
            </a:extLst>
          </p:cNvPr>
          <p:cNvSpPr txBox="1">
            <a:spLocks noChangeArrowheads="1"/>
          </p:cNvSpPr>
          <p:nvPr/>
        </p:nvSpPr>
        <p:spPr bwMode="auto">
          <a:xfrm>
            <a:off x="47625" y="-31750"/>
            <a:ext cx="90963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i="0">
                <a:solidFill>
                  <a:schemeClr val="accent2"/>
                </a:solidFill>
                <a:latin typeface="Arial" panose="020B0604020202020204" pitchFamily="34" charset="0"/>
              </a:rPr>
              <a:t>Fatiga y Sus Causas: Sistemas Energéticos</a:t>
            </a:r>
          </a:p>
        </p:txBody>
      </p:sp>
      <p:sp>
        <p:nvSpPr>
          <p:cNvPr id="227336" name="Text Box 36">
            <a:extLst>
              <a:ext uri="{FF2B5EF4-FFF2-40B4-BE49-F238E27FC236}">
                <a16:creationId xmlns:a16="http://schemas.microsoft.com/office/drawing/2014/main" id="{19FA0E7F-0340-40FC-8B85-3EEEDC6A098D}"/>
              </a:ext>
            </a:extLst>
          </p:cNvPr>
          <p:cNvSpPr txBox="1">
            <a:spLocks noChangeArrowheads="1"/>
          </p:cNvSpPr>
          <p:nvPr/>
        </p:nvSpPr>
        <p:spPr bwMode="auto">
          <a:xfrm>
            <a:off x="2503488" y="3001963"/>
            <a:ext cx="1346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a:t>(Síntesis Glucosa)</a:t>
            </a:r>
          </a:p>
        </p:txBody>
      </p:sp>
      <p:sp>
        <p:nvSpPr>
          <p:cNvPr id="227337" name="Freeform 38">
            <a:extLst>
              <a:ext uri="{FF2B5EF4-FFF2-40B4-BE49-F238E27FC236}">
                <a16:creationId xmlns:a16="http://schemas.microsoft.com/office/drawing/2014/main" id="{5F248AA7-72EC-402B-ACB1-3239DE29823D}"/>
              </a:ext>
            </a:extLst>
          </p:cNvPr>
          <p:cNvSpPr>
            <a:spLocks/>
          </p:cNvSpPr>
          <p:nvPr/>
        </p:nvSpPr>
        <p:spPr bwMode="auto">
          <a:xfrm rot="-5400000" flipH="1" flipV="1">
            <a:off x="1236662" y="2446338"/>
            <a:ext cx="168275" cy="7874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7338" name="Line 52">
            <a:extLst>
              <a:ext uri="{FF2B5EF4-FFF2-40B4-BE49-F238E27FC236}">
                <a16:creationId xmlns:a16="http://schemas.microsoft.com/office/drawing/2014/main" id="{C5A26BE3-99D1-4B59-936E-2BC9C7715C54}"/>
              </a:ext>
            </a:extLst>
          </p:cNvPr>
          <p:cNvSpPr>
            <a:spLocks noChangeShapeType="1"/>
          </p:cNvSpPr>
          <p:nvPr/>
        </p:nvSpPr>
        <p:spPr bwMode="auto">
          <a:xfrm>
            <a:off x="4537075" y="4386263"/>
            <a:ext cx="0" cy="26987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39" name="Text Box 53">
            <a:extLst>
              <a:ext uri="{FF2B5EF4-FFF2-40B4-BE49-F238E27FC236}">
                <a16:creationId xmlns:a16="http://schemas.microsoft.com/office/drawing/2014/main" id="{1FEBB3BA-04E6-401E-BB4D-B2BD754AD8C3}"/>
              </a:ext>
            </a:extLst>
          </p:cNvPr>
          <p:cNvSpPr txBox="1">
            <a:spLocks noChangeArrowheads="1"/>
          </p:cNvSpPr>
          <p:nvPr/>
        </p:nvSpPr>
        <p:spPr bwMode="auto">
          <a:xfrm>
            <a:off x="4491038" y="4360863"/>
            <a:ext cx="31432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(Continúa el Ejercicio a una Alta Intensidad)</a:t>
            </a:r>
          </a:p>
        </p:txBody>
      </p:sp>
      <p:sp>
        <p:nvSpPr>
          <p:cNvPr id="227340" name="Line 58">
            <a:extLst>
              <a:ext uri="{FF2B5EF4-FFF2-40B4-BE49-F238E27FC236}">
                <a16:creationId xmlns:a16="http://schemas.microsoft.com/office/drawing/2014/main" id="{64755B1B-A8DE-439A-AA35-9639138F8187}"/>
              </a:ext>
            </a:extLst>
          </p:cNvPr>
          <p:cNvSpPr>
            <a:spLocks noChangeShapeType="1"/>
          </p:cNvSpPr>
          <p:nvPr/>
        </p:nvSpPr>
        <p:spPr bwMode="auto">
          <a:xfrm>
            <a:off x="4524375" y="1192213"/>
            <a:ext cx="0" cy="157162"/>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3387" name="Rectangle 59">
            <a:extLst>
              <a:ext uri="{FF2B5EF4-FFF2-40B4-BE49-F238E27FC236}">
                <a16:creationId xmlns:a16="http://schemas.microsoft.com/office/drawing/2014/main" id="{AA6A2344-E5BF-44BF-A61F-B1EC03D65227}"/>
              </a:ext>
            </a:extLst>
          </p:cNvPr>
          <p:cNvSpPr>
            <a:spLocks noChangeArrowheads="1"/>
          </p:cNvSpPr>
          <p:nvPr/>
        </p:nvSpPr>
        <p:spPr bwMode="auto">
          <a:xfrm>
            <a:off x="635000" y="315913"/>
            <a:ext cx="925513" cy="2143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FATIGA</a:t>
            </a:r>
            <a:endParaRPr lang="en-US" sz="1400">
              <a:effectLst>
                <a:outerShdw blurRad="38100" dist="38100" dir="2700000" algn="tl">
                  <a:srgbClr val="C0C0C0"/>
                </a:outerShdw>
              </a:effectLst>
              <a:latin typeface="Arial Black" pitchFamily="34" charset="0"/>
            </a:endParaRPr>
          </a:p>
        </p:txBody>
      </p:sp>
      <p:sp>
        <p:nvSpPr>
          <p:cNvPr id="227342" name="Line 60">
            <a:extLst>
              <a:ext uri="{FF2B5EF4-FFF2-40B4-BE49-F238E27FC236}">
                <a16:creationId xmlns:a16="http://schemas.microsoft.com/office/drawing/2014/main" id="{0BB6B1C3-5A7F-4A0B-99C8-1E88E5BAF97B}"/>
              </a:ext>
            </a:extLst>
          </p:cNvPr>
          <p:cNvSpPr>
            <a:spLocks noChangeShapeType="1"/>
          </p:cNvSpPr>
          <p:nvPr/>
        </p:nvSpPr>
        <p:spPr bwMode="auto">
          <a:xfrm rot="-5400000">
            <a:off x="1664494" y="2246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3389" name="Rectangle 61">
            <a:extLst>
              <a:ext uri="{FF2B5EF4-FFF2-40B4-BE49-F238E27FC236}">
                <a16:creationId xmlns:a16="http://schemas.microsoft.com/office/drawing/2014/main" id="{5FBDA62E-5AAD-4EA1-8DAF-2E8D9C115667}"/>
              </a:ext>
            </a:extLst>
          </p:cNvPr>
          <p:cNvSpPr>
            <a:spLocks noChangeArrowheads="1"/>
          </p:cNvSpPr>
          <p:nvPr/>
        </p:nvSpPr>
        <p:spPr bwMode="auto">
          <a:xfrm>
            <a:off x="1733550" y="303213"/>
            <a:ext cx="915988"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Causas</a:t>
            </a:r>
            <a:endParaRPr lang="en-US" sz="1400" b="0">
              <a:effectLst>
                <a:outerShdw blurRad="38100" dist="38100" dir="2700000" algn="tl">
                  <a:srgbClr val="C0C0C0"/>
                </a:outerShdw>
              </a:effectLst>
              <a:latin typeface="Arial Black" pitchFamily="34" charset="0"/>
            </a:endParaRPr>
          </a:p>
        </p:txBody>
      </p:sp>
      <p:sp>
        <p:nvSpPr>
          <p:cNvPr id="483390" name="Rectangle 62">
            <a:extLst>
              <a:ext uri="{FF2B5EF4-FFF2-40B4-BE49-F238E27FC236}">
                <a16:creationId xmlns:a16="http://schemas.microsoft.com/office/drawing/2014/main" id="{3ED54857-84CF-4477-871C-201E359D35A4}"/>
              </a:ext>
            </a:extLst>
          </p:cNvPr>
          <p:cNvSpPr>
            <a:spLocks noChangeArrowheads="1"/>
          </p:cNvSpPr>
          <p:nvPr/>
        </p:nvSpPr>
        <p:spPr bwMode="auto">
          <a:xfrm>
            <a:off x="2841625" y="303213"/>
            <a:ext cx="23177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Sistemas Energéticos</a:t>
            </a:r>
            <a:endParaRPr lang="en-US" sz="1400" b="0">
              <a:effectLst>
                <a:outerShdw blurRad="38100" dist="38100" dir="2700000" algn="tl">
                  <a:srgbClr val="C0C0C0"/>
                </a:outerShdw>
              </a:effectLst>
              <a:latin typeface="Arial Black" pitchFamily="34" charset="0"/>
            </a:endParaRPr>
          </a:p>
        </p:txBody>
      </p:sp>
      <p:sp>
        <p:nvSpPr>
          <p:cNvPr id="227345" name="Line 63">
            <a:extLst>
              <a:ext uri="{FF2B5EF4-FFF2-40B4-BE49-F238E27FC236}">
                <a16:creationId xmlns:a16="http://schemas.microsoft.com/office/drawing/2014/main" id="{8C4F1AE4-30BB-4E82-A991-1EFAACA0BF96}"/>
              </a:ext>
            </a:extLst>
          </p:cNvPr>
          <p:cNvSpPr>
            <a:spLocks noChangeShapeType="1"/>
          </p:cNvSpPr>
          <p:nvPr/>
        </p:nvSpPr>
        <p:spPr bwMode="auto">
          <a:xfrm>
            <a:off x="5494338" y="311150"/>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3392" name="Rectangle 64">
            <a:extLst>
              <a:ext uri="{FF2B5EF4-FFF2-40B4-BE49-F238E27FC236}">
                <a16:creationId xmlns:a16="http://schemas.microsoft.com/office/drawing/2014/main" id="{64E0A7DD-402E-4CAD-A133-BE5D0CD0D18A}"/>
              </a:ext>
            </a:extLst>
          </p:cNvPr>
          <p:cNvSpPr>
            <a:spLocks noChangeArrowheads="1"/>
          </p:cNvSpPr>
          <p:nvPr/>
        </p:nvSpPr>
        <p:spPr bwMode="auto">
          <a:xfrm>
            <a:off x="5459413" y="303213"/>
            <a:ext cx="3062287" cy="1762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Glucógeno Muscular/Glucosa</a:t>
            </a:r>
            <a:endParaRPr lang="en-US" sz="1400" b="0">
              <a:effectLst>
                <a:outerShdw blurRad="38100" dist="38100" dir="2700000" algn="tl">
                  <a:srgbClr val="C0C0C0"/>
                </a:outerShdw>
              </a:effectLst>
              <a:latin typeface="Arial Black" pitchFamily="34" charset="0"/>
            </a:endParaRPr>
          </a:p>
        </p:txBody>
      </p:sp>
      <p:pic>
        <p:nvPicPr>
          <p:cNvPr id="227347" name="Picture 67" descr="Contents">
            <a:extLst>
              <a:ext uri="{FF2B5EF4-FFF2-40B4-BE49-F238E27FC236}">
                <a16:creationId xmlns:a16="http://schemas.microsoft.com/office/drawing/2014/main" id="{85A10907-CDAB-4DAF-8980-CD89C31FDA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r="-278" b="85533"/>
          <a:stretch>
            <a:fillRect/>
          </a:stretch>
        </p:blipFill>
        <p:spPr bwMode="auto">
          <a:xfrm>
            <a:off x="92075" y="200025"/>
            <a:ext cx="9077325"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48" name="Rectangle 68">
            <a:extLst>
              <a:ext uri="{FF2B5EF4-FFF2-40B4-BE49-F238E27FC236}">
                <a16:creationId xmlns:a16="http://schemas.microsoft.com/office/drawing/2014/main" id="{D719BEA6-7F70-433D-B36D-30949B1FC13E}"/>
              </a:ext>
            </a:extLst>
          </p:cNvPr>
          <p:cNvSpPr>
            <a:spLocks noChangeArrowheads="1"/>
          </p:cNvSpPr>
          <p:nvPr/>
        </p:nvSpPr>
        <p:spPr bwMode="auto">
          <a:xfrm>
            <a:off x="692150" y="269875"/>
            <a:ext cx="7740650" cy="269875"/>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7349" name="Line 69">
            <a:extLst>
              <a:ext uri="{FF2B5EF4-FFF2-40B4-BE49-F238E27FC236}">
                <a16:creationId xmlns:a16="http://schemas.microsoft.com/office/drawing/2014/main" id="{08F1E288-D40B-4956-8C87-81F2A24429AA}"/>
              </a:ext>
            </a:extLst>
          </p:cNvPr>
          <p:cNvSpPr>
            <a:spLocks noChangeShapeType="1"/>
          </p:cNvSpPr>
          <p:nvPr/>
        </p:nvSpPr>
        <p:spPr bwMode="auto">
          <a:xfrm rot="-5400000">
            <a:off x="2743994" y="2246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50" name="Line 70">
            <a:extLst>
              <a:ext uri="{FF2B5EF4-FFF2-40B4-BE49-F238E27FC236}">
                <a16:creationId xmlns:a16="http://schemas.microsoft.com/office/drawing/2014/main" id="{FD8E71AF-58F9-4B38-B445-33164E240D50}"/>
              </a:ext>
            </a:extLst>
          </p:cNvPr>
          <p:cNvSpPr>
            <a:spLocks noChangeShapeType="1"/>
          </p:cNvSpPr>
          <p:nvPr/>
        </p:nvSpPr>
        <p:spPr bwMode="auto">
          <a:xfrm rot="-5400000">
            <a:off x="5245894" y="2246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51" name="Line 71">
            <a:extLst>
              <a:ext uri="{FF2B5EF4-FFF2-40B4-BE49-F238E27FC236}">
                <a16:creationId xmlns:a16="http://schemas.microsoft.com/office/drawing/2014/main" id="{76091CF5-27E5-4974-A5AC-B7F772E30941}"/>
              </a:ext>
            </a:extLst>
          </p:cNvPr>
          <p:cNvSpPr>
            <a:spLocks noChangeShapeType="1"/>
          </p:cNvSpPr>
          <p:nvPr/>
        </p:nvSpPr>
        <p:spPr bwMode="auto">
          <a:xfrm>
            <a:off x="4524375" y="1452563"/>
            <a:ext cx="0" cy="157162"/>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52" name="Text Box 72">
            <a:extLst>
              <a:ext uri="{FF2B5EF4-FFF2-40B4-BE49-F238E27FC236}">
                <a16:creationId xmlns:a16="http://schemas.microsoft.com/office/drawing/2014/main" id="{9B1DA2A2-A6ED-4DF7-97B8-F386E0F22579}"/>
              </a:ext>
            </a:extLst>
          </p:cNvPr>
          <p:cNvSpPr txBox="1">
            <a:spLocks noChangeArrowheads="1"/>
          </p:cNvSpPr>
          <p:nvPr/>
        </p:nvSpPr>
        <p:spPr bwMode="auto">
          <a:xfrm>
            <a:off x="3387725" y="1524000"/>
            <a:ext cx="23161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Primeras Fases del Evento</a:t>
            </a:r>
            <a:endParaRPr lang="en-US" altLang="en-US" sz="1300" i="0" baseline="30000">
              <a:latin typeface="Arial" panose="020B0604020202020204" pitchFamily="34" charset="0"/>
            </a:endParaRPr>
          </a:p>
        </p:txBody>
      </p:sp>
      <p:sp>
        <p:nvSpPr>
          <p:cNvPr id="227353" name="Line 73">
            <a:extLst>
              <a:ext uri="{FF2B5EF4-FFF2-40B4-BE49-F238E27FC236}">
                <a16:creationId xmlns:a16="http://schemas.microsoft.com/office/drawing/2014/main" id="{2E5BE711-275F-47B9-8226-93B3EC9920E5}"/>
              </a:ext>
            </a:extLst>
          </p:cNvPr>
          <p:cNvSpPr>
            <a:spLocks noChangeShapeType="1"/>
          </p:cNvSpPr>
          <p:nvPr/>
        </p:nvSpPr>
        <p:spPr bwMode="auto">
          <a:xfrm>
            <a:off x="4524375" y="1700213"/>
            <a:ext cx="0" cy="157162"/>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54" name="Line 74">
            <a:extLst>
              <a:ext uri="{FF2B5EF4-FFF2-40B4-BE49-F238E27FC236}">
                <a16:creationId xmlns:a16="http://schemas.microsoft.com/office/drawing/2014/main" id="{9FFDD9FF-E6A6-4C16-9AC9-F0E1DDDFDFC4}"/>
              </a:ext>
            </a:extLst>
          </p:cNvPr>
          <p:cNvSpPr>
            <a:spLocks noChangeShapeType="1"/>
          </p:cNvSpPr>
          <p:nvPr/>
        </p:nvSpPr>
        <p:spPr bwMode="auto">
          <a:xfrm>
            <a:off x="4524375" y="2284413"/>
            <a:ext cx="0" cy="157162"/>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55" name="Text Box 75">
            <a:extLst>
              <a:ext uri="{FF2B5EF4-FFF2-40B4-BE49-F238E27FC236}">
                <a16:creationId xmlns:a16="http://schemas.microsoft.com/office/drawing/2014/main" id="{109514DD-0BF3-408D-BDEA-43C64338B9A9}"/>
              </a:ext>
            </a:extLst>
          </p:cNvPr>
          <p:cNvSpPr txBox="1">
            <a:spLocks noChangeArrowheads="1"/>
          </p:cNvSpPr>
          <p:nvPr/>
        </p:nvSpPr>
        <p:spPr bwMode="auto">
          <a:xfrm>
            <a:off x="3305175" y="2374900"/>
            <a:ext cx="25384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Fases Posteriores del Evento</a:t>
            </a:r>
            <a:endParaRPr lang="en-US" altLang="en-US" sz="1300" i="0" baseline="30000">
              <a:latin typeface="Arial" panose="020B0604020202020204" pitchFamily="34" charset="0"/>
            </a:endParaRPr>
          </a:p>
        </p:txBody>
      </p:sp>
      <p:sp>
        <p:nvSpPr>
          <p:cNvPr id="227356" name="Line 76">
            <a:extLst>
              <a:ext uri="{FF2B5EF4-FFF2-40B4-BE49-F238E27FC236}">
                <a16:creationId xmlns:a16="http://schemas.microsoft.com/office/drawing/2014/main" id="{FBA7D938-1BB0-4F67-B61A-24E1B0EE7074}"/>
              </a:ext>
            </a:extLst>
          </p:cNvPr>
          <p:cNvSpPr>
            <a:spLocks noChangeShapeType="1"/>
          </p:cNvSpPr>
          <p:nvPr/>
        </p:nvSpPr>
        <p:spPr bwMode="auto">
          <a:xfrm>
            <a:off x="4524375" y="2576513"/>
            <a:ext cx="0" cy="157162"/>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57" name="Text Box 77">
            <a:extLst>
              <a:ext uri="{FF2B5EF4-FFF2-40B4-BE49-F238E27FC236}">
                <a16:creationId xmlns:a16="http://schemas.microsoft.com/office/drawing/2014/main" id="{DB8248E6-F11A-4C43-B2DD-2E15653BE994}"/>
              </a:ext>
            </a:extLst>
          </p:cNvPr>
          <p:cNvSpPr txBox="1">
            <a:spLocks noChangeArrowheads="1"/>
          </p:cNvSpPr>
          <p:nvPr/>
        </p:nvSpPr>
        <p:spPr bwMode="auto">
          <a:xfrm>
            <a:off x="1724025" y="2641600"/>
            <a:ext cx="58594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Demandas de Glucógeno/Glucosa por Músculos Esqueletales Activos</a:t>
            </a:r>
            <a:endParaRPr lang="en-US" altLang="en-US" sz="1300" i="0" baseline="30000">
              <a:latin typeface="Arial" panose="020B0604020202020204" pitchFamily="34" charset="0"/>
            </a:endParaRPr>
          </a:p>
        </p:txBody>
      </p:sp>
      <p:sp>
        <p:nvSpPr>
          <p:cNvPr id="227358" name="Line 78">
            <a:extLst>
              <a:ext uri="{FF2B5EF4-FFF2-40B4-BE49-F238E27FC236}">
                <a16:creationId xmlns:a16="http://schemas.microsoft.com/office/drawing/2014/main" id="{B9141AA0-F1F3-4A01-9792-C39697427A3B}"/>
              </a:ext>
            </a:extLst>
          </p:cNvPr>
          <p:cNvSpPr>
            <a:spLocks noChangeShapeType="1"/>
          </p:cNvSpPr>
          <p:nvPr/>
        </p:nvSpPr>
        <p:spPr bwMode="auto">
          <a:xfrm flipV="1">
            <a:off x="1762125" y="26781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59" name="Line 81">
            <a:extLst>
              <a:ext uri="{FF2B5EF4-FFF2-40B4-BE49-F238E27FC236}">
                <a16:creationId xmlns:a16="http://schemas.microsoft.com/office/drawing/2014/main" id="{8746AA6F-75EE-4A8C-BB98-0F2737D0EF3D}"/>
              </a:ext>
            </a:extLst>
          </p:cNvPr>
          <p:cNvSpPr>
            <a:spLocks noChangeShapeType="1"/>
          </p:cNvSpPr>
          <p:nvPr/>
        </p:nvSpPr>
        <p:spPr bwMode="auto">
          <a:xfrm>
            <a:off x="5641975" y="3376613"/>
            <a:ext cx="0" cy="1571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60" name="Text Box 82">
            <a:extLst>
              <a:ext uri="{FF2B5EF4-FFF2-40B4-BE49-F238E27FC236}">
                <a16:creationId xmlns:a16="http://schemas.microsoft.com/office/drawing/2014/main" id="{13B626B2-66FF-4B4F-AD8E-3901043ABA54}"/>
              </a:ext>
            </a:extLst>
          </p:cNvPr>
          <p:cNvSpPr txBox="1">
            <a:spLocks noChangeArrowheads="1"/>
          </p:cNvSpPr>
          <p:nvPr/>
        </p:nvSpPr>
        <p:spPr bwMode="auto">
          <a:xfrm>
            <a:off x="15875" y="2832100"/>
            <a:ext cx="1776413"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Reservas</a:t>
            </a:r>
          </a:p>
          <a:p>
            <a:pPr algn="ctr">
              <a:lnSpc>
                <a:spcPct val="80000"/>
              </a:lnSpc>
            </a:pPr>
            <a:r>
              <a:rPr lang="en-US" altLang="en-US" sz="1300" i="0">
                <a:latin typeface="Arial" panose="020B0604020202020204" pitchFamily="34" charset="0"/>
              </a:rPr>
              <a:t>Glucosa Sanguínea</a:t>
            </a:r>
            <a:endParaRPr lang="en-US" altLang="en-US" sz="1300" i="0" baseline="30000">
              <a:latin typeface="Arial" panose="020B0604020202020204" pitchFamily="34" charset="0"/>
            </a:endParaRPr>
          </a:p>
        </p:txBody>
      </p:sp>
      <p:sp>
        <p:nvSpPr>
          <p:cNvPr id="227361" name="Line 83">
            <a:extLst>
              <a:ext uri="{FF2B5EF4-FFF2-40B4-BE49-F238E27FC236}">
                <a16:creationId xmlns:a16="http://schemas.microsoft.com/office/drawing/2014/main" id="{E30696AE-944E-4A92-AE05-49CE9A215DBB}"/>
              </a:ext>
            </a:extLst>
          </p:cNvPr>
          <p:cNvSpPr>
            <a:spLocks noChangeShapeType="1"/>
          </p:cNvSpPr>
          <p:nvPr/>
        </p:nvSpPr>
        <p:spPr bwMode="auto">
          <a:xfrm>
            <a:off x="3114675" y="2836863"/>
            <a:ext cx="0" cy="157162"/>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62" name="Text Box 84">
            <a:extLst>
              <a:ext uri="{FF2B5EF4-FFF2-40B4-BE49-F238E27FC236}">
                <a16:creationId xmlns:a16="http://schemas.microsoft.com/office/drawing/2014/main" id="{7219F33C-3063-4C4D-B7BB-7AEBE2E792DC}"/>
              </a:ext>
            </a:extLst>
          </p:cNvPr>
          <p:cNvSpPr txBox="1">
            <a:spLocks noChangeArrowheads="1"/>
          </p:cNvSpPr>
          <p:nvPr/>
        </p:nvSpPr>
        <p:spPr bwMode="auto">
          <a:xfrm>
            <a:off x="2543175" y="2895600"/>
            <a:ext cx="13065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Glucogénesis</a:t>
            </a:r>
            <a:endParaRPr lang="en-US" altLang="en-US" sz="1300" i="0" baseline="30000">
              <a:latin typeface="Arial" panose="020B0604020202020204" pitchFamily="34" charset="0"/>
            </a:endParaRPr>
          </a:p>
        </p:txBody>
      </p:sp>
      <p:sp>
        <p:nvSpPr>
          <p:cNvPr id="227363" name="Line 85">
            <a:extLst>
              <a:ext uri="{FF2B5EF4-FFF2-40B4-BE49-F238E27FC236}">
                <a16:creationId xmlns:a16="http://schemas.microsoft.com/office/drawing/2014/main" id="{754DE7FB-26BF-4D8A-931E-4369923AFB78}"/>
              </a:ext>
            </a:extLst>
          </p:cNvPr>
          <p:cNvSpPr>
            <a:spLocks noChangeShapeType="1"/>
          </p:cNvSpPr>
          <p:nvPr/>
        </p:nvSpPr>
        <p:spPr bwMode="auto">
          <a:xfrm flipV="1">
            <a:off x="2587625" y="29257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64" name="Text Box 87">
            <a:extLst>
              <a:ext uri="{FF2B5EF4-FFF2-40B4-BE49-F238E27FC236}">
                <a16:creationId xmlns:a16="http://schemas.microsoft.com/office/drawing/2014/main" id="{E56E2FEC-B6DD-4201-808E-F251CDBEC90C}"/>
              </a:ext>
            </a:extLst>
          </p:cNvPr>
          <p:cNvSpPr txBox="1">
            <a:spLocks noChangeArrowheads="1"/>
          </p:cNvSpPr>
          <p:nvPr/>
        </p:nvSpPr>
        <p:spPr bwMode="auto">
          <a:xfrm>
            <a:off x="4891088" y="3084513"/>
            <a:ext cx="156845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n-US" altLang="en-US"/>
              <a:t>(Síntesis de Glucosa</a:t>
            </a:r>
          </a:p>
          <a:p>
            <a:pPr algn="ctr">
              <a:lnSpc>
                <a:spcPct val="70000"/>
              </a:lnSpc>
            </a:pPr>
            <a:r>
              <a:rPr lang="en-US" altLang="en-US"/>
              <a:t>a partir de Sustratos)</a:t>
            </a:r>
          </a:p>
        </p:txBody>
      </p:sp>
      <p:sp>
        <p:nvSpPr>
          <p:cNvPr id="227365" name="Line 88">
            <a:extLst>
              <a:ext uri="{FF2B5EF4-FFF2-40B4-BE49-F238E27FC236}">
                <a16:creationId xmlns:a16="http://schemas.microsoft.com/office/drawing/2014/main" id="{D214AAB8-E110-47BF-910C-B1C63933BA50}"/>
              </a:ext>
            </a:extLst>
          </p:cNvPr>
          <p:cNvSpPr>
            <a:spLocks noChangeShapeType="1"/>
          </p:cNvSpPr>
          <p:nvPr/>
        </p:nvSpPr>
        <p:spPr bwMode="auto">
          <a:xfrm>
            <a:off x="5648325" y="2849563"/>
            <a:ext cx="0" cy="157162"/>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66" name="Text Box 89">
            <a:extLst>
              <a:ext uri="{FF2B5EF4-FFF2-40B4-BE49-F238E27FC236}">
                <a16:creationId xmlns:a16="http://schemas.microsoft.com/office/drawing/2014/main" id="{17533631-646F-43C5-99E6-1AA8071484EA}"/>
              </a:ext>
            </a:extLst>
          </p:cNvPr>
          <p:cNvSpPr txBox="1">
            <a:spLocks noChangeArrowheads="1"/>
          </p:cNvSpPr>
          <p:nvPr/>
        </p:nvSpPr>
        <p:spPr bwMode="auto">
          <a:xfrm>
            <a:off x="4892675" y="2921000"/>
            <a:ext cx="16113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Gluconeogénesis</a:t>
            </a:r>
            <a:endParaRPr lang="en-US" altLang="en-US" sz="1300" i="0" baseline="30000">
              <a:latin typeface="Arial" panose="020B0604020202020204" pitchFamily="34" charset="0"/>
            </a:endParaRPr>
          </a:p>
        </p:txBody>
      </p:sp>
      <p:sp>
        <p:nvSpPr>
          <p:cNvPr id="227367" name="Line 90">
            <a:extLst>
              <a:ext uri="{FF2B5EF4-FFF2-40B4-BE49-F238E27FC236}">
                <a16:creationId xmlns:a16="http://schemas.microsoft.com/office/drawing/2014/main" id="{4F8C4EC6-979F-47EB-A521-8360BE698C2C}"/>
              </a:ext>
            </a:extLst>
          </p:cNvPr>
          <p:cNvSpPr>
            <a:spLocks noChangeShapeType="1"/>
          </p:cNvSpPr>
          <p:nvPr/>
        </p:nvSpPr>
        <p:spPr bwMode="auto">
          <a:xfrm flipV="1">
            <a:off x="4937125" y="29511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68" name="Text Box 91">
            <a:extLst>
              <a:ext uri="{FF2B5EF4-FFF2-40B4-BE49-F238E27FC236}">
                <a16:creationId xmlns:a16="http://schemas.microsoft.com/office/drawing/2014/main" id="{69C7495D-F6DA-451B-9FEB-423FAB69B059}"/>
              </a:ext>
            </a:extLst>
          </p:cNvPr>
          <p:cNvSpPr txBox="1">
            <a:spLocks noChangeArrowheads="1"/>
          </p:cNvSpPr>
          <p:nvPr/>
        </p:nvSpPr>
        <p:spPr bwMode="auto">
          <a:xfrm>
            <a:off x="7570788" y="2995613"/>
            <a:ext cx="163195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n-US" altLang="en-US"/>
              <a:t>(Degradamiento</a:t>
            </a:r>
          </a:p>
          <a:p>
            <a:pPr algn="ctr">
              <a:lnSpc>
                <a:spcPct val="70000"/>
              </a:lnSpc>
            </a:pPr>
            <a:r>
              <a:rPr lang="en-US" altLang="en-US"/>
              <a:t>Glucógeno Hepático)</a:t>
            </a:r>
          </a:p>
        </p:txBody>
      </p:sp>
      <p:sp>
        <p:nvSpPr>
          <p:cNvPr id="227369" name="Text Box 93">
            <a:extLst>
              <a:ext uri="{FF2B5EF4-FFF2-40B4-BE49-F238E27FC236}">
                <a16:creationId xmlns:a16="http://schemas.microsoft.com/office/drawing/2014/main" id="{D51FA586-06CD-45E9-BDE6-ADBC04BECB40}"/>
              </a:ext>
            </a:extLst>
          </p:cNvPr>
          <p:cNvSpPr txBox="1">
            <a:spLocks noChangeArrowheads="1"/>
          </p:cNvSpPr>
          <p:nvPr/>
        </p:nvSpPr>
        <p:spPr bwMode="auto">
          <a:xfrm>
            <a:off x="7693025" y="2844800"/>
            <a:ext cx="14970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Glucogénólisis</a:t>
            </a:r>
            <a:endParaRPr lang="en-US" altLang="en-US" sz="1300" i="0" baseline="30000">
              <a:latin typeface="Arial" panose="020B0604020202020204" pitchFamily="34" charset="0"/>
            </a:endParaRPr>
          </a:p>
        </p:txBody>
      </p:sp>
      <p:sp>
        <p:nvSpPr>
          <p:cNvPr id="227370" name="Line 94">
            <a:extLst>
              <a:ext uri="{FF2B5EF4-FFF2-40B4-BE49-F238E27FC236}">
                <a16:creationId xmlns:a16="http://schemas.microsoft.com/office/drawing/2014/main" id="{C232FA38-3CD8-4B99-8A2E-03AE4D94C9DE}"/>
              </a:ext>
            </a:extLst>
          </p:cNvPr>
          <p:cNvSpPr>
            <a:spLocks noChangeShapeType="1"/>
          </p:cNvSpPr>
          <p:nvPr/>
        </p:nvSpPr>
        <p:spPr bwMode="auto">
          <a:xfrm flipV="1">
            <a:off x="7737475" y="28749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71" name="Freeform 96">
            <a:extLst>
              <a:ext uri="{FF2B5EF4-FFF2-40B4-BE49-F238E27FC236}">
                <a16:creationId xmlns:a16="http://schemas.microsoft.com/office/drawing/2014/main" id="{3F522D5C-6931-4F4E-9E04-54332948B2D6}"/>
              </a:ext>
            </a:extLst>
          </p:cNvPr>
          <p:cNvSpPr>
            <a:spLocks/>
          </p:cNvSpPr>
          <p:nvPr/>
        </p:nvSpPr>
        <p:spPr bwMode="auto">
          <a:xfrm rot="5400000" flipV="1">
            <a:off x="7713662" y="2395538"/>
            <a:ext cx="168275" cy="8890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7372" name="Line 97">
            <a:extLst>
              <a:ext uri="{FF2B5EF4-FFF2-40B4-BE49-F238E27FC236}">
                <a16:creationId xmlns:a16="http://schemas.microsoft.com/office/drawing/2014/main" id="{B5BE3760-4CF5-404A-AB83-359E286EB36F}"/>
              </a:ext>
            </a:extLst>
          </p:cNvPr>
          <p:cNvSpPr>
            <a:spLocks noChangeShapeType="1"/>
          </p:cNvSpPr>
          <p:nvPr/>
        </p:nvSpPr>
        <p:spPr bwMode="auto">
          <a:xfrm>
            <a:off x="3127375" y="3211513"/>
            <a:ext cx="0" cy="32226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373" name="Line 98">
            <a:extLst>
              <a:ext uri="{FF2B5EF4-FFF2-40B4-BE49-F238E27FC236}">
                <a16:creationId xmlns:a16="http://schemas.microsoft.com/office/drawing/2014/main" id="{411F7E80-C6D8-4C38-B394-545DAF635F34}"/>
              </a:ext>
            </a:extLst>
          </p:cNvPr>
          <p:cNvSpPr>
            <a:spLocks noChangeShapeType="1"/>
          </p:cNvSpPr>
          <p:nvPr/>
        </p:nvSpPr>
        <p:spPr bwMode="auto">
          <a:xfrm>
            <a:off x="4524375" y="35623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74" name="Freeform 100">
            <a:extLst>
              <a:ext uri="{FF2B5EF4-FFF2-40B4-BE49-F238E27FC236}">
                <a16:creationId xmlns:a16="http://schemas.microsoft.com/office/drawing/2014/main" id="{6E5AA0FE-163A-4714-997D-A5C94DBA49AF}"/>
              </a:ext>
            </a:extLst>
          </p:cNvPr>
          <p:cNvSpPr>
            <a:spLocks/>
          </p:cNvSpPr>
          <p:nvPr/>
        </p:nvSpPr>
        <p:spPr bwMode="auto">
          <a:xfrm>
            <a:off x="901700" y="3200400"/>
            <a:ext cx="7340600" cy="342900"/>
          </a:xfrm>
          <a:custGeom>
            <a:avLst/>
            <a:gdLst>
              <a:gd name="T0" fmla="*/ 0 w 4624"/>
              <a:gd name="T1" fmla="*/ 0 h 216"/>
              <a:gd name="T2" fmla="*/ 0 w 4624"/>
              <a:gd name="T3" fmla="*/ 2147483647 h 216"/>
              <a:gd name="T4" fmla="*/ 2147483647 w 4624"/>
              <a:gd name="T5" fmla="*/ 2147483647 h 216"/>
              <a:gd name="T6" fmla="*/ 2147483647 w 4624"/>
              <a:gd name="T7" fmla="*/ 2147483647 h 216"/>
              <a:gd name="T8" fmla="*/ 0 60000 65536"/>
              <a:gd name="T9" fmla="*/ 0 60000 65536"/>
              <a:gd name="T10" fmla="*/ 0 60000 65536"/>
              <a:gd name="T11" fmla="*/ 0 60000 65536"/>
              <a:gd name="T12" fmla="*/ 0 w 4624"/>
              <a:gd name="T13" fmla="*/ 0 h 216"/>
              <a:gd name="T14" fmla="*/ 4624 w 4624"/>
              <a:gd name="T15" fmla="*/ 216 h 216"/>
            </a:gdLst>
            <a:ahLst/>
            <a:cxnLst>
              <a:cxn ang="T8">
                <a:pos x="T0" y="T1"/>
              </a:cxn>
              <a:cxn ang="T9">
                <a:pos x="T2" y="T3"/>
              </a:cxn>
              <a:cxn ang="T10">
                <a:pos x="T4" y="T5"/>
              </a:cxn>
              <a:cxn ang="T11">
                <a:pos x="T6" y="T7"/>
              </a:cxn>
            </a:cxnLst>
            <a:rect l="T12" t="T13" r="T14" b="T15"/>
            <a:pathLst>
              <a:path w="4624" h="216">
                <a:moveTo>
                  <a:pt x="0" y="0"/>
                </a:moveTo>
                <a:lnTo>
                  <a:pt x="0" y="216"/>
                </a:lnTo>
                <a:lnTo>
                  <a:pt x="4624" y="216"/>
                </a:lnTo>
                <a:lnTo>
                  <a:pt x="4624" y="56"/>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7375" name="Text Box 102">
            <a:extLst>
              <a:ext uri="{FF2B5EF4-FFF2-40B4-BE49-F238E27FC236}">
                <a16:creationId xmlns:a16="http://schemas.microsoft.com/office/drawing/2014/main" id="{D6AEE973-B638-4F67-920E-B8EC7E207BF1}"/>
              </a:ext>
            </a:extLst>
          </p:cNvPr>
          <p:cNvSpPr txBox="1">
            <a:spLocks noChangeArrowheads="1"/>
          </p:cNvSpPr>
          <p:nvPr/>
        </p:nvSpPr>
        <p:spPr bwMode="auto">
          <a:xfrm>
            <a:off x="3762375" y="3632200"/>
            <a:ext cx="17573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Glucosa Sanguínea</a:t>
            </a:r>
            <a:endParaRPr lang="en-US" altLang="en-US" sz="1300" i="0" baseline="30000">
              <a:latin typeface="Arial" panose="020B0604020202020204" pitchFamily="34" charset="0"/>
            </a:endParaRPr>
          </a:p>
        </p:txBody>
      </p:sp>
      <p:sp>
        <p:nvSpPr>
          <p:cNvPr id="227376" name="Line 103">
            <a:extLst>
              <a:ext uri="{FF2B5EF4-FFF2-40B4-BE49-F238E27FC236}">
                <a16:creationId xmlns:a16="http://schemas.microsoft.com/office/drawing/2014/main" id="{760565B3-C7FC-4594-93A9-EFA6DECF6D87}"/>
              </a:ext>
            </a:extLst>
          </p:cNvPr>
          <p:cNvSpPr>
            <a:spLocks noChangeShapeType="1"/>
          </p:cNvSpPr>
          <p:nvPr/>
        </p:nvSpPr>
        <p:spPr bwMode="auto">
          <a:xfrm flipV="1">
            <a:off x="3806825" y="36623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77" name="Line 105">
            <a:extLst>
              <a:ext uri="{FF2B5EF4-FFF2-40B4-BE49-F238E27FC236}">
                <a16:creationId xmlns:a16="http://schemas.microsoft.com/office/drawing/2014/main" id="{3229A427-FC40-49FD-99FB-32000B8A5CC5}"/>
              </a:ext>
            </a:extLst>
          </p:cNvPr>
          <p:cNvSpPr>
            <a:spLocks noChangeShapeType="1"/>
          </p:cNvSpPr>
          <p:nvPr/>
        </p:nvSpPr>
        <p:spPr bwMode="auto">
          <a:xfrm>
            <a:off x="4537075" y="38163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78" name="Text Box 106">
            <a:extLst>
              <a:ext uri="{FF2B5EF4-FFF2-40B4-BE49-F238E27FC236}">
                <a16:creationId xmlns:a16="http://schemas.microsoft.com/office/drawing/2014/main" id="{1648CEE0-5775-4472-9200-A34F20FA8EA2}"/>
              </a:ext>
            </a:extLst>
          </p:cNvPr>
          <p:cNvSpPr txBox="1">
            <a:spLocks noChangeArrowheads="1"/>
          </p:cNvSpPr>
          <p:nvPr/>
        </p:nvSpPr>
        <p:spPr bwMode="auto">
          <a:xfrm>
            <a:off x="3254375" y="3886200"/>
            <a:ext cx="28432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Utilización Glucosa por Músculos</a:t>
            </a:r>
          </a:p>
          <a:p>
            <a:pPr algn="ctr">
              <a:lnSpc>
                <a:spcPct val="80000"/>
              </a:lnSpc>
            </a:pPr>
            <a:r>
              <a:rPr lang="en-US" altLang="en-US" sz="1300" i="0">
                <a:latin typeface="Arial" panose="020B0604020202020204" pitchFamily="34" charset="0"/>
              </a:rPr>
              <a:t>para</a:t>
            </a:r>
          </a:p>
          <a:p>
            <a:pPr algn="ctr">
              <a:lnSpc>
                <a:spcPct val="80000"/>
              </a:lnSpc>
            </a:pPr>
            <a:r>
              <a:rPr lang="en-US" altLang="en-US" sz="1300" i="0">
                <a:latin typeface="Arial" panose="020B0604020202020204" pitchFamily="34" charset="0"/>
              </a:rPr>
              <a:t>Aporte de Energía</a:t>
            </a:r>
            <a:endParaRPr lang="en-US" altLang="en-US" sz="1300" i="0" baseline="30000">
              <a:latin typeface="Arial" panose="020B0604020202020204" pitchFamily="34" charset="0"/>
            </a:endParaRPr>
          </a:p>
        </p:txBody>
      </p:sp>
      <p:sp>
        <p:nvSpPr>
          <p:cNvPr id="227379" name="Line 107">
            <a:extLst>
              <a:ext uri="{FF2B5EF4-FFF2-40B4-BE49-F238E27FC236}">
                <a16:creationId xmlns:a16="http://schemas.microsoft.com/office/drawing/2014/main" id="{096CDFF3-8938-479D-B59C-789C30E87C86}"/>
              </a:ext>
            </a:extLst>
          </p:cNvPr>
          <p:cNvSpPr>
            <a:spLocks noChangeShapeType="1"/>
          </p:cNvSpPr>
          <p:nvPr/>
        </p:nvSpPr>
        <p:spPr bwMode="auto">
          <a:xfrm flipV="1">
            <a:off x="3298825" y="39163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80" name="Text Box 108">
            <a:extLst>
              <a:ext uri="{FF2B5EF4-FFF2-40B4-BE49-F238E27FC236}">
                <a16:creationId xmlns:a16="http://schemas.microsoft.com/office/drawing/2014/main" id="{F6F95E45-0048-435C-AA64-066195C4E42B}"/>
              </a:ext>
            </a:extLst>
          </p:cNvPr>
          <p:cNvSpPr txBox="1">
            <a:spLocks noChangeArrowheads="1"/>
          </p:cNvSpPr>
          <p:nvPr/>
        </p:nvSpPr>
        <p:spPr bwMode="auto">
          <a:xfrm>
            <a:off x="3190875" y="1778000"/>
            <a:ext cx="28432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Utilización Glucosa por Músculos</a:t>
            </a:r>
          </a:p>
          <a:p>
            <a:pPr algn="ctr">
              <a:lnSpc>
                <a:spcPct val="80000"/>
              </a:lnSpc>
            </a:pPr>
            <a:r>
              <a:rPr lang="en-US" altLang="en-US" sz="1300" i="0">
                <a:latin typeface="Arial" panose="020B0604020202020204" pitchFamily="34" charset="0"/>
              </a:rPr>
              <a:t>para</a:t>
            </a:r>
          </a:p>
          <a:p>
            <a:pPr algn="ctr">
              <a:lnSpc>
                <a:spcPct val="80000"/>
              </a:lnSpc>
            </a:pPr>
            <a:r>
              <a:rPr lang="en-US" altLang="en-US" sz="1300" i="0">
                <a:latin typeface="Arial" panose="020B0604020202020204" pitchFamily="34" charset="0"/>
              </a:rPr>
              <a:t>Aporte de Energía</a:t>
            </a:r>
            <a:endParaRPr lang="en-US" altLang="en-US" sz="1300" i="0" baseline="30000">
              <a:latin typeface="Arial" panose="020B0604020202020204" pitchFamily="34" charset="0"/>
            </a:endParaRPr>
          </a:p>
        </p:txBody>
      </p:sp>
      <p:sp>
        <p:nvSpPr>
          <p:cNvPr id="227381" name="Line 109">
            <a:extLst>
              <a:ext uri="{FF2B5EF4-FFF2-40B4-BE49-F238E27FC236}">
                <a16:creationId xmlns:a16="http://schemas.microsoft.com/office/drawing/2014/main" id="{1CC76B5C-5F5D-47B6-9D01-0B2F2C833FD8}"/>
              </a:ext>
            </a:extLst>
          </p:cNvPr>
          <p:cNvSpPr>
            <a:spLocks noChangeShapeType="1"/>
          </p:cNvSpPr>
          <p:nvPr/>
        </p:nvSpPr>
        <p:spPr bwMode="auto">
          <a:xfrm>
            <a:off x="3235325" y="18208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82" name="Text Box 110">
            <a:extLst>
              <a:ext uri="{FF2B5EF4-FFF2-40B4-BE49-F238E27FC236}">
                <a16:creationId xmlns:a16="http://schemas.microsoft.com/office/drawing/2014/main" id="{3D21FC05-3CB2-4DA7-B9F8-C5CB73AF1421}"/>
              </a:ext>
            </a:extLst>
          </p:cNvPr>
          <p:cNvSpPr txBox="1">
            <a:spLocks noChangeArrowheads="1"/>
          </p:cNvSpPr>
          <p:nvPr/>
        </p:nvSpPr>
        <p:spPr bwMode="auto">
          <a:xfrm>
            <a:off x="2219325" y="4584700"/>
            <a:ext cx="51419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Demanda del Evento &gt; Disponibilidad Glucógeno/Glucosa</a:t>
            </a:r>
            <a:endParaRPr lang="en-US" altLang="en-US" sz="1300" i="0" baseline="30000">
              <a:latin typeface="Arial" panose="020B0604020202020204" pitchFamily="34" charset="0"/>
            </a:endParaRPr>
          </a:p>
        </p:txBody>
      </p:sp>
      <p:sp>
        <p:nvSpPr>
          <p:cNvPr id="227383" name="Line 111">
            <a:extLst>
              <a:ext uri="{FF2B5EF4-FFF2-40B4-BE49-F238E27FC236}">
                <a16:creationId xmlns:a16="http://schemas.microsoft.com/office/drawing/2014/main" id="{8A0622F0-32BF-4DD7-9588-C1C388B877B8}"/>
              </a:ext>
            </a:extLst>
          </p:cNvPr>
          <p:cNvSpPr>
            <a:spLocks noChangeShapeType="1"/>
          </p:cNvSpPr>
          <p:nvPr/>
        </p:nvSpPr>
        <p:spPr bwMode="auto">
          <a:xfrm>
            <a:off x="4537075" y="477520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84" name="Text Box 112">
            <a:extLst>
              <a:ext uri="{FF2B5EF4-FFF2-40B4-BE49-F238E27FC236}">
                <a16:creationId xmlns:a16="http://schemas.microsoft.com/office/drawing/2014/main" id="{630ADA86-0848-4396-8CA9-DF0DD2146611}"/>
              </a:ext>
            </a:extLst>
          </p:cNvPr>
          <p:cNvSpPr txBox="1">
            <a:spLocks noChangeArrowheads="1"/>
          </p:cNvSpPr>
          <p:nvPr/>
        </p:nvSpPr>
        <p:spPr bwMode="auto">
          <a:xfrm>
            <a:off x="2174875" y="4864100"/>
            <a:ext cx="51419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Consumo Glucosa Muscular &gt; Glucogénesis/Gluconeogénesis</a:t>
            </a:r>
            <a:endParaRPr lang="en-US" altLang="en-US" sz="1300" i="0" baseline="30000">
              <a:latin typeface="Arial" panose="020B0604020202020204" pitchFamily="34" charset="0"/>
            </a:endParaRPr>
          </a:p>
        </p:txBody>
      </p:sp>
      <p:sp>
        <p:nvSpPr>
          <p:cNvPr id="227385" name="Line 113">
            <a:extLst>
              <a:ext uri="{FF2B5EF4-FFF2-40B4-BE49-F238E27FC236}">
                <a16:creationId xmlns:a16="http://schemas.microsoft.com/office/drawing/2014/main" id="{C3203EF1-2503-49B0-917F-8EC45A38CE81}"/>
              </a:ext>
            </a:extLst>
          </p:cNvPr>
          <p:cNvSpPr>
            <a:spLocks noChangeShapeType="1"/>
          </p:cNvSpPr>
          <p:nvPr/>
        </p:nvSpPr>
        <p:spPr bwMode="auto">
          <a:xfrm>
            <a:off x="4524375" y="50228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86" name="Text Box 114">
            <a:extLst>
              <a:ext uri="{FF2B5EF4-FFF2-40B4-BE49-F238E27FC236}">
                <a16:creationId xmlns:a16="http://schemas.microsoft.com/office/drawing/2014/main" id="{BFE01167-51B9-41F7-A28D-6249CFA68E95}"/>
              </a:ext>
            </a:extLst>
          </p:cNvPr>
          <p:cNvSpPr txBox="1">
            <a:spLocks noChangeArrowheads="1"/>
          </p:cNvSpPr>
          <p:nvPr/>
        </p:nvSpPr>
        <p:spPr bwMode="auto">
          <a:xfrm>
            <a:off x="3762375" y="5092700"/>
            <a:ext cx="17256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Glucosa Sanguínea</a:t>
            </a:r>
            <a:endParaRPr lang="en-US" altLang="en-US" sz="1300" i="0" baseline="30000">
              <a:latin typeface="Arial" panose="020B0604020202020204" pitchFamily="34" charset="0"/>
            </a:endParaRPr>
          </a:p>
        </p:txBody>
      </p:sp>
      <p:sp>
        <p:nvSpPr>
          <p:cNvPr id="227387" name="Line 115">
            <a:extLst>
              <a:ext uri="{FF2B5EF4-FFF2-40B4-BE49-F238E27FC236}">
                <a16:creationId xmlns:a16="http://schemas.microsoft.com/office/drawing/2014/main" id="{D259317C-1759-46F2-93A3-7A224B32570A}"/>
              </a:ext>
            </a:extLst>
          </p:cNvPr>
          <p:cNvSpPr>
            <a:spLocks noChangeShapeType="1"/>
          </p:cNvSpPr>
          <p:nvPr/>
        </p:nvSpPr>
        <p:spPr bwMode="auto">
          <a:xfrm>
            <a:off x="3806825" y="51355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88" name="Line 116">
            <a:extLst>
              <a:ext uri="{FF2B5EF4-FFF2-40B4-BE49-F238E27FC236}">
                <a16:creationId xmlns:a16="http://schemas.microsoft.com/office/drawing/2014/main" id="{6183FB2D-211F-44CC-8A26-B81173D56370}"/>
              </a:ext>
            </a:extLst>
          </p:cNvPr>
          <p:cNvSpPr>
            <a:spLocks noChangeShapeType="1"/>
          </p:cNvSpPr>
          <p:nvPr/>
        </p:nvSpPr>
        <p:spPr bwMode="auto">
          <a:xfrm>
            <a:off x="4524375" y="52895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89" name="Text Box 117">
            <a:extLst>
              <a:ext uri="{FF2B5EF4-FFF2-40B4-BE49-F238E27FC236}">
                <a16:creationId xmlns:a16="http://schemas.microsoft.com/office/drawing/2014/main" id="{9CDA9D79-75D6-4781-A78C-EA2B14F76A46}"/>
              </a:ext>
            </a:extLst>
          </p:cNvPr>
          <p:cNvSpPr txBox="1">
            <a:spLocks noChangeArrowheads="1"/>
          </p:cNvSpPr>
          <p:nvPr/>
        </p:nvSpPr>
        <p:spPr bwMode="auto">
          <a:xfrm>
            <a:off x="3908425" y="5403850"/>
            <a:ext cx="13192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Hipoglucemia</a:t>
            </a:r>
            <a:endParaRPr lang="en-US" altLang="en-US" sz="1300" i="0" baseline="30000">
              <a:latin typeface="Arial" panose="020B0604020202020204" pitchFamily="34" charset="0"/>
            </a:endParaRPr>
          </a:p>
        </p:txBody>
      </p:sp>
      <p:sp>
        <p:nvSpPr>
          <p:cNvPr id="227390" name="Line 119">
            <a:extLst>
              <a:ext uri="{FF2B5EF4-FFF2-40B4-BE49-F238E27FC236}">
                <a16:creationId xmlns:a16="http://schemas.microsoft.com/office/drawing/2014/main" id="{55E7FB8E-E4FF-4EC7-BE71-F206D4767014}"/>
              </a:ext>
            </a:extLst>
          </p:cNvPr>
          <p:cNvSpPr>
            <a:spLocks noChangeShapeType="1"/>
          </p:cNvSpPr>
          <p:nvPr/>
        </p:nvSpPr>
        <p:spPr bwMode="auto">
          <a:xfrm>
            <a:off x="4524375" y="55943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91" name="Text Box 120">
            <a:extLst>
              <a:ext uri="{FF2B5EF4-FFF2-40B4-BE49-F238E27FC236}">
                <a16:creationId xmlns:a16="http://schemas.microsoft.com/office/drawing/2014/main" id="{379D8404-FE6E-441E-8F81-9384DDF84F63}"/>
              </a:ext>
            </a:extLst>
          </p:cNvPr>
          <p:cNvSpPr txBox="1">
            <a:spLocks noChangeArrowheads="1"/>
          </p:cNvSpPr>
          <p:nvPr/>
        </p:nvSpPr>
        <p:spPr bwMode="auto">
          <a:xfrm>
            <a:off x="3597275" y="5676900"/>
            <a:ext cx="1839913"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Dependencia del</a:t>
            </a:r>
          </a:p>
          <a:p>
            <a:pPr algn="ctr">
              <a:lnSpc>
                <a:spcPct val="80000"/>
              </a:lnSpc>
            </a:pPr>
            <a:r>
              <a:rPr lang="en-US" altLang="en-US" sz="1300" i="0">
                <a:latin typeface="Arial" panose="020B0604020202020204" pitchFamily="34" charset="0"/>
              </a:rPr>
              <a:t>Glucógeno Muscular</a:t>
            </a:r>
            <a:endParaRPr lang="en-US" altLang="en-US" sz="1300" i="0" baseline="30000">
              <a:latin typeface="Arial" panose="020B0604020202020204" pitchFamily="34" charset="0"/>
            </a:endParaRPr>
          </a:p>
        </p:txBody>
      </p:sp>
      <p:sp>
        <p:nvSpPr>
          <p:cNvPr id="227392" name="Line 121">
            <a:extLst>
              <a:ext uri="{FF2B5EF4-FFF2-40B4-BE49-F238E27FC236}">
                <a16:creationId xmlns:a16="http://schemas.microsoft.com/office/drawing/2014/main" id="{9E044CBC-558F-420E-A8C8-9150E8F06CE0}"/>
              </a:ext>
            </a:extLst>
          </p:cNvPr>
          <p:cNvSpPr>
            <a:spLocks noChangeShapeType="1"/>
          </p:cNvSpPr>
          <p:nvPr/>
        </p:nvSpPr>
        <p:spPr bwMode="auto">
          <a:xfrm>
            <a:off x="4524375" y="65214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93" name="Line 122">
            <a:extLst>
              <a:ext uri="{FF2B5EF4-FFF2-40B4-BE49-F238E27FC236}">
                <a16:creationId xmlns:a16="http://schemas.microsoft.com/office/drawing/2014/main" id="{7D03587F-B24C-4F3C-B03E-0228A649B0BC}"/>
              </a:ext>
            </a:extLst>
          </p:cNvPr>
          <p:cNvSpPr>
            <a:spLocks noChangeShapeType="1"/>
          </p:cNvSpPr>
          <p:nvPr/>
        </p:nvSpPr>
        <p:spPr bwMode="auto">
          <a:xfrm>
            <a:off x="3279775" y="6602413"/>
            <a:ext cx="0" cy="15557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94" name="Text Box 123">
            <a:extLst>
              <a:ext uri="{FF2B5EF4-FFF2-40B4-BE49-F238E27FC236}">
                <a16:creationId xmlns:a16="http://schemas.microsoft.com/office/drawing/2014/main" id="{0E82CD80-6998-446A-A802-8ECBC1CED447}"/>
              </a:ext>
            </a:extLst>
          </p:cNvPr>
          <p:cNvSpPr txBox="1">
            <a:spLocks noChangeArrowheads="1"/>
          </p:cNvSpPr>
          <p:nvPr/>
        </p:nvSpPr>
        <p:spPr bwMode="auto">
          <a:xfrm>
            <a:off x="2606675" y="6064250"/>
            <a:ext cx="44053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Velocidad del Agotamiento del Glucógeno Muscular</a:t>
            </a:r>
            <a:endParaRPr lang="en-US" altLang="en-US" sz="1300" i="0" baseline="30000">
              <a:latin typeface="Arial" panose="020B0604020202020204" pitchFamily="34" charset="0"/>
            </a:endParaRPr>
          </a:p>
        </p:txBody>
      </p:sp>
      <p:sp>
        <p:nvSpPr>
          <p:cNvPr id="227395" name="Line 124">
            <a:extLst>
              <a:ext uri="{FF2B5EF4-FFF2-40B4-BE49-F238E27FC236}">
                <a16:creationId xmlns:a16="http://schemas.microsoft.com/office/drawing/2014/main" id="{488F61A2-C14E-40A0-A9C1-36EBB80C6162}"/>
              </a:ext>
            </a:extLst>
          </p:cNvPr>
          <p:cNvSpPr>
            <a:spLocks noChangeShapeType="1"/>
          </p:cNvSpPr>
          <p:nvPr/>
        </p:nvSpPr>
        <p:spPr bwMode="auto">
          <a:xfrm>
            <a:off x="4524375" y="60134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96" name="Line 125">
            <a:extLst>
              <a:ext uri="{FF2B5EF4-FFF2-40B4-BE49-F238E27FC236}">
                <a16:creationId xmlns:a16="http://schemas.microsoft.com/office/drawing/2014/main" id="{32B42A67-A5AA-426B-8578-892A3B139DB0}"/>
              </a:ext>
            </a:extLst>
          </p:cNvPr>
          <p:cNvSpPr>
            <a:spLocks noChangeShapeType="1"/>
          </p:cNvSpPr>
          <p:nvPr/>
        </p:nvSpPr>
        <p:spPr bwMode="auto">
          <a:xfrm>
            <a:off x="4524375" y="62420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7397" name="Line 126">
            <a:extLst>
              <a:ext uri="{FF2B5EF4-FFF2-40B4-BE49-F238E27FC236}">
                <a16:creationId xmlns:a16="http://schemas.microsoft.com/office/drawing/2014/main" id="{311ABDD3-F037-49A2-9FAD-5D63117F44B0}"/>
              </a:ext>
            </a:extLst>
          </p:cNvPr>
          <p:cNvSpPr>
            <a:spLocks noChangeShapeType="1"/>
          </p:cNvSpPr>
          <p:nvPr/>
        </p:nvSpPr>
        <p:spPr bwMode="auto">
          <a:xfrm flipV="1">
            <a:off x="2651125" y="61007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3353"/>
                                        </p:tgtEl>
                                        <p:attrNameLst>
                                          <p:attrName>style.visibility</p:attrName>
                                        </p:attrNameLst>
                                      </p:cBhvr>
                                      <p:to>
                                        <p:strVal val="visible"/>
                                      </p:to>
                                    </p:set>
                                    <p:animEffect transition="in" filter="wipe(left)">
                                      <p:cBhvr>
                                        <p:cTn id="7" dur="500"/>
                                        <p:tgtEl>
                                          <p:spTgt spid="4833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53" grpId="0" autoUpdateAnimBg="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354" name="Picture 70" descr="Contents">
            <a:extLst>
              <a:ext uri="{FF2B5EF4-FFF2-40B4-BE49-F238E27FC236}">
                <a16:creationId xmlns:a16="http://schemas.microsoft.com/office/drawing/2014/main" id="{482CB124-F80B-415D-8FE7-CEA416EA58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447" name="Text Box 71">
            <a:extLst>
              <a:ext uri="{FF2B5EF4-FFF2-40B4-BE49-F238E27FC236}">
                <a16:creationId xmlns:a16="http://schemas.microsoft.com/office/drawing/2014/main" id="{C56DF914-1948-468C-A0D2-55D40E7BF06C}"/>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Sistemas Energéticos</a:t>
            </a:r>
          </a:p>
        </p:txBody>
      </p:sp>
      <p:sp>
        <p:nvSpPr>
          <p:cNvPr id="485448" name="Rectangle 72">
            <a:extLst>
              <a:ext uri="{FF2B5EF4-FFF2-40B4-BE49-F238E27FC236}">
                <a16:creationId xmlns:a16="http://schemas.microsoft.com/office/drawing/2014/main" id="{01425E6D-4F8B-4128-AED6-A1BF3D1CA3D7}"/>
              </a:ext>
            </a:extLst>
          </p:cNvPr>
          <p:cNvSpPr>
            <a:spLocks noChangeArrowheads="1"/>
          </p:cNvSpPr>
          <p:nvPr/>
        </p:nvSpPr>
        <p:spPr bwMode="auto">
          <a:xfrm>
            <a:off x="184150" y="12430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28357" name="Line 73">
            <a:extLst>
              <a:ext uri="{FF2B5EF4-FFF2-40B4-BE49-F238E27FC236}">
                <a16:creationId xmlns:a16="http://schemas.microsoft.com/office/drawing/2014/main" id="{00448479-3C8D-4B07-B460-ADB709CC5C71}"/>
              </a:ext>
            </a:extLst>
          </p:cNvPr>
          <p:cNvSpPr>
            <a:spLocks noChangeShapeType="1"/>
          </p:cNvSpPr>
          <p:nvPr/>
        </p:nvSpPr>
        <p:spPr bwMode="auto">
          <a:xfrm rot="-5400000">
            <a:off x="1416844" y="1272382"/>
            <a:ext cx="0" cy="214312"/>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5450" name="Rectangle 74">
            <a:extLst>
              <a:ext uri="{FF2B5EF4-FFF2-40B4-BE49-F238E27FC236}">
                <a16:creationId xmlns:a16="http://schemas.microsoft.com/office/drawing/2014/main" id="{BD6D92BD-6AA0-4A16-B1BE-25AD3B0F0383}"/>
              </a:ext>
            </a:extLst>
          </p:cNvPr>
          <p:cNvSpPr>
            <a:spLocks noChangeArrowheads="1"/>
          </p:cNvSpPr>
          <p:nvPr/>
        </p:nvSpPr>
        <p:spPr bwMode="auto">
          <a:xfrm>
            <a:off x="1365250" y="12430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485451" name="Rectangle 75">
            <a:extLst>
              <a:ext uri="{FF2B5EF4-FFF2-40B4-BE49-F238E27FC236}">
                <a16:creationId xmlns:a16="http://schemas.microsoft.com/office/drawing/2014/main" id="{75359E9E-F7B8-4804-BB89-B3E8C8E936E7}"/>
              </a:ext>
            </a:extLst>
          </p:cNvPr>
          <p:cNvSpPr>
            <a:spLocks noChangeArrowheads="1"/>
          </p:cNvSpPr>
          <p:nvPr/>
        </p:nvSpPr>
        <p:spPr bwMode="auto">
          <a:xfrm>
            <a:off x="2498725" y="1243013"/>
            <a:ext cx="28257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Sistemas Energéticos</a:t>
            </a:r>
            <a:endParaRPr lang="en-US" sz="1700">
              <a:effectLst>
                <a:outerShdw blurRad="38100" dist="38100" dir="2700000" algn="tl">
                  <a:srgbClr val="C0C0C0"/>
                </a:outerShdw>
              </a:effectLst>
              <a:latin typeface="Arial Black" pitchFamily="34" charset="0"/>
            </a:endParaRPr>
          </a:p>
        </p:txBody>
      </p:sp>
      <p:sp>
        <p:nvSpPr>
          <p:cNvPr id="228360" name="Line 76">
            <a:extLst>
              <a:ext uri="{FF2B5EF4-FFF2-40B4-BE49-F238E27FC236}">
                <a16:creationId xmlns:a16="http://schemas.microsoft.com/office/drawing/2014/main" id="{FE152EB1-F6C6-4A2A-812D-3AA457DA6398}"/>
              </a:ext>
            </a:extLst>
          </p:cNvPr>
          <p:cNvSpPr>
            <a:spLocks noChangeShapeType="1"/>
          </p:cNvSpPr>
          <p:nvPr/>
        </p:nvSpPr>
        <p:spPr bwMode="auto">
          <a:xfrm>
            <a:off x="5494338" y="1263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5453" name="Rectangle 77">
            <a:extLst>
              <a:ext uri="{FF2B5EF4-FFF2-40B4-BE49-F238E27FC236}">
                <a16:creationId xmlns:a16="http://schemas.microsoft.com/office/drawing/2014/main" id="{1CB2F1DB-F5AC-4FA3-B28C-C6092F3CCD12}"/>
              </a:ext>
            </a:extLst>
          </p:cNvPr>
          <p:cNvSpPr>
            <a:spLocks noChangeArrowheads="1"/>
          </p:cNvSpPr>
          <p:nvPr/>
        </p:nvSpPr>
        <p:spPr bwMode="auto">
          <a:xfrm>
            <a:off x="5472113" y="1243013"/>
            <a:ext cx="3748087" cy="2905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Glucógeno Muscular/Glucosa</a:t>
            </a:r>
            <a:endParaRPr lang="en-US" sz="1700">
              <a:effectLst>
                <a:outerShdw blurRad="38100" dist="38100" dir="2700000" algn="tl">
                  <a:srgbClr val="C0C0C0"/>
                </a:outerShdw>
              </a:effectLst>
              <a:latin typeface="Arial Black" pitchFamily="34" charset="0"/>
            </a:endParaRPr>
          </a:p>
        </p:txBody>
      </p:sp>
      <p:sp>
        <p:nvSpPr>
          <p:cNvPr id="228362" name="Rectangle 78">
            <a:extLst>
              <a:ext uri="{FF2B5EF4-FFF2-40B4-BE49-F238E27FC236}">
                <a16:creationId xmlns:a16="http://schemas.microsoft.com/office/drawing/2014/main" id="{9A843FE2-BECD-4781-A4E9-1AE7B708968A}"/>
              </a:ext>
            </a:extLst>
          </p:cNvPr>
          <p:cNvSpPr>
            <a:spLocks noChangeArrowheads="1"/>
          </p:cNvSpPr>
          <p:nvPr/>
        </p:nvSpPr>
        <p:spPr bwMode="auto">
          <a:xfrm>
            <a:off x="336550" y="1196975"/>
            <a:ext cx="87566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8363" name="Line 83">
            <a:extLst>
              <a:ext uri="{FF2B5EF4-FFF2-40B4-BE49-F238E27FC236}">
                <a16:creationId xmlns:a16="http://schemas.microsoft.com/office/drawing/2014/main" id="{C6F8619C-DDBF-4610-BB8B-0E255CEBD38D}"/>
              </a:ext>
            </a:extLst>
          </p:cNvPr>
          <p:cNvSpPr>
            <a:spLocks noChangeShapeType="1"/>
          </p:cNvSpPr>
          <p:nvPr/>
        </p:nvSpPr>
        <p:spPr bwMode="auto">
          <a:xfrm rot="-5400000">
            <a:off x="2509044" y="1272382"/>
            <a:ext cx="0" cy="214312"/>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8364" name="Line 84">
            <a:extLst>
              <a:ext uri="{FF2B5EF4-FFF2-40B4-BE49-F238E27FC236}">
                <a16:creationId xmlns:a16="http://schemas.microsoft.com/office/drawing/2014/main" id="{2F8CE83D-739E-48A1-8E34-0D090347EBC5}"/>
              </a:ext>
            </a:extLst>
          </p:cNvPr>
          <p:cNvSpPr>
            <a:spLocks noChangeShapeType="1"/>
          </p:cNvSpPr>
          <p:nvPr/>
        </p:nvSpPr>
        <p:spPr bwMode="auto">
          <a:xfrm rot="-5400000">
            <a:off x="5328444" y="1272382"/>
            <a:ext cx="0" cy="214312"/>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5461" name="Rectangle 85">
            <a:extLst>
              <a:ext uri="{FF2B5EF4-FFF2-40B4-BE49-F238E27FC236}">
                <a16:creationId xmlns:a16="http://schemas.microsoft.com/office/drawing/2014/main" id="{0FD97171-05E2-45B4-A09C-85FCC318A6AA}"/>
              </a:ext>
            </a:extLst>
          </p:cNvPr>
          <p:cNvSpPr>
            <a:spLocks noChangeArrowheads="1"/>
          </p:cNvSpPr>
          <p:nvPr/>
        </p:nvSpPr>
        <p:spPr bwMode="auto">
          <a:xfrm>
            <a:off x="1584325" y="1827213"/>
            <a:ext cx="6291263" cy="5921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400" i="0">
                <a:effectLst>
                  <a:outerShdw blurRad="38100" dist="38100" dir="2700000" algn="tl">
                    <a:srgbClr val="C0C0C0"/>
                  </a:outerShdw>
                </a:effectLst>
                <a:latin typeface="Verdana" pitchFamily="34" charset="0"/>
              </a:rPr>
              <a:t>Deportes de Tolerancia/Aeróbicos</a:t>
            </a:r>
          </a:p>
          <a:p>
            <a:pPr marL="342900" indent="-342900" algn="ctr">
              <a:lnSpc>
                <a:spcPct val="60000"/>
              </a:lnSpc>
              <a:spcBef>
                <a:spcPct val="20000"/>
              </a:spcBef>
              <a:defRPr/>
            </a:pPr>
            <a:r>
              <a:rPr lang="en-US" sz="2400" i="0">
                <a:effectLst>
                  <a:outerShdw blurRad="38100" dist="38100" dir="2700000" algn="tl">
                    <a:srgbClr val="C0C0C0"/>
                  </a:outerShdw>
                </a:effectLst>
                <a:latin typeface="Verdana" pitchFamily="34" charset="0"/>
              </a:rPr>
              <a:t>(≥ 30 min)</a:t>
            </a:r>
            <a:endParaRPr lang="en-US" sz="2400">
              <a:effectLst>
                <a:outerShdw blurRad="38100" dist="38100" dir="2700000" algn="tl">
                  <a:srgbClr val="C0C0C0"/>
                </a:outerShdw>
              </a:effectLst>
              <a:latin typeface="Verdana" pitchFamily="34" charset="0"/>
            </a:endParaRPr>
          </a:p>
        </p:txBody>
      </p:sp>
      <p:sp>
        <p:nvSpPr>
          <p:cNvPr id="228366" name="Line 86">
            <a:extLst>
              <a:ext uri="{FF2B5EF4-FFF2-40B4-BE49-F238E27FC236}">
                <a16:creationId xmlns:a16="http://schemas.microsoft.com/office/drawing/2014/main" id="{E1D015C2-030A-47BB-8BB4-0E9568C6F741}"/>
              </a:ext>
            </a:extLst>
          </p:cNvPr>
          <p:cNvSpPr>
            <a:spLocks noChangeShapeType="1"/>
          </p:cNvSpPr>
          <p:nvPr/>
        </p:nvSpPr>
        <p:spPr bwMode="auto">
          <a:xfrm>
            <a:off x="4791075" y="15414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5466" name="Rectangle 90">
            <a:extLst>
              <a:ext uri="{FF2B5EF4-FFF2-40B4-BE49-F238E27FC236}">
                <a16:creationId xmlns:a16="http://schemas.microsoft.com/office/drawing/2014/main" id="{E8ABF4CC-7FA1-48AE-801B-016666E60315}"/>
              </a:ext>
            </a:extLst>
          </p:cNvPr>
          <p:cNvSpPr>
            <a:spLocks noChangeArrowheads="1"/>
          </p:cNvSpPr>
          <p:nvPr/>
        </p:nvSpPr>
        <p:spPr bwMode="auto">
          <a:xfrm>
            <a:off x="2522538" y="2662238"/>
            <a:ext cx="4614862" cy="11572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i="0">
                <a:solidFill>
                  <a:srgbClr val="000000"/>
                </a:solidFill>
                <a:latin typeface="Verdana" pitchFamily="34" charset="0"/>
              </a:rPr>
              <a:t>Determinantes/Factores</a:t>
            </a:r>
          </a:p>
          <a:p>
            <a:pPr marL="342900" indent="-342900" algn="ctr">
              <a:lnSpc>
                <a:spcPct val="70000"/>
              </a:lnSpc>
              <a:spcBef>
                <a:spcPct val="20000"/>
              </a:spcBef>
              <a:defRPr/>
            </a:pPr>
            <a:r>
              <a:rPr lang="es-PR" sz="2400" i="0">
                <a:solidFill>
                  <a:srgbClr val="000000"/>
                </a:solidFill>
                <a:latin typeface="Verdana" pitchFamily="34" charset="0"/>
              </a:rPr>
              <a:t>que</a:t>
            </a:r>
          </a:p>
          <a:p>
            <a:pPr marL="342900" indent="-342900" algn="ctr">
              <a:lnSpc>
                <a:spcPct val="70000"/>
              </a:lnSpc>
              <a:spcBef>
                <a:spcPct val="20000"/>
              </a:spcBef>
              <a:defRPr/>
            </a:pPr>
            <a:r>
              <a:rPr lang="es-PR" sz="2400" i="0">
                <a:solidFill>
                  <a:srgbClr val="000000"/>
                </a:solidFill>
                <a:latin typeface="Verdana" pitchFamily="34" charset="0"/>
              </a:rPr>
              <a:t>Limitan el</a:t>
            </a:r>
          </a:p>
          <a:p>
            <a:pPr marL="342900" indent="-342900" algn="ctr">
              <a:lnSpc>
                <a:spcPct val="70000"/>
              </a:lnSpc>
              <a:spcBef>
                <a:spcPct val="20000"/>
              </a:spcBef>
              <a:defRPr/>
            </a:pPr>
            <a:r>
              <a:rPr lang="es-PR" sz="2400" i="0">
                <a:solidFill>
                  <a:srgbClr val="000000"/>
                </a:solidFill>
                <a:latin typeface="Verdana" pitchFamily="34" charset="0"/>
              </a:rPr>
              <a:t>Rendimiento Deportivo</a:t>
            </a:r>
            <a:endParaRPr lang="en-US" sz="2400" i="0" baseline="-25000">
              <a:solidFill>
                <a:srgbClr val="000000"/>
              </a:solidFill>
              <a:latin typeface="Verdana" pitchFamily="34" charset="0"/>
            </a:endParaRPr>
          </a:p>
        </p:txBody>
      </p:sp>
      <p:sp>
        <p:nvSpPr>
          <p:cNvPr id="228368" name="Freeform 91">
            <a:extLst>
              <a:ext uri="{FF2B5EF4-FFF2-40B4-BE49-F238E27FC236}">
                <a16:creationId xmlns:a16="http://schemas.microsoft.com/office/drawing/2014/main" id="{DBB134A1-4CC7-497B-8433-019B3D732852}"/>
              </a:ext>
            </a:extLst>
          </p:cNvPr>
          <p:cNvSpPr>
            <a:spLocks/>
          </p:cNvSpPr>
          <p:nvPr/>
        </p:nvSpPr>
        <p:spPr bwMode="auto">
          <a:xfrm rot="-5400000" flipH="1" flipV="1">
            <a:off x="2466975" y="2443163"/>
            <a:ext cx="650875" cy="24066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85468" name="Text Box 92">
            <a:extLst>
              <a:ext uri="{FF2B5EF4-FFF2-40B4-BE49-F238E27FC236}">
                <a16:creationId xmlns:a16="http://schemas.microsoft.com/office/drawing/2014/main" id="{4725A7E3-94B9-4A8D-994C-9B8E51197278}"/>
              </a:ext>
            </a:extLst>
          </p:cNvPr>
          <p:cNvSpPr txBox="1">
            <a:spLocks noChangeArrowheads="1"/>
          </p:cNvSpPr>
          <p:nvPr/>
        </p:nvSpPr>
        <p:spPr bwMode="auto">
          <a:xfrm>
            <a:off x="474663" y="3860800"/>
            <a:ext cx="2251075" cy="968375"/>
          </a:xfrm>
          <a:prstGeom prst="rect">
            <a:avLst/>
          </a:prstGeom>
          <a:noFill/>
          <a:ln w="9525">
            <a:noFill/>
            <a:miter lim="800000"/>
            <a:headEnd/>
            <a:tailEnd/>
          </a:ln>
          <a:effectLst/>
        </p:spPr>
        <p:txBody>
          <a:bodyPr>
            <a:spAutoFit/>
          </a:bodyPr>
          <a:lstStyle/>
          <a:p>
            <a:pPr algn="ctr">
              <a:lnSpc>
                <a:spcPct val="80000"/>
              </a:lnSpc>
              <a:defRPr/>
            </a:pPr>
            <a:r>
              <a:rPr lang="en-US" sz="2400" i="0">
                <a:effectLst>
                  <a:outerShdw blurRad="38100" dist="38100" dir="2700000" algn="tl">
                    <a:srgbClr val="C0C0C0"/>
                  </a:outerShdw>
                </a:effectLst>
                <a:latin typeface="Arial" charset="0"/>
              </a:rPr>
              <a:t>Agotamiento</a:t>
            </a:r>
          </a:p>
          <a:p>
            <a:pPr algn="ctr">
              <a:lnSpc>
                <a:spcPct val="80000"/>
              </a:lnSpc>
              <a:defRPr/>
            </a:pPr>
            <a:r>
              <a:rPr lang="en-US" sz="2400" i="0">
                <a:effectLst>
                  <a:outerShdw blurRad="38100" dist="38100" dir="2700000" algn="tl">
                    <a:srgbClr val="C0C0C0"/>
                  </a:outerShdw>
                </a:effectLst>
                <a:latin typeface="Arial" charset="0"/>
              </a:rPr>
              <a:t>del</a:t>
            </a:r>
          </a:p>
          <a:p>
            <a:pPr algn="ctr">
              <a:lnSpc>
                <a:spcPct val="80000"/>
              </a:lnSpc>
              <a:defRPr/>
            </a:pPr>
            <a:r>
              <a:rPr lang="en-US" sz="2400" i="0">
                <a:effectLst>
                  <a:outerShdw blurRad="38100" dist="38100" dir="2700000" algn="tl">
                    <a:srgbClr val="C0C0C0"/>
                  </a:outerShdw>
                </a:effectLst>
                <a:latin typeface="Arial" charset="0"/>
              </a:rPr>
              <a:t>Glucógeno</a:t>
            </a:r>
          </a:p>
        </p:txBody>
      </p:sp>
      <p:sp>
        <p:nvSpPr>
          <p:cNvPr id="485470" name="Text Box 94">
            <a:extLst>
              <a:ext uri="{FF2B5EF4-FFF2-40B4-BE49-F238E27FC236}">
                <a16:creationId xmlns:a16="http://schemas.microsoft.com/office/drawing/2014/main" id="{6B898B4A-A933-41B4-90BB-2B4E43172F96}"/>
              </a:ext>
            </a:extLst>
          </p:cNvPr>
          <p:cNvSpPr txBox="1">
            <a:spLocks noChangeArrowheads="1"/>
          </p:cNvSpPr>
          <p:nvPr/>
        </p:nvSpPr>
        <p:spPr bwMode="auto">
          <a:xfrm>
            <a:off x="5783263" y="4051300"/>
            <a:ext cx="3076575" cy="676275"/>
          </a:xfrm>
          <a:prstGeom prst="rect">
            <a:avLst/>
          </a:prstGeom>
          <a:noFill/>
          <a:ln w="9525">
            <a:noFill/>
            <a:miter lim="800000"/>
            <a:headEnd/>
            <a:tailEnd/>
          </a:ln>
          <a:effectLst/>
        </p:spPr>
        <p:txBody>
          <a:bodyPr>
            <a:spAutoFit/>
          </a:bodyPr>
          <a:lstStyle/>
          <a:p>
            <a:pPr algn="ctr">
              <a:lnSpc>
                <a:spcPct val="80000"/>
              </a:lnSpc>
              <a:defRPr/>
            </a:pPr>
            <a:r>
              <a:rPr lang="en-US" sz="2400" i="0">
                <a:effectLst>
                  <a:outerShdw blurRad="38100" dist="38100" dir="2700000" algn="tl">
                    <a:srgbClr val="C0C0C0"/>
                  </a:outerShdw>
                </a:effectLst>
                <a:latin typeface="Arial" charset="0"/>
              </a:rPr>
              <a:t>Glucosa Sanguínea</a:t>
            </a:r>
          </a:p>
          <a:p>
            <a:pPr algn="ctr">
              <a:lnSpc>
                <a:spcPct val="80000"/>
              </a:lnSpc>
              <a:defRPr/>
            </a:pPr>
            <a:r>
              <a:rPr lang="en-US" sz="2400">
                <a:effectLst>
                  <a:outerShdw blurRad="38100" dist="38100" dir="2700000" algn="tl">
                    <a:srgbClr val="C0C0C0"/>
                  </a:outerShdw>
                </a:effectLst>
                <a:latin typeface="Arial" charset="0"/>
              </a:rPr>
              <a:t>(Hipoglucemia)</a:t>
            </a:r>
          </a:p>
        </p:txBody>
      </p:sp>
      <p:sp>
        <p:nvSpPr>
          <p:cNvPr id="228371" name="Line 95">
            <a:extLst>
              <a:ext uri="{FF2B5EF4-FFF2-40B4-BE49-F238E27FC236}">
                <a16:creationId xmlns:a16="http://schemas.microsoft.com/office/drawing/2014/main" id="{0E9813E4-8252-4F6C-B768-8E91CE2E1EFC}"/>
              </a:ext>
            </a:extLst>
          </p:cNvPr>
          <p:cNvSpPr>
            <a:spLocks noChangeShapeType="1"/>
          </p:cNvSpPr>
          <p:nvPr/>
        </p:nvSpPr>
        <p:spPr bwMode="auto">
          <a:xfrm>
            <a:off x="5832475" y="4113213"/>
            <a:ext cx="0" cy="284162"/>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8372" name="Freeform 97">
            <a:extLst>
              <a:ext uri="{FF2B5EF4-FFF2-40B4-BE49-F238E27FC236}">
                <a16:creationId xmlns:a16="http://schemas.microsoft.com/office/drawing/2014/main" id="{07440E20-053B-47D8-BD54-AA581F4EFB46}"/>
              </a:ext>
            </a:extLst>
          </p:cNvPr>
          <p:cNvSpPr>
            <a:spLocks/>
          </p:cNvSpPr>
          <p:nvPr/>
        </p:nvSpPr>
        <p:spPr bwMode="auto">
          <a:xfrm flipH="1">
            <a:off x="1587500" y="4667250"/>
            <a:ext cx="6261100" cy="304800"/>
          </a:xfrm>
          <a:custGeom>
            <a:avLst/>
            <a:gdLst>
              <a:gd name="T0" fmla="*/ 0 w 1856"/>
              <a:gd name="T1" fmla="*/ 0 h 144"/>
              <a:gd name="T2" fmla="*/ 0 w 1856"/>
              <a:gd name="T3" fmla="*/ 2147483647 h 144"/>
              <a:gd name="T4" fmla="*/ 2147483647 w 1856"/>
              <a:gd name="T5" fmla="*/ 2147483647 h 144"/>
              <a:gd name="T6" fmla="*/ 2147483647 w 1856"/>
              <a:gd name="T7" fmla="*/ 2147483647 h 144"/>
              <a:gd name="T8" fmla="*/ 0 60000 65536"/>
              <a:gd name="T9" fmla="*/ 0 60000 65536"/>
              <a:gd name="T10" fmla="*/ 0 60000 65536"/>
              <a:gd name="T11" fmla="*/ 0 60000 65536"/>
              <a:gd name="T12" fmla="*/ 0 w 1856"/>
              <a:gd name="T13" fmla="*/ 0 h 144"/>
              <a:gd name="T14" fmla="*/ 1856 w 1856"/>
              <a:gd name="T15" fmla="*/ 144 h 144"/>
            </a:gdLst>
            <a:ahLst/>
            <a:cxnLst>
              <a:cxn ang="T8">
                <a:pos x="T0" y="T1"/>
              </a:cxn>
              <a:cxn ang="T9">
                <a:pos x="T2" y="T3"/>
              </a:cxn>
              <a:cxn ang="T10">
                <a:pos x="T4" y="T5"/>
              </a:cxn>
              <a:cxn ang="T11">
                <a:pos x="T6" y="T7"/>
              </a:cxn>
            </a:cxnLst>
            <a:rect l="T12" t="T13" r="T14" b="T15"/>
            <a:pathLst>
              <a:path w="1856" h="144">
                <a:moveTo>
                  <a:pt x="0" y="0"/>
                </a:moveTo>
                <a:lnTo>
                  <a:pt x="0" y="144"/>
                </a:lnTo>
                <a:lnTo>
                  <a:pt x="1856" y="144"/>
                </a:lnTo>
                <a:lnTo>
                  <a:pt x="1856" y="60"/>
                </a:lnTo>
              </a:path>
            </a:pathLst>
          </a:custGeom>
          <a:noFill/>
          <a:ln w="889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85475" name="Rectangle 99">
            <a:extLst>
              <a:ext uri="{FF2B5EF4-FFF2-40B4-BE49-F238E27FC236}">
                <a16:creationId xmlns:a16="http://schemas.microsoft.com/office/drawing/2014/main" id="{030A4C8D-9ED9-4245-913D-3955EE187D9E}"/>
              </a:ext>
            </a:extLst>
          </p:cNvPr>
          <p:cNvSpPr>
            <a:spLocks noChangeArrowheads="1"/>
          </p:cNvSpPr>
          <p:nvPr/>
        </p:nvSpPr>
        <p:spPr bwMode="auto">
          <a:xfrm>
            <a:off x="4117975" y="5273675"/>
            <a:ext cx="1323975" cy="2444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400" i="0">
                <a:solidFill>
                  <a:srgbClr val="000000"/>
                </a:solidFill>
                <a:effectLst>
                  <a:outerShdw blurRad="38100" dist="38100" dir="2700000" algn="tl">
                    <a:srgbClr val="C0C0C0"/>
                  </a:outerShdw>
                </a:effectLst>
                <a:latin typeface="Arial" charset="0"/>
              </a:rPr>
              <a:t>Causa</a:t>
            </a:r>
            <a:endParaRPr lang="en-US" sz="2400" i="0" baseline="-25000">
              <a:solidFill>
                <a:srgbClr val="000000"/>
              </a:solidFill>
              <a:effectLst>
                <a:outerShdw blurRad="38100" dist="38100" dir="2700000" algn="tl">
                  <a:srgbClr val="C0C0C0"/>
                </a:outerShdw>
              </a:effectLst>
              <a:latin typeface="Arial" charset="0"/>
            </a:endParaRPr>
          </a:p>
        </p:txBody>
      </p:sp>
      <p:sp>
        <p:nvSpPr>
          <p:cNvPr id="485476" name="Rectangle 100">
            <a:extLst>
              <a:ext uri="{FF2B5EF4-FFF2-40B4-BE49-F238E27FC236}">
                <a16:creationId xmlns:a16="http://schemas.microsoft.com/office/drawing/2014/main" id="{A2D724B9-839A-4553-9B52-1B511D4E4348}"/>
              </a:ext>
            </a:extLst>
          </p:cNvPr>
          <p:cNvSpPr>
            <a:spLocks noChangeArrowheads="1"/>
          </p:cNvSpPr>
          <p:nvPr/>
        </p:nvSpPr>
        <p:spPr bwMode="auto">
          <a:xfrm>
            <a:off x="2765425" y="6334125"/>
            <a:ext cx="4160838" cy="30003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80000"/>
              </a:lnSpc>
              <a:spcBef>
                <a:spcPct val="20000"/>
              </a:spcBef>
              <a:defRPr/>
            </a:pPr>
            <a:r>
              <a:rPr lang="es-PR" sz="2400" i="0">
                <a:solidFill>
                  <a:srgbClr val="000000"/>
                </a:solidFill>
                <a:latin typeface="Verdana" pitchFamily="34" charset="0"/>
              </a:rPr>
              <a:t>Rendimiento Deportivo</a:t>
            </a:r>
            <a:endParaRPr lang="en-US" sz="2400" i="0" baseline="-25000">
              <a:solidFill>
                <a:srgbClr val="000000"/>
              </a:solidFill>
              <a:latin typeface="Verdana" pitchFamily="34" charset="0"/>
            </a:endParaRPr>
          </a:p>
        </p:txBody>
      </p:sp>
      <p:sp>
        <p:nvSpPr>
          <p:cNvPr id="485477" name="Rectangle 101">
            <a:extLst>
              <a:ext uri="{FF2B5EF4-FFF2-40B4-BE49-F238E27FC236}">
                <a16:creationId xmlns:a16="http://schemas.microsoft.com/office/drawing/2014/main" id="{F80239B6-CB22-4FBA-8662-0FD6E4F996D3}"/>
              </a:ext>
            </a:extLst>
          </p:cNvPr>
          <p:cNvSpPr>
            <a:spLocks noChangeArrowheads="1"/>
          </p:cNvSpPr>
          <p:nvPr/>
        </p:nvSpPr>
        <p:spPr bwMode="auto">
          <a:xfrm>
            <a:off x="4014788" y="5813425"/>
            <a:ext cx="1636712" cy="2397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400" i="0">
                <a:effectLst>
                  <a:outerShdw blurRad="38100" dist="38100" dir="2700000" algn="tl">
                    <a:srgbClr val="C0C0C0"/>
                  </a:outerShdw>
                </a:effectLst>
                <a:latin typeface="Arial Black" pitchFamily="34" charset="0"/>
              </a:rPr>
              <a:t>FATIGA</a:t>
            </a:r>
            <a:endParaRPr lang="en-US" sz="2400">
              <a:effectLst>
                <a:outerShdw blurRad="38100" dist="38100" dir="2700000" algn="tl">
                  <a:srgbClr val="C0C0C0"/>
                </a:outerShdw>
              </a:effectLst>
              <a:latin typeface="Arial Black" pitchFamily="34" charset="0"/>
            </a:endParaRPr>
          </a:p>
        </p:txBody>
      </p:sp>
      <p:sp>
        <p:nvSpPr>
          <p:cNvPr id="228376" name="Line 103">
            <a:extLst>
              <a:ext uri="{FF2B5EF4-FFF2-40B4-BE49-F238E27FC236}">
                <a16:creationId xmlns:a16="http://schemas.microsoft.com/office/drawing/2014/main" id="{772C090D-8DFB-455F-AE0C-2451C6ECFFE1}"/>
              </a:ext>
            </a:extLst>
          </p:cNvPr>
          <p:cNvSpPr>
            <a:spLocks noChangeShapeType="1"/>
          </p:cNvSpPr>
          <p:nvPr/>
        </p:nvSpPr>
        <p:spPr bwMode="auto">
          <a:xfrm>
            <a:off x="2784475" y="6378575"/>
            <a:ext cx="0" cy="303213"/>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8377" name="Freeform 105">
            <a:extLst>
              <a:ext uri="{FF2B5EF4-FFF2-40B4-BE49-F238E27FC236}">
                <a16:creationId xmlns:a16="http://schemas.microsoft.com/office/drawing/2014/main" id="{51326F51-EF19-4601-B011-71B0184E93E6}"/>
              </a:ext>
            </a:extLst>
          </p:cNvPr>
          <p:cNvSpPr>
            <a:spLocks/>
          </p:cNvSpPr>
          <p:nvPr/>
        </p:nvSpPr>
        <p:spPr bwMode="auto">
          <a:xfrm rot="5400000" flipV="1">
            <a:off x="6372225" y="2690813"/>
            <a:ext cx="803275" cy="21399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8378" name="Line 110">
            <a:extLst>
              <a:ext uri="{FF2B5EF4-FFF2-40B4-BE49-F238E27FC236}">
                <a16:creationId xmlns:a16="http://schemas.microsoft.com/office/drawing/2014/main" id="{8D2D83A6-0AA5-4815-8D62-2FA80B6AFAEB}"/>
              </a:ext>
            </a:extLst>
          </p:cNvPr>
          <p:cNvSpPr>
            <a:spLocks noChangeShapeType="1"/>
          </p:cNvSpPr>
          <p:nvPr/>
        </p:nvSpPr>
        <p:spPr bwMode="auto">
          <a:xfrm>
            <a:off x="4791075" y="23415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8379" name="Line 111">
            <a:extLst>
              <a:ext uri="{FF2B5EF4-FFF2-40B4-BE49-F238E27FC236}">
                <a16:creationId xmlns:a16="http://schemas.microsoft.com/office/drawing/2014/main" id="{241AC079-6506-4B16-9A4A-6EDDD9A0D24F}"/>
              </a:ext>
            </a:extLst>
          </p:cNvPr>
          <p:cNvSpPr>
            <a:spLocks noChangeShapeType="1"/>
          </p:cNvSpPr>
          <p:nvPr/>
        </p:nvSpPr>
        <p:spPr bwMode="auto">
          <a:xfrm>
            <a:off x="4791075" y="50085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8380" name="Line 112">
            <a:extLst>
              <a:ext uri="{FF2B5EF4-FFF2-40B4-BE49-F238E27FC236}">
                <a16:creationId xmlns:a16="http://schemas.microsoft.com/office/drawing/2014/main" id="{0A55BA54-49F6-4961-AFAC-0396A1454265}"/>
              </a:ext>
            </a:extLst>
          </p:cNvPr>
          <p:cNvSpPr>
            <a:spLocks noChangeShapeType="1"/>
          </p:cNvSpPr>
          <p:nvPr/>
        </p:nvSpPr>
        <p:spPr bwMode="auto">
          <a:xfrm>
            <a:off x="4791075" y="55165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8381" name="Line 113">
            <a:extLst>
              <a:ext uri="{FF2B5EF4-FFF2-40B4-BE49-F238E27FC236}">
                <a16:creationId xmlns:a16="http://schemas.microsoft.com/office/drawing/2014/main" id="{FB1B83D1-F25C-4B67-99A6-C85AB84837FE}"/>
              </a:ext>
            </a:extLst>
          </p:cNvPr>
          <p:cNvSpPr>
            <a:spLocks noChangeShapeType="1"/>
          </p:cNvSpPr>
          <p:nvPr/>
        </p:nvSpPr>
        <p:spPr bwMode="auto">
          <a:xfrm>
            <a:off x="4791075" y="60880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5447"/>
                                        </p:tgtEl>
                                        <p:attrNameLst>
                                          <p:attrName>style.visibility</p:attrName>
                                        </p:attrNameLst>
                                      </p:cBhvr>
                                      <p:to>
                                        <p:strVal val="visible"/>
                                      </p:to>
                                    </p:set>
                                    <p:animEffect transition="in" filter="wipe(left)">
                                      <p:cBhvr>
                                        <p:cTn id="7" dur="500"/>
                                        <p:tgtEl>
                                          <p:spTgt spid="4854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447" grpId="0" autoUpdateAnimBg="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9378" name="Picture 2" descr="Contents">
            <a:extLst>
              <a:ext uri="{FF2B5EF4-FFF2-40B4-BE49-F238E27FC236}">
                <a16:creationId xmlns:a16="http://schemas.microsoft.com/office/drawing/2014/main" id="{6CCB755D-8BCA-44B6-A8C9-2D52EA1A72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7" name="Text Box 3">
            <a:extLst>
              <a:ext uri="{FF2B5EF4-FFF2-40B4-BE49-F238E27FC236}">
                <a16:creationId xmlns:a16="http://schemas.microsoft.com/office/drawing/2014/main" id="{22F535FE-594C-4729-A7B2-65FBB7027C9E}"/>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Sistemas Energéticos</a:t>
            </a:r>
          </a:p>
        </p:txBody>
      </p:sp>
      <p:sp>
        <p:nvSpPr>
          <p:cNvPr id="487437" name="Rectangle 13">
            <a:extLst>
              <a:ext uri="{FF2B5EF4-FFF2-40B4-BE49-F238E27FC236}">
                <a16:creationId xmlns:a16="http://schemas.microsoft.com/office/drawing/2014/main" id="{8F7FCB03-70FA-49F1-9359-622C7AAC96AD}"/>
              </a:ext>
            </a:extLst>
          </p:cNvPr>
          <p:cNvSpPr>
            <a:spLocks noChangeArrowheads="1"/>
          </p:cNvSpPr>
          <p:nvPr/>
        </p:nvSpPr>
        <p:spPr bwMode="auto">
          <a:xfrm>
            <a:off x="657225" y="2144713"/>
            <a:ext cx="8247063" cy="6556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3300" i="0">
                <a:effectLst>
                  <a:outerShdw blurRad="38100" dist="38100" dir="2700000" algn="tl">
                    <a:srgbClr val="C0C0C0"/>
                  </a:outerShdw>
                </a:effectLst>
                <a:latin typeface="Verdana" pitchFamily="34" charset="0"/>
              </a:rPr>
              <a:t>Deportes de Tolerancia/Aeróbicos</a:t>
            </a:r>
          </a:p>
          <a:p>
            <a:pPr marL="342900" indent="-342900" algn="ctr">
              <a:lnSpc>
                <a:spcPct val="60000"/>
              </a:lnSpc>
              <a:spcBef>
                <a:spcPct val="20000"/>
              </a:spcBef>
              <a:defRPr/>
            </a:pPr>
            <a:r>
              <a:rPr lang="en-US" sz="3300" i="0">
                <a:effectLst>
                  <a:outerShdw blurRad="38100" dist="38100" dir="2700000" algn="tl">
                    <a:srgbClr val="C0C0C0"/>
                  </a:outerShdw>
                </a:effectLst>
                <a:latin typeface="Verdana" pitchFamily="34" charset="0"/>
              </a:rPr>
              <a:t>(≥ 30 min)</a:t>
            </a:r>
            <a:endParaRPr lang="en-US" sz="3300">
              <a:effectLst>
                <a:outerShdw blurRad="38100" dist="38100" dir="2700000" algn="tl">
                  <a:srgbClr val="C0C0C0"/>
                </a:outerShdw>
              </a:effectLst>
              <a:latin typeface="Verdana" pitchFamily="34" charset="0"/>
            </a:endParaRPr>
          </a:p>
        </p:txBody>
      </p:sp>
      <p:sp>
        <p:nvSpPr>
          <p:cNvPr id="229381" name="Line 14">
            <a:extLst>
              <a:ext uri="{FF2B5EF4-FFF2-40B4-BE49-F238E27FC236}">
                <a16:creationId xmlns:a16="http://schemas.microsoft.com/office/drawing/2014/main" id="{F1BC7646-7296-466F-B06D-8C8D8934D85A}"/>
              </a:ext>
            </a:extLst>
          </p:cNvPr>
          <p:cNvSpPr>
            <a:spLocks noChangeShapeType="1"/>
          </p:cNvSpPr>
          <p:nvPr/>
        </p:nvSpPr>
        <p:spPr bwMode="auto">
          <a:xfrm>
            <a:off x="4791075" y="1566863"/>
            <a:ext cx="0" cy="612775"/>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7440" name="Rectangle 16">
            <a:extLst>
              <a:ext uri="{FF2B5EF4-FFF2-40B4-BE49-F238E27FC236}">
                <a16:creationId xmlns:a16="http://schemas.microsoft.com/office/drawing/2014/main" id="{F5E30C62-B47E-4ECC-BFD9-530B53AEE347}"/>
              </a:ext>
            </a:extLst>
          </p:cNvPr>
          <p:cNvSpPr>
            <a:spLocks noChangeArrowheads="1"/>
          </p:cNvSpPr>
          <p:nvPr/>
        </p:nvSpPr>
        <p:spPr bwMode="auto">
          <a:xfrm>
            <a:off x="2624138" y="3475038"/>
            <a:ext cx="4157662" cy="3444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600" i="0">
                <a:solidFill>
                  <a:srgbClr val="000000"/>
                </a:solidFill>
                <a:latin typeface="Verdana" pitchFamily="34" charset="0"/>
              </a:rPr>
              <a:t>Fases Iniciales</a:t>
            </a:r>
            <a:endParaRPr lang="en-US" sz="3600" i="0" baseline="-25000">
              <a:solidFill>
                <a:srgbClr val="000000"/>
              </a:solidFill>
              <a:latin typeface="Verdana" pitchFamily="34" charset="0"/>
            </a:endParaRPr>
          </a:p>
        </p:txBody>
      </p:sp>
      <p:sp>
        <p:nvSpPr>
          <p:cNvPr id="487448" name="Rectangle 24">
            <a:extLst>
              <a:ext uri="{FF2B5EF4-FFF2-40B4-BE49-F238E27FC236}">
                <a16:creationId xmlns:a16="http://schemas.microsoft.com/office/drawing/2014/main" id="{AC4F4785-E4AD-4450-BB9A-61FB24A19F32}"/>
              </a:ext>
            </a:extLst>
          </p:cNvPr>
          <p:cNvSpPr>
            <a:spLocks noChangeArrowheads="1"/>
          </p:cNvSpPr>
          <p:nvPr/>
        </p:nvSpPr>
        <p:spPr bwMode="auto">
          <a:xfrm>
            <a:off x="2365375" y="4435475"/>
            <a:ext cx="5045075" cy="13493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700" i="0">
                <a:solidFill>
                  <a:srgbClr val="000000"/>
                </a:solidFill>
                <a:effectLst>
                  <a:outerShdw blurRad="38100" dist="38100" dir="2700000" algn="tl">
                    <a:srgbClr val="C0C0C0"/>
                  </a:outerShdw>
                </a:effectLst>
                <a:latin typeface="Arial" charset="0"/>
              </a:rPr>
              <a:t>Si se Posee un</a:t>
            </a:r>
          </a:p>
          <a:p>
            <a:pPr marL="342900" indent="-342900" algn="ctr">
              <a:lnSpc>
                <a:spcPct val="60000"/>
              </a:lnSpc>
              <a:spcBef>
                <a:spcPct val="20000"/>
              </a:spcBef>
              <a:defRPr/>
            </a:pPr>
            <a:r>
              <a:rPr lang="es-PR" sz="3700" i="0">
                <a:solidFill>
                  <a:srgbClr val="000000"/>
                </a:solidFill>
                <a:effectLst>
                  <a:outerShdw blurRad="38100" dist="38100" dir="2700000" algn="tl">
                    <a:srgbClr val="C0C0C0"/>
                  </a:outerShdw>
                </a:effectLst>
                <a:latin typeface="Arial" charset="0"/>
              </a:rPr>
              <a:t>Aporte Elevado de</a:t>
            </a:r>
          </a:p>
          <a:p>
            <a:pPr marL="342900" indent="-342900" algn="ctr">
              <a:lnSpc>
                <a:spcPct val="60000"/>
              </a:lnSpc>
              <a:spcBef>
                <a:spcPct val="20000"/>
              </a:spcBef>
              <a:defRPr/>
            </a:pPr>
            <a:r>
              <a:rPr lang="es-PR" sz="3700" i="0">
                <a:solidFill>
                  <a:srgbClr val="000000"/>
                </a:solidFill>
                <a:effectLst>
                  <a:outerShdw blurRad="38100" dist="38100" dir="2700000" algn="tl">
                    <a:srgbClr val="C0C0C0"/>
                  </a:outerShdw>
                </a:effectLst>
                <a:latin typeface="Arial" charset="0"/>
              </a:rPr>
              <a:t>Glucógeno Muscular</a:t>
            </a:r>
            <a:endParaRPr lang="en-US" sz="3700" i="0" baseline="-25000">
              <a:solidFill>
                <a:srgbClr val="000000"/>
              </a:solidFill>
              <a:effectLst>
                <a:outerShdw blurRad="38100" dist="38100" dir="2700000" algn="tl">
                  <a:srgbClr val="C0C0C0"/>
                </a:outerShdw>
              </a:effectLst>
              <a:latin typeface="Arial" charset="0"/>
            </a:endParaRPr>
          </a:p>
        </p:txBody>
      </p:sp>
      <p:sp>
        <p:nvSpPr>
          <p:cNvPr id="487450" name="Rectangle 26">
            <a:extLst>
              <a:ext uri="{FF2B5EF4-FFF2-40B4-BE49-F238E27FC236}">
                <a16:creationId xmlns:a16="http://schemas.microsoft.com/office/drawing/2014/main" id="{2A32F88F-031D-4AF7-AB4D-56EADD8D9F22}"/>
              </a:ext>
            </a:extLst>
          </p:cNvPr>
          <p:cNvSpPr>
            <a:spLocks noChangeArrowheads="1"/>
          </p:cNvSpPr>
          <p:nvPr/>
        </p:nvSpPr>
        <p:spPr bwMode="auto">
          <a:xfrm>
            <a:off x="1944688" y="6321425"/>
            <a:ext cx="6424612" cy="3413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RENDIMIENTO DEPORTIVO</a:t>
            </a:r>
            <a:endParaRPr lang="en-US" sz="3300">
              <a:effectLst>
                <a:outerShdw blurRad="38100" dist="38100" dir="2700000" algn="tl">
                  <a:srgbClr val="C0C0C0"/>
                </a:outerShdw>
              </a:effectLst>
              <a:latin typeface="Arial Black" pitchFamily="34" charset="0"/>
            </a:endParaRPr>
          </a:p>
        </p:txBody>
      </p:sp>
      <p:sp>
        <p:nvSpPr>
          <p:cNvPr id="229385" name="Line 28">
            <a:extLst>
              <a:ext uri="{FF2B5EF4-FFF2-40B4-BE49-F238E27FC236}">
                <a16:creationId xmlns:a16="http://schemas.microsoft.com/office/drawing/2014/main" id="{6F20602E-CE9F-4C35-9F52-345B4106731E}"/>
              </a:ext>
            </a:extLst>
          </p:cNvPr>
          <p:cNvSpPr>
            <a:spLocks noChangeShapeType="1"/>
          </p:cNvSpPr>
          <p:nvPr/>
        </p:nvSpPr>
        <p:spPr bwMode="auto">
          <a:xfrm flipV="1">
            <a:off x="1920875" y="6264275"/>
            <a:ext cx="0" cy="403225"/>
          </a:xfrm>
          <a:prstGeom prst="line">
            <a:avLst/>
          </a:prstGeom>
          <a:noFill/>
          <a:ln w="730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7453" name="Rectangle 29">
            <a:extLst>
              <a:ext uri="{FF2B5EF4-FFF2-40B4-BE49-F238E27FC236}">
                <a16:creationId xmlns:a16="http://schemas.microsoft.com/office/drawing/2014/main" id="{589DB2AB-4930-44E5-98BC-6092207CD35F}"/>
              </a:ext>
            </a:extLst>
          </p:cNvPr>
          <p:cNvSpPr>
            <a:spLocks noChangeArrowheads="1"/>
          </p:cNvSpPr>
          <p:nvPr/>
        </p:nvSpPr>
        <p:spPr bwMode="auto">
          <a:xfrm>
            <a:off x="323850" y="12557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29387" name="Line 30">
            <a:extLst>
              <a:ext uri="{FF2B5EF4-FFF2-40B4-BE49-F238E27FC236}">
                <a16:creationId xmlns:a16="http://schemas.microsoft.com/office/drawing/2014/main" id="{52CB8FEA-3DE2-4DB7-B4BE-16007C7DB630}"/>
              </a:ext>
            </a:extLst>
          </p:cNvPr>
          <p:cNvSpPr>
            <a:spLocks noChangeShapeType="1"/>
          </p:cNvSpPr>
          <p:nvPr/>
        </p:nvSpPr>
        <p:spPr bwMode="auto">
          <a:xfrm rot="-5400000">
            <a:off x="16771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7455" name="Rectangle 31">
            <a:extLst>
              <a:ext uri="{FF2B5EF4-FFF2-40B4-BE49-F238E27FC236}">
                <a16:creationId xmlns:a16="http://schemas.microsoft.com/office/drawing/2014/main" id="{70C09008-7798-4DF4-8C64-8381BDB256A7}"/>
              </a:ext>
            </a:extLst>
          </p:cNvPr>
          <p:cNvSpPr>
            <a:spLocks noChangeArrowheads="1"/>
          </p:cNvSpPr>
          <p:nvPr/>
        </p:nvSpPr>
        <p:spPr bwMode="auto">
          <a:xfrm>
            <a:off x="1758950" y="12557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487456" name="Rectangle 32">
            <a:extLst>
              <a:ext uri="{FF2B5EF4-FFF2-40B4-BE49-F238E27FC236}">
                <a16:creationId xmlns:a16="http://schemas.microsoft.com/office/drawing/2014/main" id="{B0428065-66DA-4A28-8DD1-7E0A99D75AA5}"/>
              </a:ext>
            </a:extLst>
          </p:cNvPr>
          <p:cNvSpPr>
            <a:spLocks noChangeArrowheads="1"/>
          </p:cNvSpPr>
          <p:nvPr/>
        </p:nvSpPr>
        <p:spPr bwMode="auto">
          <a:xfrm>
            <a:off x="3146425" y="1255713"/>
            <a:ext cx="28257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Sistemas Energéticos</a:t>
            </a:r>
            <a:endParaRPr lang="en-US" sz="1700">
              <a:effectLst>
                <a:outerShdw blurRad="38100" dist="38100" dir="2700000" algn="tl">
                  <a:srgbClr val="C0C0C0"/>
                </a:outerShdw>
              </a:effectLst>
              <a:latin typeface="Arial Black" pitchFamily="34" charset="0"/>
            </a:endParaRPr>
          </a:p>
        </p:txBody>
      </p:sp>
      <p:sp>
        <p:nvSpPr>
          <p:cNvPr id="229390" name="Line 33">
            <a:extLst>
              <a:ext uri="{FF2B5EF4-FFF2-40B4-BE49-F238E27FC236}">
                <a16:creationId xmlns:a16="http://schemas.microsoft.com/office/drawing/2014/main" id="{FFDE7738-9C05-4464-ACB7-CFC4045AE74E}"/>
              </a:ext>
            </a:extLst>
          </p:cNvPr>
          <p:cNvSpPr>
            <a:spLocks noChangeShapeType="1"/>
          </p:cNvSpPr>
          <p:nvPr/>
        </p:nvSpPr>
        <p:spPr bwMode="auto">
          <a:xfrm>
            <a:off x="6370638" y="12763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7458" name="Rectangle 34">
            <a:extLst>
              <a:ext uri="{FF2B5EF4-FFF2-40B4-BE49-F238E27FC236}">
                <a16:creationId xmlns:a16="http://schemas.microsoft.com/office/drawing/2014/main" id="{8655F1D0-6C57-4D10-AC2B-76C497B9ACD9}"/>
              </a:ext>
            </a:extLst>
          </p:cNvPr>
          <p:cNvSpPr>
            <a:spLocks noChangeArrowheads="1"/>
          </p:cNvSpPr>
          <p:nvPr/>
        </p:nvSpPr>
        <p:spPr bwMode="auto">
          <a:xfrm>
            <a:off x="6361113" y="1255713"/>
            <a:ext cx="26050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Glucógeno Muscular</a:t>
            </a:r>
            <a:endParaRPr lang="en-US" sz="1700">
              <a:effectLst>
                <a:outerShdw blurRad="38100" dist="38100" dir="2700000" algn="tl">
                  <a:srgbClr val="C0C0C0"/>
                </a:outerShdw>
              </a:effectLst>
              <a:latin typeface="Arial Black" pitchFamily="34" charset="0"/>
            </a:endParaRPr>
          </a:p>
        </p:txBody>
      </p:sp>
      <p:sp>
        <p:nvSpPr>
          <p:cNvPr id="229392" name="Rectangle 35">
            <a:extLst>
              <a:ext uri="{FF2B5EF4-FFF2-40B4-BE49-F238E27FC236}">
                <a16:creationId xmlns:a16="http://schemas.microsoft.com/office/drawing/2014/main" id="{F7C67DF2-0223-462D-88A2-DD5C25B2D016}"/>
              </a:ext>
            </a:extLst>
          </p:cNvPr>
          <p:cNvSpPr>
            <a:spLocks noChangeArrowheads="1"/>
          </p:cNvSpPr>
          <p:nvPr/>
        </p:nvSpPr>
        <p:spPr bwMode="auto">
          <a:xfrm>
            <a:off x="450850" y="12096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9393" name="Line 36">
            <a:extLst>
              <a:ext uri="{FF2B5EF4-FFF2-40B4-BE49-F238E27FC236}">
                <a16:creationId xmlns:a16="http://schemas.microsoft.com/office/drawing/2014/main" id="{9AF595BD-63C7-428E-896D-13D4BA9133C4}"/>
              </a:ext>
            </a:extLst>
          </p:cNvPr>
          <p:cNvSpPr>
            <a:spLocks noChangeShapeType="1"/>
          </p:cNvSpPr>
          <p:nvPr/>
        </p:nvSpPr>
        <p:spPr bwMode="auto">
          <a:xfrm rot="-5400000">
            <a:off x="30360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9394" name="Line 37">
            <a:extLst>
              <a:ext uri="{FF2B5EF4-FFF2-40B4-BE49-F238E27FC236}">
                <a16:creationId xmlns:a16="http://schemas.microsoft.com/office/drawing/2014/main" id="{A5E67CF1-D693-4BD5-850B-DBC9F065BDA5}"/>
              </a:ext>
            </a:extLst>
          </p:cNvPr>
          <p:cNvSpPr>
            <a:spLocks noChangeShapeType="1"/>
          </p:cNvSpPr>
          <p:nvPr/>
        </p:nvSpPr>
        <p:spPr bwMode="auto">
          <a:xfrm rot="-5400000">
            <a:off x="60967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9395" name="Line 43">
            <a:extLst>
              <a:ext uri="{FF2B5EF4-FFF2-40B4-BE49-F238E27FC236}">
                <a16:creationId xmlns:a16="http://schemas.microsoft.com/office/drawing/2014/main" id="{156049A3-9664-4840-AEDF-85D9AE198D12}"/>
              </a:ext>
            </a:extLst>
          </p:cNvPr>
          <p:cNvSpPr>
            <a:spLocks noChangeShapeType="1"/>
          </p:cNvSpPr>
          <p:nvPr/>
        </p:nvSpPr>
        <p:spPr bwMode="auto">
          <a:xfrm>
            <a:off x="4803775" y="2874963"/>
            <a:ext cx="0" cy="612775"/>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9396" name="Line 44">
            <a:extLst>
              <a:ext uri="{FF2B5EF4-FFF2-40B4-BE49-F238E27FC236}">
                <a16:creationId xmlns:a16="http://schemas.microsoft.com/office/drawing/2014/main" id="{52EC2D99-D451-41F3-9F67-7C6B74A25690}"/>
              </a:ext>
            </a:extLst>
          </p:cNvPr>
          <p:cNvSpPr>
            <a:spLocks noChangeShapeType="1"/>
          </p:cNvSpPr>
          <p:nvPr/>
        </p:nvSpPr>
        <p:spPr bwMode="auto">
          <a:xfrm>
            <a:off x="4803775" y="3827463"/>
            <a:ext cx="0" cy="612775"/>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9397" name="Line 45">
            <a:extLst>
              <a:ext uri="{FF2B5EF4-FFF2-40B4-BE49-F238E27FC236}">
                <a16:creationId xmlns:a16="http://schemas.microsoft.com/office/drawing/2014/main" id="{D8188DD8-5168-4A7C-BD9B-DC750D4B3329}"/>
              </a:ext>
            </a:extLst>
          </p:cNvPr>
          <p:cNvSpPr>
            <a:spLocks noChangeShapeType="1"/>
          </p:cNvSpPr>
          <p:nvPr/>
        </p:nvSpPr>
        <p:spPr bwMode="auto">
          <a:xfrm>
            <a:off x="4816475" y="5707063"/>
            <a:ext cx="0" cy="612775"/>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7427"/>
                                        </p:tgtEl>
                                        <p:attrNameLst>
                                          <p:attrName>style.visibility</p:attrName>
                                        </p:attrNameLst>
                                      </p:cBhvr>
                                      <p:to>
                                        <p:strVal val="visible"/>
                                      </p:to>
                                    </p:set>
                                    <p:animEffect transition="in" filter="wipe(left)">
                                      <p:cBhvr>
                                        <p:cTn id="7" dur="500"/>
                                        <p:tgtEl>
                                          <p:spTgt spid="487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7" grpId="0" autoUpdateAnimBg="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2" name="Picture 2" descr="Contents">
            <a:extLst>
              <a:ext uri="{FF2B5EF4-FFF2-40B4-BE49-F238E27FC236}">
                <a16:creationId xmlns:a16="http://schemas.microsoft.com/office/drawing/2014/main" id="{9954B15A-072B-4AEA-89E8-DD57150D1E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475" name="Text Box 3">
            <a:extLst>
              <a:ext uri="{FF2B5EF4-FFF2-40B4-BE49-F238E27FC236}">
                <a16:creationId xmlns:a16="http://schemas.microsoft.com/office/drawing/2014/main" id="{C6373820-0E8B-4B38-BFE9-68C8ABB28C24}"/>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Desechos Metabólicos</a:t>
            </a:r>
          </a:p>
        </p:txBody>
      </p:sp>
      <p:sp>
        <p:nvSpPr>
          <p:cNvPr id="489476" name="Rectangle 4">
            <a:extLst>
              <a:ext uri="{FF2B5EF4-FFF2-40B4-BE49-F238E27FC236}">
                <a16:creationId xmlns:a16="http://schemas.microsoft.com/office/drawing/2014/main" id="{BBD353DC-2E66-4FEC-AF9B-A6C6034C1BBA}"/>
              </a:ext>
            </a:extLst>
          </p:cNvPr>
          <p:cNvSpPr>
            <a:spLocks noChangeArrowheads="1"/>
          </p:cNvSpPr>
          <p:nvPr/>
        </p:nvSpPr>
        <p:spPr bwMode="auto">
          <a:xfrm>
            <a:off x="3019425" y="1776413"/>
            <a:ext cx="3522663" cy="3000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500" i="0">
                <a:effectLst>
                  <a:outerShdw blurRad="38100" dist="38100" dir="2700000" algn="tl">
                    <a:srgbClr val="C0C0C0"/>
                  </a:outerShdw>
                </a:effectLst>
                <a:latin typeface="Verdana" pitchFamily="34" charset="0"/>
              </a:rPr>
              <a:t>Deportes &lt; 30 min</a:t>
            </a:r>
            <a:endParaRPr lang="en-US" sz="2500">
              <a:effectLst>
                <a:outerShdw blurRad="38100" dist="38100" dir="2700000" algn="tl">
                  <a:srgbClr val="C0C0C0"/>
                </a:outerShdw>
              </a:effectLst>
              <a:latin typeface="Verdana" pitchFamily="34" charset="0"/>
            </a:endParaRPr>
          </a:p>
        </p:txBody>
      </p:sp>
      <p:sp>
        <p:nvSpPr>
          <p:cNvPr id="489479" name="Rectangle 7">
            <a:extLst>
              <a:ext uri="{FF2B5EF4-FFF2-40B4-BE49-F238E27FC236}">
                <a16:creationId xmlns:a16="http://schemas.microsoft.com/office/drawing/2014/main" id="{AB419CDD-E476-401D-8691-B44C5D783BEC}"/>
              </a:ext>
            </a:extLst>
          </p:cNvPr>
          <p:cNvSpPr>
            <a:spLocks noChangeArrowheads="1"/>
          </p:cNvSpPr>
          <p:nvPr/>
        </p:nvSpPr>
        <p:spPr bwMode="auto">
          <a:xfrm>
            <a:off x="3919538" y="2332038"/>
            <a:ext cx="1871662" cy="6492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500" i="0">
                <a:solidFill>
                  <a:srgbClr val="000000"/>
                </a:solidFill>
                <a:latin typeface="Verdana" pitchFamily="34" charset="0"/>
              </a:rPr>
              <a:t>Causas</a:t>
            </a:r>
          </a:p>
          <a:p>
            <a:pPr marL="342900" indent="-342900" algn="ctr">
              <a:lnSpc>
                <a:spcPct val="60000"/>
              </a:lnSpc>
              <a:spcBef>
                <a:spcPct val="20000"/>
              </a:spcBef>
              <a:defRPr/>
            </a:pPr>
            <a:r>
              <a:rPr lang="es-PR" sz="2500" i="0">
                <a:solidFill>
                  <a:srgbClr val="000000"/>
                </a:solidFill>
                <a:latin typeface="Verdana" pitchFamily="34" charset="0"/>
              </a:rPr>
              <a:t>de</a:t>
            </a:r>
            <a:endParaRPr lang="en-US" sz="2500" i="0" baseline="-25000">
              <a:solidFill>
                <a:srgbClr val="000000"/>
              </a:solidFill>
              <a:latin typeface="Verdana" pitchFamily="34" charset="0"/>
            </a:endParaRPr>
          </a:p>
        </p:txBody>
      </p:sp>
      <p:sp>
        <p:nvSpPr>
          <p:cNvPr id="489481" name="Rectangle 9">
            <a:extLst>
              <a:ext uri="{FF2B5EF4-FFF2-40B4-BE49-F238E27FC236}">
                <a16:creationId xmlns:a16="http://schemas.microsoft.com/office/drawing/2014/main" id="{C50F67FC-46DB-4532-8A50-F94490899872}"/>
              </a:ext>
            </a:extLst>
          </p:cNvPr>
          <p:cNvSpPr>
            <a:spLocks noChangeArrowheads="1"/>
          </p:cNvSpPr>
          <p:nvPr/>
        </p:nvSpPr>
        <p:spPr bwMode="auto">
          <a:xfrm>
            <a:off x="511175" y="3559175"/>
            <a:ext cx="8632825" cy="320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60000"/>
              </a:lnSpc>
              <a:spcBef>
                <a:spcPct val="20000"/>
              </a:spcBef>
              <a:defRPr/>
            </a:pPr>
            <a:r>
              <a:rPr lang="es-PR" sz="2600" i="0">
                <a:solidFill>
                  <a:srgbClr val="000000"/>
                </a:solidFill>
                <a:effectLst>
                  <a:outerShdw blurRad="38100" dist="38100" dir="2700000" algn="tl">
                    <a:srgbClr val="C0C0C0"/>
                  </a:outerShdw>
                </a:effectLst>
                <a:latin typeface="Arial" charset="0"/>
              </a:rPr>
              <a:t>Acumulación Desechos Metabólicos Intramusculares</a:t>
            </a:r>
            <a:endParaRPr lang="en-US" sz="2600" i="0" baseline="-25000">
              <a:solidFill>
                <a:srgbClr val="000000"/>
              </a:solidFill>
              <a:effectLst>
                <a:outerShdw blurRad="38100" dist="38100" dir="2700000" algn="tl">
                  <a:srgbClr val="C0C0C0"/>
                </a:outerShdw>
              </a:effectLst>
              <a:latin typeface="Arial" charset="0"/>
            </a:endParaRPr>
          </a:p>
        </p:txBody>
      </p:sp>
      <p:sp>
        <p:nvSpPr>
          <p:cNvPr id="489482" name="Rectangle 10">
            <a:extLst>
              <a:ext uri="{FF2B5EF4-FFF2-40B4-BE49-F238E27FC236}">
                <a16:creationId xmlns:a16="http://schemas.microsoft.com/office/drawing/2014/main" id="{0F521303-F119-42E0-9EA3-15E5934B7FB8}"/>
              </a:ext>
            </a:extLst>
          </p:cNvPr>
          <p:cNvSpPr>
            <a:spLocks noChangeArrowheads="1"/>
          </p:cNvSpPr>
          <p:nvPr/>
        </p:nvSpPr>
        <p:spPr bwMode="auto">
          <a:xfrm>
            <a:off x="4116388" y="2955925"/>
            <a:ext cx="1560512" cy="3159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FATIGA</a:t>
            </a:r>
            <a:endParaRPr lang="en-US" sz="2500">
              <a:effectLst>
                <a:outerShdw blurRad="38100" dist="38100" dir="2700000" algn="tl">
                  <a:srgbClr val="C0C0C0"/>
                </a:outerShdw>
              </a:effectLst>
              <a:latin typeface="Arial Black" pitchFamily="34" charset="0"/>
            </a:endParaRPr>
          </a:p>
        </p:txBody>
      </p:sp>
      <p:sp>
        <p:nvSpPr>
          <p:cNvPr id="230408" name="Line 11">
            <a:extLst>
              <a:ext uri="{FF2B5EF4-FFF2-40B4-BE49-F238E27FC236}">
                <a16:creationId xmlns:a16="http://schemas.microsoft.com/office/drawing/2014/main" id="{4DBE1BD0-7914-4DC8-A85D-C4E73BC558D1}"/>
              </a:ext>
            </a:extLst>
          </p:cNvPr>
          <p:cNvSpPr>
            <a:spLocks noChangeShapeType="1"/>
          </p:cNvSpPr>
          <p:nvPr/>
        </p:nvSpPr>
        <p:spPr bwMode="auto">
          <a:xfrm flipV="1">
            <a:off x="498475" y="3495675"/>
            <a:ext cx="0" cy="341313"/>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9484" name="Rectangle 12">
            <a:extLst>
              <a:ext uri="{FF2B5EF4-FFF2-40B4-BE49-F238E27FC236}">
                <a16:creationId xmlns:a16="http://schemas.microsoft.com/office/drawing/2014/main" id="{1159C319-9F87-4B53-8F49-CB1F08054E21}"/>
              </a:ext>
            </a:extLst>
          </p:cNvPr>
          <p:cNvSpPr>
            <a:spLocks noChangeArrowheads="1"/>
          </p:cNvSpPr>
          <p:nvPr/>
        </p:nvSpPr>
        <p:spPr bwMode="auto">
          <a:xfrm>
            <a:off x="323850" y="12176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30410" name="Line 13">
            <a:extLst>
              <a:ext uri="{FF2B5EF4-FFF2-40B4-BE49-F238E27FC236}">
                <a16:creationId xmlns:a16="http://schemas.microsoft.com/office/drawing/2014/main" id="{B6D29039-971C-4845-A97C-6159B86E9FC6}"/>
              </a:ext>
            </a:extLst>
          </p:cNvPr>
          <p:cNvSpPr>
            <a:spLocks noChangeShapeType="1"/>
          </p:cNvSpPr>
          <p:nvPr/>
        </p:nvSpPr>
        <p:spPr bwMode="auto">
          <a:xfrm rot="-5400000">
            <a:off x="16771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9486" name="Rectangle 14">
            <a:extLst>
              <a:ext uri="{FF2B5EF4-FFF2-40B4-BE49-F238E27FC236}">
                <a16:creationId xmlns:a16="http://schemas.microsoft.com/office/drawing/2014/main" id="{62D67255-F664-4515-A588-B892FC222791}"/>
              </a:ext>
            </a:extLst>
          </p:cNvPr>
          <p:cNvSpPr>
            <a:spLocks noChangeArrowheads="1"/>
          </p:cNvSpPr>
          <p:nvPr/>
        </p:nvSpPr>
        <p:spPr bwMode="auto">
          <a:xfrm>
            <a:off x="1758950" y="12176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489487" name="Rectangle 15">
            <a:extLst>
              <a:ext uri="{FF2B5EF4-FFF2-40B4-BE49-F238E27FC236}">
                <a16:creationId xmlns:a16="http://schemas.microsoft.com/office/drawing/2014/main" id="{E53B2068-0218-43FF-B555-D3BC9779E9EC}"/>
              </a:ext>
            </a:extLst>
          </p:cNvPr>
          <p:cNvSpPr>
            <a:spLocks noChangeArrowheads="1"/>
          </p:cNvSpPr>
          <p:nvPr/>
        </p:nvSpPr>
        <p:spPr bwMode="auto">
          <a:xfrm>
            <a:off x="3044825" y="1217613"/>
            <a:ext cx="3054350" cy="2524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Desechos Metabólicos</a:t>
            </a:r>
            <a:endParaRPr lang="en-US" sz="1700">
              <a:effectLst>
                <a:outerShdw blurRad="38100" dist="38100" dir="2700000" algn="tl">
                  <a:srgbClr val="C0C0C0"/>
                </a:outerShdw>
              </a:effectLst>
              <a:latin typeface="Arial Black" pitchFamily="34" charset="0"/>
            </a:endParaRPr>
          </a:p>
        </p:txBody>
      </p:sp>
      <p:sp>
        <p:nvSpPr>
          <p:cNvPr id="230413" name="Line 16">
            <a:extLst>
              <a:ext uri="{FF2B5EF4-FFF2-40B4-BE49-F238E27FC236}">
                <a16:creationId xmlns:a16="http://schemas.microsoft.com/office/drawing/2014/main" id="{84A3CDEC-F7CA-4F48-B2C7-C343220F7789}"/>
              </a:ext>
            </a:extLst>
          </p:cNvPr>
          <p:cNvSpPr>
            <a:spLocks noChangeShapeType="1"/>
          </p:cNvSpPr>
          <p:nvPr/>
        </p:nvSpPr>
        <p:spPr bwMode="auto">
          <a:xfrm flipV="1">
            <a:off x="6383338" y="12255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9489" name="Rectangle 17">
            <a:extLst>
              <a:ext uri="{FF2B5EF4-FFF2-40B4-BE49-F238E27FC236}">
                <a16:creationId xmlns:a16="http://schemas.microsoft.com/office/drawing/2014/main" id="{FA0B8E61-0FAD-43FD-8886-90B55F7DEE9E}"/>
              </a:ext>
            </a:extLst>
          </p:cNvPr>
          <p:cNvSpPr>
            <a:spLocks noChangeArrowheads="1"/>
          </p:cNvSpPr>
          <p:nvPr/>
        </p:nvSpPr>
        <p:spPr bwMode="auto">
          <a:xfrm>
            <a:off x="6361113" y="1217613"/>
            <a:ext cx="18303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Lactato &amp; H</a:t>
            </a:r>
            <a:r>
              <a:rPr lang="en-US" sz="1700" i="0" baseline="30000">
                <a:latin typeface="Arial Black" pitchFamily="34" charset="0"/>
              </a:rPr>
              <a:t>+</a:t>
            </a:r>
          </a:p>
        </p:txBody>
      </p:sp>
      <p:sp>
        <p:nvSpPr>
          <p:cNvPr id="230415" name="Rectangle 18">
            <a:extLst>
              <a:ext uri="{FF2B5EF4-FFF2-40B4-BE49-F238E27FC236}">
                <a16:creationId xmlns:a16="http://schemas.microsoft.com/office/drawing/2014/main" id="{040724CC-6B60-4F17-A998-2B9D7AB68B77}"/>
              </a:ext>
            </a:extLst>
          </p:cNvPr>
          <p:cNvSpPr>
            <a:spLocks noChangeArrowheads="1"/>
          </p:cNvSpPr>
          <p:nvPr/>
        </p:nvSpPr>
        <p:spPr bwMode="auto">
          <a:xfrm>
            <a:off x="450850" y="11715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0416" name="Line 19">
            <a:extLst>
              <a:ext uri="{FF2B5EF4-FFF2-40B4-BE49-F238E27FC236}">
                <a16:creationId xmlns:a16="http://schemas.microsoft.com/office/drawing/2014/main" id="{050FE35A-C0A7-4F3A-BB38-2E87B349D1BE}"/>
              </a:ext>
            </a:extLst>
          </p:cNvPr>
          <p:cNvSpPr>
            <a:spLocks noChangeShapeType="1"/>
          </p:cNvSpPr>
          <p:nvPr/>
        </p:nvSpPr>
        <p:spPr bwMode="auto">
          <a:xfrm rot="-5400000">
            <a:off x="30360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17" name="Line 20">
            <a:extLst>
              <a:ext uri="{FF2B5EF4-FFF2-40B4-BE49-F238E27FC236}">
                <a16:creationId xmlns:a16="http://schemas.microsoft.com/office/drawing/2014/main" id="{5C1EAC1A-517E-4F81-AC1B-4E3D7266819C}"/>
              </a:ext>
            </a:extLst>
          </p:cNvPr>
          <p:cNvSpPr>
            <a:spLocks noChangeShapeType="1"/>
          </p:cNvSpPr>
          <p:nvPr/>
        </p:nvSpPr>
        <p:spPr bwMode="auto">
          <a:xfrm rot="-5400000">
            <a:off x="61348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9495" name="Text Box 23">
            <a:extLst>
              <a:ext uri="{FF2B5EF4-FFF2-40B4-BE49-F238E27FC236}">
                <a16:creationId xmlns:a16="http://schemas.microsoft.com/office/drawing/2014/main" id="{F8D66F12-56CD-4AB6-B1CF-A6FABA311E74}"/>
              </a:ext>
            </a:extLst>
          </p:cNvPr>
          <p:cNvSpPr txBox="1">
            <a:spLocks noChangeArrowheads="1"/>
          </p:cNvSpPr>
          <p:nvPr/>
        </p:nvSpPr>
        <p:spPr bwMode="auto">
          <a:xfrm>
            <a:off x="2079625" y="4114800"/>
            <a:ext cx="1636713" cy="396875"/>
          </a:xfrm>
          <a:prstGeom prst="rect">
            <a:avLst/>
          </a:prstGeom>
          <a:noFill/>
          <a:ln w="9525">
            <a:noFill/>
            <a:miter lim="800000"/>
            <a:headEnd/>
            <a:tailEnd/>
          </a:ln>
          <a:effectLst/>
        </p:spPr>
        <p:txBody>
          <a:bodyPr>
            <a:spAutoFit/>
          </a:bodyPr>
          <a:lstStyle/>
          <a:p>
            <a:pPr>
              <a:lnSpc>
                <a:spcPct val="80000"/>
              </a:lnSpc>
              <a:defRPr/>
            </a:pPr>
            <a:r>
              <a:rPr lang="en-US" sz="2500" i="0">
                <a:effectLst>
                  <a:outerShdw blurRad="38100" dist="38100" dir="2700000" algn="tl">
                    <a:srgbClr val="C0C0C0"/>
                  </a:outerShdw>
                </a:effectLst>
                <a:latin typeface="Arial" charset="0"/>
              </a:rPr>
              <a:t>Lactato</a:t>
            </a:r>
            <a:endParaRPr lang="en-US" sz="2500" i="0" baseline="30000">
              <a:effectLst>
                <a:outerShdw blurRad="38100" dist="38100" dir="2700000" algn="tl">
                  <a:srgbClr val="C0C0C0"/>
                </a:outerShdw>
              </a:effectLst>
              <a:latin typeface="Arial" charset="0"/>
            </a:endParaRPr>
          </a:p>
        </p:txBody>
      </p:sp>
      <p:sp>
        <p:nvSpPr>
          <p:cNvPr id="489497" name="Text Box 25">
            <a:extLst>
              <a:ext uri="{FF2B5EF4-FFF2-40B4-BE49-F238E27FC236}">
                <a16:creationId xmlns:a16="http://schemas.microsoft.com/office/drawing/2014/main" id="{6481FED8-1439-4004-A4D5-D8959D2A30DD}"/>
              </a:ext>
            </a:extLst>
          </p:cNvPr>
          <p:cNvSpPr txBox="1">
            <a:spLocks noChangeArrowheads="1"/>
          </p:cNvSpPr>
          <p:nvPr/>
        </p:nvSpPr>
        <p:spPr bwMode="auto">
          <a:xfrm>
            <a:off x="6283325" y="4140200"/>
            <a:ext cx="633413" cy="396875"/>
          </a:xfrm>
          <a:prstGeom prst="rect">
            <a:avLst/>
          </a:prstGeom>
          <a:noFill/>
          <a:ln w="9525">
            <a:noFill/>
            <a:miter lim="800000"/>
            <a:headEnd/>
            <a:tailEnd/>
          </a:ln>
          <a:effectLst/>
        </p:spPr>
        <p:txBody>
          <a:bodyPr>
            <a:spAutoFit/>
          </a:bodyPr>
          <a:lstStyle/>
          <a:p>
            <a:pPr>
              <a:lnSpc>
                <a:spcPct val="80000"/>
              </a:lnSpc>
              <a:defRPr/>
            </a:pPr>
            <a:r>
              <a:rPr lang="en-US" sz="2500" i="0">
                <a:effectLst>
                  <a:outerShdw blurRad="38100" dist="38100" dir="2700000" algn="tl">
                    <a:srgbClr val="C0C0C0"/>
                  </a:outerShdw>
                </a:effectLst>
                <a:latin typeface="Arial" charset="0"/>
              </a:rPr>
              <a:t>H</a:t>
            </a:r>
            <a:r>
              <a:rPr lang="en-US" sz="2500" i="0" baseline="30000">
                <a:latin typeface="Arial" charset="0"/>
              </a:rPr>
              <a:t>+</a:t>
            </a:r>
          </a:p>
        </p:txBody>
      </p:sp>
      <p:sp>
        <p:nvSpPr>
          <p:cNvPr id="230420" name="Freeform 27">
            <a:extLst>
              <a:ext uri="{FF2B5EF4-FFF2-40B4-BE49-F238E27FC236}">
                <a16:creationId xmlns:a16="http://schemas.microsoft.com/office/drawing/2014/main" id="{74974BAC-4B8E-46EA-A249-B96A5F6C9FA4}"/>
              </a:ext>
            </a:extLst>
          </p:cNvPr>
          <p:cNvSpPr>
            <a:spLocks/>
          </p:cNvSpPr>
          <p:nvPr/>
        </p:nvSpPr>
        <p:spPr bwMode="auto">
          <a:xfrm rot="5400000">
            <a:off x="4410075" y="2593975"/>
            <a:ext cx="209550" cy="3943350"/>
          </a:xfrm>
          <a:custGeom>
            <a:avLst/>
            <a:gdLst>
              <a:gd name="T0" fmla="*/ 0 w 72"/>
              <a:gd name="T1" fmla="*/ 0 h 380"/>
              <a:gd name="T2" fmla="*/ 2147483647 w 72"/>
              <a:gd name="T3" fmla="*/ 0 h 380"/>
              <a:gd name="T4" fmla="*/ 2147483647 w 72"/>
              <a:gd name="T5" fmla="*/ 2147483647 h 380"/>
              <a:gd name="T6" fmla="*/ 0 w 72"/>
              <a:gd name="T7" fmla="*/ 2147483647 h 380"/>
              <a:gd name="T8" fmla="*/ 0 60000 65536"/>
              <a:gd name="T9" fmla="*/ 0 60000 65536"/>
              <a:gd name="T10" fmla="*/ 0 60000 65536"/>
              <a:gd name="T11" fmla="*/ 0 60000 65536"/>
              <a:gd name="T12" fmla="*/ 0 w 72"/>
              <a:gd name="T13" fmla="*/ 0 h 380"/>
              <a:gd name="T14" fmla="*/ 72 w 72"/>
              <a:gd name="T15" fmla="*/ 380 h 380"/>
            </a:gdLst>
            <a:ahLst/>
            <a:cxnLst>
              <a:cxn ang="T8">
                <a:pos x="T0" y="T1"/>
              </a:cxn>
              <a:cxn ang="T9">
                <a:pos x="T2" y="T3"/>
              </a:cxn>
              <a:cxn ang="T10">
                <a:pos x="T4" y="T5"/>
              </a:cxn>
              <a:cxn ang="T11">
                <a:pos x="T6" y="T7"/>
              </a:cxn>
            </a:cxnLst>
            <a:rect l="T12" t="T13" r="T14" b="T15"/>
            <a:pathLst>
              <a:path w="72" h="380">
                <a:moveTo>
                  <a:pt x="0" y="0"/>
                </a:moveTo>
                <a:lnTo>
                  <a:pt x="72" y="0"/>
                </a:lnTo>
                <a:lnTo>
                  <a:pt x="72" y="380"/>
                </a:lnTo>
                <a:lnTo>
                  <a:pt x="0" y="380"/>
                </a:lnTo>
              </a:path>
            </a:pathLst>
          </a:custGeom>
          <a:noFill/>
          <a:ln w="952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0421" name="Text Box 29">
            <a:extLst>
              <a:ext uri="{FF2B5EF4-FFF2-40B4-BE49-F238E27FC236}">
                <a16:creationId xmlns:a16="http://schemas.microsoft.com/office/drawing/2014/main" id="{1DCED5B1-2AC2-40DC-8672-A107E08993A4}"/>
              </a:ext>
            </a:extLst>
          </p:cNvPr>
          <p:cNvSpPr txBox="1">
            <a:spLocks noChangeArrowheads="1"/>
          </p:cNvSpPr>
          <p:nvPr/>
        </p:nvSpPr>
        <p:spPr bwMode="auto">
          <a:xfrm>
            <a:off x="4556125" y="5003800"/>
            <a:ext cx="6461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500" i="0">
                <a:latin typeface="Arial" panose="020B0604020202020204" pitchFamily="34" charset="0"/>
              </a:rPr>
              <a:t>pH</a:t>
            </a:r>
            <a:endParaRPr lang="en-US" altLang="en-US" sz="2500" i="0" baseline="30000">
              <a:latin typeface="Arial" panose="020B0604020202020204" pitchFamily="34" charset="0"/>
            </a:endParaRPr>
          </a:p>
        </p:txBody>
      </p:sp>
      <p:sp>
        <p:nvSpPr>
          <p:cNvPr id="489504" name="Rectangle 32">
            <a:extLst>
              <a:ext uri="{FF2B5EF4-FFF2-40B4-BE49-F238E27FC236}">
                <a16:creationId xmlns:a16="http://schemas.microsoft.com/office/drawing/2014/main" id="{4DE1BE3E-F102-4A25-B9BA-37335AC45767}"/>
              </a:ext>
            </a:extLst>
          </p:cNvPr>
          <p:cNvSpPr>
            <a:spLocks noChangeArrowheads="1"/>
          </p:cNvSpPr>
          <p:nvPr/>
        </p:nvSpPr>
        <p:spPr bwMode="auto">
          <a:xfrm>
            <a:off x="4078288" y="5762625"/>
            <a:ext cx="1535112" cy="3159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Arial Black" pitchFamily="34" charset="0"/>
              </a:rPr>
              <a:t>FATIGA</a:t>
            </a:r>
            <a:endParaRPr lang="en-US" sz="2500">
              <a:effectLst>
                <a:outerShdw blurRad="38100" dist="38100" dir="2700000" algn="tl">
                  <a:srgbClr val="C0C0C0"/>
                </a:outerShdw>
              </a:effectLst>
              <a:latin typeface="Arial Black" pitchFamily="34" charset="0"/>
            </a:endParaRPr>
          </a:p>
        </p:txBody>
      </p:sp>
      <p:sp>
        <p:nvSpPr>
          <p:cNvPr id="230423" name="Line 34">
            <a:extLst>
              <a:ext uri="{FF2B5EF4-FFF2-40B4-BE49-F238E27FC236}">
                <a16:creationId xmlns:a16="http://schemas.microsoft.com/office/drawing/2014/main" id="{B24A540A-54BA-49E4-83EF-BC24DD680844}"/>
              </a:ext>
            </a:extLst>
          </p:cNvPr>
          <p:cNvSpPr>
            <a:spLocks noChangeShapeType="1"/>
          </p:cNvSpPr>
          <p:nvPr/>
        </p:nvSpPr>
        <p:spPr bwMode="auto">
          <a:xfrm rot="-5400000">
            <a:off x="82176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24" name="Line 35">
            <a:extLst>
              <a:ext uri="{FF2B5EF4-FFF2-40B4-BE49-F238E27FC236}">
                <a16:creationId xmlns:a16="http://schemas.microsoft.com/office/drawing/2014/main" id="{20C4BB54-A364-4661-A4DA-176414662913}"/>
              </a:ext>
            </a:extLst>
          </p:cNvPr>
          <p:cNvSpPr>
            <a:spLocks noChangeShapeType="1"/>
          </p:cNvSpPr>
          <p:nvPr/>
        </p:nvSpPr>
        <p:spPr bwMode="auto">
          <a:xfrm>
            <a:off x="8491538" y="12509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89508" name="Rectangle 36">
            <a:extLst>
              <a:ext uri="{FF2B5EF4-FFF2-40B4-BE49-F238E27FC236}">
                <a16:creationId xmlns:a16="http://schemas.microsoft.com/office/drawing/2014/main" id="{41635A14-FE78-4588-A399-24BF1FD03F9B}"/>
              </a:ext>
            </a:extLst>
          </p:cNvPr>
          <p:cNvSpPr>
            <a:spLocks noChangeArrowheads="1"/>
          </p:cNvSpPr>
          <p:nvPr/>
        </p:nvSpPr>
        <p:spPr bwMode="auto">
          <a:xfrm>
            <a:off x="8482013" y="1217613"/>
            <a:ext cx="661987" cy="2143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pH</a:t>
            </a:r>
            <a:endParaRPr lang="en-US" sz="1700" i="0">
              <a:latin typeface="Arial Black" pitchFamily="34" charset="0"/>
            </a:endParaRPr>
          </a:p>
        </p:txBody>
      </p:sp>
      <p:sp>
        <p:nvSpPr>
          <p:cNvPr id="489510" name="Rectangle 38">
            <a:extLst>
              <a:ext uri="{FF2B5EF4-FFF2-40B4-BE49-F238E27FC236}">
                <a16:creationId xmlns:a16="http://schemas.microsoft.com/office/drawing/2014/main" id="{3C7ADA2F-AEBD-4AA7-979A-BC78E1E7BDD2}"/>
              </a:ext>
            </a:extLst>
          </p:cNvPr>
          <p:cNvSpPr>
            <a:spLocks noChangeArrowheads="1"/>
          </p:cNvSpPr>
          <p:nvPr/>
        </p:nvSpPr>
        <p:spPr bwMode="auto">
          <a:xfrm>
            <a:off x="2867025" y="6367463"/>
            <a:ext cx="4160838" cy="3000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80000"/>
              </a:lnSpc>
              <a:spcBef>
                <a:spcPct val="20000"/>
              </a:spcBef>
              <a:defRPr/>
            </a:pPr>
            <a:r>
              <a:rPr lang="es-PR" sz="2400" i="0">
                <a:solidFill>
                  <a:srgbClr val="000000"/>
                </a:solidFill>
                <a:latin typeface="Verdana" pitchFamily="34" charset="0"/>
              </a:rPr>
              <a:t>Rendimiento Deportivo</a:t>
            </a:r>
            <a:endParaRPr lang="en-US" sz="2400" i="0" baseline="-25000">
              <a:solidFill>
                <a:srgbClr val="000000"/>
              </a:solidFill>
              <a:latin typeface="Verdana" pitchFamily="34" charset="0"/>
            </a:endParaRPr>
          </a:p>
        </p:txBody>
      </p:sp>
      <p:sp>
        <p:nvSpPr>
          <p:cNvPr id="230427" name="Line 39">
            <a:extLst>
              <a:ext uri="{FF2B5EF4-FFF2-40B4-BE49-F238E27FC236}">
                <a16:creationId xmlns:a16="http://schemas.microsoft.com/office/drawing/2014/main" id="{DE02F58C-853D-49C1-929D-0FFF213770B6}"/>
              </a:ext>
            </a:extLst>
          </p:cNvPr>
          <p:cNvSpPr>
            <a:spLocks noChangeShapeType="1"/>
          </p:cNvSpPr>
          <p:nvPr/>
        </p:nvSpPr>
        <p:spPr bwMode="auto">
          <a:xfrm>
            <a:off x="2886075" y="6411913"/>
            <a:ext cx="0" cy="303212"/>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28" name="Line 44">
            <a:extLst>
              <a:ext uri="{FF2B5EF4-FFF2-40B4-BE49-F238E27FC236}">
                <a16:creationId xmlns:a16="http://schemas.microsoft.com/office/drawing/2014/main" id="{BBD77E7F-3381-4E1D-B7BD-D57EBA690DB2}"/>
              </a:ext>
            </a:extLst>
          </p:cNvPr>
          <p:cNvSpPr>
            <a:spLocks noChangeShapeType="1"/>
          </p:cNvSpPr>
          <p:nvPr/>
        </p:nvSpPr>
        <p:spPr bwMode="auto">
          <a:xfrm>
            <a:off x="4816475" y="1516063"/>
            <a:ext cx="0" cy="3841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29" name="Line 46">
            <a:extLst>
              <a:ext uri="{FF2B5EF4-FFF2-40B4-BE49-F238E27FC236}">
                <a16:creationId xmlns:a16="http://schemas.microsoft.com/office/drawing/2014/main" id="{43DE914C-1423-4D0A-94E8-7DE2D1845B11}"/>
              </a:ext>
            </a:extLst>
          </p:cNvPr>
          <p:cNvSpPr>
            <a:spLocks noChangeShapeType="1"/>
          </p:cNvSpPr>
          <p:nvPr/>
        </p:nvSpPr>
        <p:spPr bwMode="auto">
          <a:xfrm flipV="1">
            <a:off x="2073275" y="4105275"/>
            <a:ext cx="0" cy="341313"/>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30" name="Line 47">
            <a:extLst>
              <a:ext uri="{FF2B5EF4-FFF2-40B4-BE49-F238E27FC236}">
                <a16:creationId xmlns:a16="http://schemas.microsoft.com/office/drawing/2014/main" id="{D0D60EC1-C866-4DEB-9DD5-2A5742E14F00}"/>
              </a:ext>
            </a:extLst>
          </p:cNvPr>
          <p:cNvSpPr>
            <a:spLocks noChangeShapeType="1"/>
          </p:cNvSpPr>
          <p:nvPr/>
        </p:nvSpPr>
        <p:spPr bwMode="auto">
          <a:xfrm flipV="1">
            <a:off x="6289675" y="4156075"/>
            <a:ext cx="0" cy="341313"/>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31" name="Line 50">
            <a:extLst>
              <a:ext uri="{FF2B5EF4-FFF2-40B4-BE49-F238E27FC236}">
                <a16:creationId xmlns:a16="http://schemas.microsoft.com/office/drawing/2014/main" id="{40C0EE35-F600-47F3-993D-B9D82406FF72}"/>
              </a:ext>
            </a:extLst>
          </p:cNvPr>
          <p:cNvSpPr>
            <a:spLocks noChangeShapeType="1"/>
          </p:cNvSpPr>
          <p:nvPr/>
        </p:nvSpPr>
        <p:spPr bwMode="auto">
          <a:xfrm>
            <a:off x="4829175" y="1998663"/>
            <a:ext cx="0" cy="3841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32" name="Line 51">
            <a:extLst>
              <a:ext uri="{FF2B5EF4-FFF2-40B4-BE49-F238E27FC236}">
                <a16:creationId xmlns:a16="http://schemas.microsoft.com/office/drawing/2014/main" id="{B307C25A-FE1A-4BEC-990B-75630445C605}"/>
              </a:ext>
            </a:extLst>
          </p:cNvPr>
          <p:cNvSpPr>
            <a:spLocks noChangeShapeType="1"/>
          </p:cNvSpPr>
          <p:nvPr/>
        </p:nvSpPr>
        <p:spPr bwMode="auto">
          <a:xfrm>
            <a:off x="4816475" y="3230563"/>
            <a:ext cx="0" cy="3841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33" name="Line 52">
            <a:extLst>
              <a:ext uri="{FF2B5EF4-FFF2-40B4-BE49-F238E27FC236}">
                <a16:creationId xmlns:a16="http://schemas.microsoft.com/office/drawing/2014/main" id="{338FA2F0-8A66-438F-922C-3C5AEB1706F6}"/>
              </a:ext>
            </a:extLst>
          </p:cNvPr>
          <p:cNvSpPr>
            <a:spLocks noChangeShapeType="1"/>
          </p:cNvSpPr>
          <p:nvPr/>
        </p:nvSpPr>
        <p:spPr bwMode="auto">
          <a:xfrm>
            <a:off x="2555875" y="3827463"/>
            <a:ext cx="0" cy="3841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34" name="Line 53">
            <a:extLst>
              <a:ext uri="{FF2B5EF4-FFF2-40B4-BE49-F238E27FC236}">
                <a16:creationId xmlns:a16="http://schemas.microsoft.com/office/drawing/2014/main" id="{E2A485A7-A2C9-44E2-B4F3-B392E13EA64D}"/>
              </a:ext>
            </a:extLst>
          </p:cNvPr>
          <p:cNvSpPr>
            <a:spLocks noChangeShapeType="1"/>
          </p:cNvSpPr>
          <p:nvPr/>
        </p:nvSpPr>
        <p:spPr bwMode="auto">
          <a:xfrm>
            <a:off x="6505575" y="3827463"/>
            <a:ext cx="0" cy="3841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35" name="Line 54">
            <a:extLst>
              <a:ext uri="{FF2B5EF4-FFF2-40B4-BE49-F238E27FC236}">
                <a16:creationId xmlns:a16="http://schemas.microsoft.com/office/drawing/2014/main" id="{A5B29B79-FB4E-44A2-B7D8-BD2DB09C344D}"/>
              </a:ext>
            </a:extLst>
          </p:cNvPr>
          <p:cNvSpPr>
            <a:spLocks noChangeShapeType="1"/>
          </p:cNvSpPr>
          <p:nvPr/>
        </p:nvSpPr>
        <p:spPr bwMode="auto">
          <a:xfrm>
            <a:off x="4816475" y="4703763"/>
            <a:ext cx="0" cy="3841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36" name="Line 55">
            <a:extLst>
              <a:ext uri="{FF2B5EF4-FFF2-40B4-BE49-F238E27FC236}">
                <a16:creationId xmlns:a16="http://schemas.microsoft.com/office/drawing/2014/main" id="{A65AB4B3-E631-4CC4-88C8-DD29A67BE9F7}"/>
              </a:ext>
            </a:extLst>
          </p:cNvPr>
          <p:cNvSpPr>
            <a:spLocks noChangeShapeType="1"/>
          </p:cNvSpPr>
          <p:nvPr/>
        </p:nvSpPr>
        <p:spPr bwMode="auto">
          <a:xfrm>
            <a:off x="4549775" y="5057775"/>
            <a:ext cx="0" cy="341313"/>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37" name="Line 56">
            <a:extLst>
              <a:ext uri="{FF2B5EF4-FFF2-40B4-BE49-F238E27FC236}">
                <a16:creationId xmlns:a16="http://schemas.microsoft.com/office/drawing/2014/main" id="{6B4030E6-0A86-46F5-B82C-4D0CAA34E712}"/>
              </a:ext>
            </a:extLst>
          </p:cNvPr>
          <p:cNvSpPr>
            <a:spLocks noChangeShapeType="1"/>
          </p:cNvSpPr>
          <p:nvPr/>
        </p:nvSpPr>
        <p:spPr bwMode="auto">
          <a:xfrm>
            <a:off x="4816475" y="5351463"/>
            <a:ext cx="0" cy="3841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0438" name="Line 57">
            <a:extLst>
              <a:ext uri="{FF2B5EF4-FFF2-40B4-BE49-F238E27FC236}">
                <a16:creationId xmlns:a16="http://schemas.microsoft.com/office/drawing/2014/main" id="{D8A5BD15-B7DB-4750-806C-9C8948F63E45}"/>
              </a:ext>
            </a:extLst>
          </p:cNvPr>
          <p:cNvSpPr>
            <a:spLocks noChangeShapeType="1"/>
          </p:cNvSpPr>
          <p:nvPr/>
        </p:nvSpPr>
        <p:spPr bwMode="auto">
          <a:xfrm>
            <a:off x="4816475" y="6037263"/>
            <a:ext cx="0" cy="3841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9475"/>
                                        </p:tgtEl>
                                        <p:attrNameLst>
                                          <p:attrName>style.visibility</p:attrName>
                                        </p:attrNameLst>
                                      </p:cBhvr>
                                      <p:to>
                                        <p:strVal val="visible"/>
                                      </p:to>
                                    </p:set>
                                    <p:animEffect transition="in" filter="wipe(left)">
                                      <p:cBhvr>
                                        <p:cTn id="7" dur="500"/>
                                        <p:tgtEl>
                                          <p:spTgt spid="4894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5" grpId="0" autoUpdateAnimBg="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6" name="Picture 40" descr="Contents">
            <a:extLst>
              <a:ext uri="{FF2B5EF4-FFF2-40B4-BE49-F238E27FC236}">
                <a16:creationId xmlns:a16="http://schemas.microsoft.com/office/drawing/2014/main" id="{141C5F08-5EB4-4FA6-B020-6CD8F82E9C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645" b="70"/>
          <a:stretch>
            <a:fillRect/>
          </a:stretch>
        </p:blipFill>
        <p:spPr bwMode="auto">
          <a:xfrm>
            <a:off x="0" y="-12700"/>
            <a:ext cx="117475"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23" name="Text Box 3">
            <a:extLst>
              <a:ext uri="{FF2B5EF4-FFF2-40B4-BE49-F238E27FC236}">
                <a16:creationId xmlns:a16="http://schemas.microsoft.com/office/drawing/2014/main" id="{22C1487B-0442-4D34-BCB3-FF3DB1242464}"/>
              </a:ext>
            </a:extLst>
          </p:cNvPr>
          <p:cNvSpPr txBox="1">
            <a:spLocks noChangeArrowheads="1"/>
          </p:cNvSpPr>
          <p:nvPr/>
        </p:nvSpPr>
        <p:spPr bwMode="auto">
          <a:xfrm>
            <a:off x="60325" y="-19050"/>
            <a:ext cx="88677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i="0">
                <a:solidFill>
                  <a:schemeClr val="accent2"/>
                </a:solidFill>
                <a:latin typeface="Arial" panose="020B0604020202020204" pitchFamily="34" charset="0"/>
              </a:rPr>
              <a:t>Fatiga y sus Causas: Desechos Metabólicos</a:t>
            </a:r>
          </a:p>
        </p:txBody>
      </p:sp>
      <p:pic>
        <p:nvPicPr>
          <p:cNvPr id="231428" name="Picture 39" descr="Contents">
            <a:extLst>
              <a:ext uri="{FF2B5EF4-FFF2-40B4-BE49-F238E27FC236}">
                <a16:creationId xmlns:a16="http://schemas.microsoft.com/office/drawing/2014/main" id="{79C3FB2E-E388-411A-B3AE-6E539D9228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r="-278" b="85533"/>
          <a:stretch>
            <a:fillRect/>
          </a:stretch>
        </p:blipFill>
        <p:spPr bwMode="auto">
          <a:xfrm>
            <a:off x="92075" y="200025"/>
            <a:ext cx="9077325"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61" name="Rectangle 41">
            <a:extLst>
              <a:ext uri="{FF2B5EF4-FFF2-40B4-BE49-F238E27FC236}">
                <a16:creationId xmlns:a16="http://schemas.microsoft.com/office/drawing/2014/main" id="{B4ACD545-4E82-4043-B4EA-4EF9714E5859}"/>
              </a:ext>
            </a:extLst>
          </p:cNvPr>
          <p:cNvSpPr>
            <a:spLocks noChangeArrowheads="1"/>
          </p:cNvSpPr>
          <p:nvPr/>
        </p:nvSpPr>
        <p:spPr bwMode="auto">
          <a:xfrm>
            <a:off x="2359025" y="569913"/>
            <a:ext cx="5040313" cy="49688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300" i="0">
                <a:effectLst>
                  <a:outerShdw blurRad="38100" dist="38100" dir="2700000" algn="tl">
                    <a:srgbClr val="C0C0C0"/>
                  </a:outerShdw>
                </a:effectLst>
                <a:latin typeface="Verdana" pitchFamily="34" charset="0"/>
              </a:rPr>
              <a:t>EVENTOS DE VELOCIDAD EN</a:t>
            </a:r>
          </a:p>
          <a:p>
            <a:pPr marL="342900" indent="-342900" algn="ctr">
              <a:lnSpc>
                <a:spcPct val="60000"/>
              </a:lnSpc>
              <a:spcBef>
                <a:spcPct val="20000"/>
              </a:spcBef>
              <a:defRPr/>
            </a:pPr>
            <a:r>
              <a:rPr lang="en-US" sz="1300" i="0">
                <a:effectLst>
                  <a:outerShdw blurRad="38100" dist="38100" dir="2700000" algn="tl">
                    <a:srgbClr val="C0C0C0"/>
                  </a:outerShdw>
                </a:effectLst>
                <a:latin typeface="Verdana" pitchFamily="34" charset="0"/>
              </a:rPr>
              <a:t>Carreras Pedestres, Ciclismo y Natación de</a:t>
            </a:r>
          </a:p>
          <a:p>
            <a:pPr marL="342900" indent="-342900" algn="ctr">
              <a:lnSpc>
                <a:spcPct val="60000"/>
              </a:lnSpc>
              <a:spcBef>
                <a:spcPct val="20000"/>
              </a:spcBef>
              <a:defRPr/>
            </a:pPr>
            <a:r>
              <a:rPr lang="en-US" sz="1300" i="0">
                <a:effectLst>
                  <a:outerShdw blurRad="38100" dist="38100" dir="2700000" algn="tl">
                    <a:srgbClr val="C0C0C0"/>
                  </a:outerShdw>
                </a:effectLst>
                <a:latin typeface="Verdana" pitchFamily="34" charset="0"/>
              </a:rPr>
              <a:t>Corta Duración y Elevada Intensidad</a:t>
            </a:r>
            <a:endParaRPr lang="en-US" sz="1300">
              <a:effectLst>
                <a:outerShdw blurRad="38100" dist="38100" dir="2700000" algn="tl">
                  <a:srgbClr val="C0C0C0"/>
                </a:outerShdw>
              </a:effectLst>
              <a:latin typeface="Verdana" pitchFamily="34" charset="0"/>
            </a:endParaRPr>
          </a:p>
        </p:txBody>
      </p:sp>
      <p:sp>
        <p:nvSpPr>
          <p:cNvPr id="491562" name="Text Box 42">
            <a:extLst>
              <a:ext uri="{FF2B5EF4-FFF2-40B4-BE49-F238E27FC236}">
                <a16:creationId xmlns:a16="http://schemas.microsoft.com/office/drawing/2014/main" id="{9CFBDDD2-2E25-428A-B6E8-85F1FEBDFD86}"/>
              </a:ext>
            </a:extLst>
          </p:cNvPr>
          <p:cNvSpPr txBox="1">
            <a:spLocks noChangeArrowheads="1"/>
          </p:cNvSpPr>
          <p:nvPr/>
        </p:nvSpPr>
        <p:spPr bwMode="auto">
          <a:xfrm>
            <a:off x="1482725" y="1028700"/>
            <a:ext cx="6481763" cy="250825"/>
          </a:xfrm>
          <a:prstGeom prst="rect">
            <a:avLst/>
          </a:prstGeom>
          <a:noFill/>
          <a:ln w="9525">
            <a:noFill/>
            <a:miter lim="800000"/>
            <a:headEnd/>
            <a:tailEnd/>
          </a:ln>
          <a:effectLst/>
        </p:spPr>
        <p:txBody>
          <a:bodyPr>
            <a:spAutoFit/>
          </a:bodyPr>
          <a:lstStyle/>
          <a:p>
            <a:pPr algn="ctr">
              <a:lnSpc>
                <a:spcPct val="80000"/>
              </a:lnSpc>
              <a:defRPr/>
            </a:pPr>
            <a:r>
              <a:rPr lang="en-US" sz="1300">
                <a:effectLst>
                  <a:outerShdw blurRad="38100" dist="38100" dir="2700000" algn="tl">
                    <a:srgbClr val="C0C0C0"/>
                  </a:outerShdw>
                </a:effectLst>
                <a:latin typeface="Arial" charset="0"/>
              </a:rPr>
              <a:t>(Ejercicios Máximos de Corta Duración/Esfuerzos Musculares Breves Intensos)</a:t>
            </a:r>
            <a:endParaRPr lang="en-US">
              <a:effectLst>
                <a:outerShdw blurRad="38100" dist="38100" dir="2700000" algn="tl">
                  <a:srgbClr val="C0C0C0"/>
                </a:outerShdw>
              </a:effectLst>
            </a:endParaRPr>
          </a:p>
        </p:txBody>
      </p:sp>
      <p:sp>
        <p:nvSpPr>
          <p:cNvPr id="491564" name="Rectangle 44">
            <a:extLst>
              <a:ext uri="{FF2B5EF4-FFF2-40B4-BE49-F238E27FC236}">
                <a16:creationId xmlns:a16="http://schemas.microsoft.com/office/drawing/2014/main" id="{E385126F-FD50-4FE9-B936-068400D630F4}"/>
              </a:ext>
            </a:extLst>
          </p:cNvPr>
          <p:cNvSpPr>
            <a:spLocks noChangeArrowheads="1"/>
          </p:cNvSpPr>
          <p:nvPr/>
        </p:nvSpPr>
        <p:spPr bwMode="auto">
          <a:xfrm>
            <a:off x="889000" y="315913"/>
            <a:ext cx="925513" cy="2143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FATIGA</a:t>
            </a:r>
            <a:endParaRPr lang="en-US" sz="1400">
              <a:effectLst>
                <a:outerShdw blurRad="38100" dist="38100" dir="2700000" algn="tl">
                  <a:srgbClr val="C0C0C0"/>
                </a:outerShdw>
              </a:effectLst>
              <a:latin typeface="Arial Black" pitchFamily="34" charset="0"/>
            </a:endParaRPr>
          </a:p>
        </p:txBody>
      </p:sp>
      <p:sp>
        <p:nvSpPr>
          <p:cNvPr id="231432" name="Line 45">
            <a:extLst>
              <a:ext uri="{FF2B5EF4-FFF2-40B4-BE49-F238E27FC236}">
                <a16:creationId xmlns:a16="http://schemas.microsoft.com/office/drawing/2014/main" id="{1FD920A2-85D6-44E1-8617-9E204CEDD24D}"/>
              </a:ext>
            </a:extLst>
          </p:cNvPr>
          <p:cNvSpPr>
            <a:spLocks noChangeShapeType="1"/>
          </p:cNvSpPr>
          <p:nvPr/>
        </p:nvSpPr>
        <p:spPr bwMode="auto">
          <a:xfrm rot="-5400000">
            <a:off x="1918494" y="2246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1566" name="Rectangle 46">
            <a:extLst>
              <a:ext uri="{FF2B5EF4-FFF2-40B4-BE49-F238E27FC236}">
                <a16:creationId xmlns:a16="http://schemas.microsoft.com/office/drawing/2014/main" id="{C3BDC1B2-2491-44BE-B007-6F34A82C60DE}"/>
              </a:ext>
            </a:extLst>
          </p:cNvPr>
          <p:cNvSpPr>
            <a:spLocks noChangeArrowheads="1"/>
          </p:cNvSpPr>
          <p:nvPr/>
        </p:nvSpPr>
        <p:spPr bwMode="auto">
          <a:xfrm>
            <a:off x="1987550" y="303213"/>
            <a:ext cx="915988"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Causas</a:t>
            </a:r>
            <a:endParaRPr lang="en-US" sz="1400" b="0">
              <a:effectLst>
                <a:outerShdw blurRad="38100" dist="38100" dir="2700000" algn="tl">
                  <a:srgbClr val="C0C0C0"/>
                </a:outerShdw>
              </a:effectLst>
              <a:latin typeface="Arial Black" pitchFamily="34" charset="0"/>
            </a:endParaRPr>
          </a:p>
        </p:txBody>
      </p:sp>
      <p:sp>
        <p:nvSpPr>
          <p:cNvPr id="491567" name="Rectangle 47">
            <a:extLst>
              <a:ext uri="{FF2B5EF4-FFF2-40B4-BE49-F238E27FC236}">
                <a16:creationId xmlns:a16="http://schemas.microsoft.com/office/drawing/2014/main" id="{9CC82F08-6E37-4798-912C-71FB273AAB25}"/>
              </a:ext>
            </a:extLst>
          </p:cNvPr>
          <p:cNvSpPr>
            <a:spLocks noChangeArrowheads="1"/>
          </p:cNvSpPr>
          <p:nvPr/>
        </p:nvSpPr>
        <p:spPr bwMode="auto">
          <a:xfrm>
            <a:off x="3082925" y="303213"/>
            <a:ext cx="2393950" cy="2270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Desechos Metabólicos</a:t>
            </a:r>
            <a:endParaRPr lang="en-US" sz="1400" b="0">
              <a:effectLst>
                <a:outerShdw blurRad="38100" dist="38100" dir="2700000" algn="tl">
                  <a:srgbClr val="C0C0C0"/>
                </a:outerShdw>
              </a:effectLst>
              <a:latin typeface="Arial Black" pitchFamily="34" charset="0"/>
            </a:endParaRPr>
          </a:p>
        </p:txBody>
      </p:sp>
      <p:sp>
        <p:nvSpPr>
          <p:cNvPr id="231435" name="Line 48">
            <a:extLst>
              <a:ext uri="{FF2B5EF4-FFF2-40B4-BE49-F238E27FC236}">
                <a16:creationId xmlns:a16="http://schemas.microsoft.com/office/drawing/2014/main" id="{40B68AAD-7AF3-4404-B170-2CD228571A20}"/>
              </a:ext>
            </a:extLst>
          </p:cNvPr>
          <p:cNvSpPr>
            <a:spLocks noChangeShapeType="1"/>
          </p:cNvSpPr>
          <p:nvPr/>
        </p:nvSpPr>
        <p:spPr bwMode="auto">
          <a:xfrm>
            <a:off x="7348538" y="311150"/>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1569" name="Rectangle 49">
            <a:extLst>
              <a:ext uri="{FF2B5EF4-FFF2-40B4-BE49-F238E27FC236}">
                <a16:creationId xmlns:a16="http://schemas.microsoft.com/office/drawing/2014/main" id="{DDCC514C-EF0A-43A7-800A-035A502A5174}"/>
              </a:ext>
            </a:extLst>
          </p:cNvPr>
          <p:cNvSpPr>
            <a:spLocks noChangeArrowheads="1"/>
          </p:cNvSpPr>
          <p:nvPr/>
        </p:nvSpPr>
        <p:spPr bwMode="auto">
          <a:xfrm>
            <a:off x="7313613" y="303213"/>
            <a:ext cx="458787" cy="1762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pH</a:t>
            </a:r>
            <a:endParaRPr lang="en-US" sz="1400" b="0">
              <a:effectLst>
                <a:outerShdw blurRad="38100" dist="38100" dir="2700000" algn="tl">
                  <a:srgbClr val="C0C0C0"/>
                </a:outerShdw>
              </a:effectLst>
              <a:latin typeface="Arial Black" pitchFamily="34" charset="0"/>
            </a:endParaRPr>
          </a:p>
        </p:txBody>
      </p:sp>
      <p:sp>
        <p:nvSpPr>
          <p:cNvPr id="231437" name="Rectangle 50">
            <a:extLst>
              <a:ext uri="{FF2B5EF4-FFF2-40B4-BE49-F238E27FC236}">
                <a16:creationId xmlns:a16="http://schemas.microsoft.com/office/drawing/2014/main" id="{EFC9AADF-62C2-4F86-9808-D4D74B0AC9D6}"/>
              </a:ext>
            </a:extLst>
          </p:cNvPr>
          <p:cNvSpPr>
            <a:spLocks noChangeArrowheads="1"/>
          </p:cNvSpPr>
          <p:nvPr/>
        </p:nvSpPr>
        <p:spPr bwMode="auto">
          <a:xfrm>
            <a:off x="946150" y="269875"/>
            <a:ext cx="6769100" cy="269875"/>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1438" name="Line 51">
            <a:extLst>
              <a:ext uri="{FF2B5EF4-FFF2-40B4-BE49-F238E27FC236}">
                <a16:creationId xmlns:a16="http://schemas.microsoft.com/office/drawing/2014/main" id="{183F8DFB-3B2C-49AB-A0A6-755875911661}"/>
              </a:ext>
            </a:extLst>
          </p:cNvPr>
          <p:cNvSpPr>
            <a:spLocks noChangeShapeType="1"/>
          </p:cNvSpPr>
          <p:nvPr/>
        </p:nvSpPr>
        <p:spPr bwMode="auto">
          <a:xfrm rot="-5400000">
            <a:off x="2997994" y="2246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39" name="Line 52">
            <a:extLst>
              <a:ext uri="{FF2B5EF4-FFF2-40B4-BE49-F238E27FC236}">
                <a16:creationId xmlns:a16="http://schemas.microsoft.com/office/drawing/2014/main" id="{FCD212C0-D7D6-4911-9832-F974CA1896D6}"/>
              </a:ext>
            </a:extLst>
          </p:cNvPr>
          <p:cNvSpPr>
            <a:spLocks noChangeShapeType="1"/>
          </p:cNvSpPr>
          <p:nvPr/>
        </p:nvSpPr>
        <p:spPr bwMode="auto">
          <a:xfrm rot="-5400000">
            <a:off x="5576094" y="2246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40" name="Line 55">
            <a:extLst>
              <a:ext uri="{FF2B5EF4-FFF2-40B4-BE49-F238E27FC236}">
                <a16:creationId xmlns:a16="http://schemas.microsoft.com/office/drawing/2014/main" id="{DF70E679-394C-4F33-BB9A-AE26BB6ECD14}"/>
              </a:ext>
            </a:extLst>
          </p:cNvPr>
          <p:cNvSpPr>
            <a:spLocks noChangeShapeType="1"/>
          </p:cNvSpPr>
          <p:nvPr/>
        </p:nvSpPr>
        <p:spPr bwMode="auto">
          <a:xfrm rot="-5400000">
            <a:off x="7100094" y="2246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1576" name="Rectangle 56">
            <a:extLst>
              <a:ext uri="{FF2B5EF4-FFF2-40B4-BE49-F238E27FC236}">
                <a16:creationId xmlns:a16="http://schemas.microsoft.com/office/drawing/2014/main" id="{83582ED4-25D8-4881-8C22-F8E09B006518}"/>
              </a:ext>
            </a:extLst>
          </p:cNvPr>
          <p:cNvSpPr>
            <a:spLocks noChangeArrowheads="1"/>
          </p:cNvSpPr>
          <p:nvPr/>
        </p:nvSpPr>
        <p:spPr bwMode="auto">
          <a:xfrm>
            <a:off x="5775325" y="303213"/>
            <a:ext cx="1409700" cy="2270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Lactato/H</a:t>
            </a:r>
            <a:r>
              <a:rPr lang="en-US" sz="1400" b="0" i="0" baseline="30000">
                <a:effectLst>
                  <a:outerShdw blurRad="38100" dist="38100" dir="2700000" algn="tl">
                    <a:srgbClr val="C0C0C0"/>
                  </a:outerShdw>
                </a:effectLst>
                <a:latin typeface="Arial Black" pitchFamily="34" charset="0"/>
              </a:rPr>
              <a:t>+</a:t>
            </a:r>
          </a:p>
        </p:txBody>
      </p:sp>
      <p:sp>
        <p:nvSpPr>
          <p:cNvPr id="231442" name="Line 57">
            <a:extLst>
              <a:ext uri="{FF2B5EF4-FFF2-40B4-BE49-F238E27FC236}">
                <a16:creationId xmlns:a16="http://schemas.microsoft.com/office/drawing/2014/main" id="{9F6193A9-AFFE-415C-8858-19DEDC5ABA82}"/>
              </a:ext>
            </a:extLst>
          </p:cNvPr>
          <p:cNvSpPr>
            <a:spLocks noChangeShapeType="1"/>
          </p:cNvSpPr>
          <p:nvPr/>
        </p:nvSpPr>
        <p:spPr bwMode="auto">
          <a:xfrm flipV="1">
            <a:off x="5811838" y="304800"/>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1581" name="Text Box 61">
            <a:extLst>
              <a:ext uri="{FF2B5EF4-FFF2-40B4-BE49-F238E27FC236}">
                <a16:creationId xmlns:a16="http://schemas.microsoft.com/office/drawing/2014/main" id="{D521F897-62B8-4514-A816-3C2CF9EDC7F3}"/>
              </a:ext>
            </a:extLst>
          </p:cNvPr>
          <p:cNvSpPr txBox="1">
            <a:spLocks noChangeArrowheads="1"/>
          </p:cNvSpPr>
          <p:nvPr/>
        </p:nvSpPr>
        <p:spPr bwMode="auto">
          <a:xfrm>
            <a:off x="3717925" y="1257300"/>
            <a:ext cx="2170113" cy="250825"/>
          </a:xfrm>
          <a:prstGeom prst="rect">
            <a:avLst/>
          </a:prstGeom>
          <a:noFill/>
          <a:ln w="9525">
            <a:noFill/>
            <a:miter lim="800000"/>
            <a:headEnd/>
            <a:tailEnd/>
          </a:ln>
          <a:effectLst/>
        </p:spPr>
        <p:txBody>
          <a:bodyPr>
            <a:spAutoFit/>
          </a:bodyPr>
          <a:lstStyle/>
          <a:p>
            <a:pPr algn="ctr">
              <a:lnSpc>
                <a:spcPct val="80000"/>
              </a:lnSpc>
              <a:defRPr/>
            </a:pPr>
            <a:r>
              <a:rPr lang="en-US" sz="1300" i="0">
                <a:effectLst>
                  <a:outerShdw blurRad="38100" dist="38100" dir="2700000" algn="tl">
                    <a:srgbClr val="C0C0C0"/>
                  </a:outerShdw>
                </a:effectLst>
                <a:latin typeface="Verdana" pitchFamily="34" charset="0"/>
              </a:rPr>
              <a:t>Glucólisis Anaeróbica</a:t>
            </a:r>
            <a:endParaRPr lang="en-US" sz="1300" i="0" baseline="30000">
              <a:effectLst>
                <a:outerShdw blurRad="38100" dist="38100" dir="2700000" algn="tl">
                  <a:srgbClr val="C0C0C0"/>
                </a:outerShdw>
              </a:effectLst>
              <a:latin typeface="Verdana" pitchFamily="34" charset="0"/>
            </a:endParaRPr>
          </a:p>
        </p:txBody>
      </p:sp>
      <p:sp>
        <p:nvSpPr>
          <p:cNvPr id="231444" name="Line 62">
            <a:extLst>
              <a:ext uri="{FF2B5EF4-FFF2-40B4-BE49-F238E27FC236}">
                <a16:creationId xmlns:a16="http://schemas.microsoft.com/office/drawing/2014/main" id="{EAA403BE-D953-4031-A5CC-D8BE57F627F1}"/>
              </a:ext>
            </a:extLst>
          </p:cNvPr>
          <p:cNvSpPr>
            <a:spLocks noChangeShapeType="1"/>
          </p:cNvSpPr>
          <p:nvPr/>
        </p:nvSpPr>
        <p:spPr bwMode="auto">
          <a:xfrm>
            <a:off x="4733925" y="1217613"/>
            <a:ext cx="0" cy="157162"/>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45" name="Line 63">
            <a:extLst>
              <a:ext uri="{FF2B5EF4-FFF2-40B4-BE49-F238E27FC236}">
                <a16:creationId xmlns:a16="http://schemas.microsoft.com/office/drawing/2014/main" id="{F02C77BF-1A0A-4F14-B578-3EA7DAF9F7FE}"/>
              </a:ext>
            </a:extLst>
          </p:cNvPr>
          <p:cNvSpPr>
            <a:spLocks noChangeShapeType="1"/>
          </p:cNvSpPr>
          <p:nvPr/>
        </p:nvSpPr>
        <p:spPr bwMode="auto">
          <a:xfrm>
            <a:off x="4733925" y="193040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46" name="Text Box 64">
            <a:extLst>
              <a:ext uri="{FF2B5EF4-FFF2-40B4-BE49-F238E27FC236}">
                <a16:creationId xmlns:a16="http://schemas.microsoft.com/office/drawing/2014/main" id="{20A451EA-EFC6-42F0-8449-CBBA9E9DC6B2}"/>
              </a:ext>
            </a:extLst>
          </p:cNvPr>
          <p:cNvSpPr txBox="1">
            <a:spLocks noChangeArrowheads="1"/>
          </p:cNvSpPr>
          <p:nvPr/>
        </p:nvSpPr>
        <p:spPr bwMode="auto">
          <a:xfrm>
            <a:off x="2905125" y="1612900"/>
            <a:ext cx="38655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Acumulación del Ácido Láctico Intramuscular</a:t>
            </a:r>
            <a:endParaRPr lang="en-US" altLang="en-US" sz="1300" i="0" baseline="30000">
              <a:latin typeface="Arial" panose="020B0604020202020204" pitchFamily="34" charset="0"/>
            </a:endParaRPr>
          </a:p>
        </p:txBody>
      </p:sp>
      <p:sp>
        <p:nvSpPr>
          <p:cNvPr id="231447" name="Line 65">
            <a:extLst>
              <a:ext uri="{FF2B5EF4-FFF2-40B4-BE49-F238E27FC236}">
                <a16:creationId xmlns:a16="http://schemas.microsoft.com/office/drawing/2014/main" id="{99923CB6-7051-4E4D-AB1C-73CF6665661B}"/>
              </a:ext>
            </a:extLst>
          </p:cNvPr>
          <p:cNvSpPr>
            <a:spLocks noChangeShapeType="1"/>
          </p:cNvSpPr>
          <p:nvPr/>
        </p:nvSpPr>
        <p:spPr bwMode="auto">
          <a:xfrm flipV="1">
            <a:off x="2949575" y="16430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48" name="Line 66">
            <a:extLst>
              <a:ext uri="{FF2B5EF4-FFF2-40B4-BE49-F238E27FC236}">
                <a16:creationId xmlns:a16="http://schemas.microsoft.com/office/drawing/2014/main" id="{5FB1947D-69C7-487C-BAC7-D04ACD32D37F}"/>
              </a:ext>
            </a:extLst>
          </p:cNvPr>
          <p:cNvSpPr>
            <a:spLocks noChangeShapeType="1"/>
          </p:cNvSpPr>
          <p:nvPr/>
        </p:nvSpPr>
        <p:spPr bwMode="auto">
          <a:xfrm>
            <a:off x="4733925" y="1408113"/>
            <a:ext cx="0" cy="26987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49" name="Text Box 67">
            <a:extLst>
              <a:ext uri="{FF2B5EF4-FFF2-40B4-BE49-F238E27FC236}">
                <a16:creationId xmlns:a16="http://schemas.microsoft.com/office/drawing/2014/main" id="{8A9706D2-8265-491D-B83C-39A009FBDA07}"/>
              </a:ext>
            </a:extLst>
          </p:cNvPr>
          <p:cNvSpPr txBox="1">
            <a:spLocks noChangeArrowheads="1"/>
          </p:cNvSpPr>
          <p:nvPr/>
        </p:nvSpPr>
        <p:spPr bwMode="auto">
          <a:xfrm>
            <a:off x="4687888" y="1401763"/>
            <a:ext cx="16446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(Producto de Desecho)</a:t>
            </a:r>
          </a:p>
        </p:txBody>
      </p:sp>
      <p:sp>
        <p:nvSpPr>
          <p:cNvPr id="231450" name="Text Box 68">
            <a:extLst>
              <a:ext uri="{FF2B5EF4-FFF2-40B4-BE49-F238E27FC236}">
                <a16:creationId xmlns:a16="http://schemas.microsoft.com/office/drawing/2014/main" id="{FC258B60-6798-49A6-B9E5-DE63D22E4E4F}"/>
              </a:ext>
            </a:extLst>
          </p:cNvPr>
          <p:cNvSpPr txBox="1">
            <a:spLocks noChangeArrowheads="1"/>
          </p:cNvSpPr>
          <p:nvPr/>
        </p:nvSpPr>
        <p:spPr bwMode="auto">
          <a:xfrm>
            <a:off x="3608388" y="1719263"/>
            <a:ext cx="2355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a:t>(Dentro de las Fibras Musculares)</a:t>
            </a:r>
          </a:p>
        </p:txBody>
      </p:sp>
      <p:sp>
        <p:nvSpPr>
          <p:cNvPr id="231451" name="Text Box 69">
            <a:extLst>
              <a:ext uri="{FF2B5EF4-FFF2-40B4-BE49-F238E27FC236}">
                <a16:creationId xmlns:a16="http://schemas.microsoft.com/office/drawing/2014/main" id="{B7495B94-10C4-4E64-B25E-61B0258DF848}"/>
              </a:ext>
            </a:extLst>
          </p:cNvPr>
          <p:cNvSpPr txBox="1">
            <a:spLocks noChangeArrowheads="1"/>
          </p:cNvSpPr>
          <p:nvPr/>
        </p:nvSpPr>
        <p:spPr bwMode="auto">
          <a:xfrm>
            <a:off x="3527425" y="2012950"/>
            <a:ext cx="25574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Disociación del Ácido Láctico</a:t>
            </a:r>
            <a:endParaRPr lang="en-US" altLang="en-US" sz="1300" i="0" baseline="30000">
              <a:latin typeface="Arial" panose="020B0604020202020204" pitchFamily="34" charset="0"/>
            </a:endParaRPr>
          </a:p>
        </p:txBody>
      </p:sp>
      <p:sp>
        <p:nvSpPr>
          <p:cNvPr id="231452" name="Line 70">
            <a:extLst>
              <a:ext uri="{FF2B5EF4-FFF2-40B4-BE49-F238E27FC236}">
                <a16:creationId xmlns:a16="http://schemas.microsoft.com/office/drawing/2014/main" id="{49FACA6C-7241-44F1-B318-4FC636DD70D0}"/>
              </a:ext>
            </a:extLst>
          </p:cNvPr>
          <p:cNvSpPr>
            <a:spLocks noChangeShapeType="1"/>
          </p:cNvSpPr>
          <p:nvPr/>
        </p:nvSpPr>
        <p:spPr bwMode="auto">
          <a:xfrm>
            <a:off x="4733925" y="2189163"/>
            <a:ext cx="0" cy="26987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53" name="Text Box 71">
            <a:extLst>
              <a:ext uri="{FF2B5EF4-FFF2-40B4-BE49-F238E27FC236}">
                <a16:creationId xmlns:a16="http://schemas.microsoft.com/office/drawing/2014/main" id="{1517D38A-2A78-4E75-A15E-CEEA8FB72938}"/>
              </a:ext>
            </a:extLst>
          </p:cNvPr>
          <p:cNvSpPr txBox="1">
            <a:spLocks noChangeArrowheads="1"/>
          </p:cNvSpPr>
          <p:nvPr/>
        </p:nvSpPr>
        <p:spPr bwMode="auto">
          <a:xfrm>
            <a:off x="4687888" y="2170113"/>
            <a:ext cx="1250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(Se convierte en)</a:t>
            </a:r>
          </a:p>
        </p:txBody>
      </p:sp>
      <p:sp>
        <p:nvSpPr>
          <p:cNvPr id="491592" name="Text Box 72">
            <a:extLst>
              <a:ext uri="{FF2B5EF4-FFF2-40B4-BE49-F238E27FC236}">
                <a16:creationId xmlns:a16="http://schemas.microsoft.com/office/drawing/2014/main" id="{EA7F6EEA-C631-4472-8E41-DE70D7D307B7}"/>
              </a:ext>
            </a:extLst>
          </p:cNvPr>
          <p:cNvSpPr txBox="1">
            <a:spLocks noChangeArrowheads="1"/>
          </p:cNvSpPr>
          <p:nvPr/>
        </p:nvSpPr>
        <p:spPr bwMode="auto">
          <a:xfrm>
            <a:off x="4327525" y="2387600"/>
            <a:ext cx="893763" cy="250825"/>
          </a:xfrm>
          <a:prstGeom prst="rect">
            <a:avLst/>
          </a:prstGeom>
          <a:noFill/>
          <a:ln w="9525">
            <a:noFill/>
            <a:miter lim="800000"/>
            <a:headEnd/>
            <a:tailEnd/>
          </a:ln>
          <a:effectLst/>
        </p:spPr>
        <p:txBody>
          <a:bodyPr>
            <a:spAutoFit/>
          </a:bodyPr>
          <a:lstStyle/>
          <a:p>
            <a:pPr algn="ctr">
              <a:lnSpc>
                <a:spcPct val="80000"/>
              </a:lnSpc>
              <a:defRPr/>
            </a:pPr>
            <a:r>
              <a:rPr lang="en-US" sz="1300" i="0">
                <a:effectLst>
                  <a:outerShdw blurRad="38100" dist="38100" dir="2700000" algn="tl">
                    <a:srgbClr val="C0C0C0"/>
                  </a:outerShdw>
                </a:effectLst>
                <a:latin typeface="Verdana" pitchFamily="34" charset="0"/>
              </a:rPr>
              <a:t>Lactato</a:t>
            </a:r>
            <a:endParaRPr lang="en-US" sz="1300" i="0" baseline="30000">
              <a:effectLst>
                <a:outerShdw blurRad="38100" dist="38100" dir="2700000" algn="tl">
                  <a:srgbClr val="C0C0C0"/>
                </a:outerShdw>
              </a:effectLst>
              <a:latin typeface="Verdana" pitchFamily="34" charset="0"/>
            </a:endParaRPr>
          </a:p>
        </p:txBody>
      </p:sp>
      <p:sp>
        <p:nvSpPr>
          <p:cNvPr id="231455" name="Line 73">
            <a:extLst>
              <a:ext uri="{FF2B5EF4-FFF2-40B4-BE49-F238E27FC236}">
                <a16:creationId xmlns:a16="http://schemas.microsoft.com/office/drawing/2014/main" id="{8BF7F64D-7CC9-4100-B656-9AF90F7BA3D1}"/>
              </a:ext>
            </a:extLst>
          </p:cNvPr>
          <p:cNvSpPr>
            <a:spLocks noChangeShapeType="1"/>
          </p:cNvSpPr>
          <p:nvPr/>
        </p:nvSpPr>
        <p:spPr bwMode="auto">
          <a:xfrm>
            <a:off x="4733925" y="25717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56" name="Text Box 74">
            <a:extLst>
              <a:ext uri="{FF2B5EF4-FFF2-40B4-BE49-F238E27FC236}">
                <a16:creationId xmlns:a16="http://schemas.microsoft.com/office/drawing/2014/main" id="{68534914-4771-453D-9638-FC2DD49083EE}"/>
              </a:ext>
            </a:extLst>
          </p:cNvPr>
          <p:cNvSpPr txBox="1">
            <a:spLocks noChangeArrowheads="1"/>
          </p:cNvSpPr>
          <p:nvPr/>
        </p:nvSpPr>
        <p:spPr bwMode="auto">
          <a:xfrm>
            <a:off x="3063875" y="2641600"/>
            <a:ext cx="34305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Acumulación de lones de Hidrógeno (H</a:t>
            </a:r>
            <a:r>
              <a:rPr lang="en-US" altLang="en-US" sz="1300" i="0" baseline="30000">
                <a:latin typeface="Arial" panose="020B0604020202020204" pitchFamily="34" charset="0"/>
              </a:rPr>
              <a:t>+</a:t>
            </a:r>
            <a:r>
              <a:rPr lang="en-US" altLang="en-US" sz="1300" i="0">
                <a:latin typeface="Arial" panose="020B0604020202020204" pitchFamily="34" charset="0"/>
              </a:rPr>
              <a:t>)</a:t>
            </a:r>
          </a:p>
        </p:txBody>
      </p:sp>
      <p:sp>
        <p:nvSpPr>
          <p:cNvPr id="231457" name="Line 75">
            <a:extLst>
              <a:ext uri="{FF2B5EF4-FFF2-40B4-BE49-F238E27FC236}">
                <a16:creationId xmlns:a16="http://schemas.microsoft.com/office/drawing/2014/main" id="{56E6564E-746F-40DD-A4A4-669A2060891F}"/>
              </a:ext>
            </a:extLst>
          </p:cNvPr>
          <p:cNvSpPr>
            <a:spLocks noChangeShapeType="1"/>
          </p:cNvSpPr>
          <p:nvPr/>
        </p:nvSpPr>
        <p:spPr bwMode="auto">
          <a:xfrm flipV="1">
            <a:off x="3108325" y="26717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58" name="Line 76">
            <a:extLst>
              <a:ext uri="{FF2B5EF4-FFF2-40B4-BE49-F238E27FC236}">
                <a16:creationId xmlns:a16="http://schemas.microsoft.com/office/drawing/2014/main" id="{4D090FA3-990F-47B1-9BBC-36261878C842}"/>
              </a:ext>
            </a:extLst>
          </p:cNvPr>
          <p:cNvSpPr>
            <a:spLocks noChangeShapeType="1"/>
          </p:cNvSpPr>
          <p:nvPr/>
        </p:nvSpPr>
        <p:spPr bwMode="auto">
          <a:xfrm flipH="1">
            <a:off x="4460875" y="2838450"/>
            <a:ext cx="228600" cy="11271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59" name="Text Box 77">
            <a:extLst>
              <a:ext uri="{FF2B5EF4-FFF2-40B4-BE49-F238E27FC236}">
                <a16:creationId xmlns:a16="http://schemas.microsoft.com/office/drawing/2014/main" id="{956DE28E-BC76-4624-9CD0-A5958FD2D1E5}"/>
              </a:ext>
            </a:extLst>
          </p:cNvPr>
          <p:cNvSpPr txBox="1">
            <a:spLocks noChangeArrowheads="1"/>
          </p:cNvSpPr>
          <p:nvPr/>
        </p:nvSpPr>
        <p:spPr bwMode="auto">
          <a:xfrm>
            <a:off x="2606675" y="2882900"/>
            <a:ext cx="20431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Acidificación Muscular</a:t>
            </a:r>
            <a:endParaRPr lang="en-US" altLang="en-US" sz="1300" i="0" baseline="30000">
              <a:latin typeface="Arial" panose="020B0604020202020204" pitchFamily="34" charset="0"/>
            </a:endParaRPr>
          </a:p>
        </p:txBody>
      </p:sp>
      <p:sp>
        <p:nvSpPr>
          <p:cNvPr id="231460" name="Line 78">
            <a:extLst>
              <a:ext uri="{FF2B5EF4-FFF2-40B4-BE49-F238E27FC236}">
                <a16:creationId xmlns:a16="http://schemas.microsoft.com/office/drawing/2014/main" id="{AA86AAC8-C575-4DE8-AD92-6EEB0DDBCA25}"/>
              </a:ext>
            </a:extLst>
          </p:cNvPr>
          <p:cNvSpPr>
            <a:spLocks noChangeShapeType="1"/>
          </p:cNvSpPr>
          <p:nvPr/>
        </p:nvSpPr>
        <p:spPr bwMode="auto">
          <a:xfrm>
            <a:off x="4733925" y="30670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61" name="Text Box 79">
            <a:extLst>
              <a:ext uri="{FF2B5EF4-FFF2-40B4-BE49-F238E27FC236}">
                <a16:creationId xmlns:a16="http://schemas.microsoft.com/office/drawing/2014/main" id="{AD3A2C52-D004-4EBD-99AF-DF09F33957EF}"/>
              </a:ext>
            </a:extLst>
          </p:cNvPr>
          <p:cNvSpPr txBox="1">
            <a:spLocks noChangeArrowheads="1"/>
          </p:cNvSpPr>
          <p:nvPr/>
        </p:nvSpPr>
        <p:spPr bwMode="auto">
          <a:xfrm>
            <a:off x="3209925" y="3136900"/>
            <a:ext cx="32527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Tampones/Amortiguadores (“Buffers”)</a:t>
            </a:r>
          </a:p>
        </p:txBody>
      </p:sp>
      <p:sp>
        <p:nvSpPr>
          <p:cNvPr id="231462" name="Line 80">
            <a:extLst>
              <a:ext uri="{FF2B5EF4-FFF2-40B4-BE49-F238E27FC236}">
                <a16:creationId xmlns:a16="http://schemas.microsoft.com/office/drawing/2014/main" id="{7157F60F-B8C8-4B16-B9EF-6B61E6B5E57A}"/>
              </a:ext>
            </a:extLst>
          </p:cNvPr>
          <p:cNvSpPr>
            <a:spLocks noChangeShapeType="1"/>
          </p:cNvSpPr>
          <p:nvPr/>
        </p:nvSpPr>
        <p:spPr bwMode="auto">
          <a:xfrm flipV="1">
            <a:off x="3254375" y="31670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63" name="Line 81">
            <a:extLst>
              <a:ext uri="{FF2B5EF4-FFF2-40B4-BE49-F238E27FC236}">
                <a16:creationId xmlns:a16="http://schemas.microsoft.com/office/drawing/2014/main" id="{02A6F8CD-2688-44E6-A1B4-0A5E69DA39AE}"/>
              </a:ext>
            </a:extLst>
          </p:cNvPr>
          <p:cNvSpPr>
            <a:spLocks noChangeShapeType="1"/>
          </p:cNvSpPr>
          <p:nvPr/>
        </p:nvSpPr>
        <p:spPr bwMode="auto">
          <a:xfrm>
            <a:off x="4733925" y="3344863"/>
            <a:ext cx="0" cy="26987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64" name="Text Box 82">
            <a:extLst>
              <a:ext uri="{FF2B5EF4-FFF2-40B4-BE49-F238E27FC236}">
                <a16:creationId xmlns:a16="http://schemas.microsoft.com/office/drawing/2014/main" id="{4A360639-BA3E-4F66-BBB8-2499EE364828}"/>
              </a:ext>
            </a:extLst>
          </p:cNvPr>
          <p:cNvSpPr txBox="1">
            <a:spLocks noChangeArrowheads="1"/>
          </p:cNvSpPr>
          <p:nvPr/>
        </p:nvSpPr>
        <p:spPr bwMode="auto">
          <a:xfrm>
            <a:off x="4687888" y="3319463"/>
            <a:ext cx="825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(Ejemplo)</a:t>
            </a:r>
          </a:p>
        </p:txBody>
      </p:sp>
      <p:sp>
        <p:nvSpPr>
          <p:cNvPr id="231465" name="Text Box 83">
            <a:extLst>
              <a:ext uri="{FF2B5EF4-FFF2-40B4-BE49-F238E27FC236}">
                <a16:creationId xmlns:a16="http://schemas.microsoft.com/office/drawing/2014/main" id="{088D6970-4303-4780-973B-67FEC7E35ACA}"/>
              </a:ext>
            </a:extLst>
          </p:cNvPr>
          <p:cNvSpPr txBox="1">
            <a:spLocks noChangeArrowheads="1"/>
          </p:cNvSpPr>
          <p:nvPr/>
        </p:nvSpPr>
        <p:spPr bwMode="auto">
          <a:xfrm>
            <a:off x="3857625" y="3536950"/>
            <a:ext cx="19923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Bicarbonato (HCO</a:t>
            </a:r>
            <a:r>
              <a:rPr lang="en-US" altLang="en-US" sz="1300" i="0" baseline="-25000">
                <a:latin typeface="Arial" panose="020B0604020202020204" pitchFamily="34" charset="0"/>
              </a:rPr>
              <a:t>3</a:t>
            </a:r>
            <a:r>
              <a:rPr lang="en-US" altLang="en-US" sz="1300" i="0">
                <a:latin typeface="Arial" panose="020B0604020202020204" pitchFamily="34" charset="0"/>
              </a:rPr>
              <a:t>)</a:t>
            </a:r>
            <a:endParaRPr lang="en-US" altLang="en-US" sz="1300" i="0" baseline="30000">
              <a:latin typeface="Arial" panose="020B0604020202020204" pitchFamily="34" charset="0"/>
            </a:endParaRPr>
          </a:p>
        </p:txBody>
      </p:sp>
      <p:sp>
        <p:nvSpPr>
          <p:cNvPr id="231466" name="Line 84">
            <a:extLst>
              <a:ext uri="{FF2B5EF4-FFF2-40B4-BE49-F238E27FC236}">
                <a16:creationId xmlns:a16="http://schemas.microsoft.com/office/drawing/2014/main" id="{38E73BD1-450A-4378-9F1E-FD52260F9352}"/>
              </a:ext>
            </a:extLst>
          </p:cNvPr>
          <p:cNvSpPr>
            <a:spLocks noChangeShapeType="1"/>
          </p:cNvSpPr>
          <p:nvPr/>
        </p:nvSpPr>
        <p:spPr bwMode="auto">
          <a:xfrm>
            <a:off x="4759325" y="37147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67" name="Text Box 85">
            <a:extLst>
              <a:ext uri="{FF2B5EF4-FFF2-40B4-BE49-F238E27FC236}">
                <a16:creationId xmlns:a16="http://schemas.microsoft.com/office/drawing/2014/main" id="{49265538-1A1E-44B3-A55F-E73E7AD6B04C}"/>
              </a:ext>
            </a:extLst>
          </p:cNvPr>
          <p:cNvSpPr txBox="1">
            <a:spLocks noChangeArrowheads="1"/>
          </p:cNvSpPr>
          <p:nvPr/>
        </p:nvSpPr>
        <p:spPr bwMode="auto">
          <a:xfrm>
            <a:off x="3870325" y="3765550"/>
            <a:ext cx="18176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Influencia de los H</a:t>
            </a:r>
            <a:r>
              <a:rPr lang="en-US" altLang="en-US" sz="1300" i="0" baseline="30000">
                <a:latin typeface="Arial" panose="020B0604020202020204" pitchFamily="34" charset="0"/>
              </a:rPr>
              <a:t>+</a:t>
            </a:r>
          </a:p>
        </p:txBody>
      </p:sp>
      <p:sp>
        <p:nvSpPr>
          <p:cNvPr id="231468" name="Line 86">
            <a:extLst>
              <a:ext uri="{FF2B5EF4-FFF2-40B4-BE49-F238E27FC236}">
                <a16:creationId xmlns:a16="http://schemas.microsoft.com/office/drawing/2014/main" id="{E41CECAE-4059-49D0-8B30-13FE192998C1}"/>
              </a:ext>
            </a:extLst>
          </p:cNvPr>
          <p:cNvSpPr>
            <a:spLocks noChangeShapeType="1"/>
          </p:cNvSpPr>
          <p:nvPr/>
        </p:nvSpPr>
        <p:spPr bwMode="auto">
          <a:xfrm>
            <a:off x="3914775" y="38147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69" name="Line 87">
            <a:extLst>
              <a:ext uri="{FF2B5EF4-FFF2-40B4-BE49-F238E27FC236}">
                <a16:creationId xmlns:a16="http://schemas.microsoft.com/office/drawing/2014/main" id="{5231A27D-81FF-4A20-B0A8-CC81EFD06777}"/>
              </a:ext>
            </a:extLst>
          </p:cNvPr>
          <p:cNvSpPr>
            <a:spLocks noChangeShapeType="1"/>
          </p:cNvSpPr>
          <p:nvPr/>
        </p:nvSpPr>
        <p:spPr bwMode="auto">
          <a:xfrm>
            <a:off x="4759325" y="392430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70" name="Text Box 88">
            <a:extLst>
              <a:ext uri="{FF2B5EF4-FFF2-40B4-BE49-F238E27FC236}">
                <a16:creationId xmlns:a16="http://schemas.microsoft.com/office/drawing/2014/main" id="{C3EAF640-2211-4A47-98C8-CF7AD3D84BBE}"/>
              </a:ext>
            </a:extLst>
          </p:cNvPr>
          <p:cNvSpPr txBox="1">
            <a:spLocks noChangeArrowheads="1"/>
          </p:cNvSpPr>
          <p:nvPr/>
        </p:nvSpPr>
        <p:spPr bwMode="auto">
          <a:xfrm>
            <a:off x="3609975" y="3981450"/>
            <a:ext cx="25034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pH Intramuscular/Intracelular</a:t>
            </a:r>
          </a:p>
        </p:txBody>
      </p:sp>
      <p:sp>
        <p:nvSpPr>
          <p:cNvPr id="231471" name="Line 89">
            <a:extLst>
              <a:ext uri="{FF2B5EF4-FFF2-40B4-BE49-F238E27FC236}">
                <a16:creationId xmlns:a16="http://schemas.microsoft.com/office/drawing/2014/main" id="{5AA32C3F-EC2C-4911-889B-6CE52B479512}"/>
              </a:ext>
            </a:extLst>
          </p:cNvPr>
          <p:cNvSpPr>
            <a:spLocks noChangeShapeType="1"/>
          </p:cNvSpPr>
          <p:nvPr/>
        </p:nvSpPr>
        <p:spPr bwMode="auto">
          <a:xfrm>
            <a:off x="3654425" y="40306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72" name="Text Box 90">
            <a:extLst>
              <a:ext uri="{FF2B5EF4-FFF2-40B4-BE49-F238E27FC236}">
                <a16:creationId xmlns:a16="http://schemas.microsoft.com/office/drawing/2014/main" id="{E429DA76-3ACC-430F-AD28-6B937B4F1DDE}"/>
              </a:ext>
            </a:extLst>
          </p:cNvPr>
          <p:cNvSpPr txBox="1">
            <a:spLocks noChangeArrowheads="1"/>
          </p:cNvSpPr>
          <p:nvPr/>
        </p:nvSpPr>
        <p:spPr bwMode="auto">
          <a:xfrm>
            <a:off x="3163888" y="4100513"/>
            <a:ext cx="3251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a:t>(Desde 7.1 en Reposo hasta 6.9, 6.6 y 6.4)</a:t>
            </a:r>
          </a:p>
        </p:txBody>
      </p:sp>
      <p:sp>
        <p:nvSpPr>
          <p:cNvPr id="231473" name="Line 91">
            <a:extLst>
              <a:ext uri="{FF2B5EF4-FFF2-40B4-BE49-F238E27FC236}">
                <a16:creationId xmlns:a16="http://schemas.microsoft.com/office/drawing/2014/main" id="{7B10E60B-E30D-474B-B41F-8CCCACE3B940}"/>
              </a:ext>
            </a:extLst>
          </p:cNvPr>
          <p:cNvSpPr>
            <a:spLocks noChangeShapeType="1"/>
          </p:cNvSpPr>
          <p:nvPr/>
        </p:nvSpPr>
        <p:spPr bwMode="auto">
          <a:xfrm rot="-5400000">
            <a:off x="6226176" y="4094162"/>
            <a:ext cx="0" cy="26987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74" name="Text Box 92">
            <a:extLst>
              <a:ext uri="{FF2B5EF4-FFF2-40B4-BE49-F238E27FC236}">
                <a16:creationId xmlns:a16="http://schemas.microsoft.com/office/drawing/2014/main" id="{CC294C89-2F9B-4442-87EA-28ECEAB48329}"/>
              </a:ext>
            </a:extLst>
          </p:cNvPr>
          <p:cNvSpPr txBox="1">
            <a:spLocks noChangeArrowheads="1"/>
          </p:cNvSpPr>
          <p:nvPr/>
        </p:nvSpPr>
        <p:spPr bwMode="auto">
          <a:xfrm>
            <a:off x="6365875" y="4121150"/>
            <a:ext cx="248443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H</a:t>
            </a:r>
            <a:r>
              <a:rPr lang="en-US" altLang="en-US" sz="1300" i="0" baseline="30000">
                <a:latin typeface="Arial" panose="020B0604020202020204" pitchFamily="34" charset="0"/>
              </a:rPr>
              <a:t>+</a:t>
            </a:r>
            <a:r>
              <a:rPr lang="en-US" altLang="en-US" sz="1300" i="0">
                <a:latin typeface="Arial" panose="020B0604020202020204" pitchFamily="34" charset="0"/>
              </a:rPr>
              <a:t> Durante Ejercicio Intenso</a:t>
            </a:r>
          </a:p>
        </p:txBody>
      </p:sp>
      <p:sp>
        <p:nvSpPr>
          <p:cNvPr id="231475" name="Line 93">
            <a:extLst>
              <a:ext uri="{FF2B5EF4-FFF2-40B4-BE49-F238E27FC236}">
                <a16:creationId xmlns:a16="http://schemas.microsoft.com/office/drawing/2014/main" id="{EBB2C585-43B0-4021-BA0E-FAA85A06B2CA}"/>
              </a:ext>
            </a:extLst>
          </p:cNvPr>
          <p:cNvSpPr>
            <a:spLocks noChangeShapeType="1"/>
          </p:cNvSpPr>
          <p:nvPr/>
        </p:nvSpPr>
        <p:spPr bwMode="auto">
          <a:xfrm>
            <a:off x="6410325" y="41576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76" name="Freeform 94">
            <a:extLst>
              <a:ext uri="{FF2B5EF4-FFF2-40B4-BE49-F238E27FC236}">
                <a16:creationId xmlns:a16="http://schemas.microsoft.com/office/drawing/2014/main" id="{D2C3DD6D-C9F5-451B-9447-FA420B627E1A}"/>
              </a:ext>
            </a:extLst>
          </p:cNvPr>
          <p:cNvSpPr>
            <a:spLocks/>
          </p:cNvSpPr>
          <p:nvPr/>
        </p:nvSpPr>
        <p:spPr bwMode="auto">
          <a:xfrm rot="16200000" flipV="1">
            <a:off x="4213225" y="1069975"/>
            <a:ext cx="196850" cy="7169150"/>
          </a:xfrm>
          <a:custGeom>
            <a:avLst/>
            <a:gdLst>
              <a:gd name="T0" fmla="*/ 0 w 72"/>
              <a:gd name="T1" fmla="*/ 0 h 380"/>
              <a:gd name="T2" fmla="*/ 2147483647 w 72"/>
              <a:gd name="T3" fmla="*/ 0 h 380"/>
              <a:gd name="T4" fmla="*/ 2147483647 w 72"/>
              <a:gd name="T5" fmla="*/ 2147483647 h 380"/>
              <a:gd name="T6" fmla="*/ 0 w 72"/>
              <a:gd name="T7" fmla="*/ 2147483647 h 380"/>
              <a:gd name="T8" fmla="*/ 0 60000 65536"/>
              <a:gd name="T9" fmla="*/ 0 60000 65536"/>
              <a:gd name="T10" fmla="*/ 0 60000 65536"/>
              <a:gd name="T11" fmla="*/ 0 60000 65536"/>
              <a:gd name="T12" fmla="*/ 0 w 72"/>
              <a:gd name="T13" fmla="*/ 0 h 380"/>
              <a:gd name="T14" fmla="*/ 72 w 72"/>
              <a:gd name="T15" fmla="*/ 380 h 380"/>
            </a:gdLst>
            <a:ahLst/>
            <a:cxnLst>
              <a:cxn ang="T8">
                <a:pos x="T0" y="T1"/>
              </a:cxn>
              <a:cxn ang="T9">
                <a:pos x="T2" y="T3"/>
              </a:cxn>
              <a:cxn ang="T10">
                <a:pos x="T4" y="T5"/>
              </a:cxn>
              <a:cxn ang="T11">
                <a:pos x="T6" y="T7"/>
              </a:cxn>
            </a:cxnLst>
            <a:rect l="T12" t="T13" r="T14" b="T15"/>
            <a:pathLst>
              <a:path w="72" h="380">
                <a:moveTo>
                  <a:pt x="0" y="0"/>
                </a:moveTo>
                <a:lnTo>
                  <a:pt x="72" y="0"/>
                </a:lnTo>
                <a:lnTo>
                  <a:pt x="72" y="380"/>
                </a:lnTo>
                <a:lnTo>
                  <a:pt x="0" y="380"/>
                </a:lnTo>
              </a:path>
            </a:pathLst>
          </a:custGeom>
          <a:noFill/>
          <a:ln w="38100">
            <a:solidFill>
              <a:schemeClr val="tx1"/>
            </a:solidFill>
            <a:round/>
            <a:headEnd type="stealth" w="med" len="me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1477" name="Line 95">
            <a:extLst>
              <a:ext uri="{FF2B5EF4-FFF2-40B4-BE49-F238E27FC236}">
                <a16:creationId xmlns:a16="http://schemas.microsoft.com/office/drawing/2014/main" id="{4A3C6C9C-6CA3-44E0-B322-8D5CEE9AB5A6}"/>
              </a:ext>
            </a:extLst>
          </p:cNvPr>
          <p:cNvSpPr>
            <a:spLocks noChangeShapeType="1"/>
          </p:cNvSpPr>
          <p:nvPr/>
        </p:nvSpPr>
        <p:spPr bwMode="auto">
          <a:xfrm>
            <a:off x="4759325" y="4303713"/>
            <a:ext cx="0" cy="454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78" name="Text Box 96">
            <a:extLst>
              <a:ext uri="{FF2B5EF4-FFF2-40B4-BE49-F238E27FC236}">
                <a16:creationId xmlns:a16="http://schemas.microsoft.com/office/drawing/2014/main" id="{6C30665E-F619-496F-AE61-CF116CA8A7B3}"/>
              </a:ext>
            </a:extLst>
          </p:cNvPr>
          <p:cNvSpPr txBox="1">
            <a:spLocks noChangeArrowheads="1"/>
          </p:cNvSpPr>
          <p:nvPr/>
        </p:nvSpPr>
        <p:spPr bwMode="auto">
          <a:xfrm>
            <a:off x="4687888" y="4284663"/>
            <a:ext cx="101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   pH hasta)</a:t>
            </a:r>
          </a:p>
        </p:txBody>
      </p:sp>
      <p:sp>
        <p:nvSpPr>
          <p:cNvPr id="231479" name="Line 97">
            <a:extLst>
              <a:ext uri="{FF2B5EF4-FFF2-40B4-BE49-F238E27FC236}">
                <a16:creationId xmlns:a16="http://schemas.microsoft.com/office/drawing/2014/main" id="{AC5C94FB-8DDD-44FE-917D-9C2E6FFE28FB}"/>
              </a:ext>
            </a:extLst>
          </p:cNvPr>
          <p:cNvSpPr>
            <a:spLocks noChangeShapeType="1"/>
          </p:cNvSpPr>
          <p:nvPr/>
        </p:nvSpPr>
        <p:spPr bwMode="auto">
          <a:xfrm>
            <a:off x="4886325" y="43672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80" name="Text Box 98">
            <a:extLst>
              <a:ext uri="{FF2B5EF4-FFF2-40B4-BE49-F238E27FC236}">
                <a16:creationId xmlns:a16="http://schemas.microsoft.com/office/drawing/2014/main" id="{8BE99522-42BB-4BDD-A91A-93BB5F12157A}"/>
              </a:ext>
            </a:extLst>
          </p:cNvPr>
          <p:cNvSpPr txBox="1">
            <a:spLocks noChangeArrowheads="1"/>
          </p:cNvSpPr>
          <p:nvPr/>
        </p:nvSpPr>
        <p:spPr bwMode="auto">
          <a:xfrm>
            <a:off x="327025" y="4673600"/>
            <a:ext cx="8270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pH = 1.5</a:t>
            </a:r>
          </a:p>
        </p:txBody>
      </p:sp>
      <p:sp>
        <p:nvSpPr>
          <p:cNvPr id="231481" name="Line 99">
            <a:extLst>
              <a:ext uri="{FF2B5EF4-FFF2-40B4-BE49-F238E27FC236}">
                <a16:creationId xmlns:a16="http://schemas.microsoft.com/office/drawing/2014/main" id="{9476BF1D-C7C0-476F-B6FE-A261584FF5E7}"/>
              </a:ext>
            </a:extLst>
          </p:cNvPr>
          <p:cNvSpPr>
            <a:spLocks noChangeShapeType="1"/>
          </p:cNvSpPr>
          <p:nvPr/>
        </p:nvSpPr>
        <p:spPr bwMode="auto">
          <a:xfrm>
            <a:off x="733425" y="48577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82" name="Text Box 100">
            <a:extLst>
              <a:ext uri="{FF2B5EF4-FFF2-40B4-BE49-F238E27FC236}">
                <a16:creationId xmlns:a16="http://schemas.microsoft.com/office/drawing/2014/main" id="{1F8573A1-C525-425E-8259-1F1379A5567D}"/>
              </a:ext>
            </a:extLst>
          </p:cNvPr>
          <p:cNvSpPr txBox="1">
            <a:spLocks noChangeArrowheads="1"/>
          </p:cNvSpPr>
          <p:nvPr/>
        </p:nvSpPr>
        <p:spPr bwMode="auto">
          <a:xfrm>
            <a:off x="0" y="4933950"/>
            <a:ext cx="154463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Destruye Células</a:t>
            </a:r>
            <a:endParaRPr lang="en-US" altLang="en-US" sz="1300" i="0" baseline="30000">
              <a:latin typeface="Arial" panose="020B0604020202020204" pitchFamily="34" charset="0"/>
            </a:endParaRPr>
          </a:p>
        </p:txBody>
      </p:sp>
      <p:sp>
        <p:nvSpPr>
          <p:cNvPr id="231483" name="Text Box 103">
            <a:extLst>
              <a:ext uri="{FF2B5EF4-FFF2-40B4-BE49-F238E27FC236}">
                <a16:creationId xmlns:a16="http://schemas.microsoft.com/office/drawing/2014/main" id="{6F3B5BB0-03BF-404D-9BDA-5E4223678B60}"/>
              </a:ext>
            </a:extLst>
          </p:cNvPr>
          <p:cNvSpPr txBox="1">
            <a:spLocks noChangeArrowheads="1"/>
          </p:cNvSpPr>
          <p:nvPr/>
        </p:nvSpPr>
        <p:spPr bwMode="auto">
          <a:xfrm>
            <a:off x="7496175" y="4686300"/>
            <a:ext cx="8397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pH = 6.9</a:t>
            </a:r>
          </a:p>
        </p:txBody>
      </p:sp>
      <p:sp>
        <p:nvSpPr>
          <p:cNvPr id="231484" name="Line 104">
            <a:extLst>
              <a:ext uri="{FF2B5EF4-FFF2-40B4-BE49-F238E27FC236}">
                <a16:creationId xmlns:a16="http://schemas.microsoft.com/office/drawing/2014/main" id="{D90DCD43-7ED6-4830-98F7-B63317C9ECA4}"/>
              </a:ext>
            </a:extLst>
          </p:cNvPr>
          <p:cNvSpPr>
            <a:spLocks noChangeShapeType="1"/>
          </p:cNvSpPr>
          <p:nvPr/>
        </p:nvSpPr>
        <p:spPr bwMode="auto">
          <a:xfrm>
            <a:off x="7902575" y="48577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85" name="Text Box 106">
            <a:extLst>
              <a:ext uri="{FF2B5EF4-FFF2-40B4-BE49-F238E27FC236}">
                <a16:creationId xmlns:a16="http://schemas.microsoft.com/office/drawing/2014/main" id="{C1C4538B-DFB0-4B67-9FAC-BD8F5D1BBECC}"/>
              </a:ext>
            </a:extLst>
          </p:cNvPr>
          <p:cNvSpPr txBox="1">
            <a:spLocks noChangeArrowheads="1"/>
          </p:cNvSpPr>
          <p:nvPr/>
        </p:nvSpPr>
        <p:spPr bwMode="auto">
          <a:xfrm>
            <a:off x="7000875" y="4946650"/>
            <a:ext cx="21224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Fosfofructocinasa (PFK)</a:t>
            </a:r>
          </a:p>
        </p:txBody>
      </p:sp>
      <p:sp>
        <p:nvSpPr>
          <p:cNvPr id="231486" name="Line 107">
            <a:extLst>
              <a:ext uri="{FF2B5EF4-FFF2-40B4-BE49-F238E27FC236}">
                <a16:creationId xmlns:a16="http://schemas.microsoft.com/office/drawing/2014/main" id="{82F458C6-E9A3-4D57-B349-B0F48E750648}"/>
              </a:ext>
            </a:extLst>
          </p:cNvPr>
          <p:cNvSpPr>
            <a:spLocks noChangeShapeType="1"/>
          </p:cNvSpPr>
          <p:nvPr/>
        </p:nvSpPr>
        <p:spPr bwMode="auto">
          <a:xfrm>
            <a:off x="7045325" y="49958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87" name="Text Box 109">
            <a:extLst>
              <a:ext uri="{FF2B5EF4-FFF2-40B4-BE49-F238E27FC236}">
                <a16:creationId xmlns:a16="http://schemas.microsoft.com/office/drawing/2014/main" id="{3B1C9083-DBD5-4DD2-A3A4-4B969A407EED}"/>
              </a:ext>
            </a:extLst>
          </p:cNvPr>
          <p:cNvSpPr txBox="1">
            <a:spLocks noChangeArrowheads="1"/>
          </p:cNvSpPr>
          <p:nvPr/>
        </p:nvSpPr>
        <p:spPr bwMode="auto">
          <a:xfrm>
            <a:off x="7215188" y="5053013"/>
            <a:ext cx="1587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a:t>(Enzima Glucolítica)</a:t>
            </a:r>
          </a:p>
        </p:txBody>
      </p:sp>
      <p:sp>
        <p:nvSpPr>
          <p:cNvPr id="231488" name="Line 110">
            <a:extLst>
              <a:ext uri="{FF2B5EF4-FFF2-40B4-BE49-F238E27FC236}">
                <a16:creationId xmlns:a16="http://schemas.microsoft.com/office/drawing/2014/main" id="{DA430156-3094-4D40-B5DF-BE405E23CA77}"/>
              </a:ext>
            </a:extLst>
          </p:cNvPr>
          <p:cNvSpPr>
            <a:spLocks noChangeShapeType="1"/>
          </p:cNvSpPr>
          <p:nvPr/>
        </p:nvSpPr>
        <p:spPr bwMode="auto">
          <a:xfrm>
            <a:off x="7908925" y="52641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89" name="Text Box 111">
            <a:extLst>
              <a:ext uri="{FF2B5EF4-FFF2-40B4-BE49-F238E27FC236}">
                <a16:creationId xmlns:a16="http://schemas.microsoft.com/office/drawing/2014/main" id="{ECD016A4-CBF5-4127-AFED-B8DEE5F4E545}"/>
              </a:ext>
            </a:extLst>
          </p:cNvPr>
          <p:cNvSpPr txBox="1">
            <a:spLocks noChangeArrowheads="1"/>
          </p:cNvSpPr>
          <p:nvPr/>
        </p:nvSpPr>
        <p:spPr bwMode="auto">
          <a:xfrm>
            <a:off x="7096125" y="5321300"/>
            <a:ext cx="173513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Ritmo de Glucólisis</a:t>
            </a:r>
          </a:p>
        </p:txBody>
      </p:sp>
      <p:sp>
        <p:nvSpPr>
          <p:cNvPr id="231490" name="Line 112">
            <a:extLst>
              <a:ext uri="{FF2B5EF4-FFF2-40B4-BE49-F238E27FC236}">
                <a16:creationId xmlns:a16="http://schemas.microsoft.com/office/drawing/2014/main" id="{6FCBC0B5-4865-4279-BCA8-AE526F9EBB50}"/>
              </a:ext>
            </a:extLst>
          </p:cNvPr>
          <p:cNvSpPr>
            <a:spLocks noChangeShapeType="1"/>
          </p:cNvSpPr>
          <p:nvPr/>
        </p:nvSpPr>
        <p:spPr bwMode="auto">
          <a:xfrm>
            <a:off x="7140575" y="53705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91" name="Line 113">
            <a:extLst>
              <a:ext uri="{FF2B5EF4-FFF2-40B4-BE49-F238E27FC236}">
                <a16:creationId xmlns:a16="http://schemas.microsoft.com/office/drawing/2014/main" id="{1D294804-0671-4958-910D-8DD3945559AC}"/>
              </a:ext>
            </a:extLst>
          </p:cNvPr>
          <p:cNvSpPr>
            <a:spLocks noChangeShapeType="1"/>
          </p:cNvSpPr>
          <p:nvPr/>
        </p:nvSpPr>
        <p:spPr bwMode="auto">
          <a:xfrm>
            <a:off x="7908925" y="54800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92" name="Text Box 114">
            <a:extLst>
              <a:ext uri="{FF2B5EF4-FFF2-40B4-BE49-F238E27FC236}">
                <a16:creationId xmlns:a16="http://schemas.microsoft.com/office/drawing/2014/main" id="{868765A8-952A-4676-B7C7-627EECC85C69}"/>
              </a:ext>
            </a:extLst>
          </p:cNvPr>
          <p:cNvSpPr txBox="1">
            <a:spLocks noChangeArrowheads="1"/>
          </p:cNvSpPr>
          <p:nvPr/>
        </p:nvSpPr>
        <p:spPr bwMode="auto">
          <a:xfrm>
            <a:off x="7096125" y="5562600"/>
            <a:ext cx="174783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Producción de ATP</a:t>
            </a:r>
          </a:p>
        </p:txBody>
      </p:sp>
      <p:sp>
        <p:nvSpPr>
          <p:cNvPr id="231493" name="Line 115">
            <a:extLst>
              <a:ext uri="{FF2B5EF4-FFF2-40B4-BE49-F238E27FC236}">
                <a16:creationId xmlns:a16="http://schemas.microsoft.com/office/drawing/2014/main" id="{7FEEBC04-6DD9-4419-9967-CFFFDFEAE4AF}"/>
              </a:ext>
            </a:extLst>
          </p:cNvPr>
          <p:cNvSpPr>
            <a:spLocks noChangeShapeType="1"/>
          </p:cNvSpPr>
          <p:nvPr/>
        </p:nvSpPr>
        <p:spPr bwMode="auto">
          <a:xfrm>
            <a:off x="7140575" y="56118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94" name="Freeform 116">
            <a:extLst>
              <a:ext uri="{FF2B5EF4-FFF2-40B4-BE49-F238E27FC236}">
                <a16:creationId xmlns:a16="http://schemas.microsoft.com/office/drawing/2014/main" id="{583F251B-014E-406B-89D1-03345FFF4B18}"/>
              </a:ext>
            </a:extLst>
          </p:cNvPr>
          <p:cNvSpPr>
            <a:spLocks/>
          </p:cNvSpPr>
          <p:nvPr/>
        </p:nvSpPr>
        <p:spPr bwMode="auto">
          <a:xfrm rot="-5400000" flipH="1" flipV="1">
            <a:off x="3459162" y="4014788"/>
            <a:ext cx="168275" cy="17907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1495" name="Text Box 117">
            <a:extLst>
              <a:ext uri="{FF2B5EF4-FFF2-40B4-BE49-F238E27FC236}">
                <a16:creationId xmlns:a16="http://schemas.microsoft.com/office/drawing/2014/main" id="{3D38EA2A-50AB-455C-B583-845FC56785F6}"/>
              </a:ext>
            </a:extLst>
          </p:cNvPr>
          <p:cNvSpPr txBox="1">
            <a:spLocks noChangeArrowheads="1"/>
          </p:cNvSpPr>
          <p:nvPr/>
        </p:nvSpPr>
        <p:spPr bwMode="auto">
          <a:xfrm>
            <a:off x="4371975" y="4686300"/>
            <a:ext cx="83343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pH = 6.4</a:t>
            </a:r>
          </a:p>
        </p:txBody>
      </p:sp>
      <p:sp>
        <p:nvSpPr>
          <p:cNvPr id="231496" name="Text Box 118">
            <a:extLst>
              <a:ext uri="{FF2B5EF4-FFF2-40B4-BE49-F238E27FC236}">
                <a16:creationId xmlns:a16="http://schemas.microsoft.com/office/drawing/2014/main" id="{06AB0A16-5071-42D5-A53D-7B156EBAD5B0}"/>
              </a:ext>
            </a:extLst>
          </p:cNvPr>
          <p:cNvSpPr txBox="1">
            <a:spLocks noChangeArrowheads="1"/>
          </p:cNvSpPr>
          <p:nvPr/>
        </p:nvSpPr>
        <p:spPr bwMode="auto">
          <a:xfrm>
            <a:off x="1793875" y="4921250"/>
            <a:ext cx="1722438"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Se Potencia la</a:t>
            </a:r>
          </a:p>
          <a:p>
            <a:pPr algn="ctr">
              <a:lnSpc>
                <a:spcPct val="80000"/>
              </a:lnSpc>
            </a:pPr>
            <a:r>
              <a:rPr lang="en-US" altLang="en-US" sz="1300" i="0">
                <a:latin typeface="Arial" panose="020B0604020202020204" pitchFamily="34" charset="0"/>
              </a:rPr>
              <a:t>Influencia de los H</a:t>
            </a:r>
            <a:r>
              <a:rPr lang="en-US" altLang="en-US" sz="1300" i="0" baseline="30000">
                <a:latin typeface="Arial" panose="020B0604020202020204" pitchFamily="34" charset="0"/>
              </a:rPr>
              <a:t>+</a:t>
            </a:r>
          </a:p>
        </p:txBody>
      </p:sp>
      <p:sp>
        <p:nvSpPr>
          <p:cNvPr id="231497" name="Line 119">
            <a:extLst>
              <a:ext uri="{FF2B5EF4-FFF2-40B4-BE49-F238E27FC236}">
                <a16:creationId xmlns:a16="http://schemas.microsoft.com/office/drawing/2014/main" id="{E3E018CB-C968-4498-9A05-C5B84DD33E32}"/>
              </a:ext>
            </a:extLst>
          </p:cNvPr>
          <p:cNvSpPr>
            <a:spLocks noChangeShapeType="1"/>
          </p:cNvSpPr>
          <p:nvPr/>
        </p:nvSpPr>
        <p:spPr bwMode="auto">
          <a:xfrm>
            <a:off x="2651125" y="52641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98" name="Text Box 121">
            <a:extLst>
              <a:ext uri="{FF2B5EF4-FFF2-40B4-BE49-F238E27FC236}">
                <a16:creationId xmlns:a16="http://schemas.microsoft.com/office/drawing/2014/main" id="{476B6138-9C34-43C6-BADF-F37DCF678541}"/>
              </a:ext>
            </a:extLst>
          </p:cNvPr>
          <p:cNvSpPr txBox="1">
            <a:spLocks noChangeArrowheads="1"/>
          </p:cNvSpPr>
          <p:nvPr/>
        </p:nvSpPr>
        <p:spPr bwMode="auto">
          <a:xfrm>
            <a:off x="1997075" y="5353050"/>
            <a:ext cx="14239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Glucogenólisis</a:t>
            </a:r>
          </a:p>
        </p:txBody>
      </p:sp>
      <p:sp>
        <p:nvSpPr>
          <p:cNvPr id="231499" name="Line 122">
            <a:extLst>
              <a:ext uri="{FF2B5EF4-FFF2-40B4-BE49-F238E27FC236}">
                <a16:creationId xmlns:a16="http://schemas.microsoft.com/office/drawing/2014/main" id="{1F4F09A5-C6DE-4605-8985-BD877D5266FD}"/>
              </a:ext>
            </a:extLst>
          </p:cNvPr>
          <p:cNvSpPr>
            <a:spLocks noChangeShapeType="1"/>
          </p:cNvSpPr>
          <p:nvPr/>
        </p:nvSpPr>
        <p:spPr bwMode="auto">
          <a:xfrm>
            <a:off x="2041525" y="53895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00" name="Line 123">
            <a:extLst>
              <a:ext uri="{FF2B5EF4-FFF2-40B4-BE49-F238E27FC236}">
                <a16:creationId xmlns:a16="http://schemas.microsoft.com/office/drawing/2014/main" id="{9589290D-663C-430B-A13B-BE3966932D7C}"/>
              </a:ext>
            </a:extLst>
          </p:cNvPr>
          <p:cNvSpPr>
            <a:spLocks noChangeShapeType="1"/>
          </p:cNvSpPr>
          <p:nvPr/>
        </p:nvSpPr>
        <p:spPr bwMode="auto">
          <a:xfrm>
            <a:off x="2651125" y="55435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01" name="Text Box 124">
            <a:extLst>
              <a:ext uri="{FF2B5EF4-FFF2-40B4-BE49-F238E27FC236}">
                <a16:creationId xmlns:a16="http://schemas.microsoft.com/office/drawing/2014/main" id="{6B060144-5AE8-425A-A59B-AAE1CD1CF46C}"/>
              </a:ext>
            </a:extLst>
          </p:cNvPr>
          <p:cNvSpPr txBox="1">
            <a:spLocks noChangeArrowheads="1"/>
          </p:cNvSpPr>
          <p:nvPr/>
        </p:nvSpPr>
        <p:spPr bwMode="auto">
          <a:xfrm>
            <a:off x="1920875" y="5619750"/>
            <a:ext cx="17414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Producción de ATP</a:t>
            </a:r>
          </a:p>
        </p:txBody>
      </p:sp>
      <p:sp>
        <p:nvSpPr>
          <p:cNvPr id="231502" name="Line 125">
            <a:extLst>
              <a:ext uri="{FF2B5EF4-FFF2-40B4-BE49-F238E27FC236}">
                <a16:creationId xmlns:a16="http://schemas.microsoft.com/office/drawing/2014/main" id="{C351F1BE-26AD-474E-9BBA-5BE6EA576886}"/>
              </a:ext>
            </a:extLst>
          </p:cNvPr>
          <p:cNvSpPr>
            <a:spLocks noChangeShapeType="1"/>
          </p:cNvSpPr>
          <p:nvPr/>
        </p:nvSpPr>
        <p:spPr bwMode="auto">
          <a:xfrm>
            <a:off x="1965325" y="56562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03" name="Line 126">
            <a:extLst>
              <a:ext uri="{FF2B5EF4-FFF2-40B4-BE49-F238E27FC236}">
                <a16:creationId xmlns:a16="http://schemas.microsoft.com/office/drawing/2014/main" id="{620584AD-6254-447C-A1FB-B31D062B7772}"/>
              </a:ext>
            </a:extLst>
          </p:cNvPr>
          <p:cNvSpPr>
            <a:spLocks noChangeShapeType="1"/>
          </p:cNvSpPr>
          <p:nvPr/>
        </p:nvSpPr>
        <p:spPr bwMode="auto">
          <a:xfrm>
            <a:off x="2644775" y="58102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04" name="Text Box 127">
            <a:extLst>
              <a:ext uri="{FF2B5EF4-FFF2-40B4-BE49-F238E27FC236}">
                <a16:creationId xmlns:a16="http://schemas.microsoft.com/office/drawing/2014/main" id="{7C3A94FC-A33A-4AF2-90F1-D5B8A342B364}"/>
              </a:ext>
            </a:extLst>
          </p:cNvPr>
          <p:cNvSpPr txBox="1">
            <a:spLocks noChangeArrowheads="1"/>
          </p:cNvSpPr>
          <p:nvPr/>
        </p:nvSpPr>
        <p:spPr bwMode="auto">
          <a:xfrm>
            <a:off x="1698625" y="5886450"/>
            <a:ext cx="19827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Agotamiento del ATP</a:t>
            </a:r>
            <a:endParaRPr lang="en-US" altLang="en-US" sz="1300" i="0" baseline="30000">
              <a:latin typeface="Arial" panose="020B0604020202020204" pitchFamily="34" charset="0"/>
            </a:endParaRPr>
          </a:p>
        </p:txBody>
      </p:sp>
      <p:sp>
        <p:nvSpPr>
          <p:cNvPr id="231505" name="Freeform 128">
            <a:extLst>
              <a:ext uri="{FF2B5EF4-FFF2-40B4-BE49-F238E27FC236}">
                <a16:creationId xmlns:a16="http://schemas.microsoft.com/office/drawing/2014/main" id="{DF8D08FE-85BC-4476-968C-03899C850BED}"/>
              </a:ext>
            </a:extLst>
          </p:cNvPr>
          <p:cNvSpPr>
            <a:spLocks/>
          </p:cNvSpPr>
          <p:nvPr/>
        </p:nvSpPr>
        <p:spPr bwMode="auto">
          <a:xfrm rot="5400000" flipV="1">
            <a:off x="5211762" y="4732338"/>
            <a:ext cx="168275" cy="3556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1506" name="Text Box 129">
            <a:extLst>
              <a:ext uri="{FF2B5EF4-FFF2-40B4-BE49-F238E27FC236}">
                <a16:creationId xmlns:a16="http://schemas.microsoft.com/office/drawing/2014/main" id="{9215A8EF-43E5-4BA1-86EA-BE4C3594A6C1}"/>
              </a:ext>
            </a:extLst>
          </p:cNvPr>
          <p:cNvSpPr txBox="1">
            <a:spLocks noChangeArrowheads="1"/>
          </p:cNvSpPr>
          <p:nvPr/>
        </p:nvSpPr>
        <p:spPr bwMode="auto">
          <a:xfrm>
            <a:off x="3978275" y="4933950"/>
            <a:ext cx="270033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Liberación de C</a:t>
            </a:r>
            <a:r>
              <a:rPr lang="en-US" altLang="en-US" sz="1300" i="0" baseline="30000">
                <a:latin typeface="Arial" panose="020B0604020202020204" pitchFamily="34" charset="0"/>
              </a:rPr>
              <a:t>++</a:t>
            </a:r>
            <a:r>
              <a:rPr lang="en-US" altLang="en-US" sz="1300" i="0">
                <a:latin typeface="Arial" panose="020B0604020202020204" pitchFamily="34" charset="0"/>
              </a:rPr>
              <a:t> Intramuscular</a:t>
            </a:r>
          </a:p>
        </p:txBody>
      </p:sp>
      <p:sp>
        <p:nvSpPr>
          <p:cNvPr id="231507" name="Line 130">
            <a:extLst>
              <a:ext uri="{FF2B5EF4-FFF2-40B4-BE49-F238E27FC236}">
                <a16:creationId xmlns:a16="http://schemas.microsoft.com/office/drawing/2014/main" id="{7EADD542-51A1-49D5-8398-29E027EBF672}"/>
              </a:ext>
            </a:extLst>
          </p:cNvPr>
          <p:cNvSpPr>
            <a:spLocks noChangeShapeType="1"/>
          </p:cNvSpPr>
          <p:nvPr/>
        </p:nvSpPr>
        <p:spPr bwMode="auto">
          <a:xfrm>
            <a:off x="4029075" y="49704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08" name="Line 131">
            <a:extLst>
              <a:ext uri="{FF2B5EF4-FFF2-40B4-BE49-F238E27FC236}">
                <a16:creationId xmlns:a16="http://schemas.microsoft.com/office/drawing/2014/main" id="{956649CB-E98A-4671-AAEB-9E031924EB01}"/>
              </a:ext>
            </a:extLst>
          </p:cNvPr>
          <p:cNvSpPr>
            <a:spLocks noChangeShapeType="1"/>
          </p:cNvSpPr>
          <p:nvPr/>
        </p:nvSpPr>
        <p:spPr bwMode="auto">
          <a:xfrm>
            <a:off x="5470525" y="510540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09" name="Text Box 132">
            <a:extLst>
              <a:ext uri="{FF2B5EF4-FFF2-40B4-BE49-F238E27FC236}">
                <a16:creationId xmlns:a16="http://schemas.microsoft.com/office/drawing/2014/main" id="{CAC53CE0-0050-42A1-975F-145F9944950D}"/>
              </a:ext>
            </a:extLst>
          </p:cNvPr>
          <p:cNvSpPr txBox="1">
            <a:spLocks noChangeArrowheads="1"/>
          </p:cNvSpPr>
          <p:nvPr/>
        </p:nvSpPr>
        <p:spPr bwMode="auto">
          <a:xfrm>
            <a:off x="4714875" y="5213350"/>
            <a:ext cx="1722438"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No se Forman los</a:t>
            </a:r>
          </a:p>
          <a:p>
            <a:pPr algn="ctr">
              <a:lnSpc>
                <a:spcPct val="80000"/>
              </a:lnSpc>
            </a:pPr>
            <a:r>
              <a:rPr lang="en-US" altLang="en-US" sz="1300" i="0">
                <a:latin typeface="Arial" panose="020B0604020202020204" pitchFamily="34" charset="0"/>
              </a:rPr>
              <a:t>Puentes Cruzdos</a:t>
            </a:r>
            <a:endParaRPr lang="en-US" altLang="en-US" sz="1300" i="0" baseline="30000">
              <a:latin typeface="Arial" panose="020B0604020202020204" pitchFamily="34" charset="0"/>
            </a:endParaRPr>
          </a:p>
        </p:txBody>
      </p:sp>
      <p:sp>
        <p:nvSpPr>
          <p:cNvPr id="231510" name="Text Box 133">
            <a:extLst>
              <a:ext uri="{FF2B5EF4-FFF2-40B4-BE49-F238E27FC236}">
                <a16:creationId xmlns:a16="http://schemas.microsoft.com/office/drawing/2014/main" id="{343EA61C-27C0-41FA-9BC9-2031AE66844F}"/>
              </a:ext>
            </a:extLst>
          </p:cNvPr>
          <p:cNvSpPr txBox="1">
            <a:spLocks noChangeArrowheads="1"/>
          </p:cNvSpPr>
          <p:nvPr/>
        </p:nvSpPr>
        <p:spPr bwMode="auto">
          <a:xfrm>
            <a:off x="4916488" y="5478463"/>
            <a:ext cx="1339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a:t>(Actina-Miosina)</a:t>
            </a:r>
          </a:p>
        </p:txBody>
      </p:sp>
      <p:sp>
        <p:nvSpPr>
          <p:cNvPr id="231511" name="Line 134">
            <a:extLst>
              <a:ext uri="{FF2B5EF4-FFF2-40B4-BE49-F238E27FC236}">
                <a16:creationId xmlns:a16="http://schemas.microsoft.com/office/drawing/2014/main" id="{2E79FE32-7332-4AB9-B655-D8C661FCC879}"/>
              </a:ext>
            </a:extLst>
          </p:cNvPr>
          <p:cNvSpPr>
            <a:spLocks noChangeShapeType="1"/>
          </p:cNvSpPr>
          <p:nvPr/>
        </p:nvSpPr>
        <p:spPr bwMode="auto">
          <a:xfrm>
            <a:off x="5470525" y="568960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12" name="Text Box 135">
            <a:extLst>
              <a:ext uri="{FF2B5EF4-FFF2-40B4-BE49-F238E27FC236}">
                <a16:creationId xmlns:a16="http://schemas.microsoft.com/office/drawing/2014/main" id="{394247C9-DC75-42B9-ADEF-943BC683F349}"/>
              </a:ext>
            </a:extLst>
          </p:cNvPr>
          <p:cNvSpPr txBox="1">
            <a:spLocks noChangeArrowheads="1"/>
          </p:cNvSpPr>
          <p:nvPr/>
        </p:nvSpPr>
        <p:spPr bwMode="auto">
          <a:xfrm>
            <a:off x="3990975" y="5772150"/>
            <a:ext cx="28971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Fuerza Contractil de los Músculos</a:t>
            </a:r>
          </a:p>
        </p:txBody>
      </p:sp>
      <p:sp>
        <p:nvSpPr>
          <p:cNvPr id="231513" name="Line 136">
            <a:extLst>
              <a:ext uri="{FF2B5EF4-FFF2-40B4-BE49-F238E27FC236}">
                <a16:creationId xmlns:a16="http://schemas.microsoft.com/office/drawing/2014/main" id="{02822649-10E8-42E4-8E10-237F38FA7953}"/>
              </a:ext>
            </a:extLst>
          </p:cNvPr>
          <p:cNvSpPr>
            <a:spLocks noChangeShapeType="1"/>
          </p:cNvSpPr>
          <p:nvPr/>
        </p:nvSpPr>
        <p:spPr bwMode="auto">
          <a:xfrm>
            <a:off x="4035425" y="58086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14" name="Freeform 137">
            <a:extLst>
              <a:ext uri="{FF2B5EF4-FFF2-40B4-BE49-F238E27FC236}">
                <a16:creationId xmlns:a16="http://schemas.microsoft.com/office/drawing/2014/main" id="{E35F5DFA-189C-4816-94DA-D51304EB89DE}"/>
              </a:ext>
            </a:extLst>
          </p:cNvPr>
          <p:cNvSpPr>
            <a:spLocks/>
          </p:cNvSpPr>
          <p:nvPr/>
        </p:nvSpPr>
        <p:spPr bwMode="auto">
          <a:xfrm>
            <a:off x="736600" y="5168900"/>
            <a:ext cx="7175500" cy="1041400"/>
          </a:xfrm>
          <a:custGeom>
            <a:avLst/>
            <a:gdLst>
              <a:gd name="T0" fmla="*/ 0 w 4520"/>
              <a:gd name="T1" fmla="*/ 0 h 696"/>
              <a:gd name="T2" fmla="*/ 0 w 4520"/>
              <a:gd name="T3" fmla="*/ 2147483647 h 696"/>
              <a:gd name="T4" fmla="*/ 2147483647 w 4520"/>
              <a:gd name="T5" fmla="*/ 2147483647 h 696"/>
              <a:gd name="T6" fmla="*/ 2147483647 w 4520"/>
              <a:gd name="T7" fmla="*/ 2147483647 h 696"/>
              <a:gd name="T8" fmla="*/ 0 60000 65536"/>
              <a:gd name="T9" fmla="*/ 0 60000 65536"/>
              <a:gd name="T10" fmla="*/ 0 60000 65536"/>
              <a:gd name="T11" fmla="*/ 0 60000 65536"/>
              <a:gd name="T12" fmla="*/ 0 w 4520"/>
              <a:gd name="T13" fmla="*/ 0 h 696"/>
              <a:gd name="T14" fmla="*/ 4520 w 4520"/>
              <a:gd name="T15" fmla="*/ 696 h 696"/>
            </a:gdLst>
            <a:ahLst/>
            <a:cxnLst>
              <a:cxn ang="T8">
                <a:pos x="T0" y="T1"/>
              </a:cxn>
              <a:cxn ang="T9">
                <a:pos x="T2" y="T3"/>
              </a:cxn>
              <a:cxn ang="T10">
                <a:pos x="T4" y="T5"/>
              </a:cxn>
              <a:cxn ang="T11">
                <a:pos x="T6" y="T7"/>
              </a:cxn>
            </a:cxnLst>
            <a:rect l="T12" t="T13" r="T14" b="T15"/>
            <a:pathLst>
              <a:path w="4520" h="696">
                <a:moveTo>
                  <a:pt x="0" y="0"/>
                </a:moveTo>
                <a:lnTo>
                  <a:pt x="0" y="696"/>
                </a:lnTo>
                <a:lnTo>
                  <a:pt x="4520" y="696"/>
                </a:lnTo>
                <a:lnTo>
                  <a:pt x="4520" y="376"/>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1515" name="Line 138">
            <a:extLst>
              <a:ext uri="{FF2B5EF4-FFF2-40B4-BE49-F238E27FC236}">
                <a16:creationId xmlns:a16="http://schemas.microsoft.com/office/drawing/2014/main" id="{0F14CA8D-7FCD-45FA-BC5A-F6DF4B7B36A9}"/>
              </a:ext>
            </a:extLst>
          </p:cNvPr>
          <p:cNvSpPr>
            <a:spLocks noChangeShapeType="1"/>
          </p:cNvSpPr>
          <p:nvPr/>
        </p:nvSpPr>
        <p:spPr bwMode="auto">
          <a:xfrm>
            <a:off x="4365625" y="619760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1659" name="Rectangle 139">
            <a:extLst>
              <a:ext uri="{FF2B5EF4-FFF2-40B4-BE49-F238E27FC236}">
                <a16:creationId xmlns:a16="http://schemas.microsoft.com/office/drawing/2014/main" id="{BAF39926-255A-4F7B-B36F-298B7C04DC18}"/>
              </a:ext>
            </a:extLst>
          </p:cNvPr>
          <p:cNvSpPr>
            <a:spLocks noChangeArrowheads="1"/>
          </p:cNvSpPr>
          <p:nvPr/>
        </p:nvSpPr>
        <p:spPr bwMode="auto">
          <a:xfrm>
            <a:off x="2917825" y="6332538"/>
            <a:ext cx="2971800" cy="1651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300" i="0">
                <a:effectLst>
                  <a:outerShdw blurRad="38100" dist="38100" dir="2700000" algn="tl">
                    <a:srgbClr val="C0C0C0"/>
                  </a:outerShdw>
                </a:effectLst>
                <a:latin typeface="Arial Black" pitchFamily="34" charset="0"/>
              </a:rPr>
              <a:t>FATIGA y Agotamiento Físico</a:t>
            </a:r>
          </a:p>
        </p:txBody>
      </p:sp>
      <p:sp>
        <p:nvSpPr>
          <p:cNvPr id="231517" name="Line 140">
            <a:extLst>
              <a:ext uri="{FF2B5EF4-FFF2-40B4-BE49-F238E27FC236}">
                <a16:creationId xmlns:a16="http://schemas.microsoft.com/office/drawing/2014/main" id="{E7D7DBDD-F2E0-402A-87A9-3D4018A0CE5A}"/>
              </a:ext>
            </a:extLst>
          </p:cNvPr>
          <p:cNvSpPr>
            <a:spLocks noChangeShapeType="1"/>
          </p:cNvSpPr>
          <p:nvPr/>
        </p:nvSpPr>
        <p:spPr bwMode="auto">
          <a:xfrm>
            <a:off x="4365625" y="64833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1661" name="Rectangle 141">
            <a:extLst>
              <a:ext uri="{FF2B5EF4-FFF2-40B4-BE49-F238E27FC236}">
                <a16:creationId xmlns:a16="http://schemas.microsoft.com/office/drawing/2014/main" id="{6FF45552-72B3-486B-B51A-FD9B506B477A}"/>
              </a:ext>
            </a:extLst>
          </p:cNvPr>
          <p:cNvSpPr>
            <a:spLocks noChangeArrowheads="1"/>
          </p:cNvSpPr>
          <p:nvPr/>
        </p:nvSpPr>
        <p:spPr bwMode="auto">
          <a:xfrm>
            <a:off x="3290888" y="6567488"/>
            <a:ext cx="2359025" cy="2365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1300" i="0">
                <a:solidFill>
                  <a:srgbClr val="000000"/>
                </a:solidFill>
                <a:latin typeface="Verdana" pitchFamily="34" charset="0"/>
              </a:rPr>
              <a:t>Rendimiento Deportivo</a:t>
            </a:r>
            <a:endParaRPr lang="en-US" sz="1300" i="0" baseline="-25000">
              <a:solidFill>
                <a:srgbClr val="000000"/>
              </a:solidFill>
              <a:latin typeface="Verdana" pitchFamily="34" charset="0"/>
            </a:endParaRPr>
          </a:p>
        </p:txBody>
      </p:sp>
      <p:sp>
        <p:nvSpPr>
          <p:cNvPr id="231519" name="Line 142">
            <a:extLst>
              <a:ext uri="{FF2B5EF4-FFF2-40B4-BE49-F238E27FC236}">
                <a16:creationId xmlns:a16="http://schemas.microsoft.com/office/drawing/2014/main" id="{ECFDEAEB-2690-455B-8607-A61DB449A680}"/>
              </a:ext>
            </a:extLst>
          </p:cNvPr>
          <p:cNvSpPr>
            <a:spLocks noChangeShapeType="1"/>
          </p:cNvSpPr>
          <p:nvPr/>
        </p:nvSpPr>
        <p:spPr bwMode="auto">
          <a:xfrm>
            <a:off x="3343275" y="6602413"/>
            <a:ext cx="0" cy="155575"/>
          </a:xfrm>
          <a:prstGeom prst="line">
            <a:avLst/>
          </a:prstGeom>
          <a:noFill/>
          <a:ln w="285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20" name="Line 143">
            <a:extLst>
              <a:ext uri="{FF2B5EF4-FFF2-40B4-BE49-F238E27FC236}">
                <a16:creationId xmlns:a16="http://schemas.microsoft.com/office/drawing/2014/main" id="{2A215D24-1363-4501-A696-1A9F4C54A5A6}"/>
              </a:ext>
            </a:extLst>
          </p:cNvPr>
          <p:cNvSpPr>
            <a:spLocks noChangeShapeType="1"/>
          </p:cNvSpPr>
          <p:nvPr/>
        </p:nvSpPr>
        <p:spPr bwMode="auto">
          <a:xfrm>
            <a:off x="2644775" y="6070600"/>
            <a:ext cx="0" cy="1571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521" name="Line 144">
            <a:extLst>
              <a:ext uri="{FF2B5EF4-FFF2-40B4-BE49-F238E27FC236}">
                <a16:creationId xmlns:a16="http://schemas.microsoft.com/office/drawing/2014/main" id="{5D1719D9-9F4A-469A-88C4-557A03D8211A}"/>
              </a:ext>
            </a:extLst>
          </p:cNvPr>
          <p:cNvSpPr>
            <a:spLocks noChangeShapeType="1"/>
          </p:cNvSpPr>
          <p:nvPr/>
        </p:nvSpPr>
        <p:spPr bwMode="auto">
          <a:xfrm>
            <a:off x="5464175" y="5956300"/>
            <a:ext cx="0" cy="2524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522" name="Line 145">
            <a:extLst>
              <a:ext uri="{FF2B5EF4-FFF2-40B4-BE49-F238E27FC236}">
                <a16:creationId xmlns:a16="http://schemas.microsoft.com/office/drawing/2014/main" id="{77652B2A-3AD3-4FAD-A5A1-7D7715342B23}"/>
              </a:ext>
            </a:extLst>
          </p:cNvPr>
          <p:cNvSpPr>
            <a:spLocks noChangeShapeType="1"/>
          </p:cNvSpPr>
          <p:nvPr/>
        </p:nvSpPr>
        <p:spPr bwMode="auto">
          <a:xfrm rot="-5400000">
            <a:off x="4737101" y="2820987"/>
            <a:ext cx="0" cy="3905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523" name="Text Box 146">
            <a:extLst>
              <a:ext uri="{FF2B5EF4-FFF2-40B4-BE49-F238E27FC236}">
                <a16:creationId xmlns:a16="http://schemas.microsoft.com/office/drawing/2014/main" id="{10D98ACE-B92A-4151-8810-A9155A07889B}"/>
              </a:ext>
            </a:extLst>
          </p:cNvPr>
          <p:cNvSpPr txBox="1">
            <a:spLocks noChangeArrowheads="1"/>
          </p:cNvSpPr>
          <p:nvPr/>
        </p:nvSpPr>
        <p:spPr bwMode="auto">
          <a:xfrm>
            <a:off x="4816475" y="2882900"/>
            <a:ext cx="18526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Acidosis Metabólica</a:t>
            </a:r>
            <a:endParaRPr lang="en-US" altLang="en-US" sz="1300" i="0" baseline="30000">
              <a:latin typeface="Arial" panose="020B0604020202020204" pitchFamily="34" charset="0"/>
            </a:endParaRPr>
          </a:p>
        </p:txBody>
      </p:sp>
      <p:sp>
        <p:nvSpPr>
          <p:cNvPr id="231524" name="Line 147">
            <a:extLst>
              <a:ext uri="{FF2B5EF4-FFF2-40B4-BE49-F238E27FC236}">
                <a16:creationId xmlns:a16="http://schemas.microsoft.com/office/drawing/2014/main" id="{31E9D3B8-D39E-4CAE-88FB-9D1EB7856BD8}"/>
              </a:ext>
            </a:extLst>
          </p:cNvPr>
          <p:cNvSpPr>
            <a:spLocks noChangeShapeType="1"/>
          </p:cNvSpPr>
          <p:nvPr/>
        </p:nvSpPr>
        <p:spPr bwMode="auto">
          <a:xfrm>
            <a:off x="4740275" y="2844800"/>
            <a:ext cx="228600" cy="11271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1523"/>
                                        </p:tgtEl>
                                        <p:attrNameLst>
                                          <p:attrName>style.visibility</p:attrName>
                                        </p:attrNameLst>
                                      </p:cBhvr>
                                      <p:to>
                                        <p:strVal val="visible"/>
                                      </p:to>
                                    </p:set>
                                    <p:animEffect transition="in" filter="wipe(left)">
                                      <p:cBhvr>
                                        <p:cTn id="7" dur="500"/>
                                        <p:tgtEl>
                                          <p:spTgt spid="491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23" grpId="0" autoUpdateAnimBg="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50" name="Picture 2" descr="Contents">
            <a:extLst>
              <a:ext uri="{FF2B5EF4-FFF2-40B4-BE49-F238E27FC236}">
                <a16:creationId xmlns:a16="http://schemas.microsoft.com/office/drawing/2014/main" id="{2E394300-2719-4149-A4B9-46809EE3A3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39" name="Text Box 3">
            <a:extLst>
              <a:ext uri="{FF2B5EF4-FFF2-40B4-BE49-F238E27FC236}">
                <a16:creationId xmlns:a16="http://schemas.microsoft.com/office/drawing/2014/main" id="{1F6C4860-D23E-4677-B958-40FECBE28289}"/>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Desechos Metabólicos y Fatiga</a:t>
            </a:r>
          </a:p>
        </p:txBody>
      </p:sp>
      <p:sp>
        <p:nvSpPr>
          <p:cNvPr id="65540" name="Text Box 4">
            <a:extLst>
              <a:ext uri="{FF2B5EF4-FFF2-40B4-BE49-F238E27FC236}">
                <a16:creationId xmlns:a16="http://schemas.microsoft.com/office/drawing/2014/main" id="{E1F7731A-F0CC-4E79-BF58-BCDA2ABAB4DC}"/>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Las actividades de corta duración dependen de la glucólisis anaeróbica, la cual produce lactato e H</a:t>
            </a:r>
            <a:r>
              <a:rPr lang="en-US" altLang="en-US" sz="2400" b="0" i="0" baseline="30000">
                <a:latin typeface="Arial" panose="020B0604020202020204" pitchFamily="34" charset="0"/>
              </a:rPr>
              <a:t>+</a:t>
            </a:r>
            <a:r>
              <a:rPr lang="en-US" altLang="en-US" sz="2400" b="0" i="0">
                <a:latin typeface="Arial" panose="020B0604020202020204" pitchFamily="34" charset="0"/>
              </a:rPr>
              <a:t>.</a:t>
            </a:r>
            <a:endParaRPr lang="en-US" altLang="en-US" sz="2400" b="0" i="0" baseline="30000">
              <a:latin typeface="Arial" panose="020B0604020202020204" pitchFamily="34" charset="0"/>
            </a:endParaRPr>
          </a:p>
        </p:txBody>
      </p:sp>
      <p:sp>
        <p:nvSpPr>
          <p:cNvPr id="65541" name="Text Box 5">
            <a:extLst>
              <a:ext uri="{FF2B5EF4-FFF2-40B4-BE49-F238E27FC236}">
                <a16:creationId xmlns:a16="http://schemas.microsoft.com/office/drawing/2014/main" id="{5025D071-F635-4FC3-B1C6-3E38A56BD9BE}"/>
              </a:ext>
            </a:extLst>
          </p:cNvPr>
          <p:cNvSpPr txBox="1">
            <a:spLocks noChangeArrowheads="1"/>
          </p:cNvSpPr>
          <p:nvPr/>
        </p:nvSpPr>
        <p:spPr bwMode="auto">
          <a:xfrm>
            <a:off x="609600" y="2465388"/>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Las células amortiguan los H</a:t>
            </a:r>
            <a:r>
              <a:rPr lang="en-US" altLang="en-US" sz="2400" b="0" i="0" baseline="30000">
                <a:latin typeface="Arial" panose="020B0604020202020204" pitchFamily="34" charset="0"/>
              </a:rPr>
              <a:t>+</a:t>
            </a:r>
            <a:r>
              <a:rPr lang="en-US" altLang="en-US" sz="2400" b="0" i="0">
                <a:latin typeface="Arial" panose="020B0604020202020204" pitchFamily="34" charset="0"/>
              </a:rPr>
              <a:t> con bicarbonato (HCO</a:t>
            </a:r>
            <a:r>
              <a:rPr lang="en-US" altLang="en-US" sz="2400" b="0" i="0" baseline="-25000">
                <a:latin typeface="Arial" panose="020B0604020202020204" pitchFamily="34" charset="0"/>
              </a:rPr>
              <a:t>3</a:t>
            </a:r>
            <a:r>
              <a:rPr lang="en-US" altLang="en-US" sz="2400" b="0" i="0">
                <a:latin typeface="Arial" panose="020B0604020202020204" pitchFamily="34" charset="0"/>
              </a:rPr>
              <a:t>) para poder mantener el pH celular entre 6.4 y 7.1.</a:t>
            </a:r>
          </a:p>
        </p:txBody>
      </p:sp>
      <p:sp>
        <p:nvSpPr>
          <p:cNvPr id="65542" name="Text Box 6">
            <a:extLst>
              <a:ext uri="{FF2B5EF4-FFF2-40B4-BE49-F238E27FC236}">
                <a16:creationId xmlns:a16="http://schemas.microsoft.com/office/drawing/2014/main" id="{24357F89-DD4A-43B2-AD45-936624A9351E}"/>
              </a:ext>
            </a:extLst>
          </p:cNvPr>
          <p:cNvSpPr txBox="1">
            <a:spLocks noChangeArrowheads="1"/>
          </p:cNvSpPr>
          <p:nvPr/>
        </p:nvSpPr>
        <p:spPr bwMode="auto">
          <a:xfrm>
            <a:off x="609600" y="4117975"/>
            <a:ext cx="7772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Cuando el pH alcance un nivel de 6.4, los niveles de H</a:t>
            </a:r>
            <a:r>
              <a:rPr lang="en-US" altLang="en-US" sz="2400" b="0" i="0" baseline="30000">
                <a:latin typeface="Arial" panose="020B0604020202020204" pitchFamily="34" charset="0"/>
              </a:rPr>
              <a:t>+</a:t>
            </a:r>
            <a:r>
              <a:rPr lang="en-US" altLang="en-US" sz="2400" b="0" i="0">
                <a:latin typeface="Arial" panose="020B0604020202020204" pitchFamily="34" charset="0"/>
              </a:rPr>
              <a:t> detienen la glucólisis, lo cual resulta en agotamiento.</a:t>
            </a:r>
          </a:p>
        </p:txBody>
      </p:sp>
      <p:sp>
        <p:nvSpPr>
          <p:cNvPr id="65543" name="Text Box 7">
            <a:extLst>
              <a:ext uri="{FF2B5EF4-FFF2-40B4-BE49-F238E27FC236}">
                <a16:creationId xmlns:a16="http://schemas.microsoft.com/office/drawing/2014/main" id="{8113339C-DD97-4569-8D97-F4341A86FB7B}"/>
              </a:ext>
            </a:extLst>
          </p:cNvPr>
          <p:cNvSpPr txBox="1">
            <a:spLocks noChangeArrowheads="1"/>
          </p:cNvSpPr>
          <p:nvPr/>
        </p:nvSpPr>
        <p:spPr bwMode="auto">
          <a:xfrm>
            <a:off x="609600" y="328930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Sin embargo, un pH intracelular menor que 6.9 disminuye el ritmo de la glucólisis y la producción de ATP.</a:t>
            </a:r>
          </a:p>
        </p:txBody>
      </p:sp>
      <p:pic>
        <p:nvPicPr>
          <p:cNvPr id="65544" name="Picture 8" descr="Sciencelab4">
            <a:extLst>
              <a:ext uri="{FF2B5EF4-FFF2-40B4-BE49-F238E27FC236}">
                <a16:creationId xmlns:a16="http://schemas.microsoft.com/office/drawing/2014/main" id="{F0D741F4-73F9-4B23-90E1-0C91493AA39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0100" y="3971925"/>
            <a:ext cx="547688" cy="273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65544"/>
                                        </p:tgtEl>
                                        <p:attrNameLst>
                                          <p:attrName>style.visibility</p:attrName>
                                        </p:attrNameLst>
                                      </p:cBhvr>
                                      <p:to>
                                        <p:strVal val="visible"/>
                                      </p:to>
                                    </p:set>
                                    <p:animEffect transition="in" filter="wipe(down)">
                                      <p:cBhvr>
                                        <p:cTn id="7" dur="500"/>
                                        <p:tgtEl>
                                          <p:spTgt spid="6554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5539"/>
                                        </p:tgtEl>
                                        <p:attrNameLst>
                                          <p:attrName>style.visibility</p:attrName>
                                        </p:attrNameLst>
                                      </p:cBhvr>
                                      <p:to>
                                        <p:strVal val="visible"/>
                                      </p:to>
                                    </p:set>
                                    <p:animEffect transition="in" filter="wipe(left)">
                                      <p:cBhvr>
                                        <p:cTn id="11" dur="500"/>
                                        <p:tgtEl>
                                          <p:spTgt spid="6553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65540"/>
                                        </p:tgtEl>
                                        <p:attrNameLst>
                                          <p:attrName>style.visibility</p:attrName>
                                        </p:attrNameLst>
                                      </p:cBhvr>
                                      <p:to>
                                        <p:strVal val="visible"/>
                                      </p:to>
                                    </p:set>
                                    <p:animEffect transition="in" filter="wipe(left)">
                                      <p:cBhvr>
                                        <p:cTn id="16" dur="500"/>
                                        <p:tgtEl>
                                          <p:spTgt spid="6554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65541"/>
                                        </p:tgtEl>
                                        <p:attrNameLst>
                                          <p:attrName>style.visibility</p:attrName>
                                        </p:attrNameLst>
                                      </p:cBhvr>
                                      <p:to>
                                        <p:strVal val="visible"/>
                                      </p:to>
                                    </p:set>
                                    <p:animEffect transition="in" filter="wipe(left)">
                                      <p:cBhvr>
                                        <p:cTn id="21" dur="500"/>
                                        <p:tgtEl>
                                          <p:spTgt spid="6554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5543"/>
                                        </p:tgtEl>
                                        <p:attrNameLst>
                                          <p:attrName>style.visibility</p:attrName>
                                        </p:attrNameLst>
                                      </p:cBhvr>
                                      <p:to>
                                        <p:strVal val="visible"/>
                                      </p:to>
                                    </p:set>
                                    <p:animEffect transition="in" filter="wipe(left)">
                                      <p:cBhvr>
                                        <p:cTn id="26" dur="500"/>
                                        <p:tgtEl>
                                          <p:spTgt spid="6554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65542"/>
                                        </p:tgtEl>
                                        <p:attrNameLst>
                                          <p:attrName>style.visibility</p:attrName>
                                        </p:attrNameLst>
                                      </p:cBhvr>
                                      <p:to>
                                        <p:strVal val="visible"/>
                                      </p:to>
                                    </p:set>
                                    <p:animEffect transition="in" filter="wipe(left)">
                                      <p:cBhvr>
                                        <p:cTn id="31" dur="500"/>
                                        <p:tgtEl>
                                          <p:spTgt spid="65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P spid="65540" grpId="0" autoUpdateAnimBg="0"/>
      <p:bldP spid="65541" grpId="0" autoUpdateAnimBg="0"/>
      <p:bldP spid="65542" grpId="0" autoUpdateAnimBg="0"/>
      <p:bldP spid="65543" grpId="0" autoUpdateAnimBg="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4" name="Picture 101" descr="Contents">
            <a:extLst>
              <a:ext uri="{FF2B5EF4-FFF2-40B4-BE49-F238E27FC236}">
                <a16:creationId xmlns:a16="http://schemas.microsoft.com/office/drawing/2014/main" id="{8472F976-0795-479D-ABFD-DA722AE3E4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694" name="Text Box 102">
            <a:extLst>
              <a:ext uri="{FF2B5EF4-FFF2-40B4-BE49-F238E27FC236}">
                <a16:creationId xmlns:a16="http://schemas.microsoft.com/office/drawing/2014/main" id="{B3DD132D-A8F8-4215-A32C-21C9C7452E05}"/>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Desechos Metabólicos</a:t>
            </a:r>
          </a:p>
        </p:txBody>
      </p:sp>
      <p:sp>
        <p:nvSpPr>
          <p:cNvPr id="494695" name="Rectangle 103">
            <a:extLst>
              <a:ext uri="{FF2B5EF4-FFF2-40B4-BE49-F238E27FC236}">
                <a16:creationId xmlns:a16="http://schemas.microsoft.com/office/drawing/2014/main" id="{50832B9E-6B45-435F-ABB9-FD696D6D4F0D}"/>
              </a:ext>
            </a:extLst>
          </p:cNvPr>
          <p:cNvSpPr>
            <a:spLocks noChangeArrowheads="1"/>
          </p:cNvSpPr>
          <p:nvPr/>
        </p:nvSpPr>
        <p:spPr bwMode="auto">
          <a:xfrm>
            <a:off x="1673225" y="2144713"/>
            <a:ext cx="5910263" cy="3000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3700" i="0">
                <a:effectLst>
                  <a:outerShdw blurRad="38100" dist="38100" dir="2700000" algn="tl">
                    <a:srgbClr val="C0C0C0"/>
                  </a:outerShdw>
                </a:effectLst>
                <a:latin typeface="Verdana" pitchFamily="34" charset="0"/>
              </a:rPr>
              <a:t>Eventos de Velocidad</a:t>
            </a:r>
            <a:endParaRPr lang="en-US" sz="3700">
              <a:effectLst>
                <a:outerShdw blurRad="38100" dist="38100" dir="2700000" algn="tl">
                  <a:srgbClr val="C0C0C0"/>
                </a:outerShdw>
              </a:effectLst>
              <a:latin typeface="Verdana" pitchFamily="34" charset="0"/>
            </a:endParaRPr>
          </a:p>
        </p:txBody>
      </p:sp>
      <p:sp>
        <p:nvSpPr>
          <p:cNvPr id="494696" name="Rectangle 104">
            <a:extLst>
              <a:ext uri="{FF2B5EF4-FFF2-40B4-BE49-F238E27FC236}">
                <a16:creationId xmlns:a16="http://schemas.microsoft.com/office/drawing/2014/main" id="{49023194-C289-4318-B4F2-28776530506C}"/>
              </a:ext>
            </a:extLst>
          </p:cNvPr>
          <p:cNvSpPr>
            <a:spLocks noChangeArrowheads="1"/>
          </p:cNvSpPr>
          <p:nvPr/>
        </p:nvSpPr>
        <p:spPr bwMode="auto">
          <a:xfrm>
            <a:off x="323850" y="12557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33478" name="Line 105">
            <a:extLst>
              <a:ext uri="{FF2B5EF4-FFF2-40B4-BE49-F238E27FC236}">
                <a16:creationId xmlns:a16="http://schemas.microsoft.com/office/drawing/2014/main" id="{9F2680DE-309A-43B5-A927-DE543E34A649}"/>
              </a:ext>
            </a:extLst>
          </p:cNvPr>
          <p:cNvSpPr>
            <a:spLocks noChangeShapeType="1"/>
          </p:cNvSpPr>
          <p:nvPr/>
        </p:nvSpPr>
        <p:spPr bwMode="auto">
          <a:xfrm rot="-5400000">
            <a:off x="16771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4698" name="Rectangle 106">
            <a:extLst>
              <a:ext uri="{FF2B5EF4-FFF2-40B4-BE49-F238E27FC236}">
                <a16:creationId xmlns:a16="http://schemas.microsoft.com/office/drawing/2014/main" id="{B5E69424-E062-4443-9A2D-1D6319353BE4}"/>
              </a:ext>
            </a:extLst>
          </p:cNvPr>
          <p:cNvSpPr>
            <a:spLocks noChangeArrowheads="1"/>
          </p:cNvSpPr>
          <p:nvPr/>
        </p:nvSpPr>
        <p:spPr bwMode="auto">
          <a:xfrm>
            <a:off x="1758950" y="12557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494699" name="Rectangle 107">
            <a:extLst>
              <a:ext uri="{FF2B5EF4-FFF2-40B4-BE49-F238E27FC236}">
                <a16:creationId xmlns:a16="http://schemas.microsoft.com/office/drawing/2014/main" id="{E671423D-42F5-48FD-BEBA-5ED27C931553}"/>
              </a:ext>
            </a:extLst>
          </p:cNvPr>
          <p:cNvSpPr>
            <a:spLocks noChangeArrowheads="1"/>
          </p:cNvSpPr>
          <p:nvPr/>
        </p:nvSpPr>
        <p:spPr bwMode="auto">
          <a:xfrm>
            <a:off x="3044825" y="1255713"/>
            <a:ext cx="3054350" cy="2524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Desechos Metabólicos</a:t>
            </a:r>
            <a:endParaRPr lang="en-US" sz="1700">
              <a:effectLst>
                <a:outerShdw blurRad="38100" dist="38100" dir="2700000" algn="tl">
                  <a:srgbClr val="C0C0C0"/>
                </a:outerShdw>
              </a:effectLst>
              <a:latin typeface="Arial Black" pitchFamily="34" charset="0"/>
            </a:endParaRPr>
          </a:p>
        </p:txBody>
      </p:sp>
      <p:sp>
        <p:nvSpPr>
          <p:cNvPr id="233481" name="Line 108">
            <a:extLst>
              <a:ext uri="{FF2B5EF4-FFF2-40B4-BE49-F238E27FC236}">
                <a16:creationId xmlns:a16="http://schemas.microsoft.com/office/drawing/2014/main" id="{D96B0F9F-BD79-44C1-ABF9-6C0925C10DCF}"/>
              </a:ext>
            </a:extLst>
          </p:cNvPr>
          <p:cNvSpPr>
            <a:spLocks noChangeShapeType="1"/>
          </p:cNvSpPr>
          <p:nvPr/>
        </p:nvSpPr>
        <p:spPr bwMode="auto">
          <a:xfrm flipV="1">
            <a:off x="6383338" y="1263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4701" name="Rectangle 109">
            <a:extLst>
              <a:ext uri="{FF2B5EF4-FFF2-40B4-BE49-F238E27FC236}">
                <a16:creationId xmlns:a16="http://schemas.microsoft.com/office/drawing/2014/main" id="{E1204A88-4ACB-42AE-BABA-CB5252851BD7}"/>
              </a:ext>
            </a:extLst>
          </p:cNvPr>
          <p:cNvSpPr>
            <a:spLocks noChangeArrowheads="1"/>
          </p:cNvSpPr>
          <p:nvPr/>
        </p:nvSpPr>
        <p:spPr bwMode="auto">
          <a:xfrm>
            <a:off x="6361113" y="1255713"/>
            <a:ext cx="18303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Lactato &amp; H</a:t>
            </a:r>
            <a:r>
              <a:rPr lang="en-US" sz="1700" i="0" baseline="30000">
                <a:latin typeface="Arial Black" pitchFamily="34" charset="0"/>
              </a:rPr>
              <a:t>+</a:t>
            </a:r>
          </a:p>
        </p:txBody>
      </p:sp>
      <p:sp>
        <p:nvSpPr>
          <p:cNvPr id="233483" name="Rectangle 110">
            <a:extLst>
              <a:ext uri="{FF2B5EF4-FFF2-40B4-BE49-F238E27FC236}">
                <a16:creationId xmlns:a16="http://schemas.microsoft.com/office/drawing/2014/main" id="{BB92D900-3DA9-4F39-BAE0-C29B5087D42B}"/>
              </a:ext>
            </a:extLst>
          </p:cNvPr>
          <p:cNvSpPr>
            <a:spLocks noChangeArrowheads="1"/>
          </p:cNvSpPr>
          <p:nvPr/>
        </p:nvSpPr>
        <p:spPr bwMode="auto">
          <a:xfrm>
            <a:off x="450850" y="12096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3484" name="Line 111">
            <a:extLst>
              <a:ext uri="{FF2B5EF4-FFF2-40B4-BE49-F238E27FC236}">
                <a16:creationId xmlns:a16="http://schemas.microsoft.com/office/drawing/2014/main" id="{A5197776-7459-4EB8-BEE9-6281354C6B98}"/>
              </a:ext>
            </a:extLst>
          </p:cNvPr>
          <p:cNvSpPr>
            <a:spLocks noChangeShapeType="1"/>
          </p:cNvSpPr>
          <p:nvPr/>
        </p:nvSpPr>
        <p:spPr bwMode="auto">
          <a:xfrm rot="-5400000">
            <a:off x="30360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3485" name="Line 112">
            <a:extLst>
              <a:ext uri="{FF2B5EF4-FFF2-40B4-BE49-F238E27FC236}">
                <a16:creationId xmlns:a16="http://schemas.microsoft.com/office/drawing/2014/main" id="{8C757574-4C39-45E6-B498-8A819B65DE50}"/>
              </a:ext>
            </a:extLst>
          </p:cNvPr>
          <p:cNvSpPr>
            <a:spLocks noChangeShapeType="1"/>
          </p:cNvSpPr>
          <p:nvPr/>
        </p:nvSpPr>
        <p:spPr bwMode="auto">
          <a:xfrm rot="-5400000">
            <a:off x="61348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3486" name="Line 113">
            <a:extLst>
              <a:ext uri="{FF2B5EF4-FFF2-40B4-BE49-F238E27FC236}">
                <a16:creationId xmlns:a16="http://schemas.microsoft.com/office/drawing/2014/main" id="{BFE00BF4-84D2-43BE-8F07-978A83D0EC2C}"/>
              </a:ext>
            </a:extLst>
          </p:cNvPr>
          <p:cNvSpPr>
            <a:spLocks noChangeShapeType="1"/>
          </p:cNvSpPr>
          <p:nvPr/>
        </p:nvSpPr>
        <p:spPr bwMode="auto">
          <a:xfrm rot="-5400000">
            <a:off x="82176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3487" name="Line 114">
            <a:extLst>
              <a:ext uri="{FF2B5EF4-FFF2-40B4-BE49-F238E27FC236}">
                <a16:creationId xmlns:a16="http://schemas.microsoft.com/office/drawing/2014/main" id="{C087CD2F-08DF-4905-A7CC-738673445BD6}"/>
              </a:ext>
            </a:extLst>
          </p:cNvPr>
          <p:cNvSpPr>
            <a:spLocks noChangeShapeType="1"/>
          </p:cNvSpPr>
          <p:nvPr/>
        </p:nvSpPr>
        <p:spPr bwMode="auto">
          <a:xfrm>
            <a:off x="8491538" y="12890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4707" name="Rectangle 115">
            <a:extLst>
              <a:ext uri="{FF2B5EF4-FFF2-40B4-BE49-F238E27FC236}">
                <a16:creationId xmlns:a16="http://schemas.microsoft.com/office/drawing/2014/main" id="{C1E39E86-085B-4446-AC13-BB4F8C2AC609}"/>
              </a:ext>
            </a:extLst>
          </p:cNvPr>
          <p:cNvSpPr>
            <a:spLocks noChangeArrowheads="1"/>
          </p:cNvSpPr>
          <p:nvPr/>
        </p:nvSpPr>
        <p:spPr bwMode="auto">
          <a:xfrm>
            <a:off x="8482013" y="1255713"/>
            <a:ext cx="661987" cy="2143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pH</a:t>
            </a:r>
            <a:endParaRPr lang="en-US" sz="1700" i="0">
              <a:latin typeface="Arial Black" pitchFamily="34" charset="0"/>
            </a:endParaRPr>
          </a:p>
        </p:txBody>
      </p:sp>
      <p:sp>
        <p:nvSpPr>
          <p:cNvPr id="233489" name="Line 116">
            <a:extLst>
              <a:ext uri="{FF2B5EF4-FFF2-40B4-BE49-F238E27FC236}">
                <a16:creationId xmlns:a16="http://schemas.microsoft.com/office/drawing/2014/main" id="{0531376F-1584-4F34-B55F-56B462F7CEEF}"/>
              </a:ext>
            </a:extLst>
          </p:cNvPr>
          <p:cNvSpPr>
            <a:spLocks noChangeShapeType="1"/>
          </p:cNvSpPr>
          <p:nvPr/>
        </p:nvSpPr>
        <p:spPr bwMode="auto">
          <a:xfrm>
            <a:off x="4651375" y="1554163"/>
            <a:ext cx="0" cy="638175"/>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4709" name="Rectangle 117">
            <a:extLst>
              <a:ext uri="{FF2B5EF4-FFF2-40B4-BE49-F238E27FC236}">
                <a16:creationId xmlns:a16="http://schemas.microsoft.com/office/drawing/2014/main" id="{523411DC-DA9B-467B-992C-817D596E0A93}"/>
              </a:ext>
            </a:extLst>
          </p:cNvPr>
          <p:cNvSpPr>
            <a:spLocks noChangeArrowheads="1"/>
          </p:cNvSpPr>
          <p:nvPr/>
        </p:nvSpPr>
        <p:spPr bwMode="auto">
          <a:xfrm>
            <a:off x="2687638" y="3081338"/>
            <a:ext cx="4068762" cy="3571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3300" i="0">
                <a:solidFill>
                  <a:srgbClr val="000000"/>
                </a:solidFill>
                <a:latin typeface="Verdana" pitchFamily="34" charset="0"/>
              </a:rPr>
              <a:t>RECUPERACIÓN</a:t>
            </a:r>
          </a:p>
        </p:txBody>
      </p:sp>
      <p:sp>
        <p:nvSpPr>
          <p:cNvPr id="494711" name="Rectangle 119">
            <a:extLst>
              <a:ext uri="{FF2B5EF4-FFF2-40B4-BE49-F238E27FC236}">
                <a16:creationId xmlns:a16="http://schemas.microsoft.com/office/drawing/2014/main" id="{4DB5BF7E-67F1-478F-A197-D5A06054BAF1}"/>
              </a:ext>
            </a:extLst>
          </p:cNvPr>
          <p:cNvSpPr>
            <a:spLocks noChangeArrowheads="1"/>
          </p:cNvSpPr>
          <p:nvPr/>
        </p:nvSpPr>
        <p:spPr bwMode="auto">
          <a:xfrm>
            <a:off x="2141538" y="3436938"/>
            <a:ext cx="5097462" cy="3825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3300" i="0">
                <a:solidFill>
                  <a:srgbClr val="000000"/>
                </a:solidFill>
                <a:latin typeface="Verdana" pitchFamily="34" charset="0"/>
              </a:rPr>
              <a:t>(Luego del Ejercicio)</a:t>
            </a:r>
            <a:endParaRPr lang="en-US" sz="3300" i="0" baseline="-25000">
              <a:solidFill>
                <a:srgbClr val="000000"/>
              </a:solidFill>
              <a:latin typeface="Verdana" pitchFamily="34" charset="0"/>
            </a:endParaRPr>
          </a:p>
        </p:txBody>
      </p:sp>
      <p:sp>
        <p:nvSpPr>
          <p:cNvPr id="494713" name="Text Box 121">
            <a:extLst>
              <a:ext uri="{FF2B5EF4-FFF2-40B4-BE49-F238E27FC236}">
                <a16:creationId xmlns:a16="http://schemas.microsoft.com/office/drawing/2014/main" id="{CA31980F-D1A0-4AEF-9AB9-3FAF44C7D8C8}"/>
              </a:ext>
            </a:extLst>
          </p:cNvPr>
          <p:cNvSpPr txBox="1">
            <a:spLocks noChangeArrowheads="1"/>
          </p:cNvSpPr>
          <p:nvPr/>
        </p:nvSpPr>
        <p:spPr bwMode="auto">
          <a:xfrm>
            <a:off x="1482725" y="4381500"/>
            <a:ext cx="6551613" cy="898525"/>
          </a:xfrm>
          <a:prstGeom prst="rect">
            <a:avLst/>
          </a:prstGeom>
          <a:noFill/>
          <a:ln w="9525">
            <a:noFill/>
            <a:miter lim="800000"/>
            <a:headEnd/>
            <a:tailEnd/>
          </a:ln>
          <a:effectLst/>
        </p:spPr>
        <p:txBody>
          <a:bodyPr>
            <a:spAutoFit/>
          </a:bodyPr>
          <a:lstStyle/>
          <a:p>
            <a:pPr algn="ctr">
              <a:lnSpc>
                <a:spcPct val="80000"/>
              </a:lnSpc>
              <a:defRPr/>
            </a:pPr>
            <a:r>
              <a:rPr lang="en-US" sz="3300" i="0">
                <a:effectLst>
                  <a:outerShdw blurRad="38100" dist="38100" dir="2700000" algn="tl">
                    <a:srgbClr val="C0C0C0"/>
                  </a:outerShdw>
                </a:effectLst>
                <a:latin typeface="Arial" charset="0"/>
              </a:rPr>
              <a:t>Restablecimiento del pH</a:t>
            </a:r>
          </a:p>
          <a:p>
            <a:pPr algn="ctr">
              <a:lnSpc>
                <a:spcPct val="80000"/>
              </a:lnSpc>
              <a:defRPr/>
            </a:pPr>
            <a:r>
              <a:rPr lang="en-US" sz="3300" i="0">
                <a:effectLst>
                  <a:outerShdw blurRad="38100" dist="38100" dir="2700000" algn="tl">
                    <a:srgbClr val="C0C0C0"/>
                  </a:outerShdw>
                </a:effectLst>
                <a:latin typeface="Arial" charset="0"/>
              </a:rPr>
              <a:t>(A Niveles Previos al Ejercicio)</a:t>
            </a:r>
            <a:endParaRPr lang="en-US" sz="3300" i="0" baseline="30000">
              <a:effectLst>
                <a:outerShdw blurRad="38100" dist="38100" dir="2700000" algn="tl">
                  <a:srgbClr val="C0C0C0"/>
                </a:outerShdw>
              </a:effectLst>
              <a:latin typeface="Arial" charset="0"/>
            </a:endParaRPr>
          </a:p>
        </p:txBody>
      </p:sp>
      <p:sp>
        <p:nvSpPr>
          <p:cNvPr id="494715" name="Rectangle 123">
            <a:extLst>
              <a:ext uri="{FF2B5EF4-FFF2-40B4-BE49-F238E27FC236}">
                <a16:creationId xmlns:a16="http://schemas.microsoft.com/office/drawing/2014/main" id="{9622D151-B420-415B-B84D-ED81DEB1A011}"/>
              </a:ext>
            </a:extLst>
          </p:cNvPr>
          <p:cNvSpPr>
            <a:spLocks noChangeArrowheads="1"/>
          </p:cNvSpPr>
          <p:nvPr/>
        </p:nvSpPr>
        <p:spPr bwMode="auto">
          <a:xfrm>
            <a:off x="2198688" y="5826125"/>
            <a:ext cx="5167312" cy="7223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REQUIERE</a:t>
            </a:r>
          </a:p>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30 </a:t>
            </a:r>
            <a:r>
              <a:rPr lang="en-US" sz="3300" i="0">
                <a:effectLst>
                  <a:outerShdw blurRad="38100" dist="38100" dir="2700000" algn="tl">
                    <a:srgbClr val="C0C0C0"/>
                  </a:outerShdw>
                </a:effectLst>
                <a:latin typeface="Arial" charset="0"/>
              </a:rPr>
              <a:t>–</a:t>
            </a:r>
            <a:r>
              <a:rPr lang="en-US" sz="3300" i="0">
                <a:effectLst>
                  <a:outerShdw blurRad="38100" dist="38100" dir="2700000" algn="tl">
                    <a:srgbClr val="C0C0C0"/>
                  </a:outerShdw>
                </a:effectLst>
                <a:latin typeface="Arial Black" pitchFamily="34" charset="0"/>
              </a:rPr>
              <a:t> 35 Minutos</a:t>
            </a:r>
          </a:p>
        </p:txBody>
      </p:sp>
      <p:sp>
        <p:nvSpPr>
          <p:cNvPr id="233494" name="Line 127">
            <a:extLst>
              <a:ext uri="{FF2B5EF4-FFF2-40B4-BE49-F238E27FC236}">
                <a16:creationId xmlns:a16="http://schemas.microsoft.com/office/drawing/2014/main" id="{8314934D-41A2-42C4-960A-579779D55C1D}"/>
              </a:ext>
            </a:extLst>
          </p:cNvPr>
          <p:cNvSpPr>
            <a:spLocks noChangeShapeType="1"/>
          </p:cNvSpPr>
          <p:nvPr/>
        </p:nvSpPr>
        <p:spPr bwMode="auto">
          <a:xfrm>
            <a:off x="4664075" y="2493963"/>
            <a:ext cx="0" cy="638175"/>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3495" name="Line 128">
            <a:extLst>
              <a:ext uri="{FF2B5EF4-FFF2-40B4-BE49-F238E27FC236}">
                <a16:creationId xmlns:a16="http://schemas.microsoft.com/office/drawing/2014/main" id="{E0689097-EB2C-4E60-ADBC-2F9FF4019F20}"/>
              </a:ext>
            </a:extLst>
          </p:cNvPr>
          <p:cNvSpPr>
            <a:spLocks noChangeShapeType="1"/>
          </p:cNvSpPr>
          <p:nvPr/>
        </p:nvSpPr>
        <p:spPr bwMode="auto">
          <a:xfrm>
            <a:off x="4664075" y="3865563"/>
            <a:ext cx="0" cy="638175"/>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3496" name="Line 129">
            <a:extLst>
              <a:ext uri="{FF2B5EF4-FFF2-40B4-BE49-F238E27FC236}">
                <a16:creationId xmlns:a16="http://schemas.microsoft.com/office/drawing/2014/main" id="{96373756-A96F-4D16-B1FF-CAE047763BD2}"/>
              </a:ext>
            </a:extLst>
          </p:cNvPr>
          <p:cNvSpPr>
            <a:spLocks noChangeShapeType="1"/>
          </p:cNvSpPr>
          <p:nvPr/>
        </p:nvSpPr>
        <p:spPr bwMode="auto">
          <a:xfrm>
            <a:off x="4664075" y="5186363"/>
            <a:ext cx="0" cy="638175"/>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4694"/>
                                        </p:tgtEl>
                                        <p:attrNameLst>
                                          <p:attrName>style.visibility</p:attrName>
                                        </p:attrNameLst>
                                      </p:cBhvr>
                                      <p:to>
                                        <p:strVal val="visible"/>
                                      </p:to>
                                    </p:set>
                                    <p:animEffect transition="in" filter="wipe(left)">
                                      <p:cBhvr>
                                        <p:cTn id="7" dur="500"/>
                                        <p:tgtEl>
                                          <p:spTgt spid="4946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4694" grpId="0" autoUpdateAnimBg="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498" name="Picture 2" descr="Contents">
            <a:extLst>
              <a:ext uri="{FF2B5EF4-FFF2-40B4-BE49-F238E27FC236}">
                <a16:creationId xmlns:a16="http://schemas.microsoft.com/office/drawing/2014/main" id="{E10B4DDA-3EB5-4009-B2BB-7942E4A3C5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6643" name="Text Box 3">
            <a:extLst>
              <a:ext uri="{FF2B5EF4-FFF2-40B4-BE49-F238E27FC236}">
                <a16:creationId xmlns:a16="http://schemas.microsoft.com/office/drawing/2014/main" id="{8A88CDF3-6690-40FE-8B62-F16A6CBDCE61}"/>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Desechos Metabólicos</a:t>
            </a:r>
          </a:p>
        </p:txBody>
      </p:sp>
      <p:sp>
        <p:nvSpPr>
          <p:cNvPr id="496644" name="Rectangle 4">
            <a:extLst>
              <a:ext uri="{FF2B5EF4-FFF2-40B4-BE49-F238E27FC236}">
                <a16:creationId xmlns:a16="http://schemas.microsoft.com/office/drawing/2014/main" id="{03AC6806-6A2E-42E3-B4C0-9220043FABE0}"/>
              </a:ext>
            </a:extLst>
          </p:cNvPr>
          <p:cNvSpPr>
            <a:spLocks noChangeArrowheads="1"/>
          </p:cNvSpPr>
          <p:nvPr/>
        </p:nvSpPr>
        <p:spPr bwMode="auto">
          <a:xfrm>
            <a:off x="1736725" y="2043113"/>
            <a:ext cx="5922963" cy="3000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3700" i="0">
                <a:effectLst>
                  <a:outerShdw blurRad="38100" dist="38100" dir="2700000" algn="tl">
                    <a:srgbClr val="C0C0C0"/>
                  </a:outerShdw>
                </a:effectLst>
                <a:latin typeface="Verdana" pitchFamily="34" charset="0"/>
              </a:rPr>
              <a:t>Eventos de Velocidad</a:t>
            </a:r>
            <a:endParaRPr lang="en-US" sz="3700">
              <a:effectLst>
                <a:outerShdw blurRad="38100" dist="38100" dir="2700000" algn="tl">
                  <a:srgbClr val="C0C0C0"/>
                </a:outerShdw>
              </a:effectLst>
              <a:latin typeface="Verdana" pitchFamily="34" charset="0"/>
            </a:endParaRPr>
          </a:p>
        </p:txBody>
      </p:sp>
      <p:sp>
        <p:nvSpPr>
          <p:cNvPr id="496645" name="Rectangle 5">
            <a:extLst>
              <a:ext uri="{FF2B5EF4-FFF2-40B4-BE49-F238E27FC236}">
                <a16:creationId xmlns:a16="http://schemas.microsoft.com/office/drawing/2014/main" id="{A9DED39E-64CB-4B8B-AF55-1D2524BEED64}"/>
              </a:ext>
            </a:extLst>
          </p:cNvPr>
          <p:cNvSpPr>
            <a:spLocks noChangeArrowheads="1"/>
          </p:cNvSpPr>
          <p:nvPr/>
        </p:nvSpPr>
        <p:spPr bwMode="auto">
          <a:xfrm>
            <a:off x="323850" y="12557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34502" name="Line 6">
            <a:extLst>
              <a:ext uri="{FF2B5EF4-FFF2-40B4-BE49-F238E27FC236}">
                <a16:creationId xmlns:a16="http://schemas.microsoft.com/office/drawing/2014/main" id="{0073649A-5AD2-4D37-8B69-91AD12BE3798}"/>
              </a:ext>
            </a:extLst>
          </p:cNvPr>
          <p:cNvSpPr>
            <a:spLocks noChangeShapeType="1"/>
          </p:cNvSpPr>
          <p:nvPr/>
        </p:nvSpPr>
        <p:spPr bwMode="auto">
          <a:xfrm rot="-5400000">
            <a:off x="16771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6647" name="Rectangle 7">
            <a:extLst>
              <a:ext uri="{FF2B5EF4-FFF2-40B4-BE49-F238E27FC236}">
                <a16:creationId xmlns:a16="http://schemas.microsoft.com/office/drawing/2014/main" id="{1D7CE9BE-B510-4C53-9112-1A66F6363F73}"/>
              </a:ext>
            </a:extLst>
          </p:cNvPr>
          <p:cNvSpPr>
            <a:spLocks noChangeArrowheads="1"/>
          </p:cNvSpPr>
          <p:nvPr/>
        </p:nvSpPr>
        <p:spPr bwMode="auto">
          <a:xfrm>
            <a:off x="1758950" y="12557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496648" name="Rectangle 8">
            <a:extLst>
              <a:ext uri="{FF2B5EF4-FFF2-40B4-BE49-F238E27FC236}">
                <a16:creationId xmlns:a16="http://schemas.microsoft.com/office/drawing/2014/main" id="{9A87B9C3-FA9E-47F1-84FA-8BF890B8F655}"/>
              </a:ext>
            </a:extLst>
          </p:cNvPr>
          <p:cNvSpPr>
            <a:spLocks noChangeArrowheads="1"/>
          </p:cNvSpPr>
          <p:nvPr/>
        </p:nvSpPr>
        <p:spPr bwMode="auto">
          <a:xfrm>
            <a:off x="3044825" y="1255713"/>
            <a:ext cx="3054350" cy="2524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Desechos Metabólicos</a:t>
            </a:r>
            <a:endParaRPr lang="en-US" sz="1700">
              <a:effectLst>
                <a:outerShdw blurRad="38100" dist="38100" dir="2700000" algn="tl">
                  <a:srgbClr val="C0C0C0"/>
                </a:outerShdw>
              </a:effectLst>
              <a:latin typeface="Arial Black" pitchFamily="34" charset="0"/>
            </a:endParaRPr>
          </a:p>
        </p:txBody>
      </p:sp>
      <p:sp>
        <p:nvSpPr>
          <p:cNvPr id="234505" name="Line 9">
            <a:extLst>
              <a:ext uri="{FF2B5EF4-FFF2-40B4-BE49-F238E27FC236}">
                <a16:creationId xmlns:a16="http://schemas.microsoft.com/office/drawing/2014/main" id="{C8741BDC-C053-4C84-BF45-AE3233203482}"/>
              </a:ext>
            </a:extLst>
          </p:cNvPr>
          <p:cNvSpPr>
            <a:spLocks noChangeShapeType="1"/>
          </p:cNvSpPr>
          <p:nvPr/>
        </p:nvSpPr>
        <p:spPr bwMode="auto">
          <a:xfrm flipV="1">
            <a:off x="6383338" y="1263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6650" name="Rectangle 10">
            <a:extLst>
              <a:ext uri="{FF2B5EF4-FFF2-40B4-BE49-F238E27FC236}">
                <a16:creationId xmlns:a16="http://schemas.microsoft.com/office/drawing/2014/main" id="{9E5D12C4-BC80-461E-8274-F57F134D5BA5}"/>
              </a:ext>
            </a:extLst>
          </p:cNvPr>
          <p:cNvSpPr>
            <a:spLocks noChangeArrowheads="1"/>
          </p:cNvSpPr>
          <p:nvPr/>
        </p:nvSpPr>
        <p:spPr bwMode="auto">
          <a:xfrm>
            <a:off x="6361113" y="1255713"/>
            <a:ext cx="18303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Lactato &amp; H</a:t>
            </a:r>
            <a:r>
              <a:rPr lang="en-US" sz="1700" i="0" baseline="30000">
                <a:latin typeface="Arial Black" pitchFamily="34" charset="0"/>
              </a:rPr>
              <a:t>+</a:t>
            </a:r>
          </a:p>
        </p:txBody>
      </p:sp>
      <p:sp>
        <p:nvSpPr>
          <p:cNvPr id="234507" name="Rectangle 11">
            <a:extLst>
              <a:ext uri="{FF2B5EF4-FFF2-40B4-BE49-F238E27FC236}">
                <a16:creationId xmlns:a16="http://schemas.microsoft.com/office/drawing/2014/main" id="{2B38B9BF-84C9-4A45-BFBC-F8EABC1686E2}"/>
              </a:ext>
            </a:extLst>
          </p:cNvPr>
          <p:cNvSpPr>
            <a:spLocks noChangeArrowheads="1"/>
          </p:cNvSpPr>
          <p:nvPr/>
        </p:nvSpPr>
        <p:spPr bwMode="auto">
          <a:xfrm>
            <a:off x="450850" y="12096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4508" name="Line 12">
            <a:extLst>
              <a:ext uri="{FF2B5EF4-FFF2-40B4-BE49-F238E27FC236}">
                <a16:creationId xmlns:a16="http://schemas.microsoft.com/office/drawing/2014/main" id="{7CB4A331-F383-4945-8CE8-3D54222F7906}"/>
              </a:ext>
            </a:extLst>
          </p:cNvPr>
          <p:cNvSpPr>
            <a:spLocks noChangeShapeType="1"/>
          </p:cNvSpPr>
          <p:nvPr/>
        </p:nvSpPr>
        <p:spPr bwMode="auto">
          <a:xfrm rot="-5400000">
            <a:off x="30360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4509" name="Line 13">
            <a:extLst>
              <a:ext uri="{FF2B5EF4-FFF2-40B4-BE49-F238E27FC236}">
                <a16:creationId xmlns:a16="http://schemas.microsoft.com/office/drawing/2014/main" id="{ED7D949F-AD4F-45E4-A854-EBF489FA4920}"/>
              </a:ext>
            </a:extLst>
          </p:cNvPr>
          <p:cNvSpPr>
            <a:spLocks noChangeShapeType="1"/>
          </p:cNvSpPr>
          <p:nvPr/>
        </p:nvSpPr>
        <p:spPr bwMode="auto">
          <a:xfrm rot="-5400000">
            <a:off x="61348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4510" name="Line 14">
            <a:extLst>
              <a:ext uri="{FF2B5EF4-FFF2-40B4-BE49-F238E27FC236}">
                <a16:creationId xmlns:a16="http://schemas.microsoft.com/office/drawing/2014/main" id="{1401B9D8-BAA7-4B96-AD0C-C262FC8A61EA}"/>
              </a:ext>
            </a:extLst>
          </p:cNvPr>
          <p:cNvSpPr>
            <a:spLocks noChangeShapeType="1"/>
          </p:cNvSpPr>
          <p:nvPr/>
        </p:nvSpPr>
        <p:spPr bwMode="auto">
          <a:xfrm rot="-5400000">
            <a:off x="82176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4511" name="Line 15">
            <a:extLst>
              <a:ext uri="{FF2B5EF4-FFF2-40B4-BE49-F238E27FC236}">
                <a16:creationId xmlns:a16="http://schemas.microsoft.com/office/drawing/2014/main" id="{D6799365-5EA7-4E98-824C-C96C71202A38}"/>
              </a:ext>
            </a:extLst>
          </p:cNvPr>
          <p:cNvSpPr>
            <a:spLocks noChangeShapeType="1"/>
          </p:cNvSpPr>
          <p:nvPr/>
        </p:nvSpPr>
        <p:spPr bwMode="auto">
          <a:xfrm>
            <a:off x="8491538" y="12890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6656" name="Rectangle 16">
            <a:extLst>
              <a:ext uri="{FF2B5EF4-FFF2-40B4-BE49-F238E27FC236}">
                <a16:creationId xmlns:a16="http://schemas.microsoft.com/office/drawing/2014/main" id="{55172CB1-EFC3-4A0E-A042-F74ACD7DC307}"/>
              </a:ext>
            </a:extLst>
          </p:cNvPr>
          <p:cNvSpPr>
            <a:spLocks noChangeArrowheads="1"/>
          </p:cNvSpPr>
          <p:nvPr/>
        </p:nvSpPr>
        <p:spPr bwMode="auto">
          <a:xfrm>
            <a:off x="8482013" y="1255713"/>
            <a:ext cx="661987" cy="2143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pH</a:t>
            </a:r>
            <a:endParaRPr lang="en-US" sz="1700" i="0">
              <a:latin typeface="Arial Black" pitchFamily="34" charset="0"/>
            </a:endParaRPr>
          </a:p>
        </p:txBody>
      </p:sp>
      <p:sp>
        <p:nvSpPr>
          <p:cNvPr id="234513" name="Line 17">
            <a:extLst>
              <a:ext uri="{FF2B5EF4-FFF2-40B4-BE49-F238E27FC236}">
                <a16:creationId xmlns:a16="http://schemas.microsoft.com/office/drawing/2014/main" id="{52EB91C9-0F6C-4FF2-8A23-8FC2DC5AEB8D}"/>
              </a:ext>
            </a:extLst>
          </p:cNvPr>
          <p:cNvSpPr>
            <a:spLocks noChangeShapeType="1"/>
          </p:cNvSpPr>
          <p:nvPr/>
        </p:nvSpPr>
        <p:spPr bwMode="auto">
          <a:xfrm>
            <a:off x="4816475" y="1554163"/>
            <a:ext cx="0" cy="5619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6658" name="Rectangle 18">
            <a:extLst>
              <a:ext uri="{FF2B5EF4-FFF2-40B4-BE49-F238E27FC236}">
                <a16:creationId xmlns:a16="http://schemas.microsoft.com/office/drawing/2014/main" id="{14BA3280-7E78-4B7B-BCFF-6FFC5FB31DC4}"/>
              </a:ext>
            </a:extLst>
          </p:cNvPr>
          <p:cNvSpPr>
            <a:spLocks noChangeArrowheads="1"/>
          </p:cNvSpPr>
          <p:nvPr/>
        </p:nvSpPr>
        <p:spPr bwMode="auto">
          <a:xfrm>
            <a:off x="2763838" y="2878138"/>
            <a:ext cx="4056062" cy="3571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3300" i="0">
                <a:solidFill>
                  <a:srgbClr val="000000"/>
                </a:solidFill>
                <a:latin typeface="Verdana" pitchFamily="34" charset="0"/>
              </a:rPr>
              <a:t>RECUPERACIÓN</a:t>
            </a:r>
          </a:p>
        </p:txBody>
      </p:sp>
      <p:sp>
        <p:nvSpPr>
          <p:cNvPr id="496659" name="Rectangle 19">
            <a:extLst>
              <a:ext uri="{FF2B5EF4-FFF2-40B4-BE49-F238E27FC236}">
                <a16:creationId xmlns:a16="http://schemas.microsoft.com/office/drawing/2014/main" id="{C400A1F8-0661-4EE3-A975-8F631F65F426}"/>
              </a:ext>
            </a:extLst>
          </p:cNvPr>
          <p:cNvSpPr>
            <a:spLocks noChangeArrowheads="1"/>
          </p:cNvSpPr>
          <p:nvPr/>
        </p:nvSpPr>
        <p:spPr bwMode="auto">
          <a:xfrm>
            <a:off x="2306638" y="3246438"/>
            <a:ext cx="5097462" cy="3825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3300" i="0">
                <a:solidFill>
                  <a:srgbClr val="000000"/>
                </a:solidFill>
                <a:latin typeface="Verdana" pitchFamily="34" charset="0"/>
              </a:rPr>
              <a:t>(Luego del Ejercicio)</a:t>
            </a:r>
            <a:endParaRPr lang="en-US" sz="3300" i="0" baseline="-25000">
              <a:solidFill>
                <a:srgbClr val="000000"/>
              </a:solidFill>
              <a:latin typeface="Verdana" pitchFamily="34" charset="0"/>
            </a:endParaRPr>
          </a:p>
        </p:txBody>
      </p:sp>
      <p:sp>
        <p:nvSpPr>
          <p:cNvPr id="496660" name="Text Box 20">
            <a:extLst>
              <a:ext uri="{FF2B5EF4-FFF2-40B4-BE49-F238E27FC236}">
                <a16:creationId xmlns:a16="http://schemas.microsoft.com/office/drawing/2014/main" id="{7A8A2284-E8BC-4B16-9F66-412B41F5A9AC}"/>
              </a:ext>
            </a:extLst>
          </p:cNvPr>
          <p:cNvSpPr txBox="1">
            <a:spLocks noChangeArrowheads="1"/>
          </p:cNvSpPr>
          <p:nvPr/>
        </p:nvSpPr>
        <p:spPr bwMode="auto">
          <a:xfrm>
            <a:off x="1228725" y="4064000"/>
            <a:ext cx="7262813" cy="495300"/>
          </a:xfrm>
          <a:prstGeom prst="rect">
            <a:avLst/>
          </a:prstGeom>
          <a:noFill/>
          <a:ln w="9525">
            <a:noFill/>
            <a:miter lim="800000"/>
            <a:headEnd/>
            <a:tailEnd/>
          </a:ln>
          <a:effectLst/>
        </p:spPr>
        <p:txBody>
          <a:bodyPr>
            <a:spAutoFit/>
          </a:bodyPr>
          <a:lstStyle/>
          <a:p>
            <a:pPr algn="ctr">
              <a:lnSpc>
                <a:spcPct val="80000"/>
              </a:lnSpc>
              <a:defRPr/>
            </a:pPr>
            <a:r>
              <a:rPr lang="en-US" sz="3300" i="0">
                <a:effectLst>
                  <a:outerShdw blurRad="38100" dist="38100" dir="2700000" algn="tl">
                    <a:srgbClr val="C0C0C0"/>
                  </a:outerShdw>
                </a:effectLst>
                <a:latin typeface="Arial" charset="0"/>
              </a:rPr>
              <a:t>Restauración a un pH Normal (7.1)</a:t>
            </a:r>
            <a:endParaRPr lang="en-US" sz="3300" i="0" baseline="30000">
              <a:effectLst>
                <a:outerShdw blurRad="38100" dist="38100" dir="2700000" algn="tl">
                  <a:srgbClr val="C0C0C0"/>
                </a:outerShdw>
              </a:effectLst>
              <a:latin typeface="Arial" charset="0"/>
            </a:endParaRPr>
          </a:p>
        </p:txBody>
      </p:sp>
      <p:sp>
        <p:nvSpPr>
          <p:cNvPr id="496661" name="Rectangle 21">
            <a:extLst>
              <a:ext uri="{FF2B5EF4-FFF2-40B4-BE49-F238E27FC236}">
                <a16:creationId xmlns:a16="http://schemas.microsoft.com/office/drawing/2014/main" id="{4E26B0BF-93A7-445E-A1AA-A957140460BA}"/>
              </a:ext>
            </a:extLst>
          </p:cNvPr>
          <p:cNvSpPr>
            <a:spLocks noChangeArrowheads="1"/>
          </p:cNvSpPr>
          <p:nvPr/>
        </p:nvSpPr>
        <p:spPr bwMode="auto">
          <a:xfrm>
            <a:off x="2503488" y="5889625"/>
            <a:ext cx="4430712" cy="7604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Aún Pueden Estar</a:t>
            </a:r>
          </a:p>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ELEVADOS</a:t>
            </a:r>
          </a:p>
        </p:txBody>
      </p:sp>
      <p:sp>
        <p:nvSpPr>
          <p:cNvPr id="496665" name="Rectangle 25">
            <a:extLst>
              <a:ext uri="{FF2B5EF4-FFF2-40B4-BE49-F238E27FC236}">
                <a16:creationId xmlns:a16="http://schemas.microsoft.com/office/drawing/2014/main" id="{2EAB0647-2EFC-4A55-B7BB-1E5B8524ED73}"/>
              </a:ext>
            </a:extLst>
          </p:cNvPr>
          <p:cNvSpPr>
            <a:spLocks noChangeArrowheads="1"/>
          </p:cNvSpPr>
          <p:nvPr/>
        </p:nvSpPr>
        <p:spPr bwMode="auto">
          <a:xfrm>
            <a:off x="682625" y="4919663"/>
            <a:ext cx="8047038" cy="3635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3200" i="0">
                <a:solidFill>
                  <a:srgbClr val="000000"/>
                </a:solidFill>
                <a:latin typeface="Verdana" pitchFamily="34" charset="0"/>
              </a:rPr>
              <a:t>Lactato Sanguíneo/Intramuscular</a:t>
            </a:r>
            <a:endParaRPr lang="en-US" sz="3200" i="0" baseline="-25000">
              <a:solidFill>
                <a:srgbClr val="000000"/>
              </a:solidFill>
              <a:latin typeface="Verdana" pitchFamily="34" charset="0"/>
            </a:endParaRPr>
          </a:p>
        </p:txBody>
      </p:sp>
      <p:sp>
        <p:nvSpPr>
          <p:cNvPr id="234519" name="Line 26">
            <a:extLst>
              <a:ext uri="{FF2B5EF4-FFF2-40B4-BE49-F238E27FC236}">
                <a16:creationId xmlns:a16="http://schemas.microsoft.com/office/drawing/2014/main" id="{3D316562-DC89-4AA4-928E-A571ED73B8E6}"/>
              </a:ext>
            </a:extLst>
          </p:cNvPr>
          <p:cNvSpPr>
            <a:spLocks noChangeShapeType="1"/>
          </p:cNvSpPr>
          <p:nvPr/>
        </p:nvSpPr>
        <p:spPr bwMode="auto">
          <a:xfrm>
            <a:off x="4841875" y="2354263"/>
            <a:ext cx="0" cy="5619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4520" name="Line 27">
            <a:extLst>
              <a:ext uri="{FF2B5EF4-FFF2-40B4-BE49-F238E27FC236}">
                <a16:creationId xmlns:a16="http://schemas.microsoft.com/office/drawing/2014/main" id="{21157638-CC6D-4F53-ADEB-4B990D108EAB}"/>
              </a:ext>
            </a:extLst>
          </p:cNvPr>
          <p:cNvSpPr>
            <a:spLocks noChangeShapeType="1"/>
          </p:cNvSpPr>
          <p:nvPr/>
        </p:nvSpPr>
        <p:spPr bwMode="auto">
          <a:xfrm>
            <a:off x="4854575" y="3636963"/>
            <a:ext cx="0" cy="5619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4521" name="Line 28">
            <a:extLst>
              <a:ext uri="{FF2B5EF4-FFF2-40B4-BE49-F238E27FC236}">
                <a16:creationId xmlns:a16="http://schemas.microsoft.com/office/drawing/2014/main" id="{A206673D-505B-4DBB-B00B-AEE525B91D2E}"/>
              </a:ext>
            </a:extLst>
          </p:cNvPr>
          <p:cNvSpPr>
            <a:spLocks noChangeShapeType="1"/>
          </p:cNvSpPr>
          <p:nvPr/>
        </p:nvSpPr>
        <p:spPr bwMode="auto">
          <a:xfrm>
            <a:off x="4854575" y="4475163"/>
            <a:ext cx="0" cy="5619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4522" name="Line 29">
            <a:extLst>
              <a:ext uri="{FF2B5EF4-FFF2-40B4-BE49-F238E27FC236}">
                <a16:creationId xmlns:a16="http://schemas.microsoft.com/office/drawing/2014/main" id="{1A0390A0-4B28-4652-8CE9-798744749381}"/>
              </a:ext>
            </a:extLst>
          </p:cNvPr>
          <p:cNvSpPr>
            <a:spLocks noChangeShapeType="1"/>
          </p:cNvSpPr>
          <p:nvPr/>
        </p:nvSpPr>
        <p:spPr bwMode="auto">
          <a:xfrm>
            <a:off x="4854575" y="5351463"/>
            <a:ext cx="0" cy="561975"/>
          </a:xfrm>
          <a:prstGeom prst="line">
            <a:avLst/>
          </a:prstGeom>
          <a:noFill/>
          <a:ln w="1397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6643"/>
                                        </p:tgtEl>
                                        <p:attrNameLst>
                                          <p:attrName>style.visibility</p:attrName>
                                        </p:attrNameLst>
                                      </p:cBhvr>
                                      <p:to>
                                        <p:strVal val="visible"/>
                                      </p:to>
                                    </p:set>
                                    <p:animEffect transition="in" filter="wipe(left)">
                                      <p:cBhvr>
                                        <p:cTn id="7" dur="500"/>
                                        <p:tgtEl>
                                          <p:spTgt spid="4966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6643" grpId="0" autoUpdateAnimBg="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2" name="Picture 2" descr="Contents">
            <a:extLst>
              <a:ext uri="{FF2B5EF4-FFF2-40B4-BE49-F238E27FC236}">
                <a16:creationId xmlns:a16="http://schemas.microsoft.com/office/drawing/2014/main" id="{83F088B7-A02A-425E-9680-CBCF481D27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691" name="Text Box 3">
            <a:extLst>
              <a:ext uri="{FF2B5EF4-FFF2-40B4-BE49-F238E27FC236}">
                <a16:creationId xmlns:a16="http://schemas.microsoft.com/office/drawing/2014/main" id="{B13FBEFA-A8B5-4072-A112-E7415A02D860}"/>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Desechos Metabólicos</a:t>
            </a:r>
          </a:p>
        </p:txBody>
      </p:sp>
      <p:sp>
        <p:nvSpPr>
          <p:cNvPr id="498692" name="Rectangle 4">
            <a:extLst>
              <a:ext uri="{FF2B5EF4-FFF2-40B4-BE49-F238E27FC236}">
                <a16:creationId xmlns:a16="http://schemas.microsoft.com/office/drawing/2014/main" id="{966EBCE0-5074-4BB2-BC03-8BBDEDFE564B}"/>
              </a:ext>
            </a:extLst>
          </p:cNvPr>
          <p:cNvSpPr>
            <a:spLocks noChangeArrowheads="1"/>
          </p:cNvSpPr>
          <p:nvPr/>
        </p:nvSpPr>
        <p:spPr bwMode="auto">
          <a:xfrm>
            <a:off x="339725" y="2347913"/>
            <a:ext cx="8678863" cy="6683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3000" i="0">
                <a:effectLst>
                  <a:outerShdw blurRad="38100" dist="38100" dir="2700000" algn="tl">
                    <a:srgbClr val="C0C0C0"/>
                  </a:outerShdw>
                </a:effectLst>
                <a:latin typeface="Verdana" pitchFamily="34" charset="0"/>
              </a:rPr>
              <a:t>DEPORTISTA VELOCISTA</a:t>
            </a:r>
          </a:p>
          <a:p>
            <a:pPr marL="342900" indent="-342900" algn="ctr">
              <a:lnSpc>
                <a:spcPct val="60000"/>
              </a:lnSpc>
              <a:spcBef>
                <a:spcPct val="20000"/>
              </a:spcBef>
              <a:defRPr/>
            </a:pPr>
            <a:r>
              <a:rPr lang="en-US" sz="3000" i="0">
                <a:effectLst>
                  <a:outerShdw blurRad="38100" dist="38100" dir="2700000" algn="tl">
                    <a:srgbClr val="C0C0C0"/>
                  </a:outerShdw>
                </a:effectLst>
                <a:latin typeface="Verdana" pitchFamily="34" charset="0"/>
              </a:rPr>
              <a:t>(Compitiendo a Intensidades Elevadas)</a:t>
            </a:r>
            <a:endParaRPr lang="en-US" sz="3000">
              <a:effectLst>
                <a:outerShdw blurRad="38100" dist="38100" dir="2700000" algn="tl">
                  <a:srgbClr val="C0C0C0"/>
                </a:outerShdw>
              </a:effectLst>
              <a:latin typeface="Verdana" pitchFamily="34" charset="0"/>
            </a:endParaRPr>
          </a:p>
        </p:txBody>
      </p:sp>
      <p:sp>
        <p:nvSpPr>
          <p:cNvPr id="498693" name="Rectangle 5">
            <a:extLst>
              <a:ext uri="{FF2B5EF4-FFF2-40B4-BE49-F238E27FC236}">
                <a16:creationId xmlns:a16="http://schemas.microsoft.com/office/drawing/2014/main" id="{1657615B-658A-4905-92E0-043F76FF335F}"/>
              </a:ext>
            </a:extLst>
          </p:cNvPr>
          <p:cNvSpPr>
            <a:spLocks noChangeArrowheads="1"/>
          </p:cNvSpPr>
          <p:nvPr/>
        </p:nvSpPr>
        <p:spPr bwMode="auto">
          <a:xfrm>
            <a:off x="323850" y="12557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35526" name="Line 6">
            <a:extLst>
              <a:ext uri="{FF2B5EF4-FFF2-40B4-BE49-F238E27FC236}">
                <a16:creationId xmlns:a16="http://schemas.microsoft.com/office/drawing/2014/main" id="{4A27638E-D1C7-40CC-B736-59BA49CE6F8B}"/>
              </a:ext>
            </a:extLst>
          </p:cNvPr>
          <p:cNvSpPr>
            <a:spLocks noChangeShapeType="1"/>
          </p:cNvSpPr>
          <p:nvPr/>
        </p:nvSpPr>
        <p:spPr bwMode="auto">
          <a:xfrm rot="-5400000">
            <a:off x="16771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8695" name="Rectangle 7">
            <a:extLst>
              <a:ext uri="{FF2B5EF4-FFF2-40B4-BE49-F238E27FC236}">
                <a16:creationId xmlns:a16="http://schemas.microsoft.com/office/drawing/2014/main" id="{5C318565-DC31-49CA-9FDA-B3E241A8CD0F}"/>
              </a:ext>
            </a:extLst>
          </p:cNvPr>
          <p:cNvSpPr>
            <a:spLocks noChangeArrowheads="1"/>
          </p:cNvSpPr>
          <p:nvPr/>
        </p:nvSpPr>
        <p:spPr bwMode="auto">
          <a:xfrm>
            <a:off x="1758950" y="12557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498696" name="Rectangle 8">
            <a:extLst>
              <a:ext uri="{FF2B5EF4-FFF2-40B4-BE49-F238E27FC236}">
                <a16:creationId xmlns:a16="http://schemas.microsoft.com/office/drawing/2014/main" id="{07494D4B-8A00-49D4-8A51-BF6EB37CA724}"/>
              </a:ext>
            </a:extLst>
          </p:cNvPr>
          <p:cNvSpPr>
            <a:spLocks noChangeArrowheads="1"/>
          </p:cNvSpPr>
          <p:nvPr/>
        </p:nvSpPr>
        <p:spPr bwMode="auto">
          <a:xfrm>
            <a:off x="3044825" y="1255713"/>
            <a:ext cx="3054350" cy="2524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Desechos Metabólicos</a:t>
            </a:r>
            <a:endParaRPr lang="en-US" sz="1700">
              <a:effectLst>
                <a:outerShdw blurRad="38100" dist="38100" dir="2700000" algn="tl">
                  <a:srgbClr val="C0C0C0"/>
                </a:outerShdw>
              </a:effectLst>
              <a:latin typeface="Arial Black" pitchFamily="34" charset="0"/>
            </a:endParaRPr>
          </a:p>
        </p:txBody>
      </p:sp>
      <p:sp>
        <p:nvSpPr>
          <p:cNvPr id="235529" name="Line 9">
            <a:extLst>
              <a:ext uri="{FF2B5EF4-FFF2-40B4-BE49-F238E27FC236}">
                <a16:creationId xmlns:a16="http://schemas.microsoft.com/office/drawing/2014/main" id="{D8E1A909-59DC-4B35-BA53-CB126C365762}"/>
              </a:ext>
            </a:extLst>
          </p:cNvPr>
          <p:cNvSpPr>
            <a:spLocks noChangeShapeType="1"/>
          </p:cNvSpPr>
          <p:nvPr/>
        </p:nvSpPr>
        <p:spPr bwMode="auto">
          <a:xfrm flipV="1">
            <a:off x="6383338" y="1263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8698" name="Rectangle 10">
            <a:extLst>
              <a:ext uri="{FF2B5EF4-FFF2-40B4-BE49-F238E27FC236}">
                <a16:creationId xmlns:a16="http://schemas.microsoft.com/office/drawing/2014/main" id="{2F9E5852-D442-4518-AFD7-CCCBB21065D5}"/>
              </a:ext>
            </a:extLst>
          </p:cNvPr>
          <p:cNvSpPr>
            <a:spLocks noChangeArrowheads="1"/>
          </p:cNvSpPr>
          <p:nvPr/>
        </p:nvSpPr>
        <p:spPr bwMode="auto">
          <a:xfrm>
            <a:off x="6361113" y="1255713"/>
            <a:ext cx="18303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Lactato &amp; H</a:t>
            </a:r>
            <a:r>
              <a:rPr lang="en-US" sz="1700" i="0" baseline="30000">
                <a:latin typeface="Arial Black" pitchFamily="34" charset="0"/>
              </a:rPr>
              <a:t>+</a:t>
            </a:r>
          </a:p>
        </p:txBody>
      </p:sp>
      <p:sp>
        <p:nvSpPr>
          <p:cNvPr id="235531" name="Rectangle 11">
            <a:extLst>
              <a:ext uri="{FF2B5EF4-FFF2-40B4-BE49-F238E27FC236}">
                <a16:creationId xmlns:a16="http://schemas.microsoft.com/office/drawing/2014/main" id="{1A5A196B-651E-48F2-A1B8-A33D597AC351}"/>
              </a:ext>
            </a:extLst>
          </p:cNvPr>
          <p:cNvSpPr>
            <a:spLocks noChangeArrowheads="1"/>
          </p:cNvSpPr>
          <p:nvPr/>
        </p:nvSpPr>
        <p:spPr bwMode="auto">
          <a:xfrm>
            <a:off x="450850" y="12096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5532" name="Line 12">
            <a:extLst>
              <a:ext uri="{FF2B5EF4-FFF2-40B4-BE49-F238E27FC236}">
                <a16:creationId xmlns:a16="http://schemas.microsoft.com/office/drawing/2014/main" id="{BE94CE11-3493-4798-8155-72E01FF74F2C}"/>
              </a:ext>
            </a:extLst>
          </p:cNvPr>
          <p:cNvSpPr>
            <a:spLocks noChangeShapeType="1"/>
          </p:cNvSpPr>
          <p:nvPr/>
        </p:nvSpPr>
        <p:spPr bwMode="auto">
          <a:xfrm rot="-5400000">
            <a:off x="30360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5533" name="Line 13">
            <a:extLst>
              <a:ext uri="{FF2B5EF4-FFF2-40B4-BE49-F238E27FC236}">
                <a16:creationId xmlns:a16="http://schemas.microsoft.com/office/drawing/2014/main" id="{69F4CD5E-10EE-4FC9-8C13-209693A7CDF9}"/>
              </a:ext>
            </a:extLst>
          </p:cNvPr>
          <p:cNvSpPr>
            <a:spLocks noChangeShapeType="1"/>
          </p:cNvSpPr>
          <p:nvPr/>
        </p:nvSpPr>
        <p:spPr bwMode="auto">
          <a:xfrm rot="-5400000">
            <a:off x="61348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5534" name="Line 14">
            <a:extLst>
              <a:ext uri="{FF2B5EF4-FFF2-40B4-BE49-F238E27FC236}">
                <a16:creationId xmlns:a16="http://schemas.microsoft.com/office/drawing/2014/main" id="{52516AD3-CE12-42DD-BFE0-610406BDFA4A}"/>
              </a:ext>
            </a:extLst>
          </p:cNvPr>
          <p:cNvSpPr>
            <a:spLocks noChangeShapeType="1"/>
          </p:cNvSpPr>
          <p:nvPr/>
        </p:nvSpPr>
        <p:spPr bwMode="auto">
          <a:xfrm rot="-5400000">
            <a:off x="82176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5535" name="Line 15">
            <a:extLst>
              <a:ext uri="{FF2B5EF4-FFF2-40B4-BE49-F238E27FC236}">
                <a16:creationId xmlns:a16="http://schemas.microsoft.com/office/drawing/2014/main" id="{81958D83-F618-47FC-A5A0-9F8AB566A1A8}"/>
              </a:ext>
            </a:extLst>
          </p:cNvPr>
          <p:cNvSpPr>
            <a:spLocks noChangeShapeType="1"/>
          </p:cNvSpPr>
          <p:nvPr/>
        </p:nvSpPr>
        <p:spPr bwMode="auto">
          <a:xfrm>
            <a:off x="8491538" y="12890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8704" name="Rectangle 16">
            <a:extLst>
              <a:ext uri="{FF2B5EF4-FFF2-40B4-BE49-F238E27FC236}">
                <a16:creationId xmlns:a16="http://schemas.microsoft.com/office/drawing/2014/main" id="{FCC3AD6F-3FF8-435D-AE78-302B29F6EB73}"/>
              </a:ext>
            </a:extLst>
          </p:cNvPr>
          <p:cNvSpPr>
            <a:spLocks noChangeArrowheads="1"/>
          </p:cNvSpPr>
          <p:nvPr/>
        </p:nvSpPr>
        <p:spPr bwMode="auto">
          <a:xfrm>
            <a:off x="8482013" y="1255713"/>
            <a:ext cx="661987" cy="2143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pH</a:t>
            </a:r>
            <a:endParaRPr lang="en-US" sz="1700" i="0">
              <a:latin typeface="Arial Black" pitchFamily="34" charset="0"/>
            </a:endParaRPr>
          </a:p>
        </p:txBody>
      </p:sp>
      <p:sp>
        <p:nvSpPr>
          <p:cNvPr id="235537" name="Line 17">
            <a:extLst>
              <a:ext uri="{FF2B5EF4-FFF2-40B4-BE49-F238E27FC236}">
                <a16:creationId xmlns:a16="http://schemas.microsoft.com/office/drawing/2014/main" id="{88745002-3220-4D20-81B4-283010A6F432}"/>
              </a:ext>
            </a:extLst>
          </p:cNvPr>
          <p:cNvSpPr>
            <a:spLocks noChangeShapeType="1"/>
          </p:cNvSpPr>
          <p:nvPr/>
        </p:nvSpPr>
        <p:spPr bwMode="auto">
          <a:xfrm>
            <a:off x="4816475" y="1554163"/>
            <a:ext cx="0" cy="803275"/>
          </a:xfrm>
          <a:prstGeom prst="line">
            <a:avLst/>
          </a:prstGeom>
          <a:noFill/>
          <a:ln w="174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98706" name="Rectangle 18">
            <a:extLst>
              <a:ext uri="{FF2B5EF4-FFF2-40B4-BE49-F238E27FC236}">
                <a16:creationId xmlns:a16="http://schemas.microsoft.com/office/drawing/2014/main" id="{942AF4AB-4D8E-42CA-94BE-B73D2E253916}"/>
              </a:ext>
            </a:extLst>
          </p:cNvPr>
          <p:cNvSpPr>
            <a:spLocks noChangeArrowheads="1"/>
          </p:cNvSpPr>
          <p:nvPr/>
        </p:nvSpPr>
        <p:spPr bwMode="auto">
          <a:xfrm>
            <a:off x="1430338" y="3716338"/>
            <a:ext cx="6519862" cy="4587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80000"/>
              </a:lnSpc>
              <a:spcBef>
                <a:spcPct val="20000"/>
              </a:spcBef>
              <a:defRPr/>
            </a:pPr>
            <a:r>
              <a:rPr lang="es-PR" sz="3700" i="0">
                <a:solidFill>
                  <a:srgbClr val="000000"/>
                </a:solidFill>
                <a:latin typeface="Verdana" pitchFamily="34" charset="0"/>
              </a:rPr>
              <a:t>Lactato (&gt; 6 </a:t>
            </a:r>
            <a:r>
              <a:rPr lang="en-US" sz="3700" i="0">
                <a:effectLst>
                  <a:outerShdw blurRad="38100" dist="38100" dir="2700000" algn="tl">
                    <a:srgbClr val="C0C0C0"/>
                  </a:outerShdw>
                </a:effectLst>
                <a:latin typeface="Arial" charset="0"/>
              </a:rPr>
              <a:t>– 7 mmol/L)</a:t>
            </a:r>
            <a:endParaRPr lang="es-PR" sz="3700" i="0">
              <a:effectLst>
                <a:outerShdw blurRad="38100" dist="38100" dir="2700000" algn="tl">
                  <a:srgbClr val="C0C0C0"/>
                </a:outerShdw>
              </a:effectLst>
              <a:latin typeface="Arial" charset="0"/>
            </a:endParaRPr>
          </a:p>
        </p:txBody>
      </p:sp>
      <p:sp>
        <p:nvSpPr>
          <p:cNvPr id="498708" name="Text Box 20">
            <a:extLst>
              <a:ext uri="{FF2B5EF4-FFF2-40B4-BE49-F238E27FC236}">
                <a16:creationId xmlns:a16="http://schemas.microsoft.com/office/drawing/2014/main" id="{8134A29F-880D-40F8-B604-A628F1557C7E}"/>
              </a:ext>
            </a:extLst>
          </p:cNvPr>
          <p:cNvSpPr txBox="1">
            <a:spLocks noChangeArrowheads="1"/>
          </p:cNvSpPr>
          <p:nvPr/>
        </p:nvSpPr>
        <p:spPr bwMode="auto">
          <a:xfrm>
            <a:off x="733425" y="4965700"/>
            <a:ext cx="8253413" cy="542925"/>
          </a:xfrm>
          <a:prstGeom prst="rect">
            <a:avLst/>
          </a:prstGeom>
          <a:noFill/>
          <a:ln w="9525">
            <a:noFill/>
            <a:miter lim="800000"/>
            <a:headEnd/>
            <a:tailEnd/>
          </a:ln>
          <a:effectLst/>
        </p:spPr>
        <p:txBody>
          <a:bodyPr>
            <a:spAutoFit/>
          </a:bodyPr>
          <a:lstStyle/>
          <a:p>
            <a:pPr>
              <a:lnSpc>
                <a:spcPct val="80000"/>
              </a:lnSpc>
              <a:defRPr/>
            </a:pPr>
            <a:r>
              <a:rPr lang="en-US" sz="3700" i="0">
                <a:effectLst>
                  <a:outerShdw blurRad="38100" dist="38100" dir="2700000" algn="tl">
                    <a:srgbClr val="C0C0C0"/>
                  </a:outerShdw>
                </a:effectLst>
                <a:latin typeface="Arial" charset="0"/>
              </a:rPr>
              <a:t>pH Intramuscular/Intracelular (&lt; 7.0)</a:t>
            </a:r>
            <a:endParaRPr lang="en-US" sz="3700" i="0" baseline="30000">
              <a:effectLst>
                <a:outerShdw blurRad="38100" dist="38100" dir="2700000" algn="tl">
                  <a:srgbClr val="C0C0C0"/>
                </a:outerShdw>
              </a:effectLst>
              <a:latin typeface="Arial" charset="0"/>
            </a:endParaRPr>
          </a:p>
        </p:txBody>
      </p:sp>
      <p:sp>
        <p:nvSpPr>
          <p:cNvPr id="498709" name="Rectangle 21">
            <a:extLst>
              <a:ext uri="{FF2B5EF4-FFF2-40B4-BE49-F238E27FC236}">
                <a16:creationId xmlns:a16="http://schemas.microsoft.com/office/drawing/2014/main" id="{32F1678C-83CA-405D-8646-80BEA100E61F}"/>
              </a:ext>
            </a:extLst>
          </p:cNvPr>
          <p:cNvSpPr>
            <a:spLocks noChangeArrowheads="1"/>
          </p:cNvSpPr>
          <p:nvPr/>
        </p:nvSpPr>
        <p:spPr bwMode="auto">
          <a:xfrm>
            <a:off x="573088" y="6143625"/>
            <a:ext cx="8202612" cy="4048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700" i="0">
                <a:effectLst>
                  <a:outerShdw blurRad="38100" dist="38100" dir="2700000" algn="tl">
                    <a:srgbClr val="C0C0C0"/>
                  </a:outerShdw>
                </a:effectLst>
                <a:latin typeface="Arial Black" pitchFamily="34" charset="0"/>
              </a:rPr>
              <a:t>Puede Continuar Ejercitándose</a:t>
            </a:r>
          </a:p>
        </p:txBody>
      </p:sp>
      <p:sp>
        <p:nvSpPr>
          <p:cNvPr id="235541" name="Line 28">
            <a:extLst>
              <a:ext uri="{FF2B5EF4-FFF2-40B4-BE49-F238E27FC236}">
                <a16:creationId xmlns:a16="http://schemas.microsoft.com/office/drawing/2014/main" id="{4E7E05F7-424C-4158-8E74-145C2A1AD679}"/>
              </a:ext>
            </a:extLst>
          </p:cNvPr>
          <p:cNvSpPr>
            <a:spLocks noChangeShapeType="1"/>
          </p:cNvSpPr>
          <p:nvPr/>
        </p:nvSpPr>
        <p:spPr bwMode="auto">
          <a:xfrm flipV="1">
            <a:off x="1400175" y="3713163"/>
            <a:ext cx="0" cy="460375"/>
          </a:xfrm>
          <a:prstGeom prst="line">
            <a:avLst/>
          </a:prstGeom>
          <a:noFill/>
          <a:ln w="793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5542" name="Line 30">
            <a:extLst>
              <a:ext uri="{FF2B5EF4-FFF2-40B4-BE49-F238E27FC236}">
                <a16:creationId xmlns:a16="http://schemas.microsoft.com/office/drawing/2014/main" id="{BBEBD6B4-6B87-4A8B-81D0-CB16ABA3A214}"/>
              </a:ext>
            </a:extLst>
          </p:cNvPr>
          <p:cNvSpPr>
            <a:spLocks noChangeShapeType="1"/>
          </p:cNvSpPr>
          <p:nvPr/>
        </p:nvSpPr>
        <p:spPr bwMode="auto">
          <a:xfrm>
            <a:off x="688975" y="5008563"/>
            <a:ext cx="0" cy="460375"/>
          </a:xfrm>
          <a:prstGeom prst="line">
            <a:avLst/>
          </a:prstGeom>
          <a:noFill/>
          <a:ln w="793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5543" name="Line 38">
            <a:extLst>
              <a:ext uri="{FF2B5EF4-FFF2-40B4-BE49-F238E27FC236}">
                <a16:creationId xmlns:a16="http://schemas.microsoft.com/office/drawing/2014/main" id="{B9FBDF2B-9B15-42EF-BE48-8DC08A5B256D}"/>
              </a:ext>
            </a:extLst>
          </p:cNvPr>
          <p:cNvSpPr>
            <a:spLocks noChangeShapeType="1"/>
          </p:cNvSpPr>
          <p:nvPr/>
        </p:nvSpPr>
        <p:spPr bwMode="auto">
          <a:xfrm>
            <a:off x="4829175" y="3027363"/>
            <a:ext cx="0" cy="803275"/>
          </a:xfrm>
          <a:prstGeom prst="line">
            <a:avLst/>
          </a:prstGeom>
          <a:noFill/>
          <a:ln w="174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5544" name="Line 39">
            <a:extLst>
              <a:ext uri="{FF2B5EF4-FFF2-40B4-BE49-F238E27FC236}">
                <a16:creationId xmlns:a16="http://schemas.microsoft.com/office/drawing/2014/main" id="{F38B8904-FFDE-4A80-B6AF-0CEB7CBCE0C0}"/>
              </a:ext>
            </a:extLst>
          </p:cNvPr>
          <p:cNvSpPr>
            <a:spLocks noChangeShapeType="1"/>
          </p:cNvSpPr>
          <p:nvPr/>
        </p:nvSpPr>
        <p:spPr bwMode="auto">
          <a:xfrm>
            <a:off x="4841875" y="4208463"/>
            <a:ext cx="0" cy="803275"/>
          </a:xfrm>
          <a:prstGeom prst="line">
            <a:avLst/>
          </a:prstGeom>
          <a:noFill/>
          <a:ln w="174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5545" name="Line 40">
            <a:extLst>
              <a:ext uri="{FF2B5EF4-FFF2-40B4-BE49-F238E27FC236}">
                <a16:creationId xmlns:a16="http://schemas.microsoft.com/office/drawing/2014/main" id="{F1B29DB7-422D-4E90-AE32-ABD9C415BAFD}"/>
              </a:ext>
            </a:extLst>
          </p:cNvPr>
          <p:cNvSpPr>
            <a:spLocks noChangeShapeType="1"/>
          </p:cNvSpPr>
          <p:nvPr/>
        </p:nvSpPr>
        <p:spPr bwMode="auto">
          <a:xfrm>
            <a:off x="4854575" y="5414963"/>
            <a:ext cx="0" cy="803275"/>
          </a:xfrm>
          <a:prstGeom prst="line">
            <a:avLst/>
          </a:prstGeom>
          <a:noFill/>
          <a:ln w="1746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8691"/>
                                        </p:tgtEl>
                                        <p:attrNameLst>
                                          <p:attrName>style.visibility</p:attrName>
                                        </p:attrNameLst>
                                      </p:cBhvr>
                                      <p:to>
                                        <p:strVal val="visible"/>
                                      </p:to>
                                    </p:set>
                                    <p:animEffect transition="in" filter="wipe(left)">
                                      <p:cBhvr>
                                        <p:cTn id="7" dur="500"/>
                                        <p:tgtEl>
                                          <p:spTgt spid="498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691" grpId="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descr="Contents">
            <a:extLst>
              <a:ext uri="{FF2B5EF4-FFF2-40B4-BE49-F238E27FC236}">
                <a16:creationId xmlns:a16="http://schemas.microsoft.com/office/drawing/2014/main" id="{DE18AA98-E2AF-4A78-A903-E41ABA57A7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 name="Text Box 3">
            <a:extLst>
              <a:ext uri="{FF2B5EF4-FFF2-40B4-BE49-F238E27FC236}">
                <a16:creationId xmlns:a16="http://schemas.microsoft.com/office/drawing/2014/main" id="{A191783F-A4E7-47B3-8921-112948CD07D2}"/>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Proteínas</a:t>
            </a:r>
          </a:p>
        </p:txBody>
      </p:sp>
      <p:sp>
        <p:nvSpPr>
          <p:cNvPr id="13316" name="Text Box 4">
            <a:extLst>
              <a:ext uri="{FF2B5EF4-FFF2-40B4-BE49-F238E27FC236}">
                <a16:creationId xmlns:a16="http://schemas.microsoft.com/office/drawing/2014/main" id="{FD1A9B24-1B7F-453F-A9DD-6A692ADFF2A9}"/>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Pueden ser utilizadas como una fuente de energía si se convierten en glucosa vía </a:t>
            </a:r>
            <a:r>
              <a:rPr lang="en-US" altLang="en-US" sz="2400" i="0">
                <a:latin typeface="Arial" panose="020B0604020202020204" pitchFamily="34" charset="0"/>
              </a:rPr>
              <a:t>gluconeogenesis</a:t>
            </a:r>
            <a:endParaRPr lang="en-US" altLang="en-US" sz="2400" b="0" i="0">
              <a:latin typeface="Arial" panose="020B0604020202020204" pitchFamily="34" charset="0"/>
            </a:endParaRPr>
          </a:p>
        </p:txBody>
      </p:sp>
      <p:sp>
        <p:nvSpPr>
          <p:cNvPr id="13317" name="Text Box 5">
            <a:extLst>
              <a:ext uri="{FF2B5EF4-FFF2-40B4-BE49-F238E27FC236}">
                <a16:creationId xmlns:a16="http://schemas.microsoft.com/office/drawing/2014/main" id="{F4EBC422-D5F2-45B3-BE7A-1085BBB662EB}"/>
              </a:ext>
            </a:extLst>
          </p:cNvPr>
          <p:cNvSpPr txBox="1">
            <a:spLocks noChangeArrowheads="1"/>
          </p:cNvSpPr>
          <p:nvPr/>
        </p:nvSpPr>
        <p:spPr bwMode="auto">
          <a:xfrm>
            <a:off x="609600" y="2465388"/>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Pueden generar AGL durante estados de inanición (hambruna) a través de la </a:t>
            </a:r>
            <a:r>
              <a:rPr lang="en-US" altLang="en-US" sz="2400" i="0">
                <a:latin typeface="Arial" panose="020B0604020202020204" pitchFamily="34" charset="0"/>
              </a:rPr>
              <a:t>lipogénesis</a:t>
            </a:r>
            <a:endParaRPr lang="en-US" altLang="en-US" sz="2400" b="0" i="0">
              <a:latin typeface="Arial" panose="020B0604020202020204" pitchFamily="34" charset="0"/>
            </a:endParaRPr>
          </a:p>
        </p:txBody>
      </p:sp>
      <p:sp>
        <p:nvSpPr>
          <p:cNvPr id="13318" name="Text Box 6">
            <a:extLst>
              <a:ext uri="{FF2B5EF4-FFF2-40B4-BE49-F238E27FC236}">
                <a16:creationId xmlns:a16="http://schemas.microsoft.com/office/drawing/2014/main" id="{98F98D93-FEF5-48AF-9854-723C63595F11}"/>
              </a:ext>
            </a:extLst>
          </p:cNvPr>
          <p:cNvSpPr txBox="1">
            <a:spLocks noChangeArrowheads="1"/>
          </p:cNvSpPr>
          <p:nvPr/>
        </p:nvSpPr>
        <p:spPr bwMode="auto">
          <a:xfrm>
            <a:off x="609600" y="3289300"/>
            <a:ext cx="8382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Solamente las unidades básicas de las proteínas—aminoácidos—pueden ser utilizados para energía: ~4.1 kcal de energía per g de proteína</a:t>
            </a:r>
          </a:p>
        </p:txBody>
      </p:sp>
      <p:pic>
        <p:nvPicPr>
          <p:cNvPr id="13319" name="Picture 7" descr="Burger">
            <a:extLst>
              <a:ext uri="{FF2B5EF4-FFF2-40B4-BE49-F238E27FC236}">
                <a16:creationId xmlns:a16="http://schemas.microsoft.com/office/drawing/2014/main" id="{233F88E0-43EF-41CC-AC05-9ADA9E96D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1800" y="5095875"/>
            <a:ext cx="2208213" cy="161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3319"/>
                                        </p:tgtEl>
                                        <p:attrNameLst>
                                          <p:attrName>style.visibility</p:attrName>
                                        </p:attrNameLst>
                                      </p:cBhvr>
                                      <p:to>
                                        <p:strVal val="visible"/>
                                      </p:to>
                                    </p:set>
                                    <p:animEffect transition="in" filter="wipe(down)">
                                      <p:cBhvr>
                                        <p:cTn id="7" dur="500"/>
                                        <p:tgtEl>
                                          <p:spTgt spid="1331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315"/>
                                        </p:tgtEl>
                                        <p:attrNameLst>
                                          <p:attrName>style.visibility</p:attrName>
                                        </p:attrNameLst>
                                      </p:cBhvr>
                                      <p:to>
                                        <p:strVal val="visible"/>
                                      </p:to>
                                    </p:set>
                                    <p:animEffect transition="in" filter="wipe(left)">
                                      <p:cBhvr>
                                        <p:cTn id="11" dur="500"/>
                                        <p:tgtEl>
                                          <p:spTgt spid="1331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3316"/>
                                        </p:tgtEl>
                                        <p:attrNameLst>
                                          <p:attrName>style.visibility</p:attrName>
                                        </p:attrNameLst>
                                      </p:cBhvr>
                                      <p:to>
                                        <p:strVal val="visible"/>
                                      </p:to>
                                    </p:set>
                                    <p:animEffect transition="in" filter="wipe(left)">
                                      <p:cBhvr>
                                        <p:cTn id="16" dur="500"/>
                                        <p:tgtEl>
                                          <p:spTgt spid="1331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3317"/>
                                        </p:tgtEl>
                                        <p:attrNameLst>
                                          <p:attrName>style.visibility</p:attrName>
                                        </p:attrNameLst>
                                      </p:cBhvr>
                                      <p:to>
                                        <p:strVal val="visible"/>
                                      </p:to>
                                    </p:set>
                                    <p:animEffect transition="in" filter="wipe(left)">
                                      <p:cBhvr>
                                        <p:cTn id="21" dur="500"/>
                                        <p:tgtEl>
                                          <p:spTgt spid="1331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3318"/>
                                        </p:tgtEl>
                                        <p:attrNameLst>
                                          <p:attrName>style.visibility</p:attrName>
                                        </p:attrNameLst>
                                      </p:cBhvr>
                                      <p:to>
                                        <p:strVal val="visible"/>
                                      </p:to>
                                    </p:set>
                                    <p:animEffect transition="in" filter="wipe(left)">
                                      <p:cBhvr>
                                        <p:cTn id="26" dur="500"/>
                                        <p:tgtEl>
                                          <p:spTgt spid="13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autoUpdateAnimBg="0"/>
      <p:bldP spid="13316" grpId="0" autoUpdateAnimBg="0"/>
      <p:bldP spid="13317" grpId="0" autoUpdateAnimBg="0"/>
      <p:bldP spid="13318" grpId="0"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546" name="Picture 2" descr="Illustration">
            <a:extLst>
              <a:ext uri="{FF2B5EF4-FFF2-40B4-BE49-F238E27FC236}">
                <a16:creationId xmlns:a16="http://schemas.microsoft.com/office/drawing/2014/main" id="{65525949-40D2-425D-BB23-C72EF8E2F3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Text Box 4">
            <a:extLst>
              <a:ext uri="{FF2B5EF4-FFF2-40B4-BE49-F238E27FC236}">
                <a16:creationId xmlns:a16="http://schemas.microsoft.com/office/drawing/2014/main" id="{23F4F304-8DEF-4EAE-9231-7F953AF9268C}"/>
              </a:ext>
            </a:extLst>
          </p:cNvPr>
          <p:cNvSpPr txBox="1">
            <a:spLocks noChangeArrowheads="1"/>
          </p:cNvSpPr>
          <p:nvPr/>
        </p:nvSpPr>
        <p:spPr bwMode="auto">
          <a:xfrm>
            <a:off x="381000" y="533400"/>
            <a:ext cx="6972300" cy="50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CAMBIOS EN EL pH MUSCULAR</a:t>
            </a:r>
          </a:p>
        </p:txBody>
      </p:sp>
      <p:pic>
        <p:nvPicPr>
          <p:cNvPr id="64519" name="Picture 7">
            <a:extLst>
              <a:ext uri="{FF2B5EF4-FFF2-40B4-BE49-F238E27FC236}">
                <a16:creationId xmlns:a16="http://schemas.microsoft.com/office/drawing/2014/main" id="{254E59AD-B92F-453E-AA33-40480E787C9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09738" y="1300163"/>
            <a:ext cx="5724525" cy="494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516"/>
                                        </p:tgtEl>
                                        <p:attrNameLst>
                                          <p:attrName>style.visibility</p:attrName>
                                        </p:attrNameLst>
                                      </p:cBhvr>
                                      <p:to>
                                        <p:strVal val="visible"/>
                                      </p:to>
                                    </p:set>
                                    <p:animEffect transition="in" filter="wipe(left)">
                                      <p:cBhvr>
                                        <p:cTn id="7" dur="500"/>
                                        <p:tgtEl>
                                          <p:spTgt spid="64516"/>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64519"/>
                                        </p:tgtEl>
                                        <p:attrNameLst>
                                          <p:attrName>style.visibility</p:attrName>
                                        </p:attrNameLst>
                                      </p:cBhvr>
                                      <p:to>
                                        <p:strVal val="visible"/>
                                      </p:to>
                                    </p:set>
                                    <p:anim calcmode="lin" valueType="num">
                                      <p:cBhvr>
                                        <p:cTn id="11" dur="500" fill="hold"/>
                                        <p:tgtEl>
                                          <p:spTgt spid="64519"/>
                                        </p:tgtEl>
                                        <p:attrNameLst>
                                          <p:attrName>ppt_w</p:attrName>
                                        </p:attrNameLst>
                                      </p:cBhvr>
                                      <p:tavLst>
                                        <p:tav tm="0">
                                          <p:val>
                                            <p:fltVal val="0"/>
                                          </p:val>
                                        </p:tav>
                                        <p:tav tm="100000">
                                          <p:val>
                                            <p:strVal val="#ppt_w"/>
                                          </p:val>
                                        </p:tav>
                                      </p:tavLst>
                                    </p:anim>
                                    <p:anim calcmode="lin" valueType="num">
                                      <p:cBhvr>
                                        <p:cTn id="12" dur="500" fill="hold"/>
                                        <p:tgtEl>
                                          <p:spTgt spid="64519"/>
                                        </p:tgtEl>
                                        <p:attrNameLst>
                                          <p:attrName>ppt_h</p:attrName>
                                        </p:attrNameLst>
                                      </p:cBhvr>
                                      <p:tavLst>
                                        <p:tav tm="0">
                                          <p:val>
                                            <p:fltVal val="0"/>
                                          </p:val>
                                        </p:tav>
                                        <p:tav tm="100000">
                                          <p:val>
                                            <p:strVal val="#ppt_h"/>
                                          </p:val>
                                        </p:tav>
                                      </p:tavLst>
                                    </p:anim>
                                    <p:anim calcmode="lin" valueType="num">
                                      <p:cBhvr>
                                        <p:cTn id="13" dur="500" fill="hold"/>
                                        <p:tgtEl>
                                          <p:spTgt spid="64519"/>
                                        </p:tgtEl>
                                        <p:attrNameLst>
                                          <p:attrName>ppt_x</p:attrName>
                                        </p:attrNameLst>
                                      </p:cBhvr>
                                      <p:tavLst>
                                        <p:tav tm="0">
                                          <p:val>
                                            <p:fltVal val="0.5"/>
                                          </p:val>
                                        </p:tav>
                                        <p:tav tm="100000">
                                          <p:val>
                                            <p:strVal val="#ppt_x"/>
                                          </p:val>
                                        </p:tav>
                                      </p:tavLst>
                                    </p:anim>
                                    <p:anim calcmode="lin" valueType="num">
                                      <p:cBhvr>
                                        <p:cTn id="14" dur="500" fill="hold"/>
                                        <p:tgtEl>
                                          <p:spTgt spid="6451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6" grpId="0" autoUpdateAnimBg="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70" name="Picture 2" descr="Contents">
            <a:extLst>
              <a:ext uri="{FF2B5EF4-FFF2-40B4-BE49-F238E27FC236}">
                <a16:creationId xmlns:a16="http://schemas.microsoft.com/office/drawing/2014/main" id="{DE02AA96-BF85-471C-9076-8836DE5C62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0739" name="Text Box 3">
            <a:extLst>
              <a:ext uri="{FF2B5EF4-FFF2-40B4-BE49-F238E27FC236}">
                <a16:creationId xmlns:a16="http://schemas.microsoft.com/office/drawing/2014/main" id="{1A1550E3-5777-459B-A5D1-7D0156023912}"/>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Desechos Metabólicos</a:t>
            </a:r>
          </a:p>
        </p:txBody>
      </p:sp>
      <p:sp>
        <p:nvSpPr>
          <p:cNvPr id="500740" name="Rectangle 4">
            <a:extLst>
              <a:ext uri="{FF2B5EF4-FFF2-40B4-BE49-F238E27FC236}">
                <a16:creationId xmlns:a16="http://schemas.microsoft.com/office/drawing/2014/main" id="{FA43A806-5B3E-4556-8DCA-C6656656523B}"/>
              </a:ext>
            </a:extLst>
          </p:cNvPr>
          <p:cNvSpPr>
            <a:spLocks noChangeArrowheads="1"/>
          </p:cNvSpPr>
          <p:nvPr/>
        </p:nvSpPr>
        <p:spPr bwMode="auto">
          <a:xfrm>
            <a:off x="860425" y="2030413"/>
            <a:ext cx="7675563" cy="3889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800" i="0">
                <a:effectLst>
                  <a:outerShdw blurRad="38100" dist="38100" dir="2700000" algn="tl">
                    <a:srgbClr val="C0C0C0"/>
                  </a:outerShdw>
                </a:effectLst>
                <a:latin typeface="Verdana" pitchFamily="34" charset="0"/>
              </a:rPr>
              <a:t>Entrenadores/Fisiólogos del Ejercicio</a:t>
            </a:r>
            <a:endParaRPr lang="en-US" sz="2800">
              <a:effectLst>
                <a:outerShdw blurRad="38100" dist="38100" dir="2700000" algn="tl">
                  <a:srgbClr val="C0C0C0"/>
                </a:outerShdw>
              </a:effectLst>
              <a:latin typeface="Verdana" pitchFamily="34" charset="0"/>
            </a:endParaRPr>
          </a:p>
        </p:txBody>
      </p:sp>
      <p:sp>
        <p:nvSpPr>
          <p:cNvPr id="500741" name="Rectangle 5">
            <a:extLst>
              <a:ext uri="{FF2B5EF4-FFF2-40B4-BE49-F238E27FC236}">
                <a16:creationId xmlns:a16="http://schemas.microsoft.com/office/drawing/2014/main" id="{20A6E5EB-72BB-4155-BF40-AD2D1CD00AFA}"/>
              </a:ext>
            </a:extLst>
          </p:cNvPr>
          <p:cNvSpPr>
            <a:spLocks noChangeArrowheads="1"/>
          </p:cNvSpPr>
          <p:nvPr/>
        </p:nvSpPr>
        <p:spPr bwMode="auto">
          <a:xfrm>
            <a:off x="323850" y="12557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37574" name="Line 6">
            <a:extLst>
              <a:ext uri="{FF2B5EF4-FFF2-40B4-BE49-F238E27FC236}">
                <a16:creationId xmlns:a16="http://schemas.microsoft.com/office/drawing/2014/main" id="{D35186F1-BB83-4BDE-B7BE-EC97EC702919}"/>
              </a:ext>
            </a:extLst>
          </p:cNvPr>
          <p:cNvSpPr>
            <a:spLocks noChangeShapeType="1"/>
          </p:cNvSpPr>
          <p:nvPr/>
        </p:nvSpPr>
        <p:spPr bwMode="auto">
          <a:xfrm rot="-5400000">
            <a:off x="16771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0743" name="Rectangle 7">
            <a:extLst>
              <a:ext uri="{FF2B5EF4-FFF2-40B4-BE49-F238E27FC236}">
                <a16:creationId xmlns:a16="http://schemas.microsoft.com/office/drawing/2014/main" id="{D3046DC1-DEA5-40A1-A73E-BE5571658721}"/>
              </a:ext>
            </a:extLst>
          </p:cNvPr>
          <p:cNvSpPr>
            <a:spLocks noChangeArrowheads="1"/>
          </p:cNvSpPr>
          <p:nvPr/>
        </p:nvSpPr>
        <p:spPr bwMode="auto">
          <a:xfrm>
            <a:off x="1758950" y="12557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500744" name="Rectangle 8">
            <a:extLst>
              <a:ext uri="{FF2B5EF4-FFF2-40B4-BE49-F238E27FC236}">
                <a16:creationId xmlns:a16="http://schemas.microsoft.com/office/drawing/2014/main" id="{D4ACC6E2-084C-4530-9021-3A3B63D80143}"/>
              </a:ext>
            </a:extLst>
          </p:cNvPr>
          <p:cNvSpPr>
            <a:spLocks noChangeArrowheads="1"/>
          </p:cNvSpPr>
          <p:nvPr/>
        </p:nvSpPr>
        <p:spPr bwMode="auto">
          <a:xfrm>
            <a:off x="3044825" y="1255713"/>
            <a:ext cx="3054350" cy="2524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Desechos Metabólicos</a:t>
            </a:r>
            <a:endParaRPr lang="en-US" sz="1700">
              <a:effectLst>
                <a:outerShdw blurRad="38100" dist="38100" dir="2700000" algn="tl">
                  <a:srgbClr val="C0C0C0"/>
                </a:outerShdw>
              </a:effectLst>
              <a:latin typeface="Arial Black" pitchFamily="34" charset="0"/>
            </a:endParaRPr>
          </a:p>
        </p:txBody>
      </p:sp>
      <p:sp>
        <p:nvSpPr>
          <p:cNvPr id="237577" name="Line 9">
            <a:extLst>
              <a:ext uri="{FF2B5EF4-FFF2-40B4-BE49-F238E27FC236}">
                <a16:creationId xmlns:a16="http://schemas.microsoft.com/office/drawing/2014/main" id="{2BC67AE5-A855-462A-8357-A2FB2544A2D6}"/>
              </a:ext>
            </a:extLst>
          </p:cNvPr>
          <p:cNvSpPr>
            <a:spLocks noChangeShapeType="1"/>
          </p:cNvSpPr>
          <p:nvPr/>
        </p:nvSpPr>
        <p:spPr bwMode="auto">
          <a:xfrm flipV="1">
            <a:off x="6383338" y="1263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0746" name="Rectangle 10">
            <a:extLst>
              <a:ext uri="{FF2B5EF4-FFF2-40B4-BE49-F238E27FC236}">
                <a16:creationId xmlns:a16="http://schemas.microsoft.com/office/drawing/2014/main" id="{8269C277-1C9F-47FA-9E14-044FE989CDCA}"/>
              </a:ext>
            </a:extLst>
          </p:cNvPr>
          <p:cNvSpPr>
            <a:spLocks noChangeArrowheads="1"/>
          </p:cNvSpPr>
          <p:nvPr/>
        </p:nvSpPr>
        <p:spPr bwMode="auto">
          <a:xfrm>
            <a:off x="6361113" y="1255713"/>
            <a:ext cx="18303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Lactato &amp; H</a:t>
            </a:r>
            <a:r>
              <a:rPr lang="en-US" sz="1700" i="0" baseline="30000">
                <a:latin typeface="Arial Black" pitchFamily="34" charset="0"/>
              </a:rPr>
              <a:t>+</a:t>
            </a:r>
          </a:p>
        </p:txBody>
      </p:sp>
      <p:sp>
        <p:nvSpPr>
          <p:cNvPr id="237579" name="Rectangle 11">
            <a:extLst>
              <a:ext uri="{FF2B5EF4-FFF2-40B4-BE49-F238E27FC236}">
                <a16:creationId xmlns:a16="http://schemas.microsoft.com/office/drawing/2014/main" id="{6B596EEE-BF6D-4A41-AA35-30554660919F}"/>
              </a:ext>
            </a:extLst>
          </p:cNvPr>
          <p:cNvSpPr>
            <a:spLocks noChangeArrowheads="1"/>
          </p:cNvSpPr>
          <p:nvPr/>
        </p:nvSpPr>
        <p:spPr bwMode="auto">
          <a:xfrm>
            <a:off x="450850" y="12096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7580" name="Line 12">
            <a:extLst>
              <a:ext uri="{FF2B5EF4-FFF2-40B4-BE49-F238E27FC236}">
                <a16:creationId xmlns:a16="http://schemas.microsoft.com/office/drawing/2014/main" id="{BB51C56E-5CA9-46BC-A632-37A2E5B89BF1}"/>
              </a:ext>
            </a:extLst>
          </p:cNvPr>
          <p:cNvSpPr>
            <a:spLocks noChangeShapeType="1"/>
          </p:cNvSpPr>
          <p:nvPr/>
        </p:nvSpPr>
        <p:spPr bwMode="auto">
          <a:xfrm rot="-5400000">
            <a:off x="30360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7581" name="Line 13">
            <a:extLst>
              <a:ext uri="{FF2B5EF4-FFF2-40B4-BE49-F238E27FC236}">
                <a16:creationId xmlns:a16="http://schemas.microsoft.com/office/drawing/2014/main" id="{D70305CA-D28E-4231-BFAC-B57776B6DB87}"/>
              </a:ext>
            </a:extLst>
          </p:cNvPr>
          <p:cNvSpPr>
            <a:spLocks noChangeShapeType="1"/>
          </p:cNvSpPr>
          <p:nvPr/>
        </p:nvSpPr>
        <p:spPr bwMode="auto">
          <a:xfrm rot="-5400000">
            <a:off x="61348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7582" name="Line 14">
            <a:extLst>
              <a:ext uri="{FF2B5EF4-FFF2-40B4-BE49-F238E27FC236}">
                <a16:creationId xmlns:a16="http://schemas.microsoft.com/office/drawing/2014/main" id="{C24B941F-E392-40F7-87FC-CFE8D7821113}"/>
              </a:ext>
            </a:extLst>
          </p:cNvPr>
          <p:cNvSpPr>
            <a:spLocks noChangeShapeType="1"/>
          </p:cNvSpPr>
          <p:nvPr/>
        </p:nvSpPr>
        <p:spPr bwMode="auto">
          <a:xfrm rot="-5400000">
            <a:off x="82176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7583" name="Line 15">
            <a:extLst>
              <a:ext uri="{FF2B5EF4-FFF2-40B4-BE49-F238E27FC236}">
                <a16:creationId xmlns:a16="http://schemas.microsoft.com/office/drawing/2014/main" id="{7D2FA153-19D2-4D9C-9B62-844F6248B4C7}"/>
              </a:ext>
            </a:extLst>
          </p:cNvPr>
          <p:cNvSpPr>
            <a:spLocks noChangeShapeType="1"/>
          </p:cNvSpPr>
          <p:nvPr/>
        </p:nvSpPr>
        <p:spPr bwMode="auto">
          <a:xfrm>
            <a:off x="8491538" y="12890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0752" name="Rectangle 16">
            <a:extLst>
              <a:ext uri="{FF2B5EF4-FFF2-40B4-BE49-F238E27FC236}">
                <a16:creationId xmlns:a16="http://schemas.microsoft.com/office/drawing/2014/main" id="{F914F20F-436F-48CC-A61A-2453F4FD8BAE}"/>
              </a:ext>
            </a:extLst>
          </p:cNvPr>
          <p:cNvSpPr>
            <a:spLocks noChangeArrowheads="1"/>
          </p:cNvSpPr>
          <p:nvPr/>
        </p:nvSpPr>
        <p:spPr bwMode="auto">
          <a:xfrm>
            <a:off x="8482013" y="1255713"/>
            <a:ext cx="661987" cy="2143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pH</a:t>
            </a:r>
            <a:endParaRPr lang="en-US" sz="1700" i="0">
              <a:latin typeface="Arial Black" pitchFamily="34" charset="0"/>
            </a:endParaRPr>
          </a:p>
        </p:txBody>
      </p:sp>
      <p:sp>
        <p:nvSpPr>
          <p:cNvPr id="237585" name="Line 17">
            <a:extLst>
              <a:ext uri="{FF2B5EF4-FFF2-40B4-BE49-F238E27FC236}">
                <a16:creationId xmlns:a16="http://schemas.microsoft.com/office/drawing/2014/main" id="{9BFE4805-E561-4000-9404-EA3BCB88CE5E}"/>
              </a:ext>
            </a:extLst>
          </p:cNvPr>
          <p:cNvSpPr>
            <a:spLocks noChangeShapeType="1"/>
          </p:cNvSpPr>
          <p:nvPr/>
        </p:nvSpPr>
        <p:spPr bwMode="auto">
          <a:xfrm>
            <a:off x="4638675" y="1554163"/>
            <a:ext cx="0" cy="49847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0754" name="Rectangle 18">
            <a:extLst>
              <a:ext uri="{FF2B5EF4-FFF2-40B4-BE49-F238E27FC236}">
                <a16:creationId xmlns:a16="http://schemas.microsoft.com/office/drawing/2014/main" id="{D93EE997-447F-4FCE-8DBB-40BDA49E6965}"/>
              </a:ext>
            </a:extLst>
          </p:cNvPr>
          <p:cNvSpPr>
            <a:spLocks noChangeArrowheads="1"/>
          </p:cNvSpPr>
          <p:nvPr/>
        </p:nvSpPr>
        <p:spPr bwMode="auto">
          <a:xfrm>
            <a:off x="1290638" y="2687638"/>
            <a:ext cx="6786562" cy="3444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2600" i="0">
                <a:solidFill>
                  <a:srgbClr val="000000"/>
                </a:solidFill>
                <a:latin typeface="Verdana" pitchFamily="34" charset="0"/>
              </a:rPr>
              <a:t>Mediciones del Lactato Sanguíneo</a:t>
            </a:r>
            <a:endParaRPr lang="es-PR" sz="2600" i="0">
              <a:effectLst>
                <a:outerShdw blurRad="38100" dist="38100" dir="2700000" algn="tl">
                  <a:srgbClr val="C0C0C0"/>
                </a:outerShdw>
              </a:effectLst>
              <a:latin typeface="Arial" charset="0"/>
            </a:endParaRPr>
          </a:p>
        </p:txBody>
      </p:sp>
      <p:sp>
        <p:nvSpPr>
          <p:cNvPr id="500755" name="Text Box 19">
            <a:extLst>
              <a:ext uri="{FF2B5EF4-FFF2-40B4-BE49-F238E27FC236}">
                <a16:creationId xmlns:a16="http://schemas.microsoft.com/office/drawing/2014/main" id="{05D2A088-2BCC-49F7-A2B1-F9FE33DE4351}"/>
              </a:ext>
            </a:extLst>
          </p:cNvPr>
          <p:cNvSpPr txBox="1">
            <a:spLocks noChangeArrowheads="1"/>
          </p:cNvSpPr>
          <p:nvPr/>
        </p:nvSpPr>
        <p:spPr bwMode="auto">
          <a:xfrm>
            <a:off x="771525" y="4254500"/>
            <a:ext cx="7643813" cy="796925"/>
          </a:xfrm>
          <a:prstGeom prst="rect">
            <a:avLst/>
          </a:prstGeom>
          <a:noFill/>
          <a:ln w="9525">
            <a:noFill/>
            <a:miter lim="800000"/>
            <a:headEnd/>
            <a:tailEnd/>
          </a:ln>
          <a:effectLst/>
        </p:spPr>
        <p:txBody>
          <a:bodyPr>
            <a:spAutoFit/>
          </a:bodyPr>
          <a:lstStyle/>
          <a:p>
            <a:pPr algn="ctr">
              <a:lnSpc>
                <a:spcPct val="80000"/>
              </a:lnSpc>
              <a:defRPr/>
            </a:pPr>
            <a:r>
              <a:rPr lang="en-US" sz="2900" i="0">
                <a:effectLst>
                  <a:outerShdw blurRad="38100" dist="38100" dir="2700000" algn="tl">
                    <a:srgbClr val="C0C0C0"/>
                  </a:outerShdw>
                </a:effectLst>
                <a:latin typeface="Arial" charset="0"/>
              </a:rPr>
              <a:t>Cuantificación de la Intensidad y Volumen</a:t>
            </a:r>
          </a:p>
          <a:p>
            <a:pPr algn="ctr">
              <a:lnSpc>
                <a:spcPct val="80000"/>
              </a:lnSpc>
              <a:defRPr/>
            </a:pPr>
            <a:r>
              <a:rPr lang="en-US" sz="2900" i="0">
                <a:effectLst>
                  <a:outerShdw blurRad="38100" dist="38100" dir="2700000" algn="tl">
                    <a:srgbClr val="C0C0C0"/>
                  </a:outerShdw>
                </a:effectLst>
                <a:latin typeface="Arial" charset="0"/>
              </a:rPr>
              <a:t>del Entrenamiento Físico</a:t>
            </a:r>
            <a:endParaRPr lang="en-US" sz="2900" i="0" baseline="30000">
              <a:effectLst>
                <a:outerShdw blurRad="38100" dist="38100" dir="2700000" algn="tl">
                  <a:srgbClr val="C0C0C0"/>
                </a:outerShdw>
              </a:effectLst>
              <a:latin typeface="Arial" charset="0"/>
            </a:endParaRPr>
          </a:p>
        </p:txBody>
      </p:sp>
      <p:sp>
        <p:nvSpPr>
          <p:cNvPr id="500756" name="Rectangle 20">
            <a:extLst>
              <a:ext uri="{FF2B5EF4-FFF2-40B4-BE49-F238E27FC236}">
                <a16:creationId xmlns:a16="http://schemas.microsoft.com/office/drawing/2014/main" id="{E248C49C-FE86-47A8-824B-A6F6FF1B99CD}"/>
              </a:ext>
            </a:extLst>
          </p:cNvPr>
          <p:cNvSpPr>
            <a:spLocks noChangeArrowheads="1"/>
          </p:cNvSpPr>
          <p:nvPr/>
        </p:nvSpPr>
        <p:spPr bwMode="auto">
          <a:xfrm>
            <a:off x="1030288" y="5864225"/>
            <a:ext cx="7504112" cy="7350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Arial Black" pitchFamily="34" charset="0"/>
              </a:rPr>
              <a:t>Producir un</a:t>
            </a:r>
          </a:p>
          <a:p>
            <a:pPr marL="342900" indent="-342900" algn="ctr">
              <a:lnSpc>
                <a:spcPct val="70000"/>
              </a:lnSpc>
              <a:spcBef>
                <a:spcPct val="20000"/>
              </a:spcBef>
              <a:defRPr/>
            </a:pPr>
            <a:r>
              <a:rPr lang="en-US" sz="2900" i="0">
                <a:effectLst>
                  <a:outerShdw blurRad="38100" dist="38100" dir="2700000" algn="tl">
                    <a:srgbClr val="C0C0C0"/>
                  </a:outerShdw>
                </a:effectLst>
                <a:latin typeface="Arial Black" pitchFamily="34" charset="0"/>
              </a:rPr>
              <a:t>Estímulo de Entrenamiento Óptimo</a:t>
            </a:r>
          </a:p>
        </p:txBody>
      </p:sp>
      <p:sp>
        <p:nvSpPr>
          <p:cNvPr id="500762" name="Rectangle 26">
            <a:extLst>
              <a:ext uri="{FF2B5EF4-FFF2-40B4-BE49-F238E27FC236}">
                <a16:creationId xmlns:a16="http://schemas.microsoft.com/office/drawing/2014/main" id="{6ECE2125-B97E-460E-9EF1-7D9C906BD0B6}"/>
              </a:ext>
            </a:extLst>
          </p:cNvPr>
          <p:cNvSpPr>
            <a:spLocks noChangeArrowheads="1"/>
          </p:cNvSpPr>
          <p:nvPr/>
        </p:nvSpPr>
        <p:spPr bwMode="auto">
          <a:xfrm>
            <a:off x="3386138" y="3411538"/>
            <a:ext cx="2887662" cy="5095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spcBef>
                <a:spcPct val="20000"/>
              </a:spcBef>
              <a:defRPr/>
            </a:pPr>
            <a:r>
              <a:rPr lang="es-PR" sz="2900" i="0">
                <a:solidFill>
                  <a:srgbClr val="000000"/>
                </a:solidFill>
                <a:latin typeface="Verdana" pitchFamily="34" charset="0"/>
              </a:rPr>
              <a:t>PROPÓSITO:</a:t>
            </a:r>
          </a:p>
        </p:txBody>
      </p:sp>
      <p:sp>
        <p:nvSpPr>
          <p:cNvPr id="237590" name="Text Box 34">
            <a:extLst>
              <a:ext uri="{FF2B5EF4-FFF2-40B4-BE49-F238E27FC236}">
                <a16:creationId xmlns:a16="http://schemas.microsoft.com/office/drawing/2014/main" id="{C0E0D65B-36D4-415C-9F52-AFE8D08669FC}"/>
              </a:ext>
            </a:extLst>
          </p:cNvPr>
          <p:cNvSpPr txBox="1">
            <a:spLocks noChangeArrowheads="1"/>
          </p:cNvSpPr>
          <p:nvPr/>
        </p:nvSpPr>
        <p:spPr bwMode="auto">
          <a:xfrm>
            <a:off x="4687888" y="5103813"/>
            <a:ext cx="2800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800"/>
              <a:t>Necesario Para</a:t>
            </a:r>
          </a:p>
        </p:txBody>
      </p:sp>
      <p:sp>
        <p:nvSpPr>
          <p:cNvPr id="237591" name="Line 35">
            <a:extLst>
              <a:ext uri="{FF2B5EF4-FFF2-40B4-BE49-F238E27FC236}">
                <a16:creationId xmlns:a16="http://schemas.microsoft.com/office/drawing/2014/main" id="{29D44DF5-EC58-499C-B5D7-3B26F868C609}"/>
              </a:ext>
            </a:extLst>
          </p:cNvPr>
          <p:cNvSpPr>
            <a:spLocks noChangeShapeType="1"/>
          </p:cNvSpPr>
          <p:nvPr/>
        </p:nvSpPr>
        <p:spPr bwMode="auto">
          <a:xfrm>
            <a:off x="4651375" y="2316163"/>
            <a:ext cx="0" cy="49847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7592" name="Line 36">
            <a:extLst>
              <a:ext uri="{FF2B5EF4-FFF2-40B4-BE49-F238E27FC236}">
                <a16:creationId xmlns:a16="http://schemas.microsoft.com/office/drawing/2014/main" id="{F78F932E-2FAE-4AED-B77F-C37A86CDA222}"/>
              </a:ext>
            </a:extLst>
          </p:cNvPr>
          <p:cNvSpPr>
            <a:spLocks noChangeShapeType="1"/>
          </p:cNvSpPr>
          <p:nvPr/>
        </p:nvSpPr>
        <p:spPr bwMode="auto">
          <a:xfrm>
            <a:off x="4651375" y="3040063"/>
            <a:ext cx="0" cy="49847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7593" name="Line 37">
            <a:extLst>
              <a:ext uri="{FF2B5EF4-FFF2-40B4-BE49-F238E27FC236}">
                <a16:creationId xmlns:a16="http://schemas.microsoft.com/office/drawing/2014/main" id="{7E97C6FF-6CD0-4716-8C04-61A7AA59149B}"/>
              </a:ext>
            </a:extLst>
          </p:cNvPr>
          <p:cNvSpPr>
            <a:spLocks noChangeShapeType="1"/>
          </p:cNvSpPr>
          <p:nvPr/>
        </p:nvSpPr>
        <p:spPr bwMode="auto">
          <a:xfrm>
            <a:off x="4651375" y="3840163"/>
            <a:ext cx="0" cy="49847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7594" name="Line 38">
            <a:extLst>
              <a:ext uri="{FF2B5EF4-FFF2-40B4-BE49-F238E27FC236}">
                <a16:creationId xmlns:a16="http://schemas.microsoft.com/office/drawing/2014/main" id="{D59012ED-2B79-4F5F-A637-DC99F314B6C0}"/>
              </a:ext>
            </a:extLst>
          </p:cNvPr>
          <p:cNvSpPr>
            <a:spLocks noChangeShapeType="1"/>
          </p:cNvSpPr>
          <p:nvPr/>
        </p:nvSpPr>
        <p:spPr bwMode="auto">
          <a:xfrm>
            <a:off x="4651375" y="4983163"/>
            <a:ext cx="0" cy="91757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00739"/>
                                        </p:tgtEl>
                                        <p:attrNameLst>
                                          <p:attrName>style.visibility</p:attrName>
                                        </p:attrNameLst>
                                      </p:cBhvr>
                                      <p:to>
                                        <p:strVal val="visible"/>
                                      </p:to>
                                    </p:set>
                                    <p:animEffect transition="in" filter="wipe(left)">
                                      <p:cBhvr>
                                        <p:cTn id="7" dur="500"/>
                                        <p:tgtEl>
                                          <p:spTgt spid="5007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739"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4" name="Picture 2" descr="Contents">
            <a:extLst>
              <a:ext uri="{FF2B5EF4-FFF2-40B4-BE49-F238E27FC236}">
                <a16:creationId xmlns:a16="http://schemas.microsoft.com/office/drawing/2014/main" id="{1D9BA766-E2D5-43C3-ACF9-A0B07D93F3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787" name="Text Box 3">
            <a:extLst>
              <a:ext uri="{FF2B5EF4-FFF2-40B4-BE49-F238E27FC236}">
                <a16:creationId xmlns:a16="http://schemas.microsoft.com/office/drawing/2014/main" id="{FD1FD7BD-827E-4E0B-A57B-17536C2B5790}"/>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Desechos Metabólicos</a:t>
            </a:r>
          </a:p>
        </p:txBody>
      </p:sp>
      <p:sp>
        <p:nvSpPr>
          <p:cNvPr id="502788" name="Rectangle 4">
            <a:extLst>
              <a:ext uri="{FF2B5EF4-FFF2-40B4-BE49-F238E27FC236}">
                <a16:creationId xmlns:a16="http://schemas.microsoft.com/office/drawing/2014/main" id="{DABF83A3-2935-457F-9D05-6C99CEBFD5F3}"/>
              </a:ext>
            </a:extLst>
          </p:cNvPr>
          <p:cNvSpPr>
            <a:spLocks noChangeArrowheads="1"/>
          </p:cNvSpPr>
          <p:nvPr/>
        </p:nvSpPr>
        <p:spPr bwMode="auto">
          <a:xfrm>
            <a:off x="2168525" y="1916113"/>
            <a:ext cx="4945063" cy="6683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800" i="0">
                <a:effectLst>
                  <a:outerShdw blurRad="38100" dist="38100" dir="2700000" algn="tl">
                    <a:srgbClr val="C0C0C0"/>
                  </a:outerShdw>
                </a:effectLst>
                <a:latin typeface="Verdana" pitchFamily="34" charset="0"/>
              </a:rPr>
              <a:t>Mediciones del</a:t>
            </a:r>
          </a:p>
          <a:p>
            <a:pPr marL="342900" indent="-342900" algn="ctr">
              <a:lnSpc>
                <a:spcPct val="60000"/>
              </a:lnSpc>
              <a:spcBef>
                <a:spcPct val="20000"/>
              </a:spcBef>
              <a:defRPr/>
            </a:pPr>
            <a:r>
              <a:rPr lang="en-US" sz="2800" i="0">
                <a:effectLst>
                  <a:outerShdw blurRad="38100" dist="38100" dir="2700000" algn="tl">
                    <a:srgbClr val="C0C0C0"/>
                  </a:outerShdw>
                </a:effectLst>
                <a:latin typeface="Verdana" pitchFamily="34" charset="0"/>
              </a:rPr>
              <a:t>Lactato Sanguíneo</a:t>
            </a:r>
            <a:endParaRPr lang="en-US" sz="2800">
              <a:effectLst>
                <a:outerShdw blurRad="38100" dist="38100" dir="2700000" algn="tl">
                  <a:srgbClr val="C0C0C0"/>
                </a:outerShdw>
              </a:effectLst>
              <a:latin typeface="Verdana" pitchFamily="34" charset="0"/>
            </a:endParaRPr>
          </a:p>
        </p:txBody>
      </p:sp>
      <p:sp>
        <p:nvSpPr>
          <p:cNvPr id="502789" name="Rectangle 5">
            <a:extLst>
              <a:ext uri="{FF2B5EF4-FFF2-40B4-BE49-F238E27FC236}">
                <a16:creationId xmlns:a16="http://schemas.microsoft.com/office/drawing/2014/main" id="{80396015-0265-44A7-AC8C-99D07D07C9A8}"/>
              </a:ext>
            </a:extLst>
          </p:cNvPr>
          <p:cNvSpPr>
            <a:spLocks noChangeArrowheads="1"/>
          </p:cNvSpPr>
          <p:nvPr/>
        </p:nvSpPr>
        <p:spPr bwMode="auto">
          <a:xfrm>
            <a:off x="323850" y="12557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38598" name="Line 6">
            <a:extLst>
              <a:ext uri="{FF2B5EF4-FFF2-40B4-BE49-F238E27FC236}">
                <a16:creationId xmlns:a16="http://schemas.microsoft.com/office/drawing/2014/main" id="{891D7F88-80AB-4C51-8A7D-785D49681F8A}"/>
              </a:ext>
            </a:extLst>
          </p:cNvPr>
          <p:cNvSpPr>
            <a:spLocks noChangeShapeType="1"/>
          </p:cNvSpPr>
          <p:nvPr/>
        </p:nvSpPr>
        <p:spPr bwMode="auto">
          <a:xfrm rot="-5400000">
            <a:off x="16771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2791" name="Rectangle 7">
            <a:extLst>
              <a:ext uri="{FF2B5EF4-FFF2-40B4-BE49-F238E27FC236}">
                <a16:creationId xmlns:a16="http://schemas.microsoft.com/office/drawing/2014/main" id="{301ECF8B-7FB1-44E1-806D-CA7E88946144}"/>
              </a:ext>
            </a:extLst>
          </p:cNvPr>
          <p:cNvSpPr>
            <a:spLocks noChangeArrowheads="1"/>
          </p:cNvSpPr>
          <p:nvPr/>
        </p:nvSpPr>
        <p:spPr bwMode="auto">
          <a:xfrm>
            <a:off x="1758950" y="12557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502792" name="Rectangle 8">
            <a:extLst>
              <a:ext uri="{FF2B5EF4-FFF2-40B4-BE49-F238E27FC236}">
                <a16:creationId xmlns:a16="http://schemas.microsoft.com/office/drawing/2014/main" id="{ECEFC13B-6770-47A1-89DD-5981D24E26DC}"/>
              </a:ext>
            </a:extLst>
          </p:cNvPr>
          <p:cNvSpPr>
            <a:spLocks noChangeArrowheads="1"/>
          </p:cNvSpPr>
          <p:nvPr/>
        </p:nvSpPr>
        <p:spPr bwMode="auto">
          <a:xfrm>
            <a:off x="3044825" y="1255713"/>
            <a:ext cx="3054350" cy="2524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Desechos Metabólicos</a:t>
            </a:r>
            <a:endParaRPr lang="en-US" sz="1700">
              <a:effectLst>
                <a:outerShdw blurRad="38100" dist="38100" dir="2700000" algn="tl">
                  <a:srgbClr val="C0C0C0"/>
                </a:outerShdw>
              </a:effectLst>
              <a:latin typeface="Arial Black" pitchFamily="34" charset="0"/>
            </a:endParaRPr>
          </a:p>
        </p:txBody>
      </p:sp>
      <p:sp>
        <p:nvSpPr>
          <p:cNvPr id="238601" name="Line 9">
            <a:extLst>
              <a:ext uri="{FF2B5EF4-FFF2-40B4-BE49-F238E27FC236}">
                <a16:creationId xmlns:a16="http://schemas.microsoft.com/office/drawing/2014/main" id="{CFBB8790-854E-4B5C-8B47-88CCDC7CFE6C}"/>
              </a:ext>
            </a:extLst>
          </p:cNvPr>
          <p:cNvSpPr>
            <a:spLocks noChangeShapeType="1"/>
          </p:cNvSpPr>
          <p:nvPr/>
        </p:nvSpPr>
        <p:spPr bwMode="auto">
          <a:xfrm flipV="1">
            <a:off x="6383338" y="1263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2794" name="Rectangle 10">
            <a:extLst>
              <a:ext uri="{FF2B5EF4-FFF2-40B4-BE49-F238E27FC236}">
                <a16:creationId xmlns:a16="http://schemas.microsoft.com/office/drawing/2014/main" id="{163D4E6C-4CDA-40AD-A4AA-8B4823E83993}"/>
              </a:ext>
            </a:extLst>
          </p:cNvPr>
          <p:cNvSpPr>
            <a:spLocks noChangeArrowheads="1"/>
          </p:cNvSpPr>
          <p:nvPr/>
        </p:nvSpPr>
        <p:spPr bwMode="auto">
          <a:xfrm>
            <a:off x="6361113" y="1255713"/>
            <a:ext cx="18303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Lactato &amp; H</a:t>
            </a:r>
            <a:r>
              <a:rPr lang="en-US" sz="1700" i="0" baseline="30000">
                <a:latin typeface="Arial Black" pitchFamily="34" charset="0"/>
              </a:rPr>
              <a:t>+</a:t>
            </a:r>
          </a:p>
        </p:txBody>
      </p:sp>
      <p:sp>
        <p:nvSpPr>
          <p:cNvPr id="238603" name="Rectangle 11">
            <a:extLst>
              <a:ext uri="{FF2B5EF4-FFF2-40B4-BE49-F238E27FC236}">
                <a16:creationId xmlns:a16="http://schemas.microsoft.com/office/drawing/2014/main" id="{4ED178FC-3058-4079-9B39-87E8C03987CA}"/>
              </a:ext>
            </a:extLst>
          </p:cNvPr>
          <p:cNvSpPr>
            <a:spLocks noChangeArrowheads="1"/>
          </p:cNvSpPr>
          <p:nvPr/>
        </p:nvSpPr>
        <p:spPr bwMode="auto">
          <a:xfrm>
            <a:off x="450850" y="12096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8604" name="Line 12">
            <a:extLst>
              <a:ext uri="{FF2B5EF4-FFF2-40B4-BE49-F238E27FC236}">
                <a16:creationId xmlns:a16="http://schemas.microsoft.com/office/drawing/2014/main" id="{2F1D6874-1C7F-4064-B207-C4D0AD3E5267}"/>
              </a:ext>
            </a:extLst>
          </p:cNvPr>
          <p:cNvSpPr>
            <a:spLocks noChangeShapeType="1"/>
          </p:cNvSpPr>
          <p:nvPr/>
        </p:nvSpPr>
        <p:spPr bwMode="auto">
          <a:xfrm rot="-5400000">
            <a:off x="30360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8605" name="Line 13">
            <a:extLst>
              <a:ext uri="{FF2B5EF4-FFF2-40B4-BE49-F238E27FC236}">
                <a16:creationId xmlns:a16="http://schemas.microsoft.com/office/drawing/2014/main" id="{6506DC93-7D87-41D1-9E8C-141DBDA3313A}"/>
              </a:ext>
            </a:extLst>
          </p:cNvPr>
          <p:cNvSpPr>
            <a:spLocks noChangeShapeType="1"/>
          </p:cNvSpPr>
          <p:nvPr/>
        </p:nvSpPr>
        <p:spPr bwMode="auto">
          <a:xfrm rot="-5400000">
            <a:off x="61348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8606" name="Line 14">
            <a:extLst>
              <a:ext uri="{FF2B5EF4-FFF2-40B4-BE49-F238E27FC236}">
                <a16:creationId xmlns:a16="http://schemas.microsoft.com/office/drawing/2014/main" id="{BF31C66B-2517-46B6-9901-3659A5215222}"/>
              </a:ext>
            </a:extLst>
          </p:cNvPr>
          <p:cNvSpPr>
            <a:spLocks noChangeShapeType="1"/>
          </p:cNvSpPr>
          <p:nvPr/>
        </p:nvSpPr>
        <p:spPr bwMode="auto">
          <a:xfrm rot="-5400000">
            <a:off x="82176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8607" name="Line 15">
            <a:extLst>
              <a:ext uri="{FF2B5EF4-FFF2-40B4-BE49-F238E27FC236}">
                <a16:creationId xmlns:a16="http://schemas.microsoft.com/office/drawing/2014/main" id="{64A52859-C9CB-4660-A170-12BA2FD1F89B}"/>
              </a:ext>
            </a:extLst>
          </p:cNvPr>
          <p:cNvSpPr>
            <a:spLocks noChangeShapeType="1"/>
          </p:cNvSpPr>
          <p:nvPr/>
        </p:nvSpPr>
        <p:spPr bwMode="auto">
          <a:xfrm>
            <a:off x="8491538" y="12890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2800" name="Rectangle 16">
            <a:extLst>
              <a:ext uri="{FF2B5EF4-FFF2-40B4-BE49-F238E27FC236}">
                <a16:creationId xmlns:a16="http://schemas.microsoft.com/office/drawing/2014/main" id="{CEEB3591-CA2D-4ED2-9796-9B7FEB5774FB}"/>
              </a:ext>
            </a:extLst>
          </p:cNvPr>
          <p:cNvSpPr>
            <a:spLocks noChangeArrowheads="1"/>
          </p:cNvSpPr>
          <p:nvPr/>
        </p:nvSpPr>
        <p:spPr bwMode="auto">
          <a:xfrm>
            <a:off x="8482013" y="1255713"/>
            <a:ext cx="661987" cy="2143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pH</a:t>
            </a:r>
            <a:endParaRPr lang="en-US" sz="1700" i="0">
              <a:latin typeface="Arial Black" pitchFamily="34" charset="0"/>
            </a:endParaRPr>
          </a:p>
        </p:txBody>
      </p:sp>
      <p:sp>
        <p:nvSpPr>
          <p:cNvPr id="238609" name="Line 17">
            <a:extLst>
              <a:ext uri="{FF2B5EF4-FFF2-40B4-BE49-F238E27FC236}">
                <a16:creationId xmlns:a16="http://schemas.microsoft.com/office/drawing/2014/main" id="{8F84BDCE-62B9-4EC3-B9AD-AB82802DA4B6}"/>
              </a:ext>
            </a:extLst>
          </p:cNvPr>
          <p:cNvSpPr>
            <a:spLocks noChangeShapeType="1"/>
          </p:cNvSpPr>
          <p:nvPr/>
        </p:nvSpPr>
        <p:spPr bwMode="auto">
          <a:xfrm>
            <a:off x="4638675" y="1554163"/>
            <a:ext cx="0" cy="3968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2802" name="Rectangle 18">
            <a:extLst>
              <a:ext uri="{FF2B5EF4-FFF2-40B4-BE49-F238E27FC236}">
                <a16:creationId xmlns:a16="http://schemas.microsoft.com/office/drawing/2014/main" id="{B2FEA9D8-856B-4C00-927E-12A5DE1B82A2}"/>
              </a:ext>
            </a:extLst>
          </p:cNvPr>
          <p:cNvSpPr>
            <a:spLocks noChangeArrowheads="1"/>
          </p:cNvSpPr>
          <p:nvPr/>
        </p:nvSpPr>
        <p:spPr bwMode="auto">
          <a:xfrm>
            <a:off x="2230438" y="3589338"/>
            <a:ext cx="4894262" cy="10175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600" i="0">
                <a:solidFill>
                  <a:srgbClr val="000000"/>
                </a:solidFill>
                <a:latin typeface="Verdana" pitchFamily="34" charset="0"/>
              </a:rPr>
              <a:t>Índice de Intensidad</a:t>
            </a:r>
          </a:p>
          <a:p>
            <a:pPr marL="342900" indent="-342900" algn="ctr">
              <a:lnSpc>
                <a:spcPct val="70000"/>
              </a:lnSpc>
              <a:spcBef>
                <a:spcPct val="20000"/>
              </a:spcBef>
              <a:defRPr/>
            </a:pPr>
            <a:r>
              <a:rPr lang="es-PR" sz="2600" i="0">
                <a:solidFill>
                  <a:srgbClr val="000000"/>
                </a:solidFill>
                <a:latin typeface="Verdana" pitchFamily="34" charset="0"/>
              </a:rPr>
              <a:t>del</a:t>
            </a:r>
          </a:p>
          <a:p>
            <a:pPr marL="342900" indent="-342900" algn="ctr">
              <a:lnSpc>
                <a:spcPct val="70000"/>
              </a:lnSpc>
              <a:spcBef>
                <a:spcPct val="20000"/>
              </a:spcBef>
              <a:defRPr/>
            </a:pPr>
            <a:r>
              <a:rPr lang="es-PR" sz="2600" i="0">
                <a:solidFill>
                  <a:srgbClr val="000000"/>
                </a:solidFill>
                <a:latin typeface="Verdana" pitchFamily="34" charset="0"/>
              </a:rPr>
              <a:t>Entrenamiento Deportivo</a:t>
            </a:r>
            <a:endParaRPr lang="es-PR" sz="2600" i="0">
              <a:effectLst>
                <a:outerShdw blurRad="38100" dist="38100" dir="2700000" algn="tl">
                  <a:srgbClr val="C0C0C0"/>
                </a:outerShdw>
              </a:effectLst>
              <a:latin typeface="Arial" charset="0"/>
            </a:endParaRPr>
          </a:p>
        </p:txBody>
      </p:sp>
      <p:sp>
        <p:nvSpPr>
          <p:cNvPr id="502803" name="Text Box 19">
            <a:extLst>
              <a:ext uri="{FF2B5EF4-FFF2-40B4-BE49-F238E27FC236}">
                <a16:creationId xmlns:a16="http://schemas.microsoft.com/office/drawing/2014/main" id="{31068812-5A06-4441-9967-2EA28A7BBD8B}"/>
              </a:ext>
            </a:extLst>
          </p:cNvPr>
          <p:cNvSpPr txBox="1">
            <a:spLocks noChangeArrowheads="1"/>
          </p:cNvSpPr>
          <p:nvPr/>
        </p:nvSpPr>
        <p:spPr bwMode="auto">
          <a:xfrm>
            <a:off x="2714625" y="2870200"/>
            <a:ext cx="3821113" cy="444500"/>
          </a:xfrm>
          <a:prstGeom prst="rect">
            <a:avLst/>
          </a:prstGeom>
          <a:noFill/>
          <a:ln w="9525">
            <a:noFill/>
            <a:miter lim="800000"/>
            <a:headEnd/>
            <a:tailEnd/>
          </a:ln>
          <a:effectLst/>
        </p:spPr>
        <p:txBody>
          <a:bodyPr>
            <a:spAutoFit/>
          </a:bodyPr>
          <a:lstStyle/>
          <a:p>
            <a:pPr algn="ctr">
              <a:lnSpc>
                <a:spcPct val="80000"/>
              </a:lnSpc>
              <a:defRPr/>
            </a:pPr>
            <a:r>
              <a:rPr lang="en-US" sz="2900" i="0">
                <a:effectLst>
                  <a:outerShdw blurRad="38100" dist="38100" dir="2700000" algn="tl">
                    <a:srgbClr val="C0C0C0"/>
                  </a:outerShdw>
                </a:effectLst>
                <a:latin typeface="Arial" charset="0"/>
              </a:rPr>
              <a:t>Proporcionan un</a:t>
            </a:r>
            <a:endParaRPr lang="en-US" sz="2900" i="0" baseline="30000">
              <a:effectLst>
                <a:outerShdw blurRad="38100" dist="38100" dir="2700000" algn="tl">
                  <a:srgbClr val="C0C0C0"/>
                </a:outerShdw>
              </a:effectLst>
              <a:latin typeface="Arial" charset="0"/>
            </a:endParaRPr>
          </a:p>
        </p:txBody>
      </p:sp>
      <p:sp>
        <p:nvSpPr>
          <p:cNvPr id="502804" name="Rectangle 20">
            <a:extLst>
              <a:ext uri="{FF2B5EF4-FFF2-40B4-BE49-F238E27FC236}">
                <a16:creationId xmlns:a16="http://schemas.microsoft.com/office/drawing/2014/main" id="{855FEFCB-8348-410D-B0D4-97BB802344EC}"/>
              </a:ext>
            </a:extLst>
          </p:cNvPr>
          <p:cNvSpPr>
            <a:spLocks noChangeArrowheads="1"/>
          </p:cNvSpPr>
          <p:nvPr/>
        </p:nvSpPr>
        <p:spPr bwMode="auto">
          <a:xfrm>
            <a:off x="2414588" y="5508625"/>
            <a:ext cx="4481512" cy="3159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500" i="0">
                <a:effectLst>
                  <a:outerShdw blurRad="38100" dist="38100" dir="2700000" algn="tl">
                    <a:srgbClr val="C0C0C0"/>
                  </a:outerShdw>
                </a:effectLst>
                <a:latin typeface="Verdana" pitchFamily="34" charset="0"/>
              </a:rPr>
              <a:t>No Tienen Relación con</a:t>
            </a:r>
          </a:p>
        </p:txBody>
      </p:sp>
      <p:sp>
        <p:nvSpPr>
          <p:cNvPr id="238613" name="Line 29">
            <a:extLst>
              <a:ext uri="{FF2B5EF4-FFF2-40B4-BE49-F238E27FC236}">
                <a16:creationId xmlns:a16="http://schemas.microsoft.com/office/drawing/2014/main" id="{BEBBCDC4-79BB-4094-9304-B486A7FC2219}"/>
              </a:ext>
            </a:extLst>
          </p:cNvPr>
          <p:cNvSpPr>
            <a:spLocks noChangeShapeType="1"/>
          </p:cNvSpPr>
          <p:nvPr/>
        </p:nvSpPr>
        <p:spPr bwMode="auto">
          <a:xfrm>
            <a:off x="4638675" y="4602163"/>
            <a:ext cx="0" cy="358775"/>
          </a:xfrm>
          <a:prstGeom prst="line">
            <a:avLst/>
          </a:prstGeom>
          <a:noFill/>
          <a:ln w="857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2814" name="Text Box 30">
            <a:extLst>
              <a:ext uri="{FF2B5EF4-FFF2-40B4-BE49-F238E27FC236}">
                <a16:creationId xmlns:a16="http://schemas.microsoft.com/office/drawing/2014/main" id="{59AFF9DE-58C0-411B-91D6-B40C89764447}"/>
              </a:ext>
            </a:extLst>
          </p:cNvPr>
          <p:cNvSpPr txBox="1">
            <a:spLocks noChangeArrowheads="1"/>
          </p:cNvSpPr>
          <p:nvPr/>
        </p:nvSpPr>
        <p:spPr bwMode="auto">
          <a:xfrm>
            <a:off x="4137025" y="4838700"/>
            <a:ext cx="950913" cy="396875"/>
          </a:xfrm>
          <a:prstGeom prst="rect">
            <a:avLst/>
          </a:prstGeom>
          <a:noFill/>
          <a:ln w="9525">
            <a:noFill/>
            <a:miter lim="800000"/>
            <a:headEnd/>
            <a:tailEnd/>
          </a:ln>
          <a:effectLst/>
        </p:spPr>
        <p:txBody>
          <a:bodyPr>
            <a:spAutoFit/>
          </a:bodyPr>
          <a:lstStyle/>
          <a:p>
            <a:pPr algn="ctr">
              <a:lnSpc>
                <a:spcPct val="80000"/>
              </a:lnSpc>
              <a:defRPr/>
            </a:pPr>
            <a:r>
              <a:rPr lang="en-US" sz="2500" i="0">
                <a:effectLst>
                  <a:outerShdw blurRad="38100" dist="38100" dir="2700000" algn="tl">
                    <a:srgbClr val="C0C0C0"/>
                  </a:outerShdw>
                </a:effectLst>
                <a:latin typeface="Arial" charset="0"/>
              </a:rPr>
              <a:t>pero</a:t>
            </a:r>
            <a:endParaRPr lang="en-US" sz="2500" i="0" baseline="30000">
              <a:effectLst>
                <a:outerShdw blurRad="38100" dist="38100" dir="2700000" algn="tl">
                  <a:srgbClr val="C0C0C0"/>
                </a:outerShdw>
              </a:effectLst>
              <a:latin typeface="Arial" charset="0"/>
            </a:endParaRPr>
          </a:p>
        </p:txBody>
      </p:sp>
      <p:sp>
        <p:nvSpPr>
          <p:cNvPr id="238615" name="Line 32">
            <a:extLst>
              <a:ext uri="{FF2B5EF4-FFF2-40B4-BE49-F238E27FC236}">
                <a16:creationId xmlns:a16="http://schemas.microsoft.com/office/drawing/2014/main" id="{DD4743EB-8278-4D64-A244-EAD58BDCCD5E}"/>
              </a:ext>
            </a:extLst>
          </p:cNvPr>
          <p:cNvSpPr>
            <a:spLocks noChangeShapeType="1"/>
          </p:cNvSpPr>
          <p:nvPr/>
        </p:nvSpPr>
        <p:spPr bwMode="auto">
          <a:xfrm>
            <a:off x="4638675" y="5148263"/>
            <a:ext cx="0" cy="358775"/>
          </a:xfrm>
          <a:prstGeom prst="line">
            <a:avLst/>
          </a:prstGeom>
          <a:noFill/>
          <a:ln w="857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8616" name="Freeform 33">
            <a:extLst>
              <a:ext uri="{FF2B5EF4-FFF2-40B4-BE49-F238E27FC236}">
                <a16:creationId xmlns:a16="http://schemas.microsoft.com/office/drawing/2014/main" id="{D827DB97-0A96-44E2-B37B-65CB00BE77B1}"/>
              </a:ext>
            </a:extLst>
          </p:cNvPr>
          <p:cNvSpPr>
            <a:spLocks/>
          </p:cNvSpPr>
          <p:nvPr/>
        </p:nvSpPr>
        <p:spPr bwMode="auto">
          <a:xfrm rot="-5400000" flipH="1" flipV="1">
            <a:off x="1876425" y="5459413"/>
            <a:ext cx="485775" cy="8572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857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02818" name="Rectangle 34">
            <a:extLst>
              <a:ext uri="{FF2B5EF4-FFF2-40B4-BE49-F238E27FC236}">
                <a16:creationId xmlns:a16="http://schemas.microsoft.com/office/drawing/2014/main" id="{2306481D-E955-404B-B7AE-4A040E9ED588}"/>
              </a:ext>
            </a:extLst>
          </p:cNvPr>
          <p:cNvSpPr>
            <a:spLocks noChangeArrowheads="1"/>
          </p:cNvSpPr>
          <p:nvPr/>
        </p:nvSpPr>
        <p:spPr bwMode="auto">
          <a:xfrm>
            <a:off x="479425" y="6094413"/>
            <a:ext cx="4271963" cy="3127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400" i="0">
                <a:effectLst>
                  <a:outerShdw blurRad="38100" dist="38100" dir="2700000" algn="tl">
                    <a:srgbClr val="C0C0C0"/>
                  </a:outerShdw>
                </a:effectLst>
                <a:latin typeface="Arial" charset="0"/>
              </a:rPr>
              <a:t>Los Procesos Anaeróbicos</a:t>
            </a:r>
            <a:endParaRPr lang="en-US" sz="2400">
              <a:effectLst>
                <a:outerShdw blurRad="38100" dist="38100" dir="2700000" algn="tl">
                  <a:srgbClr val="C0C0C0"/>
                </a:outerShdw>
              </a:effectLst>
              <a:latin typeface="Arial" charset="0"/>
            </a:endParaRPr>
          </a:p>
        </p:txBody>
      </p:sp>
      <p:sp>
        <p:nvSpPr>
          <p:cNvPr id="238618" name="Freeform 35">
            <a:extLst>
              <a:ext uri="{FF2B5EF4-FFF2-40B4-BE49-F238E27FC236}">
                <a16:creationId xmlns:a16="http://schemas.microsoft.com/office/drawing/2014/main" id="{B4835258-A5BF-488E-A0BF-4E47DFA1CE1E}"/>
              </a:ext>
            </a:extLst>
          </p:cNvPr>
          <p:cNvSpPr>
            <a:spLocks/>
          </p:cNvSpPr>
          <p:nvPr/>
        </p:nvSpPr>
        <p:spPr bwMode="auto">
          <a:xfrm rot="5400000" flipV="1">
            <a:off x="6911975" y="5465763"/>
            <a:ext cx="485775" cy="8445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857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02820" name="Rectangle 36">
            <a:extLst>
              <a:ext uri="{FF2B5EF4-FFF2-40B4-BE49-F238E27FC236}">
                <a16:creationId xmlns:a16="http://schemas.microsoft.com/office/drawing/2014/main" id="{81A59B90-E908-47D7-ABF2-F6F7F7A2DC91}"/>
              </a:ext>
            </a:extLst>
          </p:cNvPr>
          <p:cNvSpPr>
            <a:spLocks noChangeArrowheads="1"/>
          </p:cNvSpPr>
          <p:nvPr/>
        </p:nvSpPr>
        <p:spPr bwMode="auto">
          <a:xfrm>
            <a:off x="5622925" y="6119813"/>
            <a:ext cx="3395663" cy="5540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400" i="0">
                <a:effectLst>
                  <a:outerShdw blurRad="38100" dist="38100" dir="2700000" algn="tl">
                    <a:srgbClr val="C0C0C0"/>
                  </a:outerShdw>
                </a:effectLst>
                <a:latin typeface="Arial" charset="0"/>
              </a:rPr>
              <a:t>El Estado de Acidosis</a:t>
            </a:r>
          </a:p>
          <a:p>
            <a:pPr marL="342900" indent="-342900" algn="ctr">
              <a:lnSpc>
                <a:spcPct val="60000"/>
              </a:lnSpc>
              <a:spcBef>
                <a:spcPct val="20000"/>
              </a:spcBef>
              <a:defRPr/>
            </a:pPr>
            <a:r>
              <a:rPr lang="en-US" sz="2400" i="0">
                <a:effectLst>
                  <a:outerShdw blurRad="38100" dist="38100" dir="2700000" algn="tl">
                    <a:srgbClr val="C0C0C0"/>
                  </a:outerShdw>
                </a:effectLst>
                <a:latin typeface="Arial" charset="0"/>
              </a:rPr>
              <a:t>En los Músculos</a:t>
            </a:r>
            <a:endParaRPr lang="en-US" sz="2400">
              <a:effectLst>
                <a:outerShdw blurRad="38100" dist="38100" dir="2700000" algn="tl">
                  <a:srgbClr val="C0C0C0"/>
                </a:outerShdw>
              </a:effectLst>
              <a:latin typeface="Arial" charset="0"/>
            </a:endParaRPr>
          </a:p>
        </p:txBody>
      </p:sp>
      <p:sp>
        <p:nvSpPr>
          <p:cNvPr id="238620" name="Line 37">
            <a:extLst>
              <a:ext uri="{FF2B5EF4-FFF2-40B4-BE49-F238E27FC236}">
                <a16:creationId xmlns:a16="http://schemas.microsoft.com/office/drawing/2014/main" id="{3CF0E5B9-09CD-4D25-B450-6AA356B8D137}"/>
              </a:ext>
            </a:extLst>
          </p:cNvPr>
          <p:cNvSpPr>
            <a:spLocks noChangeShapeType="1"/>
          </p:cNvSpPr>
          <p:nvPr/>
        </p:nvSpPr>
        <p:spPr bwMode="auto">
          <a:xfrm>
            <a:off x="4651375" y="2570163"/>
            <a:ext cx="0" cy="3968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8621" name="Line 38">
            <a:extLst>
              <a:ext uri="{FF2B5EF4-FFF2-40B4-BE49-F238E27FC236}">
                <a16:creationId xmlns:a16="http://schemas.microsoft.com/office/drawing/2014/main" id="{36AB6BF4-E76A-4F2E-9BB1-51487A04A4F5}"/>
              </a:ext>
            </a:extLst>
          </p:cNvPr>
          <p:cNvSpPr>
            <a:spLocks noChangeShapeType="1"/>
          </p:cNvSpPr>
          <p:nvPr/>
        </p:nvSpPr>
        <p:spPr bwMode="auto">
          <a:xfrm>
            <a:off x="4651375" y="3217863"/>
            <a:ext cx="0" cy="39687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wipe(left)">
                                      <p:cBhvr>
                                        <p:cTn id="7" dur="500"/>
                                        <p:tgtEl>
                                          <p:spTgt spid="502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9618" name="Picture 66" descr="Contents">
            <a:extLst>
              <a:ext uri="{FF2B5EF4-FFF2-40B4-BE49-F238E27FC236}">
                <a16:creationId xmlns:a16="http://schemas.microsoft.com/office/drawing/2014/main" id="{86BBCB36-934E-4612-8527-22347B7BAB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645" b="70"/>
          <a:stretch>
            <a:fillRect/>
          </a:stretch>
        </p:blipFill>
        <p:spPr bwMode="auto">
          <a:xfrm>
            <a:off x="0" y="-12700"/>
            <a:ext cx="117475"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9" name="Rectangle 36">
            <a:extLst>
              <a:ext uri="{FF2B5EF4-FFF2-40B4-BE49-F238E27FC236}">
                <a16:creationId xmlns:a16="http://schemas.microsoft.com/office/drawing/2014/main" id="{582F0FF6-EDDA-4FAC-BD53-62A1B7A401D5}"/>
              </a:ext>
            </a:extLst>
          </p:cNvPr>
          <p:cNvSpPr>
            <a:spLocks noChangeArrowheads="1"/>
          </p:cNvSpPr>
          <p:nvPr/>
        </p:nvSpPr>
        <p:spPr bwMode="auto">
          <a:xfrm>
            <a:off x="292100" y="3492500"/>
            <a:ext cx="8597900" cy="3276600"/>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04869" name="Rectangle 37">
            <a:extLst>
              <a:ext uri="{FF2B5EF4-FFF2-40B4-BE49-F238E27FC236}">
                <a16:creationId xmlns:a16="http://schemas.microsoft.com/office/drawing/2014/main" id="{BE4EB2FE-BD6E-4680-912E-C184A2FD47A8}"/>
              </a:ext>
            </a:extLst>
          </p:cNvPr>
          <p:cNvSpPr>
            <a:spLocks noChangeArrowheads="1"/>
          </p:cNvSpPr>
          <p:nvPr/>
        </p:nvSpPr>
        <p:spPr bwMode="auto">
          <a:xfrm>
            <a:off x="3108325" y="3579813"/>
            <a:ext cx="2887663" cy="4270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800" i="0">
                <a:effectLst>
                  <a:outerShdw blurRad="38100" dist="38100" dir="2700000" algn="tl">
                    <a:srgbClr val="C0C0C0"/>
                  </a:outerShdw>
                </a:effectLst>
                <a:latin typeface="Verdana" pitchFamily="34" charset="0"/>
              </a:rPr>
              <a:t>Estas Mediciones del</a:t>
            </a:r>
          </a:p>
          <a:p>
            <a:pPr marL="342900" indent="-342900" algn="ctr">
              <a:lnSpc>
                <a:spcPct val="60000"/>
              </a:lnSpc>
              <a:spcBef>
                <a:spcPct val="20000"/>
              </a:spcBef>
              <a:defRPr/>
            </a:pPr>
            <a:r>
              <a:rPr lang="en-US" sz="1800" i="0">
                <a:effectLst>
                  <a:outerShdw blurRad="38100" dist="38100" dir="2700000" algn="tl">
                    <a:srgbClr val="C0C0C0"/>
                  </a:outerShdw>
                </a:effectLst>
                <a:latin typeface="Verdana" pitchFamily="34" charset="0"/>
              </a:rPr>
              <a:t>Lactato Sanguíneo</a:t>
            </a:r>
            <a:endParaRPr lang="en-US" sz="1800">
              <a:effectLst>
                <a:outerShdw blurRad="38100" dist="38100" dir="2700000" algn="tl">
                  <a:srgbClr val="C0C0C0"/>
                </a:outerShdw>
              </a:effectLst>
              <a:latin typeface="Verdana" pitchFamily="34" charset="0"/>
            </a:endParaRPr>
          </a:p>
        </p:txBody>
      </p:sp>
      <p:sp>
        <p:nvSpPr>
          <p:cNvPr id="504870" name="Rectangle 38">
            <a:extLst>
              <a:ext uri="{FF2B5EF4-FFF2-40B4-BE49-F238E27FC236}">
                <a16:creationId xmlns:a16="http://schemas.microsoft.com/office/drawing/2014/main" id="{3B81B5FC-EA7A-44A8-BCCA-CBA79A23CB93}"/>
              </a:ext>
            </a:extLst>
          </p:cNvPr>
          <p:cNvSpPr>
            <a:spLocks noChangeArrowheads="1"/>
          </p:cNvSpPr>
          <p:nvPr/>
        </p:nvSpPr>
        <p:spPr bwMode="auto">
          <a:xfrm>
            <a:off x="2928938" y="4668838"/>
            <a:ext cx="3573462" cy="7127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800" i="0">
                <a:solidFill>
                  <a:srgbClr val="000000"/>
                </a:solidFill>
                <a:effectLst>
                  <a:outerShdw blurRad="38100" dist="38100" dir="2700000" algn="tl">
                    <a:srgbClr val="C0C0C0"/>
                  </a:outerShdw>
                </a:effectLst>
                <a:latin typeface="Verdana" pitchFamily="34" charset="0"/>
              </a:rPr>
              <a:t>Índice de Intensidad</a:t>
            </a:r>
          </a:p>
          <a:p>
            <a:pPr marL="342900" indent="-342900" algn="ctr">
              <a:lnSpc>
                <a:spcPct val="70000"/>
              </a:lnSpc>
              <a:spcBef>
                <a:spcPct val="20000"/>
              </a:spcBef>
              <a:defRPr/>
            </a:pPr>
            <a:r>
              <a:rPr lang="es-PR" sz="1800" i="0">
                <a:solidFill>
                  <a:srgbClr val="000000"/>
                </a:solidFill>
                <a:effectLst>
                  <a:outerShdw blurRad="38100" dist="38100" dir="2700000" algn="tl">
                    <a:srgbClr val="C0C0C0"/>
                  </a:outerShdw>
                </a:effectLst>
                <a:latin typeface="Verdana" pitchFamily="34" charset="0"/>
              </a:rPr>
              <a:t>del</a:t>
            </a:r>
          </a:p>
          <a:p>
            <a:pPr marL="342900" indent="-342900" algn="ctr">
              <a:lnSpc>
                <a:spcPct val="70000"/>
              </a:lnSpc>
              <a:spcBef>
                <a:spcPct val="20000"/>
              </a:spcBef>
              <a:defRPr/>
            </a:pPr>
            <a:r>
              <a:rPr lang="es-PR" sz="1800" i="0">
                <a:solidFill>
                  <a:srgbClr val="000000"/>
                </a:solidFill>
                <a:effectLst>
                  <a:outerShdw blurRad="38100" dist="38100" dir="2700000" algn="tl">
                    <a:srgbClr val="C0C0C0"/>
                  </a:outerShdw>
                </a:effectLst>
                <a:latin typeface="Verdana" pitchFamily="34" charset="0"/>
              </a:rPr>
              <a:t>Entrenamiento Deportivo</a:t>
            </a:r>
            <a:endParaRPr lang="es-PR" sz="1800" i="0">
              <a:effectLst>
                <a:outerShdw blurRad="38100" dist="38100" dir="2700000" algn="tl">
                  <a:srgbClr val="C0C0C0"/>
                </a:outerShdw>
              </a:effectLst>
              <a:latin typeface="Arial" charset="0"/>
            </a:endParaRPr>
          </a:p>
        </p:txBody>
      </p:sp>
      <p:sp>
        <p:nvSpPr>
          <p:cNvPr id="504871" name="Text Box 39">
            <a:extLst>
              <a:ext uri="{FF2B5EF4-FFF2-40B4-BE49-F238E27FC236}">
                <a16:creationId xmlns:a16="http://schemas.microsoft.com/office/drawing/2014/main" id="{BCE1D009-F6F1-4023-A6C8-B28AC9F44209}"/>
              </a:ext>
            </a:extLst>
          </p:cNvPr>
          <p:cNvSpPr txBox="1">
            <a:spLocks noChangeArrowheads="1"/>
          </p:cNvSpPr>
          <p:nvPr/>
        </p:nvSpPr>
        <p:spPr bwMode="auto">
          <a:xfrm>
            <a:off x="3552825" y="4241800"/>
            <a:ext cx="2132013" cy="323850"/>
          </a:xfrm>
          <a:prstGeom prst="rect">
            <a:avLst/>
          </a:prstGeom>
          <a:noFill/>
          <a:ln w="9525">
            <a:noFill/>
            <a:miter lim="800000"/>
            <a:headEnd/>
            <a:tailEnd/>
          </a:ln>
          <a:effectLst/>
        </p:spPr>
        <p:txBody>
          <a:bodyPr>
            <a:spAutoFit/>
          </a:bodyPr>
          <a:lstStyle/>
          <a:p>
            <a:pPr algn="ctr">
              <a:lnSpc>
                <a:spcPct val="80000"/>
              </a:lnSpc>
              <a:defRPr/>
            </a:pPr>
            <a:r>
              <a:rPr lang="en-US" sz="1900" i="0">
                <a:effectLst>
                  <a:outerShdw blurRad="38100" dist="38100" dir="2700000" algn="tl">
                    <a:srgbClr val="C0C0C0"/>
                  </a:outerShdw>
                </a:effectLst>
                <a:latin typeface="Arial" charset="0"/>
              </a:rPr>
              <a:t>Proporcionan un</a:t>
            </a:r>
            <a:endParaRPr lang="en-US" sz="1900" i="0" baseline="30000">
              <a:effectLst>
                <a:outerShdw blurRad="38100" dist="38100" dir="2700000" algn="tl">
                  <a:srgbClr val="C0C0C0"/>
                </a:outerShdw>
              </a:effectLst>
              <a:latin typeface="Arial" charset="0"/>
            </a:endParaRPr>
          </a:p>
        </p:txBody>
      </p:sp>
      <p:sp>
        <p:nvSpPr>
          <p:cNvPr id="504872" name="Rectangle 40">
            <a:extLst>
              <a:ext uri="{FF2B5EF4-FFF2-40B4-BE49-F238E27FC236}">
                <a16:creationId xmlns:a16="http://schemas.microsoft.com/office/drawing/2014/main" id="{57FE1EBF-8E1B-4BB9-96C6-2FFC361BE855}"/>
              </a:ext>
            </a:extLst>
          </p:cNvPr>
          <p:cNvSpPr>
            <a:spLocks noChangeArrowheads="1"/>
          </p:cNvSpPr>
          <p:nvPr/>
        </p:nvSpPr>
        <p:spPr bwMode="auto">
          <a:xfrm>
            <a:off x="2414588" y="5991225"/>
            <a:ext cx="4481512" cy="3159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Verdana" pitchFamily="34" charset="0"/>
              </a:rPr>
              <a:t>No Tienen Relación con</a:t>
            </a:r>
          </a:p>
        </p:txBody>
      </p:sp>
      <p:sp>
        <p:nvSpPr>
          <p:cNvPr id="504873" name="Text Box 41">
            <a:extLst>
              <a:ext uri="{FF2B5EF4-FFF2-40B4-BE49-F238E27FC236}">
                <a16:creationId xmlns:a16="http://schemas.microsoft.com/office/drawing/2014/main" id="{6E9E1F07-2897-44D5-8E7F-611F7190905E}"/>
              </a:ext>
            </a:extLst>
          </p:cNvPr>
          <p:cNvSpPr txBox="1">
            <a:spLocks noChangeArrowheads="1"/>
          </p:cNvSpPr>
          <p:nvPr/>
        </p:nvSpPr>
        <p:spPr bwMode="auto">
          <a:xfrm>
            <a:off x="4302125" y="5537200"/>
            <a:ext cx="658813" cy="298450"/>
          </a:xfrm>
          <a:prstGeom prst="rect">
            <a:avLst/>
          </a:prstGeom>
          <a:noFill/>
          <a:ln w="9525">
            <a:noFill/>
            <a:miter lim="800000"/>
            <a:headEnd/>
            <a:tailEnd/>
          </a:ln>
          <a:effectLst/>
        </p:spPr>
        <p:txBody>
          <a:bodyPr>
            <a:spAutoFit/>
          </a:bodyPr>
          <a:lstStyle/>
          <a:p>
            <a:pPr algn="ctr">
              <a:lnSpc>
                <a:spcPct val="80000"/>
              </a:lnSpc>
              <a:defRPr/>
            </a:pPr>
            <a:r>
              <a:rPr lang="en-US" sz="1700" i="0">
                <a:effectLst>
                  <a:outerShdw blurRad="38100" dist="38100" dir="2700000" algn="tl">
                    <a:srgbClr val="C0C0C0"/>
                  </a:outerShdw>
                </a:effectLst>
                <a:latin typeface="Arial" charset="0"/>
              </a:rPr>
              <a:t>pero</a:t>
            </a:r>
            <a:endParaRPr lang="en-US" sz="1700" i="0" baseline="30000">
              <a:effectLst>
                <a:outerShdw blurRad="38100" dist="38100" dir="2700000" algn="tl">
                  <a:srgbClr val="C0C0C0"/>
                </a:outerShdw>
              </a:effectLst>
              <a:latin typeface="Arial" charset="0"/>
            </a:endParaRPr>
          </a:p>
        </p:txBody>
      </p:sp>
      <p:sp>
        <p:nvSpPr>
          <p:cNvPr id="239625" name="Freeform 42">
            <a:extLst>
              <a:ext uri="{FF2B5EF4-FFF2-40B4-BE49-F238E27FC236}">
                <a16:creationId xmlns:a16="http://schemas.microsoft.com/office/drawing/2014/main" id="{C1E837F6-69C9-44E8-8B68-5BECCE7D087F}"/>
              </a:ext>
            </a:extLst>
          </p:cNvPr>
          <p:cNvSpPr>
            <a:spLocks/>
          </p:cNvSpPr>
          <p:nvPr/>
        </p:nvSpPr>
        <p:spPr bwMode="auto">
          <a:xfrm rot="-5400000" flipH="1" flipV="1">
            <a:off x="2314575" y="5503863"/>
            <a:ext cx="244475" cy="14922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603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04875" name="Rectangle 43">
            <a:extLst>
              <a:ext uri="{FF2B5EF4-FFF2-40B4-BE49-F238E27FC236}">
                <a16:creationId xmlns:a16="http://schemas.microsoft.com/office/drawing/2014/main" id="{FF81C94E-A724-4077-B6BA-74C919740C5D}"/>
              </a:ext>
            </a:extLst>
          </p:cNvPr>
          <p:cNvSpPr>
            <a:spLocks noChangeArrowheads="1"/>
          </p:cNvSpPr>
          <p:nvPr/>
        </p:nvSpPr>
        <p:spPr bwMode="auto">
          <a:xfrm>
            <a:off x="288925" y="6335713"/>
            <a:ext cx="2862263" cy="1730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600" i="0">
                <a:effectLst>
                  <a:outerShdw blurRad="38100" dist="38100" dir="2700000" algn="tl">
                    <a:srgbClr val="C0C0C0"/>
                  </a:outerShdw>
                </a:effectLst>
                <a:latin typeface="Arial" charset="0"/>
              </a:rPr>
              <a:t>Los Procesos Anaeróbicos</a:t>
            </a:r>
            <a:endParaRPr lang="en-US" sz="1600">
              <a:effectLst>
                <a:outerShdw blurRad="38100" dist="38100" dir="2700000" algn="tl">
                  <a:srgbClr val="C0C0C0"/>
                </a:outerShdw>
              </a:effectLst>
              <a:latin typeface="Arial" charset="0"/>
            </a:endParaRPr>
          </a:p>
        </p:txBody>
      </p:sp>
      <p:sp>
        <p:nvSpPr>
          <p:cNvPr id="504876" name="Rectangle 44">
            <a:extLst>
              <a:ext uri="{FF2B5EF4-FFF2-40B4-BE49-F238E27FC236}">
                <a16:creationId xmlns:a16="http://schemas.microsoft.com/office/drawing/2014/main" id="{9205C7CD-2A95-4409-8430-FBEEBF398B0D}"/>
              </a:ext>
            </a:extLst>
          </p:cNvPr>
          <p:cNvSpPr>
            <a:spLocks noChangeArrowheads="1"/>
          </p:cNvSpPr>
          <p:nvPr/>
        </p:nvSpPr>
        <p:spPr bwMode="auto">
          <a:xfrm>
            <a:off x="6499225" y="6348413"/>
            <a:ext cx="2328863" cy="4143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600" i="0">
                <a:effectLst>
                  <a:outerShdw blurRad="38100" dist="38100" dir="2700000" algn="tl">
                    <a:srgbClr val="C0C0C0"/>
                  </a:outerShdw>
                </a:effectLst>
                <a:latin typeface="Arial" charset="0"/>
              </a:rPr>
              <a:t>El Estado de Acidosis</a:t>
            </a:r>
          </a:p>
          <a:p>
            <a:pPr marL="342900" indent="-342900" algn="ctr">
              <a:lnSpc>
                <a:spcPct val="60000"/>
              </a:lnSpc>
              <a:spcBef>
                <a:spcPct val="20000"/>
              </a:spcBef>
              <a:defRPr/>
            </a:pPr>
            <a:r>
              <a:rPr lang="en-US" sz="1600" i="0">
                <a:effectLst>
                  <a:outerShdw blurRad="38100" dist="38100" dir="2700000" algn="tl">
                    <a:srgbClr val="C0C0C0"/>
                  </a:outerShdw>
                </a:effectLst>
                <a:latin typeface="Arial" charset="0"/>
              </a:rPr>
              <a:t>en los Músculos</a:t>
            </a:r>
            <a:endParaRPr lang="en-US" sz="1600">
              <a:effectLst>
                <a:outerShdw blurRad="38100" dist="38100" dir="2700000" algn="tl">
                  <a:srgbClr val="C0C0C0"/>
                </a:outerShdw>
              </a:effectLst>
              <a:latin typeface="Arial" charset="0"/>
            </a:endParaRPr>
          </a:p>
        </p:txBody>
      </p:sp>
      <p:sp>
        <p:nvSpPr>
          <p:cNvPr id="239628" name="Line 45">
            <a:extLst>
              <a:ext uri="{FF2B5EF4-FFF2-40B4-BE49-F238E27FC236}">
                <a16:creationId xmlns:a16="http://schemas.microsoft.com/office/drawing/2014/main" id="{73D82065-2A22-4C43-B918-26A847B6DD5C}"/>
              </a:ext>
            </a:extLst>
          </p:cNvPr>
          <p:cNvSpPr>
            <a:spLocks noChangeShapeType="1"/>
          </p:cNvSpPr>
          <p:nvPr/>
        </p:nvSpPr>
        <p:spPr bwMode="auto">
          <a:xfrm>
            <a:off x="4613275" y="4017963"/>
            <a:ext cx="0" cy="257175"/>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9629" name="Line 46">
            <a:extLst>
              <a:ext uri="{FF2B5EF4-FFF2-40B4-BE49-F238E27FC236}">
                <a16:creationId xmlns:a16="http://schemas.microsoft.com/office/drawing/2014/main" id="{615ABCF3-8120-4B65-825D-6061704F1424}"/>
              </a:ext>
            </a:extLst>
          </p:cNvPr>
          <p:cNvSpPr>
            <a:spLocks noChangeShapeType="1"/>
          </p:cNvSpPr>
          <p:nvPr/>
        </p:nvSpPr>
        <p:spPr bwMode="auto">
          <a:xfrm>
            <a:off x="4613275" y="4487863"/>
            <a:ext cx="0" cy="257175"/>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9630" name="Line 47">
            <a:extLst>
              <a:ext uri="{FF2B5EF4-FFF2-40B4-BE49-F238E27FC236}">
                <a16:creationId xmlns:a16="http://schemas.microsoft.com/office/drawing/2014/main" id="{39C92C4A-6AF4-475A-A975-7F509874C94F}"/>
              </a:ext>
            </a:extLst>
          </p:cNvPr>
          <p:cNvSpPr>
            <a:spLocks noChangeShapeType="1"/>
          </p:cNvSpPr>
          <p:nvPr/>
        </p:nvSpPr>
        <p:spPr bwMode="auto">
          <a:xfrm>
            <a:off x="4613275" y="5389563"/>
            <a:ext cx="0" cy="257175"/>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9631" name="Line 48">
            <a:extLst>
              <a:ext uri="{FF2B5EF4-FFF2-40B4-BE49-F238E27FC236}">
                <a16:creationId xmlns:a16="http://schemas.microsoft.com/office/drawing/2014/main" id="{A5174A2C-5A2C-42AC-8B31-2E78502DE22C}"/>
              </a:ext>
            </a:extLst>
          </p:cNvPr>
          <p:cNvSpPr>
            <a:spLocks noChangeShapeType="1"/>
          </p:cNvSpPr>
          <p:nvPr/>
        </p:nvSpPr>
        <p:spPr bwMode="auto">
          <a:xfrm>
            <a:off x="4613275" y="5770563"/>
            <a:ext cx="0" cy="257175"/>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9632" name="Freeform 49">
            <a:extLst>
              <a:ext uri="{FF2B5EF4-FFF2-40B4-BE49-F238E27FC236}">
                <a16:creationId xmlns:a16="http://schemas.microsoft.com/office/drawing/2014/main" id="{1D0435BD-D6FD-4196-B835-862983B5D7CA}"/>
              </a:ext>
            </a:extLst>
          </p:cNvPr>
          <p:cNvSpPr>
            <a:spLocks/>
          </p:cNvSpPr>
          <p:nvPr/>
        </p:nvSpPr>
        <p:spPr bwMode="auto">
          <a:xfrm rot="5400000" flipV="1">
            <a:off x="6683375" y="5491163"/>
            <a:ext cx="244475" cy="14922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60325">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04882" name="Rectangle 50">
            <a:extLst>
              <a:ext uri="{FF2B5EF4-FFF2-40B4-BE49-F238E27FC236}">
                <a16:creationId xmlns:a16="http://schemas.microsoft.com/office/drawing/2014/main" id="{3A0C684A-357F-4F69-9AD4-C68BE886B55F}"/>
              </a:ext>
            </a:extLst>
          </p:cNvPr>
          <p:cNvSpPr>
            <a:spLocks noChangeArrowheads="1"/>
          </p:cNvSpPr>
          <p:nvPr/>
        </p:nvSpPr>
        <p:spPr bwMode="auto">
          <a:xfrm>
            <a:off x="2092325" y="341313"/>
            <a:ext cx="5110163" cy="2365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800" i="0">
                <a:effectLst>
                  <a:outerShdw blurRad="38100" dist="38100" dir="2700000" algn="tl">
                    <a:srgbClr val="C0C0C0"/>
                  </a:outerShdw>
                </a:effectLst>
                <a:latin typeface="Verdana" pitchFamily="34" charset="0"/>
              </a:rPr>
              <a:t>Entrenadores/Fisiólogos del Ejercicio</a:t>
            </a:r>
            <a:endParaRPr lang="en-US" sz="1800">
              <a:effectLst>
                <a:outerShdw blurRad="38100" dist="38100" dir="2700000" algn="tl">
                  <a:srgbClr val="C0C0C0"/>
                </a:outerShdw>
              </a:effectLst>
              <a:latin typeface="Verdana" pitchFamily="34" charset="0"/>
            </a:endParaRPr>
          </a:p>
        </p:txBody>
      </p:sp>
      <p:sp>
        <p:nvSpPr>
          <p:cNvPr id="504883" name="Rectangle 51">
            <a:extLst>
              <a:ext uri="{FF2B5EF4-FFF2-40B4-BE49-F238E27FC236}">
                <a16:creationId xmlns:a16="http://schemas.microsoft.com/office/drawing/2014/main" id="{246DE765-E3E7-4F66-9640-63AB83066678}"/>
              </a:ext>
            </a:extLst>
          </p:cNvPr>
          <p:cNvSpPr>
            <a:spLocks noChangeArrowheads="1"/>
          </p:cNvSpPr>
          <p:nvPr/>
        </p:nvSpPr>
        <p:spPr bwMode="auto">
          <a:xfrm>
            <a:off x="2433638" y="731838"/>
            <a:ext cx="4576762" cy="3063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1800" i="0">
                <a:solidFill>
                  <a:srgbClr val="000000"/>
                </a:solidFill>
                <a:effectLst>
                  <a:outerShdw blurRad="38100" dist="38100" dir="2700000" algn="tl">
                    <a:srgbClr val="C0C0C0"/>
                  </a:outerShdw>
                </a:effectLst>
                <a:latin typeface="Verdana" pitchFamily="34" charset="0"/>
              </a:rPr>
              <a:t>Mediciones del Lactato Sanguíneo</a:t>
            </a:r>
            <a:endParaRPr lang="es-PR" sz="1800" i="0">
              <a:effectLst>
                <a:outerShdw blurRad="38100" dist="38100" dir="2700000" algn="tl">
                  <a:srgbClr val="C0C0C0"/>
                </a:outerShdw>
              </a:effectLst>
              <a:latin typeface="Arial" charset="0"/>
            </a:endParaRPr>
          </a:p>
        </p:txBody>
      </p:sp>
      <p:sp>
        <p:nvSpPr>
          <p:cNvPr id="504884" name="Text Box 52">
            <a:extLst>
              <a:ext uri="{FF2B5EF4-FFF2-40B4-BE49-F238E27FC236}">
                <a16:creationId xmlns:a16="http://schemas.microsoft.com/office/drawing/2014/main" id="{051E4E1F-7E66-44A6-A0AA-4069DC3D0574}"/>
              </a:ext>
            </a:extLst>
          </p:cNvPr>
          <p:cNvSpPr txBox="1">
            <a:spLocks noChangeArrowheads="1"/>
          </p:cNvSpPr>
          <p:nvPr/>
        </p:nvSpPr>
        <p:spPr bwMode="auto">
          <a:xfrm>
            <a:off x="2066925" y="1727200"/>
            <a:ext cx="5078413" cy="555625"/>
          </a:xfrm>
          <a:prstGeom prst="rect">
            <a:avLst/>
          </a:prstGeom>
          <a:noFill/>
          <a:ln w="9525">
            <a:noFill/>
            <a:miter lim="800000"/>
            <a:headEnd/>
            <a:tailEnd/>
          </a:ln>
          <a:effectLst/>
        </p:spPr>
        <p:txBody>
          <a:bodyPr>
            <a:spAutoFit/>
          </a:bodyPr>
          <a:lstStyle/>
          <a:p>
            <a:pPr algn="ctr">
              <a:lnSpc>
                <a:spcPct val="80000"/>
              </a:lnSpc>
              <a:defRPr/>
            </a:pPr>
            <a:r>
              <a:rPr lang="en-US" sz="1900" i="0">
                <a:effectLst>
                  <a:outerShdw blurRad="38100" dist="38100" dir="2700000" algn="tl">
                    <a:srgbClr val="C0C0C0"/>
                  </a:outerShdw>
                </a:effectLst>
                <a:latin typeface="Arial" charset="0"/>
              </a:rPr>
              <a:t>Cuantificación de la Intensidad y Volumen</a:t>
            </a:r>
          </a:p>
          <a:p>
            <a:pPr algn="ctr">
              <a:lnSpc>
                <a:spcPct val="80000"/>
              </a:lnSpc>
              <a:defRPr/>
            </a:pPr>
            <a:r>
              <a:rPr lang="en-US" sz="1900" i="0">
                <a:effectLst>
                  <a:outerShdw blurRad="38100" dist="38100" dir="2700000" algn="tl">
                    <a:srgbClr val="C0C0C0"/>
                  </a:outerShdw>
                </a:effectLst>
                <a:latin typeface="Arial" charset="0"/>
              </a:rPr>
              <a:t>del Entrenamiento Físico</a:t>
            </a:r>
            <a:endParaRPr lang="en-US" sz="1900" i="0" baseline="30000">
              <a:effectLst>
                <a:outerShdw blurRad="38100" dist="38100" dir="2700000" algn="tl">
                  <a:srgbClr val="C0C0C0"/>
                </a:outerShdw>
              </a:effectLst>
              <a:latin typeface="Arial" charset="0"/>
            </a:endParaRPr>
          </a:p>
        </p:txBody>
      </p:sp>
      <p:sp>
        <p:nvSpPr>
          <p:cNvPr id="504885" name="Rectangle 53">
            <a:extLst>
              <a:ext uri="{FF2B5EF4-FFF2-40B4-BE49-F238E27FC236}">
                <a16:creationId xmlns:a16="http://schemas.microsoft.com/office/drawing/2014/main" id="{CD87485E-1781-4891-902F-82142A03524B}"/>
              </a:ext>
            </a:extLst>
          </p:cNvPr>
          <p:cNvSpPr>
            <a:spLocks noChangeArrowheads="1"/>
          </p:cNvSpPr>
          <p:nvPr/>
        </p:nvSpPr>
        <p:spPr bwMode="auto">
          <a:xfrm>
            <a:off x="2262188" y="2625725"/>
            <a:ext cx="4900612" cy="4810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Producir un</a:t>
            </a:r>
          </a:p>
          <a:p>
            <a:pPr marL="342900" indent="-342900" algn="ctr">
              <a:lnSpc>
                <a:spcPct val="70000"/>
              </a:lnSpc>
              <a:spcBef>
                <a:spcPct val="20000"/>
              </a:spcBef>
              <a:defRPr/>
            </a:pPr>
            <a:r>
              <a:rPr lang="en-US" sz="1900" i="0">
                <a:effectLst>
                  <a:outerShdw blurRad="38100" dist="38100" dir="2700000" algn="tl">
                    <a:srgbClr val="C0C0C0"/>
                  </a:outerShdw>
                </a:effectLst>
                <a:latin typeface="Arial Black" pitchFamily="34" charset="0"/>
              </a:rPr>
              <a:t>Estímulo de Entrenamiento Óptimo</a:t>
            </a:r>
          </a:p>
        </p:txBody>
      </p:sp>
      <p:sp>
        <p:nvSpPr>
          <p:cNvPr id="504886" name="Rectangle 54">
            <a:extLst>
              <a:ext uri="{FF2B5EF4-FFF2-40B4-BE49-F238E27FC236}">
                <a16:creationId xmlns:a16="http://schemas.microsoft.com/office/drawing/2014/main" id="{0F65B594-09BD-4399-B9DE-F990E71FC3B7}"/>
              </a:ext>
            </a:extLst>
          </p:cNvPr>
          <p:cNvSpPr>
            <a:spLocks noChangeArrowheads="1"/>
          </p:cNvSpPr>
          <p:nvPr/>
        </p:nvSpPr>
        <p:spPr bwMode="auto">
          <a:xfrm>
            <a:off x="3627438" y="1214438"/>
            <a:ext cx="1935162" cy="3190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spcBef>
                <a:spcPct val="20000"/>
              </a:spcBef>
              <a:defRPr/>
            </a:pPr>
            <a:r>
              <a:rPr lang="es-PR" sz="1900" i="0">
                <a:solidFill>
                  <a:srgbClr val="000000"/>
                </a:solidFill>
                <a:effectLst>
                  <a:outerShdw blurRad="38100" dist="38100" dir="2700000" algn="tl">
                    <a:srgbClr val="C0C0C0"/>
                  </a:outerShdw>
                </a:effectLst>
                <a:latin typeface="Verdana" pitchFamily="34" charset="0"/>
              </a:rPr>
              <a:t>PROPÓSITO:</a:t>
            </a:r>
          </a:p>
        </p:txBody>
      </p:sp>
      <p:sp>
        <p:nvSpPr>
          <p:cNvPr id="239638" name="Text Box 55">
            <a:extLst>
              <a:ext uri="{FF2B5EF4-FFF2-40B4-BE49-F238E27FC236}">
                <a16:creationId xmlns:a16="http://schemas.microsoft.com/office/drawing/2014/main" id="{36285562-D70E-4576-9D7F-31D3268B1793}"/>
              </a:ext>
            </a:extLst>
          </p:cNvPr>
          <p:cNvSpPr txBox="1">
            <a:spLocks noChangeArrowheads="1"/>
          </p:cNvSpPr>
          <p:nvPr/>
        </p:nvSpPr>
        <p:spPr bwMode="auto">
          <a:xfrm>
            <a:off x="4624388" y="2195513"/>
            <a:ext cx="1733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a:t>Necesario Para</a:t>
            </a:r>
          </a:p>
        </p:txBody>
      </p:sp>
      <p:sp>
        <p:nvSpPr>
          <p:cNvPr id="239639" name="Rectangle 60">
            <a:extLst>
              <a:ext uri="{FF2B5EF4-FFF2-40B4-BE49-F238E27FC236}">
                <a16:creationId xmlns:a16="http://schemas.microsoft.com/office/drawing/2014/main" id="{70540C24-C1B0-4ADB-BC87-0FEA63A23460}"/>
              </a:ext>
            </a:extLst>
          </p:cNvPr>
          <p:cNvSpPr>
            <a:spLocks noChangeArrowheads="1"/>
          </p:cNvSpPr>
          <p:nvPr/>
        </p:nvSpPr>
        <p:spPr bwMode="auto">
          <a:xfrm>
            <a:off x="304800" y="279400"/>
            <a:ext cx="8597900" cy="2908300"/>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9640" name="Line 61">
            <a:extLst>
              <a:ext uri="{FF2B5EF4-FFF2-40B4-BE49-F238E27FC236}">
                <a16:creationId xmlns:a16="http://schemas.microsoft.com/office/drawing/2014/main" id="{5312ADBF-B68A-4773-A766-052C26468BC8}"/>
              </a:ext>
            </a:extLst>
          </p:cNvPr>
          <p:cNvSpPr>
            <a:spLocks noChangeShapeType="1"/>
          </p:cNvSpPr>
          <p:nvPr/>
        </p:nvSpPr>
        <p:spPr bwMode="auto">
          <a:xfrm>
            <a:off x="4625975" y="3167063"/>
            <a:ext cx="0" cy="3206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9641" name="Line 62">
            <a:extLst>
              <a:ext uri="{FF2B5EF4-FFF2-40B4-BE49-F238E27FC236}">
                <a16:creationId xmlns:a16="http://schemas.microsoft.com/office/drawing/2014/main" id="{F99CB256-8043-4327-896E-E04554BF1DDF}"/>
              </a:ext>
            </a:extLst>
          </p:cNvPr>
          <p:cNvSpPr>
            <a:spLocks noChangeShapeType="1"/>
          </p:cNvSpPr>
          <p:nvPr/>
        </p:nvSpPr>
        <p:spPr bwMode="auto">
          <a:xfrm>
            <a:off x="4625975" y="2227263"/>
            <a:ext cx="0" cy="422275"/>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9642" name="Line 63">
            <a:extLst>
              <a:ext uri="{FF2B5EF4-FFF2-40B4-BE49-F238E27FC236}">
                <a16:creationId xmlns:a16="http://schemas.microsoft.com/office/drawing/2014/main" id="{D70FE1F9-2468-4C04-8666-76E83645D301}"/>
              </a:ext>
            </a:extLst>
          </p:cNvPr>
          <p:cNvSpPr>
            <a:spLocks noChangeShapeType="1"/>
          </p:cNvSpPr>
          <p:nvPr/>
        </p:nvSpPr>
        <p:spPr bwMode="auto">
          <a:xfrm>
            <a:off x="4625975" y="1528763"/>
            <a:ext cx="0" cy="257175"/>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9643" name="Line 64">
            <a:extLst>
              <a:ext uri="{FF2B5EF4-FFF2-40B4-BE49-F238E27FC236}">
                <a16:creationId xmlns:a16="http://schemas.microsoft.com/office/drawing/2014/main" id="{8C3C4703-6C32-4A27-BE99-CA13673F69AB}"/>
              </a:ext>
            </a:extLst>
          </p:cNvPr>
          <p:cNvSpPr>
            <a:spLocks noChangeShapeType="1"/>
          </p:cNvSpPr>
          <p:nvPr/>
        </p:nvSpPr>
        <p:spPr bwMode="auto">
          <a:xfrm>
            <a:off x="4625975" y="1008063"/>
            <a:ext cx="0" cy="257175"/>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9644" name="Line 65">
            <a:extLst>
              <a:ext uri="{FF2B5EF4-FFF2-40B4-BE49-F238E27FC236}">
                <a16:creationId xmlns:a16="http://schemas.microsoft.com/office/drawing/2014/main" id="{46CAD87D-A2B4-415B-87AF-A13F1F0D9ED6}"/>
              </a:ext>
            </a:extLst>
          </p:cNvPr>
          <p:cNvSpPr>
            <a:spLocks noChangeShapeType="1"/>
          </p:cNvSpPr>
          <p:nvPr/>
        </p:nvSpPr>
        <p:spPr bwMode="auto">
          <a:xfrm>
            <a:off x="4625975" y="550863"/>
            <a:ext cx="0" cy="257175"/>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4899" name="Text Box 67">
            <a:extLst>
              <a:ext uri="{FF2B5EF4-FFF2-40B4-BE49-F238E27FC236}">
                <a16:creationId xmlns:a16="http://schemas.microsoft.com/office/drawing/2014/main" id="{343DF45C-02E9-49AC-85C7-313A85A41148}"/>
              </a:ext>
            </a:extLst>
          </p:cNvPr>
          <p:cNvSpPr txBox="1">
            <a:spLocks noChangeArrowheads="1"/>
          </p:cNvSpPr>
          <p:nvPr/>
        </p:nvSpPr>
        <p:spPr bwMode="auto">
          <a:xfrm>
            <a:off x="60325" y="-19050"/>
            <a:ext cx="88677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i="0">
                <a:solidFill>
                  <a:schemeClr val="accent2"/>
                </a:solidFill>
                <a:latin typeface="Arial" panose="020B0604020202020204" pitchFamily="34" charset="0"/>
              </a:rPr>
              <a:t>Fatiga y sus Causas: Desechos Metabólicos</a:t>
            </a:r>
          </a:p>
        </p:txBody>
      </p:sp>
      <p:pic>
        <p:nvPicPr>
          <p:cNvPr id="239646" name="Picture 68" descr="Contents">
            <a:extLst>
              <a:ext uri="{FF2B5EF4-FFF2-40B4-BE49-F238E27FC236}">
                <a16:creationId xmlns:a16="http://schemas.microsoft.com/office/drawing/2014/main" id="{ED9E1987-7FE8-4171-9320-CD5F4E233B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r="-278" b="85533"/>
          <a:stretch>
            <a:fillRect/>
          </a:stretch>
        </p:blipFill>
        <p:spPr bwMode="auto">
          <a:xfrm>
            <a:off x="92075" y="187325"/>
            <a:ext cx="9077325"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04899"/>
                                        </p:tgtEl>
                                        <p:attrNameLst>
                                          <p:attrName>style.visibility</p:attrName>
                                        </p:attrNameLst>
                                      </p:cBhvr>
                                      <p:to>
                                        <p:strVal val="visible"/>
                                      </p:to>
                                    </p:set>
                                    <p:animEffect transition="in" filter="wipe(left)">
                                      <p:cBhvr>
                                        <p:cTn id="7" dur="500"/>
                                        <p:tgtEl>
                                          <p:spTgt spid="504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99" grpId="0" autoUpdateAnimBg="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2" name="Picture 31" descr="Contents">
            <a:extLst>
              <a:ext uri="{FF2B5EF4-FFF2-40B4-BE49-F238E27FC236}">
                <a16:creationId xmlns:a16="http://schemas.microsoft.com/office/drawing/2014/main" id="{CB099760-4949-4248-8F0A-D14FE44E05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6884" name="Rectangle 4">
            <a:extLst>
              <a:ext uri="{FF2B5EF4-FFF2-40B4-BE49-F238E27FC236}">
                <a16:creationId xmlns:a16="http://schemas.microsoft.com/office/drawing/2014/main" id="{85226BAF-4AD8-4125-AEC0-C097D8F4C960}"/>
              </a:ext>
            </a:extLst>
          </p:cNvPr>
          <p:cNvSpPr>
            <a:spLocks noChangeArrowheads="1"/>
          </p:cNvSpPr>
          <p:nvPr/>
        </p:nvSpPr>
        <p:spPr bwMode="auto">
          <a:xfrm>
            <a:off x="2346325" y="3033713"/>
            <a:ext cx="4894263" cy="7699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Ritmo de</a:t>
            </a:r>
          </a:p>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Producción, Difusión y Oxidación</a:t>
            </a:r>
          </a:p>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del Lactato/H</a:t>
            </a:r>
            <a:r>
              <a:rPr lang="en-US" sz="2000" i="0" baseline="30000">
                <a:effectLst>
                  <a:outerShdw blurRad="38100" dist="38100" dir="2700000" algn="tl">
                    <a:srgbClr val="C0C0C0"/>
                  </a:outerShdw>
                </a:effectLst>
                <a:latin typeface="Verdana" pitchFamily="34" charset="0"/>
              </a:rPr>
              <a:t>+</a:t>
            </a:r>
          </a:p>
        </p:txBody>
      </p:sp>
      <p:sp>
        <p:nvSpPr>
          <p:cNvPr id="506885" name="Rectangle 5">
            <a:extLst>
              <a:ext uri="{FF2B5EF4-FFF2-40B4-BE49-F238E27FC236}">
                <a16:creationId xmlns:a16="http://schemas.microsoft.com/office/drawing/2014/main" id="{03265C93-41FD-4526-8B49-2457DC1A219F}"/>
              </a:ext>
            </a:extLst>
          </p:cNvPr>
          <p:cNvSpPr>
            <a:spLocks noChangeArrowheads="1"/>
          </p:cNvSpPr>
          <p:nvPr/>
        </p:nvSpPr>
        <p:spPr bwMode="auto">
          <a:xfrm>
            <a:off x="3754438" y="5062538"/>
            <a:ext cx="1922462" cy="2047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100" i="0">
                <a:solidFill>
                  <a:srgbClr val="000000"/>
                </a:solidFill>
                <a:effectLst>
                  <a:outerShdw blurRad="38100" dist="38100" dir="2700000" algn="tl">
                    <a:srgbClr val="C0C0C0"/>
                  </a:outerShdw>
                </a:effectLst>
                <a:latin typeface="Verdana" pitchFamily="34" charset="0"/>
              </a:rPr>
              <a:t>Conclusión</a:t>
            </a:r>
            <a:endParaRPr lang="es-PR" sz="2100" i="0">
              <a:effectLst>
                <a:outerShdw blurRad="38100" dist="38100" dir="2700000" algn="tl">
                  <a:srgbClr val="C0C0C0"/>
                </a:outerShdw>
              </a:effectLst>
              <a:latin typeface="Arial" charset="0"/>
            </a:endParaRPr>
          </a:p>
        </p:txBody>
      </p:sp>
      <p:sp>
        <p:nvSpPr>
          <p:cNvPr id="506886" name="Text Box 6">
            <a:extLst>
              <a:ext uri="{FF2B5EF4-FFF2-40B4-BE49-F238E27FC236}">
                <a16:creationId xmlns:a16="http://schemas.microsoft.com/office/drawing/2014/main" id="{B885F4B1-3812-4781-89B2-9EE2AD6E5048}"/>
              </a:ext>
            </a:extLst>
          </p:cNvPr>
          <p:cNvSpPr txBox="1">
            <a:spLocks noChangeArrowheads="1"/>
          </p:cNvSpPr>
          <p:nvPr/>
        </p:nvSpPr>
        <p:spPr bwMode="auto">
          <a:xfrm>
            <a:off x="3578225" y="4521200"/>
            <a:ext cx="2132013" cy="373063"/>
          </a:xfrm>
          <a:prstGeom prst="rect">
            <a:avLst/>
          </a:prstGeom>
          <a:noFill/>
          <a:ln w="9525">
            <a:noFill/>
            <a:miter lim="800000"/>
            <a:headEnd/>
            <a:tailEnd/>
          </a:ln>
          <a:effectLst/>
        </p:spPr>
        <p:txBody>
          <a:bodyPr>
            <a:spAutoFit/>
          </a:bodyPr>
          <a:lstStyle/>
          <a:p>
            <a:pPr algn="ctr">
              <a:lnSpc>
                <a:spcPct val="80000"/>
              </a:lnSpc>
              <a:defRPr/>
            </a:pPr>
            <a:r>
              <a:rPr lang="en-US" sz="2300" i="0">
                <a:effectLst>
                  <a:outerShdw blurRad="38100" dist="38100" dir="2700000" algn="tl">
                    <a:srgbClr val="C0C0C0"/>
                  </a:outerShdw>
                </a:effectLst>
                <a:latin typeface="Arial" charset="0"/>
              </a:rPr>
              <a:t>Diversos</a:t>
            </a:r>
            <a:endParaRPr lang="en-US" sz="2300" i="0" baseline="30000">
              <a:effectLst>
                <a:outerShdw blurRad="38100" dist="38100" dir="2700000" algn="tl">
                  <a:srgbClr val="C0C0C0"/>
                </a:outerShdw>
              </a:effectLst>
              <a:latin typeface="Arial" charset="0"/>
            </a:endParaRPr>
          </a:p>
        </p:txBody>
      </p:sp>
      <p:sp>
        <p:nvSpPr>
          <p:cNvPr id="506887" name="Rectangle 7">
            <a:extLst>
              <a:ext uri="{FF2B5EF4-FFF2-40B4-BE49-F238E27FC236}">
                <a16:creationId xmlns:a16="http://schemas.microsoft.com/office/drawing/2014/main" id="{C7DC8FBD-4E0A-4BA8-824E-2B4C9D7EA13D}"/>
              </a:ext>
            </a:extLst>
          </p:cNvPr>
          <p:cNvSpPr>
            <a:spLocks noChangeArrowheads="1"/>
          </p:cNvSpPr>
          <p:nvPr/>
        </p:nvSpPr>
        <p:spPr bwMode="auto">
          <a:xfrm>
            <a:off x="1385888" y="5546725"/>
            <a:ext cx="6729412" cy="10779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Los Valores del Lactato Sanguíneo</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tienen un uso Cuestionable</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para la</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Programación del Entrenamiento Deportivo</a:t>
            </a:r>
          </a:p>
        </p:txBody>
      </p:sp>
      <p:sp>
        <p:nvSpPr>
          <p:cNvPr id="240647" name="Line 14">
            <a:extLst>
              <a:ext uri="{FF2B5EF4-FFF2-40B4-BE49-F238E27FC236}">
                <a16:creationId xmlns:a16="http://schemas.microsoft.com/office/drawing/2014/main" id="{47A6C495-9D91-4267-BDB3-047AE56B66E3}"/>
              </a:ext>
            </a:extLst>
          </p:cNvPr>
          <p:cNvSpPr>
            <a:spLocks noChangeShapeType="1"/>
          </p:cNvSpPr>
          <p:nvPr/>
        </p:nvSpPr>
        <p:spPr bwMode="auto">
          <a:xfrm>
            <a:off x="4664075" y="53387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6897" name="Rectangle 17">
            <a:extLst>
              <a:ext uri="{FF2B5EF4-FFF2-40B4-BE49-F238E27FC236}">
                <a16:creationId xmlns:a16="http://schemas.microsoft.com/office/drawing/2014/main" id="{69DE6F2A-625B-4E4D-9A27-CACCC9D0D77D}"/>
              </a:ext>
            </a:extLst>
          </p:cNvPr>
          <p:cNvSpPr>
            <a:spLocks noChangeArrowheads="1"/>
          </p:cNvSpPr>
          <p:nvPr/>
        </p:nvSpPr>
        <p:spPr bwMode="auto">
          <a:xfrm>
            <a:off x="3121025" y="1624013"/>
            <a:ext cx="3509963" cy="4651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400" i="0">
                <a:effectLst>
                  <a:outerShdw blurRad="38100" dist="38100" dir="2700000" algn="tl">
                    <a:srgbClr val="C0C0C0"/>
                  </a:outerShdw>
                </a:effectLst>
                <a:latin typeface="Verdana" pitchFamily="34" charset="0"/>
              </a:rPr>
              <a:t>Valores del</a:t>
            </a:r>
          </a:p>
          <a:p>
            <a:pPr marL="342900" indent="-342900" algn="ctr">
              <a:lnSpc>
                <a:spcPct val="60000"/>
              </a:lnSpc>
              <a:spcBef>
                <a:spcPct val="20000"/>
              </a:spcBef>
              <a:defRPr/>
            </a:pPr>
            <a:r>
              <a:rPr lang="en-US" sz="2400" i="0">
                <a:effectLst>
                  <a:outerShdw blurRad="38100" dist="38100" dir="2700000" algn="tl">
                    <a:srgbClr val="C0C0C0"/>
                  </a:outerShdw>
                </a:effectLst>
                <a:latin typeface="Verdana" pitchFamily="34" charset="0"/>
              </a:rPr>
              <a:t>Lactato Sanguíneo</a:t>
            </a:r>
            <a:endParaRPr lang="en-US" sz="2400">
              <a:effectLst>
                <a:outerShdw blurRad="38100" dist="38100" dir="2700000" algn="tl">
                  <a:srgbClr val="C0C0C0"/>
                </a:outerShdw>
              </a:effectLst>
              <a:latin typeface="Verdana" pitchFamily="34" charset="0"/>
            </a:endParaRPr>
          </a:p>
        </p:txBody>
      </p:sp>
      <p:sp>
        <p:nvSpPr>
          <p:cNvPr id="506898" name="Rectangle 18">
            <a:extLst>
              <a:ext uri="{FF2B5EF4-FFF2-40B4-BE49-F238E27FC236}">
                <a16:creationId xmlns:a16="http://schemas.microsoft.com/office/drawing/2014/main" id="{BEC6BE0C-1141-4925-A499-52418E8E446A}"/>
              </a:ext>
            </a:extLst>
          </p:cNvPr>
          <p:cNvSpPr>
            <a:spLocks noChangeArrowheads="1"/>
          </p:cNvSpPr>
          <p:nvPr/>
        </p:nvSpPr>
        <p:spPr bwMode="auto">
          <a:xfrm>
            <a:off x="3551238" y="2382838"/>
            <a:ext cx="2278062" cy="3063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2000" i="0">
                <a:solidFill>
                  <a:srgbClr val="000000"/>
                </a:solidFill>
                <a:effectLst>
                  <a:outerShdw blurRad="38100" dist="38100" dir="2700000" algn="tl">
                    <a:srgbClr val="C0C0C0"/>
                  </a:outerShdw>
                </a:effectLst>
                <a:latin typeface="Verdana" pitchFamily="34" charset="0"/>
              </a:rPr>
              <a:t>Determinante</a:t>
            </a:r>
            <a:endParaRPr lang="es-PR" sz="2000" i="0">
              <a:effectLst>
                <a:outerShdw blurRad="38100" dist="38100" dir="2700000" algn="tl">
                  <a:srgbClr val="C0C0C0"/>
                </a:outerShdw>
              </a:effectLst>
              <a:latin typeface="Arial" charset="0"/>
            </a:endParaRPr>
          </a:p>
        </p:txBody>
      </p:sp>
      <p:sp>
        <p:nvSpPr>
          <p:cNvPr id="240650" name="Rectangle 20">
            <a:extLst>
              <a:ext uri="{FF2B5EF4-FFF2-40B4-BE49-F238E27FC236}">
                <a16:creationId xmlns:a16="http://schemas.microsoft.com/office/drawing/2014/main" id="{0B8F750A-B76A-418B-B506-04B3480C24E1}"/>
              </a:ext>
            </a:extLst>
          </p:cNvPr>
          <p:cNvSpPr>
            <a:spLocks noChangeArrowheads="1"/>
          </p:cNvSpPr>
          <p:nvPr/>
        </p:nvSpPr>
        <p:spPr bwMode="auto">
          <a:xfrm>
            <a:off x="2592388" y="4137025"/>
            <a:ext cx="4278312"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n-US" altLang="en-US" sz="2100" i="0">
                <a:latin typeface="Arial Black" panose="020B0A04020102020204" pitchFamily="34" charset="0"/>
              </a:rPr>
              <a:t>Determinante de Esta Tasa</a:t>
            </a:r>
          </a:p>
        </p:txBody>
      </p:sp>
      <p:sp>
        <p:nvSpPr>
          <p:cNvPr id="240651" name="Rectangle 32">
            <a:extLst>
              <a:ext uri="{FF2B5EF4-FFF2-40B4-BE49-F238E27FC236}">
                <a16:creationId xmlns:a16="http://schemas.microsoft.com/office/drawing/2014/main" id="{864ECDB4-8C27-4F7F-A260-4818D4C1CCA8}"/>
              </a:ext>
            </a:extLst>
          </p:cNvPr>
          <p:cNvSpPr>
            <a:spLocks noChangeArrowheads="1"/>
          </p:cNvSpPr>
          <p:nvPr/>
        </p:nvSpPr>
        <p:spPr bwMode="auto">
          <a:xfrm>
            <a:off x="2400300" y="2997200"/>
            <a:ext cx="4813300" cy="876300"/>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06913" name="Text Box 33">
            <a:extLst>
              <a:ext uri="{FF2B5EF4-FFF2-40B4-BE49-F238E27FC236}">
                <a16:creationId xmlns:a16="http://schemas.microsoft.com/office/drawing/2014/main" id="{9E5CC7CB-CDE9-4BF0-947D-64A394AB165A}"/>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Desechos Metabólicos</a:t>
            </a:r>
          </a:p>
        </p:txBody>
      </p:sp>
      <p:sp>
        <p:nvSpPr>
          <p:cNvPr id="506915" name="Rectangle 35">
            <a:extLst>
              <a:ext uri="{FF2B5EF4-FFF2-40B4-BE49-F238E27FC236}">
                <a16:creationId xmlns:a16="http://schemas.microsoft.com/office/drawing/2014/main" id="{4D0FB02F-B339-44D0-BDA4-587E5E07DBA6}"/>
              </a:ext>
            </a:extLst>
          </p:cNvPr>
          <p:cNvSpPr>
            <a:spLocks noChangeArrowheads="1"/>
          </p:cNvSpPr>
          <p:nvPr/>
        </p:nvSpPr>
        <p:spPr bwMode="auto">
          <a:xfrm>
            <a:off x="323850" y="12557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40654" name="Line 36">
            <a:extLst>
              <a:ext uri="{FF2B5EF4-FFF2-40B4-BE49-F238E27FC236}">
                <a16:creationId xmlns:a16="http://schemas.microsoft.com/office/drawing/2014/main" id="{4CA6ED22-07DF-4EAB-B898-7C3B6CEC5B7C}"/>
              </a:ext>
            </a:extLst>
          </p:cNvPr>
          <p:cNvSpPr>
            <a:spLocks noChangeShapeType="1"/>
          </p:cNvSpPr>
          <p:nvPr/>
        </p:nvSpPr>
        <p:spPr bwMode="auto">
          <a:xfrm rot="-5400000">
            <a:off x="16771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6917" name="Rectangle 37">
            <a:extLst>
              <a:ext uri="{FF2B5EF4-FFF2-40B4-BE49-F238E27FC236}">
                <a16:creationId xmlns:a16="http://schemas.microsoft.com/office/drawing/2014/main" id="{80CA9743-6568-48BB-B49D-01B51CE5DF02}"/>
              </a:ext>
            </a:extLst>
          </p:cNvPr>
          <p:cNvSpPr>
            <a:spLocks noChangeArrowheads="1"/>
          </p:cNvSpPr>
          <p:nvPr/>
        </p:nvSpPr>
        <p:spPr bwMode="auto">
          <a:xfrm>
            <a:off x="1758950" y="12557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506918" name="Rectangle 38">
            <a:extLst>
              <a:ext uri="{FF2B5EF4-FFF2-40B4-BE49-F238E27FC236}">
                <a16:creationId xmlns:a16="http://schemas.microsoft.com/office/drawing/2014/main" id="{73A90F75-4E96-42F8-BB40-92761F9C9466}"/>
              </a:ext>
            </a:extLst>
          </p:cNvPr>
          <p:cNvSpPr>
            <a:spLocks noChangeArrowheads="1"/>
          </p:cNvSpPr>
          <p:nvPr/>
        </p:nvSpPr>
        <p:spPr bwMode="auto">
          <a:xfrm>
            <a:off x="3044825" y="1255713"/>
            <a:ext cx="3054350" cy="2524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Desechos Metabólicos</a:t>
            </a:r>
            <a:endParaRPr lang="en-US" sz="1700">
              <a:effectLst>
                <a:outerShdw blurRad="38100" dist="38100" dir="2700000" algn="tl">
                  <a:srgbClr val="C0C0C0"/>
                </a:outerShdw>
              </a:effectLst>
              <a:latin typeface="Arial Black" pitchFamily="34" charset="0"/>
            </a:endParaRPr>
          </a:p>
        </p:txBody>
      </p:sp>
      <p:sp>
        <p:nvSpPr>
          <p:cNvPr id="240657" name="Line 39">
            <a:extLst>
              <a:ext uri="{FF2B5EF4-FFF2-40B4-BE49-F238E27FC236}">
                <a16:creationId xmlns:a16="http://schemas.microsoft.com/office/drawing/2014/main" id="{BBE03AAD-C1EB-4AE0-8875-FA8989E77035}"/>
              </a:ext>
            </a:extLst>
          </p:cNvPr>
          <p:cNvSpPr>
            <a:spLocks noChangeShapeType="1"/>
          </p:cNvSpPr>
          <p:nvPr/>
        </p:nvSpPr>
        <p:spPr bwMode="auto">
          <a:xfrm flipV="1">
            <a:off x="6383338" y="1263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6920" name="Rectangle 40">
            <a:extLst>
              <a:ext uri="{FF2B5EF4-FFF2-40B4-BE49-F238E27FC236}">
                <a16:creationId xmlns:a16="http://schemas.microsoft.com/office/drawing/2014/main" id="{84602292-4A97-4037-B116-95732EE8F262}"/>
              </a:ext>
            </a:extLst>
          </p:cNvPr>
          <p:cNvSpPr>
            <a:spLocks noChangeArrowheads="1"/>
          </p:cNvSpPr>
          <p:nvPr/>
        </p:nvSpPr>
        <p:spPr bwMode="auto">
          <a:xfrm>
            <a:off x="6361113" y="1255713"/>
            <a:ext cx="18303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Lactato &amp; H</a:t>
            </a:r>
            <a:r>
              <a:rPr lang="en-US" sz="1700" i="0" baseline="30000">
                <a:latin typeface="Arial Black" pitchFamily="34" charset="0"/>
              </a:rPr>
              <a:t>+</a:t>
            </a:r>
          </a:p>
        </p:txBody>
      </p:sp>
      <p:sp>
        <p:nvSpPr>
          <p:cNvPr id="240659" name="Rectangle 41">
            <a:extLst>
              <a:ext uri="{FF2B5EF4-FFF2-40B4-BE49-F238E27FC236}">
                <a16:creationId xmlns:a16="http://schemas.microsoft.com/office/drawing/2014/main" id="{78F69F0C-4C41-4926-BB2C-B2B8B9B36991}"/>
              </a:ext>
            </a:extLst>
          </p:cNvPr>
          <p:cNvSpPr>
            <a:spLocks noChangeArrowheads="1"/>
          </p:cNvSpPr>
          <p:nvPr/>
        </p:nvSpPr>
        <p:spPr bwMode="auto">
          <a:xfrm>
            <a:off x="450850" y="12096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0660" name="Line 42">
            <a:extLst>
              <a:ext uri="{FF2B5EF4-FFF2-40B4-BE49-F238E27FC236}">
                <a16:creationId xmlns:a16="http://schemas.microsoft.com/office/drawing/2014/main" id="{0398695A-E3B5-44AC-8313-8A42177A7A55}"/>
              </a:ext>
            </a:extLst>
          </p:cNvPr>
          <p:cNvSpPr>
            <a:spLocks noChangeShapeType="1"/>
          </p:cNvSpPr>
          <p:nvPr/>
        </p:nvSpPr>
        <p:spPr bwMode="auto">
          <a:xfrm rot="-5400000">
            <a:off x="30360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0661" name="Line 43">
            <a:extLst>
              <a:ext uri="{FF2B5EF4-FFF2-40B4-BE49-F238E27FC236}">
                <a16:creationId xmlns:a16="http://schemas.microsoft.com/office/drawing/2014/main" id="{C5E8BC1C-618B-4D93-98AA-7497F411F5D4}"/>
              </a:ext>
            </a:extLst>
          </p:cNvPr>
          <p:cNvSpPr>
            <a:spLocks noChangeShapeType="1"/>
          </p:cNvSpPr>
          <p:nvPr/>
        </p:nvSpPr>
        <p:spPr bwMode="auto">
          <a:xfrm rot="-5400000">
            <a:off x="61348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0662" name="Line 44">
            <a:extLst>
              <a:ext uri="{FF2B5EF4-FFF2-40B4-BE49-F238E27FC236}">
                <a16:creationId xmlns:a16="http://schemas.microsoft.com/office/drawing/2014/main" id="{822C09E3-5EFF-4A1D-AAA4-9DEF99C576AE}"/>
              </a:ext>
            </a:extLst>
          </p:cNvPr>
          <p:cNvSpPr>
            <a:spLocks noChangeShapeType="1"/>
          </p:cNvSpPr>
          <p:nvPr/>
        </p:nvSpPr>
        <p:spPr bwMode="auto">
          <a:xfrm rot="-5400000">
            <a:off x="8217694" y="1202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0663" name="Line 45">
            <a:extLst>
              <a:ext uri="{FF2B5EF4-FFF2-40B4-BE49-F238E27FC236}">
                <a16:creationId xmlns:a16="http://schemas.microsoft.com/office/drawing/2014/main" id="{03FAC24B-003F-4552-A525-56F5EE725550}"/>
              </a:ext>
            </a:extLst>
          </p:cNvPr>
          <p:cNvSpPr>
            <a:spLocks noChangeShapeType="1"/>
          </p:cNvSpPr>
          <p:nvPr/>
        </p:nvSpPr>
        <p:spPr bwMode="auto">
          <a:xfrm>
            <a:off x="8491538" y="12890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6926" name="Rectangle 46">
            <a:extLst>
              <a:ext uri="{FF2B5EF4-FFF2-40B4-BE49-F238E27FC236}">
                <a16:creationId xmlns:a16="http://schemas.microsoft.com/office/drawing/2014/main" id="{0466CB13-02CD-4EB9-8BEE-C5585B6B64F1}"/>
              </a:ext>
            </a:extLst>
          </p:cNvPr>
          <p:cNvSpPr>
            <a:spLocks noChangeArrowheads="1"/>
          </p:cNvSpPr>
          <p:nvPr/>
        </p:nvSpPr>
        <p:spPr bwMode="auto">
          <a:xfrm>
            <a:off x="8482013" y="1255713"/>
            <a:ext cx="661987" cy="2143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pH</a:t>
            </a:r>
            <a:endParaRPr lang="en-US" sz="1700" i="0">
              <a:latin typeface="Arial Black" pitchFamily="34" charset="0"/>
            </a:endParaRPr>
          </a:p>
        </p:txBody>
      </p:sp>
      <p:sp>
        <p:nvSpPr>
          <p:cNvPr id="240665" name="Line 50">
            <a:extLst>
              <a:ext uri="{FF2B5EF4-FFF2-40B4-BE49-F238E27FC236}">
                <a16:creationId xmlns:a16="http://schemas.microsoft.com/office/drawing/2014/main" id="{68F7E032-74F3-4F7F-94AC-3013A4160AD0}"/>
              </a:ext>
            </a:extLst>
          </p:cNvPr>
          <p:cNvSpPr>
            <a:spLocks noChangeShapeType="1"/>
          </p:cNvSpPr>
          <p:nvPr/>
        </p:nvSpPr>
        <p:spPr bwMode="auto">
          <a:xfrm>
            <a:off x="4664075" y="48180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0666" name="Line 51">
            <a:extLst>
              <a:ext uri="{FF2B5EF4-FFF2-40B4-BE49-F238E27FC236}">
                <a16:creationId xmlns:a16="http://schemas.microsoft.com/office/drawing/2014/main" id="{3EFF8DD6-F1BF-4C2E-86CC-9B25BC66BC02}"/>
              </a:ext>
            </a:extLst>
          </p:cNvPr>
          <p:cNvSpPr>
            <a:spLocks noChangeShapeType="1"/>
          </p:cNvSpPr>
          <p:nvPr/>
        </p:nvSpPr>
        <p:spPr bwMode="auto">
          <a:xfrm>
            <a:off x="4676775" y="43735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0667" name="Line 52">
            <a:extLst>
              <a:ext uri="{FF2B5EF4-FFF2-40B4-BE49-F238E27FC236}">
                <a16:creationId xmlns:a16="http://schemas.microsoft.com/office/drawing/2014/main" id="{6B71138F-494B-4302-99EC-AF585309BFAF}"/>
              </a:ext>
            </a:extLst>
          </p:cNvPr>
          <p:cNvSpPr>
            <a:spLocks noChangeShapeType="1"/>
          </p:cNvSpPr>
          <p:nvPr/>
        </p:nvSpPr>
        <p:spPr bwMode="auto">
          <a:xfrm>
            <a:off x="4689475" y="38909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0668" name="Line 53">
            <a:extLst>
              <a:ext uri="{FF2B5EF4-FFF2-40B4-BE49-F238E27FC236}">
                <a16:creationId xmlns:a16="http://schemas.microsoft.com/office/drawing/2014/main" id="{A766014A-6B6C-4935-A50C-A4F7CF9836BA}"/>
              </a:ext>
            </a:extLst>
          </p:cNvPr>
          <p:cNvSpPr>
            <a:spLocks noChangeShapeType="1"/>
          </p:cNvSpPr>
          <p:nvPr/>
        </p:nvSpPr>
        <p:spPr bwMode="auto">
          <a:xfrm>
            <a:off x="4689475" y="26844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0669" name="Line 54">
            <a:extLst>
              <a:ext uri="{FF2B5EF4-FFF2-40B4-BE49-F238E27FC236}">
                <a16:creationId xmlns:a16="http://schemas.microsoft.com/office/drawing/2014/main" id="{92255635-9ABE-4CC1-ADB3-45886E07EADD}"/>
              </a:ext>
            </a:extLst>
          </p:cNvPr>
          <p:cNvSpPr>
            <a:spLocks noChangeShapeType="1"/>
          </p:cNvSpPr>
          <p:nvPr/>
        </p:nvSpPr>
        <p:spPr bwMode="auto">
          <a:xfrm>
            <a:off x="4689475" y="21764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06913"/>
                                        </p:tgtEl>
                                        <p:attrNameLst>
                                          <p:attrName>style.visibility</p:attrName>
                                        </p:attrNameLst>
                                      </p:cBhvr>
                                      <p:to>
                                        <p:strVal val="visible"/>
                                      </p:to>
                                    </p:set>
                                    <p:animEffect transition="in" filter="wipe(left)">
                                      <p:cBhvr>
                                        <p:cTn id="7" dur="500"/>
                                        <p:tgtEl>
                                          <p:spTgt spid="5069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6913" grpId="0"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6" name="Picture 38" descr="Contents">
            <a:extLst>
              <a:ext uri="{FF2B5EF4-FFF2-40B4-BE49-F238E27FC236}">
                <a16:creationId xmlns:a16="http://schemas.microsoft.com/office/drawing/2014/main" id="{DE07A7FF-04F1-4D50-9BE2-E95064EC9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96" b="255"/>
          <a:stretch>
            <a:fillRect/>
          </a:stretch>
        </p:blipFill>
        <p:spPr bwMode="auto">
          <a:xfrm>
            <a:off x="0" y="-12700"/>
            <a:ext cx="307975" cy="687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8931" name="Rectangle 3">
            <a:extLst>
              <a:ext uri="{FF2B5EF4-FFF2-40B4-BE49-F238E27FC236}">
                <a16:creationId xmlns:a16="http://schemas.microsoft.com/office/drawing/2014/main" id="{4F7F54EB-B884-4C00-9521-C7ED182508D3}"/>
              </a:ext>
            </a:extLst>
          </p:cNvPr>
          <p:cNvSpPr>
            <a:spLocks noChangeArrowheads="1"/>
          </p:cNvSpPr>
          <p:nvPr/>
        </p:nvSpPr>
        <p:spPr bwMode="auto">
          <a:xfrm>
            <a:off x="2701925" y="1471613"/>
            <a:ext cx="3954463" cy="30003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En Músculos Esqueletales</a:t>
            </a:r>
            <a:endParaRPr lang="en-US" sz="2000" i="0" baseline="30000">
              <a:effectLst>
                <a:outerShdw blurRad="38100" dist="38100" dir="2700000" algn="tl">
                  <a:srgbClr val="C0C0C0"/>
                </a:outerShdw>
              </a:effectLst>
              <a:latin typeface="Verdana" pitchFamily="34" charset="0"/>
            </a:endParaRPr>
          </a:p>
        </p:txBody>
      </p:sp>
      <p:sp>
        <p:nvSpPr>
          <p:cNvPr id="508932" name="Rectangle 4">
            <a:extLst>
              <a:ext uri="{FF2B5EF4-FFF2-40B4-BE49-F238E27FC236}">
                <a16:creationId xmlns:a16="http://schemas.microsoft.com/office/drawing/2014/main" id="{F08878AD-90E1-4E20-AC3E-8F3562C3D677}"/>
              </a:ext>
            </a:extLst>
          </p:cNvPr>
          <p:cNvSpPr>
            <a:spLocks noChangeArrowheads="1"/>
          </p:cNvSpPr>
          <p:nvPr/>
        </p:nvSpPr>
        <p:spPr bwMode="auto">
          <a:xfrm>
            <a:off x="2979738" y="5405438"/>
            <a:ext cx="3713162" cy="5095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100" i="0">
                <a:solidFill>
                  <a:srgbClr val="000000"/>
                </a:solidFill>
                <a:effectLst>
                  <a:outerShdw blurRad="38100" dist="38100" dir="2700000" algn="tl">
                    <a:srgbClr val="C0C0C0"/>
                  </a:outerShdw>
                </a:effectLst>
                <a:latin typeface="Verdana" pitchFamily="34" charset="0"/>
              </a:rPr>
              <a:t>Transportados hacia</a:t>
            </a:r>
          </a:p>
          <a:p>
            <a:pPr marL="342900" indent="-342900" algn="ctr">
              <a:lnSpc>
                <a:spcPct val="70000"/>
              </a:lnSpc>
              <a:spcBef>
                <a:spcPct val="20000"/>
              </a:spcBef>
              <a:defRPr/>
            </a:pPr>
            <a:r>
              <a:rPr lang="es-PR" sz="2100" i="0">
                <a:solidFill>
                  <a:srgbClr val="000000"/>
                </a:solidFill>
                <a:effectLst>
                  <a:outerShdw blurRad="38100" dist="38100" dir="2700000" algn="tl">
                    <a:srgbClr val="C0C0C0"/>
                  </a:outerShdw>
                </a:effectLst>
                <a:latin typeface="Verdana" pitchFamily="34" charset="0"/>
              </a:rPr>
              <a:t>Otras Áreas del Cuerpo</a:t>
            </a:r>
            <a:endParaRPr lang="es-PR" sz="2100" i="0">
              <a:effectLst>
                <a:outerShdw blurRad="38100" dist="38100" dir="2700000" algn="tl">
                  <a:srgbClr val="C0C0C0"/>
                </a:outerShdw>
              </a:effectLst>
              <a:latin typeface="Arial" charset="0"/>
            </a:endParaRPr>
          </a:p>
        </p:txBody>
      </p:sp>
      <p:sp>
        <p:nvSpPr>
          <p:cNvPr id="508933" name="Text Box 5">
            <a:extLst>
              <a:ext uri="{FF2B5EF4-FFF2-40B4-BE49-F238E27FC236}">
                <a16:creationId xmlns:a16="http://schemas.microsoft.com/office/drawing/2014/main" id="{A302E597-7D01-4EC7-BE24-7CDB1A4D4204}"/>
              </a:ext>
            </a:extLst>
          </p:cNvPr>
          <p:cNvSpPr txBox="1">
            <a:spLocks noChangeArrowheads="1"/>
          </p:cNvSpPr>
          <p:nvPr/>
        </p:nvSpPr>
        <p:spPr bwMode="auto">
          <a:xfrm>
            <a:off x="3590925" y="1905000"/>
            <a:ext cx="2106613" cy="654050"/>
          </a:xfrm>
          <a:prstGeom prst="rect">
            <a:avLst/>
          </a:prstGeom>
          <a:noFill/>
          <a:ln w="9525">
            <a:noFill/>
            <a:miter lim="800000"/>
            <a:headEnd/>
            <a:tailEnd/>
          </a:ln>
          <a:effectLst/>
        </p:spPr>
        <p:txBody>
          <a:bodyPr>
            <a:spAutoFit/>
          </a:bodyPr>
          <a:lstStyle/>
          <a:p>
            <a:pPr algn="ctr">
              <a:lnSpc>
                <a:spcPct val="80000"/>
              </a:lnSpc>
              <a:defRPr/>
            </a:pPr>
            <a:r>
              <a:rPr lang="en-US" sz="2300" i="0">
                <a:effectLst>
                  <a:outerShdw blurRad="38100" dist="38100" dir="2700000" algn="tl">
                    <a:srgbClr val="C0C0C0"/>
                  </a:outerShdw>
                </a:effectLst>
                <a:latin typeface="Arial" charset="0"/>
              </a:rPr>
              <a:t>Difusión de</a:t>
            </a:r>
          </a:p>
          <a:p>
            <a:pPr algn="ctr">
              <a:lnSpc>
                <a:spcPct val="80000"/>
              </a:lnSpc>
              <a:defRPr/>
            </a:pPr>
            <a:r>
              <a:rPr lang="en-US" sz="2300" i="0">
                <a:effectLst>
                  <a:outerShdw blurRad="38100" dist="38100" dir="2700000" algn="tl">
                    <a:srgbClr val="C0C0C0"/>
                  </a:outerShdw>
                </a:effectLst>
                <a:latin typeface="Arial" charset="0"/>
              </a:rPr>
              <a:t>Lactato y H</a:t>
            </a:r>
            <a:r>
              <a:rPr lang="en-US" sz="2300" i="0" baseline="30000">
                <a:effectLst>
                  <a:outerShdw blurRad="38100" dist="38100" dir="2700000" algn="tl">
                    <a:srgbClr val="C0C0C0"/>
                  </a:outerShdw>
                </a:effectLst>
                <a:latin typeface="Arial" charset="0"/>
              </a:rPr>
              <a:t>+</a:t>
            </a:r>
          </a:p>
        </p:txBody>
      </p:sp>
      <p:sp>
        <p:nvSpPr>
          <p:cNvPr id="508934" name="Rectangle 6">
            <a:extLst>
              <a:ext uri="{FF2B5EF4-FFF2-40B4-BE49-F238E27FC236}">
                <a16:creationId xmlns:a16="http://schemas.microsoft.com/office/drawing/2014/main" id="{2FB51EB2-E8FA-46EB-A897-C222EE3F1C59}"/>
              </a:ext>
            </a:extLst>
          </p:cNvPr>
          <p:cNvSpPr>
            <a:spLocks noChangeArrowheads="1"/>
          </p:cNvSpPr>
          <p:nvPr/>
        </p:nvSpPr>
        <p:spPr bwMode="auto">
          <a:xfrm>
            <a:off x="4713288" y="6067425"/>
            <a:ext cx="1331912" cy="277813"/>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800">
                <a:effectLst>
                  <a:outerShdw blurRad="38100" dist="38100" dir="2700000" algn="tl">
                    <a:srgbClr val="C0C0C0"/>
                  </a:outerShdw>
                </a:effectLst>
                <a:latin typeface="Verdana" pitchFamily="34" charset="0"/>
              </a:rPr>
              <a:t>para ser</a:t>
            </a:r>
            <a:endParaRPr lang="en-US" sz="1800" i="0">
              <a:effectLst>
                <a:outerShdw blurRad="38100" dist="38100" dir="2700000" algn="tl">
                  <a:srgbClr val="C0C0C0"/>
                </a:outerShdw>
              </a:effectLst>
              <a:latin typeface="Verdana" pitchFamily="34" charset="0"/>
            </a:endParaRPr>
          </a:p>
        </p:txBody>
      </p:sp>
      <p:sp>
        <p:nvSpPr>
          <p:cNvPr id="241671" name="Line 7">
            <a:extLst>
              <a:ext uri="{FF2B5EF4-FFF2-40B4-BE49-F238E27FC236}">
                <a16:creationId xmlns:a16="http://schemas.microsoft.com/office/drawing/2014/main" id="{B54C34A5-A2F4-4DF4-920F-B75A762F3E7E}"/>
              </a:ext>
            </a:extLst>
          </p:cNvPr>
          <p:cNvSpPr>
            <a:spLocks noChangeShapeType="1"/>
          </p:cNvSpPr>
          <p:nvPr/>
        </p:nvSpPr>
        <p:spPr bwMode="auto">
          <a:xfrm>
            <a:off x="4714875" y="51609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8936" name="Rectangle 8">
            <a:extLst>
              <a:ext uri="{FF2B5EF4-FFF2-40B4-BE49-F238E27FC236}">
                <a16:creationId xmlns:a16="http://schemas.microsoft.com/office/drawing/2014/main" id="{031EAD10-AFA5-4A28-A4F4-99FAE3D8ACD5}"/>
              </a:ext>
            </a:extLst>
          </p:cNvPr>
          <p:cNvSpPr>
            <a:spLocks noChangeArrowheads="1"/>
          </p:cNvSpPr>
          <p:nvPr/>
        </p:nvSpPr>
        <p:spPr bwMode="auto">
          <a:xfrm>
            <a:off x="1787525" y="874713"/>
            <a:ext cx="1554163" cy="300037"/>
          </a:xfrm>
          <a:prstGeom prst="rect">
            <a:avLst/>
          </a:prstGeom>
          <a:noFill/>
          <a:ln w="9525">
            <a:noFill/>
            <a:miter lim="800000"/>
            <a:headEnd/>
            <a:tailEnd/>
          </a:ln>
          <a:effectLst/>
        </p:spPr>
        <p:txBody>
          <a:bodyPr/>
          <a:lstStyle/>
          <a:p>
            <a:pPr marL="342900" indent="-342900">
              <a:lnSpc>
                <a:spcPct val="60000"/>
              </a:lnSpc>
              <a:spcBef>
                <a:spcPct val="20000"/>
              </a:spcBef>
              <a:defRPr/>
            </a:pPr>
            <a:r>
              <a:rPr lang="en-US" sz="2200" i="0">
                <a:effectLst>
                  <a:outerShdw blurRad="38100" dist="38100" dir="2700000" algn="tl">
                    <a:srgbClr val="C0C0C0"/>
                  </a:outerShdw>
                </a:effectLst>
                <a:latin typeface="Verdana" pitchFamily="34" charset="0"/>
              </a:rPr>
              <a:t>Lactato</a:t>
            </a:r>
            <a:endParaRPr lang="en-US" sz="2200">
              <a:effectLst>
                <a:outerShdw blurRad="38100" dist="38100" dir="2700000" algn="tl">
                  <a:srgbClr val="C0C0C0"/>
                </a:outerShdw>
              </a:effectLst>
              <a:latin typeface="Verdana" pitchFamily="34" charset="0"/>
            </a:endParaRPr>
          </a:p>
        </p:txBody>
      </p:sp>
      <p:sp>
        <p:nvSpPr>
          <p:cNvPr id="241673" name="Rectangle 10">
            <a:extLst>
              <a:ext uri="{FF2B5EF4-FFF2-40B4-BE49-F238E27FC236}">
                <a16:creationId xmlns:a16="http://schemas.microsoft.com/office/drawing/2014/main" id="{A5EEACF5-ECA7-4353-B867-5E62F59875D9}"/>
              </a:ext>
            </a:extLst>
          </p:cNvPr>
          <p:cNvSpPr>
            <a:spLocks noChangeArrowheads="1"/>
          </p:cNvSpPr>
          <p:nvPr/>
        </p:nvSpPr>
        <p:spPr bwMode="auto">
          <a:xfrm>
            <a:off x="3519488" y="6486525"/>
            <a:ext cx="2576512"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n-US" altLang="en-US" sz="2100" i="0">
                <a:latin typeface="Arial Black" panose="020B0A04020102020204" pitchFamily="34" charset="0"/>
              </a:rPr>
              <a:t>Metabolizados</a:t>
            </a:r>
          </a:p>
        </p:txBody>
      </p:sp>
      <p:sp>
        <p:nvSpPr>
          <p:cNvPr id="508940" name="Text Box 12">
            <a:extLst>
              <a:ext uri="{FF2B5EF4-FFF2-40B4-BE49-F238E27FC236}">
                <a16:creationId xmlns:a16="http://schemas.microsoft.com/office/drawing/2014/main" id="{E282CE6B-E4EA-4FD4-9D3D-2574903B0B65}"/>
              </a:ext>
            </a:extLst>
          </p:cNvPr>
          <p:cNvSpPr txBox="1">
            <a:spLocks noChangeArrowheads="1"/>
          </p:cNvSpPr>
          <p:nvPr/>
        </p:nvSpPr>
        <p:spPr bwMode="auto">
          <a:xfrm>
            <a:off x="200025" y="6350"/>
            <a:ext cx="8867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800" i="0">
                <a:solidFill>
                  <a:schemeClr val="accent2"/>
                </a:solidFill>
                <a:latin typeface="Arial" panose="020B0604020202020204" pitchFamily="34" charset="0"/>
              </a:rPr>
              <a:t>Fatiga y sus Causas: Desechos Metabólicos</a:t>
            </a:r>
          </a:p>
        </p:txBody>
      </p:sp>
      <p:sp>
        <p:nvSpPr>
          <p:cNvPr id="241675" name="Line 25">
            <a:extLst>
              <a:ext uri="{FF2B5EF4-FFF2-40B4-BE49-F238E27FC236}">
                <a16:creationId xmlns:a16="http://schemas.microsoft.com/office/drawing/2014/main" id="{E1E66DBF-7872-45C8-A138-6ED72073E1F5}"/>
              </a:ext>
            </a:extLst>
          </p:cNvPr>
          <p:cNvSpPr>
            <a:spLocks noChangeShapeType="1"/>
          </p:cNvSpPr>
          <p:nvPr/>
        </p:nvSpPr>
        <p:spPr bwMode="auto">
          <a:xfrm>
            <a:off x="4651375" y="34083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1676" name="Line 27">
            <a:extLst>
              <a:ext uri="{FF2B5EF4-FFF2-40B4-BE49-F238E27FC236}">
                <a16:creationId xmlns:a16="http://schemas.microsoft.com/office/drawing/2014/main" id="{5920D9D1-9751-463C-88C7-7F25B16531C6}"/>
              </a:ext>
            </a:extLst>
          </p:cNvPr>
          <p:cNvSpPr>
            <a:spLocks noChangeShapeType="1"/>
          </p:cNvSpPr>
          <p:nvPr/>
        </p:nvSpPr>
        <p:spPr bwMode="auto">
          <a:xfrm>
            <a:off x="4651375" y="17065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1677" name="Line 29">
            <a:extLst>
              <a:ext uri="{FF2B5EF4-FFF2-40B4-BE49-F238E27FC236}">
                <a16:creationId xmlns:a16="http://schemas.microsoft.com/office/drawing/2014/main" id="{135B8033-DA6E-4245-9A20-BAC7704496BA}"/>
              </a:ext>
            </a:extLst>
          </p:cNvPr>
          <p:cNvSpPr>
            <a:spLocks noChangeShapeType="1"/>
          </p:cNvSpPr>
          <p:nvPr/>
        </p:nvSpPr>
        <p:spPr bwMode="auto">
          <a:xfrm>
            <a:off x="4638675" y="12747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1678" name="Line 30">
            <a:extLst>
              <a:ext uri="{FF2B5EF4-FFF2-40B4-BE49-F238E27FC236}">
                <a16:creationId xmlns:a16="http://schemas.microsoft.com/office/drawing/2014/main" id="{E798ED6F-0052-4E8D-98ED-03DBD1C25B2A}"/>
              </a:ext>
            </a:extLst>
          </p:cNvPr>
          <p:cNvSpPr>
            <a:spLocks noChangeShapeType="1"/>
          </p:cNvSpPr>
          <p:nvPr/>
        </p:nvSpPr>
        <p:spPr bwMode="auto">
          <a:xfrm flipV="1">
            <a:off x="1793875" y="830263"/>
            <a:ext cx="0" cy="28257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8959" name="Rectangle 31">
            <a:extLst>
              <a:ext uri="{FF2B5EF4-FFF2-40B4-BE49-F238E27FC236}">
                <a16:creationId xmlns:a16="http://schemas.microsoft.com/office/drawing/2014/main" id="{C0888011-87EE-4DA7-AF8D-81E6379D5D99}"/>
              </a:ext>
            </a:extLst>
          </p:cNvPr>
          <p:cNvSpPr>
            <a:spLocks noChangeArrowheads="1"/>
          </p:cNvSpPr>
          <p:nvPr/>
        </p:nvSpPr>
        <p:spPr bwMode="auto">
          <a:xfrm>
            <a:off x="6435725" y="874713"/>
            <a:ext cx="855663" cy="300037"/>
          </a:xfrm>
          <a:prstGeom prst="rect">
            <a:avLst/>
          </a:prstGeom>
          <a:noFill/>
          <a:ln w="9525">
            <a:noFill/>
            <a:miter lim="800000"/>
            <a:headEnd/>
            <a:tailEnd/>
          </a:ln>
          <a:effectLst/>
        </p:spPr>
        <p:txBody>
          <a:bodyPr/>
          <a:lstStyle/>
          <a:p>
            <a:pPr marL="342900" indent="-342900">
              <a:lnSpc>
                <a:spcPct val="60000"/>
              </a:lnSpc>
              <a:spcBef>
                <a:spcPct val="20000"/>
              </a:spcBef>
              <a:defRPr/>
            </a:pPr>
            <a:r>
              <a:rPr lang="en-US" sz="2200" i="0">
                <a:effectLst>
                  <a:outerShdw blurRad="38100" dist="38100" dir="2700000" algn="tl">
                    <a:srgbClr val="C0C0C0"/>
                  </a:outerShdw>
                </a:effectLst>
                <a:latin typeface="Verdana" pitchFamily="34" charset="0"/>
              </a:rPr>
              <a:t>H</a:t>
            </a:r>
            <a:r>
              <a:rPr lang="en-US" sz="2200" i="0" baseline="30000">
                <a:latin typeface="Verdana" pitchFamily="34" charset="0"/>
              </a:rPr>
              <a:t>+</a:t>
            </a:r>
          </a:p>
        </p:txBody>
      </p:sp>
      <p:sp>
        <p:nvSpPr>
          <p:cNvPr id="241680" name="Freeform 33">
            <a:extLst>
              <a:ext uri="{FF2B5EF4-FFF2-40B4-BE49-F238E27FC236}">
                <a16:creationId xmlns:a16="http://schemas.microsoft.com/office/drawing/2014/main" id="{D177B0CF-AB49-444F-BC2B-573365EAEB59}"/>
              </a:ext>
            </a:extLst>
          </p:cNvPr>
          <p:cNvSpPr>
            <a:spLocks/>
          </p:cNvSpPr>
          <p:nvPr/>
        </p:nvSpPr>
        <p:spPr bwMode="auto">
          <a:xfrm rot="5400000">
            <a:off x="4403725" y="-974725"/>
            <a:ext cx="133350" cy="4337050"/>
          </a:xfrm>
          <a:custGeom>
            <a:avLst/>
            <a:gdLst>
              <a:gd name="T0" fmla="*/ 0 w 72"/>
              <a:gd name="T1" fmla="*/ 0 h 380"/>
              <a:gd name="T2" fmla="*/ 2147483647 w 72"/>
              <a:gd name="T3" fmla="*/ 0 h 380"/>
              <a:gd name="T4" fmla="*/ 2147483647 w 72"/>
              <a:gd name="T5" fmla="*/ 2147483647 h 380"/>
              <a:gd name="T6" fmla="*/ 0 w 72"/>
              <a:gd name="T7" fmla="*/ 2147483647 h 380"/>
              <a:gd name="T8" fmla="*/ 0 60000 65536"/>
              <a:gd name="T9" fmla="*/ 0 60000 65536"/>
              <a:gd name="T10" fmla="*/ 0 60000 65536"/>
              <a:gd name="T11" fmla="*/ 0 60000 65536"/>
              <a:gd name="T12" fmla="*/ 0 w 72"/>
              <a:gd name="T13" fmla="*/ 0 h 380"/>
              <a:gd name="T14" fmla="*/ 72 w 72"/>
              <a:gd name="T15" fmla="*/ 380 h 380"/>
            </a:gdLst>
            <a:ahLst/>
            <a:cxnLst>
              <a:cxn ang="T8">
                <a:pos x="T0" y="T1"/>
              </a:cxn>
              <a:cxn ang="T9">
                <a:pos x="T2" y="T3"/>
              </a:cxn>
              <a:cxn ang="T10">
                <a:pos x="T4" y="T5"/>
              </a:cxn>
              <a:cxn ang="T11">
                <a:pos x="T6" y="T7"/>
              </a:cxn>
            </a:cxnLst>
            <a:rect l="T12" t="T13" r="T14" b="T15"/>
            <a:pathLst>
              <a:path w="72" h="380">
                <a:moveTo>
                  <a:pt x="0" y="0"/>
                </a:moveTo>
                <a:lnTo>
                  <a:pt x="72" y="0"/>
                </a:lnTo>
                <a:lnTo>
                  <a:pt x="72" y="380"/>
                </a:lnTo>
                <a:lnTo>
                  <a:pt x="0" y="38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1681" name="Line 34">
            <a:extLst>
              <a:ext uri="{FF2B5EF4-FFF2-40B4-BE49-F238E27FC236}">
                <a16:creationId xmlns:a16="http://schemas.microsoft.com/office/drawing/2014/main" id="{9EBC0F89-6293-4CDE-99B3-86FEA60F3615}"/>
              </a:ext>
            </a:extLst>
          </p:cNvPr>
          <p:cNvSpPr>
            <a:spLocks noChangeShapeType="1"/>
          </p:cNvSpPr>
          <p:nvPr/>
        </p:nvSpPr>
        <p:spPr bwMode="auto">
          <a:xfrm>
            <a:off x="4651375" y="2481263"/>
            <a:ext cx="0" cy="4603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1682" name="Text Box 35">
            <a:extLst>
              <a:ext uri="{FF2B5EF4-FFF2-40B4-BE49-F238E27FC236}">
                <a16:creationId xmlns:a16="http://schemas.microsoft.com/office/drawing/2014/main" id="{3A547F13-0597-489E-8C38-C4E11BC795B7}"/>
              </a:ext>
            </a:extLst>
          </p:cNvPr>
          <p:cNvSpPr txBox="1">
            <a:spLocks noChangeArrowheads="1"/>
          </p:cNvSpPr>
          <p:nvPr/>
        </p:nvSpPr>
        <p:spPr bwMode="auto">
          <a:xfrm>
            <a:off x="4687888" y="2474913"/>
            <a:ext cx="958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a:t>(hacia)</a:t>
            </a:r>
          </a:p>
        </p:txBody>
      </p:sp>
      <p:sp>
        <p:nvSpPr>
          <p:cNvPr id="508964" name="Text Box 36">
            <a:extLst>
              <a:ext uri="{FF2B5EF4-FFF2-40B4-BE49-F238E27FC236}">
                <a16:creationId xmlns:a16="http://schemas.microsoft.com/office/drawing/2014/main" id="{24BC06F3-C7EB-4AA4-BE01-BECD094BF6BB}"/>
              </a:ext>
            </a:extLst>
          </p:cNvPr>
          <p:cNvSpPr txBox="1">
            <a:spLocks noChangeArrowheads="1"/>
          </p:cNvSpPr>
          <p:nvPr/>
        </p:nvSpPr>
        <p:spPr bwMode="auto">
          <a:xfrm>
            <a:off x="3641725" y="2832100"/>
            <a:ext cx="2106613" cy="654050"/>
          </a:xfrm>
          <a:prstGeom prst="rect">
            <a:avLst/>
          </a:prstGeom>
          <a:noFill/>
          <a:ln w="9525">
            <a:noFill/>
            <a:miter lim="800000"/>
            <a:headEnd/>
            <a:tailEnd/>
          </a:ln>
          <a:effectLst/>
        </p:spPr>
        <p:txBody>
          <a:bodyPr>
            <a:spAutoFit/>
          </a:bodyPr>
          <a:lstStyle/>
          <a:p>
            <a:pPr algn="ctr">
              <a:lnSpc>
                <a:spcPct val="80000"/>
              </a:lnSpc>
              <a:defRPr/>
            </a:pPr>
            <a:r>
              <a:rPr lang="en-US" sz="2300" i="0">
                <a:effectLst>
                  <a:outerShdw blurRad="38100" dist="38100" dir="2700000" algn="tl">
                    <a:srgbClr val="C0C0C0"/>
                  </a:outerShdw>
                </a:effectLst>
                <a:latin typeface="Arial" charset="0"/>
              </a:rPr>
              <a:t>Fuera de la</a:t>
            </a:r>
          </a:p>
          <a:p>
            <a:pPr algn="ctr">
              <a:lnSpc>
                <a:spcPct val="80000"/>
              </a:lnSpc>
              <a:defRPr/>
            </a:pPr>
            <a:r>
              <a:rPr lang="en-US" sz="2300" i="0">
                <a:effectLst>
                  <a:outerShdw blurRad="38100" dist="38100" dir="2700000" algn="tl">
                    <a:srgbClr val="C0C0C0"/>
                  </a:outerShdw>
                </a:effectLst>
                <a:latin typeface="Arial" charset="0"/>
              </a:rPr>
              <a:t>Célula</a:t>
            </a:r>
            <a:endParaRPr lang="en-US" sz="2300" i="0" baseline="30000">
              <a:effectLst>
                <a:outerShdw blurRad="38100" dist="38100" dir="2700000" algn="tl">
                  <a:srgbClr val="C0C0C0"/>
                </a:outerShdw>
              </a:effectLst>
              <a:latin typeface="Arial" charset="0"/>
            </a:endParaRPr>
          </a:p>
        </p:txBody>
      </p:sp>
      <p:sp>
        <p:nvSpPr>
          <p:cNvPr id="508965" name="Text Box 37">
            <a:extLst>
              <a:ext uri="{FF2B5EF4-FFF2-40B4-BE49-F238E27FC236}">
                <a16:creationId xmlns:a16="http://schemas.microsoft.com/office/drawing/2014/main" id="{64A394FC-389B-474A-98CB-672D8550D354}"/>
              </a:ext>
            </a:extLst>
          </p:cNvPr>
          <p:cNvSpPr txBox="1">
            <a:spLocks noChangeArrowheads="1"/>
          </p:cNvSpPr>
          <p:nvPr/>
        </p:nvSpPr>
        <p:spPr bwMode="auto">
          <a:xfrm>
            <a:off x="3260725" y="3594100"/>
            <a:ext cx="2919413" cy="935038"/>
          </a:xfrm>
          <a:prstGeom prst="rect">
            <a:avLst/>
          </a:prstGeom>
          <a:noFill/>
          <a:ln w="9525">
            <a:noFill/>
            <a:miter lim="800000"/>
            <a:headEnd/>
            <a:tailEnd/>
          </a:ln>
          <a:effectLst/>
        </p:spPr>
        <p:txBody>
          <a:bodyPr>
            <a:spAutoFit/>
          </a:bodyPr>
          <a:lstStyle/>
          <a:p>
            <a:pPr algn="ctr">
              <a:lnSpc>
                <a:spcPct val="80000"/>
              </a:lnSpc>
              <a:defRPr/>
            </a:pPr>
            <a:r>
              <a:rPr lang="en-US" sz="2300" i="0">
                <a:effectLst>
                  <a:outerShdw blurRad="38100" dist="38100" dir="2700000" algn="tl">
                    <a:srgbClr val="C0C0C0"/>
                  </a:outerShdw>
                </a:effectLst>
                <a:latin typeface="Arial" charset="0"/>
              </a:rPr>
              <a:t>Lactato y H</a:t>
            </a:r>
            <a:r>
              <a:rPr lang="en-US" sz="2300" i="0" baseline="30000">
                <a:effectLst>
                  <a:outerShdw blurRad="38100" dist="38100" dir="2700000" algn="tl">
                    <a:srgbClr val="C0C0C0"/>
                  </a:outerShdw>
                </a:effectLst>
                <a:latin typeface="Arial" charset="0"/>
              </a:rPr>
              <a:t>+</a:t>
            </a:r>
          </a:p>
          <a:p>
            <a:pPr algn="ctr">
              <a:lnSpc>
                <a:spcPct val="80000"/>
              </a:lnSpc>
              <a:defRPr/>
            </a:pPr>
            <a:r>
              <a:rPr lang="en-US" sz="2300" i="0">
                <a:effectLst>
                  <a:outerShdw blurRad="38100" dist="38100" dir="2700000" algn="tl">
                    <a:srgbClr val="C0C0C0"/>
                  </a:outerShdw>
                </a:effectLst>
                <a:latin typeface="Arial" charset="0"/>
              </a:rPr>
              <a:t>se Diluyen en los</a:t>
            </a:r>
          </a:p>
          <a:p>
            <a:pPr algn="ctr">
              <a:lnSpc>
                <a:spcPct val="80000"/>
              </a:lnSpc>
              <a:defRPr/>
            </a:pPr>
            <a:r>
              <a:rPr lang="en-US" sz="2300" i="0">
                <a:effectLst>
                  <a:outerShdw blurRad="38100" dist="38100" dir="2700000" algn="tl">
                    <a:srgbClr val="C0C0C0"/>
                  </a:outerShdw>
                </a:effectLst>
                <a:latin typeface="Arial" charset="0"/>
              </a:rPr>
              <a:t>Fluidos Corporales</a:t>
            </a:r>
          </a:p>
        </p:txBody>
      </p:sp>
      <p:pic>
        <p:nvPicPr>
          <p:cNvPr id="241685" name="Picture 39" descr="Contents">
            <a:extLst>
              <a:ext uri="{FF2B5EF4-FFF2-40B4-BE49-F238E27FC236}">
                <a16:creationId xmlns:a16="http://schemas.microsoft.com/office/drawing/2014/main" id="{A2B63BBB-9090-46AF-8340-70F675AF9D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r="-140" b="84979"/>
          <a:stretch>
            <a:fillRect/>
          </a:stretch>
        </p:blipFill>
        <p:spPr bwMode="auto">
          <a:xfrm>
            <a:off x="257175" y="327025"/>
            <a:ext cx="8899525"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86" name="Line 40">
            <a:extLst>
              <a:ext uri="{FF2B5EF4-FFF2-40B4-BE49-F238E27FC236}">
                <a16:creationId xmlns:a16="http://schemas.microsoft.com/office/drawing/2014/main" id="{87F33F25-BBB7-4B4A-8A28-285023FC2B0C}"/>
              </a:ext>
            </a:extLst>
          </p:cNvPr>
          <p:cNvSpPr>
            <a:spLocks noChangeShapeType="1"/>
          </p:cNvSpPr>
          <p:nvPr/>
        </p:nvSpPr>
        <p:spPr bwMode="auto">
          <a:xfrm>
            <a:off x="4714875" y="5973763"/>
            <a:ext cx="0" cy="5873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8969" name="Rectangle 41">
            <a:extLst>
              <a:ext uri="{FF2B5EF4-FFF2-40B4-BE49-F238E27FC236}">
                <a16:creationId xmlns:a16="http://schemas.microsoft.com/office/drawing/2014/main" id="{BD269FC1-6A01-421D-A4E0-0C3A5BA8BBD7}"/>
              </a:ext>
            </a:extLst>
          </p:cNvPr>
          <p:cNvSpPr>
            <a:spLocks noChangeArrowheads="1"/>
          </p:cNvSpPr>
          <p:nvPr/>
        </p:nvSpPr>
        <p:spPr bwMode="auto">
          <a:xfrm>
            <a:off x="323850" y="4937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41688" name="Line 42">
            <a:extLst>
              <a:ext uri="{FF2B5EF4-FFF2-40B4-BE49-F238E27FC236}">
                <a16:creationId xmlns:a16="http://schemas.microsoft.com/office/drawing/2014/main" id="{CCE1B7A2-1CD6-4E62-BD91-654092C73815}"/>
              </a:ext>
            </a:extLst>
          </p:cNvPr>
          <p:cNvSpPr>
            <a:spLocks noChangeShapeType="1"/>
          </p:cNvSpPr>
          <p:nvPr/>
        </p:nvSpPr>
        <p:spPr bwMode="auto">
          <a:xfrm rot="-5400000">
            <a:off x="1677194" y="440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8971" name="Rectangle 43">
            <a:extLst>
              <a:ext uri="{FF2B5EF4-FFF2-40B4-BE49-F238E27FC236}">
                <a16:creationId xmlns:a16="http://schemas.microsoft.com/office/drawing/2014/main" id="{A5425C98-6243-48BA-B8A3-FBF21589D223}"/>
              </a:ext>
            </a:extLst>
          </p:cNvPr>
          <p:cNvSpPr>
            <a:spLocks noChangeArrowheads="1"/>
          </p:cNvSpPr>
          <p:nvPr/>
        </p:nvSpPr>
        <p:spPr bwMode="auto">
          <a:xfrm>
            <a:off x="1758950" y="4937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508972" name="Rectangle 44">
            <a:extLst>
              <a:ext uri="{FF2B5EF4-FFF2-40B4-BE49-F238E27FC236}">
                <a16:creationId xmlns:a16="http://schemas.microsoft.com/office/drawing/2014/main" id="{6758FF92-0F2C-4A54-AFF4-1F3E81C8402F}"/>
              </a:ext>
            </a:extLst>
          </p:cNvPr>
          <p:cNvSpPr>
            <a:spLocks noChangeArrowheads="1"/>
          </p:cNvSpPr>
          <p:nvPr/>
        </p:nvSpPr>
        <p:spPr bwMode="auto">
          <a:xfrm>
            <a:off x="3044825" y="493713"/>
            <a:ext cx="3054350" cy="2524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Desechos Metabólicos</a:t>
            </a:r>
            <a:endParaRPr lang="en-US" sz="1700">
              <a:effectLst>
                <a:outerShdw blurRad="38100" dist="38100" dir="2700000" algn="tl">
                  <a:srgbClr val="C0C0C0"/>
                </a:outerShdw>
              </a:effectLst>
              <a:latin typeface="Arial Black" pitchFamily="34" charset="0"/>
            </a:endParaRPr>
          </a:p>
        </p:txBody>
      </p:sp>
      <p:sp>
        <p:nvSpPr>
          <p:cNvPr id="241691" name="Line 45">
            <a:extLst>
              <a:ext uri="{FF2B5EF4-FFF2-40B4-BE49-F238E27FC236}">
                <a16:creationId xmlns:a16="http://schemas.microsoft.com/office/drawing/2014/main" id="{0E921B85-1309-4F01-B827-B1FDA8BC718C}"/>
              </a:ext>
            </a:extLst>
          </p:cNvPr>
          <p:cNvSpPr>
            <a:spLocks noChangeShapeType="1"/>
          </p:cNvSpPr>
          <p:nvPr/>
        </p:nvSpPr>
        <p:spPr bwMode="auto">
          <a:xfrm flipV="1">
            <a:off x="6383338" y="5016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8974" name="Rectangle 46">
            <a:extLst>
              <a:ext uri="{FF2B5EF4-FFF2-40B4-BE49-F238E27FC236}">
                <a16:creationId xmlns:a16="http://schemas.microsoft.com/office/drawing/2014/main" id="{1136D5BE-D503-42C6-AA79-3D38787CF278}"/>
              </a:ext>
            </a:extLst>
          </p:cNvPr>
          <p:cNvSpPr>
            <a:spLocks noChangeArrowheads="1"/>
          </p:cNvSpPr>
          <p:nvPr/>
        </p:nvSpPr>
        <p:spPr bwMode="auto">
          <a:xfrm>
            <a:off x="6361113" y="493713"/>
            <a:ext cx="1830387" cy="2651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Lactato &amp; H</a:t>
            </a:r>
            <a:r>
              <a:rPr lang="en-US" sz="1700" i="0" baseline="30000">
                <a:latin typeface="Arial Black" pitchFamily="34" charset="0"/>
              </a:rPr>
              <a:t>+</a:t>
            </a:r>
          </a:p>
        </p:txBody>
      </p:sp>
      <p:sp>
        <p:nvSpPr>
          <p:cNvPr id="241693" name="Rectangle 47">
            <a:extLst>
              <a:ext uri="{FF2B5EF4-FFF2-40B4-BE49-F238E27FC236}">
                <a16:creationId xmlns:a16="http://schemas.microsoft.com/office/drawing/2014/main" id="{ADB73D5A-5213-4ABF-8838-E29088147EEF}"/>
              </a:ext>
            </a:extLst>
          </p:cNvPr>
          <p:cNvSpPr>
            <a:spLocks noChangeArrowheads="1"/>
          </p:cNvSpPr>
          <p:nvPr/>
        </p:nvSpPr>
        <p:spPr bwMode="auto">
          <a:xfrm>
            <a:off x="450850" y="447675"/>
            <a:ext cx="85153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1694" name="Line 48">
            <a:extLst>
              <a:ext uri="{FF2B5EF4-FFF2-40B4-BE49-F238E27FC236}">
                <a16:creationId xmlns:a16="http://schemas.microsoft.com/office/drawing/2014/main" id="{BC751613-0D07-4DFC-B2CD-78EA77008069}"/>
              </a:ext>
            </a:extLst>
          </p:cNvPr>
          <p:cNvSpPr>
            <a:spLocks noChangeShapeType="1"/>
          </p:cNvSpPr>
          <p:nvPr/>
        </p:nvSpPr>
        <p:spPr bwMode="auto">
          <a:xfrm rot="-5400000">
            <a:off x="3036094" y="440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1695" name="Line 49">
            <a:extLst>
              <a:ext uri="{FF2B5EF4-FFF2-40B4-BE49-F238E27FC236}">
                <a16:creationId xmlns:a16="http://schemas.microsoft.com/office/drawing/2014/main" id="{9744F021-0350-4718-B6D2-13A28900B26C}"/>
              </a:ext>
            </a:extLst>
          </p:cNvPr>
          <p:cNvSpPr>
            <a:spLocks noChangeShapeType="1"/>
          </p:cNvSpPr>
          <p:nvPr/>
        </p:nvSpPr>
        <p:spPr bwMode="auto">
          <a:xfrm rot="-5400000">
            <a:off x="6134894" y="440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1696" name="Line 50">
            <a:extLst>
              <a:ext uri="{FF2B5EF4-FFF2-40B4-BE49-F238E27FC236}">
                <a16:creationId xmlns:a16="http://schemas.microsoft.com/office/drawing/2014/main" id="{0E1A8286-8436-4A80-B442-0A50DE16027C}"/>
              </a:ext>
            </a:extLst>
          </p:cNvPr>
          <p:cNvSpPr>
            <a:spLocks noChangeShapeType="1"/>
          </p:cNvSpPr>
          <p:nvPr/>
        </p:nvSpPr>
        <p:spPr bwMode="auto">
          <a:xfrm rot="-5400000">
            <a:off x="8217694" y="4405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1697" name="Line 51">
            <a:extLst>
              <a:ext uri="{FF2B5EF4-FFF2-40B4-BE49-F238E27FC236}">
                <a16:creationId xmlns:a16="http://schemas.microsoft.com/office/drawing/2014/main" id="{FA046961-9330-4760-B462-8F09C7A231A8}"/>
              </a:ext>
            </a:extLst>
          </p:cNvPr>
          <p:cNvSpPr>
            <a:spLocks noChangeShapeType="1"/>
          </p:cNvSpPr>
          <p:nvPr/>
        </p:nvSpPr>
        <p:spPr bwMode="auto">
          <a:xfrm>
            <a:off x="8491538" y="527050"/>
            <a:ext cx="0" cy="201613"/>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8980" name="Rectangle 52">
            <a:extLst>
              <a:ext uri="{FF2B5EF4-FFF2-40B4-BE49-F238E27FC236}">
                <a16:creationId xmlns:a16="http://schemas.microsoft.com/office/drawing/2014/main" id="{19890851-D3B8-4BF7-AF76-9EC2CB5A9CA6}"/>
              </a:ext>
            </a:extLst>
          </p:cNvPr>
          <p:cNvSpPr>
            <a:spLocks noChangeArrowheads="1"/>
          </p:cNvSpPr>
          <p:nvPr/>
        </p:nvSpPr>
        <p:spPr bwMode="auto">
          <a:xfrm>
            <a:off x="8482013" y="493713"/>
            <a:ext cx="661987" cy="2143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pH</a:t>
            </a:r>
            <a:endParaRPr lang="en-US" sz="1700" i="0">
              <a:latin typeface="Arial Black" pitchFamily="34" charset="0"/>
            </a:endParaRPr>
          </a:p>
        </p:txBody>
      </p:sp>
      <p:sp>
        <p:nvSpPr>
          <p:cNvPr id="241699" name="Line 53">
            <a:extLst>
              <a:ext uri="{FF2B5EF4-FFF2-40B4-BE49-F238E27FC236}">
                <a16:creationId xmlns:a16="http://schemas.microsoft.com/office/drawing/2014/main" id="{8D6D2833-C3A2-42EC-8560-2FF11C5700D0}"/>
              </a:ext>
            </a:extLst>
          </p:cNvPr>
          <p:cNvSpPr>
            <a:spLocks noChangeShapeType="1"/>
          </p:cNvSpPr>
          <p:nvPr/>
        </p:nvSpPr>
        <p:spPr bwMode="auto">
          <a:xfrm flipV="1">
            <a:off x="6442075" y="830263"/>
            <a:ext cx="0" cy="28257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8982" name="Rectangle 54">
            <a:extLst>
              <a:ext uri="{FF2B5EF4-FFF2-40B4-BE49-F238E27FC236}">
                <a16:creationId xmlns:a16="http://schemas.microsoft.com/office/drawing/2014/main" id="{173EF936-799B-46DC-887A-3529E8B226D2}"/>
              </a:ext>
            </a:extLst>
          </p:cNvPr>
          <p:cNvSpPr>
            <a:spLocks noChangeArrowheads="1"/>
          </p:cNvSpPr>
          <p:nvPr/>
        </p:nvSpPr>
        <p:spPr bwMode="auto">
          <a:xfrm>
            <a:off x="3900488" y="4695825"/>
            <a:ext cx="1522412" cy="531813"/>
          </a:xfrm>
          <a:prstGeom prst="rect">
            <a:avLst/>
          </a:prstGeom>
          <a:noFill/>
          <a:ln w="9525">
            <a:noFill/>
            <a:miter lim="800000"/>
            <a:headEnd/>
            <a:tailEnd/>
          </a:ln>
          <a:effectLst/>
        </p:spPr>
        <p:txBody>
          <a:bodyPr/>
          <a:lstStyle/>
          <a:p>
            <a:pPr marL="342900" indent="-342900" algn="ctr">
              <a:lnSpc>
                <a:spcPct val="50000"/>
              </a:lnSpc>
              <a:spcBef>
                <a:spcPct val="20000"/>
              </a:spcBef>
              <a:defRPr/>
            </a:pPr>
            <a:r>
              <a:rPr lang="en-US" sz="2100">
                <a:effectLst>
                  <a:outerShdw blurRad="38100" dist="38100" dir="2700000" algn="tl">
                    <a:srgbClr val="C0C0C0"/>
                  </a:outerShdw>
                </a:effectLst>
                <a:latin typeface="Verdana" pitchFamily="34" charset="0"/>
              </a:rPr>
              <a:t>en</a:t>
            </a:r>
          </a:p>
          <a:p>
            <a:pPr marL="342900" indent="-342900" algn="ctr">
              <a:lnSpc>
                <a:spcPct val="50000"/>
              </a:lnSpc>
              <a:spcBef>
                <a:spcPct val="20000"/>
              </a:spcBef>
              <a:defRPr/>
            </a:pPr>
            <a:r>
              <a:rPr lang="en-US" sz="2100">
                <a:effectLst>
                  <a:outerShdw blurRad="38100" dist="38100" dir="2700000" algn="tl">
                    <a:srgbClr val="C0C0C0"/>
                  </a:outerShdw>
                </a:effectLst>
                <a:latin typeface="Verdana" pitchFamily="34" charset="0"/>
              </a:rPr>
              <a:t>Sangre</a:t>
            </a:r>
            <a:endParaRPr lang="en-US" sz="2100" i="0">
              <a:effectLst>
                <a:outerShdw blurRad="38100" dist="38100" dir="2700000" algn="tl">
                  <a:srgbClr val="C0C0C0"/>
                </a:outerShdw>
              </a:effectLst>
              <a:latin typeface="Verdana" pitchFamily="34" charset="0"/>
            </a:endParaRPr>
          </a:p>
        </p:txBody>
      </p:sp>
      <p:sp>
        <p:nvSpPr>
          <p:cNvPr id="241701" name="Line 55">
            <a:extLst>
              <a:ext uri="{FF2B5EF4-FFF2-40B4-BE49-F238E27FC236}">
                <a16:creationId xmlns:a16="http://schemas.microsoft.com/office/drawing/2014/main" id="{C377998A-E8BA-4291-B10F-ED22C325B8DF}"/>
              </a:ext>
            </a:extLst>
          </p:cNvPr>
          <p:cNvSpPr>
            <a:spLocks noChangeShapeType="1"/>
          </p:cNvSpPr>
          <p:nvPr/>
        </p:nvSpPr>
        <p:spPr bwMode="auto">
          <a:xfrm>
            <a:off x="4651375" y="4449763"/>
            <a:ext cx="0" cy="282575"/>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08940"/>
                                        </p:tgtEl>
                                        <p:attrNameLst>
                                          <p:attrName>style.visibility</p:attrName>
                                        </p:attrNameLst>
                                      </p:cBhvr>
                                      <p:to>
                                        <p:strVal val="visible"/>
                                      </p:to>
                                    </p:set>
                                    <p:animEffect transition="in" filter="wipe(left)">
                                      <p:cBhvr>
                                        <p:cTn id="7" dur="500"/>
                                        <p:tgtEl>
                                          <p:spTgt spid="508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940" grpId="0" autoUpdateAnimBg="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2" descr="Contents">
            <a:extLst>
              <a:ext uri="{FF2B5EF4-FFF2-40B4-BE49-F238E27FC236}">
                <a16:creationId xmlns:a16="http://schemas.microsoft.com/office/drawing/2014/main" id="{93B67634-7D5D-4073-888A-28FFCFC5F4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8436" b="255"/>
          <a:stretch>
            <a:fillRect/>
          </a:stretch>
        </p:blipFill>
        <p:spPr bwMode="auto">
          <a:xfrm>
            <a:off x="0" y="-12700"/>
            <a:ext cx="130175" cy="687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0986" name="Text Box 10">
            <a:extLst>
              <a:ext uri="{FF2B5EF4-FFF2-40B4-BE49-F238E27FC236}">
                <a16:creationId xmlns:a16="http://schemas.microsoft.com/office/drawing/2014/main" id="{FB3CA082-7A92-4FE2-A105-9CE1DB5E12E6}"/>
              </a:ext>
            </a:extLst>
          </p:cNvPr>
          <p:cNvSpPr txBox="1">
            <a:spLocks noChangeArrowheads="1"/>
          </p:cNvSpPr>
          <p:nvPr/>
        </p:nvSpPr>
        <p:spPr bwMode="auto">
          <a:xfrm>
            <a:off x="136525" y="-6350"/>
            <a:ext cx="88677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100" i="0">
                <a:solidFill>
                  <a:schemeClr val="accent2"/>
                </a:solidFill>
                <a:latin typeface="Arial" panose="020B0604020202020204" pitchFamily="34" charset="0"/>
              </a:rPr>
              <a:t>Fatiga y sus Causas: Fatiga Neuromuscular</a:t>
            </a:r>
          </a:p>
        </p:txBody>
      </p:sp>
      <p:pic>
        <p:nvPicPr>
          <p:cNvPr id="242692" name="Picture 38" descr="Contents">
            <a:extLst>
              <a:ext uri="{FF2B5EF4-FFF2-40B4-BE49-F238E27FC236}">
                <a16:creationId xmlns:a16="http://schemas.microsoft.com/office/drawing/2014/main" id="{76B00F4B-7BC3-4EE6-B815-DEF24AC600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473" t="13843" r="-3" b="85533"/>
          <a:stretch>
            <a:fillRect/>
          </a:stretch>
        </p:blipFill>
        <p:spPr bwMode="auto">
          <a:xfrm>
            <a:off x="165100" y="200025"/>
            <a:ext cx="8978900"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1015" name="Rectangle 39">
            <a:extLst>
              <a:ext uri="{FF2B5EF4-FFF2-40B4-BE49-F238E27FC236}">
                <a16:creationId xmlns:a16="http://schemas.microsoft.com/office/drawing/2014/main" id="{CAE5C99D-9037-49FD-9994-379FC380B01B}"/>
              </a:ext>
            </a:extLst>
          </p:cNvPr>
          <p:cNvSpPr>
            <a:spLocks noChangeArrowheads="1"/>
          </p:cNvSpPr>
          <p:nvPr/>
        </p:nvSpPr>
        <p:spPr bwMode="auto">
          <a:xfrm>
            <a:off x="-63500" y="354013"/>
            <a:ext cx="925513" cy="2143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FATIGA</a:t>
            </a:r>
            <a:endParaRPr lang="en-US" sz="1400">
              <a:effectLst>
                <a:outerShdw blurRad="38100" dist="38100" dir="2700000" algn="tl">
                  <a:srgbClr val="C0C0C0"/>
                </a:outerShdw>
              </a:effectLst>
              <a:latin typeface="Arial Black" pitchFamily="34" charset="0"/>
            </a:endParaRPr>
          </a:p>
        </p:txBody>
      </p:sp>
      <p:sp>
        <p:nvSpPr>
          <p:cNvPr id="242694" name="Line 40">
            <a:extLst>
              <a:ext uri="{FF2B5EF4-FFF2-40B4-BE49-F238E27FC236}">
                <a16:creationId xmlns:a16="http://schemas.microsoft.com/office/drawing/2014/main" id="{457DF250-75E2-464B-9827-79B4ACD9909F}"/>
              </a:ext>
            </a:extLst>
          </p:cNvPr>
          <p:cNvSpPr>
            <a:spLocks noChangeShapeType="1"/>
          </p:cNvSpPr>
          <p:nvPr/>
        </p:nvSpPr>
        <p:spPr bwMode="auto">
          <a:xfrm rot="-5400000">
            <a:off x="864394" y="3516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1017" name="Rectangle 41">
            <a:extLst>
              <a:ext uri="{FF2B5EF4-FFF2-40B4-BE49-F238E27FC236}">
                <a16:creationId xmlns:a16="http://schemas.microsoft.com/office/drawing/2014/main" id="{647AB247-550F-466C-935F-ACC4F1810041}"/>
              </a:ext>
            </a:extLst>
          </p:cNvPr>
          <p:cNvSpPr>
            <a:spLocks noChangeArrowheads="1"/>
          </p:cNvSpPr>
          <p:nvPr/>
        </p:nvSpPr>
        <p:spPr bwMode="auto">
          <a:xfrm>
            <a:off x="844550" y="341313"/>
            <a:ext cx="915988" cy="2143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Causas</a:t>
            </a:r>
            <a:endParaRPr lang="en-US" sz="1400" b="0">
              <a:effectLst>
                <a:outerShdw blurRad="38100" dist="38100" dir="2700000" algn="tl">
                  <a:srgbClr val="C0C0C0"/>
                </a:outerShdw>
              </a:effectLst>
              <a:latin typeface="Arial Black" pitchFamily="34" charset="0"/>
            </a:endParaRPr>
          </a:p>
        </p:txBody>
      </p:sp>
      <p:sp>
        <p:nvSpPr>
          <p:cNvPr id="511018" name="Rectangle 42">
            <a:extLst>
              <a:ext uri="{FF2B5EF4-FFF2-40B4-BE49-F238E27FC236}">
                <a16:creationId xmlns:a16="http://schemas.microsoft.com/office/drawing/2014/main" id="{868E560A-87C3-4F77-BE51-1BA31107CD7B}"/>
              </a:ext>
            </a:extLst>
          </p:cNvPr>
          <p:cNvSpPr>
            <a:spLocks noChangeArrowheads="1"/>
          </p:cNvSpPr>
          <p:nvPr/>
        </p:nvSpPr>
        <p:spPr bwMode="auto">
          <a:xfrm>
            <a:off x="1724025" y="341313"/>
            <a:ext cx="2584450" cy="1889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Bloqueo Neuromuscular</a:t>
            </a:r>
            <a:endParaRPr lang="en-US" sz="1400" b="0">
              <a:effectLst>
                <a:outerShdw blurRad="38100" dist="38100" dir="2700000" algn="tl">
                  <a:srgbClr val="C0C0C0"/>
                </a:outerShdw>
              </a:effectLst>
              <a:latin typeface="Arial Black" pitchFamily="34" charset="0"/>
            </a:endParaRPr>
          </a:p>
        </p:txBody>
      </p:sp>
      <p:sp>
        <p:nvSpPr>
          <p:cNvPr id="242697" name="Line 43">
            <a:extLst>
              <a:ext uri="{FF2B5EF4-FFF2-40B4-BE49-F238E27FC236}">
                <a16:creationId xmlns:a16="http://schemas.microsoft.com/office/drawing/2014/main" id="{12637FD7-169C-4725-911A-11E704E2E88F}"/>
              </a:ext>
            </a:extLst>
          </p:cNvPr>
          <p:cNvSpPr>
            <a:spLocks noChangeShapeType="1"/>
          </p:cNvSpPr>
          <p:nvPr/>
        </p:nvSpPr>
        <p:spPr bwMode="auto">
          <a:xfrm>
            <a:off x="4414838" y="349250"/>
            <a:ext cx="0" cy="1889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1020" name="Rectangle 44">
            <a:extLst>
              <a:ext uri="{FF2B5EF4-FFF2-40B4-BE49-F238E27FC236}">
                <a16:creationId xmlns:a16="http://schemas.microsoft.com/office/drawing/2014/main" id="{DD6A0E7A-70F7-4861-B599-94C307460B19}"/>
              </a:ext>
            </a:extLst>
          </p:cNvPr>
          <p:cNvSpPr>
            <a:spLocks noChangeArrowheads="1"/>
          </p:cNvSpPr>
          <p:nvPr/>
        </p:nvSpPr>
        <p:spPr bwMode="auto">
          <a:xfrm>
            <a:off x="4367213" y="341313"/>
            <a:ext cx="2312987" cy="1889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Transmisión Nerviosa</a:t>
            </a:r>
            <a:endParaRPr lang="en-US" sz="1400" b="0">
              <a:effectLst>
                <a:outerShdw blurRad="38100" dist="38100" dir="2700000" algn="tl">
                  <a:srgbClr val="C0C0C0"/>
                </a:outerShdw>
              </a:effectLst>
              <a:latin typeface="Arial Black" pitchFamily="34" charset="0"/>
            </a:endParaRPr>
          </a:p>
        </p:txBody>
      </p:sp>
      <p:sp>
        <p:nvSpPr>
          <p:cNvPr id="242699" name="Rectangle 45">
            <a:extLst>
              <a:ext uri="{FF2B5EF4-FFF2-40B4-BE49-F238E27FC236}">
                <a16:creationId xmlns:a16="http://schemas.microsoft.com/office/drawing/2014/main" id="{E2A284D3-7D4C-4348-87E0-1F5FE99DD5F6}"/>
              </a:ext>
            </a:extLst>
          </p:cNvPr>
          <p:cNvSpPr>
            <a:spLocks noChangeArrowheads="1"/>
          </p:cNvSpPr>
          <p:nvPr/>
        </p:nvSpPr>
        <p:spPr bwMode="auto">
          <a:xfrm>
            <a:off x="12700" y="269875"/>
            <a:ext cx="9105900" cy="384175"/>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2700" name="Line 46">
            <a:extLst>
              <a:ext uri="{FF2B5EF4-FFF2-40B4-BE49-F238E27FC236}">
                <a16:creationId xmlns:a16="http://schemas.microsoft.com/office/drawing/2014/main" id="{155CB148-31C6-42E1-B568-DF76EB41203C}"/>
              </a:ext>
            </a:extLst>
          </p:cNvPr>
          <p:cNvSpPr>
            <a:spLocks noChangeShapeType="1"/>
          </p:cNvSpPr>
          <p:nvPr/>
        </p:nvSpPr>
        <p:spPr bwMode="auto">
          <a:xfrm rot="-5400000">
            <a:off x="1766094" y="3516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01" name="Line 47">
            <a:extLst>
              <a:ext uri="{FF2B5EF4-FFF2-40B4-BE49-F238E27FC236}">
                <a16:creationId xmlns:a16="http://schemas.microsoft.com/office/drawing/2014/main" id="{1C3E6A65-0BB3-4F64-845B-42D44B93D152}"/>
              </a:ext>
            </a:extLst>
          </p:cNvPr>
          <p:cNvSpPr>
            <a:spLocks noChangeShapeType="1"/>
          </p:cNvSpPr>
          <p:nvPr/>
        </p:nvSpPr>
        <p:spPr bwMode="auto">
          <a:xfrm rot="-5400000">
            <a:off x="4280694" y="3516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1026" name="Rectangle 50">
            <a:extLst>
              <a:ext uri="{FF2B5EF4-FFF2-40B4-BE49-F238E27FC236}">
                <a16:creationId xmlns:a16="http://schemas.microsoft.com/office/drawing/2014/main" id="{E176F90A-B274-47EB-B29C-DDC09FAF7A6F}"/>
              </a:ext>
            </a:extLst>
          </p:cNvPr>
          <p:cNvSpPr>
            <a:spLocks noChangeArrowheads="1"/>
          </p:cNvSpPr>
          <p:nvPr/>
        </p:nvSpPr>
        <p:spPr bwMode="auto">
          <a:xfrm>
            <a:off x="6742113" y="265113"/>
            <a:ext cx="2503487" cy="3286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Capacidad Contracción</a:t>
            </a:r>
          </a:p>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Fibras Musculares</a:t>
            </a:r>
            <a:endParaRPr lang="en-US" sz="1400" b="0">
              <a:effectLst>
                <a:outerShdw blurRad="38100" dist="38100" dir="2700000" algn="tl">
                  <a:srgbClr val="C0C0C0"/>
                </a:outerShdw>
              </a:effectLst>
              <a:latin typeface="Arial Black" pitchFamily="34" charset="0"/>
            </a:endParaRPr>
          </a:p>
        </p:txBody>
      </p:sp>
      <p:sp>
        <p:nvSpPr>
          <p:cNvPr id="242703" name="Line 51">
            <a:extLst>
              <a:ext uri="{FF2B5EF4-FFF2-40B4-BE49-F238E27FC236}">
                <a16:creationId xmlns:a16="http://schemas.microsoft.com/office/drawing/2014/main" id="{77779AAD-E751-4129-ADAE-7448441D878C}"/>
              </a:ext>
            </a:extLst>
          </p:cNvPr>
          <p:cNvSpPr>
            <a:spLocks noChangeShapeType="1"/>
          </p:cNvSpPr>
          <p:nvPr/>
        </p:nvSpPr>
        <p:spPr bwMode="auto">
          <a:xfrm rot="-5400000">
            <a:off x="6668294" y="351632"/>
            <a:ext cx="0" cy="1762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04" name="Line 52">
            <a:extLst>
              <a:ext uri="{FF2B5EF4-FFF2-40B4-BE49-F238E27FC236}">
                <a16:creationId xmlns:a16="http://schemas.microsoft.com/office/drawing/2014/main" id="{61B92C6A-F879-41D8-99D6-5B0EC08C936F}"/>
              </a:ext>
            </a:extLst>
          </p:cNvPr>
          <p:cNvSpPr>
            <a:spLocks noChangeShapeType="1"/>
          </p:cNvSpPr>
          <p:nvPr/>
        </p:nvSpPr>
        <p:spPr bwMode="auto">
          <a:xfrm>
            <a:off x="6789738" y="298450"/>
            <a:ext cx="0" cy="328613"/>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05" name="Text Box 54">
            <a:extLst>
              <a:ext uri="{FF2B5EF4-FFF2-40B4-BE49-F238E27FC236}">
                <a16:creationId xmlns:a16="http://schemas.microsoft.com/office/drawing/2014/main" id="{3B4B14F9-D4DE-4AC6-935F-C90C64309871}"/>
              </a:ext>
            </a:extLst>
          </p:cNvPr>
          <p:cNvSpPr txBox="1">
            <a:spLocks noChangeArrowheads="1"/>
          </p:cNvSpPr>
          <p:nvPr/>
        </p:nvSpPr>
        <p:spPr bwMode="auto">
          <a:xfrm>
            <a:off x="209550" y="660400"/>
            <a:ext cx="12874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Colinesterasa</a:t>
            </a:r>
            <a:endParaRPr lang="en-US" altLang="en-US" sz="1300" i="0" baseline="30000">
              <a:latin typeface="Arial" panose="020B0604020202020204" pitchFamily="34" charset="0"/>
            </a:endParaRPr>
          </a:p>
        </p:txBody>
      </p:sp>
      <p:sp>
        <p:nvSpPr>
          <p:cNvPr id="242706" name="Line 55">
            <a:extLst>
              <a:ext uri="{FF2B5EF4-FFF2-40B4-BE49-F238E27FC236}">
                <a16:creationId xmlns:a16="http://schemas.microsoft.com/office/drawing/2014/main" id="{F392D086-05B1-49EF-9FF7-78FDF62267E3}"/>
              </a:ext>
            </a:extLst>
          </p:cNvPr>
          <p:cNvSpPr>
            <a:spLocks noChangeShapeType="1"/>
          </p:cNvSpPr>
          <p:nvPr/>
        </p:nvSpPr>
        <p:spPr bwMode="auto">
          <a:xfrm flipV="1">
            <a:off x="254000" y="6842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07" name="Text Box 56">
            <a:extLst>
              <a:ext uri="{FF2B5EF4-FFF2-40B4-BE49-F238E27FC236}">
                <a16:creationId xmlns:a16="http://schemas.microsoft.com/office/drawing/2014/main" id="{1BAE0D6B-9597-47B7-9BCB-7AF90D59542D}"/>
              </a:ext>
            </a:extLst>
          </p:cNvPr>
          <p:cNvSpPr txBox="1">
            <a:spLocks noChangeArrowheads="1"/>
          </p:cNvSpPr>
          <p:nvPr/>
        </p:nvSpPr>
        <p:spPr bwMode="auto">
          <a:xfrm>
            <a:off x="309563" y="760413"/>
            <a:ext cx="10795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a:t>(Hiperactiva)</a:t>
            </a:r>
          </a:p>
        </p:txBody>
      </p:sp>
      <p:sp>
        <p:nvSpPr>
          <p:cNvPr id="242708" name="Line 57">
            <a:extLst>
              <a:ext uri="{FF2B5EF4-FFF2-40B4-BE49-F238E27FC236}">
                <a16:creationId xmlns:a16="http://schemas.microsoft.com/office/drawing/2014/main" id="{D7780C9C-60C1-444C-A7A5-C71574A5CF5E}"/>
              </a:ext>
            </a:extLst>
          </p:cNvPr>
          <p:cNvSpPr>
            <a:spLocks noChangeShapeType="1"/>
          </p:cNvSpPr>
          <p:nvPr/>
        </p:nvSpPr>
        <p:spPr bwMode="auto">
          <a:xfrm flipV="1">
            <a:off x="171450" y="6842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09" name="Text Box 58">
            <a:extLst>
              <a:ext uri="{FF2B5EF4-FFF2-40B4-BE49-F238E27FC236}">
                <a16:creationId xmlns:a16="http://schemas.microsoft.com/office/drawing/2014/main" id="{90A834A5-A3EC-4E47-8000-D9BBB02422F9}"/>
              </a:ext>
            </a:extLst>
          </p:cNvPr>
          <p:cNvSpPr txBox="1">
            <a:spLocks noChangeArrowheads="1"/>
          </p:cNvSpPr>
          <p:nvPr/>
        </p:nvSpPr>
        <p:spPr bwMode="auto">
          <a:xfrm>
            <a:off x="3397250" y="660400"/>
            <a:ext cx="1706563"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Umbral Membrana</a:t>
            </a:r>
          </a:p>
          <a:p>
            <a:pPr algn="ctr">
              <a:lnSpc>
                <a:spcPct val="80000"/>
              </a:lnSpc>
            </a:pPr>
            <a:r>
              <a:rPr lang="en-US" altLang="en-US" sz="1300" i="0">
                <a:latin typeface="Arial" panose="020B0604020202020204" pitchFamily="34" charset="0"/>
              </a:rPr>
              <a:t>Fibra Muscular</a:t>
            </a:r>
            <a:endParaRPr lang="en-US" altLang="en-US" sz="1300" i="0" baseline="30000">
              <a:latin typeface="Arial" panose="020B0604020202020204" pitchFamily="34" charset="0"/>
            </a:endParaRPr>
          </a:p>
        </p:txBody>
      </p:sp>
      <p:sp>
        <p:nvSpPr>
          <p:cNvPr id="242710" name="Line 59">
            <a:extLst>
              <a:ext uri="{FF2B5EF4-FFF2-40B4-BE49-F238E27FC236}">
                <a16:creationId xmlns:a16="http://schemas.microsoft.com/office/drawing/2014/main" id="{7805B216-076B-4119-9FDE-83CDA371AC76}"/>
              </a:ext>
            </a:extLst>
          </p:cNvPr>
          <p:cNvSpPr>
            <a:spLocks noChangeShapeType="1"/>
          </p:cNvSpPr>
          <p:nvPr/>
        </p:nvSpPr>
        <p:spPr bwMode="auto">
          <a:xfrm flipV="1">
            <a:off x="3486150" y="6842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11" name="Line 61">
            <a:extLst>
              <a:ext uri="{FF2B5EF4-FFF2-40B4-BE49-F238E27FC236}">
                <a16:creationId xmlns:a16="http://schemas.microsoft.com/office/drawing/2014/main" id="{7B259969-4C07-4EC9-94FD-D060532BB0AA}"/>
              </a:ext>
            </a:extLst>
          </p:cNvPr>
          <p:cNvSpPr>
            <a:spLocks noChangeShapeType="1"/>
          </p:cNvSpPr>
          <p:nvPr/>
        </p:nvSpPr>
        <p:spPr bwMode="auto">
          <a:xfrm flipV="1">
            <a:off x="3403600" y="6842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12" name="Text Box 62">
            <a:extLst>
              <a:ext uri="{FF2B5EF4-FFF2-40B4-BE49-F238E27FC236}">
                <a16:creationId xmlns:a16="http://schemas.microsoft.com/office/drawing/2014/main" id="{BACE01BE-4A1B-4C17-9BA6-EA0D809934D7}"/>
              </a:ext>
            </a:extLst>
          </p:cNvPr>
          <p:cNvSpPr txBox="1">
            <a:spLocks noChangeArrowheads="1"/>
          </p:cNvSpPr>
          <p:nvPr/>
        </p:nvSpPr>
        <p:spPr bwMode="auto">
          <a:xfrm>
            <a:off x="6711950" y="660400"/>
            <a:ext cx="23987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Compartimiento Intracelular</a:t>
            </a:r>
          </a:p>
          <a:p>
            <a:pPr algn="ctr">
              <a:lnSpc>
                <a:spcPct val="80000"/>
              </a:lnSpc>
            </a:pPr>
            <a:r>
              <a:rPr lang="en-US" altLang="en-US" sz="1300" i="0">
                <a:latin typeface="Arial" panose="020B0604020202020204" pitchFamily="34" charset="0"/>
              </a:rPr>
              <a:t>de los</a:t>
            </a:r>
          </a:p>
          <a:p>
            <a:pPr algn="ctr">
              <a:lnSpc>
                <a:spcPct val="80000"/>
              </a:lnSpc>
            </a:pPr>
            <a:r>
              <a:rPr lang="en-US" altLang="en-US" sz="1300" i="0">
                <a:latin typeface="Arial" panose="020B0604020202020204" pitchFamily="34" charset="0"/>
              </a:rPr>
              <a:t>Músculos Esqueletales</a:t>
            </a:r>
            <a:endParaRPr lang="en-US" altLang="en-US" sz="1300" i="0" baseline="30000">
              <a:latin typeface="Arial" panose="020B0604020202020204" pitchFamily="34" charset="0"/>
            </a:endParaRPr>
          </a:p>
        </p:txBody>
      </p:sp>
      <p:sp>
        <p:nvSpPr>
          <p:cNvPr id="242713" name="Line 63">
            <a:extLst>
              <a:ext uri="{FF2B5EF4-FFF2-40B4-BE49-F238E27FC236}">
                <a16:creationId xmlns:a16="http://schemas.microsoft.com/office/drawing/2014/main" id="{FB1A3E2C-3C21-499B-B41C-B7878586042C}"/>
              </a:ext>
            </a:extLst>
          </p:cNvPr>
          <p:cNvSpPr>
            <a:spLocks noChangeShapeType="1"/>
          </p:cNvSpPr>
          <p:nvPr/>
        </p:nvSpPr>
        <p:spPr bwMode="auto">
          <a:xfrm>
            <a:off x="796925" y="976313"/>
            <a:ext cx="0" cy="26987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14" name="Text Box 64">
            <a:extLst>
              <a:ext uri="{FF2B5EF4-FFF2-40B4-BE49-F238E27FC236}">
                <a16:creationId xmlns:a16="http://schemas.microsoft.com/office/drawing/2014/main" id="{7C0591B3-E2D7-47DC-B361-1EE3A29FB687}"/>
              </a:ext>
            </a:extLst>
          </p:cNvPr>
          <p:cNvSpPr txBox="1">
            <a:spLocks noChangeArrowheads="1"/>
          </p:cNvSpPr>
          <p:nvPr/>
        </p:nvSpPr>
        <p:spPr bwMode="auto">
          <a:xfrm>
            <a:off x="744538" y="931863"/>
            <a:ext cx="11493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(Degrada Ach)</a:t>
            </a:r>
          </a:p>
        </p:txBody>
      </p:sp>
      <p:sp>
        <p:nvSpPr>
          <p:cNvPr id="242715" name="Text Box 66">
            <a:extLst>
              <a:ext uri="{FF2B5EF4-FFF2-40B4-BE49-F238E27FC236}">
                <a16:creationId xmlns:a16="http://schemas.microsoft.com/office/drawing/2014/main" id="{534B1545-DEF1-4BFA-8955-BDC6DF85473D}"/>
              </a:ext>
            </a:extLst>
          </p:cNvPr>
          <p:cNvSpPr txBox="1">
            <a:spLocks noChangeArrowheads="1"/>
          </p:cNvSpPr>
          <p:nvPr/>
        </p:nvSpPr>
        <p:spPr bwMode="auto">
          <a:xfrm>
            <a:off x="92075" y="1168400"/>
            <a:ext cx="16017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Acetilcolina (Ach)</a:t>
            </a:r>
          </a:p>
        </p:txBody>
      </p:sp>
      <p:sp>
        <p:nvSpPr>
          <p:cNvPr id="242716" name="Line 67">
            <a:extLst>
              <a:ext uri="{FF2B5EF4-FFF2-40B4-BE49-F238E27FC236}">
                <a16:creationId xmlns:a16="http://schemas.microsoft.com/office/drawing/2014/main" id="{89E199A2-C0AB-476A-8E12-28B021EEBC93}"/>
              </a:ext>
            </a:extLst>
          </p:cNvPr>
          <p:cNvSpPr>
            <a:spLocks noChangeShapeType="1"/>
          </p:cNvSpPr>
          <p:nvPr/>
        </p:nvSpPr>
        <p:spPr bwMode="auto">
          <a:xfrm>
            <a:off x="136525" y="12112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17" name="Line 68">
            <a:extLst>
              <a:ext uri="{FF2B5EF4-FFF2-40B4-BE49-F238E27FC236}">
                <a16:creationId xmlns:a16="http://schemas.microsoft.com/office/drawing/2014/main" id="{A80F5445-B583-4491-9BBC-4F8B65026BD0}"/>
              </a:ext>
            </a:extLst>
          </p:cNvPr>
          <p:cNvSpPr>
            <a:spLocks noChangeShapeType="1"/>
          </p:cNvSpPr>
          <p:nvPr/>
        </p:nvSpPr>
        <p:spPr bwMode="auto">
          <a:xfrm>
            <a:off x="4333875" y="1020763"/>
            <a:ext cx="0" cy="14319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18" name="Text Box 69">
            <a:extLst>
              <a:ext uri="{FF2B5EF4-FFF2-40B4-BE49-F238E27FC236}">
                <a16:creationId xmlns:a16="http://schemas.microsoft.com/office/drawing/2014/main" id="{E9C3D99C-564F-464F-AA9A-D7FD6EB59FB6}"/>
              </a:ext>
            </a:extLst>
          </p:cNvPr>
          <p:cNvSpPr txBox="1">
            <a:spLocks noChangeArrowheads="1"/>
          </p:cNvSpPr>
          <p:nvPr/>
        </p:nvSpPr>
        <p:spPr bwMode="auto">
          <a:xfrm>
            <a:off x="7140575" y="1257300"/>
            <a:ext cx="15382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Abandono del K</a:t>
            </a:r>
            <a:r>
              <a:rPr lang="en-US" altLang="en-US" sz="1300" i="0" baseline="30000">
                <a:latin typeface="Arial" panose="020B0604020202020204" pitchFamily="34" charset="0"/>
              </a:rPr>
              <a:t>+</a:t>
            </a:r>
            <a:endParaRPr lang="en-US" altLang="en-US" sz="1300" i="0">
              <a:latin typeface="Arial" panose="020B0604020202020204" pitchFamily="34" charset="0"/>
            </a:endParaRPr>
          </a:p>
        </p:txBody>
      </p:sp>
      <p:sp>
        <p:nvSpPr>
          <p:cNvPr id="242719" name="Line 72">
            <a:extLst>
              <a:ext uri="{FF2B5EF4-FFF2-40B4-BE49-F238E27FC236}">
                <a16:creationId xmlns:a16="http://schemas.microsoft.com/office/drawing/2014/main" id="{7487BDAA-BAD6-4213-9B13-3A45D7DF4D3B}"/>
              </a:ext>
            </a:extLst>
          </p:cNvPr>
          <p:cNvSpPr>
            <a:spLocks noChangeShapeType="1"/>
          </p:cNvSpPr>
          <p:nvPr/>
        </p:nvSpPr>
        <p:spPr bwMode="auto">
          <a:xfrm>
            <a:off x="7896225" y="11747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20" name="Text Box 73">
            <a:extLst>
              <a:ext uri="{FF2B5EF4-FFF2-40B4-BE49-F238E27FC236}">
                <a16:creationId xmlns:a16="http://schemas.microsoft.com/office/drawing/2014/main" id="{30EBF2DB-028C-4EB4-AA79-3CEC2E049DF5}"/>
              </a:ext>
            </a:extLst>
          </p:cNvPr>
          <p:cNvSpPr txBox="1">
            <a:spLocks noChangeArrowheads="1"/>
          </p:cNvSpPr>
          <p:nvPr/>
        </p:nvSpPr>
        <p:spPr bwMode="auto">
          <a:xfrm>
            <a:off x="7813675" y="1555750"/>
            <a:ext cx="3952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K</a:t>
            </a:r>
            <a:r>
              <a:rPr lang="en-US" altLang="en-US" sz="1300" i="0" baseline="30000">
                <a:latin typeface="Arial" panose="020B0604020202020204" pitchFamily="34" charset="0"/>
              </a:rPr>
              <a:t>+</a:t>
            </a:r>
            <a:endParaRPr lang="en-US" altLang="en-US" sz="1300" i="0">
              <a:latin typeface="Arial" panose="020B0604020202020204" pitchFamily="34" charset="0"/>
            </a:endParaRPr>
          </a:p>
        </p:txBody>
      </p:sp>
      <p:sp>
        <p:nvSpPr>
          <p:cNvPr id="242721" name="Line 74">
            <a:extLst>
              <a:ext uri="{FF2B5EF4-FFF2-40B4-BE49-F238E27FC236}">
                <a16:creationId xmlns:a16="http://schemas.microsoft.com/office/drawing/2014/main" id="{B05C2A70-F2B8-48FB-A359-21714BD7482F}"/>
              </a:ext>
            </a:extLst>
          </p:cNvPr>
          <p:cNvSpPr>
            <a:spLocks noChangeShapeType="1"/>
          </p:cNvSpPr>
          <p:nvPr/>
        </p:nvSpPr>
        <p:spPr bwMode="auto">
          <a:xfrm>
            <a:off x="7908925" y="14414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22" name="Line 75">
            <a:extLst>
              <a:ext uri="{FF2B5EF4-FFF2-40B4-BE49-F238E27FC236}">
                <a16:creationId xmlns:a16="http://schemas.microsoft.com/office/drawing/2014/main" id="{FDEB9702-8166-4DA9-ACD3-8D4F3D44156A}"/>
              </a:ext>
            </a:extLst>
          </p:cNvPr>
          <p:cNvSpPr>
            <a:spLocks noChangeShapeType="1"/>
          </p:cNvSpPr>
          <p:nvPr/>
        </p:nvSpPr>
        <p:spPr bwMode="auto">
          <a:xfrm>
            <a:off x="7845425" y="16049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23" name="Text Box 76">
            <a:extLst>
              <a:ext uri="{FF2B5EF4-FFF2-40B4-BE49-F238E27FC236}">
                <a16:creationId xmlns:a16="http://schemas.microsoft.com/office/drawing/2014/main" id="{60474332-C6F0-4725-849A-0365A1B3C91E}"/>
              </a:ext>
            </a:extLst>
          </p:cNvPr>
          <p:cNvSpPr txBox="1">
            <a:spLocks noChangeArrowheads="1"/>
          </p:cNvSpPr>
          <p:nvPr/>
        </p:nvSpPr>
        <p:spPr bwMode="auto">
          <a:xfrm>
            <a:off x="6924675" y="1854200"/>
            <a:ext cx="228282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Potencial de la Membrana</a:t>
            </a:r>
          </a:p>
        </p:txBody>
      </p:sp>
      <p:sp>
        <p:nvSpPr>
          <p:cNvPr id="242724" name="Line 77">
            <a:extLst>
              <a:ext uri="{FF2B5EF4-FFF2-40B4-BE49-F238E27FC236}">
                <a16:creationId xmlns:a16="http://schemas.microsoft.com/office/drawing/2014/main" id="{4637E623-9335-48A2-9DCD-C092EC4B4318}"/>
              </a:ext>
            </a:extLst>
          </p:cNvPr>
          <p:cNvSpPr>
            <a:spLocks noChangeShapeType="1"/>
          </p:cNvSpPr>
          <p:nvPr/>
        </p:nvSpPr>
        <p:spPr bwMode="auto">
          <a:xfrm>
            <a:off x="7908925" y="17462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25" name="Line 78">
            <a:extLst>
              <a:ext uri="{FF2B5EF4-FFF2-40B4-BE49-F238E27FC236}">
                <a16:creationId xmlns:a16="http://schemas.microsoft.com/office/drawing/2014/main" id="{E06F06E7-35ED-4A41-8DEB-52B5243CF777}"/>
              </a:ext>
            </a:extLst>
          </p:cNvPr>
          <p:cNvSpPr>
            <a:spLocks noChangeShapeType="1"/>
          </p:cNvSpPr>
          <p:nvPr/>
        </p:nvSpPr>
        <p:spPr bwMode="auto">
          <a:xfrm>
            <a:off x="6962775" y="19034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26" name="Text Box 79">
            <a:extLst>
              <a:ext uri="{FF2B5EF4-FFF2-40B4-BE49-F238E27FC236}">
                <a16:creationId xmlns:a16="http://schemas.microsoft.com/office/drawing/2014/main" id="{FB0ACE8C-2641-464B-BFDB-5C6025A90A6C}"/>
              </a:ext>
            </a:extLst>
          </p:cNvPr>
          <p:cNvSpPr txBox="1">
            <a:spLocks noChangeArrowheads="1"/>
          </p:cNvSpPr>
          <p:nvPr/>
        </p:nvSpPr>
        <p:spPr bwMode="auto">
          <a:xfrm>
            <a:off x="5067300" y="660400"/>
            <a:ext cx="1547813"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Otras Sustancias Desplazan Ach</a:t>
            </a:r>
            <a:endParaRPr lang="en-US" altLang="en-US" sz="1300" i="0" baseline="30000">
              <a:latin typeface="Arial" panose="020B0604020202020204" pitchFamily="34" charset="0"/>
            </a:endParaRPr>
          </a:p>
        </p:txBody>
      </p:sp>
      <p:sp>
        <p:nvSpPr>
          <p:cNvPr id="242727" name="Line 80">
            <a:extLst>
              <a:ext uri="{FF2B5EF4-FFF2-40B4-BE49-F238E27FC236}">
                <a16:creationId xmlns:a16="http://schemas.microsoft.com/office/drawing/2014/main" id="{413C9734-1572-48E4-98EE-B8DFBD8B8BA6}"/>
              </a:ext>
            </a:extLst>
          </p:cNvPr>
          <p:cNvSpPr>
            <a:spLocks noChangeShapeType="1"/>
          </p:cNvSpPr>
          <p:nvPr/>
        </p:nvSpPr>
        <p:spPr bwMode="auto">
          <a:xfrm>
            <a:off x="5826125" y="10096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28" name="Text Box 81">
            <a:extLst>
              <a:ext uri="{FF2B5EF4-FFF2-40B4-BE49-F238E27FC236}">
                <a16:creationId xmlns:a16="http://schemas.microsoft.com/office/drawing/2014/main" id="{6197CE4F-9F48-4CD4-BC4B-DF3BD9CF1EF6}"/>
              </a:ext>
            </a:extLst>
          </p:cNvPr>
          <p:cNvSpPr txBox="1">
            <a:spLocks noChangeArrowheads="1"/>
          </p:cNvSpPr>
          <p:nvPr/>
        </p:nvSpPr>
        <p:spPr bwMode="auto">
          <a:xfrm>
            <a:off x="4679950" y="1085850"/>
            <a:ext cx="2303463"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Combinan con Receptores</a:t>
            </a:r>
          </a:p>
          <a:p>
            <a:pPr algn="ctr">
              <a:lnSpc>
                <a:spcPct val="80000"/>
              </a:lnSpc>
            </a:pPr>
            <a:r>
              <a:rPr lang="en-US" altLang="en-US" sz="1300" i="0">
                <a:latin typeface="Arial" panose="020B0604020202020204" pitchFamily="34" charset="0"/>
              </a:rPr>
              <a:t>Membrana Muscular</a:t>
            </a:r>
            <a:endParaRPr lang="en-US" altLang="en-US" sz="1300" i="0" baseline="30000">
              <a:latin typeface="Arial" panose="020B0604020202020204" pitchFamily="34" charset="0"/>
            </a:endParaRPr>
          </a:p>
        </p:txBody>
      </p:sp>
      <p:sp>
        <p:nvSpPr>
          <p:cNvPr id="242729" name="Text Box 82">
            <a:extLst>
              <a:ext uri="{FF2B5EF4-FFF2-40B4-BE49-F238E27FC236}">
                <a16:creationId xmlns:a16="http://schemas.microsoft.com/office/drawing/2014/main" id="{C41F6F82-FD44-42C7-9E2B-648CB68E9929}"/>
              </a:ext>
            </a:extLst>
          </p:cNvPr>
          <p:cNvSpPr txBox="1">
            <a:spLocks noChangeArrowheads="1"/>
          </p:cNvSpPr>
          <p:nvPr/>
        </p:nvSpPr>
        <p:spPr bwMode="auto">
          <a:xfrm>
            <a:off x="1917700" y="654050"/>
            <a:ext cx="12874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Colinesterasa</a:t>
            </a:r>
            <a:endParaRPr lang="en-US" altLang="en-US" sz="1300" i="0" baseline="30000">
              <a:latin typeface="Arial" panose="020B0604020202020204" pitchFamily="34" charset="0"/>
            </a:endParaRPr>
          </a:p>
        </p:txBody>
      </p:sp>
      <p:sp>
        <p:nvSpPr>
          <p:cNvPr id="242730" name="Line 83">
            <a:extLst>
              <a:ext uri="{FF2B5EF4-FFF2-40B4-BE49-F238E27FC236}">
                <a16:creationId xmlns:a16="http://schemas.microsoft.com/office/drawing/2014/main" id="{70C4AD40-3404-4340-9C91-47B90E15D037}"/>
              </a:ext>
            </a:extLst>
          </p:cNvPr>
          <p:cNvSpPr>
            <a:spLocks noChangeShapeType="1"/>
          </p:cNvSpPr>
          <p:nvPr/>
        </p:nvSpPr>
        <p:spPr bwMode="auto">
          <a:xfrm>
            <a:off x="1962150" y="6969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31" name="Text Box 84">
            <a:extLst>
              <a:ext uri="{FF2B5EF4-FFF2-40B4-BE49-F238E27FC236}">
                <a16:creationId xmlns:a16="http://schemas.microsoft.com/office/drawing/2014/main" id="{C02B1A4E-1D7C-4054-BA38-71C9CBA5CFC9}"/>
              </a:ext>
            </a:extLst>
          </p:cNvPr>
          <p:cNvSpPr txBox="1">
            <a:spLocks noChangeArrowheads="1"/>
          </p:cNvSpPr>
          <p:nvPr/>
        </p:nvSpPr>
        <p:spPr bwMode="auto">
          <a:xfrm>
            <a:off x="2055813" y="754063"/>
            <a:ext cx="996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a:t>(Hipoactiva)</a:t>
            </a:r>
          </a:p>
        </p:txBody>
      </p:sp>
      <p:sp>
        <p:nvSpPr>
          <p:cNvPr id="242732" name="Line 85">
            <a:extLst>
              <a:ext uri="{FF2B5EF4-FFF2-40B4-BE49-F238E27FC236}">
                <a16:creationId xmlns:a16="http://schemas.microsoft.com/office/drawing/2014/main" id="{4D8CCEFD-7748-4C51-A3C4-5EF5DD815A29}"/>
              </a:ext>
            </a:extLst>
          </p:cNvPr>
          <p:cNvSpPr>
            <a:spLocks noChangeShapeType="1"/>
          </p:cNvSpPr>
          <p:nvPr/>
        </p:nvSpPr>
        <p:spPr bwMode="auto">
          <a:xfrm>
            <a:off x="1879600" y="69691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33" name="Line 86">
            <a:extLst>
              <a:ext uri="{FF2B5EF4-FFF2-40B4-BE49-F238E27FC236}">
                <a16:creationId xmlns:a16="http://schemas.microsoft.com/office/drawing/2014/main" id="{F9FEC98A-313D-424E-B3F5-D5E5AB563010}"/>
              </a:ext>
            </a:extLst>
          </p:cNvPr>
          <p:cNvSpPr>
            <a:spLocks noChangeShapeType="1"/>
          </p:cNvSpPr>
          <p:nvPr/>
        </p:nvSpPr>
        <p:spPr bwMode="auto">
          <a:xfrm>
            <a:off x="2574925" y="9715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34" name="Text Box 87">
            <a:extLst>
              <a:ext uri="{FF2B5EF4-FFF2-40B4-BE49-F238E27FC236}">
                <a16:creationId xmlns:a16="http://schemas.microsoft.com/office/drawing/2014/main" id="{79A32C75-26FC-4F9A-A9B9-2BCD25190B9F}"/>
              </a:ext>
            </a:extLst>
          </p:cNvPr>
          <p:cNvSpPr txBox="1">
            <a:spLocks noChangeArrowheads="1"/>
          </p:cNvSpPr>
          <p:nvPr/>
        </p:nvSpPr>
        <p:spPr bwMode="auto">
          <a:xfrm>
            <a:off x="2057400" y="1085850"/>
            <a:ext cx="10080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Inhibidora</a:t>
            </a:r>
            <a:endParaRPr lang="en-US" altLang="en-US" sz="1300" i="0" baseline="30000">
              <a:latin typeface="Arial" panose="020B0604020202020204" pitchFamily="34" charset="0"/>
            </a:endParaRPr>
          </a:p>
        </p:txBody>
      </p:sp>
      <p:sp>
        <p:nvSpPr>
          <p:cNvPr id="242735" name="Line 88">
            <a:extLst>
              <a:ext uri="{FF2B5EF4-FFF2-40B4-BE49-F238E27FC236}">
                <a16:creationId xmlns:a16="http://schemas.microsoft.com/office/drawing/2014/main" id="{C3347B16-EBD2-4ABD-A0F9-820F6BDF1064}"/>
              </a:ext>
            </a:extLst>
          </p:cNvPr>
          <p:cNvSpPr>
            <a:spLocks noChangeShapeType="1"/>
          </p:cNvSpPr>
          <p:nvPr/>
        </p:nvSpPr>
        <p:spPr bwMode="auto">
          <a:xfrm>
            <a:off x="2574925" y="1268413"/>
            <a:ext cx="0" cy="26987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36" name="Text Box 89">
            <a:extLst>
              <a:ext uri="{FF2B5EF4-FFF2-40B4-BE49-F238E27FC236}">
                <a16:creationId xmlns:a16="http://schemas.microsoft.com/office/drawing/2014/main" id="{C31E0B88-7795-4120-B058-B4BC04779765}"/>
              </a:ext>
            </a:extLst>
          </p:cNvPr>
          <p:cNvSpPr txBox="1">
            <a:spLocks noChangeArrowheads="1"/>
          </p:cNvSpPr>
          <p:nvPr/>
        </p:nvSpPr>
        <p:spPr bwMode="auto">
          <a:xfrm>
            <a:off x="2111375" y="1460500"/>
            <a:ext cx="113823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Acetilcolina</a:t>
            </a:r>
          </a:p>
        </p:txBody>
      </p:sp>
      <p:sp>
        <p:nvSpPr>
          <p:cNvPr id="242737" name="Text Box 91">
            <a:extLst>
              <a:ext uri="{FF2B5EF4-FFF2-40B4-BE49-F238E27FC236}">
                <a16:creationId xmlns:a16="http://schemas.microsoft.com/office/drawing/2014/main" id="{730F0CEB-66C7-47BE-8375-0547DA327A3F}"/>
              </a:ext>
            </a:extLst>
          </p:cNvPr>
          <p:cNvSpPr txBox="1">
            <a:spLocks noChangeArrowheads="1"/>
          </p:cNvSpPr>
          <p:nvPr/>
        </p:nvSpPr>
        <p:spPr bwMode="auto">
          <a:xfrm>
            <a:off x="2528888" y="1230313"/>
            <a:ext cx="13589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(No Degrada Ach)</a:t>
            </a:r>
          </a:p>
        </p:txBody>
      </p:sp>
      <p:sp>
        <p:nvSpPr>
          <p:cNvPr id="242738" name="Line 92">
            <a:extLst>
              <a:ext uri="{FF2B5EF4-FFF2-40B4-BE49-F238E27FC236}">
                <a16:creationId xmlns:a16="http://schemas.microsoft.com/office/drawing/2014/main" id="{1E1C0289-A0CD-4954-A133-1717D6E85E19}"/>
              </a:ext>
            </a:extLst>
          </p:cNvPr>
          <p:cNvSpPr>
            <a:spLocks noChangeShapeType="1"/>
          </p:cNvSpPr>
          <p:nvPr/>
        </p:nvSpPr>
        <p:spPr bwMode="auto">
          <a:xfrm flipV="1">
            <a:off x="2152650" y="14906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39" name="Line 93">
            <a:extLst>
              <a:ext uri="{FF2B5EF4-FFF2-40B4-BE49-F238E27FC236}">
                <a16:creationId xmlns:a16="http://schemas.microsoft.com/office/drawing/2014/main" id="{4A745882-4177-45E1-8FFD-6EE31AF91F35}"/>
              </a:ext>
            </a:extLst>
          </p:cNvPr>
          <p:cNvSpPr>
            <a:spLocks noChangeShapeType="1"/>
          </p:cNvSpPr>
          <p:nvPr/>
        </p:nvSpPr>
        <p:spPr bwMode="auto">
          <a:xfrm flipV="1">
            <a:off x="2070100" y="14906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40" name="Text Box 94">
            <a:extLst>
              <a:ext uri="{FF2B5EF4-FFF2-40B4-BE49-F238E27FC236}">
                <a16:creationId xmlns:a16="http://schemas.microsoft.com/office/drawing/2014/main" id="{FA5C77D3-3011-427B-896F-E55709B82FEA}"/>
              </a:ext>
            </a:extLst>
          </p:cNvPr>
          <p:cNvSpPr txBox="1">
            <a:spLocks noChangeArrowheads="1"/>
          </p:cNvSpPr>
          <p:nvPr/>
        </p:nvSpPr>
        <p:spPr bwMode="auto">
          <a:xfrm>
            <a:off x="2112963" y="1611313"/>
            <a:ext cx="1092200"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n-US" altLang="en-US"/>
              <a:t>(Acumulación</a:t>
            </a:r>
          </a:p>
          <a:p>
            <a:pPr algn="ctr">
              <a:lnSpc>
                <a:spcPct val="70000"/>
              </a:lnSpc>
            </a:pPr>
            <a:r>
              <a:rPr lang="en-US" altLang="en-US"/>
              <a:t>Excesiva)</a:t>
            </a:r>
          </a:p>
        </p:txBody>
      </p:sp>
      <p:sp>
        <p:nvSpPr>
          <p:cNvPr id="242741" name="Line 95">
            <a:extLst>
              <a:ext uri="{FF2B5EF4-FFF2-40B4-BE49-F238E27FC236}">
                <a16:creationId xmlns:a16="http://schemas.microsoft.com/office/drawing/2014/main" id="{6B1D68C3-4CC5-41D6-A726-BA1754D25D06}"/>
              </a:ext>
            </a:extLst>
          </p:cNvPr>
          <p:cNvSpPr>
            <a:spLocks noChangeShapeType="1"/>
          </p:cNvSpPr>
          <p:nvPr/>
        </p:nvSpPr>
        <p:spPr bwMode="auto">
          <a:xfrm>
            <a:off x="2574925" y="19113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42" name="Text Box 96">
            <a:extLst>
              <a:ext uri="{FF2B5EF4-FFF2-40B4-BE49-F238E27FC236}">
                <a16:creationId xmlns:a16="http://schemas.microsoft.com/office/drawing/2014/main" id="{7D8379FB-E5D0-4F61-BDA7-350CF4608C71}"/>
              </a:ext>
            </a:extLst>
          </p:cNvPr>
          <p:cNvSpPr txBox="1">
            <a:spLocks noChangeArrowheads="1"/>
          </p:cNvSpPr>
          <p:nvPr/>
        </p:nvSpPr>
        <p:spPr bwMode="auto">
          <a:xfrm>
            <a:off x="1384300" y="1993900"/>
            <a:ext cx="23288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Paraliza Fibras Musculares</a:t>
            </a:r>
            <a:endParaRPr lang="en-US" altLang="en-US" sz="1300" i="0" baseline="30000">
              <a:latin typeface="Arial" panose="020B0604020202020204" pitchFamily="34" charset="0"/>
            </a:endParaRPr>
          </a:p>
        </p:txBody>
      </p:sp>
      <p:sp>
        <p:nvSpPr>
          <p:cNvPr id="242743" name="Line 99">
            <a:extLst>
              <a:ext uri="{FF2B5EF4-FFF2-40B4-BE49-F238E27FC236}">
                <a16:creationId xmlns:a16="http://schemas.microsoft.com/office/drawing/2014/main" id="{FDAEA431-F0BF-44D4-B99D-725D2BDE7EFA}"/>
              </a:ext>
            </a:extLst>
          </p:cNvPr>
          <p:cNvSpPr>
            <a:spLocks noChangeShapeType="1"/>
          </p:cNvSpPr>
          <p:nvPr/>
        </p:nvSpPr>
        <p:spPr bwMode="auto">
          <a:xfrm>
            <a:off x="2574925" y="2190750"/>
            <a:ext cx="0" cy="1063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744" name="Line 100">
            <a:extLst>
              <a:ext uri="{FF2B5EF4-FFF2-40B4-BE49-F238E27FC236}">
                <a16:creationId xmlns:a16="http://schemas.microsoft.com/office/drawing/2014/main" id="{243C066D-8D94-4B68-A156-F17443E7A698}"/>
              </a:ext>
            </a:extLst>
          </p:cNvPr>
          <p:cNvSpPr>
            <a:spLocks noChangeShapeType="1"/>
          </p:cNvSpPr>
          <p:nvPr/>
        </p:nvSpPr>
        <p:spPr bwMode="auto">
          <a:xfrm>
            <a:off x="5813425" y="1454150"/>
            <a:ext cx="0" cy="85566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2745" name="Text Box 101">
            <a:extLst>
              <a:ext uri="{FF2B5EF4-FFF2-40B4-BE49-F238E27FC236}">
                <a16:creationId xmlns:a16="http://schemas.microsoft.com/office/drawing/2014/main" id="{C123ACAA-1C02-4AEB-B623-7263B4646803}"/>
              </a:ext>
            </a:extLst>
          </p:cNvPr>
          <p:cNvSpPr txBox="1">
            <a:spLocks noChangeArrowheads="1"/>
          </p:cNvSpPr>
          <p:nvPr/>
        </p:nvSpPr>
        <p:spPr bwMode="auto">
          <a:xfrm>
            <a:off x="3041650" y="2355850"/>
            <a:ext cx="2747963"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Transmisión Impulso Nervioso</a:t>
            </a:r>
          </a:p>
          <a:p>
            <a:pPr algn="ctr">
              <a:lnSpc>
                <a:spcPct val="80000"/>
              </a:lnSpc>
            </a:pPr>
            <a:r>
              <a:rPr lang="en-US" altLang="en-US" sz="1300" i="0">
                <a:latin typeface="Arial" panose="020B0604020202020204" pitchFamily="34" charset="0"/>
              </a:rPr>
              <a:t>Obstruído/Insuficiente</a:t>
            </a:r>
            <a:endParaRPr lang="en-US" altLang="en-US" sz="1300" i="0" baseline="30000">
              <a:latin typeface="Arial" panose="020B0604020202020204" pitchFamily="34" charset="0"/>
            </a:endParaRPr>
          </a:p>
        </p:txBody>
      </p:sp>
      <p:sp>
        <p:nvSpPr>
          <p:cNvPr id="242746" name="Line 102">
            <a:extLst>
              <a:ext uri="{FF2B5EF4-FFF2-40B4-BE49-F238E27FC236}">
                <a16:creationId xmlns:a16="http://schemas.microsoft.com/office/drawing/2014/main" id="{DFD63610-CC17-4818-BBA1-62A00E905390}"/>
              </a:ext>
            </a:extLst>
          </p:cNvPr>
          <p:cNvSpPr>
            <a:spLocks noChangeShapeType="1"/>
          </p:cNvSpPr>
          <p:nvPr/>
        </p:nvSpPr>
        <p:spPr bwMode="auto">
          <a:xfrm rot="-5400000">
            <a:off x="2743201" y="1843087"/>
            <a:ext cx="0" cy="15335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47" name="Text Box 103">
            <a:extLst>
              <a:ext uri="{FF2B5EF4-FFF2-40B4-BE49-F238E27FC236}">
                <a16:creationId xmlns:a16="http://schemas.microsoft.com/office/drawing/2014/main" id="{188FF69A-DC76-4118-BCCD-31E960AF739D}"/>
              </a:ext>
            </a:extLst>
          </p:cNvPr>
          <p:cNvSpPr txBox="1">
            <a:spLocks noChangeArrowheads="1"/>
          </p:cNvSpPr>
          <p:nvPr/>
        </p:nvSpPr>
        <p:spPr bwMode="auto">
          <a:xfrm>
            <a:off x="590550" y="2419350"/>
            <a:ext cx="1598613"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Enfermedades Neuromusculares</a:t>
            </a:r>
            <a:endParaRPr lang="en-US" altLang="en-US" sz="1300" i="0" baseline="30000">
              <a:latin typeface="Arial" panose="020B0604020202020204" pitchFamily="34" charset="0"/>
            </a:endParaRPr>
          </a:p>
        </p:txBody>
      </p:sp>
      <p:sp>
        <p:nvSpPr>
          <p:cNvPr id="242748" name="Text Box 104">
            <a:extLst>
              <a:ext uri="{FF2B5EF4-FFF2-40B4-BE49-F238E27FC236}">
                <a16:creationId xmlns:a16="http://schemas.microsoft.com/office/drawing/2014/main" id="{D8F190C4-3A2C-4DEB-B96D-CF4A05A82EE8}"/>
              </a:ext>
            </a:extLst>
          </p:cNvPr>
          <p:cNvSpPr txBox="1">
            <a:spLocks noChangeArrowheads="1"/>
          </p:cNvSpPr>
          <p:nvPr/>
        </p:nvSpPr>
        <p:spPr bwMode="auto">
          <a:xfrm>
            <a:off x="608013" y="2741613"/>
            <a:ext cx="15684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n-US" altLang="en-US"/>
              <a:t>(Ej: Miastenia Grave)</a:t>
            </a:r>
          </a:p>
        </p:txBody>
      </p:sp>
      <p:sp>
        <p:nvSpPr>
          <p:cNvPr id="242749" name="Line 105">
            <a:extLst>
              <a:ext uri="{FF2B5EF4-FFF2-40B4-BE49-F238E27FC236}">
                <a16:creationId xmlns:a16="http://schemas.microsoft.com/office/drawing/2014/main" id="{245D8F70-0983-4D46-8069-D469C8F19FCB}"/>
              </a:ext>
            </a:extLst>
          </p:cNvPr>
          <p:cNvSpPr>
            <a:spLocks noChangeShapeType="1"/>
          </p:cNvSpPr>
          <p:nvPr/>
        </p:nvSpPr>
        <p:spPr bwMode="auto">
          <a:xfrm>
            <a:off x="4333875" y="26987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50" name="Text Box 106">
            <a:extLst>
              <a:ext uri="{FF2B5EF4-FFF2-40B4-BE49-F238E27FC236}">
                <a16:creationId xmlns:a16="http://schemas.microsoft.com/office/drawing/2014/main" id="{6A8767BD-E568-449E-90BD-8663DFEFE540}"/>
              </a:ext>
            </a:extLst>
          </p:cNvPr>
          <p:cNvSpPr txBox="1">
            <a:spLocks noChangeArrowheads="1"/>
          </p:cNvSpPr>
          <p:nvPr/>
        </p:nvSpPr>
        <p:spPr bwMode="auto">
          <a:xfrm>
            <a:off x="3327400" y="2768600"/>
            <a:ext cx="211931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Bloqueo Neuromuscular</a:t>
            </a:r>
          </a:p>
          <a:p>
            <a:pPr algn="ctr">
              <a:lnSpc>
                <a:spcPct val="80000"/>
              </a:lnSpc>
            </a:pPr>
            <a:r>
              <a:rPr lang="en-US" altLang="en-US" sz="1300" i="0">
                <a:latin typeface="Arial" panose="020B0604020202020204" pitchFamily="34" charset="0"/>
              </a:rPr>
              <a:t>a Nivel de la</a:t>
            </a:r>
          </a:p>
          <a:p>
            <a:pPr algn="ctr">
              <a:lnSpc>
                <a:spcPct val="80000"/>
              </a:lnSpc>
            </a:pPr>
            <a:r>
              <a:rPr lang="en-US" altLang="en-US" sz="1300" i="0">
                <a:latin typeface="Arial" panose="020B0604020202020204" pitchFamily="34" charset="0"/>
              </a:rPr>
              <a:t>Placa Motora Terminal</a:t>
            </a:r>
            <a:endParaRPr lang="en-US" altLang="en-US" sz="1300" i="0" baseline="30000">
              <a:latin typeface="Arial" panose="020B0604020202020204" pitchFamily="34" charset="0"/>
            </a:endParaRPr>
          </a:p>
        </p:txBody>
      </p:sp>
      <p:sp>
        <p:nvSpPr>
          <p:cNvPr id="242751" name="Line 107">
            <a:extLst>
              <a:ext uri="{FF2B5EF4-FFF2-40B4-BE49-F238E27FC236}">
                <a16:creationId xmlns:a16="http://schemas.microsoft.com/office/drawing/2014/main" id="{41C1C5E4-FD7E-4299-A213-AE50F1B71830}"/>
              </a:ext>
            </a:extLst>
          </p:cNvPr>
          <p:cNvSpPr>
            <a:spLocks noChangeShapeType="1"/>
          </p:cNvSpPr>
          <p:nvPr/>
        </p:nvSpPr>
        <p:spPr bwMode="auto">
          <a:xfrm>
            <a:off x="4333875" y="32702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52" name="Text Box 108">
            <a:extLst>
              <a:ext uri="{FF2B5EF4-FFF2-40B4-BE49-F238E27FC236}">
                <a16:creationId xmlns:a16="http://schemas.microsoft.com/office/drawing/2014/main" id="{5BCB4810-3E95-4217-B0EC-85D3C8A4B278}"/>
              </a:ext>
            </a:extLst>
          </p:cNvPr>
          <p:cNvSpPr txBox="1">
            <a:spLocks noChangeArrowheads="1"/>
          </p:cNvSpPr>
          <p:nvPr/>
        </p:nvSpPr>
        <p:spPr bwMode="auto">
          <a:xfrm>
            <a:off x="2901950" y="3327400"/>
            <a:ext cx="2957513"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Se Impide la</a:t>
            </a:r>
          </a:p>
          <a:p>
            <a:pPr algn="ctr">
              <a:lnSpc>
                <a:spcPct val="80000"/>
              </a:lnSpc>
            </a:pPr>
            <a:r>
              <a:rPr lang="en-US" altLang="en-US" sz="1300" i="0">
                <a:latin typeface="Arial" panose="020B0604020202020204" pitchFamily="34" charset="0"/>
              </a:rPr>
              <a:t>Transmisión del Estímulo Nervioso hacia las Membranas de las</a:t>
            </a:r>
          </a:p>
          <a:p>
            <a:pPr algn="ctr">
              <a:lnSpc>
                <a:spcPct val="80000"/>
              </a:lnSpc>
            </a:pPr>
            <a:r>
              <a:rPr lang="en-US" altLang="en-US" sz="1300" i="0">
                <a:latin typeface="Arial" panose="020B0604020202020204" pitchFamily="34" charset="0"/>
              </a:rPr>
              <a:t>Fibras Musculares</a:t>
            </a:r>
            <a:endParaRPr lang="en-US" altLang="en-US" sz="1300" i="0" baseline="30000">
              <a:latin typeface="Arial" panose="020B0604020202020204" pitchFamily="34" charset="0"/>
            </a:endParaRPr>
          </a:p>
        </p:txBody>
      </p:sp>
      <p:sp>
        <p:nvSpPr>
          <p:cNvPr id="242753" name="Line 109">
            <a:extLst>
              <a:ext uri="{FF2B5EF4-FFF2-40B4-BE49-F238E27FC236}">
                <a16:creationId xmlns:a16="http://schemas.microsoft.com/office/drawing/2014/main" id="{54BDF896-A6D1-4C7D-BE42-23045E783C54}"/>
              </a:ext>
            </a:extLst>
          </p:cNvPr>
          <p:cNvSpPr>
            <a:spLocks noChangeShapeType="1"/>
          </p:cNvSpPr>
          <p:nvPr/>
        </p:nvSpPr>
        <p:spPr bwMode="auto">
          <a:xfrm>
            <a:off x="4333875" y="39814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54" name="Text Box 110">
            <a:extLst>
              <a:ext uri="{FF2B5EF4-FFF2-40B4-BE49-F238E27FC236}">
                <a16:creationId xmlns:a16="http://schemas.microsoft.com/office/drawing/2014/main" id="{E1459077-20DE-4F9D-A2A6-C285A3B85F48}"/>
              </a:ext>
            </a:extLst>
          </p:cNvPr>
          <p:cNvSpPr txBox="1">
            <a:spLocks noChangeArrowheads="1"/>
          </p:cNvSpPr>
          <p:nvPr/>
        </p:nvSpPr>
        <p:spPr bwMode="auto">
          <a:xfrm>
            <a:off x="2901950" y="4051300"/>
            <a:ext cx="3109913"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Capacidad para</a:t>
            </a:r>
          </a:p>
          <a:p>
            <a:pPr algn="ctr">
              <a:lnSpc>
                <a:spcPct val="80000"/>
              </a:lnSpc>
            </a:pPr>
            <a:r>
              <a:rPr lang="en-US" altLang="en-US" sz="1300" i="0">
                <a:latin typeface="Arial" panose="020B0604020202020204" pitchFamily="34" charset="0"/>
              </a:rPr>
              <a:t>Activar/Generar Potencial de Acción</a:t>
            </a:r>
          </a:p>
          <a:p>
            <a:pPr algn="ctr">
              <a:lnSpc>
                <a:spcPct val="80000"/>
              </a:lnSpc>
            </a:pPr>
            <a:r>
              <a:rPr lang="en-US" altLang="en-US" sz="1300" i="0">
                <a:latin typeface="Arial" panose="020B0604020202020204" pitchFamily="34" charset="0"/>
              </a:rPr>
              <a:t>en Membrana de</a:t>
            </a:r>
          </a:p>
          <a:p>
            <a:pPr algn="ctr">
              <a:lnSpc>
                <a:spcPct val="80000"/>
              </a:lnSpc>
            </a:pPr>
            <a:r>
              <a:rPr lang="en-US" altLang="en-US" sz="1300" i="0">
                <a:latin typeface="Arial" panose="020B0604020202020204" pitchFamily="34" charset="0"/>
              </a:rPr>
              <a:t>Fibras Musculares</a:t>
            </a:r>
            <a:endParaRPr lang="en-US" altLang="en-US" sz="1300" i="0" baseline="30000">
              <a:latin typeface="Arial" panose="020B0604020202020204" pitchFamily="34" charset="0"/>
            </a:endParaRPr>
          </a:p>
        </p:txBody>
      </p:sp>
      <p:sp>
        <p:nvSpPr>
          <p:cNvPr id="242755" name="Line 111">
            <a:extLst>
              <a:ext uri="{FF2B5EF4-FFF2-40B4-BE49-F238E27FC236}">
                <a16:creationId xmlns:a16="http://schemas.microsoft.com/office/drawing/2014/main" id="{BCE758E5-7CE5-4C66-ACDB-2A4A3DC967B8}"/>
              </a:ext>
            </a:extLst>
          </p:cNvPr>
          <p:cNvSpPr>
            <a:spLocks noChangeShapeType="1"/>
          </p:cNvSpPr>
          <p:nvPr/>
        </p:nvSpPr>
        <p:spPr bwMode="auto">
          <a:xfrm>
            <a:off x="3790950" y="40941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56" name="Line 112">
            <a:extLst>
              <a:ext uri="{FF2B5EF4-FFF2-40B4-BE49-F238E27FC236}">
                <a16:creationId xmlns:a16="http://schemas.microsoft.com/office/drawing/2014/main" id="{BBEB00AA-A3C7-43F6-995F-740744425081}"/>
              </a:ext>
            </a:extLst>
          </p:cNvPr>
          <p:cNvSpPr>
            <a:spLocks noChangeShapeType="1"/>
          </p:cNvSpPr>
          <p:nvPr/>
        </p:nvSpPr>
        <p:spPr bwMode="auto">
          <a:xfrm>
            <a:off x="4333875" y="47053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57" name="Text Box 113">
            <a:extLst>
              <a:ext uri="{FF2B5EF4-FFF2-40B4-BE49-F238E27FC236}">
                <a16:creationId xmlns:a16="http://schemas.microsoft.com/office/drawing/2014/main" id="{AB06D0CD-41F3-4AF1-86DE-1B9D39EE3A1C}"/>
              </a:ext>
            </a:extLst>
          </p:cNvPr>
          <p:cNvSpPr txBox="1">
            <a:spLocks noChangeArrowheads="1"/>
          </p:cNvSpPr>
          <p:nvPr/>
        </p:nvSpPr>
        <p:spPr bwMode="auto">
          <a:xfrm>
            <a:off x="3213100" y="4781550"/>
            <a:ext cx="22272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Retículo Sarcoplasmático</a:t>
            </a:r>
            <a:endParaRPr lang="en-US" altLang="en-US" sz="1300" i="0" baseline="30000">
              <a:latin typeface="Arial" panose="020B0604020202020204" pitchFamily="34" charset="0"/>
            </a:endParaRPr>
          </a:p>
        </p:txBody>
      </p:sp>
      <p:sp>
        <p:nvSpPr>
          <p:cNvPr id="242758" name="Line 115">
            <a:extLst>
              <a:ext uri="{FF2B5EF4-FFF2-40B4-BE49-F238E27FC236}">
                <a16:creationId xmlns:a16="http://schemas.microsoft.com/office/drawing/2014/main" id="{BF131A9E-DE29-4811-A526-F91FACEA68CD}"/>
              </a:ext>
            </a:extLst>
          </p:cNvPr>
          <p:cNvSpPr>
            <a:spLocks noChangeShapeType="1"/>
          </p:cNvSpPr>
          <p:nvPr/>
        </p:nvSpPr>
        <p:spPr bwMode="auto">
          <a:xfrm>
            <a:off x="4333875" y="49593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59" name="Text Box 116">
            <a:extLst>
              <a:ext uri="{FF2B5EF4-FFF2-40B4-BE49-F238E27FC236}">
                <a16:creationId xmlns:a16="http://schemas.microsoft.com/office/drawing/2014/main" id="{66DD6FCA-F09B-4474-9ECE-1772E8F63279}"/>
              </a:ext>
            </a:extLst>
          </p:cNvPr>
          <p:cNvSpPr txBox="1">
            <a:spLocks noChangeArrowheads="1"/>
          </p:cNvSpPr>
          <p:nvPr/>
        </p:nvSpPr>
        <p:spPr bwMode="auto">
          <a:xfrm>
            <a:off x="3905250" y="5029200"/>
            <a:ext cx="100806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Túbulos T</a:t>
            </a:r>
            <a:endParaRPr lang="en-US" altLang="en-US" sz="1300" i="0" baseline="30000">
              <a:latin typeface="Arial" panose="020B0604020202020204" pitchFamily="34" charset="0"/>
            </a:endParaRPr>
          </a:p>
        </p:txBody>
      </p:sp>
      <p:sp>
        <p:nvSpPr>
          <p:cNvPr id="242760" name="Text Box 118">
            <a:extLst>
              <a:ext uri="{FF2B5EF4-FFF2-40B4-BE49-F238E27FC236}">
                <a16:creationId xmlns:a16="http://schemas.microsoft.com/office/drawing/2014/main" id="{895D1E66-B8B3-4434-9F86-C4A980C80D14}"/>
              </a:ext>
            </a:extLst>
          </p:cNvPr>
          <p:cNvSpPr txBox="1">
            <a:spLocks noChangeArrowheads="1"/>
          </p:cNvSpPr>
          <p:nvPr/>
        </p:nvSpPr>
        <p:spPr bwMode="auto">
          <a:xfrm>
            <a:off x="3292475" y="5289550"/>
            <a:ext cx="21859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Retención de Calcio (C</a:t>
            </a:r>
            <a:r>
              <a:rPr lang="en-US" altLang="en-US" sz="1300" i="0" baseline="30000">
                <a:latin typeface="Arial" panose="020B0604020202020204" pitchFamily="34" charset="0"/>
              </a:rPr>
              <a:t>++</a:t>
            </a:r>
            <a:r>
              <a:rPr lang="en-US" altLang="en-US" sz="1300" i="0">
                <a:latin typeface="Arial" panose="020B0604020202020204" pitchFamily="34" charset="0"/>
              </a:rPr>
              <a:t>)</a:t>
            </a:r>
          </a:p>
        </p:txBody>
      </p:sp>
      <p:sp>
        <p:nvSpPr>
          <p:cNvPr id="242761" name="Line 119">
            <a:extLst>
              <a:ext uri="{FF2B5EF4-FFF2-40B4-BE49-F238E27FC236}">
                <a16:creationId xmlns:a16="http://schemas.microsoft.com/office/drawing/2014/main" id="{A075901D-0227-40A8-B621-9CBE2CC2E873}"/>
              </a:ext>
            </a:extLst>
          </p:cNvPr>
          <p:cNvSpPr>
            <a:spLocks noChangeShapeType="1"/>
          </p:cNvSpPr>
          <p:nvPr/>
        </p:nvSpPr>
        <p:spPr bwMode="auto">
          <a:xfrm>
            <a:off x="4333875" y="520700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62" name="Freeform 120">
            <a:extLst>
              <a:ext uri="{FF2B5EF4-FFF2-40B4-BE49-F238E27FC236}">
                <a16:creationId xmlns:a16="http://schemas.microsoft.com/office/drawing/2014/main" id="{A28126A8-DF69-41D7-A79C-3C6C87DB781C}"/>
              </a:ext>
            </a:extLst>
          </p:cNvPr>
          <p:cNvSpPr>
            <a:spLocks/>
          </p:cNvSpPr>
          <p:nvPr/>
        </p:nvSpPr>
        <p:spPr bwMode="auto">
          <a:xfrm rot="5400000">
            <a:off x="7407275" y="3463925"/>
            <a:ext cx="196850" cy="1695450"/>
          </a:xfrm>
          <a:custGeom>
            <a:avLst/>
            <a:gdLst>
              <a:gd name="T0" fmla="*/ 0 w 72"/>
              <a:gd name="T1" fmla="*/ 0 h 380"/>
              <a:gd name="T2" fmla="*/ 2147483647 w 72"/>
              <a:gd name="T3" fmla="*/ 0 h 380"/>
              <a:gd name="T4" fmla="*/ 2147483647 w 72"/>
              <a:gd name="T5" fmla="*/ 2147483647 h 380"/>
              <a:gd name="T6" fmla="*/ 0 w 72"/>
              <a:gd name="T7" fmla="*/ 2147483647 h 380"/>
              <a:gd name="T8" fmla="*/ 0 60000 65536"/>
              <a:gd name="T9" fmla="*/ 0 60000 65536"/>
              <a:gd name="T10" fmla="*/ 0 60000 65536"/>
              <a:gd name="T11" fmla="*/ 0 60000 65536"/>
              <a:gd name="T12" fmla="*/ 0 w 72"/>
              <a:gd name="T13" fmla="*/ 0 h 380"/>
              <a:gd name="T14" fmla="*/ 72 w 72"/>
              <a:gd name="T15" fmla="*/ 380 h 380"/>
            </a:gdLst>
            <a:ahLst/>
            <a:cxnLst>
              <a:cxn ang="T8">
                <a:pos x="T0" y="T1"/>
              </a:cxn>
              <a:cxn ang="T9">
                <a:pos x="T2" y="T3"/>
              </a:cxn>
              <a:cxn ang="T10">
                <a:pos x="T4" y="T5"/>
              </a:cxn>
              <a:cxn ang="T11">
                <a:pos x="T6" y="T7"/>
              </a:cxn>
            </a:cxnLst>
            <a:rect l="T12" t="T13" r="T14" b="T15"/>
            <a:pathLst>
              <a:path w="72" h="380">
                <a:moveTo>
                  <a:pt x="0" y="0"/>
                </a:moveTo>
                <a:lnTo>
                  <a:pt x="72" y="0"/>
                </a:lnTo>
                <a:lnTo>
                  <a:pt x="72" y="380"/>
                </a:lnTo>
                <a:lnTo>
                  <a:pt x="0" y="38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2763" name="Freeform 121">
            <a:extLst>
              <a:ext uri="{FF2B5EF4-FFF2-40B4-BE49-F238E27FC236}">
                <a16:creationId xmlns:a16="http://schemas.microsoft.com/office/drawing/2014/main" id="{3EC7C070-C8D1-4CD0-82AF-19E748FCBC04}"/>
              </a:ext>
            </a:extLst>
          </p:cNvPr>
          <p:cNvSpPr>
            <a:spLocks/>
          </p:cNvSpPr>
          <p:nvPr/>
        </p:nvSpPr>
        <p:spPr bwMode="auto">
          <a:xfrm flipH="1">
            <a:off x="4803775" y="4398963"/>
            <a:ext cx="2708275" cy="7556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2764" name="Text Box 122">
            <a:extLst>
              <a:ext uri="{FF2B5EF4-FFF2-40B4-BE49-F238E27FC236}">
                <a16:creationId xmlns:a16="http://schemas.microsoft.com/office/drawing/2014/main" id="{87536EAB-DF51-4084-B39D-A0E2DCE842A4}"/>
              </a:ext>
            </a:extLst>
          </p:cNvPr>
          <p:cNvSpPr txBox="1">
            <a:spLocks noChangeArrowheads="1"/>
          </p:cNvSpPr>
          <p:nvPr/>
        </p:nvSpPr>
        <p:spPr bwMode="auto">
          <a:xfrm>
            <a:off x="6454775" y="4019550"/>
            <a:ext cx="4460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PC</a:t>
            </a:r>
          </a:p>
        </p:txBody>
      </p:sp>
      <p:sp>
        <p:nvSpPr>
          <p:cNvPr id="242765" name="Line 124">
            <a:extLst>
              <a:ext uri="{FF2B5EF4-FFF2-40B4-BE49-F238E27FC236}">
                <a16:creationId xmlns:a16="http://schemas.microsoft.com/office/drawing/2014/main" id="{9333FDD2-4BCA-407F-9553-3AC2810138D0}"/>
              </a:ext>
            </a:extLst>
          </p:cNvPr>
          <p:cNvSpPr>
            <a:spLocks noChangeShapeType="1"/>
          </p:cNvSpPr>
          <p:nvPr/>
        </p:nvSpPr>
        <p:spPr bwMode="auto">
          <a:xfrm>
            <a:off x="6486525" y="40687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66" name="Text Box 125">
            <a:extLst>
              <a:ext uri="{FF2B5EF4-FFF2-40B4-BE49-F238E27FC236}">
                <a16:creationId xmlns:a16="http://schemas.microsoft.com/office/drawing/2014/main" id="{912BD4C8-F27C-452D-A190-5DD366BE6A28}"/>
              </a:ext>
            </a:extLst>
          </p:cNvPr>
          <p:cNvSpPr txBox="1">
            <a:spLocks noChangeArrowheads="1"/>
          </p:cNvSpPr>
          <p:nvPr/>
        </p:nvSpPr>
        <p:spPr bwMode="auto">
          <a:xfrm>
            <a:off x="8042275" y="4019550"/>
            <a:ext cx="8651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Lactato</a:t>
            </a:r>
          </a:p>
        </p:txBody>
      </p:sp>
      <p:sp>
        <p:nvSpPr>
          <p:cNvPr id="242767" name="Line 126">
            <a:extLst>
              <a:ext uri="{FF2B5EF4-FFF2-40B4-BE49-F238E27FC236}">
                <a16:creationId xmlns:a16="http://schemas.microsoft.com/office/drawing/2014/main" id="{3197E657-24BA-4C64-B464-93F13FE4D25D}"/>
              </a:ext>
            </a:extLst>
          </p:cNvPr>
          <p:cNvSpPr>
            <a:spLocks noChangeShapeType="1"/>
          </p:cNvSpPr>
          <p:nvPr/>
        </p:nvSpPr>
        <p:spPr bwMode="auto">
          <a:xfrm flipV="1">
            <a:off x="8074025" y="40560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68" name="Text Box 127">
            <a:extLst>
              <a:ext uri="{FF2B5EF4-FFF2-40B4-BE49-F238E27FC236}">
                <a16:creationId xmlns:a16="http://schemas.microsoft.com/office/drawing/2014/main" id="{E4AF11B3-0309-465B-BDD0-882FBCF4A05C}"/>
              </a:ext>
            </a:extLst>
          </p:cNvPr>
          <p:cNvSpPr txBox="1">
            <a:spLocks noChangeArrowheads="1"/>
          </p:cNvSpPr>
          <p:nvPr/>
        </p:nvSpPr>
        <p:spPr bwMode="auto">
          <a:xfrm>
            <a:off x="2701925" y="5505450"/>
            <a:ext cx="339248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C</a:t>
            </a:r>
            <a:r>
              <a:rPr lang="en-US" altLang="en-US" sz="1300" i="0" baseline="30000">
                <a:latin typeface="Arial" panose="020B0604020202020204" pitchFamily="34" charset="0"/>
              </a:rPr>
              <a:t>++</a:t>
            </a:r>
            <a:r>
              <a:rPr lang="en-US" altLang="en-US" sz="1300" i="0">
                <a:latin typeface="Arial" panose="020B0604020202020204" pitchFamily="34" charset="0"/>
              </a:rPr>
              <a:t> No se Combina con la Tropomiosina</a:t>
            </a:r>
          </a:p>
        </p:txBody>
      </p:sp>
      <p:sp>
        <p:nvSpPr>
          <p:cNvPr id="242769" name="Line 128">
            <a:extLst>
              <a:ext uri="{FF2B5EF4-FFF2-40B4-BE49-F238E27FC236}">
                <a16:creationId xmlns:a16="http://schemas.microsoft.com/office/drawing/2014/main" id="{E299ECB1-833D-4D14-BCA5-E130AC9C92B4}"/>
              </a:ext>
            </a:extLst>
          </p:cNvPr>
          <p:cNvSpPr>
            <a:spLocks noChangeShapeType="1"/>
          </p:cNvSpPr>
          <p:nvPr/>
        </p:nvSpPr>
        <p:spPr bwMode="auto">
          <a:xfrm>
            <a:off x="4333875" y="54673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70" name="Line 129">
            <a:extLst>
              <a:ext uri="{FF2B5EF4-FFF2-40B4-BE49-F238E27FC236}">
                <a16:creationId xmlns:a16="http://schemas.microsoft.com/office/drawing/2014/main" id="{6B2E176E-B117-4728-B3CA-F66C434F6022}"/>
              </a:ext>
            </a:extLst>
          </p:cNvPr>
          <p:cNvSpPr>
            <a:spLocks noChangeShapeType="1"/>
          </p:cNvSpPr>
          <p:nvPr/>
        </p:nvSpPr>
        <p:spPr bwMode="auto">
          <a:xfrm>
            <a:off x="4333875" y="56705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71" name="Text Box 130">
            <a:extLst>
              <a:ext uri="{FF2B5EF4-FFF2-40B4-BE49-F238E27FC236}">
                <a16:creationId xmlns:a16="http://schemas.microsoft.com/office/drawing/2014/main" id="{79CC6885-EA08-410B-91B5-3E7A45A55D07}"/>
              </a:ext>
            </a:extLst>
          </p:cNvPr>
          <p:cNvSpPr txBox="1">
            <a:spLocks noChangeArrowheads="1"/>
          </p:cNvSpPr>
          <p:nvPr/>
        </p:nvSpPr>
        <p:spPr bwMode="auto">
          <a:xfrm>
            <a:off x="2127250" y="5956300"/>
            <a:ext cx="4430713"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No se Forman los Puentes Cruzados (Actina-Miosina)</a:t>
            </a:r>
          </a:p>
        </p:txBody>
      </p:sp>
      <p:sp>
        <p:nvSpPr>
          <p:cNvPr id="242772" name="Text Box 131">
            <a:extLst>
              <a:ext uri="{FF2B5EF4-FFF2-40B4-BE49-F238E27FC236}">
                <a16:creationId xmlns:a16="http://schemas.microsoft.com/office/drawing/2014/main" id="{C14D5B60-FD62-409F-9242-53878A7990E6}"/>
              </a:ext>
            </a:extLst>
          </p:cNvPr>
          <p:cNvSpPr txBox="1">
            <a:spLocks noChangeArrowheads="1"/>
          </p:cNvSpPr>
          <p:nvPr/>
        </p:nvSpPr>
        <p:spPr bwMode="auto">
          <a:xfrm>
            <a:off x="2212975" y="6165850"/>
            <a:ext cx="4162425"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300" i="0">
                <a:latin typeface="Arial" panose="020B0604020202020204" pitchFamily="34" charset="0"/>
              </a:rPr>
              <a:t>Capacidad Muscular para Generar Tensión/Fuerza</a:t>
            </a:r>
          </a:p>
        </p:txBody>
      </p:sp>
      <p:sp>
        <p:nvSpPr>
          <p:cNvPr id="242773" name="Line 132">
            <a:extLst>
              <a:ext uri="{FF2B5EF4-FFF2-40B4-BE49-F238E27FC236}">
                <a16:creationId xmlns:a16="http://schemas.microsoft.com/office/drawing/2014/main" id="{CEE6F8F6-7914-405F-A9D9-5E84C50BA56D}"/>
              </a:ext>
            </a:extLst>
          </p:cNvPr>
          <p:cNvSpPr>
            <a:spLocks noChangeShapeType="1"/>
          </p:cNvSpPr>
          <p:nvPr/>
        </p:nvSpPr>
        <p:spPr bwMode="auto">
          <a:xfrm>
            <a:off x="2263775" y="6215063"/>
            <a:ext cx="0" cy="155575"/>
          </a:xfrm>
          <a:prstGeom prst="line">
            <a:avLst/>
          </a:prstGeom>
          <a:noFill/>
          <a:ln w="25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74" name="Line 133">
            <a:extLst>
              <a:ext uri="{FF2B5EF4-FFF2-40B4-BE49-F238E27FC236}">
                <a16:creationId xmlns:a16="http://schemas.microsoft.com/office/drawing/2014/main" id="{B5B42F8A-6F2A-4B69-89E0-F2F7C36819F8}"/>
              </a:ext>
            </a:extLst>
          </p:cNvPr>
          <p:cNvSpPr>
            <a:spLocks noChangeShapeType="1"/>
          </p:cNvSpPr>
          <p:nvPr/>
        </p:nvSpPr>
        <p:spPr bwMode="auto">
          <a:xfrm>
            <a:off x="4333875" y="61150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1110" name="Rectangle 134">
            <a:extLst>
              <a:ext uri="{FF2B5EF4-FFF2-40B4-BE49-F238E27FC236}">
                <a16:creationId xmlns:a16="http://schemas.microsoft.com/office/drawing/2014/main" id="{42F5097F-1216-4FDB-AD03-1327F36CC194}"/>
              </a:ext>
            </a:extLst>
          </p:cNvPr>
          <p:cNvSpPr>
            <a:spLocks noChangeArrowheads="1"/>
          </p:cNvSpPr>
          <p:nvPr/>
        </p:nvSpPr>
        <p:spPr bwMode="auto">
          <a:xfrm>
            <a:off x="3578225" y="6465888"/>
            <a:ext cx="1638300" cy="3556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300" i="0">
                <a:effectLst>
                  <a:outerShdw blurRad="38100" dist="38100" dir="2700000" algn="tl">
                    <a:srgbClr val="C0C0C0"/>
                  </a:outerShdw>
                </a:effectLst>
                <a:latin typeface="Arial Black" pitchFamily="34" charset="0"/>
              </a:rPr>
              <a:t>FATIGA</a:t>
            </a:r>
          </a:p>
          <a:p>
            <a:pPr marL="342900" indent="-342900" algn="ctr">
              <a:lnSpc>
                <a:spcPct val="60000"/>
              </a:lnSpc>
              <a:spcBef>
                <a:spcPct val="20000"/>
              </a:spcBef>
              <a:defRPr/>
            </a:pPr>
            <a:r>
              <a:rPr lang="en-US" sz="1300" i="0">
                <a:effectLst>
                  <a:outerShdw blurRad="38100" dist="38100" dir="2700000" algn="tl">
                    <a:srgbClr val="C0C0C0"/>
                  </a:outerShdw>
                </a:effectLst>
                <a:latin typeface="Arial Black" pitchFamily="34" charset="0"/>
              </a:rPr>
              <a:t>Neuromuscular</a:t>
            </a:r>
          </a:p>
        </p:txBody>
      </p:sp>
      <p:sp>
        <p:nvSpPr>
          <p:cNvPr id="242776" name="Line 135">
            <a:extLst>
              <a:ext uri="{FF2B5EF4-FFF2-40B4-BE49-F238E27FC236}">
                <a16:creationId xmlns:a16="http://schemas.microsoft.com/office/drawing/2014/main" id="{A7F3F6AC-421F-4B33-984B-955D40CBEEA5}"/>
              </a:ext>
            </a:extLst>
          </p:cNvPr>
          <p:cNvSpPr>
            <a:spLocks noChangeShapeType="1"/>
          </p:cNvSpPr>
          <p:nvPr/>
        </p:nvSpPr>
        <p:spPr bwMode="auto">
          <a:xfrm>
            <a:off x="4333875" y="632460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77" name="Line 136">
            <a:extLst>
              <a:ext uri="{FF2B5EF4-FFF2-40B4-BE49-F238E27FC236}">
                <a16:creationId xmlns:a16="http://schemas.microsoft.com/office/drawing/2014/main" id="{284910EC-772D-4212-A51C-93381CE013F1}"/>
              </a:ext>
            </a:extLst>
          </p:cNvPr>
          <p:cNvSpPr>
            <a:spLocks noChangeShapeType="1"/>
          </p:cNvSpPr>
          <p:nvPr/>
        </p:nvSpPr>
        <p:spPr bwMode="auto">
          <a:xfrm>
            <a:off x="4333875" y="5911850"/>
            <a:ext cx="0" cy="15716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2778" name="Text Box 137">
            <a:extLst>
              <a:ext uri="{FF2B5EF4-FFF2-40B4-BE49-F238E27FC236}">
                <a16:creationId xmlns:a16="http://schemas.microsoft.com/office/drawing/2014/main" id="{19697FBE-0EDC-41CA-B44E-AD72A1FF6918}"/>
              </a:ext>
            </a:extLst>
          </p:cNvPr>
          <p:cNvSpPr txBox="1">
            <a:spLocks noChangeArrowheads="1"/>
          </p:cNvSpPr>
          <p:nvPr/>
        </p:nvSpPr>
        <p:spPr bwMode="auto">
          <a:xfrm>
            <a:off x="3089275" y="5740400"/>
            <a:ext cx="2662238"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300" i="0">
                <a:latin typeface="Arial" panose="020B0604020202020204" pitchFamily="34" charset="0"/>
              </a:rPr>
              <a:t>No se Levanta la Tropomiosina</a:t>
            </a:r>
          </a:p>
        </p:txBody>
      </p:sp>
      <p:sp>
        <p:nvSpPr>
          <p:cNvPr id="242779" name="Freeform 138">
            <a:extLst>
              <a:ext uri="{FF2B5EF4-FFF2-40B4-BE49-F238E27FC236}">
                <a16:creationId xmlns:a16="http://schemas.microsoft.com/office/drawing/2014/main" id="{64C1E583-7199-4D00-9F5F-6039A7CAB49A}"/>
              </a:ext>
            </a:extLst>
          </p:cNvPr>
          <p:cNvSpPr>
            <a:spLocks/>
          </p:cNvSpPr>
          <p:nvPr/>
        </p:nvSpPr>
        <p:spPr bwMode="auto">
          <a:xfrm>
            <a:off x="774700" y="1371600"/>
            <a:ext cx="7162800" cy="927100"/>
          </a:xfrm>
          <a:custGeom>
            <a:avLst/>
            <a:gdLst>
              <a:gd name="T0" fmla="*/ 0 w 4512"/>
              <a:gd name="T1" fmla="*/ 0 h 608"/>
              <a:gd name="T2" fmla="*/ 0 w 4512"/>
              <a:gd name="T3" fmla="*/ 2147483647 h 608"/>
              <a:gd name="T4" fmla="*/ 2147483647 w 4512"/>
              <a:gd name="T5" fmla="*/ 2147483647 h 608"/>
              <a:gd name="T6" fmla="*/ 2147483647 w 4512"/>
              <a:gd name="T7" fmla="*/ 2147483647 h 608"/>
              <a:gd name="T8" fmla="*/ 0 60000 65536"/>
              <a:gd name="T9" fmla="*/ 0 60000 65536"/>
              <a:gd name="T10" fmla="*/ 0 60000 65536"/>
              <a:gd name="T11" fmla="*/ 0 60000 65536"/>
              <a:gd name="T12" fmla="*/ 0 w 4512"/>
              <a:gd name="T13" fmla="*/ 0 h 608"/>
              <a:gd name="T14" fmla="*/ 4512 w 4512"/>
              <a:gd name="T15" fmla="*/ 608 h 608"/>
            </a:gdLst>
            <a:ahLst/>
            <a:cxnLst>
              <a:cxn ang="T8">
                <a:pos x="T0" y="T1"/>
              </a:cxn>
              <a:cxn ang="T9">
                <a:pos x="T2" y="T3"/>
              </a:cxn>
              <a:cxn ang="T10">
                <a:pos x="T4" y="T5"/>
              </a:cxn>
              <a:cxn ang="T11">
                <a:pos x="T6" y="T7"/>
              </a:cxn>
            </a:cxnLst>
            <a:rect l="T12" t="T13" r="T14" b="T15"/>
            <a:pathLst>
              <a:path w="4512" h="608">
                <a:moveTo>
                  <a:pt x="0" y="0"/>
                </a:moveTo>
                <a:lnTo>
                  <a:pt x="0" y="608"/>
                </a:lnTo>
                <a:lnTo>
                  <a:pt x="4512" y="608"/>
                </a:lnTo>
                <a:lnTo>
                  <a:pt x="4512" y="448"/>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10986"/>
                                        </p:tgtEl>
                                        <p:attrNameLst>
                                          <p:attrName>style.visibility</p:attrName>
                                        </p:attrNameLst>
                                      </p:cBhvr>
                                      <p:to>
                                        <p:strVal val="visible"/>
                                      </p:to>
                                    </p:set>
                                    <p:animEffect transition="in" filter="wipe(left)">
                                      <p:cBhvr>
                                        <p:cTn id="7" dur="500"/>
                                        <p:tgtEl>
                                          <p:spTgt spid="5109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86" grpId="0" autoUpdateAnimBg="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125" name="Rectangle 101">
            <a:extLst>
              <a:ext uri="{FF2B5EF4-FFF2-40B4-BE49-F238E27FC236}">
                <a16:creationId xmlns:a16="http://schemas.microsoft.com/office/drawing/2014/main" id="{1B7B2FEC-7CCA-4D4C-9394-FF076E7FB0A9}"/>
              </a:ext>
            </a:extLst>
          </p:cNvPr>
          <p:cNvSpPr>
            <a:spLocks noChangeArrowheads="1"/>
          </p:cNvSpPr>
          <p:nvPr/>
        </p:nvSpPr>
        <p:spPr bwMode="auto">
          <a:xfrm>
            <a:off x="3568700" y="912813"/>
            <a:ext cx="1889125" cy="1952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Percepción de</a:t>
            </a:r>
            <a:endParaRPr lang="en-US" sz="1700">
              <a:effectLst>
                <a:outerShdw blurRad="38100" dist="38100" dir="2700000" algn="tl">
                  <a:srgbClr val="C0C0C0"/>
                </a:outerShdw>
              </a:effectLst>
              <a:latin typeface="Verdana" pitchFamily="34" charset="0"/>
            </a:endParaRPr>
          </a:p>
        </p:txBody>
      </p:sp>
      <p:sp>
        <p:nvSpPr>
          <p:cNvPr id="513127" name="Rectangle 103">
            <a:extLst>
              <a:ext uri="{FF2B5EF4-FFF2-40B4-BE49-F238E27FC236}">
                <a16:creationId xmlns:a16="http://schemas.microsoft.com/office/drawing/2014/main" id="{4A80F67C-0A26-4EA5-AEF0-2C0D28EDB805}"/>
              </a:ext>
            </a:extLst>
          </p:cNvPr>
          <p:cNvSpPr>
            <a:spLocks noChangeArrowheads="1"/>
          </p:cNvSpPr>
          <p:nvPr/>
        </p:nvSpPr>
        <p:spPr bwMode="auto">
          <a:xfrm>
            <a:off x="4108450" y="3552825"/>
            <a:ext cx="681038" cy="193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1700" i="0">
                <a:solidFill>
                  <a:srgbClr val="000000"/>
                </a:solidFill>
                <a:effectLst>
                  <a:outerShdw blurRad="38100" dist="38100" dir="2700000" algn="tl">
                    <a:srgbClr val="C0C0C0"/>
                  </a:outerShdw>
                </a:effectLst>
                <a:latin typeface="Arial" charset="0"/>
              </a:rPr>
              <a:t>SNC</a:t>
            </a:r>
            <a:endParaRPr lang="en-US" sz="1700" i="0" baseline="-25000">
              <a:solidFill>
                <a:srgbClr val="000000"/>
              </a:solidFill>
              <a:effectLst>
                <a:outerShdw blurRad="38100" dist="38100" dir="2700000" algn="tl">
                  <a:srgbClr val="C0C0C0"/>
                </a:outerShdw>
              </a:effectLst>
              <a:latin typeface="Arial" charset="0"/>
            </a:endParaRPr>
          </a:p>
        </p:txBody>
      </p:sp>
      <p:sp>
        <p:nvSpPr>
          <p:cNvPr id="513128" name="Text Box 104">
            <a:extLst>
              <a:ext uri="{FF2B5EF4-FFF2-40B4-BE49-F238E27FC236}">
                <a16:creationId xmlns:a16="http://schemas.microsoft.com/office/drawing/2014/main" id="{C712C123-E0FD-4AB8-96E2-D87B66964D37}"/>
              </a:ext>
            </a:extLst>
          </p:cNvPr>
          <p:cNvSpPr txBox="1">
            <a:spLocks noChangeArrowheads="1"/>
          </p:cNvSpPr>
          <p:nvPr/>
        </p:nvSpPr>
        <p:spPr bwMode="auto">
          <a:xfrm>
            <a:off x="3840163" y="1866900"/>
            <a:ext cx="1303337" cy="533400"/>
          </a:xfrm>
          <a:prstGeom prst="rect">
            <a:avLst/>
          </a:prstGeom>
          <a:noFill/>
          <a:ln w="9525">
            <a:noFill/>
            <a:miter lim="800000"/>
            <a:headEnd/>
            <a:tailEnd/>
          </a:ln>
          <a:effectLst/>
        </p:spPr>
        <p:txBody>
          <a:bodyPr>
            <a:spAutoFit/>
          </a:bodyPr>
          <a:lstStyle/>
          <a:p>
            <a:pPr algn="ctr">
              <a:lnSpc>
                <a:spcPct val="90000"/>
              </a:lnSpc>
              <a:defRPr/>
            </a:pPr>
            <a:r>
              <a:rPr lang="en-US" sz="1600" i="0">
                <a:effectLst>
                  <a:outerShdw blurRad="38100" dist="38100" dir="2700000" algn="tl">
                    <a:srgbClr val="C0C0C0"/>
                  </a:outerShdw>
                </a:effectLst>
                <a:latin typeface="Arial" charset="0"/>
              </a:rPr>
              <a:t>Inhibición</a:t>
            </a:r>
          </a:p>
          <a:p>
            <a:pPr algn="ctr">
              <a:lnSpc>
                <a:spcPct val="90000"/>
              </a:lnSpc>
              <a:defRPr/>
            </a:pPr>
            <a:r>
              <a:rPr lang="en-US" sz="1600" i="0">
                <a:effectLst>
                  <a:outerShdw blurRad="38100" dist="38100" dir="2700000" algn="tl">
                    <a:srgbClr val="C0C0C0"/>
                  </a:outerShdw>
                </a:effectLst>
                <a:latin typeface="Arial" charset="0"/>
              </a:rPr>
              <a:t>del Control</a:t>
            </a:r>
          </a:p>
        </p:txBody>
      </p:sp>
      <p:sp>
        <p:nvSpPr>
          <p:cNvPr id="513129" name="Rectangle 105">
            <a:extLst>
              <a:ext uri="{FF2B5EF4-FFF2-40B4-BE49-F238E27FC236}">
                <a16:creationId xmlns:a16="http://schemas.microsoft.com/office/drawing/2014/main" id="{D57F6338-DD04-46BE-9CA2-401D71EF1827}"/>
              </a:ext>
            </a:extLst>
          </p:cNvPr>
          <p:cNvSpPr>
            <a:spLocks noChangeArrowheads="1"/>
          </p:cNvSpPr>
          <p:nvPr/>
        </p:nvSpPr>
        <p:spPr bwMode="auto">
          <a:xfrm>
            <a:off x="6046788" y="6510338"/>
            <a:ext cx="2835275" cy="280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1600" i="0">
                <a:solidFill>
                  <a:srgbClr val="000000"/>
                </a:solidFill>
                <a:latin typeface="Verdana" pitchFamily="34" charset="0"/>
              </a:rPr>
              <a:t>Rendimiento Deportivo</a:t>
            </a:r>
            <a:endParaRPr lang="en-US" sz="1600" i="0" baseline="-25000">
              <a:solidFill>
                <a:srgbClr val="000000"/>
              </a:solidFill>
              <a:latin typeface="Verdana" pitchFamily="34" charset="0"/>
            </a:endParaRPr>
          </a:p>
        </p:txBody>
      </p:sp>
      <p:sp>
        <p:nvSpPr>
          <p:cNvPr id="513136" name="Rectangle 112">
            <a:extLst>
              <a:ext uri="{FF2B5EF4-FFF2-40B4-BE49-F238E27FC236}">
                <a16:creationId xmlns:a16="http://schemas.microsoft.com/office/drawing/2014/main" id="{AA25B3CB-D662-4473-AD44-0F9A392B4DFE}"/>
              </a:ext>
            </a:extLst>
          </p:cNvPr>
          <p:cNvSpPr>
            <a:spLocks noChangeArrowheads="1"/>
          </p:cNvSpPr>
          <p:nvPr/>
        </p:nvSpPr>
        <p:spPr bwMode="auto">
          <a:xfrm>
            <a:off x="6283325" y="5907088"/>
            <a:ext cx="1993900" cy="355600"/>
          </a:xfrm>
          <a:prstGeom prst="rect">
            <a:avLst/>
          </a:prstGeom>
          <a:noFill/>
          <a:ln w="9525">
            <a:noFill/>
            <a:miter lim="800000"/>
            <a:headEnd/>
            <a:tailEnd/>
          </a:ln>
          <a:effectLst/>
        </p:spPr>
        <p:txBody>
          <a:bodyPr/>
          <a:lstStyle/>
          <a:p>
            <a:pPr marL="342900" indent="-342900" algn="ctr">
              <a:lnSpc>
                <a:spcPct val="50000"/>
              </a:lnSpc>
              <a:spcBef>
                <a:spcPct val="20000"/>
              </a:spcBef>
              <a:defRPr/>
            </a:pPr>
            <a:r>
              <a:rPr lang="en-US" sz="1600" i="0">
                <a:effectLst>
                  <a:outerShdw blurRad="38100" dist="38100" dir="2700000" algn="tl">
                    <a:srgbClr val="C0C0C0"/>
                  </a:outerShdw>
                </a:effectLst>
                <a:latin typeface="Arial Black" pitchFamily="34" charset="0"/>
              </a:rPr>
              <a:t>FATIGA</a:t>
            </a:r>
          </a:p>
          <a:p>
            <a:pPr marL="342900" indent="-342900" algn="ctr">
              <a:lnSpc>
                <a:spcPct val="50000"/>
              </a:lnSpc>
              <a:spcBef>
                <a:spcPct val="20000"/>
              </a:spcBef>
              <a:defRPr/>
            </a:pPr>
            <a:r>
              <a:rPr lang="en-US" sz="1600" i="0">
                <a:effectLst>
                  <a:outerShdw blurRad="38100" dist="38100" dir="2700000" algn="tl">
                    <a:srgbClr val="C0C0C0"/>
                  </a:outerShdw>
                </a:effectLst>
                <a:latin typeface="Arial Black" pitchFamily="34" charset="0"/>
              </a:rPr>
              <a:t>Neuromuscular</a:t>
            </a:r>
          </a:p>
        </p:txBody>
      </p:sp>
      <p:sp>
        <p:nvSpPr>
          <p:cNvPr id="513137" name="Rectangle 113">
            <a:extLst>
              <a:ext uri="{FF2B5EF4-FFF2-40B4-BE49-F238E27FC236}">
                <a16:creationId xmlns:a16="http://schemas.microsoft.com/office/drawing/2014/main" id="{EBF04FF3-852B-415D-8F58-93702ADA47BC}"/>
              </a:ext>
            </a:extLst>
          </p:cNvPr>
          <p:cNvSpPr>
            <a:spLocks noChangeArrowheads="1"/>
          </p:cNvSpPr>
          <p:nvPr/>
        </p:nvSpPr>
        <p:spPr bwMode="auto">
          <a:xfrm>
            <a:off x="3378200" y="1557338"/>
            <a:ext cx="2363788" cy="1936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500">
                <a:effectLst>
                  <a:outerShdw blurRad="38100" dist="38100" dir="2700000" algn="tl">
                    <a:srgbClr val="C0C0C0"/>
                  </a:outerShdw>
                </a:effectLst>
                <a:latin typeface="Verdana" pitchFamily="34" charset="0"/>
              </a:rPr>
              <a:t>(Fatiga Psicológica)</a:t>
            </a:r>
          </a:p>
        </p:txBody>
      </p:sp>
      <p:sp>
        <p:nvSpPr>
          <p:cNvPr id="243720" name="Line 124">
            <a:extLst>
              <a:ext uri="{FF2B5EF4-FFF2-40B4-BE49-F238E27FC236}">
                <a16:creationId xmlns:a16="http://schemas.microsoft.com/office/drawing/2014/main" id="{9988E72B-8934-4A8F-B687-4C6AD4BFAABB}"/>
              </a:ext>
            </a:extLst>
          </p:cNvPr>
          <p:cNvSpPr>
            <a:spLocks noChangeShapeType="1"/>
          </p:cNvSpPr>
          <p:nvPr/>
        </p:nvSpPr>
        <p:spPr bwMode="auto">
          <a:xfrm>
            <a:off x="4460875" y="17700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149" name="Text Box 125">
            <a:extLst>
              <a:ext uri="{FF2B5EF4-FFF2-40B4-BE49-F238E27FC236}">
                <a16:creationId xmlns:a16="http://schemas.microsoft.com/office/drawing/2014/main" id="{ABBA5F04-C5CE-4018-BB19-B650C8FE8D5F}"/>
              </a:ext>
            </a:extLst>
          </p:cNvPr>
          <p:cNvSpPr txBox="1">
            <a:spLocks noChangeArrowheads="1"/>
          </p:cNvSpPr>
          <p:nvPr/>
        </p:nvSpPr>
        <p:spPr bwMode="auto">
          <a:xfrm>
            <a:off x="3140075" y="2794000"/>
            <a:ext cx="2728913" cy="677863"/>
          </a:xfrm>
          <a:prstGeom prst="rect">
            <a:avLst/>
          </a:prstGeom>
          <a:noFill/>
          <a:ln w="9525">
            <a:noFill/>
            <a:miter lim="800000"/>
            <a:headEnd/>
            <a:tailEnd/>
          </a:ln>
          <a:effectLst/>
        </p:spPr>
        <p:txBody>
          <a:bodyPr>
            <a:spAutoFit/>
          </a:bodyPr>
          <a:lstStyle/>
          <a:p>
            <a:pPr algn="ctr">
              <a:lnSpc>
                <a:spcPct val="80000"/>
              </a:lnSpc>
              <a:defRPr/>
            </a:pPr>
            <a:r>
              <a:rPr lang="en-US" sz="1600" i="0">
                <a:effectLst>
                  <a:outerShdw blurRad="38100" dist="38100" dir="2700000" algn="tl">
                    <a:srgbClr val="C0C0C0"/>
                  </a:outerShdw>
                </a:effectLst>
                <a:latin typeface="Arial" charset="0"/>
              </a:rPr>
              <a:t>Voluntad del Deportista</a:t>
            </a:r>
          </a:p>
          <a:p>
            <a:pPr algn="ctr">
              <a:lnSpc>
                <a:spcPct val="80000"/>
              </a:lnSpc>
              <a:defRPr/>
            </a:pPr>
            <a:r>
              <a:rPr lang="en-US" sz="1600" i="0">
                <a:effectLst>
                  <a:outerShdw blurRad="38100" dist="38100" dir="2700000" algn="tl">
                    <a:srgbClr val="C0C0C0"/>
                  </a:outerShdw>
                </a:effectLst>
                <a:latin typeface="Arial" charset="0"/>
              </a:rPr>
              <a:t>en</a:t>
            </a:r>
          </a:p>
          <a:p>
            <a:pPr algn="ctr">
              <a:lnSpc>
                <a:spcPct val="80000"/>
              </a:lnSpc>
              <a:defRPr/>
            </a:pPr>
            <a:r>
              <a:rPr lang="en-US" sz="1600" i="0">
                <a:effectLst>
                  <a:outerShdw blurRad="38100" dist="38100" dir="2700000" algn="tl">
                    <a:srgbClr val="C0C0C0"/>
                  </a:outerShdw>
                </a:effectLst>
                <a:latin typeface="Arial" charset="0"/>
              </a:rPr>
              <a:t>Tolerar más Dolor/Fatiga</a:t>
            </a:r>
          </a:p>
        </p:txBody>
      </p:sp>
      <p:sp>
        <p:nvSpPr>
          <p:cNvPr id="243722" name="Line 130">
            <a:extLst>
              <a:ext uri="{FF2B5EF4-FFF2-40B4-BE49-F238E27FC236}">
                <a16:creationId xmlns:a16="http://schemas.microsoft.com/office/drawing/2014/main" id="{ECFEE037-E9B5-4850-B2E8-FA699A2F0C37}"/>
              </a:ext>
            </a:extLst>
          </p:cNvPr>
          <p:cNvSpPr>
            <a:spLocks noChangeShapeType="1"/>
          </p:cNvSpPr>
          <p:nvPr/>
        </p:nvSpPr>
        <p:spPr bwMode="auto">
          <a:xfrm>
            <a:off x="4460875" y="26844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243723" name="Picture 134" descr="Contents">
            <a:extLst>
              <a:ext uri="{FF2B5EF4-FFF2-40B4-BE49-F238E27FC236}">
                <a16:creationId xmlns:a16="http://schemas.microsoft.com/office/drawing/2014/main" id="{9957BAE9-A871-4925-8F43-21E9A89E7B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0" t="-439" r="96353" b="-114"/>
          <a:stretch>
            <a:fillRect/>
          </a:stretch>
        </p:blipFill>
        <p:spPr bwMode="auto">
          <a:xfrm>
            <a:off x="0" y="-25400"/>
            <a:ext cx="425450" cy="689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3159" name="Text Box 135">
            <a:extLst>
              <a:ext uri="{FF2B5EF4-FFF2-40B4-BE49-F238E27FC236}">
                <a16:creationId xmlns:a16="http://schemas.microsoft.com/office/drawing/2014/main" id="{6A3CD13C-9015-4AA8-B44E-9C571D99CE67}"/>
              </a:ext>
            </a:extLst>
          </p:cNvPr>
          <p:cNvSpPr txBox="1">
            <a:spLocks noChangeArrowheads="1"/>
          </p:cNvSpPr>
          <p:nvPr/>
        </p:nvSpPr>
        <p:spPr bwMode="auto">
          <a:xfrm>
            <a:off x="276225" y="69850"/>
            <a:ext cx="8867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800" i="0">
                <a:solidFill>
                  <a:schemeClr val="accent2"/>
                </a:solidFill>
                <a:latin typeface="Arial" panose="020B0604020202020204" pitchFamily="34" charset="0"/>
              </a:rPr>
              <a:t>Fatiga y sus Causas: Fatiga Neuromuscular</a:t>
            </a:r>
          </a:p>
        </p:txBody>
      </p:sp>
      <p:pic>
        <p:nvPicPr>
          <p:cNvPr id="243725" name="Picture 136" descr="Contents">
            <a:extLst>
              <a:ext uri="{FF2B5EF4-FFF2-40B4-BE49-F238E27FC236}">
                <a16:creationId xmlns:a16="http://schemas.microsoft.com/office/drawing/2014/main" id="{F63D71CD-E36A-4C3B-9196-BAF3E18A22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06" t="13843" b="84906"/>
          <a:stretch>
            <a:fillRect/>
          </a:stretch>
        </p:blipFill>
        <p:spPr bwMode="auto">
          <a:xfrm>
            <a:off x="320675" y="403225"/>
            <a:ext cx="8823325" cy="8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26" name="Line 137">
            <a:extLst>
              <a:ext uri="{FF2B5EF4-FFF2-40B4-BE49-F238E27FC236}">
                <a16:creationId xmlns:a16="http://schemas.microsoft.com/office/drawing/2014/main" id="{460EDEC6-0706-41EF-9B41-C0BC57EE3954}"/>
              </a:ext>
            </a:extLst>
          </p:cNvPr>
          <p:cNvSpPr>
            <a:spLocks noChangeShapeType="1"/>
          </p:cNvSpPr>
          <p:nvPr/>
        </p:nvSpPr>
        <p:spPr bwMode="auto">
          <a:xfrm>
            <a:off x="4460875" y="33956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27" name="Line 139">
            <a:extLst>
              <a:ext uri="{FF2B5EF4-FFF2-40B4-BE49-F238E27FC236}">
                <a16:creationId xmlns:a16="http://schemas.microsoft.com/office/drawing/2014/main" id="{0C4517F9-3F35-497F-9923-90BFDB8A6C18}"/>
              </a:ext>
            </a:extLst>
          </p:cNvPr>
          <p:cNvSpPr>
            <a:spLocks noChangeShapeType="1"/>
          </p:cNvSpPr>
          <p:nvPr/>
        </p:nvSpPr>
        <p:spPr bwMode="auto">
          <a:xfrm>
            <a:off x="6064250" y="65341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28" name="Line 140">
            <a:extLst>
              <a:ext uri="{FF2B5EF4-FFF2-40B4-BE49-F238E27FC236}">
                <a16:creationId xmlns:a16="http://schemas.microsoft.com/office/drawing/2014/main" id="{AAFF770C-DF51-4D7A-9B9B-D2E31B7E1159}"/>
              </a:ext>
            </a:extLst>
          </p:cNvPr>
          <p:cNvSpPr>
            <a:spLocks noChangeShapeType="1"/>
          </p:cNvSpPr>
          <p:nvPr/>
        </p:nvSpPr>
        <p:spPr bwMode="auto">
          <a:xfrm>
            <a:off x="7267575" y="64055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29" name="Line 142">
            <a:extLst>
              <a:ext uri="{FF2B5EF4-FFF2-40B4-BE49-F238E27FC236}">
                <a16:creationId xmlns:a16="http://schemas.microsoft.com/office/drawing/2014/main" id="{F294B283-A0CC-4D5F-B575-0C461A5A4C89}"/>
              </a:ext>
            </a:extLst>
          </p:cNvPr>
          <p:cNvSpPr>
            <a:spLocks noChangeShapeType="1"/>
          </p:cNvSpPr>
          <p:nvPr/>
        </p:nvSpPr>
        <p:spPr bwMode="auto">
          <a:xfrm>
            <a:off x="4460875" y="374491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168" name="Text Box 144">
            <a:extLst>
              <a:ext uri="{FF2B5EF4-FFF2-40B4-BE49-F238E27FC236}">
                <a16:creationId xmlns:a16="http://schemas.microsoft.com/office/drawing/2014/main" id="{EF5FA6ED-6CF6-4027-9352-DCC420D27602}"/>
              </a:ext>
            </a:extLst>
          </p:cNvPr>
          <p:cNvSpPr txBox="1">
            <a:spLocks noChangeArrowheads="1"/>
          </p:cNvSpPr>
          <p:nvPr/>
        </p:nvSpPr>
        <p:spPr bwMode="auto">
          <a:xfrm>
            <a:off x="3419475" y="3803650"/>
            <a:ext cx="2341563" cy="312738"/>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Neuronas Inhibidoras</a:t>
            </a:r>
          </a:p>
        </p:txBody>
      </p:sp>
      <p:sp>
        <p:nvSpPr>
          <p:cNvPr id="243731" name="Line 145">
            <a:extLst>
              <a:ext uri="{FF2B5EF4-FFF2-40B4-BE49-F238E27FC236}">
                <a16:creationId xmlns:a16="http://schemas.microsoft.com/office/drawing/2014/main" id="{780BAD14-1BAE-45FF-868B-50760FBBB348}"/>
              </a:ext>
            </a:extLst>
          </p:cNvPr>
          <p:cNvSpPr>
            <a:spLocks noChangeShapeType="1"/>
          </p:cNvSpPr>
          <p:nvPr/>
        </p:nvSpPr>
        <p:spPr bwMode="auto">
          <a:xfrm flipV="1">
            <a:off x="3448050" y="383540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171" name="Text Box 147">
            <a:extLst>
              <a:ext uri="{FF2B5EF4-FFF2-40B4-BE49-F238E27FC236}">
                <a16:creationId xmlns:a16="http://schemas.microsoft.com/office/drawing/2014/main" id="{BAC5F4F1-6F6C-4CD1-B8B4-B96E6502A859}"/>
              </a:ext>
            </a:extLst>
          </p:cNvPr>
          <p:cNvSpPr txBox="1">
            <a:spLocks noChangeArrowheads="1"/>
          </p:cNvSpPr>
          <p:nvPr/>
        </p:nvSpPr>
        <p:spPr bwMode="auto">
          <a:xfrm>
            <a:off x="638175" y="4673600"/>
            <a:ext cx="2081213" cy="312738"/>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Rítmo del Ejercicio</a:t>
            </a:r>
          </a:p>
        </p:txBody>
      </p:sp>
      <p:sp>
        <p:nvSpPr>
          <p:cNvPr id="243733" name="Line 148">
            <a:extLst>
              <a:ext uri="{FF2B5EF4-FFF2-40B4-BE49-F238E27FC236}">
                <a16:creationId xmlns:a16="http://schemas.microsoft.com/office/drawing/2014/main" id="{5CE20059-848E-477E-8D2C-02E450D02602}"/>
              </a:ext>
            </a:extLst>
          </p:cNvPr>
          <p:cNvSpPr>
            <a:spLocks noChangeShapeType="1"/>
          </p:cNvSpPr>
          <p:nvPr/>
        </p:nvSpPr>
        <p:spPr bwMode="auto">
          <a:xfrm>
            <a:off x="666750" y="47307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34" name="Line 149">
            <a:extLst>
              <a:ext uri="{FF2B5EF4-FFF2-40B4-BE49-F238E27FC236}">
                <a16:creationId xmlns:a16="http://schemas.microsoft.com/office/drawing/2014/main" id="{4C9C6FC5-632D-4BC6-827F-18B73EFC074D}"/>
              </a:ext>
            </a:extLst>
          </p:cNvPr>
          <p:cNvSpPr>
            <a:spLocks noChangeShapeType="1"/>
          </p:cNvSpPr>
          <p:nvPr/>
        </p:nvSpPr>
        <p:spPr bwMode="auto">
          <a:xfrm>
            <a:off x="1590675" y="49069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174" name="Text Box 150">
            <a:extLst>
              <a:ext uri="{FF2B5EF4-FFF2-40B4-BE49-F238E27FC236}">
                <a16:creationId xmlns:a16="http://schemas.microsoft.com/office/drawing/2014/main" id="{8FD2307E-96C0-45AC-9F29-C03BC7934E9E}"/>
              </a:ext>
            </a:extLst>
          </p:cNvPr>
          <p:cNvSpPr txBox="1">
            <a:spLocks noChangeArrowheads="1"/>
          </p:cNvSpPr>
          <p:nvPr/>
        </p:nvSpPr>
        <p:spPr bwMode="auto">
          <a:xfrm>
            <a:off x="6530975" y="5232400"/>
            <a:ext cx="1624013" cy="533400"/>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Tolerancia al </a:t>
            </a:r>
          </a:p>
          <a:p>
            <a:pPr>
              <a:lnSpc>
                <a:spcPct val="90000"/>
              </a:lnSpc>
              <a:defRPr/>
            </a:pPr>
            <a:r>
              <a:rPr lang="en-US" sz="1600" i="0">
                <a:effectLst>
                  <a:outerShdw blurRad="38100" dist="38100" dir="2700000" algn="tl">
                    <a:srgbClr val="C0C0C0"/>
                  </a:outerShdw>
                </a:effectLst>
                <a:latin typeface="Arial" charset="0"/>
              </a:rPr>
              <a:t>Dolor/Fatiga</a:t>
            </a:r>
          </a:p>
        </p:txBody>
      </p:sp>
      <p:sp>
        <p:nvSpPr>
          <p:cNvPr id="243736" name="Line 151">
            <a:extLst>
              <a:ext uri="{FF2B5EF4-FFF2-40B4-BE49-F238E27FC236}">
                <a16:creationId xmlns:a16="http://schemas.microsoft.com/office/drawing/2014/main" id="{856DD3EE-36C3-4436-A6E1-EC25AC6CE1D4}"/>
              </a:ext>
            </a:extLst>
          </p:cNvPr>
          <p:cNvSpPr>
            <a:spLocks noChangeShapeType="1"/>
          </p:cNvSpPr>
          <p:nvPr/>
        </p:nvSpPr>
        <p:spPr bwMode="auto">
          <a:xfrm>
            <a:off x="6559550" y="5289550"/>
            <a:ext cx="0" cy="4318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37" name="Line 152">
            <a:extLst>
              <a:ext uri="{FF2B5EF4-FFF2-40B4-BE49-F238E27FC236}">
                <a16:creationId xmlns:a16="http://schemas.microsoft.com/office/drawing/2014/main" id="{16C7F3B2-1AD2-4297-9C41-D6EA1C3AB851}"/>
              </a:ext>
            </a:extLst>
          </p:cNvPr>
          <p:cNvSpPr>
            <a:spLocks noChangeShapeType="1"/>
          </p:cNvSpPr>
          <p:nvPr/>
        </p:nvSpPr>
        <p:spPr bwMode="auto">
          <a:xfrm>
            <a:off x="7267575" y="51609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184" name="Rectangle 160">
            <a:extLst>
              <a:ext uri="{FF2B5EF4-FFF2-40B4-BE49-F238E27FC236}">
                <a16:creationId xmlns:a16="http://schemas.microsoft.com/office/drawing/2014/main" id="{9C81BC76-A2DF-4F5B-B285-37B3F65288F0}"/>
              </a:ext>
            </a:extLst>
          </p:cNvPr>
          <p:cNvSpPr>
            <a:spLocks noChangeArrowheads="1"/>
          </p:cNvSpPr>
          <p:nvPr/>
        </p:nvSpPr>
        <p:spPr bwMode="auto">
          <a:xfrm>
            <a:off x="965200" y="582613"/>
            <a:ext cx="925513" cy="2143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i="0">
                <a:effectLst>
                  <a:outerShdw blurRad="38100" dist="38100" dir="2700000" algn="tl">
                    <a:srgbClr val="C0C0C0"/>
                  </a:outerShdw>
                </a:effectLst>
                <a:latin typeface="Arial Black" pitchFamily="34" charset="0"/>
              </a:rPr>
              <a:t>FATIGA</a:t>
            </a:r>
            <a:endParaRPr lang="en-US" sz="1400">
              <a:effectLst>
                <a:outerShdw blurRad="38100" dist="38100" dir="2700000" algn="tl">
                  <a:srgbClr val="C0C0C0"/>
                </a:outerShdw>
              </a:effectLst>
              <a:latin typeface="Arial Black" pitchFamily="34" charset="0"/>
            </a:endParaRPr>
          </a:p>
        </p:txBody>
      </p:sp>
      <p:sp>
        <p:nvSpPr>
          <p:cNvPr id="243739" name="Line 161">
            <a:extLst>
              <a:ext uri="{FF2B5EF4-FFF2-40B4-BE49-F238E27FC236}">
                <a16:creationId xmlns:a16="http://schemas.microsoft.com/office/drawing/2014/main" id="{F892B28D-A13C-4A81-9B64-1FF855400638}"/>
              </a:ext>
            </a:extLst>
          </p:cNvPr>
          <p:cNvSpPr>
            <a:spLocks noChangeShapeType="1"/>
          </p:cNvSpPr>
          <p:nvPr/>
        </p:nvSpPr>
        <p:spPr bwMode="auto">
          <a:xfrm rot="-5400000">
            <a:off x="1994694" y="4913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186" name="Rectangle 162">
            <a:extLst>
              <a:ext uri="{FF2B5EF4-FFF2-40B4-BE49-F238E27FC236}">
                <a16:creationId xmlns:a16="http://schemas.microsoft.com/office/drawing/2014/main" id="{2969FB8A-B535-4A37-BBDB-8E59E5E6F857}"/>
              </a:ext>
            </a:extLst>
          </p:cNvPr>
          <p:cNvSpPr>
            <a:spLocks noChangeArrowheads="1"/>
          </p:cNvSpPr>
          <p:nvPr/>
        </p:nvSpPr>
        <p:spPr bwMode="auto">
          <a:xfrm>
            <a:off x="2076450" y="569913"/>
            <a:ext cx="915988"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Causas</a:t>
            </a:r>
            <a:endParaRPr lang="en-US" sz="1400" b="0">
              <a:effectLst>
                <a:outerShdw blurRad="38100" dist="38100" dir="2700000" algn="tl">
                  <a:srgbClr val="C0C0C0"/>
                </a:outerShdw>
              </a:effectLst>
              <a:latin typeface="Arial Black" pitchFamily="34" charset="0"/>
            </a:endParaRPr>
          </a:p>
        </p:txBody>
      </p:sp>
      <p:sp>
        <p:nvSpPr>
          <p:cNvPr id="513187" name="Rectangle 163">
            <a:extLst>
              <a:ext uri="{FF2B5EF4-FFF2-40B4-BE49-F238E27FC236}">
                <a16:creationId xmlns:a16="http://schemas.microsoft.com/office/drawing/2014/main" id="{7F5C2C69-694E-4E1F-9DDF-67E995E0C39F}"/>
              </a:ext>
            </a:extLst>
          </p:cNvPr>
          <p:cNvSpPr>
            <a:spLocks noChangeArrowheads="1"/>
          </p:cNvSpPr>
          <p:nvPr/>
        </p:nvSpPr>
        <p:spPr bwMode="auto">
          <a:xfrm>
            <a:off x="3159125" y="569913"/>
            <a:ext cx="1695450" cy="2016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400" b="0" i="0">
                <a:effectLst>
                  <a:outerShdw blurRad="38100" dist="38100" dir="2700000" algn="tl">
                    <a:srgbClr val="C0C0C0"/>
                  </a:outerShdw>
                </a:effectLst>
                <a:latin typeface="Arial Black" pitchFamily="34" charset="0"/>
              </a:rPr>
              <a:t>Neuromuscular</a:t>
            </a:r>
            <a:endParaRPr lang="en-US" sz="1400" b="0">
              <a:effectLst>
                <a:outerShdw blurRad="38100" dist="38100" dir="2700000" algn="tl">
                  <a:srgbClr val="C0C0C0"/>
                </a:outerShdw>
              </a:effectLst>
              <a:latin typeface="Arial Black" pitchFamily="34" charset="0"/>
            </a:endParaRPr>
          </a:p>
        </p:txBody>
      </p:sp>
      <p:sp>
        <p:nvSpPr>
          <p:cNvPr id="513188" name="Rectangle 164">
            <a:extLst>
              <a:ext uri="{FF2B5EF4-FFF2-40B4-BE49-F238E27FC236}">
                <a16:creationId xmlns:a16="http://schemas.microsoft.com/office/drawing/2014/main" id="{E5EFBBFF-CDB2-401E-B79A-8D63C7FBF723}"/>
              </a:ext>
            </a:extLst>
          </p:cNvPr>
          <p:cNvSpPr>
            <a:spLocks noChangeArrowheads="1"/>
          </p:cNvSpPr>
          <p:nvPr/>
        </p:nvSpPr>
        <p:spPr bwMode="auto">
          <a:xfrm>
            <a:off x="5065713" y="569913"/>
            <a:ext cx="3328987" cy="2016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400" b="0" i="0">
                <a:effectLst>
                  <a:outerShdw blurRad="38100" dist="38100" dir="2700000" algn="tl">
                    <a:srgbClr val="C0C0C0"/>
                  </a:outerShdw>
                </a:effectLst>
                <a:latin typeface="Arial Black" pitchFamily="34" charset="0"/>
              </a:rPr>
              <a:t>Sistema Nervioso Central (SNC)</a:t>
            </a:r>
            <a:endParaRPr lang="en-US" sz="1400" b="0">
              <a:effectLst>
                <a:outerShdw blurRad="38100" dist="38100" dir="2700000" algn="tl">
                  <a:srgbClr val="C0C0C0"/>
                </a:outerShdw>
              </a:effectLst>
              <a:latin typeface="Arial Black" pitchFamily="34" charset="0"/>
            </a:endParaRPr>
          </a:p>
        </p:txBody>
      </p:sp>
      <p:sp>
        <p:nvSpPr>
          <p:cNvPr id="243743" name="Rectangle 165">
            <a:extLst>
              <a:ext uri="{FF2B5EF4-FFF2-40B4-BE49-F238E27FC236}">
                <a16:creationId xmlns:a16="http://schemas.microsoft.com/office/drawing/2014/main" id="{82B8AC2B-C181-470C-AD0C-501F49A2CCEF}"/>
              </a:ext>
            </a:extLst>
          </p:cNvPr>
          <p:cNvSpPr>
            <a:spLocks noChangeArrowheads="1"/>
          </p:cNvSpPr>
          <p:nvPr/>
        </p:nvSpPr>
        <p:spPr bwMode="auto">
          <a:xfrm>
            <a:off x="1022350" y="536575"/>
            <a:ext cx="7251700" cy="269875"/>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3744" name="Line 166">
            <a:extLst>
              <a:ext uri="{FF2B5EF4-FFF2-40B4-BE49-F238E27FC236}">
                <a16:creationId xmlns:a16="http://schemas.microsoft.com/office/drawing/2014/main" id="{6D180FE1-A0DA-464C-8A7F-51A9DB50A2DA}"/>
              </a:ext>
            </a:extLst>
          </p:cNvPr>
          <p:cNvSpPr>
            <a:spLocks noChangeShapeType="1"/>
          </p:cNvSpPr>
          <p:nvPr/>
        </p:nvSpPr>
        <p:spPr bwMode="auto">
          <a:xfrm rot="-5400000">
            <a:off x="3074194" y="4913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45" name="Line 167">
            <a:extLst>
              <a:ext uri="{FF2B5EF4-FFF2-40B4-BE49-F238E27FC236}">
                <a16:creationId xmlns:a16="http://schemas.microsoft.com/office/drawing/2014/main" id="{EAAFA0D6-7225-4ECC-8D76-49EB858FF76B}"/>
              </a:ext>
            </a:extLst>
          </p:cNvPr>
          <p:cNvSpPr>
            <a:spLocks noChangeShapeType="1"/>
          </p:cNvSpPr>
          <p:nvPr/>
        </p:nvSpPr>
        <p:spPr bwMode="auto">
          <a:xfrm rot="-5400000">
            <a:off x="4953794" y="491332"/>
            <a:ext cx="0" cy="354012"/>
          </a:xfrm>
          <a:prstGeom prst="line">
            <a:avLst/>
          </a:prstGeom>
          <a:noFill/>
          <a:ln w="349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194" name="Rectangle 170">
            <a:extLst>
              <a:ext uri="{FF2B5EF4-FFF2-40B4-BE49-F238E27FC236}">
                <a16:creationId xmlns:a16="http://schemas.microsoft.com/office/drawing/2014/main" id="{484DDF99-701D-4A50-973D-4458241EC87B}"/>
              </a:ext>
            </a:extLst>
          </p:cNvPr>
          <p:cNvSpPr>
            <a:spLocks noChangeArrowheads="1"/>
          </p:cNvSpPr>
          <p:nvPr/>
        </p:nvSpPr>
        <p:spPr bwMode="auto">
          <a:xfrm>
            <a:off x="3263900" y="1154113"/>
            <a:ext cx="2536825" cy="2206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MOLESTIA/FATIGA</a:t>
            </a:r>
            <a:endParaRPr lang="en-US" sz="1700">
              <a:effectLst>
                <a:outerShdw blurRad="38100" dist="38100" dir="2700000" algn="tl">
                  <a:srgbClr val="C0C0C0"/>
                </a:outerShdw>
              </a:effectLst>
              <a:latin typeface="Verdana" pitchFamily="34" charset="0"/>
            </a:endParaRPr>
          </a:p>
        </p:txBody>
      </p:sp>
      <p:sp>
        <p:nvSpPr>
          <p:cNvPr id="513195" name="Rectangle 171">
            <a:extLst>
              <a:ext uri="{FF2B5EF4-FFF2-40B4-BE49-F238E27FC236}">
                <a16:creationId xmlns:a16="http://schemas.microsoft.com/office/drawing/2014/main" id="{A831FEA3-F9E2-4BBB-B258-CD56AEE06288}"/>
              </a:ext>
            </a:extLst>
          </p:cNvPr>
          <p:cNvSpPr>
            <a:spLocks noChangeArrowheads="1"/>
          </p:cNvSpPr>
          <p:nvPr/>
        </p:nvSpPr>
        <p:spPr bwMode="auto">
          <a:xfrm>
            <a:off x="3263900" y="1344613"/>
            <a:ext cx="2536825" cy="2460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700">
                <a:effectLst>
                  <a:outerShdw blurRad="38100" dist="38100" dir="2700000" algn="tl">
                    <a:srgbClr val="C0C0C0"/>
                  </a:outerShdw>
                </a:effectLst>
                <a:latin typeface="Verdana" pitchFamily="34" charset="0"/>
              </a:rPr>
              <a:t>Muscular</a:t>
            </a:r>
          </a:p>
        </p:txBody>
      </p:sp>
      <p:sp>
        <p:nvSpPr>
          <p:cNvPr id="513196" name="Rectangle 172">
            <a:extLst>
              <a:ext uri="{FF2B5EF4-FFF2-40B4-BE49-F238E27FC236}">
                <a16:creationId xmlns:a16="http://schemas.microsoft.com/office/drawing/2014/main" id="{AD01FE4A-7570-46EB-AF9E-D1FEB52F1ECD}"/>
              </a:ext>
            </a:extLst>
          </p:cNvPr>
          <p:cNvSpPr>
            <a:spLocks noChangeArrowheads="1"/>
          </p:cNvSpPr>
          <p:nvPr/>
        </p:nvSpPr>
        <p:spPr bwMode="auto">
          <a:xfrm>
            <a:off x="889000" y="1128713"/>
            <a:ext cx="1419225" cy="3857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Músculos</a:t>
            </a:r>
          </a:p>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Agotados</a:t>
            </a:r>
            <a:endParaRPr lang="en-US" sz="1700">
              <a:effectLst>
                <a:outerShdw blurRad="38100" dist="38100" dir="2700000" algn="tl">
                  <a:srgbClr val="C0C0C0"/>
                </a:outerShdw>
              </a:effectLst>
              <a:latin typeface="Verdana" pitchFamily="34" charset="0"/>
            </a:endParaRPr>
          </a:p>
        </p:txBody>
      </p:sp>
      <p:sp>
        <p:nvSpPr>
          <p:cNvPr id="243749" name="Line 173">
            <a:extLst>
              <a:ext uri="{FF2B5EF4-FFF2-40B4-BE49-F238E27FC236}">
                <a16:creationId xmlns:a16="http://schemas.microsoft.com/office/drawing/2014/main" id="{6E240AC5-D054-4A92-8774-14C4D87D16D7}"/>
              </a:ext>
            </a:extLst>
          </p:cNvPr>
          <p:cNvSpPr>
            <a:spLocks noChangeShapeType="1"/>
          </p:cNvSpPr>
          <p:nvPr/>
        </p:nvSpPr>
        <p:spPr bwMode="auto">
          <a:xfrm rot="-5400000">
            <a:off x="2737644" y="789782"/>
            <a:ext cx="0" cy="1103312"/>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50" name="Rectangle 174">
            <a:extLst>
              <a:ext uri="{FF2B5EF4-FFF2-40B4-BE49-F238E27FC236}">
                <a16:creationId xmlns:a16="http://schemas.microsoft.com/office/drawing/2014/main" id="{152C0F8B-75FD-4612-A5BF-AA1F1AC49400}"/>
              </a:ext>
            </a:extLst>
          </p:cNvPr>
          <p:cNvSpPr>
            <a:spLocks noChangeArrowheads="1"/>
          </p:cNvSpPr>
          <p:nvPr/>
        </p:nvSpPr>
        <p:spPr bwMode="auto">
          <a:xfrm>
            <a:off x="3321050" y="892175"/>
            <a:ext cx="2413000" cy="879475"/>
          </a:xfrm>
          <a:prstGeom prst="rect">
            <a:avLst/>
          </a:prstGeom>
          <a:noFill/>
          <a:ln w="254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3199" name="Rectangle 175">
            <a:extLst>
              <a:ext uri="{FF2B5EF4-FFF2-40B4-BE49-F238E27FC236}">
                <a16:creationId xmlns:a16="http://schemas.microsoft.com/office/drawing/2014/main" id="{912EF100-9442-4284-B7A1-C641CA710272}"/>
              </a:ext>
            </a:extLst>
          </p:cNvPr>
          <p:cNvSpPr>
            <a:spLocks noChangeArrowheads="1"/>
          </p:cNvSpPr>
          <p:nvPr/>
        </p:nvSpPr>
        <p:spPr bwMode="auto">
          <a:xfrm>
            <a:off x="6299200" y="1052513"/>
            <a:ext cx="2460625" cy="6143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Trauma</a:t>
            </a:r>
          </a:p>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 Psicológico</a:t>
            </a:r>
          </a:p>
          <a:p>
            <a:pPr marL="342900" indent="-342900" algn="ctr">
              <a:lnSpc>
                <a:spcPct val="60000"/>
              </a:lnSpc>
              <a:spcBef>
                <a:spcPct val="20000"/>
              </a:spcBef>
              <a:defRPr/>
            </a:pPr>
            <a:r>
              <a:rPr lang="en-US" sz="1700" i="0">
                <a:effectLst>
                  <a:outerShdw blurRad="38100" dist="38100" dir="2700000" algn="tl">
                    <a:srgbClr val="C0C0C0"/>
                  </a:outerShdw>
                </a:effectLst>
                <a:latin typeface="Verdana" pitchFamily="34" charset="0"/>
              </a:rPr>
              <a:t>Ejercicio Agotador</a:t>
            </a:r>
            <a:endParaRPr lang="en-US" sz="1700">
              <a:effectLst>
                <a:outerShdw blurRad="38100" dist="38100" dir="2700000" algn="tl">
                  <a:srgbClr val="C0C0C0"/>
                </a:outerShdw>
              </a:effectLst>
              <a:latin typeface="Verdana" pitchFamily="34" charset="0"/>
            </a:endParaRPr>
          </a:p>
        </p:txBody>
      </p:sp>
      <p:sp>
        <p:nvSpPr>
          <p:cNvPr id="243752" name="Line 176">
            <a:extLst>
              <a:ext uri="{FF2B5EF4-FFF2-40B4-BE49-F238E27FC236}">
                <a16:creationId xmlns:a16="http://schemas.microsoft.com/office/drawing/2014/main" id="{8F435BF0-625C-4F48-BB6D-4B471452EEAC}"/>
              </a:ext>
            </a:extLst>
          </p:cNvPr>
          <p:cNvSpPr>
            <a:spLocks noChangeShapeType="1"/>
          </p:cNvSpPr>
          <p:nvPr/>
        </p:nvSpPr>
        <p:spPr bwMode="auto">
          <a:xfrm rot="5400000" flipH="1">
            <a:off x="6306344" y="789782"/>
            <a:ext cx="0" cy="1103312"/>
          </a:xfrm>
          <a:prstGeom prst="line">
            <a:avLst/>
          </a:prstGeom>
          <a:noFill/>
          <a:ln w="1428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53" name="Freeform 177">
            <a:extLst>
              <a:ext uri="{FF2B5EF4-FFF2-40B4-BE49-F238E27FC236}">
                <a16:creationId xmlns:a16="http://schemas.microsoft.com/office/drawing/2014/main" id="{19B21924-97DD-4163-9177-D5F333E9CBDE}"/>
              </a:ext>
            </a:extLst>
          </p:cNvPr>
          <p:cNvSpPr>
            <a:spLocks/>
          </p:cNvSpPr>
          <p:nvPr/>
        </p:nvSpPr>
        <p:spPr bwMode="auto">
          <a:xfrm rot="5400000">
            <a:off x="4384675" y="619125"/>
            <a:ext cx="184150" cy="3943350"/>
          </a:xfrm>
          <a:custGeom>
            <a:avLst/>
            <a:gdLst>
              <a:gd name="T0" fmla="*/ 0 w 72"/>
              <a:gd name="T1" fmla="*/ 0 h 380"/>
              <a:gd name="T2" fmla="*/ 2147483647 w 72"/>
              <a:gd name="T3" fmla="*/ 0 h 380"/>
              <a:gd name="T4" fmla="*/ 2147483647 w 72"/>
              <a:gd name="T5" fmla="*/ 2147483647 h 380"/>
              <a:gd name="T6" fmla="*/ 0 w 72"/>
              <a:gd name="T7" fmla="*/ 2147483647 h 380"/>
              <a:gd name="T8" fmla="*/ 0 60000 65536"/>
              <a:gd name="T9" fmla="*/ 0 60000 65536"/>
              <a:gd name="T10" fmla="*/ 0 60000 65536"/>
              <a:gd name="T11" fmla="*/ 0 60000 65536"/>
              <a:gd name="T12" fmla="*/ 0 w 72"/>
              <a:gd name="T13" fmla="*/ 0 h 380"/>
              <a:gd name="T14" fmla="*/ 72 w 72"/>
              <a:gd name="T15" fmla="*/ 380 h 380"/>
            </a:gdLst>
            <a:ahLst/>
            <a:cxnLst>
              <a:cxn ang="T8">
                <a:pos x="T0" y="T1"/>
              </a:cxn>
              <a:cxn ang="T9">
                <a:pos x="T2" y="T3"/>
              </a:cxn>
              <a:cxn ang="T10">
                <a:pos x="T4" y="T5"/>
              </a:cxn>
              <a:cxn ang="T11">
                <a:pos x="T6" y="T7"/>
              </a:cxn>
            </a:cxnLst>
            <a:rect l="T12" t="T13" r="T14" b="T15"/>
            <a:pathLst>
              <a:path w="72" h="380">
                <a:moveTo>
                  <a:pt x="0" y="0"/>
                </a:moveTo>
                <a:lnTo>
                  <a:pt x="72" y="0"/>
                </a:lnTo>
                <a:lnTo>
                  <a:pt x="72" y="380"/>
                </a:lnTo>
                <a:lnTo>
                  <a:pt x="0" y="38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3754" name="Freeform 178">
            <a:extLst>
              <a:ext uri="{FF2B5EF4-FFF2-40B4-BE49-F238E27FC236}">
                <a16:creationId xmlns:a16="http://schemas.microsoft.com/office/drawing/2014/main" id="{C0546150-19FE-4D11-8C2E-4FBFAEA305E1}"/>
              </a:ext>
            </a:extLst>
          </p:cNvPr>
          <p:cNvSpPr>
            <a:spLocks/>
          </p:cNvSpPr>
          <p:nvPr/>
        </p:nvSpPr>
        <p:spPr bwMode="auto">
          <a:xfrm rot="-5400000" flipH="1" flipV="1">
            <a:off x="3114675" y="1477963"/>
            <a:ext cx="244475" cy="14922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3203" name="Text Box 179">
            <a:extLst>
              <a:ext uri="{FF2B5EF4-FFF2-40B4-BE49-F238E27FC236}">
                <a16:creationId xmlns:a16="http://schemas.microsoft.com/office/drawing/2014/main" id="{938691B9-F295-4CB8-87C5-A322DDCDD699}"/>
              </a:ext>
            </a:extLst>
          </p:cNvPr>
          <p:cNvSpPr txBox="1">
            <a:spLocks noChangeArrowheads="1"/>
          </p:cNvSpPr>
          <p:nvPr/>
        </p:nvSpPr>
        <p:spPr bwMode="auto">
          <a:xfrm>
            <a:off x="1922463" y="2235200"/>
            <a:ext cx="1303337" cy="312738"/>
          </a:xfrm>
          <a:prstGeom prst="rect">
            <a:avLst/>
          </a:prstGeom>
          <a:noFill/>
          <a:ln w="9525">
            <a:noFill/>
            <a:miter lim="800000"/>
            <a:headEnd/>
            <a:tailEnd/>
          </a:ln>
          <a:effectLst/>
        </p:spPr>
        <p:txBody>
          <a:bodyPr>
            <a:spAutoFit/>
          </a:bodyPr>
          <a:lstStyle/>
          <a:p>
            <a:pPr algn="ctr">
              <a:lnSpc>
                <a:spcPct val="90000"/>
              </a:lnSpc>
              <a:defRPr/>
            </a:pPr>
            <a:r>
              <a:rPr lang="en-US" sz="1600" i="0">
                <a:effectLst>
                  <a:outerShdw blurRad="38100" dist="38100" dir="2700000" algn="tl">
                    <a:srgbClr val="C0C0C0"/>
                  </a:outerShdw>
                </a:effectLst>
                <a:latin typeface="Arial" charset="0"/>
              </a:rPr>
              <a:t>Consciente</a:t>
            </a:r>
          </a:p>
        </p:txBody>
      </p:sp>
      <p:sp>
        <p:nvSpPr>
          <p:cNvPr id="243756" name="Text Box 182">
            <a:extLst>
              <a:ext uri="{FF2B5EF4-FFF2-40B4-BE49-F238E27FC236}">
                <a16:creationId xmlns:a16="http://schemas.microsoft.com/office/drawing/2014/main" id="{8D9C0808-EF73-4058-9416-0929C68EBAF3}"/>
              </a:ext>
            </a:extLst>
          </p:cNvPr>
          <p:cNvSpPr txBox="1">
            <a:spLocks noChangeArrowheads="1"/>
          </p:cNvSpPr>
          <p:nvPr/>
        </p:nvSpPr>
        <p:spPr bwMode="auto">
          <a:xfrm>
            <a:off x="3976688" y="2335213"/>
            <a:ext cx="1111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a:t>(para la)</a:t>
            </a:r>
          </a:p>
        </p:txBody>
      </p:sp>
      <p:sp>
        <p:nvSpPr>
          <p:cNvPr id="243757" name="Freeform 183">
            <a:extLst>
              <a:ext uri="{FF2B5EF4-FFF2-40B4-BE49-F238E27FC236}">
                <a16:creationId xmlns:a16="http://schemas.microsoft.com/office/drawing/2014/main" id="{069B4B3A-2E19-4536-AC74-8DBBC8B6764F}"/>
              </a:ext>
            </a:extLst>
          </p:cNvPr>
          <p:cNvSpPr>
            <a:spLocks/>
          </p:cNvSpPr>
          <p:nvPr/>
        </p:nvSpPr>
        <p:spPr bwMode="auto">
          <a:xfrm rot="5400000" flipV="1">
            <a:off x="5597525" y="1497013"/>
            <a:ext cx="244475" cy="14541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3208" name="Text Box 184">
            <a:extLst>
              <a:ext uri="{FF2B5EF4-FFF2-40B4-BE49-F238E27FC236}">
                <a16:creationId xmlns:a16="http://schemas.microsoft.com/office/drawing/2014/main" id="{C09D417A-F8E6-4EAA-9218-64C635A48574}"/>
              </a:ext>
            </a:extLst>
          </p:cNvPr>
          <p:cNvSpPr txBox="1">
            <a:spLocks noChangeArrowheads="1"/>
          </p:cNvSpPr>
          <p:nvPr/>
        </p:nvSpPr>
        <p:spPr bwMode="auto">
          <a:xfrm>
            <a:off x="5795963" y="2235200"/>
            <a:ext cx="1455737" cy="312738"/>
          </a:xfrm>
          <a:prstGeom prst="rect">
            <a:avLst/>
          </a:prstGeom>
          <a:noFill/>
          <a:ln w="9525">
            <a:noFill/>
            <a:miter lim="800000"/>
            <a:headEnd/>
            <a:tailEnd/>
          </a:ln>
          <a:effectLst/>
        </p:spPr>
        <p:txBody>
          <a:bodyPr>
            <a:spAutoFit/>
          </a:bodyPr>
          <a:lstStyle/>
          <a:p>
            <a:pPr algn="ctr">
              <a:lnSpc>
                <a:spcPct val="90000"/>
              </a:lnSpc>
              <a:defRPr/>
            </a:pPr>
            <a:r>
              <a:rPr lang="en-US" sz="1600" i="0">
                <a:effectLst>
                  <a:outerShdw blurRad="38100" dist="38100" dir="2700000" algn="tl">
                    <a:srgbClr val="C0C0C0"/>
                  </a:outerShdw>
                </a:effectLst>
                <a:latin typeface="Arial" charset="0"/>
              </a:rPr>
              <a:t>Inconsciente</a:t>
            </a:r>
          </a:p>
        </p:txBody>
      </p:sp>
      <p:sp>
        <p:nvSpPr>
          <p:cNvPr id="243759" name="Line 185">
            <a:extLst>
              <a:ext uri="{FF2B5EF4-FFF2-40B4-BE49-F238E27FC236}">
                <a16:creationId xmlns:a16="http://schemas.microsoft.com/office/drawing/2014/main" id="{E24486CA-449A-498B-A4F3-3674E9754D70}"/>
              </a:ext>
            </a:extLst>
          </p:cNvPr>
          <p:cNvSpPr>
            <a:spLocks noChangeShapeType="1"/>
          </p:cNvSpPr>
          <p:nvPr/>
        </p:nvSpPr>
        <p:spPr bwMode="auto">
          <a:xfrm>
            <a:off x="4460875" y="402431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210" name="Text Box 186">
            <a:extLst>
              <a:ext uri="{FF2B5EF4-FFF2-40B4-BE49-F238E27FC236}">
                <a16:creationId xmlns:a16="http://schemas.microsoft.com/office/drawing/2014/main" id="{6DBDB26F-EB38-4666-B33D-3104255DE4F7}"/>
              </a:ext>
            </a:extLst>
          </p:cNvPr>
          <p:cNvSpPr txBox="1">
            <a:spLocks noChangeArrowheads="1"/>
          </p:cNvSpPr>
          <p:nvPr/>
        </p:nvSpPr>
        <p:spPr bwMode="auto">
          <a:xfrm>
            <a:off x="2943225" y="4108450"/>
            <a:ext cx="3332163" cy="312738"/>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Transmisión Nerviosa Periférica</a:t>
            </a:r>
          </a:p>
        </p:txBody>
      </p:sp>
      <p:sp>
        <p:nvSpPr>
          <p:cNvPr id="243761" name="Line 187">
            <a:extLst>
              <a:ext uri="{FF2B5EF4-FFF2-40B4-BE49-F238E27FC236}">
                <a16:creationId xmlns:a16="http://schemas.microsoft.com/office/drawing/2014/main" id="{F29C37B0-343E-45EF-9F24-FED2E1745514}"/>
              </a:ext>
            </a:extLst>
          </p:cNvPr>
          <p:cNvSpPr>
            <a:spLocks noChangeShapeType="1"/>
          </p:cNvSpPr>
          <p:nvPr/>
        </p:nvSpPr>
        <p:spPr bwMode="auto">
          <a:xfrm>
            <a:off x="2984500" y="415290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62" name="Line 188">
            <a:extLst>
              <a:ext uri="{FF2B5EF4-FFF2-40B4-BE49-F238E27FC236}">
                <a16:creationId xmlns:a16="http://schemas.microsoft.com/office/drawing/2014/main" id="{7BF9F5B6-492B-4011-9DEE-5A228D04A2F5}"/>
              </a:ext>
            </a:extLst>
          </p:cNvPr>
          <p:cNvSpPr>
            <a:spLocks noChangeShapeType="1"/>
          </p:cNvSpPr>
          <p:nvPr/>
        </p:nvSpPr>
        <p:spPr bwMode="auto">
          <a:xfrm>
            <a:off x="4460875" y="434181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213" name="Text Box 189">
            <a:extLst>
              <a:ext uri="{FF2B5EF4-FFF2-40B4-BE49-F238E27FC236}">
                <a16:creationId xmlns:a16="http://schemas.microsoft.com/office/drawing/2014/main" id="{6A37B85D-9FD2-411A-B122-DA025888A681}"/>
              </a:ext>
            </a:extLst>
          </p:cNvPr>
          <p:cNvSpPr txBox="1">
            <a:spLocks noChangeArrowheads="1"/>
          </p:cNvSpPr>
          <p:nvPr/>
        </p:nvSpPr>
        <p:spPr bwMode="auto">
          <a:xfrm>
            <a:off x="2695575" y="4419600"/>
            <a:ext cx="3700463" cy="312738"/>
          </a:xfrm>
          <a:prstGeom prst="rect">
            <a:avLst/>
          </a:prstGeom>
          <a:noFill/>
          <a:ln w="9525">
            <a:noFill/>
            <a:miter lim="800000"/>
            <a:headEnd/>
            <a:tailEnd/>
          </a:ln>
          <a:effectLst/>
        </p:spPr>
        <p:txBody>
          <a:bodyPr>
            <a:spAutoFit/>
          </a:bodyPr>
          <a:lstStyle/>
          <a:p>
            <a:pPr>
              <a:lnSpc>
                <a:spcPct val="90000"/>
              </a:lnSpc>
              <a:defRPr/>
            </a:pPr>
            <a:r>
              <a:rPr lang="en-US" sz="1600" i="0">
                <a:effectLst>
                  <a:outerShdw blurRad="38100" dist="38100" dir="2700000" algn="tl">
                    <a:srgbClr val="C0C0C0"/>
                  </a:outerShdw>
                </a:effectLst>
                <a:latin typeface="Arial" charset="0"/>
              </a:rPr>
              <a:t>Movilización Músculos Esqueletales</a:t>
            </a:r>
          </a:p>
        </p:txBody>
      </p:sp>
      <p:sp>
        <p:nvSpPr>
          <p:cNvPr id="243764" name="Line 190">
            <a:extLst>
              <a:ext uri="{FF2B5EF4-FFF2-40B4-BE49-F238E27FC236}">
                <a16:creationId xmlns:a16="http://schemas.microsoft.com/office/drawing/2014/main" id="{5D19207B-C2B4-4AB1-9999-5F1C69264992}"/>
              </a:ext>
            </a:extLst>
          </p:cNvPr>
          <p:cNvSpPr>
            <a:spLocks noChangeShapeType="1"/>
          </p:cNvSpPr>
          <p:nvPr/>
        </p:nvSpPr>
        <p:spPr bwMode="auto">
          <a:xfrm>
            <a:off x="2724150" y="4464050"/>
            <a:ext cx="0" cy="215900"/>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65" name="Freeform 191">
            <a:extLst>
              <a:ext uri="{FF2B5EF4-FFF2-40B4-BE49-F238E27FC236}">
                <a16:creationId xmlns:a16="http://schemas.microsoft.com/office/drawing/2014/main" id="{71F4A502-D2B0-4AD0-99F1-D24AA9787FE6}"/>
              </a:ext>
            </a:extLst>
          </p:cNvPr>
          <p:cNvSpPr>
            <a:spLocks/>
          </p:cNvSpPr>
          <p:nvPr/>
        </p:nvSpPr>
        <p:spPr bwMode="auto">
          <a:xfrm rot="-5400000" flipH="1" flipV="1">
            <a:off x="2016125" y="4151313"/>
            <a:ext cx="193675" cy="10477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3216" name="Text Box 192">
            <a:extLst>
              <a:ext uri="{FF2B5EF4-FFF2-40B4-BE49-F238E27FC236}">
                <a16:creationId xmlns:a16="http://schemas.microsoft.com/office/drawing/2014/main" id="{D72493E2-A7F3-4D04-858B-749BE613D2D3}"/>
              </a:ext>
            </a:extLst>
          </p:cNvPr>
          <p:cNvSpPr txBox="1">
            <a:spLocks noChangeArrowheads="1"/>
          </p:cNvSpPr>
          <p:nvPr/>
        </p:nvSpPr>
        <p:spPr bwMode="auto">
          <a:xfrm>
            <a:off x="752475" y="5003800"/>
            <a:ext cx="1827213" cy="533400"/>
          </a:xfrm>
          <a:prstGeom prst="rect">
            <a:avLst/>
          </a:prstGeom>
          <a:noFill/>
          <a:ln w="9525">
            <a:noFill/>
            <a:miter lim="800000"/>
            <a:headEnd/>
            <a:tailEnd/>
          </a:ln>
          <a:effectLst/>
        </p:spPr>
        <p:txBody>
          <a:bodyPr>
            <a:spAutoFit/>
          </a:bodyPr>
          <a:lstStyle/>
          <a:p>
            <a:pPr algn="ctr">
              <a:lnSpc>
                <a:spcPct val="90000"/>
              </a:lnSpc>
              <a:defRPr/>
            </a:pPr>
            <a:r>
              <a:rPr lang="en-US" sz="1600" i="0">
                <a:effectLst>
                  <a:outerShdw blurRad="38100" dist="38100" dir="2700000" algn="tl">
                    <a:srgbClr val="C0C0C0"/>
                  </a:outerShdw>
                </a:effectLst>
                <a:latin typeface="Arial" charset="0"/>
              </a:rPr>
              <a:t>Se Ejercita a un</a:t>
            </a:r>
          </a:p>
          <a:p>
            <a:pPr algn="ctr">
              <a:lnSpc>
                <a:spcPct val="90000"/>
              </a:lnSpc>
              <a:defRPr/>
            </a:pPr>
            <a:r>
              <a:rPr lang="en-US" sz="1600" i="0">
                <a:effectLst>
                  <a:outerShdw blurRad="38100" dist="38100" dir="2700000" algn="tl">
                    <a:srgbClr val="C0C0C0"/>
                  </a:outerShdw>
                </a:effectLst>
                <a:latin typeface="Arial" charset="0"/>
              </a:rPr>
              <a:t>Nivel Tolerable</a:t>
            </a:r>
          </a:p>
        </p:txBody>
      </p:sp>
      <p:sp>
        <p:nvSpPr>
          <p:cNvPr id="243767" name="Line 193">
            <a:extLst>
              <a:ext uri="{FF2B5EF4-FFF2-40B4-BE49-F238E27FC236}">
                <a16:creationId xmlns:a16="http://schemas.microsoft.com/office/drawing/2014/main" id="{A94713DC-23F4-4F15-98E0-CBB6348DB8D6}"/>
              </a:ext>
            </a:extLst>
          </p:cNvPr>
          <p:cNvSpPr>
            <a:spLocks noChangeShapeType="1"/>
          </p:cNvSpPr>
          <p:nvPr/>
        </p:nvSpPr>
        <p:spPr bwMode="auto">
          <a:xfrm>
            <a:off x="1590675" y="54657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218" name="Text Box 194">
            <a:extLst>
              <a:ext uri="{FF2B5EF4-FFF2-40B4-BE49-F238E27FC236}">
                <a16:creationId xmlns:a16="http://schemas.microsoft.com/office/drawing/2014/main" id="{67A6228D-CA41-4F61-ABB5-4007E5431AF8}"/>
              </a:ext>
            </a:extLst>
          </p:cNvPr>
          <p:cNvSpPr txBox="1">
            <a:spLocks noChangeArrowheads="1"/>
          </p:cNvSpPr>
          <p:nvPr/>
        </p:nvSpPr>
        <p:spPr bwMode="auto">
          <a:xfrm>
            <a:off x="257175" y="5524500"/>
            <a:ext cx="2855913" cy="533400"/>
          </a:xfrm>
          <a:prstGeom prst="rect">
            <a:avLst/>
          </a:prstGeom>
          <a:noFill/>
          <a:ln w="9525">
            <a:noFill/>
            <a:miter lim="800000"/>
            <a:headEnd/>
            <a:tailEnd/>
          </a:ln>
          <a:effectLst/>
        </p:spPr>
        <p:txBody>
          <a:bodyPr>
            <a:spAutoFit/>
          </a:bodyPr>
          <a:lstStyle/>
          <a:p>
            <a:pPr algn="ctr">
              <a:lnSpc>
                <a:spcPct val="90000"/>
              </a:lnSpc>
              <a:defRPr/>
            </a:pPr>
            <a:r>
              <a:rPr lang="en-US" sz="1600" i="0">
                <a:effectLst>
                  <a:outerShdw blurRad="38100" dist="38100" dir="2700000" algn="tl">
                    <a:srgbClr val="C0C0C0"/>
                  </a:outerShdw>
                </a:effectLst>
                <a:latin typeface="Arial" charset="0"/>
              </a:rPr>
              <a:t>Mecanismo de Protección para el Deportista</a:t>
            </a:r>
          </a:p>
        </p:txBody>
      </p:sp>
      <p:sp>
        <p:nvSpPr>
          <p:cNvPr id="243769" name="Line 195">
            <a:extLst>
              <a:ext uri="{FF2B5EF4-FFF2-40B4-BE49-F238E27FC236}">
                <a16:creationId xmlns:a16="http://schemas.microsoft.com/office/drawing/2014/main" id="{0ED578CA-7C11-44D8-BECF-C37DAF9EBFA2}"/>
              </a:ext>
            </a:extLst>
          </p:cNvPr>
          <p:cNvSpPr>
            <a:spLocks noChangeShapeType="1"/>
          </p:cNvSpPr>
          <p:nvPr/>
        </p:nvSpPr>
        <p:spPr bwMode="auto">
          <a:xfrm>
            <a:off x="7267575" y="5719763"/>
            <a:ext cx="0" cy="182562"/>
          </a:xfrm>
          <a:prstGeom prst="line">
            <a:avLst/>
          </a:prstGeom>
          <a:noFill/>
          <a:ln w="444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3220" name="Rectangle 196">
            <a:extLst>
              <a:ext uri="{FF2B5EF4-FFF2-40B4-BE49-F238E27FC236}">
                <a16:creationId xmlns:a16="http://schemas.microsoft.com/office/drawing/2014/main" id="{ED9B6E41-B640-4DD6-B3B0-86F9A20ECEDF}"/>
              </a:ext>
            </a:extLst>
          </p:cNvPr>
          <p:cNvSpPr>
            <a:spLocks noChangeArrowheads="1"/>
          </p:cNvSpPr>
          <p:nvPr/>
        </p:nvSpPr>
        <p:spPr bwMode="auto">
          <a:xfrm>
            <a:off x="6134100" y="6243638"/>
            <a:ext cx="2274888" cy="2063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500">
                <a:effectLst>
                  <a:outerShdw blurRad="38100" dist="38100" dir="2700000" algn="tl">
                    <a:srgbClr val="C0C0C0"/>
                  </a:outerShdw>
                </a:effectLst>
                <a:latin typeface="Verdana" pitchFamily="34" charset="0"/>
              </a:rPr>
              <a:t>(Fatiga Fisiológica)</a:t>
            </a:r>
          </a:p>
        </p:txBody>
      </p:sp>
      <p:sp>
        <p:nvSpPr>
          <p:cNvPr id="513221" name="Text Box 197">
            <a:extLst>
              <a:ext uri="{FF2B5EF4-FFF2-40B4-BE49-F238E27FC236}">
                <a16:creationId xmlns:a16="http://schemas.microsoft.com/office/drawing/2014/main" id="{1FAAB2B6-5EEB-42D3-9F66-03B682176E71}"/>
              </a:ext>
            </a:extLst>
          </p:cNvPr>
          <p:cNvSpPr txBox="1">
            <a:spLocks noChangeArrowheads="1"/>
          </p:cNvSpPr>
          <p:nvPr/>
        </p:nvSpPr>
        <p:spPr bwMode="auto">
          <a:xfrm>
            <a:off x="6086475" y="4699000"/>
            <a:ext cx="2398713" cy="533400"/>
          </a:xfrm>
          <a:prstGeom prst="rect">
            <a:avLst/>
          </a:prstGeom>
          <a:noFill/>
          <a:ln w="9525">
            <a:noFill/>
            <a:miter lim="800000"/>
            <a:headEnd/>
            <a:tailEnd/>
          </a:ln>
          <a:effectLst/>
        </p:spPr>
        <p:txBody>
          <a:bodyPr>
            <a:spAutoFit/>
          </a:bodyPr>
          <a:lstStyle/>
          <a:p>
            <a:pPr algn="ctr">
              <a:lnSpc>
                <a:spcPct val="90000"/>
              </a:lnSpc>
              <a:defRPr/>
            </a:pPr>
            <a:r>
              <a:rPr lang="en-US" sz="1600" i="0">
                <a:effectLst>
                  <a:outerShdw blurRad="38100" dist="38100" dir="2700000" algn="tl">
                    <a:srgbClr val="C0C0C0"/>
                  </a:outerShdw>
                </a:effectLst>
                <a:latin typeface="Arial" charset="0"/>
              </a:rPr>
              <a:t>Limitación Fisiológica</a:t>
            </a:r>
          </a:p>
          <a:p>
            <a:pPr algn="ctr">
              <a:lnSpc>
                <a:spcPct val="90000"/>
              </a:lnSpc>
              <a:defRPr/>
            </a:pPr>
            <a:r>
              <a:rPr lang="en-US" sz="1600" i="0">
                <a:effectLst>
                  <a:outerShdw blurRad="38100" dist="38100" dir="2700000" algn="tl">
                    <a:srgbClr val="C0C0C0"/>
                  </a:outerShdw>
                </a:effectLst>
                <a:latin typeface="Arial" charset="0"/>
              </a:rPr>
              <a:t>Dentro del Músculo</a:t>
            </a:r>
          </a:p>
        </p:txBody>
      </p:sp>
      <p:sp>
        <p:nvSpPr>
          <p:cNvPr id="243772" name="Freeform 198">
            <a:extLst>
              <a:ext uri="{FF2B5EF4-FFF2-40B4-BE49-F238E27FC236}">
                <a16:creationId xmlns:a16="http://schemas.microsoft.com/office/drawing/2014/main" id="{148328BB-7D5F-44E0-BF55-ADEEA4FA52AE}"/>
              </a:ext>
            </a:extLst>
          </p:cNvPr>
          <p:cNvSpPr>
            <a:spLocks/>
          </p:cNvSpPr>
          <p:nvPr/>
        </p:nvSpPr>
        <p:spPr bwMode="auto">
          <a:xfrm rot="5400000" flipV="1">
            <a:off x="6689725" y="4214813"/>
            <a:ext cx="193675" cy="9461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3223" name="Rectangle 199">
            <a:extLst>
              <a:ext uri="{FF2B5EF4-FFF2-40B4-BE49-F238E27FC236}">
                <a16:creationId xmlns:a16="http://schemas.microsoft.com/office/drawing/2014/main" id="{A7C45FDE-C385-44FA-B2FC-FD6A7B467212}"/>
              </a:ext>
            </a:extLst>
          </p:cNvPr>
          <p:cNvSpPr>
            <a:spLocks noChangeArrowheads="1"/>
          </p:cNvSpPr>
          <p:nvPr/>
        </p:nvSpPr>
        <p:spPr bwMode="auto">
          <a:xfrm>
            <a:off x="444500" y="6040438"/>
            <a:ext cx="2427288" cy="2317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1500">
                <a:effectLst>
                  <a:outerShdw blurRad="38100" dist="38100" dir="2700000" algn="tl">
                    <a:srgbClr val="C0C0C0"/>
                  </a:outerShdw>
                </a:effectLst>
                <a:latin typeface="Verdana" pitchFamily="34" charset="0"/>
              </a:rPr>
              <a:t>(Ej: Evitar Lesiones)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13159"/>
                                        </p:tgtEl>
                                        <p:attrNameLst>
                                          <p:attrName>style.visibility</p:attrName>
                                        </p:attrNameLst>
                                      </p:cBhvr>
                                      <p:to>
                                        <p:strVal val="visible"/>
                                      </p:to>
                                    </p:set>
                                    <p:animEffect transition="in" filter="wipe(left)">
                                      <p:cBhvr>
                                        <p:cTn id="7" dur="500"/>
                                        <p:tgtEl>
                                          <p:spTgt spid="513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159" grpId="0" autoUpdateAnimBg="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8" name="Picture 91" descr="Contents">
            <a:extLst>
              <a:ext uri="{FF2B5EF4-FFF2-40B4-BE49-F238E27FC236}">
                <a16:creationId xmlns:a16="http://schemas.microsoft.com/office/drawing/2014/main" id="{902998F3-25C4-45AD-ABDD-F2C59683AA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7183" name="Text Box 63">
            <a:extLst>
              <a:ext uri="{FF2B5EF4-FFF2-40B4-BE49-F238E27FC236}">
                <a16:creationId xmlns:a16="http://schemas.microsoft.com/office/drawing/2014/main" id="{BF749961-7D3F-4221-ADD7-1F3CE142BB92}"/>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Fatiga Neuromuscular</a:t>
            </a:r>
          </a:p>
        </p:txBody>
      </p:sp>
      <p:sp>
        <p:nvSpPr>
          <p:cNvPr id="517184" name="Rectangle 64">
            <a:extLst>
              <a:ext uri="{FF2B5EF4-FFF2-40B4-BE49-F238E27FC236}">
                <a16:creationId xmlns:a16="http://schemas.microsoft.com/office/drawing/2014/main" id="{A73BCDAA-0025-4EE7-BD39-4E883783D713}"/>
              </a:ext>
            </a:extLst>
          </p:cNvPr>
          <p:cNvSpPr>
            <a:spLocks noChangeArrowheads="1"/>
          </p:cNvSpPr>
          <p:nvPr/>
        </p:nvSpPr>
        <p:spPr bwMode="auto">
          <a:xfrm>
            <a:off x="273050" y="12176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44741" name="Line 65">
            <a:extLst>
              <a:ext uri="{FF2B5EF4-FFF2-40B4-BE49-F238E27FC236}">
                <a16:creationId xmlns:a16="http://schemas.microsoft.com/office/drawing/2014/main" id="{B05CF6B2-793F-41A1-A192-A73F01F2BA43}"/>
              </a:ext>
            </a:extLst>
          </p:cNvPr>
          <p:cNvSpPr>
            <a:spLocks noChangeShapeType="1"/>
          </p:cNvSpPr>
          <p:nvPr/>
        </p:nvSpPr>
        <p:spPr bwMode="auto">
          <a:xfrm rot="-5400000">
            <a:off x="15882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7186" name="Rectangle 66">
            <a:extLst>
              <a:ext uri="{FF2B5EF4-FFF2-40B4-BE49-F238E27FC236}">
                <a16:creationId xmlns:a16="http://schemas.microsoft.com/office/drawing/2014/main" id="{0F8C5034-EC42-4ABF-925A-543D00E371B5}"/>
              </a:ext>
            </a:extLst>
          </p:cNvPr>
          <p:cNvSpPr>
            <a:spLocks noChangeArrowheads="1"/>
          </p:cNvSpPr>
          <p:nvPr/>
        </p:nvSpPr>
        <p:spPr bwMode="auto">
          <a:xfrm>
            <a:off x="1631950" y="12176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517187" name="Rectangle 67">
            <a:extLst>
              <a:ext uri="{FF2B5EF4-FFF2-40B4-BE49-F238E27FC236}">
                <a16:creationId xmlns:a16="http://schemas.microsoft.com/office/drawing/2014/main" id="{E12A2B6E-16E5-4C95-A9F4-C21109CFC925}"/>
              </a:ext>
            </a:extLst>
          </p:cNvPr>
          <p:cNvSpPr>
            <a:spLocks noChangeArrowheads="1"/>
          </p:cNvSpPr>
          <p:nvPr/>
        </p:nvSpPr>
        <p:spPr bwMode="auto">
          <a:xfrm>
            <a:off x="2981325" y="1217613"/>
            <a:ext cx="20002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Neuromuscular</a:t>
            </a:r>
            <a:endParaRPr lang="en-US" sz="1700">
              <a:effectLst>
                <a:outerShdw blurRad="38100" dist="38100" dir="2700000" algn="tl">
                  <a:srgbClr val="C0C0C0"/>
                </a:outerShdw>
              </a:effectLst>
              <a:latin typeface="Arial Black" pitchFamily="34" charset="0"/>
            </a:endParaRPr>
          </a:p>
        </p:txBody>
      </p:sp>
      <p:sp>
        <p:nvSpPr>
          <p:cNvPr id="517188" name="Rectangle 68">
            <a:extLst>
              <a:ext uri="{FF2B5EF4-FFF2-40B4-BE49-F238E27FC236}">
                <a16:creationId xmlns:a16="http://schemas.microsoft.com/office/drawing/2014/main" id="{4404997A-08E8-4450-B100-9991F113CB93}"/>
              </a:ext>
            </a:extLst>
          </p:cNvPr>
          <p:cNvSpPr>
            <a:spLocks noChangeArrowheads="1"/>
          </p:cNvSpPr>
          <p:nvPr/>
        </p:nvSpPr>
        <p:spPr bwMode="auto">
          <a:xfrm>
            <a:off x="5192713" y="1217613"/>
            <a:ext cx="3963987" cy="2778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Sistema Nervioso Central (SNC)</a:t>
            </a:r>
            <a:endParaRPr lang="en-US" sz="1700">
              <a:effectLst>
                <a:outerShdw blurRad="38100" dist="38100" dir="2700000" algn="tl">
                  <a:srgbClr val="C0C0C0"/>
                </a:outerShdw>
              </a:effectLst>
              <a:latin typeface="Arial Black" pitchFamily="34" charset="0"/>
            </a:endParaRPr>
          </a:p>
        </p:txBody>
      </p:sp>
      <p:sp>
        <p:nvSpPr>
          <p:cNvPr id="244745" name="Rectangle 69">
            <a:extLst>
              <a:ext uri="{FF2B5EF4-FFF2-40B4-BE49-F238E27FC236}">
                <a16:creationId xmlns:a16="http://schemas.microsoft.com/office/drawing/2014/main" id="{38584A1A-952B-4588-B928-777B7CC8A58B}"/>
              </a:ext>
            </a:extLst>
          </p:cNvPr>
          <p:cNvSpPr>
            <a:spLocks noChangeArrowheads="1"/>
          </p:cNvSpPr>
          <p:nvPr/>
        </p:nvSpPr>
        <p:spPr bwMode="auto">
          <a:xfrm>
            <a:off x="425450" y="1171575"/>
            <a:ext cx="86550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4746" name="Line 70">
            <a:extLst>
              <a:ext uri="{FF2B5EF4-FFF2-40B4-BE49-F238E27FC236}">
                <a16:creationId xmlns:a16="http://schemas.microsoft.com/office/drawing/2014/main" id="{8C0DF4B9-53DD-4DFE-8665-F965EC94E00B}"/>
              </a:ext>
            </a:extLst>
          </p:cNvPr>
          <p:cNvSpPr>
            <a:spLocks noChangeShapeType="1"/>
          </p:cNvSpPr>
          <p:nvPr/>
        </p:nvSpPr>
        <p:spPr bwMode="auto">
          <a:xfrm rot="-5400000">
            <a:off x="28709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4747" name="Line 71">
            <a:extLst>
              <a:ext uri="{FF2B5EF4-FFF2-40B4-BE49-F238E27FC236}">
                <a16:creationId xmlns:a16="http://schemas.microsoft.com/office/drawing/2014/main" id="{FE1B511D-8A08-4B60-8857-8053F4C4174B}"/>
              </a:ext>
            </a:extLst>
          </p:cNvPr>
          <p:cNvSpPr>
            <a:spLocks noChangeShapeType="1"/>
          </p:cNvSpPr>
          <p:nvPr/>
        </p:nvSpPr>
        <p:spPr bwMode="auto">
          <a:xfrm rot="-5400000">
            <a:off x="51061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7192" name="Rectangle 72">
            <a:extLst>
              <a:ext uri="{FF2B5EF4-FFF2-40B4-BE49-F238E27FC236}">
                <a16:creationId xmlns:a16="http://schemas.microsoft.com/office/drawing/2014/main" id="{30FF92FD-32BD-4013-B8CE-7A58EF7814C9}"/>
              </a:ext>
            </a:extLst>
          </p:cNvPr>
          <p:cNvSpPr>
            <a:spLocks noChangeArrowheads="1"/>
          </p:cNvSpPr>
          <p:nvPr/>
        </p:nvSpPr>
        <p:spPr bwMode="auto">
          <a:xfrm>
            <a:off x="2867025" y="1636713"/>
            <a:ext cx="4094163" cy="388937"/>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2400" i="0">
                <a:effectLst>
                  <a:outerShdw blurRad="38100" dist="38100" dir="2700000" algn="tl">
                    <a:srgbClr val="C0C0C0"/>
                  </a:outerShdw>
                </a:effectLst>
                <a:latin typeface="Verdana" pitchFamily="34" charset="0"/>
              </a:rPr>
              <a:t>MÚSCULOS AGOTADOS</a:t>
            </a:r>
            <a:endParaRPr lang="en-US" sz="2400">
              <a:effectLst>
                <a:outerShdw blurRad="38100" dist="38100" dir="2700000" algn="tl">
                  <a:srgbClr val="C0C0C0"/>
                </a:outerShdw>
              </a:effectLst>
              <a:latin typeface="Verdana" pitchFamily="34" charset="0"/>
            </a:endParaRPr>
          </a:p>
        </p:txBody>
      </p:sp>
      <p:sp>
        <p:nvSpPr>
          <p:cNvPr id="517193" name="Rectangle 73">
            <a:extLst>
              <a:ext uri="{FF2B5EF4-FFF2-40B4-BE49-F238E27FC236}">
                <a16:creationId xmlns:a16="http://schemas.microsoft.com/office/drawing/2014/main" id="{4DEBE731-93F7-4812-A5BC-56D979E14A01}"/>
              </a:ext>
            </a:extLst>
          </p:cNvPr>
          <p:cNvSpPr>
            <a:spLocks noChangeArrowheads="1"/>
          </p:cNvSpPr>
          <p:nvPr/>
        </p:nvSpPr>
        <p:spPr bwMode="auto">
          <a:xfrm>
            <a:off x="3705225" y="1928813"/>
            <a:ext cx="2443163" cy="388937"/>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2400">
                <a:effectLst>
                  <a:outerShdw blurRad="38100" dist="38100" dir="2700000" algn="tl">
                    <a:srgbClr val="C0C0C0"/>
                  </a:outerShdw>
                </a:effectLst>
                <a:latin typeface="Verdana" pitchFamily="34" charset="0"/>
              </a:rPr>
              <a:t>(Percepción)</a:t>
            </a:r>
          </a:p>
        </p:txBody>
      </p:sp>
      <p:sp>
        <p:nvSpPr>
          <p:cNvPr id="517194" name="Rectangle 74">
            <a:extLst>
              <a:ext uri="{FF2B5EF4-FFF2-40B4-BE49-F238E27FC236}">
                <a16:creationId xmlns:a16="http://schemas.microsoft.com/office/drawing/2014/main" id="{A7E4EFB7-898C-4F60-97E6-9711C3223494}"/>
              </a:ext>
            </a:extLst>
          </p:cNvPr>
          <p:cNvSpPr>
            <a:spLocks noChangeArrowheads="1"/>
          </p:cNvSpPr>
          <p:nvPr/>
        </p:nvSpPr>
        <p:spPr bwMode="auto">
          <a:xfrm>
            <a:off x="554038" y="2459038"/>
            <a:ext cx="3700462" cy="3063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effectLst>
                  <a:outerShdw blurRad="38100" dist="38100" dir="2700000" algn="tl">
                    <a:srgbClr val="C0C0C0"/>
                  </a:outerShdw>
                </a:effectLst>
                <a:latin typeface="Verdana" pitchFamily="34" charset="0"/>
              </a:rPr>
              <a:t>Activación Psicológica</a:t>
            </a:r>
            <a:endParaRPr lang="es-PR" sz="2200" i="0">
              <a:effectLst>
                <a:outerShdw blurRad="38100" dist="38100" dir="2700000" algn="tl">
                  <a:srgbClr val="C0C0C0"/>
                </a:outerShdw>
              </a:effectLst>
              <a:latin typeface="Arial" charset="0"/>
            </a:endParaRPr>
          </a:p>
        </p:txBody>
      </p:sp>
      <p:sp>
        <p:nvSpPr>
          <p:cNvPr id="244751" name="Line 76">
            <a:extLst>
              <a:ext uri="{FF2B5EF4-FFF2-40B4-BE49-F238E27FC236}">
                <a16:creationId xmlns:a16="http://schemas.microsoft.com/office/drawing/2014/main" id="{9CCB29E1-B6D4-4543-ADFF-8919D8ABBB2D}"/>
              </a:ext>
            </a:extLst>
          </p:cNvPr>
          <p:cNvSpPr>
            <a:spLocks noChangeShapeType="1"/>
          </p:cNvSpPr>
          <p:nvPr/>
        </p:nvSpPr>
        <p:spPr bwMode="auto">
          <a:xfrm>
            <a:off x="2124075" y="2735263"/>
            <a:ext cx="0" cy="43497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4752" name="Freeform 77">
            <a:extLst>
              <a:ext uri="{FF2B5EF4-FFF2-40B4-BE49-F238E27FC236}">
                <a16:creationId xmlns:a16="http://schemas.microsoft.com/office/drawing/2014/main" id="{1001CB44-8D41-49B7-BD09-AAF8EFA9714F}"/>
              </a:ext>
            </a:extLst>
          </p:cNvPr>
          <p:cNvSpPr>
            <a:spLocks/>
          </p:cNvSpPr>
          <p:nvPr/>
        </p:nvSpPr>
        <p:spPr bwMode="auto">
          <a:xfrm rot="-5400000" flipH="1" flipV="1">
            <a:off x="2193925" y="1878013"/>
            <a:ext cx="600075" cy="6921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4753" name="Rectangle 78">
            <a:extLst>
              <a:ext uri="{FF2B5EF4-FFF2-40B4-BE49-F238E27FC236}">
                <a16:creationId xmlns:a16="http://schemas.microsoft.com/office/drawing/2014/main" id="{6D135C15-BE02-4962-8E70-6A67A0A47410}"/>
              </a:ext>
            </a:extLst>
          </p:cNvPr>
          <p:cNvSpPr>
            <a:spLocks noChangeArrowheads="1"/>
          </p:cNvSpPr>
          <p:nvPr/>
        </p:nvSpPr>
        <p:spPr bwMode="auto">
          <a:xfrm>
            <a:off x="2914650" y="1577975"/>
            <a:ext cx="4006850" cy="777875"/>
          </a:xfrm>
          <a:prstGeom prst="rect">
            <a:avLst/>
          </a:prstGeom>
          <a:noFill/>
          <a:ln w="508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7199" name="Text Box 79">
            <a:extLst>
              <a:ext uri="{FF2B5EF4-FFF2-40B4-BE49-F238E27FC236}">
                <a16:creationId xmlns:a16="http://schemas.microsoft.com/office/drawing/2014/main" id="{00CB8DC2-610F-47E6-B968-B2444D53AE81}"/>
              </a:ext>
            </a:extLst>
          </p:cNvPr>
          <p:cNvSpPr txBox="1">
            <a:spLocks noChangeArrowheads="1"/>
          </p:cNvSpPr>
          <p:nvPr/>
        </p:nvSpPr>
        <p:spPr bwMode="auto">
          <a:xfrm>
            <a:off x="1368425" y="3073400"/>
            <a:ext cx="1522413" cy="396875"/>
          </a:xfrm>
          <a:prstGeom prst="rect">
            <a:avLst/>
          </a:prstGeom>
          <a:noFill/>
          <a:ln w="9525">
            <a:noFill/>
            <a:miter lim="800000"/>
            <a:headEnd/>
            <a:tailEnd/>
          </a:ln>
          <a:effectLst/>
        </p:spPr>
        <p:txBody>
          <a:bodyPr>
            <a:spAutoFit/>
          </a:bodyPr>
          <a:lstStyle/>
          <a:p>
            <a:pPr algn="ctr">
              <a:lnSpc>
                <a:spcPct val="80000"/>
              </a:lnSpc>
              <a:defRPr/>
            </a:pPr>
            <a:r>
              <a:rPr lang="en-US" sz="2500">
                <a:effectLst>
                  <a:outerShdw blurRad="38100" dist="38100" dir="2700000" algn="tl">
                    <a:srgbClr val="C0C0C0"/>
                  </a:outerShdw>
                </a:effectLst>
                <a:latin typeface="Arial" charset="0"/>
              </a:rPr>
              <a:t>Ejemplo</a:t>
            </a:r>
            <a:endParaRPr lang="en-US" sz="2500" baseline="30000">
              <a:effectLst>
                <a:outerShdw blurRad="38100" dist="38100" dir="2700000" algn="tl">
                  <a:srgbClr val="C0C0C0"/>
                </a:outerShdw>
              </a:effectLst>
              <a:latin typeface="Arial" charset="0"/>
            </a:endParaRPr>
          </a:p>
        </p:txBody>
      </p:sp>
      <p:sp>
        <p:nvSpPr>
          <p:cNvPr id="517201" name="Text Box 81">
            <a:extLst>
              <a:ext uri="{FF2B5EF4-FFF2-40B4-BE49-F238E27FC236}">
                <a16:creationId xmlns:a16="http://schemas.microsoft.com/office/drawing/2014/main" id="{3C03516D-EBA2-4CDB-A5E3-1852632E031F}"/>
              </a:ext>
            </a:extLst>
          </p:cNvPr>
          <p:cNvSpPr txBox="1">
            <a:spLocks noChangeArrowheads="1"/>
          </p:cNvSpPr>
          <p:nvPr/>
        </p:nvSpPr>
        <p:spPr bwMode="auto">
          <a:xfrm>
            <a:off x="377825" y="3759200"/>
            <a:ext cx="3783013" cy="396875"/>
          </a:xfrm>
          <a:prstGeom prst="rect">
            <a:avLst/>
          </a:prstGeom>
          <a:noFill/>
          <a:ln w="9525">
            <a:noFill/>
            <a:miter lim="800000"/>
            <a:headEnd/>
            <a:tailEnd/>
          </a:ln>
          <a:effectLst/>
        </p:spPr>
        <p:txBody>
          <a:bodyPr>
            <a:spAutoFit/>
          </a:bodyPr>
          <a:lstStyle/>
          <a:p>
            <a:pPr algn="ctr">
              <a:lnSpc>
                <a:spcPct val="80000"/>
              </a:lnSpc>
              <a:defRPr/>
            </a:pPr>
            <a:r>
              <a:rPr lang="en-US" sz="2500" i="0">
                <a:effectLst>
                  <a:outerShdw blurRad="38100" dist="38100" dir="2700000" algn="tl">
                    <a:srgbClr val="C0C0C0"/>
                  </a:outerShdw>
                </a:effectLst>
                <a:latin typeface="Arial" charset="0"/>
              </a:rPr>
              <a:t>Dar Ánimos/Motivación</a:t>
            </a:r>
            <a:endParaRPr lang="en-US" sz="2500" i="0" baseline="30000">
              <a:effectLst>
                <a:outerShdw blurRad="38100" dist="38100" dir="2700000" algn="tl">
                  <a:srgbClr val="C0C0C0"/>
                </a:outerShdw>
              </a:effectLst>
              <a:latin typeface="Arial" charset="0"/>
            </a:endParaRPr>
          </a:p>
        </p:txBody>
      </p:sp>
      <p:sp>
        <p:nvSpPr>
          <p:cNvPr id="517203" name="Text Box 83">
            <a:extLst>
              <a:ext uri="{FF2B5EF4-FFF2-40B4-BE49-F238E27FC236}">
                <a16:creationId xmlns:a16="http://schemas.microsoft.com/office/drawing/2014/main" id="{872DB913-293D-42E0-B23A-84A1818E4515}"/>
              </a:ext>
            </a:extLst>
          </p:cNvPr>
          <p:cNvSpPr txBox="1">
            <a:spLocks noChangeArrowheads="1"/>
          </p:cNvSpPr>
          <p:nvPr/>
        </p:nvSpPr>
        <p:spPr bwMode="auto">
          <a:xfrm>
            <a:off x="1152525" y="4419600"/>
            <a:ext cx="2106613" cy="396875"/>
          </a:xfrm>
          <a:prstGeom prst="rect">
            <a:avLst/>
          </a:prstGeom>
          <a:noFill/>
          <a:ln w="9525">
            <a:noFill/>
            <a:miter lim="800000"/>
            <a:headEnd/>
            <a:tailEnd/>
          </a:ln>
          <a:effectLst/>
        </p:spPr>
        <p:txBody>
          <a:bodyPr>
            <a:spAutoFit/>
          </a:bodyPr>
          <a:lstStyle/>
          <a:p>
            <a:pPr algn="ctr">
              <a:lnSpc>
                <a:spcPct val="80000"/>
              </a:lnSpc>
              <a:defRPr/>
            </a:pPr>
            <a:r>
              <a:rPr lang="en-US" sz="2500">
                <a:effectLst>
                  <a:outerShdw blurRad="38100" dist="38100" dir="2700000" algn="tl">
                    <a:srgbClr val="C0C0C0"/>
                  </a:outerShdw>
                </a:effectLst>
                <a:latin typeface="Arial" charset="0"/>
              </a:rPr>
              <a:t>Verbalmente</a:t>
            </a:r>
            <a:endParaRPr lang="en-US" sz="2500" baseline="30000">
              <a:effectLst>
                <a:outerShdw blurRad="38100" dist="38100" dir="2700000" algn="tl">
                  <a:srgbClr val="C0C0C0"/>
                </a:outerShdw>
              </a:effectLst>
              <a:latin typeface="Arial" charset="0"/>
            </a:endParaRPr>
          </a:p>
        </p:txBody>
      </p:sp>
      <p:sp>
        <p:nvSpPr>
          <p:cNvPr id="244757" name="Line 84">
            <a:extLst>
              <a:ext uri="{FF2B5EF4-FFF2-40B4-BE49-F238E27FC236}">
                <a16:creationId xmlns:a16="http://schemas.microsoft.com/office/drawing/2014/main" id="{A912F493-34F4-42D7-BEDB-608086A0B31A}"/>
              </a:ext>
            </a:extLst>
          </p:cNvPr>
          <p:cNvSpPr>
            <a:spLocks noChangeShapeType="1"/>
          </p:cNvSpPr>
          <p:nvPr/>
        </p:nvSpPr>
        <p:spPr bwMode="auto">
          <a:xfrm>
            <a:off x="2124075" y="3421063"/>
            <a:ext cx="0" cy="43497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4758" name="Line 85">
            <a:extLst>
              <a:ext uri="{FF2B5EF4-FFF2-40B4-BE49-F238E27FC236}">
                <a16:creationId xmlns:a16="http://schemas.microsoft.com/office/drawing/2014/main" id="{CCC883D1-3A7C-4FA2-89C1-771E1ABACED1}"/>
              </a:ext>
            </a:extLst>
          </p:cNvPr>
          <p:cNvSpPr>
            <a:spLocks noChangeShapeType="1"/>
          </p:cNvSpPr>
          <p:nvPr/>
        </p:nvSpPr>
        <p:spPr bwMode="auto">
          <a:xfrm>
            <a:off x="2124075" y="4081463"/>
            <a:ext cx="0" cy="43497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7206" name="Text Box 86">
            <a:extLst>
              <a:ext uri="{FF2B5EF4-FFF2-40B4-BE49-F238E27FC236}">
                <a16:creationId xmlns:a16="http://schemas.microsoft.com/office/drawing/2014/main" id="{A352B30C-7A13-44FA-BF4D-AD22F0C2D195}"/>
              </a:ext>
            </a:extLst>
          </p:cNvPr>
          <p:cNvSpPr txBox="1">
            <a:spLocks noChangeArrowheads="1"/>
          </p:cNvSpPr>
          <p:nvPr/>
        </p:nvSpPr>
        <p:spPr bwMode="auto">
          <a:xfrm>
            <a:off x="250825" y="5130800"/>
            <a:ext cx="4062413" cy="701675"/>
          </a:xfrm>
          <a:prstGeom prst="rect">
            <a:avLst/>
          </a:prstGeom>
          <a:noFill/>
          <a:ln w="9525">
            <a:noFill/>
            <a:miter lim="800000"/>
            <a:headEnd/>
            <a:tailEnd/>
          </a:ln>
          <a:effectLst/>
        </p:spPr>
        <p:txBody>
          <a:bodyPr>
            <a:spAutoFit/>
          </a:bodyPr>
          <a:lstStyle/>
          <a:p>
            <a:pPr algn="ctr">
              <a:lnSpc>
                <a:spcPct val="80000"/>
              </a:lnSpc>
              <a:defRPr/>
            </a:pPr>
            <a:r>
              <a:rPr lang="en-US" sz="2500" i="0">
                <a:effectLst>
                  <a:outerShdw blurRad="38100" dist="38100" dir="2700000" algn="tl">
                    <a:srgbClr val="C0C0C0"/>
                  </a:outerShdw>
                </a:effectLst>
                <a:latin typeface="Arial" charset="0"/>
              </a:rPr>
              <a:t>Gritando</a:t>
            </a:r>
          </a:p>
          <a:p>
            <a:pPr algn="ctr">
              <a:lnSpc>
                <a:spcPct val="80000"/>
              </a:lnSpc>
              <a:defRPr/>
            </a:pPr>
            <a:r>
              <a:rPr lang="en-US" sz="2500" i="0">
                <a:effectLst>
                  <a:outerShdw blurRad="38100" dist="38100" dir="2700000" algn="tl">
                    <a:srgbClr val="C0C0C0"/>
                  </a:outerShdw>
                </a:effectLst>
                <a:latin typeface="Arial" charset="0"/>
              </a:rPr>
              <a:t>Expresiones de Estímulo</a:t>
            </a:r>
            <a:endParaRPr lang="en-US" sz="2500" i="0" baseline="30000">
              <a:effectLst>
                <a:outerShdw blurRad="38100" dist="38100" dir="2700000" algn="tl">
                  <a:srgbClr val="C0C0C0"/>
                </a:outerShdw>
              </a:effectLst>
              <a:latin typeface="Arial" charset="0"/>
            </a:endParaRPr>
          </a:p>
        </p:txBody>
      </p:sp>
      <p:sp>
        <p:nvSpPr>
          <p:cNvPr id="244760" name="Line 87">
            <a:extLst>
              <a:ext uri="{FF2B5EF4-FFF2-40B4-BE49-F238E27FC236}">
                <a16:creationId xmlns:a16="http://schemas.microsoft.com/office/drawing/2014/main" id="{B2D8CE63-8BFB-4B61-B4E6-F025D0811F43}"/>
              </a:ext>
            </a:extLst>
          </p:cNvPr>
          <p:cNvSpPr>
            <a:spLocks noChangeShapeType="1"/>
          </p:cNvSpPr>
          <p:nvPr/>
        </p:nvSpPr>
        <p:spPr bwMode="auto">
          <a:xfrm>
            <a:off x="2124075" y="4754563"/>
            <a:ext cx="0" cy="43497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7208" name="Rectangle 88">
            <a:extLst>
              <a:ext uri="{FF2B5EF4-FFF2-40B4-BE49-F238E27FC236}">
                <a16:creationId xmlns:a16="http://schemas.microsoft.com/office/drawing/2014/main" id="{6DB5726A-63EA-43BF-BD39-3286E40765A1}"/>
              </a:ext>
            </a:extLst>
          </p:cNvPr>
          <p:cNvSpPr>
            <a:spLocks noChangeArrowheads="1"/>
          </p:cNvSpPr>
          <p:nvPr/>
        </p:nvSpPr>
        <p:spPr bwMode="auto">
          <a:xfrm>
            <a:off x="6637338" y="2459038"/>
            <a:ext cx="2227262" cy="915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200" i="0">
                <a:solidFill>
                  <a:srgbClr val="000000"/>
                </a:solidFill>
                <a:effectLst>
                  <a:outerShdw blurRad="38100" dist="38100" dir="2700000" algn="tl">
                    <a:srgbClr val="C0C0C0"/>
                  </a:outerShdw>
                </a:effectLst>
                <a:latin typeface="Verdana" pitchFamily="34" charset="0"/>
              </a:rPr>
              <a:t>Estimulación</a:t>
            </a:r>
          </a:p>
          <a:p>
            <a:pPr marL="342900" indent="-342900" algn="ctr">
              <a:lnSpc>
                <a:spcPct val="70000"/>
              </a:lnSpc>
              <a:spcBef>
                <a:spcPct val="20000"/>
              </a:spcBef>
              <a:defRPr/>
            </a:pPr>
            <a:r>
              <a:rPr lang="es-PR" sz="2200" i="0">
                <a:solidFill>
                  <a:srgbClr val="000000"/>
                </a:solidFill>
                <a:effectLst>
                  <a:outerShdw blurRad="38100" dist="38100" dir="2700000" algn="tl">
                    <a:srgbClr val="C0C0C0"/>
                  </a:outerShdw>
                </a:effectLst>
                <a:latin typeface="Verdana" pitchFamily="34" charset="0"/>
              </a:rPr>
              <a:t>Eléctrica</a:t>
            </a:r>
          </a:p>
          <a:p>
            <a:pPr marL="342900" indent="-342900" algn="ctr">
              <a:lnSpc>
                <a:spcPct val="70000"/>
              </a:lnSpc>
              <a:spcBef>
                <a:spcPct val="20000"/>
              </a:spcBef>
              <a:defRPr/>
            </a:pPr>
            <a:r>
              <a:rPr lang="es-PR" sz="2200" i="0">
                <a:solidFill>
                  <a:srgbClr val="000000"/>
                </a:solidFill>
                <a:effectLst>
                  <a:outerShdw blurRad="38100" dist="38100" dir="2700000" algn="tl">
                    <a:srgbClr val="C0C0C0"/>
                  </a:outerShdw>
                </a:effectLst>
                <a:latin typeface="Verdana" pitchFamily="34" charset="0"/>
              </a:rPr>
              <a:t>Directa</a:t>
            </a:r>
            <a:endParaRPr lang="es-PR" sz="2200" i="0">
              <a:effectLst>
                <a:outerShdw blurRad="38100" dist="38100" dir="2700000" algn="tl">
                  <a:srgbClr val="C0C0C0"/>
                </a:outerShdw>
              </a:effectLst>
              <a:latin typeface="Arial" charset="0"/>
            </a:endParaRPr>
          </a:p>
        </p:txBody>
      </p:sp>
      <p:sp>
        <p:nvSpPr>
          <p:cNvPr id="244762" name="Freeform 89">
            <a:extLst>
              <a:ext uri="{FF2B5EF4-FFF2-40B4-BE49-F238E27FC236}">
                <a16:creationId xmlns:a16="http://schemas.microsoft.com/office/drawing/2014/main" id="{0468DD10-57E6-4AA3-A32F-1C87DE7C96E6}"/>
              </a:ext>
            </a:extLst>
          </p:cNvPr>
          <p:cNvSpPr>
            <a:spLocks/>
          </p:cNvSpPr>
          <p:nvPr/>
        </p:nvSpPr>
        <p:spPr bwMode="auto">
          <a:xfrm rot="5400000" flipV="1">
            <a:off x="7019925" y="1878013"/>
            <a:ext cx="600075" cy="6921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016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4763" name="Freeform 90">
            <a:extLst>
              <a:ext uri="{FF2B5EF4-FFF2-40B4-BE49-F238E27FC236}">
                <a16:creationId xmlns:a16="http://schemas.microsoft.com/office/drawing/2014/main" id="{B06D0867-417F-4540-902F-C36757E830DE}"/>
              </a:ext>
            </a:extLst>
          </p:cNvPr>
          <p:cNvSpPr>
            <a:spLocks/>
          </p:cNvSpPr>
          <p:nvPr/>
        </p:nvSpPr>
        <p:spPr bwMode="auto">
          <a:xfrm>
            <a:off x="2159000" y="3352800"/>
            <a:ext cx="5511800" cy="2679700"/>
          </a:xfrm>
          <a:custGeom>
            <a:avLst/>
            <a:gdLst>
              <a:gd name="T0" fmla="*/ 0 w 3472"/>
              <a:gd name="T1" fmla="*/ 2147483647 h 1704"/>
              <a:gd name="T2" fmla="*/ 0 w 3472"/>
              <a:gd name="T3" fmla="*/ 2147483647 h 1704"/>
              <a:gd name="T4" fmla="*/ 2147483647 w 3472"/>
              <a:gd name="T5" fmla="*/ 2147483647 h 1704"/>
              <a:gd name="T6" fmla="*/ 2147483647 w 3472"/>
              <a:gd name="T7" fmla="*/ 0 h 1704"/>
              <a:gd name="T8" fmla="*/ 0 60000 65536"/>
              <a:gd name="T9" fmla="*/ 0 60000 65536"/>
              <a:gd name="T10" fmla="*/ 0 60000 65536"/>
              <a:gd name="T11" fmla="*/ 0 60000 65536"/>
              <a:gd name="T12" fmla="*/ 0 w 3472"/>
              <a:gd name="T13" fmla="*/ 0 h 1704"/>
              <a:gd name="T14" fmla="*/ 3472 w 3472"/>
              <a:gd name="T15" fmla="*/ 1704 h 1704"/>
            </a:gdLst>
            <a:ahLst/>
            <a:cxnLst>
              <a:cxn ang="T8">
                <a:pos x="T0" y="T1"/>
              </a:cxn>
              <a:cxn ang="T9">
                <a:pos x="T2" y="T3"/>
              </a:cxn>
              <a:cxn ang="T10">
                <a:pos x="T4" y="T5"/>
              </a:cxn>
              <a:cxn ang="T11">
                <a:pos x="T6" y="T7"/>
              </a:cxn>
            </a:cxnLst>
            <a:rect l="T12" t="T13" r="T14" b="T15"/>
            <a:pathLst>
              <a:path w="3472" h="1704">
                <a:moveTo>
                  <a:pt x="0" y="1528"/>
                </a:moveTo>
                <a:lnTo>
                  <a:pt x="0" y="1704"/>
                </a:lnTo>
                <a:lnTo>
                  <a:pt x="3472" y="1704"/>
                </a:lnTo>
                <a:lnTo>
                  <a:pt x="3472" y="0"/>
                </a:lnTo>
              </a:path>
            </a:pathLst>
          </a:custGeom>
          <a:noFill/>
          <a:ln w="1016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4764" name="Line 92">
            <a:extLst>
              <a:ext uri="{FF2B5EF4-FFF2-40B4-BE49-F238E27FC236}">
                <a16:creationId xmlns:a16="http://schemas.microsoft.com/office/drawing/2014/main" id="{E0A84F52-E053-4EBC-9443-5064AEE350A9}"/>
              </a:ext>
            </a:extLst>
          </p:cNvPr>
          <p:cNvSpPr>
            <a:spLocks noChangeShapeType="1"/>
          </p:cNvSpPr>
          <p:nvPr/>
        </p:nvSpPr>
        <p:spPr bwMode="auto">
          <a:xfrm>
            <a:off x="4892675" y="6075363"/>
            <a:ext cx="0" cy="371475"/>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7213" name="Rectangle 93">
            <a:extLst>
              <a:ext uri="{FF2B5EF4-FFF2-40B4-BE49-F238E27FC236}">
                <a16:creationId xmlns:a16="http://schemas.microsoft.com/office/drawing/2014/main" id="{B50757AE-F9C6-49F5-8025-6C7D4997DF19}"/>
              </a:ext>
            </a:extLst>
          </p:cNvPr>
          <p:cNvSpPr>
            <a:spLocks noChangeArrowheads="1"/>
          </p:cNvSpPr>
          <p:nvPr/>
        </p:nvSpPr>
        <p:spPr bwMode="auto">
          <a:xfrm>
            <a:off x="2287588" y="6372225"/>
            <a:ext cx="5459412" cy="341313"/>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300" i="0">
                <a:effectLst>
                  <a:outerShdw blurRad="38100" dist="38100" dir="2700000" algn="tl">
                    <a:srgbClr val="C0C0C0"/>
                  </a:outerShdw>
                </a:effectLst>
                <a:latin typeface="Arial Black" pitchFamily="34" charset="0"/>
              </a:rPr>
              <a:t>Fuerza de Contracción Muscular</a:t>
            </a:r>
          </a:p>
        </p:txBody>
      </p:sp>
      <p:sp>
        <p:nvSpPr>
          <p:cNvPr id="244766" name="Line 94">
            <a:extLst>
              <a:ext uri="{FF2B5EF4-FFF2-40B4-BE49-F238E27FC236}">
                <a16:creationId xmlns:a16="http://schemas.microsoft.com/office/drawing/2014/main" id="{FAF6ACD4-DA64-4951-9E03-99C8055C8031}"/>
              </a:ext>
            </a:extLst>
          </p:cNvPr>
          <p:cNvSpPr>
            <a:spLocks noChangeShapeType="1"/>
          </p:cNvSpPr>
          <p:nvPr/>
        </p:nvSpPr>
        <p:spPr bwMode="auto">
          <a:xfrm flipV="1">
            <a:off x="2276475" y="6329363"/>
            <a:ext cx="12700" cy="307975"/>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17183"/>
                                        </p:tgtEl>
                                        <p:attrNameLst>
                                          <p:attrName>style.visibility</p:attrName>
                                        </p:attrNameLst>
                                      </p:cBhvr>
                                      <p:to>
                                        <p:strVal val="visible"/>
                                      </p:to>
                                    </p:set>
                                    <p:animEffect transition="in" filter="wipe(left)">
                                      <p:cBhvr>
                                        <p:cTn id="7" dur="500"/>
                                        <p:tgtEl>
                                          <p:spTgt spid="517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183" grpId="0"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2" name="Picture 2" descr="Contents">
            <a:extLst>
              <a:ext uri="{FF2B5EF4-FFF2-40B4-BE49-F238E27FC236}">
                <a16:creationId xmlns:a16="http://schemas.microsoft.com/office/drawing/2014/main" id="{27C7BEEF-A872-455C-8105-1C431BEE5F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9171" name="Text Box 3">
            <a:extLst>
              <a:ext uri="{FF2B5EF4-FFF2-40B4-BE49-F238E27FC236}">
                <a16:creationId xmlns:a16="http://schemas.microsoft.com/office/drawing/2014/main" id="{B9B39FB5-793D-4DF9-ACF9-07A4C18C2952}"/>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Fatiga Neuromuscular</a:t>
            </a:r>
          </a:p>
        </p:txBody>
      </p:sp>
      <p:sp>
        <p:nvSpPr>
          <p:cNvPr id="519172" name="Rectangle 4">
            <a:extLst>
              <a:ext uri="{FF2B5EF4-FFF2-40B4-BE49-F238E27FC236}">
                <a16:creationId xmlns:a16="http://schemas.microsoft.com/office/drawing/2014/main" id="{E77C60A6-02C7-4FA1-9691-3F6369716C9A}"/>
              </a:ext>
            </a:extLst>
          </p:cNvPr>
          <p:cNvSpPr>
            <a:spLocks noChangeArrowheads="1"/>
          </p:cNvSpPr>
          <p:nvPr/>
        </p:nvSpPr>
        <p:spPr bwMode="auto">
          <a:xfrm>
            <a:off x="273050" y="13446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45765" name="Line 5">
            <a:extLst>
              <a:ext uri="{FF2B5EF4-FFF2-40B4-BE49-F238E27FC236}">
                <a16:creationId xmlns:a16="http://schemas.microsoft.com/office/drawing/2014/main" id="{AF937E23-21F4-4D40-BF37-F00AD382D311}"/>
              </a:ext>
            </a:extLst>
          </p:cNvPr>
          <p:cNvSpPr>
            <a:spLocks noChangeShapeType="1"/>
          </p:cNvSpPr>
          <p:nvPr/>
        </p:nvSpPr>
        <p:spPr bwMode="auto">
          <a:xfrm rot="-5400000">
            <a:off x="1588294" y="1291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9174" name="Rectangle 6">
            <a:extLst>
              <a:ext uri="{FF2B5EF4-FFF2-40B4-BE49-F238E27FC236}">
                <a16:creationId xmlns:a16="http://schemas.microsoft.com/office/drawing/2014/main" id="{844251FA-1486-416E-805E-95FAB2C94165}"/>
              </a:ext>
            </a:extLst>
          </p:cNvPr>
          <p:cNvSpPr>
            <a:spLocks noChangeArrowheads="1"/>
          </p:cNvSpPr>
          <p:nvPr/>
        </p:nvSpPr>
        <p:spPr bwMode="auto">
          <a:xfrm>
            <a:off x="1631950" y="13446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519175" name="Rectangle 7">
            <a:extLst>
              <a:ext uri="{FF2B5EF4-FFF2-40B4-BE49-F238E27FC236}">
                <a16:creationId xmlns:a16="http://schemas.microsoft.com/office/drawing/2014/main" id="{37FB6A11-8434-43E9-A024-862AE490A79D}"/>
              </a:ext>
            </a:extLst>
          </p:cNvPr>
          <p:cNvSpPr>
            <a:spLocks noChangeArrowheads="1"/>
          </p:cNvSpPr>
          <p:nvPr/>
        </p:nvSpPr>
        <p:spPr bwMode="auto">
          <a:xfrm>
            <a:off x="2981325" y="1344613"/>
            <a:ext cx="20002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Neuromuscular</a:t>
            </a:r>
            <a:endParaRPr lang="en-US" sz="1700">
              <a:effectLst>
                <a:outerShdw blurRad="38100" dist="38100" dir="2700000" algn="tl">
                  <a:srgbClr val="C0C0C0"/>
                </a:outerShdw>
              </a:effectLst>
              <a:latin typeface="Arial Black" pitchFamily="34" charset="0"/>
            </a:endParaRPr>
          </a:p>
        </p:txBody>
      </p:sp>
      <p:sp>
        <p:nvSpPr>
          <p:cNvPr id="519176" name="Rectangle 8">
            <a:extLst>
              <a:ext uri="{FF2B5EF4-FFF2-40B4-BE49-F238E27FC236}">
                <a16:creationId xmlns:a16="http://schemas.microsoft.com/office/drawing/2014/main" id="{890906C5-2DAE-4D6B-A65A-D5D6014A2D3F}"/>
              </a:ext>
            </a:extLst>
          </p:cNvPr>
          <p:cNvSpPr>
            <a:spLocks noChangeArrowheads="1"/>
          </p:cNvSpPr>
          <p:nvPr/>
        </p:nvSpPr>
        <p:spPr bwMode="auto">
          <a:xfrm>
            <a:off x="5192713" y="1344613"/>
            <a:ext cx="3963987" cy="2778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Sistema Nervioso Central (SNC)</a:t>
            </a:r>
            <a:endParaRPr lang="en-US" sz="1700">
              <a:effectLst>
                <a:outerShdw blurRad="38100" dist="38100" dir="2700000" algn="tl">
                  <a:srgbClr val="C0C0C0"/>
                </a:outerShdw>
              </a:effectLst>
              <a:latin typeface="Arial Black" pitchFamily="34" charset="0"/>
            </a:endParaRPr>
          </a:p>
        </p:txBody>
      </p:sp>
      <p:sp>
        <p:nvSpPr>
          <p:cNvPr id="245769" name="Rectangle 9">
            <a:extLst>
              <a:ext uri="{FF2B5EF4-FFF2-40B4-BE49-F238E27FC236}">
                <a16:creationId xmlns:a16="http://schemas.microsoft.com/office/drawing/2014/main" id="{C4322238-4EAE-43AB-A894-8E77120766FE}"/>
              </a:ext>
            </a:extLst>
          </p:cNvPr>
          <p:cNvSpPr>
            <a:spLocks noChangeArrowheads="1"/>
          </p:cNvSpPr>
          <p:nvPr/>
        </p:nvSpPr>
        <p:spPr bwMode="auto">
          <a:xfrm>
            <a:off x="425450" y="1298575"/>
            <a:ext cx="86550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5770" name="Line 10">
            <a:extLst>
              <a:ext uri="{FF2B5EF4-FFF2-40B4-BE49-F238E27FC236}">
                <a16:creationId xmlns:a16="http://schemas.microsoft.com/office/drawing/2014/main" id="{20D62716-E098-46F3-87EE-96F2C5FF6CAA}"/>
              </a:ext>
            </a:extLst>
          </p:cNvPr>
          <p:cNvSpPr>
            <a:spLocks noChangeShapeType="1"/>
          </p:cNvSpPr>
          <p:nvPr/>
        </p:nvSpPr>
        <p:spPr bwMode="auto">
          <a:xfrm rot="-5400000">
            <a:off x="2870994" y="1291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5771" name="Line 11">
            <a:extLst>
              <a:ext uri="{FF2B5EF4-FFF2-40B4-BE49-F238E27FC236}">
                <a16:creationId xmlns:a16="http://schemas.microsoft.com/office/drawing/2014/main" id="{9FD00E60-DE92-456C-8E66-5FBC89B8FFDA}"/>
              </a:ext>
            </a:extLst>
          </p:cNvPr>
          <p:cNvSpPr>
            <a:spLocks noChangeShapeType="1"/>
          </p:cNvSpPr>
          <p:nvPr/>
        </p:nvSpPr>
        <p:spPr bwMode="auto">
          <a:xfrm rot="-5400000">
            <a:off x="5106194" y="1291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9180" name="Rectangle 12">
            <a:extLst>
              <a:ext uri="{FF2B5EF4-FFF2-40B4-BE49-F238E27FC236}">
                <a16:creationId xmlns:a16="http://schemas.microsoft.com/office/drawing/2014/main" id="{BCF80984-6E7F-4E4B-BFD9-CB9439C93636}"/>
              </a:ext>
            </a:extLst>
          </p:cNvPr>
          <p:cNvSpPr>
            <a:spLocks noChangeArrowheads="1"/>
          </p:cNvSpPr>
          <p:nvPr/>
        </p:nvSpPr>
        <p:spPr bwMode="auto">
          <a:xfrm>
            <a:off x="1762125" y="3744913"/>
            <a:ext cx="5757863" cy="10747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4800" i="0">
                <a:effectLst>
                  <a:outerShdw blurRad="38100" dist="38100" dir="2700000" algn="tl">
                    <a:srgbClr val="C0C0C0"/>
                  </a:outerShdw>
                </a:effectLst>
                <a:latin typeface="Verdana" pitchFamily="34" charset="0"/>
              </a:rPr>
              <a:t>DETERMINANTE</a:t>
            </a:r>
          </a:p>
          <a:p>
            <a:pPr marL="342900" indent="-342900" algn="ctr">
              <a:lnSpc>
                <a:spcPct val="60000"/>
              </a:lnSpc>
              <a:spcBef>
                <a:spcPct val="20000"/>
              </a:spcBef>
              <a:defRPr/>
            </a:pPr>
            <a:r>
              <a:rPr lang="en-US" sz="4800" i="0">
                <a:effectLst>
                  <a:outerShdw blurRad="38100" dist="38100" dir="2700000" algn="tl">
                    <a:srgbClr val="C0C0C0"/>
                  </a:outerShdw>
                </a:effectLst>
                <a:latin typeface="Verdana" pitchFamily="34" charset="0"/>
              </a:rPr>
              <a:t>Parcial</a:t>
            </a:r>
            <a:endParaRPr lang="en-US" sz="4800">
              <a:effectLst>
                <a:outerShdw blurRad="38100" dist="38100" dir="2700000" algn="tl">
                  <a:srgbClr val="C0C0C0"/>
                </a:outerShdw>
              </a:effectLst>
              <a:latin typeface="Verdana" pitchFamily="34" charset="0"/>
            </a:endParaRPr>
          </a:p>
        </p:txBody>
      </p:sp>
      <p:sp>
        <p:nvSpPr>
          <p:cNvPr id="519182" name="Rectangle 14">
            <a:extLst>
              <a:ext uri="{FF2B5EF4-FFF2-40B4-BE49-F238E27FC236}">
                <a16:creationId xmlns:a16="http://schemas.microsoft.com/office/drawing/2014/main" id="{34D0B9A8-B405-456E-BC33-AEB05FB7A3D7}"/>
              </a:ext>
            </a:extLst>
          </p:cNvPr>
          <p:cNvSpPr>
            <a:spLocks noChangeArrowheads="1"/>
          </p:cNvSpPr>
          <p:nvPr/>
        </p:nvSpPr>
        <p:spPr bwMode="auto">
          <a:xfrm>
            <a:off x="287338" y="1785938"/>
            <a:ext cx="8577262" cy="5095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4300" i="0">
                <a:solidFill>
                  <a:srgbClr val="000000"/>
                </a:solidFill>
                <a:effectLst>
                  <a:outerShdw blurRad="38100" dist="38100" dir="2700000" algn="tl">
                    <a:srgbClr val="C0C0C0"/>
                  </a:outerShdw>
                </a:effectLst>
                <a:latin typeface="Verdana" pitchFamily="34" charset="0"/>
              </a:rPr>
              <a:t>MOVILIZACIÓN MUSCULAR</a:t>
            </a:r>
            <a:endParaRPr lang="es-PR" sz="4300" i="0">
              <a:effectLst>
                <a:outerShdw blurRad="38100" dist="38100" dir="2700000" algn="tl">
                  <a:srgbClr val="C0C0C0"/>
                </a:outerShdw>
              </a:effectLst>
              <a:latin typeface="Arial" charset="0"/>
            </a:endParaRPr>
          </a:p>
        </p:txBody>
      </p:sp>
      <p:sp>
        <p:nvSpPr>
          <p:cNvPr id="245774" name="Line 21">
            <a:extLst>
              <a:ext uri="{FF2B5EF4-FFF2-40B4-BE49-F238E27FC236}">
                <a16:creationId xmlns:a16="http://schemas.microsoft.com/office/drawing/2014/main" id="{3BE92E9B-6316-4403-B328-837DEED7A301}"/>
              </a:ext>
            </a:extLst>
          </p:cNvPr>
          <p:cNvSpPr>
            <a:spLocks noChangeShapeType="1"/>
          </p:cNvSpPr>
          <p:nvPr/>
        </p:nvSpPr>
        <p:spPr bwMode="auto">
          <a:xfrm>
            <a:off x="4740275" y="2316163"/>
            <a:ext cx="0" cy="1349375"/>
          </a:xfrm>
          <a:prstGeom prst="line">
            <a:avLst/>
          </a:prstGeom>
          <a:noFill/>
          <a:ln w="279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9197" name="Rectangle 29">
            <a:extLst>
              <a:ext uri="{FF2B5EF4-FFF2-40B4-BE49-F238E27FC236}">
                <a16:creationId xmlns:a16="http://schemas.microsoft.com/office/drawing/2014/main" id="{9AA7BA28-E0C6-47CC-B8D6-BD0611527156}"/>
              </a:ext>
            </a:extLst>
          </p:cNvPr>
          <p:cNvSpPr>
            <a:spLocks noChangeArrowheads="1"/>
          </p:cNvSpPr>
          <p:nvPr/>
        </p:nvSpPr>
        <p:spPr bwMode="auto">
          <a:xfrm>
            <a:off x="865188" y="6092825"/>
            <a:ext cx="7542212" cy="5191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5400" i="0">
                <a:effectLst>
                  <a:outerShdw blurRad="38100" dist="38100" dir="2700000" algn="tl">
                    <a:srgbClr val="C0C0C0"/>
                  </a:outerShdw>
                </a:effectLst>
                <a:latin typeface="Arial Black" pitchFamily="34" charset="0"/>
              </a:rPr>
              <a:t>Control Consciente</a:t>
            </a:r>
          </a:p>
        </p:txBody>
      </p:sp>
      <p:sp>
        <p:nvSpPr>
          <p:cNvPr id="245776" name="Line 33">
            <a:extLst>
              <a:ext uri="{FF2B5EF4-FFF2-40B4-BE49-F238E27FC236}">
                <a16:creationId xmlns:a16="http://schemas.microsoft.com/office/drawing/2014/main" id="{BBC5EAEA-B37B-408E-95D0-5856A24ED684}"/>
              </a:ext>
            </a:extLst>
          </p:cNvPr>
          <p:cNvSpPr>
            <a:spLocks noChangeShapeType="1"/>
          </p:cNvSpPr>
          <p:nvPr/>
        </p:nvSpPr>
        <p:spPr bwMode="auto">
          <a:xfrm>
            <a:off x="4740275" y="4805363"/>
            <a:ext cx="0" cy="1349375"/>
          </a:xfrm>
          <a:prstGeom prst="line">
            <a:avLst/>
          </a:prstGeom>
          <a:noFill/>
          <a:ln w="279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19171"/>
                                        </p:tgtEl>
                                        <p:attrNameLst>
                                          <p:attrName>style.visibility</p:attrName>
                                        </p:attrNameLst>
                                      </p:cBhvr>
                                      <p:to>
                                        <p:strVal val="visible"/>
                                      </p:to>
                                    </p:set>
                                    <p:animEffect transition="in" filter="wipe(left)">
                                      <p:cBhvr>
                                        <p:cTn id="7" dur="500"/>
                                        <p:tgtEl>
                                          <p:spTgt spid="519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9171"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2" descr="Contents">
            <a:extLst>
              <a:ext uri="{FF2B5EF4-FFF2-40B4-BE49-F238E27FC236}">
                <a16:creationId xmlns:a16="http://schemas.microsoft.com/office/drawing/2014/main" id="{4DC671C7-A88B-4131-AD44-FC52D0FA1F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3" name="Text Box 3">
            <a:extLst>
              <a:ext uri="{FF2B5EF4-FFF2-40B4-BE49-F238E27FC236}">
                <a16:creationId xmlns:a16="http://schemas.microsoft.com/office/drawing/2014/main" id="{7D3107C6-39B4-4B26-89DB-CC3DB4EF5953}"/>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Enzimas</a:t>
            </a:r>
          </a:p>
        </p:txBody>
      </p:sp>
      <p:sp>
        <p:nvSpPr>
          <p:cNvPr id="184324" name="Rectangle 4">
            <a:extLst>
              <a:ext uri="{FF2B5EF4-FFF2-40B4-BE49-F238E27FC236}">
                <a16:creationId xmlns:a16="http://schemas.microsoft.com/office/drawing/2014/main" id="{680DABED-A991-47CD-B42F-5171141D75B6}"/>
              </a:ext>
            </a:extLst>
          </p:cNvPr>
          <p:cNvSpPr>
            <a:spLocks noChangeArrowheads="1"/>
          </p:cNvSpPr>
          <p:nvPr/>
        </p:nvSpPr>
        <p:spPr bwMode="auto">
          <a:xfrm>
            <a:off x="993775" y="1333500"/>
            <a:ext cx="7553325" cy="4572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effectLst>
                  <a:outerShdw blurRad="38100" dist="38100" dir="2700000" algn="tl">
                    <a:srgbClr val="C0C0C0"/>
                  </a:outerShdw>
                </a:effectLst>
                <a:latin typeface="Arial" charset="0"/>
              </a:rPr>
              <a:t>ENERGÍA PARA LA ACTIVIDAD CELULAR</a:t>
            </a:r>
            <a:endParaRPr lang="en-US" sz="2800">
              <a:solidFill>
                <a:srgbClr val="000000"/>
              </a:solidFill>
              <a:effectLst>
                <a:outerShdw blurRad="38100" dist="38100" dir="2700000" algn="tl">
                  <a:srgbClr val="C0C0C0"/>
                </a:outerShdw>
              </a:effectLst>
              <a:latin typeface="Arial" charset="0"/>
            </a:endParaRPr>
          </a:p>
        </p:txBody>
      </p:sp>
      <p:sp>
        <p:nvSpPr>
          <p:cNvPr id="25605" name="Text Box 7">
            <a:extLst>
              <a:ext uri="{FF2B5EF4-FFF2-40B4-BE49-F238E27FC236}">
                <a16:creationId xmlns:a16="http://schemas.microsoft.com/office/drawing/2014/main" id="{FE65DCD8-1AF3-43EE-8ABC-190CDD1E73AB}"/>
              </a:ext>
            </a:extLst>
          </p:cNvPr>
          <p:cNvSpPr txBox="1">
            <a:spLocks noChangeArrowheads="1"/>
          </p:cNvSpPr>
          <p:nvPr/>
        </p:nvSpPr>
        <p:spPr bwMode="auto">
          <a:xfrm>
            <a:off x="450850" y="4260850"/>
            <a:ext cx="84312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2500" i="0">
                <a:solidFill>
                  <a:srgbClr val="000000"/>
                </a:solidFill>
                <a:latin typeface="Verdana" panose="020B0604030504040204" pitchFamily="34" charset="0"/>
              </a:rPr>
              <a:t>Elección Fuente Primaria de Combustible</a:t>
            </a:r>
          </a:p>
        </p:txBody>
      </p:sp>
      <p:sp>
        <p:nvSpPr>
          <p:cNvPr id="25606" name="Line 8">
            <a:extLst>
              <a:ext uri="{FF2B5EF4-FFF2-40B4-BE49-F238E27FC236}">
                <a16:creationId xmlns:a16="http://schemas.microsoft.com/office/drawing/2014/main" id="{CBDB813C-A081-410C-BD3B-54C10529BE55}"/>
              </a:ext>
            </a:extLst>
          </p:cNvPr>
          <p:cNvSpPr>
            <a:spLocks noChangeShapeType="1"/>
          </p:cNvSpPr>
          <p:nvPr/>
        </p:nvSpPr>
        <p:spPr bwMode="auto">
          <a:xfrm>
            <a:off x="4410075" y="16891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329" name="Text Box 9">
            <a:extLst>
              <a:ext uri="{FF2B5EF4-FFF2-40B4-BE49-F238E27FC236}">
                <a16:creationId xmlns:a16="http://schemas.microsoft.com/office/drawing/2014/main" id="{2D3767F4-9E4D-4A88-80E8-A3653D71DF0A}"/>
              </a:ext>
            </a:extLst>
          </p:cNvPr>
          <p:cNvSpPr txBox="1">
            <a:spLocks noChangeArrowheads="1"/>
          </p:cNvSpPr>
          <p:nvPr/>
        </p:nvSpPr>
        <p:spPr bwMode="auto">
          <a:xfrm>
            <a:off x="2698750" y="4997450"/>
            <a:ext cx="3624263" cy="384175"/>
          </a:xfrm>
          <a:prstGeom prst="rect">
            <a:avLst/>
          </a:prstGeom>
          <a:noFill/>
          <a:ln w="9525">
            <a:noFill/>
            <a:miter lim="800000"/>
            <a:headEnd/>
            <a:tailEnd/>
          </a:ln>
          <a:effectLst/>
        </p:spPr>
        <p:txBody>
          <a:bodyPr>
            <a:spAutoFit/>
          </a:bodyPr>
          <a:lstStyle/>
          <a:p>
            <a:pPr algn="ctr">
              <a:lnSpc>
                <a:spcPct val="80000"/>
              </a:lnSpc>
              <a:defRPr/>
            </a:pPr>
            <a:r>
              <a:rPr lang="es-PR" sz="2400">
                <a:effectLst>
                  <a:outerShdw blurRad="38100" dist="38100" dir="2700000" algn="tl">
                    <a:srgbClr val="C0C0C0"/>
                  </a:outerShdw>
                </a:effectLst>
                <a:latin typeface="Arial" charset="0"/>
              </a:rPr>
              <a:t>Dependencia de</a:t>
            </a:r>
          </a:p>
        </p:txBody>
      </p:sp>
      <p:sp>
        <p:nvSpPr>
          <p:cNvPr id="184335" name="Text Box 15">
            <a:extLst>
              <a:ext uri="{FF2B5EF4-FFF2-40B4-BE49-F238E27FC236}">
                <a16:creationId xmlns:a16="http://schemas.microsoft.com/office/drawing/2014/main" id="{98FAB459-31FD-4A08-8861-E4D98F16C079}"/>
              </a:ext>
            </a:extLst>
          </p:cNvPr>
          <p:cNvSpPr txBox="1">
            <a:spLocks noChangeArrowheads="1"/>
          </p:cNvSpPr>
          <p:nvPr/>
        </p:nvSpPr>
        <p:spPr bwMode="auto">
          <a:xfrm>
            <a:off x="407988" y="2838450"/>
            <a:ext cx="8324850" cy="1006475"/>
          </a:xfrm>
          <a:prstGeom prst="rect">
            <a:avLst/>
          </a:prstGeom>
          <a:noFill/>
          <a:ln w="9525">
            <a:noFill/>
            <a:miter lim="800000"/>
            <a:headEnd/>
            <a:tailEnd/>
          </a:ln>
          <a:effectLst/>
        </p:spPr>
        <p:txBody>
          <a:bodyPr>
            <a:spAutoFit/>
          </a:bodyPr>
          <a:lstStyle/>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Efecto de</a:t>
            </a:r>
          </a:p>
          <a:p>
            <a:pPr algn="ctr">
              <a:lnSpc>
                <a:spcPct val="80000"/>
              </a:lnSpc>
              <a:defRPr/>
            </a:pPr>
            <a:r>
              <a:rPr lang="es-PR" sz="2500" i="0">
                <a:solidFill>
                  <a:srgbClr val="000000"/>
                </a:solidFill>
                <a:effectLst>
                  <a:outerShdw blurRad="38100" dist="38100" dir="2700000" algn="tl">
                    <a:srgbClr val="C0C0C0"/>
                  </a:outerShdw>
                </a:effectLst>
                <a:latin typeface="Arial Black" pitchFamily="34" charset="0"/>
              </a:rPr>
              <a:t>Acción de Masa</a:t>
            </a:r>
          </a:p>
          <a:p>
            <a:pPr algn="ctr">
              <a:lnSpc>
                <a:spcPct val="80000"/>
              </a:lnSpc>
              <a:defRPr/>
            </a:pPr>
            <a:r>
              <a:rPr lang="es-PR" sz="2500">
                <a:solidFill>
                  <a:srgbClr val="000000"/>
                </a:solidFill>
                <a:effectLst>
                  <a:outerShdw blurRad="38100" dist="38100" dir="2700000" algn="tl">
                    <a:srgbClr val="C0C0C0"/>
                  </a:outerShdw>
                </a:effectLst>
                <a:latin typeface="Arial" charset="0"/>
              </a:rPr>
              <a:t>(Influencia para la Disponibilidad de Energía)</a:t>
            </a:r>
          </a:p>
        </p:txBody>
      </p:sp>
      <p:sp>
        <p:nvSpPr>
          <p:cNvPr id="184340" name="Rectangle 20">
            <a:extLst>
              <a:ext uri="{FF2B5EF4-FFF2-40B4-BE49-F238E27FC236}">
                <a16:creationId xmlns:a16="http://schemas.microsoft.com/office/drawing/2014/main" id="{3919923A-8AE6-41FB-BA6D-812112814E0A}"/>
              </a:ext>
            </a:extLst>
          </p:cNvPr>
          <p:cNvSpPr>
            <a:spLocks noChangeArrowheads="1"/>
          </p:cNvSpPr>
          <p:nvPr/>
        </p:nvSpPr>
        <p:spPr bwMode="auto">
          <a:xfrm>
            <a:off x="515938" y="2133600"/>
            <a:ext cx="8351837"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latin typeface="Arial" charset="0"/>
              </a:rPr>
              <a:t>Ritmo/Control de Liberación de la Energía Libre</a:t>
            </a:r>
          </a:p>
        </p:txBody>
      </p:sp>
      <p:sp>
        <p:nvSpPr>
          <p:cNvPr id="25610" name="Line 21">
            <a:extLst>
              <a:ext uri="{FF2B5EF4-FFF2-40B4-BE49-F238E27FC236}">
                <a16:creationId xmlns:a16="http://schemas.microsoft.com/office/drawing/2014/main" id="{0691934A-487E-4F34-811C-E7661F554EA2}"/>
              </a:ext>
            </a:extLst>
          </p:cNvPr>
          <p:cNvSpPr>
            <a:spLocks noChangeShapeType="1"/>
          </p:cNvSpPr>
          <p:nvPr/>
        </p:nvSpPr>
        <p:spPr bwMode="auto">
          <a:xfrm>
            <a:off x="4422775" y="24511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5611" name="Line 22">
            <a:extLst>
              <a:ext uri="{FF2B5EF4-FFF2-40B4-BE49-F238E27FC236}">
                <a16:creationId xmlns:a16="http://schemas.microsoft.com/office/drawing/2014/main" id="{43E835D4-4BDD-4334-9E9B-ECBB7E7E2466}"/>
              </a:ext>
            </a:extLst>
          </p:cNvPr>
          <p:cNvSpPr>
            <a:spLocks noChangeShapeType="1"/>
          </p:cNvSpPr>
          <p:nvPr/>
        </p:nvSpPr>
        <p:spPr bwMode="auto">
          <a:xfrm>
            <a:off x="4435475" y="38227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5612" name="Line 23">
            <a:extLst>
              <a:ext uri="{FF2B5EF4-FFF2-40B4-BE49-F238E27FC236}">
                <a16:creationId xmlns:a16="http://schemas.microsoft.com/office/drawing/2014/main" id="{57621F46-A8E8-4697-BC17-1DEF620D92F5}"/>
              </a:ext>
            </a:extLst>
          </p:cNvPr>
          <p:cNvSpPr>
            <a:spLocks noChangeShapeType="1"/>
          </p:cNvSpPr>
          <p:nvPr/>
        </p:nvSpPr>
        <p:spPr bwMode="auto">
          <a:xfrm>
            <a:off x="4435475" y="45974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4344" name="Text Box 24">
            <a:extLst>
              <a:ext uri="{FF2B5EF4-FFF2-40B4-BE49-F238E27FC236}">
                <a16:creationId xmlns:a16="http://schemas.microsoft.com/office/drawing/2014/main" id="{50811213-511B-45F7-85DC-FBE85957CE40}"/>
              </a:ext>
            </a:extLst>
          </p:cNvPr>
          <p:cNvSpPr txBox="1">
            <a:spLocks noChangeArrowheads="1"/>
          </p:cNvSpPr>
          <p:nvPr/>
        </p:nvSpPr>
        <p:spPr bwMode="auto">
          <a:xfrm>
            <a:off x="793750" y="5734050"/>
            <a:ext cx="8102600" cy="384175"/>
          </a:xfrm>
          <a:prstGeom prst="rect">
            <a:avLst/>
          </a:prstGeom>
          <a:noFill/>
          <a:ln w="9525">
            <a:noFill/>
            <a:miter lim="800000"/>
            <a:headEnd/>
            <a:tailEnd/>
          </a:ln>
          <a:effectLst/>
        </p:spPr>
        <p:txBody>
          <a:bodyPr>
            <a:spAutoFit/>
          </a:bodyPr>
          <a:lstStyle/>
          <a:p>
            <a:pPr algn="ctr">
              <a:lnSpc>
                <a:spcPct val="80000"/>
              </a:lnSpc>
              <a:defRPr/>
            </a:pPr>
            <a:r>
              <a:rPr lang="es-PR" sz="2400" i="0">
                <a:effectLst>
                  <a:outerShdw blurRad="38100" dist="38100" dir="2700000" algn="tl">
                    <a:srgbClr val="C0C0C0"/>
                  </a:outerShdw>
                </a:effectLst>
                <a:latin typeface="Arial" charset="0"/>
              </a:rPr>
              <a:t>Este Tipo de Combustible Particular</a:t>
            </a:r>
          </a:p>
        </p:txBody>
      </p:sp>
      <p:sp>
        <p:nvSpPr>
          <p:cNvPr id="25614" name="Line 25">
            <a:extLst>
              <a:ext uri="{FF2B5EF4-FFF2-40B4-BE49-F238E27FC236}">
                <a16:creationId xmlns:a16="http://schemas.microsoft.com/office/drawing/2014/main" id="{FBBC5927-8F80-4372-AF7B-E788C04EB5E7}"/>
              </a:ext>
            </a:extLst>
          </p:cNvPr>
          <p:cNvSpPr>
            <a:spLocks noChangeShapeType="1"/>
          </p:cNvSpPr>
          <p:nvPr/>
        </p:nvSpPr>
        <p:spPr bwMode="auto">
          <a:xfrm>
            <a:off x="4448175" y="53340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4323"/>
                                        </p:tgtEl>
                                        <p:attrNameLst>
                                          <p:attrName>style.visibility</p:attrName>
                                        </p:attrNameLst>
                                      </p:cBhvr>
                                      <p:to>
                                        <p:strVal val="visible"/>
                                      </p:to>
                                    </p:set>
                                    <p:animEffect transition="in" filter="wipe(left)">
                                      <p:cBhvr>
                                        <p:cTn id="7" dur="500"/>
                                        <p:tgtEl>
                                          <p:spTgt spid="184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3"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6" name="Picture 2" descr="Contents">
            <a:extLst>
              <a:ext uri="{FF2B5EF4-FFF2-40B4-BE49-F238E27FC236}">
                <a16:creationId xmlns:a16="http://schemas.microsoft.com/office/drawing/2014/main" id="{0CA3B147-9F87-4F48-A857-958A64A22D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219" name="Text Box 3">
            <a:extLst>
              <a:ext uri="{FF2B5EF4-FFF2-40B4-BE49-F238E27FC236}">
                <a16:creationId xmlns:a16="http://schemas.microsoft.com/office/drawing/2014/main" id="{D1831F90-1163-433A-9116-F3BC03109E52}"/>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Fatiga Neuromuscular</a:t>
            </a:r>
          </a:p>
        </p:txBody>
      </p:sp>
      <p:sp>
        <p:nvSpPr>
          <p:cNvPr id="521220" name="Rectangle 4">
            <a:extLst>
              <a:ext uri="{FF2B5EF4-FFF2-40B4-BE49-F238E27FC236}">
                <a16:creationId xmlns:a16="http://schemas.microsoft.com/office/drawing/2014/main" id="{BC65694A-E7AE-4E83-8C78-4405286A94A6}"/>
              </a:ext>
            </a:extLst>
          </p:cNvPr>
          <p:cNvSpPr>
            <a:spLocks noChangeArrowheads="1"/>
          </p:cNvSpPr>
          <p:nvPr/>
        </p:nvSpPr>
        <p:spPr bwMode="auto">
          <a:xfrm>
            <a:off x="273050" y="12176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46789" name="Line 5">
            <a:extLst>
              <a:ext uri="{FF2B5EF4-FFF2-40B4-BE49-F238E27FC236}">
                <a16:creationId xmlns:a16="http://schemas.microsoft.com/office/drawing/2014/main" id="{1344F366-467F-46E4-BA39-EC9F5D88A1D6}"/>
              </a:ext>
            </a:extLst>
          </p:cNvPr>
          <p:cNvSpPr>
            <a:spLocks noChangeShapeType="1"/>
          </p:cNvSpPr>
          <p:nvPr/>
        </p:nvSpPr>
        <p:spPr bwMode="auto">
          <a:xfrm rot="-5400000">
            <a:off x="15882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21222" name="Rectangle 6">
            <a:extLst>
              <a:ext uri="{FF2B5EF4-FFF2-40B4-BE49-F238E27FC236}">
                <a16:creationId xmlns:a16="http://schemas.microsoft.com/office/drawing/2014/main" id="{745759C2-1D15-4AF5-BC0D-9F8BBE0B829C}"/>
              </a:ext>
            </a:extLst>
          </p:cNvPr>
          <p:cNvSpPr>
            <a:spLocks noChangeArrowheads="1"/>
          </p:cNvSpPr>
          <p:nvPr/>
        </p:nvSpPr>
        <p:spPr bwMode="auto">
          <a:xfrm>
            <a:off x="1631950" y="12176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521223" name="Rectangle 7">
            <a:extLst>
              <a:ext uri="{FF2B5EF4-FFF2-40B4-BE49-F238E27FC236}">
                <a16:creationId xmlns:a16="http://schemas.microsoft.com/office/drawing/2014/main" id="{00958E03-C024-4323-86E8-E427DAA527E9}"/>
              </a:ext>
            </a:extLst>
          </p:cNvPr>
          <p:cNvSpPr>
            <a:spLocks noChangeArrowheads="1"/>
          </p:cNvSpPr>
          <p:nvPr/>
        </p:nvSpPr>
        <p:spPr bwMode="auto">
          <a:xfrm>
            <a:off x="2981325" y="1217613"/>
            <a:ext cx="20002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Neuromuscular</a:t>
            </a:r>
            <a:endParaRPr lang="en-US" sz="1700">
              <a:effectLst>
                <a:outerShdw blurRad="38100" dist="38100" dir="2700000" algn="tl">
                  <a:srgbClr val="C0C0C0"/>
                </a:outerShdw>
              </a:effectLst>
              <a:latin typeface="Arial Black" pitchFamily="34" charset="0"/>
            </a:endParaRPr>
          </a:p>
        </p:txBody>
      </p:sp>
      <p:sp>
        <p:nvSpPr>
          <p:cNvPr id="521224" name="Rectangle 8">
            <a:extLst>
              <a:ext uri="{FF2B5EF4-FFF2-40B4-BE49-F238E27FC236}">
                <a16:creationId xmlns:a16="http://schemas.microsoft.com/office/drawing/2014/main" id="{04C75935-8941-4809-A406-02A004CC3E95}"/>
              </a:ext>
            </a:extLst>
          </p:cNvPr>
          <p:cNvSpPr>
            <a:spLocks noChangeArrowheads="1"/>
          </p:cNvSpPr>
          <p:nvPr/>
        </p:nvSpPr>
        <p:spPr bwMode="auto">
          <a:xfrm>
            <a:off x="5192713" y="1217613"/>
            <a:ext cx="3963987" cy="2778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Sistema Nervioso Central (SNC)</a:t>
            </a:r>
            <a:endParaRPr lang="en-US" sz="1700">
              <a:effectLst>
                <a:outerShdw blurRad="38100" dist="38100" dir="2700000" algn="tl">
                  <a:srgbClr val="C0C0C0"/>
                </a:outerShdw>
              </a:effectLst>
              <a:latin typeface="Arial Black" pitchFamily="34" charset="0"/>
            </a:endParaRPr>
          </a:p>
        </p:txBody>
      </p:sp>
      <p:sp>
        <p:nvSpPr>
          <p:cNvPr id="246793" name="Rectangle 9">
            <a:extLst>
              <a:ext uri="{FF2B5EF4-FFF2-40B4-BE49-F238E27FC236}">
                <a16:creationId xmlns:a16="http://schemas.microsoft.com/office/drawing/2014/main" id="{8619CC69-3611-4AD8-9809-CE348C80B9A4}"/>
              </a:ext>
            </a:extLst>
          </p:cNvPr>
          <p:cNvSpPr>
            <a:spLocks noChangeArrowheads="1"/>
          </p:cNvSpPr>
          <p:nvPr/>
        </p:nvSpPr>
        <p:spPr bwMode="auto">
          <a:xfrm>
            <a:off x="425450" y="1171575"/>
            <a:ext cx="86550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6794" name="Line 10">
            <a:extLst>
              <a:ext uri="{FF2B5EF4-FFF2-40B4-BE49-F238E27FC236}">
                <a16:creationId xmlns:a16="http://schemas.microsoft.com/office/drawing/2014/main" id="{9F7C26AF-8FDC-4193-AF60-511C444A36DC}"/>
              </a:ext>
            </a:extLst>
          </p:cNvPr>
          <p:cNvSpPr>
            <a:spLocks noChangeShapeType="1"/>
          </p:cNvSpPr>
          <p:nvPr/>
        </p:nvSpPr>
        <p:spPr bwMode="auto">
          <a:xfrm rot="-5400000">
            <a:off x="28709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6795" name="Line 11">
            <a:extLst>
              <a:ext uri="{FF2B5EF4-FFF2-40B4-BE49-F238E27FC236}">
                <a16:creationId xmlns:a16="http://schemas.microsoft.com/office/drawing/2014/main" id="{8CAD3BFA-F879-4BC9-B94C-0A5971B229AC}"/>
              </a:ext>
            </a:extLst>
          </p:cNvPr>
          <p:cNvSpPr>
            <a:spLocks noChangeShapeType="1"/>
          </p:cNvSpPr>
          <p:nvPr/>
        </p:nvSpPr>
        <p:spPr bwMode="auto">
          <a:xfrm rot="-5400000">
            <a:off x="5106194" y="11644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21228" name="Rectangle 12">
            <a:extLst>
              <a:ext uri="{FF2B5EF4-FFF2-40B4-BE49-F238E27FC236}">
                <a16:creationId xmlns:a16="http://schemas.microsoft.com/office/drawing/2014/main" id="{622D73CC-1BD9-4F8A-A5BB-082B2DDAA952}"/>
              </a:ext>
            </a:extLst>
          </p:cNvPr>
          <p:cNvSpPr>
            <a:spLocks noChangeArrowheads="1"/>
          </p:cNvSpPr>
          <p:nvPr/>
        </p:nvSpPr>
        <p:spPr bwMode="auto">
          <a:xfrm>
            <a:off x="1851025" y="4151313"/>
            <a:ext cx="5757863" cy="5667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6600" i="0">
                <a:effectLst>
                  <a:outerShdw blurRad="38100" dist="38100" dir="2700000" algn="tl">
                    <a:srgbClr val="C0C0C0"/>
                  </a:outerShdw>
                </a:effectLst>
                <a:latin typeface="Verdana" pitchFamily="34" charset="0"/>
              </a:rPr>
              <a:t>Precede</a:t>
            </a:r>
            <a:endParaRPr lang="en-US" sz="6600">
              <a:effectLst>
                <a:outerShdw blurRad="38100" dist="38100" dir="2700000" algn="tl">
                  <a:srgbClr val="C0C0C0"/>
                </a:outerShdw>
              </a:effectLst>
              <a:latin typeface="Verdana" pitchFamily="34" charset="0"/>
            </a:endParaRPr>
          </a:p>
        </p:txBody>
      </p:sp>
      <p:sp>
        <p:nvSpPr>
          <p:cNvPr id="521229" name="Rectangle 13">
            <a:extLst>
              <a:ext uri="{FF2B5EF4-FFF2-40B4-BE49-F238E27FC236}">
                <a16:creationId xmlns:a16="http://schemas.microsoft.com/office/drawing/2014/main" id="{701DE093-29F3-49C9-B851-1E1CFC44E197}"/>
              </a:ext>
            </a:extLst>
          </p:cNvPr>
          <p:cNvSpPr>
            <a:spLocks noChangeArrowheads="1"/>
          </p:cNvSpPr>
          <p:nvPr/>
        </p:nvSpPr>
        <p:spPr bwMode="auto">
          <a:xfrm>
            <a:off x="338138" y="1506538"/>
            <a:ext cx="8628062" cy="7381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6000" i="0">
                <a:solidFill>
                  <a:srgbClr val="000000"/>
                </a:solidFill>
                <a:effectLst>
                  <a:outerShdw blurRad="38100" dist="38100" dir="2700000" algn="tl">
                    <a:srgbClr val="C0C0C0"/>
                  </a:outerShdw>
                </a:effectLst>
                <a:latin typeface="Verdana" pitchFamily="34" charset="0"/>
              </a:rPr>
              <a:t>FATIGA PERCIBIDA</a:t>
            </a:r>
            <a:endParaRPr lang="es-PR" sz="6000" i="0">
              <a:effectLst>
                <a:outerShdw blurRad="38100" dist="38100" dir="2700000" algn="tl">
                  <a:srgbClr val="C0C0C0"/>
                </a:outerShdw>
              </a:effectLst>
              <a:latin typeface="Arial" charset="0"/>
            </a:endParaRPr>
          </a:p>
        </p:txBody>
      </p:sp>
      <p:sp>
        <p:nvSpPr>
          <p:cNvPr id="246798" name="Line 14">
            <a:extLst>
              <a:ext uri="{FF2B5EF4-FFF2-40B4-BE49-F238E27FC236}">
                <a16:creationId xmlns:a16="http://schemas.microsoft.com/office/drawing/2014/main" id="{2D018369-6E4A-459F-944E-3F5EB64357E3}"/>
              </a:ext>
            </a:extLst>
          </p:cNvPr>
          <p:cNvSpPr>
            <a:spLocks noChangeShapeType="1"/>
          </p:cNvSpPr>
          <p:nvPr/>
        </p:nvSpPr>
        <p:spPr bwMode="auto">
          <a:xfrm>
            <a:off x="4600575" y="2874963"/>
            <a:ext cx="0" cy="1349375"/>
          </a:xfrm>
          <a:prstGeom prst="line">
            <a:avLst/>
          </a:prstGeom>
          <a:noFill/>
          <a:ln w="279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21231" name="Rectangle 15">
            <a:extLst>
              <a:ext uri="{FF2B5EF4-FFF2-40B4-BE49-F238E27FC236}">
                <a16:creationId xmlns:a16="http://schemas.microsoft.com/office/drawing/2014/main" id="{DCC3EC3A-2685-43CF-B25D-5754909A7763}"/>
              </a:ext>
            </a:extLst>
          </p:cNvPr>
          <p:cNvSpPr>
            <a:spLocks noChangeArrowheads="1"/>
          </p:cNvSpPr>
          <p:nvPr/>
        </p:nvSpPr>
        <p:spPr bwMode="auto">
          <a:xfrm>
            <a:off x="382588" y="6118225"/>
            <a:ext cx="8596312" cy="5445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5500" i="0">
                <a:effectLst>
                  <a:outerShdw blurRad="38100" dist="38100" dir="2700000" algn="tl">
                    <a:srgbClr val="C0C0C0"/>
                  </a:outerShdw>
                </a:effectLst>
                <a:latin typeface="Arial Black" pitchFamily="34" charset="0"/>
              </a:rPr>
              <a:t>FATIGA FISIOLÓGICA</a:t>
            </a:r>
          </a:p>
        </p:txBody>
      </p:sp>
      <p:sp>
        <p:nvSpPr>
          <p:cNvPr id="246800" name="Line 16">
            <a:extLst>
              <a:ext uri="{FF2B5EF4-FFF2-40B4-BE49-F238E27FC236}">
                <a16:creationId xmlns:a16="http://schemas.microsoft.com/office/drawing/2014/main" id="{D81B1C3E-1841-4493-B478-24C808238B75}"/>
              </a:ext>
            </a:extLst>
          </p:cNvPr>
          <p:cNvSpPr>
            <a:spLocks noChangeShapeType="1"/>
          </p:cNvSpPr>
          <p:nvPr/>
        </p:nvSpPr>
        <p:spPr bwMode="auto">
          <a:xfrm>
            <a:off x="4613275" y="4741863"/>
            <a:ext cx="0" cy="1349375"/>
          </a:xfrm>
          <a:prstGeom prst="line">
            <a:avLst/>
          </a:prstGeom>
          <a:noFill/>
          <a:ln w="279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21233" name="Rectangle 17">
            <a:extLst>
              <a:ext uri="{FF2B5EF4-FFF2-40B4-BE49-F238E27FC236}">
                <a16:creationId xmlns:a16="http://schemas.microsoft.com/office/drawing/2014/main" id="{46D50CE4-84A5-419F-9A95-ABB56AC68AA6}"/>
              </a:ext>
            </a:extLst>
          </p:cNvPr>
          <p:cNvSpPr>
            <a:spLocks noChangeArrowheads="1"/>
          </p:cNvSpPr>
          <p:nvPr/>
        </p:nvSpPr>
        <p:spPr bwMode="auto">
          <a:xfrm>
            <a:off x="376238" y="2205038"/>
            <a:ext cx="8628062" cy="7381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80000"/>
              </a:lnSpc>
              <a:spcBef>
                <a:spcPct val="20000"/>
              </a:spcBef>
              <a:defRPr/>
            </a:pPr>
            <a:r>
              <a:rPr lang="es-PR" sz="5700">
                <a:solidFill>
                  <a:srgbClr val="000000"/>
                </a:solidFill>
                <a:effectLst>
                  <a:outerShdw blurRad="38100" dist="38100" dir="2700000" algn="tl">
                    <a:srgbClr val="C0C0C0"/>
                  </a:outerShdw>
                </a:effectLst>
                <a:latin typeface="Verdana" pitchFamily="34" charset="0"/>
              </a:rPr>
              <a:t>(Fatiga Psicológica)</a:t>
            </a:r>
            <a:endParaRPr lang="es-PR" sz="5700">
              <a:effectLst>
                <a:outerShdw blurRad="38100" dist="38100" dir="2700000" algn="tl">
                  <a:srgbClr val="C0C0C0"/>
                </a:outerShdw>
              </a:effectLst>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1219"/>
                                        </p:tgtEl>
                                        <p:attrNameLst>
                                          <p:attrName>style.visibility</p:attrName>
                                        </p:attrNameLst>
                                      </p:cBhvr>
                                      <p:to>
                                        <p:strVal val="visible"/>
                                      </p:to>
                                    </p:set>
                                    <p:animEffect transition="in" filter="wipe(left)">
                                      <p:cBhvr>
                                        <p:cTn id="7" dur="500"/>
                                        <p:tgtEl>
                                          <p:spTgt spid="521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19" grpId="0" autoUpdateAnimBg="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Picture 2" descr="Contents">
            <a:extLst>
              <a:ext uri="{FF2B5EF4-FFF2-40B4-BE49-F238E27FC236}">
                <a16:creationId xmlns:a16="http://schemas.microsoft.com/office/drawing/2014/main" id="{B0F66363-DB1D-439B-8D18-D5E32FC700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0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3267" name="Text Box 3">
            <a:extLst>
              <a:ext uri="{FF2B5EF4-FFF2-40B4-BE49-F238E27FC236}">
                <a16:creationId xmlns:a16="http://schemas.microsoft.com/office/drawing/2014/main" id="{61DE9E6D-009D-4DCD-9D45-9EA1D760957F}"/>
              </a:ext>
            </a:extLst>
          </p:cNvPr>
          <p:cNvSpPr txBox="1">
            <a:spLocks noChangeArrowheads="1"/>
          </p:cNvSpPr>
          <p:nvPr/>
        </p:nvSpPr>
        <p:spPr bwMode="auto">
          <a:xfrm>
            <a:off x="276225" y="2857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Fatiga y sus Causas: Fatiga Neuromuscular</a:t>
            </a:r>
          </a:p>
        </p:txBody>
      </p:sp>
      <p:sp>
        <p:nvSpPr>
          <p:cNvPr id="523268" name="Rectangle 4">
            <a:extLst>
              <a:ext uri="{FF2B5EF4-FFF2-40B4-BE49-F238E27FC236}">
                <a16:creationId xmlns:a16="http://schemas.microsoft.com/office/drawing/2014/main" id="{BB50EF0D-EFA2-4FE7-A736-CDAF1E67D48B}"/>
              </a:ext>
            </a:extLst>
          </p:cNvPr>
          <p:cNvSpPr>
            <a:spLocks noChangeArrowheads="1"/>
          </p:cNvSpPr>
          <p:nvPr/>
        </p:nvSpPr>
        <p:spPr bwMode="auto">
          <a:xfrm>
            <a:off x="273050" y="1306513"/>
            <a:ext cx="1306513"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FATIGA</a:t>
            </a:r>
            <a:endParaRPr lang="en-US" sz="1700">
              <a:effectLst>
                <a:outerShdw blurRad="38100" dist="38100" dir="2700000" algn="tl">
                  <a:srgbClr val="C0C0C0"/>
                </a:outerShdw>
              </a:effectLst>
              <a:latin typeface="Arial Black" pitchFamily="34" charset="0"/>
            </a:endParaRPr>
          </a:p>
        </p:txBody>
      </p:sp>
      <p:sp>
        <p:nvSpPr>
          <p:cNvPr id="247813" name="Line 5">
            <a:extLst>
              <a:ext uri="{FF2B5EF4-FFF2-40B4-BE49-F238E27FC236}">
                <a16:creationId xmlns:a16="http://schemas.microsoft.com/office/drawing/2014/main" id="{A706D925-F85E-4ED7-BD47-D4F40CB838D2}"/>
              </a:ext>
            </a:extLst>
          </p:cNvPr>
          <p:cNvSpPr>
            <a:spLocks noChangeShapeType="1"/>
          </p:cNvSpPr>
          <p:nvPr/>
        </p:nvSpPr>
        <p:spPr bwMode="auto">
          <a:xfrm rot="-5400000">
            <a:off x="1588294" y="12533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23270" name="Rectangle 6">
            <a:extLst>
              <a:ext uri="{FF2B5EF4-FFF2-40B4-BE49-F238E27FC236}">
                <a16:creationId xmlns:a16="http://schemas.microsoft.com/office/drawing/2014/main" id="{B6361F07-F29D-479B-8E4D-875A00E79C18}"/>
              </a:ext>
            </a:extLst>
          </p:cNvPr>
          <p:cNvSpPr>
            <a:spLocks noChangeArrowheads="1"/>
          </p:cNvSpPr>
          <p:nvPr/>
        </p:nvSpPr>
        <p:spPr bwMode="auto">
          <a:xfrm>
            <a:off x="1631950" y="1306513"/>
            <a:ext cx="1157288" cy="2651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Causas</a:t>
            </a:r>
            <a:endParaRPr lang="en-US" sz="1700">
              <a:effectLst>
                <a:outerShdw blurRad="38100" dist="38100" dir="2700000" algn="tl">
                  <a:srgbClr val="C0C0C0"/>
                </a:outerShdw>
              </a:effectLst>
              <a:latin typeface="Arial Black" pitchFamily="34" charset="0"/>
            </a:endParaRPr>
          </a:p>
        </p:txBody>
      </p:sp>
      <p:sp>
        <p:nvSpPr>
          <p:cNvPr id="523271" name="Rectangle 7">
            <a:extLst>
              <a:ext uri="{FF2B5EF4-FFF2-40B4-BE49-F238E27FC236}">
                <a16:creationId xmlns:a16="http://schemas.microsoft.com/office/drawing/2014/main" id="{F4D39274-43A7-4899-8281-60AC9D8B5A20}"/>
              </a:ext>
            </a:extLst>
          </p:cNvPr>
          <p:cNvSpPr>
            <a:spLocks noChangeArrowheads="1"/>
          </p:cNvSpPr>
          <p:nvPr/>
        </p:nvSpPr>
        <p:spPr bwMode="auto">
          <a:xfrm>
            <a:off x="2981325" y="1306513"/>
            <a:ext cx="2000250" cy="23971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1700" i="0">
                <a:effectLst>
                  <a:outerShdw blurRad="38100" dist="38100" dir="2700000" algn="tl">
                    <a:srgbClr val="C0C0C0"/>
                  </a:outerShdw>
                </a:effectLst>
                <a:latin typeface="Arial Black" pitchFamily="34" charset="0"/>
              </a:rPr>
              <a:t>Neuromuscular</a:t>
            </a:r>
            <a:endParaRPr lang="en-US" sz="1700">
              <a:effectLst>
                <a:outerShdw blurRad="38100" dist="38100" dir="2700000" algn="tl">
                  <a:srgbClr val="C0C0C0"/>
                </a:outerShdw>
              </a:effectLst>
              <a:latin typeface="Arial Black" pitchFamily="34" charset="0"/>
            </a:endParaRPr>
          </a:p>
        </p:txBody>
      </p:sp>
      <p:sp>
        <p:nvSpPr>
          <p:cNvPr id="523272" name="Rectangle 8">
            <a:extLst>
              <a:ext uri="{FF2B5EF4-FFF2-40B4-BE49-F238E27FC236}">
                <a16:creationId xmlns:a16="http://schemas.microsoft.com/office/drawing/2014/main" id="{5AB166BE-094D-493A-A7D2-7D8DBD21679A}"/>
              </a:ext>
            </a:extLst>
          </p:cNvPr>
          <p:cNvSpPr>
            <a:spLocks noChangeArrowheads="1"/>
          </p:cNvSpPr>
          <p:nvPr/>
        </p:nvSpPr>
        <p:spPr bwMode="auto">
          <a:xfrm>
            <a:off x="5192713" y="1306513"/>
            <a:ext cx="3963987" cy="2778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700" i="0">
                <a:effectLst>
                  <a:outerShdw blurRad="38100" dist="38100" dir="2700000" algn="tl">
                    <a:srgbClr val="C0C0C0"/>
                  </a:outerShdw>
                </a:effectLst>
                <a:latin typeface="Arial Black" pitchFamily="34" charset="0"/>
              </a:rPr>
              <a:t>Sistema Nervioso Central (SNC)</a:t>
            </a:r>
            <a:endParaRPr lang="en-US" sz="1700">
              <a:effectLst>
                <a:outerShdw blurRad="38100" dist="38100" dir="2700000" algn="tl">
                  <a:srgbClr val="C0C0C0"/>
                </a:outerShdw>
              </a:effectLst>
              <a:latin typeface="Arial Black" pitchFamily="34" charset="0"/>
            </a:endParaRPr>
          </a:p>
        </p:txBody>
      </p:sp>
      <p:sp>
        <p:nvSpPr>
          <p:cNvPr id="247817" name="Rectangle 9">
            <a:extLst>
              <a:ext uri="{FF2B5EF4-FFF2-40B4-BE49-F238E27FC236}">
                <a16:creationId xmlns:a16="http://schemas.microsoft.com/office/drawing/2014/main" id="{5F05E8A7-A1EC-4B7F-9295-D5AF7084FE7C}"/>
              </a:ext>
            </a:extLst>
          </p:cNvPr>
          <p:cNvSpPr>
            <a:spLocks noChangeArrowheads="1"/>
          </p:cNvSpPr>
          <p:nvPr/>
        </p:nvSpPr>
        <p:spPr bwMode="auto">
          <a:xfrm>
            <a:off x="425450" y="1260475"/>
            <a:ext cx="8655050" cy="3206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7818" name="Line 10">
            <a:extLst>
              <a:ext uri="{FF2B5EF4-FFF2-40B4-BE49-F238E27FC236}">
                <a16:creationId xmlns:a16="http://schemas.microsoft.com/office/drawing/2014/main" id="{4BF61D54-2473-4235-B4D0-64F08F7B9672}"/>
              </a:ext>
            </a:extLst>
          </p:cNvPr>
          <p:cNvSpPr>
            <a:spLocks noChangeShapeType="1"/>
          </p:cNvSpPr>
          <p:nvPr/>
        </p:nvSpPr>
        <p:spPr bwMode="auto">
          <a:xfrm rot="-5400000">
            <a:off x="2870994" y="12533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7819" name="Line 11">
            <a:extLst>
              <a:ext uri="{FF2B5EF4-FFF2-40B4-BE49-F238E27FC236}">
                <a16:creationId xmlns:a16="http://schemas.microsoft.com/office/drawing/2014/main" id="{5510E762-4208-4042-9B40-EB4313DC1873}"/>
              </a:ext>
            </a:extLst>
          </p:cNvPr>
          <p:cNvSpPr>
            <a:spLocks noChangeShapeType="1"/>
          </p:cNvSpPr>
          <p:nvPr/>
        </p:nvSpPr>
        <p:spPr bwMode="auto">
          <a:xfrm rot="-5400000">
            <a:off x="5106194" y="1253332"/>
            <a:ext cx="0" cy="379412"/>
          </a:xfrm>
          <a:prstGeom prst="line">
            <a:avLst/>
          </a:prstGeom>
          <a:noFill/>
          <a:ln w="571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23279" name="Rectangle 15">
            <a:extLst>
              <a:ext uri="{FF2B5EF4-FFF2-40B4-BE49-F238E27FC236}">
                <a16:creationId xmlns:a16="http://schemas.microsoft.com/office/drawing/2014/main" id="{791DC8F5-F184-461C-B0DA-43B9F8CB095B}"/>
              </a:ext>
            </a:extLst>
          </p:cNvPr>
          <p:cNvSpPr>
            <a:spLocks noChangeArrowheads="1"/>
          </p:cNvSpPr>
          <p:nvPr/>
        </p:nvSpPr>
        <p:spPr bwMode="auto">
          <a:xfrm>
            <a:off x="471488" y="1685925"/>
            <a:ext cx="8469312" cy="3794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900" i="0">
                <a:effectLst>
                  <a:outerShdw blurRad="38100" dist="38100" dir="2700000" algn="tl">
                    <a:srgbClr val="C0C0C0"/>
                  </a:outerShdw>
                </a:effectLst>
                <a:latin typeface="Arial Black" pitchFamily="34" charset="0"/>
              </a:rPr>
              <a:t>ENTRENAMIENTO DEPORTIVO</a:t>
            </a:r>
          </a:p>
        </p:txBody>
      </p:sp>
      <p:sp>
        <p:nvSpPr>
          <p:cNvPr id="523282" name="Rectangle 18">
            <a:extLst>
              <a:ext uri="{FF2B5EF4-FFF2-40B4-BE49-F238E27FC236}">
                <a16:creationId xmlns:a16="http://schemas.microsoft.com/office/drawing/2014/main" id="{ACA01901-6A36-42C3-9224-EA6C6FF7F780}"/>
              </a:ext>
            </a:extLst>
          </p:cNvPr>
          <p:cNvSpPr>
            <a:spLocks noChangeArrowheads="1"/>
          </p:cNvSpPr>
          <p:nvPr/>
        </p:nvSpPr>
        <p:spPr bwMode="auto">
          <a:xfrm>
            <a:off x="1355725" y="2855913"/>
            <a:ext cx="7142163" cy="414337"/>
          </a:xfrm>
          <a:prstGeom prst="rect">
            <a:avLst/>
          </a:prstGeom>
          <a:noFill/>
          <a:ln w="9525">
            <a:noFill/>
            <a:miter lim="800000"/>
            <a:headEnd/>
            <a:tailEnd/>
          </a:ln>
          <a:effectLst/>
        </p:spPr>
        <p:txBody>
          <a:bodyPr/>
          <a:lstStyle/>
          <a:p>
            <a:pPr marL="342900" indent="-342900" algn="ctr">
              <a:lnSpc>
                <a:spcPct val="80000"/>
              </a:lnSpc>
              <a:spcBef>
                <a:spcPct val="20000"/>
              </a:spcBef>
              <a:defRPr/>
            </a:pPr>
            <a:r>
              <a:rPr lang="en-US" sz="4400" i="0">
                <a:effectLst>
                  <a:outerShdw blurRad="38100" dist="38100" dir="2700000" algn="tl">
                    <a:srgbClr val="C0C0C0"/>
                  </a:outerShdw>
                </a:effectLst>
                <a:latin typeface="Verdana" pitchFamily="34" charset="0"/>
              </a:rPr>
              <a:t>Aprendizaje Motor</a:t>
            </a:r>
            <a:endParaRPr lang="en-US" sz="4400">
              <a:effectLst>
                <a:outerShdw blurRad="38100" dist="38100" dir="2700000" algn="tl">
                  <a:srgbClr val="C0C0C0"/>
                </a:outerShdw>
              </a:effectLst>
              <a:latin typeface="Verdana" pitchFamily="34" charset="0"/>
            </a:endParaRPr>
          </a:p>
        </p:txBody>
      </p:sp>
      <p:sp>
        <p:nvSpPr>
          <p:cNvPr id="523284" name="Rectangle 20">
            <a:extLst>
              <a:ext uri="{FF2B5EF4-FFF2-40B4-BE49-F238E27FC236}">
                <a16:creationId xmlns:a16="http://schemas.microsoft.com/office/drawing/2014/main" id="{1FAE39A2-6241-4151-B703-9010E8DB8CE9}"/>
              </a:ext>
            </a:extLst>
          </p:cNvPr>
          <p:cNvSpPr>
            <a:spLocks noChangeArrowheads="1"/>
          </p:cNvSpPr>
          <p:nvPr/>
        </p:nvSpPr>
        <p:spPr bwMode="auto">
          <a:xfrm>
            <a:off x="1785938" y="4643438"/>
            <a:ext cx="5249862" cy="3698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800" i="0">
                <a:solidFill>
                  <a:srgbClr val="000000"/>
                </a:solidFill>
                <a:effectLst>
                  <a:outerShdw blurRad="38100" dist="38100" dir="2700000" algn="tl">
                    <a:srgbClr val="C0C0C0"/>
                  </a:outerShdw>
                </a:effectLst>
                <a:latin typeface="Verdana" pitchFamily="34" charset="0"/>
              </a:rPr>
              <a:t>Cómo Llevar un</a:t>
            </a:r>
            <a:endParaRPr lang="es-PR" sz="3800" i="0">
              <a:effectLst>
                <a:outerShdw blurRad="38100" dist="38100" dir="2700000" algn="tl">
                  <a:srgbClr val="C0C0C0"/>
                </a:outerShdw>
              </a:effectLst>
              <a:latin typeface="Arial" charset="0"/>
            </a:endParaRPr>
          </a:p>
        </p:txBody>
      </p:sp>
      <p:sp>
        <p:nvSpPr>
          <p:cNvPr id="247823" name="Line 21">
            <a:extLst>
              <a:ext uri="{FF2B5EF4-FFF2-40B4-BE49-F238E27FC236}">
                <a16:creationId xmlns:a16="http://schemas.microsoft.com/office/drawing/2014/main" id="{889BFAA1-5DF9-4AEF-9992-3B4B0CF6D521}"/>
              </a:ext>
            </a:extLst>
          </p:cNvPr>
          <p:cNvSpPr>
            <a:spLocks noChangeShapeType="1"/>
          </p:cNvSpPr>
          <p:nvPr/>
        </p:nvSpPr>
        <p:spPr bwMode="auto">
          <a:xfrm>
            <a:off x="4410075" y="2087563"/>
            <a:ext cx="0" cy="815975"/>
          </a:xfrm>
          <a:prstGeom prst="line">
            <a:avLst/>
          </a:prstGeom>
          <a:noFill/>
          <a:ln w="190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23288" name="Text Box 24">
            <a:extLst>
              <a:ext uri="{FF2B5EF4-FFF2-40B4-BE49-F238E27FC236}">
                <a16:creationId xmlns:a16="http://schemas.microsoft.com/office/drawing/2014/main" id="{C71BF58D-70B8-480C-8A80-F98371E66611}"/>
              </a:ext>
            </a:extLst>
          </p:cNvPr>
          <p:cNvSpPr txBox="1">
            <a:spLocks noChangeArrowheads="1"/>
          </p:cNvSpPr>
          <p:nvPr/>
        </p:nvSpPr>
        <p:spPr bwMode="auto">
          <a:xfrm>
            <a:off x="238125" y="5613400"/>
            <a:ext cx="4405313" cy="1092200"/>
          </a:xfrm>
          <a:prstGeom prst="rect">
            <a:avLst/>
          </a:prstGeom>
          <a:noFill/>
          <a:ln w="9525">
            <a:noFill/>
            <a:miter lim="800000"/>
            <a:headEnd/>
            <a:tailEnd/>
          </a:ln>
          <a:effectLst/>
        </p:spPr>
        <p:txBody>
          <a:bodyPr>
            <a:spAutoFit/>
          </a:bodyPr>
          <a:lstStyle/>
          <a:p>
            <a:pPr algn="ctr">
              <a:lnSpc>
                <a:spcPct val="80000"/>
              </a:lnSpc>
              <a:defRPr/>
            </a:pPr>
            <a:r>
              <a:rPr lang="en-US" sz="4100" i="0">
                <a:effectLst>
                  <a:outerShdw blurRad="38100" dist="38100" dir="2700000" algn="tl">
                    <a:srgbClr val="C0C0C0"/>
                  </a:outerShdw>
                </a:effectLst>
                <a:latin typeface="Arial" charset="0"/>
              </a:rPr>
              <a:t>Ritmo Adecuado</a:t>
            </a:r>
          </a:p>
          <a:p>
            <a:pPr algn="ctr">
              <a:lnSpc>
                <a:spcPct val="80000"/>
              </a:lnSpc>
              <a:defRPr/>
            </a:pPr>
            <a:r>
              <a:rPr lang="en-US" sz="4100" i="0">
                <a:effectLst>
                  <a:outerShdw blurRad="38100" dist="38100" dir="2700000" algn="tl">
                    <a:srgbClr val="C0C0C0"/>
                  </a:outerShdw>
                </a:effectLst>
                <a:latin typeface="Arial" charset="0"/>
              </a:rPr>
              <a:t>de Ejercicio</a:t>
            </a:r>
            <a:endParaRPr lang="en-US" sz="4100" i="0" baseline="30000">
              <a:effectLst>
                <a:outerShdw blurRad="38100" dist="38100" dir="2700000" algn="tl">
                  <a:srgbClr val="C0C0C0"/>
                </a:outerShdw>
              </a:effectLst>
              <a:latin typeface="Arial" charset="0"/>
            </a:endParaRPr>
          </a:p>
        </p:txBody>
      </p:sp>
      <p:sp>
        <p:nvSpPr>
          <p:cNvPr id="247825" name="Line 27">
            <a:extLst>
              <a:ext uri="{FF2B5EF4-FFF2-40B4-BE49-F238E27FC236}">
                <a16:creationId xmlns:a16="http://schemas.microsoft.com/office/drawing/2014/main" id="{D7FDBC0C-0BCE-4CEE-9249-018513BA2E05}"/>
              </a:ext>
            </a:extLst>
          </p:cNvPr>
          <p:cNvSpPr>
            <a:spLocks noChangeShapeType="1"/>
          </p:cNvSpPr>
          <p:nvPr/>
        </p:nvSpPr>
        <p:spPr bwMode="auto">
          <a:xfrm>
            <a:off x="4422775" y="3370263"/>
            <a:ext cx="0" cy="1260475"/>
          </a:xfrm>
          <a:prstGeom prst="line">
            <a:avLst/>
          </a:prstGeom>
          <a:noFill/>
          <a:ln w="190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7826" name="Text Box 28">
            <a:extLst>
              <a:ext uri="{FF2B5EF4-FFF2-40B4-BE49-F238E27FC236}">
                <a16:creationId xmlns:a16="http://schemas.microsoft.com/office/drawing/2014/main" id="{3741E18A-1FB4-46C9-99EB-FB776DB602BB}"/>
              </a:ext>
            </a:extLst>
          </p:cNvPr>
          <p:cNvSpPr txBox="1">
            <a:spLocks noChangeArrowheads="1"/>
          </p:cNvSpPr>
          <p:nvPr/>
        </p:nvSpPr>
        <p:spPr bwMode="auto">
          <a:xfrm>
            <a:off x="4446588" y="3427413"/>
            <a:ext cx="29527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4000"/>
              <a:t>(Permite)</a:t>
            </a:r>
          </a:p>
        </p:txBody>
      </p:sp>
      <p:sp>
        <p:nvSpPr>
          <p:cNvPr id="247827" name="Freeform 29">
            <a:extLst>
              <a:ext uri="{FF2B5EF4-FFF2-40B4-BE49-F238E27FC236}">
                <a16:creationId xmlns:a16="http://schemas.microsoft.com/office/drawing/2014/main" id="{59590D87-46DB-47FA-BB15-F18C2EF0EAFE}"/>
              </a:ext>
            </a:extLst>
          </p:cNvPr>
          <p:cNvSpPr>
            <a:spLocks/>
          </p:cNvSpPr>
          <p:nvPr/>
        </p:nvSpPr>
        <p:spPr bwMode="auto">
          <a:xfrm rot="-5400000" flipH="1" flipV="1">
            <a:off x="1470025" y="4964113"/>
            <a:ext cx="955675" cy="6921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905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23294" name="Text Box 30">
            <a:extLst>
              <a:ext uri="{FF2B5EF4-FFF2-40B4-BE49-F238E27FC236}">
                <a16:creationId xmlns:a16="http://schemas.microsoft.com/office/drawing/2014/main" id="{25490D4C-AD3B-4918-A30F-8608755966A6}"/>
              </a:ext>
            </a:extLst>
          </p:cNvPr>
          <p:cNvSpPr txBox="1">
            <a:spLocks noChangeArrowheads="1"/>
          </p:cNvSpPr>
          <p:nvPr/>
        </p:nvSpPr>
        <p:spPr bwMode="auto">
          <a:xfrm>
            <a:off x="5762625" y="5600700"/>
            <a:ext cx="3351213" cy="1092200"/>
          </a:xfrm>
          <a:prstGeom prst="rect">
            <a:avLst/>
          </a:prstGeom>
          <a:noFill/>
          <a:ln w="9525">
            <a:noFill/>
            <a:miter lim="800000"/>
            <a:headEnd/>
            <a:tailEnd/>
          </a:ln>
          <a:effectLst/>
        </p:spPr>
        <p:txBody>
          <a:bodyPr>
            <a:spAutoFit/>
          </a:bodyPr>
          <a:lstStyle/>
          <a:p>
            <a:pPr algn="ctr">
              <a:lnSpc>
                <a:spcPct val="80000"/>
              </a:lnSpc>
              <a:defRPr/>
            </a:pPr>
            <a:r>
              <a:rPr lang="en-US" sz="4100" i="0">
                <a:effectLst>
                  <a:outerShdw blurRad="38100" dist="38100" dir="2700000" algn="tl">
                    <a:srgbClr val="C0C0C0"/>
                  </a:outerShdw>
                </a:effectLst>
                <a:latin typeface="Arial" charset="0"/>
              </a:rPr>
              <a:t>Tolerar el</a:t>
            </a:r>
          </a:p>
          <a:p>
            <a:pPr algn="ctr">
              <a:lnSpc>
                <a:spcPct val="80000"/>
              </a:lnSpc>
              <a:defRPr/>
            </a:pPr>
            <a:r>
              <a:rPr lang="en-US" sz="4100" i="0">
                <a:effectLst>
                  <a:outerShdw blurRad="38100" dist="38100" dir="2700000" algn="tl">
                    <a:srgbClr val="C0C0C0"/>
                  </a:outerShdw>
                </a:effectLst>
                <a:latin typeface="Arial" charset="0"/>
              </a:rPr>
              <a:t>Dolor/Fatiga</a:t>
            </a:r>
            <a:endParaRPr lang="en-US" sz="4100" i="0" baseline="30000">
              <a:effectLst>
                <a:outerShdw blurRad="38100" dist="38100" dir="2700000" algn="tl">
                  <a:srgbClr val="C0C0C0"/>
                </a:outerShdw>
              </a:effectLst>
              <a:latin typeface="Arial" charset="0"/>
            </a:endParaRPr>
          </a:p>
        </p:txBody>
      </p:sp>
      <p:sp>
        <p:nvSpPr>
          <p:cNvPr id="247829" name="Freeform 31">
            <a:extLst>
              <a:ext uri="{FF2B5EF4-FFF2-40B4-BE49-F238E27FC236}">
                <a16:creationId xmlns:a16="http://schemas.microsoft.com/office/drawing/2014/main" id="{7714DB08-3212-43A6-B90A-0EF0155E6375}"/>
              </a:ext>
            </a:extLst>
          </p:cNvPr>
          <p:cNvSpPr>
            <a:spLocks/>
          </p:cNvSpPr>
          <p:nvPr/>
        </p:nvSpPr>
        <p:spPr bwMode="auto">
          <a:xfrm rot="5400000" flipV="1">
            <a:off x="6492875" y="4894263"/>
            <a:ext cx="955675" cy="8064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905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3267"/>
                                        </p:tgtEl>
                                        <p:attrNameLst>
                                          <p:attrName>style.visibility</p:attrName>
                                        </p:attrNameLst>
                                      </p:cBhvr>
                                      <p:to>
                                        <p:strVal val="visible"/>
                                      </p:to>
                                    </p:set>
                                    <p:animEffect transition="in" filter="wipe(left)">
                                      <p:cBhvr>
                                        <p:cTn id="7" dur="500"/>
                                        <p:tgtEl>
                                          <p:spTgt spid="523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3267" grpId="0" autoUpdateAnimBg="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4" name="Picture 2" descr="Key Points">
            <a:extLst>
              <a:ext uri="{FF2B5EF4-FFF2-40B4-BE49-F238E27FC236}">
                <a16:creationId xmlns:a16="http://schemas.microsoft.com/office/drawing/2014/main" id="{831AD5EF-4086-4A05-BC56-90379E8F8C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4" name="Text Box 4">
            <a:extLst>
              <a:ext uri="{FF2B5EF4-FFF2-40B4-BE49-F238E27FC236}">
                <a16:creationId xmlns:a16="http://schemas.microsoft.com/office/drawing/2014/main" id="{F2A19E98-3DE3-4FCA-96C3-3ACBE53D9390}"/>
              </a:ext>
            </a:extLst>
          </p:cNvPr>
          <p:cNvSpPr txBox="1">
            <a:spLocks noChangeArrowheads="1"/>
          </p:cNvSpPr>
          <p:nvPr/>
        </p:nvSpPr>
        <p:spPr bwMode="auto">
          <a:xfrm>
            <a:off x="2667000" y="1647825"/>
            <a:ext cx="6248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La fatiga puede ser ocasionada por el agotamiento de la PCr o glucógeno, lo cual perjudica la producción de ATP.</a:t>
            </a:r>
          </a:p>
        </p:txBody>
      </p:sp>
      <p:sp>
        <p:nvSpPr>
          <p:cNvPr id="66565" name="Text Box 5">
            <a:extLst>
              <a:ext uri="{FF2B5EF4-FFF2-40B4-BE49-F238E27FC236}">
                <a16:creationId xmlns:a16="http://schemas.microsoft.com/office/drawing/2014/main" id="{E703B6D4-9D41-4541-82A3-4F364965E44C}"/>
              </a:ext>
            </a:extLst>
          </p:cNvPr>
          <p:cNvSpPr txBox="1">
            <a:spLocks noChangeArrowheads="1"/>
          </p:cNvSpPr>
          <p:nvPr/>
        </p:nvSpPr>
        <p:spPr bwMode="auto">
          <a:xfrm>
            <a:off x="2667000" y="2800350"/>
            <a:ext cx="6248400" cy="173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Los H</a:t>
            </a:r>
            <a:r>
              <a:rPr lang="en-US" altLang="en-US" sz="2400" b="0" i="0" baseline="30000">
                <a:latin typeface="Arial" panose="020B0604020202020204" pitchFamily="34" charset="0"/>
              </a:rPr>
              <a:t>+</a:t>
            </a:r>
            <a:r>
              <a:rPr lang="en-US" altLang="en-US" sz="2400" b="0" i="0">
                <a:latin typeface="Arial" panose="020B0604020202020204" pitchFamily="34" charset="0"/>
              </a:rPr>
              <a:t> generados por el ácido láctico causa fatiga al disminuir el pH muscular y obstaculizar los procesos celulares para la producción de energía y la contracción muscular.</a:t>
            </a:r>
          </a:p>
        </p:txBody>
      </p:sp>
      <p:sp>
        <p:nvSpPr>
          <p:cNvPr id="66566" name="Text Box 6">
            <a:extLst>
              <a:ext uri="{FF2B5EF4-FFF2-40B4-BE49-F238E27FC236}">
                <a16:creationId xmlns:a16="http://schemas.microsoft.com/office/drawing/2014/main" id="{BBA194DF-A645-46D3-B1FE-FEFBCC279E7F}"/>
              </a:ext>
            </a:extLst>
          </p:cNvPr>
          <p:cNvSpPr txBox="1">
            <a:spLocks noChangeArrowheads="1"/>
          </p:cNvSpPr>
          <p:nvPr/>
        </p:nvSpPr>
        <p:spPr bwMode="auto">
          <a:xfrm>
            <a:off x="2667000" y="1096963"/>
            <a:ext cx="64770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800" i="0">
                <a:solidFill>
                  <a:srgbClr val="FF3300"/>
                </a:solidFill>
                <a:latin typeface="Arial" panose="020B0604020202020204" pitchFamily="34" charset="0"/>
              </a:rPr>
              <a:t>Fatiga y sus Causas</a:t>
            </a:r>
          </a:p>
        </p:txBody>
      </p:sp>
      <p:sp>
        <p:nvSpPr>
          <p:cNvPr id="66567" name="Text Box 7">
            <a:extLst>
              <a:ext uri="{FF2B5EF4-FFF2-40B4-BE49-F238E27FC236}">
                <a16:creationId xmlns:a16="http://schemas.microsoft.com/office/drawing/2014/main" id="{FBE9F7A8-2699-4036-9422-95853DF36D1E}"/>
              </a:ext>
            </a:extLst>
          </p:cNvPr>
          <p:cNvSpPr txBox="1">
            <a:spLocks noChangeArrowheads="1"/>
          </p:cNvSpPr>
          <p:nvPr/>
        </p:nvSpPr>
        <p:spPr bwMode="auto">
          <a:xfrm>
            <a:off x="2667000" y="4616450"/>
            <a:ext cx="62484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El fallo en la transmisión nerviosa puede causar alguna fatiga.</a:t>
            </a:r>
          </a:p>
        </p:txBody>
      </p:sp>
      <p:sp>
        <p:nvSpPr>
          <p:cNvPr id="66568" name="Text Box 8">
            <a:extLst>
              <a:ext uri="{FF2B5EF4-FFF2-40B4-BE49-F238E27FC236}">
                <a16:creationId xmlns:a16="http://schemas.microsoft.com/office/drawing/2014/main" id="{AD4A288A-D120-4CAF-A6B9-1597E3A59D69}"/>
              </a:ext>
            </a:extLst>
          </p:cNvPr>
          <p:cNvSpPr txBox="1">
            <a:spLocks noChangeArrowheads="1"/>
          </p:cNvSpPr>
          <p:nvPr/>
        </p:nvSpPr>
        <p:spPr bwMode="auto">
          <a:xfrm>
            <a:off x="2667000" y="5448300"/>
            <a:ext cx="6248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El sistema nervioso central puede también percibir fatiga como un mecanismo de protección.</a:t>
            </a:r>
          </a:p>
        </p:txBody>
      </p:sp>
      <p:sp>
        <p:nvSpPr>
          <p:cNvPr id="66569" name="Text Box 9">
            <a:extLst>
              <a:ext uri="{FF2B5EF4-FFF2-40B4-BE49-F238E27FC236}">
                <a16:creationId xmlns:a16="http://schemas.microsoft.com/office/drawing/2014/main" id="{6826E4BE-7FA2-4145-ABDE-576D9F538277}"/>
              </a:ext>
            </a:extLst>
          </p:cNvPr>
          <p:cNvSpPr txBox="1">
            <a:spLocks noChangeArrowheads="1"/>
          </p:cNvSpPr>
          <p:nvPr/>
        </p:nvSpPr>
        <p:spPr bwMode="auto">
          <a:xfrm>
            <a:off x="25400" y="428625"/>
            <a:ext cx="24384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Puntos Claves</a:t>
            </a:r>
            <a:endParaRPr lang="en-US" altLang="en-US" sz="2500" i="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566"/>
                                        </p:tgtEl>
                                        <p:attrNameLst>
                                          <p:attrName>style.visibility</p:attrName>
                                        </p:attrNameLst>
                                      </p:cBhvr>
                                      <p:to>
                                        <p:strVal val="visible"/>
                                      </p:to>
                                    </p:set>
                                    <p:animEffect transition="in" filter="wipe(left)">
                                      <p:cBhvr>
                                        <p:cTn id="7" dur="500"/>
                                        <p:tgtEl>
                                          <p:spTgt spid="665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6564"/>
                                        </p:tgtEl>
                                        <p:attrNameLst>
                                          <p:attrName>style.visibility</p:attrName>
                                        </p:attrNameLst>
                                      </p:cBhvr>
                                      <p:to>
                                        <p:strVal val="visible"/>
                                      </p:to>
                                    </p:set>
                                    <p:animEffect transition="in" filter="wipe(left)">
                                      <p:cBhvr>
                                        <p:cTn id="12" dur="500"/>
                                        <p:tgtEl>
                                          <p:spTgt spid="6656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6565"/>
                                        </p:tgtEl>
                                        <p:attrNameLst>
                                          <p:attrName>style.visibility</p:attrName>
                                        </p:attrNameLst>
                                      </p:cBhvr>
                                      <p:to>
                                        <p:strVal val="visible"/>
                                      </p:to>
                                    </p:set>
                                    <p:animEffect transition="in" filter="wipe(left)">
                                      <p:cBhvr>
                                        <p:cTn id="17" dur="500"/>
                                        <p:tgtEl>
                                          <p:spTgt spid="6656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6567"/>
                                        </p:tgtEl>
                                        <p:attrNameLst>
                                          <p:attrName>style.visibility</p:attrName>
                                        </p:attrNameLst>
                                      </p:cBhvr>
                                      <p:to>
                                        <p:strVal val="visible"/>
                                      </p:to>
                                    </p:set>
                                    <p:animEffect transition="in" filter="wipe(left)">
                                      <p:cBhvr>
                                        <p:cTn id="22" dur="500"/>
                                        <p:tgtEl>
                                          <p:spTgt spid="6656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6568"/>
                                        </p:tgtEl>
                                        <p:attrNameLst>
                                          <p:attrName>style.visibility</p:attrName>
                                        </p:attrNameLst>
                                      </p:cBhvr>
                                      <p:to>
                                        <p:strVal val="visible"/>
                                      </p:to>
                                    </p:set>
                                    <p:animEffect transition="in" filter="wipe(left)">
                                      <p:cBhvr>
                                        <p:cTn id="27" dur="500"/>
                                        <p:tgtEl>
                                          <p:spTgt spid="66568"/>
                                        </p:tgtEl>
                                      </p:cBhvr>
                                    </p:animEffect>
                                  </p:childTnLst>
                                </p:cTn>
                              </p:par>
                            </p:childTnLst>
                          </p:cTn>
                        </p:par>
                        <p:par>
                          <p:cTn id="28" fill="hold" nodeType="afterGroup">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66569"/>
                                        </p:tgtEl>
                                        <p:attrNameLst>
                                          <p:attrName>style.visibility</p:attrName>
                                        </p:attrNameLst>
                                      </p:cBhvr>
                                      <p:to>
                                        <p:strVal val="visible"/>
                                      </p:to>
                                    </p:set>
                                    <p:animEffect transition="in" filter="wipe(left)">
                                      <p:cBhvr>
                                        <p:cTn id="31" dur="500"/>
                                        <p:tgtEl>
                                          <p:spTgt spid="665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4" grpId="0" autoUpdateAnimBg="0"/>
      <p:bldP spid="66565" grpId="0" autoUpdateAnimBg="0"/>
      <p:bldP spid="66566" grpId="0" autoUpdateAnimBg="0"/>
      <p:bldP spid="66567" grpId="0" autoUpdateAnimBg="0"/>
      <p:bldP spid="66568" grpId="0" autoUpdateAnimBg="0"/>
      <p:bldP spid="66569"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Contents">
            <a:extLst>
              <a:ext uri="{FF2B5EF4-FFF2-40B4-BE49-F238E27FC236}">
                <a16:creationId xmlns:a16="http://schemas.microsoft.com/office/drawing/2014/main" id="{400EAA54-EDE3-4C49-86CD-019AA9BCC9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1" name="Text Box 3">
            <a:extLst>
              <a:ext uri="{FF2B5EF4-FFF2-40B4-BE49-F238E27FC236}">
                <a16:creationId xmlns:a16="http://schemas.microsoft.com/office/drawing/2014/main" id="{090E9764-C66A-4C9D-BDEE-B79AD7E17AE1}"/>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Enzimas</a:t>
            </a:r>
          </a:p>
        </p:txBody>
      </p:sp>
      <p:sp>
        <p:nvSpPr>
          <p:cNvPr id="186372" name="Rectangle 4">
            <a:extLst>
              <a:ext uri="{FF2B5EF4-FFF2-40B4-BE49-F238E27FC236}">
                <a16:creationId xmlns:a16="http://schemas.microsoft.com/office/drawing/2014/main" id="{D8353C13-9686-4292-8CB0-CECDF55D9ED5}"/>
              </a:ext>
            </a:extLst>
          </p:cNvPr>
          <p:cNvSpPr>
            <a:spLocks noChangeArrowheads="1"/>
          </p:cNvSpPr>
          <p:nvPr/>
        </p:nvSpPr>
        <p:spPr bwMode="auto">
          <a:xfrm>
            <a:off x="993775" y="1295400"/>
            <a:ext cx="7553325" cy="4572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effectLst>
                  <a:outerShdw blurRad="38100" dist="38100" dir="2700000" algn="tl">
                    <a:srgbClr val="C0C0C0"/>
                  </a:outerShdw>
                </a:effectLst>
                <a:latin typeface="Arial" charset="0"/>
              </a:rPr>
              <a:t>ENERGÍA PARA LA ACTIVIDAD CELULAR</a:t>
            </a:r>
            <a:endParaRPr lang="en-US" sz="2800">
              <a:solidFill>
                <a:srgbClr val="000000"/>
              </a:solidFill>
              <a:effectLst>
                <a:outerShdw blurRad="38100" dist="38100" dir="2700000" algn="tl">
                  <a:srgbClr val="C0C0C0"/>
                </a:outerShdw>
              </a:effectLst>
              <a:latin typeface="Arial" charset="0"/>
            </a:endParaRPr>
          </a:p>
        </p:txBody>
      </p:sp>
      <p:sp>
        <p:nvSpPr>
          <p:cNvPr id="26629" name="Text Box 5">
            <a:extLst>
              <a:ext uri="{FF2B5EF4-FFF2-40B4-BE49-F238E27FC236}">
                <a16:creationId xmlns:a16="http://schemas.microsoft.com/office/drawing/2014/main" id="{F284DBBA-217D-492E-BDCB-4C5658A8B15E}"/>
              </a:ext>
            </a:extLst>
          </p:cNvPr>
          <p:cNvSpPr txBox="1">
            <a:spLocks noChangeArrowheads="1"/>
          </p:cNvSpPr>
          <p:nvPr/>
        </p:nvSpPr>
        <p:spPr bwMode="auto">
          <a:xfrm>
            <a:off x="292100" y="4641850"/>
            <a:ext cx="2932113"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2100" i="0">
                <a:solidFill>
                  <a:srgbClr val="000000"/>
                </a:solidFill>
                <a:latin typeface="Verdana" panose="020B0604030504040204" pitchFamily="34" charset="0"/>
              </a:rPr>
              <a:t>Catabolismo</a:t>
            </a:r>
          </a:p>
          <a:p>
            <a:pPr algn="ctr">
              <a:lnSpc>
                <a:spcPct val="80000"/>
              </a:lnSpc>
            </a:pPr>
            <a:r>
              <a:rPr lang="es-PR" altLang="en-US" sz="2100">
                <a:solidFill>
                  <a:srgbClr val="000000"/>
                </a:solidFill>
                <a:latin typeface="Verdana" panose="020B0604030504040204" pitchFamily="34" charset="0"/>
              </a:rPr>
              <a:t>(Descomposición)</a:t>
            </a:r>
          </a:p>
        </p:txBody>
      </p:sp>
      <p:sp>
        <p:nvSpPr>
          <p:cNvPr id="26630" name="Line 6">
            <a:extLst>
              <a:ext uri="{FF2B5EF4-FFF2-40B4-BE49-F238E27FC236}">
                <a16:creationId xmlns:a16="http://schemas.microsoft.com/office/drawing/2014/main" id="{3C02E26F-9196-4557-9C3D-83EBEF1B7DA8}"/>
              </a:ext>
            </a:extLst>
          </p:cNvPr>
          <p:cNvSpPr>
            <a:spLocks noChangeShapeType="1"/>
          </p:cNvSpPr>
          <p:nvPr/>
        </p:nvSpPr>
        <p:spPr bwMode="auto">
          <a:xfrm>
            <a:off x="4410075" y="16510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6375" name="Text Box 7">
            <a:extLst>
              <a:ext uri="{FF2B5EF4-FFF2-40B4-BE49-F238E27FC236}">
                <a16:creationId xmlns:a16="http://schemas.microsoft.com/office/drawing/2014/main" id="{B97B3A08-E31C-4536-87C7-ED9A7304DBC6}"/>
              </a:ext>
            </a:extLst>
          </p:cNvPr>
          <p:cNvSpPr txBox="1">
            <a:spLocks noChangeArrowheads="1"/>
          </p:cNvSpPr>
          <p:nvPr/>
        </p:nvSpPr>
        <p:spPr bwMode="auto">
          <a:xfrm>
            <a:off x="6089650" y="4743450"/>
            <a:ext cx="1901825" cy="360363"/>
          </a:xfrm>
          <a:prstGeom prst="rect">
            <a:avLst/>
          </a:prstGeom>
          <a:noFill/>
          <a:ln w="9525">
            <a:noFill/>
            <a:miter lim="800000"/>
            <a:headEnd/>
            <a:tailEnd/>
          </a:ln>
          <a:effectLst/>
        </p:spPr>
        <p:txBody>
          <a:bodyPr>
            <a:spAutoFit/>
          </a:bodyPr>
          <a:lstStyle/>
          <a:p>
            <a:pPr algn="ctr">
              <a:lnSpc>
                <a:spcPct val="80000"/>
              </a:lnSpc>
              <a:defRPr/>
            </a:pPr>
            <a:r>
              <a:rPr lang="es-PR" sz="2200">
                <a:effectLst>
                  <a:outerShdw blurRad="38100" dist="38100" dir="2700000" algn="tl">
                    <a:srgbClr val="C0C0C0"/>
                  </a:outerShdw>
                </a:effectLst>
                <a:latin typeface="Arial" charset="0"/>
              </a:rPr>
              <a:t>Ejemplo</a:t>
            </a:r>
          </a:p>
        </p:txBody>
      </p:sp>
      <p:sp>
        <p:nvSpPr>
          <p:cNvPr id="186376" name="Text Box 8">
            <a:extLst>
              <a:ext uri="{FF2B5EF4-FFF2-40B4-BE49-F238E27FC236}">
                <a16:creationId xmlns:a16="http://schemas.microsoft.com/office/drawing/2014/main" id="{4EC1FA92-5144-49B9-97E3-3FDD292A5048}"/>
              </a:ext>
            </a:extLst>
          </p:cNvPr>
          <p:cNvSpPr txBox="1">
            <a:spLocks noChangeArrowheads="1"/>
          </p:cNvSpPr>
          <p:nvPr/>
        </p:nvSpPr>
        <p:spPr bwMode="auto">
          <a:xfrm>
            <a:off x="3522663" y="2851150"/>
            <a:ext cx="1922462" cy="396875"/>
          </a:xfrm>
          <a:prstGeom prst="rect">
            <a:avLst/>
          </a:prstGeom>
          <a:noFill/>
          <a:ln w="9525">
            <a:noFill/>
            <a:miter lim="800000"/>
            <a:headEnd/>
            <a:tailEnd/>
          </a:ln>
          <a:effectLst/>
        </p:spPr>
        <p:txBody>
          <a:bodyPr>
            <a:spAutoFit/>
          </a:bodyPr>
          <a:lstStyle/>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ENZIMAS</a:t>
            </a:r>
            <a:endParaRPr lang="es-PR" sz="2500">
              <a:solidFill>
                <a:srgbClr val="000000"/>
              </a:solidFill>
              <a:effectLst>
                <a:outerShdw blurRad="38100" dist="38100" dir="2700000" algn="tl">
                  <a:srgbClr val="C0C0C0"/>
                </a:outerShdw>
              </a:effectLst>
              <a:latin typeface="Arial" charset="0"/>
            </a:endParaRPr>
          </a:p>
        </p:txBody>
      </p:sp>
      <p:sp>
        <p:nvSpPr>
          <p:cNvPr id="186377" name="Rectangle 9">
            <a:extLst>
              <a:ext uri="{FF2B5EF4-FFF2-40B4-BE49-F238E27FC236}">
                <a16:creationId xmlns:a16="http://schemas.microsoft.com/office/drawing/2014/main" id="{FE7DB658-5383-4524-9BF3-94DE7157CFFF}"/>
              </a:ext>
            </a:extLst>
          </p:cNvPr>
          <p:cNvSpPr>
            <a:spLocks noChangeArrowheads="1"/>
          </p:cNvSpPr>
          <p:nvPr/>
        </p:nvSpPr>
        <p:spPr bwMode="auto">
          <a:xfrm>
            <a:off x="515938" y="2095500"/>
            <a:ext cx="8351837"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latin typeface="Arial" charset="0"/>
              </a:rPr>
              <a:t>Ritmo/Control de Liberación de la Energía Libre</a:t>
            </a:r>
          </a:p>
        </p:txBody>
      </p:sp>
      <p:sp>
        <p:nvSpPr>
          <p:cNvPr id="26634" name="Line 10">
            <a:extLst>
              <a:ext uri="{FF2B5EF4-FFF2-40B4-BE49-F238E27FC236}">
                <a16:creationId xmlns:a16="http://schemas.microsoft.com/office/drawing/2014/main" id="{68DD4660-2270-44EA-8961-BAC7FAAD36A6}"/>
              </a:ext>
            </a:extLst>
          </p:cNvPr>
          <p:cNvSpPr>
            <a:spLocks noChangeShapeType="1"/>
          </p:cNvSpPr>
          <p:nvPr/>
        </p:nvSpPr>
        <p:spPr bwMode="auto">
          <a:xfrm>
            <a:off x="4422775" y="24130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635" name="Line 12">
            <a:extLst>
              <a:ext uri="{FF2B5EF4-FFF2-40B4-BE49-F238E27FC236}">
                <a16:creationId xmlns:a16="http://schemas.microsoft.com/office/drawing/2014/main" id="{1B6ED681-84DF-4C46-B3CD-CC345BE1EF85}"/>
              </a:ext>
            </a:extLst>
          </p:cNvPr>
          <p:cNvSpPr>
            <a:spLocks noChangeShapeType="1"/>
          </p:cNvSpPr>
          <p:nvPr/>
        </p:nvSpPr>
        <p:spPr bwMode="auto">
          <a:xfrm>
            <a:off x="7031038" y="43561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6381" name="Text Box 13">
            <a:extLst>
              <a:ext uri="{FF2B5EF4-FFF2-40B4-BE49-F238E27FC236}">
                <a16:creationId xmlns:a16="http://schemas.microsoft.com/office/drawing/2014/main" id="{BADB3C07-D0D7-416A-8CBA-ED580F099338}"/>
              </a:ext>
            </a:extLst>
          </p:cNvPr>
          <p:cNvSpPr txBox="1">
            <a:spLocks noChangeArrowheads="1"/>
          </p:cNvSpPr>
          <p:nvPr/>
        </p:nvSpPr>
        <p:spPr bwMode="auto">
          <a:xfrm>
            <a:off x="5672138" y="6119813"/>
            <a:ext cx="3025775" cy="384175"/>
          </a:xfrm>
          <a:prstGeom prst="rect">
            <a:avLst/>
          </a:prstGeom>
          <a:noFill/>
          <a:ln w="9525">
            <a:noFill/>
            <a:miter lim="800000"/>
            <a:headEnd/>
            <a:tailEnd/>
          </a:ln>
          <a:effectLst/>
        </p:spPr>
        <p:txBody>
          <a:bodyPr>
            <a:spAutoFit/>
          </a:bodyPr>
          <a:lstStyle/>
          <a:p>
            <a:pPr algn="ctr">
              <a:lnSpc>
                <a:spcPct val="80000"/>
              </a:lnSpc>
              <a:defRPr/>
            </a:pPr>
            <a:r>
              <a:rPr lang="es-PR" sz="2400" i="0">
                <a:effectLst>
                  <a:outerShdw blurRad="38100" dist="38100" dir="2700000" algn="tl">
                    <a:srgbClr val="C0C0C0"/>
                  </a:outerShdw>
                </a:effectLst>
                <a:latin typeface="Arial" charset="0"/>
              </a:rPr>
              <a:t>Actúa sobre el ATP</a:t>
            </a:r>
          </a:p>
        </p:txBody>
      </p:sp>
      <p:sp>
        <p:nvSpPr>
          <p:cNvPr id="26637" name="Freeform 15">
            <a:extLst>
              <a:ext uri="{FF2B5EF4-FFF2-40B4-BE49-F238E27FC236}">
                <a16:creationId xmlns:a16="http://schemas.microsoft.com/office/drawing/2014/main" id="{8F0AD36B-0D4D-4BB9-B0EF-1BEE082CA456}"/>
              </a:ext>
            </a:extLst>
          </p:cNvPr>
          <p:cNvSpPr>
            <a:spLocks/>
          </p:cNvSpPr>
          <p:nvPr/>
        </p:nvSpPr>
        <p:spPr bwMode="auto">
          <a:xfrm>
            <a:off x="2882900" y="3017838"/>
            <a:ext cx="765175" cy="795337"/>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638" name="Text Box 16">
            <a:extLst>
              <a:ext uri="{FF2B5EF4-FFF2-40B4-BE49-F238E27FC236}">
                <a16:creationId xmlns:a16="http://schemas.microsoft.com/office/drawing/2014/main" id="{C34EC90D-5968-47C6-9060-B3E77F4C0802}"/>
              </a:ext>
            </a:extLst>
          </p:cNvPr>
          <p:cNvSpPr txBox="1">
            <a:spLocks noChangeArrowheads="1"/>
          </p:cNvSpPr>
          <p:nvPr/>
        </p:nvSpPr>
        <p:spPr bwMode="auto">
          <a:xfrm>
            <a:off x="2109788" y="3814763"/>
            <a:ext cx="1439862" cy="34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s-PR" altLang="en-US" sz="2400" i="0">
                <a:latin typeface="Arial" panose="020B0604020202020204" pitchFamily="34" charset="0"/>
              </a:rPr>
              <a:t>Facilitan</a:t>
            </a:r>
          </a:p>
        </p:txBody>
      </p:sp>
      <p:sp>
        <p:nvSpPr>
          <p:cNvPr id="26639" name="Freeform 17">
            <a:extLst>
              <a:ext uri="{FF2B5EF4-FFF2-40B4-BE49-F238E27FC236}">
                <a16:creationId xmlns:a16="http://schemas.microsoft.com/office/drawing/2014/main" id="{31438FDD-ADC2-45D2-8449-6031778E5F03}"/>
              </a:ext>
            </a:extLst>
          </p:cNvPr>
          <p:cNvSpPr>
            <a:spLocks/>
          </p:cNvSpPr>
          <p:nvPr/>
        </p:nvSpPr>
        <p:spPr bwMode="auto">
          <a:xfrm>
            <a:off x="1431925" y="3925888"/>
            <a:ext cx="765175" cy="795337"/>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640" name="Freeform 18">
            <a:extLst>
              <a:ext uri="{FF2B5EF4-FFF2-40B4-BE49-F238E27FC236}">
                <a16:creationId xmlns:a16="http://schemas.microsoft.com/office/drawing/2014/main" id="{E86718AA-1058-4564-AEDE-21B89A3BB44F}"/>
              </a:ext>
            </a:extLst>
          </p:cNvPr>
          <p:cNvSpPr>
            <a:spLocks/>
          </p:cNvSpPr>
          <p:nvPr/>
        </p:nvSpPr>
        <p:spPr bwMode="auto">
          <a:xfrm flipH="1">
            <a:off x="5305425" y="3017838"/>
            <a:ext cx="1693863" cy="795337"/>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641" name="Freeform 19">
            <a:extLst>
              <a:ext uri="{FF2B5EF4-FFF2-40B4-BE49-F238E27FC236}">
                <a16:creationId xmlns:a16="http://schemas.microsoft.com/office/drawing/2014/main" id="{8F66D401-43C4-4DB8-AD16-5703DBF2B253}"/>
              </a:ext>
            </a:extLst>
          </p:cNvPr>
          <p:cNvSpPr>
            <a:spLocks/>
          </p:cNvSpPr>
          <p:nvPr/>
        </p:nvSpPr>
        <p:spPr bwMode="auto">
          <a:xfrm flipH="1">
            <a:off x="3463925" y="3938588"/>
            <a:ext cx="830263" cy="795337"/>
          </a:xfrm>
          <a:custGeom>
            <a:avLst/>
            <a:gdLst>
              <a:gd name="T0" fmla="*/ 2147483647 w 592"/>
              <a:gd name="T1" fmla="*/ 0 h 426"/>
              <a:gd name="T2" fmla="*/ 0 w 592"/>
              <a:gd name="T3" fmla="*/ 0 h 426"/>
              <a:gd name="T4" fmla="*/ 0 w 592"/>
              <a:gd name="T5" fmla="*/ 2147483647 h 426"/>
              <a:gd name="T6" fmla="*/ 0 60000 65536"/>
              <a:gd name="T7" fmla="*/ 0 60000 65536"/>
              <a:gd name="T8" fmla="*/ 0 60000 65536"/>
              <a:gd name="T9" fmla="*/ 0 w 592"/>
              <a:gd name="T10" fmla="*/ 0 h 426"/>
              <a:gd name="T11" fmla="*/ 592 w 592"/>
              <a:gd name="T12" fmla="*/ 426 h 426"/>
            </a:gdLst>
            <a:ahLst/>
            <a:cxnLst>
              <a:cxn ang="T6">
                <a:pos x="T0" y="T1"/>
              </a:cxn>
              <a:cxn ang="T7">
                <a:pos x="T2" y="T3"/>
              </a:cxn>
              <a:cxn ang="T8">
                <a:pos x="T4" y="T5"/>
              </a:cxn>
            </a:cxnLst>
            <a:rect l="T9" t="T10" r="T11" b="T12"/>
            <a:pathLst>
              <a:path w="592" h="426">
                <a:moveTo>
                  <a:pt x="592" y="0"/>
                </a:moveTo>
                <a:cubicBezTo>
                  <a:pt x="395" y="0"/>
                  <a:pt x="197" y="0"/>
                  <a:pt x="0" y="0"/>
                </a:cubicBezTo>
                <a:lnTo>
                  <a:pt x="0" y="426"/>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642" name="Text Box 20">
            <a:extLst>
              <a:ext uri="{FF2B5EF4-FFF2-40B4-BE49-F238E27FC236}">
                <a16:creationId xmlns:a16="http://schemas.microsoft.com/office/drawing/2014/main" id="{55A58E01-933D-4A36-ADBC-A4E50DF2752F}"/>
              </a:ext>
            </a:extLst>
          </p:cNvPr>
          <p:cNvSpPr txBox="1">
            <a:spLocks noChangeArrowheads="1"/>
          </p:cNvSpPr>
          <p:nvPr/>
        </p:nvSpPr>
        <p:spPr bwMode="auto">
          <a:xfrm>
            <a:off x="5156200" y="3802063"/>
            <a:ext cx="3705225"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s-PR" altLang="en-US" sz="2400" i="0">
                <a:latin typeface="Arial" panose="020B0604020202020204" pitchFamily="34" charset="0"/>
              </a:rPr>
              <a:t>Terminan en Sufijo</a:t>
            </a:r>
          </a:p>
          <a:p>
            <a:pPr algn="ctr">
              <a:lnSpc>
                <a:spcPct val="70000"/>
              </a:lnSpc>
            </a:pPr>
            <a:r>
              <a:rPr lang="en-US" altLang="en-US" sz="2400">
                <a:latin typeface="Arial" panose="020B0604020202020204" pitchFamily="34" charset="0"/>
              </a:rPr>
              <a:t>-asa</a:t>
            </a:r>
            <a:endParaRPr lang="es-PR" altLang="en-US" sz="2400">
              <a:latin typeface="Arial" panose="020B0604020202020204" pitchFamily="34" charset="0"/>
            </a:endParaRPr>
          </a:p>
        </p:txBody>
      </p:sp>
      <p:sp>
        <p:nvSpPr>
          <p:cNvPr id="186389" name="Text Box 21">
            <a:extLst>
              <a:ext uri="{FF2B5EF4-FFF2-40B4-BE49-F238E27FC236}">
                <a16:creationId xmlns:a16="http://schemas.microsoft.com/office/drawing/2014/main" id="{08052C48-7D20-466D-85E0-0ED0F356EE83}"/>
              </a:ext>
            </a:extLst>
          </p:cNvPr>
          <p:cNvSpPr txBox="1">
            <a:spLocks noChangeArrowheads="1"/>
          </p:cNvSpPr>
          <p:nvPr/>
        </p:nvSpPr>
        <p:spPr bwMode="auto">
          <a:xfrm>
            <a:off x="4364038" y="5416550"/>
            <a:ext cx="4779962" cy="336550"/>
          </a:xfrm>
          <a:prstGeom prst="rect">
            <a:avLst/>
          </a:prstGeom>
          <a:noFill/>
          <a:ln w="9525">
            <a:noFill/>
            <a:miter lim="800000"/>
            <a:headEnd/>
            <a:tailEnd/>
          </a:ln>
          <a:effectLst/>
        </p:spPr>
        <p:txBody>
          <a:bodyPr>
            <a:spAutoFit/>
          </a:bodyPr>
          <a:lstStyle/>
          <a:p>
            <a:pPr algn="ctr">
              <a:lnSpc>
                <a:spcPct val="80000"/>
              </a:lnSpc>
              <a:defRPr/>
            </a:pPr>
            <a:r>
              <a:rPr lang="es-PR" sz="2000" i="0">
                <a:effectLst>
                  <a:outerShdw blurRad="38100" dist="38100" dir="2700000" algn="tl">
                    <a:srgbClr val="C0C0C0"/>
                  </a:outerShdw>
                </a:effectLst>
                <a:latin typeface="Verdana" pitchFamily="34" charset="0"/>
              </a:rPr>
              <a:t>Adenosintrifosfatasa (ATPasa)</a:t>
            </a:r>
          </a:p>
        </p:txBody>
      </p:sp>
      <p:sp>
        <p:nvSpPr>
          <p:cNvPr id="26644" name="Line 22">
            <a:extLst>
              <a:ext uri="{FF2B5EF4-FFF2-40B4-BE49-F238E27FC236}">
                <a16:creationId xmlns:a16="http://schemas.microsoft.com/office/drawing/2014/main" id="{8EC7E662-07DA-421B-AC18-479B79B30D7E}"/>
              </a:ext>
            </a:extLst>
          </p:cNvPr>
          <p:cNvSpPr>
            <a:spLocks noChangeShapeType="1"/>
          </p:cNvSpPr>
          <p:nvPr/>
        </p:nvSpPr>
        <p:spPr bwMode="auto">
          <a:xfrm>
            <a:off x="7043738" y="50546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645" name="Line 23">
            <a:extLst>
              <a:ext uri="{FF2B5EF4-FFF2-40B4-BE49-F238E27FC236}">
                <a16:creationId xmlns:a16="http://schemas.microsoft.com/office/drawing/2014/main" id="{D88F9CFC-1D39-4C52-9CF4-7DC40D4A2555}"/>
              </a:ext>
            </a:extLst>
          </p:cNvPr>
          <p:cNvSpPr>
            <a:spLocks noChangeShapeType="1"/>
          </p:cNvSpPr>
          <p:nvPr/>
        </p:nvSpPr>
        <p:spPr bwMode="auto">
          <a:xfrm>
            <a:off x="7056438" y="572770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646" name="Text Box 24">
            <a:extLst>
              <a:ext uri="{FF2B5EF4-FFF2-40B4-BE49-F238E27FC236}">
                <a16:creationId xmlns:a16="http://schemas.microsoft.com/office/drawing/2014/main" id="{8E8AEFF9-AB77-47CF-A888-B455B03FADA5}"/>
              </a:ext>
            </a:extLst>
          </p:cNvPr>
          <p:cNvSpPr txBox="1">
            <a:spLocks noChangeArrowheads="1"/>
          </p:cNvSpPr>
          <p:nvPr/>
        </p:nvSpPr>
        <p:spPr bwMode="auto">
          <a:xfrm>
            <a:off x="3205163" y="4641850"/>
            <a:ext cx="2295525"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2100" i="0">
                <a:solidFill>
                  <a:srgbClr val="000000"/>
                </a:solidFill>
                <a:latin typeface="Verdana" panose="020B0604030504040204" pitchFamily="34" charset="0"/>
              </a:rPr>
              <a:t>Síntesis</a:t>
            </a:r>
          </a:p>
          <a:p>
            <a:pPr algn="ctr">
              <a:lnSpc>
                <a:spcPct val="80000"/>
              </a:lnSpc>
            </a:pPr>
            <a:r>
              <a:rPr lang="es-PR" altLang="en-US" sz="2100">
                <a:solidFill>
                  <a:srgbClr val="000000"/>
                </a:solidFill>
                <a:latin typeface="Verdana" panose="020B0604030504040204" pitchFamily="34" charset="0"/>
              </a:rPr>
              <a:t>(Anabolismo)</a:t>
            </a:r>
          </a:p>
        </p:txBody>
      </p:sp>
      <p:sp>
        <p:nvSpPr>
          <p:cNvPr id="26647" name="Freeform 26">
            <a:extLst>
              <a:ext uri="{FF2B5EF4-FFF2-40B4-BE49-F238E27FC236}">
                <a16:creationId xmlns:a16="http://schemas.microsoft.com/office/drawing/2014/main" id="{1CBCAE3B-D89C-4E97-868C-8CE46F0D436A}"/>
              </a:ext>
            </a:extLst>
          </p:cNvPr>
          <p:cNvSpPr>
            <a:spLocks/>
          </p:cNvSpPr>
          <p:nvPr/>
        </p:nvSpPr>
        <p:spPr bwMode="auto">
          <a:xfrm>
            <a:off x="1338263" y="5205413"/>
            <a:ext cx="2955925" cy="384175"/>
          </a:xfrm>
          <a:custGeom>
            <a:avLst/>
            <a:gdLst>
              <a:gd name="T0" fmla="*/ 0 w 1995"/>
              <a:gd name="T1" fmla="*/ 0 h 292"/>
              <a:gd name="T2" fmla="*/ 0 w 1995"/>
              <a:gd name="T3" fmla="*/ 2147483647 h 292"/>
              <a:gd name="T4" fmla="*/ 2147483647 w 1995"/>
              <a:gd name="T5" fmla="*/ 2147483647 h 292"/>
              <a:gd name="T6" fmla="*/ 2147483647 w 1995"/>
              <a:gd name="T7" fmla="*/ 0 h 292"/>
              <a:gd name="T8" fmla="*/ 0 60000 65536"/>
              <a:gd name="T9" fmla="*/ 0 60000 65536"/>
              <a:gd name="T10" fmla="*/ 0 60000 65536"/>
              <a:gd name="T11" fmla="*/ 0 60000 65536"/>
              <a:gd name="T12" fmla="*/ 0 w 1995"/>
              <a:gd name="T13" fmla="*/ 0 h 292"/>
              <a:gd name="T14" fmla="*/ 1995 w 1995"/>
              <a:gd name="T15" fmla="*/ 292 h 292"/>
            </a:gdLst>
            <a:ahLst/>
            <a:cxnLst>
              <a:cxn ang="T8">
                <a:pos x="T0" y="T1"/>
              </a:cxn>
              <a:cxn ang="T9">
                <a:pos x="T2" y="T3"/>
              </a:cxn>
              <a:cxn ang="T10">
                <a:pos x="T4" y="T5"/>
              </a:cxn>
              <a:cxn ang="T11">
                <a:pos x="T6" y="T7"/>
              </a:cxn>
            </a:cxnLst>
            <a:rect l="T12" t="T13" r="T14" b="T15"/>
            <a:pathLst>
              <a:path w="1995" h="292">
                <a:moveTo>
                  <a:pt x="0" y="0"/>
                </a:moveTo>
                <a:lnTo>
                  <a:pt x="0" y="292"/>
                </a:lnTo>
                <a:lnTo>
                  <a:pt x="1995" y="292"/>
                </a:lnTo>
                <a:lnTo>
                  <a:pt x="1995" y="0"/>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648" name="Line 27">
            <a:extLst>
              <a:ext uri="{FF2B5EF4-FFF2-40B4-BE49-F238E27FC236}">
                <a16:creationId xmlns:a16="http://schemas.microsoft.com/office/drawing/2014/main" id="{F2C8F446-95AA-47FF-A37D-D4DB5784AEF9}"/>
              </a:ext>
            </a:extLst>
          </p:cNvPr>
          <p:cNvSpPr>
            <a:spLocks noChangeShapeType="1"/>
          </p:cNvSpPr>
          <p:nvPr/>
        </p:nvSpPr>
        <p:spPr bwMode="auto">
          <a:xfrm>
            <a:off x="2852738" y="5619750"/>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6397" name="Text Box 29">
            <a:extLst>
              <a:ext uri="{FF2B5EF4-FFF2-40B4-BE49-F238E27FC236}">
                <a16:creationId xmlns:a16="http://schemas.microsoft.com/office/drawing/2014/main" id="{F94E707E-9478-416D-BD97-936B47D4A919}"/>
              </a:ext>
            </a:extLst>
          </p:cNvPr>
          <p:cNvSpPr txBox="1">
            <a:spLocks noChangeArrowheads="1"/>
          </p:cNvSpPr>
          <p:nvPr/>
        </p:nvSpPr>
        <p:spPr bwMode="auto">
          <a:xfrm>
            <a:off x="1379538" y="6005513"/>
            <a:ext cx="3025775" cy="676275"/>
          </a:xfrm>
          <a:prstGeom prst="rect">
            <a:avLst/>
          </a:prstGeom>
          <a:noFill/>
          <a:ln w="9525">
            <a:noFill/>
            <a:miter lim="800000"/>
            <a:headEnd/>
            <a:tailEnd/>
          </a:ln>
          <a:effectLst/>
        </p:spPr>
        <p:txBody>
          <a:bodyPr>
            <a:spAutoFit/>
          </a:bodyPr>
          <a:lstStyle/>
          <a:p>
            <a:pPr algn="ctr">
              <a:lnSpc>
                <a:spcPct val="80000"/>
              </a:lnSpc>
              <a:defRPr/>
            </a:pPr>
            <a:r>
              <a:rPr lang="es-PR" sz="2400" i="0">
                <a:effectLst>
                  <a:outerShdw blurRad="38100" dist="38100" dir="2700000" algn="tl">
                    <a:srgbClr val="C0C0C0"/>
                  </a:outerShdw>
                </a:effectLst>
                <a:latin typeface="Arial" charset="0"/>
              </a:rPr>
              <a:t>Compuestos Químicos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371"/>
                                        </p:tgtEl>
                                        <p:attrNameLst>
                                          <p:attrName>style.visibility</p:attrName>
                                        </p:attrNameLst>
                                      </p:cBhvr>
                                      <p:to>
                                        <p:strVal val="visible"/>
                                      </p:to>
                                    </p:set>
                                    <p:animEffect transition="in" filter="wipe(left)">
                                      <p:cBhvr>
                                        <p:cTn id="7" dur="500"/>
                                        <p:tgtEl>
                                          <p:spTgt spid="1863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1"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Contents">
            <a:extLst>
              <a:ext uri="{FF2B5EF4-FFF2-40B4-BE49-F238E27FC236}">
                <a16:creationId xmlns:a16="http://schemas.microsoft.com/office/drawing/2014/main" id="{E3F1F550-EECF-470E-816F-2EE38C655D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7" name="Text Box 3">
            <a:extLst>
              <a:ext uri="{FF2B5EF4-FFF2-40B4-BE49-F238E27FC236}">
                <a16:creationId xmlns:a16="http://schemas.microsoft.com/office/drawing/2014/main" id="{FD6EA2E8-2533-41BC-A75A-4CB6FC53C0CC}"/>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Enzimas</a:t>
            </a:r>
          </a:p>
        </p:txBody>
      </p:sp>
      <p:sp>
        <p:nvSpPr>
          <p:cNvPr id="67588" name="Text Box 4">
            <a:extLst>
              <a:ext uri="{FF2B5EF4-FFF2-40B4-BE49-F238E27FC236}">
                <a16:creationId xmlns:a16="http://schemas.microsoft.com/office/drawing/2014/main" id="{D1E2A86C-BB8F-4F8E-8AFF-8D4098E0879B}"/>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Moléculas de proteínas específicas que controlan el degradamiento de compuestos químicos</a:t>
            </a:r>
          </a:p>
        </p:txBody>
      </p:sp>
      <p:sp>
        <p:nvSpPr>
          <p:cNvPr id="67589" name="Text Box 5">
            <a:extLst>
              <a:ext uri="{FF2B5EF4-FFF2-40B4-BE49-F238E27FC236}">
                <a16:creationId xmlns:a16="http://schemas.microsoft.com/office/drawing/2014/main" id="{D652CF68-7B98-4DFD-8395-6B617E6F23E8}"/>
              </a:ext>
            </a:extLst>
          </p:cNvPr>
          <p:cNvSpPr txBox="1">
            <a:spLocks noChangeArrowheads="1"/>
          </p:cNvSpPr>
          <p:nvPr/>
        </p:nvSpPr>
        <p:spPr bwMode="auto">
          <a:xfrm>
            <a:off x="609600" y="2465388"/>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Comúnmente, los nombres son complejos, pero siempre terminan en “asa”</a:t>
            </a:r>
          </a:p>
        </p:txBody>
      </p:sp>
      <p:sp>
        <p:nvSpPr>
          <p:cNvPr id="67590" name="Text Box 6">
            <a:extLst>
              <a:ext uri="{FF2B5EF4-FFF2-40B4-BE49-F238E27FC236}">
                <a16:creationId xmlns:a16="http://schemas.microsoft.com/office/drawing/2014/main" id="{235C8DCB-95FF-492B-A7A4-AEA374BD5CD2}"/>
              </a:ext>
            </a:extLst>
          </p:cNvPr>
          <p:cNvSpPr txBox="1">
            <a:spLocks noChangeArrowheads="1"/>
          </p:cNvSpPr>
          <p:nvPr/>
        </p:nvSpPr>
        <p:spPr bwMode="auto">
          <a:xfrm>
            <a:off x="609600" y="3306763"/>
            <a:ext cx="83820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Trabajan a diferentes ritmos y pueden limitar una reacción</a:t>
            </a:r>
          </a:p>
        </p:txBody>
      </p:sp>
      <p:sp>
        <p:nvSpPr>
          <p:cNvPr id="67591" name="Text Box 7">
            <a:extLst>
              <a:ext uri="{FF2B5EF4-FFF2-40B4-BE49-F238E27FC236}">
                <a16:creationId xmlns:a16="http://schemas.microsoft.com/office/drawing/2014/main" id="{EA66F84C-4638-4D7A-B090-C47B531C7DAA}"/>
              </a:ext>
            </a:extLst>
          </p:cNvPr>
          <p:cNvSpPr txBox="1">
            <a:spLocks noChangeArrowheads="1"/>
          </p:cNvSpPr>
          <p:nvPr/>
        </p:nvSpPr>
        <p:spPr bwMode="auto">
          <a:xfrm>
            <a:off x="609600" y="3854450"/>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Las enzimas glucolíticas actúan en el citoplasma, mientras las enzimas oxidativas actúan en la mitocondria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587"/>
                                        </p:tgtEl>
                                        <p:attrNameLst>
                                          <p:attrName>style.visibility</p:attrName>
                                        </p:attrNameLst>
                                      </p:cBhvr>
                                      <p:to>
                                        <p:strVal val="visible"/>
                                      </p:to>
                                    </p:set>
                                    <p:animEffect transition="in" filter="wipe(left)">
                                      <p:cBhvr>
                                        <p:cTn id="7" dur="500"/>
                                        <p:tgtEl>
                                          <p:spTgt spid="675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7588"/>
                                        </p:tgtEl>
                                        <p:attrNameLst>
                                          <p:attrName>style.visibility</p:attrName>
                                        </p:attrNameLst>
                                      </p:cBhvr>
                                      <p:to>
                                        <p:strVal val="visible"/>
                                      </p:to>
                                    </p:set>
                                    <p:animEffect transition="in" filter="wipe(left)">
                                      <p:cBhvr>
                                        <p:cTn id="12" dur="500"/>
                                        <p:tgtEl>
                                          <p:spTgt spid="675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7589"/>
                                        </p:tgtEl>
                                        <p:attrNameLst>
                                          <p:attrName>style.visibility</p:attrName>
                                        </p:attrNameLst>
                                      </p:cBhvr>
                                      <p:to>
                                        <p:strVal val="visible"/>
                                      </p:to>
                                    </p:set>
                                    <p:animEffect transition="in" filter="wipe(left)">
                                      <p:cBhvr>
                                        <p:cTn id="17" dur="500"/>
                                        <p:tgtEl>
                                          <p:spTgt spid="6758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7590"/>
                                        </p:tgtEl>
                                        <p:attrNameLst>
                                          <p:attrName>style.visibility</p:attrName>
                                        </p:attrNameLst>
                                      </p:cBhvr>
                                      <p:to>
                                        <p:strVal val="visible"/>
                                      </p:to>
                                    </p:set>
                                    <p:animEffect transition="in" filter="wipe(left)">
                                      <p:cBhvr>
                                        <p:cTn id="22" dur="500"/>
                                        <p:tgtEl>
                                          <p:spTgt spid="6759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7591"/>
                                        </p:tgtEl>
                                        <p:attrNameLst>
                                          <p:attrName>style.visibility</p:attrName>
                                        </p:attrNameLst>
                                      </p:cBhvr>
                                      <p:to>
                                        <p:strVal val="visible"/>
                                      </p:to>
                                    </p:set>
                                    <p:animEffect transition="in" filter="wipe(left)">
                                      <p:cBhvr>
                                        <p:cTn id="27" dur="500"/>
                                        <p:tgtEl>
                                          <p:spTgt spid="67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P spid="67590" grpId="0" autoUpdateAnimBg="0"/>
      <p:bldP spid="67591"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Illustration">
            <a:extLst>
              <a:ext uri="{FF2B5EF4-FFF2-40B4-BE49-F238E27FC236}">
                <a16:creationId xmlns:a16="http://schemas.microsoft.com/office/drawing/2014/main" id="{85E7D75B-9AAD-4454-AFAB-7CA4355026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9" name="Text Box 3">
            <a:extLst>
              <a:ext uri="{FF2B5EF4-FFF2-40B4-BE49-F238E27FC236}">
                <a16:creationId xmlns:a16="http://schemas.microsoft.com/office/drawing/2014/main" id="{25BD62A2-102A-43DB-9043-70ACCB530AB2}"/>
              </a:ext>
            </a:extLst>
          </p:cNvPr>
          <p:cNvSpPr txBox="1">
            <a:spLocks noChangeArrowheads="1"/>
          </p:cNvSpPr>
          <p:nvPr/>
        </p:nvSpPr>
        <p:spPr bwMode="auto">
          <a:xfrm>
            <a:off x="381000" y="533400"/>
            <a:ext cx="2667000" cy="133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ACCIÓN DE LAS </a:t>
            </a:r>
            <a:br>
              <a:rPr lang="en-US" altLang="en-US" sz="3400" i="0">
                <a:solidFill>
                  <a:schemeClr val="accent2"/>
                </a:solidFill>
                <a:latin typeface="Arial" panose="020B0604020202020204" pitchFamily="34" charset="0"/>
              </a:rPr>
            </a:br>
            <a:r>
              <a:rPr lang="en-US" altLang="en-US" sz="3400" i="0">
                <a:solidFill>
                  <a:schemeClr val="accent2"/>
                </a:solidFill>
                <a:latin typeface="Arial" panose="020B0604020202020204" pitchFamily="34" charset="0"/>
              </a:rPr>
              <a:t>ENZIMAS</a:t>
            </a:r>
            <a:endParaRPr lang="en-US" altLang="en-US" sz="2400" i="0">
              <a:latin typeface="Arial" panose="020B0604020202020204" pitchFamily="34" charset="0"/>
            </a:endParaRPr>
          </a:p>
        </p:txBody>
      </p:sp>
      <p:pic>
        <p:nvPicPr>
          <p:cNvPr id="14342" name="Picture 6">
            <a:extLst>
              <a:ext uri="{FF2B5EF4-FFF2-40B4-BE49-F238E27FC236}">
                <a16:creationId xmlns:a16="http://schemas.microsoft.com/office/drawing/2014/main" id="{DDD7B459-300C-4123-A3D0-52CF94A257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36900" y="674688"/>
            <a:ext cx="2890838" cy="578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339"/>
                                        </p:tgtEl>
                                        <p:attrNameLst>
                                          <p:attrName>style.visibility</p:attrName>
                                        </p:attrNameLst>
                                      </p:cBhvr>
                                      <p:to>
                                        <p:strVal val="visible"/>
                                      </p:to>
                                    </p:set>
                                    <p:animEffect transition="in" filter="wipe(left)">
                                      <p:cBhvr>
                                        <p:cTn id="7" dur="500"/>
                                        <p:tgtEl>
                                          <p:spTgt spid="14339"/>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14342"/>
                                        </p:tgtEl>
                                        <p:attrNameLst>
                                          <p:attrName>style.visibility</p:attrName>
                                        </p:attrNameLst>
                                      </p:cBhvr>
                                      <p:to>
                                        <p:strVal val="visible"/>
                                      </p:to>
                                    </p:set>
                                    <p:anim calcmode="lin" valueType="num">
                                      <p:cBhvr>
                                        <p:cTn id="11" dur="500" fill="hold"/>
                                        <p:tgtEl>
                                          <p:spTgt spid="14342"/>
                                        </p:tgtEl>
                                        <p:attrNameLst>
                                          <p:attrName>ppt_w</p:attrName>
                                        </p:attrNameLst>
                                      </p:cBhvr>
                                      <p:tavLst>
                                        <p:tav tm="0">
                                          <p:val>
                                            <p:fltVal val="0"/>
                                          </p:val>
                                        </p:tav>
                                        <p:tav tm="100000">
                                          <p:val>
                                            <p:strVal val="#ppt_w"/>
                                          </p:val>
                                        </p:tav>
                                      </p:tavLst>
                                    </p:anim>
                                    <p:anim calcmode="lin" valueType="num">
                                      <p:cBhvr>
                                        <p:cTn id="12" dur="500" fill="hold"/>
                                        <p:tgtEl>
                                          <p:spTgt spid="14342"/>
                                        </p:tgtEl>
                                        <p:attrNameLst>
                                          <p:attrName>ppt_h</p:attrName>
                                        </p:attrNameLst>
                                      </p:cBhvr>
                                      <p:tavLst>
                                        <p:tav tm="0">
                                          <p:val>
                                            <p:fltVal val="0"/>
                                          </p:val>
                                        </p:tav>
                                        <p:tav tm="100000">
                                          <p:val>
                                            <p:strVal val="#ppt_h"/>
                                          </p:val>
                                        </p:tav>
                                      </p:tavLst>
                                    </p:anim>
                                    <p:anim calcmode="lin" valueType="num">
                                      <p:cBhvr>
                                        <p:cTn id="13" dur="500" fill="hold"/>
                                        <p:tgtEl>
                                          <p:spTgt spid="14342"/>
                                        </p:tgtEl>
                                        <p:attrNameLst>
                                          <p:attrName>ppt_x</p:attrName>
                                        </p:attrNameLst>
                                      </p:cBhvr>
                                      <p:tavLst>
                                        <p:tav tm="0">
                                          <p:val>
                                            <p:fltVal val="0.5"/>
                                          </p:val>
                                        </p:tav>
                                        <p:tav tm="100000">
                                          <p:val>
                                            <p:strVal val="#ppt_x"/>
                                          </p:val>
                                        </p:tav>
                                      </p:tavLst>
                                    </p:anim>
                                    <p:anim calcmode="lin" valueType="num">
                                      <p:cBhvr>
                                        <p:cTn id="14" dur="500" fill="hold"/>
                                        <p:tgtEl>
                                          <p:spTgt spid="143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 descr="Key Points">
            <a:extLst>
              <a:ext uri="{FF2B5EF4-FFF2-40B4-BE49-F238E27FC236}">
                <a16:creationId xmlns:a16="http://schemas.microsoft.com/office/drawing/2014/main" id="{02494706-BED6-476D-AA77-EEA533AA6D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3" name="Text Box 3">
            <a:extLst>
              <a:ext uri="{FF2B5EF4-FFF2-40B4-BE49-F238E27FC236}">
                <a16:creationId xmlns:a16="http://schemas.microsoft.com/office/drawing/2014/main" id="{15875473-57EB-45B5-8C25-A18B7E06ED95}"/>
              </a:ext>
            </a:extLst>
          </p:cNvPr>
          <p:cNvSpPr txBox="1">
            <a:spLocks noChangeArrowheads="1"/>
          </p:cNvSpPr>
          <p:nvPr/>
        </p:nvSpPr>
        <p:spPr bwMode="auto">
          <a:xfrm>
            <a:off x="25400" y="428625"/>
            <a:ext cx="24384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Puntos Claves</a:t>
            </a:r>
            <a:endParaRPr lang="en-US" altLang="en-US" sz="2500" i="0">
              <a:latin typeface="Arial" panose="020B0604020202020204" pitchFamily="34" charset="0"/>
            </a:endParaRPr>
          </a:p>
        </p:txBody>
      </p:sp>
      <p:sp>
        <p:nvSpPr>
          <p:cNvPr id="15365" name="Text Box 5">
            <a:extLst>
              <a:ext uri="{FF2B5EF4-FFF2-40B4-BE49-F238E27FC236}">
                <a16:creationId xmlns:a16="http://schemas.microsoft.com/office/drawing/2014/main" id="{5FCA7B35-8A54-4669-8AA1-2CFCBA089199}"/>
              </a:ext>
            </a:extLst>
          </p:cNvPr>
          <p:cNvSpPr txBox="1">
            <a:spLocks noChangeArrowheads="1"/>
          </p:cNvSpPr>
          <p:nvPr/>
        </p:nvSpPr>
        <p:spPr bwMode="auto">
          <a:xfrm>
            <a:off x="2514600" y="1536700"/>
            <a:ext cx="6248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Los hidratos de carbono, grasas, y proteínas proveen el combustible que nuestro cuerpo convierte en ATP.</a:t>
            </a:r>
          </a:p>
        </p:txBody>
      </p:sp>
      <p:sp>
        <p:nvSpPr>
          <p:cNvPr id="15366" name="Text Box 6">
            <a:extLst>
              <a:ext uri="{FF2B5EF4-FFF2-40B4-BE49-F238E27FC236}">
                <a16:creationId xmlns:a16="http://schemas.microsoft.com/office/drawing/2014/main" id="{5F6ECF2F-260B-441A-A7EB-F0E3A0D1911C}"/>
              </a:ext>
            </a:extLst>
          </p:cNvPr>
          <p:cNvSpPr txBox="1">
            <a:spLocks noChangeArrowheads="1"/>
          </p:cNvSpPr>
          <p:nvPr/>
        </p:nvSpPr>
        <p:spPr bwMode="auto">
          <a:xfrm>
            <a:off x="2667000" y="974725"/>
            <a:ext cx="64770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800" i="0">
                <a:solidFill>
                  <a:srgbClr val="FF3300"/>
                </a:solidFill>
                <a:latin typeface="Arial" panose="020B0604020202020204" pitchFamily="34" charset="0"/>
              </a:rPr>
              <a:t>Energía para el Metabolismo Celular</a:t>
            </a:r>
          </a:p>
        </p:txBody>
      </p:sp>
      <p:sp>
        <p:nvSpPr>
          <p:cNvPr id="15367" name="Text Box 7">
            <a:extLst>
              <a:ext uri="{FF2B5EF4-FFF2-40B4-BE49-F238E27FC236}">
                <a16:creationId xmlns:a16="http://schemas.microsoft.com/office/drawing/2014/main" id="{173089CF-4881-4C12-8F25-F3AF30A93188}"/>
              </a:ext>
            </a:extLst>
          </p:cNvPr>
          <p:cNvSpPr txBox="1">
            <a:spLocks noChangeArrowheads="1"/>
          </p:cNvSpPr>
          <p:nvPr/>
        </p:nvSpPr>
        <p:spPr bwMode="auto">
          <a:xfrm>
            <a:off x="2514600" y="4076700"/>
            <a:ext cx="66294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Los hidratos de carbono y las proteínas proveen alrededor de 4.1 kcal/g mientras que las grasas suministran aproximadamente 9.4 kcal/g.</a:t>
            </a:r>
          </a:p>
        </p:txBody>
      </p:sp>
      <p:sp>
        <p:nvSpPr>
          <p:cNvPr id="15368" name="Text Box 8">
            <a:extLst>
              <a:ext uri="{FF2B5EF4-FFF2-40B4-BE49-F238E27FC236}">
                <a16:creationId xmlns:a16="http://schemas.microsoft.com/office/drawing/2014/main" id="{AB10A882-6943-4920-8C6B-1EDECDB5DFB6}"/>
              </a:ext>
            </a:extLst>
          </p:cNvPr>
          <p:cNvSpPr txBox="1">
            <a:spLocks noChangeArrowheads="1"/>
          </p:cNvSpPr>
          <p:nvPr/>
        </p:nvSpPr>
        <p:spPr bwMode="auto">
          <a:xfrm>
            <a:off x="2514600" y="5600700"/>
            <a:ext cx="6248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La energía derivada de los hidratos de carbono es mas accesible para los músculos que las proteínas o grasas.</a:t>
            </a:r>
          </a:p>
        </p:txBody>
      </p:sp>
      <p:sp>
        <p:nvSpPr>
          <p:cNvPr id="15369" name="Text Box 9">
            <a:extLst>
              <a:ext uri="{FF2B5EF4-FFF2-40B4-BE49-F238E27FC236}">
                <a16:creationId xmlns:a16="http://schemas.microsoft.com/office/drawing/2014/main" id="{D505DC94-16AE-4699-8DA8-3E786685227D}"/>
              </a:ext>
            </a:extLst>
          </p:cNvPr>
          <p:cNvSpPr txBox="1">
            <a:spLocks noChangeArrowheads="1"/>
          </p:cNvSpPr>
          <p:nvPr/>
        </p:nvSpPr>
        <p:spPr bwMode="auto">
          <a:xfrm>
            <a:off x="2514600" y="2730500"/>
            <a:ext cx="57912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3838" indent="-22383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000" b="0" i="0">
                <a:latin typeface="Wingdings" panose="05000000000000000000" pitchFamily="2" charset="2"/>
              </a:rPr>
              <a:t>w</a:t>
            </a:r>
            <a:r>
              <a:rPr lang="en-US" altLang="en-US" sz="2400" b="0" i="0">
                <a:cs typeface="Times New Roman" panose="02020603050405020304" pitchFamily="18" charset="0"/>
              </a:rPr>
              <a:t> </a:t>
            </a:r>
            <a:r>
              <a:rPr lang="en-US" altLang="en-US" sz="2400" b="0" i="0">
                <a:latin typeface="Arial" panose="020B0604020202020204" pitchFamily="34" charset="0"/>
                <a:cs typeface="Times New Roman" panose="02020603050405020304" pitchFamily="18" charset="0"/>
              </a:rPr>
              <a:t>EL ATP es el compuesto de alta energía liberado y almacenado en nuestras células.</a:t>
            </a:r>
            <a:r>
              <a:rPr lang="en-US" altLang="en-US" sz="2400" b="0" i="0">
                <a:latin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363"/>
                                        </p:tgtEl>
                                        <p:attrNameLst>
                                          <p:attrName>style.visibility</p:attrName>
                                        </p:attrNameLst>
                                      </p:cBhvr>
                                      <p:to>
                                        <p:strVal val="visible"/>
                                      </p:to>
                                    </p:set>
                                    <p:animEffect transition="in" filter="wipe(left)">
                                      <p:cBhvr>
                                        <p:cTn id="7" dur="500"/>
                                        <p:tgtEl>
                                          <p:spTgt spid="1536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366"/>
                                        </p:tgtEl>
                                        <p:attrNameLst>
                                          <p:attrName>style.visibility</p:attrName>
                                        </p:attrNameLst>
                                      </p:cBhvr>
                                      <p:to>
                                        <p:strVal val="visible"/>
                                      </p:to>
                                    </p:set>
                                    <p:animEffect transition="in" filter="wipe(left)">
                                      <p:cBhvr>
                                        <p:cTn id="11" dur="500"/>
                                        <p:tgtEl>
                                          <p:spTgt spid="1536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5365"/>
                                        </p:tgtEl>
                                        <p:attrNameLst>
                                          <p:attrName>style.visibility</p:attrName>
                                        </p:attrNameLst>
                                      </p:cBhvr>
                                      <p:to>
                                        <p:strVal val="visible"/>
                                      </p:to>
                                    </p:set>
                                    <p:animEffect transition="in" filter="wipe(left)">
                                      <p:cBhvr>
                                        <p:cTn id="16" dur="500"/>
                                        <p:tgtEl>
                                          <p:spTgt spid="1536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5369"/>
                                        </p:tgtEl>
                                        <p:attrNameLst>
                                          <p:attrName>style.visibility</p:attrName>
                                        </p:attrNameLst>
                                      </p:cBhvr>
                                      <p:to>
                                        <p:strVal val="visible"/>
                                      </p:to>
                                    </p:set>
                                    <p:animEffect transition="in" filter="wipe(left)">
                                      <p:cBhvr>
                                        <p:cTn id="21" dur="500"/>
                                        <p:tgtEl>
                                          <p:spTgt spid="1536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5367"/>
                                        </p:tgtEl>
                                        <p:attrNameLst>
                                          <p:attrName>style.visibility</p:attrName>
                                        </p:attrNameLst>
                                      </p:cBhvr>
                                      <p:to>
                                        <p:strVal val="visible"/>
                                      </p:to>
                                    </p:set>
                                    <p:animEffect transition="in" filter="wipe(left)">
                                      <p:cBhvr>
                                        <p:cTn id="26" dur="500"/>
                                        <p:tgtEl>
                                          <p:spTgt spid="1536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5368"/>
                                        </p:tgtEl>
                                        <p:attrNameLst>
                                          <p:attrName>style.visibility</p:attrName>
                                        </p:attrNameLst>
                                      </p:cBhvr>
                                      <p:to>
                                        <p:strVal val="visible"/>
                                      </p:to>
                                    </p:set>
                                    <p:animEffect transition="in" filter="wipe(left)">
                                      <p:cBhvr>
                                        <p:cTn id="31" dur="500"/>
                                        <p:tgtEl>
                                          <p:spTgt spid="15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autoUpdateAnimBg="0"/>
      <p:bldP spid="15365" grpId="0" autoUpdateAnimBg="0"/>
      <p:bldP spid="15366" grpId="0" autoUpdateAnimBg="0"/>
      <p:bldP spid="15367" grpId="0" autoUpdateAnimBg="0"/>
      <p:bldP spid="15368" grpId="0" autoUpdateAnimBg="0"/>
      <p:bldP spid="15369" grpId="0"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Contents">
            <a:extLst>
              <a:ext uri="{FF2B5EF4-FFF2-40B4-BE49-F238E27FC236}">
                <a16:creationId xmlns:a16="http://schemas.microsoft.com/office/drawing/2014/main" id="{0CCB1D81-E026-4225-91C2-2C7FACDF1A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0" name="Text Box 6">
            <a:extLst>
              <a:ext uri="{FF2B5EF4-FFF2-40B4-BE49-F238E27FC236}">
                <a16:creationId xmlns:a16="http://schemas.microsoft.com/office/drawing/2014/main" id="{D1884188-F28F-4236-A15B-8CF2F96F86E2}"/>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Sistemas Energéticos Básicos</a:t>
            </a:r>
          </a:p>
        </p:txBody>
      </p:sp>
      <p:sp>
        <p:nvSpPr>
          <p:cNvPr id="30724" name="Line 18">
            <a:extLst>
              <a:ext uri="{FF2B5EF4-FFF2-40B4-BE49-F238E27FC236}">
                <a16:creationId xmlns:a16="http://schemas.microsoft.com/office/drawing/2014/main" id="{B237E3F7-27F4-4544-B146-288109CBADA9}"/>
              </a:ext>
            </a:extLst>
          </p:cNvPr>
          <p:cNvSpPr>
            <a:spLocks noChangeShapeType="1"/>
          </p:cNvSpPr>
          <p:nvPr/>
        </p:nvSpPr>
        <p:spPr bwMode="auto">
          <a:xfrm flipH="1">
            <a:off x="1954213" y="2600325"/>
            <a:ext cx="0" cy="79851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415" name="Rectangle 31">
            <a:extLst>
              <a:ext uri="{FF2B5EF4-FFF2-40B4-BE49-F238E27FC236}">
                <a16:creationId xmlns:a16="http://schemas.microsoft.com/office/drawing/2014/main" id="{BFBEA167-509E-4F1B-9659-864A296084D1}"/>
              </a:ext>
            </a:extLst>
          </p:cNvPr>
          <p:cNvSpPr>
            <a:spLocks noChangeArrowheads="1"/>
          </p:cNvSpPr>
          <p:nvPr/>
        </p:nvSpPr>
        <p:spPr bwMode="auto">
          <a:xfrm>
            <a:off x="942975" y="1244600"/>
            <a:ext cx="7553325" cy="4572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effectLst>
                  <a:outerShdw blurRad="38100" dist="38100" dir="2700000" algn="tl">
                    <a:srgbClr val="C0C0C0"/>
                  </a:outerShdw>
                </a:effectLst>
                <a:latin typeface="Arial" charset="0"/>
              </a:rPr>
              <a:t>METABOLISMO</a:t>
            </a:r>
            <a:endParaRPr lang="en-US" sz="3200">
              <a:solidFill>
                <a:srgbClr val="000000"/>
              </a:solidFill>
              <a:effectLst>
                <a:outerShdw blurRad="38100" dist="38100" dir="2700000" algn="tl">
                  <a:srgbClr val="C0C0C0"/>
                </a:outerShdw>
              </a:effectLst>
              <a:latin typeface="Arial" charset="0"/>
            </a:endParaRPr>
          </a:p>
        </p:txBody>
      </p:sp>
      <p:sp>
        <p:nvSpPr>
          <p:cNvPr id="16416" name="Rectangle 32">
            <a:extLst>
              <a:ext uri="{FF2B5EF4-FFF2-40B4-BE49-F238E27FC236}">
                <a16:creationId xmlns:a16="http://schemas.microsoft.com/office/drawing/2014/main" id="{548440DB-EBD4-4D63-AD16-1625BEE30178}"/>
              </a:ext>
            </a:extLst>
          </p:cNvPr>
          <p:cNvSpPr>
            <a:spLocks noChangeArrowheads="1"/>
          </p:cNvSpPr>
          <p:nvPr/>
        </p:nvSpPr>
        <p:spPr bwMode="auto">
          <a:xfrm>
            <a:off x="555625" y="2260600"/>
            <a:ext cx="2890838"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i="0">
                <a:solidFill>
                  <a:srgbClr val="000000"/>
                </a:solidFill>
                <a:latin typeface="Arial" charset="0"/>
              </a:rPr>
              <a:t>Catabolismo</a:t>
            </a:r>
          </a:p>
        </p:txBody>
      </p:sp>
      <p:sp>
        <p:nvSpPr>
          <p:cNvPr id="30727" name="Freeform 33">
            <a:extLst>
              <a:ext uri="{FF2B5EF4-FFF2-40B4-BE49-F238E27FC236}">
                <a16:creationId xmlns:a16="http://schemas.microsoft.com/office/drawing/2014/main" id="{4528D34C-01CB-43D4-BA08-8A0E3EA5597A}"/>
              </a:ext>
            </a:extLst>
          </p:cNvPr>
          <p:cNvSpPr>
            <a:spLocks/>
          </p:cNvSpPr>
          <p:nvPr/>
        </p:nvSpPr>
        <p:spPr bwMode="auto">
          <a:xfrm>
            <a:off x="1997075" y="1411288"/>
            <a:ext cx="1179513" cy="8620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0728" name="Text Box 34">
            <a:extLst>
              <a:ext uri="{FF2B5EF4-FFF2-40B4-BE49-F238E27FC236}">
                <a16:creationId xmlns:a16="http://schemas.microsoft.com/office/drawing/2014/main" id="{CB3B84C1-FE94-42E3-A0FA-926FABF6A301}"/>
              </a:ext>
            </a:extLst>
          </p:cNvPr>
          <p:cNvSpPr txBox="1">
            <a:spLocks noChangeArrowheads="1"/>
          </p:cNvSpPr>
          <p:nvPr/>
        </p:nvSpPr>
        <p:spPr bwMode="auto">
          <a:xfrm>
            <a:off x="415925" y="3324225"/>
            <a:ext cx="3197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2500">
                <a:solidFill>
                  <a:srgbClr val="000000"/>
                </a:solidFill>
                <a:latin typeface="Verdana" panose="020B0604030504040204" pitchFamily="34" charset="0"/>
              </a:rPr>
              <a:t>Descomposición</a:t>
            </a:r>
          </a:p>
        </p:txBody>
      </p:sp>
      <p:sp>
        <p:nvSpPr>
          <p:cNvPr id="16420" name="Text Box 36">
            <a:extLst>
              <a:ext uri="{FF2B5EF4-FFF2-40B4-BE49-F238E27FC236}">
                <a16:creationId xmlns:a16="http://schemas.microsoft.com/office/drawing/2014/main" id="{6F7BDD12-77D2-4DC1-A4EE-05041FBA2430}"/>
              </a:ext>
            </a:extLst>
          </p:cNvPr>
          <p:cNvSpPr txBox="1">
            <a:spLocks noChangeArrowheads="1"/>
          </p:cNvSpPr>
          <p:nvPr/>
        </p:nvSpPr>
        <p:spPr bwMode="auto">
          <a:xfrm>
            <a:off x="534988" y="4459288"/>
            <a:ext cx="2990850" cy="676275"/>
          </a:xfrm>
          <a:prstGeom prst="rect">
            <a:avLst/>
          </a:prstGeom>
          <a:noFill/>
          <a:ln w="9525">
            <a:noFill/>
            <a:miter lim="800000"/>
            <a:headEnd/>
            <a:tailEnd/>
          </a:ln>
          <a:effectLst/>
        </p:spPr>
        <p:txBody>
          <a:bodyPr>
            <a:spAutoFit/>
          </a:bodyPr>
          <a:lstStyle/>
          <a:p>
            <a:pPr algn="ctr">
              <a:lnSpc>
                <a:spcPct val="80000"/>
              </a:lnSpc>
              <a:defRPr/>
            </a:pPr>
            <a:r>
              <a:rPr lang="es-PR" sz="2400" i="0">
                <a:effectLst>
                  <a:outerShdw blurRad="38100" dist="38100" dir="2700000" algn="tl">
                    <a:srgbClr val="C0C0C0"/>
                  </a:outerShdw>
                </a:effectLst>
                <a:latin typeface="Verdana" pitchFamily="34" charset="0"/>
              </a:rPr>
              <a:t>Exergónica</a:t>
            </a:r>
          </a:p>
          <a:p>
            <a:pPr algn="ctr">
              <a:lnSpc>
                <a:spcPct val="80000"/>
              </a:lnSpc>
              <a:defRPr/>
            </a:pPr>
            <a:r>
              <a:rPr lang="en-US" sz="2400" i="0">
                <a:effectLst>
                  <a:outerShdw blurRad="38100" dist="38100" dir="2700000" algn="tl">
                    <a:srgbClr val="C0C0C0"/>
                  </a:outerShdw>
                </a:effectLst>
                <a:latin typeface="Verdana" pitchFamily="34" charset="0"/>
              </a:rPr>
              <a:t>(Libera Energía)</a:t>
            </a:r>
            <a:endParaRPr lang="es-PR" sz="2400" i="0">
              <a:effectLst>
                <a:outerShdw blurRad="38100" dist="38100" dir="2700000" algn="tl">
                  <a:srgbClr val="C0C0C0"/>
                </a:outerShdw>
              </a:effectLst>
              <a:latin typeface="Verdana" pitchFamily="34" charset="0"/>
            </a:endParaRPr>
          </a:p>
        </p:txBody>
      </p:sp>
      <p:sp>
        <p:nvSpPr>
          <p:cNvPr id="30730" name="Freeform 37">
            <a:extLst>
              <a:ext uri="{FF2B5EF4-FFF2-40B4-BE49-F238E27FC236}">
                <a16:creationId xmlns:a16="http://schemas.microsoft.com/office/drawing/2014/main" id="{E4465D53-0E9B-423E-A954-5A05D966E531}"/>
              </a:ext>
            </a:extLst>
          </p:cNvPr>
          <p:cNvSpPr>
            <a:spLocks/>
          </p:cNvSpPr>
          <p:nvPr/>
        </p:nvSpPr>
        <p:spPr bwMode="auto">
          <a:xfrm>
            <a:off x="1957388" y="5086350"/>
            <a:ext cx="5394325" cy="384175"/>
          </a:xfrm>
          <a:custGeom>
            <a:avLst/>
            <a:gdLst>
              <a:gd name="T0" fmla="*/ 0 w 1995"/>
              <a:gd name="T1" fmla="*/ 0 h 292"/>
              <a:gd name="T2" fmla="*/ 0 w 1995"/>
              <a:gd name="T3" fmla="*/ 2147483647 h 292"/>
              <a:gd name="T4" fmla="*/ 2147483647 w 1995"/>
              <a:gd name="T5" fmla="*/ 2147483647 h 292"/>
              <a:gd name="T6" fmla="*/ 2147483647 w 1995"/>
              <a:gd name="T7" fmla="*/ 0 h 292"/>
              <a:gd name="T8" fmla="*/ 0 60000 65536"/>
              <a:gd name="T9" fmla="*/ 0 60000 65536"/>
              <a:gd name="T10" fmla="*/ 0 60000 65536"/>
              <a:gd name="T11" fmla="*/ 0 60000 65536"/>
              <a:gd name="T12" fmla="*/ 0 w 1995"/>
              <a:gd name="T13" fmla="*/ 0 h 292"/>
              <a:gd name="T14" fmla="*/ 1995 w 1995"/>
              <a:gd name="T15" fmla="*/ 292 h 292"/>
            </a:gdLst>
            <a:ahLst/>
            <a:cxnLst>
              <a:cxn ang="T8">
                <a:pos x="T0" y="T1"/>
              </a:cxn>
              <a:cxn ang="T9">
                <a:pos x="T2" y="T3"/>
              </a:cxn>
              <a:cxn ang="T10">
                <a:pos x="T4" y="T5"/>
              </a:cxn>
              <a:cxn ang="T11">
                <a:pos x="T6" y="T7"/>
              </a:cxn>
            </a:cxnLst>
            <a:rect l="T12" t="T13" r="T14" b="T15"/>
            <a:pathLst>
              <a:path w="1995" h="292">
                <a:moveTo>
                  <a:pt x="0" y="0"/>
                </a:moveTo>
                <a:lnTo>
                  <a:pt x="0" y="292"/>
                </a:lnTo>
                <a:lnTo>
                  <a:pt x="1995" y="292"/>
                </a:lnTo>
                <a:lnTo>
                  <a:pt x="1995" y="0"/>
                </a:lnTo>
              </a:path>
            </a:pathLst>
          </a:custGeom>
          <a:noFill/>
          <a:ln w="1143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0731" name="Line 38">
            <a:extLst>
              <a:ext uri="{FF2B5EF4-FFF2-40B4-BE49-F238E27FC236}">
                <a16:creationId xmlns:a16="http://schemas.microsoft.com/office/drawing/2014/main" id="{0D0ED0B1-9FB6-4235-B996-6059D3D38B6B}"/>
              </a:ext>
            </a:extLst>
          </p:cNvPr>
          <p:cNvSpPr>
            <a:spLocks noChangeShapeType="1"/>
          </p:cNvSpPr>
          <p:nvPr/>
        </p:nvSpPr>
        <p:spPr bwMode="auto">
          <a:xfrm flipH="1">
            <a:off x="1941513" y="3692525"/>
            <a:ext cx="0" cy="79851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732" name="Line 39">
            <a:extLst>
              <a:ext uri="{FF2B5EF4-FFF2-40B4-BE49-F238E27FC236}">
                <a16:creationId xmlns:a16="http://schemas.microsoft.com/office/drawing/2014/main" id="{559CEFDB-F87A-4F52-8D85-BC3793D0FCCC}"/>
              </a:ext>
            </a:extLst>
          </p:cNvPr>
          <p:cNvSpPr>
            <a:spLocks noChangeShapeType="1"/>
          </p:cNvSpPr>
          <p:nvPr/>
        </p:nvSpPr>
        <p:spPr bwMode="auto">
          <a:xfrm flipH="1">
            <a:off x="4468813" y="5508625"/>
            <a:ext cx="0" cy="666750"/>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424" name="Text Box 40">
            <a:extLst>
              <a:ext uri="{FF2B5EF4-FFF2-40B4-BE49-F238E27FC236}">
                <a16:creationId xmlns:a16="http://schemas.microsoft.com/office/drawing/2014/main" id="{BC926031-3284-42E0-9381-8101AA3098AD}"/>
              </a:ext>
            </a:extLst>
          </p:cNvPr>
          <p:cNvSpPr txBox="1">
            <a:spLocks noChangeArrowheads="1"/>
          </p:cNvSpPr>
          <p:nvPr/>
        </p:nvSpPr>
        <p:spPr bwMode="auto">
          <a:xfrm>
            <a:off x="2366963" y="6113463"/>
            <a:ext cx="4665662" cy="444500"/>
          </a:xfrm>
          <a:prstGeom prst="rect">
            <a:avLst/>
          </a:prstGeom>
          <a:noFill/>
          <a:ln w="9525">
            <a:noFill/>
            <a:miter lim="800000"/>
            <a:headEnd/>
            <a:tailEnd/>
          </a:ln>
          <a:effectLst/>
        </p:spPr>
        <p:txBody>
          <a:bodyPr>
            <a:spAutoFit/>
          </a:bodyPr>
          <a:lstStyle/>
          <a:p>
            <a:pPr algn="ctr">
              <a:lnSpc>
                <a:spcPct val="80000"/>
              </a:lnSpc>
              <a:defRPr/>
            </a:pPr>
            <a:r>
              <a:rPr lang="es-PR" sz="2900" b="0" i="0">
                <a:solidFill>
                  <a:srgbClr val="000000"/>
                </a:solidFill>
                <a:effectLst>
                  <a:outerShdw blurRad="38100" dist="38100" dir="2700000" algn="tl">
                    <a:srgbClr val="C0C0C0"/>
                  </a:outerShdw>
                </a:effectLst>
                <a:latin typeface="Arial Black" pitchFamily="34" charset="0"/>
              </a:rPr>
              <a:t>Trabajan Acoplados</a:t>
            </a:r>
            <a:endParaRPr lang="es-PR" sz="2900" i="0">
              <a:solidFill>
                <a:srgbClr val="000000"/>
              </a:solidFill>
              <a:effectLst>
                <a:outerShdw blurRad="38100" dist="38100" dir="2700000" algn="tl">
                  <a:srgbClr val="C0C0C0"/>
                </a:outerShdw>
              </a:effectLst>
              <a:latin typeface="Arial Black" pitchFamily="34" charset="0"/>
            </a:endParaRPr>
          </a:p>
        </p:txBody>
      </p:sp>
      <p:sp>
        <p:nvSpPr>
          <p:cNvPr id="30734" name="Line 41">
            <a:extLst>
              <a:ext uri="{FF2B5EF4-FFF2-40B4-BE49-F238E27FC236}">
                <a16:creationId xmlns:a16="http://schemas.microsoft.com/office/drawing/2014/main" id="{F8D17F67-FF8F-49ED-B7DA-3E3AF3BB0EF6}"/>
              </a:ext>
            </a:extLst>
          </p:cNvPr>
          <p:cNvSpPr>
            <a:spLocks noChangeShapeType="1"/>
          </p:cNvSpPr>
          <p:nvPr/>
        </p:nvSpPr>
        <p:spPr bwMode="auto">
          <a:xfrm flipH="1">
            <a:off x="7339013" y="2600325"/>
            <a:ext cx="0" cy="79851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6426" name="Rectangle 42">
            <a:extLst>
              <a:ext uri="{FF2B5EF4-FFF2-40B4-BE49-F238E27FC236}">
                <a16:creationId xmlns:a16="http://schemas.microsoft.com/office/drawing/2014/main" id="{D290C4FB-7FEE-4564-8B8F-702890B8ACEF}"/>
              </a:ext>
            </a:extLst>
          </p:cNvPr>
          <p:cNvSpPr>
            <a:spLocks noChangeArrowheads="1"/>
          </p:cNvSpPr>
          <p:nvPr/>
        </p:nvSpPr>
        <p:spPr bwMode="auto">
          <a:xfrm>
            <a:off x="6046788" y="2247900"/>
            <a:ext cx="2638425"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i="0">
                <a:solidFill>
                  <a:srgbClr val="000000"/>
                </a:solidFill>
                <a:latin typeface="Arial" charset="0"/>
              </a:rPr>
              <a:t>Anabolismo</a:t>
            </a:r>
          </a:p>
        </p:txBody>
      </p:sp>
      <p:sp>
        <p:nvSpPr>
          <p:cNvPr id="30736" name="Freeform 43">
            <a:extLst>
              <a:ext uri="{FF2B5EF4-FFF2-40B4-BE49-F238E27FC236}">
                <a16:creationId xmlns:a16="http://schemas.microsoft.com/office/drawing/2014/main" id="{B9F5C4F5-FDCF-46F2-AFB4-7DB3EE629DDD}"/>
              </a:ext>
            </a:extLst>
          </p:cNvPr>
          <p:cNvSpPr>
            <a:spLocks/>
          </p:cNvSpPr>
          <p:nvPr/>
        </p:nvSpPr>
        <p:spPr bwMode="auto">
          <a:xfrm flipH="1">
            <a:off x="6302375" y="1411288"/>
            <a:ext cx="1047750" cy="8620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0737" name="Text Box 44">
            <a:extLst>
              <a:ext uri="{FF2B5EF4-FFF2-40B4-BE49-F238E27FC236}">
                <a16:creationId xmlns:a16="http://schemas.microsoft.com/office/drawing/2014/main" id="{221C8841-AA5F-4F15-9190-2E5DED4EFF49}"/>
              </a:ext>
            </a:extLst>
          </p:cNvPr>
          <p:cNvSpPr txBox="1">
            <a:spLocks noChangeArrowheads="1"/>
          </p:cNvSpPr>
          <p:nvPr/>
        </p:nvSpPr>
        <p:spPr bwMode="auto">
          <a:xfrm>
            <a:off x="5800725" y="3324225"/>
            <a:ext cx="3197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2500">
                <a:solidFill>
                  <a:srgbClr val="000000"/>
                </a:solidFill>
                <a:latin typeface="Verdana" panose="020B0604030504040204" pitchFamily="34" charset="0"/>
              </a:rPr>
              <a:t>Síntesis</a:t>
            </a:r>
          </a:p>
        </p:txBody>
      </p:sp>
      <p:sp>
        <p:nvSpPr>
          <p:cNvPr id="16429" name="Text Box 45">
            <a:extLst>
              <a:ext uri="{FF2B5EF4-FFF2-40B4-BE49-F238E27FC236}">
                <a16:creationId xmlns:a16="http://schemas.microsoft.com/office/drawing/2014/main" id="{9D1A4DAF-874F-4953-8B5B-77A18CFDFB71}"/>
              </a:ext>
            </a:extLst>
          </p:cNvPr>
          <p:cNvSpPr txBox="1">
            <a:spLocks noChangeArrowheads="1"/>
          </p:cNvSpPr>
          <p:nvPr/>
        </p:nvSpPr>
        <p:spPr bwMode="auto">
          <a:xfrm>
            <a:off x="5788025" y="4459288"/>
            <a:ext cx="3122613" cy="676275"/>
          </a:xfrm>
          <a:prstGeom prst="rect">
            <a:avLst/>
          </a:prstGeom>
          <a:noFill/>
          <a:ln w="9525">
            <a:noFill/>
            <a:miter lim="800000"/>
            <a:headEnd/>
            <a:tailEnd/>
          </a:ln>
          <a:effectLst/>
        </p:spPr>
        <p:txBody>
          <a:bodyPr>
            <a:spAutoFit/>
          </a:bodyPr>
          <a:lstStyle/>
          <a:p>
            <a:pPr algn="ctr">
              <a:lnSpc>
                <a:spcPct val="80000"/>
              </a:lnSpc>
              <a:defRPr/>
            </a:pPr>
            <a:r>
              <a:rPr lang="es-PR" sz="2400" i="0">
                <a:effectLst>
                  <a:outerShdw blurRad="38100" dist="38100" dir="2700000" algn="tl">
                    <a:srgbClr val="C0C0C0"/>
                  </a:outerShdw>
                </a:effectLst>
                <a:latin typeface="Verdana" pitchFamily="34" charset="0"/>
              </a:rPr>
              <a:t>Endergónica</a:t>
            </a:r>
          </a:p>
          <a:p>
            <a:pPr algn="ctr">
              <a:lnSpc>
                <a:spcPct val="80000"/>
              </a:lnSpc>
              <a:defRPr/>
            </a:pPr>
            <a:r>
              <a:rPr lang="en-US" sz="2400" i="0">
                <a:effectLst>
                  <a:outerShdw blurRad="38100" dist="38100" dir="2700000" algn="tl">
                    <a:srgbClr val="C0C0C0"/>
                  </a:outerShdw>
                </a:effectLst>
                <a:latin typeface="Verdana" pitchFamily="34" charset="0"/>
              </a:rPr>
              <a:t>(Utiliza Energía)</a:t>
            </a:r>
            <a:endParaRPr lang="es-PR" sz="2400" i="0">
              <a:effectLst>
                <a:outerShdw blurRad="38100" dist="38100" dir="2700000" algn="tl">
                  <a:srgbClr val="C0C0C0"/>
                </a:outerShdw>
              </a:effectLst>
              <a:latin typeface="Verdana" pitchFamily="34" charset="0"/>
            </a:endParaRPr>
          </a:p>
        </p:txBody>
      </p:sp>
      <p:sp>
        <p:nvSpPr>
          <p:cNvPr id="30739" name="Line 46">
            <a:extLst>
              <a:ext uri="{FF2B5EF4-FFF2-40B4-BE49-F238E27FC236}">
                <a16:creationId xmlns:a16="http://schemas.microsoft.com/office/drawing/2014/main" id="{93F1DCAA-4764-4BE1-AD43-52C5494E5B1C}"/>
              </a:ext>
            </a:extLst>
          </p:cNvPr>
          <p:cNvSpPr>
            <a:spLocks noChangeShapeType="1"/>
          </p:cNvSpPr>
          <p:nvPr/>
        </p:nvSpPr>
        <p:spPr bwMode="auto">
          <a:xfrm flipH="1">
            <a:off x="7326313" y="3692525"/>
            <a:ext cx="0" cy="79851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0740" name="Line 47">
            <a:extLst>
              <a:ext uri="{FF2B5EF4-FFF2-40B4-BE49-F238E27FC236}">
                <a16:creationId xmlns:a16="http://schemas.microsoft.com/office/drawing/2014/main" id="{DADAB2C8-745D-47C1-A0D3-8E9E8318A323}"/>
              </a:ext>
            </a:extLst>
          </p:cNvPr>
          <p:cNvSpPr>
            <a:spLocks noChangeShapeType="1"/>
          </p:cNvSpPr>
          <p:nvPr/>
        </p:nvSpPr>
        <p:spPr bwMode="auto">
          <a:xfrm rot="-5400000">
            <a:off x="4707732" y="3302794"/>
            <a:ext cx="0" cy="2827337"/>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390"/>
                                        </p:tgtEl>
                                        <p:attrNameLst>
                                          <p:attrName>style.visibility</p:attrName>
                                        </p:attrNameLst>
                                      </p:cBhvr>
                                      <p:to>
                                        <p:strVal val="visible"/>
                                      </p:to>
                                    </p:set>
                                    <p:animEffect transition="in" filter="wipe(left)">
                                      <p:cBhvr>
                                        <p:cTn id="7" dur="500"/>
                                        <p:tgtEl>
                                          <p:spTgt spid="163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0"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ontents">
            <a:extLst>
              <a:ext uri="{FF2B5EF4-FFF2-40B4-BE49-F238E27FC236}">
                <a16:creationId xmlns:a16="http://schemas.microsoft.com/office/drawing/2014/main" id="{76AB7D51-BFA2-446C-A632-58E040DD00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1" name="Rectangle 3">
            <a:extLst>
              <a:ext uri="{FF2B5EF4-FFF2-40B4-BE49-F238E27FC236}">
                <a16:creationId xmlns:a16="http://schemas.microsoft.com/office/drawing/2014/main" id="{C977201A-DF25-4EDC-ABB4-77278F29FBF5}"/>
              </a:ext>
            </a:extLst>
          </p:cNvPr>
          <p:cNvSpPr>
            <a:spLocks noChangeArrowheads="1"/>
          </p:cNvSpPr>
          <p:nvPr/>
        </p:nvSpPr>
        <p:spPr bwMode="auto">
          <a:xfrm>
            <a:off x="1601788" y="1479550"/>
            <a:ext cx="6543675" cy="2808288"/>
          </a:xfrm>
          <a:prstGeom prst="rect">
            <a:avLst/>
          </a:prstGeom>
          <a:solidFill>
            <a:schemeClr val="hlink"/>
          </a:solidFill>
          <a:ln w="12700">
            <a:solidFill>
              <a:srgbClr val="000080"/>
            </a:solidFill>
            <a:miter lim="800000"/>
            <a:headEnd/>
            <a:tailEnd/>
          </a:ln>
          <a:effectLst>
            <a:outerShdw dist="107763" dir="2700000" algn="ctr" rotWithShape="0">
              <a:schemeClr val="bg2">
                <a:alpha val="50000"/>
              </a:schemeClr>
            </a:outerShdw>
          </a:effectLst>
        </p:spPr>
        <p:txBody>
          <a:bodyPr wrap="none" anchor="ctr"/>
          <a:lstStyle/>
          <a:p>
            <a:pPr algn="ctr">
              <a:defRPr/>
            </a:pPr>
            <a:endParaRPr lang="es-PR" sz="2400" b="0" i="0"/>
          </a:p>
        </p:txBody>
      </p:sp>
      <p:sp>
        <p:nvSpPr>
          <p:cNvPr id="83972" name="Text Box 4">
            <a:extLst>
              <a:ext uri="{FF2B5EF4-FFF2-40B4-BE49-F238E27FC236}">
                <a16:creationId xmlns:a16="http://schemas.microsoft.com/office/drawing/2014/main" id="{0AE23019-1351-482D-B5F4-BFC886ED9853}"/>
              </a:ext>
            </a:extLst>
          </p:cNvPr>
          <p:cNvSpPr txBox="1">
            <a:spLocks noChangeArrowheads="1"/>
          </p:cNvSpPr>
          <p:nvPr/>
        </p:nvSpPr>
        <p:spPr bwMode="auto">
          <a:xfrm>
            <a:off x="568325" y="352425"/>
            <a:ext cx="73517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600" i="0">
                <a:latin typeface="Arial" panose="020B0604020202020204" pitchFamily="34" charset="0"/>
              </a:rPr>
              <a:t>Objetivos de Aprendizaje</a:t>
            </a:r>
            <a:endParaRPr lang="en-US" altLang="en-US" sz="2400" i="0">
              <a:latin typeface="Arial" panose="020B0604020202020204" pitchFamily="34" charset="0"/>
            </a:endParaRPr>
          </a:p>
        </p:txBody>
      </p:sp>
      <p:sp>
        <p:nvSpPr>
          <p:cNvPr id="83973" name="Text Box 5">
            <a:extLst>
              <a:ext uri="{FF2B5EF4-FFF2-40B4-BE49-F238E27FC236}">
                <a16:creationId xmlns:a16="http://schemas.microsoft.com/office/drawing/2014/main" id="{CF31A0B3-8772-44D1-86BE-AF17ED34171A}"/>
              </a:ext>
            </a:extLst>
          </p:cNvPr>
          <p:cNvSpPr txBox="1">
            <a:spLocks noChangeArrowheads="1"/>
          </p:cNvSpPr>
          <p:nvPr/>
        </p:nvSpPr>
        <p:spPr bwMode="auto">
          <a:xfrm>
            <a:off x="1601788" y="1604963"/>
            <a:ext cx="6424612"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tabLst>
                <a:tab pos="279400" algn="l"/>
              </a:tabLst>
              <a:defRPr sz="1200" b="1" i="1">
                <a:solidFill>
                  <a:schemeClr val="tx1"/>
                </a:solidFill>
                <a:latin typeface="Times New Roman" panose="02020603050405020304" pitchFamily="18" charset="0"/>
              </a:defRPr>
            </a:lvl1pPr>
            <a:lvl2pPr marL="742950" indent="-285750">
              <a:tabLst>
                <a:tab pos="279400" algn="l"/>
              </a:tabLst>
              <a:defRPr sz="1200" b="1" i="1">
                <a:solidFill>
                  <a:schemeClr val="tx1"/>
                </a:solidFill>
                <a:latin typeface="Times New Roman" panose="02020603050405020304" pitchFamily="18" charset="0"/>
              </a:defRPr>
            </a:lvl2pPr>
            <a:lvl3pPr marL="1143000" indent="-228600">
              <a:tabLst>
                <a:tab pos="279400" algn="l"/>
              </a:tabLst>
              <a:defRPr sz="1200" b="1" i="1">
                <a:solidFill>
                  <a:schemeClr val="tx1"/>
                </a:solidFill>
                <a:latin typeface="Times New Roman" panose="02020603050405020304" pitchFamily="18" charset="0"/>
              </a:defRPr>
            </a:lvl3pPr>
            <a:lvl4pPr marL="1600200" indent="-228600">
              <a:tabLst>
                <a:tab pos="279400" algn="l"/>
              </a:tabLst>
              <a:defRPr sz="1200" b="1" i="1">
                <a:solidFill>
                  <a:schemeClr val="tx1"/>
                </a:solidFill>
                <a:latin typeface="Times New Roman" panose="02020603050405020304" pitchFamily="18" charset="0"/>
              </a:defRPr>
            </a:lvl4pPr>
            <a:lvl5pPr marL="2057400" indent="-228600">
              <a:tabLst>
                <a:tab pos="2794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9pPr>
          </a:lstStyle>
          <a:p>
            <a:pPr>
              <a:spcBef>
                <a:spcPct val="50000"/>
              </a:spcBef>
            </a:pPr>
            <a:r>
              <a:rPr lang="en-US" altLang="en-US" sz="2400" b="0" i="0">
                <a:latin typeface="Wingdings" panose="05000000000000000000" pitchFamily="2" charset="2"/>
              </a:rPr>
              <a:t>w</a:t>
            </a:r>
            <a:r>
              <a:rPr lang="en-US" altLang="en-US" sz="2400" b="0" i="0">
                <a:latin typeface="Arial" panose="020B0604020202020204" pitchFamily="34" charset="0"/>
              </a:rPr>
              <a:t> Aprender cómo el ejercicio afecta el metabolismo y cómo el metabolismo puede ser monitoreado para determinar el gasto energético.</a:t>
            </a:r>
          </a:p>
        </p:txBody>
      </p:sp>
      <p:sp>
        <p:nvSpPr>
          <p:cNvPr id="83974" name="Text Box 6">
            <a:extLst>
              <a:ext uri="{FF2B5EF4-FFF2-40B4-BE49-F238E27FC236}">
                <a16:creationId xmlns:a16="http://schemas.microsoft.com/office/drawing/2014/main" id="{43193AE4-D937-4816-A900-CFB6C17F4679}"/>
              </a:ext>
            </a:extLst>
          </p:cNvPr>
          <p:cNvSpPr txBox="1">
            <a:spLocks noChangeArrowheads="1"/>
          </p:cNvSpPr>
          <p:nvPr/>
        </p:nvSpPr>
        <p:spPr bwMode="auto">
          <a:xfrm>
            <a:off x="1601788" y="3292475"/>
            <a:ext cx="65151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tabLst>
                <a:tab pos="279400" algn="l"/>
              </a:tabLst>
              <a:defRPr sz="1200" b="1" i="1">
                <a:solidFill>
                  <a:schemeClr val="tx1"/>
                </a:solidFill>
                <a:latin typeface="Times New Roman" panose="02020603050405020304" pitchFamily="18" charset="0"/>
              </a:defRPr>
            </a:lvl1pPr>
            <a:lvl2pPr marL="742950" indent="-285750">
              <a:tabLst>
                <a:tab pos="279400" algn="l"/>
              </a:tabLst>
              <a:defRPr sz="1200" b="1" i="1">
                <a:solidFill>
                  <a:schemeClr val="tx1"/>
                </a:solidFill>
                <a:latin typeface="Times New Roman" panose="02020603050405020304" pitchFamily="18" charset="0"/>
              </a:defRPr>
            </a:lvl2pPr>
            <a:lvl3pPr marL="1143000" indent="-228600">
              <a:tabLst>
                <a:tab pos="279400" algn="l"/>
              </a:tabLst>
              <a:defRPr sz="1200" b="1" i="1">
                <a:solidFill>
                  <a:schemeClr val="tx1"/>
                </a:solidFill>
                <a:latin typeface="Times New Roman" panose="02020603050405020304" pitchFamily="18" charset="0"/>
              </a:defRPr>
            </a:lvl3pPr>
            <a:lvl4pPr marL="1600200" indent="-228600">
              <a:tabLst>
                <a:tab pos="279400" algn="l"/>
              </a:tabLst>
              <a:defRPr sz="1200" b="1" i="1">
                <a:solidFill>
                  <a:schemeClr val="tx1"/>
                </a:solidFill>
                <a:latin typeface="Times New Roman" panose="02020603050405020304" pitchFamily="18" charset="0"/>
              </a:defRPr>
            </a:lvl4pPr>
            <a:lvl5pPr marL="2057400" indent="-228600">
              <a:tabLst>
                <a:tab pos="2794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279400" algn="l"/>
              </a:tabLst>
              <a:defRPr sz="1200" b="1" i="1">
                <a:solidFill>
                  <a:schemeClr val="tx1"/>
                </a:solidFill>
                <a:latin typeface="Times New Roman" panose="02020603050405020304" pitchFamily="18" charset="0"/>
              </a:defRPr>
            </a:lvl9pPr>
          </a:lstStyle>
          <a:p>
            <a:pPr>
              <a:spcBef>
                <a:spcPct val="50000"/>
              </a:spcBef>
            </a:pPr>
            <a:r>
              <a:rPr lang="en-US" altLang="en-US" sz="2400" b="0" i="0">
                <a:latin typeface="Wingdings" panose="05000000000000000000" pitchFamily="2" charset="2"/>
              </a:rPr>
              <a:t>w</a:t>
            </a:r>
            <a:r>
              <a:rPr lang="en-US" altLang="en-US" sz="2400" b="0" i="0">
                <a:latin typeface="Arial" panose="020B0604020202020204" pitchFamily="34" charset="0"/>
              </a:rPr>
              <a:t> Descubrir las causas y sitios fundamentales para la fatiga muscular.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972"/>
                                        </p:tgtEl>
                                        <p:attrNameLst>
                                          <p:attrName>style.visibility</p:attrName>
                                        </p:attrNameLst>
                                      </p:cBhvr>
                                      <p:to>
                                        <p:strVal val="visible"/>
                                      </p:to>
                                    </p:set>
                                    <p:animEffect transition="in" filter="wipe(left)">
                                      <p:cBhvr>
                                        <p:cTn id="7" dur="500"/>
                                        <p:tgtEl>
                                          <p:spTgt spid="8397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83971"/>
                                        </p:tgtEl>
                                        <p:attrNameLst>
                                          <p:attrName>style.visibility</p:attrName>
                                        </p:attrNameLst>
                                      </p:cBhvr>
                                      <p:to>
                                        <p:strVal val="visible"/>
                                      </p:to>
                                    </p:set>
                                    <p:animEffect transition="in" filter="wipe(down)">
                                      <p:cBhvr>
                                        <p:cTn id="11" dur="500"/>
                                        <p:tgtEl>
                                          <p:spTgt spid="8397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3973"/>
                                        </p:tgtEl>
                                        <p:attrNameLst>
                                          <p:attrName>style.visibility</p:attrName>
                                        </p:attrNameLst>
                                      </p:cBhvr>
                                      <p:to>
                                        <p:strVal val="visible"/>
                                      </p:to>
                                    </p:set>
                                    <p:animEffect transition="in" filter="wipe(left)">
                                      <p:cBhvr>
                                        <p:cTn id="15" dur="500"/>
                                        <p:tgtEl>
                                          <p:spTgt spid="8397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83974"/>
                                        </p:tgtEl>
                                        <p:attrNameLst>
                                          <p:attrName>style.visibility</p:attrName>
                                        </p:attrNameLst>
                                      </p:cBhvr>
                                      <p:to>
                                        <p:strVal val="visible"/>
                                      </p:to>
                                    </p:set>
                                    <p:animEffect transition="in" filter="wipe(left)">
                                      <p:cBhvr>
                                        <p:cTn id="20" dur="500"/>
                                        <p:tgtEl>
                                          <p:spTgt spid="839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1" grpId="0" animBg="1" autoUpdateAnimBg="0"/>
      <p:bldP spid="83972" grpId="0" autoUpdateAnimBg="0"/>
      <p:bldP spid="83973" grpId="0" autoUpdateAnimBg="0"/>
      <p:bldP spid="83974" grpId="0"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6" name="Picture 2" descr="Contents">
            <a:extLst>
              <a:ext uri="{FF2B5EF4-FFF2-40B4-BE49-F238E27FC236}">
                <a16:creationId xmlns:a16="http://schemas.microsoft.com/office/drawing/2014/main" id="{D1632321-3841-4947-BFE7-42C0DF73CD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5315" name="Text Box 3">
            <a:extLst>
              <a:ext uri="{FF2B5EF4-FFF2-40B4-BE49-F238E27FC236}">
                <a16:creationId xmlns:a16="http://schemas.microsoft.com/office/drawing/2014/main" id="{01F785F4-66B8-4EFB-9399-70292D7A9B58}"/>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Balance entre Anabolismo y Catabolismo</a:t>
            </a:r>
          </a:p>
        </p:txBody>
      </p:sp>
      <p:pic>
        <p:nvPicPr>
          <p:cNvPr id="31748" name="Picture 21">
            <a:extLst>
              <a:ext uri="{FF2B5EF4-FFF2-40B4-BE49-F238E27FC236}">
                <a16:creationId xmlns:a16="http://schemas.microsoft.com/office/drawing/2014/main" id="{054BA03C-3CC9-4925-8910-F68854BAF4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52588" y="1169988"/>
            <a:ext cx="6048375" cy="557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5315"/>
                                        </p:tgtEl>
                                        <p:attrNameLst>
                                          <p:attrName>style.visibility</p:attrName>
                                        </p:attrNameLst>
                                      </p:cBhvr>
                                      <p:to>
                                        <p:strVal val="visible"/>
                                      </p:to>
                                    </p:set>
                                    <p:animEffect transition="in" filter="wipe(left)">
                                      <p:cBhvr>
                                        <p:cTn id="7" dur="500"/>
                                        <p:tgtEl>
                                          <p:spTgt spid="5253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5315" grpId="0"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2" descr="Contents">
            <a:extLst>
              <a:ext uri="{FF2B5EF4-FFF2-40B4-BE49-F238E27FC236}">
                <a16:creationId xmlns:a16="http://schemas.microsoft.com/office/drawing/2014/main" id="{C1D1B951-494A-4CFE-A124-3D1A240D99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19" name="Text Box 3">
            <a:extLst>
              <a:ext uri="{FF2B5EF4-FFF2-40B4-BE49-F238E27FC236}">
                <a16:creationId xmlns:a16="http://schemas.microsoft.com/office/drawing/2014/main" id="{9BDE066A-D5EB-4B30-883E-B1A51E91479A}"/>
              </a:ext>
            </a:extLst>
          </p:cNvPr>
          <p:cNvSpPr txBox="1">
            <a:spLocks noChangeArrowheads="1"/>
          </p:cNvSpPr>
          <p:nvPr/>
        </p:nvSpPr>
        <p:spPr bwMode="auto">
          <a:xfrm>
            <a:off x="609600" y="1631950"/>
            <a:ext cx="830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1. Sistema de ATP-PCr (sistema fosfagénico)—citoplasma</a:t>
            </a:r>
          </a:p>
        </p:txBody>
      </p:sp>
      <p:sp>
        <p:nvSpPr>
          <p:cNvPr id="188420" name="Text Box 4">
            <a:extLst>
              <a:ext uri="{FF2B5EF4-FFF2-40B4-BE49-F238E27FC236}">
                <a16:creationId xmlns:a16="http://schemas.microsoft.com/office/drawing/2014/main" id="{AB234AF7-4346-4ABF-ACC2-36291960CF05}"/>
              </a:ext>
            </a:extLst>
          </p:cNvPr>
          <p:cNvSpPr txBox="1">
            <a:spLocks noChangeArrowheads="1"/>
          </p:cNvSpPr>
          <p:nvPr/>
        </p:nvSpPr>
        <p:spPr bwMode="auto">
          <a:xfrm>
            <a:off x="609600" y="2174875"/>
            <a:ext cx="830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2. Sistema glucolítico—citoplasma/sarcoplasma</a:t>
            </a:r>
          </a:p>
        </p:txBody>
      </p:sp>
      <p:sp>
        <p:nvSpPr>
          <p:cNvPr id="188421" name="Text Box 5">
            <a:extLst>
              <a:ext uri="{FF2B5EF4-FFF2-40B4-BE49-F238E27FC236}">
                <a16:creationId xmlns:a16="http://schemas.microsoft.com/office/drawing/2014/main" id="{6C09D01C-B85F-44F5-9F82-21DE401EEE60}"/>
              </a:ext>
            </a:extLst>
          </p:cNvPr>
          <p:cNvSpPr txBox="1">
            <a:spLocks noChangeArrowheads="1"/>
          </p:cNvSpPr>
          <p:nvPr/>
        </p:nvSpPr>
        <p:spPr bwMode="auto">
          <a:xfrm>
            <a:off x="609600" y="2708275"/>
            <a:ext cx="830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3. Sistema oxidativo—mitocondria o dínamo de la célula</a:t>
            </a:r>
          </a:p>
        </p:txBody>
      </p:sp>
      <p:sp>
        <p:nvSpPr>
          <p:cNvPr id="188422" name="Text Box 6">
            <a:extLst>
              <a:ext uri="{FF2B5EF4-FFF2-40B4-BE49-F238E27FC236}">
                <a16:creationId xmlns:a16="http://schemas.microsoft.com/office/drawing/2014/main" id="{4BE314F1-54B8-480B-889D-A833374D90C1}"/>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Sistemas Energéticos Básicos</a:t>
            </a:r>
          </a:p>
        </p:txBody>
      </p:sp>
      <p:pic>
        <p:nvPicPr>
          <p:cNvPr id="188423" name="Picture 7" descr="Atom">
            <a:extLst>
              <a:ext uri="{FF2B5EF4-FFF2-40B4-BE49-F238E27FC236}">
                <a16:creationId xmlns:a16="http://schemas.microsoft.com/office/drawing/2014/main" id="{6C939D70-D7C3-4BA6-854C-F800063E830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24600" y="3962400"/>
            <a:ext cx="2660650"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88423"/>
                                        </p:tgtEl>
                                        <p:attrNameLst>
                                          <p:attrName>style.visibility</p:attrName>
                                        </p:attrNameLst>
                                      </p:cBhvr>
                                      <p:to>
                                        <p:strVal val="visible"/>
                                      </p:to>
                                    </p:set>
                                    <p:animEffect transition="in" filter="wipe(down)">
                                      <p:cBhvr>
                                        <p:cTn id="7" dur="500"/>
                                        <p:tgtEl>
                                          <p:spTgt spid="18842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8422"/>
                                        </p:tgtEl>
                                        <p:attrNameLst>
                                          <p:attrName>style.visibility</p:attrName>
                                        </p:attrNameLst>
                                      </p:cBhvr>
                                      <p:to>
                                        <p:strVal val="visible"/>
                                      </p:to>
                                    </p:set>
                                    <p:animEffect transition="in" filter="wipe(left)">
                                      <p:cBhvr>
                                        <p:cTn id="11" dur="500"/>
                                        <p:tgtEl>
                                          <p:spTgt spid="18842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88419"/>
                                        </p:tgtEl>
                                        <p:attrNameLst>
                                          <p:attrName>style.visibility</p:attrName>
                                        </p:attrNameLst>
                                      </p:cBhvr>
                                      <p:to>
                                        <p:strVal val="visible"/>
                                      </p:to>
                                    </p:set>
                                    <p:animEffect transition="in" filter="wipe(left)">
                                      <p:cBhvr>
                                        <p:cTn id="16" dur="500"/>
                                        <p:tgtEl>
                                          <p:spTgt spid="18841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88420"/>
                                        </p:tgtEl>
                                        <p:attrNameLst>
                                          <p:attrName>style.visibility</p:attrName>
                                        </p:attrNameLst>
                                      </p:cBhvr>
                                      <p:to>
                                        <p:strVal val="visible"/>
                                      </p:to>
                                    </p:set>
                                    <p:animEffect transition="in" filter="wipe(left)">
                                      <p:cBhvr>
                                        <p:cTn id="21" dur="500"/>
                                        <p:tgtEl>
                                          <p:spTgt spid="18842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88421"/>
                                        </p:tgtEl>
                                        <p:attrNameLst>
                                          <p:attrName>style.visibility</p:attrName>
                                        </p:attrNameLst>
                                      </p:cBhvr>
                                      <p:to>
                                        <p:strVal val="visible"/>
                                      </p:to>
                                    </p:set>
                                    <p:animEffect transition="in" filter="wipe(left)">
                                      <p:cBhvr>
                                        <p:cTn id="26" dur="500"/>
                                        <p:tgtEl>
                                          <p:spTgt spid="188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19" grpId="0" autoUpdateAnimBg="0"/>
      <p:bldP spid="188420" grpId="0" autoUpdateAnimBg="0"/>
      <p:bldP spid="188421" grpId="0" autoUpdateAnimBg="0"/>
      <p:bldP spid="188422" grpId="0"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8">
            <a:extLst>
              <a:ext uri="{FF2B5EF4-FFF2-40B4-BE49-F238E27FC236}">
                <a16:creationId xmlns:a16="http://schemas.microsoft.com/office/drawing/2014/main" id="{BE198264-A5D0-480D-9EC1-71538AE65F24}"/>
              </a:ext>
            </a:extLst>
          </p:cNvPr>
          <p:cNvSpPr txBox="1">
            <a:spLocks noChangeArrowheads="1"/>
          </p:cNvSpPr>
          <p:nvPr/>
        </p:nvSpPr>
        <p:spPr bwMode="auto">
          <a:xfrm>
            <a:off x="2138363" y="5138738"/>
            <a:ext cx="445135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n-US" altLang="en-US" sz="1800" i="0">
                <a:latin typeface="Arial" panose="020B0604020202020204" pitchFamily="34" charset="0"/>
              </a:rPr>
              <a:t>ATP</a:t>
            </a:r>
          </a:p>
          <a:p>
            <a:pPr algn="ctr">
              <a:lnSpc>
                <a:spcPct val="70000"/>
              </a:lnSpc>
            </a:pPr>
            <a:r>
              <a:rPr lang="en-US" altLang="en-US" sz="1800" i="0">
                <a:latin typeface="Arial" panose="020B0604020202020204" pitchFamily="34" charset="0"/>
              </a:rPr>
              <a:t>[Adenina + Ribosa + Tres Fosfatos (Pi)]</a:t>
            </a:r>
          </a:p>
        </p:txBody>
      </p:sp>
      <p:sp>
        <p:nvSpPr>
          <p:cNvPr id="33795" name="Text Box 10">
            <a:extLst>
              <a:ext uri="{FF2B5EF4-FFF2-40B4-BE49-F238E27FC236}">
                <a16:creationId xmlns:a16="http://schemas.microsoft.com/office/drawing/2014/main" id="{1D8C1458-9137-4B64-B985-C48F051B02DB}"/>
              </a:ext>
            </a:extLst>
          </p:cNvPr>
          <p:cNvSpPr txBox="1">
            <a:spLocks noChangeArrowheads="1"/>
          </p:cNvSpPr>
          <p:nvPr/>
        </p:nvSpPr>
        <p:spPr bwMode="auto">
          <a:xfrm>
            <a:off x="25400" y="2665413"/>
            <a:ext cx="89995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800" i="0">
                <a:latin typeface="Arial" panose="020B0604020202020204" pitchFamily="34" charset="0"/>
              </a:rPr>
              <a:t>Combustibles Metabólicos/Sustratos/Sustancias Nutricias/Nutrimentos</a:t>
            </a:r>
          </a:p>
          <a:p>
            <a:pPr algn="ctr"/>
            <a:r>
              <a:rPr lang="en-US" altLang="en-US" sz="1800" i="0">
                <a:latin typeface="Arial" panose="020B0604020202020204" pitchFamily="34" charset="0"/>
              </a:rPr>
              <a:t>[Fosfocreatina (PCr), Glucosa, Glucógeno, Ácidos Grasos Libres, Aminoácidos] </a:t>
            </a:r>
          </a:p>
        </p:txBody>
      </p:sp>
      <p:sp>
        <p:nvSpPr>
          <p:cNvPr id="33796" name="Text Box 12">
            <a:extLst>
              <a:ext uri="{FF2B5EF4-FFF2-40B4-BE49-F238E27FC236}">
                <a16:creationId xmlns:a16="http://schemas.microsoft.com/office/drawing/2014/main" id="{0C546889-5DE0-4ECF-BCB7-FDF46E991204}"/>
              </a:ext>
            </a:extLst>
          </p:cNvPr>
          <p:cNvSpPr txBox="1">
            <a:spLocks noChangeArrowheads="1"/>
          </p:cNvSpPr>
          <p:nvPr/>
        </p:nvSpPr>
        <p:spPr bwMode="auto">
          <a:xfrm>
            <a:off x="3135313" y="3322638"/>
            <a:ext cx="30511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b="0" i="0">
                <a:solidFill>
                  <a:srgbClr val="3333FF"/>
                </a:solidFill>
                <a:latin typeface="Arial Black" panose="020B0A04020102020204" pitchFamily="34" charset="0"/>
              </a:rPr>
              <a:t>Reacciones Acopladas</a:t>
            </a:r>
          </a:p>
        </p:txBody>
      </p:sp>
      <p:sp>
        <p:nvSpPr>
          <p:cNvPr id="33797" name="Freeform 22">
            <a:extLst>
              <a:ext uri="{FF2B5EF4-FFF2-40B4-BE49-F238E27FC236}">
                <a16:creationId xmlns:a16="http://schemas.microsoft.com/office/drawing/2014/main" id="{34F62DFE-8E2A-494E-B5E2-F2272901BF18}"/>
              </a:ext>
            </a:extLst>
          </p:cNvPr>
          <p:cNvSpPr>
            <a:spLocks/>
          </p:cNvSpPr>
          <p:nvPr/>
        </p:nvSpPr>
        <p:spPr bwMode="auto">
          <a:xfrm rot="-5400000" flipH="1" flipV="1">
            <a:off x="2593181" y="251619"/>
            <a:ext cx="212725" cy="207803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798" name="Line 23">
            <a:extLst>
              <a:ext uri="{FF2B5EF4-FFF2-40B4-BE49-F238E27FC236}">
                <a16:creationId xmlns:a16="http://schemas.microsoft.com/office/drawing/2014/main" id="{02EADDDC-7D25-4301-BA44-1F72F5237209}"/>
              </a:ext>
            </a:extLst>
          </p:cNvPr>
          <p:cNvSpPr>
            <a:spLocks noChangeShapeType="1"/>
          </p:cNvSpPr>
          <p:nvPr/>
        </p:nvSpPr>
        <p:spPr bwMode="auto">
          <a:xfrm>
            <a:off x="6386513" y="2332038"/>
            <a:ext cx="0" cy="227012"/>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9" name="Text Box 31">
            <a:extLst>
              <a:ext uri="{FF2B5EF4-FFF2-40B4-BE49-F238E27FC236}">
                <a16:creationId xmlns:a16="http://schemas.microsoft.com/office/drawing/2014/main" id="{BC054256-EF22-47D4-89AC-D9808B9BE326}"/>
              </a:ext>
            </a:extLst>
          </p:cNvPr>
          <p:cNvSpPr txBox="1">
            <a:spLocks noChangeArrowheads="1"/>
          </p:cNvSpPr>
          <p:nvPr/>
        </p:nvSpPr>
        <p:spPr bwMode="auto">
          <a:xfrm>
            <a:off x="298450" y="1989138"/>
            <a:ext cx="101758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ATP-PCr</a:t>
            </a:r>
          </a:p>
        </p:txBody>
      </p:sp>
      <p:sp>
        <p:nvSpPr>
          <p:cNvPr id="33800" name="Text Box 32">
            <a:extLst>
              <a:ext uri="{FF2B5EF4-FFF2-40B4-BE49-F238E27FC236}">
                <a16:creationId xmlns:a16="http://schemas.microsoft.com/office/drawing/2014/main" id="{63A4B8E8-E426-4ABA-947E-8BFC4465C5A8}"/>
              </a:ext>
            </a:extLst>
          </p:cNvPr>
          <p:cNvSpPr txBox="1">
            <a:spLocks noChangeArrowheads="1"/>
          </p:cNvSpPr>
          <p:nvPr/>
        </p:nvSpPr>
        <p:spPr bwMode="auto">
          <a:xfrm>
            <a:off x="996950" y="1319213"/>
            <a:ext cx="1420813"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Anaeróbico</a:t>
            </a:r>
          </a:p>
          <a:p>
            <a:pPr algn="ctr">
              <a:lnSpc>
                <a:spcPct val="80000"/>
              </a:lnSpc>
            </a:pPr>
            <a:r>
              <a:rPr lang="en-US" altLang="en-US" sz="1500" i="0">
                <a:latin typeface="Arial" panose="020B0604020202020204" pitchFamily="34" charset="0"/>
              </a:rPr>
              <a:t>(Sin Oxígeno</a:t>
            </a:r>
          </a:p>
          <a:p>
            <a:pPr algn="ctr">
              <a:lnSpc>
                <a:spcPct val="80000"/>
              </a:lnSpc>
            </a:pPr>
            <a:r>
              <a:rPr lang="en-US" altLang="en-US" sz="1500" i="0">
                <a:latin typeface="Arial" panose="020B0604020202020204" pitchFamily="34" charset="0"/>
              </a:rPr>
              <a:t>No Oxidativo)</a:t>
            </a:r>
          </a:p>
        </p:txBody>
      </p:sp>
      <p:sp>
        <p:nvSpPr>
          <p:cNvPr id="33801" name="Text Box 36">
            <a:extLst>
              <a:ext uri="{FF2B5EF4-FFF2-40B4-BE49-F238E27FC236}">
                <a16:creationId xmlns:a16="http://schemas.microsoft.com/office/drawing/2014/main" id="{5B2AFA5B-9CD0-46DB-812C-56737D9DE5CA}"/>
              </a:ext>
            </a:extLst>
          </p:cNvPr>
          <p:cNvSpPr txBox="1">
            <a:spLocks noChangeArrowheads="1"/>
          </p:cNvSpPr>
          <p:nvPr/>
        </p:nvSpPr>
        <p:spPr bwMode="auto">
          <a:xfrm>
            <a:off x="3687763" y="968375"/>
            <a:ext cx="158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i="0">
                <a:latin typeface="Arial" panose="020B0604020202020204" pitchFamily="34" charset="0"/>
              </a:rPr>
              <a:t>Metabolismo</a:t>
            </a:r>
          </a:p>
        </p:txBody>
      </p:sp>
      <p:sp>
        <p:nvSpPr>
          <p:cNvPr id="192556" name="Text Box 44">
            <a:extLst>
              <a:ext uri="{FF2B5EF4-FFF2-40B4-BE49-F238E27FC236}">
                <a16:creationId xmlns:a16="http://schemas.microsoft.com/office/drawing/2014/main" id="{BB205A1F-CAD5-4EBE-81AB-61BDBB0AC1B9}"/>
              </a:ext>
            </a:extLst>
          </p:cNvPr>
          <p:cNvSpPr txBox="1">
            <a:spLocks noChangeArrowheads="1"/>
          </p:cNvSpPr>
          <p:nvPr/>
        </p:nvSpPr>
        <p:spPr bwMode="auto">
          <a:xfrm>
            <a:off x="1892300" y="1588"/>
            <a:ext cx="5232400" cy="590550"/>
          </a:xfrm>
          <a:prstGeom prst="rect">
            <a:avLst/>
          </a:prstGeom>
          <a:noFill/>
          <a:ln w="9525">
            <a:noFill/>
            <a:miter lim="800000"/>
            <a:headEnd/>
            <a:tailEnd/>
          </a:ln>
          <a:effectLst/>
        </p:spPr>
        <p:txBody>
          <a:bodyPr>
            <a:spAutoFit/>
          </a:bodyPr>
          <a:lstStyle/>
          <a:p>
            <a:pPr algn="ctr">
              <a:lnSpc>
                <a:spcPct val="90000"/>
              </a:lnSpc>
              <a:defRPr/>
            </a:pPr>
            <a:r>
              <a:rPr lang="en-US" sz="1800" i="0" dirty="0" err="1">
                <a:effectLst>
                  <a:outerShdw blurRad="38100" dist="38100" dir="2700000" algn="tl">
                    <a:srgbClr val="C0C0C0"/>
                  </a:outerShdw>
                </a:effectLst>
                <a:latin typeface="Arial" charset="0"/>
              </a:rPr>
              <a:t>Consumo</a:t>
            </a:r>
            <a:r>
              <a:rPr lang="en-US" sz="1800" i="0" dirty="0">
                <a:effectLst>
                  <a:outerShdw blurRad="38100" dist="38100" dir="2700000" algn="tl">
                    <a:srgbClr val="C0C0C0"/>
                  </a:outerShdw>
                </a:effectLst>
                <a:latin typeface="Arial" charset="0"/>
              </a:rPr>
              <a:t> de ALIMENTOS</a:t>
            </a:r>
          </a:p>
          <a:p>
            <a:pPr algn="ctr">
              <a:lnSpc>
                <a:spcPct val="90000"/>
              </a:lnSpc>
              <a:defRPr/>
            </a:pPr>
            <a:r>
              <a:rPr lang="en-US" sz="1800" i="0" dirty="0">
                <a:effectLst>
                  <a:outerShdw blurRad="38100" dist="38100" dir="2700000" algn="tl">
                    <a:srgbClr val="C0C0C0"/>
                  </a:outerShdw>
                </a:effectLst>
                <a:latin typeface="Arial" charset="0"/>
              </a:rPr>
              <a:t>(CHO, </a:t>
            </a:r>
            <a:r>
              <a:rPr lang="en-US" sz="1800" i="0" dirty="0" err="1">
                <a:effectLst>
                  <a:outerShdw blurRad="38100" dist="38100" dir="2700000" algn="tl">
                    <a:srgbClr val="C0C0C0"/>
                  </a:outerShdw>
                </a:effectLst>
                <a:latin typeface="Arial" charset="0"/>
              </a:rPr>
              <a:t>Grasas</a:t>
            </a:r>
            <a:r>
              <a:rPr lang="en-US" sz="1800" i="0" dirty="0">
                <a:effectLst>
                  <a:outerShdw blurRad="38100" dist="38100" dir="2700000" algn="tl">
                    <a:srgbClr val="C0C0C0"/>
                  </a:outerShdw>
                </a:effectLst>
                <a:latin typeface="Arial" charset="0"/>
              </a:rPr>
              <a:t>, PRO)</a:t>
            </a:r>
          </a:p>
        </p:txBody>
      </p:sp>
      <p:sp>
        <p:nvSpPr>
          <p:cNvPr id="33803" name="Freeform 49">
            <a:extLst>
              <a:ext uri="{FF2B5EF4-FFF2-40B4-BE49-F238E27FC236}">
                <a16:creationId xmlns:a16="http://schemas.microsoft.com/office/drawing/2014/main" id="{6FC8F776-EB7F-4A8A-882A-88E2EBA124D6}"/>
              </a:ext>
            </a:extLst>
          </p:cNvPr>
          <p:cNvSpPr>
            <a:spLocks/>
          </p:cNvSpPr>
          <p:nvPr/>
        </p:nvSpPr>
        <p:spPr bwMode="auto">
          <a:xfrm rot="-5400000" flipH="1" flipV="1">
            <a:off x="680244" y="1566069"/>
            <a:ext cx="496887" cy="384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804" name="Freeform 50">
            <a:extLst>
              <a:ext uri="{FF2B5EF4-FFF2-40B4-BE49-F238E27FC236}">
                <a16:creationId xmlns:a16="http://schemas.microsoft.com/office/drawing/2014/main" id="{453FE22C-7428-488C-B181-D95D9B5E3EC1}"/>
              </a:ext>
            </a:extLst>
          </p:cNvPr>
          <p:cNvSpPr>
            <a:spLocks/>
          </p:cNvSpPr>
          <p:nvPr/>
        </p:nvSpPr>
        <p:spPr bwMode="auto">
          <a:xfrm rot="5400000" flipV="1">
            <a:off x="2211388" y="1560513"/>
            <a:ext cx="496887" cy="395287"/>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805" name="Text Box 51">
            <a:extLst>
              <a:ext uri="{FF2B5EF4-FFF2-40B4-BE49-F238E27FC236}">
                <a16:creationId xmlns:a16="http://schemas.microsoft.com/office/drawing/2014/main" id="{A54DAA18-AD9E-46B2-A299-7335A67AE5F4}"/>
              </a:ext>
            </a:extLst>
          </p:cNvPr>
          <p:cNvSpPr txBox="1">
            <a:spLocks noChangeArrowheads="1"/>
          </p:cNvSpPr>
          <p:nvPr/>
        </p:nvSpPr>
        <p:spPr bwMode="auto">
          <a:xfrm>
            <a:off x="1955800" y="1938338"/>
            <a:ext cx="14478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Glucólisis</a:t>
            </a:r>
          </a:p>
          <a:p>
            <a:pPr algn="ctr">
              <a:lnSpc>
                <a:spcPct val="80000"/>
              </a:lnSpc>
            </a:pPr>
            <a:r>
              <a:rPr lang="en-US" altLang="en-US" sz="1600" i="0">
                <a:latin typeface="Arial" panose="020B0604020202020204" pitchFamily="34" charset="0"/>
              </a:rPr>
              <a:t>Anaeróbica</a:t>
            </a:r>
          </a:p>
        </p:txBody>
      </p:sp>
      <p:sp>
        <p:nvSpPr>
          <p:cNvPr id="33806" name="Text Box 53">
            <a:extLst>
              <a:ext uri="{FF2B5EF4-FFF2-40B4-BE49-F238E27FC236}">
                <a16:creationId xmlns:a16="http://schemas.microsoft.com/office/drawing/2014/main" id="{073465DF-42F0-467A-B116-91A5E3E23335}"/>
              </a:ext>
            </a:extLst>
          </p:cNvPr>
          <p:cNvSpPr txBox="1">
            <a:spLocks noChangeArrowheads="1"/>
          </p:cNvSpPr>
          <p:nvPr/>
        </p:nvSpPr>
        <p:spPr bwMode="auto">
          <a:xfrm>
            <a:off x="3862388" y="1798638"/>
            <a:ext cx="11572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Glucólisis</a:t>
            </a:r>
          </a:p>
          <a:p>
            <a:pPr algn="ctr">
              <a:lnSpc>
                <a:spcPct val="80000"/>
              </a:lnSpc>
            </a:pPr>
            <a:r>
              <a:rPr lang="en-US" altLang="en-US" sz="1600" i="0">
                <a:latin typeface="Arial" panose="020B0604020202020204" pitchFamily="34" charset="0"/>
              </a:rPr>
              <a:t>Aeróbica</a:t>
            </a:r>
          </a:p>
        </p:txBody>
      </p:sp>
      <p:sp>
        <p:nvSpPr>
          <p:cNvPr id="33807" name="Text Box 54">
            <a:extLst>
              <a:ext uri="{FF2B5EF4-FFF2-40B4-BE49-F238E27FC236}">
                <a16:creationId xmlns:a16="http://schemas.microsoft.com/office/drawing/2014/main" id="{2018A4D8-1145-4737-BC7C-5F596CAFEB31}"/>
              </a:ext>
            </a:extLst>
          </p:cNvPr>
          <p:cNvSpPr txBox="1">
            <a:spLocks noChangeArrowheads="1"/>
          </p:cNvSpPr>
          <p:nvPr/>
        </p:nvSpPr>
        <p:spPr bwMode="auto">
          <a:xfrm>
            <a:off x="4941888" y="1331913"/>
            <a:ext cx="294163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Aeróbico</a:t>
            </a:r>
          </a:p>
          <a:p>
            <a:pPr algn="ctr">
              <a:lnSpc>
                <a:spcPct val="80000"/>
              </a:lnSpc>
            </a:pPr>
            <a:r>
              <a:rPr lang="en-US" altLang="en-US" sz="1600" i="0">
                <a:latin typeface="Arial" panose="020B0604020202020204" pitchFamily="34" charset="0"/>
              </a:rPr>
              <a:t>(Con Oxígeno, Oxidativo)</a:t>
            </a:r>
          </a:p>
        </p:txBody>
      </p:sp>
      <p:sp>
        <p:nvSpPr>
          <p:cNvPr id="33808" name="Freeform 55">
            <a:extLst>
              <a:ext uri="{FF2B5EF4-FFF2-40B4-BE49-F238E27FC236}">
                <a16:creationId xmlns:a16="http://schemas.microsoft.com/office/drawing/2014/main" id="{7B566FDB-6D88-4588-8DEE-72E7D40168C6}"/>
              </a:ext>
            </a:extLst>
          </p:cNvPr>
          <p:cNvSpPr>
            <a:spLocks/>
          </p:cNvSpPr>
          <p:nvPr/>
        </p:nvSpPr>
        <p:spPr bwMode="auto">
          <a:xfrm rot="-5400000" flipH="1" flipV="1">
            <a:off x="5005388" y="908050"/>
            <a:ext cx="331787" cy="1560513"/>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809" name="Freeform 56">
            <a:extLst>
              <a:ext uri="{FF2B5EF4-FFF2-40B4-BE49-F238E27FC236}">
                <a16:creationId xmlns:a16="http://schemas.microsoft.com/office/drawing/2014/main" id="{B9C79463-9EC9-453D-9709-5FE48F6C539D}"/>
              </a:ext>
            </a:extLst>
          </p:cNvPr>
          <p:cNvSpPr>
            <a:spLocks/>
          </p:cNvSpPr>
          <p:nvPr/>
        </p:nvSpPr>
        <p:spPr bwMode="auto">
          <a:xfrm rot="5400000" flipV="1">
            <a:off x="7409656" y="992982"/>
            <a:ext cx="331787" cy="13906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810" name="Text Box 57">
            <a:extLst>
              <a:ext uri="{FF2B5EF4-FFF2-40B4-BE49-F238E27FC236}">
                <a16:creationId xmlns:a16="http://schemas.microsoft.com/office/drawing/2014/main" id="{A54BA204-14B7-491D-9E66-32740C89107C}"/>
              </a:ext>
            </a:extLst>
          </p:cNvPr>
          <p:cNvSpPr txBox="1">
            <a:spLocks noChangeArrowheads="1"/>
          </p:cNvSpPr>
          <p:nvPr/>
        </p:nvSpPr>
        <p:spPr bwMode="auto">
          <a:xfrm>
            <a:off x="7612063" y="1798638"/>
            <a:ext cx="1290637"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Cadena de</a:t>
            </a:r>
          </a:p>
          <a:p>
            <a:pPr algn="ctr">
              <a:lnSpc>
                <a:spcPct val="80000"/>
              </a:lnSpc>
            </a:pPr>
            <a:r>
              <a:rPr lang="en-US" altLang="en-US" sz="1600" i="0">
                <a:latin typeface="Arial" panose="020B0604020202020204" pitchFamily="34" charset="0"/>
              </a:rPr>
              <a:t>Transporte</a:t>
            </a:r>
          </a:p>
          <a:p>
            <a:pPr algn="ctr">
              <a:lnSpc>
                <a:spcPct val="80000"/>
              </a:lnSpc>
            </a:pPr>
            <a:r>
              <a:rPr lang="en-US" altLang="en-US" sz="1600" i="0">
                <a:latin typeface="Arial" panose="020B0604020202020204" pitchFamily="34" charset="0"/>
              </a:rPr>
              <a:t>Electrónico</a:t>
            </a:r>
          </a:p>
        </p:txBody>
      </p:sp>
      <p:sp>
        <p:nvSpPr>
          <p:cNvPr id="33811" name="Line 58">
            <a:extLst>
              <a:ext uri="{FF2B5EF4-FFF2-40B4-BE49-F238E27FC236}">
                <a16:creationId xmlns:a16="http://schemas.microsoft.com/office/drawing/2014/main" id="{AB245B3A-F888-46EF-8EBB-F8C8013B87D7}"/>
              </a:ext>
            </a:extLst>
          </p:cNvPr>
          <p:cNvSpPr>
            <a:spLocks noChangeShapeType="1"/>
          </p:cNvSpPr>
          <p:nvPr/>
        </p:nvSpPr>
        <p:spPr bwMode="auto">
          <a:xfrm>
            <a:off x="6405563" y="17668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12" name="Text Box 59">
            <a:extLst>
              <a:ext uri="{FF2B5EF4-FFF2-40B4-BE49-F238E27FC236}">
                <a16:creationId xmlns:a16="http://schemas.microsoft.com/office/drawing/2014/main" id="{B96B5ECE-80BE-4118-88F2-6B0EE26172DC}"/>
              </a:ext>
            </a:extLst>
          </p:cNvPr>
          <p:cNvSpPr txBox="1">
            <a:spLocks noChangeArrowheads="1"/>
          </p:cNvSpPr>
          <p:nvPr/>
        </p:nvSpPr>
        <p:spPr bwMode="auto">
          <a:xfrm>
            <a:off x="5073650" y="1900238"/>
            <a:ext cx="2446338"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Ciclo de Krebs</a:t>
            </a:r>
          </a:p>
          <a:p>
            <a:pPr algn="ctr">
              <a:lnSpc>
                <a:spcPct val="80000"/>
              </a:lnSpc>
            </a:pPr>
            <a:r>
              <a:rPr lang="en-US" altLang="en-US" sz="1600" i="0">
                <a:latin typeface="Arial" panose="020B0604020202020204" pitchFamily="34" charset="0"/>
              </a:rPr>
              <a:t>(Ciclo de Ácido Cítrico)</a:t>
            </a:r>
          </a:p>
        </p:txBody>
      </p:sp>
      <p:sp>
        <p:nvSpPr>
          <p:cNvPr id="33813" name="Text Box 60">
            <a:extLst>
              <a:ext uri="{FF2B5EF4-FFF2-40B4-BE49-F238E27FC236}">
                <a16:creationId xmlns:a16="http://schemas.microsoft.com/office/drawing/2014/main" id="{FE08BA93-7159-4349-99E1-68606D2D67AF}"/>
              </a:ext>
            </a:extLst>
          </p:cNvPr>
          <p:cNvSpPr txBox="1">
            <a:spLocks noChangeArrowheads="1"/>
          </p:cNvSpPr>
          <p:nvPr/>
        </p:nvSpPr>
        <p:spPr bwMode="auto">
          <a:xfrm>
            <a:off x="4005263" y="612775"/>
            <a:ext cx="869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i="0">
                <a:latin typeface="Arial" panose="020B0604020202020204" pitchFamily="34" charset="0"/>
              </a:rPr>
              <a:t>Célula</a:t>
            </a:r>
          </a:p>
        </p:txBody>
      </p:sp>
      <p:sp>
        <p:nvSpPr>
          <p:cNvPr id="33814" name="Freeform 65">
            <a:extLst>
              <a:ext uri="{FF2B5EF4-FFF2-40B4-BE49-F238E27FC236}">
                <a16:creationId xmlns:a16="http://schemas.microsoft.com/office/drawing/2014/main" id="{D6D8CE15-76B2-4AB2-8813-A5C11AFF8600}"/>
              </a:ext>
            </a:extLst>
          </p:cNvPr>
          <p:cNvSpPr>
            <a:spLocks/>
          </p:cNvSpPr>
          <p:nvPr/>
        </p:nvSpPr>
        <p:spPr bwMode="auto">
          <a:xfrm>
            <a:off x="723900" y="2413000"/>
            <a:ext cx="7493000" cy="165100"/>
          </a:xfrm>
          <a:custGeom>
            <a:avLst/>
            <a:gdLst>
              <a:gd name="T0" fmla="*/ 0 w 4733"/>
              <a:gd name="T1" fmla="*/ 0 h 334"/>
              <a:gd name="T2" fmla="*/ 2147483647 w 4733"/>
              <a:gd name="T3" fmla="*/ 2147483647 h 334"/>
              <a:gd name="T4" fmla="*/ 2147483647 w 4733"/>
              <a:gd name="T5" fmla="*/ 2147483647 h 334"/>
              <a:gd name="T6" fmla="*/ 2147483647 w 4733"/>
              <a:gd name="T7" fmla="*/ 2147483647 h 334"/>
              <a:gd name="T8" fmla="*/ 0 60000 65536"/>
              <a:gd name="T9" fmla="*/ 0 60000 65536"/>
              <a:gd name="T10" fmla="*/ 0 60000 65536"/>
              <a:gd name="T11" fmla="*/ 0 60000 65536"/>
              <a:gd name="T12" fmla="*/ 0 w 4733"/>
              <a:gd name="T13" fmla="*/ 0 h 334"/>
              <a:gd name="T14" fmla="*/ 4733 w 4733"/>
              <a:gd name="T15" fmla="*/ 334 h 334"/>
            </a:gdLst>
            <a:ahLst/>
            <a:cxnLst>
              <a:cxn ang="T8">
                <a:pos x="T0" y="T1"/>
              </a:cxn>
              <a:cxn ang="T9">
                <a:pos x="T2" y="T3"/>
              </a:cxn>
              <a:cxn ang="T10">
                <a:pos x="T4" y="T5"/>
              </a:cxn>
              <a:cxn ang="T11">
                <a:pos x="T6" y="T7"/>
              </a:cxn>
            </a:cxnLst>
            <a:rect l="T12" t="T13" r="T14" b="T15"/>
            <a:pathLst>
              <a:path w="4733" h="334">
                <a:moveTo>
                  <a:pt x="0" y="0"/>
                </a:moveTo>
                <a:lnTo>
                  <a:pt x="8" y="334"/>
                </a:lnTo>
                <a:lnTo>
                  <a:pt x="4733" y="334"/>
                </a:lnTo>
                <a:lnTo>
                  <a:pt x="4733" y="242"/>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815" name="Line 66">
            <a:extLst>
              <a:ext uri="{FF2B5EF4-FFF2-40B4-BE49-F238E27FC236}">
                <a16:creationId xmlns:a16="http://schemas.microsoft.com/office/drawing/2014/main" id="{90675B52-20EC-4C1A-A4A3-FC7C4C31F7D8}"/>
              </a:ext>
            </a:extLst>
          </p:cNvPr>
          <p:cNvSpPr>
            <a:spLocks noChangeShapeType="1"/>
          </p:cNvSpPr>
          <p:nvPr/>
        </p:nvSpPr>
        <p:spPr bwMode="auto">
          <a:xfrm>
            <a:off x="4411663" y="2230438"/>
            <a:ext cx="0" cy="347662"/>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6" name="Line 68">
            <a:extLst>
              <a:ext uri="{FF2B5EF4-FFF2-40B4-BE49-F238E27FC236}">
                <a16:creationId xmlns:a16="http://schemas.microsoft.com/office/drawing/2014/main" id="{5F8AE19F-8C45-412D-BCE7-ACC3769939A4}"/>
              </a:ext>
            </a:extLst>
          </p:cNvPr>
          <p:cNvSpPr>
            <a:spLocks noChangeShapeType="1"/>
          </p:cNvSpPr>
          <p:nvPr/>
        </p:nvSpPr>
        <p:spPr bwMode="auto">
          <a:xfrm>
            <a:off x="2659063" y="2357438"/>
            <a:ext cx="0" cy="220662"/>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17" name="Line 69">
            <a:extLst>
              <a:ext uri="{FF2B5EF4-FFF2-40B4-BE49-F238E27FC236}">
                <a16:creationId xmlns:a16="http://schemas.microsoft.com/office/drawing/2014/main" id="{47ACE401-BF26-4755-A5A2-31B34FCBCBA5}"/>
              </a:ext>
            </a:extLst>
          </p:cNvPr>
          <p:cNvSpPr>
            <a:spLocks noChangeShapeType="1"/>
          </p:cNvSpPr>
          <p:nvPr/>
        </p:nvSpPr>
        <p:spPr bwMode="auto">
          <a:xfrm>
            <a:off x="4411663" y="256857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18" name="Line 71">
            <a:extLst>
              <a:ext uri="{FF2B5EF4-FFF2-40B4-BE49-F238E27FC236}">
                <a16:creationId xmlns:a16="http://schemas.microsoft.com/office/drawing/2014/main" id="{17F058FC-C3CF-40E9-8933-898591A05D68}"/>
              </a:ext>
            </a:extLst>
          </p:cNvPr>
          <p:cNvSpPr>
            <a:spLocks noChangeShapeType="1"/>
          </p:cNvSpPr>
          <p:nvPr/>
        </p:nvSpPr>
        <p:spPr bwMode="auto">
          <a:xfrm>
            <a:off x="4413250" y="32448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19" name="Text Box 72">
            <a:extLst>
              <a:ext uri="{FF2B5EF4-FFF2-40B4-BE49-F238E27FC236}">
                <a16:creationId xmlns:a16="http://schemas.microsoft.com/office/drawing/2014/main" id="{764BAC51-0237-4104-8EA0-BAAFACCEC958}"/>
              </a:ext>
            </a:extLst>
          </p:cNvPr>
          <p:cNvSpPr txBox="1">
            <a:spLocks noChangeArrowheads="1"/>
          </p:cNvSpPr>
          <p:nvPr/>
        </p:nvSpPr>
        <p:spPr bwMode="auto">
          <a:xfrm>
            <a:off x="273050" y="3690938"/>
            <a:ext cx="840422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800" i="0">
                <a:latin typeface="Arial" panose="020B0604020202020204" pitchFamily="34" charset="0"/>
              </a:rPr>
              <a:t>Fosforilación</a:t>
            </a:r>
          </a:p>
          <a:p>
            <a:pPr algn="ctr">
              <a:lnSpc>
                <a:spcPct val="90000"/>
              </a:lnSpc>
            </a:pPr>
            <a:r>
              <a:rPr lang="en-US" altLang="en-US" sz="1800" i="0">
                <a:latin typeface="Arial" panose="020B0604020202020204" pitchFamily="34" charset="0"/>
              </a:rPr>
              <a:t>(Almacenaje de Energía formando ATP a partir de otras fuentes Químicas)</a:t>
            </a:r>
          </a:p>
        </p:txBody>
      </p:sp>
      <p:sp>
        <p:nvSpPr>
          <p:cNvPr id="33820" name="Line 73">
            <a:extLst>
              <a:ext uri="{FF2B5EF4-FFF2-40B4-BE49-F238E27FC236}">
                <a16:creationId xmlns:a16="http://schemas.microsoft.com/office/drawing/2014/main" id="{AEA75DCD-E432-4144-894A-256069CF046D}"/>
              </a:ext>
            </a:extLst>
          </p:cNvPr>
          <p:cNvSpPr>
            <a:spLocks noChangeShapeType="1"/>
          </p:cNvSpPr>
          <p:nvPr/>
        </p:nvSpPr>
        <p:spPr bwMode="auto">
          <a:xfrm>
            <a:off x="4413250" y="36004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21" name="Text Box 76">
            <a:extLst>
              <a:ext uri="{FF2B5EF4-FFF2-40B4-BE49-F238E27FC236}">
                <a16:creationId xmlns:a16="http://schemas.microsoft.com/office/drawing/2014/main" id="{0DDEBA5D-1639-4B43-9F5E-0A51D2A38842}"/>
              </a:ext>
            </a:extLst>
          </p:cNvPr>
          <p:cNvSpPr txBox="1">
            <a:spLocks noChangeArrowheads="1"/>
          </p:cNvSpPr>
          <p:nvPr/>
        </p:nvSpPr>
        <p:spPr bwMode="auto">
          <a:xfrm>
            <a:off x="2386013" y="4503738"/>
            <a:ext cx="3803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i="0">
                <a:latin typeface="Arial" panose="020B0604020202020204" pitchFamily="34" charset="0"/>
              </a:rPr>
              <a:t>(ADP + Pi + </a:t>
            </a:r>
            <a:r>
              <a:rPr lang="en-US" altLang="en-US" sz="1800" i="0">
                <a:solidFill>
                  <a:srgbClr val="FF0000"/>
                </a:solidFill>
                <a:latin typeface="Arial" panose="020B0604020202020204" pitchFamily="34" charset="0"/>
              </a:rPr>
              <a:t>Energía</a:t>
            </a:r>
            <a:r>
              <a:rPr lang="en-US" altLang="en-US" sz="1800" i="0">
                <a:latin typeface="Arial" panose="020B0604020202020204" pitchFamily="34" charset="0"/>
              </a:rPr>
              <a:t>               ATP)</a:t>
            </a:r>
          </a:p>
        </p:txBody>
      </p:sp>
      <p:sp>
        <p:nvSpPr>
          <p:cNvPr id="33822" name="Line 77">
            <a:extLst>
              <a:ext uri="{FF2B5EF4-FFF2-40B4-BE49-F238E27FC236}">
                <a16:creationId xmlns:a16="http://schemas.microsoft.com/office/drawing/2014/main" id="{3474398C-B644-4AD8-B5E5-9F1358A8D31B}"/>
              </a:ext>
            </a:extLst>
          </p:cNvPr>
          <p:cNvSpPr>
            <a:spLocks noChangeShapeType="1"/>
          </p:cNvSpPr>
          <p:nvPr/>
        </p:nvSpPr>
        <p:spPr bwMode="auto">
          <a:xfrm>
            <a:off x="4611688" y="4718050"/>
            <a:ext cx="9398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3823" name="Text Box 78">
            <a:extLst>
              <a:ext uri="{FF2B5EF4-FFF2-40B4-BE49-F238E27FC236}">
                <a16:creationId xmlns:a16="http://schemas.microsoft.com/office/drawing/2014/main" id="{DD223049-B9FE-41BC-A174-1A22A984B468}"/>
              </a:ext>
            </a:extLst>
          </p:cNvPr>
          <p:cNvSpPr txBox="1">
            <a:spLocks noChangeArrowheads="1"/>
          </p:cNvSpPr>
          <p:nvPr/>
        </p:nvSpPr>
        <p:spPr bwMode="auto">
          <a:xfrm>
            <a:off x="4637088" y="4424363"/>
            <a:ext cx="908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ATPasa</a:t>
            </a:r>
          </a:p>
        </p:txBody>
      </p:sp>
      <p:sp>
        <p:nvSpPr>
          <p:cNvPr id="33824" name="Line 80">
            <a:extLst>
              <a:ext uri="{FF2B5EF4-FFF2-40B4-BE49-F238E27FC236}">
                <a16:creationId xmlns:a16="http://schemas.microsoft.com/office/drawing/2014/main" id="{ADFDE695-99D9-4C93-A30A-692162DA1A63}"/>
              </a:ext>
            </a:extLst>
          </p:cNvPr>
          <p:cNvSpPr>
            <a:spLocks noChangeShapeType="1"/>
          </p:cNvSpPr>
          <p:nvPr/>
        </p:nvSpPr>
        <p:spPr bwMode="auto">
          <a:xfrm>
            <a:off x="4406900" y="55403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25" name="Text Box 81">
            <a:extLst>
              <a:ext uri="{FF2B5EF4-FFF2-40B4-BE49-F238E27FC236}">
                <a16:creationId xmlns:a16="http://schemas.microsoft.com/office/drawing/2014/main" id="{1B77E67B-7872-4153-AC1F-63F1CCAE7D94}"/>
              </a:ext>
            </a:extLst>
          </p:cNvPr>
          <p:cNvSpPr txBox="1">
            <a:spLocks noChangeArrowheads="1"/>
          </p:cNvSpPr>
          <p:nvPr/>
        </p:nvSpPr>
        <p:spPr bwMode="auto">
          <a:xfrm>
            <a:off x="4384675" y="5503863"/>
            <a:ext cx="39973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(Rompe/Degrada (Catabolismo/Exergónico)</a:t>
            </a:r>
          </a:p>
        </p:txBody>
      </p:sp>
      <p:sp>
        <p:nvSpPr>
          <p:cNvPr id="33826" name="Text Box 82">
            <a:extLst>
              <a:ext uri="{FF2B5EF4-FFF2-40B4-BE49-F238E27FC236}">
                <a16:creationId xmlns:a16="http://schemas.microsoft.com/office/drawing/2014/main" id="{FC20E4AF-03C7-4552-A455-21029F38C96A}"/>
              </a:ext>
            </a:extLst>
          </p:cNvPr>
          <p:cNvSpPr txBox="1">
            <a:spLocks noChangeArrowheads="1"/>
          </p:cNvSpPr>
          <p:nvPr/>
        </p:nvSpPr>
        <p:spPr bwMode="auto">
          <a:xfrm>
            <a:off x="2386013" y="5773738"/>
            <a:ext cx="3803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i="0">
                <a:latin typeface="Arial" panose="020B0604020202020204" pitchFamily="34" charset="0"/>
              </a:rPr>
              <a:t>(ADP + Pi + </a:t>
            </a:r>
            <a:r>
              <a:rPr lang="en-US" altLang="en-US" sz="1800" i="0">
                <a:solidFill>
                  <a:srgbClr val="FF0000"/>
                </a:solidFill>
                <a:latin typeface="Arial" panose="020B0604020202020204" pitchFamily="34" charset="0"/>
              </a:rPr>
              <a:t>Energía</a:t>
            </a:r>
            <a:r>
              <a:rPr lang="en-US" altLang="en-US" sz="1800" i="0">
                <a:latin typeface="Arial" panose="020B0604020202020204" pitchFamily="34" charset="0"/>
              </a:rPr>
              <a:t>               ATP)</a:t>
            </a:r>
          </a:p>
        </p:txBody>
      </p:sp>
      <p:sp>
        <p:nvSpPr>
          <p:cNvPr id="33827" name="Line 83">
            <a:extLst>
              <a:ext uri="{FF2B5EF4-FFF2-40B4-BE49-F238E27FC236}">
                <a16:creationId xmlns:a16="http://schemas.microsoft.com/office/drawing/2014/main" id="{449A2C7E-2705-468D-9654-4849A1EDBDC7}"/>
              </a:ext>
            </a:extLst>
          </p:cNvPr>
          <p:cNvSpPr>
            <a:spLocks noChangeShapeType="1"/>
          </p:cNvSpPr>
          <p:nvPr/>
        </p:nvSpPr>
        <p:spPr bwMode="auto">
          <a:xfrm>
            <a:off x="4611688" y="5988050"/>
            <a:ext cx="939800" cy="0"/>
          </a:xfrm>
          <a:prstGeom prst="line">
            <a:avLst/>
          </a:prstGeom>
          <a:noFill/>
          <a:ln w="2857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33828" name="Text Box 84">
            <a:extLst>
              <a:ext uri="{FF2B5EF4-FFF2-40B4-BE49-F238E27FC236}">
                <a16:creationId xmlns:a16="http://schemas.microsoft.com/office/drawing/2014/main" id="{1A70B313-79C7-4151-912B-A9750F9D386A}"/>
              </a:ext>
            </a:extLst>
          </p:cNvPr>
          <p:cNvSpPr txBox="1">
            <a:spLocks noChangeArrowheads="1"/>
          </p:cNvSpPr>
          <p:nvPr/>
        </p:nvSpPr>
        <p:spPr bwMode="auto">
          <a:xfrm>
            <a:off x="4700588" y="5719763"/>
            <a:ext cx="908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ATPasa</a:t>
            </a:r>
          </a:p>
        </p:txBody>
      </p:sp>
      <p:sp>
        <p:nvSpPr>
          <p:cNvPr id="33829" name="Text Box 85">
            <a:extLst>
              <a:ext uri="{FF2B5EF4-FFF2-40B4-BE49-F238E27FC236}">
                <a16:creationId xmlns:a16="http://schemas.microsoft.com/office/drawing/2014/main" id="{EB1D23F7-6690-4082-B0D8-C8172B7E2154}"/>
              </a:ext>
            </a:extLst>
          </p:cNvPr>
          <p:cNvSpPr txBox="1">
            <a:spLocks noChangeArrowheads="1"/>
          </p:cNvSpPr>
          <p:nvPr/>
        </p:nvSpPr>
        <p:spPr bwMode="auto">
          <a:xfrm>
            <a:off x="3554413" y="6154738"/>
            <a:ext cx="1644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800" i="0">
                <a:latin typeface="Arial" panose="020B0604020202020204" pitchFamily="34" charset="0"/>
              </a:rPr>
              <a:t>Energía Libre</a:t>
            </a:r>
          </a:p>
        </p:txBody>
      </p:sp>
      <p:sp>
        <p:nvSpPr>
          <p:cNvPr id="33830" name="Line 86">
            <a:extLst>
              <a:ext uri="{FF2B5EF4-FFF2-40B4-BE49-F238E27FC236}">
                <a16:creationId xmlns:a16="http://schemas.microsoft.com/office/drawing/2014/main" id="{599E6AD5-F424-4386-A6A2-E58D64AA8CD1}"/>
              </a:ext>
            </a:extLst>
          </p:cNvPr>
          <p:cNvSpPr>
            <a:spLocks noChangeShapeType="1"/>
          </p:cNvSpPr>
          <p:nvPr/>
        </p:nvSpPr>
        <p:spPr bwMode="auto">
          <a:xfrm>
            <a:off x="4413250" y="60769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31" name="Line 87">
            <a:extLst>
              <a:ext uri="{FF2B5EF4-FFF2-40B4-BE49-F238E27FC236}">
                <a16:creationId xmlns:a16="http://schemas.microsoft.com/office/drawing/2014/main" id="{E9F6572F-D860-4424-BC0F-970BEB69D39F}"/>
              </a:ext>
            </a:extLst>
          </p:cNvPr>
          <p:cNvSpPr>
            <a:spLocks noChangeShapeType="1"/>
          </p:cNvSpPr>
          <p:nvPr/>
        </p:nvSpPr>
        <p:spPr bwMode="auto">
          <a:xfrm>
            <a:off x="4438650" y="8953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32" name="Line 88">
            <a:extLst>
              <a:ext uri="{FF2B5EF4-FFF2-40B4-BE49-F238E27FC236}">
                <a16:creationId xmlns:a16="http://schemas.microsoft.com/office/drawing/2014/main" id="{18571F99-F9C9-4984-A883-E6B7154B6AEC}"/>
              </a:ext>
            </a:extLst>
          </p:cNvPr>
          <p:cNvSpPr>
            <a:spLocks noChangeShapeType="1"/>
          </p:cNvSpPr>
          <p:nvPr/>
        </p:nvSpPr>
        <p:spPr bwMode="auto">
          <a:xfrm>
            <a:off x="4438650" y="5270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33" name="Freeform 89">
            <a:extLst>
              <a:ext uri="{FF2B5EF4-FFF2-40B4-BE49-F238E27FC236}">
                <a16:creationId xmlns:a16="http://schemas.microsoft.com/office/drawing/2014/main" id="{E64EFCDA-304E-45BA-B05E-D5CFBBD5251C}"/>
              </a:ext>
            </a:extLst>
          </p:cNvPr>
          <p:cNvSpPr>
            <a:spLocks/>
          </p:cNvSpPr>
          <p:nvPr/>
        </p:nvSpPr>
        <p:spPr bwMode="auto">
          <a:xfrm rot="5400000" flipV="1">
            <a:off x="5680869" y="683419"/>
            <a:ext cx="227013" cy="12287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834" name="Text Box 90">
            <a:extLst>
              <a:ext uri="{FF2B5EF4-FFF2-40B4-BE49-F238E27FC236}">
                <a16:creationId xmlns:a16="http://schemas.microsoft.com/office/drawing/2014/main" id="{B1009620-B44E-4DA6-B736-F1425374BB69}"/>
              </a:ext>
            </a:extLst>
          </p:cNvPr>
          <p:cNvSpPr txBox="1">
            <a:spLocks noChangeArrowheads="1"/>
          </p:cNvSpPr>
          <p:nvPr/>
        </p:nvSpPr>
        <p:spPr bwMode="auto">
          <a:xfrm>
            <a:off x="3319463" y="6548438"/>
            <a:ext cx="21510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600" i="0">
                <a:latin typeface="Arial Black" panose="020B0A04020102020204" pitchFamily="34" charset="0"/>
              </a:rPr>
              <a:t>Trabajo Biológico</a:t>
            </a:r>
          </a:p>
        </p:txBody>
      </p:sp>
      <p:sp>
        <p:nvSpPr>
          <p:cNvPr id="33835" name="Line 91">
            <a:extLst>
              <a:ext uri="{FF2B5EF4-FFF2-40B4-BE49-F238E27FC236}">
                <a16:creationId xmlns:a16="http://schemas.microsoft.com/office/drawing/2014/main" id="{A0C821B4-57A0-4606-9136-AB73F61BE456}"/>
              </a:ext>
            </a:extLst>
          </p:cNvPr>
          <p:cNvSpPr>
            <a:spLocks noChangeShapeType="1"/>
          </p:cNvSpPr>
          <p:nvPr/>
        </p:nvSpPr>
        <p:spPr bwMode="auto">
          <a:xfrm>
            <a:off x="4413250" y="64452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36" name="Text Box 78">
            <a:extLst>
              <a:ext uri="{FF2B5EF4-FFF2-40B4-BE49-F238E27FC236}">
                <a16:creationId xmlns:a16="http://schemas.microsoft.com/office/drawing/2014/main" id="{7D08B38A-E691-4FDC-9F3F-B29F91BCB86A}"/>
              </a:ext>
            </a:extLst>
          </p:cNvPr>
          <p:cNvSpPr txBox="1">
            <a:spLocks noChangeArrowheads="1"/>
          </p:cNvSpPr>
          <p:nvPr/>
        </p:nvSpPr>
        <p:spPr bwMode="auto">
          <a:xfrm>
            <a:off x="101600" y="2100263"/>
            <a:ext cx="13716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(Fosfagénico)</a:t>
            </a:r>
          </a:p>
        </p:txBody>
      </p:sp>
      <p:sp>
        <p:nvSpPr>
          <p:cNvPr id="33837" name="Line 68">
            <a:extLst>
              <a:ext uri="{FF2B5EF4-FFF2-40B4-BE49-F238E27FC236}">
                <a16:creationId xmlns:a16="http://schemas.microsoft.com/office/drawing/2014/main" id="{2E4F0C69-FB0C-4F75-AC02-EFE2141C89A9}"/>
              </a:ext>
            </a:extLst>
          </p:cNvPr>
          <p:cNvSpPr>
            <a:spLocks noChangeShapeType="1"/>
          </p:cNvSpPr>
          <p:nvPr/>
        </p:nvSpPr>
        <p:spPr bwMode="auto">
          <a:xfrm>
            <a:off x="8234363" y="2370138"/>
            <a:ext cx="0" cy="220662"/>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838" name="Text Box 81">
            <a:extLst>
              <a:ext uri="{FF2B5EF4-FFF2-40B4-BE49-F238E27FC236}">
                <a16:creationId xmlns:a16="http://schemas.microsoft.com/office/drawing/2014/main" id="{D3273E93-38CB-4E2F-8735-156A599019E5}"/>
              </a:ext>
            </a:extLst>
          </p:cNvPr>
          <p:cNvSpPr txBox="1">
            <a:spLocks noChangeArrowheads="1"/>
          </p:cNvSpPr>
          <p:nvPr/>
        </p:nvSpPr>
        <p:spPr bwMode="auto">
          <a:xfrm>
            <a:off x="4384675" y="4208463"/>
            <a:ext cx="44672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(Une/Forma/Sintetiza (Anabolismo/Endergónico)</a:t>
            </a:r>
          </a:p>
        </p:txBody>
      </p:sp>
      <p:sp>
        <p:nvSpPr>
          <p:cNvPr id="33839" name="Line 80">
            <a:extLst>
              <a:ext uri="{FF2B5EF4-FFF2-40B4-BE49-F238E27FC236}">
                <a16:creationId xmlns:a16="http://schemas.microsoft.com/office/drawing/2014/main" id="{FE0B9CFE-D980-4C0A-9BB7-CDEDF503F419}"/>
              </a:ext>
            </a:extLst>
          </p:cNvPr>
          <p:cNvSpPr>
            <a:spLocks noChangeShapeType="1"/>
          </p:cNvSpPr>
          <p:nvPr/>
        </p:nvSpPr>
        <p:spPr bwMode="auto">
          <a:xfrm>
            <a:off x="4419600" y="42322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40" name="Rectangle 60">
            <a:extLst>
              <a:ext uri="{FF2B5EF4-FFF2-40B4-BE49-F238E27FC236}">
                <a16:creationId xmlns:a16="http://schemas.microsoft.com/office/drawing/2014/main" id="{0499A6E0-7429-43F9-8272-4B93D0D1CEA9}"/>
              </a:ext>
            </a:extLst>
          </p:cNvPr>
          <p:cNvSpPr>
            <a:spLocks noChangeArrowheads="1"/>
          </p:cNvSpPr>
          <p:nvPr/>
        </p:nvSpPr>
        <p:spPr bwMode="auto">
          <a:xfrm>
            <a:off x="2438400" y="4241800"/>
            <a:ext cx="6261100" cy="622300"/>
          </a:xfrm>
          <a:prstGeom prst="rect">
            <a:avLst/>
          </a:prstGeom>
          <a:noFill/>
          <a:ln w="28575">
            <a:solidFill>
              <a:srgbClr val="0066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3841" name="Text Box 12">
            <a:extLst>
              <a:ext uri="{FF2B5EF4-FFF2-40B4-BE49-F238E27FC236}">
                <a16:creationId xmlns:a16="http://schemas.microsoft.com/office/drawing/2014/main" id="{32B3FA5A-E09D-4DB2-B018-1A9FDD05E2FE}"/>
              </a:ext>
            </a:extLst>
          </p:cNvPr>
          <p:cNvSpPr txBox="1">
            <a:spLocks noChangeArrowheads="1"/>
          </p:cNvSpPr>
          <p:nvPr/>
        </p:nvSpPr>
        <p:spPr bwMode="auto">
          <a:xfrm>
            <a:off x="-38100" y="4300538"/>
            <a:ext cx="2514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r"/>
            <a:r>
              <a:rPr lang="en-US" altLang="en-US" sz="1800" i="0">
                <a:solidFill>
                  <a:srgbClr val="3333FF"/>
                </a:solidFill>
                <a:latin typeface="Arial" panose="020B0604020202020204" pitchFamily="34" charset="0"/>
              </a:rPr>
              <a:t>Reacción Acoplada</a:t>
            </a:r>
          </a:p>
        </p:txBody>
      </p:sp>
      <p:sp>
        <p:nvSpPr>
          <p:cNvPr id="58" name="Text Box 44">
            <a:extLst>
              <a:ext uri="{FF2B5EF4-FFF2-40B4-BE49-F238E27FC236}">
                <a16:creationId xmlns:a16="http://schemas.microsoft.com/office/drawing/2014/main" id="{72D29E72-51F0-4512-A381-D271C9B4343D}"/>
              </a:ext>
            </a:extLst>
          </p:cNvPr>
          <p:cNvSpPr txBox="1">
            <a:spLocks noChangeArrowheads="1"/>
          </p:cNvSpPr>
          <p:nvPr/>
        </p:nvSpPr>
        <p:spPr bwMode="auto">
          <a:xfrm>
            <a:off x="0" y="4814888"/>
            <a:ext cx="2895600" cy="508000"/>
          </a:xfrm>
          <a:prstGeom prst="rect">
            <a:avLst/>
          </a:prstGeom>
          <a:noFill/>
          <a:ln w="9525">
            <a:noFill/>
            <a:miter lim="800000"/>
            <a:headEnd/>
            <a:tailEnd/>
          </a:ln>
          <a:effectLst/>
        </p:spPr>
        <p:txBody>
          <a:bodyPr>
            <a:spAutoFit/>
          </a:bodyPr>
          <a:lstStyle/>
          <a:p>
            <a:pPr algn="ctr">
              <a:lnSpc>
                <a:spcPct val="90000"/>
              </a:lnSpc>
              <a:defRPr/>
            </a:pPr>
            <a:endParaRPr lang="en-US" sz="1500" dirty="0">
              <a:solidFill>
                <a:srgbClr val="FF0000"/>
              </a:solidFill>
              <a:effectLst>
                <a:outerShdw blurRad="38100" dist="38100" dir="2700000" algn="tl">
                  <a:srgbClr val="C0C0C0"/>
                </a:outerShdw>
              </a:effectLst>
              <a:latin typeface="Arial" charset="0"/>
            </a:endParaRPr>
          </a:p>
          <a:p>
            <a:pPr algn="ctr">
              <a:lnSpc>
                <a:spcPct val="90000"/>
              </a:lnSpc>
              <a:defRPr/>
            </a:pPr>
            <a:r>
              <a:rPr lang="en-US" sz="1500" dirty="0">
                <a:solidFill>
                  <a:srgbClr val="FF0000"/>
                </a:solidFill>
                <a:effectLst>
                  <a:outerShdw blurRad="38100" dist="38100" dir="2700000" algn="tl">
                    <a:srgbClr val="C0C0C0"/>
                  </a:outerShdw>
                </a:effectLst>
                <a:latin typeface="Arial" charset="0"/>
              </a:rPr>
              <a:t>(COMIDA: CHO, </a:t>
            </a:r>
            <a:r>
              <a:rPr lang="en-US" sz="1500" dirty="0" err="1">
                <a:solidFill>
                  <a:srgbClr val="FF0000"/>
                </a:solidFill>
                <a:effectLst>
                  <a:outerShdw blurRad="38100" dist="38100" dir="2700000" algn="tl">
                    <a:srgbClr val="C0C0C0"/>
                  </a:outerShdw>
                </a:effectLst>
                <a:latin typeface="Arial" charset="0"/>
              </a:rPr>
              <a:t>Grasas</a:t>
            </a:r>
            <a:r>
              <a:rPr lang="en-US" sz="1500" dirty="0">
                <a:solidFill>
                  <a:srgbClr val="FF0000"/>
                </a:solidFill>
                <a:effectLst>
                  <a:outerShdw blurRad="38100" dist="38100" dir="2700000" algn="tl">
                    <a:srgbClr val="C0C0C0"/>
                  </a:outerShdw>
                </a:effectLst>
                <a:latin typeface="Arial" charset="0"/>
              </a:rPr>
              <a:t>, PRO</a:t>
            </a:r>
          </a:p>
        </p:txBody>
      </p:sp>
      <p:sp>
        <p:nvSpPr>
          <p:cNvPr id="33843" name="Line 91">
            <a:extLst>
              <a:ext uri="{FF2B5EF4-FFF2-40B4-BE49-F238E27FC236}">
                <a16:creationId xmlns:a16="http://schemas.microsoft.com/office/drawing/2014/main" id="{AAFD0A48-BE01-4AB9-AC45-DC2C5038B163}"/>
              </a:ext>
            </a:extLst>
          </p:cNvPr>
          <p:cNvSpPr>
            <a:spLocks noChangeShapeType="1"/>
          </p:cNvSpPr>
          <p:nvPr/>
        </p:nvSpPr>
        <p:spPr bwMode="auto">
          <a:xfrm flipV="1">
            <a:off x="1473200" y="4787900"/>
            <a:ext cx="2578100" cy="279400"/>
          </a:xfrm>
          <a:prstGeom prst="line">
            <a:avLst/>
          </a:prstGeom>
          <a:noFill/>
          <a:ln w="50800">
            <a:solidFill>
              <a:srgbClr val="FF0000">
                <a:alpha val="52940"/>
              </a:srgbClr>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3844" name="Text Box 81">
            <a:extLst>
              <a:ext uri="{FF2B5EF4-FFF2-40B4-BE49-F238E27FC236}">
                <a16:creationId xmlns:a16="http://schemas.microsoft.com/office/drawing/2014/main" id="{48CE6970-2CCF-4232-8C40-92819EE25A14}"/>
              </a:ext>
            </a:extLst>
          </p:cNvPr>
          <p:cNvSpPr txBox="1">
            <a:spLocks noChangeArrowheads="1"/>
          </p:cNvSpPr>
          <p:nvPr/>
        </p:nvSpPr>
        <p:spPr bwMode="auto">
          <a:xfrm>
            <a:off x="952500" y="4716463"/>
            <a:ext cx="15208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(Catabolismo)</a:t>
            </a:r>
          </a:p>
        </p:txBody>
      </p:sp>
      <p:sp>
        <p:nvSpPr>
          <p:cNvPr id="33845" name="Line 77">
            <a:extLst>
              <a:ext uri="{FF2B5EF4-FFF2-40B4-BE49-F238E27FC236}">
                <a16:creationId xmlns:a16="http://schemas.microsoft.com/office/drawing/2014/main" id="{39E3DB7C-A2B3-45EB-A660-BF6E55620CA3}"/>
              </a:ext>
            </a:extLst>
          </p:cNvPr>
          <p:cNvSpPr>
            <a:spLocks noChangeShapeType="1"/>
          </p:cNvSpPr>
          <p:nvPr/>
        </p:nvSpPr>
        <p:spPr bwMode="auto">
          <a:xfrm>
            <a:off x="5373688" y="6737350"/>
            <a:ext cx="9398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3846" name="Text Box 81">
            <a:extLst>
              <a:ext uri="{FF2B5EF4-FFF2-40B4-BE49-F238E27FC236}">
                <a16:creationId xmlns:a16="http://schemas.microsoft.com/office/drawing/2014/main" id="{EE7E809B-FF82-4930-9D4E-F244045A1E69}"/>
              </a:ext>
            </a:extLst>
          </p:cNvPr>
          <p:cNvSpPr txBox="1">
            <a:spLocks noChangeArrowheads="1"/>
          </p:cNvSpPr>
          <p:nvPr/>
        </p:nvSpPr>
        <p:spPr bwMode="auto">
          <a:xfrm>
            <a:off x="5299075" y="6430963"/>
            <a:ext cx="10255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(Ejemplo)</a:t>
            </a:r>
          </a:p>
        </p:txBody>
      </p:sp>
      <p:sp>
        <p:nvSpPr>
          <p:cNvPr id="33847" name="Text Box 90">
            <a:extLst>
              <a:ext uri="{FF2B5EF4-FFF2-40B4-BE49-F238E27FC236}">
                <a16:creationId xmlns:a16="http://schemas.microsoft.com/office/drawing/2014/main" id="{53B07F6E-C0C0-44A8-B2B2-2CA339C01698}"/>
              </a:ext>
            </a:extLst>
          </p:cNvPr>
          <p:cNvSpPr txBox="1">
            <a:spLocks noChangeArrowheads="1"/>
          </p:cNvSpPr>
          <p:nvPr/>
        </p:nvSpPr>
        <p:spPr bwMode="auto">
          <a:xfrm>
            <a:off x="6202363" y="6523038"/>
            <a:ext cx="23383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600">
                <a:latin typeface="Arial" panose="020B0604020202020204" pitchFamily="34" charset="0"/>
              </a:rPr>
              <a:t>Contracción Muscular</a:t>
            </a:r>
          </a:p>
        </p:txBody>
      </p:sp>
      <p:sp>
        <p:nvSpPr>
          <p:cNvPr id="33848" name="Line 77">
            <a:extLst>
              <a:ext uri="{FF2B5EF4-FFF2-40B4-BE49-F238E27FC236}">
                <a16:creationId xmlns:a16="http://schemas.microsoft.com/office/drawing/2014/main" id="{BD871753-6EAD-4F9E-8D27-A3216625B990}"/>
              </a:ext>
            </a:extLst>
          </p:cNvPr>
          <p:cNvSpPr>
            <a:spLocks noChangeShapeType="1"/>
          </p:cNvSpPr>
          <p:nvPr/>
        </p:nvSpPr>
        <p:spPr bwMode="auto">
          <a:xfrm flipH="1">
            <a:off x="1346200" y="6350000"/>
            <a:ext cx="2286000" cy="33020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3849" name="Text Box 81">
            <a:extLst>
              <a:ext uri="{FF2B5EF4-FFF2-40B4-BE49-F238E27FC236}">
                <a16:creationId xmlns:a16="http://schemas.microsoft.com/office/drawing/2014/main" id="{BCDF4A39-D851-46A7-8329-5D7D230F5AAD}"/>
              </a:ext>
            </a:extLst>
          </p:cNvPr>
          <p:cNvSpPr txBox="1">
            <a:spLocks noChangeArrowheads="1"/>
          </p:cNvSpPr>
          <p:nvPr/>
        </p:nvSpPr>
        <p:spPr bwMode="auto">
          <a:xfrm>
            <a:off x="1320800" y="6151563"/>
            <a:ext cx="1828800" cy="35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(también se puede)</a:t>
            </a:r>
          </a:p>
        </p:txBody>
      </p:sp>
      <p:sp>
        <p:nvSpPr>
          <p:cNvPr id="66" name="Text Box 90">
            <a:extLst>
              <a:ext uri="{FF2B5EF4-FFF2-40B4-BE49-F238E27FC236}">
                <a16:creationId xmlns:a16="http://schemas.microsoft.com/office/drawing/2014/main" id="{7B19C880-263C-4DE7-8B5D-E8A81BD3E93C}"/>
              </a:ext>
            </a:extLst>
          </p:cNvPr>
          <p:cNvSpPr txBox="1">
            <a:spLocks noChangeArrowheads="1"/>
          </p:cNvSpPr>
          <p:nvPr/>
        </p:nvSpPr>
        <p:spPr bwMode="auto">
          <a:xfrm>
            <a:off x="0" y="6324600"/>
            <a:ext cx="1473200" cy="584200"/>
          </a:xfrm>
          <a:prstGeom prst="rect">
            <a:avLst/>
          </a:prstGeom>
          <a:noFill/>
          <a:ln w="9525">
            <a:noFill/>
            <a:miter lim="800000"/>
            <a:headEnd/>
            <a:tailEnd/>
          </a:ln>
          <a:effectLst/>
        </p:spPr>
        <p:txBody>
          <a:bodyPr wrap="none">
            <a:spAutoFit/>
          </a:bodyPr>
          <a:lstStyle/>
          <a:p>
            <a:pPr algn="ctr">
              <a:defRPr/>
            </a:pPr>
            <a:r>
              <a:rPr lang="en-US" sz="1600" dirty="0" err="1">
                <a:solidFill>
                  <a:schemeClr val="accent6">
                    <a:lumMod val="50000"/>
                  </a:schemeClr>
                </a:solidFill>
                <a:latin typeface="Arial" charset="0"/>
              </a:rPr>
              <a:t>Reciclar</a:t>
            </a:r>
            <a:r>
              <a:rPr lang="en-US" sz="1600" dirty="0">
                <a:solidFill>
                  <a:schemeClr val="accent6">
                    <a:lumMod val="50000"/>
                  </a:schemeClr>
                </a:solidFill>
                <a:latin typeface="Arial" charset="0"/>
              </a:rPr>
              <a:t> </a:t>
            </a:r>
            <a:r>
              <a:rPr lang="en-US" sz="1600" dirty="0" err="1">
                <a:solidFill>
                  <a:schemeClr val="accent6">
                    <a:lumMod val="50000"/>
                  </a:schemeClr>
                </a:solidFill>
                <a:latin typeface="Arial" charset="0"/>
              </a:rPr>
              <a:t>para</a:t>
            </a:r>
            <a:endParaRPr lang="en-US" sz="1600" dirty="0">
              <a:solidFill>
                <a:schemeClr val="accent6">
                  <a:lumMod val="50000"/>
                </a:schemeClr>
              </a:solidFill>
              <a:latin typeface="Arial" charset="0"/>
            </a:endParaRPr>
          </a:p>
          <a:p>
            <a:pPr algn="ctr">
              <a:defRPr/>
            </a:pPr>
            <a:r>
              <a:rPr lang="en-US" sz="1600" dirty="0" err="1">
                <a:solidFill>
                  <a:schemeClr val="accent6">
                    <a:lumMod val="50000"/>
                  </a:schemeClr>
                </a:solidFill>
                <a:latin typeface="Arial" charset="0"/>
              </a:rPr>
              <a:t>formar</a:t>
            </a:r>
            <a:r>
              <a:rPr lang="en-US" sz="1600" dirty="0">
                <a:solidFill>
                  <a:schemeClr val="accent6">
                    <a:lumMod val="50000"/>
                  </a:schemeClr>
                </a:solidFill>
                <a:latin typeface="Arial" charset="0"/>
              </a:rPr>
              <a:t> ATP</a:t>
            </a:r>
          </a:p>
        </p:txBody>
      </p:sp>
      <p:sp>
        <p:nvSpPr>
          <p:cNvPr id="33851" name="Text Box 81">
            <a:extLst>
              <a:ext uri="{FF2B5EF4-FFF2-40B4-BE49-F238E27FC236}">
                <a16:creationId xmlns:a16="http://schemas.microsoft.com/office/drawing/2014/main" id="{48BD6E82-F252-4BE9-84E6-37F1E81E1319}"/>
              </a:ext>
            </a:extLst>
          </p:cNvPr>
          <p:cNvSpPr txBox="1">
            <a:spLocks noChangeArrowheads="1"/>
          </p:cNvSpPr>
          <p:nvPr/>
        </p:nvSpPr>
        <p:spPr bwMode="auto">
          <a:xfrm>
            <a:off x="4371975" y="4818063"/>
            <a:ext cx="14446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(Se Crea ATP)</a:t>
            </a:r>
          </a:p>
        </p:txBody>
      </p:sp>
      <p:sp>
        <p:nvSpPr>
          <p:cNvPr id="33852" name="Line 80">
            <a:extLst>
              <a:ext uri="{FF2B5EF4-FFF2-40B4-BE49-F238E27FC236}">
                <a16:creationId xmlns:a16="http://schemas.microsoft.com/office/drawing/2014/main" id="{31E21183-58CC-4C4E-96E2-69ED2A4F795B}"/>
              </a:ext>
            </a:extLst>
          </p:cNvPr>
          <p:cNvSpPr>
            <a:spLocks noChangeShapeType="1"/>
          </p:cNvSpPr>
          <p:nvPr/>
        </p:nvSpPr>
        <p:spPr bwMode="auto">
          <a:xfrm>
            <a:off x="4406900" y="48418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2" descr="Illustration">
            <a:extLst>
              <a:ext uri="{FF2B5EF4-FFF2-40B4-BE49-F238E27FC236}">
                <a16:creationId xmlns:a16="http://schemas.microsoft.com/office/drawing/2014/main" id="{3AE7E1DC-0116-4509-B6FE-DE1EA5967D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1" name="Text Box 3">
            <a:extLst>
              <a:ext uri="{FF2B5EF4-FFF2-40B4-BE49-F238E27FC236}">
                <a16:creationId xmlns:a16="http://schemas.microsoft.com/office/drawing/2014/main" id="{C90E9BD7-8198-41C1-849D-AC9858F1873E}"/>
              </a:ext>
            </a:extLst>
          </p:cNvPr>
          <p:cNvSpPr txBox="1">
            <a:spLocks noChangeArrowheads="1"/>
          </p:cNvSpPr>
          <p:nvPr/>
        </p:nvSpPr>
        <p:spPr bwMode="auto">
          <a:xfrm>
            <a:off x="381000" y="533400"/>
            <a:ext cx="8763000"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MOLÉCULA DE ATP</a:t>
            </a:r>
            <a:endParaRPr lang="en-US" altLang="en-US" sz="2400" i="0">
              <a:latin typeface="Arial" panose="020B0604020202020204" pitchFamily="34" charset="0"/>
            </a:endParaRPr>
          </a:p>
        </p:txBody>
      </p:sp>
      <p:pic>
        <p:nvPicPr>
          <p:cNvPr id="17415" name="Picture 7">
            <a:extLst>
              <a:ext uri="{FF2B5EF4-FFF2-40B4-BE49-F238E27FC236}">
                <a16:creationId xmlns:a16="http://schemas.microsoft.com/office/drawing/2014/main" id="{7D3003CC-36A4-4793-B784-3CA48633E0B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487" t="10519" r="4247" b="4741"/>
          <a:stretch>
            <a:fillRect/>
          </a:stretch>
        </p:blipFill>
        <p:spPr bwMode="auto">
          <a:xfrm>
            <a:off x="139700" y="1636713"/>
            <a:ext cx="8836025" cy="171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6" name="Picture 8">
            <a:extLst>
              <a:ext uri="{FF2B5EF4-FFF2-40B4-BE49-F238E27FC236}">
                <a16:creationId xmlns:a16="http://schemas.microsoft.com/office/drawing/2014/main" id="{6DC8359A-F180-4A38-840F-7B86D5CA0EE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t="8681" r="6876" b="16780"/>
          <a:stretch>
            <a:fillRect/>
          </a:stretch>
        </p:blipFill>
        <p:spPr bwMode="auto">
          <a:xfrm>
            <a:off x="127000" y="3803650"/>
            <a:ext cx="8836025" cy="172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411"/>
                                        </p:tgtEl>
                                        <p:attrNameLst>
                                          <p:attrName>style.visibility</p:attrName>
                                        </p:attrNameLst>
                                      </p:cBhvr>
                                      <p:to>
                                        <p:strVal val="visible"/>
                                      </p:to>
                                    </p:set>
                                    <p:animEffect transition="in" filter="wipe(left)">
                                      <p:cBhvr>
                                        <p:cTn id="7" dur="500"/>
                                        <p:tgtEl>
                                          <p:spTgt spid="17411"/>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17415"/>
                                        </p:tgtEl>
                                        <p:attrNameLst>
                                          <p:attrName>style.visibility</p:attrName>
                                        </p:attrNameLst>
                                      </p:cBhvr>
                                      <p:to>
                                        <p:strVal val="visible"/>
                                      </p:to>
                                    </p:set>
                                    <p:anim calcmode="lin" valueType="num">
                                      <p:cBhvr>
                                        <p:cTn id="11" dur="500" fill="hold"/>
                                        <p:tgtEl>
                                          <p:spTgt spid="17415"/>
                                        </p:tgtEl>
                                        <p:attrNameLst>
                                          <p:attrName>ppt_w</p:attrName>
                                        </p:attrNameLst>
                                      </p:cBhvr>
                                      <p:tavLst>
                                        <p:tav tm="0">
                                          <p:val>
                                            <p:fltVal val="0"/>
                                          </p:val>
                                        </p:tav>
                                        <p:tav tm="100000">
                                          <p:val>
                                            <p:strVal val="#ppt_w"/>
                                          </p:val>
                                        </p:tav>
                                      </p:tavLst>
                                    </p:anim>
                                    <p:anim calcmode="lin" valueType="num">
                                      <p:cBhvr>
                                        <p:cTn id="12" dur="500" fill="hold"/>
                                        <p:tgtEl>
                                          <p:spTgt spid="17415"/>
                                        </p:tgtEl>
                                        <p:attrNameLst>
                                          <p:attrName>ppt_h</p:attrName>
                                        </p:attrNameLst>
                                      </p:cBhvr>
                                      <p:tavLst>
                                        <p:tav tm="0">
                                          <p:val>
                                            <p:fltVal val="0"/>
                                          </p:val>
                                        </p:tav>
                                        <p:tav tm="100000">
                                          <p:val>
                                            <p:strVal val="#ppt_h"/>
                                          </p:val>
                                        </p:tav>
                                      </p:tavLst>
                                    </p:anim>
                                    <p:anim calcmode="lin" valueType="num">
                                      <p:cBhvr>
                                        <p:cTn id="13" dur="500" fill="hold"/>
                                        <p:tgtEl>
                                          <p:spTgt spid="17415"/>
                                        </p:tgtEl>
                                        <p:attrNameLst>
                                          <p:attrName>ppt_x</p:attrName>
                                        </p:attrNameLst>
                                      </p:cBhvr>
                                      <p:tavLst>
                                        <p:tav tm="0">
                                          <p:val>
                                            <p:fltVal val="0.5"/>
                                          </p:val>
                                        </p:tav>
                                        <p:tav tm="100000">
                                          <p:val>
                                            <p:strVal val="#ppt_x"/>
                                          </p:val>
                                        </p:tav>
                                      </p:tavLst>
                                    </p:anim>
                                    <p:anim calcmode="lin" valueType="num">
                                      <p:cBhvr>
                                        <p:cTn id="14" dur="500" fill="hold"/>
                                        <p:tgtEl>
                                          <p:spTgt spid="17415"/>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1000"/>
                            </p:stCondLst>
                            <p:childTnLst>
                              <p:par>
                                <p:cTn id="16" presetID="23" presetClass="entr" presetSubtype="528" fill="hold" nodeType="afterEffect">
                                  <p:stCondLst>
                                    <p:cond delay="0"/>
                                  </p:stCondLst>
                                  <p:childTnLst>
                                    <p:set>
                                      <p:cBhvr>
                                        <p:cTn id="17" dur="1" fill="hold">
                                          <p:stCondLst>
                                            <p:cond delay="0"/>
                                          </p:stCondLst>
                                        </p:cTn>
                                        <p:tgtEl>
                                          <p:spTgt spid="17416"/>
                                        </p:tgtEl>
                                        <p:attrNameLst>
                                          <p:attrName>style.visibility</p:attrName>
                                        </p:attrNameLst>
                                      </p:cBhvr>
                                      <p:to>
                                        <p:strVal val="visible"/>
                                      </p:to>
                                    </p:set>
                                    <p:anim calcmode="lin" valueType="num">
                                      <p:cBhvr>
                                        <p:cTn id="18" dur="500" fill="hold"/>
                                        <p:tgtEl>
                                          <p:spTgt spid="17416"/>
                                        </p:tgtEl>
                                        <p:attrNameLst>
                                          <p:attrName>ppt_w</p:attrName>
                                        </p:attrNameLst>
                                      </p:cBhvr>
                                      <p:tavLst>
                                        <p:tav tm="0">
                                          <p:val>
                                            <p:fltVal val="0"/>
                                          </p:val>
                                        </p:tav>
                                        <p:tav tm="100000">
                                          <p:val>
                                            <p:strVal val="#ppt_w"/>
                                          </p:val>
                                        </p:tav>
                                      </p:tavLst>
                                    </p:anim>
                                    <p:anim calcmode="lin" valueType="num">
                                      <p:cBhvr>
                                        <p:cTn id="19" dur="500" fill="hold"/>
                                        <p:tgtEl>
                                          <p:spTgt spid="17416"/>
                                        </p:tgtEl>
                                        <p:attrNameLst>
                                          <p:attrName>ppt_h</p:attrName>
                                        </p:attrNameLst>
                                      </p:cBhvr>
                                      <p:tavLst>
                                        <p:tav tm="0">
                                          <p:val>
                                            <p:fltVal val="0"/>
                                          </p:val>
                                        </p:tav>
                                        <p:tav tm="100000">
                                          <p:val>
                                            <p:strVal val="#ppt_h"/>
                                          </p:val>
                                        </p:tav>
                                      </p:tavLst>
                                    </p:anim>
                                    <p:anim calcmode="lin" valueType="num">
                                      <p:cBhvr>
                                        <p:cTn id="20" dur="500" fill="hold"/>
                                        <p:tgtEl>
                                          <p:spTgt spid="17416"/>
                                        </p:tgtEl>
                                        <p:attrNameLst>
                                          <p:attrName>ppt_x</p:attrName>
                                        </p:attrNameLst>
                                      </p:cBhvr>
                                      <p:tavLst>
                                        <p:tav tm="0">
                                          <p:val>
                                            <p:fltVal val="0.5"/>
                                          </p:val>
                                        </p:tav>
                                        <p:tav tm="100000">
                                          <p:val>
                                            <p:strVal val="#ppt_x"/>
                                          </p:val>
                                        </p:tav>
                                      </p:tavLst>
                                    </p:anim>
                                    <p:anim calcmode="lin" valueType="num">
                                      <p:cBhvr>
                                        <p:cTn id="21" dur="500" fill="hold"/>
                                        <p:tgtEl>
                                          <p:spTgt spid="1741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Contents">
            <a:extLst>
              <a:ext uri="{FF2B5EF4-FFF2-40B4-BE49-F238E27FC236}">
                <a16:creationId xmlns:a16="http://schemas.microsoft.com/office/drawing/2014/main" id="{E207D2CB-D0A0-41FE-84B4-0684A7FCA7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Text Box 3">
            <a:extLst>
              <a:ext uri="{FF2B5EF4-FFF2-40B4-BE49-F238E27FC236}">
                <a16:creationId xmlns:a16="http://schemas.microsoft.com/office/drawing/2014/main" id="{359BE326-42E4-4CF0-AB88-40CD07FB6B90}"/>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de ATP-PCr</a:t>
            </a:r>
          </a:p>
        </p:txBody>
      </p:sp>
      <p:sp>
        <p:nvSpPr>
          <p:cNvPr id="18436" name="Text Box 4">
            <a:extLst>
              <a:ext uri="{FF2B5EF4-FFF2-40B4-BE49-F238E27FC236}">
                <a16:creationId xmlns:a16="http://schemas.microsoft.com/office/drawing/2014/main" id="{20EE8FBC-849C-4F69-AB29-1CF75F6E92C0}"/>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Este sistema puede prevenir el agotamiento de la energía al rápidamente reformar ATP de ADP y P</a:t>
            </a:r>
            <a:r>
              <a:rPr lang="en-US" altLang="en-US" sz="2400" b="0" i="0" baseline="-25000">
                <a:latin typeface="Arial" panose="020B0604020202020204" pitchFamily="34" charset="0"/>
              </a:rPr>
              <a:t>i</a:t>
            </a:r>
            <a:r>
              <a:rPr lang="en-US" altLang="en-US" sz="2400" b="0" i="0">
                <a:latin typeface="Arial" panose="020B0604020202020204" pitchFamily="34" charset="0"/>
              </a:rPr>
              <a:t>.</a:t>
            </a:r>
          </a:p>
        </p:txBody>
      </p:sp>
      <p:sp>
        <p:nvSpPr>
          <p:cNvPr id="18437" name="Text Box 5">
            <a:extLst>
              <a:ext uri="{FF2B5EF4-FFF2-40B4-BE49-F238E27FC236}">
                <a16:creationId xmlns:a16="http://schemas.microsoft.com/office/drawing/2014/main" id="{FA58E300-C06E-4E62-911F-4E9CDC36DCEF}"/>
              </a:ext>
            </a:extLst>
          </p:cNvPr>
          <p:cNvSpPr txBox="1">
            <a:spLocks noChangeArrowheads="1"/>
          </p:cNvSpPr>
          <p:nvPr/>
        </p:nvSpPr>
        <p:spPr bwMode="auto">
          <a:xfrm>
            <a:off x="609600" y="2478088"/>
            <a:ext cx="83820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Este proceso es anaeróbico—occurre sin oxígeno.</a:t>
            </a:r>
          </a:p>
        </p:txBody>
      </p:sp>
      <p:sp>
        <p:nvSpPr>
          <p:cNvPr id="18438" name="Text Box 6">
            <a:extLst>
              <a:ext uri="{FF2B5EF4-FFF2-40B4-BE49-F238E27FC236}">
                <a16:creationId xmlns:a16="http://schemas.microsoft.com/office/drawing/2014/main" id="{3D2EC6E1-463F-400F-A41C-F8A9E5309070}"/>
              </a:ext>
            </a:extLst>
          </p:cNvPr>
          <p:cNvSpPr txBox="1">
            <a:spLocks noChangeArrowheads="1"/>
          </p:cNvSpPr>
          <p:nvPr/>
        </p:nvSpPr>
        <p:spPr bwMode="auto">
          <a:xfrm>
            <a:off x="609600" y="2978150"/>
            <a:ext cx="83820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1 mol de ATP se produce a partir de 1 mol de  </a:t>
            </a:r>
            <a:br>
              <a:rPr lang="en-US" altLang="en-US" sz="2400" b="0" i="0">
                <a:latin typeface="Arial" panose="020B0604020202020204" pitchFamily="34" charset="0"/>
              </a:rPr>
            </a:br>
            <a:r>
              <a:rPr lang="en-US" altLang="en-US" sz="2400" b="0" i="0">
                <a:latin typeface="Arial" panose="020B0604020202020204" pitchFamily="34" charset="0"/>
              </a:rPr>
              <a:t>de fosfocreatina (PCr). La energía derivada del degradamientp de la PCr no se usa para el trabajo celular, sino exclusivamente para regenerar el ATP.</a:t>
            </a:r>
          </a:p>
        </p:txBody>
      </p:sp>
      <p:pic>
        <p:nvPicPr>
          <p:cNvPr id="18439" name="Picture 7" descr="Sprinter">
            <a:extLst>
              <a:ext uri="{FF2B5EF4-FFF2-40B4-BE49-F238E27FC236}">
                <a16:creationId xmlns:a16="http://schemas.microsoft.com/office/drawing/2014/main" id="{BFC5DF1F-760F-43FF-BEE5-F46980CF6B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38875" y="4724400"/>
            <a:ext cx="2741613" cy="197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8439"/>
                                        </p:tgtEl>
                                        <p:attrNameLst>
                                          <p:attrName>style.visibility</p:attrName>
                                        </p:attrNameLst>
                                      </p:cBhvr>
                                      <p:to>
                                        <p:strVal val="visible"/>
                                      </p:to>
                                    </p:set>
                                    <p:animEffect transition="in" filter="wipe(down)">
                                      <p:cBhvr>
                                        <p:cTn id="7" dur="500"/>
                                        <p:tgtEl>
                                          <p:spTgt spid="1843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435"/>
                                        </p:tgtEl>
                                        <p:attrNameLst>
                                          <p:attrName>style.visibility</p:attrName>
                                        </p:attrNameLst>
                                      </p:cBhvr>
                                      <p:to>
                                        <p:strVal val="visible"/>
                                      </p:to>
                                    </p:set>
                                    <p:animEffect transition="in" filter="wipe(left)">
                                      <p:cBhvr>
                                        <p:cTn id="11" dur="500"/>
                                        <p:tgtEl>
                                          <p:spTgt spid="1843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8436"/>
                                        </p:tgtEl>
                                        <p:attrNameLst>
                                          <p:attrName>style.visibility</p:attrName>
                                        </p:attrNameLst>
                                      </p:cBhvr>
                                      <p:to>
                                        <p:strVal val="visible"/>
                                      </p:to>
                                    </p:set>
                                    <p:animEffect transition="in" filter="wipe(left)">
                                      <p:cBhvr>
                                        <p:cTn id="16" dur="500"/>
                                        <p:tgtEl>
                                          <p:spTgt spid="1843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8437"/>
                                        </p:tgtEl>
                                        <p:attrNameLst>
                                          <p:attrName>style.visibility</p:attrName>
                                        </p:attrNameLst>
                                      </p:cBhvr>
                                      <p:to>
                                        <p:strVal val="visible"/>
                                      </p:to>
                                    </p:set>
                                    <p:animEffect transition="in" filter="wipe(left)">
                                      <p:cBhvr>
                                        <p:cTn id="21" dur="500"/>
                                        <p:tgtEl>
                                          <p:spTgt spid="1843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8438"/>
                                        </p:tgtEl>
                                        <p:attrNameLst>
                                          <p:attrName>style.visibility</p:attrName>
                                        </p:attrNameLst>
                                      </p:cBhvr>
                                      <p:to>
                                        <p:strVal val="visible"/>
                                      </p:to>
                                    </p:set>
                                    <p:animEffect transition="in" filter="wipe(left)">
                                      <p:cBhvr>
                                        <p:cTn id="26" dur="500"/>
                                        <p:tgtEl>
                                          <p:spTgt spid="18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autoUpdateAnimBg="0"/>
      <p:bldP spid="18436" grpId="0" autoUpdateAnimBg="0"/>
      <p:bldP spid="18437" grpId="0" autoUpdateAnimBg="0"/>
      <p:bldP spid="18438"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2" descr="Contents">
            <a:extLst>
              <a:ext uri="{FF2B5EF4-FFF2-40B4-BE49-F238E27FC236}">
                <a16:creationId xmlns:a16="http://schemas.microsoft.com/office/drawing/2014/main" id="{2B885EB6-9204-48FC-8538-D826F9C950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86" name="Rectangle 22">
            <a:extLst>
              <a:ext uri="{FF2B5EF4-FFF2-40B4-BE49-F238E27FC236}">
                <a16:creationId xmlns:a16="http://schemas.microsoft.com/office/drawing/2014/main" id="{91D3A0FF-AE42-433E-933A-6F564644C518}"/>
              </a:ext>
            </a:extLst>
          </p:cNvPr>
          <p:cNvSpPr>
            <a:spLocks noChangeArrowheads="1"/>
          </p:cNvSpPr>
          <p:nvPr/>
        </p:nvSpPr>
        <p:spPr bwMode="auto">
          <a:xfrm>
            <a:off x="777875" y="1181100"/>
            <a:ext cx="7567613" cy="1028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dirty="0">
                <a:solidFill>
                  <a:srgbClr val="000000"/>
                </a:solidFill>
                <a:effectLst>
                  <a:outerShdw blurRad="38100" dist="38100" dir="2700000" algn="tl">
                    <a:srgbClr val="C0C0C0"/>
                  </a:outerShdw>
                </a:effectLst>
                <a:latin typeface="Arial" charset="0"/>
              </a:rPr>
              <a:t>SISTEMA DE ATP-</a:t>
            </a:r>
            <a:r>
              <a:rPr lang="es-PR" sz="2000" i="0" dirty="0" err="1">
                <a:solidFill>
                  <a:srgbClr val="000000"/>
                </a:solidFill>
                <a:effectLst>
                  <a:outerShdw blurRad="38100" dist="38100" dir="2700000" algn="tl">
                    <a:srgbClr val="C0C0C0"/>
                  </a:outerShdw>
                </a:effectLst>
                <a:latin typeface="Arial" charset="0"/>
              </a:rPr>
              <a:t>PCr</a:t>
            </a:r>
            <a:endParaRPr lang="es-PR" sz="2000" i="0" dirty="0">
              <a:solidFill>
                <a:srgbClr val="000000"/>
              </a:solidFill>
              <a:effectLst>
                <a:outerShdw blurRad="38100" dist="38100" dir="2700000" algn="tl">
                  <a:srgbClr val="C0C0C0"/>
                </a:outerShdw>
              </a:effectLst>
              <a:latin typeface="Arial" charset="0"/>
            </a:endParaRPr>
          </a:p>
          <a:p>
            <a:pPr marL="342900" indent="-342900" algn="ctr">
              <a:lnSpc>
                <a:spcPct val="70000"/>
              </a:lnSpc>
              <a:spcBef>
                <a:spcPct val="20000"/>
              </a:spcBef>
              <a:defRPr/>
            </a:pPr>
            <a:r>
              <a:rPr lang="en-US" sz="2000" i="0" dirty="0">
                <a:solidFill>
                  <a:srgbClr val="000000"/>
                </a:solidFill>
                <a:effectLst>
                  <a:outerShdw blurRad="38100" dist="38100" dir="2700000" algn="tl">
                    <a:srgbClr val="C0C0C0"/>
                  </a:outerShdw>
                </a:effectLst>
                <a:latin typeface="Arial" charset="0"/>
              </a:rPr>
              <a:t>(FOSFÁGENO/FOSFAGÉNICO)</a:t>
            </a:r>
          </a:p>
          <a:p>
            <a:pPr marL="342900" indent="-342900" algn="ctr">
              <a:lnSpc>
                <a:spcPct val="70000"/>
              </a:lnSpc>
              <a:spcBef>
                <a:spcPct val="20000"/>
              </a:spcBef>
              <a:defRPr/>
            </a:pPr>
            <a:r>
              <a:rPr lang="en-US" sz="2000" dirty="0">
                <a:solidFill>
                  <a:srgbClr val="000000"/>
                </a:solidFill>
                <a:effectLst>
                  <a:outerShdw blurRad="38100" dist="38100" dir="2700000" algn="tl">
                    <a:srgbClr val="C0C0C0"/>
                  </a:outerShdw>
                </a:effectLst>
                <a:latin typeface="Arial" charset="0"/>
              </a:rPr>
              <a:t>(3 - 15 </a:t>
            </a:r>
            <a:r>
              <a:rPr lang="en-US" sz="2000" dirty="0" err="1">
                <a:solidFill>
                  <a:srgbClr val="000000"/>
                </a:solidFill>
                <a:effectLst>
                  <a:outerShdw blurRad="38100" dist="38100" dir="2700000" algn="tl">
                    <a:srgbClr val="C0C0C0"/>
                  </a:outerShdw>
                </a:effectLst>
                <a:latin typeface="Arial" charset="0"/>
              </a:rPr>
              <a:t>seg</a:t>
            </a:r>
            <a:r>
              <a:rPr lang="en-US" sz="2000" dirty="0">
                <a:solidFill>
                  <a:srgbClr val="000000"/>
                </a:solidFill>
                <a:effectLst>
                  <a:outerShdw blurRad="38100" dist="38100" dir="2700000" algn="tl">
                    <a:srgbClr val="C0C0C0"/>
                  </a:outerShdw>
                </a:effectLst>
                <a:latin typeface="Arial" charset="0"/>
              </a:rPr>
              <a:t>.)</a:t>
            </a:r>
          </a:p>
        </p:txBody>
      </p:sp>
      <p:sp>
        <p:nvSpPr>
          <p:cNvPr id="190487" name="Rectangle 23">
            <a:extLst>
              <a:ext uri="{FF2B5EF4-FFF2-40B4-BE49-F238E27FC236}">
                <a16:creationId xmlns:a16="http://schemas.microsoft.com/office/drawing/2014/main" id="{6E4A1004-AC91-4BC1-9CBC-EA50A9FB3CE1}"/>
              </a:ext>
            </a:extLst>
          </p:cNvPr>
          <p:cNvSpPr>
            <a:spLocks noChangeArrowheads="1"/>
          </p:cNvSpPr>
          <p:nvPr/>
        </p:nvSpPr>
        <p:spPr bwMode="auto">
          <a:xfrm>
            <a:off x="2654300" y="2325688"/>
            <a:ext cx="3835400" cy="5572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400" i="0" dirty="0">
                <a:solidFill>
                  <a:srgbClr val="000000"/>
                </a:solidFill>
                <a:latin typeface="Arial" charset="0"/>
              </a:rPr>
              <a:t>Alimentos</a:t>
            </a:r>
          </a:p>
          <a:p>
            <a:pPr marL="342900" indent="-342900" algn="ctr">
              <a:lnSpc>
                <a:spcPct val="60000"/>
              </a:lnSpc>
              <a:spcBef>
                <a:spcPct val="20000"/>
              </a:spcBef>
              <a:defRPr/>
            </a:pPr>
            <a:r>
              <a:rPr lang="en-US" sz="2400" b="0" i="0" dirty="0">
                <a:solidFill>
                  <a:srgbClr val="000000"/>
                </a:solidFill>
                <a:latin typeface="Arial" charset="0"/>
              </a:rPr>
              <a:t>(CHO, </a:t>
            </a:r>
            <a:r>
              <a:rPr lang="en-US" sz="2400" b="0" i="0" dirty="0" err="1">
                <a:solidFill>
                  <a:srgbClr val="000000"/>
                </a:solidFill>
                <a:latin typeface="Arial" charset="0"/>
              </a:rPr>
              <a:t>Grasas</a:t>
            </a:r>
            <a:r>
              <a:rPr lang="en-US" sz="2400" b="0" i="0" dirty="0">
                <a:solidFill>
                  <a:srgbClr val="000000"/>
                </a:solidFill>
                <a:latin typeface="Arial" charset="0"/>
              </a:rPr>
              <a:t>, PRO)</a:t>
            </a:r>
            <a:endParaRPr lang="es-PR" sz="2400" b="0" i="0" dirty="0">
              <a:solidFill>
                <a:srgbClr val="000000"/>
              </a:solidFill>
              <a:latin typeface="Arial" charset="0"/>
            </a:endParaRPr>
          </a:p>
        </p:txBody>
      </p:sp>
      <p:sp>
        <p:nvSpPr>
          <p:cNvPr id="36869" name="Text Box 25">
            <a:extLst>
              <a:ext uri="{FF2B5EF4-FFF2-40B4-BE49-F238E27FC236}">
                <a16:creationId xmlns:a16="http://schemas.microsoft.com/office/drawing/2014/main" id="{3047BACF-2027-41A0-9D1C-536BD92CC56E}"/>
              </a:ext>
            </a:extLst>
          </p:cNvPr>
          <p:cNvSpPr txBox="1">
            <a:spLocks noChangeArrowheads="1"/>
          </p:cNvSpPr>
          <p:nvPr/>
        </p:nvSpPr>
        <p:spPr bwMode="auto">
          <a:xfrm>
            <a:off x="2174875" y="4333875"/>
            <a:ext cx="44418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2000">
                <a:solidFill>
                  <a:srgbClr val="000000"/>
                </a:solidFill>
                <a:latin typeface="Verdana" panose="020B0604030504040204" pitchFamily="34" charset="0"/>
              </a:rPr>
              <a:t>Fosfocreatina (PCr)</a:t>
            </a:r>
          </a:p>
        </p:txBody>
      </p:sp>
      <p:sp>
        <p:nvSpPr>
          <p:cNvPr id="190490" name="Text Box 26">
            <a:extLst>
              <a:ext uri="{FF2B5EF4-FFF2-40B4-BE49-F238E27FC236}">
                <a16:creationId xmlns:a16="http://schemas.microsoft.com/office/drawing/2014/main" id="{A1F1BD06-E2E8-4303-A084-2F32FFC0809B}"/>
              </a:ext>
            </a:extLst>
          </p:cNvPr>
          <p:cNvSpPr txBox="1">
            <a:spLocks noChangeArrowheads="1"/>
          </p:cNvSpPr>
          <p:nvPr/>
        </p:nvSpPr>
        <p:spPr bwMode="auto">
          <a:xfrm>
            <a:off x="2987675" y="5049838"/>
            <a:ext cx="2990850" cy="314325"/>
          </a:xfrm>
          <a:prstGeom prst="rect">
            <a:avLst/>
          </a:prstGeom>
          <a:noFill/>
          <a:ln w="9525">
            <a:noFill/>
            <a:miter lim="800000"/>
            <a:headEnd/>
            <a:tailEnd/>
          </a:ln>
          <a:effectLst/>
        </p:spPr>
        <p:txBody>
          <a:bodyPr>
            <a:spAutoFit/>
          </a:bodyPr>
          <a:lstStyle/>
          <a:p>
            <a:pPr algn="ctr">
              <a:lnSpc>
                <a:spcPct val="80000"/>
              </a:lnSpc>
              <a:defRPr/>
            </a:pPr>
            <a:r>
              <a:rPr lang="es-PR" sz="1800" i="0" dirty="0">
                <a:effectLst>
                  <a:outerShdw blurRad="38100" dist="38100" dir="2700000" algn="tl">
                    <a:srgbClr val="C0C0C0"/>
                  </a:outerShdw>
                </a:effectLst>
                <a:latin typeface="Verdana" pitchFamily="34" charset="0"/>
              </a:rPr>
              <a:t>Forma</a:t>
            </a:r>
          </a:p>
        </p:txBody>
      </p:sp>
      <p:sp>
        <p:nvSpPr>
          <p:cNvPr id="190494" name="Text Box 30">
            <a:extLst>
              <a:ext uri="{FF2B5EF4-FFF2-40B4-BE49-F238E27FC236}">
                <a16:creationId xmlns:a16="http://schemas.microsoft.com/office/drawing/2014/main" id="{C7A77C05-6FA4-4178-B374-9B650C9D7785}"/>
              </a:ext>
            </a:extLst>
          </p:cNvPr>
          <p:cNvSpPr txBox="1">
            <a:spLocks noChangeArrowheads="1"/>
          </p:cNvSpPr>
          <p:nvPr/>
        </p:nvSpPr>
        <p:spPr bwMode="auto">
          <a:xfrm>
            <a:off x="2111375" y="5637213"/>
            <a:ext cx="4665663" cy="344487"/>
          </a:xfrm>
          <a:prstGeom prst="rect">
            <a:avLst/>
          </a:prstGeom>
          <a:noFill/>
          <a:ln w="9525">
            <a:noFill/>
            <a:miter lim="800000"/>
            <a:headEnd/>
            <a:tailEnd/>
          </a:ln>
          <a:effectLst/>
        </p:spPr>
        <p:txBody>
          <a:bodyPr>
            <a:spAutoFit/>
          </a:bodyPr>
          <a:lstStyle/>
          <a:p>
            <a:pPr algn="ctr">
              <a:lnSpc>
                <a:spcPct val="80000"/>
              </a:lnSpc>
              <a:defRPr/>
            </a:pPr>
            <a:r>
              <a:rPr lang="es-PR" sz="2000" b="0" i="0" dirty="0">
                <a:solidFill>
                  <a:srgbClr val="000000"/>
                </a:solidFill>
                <a:effectLst>
                  <a:outerShdw blurRad="38100" dist="38100" dir="2700000" algn="tl">
                    <a:srgbClr val="C0C0C0"/>
                  </a:outerShdw>
                </a:effectLst>
                <a:latin typeface="Arial Black" pitchFamily="34" charset="0"/>
              </a:rPr>
              <a:t>ATP</a:t>
            </a:r>
            <a:endParaRPr lang="es-PR" sz="2000" i="0" dirty="0">
              <a:solidFill>
                <a:srgbClr val="000000"/>
              </a:solidFill>
              <a:effectLst>
                <a:outerShdw blurRad="38100" dist="38100" dir="2700000" algn="tl">
                  <a:srgbClr val="C0C0C0"/>
                </a:outerShdw>
              </a:effectLst>
              <a:latin typeface="Arial Black" pitchFamily="34" charset="0"/>
            </a:endParaRPr>
          </a:p>
        </p:txBody>
      </p:sp>
      <p:sp>
        <p:nvSpPr>
          <p:cNvPr id="190503" name="Text Box 39">
            <a:extLst>
              <a:ext uri="{FF2B5EF4-FFF2-40B4-BE49-F238E27FC236}">
                <a16:creationId xmlns:a16="http://schemas.microsoft.com/office/drawing/2014/main" id="{7846AB0C-36A2-4653-858F-ACB7E9313674}"/>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Sistemas Energéticos Básicos</a:t>
            </a:r>
          </a:p>
        </p:txBody>
      </p:sp>
      <p:sp>
        <p:nvSpPr>
          <p:cNvPr id="36873" name="Text Box 42">
            <a:extLst>
              <a:ext uri="{FF2B5EF4-FFF2-40B4-BE49-F238E27FC236}">
                <a16:creationId xmlns:a16="http://schemas.microsoft.com/office/drawing/2014/main" id="{EDBFBEF1-B67F-409F-8E2B-54B0E9251851}"/>
              </a:ext>
            </a:extLst>
          </p:cNvPr>
          <p:cNvSpPr txBox="1">
            <a:spLocks noChangeArrowheads="1"/>
          </p:cNvSpPr>
          <p:nvPr/>
        </p:nvSpPr>
        <p:spPr bwMode="auto">
          <a:xfrm>
            <a:off x="4462463" y="4689475"/>
            <a:ext cx="2533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s-PR" altLang="en-US" sz="2000"/>
              <a:t>(Catabolismo)</a:t>
            </a:r>
          </a:p>
        </p:txBody>
      </p:sp>
      <p:sp>
        <p:nvSpPr>
          <p:cNvPr id="36874" name="Text Box 42">
            <a:extLst>
              <a:ext uri="{FF2B5EF4-FFF2-40B4-BE49-F238E27FC236}">
                <a16:creationId xmlns:a16="http://schemas.microsoft.com/office/drawing/2014/main" id="{FB21CC2F-7173-4051-B9F5-4D0E1A528C32}"/>
              </a:ext>
            </a:extLst>
          </p:cNvPr>
          <p:cNvSpPr txBox="1">
            <a:spLocks noChangeArrowheads="1"/>
          </p:cNvSpPr>
          <p:nvPr/>
        </p:nvSpPr>
        <p:spPr bwMode="auto">
          <a:xfrm>
            <a:off x="4475163" y="5248275"/>
            <a:ext cx="2533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s-PR" altLang="en-US" sz="2000"/>
              <a:t>(Anabolismo)</a:t>
            </a:r>
          </a:p>
        </p:txBody>
      </p:sp>
      <p:sp>
        <p:nvSpPr>
          <p:cNvPr id="36875" name="Text Box 12">
            <a:extLst>
              <a:ext uri="{FF2B5EF4-FFF2-40B4-BE49-F238E27FC236}">
                <a16:creationId xmlns:a16="http://schemas.microsoft.com/office/drawing/2014/main" id="{214206EB-0925-45FB-833B-799848D56E79}"/>
              </a:ext>
            </a:extLst>
          </p:cNvPr>
          <p:cNvSpPr txBox="1">
            <a:spLocks noChangeArrowheads="1"/>
          </p:cNvSpPr>
          <p:nvPr/>
        </p:nvSpPr>
        <p:spPr bwMode="auto">
          <a:xfrm>
            <a:off x="165100" y="3563938"/>
            <a:ext cx="14732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r"/>
            <a:r>
              <a:rPr lang="en-US" altLang="en-US" sz="2000" i="0">
                <a:solidFill>
                  <a:srgbClr val="3333FF"/>
                </a:solidFill>
                <a:latin typeface="Arial" panose="020B0604020202020204" pitchFamily="34" charset="0"/>
              </a:rPr>
              <a:t>Reacción Acoplada</a:t>
            </a:r>
          </a:p>
        </p:txBody>
      </p:sp>
      <p:sp>
        <p:nvSpPr>
          <p:cNvPr id="36876" name="Rectangle 60">
            <a:extLst>
              <a:ext uri="{FF2B5EF4-FFF2-40B4-BE49-F238E27FC236}">
                <a16:creationId xmlns:a16="http://schemas.microsoft.com/office/drawing/2014/main" id="{2D6278E4-E903-49F4-9B89-2BC2E13F7B1F}"/>
              </a:ext>
            </a:extLst>
          </p:cNvPr>
          <p:cNvSpPr>
            <a:spLocks noChangeArrowheads="1"/>
          </p:cNvSpPr>
          <p:nvPr/>
        </p:nvSpPr>
        <p:spPr bwMode="auto">
          <a:xfrm>
            <a:off x="1676400" y="3302000"/>
            <a:ext cx="7340600" cy="1371600"/>
          </a:xfrm>
          <a:prstGeom prst="rect">
            <a:avLst/>
          </a:prstGeom>
          <a:noFill/>
          <a:ln w="53975">
            <a:solidFill>
              <a:srgbClr val="0066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6877" name="Text Box 76">
            <a:extLst>
              <a:ext uri="{FF2B5EF4-FFF2-40B4-BE49-F238E27FC236}">
                <a16:creationId xmlns:a16="http://schemas.microsoft.com/office/drawing/2014/main" id="{FB0491A7-94CE-4CC7-AE0E-5123228A1CD9}"/>
              </a:ext>
            </a:extLst>
          </p:cNvPr>
          <p:cNvSpPr txBox="1">
            <a:spLocks noChangeArrowheads="1"/>
          </p:cNvSpPr>
          <p:nvPr/>
        </p:nvSpPr>
        <p:spPr bwMode="auto">
          <a:xfrm>
            <a:off x="2197100" y="3614738"/>
            <a:ext cx="4659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000" i="0">
                <a:latin typeface="Arial" panose="020B0604020202020204" pitchFamily="34" charset="0"/>
              </a:rPr>
              <a:t>(Creatina + Pi + </a:t>
            </a:r>
            <a:r>
              <a:rPr lang="en-US" altLang="en-US" sz="2000" i="0">
                <a:solidFill>
                  <a:srgbClr val="FF0000"/>
                </a:solidFill>
                <a:latin typeface="Arial" panose="020B0604020202020204" pitchFamily="34" charset="0"/>
              </a:rPr>
              <a:t>Energía</a:t>
            </a:r>
            <a:r>
              <a:rPr lang="en-US" altLang="en-US" sz="2000" i="0">
                <a:latin typeface="Arial" panose="020B0604020202020204" pitchFamily="34" charset="0"/>
              </a:rPr>
              <a:t>              PCr)</a:t>
            </a:r>
          </a:p>
        </p:txBody>
      </p:sp>
      <p:sp>
        <p:nvSpPr>
          <p:cNvPr id="36878" name="Text Box 78">
            <a:extLst>
              <a:ext uri="{FF2B5EF4-FFF2-40B4-BE49-F238E27FC236}">
                <a16:creationId xmlns:a16="http://schemas.microsoft.com/office/drawing/2014/main" id="{112BC014-DE10-435D-B5E1-163C725AF168}"/>
              </a:ext>
            </a:extLst>
          </p:cNvPr>
          <p:cNvSpPr txBox="1">
            <a:spLocks noChangeArrowheads="1"/>
          </p:cNvSpPr>
          <p:nvPr/>
        </p:nvSpPr>
        <p:spPr bwMode="auto">
          <a:xfrm>
            <a:off x="5322888" y="3548063"/>
            <a:ext cx="908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CK</a:t>
            </a:r>
          </a:p>
        </p:txBody>
      </p:sp>
      <p:sp>
        <p:nvSpPr>
          <p:cNvPr id="36879" name="Line 77">
            <a:extLst>
              <a:ext uri="{FF2B5EF4-FFF2-40B4-BE49-F238E27FC236}">
                <a16:creationId xmlns:a16="http://schemas.microsoft.com/office/drawing/2014/main" id="{1C97DAE6-5294-42E3-A165-141D0CCFEAC8}"/>
              </a:ext>
            </a:extLst>
          </p:cNvPr>
          <p:cNvSpPr>
            <a:spLocks noChangeShapeType="1"/>
          </p:cNvSpPr>
          <p:nvPr/>
        </p:nvSpPr>
        <p:spPr bwMode="auto">
          <a:xfrm>
            <a:off x="5157788" y="3829050"/>
            <a:ext cx="9398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880" name="Line 12">
            <a:extLst>
              <a:ext uri="{FF2B5EF4-FFF2-40B4-BE49-F238E27FC236}">
                <a16:creationId xmlns:a16="http://schemas.microsoft.com/office/drawing/2014/main" id="{323A7EB1-C09F-41F2-A82F-95751F5B5C6F}"/>
              </a:ext>
            </a:extLst>
          </p:cNvPr>
          <p:cNvSpPr>
            <a:spLocks noChangeShapeType="1"/>
          </p:cNvSpPr>
          <p:nvPr/>
        </p:nvSpPr>
        <p:spPr bwMode="auto">
          <a:xfrm>
            <a:off x="4516438" y="1989138"/>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6881" name="Line 12">
            <a:extLst>
              <a:ext uri="{FF2B5EF4-FFF2-40B4-BE49-F238E27FC236}">
                <a16:creationId xmlns:a16="http://schemas.microsoft.com/office/drawing/2014/main" id="{DCC6252A-9803-4B26-826F-1B4BB1F770D4}"/>
              </a:ext>
            </a:extLst>
          </p:cNvPr>
          <p:cNvSpPr>
            <a:spLocks noChangeShapeType="1"/>
          </p:cNvSpPr>
          <p:nvPr/>
        </p:nvSpPr>
        <p:spPr bwMode="auto">
          <a:xfrm>
            <a:off x="4427538" y="4033838"/>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6882" name="Text Box 81">
            <a:extLst>
              <a:ext uri="{FF2B5EF4-FFF2-40B4-BE49-F238E27FC236}">
                <a16:creationId xmlns:a16="http://schemas.microsoft.com/office/drawing/2014/main" id="{B9B88B23-4072-4AB0-BB97-FCEEBD62FB26}"/>
              </a:ext>
            </a:extLst>
          </p:cNvPr>
          <p:cNvSpPr txBox="1">
            <a:spLocks noChangeArrowheads="1"/>
          </p:cNvSpPr>
          <p:nvPr/>
        </p:nvSpPr>
        <p:spPr bwMode="auto">
          <a:xfrm>
            <a:off x="4511675" y="3306763"/>
            <a:ext cx="46704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(Unir/Formar/Sintetizar (Anabolismo/Endergónico)</a:t>
            </a:r>
          </a:p>
        </p:txBody>
      </p:sp>
      <p:sp>
        <p:nvSpPr>
          <p:cNvPr id="36883" name="Text Box 42">
            <a:extLst>
              <a:ext uri="{FF2B5EF4-FFF2-40B4-BE49-F238E27FC236}">
                <a16:creationId xmlns:a16="http://schemas.microsoft.com/office/drawing/2014/main" id="{BB1DEBBD-A24C-4855-8A9F-44EC2448D861}"/>
              </a:ext>
            </a:extLst>
          </p:cNvPr>
          <p:cNvSpPr txBox="1">
            <a:spLocks noChangeArrowheads="1"/>
          </p:cNvSpPr>
          <p:nvPr/>
        </p:nvSpPr>
        <p:spPr bwMode="auto">
          <a:xfrm>
            <a:off x="4513263" y="2860675"/>
            <a:ext cx="4084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s-PR" altLang="en-US" sz="1800"/>
              <a:t>(Catabolismo- Libera </a:t>
            </a:r>
            <a:r>
              <a:rPr lang="es-PR" altLang="en-US" sz="1800">
                <a:solidFill>
                  <a:srgbClr val="FF0000"/>
                </a:solidFill>
                <a:latin typeface="Arial" panose="020B0604020202020204" pitchFamily="34" charset="0"/>
                <a:cs typeface="Arial" panose="020B0604020202020204" pitchFamily="34" charset="0"/>
              </a:rPr>
              <a:t>ENERGÍA</a:t>
            </a:r>
            <a:r>
              <a:rPr lang="es-PR" altLang="en-US" sz="1800">
                <a:solidFill>
                  <a:srgbClr val="FF0000"/>
                </a:solidFill>
              </a:rPr>
              <a:t> </a:t>
            </a:r>
            <a:r>
              <a:rPr lang="es-PR" altLang="en-US" sz="1800"/>
              <a:t>para:)</a:t>
            </a:r>
          </a:p>
        </p:txBody>
      </p:sp>
      <p:sp>
        <p:nvSpPr>
          <p:cNvPr id="36884" name="Line 12">
            <a:extLst>
              <a:ext uri="{FF2B5EF4-FFF2-40B4-BE49-F238E27FC236}">
                <a16:creationId xmlns:a16="http://schemas.microsoft.com/office/drawing/2014/main" id="{30D0B470-08F2-40A8-8C0B-10772047A238}"/>
              </a:ext>
            </a:extLst>
          </p:cNvPr>
          <p:cNvSpPr>
            <a:spLocks noChangeShapeType="1"/>
          </p:cNvSpPr>
          <p:nvPr/>
        </p:nvSpPr>
        <p:spPr bwMode="auto">
          <a:xfrm>
            <a:off x="4478338" y="2865438"/>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6885" name="Line 12">
            <a:extLst>
              <a:ext uri="{FF2B5EF4-FFF2-40B4-BE49-F238E27FC236}">
                <a16:creationId xmlns:a16="http://schemas.microsoft.com/office/drawing/2014/main" id="{441208D6-5356-4BBA-BAD6-867DEE6C0F3C}"/>
              </a:ext>
            </a:extLst>
          </p:cNvPr>
          <p:cNvSpPr>
            <a:spLocks noChangeShapeType="1"/>
          </p:cNvSpPr>
          <p:nvPr/>
        </p:nvSpPr>
        <p:spPr bwMode="auto">
          <a:xfrm>
            <a:off x="4478338" y="3348038"/>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cxnSp>
        <p:nvCxnSpPr>
          <p:cNvPr id="36886" name="Elbow Connector 25">
            <a:extLst>
              <a:ext uri="{FF2B5EF4-FFF2-40B4-BE49-F238E27FC236}">
                <a16:creationId xmlns:a16="http://schemas.microsoft.com/office/drawing/2014/main" id="{BF6232A8-56FF-4E31-816B-412C6DF9B605}"/>
              </a:ext>
            </a:extLst>
          </p:cNvPr>
          <p:cNvCxnSpPr>
            <a:cxnSpLocks noChangeShapeType="1"/>
          </p:cNvCxnSpPr>
          <p:nvPr/>
        </p:nvCxnSpPr>
        <p:spPr bwMode="auto">
          <a:xfrm>
            <a:off x="2070100" y="3784600"/>
            <a:ext cx="914400" cy="914400"/>
          </a:xfrm>
          <a:prstGeom prst="bentConnector3">
            <a:avLst>
              <a:gd name="adj1" fmla="val 50000"/>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lgn="ctr">
                <a:solidFill>
                  <a:srgbClr val="000000"/>
                </a:solidFill>
                <a:round/>
                <a:headEnd/>
                <a:tailEnd/>
              </a14:hiddenLine>
            </a:ext>
          </a:extLst>
        </p:spPr>
      </p:cxnSp>
      <p:sp>
        <p:nvSpPr>
          <p:cNvPr id="34" name="Down Arrow Callout 33">
            <a:extLst>
              <a:ext uri="{FF2B5EF4-FFF2-40B4-BE49-F238E27FC236}">
                <a16:creationId xmlns:a16="http://schemas.microsoft.com/office/drawing/2014/main" id="{C88BEFBE-651B-4A50-8A96-207A6B3A9B81}"/>
              </a:ext>
            </a:extLst>
          </p:cNvPr>
          <p:cNvSpPr/>
          <p:nvPr/>
        </p:nvSpPr>
        <p:spPr bwMode="auto">
          <a:xfrm>
            <a:off x="2235200" y="3670300"/>
            <a:ext cx="4394200" cy="368300"/>
          </a:xfrm>
          <a:prstGeom prst="downArrowCallout">
            <a:avLst>
              <a:gd name="adj1" fmla="val 36971"/>
              <a:gd name="adj2" fmla="val 25000"/>
              <a:gd name="adj3" fmla="val 25000"/>
              <a:gd name="adj4" fmla="val 75000"/>
            </a:avLst>
          </a:prstGeom>
          <a:solidFill>
            <a:schemeClr val="accent1">
              <a:lumMod val="60000"/>
              <a:lumOff val="40000"/>
              <a:alpha val="38000"/>
            </a:schemeClr>
          </a:solidFill>
          <a:ln w="9525" cap="flat" cmpd="sng" algn="ctr">
            <a:solidFill>
              <a:schemeClr val="accent1">
                <a:lumMod val="50000"/>
              </a:schemeClr>
            </a:solidFill>
            <a:prstDash val="solid"/>
            <a:round/>
            <a:headEnd type="none" w="med" len="med"/>
            <a:tailEnd type="none" w="med" len="med"/>
          </a:ln>
          <a:effectLst/>
        </p:spPr>
        <p:txBody>
          <a:bodyPr>
            <a:spAutoFit/>
          </a:bodyPr>
          <a:lstStyle/>
          <a:p>
            <a:pPr>
              <a:defRPr/>
            </a:pPr>
            <a:endParaRPr lang="es-PR"/>
          </a:p>
        </p:txBody>
      </p:sp>
      <p:sp>
        <p:nvSpPr>
          <p:cNvPr id="36888" name="Text Box 90">
            <a:extLst>
              <a:ext uri="{FF2B5EF4-FFF2-40B4-BE49-F238E27FC236}">
                <a16:creationId xmlns:a16="http://schemas.microsoft.com/office/drawing/2014/main" id="{6608D937-31A7-46E3-944D-C9379511F8AC}"/>
              </a:ext>
            </a:extLst>
          </p:cNvPr>
          <p:cNvSpPr txBox="1">
            <a:spLocks noChangeArrowheads="1"/>
          </p:cNvSpPr>
          <p:nvPr/>
        </p:nvSpPr>
        <p:spPr bwMode="auto">
          <a:xfrm>
            <a:off x="6227763" y="6223000"/>
            <a:ext cx="15541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latin typeface="Arial Black" panose="020B0A04020102020204" pitchFamily="34" charset="0"/>
              </a:rPr>
              <a:t>Contracción</a:t>
            </a:r>
          </a:p>
          <a:p>
            <a:r>
              <a:rPr lang="en-US" altLang="en-US" sz="1600">
                <a:latin typeface="Arial Black" panose="020B0A04020102020204" pitchFamily="34" charset="0"/>
              </a:rPr>
              <a:t>Muscular</a:t>
            </a:r>
          </a:p>
        </p:txBody>
      </p:sp>
      <p:sp>
        <p:nvSpPr>
          <p:cNvPr id="36889" name="Line 12">
            <a:extLst>
              <a:ext uri="{FF2B5EF4-FFF2-40B4-BE49-F238E27FC236}">
                <a16:creationId xmlns:a16="http://schemas.microsoft.com/office/drawing/2014/main" id="{34EB9C93-CC0E-4756-A5CA-74E308CFCB4D}"/>
              </a:ext>
            </a:extLst>
          </p:cNvPr>
          <p:cNvSpPr>
            <a:spLocks noChangeShapeType="1"/>
          </p:cNvSpPr>
          <p:nvPr/>
        </p:nvSpPr>
        <p:spPr bwMode="auto">
          <a:xfrm>
            <a:off x="4427538" y="5278438"/>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6890" name="Line 12">
            <a:extLst>
              <a:ext uri="{FF2B5EF4-FFF2-40B4-BE49-F238E27FC236}">
                <a16:creationId xmlns:a16="http://schemas.microsoft.com/office/drawing/2014/main" id="{623D6083-3C01-4C70-8DD7-F8344826ABE4}"/>
              </a:ext>
            </a:extLst>
          </p:cNvPr>
          <p:cNvSpPr>
            <a:spLocks noChangeShapeType="1"/>
          </p:cNvSpPr>
          <p:nvPr/>
        </p:nvSpPr>
        <p:spPr bwMode="auto">
          <a:xfrm>
            <a:off x="4427538" y="4732338"/>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6891" name="Text Box 42">
            <a:extLst>
              <a:ext uri="{FF2B5EF4-FFF2-40B4-BE49-F238E27FC236}">
                <a16:creationId xmlns:a16="http://schemas.microsoft.com/office/drawing/2014/main" id="{0CB0D429-1490-4A6D-8C29-510BC193D363}"/>
              </a:ext>
            </a:extLst>
          </p:cNvPr>
          <p:cNvSpPr txBox="1">
            <a:spLocks noChangeArrowheads="1"/>
          </p:cNvSpPr>
          <p:nvPr/>
        </p:nvSpPr>
        <p:spPr bwMode="auto">
          <a:xfrm>
            <a:off x="4475163" y="5946775"/>
            <a:ext cx="2533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s-PR" altLang="en-US" sz="2000"/>
              <a:t>(Catabolismo)</a:t>
            </a:r>
          </a:p>
        </p:txBody>
      </p:sp>
      <p:sp>
        <p:nvSpPr>
          <p:cNvPr id="36892" name="Line 12">
            <a:extLst>
              <a:ext uri="{FF2B5EF4-FFF2-40B4-BE49-F238E27FC236}">
                <a16:creationId xmlns:a16="http://schemas.microsoft.com/office/drawing/2014/main" id="{330985DF-1812-45BF-B6F6-FA06775FBE18}"/>
              </a:ext>
            </a:extLst>
          </p:cNvPr>
          <p:cNvSpPr>
            <a:spLocks noChangeShapeType="1"/>
          </p:cNvSpPr>
          <p:nvPr/>
        </p:nvSpPr>
        <p:spPr bwMode="auto">
          <a:xfrm>
            <a:off x="4440238" y="5989638"/>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6893" name="Text Box 85">
            <a:extLst>
              <a:ext uri="{FF2B5EF4-FFF2-40B4-BE49-F238E27FC236}">
                <a16:creationId xmlns:a16="http://schemas.microsoft.com/office/drawing/2014/main" id="{B83DA578-808E-4936-B859-6EDC2C60D112}"/>
              </a:ext>
            </a:extLst>
          </p:cNvPr>
          <p:cNvSpPr txBox="1">
            <a:spLocks noChangeArrowheads="1"/>
          </p:cNvSpPr>
          <p:nvPr/>
        </p:nvSpPr>
        <p:spPr bwMode="auto">
          <a:xfrm>
            <a:off x="3694113" y="6370638"/>
            <a:ext cx="18748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800" b="0" i="0">
                <a:solidFill>
                  <a:srgbClr val="FF0000"/>
                </a:solidFill>
                <a:latin typeface="Arial Black" panose="020B0A04020102020204" pitchFamily="34" charset="0"/>
              </a:rPr>
              <a:t>Energía</a:t>
            </a:r>
            <a:r>
              <a:rPr lang="en-US" altLang="en-US" sz="1800" b="0" i="0">
                <a:latin typeface="Arial Black" panose="020B0A04020102020204" pitchFamily="34" charset="0"/>
              </a:rPr>
              <a:t> Libre</a:t>
            </a:r>
          </a:p>
        </p:txBody>
      </p:sp>
      <p:sp>
        <p:nvSpPr>
          <p:cNvPr id="49" name="Striped Right Arrow 48">
            <a:extLst>
              <a:ext uri="{FF2B5EF4-FFF2-40B4-BE49-F238E27FC236}">
                <a16:creationId xmlns:a16="http://schemas.microsoft.com/office/drawing/2014/main" id="{628D68E4-7CC7-4243-AEA0-EE8C86314849}"/>
              </a:ext>
            </a:extLst>
          </p:cNvPr>
          <p:cNvSpPr/>
          <p:nvPr/>
        </p:nvSpPr>
        <p:spPr bwMode="auto">
          <a:xfrm>
            <a:off x="5499100" y="6278563"/>
            <a:ext cx="825500" cy="549275"/>
          </a:xfrm>
          <a:prstGeom prst="stripedRightArrow">
            <a:avLst/>
          </a:prstGeom>
          <a:solidFill>
            <a:srgbClr val="FF0000"/>
          </a:solidFill>
          <a:ln w="9525" cap="flat" cmpd="sng" algn="ctr">
            <a:noFill/>
            <a:prstDash val="solid"/>
            <a:round/>
            <a:headEnd type="none" w="med" len="med"/>
            <a:tailEnd type="none" w="med" len="med"/>
          </a:ln>
          <a:effectLst/>
        </p:spPr>
        <p:txBody>
          <a:bodyPr>
            <a:spAutoFit/>
          </a:bodyPr>
          <a:lstStyle/>
          <a:p>
            <a:pPr>
              <a:defRPr/>
            </a:pPr>
            <a:endParaRPr lang="es-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503"/>
                                        </p:tgtEl>
                                        <p:attrNameLst>
                                          <p:attrName>style.visibility</p:attrName>
                                        </p:attrNameLst>
                                      </p:cBhvr>
                                      <p:to>
                                        <p:strVal val="visible"/>
                                      </p:to>
                                    </p:set>
                                    <p:animEffect transition="in" filter="wipe(left)">
                                      <p:cBhvr>
                                        <p:cTn id="7" dur="500"/>
                                        <p:tgtEl>
                                          <p:spTgt spid="190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03"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2" descr="Contents">
            <a:extLst>
              <a:ext uri="{FF2B5EF4-FFF2-40B4-BE49-F238E27FC236}">
                <a16:creationId xmlns:a16="http://schemas.microsoft.com/office/drawing/2014/main" id="{414F12E6-2654-4A4F-9BDB-BC7D679BD9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39" name="Text Box 3">
            <a:extLst>
              <a:ext uri="{FF2B5EF4-FFF2-40B4-BE49-F238E27FC236}">
                <a16:creationId xmlns:a16="http://schemas.microsoft.com/office/drawing/2014/main" id="{8B5AAC2C-733C-49A3-AB14-B5E8BCD532B0}"/>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de ATP-PCr</a:t>
            </a:r>
          </a:p>
        </p:txBody>
      </p:sp>
      <p:sp>
        <p:nvSpPr>
          <p:cNvPr id="193544" name="Rectangle 8">
            <a:extLst>
              <a:ext uri="{FF2B5EF4-FFF2-40B4-BE49-F238E27FC236}">
                <a16:creationId xmlns:a16="http://schemas.microsoft.com/office/drawing/2014/main" id="{48640FC6-A916-457D-B8F8-6304DF7ABFFA}"/>
              </a:ext>
            </a:extLst>
          </p:cNvPr>
          <p:cNvSpPr>
            <a:spLocks noChangeArrowheads="1"/>
          </p:cNvSpPr>
          <p:nvPr/>
        </p:nvSpPr>
        <p:spPr bwMode="auto">
          <a:xfrm>
            <a:off x="173038" y="1187450"/>
            <a:ext cx="8970962" cy="5619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300" i="0">
                <a:solidFill>
                  <a:srgbClr val="000000"/>
                </a:solidFill>
                <a:effectLst>
                  <a:outerShdw blurRad="38100" dist="38100" dir="2700000" algn="tl">
                    <a:srgbClr val="C0C0C0"/>
                  </a:outerShdw>
                </a:effectLst>
                <a:latin typeface="Arial" charset="0"/>
              </a:rPr>
              <a:t>ACTIVIDAD MUSCULAR INTENSA/EXPLOSIVA (ANAERÓBICA) </a:t>
            </a:r>
          </a:p>
          <a:p>
            <a:pPr marL="342900" indent="-342900" algn="ctr">
              <a:lnSpc>
                <a:spcPct val="70000"/>
              </a:lnSpc>
              <a:spcBef>
                <a:spcPct val="20000"/>
              </a:spcBef>
              <a:defRPr/>
            </a:pPr>
            <a:r>
              <a:rPr lang="es-PR" sz="2300">
                <a:solidFill>
                  <a:srgbClr val="000000"/>
                </a:solidFill>
                <a:effectLst>
                  <a:outerShdw blurRad="38100" dist="38100" dir="2700000" algn="tl">
                    <a:srgbClr val="C0C0C0"/>
                  </a:outerShdw>
                </a:effectLst>
                <a:latin typeface="Arial" charset="0"/>
              </a:rPr>
              <a:t>(Ej: Eventos de Velocidad, Salto a lo Alto)</a:t>
            </a:r>
            <a:endParaRPr lang="en-US" sz="2300">
              <a:solidFill>
                <a:srgbClr val="000000"/>
              </a:solidFill>
              <a:effectLst>
                <a:outerShdw blurRad="38100" dist="38100" dir="2700000" algn="tl">
                  <a:srgbClr val="C0C0C0"/>
                </a:outerShdw>
              </a:effectLst>
              <a:latin typeface="Arial" charset="0"/>
            </a:endParaRPr>
          </a:p>
        </p:txBody>
      </p:sp>
      <p:sp>
        <p:nvSpPr>
          <p:cNvPr id="193545" name="Text Box 9">
            <a:extLst>
              <a:ext uri="{FF2B5EF4-FFF2-40B4-BE49-F238E27FC236}">
                <a16:creationId xmlns:a16="http://schemas.microsoft.com/office/drawing/2014/main" id="{3ED33B28-F956-473C-AE57-D67C026D53E1}"/>
              </a:ext>
            </a:extLst>
          </p:cNvPr>
          <p:cNvSpPr txBox="1">
            <a:spLocks noChangeArrowheads="1"/>
          </p:cNvSpPr>
          <p:nvPr/>
        </p:nvSpPr>
        <p:spPr bwMode="auto">
          <a:xfrm>
            <a:off x="233363" y="6118225"/>
            <a:ext cx="8845550" cy="606425"/>
          </a:xfrm>
          <a:prstGeom prst="rect">
            <a:avLst/>
          </a:prstGeom>
          <a:noFill/>
          <a:ln w="9525">
            <a:noFill/>
            <a:miter lim="800000"/>
            <a:headEnd/>
            <a:tailEnd/>
          </a:ln>
          <a:effectLst/>
        </p:spPr>
        <p:txBody>
          <a:bodyPr>
            <a:spAutoFit/>
          </a:bodyPr>
          <a:lstStyle/>
          <a:p>
            <a:pPr algn="ctr">
              <a:lnSpc>
                <a:spcPct val="80000"/>
              </a:lnSpc>
              <a:defRPr/>
            </a:pPr>
            <a:r>
              <a:rPr lang="es-PR" sz="2100" b="0" i="0">
                <a:solidFill>
                  <a:srgbClr val="000000"/>
                </a:solidFill>
                <a:effectLst>
                  <a:outerShdw blurRad="38100" dist="38100" dir="2700000" algn="tl">
                    <a:srgbClr val="C0C0C0"/>
                  </a:outerShdw>
                </a:effectLst>
                <a:latin typeface="Arial Black" pitchFamily="34" charset="0"/>
              </a:rPr>
              <a:t>Trabajo Biológico</a:t>
            </a:r>
          </a:p>
          <a:p>
            <a:pPr algn="ctr">
              <a:lnSpc>
                <a:spcPct val="80000"/>
              </a:lnSpc>
              <a:defRPr/>
            </a:pPr>
            <a:r>
              <a:rPr lang="es-PR" sz="2100">
                <a:solidFill>
                  <a:srgbClr val="000000"/>
                </a:solidFill>
                <a:effectLst>
                  <a:outerShdw blurRad="38100" dist="38100" dir="2700000" algn="tl">
                    <a:srgbClr val="C0C0C0"/>
                  </a:outerShdw>
                </a:effectLst>
                <a:latin typeface="Arial" charset="0"/>
              </a:rPr>
              <a:t>(Ej: Contracción Muscular, Deportes Vigorosos de 3 - 15 Segundos)</a:t>
            </a:r>
          </a:p>
        </p:txBody>
      </p:sp>
      <p:sp>
        <p:nvSpPr>
          <p:cNvPr id="37894" name="Text Box 11">
            <a:extLst>
              <a:ext uri="{FF2B5EF4-FFF2-40B4-BE49-F238E27FC236}">
                <a16:creationId xmlns:a16="http://schemas.microsoft.com/office/drawing/2014/main" id="{BE014678-320A-4B83-9B55-2D2B11D1BE45}"/>
              </a:ext>
            </a:extLst>
          </p:cNvPr>
          <p:cNvSpPr txBox="1">
            <a:spLocks noChangeArrowheads="1"/>
          </p:cNvSpPr>
          <p:nvPr/>
        </p:nvSpPr>
        <p:spPr bwMode="auto">
          <a:xfrm>
            <a:off x="2386013" y="4427538"/>
            <a:ext cx="451961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1900" i="0">
                <a:solidFill>
                  <a:srgbClr val="000000"/>
                </a:solidFill>
                <a:latin typeface="Verdana" panose="020B0604030504040204" pitchFamily="34" charset="0"/>
              </a:rPr>
              <a:t>Utilizada para Restaurar el ATP</a:t>
            </a:r>
          </a:p>
        </p:txBody>
      </p:sp>
      <p:sp>
        <p:nvSpPr>
          <p:cNvPr id="37895" name="Line 12">
            <a:extLst>
              <a:ext uri="{FF2B5EF4-FFF2-40B4-BE49-F238E27FC236}">
                <a16:creationId xmlns:a16="http://schemas.microsoft.com/office/drawing/2014/main" id="{B5A3F93C-5E2F-482C-A097-5D72995A05F8}"/>
              </a:ext>
            </a:extLst>
          </p:cNvPr>
          <p:cNvSpPr>
            <a:spLocks noChangeShapeType="1"/>
          </p:cNvSpPr>
          <p:nvPr/>
        </p:nvSpPr>
        <p:spPr bwMode="auto">
          <a:xfrm>
            <a:off x="4516438" y="1785938"/>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3549" name="Text Box 13">
            <a:extLst>
              <a:ext uri="{FF2B5EF4-FFF2-40B4-BE49-F238E27FC236}">
                <a16:creationId xmlns:a16="http://schemas.microsoft.com/office/drawing/2014/main" id="{F81E9AAF-AABB-4063-9392-BE12937459CF}"/>
              </a:ext>
            </a:extLst>
          </p:cNvPr>
          <p:cNvSpPr txBox="1">
            <a:spLocks noChangeArrowheads="1"/>
          </p:cNvSpPr>
          <p:nvPr/>
        </p:nvSpPr>
        <p:spPr bwMode="auto">
          <a:xfrm>
            <a:off x="3162300" y="5656263"/>
            <a:ext cx="2378075" cy="360362"/>
          </a:xfrm>
          <a:prstGeom prst="rect">
            <a:avLst/>
          </a:prstGeom>
          <a:noFill/>
          <a:ln w="9525">
            <a:noFill/>
            <a:miter lim="800000"/>
            <a:headEnd/>
            <a:tailEnd/>
          </a:ln>
          <a:effectLst/>
        </p:spPr>
        <p:txBody>
          <a:bodyPr>
            <a:spAutoFit/>
          </a:bodyPr>
          <a:lstStyle/>
          <a:p>
            <a:pPr algn="ctr">
              <a:lnSpc>
                <a:spcPct val="80000"/>
              </a:lnSpc>
              <a:defRPr/>
            </a:pPr>
            <a:r>
              <a:rPr lang="es-PR" sz="2200">
                <a:effectLst>
                  <a:outerShdw blurRad="38100" dist="38100" dir="2700000" algn="tl">
                    <a:srgbClr val="C0C0C0"/>
                  </a:outerShdw>
                </a:effectLst>
                <a:latin typeface="Arial" charset="0"/>
              </a:rPr>
              <a:t>Energía Libre</a:t>
            </a:r>
          </a:p>
        </p:txBody>
      </p:sp>
      <p:sp>
        <p:nvSpPr>
          <p:cNvPr id="193551" name="Text Box 15">
            <a:extLst>
              <a:ext uri="{FF2B5EF4-FFF2-40B4-BE49-F238E27FC236}">
                <a16:creationId xmlns:a16="http://schemas.microsoft.com/office/drawing/2014/main" id="{4A913F3D-BEF6-47BD-9EAE-5D2057938C2F}"/>
              </a:ext>
            </a:extLst>
          </p:cNvPr>
          <p:cNvSpPr txBox="1">
            <a:spLocks noChangeArrowheads="1"/>
          </p:cNvSpPr>
          <p:nvPr/>
        </p:nvSpPr>
        <p:spPr bwMode="auto">
          <a:xfrm>
            <a:off x="1804988" y="2057400"/>
            <a:ext cx="5497512" cy="581025"/>
          </a:xfrm>
          <a:prstGeom prst="rect">
            <a:avLst/>
          </a:prstGeom>
          <a:noFill/>
          <a:ln w="9525">
            <a:noFill/>
            <a:miter lim="800000"/>
            <a:headEnd/>
            <a:tailEnd/>
          </a:ln>
          <a:effectLst/>
        </p:spPr>
        <p:txBody>
          <a:bodyPr>
            <a:spAutoFit/>
          </a:bodyPr>
          <a:lstStyle/>
          <a:p>
            <a:pPr algn="ctr">
              <a:lnSpc>
                <a:spcPct val="80000"/>
              </a:lnSpc>
              <a:defRPr/>
            </a:pPr>
            <a:r>
              <a:rPr lang="es-PR" sz="2000">
                <a:effectLst>
                  <a:outerShdw blurRad="38100" dist="38100" dir="2700000" algn="tl">
                    <a:srgbClr val="C0C0C0"/>
                  </a:outerShdw>
                </a:effectLst>
                <a:latin typeface="Arial" charset="0"/>
              </a:rPr>
              <a:t>Primeros pocos Segundos</a:t>
            </a:r>
          </a:p>
          <a:p>
            <a:pPr algn="ctr">
              <a:lnSpc>
                <a:spcPct val="80000"/>
              </a:lnSpc>
              <a:defRPr/>
            </a:pPr>
            <a:r>
              <a:rPr lang="en-US" sz="2000">
                <a:effectLst>
                  <a:outerShdw blurRad="38100" dist="38100" dir="2700000" algn="tl">
                    <a:srgbClr val="C0C0C0"/>
                  </a:outerShdw>
                </a:effectLst>
                <a:latin typeface="Arial" charset="0"/>
              </a:rPr>
              <a:t>(3 a 15 segundos)</a:t>
            </a:r>
            <a:endParaRPr lang="es-PR" sz="2000">
              <a:effectLst>
                <a:outerShdw blurRad="38100" dist="38100" dir="2700000" algn="tl">
                  <a:srgbClr val="C0C0C0"/>
                </a:outerShdw>
              </a:effectLst>
              <a:latin typeface="Arial" charset="0"/>
            </a:endParaRPr>
          </a:p>
        </p:txBody>
      </p:sp>
      <p:sp>
        <p:nvSpPr>
          <p:cNvPr id="37898" name="Line 21">
            <a:extLst>
              <a:ext uri="{FF2B5EF4-FFF2-40B4-BE49-F238E27FC236}">
                <a16:creationId xmlns:a16="http://schemas.microsoft.com/office/drawing/2014/main" id="{F3A3BD81-5A0F-4B78-9AE9-FE888F9589DE}"/>
              </a:ext>
            </a:extLst>
          </p:cNvPr>
          <p:cNvSpPr>
            <a:spLocks noChangeShapeType="1"/>
          </p:cNvSpPr>
          <p:nvPr/>
        </p:nvSpPr>
        <p:spPr bwMode="auto">
          <a:xfrm>
            <a:off x="4484688" y="3189288"/>
            <a:ext cx="0" cy="455612"/>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7899" name="Text Box 25">
            <a:extLst>
              <a:ext uri="{FF2B5EF4-FFF2-40B4-BE49-F238E27FC236}">
                <a16:creationId xmlns:a16="http://schemas.microsoft.com/office/drawing/2014/main" id="{80303411-6387-4863-A8CD-AEBCCBF7D31F}"/>
              </a:ext>
            </a:extLst>
          </p:cNvPr>
          <p:cNvSpPr txBox="1">
            <a:spLocks noChangeArrowheads="1"/>
          </p:cNvSpPr>
          <p:nvPr/>
        </p:nvSpPr>
        <p:spPr bwMode="auto">
          <a:xfrm>
            <a:off x="2524125" y="2859088"/>
            <a:ext cx="44418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2100">
                <a:solidFill>
                  <a:srgbClr val="000000"/>
                </a:solidFill>
                <a:latin typeface="Verdana" panose="020B0604030504040204" pitchFamily="34" charset="0"/>
              </a:rPr>
              <a:t>Fosfocreatina (PCr)</a:t>
            </a:r>
          </a:p>
        </p:txBody>
      </p:sp>
      <p:sp>
        <p:nvSpPr>
          <p:cNvPr id="37900" name="Line 26">
            <a:extLst>
              <a:ext uri="{FF2B5EF4-FFF2-40B4-BE49-F238E27FC236}">
                <a16:creationId xmlns:a16="http://schemas.microsoft.com/office/drawing/2014/main" id="{0926C18F-B135-4CD0-B7B2-04CAD7D013FF}"/>
              </a:ext>
            </a:extLst>
          </p:cNvPr>
          <p:cNvSpPr>
            <a:spLocks noChangeShapeType="1"/>
          </p:cNvSpPr>
          <p:nvPr/>
        </p:nvSpPr>
        <p:spPr bwMode="auto">
          <a:xfrm>
            <a:off x="4516438" y="2597150"/>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7901" name="Text Box 27">
            <a:extLst>
              <a:ext uri="{FF2B5EF4-FFF2-40B4-BE49-F238E27FC236}">
                <a16:creationId xmlns:a16="http://schemas.microsoft.com/office/drawing/2014/main" id="{FC41E25E-4600-42CB-8461-07CFF1C109F7}"/>
              </a:ext>
            </a:extLst>
          </p:cNvPr>
          <p:cNvSpPr txBox="1">
            <a:spLocks noChangeArrowheads="1"/>
          </p:cNvSpPr>
          <p:nvPr/>
        </p:nvSpPr>
        <p:spPr bwMode="auto">
          <a:xfrm>
            <a:off x="1617663" y="3586163"/>
            <a:ext cx="7040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000" i="0">
                <a:latin typeface="Arial" panose="020B0604020202020204" pitchFamily="34" charset="0"/>
              </a:rPr>
              <a:t>[ PCr                                Pi   +   Creatina   +   Energía  ]</a:t>
            </a:r>
          </a:p>
        </p:txBody>
      </p:sp>
      <p:sp>
        <p:nvSpPr>
          <p:cNvPr id="37902" name="Line 28">
            <a:extLst>
              <a:ext uri="{FF2B5EF4-FFF2-40B4-BE49-F238E27FC236}">
                <a16:creationId xmlns:a16="http://schemas.microsoft.com/office/drawing/2014/main" id="{9F93098A-03F4-4D0E-BF79-24C1154ED9EB}"/>
              </a:ext>
            </a:extLst>
          </p:cNvPr>
          <p:cNvSpPr>
            <a:spLocks noChangeShapeType="1"/>
          </p:cNvSpPr>
          <p:nvPr/>
        </p:nvSpPr>
        <p:spPr bwMode="auto">
          <a:xfrm>
            <a:off x="2368550" y="3800475"/>
            <a:ext cx="2132013" cy="0"/>
          </a:xfrm>
          <a:prstGeom prst="line">
            <a:avLst/>
          </a:prstGeom>
          <a:noFill/>
          <a:ln w="412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03" name="Text Box 29">
            <a:extLst>
              <a:ext uri="{FF2B5EF4-FFF2-40B4-BE49-F238E27FC236}">
                <a16:creationId xmlns:a16="http://schemas.microsoft.com/office/drawing/2014/main" id="{A108E241-247F-4555-965A-2311015D97D8}"/>
              </a:ext>
            </a:extLst>
          </p:cNvPr>
          <p:cNvSpPr txBox="1">
            <a:spLocks noChangeArrowheads="1"/>
          </p:cNvSpPr>
          <p:nvPr/>
        </p:nvSpPr>
        <p:spPr bwMode="auto">
          <a:xfrm>
            <a:off x="4518025" y="3162300"/>
            <a:ext cx="16367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a:t>(Catabolismo)</a:t>
            </a:r>
          </a:p>
        </p:txBody>
      </p:sp>
      <p:sp>
        <p:nvSpPr>
          <p:cNvPr id="37904" name="Text Box 30">
            <a:extLst>
              <a:ext uri="{FF2B5EF4-FFF2-40B4-BE49-F238E27FC236}">
                <a16:creationId xmlns:a16="http://schemas.microsoft.com/office/drawing/2014/main" id="{1565968F-B4B6-44BF-9D7E-440388ABE1FC}"/>
              </a:ext>
            </a:extLst>
          </p:cNvPr>
          <p:cNvSpPr txBox="1">
            <a:spLocks noChangeArrowheads="1"/>
          </p:cNvSpPr>
          <p:nvPr/>
        </p:nvSpPr>
        <p:spPr bwMode="auto">
          <a:xfrm>
            <a:off x="2293938" y="3494088"/>
            <a:ext cx="21526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t>Creatinacinasa (CK)</a:t>
            </a:r>
          </a:p>
        </p:txBody>
      </p:sp>
      <p:sp>
        <p:nvSpPr>
          <p:cNvPr id="37905" name="Oval 31">
            <a:extLst>
              <a:ext uri="{FF2B5EF4-FFF2-40B4-BE49-F238E27FC236}">
                <a16:creationId xmlns:a16="http://schemas.microsoft.com/office/drawing/2014/main" id="{AE1B28B1-F708-4E0C-964F-68BDB5021E02}"/>
              </a:ext>
            </a:extLst>
          </p:cNvPr>
          <p:cNvSpPr>
            <a:spLocks noChangeArrowheads="1"/>
          </p:cNvSpPr>
          <p:nvPr/>
        </p:nvSpPr>
        <p:spPr bwMode="auto">
          <a:xfrm>
            <a:off x="6826250" y="3587750"/>
            <a:ext cx="1152525" cy="4111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906" name="Freeform 33">
            <a:extLst>
              <a:ext uri="{FF2B5EF4-FFF2-40B4-BE49-F238E27FC236}">
                <a16:creationId xmlns:a16="http://schemas.microsoft.com/office/drawing/2014/main" id="{ED3DE496-735C-494C-A575-F0FBCF6F9F8E}"/>
              </a:ext>
            </a:extLst>
          </p:cNvPr>
          <p:cNvSpPr>
            <a:spLocks/>
          </p:cNvSpPr>
          <p:nvPr/>
        </p:nvSpPr>
        <p:spPr bwMode="auto">
          <a:xfrm>
            <a:off x="4505325" y="4024313"/>
            <a:ext cx="2743200" cy="463550"/>
          </a:xfrm>
          <a:custGeom>
            <a:avLst/>
            <a:gdLst>
              <a:gd name="T0" fmla="*/ 2147483647 w 1686"/>
              <a:gd name="T1" fmla="*/ 0 h 292"/>
              <a:gd name="T2" fmla="*/ 0 w 1686"/>
              <a:gd name="T3" fmla="*/ 2147483647 h 292"/>
              <a:gd name="T4" fmla="*/ 0 w 1686"/>
              <a:gd name="T5" fmla="*/ 2147483647 h 292"/>
              <a:gd name="T6" fmla="*/ 0 60000 65536"/>
              <a:gd name="T7" fmla="*/ 0 60000 65536"/>
              <a:gd name="T8" fmla="*/ 0 60000 65536"/>
              <a:gd name="T9" fmla="*/ 0 w 1686"/>
              <a:gd name="T10" fmla="*/ 0 h 292"/>
              <a:gd name="T11" fmla="*/ 1686 w 1686"/>
              <a:gd name="T12" fmla="*/ 292 h 292"/>
            </a:gdLst>
            <a:ahLst/>
            <a:cxnLst>
              <a:cxn ang="T6">
                <a:pos x="T0" y="T1"/>
              </a:cxn>
              <a:cxn ang="T7">
                <a:pos x="T2" y="T3"/>
              </a:cxn>
              <a:cxn ang="T8">
                <a:pos x="T4" y="T5"/>
              </a:cxn>
            </a:cxnLst>
            <a:rect l="T9" t="T10" r="T11" b="T12"/>
            <a:pathLst>
              <a:path w="1686" h="292">
                <a:moveTo>
                  <a:pt x="1686" y="0"/>
                </a:moveTo>
                <a:lnTo>
                  <a:pt x="0" y="42"/>
                </a:lnTo>
                <a:lnTo>
                  <a:pt x="0" y="292"/>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907" name="Text Box 34">
            <a:extLst>
              <a:ext uri="{FF2B5EF4-FFF2-40B4-BE49-F238E27FC236}">
                <a16:creationId xmlns:a16="http://schemas.microsoft.com/office/drawing/2014/main" id="{D4C47378-16CD-4479-8E03-E9DF40754857}"/>
              </a:ext>
            </a:extLst>
          </p:cNvPr>
          <p:cNvSpPr txBox="1">
            <a:spLocks noChangeArrowheads="1"/>
          </p:cNvSpPr>
          <p:nvPr/>
        </p:nvSpPr>
        <p:spPr bwMode="auto">
          <a:xfrm>
            <a:off x="1627188" y="5053013"/>
            <a:ext cx="7040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000" i="0">
                <a:latin typeface="Arial" panose="020B0604020202020204" pitchFamily="34" charset="0"/>
              </a:rPr>
              <a:t>[ ADP    +    Pi   +    Energía                                 ATP ]</a:t>
            </a:r>
          </a:p>
        </p:txBody>
      </p:sp>
      <p:sp>
        <p:nvSpPr>
          <p:cNvPr id="37908" name="Line 35">
            <a:extLst>
              <a:ext uri="{FF2B5EF4-FFF2-40B4-BE49-F238E27FC236}">
                <a16:creationId xmlns:a16="http://schemas.microsoft.com/office/drawing/2014/main" id="{138EA0FA-AB26-4D29-9E4F-B89EDCD2174E}"/>
              </a:ext>
            </a:extLst>
          </p:cNvPr>
          <p:cNvSpPr>
            <a:spLocks noChangeShapeType="1"/>
          </p:cNvSpPr>
          <p:nvPr/>
        </p:nvSpPr>
        <p:spPr bwMode="auto">
          <a:xfrm>
            <a:off x="5078413" y="5267325"/>
            <a:ext cx="2132012" cy="0"/>
          </a:xfrm>
          <a:prstGeom prst="line">
            <a:avLst/>
          </a:prstGeom>
          <a:noFill/>
          <a:ln w="412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09" name="Text Box 36">
            <a:extLst>
              <a:ext uri="{FF2B5EF4-FFF2-40B4-BE49-F238E27FC236}">
                <a16:creationId xmlns:a16="http://schemas.microsoft.com/office/drawing/2014/main" id="{221096A7-510A-4139-A2CE-F2AB204D6B4C}"/>
              </a:ext>
            </a:extLst>
          </p:cNvPr>
          <p:cNvSpPr txBox="1">
            <a:spLocks noChangeArrowheads="1"/>
          </p:cNvSpPr>
          <p:nvPr/>
        </p:nvSpPr>
        <p:spPr bwMode="auto">
          <a:xfrm>
            <a:off x="5046663" y="4960938"/>
            <a:ext cx="21526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t>ATPasa</a:t>
            </a:r>
          </a:p>
        </p:txBody>
      </p:sp>
      <p:sp>
        <p:nvSpPr>
          <p:cNvPr id="37910" name="Oval 37">
            <a:extLst>
              <a:ext uri="{FF2B5EF4-FFF2-40B4-BE49-F238E27FC236}">
                <a16:creationId xmlns:a16="http://schemas.microsoft.com/office/drawing/2014/main" id="{7AE3EA76-D7BE-4474-B2C4-A26B2ECC0BB2}"/>
              </a:ext>
            </a:extLst>
          </p:cNvPr>
          <p:cNvSpPr>
            <a:spLocks noChangeArrowheads="1"/>
          </p:cNvSpPr>
          <p:nvPr/>
        </p:nvSpPr>
        <p:spPr bwMode="auto">
          <a:xfrm>
            <a:off x="3878263" y="5054600"/>
            <a:ext cx="1152525" cy="411163"/>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911" name="Line 38">
            <a:extLst>
              <a:ext uri="{FF2B5EF4-FFF2-40B4-BE49-F238E27FC236}">
                <a16:creationId xmlns:a16="http://schemas.microsoft.com/office/drawing/2014/main" id="{E151FA6E-2188-46E7-A7EC-3D74DBC250D5}"/>
              </a:ext>
            </a:extLst>
          </p:cNvPr>
          <p:cNvSpPr>
            <a:spLocks noChangeShapeType="1"/>
          </p:cNvSpPr>
          <p:nvPr/>
        </p:nvSpPr>
        <p:spPr bwMode="auto">
          <a:xfrm>
            <a:off x="4511675" y="5924550"/>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7912" name="Line 39">
            <a:extLst>
              <a:ext uri="{FF2B5EF4-FFF2-40B4-BE49-F238E27FC236}">
                <a16:creationId xmlns:a16="http://schemas.microsoft.com/office/drawing/2014/main" id="{456161F5-E248-4FD5-8B18-66D8E7B7B3AF}"/>
              </a:ext>
            </a:extLst>
          </p:cNvPr>
          <p:cNvSpPr>
            <a:spLocks noChangeShapeType="1"/>
          </p:cNvSpPr>
          <p:nvPr/>
        </p:nvSpPr>
        <p:spPr bwMode="auto">
          <a:xfrm>
            <a:off x="4506913" y="5462588"/>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7913" name="Line 40">
            <a:extLst>
              <a:ext uri="{FF2B5EF4-FFF2-40B4-BE49-F238E27FC236}">
                <a16:creationId xmlns:a16="http://schemas.microsoft.com/office/drawing/2014/main" id="{4B7C1918-577C-47CF-B163-C9BABFD1F998}"/>
              </a:ext>
            </a:extLst>
          </p:cNvPr>
          <p:cNvSpPr>
            <a:spLocks noChangeShapeType="1"/>
          </p:cNvSpPr>
          <p:nvPr/>
        </p:nvSpPr>
        <p:spPr bwMode="auto">
          <a:xfrm>
            <a:off x="4502150" y="4686300"/>
            <a:ext cx="0" cy="336550"/>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3539"/>
                                        </p:tgtEl>
                                        <p:attrNameLst>
                                          <p:attrName>style.visibility</p:attrName>
                                        </p:attrNameLst>
                                      </p:cBhvr>
                                      <p:to>
                                        <p:strVal val="visible"/>
                                      </p:to>
                                    </p:set>
                                    <p:animEffect transition="in" filter="wipe(left)">
                                      <p:cBhvr>
                                        <p:cTn id="7" dur="500"/>
                                        <p:tgtEl>
                                          <p:spTgt spid="193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39"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descr="Illustration">
            <a:extLst>
              <a:ext uri="{FF2B5EF4-FFF2-40B4-BE49-F238E27FC236}">
                <a16:creationId xmlns:a16="http://schemas.microsoft.com/office/drawing/2014/main" id="{47A4ED2D-C553-403E-92F0-4F364ACEA5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Text Box 3">
            <a:extLst>
              <a:ext uri="{FF2B5EF4-FFF2-40B4-BE49-F238E27FC236}">
                <a16:creationId xmlns:a16="http://schemas.microsoft.com/office/drawing/2014/main" id="{A23850AC-1FAB-4AAB-99F4-E2480788BB41}"/>
              </a:ext>
            </a:extLst>
          </p:cNvPr>
          <p:cNvSpPr txBox="1">
            <a:spLocks noChangeArrowheads="1"/>
          </p:cNvSpPr>
          <p:nvPr/>
        </p:nvSpPr>
        <p:spPr bwMode="auto">
          <a:xfrm>
            <a:off x="381000" y="533400"/>
            <a:ext cx="8763000"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RECREANDO ATP CON PCr</a:t>
            </a:r>
            <a:endParaRPr lang="en-US" altLang="en-US" sz="2400" i="0">
              <a:latin typeface="Arial" panose="020B0604020202020204" pitchFamily="34" charset="0"/>
            </a:endParaRPr>
          </a:p>
        </p:txBody>
      </p:sp>
      <p:pic>
        <p:nvPicPr>
          <p:cNvPr id="19463" name="Picture 7">
            <a:extLst>
              <a:ext uri="{FF2B5EF4-FFF2-40B4-BE49-F238E27FC236}">
                <a16:creationId xmlns:a16="http://schemas.microsoft.com/office/drawing/2014/main" id="{6D3152DD-19A1-4849-A43D-DB4B6EB39B5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746" t="21591" r="2737" b="22223"/>
          <a:stretch>
            <a:fillRect/>
          </a:stretch>
        </p:blipFill>
        <p:spPr bwMode="auto">
          <a:xfrm>
            <a:off x="204788" y="2344738"/>
            <a:ext cx="8677275" cy="2119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459"/>
                                        </p:tgtEl>
                                        <p:attrNameLst>
                                          <p:attrName>style.visibility</p:attrName>
                                        </p:attrNameLst>
                                      </p:cBhvr>
                                      <p:to>
                                        <p:strVal val="visible"/>
                                      </p:to>
                                    </p:set>
                                    <p:animEffect transition="in" filter="wipe(left)">
                                      <p:cBhvr>
                                        <p:cTn id="7" dur="500"/>
                                        <p:tgtEl>
                                          <p:spTgt spid="19459"/>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19463"/>
                                        </p:tgtEl>
                                        <p:attrNameLst>
                                          <p:attrName>style.visibility</p:attrName>
                                        </p:attrNameLst>
                                      </p:cBhvr>
                                      <p:to>
                                        <p:strVal val="visible"/>
                                      </p:to>
                                    </p:set>
                                    <p:anim calcmode="lin" valueType="num">
                                      <p:cBhvr>
                                        <p:cTn id="11" dur="500" fill="hold"/>
                                        <p:tgtEl>
                                          <p:spTgt spid="19463"/>
                                        </p:tgtEl>
                                        <p:attrNameLst>
                                          <p:attrName>ppt_w</p:attrName>
                                        </p:attrNameLst>
                                      </p:cBhvr>
                                      <p:tavLst>
                                        <p:tav tm="0">
                                          <p:val>
                                            <p:fltVal val="0"/>
                                          </p:val>
                                        </p:tav>
                                        <p:tav tm="100000">
                                          <p:val>
                                            <p:strVal val="#ppt_w"/>
                                          </p:val>
                                        </p:tav>
                                      </p:tavLst>
                                    </p:anim>
                                    <p:anim calcmode="lin" valueType="num">
                                      <p:cBhvr>
                                        <p:cTn id="12" dur="500" fill="hold"/>
                                        <p:tgtEl>
                                          <p:spTgt spid="19463"/>
                                        </p:tgtEl>
                                        <p:attrNameLst>
                                          <p:attrName>ppt_h</p:attrName>
                                        </p:attrNameLst>
                                      </p:cBhvr>
                                      <p:tavLst>
                                        <p:tav tm="0">
                                          <p:val>
                                            <p:fltVal val="0"/>
                                          </p:val>
                                        </p:tav>
                                        <p:tav tm="100000">
                                          <p:val>
                                            <p:strVal val="#ppt_h"/>
                                          </p:val>
                                        </p:tav>
                                      </p:tavLst>
                                    </p:anim>
                                    <p:anim calcmode="lin" valueType="num">
                                      <p:cBhvr>
                                        <p:cTn id="13" dur="500" fill="hold"/>
                                        <p:tgtEl>
                                          <p:spTgt spid="19463"/>
                                        </p:tgtEl>
                                        <p:attrNameLst>
                                          <p:attrName>ppt_x</p:attrName>
                                        </p:attrNameLst>
                                      </p:cBhvr>
                                      <p:tavLst>
                                        <p:tav tm="0">
                                          <p:val>
                                            <p:fltVal val="0.5"/>
                                          </p:val>
                                        </p:tav>
                                        <p:tav tm="100000">
                                          <p:val>
                                            <p:strVal val="#ppt_x"/>
                                          </p:val>
                                        </p:tav>
                                      </p:tavLst>
                                    </p:anim>
                                    <p:anim calcmode="lin" valueType="num">
                                      <p:cBhvr>
                                        <p:cTn id="14" dur="500" fill="hold"/>
                                        <p:tgtEl>
                                          <p:spTgt spid="1946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9"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Illustration">
            <a:extLst>
              <a:ext uri="{FF2B5EF4-FFF2-40B4-BE49-F238E27FC236}">
                <a16:creationId xmlns:a16="http://schemas.microsoft.com/office/drawing/2014/main" id="{FA7BEAB0-C372-48BB-8D47-EC1FB2F338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5" name="Text Box 3">
            <a:extLst>
              <a:ext uri="{FF2B5EF4-FFF2-40B4-BE49-F238E27FC236}">
                <a16:creationId xmlns:a16="http://schemas.microsoft.com/office/drawing/2014/main" id="{33A82E14-C3E8-4A85-A2FE-B06AB85D4B74}"/>
              </a:ext>
            </a:extLst>
          </p:cNvPr>
          <p:cNvSpPr txBox="1">
            <a:spLocks noChangeArrowheads="1"/>
          </p:cNvSpPr>
          <p:nvPr/>
        </p:nvSpPr>
        <p:spPr bwMode="auto">
          <a:xfrm>
            <a:off x="381000" y="533400"/>
            <a:ext cx="8763000"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RECREANDO ATP CON PCr</a:t>
            </a:r>
            <a:endParaRPr lang="en-US" altLang="en-US" sz="2400" i="0">
              <a:latin typeface="Arial" panose="020B0604020202020204" pitchFamily="34" charset="0"/>
            </a:endParaRPr>
          </a:p>
        </p:txBody>
      </p:sp>
      <p:pic>
        <p:nvPicPr>
          <p:cNvPr id="39940" name="Picture 5" descr="N-ATP6c">
            <a:extLst>
              <a:ext uri="{FF2B5EF4-FFF2-40B4-BE49-F238E27FC236}">
                <a16:creationId xmlns:a16="http://schemas.microsoft.com/office/drawing/2014/main" id="{401DB8CA-4BB8-49AA-A686-EB66B54BF1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5100" y="2786063"/>
            <a:ext cx="8812213" cy="128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995"/>
                                        </p:tgtEl>
                                        <p:attrNameLst>
                                          <p:attrName>style.visibility</p:attrName>
                                        </p:attrNameLst>
                                      </p:cBhvr>
                                      <p:to>
                                        <p:strVal val="visible"/>
                                      </p:to>
                                    </p:set>
                                    <p:animEffect transition="in" filter="wipe(left)">
                                      <p:cBhvr>
                                        <p:cTn id="7" dur="500"/>
                                        <p:tgtEl>
                                          <p:spTgt spid="84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2" descr="Illustration">
            <a:extLst>
              <a:ext uri="{FF2B5EF4-FFF2-40B4-BE49-F238E27FC236}">
                <a16:creationId xmlns:a16="http://schemas.microsoft.com/office/drawing/2014/main" id="{128909BC-3E12-402C-9D27-8489A6C47B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4" name="Text Box 4">
            <a:extLst>
              <a:ext uri="{FF2B5EF4-FFF2-40B4-BE49-F238E27FC236}">
                <a16:creationId xmlns:a16="http://schemas.microsoft.com/office/drawing/2014/main" id="{23A4B402-1FE4-40B5-9CCF-0318D1292DE0}"/>
              </a:ext>
            </a:extLst>
          </p:cNvPr>
          <p:cNvSpPr txBox="1">
            <a:spLocks noChangeArrowheads="1"/>
          </p:cNvSpPr>
          <p:nvPr/>
        </p:nvSpPr>
        <p:spPr bwMode="auto">
          <a:xfrm>
            <a:off x="381000" y="533400"/>
            <a:ext cx="8763000"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ATP Y PCr DURANTE EVENTOS DE VELOCIDAD</a:t>
            </a:r>
            <a:endParaRPr lang="en-US" altLang="en-US" sz="2400" i="0">
              <a:latin typeface="Arial" panose="020B0604020202020204" pitchFamily="34" charset="0"/>
            </a:endParaRPr>
          </a:p>
        </p:txBody>
      </p:sp>
      <p:pic>
        <p:nvPicPr>
          <p:cNvPr id="20486" name="Picture 6">
            <a:extLst>
              <a:ext uri="{FF2B5EF4-FFF2-40B4-BE49-F238E27FC236}">
                <a16:creationId xmlns:a16="http://schemas.microsoft.com/office/drawing/2014/main" id="{81A3DC15-DD0F-40A6-9816-A0BADF94AA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92263" y="1836738"/>
            <a:ext cx="5934075" cy="448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484"/>
                                        </p:tgtEl>
                                        <p:attrNameLst>
                                          <p:attrName>style.visibility</p:attrName>
                                        </p:attrNameLst>
                                      </p:cBhvr>
                                      <p:to>
                                        <p:strVal val="visible"/>
                                      </p:to>
                                    </p:set>
                                    <p:animEffect transition="in" filter="wipe(left)">
                                      <p:cBhvr>
                                        <p:cTn id="7" dur="500"/>
                                        <p:tgtEl>
                                          <p:spTgt spid="20484"/>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20486"/>
                                        </p:tgtEl>
                                        <p:attrNameLst>
                                          <p:attrName>style.visibility</p:attrName>
                                        </p:attrNameLst>
                                      </p:cBhvr>
                                      <p:to>
                                        <p:strVal val="visible"/>
                                      </p:to>
                                    </p:set>
                                    <p:anim calcmode="lin" valueType="num">
                                      <p:cBhvr>
                                        <p:cTn id="11" dur="500" fill="hold"/>
                                        <p:tgtEl>
                                          <p:spTgt spid="20486"/>
                                        </p:tgtEl>
                                        <p:attrNameLst>
                                          <p:attrName>ppt_w</p:attrName>
                                        </p:attrNameLst>
                                      </p:cBhvr>
                                      <p:tavLst>
                                        <p:tav tm="0">
                                          <p:val>
                                            <p:fltVal val="0"/>
                                          </p:val>
                                        </p:tav>
                                        <p:tav tm="100000">
                                          <p:val>
                                            <p:strVal val="#ppt_w"/>
                                          </p:val>
                                        </p:tav>
                                      </p:tavLst>
                                    </p:anim>
                                    <p:anim calcmode="lin" valueType="num">
                                      <p:cBhvr>
                                        <p:cTn id="12" dur="500" fill="hold"/>
                                        <p:tgtEl>
                                          <p:spTgt spid="20486"/>
                                        </p:tgtEl>
                                        <p:attrNameLst>
                                          <p:attrName>ppt_h</p:attrName>
                                        </p:attrNameLst>
                                      </p:cBhvr>
                                      <p:tavLst>
                                        <p:tav tm="0">
                                          <p:val>
                                            <p:fltVal val="0"/>
                                          </p:val>
                                        </p:tav>
                                        <p:tav tm="100000">
                                          <p:val>
                                            <p:strVal val="#ppt_h"/>
                                          </p:val>
                                        </p:tav>
                                      </p:tavLst>
                                    </p:anim>
                                    <p:anim calcmode="lin" valueType="num">
                                      <p:cBhvr>
                                        <p:cTn id="13" dur="500" fill="hold"/>
                                        <p:tgtEl>
                                          <p:spTgt spid="20486"/>
                                        </p:tgtEl>
                                        <p:attrNameLst>
                                          <p:attrName>ppt_x</p:attrName>
                                        </p:attrNameLst>
                                      </p:cBhvr>
                                      <p:tavLst>
                                        <p:tav tm="0">
                                          <p:val>
                                            <p:fltVal val="0.5"/>
                                          </p:val>
                                        </p:tav>
                                        <p:tav tm="100000">
                                          <p:val>
                                            <p:strVal val="#ppt_x"/>
                                          </p:val>
                                        </p:tav>
                                      </p:tavLst>
                                    </p:anim>
                                    <p:anim calcmode="lin" valueType="num">
                                      <p:cBhvr>
                                        <p:cTn id="14" dur="500" fill="hold"/>
                                        <p:tgtEl>
                                          <p:spTgt spid="2048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4"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Contents">
            <a:extLst>
              <a:ext uri="{FF2B5EF4-FFF2-40B4-BE49-F238E27FC236}">
                <a16:creationId xmlns:a16="http://schemas.microsoft.com/office/drawing/2014/main" id="{E44AEC20-83F6-46EE-B6C1-3A252549BF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1" name="Text Box 3">
            <a:extLst>
              <a:ext uri="{FF2B5EF4-FFF2-40B4-BE49-F238E27FC236}">
                <a16:creationId xmlns:a16="http://schemas.microsoft.com/office/drawing/2014/main" id="{CE380171-EF3A-4AC4-B899-E70E4CCE81E7}"/>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Energía</a:t>
            </a:r>
          </a:p>
        </p:txBody>
      </p:sp>
      <p:sp>
        <p:nvSpPr>
          <p:cNvPr id="7172" name="Text Box 4">
            <a:extLst>
              <a:ext uri="{FF2B5EF4-FFF2-40B4-BE49-F238E27FC236}">
                <a16:creationId xmlns:a16="http://schemas.microsoft.com/office/drawing/2014/main" id="{33540E20-B16A-4E98-AC98-67CF4786CE15}"/>
              </a:ext>
            </a:extLst>
          </p:cNvPr>
          <p:cNvSpPr txBox="1">
            <a:spLocks noChangeArrowheads="1"/>
          </p:cNvSpPr>
          <p:nvPr/>
        </p:nvSpPr>
        <p:spPr bwMode="auto">
          <a:xfrm>
            <a:off x="609600" y="1631950"/>
            <a:ext cx="83058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capacidad para desempeñar trabajo.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71"/>
                                        </p:tgtEl>
                                        <p:attrNameLst>
                                          <p:attrName>style.visibility</p:attrName>
                                        </p:attrNameLst>
                                      </p:cBhvr>
                                      <p:to>
                                        <p:strVal val="visible"/>
                                      </p:to>
                                    </p:set>
                                    <p:animEffect transition="in" filter="wipe(left)">
                                      <p:cBhvr>
                                        <p:cTn id="7" dur="500"/>
                                        <p:tgtEl>
                                          <p:spTgt spid="717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172"/>
                                        </p:tgtEl>
                                        <p:attrNameLst>
                                          <p:attrName>style.visibility</p:attrName>
                                        </p:attrNameLst>
                                      </p:cBhvr>
                                      <p:to>
                                        <p:strVal val="visible"/>
                                      </p:to>
                                    </p:set>
                                    <p:animEffect transition="in" filter="wipe(left)">
                                      <p:cBhvr>
                                        <p:cTn id="12" dur="500"/>
                                        <p:tgtEl>
                                          <p:spTgt spid="7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autoUpdateAnimBg="0"/>
      <p:bldP spid="7172" grpId="0"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descr="Contents">
            <a:extLst>
              <a:ext uri="{FF2B5EF4-FFF2-40B4-BE49-F238E27FC236}">
                <a16:creationId xmlns:a16="http://schemas.microsoft.com/office/drawing/2014/main" id="{9FD4561B-C658-4FCC-A23D-00353902AD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7" name="Text Box 3">
            <a:extLst>
              <a:ext uri="{FF2B5EF4-FFF2-40B4-BE49-F238E27FC236}">
                <a16:creationId xmlns:a16="http://schemas.microsoft.com/office/drawing/2014/main" id="{ADC3C686-3C1A-47CF-BC8A-D2AB8E2C9FA3}"/>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Degradamiento y Síntesis del Glucógeno</a:t>
            </a:r>
          </a:p>
        </p:txBody>
      </p:sp>
      <p:sp>
        <p:nvSpPr>
          <p:cNvPr id="21508" name="Text Box 4">
            <a:extLst>
              <a:ext uri="{FF2B5EF4-FFF2-40B4-BE49-F238E27FC236}">
                <a16:creationId xmlns:a16="http://schemas.microsoft.com/office/drawing/2014/main" id="{49FD3A5D-AACC-41D8-8DBD-E747A1F56349}"/>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solidFill>
                  <a:schemeClr val="accent2"/>
                </a:solidFill>
                <a:latin typeface="Arial" panose="020B0604020202020204" pitchFamily="34" charset="0"/>
              </a:rPr>
              <a:t>Glucólisis</a:t>
            </a:r>
            <a:r>
              <a:rPr lang="en-US" altLang="en-US" sz="2400" b="0" i="0">
                <a:latin typeface="Arial" panose="020B0604020202020204" pitchFamily="34" charset="0"/>
              </a:rPr>
              <a:t>—Degradamiento de la glucosa; puede ser anaeróbica o aeróbica</a:t>
            </a:r>
          </a:p>
        </p:txBody>
      </p:sp>
      <p:sp>
        <p:nvSpPr>
          <p:cNvPr id="21509" name="Text Box 5">
            <a:extLst>
              <a:ext uri="{FF2B5EF4-FFF2-40B4-BE49-F238E27FC236}">
                <a16:creationId xmlns:a16="http://schemas.microsoft.com/office/drawing/2014/main" id="{484D6426-5F0A-446A-A7E4-6806F6F33D7D}"/>
              </a:ext>
            </a:extLst>
          </p:cNvPr>
          <p:cNvSpPr txBox="1">
            <a:spLocks noChangeArrowheads="1"/>
          </p:cNvSpPr>
          <p:nvPr/>
        </p:nvSpPr>
        <p:spPr bwMode="auto">
          <a:xfrm>
            <a:off x="609600" y="2465388"/>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solidFill>
                  <a:schemeClr val="accent2"/>
                </a:solidFill>
                <a:latin typeface="Arial" panose="020B0604020202020204" pitchFamily="34" charset="0"/>
              </a:rPr>
              <a:t>Glucogénesis</a:t>
            </a:r>
            <a:r>
              <a:rPr lang="en-US" altLang="en-US" sz="2400" b="0" i="0">
                <a:latin typeface="Arial" panose="020B0604020202020204" pitchFamily="34" charset="0"/>
              </a:rPr>
              <a:t>—Proceso mediante el cual el glucógeno es sintetizado de la glucosa para ser almacenado en el hígado</a:t>
            </a:r>
            <a:endParaRPr lang="en-US" altLang="en-US" sz="2400" i="0">
              <a:latin typeface="Arial" panose="020B0604020202020204" pitchFamily="34" charset="0"/>
            </a:endParaRPr>
          </a:p>
        </p:txBody>
      </p:sp>
      <p:sp>
        <p:nvSpPr>
          <p:cNvPr id="21510" name="Text Box 6">
            <a:extLst>
              <a:ext uri="{FF2B5EF4-FFF2-40B4-BE49-F238E27FC236}">
                <a16:creationId xmlns:a16="http://schemas.microsoft.com/office/drawing/2014/main" id="{07A73CA3-432F-47FD-8589-CD9749EA2A0C}"/>
              </a:ext>
            </a:extLst>
          </p:cNvPr>
          <p:cNvSpPr txBox="1">
            <a:spLocks noChangeArrowheads="1"/>
          </p:cNvSpPr>
          <p:nvPr/>
        </p:nvSpPr>
        <p:spPr bwMode="auto">
          <a:xfrm>
            <a:off x="609600" y="3292475"/>
            <a:ext cx="8382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solidFill>
                  <a:schemeClr val="accent2"/>
                </a:solidFill>
                <a:latin typeface="Arial" panose="020B0604020202020204" pitchFamily="34" charset="0"/>
              </a:rPr>
              <a:t>Glucogenólisis</a:t>
            </a:r>
            <a:r>
              <a:rPr lang="en-US" altLang="en-US" sz="2400" b="0" i="0">
                <a:latin typeface="Arial" panose="020B0604020202020204" pitchFamily="34" charset="0"/>
              </a:rPr>
              <a:t>—Proceso mediante el cual el glucógeno es descompuesto en glucosa-1-fosfato para ser utilizado por los músculos</a:t>
            </a:r>
            <a:endParaRPr lang="en-US" altLang="en-US" sz="2400" i="0">
              <a:latin typeface="Arial" panose="020B0604020202020204" pitchFamily="34" charset="0"/>
            </a:endParaRPr>
          </a:p>
        </p:txBody>
      </p:sp>
      <p:pic>
        <p:nvPicPr>
          <p:cNvPr id="21511" name="Picture 7" descr="Kayak">
            <a:extLst>
              <a:ext uri="{FF2B5EF4-FFF2-40B4-BE49-F238E27FC236}">
                <a16:creationId xmlns:a16="http://schemas.microsoft.com/office/drawing/2014/main" id="{2C0E9A21-A774-4E42-A4FB-D9FB090341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10300" y="4876800"/>
            <a:ext cx="2741613" cy="179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1511"/>
                                        </p:tgtEl>
                                        <p:attrNameLst>
                                          <p:attrName>style.visibility</p:attrName>
                                        </p:attrNameLst>
                                      </p:cBhvr>
                                      <p:to>
                                        <p:strVal val="visible"/>
                                      </p:to>
                                    </p:set>
                                    <p:animEffect transition="in" filter="wipe(down)">
                                      <p:cBhvr>
                                        <p:cTn id="7" dur="500"/>
                                        <p:tgtEl>
                                          <p:spTgt spid="21511"/>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1507"/>
                                        </p:tgtEl>
                                        <p:attrNameLst>
                                          <p:attrName>style.visibility</p:attrName>
                                        </p:attrNameLst>
                                      </p:cBhvr>
                                      <p:to>
                                        <p:strVal val="visible"/>
                                      </p:to>
                                    </p:set>
                                    <p:animEffect transition="in" filter="wipe(left)">
                                      <p:cBhvr>
                                        <p:cTn id="11" dur="500"/>
                                        <p:tgtEl>
                                          <p:spTgt spid="2150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1508"/>
                                        </p:tgtEl>
                                        <p:attrNameLst>
                                          <p:attrName>style.visibility</p:attrName>
                                        </p:attrNameLst>
                                      </p:cBhvr>
                                      <p:to>
                                        <p:strVal val="visible"/>
                                      </p:to>
                                    </p:set>
                                    <p:animEffect transition="in" filter="wipe(left)">
                                      <p:cBhvr>
                                        <p:cTn id="16" dur="500"/>
                                        <p:tgtEl>
                                          <p:spTgt spid="2150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1509"/>
                                        </p:tgtEl>
                                        <p:attrNameLst>
                                          <p:attrName>style.visibility</p:attrName>
                                        </p:attrNameLst>
                                      </p:cBhvr>
                                      <p:to>
                                        <p:strVal val="visible"/>
                                      </p:to>
                                    </p:set>
                                    <p:animEffect transition="in" filter="wipe(left)">
                                      <p:cBhvr>
                                        <p:cTn id="21" dur="500"/>
                                        <p:tgtEl>
                                          <p:spTgt spid="2150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1510"/>
                                        </p:tgtEl>
                                        <p:attrNameLst>
                                          <p:attrName>style.visibility</p:attrName>
                                        </p:attrNameLst>
                                      </p:cBhvr>
                                      <p:to>
                                        <p:strVal val="visible"/>
                                      </p:to>
                                    </p:set>
                                    <p:animEffect transition="in" filter="wipe(left)">
                                      <p:cBhvr>
                                        <p:cTn id="26" dur="500"/>
                                        <p:tgtEl>
                                          <p:spTgt spid="215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autoUpdateAnimBg="0"/>
      <p:bldP spid="21508" grpId="0" autoUpdateAnimBg="0"/>
      <p:bldP spid="21509" grpId="0" autoUpdateAnimBg="0"/>
      <p:bldP spid="2151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descr="Contents">
            <a:extLst>
              <a:ext uri="{FF2B5EF4-FFF2-40B4-BE49-F238E27FC236}">
                <a16:creationId xmlns:a16="http://schemas.microsoft.com/office/drawing/2014/main" id="{5D5073E5-0AB5-41A4-A568-29BCDC15F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1" name="Text Box 3">
            <a:extLst>
              <a:ext uri="{FF2B5EF4-FFF2-40B4-BE49-F238E27FC236}">
                <a16:creationId xmlns:a16="http://schemas.microsoft.com/office/drawing/2014/main" id="{6AEF969E-CD53-4BE6-A1F1-7CF52579DBC4}"/>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Glucolítico</a:t>
            </a:r>
          </a:p>
        </p:txBody>
      </p:sp>
      <p:sp>
        <p:nvSpPr>
          <p:cNvPr id="43012" name="Line 10">
            <a:extLst>
              <a:ext uri="{FF2B5EF4-FFF2-40B4-BE49-F238E27FC236}">
                <a16:creationId xmlns:a16="http://schemas.microsoft.com/office/drawing/2014/main" id="{5074D196-B560-4DE0-AE86-8F7055FE02F5}"/>
              </a:ext>
            </a:extLst>
          </p:cNvPr>
          <p:cNvSpPr>
            <a:spLocks noChangeShapeType="1"/>
          </p:cNvSpPr>
          <p:nvPr/>
        </p:nvSpPr>
        <p:spPr bwMode="auto">
          <a:xfrm>
            <a:off x="4410075" y="2160588"/>
            <a:ext cx="0" cy="455612"/>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540" name="Text Box 12">
            <a:extLst>
              <a:ext uri="{FF2B5EF4-FFF2-40B4-BE49-F238E27FC236}">
                <a16:creationId xmlns:a16="http://schemas.microsoft.com/office/drawing/2014/main" id="{9A12C928-D395-4D64-A144-5AFC81B14E14}"/>
              </a:ext>
            </a:extLst>
          </p:cNvPr>
          <p:cNvSpPr txBox="1">
            <a:spLocks noChangeArrowheads="1"/>
          </p:cNvSpPr>
          <p:nvPr/>
        </p:nvSpPr>
        <p:spPr bwMode="auto">
          <a:xfrm>
            <a:off x="1109663" y="3981450"/>
            <a:ext cx="6824662" cy="1006475"/>
          </a:xfrm>
          <a:prstGeom prst="rect">
            <a:avLst/>
          </a:prstGeom>
          <a:noFill/>
          <a:ln w="9525">
            <a:noFill/>
            <a:miter lim="800000"/>
            <a:headEnd/>
            <a:tailEnd/>
          </a:ln>
          <a:effectLst/>
        </p:spPr>
        <p:txBody>
          <a:bodyPr>
            <a:spAutoFit/>
          </a:bodyPr>
          <a:lstStyle/>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Glucólisis</a:t>
            </a:r>
            <a:endParaRPr lang="es-PR" sz="2500" i="0">
              <a:solidFill>
                <a:srgbClr val="000000"/>
              </a:solidFill>
              <a:effectLst>
                <a:outerShdw blurRad="38100" dist="38100" dir="2700000" algn="tl">
                  <a:srgbClr val="C0C0C0"/>
                </a:outerShdw>
              </a:effectLst>
              <a:latin typeface="Arial Black" pitchFamily="34" charset="0"/>
            </a:endParaRPr>
          </a:p>
          <a:p>
            <a:pPr algn="ctr">
              <a:lnSpc>
                <a:spcPct val="80000"/>
              </a:lnSpc>
              <a:defRPr/>
            </a:pPr>
            <a:r>
              <a:rPr lang="es-PR" sz="2500">
                <a:solidFill>
                  <a:srgbClr val="000000"/>
                </a:solidFill>
                <a:effectLst>
                  <a:outerShdw blurRad="38100" dist="38100" dir="2700000" algn="tl">
                    <a:srgbClr val="C0C0C0"/>
                  </a:outerShdw>
                </a:effectLst>
                <a:latin typeface="Arial" charset="0"/>
              </a:rPr>
              <a:t>(Descomposición/Lisis de la Glucosa</a:t>
            </a:r>
          </a:p>
          <a:p>
            <a:pPr algn="ctr">
              <a:lnSpc>
                <a:spcPct val="80000"/>
              </a:lnSpc>
              <a:defRPr/>
            </a:pPr>
            <a:r>
              <a:rPr lang="es-PR" sz="2500">
                <a:solidFill>
                  <a:srgbClr val="000000"/>
                </a:solidFill>
                <a:effectLst>
                  <a:outerShdw blurRad="38100" dist="38100" dir="2700000" algn="tl">
                    <a:srgbClr val="C0C0C0"/>
                  </a:outerShdw>
                </a:effectLst>
                <a:latin typeface="Arial" charset="0"/>
              </a:rPr>
              <a:t>mediante Enzimas Glucolíticas)</a:t>
            </a:r>
          </a:p>
        </p:txBody>
      </p:sp>
      <p:sp>
        <p:nvSpPr>
          <p:cNvPr id="43014" name="Line 14">
            <a:extLst>
              <a:ext uri="{FF2B5EF4-FFF2-40B4-BE49-F238E27FC236}">
                <a16:creationId xmlns:a16="http://schemas.microsoft.com/office/drawing/2014/main" id="{47FE8E0E-E148-4CF4-AD43-768232E67FFA}"/>
              </a:ext>
            </a:extLst>
          </p:cNvPr>
          <p:cNvSpPr>
            <a:spLocks noChangeShapeType="1"/>
          </p:cNvSpPr>
          <p:nvPr/>
        </p:nvSpPr>
        <p:spPr bwMode="auto">
          <a:xfrm>
            <a:off x="4422775" y="2865438"/>
            <a:ext cx="0" cy="455612"/>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015" name="Line 15">
            <a:extLst>
              <a:ext uri="{FF2B5EF4-FFF2-40B4-BE49-F238E27FC236}">
                <a16:creationId xmlns:a16="http://schemas.microsoft.com/office/drawing/2014/main" id="{98CB9FE4-950C-430D-A4AE-1B1521AD4CD0}"/>
              </a:ext>
            </a:extLst>
          </p:cNvPr>
          <p:cNvSpPr>
            <a:spLocks noChangeShapeType="1"/>
          </p:cNvSpPr>
          <p:nvPr/>
        </p:nvSpPr>
        <p:spPr bwMode="auto">
          <a:xfrm>
            <a:off x="4435475" y="3622675"/>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016" name="Line 16">
            <a:extLst>
              <a:ext uri="{FF2B5EF4-FFF2-40B4-BE49-F238E27FC236}">
                <a16:creationId xmlns:a16="http://schemas.microsoft.com/office/drawing/2014/main" id="{47118160-D8BD-47C7-A2E1-420886BE72F3}"/>
              </a:ext>
            </a:extLst>
          </p:cNvPr>
          <p:cNvSpPr>
            <a:spLocks noChangeShapeType="1"/>
          </p:cNvSpPr>
          <p:nvPr/>
        </p:nvSpPr>
        <p:spPr bwMode="auto">
          <a:xfrm>
            <a:off x="4435475" y="4897438"/>
            <a:ext cx="0" cy="455612"/>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3017" name="Line 18">
            <a:extLst>
              <a:ext uri="{FF2B5EF4-FFF2-40B4-BE49-F238E27FC236}">
                <a16:creationId xmlns:a16="http://schemas.microsoft.com/office/drawing/2014/main" id="{B4D72A76-6B71-4859-AD38-4F99E2051A16}"/>
              </a:ext>
            </a:extLst>
          </p:cNvPr>
          <p:cNvSpPr>
            <a:spLocks noChangeShapeType="1"/>
          </p:cNvSpPr>
          <p:nvPr/>
        </p:nvSpPr>
        <p:spPr bwMode="auto">
          <a:xfrm>
            <a:off x="4448175" y="5876925"/>
            <a:ext cx="0" cy="455613"/>
          </a:xfrm>
          <a:prstGeom prst="line">
            <a:avLst/>
          </a:prstGeom>
          <a:noFill/>
          <a:ln w="88900">
            <a:solidFill>
              <a:srgbClr val="000000"/>
            </a:solidFill>
            <a:round/>
            <a:headEnd/>
            <a:tailEnd type="stealth"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547" name="Rectangle 19">
            <a:extLst>
              <a:ext uri="{FF2B5EF4-FFF2-40B4-BE49-F238E27FC236}">
                <a16:creationId xmlns:a16="http://schemas.microsoft.com/office/drawing/2014/main" id="{869E970C-49C4-4032-B16E-10F7A38E8C21}"/>
              </a:ext>
            </a:extLst>
          </p:cNvPr>
          <p:cNvSpPr>
            <a:spLocks noChangeArrowheads="1"/>
          </p:cNvSpPr>
          <p:nvPr/>
        </p:nvSpPr>
        <p:spPr bwMode="auto">
          <a:xfrm>
            <a:off x="942975" y="1189038"/>
            <a:ext cx="7567613" cy="10461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effectLst>
                  <a:outerShdw blurRad="38100" dist="38100" dir="2700000" algn="tl">
                    <a:srgbClr val="C0C0C0"/>
                  </a:outerShdw>
                </a:effectLst>
                <a:latin typeface="Arial" charset="0"/>
              </a:rPr>
              <a:t>SISTEMA GLUCOLÍTICO</a:t>
            </a:r>
          </a:p>
          <a:p>
            <a:pPr marL="342900" indent="-342900" algn="ctr">
              <a:lnSpc>
                <a:spcPct val="60000"/>
              </a:lnSpc>
              <a:spcBef>
                <a:spcPct val="20000"/>
              </a:spcBef>
              <a:defRPr/>
            </a:pPr>
            <a:r>
              <a:rPr lang="en-US" sz="2800" i="0">
                <a:solidFill>
                  <a:srgbClr val="000000"/>
                </a:solidFill>
                <a:effectLst>
                  <a:outerShdw blurRad="38100" dist="38100" dir="2700000" algn="tl">
                    <a:srgbClr val="C0C0C0"/>
                  </a:outerShdw>
                </a:effectLst>
                <a:latin typeface="Arial" charset="0"/>
              </a:rPr>
              <a:t>(GLUCÓLISIS ANAERÓBICA)</a:t>
            </a:r>
          </a:p>
          <a:p>
            <a:pPr marL="342900" indent="-342900" algn="ctr">
              <a:lnSpc>
                <a:spcPct val="60000"/>
              </a:lnSpc>
              <a:spcBef>
                <a:spcPct val="20000"/>
              </a:spcBef>
              <a:defRPr/>
            </a:pPr>
            <a:r>
              <a:rPr lang="en-US" sz="2800">
                <a:solidFill>
                  <a:srgbClr val="000000"/>
                </a:solidFill>
                <a:effectLst>
                  <a:outerShdw blurRad="38100" dist="38100" dir="2700000" algn="tl">
                    <a:srgbClr val="C0C0C0"/>
                  </a:outerShdw>
                </a:effectLst>
                <a:latin typeface="Arial" charset="0"/>
              </a:rPr>
              <a:t>(1 - 3 minutos)</a:t>
            </a:r>
          </a:p>
        </p:txBody>
      </p:sp>
      <p:sp>
        <p:nvSpPr>
          <p:cNvPr id="22548" name="Rectangle 20">
            <a:extLst>
              <a:ext uri="{FF2B5EF4-FFF2-40B4-BE49-F238E27FC236}">
                <a16:creationId xmlns:a16="http://schemas.microsoft.com/office/drawing/2014/main" id="{048B19F4-6A0B-4E3B-B72D-70803D7C8596}"/>
              </a:ext>
            </a:extLst>
          </p:cNvPr>
          <p:cNvSpPr>
            <a:spLocks noChangeArrowheads="1"/>
          </p:cNvSpPr>
          <p:nvPr/>
        </p:nvSpPr>
        <p:spPr bwMode="auto">
          <a:xfrm>
            <a:off x="2719388" y="2565400"/>
            <a:ext cx="3627437"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latin typeface="Arial" charset="0"/>
              </a:rPr>
              <a:t>Alimentos (CHO)</a:t>
            </a:r>
          </a:p>
        </p:txBody>
      </p:sp>
      <p:sp>
        <p:nvSpPr>
          <p:cNvPr id="43020" name="Text Box 21">
            <a:extLst>
              <a:ext uri="{FF2B5EF4-FFF2-40B4-BE49-F238E27FC236}">
                <a16:creationId xmlns:a16="http://schemas.microsoft.com/office/drawing/2014/main" id="{AF1C19E9-FE12-475D-AC12-571F48908A43}"/>
              </a:ext>
            </a:extLst>
          </p:cNvPr>
          <p:cNvSpPr txBox="1">
            <a:spLocks noChangeArrowheads="1"/>
          </p:cNvSpPr>
          <p:nvPr/>
        </p:nvSpPr>
        <p:spPr bwMode="auto">
          <a:xfrm>
            <a:off x="1652588" y="3284538"/>
            <a:ext cx="5683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2500">
                <a:solidFill>
                  <a:srgbClr val="000000"/>
                </a:solidFill>
                <a:latin typeface="Verdana" panose="020B0604030504040204" pitchFamily="34" charset="0"/>
              </a:rPr>
              <a:t>Glucosa/Glucógeno</a:t>
            </a:r>
          </a:p>
        </p:txBody>
      </p:sp>
      <p:sp>
        <p:nvSpPr>
          <p:cNvPr id="22550" name="Text Box 22">
            <a:extLst>
              <a:ext uri="{FF2B5EF4-FFF2-40B4-BE49-F238E27FC236}">
                <a16:creationId xmlns:a16="http://schemas.microsoft.com/office/drawing/2014/main" id="{71769109-8153-41B2-A280-E049A3BD5A05}"/>
              </a:ext>
            </a:extLst>
          </p:cNvPr>
          <p:cNvSpPr txBox="1">
            <a:spLocks noChangeArrowheads="1"/>
          </p:cNvSpPr>
          <p:nvPr/>
        </p:nvSpPr>
        <p:spPr bwMode="auto">
          <a:xfrm>
            <a:off x="1303338" y="5249863"/>
            <a:ext cx="6607175" cy="676275"/>
          </a:xfrm>
          <a:prstGeom prst="rect">
            <a:avLst/>
          </a:prstGeom>
          <a:noFill/>
          <a:ln w="9525">
            <a:noFill/>
            <a:miter lim="800000"/>
            <a:headEnd/>
            <a:tailEnd/>
          </a:ln>
          <a:effectLst/>
        </p:spPr>
        <p:txBody>
          <a:bodyPr>
            <a:spAutoFit/>
          </a:bodyPr>
          <a:lstStyle/>
          <a:p>
            <a:pPr algn="ctr">
              <a:lnSpc>
                <a:spcPct val="80000"/>
              </a:lnSpc>
              <a:defRPr/>
            </a:pPr>
            <a:r>
              <a:rPr lang="es-PR" sz="2400" i="0">
                <a:effectLst>
                  <a:outerShdw blurRad="38100" dist="38100" dir="2700000" algn="tl">
                    <a:srgbClr val="C0C0C0"/>
                  </a:outerShdw>
                </a:effectLst>
                <a:latin typeface="Verdana" pitchFamily="34" charset="0"/>
              </a:rPr>
              <a:t>Forma</a:t>
            </a:r>
          </a:p>
          <a:p>
            <a:pPr algn="ctr">
              <a:lnSpc>
                <a:spcPct val="80000"/>
              </a:lnSpc>
              <a:defRPr/>
            </a:pPr>
            <a:r>
              <a:rPr lang="es-PR" sz="2200">
                <a:latin typeface="Verdana" pitchFamily="34" charset="0"/>
              </a:rPr>
              <a:t>(Vía Reacciones Acopladas)</a:t>
            </a:r>
            <a:r>
              <a:rPr lang="es-PR" sz="2400">
                <a:latin typeface="Verdana" pitchFamily="34" charset="0"/>
              </a:rPr>
              <a:t> </a:t>
            </a:r>
          </a:p>
        </p:txBody>
      </p:sp>
      <p:sp>
        <p:nvSpPr>
          <p:cNvPr id="22551" name="Text Box 23">
            <a:extLst>
              <a:ext uri="{FF2B5EF4-FFF2-40B4-BE49-F238E27FC236}">
                <a16:creationId xmlns:a16="http://schemas.microsoft.com/office/drawing/2014/main" id="{391E2E1D-FD03-4B04-B5B2-5B15E06C7045}"/>
              </a:ext>
            </a:extLst>
          </p:cNvPr>
          <p:cNvSpPr txBox="1">
            <a:spLocks noChangeArrowheads="1"/>
          </p:cNvSpPr>
          <p:nvPr/>
        </p:nvSpPr>
        <p:spPr bwMode="auto">
          <a:xfrm>
            <a:off x="2124075" y="6323013"/>
            <a:ext cx="4665663" cy="444500"/>
          </a:xfrm>
          <a:prstGeom prst="rect">
            <a:avLst/>
          </a:prstGeom>
          <a:noFill/>
          <a:ln w="9525">
            <a:noFill/>
            <a:miter lim="800000"/>
            <a:headEnd/>
            <a:tailEnd/>
          </a:ln>
          <a:effectLst/>
        </p:spPr>
        <p:txBody>
          <a:bodyPr>
            <a:spAutoFit/>
          </a:bodyPr>
          <a:lstStyle/>
          <a:p>
            <a:pPr algn="ctr">
              <a:lnSpc>
                <a:spcPct val="80000"/>
              </a:lnSpc>
              <a:defRPr/>
            </a:pPr>
            <a:r>
              <a:rPr lang="es-PR" sz="2900" b="0" i="0">
                <a:solidFill>
                  <a:srgbClr val="000000"/>
                </a:solidFill>
                <a:effectLst>
                  <a:outerShdw blurRad="38100" dist="38100" dir="2700000" algn="tl">
                    <a:srgbClr val="C0C0C0"/>
                  </a:outerShdw>
                </a:effectLst>
                <a:latin typeface="Arial Black" pitchFamily="34" charset="0"/>
              </a:rPr>
              <a:t>ATP</a:t>
            </a:r>
            <a:endParaRPr lang="es-PR" sz="2900" i="0">
              <a:solidFill>
                <a:srgbClr val="000000"/>
              </a:solidFill>
              <a:effectLst>
                <a:outerShdw blurRad="38100" dist="38100" dir="2700000" algn="tl">
                  <a:srgbClr val="C0C0C0"/>
                </a:outerShdw>
              </a:effectLst>
              <a:latin typeface="Arial Black"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wipe(left)">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2" descr="Contents">
            <a:extLst>
              <a:ext uri="{FF2B5EF4-FFF2-40B4-BE49-F238E27FC236}">
                <a16:creationId xmlns:a16="http://schemas.microsoft.com/office/drawing/2014/main" id="{D2830988-4FB5-4A66-9330-2C4B92AC88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59" name="Text Box 3">
            <a:extLst>
              <a:ext uri="{FF2B5EF4-FFF2-40B4-BE49-F238E27FC236}">
                <a16:creationId xmlns:a16="http://schemas.microsoft.com/office/drawing/2014/main" id="{4421072A-C9EB-4593-8D04-B5E24C0E2A09}"/>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Glucolítico</a:t>
            </a:r>
          </a:p>
        </p:txBody>
      </p:sp>
      <p:sp>
        <p:nvSpPr>
          <p:cNvPr id="198661" name="Text Box 5">
            <a:extLst>
              <a:ext uri="{FF2B5EF4-FFF2-40B4-BE49-F238E27FC236}">
                <a16:creationId xmlns:a16="http://schemas.microsoft.com/office/drawing/2014/main" id="{CF418224-9B03-409D-BA86-9EFFF2A53FA2}"/>
              </a:ext>
            </a:extLst>
          </p:cNvPr>
          <p:cNvSpPr txBox="1">
            <a:spLocks noChangeArrowheads="1"/>
          </p:cNvSpPr>
          <p:nvPr/>
        </p:nvSpPr>
        <p:spPr bwMode="auto">
          <a:xfrm>
            <a:off x="1109663" y="4667250"/>
            <a:ext cx="6824662" cy="2076450"/>
          </a:xfrm>
          <a:prstGeom prst="rect">
            <a:avLst/>
          </a:prstGeom>
          <a:noFill/>
          <a:ln w="9525">
            <a:noFill/>
            <a:miter lim="800000"/>
            <a:headEnd/>
            <a:tailEnd/>
          </a:ln>
          <a:effectLst/>
        </p:spPr>
        <p:txBody>
          <a:bodyPr>
            <a:spAutoFit/>
          </a:bodyPr>
          <a:lstStyle/>
          <a:p>
            <a:pPr algn="ctr">
              <a:lnSpc>
                <a:spcPct val="90000"/>
              </a:lnSpc>
              <a:defRPr/>
            </a:pPr>
            <a:r>
              <a:rPr lang="es-PR" sz="2900" b="0" i="0">
                <a:solidFill>
                  <a:srgbClr val="000000"/>
                </a:solidFill>
                <a:effectLst>
                  <a:outerShdw blurRad="38100" dist="38100" dir="2700000" algn="tl">
                    <a:srgbClr val="C0C0C0"/>
                  </a:outerShdw>
                </a:effectLst>
                <a:latin typeface="Arial Black" pitchFamily="34" charset="0"/>
              </a:rPr>
              <a:t>12 Reacciones Enzimáticas</a:t>
            </a:r>
          </a:p>
          <a:p>
            <a:pPr algn="ctr">
              <a:lnSpc>
                <a:spcPct val="90000"/>
              </a:lnSpc>
              <a:defRPr/>
            </a:pPr>
            <a:r>
              <a:rPr lang="es-PR" sz="2900" b="0" i="0">
                <a:solidFill>
                  <a:srgbClr val="000000"/>
                </a:solidFill>
                <a:effectLst>
                  <a:outerShdw blurRad="38100" dist="38100" dir="2700000" algn="tl">
                    <a:srgbClr val="C0C0C0"/>
                  </a:outerShdw>
                </a:effectLst>
                <a:latin typeface="Arial Black" pitchFamily="34" charset="0"/>
              </a:rPr>
              <a:t>para la</a:t>
            </a:r>
          </a:p>
          <a:p>
            <a:pPr algn="ctr">
              <a:lnSpc>
                <a:spcPct val="90000"/>
              </a:lnSpc>
              <a:defRPr/>
            </a:pPr>
            <a:r>
              <a:rPr lang="es-PR" sz="2900" b="0" i="0">
                <a:solidFill>
                  <a:srgbClr val="000000"/>
                </a:solidFill>
                <a:effectLst>
                  <a:outerShdw blurRad="38100" dist="38100" dir="2700000" algn="tl">
                    <a:srgbClr val="C0C0C0"/>
                  </a:outerShdw>
                </a:effectLst>
                <a:latin typeface="Arial Black" pitchFamily="34" charset="0"/>
              </a:rPr>
              <a:t>Descomposición del Glucógeno</a:t>
            </a:r>
          </a:p>
          <a:p>
            <a:pPr algn="ctr">
              <a:lnSpc>
                <a:spcPct val="90000"/>
              </a:lnSpc>
              <a:defRPr/>
            </a:pPr>
            <a:r>
              <a:rPr lang="es-PR" sz="2900" b="0" i="0">
                <a:solidFill>
                  <a:srgbClr val="000000"/>
                </a:solidFill>
                <a:effectLst>
                  <a:outerShdw blurRad="38100" dist="38100" dir="2700000" algn="tl">
                    <a:srgbClr val="C0C0C0"/>
                  </a:outerShdw>
                </a:effectLst>
                <a:latin typeface="Arial Black" pitchFamily="34" charset="0"/>
              </a:rPr>
              <a:t>en</a:t>
            </a:r>
          </a:p>
          <a:p>
            <a:pPr algn="ctr">
              <a:lnSpc>
                <a:spcPct val="90000"/>
              </a:lnSpc>
              <a:defRPr/>
            </a:pPr>
            <a:r>
              <a:rPr lang="es-PR" sz="2900" b="0" i="0">
                <a:solidFill>
                  <a:srgbClr val="000000"/>
                </a:solidFill>
                <a:effectLst>
                  <a:outerShdw blurRad="38100" dist="38100" dir="2700000" algn="tl">
                    <a:srgbClr val="C0C0C0"/>
                  </a:outerShdw>
                </a:effectLst>
                <a:latin typeface="Arial Black" pitchFamily="34" charset="0"/>
              </a:rPr>
              <a:t>Ácido Láctico</a:t>
            </a:r>
            <a:endParaRPr lang="es-PR" sz="2900">
              <a:solidFill>
                <a:srgbClr val="000000"/>
              </a:solidFill>
              <a:effectLst>
                <a:outerShdw blurRad="38100" dist="38100" dir="2700000" algn="tl">
                  <a:srgbClr val="C0C0C0"/>
                </a:outerShdw>
              </a:effectLst>
              <a:latin typeface="Arial" charset="0"/>
            </a:endParaRPr>
          </a:p>
        </p:txBody>
      </p:sp>
      <p:sp>
        <p:nvSpPr>
          <p:cNvPr id="198666" name="Rectangle 10">
            <a:extLst>
              <a:ext uri="{FF2B5EF4-FFF2-40B4-BE49-F238E27FC236}">
                <a16:creationId xmlns:a16="http://schemas.microsoft.com/office/drawing/2014/main" id="{D37AB86E-E6B1-4099-9989-34D87AFE8B73}"/>
              </a:ext>
            </a:extLst>
          </p:cNvPr>
          <p:cNvSpPr>
            <a:spLocks noChangeArrowheads="1"/>
          </p:cNvSpPr>
          <p:nvPr/>
        </p:nvSpPr>
        <p:spPr bwMode="auto">
          <a:xfrm>
            <a:off x="942975" y="1246188"/>
            <a:ext cx="7567613" cy="8540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effectLst>
                  <a:outerShdw blurRad="38100" dist="38100" dir="2700000" algn="tl">
                    <a:srgbClr val="C0C0C0"/>
                  </a:outerShdw>
                </a:effectLst>
                <a:latin typeface="Arial" charset="0"/>
              </a:rPr>
              <a:t>SISTEMA GLUCOLÍTICO</a:t>
            </a:r>
          </a:p>
          <a:p>
            <a:pPr marL="342900" indent="-342900" algn="ctr">
              <a:lnSpc>
                <a:spcPct val="70000"/>
              </a:lnSpc>
              <a:spcBef>
                <a:spcPct val="20000"/>
              </a:spcBef>
              <a:defRPr/>
            </a:pPr>
            <a:r>
              <a:rPr lang="en-US" sz="3200" i="0">
                <a:solidFill>
                  <a:srgbClr val="000000"/>
                </a:solidFill>
                <a:effectLst>
                  <a:outerShdw blurRad="38100" dist="38100" dir="2700000" algn="tl">
                    <a:srgbClr val="C0C0C0"/>
                  </a:outerShdw>
                </a:effectLst>
                <a:latin typeface="Arial" charset="0"/>
              </a:rPr>
              <a:t>(GLUCÓLISIS ANAERÓBICA)</a:t>
            </a:r>
          </a:p>
        </p:txBody>
      </p:sp>
      <p:sp>
        <p:nvSpPr>
          <p:cNvPr id="198667" name="Rectangle 11">
            <a:extLst>
              <a:ext uri="{FF2B5EF4-FFF2-40B4-BE49-F238E27FC236}">
                <a16:creationId xmlns:a16="http://schemas.microsoft.com/office/drawing/2014/main" id="{9F0AA897-B597-4384-81DC-2B883442F0C8}"/>
              </a:ext>
            </a:extLst>
          </p:cNvPr>
          <p:cNvSpPr>
            <a:spLocks noChangeArrowheads="1"/>
          </p:cNvSpPr>
          <p:nvPr/>
        </p:nvSpPr>
        <p:spPr bwMode="auto">
          <a:xfrm>
            <a:off x="1079500" y="3222625"/>
            <a:ext cx="7054850" cy="298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i="0">
                <a:solidFill>
                  <a:srgbClr val="000000"/>
                </a:solidFill>
                <a:latin typeface="Arial" charset="0"/>
              </a:rPr>
              <a:t>Citoplasma/Sarcoplasma</a:t>
            </a:r>
          </a:p>
        </p:txBody>
      </p:sp>
      <p:sp>
        <p:nvSpPr>
          <p:cNvPr id="44039" name="Line 15">
            <a:extLst>
              <a:ext uri="{FF2B5EF4-FFF2-40B4-BE49-F238E27FC236}">
                <a16:creationId xmlns:a16="http://schemas.microsoft.com/office/drawing/2014/main" id="{DB2C339F-3B56-4421-9A37-BEC41123B8C7}"/>
              </a:ext>
            </a:extLst>
          </p:cNvPr>
          <p:cNvSpPr>
            <a:spLocks noChangeShapeType="1"/>
          </p:cNvSpPr>
          <p:nvPr/>
        </p:nvSpPr>
        <p:spPr bwMode="auto">
          <a:xfrm flipH="1">
            <a:off x="4400550" y="2047875"/>
            <a:ext cx="0" cy="121285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4040" name="Text Box 16">
            <a:extLst>
              <a:ext uri="{FF2B5EF4-FFF2-40B4-BE49-F238E27FC236}">
                <a16:creationId xmlns:a16="http://schemas.microsoft.com/office/drawing/2014/main" id="{1A1398E9-72FE-456E-B44C-2B19AFD1181B}"/>
              </a:ext>
            </a:extLst>
          </p:cNvPr>
          <p:cNvSpPr txBox="1">
            <a:spLocks noChangeArrowheads="1"/>
          </p:cNvSpPr>
          <p:nvPr/>
        </p:nvSpPr>
        <p:spPr bwMode="auto">
          <a:xfrm>
            <a:off x="4448175" y="2239963"/>
            <a:ext cx="34242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800"/>
              <a:t>(Toma lugar en:)</a:t>
            </a:r>
          </a:p>
        </p:txBody>
      </p:sp>
      <p:sp>
        <p:nvSpPr>
          <p:cNvPr id="44041" name="Text Box 20">
            <a:extLst>
              <a:ext uri="{FF2B5EF4-FFF2-40B4-BE49-F238E27FC236}">
                <a16:creationId xmlns:a16="http://schemas.microsoft.com/office/drawing/2014/main" id="{D1938226-8870-4BAD-B3A5-8894582A659A}"/>
              </a:ext>
            </a:extLst>
          </p:cNvPr>
          <p:cNvSpPr txBox="1">
            <a:spLocks noChangeArrowheads="1"/>
          </p:cNvSpPr>
          <p:nvPr/>
        </p:nvSpPr>
        <p:spPr bwMode="auto">
          <a:xfrm>
            <a:off x="4443413" y="3735388"/>
            <a:ext cx="34242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800"/>
              <a:t>(Requiere:)</a:t>
            </a:r>
          </a:p>
        </p:txBody>
      </p:sp>
      <p:sp>
        <p:nvSpPr>
          <p:cNvPr id="44042" name="Line 21">
            <a:extLst>
              <a:ext uri="{FF2B5EF4-FFF2-40B4-BE49-F238E27FC236}">
                <a16:creationId xmlns:a16="http://schemas.microsoft.com/office/drawing/2014/main" id="{76C2291F-154C-446D-8BB4-85467843FCC0}"/>
              </a:ext>
            </a:extLst>
          </p:cNvPr>
          <p:cNvSpPr>
            <a:spLocks noChangeShapeType="1"/>
          </p:cNvSpPr>
          <p:nvPr/>
        </p:nvSpPr>
        <p:spPr bwMode="auto">
          <a:xfrm flipH="1">
            <a:off x="4410075" y="3600450"/>
            <a:ext cx="0" cy="121285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8659"/>
                                        </p:tgtEl>
                                        <p:attrNameLst>
                                          <p:attrName>style.visibility</p:attrName>
                                        </p:attrNameLst>
                                      </p:cBhvr>
                                      <p:to>
                                        <p:strVal val="visible"/>
                                      </p:to>
                                    </p:set>
                                    <p:animEffect transition="in" filter="wipe(left)">
                                      <p:cBhvr>
                                        <p:cTn id="7" dur="500"/>
                                        <p:tgtEl>
                                          <p:spTgt spid="198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59" grpId="0"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16">
            <a:extLst>
              <a:ext uri="{FF2B5EF4-FFF2-40B4-BE49-F238E27FC236}">
                <a16:creationId xmlns:a16="http://schemas.microsoft.com/office/drawing/2014/main" id="{D3B9DBB2-F0EB-43F8-8F4E-F68CF69D2265}"/>
              </a:ext>
            </a:extLst>
          </p:cNvPr>
          <p:cNvSpPr txBox="1">
            <a:spLocks noChangeArrowheads="1"/>
          </p:cNvSpPr>
          <p:nvPr/>
        </p:nvSpPr>
        <p:spPr bwMode="auto">
          <a:xfrm>
            <a:off x="927100" y="2003425"/>
            <a:ext cx="1270000" cy="75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Viaja por la</a:t>
            </a:r>
          </a:p>
          <a:p>
            <a:pPr algn="ctr">
              <a:lnSpc>
                <a:spcPct val="90000"/>
              </a:lnSpc>
            </a:pPr>
            <a:r>
              <a:rPr lang="en-US" altLang="en-US" sz="1600" i="0">
                <a:latin typeface="Arial" panose="020B0604020202020204" pitchFamily="34" charset="0"/>
              </a:rPr>
              <a:t>Sangre</a:t>
            </a:r>
          </a:p>
          <a:p>
            <a:pPr algn="ctr">
              <a:lnSpc>
                <a:spcPct val="90000"/>
              </a:lnSpc>
            </a:pPr>
            <a:r>
              <a:rPr lang="en-US" altLang="en-US" sz="1600" i="0">
                <a:latin typeface="Arial" panose="020B0604020202020204" pitchFamily="34" charset="0"/>
              </a:rPr>
              <a:t>(99%)</a:t>
            </a:r>
          </a:p>
        </p:txBody>
      </p:sp>
      <p:sp>
        <p:nvSpPr>
          <p:cNvPr id="45059" name="Text Box 17">
            <a:extLst>
              <a:ext uri="{FF2B5EF4-FFF2-40B4-BE49-F238E27FC236}">
                <a16:creationId xmlns:a16="http://schemas.microsoft.com/office/drawing/2014/main" id="{C4E59C19-5C4D-4BAA-863B-291D0B61C7B0}"/>
              </a:ext>
            </a:extLst>
          </p:cNvPr>
          <p:cNvSpPr txBox="1">
            <a:spLocks noChangeArrowheads="1"/>
          </p:cNvSpPr>
          <p:nvPr/>
        </p:nvSpPr>
        <p:spPr bwMode="auto">
          <a:xfrm>
            <a:off x="3106738" y="1746250"/>
            <a:ext cx="24479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Glucosa-1-Fosfato </a:t>
            </a:r>
          </a:p>
        </p:txBody>
      </p:sp>
      <p:sp>
        <p:nvSpPr>
          <p:cNvPr id="200723" name="Text Box 19">
            <a:extLst>
              <a:ext uri="{FF2B5EF4-FFF2-40B4-BE49-F238E27FC236}">
                <a16:creationId xmlns:a16="http://schemas.microsoft.com/office/drawing/2014/main" id="{9B64B64D-49A8-4520-81B6-6E929F64EABB}"/>
              </a:ext>
            </a:extLst>
          </p:cNvPr>
          <p:cNvSpPr txBox="1">
            <a:spLocks noChangeArrowheads="1"/>
          </p:cNvSpPr>
          <p:nvPr/>
        </p:nvSpPr>
        <p:spPr bwMode="auto">
          <a:xfrm>
            <a:off x="134938" y="58738"/>
            <a:ext cx="8701087" cy="33972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Ejercicios de Intensidad Elevada (Anaeróbicos) (Ej:  Velocidad – 100 m)</a:t>
            </a:r>
          </a:p>
        </p:txBody>
      </p:sp>
      <p:sp>
        <p:nvSpPr>
          <p:cNvPr id="45061" name="Freeform 21">
            <a:extLst>
              <a:ext uri="{FF2B5EF4-FFF2-40B4-BE49-F238E27FC236}">
                <a16:creationId xmlns:a16="http://schemas.microsoft.com/office/drawing/2014/main" id="{64666CDD-CAB8-45FD-B465-B6B8F11813A7}"/>
              </a:ext>
            </a:extLst>
          </p:cNvPr>
          <p:cNvSpPr>
            <a:spLocks/>
          </p:cNvSpPr>
          <p:nvPr/>
        </p:nvSpPr>
        <p:spPr bwMode="auto">
          <a:xfrm rot="5400000" flipV="1">
            <a:off x="5558631" y="1547019"/>
            <a:ext cx="180975" cy="84613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062" name="Text Box 22">
            <a:extLst>
              <a:ext uri="{FF2B5EF4-FFF2-40B4-BE49-F238E27FC236}">
                <a16:creationId xmlns:a16="http://schemas.microsoft.com/office/drawing/2014/main" id="{30DE241B-141E-49CE-BE8F-991162D1C0CC}"/>
              </a:ext>
            </a:extLst>
          </p:cNvPr>
          <p:cNvSpPr txBox="1">
            <a:spLocks noChangeArrowheads="1"/>
          </p:cNvSpPr>
          <p:nvPr/>
        </p:nvSpPr>
        <p:spPr bwMode="auto">
          <a:xfrm>
            <a:off x="4303713" y="1968500"/>
            <a:ext cx="3795712"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Glucogénesis</a:t>
            </a:r>
          </a:p>
          <a:p>
            <a:pPr algn="ctr">
              <a:lnSpc>
                <a:spcPct val="80000"/>
              </a:lnSpc>
            </a:pPr>
            <a:r>
              <a:rPr lang="en-US" altLang="en-US" sz="1600" i="0">
                <a:latin typeface="Arial" panose="020B0604020202020204" pitchFamily="34" charset="0"/>
              </a:rPr>
              <a:t>(Síntesis- </a:t>
            </a:r>
            <a:r>
              <a:rPr lang="en-US" altLang="en-US" sz="1600"/>
              <a:t>Anabolismo</a:t>
            </a:r>
            <a:r>
              <a:rPr lang="en-US" altLang="en-US" sz="1600" i="0">
                <a:latin typeface="Arial" panose="020B0604020202020204" pitchFamily="34" charset="0"/>
              </a:rPr>
              <a:t> - de Glucógeno)</a:t>
            </a:r>
          </a:p>
        </p:txBody>
      </p:sp>
      <p:sp>
        <p:nvSpPr>
          <p:cNvPr id="45063" name="Text Box 30">
            <a:extLst>
              <a:ext uri="{FF2B5EF4-FFF2-40B4-BE49-F238E27FC236}">
                <a16:creationId xmlns:a16="http://schemas.microsoft.com/office/drawing/2014/main" id="{49285379-A02D-4EC5-9175-46842E4DA027}"/>
              </a:ext>
            </a:extLst>
          </p:cNvPr>
          <p:cNvSpPr txBox="1">
            <a:spLocks noChangeArrowheads="1"/>
          </p:cNvSpPr>
          <p:nvPr/>
        </p:nvSpPr>
        <p:spPr bwMode="auto">
          <a:xfrm>
            <a:off x="1270000" y="439738"/>
            <a:ext cx="634365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800" i="0">
                <a:latin typeface="Arial" panose="020B0604020202020204" pitchFamily="34" charset="0"/>
              </a:rPr>
              <a:t>Primeros Minutos (1 - 3 minutos)</a:t>
            </a:r>
          </a:p>
        </p:txBody>
      </p:sp>
      <p:sp>
        <p:nvSpPr>
          <p:cNvPr id="45064" name="Text Box 40">
            <a:extLst>
              <a:ext uri="{FF2B5EF4-FFF2-40B4-BE49-F238E27FC236}">
                <a16:creationId xmlns:a16="http://schemas.microsoft.com/office/drawing/2014/main" id="{FBDD0BA3-4B86-4EDB-BD25-26055622BE3D}"/>
              </a:ext>
            </a:extLst>
          </p:cNvPr>
          <p:cNvSpPr txBox="1">
            <a:spLocks noChangeArrowheads="1"/>
          </p:cNvSpPr>
          <p:nvPr/>
        </p:nvSpPr>
        <p:spPr bwMode="auto">
          <a:xfrm>
            <a:off x="4471988" y="4465638"/>
            <a:ext cx="3803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i="0">
                <a:latin typeface="Arial" panose="020B0604020202020204" pitchFamily="34" charset="0"/>
              </a:rPr>
              <a:t>[ADP + Pi + </a:t>
            </a:r>
            <a:r>
              <a:rPr lang="en-US" altLang="en-US" sz="1800" i="0">
                <a:solidFill>
                  <a:srgbClr val="FF0000"/>
                </a:solidFill>
                <a:latin typeface="Arial" panose="020B0604020202020204" pitchFamily="34" charset="0"/>
              </a:rPr>
              <a:t>Energía</a:t>
            </a:r>
            <a:r>
              <a:rPr lang="en-US" altLang="en-US" sz="1800" i="0">
                <a:latin typeface="Arial" panose="020B0604020202020204" pitchFamily="34" charset="0"/>
              </a:rPr>
              <a:t>               ATP]</a:t>
            </a:r>
          </a:p>
        </p:txBody>
      </p:sp>
      <p:sp>
        <p:nvSpPr>
          <p:cNvPr id="45065" name="Line 41">
            <a:extLst>
              <a:ext uri="{FF2B5EF4-FFF2-40B4-BE49-F238E27FC236}">
                <a16:creationId xmlns:a16="http://schemas.microsoft.com/office/drawing/2014/main" id="{4344F568-3C88-4DD1-9CAF-50FC5CF87B54}"/>
              </a:ext>
            </a:extLst>
          </p:cNvPr>
          <p:cNvSpPr>
            <a:spLocks noChangeShapeType="1"/>
          </p:cNvSpPr>
          <p:nvPr/>
        </p:nvSpPr>
        <p:spPr bwMode="auto">
          <a:xfrm>
            <a:off x="6697663" y="4654550"/>
            <a:ext cx="9398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5066" name="Text Box 42">
            <a:extLst>
              <a:ext uri="{FF2B5EF4-FFF2-40B4-BE49-F238E27FC236}">
                <a16:creationId xmlns:a16="http://schemas.microsoft.com/office/drawing/2014/main" id="{207AF440-EC5E-42BB-BE1F-C8539D000473}"/>
              </a:ext>
            </a:extLst>
          </p:cNvPr>
          <p:cNvSpPr txBox="1">
            <a:spLocks noChangeArrowheads="1"/>
          </p:cNvSpPr>
          <p:nvPr/>
        </p:nvSpPr>
        <p:spPr bwMode="auto">
          <a:xfrm>
            <a:off x="6723063" y="4386263"/>
            <a:ext cx="908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ATPasa</a:t>
            </a:r>
          </a:p>
        </p:txBody>
      </p:sp>
      <p:sp>
        <p:nvSpPr>
          <p:cNvPr id="45067" name="Line 51">
            <a:extLst>
              <a:ext uri="{FF2B5EF4-FFF2-40B4-BE49-F238E27FC236}">
                <a16:creationId xmlns:a16="http://schemas.microsoft.com/office/drawing/2014/main" id="{99AAB69D-C338-4108-A307-1C9570EF07C3}"/>
              </a:ext>
            </a:extLst>
          </p:cNvPr>
          <p:cNvSpPr>
            <a:spLocks noChangeShapeType="1"/>
          </p:cNvSpPr>
          <p:nvPr/>
        </p:nvSpPr>
        <p:spPr bwMode="auto">
          <a:xfrm>
            <a:off x="4310063" y="33972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68" name="Text Box 55">
            <a:extLst>
              <a:ext uri="{FF2B5EF4-FFF2-40B4-BE49-F238E27FC236}">
                <a16:creationId xmlns:a16="http://schemas.microsoft.com/office/drawing/2014/main" id="{06C6DB8A-685C-4DF8-9E69-4C51B4FEA334}"/>
              </a:ext>
            </a:extLst>
          </p:cNvPr>
          <p:cNvSpPr txBox="1">
            <a:spLocks noChangeArrowheads="1"/>
          </p:cNvSpPr>
          <p:nvPr/>
        </p:nvSpPr>
        <p:spPr bwMode="auto">
          <a:xfrm>
            <a:off x="1865313" y="806450"/>
            <a:ext cx="48275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800" i="0">
                <a:latin typeface="Arial" panose="020B0604020202020204" pitchFamily="34" charset="0"/>
              </a:rPr>
              <a:t>Alimentos (CHO)</a:t>
            </a:r>
          </a:p>
        </p:txBody>
      </p:sp>
      <p:sp>
        <p:nvSpPr>
          <p:cNvPr id="45069" name="Line 56">
            <a:extLst>
              <a:ext uri="{FF2B5EF4-FFF2-40B4-BE49-F238E27FC236}">
                <a16:creationId xmlns:a16="http://schemas.microsoft.com/office/drawing/2014/main" id="{FB32E013-3A4D-4344-ABF1-2EF06471635A}"/>
              </a:ext>
            </a:extLst>
          </p:cNvPr>
          <p:cNvSpPr>
            <a:spLocks noChangeShapeType="1"/>
          </p:cNvSpPr>
          <p:nvPr/>
        </p:nvSpPr>
        <p:spPr bwMode="auto">
          <a:xfrm>
            <a:off x="4305300" y="72072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70" name="Text Box 57">
            <a:extLst>
              <a:ext uri="{FF2B5EF4-FFF2-40B4-BE49-F238E27FC236}">
                <a16:creationId xmlns:a16="http://schemas.microsoft.com/office/drawing/2014/main" id="{2DEE6BB7-5348-4523-8756-5AA18B08CD6D}"/>
              </a:ext>
            </a:extLst>
          </p:cNvPr>
          <p:cNvSpPr txBox="1">
            <a:spLocks noChangeArrowheads="1"/>
          </p:cNvSpPr>
          <p:nvPr/>
        </p:nvSpPr>
        <p:spPr bwMode="auto">
          <a:xfrm>
            <a:off x="3260725" y="1344613"/>
            <a:ext cx="48275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1800" i="0">
                <a:latin typeface="Arial" panose="020B0604020202020204" pitchFamily="34" charset="0"/>
              </a:rPr>
              <a:t>Forma/Sintetiza </a:t>
            </a:r>
            <a:r>
              <a:rPr lang="en-US" altLang="en-US" sz="1400">
                <a:latin typeface="Arial" panose="020B0604020202020204" pitchFamily="34" charset="0"/>
              </a:rPr>
              <a:t>(Anabolismo)</a:t>
            </a:r>
            <a:r>
              <a:rPr lang="en-US" altLang="en-US" sz="1400"/>
              <a:t> </a:t>
            </a:r>
          </a:p>
        </p:txBody>
      </p:sp>
      <p:sp>
        <p:nvSpPr>
          <p:cNvPr id="45071" name="Line 59">
            <a:extLst>
              <a:ext uri="{FF2B5EF4-FFF2-40B4-BE49-F238E27FC236}">
                <a16:creationId xmlns:a16="http://schemas.microsoft.com/office/drawing/2014/main" id="{B8B32D88-FD43-488D-BD82-D04E53C113D6}"/>
              </a:ext>
            </a:extLst>
          </p:cNvPr>
          <p:cNvSpPr>
            <a:spLocks noChangeShapeType="1"/>
          </p:cNvSpPr>
          <p:nvPr/>
        </p:nvSpPr>
        <p:spPr bwMode="auto">
          <a:xfrm>
            <a:off x="4316413" y="1112838"/>
            <a:ext cx="0" cy="33178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72" name="Text Box 60">
            <a:extLst>
              <a:ext uri="{FF2B5EF4-FFF2-40B4-BE49-F238E27FC236}">
                <a16:creationId xmlns:a16="http://schemas.microsoft.com/office/drawing/2014/main" id="{5B3AC79F-3AEC-44FC-BC86-50861C176815}"/>
              </a:ext>
            </a:extLst>
          </p:cNvPr>
          <p:cNvSpPr txBox="1">
            <a:spLocks noChangeArrowheads="1"/>
          </p:cNvSpPr>
          <p:nvPr/>
        </p:nvSpPr>
        <p:spPr bwMode="auto">
          <a:xfrm>
            <a:off x="4294188" y="1076325"/>
            <a:ext cx="2559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(Se Digieren y Catabolizan)</a:t>
            </a:r>
          </a:p>
        </p:txBody>
      </p:sp>
      <p:sp>
        <p:nvSpPr>
          <p:cNvPr id="45073" name="Line 61">
            <a:extLst>
              <a:ext uri="{FF2B5EF4-FFF2-40B4-BE49-F238E27FC236}">
                <a16:creationId xmlns:a16="http://schemas.microsoft.com/office/drawing/2014/main" id="{F437E3B7-3893-428F-92B5-05E7CC4DBE66}"/>
              </a:ext>
            </a:extLst>
          </p:cNvPr>
          <p:cNvSpPr>
            <a:spLocks noChangeShapeType="1"/>
          </p:cNvSpPr>
          <p:nvPr/>
        </p:nvSpPr>
        <p:spPr bwMode="auto">
          <a:xfrm>
            <a:off x="4314825" y="16017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74" name="Freeform 62">
            <a:extLst>
              <a:ext uri="{FF2B5EF4-FFF2-40B4-BE49-F238E27FC236}">
                <a16:creationId xmlns:a16="http://schemas.microsoft.com/office/drawing/2014/main" id="{B946C170-4D44-4A4F-8718-31044FB8496A}"/>
              </a:ext>
            </a:extLst>
          </p:cNvPr>
          <p:cNvSpPr>
            <a:spLocks/>
          </p:cNvSpPr>
          <p:nvPr/>
        </p:nvSpPr>
        <p:spPr bwMode="auto">
          <a:xfrm rot="-5400000" flipH="1" flipV="1">
            <a:off x="2341562" y="1057276"/>
            <a:ext cx="207963" cy="18716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075" name="Line 64">
            <a:extLst>
              <a:ext uri="{FF2B5EF4-FFF2-40B4-BE49-F238E27FC236}">
                <a16:creationId xmlns:a16="http://schemas.microsoft.com/office/drawing/2014/main" id="{F42BA77B-1456-46D0-9AC8-39AC1778A073}"/>
              </a:ext>
            </a:extLst>
          </p:cNvPr>
          <p:cNvSpPr>
            <a:spLocks noChangeShapeType="1"/>
          </p:cNvSpPr>
          <p:nvPr/>
        </p:nvSpPr>
        <p:spPr bwMode="auto">
          <a:xfrm rot="-5400000">
            <a:off x="7524750" y="1543050"/>
            <a:ext cx="0" cy="120650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76" name="Text Box 65">
            <a:extLst>
              <a:ext uri="{FF2B5EF4-FFF2-40B4-BE49-F238E27FC236}">
                <a16:creationId xmlns:a16="http://schemas.microsoft.com/office/drawing/2014/main" id="{271A8A43-3E14-476B-BA4E-656F1619BF96}"/>
              </a:ext>
            </a:extLst>
          </p:cNvPr>
          <p:cNvSpPr txBox="1">
            <a:spLocks noChangeArrowheads="1"/>
          </p:cNvSpPr>
          <p:nvPr/>
        </p:nvSpPr>
        <p:spPr bwMode="auto">
          <a:xfrm>
            <a:off x="8053388" y="2019300"/>
            <a:ext cx="80486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Forma</a:t>
            </a:r>
          </a:p>
        </p:txBody>
      </p:sp>
      <p:sp>
        <p:nvSpPr>
          <p:cNvPr id="45077" name="Text Box 66">
            <a:extLst>
              <a:ext uri="{FF2B5EF4-FFF2-40B4-BE49-F238E27FC236}">
                <a16:creationId xmlns:a16="http://schemas.microsoft.com/office/drawing/2014/main" id="{C4A054F4-0A7B-4E1E-A039-5C55F77D7003}"/>
              </a:ext>
            </a:extLst>
          </p:cNvPr>
          <p:cNvSpPr txBox="1">
            <a:spLocks noChangeArrowheads="1"/>
          </p:cNvSpPr>
          <p:nvPr/>
        </p:nvSpPr>
        <p:spPr bwMode="auto">
          <a:xfrm>
            <a:off x="136525" y="3322638"/>
            <a:ext cx="3698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800" i="0">
                <a:latin typeface="Arial" panose="020B0604020202020204" pitchFamily="34" charset="0"/>
              </a:rPr>
              <a:t>[ATP            ADP + Pi + </a:t>
            </a:r>
            <a:r>
              <a:rPr lang="en-US" altLang="en-US" sz="1800" i="0">
                <a:solidFill>
                  <a:srgbClr val="FF0000"/>
                </a:solidFill>
                <a:latin typeface="Arial" panose="020B0604020202020204" pitchFamily="34" charset="0"/>
              </a:rPr>
              <a:t>Energía</a:t>
            </a:r>
            <a:r>
              <a:rPr lang="en-US" altLang="en-US" sz="1800" i="0">
                <a:latin typeface="Arial" panose="020B0604020202020204" pitchFamily="34" charset="0"/>
              </a:rPr>
              <a:t>]</a:t>
            </a:r>
          </a:p>
        </p:txBody>
      </p:sp>
      <p:sp>
        <p:nvSpPr>
          <p:cNvPr id="45078" name="Line 67">
            <a:extLst>
              <a:ext uri="{FF2B5EF4-FFF2-40B4-BE49-F238E27FC236}">
                <a16:creationId xmlns:a16="http://schemas.microsoft.com/office/drawing/2014/main" id="{7C51BC97-AC01-4768-9CDA-15848792A421}"/>
              </a:ext>
            </a:extLst>
          </p:cNvPr>
          <p:cNvSpPr>
            <a:spLocks noChangeShapeType="1"/>
          </p:cNvSpPr>
          <p:nvPr/>
        </p:nvSpPr>
        <p:spPr bwMode="auto">
          <a:xfrm flipH="1">
            <a:off x="730250" y="3536950"/>
            <a:ext cx="776288" cy="0"/>
          </a:xfrm>
          <a:prstGeom prst="line">
            <a:avLst/>
          </a:prstGeom>
          <a:noFill/>
          <a:ln w="2857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45079" name="Text Box 68">
            <a:extLst>
              <a:ext uri="{FF2B5EF4-FFF2-40B4-BE49-F238E27FC236}">
                <a16:creationId xmlns:a16="http://schemas.microsoft.com/office/drawing/2014/main" id="{84A1546C-2CEC-4F59-A0BF-4CC38AF99C0F}"/>
              </a:ext>
            </a:extLst>
          </p:cNvPr>
          <p:cNvSpPr txBox="1">
            <a:spLocks noChangeArrowheads="1"/>
          </p:cNvSpPr>
          <p:nvPr/>
        </p:nvSpPr>
        <p:spPr bwMode="auto">
          <a:xfrm>
            <a:off x="704850" y="3254375"/>
            <a:ext cx="908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ATPasa</a:t>
            </a:r>
          </a:p>
        </p:txBody>
      </p:sp>
      <p:sp>
        <p:nvSpPr>
          <p:cNvPr id="45080" name="Line 70">
            <a:extLst>
              <a:ext uri="{FF2B5EF4-FFF2-40B4-BE49-F238E27FC236}">
                <a16:creationId xmlns:a16="http://schemas.microsoft.com/office/drawing/2014/main" id="{E8D6D7DF-36EA-4EF5-B77E-88588AF44197}"/>
              </a:ext>
            </a:extLst>
          </p:cNvPr>
          <p:cNvSpPr>
            <a:spLocks noChangeShapeType="1"/>
          </p:cNvSpPr>
          <p:nvPr/>
        </p:nvSpPr>
        <p:spPr bwMode="auto">
          <a:xfrm>
            <a:off x="6076950" y="237013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81" name="Text Box 71">
            <a:extLst>
              <a:ext uri="{FF2B5EF4-FFF2-40B4-BE49-F238E27FC236}">
                <a16:creationId xmlns:a16="http://schemas.microsoft.com/office/drawing/2014/main" id="{B108952C-694F-41FB-B4DC-6D3E14B33D09}"/>
              </a:ext>
            </a:extLst>
          </p:cNvPr>
          <p:cNvSpPr txBox="1">
            <a:spLocks noChangeArrowheads="1"/>
          </p:cNvSpPr>
          <p:nvPr/>
        </p:nvSpPr>
        <p:spPr bwMode="auto">
          <a:xfrm>
            <a:off x="4802188" y="2500313"/>
            <a:ext cx="3062287"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Glucógeno Hepático (Hígado)</a:t>
            </a:r>
          </a:p>
        </p:txBody>
      </p:sp>
      <p:sp>
        <p:nvSpPr>
          <p:cNvPr id="45082" name="Line 72">
            <a:extLst>
              <a:ext uri="{FF2B5EF4-FFF2-40B4-BE49-F238E27FC236}">
                <a16:creationId xmlns:a16="http://schemas.microsoft.com/office/drawing/2014/main" id="{8BEEB362-4D3C-4038-BDE1-240E76B10920}"/>
              </a:ext>
            </a:extLst>
          </p:cNvPr>
          <p:cNvSpPr>
            <a:spLocks noChangeShapeType="1"/>
          </p:cNvSpPr>
          <p:nvPr/>
        </p:nvSpPr>
        <p:spPr bwMode="auto">
          <a:xfrm>
            <a:off x="6080125" y="276860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83" name="Text Box 73">
            <a:extLst>
              <a:ext uri="{FF2B5EF4-FFF2-40B4-BE49-F238E27FC236}">
                <a16:creationId xmlns:a16="http://schemas.microsoft.com/office/drawing/2014/main" id="{42B6B0B5-22F5-4230-B234-0F6DC30E4AE6}"/>
              </a:ext>
            </a:extLst>
          </p:cNvPr>
          <p:cNvSpPr txBox="1">
            <a:spLocks noChangeArrowheads="1"/>
          </p:cNvSpPr>
          <p:nvPr/>
        </p:nvSpPr>
        <p:spPr bwMode="auto">
          <a:xfrm>
            <a:off x="6057900" y="2703513"/>
            <a:ext cx="26939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(cuando se necesita Energía)</a:t>
            </a:r>
          </a:p>
        </p:txBody>
      </p:sp>
      <p:sp>
        <p:nvSpPr>
          <p:cNvPr id="45084" name="Line 80">
            <a:extLst>
              <a:ext uri="{FF2B5EF4-FFF2-40B4-BE49-F238E27FC236}">
                <a16:creationId xmlns:a16="http://schemas.microsoft.com/office/drawing/2014/main" id="{1C8E030A-4546-47A3-8AEC-14B6E2BBB0CA}"/>
              </a:ext>
            </a:extLst>
          </p:cNvPr>
          <p:cNvSpPr>
            <a:spLocks noChangeShapeType="1"/>
          </p:cNvSpPr>
          <p:nvPr/>
        </p:nvSpPr>
        <p:spPr bwMode="auto">
          <a:xfrm>
            <a:off x="6080125" y="3468688"/>
            <a:ext cx="0" cy="33178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85" name="Text Box 81">
            <a:extLst>
              <a:ext uri="{FF2B5EF4-FFF2-40B4-BE49-F238E27FC236}">
                <a16:creationId xmlns:a16="http://schemas.microsoft.com/office/drawing/2014/main" id="{F4B092E1-A4D6-4F73-8667-38112B72760C}"/>
              </a:ext>
            </a:extLst>
          </p:cNvPr>
          <p:cNvSpPr txBox="1">
            <a:spLocks noChangeArrowheads="1"/>
          </p:cNvSpPr>
          <p:nvPr/>
        </p:nvSpPr>
        <p:spPr bwMode="auto">
          <a:xfrm>
            <a:off x="6057900" y="3432175"/>
            <a:ext cx="14938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(Forma)</a:t>
            </a:r>
          </a:p>
        </p:txBody>
      </p:sp>
      <p:sp>
        <p:nvSpPr>
          <p:cNvPr id="45086" name="Text Box 82">
            <a:extLst>
              <a:ext uri="{FF2B5EF4-FFF2-40B4-BE49-F238E27FC236}">
                <a16:creationId xmlns:a16="http://schemas.microsoft.com/office/drawing/2014/main" id="{F0964F7D-B0B2-40CE-9FD5-7C73EB41BB66}"/>
              </a:ext>
            </a:extLst>
          </p:cNvPr>
          <p:cNvSpPr txBox="1">
            <a:spLocks noChangeArrowheads="1"/>
          </p:cNvSpPr>
          <p:nvPr/>
        </p:nvSpPr>
        <p:spPr bwMode="auto">
          <a:xfrm>
            <a:off x="5016500" y="3732213"/>
            <a:ext cx="23939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Glucosa-1-Fosfato </a:t>
            </a:r>
          </a:p>
        </p:txBody>
      </p:sp>
      <p:sp>
        <p:nvSpPr>
          <p:cNvPr id="45087" name="Freeform 83">
            <a:extLst>
              <a:ext uri="{FF2B5EF4-FFF2-40B4-BE49-F238E27FC236}">
                <a16:creationId xmlns:a16="http://schemas.microsoft.com/office/drawing/2014/main" id="{FB6B7599-9050-4BED-A249-3CB38BABC1AD}"/>
              </a:ext>
            </a:extLst>
          </p:cNvPr>
          <p:cNvSpPr>
            <a:spLocks/>
          </p:cNvSpPr>
          <p:nvPr/>
        </p:nvSpPr>
        <p:spPr bwMode="auto">
          <a:xfrm>
            <a:off x="4321175" y="1951038"/>
            <a:ext cx="966788" cy="1909762"/>
          </a:xfrm>
          <a:custGeom>
            <a:avLst/>
            <a:gdLst>
              <a:gd name="T0" fmla="*/ 2147483647 w 318"/>
              <a:gd name="T1" fmla="*/ 2147483647 h 1487"/>
              <a:gd name="T2" fmla="*/ 0 w 318"/>
              <a:gd name="T3" fmla="*/ 2147483647 h 1487"/>
              <a:gd name="T4" fmla="*/ 0 w 318"/>
              <a:gd name="T5" fmla="*/ 0 h 1487"/>
              <a:gd name="T6" fmla="*/ 0 60000 65536"/>
              <a:gd name="T7" fmla="*/ 0 60000 65536"/>
              <a:gd name="T8" fmla="*/ 0 60000 65536"/>
              <a:gd name="T9" fmla="*/ 0 w 318"/>
              <a:gd name="T10" fmla="*/ 0 h 1487"/>
              <a:gd name="T11" fmla="*/ 318 w 318"/>
              <a:gd name="T12" fmla="*/ 1487 h 1487"/>
            </a:gdLst>
            <a:ahLst/>
            <a:cxnLst>
              <a:cxn ang="T6">
                <a:pos x="T0" y="T1"/>
              </a:cxn>
              <a:cxn ang="T7">
                <a:pos x="T2" y="T3"/>
              </a:cxn>
              <a:cxn ang="T8">
                <a:pos x="T4" y="T5"/>
              </a:cxn>
            </a:cxnLst>
            <a:rect l="T9" t="T10" r="T11" b="T12"/>
            <a:pathLst>
              <a:path w="318" h="1487">
                <a:moveTo>
                  <a:pt x="318" y="1487"/>
                </a:moveTo>
                <a:lnTo>
                  <a:pt x="0" y="1487"/>
                </a:lnTo>
                <a:lnTo>
                  <a:pt x="0" y="0"/>
                </a:lnTo>
              </a:path>
            </a:pathLst>
          </a:custGeom>
          <a:noFill/>
          <a:ln w="508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088" name="Text Box 84">
            <a:extLst>
              <a:ext uri="{FF2B5EF4-FFF2-40B4-BE49-F238E27FC236}">
                <a16:creationId xmlns:a16="http://schemas.microsoft.com/office/drawing/2014/main" id="{8380F56C-3DD5-4BB3-9353-3C7495A69A6B}"/>
              </a:ext>
            </a:extLst>
          </p:cNvPr>
          <p:cNvSpPr txBox="1">
            <a:spLocks noChangeArrowheads="1"/>
          </p:cNvSpPr>
          <p:nvPr/>
        </p:nvSpPr>
        <p:spPr bwMode="auto">
          <a:xfrm>
            <a:off x="2882900" y="3998913"/>
            <a:ext cx="23939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Glucosa-6-Fosfato </a:t>
            </a:r>
          </a:p>
        </p:txBody>
      </p:sp>
      <p:sp>
        <p:nvSpPr>
          <p:cNvPr id="45089" name="Line 85">
            <a:extLst>
              <a:ext uri="{FF2B5EF4-FFF2-40B4-BE49-F238E27FC236}">
                <a16:creationId xmlns:a16="http://schemas.microsoft.com/office/drawing/2014/main" id="{4AEF22D6-363E-4E0F-BB3F-DF163CA6A0A1}"/>
              </a:ext>
            </a:extLst>
          </p:cNvPr>
          <p:cNvSpPr>
            <a:spLocks noChangeShapeType="1"/>
          </p:cNvSpPr>
          <p:nvPr/>
        </p:nvSpPr>
        <p:spPr bwMode="auto">
          <a:xfrm>
            <a:off x="3309938" y="3657600"/>
            <a:ext cx="906462" cy="38417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5090" name="Line 88">
            <a:extLst>
              <a:ext uri="{FF2B5EF4-FFF2-40B4-BE49-F238E27FC236}">
                <a16:creationId xmlns:a16="http://schemas.microsoft.com/office/drawing/2014/main" id="{09699F9B-362B-4E8E-9077-B79B28CB09A2}"/>
              </a:ext>
            </a:extLst>
          </p:cNvPr>
          <p:cNvSpPr>
            <a:spLocks noChangeShapeType="1"/>
          </p:cNvSpPr>
          <p:nvPr/>
        </p:nvSpPr>
        <p:spPr bwMode="auto">
          <a:xfrm>
            <a:off x="4448175" y="4210050"/>
            <a:ext cx="1493838" cy="32861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5091" name="Text Box 89">
            <a:extLst>
              <a:ext uri="{FF2B5EF4-FFF2-40B4-BE49-F238E27FC236}">
                <a16:creationId xmlns:a16="http://schemas.microsoft.com/office/drawing/2014/main" id="{106CAD7A-ED24-4477-8519-EB1A47FC628D}"/>
              </a:ext>
            </a:extLst>
          </p:cNvPr>
          <p:cNvSpPr txBox="1">
            <a:spLocks noChangeArrowheads="1"/>
          </p:cNvSpPr>
          <p:nvPr/>
        </p:nvSpPr>
        <p:spPr bwMode="auto">
          <a:xfrm>
            <a:off x="5310188" y="4152900"/>
            <a:ext cx="1438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(Anabolismo)</a:t>
            </a:r>
          </a:p>
        </p:txBody>
      </p:sp>
      <p:sp>
        <p:nvSpPr>
          <p:cNvPr id="45092" name="Line 90">
            <a:extLst>
              <a:ext uri="{FF2B5EF4-FFF2-40B4-BE49-F238E27FC236}">
                <a16:creationId xmlns:a16="http://schemas.microsoft.com/office/drawing/2014/main" id="{B043A51A-90BD-4F13-B15D-2BB43A2FA428}"/>
              </a:ext>
            </a:extLst>
          </p:cNvPr>
          <p:cNvSpPr>
            <a:spLocks noChangeShapeType="1"/>
          </p:cNvSpPr>
          <p:nvPr/>
        </p:nvSpPr>
        <p:spPr bwMode="auto">
          <a:xfrm>
            <a:off x="4321175" y="4194175"/>
            <a:ext cx="0" cy="712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093" name="Text Box 91">
            <a:extLst>
              <a:ext uri="{FF2B5EF4-FFF2-40B4-BE49-F238E27FC236}">
                <a16:creationId xmlns:a16="http://schemas.microsoft.com/office/drawing/2014/main" id="{1697FEFB-27BD-4686-96E6-60441C6C0C36}"/>
              </a:ext>
            </a:extLst>
          </p:cNvPr>
          <p:cNvSpPr txBox="1">
            <a:spLocks noChangeArrowheads="1"/>
          </p:cNvSpPr>
          <p:nvPr/>
        </p:nvSpPr>
        <p:spPr bwMode="auto">
          <a:xfrm>
            <a:off x="3249613" y="4235450"/>
            <a:ext cx="1112837"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r">
              <a:lnSpc>
                <a:spcPct val="90000"/>
              </a:lnSpc>
            </a:pPr>
            <a:r>
              <a:rPr lang="en-US" altLang="en-US" sz="1600"/>
              <a:t>(Enzimas Aeróbicas)</a:t>
            </a:r>
          </a:p>
        </p:txBody>
      </p:sp>
      <p:sp>
        <p:nvSpPr>
          <p:cNvPr id="45094" name="Text Box 92">
            <a:extLst>
              <a:ext uri="{FF2B5EF4-FFF2-40B4-BE49-F238E27FC236}">
                <a16:creationId xmlns:a16="http://schemas.microsoft.com/office/drawing/2014/main" id="{3FA9C5A9-BE0F-4A2C-B59E-10CC604E0A9D}"/>
              </a:ext>
            </a:extLst>
          </p:cNvPr>
          <p:cNvSpPr txBox="1">
            <a:spLocks noChangeArrowheads="1"/>
          </p:cNvSpPr>
          <p:nvPr/>
        </p:nvSpPr>
        <p:spPr bwMode="auto">
          <a:xfrm>
            <a:off x="3049588" y="4851400"/>
            <a:ext cx="23939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Ácido Pirúvico</a:t>
            </a:r>
          </a:p>
        </p:txBody>
      </p:sp>
      <p:sp>
        <p:nvSpPr>
          <p:cNvPr id="45095" name="Freeform 95">
            <a:extLst>
              <a:ext uri="{FF2B5EF4-FFF2-40B4-BE49-F238E27FC236}">
                <a16:creationId xmlns:a16="http://schemas.microsoft.com/office/drawing/2014/main" id="{8D7FF6D9-07D6-4AC9-87E4-51C2647B97F6}"/>
              </a:ext>
            </a:extLst>
          </p:cNvPr>
          <p:cNvSpPr>
            <a:spLocks/>
          </p:cNvSpPr>
          <p:nvPr/>
        </p:nvSpPr>
        <p:spPr bwMode="auto">
          <a:xfrm>
            <a:off x="4978400" y="2173288"/>
            <a:ext cx="3930650" cy="1951037"/>
          </a:xfrm>
          <a:custGeom>
            <a:avLst/>
            <a:gdLst>
              <a:gd name="T0" fmla="*/ 2147483647 w 2476"/>
              <a:gd name="T1" fmla="*/ 0 h 1427"/>
              <a:gd name="T2" fmla="*/ 2147483647 w 2476"/>
              <a:gd name="T3" fmla="*/ 0 h 1427"/>
              <a:gd name="T4" fmla="*/ 2147483647 w 2476"/>
              <a:gd name="T5" fmla="*/ 2147483647 h 1427"/>
              <a:gd name="T6" fmla="*/ 0 w 2476"/>
              <a:gd name="T7" fmla="*/ 2147483647 h 1427"/>
              <a:gd name="T8" fmla="*/ 0 60000 65536"/>
              <a:gd name="T9" fmla="*/ 0 60000 65536"/>
              <a:gd name="T10" fmla="*/ 0 60000 65536"/>
              <a:gd name="T11" fmla="*/ 0 60000 65536"/>
              <a:gd name="T12" fmla="*/ 0 w 2476"/>
              <a:gd name="T13" fmla="*/ 0 h 1427"/>
              <a:gd name="T14" fmla="*/ 2476 w 2476"/>
              <a:gd name="T15" fmla="*/ 1427 h 1427"/>
            </a:gdLst>
            <a:ahLst/>
            <a:cxnLst>
              <a:cxn ang="T8">
                <a:pos x="T0" y="T1"/>
              </a:cxn>
              <a:cxn ang="T9">
                <a:pos x="T2" y="T3"/>
              </a:cxn>
              <a:cxn ang="T10">
                <a:pos x="T4" y="T5"/>
              </a:cxn>
              <a:cxn ang="T11">
                <a:pos x="T6" y="T7"/>
              </a:cxn>
            </a:cxnLst>
            <a:rect l="T12" t="T13" r="T14" b="T15"/>
            <a:pathLst>
              <a:path w="2476" h="1427">
                <a:moveTo>
                  <a:pt x="2381" y="0"/>
                </a:moveTo>
                <a:lnTo>
                  <a:pt x="2476" y="0"/>
                </a:lnTo>
                <a:lnTo>
                  <a:pt x="2476" y="1427"/>
                </a:lnTo>
                <a:lnTo>
                  <a:pt x="0" y="1427"/>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096" name="Text Box 96">
            <a:extLst>
              <a:ext uri="{FF2B5EF4-FFF2-40B4-BE49-F238E27FC236}">
                <a16:creationId xmlns:a16="http://schemas.microsoft.com/office/drawing/2014/main" id="{E02F297B-4E2C-449A-986F-94EE44259C07}"/>
              </a:ext>
            </a:extLst>
          </p:cNvPr>
          <p:cNvSpPr txBox="1">
            <a:spLocks noChangeArrowheads="1"/>
          </p:cNvSpPr>
          <p:nvPr/>
        </p:nvSpPr>
        <p:spPr bwMode="auto">
          <a:xfrm>
            <a:off x="4248150" y="3041650"/>
            <a:ext cx="47371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                    Glucogenólisis</a:t>
            </a:r>
          </a:p>
          <a:p>
            <a:pPr>
              <a:lnSpc>
                <a:spcPct val="80000"/>
              </a:lnSpc>
            </a:pPr>
            <a:r>
              <a:rPr lang="en-US" altLang="en-US" sz="1600" i="0">
                <a:latin typeface="Arial" panose="020B0604020202020204" pitchFamily="34" charset="0"/>
              </a:rPr>
              <a:t>  (Degradamiento- </a:t>
            </a:r>
            <a:r>
              <a:rPr lang="en-US" altLang="en-US" sz="1600"/>
              <a:t>Catabolismo</a:t>
            </a:r>
            <a:r>
              <a:rPr lang="en-US" altLang="en-US" sz="1600" i="0">
                <a:latin typeface="Arial" panose="020B0604020202020204" pitchFamily="34" charset="0"/>
              </a:rPr>
              <a:t> - del Glucógeno)</a:t>
            </a:r>
          </a:p>
        </p:txBody>
      </p:sp>
      <p:sp>
        <p:nvSpPr>
          <p:cNvPr id="45097" name="Text Box 97">
            <a:extLst>
              <a:ext uri="{FF2B5EF4-FFF2-40B4-BE49-F238E27FC236}">
                <a16:creationId xmlns:a16="http://schemas.microsoft.com/office/drawing/2014/main" id="{9B55EDBD-908B-4AAF-9454-C932C4A97918}"/>
              </a:ext>
            </a:extLst>
          </p:cNvPr>
          <p:cNvSpPr txBox="1">
            <a:spLocks noChangeArrowheads="1"/>
          </p:cNvSpPr>
          <p:nvPr/>
        </p:nvSpPr>
        <p:spPr bwMode="auto">
          <a:xfrm>
            <a:off x="5308600" y="4865688"/>
            <a:ext cx="85090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Sin O</a:t>
            </a:r>
            <a:r>
              <a:rPr lang="en-US" altLang="en-US" sz="1600" baseline="-25000">
                <a:latin typeface="Arial" panose="020B0604020202020204" pitchFamily="34" charset="0"/>
              </a:rPr>
              <a:t>2</a:t>
            </a:r>
          </a:p>
        </p:txBody>
      </p:sp>
      <p:sp>
        <p:nvSpPr>
          <p:cNvPr id="45098" name="Text Box 99">
            <a:extLst>
              <a:ext uri="{FF2B5EF4-FFF2-40B4-BE49-F238E27FC236}">
                <a16:creationId xmlns:a16="http://schemas.microsoft.com/office/drawing/2014/main" id="{866582E4-34C6-432E-97AC-1A31DAF7A37E}"/>
              </a:ext>
            </a:extLst>
          </p:cNvPr>
          <p:cNvSpPr txBox="1">
            <a:spLocks noChangeArrowheads="1"/>
          </p:cNvSpPr>
          <p:nvPr/>
        </p:nvSpPr>
        <p:spPr bwMode="auto">
          <a:xfrm>
            <a:off x="4600575" y="5232400"/>
            <a:ext cx="217487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Ácido Láctico</a:t>
            </a:r>
          </a:p>
        </p:txBody>
      </p:sp>
      <p:sp>
        <p:nvSpPr>
          <p:cNvPr id="45099" name="Freeform 100">
            <a:extLst>
              <a:ext uri="{FF2B5EF4-FFF2-40B4-BE49-F238E27FC236}">
                <a16:creationId xmlns:a16="http://schemas.microsoft.com/office/drawing/2014/main" id="{5992E123-4946-4507-94C2-C5826FADD966}"/>
              </a:ext>
            </a:extLst>
          </p:cNvPr>
          <p:cNvSpPr>
            <a:spLocks/>
          </p:cNvSpPr>
          <p:nvPr/>
        </p:nvSpPr>
        <p:spPr bwMode="auto">
          <a:xfrm>
            <a:off x="1962150" y="4097338"/>
            <a:ext cx="6932613" cy="1444625"/>
          </a:xfrm>
          <a:custGeom>
            <a:avLst/>
            <a:gdLst>
              <a:gd name="T0" fmla="*/ 2147483647 w 3860"/>
              <a:gd name="T1" fmla="*/ 2147483647 h 1281"/>
              <a:gd name="T2" fmla="*/ 2147483647 w 3860"/>
              <a:gd name="T3" fmla="*/ 2147483647 h 1281"/>
              <a:gd name="T4" fmla="*/ 2147483647 w 3860"/>
              <a:gd name="T5" fmla="*/ 2147483647 h 1281"/>
              <a:gd name="T6" fmla="*/ 0 w 3860"/>
              <a:gd name="T7" fmla="*/ 2147483647 h 1281"/>
              <a:gd name="T8" fmla="*/ 0 w 3860"/>
              <a:gd name="T9" fmla="*/ 0 h 1281"/>
              <a:gd name="T10" fmla="*/ 2147483647 w 3860"/>
              <a:gd name="T11" fmla="*/ 0 h 1281"/>
              <a:gd name="T12" fmla="*/ 0 60000 65536"/>
              <a:gd name="T13" fmla="*/ 0 60000 65536"/>
              <a:gd name="T14" fmla="*/ 0 60000 65536"/>
              <a:gd name="T15" fmla="*/ 0 60000 65536"/>
              <a:gd name="T16" fmla="*/ 0 60000 65536"/>
              <a:gd name="T17" fmla="*/ 0 60000 65536"/>
              <a:gd name="T18" fmla="*/ 0 w 3860"/>
              <a:gd name="T19" fmla="*/ 0 h 1281"/>
              <a:gd name="T20" fmla="*/ 3860 w 3860"/>
              <a:gd name="T21" fmla="*/ 1281 h 1281"/>
            </a:gdLst>
            <a:ahLst/>
            <a:cxnLst>
              <a:cxn ang="T12">
                <a:pos x="T0" y="T1"/>
              </a:cxn>
              <a:cxn ang="T13">
                <a:pos x="T2" y="T3"/>
              </a:cxn>
              <a:cxn ang="T14">
                <a:pos x="T4" y="T5"/>
              </a:cxn>
              <a:cxn ang="T15">
                <a:pos x="T6" y="T7"/>
              </a:cxn>
              <a:cxn ang="T16">
                <a:pos x="T8" y="T9"/>
              </a:cxn>
              <a:cxn ang="T17">
                <a:pos x="T10" y="T11"/>
              </a:cxn>
            </a:cxnLst>
            <a:rect l="T18" t="T19" r="T20" b="T21"/>
            <a:pathLst>
              <a:path w="3860" h="1281">
                <a:moveTo>
                  <a:pt x="2416" y="120"/>
                </a:moveTo>
                <a:lnTo>
                  <a:pt x="3860" y="120"/>
                </a:lnTo>
                <a:lnTo>
                  <a:pt x="3860" y="1281"/>
                </a:lnTo>
                <a:lnTo>
                  <a:pt x="0" y="1281"/>
                </a:lnTo>
                <a:lnTo>
                  <a:pt x="0" y="0"/>
                </a:lnTo>
                <a:lnTo>
                  <a:pt x="628"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100" name="Line 102">
            <a:extLst>
              <a:ext uri="{FF2B5EF4-FFF2-40B4-BE49-F238E27FC236}">
                <a16:creationId xmlns:a16="http://schemas.microsoft.com/office/drawing/2014/main" id="{1E5892C9-C7A7-4C71-A5AF-916AA5D170D5}"/>
              </a:ext>
            </a:extLst>
          </p:cNvPr>
          <p:cNvSpPr>
            <a:spLocks noChangeShapeType="1"/>
          </p:cNvSpPr>
          <p:nvPr/>
        </p:nvSpPr>
        <p:spPr bwMode="auto">
          <a:xfrm>
            <a:off x="4325938" y="55483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101" name="Text Box 103">
            <a:extLst>
              <a:ext uri="{FF2B5EF4-FFF2-40B4-BE49-F238E27FC236}">
                <a16:creationId xmlns:a16="http://schemas.microsoft.com/office/drawing/2014/main" id="{13928F1F-8E3C-4841-B8C9-5E810F5CD44E}"/>
              </a:ext>
            </a:extLst>
          </p:cNvPr>
          <p:cNvSpPr txBox="1">
            <a:spLocks noChangeArrowheads="1"/>
          </p:cNvSpPr>
          <p:nvPr/>
        </p:nvSpPr>
        <p:spPr bwMode="auto">
          <a:xfrm>
            <a:off x="3325813" y="5661025"/>
            <a:ext cx="217487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Ganancia Neta</a:t>
            </a:r>
          </a:p>
        </p:txBody>
      </p:sp>
      <p:sp>
        <p:nvSpPr>
          <p:cNvPr id="45102" name="Freeform 104">
            <a:extLst>
              <a:ext uri="{FF2B5EF4-FFF2-40B4-BE49-F238E27FC236}">
                <a16:creationId xmlns:a16="http://schemas.microsoft.com/office/drawing/2014/main" id="{217FF2ED-12E0-4825-9A6C-F74C842684A4}"/>
              </a:ext>
            </a:extLst>
          </p:cNvPr>
          <p:cNvSpPr>
            <a:spLocks/>
          </p:cNvSpPr>
          <p:nvPr/>
        </p:nvSpPr>
        <p:spPr bwMode="auto">
          <a:xfrm rot="5400000" flipV="1">
            <a:off x="5846763" y="5086350"/>
            <a:ext cx="196850" cy="16097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103" name="Text Box 105">
            <a:extLst>
              <a:ext uri="{FF2B5EF4-FFF2-40B4-BE49-F238E27FC236}">
                <a16:creationId xmlns:a16="http://schemas.microsoft.com/office/drawing/2014/main" id="{0CABC869-9D6F-4FB3-A9C6-682D8A13EE6E}"/>
              </a:ext>
            </a:extLst>
          </p:cNvPr>
          <p:cNvSpPr txBox="1">
            <a:spLocks noChangeArrowheads="1"/>
          </p:cNvSpPr>
          <p:nvPr/>
        </p:nvSpPr>
        <p:spPr bwMode="auto">
          <a:xfrm>
            <a:off x="5503863" y="5873750"/>
            <a:ext cx="2606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800" i="0">
                <a:latin typeface="Arial" panose="020B0604020202020204" pitchFamily="34" charset="0"/>
              </a:rPr>
              <a:t>1 Mol de Glucógeno</a:t>
            </a:r>
          </a:p>
        </p:txBody>
      </p:sp>
      <p:sp>
        <p:nvSpPr>
          <p:cNvPr id="45104" name="Line 108">
            <a:extLst>
              <a:ext uri="{FF2B5EF4-FFF2-40B4-BE49-F238E27FC236}">
                <a16:creationId xmlns:a16="http://schemas.microsoft.com/office/drawing/2014/main" id="{6C1AF583-3909-4B8C-8BFA-7A71CC050225}"/>
              </a:ext>
            </a:extLst>
          </p:cNvPr>
          <p:cNvSpPr>
            <a:spLocks noChangeShapeType="1"/>
          </p:cNvSpPr>
          <p:nvPr/>
        </p:nvSpPr>
        <p:spPr bwMode="auto">
          <a:xfrm rot="-5400000">
            <a:off x="5205413" y="4779962"/>
            <a:ext cx="0" cy="4413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105" name="Line 109">
            <a:extLst>
              <a:ext uri="{FF2B5EF4-FFF2-40B4-BE49-F238E27FC236}">
                <a16:creationId xmlns:a16="http://schemas.microsoft.com/office/drawing/2014/main" id="{C8F74ED7-EEBC-4AEB-807B-78214392A966}"/>
              </a:ext>
            </a:extLst>
          </p:cNvPr>
          <p:cNvSpPr>
            <a:spLocks noChangeShapeType="1"/>
          </p:cNvSpPr>
          <p:nvPr/>
        </p:nvSpPr>
        <p:spPr bwMode="auto">
          <a:xfrm>
            <a:off x="5659438" y="507682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106" name="Text Box 110">
            <a:extLst>
              <a:ext uri="{FF2B5EF4-FFF2-40B4-BE49-F238E27FC236}">
                <a16:creationId xmlns:a16="http://schemas.microsoft.com/office/drawing/2014/main" id="{1DA32FD9-B375-4944-85FD-288B46C1AC1C}"/>
              </a:ext>
            </a:extLst>
          </p:cNvPr>
          <p:cNvSpPr txBox="1">
            <a:spLocks noChangeArrowheads="1"/>
          </p:cNvSpPr>
          <p:nvPr/>
        </p:nvSpPr>
        <p:spPr bwMode="auto">
          <a:xfrm>
            <a:off x="5768975" y="6397625"/>
            <a:ext cx="224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800" i="0">
                <a:latin typeface="Arial" panose="020B0604020202020204" pitchFamily="34" charset="0"/>
              </a:rPr>
              <a:t>3 Moles de ATP</a:t>
            </a:r>
          </a:p>
        </p:txBody>
      </p:sp>
      <p:sp>
        <p:nvSpPr>
          <p:cNvPr id="45107" name="Line 112">
            <a:extLst>
              <a:ext uri="{FF2B5EF4-FFF2-40B4-BE49-F238E27FC236}">
                <a16:creationId xmlns:a16="http://schemas.microsoft.com/office/drawing/2014/main" id="{8750CBFA-A6FD-4D53-A020-A14F2D9A28F4}"/>
              </a:ext>
            </a:extLst>
          </p:cNvPr>
          <p:cNvSpPr>
            <a:spLocks noChangeShapeType="1"/>
          </p:cNvSpPr>
          <p:nvPr/>
        </p:nvSpPr>
        <p:spPr bwMode="auto">
          <a:xfrm>
            <a:off x="6770688" y="6189663"/>
            <a:ext cx="0" cy="33178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108" name="Text Box 113">
            <a:extLst>
              <a:ext uri="{FF2B5EF4-FFF2-40B4-BE49-F238E27FC236}">
                <a16:creationId xmlns:a16="http://schemas.microsoft.com/office/drawing/2014/main" id="{334D9430-2B60-4B51-9501-A79989707B80}"/>
              </a:ext>
            </a:extLst>
          </p:cNvPr>
          <p:cNvSpPr txBox="1">
            <a:spLocks noChangeArrowheads="1"/>
          </p:cNvSpPr>
          <p:nvPr/>
        </p:nvSpPr>
        <p:spPr bwMode="auto">
          <a:xfrm>
            <a:off x="6748463" y="6153150"/>
            <a:ext cx="14938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(Catabolizado)</a:t>
            </a:r>
          </a:p>
        </p:txBody>
      </p:sp>
      <p:sp>
        <p:nvSpPr>
          <p:cNvPr id="45109" name="Freeform 114">
            <a:extLst>
              <a:ext uri="{FF2B5EF4-FFF2-40B4-BE49-F238E27FC236}">
                <a16:creationId xmlns:a16="http://schemas.microsoft.com/office/drawing/2014/main" id="{FAE83D27-7E88-4D00-A5C3-C9A051A86241}"/>
              </a:ext>
            </a:extLst>
          </p:cNvPr>
          <p:cNvSpPr>
            <a:spLocks/>
          </p:cNvSpPr>
          <p:nvPr/>
        </p:nvSpPr>
        <p:spPr bwMode="auto">
          <a:xfrm>
            <a:off x="6573838" y="4325938"/>
            <a:ext cx="1625600" cy="546100"/>
          </a:xfrm>
          <a:custGeom>
            <a:avLst/>
            <a:gdLst>
              <a:gd name="T0" fmla="*/ 0 w 903"/>
              <a:gd name="T1" fmla="*/ 0 h 352"/>
              <a:gd name="T2" fmla="*/ 2147483647 w 903"/>
              <a:gd name="T3" fmla="*/ 0 h 352"/>
              <a:gd name="T4" fmla="*/ 2147483647 w 903"/>
              <a:gd name="T5" fmla="*/ 2147483647 h 352"/>
              <a:gd name="T6" fmla="*/ 2147483647 w 903"/>
              <a:gd name="T7" fmla="*/ 2147483647 h 352"/>
              <a:gd name="T8" fmla="*/ 0 60000 65536"/>
              <a:gd name="T9" fmla="*/ 0 60000 65536"/>
              <a:gd name="T10" fmla="*/ 0 60000 65536"/>
              <a:gd name="T11" fmla="*/ 0 60000 65536"/>
              <a:gd name="T12" fmla="*/ 0 w 903"/>
              <a:gd name="T13" fmla="*/ 0 h 352"/>
              <a:gd name="T14" fmla="*/ 903 w 903"/>
              <a:gd name="T15" fmla="*/ 352 h 352"/>
            </a:gdLst>
            <a:ahLst/>
            <a:cxnLst>
              <a:cxn ang="T8">
                <a:pos x="T0" y="T1"/>
              </a:cxn>
              <a:cxn ang="T9">
                <a:pos x="T2" y="T3"/>
              </a:cxn>
              <a:cxn ang="T10">
                <a:pos x="T4" y="T5"/>
              </a:cxn>
              <a:cxn ang="T11">
                <a:pos x="T6" y="T7"/>
              </a:cxn>
            </a:cxnLst>
            <a:rect l="T12" t="T13" r="T14" b="T15"/>
            <a:pathLst>
              <a:path w="903" h="352">
                <a:moveTo>
                  <a:pt x="0" y="0"/>
                </a:moveTo>
                <a:lnTo>
                  <a:pt x="903" y="0"/>
                </a:lnTo>
                <a:lnTo>
                  <a:pt x="903" y="352"/>
                </a:lnTo>
                <a:lnTo>
                  <a:pt x="499" y="352"/>
                </a:lnTo>
              </a:path>
            </a:pathLst>
          </a:cu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110" name="Text Box 115">
            <a:extLst>
              <a:ext uri="{FF2B5EF4-FFF2-40B4-BE49-F238E27FC236}">
                <a16:creationId xmlns:a16="http://schemas.microsoft.com/office/drawing/2014/main" id="{625DD378-5749-4AB3-B38C-B18357BBBD4C}"/>
              </a:ext>
            </a:extLst>
          </p:cNvPr>
          <p:cNvSpPr txBox="1">
            <a:spLocks noChangeArrowheads="1"/>
          </p:cNvSpPr>
          <p:nvPr/>
        </p:nvSpPr>
        <p:spPr bwMode="auto">
          <a:xfrm>
            <a:off x="8147050" y="4443413"/>
            <a:ext cx="863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000">
                <a:solidFill>
                  <a:schemeClr val="accent2"/>
                </a:solidFill>
              </a:rPr>
              <a:t>Reacciones</a:t>
            </a:r>
          </a:p>
          <a:p>
            <a:r>
              <a:rPr lang="en-US" altLang="en-US" sz="1000">
                <a:solidFill>
                  <a:schemeClr val="accent2"/>
                </a:solidFill>
              </a:rPr>
              <a:t>Acopladas</a:t>
            </a:r>
          </a:p>
        </p:txBody>
      </p:sp>
      <p:sp>
        <p:nvSpPr>
          <p:cNvPr id="45111" name="Freeform 116">
            <a:extLst>
              <a:ext uri="{FF2B5EF4-FFF2-40B4-BE49-F238E27FC236}">
                <a16:creationId xmlns:a16="http://schemas.microsoft.com/office/drawing/2014/main" id="{22E35D87-F3BA-4A77-BA34-095F1DDED4E5}"/>
              </a:ext>
            </a:extLst>
          </p:cNvPr>
          <p:cNvSpPr>
            <a:spLocks/>
          </p:cNvSpPr>
          <p:nvPr/>
        </p:nvSpPr>
        <p:spPr bwMode="auto">
          <a:xfrm rot="-5400000" flipH="1" flipV="1">
            <a:off x="2755901" y="5081587"/>
            <a:ext cx="196850" cy="16097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112" name="Text Box 117">
            <a:extLst>
              <a:ext uri="{FF2B5EF4-FFF2-40B4-BE49-F238E27FC236}">
                <a16:creationId xmlns:a16="http://schemas.microsoft.com/office/drawing/2014/main" id="{97314063-00C9-45B3-82B8-9BC5552A7B9B}"/>
              </a:ext>
            </a:extLst>
          </p:cNvPr>
          <p:cNvSpPr txBox="1">
            <a:spLocks noChangeArrowheads="1"/>
          </p:cNvSpPr>
          <p:nvPr/>
        </p:nvSpPr>
        <p:spPr bwMode="auto">
          <a:xfrm>
            <a:off x="769938" y="5868988"/>
            <a:ext cx="2606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800" i="0">
                <a:latin typeface="Arial" panose="020B0604020202020204" pitchFamily="34" charset="0"/>
              </a:rPr>
              <a:t>1 Mol de Glucosa</a:t>
            </a:r>
          </a:p>
        </p:txBody>
      </p:sp>
      <p:sp>
        <p:nvSpPr>
          <p:cNvPr id="45113" name="Text Box 118">
            <a:extLst>
              <a:ext uri="{FF2B5EF4-FFF2-40B4-BE49-F238E27FC236}">
                <a16:creationId xmlns:a16="http://schemas.microsoft.com/office/drawing/2014/main" id="{AAE7CF27-AADC-44D5-9219-0FEE9A3F4719}"/>
              </a:ext>
            </a:extLst>
          </p:cNvPr>
          <p:cNvSpPr txBox="1">
            <a:spLocks noChangeArrowheads="1"/>
          </p:cNvSpPr>
          <p:nvPr/>
        </p:nvSpPr>
        <p:spPr bwMode="auto">
          <a:xfrm>
            <a:off x="1035050" y="6392863"/>
            <a:ext cx="2241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800" i="0">
                <a:latin typeface="Arial" panose="020B0604020202020204" pitchFamily="34" charset="0"/>
              </a:rPr>
              <a:t>2 Moles de ATP</a:t>
            </a:r>
          </a:p>
        </p:txBody>
      </p:sp>
      <p:sp>
        <p:nvSpPr>
          <p:cNvPr id="45114" name="Line 119">
            <a:extLst>
              <a:ext uri="{FF2B5EF4-FFF2-40B4-BE49-F238E27FC236}">
                <a16:creationId xmlns:a16="http://schemas.microsoft.com/office/drawing/2014/main" id="{D0BE983F-5CA4-456E-939F-F2D3CEAC8CCA}"/>
              </a:ext>
            </a:extLst>
          </p:cNvPr>
          <p:cNvSpPr>
            <a:spLocks noChangeShapeType="1"/>
          </p:cNvSpPr>
          <p:nvPr/>
        </p:nvSpPr>
        <p:spPr bwMode="auto">
          <a:xfrm>
            <a:off x="2036763" y="618490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115" name="Text Box 120">
            <a:extLst>
              <a:ext uri="{FF2B5EF4-FFF2-40B4-BE49-F238E27FC236}">
                <a16:creationId xmlns:a16="http://schemas.microsoft.com/office/drawing/2014/main" id="{F35E49B7-DD94-41B6-90B6-3010B0B428B8}"/>
              </a:ext>
            </a:extLst>
          </p:cNvPr>
          <p:cNvSpPr txBox="1">
            <a:spLocks noChangeArrowheads="1"/>
          </p:cNvSpPr>
          <p:nvPr/>
        </p:nvSpPr>
        <p:spPr bwMode="auto">
          <a:xfrm>
            <a:off x="2014538" y="6148388"/>
            <a:ext cx="14938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(Catabolizado)</a:t>
            </a:r>
          </a:p>
        </p:txBody>
      </p:sp>
      <p:sp>
        <p:nvSpPr>
          <p:cNvPr id="45116" name="Line 123">
            <a:extLst>
              <a:ext uri="{FF2B5EF4-FFF2-40B4-BE49-F238E27FC236}">
                <a16:creationId xmlns:a16="http://schemas.microsoft.com/office/drawing/2014/main" id="{99894894-6DD0-41BB-87C7-EAB4C8629174}"/>
              </a:ext>
            </a:extLst>
          </p:cNvPr>
          <p:cNvSpPr>
            <a:spLocks noChangeShapeType="1"/>
          </p:cNvSpPr>
          <p:nvPr/>
        </p:nvSpPr>
        <p:spPr bwMode="auto">
          <a:xfrm flipH="1">
            <a:off x="2178050" y="2576513"/>
            <a:ext cx="1143000" cy="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45117" name="Text Box 124">
            <a:extLst>
              <a:ext uri="{FF2B5EF4-FFF2-40B4-BE49-F238E27FC236}">
                <a16:creationId xmlns:a16="http://schemas.microsoft.com/office/drawing/2014/main" id="{2ECC1F62-4E01-47BE-82D0-5970DBC40B5B}"/>
              </a:ext>
            </a:extLst>
          </p:cNvPr>
          <p:cNvSpPr txBox="1">
            <a:spLocks noChangeArrowheads="1"/>
          </p:cNvSpPr>
          <p:nvPr/>
        </p:nvSpPr>
        <p:spPr bwMode="auto">
          <a:xfrm>
            <a:off x="2047875" y="1925638"/>
            <a:ext cx="1454150"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t>(Su</a:t>
            </a:r>
          </a:p>
          <a:p>
            <a:pPr algn="ctr">
              <a:lnSpc>
                <a:spcPct val="80000"/>
              </a:lnSpc>
            </a:pPr>
            <a:r>
              <a:rPr lang="en-US" altLang="en-US" sz="1600"/>
              <a:t>Catabolismo</a:t>
            </a:r>
          </a:p>
          <a:p>
            <a:pPr algn="ctr">
              <a:lnSpc>
                <a:spcPct val="80000"/>
              </a:lnSpc>
            </a:pPr>
            <a:r>
              <a:rPr lang="en-US" altLang="en-US" sz="1600"/>
              <a:t>Foma)</a:t>
            </a:r>
          </a:p>
        </p:txBody>
      </p:sp>
      <p:sp>
        <p:nvSpPr>
          <p:cNvPr id="45118" name="Freeform 126">
            <a:extLst>
              <a:ext uri="{FF2B5EF4-FFF2-40B4-BE49-F238E27FC236}">
                <a16:creationId xmlns:a16="http://schemas.microsoft.com/office/drawing/2014/main" id="{C1D7D97C-6D83-4E04-95EF-995DB3455372}"/>
              </a:ext>
            </a:extLst>
          </p:cNvPr>
          <p:cNvSpPr>
            <a:spLocks/>
          </p:cNvSpPr>
          <p:nvPr/>
        </p:nvSpPr>
        <p:spPr bwMode="auto">
          <a:xfrm>
            <a:off x="1816100" y="2035175"/>
            <a:ext cx="369888" cy="654050"/>
          </a:xfrm>
          <a:custGeom>
            <a:avLst/>
            <a:gdLst>
              <a:gd name="T0" fmla="*/ 2147483647 w 164"/>
              <a:gd name="T1" fmla="*/ 0 h 636"/>
              <a:gd name="T2" fmla="*/ 2147483647 w 164"/>
              <a:gd name="T3" fmla="*/ 0 h 636"/>
              <a:gd name="T4" fmla="*/ 2147483647 w 164"/>
              <a:gd name="T5" fmla="*/ 2147483647 h 636"/>
              <a:gd name="T6" fmla="*/ 0 w 164"/>
              <a:gd name="T7" fmla="*/ 2147483647 h 636"/>
              <a:gd name="T8" fmla="*/ 0 60000 65536"/>
              <a:gd name="T9" fmla="*/ 0 60000 65536"/>
              <a:gd name="T10" fmla="*/ 0 60000 65536"/>
              <a:gd name="T11" fmla="*/ 0 60000 65536"/>
              <a:gd name="T12" fmla="*/ 0 w 164"/>
              <a:gd name="T13" fmla="*/ 0 h 636"/>
              <a:gd name="T14" fmla="*/ 164 w 164"/>
              <a:gd name="T15" fmla="*/ 636 h 636"/>
            </a:gdLst>
            <a:ahLst/>
            <a:cxnLst>
              <a:cxn ang="T8">
                <a:pos x="T0" y="T1"/>
              </a:cxn>
              <a:cxn ang="T9">
                <a:pos x="T2" y="T3"/>
              </a:cxn>
              <a:cxn ang="T10">
                <a:pos x="T4" y="T5"/>
              </a:cxn>
              <a:cxn ang="T11">
                <a:pos x="T6" y="T7"/>
              </a:cxn>
            </a:cxnLst>
            <a:rect l="T12" t="T13" r="T14" b="T15"/>
            <a:pathLst>
              <a:path w="164" h="636">
                <a:moveTo>
                  <a:pt x="9" y="0"/>
                </a:moveTo>
                <a:lnTo>
                  <a:pt x="164" y="0"/>
                </a:lnTo>
                <a:lnTo>
                  <a:pt x="164" y="636"/>
                </a:lnTo>
                <a:lnTo>
                  <a:pt x="0" y="636"/>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5119" name="Text Box 127">
            <a:extLst>
              <a:ext uri="{FF2B5EF4-FFF2-40B4-BE49-F238E27FC236}">
                <a16:creationId xmlns:a16="http://schemas.microsoft.com/office/drawing/2014/main" id="{2B802C2C-4C24-479B-B3D5-3546B5D5D63E}"/>
              </a:ext>
            </a:extLst>
          </p:cNvPr>
          <p:cNvSpPr txBox="1">
            <a:spLocks noChangeArrowheads="1"/>
          </p:cNvSpPr>
          <p:nvPr/>
        </p:nvSpPr>
        <p:spPr bwMode="auto">
          <a:xfrm>
            <a:off x="3186113" y="2414588"/>
            <a:ext cx="76041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800" i="0">
                <a:latin typeface="Arial" panose="020B0604020202020204" pitchFamily="34" charset="0"/>
              </a:rPr>
              <a:t>ATP</a:t>
            </a:r>
          </a:p>
        </p:txBody>
      </p:sp>
      <p:sp>
        <p:nvSpPr>
          <p:cNvPr id="45120" name="Line 128">
            <a:extLst>
              <a:ext uri="{FF2B5EF4-FFF2-40B4-BE49-F238E27FC236}">
                <a16:creationId xmlns:a16="http://schemas.microsoft.com/office/drawing/2014/main" id="{7DC7D84A-4B43-47FF-841E-D3846DD9729B}"/>
              </a:ext>
            </a:extLst>
          </p:cNvPr>
          <p:cNvSpPr>
            <a:spLocks noChangeShapeType="1"/>
          </p:cNvSpPr>
          <p:nvPr/>
        </p:nvSpPr>
        <p:spPr bwMode="auto">
          <a:xfrm>
            <a:off x="3476625" y="267493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5121" name="Text Box 129">
            <a:extLst>
              <a:ext uri="{FF2B5EF4-FFF2-40B4-BE49-F238E27FC236}">
                <a16:creationId xmlns:a16="http://schemas.microsoft.com/office/drawing/2014/main" id="{978A50C7-45DC-44A9-8FFD-BF252B23B535}"/>
              </a:ext>
            </a:extLst>
          </p:cNvPr>
          <p:cNvSpPr txBox="1">
            <a:spLocks noChangeArrowheads="1"/>
          </p:cNvSpPr>
          <p:nvPr/>
        </p:nvSpPr>
        <p:spPr bwMode="auto">
          <a:xfrm>
            <a:off x="2735263" y="2801938"/>
            <a:ext cx="14541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t>(Catabolismo</a:t>
            </a:r>
          </a:p>
          <a:p>
            <a:pPr algn="ctr">
              <a:lnSpc>
                <a:spcPct val="80000"/>
              </a:lnSpc>
            </a:pPr>
            <a:r>
              <a:rPr lang="en-US" altLang="en-US" sz="1600"/>
              <a:t>del ATP)</a:t>
            </a:r>
          </a:p>
        </p:txBody>
      </p:sp>
      <p:sp>
        <p:nvSpPr>
          <p:cNvPr id="45122" name="Text Box 130">
            <a:extLst>
              <a:ext uri="{FF2B5EF4-FFF2-40B4-BE49-F238E27FC236}">
                <a16:creationId xmlns:a16="http://schemas.microsoft.com/office/drawing/2014/main" id="{69FF3743-8687-401E-8818-9B7E84EF5421}"/>
              </a:ext>
            </a:extLst>
          </p:cNvPr>
          <p:cNvSpPr txBox="1">
            <a:spLocks noChangeArrowheads="1"/>
          </p:cNvSpPr>
          <p:nvPr/>
        </p:nvSpPr>
        <p:spPr bwMode="auto">
          <a:xfrm>
            <a:off x="2359025" y="3665538"/>
            <a:ext cx="13430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r"/>
            <a:r>
              <a:rPr lang="en-US" altLang="en-US" sz="1600"/>
              <a:t>(Anabolismo)</a:t>
            </a:r>
          </a:p>
        </p:txBody>
      </p:sp>
      <p:sp>
        <p:nvSpPr>
          <p:cNvPr id="45123" name="Line 131">
            <a:extLst>
              <a:ext uri="{FF2B5EF4-FFF2-40B4-BE49-F238E27FC236}">
                <a16:creationId xmlns:a16="http://schemas.microsoft.com/office/drawing/2014/main" id="{508B3B37-F256-46FB-B774-3C8F2EAFD7FC}"/>
              </a:ext>
            </a:extLst>
          </p:cNvPr>
          <p:cNvSpPr>
            <a:spLocks noChangeShapeType="1"/>
          </p:cNvSpPr>
          <p:nvPr/>
        </p:nvSpPr>
        <p:spPr bwMode="auto">
          <a:xfrm flipH="1">
            <a:off x="1284288" y="3252788"/>
            <a:ext cx="2136775" cy="1111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5124" name="Text Box 60">
            <a:extLst>
              <a:ext uri="{FF2B5EF4-FFF2-40B4-BE49-F238E27FC236}">
                <a16:creationId xmlns:a16="http://schemas.microsoft.com/office/drawing/2014/main" id="{359C067D-2158-401F-9064-166F6F54B0F7}"/>
              </a:ext>
            </a:extLst>
          </p:cNvPr>
          <p:cNvSpPr txBox="1">
            <a:spLocks noChangeArrowheads="1"/>
          </p:cNvSpPr>
          <p:nvPr/>
        </p:nvSpPr>
        <p:spPr bwMode="auto">
          <a:xfrm>
            <a:off x="6059488" y="1660525"/>
            <a:ext cx="11795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(Insulina)</a:t>
            </a:r>
          </a:p>
        </p:txBody>
      </p:sp>
      <p:sp>
        <p:nvSpPr>
          <p:cNvPr id="45125" name="Text Box 60">
            <a:extLst>
              <a:ext uri="{FF2B5EF4-FFF2-40B4-BE49-F238E27FC236}">
                <a16:creationId xmlns:a16="http://schemas.microsoft.com/office/drawing/2014/main" id="{94623CCB-47CC-4C50-807B-2B84B89AAE82}"/>
              </a:ext>
            </a:extLst>
          </p:cNvPr>
          <p:cNvSpPr txBox="1">
            <a:spLocks noChangeArrowheads="1"/>
          </p:cNvSpPr>
          <p:nvPr/>
        </p:nvSpPr>
        <p:spPr bwMode="auto">
          <a:xfrm>
            <a:off x="6859588" y="2981325"/>
            <a:ext cx="11795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(Glucagón)</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6" name="Text Box 4">
            <a:extLst>
              <a:ext uri="{FF2B5EF4-FFF2-40B4-BE49-F238E27FC236}">
                <a16:creationId xmlns:a16="http://schemas.microsoft.com/office/drawing/2014/main" id="{EECA475B-E749-4A97-BF9D-51E3822C23E9}"/>
              </a:ext>
            </a:extLst>
          </p:cNvPr>
          <p:cNvSpPr txBox="1">
            <a:spLocks noChangeArrowheads="1"/>
          </p:cNvSpPr>
          <p:nvPr/>
        </p:nvSpPr>
        <p:spPr bwMode="auto">
          <a:xfrm>
            <a:off x="2746375" y="144463"/>
            <a:ext cx="3324225" cy="58737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SISTEMA GLUCOLÍTICO</a:t>
            </a:r>
          </a:p>
          <a:p>
            <a:pPr algn="ctr">
              <a:lnSpc>
                <a:spcPct val="90000"/>
              </a:lnSpc>
              <a:defRPr/>
            </a:pPr>
            <a:r>
              <a:rPr lang="en-US" sz="1800" i="0">
                <a:effectLst>
                  <a:outerShdw blurRad="38100" dist="38100" dir="2700000" algn="tl">
                    <a:srgbClr val="C0C0C0"/>
                  </a:outerShdw>
                </a:effectLst>
                <a:latin typeface="Arial" charset="0"/>
              </a:rPr>
              <a:t>(GLUCÓLISIS ANAERÓBICA</a:t>
            </a:r>
          </a:p>
        </p:txBody>
      </p:sp>
      <p:sp>
        <p:nvSpPr>
          <p:cNvPr id="46083" name="Text Box 14">
            <a:extLst>
              <a:ext uri="{FF2B5EF4-FFF2-40B4-BE49-F238E27FC236}">
                <a16:creationId xmlns:a16="http://schemas.microsoft.com/office/drawing/2014/main" id="{5B95309B-66AC-4CA3-A659-B34568FB6D2B}"/>
              </a:ext>
            </a:extLst>
          </p:cNvPr>
          <p:cNvSpPr txBox="1">
            <a:spLocks noChangeArrowheads="1"/>
          </p:cNvSpPr>
          <p:nvPr/>
        </p:nvSpPr>
        <p:spPr bwMode="auto">
          <a:xfrm>
            <a:off x="3540125" y="1758950"/>
            <a:ext cx="1906588"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a:latin typeface="Arial" panose="020B0604020202020204" pitchFamily="34" charset="0"/>
              </a:rPr>
              <a:t>Ausencia de O</a:t>
            </a:r>
            <a:r>
              <a:rPr lang="en-US" altLang="en-US" sz="1600" baseline="-25000">
                <a:latin typeface="Arial" panose="020B0604020202020204" pitchFamily="34" charset="0"/>
              </a:rPr>
              <a:t>2</a:t>
            </a:r>
          </a:p>
        </p:txBody>
      </p:sp>
      <p:sp>
        <p:nvSpPr>
          <p:cNvPr id="46084" name="Text Box 32">
            <a:extLst>
              <a:ext uri="{FF2B5EF4-FFF2-40B4-BE49-F238E27FC236}">
                <a16:creationId xmlns:a16="http://schemas.microsoft.com/office/drawing/2014/main" id="{DC256F21-2D4B-4603-B0D7-4E8817EFDB25}"/>
              </a:ext>
            </a:extLst>
          </p:cNvPr>
          <p:cNvSpPr txBox="1">
            <a:spLocks noChangeArrowheads="1"/>
          </p:cNvSpPr>
          <p:nvPr/>
        </p:nvSpPr>
        <p:spPr bwMode="auto">
          <a:xfrm>
            <a:off x="3278188" y="936625"/>
            <a:ext cx="23939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Glucosa-6-Fosfato </a:t>
            </a:r>
          </a:p>
        </p:txBody>
      </p:sp>
      <p:sp>
        <p:nvSpPr>
          <p:cNvPr id="46085" name="Text Box 69">
            <a:extLst>
              <a:ext uri="{FF2B5EF4-FFF2-40B4-BE49-F238E27FC236}">
                <a16:creationId xmlns:a16="http://schemas.microsoft.com/office/drawing/2014/main" id="{238DEFCD-CF0F-48AB-9606-6D36CC45FF3B}"/>
              </a:ext>
            </a:extLst>
          </p:cNvPr>
          <p:cNvSpPr txBox="1">
            <a:spLocks noChangeArrowheads="1"/>
          </p:cNvSpPr>
          <p:nvPr/>
        </p:nvSpPr>
        <p:spPr bwMode="auto">
          <a:xfrm>
            <a:off x="3273425" y="1446213"/>
            <a:ext cx="23939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Ácido Pirúvico</a:t>
            </a:r>
          </a:p>
        </p:txBody>
      </p:sp>
      <p:sp>
        <p:nvSpPr>
          <p:cNvPr id="46086" name="Line 71">
            <a:extLst>
              <a:ext uri="{FF2B5EF4-FFF2-40B4-BE49-F238E27FC236}">
                <a16:creationId xmlns:a16="http://schemas.microsoft.com/office/drawing/2014/main" id="{268A4A17-F0D8-460B-B866-834A35348554}"/>
              </a:ext>
            </a:extLst>
          </p:cNvPr>
          <p:cNvSpPr>
            <a:spLocks noChangeShapeType="1"/>
          </p:cNvSpPr>
          <p:nvPr/>
        </p:nvSpPr>
        <p:spPr bwMode="auto">
          <a:xfrm>
            <a:off x="4457700" y="165893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087" name="Text Box 72">
            <a:extLst>
              <a:ext uri="{FF2B5EF4-FFF2-40B4-BE49-F238E27FC236}">
                <a16:creationId xmlns:a16="http://schemas.microsoft.com/office/drawing/2014/main" id="{24F14123-EB7C-45EE-8CD7-32F102CA5AD7}"/>
              </a:ext>
            </a:extLst>
          </p:cNvPr>
          <p:cNvSpPr txBox="1">
            <a:spLocks noChangeArrowheads="1"/>
          </p:cNvSpPr>
          <p:nvPr/>
        </p:nvSpPr>
        <p:spPr bwMode="auto">
          <a:xfrm>
            <a:off x="3508375" y="2668588"/>
            <a:ext cx="1947863"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Se Acumula en</a:t>
            </a:r>
            <a:endParaRPr lang="en-US" altLang="en-US" sz="1600" i="0" baseline="-25000">
              <a:latin typeface="Arial" panose="020B0604020202020204" pitchFamily="34" charset="0"/>
            </a:endParaRPr>
          </a:p>
        </p:txBody>
      </p:sp>
      <p:sp>
        <p:nvSpPr>
          <p:cNvPr id="46088" name="Freeform 75">
            <a:extLst>
              <a:ext uri="{FF2B5EF4-FFF2-40B4-BE49-F238E27FC236}">
                <a16:creationId xmlns:a16="http://schemas.microsoft.com/office/drawing/2014/main" id="{4974041D-4EA0-4597-A1FD-B481F81E4E8F}"/>
              </a:ext>
            </a:extLst>
          </p:cNvPr>
          <p:cNvSpPr>
            <a:spLocks/>
          </p:cNvSpPr>
          <p:nvPr/>
        </p:nvSpPr>
        <p:spPr bwMode="auto">
          <a:xfrm rot="5400000" flipV="1">
            <a:off x="5935663" y="2133600"/>
            <a:ext cx="196850" cy="16097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089" name="Freeform 80">
            <a:extLst>
              <a:ext uri="{FF2B5EF4-FFF2-40B4-BE49-F238E27FC236}">
                <a16:creationId xmlns:a16="http://schemas.microsoft.com/office/drawing/2014/main" id="{34B58895-1A50-4087-B065-6CA2C5F7CEA8}"/>
              </a:ext>
            </a:extLst>
          </p:cNvPr>
          <p:cNvSpPr>
            <a:spLocks/>
          </p:cNvSpPr>
          <p:nvPr/>
        </p:nvSpPr>
        <p:spPr bwMode="auto">
          <a:xfrm rot="-5400000" flipH="1" flipV="1">
            <a:off x="2830513" y="2128837"/>
            <a:ext cx="196850" cy="16097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090" name="Text Box 81">
            <a:extLst>
              <a:ext uri="{FF2B5EF4-FFF2-40B4-BE49-F238E27FC236}">
                <a16:creationId xmlns:a16="http://schemas.microsoft.com/office/drawing/2014/main" id="{6D7FC5B6-C3CE-4174-BD24-3DA90BFF36A8}"/>
              </a:ext>
            </a:extLst>
          </p:cNvPr>
          <p:cNvSpPr txBox="1">
            <a:spLocks noChangeArrowheads="1"/>
          </p:cNvSpPr>
          <p:nvPr/>
        </p:nvSpPr>
        <p:spPr bwMode="auto">
          <a:xfrm>
            <a:off x="463550" y="2944813"/>
            <a:ext cx="301625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Músculos Esqueletales</a:t>
            </a:r>
          </a:p>
          <a:p>
            <a:pPr algn="ctr">
              <a:lnSpc>
                <a:spcPct val="90000"/>
              </a:lnSpc>
            </a:pPr>
            <a:r>
              <a:rPr lang="en-US" altLang="en-US" sz="1600" i="0">
                <a:latin typeface="Arial" panose="020B0604020202020204" pitchFamily="34" charset="0"/>
              </a:rPr>
              <a:t>(Intramuscular)</a:t>
            </a:r>
          </a:p>
        </p:txBody>
      </p:sp>
      <p:sp>
        <p:nvSpPr>
          <p:cNvPr id="46091" name="Text Box 85">
            <a:extLst>
              <a:ext uri="{FF2B5EF4-FFF2-40B4-BE49-F238E27FC236}">
                <a16:creationId xmlns:a16="http://schemas.microsoft.com/office/drawing/2014/main" id="{A56BC1D1-34B5-4FF6-81A9-13E18E5DB6E9}"/>
              </a:ext>
            </a:extLst>
          </p:cNvPr>
          <p:cNvSpPr txBox="1">
            <a:spLocks noChangeArrowheads="1"/>
          </p:cNvSpPr>
          <p:nvPr/>
        </p:nvSpPr>
        <p:spPr bwMode="auto">
          <a:xfrm>
            <a:off x="5287963" y="2925763"/>
            <a:ext cx="29337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Líquidos Corporales</a:t>
            </a:r>
          </a:p>
          <a:p>
            <a:pPr algn="ctr">
              <a:lnSpc>
                <a:spcPct val="90000"/>
              </a:lnSpc>
            </a:pPr>
            <a:r>
              <a:rPr lang="en-US" altLang="en-US" sz="1600" i="0">
                <a:latin typeface="Arial" panose="020B0604020202020204" pitchFamily="34" charset="0"/>
              </a:rPr>
              <a:t>(Ej: Sangre)</a:t>
            </a:r>
          </a:p>
        </p:txBody>
      </p:sp>
      <p:sp>
        <p:nvSpPr>
          <p:cNvPr id="46092" name="Freeform 87">
            <a:extLst>
              <a:ext uri="{FF2B5EF4-FFF2-40B4-BE49-F238E27FC236}">
                <a16:creationId xmlns:a16="http://schemas.microsoft.com/office/drawing/2014/main" id="{1CCD409A-CEDB-4276-B429-13952D06390A}"/>
              </a:ext>
            </a:extLst>
          </p:cNvPr>
          <p:cNvSpPr>
            <a:spLocks/>
          </p:cNvSpPr>
          <p:nvPr/>
        </p:nvSpPr>
        <p:spPr bwMode="auto">
          <a:xfrm flipV="1">
            <a:off x="2155825" y="3384550"/>
            <a:ext cx="4600575" cy="150813"/>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093" name="Line 88">
            <a:extLst>
              <a:ext uri="{FF2B5EF4-FFF2-40B4-BE49-F238E27FC236}">
                <a16:creationId xmlns:a16="http://schemas.microsoft.com/office/drawing/2014/main" id="{4A801B36-582B-471B-ACC4-BA0E99990D19}"/>
              </a:ext>
            </a:extLst>
          </p:cNvPr>
          <p:cNvSpPr>
            <a:spLocks noChangeShapeType="1"/>
          </p:cNvSpPr>
          <p:nvPr/>
        </p:nvSpPr>
        <p:spPr bwMode="auto">
          <a:xfrm>
            <a:off x="4462463" y="35496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094" name="Text Box 89">
            <a:extLst>
              <a:ext uri="{FF2B5EF4-FFF2-40B4-BE49-F238E27FC236}">
                <a16:creationId xmlns:a16="http://schemas.microsoft.com/office/drawing/2014/main" id="{BBFBBFFA-7577-4B11-8431-84FE92338714}"/>
              </a:ext>
            </a:extLst>
          </p:cNvPr>
          <p:cNvSpPr txBox="1">
            <a:spLocks noChangeArrowheads="1"/>
          </p:cNvSpPr>
          <p:nvPr/>
        </p:nvSpPr>
        <p:spPr bwMode="auto">
          <a:xfrm>
            <a:off x="1447800" y="3656013"/>
            <a:ext cx="632460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En un Evento de Velocidad (Ej: 100m - 800m)</a:t>
            </a:r>
          </a:p>
        </p:txBody>
      </p:sp>
      <p:sp>
        <p:nvSpPr>
          <p:cNvPr id="46095" name="Line 90">
            <a:extLst>
              <a:ext uri="{FF2B5EF4-FFF2-40B4-BE49-F238E27FC236}">
                <a16:creationId xmlns:a16="http://schemas.microsoft.com/office/drawing/2014/main" id="{403CBADC-675C-4BDC-BA4F-D1236EBE7691}"/>
              </a:ext>
            </a:extLst>
          </p:cNvPr>
          <p:cNvSpPr>
            <a:spLocks noChangeShapeType="1"/>
          </p:cNvSpPr>
          <p:nvPr/>
        </p:nvSpPr>
        <p:spPr bwMode="auto">
          <a:xfrm>
            <a:off x="4459288" y="66992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096" name="Text Box 91">
            <a:extLst>
              <a:ext uri="{FF2B5EF4-FFF2-40B4-BE49-F238E27FC236}">
                <a16:creationId xmlns:a16="http://schemas.microsoft.com/office/drawing/2014/main" id="{B38EAD54-9F4E-489E-8109-219FF1B3E7FF}"/>
              </a:ext>
            </a:extLst>
          </p:cNvPr>
          <p:cNvSpPr txBox="1">
            <a:spLocks noChangeArrowheads="1"/>
          </p:cNvSpPr>
          <p:nvPr/>
        </p:nvSpPr>
        <p:spPr bwMode="auto">
          <a:xfrm>
            <a:off x="4437063" y="633413"/>
            <a:ext cx="2559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(Catabolismo, forma:)</a:t>
            </a:r>
          </a:p>
        </p:txBody>
      </p:sp>
      <p:sp>
        <p:nvSpPr>
          <p:cNvPr id="46097" name="Line 92">
            <a:extLst>
              <a:ext uri="{FF2B5EF4-FFF2-40B4-BE49-F238E27FC236}">
                <a16:creationId xmlns:a16="http://schemas.microsoft.com/office/drawing/2014/main" id="{C4BD63D0-F8A0-4BD6-B91B-2154090A5E60}"/>
              </a:ext>
            </a:extLst>
          </p:cNvPr>
          <p:cNvSpPr>
            <a:spLocks noChangeShapeType="1"/>
          </p:cNvSpPr>
          <p:nvPr/>
        </p:nvSpPr>
        <p:spPr bwMode="auto">
          <a:xfrm>
            <a:off x="4454525" y="1150938"/>
            <a:ext cx="0" cy="33178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098" name="Text Box 93">
            <a:extLst>
              <a:ext uri="{FF2B5EF4-FFF2-40B4-BE49-F238E27FC236}">
                <a16:creationId xmlns:a16="http://schemas.microsoft.com/office/drawing/2014/main" id="{9768CCEC-CEB5-4957-BEB6-20A19309A4E4}"/>
              </a:ext>
            </a:extLst>
          </p:cNvPr>
          <p:cNvSpPr txBox="1">
            <a:spLocks noChangeArrowheads="1"/>
          </p:cNvSpPr>
          <p:nvPr/>
        </p:nvSpPr>
        <p:spPr bwMode="auto">
          <a:xfrm>
            <a:off x="4432300" y="1114425"/>
            <a:ext cx="2559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(Cataboliza, forma:)</a:t>
            </a:r>
          </a:p>
        </p:txBody>
      </p:sp>
      <p:sp>
        <p:nvSpPr>
          <p:cNvPr id="46099" name="Text Box 94">
            <a:extLst>
              <a:ext uri="{FF2B5EF4-FFF2-40B4-BE49-F238E27FC236}">
                <a16:creationId xmlns:a16="http://schemas.microsoft.com/office/drawing/2014/main" id="{7A7203BA-B7FC-4143-B825-DF815631D0BB}"/>
              </a:ext>
            </a:extLst>
          </p:cNvPr>
          <p:cNvSpPr txBox="1">
            <a:spLocks noChangeArrowheads="1"/>
          </p:cNvSpPr>
          <p:nvPr/>
        </p:nvSpPr>
        <p:spPr bwMode="auto">
          <a:xfrm>
            <a:off x="3503613" y="2278063"/>
            <a:ext cx="1947862"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Ácido Láctico</a:t>
            </a:r>
            <a:endParaRPr lang="en-US" altLang="en-US" sz="1600" i="0" baseline="-25000">
              <a:latin typeface="Arial" panose="020B0604020202020204" pitchFamily="34" charset="0"/>
            </a:endParaRPr>
          </a:p>
        </p:txBody>
      </p:sp>
      <p:sp>
        <p:nvSpPr>
          <p:cNvPr id="46100" name="Line 95">
            <a:extLst>
              <a:ext uri="{FF2B5EF4-FFF2-40B4-BE49-F238E27FC236}">
                <a16:creationId xmlns:a16="http://schemas.microsoft.com/office/drawing/2014/main" id="{02A2E2F9-191D-4549-822C-C5A52817BA27}"/>
              </a:ext>
            </a:extLst>
          </p:cNvPr>
          <p:cNvSpPr>
            <a:spLocks noChangeShapeType="1"/>
          </p:cNvSpPr>
          <p:nvPr/>
        </p:nvSpPr>
        <p:spPr bwMode="auto">
          <a:xfrm>
            <a:off x="4467225" y="25400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01" name="Line 96">
            <a:extLst>
              <a:ext uri="{FF2B5EF4-FFF2-40B4-BE49-F238E27FC236}">
                <a16:creationId xmlns:a16="http://schemas.microsoft.com/office/drawing/2014/main" id="{A68B38D9-E951-4494-B2E3-3AA1FE60C322}"/>
              </a:ext>
            </a:extLst>
          </p:cNvPr>
          <p:cNvSpPr>
            <a:spLocks noChangeShapeType="1"/>
          </p:cNvSpPr>
          <p:nvPr/>
        </p:nvSpPr>
        <p:spPr bwMode="auto">
          <a:xfrm>
            <a:off x="4452938" y="38973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02" name="Text Box 97">
            <a:extLst>
              <a:ext uri="{FF2B5EF4-FFF2-40B4-BE49-F238E27FC236}">
                <a16:creationId xmlns:a16="http://schemas.microsoft.com/office/drawing/2014/main" id="{9B79F048-8024-47D1-95E5-749EFDE86AFA}"/>
              </a:ext>
            </a:extLst>
          </p:cNvPr>
          <p:cNvSpPr txBox="1">
            <a:spLocks noChangeArrowheads="1"/>
          </p:cNvSpPr>
          <p:nvPr/>
        </p:nvSpPr>
        <p:spPr bwMode="auto">
          <a:xfrm>
            <a:off x="3744913" y="4037013"/>
            <a:ext cx="160337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Ácido Láctico</a:t>
            </a:r>
          </a:p>
          <a:p>
            <a:pPr algn="ctr">
              <a:lnSpc>
                <a:spcPct val="80000"/>
              </a:lnSpc>
            </a:pPr>
            <a:r>
              <a:rPr lang="en-US" altLang="en-US" sz="1600" i="0">
                <a:latin typeface="Arial" panose="020B0604020202020204" pitchFamily="34" charset="0"/>
              </a:rPr>
              <a:t>(25 mmol/kg)</a:t>
            </a:r>
          </a:p>
        </p:txBody>
      </p:sp>
      <p:sp>
        <p:nvSpPr>
          <p:cNvPr id="46103" name="Line 98">
            <a:extLst>
              <a:ext uri="{FF2B5EF4-FFF2-40B4-BE49-F238E27FC236}">
                <a16:creationId xmlns:a16="http://schemas.microsoft.com/office/drawing/2014/main" id="{B83CABC3-D272-4C3F-B70D-7350D82CF66C}"/>
              </a:ext>
            </a:extLst>
          </p:cNvPr>
          <p:cNvSpPr>
            <a:spLocks noChangeShapeType="1"/>
          </p:cNvSpPr>
          <p:nvPr/>
        </p:nvSpPr>
        <p:spPr bwMode="auto">
          <a:xfrm flipV="1">
            <a:off x="3810000" y="405447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04" name="Line 99">
            <a:extLst>
              <a:ext uri="{FF2B5EF4-FFF2-40B4-BE49-F238E27FC236}">
                <a16:creationId xmlns:a16="http://schemas.microsoft.com/office/drawing/2014/main" id="{DB5C6B8F-0A83-471A-90F8-47657839AB12}"/>
              </a:ext>
            </a:extLst>
          </p:cNvPr>
          <p:cNvSpPr>
            <a:spLocks noChangeShapeType="1"/>
          </p:cNvSpPr>
          <p:nvPr/>
        </p:nvSpPr>
        <p:spPr bwMode="auto">
          <a:xfrm>
            <a:off x="4449763" y="4481513"/>
            <a:ext cx="0" cy="33178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05" name="Text Box 100">
            <a:extLst>
              <a:ext uri="{FF2B5EF4-FFF2-40B4-BE49-F238E27FC236}">
                <a16:creationId xmlns:a16="http://schemas.microsoft.com/office/drawing/2014/main" id="{C19675D2-FFA6-4F91-A5EB-135CBC890C5A}"/>
              </a:ext>
            </a:extLst>
          </p:cNvPr>
          <p:cNvSpPr txBox="1">
            <a:spLocks noChangeArrowheads="1"/>
          </p:cNvSpPr>
          <p:nvPr/>
        </p:nvSpPr>
        <p:spPr bwMode="auto">
          <a:xfrm>
            <a:off x="4427538" y="4416425"/>
            <a:ext cx="9620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(Causa)</a:t>
            </a:r>
          </a:p>
        </p:txBody>
      </p:sp>
      <p:sp>
        <p:nvSpPr>
          <p:cNvPr id="46106" name="Text Box 101">
            <a:extLst>
              <a:ext uri="{FF2B5EF4-FFF2-40B4-BE49-F238E27FC236}">
                <a16:creationId xmlns:a16="http://schemas.microsoft.com/office/drawing/2014/main" id="{C245C8B9-2978-4696-8868-FEB1E97F7CB7}"/>
              </a:ext>
            </a:extLst>
          </p:cNvPr>
          <p:cNvSpPr txBox="1">
            <a:spLocks noChangeArrowheads="1"/>
          </p:cNvSpPr>
          <p:nvPr/>
        </p:nvSpPr>
        <p:spPr bwMode="auto">
          <a:xfrm>
            <a:off x="3440113" y="4718050"/>
            <a:ext cx="2354262"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Acidosis Metabólica</a:t>
            </a:r>
          </a:p>
          <a:p>
            <a:pPr algn="ctr">
              <a:lnSpc>
                <a:spcPct val="80000"/>
              </a:lnSpc>
            </a:pPr>
            <a:r>
              <a:rPr lang="en-US" altLang="en-US" sz="1600" i="0">
                <a:latin typeface="Arial" panose="020B0604020202020204" pitchFamily="34" charset="0"/>
              </a:rPr>
              <a:t>(   pH; Acidificación)</a:t>
            </a:r>
          </a:p>
        </p:txBody>
      </p:sp>
      <p:sp>
        <p:nvSpPr>
          <p:cNvPr id="46107" name="Line 102">
            <a:extLst>
              <a:ext uri="{FF2B5EF4-FFF2-40B4-BE49-F238E27FC236}">
                <a16:creationId xmlns:a16="http://schemas.microsoft.com/office/drawing/2014/main" id="{D562143F-423A-4AB2-86AF-AFAB7EDAEAE6}"/>
              </a:ext>
            </a:extLst>
          </p:cNvPr>
          <p:cNvSpPr>
            <a:spLocks noChangeShapeType="1"/>
          </p:cNvSpPr>
          <p:nvPr/>
        </p:nvSpPr>
        <p:spPr bwMode="auto">
          <a:xfrm>
            <a:off x="3794125" y="498951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08" name="Freeform 103">
            <a:extLst>
              <a:ext uri="{FF2B5EF4-FFF2-40B4-BE49-F238E27FC236}">
                <a16:creationId xmlns:a16="http://schemas.microsoft.com/office/drawing/2014/main" id="{61EEF7B5-0F37-42E4-AF2A-FC1BC34CF4BA}"/>
              </a:ext>
            </a:extLst>
          </p:cNvPr>
          <p:cNvSpPr>
            <a:spLocks/>
          </p:cNvSpPr>
          <p:nvPr/>
        </p:nvSpPr>
        <p:spPr bwMode="auto">
          <a:xfrm rot="-5400000" flipH="1" flipV="1">
            <a:off x="2682876" y="4217987"/>
            <a:ext cx="196850" cy="16097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109" name="Text Box 104">
            <a:extLst>
              <a:ext uri="{FF2B5EF4-FFF2-40B4-BE49-F238E27FC236}">
                <a16:creationId xmlns:a16="http://schemas.microsoft.com/office/drawing/2014/main" id="{56040703-5B3A-48EA-84B6-BB3CE685DC95}"/>
              </a:ext>
            </a:extLst>
          </p:cNvPr>
          <p:cNvSpPr txBox="1">
            <a:spLocks noChangeArrowheads="1"/>
          </p:cNvSpPr>
          <p:nvPr/>
        </p:nvSpPr>
        <p:spPr bwMode="auto">
          <a:xfrm>
            <a:off x="493713" y="5032375"/>
            <a:ext cx="301625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Dificulta Función</a:t>
            </a:r>
          </a:p>
          <a:p>
            <a:pPr algn="ctr">
              <a:lnSpc>
                <a:spcPct val="90000"/>
              </a:lnSpc>
            </a:pPr>
            <a:r>
              <a:rPr lang="en-US" altLang="en-US" sz="1600" i="0">
                <a:latin typeface="Arial" panose="020B0604020202020204" pitchFamily="34" charset="0"/>
              </a:rPr>
              <a:t>Enzimática Glucolítica</a:t>
            </a:r>
          </a:p>
        </p:txBody>
      </p:sp>
      <p:sp>
        <p:nvSpPr>
          <p:cNvPr id="46110" name="Line 105">
            <a:extLst>
              <a:ext uri="{FF2B5EF4-FFF2-40B4-BE49-F238E27FC236}">
                <a16:creationId xmlns:a16="http://schemas.microsoft.com/office/drawing/2014/main" id="{0BC1E025-131D-4E24-BD60-C835E9144CA2}"/>
              </a:ext>
            </a:extLst>
          </p:cNvPr>
          <p:cNvSpPr>
            <a:spLocks noChangeShapeType="1"/>
          </p:cNvSpPr>
          <p:nvPr/>
        </p:nvSpPr>
        <p:spPr bwMode="auto">
          <a:xfrm>
            <a:off x="1971675" y="552132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11" name="Text Box 106">
            <a:extLst>
              <a:ext uri="{FF2B5EF4-FFF2-40B4-BE49-F238E27FC236}">
                <a16:creationId xmlns:a16="http://schemas.microsoft.com/office/drawing/2014/main" id="{E33DA110-A124-4019-95E6-1535B6019385}"/>
              </a:ext>
            </a:extLst>
          </p:cNvPr>
          <p:cNvSpPr txBox="1">
            <a:spLocks noChangeArrowheads="1"/>
          </p:cNvSpPr>
          <p:nvPr/>
        </p:nvSpPr>
        <p:spPr bwMode="auto">
          <a:xfrm>
            <a:off x="835025" y="5661025"/>
            <a:ext cx="25876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Catabolismo Glucógeno</a:t>
            </a:r>
          </a:p>
        </p:txBody>
      </p:sp>
      <p:sp>
        <p:nvSpPr>
          <p:cNvPr id="46112" name="Line 107">
            <a:extLst>
              <a:ext uri="{FF2B5EF4-FFF2-40B4-BE49-F238E27FC236}">
                <a16:creationId xmlns:a16="http://schemas.microsoft.com/office/drawing/2014/main" id="{27BB2250-562B-4588-911A-3FB3183D416D}"/>
              </a:ext>
            </a:extLst>
          </p:cNvPr>
          <p:cNvSpPr>
            <a:spLocks noChangeShapeType="1"/>
          </p:cNvSpPr>
          <p:nvPr/>
        </p:nvSpPr>
        <p:spPr bwMode="auto">
          <a:xfrm>
            <a:off x="857250" y="570706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13" name="Line 108">
            <a:extLst>
              <a:ext uri="{FF2B5EF4-FFF2-40B4-BE49-F238E27FC236}">
                <a16:creationId xmlns:a16="http://schemas.microsoft.com/office/drawing/2014/main" id="{123E3EC6-0427-4358-90BE-3F8DC72BAE1A}"/>
              </a:ext>
            </a:extLst>
          </p:cNvPr>
          <p:cNvSpPr>
            <a:spLocks noChangeShapeType="1"/>
          </p:cNvSpPr>
          <p:nvPr/>
        </p:nvSpPr>
        <p:spPr bwMode="auto">
          <a:xfrm>
            <a:off x="1966913" y="590232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14" name="Text Box 109">
            <a:extLst>
              <a:ext uri="{FF2B5EF4-FFF2-40B4-BE49-F238E27FC236}">
                <a16:creationId xmlns:a16="http://schemas.microsoft.com/office/drawing/2014/main" id="{5D80626A-E80F-4CFD-889F-A5991E41331F}"/>
              </a:ext>
            </a:extLst>
          </p:cNvPr>
          <p:cNvSpPr txBox="1">
            <a:spLocks noChangeArrowheads="1"/>
          </p:cNvSpPr>
          <p:nvPr/>
        </p:nvSpPr>
        <p:spPr bwMode="auto">
          <a:xfrm>
            <a:off x="801688" y="6042025"/>
            <a:ext cx="27654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Disponibilidad de Energía</a:t>
            </a:r>
          </a:p>
        </p:txBody>
      </p:sp>
      <p:sp>
        <p:nvSpPr>
          <p:cNvPr id="46115" name="Line 110">
            <a:extLst>
              <a:ext uri="{FF2B5EF4-FFF2-40B4-BE49-F238E27FC236}">
                <a16:creationId xmlns:a16="http://schemas.microsoft.com/office/drawing/2014/main" id="{90B3E1FD-8FA5-4A49-A60E-432E97240510}"/>
              </a:ext>
            </a:extLst>
          </p:cNvPr>
          <p:cNvSpPr>
            <a:spLocks noChangeShapeType="1"/>
          </p:cNvSpPr>
          <p:nvPr/>
        </p:nvSpPr>
        <p:spPr bwMode="auto">
          <a:xfrm>
            <a:off x="823913" y="6088063"/>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16" name="Freeform 111">
            <a:extLst>
              <a:ext uri="{FF2B5EF4-FFF2-40B4-BE49-F238E27FC236}">
                <a16:creationId xmlns:a16="http://schemas.microsoft.com/office/drawing/2014/main" id="{D97B5790-8B84-4F8E-82D1-65254C40FED5}"/>
              </a:ext>
            </a:extLst>
          </p:cNvPr>
          <p:cNvSpPr>
            <a:spLocks/>
          </p:cNvSpPr>
          <p:nvPr/>
        </p:nvSpPr>
        <p:spPr bwMode="auto">
          <a:xfrm>
            <a:off x="1973263" y="6278563"/>
            <a:ext cx="2011362" cy="1778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02864" name="Text Box 112">
            <a:extLst>
              <a:ext uri="{FF2B5EF4-FFF2-40B4-BE49-F238E27FC236}">
                <a16:creationId xmlns:a16="http://schemas.microsoft.com/office/drawing/2014/main" id="{FB8197AC-C4CD-485F-82B4-9F44705FA7B9}"/>
              </a:ext>
            </a:extLst>
          </p:cNvPr>
          <p:cNvSpPr txBox="1">
            <a:spLocks noChangeArrowheads="1"/>
          </p:cNvSpPr>
          <p:nvPr/>
        </p:nvSpPr>
        <p:spPr bwMode="auto">
          <a:xfrm>
            <a:off x="3719513" y="6297613"/>
            <a:ext cx="1766887" cy="384175"/>
          </a:xfrm>
          <a:prstGeom prst="rect">
            <a:avLst/>
          </a:prstGeom>
          <a:noFill/>
          <a:ln w="9525">
            <a:noFill/>
            <a:miter lim="800000"/>
            <a:headEnd/>
            <a:tailEnd/>
          </a:ln>
          <a:effectLst/>
        </p:spPr>
        <p:txBody>
          <a:bodyPr>
            <a:spAutoFit/>
          </a:bodyPr>
          <a:lstStyle/>
          <a:p>
            <a:pPr algn="ctr">
              <a:lnSpc>
                <a:spcPct val="80000"/>
              </a:lnSpc>
              <a:defRPr/>
            </a:pPr>
            <a:r>
              <a:rPr lang="en-US" sz="2400" b="0" i="0">
                <a:effectLst>
                  <a:outerShdw blurRad="38100" dist="38100" dir="2700000" algn="tl">
                    <a:srgbClr val="C0C0C0"/>
                  </a:outerShdw>
                </a:effectLst>
                <a:latin typeface="Arial Black" pitchFamily="34" charset="0"/>
              </a:rPr>
              <a:t>FATIGA</a:t>
            </a:r>
          </a:p>
        </p:txBody>
      </p:sp>
      <p:sp>
        <p:nvSpPr>
          <p:cNvPr id="46118" name="Line 113">
            <a:extLst>
              <a:ext uri="{FF2B5EF4-FFF2-40B4-BE49-F238E27FC236}">
                <a16:creationId xmlns:a16="http://schemas.microsoft.com/office/drawing/2014/main" id="{FB005DE4-9384-4123-B8D2-2476B221C68E}"/>
              </a:ext>
            </a:extLst>
          </p:cNvPr>
          <p:cNvSpPr>
            <a:spLocks noChangeShapeType="1"/>
          </p:cNvSpPr>
          <p:nvPr/>
        </p:nvSpPr>
        <p:spPr bwMode="auto">
          <a:xfrm>
            <a:off x="4473575" y="2033588"/>
            <a:ext cx="0" cy="33178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19" name="Text Box 114">
            <a:extLst>
              <a:ext uri="{FF2B5EF4-FFF2-40B4-BE49-F238E27FC236}">
                <a16:creationId xmlns:a16="http://schemas.microsoft.com/office/drawing/2014/main" id="{F8EC8056-3EA9-4BE9-A60D-E4A44497D638}"/>
              </a:ext>
            </a:extLst>
          </p:cNvPr>
          <p:cNvSpPr txBox="1">
            <a:spLocks noChangeArrowheads="1"/>
          </p:cNvSpPr>
          <p:nvPr/>
        </p:nvSpPr>
        <p:spPr bwMode="auto">
          <a:xfrm>
            <a:off x="4451350" y="1997075"/>
            <a:ext cx="29003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(Forma Desecho Metabólico:)</a:t>
            </a:r>
          </a:p>
        </p:txBody>
      </p:sp>
      <p:sp>
        <p:nvSpPr>
          <p:cNvPr id="46120" name="Freeform 115">
            <a:extLst>
              <a:ext uri="{FF2B5EF4-FFF2-40B4-BE49-F238E27FC236}">
                <a16:creationId xmlns:a16="http://schemas.microsoft.com/office/drawing/2014/main" id="{6DB5CF23-EC7D-4555-8E41-2F528B7178E3}"/>
              </a:ext>
            </a:extLst>
          </p:cNvPr>
          <p:cNvSpPr>
            <a:spLocks/>
          </p:cNvSpPr>
          <p:nvPr/>
        </p:nvSpPr>
        <p:spPr bwMode="auto">
          <a:xfrm rot="5400000" flipV="1">
            <a:off x="6321426" y="4213225"/>
            <a:ext cx="196850" cy="16097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6121" name="Text Box 116">
            <a:extLst>
              <a:ext uri="{FF2B5EF4-FFF2-40B4-BE49-F238E27FC236}">
                <a16:creationId xmlns:a16="http://schemas.microsoft.com/office/drawing/2014/main" id="{997E0467-9449-4880-9C21-609193322AEF}"/>
              </a:ext>
            </a:extLst>
          </p:cNvPr>
          <p:cNvSpPr txBox="1">
            <a:spLocks noChangeArrowheads="1"/>
          </p:cNvSpPr>
          <p:nvPr/>
        </p:nvSpPr>
        <p:spPr bwMode="auto">
          <a:xfrm>
            <a:off x="6059488" y="5087938"/>
            <a:ext cx="258762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600" i="0">
                <a:latin typeface="Arial" panose="020B0604020202020204" pitchFamily="34" charset="0"/>
              </a:rPr>
              <a:t>Capacidad Combinar el</a:t>
            </a:r>
          </a:p>
          <a:p>
            <a:pPr>
              <a:lnSpc>
                <a:spcPct val="80000"/>
              </a:lnSpc>
            </a:pPr>
            <a:r>
              <a:rPr lang="en-US" altLang="en-US" sz="1600" i="0">
                <a:latin typeface="Arial" panose="020B0604020202020204" pitchFamily="34" charset="0"/>
              </a:rPr>
              <a:t>Calcio de las Fibras</a:t>
            </a:r>
          </a:p>
        </p:txBody>
      </p:sp>
      <p:sp>
        <p:nvSpPr>
          <p:cNvPr id="46122" name="Line 117">
            <a:extLst>
              <a:ext uri="{FF2B5EF4-FFF2-40B4-BE49-F238E27FC236}">
                <a16:creationId xmlns:a16="http://schemas.microsoft.com/office/drawing/2014/main" id="{07BF66DD-0854-4E22-B97B-48ABD4EF9085}"/>
              </a:ext>
            </a:extLst>
          </p:cNvPr>
          <p:cNvSpPr>
            <a:spLocks noChangeShapeType="1"/>
          </p:cNvSpPr>
          <p:nvPr/>
        </p:nvSpPr>
        <p:spPr bwMode="auto">
          <a:xfrm>
            <a:off x="6081713" y="5133975"/>
            <a:ext cx="0" cy="417513"/>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23" name="Text Box 118">
            <a:extLst>
              <a:ext uri="{FF2B5EF4-FFF2-40B4-BE49-F238E27FC236}">
                <a16:creationId xmlns:a16="http://schemas.microsoft.com/office/drawing/2014/main" id="{9D513E51-BD02-4069-BBE6-683454401EE1}"/>
              </a:ext>
            </a:extLst>
          </p:cNvPr>
          <p:cNvSpPr txBox="1">
            <a:spLocks noChangeArrowheads="1"/>
          </p:cNvSpPr>
          <p:nvPr/>
        </p:nvSpPr>
        <p:spPr bwMode="auto">
          <a:xfrm>
            <a:off x="6108700" y="5811838"/>
            <a:ext cx="2319338"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Impide la </a:t>
            </a:r>
          </a:p>
          <a:p>
            <a:pPr algn="ctr">
              <a:lnSpc>
                <a:spcPct val="80000"/>
              </a:lnSpc>
            </a:pPr>
            <a:r>
              <a:rPr lang="en-US" altLang="en-US" sz="1600" i="0">
                <a:latin typeface="Arial" panose="020B0604020202020204" pitchFamily="34" charset="0"/>
              </a:rPr>
              <a:t>Contracción Muscular</a:t>
            </a:r>
          </a:p>
        </p:txBody>
      </p:sp>
      <p:sp>
        <p:nvSpPr>
          <p:cNvPr id="46124" name="Line 120">
            <a:extLst>
              <a:ext uri="{FF2B5EF4-FFF2-40B4-BE49-F238E27FC236}">
                <a16:creationId xmlns:a16="http://schemas.microsoft.com/office/drawing/2014/main" id="{3D328454-64B4-449E-BB91-0A3B75F3A0C3}"/>
              </a:ext>
            </a:extLst>
          </p:cNvPr>
          <p:cNvSpPr>
            <a:spLocks noChangeShapeType="1"/>
          </p:cNvSpPr>
          <p:nvPr/>
        </p:nvSpPr>
        <p:spPr bwMode="auto">
          <a:xfrm>
            <a:off x="7219950" y="5519738"/>
            <a:ext cx="0" cy="33178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6125" name="Freeform 121">
            <a:extLst>
              <a:ext uri="{FF2B5EF4-FFF2-40B4-BE49-F238E27FC236}">
                <a16:creationId xmlns:a16="http://schemas.microsoft.com/office/drawing/2014/main" id="{5078F236-016A-414C-A701-F0DF23213B74}"/>
              </a:ext>
            </a:extLst>
          </p:cNvPr>
          <p:cNvSpPr>
            <a:spLocks/>
          </p:cNvSpPr>
          <p:nvPr/>
        </p:nvSpPr>
        <p:spPr bwMode="auto">
          <a:xfrm flipH="1">
            <a:off x="5226050" y="6273800"/>
            <a:ext cx="2011363" cy="1778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508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2" descr="Contents">
            <a:extLst>
              <a:ext uri="{FF2B5EF4-FFF2-40B4-BE49-F238E27FC236}">
                <a16:creationId xmlns:a16="http://schemas.microsoft.com/office/drawing/2014/main" id="{D7433507-F51C-4D52-A899-0A55654D90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03" name="Text Box 3">
            <a:extLst>
              <a:ext uri="{FF2B5EF4-FFF2-40B4-BE49-F238E27FC236}">
                <a16:creationId xmlns:a16="http://schemas.microsoft.com/office/drawing/2014/main" id="{BA585DC2-8F60-4359-9A20-E77ACFAAB8D4}"/>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Glucolítico</a:t>
            </a:r>
          </a:p>
        </p:txBody>
      </p:sp>
      <p:sp>
        <p:nvSpPr>
          <p:cNvPr id="204804" name="Text Box 4">
            <a:extLst>
              <a:ext uri="{FF2B5EF4-FFF2-40B4-BE49-F238E27FC236}">
                <a16:creationId xmlns:a16="http://schemas.microsoft.com/office/drawing/2014/main" id="{FF4B4CBA-2537-4934-B168-FCF5B5057CB1}"/>
              </a:ext>
            </a:extLst>
          </p:cNvPr>
          <p:cNvSpPr txBox="1">
            <a:spLocks noChangeArrowheads="1"/>
          </p:cNvSpPr>
          <p:nvPr/>
        </p:nvSpPr>
        <p:spPr bwMode="auto">
          <a:xfrm>
            <a:off x="3298825" y="3279775"/>
            <a:ext cx="2333625" cy="476250"/>
          </a:xfrm>
          <a:prstGeom prst="rect">
            <a:avLst/>
          </a:prstGeom>
          <a:noFill/>
          <a:ln w="9525">
            <a:noFill/>
            <a:miter lim="800000"/>
            <a:headEnd/>
            <a:tailEnd/>
          </a:ln>
          <a:effectLst/>
        </p:spPr>
        <p:txBody>
          <a:bodyPr>
            <a:spAutoFit/>
          </a:bodyPr>
          <a:lstStyle/>
          <a:p>
            <a:pPr algn="ctr">
              <a:lnSpc>
                <a:spcPct val="90000"/>
              </a:lnSpc>
              <a:defRPr/>
            </a:pPr>
            <a:r>
              <a:rPr lang="es-PR" sz="2800" b="0" i="0">
                <a:solidFill>
                  <a:srgbClr val="000000"/>
                </a:solidFill>
                <a:effectLst>
                  <a:outerShdw blurRad="38100" dist="38100" dir="2700000" algn="tl">
                    <a:srgbClr val="C0C0C0"/>
                  </a:outerShdw>
                </a:effectLst>
                <a:latin typeface="Arial Black" pitchFamily="34" charset="0"/>
              </a:rPr>
              <a:t>Libera H</a:t>
            </a:r>
            <a:r>
              <a:rPr lang="es-PR" sz="2800" b="0" i="0" baseline="30000">
                <a:solidFill>
                  <a:srgbClr val="000000"/>
                </a:solidFill>
                <a:effectLst>
                  <a:outerShdw blurRad="38100" dist="38100" dir="2700000" algn="tl">
                    <a:srgbClr val="C0C0C0"/>
                  </a:outerShdw>
                </a:effectLst>
                <a:latin typeface="Arial Black" pitchFamily="34" charset="0"/>
              </a:rPr>
              <a:t>+</a:t>
            </a:r>
          </a:p>
        </p:txBody>
      </p:sp>
      <p:sp>
        <p:nvSpPr>
          <p:cNvPr id="204805" name="Rectangle 5">
            <a:extLst>
              <a:ext uri="{FF2B5EF4-FFF2-40B4-BE49-F238E27FC236}">
                <a16:creationId xmlns:a16="http://schemas.microsoft.com/office/drawing/2014/main" id="{251218DB-337F-4BB9-8FE7-DF8DCEE48B0F}"/>
              </a:ext>
            </a:extLst>
          </p:cNvPr>
          <p:cNvSpPr>
            <a:spLocks noChangeArrowheads="1"/>
          </p:cNvSpPr>
          <p:nvPr/>
        </p:nvSpPr>
        <p:spPr bwMode="auto">
          <a:xfrm>
            <a:off x="1722438" y="1203325"/>
            <a:ext cx="5383212" cy="390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n-US" sz="2800" i="0">
                <a:solidFill>
                  <a:srgbClr val="000000"/>
                </a:solidFill>
                <a:effectLst>
                  <a:outerShdw blurRad="38100" dist="38100" dir="2700000" algn="tl">
                    <a:srgbClr val="C0C0C0"/>
                  </a:outerShdw>
                </a:effectLst>
                <a:latin typeface="Arial" charset="0"/>
              </a:rPr>
              <a:t>GLUCÓLISIS ANAERÓBICA</a:t>
            </a:r>
          </a:p>
        </p:txBody>
      </p:sp>
      <p:sp>
        <p:nvSpPr>
          <p:cNvPr id="47110" name="Text Box 8">
            <a:extLst>
              <a:ext uri="{FF2B5EF4-FFF2-40B4-BE49-F238E27FC236}">
                <a16:creationId xmlns:a16="http://schemas.microsoft.com/office/drawing/2014/main" id="{EC2C20E3-FB84-42B9-A393-CC7E1542F59D}"/>
              </a:ext>
            </a:extLst>
          </p:cNvPr>
          <p:cNvSpPr txBox="1">
            <a:spLocks noChangeArrowheads="1"/>
          </p:cNvSpPr>
          <p:nvPr/>
        </p:nvSpPr>
        <p:spPr bwMode="auto">
          <a:xfrm>
            <a:off x="4305300" y="2654300"/>
            <a:ext cx="36845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a:t>(Disocia rápidamente)</a:t>
            </a:r>
          </a:p>
        </p:txBody>
      </p:sp>
      <p:sp>
        <p:nvSpPr>
          <p:cNvPr id="204811" name="Rectangle 11">
            <a:extLst>
              <a:ext uri="{FF2B5EF4-FFF2-40B4-BE49-F238E27FC236}">
                <a16:creationId xmlns:a16="http://schemas.microsoft.com/office/drawing/2014/main" id="{E4EA4C3A-5BEC-438F-A462-3EDF57213127}"/>
              </a:ext>
            </a:extLst>
          </p:cNvPr>
          <p:cNvSpPr>
            <a:spLocks noChangeArrowheads="1"/>
          </p:cNvSpPr>
          <p:nvPr/>
        </p:nvSpPr>
        <p:spPr bwMode="auto">
          <a:xfrm>
            <a:off x="2790825" y="1938338"/>
            <a:ext cx="3287713" cy="8715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latin typeface="Arial" charset="0"/>
              </a:rPr>
              <a:t>Ácido Láctico</a:t>
            </a:r>
          </a:p>
          <a:p>
            <a:pPr marL="342900" indent="-342900" algn="ctr">
              <a:lnSpc>
                <a:spcPct val="60000"/>
              </a:lnSpc>
              <a:spcBef>
                <a:spcPct val="20000"/>
              </a:spcBef>
              <a:defRPr/>
            </a:pPr>
            <a:r>
              <a:rPr lang="es-PR" sz="2800" i="0">
                <a:solidFill>
                  <a:srgbClr val="000000"/>
                </a:solidFill>
                <a:latin typeface="Arial" charset="0"/>
              </a:rPr>
              <a:t>(C</a:t>
            </a:r>
            <a:r>
              <a:rPr lang="es-PR" sz="2800" i="0" baseline="-25000">
                <a:solidFill>
                  <a:srgbClr val="000000"/>
                </a:solidFill>
                <a:latin typeface="Arial" charset="0"/>
              </a:rPr>
              <a:t>3</a:t>
            </a:r>
            <a:r>
              <a:rPr lang="es-PR" sz="2800" i="0">
                <a:solidFill>
                  <a:srgbClr val="000000"/>
                </a:solidFill>
                <a:latin typeface="Arial" charset="0"/>
              </a:rPr>
              <a:t>H</a:t>
            </a:r>
            <a:r>
              <a:rPr lang="es-PR" sz="2800" i="0" baseline="-25000">
                <a:solidFill>
                  <a:srgbClr val="000000"/>
                </a:solidFill>
                <a:latin typeface="Arial" charset="0"/>
              </a:rPr>
              <a:t>6</a:t>
            </a:r>
            <a:r>
              <a:rPr lang="es-PR" sz="2800" i="0">
                <a:solidFill>
                  <a:srgbClr val="000000"/>
                </a:solidFill>
                <a:latin typeface="Arial" charset="0"/>
              </a:rPr>
              <a:t>O</a:t>
            </a:r>
            <a:r>
              <a:rPr lang="es-PR" sz="2800" i="0" baseline="-25000">
                <a:solidFill>
                  <a:srgbClr val="000000"/>
                </a:solidFill>
                <a:latin typeface="Arial" charset="0"/>
              </a:rPr>
              <a:t>8</a:t>
            </a:r>
            <a:r>
              <a:rPr lang="es-PR" sz="2800" i="0">
                <a:solidFill>
                  <a:srgbClr val="000000"/>
                </a:solidFill>
                <a:latin typeface="Arial" charset="0"/>
              </a:rPr>
              <a:t>)</a:t>
            </a:r>
          </a:p>
        </p:txBody>
      </p:sp>
      <p:sp>
        <p:nvSpPr>
          <p:cNvPr id="47112" name="Line 12">
            <a:extLst>
              <a:ext uri="{FF2B5EF4-FFF2-40B4-BE49-F238E27FC236}">
                <a16:creationId xmlns:a16="http://schemas.microsoft.com/office/drawing/2014/main" id="{7FE3670A-5252-4927-A124-752383552B45}"/>
              </a:ext>
            </a:extLst>
          </p:cNvPr>
          <p:cNvSpPr>
            <a:spLocks noChangeShapeType="1"/>
          </p:cNvSpPr>
          <p:nvPr/>
        </p:nvSpPr>
        <p:spPr bwMode="auto">
          <a:xfrm flipH="1">
            <a:off x="4295775" y="1528763"/>
            <a:ext cx="0" cy="461962"/>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4816" name="Text Box 16">
            <a:extLst>
              <a:ext uri="{FF2B5EF4-FFF2-40B4-BE49-F238E27FC236}">
                <a16:creationId xmlns:a16="http://schemas.microsoft.com/office/drawing/2014/main" id="{2D00BBF1-BECE-45C7-83FC-F6B3ACB7B00E}"/>
              </a:ext>
            </a:extLst>
          </p:cNvPr>
          <p:cNvSpPr txBox="1">
            <a:spLocks noChangeArrowheads="1"/>
          </p:cNvSpPr>
          <p:nvPr/>
        </p:nvSpPr>
        <p:spPr bwMode="auto">
          <a:xfrm>
            <a:off x="1174750" y="4021138"/>
            <a:ext cx="6607175" cy="384175"/>
          </a:xfrm>
          <a:prstGeom prst="rect">
            <a:avLst/>
          </a:prstGeom>
          <a:noFill/>
          <a:ln w="9525">
            <a:noFill/>
            <a:miter lim="800000"/>
            <a:headEnd/>
            <a:tailEnd/>
          </a:ln>
          <a:effectLst/>
        </p:spPr>
        <p:txBody>
          <a:bodyPr>
            <a:spAutoFit/>
          </a:bodyPr>
          <a:lstStyle/>
          <a:p>
            <a:pPr algn="ctr">
              <a:lnSpc>
                <a:spcPct val="80000"/>
              </a:lnSpc>
              <a:defRPr/>
            </a:pPr>
            <a:r>
              <a:rPr lang="es-PR" sz="2400" i="0">
                <a:effectLst>
                  <a:outerShdw blurRad="38100" dist="38100" dir="2700000" algn="tl">
                    <a:srgbClr val="C0C0C0"/>
                  </a:outerShdw>
                </a:effectLst>
                <a:latin typeface="Verdana" pitchFamily="34" charset="0"/>
              </a:rPr>
              <a:t>Compuesto Restante se Une con</a:t>
            </a:r>
          </a:p>
        </p:txBody>
      </p:sp>
      <p:sp>
        <p:nvSpPr>
          <p:cNvPr id="47114" name="Line 17">
            <a:extLst>
              <a:ext uri="{FF2B5EF4-FFF2-40B4-BE49-F238E27FC236}">
                <a16:creationId xmlns:a16="http://schemas.microsoft.com/office/drawing/2014/main" id="{757409F9-69F1-4052-A759-7CE5EDF4119C}"/>
              </a:ext>
            </a:extLst>
          </p:cNvPr>
          <p:cNvSpPr>
            <a:spLocks noChangeShapeType="1"/>
          </p:cNvSpPr>
          <p:nvPr/>
        </p:nvSpPr>
        <p:spPr bwMode="auto">
          <a:xfrm flipH="1">
            <a:off x="4319588" y="2681288"/>
            <a:ext cx="0" cy="7207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115" name="Line 19">
            <a:extLst>
              <a:ext uri="{FF2B5EF4-FFF2-40B4-BE49-F238E27FC236}">
                <a16:creationId xmlns:a16="http://schemas.microsoft.com/office/drawing/2014/main" id="{12FD4321-FE92-4BF6-8031-70E7DA22A234}"/>
              </a:ext>
            </a:extLst>
          </p:cNvPr>
          <p:cNvSpPr>
            <a:spLocks noChangeShapeType="1"/>
          </p:cNvSpPr>
          <p:nvPr/>
        </p:nvSpPr>
        <p:spPr bwMode="auto">
          <a:xfrm flipH="1">
            <a:off x="3659188" y="4321175"/>
            <a:ext cx="0" cy="46196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4821" name="Text Box 21">
            <a:extLst>
              <a:ext uri="{FF2B5EF4-FFF2-40B4-BE49-F238E27FC236}">
                <a16:creationId xmlns:a16="http://schemas.microsoft.com/office/drawing/2014/main" id="{FD4E7BD5-C4BB-4858-9330-36A8D54B1BC6}"/>
              </a:ext>
            </a:extLst>
          </p:cNvPr>
          <p:cNvSpPr txBox="1">
            <a:spLocks noChangeArrowheads="1"/>
          </p:cNvSpPr>
          <p:nvPr/>
        </p:nvSpPr>
        <p:spPr bwMode="auto">
          <a:xfrm>
            <a:off x="1192213" y="4779963"/>
            <a:ext cx="6607175" cy="384175"/>
          </a:xfrm>
          <a:prstGeom prst="rect">
            <a:avLst/>
          </a:prstGeom>
          <a:noFill/>
          <a:ln w="9525">
            <a:noFill/>
            <a:miter lim="800000"/>
            <a:headEnd/>
            <a:tailEnd/>
          </a:ln>
          <a:effectLst/>
        </p:spPr>
        <p:txBody>
          <a:bodyPr>
            <a:spAutoFit/>
          </a:bodyPr>
          <a:lstStyle/>
          <a:p>
            <a:pPr algn="ctr">
              <a:lnSpc>
                <a:spcPct val="80000"/>
              </a:lnSpc>
              <a:defRPr/>
            </a:pPr>
            <a:r>
              <a:rPr lang="es-PR" sz="2400" i="0">
                <a:effectLst>
                  <a:outerShdw blurRad="38100" dist="38100" dir="2700000" algn="tl">
                    <a:srgbClr val="C0C0C0"/>
                  </a:outerShdw>
                </a:effectLst>
                <a:latin typeface="Verdana" pitchFamily="34" charset="0"/>
              </a:rPr>
              <a:t>Na</a:t>
            </a:r>
            <a:r>
              <a:rPr lang="es-PR" sz="2400" i="0" baseline="30000">
                <a:effectLst>
                  <a:outerShdw blurRad="38100" dist="38100" dir="2700000" algn="tl">
                    <a:srgbClr val="C0C0C0"/>
                  </a:outerShdw>
                </a:effectLst>
                <a:latin typeface="Verdana" pitchFamily="34" charset="0"/>
              </a:rPr>
              <a:t>+ </a:t>
            </a:r>
            <a:r>
              <a:rPr lang="es-PR" sz="2400" i="0">
                <a:effectLst>
                  <a:outerShdw blurRad="38100" dist="38100" dir="2700000" algn="tl">
                    <a:srgbClr val="C0C0C0"/>
                  </a:outerShdw>
                </a:effectLst>
                <a:latin typeface="Verdana" pitchFamily="34" charset="0"/>
              </a:rPr>
              <a:t>  ó     K</a:t>
            </a:r>
            <a:r>
              <a:rPr lang="es-PR" sz="2400" i="0" baseline="30000">
                <a:effectLst>
                  <a:outerShdw blurRad="38100" dist="38100" dir="2700000" algn="tl">
                    <a:srgbClr val="C0C0C0"/>
                  </a:outerShdw>
                </a:effectLst>
                <a:latin typeface="Verdana" pitchFamily="34" charset="0"/>
              </a:rPr>
              <a:t>+</a:t>
            </a:r>
          </a:p>
        </p:txBody>
      </p:sp>
      <p:sp>
        <p:nvSpPr>
          <p:cNvPr id="47117" name="Freeform 22">
            <a:extLst>
              <a:ext uri="{FF2B5EF4-FFF2-40B4-BE49-F238E27FC236}">
                <a16:creationId xmlns:a16="http://schemas.microsoft.com/office/drawing/2014/main" id="{EF577985-E6A6-441F-87FC-9133F96E2780}"/>
              </a:ext>
            </a:extLst>
          </p:cNvPr>
          <p:cNvSpPr>
            <a:spLocks/>
          </p:cNvSpPr>
          <p:nvPr/>
        </p:nvSpPr>
        <p:spPr bwMode="auto">
          <a:xfrm flipV="1">
            <a:off x="3643313" y="5121275"/>
            <a:ext cx="1638300" cy="166688"/>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47118" name="Text Box 24">
            <a:extLst>
              <a:ext uri="{FF2B5EF4-FFF2-40B4-BE49-F238E27FC236}">
                <a16:creationId xmlns:a16="http://schemas.microsoft.com/office/drawing/2014/main" id="{CE01C3FE-3BA5-49AB-8C7E-7E922024DA81}"/>
              </a:ext>
            </a:extLst>
          </p:cNvPr>
          <p:cNvSpPr txBox="1">
            <a:spLocks noChangeArrowheads="1"/>
          </p:cNvSpPr>
          <p:nvPr/>
        </p:nvSpPr>
        <p:spPr bwMode="auto">
          <a:xfrm>
            <a:off x="4443413" y="5392738"/>
            <a:ext cx="1255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a:t>(Forma)</a:t>
            </a:r>
          </a:p>
        </p:txBody>
      </p:sp>
      <p:sp>
        <p:nvSpPr>
          <p:cNvPr id="47119" name="Line 25">
            <a:extLst>
              <a:ext uri="{FF2B5EF4-FFF2-40B4-BE49-F238E27FC236}">
                <a16:creationId xmlns:a16="http://schemas.microsoft.com/office/drawing/2014/main" id="{9FEF9F52-EDCB-45D5-B124-6CD44130C36A}"/>
              </a:ext>
            </a:extLst>
          </p:cNvPr>
          <p:cNvSpPr>
            <a:spLocks noChangeShapeType="1"/>
          </p:cNvSpPr>
          <p:nvPr/>
        </p:nvSpPr>
        <p:spPr bwMode="auto">
          <a:xfrm flipH="1">
            <a:off x="4471988" y="5319713"/>
            <a:ext cx="0" cy="81597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04826" name="Text Box 26">
            <a:extLst>
              <a:ext uri="{FF2B5EF4-FFF2-40B4-BE49-F238E27FC236}">
                <a16:creationId xmlns:a16="http://schemas.microsoft.com/office/drawing/2014/main" id="{3A6B19B4-8893-4B79-A1C1-72AE57F25F15}"/>
              </a:ext>
            </a:extLst>
          </p:cNvPr>
          <p:cNvSpPr txBox="1">
            <a:spLocks noChangeArrowheads="1"/>
          </p:cNvSpPr>
          <p:nvPr/>
        </p:nvSpPr>
        <p:spPr bwMode="auto">
          <a:xfrm>
            <a:off x="3381375" y="6051550"/>
            <a:ext cx="2222500" cy="701675"/>
          </a:xfrm>
          <a:prstGeom prst="rect">
            <a:avLst/>
          </a:prstGeom>
          <a:noFill/>
          <a:ln w="9525">
            <a:noFill/>
            <a:miter lim="800000"/>
            <a:headEnd/>
            <a:tailEnd/>
          </a:ln>
          <a:effectLst/>
        </p:spPr>
        <p:txBody>
          <a:bodyPr>
            <a:spAutoFit/>
          </a:bodyPr>
          <a:lstStyle/>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Sal</a:t>
            </a:r>
          </a:p>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(LACTATO)</a:t>
            </a:r>
            <a:endParaRPr lang="es-PR" sz="2500" i="0">
              <a:solidFill>
                <a:srgbClr val="000000"/>
              </a:solidFill>
              <a:effectLst>
                <a:outerShdw blurRad="38100" dist="38100" dir="2700000" algn="tl">
                  <a:srgbClr val="C0C0C0"/>
                </a:outerShdw>
              </a:effectLst>
              <a:latin typeface="Arial Black" pitchFamily="34" charset="0"/>
            </a:endParaRPr>
          </a:p>
        </p:txBody>
      </p:sp>
      <p:sp>
        <p:nvSpPr>
          <p:cNvPr id="47121" name="Line 27">
            <a:extLst>
              <a:ext uri="{FF2B5EF4-FFF2-40B4-BE49-F238E27FC236}">
                <a16:creationId xmlns:a16="http://schemas.microsoft.com/office/drawing/2014/main" id="{25CD4A3E-60C8-49EC-8B6A-20C9A1F56573}"/>
              </a:ext>
            </a:extLst>
          </p:cNvPr>
          <p:cNvSpPr>
            <a:spLocks noChangeShapeType="1"/>
          </p:cNvSpPr>
          <p:nvPr/>
        </p:nvSpPr>
        <p:spPr bwMode="auto">
          <a:xfrm flipH="1">
            <a:off x="5226050" y="4330700"/>
            <a:ext cx="0" cy="46196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7122" name="Line 28">
            <a:extLst>
              <a:ext uri="{FF2B5EF4-FFF2-40B4-BE49-F238E27FC236}">
                <a16:creationId xmlns:a16="http://schemas.microsoft.com/office/drawing/2014/main" id="{8083DFE3-2510-42C2-B36A-B9325E66D98A}"/>
              </a:ext>
            </a:extLst>
          </p:cNvPr>
          <p:cNvSpPr>
            <a:spLocks noChangeShapeType="1"/>
          </p:cNvSpPr>
          <p:nvPr/>
        </p:nvSpPr>
        <p:spPr bwMode="auto">
          <a:xfrm flipH="1">
            <a:off x="4319588" y="3652838"/>
            <a:ext cx="0" cy="461962"/>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wipe(left)">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descr="Contents">
            <a:extLst>
              <a:ext uri="{FF2B5EF4-FFF2-40B4-BE49-F238E27FC236}">
                <a16:creationId xmlns:a16="http://schemas.microsoft.com/office/drawing/2014/main" id="{B3308F2D-BADC-4DE4-BFD8-D4A8E90FB8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6611" name="Text Box 3">
            <a:extLst>
              <a:ext uri="{FF2B5EF4-FFF2-40B4-BE49-F238E27FC236}">
                <a16:creationId xmlns:a16="http://schemas.microsoft.com/office/drawing/2014/main" id="{45164B1D-9A3D-4448-864B-3D3E94F56387}"/>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Glucolítico</a:t>
            </a:r>
          </a:p>
        </p:txBody>
      </p:sp>
      <p:sp>
        <p:nvSpPr>
          <p:cNvPr id="196612" name="Text Box 4">
            <a:extLst>
              <a:ext uri="{FF2B5EF4-FFF2-40B4-BE49-F238E27FC236}">
                <a16:creationId xmlns:a16="http://schemas.microsoft.com/office/drawing/2014/main" id="{4637F561-3F3E-4DFF-8E59-80E82B73FC15}"/>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Se requieren 12 reacciones enzimáticas para degradar la glucosa y glucógeno en ATP</a:t>
            </a:r>
          </a:p>
        </p:txBody>
      </p:sp>
      <p:sp>
        <p:nvSpPr>
          <p:cNvPr id="196613" name="Text Box 5">
            <a:extLst>
              <a:ext uri="{FF2B5EF4-FFF2-40B4-BE49-F238E27FC236}">
                <a16:creationId xmlns:a16="http://schemas.microsoft.com/office/drawing/2014/main" id="{3643699F-995E-4D7C-9DE1-FDE439A3D263}"/>
              </a:ext>
            </a:extLst>
          </p:cNvPr>
          <p:cNvSpPr txBox="1">
            <a:spLocks noChangeArrowheads="1"/>
          </p:cNvSpPr>
          <p:nvPr/>
        </p:nvSpPr>
        <p:spPr bwMode="auto">
          <a:xfrm>
            <a:off x="609600" y="2465388"/>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glucólisis que occure en el sistema glucolítico es generalmemnte anaeróbica (sin oxígeno)</a:t>
            </a:r>
          </a:p>
        </p:txBody>
      </p:sp>
      <p:sp>
        <p:nvSpPr>
          <p:cNvPr id="196614" name="Text Box 6">
            <a:extLst>
              <a:ext uri="{FF2B5EF4-FFF2-40B4-BE49-F238E27FC236}">
                <a16:creationId xmlns:a16="http://schemas.microsoft.com/office/drawing/2014/main" id="{DD3BB49D-4A12-49B8-B525-F3CAF98D1285}"/>
              </a:ext>
            </a:extLst>
          </p:cNvPr>
          <p:cNvSpPr txBox="1">
            <a:spLocks noChangeArrowheads="1"/>
          </p:cNvSpPr>
          <p:nvPr/>
        </p:nvSpPr>
        <p:spPr bwMode="auto">
          <a:xfrm>
            <a:off x="609600" y="3292475"/>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 ácido pirúvico producido por la glucólisis anaeróbica se convierte en ácido láctico</a:t>
            </a:r>
          </a:p>
        </p:txBody>
      </p:sp>
      <p:sp>
        <p:nvSpPr>
          <p:cNvPr id="196615" name="Text Box 7">
            <a:extLst>
              <a:ext uri="{FF2B5EF4-FFF2-40B4-BE49-F238E27FC236}">
                <a16:creationId xmlns:a16="http://schemas.microsoft.com/office/drawing/2014/main" id="{D8E9FDB3-9CED-4930-9788-F2460C9D0E66}"/>
              </a:ext>
            </a:extLst>
          </p:cNvPr>
          <p:cNvSpPr txBox="1">
            <a:spLocks noChangeArrowheads="1"/>
          </p:cNvSpPr>
          <p:nvPr/>
        </p:nvSpPr>
        <p:spPr bwMode="auto">
          <a:xfrm>
            <a:off x="609600" y="4108450"/>
            <a:ext cx="838200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1 mol de glucógeno produce 3 moles de ATP; 1 mol of glucosa produce 2 moles de ATP. La diferencia se debe al el hecho que se require 1 mol de ATP para convertir la  glucosa en glucosa-6-fosfato, mientras que el glucógeno se convierte en glucosa-1-fosfato y luego a glucosa-6-fosfato, sin la pérdida de1 ATP.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611"/>
                                        </p:tgtEl>
                                        <p:attrNameLst>
                                          <p:attrName>style.visibility</p:attrName>
                                        </p:attrNameLst>
                                      </p:cBhvr>
                                      <p:to>
                                        <p:strVal val="visible"/>
                                      </p:to>
                                    </p:set>
                                    <p:animEffect transition="in" filter="wipe(left)">
                                      <p:cBhvr>
                                        <p:cTn id="7" dur="500"/>
                                        <p:tgtEl>
                                          <p:spTgt spid="1966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6612"/>
                                        </p:tgtEl>
                                        <p:attrNameLst>
                                          <p:attrName>style.visibility</p:attrName>
                                        </p:attrNameLst>
                                      </p:cBhvr>
                                      <p:to>
                                        <p:strVal val="visible"/>
                                      </p:to>
                                    </p:set>
                                    <p:animEffect transition="in" filter="wipe(left)">
                                      <p:cBhvr>
                                        <p:cTn id="12" dur="500"/>
                                        <p:tgtEl>
                                          <p:spTgt spid="1966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96613"/>
                                        </p:tgtEl>
                                        <p:attrNameLst>
                                          <p:attrName>style.visibility</p:attrName>
                                        </p:attrNameLst>
                                      </p:cBhvr>
                                      <p:to>
                                        <p:strVal val="visible"/>
                                      </p:to>
                                    </p:set>
                                    <p:animEffect transition="in" filter="wipe(left)">
                                      <p:cBhvr>
                                        <p:cTn id="17" dur="500"/>
                                        <p:tgtEl>
                                          <p:spTgt spid="19661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96614"/>
                                        </p:tgtEl>
                                        <p:attrNameLst>
                                          <p:attrName>style.visibility</p:attrName>
                                        </p:attrNameLst>
                                      </p:cBhvr>
                                      <p:to>
                                        <p:strVal val="visible"/>
                                      </p:to>
                                    </p:set>
                                    <p:animEffect transition="in" filter="wipe(left)">
                                      <p:cBhvr>
                                        <p:cTn id="22" dur="500"/>
                                        <p:tgtEl>
                                          <p:spTgt spid="19661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96615"/>
                                        </p:tgtEl>
                                        <p:attrNameLst>
                                          <p:attrName>style.visibility</p:attrName>
                                        </p:attrNameLst>
                                      </p:cBhvr>
                                      <p:to>
                                        <p:strVal val="visible"/>
                                      </p:to>
                                    </p:set>
                                    <p:animEffect transition="in" filter="wipe(left)">
                                      <p:cBhvr>
                                        <p:cTn id="27" dur="500"/>
                                        <p:tgtEl>
                                          <p:spTgt spid="1966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1" grpId="0" autoUpdateAnimBg="0"/>
      <p:bldP spid="196612" grpId="0" autoUpdateAnimBg="0"/>
      <p:bldP spid="196613" grpId="0" autoUpdateAnimBg="0"/>
      <p:bldP spid="196614" grpId="0" autoUpdateAnimBg="0"/>
      <p:bldP spid="196615"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descr="Contents">
            <a:extLst>
              <a:ext uri="{FF2B5EF4-FFF2-40B4-BE49-F238E27FC236}">
                <a16:creationId xmlns:a16="http://schemas.microsoft.com/office/drawing/2014/main" id="{96D13DAE-9B54-4A3E-9319-B402A4B527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5" name="Text Box 3">
            <a:extLst>
              <a:ext uri="{FF2B5EF4-FFF2-40B4-BE49-F238E27FC236}">
                <a16:creationId xmlns:a16="http://schemas.microsoft.com/office/drawing/2014/main" id="{323E369F-B9CE-4587-8FFB-5BF3D126F9ED}"/>
              </a:ext>
            </a:extLst>
          </p:cNvPr>
          <p:cNvSpPr txBox="1">
            <a:spLocks noChangeArrowheads="1"/>
          </p:cNvSpPr>
          <p:nvPr/>
        </p:nvSpPr>
        <p:spPr bwMode="auto">
          <a:xfrm>
            <a:off x="638175" y="1600200"/>
            <a:ext cx="7924800"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b="0" i="0">
                <a:latin typeface="Arial" panose="020B0604020202020204" pitchFamily="34" charset="0"/>
              </a:rPr>
              <a:t>Las acciones combinadas de los sistemas ATP-PCr y glucolítico permiten a los músculos generar fuerza en la ausencia de oxígeno; por lo tanto, estos dos sistemas energéticos representan los principales proveedores de energía durantes los primeros minutos de un ejercicio de alta intensidad.</a:t>
            </a:r>
          </a:p>
        </p:txBody>
      </p:sp>
      <p:sp>
        <p:nvSpPr>
          <p:cNvPr id="23556" name="Text Box 4">
            <a:extLst>
              <a:ext uri="{FF2B5EF4-FFF2-40B4-BE49-F238E27FC236}">
                <a16:creationId xmlns:a16="http://schemas.microsoft.com/office/drawing/2014/main" id="{4B84B270-017E-4D49-BBDF-D5E5CF4B6716}"/>
              </a:ext>
            </a:extLst>
          </p:cNvPr>
          <p:cNvSpPr txBox="1">
            <a:spLocks noChangeArrowheads="1"/>
          </p:cNvSpPr>
          <p:nvPr/>
        </p:nvSpPr>
        <p:spPr bwMode="auto">
          <a:xfrm>
            <a:off x="276225" y="260350"/>
            <a:ext cx="84105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¿Sabía Usted…?</a:t>
            </a:r>
            <a:endParaRPr lang="en-US" altLang="en-US" sz="3400" i="0">
              <a:latin typeface="Arial" panose="020B0604020202020204" pitchFamily="34" charset="0"/>
            </a:endParaRPr>
          </a:p>
        </p:txBody>
      </p:sp>
      <p:pic>
        <p:nvPicPr>
          <p:cNvPr id="23557" name="Picture 5" descr="Tennis">
            <a:extLst>
              <a:ext uri="{FF2B5EF4-FFF2-40B4-BE49-F238E27FC236}">
                <a16:creationId xmlns:a16="http://schemas.microsoft.com/office/drawing/2014/main" id="{C774935E-5610-49D1-875C-8C070249A7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53200" y="3962400"/>
            <a:ext cx="2422525"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3557"/>
                                        </p:tgtEl>
                                        <p:attrNameLst>
                                          <p:attrName>style.visibility</p:attrName>
                                        </p:attrNameLst>
                                      </p:cBhvr>
                                      <p:to>
                                        <p:strVal val="visible"/>
                                      </p:to>
                                    </p:set>
                                    <p:animEffect transition="in" filter="wipe(down)">
                                      <p:cBhvr>
                                        <p:cTn id="7" dur="500"/>
                                        <p:tgtEl>
                                          <p:spTgt spid="23557"/>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556"/>
                                        </p:tgtEl>
                                        <p:attrNameLst>
                                          <p:attrName>style.visibility</p:attrName>
                                        </p:attrNameLst>
                                      </p:cBhvr>
                                      <p:to>
                                        <p:strVal val="visible"/>
                                      </p:to>
                                    </p:set>
                                    <p:animEffect transition="in" filter="wipe(left)">
                                      <p:cBhvr>
                                        <p:cTn id="11" dur="500"/>
                                        <p:tgtEl>
                                          <p:spTgt spid="2355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3555"/>
                                        </p:tgtEl>
                                        <p:attrNameLst>
                                          <p:attrName>style.visibility</p:attrName>
                                        </p:attrNameLst>
                                      </p:cBhvr>
                                      <p:to>
                                        <p:strVal val="visible"/>
                                      </p:to>
                                    </p:set>
                                    <p:animEffect transition="in" filter="wipe(left)">
                                      <p:cBhvr>
                                        <p:cTn id="16" dur="500"/>
                                        <p:tgtEl>
                                          <p:spTgt spid="235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autoUpdateAnimBg="0"/>
      <p:bldP spid="23556"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2" descr="Contents">
            <a:extLst>
              <a:ext uri="{FF2B5EF4-FFF2-40B4-BE49-F238E27FC236}">
                <a16:creationId xmlns:a16="http://schemas.microsoft.com/office/drawing/2014/main" id="{7F113189-5D2E-4918-ADC6-BF41B12512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091" name="Text Box 3">
            <a:extLst>
              <a:ext uri="{FF2B5EF4-FFF2-40B4-BE49-F238E27FC236}">
                <a16:creationId xmlns:a16="http://schemas.microsoft.com/office/drawing/2014/main" id="{EE0DB58E-8EFA-424A-A532-8348D791F816}"/>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a:t>
            </a:r>
          </a:p>
        </p:txBody>
      </p:sp>
      <p:sp>
        <p:nvSpPr>
          <p:cNvPr id="217115" name="Rectangle 27">
            <a:extLst>
              <a:ext uri="{FF2B5EF4-FFF2-40B4-BE49-F238E27FC236}">
                <a16:creationId xmlns:a16="http://schemas.microsoft.com/office/drawing/2014/main" id="{2D98B21B-4B05-458F-AA30-27FF4AF62F41}"/>
              </a:ext>
            </a:extLst>
          </p:cNvPr>
          <p:cNvSpPr>
            <a:spLocks noChangeArrowheads="1"/>
          </p:cNvSpPr>
          <p:nvPr/>
        </p:nvSpPr>
        <p:spPr bwMode="auto">
          <a:xfrm>
            <a:off x="898525" y="1138238"/>
            <a:ext cx="7450138" cy="457200"/>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4100" i="0">
                <a:effectLst>
                  <a:outerShdw blurRad="38100" dist="38100" dir="2700000" algn="tl">
                    <a:srgbClr val="C0C0C0"/>
                  </a:outerShdw>
                </a:effectLst>
                <a:latin typeface="Arial Black" pitchFamily="34" charset="0"/>
              </a:rPr>
              <a:t>1 Mol de Glucosa o AGL</a:t>
            </a:r>
          </a:p>
        </p:txBody>
      </p:sp>
      <p:sp>
        <p:nvSpPr>
          <p:cNvPr id="50181" name="Freeform 28">
            <a:extLst>
              <a:ext uri="{FF2B5EF4-FFF2-40B4-BE49-F238E27FC236}">
                <a16:creationId xmlns:a16="http://schemas.microsoft.com/office/drawing/2014/main" id="{25287F90-567B-4F5C-9B77-AACA33BA8907}"/>
              </a:ext>
            </a:extLst>
          </p:cNvPr>
          <p:cNvSpPr>
            <a:spLocks/>
          </p:cNvSpPr>
          <p:nvPr/>
        </p:nvSpPr>
        <p:spPr bwMode="auto">
          <a:xfrm>
            <a:off x="2208213" y="3927475"/>
            <a:ext cx="728662" cy="8286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7117" name="Rectangle 29">
            <a:extLst>
              <a:ext uri="{FF2B5EF4-FFF2-40B4-BE49-F238E27FC236}">
                <a16:creationId xmlns:a16="http://schemas.microsoft.com/office/drawing/2014/main" id="{9B7ADA52-5D4C-4187-94FC-0225B098553B}"/>
              </a:ext>
            </a:extLst>
          </p:cNvPr>
          <p:cNvSpPr>
            <a:spLocks noChangeArrowheads="1"/>
          </p:cNvSpPr>
          <p:nvPr/>
        </p:nvSpPr>
        <p:spPr bwMode="auto">
          <a:xfrm>
            <a:off x="1528763" y="4672013"/>
            <a:ext cx="1501775" cy="609600"/>
          </a:xfrm>
          <a:prstGeom prst="rect">
            <a:avLst/>
          </a:prstGeom>
          <a:noFill/>
          <a:ln w="9525">
            <a:noFill/>
            <a:miter lim="800000"/>
            <a:headEnd/>
            <a:tailEnd/>
          </a:ln>
          <a:effectLst/>
        </p:spPr>
        <p:txBody>
          <a:bodyPr/>
          <a:lstStyle/>
          <a:p>
            <a:pPr marL="342900" indent="-342900" algn="ctr">
              <a:spcBef>
                <a:spcPct val="20000"/>
              </a:spcBef>
              <a:defRPr/>
            </a:pPr>
            <a:r>
              <a:rPr lang="en-US" sz="3300" i="0">
                <a:effectLst>
                  <a:outerShdw blurRad="38100" dist="38100" dir="2700000" algn="tl">
                    <a:srgbClr val="C0C0C0"/>
                  </a:outerShdw>
                </a:effectLst>
                <a:latin typeface="Arial" charset="0"/>
              </a:rPr>
              <a:t>40 %</a:t>
            </a:r>
          </a:p>
        </p:txBody>
      </p:sp>
      <p:sp>
        <p:nvSpPr>
          <p:cNvPr id="217118" name="Rectangle 30">
            <a:extLst>
              <a:ext uri="{FF2B5EF4-FFF2-40B4-BE49-F238E27FC236}">
                <a16:creationId xmlns:a16="http://schemas.microsoft.com/office/drawing/2014/main" id="{ADBC0812-7924-4F79-BDFB-91C0675A5802}"/>
              </a:ext>
            </a:extLst>
          </p:cNvPr>
          <p:cNvSpPr>
            <a:spLocks noChangeArrowheads="1"/>
          </p:cNvSpPr>
          <p:nvPr/>
        </p:nvSpPr>
        <p:spPr bwMode="auto">
          <a:xfrm>
            <a:off x="2978150" y="2308225"/>
            <a:ext cx="3721100" cy="609600"/>
          </a:xfrm>
          <a:prstGeom prst="rect">
            <a:avLst/>
          </a:prstGeom>
          <a:noFill/>
          <a:ln w="9525">
            <a:noFill/>
            <a:miter lim="800000"/>
            <a:headEnd/>
            <a:tailEnd/>
          </a:ln>
          <a:effectLst/>
        </p:spPr>
        <p:txBody>
          <a:bodyPr/>
          <a:lstStyle/>
          <a:p>
            <a:pPr marL="342900" indent="-342900" algn="ctr">
              <a:spcBef>
                <a:spcPct val="20000"/>
              </a:spcBef>
              <a:defRPr/>
            </a:pPr>
            <a:r>
              <a:rPr lang="en-US" sz="3700" i="0">
                <a:effectLst>
                  <a:outerShdw blurRad="38100" dist="38100" dir="2700000" algn="tl">
                    <a:srgbClr val="C0C0C0"/>
                  </a:outerShdw>
                </a:effectLst>
                <a:latin typeface="Verdana" pitchFamily="34" charset="0"/>
              </a:rPr>
              <a:t>Metabolismo</a:t>
            </a:r>
          </a:p>
        </p:txBody>
      </p:sp>
      <p:sp>
        <p:nvSpPr>
          <p:cNvPr id="50184" name="Line 33">
            <a:extLst>
              <a:ext uri="{FF2B5EF4-FFF2-40B4-BE49-F238E27FC236}">
                <a16:creationId xmlns:a16="http://schemas.microsoft.com/office/drawing/2014/main" id="{5E33CCFC-E2BC-46DF-B564-5D5BC4042910}"/>
              </a:ext>
            </a:extLst>
          </p:cNvPr>
          <p:cNvSpPr>
            <a:spLocks noChangeShapeType="1"/>
          </p:cNvSpPr>
          <p:nvPr/>
        </p:nvSpPr>
        <p:spPr bwMode="auto">
          <a:xfrm>
            <a:off x="4799013" y="1704975"/>
            <a:ext cx="0" cy="8001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24" name="Rectangle 36">
            <a:extLst>
              <a:ext uri="{FF2B5EF4-FFF2-40B4-BE49-F238E27FC236}">
                <a16:creationId xmlns:a16="http://schemas.microsoft.com/office/drawing/2014/main" id="{CCD39076-1621-4D18-9DA3-DC8E2BA88D0D}"/>
              </a:ext>
            </a:extLst>
          </p:cNvPr>
          <p:cNvSpPr>
            <a:spLocks noChangeArrowheads="1"/>
          </p:cNvSpPr>
          <p:nvPr/>
        </p:nvSpPr>
        <p:spPr bwMode="auto">
          <a:xfrm>
            <a:off x="2617788" y="3695700"/>
            <a:ext cx="4392612" cy="4953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600" i="0">
                <a:solidFill>
                  <a:srgbClr val="000000"/>
                </a:solidFill>
                <a:effectLst>
                  <a:outerShdw blurRad="38100" dist="38100" dir="2700000" algn="tl">
                    <a:srgbClr val="C0C0C0"/>
                  </a:outerShdw>
                </a:effectLst>
                <a:latin typeface="Arial" charset="0"/>
              </a:rPr>
              <a:t>Energía Liberada</a:t>
            </a:r>
            <a:endParaRPr lang="en-US" sz="3600">
              <a:solidFill>
                <a:srgbClr val="000000"/>
              </a:solidFill>
              <a:effectLst>
                <a:outerShdw blurRad="38100" dist="38100" dir="2700000" algn="tl">
                  <a:srgbClr val="C0C0C0"/>
                </a:outerShdw>
              </a:effectLst>
              <a:latin typeface="Arial" charset="0"/>
            </a:endParaRPr>
          </a:p>
        </p:txBody>
      </p:sp>
      <p:sp>
        <p:nvSpPr>
          <p:cNvPr id="50186" name="Line 38">
            <a:extLst>
              <a:ext uri="{FF2B5EF4-FFF2-40B4-BE49-F238E27FC236}">
                <a16:creationId xmlns:a16="http://schemas.microsoft.com/office/drawing/2014/main" id="{94B03318-E137-4A99-981D-21A2E26EF909}"/>
              </a:ext>
            </a:extLst>
          </p:cNvPr>
          <p:cNvSpPr>
            <a:spLocks noChangeShapeType="1"/>
          </p:cNvSpPr>
          <p:nvPr/>
        </p:nvSpPr>
        <p:spPr bwMode="auto">
          <a:xfrm>
            <a:off x="2182813" y="5181600"/>
            <a:ext cx="0" cy="6350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0187" name="Line 39">
            <a:extLst>
              <a:ext uri="{FF2B5EF4-FFF2-40B4-BE49-F238E27FC236}">
                <a16:creationId xmlns:a16="http://schemas.microsoft.com/office/drawing/2014/main" id="{BFFDAF76-7B13-4301-9242-8779C6F7E69B}"/>
              </a:ext>
            </a:extLst>
          </p:cNvPr>
          <p:cNvSpPr>
            <a:spLocks noChangeShapeType="1"/>
          </p:cNvSpPr>
          <p:nvPr/>
        </p:nvSpPr>
        <p:spPr bwMode="auto">
          <a:xfrm>
            <a:off x="4799013" y="2886075"/>
            <a:ext cx="0" cy="8001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29" name="Rectangle 41">
            <a:extLst>
              <a:ext uri="{FF2B5EF4-FFF2-40B4-BE49-F238E27FC236}">
                <a16:creationId xmlns:a16="http://schemas.microsoft.com/office/drawing/2014/main" id="{BE671312-EA14-4CAE-8F09-D7B3436077A6}"/>
              </a:ext>
            </a:extLst>
          </p:cNvPr>
          <p:cNvSpPr>
            <a:spLocks noChangeArrowheads="1"/>
          </p:cNvSpPr>
          <p:nvPr/>
        </p:nvSpPr>
        <p:spPr bwMode="auto">
          <a:xfrm>
            <a:off x="190500" y="5765800"/>
            <a:ext cx="4430713" cy="8001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effectLst>
                  <a:outerShdw blurRad="38100" dist="38100" dir="2700000" algn="tl">
                    <a:srgbClr val="C0C0C0"/>
                  </a:outerShdw>
                </a:effectLst>
                <a:latin typeface="Arial" charset="0"/>
              </a:rPr>
              <a:t>Capturada para Formar</a:t>
            </a:r>
          </a:p>
          <a:p>
            <a:pPr marL="342900" indent="-342900">
              <a:lnSpc>
                <a:spcPct val="70000"/>
              </a:lnSpc>
              <a:spcBef>
                <a:spcPct val="20000"/>
              </a:spcBef>
              <a:defRPr/>
            </a:pPr>
            <a:r>
              <a:rPr lang="en-US" sz="3200" i="0">
                <a:solidFill>
                  <a:srgbClr val="000000"/>
                </a:solidFill>
                <a:effectLst>
                  <a:outerShdw blurRad="38100" dist="38100" dir="2700000" algn="tl">
                    <a:srgbClr val="C0C0C0"/>
                  </a:outerShdw>
                </a:effectLst>
                <a:latin typeface="Arial Black" pitchFamily="34" charset="0"/>
              </a:rPr>
              <a:t>           ATP</a:t>
            </a:r>
            <a:endParaRPr lang="en-US" sz="3200">
              <a:solidFill>
                <a:srgbClr val="000000"/>
              </a:solidFill>
              <a:effectLst>
                <a:outerShdw blurRad="38100" dist="38100" dir="2700000" algn="tl">
                  <a:srgbClr val="C0C0C0"/>
                </a:outerShdw>
              </a:effectLst>
              <a:latin typeface="Arial Black" pitchFamily="34" charset="0"/>
            </a:endParaRPr>
          </a:p>
        </p:txBody>
      </p:sp>
      <p:sp>
        <p:nvSpPr>
          <p:cNvPr id="50189" name="Freeform 42">
            <a:extLst>
              <a:ext uri="{FF2B5EF4-FFF2-40B4-BE49-F238E27FC236}">
                <a16:creationId xmlns:a16="http://schemas.microsoft.com/office/drawing/2014/main" id="{86D98DE5-4FB0-4BE7-8ACF-D2AC17014D68}"/>
              </a:ext>
            </a:extLst>
          </p:cNvPr>
          <p:cNvSpPr>
            <a:spLocks/>
          </p:cNvSpPr>
          <p:nvPr/>
        </p:nvSpPr>
        <p:spPr bwMode="auto">
          <a:xfrm flipH="1">
            <a:off x="6716713" y="3927475"/>
            <a:ext cx="1008062" cy="8286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17131" name="Rectangle 43">
            <a:extLst>
              <a:ext uri="{FF2B5EF4-FFF2-40B4-BE49-F238E27FC236}">
                <a16:creationId xmlns:a16="http://schemas.microsoft.com/office/drawing/2014/main" id="{58FD8686-0FFE-4084-B267-2E38D75EF291}"/>
              </a:ext>
            </a:extLst>
          </p:cNvPr>
          <p:cNvSpPr>
            <a:spLocks noChangeArrowheads="1"/>
          </p:cNvSpPr>
          <p:nvPr/>
        </p:nvSpPr>
        <p:spPr bwMode="auto">
          <a:xfrm>
            <a:off x="7065963" y="4672013"/>
            <a:ext cx="1501775" cy="609600"/>
          </a:xfrm>
          <a:prstGeom prst="rect">
            <a:avLst/>
          </a:prstGeom>
          <a:noFill/>
          <a:ln w="9525">
            <a:noFill/>
            <a:miter lim="800000"/>
            <a:headEnd/>
            <a:tailEnd/>
          </a:ln>
          <a:effectLst/>
        </p:spPr>
        <p:txBody>
          <a:bodyPr/>
          <a:lstStyle/>
          <a:p>
            <a:pPr marL="342900" indent="-342900" algn="ctr">
              <a:spcBef>
                <a:spcPct val="20000"/>
              </a:spcBef>
              <a:defRPr/>
            </a:pPr>
            <a:r>
              <a:rPr lang="en-US" sz="3300" i="0">
                <a:effectLst>
                  <a:outerShdw blurRad="38100" dist="38100" dir="2700000" algn="tl">
                    <a:srgbClr val="C0C0C0"/>
                  </a:outerShdw>
                </a:effectLst>
                <a:latin typeface="Arial" charset="0"/>
              </a:rPr>
              <a:t>60 %</a:t>
            </a:r>
          </a:p>
        </p:txBody>
      </p:sp>
      <p:sp>
        <p:nvSpPr>
          <p:cNvPr id="50191" name="Line 44">
            <a:extLst>
              <a:ext uri="{FF2B5EF4-FFF2-40B4-BE49-F238E27FC236}">
                <a16:creationId xmlns:a16="http://schemas.microsoft.com/office/drawing/2014/main" id="{8627D28B-2CD2-4EFD-A7B7-6F3786089E2E}"/>
              </a:ext>
            </a:extLst>
          </p:cNvPr>
          <p:cNvSpPr>
            <a:spLocks noChangeShapeType="1"/>
          </p:cNvSpPr>
          <p:nvPr/>
        </p:nvSpPr>
        <p:spPr bwMode="auto">
          <a:xfrm>
            <a:off x="7720013" y="5181600"/>
            <a:ext cx="0" cy="6350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17133" name="Rectangle 45">
            <a:extLst>
              <a:ext uri="{FF2B5EF4-FFF2-40B4-BE49-F238E27FC236}">
                <a16:creationId xmlns:a16="http://schemas.microsoft.com/office/drawing/2014/main" id="{4A312C95-3612-4C5F-8E1F-373AD707C42D}"/>
              </a:ext>
            </a:extLst>
          </p:cNvPr>
          <p:cNvSpPr>
            <a:spLocks noChangeArrowheads="1"/>
          </p:cNvSpPr>
          <p:nvPr/>
        </p:nvSpPr>
        <p:spPr bwMode="auto">
          <a:xfrm>
            <a:off x="6299200" y="5765800"/>
            <a:ext cx="2741613" cy="8001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effectLst>
                  <a:outerShdw blurRad="38100" dist="38100" dir="2700000" algn="tl">
                    <a:srgbClr val="C0C0C0"/>
                  </a:outerShdw>
                </a:effectLst>
                <a:latin typeface="Arial" charset="0"/>
              </a:rPr>
              <a:t>Disipada como</a:t>
            </a:r>
          </a:p>
          <a:p>
            <a:pPr marL="342900" indent="-342900" algn="ctr">
              <a:lnSpc>
                <a:spcPct val="70000"/>
              </a:lnSpc>
              <a:spcBef>
                <a:spcPct val="20000"/>
              </a:spcBef>
              <a:defRPr/>
            </a:pPr>
            <a:r>
              <a:rPr lang="en-US" sz="3200" i="0">
                <a:solidFill>
                  <a:srgbClr val="000000"/>
                </a:solidFill>
                <a:effectLst>
                  <a:outerShdw blurRad="38100" dist="38100" dir="2700000" algn="tl">
                    <a:srgbClr val="C0C0C0"/>
                  </a:outerShdw>
                </a:effectLst>
                <a:latin typeface="Arial Black" pitchFamily="34" charset="0"/>
              </a:rPr>
              <a:t>Calor</a:t>
            </a:r>
            <a:endParaRPr lang="en-US" sz="3200">
              <a:solidFill>
                <a:srgbClr val="000000"/>
              </a:solidFill>
              <a:effectLst>
                <a:outerShdw blurRad="38100" dist="38100" dir="2700000" algn="tl">
                  <a:srgbClr val="C0C0C0"/>
                </a:outerShdw>
              </a:effectLst>
              <a:latin typeface="Arial Black"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7091"/>
                                        </p:tgtEl>
                                        <p:attrNameLst>
                                          <p:attrName>style.visibility</p:attrName>
                                        </p:attrNameLst>
                                      </p:cBhvr>
                                      <p:to>
                                        <p:strVal val="visible"/>
                                      </p:to>
                                    </p:set>
                                    <p:animEffect transition="in" filter="wipe(left)">
                                      <p:cBhvr>
                                        <p:cTn id="7" dur="500"/>
                                        <p:tgtEl>
                                          <p:spTgt spid="217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1"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descr="Contents">
            <a:extLst>
              <a:ext uri="{FF2B5EF4-FFF2-40B4-BE49-F238E27FC236}">
                <a16:creationId xmlns:a16="http://schemas.microsoft.com/office/drawing/2014/main" id="{772D77EE-F281-4B70-A6B9-ACB4A1F442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43" name="Text Box 3">
            <a:extLst>
              <a:ext uri="{FF2B5EF4-FFF2-40B4-BE49-F238E27FC236}">
                <a16:creationId xmlns:a16="http://schemas.microsoft.com/office/drawing/2014/main" id="{CC6EDA4D-D11F-42C8-87BB-16E6ED0AAF0B}"/>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a:t>
            </a:r>
          </a:p>
        </p:txBody>
      </p:sp>
      <p:sp>
        <p:nvSpPr>
          <p:cNvPr id="215049" name="Text Box 9">
            <a:extLst>
              <a:ext uri="{FF2B5EF4-FFF2-40B4-BE49-F238E27FC236}">
                <a16:creationId xmlns:a16="http://schemas.microsoft.com/office/drawing/2014/main" id="{EF63AF9F-B068-4E60-B6A4-6A5B0876B319}"/>
              </a:ext>
            </a:extLst>
          </p:cNvPr>
          <p:cNvSpPr txBox="1">
            <a:spLocks noChangeArrowheads="1"/>
          </p:cNvSpPr>
          <p:nvPr/>
        </p:nvSpPr>
        <p:spPr bwMode="auto">
          <a:xfrm>
            <a:off x="2746375" y="1155700"/>
            <a:ext cx="3719513" cy="58737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SISTEMA OXIDATIVO</a:t>
            </a:r>
          </a:p>
          <a:p>
            <a:pPr algn="ctr">
              <a:lnSpc>
                <a:spcPct val="90000"/>
              </a:lnSpc>
              <a:defRPr/>
            </a:pPr>
            <a:r>
              <a:rPr lang="en-US" sz="1800" i="0">
                <a:effectLst>
                  <a:outerShdw blurRad="38100" dist="38100" dir="2700000" algn="tl">
                    <a:srgbClr val="C0C0C0"/>
                  </a:outerShdw>
                </a:effectLst>
                <a:latin typeface="Arial" charset="0"/>
              </a:rPr>
              <a:t>(METABOLISMO AERÓBICO</a:t>
            </a:r>
          </a:p>
        </p:txBody>
      </p:sp>
      <p:sp>
        <p:nvSpPr>
          <p:cNvPr id="51205" name="Text Box 10">
            <a:extLst>
              <a:ext uri="{FF2B5EF4-FFF2-40B4-BE49-F238E27FC236}">
                <a16:creationId xmlns:a16="http://schemas.microsoft.com/office/drawing/2014/main" id="{0019D0FF-1D39-407F-98F1-D037D7C439FB}"/>
              </a:ext>
            </a:extLst>
          </p:cNvPr>
          <p:cNvSpPr txBox="1">
            <a:spLocks noChangeArrowheads="1"/>
          </p:cNvSpPr>
          <p:nvPr/>
        </p:nvSpPr>
        <p:spPr bwMode="auto">
          <a:xfrm>
            <a:off x="2976563" y="2033588"/>
            <a:ext cx="31718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RESPIRACIÓN CELULAR</a:t>
            </a:r>
          </a:p>
        </p:txBody>
      </p:sp>
      <p:sp>
        <p:nvSpPr>
          <p:cNvPr id="51206" name="Text Box 11">
            <a:extLst>
              <a:ext uri="{FF2B5EF4-FFF2-40B4-BE49-F238E27FC236}">
                <a16:creationId xmlns:a16="http://schemas.microsoft.com/office/drawing/2014/main" id="{43B2C05D-98B8-42D3-B0C6-379CBBB859E6}"/>
              </a:ext>
            </a:extLst>
          </p:cNvPr>
          <p:cNvSpPr txBox="1">
            <a:spLocks noChangeArrowheads="1"/>
          </p:cNvSpPr>
          <p:nvPr/>
        </p:nvSpPr>
        <p:spPr bwMode="auto">
          <a:xfrm>
            <a:off x="3765550" y="2530475"/>
            <a:ext cx="154781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Catabolismo</a:t>
            </a:r>
          </a:p>
          <a:p>
            <a:pPr algn="ctr">
              <a:lnSpc>
                <a:spcPct val="80000"/>
              </a:lnSpc>
            </a:pPr>
            <a:r>
              <a:rPr lang="en-US" altLang="en-US" sz="1600" i="0">
                <a:latin typeface="Arial" panose="020B0604020202020204" pitchFamily="34" charset="0"/>
              </a:rPr>
              <a:t>de</a:t>
            </a:r>
          </a:p>
        </p:txBody>
      </p:sp>
      <p:sp>
        <p:nvSpPr>
          <p:cNvPr id="51207" name="Text Box 12">
            <a:extLst>
              <a:ext uri="{FF2B5EF4-FFF2-40B4-BE49-F238E27FC236}">
                <a16:creationId xmlns:a16="http://schemas.microsoft.com/office/drawing/2014/main" id="{A0771E50-2821-4AD9-B6ED-9BA18C8130ED}"/>
              </a:ext>
            </a:extLst>
          </p:cNvPr>
          <p:cNvSpPr txBox="1">
            <a:spLocks noChangeArrowheads="1"/>
          </p:cNvSpPr>
          <p:nvPr/>
        </p:nvSpPr>
        <p:spPr bwMode="auto">
          <a:xfrm>
            <a:off x="3521075" y="3595688"/>
            <a:ext cx="2257425"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En Presencia de O</a:t>
            </a:r>
            <a:r>
              <a:rPr lang="en-US" altLang="en-US" sz="1600" i="0" baseline="-25000">
                <a:latin typeface="Arial" panose="020B0604020202020204" pitchFamily="34" charset="0"/>
              </a:rPr>
              <a:t>2</a:t>
            </a:r>
          </a:p>
        </p:txBody>
      </p:sp>
      <p:sp>
        <p:nvSpPr>
          <p:cNvPr id="51208" name="Freeform 13">
            <a:extLst>
              <a:ext uri="{FF2B5EF4-FFF2-40B4-BE49-F238E27FC236}">
                <a16:creationId xmlns:a16="http://schemas.microsoft.com/office/drawing/2014/main" id="{06680394-826D-461E-AF65-DA994C00CB15}"/>
              </a:ext>
            </a:extLst>
          </p:cNvPr>
          <p:cNvSpPr>
            <a:spLocks/>
          </p:cNvSpPr>
          <p:nvPr/>
        </p:nvSpPr>
        <p:spPr bwMode="auto">
          <a:xfrm rot="-5400000" flipH="1" flipV="1">
            <a:off x="3486150" y="2481263"/>
            <a:ext cx="223838" cy="6397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209" name="Text Box 14">
            <a:extLst>
              <a:ext uri="{FF2B5EF4-FFF2-40B4-BE49-F238E27FC236}">
                <a16:creationId xmlns:a16="http://schemas.microsoft.com/office/drawing/2014/main" id="{0321FAE7-4B59-4468-BBD9-AEC211586A91}"/>
              </a:ext>
            </a:extLst>
          </p:cNvPr>
          <p:cNvSpPr txBox="1">
            <a:spLocks noChangeArrowheads="1"/>
          </p:cNvSpPr>
          <p:nvPr/>
        </p:nvSpPr>
        <p:spPr bwMode="auto">
          <a:xfrm>
            <a:off x="3082925" y="3998913"/>
            <a:ext cx="3016250" cy="97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Para Generar</a:t>
            </a:r>
          </a:p>
          <a:p>
            <a:pPr algn="ctr">
              <a:lnSpc>
                <a:spcPct val="90000"/>
              </a:lnSpc>
            </a:pPr>
            <a:r>
              <a:rPr lang="en-US" altLang="en-US" sz="1600" i="0">
                <a:latin typeface="Arial" panose="020B0604020202020204" pitchFamily="34" charset="0"/>
              </a:rPr>
              <a:t>Energía</a:t>
            </a:r>
          </a:p>
          <a:p>
            <a:pPr algn="ctr">
              <a:lnSpc>
                <a:spcPct val="90000"/>
              </a:lnSpc>
            </a:pPr>
            <a:r>
              <a:rPr lang="en-US" altLang="en-US" sz="1600" i="0">
                <a:latin typeface="Arial" panose="020B0604020202020204" pitchFamily="34" charset="0"/>
              </a:rPr>
              <a:t>(ATP)</a:t>
            </a:r>
          </a:p>
          <a:p>
            <a:pPr algn="ctr">
              <a:lnSpc>
                <a:spcPct val="90000"/>
              </a:lnSpc>
            </a:pPr>
            <a:r>
              <a:rPr lang="en-US" altLang="en-US" sz="1600" i="0">
                <a:latin typeface="Arial" panose="020B0604020202020204" pitchFamily="34" charset="0"/>
              </a:rPr>
              <a:t>(Vía Reacciones Acopladas)</a:t>
            </a:r>
          </a:p>
        </p:txBody>
      </p:sp>
      <p:sp>
        <p:nvSpPr>
          <p:cNvPr id="51210" name="Freeform 15">
            <a:extLst>
              <a:ext uri="{FF2B5EF4-FFF2-40B4-BE49-F238E27FC236}">
                <a16:creationId xmlns:a16="http://schemas.microsoft.com/office/drawing/2014/main" id="{8B4AF98C-9652-4674-A403-CD152C68FDEA}"/>
              </a:ext>
            </a:extLst>
          </p:cNvPr>
          <p:cNvSpPr>
            <a:spLocks/>
          </p:cNvSpPr>
          <p:nvPr/>
        </p:nvSpPr>
        <p:spPr bwMode="auto">
          <a:xfrm flipV="1">
            <a:off x="3317875" y="3117850"/>
            <a:ext cx="2513013" cy="311150"/>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211" name="Line 16">
            <a:extLst>
              <a:ext uri="{FF2B5EF4-FFF2-40B4-BE49-F238E27FC236}">
                <a16:creationId xmlns:a16="http://schemas.microsoft.com/office/drawing/2014/main" id="{87163DAB-F5E4-4C16-86F0-33FCCC5E150C}"/>
              </a:ext>
            </a:extLst>
          </p:cNvPr>
          <p:cNvSpPr>
            <a:spLocks noChangeShapeType="1"/>
          </p:cNvSpPr>
          <p:nvPr/>
        </p:nvSpPr>
        <p:spPr bwMode="auto">
          <a:xfrm>
            <a:off x="4511675" y="38496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212" name="Line 17">
            <a:extLst>
              <a:ext uri="{FF2B5EF4-FFF2-40B4-BE49-F238E27FC236}">
                <a16:creationId xmlns:a16="http://schemas.microsoft.com/office/drawing/2014/main" id="{33160D39-5DFC-4940-AD8C-C3D298355B41}"/>
              </a:ext>
            </a:extLst>
          </p:cNvPr>
          <p:cNvSpPr>
            <a:spLocks noChangeShapeType="1"/>
          </p:cNvSpPr>
          <p:nvPr/>
        </p:nvSpPr>
        <p:spPr bwMode="auto">
          <a:xfrm>
            <a:off x="4522788" y="16668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213" name="Text Box 18">
            <a:extLst>
              <a:ext uri="{FF2B5EF4-FFF2-40B4-BE49-F238E27FC236}">
                <a16:creationId xmlns:a16="http://schemas.microsoft.com/office/drawing/2014/main" id="{860261F1-8403-45D6-9529-5664CF204DE5}"/>
              </a:ext>
            </a:extLst>
          </p:cNvPr>
          <p:cNvSpPr txBox="1">
            <a:spLocks noChangeArrowheads="1"/>
          </p:cNvSpPr>
          <p:nvPr/>
        </p:nvSpPr>
        <p:spPr bwMode="auto">
          <a:xfrm>
            <a:off x="4500563" y="1646238"/>
            <a:ext cx="2559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(Con Oxígeno)</a:t>
            </a:r>
          </a:p>
        </p:txBody>
      </p:sp>
      <p:sp>
        <p:nvSpPr>
          <p:cNvPr id="51214" name="Line 19">
            <a:extLst>
              <a:ext uri="{FF2B5EF4-FFF2-40B4-BE49-F238E27FC236}">
                <a16:creationId xmlns:a16="http://schemas.microsoft.com/office/drawing/2014/main" id="{F34BA423-CAB4-4E54-985E-EAED9751826D}"/>
              </a:ext>
            </a:extLst>
          </p:cNvPr>
          <p:cNvSpPr>
            <a:spLocks noChangeShapeType="1"/>
          </p:cNvSpPr>
          <p:nvPr/>
        </p:nvSpPr>
        <p:spPr bwMode="auto">
          <a:xfrm>
            <a:off x="4518025" y="224790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215" name="Text Box 20">
            <a:extLst>
              <a:ext uri="{FF2B5EF4-FFF2-40B4-BE49-F238E27FC236}">
                <a16:creationId xmlns:a16="http://schemas.microsoft.com/office/drawing/2014/main" id="{B5527A6E-A9DD-416B-B4F3-93A2CA178864}"/>
              </a:ext>
            </a:extLst>
          </p:cNvPr>
          <p:cNvSpPr txBox="1">
            <a:spLocks noChangeArrowheads="1"/>
          </p:cNvSpPr>
          <p:nvPr/>
        </p:nvSpPr>
        <p:spPr bwMode="auto">
          <a:xfrm>
            <a:off x="2784475" y="2846388"/>
            <a:ext cx="973138"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CHO</a:t>
            </a:r>
            <a:endParaRPr lang="en-US" altLang="en-US" sz="1600" i="0" baseline="-25000">
              <a:latin typeface="Arial" panose="020B0604020202020204" pitchFamily="34" charset="0"/>
            </a:endParaRPr>
          </a:p>
        </p:txBody>
      </p:sp>
      <p:sp>
        <p:nvSpPr>
          <p:cNvPr id="51216" name="Line 21">
            <a:extLst>
              <a:ext uri="{FF2B5EF4-FFF2-40B4-BE49-F238E27FC236}">
                <a16:creationId xmlns:a16="http://schemas.microsoft.com/office/drawing/2014/main" id="{48327145-DBCB-4C26-B43D-E495151DBAFF}"/>
              </a:ext>
            </a:extLst>
          </p:cNvPr>
          <p:cNvSpPr>
            <a:spLocks noChangeShapeType="1"/>
          </p:cNvSpPr>
          <p:nvPr/>
        </p:nvSpPr>
        <p:spPr bwMode="auto">
          <a:xfrm>
            <a:off x="4535488" y="29400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217" name="Line 22">
            <a:extLst>
              <a:ext uri="{FF2B5EF4-FFF2-40B4-BE49-F238E27FC236}">
                <a16:creationId xmlns:a16="http://schemas.microsoft.com/office/drawing/2014/main" id="{EEDBA4EC-AC27-45A6-9C16-4C87675E50ED}"/>
              </a:ext>
            </a:extLst>
          </p:cNvPr>
          <p:cNvSpPr>
            <a:spLocks noChangeShapeType="1"/>
          </p:cNvSpPr>
          <p:nvPr/>
        </p:nvSpPr>
        <p:spPr bwMode="auto">
          <a:xfrm>
            <a:off x="4524375" y="332422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218" name="Rectangle 23">
            <a:extLst>
              <a:ext uri="{FF2B5EF4-FFF2-40B4-BE49-F238E27FC236}">
                <a16:creationId xmlns:a16="http://schemas.microsoft.com/office/drawing/2014/main" id="{840932FB-C1B7-46D3-841B-7F123E7E9039}"/>
              </a:ext>
            </a:extLst>
          </p:cNvPr>
          <p:cNvSpPr>
            <a:spLocks noChangeArrowheads="1"/>
          </p:cNvSpPr>
          <p:nvPr/>
        </p:nvSpPr>
        <p:spPr bwMode="auto">
          <a:xfrm>
            <a:off x="2874963" y="2009775"/>
            <a:ext cx="3494087" cy="29733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219" name="Freeform 24">
            <a:extLst>
              <a:ext uri="{FF2B5EF4-FFF2-40B4-BE49-F238E27FC236}">
                <a16:creationId xmlns:a16="http://schemas.microsoft.com/office/drawing/2014/main" id="{C18D6DCE-2052-4492-9B0A-F8E9A0F3AE09}"/>
              </a:ext>
            </a:extLst>
          </p:cNvPr>
          <p:cNvSpPr>
            <a:spLocks/>
          </p:cNvSpPr>
          <p:nvPr/>
        </p:nvSpPr>
        <p:spPr bwMode="auto">
          <a:xfrm rot="5400000" flipV="1">
            <a:off x="5378450" y="2481263"/>
            <a:ext cx="223838" cy="6397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1220" name="Text Box 25">
            <a:extLst>
              <a:ext uri="{FF2B5EF4-FFF2-40B4-BE49-F238E27FC236}">
                <a16:creationId xmlns:a16="http://schemas.microsoft.com/office/drawing/2014/main" id="{652E7CA5-BFA8-4F08-9B50-8E26F8B45838}"/>
              </a:ext>
            </a:extLst>
          </p:cNvPr>
          <p:cNvSpPr txBox="1">
            <a:spLocks noChangeArrowheads="1"/>
          </p:cNvSpPr>
          <p:nvPr/>
        </p:nvSpPr>
        <p:spPr bwMode="auto">
          <a:xfrm>
            <a:off x="5172075" y="2846388"/>
            <a:ext cx="1231900"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Proteínas</a:t>
            </a:r>
            <a:endParaRPr lang="en-US" altLang="en-US" sz="1600" i="0" baseline="-25000">
              <a:latin typeface="Arial" panose="020B0604020202020204" pitchFamily="34" charset="0"/>
            </a:endParaRPr>
          </a:p>
        </p:txBody>
      </p:sp>
      <p:sp>
        <p:nvSpPr>
          <p:cNvPr id="51221" name="Text Box 26">
            <a:extLst>
              <a:ext uri="{FF2B5EF4-FFF2-40B4-BE49-F238E27FC236}">
                <a16:creationId xmlns:a16="http://schemas.microsoft.com/office/drawing/2014/main" id="{581455F0-8C47-44E0-B9D9-51B0519D9A28}"/>
              </a:ext>
            </a:extLst>
          </p:cNvPr>
          <p:cNvSpPr txBox="1">
            <a:spLocks noChangeArrowheads="1"/>
          </p:cNvSpPr>
          <p:nvPr/>
        </p:nvSpPr>
        <p:spPr bwMode="auto">
          <a:xfrm>
            <a:off x="3949700" y="3044825"/>
            <a:ext cx="1231900"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Grasas</a:t>
            </a:r>
            <a:endParaRPr lang="en-US" altLang="en-US" sz="1600" i="0" baseline="-25000">
              <a:latin typeface="Arial" panose="020B0604020202020204" pitchFamily="34" charset="0"/>
            </a:endParaRPr>
          </a:p>
        </p:txBody>
      </p:sp>
      <p:sp>
        <p:nvSpPr>
          <p:cNvPr id="51222" name="Line 27">
            <a:extLst>
              <a:ext uri="{FF2B5EF4-FFF2-40B4-BE49-F238E27FC236}">
                <a16:creationId xmlns:a16="http://schemas.microsoft.com/office/drawing/2014/main" id="{D51DA3B0-1F42-4F9C-A01F-3C1EA6E178E7}"/>
              </a:ext>
            </a:extLst>
          </p:cNvPr>
          <p:cNvSpPr>
            <a:spLocks noChangeShapeType="1"/>
          </p:cNvSpPr>
          <p:nvPr/>
        </p:nvSpPr>
        <p:spPr bwMode="auto">
          <a:xfrm>
            <a:off x="4522788" y="50069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223" name="Text Box 28">
            <a:extLst>
              <a:ext uri="{FF2B5EF4-FFF2-40B4-BE49-F238E27FC236}">
                <a16:creationId xmlns:a16="http://schemas.microsoft.com/office/drawing/2014/main" id="{58F917BC-0CD4-41A8-936D-34741ED705CF}"/>
              </a:ext>
            </a:extLst>
          </p:cNvPr>
          <p:cNvSpPr txBox="1">
            <a:spLocks noChangeArrowheads="1"/>
          </p:cNvSpPr>
          <p:nvPr/>
        </p:nvSpPr>
        <p:spPr bwMode="auto">
          <a:xfrm>
            <a:off x="4500563" y="4973638"/>
            <a:ext cx="28670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(Aporte Constante de Energía)</a:t>
            </a:r>
          </a:p>
        </p:txBody>
      </p:sp>
      <p:sp>
        <p:nvSpPr>
          <p:cNvPr id="51224" name="Text Box 29">
            <a:extLst>
              <a:ext uri="{FF2B5EF4-FFF2-40B4-BE49-F238E27FC236}">
                <a16:creationId xmlns:a16="http://schemas.microsoft.com/office/drawing/2014/main" id="{F97D6C25-AB5D-4923-A59A-7AA49ABDF143}"/>
              </a:ext>
            </a:extLst>
          </p:cNvPr>
          <p:cNvSpPr txBox="1">
            <a:spLocks noChangeArrowheads="1"/>
          </p:cNvSpPr>
          <p:nvPr/>
        </p:nvSpPr>
        <p:spPr bwMode="auto">
          <a:xfrm>
            <a:off x="3802063" y="5265738"/>
            <a:ext cx="1509712"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Importante</a:t>
            </a:r>
          </a:p>
          <a:p>
            <a:pPr algn="ctr">
              <a:lnSpc>
                <a:spcPct val="90000"/>
              </a:lnSpc>
            </a:pPr>
            <a:r>
              <a:rPr lang="en-US" altLang="en-US" sz="1600" i="0">
                <a:latin typeface="Arial" panose="020B0604020202020204" pitchFamily="34" charset="0"/>
              </a:rPr>
              <a:t>para</a:t>
            </a:r>
          </a:p>
        </p:txBody>
      </p:sp>
      <p:sp>
        <p:nvSpPr>
          <p:cNvPr id="51225" name="Line 30">
            <a:extLst>
              <a:ext uri="{FF2B5EF4-FFF2-40B4-BE49-F238E27FC236}">
                <a16:creationId xmlns:a16="http://schemas.microsoft.com/office/drawing/2014/main" id="{214BF11D-A4D3-4927-A96C-86792423D7A7}"/>
              </a:ext>
            </a:extLst>
          </p:cNvPr>
          <p:cNvSpPr>
            <a:spLocks noChangeShapeType="1"/>
          </p:cNvSpPr>
          <p:nvPr/>
        </p:nvSpPr>
        <p:spPr bwMode="auto">
          <a:xfrm>
            <a:off x="4524375" y="57292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1226" name="Text Box 31">
            <a:extLst>
              <a:ext uri="{FF2B5EF4-FFF2-40B4-BE49-F238E27FC236}">
                <a16:creationId xmlns:a16="http://schemas.microsoft.com/office/drawing/2014/main" id="{E661E1A7-BF89-46E4-8393-2561ACB85803}"/>
              </a:ext>
            </a:extLst>
          </p:cNvPr>
          <p:cNvSpPr txBox="1">
            <a:spLocks noChangeArrowheads="1"/>
          </p:cNvSpPr>
          <p:nvPr/>
        </p:nvSpPr>
        <p:spPr bwMode="auto">
          <a:xfrm>
            <a:off x="1776413" y="5875338"/>
            <a:ext cx="5661025" cy="75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Eventos/Deportes de</a:t>
            </a:r>
          </a:p>
          <a:p>
            <a:pPr algn="ctr">
              <a:lnSpc>
                <a:spcPct val="90000"/>
              </a:lnSpc>
            </a:pPr>
            <a:r>
              <a:rPr lang="en-US" altLang="en-US" sz="1600" i="0">
                <a:latin typeface="Arial" panose="020B0604020202020204" pitchFamily="34" charset="0"/>
              </a:rPr>
              <a:t>Tolerancia Cardiorrespiratoria/Aeróbica</a:t>
            </a:r>
          </a:p>
          <a:p>
            <a:pPr algn="ctr">
              <a:lnSpc>
                <a:spcPct val="90000"/>
              </a:lnSpc>
            </a:pPr>
            <a:r>
              <a:rPr lang="en-US" altLang="en-US" sz="1600" i="0">
                <a:latin typeface="Arial" panose="020B0604020202020204" pitchFamily="34" charset="0"/>
              </a:rPr>
              <a:t>(Ej: Carreras Pedestres de Larga Distancia)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5043"/>
                                        </p:tgtEl>
                                        <p:attrNameLst>
                                          <p:attrName>style.visibility</p:attrName>
                                        </p:attrNameLst>
                                      </p:cBhvr>
                                      <p:to>
                                        <p:strVal val="visible"/>
                                      </p:to>
                                    </p:set>
                                    <p:animEffect transition="in" filter="wipe(left)">
                                      <p:cBhvr>
                                        <p:cTn id="7" dur="500"/>
                                        <p:tgtEl>
                                          <p:spTgt spid="215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3"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Contents">
            <a:extLst>
              <a:ext uri="{FF2B5EF4-FFF2-40B4-BE49-F238E27FC236}">
                <a16:creationId xmlns:a16="http://schemas.microsoft.com/office/drawing/2014/main" id="{5FF52C2E-BA49-4707-B662-19C5BBBBC8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1" name="Text Box 3">
            <a:extLst>
              <a:ext uri="{FF2B5EF4-FFF2-40B4-BE49-F238E27FC236}">
                <a16:creationId xmlns:a16="http://schemas.microsoft.com/office/drawing/2014/main" id="{2118EFF6-A21A-4F42-B6EA-634F417B298D}"/>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Energía</a:t>
            </a:r>
          </a:p>
        </p:txBody>
      </p:sp>
      <p:sp>
        <p:nvSpPr>
          <p:cNvPr id="89092" name="Rectangle 4">
            <a:extLst>
              <a:ext uri="{FF2B5EF4-FFF2-40B4-BE49-F238E27FC236}">
                <a16:creationId xmlns:a16="http://schemas.microsoft.com/office/drawing/2014/main" id="{1C1F4095-FF63-4208-B2C6-8D6F76CDDA07}"/>
              </a:ext>
            </a:extLst>
          </p:cNvPr>
          <p:cNvSpPr>
            <a:spLocks noChangeArrowheads="1"/>
          </p:cNvSpPr>
          <p:nvPr/>
        </p:nvSpPr>
        <p:spPr bwMode="auto">
          <a:xfrm>
            <a:off x="2255838" y="2044700"/>
            <a:ext cx="4821237" cy="457200"/>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3300" b="0" i="0">
                <a:effectLst>
                  <a:outerShdw blurRad="38100" dist="38100" dir="2700000" algn="tl">
                    <a:srgbClr val="C0C0C0"/>
                  </a:outerShdw>
                </a:effectLst>
                <a:latin typeface="Arial Black" pitchFamily="34" charset="0"/>
              </a:rPr>
              <a:t>Formas de Energía</a:t>
            </a:r>
          </a:p>
        </p:txBody>
      </p:sp>
      <p:sp>
        <p:nvSpPr>
          <p:cNvPr id="6149" name="Line 5">
            <a:extLst>
              <a:ext uri="{FF2B5EF4-FFF2-40B4-BE49-F238E27FC236}">
                <a16:creationId xmlns:a16="http://schemas.microsoft.com/office/drawing/2014/main" id="{34702813-691F-4492-AE8A-19FCA1306D0A}"/>
              </a:ext>
            </a:extLst>
          </p:cNvPr>
          <p:cNvSpPr>
            <a:spLocks noChangeShapeType="1"/>
          </p:cNvSpPr>
          <p:nvPr/>
        </p:nvSpPr>
        <p:spPr bwMode="auto">
          <a:xfrm flipH="1">
            <a:off x="3683000" y="2501900"/>
            <a:ext cx="889000" cy="2947988"/>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150" name="Rectangle 6">
            <a:extLst>
              <a:ext uri="{FF2B5EF4-FFF2-40B4-BE49-F238E27FC236}">
                <a16:creationId xmlns:a16="http://schemas.microsoft.com/office/drawing/2014/main" id="{A60DBFC8-CF3D-4270-ADD0-D88232E9B81E}"/>
              </a:ext>
            </a:extLst>
          </p:cNvPr>
          <p:cNvSpPr>
            <a:spLocks noChangeArrowheads="1"/>
          </p:cNvSpPr>
          <p:nvPr/>
        </p:nvSpPr>
        <p:spPr bwMode="auto">
          <a:xfrm>
            <a:off x="458788" y="2730500"/>
            <a:ext cx="17621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20000"/>
              </a:spcBef>
            </a:pPr>
            <a:r>
              <a:rPr lang="en-US" altLang="en-US" sz="2900" i="0">
                <a:latin typeface="Arial" panose="020B0604020202020204" pitchFamily="34" charset="0"/>
              </a:rPr>
              <a:t>Química</a:t>
            </a:r>
          </a:p>
        </p:txBody>
      </p:sp>
      <p:sp>
        <p:nvSpPr>
          <p:cNvPr id="6151" name="Freeform 7">
            <a:extLst>
              <a:ext uri="{FF2B5EF4-FFF2-40B4-BE49-F238E27FC236}">
                <a16:creationId xmlns:a16="http://schemas.microsoft.com/office/drawing/2014/main" id="{32D10863-6220-499C-99F2-35784308CC68}"/>
              </a:ext>
            </a:extLst>
          </p:cNvPr>
          <p:cNvSpPr>
            <a:spLocks/>
          </p:cNvSpPr>
          <p:nvPr/>
        </p:nvSpPr>
        <p:spPr bwMode="auto">
          <a:xfrm>
            <a:off x="1270000" y="2273300"/>
            <a:ext cx="1219200" cy="6096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152" name="Freeform 8">
            <a:extLst>
              <a:ext uri="{FF2B5EF4-FFF2-40B4-BE49-F238E27FC236}">
                <a16:creationId xmlns:a16="http://schemas.microsoft.com/office/drawing/2014/main" id="{FA04843E-F604-4FD7-88D7-FC2D3098D7A8}"/>
              </a:ext>
            </a:extLst>
          </p:cNvPr>
          <p:cNvSpPr>
            <a:spLocks/>
          </p:cNvSpPr>
          <p:nvPr/>
        </p:nvSpPr>
        <p:spPr bwMode="auto">
          <a:xfrm flipH="1">
            <a:off x="6832600" y="2349500"/>
            <a:ext cx="1143000" cy="5334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153" name="Rectangle 9">
            <a:extLst>
              <a:ext uri="{FF2B5EF4-FFF2-40B4-BE49-F238E27FC236}">
                <a16:creationId xmlns:a16="http://schemas.microsoft.com/office/drawing/2014/main" id="{2116A2BC-4EF8-4E72-9FFA-60CBFDE549AC}"/>
              </a:ext>
            </a:extLst>
          </p:cNvPr>
          <p:cNvSpPr>
            <a:spLocks noChangeArrowheads="1"/>
          </p:cNvSpPr>
          <p:nvPr/>
        </p:nvSpPr>
        <p:spPr bwMode="auto">
          <a:xfrm>
            <a:off x="7100888" y="2730500"/>
            <a:ext cx="17494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20000"/>
              </a:spcBef>
            </a:pPr>
            <a:r>
              <a:rPr lang="en-US" altLang="en-US" sz="2900" i="0">
                <a:latin typeface="Arial" panose="020B0604020202020204" pitchFamily="34" charset="0"/>
              </a:rPr>
              <a:t>Eléctrica</a:t>
            </a:r>
          </a:p>
        </p:txBody>
      </p:sp>
      <p:sp>
        <p:nvSpPr>
          <p:cNvPr id="6154" name="Line 10">
            <a:extLst>
              <a:ext uri="{FF2B5EF4-FFF2-40B4-BE49-F238E27FC236}">
                <a16:creationId xmlns:a16="http://schemas.microsoft.com/office/drawing/2014/main" id="{7A1B8C2C-E2DD-478A-ADA7-EB704156DD74}"/>
              </a:ext>
            </a:extLst>
          </p:cNvPr>
          <p:cNvSpPr>
            <a:spLocks noChangeShapeType="1"/>
          </p:cNvSpPr>
          <p:nvPr/>
        </p:nvSpPr>
        <p:spPr bwMode="auto">
          <a:xfrm flipH="1">
            <a:off x="2514600" y="2501900"/>
            <a:ext cx="1066800" cy="12954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155" name="Line 11">
            <a:extLst>
              <a:ext uri="{FF2B5EF4-FFF2-40B4-BE49-F238E27FC236}">
                <a16:creationId xmlns:a16="http://schemas.microsoft.com/office/drawing/2014/main" id="{35DC4C29-6CA8-4B8E-A418-2CB4BBEFBDE8}"/>
              </a:ext>
            </a:extLst>
          </p:cNvPr>
          <p:cNvSpPr>
            <a:spLocks noChangeShapeType="1"/>
          </p:cNvSpPr>
          <p:nvPr/>
        </p:nvSpPr>
        <p:spPr bwMode="auto">
          <a:xfrm>
            <a:off x="5641975" y="2465388"/>
            <a:ext cx="835025" cy="1331912"/>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156" name="Rectangle 12">
            <a:extLst>
              <a:ext uri="{FF2B5EF4-FFF2-40B4-BE49-F238E27FC236}">
                <a16:creationId xmlns:a16="http://schemas.microsoft.com/office/drawing/2014/main" id="{CEF892F5-C6AE-447A-B840-0CFD31CAA97E}"/>
              </a:ext>
            </a:extLst>
          </p:cNvPr>
          <p:cNvSpPr>
            <a:spLocks noChangeArrowheads="1"/>
          </p:cNvSpPr>
          <p:nvPr/>
        </p:nvSpPr>
        <p:spPr bwMode="auto">
          <a:xfrm>
            <a:off x="409575" y="3644900"/>
            <a:ext cx="33972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20000"/>
              </a:spcBef>
            </a:pPr>
            <a:r>
              <a:rPr lang="en-US" altLang="en-US" sz="2900" i="0">
                <a:latin typeface="Arial" panose="020B0604020202020204" pitchFamily="34" charset="0"/>
              </a:rPr>
              <a:t>Electromagnética</a:t>
            </a:r>
          </a:p>
        </p:txBody>
      </p:sp>
      <p:sp>
        <p:nvSpPr>
          <p:cNvPr id="6157" name="Rectangle 13">
            <a:extLst>
              <a:ext uri="{FF2B5EF4-FFF2-40B4-BE49-F238E27FC236}">
                <a16:creationId xmlns:a16="http://schemas.microsoft.com/office/drawing/2014/main" id="{E25DADAD-218E-4A36-8DDA-292DEBE361D8}"/>
              </a:ext>
            </a:extLst>
          </p:cNvPr>
          <p:cNvSpPr>
            <a:spLocks noChangeArrowheads="1"/>
          </p:cNvSpPr>
          <p:nvPr/>
        </p:nvSpPr>
        <p:spPr bwMode="auto">
          <a:xfrm>
            <a:off x="2644775" y="5321300"/>
            <a:ext cx="2057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20000"/>
              </a:spcBef>
            </a:pPr>
            <a:r>
              <a:rPr lang="en-US" altLang="en-US" sz="2900" i="0">
                <a:latin typeface="Arial" panose="020B0604020202020204" pitchFamily="34" charset="0"/>
              </a:rPr>
              <a:t>Mecánica</a:t>
            </a:r>
          </a:p>
        </p:txBody>
      </p:sp>
      <p:sp>
        <p:nvSpPr>
          <p:cNvPr id="6158" name="Rectangle 14">
            <a:extLst>
              <a:ext uri="{FF2B5EF4-FFF2-40B4-BE49-F238E27FC236}">
                <a16:creationId xmlns:a16="http://schemas.microsoft.com/office/drawing/2014/main" id="{DAFC7290-3DDA-4E05-A045-A8781B9BFACA}"/>
              </a:ext>
            </a:extLst>
          </p:cNvPr>
          <p:cNvSpPr>
            <a:spLocks noChangeArrowheads="1"/>
          </p:cNvSpPr>
          <p:nvPr/>
        </p:nvSpPr>
        <p:spPr bwMode="auto">
          <a:xfrm>
            <a:off x="5486400" y="3797300"/>
            <a:ext cx="205740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900" i="0">
                <a:latin typeface="Arial" panose="020B0604020202020204" pitchFamily="34" charset="0"/>
              </a:rPr>
              <a:t>Térmica</a:t>
            </a:r>
          </a:p>
        </p:txBody>
      </p:sp>
      <p:sp>
        <p:nvSpPr>
          <p:cNvPr id="6159" name="Line 15">
            <a:extLst>
              <a:ext uri="{FF2B5EF4-FFF2-40B4-BE49-F238E27FC236}">
                <a16:creationId xmlns:a16="http://schemas.microsoft.com/office/drawing/2014/main" id="{58AB3EB5-683F-46E0-83A2-83F92B756DC9}"/>
              </a:ext>
            </a:extLst>
          </p:cNvPr>
          <p:cNvSpPr>
            <a:spLocks noChangeShapeType="1"/>
          </p:cNvSpPr>
          <p:nvPr/>
        </p:nvSpPr>
        <p:spPr bwMode="auto">
          <a:xfrm>
            <a:off x="4895850" y="2520950"/>
            <a:ext cx="889000" cy="2947988"/>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160" name="Rectangle 16">
            <a:extLst>
              <a:ext uri="{FF2B5EF4-FFF2-40B4-BE49-F238E27FC236}">
                <a16:creationId xmlns:a16="http://schemas.microsoft.com/office/drawing/2014/main" id="{AEB0A098-0E7F-47BE-8C19-91B87ACEC9C3}"/>
              </a:ext>
            </a:extLst>
          </p:cNvPr>
          <p:cNvSpPr>
            <a:spLocks noChangeArrowheads="1"/>
          </p:cNvSpPr>
          <p:nvPr/>
        </p:nvSpPr>
        <p:spPr bwMode="auto">
          <a:xfrm>
            <a:off x="4879975" y="5321300"/>
            <a:ext cx="2057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20000"/>
              </a:spcBef>
            </a:pPr>
            <a:r>
              <a:rPr lang="en-US" altLang="en-US" sz="2900" i="0">
                <a:latin typeface="Arial" panose="020B0604020202020204" pitchFamily="34" charset="0"/>
              </a:rPr>
              <a:t>Nuclear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9091"/>
                                        </p:tgtEl>
                                        <p:attrNameLst>
                                          <p:attrName>style.visibility</p:attrName>
                                        </p:attrNameLst>
                                      </p:cBhvr>
                                      <p:to>
                                        <p:strVal val="visible"/>
                                      </p:to>
                                    </p:set>
                                    <p:animEffect transition="in" filter="wipe(left)">
                                      <p:cBhvr>
                                        <p:cTn id="7" dur="500"/>
                                        <p:tgtEl>
                                          <p:spTgt spid="89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1"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Contents">
            <a:extLst>
              <a:ext uri="{FF2B5EF4-FFF2-40B4-BE49-F238E27FC236}">
                <a16:creationId xmlns:a16="http://schemas.microsoft.com/office/drawing/2014/main" id="{10FA9CCE-C2BF-4EE1-815D-4B40474A5D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3" name="Text Box 3">
            <a:extLst>
              <a:ext uri="{FF2B5EF4-FFF2-40B4-BE49-F238E27FC236}">
                <a16:creationId xmlns:a16="http://schemas.microsoft.com/office/drawing/2014/main" id="{C7212D76-4E1F-47BF-8D38-15DB7704B75F}"/>
              </a:ext>
            </a:extLst>
          </p:cNvPr>
          <p:cNvSpPr txBox="1">
            <a:spLocks noChangeArrowheads="1"/>
          </p:cNvSpPr>
          <p:nvPr/>
        </p:nvSpPr>
        <p:spPr bwMode="auto">
          <a:xfrm>
            <a:off x="609600" y="1631950"/>
            <a:ext cx="830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1. Glucólisis Aeróbica—citoplasma</a:t>
            </a:r>
          </a:p>
        </p:txBody>
      </p:sp>
      <p:sp>
        <p:nvSpPr>
          <p:cNvPr id="25604" name="Text Box 4">
            <a:extLst>
              <a:ext uri="{FF2B5EF4-FFF2-40B4-BE49-F238E27FC236}">
                <a16:creationId xmlns:a16="http://schemas.microsoft.com/office/drawing/2014/main" id="{59CBB71A-09B6-4E1E-A2F6-A3AD72DC6533}"/>
              </a:ext>
            </a:extLst>
          </p:cNvPr>
          <p:cNvSpPr txBox="1">
            <a:spLocks noChangeArrowheads="1"/>
          </p:cNvSpPr>
          <p:nvPr/>
        </p:nvSpPr>
        <p:spPr bwMode="auto">
          <a:xfrm>
            <a:off x="609600" y="2174875"/>
            <a:ext cx="830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2. Ciclo de Krebs—mitocondria</a:t>
            </a:r>
          </a:p>
        </p:txBody>
      </p:sp>
      <p:sp>
        <p:nvSpPr>
          <p:cNvPr id="25605" name="Text Box 5">
            <a:extLst>
              <a:ext uri="{FF2B5EF4-FFF2-40B4-BE49-F238E27FC236}">
                <a16:creationId xmlns:a16="http://schemas.microsoft.com/office/drawing/2014/main" id="{8BB93E92-B111-4BE8-BB24-698DB8BE0C1C}"/>
              </a:ext>
            </a:extLst>
          </p:cNvPr>
          <p:cNvSpPr txBox="1">
            <a:spLocks noChangeArrowheads="1"/>
          </p:cNvSpPr>
          <p:nvPr/>
        </p:nvSpPr>
        <p:spPr bwMode="auto">
          <a:xfrm>
            <a:off x="609600" y="2708275"/>
            <a:ext cx="830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3. Cadena de transporte de electrones—mitocondria</a:t>
            </a:r>
          </a:p>
        </p:txBody>
      </p:sp>
      <p:sp>
        <p:nvSpPr>
          <p:cNvPr id="25606" name="Text Box 6">
            <a:extLst>
              <a:ext uri="{FF2B5EF4-FFF2-40B4-BE49-F238E27FC236}">
                <a16:creationId xmlns:a16="http://schemas.microsoft.com/office/drawing/2014/main" id="{DCC36B91-2240-4208-8019-224E9178C78F}"/>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Producción Oxidativa de ATP</a:t>
            </a:r>
          </a:p>
        </p:txBody>
      </p:sp>
      <p:pic>
        <p:nvPicPr>
          <p:cNvPr id="25607" name="Picture 7" descr="Circleofarrows">
            <a:extLst>
              <a:ext uri="{FF2B5EF4-FFF2-40B4-BE49-F238E27FC236}">
                <a16:creationId xmlns:a16="http://schemas.microsoft.com/office/drawing/2014/main" id="{B770349C-D51D-4206-93E6-7FB777AE152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29400" y="4343400"/>
            <a:ext cx="2360613" cy="236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5607"/>
                                        </p:tgtEl>
                                        <p:attrNameLst>
                                          <p:attrName>style.visibility</p:attrName>
                                        </p:attrNameLst>
                                      </p:cBhvr>
                                      <p:to>
                                        <p:strVal val="visible"/>
                                      </p:to>
                                    </p:set>
                                    <p:animEffect transition="in" filter="wipe(down)">
                                      <p:cBhvr>
                                        <p:cTn id="7" dur="500"/>
                                        <p:tgtEl>
                                          <p:spTgt spid="25607"/>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5606"/>
                                        </p:tgtEl>
                                        <p:attrNameLst>
                                          <p:attrName>style.visibility</p:attrName>
                                        </p:attrNameLst>
                                      </p:cBhvr>
                                      <p:to>
                                        <p:strVal val="visible"/>
                                      </p:to>
                                    </p:set>
                                    <p:animEffect transition="in" filter="wipe(left)">
                                      <p:cBhvr>
                                        <p:cTn id="11" dur="500"/>
                                        <p:tgtEl>
                                          <p:spTgt spid="2560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5603"/>
                                        </p:tgtEl>
                                        <p:attrNameLst>
                                          <p:attrName>style.visibility</p:attrName>
                                        </p:attrNameLst>
                                      </p:cBhvr>
                                      <p:to>
                                        <p:strVal val="visible"/>
                                      </p:to>
                                    </p:set>
                                    <p:animEffect transition="in" filter="wipe(left)">
                                      <p:cBhvr>
                                        <p:cTn id="16" dur="500"/>
                                        <p:tgtEl>
                                          <p:spTgt spid="2560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5604"/>
                                        </p:tgtEl>
                                        <p:attrNameLst>
                                          <p:attrName>style.visibility</p:attrName>
                                        </p:attrNameLst>
                                      </p:cBhvr>
                                      <p:to>
                                        <p:strVal val="visible"/>
                                      </p:to>
                                    </p:set>
                                    <p:animEffect transition="in" filter="wipe(left)">
                                      <p:cBhvr>
                                        <p:cTn id="21" dur="500"/>
                                        <p:tgtEl>
                                          <p:spTgt spid="2560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605"/>
                                        </p:tgtEl>
                                        <p:attrNameLst>
                                          <p:attrName>style.visibility</p:attrName>
                                        </p:attrNameLst>
                                      </p:cBhvr>
                                      <p:to>
                                        <p:strVal val="visible"/>
                                      </p:to>
                                    </p:set>
                                    <p:animEffect transition="in" filter="wipe(left)">
                                      <p:cBhvr>
                                        <p:cTn id="26" dur="500"/>
                                        <p:tgtEl>
                                          <p:spTgt spid="256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3" grpId="0" autoUpdateAnimBg="0"/>
      <p:bldP spid="25604" grpId="0" autoUpdateAnimBg="0"/>
      <p:bldP spid="25605" grpId="0" autoUpdateAnimBg="0"/>
      <p:bldP spid="25606"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0" name="Picture 2" descr="Contents">
            <a:extLst>
              <a:ext uri="{FF2B5EF4-FFF2-40B4-BE49-F238E27FC236}">
                <a16:creationId xmlns:a16="http://schemas.microsoft.com/office/drawing/2014/main" id="{BBCC9D3F-0DB6-4C66-B34B-108FB627F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139" name="Text Box 3">
            <a:extLst>
              <a:ext uri="{FF2B5EF4-FFF2-40B4-BE49-F238E27FC236}">
                <a16:creationId xmlns:a16="http://schemas.microsoft.com/office/drawing/2014/main" id="{3A585769-D581-4CC3-AA3A-246D99C4E78B}"/>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a:t>
            </a:r>
          </a:p>
        </p:txBody>
      </p:sp>
      <p:sp>
        <p:nvSpPr>
          <p:cNvPr id="219140" name="Text Box 4">
            <a:extLst>
              <a:ext uri="{FF2B5EF4-FFF2-40B4-BE49-F238E27FC236}">
                <a16:creationId xmlns:a16="http://schemas.microsoft.com/office/drawing/2014/main" id="{BB93E9A8-7122-430B-B394-5BBFFE80BFAE}"/>
              </a:ext>
            </a:extLst>
          </p:cNvPr>
          <p:cNvSpPr txBox="1">
            <a:spLocks noChangeArrowheads="1"/>
          </p:cNvSpPr>
          <p:nvPr/>
        </p:nvSpPr>
        <p:spPr bwMode="auto">
          <a:xfrm>
            <a:off x="2479675" y="1155700"/>
            <a:ext cx="3719513" cy="58737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SISTEMA OXIDATIVO</a:t>
            </a:r>
          </a:p>
          <a:p>
            <a:pPr algn="ctr">
              <a:lnSpc>
                <a:spcPct val="90000"/>
              </a:lnSpc>
              <a:defRPr/>
            </a:pPr>
            <a:r>
              <a:rPr lang="en-US" sz="1800" i="0">
                <a:effectLst>
                  <a:outerShdw blurRad="38100" dist="38100" dir="2700000" algn="tl">
                    <a:srgbClr val="C0C0C0"/>
                  </a:outerShdw>
                </a:effectLst>
                <a:latin typeface="Arial" charset="0"/>
              </a:rPr>
              <a:t>(METABOLISMO AERÓBICO)</a:t>
            </a:r>
          </a:p>
        </p:txBody>
      </p:sp>
      <p:sp>
        <p:nvSpPr>
          <p:cNvPr id="53253" name="Text Box 5">
            <a:extLst>
              <a:ext uri="{FF2B5EF4-FFF2-40B4-BE49-F238E27FC236}">
                <a16:creationId xmlns:a16="http://schemas.microsoft.com/office/drawing/2014/main" id="{CF1F0935-B8FC-40BE-88C8-04B1DC8A5A23}"/>
              </a:ext>
            </a:extLst>
          </p:cNvPr>
          <p:cNvSpPr txBox="1">
            <a:spLocks noChangeArrowheads="1"/>
          </p:cNvSpPr>
          <p:nvPr/>
        </p:nvSpPr>
        <p:spPr bwMode="auto">
          <a:xfrm>
            <a:off x="2709863" y="1957388"/>
            <a:ext cx="317182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Respiración Celular</a:t>
            </a:r>
          </a:p>
          <a:p>
            <a:pPr algn="ctr">
              <a:lnSpc>
                <a:spcPct val="80000"/>
              </a:lnSpc>
            </a:pPr>
            <a:r>
              <a:rPr lang="en-US" altLang="en-US" sz="1600" i="0">
                <a:latin typeface="Arial" panose="020B0604020202020204" pitchFamily="34" charset="0"/>
              </a:rPr>
              <a:t>(presencia de O</a:t>
            </a:r>
            <a:r>
              <a:rPr lang="en-US" altLang="en-US" sz="1600" i="0" baseline="-25000">
                <a:latin typeface="Arial" panose="020B0604020202020204" pitchFamily="34" charset="0"/>
              </a:rPr>
              <a:t>2</a:t>
            </a:r>
            <a:r>
              <a:rPr lang="en-US" altLang="en-US" sz="1600" i="0">
                <a:latin typeface="Arial" panose="020B0604020202020204" pitchFamily="34" charset="0"/>
              </a:rPr>
              <a:t>)</a:t>
            </a:r>
          </a:p>
        </p:txBody>
      </p:sp>
      <p:sp>
        <p:nvSpPr>
          <p:cNvPr id="53254" name="Freeform 8">
            <a:extLst>
              <a:ext uri="{FF2B5EF4-FFF2-40B4-BE49-F238E27FC236}">
                <a16:creationId xmlns:a16="http://schemas.microsoft.com/office/drawing/2014/main" id="{0B9857C8-0832-4C5C-8CF9-D5FBE1E4F9A6}"/>
              </a:ext>
            </a:extLst>
          </p:cNvPr>
          <p:cNvSpPr>
            <a:spLocks/>
          </p:cNvSpPr>
          <p:nvPr/>
        </p:nvSpPr>
        <p:spPr bwMode="auto">
          <a:xfrm rot="-5400000" flipH="1" flipV="1">
            <a:off x="2546350" y="4602163"/>
            <a:ext cx="198438" cy="19351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3255" name="Text Box 9">
            <a:extLst>
              <a:ext uri="{FF2B5EF4-FFF2-40B4-BE49-F238E27FC236}">
                <a16:creationId xmlns:a16="http://schemas.microsoft.com/office/drawing/2014/main" id="{A6E9C60E-EDA1-4FA6-8BBB-BD3392B28243}"/>
              </a:ext>
            </a:extLst>
          </p:cNvPr>
          <p:cNvSpPr txBox="1">
            <a:spLocks noChangeArrowheads="1"/>
          </p:cNvSpPr>
          <p:nvPr/>
        </p:nvSpPr>
        <p:spPr bwMode="auto">
          <a:xfrm>
            <a:off x="2943225" y="3287713"/>
            <a:ext cx="2889250"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Para Generar Energía (ATP)</a:t>
            </a:r>
          </a:p>
        </p:txBody>
      </p:sp>
      <p:sp>
        <p:nvSpPr>
          <p:cNvPr id="53256" name="Freeform 10">
            <a:extLst>
              <a:ext uri="{FF2B5EF4-FFF2-40B4-BE49-F238E27FC236}">
                <a16:creationId xmlns:a16="http://schemas.microsoft.com/office/drawing/2014/main" id="{27BC45A6-42DB-48DA-9C9F-4D6A4CC7FACE}"/>
              </a:ext>
            </a:extLst>
          </p:cNvPr>
          <p:cNvSpPr>
            <a:spLocks/>
          </p:cNvSpPr>
          <p:nvPr/>
        </p:nvSpPr>
        <p:spPr bwMode="auto">
          <a:xfrm flipV="1">
            <a:off x="3559175" y="6038850"/>
            <a:ext cx="5421313" cy="222250"/>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3257" name="Line 11">
            <a:extLst>
              <a:ext uri="{FF2B5EF4-FFF2-40B4-BE49-F238E27FC236}">
                <a16:creationId xmlns:a16="http://schemas.microsoft.com/office/drawing/2014/main" id="{7927EB3D-7AB0-4001-A780-F0E547F74936}"/>
              </a:ext>
            </a:extLst>
          </p:cNvPr>
          <p:cNvSpPr>
            <a:spLocks noChangeShapeType="1"/>
          </p:cNvSpPr>
          <p:nvPr/>
        </p:nvSpPr>
        <p:spPr bwMode="auto">
          <a:xfrm>
            <a:off x="4270375" y="23764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58" name="Line 12">
            <a:extLst>
              <a:ext uri="{FF2B5EF4-FFF2-40B4-BE49-F238E27FC236}">
                <a16:creationId xmlns:a16="http://schemas.microsoft.com/office/drawing/2014/main" id="{32C71999-5C53-4EA6-86E7-0712CF4EC6FB}"/>
              </a:ext>
            </a:extLst>
          </p:cNvPr>
          <p:cNvSpPr>
            <a:spLocks noChangeShapeType="1"/>
          </p:cNvSpPr>
          <p:nvPr/>
        </p:nvSpPr>
        <p:spPr bwMode="auto">
          <a:xfrm>
            <a:off x="4256088" y="16668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59" name="Text Box 13">
            <a:extLst>
              <a:ext uri="{FF2B5EF4-FFF2-40B4-BE49-F238E27FC236}">
                <a16:creationId xmlns:a16="http://schemas.microsoft.com/office/drawing/2014/main" id="{EED48D44-2AAF-403D-A8CE-9CC5BB439179}"/>
              </a:ext>
            </a:extLst>
          </p:cNvPr>
          <p:cNvSpPr txBox="1">
            <a:spLocks noChangeArrowheads="1"/>
          </p:cNvSpPr>
          <p:nvPr/>
        </p:nvSpPr>
        <p:spPr bwMode="auto">
          <a:xfrm>
            <a:off x="4233863" y="1646238"/>
            <a:ext cx="15176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(Con Oxígeno)</a:t>
            </a:r>
          </a:p>
        </p:txBody>
      </p:sp>
      <p:sp>
        <p:nvSpPr>
          <p:cNvPr id="53260" name="Text Box 15">
            <a:extLst>
              <a:ext uri="{FF2B5EF4-FFF2-40B4-BE49-F238E27FC236}">
                <a16:creationId xmlns:a16="http://schemas.microsoft.com/office/drawing/2014/main" id="{63479B7A-9848-4549-A755-32D99988D559}"/>
              </a:ext>
            </a:extLst>
          </p:cNvPr>
          <p:cNvSpPr txBox="1">
            <a:spLocks noChangeArrowheads="1"/>
          </p:cNvSpPr>
          <p:nvPr/>
        </p:nvSpPr>
        <p:spPr bwMode="auto">
          <a:xfrm>
            <a:off x="320675" y="5614988"/>
            <a:ext cx="2763838"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Glucólisis Aeróbica</a:t>
            </a:r>
          </a:p>
          <a:p>
            <a:pPr algn="ctr">
              <a:lnSpc>
                <a:spcPct val="90000"/>
              </a:lnSpc>
            </a:pPr>
            <a:r>
              <a:rPr lang="en-US" altLang="en-US" sz="1600" i="0">
                <a:latin typeface="Arial" panose="020B0604020202020204" pitchFamily="34" charset="0"/>
              </a:rPr>
              <a:t>(Citoplasma/Sarcoplasma)</a:t>
            </a:r>
            <a:endParaRPr lang="en-US" altLang="en-US" sz="1600" i="0" baseline="-25000">
              <a:latin typeface="Arial" panose="020B0604020202020204" pitchFamily="34" charset="0"/>
            </a:endParaRPr>
          </a:p>
        </p:txBody>
      </p:sp>
      <p:sp>
        <p:nvSpPr>
          <p:cNvPr id="53261" name="Text Box 24">
            <a:extLst>
              <a:ext uri="{FF2B5EF4-FFF2-40B4-BE49-F238E27FC236}">
                <a16:creationId xmlns:a16="http://schemas.microsoft.com/office/drawing/2014/main" id="{39097125-3294-4E12-AD4B-059E356E3A55}"/>
              </a:ext>
            </a:extLst>
          </p:cNvPr>
          <p:cNvSpPr txBox="1">
            <a:spLocks noChangeArrowheads="1"/>
          </p:cNvSpPr>
          <p:nvPr/>
        </p:nvSpPr>
        <p:spPr bwMode="auto">
          <a:xfrm>
            <a:off x="3306763" y="4414838"/>
            <a:ext cx="1992312" cy="75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Principalmente la</a:t>
            </a:r>
          </a:p>
          <a:p>
            <a:pPr algn="ctr">
              <a:lnSpc>
                <a:spcPct val="90000"/>
              </a:lnSpc>
            </a:pPr>
            <a:r>
              <a:rPr lang="en-US" altLang="en-US" sz="1600" i="0">
                <a:latin typeface="Arial" panose="020B0604020202020204" pitchFamily="34" charset="0"/>
              </a:rPr>
              <a:t>Oxidación de los</a:t>
            </a:r>
          </a:p>
          <a:p>
            <a:pPr algn="ctr">
              <a:lnSpc>
                <a:spcPct val="90000"/>
              </a:lnSpc>
            </a:pPr>
            <a:r>
              <a:rPr lang="en-US" altLang="en-US" sz="1600" i="0">
                <a:latin typeface="Arial" panose="020B0604020202020204" pitchFamily="34" charset="0"/>
              </a:rPr>
              <a:t>CHO</a:t>
            </a:r>
          </a:p>
        </p:txBody>
      </p:sp>
      <p:sp>
        <p:nvSpPr>
          <p:cNvPr id="53262" name="Text Box 27">
            <a:extLst>
              <a:ext uri="{FF2B5EF4-FFF2-40B4-BE49-F238E27FC236}">
                <a16:creationId xmlns:a16="http://schemas.microsoft.com/office/drawing/2014/main" id="{6C23BE78-66BF-438B-B440-F0B691C03787}"/>
              </a:ext>
            </a:extLst>
          </p:cNvPr>
          <p:cNvSpPr txBox="1">
            <a:spLocks noChangeArrowheads="1"/>
          </p:cNvSpPr>
          <p:nvPr/>
        </p:nvSpPr>
        <p:spPr bwMode="auto">
          <a:xfrm>
            <a:off x="2722563" y="2516188"/>
            <a:ext cx="3171825"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Catabolismo de</a:t>
            </a:r>
          </a:p>
          <a:p>
            <a:pPr algn="ctr">
              <a:lnSpc>
                <a:spcPct val="80000"/>
              </a:lnSpc>
            </a:pPr>
            <a:r>
              <a:rPr lang="en-US" altLang="en-US" sz="1600" i="0">
                <a:latin typeface="Arial" panose="020B0604020202020204" pitchFamily="34" charset="0"/>
              </a:rPr>
              <a:t>Sustratos/Combustibles</a:t>
            </a:r>
          </a:p>
          <a:p>
            <a:pPr algn="ctr">
              <a:lnSpc>
                <a:spcPct val="80000"/>
              </a:lnSpc>
            </a:pPr>
            <a:r>
              <a:rPr lang="en-US" altLang="en-US" sz="1600" i="0">
                <a:latin typeface="Arial" panose="020B0604020202020204" pitchFamily="34" charset="0"/>
              </a:rPr>
              <a:t>(CHO, Grasas y Proteínas)</a:t>
            </a:r>
          </a:p>
        </p:txBody>
      </p:sp>
      <p:sp>
        <p:nvSpPr>
          <p:cNvPr id="53263" name="Line 28">
            <a:extLst>
              <a:ext uri="{FF2B5EF4-FFF2-40B4-BE49-F238E27FC236}">
                <a16:creationId xmlns:a16="http://schemas.microsoft.com/office/drawing/2014/main" id="{DBC73390-5A5D-4345-A5F1-6496BA3FF5DC}"/>
              </a:ext>
            </a:extLst>
          </p:cNvPr>
          <p:cNvSpPr>
            <a:spLocks noChangeShapeType="1"/>
          </p:cNvSpPr>
          <p:nvPr/>
        </p:nvSpPr>
        <p:spPr bwMode="auto">
          <a:xfrm>
            <a:off x="4270375" y="31638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64" name="Text Box 29">
            <a:extLst>
              <a:ext uri="{FF2B5EF4-FFF2-40B4-BE49-F238E27FC236}">
                <a16:creationId xmlns:a16="http://schemas.microsoft.com/office/drawing/2014/main" id="{BBC12290-92D9-4849-BDBE-522DAF2C16F7}"/>
              </a:ext>
            </a:extLst>
          </p:cNvPr>
          <p:cNvSpPr txBox="1">
            <a:spLocks noChangeArrowheads="1"/>
          </p:cNvSpPr>
          <p:nvPr/>
        </p:nvSpPr>
        <p:spPr bwMode="auto">
          <a:xfrm>
            <a:off x="855663" y="3836988"/>
            <a:ext cx="689292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Eventos/Deportes de Tolerancia Cardiorrespiratoria/Aeróbica</a:t>
            </a:r>
          </a:p>
          <a:p>
            <a:pPr algn="ctr">
              <a:lnSpc>
                <a:spcPct val="80000"/>
              </a:lnSpc>
            </a:pPr>
            <a:r>
              <a:rPr lang="en-US" altLang="en-US" sz="1600" i="0">
                <a:latin typeface="Arial" panose="020B0604020202020204" pitchFamily="34" charset="0"/>
              </a:rPr>
              <a:t>(Ej: Carreras Pedestres de Larga Distancia)</a:t>
            </a:r>
          </a:p>
        </p:txBody>
      </p:sp>
      <p:sp>
        <p:nvSpPr>
          <p:cNvPr id="53265" name="Line 31">
            <a:extLst>
              <a:ext uri="{FF2B5EF4-FFF2-40B4-BE49-F238E27FC236}">
                <a16:creationId xmlns:a16="http://schemas.microsoft.com/office/drawing/2014/main" id="{D655366C-8A70-4E88-A45A-9A935AD82E82}"/>
              </a:ext>
            </a:extLst>
          </p:cNvPr>
          <p:cNvSpPr>
            <a:spLocks noChangeShapeType="1"/>
          </p:cNvSpPr>
          <p:nvPr/>
        </p:nvSpPr>
        <p:spPr bwMode="auto">
          <a:xfrm>
            <a:off x="4281488" y="35464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66" name="Text Box 32">
            <a:extLst>
              <a:ext uri="{FF2B5EF4-FFF2-40B4-BE49-F238E27FC236}">
                <a16:creationId xmlns:a16="http://schemas.microsoft.com/office/drawing/2014/main" id="{5B5E22F3-7FFC-4A9B-89E4-8B19DC99BFE6}"/>
              </a:ext>
            </a:extLst>
          </p:cNvPr>
          <p:cNvSpPr txBox="1">
            <a:spLocks noChangeArrowheads="1"/>
          </p:cNvSpPr>
          <p:nvPr/>
        </p:nvSpPr>
        <p:spPr bwMode="auto">
          <a:xfrm>
            <a:off x="4271963" y="3513138"/>
            <a:ext cx="47069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(Método/Vía Principal Producción de Energía [ATP])</a:t>
            </a:r>
          </a:p>
        </p:txBody>
      </p:sp>
      <p:sp>
        <p:nvSpPr>
          <p:cNvPr id="53267" name="Line 33">
            <a:extLst>
              <a:ext uri="{FF2B5EF4-FFF2-40B4-BE49-F238E27FC236}">
                <a16:creationId xmlns:a16="http://schemas.microsoft.com/office/drawing/2014/main" id="{7FA6CBB2-2498-4FA7-8F52-F2F94292377B}"/>
              </a:ext>
            </a:extLst>
          </p:cNvPr>
          <p:cNvSpPr>
            <a:spLocks noChangeShapeType="1"/>
          </p:cNvSpPr>
          <p:nvPr/>
        </p:nvSpPr>
        <p:spPr bwMode="auto">
          <a:xfrm>
            <a:off x="4283075" y="42814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68" name="Text Box 34">
            <a:extLst>
              <a:ext uri="{FF2B5EF4-FFF2-40B4-BE49-F238E27FC236}">
                <a16:creationId xmlns:a16="http://schemas.microsoft.com/office/drawing/2014/main" id="{DDA46C13-E0CE-4812-A80A-E8DDF5A2105A}"/>
              </a:ext>
            </a:extLst>
          </p:cNvPr>
          <p:cNvSpPr txBox="1">
            <a:spLocks noChangeArrowheads="1"/>
          </p:cNvSpPr>
          <p:nvPr/>
        </p:nvSpPr>
        <p:spPr bwMode="auto">
          <a:xfrm>
            <a:off x="3306763" y="5240338"/>
            <a:ext cx="1992312"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Mediante las</a:t>
            </a:r>
          </a:p>
          <a:p>
            <a:pPr algn="ctr">
              <a:lnSpc>
                <a:spcPct val="90000"/>
              </a:lnSpc>
            </a:pPr>
            <a:r>
              <a:rPr lang="en-US" altLang="en-US" sz="1600" i="0">
                <a:latin typeface="Arial" panose="020B0604020202020204" pitchFamily="34" charset="0"/>
              </a:rPr>
              <a:t>Vías Metabólicas</a:t>
            </a:r>
          </a:p>
        </p:txBody>
      </p:sp>
      <p:sp>
        <p:nvSpPr>
          <p:cNvPr id="53269" name="Line 35">
            <a:extLst>
              <a:ext uri="{FF2B5EF4-FFF2-40B4-BE49-F238E27FC236}">
                <a16:creationId xmlns:a16="http://schemas.microsoft.com/office/drawing/2014/main" id="{65392A5A-2D3D-45D5-97DD-BA1E282E8F4B}"/>
              </a:ext>
            </a:extLst>
          </p:cNvPr>
          <p:cNvSpPr>
            <a:spLocks noChangeShapeType="1"/>
          </p:cNvSpPr>
          <p:nvPr/>
        </p:nvSpPr>
        <p:spPr bwMode="auto">
          <a:xfrm>
            <a:off x="4283075" y="51069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70" name="Line 36">
            <a:extLst>
              <a:ext uri="{FF2B5EF4-FFF2-40B4-BE49-F238E27FC236}">
                <a16:creationId xmlns:a16="http://schemas.microsoft.com/office/drawing/2014/main" id="{811F4E7D-C5CB-4F0E-86C3-B9A34B94165B}"/>
              </a:ext>
            </a:extLst>
          </p:cNvPr>
          <p:cNvSpPr>
            <a:spLocks noChangeShapeType="1"/>
          </p:cNvSpPr>
          <p:nvPr/>
        </p:nvSpPr>
        <p:spPr bwMode="auto">
          <a:xfrm>
            <a:off x="4283075" y="57038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71" name="Text Box 37">
            <a:extLst>
              <a:ext uri="{FF2B5EF4-FFF2-40B4-BE49-F238E27FC236}">
                <a16:creationId xmlns:a16="http://schemas.microsoft.com/office/drawing/2014/main" id="{0A60CBF2-E352-4EFF-A55E-1A38E16CC057}"/>
              </a:ext>
            </a:extLst>
          </p:cNvPr>
          <p:cNvSpPr txBox="1">
            <a:spLocks noChangeArrowheads="1"/>
          </p:cNvSpPr>
          <p:nvPr/>
        </p:nvSpPr>
        <p:spPr bwMode="auto">
          <a:xfrm>
            <a:off x="3444875" y="5830888"/>
            <a:ext cx="165893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Ciclo de Krebs</a:t>
            </a:r>
          </a:p>
          <a:p>
            <a:pPr algn="ctr">
              <a:lnSpc>
                <a:spcPct val="90000"/>
              </a:lnSpc>
            </a:pPr>
            <a:endParaRPr lang="en-US" altLang="en-US" sz="1600" i="0" baseline="-25000">
              <a:latin typeface="Arial" panose="020B0604020202020204" pitchFamily="34" charset="0"/>
            </a:endParaRPr>
          </a:p>
        </p:txBody>
      </p:sp>
      <p:sp>
        <p:nvSpPr>
          <p:cNvPr id="53272" name="Line 38">
            <a:extLst>
              <a:ext uri="{FF2B5EF4-FFF2-40B4-BE49-F238E27FC236}">
                <a16:creationId xmlns:a16="http://schemas.microsoft.com/office/drawing/2014/main" id="{01A10ED8-12C2-48B4-A15B-EB4BA730F64B}"/>
              </a:ext>
            </a:extLst>
          </p:cNvPr>
          <p:cNvSpPr>
            <a:spLocks noChangeShapeType="1"/>
          </p:cNvSpPr>
          <p:nvPr/>
        </p:nvSpPr>
        <p:spPr bwMode="auto">
          <a:xfrm rot="-5400000">
            <a:off x="3273426" y="5735637"/>
            <a:ext cx="0" cy="542925"/>
          </a:xfrm>
          <a:prstGeom prst="line">
            <a:avLst/>
          </a:prstGeom>
          <a:noFill/>
          <a:ln w="76200">
            <a:solidFill>
              <a:srgbClr val="FF0000"/>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73" name="Text Box 39">
            <a:extLst>
              <a:ext uri="{FF2B5EF4-FFF2-40B4-BE49-F238E27FC236}">
                <a16:creationId xmlns:a16="http://schemas.microsoft.com/office/drawing/2014/main" id="{904955B1-39A3-4C28-8E35-F16BE2A13183}"/>
              </a:ext>
            </a:extLst>
          </p:cNvPr>
          <p:cNvSpPr txBox="1">
            <a:spLocks noChangeArrowheads="1"/>
          </p:cNvSpPr>
          <p:nvPr/>
        </p:nvSpPr>
        <p:spPr bwMode="auto">
          <a:xfrm>
            <a:off x="5248275" y="5830888"/>
            <a:ext cx="38576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Cadena de Transporte de Electrones</a:t>
            </a:r>
          </a:p>
          <a:p>
            <a:pPr algn="ctr">
              <a:lnSpc>
                <a:spcPct val="90000"/>
              </a:lnSpc>
            </a:pPr>
            <a:endParaRPr lang="en-US" altLang="en-US" sz="1600" i="0" baseline="-25000">
              <a:latin typeface="Arial" panose="020B0604020202020204" pitchFamily="34" charset="0"/>
            </a:endParaRPr>
          </a:p>
        </p:txBody>
      </p:sp>
      <p:sp>
        <p:nvSpPr>
          <p:cNvPr id="53274" name="Line 40">
            <a:extLst>
              <a:ext uri="{FF2B5EF4-FFF2-40B4-BE49-F238E27FC236}">
                <a16:creationId xmlns:a16="http://schemas.microsoft.com/office/drawing/2014/main" id="{9AD4C9B3-E65B-4BF3-865C-A2862A810359}"/>
              </a:ext>
            </a:extLst>
          </p:cNvPr>
          <p:cNvSpPr>
            <a:spLocks noChangeShapeType="1"/>
          </p:cNvSpPr>
          <p:nvPr/>
        </p:nvSpPr>
        <p:spPr bwMode="auto">
          <a:xfrm rot="-5400000">
            <a:off x="5210176" y="5830887"/>
            <a:ext cx="0" cy="352425"/>
          </a:xfrm>
          <a:prstGeom prst="line">
            <a:avLst/>
          </a:prstGeom>
          <a:noFill/>
          <a:ln w="76200">
            <a:solidFill>
              <a:srgbClr val="FF0000"/>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75" name="Line 41">
            <a:extLst>
              <a:ext uri="{FF2B5EF4-FFF2-40B4-BE49-F238E27FC236}">
                <a16:creationId xmlns:a16="http://schemas.microsoft.com/office/drawing/2014/main" id="{D7474D4E-BE89-478B-8003-A402DCE86798}"/>
              </a:ext>
            </a:extLst>
          </p:cNvPr>
          <p:cNvSpPr>
            <a:spLocks noChangeShapeType="1"/>
          </p:cNvSpPr>
          <p:nvPr/>
        </p:nvSpPr>
        <p:spPr bwMode="auto">
          <a:xfrm>
            <a:off x="5972175" y="62880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3276" name="Text Box 42">
            <a:extLst>
              <a:ext uri="{FF2B5EF4-FFF2-40B4-BE49-F238E27FC236}">
                <a16:creationId xmlns:a16="http://schemas.microsoft.com/office/drawing/2014/main" id="{ABF34746-07EA-4B57-ADFC-14DFAD64D0EC}"/>
              </a:ext>
            </a:extLst>
          </p:cNvPr>
          <p:cNvSpPr txBox="1">
            <a:spLocks noChangeArrowheads="1"/>
          </p:cNvSpPr>
          <p:nvPr/>
        </p:nvSpPr>
        <p:spPr bwMode="auto">
          <a:xfrm>
            <a:off x="5275263" y="6400800"/>
            <a:ext cx="1471612"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Mitocondria</a:t>
            </a:r>
          </a:p>
        </p:txBody>
      </p:sp>
      <p:sp>
        <p:nvSpPr>
          <p:cNvPr id="53277" name="Freeform 43">
            <a:extLst>
              <a:ext uri="{FF2B5EF4-FFF2-40B4-BE49-F238E27FC236}">
                <a16:creationId xmlns:a16="http://schemas.microsoft.com/office/drawing/2014/main" id="{B1CC043C-8153-4A16-9198-4A2636EEE34D}"/>
              </a:ext>
            </a:extLst>
          </p:cNvPr>
          <p:cNvSpPr>
            <a:spLocks/>
          </p:cNvSpPr>
          <p:nvPr/>
        </p:nvSpPr>
        <p:spPr bwMode="auto">
          <a:xfrm rot="5400000" flipV="1">
            <a:off x="5702300" y="4722813"/>
            <a:ext cx="439738" cy="19351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9139"/>
                                        </p:tgtEl>
                                        <p:attrNameLst>
                                          <p:attrName>style.visibility</p:attrName>
                                        </p:attrNameLst>
                                      </p:cBhvr>
                                      <p:to>
                                        <p:strVal val="visible"/>
                                      </p:to>
                                    </p:set>
                                    <p:animEffect transition="in" filter="wipe(left)">
                                      <p:cBhvr>
                                        <p:cTn id="7" dur="500"/>
                                        <p:tgtEl>
                                          <p:spTgt spid="219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39"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2" descr="Contents">
            <a:extLst>
              <a:ext uri="{FF2B5EF4-FFF2-40B4-BE49-F238E27FC236}">
                <a16:creationId xmlns:a16="http://schemas.microsoft.com/office/drawing/2014/main" id="{C194EBFC-3672-489D-B6DE-AB0007D9FC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5" name="Text Box 3">
            <a:extLst>
              <a:ext uri="{FF2B5EF4-FFF2-40B4-BE49-F238E27FC236}">
                <a16:creationId xmlns:a16="http://schemas.microsoft.com/office/drawing/2014/main" id="{C05D0090-D2C4-433A-9A60-059BB1163AAC}"/>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a:t>
            </a:r>
          </a:p>
        </p:txBody>
      </p:sp>
      <p:sp>
        <p:nvSpPr>
          <p:cNvPr id="223262" name="Rectangle 30">
            <a:extLst>
              <a:ext uri="{FF2B5EF4-FFF2-40B4-BE49-F238E27FC236}">
                <a16:creationId xmlns:a16="http://schemas.microsoft.com/office/drawing/2014/main" id="{5341A7F3-B219-4AB9-885B-48BA17422912}"/>
              </a:ext>
            </a:extLst>
          </p:cNvPr>
          <p:cNvSpPr>
            <a:spLocks noChangeArrowheads="1"/>
          </p:cNvSpPr>
          <p:nvPr/>
        </p:nvSpPr>
        <p:spPr bwMode="auto">
          <a:xfrm>
            <a:off x="746125" y="1620838"/>
            <a:ext cx="1531938" cy="457200"/>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3300" i="0">
                <a:effectLst>
                  <a:outerShdw blurRad="38100" dist="38100" dir="2700000" algn="tl">
                    <a:srgbClr val="C0C0C0"/>
                  </a:outerShdw>
                </a:effectLst>
                <a:latin typeface="Arial Black" pitchFamily="34" charset="0"/>
              </a:rPr>
              <a:t>CHO</a:t>
            </a:r>
          </a:p>
        </p:txBody>
      </p:sp>
      <p:sp>
        <p:nvSpPr>
          <p:cNvPr id="223264" name="Rectangle 32">
            <a:extLst>
              <a:ext uri="{FF2B5EF4-FFF2-40B4-BE49-F238E27FC236}">
                <a16:creationId xmlns:a16="http://schemas.microsoft.com/office/drawing/2014/main" id="{9ECDD6A4-AC92-4106-8950-2B6EC7DDC02E}"/>
              </a:ext>
            </a:extLst>
          </p:cNvPr>
          <p:cNvSpPr>
            <a:spLocks noChangeArrowheads="1"/>
          </p:cNvSpPr>
          <p:nvPr/>
        </p:nvSpPr>
        <p:spPr bwMode="auto">
          <a:xfrm>
            <a:off x="195263" y="3414713"/>
            <a:ext cx="3330575" cy="609600"/>
          </a:xfrm>
          <a:prstGeom prst="rect">
            <a:avLst/>
          </a:prstGeom>
          <a:noFill/>
          <a:ln w="9525">
            <a:noFill/>
            <a:miter lim="800000"/>
            <a:headEnd/>
            <a:tailEnd/>
          </a:ln>
          <a:effectLst/>
        </p:spPr>
        <p:txBody>
          <a:bodyPr/>
          <a:lstStyle/>
          <a:p>
            <a:pPr marL="342900" indent="-342900" algn="ctr">
              <a:spcBef>
                <a:spcPct val="20000"/>
              </a:spcBef>
              <a:defRPr/>
            </a:pPr>
            <a:r>
              <a:rPr lang="en-US" sz="3300" i="0">
                <a:effectLst>
                  <a:outerShdw blurRad="38100" dist="38100" dir="2700000" algn="tl">
                    <a:srgbClr val="C0C0C0"/>
                  </a:outerShdw>
                </a:effectLst>
                <a:latin typeface="Arial" charset="0"/>
              </a:rPr>
              <a:t>Ácido Pirúvico</a:t>
            </a:r>
          </a:p>
        </p:txBody>
      </p:sp>
      <p:sp>
        <p:nvSpPr>
          <p:cNvPr id="223265" name="Rectangle 33">
            <a:extLst>
              <a:ext uri="{FF2B5EF4-FFF2-40B4-BE49-F238E27FC236}">
                <a16:creationId xmlns:a16="http://schemas.microsoft.com/office/drawing/2014/main" id="{16CD5D05-0DB5-4768-8E5B-42AF5C6B9428}"/>
              </a:ext>
            </a:extLst>
          </p:cNvPr>
          <p:cNvSpPr>
            <a:spLocks noChangeArrowheads="1"/>
          </p:cNvSpPr>
          <p:nvPr/>
        </p:nvSpPr>
        <p:spPr bwMode="auto">
          <a:xfrm>
            <a:off x="2774950" y="5851525"/>
            <a:ext cx="3543300" cy="609600"/>
          </a:xfrm>
          <a:prstGeom prst="rect">
            <a:avLst/>
          </a:prstGeom>
          <a:noFill/>
          <a:ln w="9525">
            <a:noFill/>
            <a:miter lim="800000"/>
            <a:headEnd/>
            <a:tailEnd/>
          </a:ln>
          <a:effectLst/>
        </p:spPr>
        <p:txBody>
          <a:bodyPr/>
          <a:lstStyle/>
          <a:p>
            <a:pPr marL="342900" indent="-342900" algn="ctr">
              <a:spcBef>
                <a:spcPct val="20000"/>
              </a:spcBef>
              <a:defRPr/>
            </a:pPr>
            <a:r>
              <a:rPr lang="en-US" sz="4100" i="0">
                <a:effectLst>
                  <a:outerShdw blurRad="38100" dist="38100" dir="2700000" algn="tl">
                    <a:srgbClr val="C0C0C0"/>
                  </a:outerShdw>
                </a:effectLst>
                <a:latin typeface="Verdana" pitchFamily="34" charset="0"/>
              </a:rPr>
              <a:t>Acetil CoA</a:t>
            </a:r>
          </a:p>
        </p:txBody>
      </p:sp>
      <p:sp>
        <p:nvSpPr>
          <p:cNvPr id="54279" name="Line 36">
            <a:extLst>
              <a:ext uri="{FF2B5EF4-FFF2-40B4-BE49-F238E27FC236}">
                <a16:creationId xmlns:a16="http://schemas.microsoft.com/office/drawing/2014/main" id="{8D8392E2-0203-4792-82FE-31D02D899673}"/>
              </a:ext>
            </a:extLst>
          </p:cNvPr>
          <p:cNvSpPr>
            <a:spLocks noChangeShapeType="1"/>
          </p:cNvSpPr>
          <p:nvPr/>
        </p:nvSpPr>
        <p:spPr bwMode="auto">
          <a:xfrm>
            <a:off x="1573213" y="2289175"/>
            <a:ext cx="0" cy="12700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4280" name="Rectangle 39">
            <a:extLst>
              <a:ext uri="{FF2B5EF4-FFF2-40B4-BE49-F238E27FC236}">
                <a16:creationId xmlns:a16="http://schemas.microsoft.com/office/drawing/2014/main" id="{FA132A51-1021-4BE6-B3E7-E88C8790D1C7}"/>
              </a:ext>
            </a:extLst>
          </p:cNvPr>
          <p:cNvSpPr>
            <a:spLocks noChangeArrowheads="1"/>
          </p:cNvSpPr>
          <p:nvPr/>
        </p:nvSpPr>
        <p:spPr bwMode="auto">
          <a:xfrm>
            <a:off x="812800" y="1562100"/>
            <a:ext cx="1371600" cy="673100"/>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3272" name="Rectangle 40">
            <a:extLst>
              <a:ext uri="{FF2B5EF4-FFF2-40B4-BE49-F238E27FC236}">
                <a16:creationId xmlns:a16="http://schemas.microsoft.com/office/drawing/2014/main" id="{E9451342-E21F-4DED-9CA6-9F6469D14977}"/>
              </a:ext>
            </a:extLst>
          </p:cNvPr>
          <p:cNvSpPr>
            <a:spLocks noChangeArrowheads="1"/>
          </p:cNvSpPr>
          <p:nvPr/>
        </p:nvSpPr>
        <p:spPr bwMode="auto">
          <a:xfrm>
            <a:off x="2752725" y="1620838"/>
            <a:ext cx="3157538" cy="457200"/>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3300" i="0">
                <a:effectLst>
                  <a:outerShdw blurRad="38100" dist="38100" dir="2700000" algn="tl">
                    <a:srgbClr val="C0C0C0"/>
                  </a:outerShdw>
                </a:effectLst>
                <a:latin typeface="Arial Black" pitchFamily="34" charset="0"/>
              </a:rPr>
              <a:t>Triglicéridos</a:t>
            </a:r>
          </a:p>
        </p:txBody>
      </p:sp>
      <p:sp>
        <p:nvSpPr>
          <p:cNvPr id="54282" name="Rectangle 41">
            <a:extLst>
              <a:ext uri="{FF2B5EF4-FFF2-40B4-BE49-F238E27FC236}">
                <a16:creationId xmlns:a16="http://schemas.microsoft.com/office/drawing/2014/main" id="{2CAD03B9-D45F-42B9-98A5-561E79251247}"/>
              </a:ext>
            </a:extLst>
          </p:cNvPr>
          <p:cNvSpPr>
            <a:spLocks noChangeArrowheads="1"/>
          </p:cNvSpPr>
          <p:nvPr/>
        </p:nvSpPr>
        <p:spPr bwMode="auto">
          <a:xfrm>
            <a:off x="2781300" y="1562100"/>
            <a:ext cx="3200400" cy="673100"/>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endParaRPr lang="es-PR" altLang="en-US" sz="2000" b="0" i="0"/>
          </a:p>
        </p:txBody>
      </p:sp>
      <p:sp>
        <p:nvSpPr>
          <p:cNvPr id="223274" name="Rectangle 42">
            <a:extLst>
              <a:ext uri="{FF2B5EF4-FFF2-40B4-BE49-F238E27FC236}">
                <a16:creationId xmlns:a16="http://schemas.microsoft.com/office/drawing/2014/main" id="{C0DF6704-3A34-4C81-9858-B505FD4F6035}"/>
              </a:ext>
            </a:extLst>
          </p:cNvPr>
          <p:cNvSpPr>
            <a:spLocks noChangeArrowheads="1"/>
          </p:cNvSpPr>
          <p:nvPr/>
        </p:nvSpPr>
        <p:spPr bwMode="auto">
          <a:xfrm>
            <a:off x="6486525" y="1633538"/>
            <a:ext cx="2492375" cy="457200"/>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3300" i="0">
                <a:effectLst>
                  <a:outerShdw blurRad="38100" dist="38100" dir="2700000" algn="tl">
                    <a:srgbClr val="C0C0C0"/>
                  </a:outerShdw>
                </a:effectLst>
                <a:latin typeface="Arial Black" pitchFamily="34" charset="0"/>
              </a:rPr>
              <a:t>Proteínas</a:t>
            </a:r>
          </a:p>
        </p:txBody>
      </p:sp>
      <p:sp>
        <p:nvSpPr>
          <p:cNvPr id="54284" name="Rectangle 43">
            <a:extLst>
              <a:ext uri="{FF2B5EF4-FFF2-40B4-BE49-F238E27FC236}">
                <a16:creationId xmlns:a16="http://schemas.microsoft.com/office/drawing/2014/main" id="{8FD6C80B-C374-4E3E-AD59-554E56B46484}"/>
              </a:ext>
            </a:extLst>
          </p:cNvPr>
          <p:cNvSpPr>
            <a:spLocks noChangeArrowheads="1"/>
          </p:cNvSpPr>
          <p:nvPr/>
        </p:nvSpPr>
        <p:spPr bwMode="auto">
          <a:xfrm>
            <a:off x="6489700" y="1574800"/>
            <a:ext cx="2489200" cy="673100"/>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4285" name="Line 44">
            <a:extLst>
              <a:ext uri="{FF2B5EF4-FFF2-40B4-BE49-F238E27FC236}">
                <a16:creationId xmlns:a16="http://schemas.microsoft.com/office/drawing/2014/main" id="{9057242E-2918-4F5D-9BB9-301C93EEFED4}"/>
              </a:ext>
            </a:extLst>
          </p:cNvPr>
          <p:cNvSpPr>
            <a:spLocks noChangeShapeType="1"/>
          </p:cNvSpPr>
          <p:nvPr/>
        </p:nvSpPr>
        <p:spPr bwMode="auto">
          <a:xfrm>
            <a:off x="4405313" y="3990975"/>
            <a:ext cx="0" cy="20066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4286" name="Line 45">
            <a:extLst>
              <a:ext uri="{FF2B5EF4-FFF2-40B4-BE49-F238E27FC236}">
                <a16:creationId xmlns:a16="http://schemas.microsoft.com/office/drawing/2014/main" id="{08B64A8E-E692-4592-B7E6-8810390EAE38}"/>
              </a:ext>
            </a:extLst>
          </p:cNvPr>
          <p:cNvSpPr>
            <a:spLocks noChangeShapeType="1"/>
          </p:cNvSpPr>
          <p:nvPr/>
        </p:nvSpPr>
        <p:spPr bwMode="auto">
          <a:xfrm>
            <a:off x="4443413" y="2289175"/>
            <a:ext cx="0" cy="12700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3278" name="Rectangle 46">
            <a:extLst>
              <a:ext uri="{FF2B5EF4-FFF2-40B4-BE49-F238E27FC236}">
                <a16:creationId xmlns:a16="http://schemas.microsoft.com/office/drawing/2014/main" id="{5F90D122-AD41-4EA1-BA32-05DCC6F60F18}"/>
              </a:ext>
            </a:extLst>
          </p:cNvPr>
          <p:cNvSpPr>
            <a:spLocks noChangeArrowheads="1"/>
          </p:cNvSpPr>
          <p:nvPr/>
        </p:nvSpPr>
        <p:spPr bwMode="auto">
          <a:xfrm>
            <a:off x="3802063" y="3414713"/>
            <a:ext cx="1260475" cy="609600"/>
          </a:xfrm>
          <a:prstGeom prst="rect">
            <a:avLst/>
          </a:prstGeom>
          <a:noFill/>
          <a:ln w="9525">
            <a:noFill/>
            <a:miter lim="800000"/>
            <a:headEnd/>
            <a:tailEnd/>
          </a:ln>
          <a:effectLst/>
        </p:spPr>
        <p:txBody>
          <a:bodyPr/>
          <a:lstStyle/>
          <a:p>
            <a:pPr marL="342900" indent="-342900" algn="ctr">
              <a:spcBef>
                <a:spcPct val="20000"/>
              </a:spcBef>
              <a:defRPr/>
            </a:pPr>
            <a:r>
              <a:rPr lang="en-US" sz="3300" i="0">
                <a:effectLst>
                  <a:outerShdw blurRad="38100" dist="38100" dir="2700000" algn="tl">
                    <a:srgbClr val="C0C0C0"/>
                  </a:outerShdw>
                </a:effectLst>
                <a:latin typeface="Arial" charset="0"/>
              </a:rPr>
              <a:t>AGL</a:t>
            </a:r>
          </a:p>
        </p:txBody>
      </p:sp>
      <p:sp>
        <p:nvSpPr>
          <p:cNvPr id="223279" name="Rectangle 47">
            <a:extLst>
              <a:ext uri="{FF2B5EF4-FFF2-40B4-BE49-F238E27FC236}">
                <a16:creationId xmlns:a16="http://schemas.microsoft.com/office/drawing/2014/main" id="{9F3F1F8E-8CAD-4C00-8EB4-29826A0A03DB}"/>
              </a:ext>
            </a:extLst>
          </p:cNvPr>
          <p:cNvSpPr>
            <a:spLocks noChangeArrowheads="1"/>
          </p:cNvSpPr>
          <p:nvPr/>
        </p:nvSpPr>
        <p:spPr bwMode="auto">
          <a:xfrm>
            <a:off x="6202363" y="3414713"/>
            <a:ext cx="2814637" cy="609600"/>
          </a:xfrm>
          <a:prstGeom prst="rect">
            <a:avLst/>
          </a:prstGeom>
          <a:noFill/>
          <a:ln w="9525">
            <a:noFill/>
            <a:miter lim="800000"/>
            <a:headEnd/>
            <a:tailEnd/>
          </a:ln>
          <a:effectLst/>
        </p:spPr>
        <p:txBody>
          <a:bodyPr/>
          <a:lstStyle/>
          <a:p>
            <a:pPr marL="342900" indent="-342900" algn="ctr">
              <a:spcBef>
                <a:spcPct val="20000"/>
              </a:spcBef>
              <a:defRPr/>
            </a:pPr>
            <a:r>
              <a:rPr lang="en-US" sz="3300" i="0">
                <a:effectLst>
                  <a:outerShdw blurRad="38100" dist="38100" dir="2700000" algn="tl">
                    <a:srgbClr val="C0C0C0"/>
                  </a:outerShdw>
                </a:effectLst>
                <a:latin typeface="Arial" charset="0"/>
              </a:rPr>
              <a:t>Aminoácidos</a:t>
            </a:r>
          </a:p>
        </p:txBody>
      </p:sp>
      <p:sp>
        <p:nvSpPr>
          <p:cNvPr id="54289" name="Line 48">
            <a:extLst>
              <a:ext uri="{FF2B5EF4-FFF2-40B4-BE49-F238E27FC236}">
                <a16:creationId xmlns:a16="http://schemas.microsoft.com/office/drawing/2014/main" id="{3B0983C3-A445-4740-886E-5B089DA08B86}"/>
              </a:ext>
            </a:extLst>
          </p:cNvPr>
          <p:cNvSpPr>
            <a:spLocks noChangeShapeType="1"/>
          </p:cNvSpPr>
          <p:nvPr/>
        </p:nvSpPr>
        <p:spPr bwMode="auto">
          <a:xfrm>
            <a:off x="7669213" y="2289175"/>
            <a:ext cx="0" cy="12700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4290" name="Freeform 49">
            <a:extLst>
              <a:ext uri="{FF2B5EF4-FFF2-40B4-BE49-F238E27FC236}">
                <a16:creationId xmlns:a16="http://schemas.microsoft.com/office/drawing/2014/main" id="{2DD516D9-13AB-413C-83A7-CB376B623C81}"/>
              </a:ext>
            </a:extLst>
          </p:cNvPr>
          <p:cNvSpPr>
            <a:spLocks/>
          </p:cNvSpPr>
          <p:nvPr/>
        </p:nvSpPr>
        <p:spPr bwMode="auto">
          <a:xfrm flipV="1">
            <a:off x="1539875" y="3943350"/>
            <a:ext cx="6157913" cy="946150"/>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1524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4291" name="Text Box 50">
            <a:extLst>
              <a:ext uri="{FF2B5EF4-FFF2-40B4-BE49-F238E27FC236}">
                <a16:creationId xmlns:a16="http://schemas.microsoft.com/office/drawing/2014/main" id="{41678DA0-2FF5-488E-A68B-1D3969446C43}"/>
              </a:ext>
            </a:extLst>
          </p:cNvPr>
          <p:cNvSpPr txBox="1">
            <a:spLocks noChangeArrowheads="1"/>
          </p:cNvSpPr>
          <p:nvPr/>
        </p:nvSpPr>
        <p:spPr bwMode="auto">
          <a:xfrm>
            <a:off x="4449763" y="2497138"/>
            <a:ext cx="15176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a:t>(Lipólisis)</a:t>
            </a:r>
          </a:p>
        </p:txBody>
      </p:sp>
      <p:sp>
        <p:nvSpPr>
          <p:cNvPr id="54292" name="Text Box 51">
            <a:extLst>
              <a:ext uri="{FF2B5EF4-FFF2-40B4-BE49-F238E27FC236}">
                <a16:creationId xmlns:a16="http://schemas.microsoft.com/office/drawing/2014/main" id="{5944511C-3A70-4799-9AC5-0D724D38A142}"/>
              </a:ext>
            </a:extLst>
          </p:cNvPr>
          <p:cNvSpPr txBox="1">
            <a:spLocks noChangeArrowheads="1"/>
          </p:cNvSpPr>
          <p:nvPr/>
        </p:nvSpPr>
        <p:spPr bwMode="auto">
          <a:xfrm>
            <a:off x="7726363" y="2395538"/>
            <a:ext cx="145573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a:t>(Deami-</a:t>
            </a:r>
          </a:p>
          <a:p>
            <a:r>
              <a:rPr lang="en-US" altLang="en-US" sz="2400"/>
              <a:t> nación</a:t>
            </a:r>
          </a:p>
        </p:txBody>
      </p:sp>
      <p:sp>
        <p:nvSpPr>
          <p:cNvPr id="54293" name="Text Box 52">
            <a:extLst>
              <a:ext uri="{FF2B5EF4-FFF2-40B4-BE49-F238E27FC236}">
                <a16:creationId xmlns:a16="http://schemas.microsoft.com/office/drawing/2014/main" id="{6372F7B5-82EE-43DD-B252-4391A0BE2A59}"/>
              </a:ext>
            </a:extLst>
          </p:cNvPr>
          <p:cNvSpPr txBox="1">
            <a:spLocks noChangeArrowheads="1"/>
          </p:cNvSpPr>
          <p:nvPr/>
        </p:nvSpPr>
        <p:spPr bwMode="auto">
          <a:xfrm>
            <a:off x="1579563" y="2471738"/>
            <a:ext cx="17716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a:t>(Glucólisis)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3235"/>
                                        </p:tgtEl>
                                        <p:attrNameLst>
                                          <p:attrName>style.visibility</p:attrName>
                                        </p:attrNameLst>
                                      </p:cBhvr>
                                      <p:to>
                                        <p:strVal val="visible"/>
                                      </p:to>
                                    </p:set>
                                    <p:animEffect transition="in" filter="wipe(left)">
                                      <p:cBhvr>
                                        <p:cTn id="7" dur="500"/>
                                        <p:tgtEl>
                                          <p:spTgt spid="223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5"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7" name="Text Box 3">
            <a:extLst>
              <a:ext uri="{FF2B5EF4-FFF2-40B4-BE49-F238E27FC236}">
                <a16:creationId xmlns:a16="http://schemas.microsoft.com/office/drawing/2014/main" id="{62DA4B2E-5104-4727-B42C-2EA069C935D5}"/>
              </a:ext>
            </a:extLst>
          </p:cNvPr>
          <p:cNvSpPr txBox="1">
            <a:spLocks noChangeArrowheads="1"/>
          </p:cNvSpPr>
          <p:nvPr/>
        </p:nvSpPr>
        <p:spPr bwMode="auto">
          <a:xfrm>
            <a:off x="111125" y="1079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a:t>
            </a:r>
          </a:p>
        </p:txBody>
      </p:sp>
      <p:sp>
        <p:nvSpPr>
          <p:cNvPr id="221188" name="Text Box 4">
            <a:extLst>
              <a:ext uri="{FF2B5EF4-FFF2-40B4-BE49-F238E27FC236}">
                <a16:creationId xmlns:a16="http://schemas.microsoft.com/office/drawing/2014/main" id="{EDF86952-FE2D-4281-8AB3-8B21590E0933}"/>
              </a:ext>
            </a:extLst>
          </p:cNvPr>
          <p:cNvSpPr txBox="1">
            <a:spLocks noChangeArrowheads="1"/>
          </p:cNvSpPr>
          <p:nvPr/>
        </p:nvSpPr>
        <p:spPr bwMode="auto">
          <a:xfrm>
            <a:off x="714375" y="939800"/>
            <a:ext cx="7948613" cy="33972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EVENTOS DE TOLERANCIA CARDIORRESPIRATORIA/AERÓBICA</a:t>
            </a:r>
          </a:p>
        </p:txBody>
      </p:sp>
      <p:sp>
        <p:nvSpPr>
          <p:cNvPr id="55300" name="Text Box 5">
            <a:extLst>
              <a:ext uri="{FF2B5EF4-FFF2-40B4-BE49-F238E27FC236}">
                <a16:creationId xmlns:a16="http://schemas.microsoft.com/office/drawing/2014/main" id="{6CC3FE3E-6EFD-483B-923F-38D1F3597C31}"/>
              </a:ext>
            </a:extLst>
          </p:cNvPr>
          <p:cNvSpPr txBox="1">
            <a:spLocks noChangeArrowheads="1"/>
          </p:cNvSpPr>
          <p:nvPr/>
        </p:nvSpPr>
        <p:spPr bwMode="auto">
          <a:xfrm>
            <a:off x="2900363" y="1335088"/>
            <a:ext cx="25495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Luego de 3 - 4 Minutos</a:t>
            </a:r>
          </a:p>
        </p:txBody>
      </p:sp>
      <p:sp>
        <p:nvSpPr>
          <p:cNvPr id="55301" name="Freeform 6">
            <a:extLst>
              <a:ext uri="{FF2B5EF4-FFF2-40B4-BE49-F238E27FC236}">
                <a16:creationId xmlns:a16="http://schemas.microsoft.com/office/drawing/2014/main" id="{794A0DA4-92DB-4369-AE0B-F9D3C4CF1FD8}"/>
              </a:ext>
            </a:extLst>
          </p:cNvPr>
          <p:cNvSpPr>
            <a:spLocks/>
          </p:cNvSpPr>
          <p:nvPr/>
        </p:nvSpPr>
        <p:spPr bwMode="auto">
          <a:xfrm rot="-5400000" flipH="1" flipV="1">
            <a:off x="2330450" y="2468563"/>
            <a:ext cx="198438" cy="19351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02" name="Text Box 7">
            <a:extLst>
              <a:ext uri="{FF2B5EF4-FFF2-40B4-BE49-F238E27FC236}">
                <a16:creationId xmlns:a16="http://schemas.microsoft.com/office/drawing/2014/main" id="{2D906F24-4523-4664-A119-8BB021E0F9D5}"/>
              </a:ext>
            </a:extLst>
          </p:cNvPr>
          <p:cNvSpPr txBox="1">
            <a:spLocks noChangeArrowheads="1"/>
          </p:cNvSpPr>
          <p:nvPr/>
        </p:nvSpPr>
        <p:spPr bwMode="auto">
          <a:xfrm>
            <a:off x="3476625" y="2563813"/>
            <a:ext cx="146685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Oxidación</a:t>
            </a:r>
          </a:p>
          <a:p>
            <a:pPr algn="ctr">
              <a:lnSpc>
                <a:spcPct val="90000"/>
              </a:lnSpc>
            </a:pPr>
            <a:r>
              <a:rPr lang="en-US" altLang="en-US" sz="1600" i="0">
                <a:latin typeface="Arial" panose="020B0604020202020204" pitchFamily="34" charset="0"/>
              </a:rPr>
              <a:t>(Con O</a:t>
            </a:r>
            <a:r>
              <a:rPr lang="en-US" altLang="en-US" sz="1600" i="0" baseline="-25000">
                <a:latin typeface="Arial" panose="020B0604020202020204" pitchFamily="34" charset="0"/>
              </a:rPr>
              <a:t>2</a:t>
            </a:r>
            <a:r>
              <a:rPr lang="en-US" altLang="en-US" sz="1600" i="0">
                <a:latin typeface="Arial" panose="020B0604020202020204" pitchFamily="34" charset="0"/>
              </a:rPr>
              <a:t>)</a:t>
            </a:r>
          </a:p>
        </p:txBody>
      </p:sp>
      <p:sp>
        <p:nvSpPr>
          <p:cNvPr id="55303" name="Text Box 12">
            <a:extLst>
              <a:ext uri="{FF2B5EF4-FFF2-40B4-BE49-F238E27FC236}">
                <a16:creationId xmlns:a16="http://schemas.microsoft.com/office/drawing/2014/main" id="{93E995D4-18BF-4A79-805E-33425D792CFD}"/>
              </a:ext>
            </a:extLst>
          </p:cNvPr>
          <p:cNvSpPr txBox="1">
            <a:spLocks noChangeArrowheads="1"/>
          </p:cNvSpPr>
          <p:nvPr/>
        </p:nvSpPr>
        <p:spPr bwMode="auto">
          <a:xfrm>
            <a:off x="206375" y="3951288"/>
            <a:ext cx="2763838"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Glucólisis Aeróbica</a:t>
            </a:r>
          </a:p>
          <a:p>
            <a:pPr algn="ctr">
              <a:lnSpc>
                <a:spcPct val="90000"/>
              </a:lnSpc>
            </a:pPr>
            <a:r>
              <a:rPr lang="en-US" altLang="en-US" sz="1600" i="0">
                <a:latin typeface="Arial" panose="020B0604020202020204" pitchFamily="34" charset="0"/>
              </a:rPr>
              <a:t>(Citoplasma/Sarcoplasma)</a:t>
            </a:r>
            <a:endParaRPr lang="en-US" altLang="en-US" sz="1600" i="0" baseline="-25000">
              <a:latin typeface="Arial" panose="020B0604020202020204" pitchFamily="34" charset="0"/>
            </a:endParaRPr>
          </a:p>
        </p:txBody>
      </p:sp>
      <p:sp>
        <p:nvSpPr>
          <p:cNvPr id="55304" name="Text Box 13">
            <a:extLst>
              <a:ext uri="{FF2B5EF4-FFF2-40B4-BE49-F238E27FC236}">
                <a16:creationId xmlns:a16="http://schemas.microsoft.com/office/drawing/2014/main" id="{BD975A03-1896-4A09-852D-5C40AF8AD709}"/>
              </a:ext>
            </a:extLst>
          </p:cNvPr>
          <p:cNvSpPr txBox="1">
            <a:spLocks noChangeArrowheads="1"/>
          </p:cNvSpPr>
          <p:nvPr/>
        </p:nvSpPr>
        <p:spPr bwMode="auto">
          <a:xfrm>
            <a:off x="3408363" y="3627438"/>
            <a:ext cx="1573212"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Grasas</a:t>
            </a:r>
          </a:p>
          <a:p>
            <a:pPr algn="ctr">
              <a:lnSpc>
                <a:spcPct val="90000"/>
              </a:lnSpc>
            </a:pPr>
            <a:r>
              <a:rPr lang="en-US" altLang="en-US" sz="1600" i="0">
                <a:latin typeface="Arial" panose="020B0604020202020204" pitchFamily="34" charset="0"/>
              </a:rPr>
              <a:t>(Triglicéridos)</a:t>
            </a:r>
          </a:p>
        </p:txBody>
      </p:sp>
      <p:sp>
        <p:nvSpPr>
          <p:cNvPr id="55305" name="Text Box 14">
            <a:extLst>
              <a:ext uri="{FF2B5EF4-FFF2-40B4-BE49-F238E27FC236}">
                <a16:creationId xmlns:a16="http://schemas.microsoft.com/office/drawing/2014/main" id="{3A204DF0-D7E5-4A8F-9278-82DA4B21CEA0}"/>
              </a:ext>
            </a:extLst>
          </p:cNvPr>
          <p:cNvSpPr txBox="1">
            <a:spLocks noChangeArrowheads="1"/>
          </p:cNvSpPr>
          <p:nvPr/>
        </p:nvSpPr>
        <p:spPr bwMode="auto">
          <a:xfrm>
            <a:off x="2874963" y="1855788"/>
            <a:ext cx="254952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SISTEMA OXIDATIVO</a:t>
            </a:r>
          </a:p>
          <a:p>
            <a:pPr algn="ctr">
              <a:lnSpc>
                <a:spcPct val="80000"/>
              </a:lnSpc>
            </a:pPr>
            <a:r>
              <a:rPr lang="en-US" altLang="en-US" sz="1600" i="0">
                <a:latin typeface="Arial" panose="020B0604020202020204" pitchFamily="34" charset="0"/>
              </a:rPr>
              <a:t>(Metabolismo Aeróbico)</a:t>
            </a:r>
          </a:p>
        </p:txBody>
      </p:sp>
      <p:sp>
        <p:nvSpPr>
          <p:cNvPr id="55306" name="Text Box 16">
            <a:extLst>
              <a:ext uri="{FF2B5EF4-FFF2-40B4-BE49-F238E27FC236}">
                <a16:creationId xmlns:a16="http://schemas.microsoft.com/office/drawing/2014/main" id="{EF79BA3C-3288-4AE8-8897-CD0E0892C9FC}"/>
              </a:ext>
            </a:extLst>
          </p:cNvPr>
          <p:cNvSpPr txBox="1">
            <a:spLocks noChangeArrowheads="1"/>
          </p:cNvSpPr>
          <p:nvPr/>
        </p:nvSpPr>
        <p:spPr bwMode="auto">
          <a:xfrm>
            <a:off x="3332163" y="3201988"/>
            <a:ext cx="17367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Catabolismo de</a:t>
            </a:r>
          </a:p>
        </p:txBody>
      </p:sp>
      <p:sp>
        <p:nvSpPr>
          <p:cNvPr id="55307" name="Line 19">
            <a:extLst>
              <a:ext uri="{FF2B5EF4-FFF2-40B4-BE49-F238E27FC236}">
                <a16:creationId xmlns:a16="http://schemas.microsoft.com/office/drawing/2014/main" id="{461CFB17-E11E-4E09-9CFC-3636E5EF5813}"/>
              </a:ext>
            </a:extLst>
          </p:cNvPr>
          <p:cNvSpPr>
            <a:spLocks noChangeShapeType="1"/>
          </p:cNvSpPr>
          <p:nvPr/>
        </p:nvSpPr>
        <p:spPr bwMode="auto">
          <a:xfrm>
            <a:off x="4168775" y="34305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08" name="Text Box 20">
            <a:extLst>
              <a:ext uri="{FF2B5EF4-FFF2-40B4-BE49-F238E27FC236}">
                <a16:creationId xmlns:a16="http://schemas.microsoft.com/office/drawing/2014/main" id="{9001D105-710E-42AF-BDCB-540A4643AC26}"/>
              </a:ext>
            </a:extLst>
          </p:cNvPr>
          <p:cNvSpPr txBox="1">
            <a:spLocks noChangeArrowheads="1"/>
          </p:cNvSpPr>
          <p:nvPr/>
        </p:nvSpPr>
        <p:spPr bwMode="auto">
          <a:xfrm>
            <a:off x="3306763" y="4160838"/>
            <a:ext cx="1738312"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(Betaoxidación)</a:t>
            </a:r>
          </a:p>
        </p:txBody>
      </p:sp>
      <p:sp>
        <p:nvSpPr>
          <p:cNvPr id="55309" name="Line 22">
            <a:extLst>
              <a:ext uri="{FF2B5EF4-FFF2-40B4-BE49-F238E27FC236}">
                <a16:creationId xmlns:a16="http://schemas.microsoft.com/office/drawing/2014/main" id="{FE6F9A98-9867-4D24-A743-370C21CE9722}"/>
              </a:ext>
            </a:extLst>
          </p:cNvPr>
          <p:cNvSpPr>
            <a:spLocks noChangeShapeType="1"/>
          </p:cNvSpPr>
          <p:nvPr/>
        </p:nvSpPr>
        <p:spPr bwMode="auto">
          <a:xfrm>
            <a:off x="7432675" y="40655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10" name="Text Box 23">
            <a:extLst>
              <a:ext uri="{FF2B5EF4-FFF2-40B4-BE49-F238E27FC236}">
                <a16:creationId xmlns:a16="http://schemas.microsoft.com/office/drawing/2014/main" id="{C9175062-9EB9-498B-A085-A7935A11CB92}"/>
              </a:ext>
            </a:extLst>
          </p:cNvPr>
          <p:cNvSpPr txBox="1">
            <a:spLocks noChangeArrowheads="1"/>
          </p:cNvSpPr>
          <p:nvPr/>
        </p:nvSpPr>
        <p:spPr bwMode="auto">
          <a:xfrm>
            <a:off x="3127375" y="5335588"/>
            <a:ext cx="2116138"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CICLO DE KREBS</a:t>
            </a:r>
          </a:p>
          <a:p>
            <a:pPr algn="ctr">
              <a:lnSpc>
                <a:spcPct val="90000"/>
              </a:lnSpc>
            </a:pPr>
            <a:endParaRPr lang="en-US" altLang="en-US" sz="1600" i="0" baseline="-25000">
              <a:latin typeface="Arial" panose="020B0604020202020204" pitchFamily="34" charset="0"/>
            </a:endParaRPr>
          </a:p>
        </p:txBody>
      </p:sp>
      <p:sp>
        <p:nvSpPr>
          <p:cNvPr id="55311" name="Text Box 25">
            <a:extLst>
              <a:ext uri="{FF2B5EF4-FFF2-40B4-BE49-F238E27FC236}">
                <a16:creationId xmlns:a16="http://schemas.microsoft.com/office/drawing/2014/main" id="{6EBDB96B-5E14-4E71-8CCB-DB70F840C6FF}"/>
              </a:ext>
            </a:extLst>
          </p:cNvPr>
          <p:cNvSpPr txBox="1">
            <a:spLocks noChangeArrowheads="1"/>
          </p:cNvSpPr>
          <p:nvPr/>
        </p:nvSpPr>
        <p:spPr bwMode="auto">
          <a:xfrm>
            <a:off x="3038475" y="5678488"/>
            <a:ext cx="2460625"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Cadena de Transporte</a:t>
            </a:r>
          </a:p>
          <a:p>
            <a:pPr algn="ctr">
              <a:lnSpc>
                <a:spcPct val="90000"/>
              </a:lnSpc>
            </a:pPr>
            <a:r>
              <a:rPr lang="en-US" altLang="en-US" sz="1600" i="0">
                <a:latin typeface="Arial" panose="020B0604020202020204" pitchFamily="34" charset="0"/>
              </a:rPr>
              <a:t> de Electrones</a:t>
            </a:r>
          </a:p>
          <a:p>
            <a:pPr algn="ctr">
              <a:lnSpc>
                <a:spcPct val="90000"/>
              </a:lnSpc>
            </a:pPr>
            <a:endParaRPr lang="en-US" altLang="en-US" sz="1600" i="0" baseline="-25000">
              <a:latin typeface="Arial" panose="020B0604020202020204" pitchFamily="34" charset="0"/>
            </a:endParaRPr>
          </a:p>
        </p:txBody>
      </p:sp>
      <p:sp>
        <p:nvSpPr>
          <p:cNvPr id="55312" name="Text Box 28">
            <a:extLst>
              <a:ext uri="{FF2B5EF4-FFF2-40B4-BE49-F238E27FC236}">
                <a16:creationId xmlns:a16="http://schemas.microsoft.com/office/drawing/2014/main" id="{4B791B3D-7B63-48B6-950C-A3A15D40B239}"/>
              </a:ext>
            </a:extLst>
          </p:cNvPr>
          <p:cNvSpPr txBox="1">
            <a:spLocks noChangeArrowheads="1"/>
          </p:cNvSpPr>
          <p:nvPr/>
        </p:nvSpPr>
        <p:spPr bwMode="auto">
          <a:xfrm>
            <a:off x="6710363" y="4191000"/>
            <a:ext cx="1471612"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Deaminación</a:t>
            </a:r>
          </a:p>
        </p:txBody>
      </p:sp>
      <p:sp>
        <p:nvSpPr>
          <p:cNvPr id="55313" name="Line 30">
            <a:extLst>
              <a:ext uri="{FF2B5EF4-FFF2-40B4-BE49-F238E27FC236}">
                <a16:creationId xmlns:a16="http://schemas.microsoft.com/office/drawing/2014/main" id="{9CF6EA96-D5D5-4849-BCAF-242F941FC9FF}"/>
              </a:ext>
            </a:extLst>
          </p:cNvPr>
          <p:cNvSpPr>
            <a:spLocks noChangeShapeType="1"/>
          </p:cNvSpPr>
          <p:nvPr/>
        </p:nvSpPr>
        <p:spPr bwMode="auto">
          <a:xfrm>
            <a:off x="4168775" y="12080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14" name="Line 31">
            <a:extLst>
              <a:ext uri="{FF2B5EF4-FFF2-40B4-BE49-F238E27FC236}">
                <a16:creationId xmlns:a16="http://schemas.microsoft.com/office/drawing/2014/main" id="{F0019927-BF10-4570-B467-53EF2C5FE906}"/>
              </a:ext>
            </a:extLst>
          </p:cNvPr>
          <p:cNvSpPr>
            <a:spLocks noChangeShapeType="1"/>
          </p:cNvSpPr>
          <p:nvPr/>
        </p:nvSpPr>
        <p:spPr bwMode="auto">
          <a:xfrm>
            <a:off x="4167188" y="15652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15" name="Text Box 32">
            <a:extLst>
              <a:ext uri="{FF2B5EF4-FFF2-40B4-BE49-F238E27FC236}">
                <a16:creationId xmlns:a16="http://schemas.microsoft.com/office/drawing/2014/main" id="{B2E96F8F-5C2D-4241-9F2B-1E6BB7BC6500}"/>
              </a:ext>
            </a:extLst>
          </p:cNvPr>
          <p:cNvSpPr txBox="1">
            <a:spLocks noChangeArrowheads="1"/>
          </p:cNvSpPr>
          <p:nvPr/>
        </p:nvSpPr>
        <p:spPr bwMode="auto">
          <a:xfrm>
            <a:off x="4157663" y="1531938"/>
            <a:ext cx="12398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(Se Activa)</a:t>
            </a:r>
          </a:p>
        </p:txBody>
      </p:sp>
      <p:sp>
        <p:nvSpPr>
          <p:cNvPr id="55316" name="Line 33">
            <a:extLst>
              <a:ext uri="{FF2B5EF4-FFF2-40B4-BE49-F238E27FC236}">
                <a16:creationId xmlns:a16="http://schemas.microsoft.com/office/drawing/2014/main" id="{F696AE57-80A5-4DEE-B0E2-FB020A649B3A}"/>
              </a:ext>
            </a:extLst>
          </p:cNvPr>
          <p:cNvSpPr>
            <a:spLocks noChangeShapeType="1"/>
          </p:cNvSpPr>
          <p:nvPr/>
        </p:nvSpPr>
        <p:spPr bwMode="auto">
          <a:xfrm>
            <a:off x="4167188" y="23145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17" name="Text Box 34">
            <a:extLst>
              <a:ext uri="{FF2B5EF4-FFF2-40B4-BE49-F238E27FC236}">
                <a16:creationId xmlns:a16="http://schemas.microsoft.com/office/drawing/2014/main" id="{D44BF4AB-A192-4FC2-93FA-0A479383F20B}"/>
              </a:ext>
            </a:extLst>
          </p:cNvPr>
          <p:cNvSpPr txBox="1">
            <a:spLocks noChangeArrowheads="1"/>
          </p:cNvSpPr>
          <p:nvPr/>
        </p:nvSpPr>
        <p:spPr bwMode="auto">
          <a:xfrm>
            <a:off x="4157663" y="2281238"/>
            <a:ext cx="20907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(Respiración Celular)</a:t>
            </a:r>
          </a:p>
        </p:txBody>
      </p:sp>
      <p:sp>
        <p:nvSpPr>
          <p:cNvPr id="55318" name="Line 35">
            <a:extLst>
              <a:ext uri="{FF2B5EF4-FFF2-40B4-BE49-F238E27FC236}">
                <a16:creationId xmlns:a16="http://schemas.microsoft.com/office/drawing/2014/main" id="{5E8B193C-6131-4F1B-A825-264FEF2E01AB}"/>
              </a:ext>
            </a:extLst>
          </p:cNvPr>
          <p:cNvSpPr>
            <a:spLocks noChangeShapeType="1"/>
          </p:cNvSpPr>
          <p:nvPr/>
        </p:nvSpPr>
        <p:spPr bwMode="auto">
          <a:xfrm>
            <a:off x="4168775" y="30368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19" name="Rectangle 36">
            <a:extLst>
              <a:ext uri="{FF2B5EF4-FFF2-40B4-BE49-F238E27FC236}">
                <a16:creationId xmlns:a16="http://schemas.microsoft.com/office/drawing/2014/main" id="{96BC449B-B194-4826-837F-EB2D58135571}"/>
              </a:ext>
            </a:extLst>
          </p:cNvPr>
          <p:cNvSpPr>
            <a:spLocks noChangeArrowheads="1"/>
          </p:cNvSpPr>
          <p:nvPr/>
        </p:nvSpPr>
        <p:spPr bwMode="auto">
          <a:xfrm>
            <a:off x="3479800" y="3657600"/>
            <a:ext cx="1409700" cy="508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20" name="Text Box 37">
            <a:extLst>
              <a:ext uri="{FF2B5EF4-FFF2-40B4-BE49-F238E27FC236}">
                <a16:creationId xmlns:a16="http://schemas.microsoft.com/office/drawing/2014/main" id="{8F079463-1E8E-474A-A84F-0B0EEFCE91CE}"/>
              </a:ext>
            </a:extLst>
          </p:cNvPr>
          <p:cNvSpPr txBox="1">
            <a:spLocks noChangeArrowheads="1"/>
          </p:cNvSpPr>
          <p:nvPr/>
        </p:nvSpPr>
        <p:spPr bwMode="auto">
          <a:xfrm>
            <a:off x="1135063" y="3525838"/>
            <a:ext cx="671512"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CHO</a:t>
            </a:r>
          </a:p>
        </p:txBody>
      </p:sp>
      <p:sp>
        <p:nvSpPr>
          <p:cNvPr id="55321" name="Rectangle 38">
            <a:extLst>
              <a:ext uri="{FF2B5EF4-FFF2-40B4-BE49-F238E27FC236}">
                <a16:creationId xmlns:a16="http://schemas.microsoft.com/office/drawing/2014/main" id="{76811DC9-E75C-43F0-AE0F-69D2DF582FE8}"/>
              </a:ext>
            </a:extLst>
          </p:cNvPr>
          <p:cNvSpPr>
            <a:spLocks noChangeArrowheads="1"/>
          </p:cNvSpPr>
          <p:nvPr/>
        </p:nvSpPr>
        <p:spPr bwMode="auto">
          <a:xfrm>
            <a:off x="1181100" y="3543300"/>
            <a:ext cx="546100" cy="2667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22" name="Line 39">
            <a:extLst>
              <a:ext uri="{FF2B5EF4-FFF2-40B4-BE49-F238E27FC236}">
                <a16:creationId xmlns:a16="http://schemas.microsoft.com/office/drawing/2014/main" id="{A4B237DF-3BE8-4ABA-B509-22428F1AD95A}"/>
              </a:ext>
            </a:extLst>
          </p:cNvPr>
          <p:cNvSpPr>
            <a:spLocks noChangeShapeType="1"/>
          </p:cNvSpPr>
          <p:nvPr/>
        </p:nvSpPr>
        <p:spPr bwMode="auto">
          <a:xfrm>
            <a:off x="1438275" y="38369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23" name="Freeform 40">
            <a:extLst>
              <a:ext uri="{FF2B5EF4-FFF2-40B4-BE49-F238E27FC236}">
                <a16:creationId xmlns:a16="http://schemas.microsoft.com/office/drawing/2014/main" id="{7ADFA567-CE58-40C1-BC4D-E915ADE67FF6}"/>
              </a:ext>
            </a:extLst>
          </p:cNvPr>
          <p:cNvSpPr>
            <a:spLocks/>
          </p:cNvSpPr>
          <p:nvPr/>
        </p:nvSpPr>
        <p:spPr bwMode="auto">
          <a:xfrm rot="5400000" flipV="1">
            <a:off x="6132512" y="2184401"/>
            <a:ext cx="188913" cy="24939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24" name="Text Box 41">
            <a:extLst>
              <a:ext uri="{FF2B5EF4-FFF2-40B4-BE49-F238E27FC236}">
                <a16:creationId xmlns:a16="http://schemas.microsoft.com/office/drawing/2014/main" id="{39965EAA-C5BB-414C-84A0-BEA356E9F803}"/>
              </a:ext>
            </a:extLst>
          </p:cNvPr>
          <p:cNvSpPr txBox="1">
            <a:spLocks noChangeArrowheads="1"/>
          </p:cNvSpPr>
          <p:nvPr/>
        </p:nvSpPr>
        <p:spPr bwMode="auto">
          <a:xfrm>
            <a:off x="6824663" y="3525838"/>
            <a:ext cx="1192212"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Proteínas</a:t>
            </a:r>
          </a:p>
        </p:txBody>
      </p:sp>
      <p:sp>
        <p:nvSpPr>
          <p:cNvPr id="55325" name="Rectangle 42">
            <a:extLst>
              <a:ext uri="{FF2B5EF4-FFF2-40B4-BE49-F238E27FC236}">
                <a16:creationId xmlns:a16="http://schemas.microsoft.com/office/drawing/2014/main" id="{8C862B71-D38C-4153-85B6-CACFC3141B55}"/>
              </a:ext>
            </a:extLst>
          </p:cNvPr>
          <p:cNvSpPr>
            <a:spLocks noChangeArrowheads="1"/>
          </p:cNvSpPr>
          <p:nvPr/>
        </p:nvSpPr>
        <p:spPr bwMode="auto">
          <a:xfrm>
            <a:off x="6870700" y="3543300"/>
            <a:ext cx="1092200" cy="2667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26" name="Text Box 43">
            <a:extLst>
              <a:ext uri="{FF2B5EF4-FFF2-40B4-BE49-F238E27FC236}">
                <a16:creationId xmlns:a16="http://schemas.microsoft.com/office/drawing/2014/main" id="{2D953DC4-7233-4E17-A7DF-EC3D82A082E1}"/>
              </a:ext>
            </a:extLst>
          </p:cNvPr>
          <p:cNvSpPr txBox="1">
            <a:spLocks noChangeArrowheads="1"/>
          </p:cNvSpPr>
          <p:nvPr/>
        </p:nvSpPr>
        <p:spPr bwMode="auto">
          <a:xfrm>
            <a:off x="5732463" y="3805238"/>
            <a:ext cx="3309937"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(Compuestas de: Aminoácidos)</a:t>
            </a:r>
          </a:p>
        </p:txBody>
      </p:sp>
      <p:sp>
        <p:nvSpPr>
          <p:cNvPr id="55327" name="Line 44">
            <a:extLst>
              <a:ext uri="{FF2B5EF4-FFF2-40B4-BE49-F238E27FC236}">
                <a16:creationId xmlns:a16="http://schemas.microsoft.com/office/drawing/2014/main" id="{0D2D2675-F35B-4E5C-BC4C-C4AEFDBB4DA3}"/>
              </a:ext>
            </a:extLst>
          </p:cNvPr>
          <p:cNvSpPr>
            <a:spLocks noChangeShapeType="1"/>
          </p:cNvSpPr>
          <p:nvPr/>
        </p:nvSpPr>
        <p:spPr bwMode="auto">
          <a:xfrm>
            <a:off x="1438275" y="44338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28" name="Text Box 45">
            <a:extLst>
              <a:ext uri="{FF2B5EF4-FFF2-40B4-BE49-F238E27FC236}">
                <a16:creationId xmlns:a16="http://schemas.microsoft.com/office/drawing/2014/main" id="{A1EDC46E-A584-4141-9012-B16277D0C55A}"/>
              </a:ext>
            </a:extLst>
          </p:cNvPr>
          <p:cNvSpPr txBox="1">
            <a:spLocks noChangeArrowheads="1"/>
          </p:cNvSpPr>
          <p:nvPr/>
        </p:nvSpPr>
        <p:spPr bwMode="auto">
          <a:xfrm>
            <a:off x="625475" y="4573588"/>
            <a:ext cx="1773238"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(Ácido Pirúvico)</a:t>
            </a:r>
            <a:endParaRPr lang="en-US" altLang="en-US" sz="1600" i="0" baseline="-25000">
              <a:latin typeface="Arial" panose="020B0604020202020204" pitchFamily="34" charset="0"/>
            </a:endParaRPr>
          </a:p>
        </p:txBody>
      </p:sp>
      <p:sp>
        <p:nvSpPr>
          <p:cNvPr id="55329" name="Text Box 46">
            <a:extLst>
              <a:ext uri="{FF2B5EF4-FFF2-40B4-BE49-F238E27FC236}">
                <a16:creationId xmlns:a16="http://schemas.microsoft.com/office/drawing/2014/main" id="{A7E55015-919F-40E6-B3A6-CF775235BA5C}"/>
              </a:ext>
            </a:extLst>
          </p:cNvPr>
          <p:cNvSpPr txBox="1">
            <a:spLocks noChangeArrowheads="1"/>
          </p:cNvSpPr>
          <p:nvPr/>
        </p:nvSpPr>
        <p:spPr bwMode="auto">
          <a:xfrm>
            <a:off x="2760663" y="4541838"/>
            <a:ext cx="2970212"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Ácidos Grasos Libres (AGL)</a:t>
            </a:r>
          </a:p>
        </p:txBody>
      </p:sp>
      <p:sp>
        <p:nvSpPr>
          <p:cNvPr id="55330" name="Line 47">
            <a:extLst>
              <a:ext uri="{FF2B5EF4-FFF2-40B4-BE49-F238E27FC236}">
                <a16:creationId xmlns:a16="http://schemas.microsoft.com/office/drawing/2014/main" id="{A09A3A0A-C079-4676-9A8C-B9221DCF3DFD}"/>
              </a:ext>
            </a:extLst>
          </p:cNvPr>
          <p:cNvSpPr>
            <a:spLocks noChangeShapeType="1"/>
          </p:cNvSpPr>
          <p:nvPr/>
        </p:nvSpPr>
        <p:spPr bwMode="auto">
          <a:xfrm>
            <a:off x="4181475" y="44465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31" name="Text Box 48">
            <a:extLst>
              <a:ext uri="{FF2B5EF4-FFF2-40B4-BE49-F238E27FC236}">
                <a16:creationId xmlns:a16="http://schemas.microsoft.com/office/drawing/2014/main" id="{E3CB3ECA-6AE9-48A9-89E9-500C6BB59A7D}"/>
              </a:ext>
            </a:extLst>
          </p:cNvPr>
          <p:cNvSpPr txBox="1">
            <a:spLocks noChangeArrowheads="1"/>
          </p:cNvSpPr>
          <p:nvPr/>
        </p:nvSpPr>
        <p:spPr bwMode="auto">
          <a:xfrm>
            <a:off x="3509963" y="4897438"/>
            <a:ext cx="1395412"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(Acetil-CoA)</a:t>
            </a:r>
          </a:p>
        </p:txBody>
      </p:sp>
      <p:sp>
        <p:nvSpPr>
          <p:cNvPr id="55332" name="Line 49">
            <a:extLst>
              <a:ext uri="{FF2B5EF4-FFF2-40B4-BE49-F238E27FC236}">
                <a16:creationId xmlns:a16="http://schemas.microsoft.com/office/drawing/2014/main" id="{55D866F6-0098-4C6E-8DD1-223482615036}"/>
              </a:ext>
            </a:extLst>
          </p:cNvPr>
          <p:cNvSpPr>
            <a:spLocks noChangeShapeType="1"/>
          </p:cNvSpPr>
          <p:nvPr/>
        </p:nvSpPr>
        <p:spPr bwMode="auto">
          <a:xfrm>
            <a:off x="4181475" y="4789488"/>
            <a:ext cx="0" cy="200025"/>
          </a:xfrm>
          <a:prstGeom prst="line">
            <a:avLst/>
          </a:prstGeom>
          <a:noFill/>
          <a:ln w="50800">
            <a:solidFill>
              <a:srgbClr val="FF0000"/>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33" name="Line 50">
            <a:extLst>
              <a:ext uri="{FF2B5EF4-FFF2-40B4-BE49-F238E27FC236}">
                <a16:creationId xmlns:a16="http://schemas.microsoft.com/office/drawing/2014/main" id="{310445FC-9888-437F-A1B3-613E703C9700}"/>
              </a:ext>
            </a:extLst>
          </p:cNvPr>
          <p:cNvSpPr>
            <a:spLocks noChangeShapeType="1"/>
          </p:cNvSpPr>
          <p:nvPr/>
        </p:nvSpPr>
        <p:spPr bwMode="auto">
          <a:xfrm>
            <a:off x="7445375" y="44592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34" name="Text Box 51">
            <a:extLst>
              <a:ext uri="{FF2B5EF4-FFF2-40B4-BE49-F238E27FC236}">
                <a16:creationId xmlns:a16="http://schemas.microsoft.com/office/drawing/2014/main" id="{DAC3001E-6E55-4C44-B384-7E0186E05E97}"/>
              </a:ext>
            </a:extLst>
          </p:cNvPr>
          <p:cNvSpPr txBox="1">
            <a:spLocks noChangeArrowheads="1"/>
          </p:cNvSpPr>
          <p:nvPr/>
        </p:nvSpPr>
        <p:spPr bwMode="auto">
          <a:xfrm>
            <a:off x="6723063" y="4584700"/>
            <a:ext cx="1471612"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Aminoácidos</a:t>
            </a:r>
          </a:p>
        </p:txBody>
      </p:sp>
      <p:sp>
        <p:nvSpPr>
          <p:cNvPr id="55335" name="Line 52">
            <a:extLst>
              <a:ext uri="{FF2B5EF4-FFF2-40B4-BE49-F238E27FC236}">
                <a16:creationId xmlns:a16="http://schemas.microsoft.com/office/drawing/2014/main" id="{ADE7E2EF-2BB2-418A-BEC6-8D61ED9EF043}"/>
              </a:ext>
            </a:extLst>
          </p:cNvPr>
          <p:cNvSpPr>
            <a:spLocks noChangeShapeType="1"/>
          </p:cNvSpPr>
          <p:nvPr/>
        </p:nvSpPr>
        <p:spPr bwMode="auto">
          <a:xfrm>
            <a:off x="4181475" y="51450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36" name="Freeform 53">
            <a:extLst>
              <a:ext uri="{FF2B5EF4-FFF2-40B4-BE49-F238E27FC236}">
                <a16:creationId xmlns:a16="http://schemas.microsoft.com/office/drawing/2014/main" id="{4EDC35AF-25E8-4EB0-A347-F7A55928F866}"/>
              </a:ext>
            </a:extLst>
          </p:cNvPr>
          <p:cNvSpPr>
            <a:spLocks/>
          </p:cNvSpPr>
          <p:nvPr/>
        </p:nvSpPr>
        <p:spPr bwMode="auto">
          <a:xfrm>
            <a:off x="1854200" y="4838700"/>
            <a:ext cx="1765300" cy="241300"/>
          </a:xfrm>
          <a:custGeom>
            <a:avLst/>
            <a:gdLst>
              <a:gd name="T0" fmla="*/ 0 w 1344"/>
              <a:gd name="T1" fmla="*/ 0 h 192"/>
              <a:gd name="T2" fmla="*/ 0 w 1344"/>
              <a:gd name="T3" fmla="*/ 2147483647 h 192"/>
              <a:gd name="T4" fmla="*/ 2147483647 w 1344"/>
              <a:gd name="T5" fmla="*/ 2147483647 h 192"/>
              <a:gd name="T6" fmla="*/ 0 60000 65536"/>
              <a:gd name="T7" fmla="*/ 0 60000 65536"/>
              <a:gd name="T8" fmla="*/ 0 60000 65536"/>
              <a:gd name="T9" fmla="*/ 0 w 1344"/>
              <a:gd name="T10" fmla="*/ 0 h 192"/>
              <a:gd name="T11" fmla="*/ 1344 w 1344"/>
              <a:gd name="T12" fmla="*/ 192 h 192"/>
            </a:gdLst>
            <a:ahLst/>
            <a:cxnLst>
              <a:cxn ang="T6">
                <a:pos x="T0" y="T1"/>
              </a:cxn>
              <a:cxn ang="T7">
                <a:pos x="T2" y="T3"/>
              </a:cxn>
              <a:cxn ang="T8">
                <a:pos x="T4" y="T5"/>
              </a:cxn>
            </a:cxnLst>
            <a:rect l="T9" t="T10" r="T11" b="T12"/>
            <a:pathLst>
              <a:path w="1344" h="192">
                <a:moveTo>
                  <a:pt x="0" y="0"/>
                </a:moveTo>
                <a:lnTo>
                  <a:pt x="0" y="192"/>
                </a:lnTo>
                <a:lnTo>
                  <a:pt x="1344" y="192"/>
                </a:lnTo>
              </a:path>
            </a:pathLst>
          </a:custGeom>
          <a:noFill/>
          <a:ln w="381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37" name="Freeform 54">
            <a:extLst>
              <a:ext uri="{FF2B5EF4-FFF2-40B4-BE49-F238E27FC236}">
                <a16:creationId xmlns:a16="http://schemas.microsoft.com/office/drawing/2014/main" id="{54243886-E91D-484C-99C6-275565317A4E}"/>
              </a:ext>
            </a:extLst>
          </p:cNvPr>
          <p:cNvSpPr>
            <a:spLocks/>
          </p:cNvSpPr>
          <p:nvPr/>
        </p:nvSpPr>
        <p:spPr bwMode="auto">
          <a:xfrm flipH="1">
            <a:off x="4800600" y="4826000"/>
            <a:ext cx="2349500" cy="266700"/>
          </a:xfrm>
          <a:custGeom>
            <a:avLst/>
            <a:gdLst>
              <a:gd name="T0" fmla="*/ 0 w 1344"/>
              <a:gd name="T1" fmla="*/ 0 h 192"/>
              <a:gd name="T2" fmla="*/ 0 w 1344"/>
              <a:gd name="T3" fmla="*/ 2147483647 h 192"/>
              <a:gd name="T4" fmla="*/ 2147483647 w 1344"/>
              <a:gd name="T5" fmla="*/ 2147483647 h 192"/>
              <a:gd name="T6" fmla="*/ 0 60000 65536"/>
              <a:gd name="T7" fmla="*/ 0 60000 65536"/>
              <a:gd name="T8" fmla="*/ 0 60000 65536"/>
              <a:gd name="T9" fmla="*/ 0 w 1344"/>
              <a:gd name="T10" fmla="*/ 0 h 192"/>
              <a:gd name="T11" fmla="*/ 1344 w 1344"/>
              <a:gd name="T12" fmla="*/ 192 h 192"/>
            </a:gdLst>
            <a:ahLst/>
            <a:cxnLst>
              <a:cxn ang="T6">
                <a:pos x="T0" y="T1"/>
              </a:cxn>
              <a:cxn ang="T7">
                <a:pos x="T2" y="T3"/>
              </a:cxn>
              <a:cxn ang="T8">
                <a:pos x="T4" y="T5"/>
              </a:cxn>
            </a:cxnLst>
            <a:rect l="T9" t="T10" r="T11" b="T12"/>
            <a:pathLst>
              <a:path w="1344" h="192">
                <a:moveTo>
                  <a:pt x="0" y="0"/>
                </a:moveTo>
                <a:lnTo>
                  <a:pt x="0" y="192"/>
                </a:lnTo>
                <a:lnTo>
                  <a:pt x="1344" y="192"/>
                </a:lnTo>
              </a:path>
            </a:pathLst>
          </a:custGeom>
          <a:noFill/>
          <a:ln w="38100">
            <a:solidFill>
              <a:srgbClr val="FF0000"/>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38" name="Rectangle 55">
            <a:extLst>
              <a:ext uri="{FF2B5EF4-FFF2-40B4-BE49-F238E27FC236}">
                <a16:creationId xmlns:a16="http://schemas.microsoft.com/office/drawing/2014/main" id="{0E5C8801-BF47-4A8C-8C87-30249EE06F4A}"/>
              </a:ext>
            </a:extLst>
          </p:cNvPr>
          <p:cNvSpPr>
            <a:spLocks noChangeArrowheads="1"/>
          </p:cNvSpPr>
          <p:nvPr/>
        </p:nvSpPr>
        <p:spPr bwMode="auto">
          <a:xfrm>
            <a:off x="2997200" y="5359400"/>
            <a:ext cx="2578100" cy="9017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39" name="Line 56">
            <a:extLst>
              <a:ext uri="{FF2B5EF4-FFF2-40B4-BE49-F238E27FC236}">
                <a16:creationId xmlns:a16="http://schemas.microsoft.com/office/drawing/2014/main" id="{7430343E-54E0-482A-925C-6A6A800E9ADE}"/>
              </a:ext>
            </a:extLst>
          </p:cNvPr>
          <p:cNvSpPr>
            <a:spLocks noChangeShapeType="1"/>
          </p:cNvSpPr>
          <p:nvPr/>
        </p:nvSpPr>
        <p:spPr bwMode="auto">
          <a:xfrm>
            <a:off x="4194175" y="55768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55340" name="Picture 57" descr="Contents">
            <a:extLst>
              <a:ext uri="{FF2B5EF4-FFF2-40B4-BE49-F238E27FC236}">
                <a16:creationId xmlns:a16="http://schemas.microsoft.com/office/drawing/2014/main" id="{D59276FA-3087-4B08-8AA9-80F92CDDA7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306" t="12222" b="82777"/>
          <a:stretch>
            <a:fillRect/>
          </a:stretch>
        </p:blipFill>
        <p:spPr bwMode="auto">
          <a:xfrm>
            <a:off x="177800" y="622300"/>
            <a:ext cx="8750300"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242" name="Text Box 58">
            <a:extLst>
              <a:ext uri="{FF2B5EF4-FFF2-40B4-BE49-F238E27FC236}">
                <a16:creationId xmlns:a16="http://schemas.microsoft.com/office/drawing/2014/main" id="{27C4AA08-2303-4A81-A2E1-C07DD3AC451A}"/>
              </a:ext>
            </a:extLst>
          </p:cNvPr>
          <p:cNvSpPr txBox="1">
            <a:spLocks noChangeArrowheads="1"/>
          </p:cNvSpPr>
          <p:nvPr/>
        </p:nvSpPr>
        <p:spPr bwMode="auto">
          <a:xfrm>
            <a:off x="5527675" y="5564188"/>
            <a:ext cx="1889125" cy="339725"/>
          </a:xfrm>
          <a:prstGeom prst="rect">
            <a:avLst/>
          </a:prstGeom>
          <a:noFill/>
          <a:ln w="9525">
            <a:noFill/>
            <a:miter lim="800000"/>
            <a:headEnd/>
            <a:tailEnd/>
          </a:ln>
          <a:effectLst/>
        </p:spPr>
        <p:txBody>
          <a:bodyPr>
            <a:spAutoFit/>
          </a:bodyPr>
          <a:lstStyle/>
          <a:p>
            <a:pPr>
              <a:lnSpc>
                <a:spcPct val="90000"/>
              </a:lnSpc>
              <a:defRPr/>
            </a:pPr>
            <a:r>
              <a:rPr lang="en-US" sz="1800" i="0">
                <a:effectLst>
                  <a:outerShdw blurRad="38100" dist="38100" dir="2700000" algn="tl">
                    <a:srgbClr val="C0C0C0"/>
                  </a:outerShdw>
                </a:effectLst>
                <a:latin typeface="Verdana" pitchFamily="34" charset="0"/>
              </a:rPr>
              <a:t>Mitocondria</a:t>
            </a:r>
            <a:endParaRPr lang="en-US" sz="1800" i="0" baseline="-25000">
              <a:effectLst>
                <a:outerShdw blurRad="38100" dist="38100" dir="2700000" algn="tl">
                  <a:srgbClr val="C0C0C0"/>
                </a:outerShdw>
              </a:effectLst>
              <a:latin typeface="Verdana" pitchFamily="34" charset="0"/>
            </a:endParaRPr>
          </a:p>
        </p:txBody>
      </p:sp>
      <p:sp>
        <p:nvSpPr>
          <p:cNvPr id="55342" name="Freeform 59">
            <a:extLst>
              <a:ext uri="{FF2B5EF4-FFF2-40B4-BE49-F238E27FC236}">
                <a16:creationId xmlns:a16="http://schemas.microsoft.com/office/drawing/2014/main" id="{F672BAC3-771F-4706-9088-305B564B5018}"/>
              </a:ext>
            </a:extLst>
          </p:cNvPr>
          <p:cNvSpPr>
            <a:spLocks/>
          </p:cNvSpPr>
          <p:nvPr/>
        </p:nvSpPr>
        <p:spPr bwMode="auto">
          <a:xfrm>
            <a:off x="1447800" y="4826000"/>
            <a:ext cx="1854200" cy="647700"/>
          </a:xfrm>
          <a:custGeom>
            <a:avLst/>
            <a:gdLst>
              <a:gd name="T0" fmla="*/ 0 w 1344"/>
              <a:gd name="T1" fmla="*/ 0 h 192"/>
              <a:gd name="T2" fmla="*/ 0 w 1344"/>
              <a:gd name="T3" fmla="*/ 2147483647 h 192"/>
              <a:gd name="T4" fmla="*/ 2147483647 w 1344"/>
              <a:gd name="T5" fmla="*/ 2147483647 h 192"/>
              <a:gd name="T6" fmla="*/ 0 60000 65536"/>
              <a:gd name="T7" fmla="*/ 0 60000 65536"/>
              <a:gd name="T8" fmla="*/ 0 60000 65536"/>
              <a:gd name="T9" fmla="*/ 0 w 1344"/>
              <a:gd name="T10" fmla="*/ 0 h 192"/>
              <a:gd name="T11" fmla="*/ 1344 w 1344"/>
              <a:gd name="T12" fmla="*/ 192 h 192"/>
            </a:gdLst>
            <a:ahLst/>
            <a:cxnLst>
              <a:cxn ang="T6">
                <a:pos x="T0" y="T1"/>
              </a:cxn>
              <a:cxn ang="T7">
                <a:pos x="T2" y="T3"/>
              </a:cxn>
              <a:cxn ang="T8">
                <a:pos x="T4" y="T5"/>
              </a:cxn>
            </a:cxnLst>
            <a:rect l="T9" t="T10" r="T11" b="T12"/>
            <a:pathLst>
              <a:path w="1344" h="192">
                <a:moveTo>
                  <a:pt x="0" y="0"/>
                </a:moveTo>
                <a:lnTo>
                  <a:pt x="0" y="192"/>
                </a:lnTo>
                <a:lnTo>
                  <a:pt x="1344" y="192"/>
                </a:lnTo>
              </a:path>
            </a:pathLst>
          </a:custGeom>
          <a:noFill/>
          <a:ln w="571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43" name="Freeform 60">
            <a:extLst>
              <a:ext uri="{FF2B5EF4-FFF2-40B4-BE49-F238E27FC236}">
                <a16:creationId xmlns:a16="http://schemas.microsoft.com/office/drawing/2014/main" id="{ECEE0F5E-2103-4665-8B39-669E75A59891}"/>
              </a:ext>
            </a:extLst>
          </p:cNvPr>
          <p:cNvSpPr>
            <a:spLocks/>
          </p:cNvSpPr>
          <p:nvPr/>
        </p:nvSpPr>
        <p:spPr bwMode="auto">
          <a:xfrm flipH="1">
            <a:off x="5092700" y="4838700"/>
            <a:ext cx="2374900" cy="635000"/>
          </a:xfrm>
          <a:custGeom>
            <a:avLst/>
            <a:gdLst>
              <a:gd name="T0" fmla="*/ 0 w 1344"/>
              <a:gd name="T1" fmla="*/ 0 h 192"/>
              <a:gd name="T2" fmla="*/ 0 w 1344"/>
              <a:gd name="T3" fmla="*/ 2147483647 h 192"/>
              <a:gd name="T4" fmla="*/ 2147483647 w 1344"/>
              <a:gd name="T5" fmla="*/ 2147483647 h 192"/>
              <a:gd name="T6" fmla="*/ 0 60000 65536"/>
              <a:gd name="T7" fmla="*/ 0 60000 65536"/>
              <a:gd name="T8" fmla="*/ 0 60000 65536"/>
              <a:gd name="T9" fmla="*/ 0 w 1344"/>
              <a:gd name="T10" fmla="*/ 0 h 192"/>
              <a:gd name="T11" fmla="*/ 1344 w 1344"/>
              <a:gd name="T12" fmla="*/ 192 h 192"/>
            </a:gdLst>
            <a:ahLst/>
            <a:cxnLst>
              <a:cxn ang="T6">
                <a:pos x="T0" y="T1"/>
              </a:cxn>
              <a:cxn ang="T7">
                <a:pos x="T2" y="T3"/>
              </a:cxn>
              <a:cxn ang="T8">
                <a:pos x="T4" y="T5"/>
              </a:cxn>
            </a:cxnLst>
            <a:rect l="T9" t="T10" r="T11" b="T12"/>
            <a:pathLst>
              <a:path w="1344" h="192">
                <a:moveTo>
                  <a:pt x="0" y="0"/>
                </a:moveTo>
                <a:lnTo>
                  <a:pt x="0" y="192"/>
                </a:lnTo>
                <a:lnTo>
                  <a:pt x="1344" y="192"/>
                </a:lnTo>
              </a:path>
            </a:pathLst>
          </a:custGeom>
          <a:noFill/>
          <a:ln w="571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5344" name="Line 61">
            <a:extLst>
              <a:ext uri="{FF2B5EF4-FFF2-40B4-BE49-F238E27FC236}">
                <a16:creationId xmlns:a16="http://schemas.microsoft.com/office/drawing/2014/main" id="{D5FF42CA-F6B6-4986-B2EE-4F7551ED2C7C}"/>
              </a:ext>
            </a:extLst>
          </p:cNvPr>
          <p:cNvSpPr>
            <a:spLocks noChangeShapeType="1"/>
          </p:cNvSpPr>
          <p:nvPr/>
        </p:nvSpPr>
        <p:spPr bwMode="auto">
          <a:xfrm>
            <a:off x="3392488" y="5946775"/>
            <a:ext cx="0" cy="5222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45" name="Line 62">
            <a:extLst>
              <a:ext uri="{FF2B5EF4-FFF2-40B4-BE49-F238E27FC236}">
                <a16:creationId xmlns:a16="http://schemas.microsoft.com/office/drawing/2014/main" id="{F04FBCCA-F804-4985-92D3-7CFDF0574FD2}"/>
              </a:ext>
            </a:extLst>
          </p:cNvPr>
          <p:cNvSpPr>
            <a:spLocks noChangeShapeType="1"/>
          </p:cNvSpPr>
          <p:nvPr/>
        </p:nvSpPr>
        <p:spPr bwMode="auto">
          <a:xfrm>
            <a:off x="4052888" y="61372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46" name="Line 63">
            <a:extLst>
              <a:ext uri="{FF2B5EF4-FFF2-40B4-BE49-F238E27FC236}">
                <a16:creationId xmlns:a16="http://schemas.microsoft.com/office/drawing/2014/main" id="{6EA6E80F-26A8-4698-ABF7-8840639DF384}"/>
              </a:ext>
            </a:extLst>
          </p:cNvPr>
          <p:cNvSpPr>
            <a:spLocks noChangeShapeType="1"/>
          </p:cNvSpPr>
          <p:nvPr/>
        </p:nvSpPr>
        <p:spPr bwMode="auto">
          <a:xfrm>
            <a:off x="5094288" y="5934075"/>
            <a:ext cx="0" cy="5222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5347" name="Text Box 64">
            <a:extLst>
              <a:ext uri="{FF2B5EF4-FFF2-40B4-BE49-F238E27FC236}">
                <a16:creationId xmlns:a16="http://schemas.microsoft.com/office/drawing/2014/main" id="{0C6FF199-84B4-43DD-8B86-9BE4B58E3F46}"/>
              </a:ext>
            </a:extLst>
          </p:cNvPr>
          <p:cNvSpPr txBox="1">
            <a:spLocks noChangeArrowheads="1"/>
          </p:cNvSpPr>
          <p:nvPr/>
        </p:nvSpPr>
        <p:spPr bwMode="auto">
          <a:xfrm>
            <a:off x="3101975" y="6389688"/>
            <a:ext cx="566738"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H</a:t>
            </a:r>
            <a:r>
              <a:rPr lang="en-US" altLang="en-US" sz="1600" i="0" baseline="-25000">
                <a:latin typeface="Arial" panose="020B0604020202020204" pitchFamily="34" charset="0"/>
              </a:rPr>
              <a:t>2</a:t>
            </a:r>
            <a:r>
              <a:rPr lang="en-US" altLang="en-US" sz="1600" i="0">
                <a:latin typeface="Arial" panose="020B0604020202020204" pitchFamily="34" charset="0"/>
              </a:rPr>
              <a:t>O</a:t>
            </a:r>
            <a:endParaRPr lang="en-US" altLang="en-US" sz="1600" i="0" baseline="-25000">
              <a:latin typeface="Arial" panose="020B0604020202020204" pitchFamily="34" charset="0"/>
            </a:endParaRPr>
          </a:p>
        </p:txBody>
      </p:sp>
      <p:sp>
        <p:nvSpPr>
          <p:cNvPr id="55348" name="Text Box 65">
            <a:extLst>
              <a:ext uri="{FF2B5EF4-FFF2-40B4-BE49-F238E27FC236}">
                <a16:creationId xmlns:a16="http://schemas.microsoft.com/office/drawing/2014/main" id="{562D150E-8B6D-43D5-B70C-C78FA5646FF9}"/>
              </a:ext>
            </a:extLst>
          </p:cNvPr>
          <p:cNvSpPr txBox="1">
            <a:spLocks noChangeArrowheads="1"/>
          </p:cNvSpPr>
          <p:nvPr/>
        </p:nvSpPr>
        <p:spPr bwMode="auto">
          <a:xfrm>
            <a:off x="3775075" y="6389688"/>
            <a:ext cx="566738"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600" i="0">
                <a:latin typeface="Arial" panose="020B0604020202020204" pitchFamily="34" charset="0"/>
              </a:rPr>
              <a:t>CO</a:t>
            </a:r>
            <a:r>
              <a:rPr lang="en-US" altLang="en-US" sz="1600" i="0" baseline="-25000">
                <a:latin typeface="Arial" panose="020B0604020202020204" pitchFamily="34" charset="0"/>
              </a:rPr>
              <a:t>2</a:t>
            </a:r>
          </a:p>
        </p:txBody>
      </p:sp>
      <p:sp>
        <p:nvSpPr>
          <p:cNvPr id="55349" name="Text Box 66">
            <a:extLst>
              <a:ext uri="{FF2B5EF4-FFF2-40B4-BE49-F238E27FC236}">
                <a16:creationId xmlns:a16="http://schemas.microsoft.com/office/drawing/2014/main" id="{791E47E1-908E-4836-AA38-DBB6D26389CF}"/>
              </a:ext>
            </a:extLst>
          </p:cNvPr>
          <p:cNvSpPr txBox="1">
            <a:spLocks noChangeArrowheads="1"/>
          </p:cNvSpPr>
          <p:nvPr/>
        </p:nvSpPr>
        <p:spPr bwMode="auto">
          <a:xfrm>
            <a:off x="4284663" y="6380163"/>
            <a:ext cx="1763712"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pPr>
            <a:r>
              <a:rPr lang="en-US" altLang="en-US" sz="1600" i="0">
                <a:latin typeface="Arial" panose="020B0604020202020204" pitchFamily="34" charset="0"/>
              </a:rPr>
              <a:t>38 ó 39</a:t>
            </a:r>
          </a:p>
          <a:p>
            <a:pPr algn="ctr">
              <a:lnSpc>
                <a:spcPct val="70000"/>
              </a:lnSpc>
            </a:pPr>
            <a:r>
              <a:rPr lang="en-US" altLang="en-US" sz="1600" i="0">
                <a:latin typeface="Arial" panose="020B0604020202020204" pitchFamily="34" charset="0"/>
              </a:rPr>
              <a:t>Moles de ATP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1187"/>
                                        </p:tgtEl>
                                        <p:attrNameLst>
                                          <p:attrName>style.visibility</p:attrName>
                                        </p:attrNameLst>
                                      </p:cBhvr>
                                      <p:to>
                                        <p:strVal val="visible"/>
                                      </p:to>
                                    </p:set>
                                    <p:animEffect transition="in" filter="wipe(left)">
                                      <p:cBhvr>
                                        <p:cTn id="7" dur="500"/>
                                        <p:tgtEl>
                                          <p:spTgt spid="221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7"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Text Box 2">
            <a:extLst>
              <a:ext uri="{FF2B5EF4-FFF2-40B4-BE49-F238E27FC236}">
                <a16:creationId xmlns:a16="http://schemas.microsoft.com/office/drawing/2014/main" id="{F810B437-643B-4F6C-8558-B8B41123E56F}"/>
              </a:ext>
            </a:extLst>
          </p:cNvPr>
          <p:cNvSpPr txBox="1">
            <a:spLocks noChangeArrowheads="1"/>
          </p:cNvSpPr>
          <p:nvPr/>
        </p:nvSpPr>
        <p:spPr bwMode="auto">
          <a:xfrm>
            <a:off x="111125" y="19050"/>
            <a:ext cx="88677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000" i="0">
                <a:solidFill>
                  <a:schemeClr val="accent2"/>
                </a:solidFill>
                <a:latin typeface="Arial" panose="020B0604020202020204" pitchFamily="34" charset="0"/>
              </a:rPr>
              <a:t>Sistema Oxidativo</a:t>
            </a:r>
          </a:p>
        </p:txBody>
      </p:sp>
      <p:sp>
        <p:nvSpPr>
          <p:cNvPr id="227331" name="Text Box 3">
            <a:extLst>
              <a:ext uri="{FF2B5EF4-FFF2-40B4-BE49-F238E27FC236}">
                <a16:creationId xmlns:a16="http://schemas.microsoft.com/office/drawing/2014/main" id="{AA41F358-A51E-4C3A-BDA7-418E7926954A}"/>
              </a:ext>
            </a:extLst>
          </p:cNvPr>
          <p:cNvSpPr txBox="1">
            <a:spLocks noChangeArrowheads="1"/>
          </p:cNvSpPr>
          <p:nvPr/>
        </p:nvSpPr>
        <p:spPr bwMode="auto">
          <a:xfrm>
            <a:off x="2454275" y="419100"/>
            <a:ext cx="3808413" cy="58737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SISTEMA OXIDATIVO</a:t>
            </a:r>
          </a:p>
          <a:p>
            <a:pPr algn="ctr">
              <a:lnSpc>
                <a:spcPct val="90000"/>
              </a:lnSpc>
              <a:defRPr/>
            </a:pPr>
            <a:r>
              <a:rPr lang="en-US" sz="1800" i="0">
                <a:effectLst>
                  <a:outerShdw blurRad="38100" dist="38100" dir="2700000" algn="tl">
                    <a:srgbClr val="C0C0C0"/>
                  </a:outerShdw>
                </a:effectLst>
                <a:latin typeface="Arial" charset="0"/>
              </a:rPr>
              <a:t>(METABOLISMO AERÓBICO)</a:t>
            </a:r>
          </a:p>
        </p:txBody>
      </p:sp>
      <p:sp>
        <p:nvSpPr>
          <p:cNvPr id="56324" name="Text Box 9">
            <a:extLst>
              <a:ext uri="{FF2B5EF4-FFF2-40B4-BE49-F238E27FC236}">
                <a16:creationId xmlns:a16="http://schemas.microsoft.com/office/drawing/2014/main" id="{9E8F07D1-F3E1-4C0F-B89A-A674D782FD82}"/>
              </a:ext>
            </a:extLst>
          </p:cNvPr>
          <p:cNvSpPr txBox="1">
            <a:spLocks noChangeArrowheads="1"/>
          </p:cNvSpPr>
          <p:nvPr/>
        </p:nvSpPr>
        <p:spPr bwMode="auto">
          <a:xfrm>
            <a:off x="3255963" y="1093788"/>
            <a:ext cx="187642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Oxidación de los</a:t>
            </a:r>
          </a:p>
          <a:p>
            <a:pPr algn="ctr">
              <a:lnSpc>
                <a:spcPct val="80000"/>
              </a:lnSpc>
            </a:pPr>
            <a:r>
              <a:rPr lang="en-US" altLang="en-US" sz="1600" i="0">
                <a:latin typeface="Arial" panose="020B0604020202020204" pitchFamily="34" charset="0"/>
              </a:rPr>
              <a:t>CHO</a:t>
            </a:r>
          </a:p>
        </p:txBody>
      </p:sp>
      <p:sp>
        <p:nvSpPr>
          <p:cNvPr id="56325" name="Line 22">
            <a:extLst>
              <a:ext uri="{FF2B5EF4-FFF2-40B4-BE49-F238E27FC236}">
                <a16:creationId xmlns:a16="http://schemas.microsoft.com/office/drawing/2014/main" id="{7AB618CA-5C0F-40CB-8AF1-384F2FE39063}"/>
              </a:ext>
            </a:extLst>
          </p:cNvPr>
          <p:cNvSpPr>
            <a:spLocks noChangeShapeType="1"/>
          </p:cNvSpPr>
          <p:nvPr/>
        </p:nvSpPr>
        <p:spPr bwMode="auto">
          <a:xfrm>
            <a:off x="4168775" y="9413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pic>
        <p:nvPicPr>
          <p:cNvPr id="56326" name="Picture 44" descr="Contents">
            <a:extLst>
              <a:ext uri="{FF2B5EF4-FFF2-40B4-BE49-F238E27FC236}">
                <a16:creationId xmlns:a16="http://schemas.microsoft.com/office/drawing/2014/main" id="{F41540C4-74D7-4218-8303-3BAA1FA1E2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306" t="13310" r="-122" b="85463"/>
          <a:stretch>
            <a:fillRect/>
          </a:stretch>
        </p:blipFill>
        <p:spPr bwMode="auto">
          <a:xfrm>
            <a:off x="215900" y="342900"/>
            <a:ext cx="8761413"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7" name="Text Box 54">
            <a:extLst>
              <a:ext uri="{FF2B5EF4-FFF2-40B4-BE49-F238E27FC236}">
                <a16:creationId xmlns:a16="http://schemas.microsoft.com/office/drawing/2014/main" id="{9DE1F803-214E-49B9-ABA3-F471C6CCE614}"/>
              </a:ext>
            </a:extLst>
          </p:cNvPr>
          <p:cNvSpPr txBox="1">
            <a:spLocks noChangeArrowheads="1"/>
          </p:cNvSpPr>
          <p:nvPr/>
        </p:nvSpPr>
        <p:spPr bwMode="auto">
          <a:xfrm>
            <a:off x="3179763" y="1677988"/>
            <a:ext cx="21939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(Glucosa-6-Fosfato)</a:t>
            </a:r>
          </a:p>
        </p:txBody>
      </p:sp>
      <p:sp>
        <p:nvSpPr>
          <p:cNvPr id="56328" name="Line 55">
            <a:extLst>
              <a:ext uri="{FF2B5EF4-FFF2-40B4-BE49-F238E27FC236}">
                <a16:creationId xmlns:a16="http://schemas.microsoft.com/office/drawing/2014/main" id="{F087FC82-6B6A-4E12-BBDE-C690B0A5B247}"/>
              </a:ext>
            </a:extLst>
          </p:cNvPr>
          <p:cNvSpPr>
            <a:spLocks noChangeShapeType="1"/>
          </p:cNvSpPr>
          <p:nvPr/>
        </p:nvSpPr>
        <p:spPr bwMode="auto">
          <a:xfrm>
            <a:off x="4168775" y="15382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29" name="Text Box 56">
            <a:extLst>
              <a:ext uri="{FF2B5EF4-FFF2-40B4-BE49-F238E27FC236}">
                <a16:creationId xmlns:a16="http://schemas.microsoft.com/office/drawing/2014/main" id="{070A1949-DF4C-4E51-A1A9-8B81E31C661C}"/>
              </a:ext>
            </a:extLst>
          </p:cNvPr>
          <p:cNvSpPr txBox="1">
            <a:spLocks noChangeArrowheads="1"/>
          </p:cNvSpPr>
          <p:nvPr/>
        </p:nvSpPr>
        <p:spPr bwMode="auto">
          <a:xfrm>
            <a:off x="2836863" y="2058988"/>
            <a:ext cx="28162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GLUCÓLISIS AERÓBICA</a:t>
            </a:r>
          </a:p>
        </p:txBody>
      </p:sp>
      <p:sp>
        <p:nvSpPr>
          <p:cNvPr id="56330" name="Line 57">
            <a:extLst>
              <a:ext uri="{FF2B5EF4-FFF2-40B4-BE49-F238E27FC236}">
                <a16:creationId xmlns:a16="http://schemas.microsoft.com/office/drawing/2014/main" id="{55F80EDE-CA96-4F3E-A4D4-8A55E83F5327}"/>
              </a:ext>
            </a:extLst>
          </p:cNvPr>
          <p:cNvSpPr>
            <a:spLocks noChangeShapeType="1"/>
          </p:cNvSpPr>
          <p:nvPr/>
        </p:nvSpPr>
        <p:spPr bwMode="auto">
          <a:xfrm>
            <a:off x="4168775" y="18938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31" name="Text Box 58">
            <a:extLst>
              <a:ext uri="{FF2B5EF4-FFF2-40B4-BE49-F238E27FC236}">
                <a16:creationId xmlns:a16="http://schemas.microsoft.com/office/drawing/2014/main" id="{A649E1A8-9A59-4A26-A824-6B8DF7929FB8}"/>
              </a:ext>
            </a:extLst>
          </p:cNvPr>
          <p:cNvSpPr txBox="1">
            <a:spLocks noChangeArrowheads="1"/>
          </p:cNvSpPr>
          <p:nvPr/>
        </p:nvSpPr>
        <p:spPr bwMode="auto">
          <a:xfrm>
            <a:off x="1833563" y="2414588"/>
            <a:ext cx="50387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
            </a:r>
            <a:r>
              <a:rPr lang="en-US" altLang="en-US" sz="1600" i="0">
                <a:solidFill>
                  <a:srgbClr val="FF0000"/>
                </a:solidFill>
                <a:latin typeface="Arial" panose="020B0604020202020204" pitchFamily="34" charset="0"/>
              </a:rPr>
              <a:t>2</a:t>
            </a:r>
            <a:r>
              <a:rPr lang="en-US" altLang="en-US" sz="1600" i="0">
                <a:latin typeface="Arial" panose="020B0604020202020204" pitchFamily="34" charset="0"/>
              </a:rPr>
              <a:t> [</a:t>
            </a:r>
            <a:r>
              <a:rPr lang="en-US" altLang="en-US" sz="1600" i="0">
                <a:solidFill>
                  <a:srgbClr val="FF0000"/>
                </a:solidFill>
                <a:latin typeface="Arial" panose="020B0604020202020204" pitchFamily="34" charset="0"/>
              </a:rPr>
              <a:t>Glucosa</a:t>
            </a:r>
            <a:r>
              <a:rPr lang="en-US" altLang="en-US" sz="1600" i="0">
                <a:latin typeface="Arial" panose="020B0604020202020204" pitchFamily="34" charset="0"/>
              </a:rPr>
              <a:t>] a </a:t>
            </a:r>
            <a:r>
              <a:rPr lang="en-US" altLang="en-US" sz="1600" i="0">
                <a:solidFill>
                  <a:srgbClr val="FF0000"/>
                </a:solidFill>
                <a:latin typeface="Arial" panose="020B0604020202020204" pitchFamily="34" charset="0"/>
              </a:rPr>
              <a:t>3</a:t>
            </a:r>
            <a:r>
              <a:rPr lang="en-US" altLang="en-US" sz="1600" i="0">
                <a:latin typeface="Arial" panose="020B0604020202020204" pitchFamily="34" charset="0"/>
              </a:rPr>
              <a:t> [</a:t>
            </a:r>
            <a:r>
              <a:rPr lang="en-US" altLang="en-US" sz="1600" i="0">
                <a:solidFill>
                  <a:srgbClr val="FF0000"/>
                </a:solidFill>
                <a:latin typeface="Arial" panose="020B0604020202020204" pitchFamily="34" charset="0"/>
              </a:rPr>
              <a:t>Glucógeno</a:t>
            </a:r>
            <a:r>
              <a:rPr lang="en-US" altLang="en-US" sz="1600" i="0">
                <a:latin typeface="Arial" panose="020B0604020202020204" pitchFamily="34" charset="0"/>
              </a:rPr>
              <a:t>] moles de ATP)</a:t>
            </a:r>
          </a:p>
        </p:txBody>
      </p:sp>
      <p:sp>
        <p:nvSpPr>
          <p:cNvPr id="56332" name="Line 59">
            <a:extLst>
              <a:ext uri="{FF2B5EF4-FFF2-40B4-BE49-F238E27FC236}">
                <a16:creationId xmlns:a16="http://schemas.microsoft.com/office/drawing/2014/main" id="{9D349094-8962-489E-9461-47AD52D3E162}"/>
              </a:ext>
            </a:extLst>
          </p:cNvPr>
          <p:cNvSpPr>
            <a:spLocks noChangeShapeType="1"/>
          </p:cNvSpPr>
          <p:nvPr/>
        </p:nvSpPr>
        <p:spPr bwMode="auto">
          <a:xfrm>
            <a:off x="4168775" y="22621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33" name="Rectangle 60">
            <a:extLst>
              <a:ext uri="{FF2B5EF4-FFF2-40B4-BE49-F238E27FC236}">
                <a16:creationId xmlns:a16="http://schemas.microsoft.com/office/drawing/2014/main" id="{7DF2173D-52FE-4777-A711-74FC65C928B5}"/>
              </a:ext>
            </a:extLst>
          </p:cNvPr>
          <p:cNvSpPr>
            <a:spLocks noChangeArrowheads="1"/>
          </p:cNvSpPr>
          <p:nvPr/>
        </p:nvSpPr>
        <p:spPr bwMode="auto">
          <a:xfrm>
            <a:off x="3098800" y="2857500"/>
            <a:ext cx="2451100" cy="1147763"/>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6334" name="Line 61">
            <a:extLst>
              <a:ext uri="{FF2B5EF4-FFF2-40B4-BE49-F238E27FC236}">
                <a16:creationId xmlns:a16="http://schemas.microsoft.com/office/drawing/2014/main" id="{B3AC9616-3598-46C3-B920-0765A0531862}"/>
              </a:ext>
            </a:extLst>
          </p:cNvPr>
          <p:cNvSpPr>
            <a:spLocks noChangeShapeType="1"/>
          </p:cNvSpPr>
          <p:nvPr/>
        </p:nvSpPr>
        <p:spPr bwMode="auto">
          <a:xfrm>
            <a:off x="4168775" y="26431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35" name="Text Box 62">
            <a:extLst>
              <a:ext uri="{FF2B5EF4-FFF2-40B4-BE49-F238E27FC236}">
                <a16:creationId xmlns:a16="http://schemas.microsoft.com/office/drawing/2014/main" id="{30F8CF11-54BC-40B3-A30E-C143421C6BE6}"/>
              </a:ext>
            </a:extLst>
          </p:cNvPr>
          <p:cNvSpPr txBox="1">
            <a:spLocks noChangeArrowheads="1"/>
          </p:cNvSpPr>
          <p:nvPr/>
        </p:nvSpPr>
        <p:spPr bwMode="auto">
          <a:xfrm>
            <a:off x="3205163" y="2871788"/>
            <a:ext cx="21939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Ácido Pirúvico</a:t>
            </a:r>
          </a:p>
        </p:txBody>
      </p:sp>
      <p:sp>
        <p:nvSpPr>
          <p:cNvPr id="56336" name="Line 63">
            <a:extLst>
              <a:ext uri="{FF2B5EF4-FFF2-40B4-BE49-F238E27FC236}">
                <a16:creationId xmlns:a16="http://schemas.microsoft.com/office/drawing/2014/main" id="{72DFA051-67BC-467E-9043-FFE7FF0DE0F7}"/>
              </a:ext>
            </a:extLst>
          </p:cNvPr>
          <p:cNvSpPr>
            <a:spLocks noChangeShapeType="1"/>
          </p:cNvSpPr>
          <p:nvPr/>
        </p:nvSpPr>
        <p:spPr bwMode="auto">
          <a:xfrm>
            <a:off x="4168775" y="30876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37" name="Text Box 64">
            <a:extLst>
              <a:ext uri="{FF2B5EF4-FFF2-40B4-BE49-F238E27FC236}">
                <a16:creationId xmlns:a16="http://schemas.microsoft.com/office/drawing/2014/main" id="{AFD4C84C-9204-47D7-8A63-67ACA575D2E6}"/>
              </a:ext>
            </a:extLst>
          </p:cNvPr>
          <p:cNvSpPr txBox="1">
            <a:spLocks noChangeArrowheads="1"/>
          </p:cNvSpPr>
          <p:nvPr/>
        </p:nvSpPr>
        <p:spPr bwMode="auto">
          <a:xfrm>
            <a:off x="3205163" y="3189288"/>
            <a:ext cx="21939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O</a:t>
            </a:r>
            <a:r>
              <a:rPr lang="en-US" altLang="en-US" sz="1600" i="0" baseline="-25000">
                <a:latin typeface="Arial" panose="020B0604020202020204" pitchFamily="34" charset="0"/>
              </a:rPr>
              <a:t>2</a:t>
            </a:r>
            <a:r>
              <a:rPr lang="en-US" altLang="en-US" sz="1600" i="0">
                <a:latin typeface="Arial" panose="020B0604020202020204" pitchFamily="34" charset="0"/>
              </a:rPr>
              <a:t> Presente</a:t>
            </a:r>
          </a:p>
        </p:txBody>
      </p:sp>
      <p:sp>
        <p:nvSpPr>
          <p:cNvPr id="56338" name="Line 65">
            <a:extLst>
              <a:ext uri="{FF2B5EF4-FFF2-40B4-BE49-F238E27FC236}">
                <a16:creationId xmlns:a16="http://schemas.microsoft.com/office/drawing/2014/main" id="{F0C731E1-2C4D-49B9-9EE4-305D977929B6}"/>
              </a:ext>
            </a:extLst>
          </p:cNvPr>
          <p:cNvSpPr>
            <a:spLocks noChangeShapeType="1"/>
          </p:cNvSpPr>
          <p:nvPr/>
        </p:nvSpPr>
        <p:spPr bwMode="auto">
          <a:xfrm>
            <a:off x="4181475" y="34051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39" name="Text Box 66">
            <a:extLst>
              <a:ext uri="{FF2B5EF4-FFF2-40B4-BE49-F238E27FC236}">
                <a16:creationId xmlns:a16="http://schemas.microsoft.com/office/drawing/2014/main" id="{C1EBEBF2-155B-43A2-8E17-26A249674432}"/>
              </a:ext>
            </a:extLst>
          </p:cNvPr>
          <p:cNvSpPr txBox="1">
            <a:spLocks noChangeArrowheads="1"/>
          </p:cNvSpPr>
          <p:nvPr/>
        </p:nvSpPr>
        <p:spPr bwMode="auto">
          <a:xfrm>
            <a:off x="3205163" y="3532188"/>
            <a:ext cx="219392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Acetil-CoA</a:t>
            </a:r>
          </a:p>
          <a:p>
            <a:pPr algn="ctr">
              <a:lnSpc>
                <a:spcPct val="80000"/>
              </a:lnSpc>
            </a:pPr>
            <a:r>
              <a:rPr lang="en-US" altLang="en-US" sz="1600" i="0">
                <a:latin typeface="Arial" panose="020B0604020202020204" pitchFamily="34" charset="0"/>
              </a:rPr>
              <a:t>(Acetil Coenzima A)</a:t>
            </a:r>
          </a:p>
        </p:txBody>
      </p:sp>
      <p:sp>
        <p:nvSpPr>
          <p:cNvPr id="56340" name="Line 67">
            <a:extLst>
              <a:ext uri="{FF2B5EF4-FFF2-40B4-BE49-F238E27FC236}">
                <a16:creationId xmlns:a16="http://schemas.microsoft.com/office/drawing/2014/main" id="{26A2485A-14A5-4508-A9AA-2279AB781A10}"/>
              </a:ext>
            </a:extLst>
          </p:cNvPr>
          <p:cNvSpPr>
            <a:spLocks noChangeShapeType="1"/>
          </p:cNvSpPr>
          <p:nvPr/>
        </p:nvSpPr>
        <p:spPr bwMode="auto">
          <a:xfrm>
            <a:off x="4181475" y="402748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41" name="Rectangle 68">
            <a:extLst>
              <a:ext uri="{FF2B5EF4-FFF2-40B4-BE49-F238E27FC236}">
                <a16:creationId xmlns:a16="http://schemas.microsoft.com/office/drawing/2014/main" id="{78FC2861-0AA9-425C-B8D0-ECBE04B55D52}"/>
              </a:ext>
            </a:extLst>
          </p:cNvPr>
          <p:cNvSpPr>
            <a:spLocks noChangeArrowheads="1"/>
          </p:cNvSpPr>
          <p:nvPr/>
        </p:nvSpPr>
        <p:spPr bwMode="auto">
          <a:xfrm>
            <a:off x="3098800" y="4241800"/>
            <a:ext cx="2451100" cy="481013"/>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6342" name="Text Box 70">
            <a:extLst>
              <a:ext uri="{FF2B5EF4-FFF2-40B4-BE49-F238E27FC236}">
                <a16:creationId xmlns:a16="http://schemas.microsoft.com/office/drawing/2014/main" id="{FDA01E6C-2891-456D-B83B-F9EC92CF7F27}"/>
              </a:ext>
            </a:extLst>
          </p:cNvPr>
          <p:cNvSpPr txBox="1">
            <a:spLocks noChangeArrowheads="1"/>
          </p:cNvSpPr>
          <p:nvPr/>
        </p:nvSpPr>
        <p:spPr bwMode="auto">
          <a:xfrm>
            <a:off x="3068638" y="4256088"/>
            <a:ext cx="25288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CICLO DE KREBS</a:t>
            </a:r>
          </a:p>
          <a:p>
            <a:pPr algn="ctr">
              <a:lnSpc>
                <a:spcPct val="80000"/>
              </a:lnSpc>
            </a:pPr>
            <a:r>
              <a:rPr lang="en-US" altLang="en-US" sz="1600" i="0">
                <a:latin typeface="Arial" panose="020B0604020202020204" pitchFamily="34" charset="0"/>
              </a:rPr>
              <a:t>(Ciclo de Ácido Cítrico)</a:t>
            </a:r>
          </a:p>
        </p:txBody>
      </p:sp>
      <p:sp>
        <p:nvSpPr>
          <p:cNvPr id="56343" name="Freeform 71">
            <a:extLst>
              <a:ext uri="{FF2B5EF4-FFF2-40B4-BE49-F238E27FC236}">
                <a16:creationId xmlns:a16="http://schemas.microsoft.com/office/drawing/2014/main" id="{F78BD9A7-9BF9-40B3-B206-EF28C8A971D4}"/>
              </a:ext>
            </a:extLst>
          </p:cNvPr>
          <p:cNvSpPr>
            <a:spLocks/>
          </p:cNvSpPr>
          <p:nvPr/>
        </p:nvSpPr>
        <p:spPr bwMode="auto">
          <a:xfrm rot="-5400000" flipH="1" flipV="1">
            <a:off x="2139156" y="3709194"/>
            <a:ext cx="211138" cy="16891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6344" name="Freeform 72">
            <a:extLst>
              <a:ext uri="{FF2B5EF4-FFF2-40B4-BE49-F238E27FC236}">
                <a16:creationId xmlns:a16="http://schemas.microsoft.com/office/drawing/2014/main" id="{D4F542A4-AAFE-4369-9266-89761FF77C1C}"/>
              </a:ext>
            </a:extLst>
          </p:cNvPr>
          <p:cNvSpPr>
            <a:spLocks/>
          </p:cNvSpPr>
          <p:nvPr/>
        </p:nvSpPr>
        <p:spPr bwMode="auto">
          <a:xfrm rot="5400000" flipV="1">
            <a:off x="4167188" y="2863850"/>
            <a:ext cx="2165350" cy="19240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6345" name="Text Box 73">
            <a:extLst>
              <a:ext uri="{FF2B5EF4-FFF2-40B4-BE49-F238E27FC236}">
                <a16:creationId xmlns:a16="http://schemas.microsoft.com/office/drawing/2014/main" id="{C7923C1C-B293-4100-B649-C4F9FDD002DA}"/>
              </a:ext>
            </a:extLst>
          </p:cNvPr>
          <p:cNvSpPr txBox="1">
            <a:spLocks noChangeArrowheads="1"/>
          </p:cNvSpPr>
          <p:nvPr/>
        </p:nvSpPr>
        <p:spPr bwMode="auto">
          <a:xfrm>
            <a:off x="998538" y="4606925"/>
            <a:ext cx="87788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Forma:</a:t>
            </a:r>
          </a:p>
        </p:txBody>
      </p:sp>
      <p:sp>
        <p:nvSpPr>
          <p:cNvPr id="56346" name="Rectangle 74">
            <a:extLst>
              <a:ext uri="{FF2B5EF4-FFF2-40B4-BE49-F238E27FC236}">
                <a16:creationId xmlns:a16="http://schemas.microsoft.com/office/drawing/2014/main" id="{9CF2F276-EB56-448B-9F89-41CA74FE6A27}"/>
              </a:ext>
            </a:extLst>
          </p:cNvPr>
          <p:cNvSpPr>
            <a:spLocks noChangeArrowheads="1"/>
          </p:cNvSpPr>
          <p:nvPr/>
        </p:nvSpPr>
        <p:spPr bwMode="auto">
          <a:xfrm>
            <a:off x="173038" y="4862513"/>
            <a:ext cx="2686050" cy="48101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6347" name="Text Box 75">
            <a:extLst>
              <a:ext uri="{FF2B5EF4-FFF2-40B4-BE49-F238E27FC236}">
                <a16:creationId xmlns:a16="http://schemas.microsoft.com/office/drawing/2014/main" id="{DE8E2B7F-9E9F-4330-896B-EBB88C91BEE7}"/>
              </a:ext>
            </a:extLst>
          </p:cNvPr>
          <p:cNvSpPr txBox="1">
            <a:spLocks noChangeArrowheads="1"/>
          </p:cNvSpPr>
          <p:nvPr/>
        </p:nvSpPr>
        <p:spPr bwMode="auto">
          <a:xfrm>
            <a:off x="76200" y="4873625"/>
            <a:ext cx="288607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buFont typeface="Wingdings" panose="05000000000000000000" pitchFamily="2" charset="2"/>
              <a:buBlip>
                <a:blip r:embed="rId4"/>
              </a:buBlip>
            </a:pPr>
            <a:r>
              <a:rPr lang="en-US" altLang="en-US" sz="1600" i="0">
                <a:latin typeface="Arial" panose="020B0604020202020204" pitchFamily="34" charset="0"/>
              </a:rPr>
              <a:t> 1 mol ATP (Glucosa)</a:t>
            </a:r>
          </a:p>
          <a:p>
            <a:pPr>
              <a:lnSpc>
                <a:spcPct val="80000"/>
              </a:lnSpc>
              <a:buFont typeface="Wingdings" panose="05000000000000000000" pitchFamily="2" charset="2"/>
              <a:buBlip>
                <a:blip r:embed="rId4"/>
              </a:buBlip>
            </a:pPr>
            <a:r>
              <a:rPr lang="en-US" altLang="en-US" sz="1600" i="0">
                <a:latin typeface="Arial" panose="020B0604020202020204" pitchFamily="34" charset="0"/>
              </a:rPr>
              <a:t> 2 moles ATP (Glucógeno)</a:t>
            </a:r>
          </a:p>
        </p:txBody>
      </p:sp>
      <p:sp>
        <p:nvSpPr>
          <p:cNvPr id="56348" name="Line 76">
            <a:extLst>
              <a:ext uri="{FF2B5EF4-FFF2-40B4-BE49-F238E27FC236}">
                <a16:creationId xmlns:a16="http://schemas.microsoft.com/office/drawing/2014/main" id="{ECA2F526-667C-4924-899A-EF307050866C}"/>
              </a:ext>
            </a:extLst>
          </p:cNvPr>
          <p:cNvSpPr>
            <a:spLocks noChangeShapeType="1"/>
          </p:cNvSpPr>
          <p:nvPr/>
        </p:nvSpPr>
        <p:spPr bwMode="auto">
          <a:xfrm>
            <a:off x="3540125" y="47482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49" name="Text Box 77">
            <a:extLst>
              <a:ext uri="{FF2B5EF4-FFF2-40B4-BE49-F238E27FC236}">
                <a16:creationId xmlns:a16="http://schemas.microsoft.com/office/drawing/2014/main" id="{DA3411BD-D053-499C-998D-D9CBB6BC0F64}"/>
              </a:ext>
            </a:extLst>
          </p:cNvPr>
          <p:cNvSpPr txBox="1">
            <a:spLocks noChangeArrowheads="1"/>
          </p:cNvSpPr>
          <p:nvPr/>
        </p:nvSpPr>
        <p:spPr bwMode="auto">
          <a:xfrm>
            <a:off x="3119438" y="4872038"/>
            <a:ext cx="9207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Elimina</a:t>
            </a:r>
          </a:p>
          <a:p>
            <a:pPr algn="ctr">
              <a:lnSpc>
                <a:spcPct val="80000"/>
              </a:lnSpc>
            </a:pPr>
            <a:r>
              <a:rPr lang="en-US" altLang="en-US" sz="1600" i="0">
                <a:latin typeface="Arial" panose="020B0604020202020204" pitchFamily="34" charset="0"/>
              </a:rPr>
              <a:t>CO</a:t>
            </a:r>
            <a:r>
              <a:rPr lang="en-US" altLang="en-US" sz="1600" i="0" baseline="-25000">
                <a:latin typeface="Arial" panose="020B0604020202020204" pitchFamily="34" charset="0"/>
              </a:rPr>
              <a:t>2</a:t>
            </a:r>
            <a:r>
              <a:rPr lang="en-US" altLang="en-US" sz="1600" i="0">
                <a:latin typeface="Arial" panose="020B0604020202020204" pitchFamily="34" charset="0"/>
              </a:rPr>
              <a:t> </a:t>
            </a:r>
          </a:p>
        </p:txBody>
      </p:sp>
      <p:sp>
        <p:nvSpPr>
          <p:cNvPr id="56350" name="Line 78">
            <a:extLst>
              <a:ext uri="{FF2B5EF4-FFF2-40B4-BE49-F238E27FC236}">
                <a16:creationId xmlns:a16="http://schemas.microsoft.com/office/drawing/2014/main" id="{6A61630E-B41B-48CB-A27D-11D53F563DF8}"/>
              </a:ext>
            </a:extLst>
          </p:cNvPr>
          <p:cNvSpPr>
            <a:spLocks noChangeShapeType="1"/>
          </p:cNvSpPr>
          <p:nvPr/>
        </p:nvSpPr>
        <p:spPr bwMode="auto">
          <a:xfrm>
            <a:off x="3552825" y="52816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51" name="Text Box 79">
            <a:extLst>
              <a:ext uri="{FF2B5EF4-FFF2-40B4-BE49-F238E27FC236}">
                <a16:creationId xmlns:a16="http://schemas.microsoft.com/office/drawing/2014/main" id="{D9502641-E9A5-4390-9B65-0C568B295102}"/>
              </a:ext>
            </a:extLst>
          </p:cNvPr>
          <p:cNvSpPr txBox="1">
            <a:spLocks noChangeArrowheads="1"/>
          </p:cNvSpPr>
          <p:nvPr/>
        </p:nvSpPr>
        <p:spPr bwMode="auto">
          <a:xfrm>
            <a:off x="2792413" y="5368925"/>
            <a:ext cx="16335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600"/>
              <a:t>(Vía Pulmones)</a:t>
            </a:r>
          </a:p>
        </p:txBody>
      </p:sp>
      <p:sp>
        <p:nvSpPr>
          <p:cNvPr id="56352" name="Line 80">
            <a:extLst>
              <a:ext uri="{FF2B5EF4-FFF2-40B4-BE49-F238E27FC236}">
                <a16:creationId xmlns:a16="http://schemas.microsoft.com/office/drawing/2014/main" id="{3491B5C1-4F7A-418F-B98D-56A2347B93F0}"/>
              </a:ext>
            </a:extLst>
          </p:cNvPr>
          <p:cNvSpPr>
            <a:spLocks noChangeShapeType="1"/>
          </p:cNvSpPr>
          <p:nvPr/>
        </p:nvSpPr>
        <p:spPr bwMode="auto">
          <a:xfrm>
            <a:off x="5356225" y="47482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53" name="Text Box 81">
            <a:extLst>
              <a:ext uri="{FF2B5EF4-FFF2-40B4-BE49-F238E27FC236}">
                <a16:creationId xmlns:a16="http://schemas.microsoft.com/office/drawing/2014/main" id="{1F787971-34D1-4566-8B24-EA1728C00838}"/>
              </a:ext>
            </a:extLst>
          </p:cNvPr>
          <p:cNvSpPr txBox="1">
            <a:spLocks noChangeArrowheads="1"/>
          </p:cNvSpPr>
          <p:nvPr/>
        </p:nvSpPr>
        <p:spPr bwMode="auto">
          <a:xfrm>
            <a:off x="5170488" y="4872038"/>
            <a:ext cx="4508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a:t>
            </a:r>
            <a:r>
              <a:rPr lang="en-US" altLang="en-US" sz="1600" i="0" baseline="30000">
                <a:latin typeface="Arial" panose="020B0604020202020204" pitchFamily="34" charset="0"/>
              </a:rPr>
              <a:t>+</a:t>
            </a:r>
          </a:p>
        </p:txBody>
      </p:sp>
      <p:sp>
        <p:nvSpPr>
          <p:cNvPr id="56354" name="Line 82">
            <a:extLst>
              <a:ext uri="{FF2B5EF4-FFF2-40B4-BE49-F238E27FC236}">
                <a16:creationId xmlns:a16="http://schemas.microsoft.com/office/drawing/2014/main" id="{96EE8422-395A-4B68-A2BA-4EDFC23DADF3}"/>
              </a:ext>
            </a:extLst>
          </p:cNvPr>
          <p:cNvSpPr>
            <a:spLocks noChangeShapeType="1"/>
          </p:cNvSpPr>
          <p:nvPr/>
        </p:nvSpPr>
        <p:spPr bwMode="auto">
          <a:xfrm>
            <a:off x="5368925" y="50911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55" name="Text Box 87">
            <a:extLst>
              <a:ext uri="{FF2B5EF4-FFF2-40B4-BE49-F238E27FC236}">
                <a16:creationId xmlns:a16="http://schemas.microsoft.com/office/drawing/2014/main" id="{99906157-33BA-4A22-A7F8-8A0731AB6A13}"/>
              </a:ext>
            </a:extLst>
          </p:cNvPr>
          <p:cNvSpPr txBox="1">
            <a:spLocks noChangeArrowheads="1"/>
          </p:cNvSpPr>
          <p:nvPr/>
        </p:nvSpPr>
        <p:spPr bwMode="auto">
          <a:xfrm>
            <a:off x="5994400" y="4872038"/>
            <a:ext cx="4921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a:t>
            </a:r>
            <a:r>
              <a:rPr lang="en-US" altLang="en-US" sz="1600" i="0" baseline="30000">
                <a:latin typeface="Arial" panose="020B0604020202020204" pitchFamily="34" charset="0"/>
              </a:rPr>
              <a:t>+</a:t>
            </a:r>
          </a:p>
        </p:txBody>
      </p:sp>
      <p:sp>
        <p:nvSpPr>
          <p:cNvPr id="56356" name="Line 88">
            <a:extLst>
              <a:ext uri="{FF2B5EF4-FFF2-40B4-BE49-F238E27FC236}">
                <a16:creationId xmlns:a16="http://schemas.microsoft.com/office/drawing/2014/main" id="{0F86CEB1-4650-40A4-A170-672FCAF8D7EA}"/>
              </a:ext>
            </a:extLst>
          </p:cNvPr>
          <p:cNvSpPr>
            <a:spLocks noChangeShapeType="1"/>
          </p:cNvSpPr>
          <p:nvPr/>
        </p:nvSpPr>
        <p:spPr bwMode="auto">
          <a:xfrm>
            <a:off x="6207125" y="50911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57" name="Rectangle 91">
            <a:extLst>
              <a:ext uri="{FF2B5EF4-FFF2-40B4-BE49-F238E27FC236}">
                <a16:creationId xmlns:a16="http://schemas.microsoft.com/office/drawing/2014/main" id="{B0E90B28-5091-4E52-BDE0-FFBE46EBEF96}"/>
              </a:ext>
            </a:extLst>
          </p:cNvPr>
          <p:cNvSpPr>
            <a:spLocks noChangeArrowheads="1"/>
          </p:cNvSpPr>
          <p:nvPr/>
        </p:nvSpPr>
        <p:spPr bwMode="auto">
          <a:xfrm>
            <a:off x="4483100" y="5272088"/>
            <a:ext cx="4508500" cy="48101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6358" name="Text Box 92">
            <a:extLst>
              <a:ext uri="{FF2B5EF4-FFF2-40B4-BE49-F238E27FC236}">
                <a16:creationId xmlns:a16="http://schemas.microsoft.com/office/drawing/2014/main" id="{C75575DA-2A0D-4488-B709-FF8A7F021217}"/>
              </a:ext>
            </a:extLst>
          </p:cNvPr>
          <p:cNvSpPr txBox="1">
            <a:spLocks noChangeArrowheads="1"/>
          </p:cNvSpPr>
          <p:nvPr/>
        </p:nvSpPr>
        <p:spPr bwMode="auto">
          <a:xfrm>
            <a:off x="4362450" y="5270500"/>
            <a:ext cx="472916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CADENA DE TRANSPORTE DE ELECTRONES</a:t>
            </a:r>
          </a:p>
          <a:p>
            <a:pPr algn="ctr">
              <a:lnSpc>
                <a:spcPct val="80000"/>
              </a:lnSpc>
            </a:pPr>
            <a:r>
              <a:rPr lang="en-US" altLang="en-US" sz="1600" i="0">
                <a:latin typeface="Arial" panose="020B0604020202020204" pitchFamily="34" charset="0"/>
              </a:rPr>
              <a:t>(Fosforilación Oxidativa)</a:t>
            </a:r>
          </a:p>
        </p:txBody>
      </p:sp>
      <p:sp>
        <p:nvSpPr>
          <p:cNvPr id="56359" name="Line 93">
            <a:extLst>
              <a:ext uri="{FF2B5EF4-FFF2-40B4-BE49-F238E27FC236}">
                <a16:creationId xmlns:a16="http://schemas.microsoft.com/office/drawing/2014/main" id="{C2009809-088E-45BF-8D39-ECAA5A8E5EF2}"/>
              </a:ext>
            </a:extLst>
          </p:cNvPr>
          <p:cNvSpPr>
            <a:spLocks noChangeShapeType="1"/>
          </p:cNvSpPr>
          <p:nvPr/>
        </p:nvSpPr>
        <p:spPr bwMode="auto">
          <a:xfrm>
            <a:off x="4789488" y="57515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60" name="Text Box 94">
            <a:extLst>
              <a:ext uri="{FF2B5EF4-FFF2-40B4-BE49-F238E27FC236}">
                <a16:creationId xmlns:a16="http://schemas.microsoft.com/office/drawing/2014/main" id="{C6014BAE-277C-4B66-B353-FB447235B329}"/>
              </a:ext>
            </a:extLst>
          </p:cNvPr>
          <p:cNvSpPr txBox="1">
            <a:spLocks noChangeArrowheads="1"/>
          </p:cNvSpPr>
          <p:nvPr/>
        </p:nvSpPr>
        <p:spPr bwMode="auto">
          <a:xfrm>
            <a:off x="4603750" y="5875338"/>
            <a:ext cx="4508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O</a:t>
            </a:r>
            <a:r>
              <a:rPr lang="en-US" altLang="en-US" sz="1600" i="0" baseline="-25000">
                <a:latin typeface="Arial" panose="020B0604020202020204" pitchFamily="34" charset="0"/>
              </a:rPr>
              <a:t>2</a:t>
            </a:r>
          </a:p>
        </p:txBody>
      </p:sp>
      <p:sp>
        <p:nvSpPr>
          <p:cNvPr id="56361" name="Line 99">
            <a:extLst>
              <a:ext uri="{FF2B5EF4-FFF2-40B4-BE49-F238E27FC236}">
                <a16:creationId xmlns:a16="http://schemas.microsoft.com/office/drawing/2014/main" id="{DFE2E294-F92E-44A9-8444-661EBDA38BDB}"/>
              </a:ext>
            </a:extLst>
          </p:cNvPr>
          <p:cNvSpPr>
            <a:spLocks noChangeShapeType="1"/>
          </p:cNvSpPr>
          <p:nvPr/>
        </p:nvSpPr>
        <p:spPr bwMode="auto">
          <a:xfrm>
            <a:off x="5183188" y="57515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62" name="Text Box 100">
            <a:extLst>
              <a:ext uri="{FF2B5EF4-FFF2-40B4-BE49-F238E27FC236}">
                <a16:creationId xmlns:a16="http://schemas.microsoft.com/office/drawing/2014/main" id="{EF3CF05E-1822-4DE3-817B-418CF25A3F9A}"/>
              </a:ext>
            </a:extLst>
          </p:cNvPr>
          <p:cNvSpPr txBox="1">
            <a:spLocks noChangeArrowheads="1"/>
          </p:cNvSpPr>
          <p:nvPr/>
        </p:nvSpPr>
        <p:spPr bwMode="auto">
          <a:xfrm>
            <a:off x="4997450" y="5875338"/>
            <a:ext cx="4508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a:t>
            </a:r>
            <a:r>
              <a:rPr lang="en-US" altLang="en-US" sz="1600" i="0" baseline="30000">
                <a:latin typeface="Arial" panose="020B0604020202020204" pitchFamily="34" charset="0"/>
              </a:rPr>
              <a:t>+</a:t>
            </a:r>
          </a:p>
        </p:txBody>
      </p:sp>
      <p:sp>
        <p:nvSpPr>
          <p:cNvPr id="56363" name="Freeform 101">
            <a:extLst>
              <a:ext uri="{FF2B5EF4-FFF2-40B4-BE49-F238E27FC236}">
                <a16:creationId xmlns:a16="http://schemas.microsoft.com/office/drawing/2014/main" id="{5B6C3BA3-E72F-41C4-A348-1FCB740CF831}"/>
              </a:ext>
            </a:extLst>
          </p:cNvPr>
          <p:cNvSpPr>
            <a:spLocks/>
          </p:cNvSpPr>
          <p:nvPr/>
        </p:nvSpPr>
        <p:spPr bwMode="auto">
          <a:xfrm flipV="1">
            <a:off x="4802188" y="6119813"/>
            <a:ext cx="377825" cy="188912"/>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6364" name="Line 102">
            <a:extLst>
              <a:ext uri="{FF2B5EF4-FFF2-40B4-BE49-F238E27FC236}">
                <a16:creationId xmlns:a16="http://schemas.microsoft.com/office/drawing/2014/main" id="{E7456F51-EE08-4361-9979-7BB213F659E7}"/>
              </a:ext>
            </a:extLst>
          </p:cNvPr>
          <p:cNvSpPr>
            <a:spLocks noChangeShapeType="1"/>
          </p:cNvSpPr>
          <p:nvPr/>
        </p:nvSpPr>
        <p:spPr bwMode="auto">
          <a:xfrm>
            <a:off x="5003800" y="631666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65" name="Text Box 103">
            <a:extLst>
              <a:ext uri="{FF2B5EF4-FFF2-40B4-BE49-F238E27FC236}">
                <a16:creationId xmlns:a16="http://schemas.microsoft.com/office/drawing/2014/main" id="{4779087D-50CC-4A91-B6B4-D9E0390C7F33}"/>
              </a:ext>
            </a:extLst>
          </p:cNvPr>
          <p:cNvSpPr txBox="1">
            <a:spLocks noChangeArrowheads="1"/>
          </p:cNvSpPr>
          <p:nvPr/>
        </p:nvSpPr>
        <p:spPr bwMode="auto">
          <a:xfrm>
            <a:off x="4721225" y="6450013"/>
            <a:ext cx="6000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a:t>
            </a:r>
            <a:r>
              <a:rPr lang="en-US" altLang="en-US" sz="1600" i="0" baseline="-25000">
                <a:latin typeface="Arial" panose="020B0604020202020204" pitchFamily="34" charset="0"/>
              </a:rPr>
              <a:t>2</a:t>
            </a:r>
            <a:r>
              <a:rPr lang="en-US" altLang="en-US" sz="1600" i="0">
                <a:latin typeface="Arial" panose="020B0604020202020204" pitchFamily="34" charset="0"/>
              </a:rPr>
              <a:t>O</a:t>
            </a:r>
            <a:endParaRPr lang="en-US" altLang="en-US" sz="1600" i="0" baseline="-25000">
              <a:latin typeface="Arial" panose="020B0604020202020204" pitchFamily="34" charset="0"/>
            </a:endParaRPr>
          </a:p>
        </p:txBody>
      </p:sp>
      <p:sp>
        <p:nvSpPr>
          <p:cNvPr id="56366" name="Line 104">
            <a:extLst>
              <a:ext uri="{FF2B5EF4-FFF2-40B4-BE49-F238E27FC236}">
                <a16:creationId xmlns:a16="http://schemas.microsoft.com/office/drawing/2014/main" id="{B16CE964-42A6-448F-A142-6BDB07618EC9}"/>
              </a:ext>
            </a:extLst>
          </p:cNvPr>
          <p:cNvSpPr>
            <a:spLocks noChangeShapeType="1"/>
          </p:cNvSpPr>
          <p:nvPr/>
        </p:nvSpPr>
        <p:spPr bwMode="auto">
          <a:xfrm>
            <a:off x="6999288" y="57642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6367" name="Text Box 108">
            <a:extLst>
              <a:ext uri="{FF2B5EF4-FFF2-40B4-BE49-F238E27FC236}">
                <a16:creationId xmlns:a16="http://schemas.microsoft.com/office/drawing/2014/main" id="{C92E0E68-EACE-4ECA-9540-331C71069048}"/>
              </a:ext>
            </a:extLst>
          </p:cNvPr>
          <p:cNvSpPr txBox="1">
            <a:spLocks noChangeArrowheads="1"/>
          </p:cNvSpPr>
          <p:nvPr/>
        </p:nvSpPr>
        <p:spPr bwMode="auto">
          <a:xfrm>
            <a:off x="6602413" y="5892800"/>
            <a:ext cx="87788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Forma:</a:t>
            </a:r>
          </a:p>
        </p:txBody>
      </p:sp>
      <p:sp>
        <p:nvSpPr>
          <p:cNvPr id="56368" name="Rectangle 109">
            <a:extLst>
              <a:ext uri="{FF2B5EF4-FFF2-40B4-BE49-F238E27FC236}">
                <a16:creationId xmlns:a16="http://schemas.microsoft.com/office/drawing/2014/main" id="{14EF7758-9FDD-4A11-A08B-CA7CC3FC3647}"/>
              </a:ext>
            </a:extLst>
          </p:cNvPr>
          <p:cNvSpPr>
            <a:spLocks noChangeArrowheads="1"/>
          </p:cNvSpPr>
          <p:nvPr/>
        </p:nvSpPr>
        <p:spPr bwMode="auto">
          <a:xfrm>
            <a:off x="5776913" y="6148388"/>
            <a:ext cx="2822575" cy="48101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6369" name="Text Box 110">
            <a:extLst>
              <a:ext uri="{FF2B5EF4-FFF2-40B4-BE49-F238E27FC236}">
                <a16:creationId xmlns:a16="http://schemas.microsoft.com/office/drawing/2014/main" id="{1AD84C0E-0BA0-4F8E-8F15-E4B612519440}"/>
              </a:ext>
            </a:extLst>
          </p:cNvPr>
          <p:cNvSpPr txBox="1">
            <a:spLocks noChangeArrowheads="1"/>
          </p:cNvSpPr>
          <p:nvPr/>
        </p:nvSpPr>
        <p:spPr bwMode="auto">
          <a:xfrm>
            <a:off x="5692775" y="6159500"/>
            <a:ext cx="30099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buFont typeface="Wingdings" panose="05000000000000000000" pitchFamily="2" charset="2"/>
              <a:buBlip>
                <a:blip r:embed="rId4"/>
              </a:buBlip>
            </a:pPr>
            <a:r>
              <a:rPr lang="en-US" altLang="en-US" sz="1600" i="0">
                <a:latin typeface="Arial" panose="020B0604020202020204" pitchFamily="34" charset="0"/>
              </a:rPr>
              <a:t> 33 moles ATP (Glucosa) </a:t>
            </a:r>
          </a:p>
          <a:p>
            <a:pPr>
              <a:lnSpc>
                <a:spcPct val="80000"/>
              </a:lnSpc>
              <a:buFont typeface="Wingdings" panose="05000000000000000000" pitchFamily="2" charset="2"/>
              <a:buBlip>
                <a:blip r:embed="rId4"/>
              </a:buBlip>
            </a:pPr>
            <a:r>
              <a:rPr lang="en-US" altLang="en-US" sz="1600" i="0">
                <a:latin typeface="Arial" panose="020B0604020202020204" pitchFamily="34" charset="0"/>
              </a:rPr>
              <a:t> 34 moles ATP (Glucógeno)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7330"/>
                                        </p:tgtEl>
                                        <p:attrNameLst>
                                          <p:attrName>style.visibility</p:attrName>
                                        </p:attrNameLst>
                                      </p:cBhvr>
                                      <p:to>
                                        <p:strVal val="visible"/>
                                      </p:to>
                                    </p:set>
                                    <p:animEffect transition="in" filter="wipe(left)">
                                      <p:cBhvr>
                                        <p:cTn id="7" dur="500"/>
                                        <p:tgtEl>
                                          <p:spTgt spid="2273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0"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6" name="Picture 80" descr="Contents">
            <a:extLst>
              <a:ext uri="{FF2B5EF4-FFF2-40B4-BE49-F238E27FC236}">
                <a16:creationId xmlns:a16="http://schemas.microsoft.com/office/drawing/2014/main" id="{AC8E6BEC-1A5C-47F5-8A35-B2FA290B3E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96" t="2777" r="-2361" b="-2966"/>
          <a:stretch>
            <a:fillRect/>
          </a:stretch>
        </p:blipFill>
        <p:spPr bwMode="auto">
          <a:xfrm>
            <a:off x="0" y="0"/>
            <a:ext cx="9296400" cy="687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457" name="Text Box 81">
            <a:extLst>
              <a:ext uri="{FF2B5EF4-FFF2-40B4-BE49-F238E27FC236}">
                <a16:creationId xmlns:a16="http://schemas.microsoft.com/office/drawing/2014/main" id="{9E703A45-0214-42AE-89A3-CE7A37014E35}"/>
              </a:ext>
            </a:extLst>
          </p:cNvPr>
          <p:cNvSpPr txBox="1">
            <a:spLocks noChangeArrowheads="1"/>
          </p:cNvSpPr>
          <p:nvPr/>
        </p:nvSpPr>
        <p:spPr bwMode="auto">
          <a:xfrm>
            <a:off x="1593850" y="965200"/>
            <a:ext cx="2905125" cy="33972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GLUCÓLISIS AERÓBICA</a:t>
            </a:r>
          </a:p>
        </p:txBody>
      </p:sp>
      <p:sp>
        <p:nvSpPr>
          <p:cNvPr id="57348" name="Rectangle 82">
            <a:extLst>
              <a:ext uri="{FF2B5EF4-FFF2-40B4-BE49-F238E27FC236}">
                <a16:creationId xmlns:a16="http://schemas.microsoft.com/office/drawing/2014/main" id="{15989498-8785-4C21-8138-EA7D30EEA450}"/>
              </a:ext>
            </a:extLst>
          </p:cNvPr>
          <p:cNvSpPr>
            <a:spLocks noChangeArrowheads="1"/>
          </p:cNvSpPr>
          <p:nvPr/>
        </p:nvSpPr>
        <p:spPr bwMode="auto">
          <a:xfrm>
            <a:off x="4010025" y="4233863"/>
            <a:ext cx="844550" cy="32067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7349" name="Freeform 83">
            <a:extLst>
              <a:ext uri="{FF2B5EF4-FFF2-40B4-BE49-F238E27FC236}">
                <a16:creationId xmlns:a16="http://schemas.microsoft.com/office/drawing/2014/main" id="{6DBBAFE1-B11C-43DC-AD81-528CC77D80B4}"/>
              </a:ext>
            </a:extLst>
          </p:cNvPr>
          <p:cNvSpPr>
            <a:spLocks/>
          </p:cNvSpPr>
          <p:nvPr/>
        </p:nvSpPr>
        <p:spPr bwMode="auto">
          <a:xfrm rot="-5400000" flipH="1" flipV="1">
            <a:off x="3042444" y="3637757"/>
            <a:ext cx="211137" cy="16891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7350" name="Text Box 84">
            <a:extLst>
              <a:ext uri="{FF2B5EF4-FFF2-40B4-BE49-F238E27FC236}">
                <a16:creationId xmlns:a16="http://schemas.microsoft.com/office/drawing/2014/main" id="{CA0CEFC5-E127-4979-A027-FBFFF483B042}"/>
              </a:ext>
            </a:extLst>
          </p:cNvPr>
          <p:cNvSpPr txBox="1">
            <a:spLocks noChangeArrowheads="1"/>
          </p:cNvSpPr>
          <p:nvPr/>
        </p:nvSpPr>
        <p:spPr bwMode="auto">
          <a:xfrm>
            <a:off x="3241675" y="3595688"/>
            <a:ext cx="2460625"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Se Dividen en</a:t>
            </a:r>
          </a:p>
          <a:p>
            <a:pPr algn="ctr">
              <a:lnSpc>
                <a:spcPct val="80000"/>
              </a:lnSpc>
            </a:pPr>
            <a:r>
              <a:rPr lang="en-US" altLang="en-US" sz="1600">
                <a:latin typeface="Arial" panose="020B0604020202020204" pitchFamily="34" charset="0"/>
              </a:rPr>
              <a:t>Protrones</a:t>
            </a:r>
            <a:r>
              <a:rPr lang="en-US" altLang="en-US" sz="1600" i="0">
                <a:latin typeface="Arial" panose="020B0604020202020204" pitchFamily="34" charset="0"/>
              </a:rPr>
              <a:t> y </a:t>
            </a:r>
            <a:r>
              <a:rPr lang="en-US" altLang="en-US" sz="1600">
                <a:latin typeface="Arial" panose="020B0604020202020204" pitchFamily="34" charset="0"/>
              </a:rPr>
              <a:t>Electrones</a:t>
            </a:r>
          </a:p>
        </p:txBody>
      </p:sp>
      <p:sp>
        <p:nvSpPr>
          <p:cNvPr id="57351" name="Line 85">
            <a:extLst>
              <a:ext uri="{FF2B5EF4-FFF2-40B4-BE49-F238E27FC236}">
                <a16:creationId xmlns:a16="http://schemas.microsoft.com/office/drawing/2014/main" id="{A4FF8457-D682-45D9-8D9F-CFF997777BB2}"/>
              </a:ext>
            </a:extLst>
          </p:cNvPr>
          <p:cNvSpPr>
            <a:spLocks noChangeShapeType="1"/>
          </p:cNvSpPr>
          <p:nvPr/>
        </p:nvSpPr>
        <p:spPr bwMode="auto">
          <a:xfrm>
            <a:off x="4419600" y="40449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9462" name="Text Box 86">
            <a:extLst>
              <a:ext uri="{FF2B5EF4-FFF2-40B4-BE49-F238E27FC236}">
                <a16:creationId xmlns:a16="http://schemas.microsoft.com/office/drawing/2014/main" id="{83AEE37B-1A76-4DDF-B56C-BEE23CF95530}"/>
              </a:ext>
            </a:extLst>
          </p:cNvPr>
          <p:cNvSpPr txBox="1">
            <a:spLocks noChangeArrowheads="1"/>
          </p:cNvSpPr>
          <p:nvPr/>
        </p:nvSpPr>
        <p:spPr bwMode="auto">
          <a:xfrm>
            <a:off x="2028825" y="2849563"/>
            <a:ext cx="5322888" cy="530225"/>
          </a:xfrm>
          <a:prstGeom prst="rect">
            <a:avLst/>
          </a:prstGeom>
          <a:noFill/>
          <a:ln w="9525">
            <a:noFill/>
            <a:miter lim="800000"/>
            <a:headEnd/>
            <a:tailEnd/>
          </a:ln>
          <a:effectLst/>
        </p:spPr>
        <p:txBody>
          <a:bodyPr>
            <a:spAutoFit/>
          </a:bodyPr>
          <a:lstStyle/>
          <a:p>
            <a:pPr algn="ctr">
              <a:lnSpc>
                <a:spcPct val="80000"/>
              </a:lnSpc>
              <a:defRPr/>
            </a:pPr>
            <a:r>
              <a:rPr lang="en-US" sz="1800" i="0">
                <a:effectLst>
                  <a:outerShdw blurRad="38100" dist="38100" dir="2700000" algn="tl">
                    <a:srgbClr val="C0C0C0"/>
                  </a:outerShdw>
                </a:effectLst>
                <a:latin typeface="Arial" charset="0"/>
              </a:rPr>
              <a:t>CADENA DE TRANSPORTE DE ELECTRONES</a:t>
            </a:r>
          </a:p>
          <a:p>
            <a:pPr algn="ctr">
              <a:lnSpc>
                <a:spcPct val="80000"/>
              </a:lnSpc>
              <a:defRPr/>
            </a:pPr>
            <a:r>
              <a:rPr lang="en-US" sz="1800" i="0">
                <a:effectLst>
                  <a:outerShdw blurRad="38100" dist="38100" dir="2700000" algn="tl">
                    <a:srgbClr val="C0C0C0"/>
                  </a:outerShdw>
                </a:effectLst>
                <a:latin typeface="Arial" charset="0"/>
              </a:rPr>
              <a:t>(Fosforilación Oxidativa)</a:t>
            </a:r>
          </a:p>
        </p:txBody>
      </p:sp>
      <p:sp>
        <p:nvSpPr>
          <p:cNvPr id="57353" name="Text Box 87">
            <a:extLst>
              <a:ext uri="{FF2B5EF4-FFF2-40B4-BE49-F238E27FC236}">
                <a16:creationId xmlns:a16="http://schemas.microsoft.com/office/drawing/2014/main" id="{4AE8A61D-8591-4EED-A0A5-6A4F7B2EEF09}"/>
              </a:ext>
            </a:extLst>
          </p:cNvPr>
          <p:cNvSpPr txBox="1">
            <a:spLocks noChangeArrowheads="1"/>
          </p:cNvSpPr>
          <p:nvPr/>
        </p:nvSpPr>
        <p:spPr bwMode="auto">
          <a:xfrm>
            <a:off x="3992563" y="4246563"/>
            <a:ext cx="8826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a:t>
            </a:r>
            <a:r>
              <a:rPr lang="en-US" altLang="en-US" sz="1600" i="0" baseline="30000">
                <a:latin typeface="Arial" panose="020B0604020202020204" pitchFamily="34" charset="0"/>
              </a:rPr>
              <a:t>+</a:t>
            </a:r>
            <a:r>
              <a:rPr lang="en-US" altLang="en-US" sz="1600" i="0">
                <a:latin typeface="Arial" panose="020B0604020202020204" pitchFamily="34" charset="0"/>
              </a:rPr>
              <a:t> + O</a:t>
            </a:r>
            <a:r>
              <a:rPr lang="en-US" altLang="en-US" sz="1600" i="0" baseline="-25000">
                <a:latin typeface="Arial" panose="020B0604020202020204" pitchFamily="34" charset="0"/>
              </a:rPr>
              <a:t>2</a:t>
            </a:r>
          </a:p>
        </p:txBody>
      </p:sp>
      <p:sp>
        <p:nvSpPr>
          <p:cNvPr id="57354" name="Text Box 88">
            <a:extLst>
              <a:ext uri="{FF2B5EF4-FFF2-40B4-BE49-F238E27FC236}">
                <a16:creationId xmlns:a16="http://schemas.microsoft.com/office/drawing/2014/main" id="{40FE2988-3AAB-478A-8282-22521DB7AE15}"/>
              </a:ext>
            </a:extLst>
          </p:cNvPr>
          <p:cNvSpPr txBox="1">
            <a:spLocks noChangeArrowheads="1"/>
          </p:cNvSpPr>
          <p:nvPr/>
        </p:nvSpPr>
        <p:spPr bwMode="auto">
          <a:xfrm>
            <a:off x="1238250" y="4548188"/>
            <a:ext cx="222408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Evita Acidificación</a:t>
            </a:r>
          </a:p>
        </p:txBody>
      </p:sp>
      <p:sp>
        <p:nvSpPr>
          <p:cNvPr id="57355" name="Rectangle 89">
            <a:extLst>
              <a:ext uri="{FF2B5EF4-FFF2-40B4-BE49-F238E27FC236}">
                <a16:creationId xmlns:a16="http://schemas.microsoft.com/office/drawing/2014/main" id="{41D9485A-49FB-4DB6-ADB1-3AF87DCCB32D}"/>
              </a:ext>
            </a:extLst>
          </p:cNvPr>
          <p:cNvSpPr>
            <a:spLocks noChangeArrowheads="1"/>
          </p:cNvSpPr>
          <p:nvPr/>
        </p:nvSpPr>
        <p:spPr bwMode="auto">
          <a:xfrm>
            <a:off x="2620963" y="2071688"/>
            <a:ext cx="4032250" cy="48101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7356" name="Text Box 90">
            <a:extLst>
              <a:ext uri="{FF2B5EF4-FFF2-40B4-BE49-F238E27FC236}">
                <a16:creationId xmlns:a16="http://schemas.microsoft.com/office/drawing/2014/main" id="{08735F57-E2E0-4F3C-9491-87110BA75B03}"/>
              </a:ext>
            </a:extLst>
          </p:cNvPr>
          <p:cNvSpPr txBox="1">
            <a:spLocks noChangeArrowheads="1"/>
          </p:cNvSpPr>
          <p:nvPr/>
        </p:nvSpPr>
        <p:spPr bwMode="auto">
          <a:xfrm>
            <a:off x="2536825" y="2070100"/>
            <a:ext cx="4208463"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buFont typeface="Wingdings" panose="05000000000000000000" pitchFamily="2" charset="2"/>
              <a:buBlip>
                <a:blip r:embed="rId4"/>
              </a:buBlip>
            </a:pPr>
            <a:r>
              <a:rPr lang="en-US" altLang="en-US" sz="1600" i="0">
                <a:latin typeface="Arial" panose="020B0604020202020204" pitchFamily="34" charset="0"/>
              </a:rPr>
              <a:t> Nicotinamida-Adenodinucleótida (NAD) </a:t>
            </a:r>
          </a:p>
          <a:p>
            <a:pPr>
              <a:lnSpc>
                <a:spcPct val="80000"/>
              </a:lnSpc>
              <a:buFont typeface="Wingdings" panose="05000000000000000000" pitchFamily="2" charset="2"/>
              <a:buBlip>
                <a:blip r:embed="rId4"/>
              </a:buBlip>
            </a:pPr>
            <a:r>
              <a:rPr lang="en-US" altLang="en-US" sz="1600" i="0">
                <a:latin typeface="Arial" panose="020B0604020202020204" pitchFamily="34" charset="0"/>
              </a:rPr>
              <a:t> Flavoadenindinucleótida (FAD)</a:t>
            </a:r>
          </a:p>
        </p:txBody>
      </p:sp>
      <p:sp>
        <p:nvSpPr>
          <p:cNvPr id="229467" name="Text Box 91">
            <a:extLst>
              <a:ext uri="{FF2B5EF4-FFF2-40B4-BE49-F238E27FC236}">
                <a16:creationId xmlns:a16="http://schemas.microsoft.com/office/drawing/2014/main" id="{094D05B5-8C76-45B3-B085-8DB351194596}"/>
              </a:ext>
            </a:extLst>
          </p:cNvPr>
          <p:cNvSpPr txBox="1">
            <a:spLocks noChangeArrowheads="1"/>
          </p:cNvSpPr>
          <p:nvPr/>
        </p:nvSpPr>
        <p:spPr bwMode="auto">
          <a:xfrm>
            <a:off x="4518025" y="965200"/>
            <a:ext cx="2249488" cy="33972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CICLO DE KREBS</a:t>
            </a:r>
          </a:p>
        </p:txBody>
      </p:sp>
      <p:sp>
        <p:nvSpPr>
          <p:cNvPr id="57358" name="Rectangle 92">
            <a:extLst>
              <a:ext uri="{FF2B5EF4-FFF2-40B4-BE49-F238E27FC236}">
                <a16:creationId xmlns:a16="http://schemas.microsoft.com/office/drawing/2014/main" id="{17768D4B-3527-460D-B945-8A12C605DCE4}"/>
              </a:ext>
            </a:extLst>
          </p:cNvPr>
          <p:cNvSpPr>
            <a:spLocks noChangeArrowheads="1"/>
          </p:cNvSpPr>
          <p:nvPr/>
        </p:nvSpPr>
        <p:spPr bwMode="auto">
          <a:xfrm>
            <a:off x="2916238" y="1362075"/>
            <a:ext cx="3205162" cy="35877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7359" name="Text Box 93">
            <a:extLst>
              <a:ext uri="{FF2B5EF4-FFF2-40B4-BE49-F238E27FC236}">
                <a16:creationId xmlns:a16="http://schemas.microsoft.com/office/drawing/2014/main" id="{715A65B3-DFCA-47CA-8240-50C638EB040A}"/>
              </a:ext>
            </a:extLst>
          </p:cNvPr>
          <p:cNvSpPr txBox="1">
            <a:spLocks noChangeArrowheads="1"/>
          </p:cNvSpPr>
          <p:nvPr/>
        </p:nvSpPr>
        <p:spPr bwMode="auto">
          <a:xfrm>
            <a:off x="3240088" y="1473200"/>
            <a:ext cx="257651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buFont typeface="Wingdings" panose="05000000000000000000" pitchFamily="2" charset="2"/>
              <a:buNone/>
            </a:pPr>
            <a:r>
              <a:rPr lang="en-US" altLang="en-US" sz="1600" i="0">
                <a:latin typeface="Arial" panose="020B0604020202020204" pitchFamily="34" charset="0"/>
              </a:rPr>
              <a:t> H</a:t>
            </a:r>
            <a:r>
              <a:rPr lang="en-US" altLang="en-US" sz="1600" i="0" baseline="30000">
                <a:latin typeface="Arial" panose="020B0604020202020204" pitchFamily="34" charset="0"/>
              </a:rPr>
              <a:t>+          </a:t>
            </a:r>
            <a:r>
              <a:rPr lang="en-US" altLang="en-US" sz="1600" i="0">
                <a:latin typeface="Arial" panose="020B0604020202020204" pitchFamily="34" charset="0"/>
              </a:rPr>
              <a:t>               H</a:t>
            </a:r>
            <a:r>
              <a:rPr lang="en-US" altLang="en-US" sz="1600" i="0" baseline="30000">
                <a:latin typeface="Arial" panose="020B0604020202020204" pitchFamily="34" charset="0"/>
              </a:rPr>
              <a:t>+</a:t>
            </a:r>
          </a:p>
        </p:txBody>
      </p:sp>
      <p:sp>
        <p:nvSpPr>
          <p:cNvPr id="57360" name="Line 94">
            <a:extLst>
              <a:ext uri="{FF2B5EF4-FFF2-40B4-BE49-F238E27FC236}">
                <a16:creationId xmlns:a16="http://schemas.microsoft.com/office/drawing/2014/main" id="{54AAEE06-586F-4008-B23C-7415782FB578}"/>
              </a:ext>
            </a:extLst>
          </p:cNvPr>
          <p:cNvSpPr>
            <a:spLocks noChangeShapeType="1"/>
          </p:cNvSpPr>
          <p:nvPr/>
        </p:nvSpPr>
        <p:spPr bwMode="auto">
          <a:xfrm>
            <a:off x="3773488" y="1220788"/>
            <a:ext cx="0" cy="33178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7361" name="Line 95">
            <a:extLst>
              <a:ext uri="{FF2B5EF4-FFF2-40B4-BE49-F238E27FC236}">
                <a16:creationId xmlns:a16="http://schemas.microsoft.com/office/drawing/2014/main" id="{5DBE86D3-2A00-415F-89E8-7812D6874E5F}"/>
              </a:ext>
            </a:extLst>
          </p:cNvPr>
          <p:cNvSpPr>
            <a:spLocks noChangeShapeType="1"/>
          </p:cNvSpPr>
          <p:nvPr/>
        </p:nvSpPr>
        <p:spPr bwMode="auto">
          <a:xfrm>
            <a:off x="5246688" y="1220788"/>
            <a:ext cx="0" cy="33178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7362" name="Line 96">
            <a:extLst>
              <a:ext uri="{FF2B5EF4-FFF2-40B4-BE49-F238E27FC236}">
                <a16:creationId xmlns:a16="http://schemas.microsoft.com/office/drawing/2014/main" id="{78FB3329-B429-4AB5-85C6-F8444936EBF8}"/>
              </a:ext>
            </a:extLst>
          </p:cNvPr>
          <p:cNvSpPr>
            <a:spLocks noChangeShapeType="1"/>
          </p:cNvSpPr>
          <p:nvPr/>
        </p:nvSpPr>
        <p:spPr bwMode="auto">
          <a:xfrm>
            <a:off x="4421188" y="17335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7363" name="Text Box 97">
            <a:extLst>
              <a:ext uri="{FF2B5EF4-FFF2-40B4-BE49-F238E27FC236}">
                <a16:creationId xmlns:a16="http://schemas.microsoft.com/office/drawing/2014/main" id="{ACB6B3BB-CA24-4953-8F85-A0AD4F8A4BEC}"/>
              </a:ext>
            </a:extLst>
          </p:cNvPr>
          <p:cNvSpPr txBox="1">
            <a:spLocks noChangeArrowheads="1"/>
          </p:cNvSpPr>
          <p:nvPr/>
        </p:nvSpPr>
        <p:spPr bwMode="auto">
          <a:xfrm>
            <a:off x="4411663" y="1700213"/>
            <a:ext cx="29924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(Se combinan con: Coenzimas:)</a:t>
            </a:r>
          </a:p>
        </p:txBody>
      </p:sp>
      <p:sp>
        <p:nvSpPr>
          <p:cNvPr id="57364" name="Line 98">
            <a:extLst>
              <a:ext uri="{FF2B5EF4-FFF2-40B4-BE49-F238E27FC236}">
                <a16:creationId xmlns:a16="http://schemas.microsoft.com/office/drawing/2014/main" id="{A1C85C04-9CA8-474F-81D4-055C41804D01}"/>
              </a:ext>
            </a:extLst>
          </p:cNvPr>
          <p:cNvSpPr>
            <a:spLocks noChangeShapeType="1"/>
          </p:cNvSpPr>
          <p:nvPr/>
        </p:nvSpPr>
        <p:spPr bwMode="auto">
          <a:xfrm>
            <a:off x="4421188" y="25463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7365" name="Text Box 99">
            <a:extLst>
              <a:ext uri="{FF2B5EF4-FFF2-40B4-BE49-F238E27FC236}">
                <a16:creationId xmlns:a16="http://schemas.microsoft.com/office/drawing/2014/main" id="{F785CD1D-43CB-4786-8582-9AAD32903496}"/>
              </a:ext>
            </a:extLst>
          </p:cNvPr>
          <p:cNvSpPr txBox="1">
            <a:spLocks noChangeArrowheads="1"/>
          </p:cNvSpPr>
          <p:nvPr/>
        </p:nvSpPr>
        <p:spPr bwMode="auto">
          <a:xfrm>
            <a:off x="4411663" y="2513013"/>
            <a:ext cx="29924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(Trasportan </a:t>
            </a:r>
            <a:r>
              <a:rPr lang="en-US" altLang="en-US" sz="1600" i="0">
                <a:latin typeface="Arial" panose="020B0604020202020204" pitchFamily="34" charset="0"/>
              </a:rPr>
              <a:t>H</a:t>
            </a:r>
            <a:r>
              <a:rPr lang="en-US" altLang="en-US" sz="1600" i="0" baseline="30000">
                <a:latin typeface="Arial" panose="020B0604020202020204" pitchFamily="34" charset="0"/>
              </a:rPr>
              <a:t>+</a:t>
            </a:r>
            <a:r>
              <a:rPr lang="en-US" altLang="en-US" sz="1600"/>
              <a:t> hacia:</a:t>
            </a:r>
            <a:r>
              <a:rPr lang="en-US" altLang="en-US" sz="1600">
                <a:sym typeface="Wingdings" panose="05000000000000000000" pitchFamily="2" charset="2"/>
              </a:rPr>
              <a:t>)</a:t>
            </a:r>
            <a:endParaRPr lang="en-US" altLang="en-US" sz="1600"/>
          </a:p>
        </p:txBody>
      </p:sp>
      <p:sp>
        <p:nvSpPr>
          <p:cNvPr id="57366" name="Line 100">
            <a:extLst>
              <a:ext uri="{FF2B5EF4-FFF2-40B4-BE49-F238E27FC236}">
                <a16:creationId xmlns:a16="http://schemas.microsoft.com/office/drawing/2014/main" id="{3C4D7FDD-0B24-4AA8-B0EA-DD3CA36A9C69}"/>
              </a:ext>
            </a:extLst>
          </p:cNvPr>
          <p:cNvSpPr>
            <a:spLocks noChangeShapeType="1"/>
          </p:cNvSpPr>
          <p:nvPr/>
        </p:nvSpPr>
        <p:spPr bwMode="auto">
          <a:xfrm>
            <a:off x="4421188" y="33083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7367" name="Text Box 101">
            <a:extLst>
              <a:ext uri="{FF2B5EF4-FFF2-40B4-BE49-F238E27FC236}">
                <a16:creationId xmlns:a16="http://schemas.microsoft.com/office/drawing/2014/main" id="{C56D1927-CF3B-415B-A45A-D83890AE3777}"/>
              </a:ext>
            </a:extLst>
          </p:cNvPr>
          <p:cNvSpPr txBox="1">
            <a:spLocks noChangeArrowheads="1"/>
          </p:cNvSpPr>
          <p:nvPr/>
        </p:nvSpPr>
        <p:spPr bwMode="auto">
          <a:xfrm>
            <a:off x="4411663" y="3300413"/>
            <a:ext cx="29924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(Tales </a:t>
            </a:r>
            <a:r>
              <a:rPr lang="en-US" altLang="en-US" sz="1600" i="0">
                <a:latin typeface="Arial" panose="020B0604020202020204" pitchFamily="34" charset="0"/>
              </a:rPr>
              <a:t>H</a:t>
            </a:r>
            <a:r>
              <a:rPr lang="en-US" altLang="en-US" sz="1600" i="0" baseline="30000">
                <a:latin typeface="Arial" panose="020B0604020202020204" pitchFamily="34" charset="0"/>
              </a:rPr>
              <a:t>+ </a:t>
            </a:r>
            <a:r>
              <a:rPr lang="en-US" altLang="en-US" sz="1600" i="0">
                <a:latin typeface="Arial" panose="020B0604020202020204" pitchFamily="34" charset="0"/>
              </a:rPr>
              <a:t>+ NAD </a:t>
            </a:r>
            <a:r>
              <a:rPr lang="en-US" altLang="en-US" sz="1600"/>
              <a:t>y</a:t>
            </a:r>
            <a:r>
              <a:rPr lang="en-US" altLang="en-US" sz="1600" i="0">
                <a:latin typeface="Arial" panose="020B0604020202020204" pitchFamily="34" charset="0"/>
              </a:rPr>
              <a:t> FAD</a:t>
            </a:r>
            <a:r>
              <a:rPr lang="en-US" altLang="en-US" sz="1600">
                <a:sym typeface="Wingdings" panose="05000000000000000000" pitchFamily="2" charset="2"/>
              </a:rPr>
              <a:t>)</a:t>
            </a:r>
            <a:endParaRPr lang="en-US" altLang="en-US" sz="1600"/>
          </a:p>
        </p:txBody>
      </p:sp>
      <p:sp>
        <p:nvSpPr>
          <p:cNvPr id="57368" name="Freeform 102">
            <a:extLst>
              <a:ext uri="{FF2B5EF4-FFF2-40B4-BE49-F238E27FC236}">
                <a16:creationId xmlns:a16="http://schemas.microsoft.com/office/drawing/2014/main" id="{C9638C95-F930-41A8-A669-35610DF3AE51}"/>
              </a:ext>
            </a:extLst>
          </p:cNvPr>
          <p:cNvSpPr>
            <a:spLocks/>
          </p:cNvSpPr>
          <p:nvPr/>
        </p:nvSpPr>
        <p:spPr bwMode="auto">
          <a:xfrm rot="5400000" flipV="1">
            <a:off x="5607844" y="3637757"/>
            <a:ext cx="211137" cy="16891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57369" name="Text Box 103">
            <a:extLst>
              <a:ext uri="{FF2B5EF4-FFF2-40B4-BE49-F238E27FC236}">
                <a16:creationId xmlns:a16="http://schemas.microsoft.com/office/drawing/2014/main" id="{26F91EB6-D302-4928-B2B7-AE9BB5228A93}"/>
              </a:ext>
            </a:extLst>
          </p:cNvPr>
          <p:cNvSpPr txBox="1">
            <a:spLocks noChangeArrowheads="1"/>
          </p:cNvSpPr>
          <p:nvPr/>
        </p:nvSpPr>
        <p:spPr bwMode="auto">
          <a:xfrm>
            <a:off x="5543550" y="4548188"/>
            <a:ext cx="222408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Forma Agua (H</a:t>
            </a:r>
            <a:r>
              <a:rPr lang="en-US" altLang="en-US" sz="1600" i="0" baseline="-25000">
                <a:latin typeface="Arial" panose="020B0604020202020204" pitchFamily="34" charset="0"/>
              </a:rPr>
              <a:t>2</a:t>
            </a:r>
            <a:r>
              <a:rPr lang="en-US" altLang="en-US" sz="1600" i="0">
                <a:latin typeface="Arial" panose="020B0604020202020204" pitchFamily="34" charset="0"/>
              </a:rPr>
              <a:t>O)</a:t>
            </a:r>
          </a:p>
        </p:txBody>
      </p:sp>
      <p:sp>
        <p:nvSpPr>
          <p:cNvPr id="57370" name="Line 104">
            <a:extLst>
              <a:ext uri="{FF2B5EF4-FFF2-40B4-BE49-F238E27FC236}">
                <a16:creationId xmlns:a16="http://schemas.microsoft.com/office/drawing/2014/main" id="{1F88AEC4-D016-4C99-A3F4-00AE9B50E76F}"/>
              </a:ext>
            </a:extLst>
          </p:cNvPr>
          <p:cNvSpPr>
            <a:spLocks noChangeShapeType="1"/>
          </p:cNvSpPr>
          <p:nvPr/>
        </p:nvSpPr>
        <p:spPr bwMode="auto">
          <a:xfrm>
            <a:off x="4421188" y="45656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7371" name="Text Box 105">
            <a:extLst>
              <a:ext uri="{FF2B5EF4-FFF2-40B4-BE49-F238E27FC236}">
                <a16:creationId xmlns:a16="http://schemas.microsoft.com/office/drawing/2014/main" id="{17632481-1AFA-4F55-A220-1DE51789E5C9}"/>
              </a:ext>
            </a:extLst>
          </p:cNvPr>
          <p:cNvSpPr txBox="1">
            <a:spLocks noChangeArrowheads="1"/>
          </p:cNvSpPr>
          <p:nvPr/>
        </p:nvSpPr>
        <p:spPr bwMode="auto">
          <a:xfrm>
            <a:off x="3173413" y="4848225"/>
            <a:ext cx="26685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Electrones Separados del</a:t>
            </a:r>
          </a:p>
          <a:p>
            <a:pPr algn="ctr">
              <a:lnSpc>
                <a:spcPct val="80000"/>
              </a:lnSpc>
            </a:pPr>
            <a:r>
              <a:rPr lang="en-US" altLang="en-US" sz="1600" i="0">
                <a:latin typeface="Arial" panose="020B0604020202020204" pitchFamily="34" charset="0"/>
              </a:rPr>
              <a:t>H</a:t>
            </a:r>
            <a:r>
              <a:rPr lang="en-US" altLang="en-US" sz="1600" i="0" baseline="30000">
                <a:latin typeface="Arial" panose="020B0604020202020204" pitchFamily="34" charset="0"/>
              </a:rPr>
              <a:t>+</a:t>
            </a:r>
          </a:p>
        </p:txBody>
      </p:sp>
      <p:sp>
        <p:nvSpPr>
          <p:cNvPr id="57372" name="Line 106">
            <a:extLst>
              <a:ext uri="{FF2B5EF4-FFF2-40B4-BE49-F238E27FC236}">
                <a16:creationId xmlns:a16="http://schemas.microsoft.com/office/drawing/2014/main" id="{42D0826F-DB9B-4C95-8307-766B8DBC68BD}"/>
              </a:ext>
            </a:extLst>
          </p:cNvPr>
          <p:cNvSpPr>
            <a:spLocks noChangeShapeType="1"/>
          </p:cNvSpPr>
          <p:nvPr/>
        </p:nvSpPr>
        <p:spPr bwMode="auto">
          <a:xfrm>
            <a:off x="4457700" y="52641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7373" name="Text Box 107">
            <a:extLst>
              <a:ext uri="{FF2B5EF4-FFF2-40B4-BE49-F238E27FC236}">
                <a16:creationId xmlns:a16="http://schemas.microsoft.com/office/drawing/2014/main" id="{A657F045-D523-4C00-83C6-22FFFB29C6D2}"/>
              </a:ext>
            </a:extLst>
          </p:cNvPr>
          <p:cNvSpPr txBox="1">
            <a:spLocks noChangeArrowheads="1"/>
          </p:cNvSpPr>
          <p:nvPr/>
        </p:nvSpPr>
        <p:spPr bwMode="auto">
          <a:xfrm>
            <a:off x="2903538" y="5394325"/>
            <a:ext cx="321151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Pasan por Serie de Reacciones</a:t>
            </a:r>
            <a:endParaRPr lang="en-US" altLang="en-US" sz="1600" i="0" baseline="30000">
              <a:latin typeface="Arial" panose="020B0604020202020204" pitchFamily="34" charset="0"/>
            </a:endParaRPr>
          </a:p>
        </p:txBody>
      </p:sp>
      <p:sp>
        <p:nvSpPr>
          <p:cNvPr id="57374" name="Line 108">
            <a:extLst>
              <a:ext uri="{FF2B5EF4-FFF2-40B4-BE49-F238E27FC236}">
                <a16:creationId xmlns:a16="http://schemas.microsoft.com/office/drawing/2014/main" id="{545023A6-D858-4A7F-9A66-E4289B3C69EC}"/>
              </a:ext>
            </a:extLst>
          </p:cNvPr>
          <p:cNvSpPr>
            <a:spLocks noChangeShapeType="1"/>
          </p:cNvSpPr>
          <p:nvPr/>
        </p:nvSpPr>
        <p:spPr bwMode="auto">
          <a:xfrm>
            <a:off x="4457700" y="56197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57375" name="Text Box 109">
            <a:extLst>
              <a:ext uri="{FF2B5EF4-FFF2-40B4-BE49-F238E27FC236}">
                <a16:creationId xmlns:a16="http://schemas.microsoft.com/office/drawing/2014/main" id="{02371AA0-96E8-479F-9216-ECB8063C0B98}"/>
              </a:ext>
            </a:extLst>
          </p:cNvPr>
          <p:cNvSpPr txBox="1">
            <a:spLocks noChangeArrowheads="1"/>
          </p:cNvSpPr>
          <p:nvPr/>
        </p:nvSpPr>
        <p:spPr bwMode="auto">
          <a:xfrm>
            <a:off x="3548063" y="5762625"/>
            <a:ext cx="175418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Energía para</a:t>
            </a:r>
            <a:endParaRPr lang="en-US" altLang="en-US" sz="1600" i="0" baseline="30000">
              <a:latin typeface="Arial" panose="020B0604020202020204" pitchFamily="34" charset="0"/>
            </a:endParaRPr>
          </a:p>
        </p:txBody>
      </p:sp>
      <p:sp>
        <p:nvSpPr>
          <p:cNvPr id="57376" name="Text Box 110">
            <a:extLst>
              <a:ext uri="{FF2B5EF4-FFF2-40B4-BE49-F238E27FC236}">
                <a16:creationId xmlns:a16="http://schemas.microsoft.com/office/drawing/2014/main" id="{DCED06CB-BBC4-4A0E-AF69-0282BE711302}"/>
              </a:ext>
            </a:extLst>
          </p:cNvPr>
          <p:cNvSpPr txBox="1">
            <a:spLocks noChangeArrowheads="1"/>
          </p:cNvSpPr>
          <p:nvPr/>
        </p:nvSpPr>
        <p:spPr bwMode="auto">
          <a:xfrm>
            <a:off x="2909888" y="6153150"/>
            <a:ext cx="3157537"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n-US" altLang="en-US" sz="1600" i="0">
                <a:latin typeface="Arial" panose="020B0604020202020204" pitchFamily="34" charset="0"/>
              </a:rPr>
              <a:t>Fosforilación de ADP         ATP</a:t>
            </a:r>
          </a:p>
          <a:p>
            <a:pPr algn="ctr"/>
            <a:r>
              <a:rPr lang="en-US" altLang="en-US" sz="1600" i="0">
                <a:latin typeface="Arial" panose="020B0604020202020204" pitchFamily="34" charset="0"/>
              </a:rPr>
              <a:t>(Fosforilación Oxidativa)</a:t>
            </a:r>
          </a:p>
        </p:txBody>
      </p:sp>
      <p:sp>
        <p:nvSpPr>
          <p:cNvPr id="57377" name="Line 111">
            <a:extLst>
              <a:ext uri="{FF2B5EF4-FFF2-40B4-BE49-F238E27FC236}">
                <a16:creationId xmlns:a16="http://schemas.microsoft.com/office/drawing/2014/main" id="{F65FBF03-45AA-4B8D-AB9A-4C62237380FD}"/>
              </a:ext>
            </a:extLst>
          </p:cNvPr>
          <p:cNvSpPr>
            <a:spLocks noChangeShapeType="1"/>
          </p:cNvSpPr>
          <p:nvPr/>
        </p:nvSpPr>
        <p:spPr bwMode="auto">
          <a:xfrm>
            <a:off x="5075238" y="6319838"/>
            <a:ext cx="4826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378" name="Line 112">
            <a:extLst>
              <a:ext uri="{FF2B5EF4-FFF2-40B4-BE49-F238E27FC236}">
                <a16:creationId xmlns:a16="http://schemas.microsoft.com/office/drawing/2014/main" id="{CCC79CC1-3271-438C-ABE0-4ACEA9FE1780}"/>
              </a:ext>
            </a:extLst>
          </p:cNvPr>
          <p:cNvSpPr>
            <a:spLocks noChangeShapeType="1"/>
          </p:cNvSpPr>
          <p:nvPr/>
        </p:nvSpPr>
        <p:spPr bwMode="auto">
          <a:xfrm>
            <a:off x="4457700" y="60007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9489" name="Text Box 113">
            <a:extLst>
              <a:ext uri="{FF2B5EF4-FFF2-40B4-BE49-F238E27FC236}">
                <a16:creationId xmlns:a16="http://schemas.microsoft.com/office/drawing/2014/main" id="{D782F24C-B801-408C-8258-08C2F9F6633C}"/>
              </a:ext>
            </a:extLst>
          </p:cNvPr>
          <p:cNvSpPr txBox="1">
            <a:spLocks noChangeArrowheads="1"/>
          </p:cNvSpPr>
          <p:nvPr/>
        </p:nvSpPr>
        <p:spPr bwMode="auto">
          <a:xfrm>
            <a:off x="111125" y="133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a:t>
            </a:r>
          </a:p>
        </p:txBody>
      </p:sp>
      <p:pic>
        <p:nvPicPr>
          <p:cNvPr id="57380" name="Picture 114" descr="Contents">
            <a:extLst>
              <a:ext uri="{FF2B5EF4-FFF2-40B4-BE49-F238E27FC236}">
                <a16:creationId xmlns:a16="http://schemas.microsoft.com/office/drawing/2014/main" id="{818042D5-903D-41E4-A3CF-360DAE58EE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40" t="96971" r="96127" b="182"/>
          <a:stretch>
            <a:fillRect/>
          </a:stretch>
        </p:blipFill>
        <p:spPr bwMode="auto">
          <a:xfrm>
            <a:off x="0" y="6662738"/>
            <a:ext cx="341313" cy="19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9489"/>
                                        </p:tgtEl>
                                        <p:attrNameLst>
                                          <p:attrName>style.visibility</p:attrName>
                                        </p:attrNameLst>
                                      </p:cBhvr>
                                      <p:to>
                                        <p:strVal val="visible"/>
                                      </p:to>
                                    </p:set>
                                    <p:animEffect transition="in" filter="wipe(left)">
                                      <p:cBhvr>
                                        <p:cTn id="7" dur="500"/>
                                        <p:tgtEl>
                                          <p:spTgt spid="2294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489"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Illustration">
            <a:extLst>
              <a:ext uri="{FF2B5EF4-FFF2-40B4-BE49-F238E27FC236}">
                <a16:creationId xmlns:a16="http://schemas.microsoft.com/office/drawing/2014/main" id="{82A38585-0C18-4240-B1D4-D3D896D9C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7" name="Text Box 3">
            <a:extLst>
              <a:ext uri="{FF2B5EF4-FFF2-40B4-BE49-F238E27FC236}">
                <a16:creationId xmlns:a16="http://schemas.microsoft.com/office/drawing/2014/main" id="{F1B150C6-64CA-4174-AB7C-CA5B2FFACB2F}"/>
              </a:ext>
            </a:extLst>
          </p:cNvPr>
          <p:cNvSpPr txBox="1">
            <a:spLocks noChangeArrowheads="1"/>
          </p:cNvSpPr>
          <p:nvPr/>
        </p:nvSpPr>
        <p:spPr bwMode="auto">
          <a:xfrm>
            <a:off x="381000" y="533400"/>
            <a:ext cx="876300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GLUCÓLISIS AERÓBICA Y LA CADENA DE TRANSPORTE DE ELECTRÓNES</a:t>
            </a:r>
            <a:endParaRPr lang="en-US" altLang="en-US" sz="2400" i="0">
              <a:latin typeface="Arial" panose="020B0604020202020204" pitchFamily="34" charset="0"/>
            </a:endParaRPr>
          </a:p>
        </p:txBody>
      </p:sp>
      <p:pic>
        <p:nvPicPr>
          <p:cNvPr id="26631" name="Picture 7">
            <a:extLst>
              <a:ext uri="{FF2B5EF4-FFF2-40B4-BE49-F238E27FC236}">
                <a16:creationId xmlns:a16="http://schemas.microsoft.com/office/drawing/2014/main" id="{6622C2B0-CB07-4F4B-9971-7053664F3F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5363" y="1504950"/>
            <a:ext cx="7137400" cy="4875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wipe(left)">
                                      <p:cBhvr>
                                        <p:cTn id="7" dur="500"/>
                                        <p:tgtEl>
                                          <p:spTgt spid="26627"/>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26631"/>
                                        </p:tgtEl>
                                        <p:attrNameLst>
                                          <p:attrName>style.visibility</p:attrName>
                                        </p:attrNameLst>
                                      </p:cBhvr>
                                      <p:to>
                                        <p:strVal val="visible"/>
                                      </p:to>
                                    </p:set>
                                    <p:anim calcmode="lin" valueType="num">
                                      <p:cBhvr>
                                        <p:cTn id="11" dur="500" fill="hold"/>
                                        <p:tgtEl>
                                          <p:spTgt spid="26631"/>
                                        </p:tgtEl>
                                        <p:attrNameLst>
                                          <p:attrName>ppt_w</p:attrName>
                                        </p:attrNameLst>
                                      </p:cBhvr>
                                      <p:tavLst>
                                        <p:tav tm="0">
                                          <p:val>
                                            <p:fltVal val="0"/>
                                          </p:val>
                                        </p:tav>
                                        <p:tav tm="100000">
                                          <p:val>
                                            <p:strVal val="#ppt_w"/>
                                          </p:val>
                                        </p:tav>
                                      </p:tavLst>
                                    </p:anim>
                                    <p:anim calcmode="lin" valueType="num">
                                      <p:cBhvr>
                                        <p:cTn id="12" dur="500" fill="hold"/>
                                        <p:tgtEl>
                                          <p:spTgt spid="26631"/>
                                        </p:tgtEl>
                                        <p:attrNameLst>
                                          <p:attrName>ppt_h</p:attrName>
                                        </p:attrNameLst>
                                      </p:cBhvr>
                                      <p:tavLst>
                                        <p:tav tm="0">
                                          <p:val>
                                            <p:fltVal val="0"/>
                                          </p:val>
                                        </p:tav>
                                        <p:tav tm="100000">
                                          <p:val>
                                            <p:strVal val="#ppt_h"/>
                                          </p:val>
                                        </p:tav>
                                      </p:tavLst>
                                    </p:anim>
                                    <p:anim calcmode="lin" valueType="num">
                                      <p:cBhvr>
                                        <p:cTn id="13" dur="500" fill="hold"/>
                                        <p:tgtEl>
                                          <p:spTgt spid="26631"/>
                                        </p:tgtEl>
                                        <p:attrNameLst>
                                          <p:attrName>ppt_x</p:attrName>
                                        </p:attrNameLst>
                                      </p:cBhvr>
                                      <p:tavLst>
                                        <p:tav tm="0">
                                          <p:val>
                                            <p:fltVal val="0.5"/>
                                          </p:val>
                                        </p:tav>
                                        <p:tav tm="100000">
                                          <p:val>
                                            <p:strVal val="#ppt_x"/>
                                          </p:val>
                                        </p:tav>
                                      </p:tavLst>
                                    </p:anim>
                                    <p:anim calcmode="lin" valueType="num">
                                      <p:cBhvr>
                                        <p:cTn id="14" dur="500" fill="hold"/>
                                        <p:tgtEl>
                                          <p:spTgt spid="2663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Illustration">
            <a:extLst>
              <a:ext uri="{FF2B5EF4-FFF2-40B4-BE49-F238E27FC236}">
                <a16:creationId xmlns:a16="http://schemas.microsoft.com/office/drawing/2014/main" id="{A4064057-71E2-444E-964C-4FE8361000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3" name="Text Box 3">
            <a:extLst>
              <a:ext uri="{FF2B5EF4-FFF2-40B4-BE49-F238E27FC236}">
                <a16:creationId xmlns:a16="http://schemas.microsoft.com/office/drawing/2014/main" id="{AEB35193-55A6-4A86-8A21-C2AAAE12122A}"/>
              </a:ext>
            </a:extLst>
          </p:cNvPr>
          <p:cNvSpPr txBox="1">
            <a:spLocks noChangeArrowheads="1"/>
          </p:cNvSpPr>
          <p:nvPr/>
        </p:nvSpPr>
        <p:spPr bwMode="auto">
          <a:xfrm>
            <a:off x="381000" y="533400"/>
            <a:ext cx="1752600" cy="148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CICLO DE KREBS</a:t>
            </a:r>
            <a:endParaRPr lang="en-US" altLang="en-US" sz="2400" i="0">
              <a:latin typeface="Arial" panose="020B0604020202020204" pitchFamily="34" charset="0"/>
            </a:endParaRPr>
          </a:p>
        </p:txBody>
      </p:sp>
      <p:pic>
        <p:nvPicPr>
          <p:cNvPr id="81926" name="Picture 6">
            <a:extLst>
              <a:ext uri="{FF2B5EF4-FFF2-40B4-BE49-F238E27FC236}">
                <a16:creationId xmlns:a16="http://schemas.microsoft.com/office/drawing/2014/main" id="{549A4668-063F-4EF0-9EE8-A1636FE4E4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05063" y="763588"/>
            <a:ext cx="4248150" cy="5637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923"/>
                                        </p:tgtEl>
                                        <p:attrNameLst>
                                          <p:attrName>style.visibility</p:attrName>
                                        </p:attrNameLst>
                                      </p:cBhvr>
                                      <p:to>
                                        <p:strVal val="visible"/>
                                      </p:to>
                                    </p:set>
                                    <p:animEffect transition="in" filter="wipe(left)">
                                      <p:cBhvr>
                                        <p:cTn id="7" dur="500"/>
                                        <p:tgtEl>
                                          <p:spTgt spid="81923"/>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81926"/>
                                        </p:tgtEl>
                                        <p:attrNameLst>
                                          <p:attrName>style.visibility</p:attrName>
                                        </p:attrNameLst>
                                      </p:cBhvr>
                                      <p:to>
                                        <p:strVal val="visible"/>
                                      </p:to>
                                    </p:set>
                                    <p:anim calcmode="lin" valueType="num">
                                      <p:cBhvr>
                                        <p:cTn id="11" dur="500" fill="hold"/>
                                        <p:tgtEl>
                                          <p:spTgt spid="81926"/>
                                        </p:tgtEl>
                                        <p:attrNameLst>
                                          <p:attrName>ppt_w</p:attrName>
                                        </p:attrNameLst>
                                      </p:cBhvr>
                                      <p:tavLst>
                                        <p:tav tm="0">
                                          <p:val>
                                            <p:fltVal val="0"/>
                                          </p:val>
                                        </p:tav>
                                        <p:tav tm="100000">
                                          <p:val>
                                            <p:strVal val="#ppt_w"/>
                                          </p:val>
                                        </p:tav>
                                      </p:tavLst>
                                    </p:anim>
                                    <p:anim calcmode="lin" valueType="num">
                                      <p:cBhvr>
                                        <p:cTn id="12" dur="500" fill="hold"/>
                                        <p:tgtEl>
                                          <p:spTgt spid="81926"/>
                                        </p:tgtEl>
                                        <p:attrNameLst>
                                          <p:attrName>ppt_h</p:attrName>
                                        </p:attrNameLst>
                                      </p:cBhvr>
                                      <p:tavLst>
                                        <p:tav tm="0">
                                          <p:val>
                                            <p:fltVal val="0"/>
                                          </p:val>
                                        </p:tav>
                                        <p:tav tm="100000">
                                          <p:val>
                                            <p:strVal val="#ppt_h"/>
                                          </p:val>
                                        </p:tav>
                                      </p:tavLst>
                                    </p:anim>
                                    <p:anim calcmode="lin" valueType="num">
                                      <p:cBhvr>
                                        <p:cTn id="13" dur="500" fill="hold"/>
                                        <p:tgtEl>
                                          <p:spTgt spid="81926"/>
                                        </p:tgtEl>
                                        <p:attrNameLst>
                                          <p:attrName>ppt_x</p:attrName>
                                        </p:attrNameLst>
                                      </p:cBhvr>
                                      <p:tavLst>
                                        <p:tav tm="0">
                                          <p:val>
                                            <p:fltVal val="0.5"/>
                                          </p:val>
                                        </p:tav>
                                        <p:tav tm="100000">
                                          <p:val>
                                            <p:strVal val="#ppt_x"/>
                                          </p:val>
                                        </p:tav>
                                      </p:tavLst>
                                    </p:anim>
                                    <p:anim calcmode="lin" valueType="num">
                                      <p:cBhvr>
                                        <p:cTn id="14" dur="500" fill="hold"/>
                                        <p:tgtEl>
                                          <p:spTgt spid="8192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3"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2" descr="Contents">
            <a:extLst>
              <a:ext uri="{FF2B5EF4-FFF2-40B4-BE49-F238E27FC236}">
                <a16:creationId xmlns:a16="http://schemas.microsoft.com/office/drawing/2014/main" id="{F0DB2B38-D3C9-4645-BC26-31146088AD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427" name="Text Box 3">
            <a:extLst>
              <a:ext uri="{FF2B5EF4-FFF2-40B4-BE49-F238E27FC236}">
                <a16:creationId xmlns:a16="http://schemas.microsoft.com/office/drawing/2014/main" id="{F61AD7AD-F7BE-4A28-B622-20B6FE6EA66C}"/>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a:t>
            </a:r>
          </a:p>
        </p:txBody>
      </p:sp>
      <p:sp>
        <p:nvSpPr>
          <p:cNvPr id="231443" name="Rectangle 19">
            <a:extLst>
              <a:ext uri="{FF2B5EF4-FFF2-40B4-BE49-F238E27FC236}">
                <a16:creationId xmlns:a16="http://schemas.microsoft.com/office/drawing/2014/main" id="{4BFD5CAB-8A1B-4F3B-B731-496400C8C39E}"/>
              </a:ext>
            </a:extLst>
          </p:cNvPr>
          <p:cNvSpPr>
            <a:spLocks noChangeArrowheads="1"/>
          </p:cNvSpPr>
          <p:nvPr/>
        </p:nvSpPr>
        <p:spPr bwMode="auto">
          <a:xfrm>
            <a:off x="1771650" y="1377950"/>
            <a:ext cx="5581650" cy="630238"/>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700" b="0" i="0">
                <a:effectLst>
                  <a:outerShdw blurRad="38100" dist="38100" dir="2700000" algn="tl">
                    <a:srgbClr val="C0C0C0"/>
                  </a:outerShdw>
                </a:effectLst>
                <a:latin typeface="Arial Black" pitchFamily="34" charset="0"/>
              </a:rPr>
              <a:t>SISTEMA OXIDATIVO</a:t>
            </a:r>
          </a:p>
          <a:p>
            <a:pPr marL="342900" indent="-342900" algn="ctr">
              <a:lnSpc>
                <a:spcPct val="60000"/>
              </a:lnSpc>
              <a:spcBef>
                <a:spcPct val="20000"/>
              </a:spcBef>
              <a:defRPr/>
            </a:pPr>
            <a:r>
              <a:rPr lang="en-US" sz="2700" b="0" i="0">
                <a:effectLst>
                  <a:outerShdw blurRad="38100" dist="38100" dir="2700000" algn="tl">
                    <a:srgbClr val="C0C0C0"/>
                  </a:outerShdw>
                </a:effectLst>
                <a:latin typeface="Arial Black" pitchFamily="34" charset="0"/>
              </a:rPr>
              <a:t>(METABOLISMO AERÓBICO</a:t>
            </a:r>
          </a:p>
        </p:txBody>
      </p:sp>
      <p:sp>
        <p:nvSpPr>
          <p:cNvPr id="60421" name="Rectangle 21">
            <a:extLst>
              <a:ext uri="{FF2B5EF4-FFF2-40B4-BE49-F238E27FC236}">
                <a16:creationId xmlns:a16="http://schemas.microsoft.com/office/drawing/2014/main" id="{D8694A2C-74C9-4EC6-AE50-92DAB728BE0C}"/>
              </a:ext>
            </a:extLst>
          </p:cNvPr>
          <p:cNvSpPr>
            <a:spLocks noChangeArrowheads="1"/>
          </p:cNvSpPr>
          <p:nvPr/>
        </p:nvSpPr>
        <p:spPr bwMode="auto">
          <a:xfrm>
            <a:off x="287338" y="2159000"/>
            <a:ext cx="1846262"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400" i="0">
                <a:latin typeface="Arial" panose="020B0604020202020204" pitchFamily="34" charset="0"/>
              </a:rPr>
              <a:t>Glucólisis</a:t>
            </a:r>
          </a:p>
          <a:p>
            <a:pPr algn="ctr">
              <a:lnSpc>
                <a:spcPct val="60000"/>
              </a:lnSpc>
              <a:spcBef>
                <a:spcPct val="20000"/>
              </a:spcBef>
            </a:pPr>
            <a:r>
              <a:rPr lang="en-US" altLang="en-US" sz="2400" i="0">
                <a:latin typeface="Arial" panose="020B0604020202020204" pitchFamily="34" charset="0"/>
              </a:rPr>
              <a:t>Aeróbica</a:t>
            </a:r>
          </a:p>
        </p:txBody>
      </p:sp>
      <p:sp>
        <p:nvSpPr>
          <p:cNvPr id="60422" name="Line 27">
            <a:extLst>
              <a:ext uri="{FF2B5EF4-FFF2-40B4-BE49-F238E27FC236}">
                <a16:creationId xmlns:a16="http://schemas.microsoft.com/office/drawing/2014/main" id="{0A067C05-F293-4712-BA4C-AF267B3DA085}"/>
              </a:ext>
            </a:extLst>
          </p:cNvPr>
          <p:cNvSpPr>
            <a:spLocks noChangeShapeType="1"/>
          </p:cNvSpPr>
          <p:nvPr/>
        </p:nvSpPr>
        <p:spPr bwMode="auto">
          <a:xfrm>
            <a:off x="4521200" y="2841625"/>
            <a:ext cx="0" cy="5905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31452" name="Rectangle 28">
            <a:extLst>
              <a:ext uri="{FF2B5EF4-FFF2-40B4-BE49-F238E27FC236}">
                <a16:creationId xmlns:a16="http://schemas.microsoft.com/office/drawing/2014/main" id="{80D1F2E2-EE4B-4450-A191-F8FA87B9F14A}"/>
              </a:ext>
            </a:extLst>
          </p:cNvPr>
          <p:cNvSpPr>
            <a:spLocks noChangeArrowheads="1"/>
          </p:cNvSpPr>
          <p:nvPr/>
        </p:nvSpPr>
        <p:spPr bwMode="auto">
          <a:xfrm>
            <a:off x="1098550" y="3438525"/>
            <a:ext cx="6908800" cy="80327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400">
                <a:latin typeface="Arial" charset="0"/>
              </a:rPr>
              <a:t>Producción Neta/Total de Energía (ATP)</a:t>
            </a:r>
          </a:p>
          <a:p>
            <a:pPr marL="342900" indent="-342900" algn="ctr">
              <a:lnSpc>
                <a:spcPct val="60000"/>
              </a:lnSpc>
              <a:spcBef>
                <a:spcPct val="20000"/>
              </a:spcBef>
              <a:defRPr/>
            </a:pPr>
            <a:r>
              <a:rPr lang="en-US" sz="2400">
                <a:latin typeface="Arial" charset="0"/>
              </a:rPr>
              <a:t>a partir de</a:t>
            </a:r>
          </a:p>
          <a:p>
            <a:pPr marL="342900" indent="-342900" algn="ctr">
              <a:lnSpc>
                <a:spcPct val="60000"/>
              </a:lnSpc>
              <a:spcBef>
                <a:spcPct val="20000"/>
              </a:spcBef>
              <a:defRPr/>
            </a:pPr>
            <a:r>
              <a:rPr lang="en-US" sz="2400" i="0">
                <a:effectLst>
                  <a:outerShdw blurRad="38100" dist="38100" dir="2700000" algn="tl">
                    <a:srgbClr val="C0C0C0"/>
                  </a:outerShdw>
                </a:effectLst>
                <a:latin typeface="Arial" charset="0"/>
              </a:rPr>
              <a:t>CHO</a:t>
            </a:r>
            <a:endParaRPr lang="en-US" sz="2000" i="0">
              <a:effectLst>
                <a:outerShdw blurRad="38100" dist="38100" dir="2700000" algn="tl">
                  <a:srgbClr val="C0C0C0"/>
                </a:outerShdw>
              </a:effectLst>
              <a:latin typeface="Arial" charset="0"/>
            </a:endParaRPr>
          </a:p>
        </p:txBody>
      </p:sp>
      <p:sp>
        <p:nvSpPr>
          <p:cNvPr id="60424" name="Rectangle 54">
            <a:extLst>
              <a:ext uri="{FF2B5EF4-FFF2-40B4-BE49-F238E27FC236}">
                <a16:creationId xmlns:a16="http://schemas.microsoft.com/office/drawing/2014/main" id="{E72EFA92-A005-4171-BEA8-3DDD210DEECC}"/>
              </a:ext>
            </a:extLst>
          </p:cNvPr>
          <p:cNvSpPr>
            <a:spLocks noChangeArrowheads="1"/>
          </p:cNvSpPr>
          <p:nvPr/>
        </p:nvSpPr>
        <p:spPr bwMode="auto">
          <a:xfrm>
            <a:off x="446088" y="1290638"/>
            <a:ext cx="8455025" cy="1506537"/>
          </a:xfrm>
          <a:prstGeom prst="rect">
            <a:avLst/>
          </a:prstGeom>
          <a:noFill/>
          <a:ln w="635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0425" name="Line 55">
            <a:extLst>
              <a:ext uri="{FF2B5EF4-FFF2-40B4-BE49-F238E27FC236}">
                <a16:creationId xmlns:a16="http://schemas.microsoft.com/office/drawing/2014/main" id="{C42FB527-F265-415D-A979-D2C58D7FFDB7}"/>
              </a:ext>
            </a:extLst>
          </p:cNvPr>
          <p:cNvSpPr>
            <a:spLocks noChangeShapeType="1"/>
          </p:cNvSpPr>
          <p:nvPr/>
        </p:nvSpPr>
        <p:spPr bwMode="auto">
          <a:xfrm rot="-5400000">
            <a:off x="2351882" y="2029619"/>
            <a:ext cx="0" cy="782637"/>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0426" name="Rectangle 56">
            <a:extLst>
              <a:ext uri="{FF2B5EF4-FFF2-40B4-BE49-F238E27FC236}">
                <a16:creationId xmlns:a16="http://schemas.microsoft.com/office/drawing/2014/main" id="{F2AE9A4B-20DA-467B-A28F-B4B22FCAA2EA}"/>
              </a:ext>
            </a:extLst>
          </p:cNvPr>
          <p:cNvSpPr>
            <a:spLocks noChangeArrowheads="1"/>
          </p:cNvSpPr>
          <p:nvPr/>
        </p:nvSpPr>
        <p:spPr bwMode="auto">
          <a:xfrm>
            <a:off x="2659063" y="2279650"/>
            <a:ext cx="2338387"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400" i="0">
                <a:latin typeface="Arial" panose="020B0604020202020204" pitchFamily="34" charset="0"/>
              </a:rPr>
              <a:t>Ciclo de Krebs</a:t>
            </a:r>
          </a:p>
        </p:txBody>
      </p:sp>
      <p:sp>
        <p:nvSpPr>
          <p:cNvPr id="60427" name="Line 57">
            <a:extLst>
              <a:ext uri="{FF2B5EF4-FFF2-40B4-BE49-F238E27FC236}">
                <a16:creationId xmlns:a16="http://schemas.microsoft.com/office/drawing/2014/main" id="{DEF0C6A6-1F14-457C-AAEC-3351941663BF}"/>
              </a:ext>
            </a:extLst>
          </p:cNvPr>
          <p:cNvSpPr>
            <a:spLocks noChangeShapeType="1"/>
          </p:cNvSpPr>
          <p:nvPr/>
        </p:nvSpPr>
        <p:spPr bwMode="auto">
          <a:xfrm rot="-5400000">
            <a:off x="5323682" y="2029619"/>
            <a:ext cx="0" cy="782637"/>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0428" name="Rectangle 58">
            <a:extLst>
              <a:ext uri="{FF2B5EF4-FFF2-40B4-BE49-F238E27FC236}">
                <a16:creationId xmlns:a16="http://schemas.microsoft.com/office/drawing/2014/main" id="{97A1FEC3-3093-4663-B123-8E29D26A1D1B}"/>
              </a:ext>
            </a:extLst>
          </p:cNvPr>
          <p:cNvSpPr>
            <a:spLocks noChangeArrowheads="1"/>
          </p:cNvSpPr>
          <p:nvPr/>
        </p:nvSpPr>
        <p:spPr bwMode="auto">
          <a:xfrm>
            <a:off x="5516563" y="2101850"/>
            <a:ext cx="3411537" cy="52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400" i="0">
                <a:latin typeface="Arial" panose="020B0604020202020204" pitchFamily="34" charset="0"/>
              </a:rPr>
              <a:t>Cadena de Transporte</a:t>
            </a:r>
          </a:p>
          <a:p>
            <a:pPr algn="ctr">
              <a:lnSpc>
                <a:spcPct val="60000"/>
              </a:lnSpc>
              <a:spcBef>
                <a:spcPct val="20000"/>
              </a:spcBef>
            </a:pPr>
            <a:r>
              <a:rPr lang="en-US" altLang="en-US" sz="2400" i="0">
                <a:latin typeface="Arial" panose="020B0604020202020204" pitchFamily="34" charset="0"/>
              </a:rPr>
              <a:t>de Electrones</a:t>
            </a:r>
          </a:p>
        </p:txBody>
      </p:sp>
      <p:sp>
        <p:nvSpPr>
          <p:cNvPr id="60429" name="Rectangle 61">
            <a:extLst>
              <a:ext uri="{FF2B5EF4-FFF2-40B4-BE49-F238E27FC236}">
                <a16:creationId xmlns:a16="http://schemas.microsoft.com/office/drawing/2014/main" id="{8BF83D9D-4B73-4C37-A008-8B8E0071520F}"/>
              </a:ext>
            </a:extLst>
          </p:cNvPr>
          <p:cNvSpPr>
            <a:spLocks noChangeArrowheads="1"/>
          </p:cNvSpPr>
          <p:nvPr/>
        </p:nvSpPr>
        <p:spPr bwMode="auto">
          <a:xfrm>
            <a:off x="369888" y="5126038"/>
            <a:ext cx="2230437"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60000"/>
              </a:lnSpc>
              <a:spcBef>
                <a:spcPct val="20000"/>
              </a:spcBef>
              <a:buFontTx/>
              <a:buBlip>
                <a:blip r:embed="rId4"/>
              </a:buBlip>
            </a:pPr>
            <a:r>
              <a:rPr lang="en-US" altLang="en-US" sz="2400" i="0">
                <a:latin typeface="Arial" panose="020B0604020202020204" pitchFamily="34" charset="0"/>
              </a:rPr>
              <a:t>Glucógeno</a:t>
            </a:r>
          </a:p>
        </p:txBody>
      </p:sp>
      <p:sp>
        <p:nvSpPr>
          <p:cNvPr id="60430" name="Rectangle 62">
            <a:extLst>
              <a:ext uri="{FF2B5EF4-FFF2-40B4-BE49-F238E27FC236}">
                <a16:creationId xmlns:a16="http://schemas.microsoft.com/office/drawing/2014/main" id="{D4D63A84-FD93-47F0-AB32-076DEC3DC812}"/>
              </a:ext>
            </a:extLst>
          </p:cNvPr>
          <p:cNvSpPr>
            <a:spLocks noChangeArrowheads="1"/>
          </p:cNvSpPr>
          <p:nvPr/>
        </p:nvSpPr>
        <p:spPr bwMode="auto">
          <a:xfrm>
            <a:off x="446088" y="4935538"/>
            <a:ext cx="8455025" cy="1630362"/>
          </a:xfrm>
          <a:prstGeom prst="rect">
            <a:avLst/>
          </a:prstGeom>
          <a:noFill/>
          <a:ln w="635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0431" name="Line 63">
            <a:extLst>
              <a:ext uri="{FF2B5EF4-FFF2-40B4-BE49-F238E27FC236}">
                <a16:creationId xmlns:a16="http://schemas.microsoft.com/office/drawing/2014/main" id="{ACE9EBD8-B157-46D0-A499-ED76DDECFABD}"/>
              </a:ext>
            </a:extLst>
          </p:cNvPr>
          <p:cNvSpPr>
            <a:spLocks noChangeShapeType="1"/>
          </p:cNvSpPr>
          <p:nvPr/>
        </p:nvSpPr>
        <p:spPr bwMode="auto">
          <a:xfrm rot="-5400000">
            <a:off x="3625851" y="4100512"/>
            <a:ext cx="0" cy="2327275"/>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0432" name="Rectangle 67">
            <a:extLst>
              <a:ext uri="{FF2B5EF4-FFF2-40B4-BE49-F238E27FC236}">
                <a16:creationId xmlns:a16="http://schemas.microsoft.com/office/drawing/2014/main" id="{69387AEC-6E4B-4FF8-B98B-0C56CBCD522E}"/>
              </a:ext>
            </a:extLst>
          </p:cNvPr>
          <p:cNvSpPr>
            <a:spLocks noChangeArrowheads="1"/>
          </p:cNvSpPr>
          <p:nvPr/>
        </p:nvSpPr>
        <p:spPr bwMode="auto">
          <a:xfrm>
            <a:off x="4725988" y="5126038"/>
            <a:ext cx="4132262"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60000"/>
              </a:lnSpc>
              <a:spcBef>
                <a:spcPct val="20000"/>
              </a:spcBef>
            </a:pPr>
            <a:r>
              <a:rPr lang="en-US" altLang="en-US" sz="2400" i="0">
                <a:latin typeface="Arial" panose="020B0604020202020204" pitchFamily="34" charset="0"/>
              </a:rPr>
              <a:t>39 Moléculas de ATP</a:t>
            </a:r>
          </a:p>
        </p:txBody>
      </p:sp>
      <p:sp>
        <p:nvSpPr>
          <p:cNvPr id="60433" name="Rectangle 68">
            <a:extLst>
              <a:ext uri="{FF2B5EF4-FFF2-40B4-BE49-F238E27FC236}">
                <a16:creationId xmlns:a16="http://schemas.microsoft.com/office/drawing/2014/main" id="{5E2A5558-C783-420B-B541-9E9C5919F034}"/>
              </a:ext>
            </a:extLst>
          </p:cNvPr>
          <p:cNvSpPr>
            <a:spLocks noChangeArrowheads="1"/>
          </p:cNvSpPr>
          <p:nvPr/>
        </p:nvSpPr>
        <p:spPr bwMode="auto">
          <a:xfrm>
            <a:off x="382588" y="5684838"/>
            <a:ext cx="2230437"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60000"/>
              </a:lnSpc>
              <a:spcBef>
                <a:spcPct val="20000"/>
              </a:spcBef>
              <a:buFontTx/>
              <a:buBlip>
                <a:blip r:embed="rId4"/>
              </a:buBlip>
            </a:pPr>
            <a:r>
              <a:rPr lang="en-US" altLang="en-US" sz="2400" i="0">
                <a:latin typeface="Arial" panose="020B0604020202020204" pitchFamily="34" charset="0"/>
              </a:rPr>
              <a:t>Glucosa</a:t>
            </a:r>
          </a:p>
        </p:txBody>
      </p:sp>
      <p:sp>
        <p:nvSpPr>
          <p:cNvPr id="60434" name="Line 69">
            <a:extLst>
              <a:ext uri="{FF2B5EF4-FFF2-40B4-BE49-F238E27FC236}">
                <a16:creationId xmlns:a16="http://schemas.microsoft.com/office/drawing/2014/main" id="{0BA8A763-74FE-4167-8B83-1DFD36682336}"/>
              </a:ext>
            </a:extLst>
          </p:cNvPr>
          <p:cNvSpPr>
            <a:spLocks noChangeShapeType="1"/>
          </p:cNvSpPr>
          <p:nvPr/>
        </p:nvSpPr>
        <p:spPr bwMode="auto">
          <a:xfrm rot="-5400000">
            <a:off x="3447257" y="4468018"/>
            <a:ext cx="0" cy="2709863"/>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0435" name="Rectangle 70">
            <a:extLst>
              <a:ext uri="{FF2B5EF4-FFF2-40B4-BE49-F238E27FC236}">
                <a16:creationId xmlns:a16="http://schemas.microsoft.com/office/drawing/2014/main" id="{3E443CA2-00D7-4364-A650-B3723D7B26ED}"/>
              </a:ext>
            </a:extLst>
          </p:cNvPr>
          <p:cNvSpPr>
            <a:spLocks noChangeArrowheads="1"/>
          </p:cNvSpPr>
          <p:nvPr/>
        </p:nvSpPr>
        <p:spPr bwMode="auto">
          <a:xfrm>
            <a:off x="4725988" y="5684838"/>
            <a:ext cx="4132262"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60000"/>
              </a:lnSpc>
              <a:spcBef>
                <a:spcPct val="20000"/>
              </a:spcBef>
            </a:pPr>
            <a:r>
              <a:rPr lang="en-US" altLang="en-US" sz="2400" i="0">
                <a:latin typeface="Arial" panose="020B0604020202020204" pitchFamily="34" charset="0"/>
              </a:rPr>
              <a:t>38 Moléculas de ATP</a:t>
            </a:r>
          </a:p>
        </p:txBody>
      </p:sp>
      <p:sp>
        <p:nvSpPr>
          <p:cNvPr id="60436" name="Rectangle 71">
            <a:extLst>
              <a:ext uri="{FF2B5EF4-FFF2-40B4-BE49-F238E27FC236}">
                <a16:creationId xmlns:a16="http://schemas.microsoft.com/office/drawing/2014/main" id="{3009CDAA-0ECF-4CF9-AB87-F715CC41BAE5}"/>
              </a:ext>
            </a:extLst>
          </p:cNvPr>
          <p:cNvSpPr>
            <a:spLocks noChangeArrowheads="1"/>
          </p:cNvSpPr>
          <p:nvPr/>
        </p:nvSpPr>
        <p:spPr bwMode="auto">
          <a:xfrm>
            <a:off x="752475" y="6173788"/>
            <a:ext cx="1822450"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60000"/>
              </a:lnSpc>
              <a:spcBef>
                <a:spcPct val="20000"/>
              </a:spcBef>
            </a:pPr>
            <a:r>
              <a:rPr lang="en-US" altLang="en-US" sz="2400" i="0">
                <a:latin typeface="Arial" panose="020B0604020202020204" pitchFamily="34" charset="0"/>
              </a:rPr>
              <a:t>(1 mol ATP</a:t>
            </a:r>
          </a:p>
        </p:txBody>
      </p:sp>
      <p:sp>
        <p:nvSpPr>
          <p:cNvPr id="60437" name="Line 72">
            <a:extLst>
              <a:ext uri="{FF2B5EF4-FFF2-40B4-BE49-F238E27FC236}">
                <a16:creationId xmlns:a16="http://schemas.microsoft.com/office/drawing/2014/main" id="{1397EAE5-C4EB-4BB5-A55E-CBBF852349A6}"/>
              </a:ext>
            </a:extLst>
          </p:cNvPr>
          <p:cNvSpPr>
            <a:spLocks noChangeShapeType="1"/>
          </p:cNvSpPr>
          <p:nvPr/>
        </p:nvSpPr>
        <p:spPr bwMode="auto">
          <a:xfrm rot="-5400000">
            <a:off x="4283869" y="4526757"/>
            <a:ext cx="0" cy="3611562"/>
          </a:xfrm>
          <a:prstGeom prst="line">
            <a:avLst/>
          </a:prstGeom>
          <a:noFill/>
          <a:ln w="1016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0438" name="Rectangle 73">
            <a:extLst>
              <a:ext uri="{FF2B5EF4-FFF2-40B4-BE49-F238E27FC236}">
                <a16:creationId xmlns:a16="http://schemas.microsoft.com/office/drawing/2014/main" id="{7A4F5543-3FD4-4971-8FC6-DF611E74B8B7}"/>
              </a:ext>
            </a:extLst>
          </p:cNvPr>
          <p:cNvSpPr>
            <a:spLocks noChangeArrowheads="1"/>
          </p:cNvSpPr>
          <p:nvPr/>
        </p:nvSpPr>
        <p:spPr bwMode="auto">
          <a:xfrm>
            <a:off x="5999163" y="6173788"/>
            <a:ext cx="3144837"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60000"/>
              </a:lnSpc>
              <a:spcBef>
                <a:spcPct val="20000"/>
              </a:spcBef>
            </a:pPr>
            <a:r>
              <a:rPr lang="en-US" altLang="en-US" sz="2400" i="0">
                <a:latin typeface="Arial" panose="020B0604020202020204" pitchFamily="34" charset="0"/>
              </a:rPr>
              <a:t>Glucosa-6-Fosfato)</a:t>
            </a:r>
          </a:p>
        </p:txBody>
      </p:sp>
      <p:sp>
        <p:nvSpPr>
          <p:cNvPr id="60439" name="Rectangle 74">
            <a:extLst>
              <a:ext uri="{FF2B5EF4-FFF2-40B4-BE49-F238E27FC236}">
                <a16:creationId xmlns:a16="http://schemas.microsoft.com/office/drawing/2014/main" id="{A78E5371-A3EF-4445-8CC5-3ECC40C99BF6}"/>
              </a:ext>
            </a:extLst>
          </p:cNvPr>
          <p:cNvSpPr>
            <a:spLocks noChangeArrowheads="1"/>
          </p:cNvSpPr>
          <p:nvPr/>
        </p:nvSpPr>
        <p:spPr bwMode="auto">
          <a:xfrm>
            <a:off x="2325688" y="6030913"/>
            <a:ext cx="3622675"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200"/>
              <a:t>(Usado para convertirse en)</a:t>
            </a:r>
          </a:p>
        </p:txBody>
      </p:sp>
      <p:sp>
        <p:nvSpPr>
          <p:cNvPr id="60440" name="Line 75">
            <a:extLst>
              <a:ext uri="{FF2B5EF4-FFF2-40B4-BE49-F238E27FC236}">
                <a16:creationId xmlns:a16="http://schemas.microsoft.com/office/drawing/2014/main" id="{9A64824F-B992-4921-987A-2AAAB4C3AD81}"/>
              </a:ext>
            </a:extLst>
          </p:cNvPr>
          <p:cNvSpPr>
            <a:spLocks noChangeShapeType="1"/>
          </p:cNvSpPr>
          <p:nvPr/>
        </p:nvSpPr>
        <p:spPr bwMode="auto">
          <a:xfrm>
            <a:off x="4533900" y="4302125"/>
            <a:ext cx="0" cy="590550"/>
          </a:xfrm>
          <a:prstGeom prst="line">
            <a:avLst/>
          </a:prstGeom>
          <a:noFill/>
          <a:ln w="127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31427"/>
                                        </p:tgtEl>
                                        <p:attrNameLst>
                                          <p:attrName>style.visibility</p:attrName>
                                        </p:attrNameLst>
                                      </p:cBhvr>
                                      <p:to>
                                        <p:strVal val="visible"/>
                                      </p:to>
                                    </p:set>
                                    <p:animEffect transition="in" filter="wipe(left)">
                                      <p:cBhvr>
                                        <p:cTn id="7" dur="500"/>
                                        <p:tgtEl>
                                          <p:spTgt spid="231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27"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Contents">
            <a:extLst>
              <a:ext uri="{FF2B5EF4-FFF2-40B4-BE49-F238E27FC236}">
                <a16:creationId xmlns:a16="http://schemas.microsoft.com/office/drawing/2014/main" id="{8C972FCA-46FB-4026-9C30-4B06746D9A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9" name="Text Box 3">
            <a:extLst>
              <a:ext uri="{FF2B5EF4-FFF2-40B4-BE49-F238E27FC236}">
                <a16:creationId xmlns:a16="http://schemas.microsoft.com/office/drawing/2014/main" id="{B6D067F4-731E-4D39-878D-649C6E40BB27}"/>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a:t>
            </a:r>
          </a:p>
        </p:txBody>
      </p:sp>
      <p:sp>
        <p:nvSpPr>
          <p:cNvPr id="24580" name="Text Box 4">
            <a:extLst>
              <a:ext uri="{FF2B5EF4-FFF2-40B4-BE49-F238E27FC236}">
                <a16:creationId xmlns:a16="http://schemas.microsoft.com/office/drawing/2014/main" id="{CE03A3DE-B0FF-496E-97AC-2428B6A417BA}"/>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Depende del oxígeno para el degradamiento de los combustibles para la liberación de energía</a:t>
            </a:r>
          </a:p>
        </p:txBody>
      </p:sp>
      <p:sp>
        <p:nvSpPr>
          <p:cNvPr id="24581" name="Text Box 5">
            <a:extLst>
              <a:ext uri="{FF2B5EF4-FFF2-40B4-BE49-F238E27FC236}">
                <a16:creationId xmlns:a16="http://schemas.microsoft.com/office/drawing/2014/main" id="{CC703A4B-72C4-4AB2-A48C-8215C7C1CB45}"/>
              </a:ext>
            </a:extLst>
          </p:cNvPr>
          <p:cNvSpPr txBox="1">
            <a:spLocks noChangeArrowheads="1"/>
          </p:cNvSpPr>
          <p:nvPr/>
        </p:nvSpPr>
        <p:spPr bwMode="auto">
          <a:xfrm>
            <a:off x="609600" y="2527300"/>
            <a:ext cx="83820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Produce ATP en las mitocondrias de las celulas</a:t>
            </a:r>
          </a:p>
        </p:txBody>
      </p:sp>
      <p:sp>
        <p:nvSpPr>
          <p:cNvPr id="24582" name="Text Box 6">
            <a:extLst>
              <a:ext uri="{FF2B5EF4-FFF2-40B4-BE49-F238E27FC236}">
                <a16:creationId xmlns:a16="http://schemas.microsoft.com/office/drawing/2014/main" id="{02024D0A-53D8-49FD-8C60-0FEF54407652}"/>
              </a:ext>
            </a:extLst>
          </p:cNvPr>
          <p:cNvSpPr txBox="1">
            <a:spLocks noChangeArrowheads="1"/>
          </p:cNvSpPr>
          <p:nvPr/>
        </p:nvSpPr>
        <p:spPr bwMode="auto">
          <a:xfrm>
            <a:off x="609600" y="3017838"/>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Puede producir mucho más energía (ATP) que los sistemas anaeróbicos</a:t>
            </a:r>
          </a:p>
        </p:txBody>
      </p:sp>
      <p:pic>
        <p:nvPicPr>
          <p:cNvPr id="24583" name="Picture 7" descr="Runningman">
            <a:extLst>
              <a:ext uri="{FF2B5EF4-FFF2-40B4-BE49-F238E27FC236}">
                <a16:creationId xmlns:a16="http://schemas.microsoft.com/office/drawing/2014/main" id="{C44F46F3-DEA0-4C83-96FF-2459A826B0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0" y="3962400"/>
            <a:ext cx="2101850" cy="274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4" name="Text Box 8">
            <a:extLst>
              <a:ext uri="{FF2B5EF4-FFF2-40B4-BE49-F238E27FC236}">
                <a16:creationId xmlns:a16="http://schemas.microsoft.com/office/drawing/2014/main" id="{3B93194C-4F5F-44C6-94B4-52EC8FC0EAC9}"/>
              </a:ext>
            </a:extLst>
          </p:cNvPr>
          <p:cNvSpPr txBox="1">
            <a:spLocks noChangeArrowheads="1"/>
          </p:cNvSpPr>
          <p:nvPr/>
        </p:nvSpPr>
        <p:spPr bwMode="auto">
          <a:xfrm>
            <a:off x="609600" y="3849688"/>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Representa la principal vía para la producción de energía durante eventos de tolerancia aeróbica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4583"/>
                                        </p:tgtEl>
                                        <p:attrNameLst>
                                          <p:attrName>style.visibility</p:attrName>
                                        </p:attrNameLst>
                                      </p:cBhvr>
                                      <p:to>
                                        <p:strVal val="visible"/>
                                      </p:to>
                                    </p:set>
                                    <p:animEffect transition="in" filter="wipe(down)">
                                      <p:cBhvr>
                                        <p:cTn id="7" dur="500"/>
                                        <p:tgtEl>
                                          <p:spTgt spid="2458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579"/>
                                        </p:tgtEl>
                                        <p:attrNameLst>
                                          <p:attrName>style.visibility</p:attrName>
                                        </p:attrNameLst>
                                      </p:cBhvr>
                                      <p:to>
                                        <p:strVal val="visible"/>
                                      </p:to>
                                    </p:set>
                                    <p:animEffect transition="in" filter="wipe(left)">
                                      <p:cBhvr>
                                        <p:cTn id="11" dur="500"/>
                                        <p:tgtEl>
                                          <p:spTgt spid="2457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4580"/>
                                        </p:tgtEl>
                                        <p:attrNameLst>
                                          <p:attrName>style.visibility</p:attrName>
                                        </p:attrNameLst>
                                      </p:cBhvr>
                                      <p:to>
                                        <p:strVal val="visible"/>
                                      </p:to>
                                    </p:set>
                                    <p:animEffect transition="in" filter="wipe(left)">
                                      <p:cBhvr>
                                        <p:cTn id="16" dur="500"/>
                                        <p:tgtEl>
                                          <p:spTgt spid="2458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4581"/>
                                        </p:tgtEl>
                                        <p:attrNameLst>
                                          <p:attrName>style.visibility</p:attrName>
                                        </p:attrNameLst>
                                      </p:cBhvr>
                                      <p:to>
                                        <p:strVal val="visible"/>
                                      </p:to>
                                    </p:set>
                                    <p:animEffect transition="in" filter="wipe(left)">
                                      <p:cBhvr>
                                        <p:cTn id="21" dur="500"/>
                                        <p:tgtEl>
                                          <p:spTgt spid="2458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4582"/>
                                        </p:tgtEl>
                                        <p:attrNameLst>
                                          <p:attrName>style.visibility</p:attrName>
                                        </p:attrNameLst>
                                      </p:cBhvr>
                                      <p:to>
                                        <p:strVal val="visible"/>
                                      </p:to>
                                    </p:set>
                                    <p:animEffect transition="in" filter="wipe(left)">
                                      <p:cBhvr>
                                        <p:cTn id="26" dur="500"/>
                                        <p:tgtEl>
                                          <p:spTgt spid="2458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4584"/>
                                        </p:tgtEl>
                                        <p:attrNameLst>
                                          <p:attrName>style.visibility</p:attrName>
                                        </p:attrNameLst>
                                      </p:cBhvr>
                                      <p:to>
                                        <p:strVal val="visible"/>
                                      </p:to>
                                    </p:set>
                                    <p:animEffect transition="in" filter="wipe(left)">
                                      <p:cBhvr>
                                        <p:cTn id="31" dur="500"/>
                                        <p:tgtEl>
                                          <p:spTgt spid="24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autoUpdateAnimBg="0"/>
      <p:bldP spid="24580" grpId="0" autoUpdateAnimBg="0"/>
      <p:bldP spid="24581" grpId="0" autoUpdateAnimBg="0"/>
      <p:bldP spid="24582" grpId="0" autoUpdateAnimBg="0"/>
      <p:bldP spid="24584"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Contents">
            <a:extLst>
              <a:ext uri="{FF2B5EF4-FFF2-40B4-BE49-F238E27FC236}">
                <a16:creationId xmlns:a16="http://schemas.microsoft.com/office/drawing/2014/main" id="{5742E862-97BD-4743-A6DC-E181CF5906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7" name="Text Box 3">
            <a:extLst>
              <a:ext uri="{FF2B5EF4-FFF2-40B4-BE49-F238E27FC236}">
                <a16:creationId xmlns:a16="http://schemas.microsoft.com/office/drawing/2014/main" id="{34D174F1-8E5F-41A0-9440-D57A1529948E}"/>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Leyes de Termodinámica</a:t>
            </a:r>
          </a:p>
        </p:txBody>
      </p:sp>
      <p:sp>
        <p:nvSpPr>
          <p:cNvPr id="88069" name="Rectangle 5">
            <a:extLst>
              <a:ext uri="{FF2B5EF4-FFF2-40B4-BE49-F238E27FC236}">
                <a16:creationId xmlns:a16="http://schemas.microsoft.com/office/drawing/2014/main" id="{010EF6C9-0C62-4D3A-B147-920FF4BA6EAC}"/>
              </a:ext>
            </a:extLst>
          </p:cNvPr>
          <p:cNvSpPr>
            <a:spLocks noChangeArrowheads="1"/>
          </p:cNvSpPr>
          <p:nvPr/>
        </p:nvSpPr>
        <p:spPr bwMode="auto">
          <a:xfrm>
            <a:off x="2076450" y="1181100"/>
            <a:ext cx="4946650" cy="762000"/>
          </a:xfrm>
          <a:prstGeom prst="rect">
            <a:avLst/>
          </a:prstGeom>
          <a:noFill/>
          <a:ln w="9525">
            <a:noFill/>
            <a:miter lim="800000"/>
            <a:headEnd/>
            <a:tailEnd/>
          </a:ln>
          <a:effectLst/>
        </p:spPr>
        <p:txBody>
          <a:bodyPr anchor="ctr"/>
          <a:lstStyle/>
          <a:p>
            <a:pPr algn="ctr">
              <a:defRPr/>
            </a:pPr>
            <a:r>
              <a:rPr lang="en-US" sz="3800" b="0" i="0">
                <a:effectLst>
                  <a:outerShdw blurRad="38100" dist="38100" dir="2700000" algn="tl">
                    <a:srgbClr val="C0C0C0"/>
                  </a:outerShdw>
                </a:effectLst>
                <a:latin typeface="Arial Black" pitchFamily="34" charset="0"/>
              </a:rPr>
              <a:t>TERMODINÁMICA</a:t>
            </a:r>
          </a:p>
        </p:txBody>
      </p:sp>
      <p:sp>
        <p:nvSpPr>
          <p:cNvPr id="88070" name="Rectangle 6">
            <a:extLst>
              <a:ext uri="{FF2B5EF4-FFF2-40B4-BE49-F238E27FC236}">
                <a16:creationId xmlns:a16="http://schemas.microsoft.com/office/drawing/2014/main" id="{6980FC85-6403-4916-8D6D-0215966BEC13}"/>
              </a:ext>
            </a:extLst>
          </p:cNvPr>
          <p:cNvSpPr>
            <a:spLocks noChangeArrowheads="1"/>
          </p:cNvSpPr>
          <p:nvPr/>
        </p:nvSpPr>
        <p:spPr bwMode="auto">
          <a:xfrm>
            <a:off x="495300" y="2057400"/>
            <a:ext cx="2609850" cy="533400"/>
          </a:xfrm>
          <a:prstGeom prst="rect">
            <a:avLst/>
          </a:prstGeom>
          <a:noFill/>
          <a:ln w="9525">
            <a:noFill/>
            <a:miter lim="800000"/>
            <a:headEnd/>
            <a:tailEnd/>
          </a:ln>
          <a:effectLst/>
        </p:spPr>
        <p:txBody>
          <a:bodyPr/>
          <a:lstStyle/>
          <a:p>
            <a:pPr marL="342900" indent="-342900" algn="ctr">
              <a:spcBef>
                <a:spcPct val="20000"/>
              </a:spcBef>
              <a:defRPr/>
            </a:pPr>
            <a:r>
              <a:rPr lang="en-US" sz="2800" i="0">
                <a:effectLst>
                  <a:outerShdw blurRad="38100" dist="38100" dir="2700000" algn="tl">
                    <a:srgbClr val="C0C0C0"/>
                  </a:outerShdw>
                </a:effectLst>
                <a:latin typeface="Arial" charset="0"/>
              </a:rPr>
              <a:t>Primera Ley</a:t>
            </a:r>
          </a:p>
        </p:txBody>
      </p:sp>
      <p:sp>
        <p:nvSpPr>
          <p:cNvPr id="7174" name="Rectangle 7">
            <a:extLst>
              <a:ext uri="{FF2B5EF4-FFF2-40B4-BE49-F238E27FC236}">
                <a16:creationId xmlns:a16="http://schemas.microsoft.com/office/drawing/2014/main" id="{EE75F82B-5B01-4389-907D-D235CA852891}"/>
              </a:ext>
            </a:extLst>
          </p:cNvPr>
          <p:cNvSpPr>
            <a:spLocks noChangeArrowheads="1"/>
          </p:cNvSpPr>
          <p:nvPr/>
        </p:nvSpPr>
        <p:spPr bwMode="auto">
          <a:xfrm>
            <a:off x="255588" y="2590800"/>
            <a:ext cx="3395662"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spcBef>
                <a:spcPct val="20000"/>
              </a:spcBef>
            </a:pPr>
            <a:r>
              <a:rPr lang="en-US" altLang="en-US" sz="2500" i="0"/>
              <a:t>La Energía ni se Crea</a:t>
            </a:r>
          </a:p>
          <a:p>
            <a:pPr algn="ctr">
              <a:lnSpc>
                <a:spcPct val="80000"/>
              </a:lnSpc>
              <a:spcBef>
                <a:spcPct val="20000"/>
              </a:spcBef>
            </a:pPr>
            <a:r>
              <a:rPr lang="en-US" altLang="en-US" sz="2500" i="0"/>
              <a:t>ni se Destruye, solo</a:t>
            </a:r>
          </a:p>
          <a:p>
            <a:pPr algn="ctr">
              <a:lnSpc>
                <a:spcPct val="80000"/>
              </a:lnSpc>
              <a:spcBef>
                <a:spcPct val="20000"/>
              </a:spcBef>
            </a:pPr>
            <a:r>
              <a:rPr lang="en-US" altLang="en-US" sz="2500" i="0"/>
              <a:t>se Transforma de una</a:t>
            </a:r>
          </a:p>
          <a:p>
            <a:pPr algn="ctr">
              <a:lnSpc>
                <a:spcPct val="80000"/>
              </a:lnSpc>
              <a:spcBef>
                <a:spcPct val="20000"/>
              </a:spcBef>
            </a:pPr>
            <a:r>
              <a:rPr lang="en-US" altLang="en-US" sz="2500" i="0"/>
              <a:t>Forma a otra</a:t>
            </a:r>
          </a:p>
        </p:txBody>
      </p:sp>
      <p:sp>
        <p:nvSpPr>
          <p:cNvPr id="88072" name="Rectangle 8">
            <a:extLst>
              <a:ext uri="{FF2B5EF4-FFF2-40B4-BE49-F238E27FC236}">
                <a16:creationId xmlns:a16="http://schemas.microsoft.com/office/drawing/2014/main" id="{7E87D1C9-BEF1-456E-A975-5078577DE2E0}"/>
              </a:ext>
            </a:extLst>
          </p:cNvPr>
          <p:cNvSpPr>
            <a:spLocks noChangeArrowheads="1"/>
          </p:cNvSpPr>
          <p:nvPr/>
        </p:nvSpPr>
        <p:spPr bwMode="auto">
          <a:xfrm>
            <a:off x="5295900" y="2057400"/>
            <a:ext cx="2819400" cy="533400"/>
          </a:xfrm>
          <a:prstGeom prst="rect">
            <a:avLst/>
          </a:prstGeom>
          <a:noFill/>
          <a:ln w="9525">
            <a:noFill/>
            <a:miter lim="800000"/>
            <a:headEnd/>
            <a:tailEnd/>
          </a:ln>
          <a:effectLst/>
        </p:spPr>
        <p:txBody>
          <a:bodyPr/>
          <a:lstStyle/>
          <a:p>
            <a:pPr marL="342900" indent="-342900" algn="ctr">
              <a:spcBef>
                <a:spcPct val="20000"/>
              </a:spcBef>
              <a:defRPr/>
            </a:pPr>
            <a:r>
              <a:rPr lang="en-US" sz="2800" i="0">
                <a:effectLst>
                  <a:outerShdw blurRad="38100" dist="38100" dir="2700000" algn="tl">
                    <a:srgbClr val="C0C0C0"/>
                  </a:outerShdw>
                </a:effectLst>
                <a:latin typeface="Arial" charset="0"/>
              </a:rPr>
              <a:t>Segunda Ley</a:t>
            </a:r>
          </a:p>
        </p:txBody>
      </p:sp>
      <p:sp>
        <p:nvSpPr>
          <p:cNvPr id="7176" name="Freeform 9">
            <a:extLst>
              <a:ext uri="{FF2B5EF4-FFF2-40B4-BE49-F238E27FC236}">
                <a16:creationId xmlns:a16="http://schemas.microsoft.com/office/drawing/2014/main" id="{4A4C626F-58C2-4C75-9369-740B9E1FC27F}"/>
              </a:ext>
            </a:extLst>
          </p:cNvPr>
          <p:cNvSpPr>
            <a:spLocks/>
          </p:cNvSpPr>
          <p:nvPr/>
        </p:nvSpPr>
        <p:spPr bwMode="auto">
          <a:xfrm>
            <a:off x="1444625" y="1600200"/>
            <a:ext cx="777875" cy="5334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177" name="Freeform 10">
            <a:extLst>
              <a:ext uri="{FF2B5EF4-FFF2-40B4-BE49-F238E27FC236}">
                <a16:creationId xmlns:a16="http://schemas.microsoft.com/office/drawing/2014/main" id="{790B31DB-3663-4E15-BF63-B90BB94FFDB0}"/>
              </a:ext>
            </a:extLst>
          </p:cNvPr>
          <p:cNvSpPr>
            <a:spLocks/>
          </p:cNvSpPr>
          <p:nvPr/>
        </p:nvSpPr>
        <p:spPr bwMode="auto">
          <a:xfrm flipH="1">
            <a:off x="6870700" y="1524000"/>
            <a:ext cx="304800" cy="6858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88075" name="Rectangle 11">
            <a:extLst>
              <a:ext uri="{FF2B5EF4-FFF2-40B4-BE49-F238E27FC236}">
                <a16:creationId xmlns:a16="http://schemas.microsoft.com/office/drawing/2014/main" id="{80F77437-CE45-4254-BC3D-CB9404DFACD8}"/>
              </a:ext>
            </a:extLst>
          </p:cNvPr>
          <p:cNvSpPr>
            <a:spLocks noChangeArrowheads="1"/>
          </p:cNvSpPr>
          <p:nvPr/>
        </p:nvSpPr>
        <p:spPr bwMode="auto">
          <a:xfrm>
            <a:off x="4305300" y="2514600"/>
            <a:ext cx="4745038" cy="1423988"/>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2500" i="0"/>
              <a:t>Los Sistemas Vivientes se encuentran en un Alto Estado de Alteración, llamado </a:t>
            </a:r>
            <a:r>
              <a:rPr lang="en-US" sz="2500">
                <a:effectLst>
                  <a:outerShdw blurRad="38100" dist="38100" dir="2700000" algn="tl">
                    <a:srgbClr val="C0C0C0"/>
                  </a:outerShdw>
                </a:effectLst>
                <a:latin typeface="Arial" charset="0"/>
              </a:rPr>
              <a:t>Entropía</a:t>
            </a:r>
          </a:p>
        </p:txBody>
      </p:sp>
      <p:sp>
        <p:nvSpPr>
          <p:cNvPr id="7179" name="Rectangle 12">
            <a:extLst>
              <a:ext uri="{FF2B5EF4-FFF2-40B4-BE49-F238E27FC236}">
                <a16:creationId xmlns:a16="http://schemas.microsoft.com/office/drawing/2014/main" id="{A64B936C-63F4-4D8B-B3D0-677FCA0F539D}"/>
              </a:ext>
            </a:extLst>
          </p:cNvPr>
          <p:cNvSpPr>
            <a:spLocks noChangeArrowheads="1"/>
          </p:cNvSpPr>
          <p:nvPr/>
        </p:nvSpPr>
        <p:spPr bwMode="auto">
          <a:xfrm>
            <a:off x="4762500" y="4000500"/>
            <a:ext cx="4038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spcBef>
                <a:spcPct val="20000"/>
              </a:spcBef>
            </a:pPr>
            <a:r>
              <a:rPr lang="en-US" altLang="en-US" sz="2100">
                <a:solidFill>
                  <a:srgbClr val="66FFFF"/>
                </a:solidFill>
                <a:latin typeface="Arial" panose="020B0604020202020204" pitchFamily="34" charset="0"/>
              </a:rPr>
              <a:t> </a:t>
            </a:r>
            <a:r>
              <a:rPr lang="en-US" altLang="en-US" sz="2100">
                <a:latin typeface="Arial" panose="020B0604020202020204" pitchFamily="34" charset="0"/>
              </a:rPr>
              <a:t>* Implicación</a:t>
            </a:r>
            <a:r>
              <a:rPr lang="en-US" altLang="en-US" sz="2100">
                <a:solidFill>
                  <a:srgbClr val="66FFFF"/>
                </a:solidFill>
                <a:latin typeface="Arial" panose="020B0604020202020204" pitchFamily="34" charset="0"/>
              </a:rPr>
              <a:t> </a:t>
            </a:r>
            <a:r>
              <a:rPr lang="en-US" altLang="en-US" sz="2100">
                <a:latin typeface="Arial" panose="020B0604020202020204" pitchFamily="34" charset="0"/>
              </a:rPr>
              <a:t>*</a:t>
            </a:r>
            <a:endParaRPr lang="en-US" altLang="en-US" sz="2400"/>
          </a:p>
        </p:txBody>
      </p:sp>
      <p:sp>
        <p:nvSpPr>
          <p:cNvPr id="7180" name="Rectangle 13">
            <a:extLst>
              <a:ext uri="{FF2B5EF4-FFF2-40B4-BE49-F238E27FC236}">
                <a16:creationId xmlns:a16="http://schemas.microsoft.com/office/drawing/2014/main" id="{77480C98-B8AA-4E4A-9E49-3722EAA036F0}"/>
              </a:ext>
            </a:extLst>
          </p:cNvPr>
          <p:cNvSpPr>
            <a:spLocks noChangeArrowheads="1"/>
          </p:cNvSpPr>
          <p:nvPr/>
        </p:nvSpPr>
        <p:spPr bwMode="auto">
          <a:xfrm>
            <a:off x="4989513" y="4381500"/>
            <a:ext cx="37211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spcBef>
                <a:spcPct val="20000"/>
              </a:spcBef>
            </a:pPr>
            <a:r>
              <a:rPr lang="en-US" altLang="en-US" sz="2100">
                <a:solidFill>
                  <a:srgbClr val="FFFF00"/>
                </a:solidFill>
                <a:latin typeface="Arial" panose="020B0604020202020204" pitchFamily="34" charset="0"/>
              </a:rPr>
              <a:t> </a:t>
            </a:r>
            <a:r>
              <a:rPr lang="en-US" altLang="en-US" sz="2000">
                <a:latin typeface="Arial" panose="020B0604020202020204" pitchFamily="34" charset="0"/>
              </a:rPr>
              <a:t>Los Cambios Energético en los Sistemas Vivientes Tienden a ir desde un Estado Alto de Energía Libre a un Estado </a:t>
            </a:r>
          </a:p>
          <a:p>
            <a:pPr algn="ctr">
              <a:lnSpc>
                <a:spcPct val="90000"/>
              </a:lnSpc>
              <a:spcBef>
                <a:spcPct val="20000"/>
              </a:spcBef>
            </a:pPr>
            <a:r>
              <a:rPr lang="en-US" altLang="en-US" sz="2000">
                <a:latin typeface="Arial" panose="020B0604020202020204" pitchFamily="34" charset="0"/>
              </a:rPr>
              <a:t>Bajo de Energía</a:t>
            </a:r>
            <a:endParaRPr lang="en-US" altLang="en-US" sz="2000"/>
          </a:p>
        </p:txBody>
      </p:sp>
      <p:sp>
        <p:nvSpPr>
          <p:cNvPr id="7181" name="Line 14">
            <a:extLst>
              <a:ext uri="{FF2B5EF4-FFF2-40B4-BE49-F238E27FC236}">
                <a16:creationId xmlns:a16="http://schemas.microsoft.com/office/drawing/2014/main" id="{229D222C-9566-4202-A0ED-378509291F70}"/>
              </a:ext>
            </a:extLst>
          </p:cNvPr>
          <p:cNvSpPr>
            <a:spLocks noChangeShapeType="1"/>
          </p:cNvSpPr>
          <p:nvPr/>
        </p:nvSpPr>
        <p:spPr bwMode="auto">
          <a:xfrm>
            <a:off x="1762125" y="4117975"/>
            <a:ext cx="0" cy="6096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182" name="Text Box 15">
            <a:extLst>
              <a:ext uri="{FF2B5EF4-FFF2-40B4-BE49-F238E27FC236}">
                <a16:creationId xmlns:a16="http://schemas.microsoft.com/office/drawing/2014/main" id="{89881ECF-77A0-4370-B645-0430C0A7F25B}"/>
              </a:ext>
            </a:extLst>
          </p:cNvPr>
          <p:cNvSpPr txBox="1">
            <a:spLocks noChangeArrowheads="1"/>
          </p:cNvSpPr>
          <p:nvPr/>
        </p:nvSpPr>
        <p:spPr bwMode="auto">
          <a:xfrm>
            <a:off x="273050" y="4621213"/>
            <a:ext cx="301307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s-PR" altLang="en-US" sz="2400">
                <a:latin typeface="Arial" panose="020B0604020202020204" pitchFamily="34" charset="0"/>
              </a:rPr>
              <a:t>Todas las Formas de Energía</a:t>
            </a:r>
          </a:p>
          <a:p>
            <a:pPr algn="ctr"/>
            <a:r>
              <a:rPr lang="es-PR" altLang="en-US" sz="2400">
                <a:latin typeface="Arial" panose="020B0604020202020204" pitchFamily="34" charset="0"/>
              </a:rPr>
              <a:t>Son Intercambiables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left)">
                                      <p:cBhvr>
                                        <p:cTn id="7" dur="500"/>
                                        <p:tgtEl>
                                          <p:spTgt spid="880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7"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Picture 2" descr="Contents">
            <a:extLst>
              <a:ext uri="{FF2B5EF4-FFF2-40B4-BE49-F238E27FC236}">
                <a16:creationId xmlns:a16="http://schemas.microsoft.com/office/drawing/2014/main" id="{65D8B75E-85E2-4DE3-8F6B-77A10C2F22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Text Box 3">
            <a:extLst>
              <a:ext uri="{FF2B5EF4-FFF2-40B4-BE49-F238E27FC236}">
                <a16:creationId xmlns:a16="http://schemas.microsoft.com/office/drawing/2014/main" id="{0C482C97-D514-4C9A-B17C-08E118713CF3}"/>
              </a:ext>
            </a:extLst>
          </p:cNvPr>
          <p:cNvSpPr txBox="1">
            <a:spLocks noChangeArrowheads="1"/>
          </p:cNvSpPr>
          <p:nvPr/>
        </p:nvSpPr>
        <p:spPr bwMode="auto">
          <a:xfrm>
            <a:off x="609600" y="1517650"/>
            <a:ext cx="8305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tabLst>
                <a:tab pos="342900" algn="l"/>
              </a:tabLst>
              <a:defRPr sz="1200" b="1" i="1">
                <a:solidFill>
                  <a:schemeClr val="tx1"/>
                </a:solidFill>
                <a:latin typeface="Times New Roman" panose="02020603050405020304" pitchFamily="18" charset="0"/>
              </a:defRPr>
            </a:lvl1pPr>
            <a:lvl2pPr marL="742950" indent="-285750">
              <a:tabLst>
                <a:tab pos="342900" algn="l"/>
              </a:tabLst>
              <a:defRPr sz="1200" b="1" i="1">
                <a:solidFill>
                  <a:schemeClr val="tx1"/>
                </a:solidFill>
                <a:latin typeface="Times New Roman" panose="02020603050405020304" pitchFamily="18" charset="0"/>
              </a:defRPr>
            </a:lvl2pPr>
            <a:lvl3pPr marL="1143000" indent="-228600">
              <a:tabLst>
                <a:tab pos="342900" algn="l"/>
              </a:tabLst>
              <a:defRPr sz="1200" b="1" i="1">
                <a:solidFill>
                  <a:schemeClr val="tx1"/>
                </a:solidFill>
                <a:latin typeface="Times New Roman" panose="02020603050405020304" pitchFamily="18" charset="0"/>
              </a:defRPr>
            </a:lvl3pPr>
            <a:lvl4pPr marL="1600200" indent="-228600">
              <a:tabLst>
                <a:tab pos="342900" algn="l"/>
              </a:tabLst>
              <a:defRPr sz="1200" b="1" i="1">
                <a:solidFill>
                  <a:schemeClr val="tx1"/>
                </a:solidFill>
                <a:latin typeface="Times New Roman" panose="02020603050405020304" pitchFamily="18" charset="0"/>
              </a:defRPr>
            </a:lvl4pPr>
            <a:lvl5pPr marL="2057400" indent="-228600">
              <a:tabLst>
                <a:tab pos="3429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1. El ácido pirúvico de la glucólisis se convierte en </a:t>
            </a:r>
          </a:p>
          <a:p>
            <a:r>
              <a:rPr lang="en-US" altLang="en-US" sz="2400" b="0" i="0">
                <a:latin typeface="Arial" panose="020B0604020202020204" pitchFamily="34" charset="0"/>
              </a:rPr>
              <a:t>		acetil coenzima A (acetil CoA).</a:t>
            </a:r>
          </a:p>
        </p:txBody>
      </p:sp>
      <p:sp>
        <p:nvSpPr>
          <p:cNvPr id="28676" name="Text Box 4">
            <a:extLst>
              <a:ext uri="{FF2B5EF4-FFF2-40B4-BE49-F238E27FC236}">
                <a16:creationId xmlns:a16="http://schemas.microsoft.com/office/drawing/2014/main" id="{E6B3A02B-43E2-41B2-BAB6-1BE37CBE9FF9}"/>
              </a:ext>
            </a:extLst>
          </p:cNvPr>
          <p:cNvSpPr txBox="1">
            <a:spLocks noChangeArrowheads="1"/>
          </p:cNvSpPr>
          <p:nvPr/>
        </p:nvSpPr>
        <p:spPr bwMode="auto">
          <a:xfrm>
            <a:off x="609600" y="2416175"/>
            <a:ext cx="8305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tabLst>
                <a:tab pos="342900" algn="l"/>
              </a:tabLst>
              <a:defRPr sz="1200" b="1" i="1">
                <a:solidFill>
                  <a:schemeClr val="tx1"/>
                </a:solidFill>
                <a:latin typeface="Times New Roman" panose="02020603050405020304" pitchFamily="18" charset="0"/>
              </a:defRPr>
            </a:lvl1pPr>
            <a:lvl2pPr marL="742950" indent="-285750">
              <a:tabLst>
                <a:tab pos="342900" algn="l"/>
              </a:tabLst>
              <a:defRPr sz="1200" b="1" i="1">
                <a:solidFill>
                  <a:schemeClr val="tx1"/>
                </a:solidFill>
                <a:latin typeface="Times New Roman" panose="02020603050405020304" pitchFamily="18" charset="0"/>
              </a:defRPr>
            </a:lvl2pPr>
            <a:lvl3pPr marL="1143000" indent="-228600">
              <a:tabLst>
                <a:tab pos="342900" algn="l"/>
              </a:tabLst>
              <a:defRPr sz="1200" b="1" i="1">
                <a:solidFill>
                  <a:schemeClr val="tx1"/>
                </a:solidFill>
                <a:latin typeface="Times New Roman" panose="02020603050405020304" pitchFamily="18" charset="0"/>
              </a:defRPr>
            </a:lvl3pPr>
            <a:lvl4pPr marL="1600200" indent="-228600">
              <a:tabLst>
                <a:tab pos="342900" algn="l"/>
              </a:tabLst>
              <a:defRPr sz="1200" b="1" i="1">
                <a:solidFill>
                  <a:schemeClr val="tx1"/>
                </a:solidFill>
                <a:latin typeface="Times New Roman" panose="02020603050405020304" pitchFamily="18" charset="0"/>
              </a:defRPr>
            </a:lvl4pPr>
            <a:lvl5pPr marL="2057400" indent="-228600">
              <a:tabLst>
                <a:tab pos="3429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2. El acetil CoA entra en el ciclo de Krebs y forma 2 ATP,</a:t>
            </a:r>
          </a:p>
          <a:p>
            <a:r>
              <a:rPr lang="en-US" altLang="en-US" sz="2400" b="0" i="0">
                <a:latin typeface="Arial" panose="020B0604020202020204" pitchFamily="34" charset="0"/>
              </a:rPr>
              <a:t>		bióxido de carbono e hidrógeno.</a:t>
            </a:r>
          </a:p>
        </p:txBody>
      </p:sp>
      <p:sp>
        <p:nvSpPr>
          <p:cNvPr id="28677" name="Text Box 5">
            <a:extLst>
              <a:ext uri="{FF2B5EF4-FFF2-40B4-BE49-F238E27FC236}">
                <a16:creationId xmlns:a16="http://schemas.microsoft.com/office/drawing/2014/main" id="{D11E74EE-8B60-4FB5-A3F7-A64E1256C83A}"/>
              </a:ext>
            </a:extLst>
          </p:cNvPr>
          <p:cNvSpPr txBox="1">
            <a:spLocks noChangeArrowheads="1"/>
          </p:cNvSpPr>
          <p:nvPr/>
        </p:nvSpPr>
        <p:spPr bwMode="auto">
          <a:xfrm>
            <a:off x="609600" y="3336925"/>
            <a:ext cx="83058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42900" algn="l"/>
              </a:tabLst>
              <a:defRPr sz="1200" b="1" i="1">
                <a:solidFill>
                  <a:schemeClr val="tx1"/>
                </a:solidFill>
                <a:latin typeface="Times New Roman" panose="02020603050405020304" pitchFamily="18" charset="0"/>
              </a:defRPr>
            </a:lvl1pPr>
            <a:lvl2pPr marL="742950" indent="-285750">
              <a:tabLst>
                <a:tab pos="342900" algn="l"/>
              </a:tabLst>
              <a:defRPr sz="1200" b="1" i="1">
                <a:solidFill>
                  <a:schemeClr val="tx1"/>
                </a:solidFill>
                <a:latin typeface="Times New Roman" panose="02020603050405020304" pitchFamily="18" charset="0"/>
              </a:defRPr>
            </a:lvl2pPr>
            <a:lvl3pPr marL="1143000" indent="-228600">
              <a:tabLst>
                <a:tab pos="342900" algn="l"/>
              </a:tabLst>
              <a:defRPr sz="1200" b="1" i="1">
                <a:solidFill>
                  <a:schemeClr val="tx1"/>
                </a:solidFill>
                <a:latin typeface="Times New Roman" panose="02020603050405020304" pitchFamily="18" charset="0"/>
              </a:defRPr>
            </a:lvl3pPr>
            <a:lvl4pPr marL="1600200" indent="-228600">
              <a:tabLst>
                <a:tab pos="342900" algn="l"/>
              </a:tabLst>
              <a:defRPr sz="1200" b="1" i="1">
                <a:solidFill>
                  <a:schemeClr val="tx1"/>
                </a:solidFill>
                <a:latin typeface="Times New Roman" panose="02020603050405020304" pitchFamily="18" charset="0"/>
              </a:defRPr>
            </a:lvl4pPr>
            <a:lvl5pPr marL="2057400" indent="-228600">
              <a:tabLst>
                <a:tab pos="3429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3. Los hidrógenos en la célula se combinan con dos</a:t>
            </a:r>
          </a:p>
          <a:p>
            <a:r>
              <a:rPr lang="en-US" altLang="en-US" sz="2400" b="0" i="0">
                <a:latin typeface="Arial" panose="020B0604020202020204" pitchFamily="34" charset="0"/>
              </a:rPr>
              <a:t>	coenzimas que lo transportan hacia la cadena de</a:t>
            </a:r>
          </a:p>
          <a:p>
            <a:r>
              <a:rPr lang="en-US" altLang="en-US" sz="2400" b="0" i="0">
                <a:latin typeface="Arial" panose="020B0604020202020204" pitchFamily="34" charset="0"/>
              </a:rPr>
              <a:t>	transporte de electrones.</a:t>
            </a:r>
          </a:p>
        </p:txBody>
      </p:sp>
      <p:sp>
        <p:nvSpPr>
          <p:cNvPr id="28678" name="Text Box 6">
            <a:extLst>
              <a:ext uri="{FF2B5EF4-FFF2-40B4-BE49-F238E27FC236}">
                <a16:creationId xmlns:a16="http://schemas.microsoft.com/office/drawing/2014/main" id="{59AC8AC5-3FDF-470B-9F25-E8CE600AD560}"/>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Oxidacion de los Hidratos de Carbono</a:t>
            </a:r>
          </a:p>
        </p:txBody>
      </p:sp>
      <p:sp>
        <p:nvSpPr>
          <p:cNvPr id="28679" name="Text Box 7">
            <a:extLst>
              <a:ext uri="{FF2B5EF4-FFF2-40B4-BE49-F238E27FC236}">
                <a16:creationId xmlns:a16="http://schemas.microsoft.com/office/drawing/2014/main" id="{C6A74CC8-0F0B-4262-ACCB-DC4723125A56}"/>
              </a:ext>
            </a:extLst>
          </p:cNvPr>
          <p:cNvSpPr txBox="1">
            <a:spLocks noChangeArrowheads="1"/>
          </p:cNvSpPr>
          <p:nvPr/>
        </p:nvSpPr>
        <p:spPr bwMode="auto">
          <a:xfrm>
            <a:off x="609600" y="4676775"/>
            <a:ext cx="8305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42900" algn="l"/>
              </a:tabLst>
              <a:defRPr sz="1200" b="1" i="1">
                <a:solidFill>
                  <a:schemeClr val="tx1"/>
                </a:solidFill>
                <a:latin typeface="Times New Roman" panose="02020603050405020304" pitchFamily="18" charset="0"/>
              </a:defRPr>
            </a:lvl1pPr>
            <a:lvl2pPr marL="742950" indent="-285750">
              <a:tabLst>
                <a:tab pos="342900" algn="l"/>
              </a:tabLst>
              <a:defRPr sz="1200" b="1" i="1">
                <a:solidFill>
                  <a:schemeClr val="tx1"/>
                </a:solidFill>
                <a:latin typeface="Times New Roman" panose="02020603050405020304" pitchFamily="18" charset="0"/>
              </a:defRPr>
            </a:lvl2pPr>
            <a:lvl3pPr marL="1143000" indent="-228600">
              <a:tabLst>
                <a:tab pos="342900" algn="l"/>
              </a:tabLst>
              <a:defRPr sz="1200" b="1" i="1">
                <a:solidFill>
                  <a:schemeClr val="tx1"/>
                </a:solidFill>
                <a:latin typeface="Times New Roman" panose="02020603050405020304" pitchFamily="18" charset="0"/>
              </a:defRPr>
            </a:lvl3pPr>
            <a:lvl4pPr marL="1600200" indent="-228600">
              <a:tabLst>
                <a:tab pos="342900" algn="l"/>
              </a:tabLst>
              <a:defRPr sz="1200" b="1" i="1">
                <a:solidFill>
                  <a:schemeClr val="tx1"/>
                </a:solidFill>
                <a:latin typeface="Times New Roman" panose="02020603050405020304" pitchFamily="18" charset="0"/>
              </a:defRPr>
            </a:lvl4pPr>
            <a:lvl5pPr marL="2057400" indent="-228600">
              <a:tabLst>
                <a:tab pos="3429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4. La cadena de transporte de electrones recombina los</a:t>
            </a:r>
          </a:p>
          <a:p>
            <a:r>
              <a:rPr lang="en-US" altLang="en-US" sz="2400" b="0" i="0">
                <a:latin typeface="Arial" panose="020B0604020202020204" pitchFamily="34" charset="0"/>
              </a:rPr>
              <a:t>	átomos de hidrógeno para producir ATP y agua.</a:t>
            </a:r>
          </a:p>
        </p:txBody>
      </p:sp>
      <p:sp>
        <p:nvSpPr>
          <p:cNvPr id="28680" name="Text Box 8">
            <a:extLst>
              <a:ext uri="{FF2B5EF4-FFF2-40B4-BE49-F238E27FC236}">
                <a16:creationId xmlns:a16="http://schemas.microsoft.com/office/drawing/2014/main" id="{5571E23A-9C6B-4E47-8C75-97F9678160F2}"/>
              </a:ext>
            </a:extLst>
          </p:cNvPr>
          <p:cNvSpPr txBox="1">
            <a:spLocks noChangeArrowheads="1"/>
          </p:cNvSpPr>
          <p:nvPr/>
        </p:nvSpPr>
        <p:spPr bwMode="auto">
          <a:xfrm>
            <a:off x="609600" y="5572125"/>
            <a:ext cx="8305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42900" algn="l"/>
              </a:tabLst>
              <a:defRPr sz="1200" b="1" i="1">
                <a:solidFill>
                  <a:schemeClr val="tx1"/>
                </a:solidFill>
                <a:latin typeface="Times New Roman" panose="02020603050405020304" pitchFamily="18" charset="0"/>
              </a:defRPr>
            </a:lvl1pPr>
            <a:lvl2pPr marL="742950" indent="-285750">
              <a:tabLst>
                <a:tab pos="342900" algn="l"/>
              </a:tabLst>
              <a:defRPr sz="1200" b="1" i="1">
                <a:solidFill>
                  <a:schemeClr val="tx1"/>
                </a:solidFill>
                <a:latin typeface="Times New Roman" panose="02020603050405020304" pitchFamily="18" charset="0"/>
              </a:defRPr>
            </a:lvl2pPr>
            <a:lvl3pPr marL="1143000" indent="-228600">
              <a:tabLst>
                <a:tab pos="342900" algn="l"/>
              </a:tabLst>
              <a:defRPr sz="1200" b="1" i="1">
                <a:solidFill>
                  <a:schemeClr val="tx1"/>
                </a:solidFill>
                <a:latin typeface="Times New Roman" panose="02020603050405020304" pitchFamily="18" charset="0"/>
              </a:defRPr>
            </a:lvl3pPr>
            <a:lvl4pPr marL="1600200" indent="-228600">
              <a:tabLst>
                <a:tab pos="342900" algn="l"/>
              </a:tabLst>
              <a:defRPr sz="1200" b="1" i="1">
                <a:solidFill>
                  <a:schemeClr val="tx1"/>
                </a:solidFill>
                <a:latin typeface="Times New Roman" panose="02020603050405020304" pitchFamily="18" charset="0"/>
              </a:defRPr>
            </a:lvl4pPr>
            <a:lvl5pPr marL="2057400" indent="-228600">
              <a:tabLst>
                <a:tab pos="3429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42900" algn="l"/>
              </a:tabLs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5. Una molécula de glucógeno puede generar hasta 39 </a:t>
            </a:r>
          </a:p>
          <a:p>
            <a:r>
              <a:rPr lang="en-US" altLang="en-US" sz="2400" b="0" i="0">
                <a:latin typeface="Arial" panose="020B0604020202020204" pitchFamily="34" charset="0"/>
              </a:rPr>
              <a:t>	moléculas de ATP.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left)">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8675"/>
                                        </p:tgtEl>
                                        <p:attrNameLst>
                                          <p:attrName>style.visibility</p:attrName>
                                        </p:attrNameLst>
                                      </p:cBhvr>
                                      <p:to>
                                        <p:strVal val="visible"/>
                                      </p:to>
                                    </p:set>
                                    <p:animEffect transition="in" filter="wipe(left)">
                                      <p:cBhvr>
                                        <p:cTn id="12" dur="500"/>
                                        <p:tgtEl>
                                          <p:spTgt spid="2867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676"/>
                                        </p:tgtEl>
                                        <p:attrNameLst>
                                          <p:attrName>style.visibility</p:attrName>
                                        </p:attrNameLst>
                                      </p:cBhvr>
                                      <p:to>
                                        <p:strVal val="visible"/>
                                      </p:to>
                                    </p:set>
                                    <p:animEffect transition="in" filter="wipe(left)">
                                      <p:cBhvr>
                                        <p:cTn id="17" dur="500"/>
                                        <p:tgtEl>
                                          <p:spTgt spid="2867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8677"/>
                                        </p:tgtEl>
                                        <p:attrNameLst>
                                          <p:attrName>style.visibility</p:attrName>
                                        </p:attrNameLst>
                                      </p:cBhvr>
                                      <p:to>
                                        <p:strVal val="visible"/>
                                      </p:to>
                                    </p:set>
                                    <p:animEffect transition="in" filter="wipe(left)">
                                      <p:cBhvr>
                                        <p:cTn id="22" dur="500"/>
                                        <p:tgtEl>
                                          <p:spTgt spid="2867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8679"/>
                                        </p:tgtEl>
                                        <p:attrNameLst>
                                          <p:attrName>style.visibility</p:attrName>
                                        </p:attrNameLst>
                                      </p:cBhvr>
                                      <p:to>
                                        <p:strVal val="visible"/>
                                      </p:to>
                                    </p:set>
                                    <p:animEffect transition="in" filter="wipe(left)">
                                      <p:cBhvr>
                                        <p:cTn id="27" dur="500"/>
                                        <p:tgtEl>
                                          <p:spTgt spid="2867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680"/>
                                        </p:tgtEl>
                                        <p:attrNameLst>
                                          <p:attrName>style.visibility</p:attrName>
                                        </p:attrNameLst>
                                      </p:cBhvr>
                                      <p:to>
                                        <p:strVal val="visible"/>
                                      </p:to>
                                    </p:set>
                                    <p:animEffect transition="in" filter="wipe(left)">
                                      <p:cBhvr>
                                        <p:cTn id="32"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5" grpId="0" autoUpdateAnimBg="0"/>
      <p:bldP spid="28676" grpId="0" autoUpdateAnimBg="0"/>
      <p:bldP spid="28677" grpId="0" autoUpdateAnimBg="0"/>
      <p:bldP spid="28678" grpId="0" autoUpdateAnimBg="0"/>
      <p:bldP spid="28679" grpId="0" autoUpdateAnimBg="0"/>
      <p:bldP spid="28680"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Illustration">
            <a:extLst>
              <a:ext uri="{FF2B5EF4-FFF2-40B4-BE49-F238E27FC236}">
                <a16:creationId xmlns:a16="http://schemas.microsoft.com/office/drawing/2014/main" id="{84B74F7B-0519-4D7E-BCF9-90D9E9DB59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7" name="Text Box 3">
            <a:extLst>
              <a:ext uri="{FF2B5EF4-FFF2-40B4-BE49-F238E27FC236}">
                <a16:creationId xmlns:a16="http://schemas.microsoft.com/office/drawing/2014/main" id="{B9AEF6B9-732B-4840-A995-BB49E4C351C1}"/>
              </a:ext>
            </a:extLst>
          </p:cNvPr>
          <p:cNvSpPr txBox="1">
            <a:spLocks noChangeArrowheads="1"/>
          </p:cNvSpPr>
          <p:nvPr/>
        </p:nvSpPr>
        <p:spPr bwMode="auto">
          <a:xfrm>
            <a:off x="381000" y="533400"/>
            <a:ext cx="8763000"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FOSFORILACIÓN OXIDATIVA</a:t>
            </a:r>
            <a:endParaRPr lang="en-US" altLang="en-US" sz="2400" i="0">
              <a:latin typeface="Arial" panose="020B0604020202020204" pitchFamily="34" charset="0"/>
            </a:endParaRPr>
          </a:p>
        </p:txBody>
      </p:sp>
      <p:grpSp>
        <p:nvGrpSpPr>
          <p:cNvPr id="2" name="Group 6">
            <a:extLst>
              <a:ext uri="{FF2B5EF4-FFF2-40B4-BE49-F238E27FC236}">
                <a16:creationId xmlns:a16="http://schemas.microsoft.com/office/drawing/2014/main" id="{E2BF4012-0127-42C7-90BE-41C11BA847F2}"/>
              </a:ext>
            </a:extLst>
          </p:cNvPr>
          <p:cNvGrpSpPr>
            <a:grpSpLocks/>
          </p:cNvGrpSpPr>
          <p:nvPr/>
        </p:nvGrpSpPr>
        <p:grpSpPr bwMode="auto">
          <a:xfrm>
            <a:off x="1054100" y="1171575"/>
            <a:ext cx="6994525" cy="5180013"/>
            <a:chOff x="664" y="738"/>
            <a:chExt cx="4406" cy="3263"/>
          </a:xfrm>
        </p:grpSpPr>
        <p:pic>
          <p:nvPicPr>
            <p:cNvPr id="63493" name="Picture 4" descr="fig4">
              <a:extLst>
                <a:ext uri="{FF2B5EF4-FFF2-40B4-BE49-F238E27FC236}">
                  <a16:creationId xmlns:a16="http://schemas.microsoft.com/office/drawing/2014/main" id="{41F96CAA-8718-4C06-BFBA-C34B363897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178" t="5600" r="4178" b="5600"/>
            <a:stretch>
              <a:fillRect/>
            </a:stretch>
          </p:blipFill>
          <p:spPr bwMode="auto">
            <a:xfrm>
              <a:off x="664" y="738"/>
              <a:ext cx="4406" cy="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4" name="Text Box 5">
              <a:extLst>
                <a:ext uri="{FF2B5EF4-FFF2-40B4-BE49-F238E27FC236}">
                  <a16:creationId xmlns:a16="http://schemas.microsoft.com/office/drawing/2014/main" id="{59AB5EBD-F829-4383-80C1-19AF6A9D3FC5}"/>
                </a:ext>
              </a:extLst>
            </p:cNvPr>
            <p:cNvSpPr txBox="1">
              <a:spLocks noChangeArrowheads="1"/>
            </p:cNvSpPr>
            <p:nvPr/>
          </p:nvSpPr>
          <p:spPr bwMode="auto">
            <a:xfrm>
              <a:off x="4506" y="3723"/>
              <a:ext cx="175"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000" b="0" i="0"/>
                <a:t>¯</a:t>
              </a:r>
              <a:endParaRPr lang="en-US" altLang="en-US" sz="2400" b="0" i="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747"/>
                                        </p:tgtEl>
                                        <p:attrNameLst>
                                          <p:attrName>style.visibility</p:attrName>
                                        </p:attrNameLst>
                                      </p:cBhvr>
                                      <p:to>
                                        <p:strVal val="visible"/>
                                      </p:to>
                                    </p:set>
                                    <p:animEffect transition="in" filter="wipe(left)">
                                      <p:cBhvr>
                                        <p:cTn id="7" dur="500"/>
                                        <p:tgtEl>
                                          <p:spTgt spid="31747"/>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 calcmode="lin" valueType="num">
                                      <p:cBhvr>
                                        <p:cTn id="13" dur="500" fill="hold"/>
                                        <p:tgtEl>
                                          <p:spTgt spid="2"/>
                                        </p:tgtEl>
                                        <p:attrNameLst>
                                          <p:attrName>ppt_x</p:attrName>
                                        </p:attrNameLst>
                                      </p:cBhvr>
                                      <p:tavLst>
                                        <p:tav tm="0">
                                          <p:val>
                                            <p:fltVal val="0.5"/>
                                          </p:val>
                                        </p:tav>
                                        <p:tav tm="100000">
                                          <p:val>
                                            <p:strVal val="#ppt_x"/>
                                          </p:val>
                                        </p:tav>
                                      </p:tavLst>
                                    </p:anim>
                                    <p:anim calcmode="lin" valueType="num">
                                      <p:cBhvr>
                                        <p:cTn id="14" dur="500" fill="hold"/>
                                        <p:tgtEl>
                                          <p:spTgt spid="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3" name="Picture 13" descr="Tables 2 tiff">
            <a:extLst>
              <a:ext uri="{FF2B5EF4-FFF2-40B4-BE49-F238E27FC236}">
                <a16:creationId xmlns:a16="http://schemas.microsoft.com/office/drawing/2014/main" id="{9E212926-5F8D-49F5-AF2A-A1693F1CF4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94" name="Text Box 14">
            <a:extLst>
              <a:ext uri="{FF2B5EF4-FFF2-40B4-BE49-F238E27FC236}">
                <a16:creationId xmlns:a16="http://schemas.microsoft.com/office/drawing/2014/main" id="{C8AE8266-87AD-44AC-ADBE-3A0FA96488FA}"/>
              </a:ext>
            </a:extLst>
          </p:cNvPr>
          <p:cNvSpPr txBox="1">
            <a:spLocks noChangeArrowheads="1"/>
          </p:cNvSpPr>
          <p:nvPr/>
        </p:nvSpPr>
        <p:spPr bwMode="auto">
          <a:xfrm>
            <a:off x="646113" y="234950"/>
            <a:ext cx="8483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800" i="0">
                <a:solidFill>
                  <a:schemeClr val="accent2"/>
                </a:solidFill>
                <a:latin typeface="Arial" panose="020B0604020202020204" pitchFamily="34" charset="0"/>
              </a:rPr>
              <a:t>Producción de Energía derivado de la Oxidación del Glucógeno Hepático (Hígado)</a:t>
            </a:r>
            <a:endParaRPr lang="en-US" altLang="en-US" sz="2400" b="0" i="0"/>
          </a:p>
        </p:txBody>
      </p:sp>
      <p:sp>
        <p:nvSpPr>
          <p:cNvPr id="64516" name="Text Box 16">
            <a:extLst>
              <a:ext uri="{FF2B5EF4-FFF2-40B4-BE49-F238E27FC236}">
                <a16:creationId xmlns:a16="http://schemas.microsoft.com/office/drawing/2014/main" id="{B19CF5F9-435C-4C5B-A6D4-9414EC913C61}"/>
              </a:ext>
            </a:extLst>
          </p:cNvPr>
          <p:cNvSpPr txBox="1">
            <a:spLocks noChangeArrowheads="1"/>
          </p:cNvSpPr>
          <p:nvPr/>
        </p:nvSpPr>
        <p:spPr bwMode="auto">
          <a:xfrm>
            <a:off x="652463" y="2470150"/>
            <a:ext cx="8286750"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5194300" algn="ctr"/>
                <a:tab pos="7112000" algn="ctr"/>
              </a:tabLst>
              <a:defRPr sz="1200" b="1" i="1">
                <a:solidFill>
                  <a:schemeClr val="tx1"/>
                </a:solidFill>
                <a:latin typeface="Times New Roman" panose="02020603050405020304" pitchFamily="18" charset="0"/>
              </a:defRPr>
            </a:lvl1pPr>
            <a:lvl2pPr marL="742950" indent="-285750">
              <a:tabLst>
                <a:tab pos="5194300" algn="ctr"/>
                <a:tab pos="7112000" algn="ctr"/>
              </a:tabLst>
              <a:defRPr sz="1200" b="1" i="1">
                <a:solidFill>
                  <a:schemeClr val="tx1"/>
                </a:solidFill>
                <a:latin typeface="Times New Roman" panose="02020603050405020304" pitchFamily="18" charset="0"/>
              </a:defRPr>
            </a:lvl2pPr>
            <a:lvl3pPr marL="1143000" indent="-228600">
              <a:tabLst>
                <a:tab pos="5194300" algn="ctr"/>
                <a:tab pos="7112000" algn="ctr"/>
              </a:tabLst>
              <a:defRPr sz="1200" b="1" i="1">
                <a:solidFill>
                  <a:schemeClr val="tx1"/>
                </a:solidFill>
                <a:latin typeface="Times New Roman" panose="02020603050405020304" pitchFamily="18" charset="0"/>
              </a:defRPr>
            </a:lvl3pPr>
            <a:lvl4pPr marL="1600200" indent="-228600">
              <a:tabLst>
                <a:tab pos="5194300" algn="ctr"/>
                <a:tab pos="7112000" algn="ctr"/>
              </a:tabLst>
              <a:defRPr sz="1200" b="1" i="1">
                <a:solidFill>
                  <a:schemeClr val="tx1"/>
                </a:solidFill>
                <a:latin typeface="Times New Roman" panose="02020603050405020304" pitchFamily="18" charset="0"/>
              </a:defRPr>
            </a:lvl4pPr>
            <a:lvl5pPr marL="2057400" indent="-228600">
              <a:tabLst>
                <a:tab pos="5194300" algn="ctr"/>
                <a:tab pos="7112000" algn="ctr"/>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5194300" algn="ctr"/>
                <a:tab pos="7112000" algn="ctr"/>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5194300" algn="ctr"/>
                <a:tab pos="7112000" algn="ctr"/>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5194300" algn="ctr"/>
                <a:tab pos="7112000" algn="ctr"/>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5194300" algn="ctr"/>
                <a:tab pos="7112000" algn="ctr"/>
              </a:tabLst>
              <a:defRPr sz="1200" b="1" i="1">
                <a:solidFill>
                  <a:schemeClr val="tx1"/>
                </a:solidFill>
                <a:latin typeface="Times New Roman" panose="02020603050405020304" pitchFamily="18" charset="0"/>
              </a:defRPr>
            </a:lvl9pPr>
          </a:lstStyle>
          <a:p>
            <a:pPr>
              <a:spcBef>
                <a:spcPct val="50000"/>
              </a:spcBef>
            </a:pPr>
            <a:r>
              <a:rPr lang="en-US" altLang="en-US" sz="2200" b="0" i="0">
                <a:latin typeface="Arial" panose="020B0604020202020204" pitchFamily="34" charset="0"/>
              </a:rPr>
              <a:t>Glucólisis (glucosa a ácido pirúvico)	3	4-6</a:t>
            </a:r>
            <a:r>
              <a:rPr lang="en-US" altLang="en-US" sz="2200" b="0" i="0" baseline="30000">
                <a:latin typeface="Arial" panose="020B0604020202020204" pitchFamily="34" charset="0"/>
              </a:rPr>
              <a:t>b</a:t>
            </a:r>
            <a:endParaRPr lang="en-US" altLang="en-US" sz="2200" b="0" i="0">
              <a:latin typeface="Arial" panose="020B0604020202020204" pitchFamily="34" charset="0"/>
            </a:endParaRPr>
          </a:p>
          <a:p>
            <a:pPr>
              <a:spcBef>
                <a:spcPct val="50000"/>
              </a:spcBef>
            </a:pPr>
            <a:r>
              <a:rPr lang="en-US" altLang="en-US" sz="2200" b="0" i="0">
                <a:latin typeface="Arial" panose="020B0604020202020204" pitchFamily="34" charset="0"/>
              </a:rPr>
              <a:t>Ácido pirúvico a acetil coenzima A	0	6</a:t>
            </a:r>
          </a:p>
          <a:p>
            <a:pPr>
              <a:spcBef>
                <a:spcPct val="50000"/>
              </a:spcBef>
            </a:pPr>
            <a:r>
              <a:rPr lang="en-US" altLang="en-US" sz="2200" b="0" i="0">
                <a:latin typeface="Arial" panose="020B0604020202020204" pitchFamily="34" charset="0"/>
              </a:rPr>
              <a:t>Ciclo de Krebs	2	22</a:t>
            </a:r>
          </a:p>
          <a:p>
            <a:pPr>
              <a:spcBef>
                <a:spcPct val="50000"/>
              </a:spcBef>
            </a:pPr>
            <a:r>
              <a:rPr lang="en-US" altLang="en-US" sz="2200" b="0" i="0">
                <a:latin typeface="Arial" panose="020B0604020202020204" pitchFamily="34" charset="0"/>
              </a:rPr>
              <a:t>Subtotal	5	32-34</a:t>
            </a:r>
            <a:endParaRPr lang="en-US" altLang="en-US" sz="2400" b="0" i="0">
              <a:latin typeface="Arial" panose="020B0604020202020204" pitchFamily="34" charset="0"/>
            </a:endParaRPr>
          </a:p>
        </p:txBody>
      </p:sp>
      <p:sp>
        <p:nvSpPr>
          <p:cNvPr id="64517" name="Line 17">
            <a:extLst>
              <a:ext uri="{FF2B5EF4-FFF2-40B4-BE49-F238E27FC236}">
                <a16:creationId xmlns:a16="http://schemas.microsoft.com/office/drawing/2014/main" id="{10056AC9-DA1C-4AA6-A8CD-6324B0D41761}"/>
              </a:ext>
            </a:extLst>
          </p:cNvPr>
          <p:cNvSpPr>
            <a:spLocks noChangeShapeType="1"/>
          </p:cNvSpPr>
          <p:nvPr/>
        </p:nvSpPr>
        <p:spPr bwMode="auto">
          <a:xfrm>
            <a:off x="738188" y="2420938"/>
            <a:ext cx="82518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18" name="Text Box 18">
            <a:extLst>
              <a:ext uri="{FF2B5EF4-FFF2-40B4-BE49-F238E27FC236}">
                <a16:creationId xmlns:a16="http://schemas.microsoft.com/office/drawing/2014/main" id="{97E8FAA4-DBBA-48C2-93BC-8EDBF340A3A6}"/>
              </a:ext>
            </a:extLst>
          </p:cNvPr>
          <p:cNvSpPr txBox="1">
            <a:spLocks noChangeArrowheads="1"/>
          </p:cNvSpPr>
          <p:nvPr/>
        </p:nvSpPr>
        <p:spPr bwMode="auto">
          <a:xfrm>
            <a:off x="647700" y="1609725"/>
            <a:ext cx="84963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4800600" algn="l"/>
                <a:tab pos="5956300" algn="l"/>
              </a:tabLst>
              <a:defRPr sz="1200" b="1" i="1">
                <a:solidFill>
                  <a:schemeClr val="tx1"/>
                </a:solidFill>
                <a:latin typeface="Times New Roman" panose="02020603050405020304" pitchFamily="18" charset="0"/>
              </a:defRPr>
            </a:lvl1pPr>
            <a:lvl2pPr marL="742950" indent="-285750">
              <a:tabLst>
                <a:tab pos="4800600" algn="l"/>
                <a:tab pos="5956300" algn="l"/>
              </a:tabLst>
              <a:defRPr sz="1200" b="1" i="1">
                <a:solidFill>
                  <a:schemeClr val="tx1"/>
                </a:solidFill>
                <a:latin typeface="Times New Roman" panose="02020603050405020304" pitchFamily="18" charset="0"/>
              </a:defRPr>
            </a:lvl2pPr>
            <a:lvl3pPr marL="1143000" indent="-228600">
              <a:tabLst>
                <a:tab pos="4800600" algn="l"/>
                <a:tab pos="5956300" algn="l"/>
              </a:tabLst>
              <a:defRPr sz="1200" b="1" i="1">
                <a:solidFill>
                  <a:schemeClr val="tx1"/>
                </a:solidFill>
                <a:latin typeface="Times New Roman" panose="02020603050405020304" pitchFamily="18" charset="0"/>
              </a:defRPr>
            </a:lvl3pPr>
            <a:lvl4pPr marL="1600200" indent="-228600">
              <a:tabLst>
                <a:tab pos="4800600" algn="l"/>
                <a:tab pos="5956300" algn="l"/>
              </a:tabLst>
              <a:defRPr sz="1200" b="1" i="1">
                <a:solidFill>
                  <a:schemeClr val="tx1"/>
                </a:solidFill>
                <a:latin typeface="Times New Roman" panose="02020603050405020304" pitchFamily="18" charset="0"/>
              </a:defRPr>
            </a:lvl4pPr>
            <a:lvl5pPr marL="2057400" indent="-228600">
              <a:tabLst>
                <a:tab pos="4800600" algn="l"/>
                <a:tab pos="5956300" algn="l"/>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4800600" algn="l"/>
                <a:tab pos="5956300" algn="l"/>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4800600" algn="l"/>
                <a:tab pos="5956300" algn="l"/>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4800600" algn="l"/>
                <a:tab pos="5956300" algn="l"/>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4800600" algn="l"/>
                <a:tab pos="5956300" algn="l"/>
              </a:tabLst>
              <a:defRPr sz="1200" b="1" i="1">
                <a:solidFill>
                  <a:schemeClr val="tx1"/>
                </a:solidFill>
                <a:latin typeface="Times New Roman" panose="02020603050405020304" pitchFamily="18" charset="0"/>
              </a:defRPr>
            </a:lvl9pPr>
          </a:lstStyle>
          <a:p>
            <a:pPr>
              <a:spcBef>
                <a:spcPct val="50000"/>
              </a:spcBef>
            </a:pPr>
            <a:r>
              <a:rPr lang="en-US" altLang="en-US" sz="2200" i="0">
                <a:latin typeface="Arial" panose="020B0604020202020204" pitchFamily="34" charset="0"/>
              </a:rPr>
              <a:t>		Vía fosforilación</a:t>
            </a:r>
            <a:br>
              <a:rPr lang="en-US" altLang="en-US" sz="2200" i="0">
                <a:latin typeface="Arial" panose="020B0604020202020204" pitchFamily="34" charset="0"/>
              </a:rPr>
            </a:br>
            <a:r>
              <a:rPr lang="en-US" altLang="en-US" sz="2200" i="0">
                <a:latin typeface="Arial" panose="020B0604020202020204" pitchFamily="34" charset="0"/>
              </a:rPr>
              <a:t> Etapas de los procesos 	Directo	Oxidativa</a:t>
            </a:r>
            <a:r>
              <a:rPr lang="en-US" altLang="en-US" sz="2200" i="0" baseline="30000">
                <a:latin typeface="Arial" panose="020B0604020202020204" pitchFamily="34" charset="0"/>
              </a:rPr>
              <a:t>a</a:t>
            </a:r>
          </a:p>
        </p:txBody>
      </p:sp>
      <p:sp>
        <p:nvSpPr>
          <p:cNvPr id="64519" name="Text Box 19">
            <a:extLst>
              <a:ext uri="{FF2B5EF4-FFF2-40B4-BE49-F238E27FC236}">
                <a16:creationId xmlns:a16="http://schemas.microsoft.com/office/drawing/2014/main" id="{D57BC151-4F55-46FE-8B39-101609B7649E}"/>
              </a:ext>
            </a:extLst>
          </p:cNvPr>
          <p:cNvSpPr txBox="1">
            <a:spLocks noChangeArrowheads="1"/>
          </p:cNvSpPr>
          <p:nvPr/>
        </p:nvSpPr>
        <p:spPr bwMode="auto">
          <a:xfrm>
            <a:off x="666750" y="4913313"/>
            <a:ext cx="8477250" cy="180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1600" b="0" i="0" baseline="30000">
                <a:latin typeface="Arial" panose="020B0604020202020204" pitchFamily="34" charset="0"/>
              </a:rPr>
              <a:t>a</a:t>
            </a:r>
            <a:r>
              <a:rPr lang="en-US" altLang="en-US" sz="1600" b="0" i="0">
                <a:latin typeface="Arial" panose="020B0604020202020204" pitchFamily="34" charset="0"/>
              </a:rPr>
              <a:t>Se refiere al trifosfato de adenosina (ATP) producido durante la transferencia de los H</a:t>
            </a:r>
            <a:r>
              <a:rPr lang="en-US" altLang="en-US" sz="1600" b="0" i="0" baseline="30000">
                <a:latin typeface="Arial" panose="020B0604020202020204" pitchFamily="34" charset="0"/>
              </a:rPr>
              <a:t>+</a:t>
            </a:r>
            <a:r>
              <a:rPr lang="en-US" altLang="en-US" sz="1600" b="0" i="0">
                <a:latin typeface="Arial" panose="020B0604020202020204" pitchFamily="34" charset="0"/>
              </a:rPr>
              <a:t> y electrones hacia la cadena de transporte de electrones. </a:t>
            </a:r>
            <a:r>
              <a:rPr lang="en-US" altLang="en-US" sz="1600" b="0" i="0" baseline="30000">
                <a:latin typeface="Arial" panose="020B0604020202020204" pitchFamily="34" charset="0"/>
              </a:rPr>
              <a:t>b</a:t>
            </a:r>
            <a:r>
              <a:rPr lang="en-US" altLang="en-US" sz="1600" b="0" i="0">
                <a:latin typeface="Arial" panose="020B0604020202020204" pitchFamily="34" charset="0"/>
              </a:rPr>
              <a:t>La producción de energía difiere, dependiendo de cúal coenzima es la reducida, es decir, si es la nicotinamida adenina dinucleótido (NADH) o la flavina adenina dinucleótido (FADH), la cual será la molécula portadora encargada de transportar el electrón a través de la membrana mitocondrial y la cadena de transporte de electrones, donde NADH produce hasta 39 moléculas de ATP y FADH 37 moléculas de ATP.</a:t>
            </a:r>
            <a:endParaRPr lang="en-US" altLang="en-US" sz="1600" b="0" i="0"/>
          </a:p>
        </p:txBody>
      </p:sp>
      <p:sp>
        <p:nvSpPr>
          <p:cNvPr id="64520" name="Line 21">
            <a:extLst>
              <a:ext uri="{FF2B5EF4-FFF2-40B4-BE49-F238E27FC236}">
                <a16:creationId xmlns:a16="http://schemas.microsoft.com/office/drawing/2014/main" id="{8AC82A39-B9C0-465D-855D-0CCE165E3E71}"/>
              </a:ext>
            </a:extLst>
          </p:cNvPr>
          <p:cNvSpPr>
            <a:spLocks noChangeShapeType="1"/>
          </p:cNvSpPr>
          <p:nvPr/>
        </p:nvSpPr>
        <p:spPr bwMode="auto">
          <a:xfrm>
            <a:off x="5865813" y="3860800"/>
            <a:ext cx="2336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21" name="Line 22">
            <a:extLst>
              <a:ext uri="{FF2B5EF4-FFF2-40B4-BE49-F238E27FC236}">
                <a16:creationId xmlns:a16="http://schemas.microsoft.com/office/drawing/2014/main" id="{13F5F265-DCD8-495E-AC83-C90B6C000005}"/>
              </a:ext>
            </a:extLst>
          </p:cNvPr>
          <p:cNvSpPr>
            <a:spLocks noChangeShapeType="1"/>
          </p:cNvSpPr>
          <p:nvPr/>
        </p:nvSpPr>
        <p:spPr bwMode="auto">
          <a:xfrm>
            <a:off x="5865813" y="4356100"/>
            <a:ext cx="2336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22" name="Text Box 24">
            <a:extLst>
              <a:ext uri="{FF2B5EF4-FFF2-40B4-BE49-F238E27FC236}">
                <a16:creationId xmlns:a16="http://schemas.microsoft.com/office/drawing/2014/main" id="{B3457AED-0A59-4728-81C0-008411865A78}"/>
              </a:ext>
            </a:extLst>
          </p:cNvPr>
          <p:cNvSpPr txBox="1">
            <a:spLocks noChangeArrowheads="1"/>
          </p:cNvSpPr>
          <p:nvPr/>
        </p:nvSpPr>
        <p:spPr bwMode="auto">
          <a:xfrm>
            <a:off x="652463" y="4438650"/>
            <a:ext cx="828675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6286500" algn="ctr"/>
              </a:tabLst>
              <a:defRPr sz="1200" b="1" i="1">
                <a:solidFill>
                  <a:schemeClr val="tx1"/>
                </a:solidFill>
                <a:latin typeface="Times New Roman" panose="02020603050405020304" pitchFamily="18" charset="0"/>
              </a:defRPr>
            </a:lvl1pPr>
            <a:lvl2pPr marL="742950" indent="-285750">
              <a:tabLst>
                <a:tab pos="6286500" algn="ctr"/>
              </a:tabLst>
              <a:defRPr sz="1200" b="1" i="1">
                <a:solidFill>
                  <a:schemeClr val="tx1"/>
                </a:solidFill>
                <a:latin typeface="Times New Roman" panose="02020603050405020304" pitchFamily="18" charset="0"/>
              </a:defRPr>
            </a:lvl2pPr>
            <a:lvl3pPr marL="1143000" indent="-228600">
              <a:tabLst>
                <a:tab pos="6286500" algn="ctr"/>
              </a:tabLst>
              <a:defRPr sz="1200" b="1" i="1">
                <a:solidFill>
                  <a:schemeClr val="tx1"/>
                </a:solidFill>
                <a:latin typeface="Times New Roman" panose="02020603050405020304" pitchFamily="18" charset="0"/>
              </a:defRPr>
            </a:lvl3pPr>
            <a:lvl4pPr marL="1600200" indent="-228600">
              <a:tabLst>
                <a:tab pos="6286500" algn="ctr"/>
              </a:tabLst>
              <a:defRPr sz="1200" b="1" i="1">
                <a:solidFill>
                  <a:schemeClr val="tx1"/>
                </a:solidFill>
                <a:latin typeface="Times New Roman" panose="02020603050405020304" pitchFamily="18" charset="0"/>
              </a:defRPr>
            </a:lvl4pPr>
            <a:lvl5pPr marL="2057400" indent="-228600">
              <a:tabLst>
                <a:tab pos="6286500" algn="ctr"/>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6286500" algn="ctr"/>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6286500" algn="ctr"/>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6286500" algn="ctr"/>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6286500" algn="ctr"/>
              </a:tabLst>
              <a:defRPr sz="1200" b="1" i="1">
                <a:solidFill>
                  <a:schemeClr val="tx1"/>
                </a:solidFill>
                <a:latin typeface="Times New Roman" panose="02020603050405020304" pitchFamily="18" charset="0"/>
              </a:defRPr>
            </a:lvl9pPr>
          </a:lstStyle>
          <a:p>
            <a:pPr>
              <a:spcBef>
                <a:spcPct val="50000"/>
              </a:spcBef>
            </a:pPr>
            <a:r>
              <a:rPr lang="en-US" altLang="en-US" sz="2200" b="0" i="0">
                <a:latin typeface="Arial" panose="020B0604020202020204" pitchFamily="34" charset="0"/>
              </a:rPr>
              <a:t>Total	37-39</a:t>
            </a:r>
            <a:endParaRPr lang="en-US" altLang="en-US" sz="2400" b="0" i="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71693"/>
                                        </p:tgtEl>
                                        <p:attrNameLst>
                                          <p:attrName>style.visibility</p:attrName>
                                        </p:attrNameLst>
                                      </p:cBhvr>
                                      <p:to>
                                        <p:strVal val="visible"/>
                                      </p:to>
                                    </p:set>
                                    <p:animEffect transition="in" filter="wipe(left)">
                                      <p:cBhvr>
                                        <p:cTn id="7" dur="500"/>
                                        <p:tgtEl>
                                          <p:spTgt spid="71693"/>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1694"/>
                                        </p:tgtEl>
                                        <p:attrNameLst>
                                          <p:attrName>style.visibility</p:attrName>
                                        </p:attrNameLst>
                                      </p:cBhvr>
                                      <p:to>
                                        <p:strVal val="visible"/>
                                      </p:to>
                                    </p:set>
                                    <p:animEffect transition="in" filter="wipe(left)">
                                      <p:cBhvr>
                                        <p:cTn id="11" dur="500"/>
                                        <p:tgtEl>
                                          <p:spTgt spid="716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4"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Text Box 2">
            <a:extLst>
              <a:ext uri="{FF2B5EF4-FFF2-40B4-BE49-F238E27FC236}">
                <a16:creationId xmlns:a16="http://schemas.microsoft.com/office/drawing/2014/main" id="{825539BC-7391-4E90-91CB-81A27185BA2B}"/>
              </a:ext>
            </a:extLst>
          </p:cNvPr>
          <p:cNvSpPr txBox="1">
            <a:spLocks noChangeArrowheads="1"/>
          </p:cNvSpPr>
          <p:nvPr/>
        </p:nvSpPr>
        <p:spPr bwMode="auto">
          <a:xfrm>
            <a:off x="182563" y="63500"/>
            <a:ext cx="8181975" cy="58737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TRIGLICÉRIDOS</a:t>
            </a:r>
          </a:p>
          <a:p>
            <a:pPr algn="ctr">
              <a:lnSpc>
                <a:spcPct val="90000"/>
              </a:lnSpc>
              <a:defRPr/>
            </a:pPr>
            <a:r>
              <a:rPr lang="en-US" sz="1800" i="0">
                <a:effectLst>
                  <a:outerShdw blurRad="38100" dist="38100" dir="2700000" algn="tl">
                    <a:srgbClr val="C0C0C0"/>
                  </a:outerShdw>
                </a:effectLst>
                <a:latin typeface="Arial" charset="0"/>
              </a:rPr>
              <a:t>(Almacenes de: Células Grasas en Fibras Esqueletales)</a:t>
            </a:r>
          </a:p>
        </p:txBody>
      </p:sp>
      <p:sp>
        <p:nvSpPr>
          <p:cNvPr id="65539" name="Freeform 3">
            <a:extLst>
              <a:ext uri="{FF2B5EF4-FFF2-40B4-BE49-F238E27FC236}">
                <a16:creationId xmlns:a16="http://schemas.microsoft.com/office/drawing/2014/main" id="{130CAE42-3363-4E67-BFC6-25B7699CE848}"/>
              </a:ext>
            </a:extLst>
          </p:cNvPr>
          <p:cNvSpPr>
            <a:spLocks/>
          </p:cNvSpPr>
          <p:nvPr/>
        </p:nvSpPr>
        <p:spPr bwMode="auto">
          <a:xfrm rot="-5400000" flipH="1" flipV="1">
            <a:off x="2132806" y="716757"/>
            <a:ext cx="249237" cy="16764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5540" name="Text Box 4">
            <a:extLst>
              <a:ext uri="{FF2B5EF4-FFF2-40B4-BE49-F238E27FC236}">
                <a16:creationId xmlns:a16="http://schemas.microsoft.com/office/drawing/2014/main" id="{B10C5FE0-EC1E-40C1-ACCF-142C9026A313}"/>
              </a:ext>
            </a:extLst>
          </p:cNvPr>
          <p:cNvSpPr txBox="1">
            <a:spLocks noChangeArrowheads="1"/>
          </p:cNvSpPr>
          <p:nvPr/>
        </p:nvSpPr>
        <p:spPr bwMode="auto">
          <a:xfrm>
            <a:off x="3668713" y="879475"/>
            <a:ext cx="115093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Lipólisis</a:t>
            </a:r>
            <a:endParaRPr lang="en-US" altLang="en-US" sz="1600">
              <a:latin typeface="Arial" panose="020B0604020202020204" pitchFamily="34" charset="0"/>
            </a:endParaRPr>
          </a:p>
        </p:txBody>
      </p:sp>
      <p:sp>
        <p:nvSpPr>
          <p:cNvPr id="65541" name="Line 5">
            <a:extLst>
              <a:ext uri="{FF2B5EF4-FFF2-40B4-BE49-F238E27FC236}">
                <a16:creationId xmlns:a16="http://schemas.microsoft.com/office/drawing/2014/main" id="{F7D47A4B-03A7-46AA-8BD4-B02B7DE99907}"/>
              </a:ext>
            </a:extLst>
          </p:cNvPr>
          <p:cNvSpPr>
            <a:spLocks noChangeShapeType="1"/>
          </p:cNvSpPr>
          <p:nvPr/>
        </p:nvSpPr>
        <p:spPr bwMode="auto">
          <a:xfrm>
            <a:off x="4191000" y="11112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42" name="Text Box 6">
            <a:extLst>
              <a:ext uri="{FF2B5EF4-FFF2-40B4-BE49-F238E27FC236}">
                <a16:creationId xmlns:a16="http://schemas.microsoft.com/office/drawing/2014/main" id="{79F921ED-15DC-4BE4-B944-E766FABD15A9}"/>
              </a:ext>
            </a:extLst>
          </p:cNvPr>
          <p:cNvSpPr txBox="1">
            <a:spLocks noChangeArrowheads="1"/>
          </p:cNvSpPr>
          <p:nvPr/>
        </p:nvSpPr>
        <p:spPr bwMode="auto">
          <a:xfrm>
            <a:off x="153988" y="1576388"/>
            <a:ext cx="249555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1 Molécula: GLICEROL</a:t>
            </a:r>
          </a:p>
        </p:txBody>
      </p:sp>
      <p:sp>
        <p:nvSpPr>
          <p:cNvPr id="65543" name="Rectangle 7">
            <a:extLst>
              <a:ext uri="{FF2B5EF4-FFF2-40B4-BE49-F238E27FC236}">
                <a16:creationId xmlns:a16="http://schemas.microsoft.com/office/drawing/2014/main" id="{0100AFCA-48E7-448D-878D-D502CB2950CB}"/>
              </a:ext>
            </a:extLst>
          </p:cNvPr>
          <p:cNvSpPr>
            <a:spLocks noChangeArrowheads="1"/>
          </p:cNvSpPr>
          <p:nvPr/>
        </p:nvSpPr>
        <p:spPr bwMode="auto">
          <a:xfrm>
            <a:off x="4506913" y="4162425"/>
            <a:ext cx="3205162" cy="7064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5544" name="Line 8">
            <a:extLst>
              <a:ext uri="{FF2B5EF4-FFF2-40B4-BE49-F238E27FC236}">
                <a16:creationId xmlns:a16="http://schemas.microsoft.com/office/drawing/2014/main" id="{4BFCC50C-DD86-4C2E-9535-52AC0A87DB84}"/>
              </a:ext>
            </a:extLst>
          </p:cNvPr>
          <p:cNvSpPr>
            <a:spLocks noChangeShapeType="1"/>
          </p:cNvSpPr>
          <p:nvPr/>
        </p:nvSpPr>
        <p:spPr bwMode="auto">
          <a:xfrm>
            <a:off x="4192588" y="5905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45" name="Text Box 9">
            <a:extLst>
              <a:ext uri="{FF2B5EF4-FFF2-40B4-BE49-F238E27FC236}">
                <a16:creationId xmlns:a16="http://schemas.microsoft.com/office/drawing/2014/main" id="{60333273-A81B-4E29-873C-30C379CE7C0B}"/>
              </a:ext>
            </a:extLst>
          </p:cNvPr>
          <p:cNvSpPr txBox="1">
            <a:spLocks noChangeArrowheads="1"/>
          </p:cNvSpPr>
          <p:nvPr/>
        </p:nvSpPr>
        <p:spPr bwMode="auto">
          <a:xfrm>
            <a:off x="4183063" y="557213"/>
            <a:ext cx="29924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(Enzima: LIPASA)</a:t>
            </a:r>
          </a:p>
        </p:txBody>
      </p:sp>
      <p:sp>
        <p:nvSpPr>
          <p:cNvPr id="65546" name="Freeform 10">
            <a:extLst>
              <a:ext uri="{FF2B5EF4-FFF2-40B4-BE49-F238E27FC236}">
                <a16:creationId xmlns:a16="http://schemas.microsoft.com/office/drawing/2014/main" id="{C0352B05-64DF-4C00-808B-B4798DF4C61C}"/>
              </a:ext>
            </a:extLst>
          </p:cNvPr>
          <p:cNvSpPr>
            <a:spLocks/>
          </p:cNvSpPr>
          <p:nvPr/>
        </p:nvSpPr>
        <p:spPr bwMode="auto">
          <a:xfrm rot="5400000" flipV="1">
            <a:off x="5673725" y="1212851"/>
            <a:ext cx="173037" cy="60801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5547" name="Text Box 11">
            <a:extLst>
              <a:ext uri="{FF2B5EF4-FFF2-40B4-BE49-F238E27FC236}">
                <a16:creationId xmlns:a16="http://schemas.microsoft.com/office/drawing/2014/main" id="{A3740640-73A8-480D-8BD6-F22BC7959E40}"/>
              </a:ext>
            </a:extLst>
          </p:cNvPr>
          <p:cNvSpPr txBox="1">
            <a:spLocks noChangeArrowheads="1"/>
          </p:cNvSpPr>
          <p:nvPr/>
        </p:nvSpPr>
        <p:spPr bwMode="auto">
          <a:xfrm>
            <a:off x="4121150" y="1576388"/>
            <a:ext cx="469900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3 Moléculas: ÁCIDOS GRASOS LIBRES (AGL)</a:t>
            </a:r>
          </a:p>
        </p:txBody>
      </p:sp>
      <p:sp>
        <p:nvSpPr>
          <p:cNvPr id="65548" name="Text Box 12">
            <a:extLst>
              <a:ext uri="{FF2B5EF4-FFF2-40B4-BE49-F238E27FC236}">
                <a16:creationId xmlns:a16="http://schemas.microsoft.com/office/drawing/2014/main" id="{6C4A808A-F85D-4523-98E4-79C7CF94D838}"/>
              </a:ext>
            </a:extLst>
          </p:cNvPr>
          <p:cNvSpPr txBox="1">
            <a:spLocks noChangeArrowheads="1"/>
          </p:cNvSpPr>
          <p:nvPr/>
        </p:nvSpPr>
        <p:spPr bwMode="auto">
          <a:xfrm>
            <a:off x="2944813" y="1279525"/>
            <a:ext cx="266858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Degrada Trigicéridos en</a:t>
            </a:r>
            <a:endParaRPr lang="en-US" altLang="en-US" sz="1600" i="0" baseline="30000">
              <a:latin typeface="Arial" panose="020B0604020202020204" pitchFamily="34" charset="0"/>
            </a:endParaRPr>
          </a:p>
        </p:txBody>
      </p:sp>
      <p:sp>
        <p:nvSpPr>
          <p:cNvPr id="65549" name="Line 13">
            <a:extLst>
              <a:ext uri="{FF2B5EF4-FFF2-40B4-BE49-F238E27FC236}">
                <a16:creationId xmlns:a16="http://schemas.microsoft.com/office/drawing/2014/main" id="{6DA1B002-0F88-493D-8AB7-D4C0B714707D}"/>
              </a:ext>
            </a:extLst>
          </p:cNvPr>
          <p:cNvSpPr>
            <a:spLocks noChangeShapeType="1"/>
          </p:cNvSpPr>
          <p:nvPr/>
        </p:nvSpPr>
        <p:spPr bwMode="auto">
          <a:xfrm>
            <a:off x="6072188" y="18097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50" name="Text Box 14">
            <a:extLst>
              <a:ext uri="{FF2B5EF4-FFF2-40B4-BE49-F238E27FC236}">
                <a16:creationId xmlns:a16="http://schemas.microsoft.com/office/drawing/2014/main" id="{60549F97-470A-4D80-BE6C-362DEDBF3BAB}"/>
              </a:ext>
            </a:extLst>
          </p:cNvPr>
          <p:cNvSpPr txBox="1">
            <a:spLocks noChangeArrowheads="1"/>
          </p:cNvSpPr>
          <p:nvPr/>
        </p:nvSpPr>
        <p:spPr bwMode="auto">
          <a:xfrm>
            <a:off x="6062663" y="1776413"/>
            <a:ext cx="1879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(Transportados por)</a:t>
            </a:r>
          </a:p>
        </p:txBody>
      </p:sp>
      <p:sp>
        <p:nvSpPr>
          <p:cNvPr id="65551" name="Text Box 15">
            <a:extLst>
              <a:ext uri="{FF2B5EF4-FFF2-40B4-BE49-F238E27FC236}">
                <a16:creationId xmlns:a16="http://schemas.microsoft.com/office/drawing/2014/main" id="{B826F8C3-E7CD-462A-8AEA-780B8A72E30C}"/>
              </a:ext>
            </a:extLst>
          </p:cNvPr>
          <p:cNvSpPr txBox="1">
            <a:spLocks noChangeArrowheads="1"/>
          </p:cNvSpPr>
          <p:nvPr/>
        </p:nvSpPr>
        <p:spPr bwMode="auto">
          <a:xfrm>
            <a:off x="4500563" y="2052638"/>
            <a:ext cx="32019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Sangre</a:t>
            </a:r>
          </a:p>
          <a:p>
            <a:pPr algn="ctr">
              <a:lnSpc>
                <a:spcPct val="80000"/>
              </a:lnSpc>
            </a:pPr>
            <a:r>
              <a:rPr lang="en-US" altLang="en-US" sz="1600" i="0">
                <a:latin typeface="Arial" panose="020B0604020202020204" pitchFamily="34" charset="0"/>
              </a:rPr>
              <a:t>(     </a:t>
            </a:r>
            <a:r>
              <a:rPr lang="en-US" altLang="en-US" sz="1600">
                <a:latin typeface="Arial" panose="020B0604020202020204" pitchFamily="34" charset="0"/>
              </a:rPr>
              <a:t>Concentración de AGL</a:t>
            </a:r>
            <a:r>
              <a:rPr lang="en-US" altLang="en-US" sz="1600" i="0">
                <a:latin typeface="Arial" panose="020B0604020202020204" pitchFamily="34" charset="0"/>
              </a:rPr>
              <a:t>)</a:t>
            </a:r>
            <a:endParaRPr lang="en-US" altLang="en-US" sz="1600">
              <a:latin typeface="Arial" panose="020B0604020202020204" pitchFamily="34" charset="0"/>
            </a:endParaRPr>
          </a:p>
        </p:txBody>
      </p:sp>
      <p:sp>
        <p:nvSpPr>
          <p:cNvPr id="65552" name="Line 16">
            <a:extLst>
              <a:ext uri="{FF2B5EF4-FFF2-40B4-BE49-F238E27FC236}">
                <a16:creationId xmlns:a16="http://schemas.microsoft.com/office/drawing/2014/main" id="{13832C0B-29C8-43BE-B5B7-E0D42AE9408B}"/>
              </a:ext>
            </a:extLst>
          </p:cNvPr>
          <p:cNvSpPr>
            <a:spLocks noChangeShapeType="1"/>
          </p:cNvSpPr>
          <p:nvPr/>
        </p:nvSpPr>
        <p:spPr bwMode="auto">
          <a:xfrm flipV="1">
            <a:off x="4914900" y="225742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53" name="Line 17">
            <a:extLst>
              <a:ext uri="{FF2B5EF4-FFF2-40B4-BE49-F238E27FC236}">
                <a16:creationId xmlns:a16="http://schemas.microsoft.com/office/drawing/2014/main" id="{56C543B1-C43B-4494-83CB-FF2A919C67A2}"/>
              </a:ext>
            </a:extLst>
          </p:cNvPr>
          <p:cNvSpPr>
            <a:spLocks noChangeShapeType="1"/>
          </p:cNvSpPr>
          <p:nvPr/>
        </p:nvSpPr>
        <p:spPr bwMode="auto">
          <a:xfrm flipV="1">
            <a:off x="5054600" y="2257425"/>
            <a:ext cx="0" cy="200025"/>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54" name="Line 18">
            <a:extLst>
              <a:ext uri="{FF2B5EF4-FFF2-40B4-BE49-F238E27FC236}">
                <a16:creationId xmlns:a16="http://schemas.microsoft.com/office/drawing/2014/main" id="{19A58800-3C99-4060-98D9-43F91A6566F8}"/>
              </a:ext>
            </a:extLst>
          </p:cNvPr>
          <p:cNvSpPr>
            <a:spLocks noChangeShapeType="1"/>
          </p:cNvSpPr>
          <p:nvPr/>
        </p:nvSpPr>
        <p:spPr bwMode="auto">
          <a:xfrm>
            <a:off x="6072188" y="24574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55" name="Text Box 19">
            <a:extLst>
              <a:ext uri="{FF2B5EF4-FFF2-40B4-BE49-F238E27FC236}">
                <a16:creationId xmlns:a16="http://schemas.microsoft.com/office/drawing/2014/main" id="{627FB968-CB8E-4CE7-BC48-28CF99934343}"/>
              </a:ext>
            </a:extLst>
          </p:cNvPr>
          <p:cNvSpPr txBox="1">
            <a:spLocks noChangeArrowheads="1"/>
          </p:cNvSpPr>
          <p:nvPr/>
        </p:nvSpPr>
        <p:spPr bwMode="auto">
          <a:xfrm>
            <a:off x="6062663" y="2424113"/>
            <a:ext cx="2498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(Entran por difusión a las)</a:t>
            </a:r>
          </a:p>
        </p:txBody>
      </p:sp>
      <p:sp>
        <p:nvSpPr>
          <p:cNvPr id="65556" name="Text Box 20">
            <a:extLst>
              <a:ext uri="{FF2B5EF4-FFF2-40B4-BE49-F238E27FC236}">
                <a16:creationId xmlns:a16="http://schemas.microsoft.com/office/drawing/2014/main" id="{08E2E818-25F2-4C94-B1B1-FA853661CAA0}"/>
              </a:ext>
            </a:extLst>
          </p:cNvPr>
          <p:cNvSpPr txBox="1">
            <a:spLocks noChangeArrowheads="1"/>
          </p:cNvSpPr>
          <p:nvPr/>
        </p:nvSpPr>
        <p:spPr bwMode="auto">
          <a:xfrm>
            <a:off x="5130800" y="2744788"/>
            <a:ext cx="199072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Fibras Musculares</a:t>
            </a:r>
            <a:endParaRPr lang="en-US" altLang="en-US" sz="1600">
              <a:latin typeface="Arial" panose="020B0604020202020204" pitchFamily="34" charset="0"/>
            </a:endParaRPr>
          </a:p>
        </p:txBody>
      </p:sp>
      <p:sp>
        <p:nvSpPr>
          <p:cNvPr id="65557" name="Text Box 21">
            <a:extLst>
              <a:ext uri="{FF2B5EF4-FFF2-40B4-BE49-F238E27FC236}">
                <a16:creationId xmlns:a16="http://schemas.microsoft.com/office/drawing/2014/main" id="{B77AB77D-E633-4B4F-80D3-627EE7733B01}"/>
              </a:ext>
            </a:extLst>
          </p:cNvPr>
          <p:cNvSpPr txBox="1">
            <a:spLocks noChangeArrowheads="1"/>
          </p:cNvSpPr>
          <p:nvPr/>
        </p:nvSpPr>
        <p:spPr bwMode="auto">
          <a:xfrm>
            <a:off x="5157788" y="3127375"/>
            <a:ext cx="18764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Mitocondrias</a:t>
            </a:r>
          </a:p>
        </p:txBody>
      </p:sp>
      <p:sp>
        <p:nvSpPr>
          <p:cNvPr id="65558" name="Line 22">
            <a:extLst>
              <a:ext uri="{FF2B5EF4-FFF2-40B4-BE49-F238E27FC236}">
                <a16:creationId xmlns:a16="http://schemas.microsoft.com/office/drawing/2014/main" id="{2D74F76F-148E-423D-8175-5E27913FDB4C}"/>
              </a:ext>
            </a:extLst>
          </p:cNvPr>
          <p:cNvSpPr>
            <a:spLocks noChangeShapeType="1"/>
          </p:cNvSpPr>
          <p:nvPr/>
        </p:nvSpPr>
        <p:spPr bwMode="auto">
          <a:xfrm>
            <a:off x="6070600" y="298767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59" name="Text Box 23">
            <a:extLst>
              <a:ext uri="{FF2B5EF4-FFF2-40B4-BE49-F238E27FC236}">
                <a16:creationId xmlns:a16="http://schemas.microsoft.com/office/drawing/2014/main" id="{EE1A7199-3AAD-4710-BA8B-3BBE43A12A4C}"/>
              </a:ext>
            </a:extLst>
          </p:cNvPr>
          <p:cNvSpPr txBox="1">
            <a:spLocks noChangeArrowheads="1"/>
          </p:cNvSpPr>
          <p:nvPr/>
        </p:nvSpPr>
        <p:spPr bwMode="auto">
          <a:xfrm>
            <a:off x="4416425" y="3508375"/>
            <a:ext cx="34099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AGL Activados Enzimáticamente</a:t>
            </a:r>
          </a:p>
          <a:p>
            <a:pPr algn="ctr">
              <a:lnSpc>
                <a:spcPct val="80000"/>
              </a:lnSpc>
            </a:pPr>
            <a:r>
              <a:rPr lang="en-US" altLang="en-US" sz="1600" i="0">
                <a:latin typeface="Arial" panose="020B0604020202020204" pitchFamily="34" charset="0"/>
              </a:rPr>
              <a:t>con Energía del ATP</a:t>
            </a:r>
          </a:p>
        </p:txBody>
      </p:sp>
      <p:sp>
        <p:nvSpPr>
          <p:cNvPr id="65560" name="Line 24">
            <a:extLst>
              <a:ext uri="{FF2B5EF4-FFF2-40B4-BE49-F238E27FC236}">
                <a16:creationId xmlns:a16="http://schemas.microsoft.com/office/drawing/2014/main" id="{025F4057-AAC0-4FFB-96D3-9357757E5C4A}"/>
              </a:ext>
            </a:extLst>
          </p:cNvPr>
          <p:cNvSpPr>
            <a:spLocks noChangeShapeType="1"/>
          </p:cNvSpPr>
          <p:nvPr/>
        </p:nvSpPr>
        <p:spPr bwMode="auto">
          <a:xfrm>
            <a:off x="6070600" y="335597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61" name="Line 25">
            <a:extLst>
              <a:ext uri="{FF2B5EF4-FFF2-40B4-BE49-F238E27FC236}">
                <a16:creationId xmlns:a16="http://schemas.microsoft.com/office/drawing/2014/main" id="{3EB81E26-06A4-4AF7-B421-D0AAFD9BFA61}"/>
              </a:ext>
            </a:extLst>
          </p:cNvPr>
          <p:cNvSpPr>
            <a:spLocks noChangeShapeType="1"/>
          </p:cNvSpPr>
          <p:nvPr/>
        </p:nvSpPr>
        <p:spPr bwMode="auto">
          <a:xfrm>
            <a:off x="6070600" y="395287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62" name="Text Box 26">
            <a:extLst>
              <a:ext uri="{FF2B5EF4-FFF2-40B4-BE49-F238E27FC236}">
                <a16:creationId xmlns:a16="http://schemas.microsoft.com/office/drawing/2014/main" id="{4B42DD7D-D1D5-4ED6-BF68-9AD0632C6F3D}"/>
              </a:ext>
            </a:extLst>
          </p:cNvPr>
          <p:cNvSpPr txBox="1">
            <a:spLocks noChangeArrowheads="1"/>
          </p:cNvSpPr>
          <p:nvPr/>
        </p:nvSpPr>
        <p:spPr bwMode="auto">
          <a:xfrm>
            <a:off x="4478338" y="4181475"/>
            <a:ext cx="3213100"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Catabolismo Enzimático de los</a:t>
            </a:r>
          </a:p>
          <a:p>
            <a:pPr algn="ctr">
              <a:lnSpc>
                <a:spcPct val="80000"/>
              </a:lnSpc>
            </a:pPr>
            <a:r>
              <a:rPr lang="en-US" altLang="en-US" sz="1600" i="0">
                <a:latin typeface="Arial" panose="020B0604020202020204" pitchFamily="34" charset="0"/>
              </a:rPr>
              <a:t>AGL</a:t>
            </a:r>
          </a:p>
          <a:p>
            <a:pPr algn="ctr">
              <a:lnSpc>
                <a:spcPct val="80000"/>
              </a:lnSpc>
            </a:pPr>
            <a:r>
              <a:rPr lang="en-US" altLang="en-US" sz="1600" i="0">
                <a:latin typeface="Arial" panose="020B0604020202020204" pitchFamily="34" charset="0"/>
              </a:rPr>
              <a:t>(Betaoxidación)</a:t>
            </a:r>
          </a:p>
        </p:txBody>
      </p:sp>
      <p:sp>
        <p:nvSpPr>
          <p:cNvPr id="65563" name="Text Box 27">
            <a:extLst>
              <a:ext uri="{FF2B5EF4-FFF2-40B4-BE49-F238E27FC236}">
                <a16:creationId xmlns:a16="http://schemas.microsoft.com/office/drawing/2014/main" id="{7A955B4D-9463-4E84-89A0-DF59E85216D0}"/>
              </a:ext>
            </a:extLst>
          </p:cNvPr>
          <p:cNvSpPr txBox="1">
            <a:spLocks noChangeArrowheads="1"/>
          </p:cNvSpPr>
          <p:nvPr/>
        </p:nvSpPr>
        <p:spPr bwMode="auto">
          <a:xfrm>
            <a:off x="5132388" y="5045075"/>
            <a:ext cx="18764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Ácido Acético</a:t>
            </a:r>
          </a:p>
        </p:txBody>
      </p:sp>
      <p:sp>
        <p:nvSpPr>
          <p:cNvPr id="65564" name="Line 28">
            <a:extLst>
              <a:ext uri="{FF2B5EF4-FFF2-40B4-BE49-F238E27FC236}">
                <a16:creationId xmlns:a16="http://schemas.microsoft.com/office/drawing/2014/main" id="{983044DE-25A6-44CA-A75C-01500B2B7A14}"/>
              </a:ext>
            </a:extLst>
          </p:cNvPr>
          <p:cNvSpPr>
            <a:spLocks noChangeShapeType="1"/>
          </p:cNvSpPr>
          <p:nvPr/>
        </p:nvSpPr>
        <p:spPr bwMode="auto">
          <a:xfrm>
            <a:off x="6045200" y="4905375"/>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65" name="Line 29">
            <a:extLst>
              <a:ext uri="{FF2B5EF4-FFF2-40B4-BE49-F238E27FC236}">
                <a16:creationId xmlns:a16="http://schemas.microsoft.com/office/drawing/2014/main" id="{BAEF0EED-63B1-4240-BE25-B033507A6708}"/>
              </a:ext>
            </a:extLst>
          </p:cNvPr>
          <p:cNvSpPr>
            <a:spLocks noChangeShapeType="1"/>
          </p:cNvSpPr>
          <p:nvPr/>
        </p:nvSpPr>
        <p:spPr bwMode="auto">
          <a:xfrm>
            <a:off x="6072188" y="52895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66" name="Text Box 30">
            <a:extLst>
              <a:ext uri="{FF2B5EF4-FFF2-40B4-BE49-F238E27FC236}">
                <a16:creationId xmlns:a16="http://schemas.microsoft.com/office/drawing/2014/main" id="{CD8AB0A9-00E4-4050-AB1A-7891E90E72F5}"/>
              </a:ext>
            </a:extLst>
          </p:cNvPr>
          <p:cNvSpPr txBox="1">
            <a:spLocks noChangeArrowheads="1"/>
          </p:cNvSpPr>
          <p:nvPr/>
        </p:nvSpPr>
        <p:spPr bwMode="auto">
          <a:xfrm>
            <a:off x="6062663" y="5256213"/>
            <a:ext cx="13985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(Convierte en)</a:t>
            </a:r>
          </a:p>
        </p:txBody>
      </p:sp>
      <p:sp>
        <p:nvSpPr>
          <p:cNvPr id="65567" name="Text Box 31">
            <a:extLst>
              <a:ext uri="{FF2B5EF4-FFF2-40B4-BE49-F238E27FC236}">
                <a16:creationId xmlns:a16="http://schemas.microsoft.com/office/drawing/2014/main" id="{8B71AFF9-35BC-4F8E-BD13-B4CA4C9D19D4}"/>
              </a:ext>
            </a:extLst>
          </p:cNvPr>
          <p:cNvSpPr txBox="1">
            <a:spLocks noChangeArrowheads="1"/>
          </p:cNvSpPr>
          <p:nvPr/>
        </p:nvSpPr>
        <p:spPr bwMode="auto">
          <a:xfrm>
            <a:off x="1766888" y="5489575"/>
            <a:ext cx="209867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CICLO DE KREBS</a:t>
            </a:r>
          </a:p>
        </p:txBody>
      </p:sp>
      <p:sp>
        <p:nvSpPr>
          <p:cNvPr id="65568" name="Text Box 32">
            <a:extLst>
              <a:ext uri="{FF2B5EF4-FFF2-40B4-BE49-F238E27FC236}">
                <a16:creationId xmlns:a16="http://schemas.microsoft.com/office/drawing/2014/main" id="{2ECE1129-0A46-4B0A-B956-40CF6DBA1785}"/>
              </a:ext>
            </a:extLst>
          </p:cNvPr>
          <p:cNvSpPr txBox="1">
            <a:spLocks noChangeArrowheads="1"/>
          </p:cNvSpPr>
          <p:nvPr/>
        </p:nvSpPr>
        <p:spPr bwMode="auto">
          <a:xfrm>
            <a:off x="2682875" y="5727700"/>
            <a:ext cx="4762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a:t>
            </a:r>
            <a:r>
              <a:rPr lang="en-US" altLang="en-US" sz="1600" i="0" baseline="30000">
                <a:latin typeface="Arial" panose="020B0604020202020204" pitchFamily="34" charset="0"/>
              </a:rPr>
              <a:t>+</a:t>
            </a:r>
          </a:p>
        </p:txBody>
      </p:sp>
      <p:sp>
        <p:nvSpPr>
          <p:cNvPr id="65569" name="Line 33">
            <a:extLst>
              <a:ext uri="{FF2B5EF4-FFF2-40B4-BE49-F238E27FC236}">
                <a16:creationId xmlns:a16="http://schemas.microsoft.com/office/drawing/2014/main" id="{C0AA71BE-0C0D-4EF3-BDAB-09ED90AFAF34}"/>
              </a:ext>
            </a:extLst>
          </p:cNvPr>
          <p:cNvSpPr>
            <a:spLocks noChangeShapeType="1"/>
          </p:cNvSpPr>
          <p:nvPr/>
        </p:nvSpPr>
        <p:spPr bwMode="auto">
          <a:xfrm>
            <a:off x="2727325" y="63484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70" name="Line 34">
            <a:extLst>
              <a:ext uri="{FF2B5EF4-FFF2-40B4-BE49-F238E27FC236}">
                <a16:creationId xmlns:a16="http://schemas.microsoft.com/office/drawing/2014/main" id="{AD1541AE-C20E-47CE-9FA9-3BDD683BB383}"/>
              </a:ext>
            </a:extLst>
          </p:cNvPr>
          <p:cNvSpPr>
            <a:spLocks noChangeShapeType="1"/>
          </p:cNvSpPr>
          <p:nvPr/>
        </p:nvSpPr>
        <p:spPr bwMode="auto">
          <a:xfrm>
            <a:off x="2732088" y="57086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5571" name="Text Box 35">
            <a:extLst>
              <a:ext uri="{FF2B5EF4-FFF2-40B4-BE49-F238E27FC236}">
                <a16:creationId xmlns:a16="http://schemas.microsoft.com/office/drawing/2014/main" id="{63AAE4C7-D3E6-46C4-9601-7DFA4936327A}"/>
              </a:ext>
            </a:extLst>
          </p:cNvPr>
          <p:cNvSpPr txBox="1">
            <a:spLocks noChangeArrowheads="1"/>
          </p:cNvSpPr>
          <p:nvPr/>
        </p:nvSpPr>
        <p:spPr bwMode="auto">
          <a:xfrm>
            <a:off x="593725" y="5972175"/>
            <a:ext cx="46672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CADENA DE TRANSPORTE DE ELECTRONES</a:t>
            </a:r>
          </a:p>
        </p:txBody>
      </p:sp>
      <p:sp>
        <p:nvSpPr>
          <p:cNvPr id="65572" name="Text Box 36">
            <a:extLst>
              <a:ext uri="{FF2B5EF4-FFF2-40B4-BE49-F238E27FC236}">
                <a16:creationId xmlns:a16="http://schemas.microsoft.com/office/drawing/2014/main" id="{CCC69DC7-2128-4BE1-9B39-E92AEBA27266}"/>
              </a:ext>
            </a:extLst>
          </p:cNvPr>
          <p:cNvSpPr txBox="1">
            <a:spLocks noChangeArrowheads="1"/>
          </p:cNvSpPr>
          <p:nvPr/>
        </p:nvSpPr>
        <p:spPr bwMode="auto">
          <a:xfrm>
            <a:off x="2173288" y="6097588"/>
            <a:ext cx="13985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(Productos)</a:t>
            </a:r>
          </a:p>
        </p:txBody>
      </p:sp>
      <p:sp>
        <p:nvSpPr>
          <p:cNvPr id="65573" name="Text Box 37">
            <a:extLst>
              <a:ext uri="{FF2B5EF4-FFF2-40B4-BE49-F238E27FC236}">
                <a16:creationId xmlns:a16="http://schemas.microsoft.com/office/drawing/2014/main" id="{AC7FF7D9-9EA9-4BD6-B1A9-8687CDA23DB9}"/>
              </a:ext>
            </a:extLst>
          </p:cNvPr>
          <p:cNvSpPr txBox="1">
            <a:spLocks noChangeArrowheads="1"/>
          </p:cNvSpPr>
          <p:nvPr/>
        </p:nvSpPr>
        <p:spPr bwMode="auto">
          <a:xfrm>
            <a:off x="3595688" y="6456363"/>
            <a:ext cx="696912"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a:t>
            </a:r>
            <a:r>
              <a:rPr lang="en-US" altLang="en-US" sz="1600" i="0" baseline="-25000">
                <a:latin typeface="Arial" panose="020B0604020202020204" pitchFamily="34" charset="0"/>
              </a:rPr>
              <a:t>2</a:t>
            </a:r>
          </a:p>
        </p:txBody>
      </p:sp>
      <p:sp>
        <p:nvSpPr>
          <p:cNvPr id="65574" name="Text Box 38">
            <a:extLst>
              <a:ext uri="{FF2B5EF4-FFF2-40B4-BE49-F238E27FC236}">
                <a16:creationId xmlns:a16="http://schemas.microsoft.com/office/drawing/2014/main" id="{02001DA6-7655-4F46-A1B1-269C74151E3D}"/>
              </a:ext>
            </a:extLst>
          </p:cNvPr>
          <p:cNvSpPr txBox="1">
            <a:spLocks noChangeArrowheads="1"/>
          </p:cNvSpPr>
          <p:nvPr/>
        </p:nvSpPr>
        <p:spPr bwMode="auto">
          <a:xfrm>
            <a:off x="2413000" y="6456363"/>
            <a:ext cx="6000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a:t>
            </a:r>
            <a:r>
              <a:rPr lang="en-US" altLang="en-US" sz="1600" i="0" baseline="-25000">
                <a:latin typeface="Arial" panose="020B0604020202020204" pitchFamily="34" charset="0"/>
              </a:rPr>
              <a:t>2</a:t>
            </a:r>
            <a:r>
              <a:rPr lang="en-US" altLang="en-US" sz="1600" i="0">
                <a:latin typeface="Arial" panose="020B0604020202020204" pitchFamily="34" charset="0"/>
              </a:rPr>
              <a:t>O</a:t>
            </a:r>
            <a:endParaRPr lang="en-US" altLang="en-US" sz="1600" i="0" baseline="-25000">
              <a:latin typeface="Arial" panose="020B0604020202020204" pitchFamily="34" charset="0"/>
            </a:endParaRPr>
          </a:p>
        </p:txBody>
      </p:sp>
      <p:sp>
        <p:nvSpPr>
          <p:cNvPr id="65575" name="Text Box 39">
            <a:extLst>
              <a:ext uri="{FF2B5EF4-FFF2-40B4-BE49-F238E27FC236}">
                <a16:creationId xmlns:a16="http://schemas.microsoft.com/office/drawing/2014/main" id="{14EAA832-AE30-45A6-947C-165266B468E8}"/>
              </a:ext>
            </a:extLst>
          </p:cNvPr>
          <p:cNvSpPr txBox="1">
            <a:spLocks noChangeArrowheads="1"/>
          </p:cNvSpPr>
          <p:nvPr/>
        </p:nvSpPr>
        <p:spPr bwMode="auto">
          <a:xfrm>
            <a:off x="1330325" y="6494463"/>
            <a:ext cx="690563"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ATP</a:t>
            </a:r>
          </a:p>
        </p:txBody>
      </p:sp>
      <p:sp>
        <p:nvSpPr>
          <p:cNvPr id="65576" name="Freeform 40">
            <a:extLst>
              <a:ext uri="{FF2B5EF4-FFF2-40B4-BE49-F238E27FC236}">
                <a16:creationId xmlns:a16="http://schemas.microsoft.com/office/drawing/2014/main" id="{0976E170-62E3-4735-8D84-7FDD34D26753}"/>
              </a:ext>
            </a:extLst>
          </p:cNvPr>
          <p:cNvSpPr>
            <a:spLocks/>
          </p:cNvSpPr>
          <p:nvPr/>
        </p:nvSpPr>
        <p:spPr bwMode="auto">
          <a:xfrm rot="-5400000" flipH="1" flipV="1">
            <a:off x="1818482" y="6076156"/>
            <a:ext cx="236538" cy="638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5577" name="Freeform 41">
            <a:extLst>
              <a:ext uri="{FF2B5EF4-FFF2-40B4-BE49-F238E27FC236}">
                <a16:creationId xmlns:a16="http://schemas.microsoft.com/office/drawing/2014/main" id="{13BC12BE-C6EB-428D-8D81-3203FAF474B7}"/>
              </a:ext>
            </a:extLst>
          </p:cNvPr>
          <p:cNvSpPr>
            <a:spLocks/>
          </p:cNvSpPr>
          <p:nvPr/>
        </p:nvSpPr>
        <p:spPr bwMode="auto">
          <a:xfrm rot="5400000" flipV="1">
            <a:off x="3456782" y="6076156"/>
            <a:ext cx="236538" cy="638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5578" name="Text Box 42">
            <a:extLst>
              <a:ext uri="{FF2B5EF4-FFF2-40B4-BE49-F238E27FC236}">
                <a16:creationId xmlns:a16="http://schemas.microsoft.com/office/drawing/2014/main" id="{3D5928B8-E4FA-4993-A3A1-7EDB1C311429}"/>
              </a:ext>
            </a:extLst>
          </p:cNvPr>
          <p:cNvSpPr txBox="1">
            <a:spLocks noChangeArrowheads="1"/>
          </p:cNvSpPr>
          <p:nvPr/>
        </p:nvSpPr>
        <p:spPr bwMode="auto">
          <a:xfrm>
            <a:off x="5153025" y="5595938"/>
            <a:ext cx="20986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Acetil CoA</a:t>
            </a:r>
          </a:p>
        </p:txBody>
      </p:sp>
      <p:sp>
        <p:nvSpPr>
          <p:cNvPr id="65579" name="Line 43">
            <a:extLst>
              <a:ext uri="{FF2B5EF4-FFF2-40B4-BE49-F238E27FC236}">
                <a16:creationId xmlns:a16="http://schemas.microsoft.com/office/drawing/2014/main" id="{8227352B-A11C-48AA-8ECC-A7EE12C598DA}"/>
              </a:ext>
            </a:extLst>
          </p:cNvPr>
          <p:cNvSpPr>
            <a:spLocks noChangeShapeType="1"/>
          </p:cNvSpPr>
          <p:nvPr/>
        </p:nvSpPr>
        <p:spPr bwMode="auto">
          <a:xfrm flipH="1" flipV="1">
            <a:off x="3681413" y="5589588"/>
            <a:ext cx="2001837" cy="120650"/>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2" descr="Contents">
            <a:extLst>
              <a:ext uri="{FF2B5EF4-FFF2-40B4-BE49-F238E27FC236}">
                <a16:creationId xmlns:a16="http://schemas.microsoft.com/office/drawing/2014/main" id="{664704C2-570E-4EEA-92D2-0BEA8C7AC9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1" name="Text Box 3">
            <a:extLst>
              <a:ext uri="{FF2B5EF4-FFF2-40B4-BE49-F238E27FC236}">
                <a16:creationId xmlns:a16="http://schemas.microsoft.com/office/drawing/2014/main" id="{7F4A2947-6AF2-48D8-A5B6-AC47A62BE9CA}"/>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Oxidación de las Grasas</a:t>
            </a:r>
          </a:p>
        </p:txBody>
      </p:sp>
      <p:sp>
        <p:nvSpPr>
          <p:cNvPr id="237593" name="Text Box 25">
            <a:extLst>
              <a:ext uri="{FF2B5EF4-FFF2-40B4-BE49-F238E27FC236}">
                <a16:creationId xmlns:a16="http://schemas.microsoft.com/office/drawing/2014/main" id="{096FC400-D991-41B9-BF11-9CC110B1CA9D}"/>
              </a:ext>
            </a:extLst>
          </p:cNvPr>
          <p:cNvSpPr txBox="1">
            <a:spLocks noChangeArrowheads="1"/>
          </p:cNvSpPr>
          <p:nvPr/>
        </p:nvSpPr>
        <p:spPr bwMode="auto">
          <a:xfrm>
            <a:off x="246063" y="1117600"/>
            <a:ext cx="8181975" cy="587375"/>
          </a:xfrm>
          <a:prstGeom prst="rect">
            <a:avLst/>
          </a:prstGeom>
          <a:noFill/>
          <a:ln w="9525">
            <a:noFill/>
            <a:miter lim="800000"/>
            <a:headEnd/>
            <a:tailEnd/>
          </a:ln>
          <a:effectLst/>
        </p:spPr>
        <p:txBody>
          <a:bodyPr>
            <a:spAutoFit/>
          </a:bodyPr>
          <a:lstStyle/>
          <a:p>
            <a:pPr algn="ctr">
              <a:lnSpc>
                <a:spcPct val="90000"/>
              </a:lnSpc>
              <a:defRPr/>
            </a:pPr>
            <a:r>
              <a:rPr lang="en-US" sz="1800" i="0">
                <a:effectLst>
                  <a:outerShdw blurRad="38100" dist="38100" dir="2700000" algn="tl">
                    <a:srgbClr val="C0C0C0"/>
                  </a:outerShdw>
                </a:effectLst>
                <a:latin typeface="Arial" charset="0"/>
              </a:rPr>
              <a:t>TRIGLICÉRIDOS</a:t>
            </a:r>
          </a:p>
          <a:p>
            <a:pPr algn="ctr">
              <a:lnSpc>
                <a:spcPct val="90000"/>
              </a:lnSpc>
              <a:defRPr/>
            </a:pPr>
            <a:r>
              <a:rPr lang="en-US" sz="1800" i="0">
                <a:effectLst>
                  <a:outerShdw blurRad="38100" dist="38100" dir="2700000" algn="tl">
                    <a:srgbClr val="C0C0C0"/>
                  </a:outerShdw>
                </a:effectLst>
                <a:latin typeface="Arial" charset="0"/>
              </a:rPr>
              <a:t>(Reservas de Grasas)</a:t>
            </a:r>
          </a:p>
        </p:txBody>
      </p:sp>
      <p:sp>
        <p:nvSpPr>
          <p:cNvPr id="66565" name="Freeform 26">
            <a:extLst>
              <a:ext uri="{FF2B5EF4-FFF2-40B4-BE49-F238E27FC236}">
                <a16:creationId xmlns:a16="http://schemas.microsoft.com/office/drawing/2014/main" id="{61051489-1961-4F89-B5AD-1A0876E22261}"/>
              </a:ext>
            </a:extLst>
          </p:cNvPr>
          <p:cNvSpPr>
            <a:spLocks/>
          </p:cNvSpPr>
          <p:nvPr/>
        </p:nvSpPr>
        <p:spPr bwMode="auto">
          <a:xfrm rot="-5400000" flipH="1" flipV="1">
            <a:off x="2605088" y="1104900"/>
            <a:ext cx="273050" cy="22193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6566" name="Text Box 27">
            <a:extLst>
              <a:ext uri="{FF2B5EF4-FFF2-40B4-BE49-F238E27FC236}">
                <a16:creationId xmlns:a16="http://schemas.microsoft.com/office/drawing/2014/main" id="{F668EEDE-573D-4F46-9FAC-CE6C0ECED48B}"/>
              </a:ext>
            </a:extLst>
          </p:cNvPr>
          <p:cNvSpPr txBox="1">
            <a:spLocks noChangeArrowheads="1"/>
          </p:cNvSpPr>
          <p:nvPr/>
        </p:nvSpPr>
        <p:spPr bwMode="auto">
          <a:xfrm>
            <a:off x="3732213" y="1933575"/>
            <a:ext cx="1150937"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Lipólisis</a:t>
            </a:r>
            <a:endParaRPr lang="en-US" altLang="en-US" sz="1600">
              <a:latin typeface="Arial" panose="020B0604020202020204" pitchFamily="34" charset="0"/>
            </a:endParaRPr>
          </a:p>
        </p:txBody>
      </p:sp>
      <p:sp>
        <p:nvSpPr>
          <p:cNvPr id="66567" name="Line 28">
            <a:extLst>
              <a:ext uri="{FF2B5EF4-FFF2-40B4-BE49-F238E27FC236}">
                <a16:creationId xmlns:a16="http://schemas.microsoft.com/office/drawing/2014/main" id="{3CA9C9D4-D81A-46CD-A17E-60551D881990}"/>
              </a:ext>
            </a:extLst>
          </p:cNvPr>
          <p:cNvSpPr>
            <a:spLocks noChangeShapeType="1"/>
          </p:cNvSpPr>
          <p:nvPr/>
        </p:nvSpPr>
        <p:spPr bwMode="auto">
          <a:xfrm>
            <a:off x="4267200" y="21907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68" name="Text Box 29">
            <a:extLst>
              <a:ext uri="{FF2B5EF4-FFF2-40B4-BE49-F238E27FC236}">
                <a16:creationId xmlns:a16="http://schemas.microsoft.com/office/drawing/2014/main" id="{43FED14D-912E-4A50-839A-8CB22328E891}"/>
              </a:ext>
            </a:extLst>
          </p:cNvPr>
          <p:cNvSpPr txBox="1">
            <a:spLocks noChangeArrowheads="1"/>
          </p:cNvSpPr>
          <p:nvPr/>
        </p:nvSpPr>
        <p:spPr bwMode="auto">
          <a:xfrm>
            <a:off x="1058863" y="2300288"/>
            <a:ext cx="1284287"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Glicerol</a:t>
            </a:r>
          </a:p>
        </p:txBody>
      </p:sp>
      <p:sp>
        <p:nvSpPr>
          <p:cNvPr id="66569" name="Rectangle 30">
            <a:extLst>
              <a:ext uri="{FF2B5EF4-FFF2-40B4-BE49-F238E27FC236}">
                <a16:creationId xmlns:a16="http://schemas.microsoft.com/office/drawing/2014/main" id="{E8EF3840-2504-440D-BE8E-A5EC5C7D4C50}"/>
              </a:ext>
            </a:extLst>
          </p:cNvPr>
          <p:cNvSpPr>
            <a:spLocks noChangeArrowheads="1"/>
          </p:cNvSpPr>
          <p:nvPr/>
        </p:nvSpPr>
        <p:spPr bwMode="auto">
          <a:xfrm>
            <a:off x="1127125" y="4513263"/>
            <a:ext cx="2132013" cy="33496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6570" name="Line 31">
            <a:extLst>
              <a:ext uri="{FF2B5EF4-FFF2-40B4-BE49-F238E27FC236}">
                <a16:creationId xmlns:a16="http://schemas.microsoft.com/office/drawing/2014/main" id="{5BA3D63F-C6EC-47C0-9294-861BF3DBE863}"/>
              </a:ext>
            </a:extLst>
          </p:cNvPr>
          <p:cNvSpPr>
            <a:spLocks noChangeShapeType="1"/>
          </p:cNvSpPr>
          <p:nvPr/>
        </p:nvSpPr>
        <p:spPr bwMode="auto">
          <a:xfrm>
            <a:off x="4268788" y="16573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71" name="Text Box 32">
            <a:extLst>
              <a:ext uri="{FF2B5EF4-FFF2-40B4-BE49-F238E27FC236}">
                <a16:creationId xmlns:a16="http://schemas.microsoft.com/office/drawing/2014/main" id="{A1E5A65E-46D1-4A41-9762-A62A86CF5E1C}"/>
              </a:ext>
            </a:extLst>
          </p:cNvPr>
          <p:cNvSpPr txBox="1">
            <a:spLocks noChangeArrowheads="1"/>
          </p:cNvSpPr>
          <p:nvPr/>
        </p:nvSpPr>
        <p:spPr bwMode="auto">
          <a:xfrm>
            <a:off x="4246563" y="1611313"/>
            <a:ext cx="29924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(LIPASA)</a:t>
            </a:r>
          </a:p>
        </p:txBody>
      </p:sp>
      <p:sp>
        <p:nvSpPr>
          <p:cNvPr id="66572" name="Text Box 33">
            <a:extLst>
              <a:ext uri="{FF2B5EF4-FFF2-40B4-BE49-F238E27FC236}">
                <a16:creationId xmlns:a16="http://schemas.microsoft.com/office/drawing/2014/main" id="{C4337D0E-A4B2-4FC0-AB0F-F2B6725E911E}"/>
              </a:ext>
            </a:extLst>
          </p:cNvPr>
          <p:cNvSpPr txBox="1">
            <a:spLocks noChangeArrowheads="1"/>
          </p:cNvSpPr>
          <p:nvPr/>
        </p:nvSpPr>
        <p:spPr bwMode="auto">
          <a:xfrm>
            <a:off x="3935413" y="2333625"/>
            <a:ext cx="6921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AGL</a:t>
            </a:r>
            <a:endParaRPr lang="en-US" altLang="en-US" sz="1600" i="0" baseline="30000">
              <a:latin typeface="Arial" panose="020B0604020202020204" pitchFamily="34" charset="0"/>
            </a:endParaRPr>
          </a:p>
        </p:txBody>
      </p:sp>
      <p:sp>
        <p:nvSpPr>
          <p:cNvPr id="66573" name="Text Box 34">
            <a:extLst>
              <a:ext uri="{FF2B5EF4-FFF2-40B4-BE49-F238E27FC236}">
                <a16:creationId xmlns:a16="http://schemas.microsoft.com/office/drawing/2014/main" id="{006E4538-BA73-44D2-8877-16233C6C338B}"/>
              </a:ext>
            </a:extLst>
          </p:cNvPr>
          <p:cNvSpPr txBox="1">
            <a:spLocks noChangeArrowheads="1"/>
          </p:cNvSpPr>
          <p:nvPr/>
        </p:nvSpPr>
        <p:spPr bwMode="auto">
          <a:xfrm>
            <a:off x="3832225" y="2674938"/>
            <a:ext cx="9556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Sangre</a:t>
            </a:r>
          </a:p>
        </p:txBody>
      </p:sp>
      <p:sp>
        <p:nvSpPr>
          <p:cNvPr id="66574" name="Text Box 35">
            <a:extLst>
              <a:ext uri="{FF2B5EF4-FFF2-40B4-BE49-F238E27FC236}">
                <a16:creationId xmlns:a16="http://schemas.microsoft.com/office/drawing/2014/main" id="{8F12C85A-802C-4B01-AD09-37AC2E1277C1}"/>
              </a:ext>
            </a:extLst>
          </p:cNvPr>
          <p:cNvSpPr txBox="1">
            <a:spLocks noChangeArrowheads="1"/>
          </p:cNvSpPr>
          <p:nvPr/>
        </p:nvSpPr>
        <p:spPr bwMode="auto">
          <a:xfrm>
            <a:off x="2719388" y="3046413"/>
            <a:ext cx="3263900"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Fibras Musculoesqueletales</a:t>
            </a:r>
            <a:endParaRPr lang="en-US" altLang="en-US" sz="1600">
              <a:latin typeface="Arial" panose="020B0604020202020204" pitchFamily="34" charset="0"/>
            </a:endParaRPr>
          </a:p>
        </p:txBody>
      </p:sp>
      <p:sp>
        <p:nvSpPr>
          <p:cNvPr id="66575" name="Text Box 36">
            <a:extLst>
              <a:ext uri="{FF2B5EF4-FFF2-40B4-BE49-F238E27FC236}">
                <a16:creationId xmlns:a16="http://schemas.microsoft.com/office/drawing/2014/main" id="{5AE75D0D-8999-4D60-A7B1-C22BB68AE5B7}"/>
              </a:ext>
            </a:extLst>
          </p:cNvPr>
          <p:cNvSpPr txBox="1">
            <a:spLocks noChangeArrowheads="1"/>
          </p:cNvSpPr>
          <p:nvPr/>
        </p:nvSpPr>
        <p:spPr bwMode="auto">
          <a:xfrm>
            <a:off x="3382963" y="3403600"/>
            <a:ext cx="187642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Mitocondrias</a:t>
            </a:r>
          </a:p>
        </p:txBody>
      </p:sp>
      <p:sp>
        <p:nvSpPr>
          <p:cNvPr id="66576" name="Line 37">
            <a:extLst>
              <a:ext uri="{FF2B5EF4-FFF2-40B4-BE49-F238E27FC236}">
                <a16:creationId xmlns:a16="http://schemas.microsoft.com/office/drawing/2014/main" id="{1E42FC10-AEBF-4CBD-98C0-D90FD5894B4E}"/>
              </a:ext>
            </a:extLst>
          </p:cNvPr>
          <p:cNvSpPr>
            <a:spLocks noChangeShapeType="1"/>
          </p:cNvSpPr>
          <p:nvPr/>
        </p:nvSpPr>
        <p:spPr bwMode="auto">
          <a:xfrm>
            <a:off x="4295775" y="32893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77" name="Text Box 38">
            <a:extLst>
              <a:ext uri="{FF2B5EF4-FFF2-40B4-BE49-F238E27FC236}">
                <a16:creationId xmlns:a16="http://schemas.microsoft.com/office/drawing/2014/main" id="{13CA9F57-C45A-46CE-A6EE-53A39E664781}"/>
              </a:ext>
            </a:extLst>
          </p:cNvPr>
          <p:cNvSpPr txBox="1">
            <a:spLocks noChangeArrowheads="1"/>
          </p:cNvSpPr>
          <p:nvPr/>
        </p:nvSpPr>
        <p:spPr bwMode="auto">
          <a:xfrm>
            <a:off x="2406650" y="3784600"/>
            <a:ext cx="41021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Betaoxidación</a:t>
            </a:r>
          </a:p>
          <a:p>
            <a:pPr algn="ctr">
              <a:lnSpc>
                <a:spcPct val="80000"/>
              </a:lnSpc>
            </a:pPr>
            <a:r>
              <a:rPr lang="en-US" altLang="en-US" sz="1600" i="0">
                <a:latin typeface="Arial" panose="020B0604020202020204" pitchFamily="34" charset="0"/>
              </a:rPr>
              <a:t>(Catabolismo Enzimático de los AGL)</a:t>
            </a:r>
          </a:p>
        </p:txBody>
      </p:sp>
      <p:sp>
        <p:nvSpPr>
          <p:cNvPr id="66578" name="Line 39">
            <a:extLst>
              <a:ext uri="{FF2B5EF4-FFF2-40B4-BE49-F238E27FC236}">
                <a16:creationId xmlns:a16="http://schemas.microsoft.com/office/drawing/2014/main" id="{EC8763E3-D4C1-4378-A8FA-91611C079052}"/>
              </a:ext>
            </a:extLst>
          </p:cNvPr>
          <p:cNvSpPr>
            <a:spLocks noChangeShapeType="1"/>
          </p:cNvSpPr>
          <p:nvPr/>
        </p:nvSpPr>
        <p:spPr bwMode="auto">
          <a:xfrm>
            <a:off x="4295775" y="36322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79" name="Text Box 40">
            <a:extLst>
              <a:ext uri="{FF2B5EF4-FFF2-40B4-BE49-F238E27FC236}">
                <a16:creationId xmlns:a16="http://schemas.microsoft.com/office/drawing/2014/main" id="{7A8DD155-B071-4E08-9034-C0F40F213135}"/>
              </a:ext>
            </a:extLst>
          </p:cNvPr>
          <p:cNvSpPr txBox="1">
            <a:spLocks noChangeArrowheads="1"/>
          </p:cNvSpPr>
          <p:nvPr/>
        </p:nvSpPr>
        <p:spPr bwMode="auto">
          <a:xfrm>
            <a:off x="1109663" y="4532313"/>
            <a:ext cx="2185987"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Unidades 2-Carbono</a:t>
            </a:r>
          </a:p>
        </p:txBody>
      </p:sp>
      <p:sp>
        <p:nvSpPr>
          <p:cNvPr id="66580" name="Line 41">
            <a:extLst>
              <a:ext uri="{FF2B5EF4-FFF2-40B4-BE49-F238E27FC236}">
                <a16:creationId xmlns:a16="http://schemas.microsoft.com/office/drawing/2014/main" id="{43D96A0E-D1F6-4314-99A6-4B6E5F620785}"/>
              </a:ext>
            </a:extLst>
          </p:cNvPr>
          <p:cNvSpPr>
            <a:spLocks noChangeShapeType="1"/>
          </p:cNvSpPr>
          <p:nvPr/>
        </p:nvSpPr>
        <p:spPr bwMode="auto">
          <a:xfrm>
            <a:off x="5402263" y="485457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81" name="Text Box 42">
            <a:extLst>
              <a:ext uri="{FF2B5EF4-FFF2-40B4-BE49-F238E27FC236}">
                <a16:creationId xmlns:a16="http://schemas.microsoft.com/office/drawing/2014/main" id="{1AEAA722-1C17-412A-A89C-974BE3248F51}"/>
              </a:ext>
            </a:extLst>
          </p:cNvPr>
          <p:cNvSpPr txBox="1">
            <a:spLocks noChangeArrowheads="1"/>
          </p:cNvSpPr>
          <p:nvPr/>
        </p:nvSpPr>
        <p:spPr bwMode="auto">
          <a:xfrm>
            <a:off x="5392738" y="4821238"/>
            <a:ext cx="13985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(Convierte en)</a:t>
            </a:r>
          </a:p>
        </p:txBody>
      </p:sp>
      <p:sp>
        <p:nvSpPr>
          <p:cNvPr id="66582" name="Text Box 43">
            <a:extLst>
              <a:ext uri="{FF2B5EF4-FFF2-40B4-BE49-F238E27FC236}">
                <a16:creationId xmlns:a16="http://schemas.microsoft.com/office/drawing/2014/main" id="{CF61EA1B-6284-4421-8879-C7647768BE3D}"/>
              </a:ext>
            </a:extLst>
          </p:cNvPr>
          <p:cNvSpPr txBox="1">
            <a:spLocks noChangeArrowheads="1"/>
          </p:cNvSpPr>
          <p:nvPr/>
        </p:nvSpPr>
        <p:spPr bwMode="auto">
          <a:xfrm>
            <a:off x="4370388" y="5527675"/>
            <a:ext cx="2098675"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CICLO DE KREBS</a:t>
            </a:r>
          </a:p>
        </p:txBody>
      </p:sp>
      <p:sp>
        <p:nvSpPr>
          <p:cNvPr id="66583" name="Text Box 44">
            <a:extLst>
              <a:ext uri="{FF2B5EF4-FFF2-40B4-BE49-F238E27FC236}">
                <a16:creationId xmlns:a16="http://schemas.microsoft.com/office/drawing/2014/main" id="{B22F7379-C7B2-4551-9F1D-84FDE3D15554}"/>
              </a:ext>
            </a:extLst>
          </p:cNvPr>
          <p:cNvSpPr txBox="1">
            <a:spLocks noChangeArrowheads="1"/>
          </p:cNvSpPr>
          <p:nvPr/>
        </p:nvSpPr>
        <p:spPr bwMode="auto">
          <a:xfrm>
            <a:off x="5286375" y="5765800"/>
            <a:ext cx="4762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a:t>
            </a:r>
            <a:r>
              <a:rPr lang="en-US" altLang="en-US" sz="1600" i="0" baseline="30000">
                <a:latin typeface="Arial" panose="020B0604020202020204" pitchFamily="34" charset="0"/>
              </a:rPr>
              <a:t>+</a:t>
            </a:r>
          </a:p>
        </p:txBody>
      </p:sp>
      <p:sp>
        <p:nvSpPr>
          <p:cNvPr id="66584" name="Line 45">
            <a:extLst>
              <a:ext uri="{FF2B5EF4-FFF2-40B4-BE49-F238E27FC236}">
                <a16:creationId xmlns:a16="http://schemas.microsoft.com/office/drawing/2014/main" id="{81797E4C-6037-4E3F-8C4D-55A1D836E66F}"/>
              </a:ext>
            </a:extLst>
          </p:cNvPr>
          <p:cNvSpPr>
            <a:spLocks noChangeShapeType="1"/>
          </p:cNvSpPr>
          <p:nvPr/>
        </p:nvSpPr>
        <p:spPr bwMode="auto">
          <a:xfrm>
            <a:off x="5330825" y="63865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85" name="Line 46">
            <a:extLst>
              <a:ext uri="{FF2B5EF4-FFF2-40B4-BE49-F238E27FC236}">
                <a16:creationId xmlns:a16="http://schemas.microsoft.com/office/drawing/2014/main" id="{6294B83B-CAAF-490D-A062-3C332FF3DEE1}"/>
              </a:ext>
            </a:extLst>
          </p:cNvPr>
          <p:cNvSpPr>
            <a:spLocks noChangeShapeType="1"/>
          </p:cNvSpPr>
          <p:nvPr/>
        </p:nvSpPr>
        <p:spPr bwMode="auto">
          <a:xfrm>
            <a:off x="5335588" y="5746750"/>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86" name="Text Box 47">
            <a:extLst>
              <a:ext uri="{FF2B5EF4-FFF2-40B4-BE49-F238E27FC236}">
                <a16:creationId xmlns:a16="http://schemas.microsoft.com/office/drawing/2014/main" id="{766ACEAB-CCA6-4FFC-99F9-D1C2D07CEF22}"/>
              </a:ext>
            </a:extLst>
          </p:cNvPr>
          <p:cNvSpPr txBox="1">
            <a:spLocks noChangeArrowheads="1"/>
          </p:cNvSpPr>
          <p:nvPr/>
        </p:nvSpPr>
        <p:spPr bwMode="auto">
          <a:xfrm>
            <a:off x="3197225" y="6022975"/>
            <a:ext cx="4667250"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CADENA DE TRANSPORTE DE ELECTRONES</a:t>
            </a:r>
          </a:p>
        </p:txBody>
      </p:sp>
      <p:sp>
        <p:nvSpPr>
          <p:cNvPr id="66587" name="Text Box 48">
            <a:extLst>
              <a:ext uri="{FF2B5EF4-FFF2-40B4-BE49-F238E27FC236}">
                <a16:creationId xmlns:a16="http://schemas.microsoft.com/office/drawing/2014/main" id="{A3295A11-075C-41F9-BECE-A86A1A3D6AB0}"/>
              </a:ext>
            </a:extLst>
          </p:cNvPr>
          <p:cNvSpPr txBox="1">
            <a:spLocks noChangeArrowheads="1"/>
          </p:cNvSpPr>
          <p:nvPr/>
        </p:nvSpPr>
        <p:spPr bwMode="auto">
          <a:xfrm>
            <a:off x="4776788" y="6135688"/>
            <a:ext cx="13985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(Productos)</a:t>
            </a:r>
          </a:p>
        </p:txBody>
      </p:sp>
      <p:sp>
        <p:nvSpPr>
          <p:cNvPr id="66588" name="Text Box 49">
            <a:extLst>
              <a:ext uri="{FF2B5EF4-FFF2-40B4-BE49-F238E27FC236}">
                <a16:creationId xmlns:a16="http://schemas.microsoft.com/office/drawing/2014/main" id="{62C0E1DE-60AD-4047-92B2-F8FC304BFDAF}"/>
              </a:ext>
            </a:extLst>
          </p:cNvPr>
          <p:cNvSpPr txBox="1">
            <a:spLocks noChangeArrowheads="1"/>
          </p:cNvSpPr>
          <p:nvPr/>
        </p:nvSpPr>
        <p:spPr bwMode="auto">
          <a:xfrm>
            <a:off x="6199188" y="6494463"/>
            <a:ext cx="696912"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CO</a:t>
            </a:r>
            <a:r>
              <a:rPr lang="en-US" altLang="en-US" sz="1600" i="0" baseline="-25000">
                <a:latin typeface="Arial" panose="020B0604020202020204" pitchFamily="34" charset="0"/>
              </a:rPr>
              <a:t>2</a:t>
            </a:r>
          </a:p>
        </p:txBody>
      </p:sp>
      <p:sp>
        <p:nvSpPr>
          <p:cNvPr id="66589" name="Text Box 50">
            <a:extLst>
              <a:ext uri="{FF2B5EF4-FFF2-40B4-BE49-F238E27FC236}">
                <a16:creationId xmlns:a16="http://schemas.microsoft.com/office/drawing/2014/main" id="{0BEB8739-94CB-45EB-8317-9801CB735C9E}"/>
              </a:ext>
            </a:extLst>
          </p:cNvPr>
          <p:cNvSpPr txBox="1">
            <a:spLocks noChangeArrowheads="1"/>
          </p:cNvSpPr>
          <p:nvPr/>
        </p:nvSpPr>
        <p:spPr bwMode="auto">
          <a:xfrm>
            <a:off x="5016500" y="6494463"/>
            <a:ext cx="600075"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H</a:t>
            </a:r>
            <a:r>
              <a:rPr lang="en-US" altLang="en-US" sz="1600" i="0" baseline="-25000">
                <a:latin typeface="Arial" panose="020B0604020202020204" pitchFamily="34" charset="0"/>
              </a:rPr>
              <a:t>2</a:t>
            </a:r>
            <a:r>
              <a:rPr lang="en-US" altLang="en-US" sz="1600" i="0">
                <a:latin typeface="Arial" panose="020B0604020202020204" pitchFamily="34" charset="0"/>
              </a:rPr>
              <a:t>O</a:t>
            </a:r>
            <a:endParaRPr lang="en-US" altLang="en-US" sz="1600" i="0" baseline="-25000">
              <a:latin typeface="Arial" panose="020B0604020202020204" pitchFamily="34" charset="0"/>
            </a:endParaRPr>
          </a:p>
        </p:txBody>
      </p:sp>
      <p:sp>
        <p:nvSpPr>
          <p:cNvPr id="66590" name="Text Box 51">
            <a:extLst>
              <a:ext uri="{FF2B5EF4-FFF2-40B4-BE49-F238E27FC236}">
                <a16:creationId xmlns:a16="http://schemas.microsoft.com/office/drawing/2014/main" id="{F7CE4F53-CCF2-4F00-BFFB-87B288B0B206}"/>
              </a:ext>
            </a:extLst>
          </p:cNvPr>
          <p:cNvSpPr txBox="1">
            <a:spLocks noChangeArrowheads="1"/>
          </p:cNvSpPr>
          <p:nvPr/>
        </p:nvSpPr>
        <p:spPr bwMode="auto">
          <a:xfrm>
            <a:off x="3933825" y="6532563"/>
            <a:ext cx="690563"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ATP</a:t>
            </a:r>
          </a:p>
        </p:txBody>
      </p:sp>
      <p:sp>
        <p:nvSpPr>
          <p:cNvPr id="66591" name="Freeform 52">
            <a:extLst>
              <a:ext uri="{FF2B5EF4-FFF2-40B4-BE49-F238E27FC236}">
                <a16:creationId xmlns:a16="http://schemas.microsoft.com/office/drawing/2014/main" id="{AA9F7A37-FB15-44F3-ABB1-3707C42028B6}"/>
              </a:ext>
            </a:extLst>
          </p:cNvPr>
          <p:cNvSpPr>
            <a:spLocks/>
          </p:cNvSpPr>
          <p:nvPr/>
        </p:nvSpPr>
        <p:spPr bwMode="auto">
          <a:xfrm rot="-5400000" flipH="1" flipV="1">
            <a:off x="4421982" y="6114256"/>
            <a:ext cx="236538" cy="638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6592" name="Freeform 53">
            <a:extLst>
              <a:ext uri="{FF2B5EF4-FFF2-40B4-BE49-F238E27FC236}">
                <a16:creationId xmlns:a16="http://schemas.microsoft.com/office/drawing/2014/main" id="{9C94EE0C-2204-446C-AEB7-1FBBF48E4EEB}"/>
              </a:ext>
            </a:extLst>
          </p:cNvPr>
          <p:cNvSpPr>
            <a:spLocks/>
          </p:cNvSpPr>
          <p:nvPr/>
        </p:nvSpPr>
        <p:spPr bwMode="auto">
          <a:xfrm rot="5400000" flipV="1">
            <a:off x="6060282" y="6114256"/>
            <a:ext cx="236538" cy="6381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6593" name="Text Box 54">
            <a:extLst>
              <a:ext uri="{FF2B5EF4-FFF2-40B4-BE49-F238E27FC236}">
                <a16:creationId xmlns:a16="http://schemas.microsoft.com/office/drawing/2014/main" id="{6F8D38F8-CEB1-4953-B51A-6FE871EA1235}"/>
              </a:ext>
            </a:extLst>
          </p:cNvPr>
          <p:cNvSpPr txBox="1">
            <a:spLocks noChangeArrowheads="1"/>
          </p:cNvSpPr>
          <p:nvPr/>
        </p:nvSpPr>
        <p:spPr bwMode="auto">
          <a:xfrm>
            <a:off x="4679950" y="5135563"/>
            <a:ext cx="145573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Acetil CoA</a:t>
            </a:r>
          </a:p>
        </p:txBody>
      </p:sp>
      <p:sp>
        <p:nvSpPr>
          <p:cNvPr id="66594" name="Line 55">
            <a:extLst>
              <a:ext uri="{FF2B5EF4-FFF2-40B4-BE49-F238E27FC236}">
                <a16:creationId xmlns:a16="http://schemas.microsoft.com/office/drawing/2014/main" id="{CB773899-E724-4938-9AEC-70EE199D8CB3}"/>
              </a:ext>
            </a:extLst>
          </p:cNvPr>
          <p:cNvSpPr>
            <a:spLocks noChangeShapeType="1"/>
          </p:cNvSpPr>
          <p:nvPr/>
        </p:nvSpPr>
        <p:spPr bwMode="auto">
          <a:xfrm>
            <a:off x="4279900" y="25590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95" name="Line 56">
            <a:extLst>
              <a:ext uri="{FF2B5EF4-FFF2-40B4-BE49-F238E27FC236}">
                <a16:creationId xmlns:a16="http://schemas.microsoft.com/office/drawing/2014/main" id="{93E85735-9A87-4311-83A8-B8BCD1BE4BE5}"/>
              </a:ext>
            </a:extLst>
          </p:cNvPr>
          <p:cNvSpPr>
            <a:spLocks noChangeShapeType="1"/>
          </p:cNvSpPr>
          <p:nvPr/>
        </p:nvSpPr>
        <p:spPr bwMode="auto">
          <a:xfrm>
            <a:off x="4295775" y="29083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96" name="Line 57">
            <a:extLst>
              <a:ext uri="{FF2B5EF4-FFF2-40B4-BE49-F238E27FC236}">
                <a16:creationId xmlns:a16="http://schemas.microsoft.com/office/drawing/2014/main" id="{B1BAA43E-389E-40AA-9376-97A5571812C9}"/>
              </a:ext>
            </a:extLst>
          </p:cNvPr>
          <p:cNvSpPr>
            <a:spLocks noChangeShapeType="1"/>
          </p:cNvSpPr>
          <p:nvPr/>
        </p:nvSpPr>
        <p:spPr bwMode="auto">
          <a:xfrm>
            <a:off x="5400675" y="53721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97" name="Line 58">
            <a:extLst>
              <a:ext uri="{FF2B5EF4-FFF2-40B4-BE49-F238E27FC236}">
                <a16:creationId xmlns:a16="http://schemas.microsoft.com/office/drawing/2014/main" id="{56F49248-8891-41A1-A097-B17FC351E0FB}"/>
              </a:ext>
            </a:extLst>
          </p:cNvPr>
          <p:cNvSpPr>
            <a:spLocks noChangeShapeType="1"/>
          </p:cNvSpPr>
          <p:nvPr/>
        </p:nvSpPr>
        <p:spPr bwMode="auto">
          <a:xfrm>
            <a:off x="4295775" y="4216400"/>
            <a:ext cx="0" cy="3825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6598" name="Text Box 59">
            <a:extLst>
              <a:ext uri="{FF2B5EF4-FFF2-40B4-BE49-F238E27FC236}">
                <a16:creationId xmlns:a16="http://schemas.microsoft.com/office/drawing/2014/main" id="{8401D0D6-10ED-4065-A54C-8E88AC86E1E8}"/>
              </a:ext>
            </a:extLst>
          </p:cNvPr>
          <p:cNvSpPr txBox="1">
            <a:spLocks noChangeArrowheads="1"/>
          </p:cNvSpPr>
          <p:nvPr/>
        </p:nvSpPr>
        <p:spPr bwMode="auto">
          <a:xfrm>
            <a:off x="4235450" y="4157663"/>
            <a:ext cx="30162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(Cadena de Carbono Dividida en)</a:t>
            </a:r>
          </a:p>
        </p:txBody>
      </p:sp>
      <p:sp>
        <p:nvSpPr>
          <p:cNvPr id="66599" name="Text Box 60">
            <a:extLst>
              <a:ext uri="{FF2B5EF4-FFF2-40B4-BE49-F238E27FC236}">
                <a16:creationId xmlns:a16="http://schemas.microsoft.com/office/drawing/2014/main" id="{2F5D33D1-ADF2-46CD-B98A-22EEE95378DF}"/>
              </a:ext>
            </a:extLst>
          </p:cNvPr>
          <p:cNvSpPr txBox="1">
            <a:spLocks noChangeArrowheads="1"/>
          </p:cNvSpPr>
          <p:nvPr/>
        </p:nvSpPr>
        <p:spPr bwMode="auto">
          <a:xfrm>
            <a:off x="3181350" y="4532313"/>
            <a:ext cx="1595438"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Separados de</a:t>
            </a:r>
          </a:p>
        </p:txBody>
      </p:sp>
      <p:sp>
        <p:nvSpPr>
          <p:cNvPr id="66600" name="Rectangle 61">
            <a:extLst>
              <a:ext uri="{FF2B5EF4-FFF2-40B4-BE49-F238E27FC236}">
                <a16:creationId xmlns:a16="http://schemas.microsoft.com/office/drawing/2014/main" id="{955B02EF-A918-4B6E-9BD8-1076D6EFFA8F}"/>
              </a:ext>
            </a:extLst>
          </p:cNvPr>
          <p:cNvSpPr>
            <a:spLocks noChangeArrowheads="1"/>
          </p:cNvSpPr>
          <p:nvPr/>
        </p:nvSpPr>
        <p:spPr bwMode="auto">
          <a:xfrm>
            <a:off x="4708525" y="4513263"/>
            <a:ext cx="1476375" cy="334962"/>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6601" name="Text Box 62">
            <a:extLst>
              <a:ext uri="{FF2B5EF4-FFF2-40B4-BE49-F238E27FC236}">
                <a16:creationId xmlns:a16="http://schemas.microsoft.com/office/drawing/2014/main" id="{A5953D72-D2D3-45E1-AB7E-FD1CF8F37BDD}"/>
              </a:ext>
            </a:extLst>
          </p:cNvPr>
          <p:cNvSpPr txBox="1">
            <a:spLocks noChangeArrowheads="1"/>
          </p:cNvSpPr>
          <p:nvPr/>
        </p:nvSpPr>
        <p:spPr bwMode="auto">
          <a:xfrm>
            <a:off x="4678363" y="4532313"/>
            <a:ext cx="1544637"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i="0">
                <a:latin typeface="Arial" panose="020B0604020202020204" pitchFamily="34" charset="0"/>
              </a:rPr>
              <a:t>Ácido Acético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37571"/>
                                        </p:tgtEl>
                                        <p:attrNameLst>
                                          <p:attrName>style.visibility</p:attrName>
                                        </p:attrNameLst>
                                      </p:cBhvr>
                                      <p:to>
                                        <p:strVal val="visible"/>
                                      </p:to>
                                    </p:set>
                                    <p:animEffect transition="in" filter="wipe(left)">
                                      <p:cBhvr>
                                        <p:cTn id="7" dur="500"/>
                                        <p:tgtEl>
                                          <p:spTgt spid="2375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571"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6" name="Picture 2" descr="Contents">
            <a:extLst>
              <a:ext uri="{FF2B5EF4-FFF2-40B4-BE49-F238E27FC236}">
                <a16:creationId xmlns:a16="http://schemas.microsoft.com/office/drawing/2014/main" id="{756E02F2-7D16-4794-901A-955DE81BD9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19" name="Text Box 3">
            <a:extLst>
              <a:ext uri="{FF2B5EF4-FFF2-40B4-BE49-F238E27FC236}">
                <a16:creationId xmlns:a16="http://schemas.microsoft.com/office/drawing/2014/main" id="{5F1936BD-4DD6-48ED-8DB7-5A2F66AEB2BC}"/>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Oxidación de las Grasas</a:t>
            </a:r>
          </a:p>
        </p:txBody>
      </p:sp>
      <p:sp>
        <p:nvSpPr>
          <p:cNvPr id="239620" name="Text Box 4">
            <a:extLst>
              <a:ext uri="{FF2B5EF4-FFF2-40B4-BE49-F238E27FC236}">
                <a16:creationId xmlns:a16="http://schemas.microsoft.com/office/drawing/2014/main" id="{6D0D5A78-D7D7-4F6F-A862-90339847F32A}"/>
              </a:ext>
            </a:extLst>
          </p:cNvPr>
          <p:cNvSpPr txBox="1">
            <a:spLocks noChangeArrowheads="1"/>
          </p:cNvSpPr>
          <p:nvPr/>
        </p:nvSpPr>
        <p:spPr bwMode="auto">
          <a:xfrm>
            <a:off x="2843213" y="1168400"/>
            <a:ext cx="3362325" cy="641350"/>
          </a:xfrm>
          <a:prstGeom prst="rect">
            <a:avLst/>
          </a:prstGeom>
          <a:noFill/>
          <a:ln w="9525">
            <a:noFill/>
            <a:miter lim="800000"/>
            <a:headEnd/>
            <a:tailEnd/>
          </a:ln>
          <a:effectLst/>
        </p:spPr>
        <p:txBody>
          <a:bodyPr>
            <a:spAutoFit/>
          </a:bodyPr>
          <a:lstStyle/>
          <a:p>
            <a:pPr algn="ctr">
              <a:lnSpc>
                <a:spcPct val="90000"/>
              </a:lnSpc>
              <a:defRPr/>
            </a:pPr>
            <a:r>
              <a:rPr lang="en-US" sz="2000" i="0">
                <a:effectLst>
                  <a:outerShdw blurRad="38100" dist="38100" dir="2700000" algn="tl">
                    <a:srgbClr val="C0C0C0"/>
                  </a:outerShdw>
                </a:effectLst>
                <a:latin typeface="Arial" charset="0"/>
              </a:rPr>
              <a:t>ÁCIDOS GRASOS LIBRES</a:t>
            </a:r>
          </a:p>
          <a:p>
            <a:pPr algn="ctr">
              <a:lnSpc>
                <a:spcPct val="90000"/>
              </a:lnSpc>
              <a:defRPr/>
            </a:pPr>
            <a:r>
              <a:rPr lang="en-US" sz="2000" i="0">
                <a:effectLst>
                  <a:outerShdw blurRad="38100" dist="38100" dir="2700000" algn="tl">
                    <a:srgbClr val="C0C0C0"/>
                  </a:outerShdw>
                </a:effectLst>
                <a:latin typeface="Arial" charset="0"/>
              </a:rPr>
              <a:t>(AGL)</a:t>
            </a:r>
          </a:p>
        </p:txBody>
      </p:sp>
      <p:sp>
        <p:nvSpPr>
          <p:cNvPr id="67589" name="Freeform 5">
            <a:extLst>
              <a:ext uri="{FF2B5EF4-FFF2-40B4-BE49-F238E27FC236}">
                <a16:creationId xmlns:a16="http://schemas.microsoft.com/office/drawing/2014/main" id="{E720C3D1-4BE0-4F52-BD93-7030FCCDB638}"/>
              </a:ext>
            </a:extLst>
          </p:cNvPr>
          <p:cNvSpPr>
            <a:spLocks/>
          </p:cNvSpPr>
          <p:nvPr/>
        </p:nvSpPr>
        <p:spPr bwMode="auto">
          <a:xfrm rot="-5400000" flipH="1" flipV="1">
            <a:off x="2970213" y="1565275"/>
            <a:ext cx="173037" cy="1528763"/>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39622" name="Text Box 6">
            <a:extLst>
              <a:ext uri="{FF2B5EF4-FFF2-40B4-BE49-F238E27FC236}">
                <a16:creationId xmlns:a16="http://schemas.microsoft.com/office/drawing/2014/main" id="{92DD1543-F24C-464F-BF22-E8157187805E}"/>
              </a:ext>
            </a:extLst>
          </p:cNvPr>
          <p:cNvSpPr txBox="1">
            <a:spLocks noChangeArrowheads="1"/>
          </p:cNvSpPr>
          <p:nvPr/>
        </p:nvSpPr>
        <p:spPr bwMode="auto">
          <a:xfrm>
            <a:off x="3122613" y="1908175"/>
            <a:ext cx="3176587" cy="530225"/>
          </a:xfrm>
          <a:prstGeom prst="rect">
            <a:avLst/>
          </a:prstGeom>
          <a:noFill/>
          <a:ln w="9525">
            <a:noFill/>
            <a:miter lim="800000"/>
            <a:headEnd/>
            <a:tailEnd/>
          </a:ln>
          <a:effectLst/>
        </p:spPr>
        <p:txBody>
          <a:bodyPr>
            <a:spAutoFit/>
          </a:bodyPr>
          <a:lstStyle/>
          <a:p>
            <a:pPr algn="ctr">
              <a:lnSpc>
                <a:spcPct val="80000"/>
              </a:lnSpc>
              <a:defRPr/>
            </a:pPr>
            <a:r>
              <a:rPr lang="en-US" sz="1800" i="0">
                <a:effectLst>
                  <a:outerShdw blurRad="38100" dist="38100" dir="2700000" algn="tl">
                    <a:srgbClr val="C0C0C0"/>
                  </a:outerShdw>
                </a:effectLst>
                <a:latin typeface="Arial" charset="0"/>
              </a:rPr>
              <a:t>Poseen más Carbono (C)</a:t>
            </a:r>
          </a:p>
          <a:p>
            <a:pPr algn="ctr">
              <a:lnSpc>
                <a:spcPct val="80000"/>
              </a:lnSpc>
              <a:defRPr/>
            </a:pPr>
            <a:r>
              <a:rPr lang="en-US" sz="1800" i="0">
                <a:effectLst>
                  <a:outerShdw blurRad="38100" dist="38100" dir="2700000" algn="tl">
                    <a:srgbClr val="C0C0C0"/>
                  </a:outerShdw>
                </a:effectLst>
                <a:latin typeface="Arial" charset="0"/>
              </a:rPr>
              <a:t>(</a:t>
            </a:r>
            <a:r>
              <a:rPr lang="en-US" sz="1800">
                <a:effectLst>
                  <a:outerShdw blurRad="38100" dist="38100" dir="2700000" algn="tl">
                    <a:srgbClr val="C0C0C0"/>
                  </a:outerShdw>
                </a:effectLst>
                <a:latin typeface="Arial" charset="0"/>
              </a:rPr>
              <a:t>que los CHO</a:t>
            </a:r>
            <a:r>
              <a:rPr lang="en-US" sz="1800" i="0">
                <a:effectLst>
                  <a:outerShdw blurRad="38100" dist="38100" dir="2700000" algn="tl">
                    <a:srgbClr val="C0C0C0"/>
                  </a:outerShdw>
                </a:effectLst>
                <a:latin typeface="Arial" charset="0"/>
              </a:rPr>
              <a:t>)</a:t>
            </a:r>
            <a:endParaRPr lang="en-US" sz="1800">
              <a:effectLst>
                <a:outerShdw blurRad="38100" dist="38100" dir="2700000" algn="tl">
                  <a:srgbClr val="C0C0C0"/>
                </a:outerShdw>
              </a:effectLst>
              <a:latin typeface="Arial" charset="0"/>
            </a:endParaRPr>
          </a:p>
        </p:txBody>
      </p:sp>
      <p:sp>
        <p:nvSpPr>
          <p:cNvPr id="67591" name="Text Box 8">
            <a:extLst>
              <a:ext uri="{FF2B5EF4-FFF2-40B4-BE49-F238E27FC236}">
                <a16:creationId xmlns:a16="http://schemas.microsoft.com/office/drawing/2014/main" id="{FBCA4BA4-6E75-4F71-A468-F6CD56614E70}"/>
              </a:ext>
            </a:extLst>
          </p:cNvPr>
          <p:cNvSpPr txBox="1">
            <a:spLocks noChangeArrowheads="1"/>
          </p:cNvSpPr>
          <p:nvPr/>
        </p:nvSpPr>
        <p:spPr bwMode="auto">
          <a:xfrm>
            <a:off x="1546225" y="2376488"/>
            <a:ext cx="141922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Oxidación</a:t>
            </a:r>
          </a:p>
        </p:txBody>
      </p:sp>
      <p:sp>
        <p:nvSpPr>
          <p:cNvPr id="67592" name="Text Box 14">
            <a:extLst>
              <a:ext uri="{FF2B5EF4-FFF2-40B4-BE49-F238E27FC236}">
                <a16:creationId xmlns:a16="http://schemas.microsoft.com/office/drawing/2014/main" id="{CD4A8378-8BAA-4957-B64B-75BCD512FB3D}"/>
              </a:ext>
            </a:extLst>
          </p:cNvPr>
          <p:cNvSpPr txBox="1">
            <a:spLocks noChangeArrowheads="1"/>
          </p:cNvSpPr>
          <p:nvPr/>
        </p:nvSpPr>
        <p:spPr bwMode="auto">
          <a:xfrm>
            <a:off x="708025" y="2754313"/>
            <a:ext cx="3263900"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800" i="0">
                <a:latin typeface="Arial" panose="020B0604020202020204" pitchFamily="34" charset="0"/>
              </a:rPr>
              <a:t>Requieren más O</a:t>
            </a:r>
            <a:r>
              <a:rPr lang="en-US" altLang="en-US" sz="1800" i="0" baseline="-25000">
                <a:latin typeface="Arial" panose="020B0604020202020204" pitchFamily="34" charset="0"/>
              </a:rPr>
              <a:t>2</a:t>
            </a:r>
          </a:p>
          <a:p>
            <a:pPr algn="ctr">
              <a:lnSpc>
                <a:spcPct val="90000"/>
              </a:lnSpc>
            </a:pPr>
            <a:r>
              <a:rPr lang="en-US" altLang="en-US" sz="1800" i="0">
                <a:latin typeface="Arial" panose="020B0604020202020204" pitchFamily="34" charset="0"/>
              </a:rPr>
              <a:t>(</a:t>
            </a:r>
            <a:r>
              <a:rPr lang="en-US" altLang="en-US" sz="1800">
                <a:latin typeface="Arial" panose="020B0604020202020204" pitchFamily="34" charset="0"/>
              </a:rPr>
              <a:t>por cada mol de AGL</a:t>
            </a:r>
            <a:r>
              <a:rPr lang="en-US" altLang="en-US" sz="1800" i="0">
                <a:latin typeface="Arial" panose="020B0604020202020204" pitchFamily="34" charset="0"/>
              </a:rPr>
              <a:t>)</a:t>
            </a:r>
            <a:endParaRPr lang="en-US" altLang="en-US" sz="1800">
              <a:latin typeface="Arial" panose="020B0604020202020204" pitchFamily="34" charset="0"/>
            </a:endParaRPr>
          </a:p>
        </p:txBody>
      </p:sp>
      <p:sp>
        <p:nvSpPr>
          <p:cNvPr id="67593" name="Text Box 15">
            <a:extLst>
              <a:ext uri="{FF2B5EF4-FFF2-40B4-BE49-F238E27FC236}">
                <a16:creationId xmlns:a16="http://schemas.microsoft.com/office/drawing/2014/main" id="{C4E3331E-ABFE-4A0E-B43F-BA9A2FA5CBA3}"/>
              </a:ext>
            </a:extLst>
          </p:cNvPr>
          <p:cNvSpPr txBox="1">
            <a:spLocks noChangeArrowheads="1"/>
          </p:cNvSpPr>
          <p:nvPr/>
        </p:nvSpPr>
        <p:spPr bwMode="auto">
          <a:xfrm>
            <a:off x="1371600" y="3441700"/>
            <a:ext cx="187642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Ejemplo</a:t>
            </a:r>
          </a:p>
        </p:txBody>
      </p:sp>
      <p:sp>
        <p:nvSpPr>
          <p:cNvPr id="67594" name="Line 16">
            <a:extLst>
              <a:ext uri="{FF2B5EF4-FFF2-40B4-BE49-F238E27FC236}">
                <a16:creationId xmlns:a16="http://schemas.microsoft.com/office/drawing/2014/main" id="{F1E182CF-5F68-4967-AADD-4571D901306E}"/>
              </a:ext>
            </a:extLst>
          </p:cNvPr>
          <p:cNvSpPr>
            <a:spLocks noChangeShapeType="1"/>
          </p:cNvSpPr>
          <p:nvPr/>
        </p:nvSpPr>
        <p:spPr bwMode="auto">
          <a:xfrm>
            <a:off x="2284413" y="33020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595" name="Text Box 17">
            <a:extLst>
              <a:ext uri="{FF2B5EF4-FFF2-40B4-BE49-F238E27FC236}">
                <a16:creationId xmlns:a16="http://schemas.microsoft.com/office/drawing/2014/main" id="{E31C749B-10E3-49FB-92A0-F56EFBF31142}"/>
              </a:ext>
            </a:extLst>
          </p:cNvPr>
          <p:cNvSpPr txBox="1">
            <a:spLocks noChangeArrowheads="1"/>
          </p:cNvSpPr>
          <p:nvPr/>
        </p:nvSpPr>
        <p:spPr bwMode="auto">
          <a:xfrm>
            <a:off x="1125538" y="3698875"/>
            <a:ext cx="973137"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Grasas</a:t>
            </a:r>
          </a:p>
          <a:p>
            <a:pPr algn="ctr">
              <a:lnSpc>
                <a:spcPct val="80000"/>
              </a:lnSpc>
            </a:pPr>
            <a:r>
              <a:rPr lang="en-US" altLang="en-US" sz="1800" i="0">
                <a:latin typeface="Arial" panose="020B0604020202020204" pitchFamily="34" charset="0"/>
              </a:rPr>
              <a:t>(1 mol)</a:t>
            </a:r>
          </a:p>
        </p:txBody>
      </p:sp>
      <p:sp>
        <p:nvSpPr>
          <p:cNvPr id="67596" name="Line 35">
            <a:extLst>
              <a:ext uri="{FF2B5EF4-FFF2-40B4-BE49-F238E27FC236}">
                <a16:creationId xmlns:a16="http://schemas.microsoft.com/office/drawing/2014/main" id="{17A1E4A4-C98A-4E00-B708-F855A6921714}"/>
              </a:ext>
            </a:extLst>
          </p:cNvPr>
          <p:cNvSpPr>
            <a:spLocks noChangeShapeType="1"/>
          </p:cNvSpPr>
          <p:nvPr/>
        </p:nvSpPr>
        <p:spPr bwMode="auto">
          <a:xfrm>
            <a:off x="2284413" y="26416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597" name="Line 42">
            <a:extLst>
              <a:ext uri="{FF2B5EF4-FFF2-40B4-BE49-F238E27FC236}">
                <a16:creationId xmlns:a16="http://schemas.microsoft.com/office/drawing/2014/main" id="{00264E8E-0527-4D55-B4E4-9B3F67FB47C8}"/>
              </a:ext>
            </a:extLst>
          </p:cNvPr>
          <p:cNvSpPr>
            <a:spLocks noChangeShapeType="1"/>
          </p:cNvSpPr>
          <p:nvPr/>
        </p:nvSpPr>
        <p:spPr bwMode="auto">
          <a:xfrm>
            <a:off x="4508500" y="17335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598" name="Freeform 43">
            <a:extLst>
              <a:ext uri="{FF2B5EF4-FFF2-40B4-BE49-F238E27FC236}">
                <a16:creationId xmlns:a16="http://schemas.microsoft.com/office/drawing/2014/main" id="{99C6CA4E-A4C7-4557-BEAC-FD0D2E1906D5}"/>
              </a:ext>
            </a:extLst>
          </p:cNvPr>
          <p:cNvSpPr>
            <a:spLocks/>
          </p:cNvSpPr>
          <p:nvPr/>
        </p:nvSpPr>
        <p:spPr bwMode="auto">
          <a:xfrm rot="-5400000" flipH="1" flipV="1">
            <a:off x="1657351" y="3568700"/>
            <a:ext cx="158750" cy="1936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7599" name="Freeform 44">
            <a:extLst>
              <a:ext uri="{FF2B5EF4-FFF2-40B4-BE49-F238E27FC236}">
                <a16:creationId xmlns:a16="http://schemas.microsoft.com/office/drawing/2014/main" id="{01700A49-341B-4AAE-92D3-74BF435C3F4E}"/>
              </a:ext>
            </a:extLst>
          </p:cNvPr>
          <p:cNvSpPr>
            <a:spLocks/>
          </p:cNvSpPr>
          <p:nvPr/>
        </p:nvSpPr>
        <p:spPr bwMode="auto">
          <a:xfrm rot="5400000" flipV="1">
            <a:off x="6042025" y="1744663"/>
            <a:ext cx="198437" cy="1195388"/>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7600" name="Text Box 46">
            <a:extLst>
              <a:ext uri="{FF2B5EF4-FFF2-40B4-BE49-F238E27FC236}">
                <a16:creationId xmlns:a16="http://schemas.microsoft.com/office/drawing/2014/main" id="{CCE76694-1EB7-4B03-81CA-6A7922781376}"/>
              </a:ext>
            </a:extLst>
          </p:cNvPr>
          <p:cNvSpPr txBox="1">
            <a:spLocks noChangeArrowheads="1"/>
          </p:cNvSpPr>
          <p:nvPr/>
        </p:nvSpPr>
        <p:spPr bwMode="auto">
          <a:xfrm>
            <a:off x="6056313" y="2386013"/>
            <a:ext cx="17018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i="0">
                <a:latin typeface="Arial" panose="020B0604020202020204" pitchFamily="34" charset="0"/>
              </a:rPr>
              <a:t>Formación de</a:t>
            </a:r>
          </a:p>
          <a:p>
            <a:pPr>
              <a:lnSpc>
                <a:spcPct val="80000"/>
              </a:lnSpc>
            </a:pPr>
            <a:r>
              <a:rPr lang="en-US" altLang="en-US" sz="1800" i="0">
                <a:latin typeface="Arial" panose="020B0604020202020204" pitchFamily="34" charset="0"/>
              </a:rPr>
              <a:t>Acetil CoA</a:t>
            </a:r>
          </a:p>
        </p:txBody>
      </p:sp>
      <p:sp>
        <p:nvSpPr>
          <p:cNvPr id="67601" name="Line 47">
            <a:extLst>
              <a:ext uri="{FF2B5EF4-FFF2-40B4-BE49-F238E27FC236}">
                <a16:creationId xmlns:a16="http://schemas.microsoft.com/office/drawing/2014/main" id="{2A78FFA8-D757-4C8F-80A2-E9878785DD81}"/>
              </a:ext>
            </a:extLst>
          </p:cNvPr>
          <p:cNvSpPr>
            <a:spLocks noChangeShapeType="1"/>
          </p:cNvSpPr>
          <p:nvPr/>
        </p:nvSpPr>
        <p:spPr bwMode="auto">
          <a:xfrm flipV="1">
            <a:off x="6045200" y="2416175"/>
            <a:ext cx="0" cy="433388"/>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602" name="Text Box 51">
            <a:extLst>
              <a:ext uri="{FF2B5EF4-FFF2-40B4-BE49-F238E27FC236}">
                <a16:creationId xmlns:a16="http://schemas.microsoft.com/office/drawing/2014/main" id="{8BEBED0F-9EDC-4FC0-A613-0A6708A5354F}"/>
              </a:ext>
            </a:extLst>
          </p:cNvPr>
          <p:cNvSpPr txBox="1">
            <a:spLocks noChangeArrowheads="1"/>
          </p:cNvSpPr>
          <p:nvPr/>
        </p:nvSpPr>
        <p:spPr bwMode="auto">
          <a:xfrm>
            <a:off x="6056313" y="3173413"/>
            <a:ext cx="2962275"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i="0">
                <a:latin typeface="Arial" panose="020B0604020202020204" pitchFamily="34" charset="0"/>
              </a:rPr>
              <a:t>Producción Neta/Total de</a:t>
            </a:r>
          </a:p>
          <a:p>
            <a:pPr>
              <a:lnSpc>
                <a:spcPct val="80000"/>
              </a:lnSpc>
            </a:pPr>
            <a:r>
              <a:rPr lang="en-US" altLang="en-US" sz="1800" i="0">
                <a:latin typeface="Arial" panose="020B0604020202020204" pitchFamily="34" charset="0"/>
              </a:rPr>
              <a:t>Energía (ATP)</a:t>
            </a:r>
          </a:p>
          <a:p>
            <a:pPr>
              <a:lnSpc>
                <a:spcPct val="80000"/>
              </a:lnSpc>
            </a:pPr>
            <a:r>
              <a:rPr lang="en-US" altLang="en-US" sz="1800" i="0">
                <a:latin typeface="Arial" panose="020B0604020202020204" pitchFamily="34" charset="0"/>
              </a:rPr>
              <a:t>(</a:t>
            </a:r>
            <a:r>
              <a:rPr lang="en-US" altLang="en-US" sz="1800">
                <a:latin typeface="Arial" panose="020B0604020202020204" pitchFamily="34" charset="0"/>
              </a:rPr>
              <a:t>que los CHO</a:t>
            </a:r>
            <a:r>
              <a:rPr lang="en-US" altLang="en-US" sz="1800" i="0">
                <a:latin typeface="Arial" panose="020B0604020202020204" pitchFamily="34" charset="0"/>
              </a:rPr>
              <a:t>)</a:t>
            </a:r>
          </a:p>
        </p:txBody>
      </p:sp>
      <p:sp>
        <p:nvSpPr>
          <p:cNvPr id="67603" name="Line 52">
            <a:extLst>
              <a:ext uri="{FF2B5EF4-FFF2-40B4-BE49-F238E27FC236}">
                <a16:creationId xmlns:a16="http://schemas.microsoft.com/office/drawing/2014/main" id="{835B59C4-3993-453E-A135-393B2E034E94}"/>
              </a:ext>
            </a:extLst>
          </p:cNvPr>
          <p:cNvSpPr>
            <a:spLocks noChangeShapeType="1"/>
          </p:cNvSpPr>
          <p:nvPr/>
        </p:nvSpPr>
        <p:spPr bwMode="auto">
          <a:xfrm flipV="1">
            <a:off x="6045200" y="3241675"/>
            <a:ext cx="0" cy="657225"/>
          </a:xfrm>
          <a:prstGeom prst="line">
            <a:avLst/>
          </a:prstGeom>
          <a:noFill/>
          <a:ln w="412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604" name="Text Box 53">
            <a:extLst>
              <a:ext uri="{FF2B5EF4-FFF2-40B4-BE49-F238E27FC236}">
                <a16:creationId xmlns:a16="http://schemas.microsoft.com/office/drawing/2014/main" id="{813A6FD4-2016-4E33-948D-214A95DCE285}"/>
              </a:ext>
            </a:extLst>
          </p:cNvPr>
          <p:cNvSpPr txBox="1">
            <a:spLocks noChangeArrowheads="1"/>
          </p:cNvSpPr>
          <p:nvPr/>
        </p:nvSpPr>
        <p:spPr bwMode="auto">
          <a:xfrm>
            <a:off x="4117975" y="3698875"/>
            <a:ext cx="9604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CHO</a:t>
            </a:r>
          </a:p>
          <a:p>
            <a:pPr algn="ctr">
              <a:lnSpc>
                <a:spcPct val="80000"/>
              </a:lnSpc>
            </a:pPr>
            <a:r>
              <a:rPr lang="en-US" altLang="en-US" sz="1800" i="0">
                <a:latin typeface="Arial" panose="020B0604020202020204" pitchFamily="34" charset="0"/>
              </a:rPr>
              <a:t>(1 mol)</a:t>
            </a:r>
          </a:p>
        </p:txBody>
      </p:sp>
      <p:sp>
        <p:nvSpPr>
          <p:cNvPr id="67605" name="Freeform 54">
            <a:extLst>
              <a:ext uri="{FF2B5EF4-FFF2-40B4-BE49-F238E27FC236}">
                <a16:creationId xmlns:a16="http://schemas.microsoft.com/office/drawing/2014/main" id="{67F92A34-F5A7-4FF9-9036-BC14FEFB60B2}"/>
              </a:ext>
            </a:extLst>
          </p:cNvPr>
          <p:cNvSpPr>
            <a:spLocks/>
          </p:cNvSpPr>
          <p:nvPr/>
        </p:nvSpPr>
        <p:spPr bwMode="auto">
          <a:xfrm rot="5400000" flipV="1">
            <a:off x="3582988" y="2765425"/>
            <a:ext cx="184150" cy="18256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7606" name="Text Box 55">
            <a:extLst>
              <a:ext uri="{FF2B5EF4-FFF2-40B4-BE49-F238E27FC236}">
                <a16:creationId xmlns:a16="http://schemas.microsoft.com/office/drawing/2014/main" id="{52287826-55D3-4D3F-AF97-3851164358B8}"/>
              </a:ext>
            </a:extLst>
          </p:cNvPr>
          <p:cNvSpPr txBox="1">
            <a:spLocks noChangeArrowheads="1"/>
          </p:cNvSpPr>
          <p:nvPr/>
        </p:nvSpPr>
        <p:spPr bwMode="auto">
          <a:xfrm>
            <a:off x="561975" y="4364038"/>
            <a:ext cx="24701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a:latin typeface="Arial" panose="020B0604020202020204" pitchFamily="34" charset="0"/>
              </a:rPr>
              <a:t>5.6 mol ATP/1 mol O</a:t>
            </a:r>
            <a:r>
              <a:rPr lang="en-US" altLang="en-US" sz="1700" baseline="-25000">
                <a:latin typeface="Arial" panose="020B0604020202020204" pitchFamily="34" charset="0"/>
              </a:rPr>
              <a:t>2</a:t>
            </a:r>
          </a:p>
        </p:txBody>
      </p:sp>
      <p:sp>
        <p:nvSpPr>
          <p:cNvPr id="67607" name="Line 56">
            <a:extLst>
              <a:ext uri="{FF2B5EF4-FFF2-40B4-BE49-F238E27FC236}">
                <a16:creationId xmlns:a16="http://schemas.microsoft.com/office/drawing/2014/main" id="{1E1B788E-7880-4298-8410-20ADCC747F8F}"/>
              </a:ext>
            </a:extLst>
          </p:cNvPr>
          <p:cNvSpPr>
            <a:spLocks noChangeShapeType="1"/>
          </p:cNvSpPr>
          <p:nvPr/>
        </p:nvSpPr>
        <p:spPr bwMode="auto">
          <a:xfrm>
            <a:off x="1614488" y="42021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608" name="Text Box 58">
            <a:extLst>
              <a:ext uri="{FF2B5EF4-FFF2-40B4-BE49-F238E27FC236}">
                <a16:creationId xmlns:a16="http://schemas.microsoft.com/office/drawing/2014/main" id="{CB87E64C-0A0D-4362-805A-AE7536E7E343}"/>
              </a:ext>
            </a:extLst>
          </p:cNvPr>
          <p:cNvSpPr txBox="1">
            <a:spLocks noChangeArrowheads="1"/>
          </p:cNvSpPr>
          <p:nvPr/>
        </p:nvSpPr>
        <p:spPr bwMode="auto">
          <a:xfrm>
            <a:off x="3695700" y="4402138"/>
            <a:ext cx="2371725"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a:latin typeface="Arial" panose="020B0604020202020204" pitchFamily="34" charset="0"/>
              </a:rPr>
              <a:t>6.3 mol ATP/1 mol O</a:t>
            </a:r>
            <a:r>
              <a:rPr lang="en-US" altLang="en-US" sz="1700" baseline="-25000">
                <a:latin typeface="Arial" panose="020B0604020202020204" pitchFamily="34" charset="0"/>
              </a:rPr>
              <a:t>2</a:t>
            </a:r>
          </a:p>
        </p:txBody>
      </p:sp>
      <p:sp>
        <p:nvSpPr>
          <p:cNvPr id="67609" name="Line 59">
            <a:extLst>
              <a:ext uri="{FF2B5EF4-FFF2-40B4-BE49-F238E27FC236}">
                <a16:creationId xmlns:a16="http://schemas.microsoft.com/office/drawing/2014/main" id="{C170BC26-B434-4054-863B-1FE3E163CB10}"/>
              </a:ext>
            </a:extLst>
          </p:cNvPr>
          <p:cNvSpPr>
            <a:spLocks noChangeShapeType="1"/>
          </p:cNvSpPr>
          <p:nvPr/>
        </p:nvSpPr>
        <p:spPr bwMode="auto">
          <a:xfrm>
            <a:off x="4586288" y="4202113"/>
            <a:ext cx="0" cy="261937"/>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610" name="Text Box 60">
            <a:extLst>
              <a:ext uri="{FF2B5EF4-FFF2-40B4-BE49-F238E27FC236}">
                <a16:creationId xmlns:a16="http://schemas.microsoft.com/office/drawing/2014/main" id="{6554D826-00AF-4466-A01B-D62BAD771300}"/>
              </a:ext>
            </a:extLst>
          </p:cNvPr>
          <p:cNvSpPr txBox="1">
            <a:spLocks noChangeArrowheads="1"/>
          </p:cNvSpPr>
          <p:nvPr/>
        </p:nvSpPr>
        <p:spPr bwMode="auto">
          <a:xfrm>
            <a:off x="271463" y="4719638"/>
            <a:ext cx="328612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700" i="0">
                <a:latin typeface="Arial" panose="020B0604020202020204" pitchFamily="34" charset="0"/>
              </a:rPr>
              <a:t>Limitación para el</a:t>
            </a:r>
          </a:p>
          <a:p>
            <a:pPr algn="ctr">
              <a:lnSpc>
                <a:spcPct val="80000"/>
              </a:lnSpc>
            </a:pPr>
            <a:r>
              <a:rPr lang="en-US" altLang="en-US" sz="1700" i="0">
                <a:latin typeface="Arial" panose="020B0604020202020204" pitchFamily="34" charset="0"/>
              </a:rPr>
              <a:t>Sistema de Transporte de O</a:t>
            </a:r>
            <a:r>
              <a:rPr lang="en-US" altLang="en-US" sz="1700" i="0" baseline="-25000">
                <a:latin typeface="Arial" panose="020B0604020202020204" pitchFamily="34" charset="0"/>
              </a:rPr>
              <a:t>2</a:t>
            </a:r>
          </a:p>
        </p:txBody>
      </p:sp>
      <p:sp>
        <p:nvSpPr>
          <p:cNvPr id="67611" name="Line 61">
            <a:extLst>
              <a:ext uri="{FF2B5EF4-FFF2-40B4-BE49-F238E27FC236}">
                <a16:creationId xmlns:a16="http://schemas.microsoft.com/office/drawing/2014/main" id="{B0544463-105D-4F6E-B788-114CB898955C}"/>
              </a:ext>
            </a:extLst>
          </p:cNvPr>
          <p:cNvSpPr>
            <a:spLocks noChangeShapeType="1"/>
          </p:cNvSpPr>
          <p:nvPr/>
        </p:nvSpPr>
        <p:spPr bwMode="auto">
          <a:xfrm>
            <a:off x="1614488" y="45958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612" name="Freeform 63">
            <a:extLst>
              <a:ext uri="{FF2B5EF4-FFF2-40B4-BE49-F238E27FC236}">
                <a16:creationId xmlns:a16="http://schemas.microsoft.com/office/drawing/2014/main" id="{F8D1E664-BF0D-4975-B7C4-153AB47E66DE}"/>
              </a:ext>
            </a:extLst>
          </p:cNvPr>
          <p:cNvSpPr>
            <a:spLocks/>
          </p:cNvSpPr>
          <p:nvPr/>
        </p:nvSpPr>
        <p:spPr bwMode="auto">
          <a:xfrm>
            <a:off x="1608138" y="4695825"/>
            <a:ext cx="2965450" cy="679450"/>
          </a:xfrm>
          <a:custGeom>
            <a:avLst/>
            <a:gdLst>
              <a:gd name="T0" fmla="*/ 0 w 1907"/>
              <a:gd name="T1" fmla="*/ 2147483647 h 592"/>
              <a:gd name="T2" fmla="*/ 2147483647 w 1907"/>
              <a:gd name="T3" fmla="*/ 2147483647 h 592"/>
              <a:gd name="T4" fmla="*/ 2147483647 w 1907"/>
              <a:gd name="T5" fmla="*/ 2147483647 h 592"/>
              <a:gd name="T6" fmla="*/ 2147483647 w 1907"/>
              <a:gd name="T7" fmla="*/ 0 h 592"/>
              <a:gd name="T8" fmla="*/ 0 60000 65536"/>
              <a:gd name="T9" fmla="*/ 0 60000 65536"/>
              <a:gd name="T10" fmla="*/ 0 60000 65536"/>
              <a:gd name="T11" fmla="*/ 0 60000 65536"/>
              <a:gd name="T12" fmla="*/ 0 w 1907"/>
              <a:gd name="T13" fmla="*/ 0 h 592"/>
              <a:gd name="T14" fmla="*/ 1907 w 1907"/>
              <a:gd name="T15" fmla="*/ 592 h 592"/>
            </a:gdLst>
            <a:ahLst/>
            <a:cxnLst>
              <a:cxn ang="T8">
                <a:pos x="T0" y="T1"/>
              </a:cxn>
              <a:cxn ang="T9">
                <a:pos x="T2" y="T3"/>
              </a:cxn>
              <a:cxn ang="T10">
                <a:pos x="T4" y="T5"/>
              </a:cxn>
              <a:cxn ang="T11">
                <a:pos x="T6" y="T7"/>
              </a:cxn>
            </a:cxnLst>
            <a:rect l="T12" t="T13" r="T14" b="T15"/>
            <a:pathLst>
              <a:path w="1907" h="592">
                <a:moveTo>
                  <a:pt x="0" y="366"/>
                </a:moveTo>
                <a:lnTo>
                  <a:pt x="8" y="592"/>
                </a:lnTo>
                <a:lnTo>
                  <a:pt x="1907" y="592"/>
                </a:lnTo>
                <a:lnTo>
                  <a:pt x="1907"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67613" name="Line 64">
            <a:extLst>
              <a:ext uri="{FF2B5EF4-FFF2-40B4-BE49-F238E27FC236}">
                <a16:creationId xmlns:a16="http://schemas.microsoft.com/office/drawing/2014/main" id="{0A04497A-19E0-4304-A833-6F7440636985}"/>
              </a:ext>
            </a:extLst>
          </p:cNvPr>
          <p:cNvSpPr>
            <a:spLocks noChangeShapeType="1"/>
          </p:cNvSpPr>
          <p:nvPr/>
        </p:nvSpPr>
        <p:spPr bwMode="auto">
          <a:xfrm>
            <a:off x="2952750" y="539273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614" name="Text Box 65">
            <a:extLst>
              <a:ext uri="{FF2B5EF4-FFF2-40B4-BE49-F238E27FC236}">
                <a16:creationId xmlns:a16="http://schemas.microsoft.com/office/drawing/2014/main" id="{14A91570-5D53-4E50-9DCE-411E8C081568}"/>
              </a:ext>
            </a:extLst>
          </p:cNvPr>
          <p:cNvSpPr txBox="1">
            <a:spLocks noChangeArrowheads="1"/>
          </p:cNvSpPr>
          <p:nvPr/>
        </p:nvSpPr>
        <p:spPr bwMode="auto">
          <a:xfrm>
            <a:off x="1458913" y="5526088"/>
            <a:ext cx="37465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Deportes de Intensidad Elevada</a:t>
            </a:r>
            <a:endParaRPr lang="en-US" altLang="en-US" sz="1800">
              <a:latin typeface="Arial" panose="020B0604020202020204" pitchFamily="34" charset="0"/>
            </a:endParaRPr>
          </a:p>
        </p:txBody>
      </p:sp>
      <p:sp>
        <p:nvSpPr>
          <p:cNvPr id="67615" name="Line 66">
            <a:extLst>
              <a:ext uri="{FF2B5EF4-FFF2-40B4-BE49-F238E27FC236}">
                <a16:creationId xmlns:a16="http://schemas.microsoft.com/office/drawing/2014/main" id="{228EC96F-270F-469E-AEA7-5AE8E49B6B04}"/>
              </a:ext>
            </a:extLst>
          </p:cNvPr>
          <p:cNvSpPr>
            <a:spLocks noChangeShapeType="1"/>
          </p:cNvSpPr>
          <p:nvPr/>
        </p:nvSpPr>
        <p:spPr bwMode="auto">
          <a:xfrm>
            <a:off x="2965450" y="581183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616" name="Text Box 67">
            <a:extLst>
              <a:ext uri="{FF2B5EF4-FFF2-40B4-BE49-F238E27FC236}">
                <a16:creationId xmlns:a16="http://schemas.microsoft.com/office/drawing/2014/main" id="{483060C4-2D4A-4350-A4F0-3A1E59DF0BE3}"/>
              </a:ext>
            </a:extLst>
          </p:cNvPr>
          <p:cNvSpPr txBox="1">
            <a:spLocks noChangeArrowheads="1"/>
          </p:cNvSpPr>
          <p:nvPr/>
        </p:nvSpPr>
        <p:spPr bwMode="auto">
          <a:xfrm>
            <a:off x="1408113" y="5970588"/>
            <a:ext cx="34861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Combustible Preferido</a:t>
            </a:r>
            <a:endParaRPr lang="en-US" altLang="en-US" sz="1800">
              <a:latin typeface="Arial" panose="020B0604020202020204" pitchFamily="34" charset="0"/>
            </a:endParaRPr>
          </a:p>
        </p:txBody>
      </p:sp>
      <p:sp>
        <p:nvSpPr>
          <p:cNvPr id="67617" name="Line 68">
            <a:extLst>
              <a:ext uri="{FF2B5EF4-FFF2-40B4-BE49-F238E27FC236}">
                <a16:creationId xmlns:a16="http://schemas.microsoft.com/office/drawing/2014/main" id="{9B58CF24-E1C2-4D24-B76F-3FD0ECB8BFB9}"/>
              </a:ext>
            </a:extLst>
          </p:cNvPr>
          <p:cNvSpPr>
            <a:spLocks noChangeShapeType="1"/>
          </p:cNvSpPr>
          <p:nvPr/>
        </p:nvSpPr>
        <p:spPr bwMode="auto">
          <a:xfrm>
            <a:off x="2965450" y="6256338"/>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7618" name="Text Box 69">
            <a:extLst>
              <a:ext uri="{FF2B5EF4-FFF2-40B4-BE49-F238E27FC236}">
                <a16:creationId xmlns:a16="http://schemas.microsoft.com/office/drawing/2014/main" id="{04BE8285-B01B-4838-A2C2-553670464711}"/>
              </a:ext>
            </a:extLst>
          </p:cNvPr>
          <p:cNvSpPr txBox="1">
            <a:spLocks noChangeArrowheads="1"/>
          </p:cNvSpPr>
          <p:nvPr/>
        </p:nvSpPr>
        <p:spPr bwMode="auto">
          <a:xfrm>
            <a:off x="2551113" y="6415088"/>
            <a:ext cx="890587"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Verdana" panose="020B0604030504040204" pitchFamily="34" charset="0"/>
              </a:rPr>
              <a:t>CHO</a:t>
            </a:r>
            <a:endParaRPr lang="en-US" altLang="en-US" sz="1800">
              <a:latin typeface="Verdana" panose="020B0604030504040204" pitchFamily="34" charset="0"/>
            </a:endParaRPr>
          </a:p>
        </p:txBody>
      </p:sp>
      <p:sp>
        <p:nvSpPr>
          <p:cNvPr id="67619" name="Line 70">
            <a:extLst>
              <a:ext uri="{FF2B5EF4-FFF2-40B4-BE49-F238E27FC236}">
                <a16:creationId xmlns:a16="http://schemas.microsoft.com/office/drawing/2014/main" id="{239C9062-6545-4510-BAD5-2DBF23D1ECBE}"/>
              </a:ext>
            </a:extLst>
          </p:cNvPr>
          <p:cNvSpPr>
            <a:spLocks noChangeShapeType="1"/>
          </p:cNvSpPr>
          <p:nvPr/>
        </p:nvSpPr>
        <p:spPr bwMode="auto">
          <a:xfrm>
            <a:off x="6727825" y="2892425"/>
            <a:ext cx="0" cy="331788"/>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39619"/>
                                        </p:tgtEl>
                                        <p:attrNameLst>
                                          <p:attrName>style.visibility</p:attrName>
                                        </p:attrNameLst>
                                      </p:cBhvr>
                                      <p:to>
                                        <p:strVal val="visible"/>
                                      </p:to>
                                    </p:set>
                                    <p:animEffect transition="in" filter="wipe(left)">
                                      <p:cBhvr>
                                        <p:cTn id="7" dur="500"/>
                                        <p:tgtEl>
                                          <p:spTgt spid="239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19" grpId="0"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2" descr="Contents">
            <a:extLst>
              <a:ext uri="{FF2B5EF4-FFF2-40B4-BE49-F238E27FC236}">
                <a16:creationId xmlns:a16="http://schemas.microsoft.com/office/drawing/2014/main" id="{037D61B1-B747-4E8A-852A-6B337B5527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715" name="Text Box 3">
            <a:extLst>
              <a:ext uri="{FF2B5EF4-FFF2-40B4-BE49-F238E27FC236}">
                <a16:creationId xmlns:a16="http://schemas.microsoft.com/office/drawing/2014/main" id="{86C627CB-6840-410C-8350-F08C343D4145}"/>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Oxidación de las Grasas</a:t>
            </a:r>
          </a:p>
        </p:txBody>
      </p:sp>
      <p:sp>
        <p:nvSpPr>
          <p:cNvPr id="243716" name="Text Box 4">
            <a:extLst>
              <a:ext uri="{FF2B5EF4-FFF2-40B4-BE49-F238E27FC236}">
                <a16:creationId xmlns:a16="http://schemas.microsoft.com/office/drawing/2014/main" id="{6C17DC3D-3979-4935-BCD9-6538CB67D485}"/>
              </a:ext>
            </a:extLst>
          </p:cNvPr>
          <p:cNvSpPr txBox="1">
            <a:spLocks noChangeArrowheads="1"/>
          </p:cNvSpPr>
          <p:nvPr/>
        </p:nvSpPr>
        <p:spPr bwMode="auto">
          <a:xfrm>
            <a:off x="2798763" y="3317875"/>
            <a:ext cx="3113087" cy="476250"/>
          </a:xfrm>
          <a:prstGeom prst="rect">
            <a:avLst/>
          </a:prstGeom>
          <a:noFill/>
          <a:ln w="9525">
            <a:noFill/>
            <a:miter lim="800000"/>
            <a:headEnd/>
            <a:tailEnd/>
          </a:ln>
          <a:effectLst/>
        </p:spPr>
        <p:txBody>
          <a:bodyPr>
            <a:spAutoFit/>
          </a:bodyPr>
          <a:lstStyle/>
          <a:p>
            <a:pPr algn="ctr">
              <a:lnSpc>
                <a:spcPct val="90000"/>
              </a:lnSpc>
              <a:defRPr/>
            </a:pPr>
            <a:r>
              <a:rPr lang="es-PR" sz="2800" b="0" i="0">
                <a:solidFill>
                  <a:srgbClr val="000000"/>
                </a:solidFill>
                <a:effectLst>
                  <a:outerShdw blurRad="38100" dist="38100" dir="2700000" algn="tl">
                    <a:srgbClr val="C0C0C0"/>
                  </a:outerShdw>
                </a:effectLst>
                <a:latin typeface="Arial Black" pitchFamily="34" charset="0"/>
              </a:rPr>
              <a:t>16 - Carbonos</a:t>
            </a:r>
            <a:endParaRPr lang="es-PR" sz="2800" b="0" i="0" baseline="30000">
              <a:solidFill>
                <a:srgbClr val="000000"/>
              </a:solidFill>
              <a:effectLst>
                <a:outerShdw blurRad="38100" dist="38100" dir="2700000" algn="tl">
                  <a:srgbClr val="C0C0C0"/>
                </a:outerShdw>
              </a:effectLst>
              <a:latin typeface="Arial Black" pitchFamily="34" charset="0"/>
            </a:endParaRPr>
          </a:p>
        </p:txBody>
      </p:sp>
      <p:sp>
        <p:nvSpPr>
          <p:cNvPr id="243717" name="Rectangle 5">
            <a:extLst>
              <a:ext uri="{FF2B5EF4-FFF2-40B4-BE49-F238E27FC236}">
                <a16:creationId xmlns:a16="http://schemas.microsoft.com/office/drawing/2014/main" id="{E340E95E-6459-47B7-9A7A-4838EC70A588}"/>
              </a:ext>
            </a:extLst>
          </p:cNvPr>
          <p:cNvSpPr>
            <a:spLocks noChangeArrowheads="1"/>
          </p:cNvSpPr>
          <p:nvPr/>
        </p:nvSpPr>
        <p:spPr bwMode="auto">
          <a:xfrm>
            <a:off x="2406650" y="1292225"/>
            <a:ext cx="3703638" cy="390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n-US" sz="2800" i="0">
                <a:solidFill>
                  <a:srgbClr val="000000"/>
                </a:solidFill>
                <a:effectLst>
                  <a:outerShdw blurRad="38100" dist="38100" dir="2700000" algn="tl">
                    <a:srgbClr val="C0C0C0"/>
                  </a:outerShdw>
                </a:effectLst>
                <a:latin typeface="Arial" charset="0"/>
              </a:rPr>
              <a:t>ÁCIDO PALMÍTICO</a:t>
            </a:r>
          </a:p>
        </p:txBody>
      </p:sp>
      <p:sp>
        <p:nvSpPr>
          <p:cNvPr id="243718" name="Rectangle 6">
            <a:extLst>
              <a:ext uri="{FF2B5EF4-FFF2-40B4-BE49-F238E27FC236}">
                <a16:creationId xmlns:a16="http://schemas.microsoft.com/office/drawing/2014/main" id="{FCEA9F8A-F22C-4B98-B95E-01E613646F80}"/>
              </a:ext>
            </a:extLst>
          </p:cNvPr>
          <p:cNvSpPr>
            <a:spLocks noChangeArrowheads="1"/>
          </p:cNvSpPr>
          <p:nvPr/>
        </p:nvSpPr>
        <p:spPr bwMode="auto">
          <a:xfrm>
            <a:off x="2068513" y="2370138"/>
            <a:ext cx="4621212" cy="3270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latin typeface="Arial" charset="0"/>
              </a:rPr>
              <a:t>Ácido Graso Libre (AGL)</a:t>
            </a:r>
          </a:p>
        </p:txBody>
      </p:sp>
      <p:sp>
        <p:nvSpPr>
          <p:cNvPr id="243719" name="Text Box 7">
            <a:extLst>
              <a:ext uri="{FF2B5EF4-FFF2-40B4-BE49-F238E27FC236}">
                <a16:creationId xmlns:a16="http://schemas.microsoft.com/office/drawing/2014/main" id="{BD364DF9-E40F-47BF-819C-F56B299D5C96}"/>
              </a:ext>
            </a:extLst>
          </p:cNvPr>
          <p:cNvSpPr txBox="1">
            <a:spLocks noChangeArrowheads="1"/>
          </p:cNvSpPr>
          <p:nvPr/>
        </p:nvSpPr>
        <p:spPr bwMode="auto">
          <a:xfrm>
            <a:off x="407988" y="4402138"/>
            <a:ext cx="8535987" cy="709612"/>
          </a:xfrm>
          <a:prstGeom prst="rect">
            <a:avLst/>
          </a:prstGeom>
          <a:noFill/>
          <a:ln w="9525">
            <a:noFill/>
            <a:miter lim="800000"/>
            <a:headEnd/>
            <a:tailEnd/>
          </a:ln>
          <a:effectLst/>
        </p:spPr>
        <p:txBody>
          <a:bodyPr>
            <a:spAutoFit/>
          </a:bodyPr>
          <a:lstStyle/>
          <a:p>
            <a:pPr algn="ctr">
              <a:lnSpc>
                <a:spcPct val="90000"/>
              </a:lnSpc>
              <a:defRPr/>
            </a:pPr>
            <a:r>
              <a:rPr lang="es-PR" sz="2400" i="0">
                <a:effectLst>
                  <a:outerShdw blurRad="38100" dist="38100" dir="2700000" algn="tl">
                    <a:srgbClr val="C0C0C0"/>
                  </a:outerShdw>
                </a:effectLst>
                <a:latin typeface="Verdana" pitchFamily="34" charset="0"/>
              </a:rPr>
              <a:t>Oxidación (1 mol)</a:t>
            </a:r>
          </a:p>
          <a:p>
            <a:pPr algn="ctr">
              <a:lnSpc>
                <a:spcPct val="90000"/>
              </a:lnSpc>
              <a:defRPr/>
            </a:pPr>
            <a:r>
              <a:rPr lang="en-US" sz="2100" i="0">
                <a:effectLst>
                  <a:outerShdw blurRad="38100" dist="38100" dir="2700000" algn="tl">
                    <a:srgbClr val="C0C0C0"/>
                  </a:outerShdw>
                </a:effectLst>
                <a:latin typeface="Verdana" pitchFamily="34" charset="0"/>
              </a:rPr>
              <a:t>(Ciclo de Krebs y Cadena de Transporte de Electrones)</a:t>
            </a:r>
            <a:endParaRPr lang="es-PR" sz="2100" i="0">
              <a:effectLst>
                <a:outerShdw blurRad="38100" dist="38100" dir="2700000" algn="tl">
                  <a:srgbClr val="C0C0C0"/>
                </a:outerShdw>
              </a:effectLst>
              <a:latin typeface="Verdana" pitchFamily="34" charset="0"/>
            </a:endParaRPr>
          </a:p>
        </p:txBody>
      </p:sp>
      <p:sp>
        <p:nvSpPr>
          <p:cNvPr id="68616" name="Line 8">
            <a:extLst>
              <a:ext uri="{FF2B5EF4-FFF2-40B4-BE49-F238E27FC236}">
                <a16:creationId xmlns:a16="http://schemas.microsoft.com/office/drawing/2014/main" id="{8FE3F9DF-385D-4088-AD44-EE72967F2927}"/>
              </a:ext>
            </a:extLst>
          </p:cNvPr>
          <p:cNvSpPr>
            <a:spLocks noChangeShapeType="1"/>
          </p:cNvSpPr>
          <p:nvPr/>
        </p:nvSpPr>
        <p:spPr bwMode="auto">
          <a:xfrm flipH="1">
            <a:off x="4319588" y="2693988"/>
            <a:ext cx="0" cy="7207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43721" name="Text Box 9">
            <a:extLst>
              <a:ext uri="{FF2B5EF4-FFF2-40B4-BE49-F238E27FC236}">
                <a16:creationId xmlns:a16="http://schemas.microsoft.com/office/drawing/2014/main" id="{17C2A225-7B2F-4442-9E51-9D55A9F15B3F}"/>
              </a:ext>
            </a:extLst>
          </p:cNvPr>
          <p:cNvSpPr txBox="1">
            <a:spLocks noChangeArrowheads="1"/>
          </p:cNvSpPr>
          <p:nvPr/>
        </p:nvSpPr>
        <p:spPr bwMode="auto">
          <a:xfrm>
            <a:off x="2690813" y="5759450"/>
            <a:ext cx="3408362" cy="701675"/>
          </a:xfrm>
          <a:prstGeom prst="rect">
            <a:avLst/>
          </a:prstGeom>
          <a:noFill/>
          <a:ln w="9525">
            <a:noFill/>
            <a:miter lim="800000"/>
            <a:headEnd/>
            <a:tailEnd/>
          </a:ln>
          <a:effectLst/>
        </p:spPr>
        <p:txBody>
          <a:bodyPr>
            <a:spAutoFit/>
          </a:bodyPr>
          <a:lstStyle/>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129 Moléculas de </a:t>
            </a:r>
          </a:p>
          <a:p>
            <a:pPr algn="ctr">
              <a:lnSpc>
                <a:spcPct val="80000"/>
              </a:lnSpc>
              <a:defRPr/>
            </a:pPr>
            <a:r>
              <a:rPr lang="es-PR" sz="2500" b="0" i="0">
                <a:solidFill>
                  <a:srgbClr val="000000"/>
                </a:solidFill>
                <a:effectLst>
                  <a:outerShdw blurRad="38100" dist="38100" dir="2700000" algn="tl">
                    <a:srgbClr val="C0C0C0"/>
                  </a:outerShdw>
                </a:effectLst>
                <a:latin typeface="Arial Black" pitchFamily="34" charset="0"/>
              </a:rPr>
              <a:t>ATP</a:t>
            </a:r>
            <a:endParaRPr lang="es-PR" sz="2500" i="0">
              <a:solidFill>
                <a:srgbClr val="000000"/>
              </a:solidFill>
              <a:effectLst>
                <a:outerShdw blurRad="38100" dist="38100" dir="2700000" algn="tl">
                  <a:srgbClr val="C0C0C0"/>
                </a:outerShdw>
              </a:effectLst>
              <a:latin typeface="Arial Black" pitchFamily="34" charset="0"/>
            </a:endParaRPr>
          </a:p>
        </p:txBody>
      </p:sp>
      <p:sp>
        <p:nvSpPr>
          <p:cNvPr id="68618" name="Line 10">
            <a:extLst>
              <a:ext uri="{FF2B5EF4-FFF2-40B4-BE49-F238E27FC236}">
                <a16:creationId xmlns:a16="http://schemas.microsoft.com/office/drawing/2014/main" id="{3FC51943-41E8-4928-A52B-BF63EA13E159}"/>
              </a:ext>
            </a:extLst>
          </p:cNvPr>
          <p:cNvSpPr>
            <a:spLocks noChangeShapeType="1"/>
          </p:cNvSpPr>
          <p:nvPr/>
        </p:nvSpPr>
        <p:spPr bwMode="auto">
          <a:xfrm flipH="1">
            <a:off x="4332288" y="1652588"/>
            <a:ext cx="0" cy="7207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8619" name="Line 11">
            <a:extLst>
              <a:ext uri="{FF2B5EF4-FFF2-40B4-BE49-F238E27FC236}">
                <a16:creationId xmlns:a16="http://schemas.microsoft.com/office/drawing/2014/main" id="{8C6AE582-DD0A-4DE3-91E1-E07E1F1B4571}"/>
              </a:ext>
            </a:extLst>
          </p:cNvPr>
          <p:cNvSpPr>
            <a:spLocks noChangeShapeType="1"/>
          </p:cNvSpPr>
          <p:nvPr/>
        </p:nvSpPr>
        <p:spPr bwMode="auto">
          <a:xfrm flipH="1">
            <a:off x="4319588" y="3709988"/>
            <a:ext cx="0" cy="7207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8620" name="Line 12">
            <a:extLst>
              <a:ext uri="{FF2B5EF4-FFF2-40B4-BE49-F238E27FC236}">
                <a16:creationId xmlns:a16="http://schemas.microsoft.com/office/drawing/2014/main" id="{1B538ACD-C410-44F4-900B-E821665B2D64}"/>
              </a:ext>
            </a:extLst>
          </p:cNvPr>
          <p:cNvSpPr>
            <a:spLocks noChangeShapeType="1"/>
          </p:cNvSpPr>
          <p:nvPr/>
        </p:nvSpPr>
        <p:spPr bwMode="auto">
          <a:xfrm flipH="1">
            <a:off x="4306888" y="5068888"/>
            <a:ext cx="0" cy="720725"/>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3715"/>
                                        </p:tgtEl>
                                        <p:attrNameLst>
                                          <p:attrName>style.visibility</p:attrName>
                                        </p:attrNameLst>
                                      </p:cBhvr>
                                      <p:to>
                                        <p:strVal val="visible"/>
                                      </p:to>
                                    </p:set>
                                    <p:animEffect transition="in" filter="wipe(left)">
                                      <p:cBhvr>
                                        <p:cTn id="7" dur="500"/>
                                        <p:tgtEl>
                                          <p:spTgt spid="2437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15" grpId="0"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19" name="Picture 15" descr="Tables 2 tiff">
            <a:extLst>
              <a:ext uri="{FF2B5EF4-FFF2-40B4-BE49-F238E27FC236}">
                <a16:creationId xmlns:a16="http://schemas.microsoft.com/office/drawing/2014/main" id="{AD3F2C54-EEF6-40AD-9718-4E5C8DB12E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20" name="Text Box 16">
            <a:extLst>
              <a:ext uri="{FF2B5EF4-FFF2-40B4-BE49-F238E27FC236}">
                <a16:creationId xmlns:a16="http://schemas.microsoft.com/office/drawing/2014/main" id="{95F4EBCA-298F-435A-850B-BEBB52EFF7FE}"/>
              </a:ext>
            </a:extLst>
          </p:cNvPr>
          <p:cNvSpPr txBox="1">
            <a:spLocks noChangeArrowheads="1"/>
          </p:cNvSpPr>
          <p:nvPr/>
        </p:nvSpPr>
        <p:spPr bwMode="auto">
          <a:xfrm>
            <a:off x="646113" y="234950"/>
            <a:ext cx="8483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800" i="0">
                <a:solidFill>
                  <a:schemeClr val="accent2"/>
                </a:solidFill>
                <a:latin typeface="Arial" panose="020B0604020202020204" pitchFamily="34" charset="0"/>
              </a:rPr>
              <a:t>Producción de Energía Derivada de la Oxidación del Ácido Palmítico (C</a:t>
            </a:r>
            <a:r>
              <a:rPr lang="en-US" altLang="en-US" sz="2800" i="0" baseline="-25000">
                <a:solidFill>
                  <a:schemeClr val="accent2"/>
                </a:solidFill>
                <a:latin typeface="Arial" panose="020B0604020202020204" pitchFamily="34" charset="0"/>
              </a:rPr>
              <a:t>16</a:t>
            </a:r>
            <a:r>
              <a:rPr lang="en-US" altLang="en-US" sz="2800" i="0">
                <a:solidFill>
                  <a:schemeClr val="accent2"/>
                </a:solidFill>
                <a:latin typeface="Arial" panose="020B0604020202020204" pitchFamily="34" charset="0"/>
              </a:rPr>
              <a:t>H</a:t>
            </a:r>
            <a:r>
              <a:rPr lang="en-US" altLang="en-US" sz="2800" i="0" baseline="-25000">
                <a:solidFill>
                  <a:schemeClr val="accent2"/>
                </a:solidFill>
                <a:latin typeface="Arial" panose="020B0604020202020204" pitchFamily="34" charset="0"/>
              </a:rPr>
              <a:t>32</a:t>
            </a:r>
            <a:r>
              <a:rPr lang="en-US" altLang="en-US" sz="2800" i="0">
                <a:solidFill>
                  <a:schemeClr val="accent2"/>
                </a:solidFill>
                <a:latin typeface="Arial" panose="020B0604020202020204" pitchFamily="34" charset="0"/>
              </a:rPr>
              <a:t>O</a:t>
            </a:r>
            <a:r>
              <a:rPr lang="en-US" altLang="en-US" sz="2800" i="0" baseline="-25000">
                <a:solidFill>
                  <a:schemeClr val="accent2"/>
                </a:solidFill>
                <a:latin typeface="Arial" panose="020B0604020202020204" pitchFamily="34" charset="0"/>
              </a:rPr>
              <a:t>2</a:t>
            </a:r>
            <a:r>
              <a:rPr lang="en-US" altLang="en-US" sz="2800" i="0">
                <a:solidFill>
                  <a:schemeClr val="accent2"/>
                </a:solidFill>
                <a:latin typeface="Arial" panose="020B0604020202020204" pitchFamily="34" charset="0"/>
              </a:rPr>
              <a:t>)</a:t>
            </a:r>
            <a:endParaRPr lang="en-US" altLang="en-US" sz="2400" b="0" i="0"/>
          </a:p>
        </p:txBody>
      </p:sp>
      <p:grpSp>
        <p:nvGrpSpPr>
          <p:cNvPr id="2" name="Group 27">
            <a:extLst>
              <a:ext uri="{FF2B5EF4-FFF2-40B4-BE49-F238E27FC236}">
                <a16:creationId xmlns:a16="http://schemas.microsoft.com/office/drawing/2014/main" id="{0C08C837-8520-4A9B-90BC-FF84C1376831}"/>
              </a:ext>
            </a:extLst>
          </p:cNvPr>
          <p:cNvGrpSpPr>
            <a:grpSpLocks/>
          </p:cNvGrpSpPr>
          <p:nvPr/>
        </p:nvGrpSpPr>
        <p:grpSpPr bwMode="auto">
          <a:xfrm>
            <a:off x="863600" y="1800225"/>
            <a:ext cx="8291513" cy="4449763"/>
            <a:chOff x="544" y="1190"/>
            <a:chExt cx="5223" cy="2803"/>
          </a:xfrm>
        </p:grpSpPr>
        <p:sp>
          <p:nvSpPr>
            <p:cNvPr id="69637" name="Text Box 18">
              <a:extLst>
                <a:ext uri="{FF2B5EF4-FFF2-40B4-BE49-F238E27FC236}">
                  <a16:creationId xmlns:a16="http://schemas.microsoft.com/office/drawing/2014/main" id="{EB7386F1-344E-454E-A970-1BD0C171B206}"/>
                </a:ext>
              </a:extLst>
            </p:cNvPr>
            <p:cNvSpPr txBox="1">
              <a:spLocks noChangeArrowheads="1"/>
            </p:cNvSpPr>
            <p:nvPr/>
          </p:nvSpPr>
          <p:spPr bwMode="auto">
            <a:xfrm>
              <a:off x="547" y="2460"/>
              <a:ext cx="5220" cy="1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962400" algn="ctr"/>
                  <a:tab pos="6400800" algn="ctr"/>
                </a:tabLst>
                <a:defRPr sz="1200" b="1" i="1">
                  <a:solidFill>
                    <a:schemeClr val="tx1"/>
                  </a:solidFill>
                  <a:latin typeface="Times New Roman" panose="02020603050405020304" pitchFamily="18" charset="0"/>
                </a:defRPr>
              </a:lvl1pPr>
              <a:lvl2pPr marL="742950" indent="-285750">
                <a:tabLst>
                  <a:tab pos="3962400" algn="ctr"/>
                  <a:tab pos="6400800" algn="ctr"/>
                </a:tabLst>
                <a:defRPr sz="1200" b="1" i="1">
                  <a:solidFill>
                    <a:schemeClr val="tx1"/>
                  </a:solidFill>
                  <a:latin typeface="Times New Roman" panose="02020603050405020304" pitchFamily="18" charset="0"/>
                </a:defRPr>
              </a:lvl2pPr>
              <a:lvl3pPr marL="1143000" indent="-228600">
                <a:tabLst>
                  <a:tab pos="3962400" algn="ctr"/>
                  <a:tab pos="6400800" algn="ctr"/>
                </a:tabLst>
                <a:defRPr sz="1200" b="1" i="1">
                  <a:solidFill>
                    <a:schemeClr val="tx1"/>
                  </a:solidFill>
                  <a:latin typeface="Times New Roman" panose="02020603050405020304" pitchFamily="18" charset="0"/>
                </a:defRPr>
              </a:lvl3pPr>
              <a:lvl4pPr marL="1600200" indent="-228600">
                <a:tabLst>
                  <a:tab pos="3962400" algn="ctr"/>
                  <a:tab pos="6400800" algn="ctr"/>
                </a:tabLst>
                <a:defRPr sz="1200" b="1" i="1">
                  <a:solidFill>
                    <a:schemeClr val="tx1"/>
                  </a:solidFill>
                  <a:latin typeface="Times New Roman" panose="02020603050405020304" pitchFamily="18" charset="0"/>
                </a:defRPr>
              </a:lvl4pPr>
              <a:lvl5pPr marL="2057400" indent="-228600">
                <a:tabLst>
                  <a:tab pos="3962400" algn="ctr"/>
                  <a:tab pos="6400800" algn="ctr"/>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962400" algn="ctr"/>
                  <a:tab pos="6400800" algn="ctr"/>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962400" algn="ctr"/>
                  <a:tab pos="6400800" algn="ctr"/>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962400" algn="ctr"/>
                  <a:tab pos="6400800" algn="ctr"/>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962400" algn="ctr"/>
                  <a:tab pos="6400800" algn="ctr"/>
                </a:tabLst>
                <a:defRPr sz="1200" b="1" i="1">
                  <a:solidFill>
                    <a:schemeClr val="tx1"/>
                  </a:solidFill>
                  <a:latin typeface="Times New Roman" panose="02020603050405020304" pitchFamily="18" charset="0"/>
                </a:defRPr>
              </a:lvl9pPr>
            </a:lstStyle>
            <a:p>
              <a:pPr>
                <a:spcBef>
                  <a:spcPct val="50000"/>
                </a:spcBef>
              </a:pPr>
              <a:r>
                <a:rPr lang="en-US" altLang="en-US" sz="2200" b="0" i="0">
                  <a:latin typeface="Arial" panose="020B0604020202020204" pitchFamily="34" charset="0"/>
                </a:rPr>
                <a:t>Activación ácidos grasos	0	–2</a:t>
              </a:r>
            </a:p>
            <a:p>
              <a:pPr>
                <a:spcBef>
                  <a:spcPct val="50000"/>
                </a:spcBef>
              </a:pPr>
              <a:r>
                <a:rPr lang="en-US" altLang="en-US" sz="2200" b="0" i="0">
                  <a:latin typeface="Arial" panose="020B0604020202020204" pitchFamily="34" charset="0"/>
                  <a:sym typeface="Symbol" panose="05050102010706020507" pitchFamily="18" charset="2"/>
                </a:rPr>
                <a:t></a:t>
              </a:r>
              <a:r>
                <a:rPr lang="en-US" altLang="en-US" sz="2200" b="0" i="0">
                  <a:latin typeface="Arial" panose="020B0604020202020204" pitchFamily="34" charset="0"/>
                </a:rPr>
                <a:t>-oxidación	0	35</a:t>
              </a:r>
            </a:p>
            <a:p>
              <a:pPr>
                <a:spcBef>
                  <a:spcPct val="50000"/>
                </a:spcBef>
              </a:pPr>
              <a:r>
                <a:rPr lang="en-US" altLang="en-US" sz="2200" b="0" i="0">
                  <a:latin typeface="Arial" panose="020B0604020202020204" pitchFamily="34" charset="0"/>
                </a:rPr>
                <a:t>Ciclo de Krebs	8	88</a:t>
              </a:r>
            </a:p>
            <a:p>
              <a:pPr>
                <a:spcBef>
                  <a:spcPct val="50000"/>
                </a:spcBef>
              </a:pPr>
              <a:r>
                <a:rPr lang="en-US" altLang="en-US" sz="2200" b="0" i="0">
                  <a:latin typeface="Arial" panose="020B0604020202020204" pitchFamily="34" charset="0"/>
                </a:rPr>
                <a:t>Subtotal	8	121</a:t>
              </a:r>
              <a:endParaRPr lang="en-US" altLang="en-US" sz="2400" b="0" i="0">
                <a:latin typeface="Arial" panose="020B0604020202020204" pitchFamily="34" charset="0"/>
              </a:endParaRPr>
            </a:p>
          </p:txBody>
        </p:sp>
        <p:sp>
          <p:nvSpPr>
            <p:cNvPr id="69638" name="Line 19">
              <a:extLst>
                <a:ext uri="{FF2B5EF4-FFF2-40B4-BE49-F238E27FC236}">
                  <a16:creationId xmlns:a16="http://schemas.microsoft.com/office/drawing/2014/main" id="{A0732812-5371-47BA-9B58-EE90C49774EF}"/>
                </a:ext>
              </a:extLst>
            </p:cNvPr>
            <p:cNvSpPr>
              <a:spLocks noChangeShapeType="1"/>
            </p:cNvSpPr>
            <p:nvPr/>
          </p:nvSpPr>
          <p:spPr bwMode="auto">
            <a:xfrm>
              <a:off x="601" y="2413"/>
              <a:ext cx="4726"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39" name="Text Box 20">
              <a:extLst>
                <a:ext uri="{FF2B5EF4-FFF2-40B4-BE49-F238E27FC236}">
                  <a16:creationId xmlns:a16="http://schemas.microsoft.com/office/drawing/2014/main" id="{915C2F20-8667-4136-B9D3-6AC6F7E66DBA}"/>
                </a:ext>
              </a:extLst>
            </p:cNvPr>
            <p:cNvSpPr txBox="1">
              <a:spLocks noChangeArrowheads="1"/>
            </p:cNvSpPr>
            <p:nvPr/>
          </p:nvSpPr>
          <p:spPr bwMode="auto">
            <a:xfrm>
              <a:off x="544" y="1894"/>
              <a:ext cx="505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975100" algn="ctr"/>
                  <a:tab pos="6400800" algn="ctr"/>
                </a:tabLst>
                <a:defRPr sz="1200" b="1" i="1">
                  <a:solidFill>
                    <a:schemeClr val="tx1"/>
                  </a:solidFill>
                  <a:latin typeface="Times New Roman" panose="02020603050405020304" pitchFamily="18" charset="0"/>
                </a:defRPr>
              </a:lvl1pPr>
              <a:lvl2pPr marL="742950" indent="-285750">
                <a:tabLst>
                  <a:tab pos="3975100" algn="ctr"/>
                  <a:tab pos="6400800" algn="ctr"/>
                </a:tabLst>
                <a:defRPr sz="1200" b="1" i="1">
                  <a:solidFill>
                    <a:schemeClr val="tx1"/>
                  </a:solidFill>
                  <a:latin typeface="Times New Roman" panose="02020603050405020304" pitchFamily="18" charset="0"/>
                </a:defRPr>
              </a:lvl2pPr>
              <a:lvl3pPr marL="1143000" indent="-228600">
                <a:tabLst>
                  <a:tab pos="3975100" algn="ctr"/>
                  <a:tab pos="6400800" algn="ctr"/>
                </a:tabLst>
                <a:defRPr sz="1200" b="1" i="1">
                  <a:solidFill>
                    <a:schemeClr val="tx1"/>
                  </a:solidFill>
                  <a:latin typeface="Times New Roman" panose="02020603050405020304" pitchFamily="18" charset="0"/>
                </a:defRPr>
              </a:lvl3pPr>
              <a:lvl4pPr marL="1600200" indent="-228600">
                <a:tabLst>
                  <a:tab pos="3975100" algn="ctr"/>
                  <a:tab pos="6400800" algn="ctr"/>
                </a:tabLst>
                <a:defRPr sz="1200" b="1" i="1">
                  <a:solidFill>
                    <a:schemeClr val="tx1"/>
                  </a:solidFill>
                  <a:latin typeface="Times New Roman" panose="02020603050405020304" pitchFamily="18" charset="0"/>
                </a:defRPr>
              </a:lvl4pPr>
              <a:lvl5pPr marL="2057400" indent="-228600">
                <a:tabLst>
                  <a:tab pos="3975100" algn="ctr"/>
                  <a:tab pos="6400800" algn="ctr"/>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975100" algn="ctr"/>
                  <a:tab pos="6400800" algn="ctr"/>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975100" algn="ctr"/>
                  <a:tab pos="6400800" algn="ctr"/>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975100" algn="ctr"/>
                  <a:tab pos="6400800" algn="ctr"/>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975100" algn="ctr"/>
                  <a:tab pos="6400800" algn="ctr"/>
                </a:tabLst>
                <a:defRPr sz="1200" b="1" i="1">
                  <a:solidFill>
                    <a:schemeClr val="tx1"/>
                  </a:solidFill>
                  <a:latin typeface="Times New Roman" panose="02020603050405020304" pitchFamily="18" charset="0"/>
                </a:defRPr>
              </a:lvl9pPr>
            </a:lstStyle>
            <a:p>
              <a:pPr>
                <a:spcBef>
                  <a:spcPct val="50000"/>
                </a:spcBef>
              </a:pPr>
              <a:r>
                <a:rPr lang="en-US" altLang="en-US" sz="2200" i="0">
                  <a:latin typeface="Arial" panose="020B0604020202020204" pitchFamily="34" charset="0"/>
                </a:rPr>
                <a:t>		Vía Fosforilación</a:t>
              </a:r>
              <a:br>
                <a:rPr lang="en-US" altLang="en-US" sz="2200" i="0">
                  <a:latin typeface="Arial" panose="020B0604020202020204" pitchFamily="34" charset="0"/>
                </a:rPr>
              </a:br>
              <a:r>
                <a:rPr lang="en-US" altLang="en-US" sz="2200" i="0">
                  <a:latin typeface="Arial" panose="020B0604020202020204" pitchFamily="34" charset="0"/>
                </a:rPr>
                <a:t>  Etapas del proceso 	 Directo 	Oxidativa</a:t>
              </a:r>
            </a:p>
          </p:txBody>
        </p:sp>
        <p:sp>
          <p:nvSpPr>
            <p:cNvPr id="69640" name="Text Box 21">
              <a:extLst>
                <a:ext uri="{FF2B5EF4-FFF2-40B4-BE49-F238E27FC236}">
                  <a16:creationId xmlns:a16="http://schemas.microsoft.com/office/drawing/2014/main" id="{D896196F-DE55-4F28-98F2-025069904890}"/>
                </a:ext>
              </a:extLst>
            </p:cNvPr>
            <p:cNvSpPr txBox="1">
              <a:spLocks noChangeArrowheads="1"/>
            </p:cNvSpPr>
            <p:nvPr/>
          </p:nvSpPr>
          <p:spPr bwMode="auto">
            <a:xfrm>
              <a:off x="547" y="3724"/>
              <a:ext cx="522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962400" algn="ctr"/>
                  <a:tab pos="5194300" algn="ctr"/>
                </a:tabLst>
                <a:defRPr sz="1200" b="1" i="1">
                  <a:solidFill>
                    <a:schemeClr val="tx1"/>
                  </a:solidFill>
                  <a:latin typeface="Times New Roman" panose="02020603050405020304" pitchFamily="18" charset="0"/>
                </a:defRPr>
              </a:lvl1pPr>
              <a:lvl2pPr marL="742950" indent="-285750">
                <a:tabLst>
                  <a:tab pos="3962400" algn="ctr"/>
                  <a:tab pos="5194300" algn="ctr"/>
                </a:tabLst>
                <a:defRPr sz="1200" b="1" i="1">
                  <a:solidFill>
                    <a:schemeClr val="tx1"/>
                  </a:solidFill>
                  <a:latin typeface="Times New Roman" panose="02020603050405020304" pitchFamily="18" charset="0"/>
                </a:defRPr>
              </a:lvl2pPr>
              <a:lvl3pPr marL="1143000" indent="-228600">
                <a:tabLst>
                  <a:tab pos="3962400" algn="ctr"/>
                  <a:tab pos="5194300" algn="ctr"/>
                </a:tabLst>
                <a:defRPr sz="1200" b="1" i="1">
                  <a:solidFill>
                    <a:schemeClr val="tx1"/>
                  </a:solidFill>
                  <a:latin typeface="Times New Roman" panose="02020603050405020304" pitchFamily="18" charset="0"/>
                </a:defRPr>
              </a:lvl3pPr>
              <a:lvl4pPr marL="1600200" indent="-228600">
                <a:tabLst>
                  <a:tab pos="3962400" algn="ctr"/>
                  <a:tab pos="5194300" algn="ctr"/>
                </a:tabLst>
                <a:defRPr sz="1200" b="1" i="1">
                  <a:solidFill>
                    <a:schemeClr val="tx1"/>
                  </a:solidFill>
                  <a:latin typeface="Times New Roman" panose="02020603050405020304" pitchFamily="18" charset="0"/>
                </a:defRPr>
              </a:lvl4pPr>
              <a:lvl5pPr marL="2057400" indent="-228600">
                <a:tabLst>
                  <a:tab pos="3962400" algn="ctr"/>
                  <a:tab pos="5194300" algn="ctr"/>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962400" algn="ctr"/>
                  <a:tab pos="5194300" algn="ctr"/>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962400" algn="ctr"/>
                  <a:tab pos="5194300" algn="ctr"/>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962400" algn="ctr"/>
                  <a:tab pos="5194300" algn="ctr"/>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962400" algn="ctr"/>
                  <a:tab pos="5194300" algn="ctr"/>
                </a:tabLst>
                <a:defRPr sz="1200" b="1" i="1">
                  <a:solidFill>
                    <a:schemeClr val="tx1"/>
                  </a:solidFill>
                  <a:latin typeface="Times New Roman" panose="02020603050405020304" pitchFamily="18" charset="0"/>
                </a:defRPr>
              </a:lvl9pPr>
            </a:lstStyle>
            <a:p>
              <a:pPr>
                <a:spcBef>
                  <a:spcPct val="50000"/>
                </a:spcBef>
              </a:pPr>
              <a:r>
                <a:rPr lang="en-US" altLang="en-US" sz="2200" b="0" i="0">
                  <a:latin typeface="Arial" panose="020B0604020202020204" pitchFamily="34" charset="0"/>
                </a:rPr>
                <a:t>Total		129</a:t>
              </a:r>
              <a:endParaRPr lang="en-US" altLang="en-US" sz="2400" b="0" i="0">
                <a:latin typeface="Arial" panose="020B0604020202020204" pitchFamily="34" charset="0"/>
              </a:endParaRPr>
            </a:p>
          </p:txBody>
        </p:sp>
        <p:sp>
          <p:nvSpPr>
            <p:cNvPr id="69641" name="Line 22">
              <a:extLst>
                <a:ext uri="{FF2B5EF4-FFF2-40B4-BE49-F238E27FC236}">
                  <a16:creationId xmlns:a16="http://schemas.microsoft.com/office/drawing/2014/main" id="{AB61FA45-A585-469D-A884-6EA2BCA0A021}"/>
                </a:ext>
              </a:extLst>
            </p:cNvPr>
            <p:cNvSpPr>
              <a:spLocks noChangeShapeType="1"/>
            </p:cNvSpPr>
            <p:nvPr/>
          </p:nvSpPr>
          <p:spPr bwMode="auto">
            <a:xfrm>
              <a:off x="2863" y="3360"/>
              <a:ext cx="2464"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42" name="Line 23">
              <a:extLst>
                <a:ext uri="{FF2B5EF4-FFF2-40B4-BE49-F238E27FC236}">
                  <a16:creationId xmlns:a16="http://schemas.microsoft.com/office/drawing/2014/main" id="{45769A84-047B-46E2-84C6-307AB1037BB4}"/>
                </a:ext>
              </a:extLst>
            </p:cNvPr>
            <p:cNvSpPr>
              <a:spLocks noChangeShapeType="1"/>
            </p:cNvSpPr>
            <p:nvPr/>
          </p:nvSpPr>
          <p:spPr bwMode="auto">
            <a:xfrm>
              <a:off x="2863" y="3680"/>
              <a:ext cx="2464"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9643" name="Text Box 26">
              <a:extLst>
                <a:ext uri="{FF2B5EF4-FFF2-40B4-BE49-F238E27FC236}">
                  <a16:creationId xmlns:a16="http://schemas.microsoft.com/office/drawing/2014/main" id="{7C2BD2C2-0D4B-4BAD-9F13-A29D9E4A5689}"/>
                </a:ext>
              </a:extLst>
            </p:cNvPr>
            <p:cNvSpPr txBox="1">
              <a:spLocks noChangeArrowheads="1"/>
            </p:cNvSpPr>
            <p:nvPr/>
          </p:nvSpPr>
          <p:spPr bwMode="auto">
            <a:xfrm>
              <a:off x="2776" y="1190"/>
              <a:ext cx="2656" cy="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3975100" algn="ctr"/>
                  <a:tab pos="6413500" algn="ctr"/>
                </a:tabLst>
                <a:defRPr sz="1200" b="1" i="1">
                  <a:solidFill>
                    <a:schemeClr val="tx1"/>
                  </a:solidFill>
                  <a:latin typeface="Times New Roman" panose="02020603050405020304" pitchFamily="18" charset="0"/>
                </a:defRPr>
              </a:lvl1pPr>
              <a:lvl2pPr marL="742950" indent="-285750">
                <a:tabLst>
                  <a:tab pos="3975100" algn="ctr"/>
                  <a:tab pos="6413500" algn="ctr"/>
                </a:tabLst>
                <a:defRPr sz="1200" b="1" i="1">
                  <a:solidFill>
                    <a:schemeClr val="tx1"/>
                  </a:solidFill>
                  <a:latin typeface="Times New Roman" panose="02020603050405020304" pitchFamily="18" charset="0"/>
                </a:defRPr>
              </a:lvl2pPr>
              <a:lvl3pPr marL="1143000" indent="-228600">
                <a:tabLst>
                  <a:tab pos="3975100" algn="ctr"/>
                  <a:tab pos="6413500" algn="ctr"/>
                </a:tabLst>
                <a:defRPr sz="1200" b="1" i="1">
                  <a:solidFill>
                    <a:schemeClr val="tx1"/>
                  </a:solidFill>
                  <a:latin typeface="Times New Roman" panose="02020603050405020304" pitchFamily="18" charset="0"/>
                </a:defRPr>
              </a:lvl3pPr>
              <a:lvl4pPr marL="1600200" indent="-228600">
                <a:tabLst>
                  <a:tab pos="3975100" algn="ctr"/>
                  <a:tab pos="6413500" algn="ctr"/>
                </a:tabLst>
                <a:defRPr sz="1200" b="1" i="1">
                  <a:solidFill>
                    <a:schemeClr val="tx1"/>
                  </a:solidFill>
                  <a:latin typeface="Times New Roman" panose="02020603050405020304" pitchFamily="18" charset="0"/>
                </a:defRPr>
              </a:lvl4pPr>
              <a:lvl5pPr marL="2057400" indent="-228600">
                <a:tabLst>
                  <a:tab pos="3975100" algn="ctr"/>
                  <a:tab pos="6413500" algn="ctr"/>
                </a:tabLst>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tabLst>
                  <a:tab pos="3975100" algn="ctr"/>
                  <a:tab pos="6413500" algn="ctr"/>
                </a:tabLs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tabLst>
                  <a:tab pos="3975100" algn="ctr"/>
                  <a:tab pos="6413500" algn="ctr"/>
                </a:tabLs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tabLst>
                  <a:tab pos="3975100" algn="ctr"/>
                  <a:tab pos="6413500" algn="ctr"/>
                </a:tabLs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tabLst>
                  <a:tab pos="3975100" algn="ctr"/>
                  <a:tab pos="6413500" algn="ctr"/>
                </a:tabLst>
                <a:defRPr sz="1200" b="1" i="1">
                  <a:solidFill>
                    <a:schemeClr val="tx1"/>
                  </a:solidFill>
                  <a:latin typeface="Times New Roman" panose="02020603050405020304" pitchFamily="18" charset="0"/>
                </a:defRPr>
              </a:lvl9pPr>
            </a:lstStyle>
            <a:p>
              <a:pPr algn="ctr">
                <a:spcBef>
                  <a:spcPct val="50000"/>
                </a:spcBef>
              </a:pPr>
              <a:r>
                <a:rPr lang="en-US" altLang="en-US" sz="2200" i="0">
                  <a:latin typeface="Arial" panose="020B0604020202020204" pitchFamily="34" charset="0"/>
                </a:rPr>
                <a:t>Trifosfato de adenosina producido de 1 molécula </a:t>
              </a:r>
              <a:br>
                <a:rPr lang="en-US" altLang="en-US" sz="2200" i="0">
                  <a:latin typeface="Arial" panose="020B0604020202020204" pitchFamily="34" charset="0"/>
                </a:rPr>
              </a:br>
              <a:r>
                <a:rPr lang="en-US" altLang="en-US" sz="2200" i="0">
                  <a:latin typeface="Arial" panose="020B0604020202020204" pitchFamily="34" charset="0"/>
                </a:rPr>
                <a:t>de ácido palmítico</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72719"/>
                                        </p:tgtEl>
                                        <p:attrNameLst>
                                          <p:attrName>style.visibility</p:attrName>
                                        </p:attrNameLst>
                                      </p:cBhvr>
                                      <p:to>
                                        <p:strVal val="visible"/>
                                      </p:to>
                                    </p:set>
                                    <p:animEffect transition="in" filter="wipe(left)">
                                      <p:cBhvr>
                                        <p:cTn id="7" dur="500"/>
                                        <p:tgtEl>
                                          <p:spTgt spid="7271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2720"/>
                                        </p:tgtEl>
                                        <p:attrNameLst>
                                          <p:attrName>style.visibility</p:attrName>
                                        </p:attrNameLst>
                                      </p:cBhvr>
                                      <p:to>
                                        <p:strVal val="visible"/>
                                      </p:to>
                                    </p:set>
                                    <p:animEffect transition="in" filter="wipe(left)">
                                      <p:cBhvr>
                                        <p:cTn id="11" dur="500"/>
                                        <p:tgtEl>
                                          <p:spTgt spid="72720"/>
                                        </p:tgtEl>
                                      </p:cBhvr>
                                    </p:animEffect>
                                  </p:childTnLst>
                                </p:cTn>
                              </p:par>
                            </p:childTnLst>
                          </p:cTn>
                        </p:par>
                        <p:par>
                          <p:cTn id="12" fill="hold" nodeType="afterGroup">
                            <p:stCondLst>
                              <p:cond delay="1000"/>
                            </p:stCondLst>
                            <p:childTnLst>
                              <p:par>
                                <p:cTn id="13" presetID="23" presetClass="entr" presetSubtype="528"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 calcmode="lin" valueType="num">
                                      <p:cBhvr>
                                        <p:cTn id="17" dur="500" fill="hold"/>
                                        <p:tgtEl>
                                          <p:spTgt spid="2"/>
                                        </p:tgtEl>
                                        <p:attrNameLst>
                                          <p:attrName>ppt_x</p:attrName>
                                        </p:attrNameLst>
                                      </p:cBhvr>
                                      <p:tavLst>
                                        <p:tav tm="0">
                                          <p:val>
                                            <p:fltVal val="0.5"/>
                                          </p:val>
                                        </p:tav>
                                        <p:tav tm="100000">
                                          <p:val>
                                            <p:strVal val="#ppt_x"/>
                                          </p:val>
                                        </p:tav>
                                      </p:tavLst>
                                    </p:anim>
                                    <p:anim calcmode="lin" valueType="num">
                                      <p:cBhvr>
                                        <p:cTn id="18" dur="500" fill="hold"/>
                                        <p:tgtEl>
                                          <p:spTgt spid="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20"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2" descr="Contents">
            <a:extLst>
              <a:ext uri="{FF2B5EF4-FFF2-40B4-BE49-F238E27FC236}">
                <a16:creationId xmlns:a16="http://schemas.microsoft.com/office/drawing/2014/main" id="{25AA1F38-E4F2-4076-959E-A6662C7E1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9" name="Text Box 3">
            <a:extLst>
              <a:ext uri="{FF2B5EF4-FFF2-40B4-BE49-F238E27FC236}">
                <a16:creationId xmlns:a16="http://schemas.microsoft.com/office/drawing/2014/main" id="{939D5EB3-05D0-4C4C-A25A-8B38D39BBE3C}"/>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Oxidación de las Grasas</a:t>
            </a:r>
          </a:p>
        </p:txBody>
      </p:sp>
      <p:sp>
        <p:nvSpPr>
          <p:cNvPr id="29700" name="Text Box 4">
            <a:extLst>
              <a:ext uri="{FF2B5EF4-FFF2-40B4-BE49-F238E27FC236}">
                <a16:creationId xmlns:a16="http://schemas.microsoft.com/office/drawing/2014/main" id="{3269FD51-6C32-4D01-8A1E-5D2B6476E4A7}"/>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Lipólisis—degradamiento de los triglicéridos en glicerol y ácidos grasos libres (AGL).</a:t>
            </a:r>
          </a:p>
        </p:txBody>
      </p:sp>
      <p:sp>
        <p:nvSpPr>
          <p:cNvPr id="29701" name="Text Box 5">
            <a:extLst>
              <a:ext uri="{FF2B5EF4-FFF2-40B4-BE49-F238E27FC236}">
                <a16:creationId xmlns:a16="http://schemas.microsoft.com/office/drawing/2014/main" id="{B93968EB-A7AC-44F8-9ECF-DCB1B6871231}"/>
              </a:ext>
            </a:extLst>
          </p:cNvPr>
          <p:cNvSpPr txBox="1">
            <a:spLocks noChangeArrowheads="1"/>
          </p:cNvSpPr>
          <p:nvPr/>
        </p:nvSpPr>
        <p:spPr bwMode="auto">
          <a:xfrm>
            <a:off x="609600" y="2468563"/>
            <a:ext cx="8382000"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Los AGL viajan a través de la sangre hacia las fibras musculares y se degradan para formar ácido acético mediante la acción de enzimas en las mitocondrias, donde eventualmente el ácido acético se convierte en acetil CoA.</a:t>
            </a:r>
          </a:p>
        </p:txBody>
      </p:sp>
      <p:sp>
        <p:nvSpPr>
          <p:cNvPr id="29702" name="Text Box 6">
            <a:extLst>
              <a:ext uri="{FF2B5EF4-FFF2-40B4-BE49-F238E27FC236}">
                <a16:creationId xmlns:a16="http://schemas.microsoft.com/office/drawing/2014/main" id="{C2CEA5A6-4EC7-4B81-8D04-CFE787D542C3}"/>
              </a:ext>
            </a:extLst>
          </p:cNvPr>
          <p:cNvSpPr txBox="1">
            <a:spLocks noChangeArrowheads="1"/>
          </p:cNvSpPr>
          <p:nvPr/>
        </p:nvSpPr>
        <p:spPr bwMode="auto">
          <a:xfrm>
            <a:off x="609600" y="4083050"/>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 acetil CoA entra en el ciclo de Krebs y la cadena de transporte de electrones.</a:t>
            </a:r>
          </a:p>
        </p:txBody>
      </p:sp>
      <p:sp>
        <p:nvSpPr>
          <p:cNvPr id="29703" name="Text Box 7">
            <a:extLst>
              <a:ext uri="{FF2B5EF4-FFF2-40B4-BE49-F238E27FC236}">
                <a16:creationId xmlns:a16="http://schemas.microsoft.com/office/drawing/2014/main" id="{A4F6458A-B698-4F1B-99F5-4868878D6024}"/>
              </a:ext>
            </a:extLst>
          </p:cNvPr>
          <p:cNvSpPr txBox="1">
            <a:spLocks noChangeArrowheads="1"/>
          </p:cNvSpPr>
          <p:nvPr/>
        </p:nvSpPr>
        <p:spPr bwMode="auto">
          <a:xfrm>
            <a:off x="609600" y="4911725"/>
            <a:ext cx="8382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oxidación de las grasas requiere más oxígeno para poder generar una mayor cantidad de energía, en comparación con la oxidación de los hidratos de carbono.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699"/>
                                        </p:tgtEl>
                                        <p:attrNameLst>
                                          <p:attrName>style.visibility</p:attrName>
                                        </p:attrNameLst>
                                      </p:cBhvr>
                                      <p:to>
                                        <p:strVal val="visible"/>
                                      </p:to>
                                    </p:set>
                                    <p:animEffect transition="in" filter="wipe(left)">
                                      <p:cBhvr>
                                        <p:cTn id="7" dur="500"/>
                                        <p:tgtEl>
                                          <p:spTgt spid="296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9700"/>
                                        </p:tgtEl>
                                        <p:attrNameLst>
                                          <p:attrName>style.visibility</p:attrName>
                                        </p:attrNameLst>
                                      </p:cBhvr>
                                      <p:to>
                                        <p:strVal val="visible"/>
                                      </p:to>
                                    </p:set>
                                    <p:animEffect transition="in" filter="wipe(left)">
                                      <p:cBhvr>
                                        <p:cTn id="12" dur="500"/>
                                        <p:tgtEl>
                                          <p:spTgt spid="2970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9701"/>
                                        </p:tgtEl>
                                        <p:attrNameLst>
                                          <p:attrName>style.visibility</p:attrName>
                                        </p:attrNameLst>
                                      </p:cBhvr>
                                      <p:to>
                                        <p:strVal val="visible"/>
                                      </p:to>
                                    </p:set>
                                    <p:animEffect transition="in" filter="wipe(left)">
                                      <p:cBhvr>
                                        <p:cTn id="17" dur="500"/>
                                        <p:tgtEl>
                                          <p:spTgt spid="2970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702"/>
                                        </p:tgtEl>
                                        <p:attrNameLst>
                                          <p:attrName>style.visibility</p:attrName>
                                        </p:attrNameLst>
                                      </p:cBhvr>
                                      <p:to>
                                        <p:strVal val="visible"/>
                                      </p:to>
                                    </p:set>
                                    <p:animEffect transition="in" filter="wipe(left)">
                                      <p:cBhvr>
                                        <p:cTn id="22" dur="500"/>
                                        <p:tgtEl>
                                          <p:spTgt spid="2970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9703"/>
                                        </p:tgtEl>
                                        <p:attrNameLst>
                                          <p:attrName>style.visibility</p:attrName>
                                        </p:attrNameLst>
                                      </p:cBhvr>
                                      <p:to>
                                        <p:strVal val="visible"/>
                                      </p:to>
                                    </p:set>
                                    <p:animEffect transition="in" filter="wipe(left)">
                                      <p:cBhvr>
                                        <p:cTn id="27" dur="500"/>
                                        <p:tgtEl>
                                          <p:spTgt spid="29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autoUpdateAnimBg="0"/>
      <p:bldP spid="29700" grpId="0" autoUpdateAnimBg="0"/>
      <p:bldP spid="29701" grpId="0" autoUpdateAnimBg="0"/>
      <p:bldP spid="29702" grpId="0" autoUpdateAnimBg="0"/>
      <p:bldP spid="29703"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2" name="Picture 2" descr="Illustration">
            <a:extLst>
              <a:ext uri="{FF2B5EF4-FFF2-40B4-BE49-F238E27FC236}">
                <a16:creationId xmlns:a16="http://schemas.microsoft.com/office/drawing/2014/main" id="{B6C824D2-90D0-4A80-9A41-1A283DCDD9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3" name="Text Box 3">
            <a:extLst>
              <a:ext uri="{FF2B5EF4-FFF2-40B4-BE49-F238E27FC236}">
                <a16:creationId xmlns:a16="http://schemas.microsoft.com/office/drawing/2014/main" id="{A184EE7B-CCFA-46A3-B0CA-4BF95962AE0D}"/>
              </a:ext>
            </a:extLst>
          </p:cNvPr>
          <p:cNvSpPr txBox="1">
            <a:spLocks noChangeArrowheads="1"/>
          </p:cNvSpPr>
          <p:nvPr/>
        </p:nvSpPr>
        <p:spPr bwMode="auto">
          <a:xfrm>
            <a:off x="381000" y="533400"/>
            <a:ext cx="8763000"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METABOLISMO DE LAS GRASAS</a:t>
            </a:r>
            <a:endParaRPr lang="en-US" altLang="en-US" sz="2400" i="0">
              <a:latin typeface="Arial" panose="020B0604020202020204" pitchFamily="34" charset="0"/>
            </a:endParaRPr>
          </a:p>
        </p:txBody>
      </p:sp>
      <p:pic>
        <p:nvPicPr>
          <p:cNvPr id="30726" name="Picture 6">
            <a:extLst>
              <a:ext uri="{FF2B5EF4-FFF2-40B4-BE49-F238E27FC236}">
                <a16:creationId xmlns:a16="http://schemas.microsoft.com/office/drawing/2014/main" id="{378EE422-2BB2-4E4C-9176-430EF645F8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2188" y="1252538"/>
            <a:ext cx="7134225" cy="503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723"/>
                                        </p:tgtEl>
                                        <p:attrNameLst>
                                          <p:attrName>style.visibility</p:attrName>
                                        </p:attrNameLst>
                                      </p:cBhvr>
                                      <p:to>
                                        <p:strVal val="visible"/>
                                      </p:to>
                                    </p:set>
                                    <p:animEffect transition="in" filter="wipe(left)">
                                      <p:cBhvr>
                                        <p:cTn id="7" dur="500"/>
                                        <p:tgtEl>
                                          <p:spTgt spid="30723"/>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30726"/>
                                        </p:tgtEl>
                                        <p:attrNameLst>
                                          <p:attrName>style.visibility</p:attrName>
                                        </p:attrNameLst>
                                      </p:cBhvr>
                                      <p:to>
                                        <p:strVal val="visible"/>
                                      </p:to>
                                    </p:set>
                                    <p:anim calcmode="lin" valueType="num">
                                      <p:cBhvr>
                                        <p:cTn id="11" dur="500" fill="hold"/>
                                        <p:tgtEl>
                                          <p:spTgt spid="30726"/>
                                        </p:tgtEl>
                                        <p:attrNameLst>
                                          <p:attrName>ppt_w</p:attrName>
                                        </p:attrNameLst>
                                      </p:cBhvr>
                                      <p:tavLst>
                                        <p:tav tm="0">
                                          <p:val>
                                            <p:fltVal val="0"/>
                                          </p:val>
                                        </p:tav>
                                        <p:tav tm="100000">
                                          <p:val>
                                            <p:strVal val="#ppt_w"/>
                                          </p:val>
                                        </p:tav>
                                      </p:tavLst>
                                    </p:anim>
                                    <p:anim calcmode="lin" valueType="num">
                                      <p:cBhvr>
                                        <p:cTn id="12" dur="500" fill="hold"/>
                                        <p:tgtEl>
                                          <p:spTgt spid="30726"/>
                                        </p:tgtEl>
                                        <p:attrNameLst>
                                          <p:attrName>ppt_h</p:attrName>
                                        </p:attrNameLst>
                                      </p:cBhvr>
                                      <p:tavLst>
                                        <p:tav tm="0">
                                          <p:val>
                                            <p:fltVal val="0"/>
                                          </p:val>
                                        </p:tav>
                                        <p:tav tm="100000">
                                          <p:val>
                                            <p:strVal val="#ppt_h"/>
                                          </p:val>
                                        </p:tav>
                                      </p:tavLst>
                                    </p:anim>
                                    <p:anim calcmode="lin" valueType="num">
                                      <p:cBhvr>
                                        <p:cTn id="13" dur="500" fill="hold"/>
                                        <p:tgtEl>
                                          <p:spTgt spid="30726"/>
                                        </p:tgtEl>
                                        <p:attrNameLst>
                                          <p:attrName>ppt_x</p:attrName>
                                        </p:attrNameLst>
                                      </p:cBhvr>
                                      <p:tavLst>
                                        <p:tav tm="0">
                                          <p:val>
                                            <p:fltVal val="0.5"/>
                                          </p:val>
                                        </p:tav>
                                        <p:tav tm="100000">
                                          <p:val>
                                            <p:strVal val="#ppt_x"/>
                                          </p:val>
                                        </p:tav>
                                      </p:tavLst>
                                    </p:anim>
                                    <p:anim calcmode="lin" valueType="num">
                                      <p:cBhvr>
                                        <p:cTn id="14" dur="500" fill="hold"/>
                                        <p:tgtEl>
                                          <p:spTgt spid="3072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3"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Contents">
            <a:extLst>
              <a:ext uri="{FF2B5EF4-FFF2-40B4-BE49-F238E27FC236}">
                <a16:creationId xmlns:a16="http://schemas.microsoft.com/office/drawing/2014/main" id="{9C52B48F-5604-41C3-A7DF-341E596B9C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3" name="Text Box 3">
            <a:extLst>
              <a:ext uri="{FF2B5EF4-FFF2-40B4-BE49-F238E27FC236}">
                <a16:creationId xmlns:a16="http://schemas.microsoft.com/office/drawing/2014/main" id="{0BE455BB-0ABB-4AE5-96A4-CC9AEB280EAC}"/>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Energía para la Actividad Celular</a:t>
            </a:r>
          </a:p>
        </p:txBody>
      </p:sp>
      <p:sp>
        <p:nvSpPr>
          <p:cNvPr id="87045" name="Rectangle 5">
            <a:extLst>
              <a:ext uri="{FF2B5EF4-FFF2-40B4-BE49-F238E27FC236}">
                <a16:creationId xmlns:a16="http://schemas.microsoft.com/office/drawing/2014/main" id="{BEA2B5B4-2D70-4575-AB6A-CAB8B2BAF4FF}"/>
              </a:ext>
            </a:extLst>
          </p:cNvPr>
          <p:cNvSpPr>
            <a:spLocks noChangeArrowheads="1"/>
          </p:cNvSpPr>
          <p:nvPr/>
        </p:nvSpPr>
        <p:spPr bwMode="auto">
          <a:xfrm>
            <a:off x="3938588" y="1098550"/>
            <a:ext cx="1230312" cy="457200"/>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2700" b="0" i="0">
                <a:effectLst>
                  <a:outerShdw blurRad="38100" dist="38100" dir="2700000" algn="tl">
                    <a:srgbClr val="C0C0C0"/>
                  </a:outerShdw>
                </a:effectLst>
                <a:latin typeface="Arial Black" pitchFamily="34" charset="0"/>
              </a:rPr>
              <a:t>SOL</a:t>
            </a:r>
          </a:p>
        </p:txBody>
      </p:sp>
      <p:sp>
        <p:nvSpPr>
          <p:cNvPr id="8197" name="Line 31">
            <a:extLst>
              <a:ext uri="{FF2B5EF4-FFF2-40B4-BE49-F238E27FC236}">
                <a16:creationId xmlns:a16="http://schemas.microsoft.com/office/drawing/2014/main" id="{036C5091-EF74-404F-863A-8C41DCA2F089}"/>
              </a:ext>
            </a:extLst>
          </p:cNvPr>
          <p:cNvSpPr>
            <a:spLocks noChangeShapeType="1"/>
          </p:cNvSpPr>
          <p:nvPr/>
        </p:nvSpPr>
        <p:spPr bwMode="auto">
          <a:xfrm>
            <a:off x="4546600" y="1476375"/>
            <a:ext cx="0" cy="2921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198" name="Rectangle 32">
            <a:extLst>
              <a:ext uri="{FF2B5EF4-FFF2-40B4-BE49-F238E27FC236}">
                <a16:creationId xmlns:a16="http://schemas.microsoft.com/office/drawing/2014/main" id="{90833463-C2EB-4C75-8753-8CF7C0B43FDC}"/>
              </a:ext>
            </a:extLst>
          </p:cNvPr>
          <p:cNvSpPr>
            <a:spLocks noChangeArrowheads="1"/>
          </p:cNvSpPr>
          <p:nvPr/>
        </p:nvSpPr>
        <p:spPr bwMode="auto">
          <a:xfrm>
            <a:off x="3082925" y="1619250"/>
            <a:ext cx="3116263"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20000"/>
              </a:spcBef>
            </a:pPr>
            <a:r>
              <a:rPr lang="en-US" altLang="en-US" sz="2400">
                <a:latin typeface="Arial" panose="020B0604020202020204" pitchFamily="34" charset="0"/>
              </a:rPr>
              <a:t>Energía Lumínica</a:t>
            </a:r>
          </a:p>
        </p:txBody>
      </p:sp>
      <p:sp>
        <p:nvSpPr>
          <p:cNvPr id="87074" name="Rectangle 34">
            <a:extLst>
              <a:ext uri="{FF2B5EF4-FFF2-40B4-BE49-F238E27FC236}">
                <a16:creationId xmlns:a16="http://schemas.microsoft.com/office/drawing/2014/main" id="{A44F972E-1196-47A1-88EC-B0E7AC3F3315}"/>
              </a:ext>
            </a:extLst>
          </p:cNvPr>
          <p:cNvSpPr>
            <a:spLocks noChangeArrowheads="1"/>
          </p:cNvSpPr>
          <p:nvPr/>
        </p:nvSpPr>
        <p:spPr bwMode="auto">
          <a:xfrm>
            <a:off x="2797175" y="2201863"/>
            <a:ext cx="3540125" cy="5969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400">
                <a:effectLst>
                  <a:outerShdw blurRad="38100" dist="38100" dir="2700000" algn="tl">
                    <a:srgbClr val="C0C0C0"/>
                  </a:outerShdw>
                </a:effectLst>
                <a:latin typeface="Arial" charset="0"/>
              </a:rPr>
              <a:t>Alimentos</a:t>
            </a:r>
          </a:p>
          <a:p>
            <a:pPr marL="342900" indent="-342900" algn="ctr">
              <a:lnSpc>
                <a:spcPct val="60000"/>
              </a:lnSpc>
              <a:spcBef>
                <a:spcPct val="20000"/>
              </a:spcBef>
              <a:defRPr/>
            </a:pPr>
            <a:r>
              <a:rPr lang="en-US" sz="2000">
                <a:latin typeface="Arial" charset="0"/>
              </a:rPr>
              <a:t>(CHO, Grasas, PRO)</a:t>
            </a:r>
          </a:p>
        </p:txBody>
      </p:sp>
      <p:sp>
        <p:nvSpPr>
          <p:cNvPr id="8200" name="Freeform 46">
            <a:extLst>
              <a:ext uri="{FF2B5EF4-FFF2-40B4-BE49-F238E27FC236}">
                <a16:creationId xmlns:a16="http://schemas.microsoft.com/office/drawing/2014/main" id="{3C4ECE37-3933-47EC-8562-88D2FE77EDD4}"/>
              </a:ext>
            </a:extLst>
          </p:cNvPr>
          <p:cNvSpPr>
            <a:spLocks/>
          </p:cNvSpPr>
          <p:nvPr/>
        </p:nvSpPr>
        <p:spPr bwMode="auto">
          <a:xfrm>
            <a:off x="4113213" y="5700713"/>
            <a:ext cx="1657350" cy="138112"/>
          </a:xfrm>
          <a:custGeom>
            <a:avLst/>
            <a:gdLst>
              <a:gd name="T0" fmla="*/ 0 w 1186"/>
              <a:gd name="T1" fmla="*/ 0 h 142"/>
              <a:gd name="T2" fmla="*/ 0 w 1186"/>
              <a:gd name="T3" fmla="*/ 2147483647 h 142"/>
              <a:gd name="T4" fmla="*/ 2147483647 w 1186"/>
              <a:gd name="T5" fmla="*/ 2147483647 h 142"/>
              <a:gd name="T6" fmla="*/ 2147483647 w 1186"/>
              <a:gd name="T7" fmla="*/ 2147483647 h 142"/>
              <a:gd name="T8" fmla="*/ 0 60000 65536"/>
              <a:gd name="T9" fmla="*/ 0 60000 65536"/>
              <a:gd name="T10" fmla="*/ 0 60000 65536"/>
              <a:gd name="T11" fmla="*/ 0 60000 65536"/>
              <a:gd name="T12" fmla="*/ 0 w 1186"/>
              <a:gd name="T13" fmla="*/ 0 h 142"/>
              <a:gd name="T14" fmla="*/ 1186 w 1186"/>
              <a:gd name="T15" fmla="*/ 142 h 142"/>
            </a:gdLst>
            <a:ahLst/>
            <a:cxnLst>
              <a:cxn ang="T8">
                <a:pos x="T0" y="T1"/>
              </a:cxn>
              <a:cxn ang="T9">
                <a:pos x="T2" y="T3"/>
              </a:cxn>
              <a:cxn ang="T10">
                <a:pos x="T4" y="T5"/>
              </a:cxn>
              <a:cxn ang="T11">
                <a:pos x="T6" y="T7"/>
              </a:cxn>
            </a:cxnLst>
            <a:rect l="T12" t="T13" r="T14" b="T15"/>
            <a:pathLst>
              <a:path w="1186" h="142">
                <a:moveTo>
                  <a:pt x="0" y="0"/>
                </a:moveTo>
                <a:lnTo>
                  <a:pt x="0" y="142"/>
                </a:lnTo>
                <a:lnTo>
                  <a:pt x="1186" y="142"/>
                </a:lnTo>
                <a:lnTo>
                  <a:pt x="1186" y="16"/>
                </a:lnTo>
              </a:path>
            </a:pathLst>
          </a:custGeom>
          <a:noFill/>
          <a:ln w="635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8201" name="Line 50">
            <a:extLst>
              <a:ext uri="{FF2B5EF4-FFF2-40B4-BE49-F238E27FC236}">
                <a16:creationId xmlns:a16="http://schemas.microsoft.com/office/drawing/2014/main" id="{C41A24DB-C8E4-4749-8B01-75EF1415573C}"/>
              </a:ext>
            </a:extLst>
          </p:cNvPr>
          <p:cNvSpPr>
            <a:spLocks noChangeShapeType="1"/>
          </p:cNvSpPr>
          <p:nvPr/>
        </p:nvSpPr>
        <p:spPr bwMode="auto">
          <a:xfrm>
            <a:off x="4559300" y="1971675"/>
            <a:ext cx="0" cy="2921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02" name="Line 51">
            <a:extLst>
              <a:ext uri="{FF2B5EF4-FFF2-40B4-BE49-F238E27FC236}">
                <a16:creationId xmlns:a16="http://schemas.microsoft.com/office/drawing/2014/main" id="{40DB69FB-2206-4733-A295-653D201D004E}"/>
              </a:ext>
            </a:extLst>
          </p:cNvPr>
          <p:cNvSpPr>
            <a:spLocks noChangeShapeType="1"/>
          </p:cNvSpPr>
          <p:nvPr/>
        </p:nvSpPr>
        <p:spPr bwMode="auto">
          <a:xfrm>
            <a:off x="4546600" y="2708275"/>
            <a:ext cx="0" cy="2921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03" name="Rectangle 52">
            <a:extLst>
              <a:ext uri="{FF2B5EF4-FFF2-40B4-BE49-F238E27FC236}">
                <a16:creationId xmlns:a16="http://schemas.microsoft.com/office/drawing/2014/main" id="{17E3589E-E524-4752-9854-F3131FA2C7EF}"/>
              </a:ext>
            </a:extLst>
          </p:cNvPr>
          <p:cNvSpPr>
            <a:spLocks noChangeArrowheads="1"/>
          </p:cNvSpPr>
          <p:nvPr/>
        </p:nvSpPr>
        <p:spPr bwMode="auto">
          <a:xfrm>
            <a:off x="3032125" y="2952750"/>
            <a:ext cx="3116263"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400">
                <a:latin typeface="Arial" panose="020B0604020202020204" pitchFamily="34" charset="0"/>
              </a:rPr>
              <a:t>Degradan</a:t>
            </a:r>
          </a:p>
          <a:p>
            <a:pPr algn="ctr">
              <a:lnSpc>
                <a:spcPct val="60000"/>
              </a:lnSpc>
              <a:spcBef>
                <a:spcPct val="20000"/>
              </a:spcBef>
            </a:pPr>
            <a:r>
              <a:rPr lang="en-US" altLang="en-US" sz="2000">
                <a:latin typeface="Arial" panose="020B0604020202020204" pitchFamily="34" charset="0"/>
              </a:rPr>
              <a:t>(Catabolizan)</a:t>
            </a:r>
          </a:p>
        </p:txBody>
      </p:sp>
      <p:sp>
        <p:nvSpPr>
          <p:cNvPr id="8204" name="Line 53">
            <a:extLst>
              <a:ext uri="{FF2B5EF4-FFF2-40B4-BE49-F238E27FC236}">
                <a16:creationId xmlns:a16="http://schemas.microsoft.com/office/drawing/2014/main" id="{9D8887AE-97AF-4857-BC2B-EEB54836D9CD}"/>
              </a:ext>
            </a:extLst>
          </p:cNvPr>
          <p:cNvSpPr>
            <a:spLocks noChangeShapeType="1"/>
          </p:cNvSpPr>
          <p:nvPr/>
        </p:nvSpPr>
        <p:spPr bwMode="auto">
          <a:xfrm>
            <a:off x="4559300" y="3470275"/>
            <a:ext cx="0" cy="2921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05" name="Rectangle 54">
            <a:extLst>
              <a:ext uri="{FF2B5EF4-FFF2-40B4-BE49-F238E27FC236}">
                <a16:creationId xmlns:a16="http://schemas.microsoft.com/office/drawing/2014/main" id="{75C3A29A-1EB1-47B2-8B99-C0913F025FFF}"/>
              </a:ext>
            </a:extLst>
          </p:cNvPr>
          <p:cNvSpPr>
            <a:spLocks noChangeArrowheads="1"/>
          </p:cNvSpPr>
          <p:nvPr/>
        </p:nvSpPr>
        <p:spPr bwMode="auto">
          <a:xfrm>
            <a:off x="1352550" y="3765550"/>
            <a:ext cx="69088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60000"/>
              </a:lnSpc>
              <a:spcBef>
                <a:spcPct val="20000"/>
              </a:spcBef>
            </a:pPr>
            <a:r>
              <a:rPr lang="en-US" altLang="en-US" sz="2400">
                <a:latin typeface="Arial" panose="020B0604020202020204" pitchFamily="34" charset="0"/>
              </a:rPr>
              <a:t>ATP - Adenosina Trifosfatada</a:t>
            </a:r>
          </a:p>
          <a:p>
            <a:pPr algn="ctr">
              <a:lnSpc>
                <a:spcPct val="60000"/>
              </a:lnSpc>
              <a:spcBef>
                <a:spcPct val="20000"/>
              </a:spcBef>
            </a:pPr>
            <a:r>
              <a:rPr lang="en-US" altLang="en-US" sz="2000">
                <a:latin typeface="Arial" panose="020B0604020202020204" pitchFamily="34" charset="0"/>
              </a:rPr>
              <a:t>(Energía Química Almacenada/Potencial)</a:t>
            </a:r>
          </a:p>
        </p:txBody>
      </p:sp>
      <p:sp>
        <p:nvSpPr>
          <p:cNvPr id="8206" name="Text Box 55">
            <a:extLst>
              <a:ext uri="{FF2B5EF4-FFF2-40B4-BE49-F238E27FC236}">
                <a16:creationId xmlns:a16="http://schemas.microsoft.com/office/drawing/2014/main" id="{1BB53063-647E-4615-A4F8-8C82202932F0}"/>
              </a:ext>
            </a:extLst>
          </p:cNvPr>
          <p:cNvSpPr txBox="1">
            <a:spLocks noChangeArrowheads="1"/>
          </p:cNvSpPr>
          <p:nvPr/>
        </p:nvSpPr>
        <p:spPr bwMode="auto">
          <a:xfrm>
            <a:off x="4586288" y="3421063"/>
            <a:ext cx="39655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s-PR" altLang="en-US" sz="1600"/>
              <a:t>(Forma vía Reacciones Acopladas)</a:t>
            </a:r>
          </a:p>
        </p:txBody>
      </p:sp>
      <p:sp>
        <p:nvSpPr>
          <p:cNvPr id="8207" name="Line 56">
            <a:extLst>
              <a:ext uri="{FF2B5EF4-FFF2-40B4-BE49-F238E27FC236}">
                <a16:creationId xmlns:a16="http://schemas.microsoft.com/office/drawing/2014/main" id="{440EBF80-AC1B-4E99-B86F-AEF9EF254172}"/>
              </a:ext>
            </a:extLst>
          </p:cNvPr>
          <p:cNvSpPr>
            <a:spLocks noChangeShapeType="1"/>
          </p:cNvSpPr>
          <p:nvPr/>
        </p:nvSpPr>
        <p:spPr bwMode="auto">
          <a:xfrm flipV="1">
            <a:off x="5394325" y="1511300"/>
            <a:ext cx="1257300" cy="1973263"/>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08" name="Text Box 57">
            <a:extLst>
              <a:ext uri="{FF2B5EF4-FFF2-40B4-BE49-F238E27FC236}">
                <a16:creationId xmlns:a16="http://schemas.microsoft.com/office/drawing/2014/main" id="{159204F3-280C-4896-BC64-E3A6836747F4}"/>
              </a:ext>
            </a:extLst>
          </p:cNvPr>
          <p:cNvSpPr txBox="1">
            <a:spLocks noChangeArrowheads="1"/>
          </p:cNvSpPr>
          <p:nvPr/>
        </p:nvSpPr>
        <p:spPr bwMode="auto">
          <a:xfrm>
            <a:off x="6534150" y="1279525"/>
            <a:ext cx="2073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s-PR" altLang="en-US" sz="1600" i="0">
                <a:latin typeface="Arial" panose="020B0604020202020204" pitchFamily="34" charset="0"/>
              </a:rPr>
              <a:t>Energía Degradada</a:t>
            </a:r>
          </a:p>
        </p:txBody>
      </p:sp>
      <p:sp>
        <p:nvSpPr>
          <p:cNvPr id="8209" name="Line 58">
            <a:extLst>
              <a:ext uri="{FF2B5EF4-FFF2-40B4-BE49-F238E27FC236}">
                <a16:creationId xmlns:a16="http://schemas.microsoft.com/office/drawing/2014/main" id="{4A859CE2-1BC3-4C5F-8610-C24EB4AA231C}"/>
              </a:ext>
            </a:extLst>
          </p:cNvPr>
          <p:cNvSpPr>
            <a:spLocks noChangeShapeType="1"/>
          </p:cNvSpPr>
          <p:nvPr/>
        </p:nvSpPr>
        <p:spPr bwMode="auto">
          <a:xfrm>
            <a:off x="7567613" y="1552575"/>
            <a:ext cx="0" cy="25082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10" name="Text Box 59">
            <a:extLst>
              <a:ext uri="{FF2B5EF4-FFF2-40B4-BE49-F238E27FC236}">
                <a16:creationId xmlns:a16="http://schemas.microsoft.com/office/drawing/2014/main" id="{0B4AE42F-5BDF-44CF-AF29-0F08BB839342}"/>
              </a:ext>
            </a:extLst>
          </p:cNvPr>
          <p:cNvSpPr txBox="1">
            <a:spLocks noChangeArrowheads="1"/>
          </p:cNvSpPr>
          <p:nvPr/>
        </p:nvSpPr>
        <p:spPr bwMode="auto">
          <a:xfrm>
            <a:off x="7177088" y="1724025"/>
            <a:ext cx="8651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s-PR" altLang="en-US" sz="1600">
                <a:latin typeface="Arial" panose="020B0604020202020204" pitchFamily="34" charset="0"/>
              </a:rPr>
              <a:t>Mide</a:t>
            </a:r>
          </a:p>
        </p:txBody>
      </p:sp>
      <p:sp>
        <p:nvSpPr>
          <p:cNvPr id="8211" name="Line 60">
            <a:extLst>
              <a:ext uri="{FF2B5EF4-FFF2-40B4-BE49-F238E27FC236}">
                <a16:creationId xmlns:a16="http://schemas.microsoft.com/office/drawing/2014/main" id="{DFB6F1DB-1B9A-4289-90E9-07EE3376513D}"/>
              </a:ext>
            </a:extLst>
          </p:cNvPr>
          <p:cNvSpPr>
            <a:spLocks noChangeShapeType="1"/>
          </p:cNvSpPr>
          <p:nvPr/>
        </p:nvSpPr>
        <p:spPr bwMode="auto">
          <a:xfrm>
            <a:off x="7554913" y="1997075"/>
            <a:ext cx="0" cy="25082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12" name="Text Box 61">
            <a:extLst>
              <a:ext uri="{FF2B5EF4-FFF2-40B4-BE49-F238E27FC236}">
                <a16:creationId xmlns:a16="http://schemas.microsoft.com/office/drawing/2014/main" id="{86BA1776-9FDF-40FA-AC73-BE8D554F00D4}"/>
              </a:ext>
            </a:extLst>
          </p:cNvPr>
          <p:cNvSpPr txBox="1">
            <a:spLocks noChangeArrowheads="1"/>
          </p:cNvSpPr>
          <p:nvPr/>
        </p:nvSpPr>
        <p:spPr bwMode="auto">
          <a:xfrm>
            <a:off x="6567488" y="2143125"/>
            <a:ext cx="2138362"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s-PR" altLang="en-US" sz="1600" i="0">
                <a:latin typeface="Arial" panose="020B0604020202020204" pitchFamily="34" charset="0"/>
              </a:rPr>
              <a:t>Calor Producido</a:t>
            </a:r>
          </a:p>
          <a:p>
            <a:pPr algn="ctr">
              <a:lnSpc>
                <a:spcPct val="90000"/>
              </a:lnSpc>
            </a:pPr>
            <a:r>
              <a:rPr lang="es-PR" altLang="en-US" sz="1600">
                <a:latin typeface="Arial" panose="020B0604020202020204" pitchFamily="34" charset="0"/>
              </a:rPr>
              <a:t>(60 - 70 %)</a:t>
            </a:r>
          </a:p>
        </p:txBody>
      </p:sp>
      <p:sp>
        <p:nvSpPr>
          <p:cNvPr id="8213" name="Line 62">
            <a:extLst>
              <a:ext uri="{FF2B5EF4-FFF2-40B4-BE49-F238E27FC236}">
                <a16:creationId xmlns:a16="http://schemas.microsoft.com/office/drawing/2014/main" id="{4D83F601-2F99-4AE5-9E5C-AEEF003166EE}"/>
              </a:ext>
            </a:extLst>
          </p:cNvPr>
          <p:cNvSpPr>
            <a:spLocks noChangeShapeType="1"/>
          </p:cNvSpPr>
          <p:nvPr/>
        </p:nvSpPr>
        <p:spPr bwMode="auto">
          <a:xfrm>
            <a:off x="7542213" y="2606675"/>
            <a:ext cx="0" cy="25082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7103" name="Text Box 63">
            <a:extLst>
              <a:ext uri="{FF2B5EF4-FFF2-40B4-BE49-F238E27FC236}">
                <a16:creationId xmlns:a16="http://schemas.microsoft.com/office/drawing/2014/main" id="{DC7BF595-2F1B-433E-9D37-CB18A3322664}"/>
              </a:ext>
            </a:extLst>
          </p:cNvPr>
          <p:cNvSpPr txBox="1">
            <a:spLocks noChangeArrowheads="1"/>
          </p:cNvSpPr>
          <p:nvPr/>
        </p:nvSpPr>
        <p:spPr bwMode="auto">
          <a:xfrm>
            <a:off x="6542088" y="2740025"/>
            <a:ext cx="2138362" cy="336550"/>
          </a:xfrm>
          <a:prstGeom prst="rect">
            <a:avLst/>
          </a:prstGeom>
          <a:noFill/>
          <a:ln w="9525">
            <a:noFill/>
            <a:miter lim="800000"/>
            <a:headEnd/>
            <a:tailEnd/>
          </a:ln>
          <a:effectLst/>
        </p:spPr>
        <p:txBody>
          <a:bodyPr>
            <a:spAutoFit/>
          </a:bodyPr>
          <a:lstStyle/>
          <a:p>
            <a:pPr algn="ctr">
              <a:defRPr/>
            </a:pPr>
            <a:r>
              <a:rPr lang="es-PR" sz="1600" i="0">
                <a:effectLst>
                  <a:outerShdw blurRad="38100" dist="38100" dir="2700000" algn="tl">
                    <a:srgbClr val="C0C0C0"/>
                  </a:outerShdw>
                </a:effectLst>
                <a:latin typeface="Arial" charset="0"/>
              </a:rPr>
              <a:t>Kilocaloría</a:t>
            </a:r>
          </a:p>
        </p:txBody>
      </p:sp>
      <p:sp>
        <p:nvSpPr>
          <p:cNvPr id="8215" name="Freeform 64">
            <a:extLst>
              <a:ext uri="{FF2B5EF4-FFF2-40B4-BE49-F238E27FC236}">
                <a16:creationId xmlns:a16="http://schemas.microsoft.com/office/drawing/2014/main" id="{49030809-D6C7-40F6-8B30-34852AAE0AB4}"/>
              </a:ext>
            </a:extLst>
          </p:cNvPr>
          <p:cNvSpPr>
            <a:spLocks/>
          </p:cNvSpPr>
          <p:nvPr/>
        </p:nvSpPr>
        <p:spPr bwMode="auto">
          <a:xfrm>
            <a:off x="1550988" y="3959225"/>
            <a:ext cx="938212" cy="5207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8216" name="Freeform 65">
            <a:extLst>
              <a:ext uri="{FF2B5EF4-FFF2-40B4-BE49-F238E27FC236}">
                <a16:creationId xmlns:a16="http://schemas.microsoft.com/office/drawing/2014/main" id="{6AEE85BC-39D1-474C-BB22-9094B0A7C902}"/>
              </a:ext>
            </a:extLst>
          </p:cNvPr>
          <p:cNvSpPr>
            <a:spLocks/>
          </p:cNvSpPr>
          <p:nvPr/>
        </p:nvSpPr>
        <p:spPr bwMode="auto">
          <a:xfrm flipH="1">
            <a:off x="7137400" y="3938588"/>
            <a:ext cx="890588" cy="5334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76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8217" name="Line 66">
            <a:extLst>
              <a:ext uri="{FF2B5EF4-FFF2-40B4-BE49-F238E27FC236}">
                <a16:creationId xmlns:a16="http://schemas.microsoft.com/office/drawing/2014/main" id="{B0602BDE-E481-493F-B7DC-3275470CE9E9}"/>
              </a:ext>
            </a:extLst>
          </p:cNvPr>
          <p:cNvSpPr>
            <a:spLocks noChangeShapeType="1"/>
          </p:cNvSpPr>
          <p:nvPr/>
        </p:nvSpPr>
        <p:spPr bwMode="auto">
          <a:xfrm>
            <a:off x="4749800" y="4268788"/>
            <a:ext cx="0" cy="782637"/>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7107" name="Rectangle 67">
            <a:extLst>
              <a:ext uri="{FF2B5EF4-FFF2-40B4-BE49-F238E27FC236}">
                <a16:creationId xmlns:a16="http://schemas.microsoft.com/office/drawing/2014/main" id="{C1ABEC6F-CC9C-442C-8AAF-08EE3E6567DE}"/>
              </a:ext>
            </a:extLst>
          </p:cNvPr>
          <p:cNvSpPr>
            <a:spLocks noChangeArrowheads="1"/>
          </p:cNvSpPr>
          <p:nvPr/>
        </p:nvSpPr>
        <p:spPr bwMode="auto">
          <a:xfrm>
            <a:off x="307975" y="4351338"/>
            <a:ext cx="4078288" cy="450850"/>
          </a:xfrm>
          <a:prstGeom prst="rect">
            <a:avLst/>
          </a:prstGeom>
          <a:noFill/>
          <a:ln w="9525">
            <a:noFill/>
            <a:miter lim="800000"/>
            <a:headEnd/>
            <a:tailEnd/>
          </a:ln>
          <a:effectLst/>
        </p:spPr>
        <p:txBody>
          <a:bodyPr/>
          <a:lstStyle/>
          <a:p>
            <a:pPr marL="342900" indent="-342900" algn="ctr">
              <a:spcBef>
                <a:spcPct val="20000"/>
              </a:spcBef>
              <a:defRPr/>
            </a:pPr>
            <a:r>
              <a:rPr lang="en-US" sz="2000">
                <a:effectLst>
                  <a:outerShdw blurRad="38100" dist="38100" dir="2700000" algn="tl">
                    <a:srgbClr val="C0C0C0"/>
                  </a:outerShdw>
                </a:effectLst>
                <a:latin typeface="Arial" charset="0"/>
              </a:rPr>
              <a:t>Crecimiento/Reparación Celular</a:t>
            </a:r>
          </a:p>
        </p:txBody>
      </p:sp>
      <p:sp>
        <p:nvSpPr>
          <p:cNvPr id="8219" name="Line 68">
            <a:extLst>
              <a:ext uri="{FF2B5EF4-FFF2-40B4-BE49-F238E27FC236}">
                <a16:creationId xmlns:a16="http://schemas.microsoft.com/office/drawing/2014/main" id="{AFE2A88D-A17D-412D-B291-DBCC096236B6}"/>
              </a:ext>
            </a:extLst>
          </p:cNvPr>
          <p:cNvSpPr>
            <a:spLocks noChangeShapeType="1"/>
          </p:cNvSpPr>
          <p:nvPr/>
        </p:nvSpPr>
        <p:spPr bwMode="auto">
          <a:xfrm>
            <a:off x="1519238" y="4708525"/>
            <a:ext cx="0" cy="2921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20" name="Rectangle 69">
            <a:extLst>
              <a:ext uri="{FF2B5EF4-FFF2-40B4-BE49-F238E27FC236}">
                <a16:creationId xmlns:a16="http://schemas.microsoft.com/office/drawing/2014/main" id="{8F3FA11C-011B-4289-A08D-673E69664E0C}"/>
              </a:ext>
            </a:extLst>
          </p:cNvPr>
          <p:cNvSpPr>
            <a:spLocks noChangeArrowheads="1"/>
          </p:cNvSpPr>
          <p:nvPr/>
        </p:nvSpPr>
        <p:spPr bwMode="auto">
          <a:xfrm>
            <a:off x="373063" y="4930775"/>
            <a:ext cx="256063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n-US" altLang="en-US" sz="2000" i="0">
                <a:latin typeface="Arial" panose="020B0604020202020204" pitchFamily="34" charset="0"/>
              </a:rPr>
              <a:t>Reparación</a:t>
            </a:r>
          </a:p>
          <a:p>
            <a:pPr algn="ctr">
              <a:lnSpc>
                <a:spcPct val="70000"/>
              </a:lnSpc>
              <a:spcBef>
                <a:spcPct val="20000"/>
              </a:spcBef>
            </a:pPr>
            <a:r>
              <a:rPr lang="en-US" altLang="en-US" sz="2000" i="0">
                <a:latin typeface="Arial" panose="020B0604020202020204" pitchFamily="34" charset="0"/>
              </a:rPr>
              <a:t>Daños Musculares</a:t>
            </a:r>
          </a:p>
        </p:txBody>
      </p:sp>
      <p:sp>
        <p:nvSpPr>
          <p:cNvPr id="87110" name="Rectangle 70">
            <a:extLst>
              <a:ext uri="{FF2B5EF4-FFF2-40B4-BE49-F238E27FC236}">
                <a16:creationId xmlns:a16="http://schemas.microsoft.com/office/drawing/2014/main" id="{9BDE27C9-6768-4E21-BA30-A2B24C7FA1C6}"/>
              </a:ext>
            </a:extLst>
          </p:cNvPr>
          <p:cNvSpPr>
            <a:spLocks noChangeArrowheads="1"/>
          </p:cNvSpPr>
          <p:nvPr/>
        </p:nvSpPr>
        <p:spPr bwMode="auto">
          <a:xfrm>
            <a:off x="5019675" y="4351338"/>
            <a:ext cx="4078288" cy="450850"/>
          </a:xfrm>
          <a:prstGeom prst="rect">
            <a:avLst/>
          </a:prstGeom>
          <a:noFill/>
          <a:ln w="9525">
            <a:noFill/>
            <a:miter lim="800000"/>
            <a:headEnd/>
            <a:tailEnd/>
          </a:ln>
          <a:effectLst/>
        </p:spPr>
        <p:txBody>
          <a:bodyPr/>
          <a:lstStyle/>
          <a:p>
            <a:pPr marL="342900" indent="-342900" algn="ctr">
              <a:spcBef>
                <a:spcPct val="20000"/>
              </a:spcBef>
              <a:defRPr/>
            </a:pPr>
            <a:r>
              <a:rPr lang="en-US" sz="2000">
                <a:effectLst>
                  <a:outerShdw blurRad="38100" dist="38100" dir="2700000" algn="tl">
                    <a:srgbClr val="C0C0C0"/>
                  </a:outerShdw>
                </a:effectLst>
                <a:latin typeface="Arial" charset="0"/>
              </a:rPr>
              <a:t>Contracción/Acción Muscular</a:t>
            </a:r>
          </a:p>
        </p:txBody>
      </p:sp>
      <p:sp>
        <p:nvSpPr>
          <p:cNvPr id="8222" name="Line 71">
            <a:extLst>
              <a:ext uri="{FF2B5EF4-FFF2-40B4-BE49-F238E27FC236}">
                <a16:creationId xmlns:a16="http://schemas.microsoft.com/office/drawing/2014/main" id="{BB40058F-37CB-42CF-8B16-907CD3125D5A}"/>
              </a:ext>
            </a:extLst>
          </p:cNvPr>
          <p:cNvSpPr>
            <a:spLocks noChangeShapeType="1"/>
          </p:cNvSpPr>
          <p:nvPr/>
        </p:nvSpPr>
        <p:spPr bwMode="auto">
          <a:xfrm>
            <a:off x="8021638" y="4695825"/>
            <a:ext cx="0" cy="292100"/>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23" name="Rectangle 72">
            <a:extLst>
              <a:ext uri="{FF2B5EF4-FFF2-40B4-BE49-F238E27FC236}">
                <a16:creationId xmlns:a16="http://schemas.microsoft.com/office/drawing/2014/main" id="{E5F9052B-590F-4396-B22F-9A56A59BD2F6}"/>
              </a:ext>
            </a:extLst>
          </p:cNvPr>
          <p:cNvSpPr>
            <a:spLocks noChangeArrowheads="1"/>
          </p:cNvSpPr>
          <p:nvPr/>
        </p:nvSpPr>
        <p:spPr bwMode="auto">
          <a:xfrm>
            <a:off x="7058025" y="4930775"/>
            <a:ext cx="2022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n-US" altLang="en-US" sz="2000" i="0">
                <a:latin typeface="Arial" panose="020B0604020202020204" pitchFamily="34" charset="0"/>
              </a:rPr>
              <a:t>Generación de</a:t>
            </a:r>
          </a:p>
          <a:p>
            <a:pPr algn="ctr">
              <a:lnSpc>
                <a:spcPct val="70000"/>
              </a:lnSpc>
              <a:spcBef>
                <a:spcPct val="20000"/>
              </a:spcBef>
            </a:pPr>
            <a:r>
              <a:rPr lang="en-US" altLang="en-US" sz="2000" i="0">
                <a:latin typeface="Arial" panose="020B0604020202020204" pitchFamily="34" charset="0"/>
              </a:rPr>
              <a:t>Fuerza</a:t>
            </a:r>
          </a:p>
        </p:txBody>
      </p:sp>
      <p:sp>
        <p:nvSpPr>
          <p:cNvPr id="87113" name="Rectangle 73">
            <a:extLst>
              <a:ext uri="{FF2B5EF4-FFF2-40B4-BE49-F238E27FC236}">
                <a16:creationId xmlns:a16="http://schemas.microsoft.com/office/drawing/2014/main" id="{08C5B0D4-A7E4-4294-A7AF-25215D29392F}"/>
              </a:ext>
            </a:extLst>
          </p:cNvPr>
          <p:cNvSpPr>
            <a:spLocks noChangeArrowheads="1"/>
          </p:cNvSpPr>
          <p:nvPr/>
        </p:nvSpPr>
        <p:spPr bwMode="auto">
          <a:xfrm>
            <a:off x="2952750" y="4960938"/>
            <a:ext cx="4078288" cy="450850"/>
          </a:xfrm>
          <a:prstGeom prst="rect">
            <a:avLst/>
          </a:prstGeom>
          <a:noFill/>
          <a:ln w="9525">
            <a:noFill/>
            <a:miter lim="800000"/>
            <a:headEnd/>
            <a:tailEnd/>
          </a:ln>
          <a:effectLst/>
        </p:spPr>
        <p:txBody>
          <a:bodyPr/>
          <a:lstStyle/>
          <a:p>
            <a:pPr marL="342900" indent="-342900" algn="ctr">
              <a:spcBef>
                <a:spcPct val="20000"/>
              </a:spcBef>
              <a:defRPr/>
            </a:pPr>
            <a:r>
              <a:rPr lang="en-US" sz="2000">
                <a:effectLst>
                  <a:outerShdw blurRad="38100" dist="38100" dir="2700000" algn="tl">
                    <a:srgbClr val="C0C0C0"/>
                  </a:outerShdw>
                </a:effectLst>
                <a:latin typeface="Arial" charset="0"/>
              </a:rPr>
              <a:t>Transporte Activo Sustancias</a:t>
            </a:r>
          </a:p>
        </p:txBody>
      </p:sp>
      <p:sp>
        <p:nvSpPr>
          <p:cNvPr id="8225" name="Line 74">
            <a:extLst>
              <a:ext uri="{FF2B5EF4-FFF2-40B4-BE49-F238E27FC236}">
                <a16:creationId xmlns:a16="http://schemas.microsoft.com/office/drawing/2014/main" id="{8B6F6540-BF61-49AF-9C79-6B1BEEE1AE8D}"/>
              </a:ext>
            </a:extLst>
          </p:cNvPr>
          <p:cNvSpPr>
            <a:spLocks noChangeShapeType="1"/>
          </p:cNvSpPr>
          <p:nvPr/>
        </p:nvSpPr>
        <p:spPr bwMode="auto">
          <a:xfrm>
            <a:off x="3933825" y="5303838"/>
            <a:ext cx="0" cy="25082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26" name="Text Box 75">
            <a:extLst>
              <a:ext uri="{FF2B5EF4-FFF2-40B4-BE49-F238E27FC236}">
                <a16:creationId xmlns:a16="http://schemas.microsoft.com/office/drawing/2014/main" id="{EDC9FBD8-553B-4F89-BC83-197031C15A50}"/>
              </a:ext>
            </a:extLst>
          </p:cNvPr>
          <p:cNvSpPr txBox="1">
            <a:spLocks noChangeArrowheads="1"/>
          </p:cNvSpPr>
          <p:nvPr/>
        </p:nvSpPr>
        <p:spPr bwMode="auto">
          <a:xfrm>
            <a:off x="3467100" y="5437188"/>
            <a:ext cx="998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s-PR" altLang="en-US" sz="1600">
                <a:latin typeface="Arial" panose="020B0604020202020204" pitchFamily="34" charset="0"/>
              </a:rPr>
              <a:t>Glucosa</a:t>
            </a:r>
          </a:p>
        </p:txBody>
      </p:sp>
      <p:sp>
        <p:nvSpPr>
          <p:cNvPr id="8227" name="Line 76">
            <a:extLst>
              <a:ext uri="{FF2B5EF4-FFF2-40B4-BE49-F238E27FC236}">
                <a16:creationId xmlns:a16="http://schemas.microsoft.com/office/drawing/2014/main" id="{1077D1D4-9DCD-40AB-AFB7-1EB70DD74D95}"/>
              </a:ext>
            </a:extLst>
          </p:cNvPr>
          <p:cNvSpPr>
            <a:spLocks noChangeShapeType="1"/>
          </p:cNvSpPr>
          <p:nvPr/>
        </p:nvSpPr>
        <p:spPr bwMode="auto">
          <a:xfrm>
            <a:off x="5749925" y="5303838"/>
            <a:ext cx="0" cy="25082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28" name="Text Box 77">
            <a:extLst>
              <a:ext uri="{FF2B5EF4-FFF2-40B4-BE49-F238E27FC236}">
                <a16:creationId xmlns:a16="http://schemas.microsoft.com/office/drawing/2014/main" id="{47B2BC3F-1764-4F0C-B190-EAD096424A7F}"/>
              </a:ext>
            </a:extLst>
          </p:cNvPr>
          <p:cNvSpPr txBox="1">
            <a:spLocks noChangeArrowheads="1"/>
          </p:cNvSpPr>
          <p:nvPr/>
        </p:nvSpPr>
        <p:spPr bwMode="auto">
          <a:xfrm>
            <a:off x="5270500" y="5437188"/>
            <a:ext cx="998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r>
              <a:rPr lang="es-PR" altLang="en-US" sz="1600">
                <a:latin typeface="Arial" panose="020B0604020202020204" pitchFamily="34" charset="0"/>
              </a:rPr>
              <a:t>Ca+</a:t>
            </a:r>
          </a:p>
        </p:txBody>
      </p:sp>
      <p:sp>
        <p:nvSpPr>
          <p:cNvPr id="8229" name="Line 78">
            <a:extLst>
              <a:ext uri="{FF2B5EF4-FFF2-40B4-BE49-F238E27FC236}">
                <a16:creationId xmlns:a16="http://schemas.microsoft.com/office/drawing/2014/main" id="{D0B24D23-BDCE-4024-AF7C-CD0D4EFD868F}"/>
              </a:ext>
            </a:extLst>
          </p:cNvPr>
          <p:cNvSpPr>
            <a:spLocks noChangeShapeType="1"/>
          </p:cNvSpPr>
          <p:nvPr/>
        </p:nvSpPr>
        <p:spPr bwMode="auto">
          <a:xfrm>
            <a:off x="4948238" y="5816600"/>
            <a:ext cx="0" cy="25082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30" name="Text Box 79">
            <a:extLst>
              <a:ext uri="{FF2B5EF4-FFF2-40B4-BE49-F238E27FC236}">
                <a16:creationId xmlns:a16="http://schemas.microsoft.com/office/drawing/2014/main" id="{D09D8EEE-76FF-45E1-B47F-1FBA67D0A93F}"/>
              </a:ext>
            </a:extLst>
          </p:cNvPr>
          <p:cNvSpPr txBox="1">
            <a:spLocks noChangeArrowheads="1"/>
          </p:cNvSpPr>
          <p:nvPr/>
        </p:nvSpPr>
        <p:spPr bwMode="auto">
          <a:xfrm>
            <a:off x="3429000" y="5986463"/>
            <a:ext cx="3211513"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s-PR" altLang="en-US" sz="1600" i="0">
                <a:latin typeface="Arial" panose="020B0604020202020204" pitchFamily="34" charset="0"/>
              </a:rPr>
              <a:t>Mantiene</a:t>
            </a:r>
          </a:p>
          <a:p>
            <a:pPr algn="ctr">
              <a:lnSpc>
                <a:spcPct val="80000"/>
              </a:lnSpc>
            </a:pPr>
            <a:r>
              <a:rPr lang="es-PR" altLang="en-US" sz="1600" i="0">
                <a:latin typeface="Arial" panose="020B0604020202020204" pitchFamily="34" charset="0"/>
              </a:rPr>
              <a:t>Homeostasia</a:t>
            </a:r>
          </a:p>
          <a:p>
            <a:pPr algn="ctr">
              <a:lnSpc>
                <a:spcPct val="80000"/>
              </a:lnSpc>
            </a:pPr>
            <a:r>
              <a:rPr lang="es-PR" altLang="en-US" sz="1600" i="0">
                <a:latin typeface="Arial" panose="020B0604020202020204" pitchFamily="34" charset="0"/>
              </a:rPr>
              <a:t>(Equilibrio Ambiente Interno)</a:t>
            </a:r>
            <a:endParaRPr lang="es-PR" altLang="en-US" sz="160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043"/>
                                        </p:tgtEl>
                                        <p:attrNameLst>
                                          <p:attrName>style.visibility</p:attrName>
                                        </p:attrNameLst>
                                      </p:cBhvr>
                                      <p:to>
                                        <p:strVal val="visible"/>
                                      </p:to>
                                    </p:set>
                                    <p:animEffect transition="in" filter="wipe(left)">
                                      <p:cBhvr>
                                        <p:cTn id="7" dur="500"/>
                                        <p:tgtEl>
                                          <p:spTgt spid="87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3" grpId="0"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2" descr="Contents">
            <a:extLst>
              <a:ext uri="{FF2B5EF4-FFF2-40B4-BE49-F238E27FC236}">
                <a16:creationId xmlns:a16="http://schemas.microsoft.com/office/drawing/2014/main" id="{CBB695B3-6543-422F-B3CF-02B9FB62E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67" name="Text Box 3">
            <a:extLst>
              <a:ext uri="{FF2B5EF4-FFF2-40B4-BE49-F238E27FC236}">
                <a16:creationId xmlns:a16="http://schemas.microsoft.com/office/drawing/2014/main" id="{71F9A23E-D52C-4686-9354-142E44E3EEC9}"/>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Metabolismo de las Proteínas</a:t>
            </a:r>
          </a:p>
        </p:txBody>
      </p:sp>
      <p:sp>
        <p:nvSpPr>
          <p:cNvPr id="241718" name="Text Box 54">
            <a:extLst>
              <a:ext uri="{FF2B5EF4-FFF2-40B4-BE49-F238E27FC236}">
                <a16:creationId xmlns:a16="http://schemas.microsoft.com/office/drawing/2014/main" id="{00BE221A-A282-48AE-AAA4-F27642DE9E8F}"/>
              </a:ext>
            </a:extLst>
          </p:cNvPr>
          <p:cNvSpPr txBox="1">
            <a:spLocks noChangeArrowheads="1"/>
          </p:cNvSpPr>
          <p:nvPr/>
        </p:nvSpPr>
        <p:spPr bwMode="auto">
          <a:xfrm>
            <a:off x="3590925" y="1206500"/>
            <a:ext cx="1855788" cy="366713"/>
          </a:xfrm>
          <a:prstGeom prst="rect">
            <a:avLst/>
          </a:prstGeom>
          <a:noFill/>
          <a:ln w="9525">
            <a:noFill/>
            <a:miter lim="800000"/>
            <a:headEnd/>
            <a:tailEnd/>
          </a:ln>
          <a:effectLst/>
        </p:spPr>
        <p:txBody>
          <a:bodyPr>
            <a:spAutoFit/>
          </a:bodyPr>
          <a:lstStyle/>
          <a:p>
            <a:pPr algn="ctr">
              <a:lnSpc>
                <a:spcPct val="90000"/>
              </a:lnSpc>
              <a:defRPr/>
            </a:pPr>
            <a:r>
              <a:rPr lang="en-US" sz="2000" i="0">
                <a:effectLst>
                  <a:outerShdw blurRad="38100" dist="38100" dir="2700000" algn="tl">
                    <a:srgbClr val="C0C0C0"/>
                  </a:outerShdw>
                </a:effectLst>
                <a:latin typeface="Arial" charset="0"/>
              </a:rPr>
              <a:t>PROTEÍNAS</a:t>
            </a:r>
          </a:p>
        </p:txBody>
      </p:sp>
      <p:sp>
        <p:nvSpPr>
          <p:cNvPr id="72709" name="Freeform 55">
            <a:extLst>
              <a:ext uri="{FF2B5EF4-FFF2-40B4-BE49-F238E27FC236}">
                <a16:creationId xmlns:a16="http://schemas.microsoft.com/office/drawing/2014/main" id="{561E4114-39A6-465C-9477-06EBA6767228}"/>
              </a:ext>
            </a:extLst>
          </p:cNvPr>
          <p:cNvSpPr>
            <a:spLocks/>
          </p:cNvSpPr>
          <p:nvPr/>
        </p:nvSpPr>
        <p:spPr bwMode="auto">
          <a:xfrm rot="-5400000" flipH="1" flipV="1">
            <a:off x="2209800" y="960438"/>
            <a:ext cx="185738" cy="19224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1720" name="Text Box 56">
            <a:extLst>
              <a:ext uri="{FF2B5EF4-FFF2-40B4-BE49-F238E27FC236}">
                <a16:creationId xmlns:a16="http://schemas.microsoft.com/office/drawing/2014/main" id="{63C29925-794E-4B0F-88C1-E0A7E7E1C1BB}"/>
              </a:ext>
            </a:extLst>
          </p:cNvPr>
          <p:cNvSpPr txBox="1">
            <a:spLocks noChangeArrowheads="1"/>
          </p:cNvSpPr>
          <p:nvPr/>
        </p:nvSpPr>
        <p:spPr bwMode="auto">
          <a:xfrm>
            <a:off x="3122613" y="1679575"/>
            <a:ext cx="3176587" cy="311150"/>
          </a:xfrm>
          <a:prstGeom prst="rect">
            <a:avLst/>
          </a:prstGeom>
          <a:noFill/>
          <a:ln w="9525">
            <a:noFill/>
            <a:miter lim="800000"/>
            <a:headEnd/>
            <a:tailEnd/>
          </a:ln>
          <a:effectLst/>
        </p:spPr>
        <p:txBody>
          <a:bodyPr>
            <a:spAutoFit/>
          </a:bodyPr>
          <a:lstStyle/>
          <a:p>
            <a:pPr algn="ctr">
              <a:lnSpc>
                <a:spcPct val="80000"/>
              </a:lnSpc>
              <a:defRPr/>
            </a:pPr>
            <a:r>
              <a:rPr lang="en-US" sz="1800" i="0">
                <a:effectLst>
                  <a:outerShdw blurRad="38100" dist="38100" dir="2700000" algn="tl">
                    <a:srgbClr val="C0C0C0"/>
                  </a:outerShdw>
                </a:effectLst>
                <a:latin typeface="Arial" charset="0"/>
              </a:rPr>
              <a:t>Deaminación/Catabolismo</a:t>
            </a:r>
            <a:endParaRPr lang="en-US" sz="1800">
              <a:effectLst>
                <a:outerShdw blurRad="38100" dist="38100" dir="2700000" algn="tl">
                  <a:srgbClr val="C0C0C0"/>
                </a:outerShdw>
              </a:effectLst>
              <a:latin typeface="Arial" charset="0"/>
            </a:endParaRPr>
          </a:p>
        </p:txBody>
      </p:sp>
      <p:sp>
        <p:nvSpPr>
          <p:cNvPr id="72711" name="Text Box 57">
            <a:extLst>
              <a:ext uri="{FF2B5EF4-FFF2-40B4-BE49-F238E27FC236}">
                <a16:creationId xmlns:a16="http://schemas.microsoft.com/office/drawing/2014/main" id="{3F5707A6-85C5-4E20-B757-9B4E3CCDD743}"/>
              </a:ext>
            </a:extLst>
          </p:cNvPr>
          <p:cNvSpPr txBox="1">
            <a:spLocks noChangeArrowheads="1"/>
          </p:cNvSpPr>
          <p:nvPr/>
        </p:nvSpPr>
        <p:spPr bwMode="auto">
          <a:xfrm>
            <a:off x="6162675" y="1973263"/>
            <a:ext cx="1677988"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Aminoácidos</a:t>
            </a:r>
          </a:p>
        </p:txBody>
      </p:sp>
      <p:sp>
        <p:nvSpPr>
          <p:cNvPr id="72712" name="Text Box 58">
            <a:extLst>
              <a:ext uri="{FF2B5EF4-FFF2-40B4-BE49-F238E27FC236}">
                <a16:creationId xmlns:a16="http://schemas.microsoft.com/office/drawing/2014/main" id="{5055AEEE-C770-47A8-A835-7FEC274FE6E8}"/>
              </a:ext>
            </a:extLst>
          </p:cNvPr>
          <p:cNvSpPr txBox="1">
            <a:spLocks noChangeArrowheads="1"/>
          </p:cNvSpPr>
          <p:nvPr/>
        </p:nvSpPr>
        <p:spPr bwMode="auto">
          <a:xfrm>
            <a:off x="6265863" y="2286000"/>
            <a:ext cx="2844800"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1800" i="0">
                <a:latin typeface="Arial" panose="020B0604020202020204" pitchFamily="34" charset="0"/>
              </a:rPr>
              <a:t>Convierten en</a:t>
            </a:r>
          </a:p>
          <a:p>
            <a:pPr algn="ctr">
              <a:lnSpc>
                <a:spcPct val="90000"/>
              </a:lnSpc>
            </a:pPr>
            <a:r>
              <a:rPr lang="en-US" altLang="en-US" sz="1800" i="0">
                <a:latin typeface="Arial" panose="020B0604020202020204" pitchFamily="34" charset="0"/>
              </a:rPr>
              <a:t>Productos Intermedios</a:t>
            </a:r>
            <a:endParaRPr lang="en-US" altLang="en-US" sz="1800">
              <a:latin typeface="Arial" panose="020B0604020202020204" pitchFamily="34" charset="0"/>
            </a:endParaRPr>
          </a:p>
        </p:txBody>
      </p:sp>
      <p:sp>
        <p:nvSpPr>
          <p:cNvPr id="72713" name="Text Box 59">
            <a:extLst>
              <a:ext uri="{FF2B5EF4-FFF2-40B4-BE49-F238E27FC236}">
                <a16:creationId xmlns:a16="http://schemas.microsoft.com/office/drawing/2014/main" id="{967DB6C1-7B41-4103-A7B7-E8F2F0F16CA9}"/>
              </a:ext>
            </a:extLst>
          </p:cNvPr>
          <p:cNvSpPr txBox="1">
            <a:spLocks noChangeArrowheads="1"/>
          </p:cNvSpPr>
          <p:nvPr/>
        </p:nvSpPr>
        <p:spPr bwMode="auto">
          <a:xfrm>
            <a:off x="977900" y="2570163"/>
            <a:ext cx="7143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Urea</a:t>
            </a:r>
          </a:p>
        </p:txBody>
      </p:sp>
      <p:sp>
        <p:nvSpPr>
          <p:cNvPr id="72714" name="Line 60">
            <a:extLst>
              <a:ext uri="{FF2B5EF4-FFF2-40B4-BE49-F238E27FC236}">
                <a16:creationId xmlns:a16="http://schemas.microsoft.com/office/drawing/2014/main" id="{978FD44A-1D16-4663-A4C4-06A41D08EF1E}"/>
              </a:ext>
            </a:extLst>
          </p:cNvPr>
          <p:cNvSpPr>
            <a:spLocks noChangeShapeType="1"/>
          </p:cNvSpPr>
          <p:nvPr/>
        </p:nvSpPr>
        <p:spPr bwMode="auto">
          <a:xfrm>
            <a:off x="1346200" y="2265363"/>
            <a:ext cx="0" cy="360362"/>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15" name="Line 63">
            <a:extLst>
              <a:ext uri="{FF2B5EF4-FFF2-40B4-BE49-F238E27FC236}">
                <a16:creationId xmlns:a16="http://schemas.microsoft.com/office/drawing/2014/main" id="{33029EDA-8004-41AA-B29D-C6B44E8C9AC2}"/>
              </a:ext>
            </a:extLst>
          </p:cNvPr>
          <p:cNvSpPr>
            <a:spLocks noChangeShapeType="1"/>
          </p:cNvSpPr>
          <p:nvPr/>
        </p:nvSpPr>
        <p:spPr bwMode="auto">
          <a:xfrm>
            <a:off x="4457700" y="151765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16" name="Freeform 64">
            <a:extLst>
              <a:ext uri="{FF2B5EF4-FFF2-40B4-BE49-F238E27FC236}">
                <a16:creationId xmlns:a16="http://schemas.microsoft.com/office/drawing/2014/main" id="{CB6BA5B6-3C45-4C42-8052-BE68B37F117E}"/>
              </a:ext>
            </a:extLst>
          </p:cNvPr>
          <p:cNvSpPr>
            <a:spLocks/>
          </p:cNvSpPr>
          <p:nvPr/>
        </p:nvSpPr>
        <p:spPr bwMode="auto">
          <a:xfrm rot="-5400000" flipH="1" flipV="1">
            <a:off x="5246687" y="1438276"/>
            <a:ext cx="195263" cy="1579562"/>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2717" name="Freeform 65">
            <a:extLst>
              <a:ext uri="{FF2B5EF4-FFF2-40B4-BE49-F238E27FC236}">
                <a16:creationId xmlns:a16="http://schemas.microsoft.com/office/drawing/2014/main" id="{01955547-4405-4EE4-8E74-2FDF9FD3C954}"/>
              </a:ext>
            </a:extLst>
          </p:cNvPr>
          <p:cNvSpPr>
            <a:spLocks/>
          </p:cNvSpPr>
          <p:nvPr/>
        </p:nvSpPr>
        <p:spPr bwMode="auto">
          <a:xfrm rot="5400000" flipV="1">
            <a:off x="6367463" y="1630363"/>
            <a:ext cx="196850" cy="59055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2718" name="Text Box 71">
            <a:extLst>
              <a:ext uri="{FF2B5EF4-FFF2-40B4-BE49-F238E27FC236}">
                <a16:creationId xmlns:a16="http://schemas.microsoft.com/office/drawing/2014/main" id="{FC140615-E357-474B-B5D8-C738066421F7}"/>
              </a:ext>
            </a:extLst>
          </p:cNvPr>
          <p:cNvSpPr txBox="1">
            <a:spLocks noChangeArrowheads="1"/>
          </p:cNvSpPr>
          <p:nvPr/>
        </p:nvSpPr>
        <p:spPr bwMode="auto">
          <a:xfrm>
            <a:off x="3235325" y="2292350"/>
            <a:ext cx="283845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Convierten en Glucosa</a:t>
            </a:r>
          </a:p>
          <a:p>
            <a:pPr algn="ctr">
              <a:lnSpc>
                <a:spcPct val="80000"/>
              </a:lnSpc>
            </a:pPr>
            <a:r>
              <a:rPr lang="en-US" altLang="en-US" sz="1800" i="0">
                <a:latin typeface="Arial" panose="020B0604020202020204" pitchFamily="34" charset="0"/>
              </a:rPr>
              <a:t>(</a:t>
            </a:r>
            <a:r>
              <a:rPr lang="en-US" altLang="en-US" sz="1800">
                <a:latin typeface="Arial" panose="020B0604020202020204" pitchFamily="34" charset="0"/>
              </a:rPr>
              <a:t>Gluconeogénesis</a:t>
            </a:r>
            <a:r>
              <a:rPr lang="en-US" altLang="en-US" sz="1800" i="0">
                <a:latin typeface="Arial" panose="020B0604020202020204" pitchFamily="34" charset="0"/>
              </a:rPr>
              <a:t>)</a:t>
            </a:r>
          </a:p>
        </p:txBody>
      </p:sp>
      <p:sp>
        <p:nvSpPr>
          <p:cNvPr id="72719" name="Freeform 72">
            <a:extLst>
              <a:ext uri="{FF2B5EF4-FFF2-40B4-BE49-F238E27FC236}">
                <a16:creationId xmlns:a16="http://schemas.microsoft.com/office/drawing/2014/main" id="{1769C987-3A22-4972-9421-1B1BB881F5A3}"/>
              </a:ext>
            </a:extLst>
          </p:cNvPr>
          <p:cNvSpPr>
            <a:spLocks/>
          </p:cNvSpPr>
          <p:nvPr/>
        </p:nvSpPr>
        <p:spPr bwMode="auto">
          <a:xfrm rot="5400000" flipV="1">
            <a:off x="7745413" y="2111375"/>
            <a:ext cx="257175" cy="26987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2720" name="Text Box 86">
            <a:extLst>
              <a:ext uri="{FF2B5EF4-FFF2-40B4-BE49-F238E27FC236}">
                <a16:creationId xmlns:a16="http://schemas.microsoft.com/office/drawing/2014/main" id="{197ADB7E-0942-4FD1-8A8D-C67CFA17011C}"/>
              </a:ext>
            </a:extLst>
          </p:cNvPr>
          <p:cNvSpPr txBox="1">
            <a:spLocks noChangeArrowheads="1"/>
          </p:cNvSpPr>
          <p:nvPr/>
        </p:nvSpPr>
        <p:spPr bwMode="auto">
          <a:xfrm>
            <a:off x="1163638" y="1985963"/>
            <a:ext cx="534987"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N</a:t>
            </a:r>
            <a:r>
              <a:rPr lang="en-US" altLang="en-US" sz="1800" i="0" baseline="-25000">
                <a:latin typeface="Arial" panose="020B0604020202020204" pitchFamily="34" charset="0"/>
              </a:rPr>
              <a:t>2</a:t>
            </a:r>
          </a:p>
        </p:txBody>
      </p:sp>
      <p:sp>
        <p:nvSpPr>
          <p:cNvPr id="72721" name="Line 87">
            <a:extLst>
              <a:ext uri="{FF2B5EF4-FFF2-40B4-BE49-F238E27FC236}">
                <a16:creationId xmlns:a16="http://schemas.microsoft.com/office/drawing/2014/main" id="{FF0AC0F5-8DD2-46D4-B42D-3EA1C30E873C}"/>
              </a:ext>
            </a:extLst>
          </p:cNvPr>
          <p:cNvSpPr>
            <a:spLocks noChangeShapeType="1"/>
          </p:cNvSpPr>
          <p:nvPr/>
        </p:nvSpPr>
        <p:spPr bwMode="auto">
          <a:xfrm flipV="1">
            <a:off x="1211263" y="1995488"/>
            <a:ext cx="1587" cy="249237"/>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22" name="Line 89">
            <a:extLst>
              <a:ext uri="{FF2B5EF4-FFF2-40B4-BE49-F238E27FC236}">
                <a16:creationId xmlns:a16="http://schemas.microsoft.com/office/drawing/2014/main" id="{BD2BA95C-5B32-4936-ABB9-ED49A01E968D}"/>
              </a:ext>
            </a:extLst>
          </p:cNvPr>
          <p:cNvSpPr>
            <a:spLocks noChangeShapeType="1"/>
          </p:cNvSpPr>
          <p:nvPr/>
        </p:nvSpPr>
        <p:spPr bwMode="auto">
          <a:xfrm flipV="1">
            <a:off x="6202363" y="1982788"/>
            <a:ext cx="1587" cy="249237"/>
          </a:xfrm>
          <a:prstGeom prst="line">
            <a:avLst/>
          </a:prstGeom>
          <a:noFill/>
          <a:ln w="38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23" name="Text Box 90">
            <a:extLst>
              <a:ext uri="{FF2B5EF4-FFF2-40B4-BE49-F238E27FC236}">
                <a16:creationId xmlns:a16="http://schemas.microsoft.com/office/drawing/2014/main" id="{B67A541B-8316-4AC7-B2D7-8FC07F46166D}"/>
              </a:ext>
            </a:extLst>
          </p:cNvPr>
          <p:cNvSpPr txBox="1">
            <a:spLocks noChangeArrowheads="1"/>
          </p:cNvSpPr>
          <p:nvPr/>
        </p:nvSpPr>
        <p:spPr bwMode="auto">
          <a:xfrm>
            <a:off x="431800" y="2963863"/>
            <a:ext cx="200025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Excretada por la</a:t>
            </a:r>
          </a:p>
          <a:p>
            <a:pPr algn="ctr">
              <a:lnSpc>
                <a:spcPct val="80000"/>
              </a:lnSpc>
            </a:pPr>
            <a:r>
              <a:rPr lang="en-US" altLang="en-US" sz="1800" i="0">
                <a:latin typeface="Arial" panose="020B0604020202020204" pitchFamily="34" charset="0"/>
              </a:rPr>
              <a:t>Orina</a:t>
            </a:r>
          </a:p>
        </p:txBody>
      </p:sp>
      <p:sp>
        <p:nvSpPr>
          <p:cNvPr id="72724" name="Line 91">
            <a:extLst>
              <a:ext uri="{FF2B5EF4-FFF2-40B4-BE49-F238E27FC236}">
                <a16:creationId xmlns:a16="http://schemas.microsoft.com/office/drawing/2014/main" id="{FEBB3EA3-88B7-4A37-8A1E-D67E1B71539E}"/>
              </a:ext>
            </a:extLst>
          </p:cNvPr>
          <p:cNvSpPr>
            <a:spLocks noChangeShapeType="1"/>
          </p:cNvSpPr>
          <p:nvPr/>
        </p:nvSpPr>
        <p:spPr bwMode="auto">
          <a:xfrm>
            <a:off x="1346200" y="281146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25" name="Text Box 92">
            <a:extLst>
              <a:ext uri="{FF2B5EF4-FFF2-40B4-BE49-F238E27FC236}">
                <a16:creationId xmlns:a16="http://schemas.microsoft.com/office/drawing/2014/main" id="{81522391-CE08-4F10-884D-3EA3BA7BBD52}"/>
              </a:ext>
            </a:extLst>
          </p:cNvPr>
          <p:cNvSpPr txBox="1">
            <a:spLocks noChangeArrowheads="1"/>
          </p:cNvSpPr>
          <p:nvPr/>
        </p:nvSpPr>
        <p:spPr bwMode="auto">
          <a:xfrm>
            <a:off x="1328738" y="2216150"/>
            <a:ext cx="16335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1600"/>
              <a:t>(Convertida en)</a:t>
            </a:r>
          </a:p>
        </p:txBody>
      </p:sp>
      <p:sp>
        <p:nvSpPr>
          <p:cNvPr id="72726" name="Freeform 93">
            <a:extLst>
              <a:ext uri="{FF2B5EF4-FFF2-40B4-BE49-F238E27FC236}">
                <a16:creationId xmlns:a16="http://schemas.microsoft.com/office/drawing/2014/main" id="{7AAEDF45-3C6C-46ED-B41B-04994027EDAB}"/>
              </a:ext>
            </a:extLst>
          </p:cNvPr>
          <p:cNvSpPr>
            <a:spLocks/>
          </p:cNvSpPr>
          <p:nvPr/>
        </p:nvSpPr>
        <p:spPr bwMode="auto">
          <a:xfrm>
            <a:off x="1506538" y="2236788"/>
            <a:ext cx="1397000" cy="619125"/>
          </a:xfrm>
          <a:custGeom>
            <a:avLst/>
            <a:gdLst>
              <a:gd name="T0" fmla="*/ 2147483647 w 880"/>
              <a:gd name="T1" fmla="*/ 0 h 335"/>
              <a:gd name="T2" fmla="*/ 2147483647 w 880"/>
              <a:gd name="T3" fmla="*/ 0 h 335"/>
              <a:gd name="T4" fmla="*/ 2147483647 w 880"/>
              <a:gd name="T5" fmla="*/ 2147483647 h 335"/>
              <a:gd name="T6" fmla="*/ 0 w 880"/>
              <a:gd name="T7" fmla="*/ 2147483647 h 335"/>
              <a:gd name="T8" fmla="*/ 0 60000 65536"/>
              <a:gd name="T9" fmla="*/ 0 60000 65536"/>
              <a:gd name="T10" fmla="*/ 0 60000 65536"/>
              <a:gd name="T11" fmla="*/ 0 60000 65536"/>
              <a:gd name="T12" fmla="*/ 0 w 880"/>
              <a:gd name="T13" fmla="*/ 0 h 335"/>
              <a:gd name="T14" fmla="*/ 880 w 880"/>
              <a:gd name="T15" fmla="*/ 335 h 335"/>
            </a:gdLst>
            <a:ahLst/>
            <a:cxnLst>
              <a:cxn ang="T8">
                <a:pos x="T0" y="T1"/>
              </a:cxn>
              <a:cxn ang="T9">
                <a:pos x="T2" y="T3"/>
              </a:cxn>
              <a:cxn ang="T10">
                <a:pos x="T4" y="T5"/>
              </a:cxn>
              <a:cxn ang="T11">
                <a:pos x="T6" y="T7"/>
              </a:cxn>
            </a:cxnLst>
            <a:rect l="T12" t="T13" r="T14" b="T15"/>
            <a:pathLst>
              <a:path w="880" h="335">
                <a:moveTo>
                  <a:pt x="70" y="0"/>
                </a:moveTo>
                <a:lnTo>
                  <a:pt x="880" y="0"/>
                </a:lnTo>
                <a:lnTo>
                  <a:pt x="880" y="335"/>
                </a:lnTo>
                <a:lnTo>
                  <a:pt x="0" y="335"/>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2727" name="Freeform 94">
            <a:extLst>
              <a:ext uri="{FF2B5EF4-FFF2-40B4-BE49-F238E27FC236}">
                <a16:creationId xmlns:a16="http://schemas.microsoft.com/office/drawing/2014/main" id="{F3A7D1D3-5FE9-44C1-A060-58911F052458}"/>
              </a:ext>
            </a:extLst>
          </p:cNvPr>
          <p:cNvSpPr>
            <a:spLocks/>
          </p:cNvSpPr>
          <p:nvPr/>
        </p:nvSpPr>
        <p:spPr bwMode="auto">
          <a:xfrm>
            <a:off x="2928938" y="2544763"/>
            <a:ext cx="233362" cy="1273175"/>
          </a:xfrm>
          <a:custGeom>
            <a:avLst/>
            <a:gdLst>
              <a:gd name="T0" fmla="*/ 0 w 155"/>
              <a:gd name="T1" fmla="*/ 0 h 973"/>
              <a:gd name="T2" fmla="*/ 2147483647 w 155"/>
              <a:gd name="T3" fmla="*/ 0 h 973"/>
              <a:gd name="T4" fmla="*/ 2147483647 w 155"/>
              <a:gd name="T5" fmla="*/ 2147483647 h 973"/>
              <a:gd name="T6" fmla="*/ 0 60000 65536"/>
              <a:gd name="T7" fmla="*/ 0 60000 65536"/>
              <a:gd name="T8" fmla="*/ 0 60000 65536"/>
              <a:gd name="T9" fmla="*/ 0 w 155"/>
              <a:gd name="T10" fmla="*/ 0 h 973"/>
              <a:gd name="T11" fmla="*/ 155 w 155"/>
              <a:gd name="T12" fmla="*/ 973 h 973"/>
            </a:gdLst>
            <a:ahLst/>
            <a:cxnLst>
              <a:cxn ang="T6">
                <a:pos x="T0" y="T1"/>
              </a:cxn>
              <a:cxn ang="T7">
                <a:pos x="T2" y="T3"/>
              </a:cxn>
              <a:cxn ang="T8">
                <a:pos x="T4" y="T5"/>
              </a:cxn>
            </a:cxnLst>
            <a:rect l="T9" t="T10" r="T11" b="T12"/>
            <a:pathLst>
              <a:path w="155" h="973">
                <a:moveTo>
                  <a:pt x="0" y="0"/>
                </a:moveTo>
                <a:lnTo>
                  <a:pt x="155" y="0"/>
                </a:lnTo>
                <a:lnTo>
                  <a:pt x="155" y="973"/>
                </a:lnTo>
              </a:path>
            </a:pathLst>
          </a:custGeom>
          <a:noFill/>
          <a:ln w="38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2728" name="Text Box 95">
            <a:extLst>
              <a:ext uri="{FF2B5EF4-FFF2-40B4-BE49-F238E27FC236}">
                <a16:creationId xmlns:a16="http://schemas.microsoft.com/office/drawing/2014/main" id="{7C648251-1463-47C8-BA0C-19B104DE7214}"/>
              </a:ext>
            </a:extLst>
          </p:cNvPr>
          <p:cNvSpPr txBox="1">
            <a:spLocks noChangeArrowheads="1"/>
          </p:cNvSpPr>
          <p:nvPr/>
        </p:nvSpPr>
        <p:spPr bwMode="auto">
          <a:xfrm>
            <a:off x="1735138" y="3768725"/>
            <a:ext cx="23463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Require ATP</a:t>
            </a:r>
          </a:p>
          <a:p>
            <a:pPr algn="ctr">
              <a:lnSpc>
                <a:spcPct val="80000"/>
              </a:lnSpc>
            </a:pPr>
            <a:r>
              <a:rPr lang="en-US" altLang="en-US" sz="1800" i="0">
                <a:latin typeface="Arial" panose="020B0604020202020204" pitchFamily="34" charset="0"/>
              </a:rPr>
              <a:t>(se Gasta Energía)</a:t>
            </a:r>
          </a:p>
        </p:txBody>
      </p:sp>
      <p:sp>
        <p:nvSpPr>
          <p:cNvPr id="72729" name="Line 96">
            <a:extLst>
              <a:ext uri="{FF2B5EF4-FFF2-40B4-BE49-F238E27FC236}">
                <a16:creationId xmlns:a16="http://schemas.microsoft.com/office/drawing/2014/main" id="{DAD81957-6127-47B5-9624-C7FA85FB2E52}"/>
              </a:ext>
            </a:extLst>
          </p:cNvPr>
          <p:cNvSpPr>
            <a:spLocks noChangeShapeType="1"/>
          </p:cNvSpPr>
          <p:nvPr/>
        </p:nvSpPr>
        <p:spPr bwMode="auto">
          <a:xfrm>
            <a:off x="6561138" y="28178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30" name="Text Box 97">
            <a:extLst>
              <a:ext uri="{FF2B5EF4-FFF2-40B4-BE49-F238E27FC236}">
                <a16:creationId xmlns:a16="http://schemas.microsoft.com/office/drawing/2014/main" id="{B148DA5A-0B5F-42CD-8D41-E4E0D090CBC3}"/>
              </a:ext>
            </a:extLst>
          </p:cNvPr>
          <p:cNvSpPr txBox="1">
            <a:spLocks noChangeArrowheads="1"/>
          </p:cNvSpPr>
          <p:nvPr/>
        </p:nvSpPr>
        <p:spPr bwMode="auto">
          <a:xfrm>
            <a:off x="5956300" y="2978150"/>
            <a:ext cx="113347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Ácido</a:t>
            </a:r>
          </a:p>
          <a:p>
            <a:pPr algn="ctr">
              <a:lnSpc>
                <a:spcPct val="80000"/>
              </a:lnSpc>
            </a:pPr>
            <a:r>
              <a:rPr lang="en-US" altLang="en-US" sz="1800" i="0">
                <a:latin typeface="Arial" panose="020B0604020202020204" pitchFamily="34" charset="0"/>
              </a:rPr>
              <a:t>Pirúvico</a:t>
            </a:r>
          </a:p>
        </p:txBody>
      </p:sp>
      <p:sp>
        <p:nvSpPr>
          <p:cNvPr id="72731" name="Line 98">
            <a:extLst>
              <a:ext uri="{FF2B5EF4-FFF2-40B4-BE49-F238E27FC236}">
                <a16:creationId xmlns:a16="http://schemas.microsoft.com/office/drawing/2014/main" id="{F6B2386B-1F2F-4FD6-B153-A1971FFB2BE1}"/>
              </a:ext>
            </a:extLst>
          </p:cNvPr>
          <p:cNvSpPr>
            <a:spLocks noChangeShapeType="1"/>
          </p:cNvSpPr>
          <p:nvPr/>
        </p:nvSpPr>
        <p:spPr bwMode="auto">
          <a:xfrm>
            <a:off x="8262938" y="28178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32" name="Text Box 99">
            <a:extLst>
              <a:ext uri="{FF2B5EF4-FFF2-40B4-BE49-F238E27FC236}">
                <a16:creationId xmlns:a16="http://schemas.microsoft.com/office/drawing/2014/main" id="{837B4E72-32EB-4DFB-8288-2B20E7752042}"/>
              </a:ext>
            </a:extLst>
          </p:cNvPr>
          <p:cNvSpPr txBox="1">
            <a:spLocks noChangeArrowheads="1"/>
          </p:cNvSpPr>
          <p:nvPr/>
        </p:nvSpPr>
        <p:spPr bwMode="auto">
          <a:xfrm>
            <a:off x="7575550" y="2978150"/>
            <a:ext cx="140652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Acetil CoA</a:t>
            </a:r>
          </a:p>
        </p:txBody>
      </p:sp>
      <p:sp>
        <p:nvSpPr>
          <p:cNvPr id="72733" name="Freeform 100">
            <a:extLst>
              <a:ext uri="{FF2B5EF4-FFF2-40B4-BE49-F238E27FC236}">
                <a16:creationId xmlns:a16="http://schemas.microsoft.com/office/drawing/2014/main" id="{5913C411-96E9-476C-8363-0C44682799DC}"/>
              </a:ext>
            </a:extLst>
          </p:cNvPr>
          <p:cNvSpPr>
            <a:spLocks/>
          </p:cNvSpPr>
          <p:nvPr/>
        </p:nvSpPr>
        <p:spPr bwMode="auto">
          <a:xfrm>
            <a:off x="4546600" y="2805113"/>
            <a:ext cx="2903538" cy="1954212"/>
          </a:xfrm>
          <a:custGeom>
            <a:avLst/>
            <a:gdLst>
              <a:gd name="T0" fmla="*/ 0 w 1744"/>
              <a:gd name="T1" fmla="*/ 0 h 638"/>
              <a:gd name="T2" fmla="*/ 0 w 1744"/>
              <a:gd name="T3" fmla="*/ 2147483647 h 638"/>
              <a:gd name="T4" fmla="*/ 2147483647 w 1744"/>
              <a:gd name="T5" fmla="*/ 2147483647 h 638"/>
              <a:gd name="T6" fmla="*/ 2147483647 w 1744"/>
              <a:gd name="T7" fmla="*/ 2147483647 h 638"/>
              <a:gd name="T8" fmla="*/ 0 60000 65536"/>
              <a:gd name="T9" fmla="*/ 0 60000 65536"/>
              <a:gd name="T10" fmla="*/ 0 60000 65536"/>
              <a:gd name="T11" fmla="*/ 0 60000 65536"/>
              <a:gd name="T12" fmla="*/ 0 w 1744"/>
              <a:gd name="T13" fmla="*/ 0 h 638"/>
              <a:gd name="T14" fmla="*/ 1744 w 1744"/>
              <a:gd name="T15" fmla="*/ 638 h 638"/>
            </a:gdLst>
            <a:ahLst/>
            <a:cxnLst>
              <a:cxn ang="T8">
                <a:pos x="T0" y="T1"/>
              </a:cxn>
              <a:cxn ang="T9">
                <a:pos x="T2" y="T3"/>
              </a:cxn>
              <a:cxn ang="T10">
                <a:pos x="T4" y="T5"/>
              </a:cxn>
              <a:cxn ang="T11">
                <a:pos x="T6" y="T7"/>
              </a:cxn>
            </a:cxnLst>
            <a:rect l="T12" t="T13" r="T14" b="T15"/>
            <a:pathLst>
              <a:path w="1744" h="638">
                <a:moveTo>
                  <a:pt x="0" y="0"/>
                </a:moveTo>
                <a:lnTo>
                  <a:pt x="0" y="638"/>
                </a:lnTo>
                <a:lnTo>
                  <a:pt x="1744" y="638"/>
                </a:lnTo>
                <a:lnTo>
                  <a:pt x="1744" y="521"/>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2734" name="Freeform 102">
            <a:extLst>
              <a:ext uri="{FF2B5EF4-FFF2-40B4-BE49-F238E27FC236}">
                <a16:creationId xmlns:a16="http://schemas.microsoft.com/office/drawing/2014/main" id="{77A1782C-3DA4-46B0-8F02-FFE173C669BC}"/>
              </a:ext>
            </a:extLst>
          </p:cNvPr>
          <p:cNvSpPr>
            <a:spLocks/>
          </p:cNvSpPr>
          <p:nvPr/>
        </p:nvSpPr>
        <p:spPr bwMode="auto">
          <a:xfrm>
            <a:off x="6573838" y="3249613"/>
            <a:ext cx="1668462" cy="493712"/>
          </a:xfrm>
          <a:custGeom>
            <a:avLst/>
            <a:gdLst>
              <a:gd name="T0" fmla="*/ 0 w 1051"/>
              <a:gd name="T1" fmla="*/ 2147483647 h 311"/>
              <a:gd name="T2" fmla="*/ 0 w 1051"/>
              <a:gd name="T3" fmla="*/ 2147483647 h 311"/>
              <a:gd name="T4" fmla="*/ 2147483647 w 1051"/>
              <a:gd name="T5" fmla="*/ 2147483647 h 311"/>
              <a:gd name="T6" fmla="*/ 2147483647 w 1051"/>
              <a:gd name="T7" fmla="*/ 0 h 311"/>
              <a:gd name="T8" fmla="*/ 0 60000 65536"/>
              <a:gd name="T9" fmla="*/ 0 60000 65536"/>
              <a:gd name="T10" fmla="*/ 0 60000 65536"/>
              <a:gd name="T11" fmla="*/ 0 60000 65536"/>
              <a:gd name="T12" fmla="*/ 0 w 1051"/>
              <a:gd name="T13" fmla="*/ 0 h 311"/>
              <a:gd name="T14" fmla="*/ 1051 w 1051"/>
              <a:gd name="T15" fmla="*/ 311 h 311"/>
            </a:gdLst>
            <a:ahLst/>
            <a:cxnLst>
              <a:cxn ang="T8">
                <a:pos x="T0" y="T1"/>
              </a:cxn>
              <a:cxn ang="T9">
                <a:pos x="T2" y="T3"/>
              </a:cxn>
              <a:cxn ang="T10">
                <a:pos x="T4" y="T5"/>
              </a:cxn>
              <a:cxn ang="T11">
                <a:pos x="T6" y="T7"/>
              </a:cxn>
            </a:cxnLst>
            <a:rect l="T12" t="T13" r="T14" b="T15"/>
            <a:pathLst>
              <a:path w="1051" h="311">
                <a:moveTo>
                  <a:pt x="0" y="132"/>
                </a:moveTo>
                <a:lnTo>
                  <a:pt x="0" y="311"/>
                </a:lnTo>
                <a:lnTo>
                  <a:pt x="1051" y="311"/>
                </a:lnTo>
                <a:lnTo>
                  <a:pt x="1051" y="0"/>
                </a:lnTo>
              </a:path>
            </a:pathLst>
          </a:cu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72735" name="Line 103">
            <a:extLst>
              <a:ext uri="{FF2B5EF4-FFF2-40B4-BE49-F238E27FC236}">
                <a16:creationId xmlns:a16="http://schemas.microsoft.com/office/drawing/2014/main" id="{582EFBC6-1CC2-43FE-B163-5DBD792B2A40}"/>
              </a:ext>
            </a:extLst>
          </p:cNvPr>
          <p:cNvSpPr>
            <a:spLocks noChangeShapeType="1"/>
          </p:cNvSpPr>
          <p:nvPr/>
        </p:nvSpPr>
        <p:spPr bwMode="auto">
          <a:xfrm>
            <a:off x="7439025" y="3770313"/>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36" name="Text Box 104">
            <a:extLst>
              <a:ext uri="{FF2B5EF4-FFF2-40B4-BE49-F238E27FC236}">
                <a16:creationId xmlns:a16="http://schemas.microsoft.com/office/drawing/2014/main" id="{B6D6F1E7-8FF6-4FE6-8B64-B508B7DB598D}"/>
              </a:ext>
            </a:extLst>
          </p:cNvPr>
          <p:cNvSpPr txBox="1">
            <a:spLocks noChangeArrowheads="1"/>
          </p:cNvSpPr>
          <p:nvPr/>
        </p:nvSpPr>
        <p:spPr bwMode="auto">
          <a:xfrm>
            <a:off x="6340475" y="3910013"/>
            <a:ext cx="23463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Entran en el</a:t>
            </a:r>
          </a:p>
          <a:p>
            <a:pPr algn="ctr">
              <a:lnSpc>
                <a:spcPct val="80000"/>
              </a:lnSpc>
            </a:pPr>
            <a:r>
              <a:rPr lang="en-US" altLang="en-US" sz="1800" i="0">
                <a:latin typeface="Arial" panose="020B0604020202020204" pitchFamily="34" charset="0"/>
              </a:rPr>
              <a:t>Proceso Oxidativo</a:t>
            </a:r>
          </a:p>
        </p:txBody>
      </p:sp>
      <p:sp>
        <p:nvSpPr>
          <p:cNvPr id="72737" name="Line 105">
            <a:extLst>
              <a:ext uri="{FF2B5EF4-FFF2-40B4-BE49-F238E27FC236}">
                <a16:creationId xmlns:a16="http://schemas.microsoft.com/office/drawing/2014/main" id="{29207130-A67A-4B5D-BE2A-68924B421BA7}"/>
              </a:ext>
            </a:extLst>
          </p:cNvPr>
          <p:cNvSpPr>
            <a:spLocks noChangeShapeType="1"/>
          </p:cNvSpPr>
          <p:nvPr/>
        </p:nvSpPr>
        <p:spPr bwMode="auto">
          <a:xfrm>
            <a:off x="6059488" y="47752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38" name="Text Box 106">
            <a:extLst>
              <a:ext uri="{FF2B5EF4-FFF2-40B4-BE49-F238E27FC236}">
                <a16:creationId xmlns:a16="http://schemas.microsoft.com/office/drawing/2014/main" id="{8EBC2303-5053-45AE-81C3-F364402C74FC}"/>
              </a:ext>
            </a:extLst>
          </p:cNvPr>
          <p:cNvSpPr txBox="1">
            <a:spLocks noChangeArrowheads="1"/>
          </p:cNvSpPr>
          <p:nvPr/>
        </p:nvSpPr>
        <p:spPr bwMode="auto">
          <a:xfrm>
            <a:off x="4572000" y="4940300"/>
            <a:ext cx="3074988"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Aporte de Energía (ATP)</a:t>
            </a:r>
          </a:p>
        </p:txBody>
      </p:sp>
      <p:sp>
        <p:nvSpPr>
          <p:cNvPr id="72739" name="Text Box 107">
            <a:extLst>
              <a:ext uri="{FF2B5EF4-FFF2-40B4-BE49-F238E27FC236}">
                <a16:creationId xmlns:a16="http://schemas.microsoft.com/office/drawing/2014/main" id="{267E7E8F-AF1A-4E46-86A0-0FBAAE200EB1}"/>
              </a:ext>
            </a:extLst>
          </p:cNvPr>
          <p:cNvSpPr txBox="1">
            <a:spLocks noChangeArrowheads="1"/>
          </p:cNvSpPr>
          <p:nvPr/>
        </p:nvSpPr>
        <p:spPr bwMode="auto">
          <a:xfrm>
            <a:off x="3576638" y="5359400"/>
            <a:ext cx="50641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5% - 10% del</a:t>
            </a:r>
          </a:p>
          <a:p>
            <a:pPr algn="ctr">
              <a:lnSpc>
                <a:spcPct val="80000"/>
              </a:lnSpc>
            </a:pPr>
            <a:r>
              <a:rPr lang="en-US" altLang="en-US" sz="1800" i="0">
                <a:latin typeface="Arial" panose="020B0604020202020204" pitchFamily="34" charset="0"/>
              </a:rPr>
              <a:t>Total de Energía Consumida</a:t>
            </a:r>
          </a:p>
        </p:txBody>
      </p:sp>
      <p:sp>
        <p:nvSpPr>
          <p:cNvPr id="72740" name="Line 108">
            <a:extLst>
              <a:ext uri="{FF2B5EF4-FFF2-40B4-BE49-F238E27FC236}">
                <a16:creationId xmlns:a16="http://schemas.microsoft.com/office/drawing/2014/main" id="{AA1F60EC-B527-4193-8D80-E68FFA33801E}"/>
              </a:ext>
            </a:extLst>
          </p:cNvPr>
          <p:cNvSpPr>
            <a:spLocks noChangeShapeType="1"/>
          </p:cNvSpPr>
          <p:nvPr/>
        </p:nvSpPr>
        <p:spPr bwMode="auto">
          <a:xfrm>
            <a:off x="6072188" y="52070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41" name="Text Box 109">
            <a:extLst>
              <a:ext uri="{FF2B5EF4-FFF2-40B4-BE49-F238E27FC236}">
                <a16:creationId xmlns:a16="http://schemas.microsoft.com/office/drawing/2014/main" id="{93483DA1-D6EF-41F4-A6A5-44B89E7495C5}"/>
              </a:ext>
            </a:extLst>
          </p:cNvPr>
          <p:cNvSpPr txBox="1">
            <a:spLocks noChangeArrowheads="1"/>
          </p:cNvSpPr>
          <p:nvPr/>
        </p:nvSpPr>
        <p:spPr bwMode="auto">
          <a:xfrm>
            <a:off x="3576638" y="6007100"/>
            <a:ext cx="50641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No se Considera Significativo</a:t>
            </a:r>
          </a:p>
          <a:p>
            <a:pPr algn="ctr">
              <a:lnSpc>
                <a:spcPct val="80000"/>
              </a:lnSpc>
            </a:pPr>
            <a:r>
              <a:rPr lang="en-US" altLang="en-US" sz="1800" i="0">
                <a:latin typeface="Arial" panose="020B0604020202020204" pitchFamily="34" charset="0"/>
              </a:rPr>
              <a:t>el Metabolismo de las Proteínas</a:t>
            </a:r>
          </a:p>
        </p:txBody>
      </p:sp>
      <p:sp>
        <p:nvSpPr>
          <p:cNvPr id="72742" name="Line 110">
            <a:extLst>
              <a:ext uri="{FF2B5EF4-FFF2-40B4-BE49-F238E27FC236}">
                <a16:creationId xmlns:a16="http://schemas.microsoft.com/office/drawing/2014/main" id="{D3628E8F-25CF-4E06-9135-740534CF763E}"/>
              </a:ext>
            </a:extLst>
          </p:cNvPr>
          <p:cNvSpPr>
            <a:spLocks noChangeShapeType="1"/>
          </p:cNvSpPr>
          <p:nvPr/>
        </p:nvSpPr>
        <p:spPr bwMode="auto">
          <a:xfrm>
            <a:off x="6072188" y="5880100"/>
            <a:ext cx="0" cy="2000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2743" name="Text Box 111">
            <a:extLst>
              <a:ext uri="{FF2B5EF4-FFF2-40B4-BE49-F238E27FC236}">
                <a16:creationId xmlns:a16="http://schemas.microsoft.com/office/drawing/2014/main" id="{344683A3-E227-4CCA-B99E-E79329DD65AA}"/>
              </a:ext>
            </a:extLst>
          </p:cNvPr>
          <p:cNvSpPr txBox="1">
            <a:spLocks noChangeArrowheads="1"/>
          </p:cNvSpPr>
          <p:nvPr/>
        </p:nvSpPr>
        <p:spPr bwMode="auto">
          <a:xfrm>
            <a:off x="4860925" y="1903413"/>
            <a:ext cx="7937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(Alanina)</a:t>
            </a:r>
          </a:p>
        </p:txBody>
      </p:sp>
      <p:sp>
        <p:nvSpPr>
          <p:cNvPr id="72744" name="Text Box 112">
            <a:extLst>
              <a:ext uri="{FF2B5EF4-FFF2-40B4-BE49-F238E27FC236}">
                <a16:creationId xmlns:a16="http://schemas.microsoft.com/office/drawing/2014/main" id="{24744D0C-2390-465C-88EA-DAFF461F08CD}"/>
              </a:ext>
            </a:extLst>
          </p:cNvPr>
          <p:cNvSpPr txBox="1">
            <a:spLocks noChangeArrowheads="1"/>
          </p:cNvSpPr>
          <p:nvPr/>
        </p:nvSpPr>
        <p:spPr bwMode="auto">
          <a:xfrm>
            <a:off x="7959725" y="2017713"/>
            <a:ext cx="80327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a:t>(Leucina)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1667"/>
                                        </p:tgtEl>
                                        <p:attrNameLst>
                                          <p:attrName>style.visibility</p:attrName>
                                        </p:attrNameLst>
                                      </p:cBhvr>
                                      <p:to>
                                        <p:strVal val="visible"/>
                                      </p:to>
                                    </p:set>
                                    <p:animEffect transition="in" filter="wipe(left)">
                                      <p:cBhvr>
                                        <p:cTn id="7" dur="500"/>
                                        <p:tgtEl>
                                          <p:spTgt spid="2416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67"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2" descr="Contents">
            <a:extLst>
              <a:ext uri="{FF2B5EF4-FFF2-40B4-BE49-F238E27FC236}">
                <a16:creationId xmlns:a16="http://schemas.microsoft.com/office/drawing/2014/main" id="{FEEFDB88-746D-44BD-9C21-FE28BF6B10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1" name="Text Box 3">
            <a:extLst>
              <a:ext uri="{FF2B5EF4-FFF2-40B4-BE49-F238E27FC236}">
                <a16:creationId xmlns:a16="http://schemas.microsoft.com/office/drawing/2014/main" id="{D1BC75BE-790A-4F98-895C-04C7F20BDCAF}"/>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Metabolismo de las Proteínas</a:t>
            </a:r>
          </a:p>
        </p:txBody>
      </p:sp>
      <p:sp>
        <p:nvSpPr>
          <p:cNvPr id="32772" name="Text Box 4">
            <a:extLst>
              <a:ext uri="{FF2B5EF4-FFF2-40B4-BE49-F238E27FC236}">
                <a16:creationId xmlns:a16="http://schemas.microsoft.com/office/drawing/2014/main" id="{E84AF438-E22A-4C75-9BAD-F64F02141CF8}"/>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 organismo humano utiliza muy poca proteína durante el reposo y el ejercicio (menos del 5% al 10%).</a:t>
            </a:r>
          </a:p>
        </p:txBody>
      </p:sp>
      <p:sp>
        <p:nvSpPr>
          <p:cNvPr id="32773" name="Text Box 5">
            <a:extLst>
              <a:ext uri="{FF2B5EF4-FFF2-40B4-BE49-F238E27FC236}">
                <a16:creationId xmlns:a16="http://schemas.microsoft.com/office/drawing/2014/main" id="{301694C0-0060-45F9-8680-EA5B2C1975F8}"/>
              </a:ext>
            </a:extLst>
          </p:cNvPr>
          <p:cNvSpPr txBox="1">
            <a:spLocks noChangeArrowheads="1"/>
          </p:cNvSpPr>
          <p:nvPr/>
        </p:nvSpPr>
        <p:spPr bwMode="auto">
          <a:xfrm>
            <a:off x="609600" y="2481263"/>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Algunos aminoácidos que forman proteínas pueden ser convertidos en glucosa.</a:t>
            </a:r>
          </a:p>
        </p:txBody>
      </p:sp>
      <p:sp>
        <p:nvSpPr>
          <p:cNvPr id="32774" name="Text Box 6">
            <a:extLst>
              <a:ext uri="{FF2B5EF4-FFF2-40B4-BE49-F238E27FC236}">
                <a16:creationId xmlns:a16="http://schemas.microsoft.com/office/drawing/2014/main" id="{B64F1243-2589-4DF2-9C06-BEE1B4ED693E}"/>
              </a:ext>
            </a:extLst>
          </p:cNvPr>
          <p:cNvSpPr txBox="1">
            <a:spLocks noChangeArrowheads="1"/>
          </p:cNvSpPr>
          <p:nvPr/>
        </p:nvSpPr>
        <p:spPr bwMode="auto">
          <a:xfrm>
            <a:off x="609600" y="3311525"/>
            <a:ext cx="8382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El nitrógeno que contiene los aminoácidos (los cuales no pueden ser oxidados) dificulta la determinación de la energía producida por las proteínas.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771"/>
                                        </p:tgtEl>
                                        <p:attrNameLst>
                                          <p:attrName>style.visibility</p:attrName>
                                        </p:attrNameLst>
                                      </p:cBhvr>
                                      <p:to>
                                        <p:strVal val="visible"/>
                                      </p:to>
                                    </p:set>
                                    <p:animEffect transition="in" filter="wipe(left)">
                                      <p:cBhvr>
                                        <p:cTn id="7" dur="500"/>
                                        <p:tgtEl>
                                          <p:spTgt spid="3277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2772"/>
                                        </p:tgtEl>
                                        <p:attrNameLst>
                                          <p:attrName>style.visibility</p:attrName>
                                        </p:attrNameLst>
                                      </p:cBhvr>
                                      <p:to>
                                        <p:strVal val="visible"/>
                                      </p:to>
                                    </p:set>
                                    <p:animEffect transition="in" filter="wipe(left)">
                                      <p:cBhvr>
                                        <p:cTn id="12" dur="500"/>
                                        <p:tgtEl>
                                          <p:spTgt spid="3277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2773"/>
                                        </p:tgtEl>
                                        <p:attrNameLst>
                                          <p:attrName>style.visibility</p:attrName>
                                        </p:attrNameLst>
                                      </p:cBhvr>
                                      <p:to>
                                        <p:strVal val="visible"/>
                                      </p:to>
                                    </p:set>
                                    <p:animEffect transition="in" filter="wipe(left)">
                                      <p:cBhvr>
                                        <p:cTn id="17" dur="500"/>
                                        <p:tgtEl>
                                          <p:spTgt spid="3277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2774"/>
                                        </p:tgtEl>
                                        <p:attrNameLst>
                                          <p:attrName>style.visibility</p:attrName>
                                        </p:attrNameLst>
                                      </p:cBhvr>
                                      <p:to>
                                        <p:strVal val="visible"/>
                                      </p:to>
                                    </p:set>
                                    <p:animEffect transition="in" filter="wipe(left)">
                                      <p:cBhvr>
                                        <p:cTn id="22" dur="500"/>
                                        <p:tgtEl>
                                          <p:spTgt spid="32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autoUpdateAnimBg="0"/>
      <p:bldP spid="32772" grpId="0" autoUpdateAnimBg="0"/>
      <p:bldP spid="32773" grpId="0" autoUpdateAnimBg="0"/>
      <p:bldP spid="32774"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2" descr="Illustration">
            <a:extLst>
              <a:ext uri="{FF2B5EF4-FFF2-40B4-BE49-F238E27FC236}">
                <a16:creationId xmlns:a16="http://schemas.microsoft.com/office/drawing/2014/main" id="{ACB145E3-E606-4472-8EFE-4D970F0B6C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1" name="Text Box 3">
            <a:extLst>
              <a:ext uri="{FF2B5EF4-FFF2-40B4-BE49-F238E27FC236}">
                <a16:creationId xmlns:a16="http://schemas.microsoft.com/office/drawing/2014/main" id="{9805E9FA-6F87-4DF8-8C06-65E616A1D0E0}"/>
              </a:ext>
            </a:extLst>
          </p:cNvPr>
          <p:cNvSpPr txBox="1">
            <a:spLocks noChangeArrowheads="1"/>
          </p:cNvSpPr>
          <p:nvPr/>
        </p:nvSpPr>
        <p:spPr bwMode="auto">
          <a:xfrm>
            <a:off x="381000" y="533400"/>
            <a:ext cx="8763000" cy="148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INTERACCIÓN DE LOS SISTEMAS ENERGÉTICOS ILUSTRANDO EL SISTEMA ENERGÉTICO PREDOMINANTE</a:t>
            </a:r>
            <a:endParaRPr lang="en-US" altLang="en-US" sz="2400" i="0">
              <a:latin typeface="Arial" panose="020B0604020202020204" pitchFamily="34" charset="0"/>
            </a:endParaRPr>
          </a:p>
        </p:txBody>
      </p:sp>
      <p:pic>
        <p:nvPicPr>
          <p:cNvPr id="73733" name="Picture 5">
            <a:extLst>
              <a:ext uri="{FF2B5EF4-FFF2-40B4-BE49-F238E27FC236}">
                <a16:creationId xmlns:a16="http://schemas.microsoft.com/office/drawing/2014/main" id="{A2899975-3212-4AC5-A64B-42BBB58C09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5588" y="2960688"/>
            <a:ext cx="8631237" cy="240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731"/>
                                        </p:tgtEl>
                                        <p:attrNameLst>
                                          <p:attrName>style.visibility</p:attrName>
                                        </p:attrNameLst>
                                      </p:cBhvr>
                                      <p:to>
                                        <p:strVal val="visible"/>
                                      </p:to>
                                    </p:set>
                                    <p:animEffect transition="in" filter="wipe(left)">
                                      <p:cBhvr>
                                        <p:cTn id="7" dur="500"/>
                                        <p:tgtEl>
                                          <p:spTgt spid="73731"/>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73733"/>
                                        </p:tgtEl>
                                        <p:attrNameLst>
                                          <p:attrName>style.visibility</p:attrName>
                                        </p:attrNameLst>
                                      </p:cBhvr>
                                      <p:to>
                                        <p:strVal val="visible"/>
                                      </p:to>
                                    </p:set>
                                    <p:anim calcmode="lin" valueType="num">
                                      <p:cBhvr>
                                        <p:cTn id="11" dur="500" fill="hold"/>
                                        <p:tgtEl>
                                          <p:spTgt spid="73733"/>
                                        </p:tgtEl>
                                        <p:attrNameLst>
                                          <p:attrName>ppt_w</p:attrName>
                                        </p:attrNameLst>
                                      </p:cBhvr>
                                      <p:tavLst>
                                        <p:tav tm="0">
                                          <p:val>
                                            <p:fltVal val="0"/>
                                          </p:val>
                                        </p:tav>
                                        <p:tav tm="100000">
                                          <p:val>
                                            <p:strVal val="#ppt_w"/>
                                          </p:val>
                                        </p:tav>
                                      </p:tavLst>
                                    </p:anim>
                                    <p:anim calcmode="lin" valueType="num">
                                      <p:cBhvr>
                                        <p:cTn id="12" dur="500" fill="hold"/>
                                        <p:tgtEl>
                                          <p:spTgt spid="73733"/>
                                        </p:tgtEl>
                                        <p:attrNameLst>
                                          <p:attrName>ppt_h</p:attrName>
                                        </p:attrNameLst>
                                      </p:cBhvr>
                                      <p:tavLst>
                                        <p:tav tm="0">
                                          <p:val>
                                            <p:fltVal val="0"/>
                                          </p:val>
                                        </p:tav>
                                        <p:tav tm="100000">
                                          <p:val>
                                            <p:strVal val="#ppt_h"/>
                                          </p:val>
                                        </p:tav>
                                      </p:tavLst>
                                    </p:anim>
                                    <p:anim calcmode="lin" valueType="num">
                                      <p:cBhvr>
                                        <p:cTn id="13" dur="500" fill="hold"/>
                                        <p:tgtEl>
                                          <p:spTgt spid="73733"/>
                                        </p:tgtEl>
                                        <p:attrNameLst>
                                          <p:attrName>ppt_x</p:attrName>
                                        </p:attrNameLst>
                                      </p:cBhvr>
                                      <p:tavLst>
                                        <p:tav tm="0">
                                          <p:val>
                                            <p:fltVal val="0.5"/>
                                          </p:val>
                                        </p:tav>
                                        <p:tav tm="100000">
                                          <p:val>
                                            <p:strVal val="#ppt_x"/>
                                          </p:val>
                                        </p:tav>
                                      </p:tavLst>
                                    </p:anim>
                                    <p:anim calcmode="lin" valueType="num">
                                      <p:cBhvr>
                                        <p:cTn id="14" dur="500" fill="hold"/>
                                        <p:tgtEl>
                                          <p:spTgt spid="7373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1"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2" descr="Contents">
            <a:extLst>
              <a:ext uri="{FF2B5EF4-FFF2-40B4-BE49-F238E27FC236}">
                <a16:creationId xmlns:a16="http://schemas.microsoft.com/office/drawing/2014/main" id="{DF815F95-244C-4444-9BF7-43C4C97593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3" name="Text Box 3">
            <a:extLst>
              <a:ext uri="{FF2B5EF4-FFF2-40B4-BE49-F238E27FC236}">
                <a16:creationId xmlns:a16="http://schemas.microsoft.com/office/drawing/2014/main" id="{F9FC6BCA-7727-43A1-AA40-73F957DBD637}"/>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 Capacidad Oxidativa</a:t>
            </a:r>
          </a:p>
        </p:txBody>
      </p:sp>
      <p:sp>
        <p:nvSpPr>
          <p:cNvPr id="245799" name="Rectangle 39">
            <a:extLst>
              <a:ext uri="{FF2B5EF4-FFF2-40B4-BE49-F238E27FC236}">
                <a16:creationId xmlns:a16="http://schemas.microsoft.com/office/drawing/2014/main" id="{DB3A630B-DB51-408F-A94B-542114797B24}"/>
              </a:ext>
            </a:extLst>
          </p:cNvPr>
          <p:cNvSpPr>
            <a:spLocks noChangeArrowheads="1"/>
          </p:cNvSpPr>
          <p:nvPr/>
        </p:nvSpPr>
        <p:spPr bwMode="auto">
          <a:xfrm>
            <a:off x="442913" y="3349625"/>
            <a:ext cx="8562975" cy="10048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700" i="0">
                <a:effectLst>
                  <a:outerShdw blurRad="38100" dist="38100" dir="2700000" algn="tl">
                    <a:srgbClr val="C0C0C0"/>
                  </a:outerShdw>
                </a:effectLst>
                <a:latin typeface="Verdana" pitchFamily="34" charset="0"/>
              </a:rPr>
              <a:t>Capacidad de las Fibras Musculares para</a:t>
            </a:r>
          </a:p>
          <a:p>
            <a:pPr marL="342900" indent="-342900" algn="ctr">
              <a:lnSpc>
                <a:spcPct val="70000"/>
              </a:lnSpc>
              <a:spcBef>
                <a:spcPct val="20000"/>
              </a:spcBef>
              <a:defRPr/>
            </a:pPr>
            <a:r>
              <a:rPr lang="en-US" sz="2700" i="0">
                <a:effectLst>
                  <a:outerShdw blurRad="38100" dist="38100" dir="2700000" algn="tl">
                    <a:srgbClr val="C0C0C0"/>
                  </a:outerShdw>
                </a:effectLst>
                <a:latin typeface="Verdana" pitchFamily="34" charset="0"/>
              </a:rPr>
              <a:t>Oxidar CHO y Grasas</a:t>
            </a:r>
          </a:p>
          <a:p>
            <a:pPr marL="342900" indent="-342900" algn="ctr">
              <a:lnSpc>
                <a:spcPct val="70000"/>
              </a:lnSpc>
              <a:spcBef>
                <a:spcPct val="20000"/>
              </a:spcBef>
              <a:defRPr/>
            </a:pPr>
            <a:r>
              <a:rPr lang="en-US" sz="2700" i="0">
                <a:effectLst>
                  <a:outerShdw blurRad="38100" dist="38100" dir="2700000" algn="tl">
                    <a:srgbClr val="C0C0C0"/>
                  </a:outerShdw>
                </a:effectLst>
                <a:latin typeface="Verdana" pitchFamily="34" charset="0"/>
              </a:rPr>
              <a:t>durante Ejercicios Aeróbicos Prolongados</a:t>
            </a:r>
          </a:p>
        </p:txBody>
      </p:sp>
      <p:sp>
        <p:nvSpPr>
          <p:cNvPr id="245800" name="Rectangle 40">
            <a:extLst>
              <a:ext uri="{FF2B5EF4-FFF2-40B4-BE49-F238E27FC236}">
                <a16:creationId xmlns:a16="http://schemas.microsoft.com/office/drawing/2014/main" id="{AA07354C-FCB6-4653-80C6-58251F748DBE}"/>
              </a:ext>
            </a:extLst>
          </p:cNvPr>
          <p:cNvSpPr>
            <a:spLocks noChangeArrowheads="1"/>
          </p:cNvSpPr>
          <p:nvPr/>
        </p:nvSpPr>
        <p:spPr bwMode="auto">
          <a:xfrm>
            <a:off x="1108075" y="1366838"/>
            <a:ext cx="7281863" cy="8461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3300" i="0">
                <a:effectLst>
                  <a:outerShdw blurRad="38100" dist="38100" dir="2700000" algn="tl">
                    <a:srgbClr val="C0C0C0"/>
                  </a:outerShdw>
                </a:effectLst>
                <a:latin typeface="Arial Black" pitchFamily="34" charset="0"/>
              </a:rPr>
              <a:t>CAPACIDAD OXIDATIVA (QO</a:t>
            </a:r>
            <a:r>
              <a:rPr lang="en-US" sz="3300" i="0" baseline="-25000">
                <a:effectLst>
                  <a:outerShdw blurRad="38100" dist="38100" dir="2700000" algn="tl">
                    <a:srgbClr val="C0C0C0"/>
                  </a:outerShdw>
                </a:effectLst>
                <a:latin typeface="Arial Black" pitchFamily="34" charset="0"/>
              </a:rPr>
              <a:t>2</a:t>
            </a:r>
            <a:r>
              <a:rPr lang="en-US" sz="3300" i="0">
                <a:effectLst>
                  <a:outerShdw blurRad="38100" dist="38100" dir="2700000" algn="tl">
                    <a:srgbClr val="C0C0C0"/>
                  </a:outerShdw>
                </a:effectLst>
                <a:latin typeface="Arial Black" pitchFamily="34" charset="0"/>
              </a:rPr>
              <a:t>)</a:t>
            </a:r>
          </a:p>
          <a:p>
            <a:pPr marL="342900" indent="-342900" algn="ctr">
              <a:lnSpc>
                <a:spcPct val="60000"/>
              </a:lnSpc>
              <a:spcBef>
                <a:spcPct val="20000"/>
              </a:spcBef>
              <a:defRPr/>
            </a:pPr>
            <a:r>
              <a:rPr lang="en-US" sz="3300" i="0">
                <a:effectLst>
                  <a:outerShdw blurRad="38100" dist="38100" dir="2700000" algn="tl">
                    <a:srgbClr val="C0C0C0"/>
                  </a:outerShdw>
                </a:effectLst>
                <a:latin typeface="Arial Black" pitchFamily="34" charset="0"/>
              </a:rPr>
              <a:t>de un Músculo</a:t>
            </a:r>
          </a:p>
        </p:txBody>
      </p:sp>
      <p:sp>
        <p:nvSpPr>
          <p:cNvPr id="245805" name="Rectangle 45">
            <a:extLst>
              <a:ext uri="{FF2B5EF4-FFF2-40B4-BE49-F238E27FC236}">
                <a16:creationId xmlns:a16="http://schemas.microsoft.com/office/drawing/2014/main" id="{E95F4FFA-2B9C-47EF-B977-D844099774B5}"/>
              </a:ext>
            </a:extLst>
          </p:cNvPr>
          <p:cNvSpPr>
            <a:spLocks noChangeArrowheads="1"/>
          </p:cNvSpPr>
          <p:nvPr/>
        </p:nvSpPr>
        <p:spPr bwMode="auto">
          <a:xfrm>
            <a:off x="458788" y="5791200"/>
            <a:ext cx="8399462" cy="8001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Medida de la Capacidad Máxima Muscular</a:t>
            </a:r>
          </a:p>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Para utilizar el O</a:t>
            </a:r>
            <a:r>
              <a:rPr lang="es-PR" sz="3200" i="0" baseline="-25000">
                <a:solidFill>
                  <a:srgbClr val="000000"/>
                </a:solidFill>
                <a:effectLst>
                  <a:outerShdw blurRad="38100" dist="38100" dir="2700000" algn="tl">
                    <a:srgbClr val="C0C0C0"/>
                  </a:outerShdw>
                </a:effectLst>
                <a:latin typeface="Arial" charset="0"/>
              </a:rPr>
              <a:t>2</a:t>
            </a:r>
            <a:r>
              <a:rPr lang="en-US" sz="3200" i="0">
                <a:solidFill>
                  <a:srgbClr val="000000"/>
                </a:solidFill>
                <a:effectLst>
                  <a:outerShdw blurRad="38100" dist="38100" dir="2700000" algn="tl">
                    <a:srgbClr val="C0C0C0"/>
                  </a:outerShdw>
                </a:effectLst>
                <a:latin typeface="Arial Black" pitchFamily="34" charset="0"/>
              </a:rPr>
              <a:t>         </a:t>
            </a:r>
            <a:endParaRPr lang="en-US" sz="3200">
              <a:solidFill>
                <a:srgbClr val="000000"/>
              </a:solidFill>
              <a:effectLst>
                <a:outerShdw blurRad="38100" dist="38100" dir="2700000" algn="tl">
                  <a:srgbClr val="C0C0C0"/>
                </a:outerShdw>
              </a:effectLst>
              <a:latin typeface="Arial Black" pitchFamily="34" charset="0"/>
            </a:endParaRPr>
          </a:p>
        </p:txBody>
      </p:sp>
      <p:sp>
        <p:nvSpPr>
          <p:cNvPr id="245808" name="Rectangle 48">
            <a:extLst>
              <a:ext uri="{FF2B5EF4-FFF2-40B4-BE49-F238E27FC236}">
                <a16:creationId xmlns:a16="http://schemas.microsoft.com/office/drawing/2014/main" id="{CBF003AF-40A0-453A-9618-2D86175F707F}"/>
              </a:ext>
            </a:extLst>
          </p:cNvPr>
          <p:cNvSpPr>
            <a:spLocks noChangeArrowheads="1"/>
          </p:cNvSpPr>
          <p:nvPr/>
        </p:nvSpPr>
        <p:spPr bwMode="auto">
          <a:xfrm>
            <a:off x="7127875" y="974725"/>
            <a:ext cx="276225" cy="3032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a:t>
            </a:r>
          </a:p>
        </p:txBody>
      </p:sp>
      <p:sp>
        <p:nvSpPr>
          <p:cNvPr id="75784" name="Line 49">
            <a:extLst>
              <a:ext uri="{FF2B5EF4-FFF2-40B4-BE49-F238E27FC236}">
                <a16:creationId xmlns:a16="http://schemas.microsoft.com/office/drawing/2014/main" id="{3A2CE8AA-D830-4896-8009-12D92E03919C}"/>
              </a:ext>
            </a:extLst>
          </p:cNvPr>
          <p:cNvSpPr>
            <a:spLocks noChangeShapeType="1"/>
          </p:cNvSpPr>
          <p:nvPr/>
        </p:nvSpPr>
        <p:spPr bwMode="auto">
          <a:xfrm>
            <a:off x="4697413" y="4473575"/>
            <a:ext cx="0" cy="123348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5785" name="Line 50">
            <a:extLst>
              <a:ext uri="{FF2B5EF4-FFF2-40B4-BE49-F238E27FC236}">
                <a16:creationId xmlns:a16="http://schemas.microsoft.com/office/drawing/2014/main" id="{4AD7E437-E3F8-402B-A2B4-1C8DE3C0B342}"/>
              </a:ext>
            </a:extLst>
          </p:cNvPr>
          <p:cNvSpPr>
            <a:spLocks noChangeShapeType="1"/>
          </p:cNvSpPr>
          <p:nvPr/>
        </p:nvSpPr>
        <p:spPr bwMode="auto">
          <a:xfrm>
            <a:off x="4710113" y="2124075"/>
            <a:ext cx="0" cy="123348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5786" name="Text Box 51">
            <a:extLst>
              <a:ext uri="{FF2B5EF4-FFF2-40B4-BE49-F238E27FC236}">
                <a16:creationId xmlns:a16="http://schemas.microsoft.com/office/drawing/2014/main" id="{27C7EF8C-7FB4-420F-B572-575CC2FAE80A}"/>
              </a:ext>
            </a:extLst>
          </p:cNvPr>
          <p:cNvSpPr txBox="1">
            <a:spLocks noChangeArrowheads="1"/>
          </p:cNvSpPr>
          <p:nvPr/>
        </p:nvSpPr>
        <p:spPr bwMode="auto">
          <a:xfrm>
            <a:off x="4729163" y="4772025"/>
            <a:ext cx="34861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2800">
                <a:latin typeface="Arial" panose="020B0604020202020204" pitchFamily="34" charset="0"/>
              </a:rPr>
              <a:t>(Representa la)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5763"/>
                                        </p:tgtEl>
                                        <p:attrNameLst>
                                          <p:attrName>style.visibility</p:attrName>
                                        </p:attrNameLst>
                                      </p:cBhvr>
                                      <p:to>
                                        <p:strVal val="visible"/>
                                      </p:to>
                                    </p:set>
                                    <p:animEffect transition="in" filter="wipe(left)">
                                      <p:cBhvr>
                                        <p:cTn id="7" dur="500"/>
                                        <p:tgtEl>
                                          <p:spTgt spid="2457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3"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2" descr="Contents">
            <a:extLst>
              <a:ext uri="{FF2B5EF4-FFF2-40B4-BE49-F238E27FC236}">
                <a16:creationId xmlns:a16="http://schemas.microsoft.com/office/drawing/2014/main" id="{9AD0E38E-FABB-4344-B55E-6D1424E3B5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3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5" name="Text Box 3">
            <a:extLst>
              <a:ext uri="{FF2B5EF4-FFF2-40B4-BE49-F238E27FC236}">
                <a16:creationId xmlns:a16="http://schemas.microsoft.com/office/drawing/2014/main" id="{2B960057-145F-4F65-9B47-F665FA4DC2C4}"/>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 Capacidad Oxidativa</a:t>
            </a:r>
          </a:p>
        </p:txBody>
      </p:sp>
      <p:sp>
        <p:nvSpPr>
          <p:cNvPr id="264199" name="Rectangle 7">
            <a:extLst>
              <a:ext uri="{FF2B5EF4-FFF2-40B4-BE49-F238E27FC236}">
                <a16:creationId xmlns:a16="http://schemas.microsoft.com/office/drawing/2014/main" id="{1FC50A71-A735-428E-89DB-C750E8230404}"/>
              </a:ext>
            </a:extLst>
          </p:cNvPr>
          <p:cNvSpPr>
            <a:spLocks noChangeArrowheads="1"/>
          </p:cNvSpPr>
          <p:nvPr/>
        </p:nvSpPr>
        <p:spPr bwMode="auto">
          <a:xfrm>
            <a:off x="325438" y="4598988"/>
            <a:ext cx="3122612" cy="390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effectLst>
                  <a:outerShdw blurRad="38100" dist="38100" dir="2700000" algn="tl">
                    <a:srgbClr val="C0C0C0"/>
                  </a:outerShdw>
                </a:effectLst>
                <a:latin typeface="Arial" charset="0"/>
              </a:rPr>
              <a:t># Mitocondrias</a:t>
            </a:r>
            <a:endParaRPr lang="en-US" sz="3200">
              <a:solidFill>
                <a:srgbClr val="000000"/>
              </a:solidFill>
              <a:effectLst>
                <a:outerShdw blurRad="38100" dist="38100" dir="2700000" algn="tl">
                  <a:srgbClr val="C0C0C0"/>
                </a:outerShdw>
              </a:effectLst>
              <a:latin typeface="Arial Black" pitchFamily="34" charset="0"/>
            </a:endParaRPr>
          </a:p>
        </p:txBody>
      </p:sp>
      <p:sp>
        <p:nvSpPr>
          <p:cNvPr id="76805" name="Line 11">
            <a:extLst>
              <a:ext uri="{FF2B5EF4-FFF2-40B4-BE49-F238E27FC236}">
                <a16:creationId xmlns:a16="http://schemas.microsoft.com/office/drawing/2014/main" id="{C1678184-98C7-4A04-BFCE-3EAB69CF93FB}"/>
              </a:ext>
            </a:extLst>
          </p:cNvPr>
          <p:cNvSpPr>
            <a:spLocks noChangeShapeType="1"/>
          </p:cNvSpPr>
          <p:nvPr/>
        </p:nvSpPr>
        <p:spPr bwMode="auto">
          <a:xfrm>
            <a:off x="4411663" y="2179638"/>
            <a:ext cx="0" cy="1282700"/>
          </a:xfrm>
          <a:prstGeom prst="line">
            <a:avLst/>
          </a:prstGeom>
          <a:noFill/>
          <a:ln w="203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4204" name="Rectangle 12">
            <a:extLst>
              <a:ext uri="{FF2B5EF4-FFF2-40B4-BE49-F238E27FC236}">
                <a16:creationId xmlns:a16="http://schemas.microsoft.com/office/drawing/2014/main" id="{5DC7C8B1-8F24-4790-A89A-74123282EF80}"/>
              </a:ext>
            </a:extLst>
          </p:cNvPr>
          <p:cNvSpPr>
            <a:spLocks noChangeArrowheads="1"/>
          </p:cNvSpPr>
          <p:nvPr/>
        </p:nvSpPr>
        <p:spPr bwMode="auto">
          <a:xfrm>
            <a:off x="2684463" y="3398838"/>
            <a:ext cx="4144962" cy="3270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600" i="0">
                <a:effectLst>
                  <a:outerShdw blurRad="38100" dist="38100" dir="2700000" algn="tl">
                    <a:srgbClr val="C0C0C0"/>
                  </a:outerShdw>
                </a:effectLst>
                <a:latin typeface="Verdana" pitchFamily="34" charset="0"/>
              </a:rPr>
              <a:t>Determinantes</a:t>
            </a:r>
          </a:p>
        </p:txBody>
      </p:sp>
      <p:sp>
        <p:nvSpPr>
          <p:cNvPr id="76807" name="Freeform 15">
            <a:extLst>
              <a:ext uri="{FF2B5EF4-FFF2-40B4-BE49-F238E27FC236}">
                <a16:creationId xmlns:a16="http://schemas.microsoft.com/office/drawing/2014/main" id="{85FCB112-2A22-4A83-8F78-723677DE5A40}"/>
              </a:ext>
            </a:extLst>
          </p:cNvPr>
          <p:cNvSpPr>
            <a:spLocks/>
          </p:cNvSpPr>
          <p:nvPr/>
        </p:nvSpPr>
        <p:spPr bwMode="auto">
          <a:xfrm rot="-5400000" flipH="1" flipV="1">
            <a:off x="1736725" y="3524250"/>
            <a:ext cx="1028700" cy="11938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203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4211" name="Rectangle 19">
            <a:extLst>
              <a:ext uri="{FF2B5EF4-FFF2-40B4-BE49-F238E27FC236}">
                <a16:creationId xmlns:a16="http://schemas.microsoft.com/office/drawing/2014/main" id="{AC2EF2BC-004B-4F06-A7F3-EEA35264664A}"/>
              </a:ext>
            </a:extLst>
          </p:cNvPr>
          <p:cNvSpPr>
            <a:spLocks noChangeArrowheads="1"/>
          </p:cNvSpPr>
          <p:nvPr/>
        </p:nvSpPr>
        <p:spPr bwMode="auto">
          <a:xfrm>
            <a:off x="1108075" y="1392238"/>
            <a:ext cx="7281863" cy="8461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3300" i="0">
                <a:effectLst>
                  <a:outerShdw blurRad="38100" dist="38100" dir="2700000" algn="tl">
                    <a:srgbClr val="C0C0C0"/>
                  </a:outerShdw>
                </a:effectLst>
                <a:latin typeface="Arial Black" pitchFamily="34" charset="0"/>
              </a:rPr>
              <a:t>CAPACIDAD OXIDATIVA (QO</a:t>
            </a:r>
            <a:r>
              <a:rPr lang="en-US" sz="3300" i="0" baseline="-25000">
                <a:effectLst>
                  <a:outerShdw blurRad="38100" dist="38100" dir="2700000" algn="tl">
                    <a:srgbClr val="C0C0C0"/>
                  </a:outerShdw>
                </a:effectLst>
                <a:latin typeface="Arial Black" pitchFamily="34" charset="0"/>
              </a:rPr>
              <a:t>2</a:t>
            </a:r>
            <a:r>
              <a:rPr lang="en-US" sz="3300" i="0">
                <a:effectLst>
                  <a:outerShdw blurRad="38100" dist="38100" dir="2700000" algn="tl">
                    <a:srgbClr val="C0C0C0"/>
                  </a:outerShdw>
                </a:effectLst>
                <a:latin typeface="Arial Black" pitchFamily="34" charset="0"/>
              </a:rPr>
              <a:t>) </a:t>
            </a:r>
          </a:p>
          <a:p>
            <a:pPr marL="342900" indent="-342900" algn="ctr">
              <a:lnSpc>
                <a:spcPct val="60000"/>
              </a:lnSpc>
              <a:spcBef>
                <a:spcPct val="20000"/>
              </a:spcBef>
              <a:defRPr/>
            </a:pPr>
            <a:r>
              <a:rPr lang="en-US" sz="3300" i="0">
                <a:effectLst>
                  <a:outerShdw blurRad="38100" dist="38100" dir="2700000" algn="tl">
                    <a:srgbClr val="C0C0C0"/>
                  </a:outerShdw>
                </a:effectLst>
                <a:latin typeface="Arial Black" pitchFamily="34" charset="0"/>
              </a:rPr>
              <a:t>de los Músculos</a:t>
            </a:r>
          </a:p>
        </p:txBody>
      </p:sp>
      <p:sp>
        <p:nvSpPr>
          <p:cNvPr id="76809" name="Line 21">
            <a:extLst>
              <a:ext uri="{FF2B5EF4-FFF2-40B4-BE49-F238E27FC236}">
                <a16:creationId xmlns:a16="http://schemas.microsoft.com/office/drawing/2014/main" id="{C5B5B1B5-4163-4F78-AAC7-EB9AD1CEBF6B}"/>
              </a:ext>
            </a:extLst>
          </p:cNvPr>
          <p:cNvSpPr>
            <a:spLocks noChangeShapeType="1"/>
          </p:cNvSpPr>
          <p:nvPr/>
        </p:nvSpPr>
        <p:spPr bwMode="auto">
          <a:xfrm>
            <a:off x="4403725" y="3856038"/>
            <a:ext cx="0" cy="1814512"/>
          </a:xfrm>
          <a:prstGeom prst="line">
            <a:avLst/>
          </a:prstGeom>
          <a:noFill/>
          <a:ln w="203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4214" name="Rectangle 22">
            <a:extLst>
              <a:ext uri="{FF2B5EF4-FFF2-40B4-BE49-F238E27FC236}">
                <a16:creationId xmlns:a16="http://schemas.microsoft.com/office/drawing/2014/main" id="{A5FB9CAF-1A54-4A4C-BBB5-77C5277EE030}"/>
              </a:ext>
            </a:extLst>
          </p:cNvPr>
          <p:cNvSpPr>
            <a:spLocks noChangeArrowheads="1"/>
          </p:cNvSpPr>
          <p:nvPr/>
        </p:nvSpPr>
        <p:spPr bwMode="auto">
          <a:xfrm>
            <a:off x="1589088" y="5678488"/>
            <a:ext cx="6259512" cy="9334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effectLst>
                  <a:outerShdw blurRad="38100" dist="38100" dir="2700000" algn="tl">
                    <a:srgbClr val="C0C0C0"/>
                  </a:outerShdw>
                </a:effectLst>
                <a:latin typeface="Arial" charset="0"/>
              </a:rPr>
              <a:t>Aporte de O</a:t>
            </a:r>
            <a:r>
              <a:rPr lang="es-PR" sz="3200" i="0" baseline="-25000">
                <a:solidFill>
                  <a:srgbClr val="000000"/>
                </a:solidFill>
                <a:effectLst>
                  <a:outerShdw blurRad="38100" dist="38100" dir="2700000" algn="tl">
                    <a:srgbClr val="C0C0C0"/>
                  </a:outerShdw>
                </a:effectLst>
                <a:latin typeface="Arial" charset="0"/>
              </a:rPr>
              <a:t>2</a:t>
            </a:r>
          </a:p>
          <a:p>
            <a:pPr marL="342900" indent="-342900" algn="ctr">
              <a:lnSpc>
                <a:spcPct val="70000"/>
              </a:lnSpc>
              <a:spcBef>
                <a:spcPct val="20000"/>
              </a:spcBef>
              <a:defRPr/>
            </a:pPr>
            <a:r>
              <a:rPr lang="es-PR" sz="3200" i="0">
                <a:solidFill>
                  <a:srgbClr val="000000"/>
                </a:solidFill>
                <a:effectLst>
                  <a:outerShdw blurRad="38100" dist="38100" dir="2700000" algn="tl">
                    <a:srgbClr val="C0C0C0"/>
                  </a:outerShdw>
                </a:effectLst>
                <a:latin typeface="Arial" charset="0"/>
              </a:rPr>
              <a:t>(Sistema de Transporte de O</a:t>
            </a:r>
            <a:r>
              <a:rPr lang="es-PR" sz="3200" i="0" baseline="-25000">
                <a:solidFill>
                  <a:srgbClr val="000000"/>
                </a:solidFill>
                <a:effectLst>
                  <a:outerShdw blurRad="38100" dist="38100" dir="2700000" algn="tl">
                    <a:srgbClr val="C0C0C0"/>
                  </a:outerShdw>
                </a:effectLst>
                <a:latin typeface="Arial" charset="0"/>
              </a:rPr>
              <a:t>2</a:t>
            </a:r>
            <a:r>
              <a:rPr lang="es-PR" sz="3200" i="0">
                <a:solidFill>
                  <a:srgbClr val="000000"/>
                </a:solidFill>
                <a:effectLst>
                  <a:outerShdw blurRad="38100" dist="38100" dir="2700000" algn="tl">
                    <a:srgbClr val="C0C0C0"/>
                  </a:outerShdw>
                </a:effectLst>
                <a:latin typeface="Arial" charset="0"/>
              </a:rPr>
              <a:t>)</a:t>
            </a:r>
            <a:endParaRPr lang="en-US" sz="3200">
              <a:solidFill>
                <a:srgbClr val="000000"/>
              </a:solidFill>
              <a:effectLst>
                <a:outerShdw blurRad="38100" dist="38100" dir="2700000" algn="tl">
                  <a:srgbClr val="C0C0C0"/>
                </a:outerShdw>
              </a:effectLst>
              <a:latin typeface="Arial Black" pitchFamily="34" charset="0"/>
            </a:endParaRPr>
          </a:p>
        </p:txBody>
      </p:sp>
      <p:sp>
        <p:nvSpPr>
          <p:cNvPr id="264215" name="Rectangle 23">
            <a:extLst>
              <a:ext uri="{FF2B5EF4-FFF2-40B4-BE49-F238E27FC236}">
                <a16:creationId xmlns:a16="http://schemas.microsoft.com/office/drawing/2014/main" id="{E6E495D9-7113-483C-A15C-A8E46251805A}"/>
              </a:ext>
            </a:extLst>
          </p:cNvPr>
          <p:cNvSpPr>
            <a:spLocks noChangeArrowheads="1"/>
          </p:cNvSpPr>
          <p:nvPr/>
        </p:nvSpPr>
        <p:spPr bwMode="auto">
          <a:xfrm>
            <a:off x="4764088" y="4586288"/>
            <a:ext cx="4341812" cy="390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200" i="0">
                <a:solidFill>
                  <a:srgbClr val="000000"/>
                </a:solidFill>
                <a:effectLst>
                  <a:outerShdw blurRad="38100" dist="38100" dir="2700000" algn="tl">
                    <a:srgbClr val="C0C0C0"/>
                  </a:outerShdw>
                </a:effectLst>
                <a:latin typeface="Arial" charset="0"/>
              </a:rPr>
              <a:t># Enzimas Oxidativas</a:t>
            </a:r>
            <a:endParaRPr lang="en-US" sz="3200">
              <a:solidFill>
                <a:srgbClr val="000000"/>
              </a:solidFill>
              <a:effectLst>
                <a:outerShdw blurRad="38100" dist="38100" dir="2700000" algn="tl">
                  <a:srgbClr val="C0C0C0"/>
                </a:outerShdw>
              </a:effectLst>
              <a:latin typeface="Arial Black" pitchFamily="34" charset="0"/>
            </a:endParaRPr>
          </a:p>
        </p:txBody>
      </p:sp>
      <p:sp>
        <p:nvSpPr>
          <p:cNvPr id="76812" name="Freeform 24">
            <a:extLst>
              <a:ext uri="{FF2B5EF4-FFF2-40B4-BE49-F238E27FC236}">
                <a16:creationId xmlns:a16="http://schemas.microsoft.com/office/drawing/2014/main" id="{CABEE4FA-09ED-4724-8B39-9549A6C148EA}"/>
              </a:ext>
            </a:extLst>
          </p:cNvPr>
          <p:cNvSpPr>
            <a:spLocks/>
          </p:cNvSpPr>
          <p:nvPr/>
        </p:nvSpPr>
        <p:spPr bwMode="auto">
          <a:xfrm rot="5400000" flipV="1">
            <a:off x="6765925" y="3536950"/>
            <a:ext cx="1028700" cy="11938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2032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4217" name="Rectangle 25">
            <a:extLst>
              <a:ext uri="{FF2B5EF4-FFF2-40B4-BE49-F238E27FC236}">
                <a16:creationId xmlns:a16="http://schemas.microsoft.com/office/drawing/2014/main" id="{0594FF1B-8DBF-4E0E-9DBC-CA5093D70665}"/>
              </a:ext>
            </a:extLst>
          </p:cNvPr>
          <p:cNvSpPr>
            <a:spLocks noChangeArrowheads="1"/>
          </p:cNvSpPr>
          <p:nvPr/>
        </p:nvSpPr>
        <p:spPr bwMode="auto">
          <a:xfrm flipH="1">
            <a:off x="7115175" y="987425"/>
            <a:ext cx="363538" cy="3889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4195"/>
                                        </p:tgtEl>
                                        <p:attrNameLst>
                                          <p:attrName>style.visibility</p:attrName>
                                        </p:attrNameLst>
                                      </p:cBhvr>
                                      <p:to>
                                        <p:strVal val="visible"/>
                                      </p:to>
                                    </p:set>
                                    <p:animEffect transition="in" filter="wipe(left)">
                                      <p:cBhvr>
                                        <p:cTn id="7" dur="500"/>
                                        <p:tgtEl>
                                          <p:spTgt spid="264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5"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descr="Contents">
            <a:extLst>
              <a:ext uri="{FF2B5EF4-FFF2-40B4-BE49-F238E27FC236}">
                <a16:creationId xmlns:a16="http://schemas.microsoft.com/office/drawing/2014/main" id="{744260C1-9757-4BA5-92DF-374567AE83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3" name="Text Box 3">
            <a:extLst>
              <a:ext uri="{FF2B5EF4-FFF2-40B4-BE49-F238E27FC236}">
                <a16:creationId xmlns:a16="http://schemas.microsoft.com/office/drawing/2014/main" id="{5754319E-9550-4C6A-8913-F61A7F5E2816}"/>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Oxifativo: Capacidad Oxidativa</a:t>
            </a:r>
          </a:p>
        </p:txBody>
      </p:sp>
      <p:sp>
        <p:nvSpPr>
          <p:cNvPr id="225286" name="Rectangle 6">
            <a:extLst>
              <a:ext uri="{FF2B5EF4-FFF2-40B4-BE49-F238E27FC236}">
                <a16:creationId xmlns:a16="http://schemas.microsoft.com/office/drawing/2014/main" id="{F3C11D39-1448-4738-9DE6-81B756834845}"/>
              </a:ext>
            </a:extLst>
          </p:cNvPr>
          <p:cNvSpPr>
            <a:spLocks noChangeArrowheads="1"/>
          </p:cNvSpPr>
          <p:nvPr/>
        </p:nvSpPr>
        <p:spPr bwMode="auto">
          <a:xfrm>
            <a:off x="2432050" y="3667125"/>
            <a:ext cx="4546600" cy="609600"/>
          </a:xfrm>
          <a:prstGeom prst="rect">
            <a:avLst/>
          </a:prstGeom>
          <a:noFill/>
          <a:ln w="9525">
            <a:noFill/>
            <a:miter lim="800000"/>
            <a:headEnd/>
            <a:tailEnd/>
          </a:ln>
          <a:effectLst/>
        </p:spPr>
        <p:txBody>
          <a:bodyPr/>
          <a:lstStyle/>
          <a:p>
            <a:pPr marL="342900" indent="-342900" algn="ctr">
              <a:spcBef>
                <a:spcPct val="20000"/>
              </a:spcBef>
              <a:defRPr/>
            </a:pPr>
            <a:r>
              <a:rPr lang="en-US" sz="4100" i="0">
                <a:effectLst>
                  <a:outerShdw blurRad="38100" dist="38100" dir="2700000" algn="tl">
                    <a:srgbClr val="C0C0C0"/>
                  </a:outerShdw>
                </a:effectLst>
                <a:latin typeface="Verdana" pitchFamily="34" charset="0"/>
              </a:rPr>
              <a:t>Determinantes</a:t>
            </a:r>
          </a:p>
        </p:txBody>
      </p:sp>
      <p:sp>
        <p:nvSpPr>
          <p:cNvPr id="225289" name="Rectangle 9">
            <a:extLst>
              <a:ext uri="{FF2B5EF4-FFF2-40B4-BE49-F238E27FC236}">
                <a16:creationId xmlns:a16="http://schemas.microsoft.com/office/drawing/2014/main" id="{C2E8CC78-A0C1-432E-804F-2325060FDD64}"/>
              </a:ext>
            </a:extLst>
          </p:cNvPr>
          <p:cNvSpPr>
            <a:spLocks noChangeArrowheads="1"/>
          </p:cNvSpPr>
          <p:nvPr/>
        </p:nvSpPr>
        <p:spPr bwMode="auto">
          <a:xfrm>
            <a:off x="1044575" y="1290638"/>
            <a:ext cx="7121525" cy="1389062"/>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CAPACIDAD OXIDATIVA (QO</a:t>
            </a:r>
            <a:r>
              <a:rPr lang="en-US" sz="3300" i="0" baseline="-25000">
                <a:effectLst>
                  <a:outerShdw blurRad="38100" dist="38100" dir="2700000" algn="tl">
                    <a:srgbClr val="C0C0C0"/>
                  </a:outerShdw>
                </a:effectLst>
                <a:latin typeface="Arial Black" pitchFamily="34" charset="0"/>
              </a:rPr>
              <a:t>2</a:t>
            </a:r>
            <a:r>
              <a:rPr lang="en-US" sz="3300" i="0">
                <a:effectLst>
                  <a:outerShdw blurRad="38100" dist="38100" dir="2700000" algn="tl">
                    <a:srgbClr val="C0C0C0"/>
                  </a:outerShdw>
                </a:effectLst>
                <a:latin typeface="Arial Black" pitchFamily="34" charset="0"/>
              </a:rPr>
              <a:t>)</a:t>
            </a:r>
          </a:p>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de los</a:t>
            </a:r>
          </a:p>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Músculos Esqueletales</a:t>
            </a:r>
          </a:p>
        </p:txBody>
      </p:sp>
      <p:sp>
        <p:nvSpPr>
          <p:cNvPr id="77830" name="Line 19">
            <a:extLst>
              <a:ext uri="{FF2B5EF4-FFF2-40B4-BE49-F238E27FC236}">
                <a16:creationId xmlns:a16="http://schemas.microsoft.com/office/drawing/2014/main" id="{F98299CD-FA6B-43EF-8725-61BBCE677069}"/>
              </a:ext>
            </a:extLst>
          </p:cNvPr>
          <p:cNvSpPr>
            <a:spLocks noChangeShapeType="1"/>
          </p:cNvSpPr>
          <p:nvPr/>
        </p:nvSpPr>
        <p:spPr bwMode="auto">
          <a:xfrm>
            <a:off x="4557713" y="2593975"/>
            <a:ext cx="0" cy="12700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7831" name="Freeform 20">
            <a:extLst>
              <a:ext uri="{FF2B5EF4-FFF2-40B4-BE49-F238E27FC236}">
                <a16:creationId xmlns:a16="http://schemas.microsoft.com/office/drawing/2014/main" id="{8D00B9FE-B459-4081-84A4-8EA7C2F5F5C7}"/>
              </a:ext>
            </a:extLst>
          </p:cNvPr>
          <p:cNvSpPr>
            <a:spLocks/>
          </p:cNvSpPr>
          <p:nvPr/>
        </p:nvSpPr>
        <p:spPr bwMode="auto">
          <a:xfrm>
            <a:off x="1814513" y="4041775"/>
            <a:ext cx="728662" cy="7905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1" name="Rectangle 21">
            <a:extLst>
              <a:ext uri="{FF2B5EF4-FFF2-40B4-BE49-F238E27FC236}">
                <a16:creationId xmlns:a16="http://schemas.microsoft.com/office/drawing/2014/main" id="{6D918D3F-4777-4668-977C-DCE18CC2ACB0}"/>
              </a:ext>
            </a:extLst>
          </p:cNvPr>
          <p:cNvSpPr>
            <a:spLocks noChangeArrowheads="1"/>
          </p:cNvSpPr>
          <p:nvPr/>
        </p:nvSpPr>
        <p:spPr bwMode="auto">
          <a:xfrm>
            <a:off x="254000" y="4851400"/>
            <a:ext cx="3643313" cy="8001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effectLst>
                  <a:outerShdw blurRad="38100" dist="38100" dir="2700000" algn="tl">
                    <a:srgbClr val="C0C0C0"/>
                  </a:outerShdw>
                </a:effectLst>
                <a:latin typeface="Arial" charset="0"/>
              </a:rPr>
              <a:t>Nivel de las</a:t>
            </a:r>
          </a:p>
          <a:p>
            <a:pPr marL="342900" indent="-342900" algn="ctr">
              <a:lnSpc>
                <a:spcPct val="60000"/>
              </a:lnSpc>
              <a:spcBef>
                <a:spcPct val="20000"/>
              </a:spcBef>
              <a:defRPr/>
            </a:pPr>
            <a:r>
              <a:rPr lang="es-PR" sz="2800" i="0">
                <a:solidFill>
                  <a:srgbClr val="000000"/>
                </a:solidFill>
                <a:effectLst>
                  <a:outerShdw blurRad="38100" dist="38100" dir="2700000" algn="tl">
                    <a:srgbClr val="C0C0C0"/>
                  </a:outerShdw>
                </a:effectLst>
                <a:latin typeface="Arial" charset="0"/>
              </a:rPr>
              <a:t>Enzimas Oxidativas</a:t>
            </a:r>
            <a:r>
              <a:rPr lang="en-US" sz="3200" i="0">
                <a:solidFill>
                  <a:srgbClr val="000000"/>
                </a:solidFill>
                <a:effectLst>
                  <a:outerShdw blurRad="38100" dist="38100" dir="2700000" algn="tl">
                    <a:srgbClr val="C0C0C0"/>
                  </a:outerShdw>
                </a:effectLst>
                <a:latin typeface="Arial Black" pitchFamily="34" charset="0"/>
              </a:rPr>
              <a:t>         </a:t>
            </a:r>
            <a:endParaRPr lang="en-US" sz="3200">
              <a:solidFill>
                <a:srgbClr val="000000"/>
              </a:solidFill>
              <a:effectLst>
                <a:outerShdw blurRad="38100" dist="38100" dir="2700000" algn="tl">
                  <a:srgbClr val="C0C0C0"/>
                </a:outerShdw>
              </a:effectLst>
              <a:latin typeface="Arial Black" pitchFamily="34" charset="0"/>
            </a:endParaRPr>
          </a:p>
        </p:txBody>
      </p:sp>
      <p:sp>
        <p:nvSpPr>
          <p:cNvPr id="77833" name="Line 22">
            <a:extLst>
              <a:ext uri="{FF2B5EF4-FFF2-40B4-BE49-F238E27FC236}">
                <a16:creationId xmlns:a16="http://schemas.microsoft.com/office/drawing/2014/main" id="{C110794C-AB7B-4A84-B302-26E52FF2BBCE}"/>
              </a:ext>
            </a:extLst>
          </p:cNvPr>
          <p:cNvSpPr>
            <a:spLocks noChangeShapeType="1"/>
          </p:cNvSpPr>
          <p:nvPr/>
        </p:nvSpPr>
        <p:spPr bwMode="auto">
          <a:xfrm>
            <a:off x="4545013" y="4295775"/>
            <a:ext cx="0" cy="15875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25304" name="Rectangle 24">
            <a:extLst>
              <a:ext uri="{FF2B5EF4-FFF2-40B4-BE49-F238E27FC236}">
                <a16:creationId xmlns:a16="http://schemas.microsoft.com/office/drawing/2014/main" id="{125B544A-3744-4E05-91EB-B7F1DF18B600}"/>
              </a:ext>
            </a:extLst>
          </p:cNvPr>
          <p:cNvSpPr>
            <a:spLocks noChangeArrowheads="1"/>
          </p:cNvSpPr>
          <p:nvPr/>
        </p:nvSpPr>
        <p:spPr bwMode="auto">
          <a:xfrm>
            <a:off x="2755900" y="5867400"/>
            <a:ext cx="3643313" cy="8001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effectLst>
                  <a:outerShdw blurRad="38100" dist="38100" dir="2700000" algn="tl">
                    <a:srgbClr val="C0C0C0"/>
                  </a:outerShdw>
                </a:effectLst>
                <a:latin typeface="Arial" charset="0"/>
              </a:rPr>
              <a:t>Composición de los</a:t>
            </a:r>
          </a:p>
          <a:p>
            <a:pPr marL="342900" indent="-342900" algn="ctr">
              <a:lnSpc>
                <a:spcPct val="60000"/>
              </a:lnSpc>
              <a:spcBef>
                <a:spcPct val="20000"/>
              </a:spcBef>
              <a:defRPr/>
            </a:pPr>
            <a:r>
              <a:rPr lang="es-PR" sz="2800" i="0">
                <a:solidFill>
                  <a:srgbClr val="000000"/>
                </a:solidFill>
                <a:effectLst>
                  <a:outerShdw blurRad="38100" dist="38100" dir="2700000" algn="tl">
                    <a:srgbClr val="C0C0C0"/>
                  </a:outerShdw>
                </a:effectLst>
                <a:latin typeface="Arial" charset="0"/>
              </a:rPr>
              <a:t>Tipos de Fibras</a:t>
            </a:r>
            <a:r>
              <a:rPr lang="en-US" sz="3200" i="0">
                <a:solidFill>
                  <a:srgbClr val="000000"/>
                </a:solidFill>
                <a:effectLst>
                  <a:outerShdw blurRad="38100" dist="38100" dir="2700000" algn="tl">
                    <a:srgbClr val="C0C0C0"/>
                  </a:outerShdw>
                </a:effectLst>
                <a:latin typeface="Arial Black" pitchFamily="34" charset="0"/>
              </a:rPr>
              <a:t>         </a:t>
            </a:r>
            <a:endParaRPr lang="en-US" sz="3200">
              <a:solidFill>
                <a:srgbClr val="000000"/>
              </a:solidFill>
              <a:effectLst>
                <a:outerShdw blurRad="38100" dist="38100" dir="2700000" algn="tl">
                  <a:srgbClr val="C0C0C0"/>
                </a:outerShdw>
              </a:effectLst>
              <a:latin typeface="Arial Black" pitchFamily="34" charset="0"/>
            </a:endParaRPr>
          </a:p>
        </p:txBody>
      </p:sp>
      <p:sp>
        <p:nvSpPr>
          <p:cNvPr id="77835" name="Freeform 26">
            <a:extLst>
              <a:ext uri="{FF2B5EF4-FFF2-40B4-BE49-F238E27FC236}">
                <a16:creationId xmlns:a16="http://schemas.microsoft.com/office/drawing/2014/main" id="{38A634BB-36E6-484F-94C8-C21E94886C55}"/>
              </a:ext>
            </a:extLst>
          </p:cNvPr>
          <p:cNvSpPr>
            <a:spLocks/>
          </p:cNvSpPr>
          <p:nvPr/>
        </p:nvSpPr>
        <p:spPr bwMode="auto">
          <a:xfrm flipH="1">
            <a:off x="6919913" y="4054475"/>
            <a:ext cx="728662" cy="790575"/>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25307" name="Rectangle 27">
            <a:extLst>
              <a:ext uri="{FF2B5EF4-FFF2-40B4-BE49-F238E27FC236}">
                <a16:creationId xmlns:a16="http://schemas.microsoft.com/office/drawing/2014/main" id="{D7B9E307-9266-4065-9200-AEFE4326C59A}"/>
              </a:ext>
            </a:extLst>
          </p:cNvPr>
          <p:cNvSpPr>
            <a:spLocks noChangeArrowheads="1"/>
          </p:cNvSpPr>
          <p:nvPr/>
        </p:nvSpPr>
        <p:spPr bwMode="auto">
          <a:xfrm>
            <a:off x="5575300" y="4864100"/>
            <a:ext cx="3568700" cy="8001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800" i="0">
                <a:solidFill>
                  <a:srgbClr val="000000"/>
                </a:solidFill>
                <a:effectLst>
                  <a:outerShdw blurRad="38100" dist="38100" dir="2700000" algn="tl">
                    <a:srgbClr val="C0C0C0"/>
                  </a:outerShdw>
                </a:effectLst>
                <a:latin typeface="Arial" charset="0"/>
              </a:rPr>
              <a:t>Disponibilidad de</a:t>
            </a:r>
          </a:p>
          <a:p>
            <a:pPr marL="342900" indent="-342900" algn="ctr">
              <a:lnSpc>
                <a:spcPct val="60000"/>
              </a:lnSpc>
              <a:spcBef>
                <a:spcPct val="20000"/>
              </a:spcBef>
              <a:defRPr/>
            </a:pPr>
            <a:r>
              <a:rPr lang="es-PR" sz="2800" i="0">
                <a:solidFill>
                  <a:srgbClr val="000000"/>
                </a:solidFill>
                <a:effectLst>
                  <a:outerShdw blurRad="38100" dist="38100" dir="2700000" algn="tl">
                    <a:srgbClr val="C0C0C0"/>
                  </a:outerShdw>
                </a:effectLst>
                <a:latin typeface="Arial" charset="0"/>
              </a:rPr>
              <a:t>Oxigeno</a:t>
            </a:r>
            <a:r>
              <a:rPr lang="en-US" sz="3200" i="0">
                <a:solidFill>
                  <a:srgbClr val="000000"/>
                </a:solidFill>
                <a:effectLst>
                  <a:outerShdw blurRad="38100" dist="38100" dir="2700000" algn="tl">
                    <a:srgbClr val="C0C0C0"/>
                  </a:outerShdw>
                </a:effectLst>
                <a:latin typeface="Arial Black" pitchFamily="34" charset="0"/>
              </a:rPr>
              <a:t>       </a:t>
            </a:r>
            <a:endParaRPr lang="en-US" sz="3200">
              <a:solidFill>
                <a:srgbClr val="000000"/>
              </a:solidFill>
              <a:effectLst>
                <a:outerShdw blurRad="38100" dist="38100" dir="2700000" algn="tl">
                  <a:srgbClr val="C0C0C0"/>
                </a:outerShdw>
              </a:effectLst>
              <a:latin typeface="Arial Black" pitchFamily="34" charset="0"/>
            </a:endParaRPr>
          </a:p>
        </p:txBody>
      </p:sp>
      <p:sp>
        <p:nvSpPr>
          <p:cNvPr id="225308" name="Rectangle 28">
            <a:extLst>
              <a:ext uri="{FF2B5EF4-FFF2-40B4-BE49-F238E27FC236}">
                <a16:creationId xmlns:a16="http://schemas.microsoft.com/office/drawing/2014/main" id="{01CDCF8E-6316-4238-A63F-D6DC31D7CBBD}"/>
              </a:ext>
            </a:extLst>
          </p:cNvPr>
          <p:cNvSpPr>
            <a:spLocks noChangeArrowheads="1"/>
          </p:cNvSpPr>
          <p:nvPr/>
        </p:nvSpPr>
        <p:spPr bwMode="auto">
          <a:xfrm flipH="1">
            <a:off x="6962775" y="923925"/>
            <a:ext cx="363538" cy="3889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5283"/>
                                        </p:tgtEl>
                                        <p:attrNameLst>
                                          <p:attrName>style.visibility</p:attrName>
                                        </p:attrNameLst>
                                      </p:cBhvr>
                                      <p:to>
                                        <p:strVal val="visible"/>
                                      </p:to>
                                    </p:set>
                                    <p:animEffect transition="in" filter="wipe(left)">
                                      <p:cBhvr>
                                        <p:cTn id="7" dur="500"/>
                                        <p:tgtEl>
                                          <p:spTgt spid="225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283"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0" name="Picture 2" descr="Contents">
            <a:extLst>
              <a:ext uri="{FF2B5EF4-FFF2-40B4-BE49-F238E27FC236}">
                <a16:creationId xmlns:a16="http://schemas.microsoft.com/office/drawing/2014/main" id="{D74B4E53-83B2-41DF-AF93-CD4B9BF325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811" name="Text Box 3">
            <a:extLst>
              <a:ext uri="{FF2B5EF4-FFF2-40B4-BE49-F238E27FC236}">
                <a16:creationId xmlns:a16="http://schemas.microsoft.com/office/drawing/2014/main" id="{C392D483-04C3-441F-B284-65EF64D5CF4E}"/>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 Capacidad Oxidativa</a:t>
            </a:r>
          </a:p>
        </p:txBody>
      </p:sp>
      <p:sp>
        <p:nvSpPr>
          <p:cNvPr id="247812" name="Rectangle 4">
            <a:extLst>
              <a:ext uri="{FF2B5EF4-FFF2-40B4-BE49-F238E27FC236}">
                <a16:creationId xmlns:a16="http://schemas.microsoft.com/office/drawing/2014/main" id="{F4F9994B-F70B-4544-9E0A-A85CEC154C99}"/>
              </a:ext>
            </a:extLst>
          </p:cNvPr>
          <p:cNvSpPr>
            <a:spLocks noChangeArrowheads="1"/>
          </p:cNvSpPr>
          <p:nvPr/>
        </p:nvSpPr>
        <p:spPr bwMode="auto">
          <a:xfrm>
            <a:off x="2898775" y="2892425"/>
            <a:ext cx="3992563" cy="100488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700" i="0">
                <a:effectLst>
                  <a:outerShdw blurRad="38100" dist="38100" dir="2700000" algn="tl">
                    <a:srgbClr val="C0C0C0"/>
                  </a:outerShdw>
                </a:effectLst>
                <a:latin typeface="Verdana" pitchFamily="34" charset="0"/>
              </a:rPr>
              <a:t>Indicadores de su</a:t>
            </a:r>
          </a:p>
          <a:p>
            <a:pPr marL="342900" indent="-342900" algn="ctr">
              <a:lnSpc>
                <a:spcPct val="70000"/>
              </a:lnSpc>
              <a:spcBef>
                <a:spcPct val="20000"/>
              </a:spcBef>
              <a:defRPr/>
            </a:pPr>
            <a:r>
              <a:rPr lang="en-US" sz="2700" i="0">
                <a:effectLst>
                  <a:outerShdw blurRad="38100" dist="38100" dir="2700000" algn="tl">
                    <a:srgbClr val="C0C0C0"/>
                  </a:outerShdw>
                </a:effectLst>
                <a:latin typeface="Verdana" pitchFamily="34" charset="0"/>
              </a:rPr>
              <a:t>Potencial Oxidativo</a:t>
            </a:r>
          </a:p>
          <a:p>
            <a:pPr marL="342900" indent="-342900" algn="ctr">
              <a:lnSpc>
                <a:spcPct val="70000"/>
              </a:lnSpc>
              <a:spcBef>
                <a:spcPct val="20000"/>
              </a:spcBef>
              <a:defRPr/>
            </a:pPr>
            <a:r>
              <a:rPr lang="en-US" sz="2700" i="0">
                <a:effectLst>
                  <a:outerShdw blurRad="38100" dist="38100" dir="2700000" algn="tl">
                    <a:srgbClr val="C0C0C0"/>
                  </a:outerShdw>
                </a:effectLst>
                <a:latin typeface="Verdana" pitchFamily="34" charset="0"/>
              </a:rPr>
              <a:t>(</a:t>
            </a:r>
            <a:r>
              <a:rPr lang="en-US" sz="2700">
                <a:effectLst>
                  <a:outerShdw blurRad="38100" dist="38100" dir="2700000" algn="tl">
                    <a:srgbClr val="C0C0C0"/>
                  </a:outerShdw>
                </a:effectLst>
                <a:latin typeface="Verdana" pitchFamily="34" charset="0"/>
              </a:rPr>
              <a:t>Determinantes</a:t>
            </a:r>
            <a:r>
              <a:rPr lang="en-US" sz="2700" i="0">
                <a:effectLst>
                  <a:outerShdw blurRad="38100" dist="38100" dir="2700000" algn="tl">
                    <a:srgbClr val="C0C0C0"/>
                  </a:outerShdw>
                </a:effectLst>
                <a:latin typeface="Verdana" pitchFamily="34" charset="0"/>
              </a:rPr>
              <a:t>)</a:t>
            </a:r>
          </a:p>
        </p:txBody>
      </p:sp>
      <p:sp>
        <p:nvSpPr>
          <p:cNvPr id="247813" name="Rectangle 5">
            <a:extLst>
              <a:ext uri="{FF2B5EF4-FFF2-40B4-BE49-F238E27FC236}">
                <a16:creationId xmlns:a16="http://schemas.microsoft.com/office/drawing/2014/main" id="{AC5D1C6D-BA07-43C4-BE7D-4DCCBD20258D}"/>
              </a:ext>
            </a:extLst>
          </p:cNvPr>
          <p:cNvSpPr>
            <a:spLocks noChangeArrowheads="1"/>
          </p:cNvSpPr>
          <p:nvPr/>
        </p:nvSpPr>
        <p:spPr bwMode="auto">
          <a:xfrm>
            <a:off x="1108075" y="1366838"/>
            <a:ext cx="7281863" cy="8461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3300" i="0">
                <a:effectLst>
                  <a:outerShdw blurRad="38100" dist="38100" dir="2700000" algn="tl">
                    <a:srgbClr val="C0C0C0"/>
                  </a:outerShdw>
                </a:effectLst>
                <a:latin typeface="Arial Black" pitchFamily="34" charset="0"/>
              </a:rPr>
              <a:t>CAPACIDAD OXIDATIVA (QO</a:t>
            </a:r>
            <a:r>
              <a:rPr lang="en-US" sz="3300" i="0" baseline="-25000">
                <a:effectLst>
                  <a:outerShdw blurRad="38100" dist="38100" dir="2700000" algn="tl">
                    <a:srgbClr val="C0C0C0"/>
                  </a:outerShdw>
                </a:effectLst>
                <a:latin typeface="Arial Black" pitchFamily="34" charset="0"/>
              </a:rPr>
              <a:t>2</a:t>
            </a:r>
            <a:r>
              <a:rPr lang="en-US" sz="3300" i="0">
                <a:effectLst>
                  <a:outerShdw blurRad="38100" dist="38100" dir="2700000" algn="tl">
                    <a:srgbClr val="C0C0C0"/>
                  </a:outerShdw>
                </a:effectLst>
                <a:latin typeface="Arial Black" pitchFamily="34" charset="0"/>
              </a:rPr>
              <a:t>)</a:t>
            </a:r>
          </a:p>
          <a:p>
            <a:pPr marL="342900" indent="-342900" algn="ctr">
              <a:lnSpc>
                <a:spcPct val="60000"/>
              </a:lnSpc>
              <a:spcBef>
                <a:spcPct val="20000"/>
              </a:spcBef>
              <a:defRPr/>
            </a:pPr>
            <a:r>
              <a:rPr lang="en-US" sz="3300" i="0">
                <a:effectLst>
                  <a:outerShdw blurRad="38100" dist="38100" dir="2700000" algn="tl">
                    <a:srgbClr val="C0C0C0"/>
                  </a:outerShdw>
                </a:effectLst>
                <a:latin typeface="Arial Black" pitchFamily="34" charset="0"/>
              </a:rPr>
              <a:t>de un Músculo</a:t>
            </a:r>
          </a:p>
        </p:txBody>
      </p:sp>
      <p:sp>
        <p:nvSpPr>
          <p:cNvPr id="247814" name="Rectangle 6">
            <a:extLst>
              <a:ext uri="{FF2B5EF4-FFF2-40B4-BE49-F238E27FC236}">
                <a16:creationId xmlns:a16="http://schemas.microsoft.com/office/drawing/2014/main" id="{E88CA74D-0BB2-4205-8091-696105949320}"/>
              </a:ext>
            </a:extLst>
          </p:cNvPr>
          <p:cNvSpPr>
            <a:spLocks noChangeArrowheads="1"/>
          </p:cNvSpPr>
          <p:nvPr/>
        </p:nvSpPr>
        <p:spPr bwMode="auto">
          <a:xfrm>
            <a:off x="1731963" y="5892800"/>
            <a:ext cx="6111875" cy="6270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Disponibilidad de O</a:t>
            </a:r>
            <a:r>
              <a:rPr lang="es-PR" sz="2400" i="0" baseline="-25000">
                <a:solidFill>
                  <a:srgbClr val="000000"/>
                </a:solidFill>
                <a:effectLst>
                  <a:outerShdw blurRad="38100" dist="38100" dir="2700000" algn="tl">
                    <a:srgbClr val="C0C0C0"/>
                  </a:outerShdw>
                </a:effectLst>
                <a:latin typeface="Arial" charset="0"/>
              </a:rPr>
              <a:t>2</a:t>
            </a:r>
          </a:p>
          <a:p>
            <a:pPr marL="342900" indent="-342900" algn="ctr">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(Sistema de Transporte de O</a:t>
            </a:r>
            <a:r>
              <a:rPr lang="es-PR" sz="2400" i="0" baseline="-25000">
                <a:solidFill>
                  <a:srgbClr val="000000"/>
                </a:solidFill>
                <a:effectLst>
                  <a:outerShdw blurRad="38100" dist="38100" dir="2700000" algn="tl">
                    <a:srgbClr val="C0C0C0"/>
                  </a:outerShdw>
                </a:effectLst>
                <a:latin typeface="Arial" charset="0"/>
              </a:rPr>
              <a:t>2</a:t>
            </a:r>
            <a:r>
              <a:rPr lang="es-PR" sz="2400" i="0">
                <a:solidFill>
                  <a:srgbClr val="000000"/>
                </a:solidFill>
                <a:effectLst>
                  <a:outerShdw blurRad="38100" dist="38100" dir="2700000" algn="tl">
                    <a:srgbClr val="C0C0C0"/>
                  </a:outerShdw>
                </a:effectLst>
                <a:latin typeface="Arial" charset="0"/>
              </a:rPr>
              <a:t>)</a:t>
            </a:r>
            <a:r>
              <a:rPr lang="en-US" sz="2400" i="0">
                <a:solidFill>
                  <a:srgbClr val="000000"/>
                </a:solidFill>
                <a:effectLst>
                  <a:outerShdw blurRad="38100" dist="38100" dir="2700000" algn="tl">
                    <a:srgbClr val="C0C0C0"/>
                  </a:outerShdw>
                </a:effectLst>
                <a:latin typeface="Arial Black" pitchFamily="34" charset="0"/>
              </a:rPr>
              <a:t>         </a:t>
            </a:r>
            <a:endParaRPr lang="en-US" sz="2400">
              <a:solidFill>
                <a:srgbClr val="000000"/>
              </a:solidFill>
              <a:effectLst>
                <a:outerShdw blurRad="38100" dist="38100" dir="2700000" algn="tl">
                  <a:srgbClr val="C0C0C0"/>
                </a:outerShdw>
              </a:effectLst>
              <a:latin typeface="Arial Black" pitchFamily="34" charset="0"/>
            </a:endParaRPr>
          </a:p>
        </p:txBody>
      </p:sp>
      <p:sp>
        <p:nvSpPr>
          <p:cNvPr id="247815" name="Rectangle 7">
            <a:extLst>
              <a:ext uri="{FF2B5EF4-FFF2-40B4-BE49-F238E27FC236}">
                <a16:creationId xmlns:a16="http://schemas.microsoft.com/office/drawing/2014/main" id="{7487EDAD-DBA6-417C-A81C-955929D3B63E}"/>
              </a:ext>
            </a:extLst>
          </p:cNvPr>
          <p:cNvSpPr>
            <a:spLocks noChangeArrowheads="1"/>
          </p:cNvSpPr>
          <p:nvPr/>
        </p:nvSpPr>
        <p:spPr bwMode="auto">
          <a:xfrm>
            <a:off x="7127875" y="974725"/>
            <a:ext cx="276225" cy="3032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a:t>
            </a:r>
          </a:p>
        </p:txBody>
      </p:sp>
      <p:sp>
        <p:nvSpPr>
          <p:cNvPr id="78856" name="Line 8">
            <a:extLst>
              <a:ext uri="{FF2B5EF4-FFF2-40B4-BE49-F238E27FC236}">
                <a16:creationId xmlns:a16="http://schemas.microsoft.com/office/drawing/2014/main" id="{33711494-0B1E-4067-B092-8B96021552B5}"/>
              </a:ext>
            </a:extLst>
          </p:cNvPr>
          <p:cNvSpPr>
            <a:spLocks noChangeShapeType="1"/>
          </p:cNvSpPr>
          <p:nvPr/>
        </p:nvSpPr>
        <p:spPr bwMode="auto">
          <a:xfrm>
            <a:off x="4697413" y="3978275"/>
            <a:ext cx="0" cy="1914525"/>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8857" name="Line 9">
            <a:extLst>
              <a:ext uri="{FF2B5EF4-FFF2-40B4-BE49-F238E27FC236}">
                <a16:creationId xmlns:a16="http://schemas.microsoft.com/office/drawing/2014/main" id="{5DFFD874-191B-4713-9A3F-81273A3A74B8}"/>
              </a:ext>
            </a:extLst>
          </p:cNvPr>
          <p:cNvSpPr>
            <a:spLocks noChangeShapeType="1"/>
          </p:cNvSpPr>
          <p:nvPr/>
        </p:nvSpPr>
        <p:spPr bwMode="auto">
          <a:xfrm>
            <a:off x="4710113" y="2124075"/>
            <a:ext cx="0" cy="8001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8858" name="Freeform 11">
            <a:extLst>
              <a:ext uri="{FF2B5EF4-FFF2-40B4-BE49-F238E27FC236}">
                <a16:creationId xmlns:a16="http://schemas.microsoft.com/office/drawing/2014/main" id="{0DAF545D-AEBD-41EC-9A2B-881490F41547}"/>
              </a:ext>
            </a:extLst>
          </p:cNvPr>
          <p:cNvSpPr>
            <a:spLocks/>
          </p:cNvSpPr>
          <p:nvPr/>
        </p:nvSpPr>
        <p:spPr bwMode="auto">
          <a:xfrm rot="-5400000" flipH="1" flipV="1">
            <a:off x="2181225" y="3405188"/>
            <a:ext cx="787400" cy="8255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47820" name="Rectangle 12">
            <a:extLst>
              <a:ext uri="{FF2B5EF4-FFF2-40B4-BE49-F238E27FC236}">
                <a16:creationId xmlns:a16="http://schemas.microsoft.com/office/drawing/2014/main" id="{85407784-6155-4D7D-8635-337B13701EB9}"/>
              </a:ext>
            </a:extLst>
          </p:cNvPr>
          <p:cNvSpPr>
            <a:spLocks noChangeArrowheads="1"/>
          </p:cNvSpPr>
          <p:nvPr/>
        </p:nvSpPr>
        <p:spPr bwMode="auto">
          <a:xfrm>
            <a:off x="290513" y="4170363"/>
            <a:ext cx="3949700" cy="1317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Niveles de las</a:t>
            </a:r>
          </a:p>
          <a:p>
            <a:pPr marL="342900" indent="-342900" algn="ctr">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Enzimas Oxidativas</a:t>
            </a:r>
          </a:p>
          <a:p>
            <a:pPr marL="342900" indent="-342900" algn="ctr">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(Actividad Enzimática</a:t>
            </a:r>
          </a:p>
          <a:p>
            <a:pPr marL="342900" indent="-342900" algn="ctr">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de las Fibras Musculares)</a:t>
            </a:r>
            <a:endParaRPr lang="en-US" sz="2400">
              <a:solidFill>
                <a:srgbClr val="000000"/>
              </a:solidFill>
              <a:effectLst>
                <a:outerShdw blurRad="38100" dist="38100" dir="2700000" algn="tl">
                  <a:srgbClr val="C0C0C0"/>
                </a:outerShdw>
              </a:effectLst>
              <a:latin typeface="Arial Black" pitchFamily="34" charset="0"/>
            </a:endParaRPr>
          </a:p>
        </p:txBody>
      </p:sp>
      <p:sp>
        <p:nvSpPr>
          <p:cNvPr id="247822" name="Rectangle 14">
            <a:extLst>
              <a:ext uri="{FF2B5EF4-FFF2-40B4-BE49-F238E27FC236}">
                <a16:creationId xmlns:a16="http://schemas.microsoft.com/office/drawing/2014/main" id="{8B0E6CB5-D90C-4944-AD07-A5341F43F09D}"/>
              </a:ext>
            </a:extLst>
          </p:cNvPr>
          <p:cNvSpPr>
            <a:spLocks noChangeArrowheads="1"/>
          </p:cNvSpPr>
          <p:nvPr/>
        </p:nvSpPr>
        <p:spPr bwMode="auto">
          <a:xfrm>
            <a:off x="5503863" y="4183063"/>
            <a:ext cx="3554412" cy="12954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Composición de los</a:t>
            </a:r>
          </a:p>
          <a:p>
            <a:pPr marL="342900" indent="-342900" algn="ctr">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Músculos Esqueletales</a:t>
            </a:r>
          </a:p>
          <a:p>
            <a:pPr marL="342900" indent="-342900" algn="ctr">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en cuanto a los</a:t>
            </a:r>
          </a:p>
          <a:p>
            <a:pPr marL="342900" indent="-342900" algn="ctr">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Tipos de Fibras</a:t>
            </a:r>
            <a:endParaRPr lang="en-US" sz="2400">
              <a:solidFill>
                <a:srgbClr val="000000"/>
              </a:solidFill>
              <a:effectLst>
                <a:outerShdw blurRad="38100" dist="38100" dir="2700000" algn="tl">
                  <a:srgbClr val="C0C0C0"/>
                </a:outerShdw>
              </a:effectLst>
              <a:latin typeface="Arial Black" pitchFamily="34" charset="0"/>
            </a:endParaRPr>
          </a:p>
        </p:txBody>
      </p:sp>
      <p:sp>
        <p:nvSpPr>
          <p:cNvPr id="78861" name="Freeform 15">
            <a:extLst>
              <a:ext uri="{FF2B5EF4-FFF2-40B4-BE49-F238E27FC236}">
                <a16:creationId xmlns:a16="http://schemas.microsoft.com/office/drawing/2014/main" id="{6947570C-4A97-4653-9BEE-09065B675752}"/>
              </a:ext>
            </a:extLst>
          </p:cNvPr>
          <p:cNvSpPr>
            <a:spLocks/>
          </p:cNvSpPr>
          <p:nvPr/>
        </p:nvSpPr>
        <p:spPr bwMode="auto">
          <a:xfrm rot="5400000" flipV="1">
            <a:off x="6804025" y="3417888"/>
            <a:ext cx="787400" cy="8255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7811"/>
                                        </p:tgtEl>
                                        <p:attrNameLst>
                                          <p:attrName>style.visibility</p:attrName>
                                        </p:attrNameLst>
                                      </p:cBhvr>
                                      <p:to>
                                        <p:strVal val="visible"/>
                                      </p:to>
                                    </p:set>
                                    <p:animEffect transition="in" filter="wipe(left)">
                                      <p:cBhvr>
                                        <p:cTn id="7" dur="500"/>
                                        <p:tgtEl>
                                          <p:spTgt spid="2478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1"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Contents">
            <a:extLst>
              <a:ext uri="{FF2B5EF4-FFF2-40B4-BE49-F238E27FC236}">
                <a16:creationId xmlns:a16="http://schemas.microsoft.com/office/drawing/2014/main" id="{9442D50F-C36E-4689-958B-64894EEB70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Text Box 3">
            <a:extLst>
              <a:ext uri="{FF2B5EF4-FFF2-40B4-BE49-F238E27FC236}">
                <a16:creationId xmlns:a16="http://schemas.microsoft.com/office/drawing/2014/main" id="{9822A950-1220-4EEA-ABAB-370C557F8B7D}"/>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¿Qué Determina la Capacidad Oxidativa?</a:t>
            </a:r>
          </a:p>
        </p:txBody>
      </p:sp>
      <p:sp>
        <p:nvSpPr>
          <p:cNvPr id="33796" name="Text Box 4">
            <a:extLst>
              <a:ext uri="{FF2B5EF4-FFF2-40B4-BE49-F238E27FC236}">
                <a16:creationId xmlns:a16="http://schemas.microsoft.com/office/drawing/2014/main" id="{2FFF231F-E7E1-425F-B309-E8C69160AD13}"/>
              </a:ext>
            </a:extLst>
          </p:cNvPr>
          <p:cNvSpPr txBox="1">
            <a:spLocks noChangeArrowheads="1"/>
          </p:cNvSpPr>
          <p:nvPr/>
        </p:nvSpPr>
        <p:spPr bwMode="auto">
          <a:xfrm>
            <a:off x="609600" y="1631950"/>
            <a:ext cx="83058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actividad enzimática dentro de los músculos</a:t>
            </a:r>
          </a:p>
        </p:txBody>
      </p:sp>
      <p:sp>
        <p:nvSpPr>
          <p:cNvPr id="33797" name="Text Box 5">
            <a:extLst>
              <a:ext uri="{FF2B5EF4-FFF2-40B4-BE49-F238E27FC236}">
                <a16:creationId xmlns:a16="http://schemas.microsoft.com/office/drawing/2014/main" id="{EC56E195-4F21-46AF-B6BD-C21BB0BE1372}"/>
              </a:ext>
            </a:extLst>
          </p:cNvPr>
          <p:cNvSpPr txBox="1">
            <a:spLocks noChangeArrowheads="1"/>
          </p:cNvSpPr>
          <p:nvPr/>
        </p:nvSpPr>
        <p:spPr bwMode="auto">
          <a:xfrm>
            <a:off x="609600" y="2133600"/>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composición de los músculos esqueletales en cuanto a los tipos de fibras y la cantidad de mitocondrias </a:t>
            </a:r>
          </a:p>
        </p:txBody>
      </p:sp>
      <p:sp>
        <p:nvSpPr>
          <p:cNvPr id="33798" name="Text Box 6">
            <a:extLst>
              <a:ext uri="{FF2B5EF4-FFF2-40B4-BE49-F238E27FC236}">
                <a16:creationId xmlns:a16="http://schemas.microsoft.com/office/drawing/2014/main" id="{F36B094C-E3BF-4786-8D7C-9E1A82066AC9}"/>
              </a:ext>
            </a:extLst>
          </p:cNvPr>
          <p:cNvSpPr txBox="1">
            <a:spLocks noChangeArrowheads="1"/>
          </p:cNvSpPr>
          <p:nvPr/>
        </p:nvSpPr>
        <p:spPr bwMode="auto">
          <a:xfrm>
            <a:off x="609600" y="2984500"/>
            <a:ext cx="838200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Entrenamiento de tolerancia aeróbica</a:t>
            </a:r>
          </a:p>
        </p:txBody>
      </p:sp>
      <p:sp>
        <p:nvSpPr>
          <p:cNvPr id="33799" name="Text Box 7">
            <a:extLst>
              <a:ext uri="{FF2B5EF4-FFF2-40B4-BE49-F238E27FC236}">
                <a16:creationId xmlns:a16="http://schemas.microsoft.com/office/drawing/2014/main" id="{68E00ECE-96E8-4B2F-AFAD-5ACE3CB1E8E7}"/>
              </a:ext>
            </a:extLst>
          </p:cNvPr>
          <p:cNvSpPr txBox="1">
            <a:spLocks noChangeArrowheads="1"/>
          </p:cNvSpPr>
          <p:nvPr/>
        </p:nvSpPr>
        <p:spPr bwMode="auto">
          <a:xfrm>
            <a:off x="609600" y="3478213"/>
            <a:ext cx="838200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Disponibilidad y consumo de oxígeno en los pulmones</a:t>
            </a:r>
          </a:p>
        </p:txBody>
      </p:sp>
      <p:pic>
        <p:nvPicPr>
          <p:cNvPr id="33800" name="Picture 8" descr="Arm">
            <a:extLst>
              <a:ext uri="{FF2B5EF4-FFF2-40B4-BE49-F238E27FC236}">
                <a16:creationId xmlns:a16="http://schemas.microsoft.com/office/drawing/2014/main" id="{5F718F0E-BDB8-442F-8BE1-D0ED83AC39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3962400"/>
            <a:ext cx="2266950" cy="274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33800"/>
                                        </p:tgtEl>
                                        <p:attrNameLst>
                                          <p:attrName>style.visibility</p:attrName>
                                        </p:attrNameLst>
                                      </p:cBhvr>
                                      <p:to>
                                        <p:strVal val="visible"/>
                                      </p:to>
                                    </p:set>
                                    <p:animEffect transition="in" filter="wipe(down)">
                                      <p:cBhvr>
                                        <p:cTn id="7" dur="500"/>
                                        <p:tgtEl>
                                          <p:spTgt spid="33800"/>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3795"/>
                                        </p:tgtEl>
                                        <p:attrNameLst>
                                          <p:attrName>style.visibility</p:attrName>
                                        </p:attrNameLst>
                                      </p:cBhvr>
                                      <p:to>
                                        <p:strVal val="visible"/>
                                      </p:to>
                                    </p:set>
                                    <p:animEffect transition="in" filter="wipe(left)">
                                      <p:cBhvr>
                                        <p:cTn id="11" dur="500"/>
                                        <p:tgtEl>
                                          <p:spTgt spid="3379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3796"/>
                                        </p:tgtEl>
                                        <p:attrNameLst>
                                          <p:attrName>style.visibility</p:attrName>
                                        </p:attrNameLst>
                                      </p:cBhvr>
                                      <p:to>
                                        <p:strVal val="visible"/>
                                      </p:to>
                                    </p:set>
                                    <p:animEffect transition="in" filter="wipe(left)">
                                      <p:cBhvr>
                                        <p:cTn id="16" dur="500"/>
                                        <p:tgtEl>
                                          <p:spTgt spid="3379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33797"/>
                                        </p:tgtEl>
                                        <p:attrNameLst>
                                          <p:attrName>style.visibility</p:attrName>
                                        </p:attrNameLst>
                                      </p:cBhvr>
                                      <p:to>
                                        <p:strVal val="visible"/>
                                      </p:to>
                                    </p:set>
                                    <p:animEffect transition="in" filter="wipe(left)">
                                      <p:cBhvr>
                                        <p:cTn id="21" dur="500"/>
                                        <p:tgtEl>
                                          <p:spTgt spid="3379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33798"/>
                                        </p:tgtEl>
                                        <p:attrNameLst>
                                          <p:attrName>style.visibility</p:attrName>
                                        </p:attrNameLst>
                                      </p:cBhvr>
                                      <p:to>
                                        <p:strVal val="visible"/>
                                      </p:to>
                                    </p:set>
                                    <p:animEffect transition="in" filter="wipe(left)">
                                      <p:cBhvr>
                                        <p:cTn id="26" dur="500"/>
                                        <p:tgtEl>
                                          <p:spTgt spid="33798"/>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3799"/>
                                        </p:tgtEl>
                                        <p:attrNameLst>
                                          <p:attrName>style.visibility</p:attrName>
                                        </p:attrNameLst>
                                      </p:cBhvr>
                                      <p:to>
                                        <p:strVal val="visible"/>
                                      </p:to>
                                    </p:set>
                                    <p:animEffect transition="in" filter="wipe(left)">
                                      <p:cBhvr>
                                        <p:cTn id="31" dur="500"/>
                                        <p:tgtEl>
                                          <p:spTgt spid="33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P spid="33796" grpId="0" autoUpdateAnimBg="0"/>
      <p:bldP spid="33797" grpId="0" autoUpdateAnimBg="0"/>
      <p:bldP spid="33798" grpId="0" autoUpdateAnimBg="0"/>
      <p:bldP spid="33799"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2" descr="Contents">
            <a:extLst>
              <a:ext uri="{FF2B5EF4-FFF2-40B4-BE49-F238E27FC236}">
                <a16:creationId xmlns:a16="http://schemas.microsoft.com/office/drawing/2014/main" id="{BF409F6A-A35D-4942-9571-578EE323FC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7" name="Text Box 3">
            <a:extLst>
              <a:ext uri="{FF2B5EF4-FFF2-40B4-BE49-F238E27FC236}">
                <a16:creationId xmlns:a16="http://schemas.microsoft.com/office/drawing/2014/main" id="{59B2C874-A352-47AB-AC1E-C5F57C344CBB}"/>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Sistema Oxidativo: Actividad Enzimática</a:t>
            </a:r>
          </a:p>
        </p:txBody>
      </p:sp>
      <p:sp>
        <p:nvSpPr>
          <p:cNvPr id="251908" name="Rectangle 4">
            <a:extLst>
              <a:ext uri="{FF2B5EF4-FFF2-40B4-BE49-F238E27FC236}">
                <a16:creationId xmlns:a16="http://schemas.microsoft.com/office/drawing/2014/main" id="{27D0696A-BCC2-45AA-975E-66A5BCB6DFDC}"/>
              </a:ext>
            </a:extLst>
          </p:cNvPr>
          <p:cNvSpPr>
            <a:spLocks noChangeArrowheads="1"/>
          </p:cNvSpPr>
          <p:nvPr/>
        </p:nvSpPr>
        <p:spPr bwMode="auto">
          <a:xfrm>
            <a:off x="561975" y="2446338"/>
            <a:ext cx="3548063"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300" i="0">
                <a:effectLst>
                  <a:outerShdw blurRad="38100" dist="38100" dir="2700000" algn="tl">
                    <a:srgbClr val="C0C0C0"/>
                  </a:outerShdw>
                </a:effectLst>
                <a:latin typeface="Verdana" pitchFamily="34" charset="0"/>
              </a:rPr>
              <a:t>Enzimas Oxidativas</a:t>
            </a:r>
          </a:p>
        </p:txBody>
      </p:sp>
      <p:sp>
        <p:nvSpPr>
          <p:cNvPr id="251909" name="Rectangle 5">
            <a:extLst>
              <a:ext uri="{FF2B5EF4-FFF2-40B4-BE49-F238E27FC236}">
                <a16:creationId xmlns:a16="http://schemas.microsoft.com/office/drawing/2014/main" id="{D7C22282-05B4-4D6D-8B6B-20653C54D01B}"/>
              </a:ext>
            </a:extLst>
          </p:cNvPr>
          <p:cNvSpPr>
            <a:spLocks noChangeArrowheads="1"/>
          </p:cNvSpPr>
          <p:nvPr/>
        </p:nvSpPr>
        <p:spPr bwMode="auto">
          <a:xfrm>
            <a:off x="2084388" y="1379538"/>
            <a:ext cx="4959350" cy="3016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500" i="0">
                <a:effectLst>
                  <a:outerShdw blurRad="38100" dist="38100" dir="2700000" algn="tl">
                    <a:srgbClr val="C0C0C0"/>
                  </a:outerShdw>
                </a:effectLst>
                <a:latin typeface="Arial Black" pitchFamily="34" charset="0"/>
              </a:rPr>
              <a:t>ACTIVIDAD ENZIMÁTICA</a:t>
            </a:r>
          </a:p>
        </p:txBody>
      </p:sp>
      <p:sp>
        <p:nvSpPr>
          <p:cNvPr id="80902" name="Line 9">
            <a:extLst>
              <a:ext uri="{FF2B5EF4-FFF2-40B4-BE49-F238E27FC236}">
                <a16:creationId xmlns:a16="http://schemas.microsoft.com/office/drawing/2014/main" id="{3CE01FDE-0AE3-471F-9867-2A140036EDF7}"/>
              </a:ext>
            </a:extLst>
          </p:cNvPr>
          <p:cNvSpPr>
            <a:spLocks noChangeShapeType="1"/>
          </p:cNvSpPr>
          <p:nvPr/>
        </p:nvSpPr>
        <p:spPr bwMode="auto">
          <a:xfrm>
            <a:off x="2109788" y="2771775"/>
            <a:ext cx="0" cy="58896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0903" name="Freeform 10">
            <a:extLst>
              <a:ext uri="{FF2B5EF4-FFF2-40B4-BE49-F238E27FC236}">
                <a16:creationId xmlns:a16="http://schemas.microsoft.com/office/drawing/2014/main" id="{8BA7EC1E-159E-4E59-A777-E082B0A28286}"/>
              </a:ext>
            </a:extLst>
          </p:cNvPr>
          <p:cNvSpPr>
            <a:spLocks/>
          </p:cNvSpPr>
          <p:nvPr/>
        </p:nvSpPr>
        <p:spPr bwMode="auto">
          <a:xfrm rot="-5400000" flipH="1" flipV="1">
            <a:off x="1724819" y="1888332"/>
            <a:ext cx="1004887" cy="2667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51915" name="Rectangle 11">
            <a:extLst>
              <a:ext uri="{FF2B5EF4-FFF2-40B4-BE49-F238E27FC236}">
                <a16:creationId xmlns:a16="http://schemas.microsoft.com/office/drawing/2014/main" id="{DA680CDB-F678-4FD3-8DB1-3226CEF8CE5B}"/>
              </a:ext>
            </a:extLst>
          </p:cNvPr>
          <p:cNvSpPr>
            <a:spLocks noChangeArrowheads="1"/>
          </p:cNvSpPr>
          <p:nvPr/>
        </p:nvSpPr>
        <p:spPr bwMode="auto">
          <a:xfrm>
            <a:off x="401638" y="4983163"/>
            <a:ext cx="5472112" cy="3794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Deportistas de Tolerancia Aeróbica</a:t>
            </a:r>
            <a:endParaRPr lang="en-US" sz="2400">
              <a:solidFill>
                <a:srgbClr val="000000"/>
              </a:solidFill>
              <a:effectLst>
                <a:outerShdw blurRad="38100" dist="38100" dir="2700000" algn="tl">
                  <a:srgbClr val="C0C0C0"/>
                </a:outerShdw>
              </a:effectLst>
              <a:latin typeface="Arial Black" pitchFamily="34" charset="0"/>
            </a:endParaRPr>
          </a:p>
        </p:txBody>
      </p:sp>
      <p:sp>
        <p:nvSpPr>
          <p:cNvPr id="80905" name="Line 16">
            <a:extLst>
              <a:ext uri="{FF2B5EF4-FFF2-40B4-BE49-F238E27FC236}">
                <a16:creationId xmlns:a16="http://schemas.microsoft.com/office/drawing/2014/main" id="{10425B0F-CEEF-4FC9-8A5A-AF1E55F650FE}"/>
              </a:ext>
            </a:extLst>
          </p:cNvPr>
          <p:cNvSpPr>
            <a:spLocks noChangeShapeType="1"/>
          </p:cNvSpPr>
          <p:nvPr/>
        </p:nvSpPr>
        <p:spPr bwMode="auto">
          <a:xfrm flipV="1">
            <a:off x="527050" y="2355850"/>
            <a:ext cx="0" cy="406400"/>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1921" name="Rectangle 17">
            <a:extLst>
              <a:ext uri="{FF2B5EF4-FFF2-40B4-BE49-F238E27FC236}">
                <a16:creationId xmlns:a16="http://schemas.microsoft.com/office/drawing/2014/main" id="{8FF6EE3D-20AF-4BE6-A35B-D5491F03B31C}"/>
              </a:ext>
            </a:extLst>
          </p:cNvPr>
          <p:cNvSpPr>
            <a:spLocks noChangeArrowheads="1"/>
          </p:cNvSpPr>
          <p:nvPr/>
        </p:nvSpPr>
        <p:spPr bwMode="auto">
          <a:xfrm>
            <a:off x="561975" y="3322638"/>
            <a:ext cx="3548063"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300" i="0">
                <a:effectLst>
                  <a:outerShdw blurRad="38100" dist="38100" dir="2700000" algn="tl">
                    <a:srgbClr val="C0C0C0"/>
                  </a:outerShdw>
                </a:effectLst>
                <a:latin typeface="Verdana" pitchFamily="34" charset="0"/>
              </a:rPr>
              <a:t>Capacidad Oxidativa</a:t>
            </a:r>
          </a:p>
        </p:txBody>
      </p:sp>
      <p:sp>
        <p:nvSpPr>
          <p:cNvPr id="80907" name="Line 18">
            <a:extLst>
              <a:ext uri="{FF2B5EF4-FFF2-40B4-BE49-F238E27FC236}">
                <a16:creationId xmlns:a16="http://schemas.microsoft.com/office/drawing/2014/main" id="{07B93D63-72DE-4222-8D41-FE2BD50E6395}"/>
              </a:ext>
            </a:extLst>
          </p:cNvPr>
          <p:cNvSpPr>
            <a:spLocks noChangeShapeType="1"/>
          </p:cNvSpPr>
          <p:nvPr/>
        </p:nvSpPr>
        <p:spPr bwMode="auto">
          <a:xfrm flipV="1">
            <a:off x="527050" y="3232150"/>
            <a:ext cx="0" cy="406400"/>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0908" name="Rectangle 19">
            <a:extLst>
              <a:ext uri="{FF2B5EF4-FFF2-40B4-BE49-F238E27FC236}">
                <a16:creationId xmlns:a16="http://schemas.microsoft.com/office/drawing/2014/main" id="{B280436E-D270-44C4-86C2-3C9EDB4FFF44}"/>
              </a:ext>
            </a:extLst>
          </p:cNvPr>
          <p:cNvSpPr>
            <a:spLocks noChangeArrowheads="1"/>
          </p:cNvSpPr>
          <p:nvPr/>
        </p:nvSpPr>
        <p:spPr bwMode="auto">
          <a:xfrm>
            <a:off x="455613" y="3773488"/>
            <a:ext cx="3521075" cy="842962"/>
          </a:xfrm>
          <a:prstGeom prst="rect">
            <a:avLst/>
          </a:prstGeom>
          <a:solidFill>
            <a:srgbClr val="FFFFFF"/>
          </a:solidFill>
          <a:ln w="50800" algn="ctr">
            <a:solidFill>
              <a:schemeClr val="tx1"/>
            </a:solidFill>
            <a:miter lim="800000"/>
            <a:headEnd/>
            <a:tailEnd/>
          </a:ln>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51924" name="Rectangle 20">
            <a:extLst>
              <a:ext uri="{FF2B5EF4-FFF2-40B4-BE49-F238E27FC236}">
                <a16:creationId xmlns:a16="http://schemas.microsoft.com/office/drawing/2014/main" id="{EEE50096-1B28-4880-8CD6-ADAC7A52F321}"/>
              </a:ext>
            </a:extLst>
          </p:cNvPr>
          <p:cNvSpPr>
            <a:spLocks noChangeArrowheads="1"/>
          </p:cNvSpPr>
          <p:nvPr/>
        </p:nvSpPr>
        <p:spPr bwMode="auto">
          <a:xfrm>
            <a:off x="1296988" y="4108450"/>
            <a:ext cx="1593850" cy="3492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Ejemplo</a:t>
            </a:r>
          </a:p>
        </p:txBody>
      </p:sp>
      <p:sp>
        <p:nvSpPr>
          <p:cNvPr id="80910" name="Rectangle 25">
            <a:extLst>
              <a:ext uri="{FF2B5EF4-FFF2-40B4-BE49-F238E27FC236}">
                <a16:creationId xmlns:a16="http://schemas.microsoft.com/office/drawing/2014/main" id="{49EE5B8A-1E67-42E4-AEAC-0E5FAC1A0B87}"/>
              </a:ext>
            </a:extLst>
          </p:cNvPr>
          <p:cNvSpPr>
            <a:spLocks noChangeArrowheads="1"/>
          </p:cNvSpPr>
          <p:nvPr/>
        </p:nvSpPr>
        <p:spPr bwMode="auto">
          <a:xfrm>
            <a:off x="455613" y="4618038"/>
            <a:ext cx="8440737" cy="2012950"/>
          </a:xfrm>
          <a:prstGeom prst="rect">
            <a:avLst/>
          </a:prstGeom>
          <a:noFill/>
          <a:ln w="508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51930" name="Rectangle 26">
            <a:extLst>
              <a:ext uri="{FF2B5EF4-FFF2-40B4-BE49-F238E27FC236}">
                <a16:creationId xmlns:a16="http://schemas.microsoft.com/office/drawing/2014/main" id="{3E4DDCA6-EBFB-425F-8963-005F2F9FFAF8}"/>
              </a:ext>
            </a:extLst>
          </p:cNvPr>
          <p:cNvSpPr>
            <a:spLocks noChangeArrowheads="1"/>
          </p:cNvSpPr>
          <p:nvPr/>
        </p:nvSpPr>
        <p:spPr bwMode="auto">
          <a:xfrm>
            <a:off x="896938" y="5859463"/>
            <a:ext cx="6237287" cy="7000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Actividades Enzimáticas Oxidativas</a:t>
            </a:r>
          </a:p>
          <a:p>
            <a:pPr marL="342900" indent="-342900">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a:t>
            </a:r>
            <a:r>
              <a:rPr lang="en-US" sz="2400">
                <a:solidFill>
                  <a:srgbClr val="000000"/>
                </a:solidFill>
                <a:effectLst>
                  <a:outerShdw blurRad="38100" dist="38100" dir="2700000" algn="tl">
                    <a:srgbClr val="C0C0C0"/>
                  </a:outerShdw>
                </a:effectLst>
                <a:latin typeface="Arial" charset="0"/>
              </a:rPr>
              <a:t>en Comparación con los no Entrenados</a:t>
            </a:r>
            <a:r>
              <a:rPr lang="en-US" sz="2400" i="0">
                <a:solidFill>
                  <a:srgbClr val="000000"/>
                </a:solidFill>
                <a:effectLst>
                  <a:outerShdw blurRad="38100" dist="38100" dir="2700000" algn="tl">
                    <a:srgbClr val="C0C0C0"/>
                  </a:outerShdw>
                </a:effectLst>
                <a:latin typeface="Arial" charset="0"/>
              </a:rPr>
              <a:t>)</a:t>
            </a:r>
            <a:endParaRPr lang="en-US" sz="2400">
              <a:solidFill>
                <a:srgbClr val="000000"/>
              </a:solidFill>
              <a:effectLst>
                <a:outerShdw blurRad="38100" dist="38100" dir="2700000" algn="tl">
                  <a:srgbClr val="C0C0C0"/>
                </a:outerShdw>
              </a:effectLst>
              <a:latin typeface="Arial Black" pitchFamily="34" charset="0"/>
            </a:endParaRPr>
          </a:p>
        </p:txBody>
      </p:sp>
      <p:sp>
        <p:nvSpPr>
          <p:cNvPr id="80912" name="Line 28">
            <a:extLst>
              <a:ext uri="{FF2B5EF4-FFF2-40B4-BE49-F238E27FC236}">
                <a16:creationId xmlns:a16="http://schemas.microsoft.com/office/drawing/2014/main" id="{7FFDB5D1-B1E7-446C-89D0-10ECB38BBB63}"/>
              </a:ext>
            </a:extLst>
          </p:cNvPr>
          <p:cNvSpPr>
            <a:spLocks noChangeShapeType="1"/>
          </p:cNvSpPr>
          <p:nvPr/>
        </p:nvSpPr>
        <p:spPr bwMode="auto">
          <a:xfrm>
            <a:off x="2122488" y="3597275"/>
            <a:ext cx="0" cy="58896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0913" name="Line 29">
            <a:extLst>
              <a:ext uri="{FF2B5EF4-FFF2-40B4-BE49-F238E27FC236}">
                <a16:creationId xmlns:a16="http://schemas.microsoft.com/office/drawing/2014/main" id="{26B8B4DA-C874-4D50-A71A-989C04926E7C}"/>
              </a:ext>
            </a:extLst>
          </p:cNvPr>
          <p:cNvSpPr>
            <a:spLocks noChangeShapeType="1"/>
          </p:cNvSpPr>
          <p:nvPr/>
        </p:nvSpPr>
        <p:spPr bwMode="auto">
          <a:xfrm>
            <a:off x="2135188" y="4435475"/>
            <a:ext cx="0" cy="58896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0914" name="Line 30">
            <a:extLst>
              <a:ext uri="{FF2B5EF4-FFF2-40B4-BE49-F238E27FC236}">
                <a16:creationId xmlns:a16="http://schemas.microsoft.com/office/drawing/2014/main" id="{A0134ECB-66DB-41D7-BAB7-2629DB1F9BB1}"/>
              </a:ext>
            </a:extLst>
          </p:cNvPr>
          <p:cNvSpPr>
            <a:spLocks noChangeShapeType="1"/>
          </p:cNvSpPr>
          <p:nvPr/>
        </p:nvSpPr>
        <p:spPr bwMode="auto">
          <a:xfrm>
            <a:off x="2135188" y="5286375"/>
            <a:ext cx="0" cy="58896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0915" name="Line 32">
            <a:extLst>
              <a:ext uri="{FF2B5EF4-FFF2-40B4-BE49-F238E27FC236}">
                <a16:creationId xmlns:a16="http://schemas.microsoft.com/office/drawing/2014/main" id="{5E12FBE5-E26B-4343-AE81-F52CD505BB2D}"/>
              </a:ext>
            </a:extLst>
          </p:cNvPr>
          <p:cNvSpPr>
            <a:spLocks noChangeShapeType="1"/>
          </p:cNvSpPr>
          <p:nvPr/>
        </p:nvSpPr>
        <p:spPr bwMode="auto">
          <a:xfrm flipV="1">
            <a:off x="846138" y="5794375"/>
            <a:ext cx="0" cy="75247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0916" name="Line 33">
            <a:extLst>
              <a:ext uri="{FF2B5EF4-FFF2-40B4-BE49-F238E27FC236}">
                <a16:creationId xmlns:a16="http://schemas.microsoft.com/office/drawing/2014/main" id="{557DAA2C-9464-4C2B-92FD-982FB04E6D15}"/>
              </a:ext>
            </a:extLst>
          </p:cNvPr>
          <p:cNvSpPr>
            <a:spLocks noChangeShapeType="1"/>
          </p:cNvSpPr>
          <p:nvPr/>
        </p:nvSpPr>
        <p:spPr bwMode="auto">
          <a:xfrm flipV="1">
            <a:off x="604838" y="5794375"/>
            <a:ext cx="0" cy="752475"/>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1938" name="Rectangle 34">
            <a:extLst>
              <a:ext uri="{FF2B5EF4-FFF2-40B4-BE49-F238E27FC236}">
                <a16:creationId xmlns:a16="http://schemas.microsoft.com/office/drawing/2014/main" id="{09494F28-B34A-4EDD-885E-ACF7E1054B9E}"/>
              </a:ext>
            </a:extLst>
          </p:cNvPr>
          <p:cNvSpPr>
            <a:spLocks noChangeArrowheads="1"/>
          </p:cNvSpPr>
          <p:nvPr/>
        </p:nvSpPr>
        <p:spPr bwMode="auto">
          <a:xfrm>
            <a:off x="5489575" y="2471738"/>
            <a:ext cx="3548063"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300" i="0">
                <a:effectLst>
                  <a:outerShdw blurRad="38100" dist="38100" dir="2700000" algn="tl">
                    <a:srgbClr val="C0C0C0"/>
                  </a:outerShdw>
                </a:effectLst>
                <a:latin typeface="Verdana" pitchFamily="34" charset="0"/>
              </a:rPr>
              <a:t>Enzimas Oxidativas</a:t>
            </a:r>
          </a:p>
        </p:txBody>
      </p:sp>
      <p:sp>
        <p:nvSpPr>
          <p:cNvPr id="80918" name="Line 35">
            <a:extLst>
              <a:ext uri="{FF2B5EF4-FFF2-40B4-BE49-F238E27FC236}">
                <a16:creationId xmlns:a16="http://schemas.microsoft.com/office/drawing/2014/main" id="{13511AF1-DDAF-4649-B39D-E85AFAE14985}"/>
              </a:ext>
            </a:extLst>
          </p:cNvPr>
          <p:cNvSpPr>
            <a:spLocks noChangeShapeType="1"/>
          </p:cNvSpPr>
          <p:nvPr/>
        </p:nvSpPr>
        <p:spPr bwMode="auto">
          <a:xfrm>
            <a:off x="7037388" y="2797175"/>
            <a:ext cx="0" cy="588963"/>
          </a:xfrm>
          <a:prstGeom prst="line">
            <a:avLst/>
          </a:prstGeom>
          <a:noFill/>
          <a:ln w="1143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0919" name="Line 37">
            <a:extLst>
              <a:ext uri="{FF2B5EF4-FFF2-40B4-BE49-F238E27FC236}">
                <a16:creationId xmlns:a16="http://schemas.microsoft.com/office/drawing/2014/main" id="{91503EB2-914C-472F-8957-AD7880B03D60}"/>
              </a:ext>
            </a:extLst>
          </p:cNvPr>
          <p:cNvSpPr>
            <a:spLocks noChangeShapeType="1"/>
          </p:cNvSpPr>
          <p:nvPr/>
        </p:nvSpPr>
        <p:spPr bwMode="auto">
          <a:xfrm>
            <a:off x="5454650" y="2444750"/>
            <a:ext cx="0" cy="406400"/>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1942" name="Rectangle 38">
            <a:extLst>
              <a:ext uri="{FF2B5EF4-FFF2-40B4-BE49-F238E27FC236}">
                <a16:creationId xmlns:a16="http://schemas.microsoft.com/office/drawing/2014/main" id="{6E66A12F-6E0D-4C30-8D49-F545EC8F6F1B}"/>
              </a:ext>
            </a:extLst>
          </p:cNvPr>
          <p:cNvSpPr>
            <a:spLocks noChangeArrowheads="1"/>
          </p:cNvSpPr>
          <p:nvPr/>
        </p:nvSpPr>
        <p:spPr bwMode="auto">
          <a:xfrm>
            <a:off x="5489575" y="3348038"/>
            <a:ext cx="3548063"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300" i="0">
                <a:effectLst>
                  <a:outerShdw blurRad="38100" dist="38100" dir="2700000" algn="tl">
                    <a:srgbClr val="C0C0C0"/>
                  </a:outerShdw>
                </a:effectLst>
                <a:latin typeface="Verdana" pitchFamily="34" charset="0"/>
              </a:rPr>
              <a:t>Capacidad Oxidativa</a:t>
            </a:r>
          </a:p>
        </p:txBody>
      </p:sp>
      <p:sp>
        <p:nvSpPr>
          <p:cNvPr id="80921" name="Line 39">
            <a:extLst>
              <a:ext uri="{FF2B5EF4-FFF2-40B4-BE49-F238E27FC236}">
                <a16:creationId xmlns:a16="http://schemas.microsoft.com/office/drawing/2014/main" id="{DE28AA4C-04CB-4A66-B5E4-F376EB4AA1B7}"/>
              </a:ext>
            </a:extLst>
          </p:cNvPr>
          <p:cNvSpPr>
            <a:spLocks noChangeShapeType="1"/>
          </p:cNvSpPr>
          <p:nvPr/>
        </p:nvSpPr>
        <p:spPr bwMode="auto">
          <a:xfrm>
            <a:off x="5454650" y="3321050"/>
            <a:ext cx="0" cy="406400"/>
          </a:xfrm>
          <a:prstGeom prst="line">
            <a:avLst/>
          </a:prstGeom>
          <a:noFill/>
          <a:ln w="63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0922" name="Text Box 40">
            <a:extLst>
              <a:ext uri="{FF2B5EF4-FFF2-40B4-BE49-F238E27FC236}">
                <a16:creationId xmlns:a16="http://schemas.microsoft.com/office/drawing/2014/main" id="{C5F6B4A0-93D9-4874-8DCE-D98EC5DC19A4}"/>
              </a:ext>
            </a:extLst>
          </p:cNvPr>
          <p:cNvSpPr txBox="1">
            <a:spLocks noChangeArrowheads="1"/>
          </p:cNvSpPr>
          <p:nvPr/>
        </p:nvSpPr>
        <p:spPr bwMode="auto">
          <a:xfrm>
            <a:off x="2133600" y="1585913"/>
            <a:ext cx="488156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t>- (Posibles Efectos/Alternativas de tal Actividad) -</a:t>
            </a:r>
          </a:p>
        </p:txBody>
      </p:sp>
      <p:sp>
        <p:nvSpPr>
          <p:cNvPr id="80923" name="Text Box 41">
            <a:extLst>
              <a:ext uri="{FF2B5EF4-FFF2-40B4-BE49-F238E27FC236}">
                <a16:creationId xmlns:a16="http://schemas.microsoft.com/office/drawing/2014/main" id="{32D119E0-188F-4AF6-BBA1-3778AA012C1F}"/>
              </a:ext>
            </a:extLst>
          </p:cNvPr>
          <p:cNvSpPr txBox="1">
            <a:spLocks noChangeArrowheads="1"/>
          </p:cNvSpPr>
          <p:nvPr/>
        </p:nvSpPr>
        <p:spPr bwMode="auto">
          <a:xfrm>
            <a:off x="7037388" y="1452563"/>
            <a:ext cx="1890712"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a:t>(No Entrenados)</a:t>
            </a:r>
          </a:p>
        </p:txBody>
      </p:sp>
      <p:sp>
        <p:nvSpPr>
          <p:cNvPr id="80924" name="Text Box 42">
            <a:extLst>
              <a:ext uri="{FF2B5EF4-FFF2-40B4-BE49-F238E27FC236}">
                <a16:creationId xmlns:a16="http://schemas.microsoft.com/office/drawing/2014/main" id="{2BAFBF75-AA62-4D34-AE5C-7903539DE0D2}"/>
              </a:ext>
            </a:extLst>
          </p:cNvPr>
          <p:cNvSpPr txBox="1">
            <a:spLocks noChangeArrowheads="1"/>
          </p:cNvSpPr>
          <p:nvPr/>
        </p:nvSpPr>
        <p:spPr bwMode="auto">
          <a:xfrm>
            <a:off x="384175" y="1579563"/>
            <a:ext cx="171767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r">
              <a:lnSpc>
                <a:spcPct val="80000"/>
              </a:lnSpc>
            </a:pPr>
            <a:r>
              <a:rPr lang="en-US" altLang="en-US" sz="1800"/>
              <a:t>(Entrenamiento</a:t>
            </a:r>
          </a:p>
          <a:p>
            <a:pPr algn="r">
              <a:lnSpc>
                <a:spcPct val="80000"/>
              </a:lnSpc>
            </a:pPr>
            <a:r>
              <a:rPr lang="en-US" altLang="en-US" sz="1800"/>
              <a:t>Aeróbico)</a:t>
            </a:r>
          </a:p>
        </p:txBody>
      </p:sp>
      <p:sp>
        <p:nvSpPr>
          <p:cNvPr id="80925" name="Text Box 43">
            <a:extLst>
              <a:ext uri="{FF2B5EF4-FFF2-40B4-BE49-F238E27FC236}">
                <a16:creationId xmlns:a16="http://schemas.microsoft.com/office/drawing/2014/main" id="{C3AA2940-1356-4D42-8C6F-5D1E00FF3492}"/>
              </a:ext>
            </a:extLst>
          </p:cNvPr>
          <p:cNvSpPr txBox="1">
            <a:spLocks noChangeArrowheads="1"/>
          </p:cNvSpPr>
          <p:nvPr/>
        </p:nvSpPr>
        <p:spPr bwMode="auto">
          <a:xfrm>
            <a:off x="7029450" y="1690688"/>
            <a:ext cx="171767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a:t>(Entrenamiento</a:t>
            </a:r>
          </a:p>
          <a:p>
            <a:pPr>
              <a:lnSpc>
                <a:spcPct val="80000"/>
              </a:lnSpc>
            </a:pPr>
            <a:r>
              <a:rPr lang="en-US" altLang="en-US" sz="1800"/>
              <a:t>Anaeróbico)</a:t>
            </a:r>
          </a:p>
        </p:txBody>
      </p:sp>
      <p:sp>
        <p:nvSpPr>
          <p:cNvPr id="80926" name="Freeform 44">
            <a:extLst>
              <a:ext uri="{FF2B5EF4-FFF2-40B4-BE49-F238E27FC236}">
                <a16:creationId xmlns:a16="http://schemas.microsoft.com/office/drawing/2014/main" id="{A1BD9BC6-58DC-4C95-9769-51DF07F4601C}"/>
              </a:ext>
            </a:extLst>
          </p:cNvPr>
          <p:cNvSpPr>
            <a:spLocks/>
          </p:cNvSpPr>
          <p:nvPr/>
        </p:nvSpPr>
        <p:spPr bwMode="auto">
          <a:xfrm rot="5400000" flipV="1">
            <a:off x="6423819" y="1888332"/>
            <a:ext cx="1004887" cy="2667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143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1907"/>
                                        </p:tgtEl>
                                        <p:attrNameLst>
                                          <p:attrName>style.visibility</p:attrName>
                                        </p:attrNameLst>
                                      </p:cBhvr>
                                      <p:to>
                                        <p:strVal val="visible"/>
                                      </p:to>
                                    </p:set>
                                    <p:animEffect transition="in" filter="wipe(left)">
                                      <p:cBhvr>
                                        <p:cTn id="7" dur="500"/>
                                        <p:tgtEl>
                                          <p:spTgt spid="251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7"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Contents">
            <a:extLst>
              <a:ext uri="{FF2B5EF4-FFF2-40B4-BE49-F238E27FC236}">
                <a16:creationId xmlns:a16="http://schemas.microsoft.com/office/drawing/2014/main" id="{C056B637-08CD-4200-8773-168C30D0F9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5" name="Text Box 3">
            <a:extLst>
              <a:ext uri="{FF2B5EF4-FFF2-40B4-BE49-F238E27FC236}">
                <a16:creationId xmlns:a16="http://schemas.microsoft.com/office/drawing/2014/main" id="{4753ECBA-30CF-4D12-B8B0-C74C704CA5FA}"/>
              </a:ext>
            </a:extLst>
          </p:cNvPr>
          <p:cNvSpPr txBox="1">
            <a:spLocks noChangeArrowheads="1"/>
          </p:cNvSpPr>
          <p:nvPr/>
        </p:nvSpPr>
        <p:spPr bwMode="auto">
          <a:xfrm>
            <a:off x="276225" y="260350"/>
            <a:ext cx="8867775" cy="595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300" i="0">
                <a:solidFill>
                  <a:schemeClr val="accent2"/>
                </a:solidFill>
                <a:latin typeface="Arial" panose="020B0604020202020204" pitchFamily="34" charset="0"/>
              </a:rPr>
              <a:t>Capacidad Oxidativa: Actividad Enzimática</a:t>
            </a:r>
          </a:p>
        </p:txBody>
      </p:sp>
      <p:sp>
        <p:nvSpPr>
          <p:cNvPr id="253956" name="Rectangle 4">
            <a:extLst>
              <a:ext uri="{FF2B5EF4-FFF2-40B4-BE49-F238E27FC236}">
                <a16:creationId xmlns:a16="http://schemas.microsoft.com/office/drawing/2014/main" id="{E4485314-4D41-4DA4-8AA4-B337AB907A76}"/>
              </a:ext>
            </a:extLst>
          </p:cNvPr>
          <p:cNvSpPr>
            <a:spLocks noChangeArrowheads="1"/>
          </p:cNvSpPr>
          <p:nvPr/>
        </p:nvSpPr>
        <p:spPr bwMode="auto">
          <a:xfrm>
            <a:off x="1401763" y="3667125"/>
            <a:ext cx="6662737" cy="646113"/>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Enzimas Medidas más Frecuentemente</a:t>
            </a:r>
          </a:p>
          <a:p>
            <a:pPr marL="342900" indent="-342900" algn="ctr">
              <a:lnSpc>
                <a:spcPct val="70000"/>
              </a:lnSpc>
              <a:spcBef>
                <a:spcPct val="20000"/>
              </a:spcBef>
              <a:defRPr/>
            </a:pPr>
            <a:r>
              <a:rPr lang="en-US" sz="2300" i="0">
                <a:effectLst>
                  <a:outerShdw blurRad="38100" dist="38100" dir="2700000" algn="tl">
                    <a:srgbClr val="C0C0C0"/>
                  </a:outerShdw>
                </a:effectLst>
                <a:latin typeface="Verdana" pitchFamily="34" charset="0"/>
              </a:rPr>
              <a:t>(Mitocondriales del Ciclo de Krebs)</a:t>
            </a:r>
          </a:p>
        </p:txBody>
      </p:sp>
      <p:sp>
        <p:nvSpPr>
          <p:cNvPr id="253957" name="Rectangle 5">
            <a:extLst>
              <a:ext uri="{FF2B5EF4-FFF2-40B4-BE49-F238E27FC236}">
                <a16:creationId xmlns:a16="http://schemas.microsoft.com/office/drawing/2014/main" id="{E13BE128-4F00-4FC0-8AC5-D7144A2C97E1}"/>
              </a:ext>
            </a:extLst>
          </p:cNvPr>
          <p:cNvSpPr>
            <a:spLocks noChangeArrowheads="1"/>
          </p:cNvSpPr>
          <p:nvPr/>
        </p:nvSpPr>
        <p:spPr bwMode="auto">
          <a:xfrm>
            <a:off x="1108075" y="1455738"/>
            <a:ext cx="7281863" cy="314325"/>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3300" i="0">
                <a:effectLst>
                  <a:outerShdw blurRad="38100" dist="38100" dir="2700000" algn="tl">
                    <a:srgbClr val="C0C0C0"/>
                  </a:outerShdw>
                </a:effectLst>
                <a:latin typeface="Arial Black" pitchFamily="34" charset="0"/>
              </a:rPr>
              <a:t>ACTIVIDAD ENZIMÁTICA</a:t>
            </a:r>
          </a:p>
        </p:txBody>
      </p:sp>
      <p:sp>
        <p:nvSpPr>
          <p:cNvPr id="81926" name="Line 6">
            <a:extLst>
              <a:ext uri="{FF2B5EF4-FFF2-40B4-BE49-F238E27FC236}">
                <a16:creationId xmlns:a16="http://schemas.microsoft.com/office/drawing/2014/main" id="{FEFF38E5-31BA-434D-A87F-0C10D5DB3FF3}"/>
              </a:ext>
            </a:extLst>
          </p:cNvPr>
          <p:cNvSpPr>
            <a:spLocks noChangeShapeType="1"/>
          </p:cNvSpPr>
          <p:nvPr/>
        </p:nvSpPr>
        <p:spPr bwMode="auto">
          <a:xfrm>
            <a:off x="4710113" y="1792288"/>
            <a:ext cx="0" cy="1924050"/>
          </a:xfrm>
          <a:prstGeom prst="line">
            <a:avLst/>
          </a:prstGeom>
          <a:noFill/>
          <a:ln w="2540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1927" name="Freeform 7">
            <a:extLst>
              <a:ext uri="{FF2B5EF4-FFF2-40B4-BE49-F238E27FC236}">
                <a16:creationId xmlns:a16="http://schemas.microsoft.com/office/drawing/2014/main" id="{E3933B3A-A45B-49A8-B356-892CC438CF5D}"/>
              </a:ext>
            </a:extLst>
          </p:cNvPr>
          <p:cNvSpPr>
            <a:spLocks/>
          </p:cNvSpPr>
          <p:nvPr/>
        </p:nvSpPr>
        <p:spPr bwMode="auto">
          <a:xfrm rot="-5400000" flipH="1" flipV="1">
            <a:off x="814387" y="4800601"/>
            <a:ext cx="1724025" cy="3302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905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53960" name="Rectangle 8">
            <a:extLst>
              <a:ext uri="{FF2B5EF4-FFF2-40B4-BE49-F238E27FC236}">
                <a16:creationId xmlns:a16="http://schemas.microsoft.com/office/drawing/2014/main" id="{12E5E147-5FCE-40A7-8C8A-5577836342D5}"/>
              </a:ext>
            </a:extLst>
          </p:cNvPr>
          <p:cNvSpPr>
            <a:spLocks noChangeArrowheads="1"/>
          </p:cNvSpPr>
          <p:nvPr/>
        </p:nvSpPr>
        <p:spPr bwMode="auto">
          <a:xfrm>
            <a:off x="277813" y="5795963"/>
            <a:ext cx="3949700" cy="7127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Succinato Dehidrogenasa</a:t>
            </a:r>
          </a:p>
          <a:p>
            <a:pPr marL="342900" indent="-342900" algn="ctr">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(SDH)</a:t>
            </a:r>
            <a:endParaRPr lang="en-US" sz="2400">
              <a:solidFill>
                <a:srgbClr val="000000"/>
              </a:solidFill>
              <a:effectLst>
                <a:outerShdw blurRad="38100" dist="38100" dir="2700000" algn="tl">
                  <a:srgbClr val="C0C0C0"/>
                </a:outerShdw>
              </a:effectLst>
              <a:latin typeface="Arial Black" pitchFamily="34" charset="0"/>
            </a:endParaRPr>
          </a:p>
        </p:txBody>
      </p:sp>
      <p:sp>
        <p:nvSpPr>
          <p:cNvPr id="253961" name="Rectangle 9">
            <a:extLst>
              <a:ext uri="{FF2B5EF4-FFF2-40B4-BE49-F238E27FC236}">
                <a16:creationId xmlns:a16="http://schemas.microsoft.com/office/drawing/2014/main" id="{3CC43CE3-523B-40F6-8F59-04D628ADA6DB}"/>
              </a:ext>
            </a:extLst>
          </p:cNvPr>
          <p:cNvSpPr>
            <a:spLocks noChangeArrowheads="1"/>
          </p:cNvSpPr>
          <p:nvPr/>
        </p:nvSpPr>
        <p:spPr bwMode="auto">
          <a:xfrm>
            <a:off x="6570663" y="5795963"/>
            <a:ext cx="2573337" cy="7381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Citratosintasa</a:t>
            </a:r>
          </a:p>
          <a:p>
            <a:pPr marL="342900" indent="-342900" algn="ctr">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(CS)</a:t>
            </a:r>
            <a:endParaRPr lang="en-US" sz="2400">
              <a:solidFill>
                <a:srgbClr val="000000"/>
              </a:solidFill>
              <a:effectLst>
                <a:outerShdw blurRad="38100" dist="38100" dir="2700000" algn="tl">
                  <a:srgbClr val="C0C0C0"/>
                </a:outerShdw>
              </a:effectLst>
              <a:latin typeface="Arial Black" pitchFamily="34" charset="0"/>
            </a:endParaRPr>
          </a:p>
        </p:txBody>
      </p:sp>
      <p:sp>
        <p:nvSpPr>
          <p:cNvPr id="81930" name="Freeform 10">
            <a:extLst>
              <a:ext uri="{FF2B5EF4-FFF2-40B4-BE49-F238E27FC236}">
                <a16:creationId xmlns:a16="http://schemas.microsoft.com/office/drawing/2014/main" id="{0064C906-1C2D-4DB4-A05E-222586303178}"/>
              </a:ext>
            </a:extLst>
          </p:cNvPr>
          <p:cNvSpPr>
            <a:spLocks/>
          </p:cNvSpPr>
          <p:nvPr/>
        </p:nvSpPr>
        <p:spPr bwMode="auto">
          <a:xfrm rot="5400000" flipV="1">
            <a:off x="6923087" y="4813301"/>
            <a:ext cx="1724025" cy="3302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905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3955"/>
                                        </p:tgtEl>
                                        <p:attrNameLst>
                                          <p:attrName>style.visibility</p:attrName>
                                        </p:attrNameLst>
                                      </p:cBhvr>
                                      <p:to>
                                        <p:strVal val="visible"/>
                                      </p:to>
                                    </p:set>
                                    <p:animEffect transition="in" filter="wipe(left)">
                                      <p:cBhvr>
                                        <p:cTn id="7" dur="500"/>
                                        <p:tgtEl>
                                          <p:spTgt spid="2539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5"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Contents">
            <a:extLst>
              <a:ext uri="{FF2B5EF4-FFF2-40B4-BE49-F238E27FC236}">
                <a16:creationId xmlns:a16="http://schemas.microsoft.com/office/drawing/2014/main" id="{0F230853-1F14-4F6B-A168-D5F1A759A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3" name="Text Box 3">
            <a:extLst>
              <a:ext uri="{FF2B5EF4-FFF2-40B4-BE49-F238E27FC236}">
                <a16:creationId xmlns:a16="http://schemas.microsoft.com/office/drawing/2014/main" id="{913D54D9-BA32-4C68-9C39-5C50B703960F}"/>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s-PR" altLang="en-US" sz="3400" i="0">
                <a:solidFill>
                  <a:schemeClr val="accent2"/>
                </a:solidFill>
                <a:latin typeface="Arial" panose="020B0604020202020204" pitchFamily="34" charset="0"/>
              </a:rPr>
              <a:t>Energía</a:t>
            </a:r>
            <a:r>
              <a:rPr lang="en-US" altLang="en-US" sz="3400" i="0">
                <a:solidFill>
                  <a:schemeClr val="accent2"/>
                </a:solidFill>
                <a:latin typeface="Arial" panose="020B0604020202020204" pitchFamily="34" charset="0"/>
              </a:rPr>
              <a:t> para la </a:t>
            </a:r>
            <a:r>
              <a:rPr lang="es-PR" altLang="en-US" sz="3400" i="0">
                <a:solidFill>
                  <a:schemeClr val="accent2"/>
                </a:solidFill>
                <a:latin typeface="Arial" panose="020B0604020202020204" pitchFamily="34" charset="0"/>
              </a:rPr>
              <a:t>Actividad</a:t>
            </a:r>
            <a:r>
              <a:rPr lang="en-US" altLang="en-US" sz="3400" i="0">
                <a:solidFill>
                  <a:schemeClr val="accent2"/>
                </a:solidFill>
                <a:latin typeface="Arial" panose="020B0604020202020204" pitchFamily="34" charset="0"/>
              </a:rPr>
              <a:t> </a:t>
            </a:r>
            <a:r>
              <a:rPr lang="es-PR" altLang="en-US" sz="3400" i="0">
                <a:solidFill>
                  <a:schemeClr val="accent2"/>
                </a:solidFill>
                <a:latin typeface="Arial" panose="020B0604020202020204" pitchFamily="34" charset="0"/>
              </a:rPr>
              <a:t>Celular</a:t>
            </a:r>
          </a:p>
        </p:txBody>
      </p:sp>
      <p:sp>
        <p:nvSpPr>
          <p:cNvPr id="92164" name="Rectangle 4">
            <a:extLst>
              <a:ext uri="{FF2B5EF4-FFF2-40B4-BE49-F238E27FC236}">
                <a16:creationId xmlns:a16="http://schemas.microsoft.com/office/drawing/2014/main" id="{2B262CB5-6004-4D71-890B-9038CE58B502}"/>
              </a:ext>
            </a:extLst>
          </p:cNvPr>
          <p:cNvSpPr>
            <a:spLocks noChangeArrowheads="1"/>
          </p:cNvSpPr>
          <p:nvPr/>
        </p:nvSpPr>
        <p:spPr bwMode="auto">
          <a:xfrm>
            <a:off x="3938588" y="1098550"/>
            <a:ext cx="1230312" cy="457200"/>
          </a:xfrm>
          <a:prstGeom prst="rect">
            <a:avLst/>
          </a:prstGeom>
          <a:noFill/>
          <a:ln w="9525">
            <a:noFill/>
            <a:miter lim="800000"/>
            <a:headEnd/>
            <a:tailEnd/>
          </a:ln>
          <a:effectLst/>
        </p:spPr>
        <p:txBody>
          <a:bodyPr/>
          <a:lstStyle/>
          <a:p>
            <a:pPr marL="342900" indent="-342900" algn="ctr">
              <a:lnSpc>
                <a:spcPct val="90000"/>
              </a:lnSpc>
              <a:spcBef>
                <a:spcPct val="20000"/>
              </a:spcBef>
              <a:defRPr/>
            </a:pPr>
            <a:r>
              <a:rPr lang="en-US" sz="2700" b="0" i="0">
                <a:effectLst>
                  <a:outerShdw blurRad="38100" dist="38100" dir="2700000" algn="tl">
                    <a:srgbClr val="C0C0C0"/>
                  </a:outerShdw>
                </a:effectLst>
                <a:latin typeface="Arial Black" pitchFamily="34" charset="0"/>
              </a:rPr>
              <a:t>SOL</a:t>
            </a:r>
          </a:p>
        </p:txBody>
      </p:sp>
      <p:sp>
        <p:nvSpPr>
          <p:cNvPr id="9221" name="Rectangle 5">
            <a:extLst>
              <a:ext uri="{FF2B5EF4-FFF2-40B4-BE49-F238E27FC236}">
                <a16:creationId xmlns:a16="http://schemas.microsoft.com/office/drawing/2014/main" id="{F92B9BAA-548A-4D3F-91F6-5ED836099AC7}"/>
              </a:ext>
            </a:extLst>
          </p:cNvPr>
          <p:cNvSpPr>
            <a:spLocks noChangeArrowheads="1"/>
          </p:cNvSpPr>
          <p:nvPr/>
        </p:nvSpPr>
        <p:spPr bwMode="auto">
          <a:xfrm>
            <a:off x="2506663" y="1666875"/>
            <a:ext cx="4441825" cy="41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20000"/>
              </a:spcBef>
            </a:pPr>
            <a:r>
              <a:rPr lang="es-PR" altLang="en-US" sz="2400" i="0">
                <a:latin typeface="Arial" panose="020B0604020202020204" pitchFamily="34" charset="0"/>
              </a:rPr>
              <a:t>Origen de toda la Energía</a:t>
            </a:r>
          </a:p>
        </p:txBody>
      </p:sp>
      <p:sp>
        <p:nvSpPr>
          <p:cNvPr id="9222" name="Line 6">
            <a:extLst>
              <a:ext uri="{FF2B5EF4-FFF2-40B4-BE49-F238E27FC236}">
                <a16:creationId xmlns:a16="http://schemas.microsoft.com/office/drawing/2014/main" id="{3778DF81-51FE-4E05-8071-46CA331D222D}"/>
              </a:ext>
            </a:extLst>
          </p:cNvPr>
          <p:cNvSpPr>
            <a:spLocks noChangeShapeType="1"/>
          </p:cNvSpPr>
          <p:nvPr/>
        </p:nvSpPr>
        <p:spPr bwMode="auto">
          <a:xfrm>
            <a:off x="4546600" y="1476375"/>
            <a:ext cx="0" cy="344488"/>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223" name="Rectangle 7">
            <a:extLst>
              <a:ext uri="{FF2B5EF4-FFF2-40B4-BE49-F238E27FC236}">
                <a16:creationId xmlns:a16="http://schemas.microsoft.com/office/drawing/2014/main" id="{BD403D54-A163-49E8-9100-77619289EF3D}"/>
              </a:ext>
            </a:extLst>
          </p:cNvPr>
          <p:cNvSpPr>
            <a:spLocks noChangeArrowheads="1"/>
          </p:cNvSpPr>
          <p:nvPr/>
        </p:nvSpPr>
        <p:spPr bwMode="auto">
          <a:xfrm>
            <a:off x="3082925" y="2254250"/>
            <a:ext cx="3116263"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spcBef>
                <a:spcPct val="20000"/>
              </a:spcBef>
            </a:pPr>
            <a:r>
              <a:rPr lang="es-PR" altLang="en-US" sz="2400">
                <a:latin typeface="Arial" panose="020B0604020202020204" pitchFamily="34" charset="0"/>
              </a:rPr>
              <a:t>Energía Lumínica</a:t>
            </a:r>
          </a:p>
        </p:txBody>
      </p:sp>
      <p:sp>
        <p:nvSpPr>
          <p:cNvPr id="92168" name="Rectangle 8">
            <a:extLst>
              <a:ext uri="{FF2B5EF4-FFF2-40B4-BE49-F238E27FC236}">
                <a16:creationId xmlns:a16="http://schemas.microsoft.com/office/drawing/2014/main" id="{F6E0DF4B-07F5-4C08-B05D-F1798DE04500}"/>
              </a:ext>
            </a:extLst>
          </p:cNvPr>
          <p:cNvSpPr>
            <a:spLocks noChangeArrowheads="1"/>
          </p:cNvSpPr>
          <p:nvPr/>
        </p:nvSpPr>
        <p:spPr bwMode="auto">
          <a:xfrm>
            <a:off x="3744913" y="2808288"/>
            <a:ext cx="1525587" cy="344487"/>
          </a:xfrm>
          <a:prstGeom prst="rect">
            <a:avLst/>
          </a:prstGeom>
          <a:noFill/>
          <a:ln w="9525">
            <a:noFill/>
            <a:miter lim="800000"/>
            <a:headEnd/>
            <a:tailEnd/>
          </a:ln>
          <a:effectLst/>
        </p:spPr>
        <p:txBody>
          <a:bodyPr/>
          <a:lstStyle/>
          <a:p>
            <a:pPr marL="342900" indent="-342900" algn="ctr">
              <a:spcBef>
                <a:spcPct val="20000"/>
              </a:spcBef>
              <a:defRPr/>
            </a:pPr>
            <a:r>
              <a:rPr lang="es-PR" sz="2400">
                <a:effectLst>
                  <a:outerShdw blurRad="38100" dist="38100" dir="2700000" algn="tl">
                    <a:srgbClr val="C0C0C0"/>
                  </a:outerShdw>
                </a:effectLst>
                <a:latin typeface="Arial" charset="0"/>
              </a:rPr>
              <a:t>Plantas</a:t>
            </a:r>
          </a:p>
        </p:txBody>
      </p:sp>
      <p:sp>
        <p:nvSpPr>
          <p:cNvPr id="9225" name="Rectangle 9">
            <a:extLst>
              <a:ext uri="{FF2B5EF4-FFF2-40B4-BE49-F238E27FC236}">
                <a16:creationId xmlns:a16="http://schemas.microsoft.com/office/drawing/2014/main" id="{9F5EAA0C-C25C-41A5-BAB8-37E129C56D8D}"/>
              </a:ext>
            </a:extLst>
          </p:cNvPr>
          <p:cNvSpPr>
            <a:spLocks noChangeArrowheads="1"/>
          </p:cNvSpPr>
          <p:nvPr/>
        </p:nvSpPr>
        <p:spPr bwMode="auto">
          <a:xfrm>
            <a:off x="582613" y="3481388"/>
            <a:ext cx="8178800"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s-PR" altLang="en-US" sz="2400">
                <a:latin typeface="Arial" panose="020B0604020202020204" pitchFamily="34" charset="0"/>
              </a:rPr>
              <a:t>Convierten la Luz en Energía Química Almacenada</a:t>
            </a:r>
          </a:p>
          <a:p>
            <a:pPr algn="ctr">
              <a:lnSpc>
                <a:spcPct val="70000"/>
              </a:lnSpc>
              <a:spcBef>
                <a:spcPct val="20000"/>
              </a:spcBef>
            </a:pPr>
            <a:r>
              <a:rPr lang="es-PR" altLang="en-US" sz="2400">
                <a:latin typeface="Arial" panose="020B0604020202020204" pitchFamily="34" charset="0"/>
              </a:rPr>
              <a:t>(Fotosíntesis)</a:t>
            </a:r>
          </a:p>
        </p:txBody>
      </p:sp>
      <p:sp>
        <p:nvSpPr>
          <p:cNvPr id="9226" name="Line 10">
            <a:extLst>
              <a:ext uri="{FF2B5EF4-FFF2-40B4-BE49-F238E27FC236}">
                <a16:creationId xmlns:a16="http://schemas.microsoft.com/office/drawing/2014/main" id="{7970A6D7-69AF-4661-A313-4FB231DED012}"/>
              </a:ext>
            </a:extLst>
          </p:cNvPr>
          <p:cNvSpPr>
            <a:spLocks noChangeShapeType="1"/>
          </p:cNvSpPr>
          <p:nvPr/>
        </p:nvSpPr>
        <p:spPr bwMode="auto">
          <a:xfrm>
            <a:off x="4527550" y="2082800"/>
            <a:ext cx="0" cy="344488"/>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227" name="Line 11">
            <a:extLst>
              <a:ext uri="{FF2B5EF4-FFF2-40B4-BE49-F238E27FC236}">
                <a16:creationId xmlns:a16="http://schemas.microsoft.com/office/drawing/2014/main" id="{0C2EF471-0F51-4C07-B330-F13C035CA4E3}"/>
              </a:ext>
            </a:extLst>
          </p:cNvPr>
          <p:cNvSpPr>
            <a:spLocks noChangeShapeType="1"/>
          </p:cNvSpPr>
          <p:nvPr/>
        </p:nvSpPr>
        <p:spPr bwMode="auto">
          <a:xfrm>
            <a:off x="4508500" y="2636838"/>
            <a:ext cx="0" cy="344487"/>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228" name="Line 12">
            <a:extLst>
              <a:ext uri="{FF2B5EF4-FFF2-40B4-BE49-F238E27FC236}">
                <a16:creationId xmlns:a16="http://schemas.microsoft.com/office/drawing/2014/main" id="{66FDFABC-AAAC-4F51-A746-068F2D2B3C7A}"/>
              </a:ext>
            </a:extLst>
          </p:cNvPr>
          <p:cNvSpPr>
            <a:spLocks noChangeShapeType="1"/>
          </p:cNvSpPr>
          <p:nvPr/>
        </p:nvSpPr>
        <p:spPr bwMode="auto">
          <a:xfrm>
            <a:off x="4508500" y="3195638"/>
            <a:ext cx="0" cy="344487"/>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2173" name="Rectangle 13">
            <a:extLst>
              <a:ext uri="{FF2B5EF4-FFF2-40B4-BE49-F238E27FC236}">
                <a16:creationId xmlns:a16="http://schemas.microsoft.com/office/drawing/2014/main" id="{91D548DE-1CE3-49A8-B900-15B55657346C}"/>
              </a:ext>
            </a:extLst>
          </p:cNvPr>
          <p:cNvSpPr>
            <a:spLocks noChangeArrowheads="1"/>
          </p:cNvSpPr>
          <p:nvPr/>
        </p:nvSpPr>
        <p:spPr bwMode="auto">
          <a:xfrm>
            <a:off x="2082800" y="4332288"/>
            <a:ext cx="4932363" cy="344487"/>
          </a:xfrm>
          <a:prstGeom prst="rect">
            <a:avLst/>
          </a:prstGeom>
          <a:noFill/>
          <a:ln w="9525">
            <a:noFill/>
            <a:miter lim="800000"/>
            <a:headEnd/>
            <a:tailEnd/>
          </a:ln>
          <a:effectLst/>
        </p:spPr>
        <p:txBody>
          <a:bodyPr/>
          <a:lstStyle/>
          <a:p>
            <a:pPr marL="342900" indent="-342900" algn="ctr">
              <a:spcBef>
                <a:spcPct val="20000"/>
              </a:spcBef>
              <a:defRPr/>
            </a:pPr>
            <a:r>
              <a:rPr lang="es-PR" sz="2400">
                <a:effectLst>
                  <a:outerShdw blurRad="38100" dist="38100" dir="2700000" algn="tl">
                    <a:srgbClr val="C0C0C0"/>
                  </a:outerShdw>
                </a:effectLst>
                <a:latin typeface="Arial" charset="0"/>
              </a:rPr>
              <a:t>Ser Humano</a:t>
            </a:r>
          </a:p>
        </p:txBody>
      </p:sp>
      <p:sp>
        <p:nvSpPr>
          <p:cNvPr id="9230" name="Line 14">
            <a:extLst>
              <a:ext uri="{FF2B5EF4-FFF2-40B4-BE49-F238E27FC236}">
                <a16:creationId xmlns:a16="http://schemas.microsoft.com/office/drawing/2014/main" id="{974A36B5-E50A-46D9-8EE8-CD87AE878436}"/>
              </a:ext>
            </a:extLst>
          </p:cNvPr>
          <p:cNvSpPr>
            <a:spLocks noChangeShapeType="1"/>
          </p:cNvSpPr>
          <p:nvPr/>
        </p:nvSpPr>
        <p:spPr bwMode="auto">
          <a:xfrm>
            <a:off x="4508500" y="4148138"/>
            <a:ext cx="0" cy="344487"/>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231" name="Rectangle 15">
            <a:extLst>
              <a:ext uri="{FF2B5EF4-FFF2-40B4-BE49-F238E27FC236}">
                <a16:creationId xmlns:a16="http://schemas.microsoft.com/office/drawing/2014/main" id="{1BE93A22-5DBB-4149-8CBD-23D4E75667D0}"/>
              </a:ext>
            </a:extLst>
          </p:cNvPr>
          <p:cNvSpPr>
            <a:spLocks noChangeArrowheads="1"/>
          </p:cNvSpPr>
          <p:nvPr/>
        </p:nvSpPr>
        <p:spPr bwMode="auto">
          <a:xfrm>
            <a:off x="561975" y="5000625"/>
            <a:ext cx="8218488"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s-PR" altLang="en-US" sz="2400">
                <a:latin typeface="Arial" panose="020B0604020202020204" pitchFamily="34" charset="0"/>
              </a:rPr>
              <a:t>Obtiene la Energía Consumiendo</a:t>
            </a:r>
          </a:p>
          <a:p>
            <a:pPr algn="ctr">
              <a:lnSpc>
                <a:spcPct val="70000"/>
              </a:lnSpc>
              <a:spcBef>
                <a:spcPct val="20000"/>
              </a:spcBef>
            </a:pPr>
            <a:r>
              <a:rPr lang="es-PR" altLang="en-US" sz="2400">
                <a:latin typeface="Arial" panose="020B0604020202020204" pitchFamily="34" charset="0"/>
              </a:rPr>
              <a:t>Plantas o Animales</a:t>
            </a:r>
          </a:p>
          <a:p>
            <a:pPr algn="ctr">
              <a:lnSpc>
                <a:spcPct val="70000"/>
              </a:lnSpc>
              <a:spcBef>
                <a:spcPct val="20000"/>
              </a:spcBef>
            </a:pPr>
            <a:r>
              <a:rPr lang="es-PR" altLang="en-US" sz="2400">
                <a:latin typeface="Arial" panose="020B0604020202020204" pitchFamily="34" charset="0"/>
              </a:rPr>
              <a:t>(CHO, Grasas,</a:t>
            </a:r>
            <a:r>
              <a:rPr lang="en-US" altLang="en-US" sz="2400">
                <a:latin typeface="Arial" panose="020B0604020202020204" pitchFamily="34" charset="0"/>
              </a:rPr>
              <a:t> Pro)</a:t>
            </a:r>
          </a:p>
        </p:txBody>
      </p:sp>
      <p:sp>
        <p:nvSpPr>
          <p:cNvPr id="9232" name="Line 16">
            <a:extLst>
              <a:ext uri="{FF2B5EF4-FFF2-40B4-BE49-F238E27FC236}">
                <a16:creationId xmlns:a16="http://schemas.microsoft.com/office/drawing/2014/main" id="{0A84DD82-2336-4F0D-9978-822E61E32CAA}"/>
              </a:ext>
            </a:extLst>
          </p:cNvPr>
          <p:cNvSpPr>
            <a:spLocks noChangeShapeType="1"/>
          </p:cNvSpPr>
          <p:nvPr/>
        </p:nvSpPr>
        <p:spPr bwMode="auto">
          <a:xfrm>
            <a:off x="4487863" y="4727575"/>
            <a:ext cx="0" cy="344488"/>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233" name="Freeform 17">
            <a:extLst>
              <a:ext uri="{FF2B5EF4-FFF2-40B4-BE49-F238E27FC236}">
                <a16:creationId xmlns:a16="http://schemas.microsoft.com/office/drawing/2014/main" id="{C40F74D6-C7F6-4DBD-8CC4-E33AB30B83AD}"/>
              </a:ext>
            </a:extLst>
          </p:cNvPr>
          <p:cNvSpPr>
            <a:spLocks/>
          </p:cNvSpPr>
          <p:nvPr/>
        </p:nvSpPr>
        <p:spPr bwMode="auto">
          <a:xfrm>
            <a:off x="3789363" y="5942013"/>
            <a:ext cx="1882775" cy="185737"/>
          </a:xfrm>
          <a:custGeom>
            <a:avLst/>
            <a:gdLst>
              <a:gd name="T0" fmla="*/ 0 w 1186"/>
              <a:gd name="T1" fmla="*/ 0 h 142"/>
              <a:gd name="T2" fmla="*/ 0 w 1186"/>
              <a:gd name="T3" fmla="*/ 2147483647 h 142"/>
              <a:gd name="T4" fmla="*/ 2147483647 w 1186"/>
              <a:gd name="T5" fmla="*/ 2147483647 h 142"/>
              <a:gd name="T6" fmla="*/ 2147483647 w 1186"/>
              <a:gd name="T7" fmla="*/ 2147483647 h 142"/>
              <a:gd name="T8" fmla="*/ 0 60000 65536"/>
              <a:gd name="T9" fmla="*/ 0 60000 65536"/>
              <a:gd name="T10" fmla="*/ 0 60000 65536"/>
              <a:gd name="T11" fmla="*/ 0 60000 65536"/>
              <a:gd name="T12" fmla="*/ 0 w 1186"/>
              <a:gd name="T13" fmla="*/ 0 h 142"/>
              <a:gd name="T14" fmla="*/ 1186 w 1186"/>
              <a:gd name="T15" fmla="*/ 142 h 142"/>
            </a:gdLst>
            <a:ahLst/>
            <a:cxnLst>
              <a:cxn ang="T8">
                <a:pos x="T0" y="T1"/>
              </a:cxn>
              <a:cxn ang="T9">
                <a:pos x="T2" y="T3"/>
              </a:cxn>
              <a:cxn ang="T10">
                <a:pos x="T4" y="T5"/>
              </a:cxn>
              <a:cxn ang="T11">
                <a:pos x="T6" y="T7"/>
              </a:cxn>
            </a:cxnLst>
            <a:rect l="T12" t="T13" r="T14" b="T15"/>
            <a:pathLst>
              <a:path w="1186" h="142">
                <a:moveTo>
                  <a:pt x="0" y="0"/>
                </a:moveTo>
                <a:lnTo>
                  <a:pt x="0" y="142"/>
                </a:lnTo>
                <a:lnTo>
                  <a:pt x="1186" y="142"/>
                </a:lnTo>
                <a:lnTo>
                  <a:pt x="1186" y="16"/>
                </a:lnTo>
              </a:path>
            </a:pathLst>
          </a:custGeom>
          <a:noFill/>
          <a:ln w="762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9234" name="Line 18">
            <a:extLst>
              <a:ext uri="{FF2B5EF4-FFF2-40B4-BE49-F238E27FC236}">
                <a16:creationId xmlns:a16="http://schemas.microsoft.com/office/drawing/2014/main" id="{D8C4CAF7-9825-4B6A-B092-FFC7DDA36927}"/>
              </a:ext>
            </a:extLst>
          </p:cNvPr>
          <p:cNvSpPr>
            <a:spLocks noChangeShapeType="1"/>
          </p:cNvSpPr>
          <p:nvPr/>
        </p:nvSpPr>
        <p:spPr bwMode="auto">
          <a:xfrm>
            <a:off x="4703763" y="5954713"/>
            <a:ext cx="0" cy="158750"/>
          </a:xfrm>
          <a:prstGeom prst="line">
            <a:avLst/>
          </a:prstGeom>
          <a:noFill/>
          <a:ln w="762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5" name="Rectangle 19">
            <a:extLst>
              <a:ext uri="{FF2B5EF4-FFF2-40B4-BE49-F238E27FC236}">
                <a16:creationId xmlns:a16="http://schemas.microsoft.com/office/drawing/2014/main" id="{D88EC6FF-7D65-4A20-9E33-F4482BC141F8}"/>
              </a:ext>
            </a:extLst>
          </p:cNvPr>
          <p:cNvSpPr>
            <a:spLocks noChangeArrowheads="1"/>
          </p:cNvSpPr>
          <p:nvPr/>
        </p:nvSpPr>
        <p:spPr bwMode="auto">
          <a:xfrm>
            <a:off x="325438" y="6192838"/>
            <a:ext cx="8628062"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70000"/>
              </a:lnSpc>
              <a:spcBef>
                <a:spcPct val="20000"/>
              </a:spcBef>
            </a:pPr>
            <a:r>
              <a:rPr lang="es-PR" altLang="en-US" sz="2100">
                <a:latin typeface="Arial" panose="020B0604020202020204" pitchFamily="34" charset="0"/>
              </a:rPr>
              <a:t>Se Descomponen en las Células para liberar Energía Almacenada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163"/>
                                        </p:tgtEl>
                                        <p:attrNameLst>
                                          <p:attrName>style.visibility</p:attrName>
                                        </p:attrNameLst>
                                      </p:cBhvr>
                                      <p:to>
                                        <p:strVal val="visible"/>
                                      </p:to>
                                    </p:set>
                                    <p:animEffect transition="in" filter="wipe(left)">
                                      <p:cBhvr>
                                        <p:cTn id="7" dur="500"/>
                                        <p:tgtEl>
                                          <p:spTgt spid="92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3" grpId="0"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2" descr="Illustration">
            <a:extLst>
              <a:ext uri="{FF2B5EF4-FFF2-40B4-BE49-F238E27FC236}">
                <a16:creationId xmlns:a16="http://schemas.microsoft.com/office/drawing/2014/main" id="{0C613CF8-077E-488A-9D18-5E0873B1E3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0" name="Text Box 4">
            <a:extLst>
              <a:ext uri="{FF2B5EF4-FFF2-40B4-BE49-F238E27FC236}">
                <a16:creationId xmlns:a16="http://schemas.microsoft.com/office/drawing/2014/main" id="{1B413BE2-37D4-46BD-8BE0-0B5D94C3313C}"/>
              </a:ext>
            </a:extLst>
          </p:cNvPr>
          <p:cNvSpPr txBox="1">
            <a:spLocks noChangeArrowheads="1"/>
          </p:cNvSpPr>
          <p:nvPr/>
        </p:nvSpPr>
        <p:spPr bwMode="auto">
          <a:xfrm>
            <a:off x="381000" y="533400"/>
            <a:ext cx="8591550"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spcBef>
                <a:spcPct val="50000"/>
              </a:spcBef>
            </a:pPr>
            <a:r>
              <a:rPr lang="en-US" altLang="en-US" sz="3400" i="0">
                <a:solidFill>
                  <a:schemeClr val="accent2"/>
                </a:solidFill>
                <a:latin typeface="Arial" panose="020B0604020202020204" pitchFamily="34" charset="0"/>
              </a:rPr>
              <a:t>ACTIVIDAD OXIDATIVA DE LAS ENZIMAS Y LA CAPACIDAD OXIDATIVA</a:t>
            </a:r>
            <a:endParaRPr lang="en-US" altLang="en-US" sz="2400" i="0">
              <a:latin typeface="Arial" panose="020B0604020202020204" pitchFamily="34" charset="0"/>
            </a:endParaRPr>
          </a:p>
        </p:txBody>
      </p:sp>
      <p:pic>
        <p:nvPicPr>
          <p:cNvPr id="34822" name="Picture 6">
            <a:extLst>
              <a:ext uri="{FF2B5EF4-FFF2-40B4-BE49-F238E27FC236}">
                <a16:creationId xmlns:a16="http://schemas.microsoft.com/office/drawing/2014/main" id="{EC693D46-3A97-414A-9C8D-9B1CF2D0D8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54200" y="1676400"/>
            <a:ext cx="54102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820"/>
                                        </p:tgtEl>
                                        <p:attrNameLst>
                                          <p:attrName>style.visibility</p:attrName>
                                        </p:attrNameLst>
                                      </p:cBhvr>
                                      <p:to>
                                        <p:strVal val="visible"/>
                                      </p:to>
                                    </p:set>
                                    <p:animEffect transition="in" filter="wipe(left)">
                                      <p:cBhvr>
                                        <p:cTn id="7" dur="500"/>
                                        <p:tgtEl>
                                          <p:spTgt spid="34820"/>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34822"/>
                                        </p:tgtEl>
                                        <p:attrNameLst>
                                          <p:attrName>style.visibility</p:attrName>
                                        </p:attrNameLst>
                                      </p:cBhvr>
                                      <p:to>
                                        <p:strVal val="visible"/>
                                      </p:to>
                                    </p:set>
                                    <p:anim calcmode="lin" valueType="num">
                                      <p:cBhvr>
                                        <p:cTn id="11" dur="500" fill="hold"/>
                                        <p:tgtEl>
                                          <p:spTgt spid="34822"/>
                                        </p:tgtEl>
                                        <p:attrNameLst>
                                          <p:attrName>ppt_w</p:attrName>
                                        </p:attrNameLst>
                                      </p:cBhvr>
                                      <p:tavLst>
                                        <p:tav tm="0">
                                          <p:val>
                                            <p:fltVal val="0"/>
                                          </p:val>
                                        </p:tav>
                                        <p:tav tm="100000">
                                          <p:val>
                                            <p:strVal val="#ppt_w"/>
                                          </p:val>
                                        </p:tav>
                                      </p:tavLst>
                                    </p:anim>
                                    <p:anim calcmode="lin" valueType="num">
                                      <p:cBhvr>
                                        <p:cTn id="12" dur="500" fill="hold"/>
                                        <p:tgtEl>
                                          <p:spTgt spid="34822"/>
                                        </p:tgtEl>
                                        <p:attrNameLst>
                                          <p:attrName>ppt_h</p:attrName>
                                        </p:attrNameLst>
                                      </p:cBhvr>
                                      <p:tavLst>
                                        <p:tav tm="0">
                                          <p:val>
                                            <p:fltVal val="0"/>
                                          </p:val>
                                        </p:tav>
                                        <p:tav tm="100000">
                                          <p:val>
                                            <p:strVal val="#ppt_h"/>
                                          </p:val>
                                        </p:tav>
                                      </p:tavLst>
                                    </p:anim>
                                    <p:anim calcmode="lin" valueType="num">
                                      <p:cBhvr>
                                        <p:cTn id="13" dur="500" fill="hold"/>
                                        <p:tgtEl>
                                          <p:spTgt spid="34822"/>
                                        </p:tgtEl>
                                        <p:attrNameLst>
                                          <p:attrName>ppt_x</p:attrName>
                                        </p:attrNameLst>
                                      </p:cBhvr>
                                      <p:tavLst>
                                        <p:tav tm="0">
                                          <p:val>
                                            <p:fltVal val="0.5"/>
                                          </p:val>
                                        </p:tav>
                                        <p:tav tm="100000">
                                          <p:val>
                                            <p:strVal val="#ppt_x"/>
                                          </p:val>
                                        </p:tav>
                                      </p:tavLst>
                                    </p:anim>
                                    <p:anim calcmode="lin" valueType="num">
                                      <p:cBhvr>
                                        <p:cTn id="14" dur="500" fill="hold"/>
                                        <p:tgtEl>
                                          <p:spTgt spid="3482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2" descr="Contents">
            <a:extLst>
              <a:ext uri="{FF2B5EF4-FFF2-40B4-BE49-F238E27FC236}">
                <a16:creationId xmlns:a16="http://schemas.microsoft.com/office/drawing/2014/main" id="{6B99EAD4-02B5-41E8-BCE2-392DB92326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03" name="Text Box 3">
            <a:extLst>
              <a:ext uri="{FF2B5EF4-FFF2-40B4-BE49-F238E27FC236}">
                <a16:creationId xmlns:a16="http://schemas.microsoft.com/office/drawing/2014/main" id="{B6D13719-E661-406C-A84E-E125287F6084}"/>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Capacidad Oxidativa: Tipos de Fibras</a:t>
            </a:r>
          </a:p>
        </p:txBody>
      </p:sp>
      <p:sp>
        <p:nvSpPr>
          <p:cNvPr id="256005" name="Rectangle 5">
            <a:extLst>
              <a:ext uri="{FF2B5EF4-FFF2-40B4-BE49-F238E27FC236}">
                <a16:creationId xmlns:a16="http://schemas.microsoft.com/office/drawing/2014/main" id="{F0DF06B8-0D81-4E7F-BDB5-6CDFFC6E6AD4}"/>
              </a:ext>
            </a:extLst>
          </p:cNvPr>
          <p:cNvSpPr>
            <a:spLocks noChangeArrowheads="1"/>
          </p:cNvSpPr>
          <p:nvPr/>
        </p:nvSpPr>
        <p:spPr bwMode="auto">
          <a:xfrm>
            <a:off x="627063" y="1163638"/>
            <a:ext cx="8269287" cy="9445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700" i="0">
                <a:effectLst>
                  <a:outerShdw blurRad="38100" dist="38100" dir="2700000" algn="tl">
                    <a:srgbClr val="C0C0C0"/>
                  </a:outerShdw>
                </a:effectLst>
                <a:latin typeface="Arial Black" pitchFamily="34" charset="0"/>
              </a:rPr>
              <a:t>Composición de los Músculos Esqueletales</a:t>
            </a:r>
          </a:p>
          <a:p>
            <a:pPr marL="342900" indent="-342900" algn="ctr">
              <a:lnSpc>
                <a:spcPct val="60000"/>
              </a:lnSpc>
              <a:spcBef>
                <a:spcPct val="20000"/>
              </a:spcBef>
              <a:defRPr/>
            </a:pPr>
            <a:r>
              <a:rPr lang="en-US" sz="2700" i="0">
                <a:effectLst>
                  <a:outerShdw blurRad="38100" dist="38100" dir="2700000" algn="tl">
                    <a:srgbClr val="C0C0C0"/>
                  </a:outerShdw>
                </a:effectLst>
                <a:latin typeface="Arial Black" pitchFamily="34" charset="0"/>
              </a:rPr>
              <a:t>en Cuanto a los</a:t>
            </a:r>
          </a:p>
          <a:p>
            <a:pPr marL="342900" indent="-342900" algn="ctr">
              <a:lnSpc>
                <a:spcPct val="60000"/>
              </a:lnSpc>
              <a:spcBef>
                <a:spcPct val="20000"/>
              </a:spcBef>
              <a:defRPr/>
            </a:pPr>
            <a:r>
              <a:rPr lang="en-US" sz="2700" i="0">
                <a:effectLst>
                  <a:outerShdw blurRad="38100" dist="38100" dir="2700000" algn="tl">
                    <a:srgbClr val="C0C0C0"/>
                  </a:outerShdw>
                </a:effectLst>
                <a:latin typeface="Arial Black" pitchFamily="34" charset="0"/>
              </a:rPr>
              <a:t>Tipos de Fibras</a:t>
            </a:r>
          </a:p>
        </p:txBody>
      </p:sp>
      <p:sp>
        <p:nvSpPr>
          <p:cNvPr id="83973" name="Line 6">
            <a:extLst>
              <a:ext uri="{FF2B5EF4-FFF2-40B4-BE49-F238E27FC236}">
                <a16:creationId xmlns:a16="http://schemas.microsoft.com/office/drawing/2014/main" id="{79AF4E5E-F3D9-4993-814F-32F60F512FAF}"/>
              </a:ext>
            </a:extLst>
          </p:cNvPr>
          <p:cNvSpPr>
            <a:spLocks noChangeShapeType="1"/>
          </p:cNvSpPr>
          <p:nvPr/>
        </p:nvSpPr>
        <p:spPr bwMode="auto">
          <a:xfrm>
            <a:off x="4457700" y="2073275"/>
            <a:ext cx="0" cy="36512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6010" name="Rectangle 10">
            <a:extLst>
              <a:ext uri="{FF2B5EF4-FFF2-40B4-BE49-F238E27FC236}">
                <a16:creationId xmlns:a16="http://schemas.microsoft.com/office/drawing/2014/main" id="{CD0F8F3A-89EB-4296-9EA3-AF025FAB09D0}"/>
              </a:ext>
            </a:extLst>
          </p:cNvPr>
          <p:cNvSpPr>
            <a:spLocks noChangeArrowheads="1"/>
          </p:cNvSpPr>
          <p:nvPr/>
        </p:nvSpPr>
        <p:spPr bwMode="auto">
          <a:xfrm>
            <a:off x="944563" y="2357438"/>
            <a:ext cx="7243762" cy="3492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800" i="0">
                <a:effectLst>
                  <a:outerShdw blurRad="38100" dist="38100" dir="2700000" algn="tl">
                    <a:srgbClr val="C0C0C0"/>
                  </a:outerShdw>
                </a:effectLst>
                <a:latin typeface="Verdana" pitchFamily="34" charset="0"/>
              </a:rPr>
              <a:t>Deportistas de Tolerancia Aeróbica</a:t>
            </a:r>
          </a:p>
        </p:txBody>
      </p:sp>
      <p:sp>
        <p:nvSpPr>
          <p:cNvPr id="83975" name="Line 19">
            <a:extLst>
              <a:ext uri="{FF2B5EF4-FFF2-40B4-BE49-F238E27FC236}">
                <a16:creationId xmlns:a16="http://schemas.microsoft.com/office/drawing/2014/main" id="{5DFF9C3C-1D88-4BD8-B757-BF3D9F567A25}"/>
              </a:ext>
            </a:extLst>
          </p:cNvPr>
          <p:cNvSpPr>
            <a:spLocks noChangeShapeType="1"/>
          </p:cNvSpPr>
          <p:nvPr/>
        </p:nvSpPr>
        <p:spPr bwMode="auto">
          <a:xfrm flipV="1">
            <a:off x="3290888" y="3098800"/>
            <a:ext cx="0" cy="7016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6032" name="Rectangle 32">
            <a:extLst>
              <a:ext uri="{FF2B5EF4-FFF2-40B4-BE49-F238E27FC236}">
                <a16:creationId xmlns:a16="http://schemas.microsoft.com/office/drawing/2014/main" id="{B4A4236E-B29B-4FEA-8E2D-1B14141CEE09}"/>
              </a:ext>
            </a:extLst>
          </p:cNvPr>
          <p:cNvSpPr>
            <a:spLocks noChangeArrowheads="1"/>
          </p:cNvSpPr>
          <p:nvPr/>
        </p:nvSpPr>
        <p:spPr bwMode="auto">
          <a:xfrm>
            <a:off x="3355975" y="3141663"/>
            <a:ext cx="2581275" cy="6635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Composición de</a:t>
            </a:r>
          </a:p>
          <a:p>
            <a:pPr marL="342900" indent="-342900">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Fibras ST</a:t>
            </a:r>
            <a:endParaRPr lang="en-US" sz="2400">
              <a:solidFill>
                <a:srgbClr val="000000"/>
              </a:solidFill>
              <a:effectLst>
                <a:outerShdw blurRad="38100" dist="38100" dir="2700000" algn="tl">
                  <a:srgbClr val="C0C0C0"/>
                </a:outerShdw>
              </a:effectLst>
              <a:latin typeface="Arial Black" pitchFamily="34" charset="0"/>
            </a:endParaRPr>
          </a:p>
        </p:txBody>
      </p:sp>
      <p:sp>
        <p:nvSpPr>
          <p:cNvPr id="83977" name="Line 33">
            <a:extLst>
              <a:ext uri="{FF2B5EF4-FFF2-40B4-BE49-F238E27FC236}">
                <a16:creationId xmlns:a16="http://schemas.microsoft.com/office/drawing/2014/main" id="{159978E3-B0EB-4471-9139-102D8352BA44}"/>
              </a:ext>
            </a:extLst>
          </p:cNvPr>
          <p:cNvSpPr>
            <a:spLocks noChangeShapeType="1"/>
          </p:cNvSpPr>
          <p:nvPr/>
        </p:nvSpPr>
        <p:spPr bwMode="auto">
          <a:xfrm flipV="1">
            <a:off x="3290888" y="3987800"/>
            <a:ext cx="0" cy="41592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6035" name="Rectangle 35">
            <a:extLst>
              <a:ext uri="{FF2B5EF4-FFF2-40B4-BE49-F238E27FC236}">
                <a16:creationId xmlns:a16="http://schemas.microsoft.com/office/drawing/2014/main" id="{3C44408E-F808-406C-AE94-2E466317D152}"/>
              </a:ext>
            </a:extLst>
          </p:cNvPr>
          <p:cNvSpPr>
            <a:spLocks noChangeArrowheads="1"/>
          </p:cNvSpPr>
          <p:nvPr/>
        </p:nvSpPr>
        <p:spPr bwMode="auto">
          <a:xfrm>
            <a:off x="3355975" y="4043363"/>
            <a:ext cx="2581275" cy="3556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 Mitocondrias</a:t>
            </a:r>
            <a:endParaRPr lang="en-US" sz="2400">
              <a:solidFill>
                <a:srgbClr val="000000"/>
              </a:solidFill>
              <a:effectLst>
                <a:outerShdw blurRad="38100" dist="38100" dir="2700000" algn="tl">
                  <a:srgbClr val="C0C0C0"/>
                </a:outerShdw>
              </a:effectLst>
              <a:latin typeface="Arial Black" pitchFamily="34" charset="0"/>
            </a:endParaRPr>
          </a:p>
        </p:txBody>
      </p:sp>
      <p:sp>
        <p:nvSpPr>
          <p:cNvPr id="83979" name="Line 36">
            <a:extLst>
              <a:ext uri="{FF2B5EF4-FFF2-40B4-BE49-F238E27FC236}">
                <a16:creationId xmlns:a16="http://schemas.microsoft.com/office/drawing/2014/main" id="{DB79E3DF-8D0E-4CD7-BAB7-720BDEB66DF1}"/>
              </a:ext>
            </a:extLst>
          </p:cNvPr>
          <p:cNvSpPr>
            <a:spLocks noChangeShapeType="1"/>
          </p:cNvSpPr>
          <p:nvPr/>
        </p:nvSpPr>
        <p:spPr bwMode="auto">
          <a:xfrm flipV="1">
            <a:off x="2439988" y="4648200"/>
            <a:ext cx="0" cy="102235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6038" name="Rectangle 38">
            <a:extLst>
              <a:ext uri="{FF2B5EF4-FFF2-40B4-BE49-F238E27FC236}">
                <a16:creationId xmlns:a16="http://schemas.microsoft.com/office/drawing/2014/main" id="{63477E8E-AF5B-4192-8202-A1FCE585CA90}"/>
              </a:ext>
            </a:extLst>
          </p:cNvPr>
          <p:cNvSpPr>
            <a:spLocks noChangeArrowheads="1"/>
          </p:cNvSpPr>
          <p:nvPr/>
        </p:nvSpPr>
        <p:spPr bwMode="auto">
          <a:xfrm>
            <a:off x="2505075" y="4691063"/>
            <a:ext cx="5397500" cy="9969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Niveles de Enzimas Oxidativas</a:t>
            </a:r>
          </a:p>
          <a:p>
            <a:pPr marL="342900" indent="-342900">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(Actividad Enzimática</a:t>
            </a:r>
          </a:p>
          <a:p>
            <a:pPr marL="342900" indent="-342900">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de las Fibras ST)</a:t>
            </a:r>
            <a:endParaRPr lang="en-US" sz="2400">
              <a:solidFill>
                <a:srgbClr val="000000"/>
              </a:solidFill>
              <a:effectLst>
                <a:outerShdw blurRad="38100" dist="38100" dir="2700000" algn="tl">
                  <a:srgbClr val="C0C0C0"/>
                </a:outerShdw>
              </a:effectLst>
              <a:latin typeface="Arial Black" pitchFamily="34" charset="0"/>
            </a:endParaRPr>
          </a:p>
        </p:txBody>
      </p:sp>
      <p:sp>
        <p:nvSpPr>
          <p:cNvPr id="83981" name="Line 43">
            <a:extLst>
              <a:ext uri="{FF2B5EF4-FFF2-40B4-BE49-F238E27FC236}">
                <a16:creationId xmlns:a16="http://schemas.microsoft.com/office/drawing/2014/main" id="{6664BC2C-6E87-4BCB-BEB1-F52EDF80E361}"/>
              </a:ext>
            </a:extLst>
          </p:cNvPr>
          <p:cNvSpPr>
            <a:spLocks noChangeShapeType="1"/>
          </p:cNvSpPr>
          <p:nvPr/>
        </p:nvSpPr>
        <p:spPr bwMode="auto">
          <a:xfrm>
            <a:off x="4457700" y="2695575"/>
            <a:ext cx="0" cy="36512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3982" name="Line 44">
            <a:extLst>
              <a:ext uri="{FF2B5EF4-FFF2-40B4-BE49-F238E27FC236}">
                <a16:creationId xmlns:a16="http://schemas.microsoft.com/office/drawing/2014/main" id="{26EE4103-F5D0-44B6-A385-807D4D7B19E2}"/>
              </a:ext>
            </a:extLst>
          </p:cNvPr>
          <p:cNvSpPr>
            <a:spLocks noChangeShapeType="1"/>
          </p:cNvSpPr>
          <p:nvPr/>
        </p:nvSpPr>
        <p:spPr bwMode="auto">
          <a:xfrm>
            <a:off x="4470400" y="3749675"/>
            <a:ext cx="0" cy="36512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3983" name="Line 45">
            <a:extLst>
              <a:ext uri="{FF2B5EF4-FFF2-40B4-BE49-F238E27FC236}">
                <a16:creationId xmlns:a16="http://schemas.microsoft.com/office/drawing/2014/main" id="{5DF35686-AE16-457A-8087-B92E74BCEAC6}"/>
              </a:ext>
            </a:extLst>
          </p:cNvPr>
          <p:cNvSpPr>
            <a:spLocks noChangeShapeType="1"/>
          </p:cNvSpPr>
          <p:nvPr/>
        </p:nvSpPr>
        <p:spPr bwMode="auto">
          <a:xfrm>
            <a:off x="4470400" y="4346575"/>
            <a:ext cx="0" cy="36512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3984" name="Line 46">
            <a:extLst>
              <a:ext uri="{FF2B5EF4-FFF2-40B4-BE49-F238E27FC236}">
                <a16:creationId xmlns:a16="http://schemas.microsoft.com/office/drawing/2014/main" id="{A01B3635-DAA8-4D46-BAF9-B89EAF51F867}"/>
              </a:ext>
            </a:extLst>
          </p:cNvPr>
          <p:cNvSpPr>
            <a:spLocks noChangeShapeType="1"/>
          </p:cNvSpPr>
          <p:nvPr/>
        </p:nvSpPr>
        <p:spPr bwMode="auto">
          <a:xfrm>
            <a:off x="4483100" y="5718175"/>
            <a:ext cx="0" cy="365125"/>
          </a:xfrm>
          <a:prstGeom prst="line">
            <a:avLst/>
          </a:prstGeom>
          <a:noFill/>
          <a:ln w="952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6047" name="Rectangle 47">
            <a:extLst>
              <a:ext uri="{FF2B5EF4-FFF2-40B4-BE49-F238E27FC236}">
                <a16:creationId xmlns:a16="http://schemas.microsoft.com/office/drawing/2014/main" id="{87373D79-2503-4C98-B466-155B2D691949}"/>
              </a:ext>
            </a:extLst>
          </p:cNvPr>
          <p:cNvSpPr>
            <a:spLocks noChangeArrowheads="1"/>
          </p:cNvSpPr>
          <p:nvPr/>
        </p:nvSpPr>
        <p:spPr bwMode="auto">
          <a:xfrm>
            <a:off x="873125" y="6062663"/>
            <a:ext cx="7281863" cy="647700"/>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900" i="0">
                <a:effectLst>
                  <a:outerShdw blurRad="38100" dist="38100" dir="2700000" algn="tl">
                    <a:srgbClr val="C0C0C0"/>
                  </a:outerShdw>
                </a:effectLst>
                <a:latin typeface="Arial Black" pitchFamily="34" charset="0"/>
              </a:rPr>
              <a:t>CAPACIDAD OXIDATIVA</a:t>
            </a:r>
          </a:p>
          <a:p>
            <a:pPr marL="342900" indent="-342900" algn="ctr">
              <a:lnSpc>
                <a:spcPct val="60000"/>
              </a:lnSpc>
              <a:spcBef>
                <a:spcPct val="20000"/>
              </a:spcBef>
              <a:defRPr/>
            </a:pPr>
            <a:r>
              <a:rPr lang="en-US" sz="2900">
                <a:effectLst>
                  <a:outerShdw blurRad="38100" dist="38100" dir="2700000" algn="tl">
                    <a:srgbClr val="C0C0C0"/>
                  </a:outerShdw>
                </a:effectLst>
                <a:latin typeface="Arial Black" pitchFamily="34" charset="0"/>
              </a:rPr>
              <a:t>Fibras ST</a:t>
            </a:r>
          </a:p>
        </p:txBody>
      </p:sp>
      <p:sp>
        <p:nvSpPr>
          <p:cNvPr id="83986" name="Rectangle 48">
            <a:extLst>
              <a:ext uri="{FF2B5EF4-FFF2-40B4-BE49-F238E27FC236}">
                <a16:creationId xmlns:a16="http://schemas.microsoft.com/office/drawing/2014/main" id="{A86C3700-7823-41B8-B5A9-5733FD9E5E70}"/>
              </a:ext>
            </a:extLst>
          </p:cNvPr>
          <p:cNvSpPr>
            <a:spLocks noChangeArrowheads="1"/>
          </p:cNvSpPr>
          <p:nvPr/>
        </p:nvSpPr>
        <p:spPr bwMode="auto">
          <a:xfrm>
            <a:off x="1136650" y="3079750"/>
            <a:ext cx="6870700" cy="2619375"/>
          </a:xfrm>
          <a:prstGeom prst="rect">
            <a:avLst/>
          </a:prstGeom>
          <a:noFill/>
          <a:ln w="381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6003"/>
                                        </p:tgtEl>
                                        <p:attrNameLst>
                                          <p:attrName>style.visibility</p:attrName>
                                        </p:attrNameLst>
                                      </p:cBhvr>
                                      <p:to>
                                        <p:strVal val="visible"/>
                                      </p:to>
                                    </p:set>
                                    <p:animEffect transition="in" filter="wipe(left)">
                                      <p:cBhvr>
                                        <p:cTn id="7" dur="500"/>
                                        <p:tgtEl>
                                          <p:spTgt spid="256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03"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Contents">
            <a:extLst>
              <a:ext uri="{FF2B5EF4-FFF2-40B4-BE49-F238E27FC236}">
                <a16:creationId xmlns:a16="http://schemas.microsoft.com/office/drawing/2014/main" id="{4B5F4C28-8DDD-48C6-A849-A7D507EB38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8051" name="Text Box 3">
            <a:extLst>
              <a:ext uri="{FF2B5EF4-FFF2-40B4-BE49-F238E27FC236}">
                <a16:creationId xmlns:a16="http://schemas.microsoft.com/office/drawing/2014/main" id="{759164AC-A061-4CC2-8CE5-A35FA5CEB745}"/>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Capacidad Oxidativa: Tipos de Fibras</a:t>
            </a:r>
          </a:p>
        </p:txBody>
      </p:sp>
      <p:sp>
        <p:nvSpPr>
          <p:cNvPr id="258052" name="Rectangle 4">
            <a:extLst>
              <a:ext uri="{FF2B5EF4-FFF2-40B4-BE49-F238E27FC236}">
                <a16:creationId xmlns:a16="http://schemas.microsoft.com/office/drawing/2014/main" id="{66295111-9239-4934-BDBC-576C8EBFCDC4}"/>
              </a:ext>
            </a:extLst>
          </p:cNvPr>
          <p:cNvSpPr>
            <a:spLocks noChangeArrowheads="1"/>
          </p:cNvSpPr>
          <p:nvPr/>
        </p:nvSpPr>
        <p:spPr bwMode="auto">
          <a:xfrm>
            <a:off x="1006475" y="1824038"/>
            <a:ext cx="2227263"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800" i="0">
                <a:effectLst>
                  <a:outerShdw blurRad="38100" dist="38100" dir="2700000" algn="tl">
                    <a:srgbClr val="C0C0C0"/>
                  </a:outerShdw>
                </a:effectLst>
                <a:latin typeface="Verdana" pitchFamily="34" charset="0"/>
              </a:rPr>
              <a:t>Fibras ST</a:t>
            </a:r>
          </a:p>
        </p:txBody>
      </p:sp>
      <p:sp>
        <p:nvSpPr>
          <p:cNvPr id="258053" name="Rectangle 5">
            <a:extLst>
              <a:ext uri="{FF2B5EF4-FFF2-40B4-BE49-F238E27FC236}">
                <a16:creationId xmlns:a16="http://schemas.microsoft.com/office/drawing/2014/main" id="{E802D71F-15C5-4C0F-9C13-47898DF595E7}"/>
              </a:ext>
            </a:extLst>
          </p:cNvPr>
          <p:cNvSpPr>
            <a:spLocks noChangeArrowheads="1"/>
          </p:cNvSpPr>
          <p:nvPr/>
        </p:nvSpPr>
        <p:spPr bwMode="auto">
          <a:xfrm>
            <a:off x="2647950" y="1252538"/>
            <a:ext cx="3873500" cy="58578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100" i="0">
                <a:effectLst>
                  <a:outerShdw blurRad="38100" dist="38100" dir="2700000" algn="tl">
                    <a:srgbClr val="C0C0C0"/>
                  </a:outerShdw>
                </a:effectLst>
                <a:latin typeface="Arial Black" pitchFamily="34" charset="0"/>
              </a:rPr>
              <a:t>Composición de</a:t>
            </a:r>
          </a:p>
          <a:p>
            <a:pPr marL="342900" indent="-342900" algn="ctr">
              <a:lnSpc>
                <a:spcPct val="60000"/>
              </a:lnSpc>
              <a:spcBef>
                <a:spcPct val="20000"/>
              </a:spcBef>
              <a:defRPr/>
            </a:pPr>
            <a:r>
              <a:rPr lang="en-US" sz="2100" i="0">
                <a:effectLst>
                  <a:outerShdw blurRad="38100" dist="38100" dir="2700000" algn="tl">
                    <a:srgbClr val="C0C0C0"/>
                  </a:outerShdw>
                </a:effectLst>
                <a:latin typeface="Arial Black" pitchFamily="34" charset="0"/>
              </a:rPr>
              <a:t>Fibras Musculares</a:t>
            </a:r>
          </a:p>
        </p:txBody>
      </p:sp>
      <p:sp>
        <p:nvSpPr>
          <p:cNvPr id="84998" name="Line 6">
            <a:extLst>
              <a:ext uri="{FF2B5EF4-FFF2-40B4-BE49-F238E27FC236}">
                <a16:creationId xmlns:a16="http://schemas.microsoft.com/office/drawing/2014/main" id="{0770E634-3E60-4CDA-95EF-007981FD86AA}"/>
              </a:ext>
            </a:extLst>
          </p:cNvPr>
          <p:cNvSpPr>
            <a:spLocks noChangeShapeType="1"/>
          </p:cNvSpPr>
          <p:nvPr/>
        </p:nvSpPr>
        <p:spPr bwMode="auto">
          <a:xfrm>
            <a:off x="1619250" y="20510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4999" name="Freeform 7">
            <a:extLst>
              <a:ext uri="{FF2B5EF4-FFF2-40B4-BE49-F238E27FC236}">
                <a16:creationId xmlns:a16="http://schemas.microsoft.com/office/drawing/2014/main" id="{3B23C58A-49C0-461C-A0BE-F30AEC0ABCDD}"/>
              </a:ext>
            </a:extLst>
          </p:cNvPr>
          <p:cNvSpPr>
            <a:spLocks/>
          </p:cNvSpPr>
          <p:nvPr/>
        </p:nvSpPr>
        <p:spPr bwMode="auto">
          <a:xfrm rot="-5400000" flipH="1" flipV="1">
            <a:off x="2249488" y="846138"/>
            <a:ext cx="387350" cy="16129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825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85000" name="Line 9">
            <a:extLst>
              <a:ext uri="{FF2B5EF4-FFF2-40B4-BE49-F238E27FC236}">
                <a16:creationId xmlns:a16="http://schemas.microsoft.com/office/drawing/2014/main" id="{AE5678A8-38EB-469D-B349-BC3AF4D707ED}"/>
              </a:ext>
            </a:extLst>
          </p:cNvPr>
          <p:cNvSpPr>
            <a:spLocks noChangeShapeType="1"/>
          </p:cNvSpPr>
          <p:nvPr/>
        </p:nvSpPr>
        <p:spPr bwMode="auto">
          <a:xfrm flipV="1">
            <a:off x="996950" y="1771650"/>
            <a:ext cx="0" cy="309563"/>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8063" name="Rectangle 15">
            <a:extLst>
              <a:ext uri="{FF2B5EF4-FFF2-40B4-BE49-F238E27FC236}">
                <a16:creationId xmlns:a16="http://schemas.microsoft.com/office/drawing/2014/main" id="{1AAD189E-0282-47EA-AE2C-B673A0510BE5}"/>
              </a:ext>
            </a:extLst>
          </p:cNvPr>
          <p:cNvSpPr>
            <a:spLocks noChangeArrowheads="1"/>
          </p:cNvSpPr>
          <p:nvPr/>
        </p:nvSpPr>
        <p:spPr bwMode="auto">
          <a:xfrm>
            <a:off x="644525" y="3433763"/>
            <a:ext cx="2863850" cy="280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1800" i="0">
                <a:solidFill>
                  <a:srgbClr val="000000"/>
                </a:solidFill>
                <a:effectLst>
                  <a:outerShdw blurRad="38100" dist="38100" dir="2700000" algn="tl">
                    <a:srgbClr val="C0C0C0"/>
                  </a:outerShdw>
                </a:effectLst>
                <a:latin typeface="Arial" charset="0"/>
              </a:rPr>
              <a:t>CAPACIDAD OXIDATIVA</a:t>
            </a:r>
            <a:endParaRPr lang="en-US" sz="1800">
              <a:solidFill>
                <a:srgbClr val="000000"/>
              </a:solidFill>
              <a:effectLst>
                <a:outerShdw blurRad="38100" dist="38100" dir="2700000" algn="tl">
                  <a:srgbClr val="C0C0C0"/>
                </a:outerShdw>
              </a:effectLst>
              <a:latin typeface="Arial Black" pitchFamily="34" charset="0"/>
            </a:endParaRPr>
          </a:p>
        </p:txBody>
      </p:sp>
      <p:sp>
        <p:nvSpPr>
          <p:cNvPr id="258079" name="Rectangle 31">
            <a:extLst>
              <a:ext uri="{FF2B5EF4-FFF2-40B4-BE49-F238E27FC236}">
                <a16:creationId xmlns:a16="http://schemas.microsoft.com/office/drawing/2014/main" id="{CC733C0E-BD5E-4C5E-B1CF-0F4764B84B1C}"/>
              </a:ext>
            </a:extLst>
          </p:cNvPr>
          <p:cNvSpPr>
            <a:spLocks noChangeArrowheads="1"/>
          </p:cNvSpPr>
          <p:nvPr/>
        </p:nvSpPr>
        <p:spPr bwMode="auto">
          <a:xfrm>
            <a:off x="714375" y="2873375"/>
            <a:ext cx="2708275"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800" i="0">
                <a:effectLst>
                  <a:outerShdw blurRad="38100" dist="38100" dir="2700000" algn="tl">
                    <a:srgbClr val="C0C0C0"/>
                  </a:outerShdw>
                </a:effectLst>
                <a:latin typeface="Verdana" pitchFamily="34" charset="0"/>
              </a:rPr>
              <a:t>Enzimas Oxidativas</a:t>
            </a:r>
          </a:p>
        </p:txBody>
      </p:sp>
      <p:sp>
        <p:nvSpPr>
          <p:cNvPr id="258084" name="Rectangle 36">
            <a:extLst>
              <a:ext uri="{FF2B5EF4-FFF2-40B4-BE49-F238E27FC236}">
                <a16:creationId xmlns:a16="http://schemas.microsoft.com/office/drawing/2014/main" id="{D2A4B58B-8B7D-4614-9F63-F346DC338E8B}"/>
              </a:ext>
            </a:extLst>
          </p:cNvPr>
          <p:cNvSpPr>
            <a:spLocks noChangeArrowheads="1"/>
          </p:cNvSpPr>
          <p:nvPr/>
        </p:nvSpPr>
        <p:spPr bwMode="auto">
          <a:xfrm>
            <a:off x="833438" y="2360613"/>
            <a:ext cx="1857375"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800" i="0">
                <a:effectLst>
                  <a:outerShdw blurRad="38100" dist="38100" dir="2700000" algn="tl">
                    <a:srgbClr val="C0C0C0"/>
                  </a:outerShdw>
                </a:effectLst>
                <a:latin typeface="Verdana" pitchFamily="34" charset="0"/>
              </a:rPr>
              <a:t>Mitocondrias</a:t>
            </a:r>
          </a:p>
        </p:txBody>
      </p:sp>
      <p:sp>
        <p:nvSpPr>
          <p:cNvPr id="85004" name="Line 58">
            <a:extLst>
              <a:ext uri="{FF2B5EF4-FFF2-40B4-BE49-F238E27FC236}">
                <a16:creationId xmlns:a16="http://schemas.microsoft.com/office/drawing/2014/main" id="{FF8307E2-C4A4-48B9-863C-1F8A9411DE7E}"/>
              </a:ext>
            </a:extLst>
          </p:cNvPr>
          <p:cNvSpPr>
            <a:spLocks noChangeShapeType="1"/>
          </p:cNvSpPr>
          <p:nvPr/>
        </p:nvSpPr>
        <p:spPr bwMode="auto">
          <a:xfrm flipV="1">
            <a:off x="823913" y="2303463"/>
            <a:ext cx="0" cy="30956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05" name="Line 59">
            <a:extLst>
              <a:ext uri="{FF2B5EF4-FFF2-40B4-BE49-F238E27FC236}">
                <a16:creationId xmlns:a16="http://schemas.microsoft.com/office/drawing/2014/main" id="{0E386EF5-3315-4E19-885F-B4F8820DEFAF}"/>
              </a:ext>
            </a:extLst>
          </p:cNvPr>
          <p:cNvSpPr>
            <a:spLocks noChangeShapeType="1"/>
          </p:cNvSpPr>
          <p:nvPr/>
        </p:nvSpPr>
        <p:spPr bwMode="auto">
          <a:xfrm flipV="1">
            <a:off x="711200" y="2805113"/>
            <a:ext cx="0" cy="30956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06" name="Line 61">
            <a:extLst>
              <a:ext uri="{FF2B5EF4-FFF2-40B4-BE49-F238E27FC236}">
                <a16:creationId xmlns:a16="http://schemas.microsoft.com/office/drawing/2014/main" id="{B90274FE-CE85-47C8-AE8A-BB1CB94A2D11}"/>
              </a:ext>
            </a:extLst>
          </p:cNvPr>
          <p:cNvSpPr>
            <a:spLocks noChangeShapeType="1"/>
          </p:cNvSpPr>
          <p:nvPr/>
        </p:nvSpPr>
        <p:spPr bwMode="auto">
          <a:xfrm flipV="1">
            <a:off x="638175" y="3379788"/>
            <a:ext cx="0" cy="30956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07" name="Rectangle 63">
            <a:extLst>
              <a:ext uri="{FF2B5EF4-FFF2-40B4-BE49-F238E27FC236}">
                <a16:creationId xmlns:a16="http://schemas.microsoft.com/office/drawing/2014/main" id="{7EB2589D-FF51-4791-A8D9-51B6CAED69B0}"/>
              </a:ext>
            </a:extLst>
          </p:cNvPr>
          <p:cNvSpPr>
            <a:spLocks noChangeArrowheads="1"/>
          </p:cNvSpPr>
          <p:nvPr/>
        </p:nvSpPr>
        <p:spPr bwMode="auto">
          <a:xfrm>
            <a:off x="407988" y="3805238"/>
            <a:ext cx="3954462" cy="2832100"/>
          </a:xfrm>
          <a:prstGeom prst="rect">
            <a:avLst/>
          </a:prstGeom>
          <a:noFill/>
          <a:ln w="508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58113" name="Rectangle 65">
            <a:extLst>
              <a:ext uri="{FF2B5EF4-FFF2-40B4-BE49-F238E27FC236}">
                <a16:creationId xmlns:a16="http://schemas.microsoft.com/office/drawing/2014/main" id="{021F338B-7D9F-4FD7-B2B7-D064A2EFD885}"/>
              </a:ext>
            </a:extLst>
          </p:cNvPr>
          <p:cNvSpPr>
            <a:spLocks noChangeArrowheads="1"/>
          </p:cNvSpPr>
          <p:nvPr/>
        </p:nvSpPr>
        <p:spPr bwMode="auto">
          <a:xfrm>
            <a:off x="1074738" y="4068763"/>
            <a:ext cx="1122362" cy="280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800" i="0">
                <a:solidFill>
                  <a:srgbClr val="000000"/>
                </a:solidFill>
                <a:effectLst>
                  <a:outerShdw blurRad="38100" dist="38100" dir="2700000" algn="tl">
                    <a:srgbClr val="C0C0C0"/>
                  </a:outerShdw>
                </a:effectLst>
                <a:latin typeface="Arial" charset="0"/>
              </a:rPr>
              <a:t>Ejemplo</a:t>
            </a:r>
            <a:endParaRPr lang="en-US" sz="1800">
              <a:solidFill>
                <a:srgbClr val="000000"/>
              </a:solidFill>
              <a:effectLst>
                <a:outerShdw blurRad="38100" dist="38100" dir="2700000" algn="tl">
                  <a:srgbClr val="C0C0C0"/>
                </a:outerShdw>
              </a:effectLst>
              <a:latin typeface="Arial Black" pitchFamily="34" charset="0"/>
            </a:endParaRPr>
          </a:p>
        </p:txBody>
      </p:sp>
      <p:sp>
        <p:nvSpPr>
          <p:cNvPr id="85009" name="Text Box 67">
            <a:extLst>
              <a:ext uri="{FF2B5EF4-FFF2-40B4-BE49-F238E27FC236}">
                <a16:creationId xmlns:a16="http://schemas.microsoft.com/office/drawing/2014/main" id="{D3B094DE-ED92-48E1-B314-DF205C9050ED}"/>
              </a:ext>
            </a:extLst>
          </p:cNvPr>
          <p:cNvSpPr txBox="1">
            <a:spLocks noChangeArrowheads="1"/>
          </p:cNvSpPr>
          <p:nvPr/>
        </p:nvSpPr>
        <p:spPr bwMode="auto">
          <a:xfrm>
            <a:off x="358775" y="4567238"/>
            <a:ext cx="327025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Corredores Pedestres Elites</a:t>
            </a:r>
          </a:p>
          <a:p>
            <a:pPr algn="ctr">
              <a:lnSpc>
                <a:spcPct val="80000"/>
              </a:lnSpc>
            </a:pPr>
            <a:r>
              <a:rPr lang="en-US" altLang="en-US" sz="1800" i="0">
                <a:latin typeface="Arial" panose="020B0604020202020204" pitchFamily="34" charset="0"/>
              </a:rPr>
              <a:t>de Larga Distancia</a:t>
            </a:r>
          </a:p>
        </p:txBody>
      </p:sp>
      <p:sp>
        <p:nvSpPr>
          <p:cNvPr id="85010" name="Line 69">
            <a:extLst>
              <a:ext uri="{FF2B5EF4-FFF2-40B4-BE49-F238E27FC236}">
                <a16:creationId xmlns:a16="http://schemas.microsoft.com/office/drawing/2014/main" id="{9EF1F8DF-B391-403F-84B1-A4F6660408A2}"/>
              </a:ext>
            </a:extLst>
          </p:cNvPr>
          <p:cNvSpPr>
            <a:spLocks noChangeShapeType="1"/>
          </p:cNvSpPr>
          <p:nvPr/>
        </p:nvSpPr>
        <p:spPr bwMode="auto">
          <a:xfrm>
            <a:off x="1631950" y="25844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11" name="Line 70">
            <a:extLst>
              <a:ext uri="{FF2B5EF4-FFF2-40B4-BE49-F238E27FC236}">
                <a16:creationId xmlns:a16="http://schemas.microsoft.com/office/drawing/2014/main" id="{E6A0EEB8-C4AD-4D44-AC94-69B4E3A8DC97}"/>
              </a:ext>
            </a:extLst>
          </p:cNvPr>
          <p:cNvSpPr>
            <a:spLocks noChangeShapeType="1"/>
          </p:cNvSpPr>
          <p:nvPr/>
        </p:nvSpPr>
        <p:spPr bwMode="auto">
          <a:xfrm>
            <a:off x="1644650" y="31178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12" name="Line 71">
            <a:extLst>
              <a:ext uri="{FF2B5EF4-FFF2-40B4-BE49-F238E27FC236}">
                <a16:creationId xmlns:a16="http://schemas.microsoft.com/office/drawing/2014/main" id="{7B064D23-C23F-40B8-A672-76B9206D151E}"/>
              </a:ext>
            </a:extLst>
          </p:cNvPr>
          <p:cNvSpPr>
            <a:spLocks noChangeShapeType="1"/>
          </p:cNvSpPr>
          <p:nvPr/>
        </p:nvSpPr>
        <p:spPr bwMode="auto">
          <a:xfrm>
            <a:off x="1644650" y="3676650"/>
            <a:ext cx="0" cy="442913"/>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13" name="Line 72">
            <a:extLst>
              <a:ext uri="{FF2B5EF4-FFF2-40B4-BE49-F238E27FC236}">
                <a16:creationId xmlns:a16="http://schemas.microsoft.com/office/drawing/2014/main" id="{B1BB2347-CF53-4A87-AA34-DD9EA28AC5A0}"/>
              </a:ext>
            </a:extLst>
          </p:cNvPr>
          <p:cNvSpPr>
            <a:spLocks noChangeShapeType="1"/>
          </p:cNvSpPr>
          <p:nvPr/>
        </p:nvSpPr>
        <p:spPr bwMode="auto">
          <a:xfrm>
            <a:off x="1631950" y="43116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14" name="Text Box 73">
            <a:extLst>
              <a:ext uri="{FF2B5EF4-FFF2-40B4-BE49-F238E27FC236}">
                <a16:creationId xmlns:a16="http://schemas.microsoft.com/office/drawing/2014/main" id="{A40E721E-47A5-4373-B1ED-4017D8C56C0B}"/>
              </a:ext>
            </a:extLst>
          </p:cNvPr>
          <p:cNvSpPr txBox="1">
            <a:spLocks noChangeArrowheads="1"/>
          </p:cNvSpPr>
          <p:nvPr/>
        </p:nvSpPr>
        <p:spPr bwMode="auto">
          <a:xfrm>
            <a:off x="436563" y="5303838"/>
            <a:ext cx="26543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Poseen más Fibras ST</a:t>
            </a:r>
          </a:p>
        </p:txBody>
      </p:sp>
      <p:sp>
        <p:nvSpPr>
          <p:cNvPr id="85015" name="Line 74">
            <a:extLst>
              <a:ext uri="{FF2B5EF4-FFF2-40B4-BE49-F238E27FC236}">
                <a16:creationId xmlns:a16="http://schemas.microsoft.com/office/drawing/2014/main" id="{CAC3B3C4-B586-4DF0-8E4F-D1489B3E1C79}"/>
              </a:ext>
            </a:extLst>
          </p:cNvPr>
          <p:cNvSpPr>
            <a:spLocks noChangeShapeType="1"/>
          </p:cNvSpPr>
          <p:nvPr/>
        </p:nvSpPr>
        <p:spPr bwMode="auto">
          <a:xfrm>
            <a:off x="1631950" y="50482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16" name="Text Box 75">
            <a:extLst>
              <a:ext uri="{FF2B5EF4-FFF2-40B4-BE49-F238E27FC236}">
                <a16:creationId xmlns:a16="http://schemas.microsoft.com/office/drawing/2014/main" id="{385DB2DE-8EFB-4596-8B83-DA7FF17B5104}"/>
              </a:ext>
            </a:extLst>
          </p:cNvPr>
          <p:cNvSpPr txBox="1">
            <a:spLocks noChangeArrowheads="1"/>
          </p:cNvSpPr>
          <p:nvPr/>
        </p:nvSpPr>
        <p:spPr bwMode="auto">
          <a:xfrm>
            <a:off x="652463" y="5811838"/>
            <a:ext cx="21240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Más Mitocondrias</a:t>
            </a:r>
          </a:p>
        </p:txBody>
      </p:sp>
      <p:sp>
        <p:nvSpPr>
          <p:cNvPr id="85017" name="Line 76">
            <a:extLst>
              <a:ext uri="{FF2B5EF4-FFF2-40B4-BE49-F238E27FC236}">
                <a16:creationId xmlns:a16="http://schemas.microsoft.com/office/drawing/2014/main" id="{58D7B1DA-1353-428D-A645-8D460C5860BA}"/>
              </a:ext>
            </a:extLst>
          </p:cNvPr>
          <p:cNvSpPr>
            <a:spLocks noChangeShapeType="1"/>
          </p:cNvSpPr>
          <p:nvPr/>
        </p:nvSpPr>
        <p:spPr bwMode="auto">
          <a:xfrm>
            <a:off x="1631950" y="55562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18" name="Text Box 77">
            <a:extLst>
              <a:ext uri="{FF2B5EF4-FFF2-40B4-BE49-F238E27FC236}">
                <a16:creationId xmlns:a16="http://schemas.microsoft.com/office/drawing/2014/main" id="{1C219C1E-F625-44F4-8BFD-CEE5FF62264F}"/>
              </a:ext>
            </a:extLst>
          </p:cNvPr>
          <p:cNvSpPr txBox="1">
            <a:spLocks noChangeArrowheads="1"/>
          </p:cNvSpPr>
          <p:nvPr/>
        </p:nvSpPr>
        <p:spPr bwMode="auto">
          <a:xfrm>
            <a:off x="334963" y="6307138"/>
            <a:ext cx="32385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Mayor Capacidad Oxidativa</a:t>
            </a:r>
          </a:p>
        </p:txBody>
      </p:sp>
      <p:sp>
        <p:nvSpPr>
          <p:cNvPr id="85019" name="Line 78">
            <a:extLst>
              <a:ext uri="{FF2B5EF4-FFF2-40B4-BE49-F238E27FC236}">
                <a16:creationId xmlns:a16="http://schemas.microsoft.com/office/drawing/2014/main" id="{5248EEA6-DB5C-4074-9391-1A14692598F2}"/>
              </a:ext>
            </a:extLst>
          </p:cNvPr>
          <p:cNvSpPr>
            <a:spLocks noChangeShapeType="1"/>
          </p:cNvSpPr>
          <p:nvPr/>
        </p:nvSpPr>
        <p:spPr bwMode="auto">
          <a:xfrm>
            <a:off x="1631950" y="60515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20" name="Rectangle 79">
            <a:extLst>
              <a:ext uri="{FF2B5EF4-FFF2-40B4-BE49-F238E27FC236}">
                <a16:creationId xmlns:a16="http://schemas.microsoft.com/office/drawing/2014/main" id="{C866D717-1A94-4C32-A61C-94F27F6DF316}"/>
              </a:ext>
            </a:extLst>
          </p:cNvPr>
          <p:cNvSpPr>
            <a:spLocks noChangeArrowheads="1"/>
          </p:cNvSpPr>
          <p:nvPr/>
        </p:nvSpPr>
        <p:spPr bwMode="auto">
          <a:xfrm>
            <a:off x="407988" y="1182688"/>
            <a:ext cx="8488362" cy="2622550"/>
          </a:xfrm>
          <a:prstGeom prst="rect">
            <a:avLst/>
          </a:prstGeom>
          <a:noFill/>
          <a:ln w="5080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58128" name="Rectangle 80">
            <a:extLst>
              <a:ext uri="{FF2B5EF4-FFF2-40B4-BE49-F238E27FC236}">
                <a16:creationId xmlns:a16="http://schemas.microsoft.com/office/drawing/2014/main" id="{70FA37D3-F3D4-4441-910A-425D4E7DA2D1}"/>
              </a:ext>
            </a:extLst>
          </p:cNvPr>
          <p:cNvSpPr>
            <a:spLocks noChangeArrowheads="1"/>
          </p:cNvSpPr>
          <p:nvPr/>
        </p:nvSpPr>
        <p:spPr bwMode="auto">
          <a:xfrm>
            <a:off x="6340475" y="1824038"/>
            <a:ext cx="2227263"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800" i="0">
                <a:effectLst>
                  <a:outerShdw blurRad="38100" dist="38100" dir="2700000" algn="tl">
                    <a:srgbClr val="C0C0C0"/>
                  </a:outerShdw>
                </a:effectLst>
                <a:latin typeface="Verdana" pitchFamily="34" charset="0"/>
              </a:rPr>
              <a:t>Fibras FT</a:t>
            </a:r>
          </a:p>
        </p:txBody>
      </p:sp>
      <p:sp>
        <p:nvSpPr>
          <p:cNvPr id="85022" name="Line 81">
            <a:extLst>
              <a:ext uri="{FF2B5EF4-FFF2-40B4-BE49-F238E27FC236}">
                <a16:creationId xmlns:a16="http://schemas.microsoft.com/office/drawing/2014/main" id="{FE75F26B-B8AD-4E16-BD25-7337F77126AB}"/>
              </a:ext>
            </a:extLst>
          </p:cNvPr>
          <p:cNvSpPr>
            <a:spLocks noChangeShapeType="1"/>
          </p:cNvSpPr>
          <p:nvPr/>
        </p:nvSpPr>
        <p:spPr bwMode="auto">
          <a:xfrm>
            <a:off x="6953250" y="20510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23" name="Freeform 82">
            <a:extLst>
              <a:ext uri="{FF2B5EF4-FFF2-40B4-BE49-F238E27FC236}">
                <a16:creationId xmlns:a16="http://schemas.microsoft.com/office/drawing/2014/main" id="{4FBA380A-74AB-48C5-8B90-F0AA6A428EB2}"/>
              </a:ext>
            </a:extLst>
          </p:cNvPr>
          <p:cNvSpPr>
            <a:spLocks/>
          </p:cNvSpPr>
          <p:nvPr/>
        </p:nvSpPr>
        <p:spPr bwMode="auto">
          <a:xfrm rot="5400000" flipV="1">
            <a:off x="6315076" y="1000125"/>
            <a:ext cx="387350" cy="13049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825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85024" name="Line 83">
            <a:extLst>
              <a:ext uri="{FF2B5EF4-FFF2-40B4-BE49-F238E27FC236}">
                <a16:creationId xmlns:a16="http://schemas.microsoft.com/office/drawing/2014/main" id="{A2054765-304D-422C-B409-7DD061CC4F4B}"/>
              </a:ext>
            </a:extLst>
          </p:cNvPr>
          <p:cNvSpPr>
            <a:spLocks noChangeShapeType="1"/>
          </p:cNvSpPr>
          <p:nvPr/>
        </p:nvSpPr>
        <p:spPr bwMode="auto">
          <a:xfrm flipV="1">
            <a:off x="6330950" y="1771650"/>
            <a:ext cx="0" cy="309563"/>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8132" name="Rectangle 84">
            <a:extLst>
              <a:ext uri="{FF2B5EF4-FFF2-40B4-BE49-F238E27FC236}">
                <a16:creationId xmlns:a16="http://schemas.microsoft.com/office/drawing/2014/main" id="{F3BB84C6-5F61-4F94-B0B7-795419C707DC}"/>
              </a:ext>
            </a:extLst>
          </p:cNvPr>
          <p:cNvSpPr>
            <a:spLocks noChangeArrowheads="1"/>
          </p:cNvSpPr>
          <p:nvPr/>
        </p:nvSpPr>
        <p:spPr bwMode="auto">
          <a:xfrm>
            <a:off x="5978525" y="3433763"/>
            <a:ext cx="2863850" cy="280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1800" i="0">
                <a:solidFill>
                  <a:srgbClr val="000000"/>
                </a:solidFill>
                <a:effectLst>
                  <a:outerShdw blurRad="38100" dist="38100" dir="2700000" algn="tl">
                    <a:srgbClr val="C0C0C0"/>
                  </a:outerShdw>
                </a:effectLst>
                <a:latin typeface="Arial" charset="0"/>
              </a:rPr>
              <a:t>CAPACIDAD OXIDATIVA</a:t>
            </a:r>
            <a:endParaRPr lang="en-US" sz="1800">
              <a:solidFill>
                <a:srgbClr val="000000"/>
              </a:solidFill>
              <a:effectLst>
                <a:outerShdw blurRad="38100" dist="38100" dir="2700000" algn="tl">
                  <a:srgbClr val="C0C0C0"/>
                </a:outerShdw>
              </a:effectLst>
              <a:latin typeface="Arial Black" pitchFamily="34" charset="0"/>
            </a:endParaRPr>
          </a:p>
        </p:txBody>
      </p:sp>
      <p:sp>
        <p:nvSpPr>
          <p:cNvPr id="258133" name="Rectangle 85">
            <a:extLst>
              <a:ext uri="{FF2B5EF4-FFF2-40B4-BE49-F238E27FC236}">
                <a16:creationId xmlns:a16="http://schemas.microsoft.com/office/drawing/2014/main" id="{0C87E83D-C2A9-4353-9E51-101B8BD61B79}"/>
              </a:ext>
            </a:extLst>
          </p:cNvPr>
          <p:cNvSpPr>
            <a:spLocks noChangeArrowheads="1"/>
          </p:cNvSpPr>
          <p:nvPr/>
        </p:nvSpPr>
        <p:spPr bwMode="auto">
          <a:xfrm>
            <a:off x="6167438" y="2360613"/>
            <a:ext cx="1857375"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800" i="0">
                <a:effectLst>
                  <a:outerShdw blurRad="38100" dist="38100" dir="2700000" algn="tl">
                    <a:srgbClr val="C0C0C0"/>
                  </a:outerShdw>
                </a:effectLst>
                <a:latin typeface="Verdana" pitchFamily="34" charset="0"/>
              </a:rPr>
              <a:t>Mitocondrias</a:t>
            </a:r>
          </a:p>
        </p:txBody>
      </p:sp>
      <p:sp>
        <p:nvSpPr>
          <p:cNvPr id="85027" name="Line 86">
            <a:extLst>
              <a:ext uri="{FF2B5EF4-FFF2-40B4-BE49-F238E27FC236}">
                <a16:creationId xmlns:a16="http://schemas.microsoft.com/office/drawing/2014/main" id="{5F84602C-B0EE-446A-965E-FCD098C05451}"/>
              </a:ext>
            </a:extLst>
          </p:cNvPr>
          <p:cNvSpPr>
            <a:spLocks noChangeShapeType="1"/>
          </p:cNvSpPr>
          <p:nvPr/>
        </p:nvSpPr>
        <p:spPr bwMode="auto">
          <a:xfrm>
            <a:off x="6157913" y="2316163"/>
            <a:ext cx="0" cy="30956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28" name="Line 87">
            <a:extLst>
              <a:ext uri="{FF2B5EF4-FFF2-40B4-BE49-F238E27FC236}">
                <a16:creationId xmlns:a16="http://schemas.microsoft.com/office/drawing/2014/main" id="{2CCEFF00-03E4-4653-859E-F1C81F3CA622}"/>
              </a:ext>
            </a:extLst>
          </p:cNvPr>
          <p:cNvSpPr>
            <a:spLocks noChangeShapeType="1"/>
          </p:cNvSpPr>
          <p:nvPr/>
        </p:nvSpPr>
        <p:spPr bwMode="auto">
          <a:xfrm>
            <a:off x="6045200" y="2830513"/>
            <a:ext cx="0" cy="30956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29" name="Line 88">
            <a:extLst>
              <a:ext uri="{FF2B5EF4-FFF2-40B4-BE49-F238E27FC236}">
                <a16:creationId xmlns:a16="http://schemas.microsoft.com/office/drawing/2014/main" id="{C09FE86B-3C05-482D-82DF-00DAAC93612E}"/>
              </a:ext>
            </a:extLst>
          </p:cNvPr>
          <p:cNvSpPr>
            <a:spLocks noChangeShapeType="1"/>
          </p:cNvSpPr>
          <p:nvPr/>
        </p:nvSpPr>
        <p:spPr bwMode="auto">
          <a:xfrm>
            <a:off x="5972175" y="3379788"/>
            <a:ext cx="0" cy="30956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30" name="Line 89">
            <a:extLst>
              <a:ext uri="{FF2B5EF4-FFF2-40B4-BE49-F238E27FC236}">
                <a16:creationId xmlns:a16="http://schemas.microsoft.com/office/drawing/2014/main" id="{2B25D6A3-9A0F-476B-81B6-6180714B372C}"/>
              </a:ext>
            </a:extLst>
          </p:cNvPr>
          <p:cNvSpPr>
            <a:spLocks noChangeShapeType="1"/>
          </p:cNvSpPr>
          <p:nvPr/>
        </p:nvSpPr>
        <p:spPr bwMode="auto">
          <a:xfrm>
            <a:off x="6965950" y="25844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5031" name="Line 90">
            <a:extLst>
              <a:ext uri="{FF2B5EF4-FFF2-40B4-BE49-F238E27FC236}">
                <a16:creationId xmlns:a16="http://schemas.microsoft.com/office/drawing/2014/main" id="{00CC9BFA-1C7A-4888-A829-838255040B01}"/>
              </a:ext>
            </a:extLst>
          </p:cNvPr>
          <p:cNvSpPr>
            <a:spLocks noChangeShapeType="1"/>
          </p:cNvSpPr>
          <p:nvPr/>
        </p:nvSpPr>
        <p:spPr bwMode="auto">
          <a:xfrm>
            <a:off x="6978650" y="31178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58142" name="Rectangle 94">
            <a:extLst>
              <a:ext uri="{FF2B5EF4-FFF2-40B4-BE49-F238E27FC236}">
                <a16:creationId xmlns:a16="http://schemas.microsoft.com/office/drawing/2014/main" id="{74C62B52-EEE1-45D5-8F03-D3E4FF3AD1E3}"/>
              </a:ext>
            </a:extLst>
          </p:cNvPr>
          <p:cNvSpPr>
            <a:spLocks noChangeArrowheads="1"/>
          </p:cNvSpPr>
          <p:nvPr/>
        </p:nvSpPr>
        <p:spPr bwMode="auto">
          <a:xfrm>
            <a:off x="6048375" y="2873375"/>
            <a:ext cx="2708275" cy="261938"/>
          </a:xfrm>
          <a:prstGeom prst="rect">
            <a:avLst/>
          </a:prstGeom>
          <a:noFill/>
          <a:ln w="9525">
            <a:noFill/>
            <a:miter lim="800000"/>
            <a:headEnd/>
            <a:tailEnd/>
          </a:ln>
          <a:effectLst/>
        </p:spPr>
        <p:txBody>
          <a:bodyPr/>
          <a:lstStyle/>
          <a:p>
            <a:pPr marL="342900" indent="-342900">
              <a:lnSpc>
                <a:spcPct val="70000"/>
              </a:lnSpc>
              <a:spcBef>
                <a:spcPct val="20000"/>
              </a:spcBef>
              <a:defRPr/>
            </a:pPr>
            <a:r>
              <a:rPr lang="en-US" sz="1800" i="0">
                <a:effectLst>
                  <a:outerShdw blurRad="38100" dist="38100" dir="2700000" algn="tl">
                    <a:srgbClr val="C0C0C0"/>
                  </a:outerShdw>
                </a:effectLst>
                <a:latin typeface="Verdana" pitchFamily="34" charset="0"/>
              </a:rPr>
              <a:t>Enzimas Oxidativas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051"/>
                                        </p:tgtEl>
                                        <p:attrNameLst>
                                          <p:attrName>style.visibility</p:attrName>
                                        </p:attrNameLst>
                                      </p:cBhvr>
                                      <p:to>
                                        <p:strVal val="visible"/>
                                      </p:to>
                                    </p:set>
                                    <p:animEffect transition="in" filter="wipe(left)">
                                      <p:cBhvr>
                                        <p:cTn id="7" dur="500"/>
                                        <p:tgtEl>
                                          <p:spTgt spid="258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051"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8" name="Picture 2" descr="Contents">
            <a:extLst>
              <a:ext uri="{FF2B5EF4-FFF2-40B4-BE49-F238E27FC236}">
                <a16:creationId xmlns:a16="http://schemas.microsoft.com/office/drawing/2014/main" id="{D0B792AD-12D7-492F-B712-BD33577DCF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147" name="Text Box 3">
            <a:extLst>
              <a:ext uri="{FF2B5EF4-FFF2-40B4-BE49-F238E27FC236}">
                <a16:creationId xmlns:a16="http://schemas.microsoft.com/office/drawing/2014/main" id="{B5447B6B-9DCC-4E9B-824A-7A37919574C8}"/>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Capacidad Oxidativa: Tipos de Fibras</a:t>
            </a:r>
          </a:p>
        </p:txBody>
      </p:sp>
      <p:sp>
        <p:nvSpPr>
          <p:cNvPr id="262149" name="Rectangle 5">
            <a:extLst>
              <a:ext uri="{FF2B5EF4-FFF2-40B4-BE49-F238E27FC236}">
                <a16:creationId xmlns:a16="http://schemas.microsoft.com/office/drawing/2014/main" id="{754024A6-A47F-4CF3-A3C7-F5B4A3654BE6}"/>
              </a:ext>
            </a:extLst>
          </p:cNvPr>
          <p:cNvSpPr>
            <a:spLocks noChangeArrowheads="1"/>
          </p:cNvSpPr>
          <p:nvPr/>
        </p:nvSpPr>
        <p:spPr bwMode="auto">
          <a:xfrm>
            <a:off x="1993900" y="1290638"/>
            <a:ext cx="4948238" cy="26511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500" i="0">
                <a:effectLst>
                  <a:outerShdw blurRad="38100" dist="38100" dir="2700000" algn="tl">
                    <a:srgbClr val="C0C0C0"/>
                  </a:outerShdw>
                </a:effectLst>
                <a:latin typeface="Arial Black" pitchFamily="34" charset="0"/>
              </a:rPr>
              <a:t>ENTRENAMIENTO FÍSICO</a:t>
            </a:r>
          </a:p>
        </p:txBody>
      </p:sp>
      <p:sp>
        <p:nvSpPr>
          <p:cNvPr id="262153" name="Rectangle 9">
            <a:extLst>
              <a:ext uri="{FF2B5EF4-FFF2-40B4-BE49-F238E27FC236}">
                <a16:creationId xmlns:a16="http://schemas.microsoft.com/office/drawing/2014/main" id="{6F604E26-6BFC-438E-9D43-2AEA11B05519}"/>
              </a:ext>
            </a:extLst>
          </p:cNvPr>
          <p:cNvSpPr>
            <a:spLocks noChangeArrowheads="1"/>
          </p:cNvSpPr>
          <p:nvPr/>
        </p:nvSpPr>
        <p:spPr bwMode="auto">
          <a:xfrm>
            <a:off x="2051050" y="6361113"/>
            <a:ext cx="6040438" cy="2809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CAPACIDAD AERÓBICA DE LOS MÚSCULOS</a:t>
            </a:r>
            <a:endParaRPr lang="en-US" sz="2000">
              <a:solidFill>
                <a:srgbClr val="000000"/>
              </a:solidFill>
              <a:effectLst>
                <a:outerShdw blurRad="38100" dist="38100" dir="2700000" algn="tl">
                  <a:srgbClr val="C0C0C0"/>
                </a:outerShdw>
              </a:effectLst>
              <a:latin typeface="Arial Black" pitchFamily="34" charset="0"/>
            </a:endParaRPr>
          </a:p>
        </p:txBody>
      </p:sp>
      <p:sp>
        <p:nvSpPr>
          <p:cNvPr id="262154" name="Rectangle 10">
            <a:extLst>
              <a:ext uri="{FF2B5EF4-FFF2-40B4-BE49-F238E27FC236}">
                <a16:creationId xmlns:a16="http://schemas.microsoft.com/office/drawing/2014/main" id="{EBE5C8A7-C2A1-4247-83F0-E18ADFED634B}"/>
              </a:ext>
            </a:extLst>
          </p:cNvPr>
          <p:cNvSpPr>
            <a:spLocks noChangeArrowheads="1"/>
          </p:cNvSpPr>
          <p:nvPr/>
        </p:nvSpPr>
        <p:spPr bwMode="auto">
          <a:xfrm>
            <a:off x="860425" y="1838325"/>
            <a:ext cx="7480300" cy="7699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Ejercicio/Deportes que Requieren</a:t>
            </a:r>
          </a:p>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Tolerancia Aeróbica</a:t>
            </a:r>
          </a:p>
          <a:p>
            <a:pPr marL="342900" indent="-342900" algn="ctr">
              <a:lnSpc>
                <a:spcPct val="70000"/>
              </a:lnSpc>
              <a:spcBef>
                <a:spcPct val="20000"/>
              </a:spcBef>
              <a:defRPr/>
            </a:pPr>
            <a:r>
              <a:rPr lang="en-US" sz="2000" i="0">
                <a:effectLst>
                  <a:outerShdw blurRad="38100" dist="38100" dir="2700000" algn="tl">
                    <a:srgbClr val="C0C0C0"/>
                  </a:outerShdw>
                </a:effectLst>
                <a:latin typeface="Verdana" pitchFamily="34" charset="0"/>
              </a:rPr>
              <a:t>(Ej: Corredores Pedestres de Larga Distancia)</a:t>
            </a:r>
          </a:p>
        </p:txBody>
      </p:sp>
      <p:sp>
        <p:nvSpPr>
          <p:cNvPr id="86023" name="Line 13">
            <a:extLst>
              <a:ext uri="{FF2B5EF4-FFF2-40B4-BE49-F238E27FC236}">
                <a16:creationId xmlns:a16="http://schemas.microsoft.com/office/drawing/2014/main" id="{43B81449-4DB9-47A1-81D2-F67A49772350}"/>
              </a:ext>
            </a:extLst>
          </p:cNvPr>
          <p:cNvSpPr>
            <a:spLocks noChangeShapeType="1"/>
          </p:cNvSpPr>
          <p:nvPr/>
        </p:nvSpPr>
        <p:spPr bwMode="auto">
          <a:xfrm flipV="1">
            <a:off x="2935288" y="4205288"/>
            <a:ext cx="0" cy="30956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6024" name="Line 14">
            <a:extLst>
              <a:ext uri="{FF2B5EF4-FFF2-40B4-BE49-F238E27FC236}">
                <a16:creationId xmlns:a16="http://schemas.microsoft.com/office/drawing/2014/main" id="{625352B0-4FF1-44A2-AEFE-9509DD832CAD}"/>
              </a:ext>
            </a:extLst>
          </p:cNvPr>
          <p:cNvSpPr>
            <a:spLocks noChangeShapeType="1"/>
          </p:cNvSpPr>
          <p:nvPr/>
        </p:nvSpPr>
        <p:spPr bwMode="auto">
          <a:xfrm flipV="1">
            <a:off x="2044700" y="6307138"/>
            <a:ext cx="0" cy="30956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2160" name="Rectangle 16">
            <a:extLst>
              <a:ext uri="{FF2B5EF4-FFF2-40B4-BE49-F238E27FC236}">
                <a16:creationId xmlns:a16="http://schemas.microsoft.com/office/drawing/2014/main" id="{93A98EEB-AE93-4CBF-B014-C914FB1D00E0}"/>
              </a:ext>
            </a:extLst>
          </p:cNvPr>
          <p:cNvSpPr>
            <a:spLocks noChangeArrowheads="1"/>
          </p:cNvSpPr>
          <p:nvPr/>
        </p:nvSpPr>
        <p:spPr bwMode="auto">
          <a:xfrm>
            <a:off x="2605088" y="2897188"/>
            <a:ext cx="3614737" cy="54133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Impone Demandas sobre la</a:t>
            </a:r>
          </a:p>
          <a:p>
            <a:pPr marL="342900" indent="-342900" algn="ctr">
              <a:lnSpc>
                <a:spcPct val="70000"/>
              </a:lnSpc>
              <a:spcBef>
                <a:spcPct val="20000"/>
              </a:spcBef>
              <a:defRPr/>
            </a:pPr>
            <a:r>
              <a:rPr lang="en-US" sz="2000">
                <a:solidFill>
                  <a:srgbClr val="000000"/>
                </a:solidFill>
                <a:effectLst>
                  <a:outerShdw blurRad="38100" dist="38100" dir="2700000" algn="tl">
                    <a:srgbClr val="C0C0C0"/>
                  </a:outerShdw>
                </a:effectLst>
                <a:latin typeface="Arial" charset="0"/>
              </a:rPr>
              <a:t>Fosforilación Oxidativa</a:t>
            </a:r>
            <a:endParaRPr lang="en-US" sz="2000">
              <a:solidFill>
                <a:srgbClr val="000000"/>
              </a:solidFill>
              <a:effectLst>
                <a:outerShdw blurRad="38100" dist="38100" dir="2700000" algn="tl">
                  <a:srgbClr val="C0C0C0"/>
                </a:outerShdw>
              </a:effectLst>
              <a:latin typeface="Arial Black" pitchFamily="34" charset="0"/>
            </a:endParaRPr>
          </a:p>
        </p:txBody>
      </p:sp>
      <p:sp>
        <p:nvSpPr>
          <p:cNvPr id="86026" name="Text Box 17">
            <a:extLst>
              <a:ext uri="{FF2B5EF4-FFF2-40B4-BE49-F238E27FC236}">
                <a16:creationId xmlns:a16="http://schemas.microsoft.com/office/drawing/2014/main" id="{561D0E69-CA00-45FC-9BF6-53EB6117E1F1}"/>
              </a:ext>
            </a:extLst>
          </p:cNvPr>
          <p:cNvSpPr txBox="1">
            <a:spLocks noChangeArrowheads="1"/>
          </p:cNvSpPr>
          <p:nvPr/>
        </p:nvSpPr>
        <p:spPr bwMode="auto">
          <a:xfrm>
            <a:off x="2941638" y="4225925"/>
            <a:ext cx="32702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 y Tamaño de Mitocondrias</a:t>
            </a:r>
          </a:p>
        </p:txBody>
      </p:sp>
      <p:sp>
        <p:nvSpPr>
          <p:cNvPr id="86027" name="Line 19">
            <a:extLst>
              <a:ext uri="{FF2B5EF4-FFF2-40B4-BE49-F238E27FC236}">
                <a16:creationId xmlns:a16="http://schemas.microsoft.com/office/drawing/2014/main" id="{78BDA26F-B981-4196-AE19-C9347F9B2D7A}"/>
              </a:ext>
            </a:extLst>
          </p:cNvPr>
          <p:cNvSpPr>
            <a:spLocks noChangeShapeType="1"/>
          </p:cNvSpPr>
          <p:nvPr/>
        </p:nvSpPr>
        <p:spPr bwMode="auto">
          <a:xfrm>
            <a:off x="4333875" y="601980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6028" name="Text Box 22">
            <a:extLst>
              <a:ext uri="{FF2B5EF4-FFF2-40B4-BE49-F238E27FC236}">
                <a16:creationId xmlns:a16="http://schemas.microsoft.com/office/drawing/2014/main" id="{2BBB0A83-EA35-4977-A990-957493DDC09F}"/>
              </a:ext>
            </a:extLst>
          </p:cNvPr>
          <p:cNvSpPr txBox="1">
            <a:spLocks noChangeArrowheads="1"/>
          </p:cNvSpPr>
          <p:nvPr/>
        </p:nvSpPr>
        <p:spPr bwMode="auto">
          <a:xfrm>
            <a:off x="2882900" y="3700463"/>
            <a:ext cx="3246438"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Estimula Fibras Musculares</a:t>
            </a:r>
          </a:p>
        </p:txBody>
      </p:sp>
      <p:sp>
        <p:nvSpPr>
          <p:cNvPr id="86029" name="Line 41">
            <a:extLst>
              <a:ext uri="{FF2B5EF4-FFF2-40B4-BE49-F238E27FC236}">
                <a16:creationId xmlns:a16="http://schemas.microsoft.com/office/drawing/2014/main" id="{A7DEA46C-BCCB-494E-9018-991E9D532CF2}"/>
              </a:ext>
            </a:extLst>
          </p:cNvPr>
          <p:cNvSpPr>
            <a:spLocks noChangeShapeType="1"/>
          </p:cNvSpPr>
          <p:nvPr/>
        </p:nvSpPr>
        <p:spPr bwMode="auto">
          <a:xfrm>
            <a:off x="4337050" y="15430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6030" name="Line 42">
            <a:extLst>
              <a:ext uri="{FF2B5EF4-FFF2-40B4-BE49-F238E27FC236}">
                <a16:creationId xmlns:a16="http://schemas.microsoft.com/office/drawing/2014/main" id="{5423217B-E844-4FA7-9C71-8862BC741F9C}"/>
              </a:ext>
            </a:extLst>
          </p:cNvPr>
          <p:cNvSpPr>
            <a:spLocks noChangeShapeType="1"/>
          </p:cNvSpPr>
          <p:nvPr/>
        </p:nvSpPr>
        <p:spPr bwMode="auto">
          <a:xfrm>
            <a:off x="4337050" y="26352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6031" name="Line 43">
            <a:extLst>
              <a:ext uri="{FF2B5EF4-FFF2-40B4-BE49-F238E27FC236}">
                <a16:creationId xmlns:a16="http://schemas.microsoft.com/office/drawing/2014/main" id="{AD0E0A3E-B874-4BE7-BCA3-AC45F2AD00AA}"/>
              </a:ext>
            </a:extLst>
          </p:cNvPr>
          <p:cNvSpPr>
            <a:spLocks noChangeShapeType="1"/>
          </p:cNvSpPr>
          <p:nvPr/>
        </p:nvSpPr>
        <p:spPr bwMode="auto">
          <a:xfrm>
            <a:off x="4337050" y="34353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6032" name="Line 44">
            <a:extLst>
              <a:ext uri="{FF2B5EF4-FFF2-40B4-BE49-F238E27FC236}">
                <a16:creationId xmlns:a16="http://schemas.microsoft.com/office/drawing/2014/main" id="{09027F5B-65E8-4545-8E70-4325737F13C8}"/>
              </a:ext>
            </a:extLst>
          </p:cNvPr>
          <p:cNvSpPr>
            <a:spLocks noChangeShapeType="1"/>
          </p:cNvSpPr>
          <p:nvPr/>
        </p:nvSpPr>
        <p:spPr bwMode="auto">
          <a:xfrm>
            <a:off x="4337050" y="39560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6033" name="Line 45">
            <a:extLst>
              <a:ext uri="{FF2B5EF4-FFF2-40B4-BE49-F238E27FC236}">
                <a16:creationId xmlns:a16="http://schemas.microsoft.com/office/drawing/2014/main" id="{EA1DBE9E-9C8F-469E-B51E-0F69168CC0D3}"/>
              </a:ext>
            </a:extLst>
          </p:cNvPr>
          <p:cNvSpPr>
            <a:spLocks noChangeShapeType="1"/>
          </p:cNvSpPr>
          <p:nvPr/>
        </p:nvSpPr>
        <p:spPr bwMode="auto">
          <a:xfrm flipV="1">
            <a:off x="2935288" y="4713288"/>
            <a:ext cx="0" cy="50641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6034" name="Text Box 46">
            <a:extLst>
              <a:ext uri="{FF2B5EF4-FFF2-40B4-BE49-F238E27FC236}">
                <a16:creationId xmlns:a16="http://schemas.microsoft.com/office/drawing/2014/main" id="{61B5999E-1E81-482F-B2B6-37A05BF356EF}"/>
              </a:ext>
            </a:extLst>
          </p:cNvPr>
          <p:cNvSpPr txBox="1">
            <a:spLocks noChangeArrowheads="1"/>
          </p:cNvSpPr>
          <p:nvPr/>
        </p:nvSpPr>
        <p:spPr bwMode="auto">
          <a:xfrm>
            <a:off x="2941638" y="4733925"/>
            <a:ext cx="3875087"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i="0">
                <a:latin typeface="Arial" panose="020B0604020202020204" pitchFamily="34" charset="0"/>
              </a:rPr>
              <a:t>Enzimas de Fibras Musculares</a:t>
            </a:r>
          </a:p>
          <a:p>
            <a:pPr>
              <a:lnSpc>
                <a:spcPct val="80000"/>
              </a:lnSpc>
            </a:pPr>
            <a:r>
              <a:rPr lang="en-US" altLang="en-US" sz="1800" i="0">
                <a:latin typeface="Arial" panose="020B0604020202020204" pitchFamily="34" charset="0"/>
              </a:rPr>
              <a:t>Para Betaoxidación</a:t>
            </a:r>
          </a:p>
        </p:txBody>
      </p:sp>
      <p:sp>
        <p:nvSpPr>
          <p:cNvPr id="86035" name="Line 47">
            <a:extLst>
              <a:ext uri="{FF2B5EF4-FFF2-40B4-BE49-F238E27FC236}">
                <a16:creationId xmlns:a16="http://schemas.microsoft.com/office/drawing/2014/main" id="{127F8C21-35AD-476C-AA66-DD92FF4030BD}"/>
              </a:ext>
            </a:extLst>
          </p:cNvPr>
          <p:cNvSpPr>
            <a:spLocks noChangeShapeType="1"/>
          </p:cNvSpPr>
          <p:nvPr/>
        </p:nvSpPr>
        <p:spPr bwMode="auto">
          <a:xfrm>
            <a:off x="4337050" y="44640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6036" name="Line 48">
            <a:extLst>
              <a:ext uri="{FF2B5EF4-FFF2-40B4-BE49-F238E27FC236}">
                <a16:creationId xmlns:a16="http://schemas.microsoft.com/office/drawing/2014/main" id="{4AA5F0BC-4F76-4D2C-A150-435785AC48DE}"/>
              </a:ext>
            </a:extLst>
          </p:cNvPr>
          <p:cNvSpPr>
            <a:spLocks noChangeShapeType="1"/>
          </p:cNvSpPr>
          <p:nvPr/>
        </p:nvSpPr>
        <p:spPr bwMode="auto">
          <a:xfrm flipV="1">
            <a:off x="2935288" y="5487988"/>
            <a:ext cx="0" cy="506412"/>
          </a:xfrm>
          <a:prstGeom prst="line">
            <a:avLst/>
          </a:prstGeom>
          <a:noFill/>
          <a:ln w="6032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6037" name="Text Box 49">
            <a:extLst>
              <a:ext uri="{FF2B5EF4-FFF2-40B4-BE49-F238E27FC236}">
                <a16:creationId xmlns:a16="http://schemas.microsoft.com/office/drawing/2014/main" id="{39F500B0-1162-4B2C-BAAC-C6038C7419F9}"/>
              </a:ext>
            </a:extLst>
          </p:cNvPr>
          <p:cNvSpPr txBox="1">
            <a:spLocks noChangeArrowheads="1"/>
          </p:cNvSpPr>
          <p:nvPr/>
        </p:nvSpPr>
        <p:spPr bwMode="auto">
          <a:xfrm>
            <a:off x="2941638" y="5508625"/>
            <a:ext cx="460375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i="0">
                <a:latin typeface="Arial" panose="020B0604020202020204" pitchFamily="34" charset="0"/>
              </a:rPr>
              <a:t>Dependencia de Músculos de las Grasas</a:t>
            </a:r>
          </a:p>
          <a:p>
            <a:pPr>
              <a:lnSpc>
                <a:spcPct val="80000"/>
              </a:lnSpc>
            </a:pPr>
            <a:r>
              <a:rPr lang="en-US" altLang="en-US" sz="1800" i="0">
                <a:latin typeface="Arial" panose="020B0604020202020204" pitchFamily="34" charset="0"/>
              </a:rPr>
              <a:t>y Productos de ATP</a:t>
            </a:r>
          </a:p>
        </p:txBody>
      </p:sp>
      <p:sp>
        <p:nvSpPr>
          <p:cNvPr id="86038" name="Line 50">
            <a:extLst>
              <a:ext uri="{FF2B5EF4-FFF2-40B4-BE49-F238E27FC236}">
                <a16:creationId xmlns:a16="http://schemas.microsoft.com/office/drawing/2014/main" id="{53EAF6D2-64E5-45C8-890E-8CCB9974C5B2}"/>
              </a:ext>
            </a:extLst>
          </p:cNvPr>
          <p:cNvSpPr>
            <a:spLocks noChangeShapeType="1"/>
          </p:cNvSpPr>
          <p:nvPr/>
        </p:nvSpPr>
        <p:spPr bwMode="auto">
          <a:xfrm>
            <a:off x="4337050" y="52387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2147"/>
                                        </p:tgtEl>
                                        <p:attrNameLst>
                                          <p:attrName>style.visibility</p:attrName>
                                        </p:attrNameLst>
                                      </p:cBhvr>
                                      <p:to>
                                        <p:strVal val="visible"/>
                                      </p:to>
                                    </p:set>
                                    <p:animEffect transition="in" filter="wipe(left)">
                                      <p:cBhvr>
                                        <p:cTn id="7" dur="500"/>
                                        <p:tgtEl>
                                          <p:spTgt spid="262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7"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2" descr="Contents">
            <a:extLst>
              <a:ext uri="{FF2B5EF4-FFF2-40B4-BE49-F238E27FC236}">
                <a16:creationId xmlns:a16="http://schemas.microsoft.com/office/drawing/2014/main" id="{BC053D7E-3A2F-44A1-8CF4-82ABACB486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3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099" name="Text Box 3">
            <a:extLst>
              <a:ext uri="{FF2B5EF4-FFF2-40B4-BE49-F238E27FC236}">
                <a16:creationId xmlns:a16="http://schemas.microsoft.com/office/drawing/2014/main" id="{40162685-0258-4D96-89EC-37DF7D315033}"/>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Capacidad Oxidativa: Tipos de Fibras</a:t>
            </a:r>
          </a:p>
        </p:txBody>
      </p:sp>
      <p:sp>
        <p:nvSpPr>
          <p:cNvPr id="260100" name="Rectangle 4">
            <a:extLst>
              <a:ext uri="{FF2B5EF4-FFF2-40B4-BE49-F238E27FC236}">
                <a16:creationId xmlns:a16="http://schemas.microsoft.com/office/drawing/2014/main" id="{597144CC-C5FE-49A8-9006-2CDFE69E39DD}"/>
              </a:ext>
            </a:extLst>
          </p:cNvPr>
          <p:cNvSpPr>
            <a:spLocks noChangeArrowheads="1"/>
          </p:cNvSpPr>
          <p:nvPr/>
        </p:nvSpPr>
        <p:spPr bwMode="auto">
          <a:xfrm>
            <a:off x="252413" y="2560638"/>
            <a:ext cx="3946525"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Atletas con    % Fibras ST</a:t>
            </a:r>
          </a:p>
        </p:txBody>
      </p:sp>
      <p:sp>
        <p:nvSpPr>
          <p:cNvPr id="260101" name="Rectangle 5">
            <a:extLst>
              <a:ext uri="{FF2B5EF4-FFF2-40B4-BE49-F238E27FC236}">
                <a16:creationId xmlns:a16="http://schemas.microsoft.com/office/drawing/2014/main" id="{EC6CE7BB-FAB3-41D2-9A42-C29D1D8EBEC1}"/>
              </a:ext>
            </a:extLst>
          </p:cNvPr>
          <p:cNvSpPr>
            <a:spLocks noChangeArrowheads="1"/>
          </p:cNvSpPr>
          <p:nvPr/>
        </p:nvSpPr>
        <p:spPr bwMode="auto">
          <a:xfrm>
            <a:off x="2287588" y="1328738"/>
            <a:ext cx="4379912" cy="58578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900" i="0">
                <a:effectLst>
                  <a:outerShdw blurRad="38100" dist="38100" dir="2700000" algn="tl">
                    <a:srgbClr val="C0C0C0"/>
                  </a:outerShdw>
                </a:effectLst>
                <a:latin typeface="Arial Black" pitchFamily="34" charset="0"/>
              </a:rPr>
              <a:t>Entrenamiento de</a:t>
            </a:r>
          </a:p>
          <a:p>
            <a:pPr marL="342900" indent="-342900" algn="ctr">
              <a:lnSpc>
                <a:spcPct val="60000"/>
              </a:lnSpc>
              <a:spcBef>
                <a:spcPct val="20000"/>
              </a:spcBef>
              <a:defRPr/>
            </a:pPr>
            <a:r>
              <a:rPr lang="en-US" sz="2900" i="0">
                <a:effectLst>
                  <a:outerShdw blurRad="38100" dist="38100" dir="2700000" algn="tl">
                    <a:srgbClr val="C0C0C0"/>
                  </a:outerShdw>
                </a:effectLst>
                <a:latin typeface="Arial Black" pitchFamily="34" charset="0"/>
              </a:rPr>
              <a:t>Tolerancia Aeróbica</a:t>
            </a:r>
          </a:p>
        </p:txBody>
      </p:sp>
      <p:sp>
        <p:nvSpPr>
          <p:cNvPr id="87046" name="Freeform 7">
            <a:extLst>
              <a:ext uri="{FF2B5EF4-FFF2-40B4-BE49-F238E27FC236}">
                <a16:creationId xmlns:a16="http://schemas.microsoft.com/office/drawing/2014/main" id="{5469C98C-8AF5-4C5D-BAF3-A8306D6AC844}"/>
              </a:ext>
            </a:extLst>
          </p:cNvPr>
          <p:cNvSpPr>
            <a:spLocks/>
          </p:cNvSpPr>
          <p:nvPr/>
        </p:nvSpPr>
        <p:spPr bwMode="auto">
          <a:xfrm rot="-5400000" flipH="1" flipV="1">
            <a:off x="1609726" y="1644650"/>
            <a:ext cx="1066800" cy="822325"/>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65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0105" name="Rectangle 9">
            <a:extLst>
              <a:ext uri="{FF2B5EF4-FFF2-40B4-BE49-F238E27FC236}">
                <a16:creationId xmlns:a16="http://schemas.microsoft.com/office/drawing/2014/main" id="{C05A29F1-778E-4705-A123-9315243AD9B5}"/>
              </a:ext>
            </a:extLst>
          </p:cNvPr>
          <p:cNvSpPr>
            <a:spLocks noChangeArrowheads="1"/>
          </p:cNvSpPr>
          <p:nvPr/>
        </p:nvSpPr>
        <p:spPr bwMode="auto">
          <a:xfrm>
            <a:off x="5045075" y="5613400"/>
            <a:ext cx="4098925" cy="10096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No Desarrollan la misma</a:t>
            </a:r>
          </a:p>
          <a:p>
            <a:pPr marL="342900" indent="-342900" algn="ctr">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Capacidad de Tolerancia</a:t>
            </a:r>
          </a:p>
          <a:p>
            <a:pPr marL="342900" indent="-342900" algn="ctr">
              <a:lnSpc>
                <a:spcPct val="70000"/>
              </a:lnSpc>
              <a:spcBef>
                <a:spcPct val="20000"/>
              </a:spcBef>
              <a:defRPr/>
            </a:pPr>
            <a:r>
              <a:rPr lang="en-US" sz="2400" i="0">
                <a:solidFill>
                  <a:srgbClr val="000000"/>
                </a:solidFill>
                <a:effectLst>
                  <a:outerShdw blurRad="38100" dist="38100" dir="2700000" algn="tl">
                    <a:srgbClr val="C0C0C0"/>
                  </a:outerShdw>
                </a:effectLst>
                <a:latin typeface="Arial" charset="0"/>
              </a:rPr>
              <a:t>Que las Fibras ST</a:t>
            </a:r>
            <a:endParaRPr lang="en-US" sz="2400">
              <a:solidFill>
                <a:srgbClr val="000000"/>
              </a:solidFill>
              <a:effectLst>
                <a:outerShdw blurRad="38100" dist="38100" dir="2700000" algn="tl">
                  <a:srgbClr val="C0C0C0"/>
                </a:outerShdw>
              </a:effectLst>
              <a:latin typeface="Arial Black" pitchFamily="34" charset="0"/>
            </a:endParaRPr>
          </a:p>
        </p:txBody>
      </p:sp>
      <p:sp>
        <p:nvSpPr>
          <p:cNvPr id="260107" name="Rectangle 11">
            <a:extLst>
              <a:ext uri="{FF2B5EF4-FFF2-40B4-BE49-F238E27FC236}">
                <a16:creationId xmlns:a16="http://schemas.microsoft.com/office/drawing/2014/main" id="{B8BFD859-A39A-489C-AAD3-90A004934396}"/>
              </a:ext>
            </a:extLst>
          </p:cNvPr>
          <p:cNvSpPr>
            <a:spLocks noChangeArrowheads="1"/>
          </p:cNvSpPr>
          <p:nvPr/>
        </p:nvSpPr>
        <p:spPr bwMode="auto">
          <a:xfrm>
            <a:off x="473075" y="3894138"/>
            <a:ext cx="3575050" cy="74612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400" i="0">
                <a:effectLst>
                  <a:outerShdw blurRad="38100" dist="38100" dir="2700000" algn="tl">
                    <a:srgbClr val="C0C0C0"/>
                  </a:outerShdw>
                </a:effectLst>
                <a:latin typeface="Verdana" pitchFamily="34" charset="0"/>
              </a:rPr>
              <a:t>Capacidad Aeróbica</a:t>
            </a:r>
          </a:p>
          <a:p>
            <a:pPr marL="342900" indent="-342900">
              <a:lnSpc>
                <a:spcPct val="70000"/>
              </a:lnSpc>
              <a:spcBef>
                <a:spcPct val="20000"/>
              </a:spcBef>
              <a:defRPr/>
            </a:pPr>
            <a:r>
              <a:rPr lang="en-US" sz="2400" i="0">
                <a:effectLst>
                  <a:outerShdw blurRad="38100" dist="38100" dir="2700000" algn="tl">
                    <a:srgbClr val="C0C0C0"/>
                  </a:outerShdw>
                </a:effectLst>
                <a:latin typeface="Verdana" pitchFamily="34" charset="0"/>
              </a:rPr>
              <a:t>De los Músculos</a:t>
            </a:r>
          </a:p>
        </p:txBody>
      </p:sp>
      <p:sp>
        <p:nvSpPr>
          <p:cNvPr id="87049" name="Line 15">
            <a:extLst>
              <a:ext uri="{FF2B5EF4-FFF2-40B4-BE49-F238E27FC236}">
                <a16:creationId xmlns:a16="http://schemas.microsoft.com/office/drawing/2014/main" id="{A3F157AE-D0E9-445F-9712-8AC264D986FF}"/>
              </a:ext>
            </a:extLst>
          </p:cNvPr>
          <p:cNvSpPr>
            <a:spLocks noChangeShapeType="1"/>
          </p:cNvSpPr>
          <p:nvPr/>
        </p:nvSpPr>
        <p:spPr bwMode="auto">
          <a:xfrm flipV="1">
            <a:off x="2165350" y="2487613"/>
            <a:ext cx="0" cy="347662"/>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7050" name="Line 16">
            <a:extLst>
              <a:ext uri="{FF2B5EF4-FFF2-40B4-BE49-F238E27FC236}">
                <a16:creationId xmlns:a16="http://schemas.microsoft.com/office/drawing/2014/main" id="{C8735B1E-408B-4937-9351-EEBDCD2030F6}"/>
              </a:ext>
            </a:extLst>
          </p:cNvPr>
          <p:cNvSpPr>
            <a:spLocks noChangeShapeType="1"/>
          </p:cNvSpPr>
          <p:nvPr/>
        </p:nvSpPr>
        <p:spPr bwMode="auto">
          <a:xfrm flipV="1">
            <a:off x="439738" y="3830638"/>
            <a:ext cx="0" cy="754062"/>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7051" name="Line 19">
            <a:extLst>
              <a:ext uri="{FF2B5EF4-FFF2-40B4-BE49-F238E27FC236}">
                <a16:creationId xmlns:a16="http://schemas.microsoft.com/office/drawing/2014/main" id="{44CCFBAE-AD2F-4CD6-84D0-CB1FE24BFFA3}"/>
              </a:ext>
            </a:extLst>
          </p:cNvPr>
          <p:cNvSpPr>
            <a:spLocks noChangeShapeType="1"/>
          </p:cNvSpPr>
          <p:nvPr/>
        </p:nvSpPr>
        <p:spPr bwMode="auto">
          <a:xfrm>
            <a:off x="7161213" y="2862263"/>
            <a:ext cx="0" cy="1096962"/>
          </a:xfrm>
          <a:prstGeom prst="line">
            <a:avLst/>
          </a:prstGeom>
          <a:noFill/>
          <a:ln w="165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0116" name="Rectangle 20">
            <a:extLst>
              <a:ext uri="{FF2B5EF4-FFF2-40B4-BE49-F238E27FC236}">
                <a16:creationId xmlns:a16="http://schemas.microsoft.com/office/drawing/2014/main" id="{0B3C864B-47A2-4A51-97FF-D6139C6B0378}"/>
              </a:ext>
            </a:extLst>
          </p:cNvPr>
          <p:cNvSpPr>
            <a:spLocks noChangeArrowheads="1"/>
          </p:cNvSpPr>
          <p:nvPr/>
        </p:nvSpPr>
        <p:spPr bwMode="auto">
          <a:xfrm>
            <a:off x="5502275" y="3894138"/>
            <a:ext cx="3575050" cy="746125"/>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400" i="0">
                <a:effectLst>
                  <a:outerShdw blurRad="38100" dist="38100" dir="2700000" algn="tl">
                    <a:srgbClr val="C0C0C0"/>
                  </a:outerShdw>
                </a:effectLst>
                <a:latin typeface="Verdana" pitchFamily="34" charset="0"/>
              </a:rPr>
              <a:t>Capacidad Aeróbica</a:t>
            </a:r>
          </a:p>
          <a:p>
            <a:pPr marL="342900" indent="-342900">
              <a:lnSpc>
                <a:spcPct val="70000"/>
              </a:lnSpc>
              <a:spcBef>
                <a:spcPct val="20000"/>
              </a:spcBef>
              <a:defRPr/>
            </a:pPr>
            <a:r>
              <a:rPr lang="en-US" sz="2400" i="0">
                <a:effectLst>
                  <a:outerShdw blurRad="38100" dist="38100" dir="2700000" algn="tl">
                    <a:srgbClr val="C0C0C0"/>
                  </a:outerShdw>
                </a:effectLst>
                <a:latin typeface="Verdana" pitchFamily="34" charset="0"/>
              </a:rPr>
              <a:t>De los Músculos</a:t>
            </a:r>
          </a:p>
        </p:txBody>
      </p:sp>
      <p:sp>
        <p:nvSpPr>
          <p:cNvPr id="87053" name="Line 22">
            <a:extLst>
              <a:ext uri="{FF2B5EF4-FFF2-40B4-BE49-F238E27FC236}">
                <a16:creationId xmlns:a16="http://schemas.microsoft.com/office/drawing/2014/main" id="{81D50633-B3AA-4EF9-8179-4606A0D5A190}"/>
              </a:ext>
            </a:extLst>
          </p:cNvPr>
          <p:cNvSpPr>
            <a:spLocks noChangeShapeType="1"/>
          </p:cNvSpPr>
          <p:nvPr/>
        </p:nvSpPr>
        <p:spPr bwMode="auto">
          <a:xfrm>
            <a:off x="5468938" y="3868738"/>
            <a:ext cx="0" cy="754062"/>
          </a:xfrm>
          <a:prstGeom prst="line">
            <a:avLst/>
          </a:prstGeom>
          <a:noFill/>
          <a:ln w="762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0119" name="Rectangle 23">
            <a:extLst>
              <a:ext uri="{FF2B5EF4-FFF2-40B4-BE49-F238E27FC236}">
                <a16:creationId xmlns:a16="http://schemas.microsoft.com/office/drawing/2014/main" id="{62A242DC-BDCB-43F7-AF8A-35305FD2FA29}"/>
              </a:ext>
            </a:extLst>
          </p:cNvPr>
          <p:cNvSpPr>
            <a:spLocks noChangeArrowheads="1"/>
          </p:cNvSpPr>
          <p:nvPr/>
        </p:nvSpPr>
        <p:spPr bwMode="auto">
          <a:xfrm>
            <a:off x="5078413" y="2547938"/>
            <a:ext cx="3946525"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000" i="0">
                <a:effectLst>
                  <a:outerShdw blurRad="38100" dist="38100" dir="2700000" algn="tl">
                    <a:srgbClr val="C0C0C0"/>
                  </a:outerShdw>
                </a:effectLst>
                <a:latin typeface="Verdana" pitchFamily="34" charset="0"/>
              </a:rPr>
              <a:t>Atletas con    % Fibras FT</a:t>
            </a:r>
          </a:p>
        </p:txBody>
      </p:sp>
      <p:sp>
        <p:nvSpPr>
          <p:cNvPr id="87055" name="Freeform 24">
            <a:extLst>
              <a:ext uri="{FF2B5EF4-FFF2-40B4-BE49-F238E27FC236}">
                <a16:creationId xmlns:a16="http://schemas.microsoft.com/office/drawing/2014/main" id="{8D40DE89-19B1-4AA0-9139-F52A769085F5}"/>
              </a:ext>
            </a:extLst>
          </p:cNvPr>
          <p:cNvSpPr>
            <a:spLocks/>
          </p:cNvSpPr>
          <p:nvPr/>
        </p:nvSpPr>
        <p:spPr bwMode="auto">
          <a:xfrm rot="5400000" flipV="1">
            <a:off x="6305550" y="1674813"/>
            <a:ext cx="1066800" cy="736600"/>
          </a:xfrm>
          <a:custGeom>
            <a:avLst/>
            <a:gdLst>
              <a:gd name="T0" fmla="*/ 0 w 3765"/>
              <a:gd name="T1" fmla="*/ 0 h 1870"/>
              <a:gd name="T2" fmla="*/ 0 w 3765"/>
              <a:gd name="T3" fmla="*/ 2147483647 h 1870"/>
              <a:gd name="T4" fmla="*/ 2147483647 w 3765"/>
              <a:gd name="T5" fmla="*/ 2147483647 h 1870"/>
              <a:gd name="T6" fmla="*/ 0 60000 65536"/>
              <a:gd name="T7" fmla="*/ 0 60000 65536"/>
              <a:gd name="T8" fmla="*/ 0 60000 65536"/>
              <a:gd name="T9" fmla="*/ 0 w 3765"/>
              <a:gd name="T10" fmla="*/ 0 h 1870"/>
              <a:gd name="T11" fmla="*/ 3765 w 3765"/>
              <a:gd name="T12" fmla="*/ 1870 h 1870"/>
            </a:gdLst>
            <a:ahLst/>
            <a:cxnLst>
              <a:cxn ang="T6">
                <a:pos x="T0" y="T1"/>
              </a:cxn>
              <a:cxn ang="T7">
                <a:pos x="T2" y="T3"/>
              </a:cxn>
              <a:cxn ang="T8">
                <a:pos x="T4" y="T5"/>
              </a:cxn>
            </a:cxnLst>
            <a:rect l="T9" t="T10" r="T11" b="T12"/>
            <a:pathLst>
              <a:path w="3765" h="1870">
                <a:moveTo>
                  <a:pt x="0" y="0"/>
                </a:moveTo>
                <a:lnTo>
                  <a:pt x="0" y="1870"/>
                </a:lnTo>
                <a:lnTo>
                  <a:pt x="3765" y="1870"/>
                </a:lnTo>
              </a:path>
            </a:pathLst>
          </a:custGeom>
          <a:noFill/>
          <a:ln w="1651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87056" name="Line 25">
            <a:extLst>
              <a:ext uri="{FF2B5EF4-FFF2-40B4-BE49-F238E27FC236}">
                <a16:creationId xmlns:a16="http://schemas.microsoft.com/office/drawing/2014/main" id="{280B2400-BA17-47EC-99F0-B01803CBF573}"/>
              </a:ext>
            </a:extLst>
          </p:cNvPr>
          <p:cNvSpPr>
            <a:spLocks noChangeShapeType="1"/>
          </p:cNvSpPr>
          <p:nvPr/>
        </p:nvSpPr>
        <p:spPr bwMode="auto">
          <a:xfrm flipV="1">
            <a:off x="6991350" y="2474913"/>
            <a:ext cx="0" cy="347662"/>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7057" name="Line 27">
            <a:extLst>
              <a:ext uri="{FF2B5EF4-FFF2-40B4-BE49-F238E27FC236}">
                <a16:creationId xmlns:a16="http://schemas.microsoft.com/office/drawing/2014/main" id="{1CF76891-2337-47BD-9F57-1B73E47618D6}"/>
              </a:ext>
            </a:extLst>
          </p:cNvPr>
          <p:cNvSpPr>
            <a:spLocks noChangeShapeType="1"/>
          </p:cNvSpPr>
          <p:nvPr/>
        </p:nvSpPr>
        <p:spPr bwMode="auto">
          <a:xfrm>
            <a:off x="7173913" y="4551363"/>
            <a:ext cx="0" cy="1096962"/>
          </a:xfrm>
          <a:prstGeom prst="line">
            <a:avLst/>
          </a:prstGeom>
          <a:noFill/>
          <a:ln w="165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7058" name="Line 28">
            <a:extLst>
              <a:ext uri="{FF2B5EF4-FFF2-40B4-BE49-F238E27FC236}">
                <a16:creationId xmlns:a16="http://schemas.microsoft.com/office/drawing/2014/main" id="{DEB95958-3883-4768-9A4B-5C512C9E92CE}"/>
              </a:ext>
            </a:extLst>
          </p:cNvPr>
          <p:cNvSpPr>
            <a:spLocks noChangeShapeType="1"/>
          </p:cNvSpPr>
          <p:nvPr/>
        </p:nvSpPr>
        <p:spPr bwMode="auto">
          <a:xfrm>
            <a:off x="1703388" y="2817813"/>
            <a:ext cx="0" cy="1096962"/>
          </a:xfrm>
          <a:prstGeom prst="line">
            <a:avLst/>
          </a:prstGeom>
          <a:noFill/>
          <a:ln w="1651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0099"/>
                                        </p:tgtEl>
                                        <p:attrNameLst>
                                          <p:attrName>style.visibility</p:attrName>
                                        </p:attrNameLst>
                                      </p:cBhvr>
                                      <p:to>
                                        <p:strVal val="visible"/>
                                      </p:to>
                                    </p:set>
                                    <p:animEffect transition="in" filter="wipe(left)">
                                      <p:cBhvr>
                                        <p:cTn id="7" dur="500"/>
                                        <p:tgtEl>
                                          <p:spTgt spid="2600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099"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6" name="Picture 2" descr="Contents">
            <a:extLst>
              <a:ext uri="{FF2B5EF4-FFF2-40B4-BE49-F238E27FC236}">
                <a16:creationId xmlns:a16="http://schemas.microsoft.com/office/drawing/2014/main" id="{0280E6A7-0731-4B0C-8D4D-8DAB14D4B9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3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43" name="Text Box 3">
            <a:extLst>
              <a:ext uri="{FF2B5EF4-FFF2-40B4-BE49-F238E27FC236}">
                <a16:creationId xmlns:a16="http://schemas.microsoft.com/office/drawing/2014/main" id="{6334A01F-07BA-440F-9476-CFFB9671D057}"/>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Capacidad Oxidativa: Necesidades de O</a:t>
            </a:r>
            <a:r>
              <a:rPr lang="en-US" altLang="en-US" sz="3400" i="0" baseline="-25000">
                <a:solidFill>
                  <a:schemeClr val="accent2"/>
                </a:solidFill>
                <a:latin typeface="Arial" panose="020B0604020202020204" pitchFamily="34" charset="0"/>
              </a:rPr>
              <a:t>2</a:t>
            </a:r>
          </a:p>
        </p:txBody>
      </p:sp>
      <p:sp>
        <p:nvSpPr>
          <p:cNvPr id="266244" name="Rectangle 4">
            <a:extLst>
              <a:ext uri="{FF2B5EF4-FFF2-40B4-BE49-F238E27FC236}">
                <a16:creationId xmlns:a16="http://schemas.microsoft.com/office/drawing/2014/main" id="{15CE77EB-31F9-4AD3-9F89-78F494D576F4}"/>
              </a:ext>
            </a:extLst>
          </p:cNvPr>
          <p:cNvSpPr>
            <a:spLocks noChangeArrowheads="1"/>
          </p:cNvSpPr>
          <p:nvPr/>
        </p:nvSpPr>
        <p:spPr bwMode="auto">
          <a:xfrm>
            <a:off x="1671638" y="5621338"/>
            <a:ext cx="6780212" cy="9493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3600" i="0">
                <a:solidFill>
                  <a:srgbClr val="000000"/>
                </a:solidFill>
                <a:effectLst>
                  <a:outerShdw blurRad="38100" dist="38100" dir="2700000" algn="tl">
                    <a:srgbClr val="C0C0C0"/>
                  </a:outerShdw>
                </a:effectLst>
                <a:latin typeface="Arial" charset="0"/>
              </a:rPr>
              <a:t>Requisitos del</a:t>
            </a:r>
          </a:p>
          <a:p>
            <a:pPr marL="342900" indent="-342900">
              <a:lnSpc>
                <a:spcPct val="70000"/>
              </a:lnSpc>
              <a:spcBef>
                <a:spcPct val="20000"/>
              </a:spcBef>
              <a:defRPr/>
            </a:pPr>
            <a:r>
              <a:rPr lang="es-PR" sz="3600" i="0">
                <a:solidFill>
                  <a:srgbClr val="000000"/>
                </a:solidFill>
                <a:effectLst>
                  <a:outerShdw blurRad="38100" dist="38100" dir="2700000" algn="tl">
                    <a:srgbClr val="C0C0C0"/>
                  </a:outerShdw>
                </a:effectLst>
                <a:latin typeface="Arial" charset="0"/>
              </a:rPr>
              <a:t>Sistema de Transporte de O</a:t>
            </a:r>
            <a:r>
              <a:rPr lang="es-PR" sz="3600" i="0" baseline="-25000">
                <a:solidFill>
                  <a:srgbClr val="000000"/>
                </a:solidFill>
                <a:effectLst>
                  <a:outerShdw blurRad="38100" dist="38100" dir="2700000" algn="tl">
                    <a:srgbClr val="C0C0C0"/>
                  </a:outerShdw>
                </a:effectLst>
                <a:latin typeface="Arial" charset="0"/>
              </a:rPr>
              <a:t>2</a:t>
            </a:r>
            <a:endParaRPr lang="en-US" sz="3600" i="0" baseline="-25000">
              <a:solidFill>
                <a:srgbClr val="000000"/>
              </a:solidFill>
              <a:effectLst>
                <a:outerShdw blurRad="38100" dist="38100" dir="2700000" algn="tl">
                  <a:srgbClr val="C0C0C0"/>
                </a:outerShdw>
              </a:effectLst>
              <a:latin typeface="Arial" charset="0"/>
            </a:endParaRPr>
          </a:p>
        </p:txBody>
      </p:sp>
      <p:sp>
        <p:nvSpPr>
          <p:cNvPr id="88069" name="Line 5">
            <a:extLst>
              <a:ext uri="{FF2B5EF4-FFF2-40B4-BE49-F238E27FC236}">
                <a16:creationId xmlns:a16="http://schemas.microsoft.com/office/drawing/2014/main" id="{26748D8B-3D66-4B40-A9D3-FF59B45DD0A5}"/>
              </a:ext>
            </a:extLst>
          </p:cNvPr>
          <p:cNvSpPr>
            <a:spLocks noChangeShapeType="1"/>
          </p:cNvSpPr>
          <p:nvPr/>
        </p:nvSpPr>
        <p:spPr bwMode="auto">
          <a:xfrm>
            <a:off x="4221163" y="1808163"/>
            <a:ext cx="0" cy="1654175"/>
          </a:xfrm>
          <a:prstGeom prst="line">
            <a:avLst/>
          </a:prstGeom>
          <a:noFill/>
          <a:ln w="317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6246" name="Rectangle 6">
            <a:extLst>
              <a:ext uri="{FF2B5EF4-FFF2-40B4-BE49-F238E27FC236}">
                <a16:creationId xmlns:a16="http://schemas.microsoft.com/office/drawing/2014/main" id="{CF766347-2BF5-4185-819C-278ED0F2032D}"/>
              </a:ext>
            </a:extLst>
          </p:cNvPr>
          <p:cNvSpPr>
            <a:spLocks noChangeArrowheads="1"/>
          </p:cNvSpPr>
          <p:nvPr/>
        </p:nvSpPr>
        <p:spPr bwMode="auto">
          <a:xfrm>
            <a:off x="1851025" y="3411538"/>
            <a:ext cx="6580188" cy="427037"/>
          </a:xfrm>
          <a:prstGeom prst="rect">
            <a:avLst/>
          </a:prstGeom>
          <a:noFill/>
          <a:ln w="9525">
            <a:noFill/>
            <a:miter lim="800000"/>
            <a:headEnd/>
            <a:tailEnd/>
          </a:ln>
          <a:effectLst/>
        </p:spPr>
        <p:txBody>
          <a:bodyPr/>
          <a:lstStyle/>
          <a:p>
            <a:pPr marL="342900" indent="-342900">
              <a:lnSpc>
                <a:spcPct val="70000"/>
              </a:lnSpc>
              <a:spcBef>
                <a:spcPct val="20000"/>
              </a:spcBef>
              <a:defRPr/>
            </a:pPr>
            <a:r>
              <a:rPr lang="en-US" sz="4800" i="0">
                <a:effectLst>
                  <a:outerShdw blurRad="38100" dist="38100" dir="2700000" algn="tl">
                    <a:srgbClr val="C0C0C0"/>
                  </a:outerShdw>
                </a:effectLst>
                <a:latin typeface="Verdana" pitchFamily="34" charset="0"/>
              </a:rPr>
              <a:t>Necesidad de ATP</a:t>
            </a:r>
          </a:p>
        </p:txBody>
      </p:sp>
      <p:sp>
        <p:nvSpPr>
          <p:cNvPr id="266248" name="Rectangle 8">
            <a:extLst>
              <a:ext uri="{FF2B5EF4-FFF2-40B4-BE49-F238E27FC236}">
                <a16:creationId xmlns:a16="http://schemas.microsoft.com/office/drawing/2014/main" id="{A40A2367-75FB-4F68-B93F-023EA4C4F682}"/>
              </a:ext>
            </a:extLst>
          </p:cNvPr>
          <p:cNvSpPr>
            <a:spLocks noChangeArrowheads="1"/>
          </p:cNvSpPr>
          <p:nvPr/>
        </p:nvSpPr>
        <p:spPr bwMode="auto">
          <a:xfrm>
            <a:off x="2232025" y="1303338"/>
            <a:ext cx="4083050" cy="5000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5500" i="0">
                <a:effectLst>
                  <a:outerShdw blurRad="38100" dist="38100" dir="2700000" algn="tl">
                    <a:srgbClr val="C0C0C0"/>
                  </a:outerShdw>
                </a:effectLst>
                <a:latin typeface="Arial Black" pitchFamily="34" charset="0"/>
              </a:rPr>
              <a:t>REPOSO</a:t>
            </a:r>
          </a:p>
        </p:txBody>
      </p:sp>
      <p:sp>
        <p:nvSpPr>
          <p:cNvPr id="88072" name="Line 13">
            <a:extLst>
              <a:ext uri="{FF2B5EF4-FFF2-40B4-BE49-F238E27FC236}">
                <a16:creationId xmlns:a16="http://schemas.microsoft.com/office/drawing/2014/main" id="{618E8816-5196-4995-B82A-75D2FCFAFC72}"/>
              </a:ext>
            </a:extLst>
          </p:cNvPr>
          <p:cNvSpPr>
            <a:spLocks noChangeShapeType="1"/>
          </p:cNvSpPr>
          <p:nvPr/>
        </p:nvSpPr>
        <p:spPr bwMode="auto">
          <a:xfrm>
            <a:off x="1670050" y="3317875"/>
            <a:ext cx="0" cy="78898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8073" name="Line 14">
            <a:extLst>
              <a:ext uri="{FF2B5EF4-FFF2-40B4-BE49-F238E27FC236}">
                <a16:creationId xmlns:a16="http://schemas.microsoft.com/office/drawing/2014/main" id="{465FC36A-1433-4E52-86E7-AC8B1B5C3B84}"/>
              </a:ext>
            </a:extLst>
          </p:cNvPr>
          <p:cNvSpPr>
            <a:spLocks noChangeShapeType="1"/>
          </p:cNvSpPr>
          <p:nvPr/>
        </p:nvSpPr>
        <p:spPr bwMode="auto">
          <a:xfrm>
            <a:off x="1481138" y="5578475"/>
            <a:ext cx="0" cy="109855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8074" name="Line 15">
            <a:extLst>
              <a:ext uri="{FF2B5EF4-FFF2-40B4-BE49-F238E27FC236}">
                <a16:creationId xmlns:a16="http://schemas.microsoft.com/office/drawing/2014/main" id="{5AC20471-D068-4C8B-A1DE-74399F30359E}"/>
              </a:ext>
            </a:extLst>
          </p:cNvPr>
          <p:cNvSpPr>
            <a:spLocks noChangeShapeType="1"/>
          </p:cNvSpPr>
          <p:nvPr/>
        </p:nvSpPr>
        <p:spPr bwMode="auto">
          <a:xfrm>
            <a:off x="4221163" y="3967163"/>
            <a:ext cx="0" cy="1654175"/>
          </a:xfrm>
          <a:prstGeom prst="line">
            <a:avLst/>
          </a:prstGeom>
          <a:noFill/>
          <a:ln w="317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6243"/>
                                        </p:tgtEl>
                                        <p:attrNameLst>
                                          <p:attrName>style.visibility</p:attrName>
                                        </p:attrNameLst>
                                      </p:cBhvr>
                                      <p:to>
                                        <p:strVal val="visible"/>
                                      </p:to>
                                    </p:set>
                                    <p:animEffect transition="in" filter="wipe(left)">
                                      <p:cBhvr>
                                        <p:cTn id="7" dur="500"/>
                                        <p:tgtEl>
                                          <p:spTgt spid="266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43"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2" descr="Contents">
            <a:extLst>
              <a:ext uri="{FF2B5EF4-FFF2-40B4-BE49-F238E27FC236}">
                <a16:creationId xmlns:a16="http://schemas.microsoft.com/office/drawing/2014/main" id="{DBC258A8-F154-4A82-BB2F-ABA71534E4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3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91" name="Text Box 3">
            <a:extLst>
              <a:ext uri="{FF2B5EF4-FFF2-40B4-BE49-F238E27FC236}">
                <a16:creationId xmlns:a16="http://schemas.microsoft.com/office/drawing/2014/main" id="{4D7D48F8-67BA-4DC1-986F-2B424E2EAF24}"/>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Capacidad Oxidativa: Necesidades de O</a:t>
            </a:r>
            <a:r>
              <a:rPr lang="en-US" altLang="en-US" sz="3400" i="0" baseline="-25000">
                <a:solidFill>
                  <a:schemeClr val="accent2"/>
                </a:solidFill>
                <a:latin typeface="Arial" panose="020B0604020202020204" pitchFamily="34" charset="0"/>
              </a:rPr>
              <a:t>2</a:t>
            </a:r>
          </a:p>
        </p:txBody>
      </p:sp>
      <p:sp>
        <p:nvSpPr>
          <p:cNvPr id="268299" name="Rectangle 11">
            <a:extLst>
              <a:ext uri="{FF2B5EF4-FFF2-40B4-BE49-F238E27FC236}">
                <a16:creationId xmlns:a16="http://schemas.microsoft.com/office/drawing/2014/main" id="{7CCF31DD-E146-41CF-B668-0EBE48972013}"/>
              </a:ext>
            </a:extLst>
          </p:cNvPr>
          <p:cNvSpPr>
            <a:spLocks noChangeArrowheads="1"/>
          </p:cNvSpPr>
          <p:nvPr/>
        </p:nvSpPr>
        <p:spPr bwMode="auto">
          <a:xfrm>
            <a:off x="2216150" y="1354138"/>
            <a:ext cx="5407025" cy="325437"/>
          </a:xfrm>
          <a:prstGeom prst="rect">
            <a:avLst/>
          </a:prstGeom>
          <a:noFill/>
          <a:ln w="9525">
            <a:noFill/>
            <a:miter lim="800000"/>
            <a:headEnd/>
            <a:tailEnd/>
          </a:ln>
          <a:effectLst/>
        </p:spPr>
        <p:txBody>
          <a:bodyPr/>
          <a:lstStyle/>
          <a:p>
            <a:pPr marL="342900" indent="-342900">
              <a:lnSpc>
                <a:spcPct val="60000"/>
              </a:lnSpc>
              <a:spcBef>
                <a:spcPct val="20000"/>
              </a:spcBef>
              <a:defRPr/>
            </a:pPr>
            <a:r>
              <a:rPr lang="en-US" sz="2500" i="0">
                <a:effectLst>
                  <a:outerShdw blurRad="38100" dist="38100" dir="2700000" algn="tl">
                    <a:srgbClr val="C0C0C0"/>
                  </a:outerShdw>
                </a:effectLst>
                <a:latin typeface="Arial Black" pitchFamily="34" charset="0"/>
              </a:rPr>
              <a:t>INTENSIDAD DEL EJERCICIO</a:t>
            </a:r>
          </a:p>
        </p:txBody>
      </p:sp>
      <p:sp>
        <p:nvSpPr>
          <p:cNvPr id="89093" name="Line 12">
            <a:extLst>
              <a:ext uri="{FF2B5EF4-FFF2-40B4-BE49-F238E27FC236}">
                <a16:creationId xmlns:a16="http://schemas.microsoft.com/office/drawing/2014/main" id="{E36E5EB6-40D5-4906-AEE2-33923410B22A}"/>
              </a:ext>
            </a:extLst>
          </p:cNvPr>
          <p:cNvSpPr>
            <a:spLocks noChangeShapeType="1"/>
          </p:cNvSpPr>
          <p:nvPr/>
        </p:nvSpPr>
        <p:spPr bwMode="auto">
          <a:xfrm flipV="1">
            <a:off x="2178050" y="1208088"/>
            <a:ext cx="0" cy="41592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8301" name="Rectangle 13">
            <a:extLst>
              <a:ext uri="{FF2B5EF4-FFF2-40B4-BE49-F238E27FC236}">
                <a16:creationId xmlns:a16="http://schemas.microsoft.com/office/drawing/2014/main" id="{0D86DA7A-07F5-4001-BAAA-CA9788ABDD2A}"/>
              </a:ext>
            </a:extLst>
          </p:cNvPr>
          <p:cNvSpPr>
            <a:spLocks noChangeArrowheads="1"/>
          </p:cNvSpPr>
          <p:nvPr/>
        </p:nvSpPr>
        <p:spPr bwMode="auto">
          <a:xfrm>
            <a:off x="3254375" y="1912938"/>
            <a:ext cx="3079750" cy="349250"/>
          </a:xfrm>
          <a:prstGeom prst="rect">
            <a:avLst/>
          </a:prstGeom>
          <a:noFill/>
          <a:ln w="9525">
            <a:noFill/>
            <a:miter lim="800000"/>
            <a:headEnd/>
            <a:tailEnd/>
          </a:ln>
          <a:effectLst/>
        </p:spPr>
        <p:txBody>
          <a:bodyPr/>
          <a:lstStyle/>
          <a:p>
            <a:pPr marL="342900" indent="-342900">
              <a:lnSpc>
                <a:spcPct val="70000"/>
              </a:lnSpc>
              <a:spcBef>
                <a:spcPct val="20000"/>
              </a:spcBef>
              <a:defRPr/>
            </a:pPr>
            <a:r>
              <a:rPr lang="en-US" sz="2300" i="0">
                <a:effectLst>
                  <a:outerShdw blurRad="38100" dist="38100" dir="2700000" algn="tl">
                    <a:srgbClr val="C0C0C0"/>
                  </a:outerShdw>
                </a:effectLst>
                <a:latin typeface="Verdana" pitchFamily="34" charset="0"/>
              </a:rPr>
              <a:t>Demandas de O</a:t>
            </a:r>
            <a:r>
              <a:rPr lang="en-US" sz="2300" i="0" baseline="-25000">
                <a:effectLst>
                  <a:outerShdw blurRad="38100" dist="38100" dir="2700000" algn="tl">
                    <a:srgbClr val="C0C0C0"/>
                  </a:outerShdw>
                </a:effectLst>
                <a:latin typeface="Verdana" pitchFamily="34" charset="0"/>
              </a:rPr>
              <a:t>2</a:t>
            </a:r>
          </a:p>
        </p:txBody>
      </p:sp>
      <p:sp>
        <p:nvSpPr>
          <p:cNvPr id="89095" name="Line 14">
            <a:extLst>
              <a:ext uri="{FF2B5EF4-FFF2-40B4-BE49-F238E27FC236}">
                <a16:creationId xmlns:a16="http://schemas.microsoft.com/office/drawing/2014/main" id="{F6F7291B-440B-43AC-A592-6FE120FC45BE}"/>
              </a:ext>
            </a:extLst>
          </p:cNvPr>
          <p:cNvSpPr>
            <a:spLocks noChangeShapeType="1"/>
          </p:cNvSpPr>
          <p:nvPr/>
        </p:nvSpPr>
        <p:spPr bwMode="auto">
          <a:xfrm flipV="1">
            <a:off x="3219450" y="1822450"/>
            <a:ext cx="0" cy="4064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096" name="Line 15">
            <a:extLst>
              <a:ext uri="{FF2B5EF4-FFF2-40B4-BE49-F238E27FC236}">
                <a16:creationId xmlns:a16="http://schemas.microsoft.com/office/drawing/2014/main" id="{A21E91CA-392B-4679-8BAD-2326D9825720}"/>
              </a:ext>
            </a:extLst>
          </p:cNvPr>
          <p:cNvSpPr>
            <a:spLocks noChangeShapeType="1"/>
          </p:cNvSpPr>
          <p:nvPr/>
        </p:nvSpPr>
        <p:spPr bwMode="auto">
          <a:xfrm>
            <a:off x="4464050" y="16319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097" name="Line 16">
            <a:extLst>
              <a:ext uri="{FF2B5EF4-FFF2-40B4-BE49-F238E27FC236}">
                <a16:creationId xmlns:a16="http://schemas.microsoft.com/office/drawing/2014/main" id="{2AAF2A71-7074-4F40-B32C-F47C1069612F}"/>
              </a:ext>
            </a:extLst>
          </p:cNvPr>
          <p:cNvSpPr>
            <a:spLocks noChangeShapeType="1"/>
          </p:cNvSpPr>
          <p:nvPr/>
        </p:nvSpPr>
        <p:spPr bwMode="auto">
          <a:xfrm>
            <a:off x="4464050" y="220345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098" name="Freeform 17">
            <a:extLst>
              <a:ext uri="{FF2B5EF4-FFF2-40B4-BE49-F238E27FC236}">
                <a16:creationId xmlns:a16="http://schemas.microsoft.com/office/drawing/2014/main" id="{A8E841E5-5D5A-44B7-B410-5EFD98934DBA}"/>
              </a:ext>
            </a:extLst>
          </p:cNvPr>
          <p:cNvSpPr>
            <a:spLocks/>
          </p:cNvSpPr>
          <p:nvPr/>
        </p:nvSpPr>
        <p:spPr bwMode="auto">
          <a:xfrm>
            <a:off x="1422400" y="2051050"/>
            <a:ext cx="1662113" cy="46196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825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8306" name="Rectangle 18">
            <a:extLst>
              <a:ext uri="{FF2B5EF4-FFF2-40B4-BE49-F238E27FC236}">
                <a16:creationId xmlns:a16="http://schemas.microsoft.com/office/drawing/2014/main" id="{99B222C0-3600-4C81-9357-95F9105E6D57}"/>
              </a:ext>
            </a:extLst>
          </p:cNvPr>
          <p:cNvSpPr>
            <a:spLocks noChangeArrowheads="1"/>
          </p:cNvSpPr>
          <p:nvPr/>
        </p:nvSpPr>
        <p:spPr bwMode="auto">
          <a:xfrm>
            <a:off x="493713" y="2452688"/>
            <a:ext cx="2760662" cy="574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Frecuencia </a:t>
            </a:r>
          </a:p>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Respiratoria (FR)</a:t>
            </a:r>
            <a:endParaRPr lang="en-US" sz="2400">
              <a:solidFill>
                <a:srgbClr val="000000"/>
              </a:solidFill>
              <a:effectLst>
                <a:outerShdw blurRad="38100" dist="38100" dir="2700000" algn="tl">
                  <a:srgbClr val="C0C0C0"/>
                </a:outerShdw>
              </a:effectLst>
              <a:latin typeface="Arial Black" pitchFamily="34" charset="0"/>
            </a:endParaRPr>
          </a:p>
        </p:txBody>
      </p:sp>
      <p:sp>
        <p:nvSpPr>
          <p:cNvPr id="89100" name="Line 19">
            <a:extLst>
              <a:ext uri="{FF2B5EF4-FFF2-40B4-BE49-F238E27FC236}">
                <a16:creationId xmlns:a16="http://schemas.microsoft.com/office/drawing/2014/main" id="{0EF03CB5-C5A9-4476-B34F-87F4D05F893F}"/>
              </a:ext>
            </a:extLst>
          </p:cNvPr>
          <p:cNvSpPr>
            <a:spLocks noChangeShapeType="1"/>
          </p:cNvSpPr>
          <p:nvPr/>
        </p:nvSpPr>
        <p:spPr bwMode="auto">
          <a:xfrm flipV="1">
            <a:off x="438150" y="2413000"/>
            <a:ext cx="0" cy="6778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8308" name="Rectangle 20">
            <a:extLst>
              <a:ext uri="{FF2B5EF4-FFF2-40B4-BE49-F238E27FC236}">
                <a16:creationId xmlns:a16="http://schemas.microsoft.com/office/drawing/2014/main" id="{BFCBB33C-38E1-431D-A2B8-0F41DCA17CC2}"/>
              </a:ext>
            </a:extLst>
          </p:cNvPr>
          <p:cNvSpPr>
            <a:spLocks noChangeArrowheads="1"/>
          </p:cNvSpPr>
          <p:nvPr/>
        </p:nvSpPr>
        <p:spPr bwMode="auto">
          <a:xfrm>
            <a:off x="3681413" y="2452688"/>
            <a:ext cx="1993900" cy="574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Frecuencia </a:t>
            </a:r>
          </a:p>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Respiración</a:t>
            </a:r>
            <a:endParaRPr lang="en-US" sz="2400">
              <a:solidFill>
                <a:srgbClr val="000000"/>
              </a:solidFill>
              <a:effectLst>
                <a:outerShdw blurRad="38100" dist="38100" dir="2700000" algn="tl">
                  <a:srgbClr val="C0C0C0"/>
                </a:outerShdw>
              </a:effectLst>
              <a:latin typeface="Arial Black" pitchFamily="34" charset="0"/>
            </a:endParaRPr>
          </a:p>
        </p:txBody>
      </p:sp>
      <p:sp>
        <p:nvSpPr>
          <p:cNvPr id="89102" name="Line 21">
            <a:extLst>
              <a:ext uri="{FF2B5EF4-FFF2-40B4-BE49-F238E27FC236}">
                <a16:creationId xmlns:a16="http://schemas.microsoft.com/office/drawing/2014/main" id="{9718B4F0-0FC5-430B-9631-E77C394F4778}"/>
              </a:ext>
            </a:extLst>
          </p:cNvPr>
          <p:cNvSpPr>
            <a:spLocks noChangeShapeType="1"/>
          </p:cNvSpPr>
          <p:nvPr/>
        </p:nvSpPr>
        <p:spPr bwMode="auto">
          <a:xfrm flipV="1">
            <a:off x="3625850" y="2413000"/>
            <a:ext cx="0" cy="6778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103" name="Freeform 24">
            <a:extLst>
              <a:ext uri="{FF2B5EF4-FFF2-40B4-BE49-F238E27FC236}">
                <a16:creationId xmlns:a16="http://schemas.microsoft.com/office/drawing/2014/main" id="{C1CE5D61-8D0C-4671-8D87-D6733612887A}"/>
              </a:ext>
            </a:extLst>
          </p:cNvPr>
          <p:cNvSpPr>
            <a:spLocks/>
          </p:cNvSpPr>
          <p:nvPr/>
        </p:nvSpPr>
        <p:spPr bwMode="auto">
          <a:xfrm flipH="1">
            <a:off x="6083300" y="2063750"/>
            <a:ext cx="1168400" cy="461963"/>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825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68313" name="Rectangle 25">
            <a:extLst>
              <a:ext uri="{FF2B5EF4-FFF2-40B4-BE49-F238E27FC236}">
                <a16:creationId xmlns:a16="http://schemas.microsoft.com/office/drawing/2014/main" id="{2A793B08-8944-426D-B86B-F269B324C6FB}"/>
              </a:ext>
            </a:extLst>
          </p:cNvPr>
          <p:cNvSpPr>
            <a:spLocks noChangeArrowheads="1"/>
          </p:cNvSpPr>
          <p:nvPr/>
        </p:nvSpPr>
        <p:spPr bwMode="auto">
          <a:xfrm>
            <a:off x="6399213" y="2465388"/>
            <a:ext cx="2228850" cy="574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dirty="0">
                <a:solidFill>
                  <a:srgbClr val="000000"/>
                </a:solidFill>
                <a:effectLst>
                  <a:outerShdw blurRad="38100" dist="38100" dir="2700000" algn="tl">
                    <a:srgbClr val="C0C0C0"/>
                  </a:outerShdw>
                </a:effectLst>
                <a:latin typeface="Arial" charset="0"/>
              </a:rPr>
              <a:t>Frecuencia </a:t>
            </a:r>
          </a:p>
          <a:p>
            <a:pPr marL="342900" indent="-342900">
              <a:lnSpc>
                <a:spcPct val="70000"/>
              </a:lnSpc>
              <a:spcBef>
                <a:spcPct val="20000"/>
              </a:spcBef>
              <a:defRPr/>
            </a:pPr>
            <a:r>
              <a:rPr lang="es-PR" sz="2400" i="0" dirty="0">
                <a:solidFill>
                  <a:srgbClr val="000000"/>
                </a:solidFill>
                <a:effectLst>
                  <a:outerShdw blurRad="38100" dist="38100" dir="2700000" algn="tl">
                    <a:srgbClr val="C0C0C0"/>
                  </a:outerShdw>
                </a:effectLst>
                <a:latin typeface="Arial" charset="0"/>
              </a:rPr>
              <a:t>Cardiaca (FC)</a:t>
            </a:r>
            <a:endParaRPr lang="en-US" sz="2400" dirty="0">
              <a:solidFill>
                <a:srgbClr val="000000"/>
              </a:solidFill>
              <a:effectLst>
                <a:outerShdw blurRad="38100" dist="38100" dir="2700000" algn="tl">
                  <a:srgbClr val="C0C0C0"/>
                </a:outerShdw>
              </a:effectLst>
              <a:latin typeface="Arial Black" pitchFamily="34" charset="0"/>
            </a:endParaRPr>
          </a:p>
        </p:txBody>
      </p:sp>
      <p:sp>
        <p:nvSpPr>
          <p:cNvPr id="89105" name="Line 26">
            <a:extLst>
              <a:ext uri="{FF2B5EF4-FFF2-40B4-BE49-F238E27FC236}">
                <a16:creationId xmlns:a16="http://schemas.microsoft.com/office/drawing/2014/main" id="{04698BC3-ADE1-4F71-8AB7-20407D345DF6}"/>
              </a:ext>
            </a:extLst>
          </p:cNvPr>
          <p:cNvSpPr>
            <a:spLocks noChangeShapeType="1"/>
          </p:cNvSpPr>
          <p:nvPr/>
        </p:nvSpPr>
        <p:spPr bwMode="auto">
          <a:xfrm flipV="1">
            <a:off x="6343650" y="2438400"/>
            <a:ext cx="0" cy="6778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106" name="Line 27">
            <a:extLst>
              <a:ext uri="{FF2B5EF4-FFF2-40B4-BE49-F238E27FC236}">
                <a16:creationId xmlns:a16="http://schemas.microsoft.com/office/drawing/2014/main" id="{FEBFE37C-D69D-45B6-8B61-055A2AD4AC17}"/>
              </a:ext>
            </a:extLst>
          </p:cNvPr>
          <p:cNvSpPr>
            <a:spLocks noChangeShapeType="1"/>
          </p:cNvSpPr>
          <p:nvPr/>
        </p:nvSpPr>
        <p:spPr bwMode="auto">
          <a:xfrm>
            <a:off x="7248525" y="3095625"/>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8316" name="Rectangle 28">
            <a:extLst>
              <a:ext uri="{FF2B5EF4-FFF2-40B4-BE49-F238E27FC236}">
                <a16:creationId xmlns:a16="http://schemas.microsoft.com/office/drawing/2014/main" id="{2F949BF8-3B4C-43F9-B8AE-53B4A7CB0AF1}"/>
              </a:ext>
            </a:extLst>
          </p:cNvPr>
          <p:cNvSpPr>
            <a:spLocks noChangeArrowheads="1"/>
          </p:cNvSpPr>
          <p:nvPr/>
        </p:nvSpPr>
        <p:spPr bwMode="auto">
          <a:xfrm>
            <a:off x="5726113" y="3379788"/>
            <a:ext cx="3368675" cy="574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Volumen de Eyección</a:t>
            </a:r>
          </a:p>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Sistólica (VES)</a:t>
            </a:r>
            <a:endParaRPr lang="en-US" sz="2400">
              <a:solidFill>
                <a:srgbClr val="000000"/>
              </a:solidFill>
              <a:effectLst>
                <a:outerShdw blurRad="38100" dist="38100" dir="2700000" algn="tl">
                  <a:srgbClr val="C0C0C0"/>
                </a:outerShdw>
              </a:effectLst>
              <a:latin typeface="Arial Black" pitchFamily="34" charset="0"/>
            </a:endParaRPr>
          </a:p>
        </p:txBody>
      </p:sp>
      <p:sp>
        <p:nvSpPr>
          <p:cNvPr id="89108" name="Line 29">
            <a:extLst>
              <a:ext uri="{FF2B5EF4-FFF2-40B4-BE49-F238E27FC236}">
                <a16:creationId xmlns:a16="http://schemas.microsoft.com/office/drawing/2014/main" id="{C725CA1C-9825-4066-9091-61FA31E2628C}"/>
              </a:ext>
            </a:extLst>
          </p:cNvPr>
          <p:cNvSpPr>
            <a:spLocks noChangeShapeType="1"/>
          </p:cNvSpPr>
          <p:nvPr/>
        </p:nvSpPr>
        <p:spPr bwMode="auto">
          <a:xfrm flipV="1">
            <a:off x="5657850" y="3340100"/>
            <a:ext cx="0" cy="6778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109" name="Line 30">
            <a:extLst>
              <a:ext uri="{FF2B5EF4-FFF2-40B4-BE49-F238E27FC236}">
                <a16:creationId xmlns:a16="http://schemas.microsoft.com/office/drawing/2014/main" id="{F7AAFD94-F526-4B8C-AE43-DA3F61007E42}"/>
              </a:ext>
            </a:extLst>
          </p:cNvPr>
          <p:cNvSpPr>
            <a:spLocks noChangeShapeType="1"/>
          </p:cNvSpPr>
          <p:nvPr/>
        </p:nvSpPr>
        <p:spPr bwMode="auto">
          <a:xfrm>
            <a:off x="7248525" y="4060825"/>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8319" name="Rectangle 31">
            <a:extLst>
              <a:ext uri="{FF2B5EF4-FFF2-40B4-BE49-F238E27FC236}">
                <a16:creationId xmlns:a16="http://schemas.microsoft.com/office/drawing/2014/main" id="{718A8B52-BAEE-4439-81FB-281B175D0463}"/>
              </a:ext>
            </a:extLst>
          </p:cNvPr>
          <p:cNvSpPr>
            <a:spLocks noChangeArrowheads="1"/>
          </p:cNvSpPr>
          <p:nvPr/>
        </p:nvSpPr>
        <p:spPr bwMode="auto">
          <a:xfrm>
            <a:off x="5726113" y="4344988"/>
            <a:ext cx="2986087" cy="3524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Gasto Cardiaco (Q)</a:t>
            </a:r>
            <a:endParaRPr lang="en-US" sz="2400">
              <a:solidFill>
                <a:srgbClr val="000000"/>
              </a:solidFill>
              <a:effectLst>
                <a:outerShdw blurRad="38100" dist="38100" dir="2700000" algn="tl">
                  <a:srgbClr val="C0C0C0"/>
                </a:outerShdw>
              </a:effectLst>
              <a:latin typeface="Arial Black" pitchFamily="34" charset="0"/>
            </a:endParaRPr>
          </a:p>
        </p:txBody>
      </p:sp>
      <p:sp>
        <p:nvSpPr>
          <p:cNvPr id="268321" name="Rectangle 33">
            <a:extLst>
              <a:ext uri="{FF2B5EF4-FFF2-40B4-BE49-F238E27FC236}">
                <a16:creationId xmlns:a16="http://schemas.microsoft.com/office/drawing/2014/main" id="{03271BE8-53C3-4B4F-BC89-2F1634D31705}"/>
              </a:ext>
            </a:extLst>
          </p:cNvPr>
          <p:cNvSpPr>
            <a:spLocks noChangeArrowheads="1"/>
          </p:cNvSpPr>
          <p:nvPr/>
        </p:nvSpPr>
        <p:spPr bwMode="auto">
          <a:xfrm>
            <a:off x="8232775" y="4067175"/>
            <a:ext cx="215900" cy="3524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a:t>
            </a:r>
            <a:endParaRPr lang="en-US" sz="2400">
              <a:solidFill>
                <a:srgbClr val="000000"/>
              </a:solidFill>
              <a:effectLst>
                <a:outerShdw blurRad="38100" dist="38100" dir="2700000" algn="tl">
                  <a:srgbClr val="C0C0C0"/>
                </a:outerShdw>
              </a:effectLst>
              <a:latin typeface="Arial Black" pitchFamily="34" charset="0"/>
            </a:endParaRPr>
          </a:p>
        </p:txBody>
      </p:sp>
      <p:sp>
        <p:nvSpPr>
          <p:cNvPr id="89112" name="Line 34">
            <a:extLst>
              <a:ext uri="{FF2B5EF4-FFF2-40B4-BE49-F238E27FC236}">
                <a16:creationId xmlns:a16="http://schemas.microsoft.com/office/drawing/2014/main" id="{4A2B03FC-75D6-4E35-95E3-20BD3AE9F7BF}"/>
              </a:ext>
            </a:extLst>
          </p:cNvPr>
          <p:cNvSpPr>
            <a:spLocks noChangeShapeType="1"/>
          </p:cNvSpPr>
          <p:nvPr/>
        </p:nvSpPr>
        <p:spPr bwMode="auto">
          <a:xfrm flipV="1">
            <a:off x="5668963" y="4246563"/>
            <a:ext cx="0" cy="4064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8323" name="Rectangle 35">
            <a:extLst>
              <a:ext uri="{FF2B5EF4-FFF2-40B4-BE49-F238E27FC236}">
                <a16:creationId xmlns:a16="http://schemas.microsoft.com/office/drawing/2014/main" id="{A162EC26-C6D9-4A1E-87FF-7786CFDF8E32}"/>
              </a:ext>
            </a:extLst>
          </p:cNvPr>
          <p:cNvSpPr>
            <a:spLocks noChangeArrowheads="1"/>
          </p:cNvSpPr>
          <p:nvPr/>
        </p:nvSpPr>
        <p:spPr bwMode="auto">
          <a:xfrm>
            <a:off x="5726113" y="4903788"/>
            <a:ext cx="3182937" cy="3524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Presión Arterial (PA)</a:t>
            </a:r>
            <a:endParaRPr lang="en-US" sz="2400">
              <a:solidFill>
                <a:srgbClr val="000000"/>
              </a:solidFill>
              <a:effectLst>
                <a:outerShdw blurRad="38100" dist="38100" dir="2700000" algn="tl">
                  <a:srgbClr val="C0C0C0"/>
                </a:outerShdw>
              </a:effectLst>
              <a:latin typeface="Arial Black" pitchFamily="34" charset="0"/>
            </a:endParaRPr>
          </a:p>
        </p:txBody>
      </p:sp>
      <p:sp>
        <p:nvSpPr>
          <p:cNvPr id="89114" name="Line 36">
            <a:extLst>
              <a:ext uri="{FF2B5EF4-FFF2-40B4-BE49-F238E27FC236}">
                <a16:creationId xmlns:a16="http://schemas.microsoft.com/office/drawing/2014/main" id="{CF42FFEE-B672-48A0-8E30-66CD17B4A057}"/>
              </a:ext>
            </a:extLst>
          </p:cNvPr>
          <p:cNvSpPr>
            <a:spLocks noChangeShapeType="1"/>
          </p:cNvSpPr>
          <p:nvPr/>
        </p:nvSpPr>
        <p:spPr bwMode="auto">
          <a:xfrm flipV="1">
            <a:off x="5668963" y="4805363"/>
            <a:ext cx="0" cy="406400"/>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115" name="Line 37">
            <a:extLst>
              <a:ext uri="{FF2B5EF4-FFF2-40B4-BE49-F238E27FC236}">
                <a16:creationId xmlns:a16="http://schemas.microsoft.com/office/drawing/2014/main" id="{3B623B20-8D96-40AB-B55E-BD2AC1419DC2}"/>
              </a:ext>
            </a:extLst>
          </p:cNvPr>
          <p:cNvSpPr>
            <a:spLocks noChangeShapeType="1"/>
          </p:cNvSpPr>
          <p:nvPr/>
        </p:nvSpPr>
        <p:spPr bwMode="auto">
          <a:xfrm>
            <a:off x="7248525" y="4619625"/>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116" name="Freeform 38">
            <a:extLst>
              <a:ext uri="{FF2B5EF4-FFF2-40B4-BE49-F238E27FC236}">
                <a16:creationId xmlns:a16="http://schemas.microsoft.com/office/drawing/2014/main" id="{BF71AE3B-2E4D-4E39-A374-9CFB357310B8}"/>
              </a:ext>
            </a:extLst>
          </p:cNvPr>
          <p:cNvSpPr>
            <a:spLocks/>
          </p:cNvSpPr>
          <p:nvPr/>
        </p:nvSpPr>
        <p:spPr bwMode="auto">
          <a:xfrm flipV="1">
            <a:off x="1343025" y="3084513"/>
            <a:ext cx="3084513" cy="254000"/>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825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89117" name="Line 40">
            <a:extLst>
              <a:ext uri="{FF2B5EF4-FFF2-40B4-BE49-F238E27FC236}">
                <a16:creationId xmlns:a16="http://schemas.microsoft.com/office/drawing/2014/main" id="{A56DA613-83D7-4A6C-A656-68872454CAED}"/>
              </a:ext>
            </a:extLst>
          </p:cNvPr>
          <p:cNvSpPr>
            <a:spLocks noChangeShapeType="1"/>
          </p:cNvSpPr>
          <p:nvPr/>
        </p:nvSpPr>
        <p:spPr bwMode="auto">
          <a:xfrm>
            <a:off x="2800350" y="3357563"/>
            <a:ext cx="0" cy="319087"/>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8330" name="Rectangle 42">
            <a:extLst>
              <a:ext uri="{FF2B5EF4-FFF2-40B4-BE49-F238E27FC236}">
                <a16:creationId xmlns:a16="http://schemas.microsoft.com/office/drawing/2014/main" id="{9072AA05-BE97-4CA7-BCFF-CC112C6FE692}"/>
              </a:ext>
            </a:extLst>
          </p:cNvPr>
          <p:cNvSpPr>
            <a:spLocks noChangeArrowheads="1"/>
          </p:cNvSpPr>
          <p:nvPr/>
        </p:nvSpPr>
        <p:spPr bwMode="auto">
          <a:xfrm>
            <a:off x="1350963" y="3665538"/>
            <a:ext cx="3368675" cy="574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Intercambio de Gases</a:t>
            </a:r>
          </a:p>
          <a:p>
            <a:pPr marL="342900" indent="-342900">
              <a:lnSpc>
                <a:spcPct val="70000"/>
              </a:lnSpc>
              <a:spcBef>
                <a:spcPct val="20000"/>
              </a:spcBef>
              <a:defRPr/>
            </a:pPr>
            <a:r>
              <a:rPr lang="es-PR" sz="2400" i="0">
                <a:solidFill>
                  <a:srgbClr val="000000"/>
                </a:solidFill>
                <a:effectLst>
                  <a:outerShdw blurRad="38100" dist="38100" dir="2700000" algn="tl">
                    <a:srgbClr val="C0C0C0"/>
                  </a:outerShdw>
                </a:effectLst>
                <a:latin typeface="Arial" charset="0"/>
              </a:rPr>
              <a:t>en Pulmones</a:t>
            </a:r>
            <a:endParaRPr lang="en-US" sz="2400">
              <a:solidFill>
                <a:srgbClr val="000000"/>
              </a:solidFill>
              <a:effectLst>
                <a:outerShdw blurRad="38100" dist="38100" dir="2700000" algn="tl">
                  <a:srgbClr val="C0C0C0"/>
                </a:outerShdw>
              </a:effectLst>
              <a:latin typeface="Arial Black" pitchFamily="34" charset="0"/>
            </a:endParaRPr>
          </a:p>
        </p:txBody>
      </p:sp>
      <p:sp>
        <p:nvSpPr>
          <p:cNvPr id="89119" name="Line 43">
            <a:extLst>
              <a:ext uri="{FF2B5EF4-FFF2-40B4-BE49-F238E27FC236}">
                <a16:creationId xmlns:a16="http://schemas.microsoft.com/office/drawing/2014/main" id="{954D4CD9-4F47-4DBC-8DCD-F4C752EC9EB8}"/>
              </a:ext>
            </a:extLst>
          </p:cNvPr>
          <p:cNvSpPr>
            <a:spLocks noChangeShapeType="1"/>
          </p:cNvSpPr>
          <p:nvPr/>
        </p:nvSpPr>
        <p:spPr bwMode="auto">
          <a:xfrm flipV="1">
            <a:off x="1282700" y="3625850"/>
            <a:ext cx="0" cy="6778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120" name="Line 47">
            <a:extLst>
              <a:ext uri="{FF2B5EF4-FFF2-40B4-BE49-F238E27FC236}">
                <a16:creationId xmlns:a16="http://schemas.microsoft.com/office/drawing/2014/main" id="{F40A41A0-10DA-4350-9976-E4E3505C78EF}"/>
              </a:ext>
            </a:extLst>
          </p:cNvPr>
          <p:cNvSpPr>
            <a:spLocks noChangeShapeType="1"/>
          </p:cNvSpPr>
          <p:nvPr/>
        </p:nvSpPr>
        <p:spPr bwMode="auto">
          <a:xfrm>
            <a:off x="5127625" y="5600700"/>
            <a:ext cx="0" cy="319088"/>
          </a:xfrm>
          <a:prstGeom prst="line">
            <a:avLst/>
          </a:prstGeom>
          <a:noFill/>
          <a:ln w="825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68337" name="Rectangle 49">
            <a:extLst>
              <a:ext uri="{FF2B5EF4-FFF2-40B4-BE49-F238E27FC236}">
                <a16:creationId xmlns:a16="http://schemas.microsoft.com/office/drawing/2014/main" id="{59AC1211-E63C-41F2-9F1D-764DAFAE8CD1}"/>
              </a:ext>
            </a:extLst>
          </p:cNvPr>
          <p:cNvSpPr>
            <a:spLocks noChangeArrowheads="1"/>
          </p:cNvSpPr>
          <p:nvPr/>
        </p:nvSpPr>
        <p:spPr bwMode="auto">
          <a:xfrm>
            <a:off x="3173413" y="5918200"/>
            <a:ext cx="4267200" cy="5746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400" i="0">
                <a:solidFill>
                  <a:srgbClr val="000000"/>
                </a:solidFill>
                <a:latin typeface="Verdana" pitchFamily="34" charset="0"/>
              </a:rPr>
              <a:t>Disponibilidad de O</a:t>
            </a:r>
            <a:r>
              <a:rPr lang="es-PR" sz="2400" i="0" baseline="-25000">
                <a:solidFill>
                  <a:srgbClr val="000000"/>
                </a:solidFill>
                <a:latin typeface="Verdana" pitchFamily="34" charset="0"/>
              </a:rPr>
              <a:t>2</a:t>
            </a:r>
          </a:p>
          <a:p>
            <a:pPr marL="342900" indent="-342900">
              <a:lnSpc>
                <a:spcPct val="70000"/>
              </a:lnSpc>
              <a:spcBef>
                <a:spcPct val="20000"/>
              </a:spcBef>
              <a:defRPr/>
            </a:pPr>
            <a:r>
              <a:rPr lang="es-PR" sz="2400" i="0">
                <a:solidFill>
                  <a:srgbClr val="000000"/>
                </a:solidFill>
                <a:latin typeface="Verdana" pitchFamily="34" charset="0"/>
              </a:rPr>
              <a:t>Para Músculos Activos</a:t>
            </a:r>
            <a:endParaRPr lang="en-US" sz="2400">
              <a:solidFill>
                <a:srgbClr val="000000"/>
              </a:solidFill>
              <a:latin typeface="Verdana" pitchFamily="34" charset="0"/>
            </a:endParaRPr>
          </a:p>
        </p:txBody>
      </p:sp>
      <p:sp>
        <p:nvSpPr>
          <p:cNvPr id="89122" name="Line 50">
            <a:extLst>
              <a:ext uri="{FF2B5EF4-FFF2-40B4-BE49-F238E27FC236}">
                <a16:creationId xmlns:a16="http://schemas.microsoft.com/office/drawing/2014/main" id="{ADEEB64B-69FC-44F2-AA07-4464BF1C0796}"/>
              </a:ext>
            </a:extLst>
          </p:cNvPr>
          <p:cNvSpPr>
            <a:spLocks noChangeShapeType="1"/>
          </p:cNvSpPr>
          <p:nvPr/>
        </p:nvSpPr>
        <p:spPr bwMode="auto">
          <a:xfrm flipV="1">
            <a:off x="3105150" y="5878513"/>
            <a:ext cx="0" cy="677862"/>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9123" name="Freeform 52">
            <a:extLst>
              <a:ext uri="{FF2B5EF4-FFF2-40B4-BE49-F238E27FC236}">
                <a16:creationId xmlns:a16="http://schemas.microsoft.com/office/drawing/2014/main" id="{959CC85C-FC10-4824-8E9F-C6D362EA6C7E}"/>
              </a:ext>
            </a:extLst>
          </p:cNvPr>
          <p:cNvSpPr>
            <a:spLocks/>
          </p:cNvSpPr>
          <p:nvPr/>
        </p:nvSpPr>
        <p:spPr bwMode="auto">
          <a:xfrm>
            <a:off x="2717800" y="4302125"/>
            <a:ext cx="4522788" cy="1296988"/>
          </a:xfrm>
          <a:custGeom>
            <a:avLst/>
            <a:gdLst>
              <a:gd name="T0" fmla="*/ 0 w 2849"/>
              <a:gd name="T1" fmla="*/ 0 h 817"/>
              <a:gd name="T2" fmla="*/ 0 w 2849"/>
              <a:gd name="T3" fmla="*/ 2147483647 h 817"/>
              <a:gd name="T4" fmla="*/ 2147483647 w 2849"/>
              <a:gd name="T5" fmla="*/ 2147483647 h 817"/>
              <a:gd name="T6" fmla="*/ 2147483647 w 2849"/>
              <a:gd name="T7" fmla="*/ 2147483647 h 817"/>
              <a:gd name="T8" fmla="*/ 0 60000 65536"/>
              <a:gd name="T9" fmla="*/ 0 60000 65536"/>
              <a:gd name="T10" fmla="*/ 0 60000 65536"/>
              <a:gd name="T11" fmla="*/ 0 60000 65536"/>
              <a:gd name="T12" fmla="*/ 0 w 2849"/>
              <a:gd name="T13" fmla="*/ 0 h 817"/>
              <a:gd name="T14" fmla="*/ 2849 w 2849"/>
              <a:gd name="T15" fmla="*/ 817 h 817"/>
            </a:gdLst>
            <a:ahLst/>
            <a:cxnLst>
              <a:cxn ang="T8">
                <a:pos x="T0" y="T1"/>
              </a:cxn>
              <a:cxn ang="T9">
                <a:pos x="T2" y="T3"/>
              </a:cxn>
              <a:cxn ang="T10">
                <a:pos x="T4" y="T5"/>
              </a:cxn>
              <a:cxn ang="T11">
                <a:pos x="T6" y="T7"/>
              </a:cxn>
            </a:cxnLst>
            <a:rect l="T12" t="T13" r="T14" b="T15"/>
            <a:pathLst>
              <a:path w="2849" h="817">
                <a:moveTo>
                  <a:pt x="0" y="0"/>
                </a:moveTo>
                <a:lnTo>
                  <a:pt x="0" y="817"/>
                </a:lnTo>
                <a:lnTo>
                  <a:pt x="2849" y="817"/>
                </a:lnTo>
                <a:lnTo>
                  <a:pt x="2849" y="560"/>
                </a:lnTo>
              </a:path>
            </a:pathLst>
          </a:custGeom>
          <a:noFill/>
          <a:ln w="825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8291"/>
                                        </p:tgtEl>
                                        <p:attrNameLst>
                                          <p:attrName>style.visibility</p:attrName>
                                        </p:attrNameLst>
                                      </p:cBhvr>
                                      <p:to>
                                        <p:strVal val="visible"/>
                                      </p:to>
                                    </p:set>
                                    <p:animEffect transition="in" filter="wipe(left)">
                                      <p:cBhvr>
                                        <p:cTn id="7" dur="500"/>
                                        <p:tgtEl>
                                          <p:spTgt spid="268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291"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4" name="Picture 2" descr="Contents">
            <a:extLst>
              <a:ext uri="{FF2B5EF4-FFF2-40B4-BE49-F238E27FC236}">
                <a16:creationId xmlns:a16="http://schemas.microsoft.com/office/drawing/2014/main" id="{346E5A52-A2AF-4F93-B9E8-297E40EC0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3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339" name="Text Box 3">
            <a:extLst>
              <a:ext uri="{FF2B5EF4-FFF2-40B4-BE49-F238E27FC236}">
                <a16:creationId xmlns:a16="http://schemas.microsoft.com/office/drawing/2014/main" id="{6C04916D-8C0F-4B8E-A8B3-F8BDFD99753D}"/>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Capacidad Oxidativa: Necesidades de O</a:t>
            </a:r>
            <a:r>
              <a:rPr lang="en-US" altLang="en-US" sz="3400" i="0" baseline="-25000">
                <a:solidFill>
                  <a:schemeClr val="accent2"/>
                </a:solidFill>
                <a:latin typeface="Arial" panose="020B0604020202020204" pitchFamily="34" charset="0"/>
              </a:rPr>
              <a:t>2</a:t>
            </a:r>
          </a:p>
        </p:txBody>
      </p:sp>
      <p:sp>
        <p:nvSpPr>
          <p:cNvPr id="90116" name="Line 37">
            <a:extLst>
              <a:ext uri="{FF2B5EF4-FFF2-40B4-BE49-F238E27FC236}">
                <a16:creationId xmlns:a16="http://schemas.microsoft.com/office/drawing/2014/main" id="{505756D1-F231-4444-B5B4-FD076A61E230}"/>
              </a:ext>
            </a:extLst>
          </p:cNvPr>
          <p:cNvSpPr>
            <a:spLocks noChangeShapeType="1"/>
          </p:cNvSpPr>
          <p:nvPr/>
        </p:nvSpPr>
        <p:spPr bwMode="auto">
          <a:xfrm>
            <a:off x="4259263" y="2074863"/>
            <a:ext cx="0" cy="3681412"/>
          </a:xfrm>
          <a:prstGeom prst="line">
            <a:avLst/>
          </a:prstGeom>
          <a:noFill/>
          <a:ln w="5715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70374" name="Rectangle 38">
            <a:extLst>
              <a:ext uri="{FF2B5EF4-FFF2-40B4-BE49-F238E27FC236}">
                <a16:creationId xmlns:a16="http://schemas.microsoft.com/office/drawing/2014/main" id="{5F6878FA-22F0-46C7-9FF3-B1B4602A6592}"/>
              </a:ext>
            </a:extLst>
          </p:cNvPr>
          <p:cNvSpPr>
            <a:spLocks noChangeArrowheads="1"/>
          </p:cNvSpPr>
          <p:nvPr/>
        </p:nvSpPr>
        <p:spPr bwMode="auto">
          <a:xfrm>
            <a:off x="752475" y="5681663"/>
            <a:ext cx="7951788" cy="722312"/>
          </a:xfrm>
          <a:prstGeom prst="rect">
            <a:avLst/>
          </a:prstGeom>
          <a:noFill/>
          <a:ln w="9525">
            <a:noFill/>
            <a:miter lim="800000"/>
            <a:headEnd/>
            <a:tailEnd/>
          </a:ln>
          <a:effectLst/>
        </p:spPr>
        <p:txBody>
          <a:bodyPr/>
          <a:lstStyle/>
          <a:p>
            <a:pPr marL="342900" indent="-342900">
              <a:lnSpc>
                <a:spcPct val="70000"/>
              </a:lnSpc>
              <a:spcBef>
                <a:spcPct val="20000"/>
              </a:spcBef>
              <a:defRPr/>
            </a:pPr>
            <a:r>
              <a:rPr lang="en-US" sz="6000" i="0">
                <a:effectLst>
                  <a:outerShdw blurRad="38100" dist="38100" dir="2700000" algn="tl">
                    <a:srgbClr val="C0C0C0"/>
                  </a:outerShdw>
                </a:effectLst>
                <a:latin typeface="Verdana" pitchFamily="34" charset="0"/>
              </a:rPr>
              <a:t>Almacena poco O</a:t>
            </a:r>
            <a:r>
              <a:rPr lang="en-US" sz="6000" i="0" baseline="-25000">
                <a:effectLst>
                  <a:outerShdw blurRad="38100" dist="38100" dir="2700000" algn="tl">
                    <a:srgbClr val="C0C0C0"/>
                  </a:outerShdw>
                </a:effectLst>
                <a:latin typeface="Verdana" pitchFamily="34" charset="0"/>
              </a:rPr>
              <a:t>2</a:t>
            </a:r>
          </a:p>
        </p:txBody>
      </p:sp>
      <p:sp>
        <p:nvSpPr>
          <p:cNvPr id="270375" name="Rectangle 39">
            <a:extLst>
              <a:ext uri="{FF2B5EF4-FFF2-40B4-BE49-F238E27FC236}">
                <a16:creationId xmlns:a16="http://schemas.microsoft.com/office/drawing/2014/main" id="{5CA15A98-061A-443D-BF22-524EFE707435}"/>
              </a:ext>
            </a:extLst>
          </p:cNvPr>
          <p:cNvSpPr>
            <a:spLocks noChangeArrowheads="1"/>
          </p:cNvSpPr>
          <p:nvPr/>
        </p:nvSpPr>
        <p:spPr bwMode="auto">
          <a:xfrm>
            <a:off x="692150" y="1471613"/>
            <a:ext cx="8058150" cy="500062"/>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6100" i="0">
                <a:effectLst>
                  <a:outerShdw blurRad="38100" dist="38100" dir="2700000" algn="tl">
                    <a:srgbClr val="C0C0C0"/>
                  </a:outerShdw>
                </a:effectLst>
                <a:latin typeface="Arial Black" pitchFamily="34" charset="0"/>
              </a:rPr>
              <a:t>CUERPO HUMANO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0339"/>
                                        </p:tgtEl>
                                        <p:attrNameLst>
                                          <p:attrName>style.visibility</p:attrName>
                                        </p:attrNameLst>
                                      </p:cBhvr>
                                      <p:to>
                                        <p:strVal val="visible"/>
                                      </p:to>
                                    </p:set>
                                    <p:animEffect transition="in" filter="wipe(left)">
                                      <p:cBhvr>
                                        <p:cTn id="7" dur="500"/>
                                        <p:tgtEl>
                                          <p:spTgt spid="270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339"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2" descr="Contents">
            <a:extLst>
              <a:ext uri="{FF2B5EF4-FFF2-40B4-BE49-F238E27FC236}">
                <a16:creationId xmlns:a16="http://schemas.microsoft.com/office/drawing/2014/main" id="{55ACD9E8-61EA-4C4F-B1AD-5766CD73BC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3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387" name="Text Box 3">
            <a:extLst>
              <a:ext uri="{FF2B5EF4-FFF2-40B4-BE49-F238E27FC236}">
                <a16:creationId xmlns:a16="http://schemas.microsoft.com/office/drawing/2014/main" id="{C80C9ED4-CFE4-4C9E-BD7E-E4F798404AD1}"/>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Capacidad Oxidativa: Necesidades de O</a:t>
            </a:r>
            <a:r>
              <a:rPr lang="en-US" altLang="en-US" sz="3400" i="0" baseline="-25000">
                <a:solidFill>
                  <a:schemeClr val="accent2"/>
                </a:solidFill>
                <a:latin typeface="Arial" panose="020B0604020202020204" pitchFamily="34" charset="0"/>
              </a:rPr>
              <a:t>2</a:t>
            </a:r>
          </a:p>
        </p:txBody>
      </p:sp>
      <p:sp>
        <p:nvSpPr>
          <p:cNvPr id="272391" name="Rectangle 7">
            <a:extLst>
              <a:ext uri="{FF2B5EF4-FFF2-40B4-BE49-F238E27FC236}">
                <a16:creationId xmlns:a16="http://schemas.microsoft.com/office/drawing/2014/main" id="{A0A08F61-4270-4B51-B8F4-DBBA174F490D}"/>
              </a:ext>
            </a:extLst>
          </p:cNvPr>
          <p:cNvSpPr>
            <a:spLocks noChangeArrowheads="1"/>
          </p:cNvSpPr>
          <p:nvPr/>
        </p:nvSpPr>
        <p:spPr bwMode="auto">
          <a:xfrm>
            <a:off x="2386013" y="1239838"/>
            <a:ext cx="4799012" cy="325437"/>
          </a:xfrm>
          <a:prstGeom prst="rect">
            <a:avLst/>
          </a:prstGeom>
          <a:noFill/>
          <a:ln w="9525">
            <a:noFill/>
            <a:miter lim="800000"/>
            <a:headEnd/>
            <a:tailEnd/>
          </a:ln>
          <a:effectLst/>
        </p:spPr>
        <p:txBody>
          <a:bodyPr/>
          <a:lstStyle/>
          <a:p>
            <a:pPr marL="342900" indent="-342900" algn="ctr">
              <a:lnSpc>
                <a:spcPct val="60000"/>
              </a:lnSpc>
              <a:spcBef>
                <a:spcPct val="20000"/>
              </a:spcBef>
              <a:defRPr/>
            </a:pPr>
            <a:r>
              <a:rPr lang="en-US" sz="2100" i="0">
                <a:effectLst>
                  <a:outerShdw blurRad="38100" dist="38100" dir="2700000" algn="tl">
                    <a:srgbClr val="C0C0C0"/>
                  </a:outerShdw>
                </a:effectLst>
                <a:latin typeface="Arial Black" pitchFamily="34" charset="0"/>
              </a:rPr>
              <a:t>O</a:t>
            </a:r>
            <a:r>
              <a:rPr lang="en-US" sz="2100" i="0" baseline="-25000">
                <a:effectLst>
                  <a:outerShdw blurRad="38100" dist="38100" dir="2700000" algn="tl">
                    <a:srgbClr val="C0C0C0"/>
                  </a:outerShdw>
                </a:effectLst>
                <a:latin typeface="Arial Black" pitchFamily="34" charset="0"/>
              </a:rPr>
              <a:t>2</a:t>
            </a:r>
            <a:r>
              <a:rPr lang="en-US" sz="2100" i="0">
                <a:effectLst>
                  <a:outerShdw blurRad="38100" dist="38100" dir="2700000" algn="tl">
                    <a:srgbClr val="C0C0C0"/>
                  </a:outerShdw>
                </a:effectLst>
                <a:latin typeface="Arial Black" pitchFamily="34" charset="0"/>
              </a:rPr>
              <a:t> QUE ENTRA EN LA SANGRE</a:t>
            </a:r>
          </a:p>
        </p:txBody>
      </p:sp>
      <p:sp>
        <p:nvSpPr>
          <p:cNvPr id="272393" name="Rectangle 9">
            <a:extLst>
              <a:ext uri="{FF2B5EF4-FFF2-40B4-BE49-F238E27FC236}">
                <a16:creationId xmlns:a16="http://schemas.microsoft.com/office/drawing/2014/main" id="{B20C87BB-F9D8-4200-9420-A9C4D55F1FED}"/>
              </a:ext>
            </a:extLst>
          </p:cNvPr>
          <p:cNvSpPr>
            <a:spLocks noChangeArrowheads="1"/>
          </p:cNvSpPr>
          <p:nvPr/>
        </p:nvSpPr>
        <p:spPr bwMode="auto">
          <a:xfrm>
            <a:off x="2573338" y="1671638"/>
            <a:ext cx="4451350" cy="3492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Directamente Proporcional</a:t>
            </a:r>
            <a:endParaRPr lang="en-US" sz="2100" i="0" baseline="-25000">
              <a:effectLst>
                <a:outerShdw blurRad="38100" dist="38100" dir="2700000" algn="tl">
                  <a:srgbClr val="C0C0C0"/>
                </a:outerShdw>
              </a:effectLst>
              <a:latin typeface="Verdana" pitchFamily="34" charset="0"/>
            </a:endParaRPr>
          </a:p>
        </p:txBody>
      </p:sp>
      <p:sp>
        <p:nvSpPr>
          <p:cNvPr id="91142" name="Line 11">
            <a:extLst>
              <a:ext uri="{FF2B5EF4-FFF2-40B4-BE49-F238E27FC236}">
                <a16:creationId xmlns:a16="http://schemas.microsoft.com/office/drawing/2014/main" id="{591B6F8C-2873-4092-814E-464CFD792160}"/>
              </a:ext>
            </a:extLst>
          </p:cNvPr>
          <p:cNvSpPr>
            <a:spLocks noChangeShapeType="1"/>
          </p:cNvSpPr>
          <p:nvPr/>
        </p:nvSpPr>
        <p:spPr bwMode="auto">
          <a:xfrm>
            <a:off x="4464050" y="14668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72409" name="Rectangle 25">
            <a:extLst>
              <a:ext uri="{FF2B5EF4-FFF2-40B4-BE49-F238E27FC236}">
                <a16:creationId xmlns:a16="http://schemas.microsoft.com/office/drawing/2014/main" id="{EBB4E7D3-FD32-4FD6-B526-32DE04F9A34B}"/>
              </a:ext>
            </a:extLst>
          </p:cNvPr>
          <p:cNvSpPr>
            <a:spLocks noChangeArrowheads="1"/>
          </p:cNvSpPr>
          <p:nvPr/>
        </p:nvSpPr>
        <p:spPr bwMode="auto">
          <a:xfrm>
            <a:off x="684213" y="3827463"/>
            <a:ext cx="2332037" cy="3524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O</a:t>
            </a:r>
            <a:r>
              <a:rPr lang="es-PR" sz="2000" i="0" baseline="-25000">
                <a:solidFill>
                  <a:srgbClr val="000000"/>
                </a:solidFill>
                <a:effectLst>
                  <a:outerShdw blurRad="38100" dist="38100" dir="2700000" algn="tl">
                    <a:srgbClr val="C0C0C0"/>
                  </a:outerShdw>
                </a:effectLst>
                <a:latin typeface="Arial" charset="0"/>
              </a:rPr>
              <a:t>2</a:t>
            </a:r>
            <a:r>
              <a:rPr lang="es-PR" sz="2000" i="0">
                <a:solidFill>
                  <a:srgbClr val="000000"/>
                </a:solidFill>
                <a:effectLst>
                  <a:outerShdw blurRad="38100" dist="38100" dir="2700000" algn="tl">
                    <a:srgbClr val="C0C0C0"/>
                  </a:outerShdw>
                </a:effectLst>
                <a:latin typeface="Arial" charset="0"/>
              </a:rPr>
              <a:t> Sanguíneo</a:t>
            </a:r>
            <a:endParaRPr lang="en-US" sz="2000">
              <a:solidFill>
                <a:srgbClr val="000000"/>
              </a:solidFill>
              <a:effectLst>
                <a:outerShdw blurRad="38100" dist="38100" dir="2700000" algn="tl">
                  <a:srgbClr val="C0C0C0"/>
                </a:outerShdw>
              </a:effectLst>
              <a:latin typeface="Arial Black" pitchFamily="34" charset="0"/>
            </a:endParaRPr>
          </a:p>
        </p:txBody>
      </p:sp>
      <p:sp>
        <p:nvSpPr>
          <p:cNvPr id="91144" name="Line 27">
            <a:extLst>
              <a:ext uri="{FF2B5EF4-FFF2-40B4-BE49-F238E27FC236}">
                <a16:creationId xmlns:a16="http://schemas.microsoft.com/office/drawing/2014/main" id="{193505A6-4E98-4A0E-BF5F-25772792C8EF}"/>
              </a:ext>
            </a:extLst>
          </p:cNvPr>
          <p:cNvSpPr>
            <a:spLocks noChangeShapeType="1"/>
          </p:cNvSpPr>
          <p:nvPr/>
        </p:nvSpPr>
        <p:spPr bwMode="auto">
          <a:xfrm flipV="1">
            <a:off x="677863" y="3792538"/>
            <a:ext cx="0" cy="293687"/>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72420" name="Rectangle 36">
            <a:extLst>
              <a:ext uri="{FF2B5EF4-FFF2-40B4-BE49-F238E27FC236}">
                <a16:creationId xmlns:a16="http://schemas.microsoft.com/office/drawing/2014/main" id="{22B1FEE6-FA6E-4DA8-9567-F100147D5A6E}"/>
              </a:ext>
            </a:extLst>
          </p:cNvPr>
          <p:cNvSpPr>
            <a:spLocks noChangeArrowheads="1"/>
          </p:cNvSpPr>
          <p:nvPr/>
        </p:nvSpPr>
        <p:spPr bwMode="auto">
          <a:xfrm>
            <a:off x="2055813" y="5689600"/>
            <a:ext cx="5132387" cy="301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Medición del O</a:t>
            </a:r>
            <a:r>
              <a:rPr lang="es-PR" sz="2000" i="0" baseline="-25000">
                <a:solidFill>
                  <a:srgbClr val="000000"/>
                </a:solidFill>
                <a:latin typeface="Verdana" pitchFamily="34" charset="0"/>
              </a:rPr>
              <a:t>2</a:t>
            </a:r>
            <a:r>
              <a:rPr lang="es-PR" sz="2000" i="0">
                <a:solidFill>
                  <a:srgbClr val="000000"/>
                </a:solidFill>
                <a:latin typeface="Verdana" pitchFamily="34" charset="0"/>
              </a:rPr>
              <a:t> Consumido</a:t>
            </a:r>
            <a:endParaRPr lang="en-US" sz="2000">
              <a:solidFill>
                <a:srgbClr val="000000"/>
              </a:solidFill>
              <a:latin typeface="Verdana" pitchFamily="34" charset="0"/>
            </a:endParaRPr>
          </a:p>
        </p:txBody>
      </p:sp>
      <p:sp>
        <p:nvSpPr>
          <p:cNvPr id="272423" name="Rectangle 39">
            <a:extLst>
              <a:ext uri="{FF2B5EF4-FFF2-40B4-BE49-F238E27FC236}">
                <a16:creationId xmlns:a16="http://schemas.microsoft.com/office/drawing/2014/main" id="{6A67EDE0-496B-45CF-A021-4A0656EF1A3D}"/>
              </a:ext>
            </a:extLst>
          </p:cNvPr>
          <p:cNvSpPr>
            <a:spLocks noChangeArrowheads="1"/>
          </p:cNvSpPr>
          <p:nvPr/>
        </p:nvSpPr>
        <p:spPr bwMode="auto">
          <a:xfrm>
            <a:off x="2462213" y="2141538"/>
            <a:ext cx="4549775" cy="93027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O</a:t>
            </a:r>
            <a:r>
              <a:rPr lang="en-US" sz="2100" i="0" baseline="-25000">
                <a:effectLst>
                  <a:outerShdw blurRad="38100" dist="38100" dir="2700000" algn="tl">
                    <a:srgbClr val="C0C0C0"/>
                  </a:outerShdw>
                </a:effectLst>
                <a:latin typeface="Verdana" pitchFamily="34" charset="0"/>
              </a:rPr>
              <a:t>2</a:t>
            </a:r>
            <a:r>
              <a:rPr lang="en-US" sz="2100" i="0">
                <a:effectLst>
                  <a:outerShdw blurRad="38100" dist="38100" dir="2700000" algn="tl">
                    <a:srgbClr val="C0C0C0"/>
                  </a:outerShdw>
                </a:effectLst>
                <a:latin typeface="Verdana" pitchFamily="34" charset="0"/>
              </a:rPr>
              <a:t> U</a:t>
            </a:r>
            <a:r>
              <a:rPr lang="en-US" sz="2100" i="0" u="sng">
                <a:effectLst>
                  <a:outerShdw blurRad="38100" dist="38100" dir="2700000" algn="tl">
                    <a:srgbClr val="C0C0C0"/>
                  </a:outerShdw>
                </a:effectLst>
                <a:latin typeface="Verdana" pitchFamily="34" charset="0"/>
              </a:rPr>
              <a:t>sado por los Tejidos</a:t>
            </a:r>
          </a:p>
          <a:p>
            <a:pPr marL="342900" indent="-342900" algn="ctr">
              <a:lnSpc>
                <a:spcPct val="70000"/>
              </a:lnSpc>
              <a:spcBef>
                <a:spcPct val="20000"/>
              </a:spcBef>
              <a:defRPr/>
            </a:pPr>
            <a:r>
              <a:rPr lang="en-US" sz="2100" i="0" u="sng">
                <a:effectLst>
                  <a:outerShdw blurRad="38100" dist="38100" dir="2700000" algn="tl">
                    <a:srgbClr val="C0C0C0"/>
                  </a:outerShdw>
                </a:effectLst>
                <a:latin typeface="Verdana" pitchFamily="34" charset="0"/>
              </a:rPr>
              <a:t>para el</a:t>
            </a:r>
          </a:p>
          <a:p>
            <a:pPr marL="342900" indent="-342900" algn="ctr">
              <a:lnSpc>
                <a:spcPct val="70000"/>
              </a:lnSpc>
              <a:spcBef>
                <a:spcPct val="20000"/>
              </a:spcBef>
              <a:defRPr/>
            </a:pPr>
            <a:r>
              <a:rPr lang="en-US" sz="2100" i="0" u="sng">
                <a:effectLst>
                  <a:outerShdw blurRad="38100" dist="38100" dir="2700000" algn="tl">
                    <a:srgbClr val="C0C0C0"/>
                  </a:outerShdw>
                </a:effectLst>
                <a:latin typeface="Verdana" pitchFamily="34" charset="0"/>
              </a:rPr>
              <a:t>Metabolismo Oxidativo</a:t>
            </a:r>
            <a:endParaRPr lang="en-US" sz="2100" i="0" baseline="-25000">
              <a:effectLst>
                <a:outerShdw blurRad="38100" dist="38100" dir="2700000" algn="tl">
                  <a:srgbClr val="C0C0C0"/>
                </a:outerShdw>
              </a:effectLst>
              <a:latin typeface="Verdana" pitchFamily="34" charset="0"/>
            </a:endParaRPr>
          </a:p>
        </p:txBody>
      </p:sp>
      <p:sp>
        <p:nvSpPr>
          <p:cNvPr id="91147" name="Rectangle 40">
            <a:extLst>
              <a:ext uri="{FF2B5EF4-FFF2-40B4-BE49-F238E27FC236}">
                <a16:creationId xmlns:a16="http://schemas.microsoft.com/office/drawing/2014/main" id="{05E0BEF5-0A49-4E23-A5AE-26CF254104DC}"/>
              </a:ext>
            </a:extLst>
          </p:cNvPr>
          <p:cNvSpPr>
            <a:spLocks noChangeArrowheads="1"/>
          </p:cNvSpPr>
          <p:nvPr/>
        </p:nvSpPr>
        <p:spPr bwMode="auto">
          <a:xfrm>
            <a:off x="2038350" y="1146175"/>
            <a:ext cx="5746750" cy="1901825"/>
          </a:xfrm>
          <a:prstGeom prst="rect">
            <a:avLst/>
          </a:prstGeom>
          <a:noFill/>
          <a:ln w="444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91148" name="Text Box 41">
            <a:extLst>
              <a:ext uri="{FF2B5EF4-FFF2-40B4-BE49-F238E27FC236}">
                <a16:creationId xmlns:a16="http://schemas.microsoft.com/office/drawing/2014/main" id="{017A00D2-424D-48AA-A48A-C033FB059484}"/>
              </a:ext>
            </a:extLst>
          </p:cNvPr>
          <p:cNvSpPr txBox="1">
            <a:spLocks noChangeArrowheads="1"/>
          </p:cNvSpPr>
          <p:nvPr/>
        </p:nvSpPr>
        <p:spPr bwMode="auto">
          <a:xfrm>
            <a:off x="3733800" y="3225800"/>
            <a:ext cx="1722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i="0">
                <a:latin typeface="Arial" panose="020B0604020202020204" pitchFamily="34" charset="0"/>
              </a:rPr>
              <a:t>Ejemplo</a:t>
            </a:r>
          </a:p>
        </p:txBody>
      </p:sp>
      <p:sp>
        <p:nvSpPr>
          <p:cNvPr id="91149" name="Rectangle 43">
            <a:extLst>
              <a:ext uri="{FF2B5EF4-FFF2-40B4-BE49-F238E27FC236}">
                <a16:creationId xmlns:a16="http://schemas.microsoft.com/office/drawing/2014/main" id="{76E25D29-3403-4784-9AFD-870AD9A7A3A7}"/>
              </a:ext>
            </a:extLst>
          </p:cNvPr>
          <p:cNvSpPr>
            <a:spLocks noChangeArrowheads="1"/>
          </p:cNvSpPr>
          <p:nvPr/>
        </p:nvSpPr>
        <p:spPr bwMode="auto">
          <a:xfrm>
            <a:off x="554038" y="3762375"/>
            <a:ext cx="8415337" cy="1162050"/>
          </a:xfrm>
          <a:prstGeom prst="rect">
            <a:avLst/>
          </a:prstGeom>
          <a:noFill/>
          <a:ln w="444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72428" name="Rectangle 44">
            <a:extLst>
              <a:ext uri="{FF2B5EF4-FFF2-40B4-BE49-F238E27FC236}">
                <a16:creationId xmlns:a16="http://schemas.microsoft.com/office/drawing/2014/main" id="{3D7E2E3B-EAA1-4DE2-8277-0F523BDE59AF}"/>
              </a:ext>
            </a:extLst>
          </p:cNvPr>
          <p:cNvSpPr>
            <a:spLocks noChangeArrowheads="1"/>
          </p:cNvSpPr>
          <p:nvPr/>
        </p:nvSpPr>
        <p:spPr bwMode="auto">
          <a:xfrm>
            <a:off x="684213" y="4322763"/>
            <a:ext cx="3579812" cy="5889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O</a:t>
            </a:r>
            <a:r>
              <a:rPr lang="es-PR" sz="2000" i="0" baseline="-25000">
                <a:solidFill>
                  <a:srgbClr val="000000"/>
                </a:solidFill>
                <a:effectLst>
                  <a:outerShdw blurRad="38100" dist="38100" dir="2700000" algn="tl">
                    <a:srgbClr val="C0C0C0"/>
                  </a:outerShdw>
                </a:effectLst>
                <a:latin typeface="Arial" charset="0"/>
              </a:rPr>
              <a:t>2</a:t>
            </a:r>
            <a:r>
              <a:rPr lang="es-PR" sz="2000" i="0">
                <a:solidFill>
                  <a:srgbClr val="000000"/>
                </a:solidFill>
                <a:effectLst>
                  <a:outerShdw blurRad="38100" dist="38100" dir="2700000" algn="tl">
                    <a:srgbClr val="C0C0C0"/>
                  </a:outerShdw>
                </a:effectLst>
                <a:latin typeface="Arial" charset="0"/>
              </a:rPr>
              <a:t> Utilizado para Oxidación</a:t>
            </a:r>
          </a:p>
          <a:p>
            <a:pPr marL="342900" indent="-342900">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   Capacidad Oxidativa)</a:t>
            </a:r>
            <a:endParaRPr lang="en-US" sz="2000">
              <a:solidFill>
                <a:srgbClr val="000000"/>
              </a:solidFill>
              <a:effectLst>
                <a:outerShdw blurRad="38100" dist="38100" dir="2700000" algn="tl">
                  <a:srgbClr val="C0C0C0"/>
                </a:outerShdw>
              </a:effectLst>
              <a:latin typeface="Arial Black" pitchFamily="34" charset="0"/>
            </a:endParaRPr>
          </a:p>
        </p:txBody>
      </p:sp>
      <p:sp>
        <p:nvSpPr>
          <p:cNvPr id="91151" name="Line 48">
            <a:extLst>
              <a:ext uri="{FF2B5EF4-FFF2-40B4-BE49-F238E27FC236}">
                <a16:creationId xmlns:a16="http://schemas.microsoft.com/office/drawing/2014/main" id="{12CA3D03-3AAA-4FBB-B692-92242906BBEB}"/>
              </a:ext>
            </a:extLst>
          </p:cNvPr>
          <p:cNvSpPr>
            <a:spLocks noChangeShapeType="1"/>
          </p:cNvSpPr>
          <p:nvPr/>
        </p:nvSpPr>
        <p:spPr bwMode="auto">
          <a:xfrm flipV="1">
            <a:off x="682625" y="4289425"/>
            <a:ext cx="0" cy="293688"/>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52" name="Line 49">
            <a:extLst>
              <a:ext uri="{FF2B5EF4-FFF2-40B4-BE49-F238E27FC236}">
                <a16:creationId xmlns:a16="http://schemas.microsoft.com/office/drawing/2014/main" id="{B711A6C4-5C3C-406D-9FD5-9D7B8C148C89}"/>
              </a:ext>
            </a:extLst>
          </p:cNvPr>
          <p:cNvSpPr>
            <a:spLocks noChangeShapeType="1"/>
          </p:cNvSpPr>
          <p:nvPr/>
        </p:nvSpPr>
        <p:spPr bwMode="auto">
          <a:xfrm flipV="1">
            <a:off x="958850" y="4602163"/>
            <a:ext cx="0" cy="244475"/>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53" name="Rectangle 53">
            <a:extLst>
              <a:ext uri="{FF2B5EF4-FFF2-40B4-BE49-F238E27FC236}">
                <a16:creationId xmlns:a16="http://schemas.microsoft.com/office/drawing/2014/main" id="{1477368B-0452-4E66-822B-AF0843ED396A}"/>
              </a:ext>
            </a:extLst>
          </p:cNvPr>
          <p:cNvSpPr>
            <a:spLocks noChangeArrowheads="1"/>
          </p:cNvSpPr>
          <p:nvPr/>
        </p:nvSpPr>
        <p:spPr bwMode="auto">
          <a:xfrm>
            <a:off x="1968500" y="5622925"/>
            <a:ext cx="5584825" cy="1109663"/>
          </a:xfrm>
          <a:prstGeom prst="rect">
            <a:avLst/>
          </a:prstGeom>
          <a:noFill/>
          <a:ln w="44450"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91154" name="Line 54">
            <a:extLst>
              <a:ext uri="{FF2B5EF4-FFF2-40B4-BE49-F238E27FC236}">
                <a16:creationId xmlns:a16="http://schemas.microsoft.com/office/drawing/2014/main" id="{5ED507D6-53F2-4CED-B998-CE69535701C2}"/>
              </a:ext>
            </a:extLst>
          </p:cNvPr>
          <p:cNvSpPr>
            <a:spLocks noChangeShapeType="1"/>
          </p:cNvSpPr>
          <p:nvPr/>
        </p:nvSpPr>
        <p:spPr bwMode="auto">
          <a:xfrm>
            <a:off x="4464050" y="19367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55" name="Line 55">
            <a:extLst>
              <a:ext uri="{FF2B5EF4-FFF2-40B4-BE49-F238E27FC236}">
                <a16:creationId xmlns:a16="http://schemas.microsoft.com/office/drawing/2014/main" id="{DA5E5B18-F7AB-4F95-BCC4-BA1283D5ACCE}"/>
              </a:ext>
            </a:extLst>
          </p:cNvPr>
          <p:cNvSpPr>
            <a:spLocks noChangeShapeType="1"/>
          </p:cNvSpPr>
          <p:nvPr/>
        </p:nvSpPr>
        <p:spPr bwMode="auto">
          <a:xfrm>
            <a:off x="4476750" y="30543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56" name="Line 56">
            <a:extLst>
              <a:ext uri="{FF2B5EF4-FFF2-40B4-BE49-F238E27FC236}">
                <a16:creationId xmlns:a16="http://schemas.microsoft.com/office/drawing/2014/main" id="{C12272D3-D3D0-4932-AB1E-0B2080387ADD}"/>
              </a:ext>
            </a:extLst>
          </p:cNvPr>
          <p:cNvSpPr>
            <a:spLocks noChangeShapeType="1"/>
          </p:cNvSpPr>
          <p:nvPr/>
        </p:nvSpPr>
        <p:spPr bwMode="auto">
          <a:xfrm>
            <a:off x="4464050" y="34861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57" name="Line 57">
            <a:extLst>
              <a:ext uri="{FF2B5EF4-FFF2-40B4-BE49-F238E27FC236}">
                <a16:creationId xmlns:a16="http://schemas.microsoft.com/office/drawing/2014/main" id="{12110E6F-AF77-4F5B-BB93-DFAFB94724AA}"/>
              </a:ext>
            </a:extLst>
          </p:cNvPr>
          <p:cNvSpPr>
            <a:spLocks noChangeShapeType="1"/>
          </p:cNvSpPr>
          <p:nvPr/>
        </p:nvSpPr>
        <p:spPr bwMode="auto">
          <a:xfrm>
            <a:off x="1514475" y="40830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58" name="Text Box 58">
            <a:extLst>
              <a:ext uri="{FF2B5EF4-FFF2-40B4-BE49-F238E27FC236}">
                <a16:creationId xmlns:a16="http://schemas.microsoft.com/office/drawing/2014/main" id="{8D5D512F-7215-460C-9304-03D3CDA8CDE9}"/>
              </a:ext>
            </a:extLst>
          </p:cNvPr>
          <p:cNvSpPr txBox="1">
            <a:spLocks noChangeArrowheads="1"/>
          </p:cNvSpPr>
          <p:nvPr/>
        </p:nvSpPr>
        <p:spPr bwMode="auto">
          <a:xfrm>
            <a:off x="3733800" y="5092700"/>
            <a:ext cx="1722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000" i="0">
                <a:latin typeface="Arial" panose="020B0604020202020204" pitchFamily="34" charset="0"/>
              </a:rPr>
              <a:t>Por lo tanto</a:t>
            </a:r>
          </a:p>
        </p:txBody>
      </p:sp>
      <p:sp>
        <p:nvSpPr>
          <p:cNvPr id="91159" name="Line 59">
            <a:extLst>
              <a:ext uri="{FF2B5EF4-FFF2-40B4-BE49-F238E27FC236}">
                <a16:creationId xmlns:a16="http://schemas.microsoft.com/office/drawing/2014/main" id="{1528F8D0-8416-4DB0-8BE6-680E7DC17918}"/>
              </a:ext>
            </a:extLst>
          </p:cNvPr>
          <p:cNvSpPr>
            <a:spLocks noChangeShapeType="1"/>
          </p:cNvSpPr>
          <p:nvPr/>
        </p:nvSpPr>
        <p:spPr bwMode="auto">
          <a:xfrm>
            <a:off x="4464050" y="49212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60" name="Line 60">
            <a:extLst>
              <a:ext uri="{FF2B5EF4-FFF2-40B4-BE49-F238E27FC236}">
                <a16:creationId xmlns:a16="http://schemas.microsoft.com/office/drawing/2014/main" id="{B1F1BCA2-C692-4EAC-948E-ECE23CCF4C2C}"/>
              </a:ext>
            </a:extLst>
          </p:cNvPr>
          <p:cNvSpPr>
            <a:spLocks noChangeShapeType="1"/>
          </p:cNvSpPr>
          <p:nvPr/>
        </p:nvSpPr>
        <p:spPr bwMode="auto">
          <a:xfrm>
            <a:off x="4476750" y="53530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61" name="Line 61">
            <a:extLst>
              <a:ext uri="{FF2B5EF4-FFF2-40B4-BE49-F238E27FC236}">
                <a16:creationId xmlns:a16="http://schemas.microsoft.com/office/drawing/2014/main" id="{AAA4206A-DDE8-43A1-A812-1A6AA70BAFA2}"/>
              </a:ext>
            </a:extLst>
          </p:cNvPr>
          <p:cNvSpPr>
            <a:spLocks noChangeShapeType="1"/>
          </p:cNvSpPr>
          <p:nvPr/>
        </p:nvSpPr>
        <p:spPr bwMode="auto">
          <a:xfrm>
            <a:off x="4476750" y="59372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72446" name="Rectangle 62">
            <a:extLst>
              <a:ext uri="{FF2B5EF4-FFF2-40B4-BE49-F238E27FC236}">
                <a16:creationId xmlns:a16="http://schemas.microsoft.com/office/drawing/2014/main" id="{15DFD083-FC2B-4E49-A02F-C3DFF81D574A}"/>
              </a:ext>
            </a:extLst>
          </p:cNvPr>
          <p:cNvSpPr>
            <a:spLocks noChangeArrowheads="1"/>
          </p:cNvSpPr>
          <p:nvPr/>
        </p:nvSpPr>
        <p:spPr bwMode="auto">
          <a:xfrm>
            <a:off x="2055813" y="6184900"/>
            <a:ext cx="5218112" cy="6223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800" i="0">
                <a:solidFill>
                  <a:srgbClr val="000000"/>
                </a:solidFill>
                <a:latin typeface="Verdana" pitchFamily="34" charset="0"/>
              </a:rPr>
              <a:t>ESTIMACIÓN DE LA</a:t>
            </a:r>
          </a:p>
          <a:p>
            <a:pPr marL="342900" indent="-342900" algn="ctr">
              <a:lnSpc>
                <a:spcPct val="70000"/>
              </a:lnSpc>
              <a:spcBef>
                <a:spcPct val="20000"/>
              </a:spcBef>
              <a:defRPr/>
            </a:pPr>
            <a:r>
              <a:rPr lang="es-PR" sz="1800" i="0">
                <a:solidFill>
                  <a:srgbClr val="000000"/>
                </a:solidFill>
                <a:latin typeface="Verdana" pitchFamily="34" charset="0"/>
              </a:rPr>
              <a:t>ENERGÍA/CAPACIDAD AERÓBICA</a:t>
            </a:r>
            <a:endParaRPr lang="en-US" sz="1800">
              <a:solidFill>
                <a:srgbClr val="000000"/>
              </a:solidFill>
              <a:latin typeface="Verdana" pitchFamily="34" charset="0"/>
            </a:endParaRPr>
          </a:p>
        </p:txBody>
      </p:sp>
      <p:sp>
        <p:nvSpPr>
          <p:cNvPr id="272447" name="Rectangle 63">
            <a:extLst>
              <a:ext uri="{FF2B5EF4-FFF2-40B4-BE49-F238E27FC236}">
                <a16:creationId xmlns:a16="http://schemas.microsoft.com/office/drawing/2014/main" id="{F972D454-5CB5-407A-9BD8-57097377C7EA}"/>
              </a:ext>
            </a:extLst>
          </p:cNvPr>
          <p:cNvSpPr>
            <a:spLocks noChangeArrowheads="1"/>
          </p:cNvSpPr>
          <p:nvPr/>
        </p:nvSpPr>
        <p:spPr bwMode="auto">
          <a:xfrm>
            <a:off x="5472113" y="3840163"/>
            <a:ext cx="2332037" cy="3524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O</a:t>
            </a:r>
            <a:r>
              <a:rPr lang="es-PR" sz="2000" i="0" baseline="-25000">
                <a:solidFill>
                  <a:srgbClr val="000000"/>
                </a:solidFill>
                <a:effectLst>
                  <a:outerShdw blurRad="38100" dist="38100" dir="2700000" algn="tl">
                    <a:srgbClr val="C0C0C0"/>
                  </a:outerShdw>
                </a:effectLst>
                <a:latin typeface="Arial" charset="0"/>
              </a:rPr>
              <a:t>2</a:t>
            </a:r>
            <a:r>
              <a:rPr lang="es-PR" sz="2000" i="0">
                <a:solidFill>
                  <a:srgbClr val="000000"/>
                </a:solidFill>
                <a:effectLst>
                  <a:outerShdw blurRad="38100" dist="38100" dir="2700000" algn="tl">
                    <a:srgbClr val="C0C0C0"/>
                  </a:outerShdw>
                </a:effectLst>
                <a:latin typeface="Arial" charset="0"/>
              </a:rPr>
              <a:t> Sanguíneo</a:t>
            </a:r>
            <a:endParaRPr lang="en-US" sz="2000">
              <a:solidFill>
                <a:srgbClr val="000000"/>
              </a:solidFill>
              <a:effectLst>
                <a:outerShdw blurRad="38100" dist="38100" dir="2700000" algn="tl">
                  <a:srgbClr val="C0C0C0"/>
                </a:outerShdw>
              </a:effectLst>
              <a:latin typeface="Arial Black" pitchFamily="34" charset="0"/>
            </a:endParaRPr>
          </a:p>
        </p:txBody>
      </p:sp>
      <p:sp>
        <p:nvSpPr>
          <p:cNvPr id="91164" name="Line 64">
            <a:extLst>
              <a:ext uri="{FF2B5EF4-FFF2-40B4-BE49-F238E27FC236}">
                <a16:creationId xmlns:a16="http://schemas.microsoft.com/office/drawing/2014/main" id="{94BBD22F-A2D2-4E14-8FE6-7E7B17B30612}"/>
              </a:ext>
            </a:extLst>
          </p:cNvPr>
          <p:cNvSpPr>
            <a:spLocks noChangeShapeType="1"/>
          </p:cNvSpPr>
          <p:nvPr/>
        </p:nvSpPr>
        <p:spPr bwMode="auto">
          <a:xfrm>
            <a:off x="5465763" y="3830638"/>
            <a:ext cx="0" cy="293687"/>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72449" name="Rectangle 65">
            <a:extLst>
              <a:ext uri="{FF2B5EF4-FFF2-40B4-BE49-F238E27FC236}">
                <a16:creationId xmlns:a16="http://schemas.microsoft.com/office/drawing/2014/main" id="{3743C4A1-2AC6-40E2-A11F-81439031799F}"/>
              </a:ext>
            </a:extLst>
          </p:cNvPr>
          <p:cNvSpPr>
            <a:spLocks noChangeArrowheads="1"/>
          </p:cNvSpPr>
          <p:nvPr/>
        </p:nvSpPr>
        <p:spPr bwMode="auto">
          <a:xfrm>
            <a:off x="5472113" y="4335463"/>
            <a:ext cx="3579812" cy="5889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O</a:t>
            </a:r>
            <a:r>
              <a:rPr lang="es-PR" sz="2000" i="0" baseline="-25000">
                <a:solidFill>
                  <a:srgbClr val="000000"/>
                </a:solidFill>
                <a:effectLst>
                  <a:outerShdw blurRad="38100" dist="38100" dir="2700000" algn="tl">
                    <a:srgbClr val="C0C0C0"/>
                  </a:outerShdw>
                </a:effectLst>
                <a:latin typeface="Arial" charset="0"/>
              </a:rPr>
              <a:t>2</a:t>
            </a:r>
            <a:r>
              <a:rPr lang="es-PR" sz="2000" i="0">
                <a:solidFill>
                  <a:srgbClr val="000000"/>
                </a:solidFill>
                <a:effectLst>
                  <a:outerShdw blurRad="38100" dist="38100" dir="2700000" algn="tl">
                    <a:srgbClr val="C0C0C0"/>
                  </a:outerShdw>
                </a:effectLst>
                <a:latin typeface="Arial" charset="0"/>
              </a:rPr>
              <a:t> Utilizado para Oxidación</a:t>
            </a:r>
          </a:p>
          <a:p>
            <a:pPr marL="342900" indent="-342900">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   Capacidad Oxidativa)</a:t>
            </a:r>
            <a:endParaRPr lang="en-US" sz="2000">
              <a:solidFill>
                <a:srgbClr val="000000"/>
              </a:solidFill>
              <a:effectLst>
                <a:outerShdw blurRad="38100" dist="38100" dir="2700000" algn="tl">
                  <a:srgbClr val="C0C0C0"/>
                </a:outerShdw>
              </a:effectLst>
              <a:latin typeface="Arial Black" pitchFamily="34" charset="0"/>
            </a:endParaRPr>
          </a:p>
        </p:txBody>
      </p:sp>
      <p:sp>
        <p:nvSpPr>
          <p:cNvPr id="91166" name="Line 66">
            <a:extLst>
              <a:ext uri="{FF2B5EF4-FFF2-40B4-BE49-F238E27FC236}">
                <a16:creationId xmlns:a16="http://schemas.microsoft.com/office/drawing/2014/main" id="{762EFD9B-D025-42A4-B40B-FAB608E9DADE}"/>
              </a:ext>
            </a:extLst>
          </p:cNvPr>
          <p:cNvSpPr>
            <a:spLocks noChangeShapeType="1"/>
          </p:cNvSpPr>
          <p:nvPr/>
        </p:nvSpPr>
        <p:spPr bwMode="auto">
          <a:xfrm>
            <a:off x="5470525" y="4314825"/>
            <a:ext cx="0" cy="293688"/>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67" name="Line 67">
            <a:extLst>
              <a:ext uri="{FF2B5EF4-FFF2-40B4-BE49-F238E27FC236}">
                <a16:creationId xmlns:a16="http://schemas.microsoft.com/office/drawing/2014/main" id="{524EF0F9-0FAB-4D2E-940F-71B57CBC9D27}"/>
              </a:ext>
            </a:extLst>
          </p:cNvPr>
          <p:cNvSpPr>
            <a:spLocks noChangeShapeType="1"/>
          </p:cNvSpPr>
          <p:nvPr/>
        </p:nvSpPr>
        <p:spPr bwMode="auto">
          <a:xfrm>
            <a:off x="5746750" y="4640263"/>
            <a:ext cx="0" cy="244475"/>
          </a:xfrm>
          <a:prstGeom prst="line">
            <a:avLst/>
          </a:prstGeom>
          <a:noFill/>
          <a:ln w="53975">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1168" name="Line 68">
            <a:extLst>
              <a:ext uri="{FF2B5EF4-FFF2-40B4-BE49-F238E27FC236}">
                <a16:creationId xmlns:a16="http://schemas.microsoft.com/office/drawing/2014/main" id="{B853809C-04DE-41EC-BA3D-21B60BB9ABFD}"/>
              </a:ext>
            </a:extLst>
          </p:cNvPr>
          <p:cNvSpPr>
            <a:spLocks noChangeShapeType="1"/>
          </p:cNvSpPr>
          <p:nvPr/>
        </p:nvSpPr>
        <p:spPr bwMode="auto">
          <a:xfrm>
            <a:off x="6302375" y="40957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2387"/>
                                        </p:tgtEl>
                                        <p:attrNameLst>
                                          <p:attrName>style.visibility</p:attrName>
                                        </p:attrNameLst>
                                      </p:cBhvr>
                                      <p:to>
                                        <p:strVal val="visible"/>
                                      </p:to>
                                    </p:set>
                                    <p:animEffect transition="in" filter="wipe(left)">
                                      <p:cBhvr>
                                        <p:cTn id="7" dur="500"/>
                                        <p:tgtEl>
                                          <p:spTgt spid="2723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87"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descr="Key Points">
            <a:extLst>
              <a:ext uri="{FF2B5EF4-FFF2-40B4-BE49-F238E27FC236}">
                <a16:creationId xmlns:a16="http://schemas.microsoft.com/office/drawing/2014/main" id="{EB2696E0-2F77-4DE0-8E6E-4E3319C01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4" name="Text Box 4">
            <a:extLst>
              <a:ext uri="{FF2B5EF4-FFF2-40B4-BE49-F238E27FC236}">
                <a16:creationId xmlns:a16="http://schemas.microsoft.com/office/drawing/2014/main" id="{9FCD0C15-4202-4737-A891-DC523FB0D66E}"/>
              </a:ext>
            </a:extLst>
          </p:cNvPr>
          <p:cNvSpPr txBox="1">
            <a:spLocks noChangeArrowheads="1"/>
          </p:cNvSpPr>
          <p:nvPr/>
        </p:nvSpPr>
        <p:spPr bwMode="auto">
          <a:xfrm>
            <a:off x="2667000" y="1609725"/>
            <a:ext cx="624840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Los sistemas ATP-PCr y glucolíticos producen pequeñas cantidades de ATP anaeróbicamente y representan los principales proveedores de energía durante los minutos iniciales de ejercicios de alta intensidad.</a:t>
            </a:r>
          </a:p>
        </p:txBody>
      </p:sp>
      <p:sp>
        <p:nvSpPr>
          <p:cNvPr id="35845" name="Text Box 5">
            <a:extLst>
              <a:ext uri="{FF2B5EF4-FFF2-40B4-BE49-F238E27FC236}">
                <a16:creationId xmlns:a16="http://schemas.microsoft.com/office/drawing/2014/main" id="{4B67462F-ED48-4817-8CA3-82B03D07ECC3}"/>
              </a:ext>
            </a:extLst>
          </p:cNvPr>
          <p:cNvSpPr txBox="1">
            <a:spLocks noChangeArrowheads="1"/>
          </p:cNvSpPr>
          <p:nvPr/>
        </p:nvSpPr>
        <p:spPr bwMode="auto">
          <a:xfrm>
            <a:off x="2667000" y="3835400"/>
            <a:ext cx="62484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El sistema oxidativo utiliza oxígeno y produce más energía que los sistemas anaeróbicos.</a:t>
            </a:r>
          </a:p>
        </p:txBody>
      </p:sp>
      <p:sp>
        <p:nvSpPr>
          <p:cNvPr id="35846" name="Text Box 6">
            <a:extLst>
              <a:ext uri="{FF2B5EF4-FFF2-40B4-BE49-F238E27FC236}">
                <a16:creationId xmlns:a16="http://schemas.microsoft.com/office/drawing/2014/main" id="{F4A1C5A1-7F37-41BE-9099-750FD7BD33F2}"/>
              </a:ext>
            </a:extLst>
          </p:cNvPr>
          <p:cNvSpPr txBox="1">
            <a:spLocks noChangeArrowheads="1"/>
          </p:cNvSpPr>
          <p:nvPr/>
        </p:nvSpPr>
        <p:spPr bwMode="auto">
          <a:xfrm>
            <a:off x="2667000" y="1058863"/>
            <a:ext cx="64770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800" i="0">
                <a:solidFill>
                  <a:srgbClr val="FF3300"/>
                </a:solidFill>
                <a:latin typeface="Arial" panose="020B0604020202020204" pitchFamily="34" charset="0"/>
              </a:rPr>
              <a:t>Bioenergética: Producción de ATP</a:t>
            </a:r>
          </a:p>
        </p:txBody>
      </p:sp>
      <p:sp>
        <p:nvSpPr>
          <p:cNvPr id="35850" name="Text Box 10">
            <a:extLst>
              <a:ext uri="{FF2B5EF4-FFF2-40B4-BE49-F238E27FC236}">
                <a16:creationId xmlns:a16="http://schemas.microsoft.com/office/drawing/2014/main" id="{1686D9B4-A49C-4EED-A273-E41766B33C17}"/>
              </a:ext>
            </a:extLst>
          </p:cNvPr>
          <p:cNvSpPr txBox="1">
            <a:spLocks noChangeArrowheads="1"/>
          </p:cNvSpPr>
          <p:nvPr/>
        </p:nvSpPr>
        <p:spPr bwMode="auto">
          <a:xfrm>
            <a:off x="25400" y="428625"/>
            <a:ext cx="24384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Puntos Claves</a:t>
            </a:r>
            <a:endParaRPr lang="en-US" altLang="en-US" sz="2500" i="0">
              <a:latin typeface="Arial" panose="020B0604020202020204" pitchFamily="34" charset="0"/>
            </a:endParaRPr>
          </a:p>
        </p:txBody>
      </p:sp>
      <p:sp>
        <p:nvSpPr>
          <p:cNvPr id="92167" name="Text Box 11">
            <a:extLst>
              <a:ext uri="{FF2B5EF4-FFF2-40B4-BE49-F238E27FC236}">
                <a16:creationId xmlns:a16="http://schemas.microsoft.com/office/drawing/2014/main" id="{00208919-F945-4672-9A65-41E6E3556F11}"/>
              </a:ext>
            </a:extLst>
          </p:cNvPr>
          <p:cNvSpPr txBox="1">
            <a:spLocks noChangeArrowheads="1"/>
          </p:cNvSpPr>
          <p:nvPr/>
        </p:nvSpPr>
        <p:spPr bwMode="auto">
          <a:xfrm>
            <a:off x="2667000" y="6096000"/>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b="0" i="0">
                <a:latin typeface="Arial" panose="020B0604020202020204" pitchFamily="34" charset="0"/>
              </a:rPr>
              <a:t>	</a:t>
            </a:r>
            <a:r>
              <a:rPr lang="en-US" altLang="en-US" sz="1800" b="0">
                <a:latin typeface="Arial" panose="020B0604020202020204" pitchFamily="34" charset="0"/>
              </a:rPr>
              <a:t>(continúa)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wipe(left)">
                                      <p:cBhvr>
                                        <p:cTn id="7" dur="500"/>
                                        <p:tgtEl>
                                          <p:spTgt spid="358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5844"/>
                                        </p:tgtEl>
                                        <p:attrNameLst>
                                          <p:attrName>style.visibility</p:attrName>
                                        </p:attrNameLst>
                                      </p:cBhvr>
                                      <p:to>
                                        <p:strVal val="visible"/>
                                      </p:to>
                                    </p:set>
                                    <p:animEffect transition="in" filter="wipe(left)">
                                      <p:cBhvr>
                                        <p:cTn id="12" dur="500"/>
                                        <p:tgtEl>
                                          <p:spTgt spid="358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5845"/>
                                        </p:tgtEl>
                                        <p:attrNameLst>
                                          <p:attrName>style.visibility</p:attrName>
                                        </p:attrNameLst>
                                      </p:cBhvr>
                                      <p:to>
                                        <p:strVal val="visible"/>
                                      </p:to>
                                    </p:set>
                                    <p:animEffect transition="in" filter="wipe(left)">
                                      <p:cBhvr>
                                        <p:cTn id="17" dur="500"/>
                                        <p:tgtEl>
                                          <p:spTgt spid="35845"/>
                                        </p:tgtEl>
                                      </p:cBhvr>
                                    </p:animEffect>
                                  </p:childTnLst>
                                </p:cTn>
                              </p:par>
                            </p:childTnLst>
                          </p:cTn>
                        </p:par>
                        <p:par>
                          <p:cTn id="18" fill="hold" nodeType="afterGroup">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35850"/>
                                        </p:tgtEl>
                                        <p:attrNameLst>
                                          <p:attrName>style.visibility</p:attrName>
                                        </p:attrNameLst>
                                      </p:cBhvr>
                                      <p:to>
                                        <p:strVal val="visible"/>
                                      </p:to>
                                    </p:set>
                                    <p:animEffect transition="in" filter="wipe(left)">
                                      <p:cBhvr>
                                        <p:cTn id="21" dur="500"/>
                                        <p:tgtEl>
                                          <p:spTgt spid="35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utoUpdateAnimBg="0"/>
      <p:bldP spid="35845" grpId="0" autoUpdateAnimBg="0"/>
      <p:bldP spid="35846" grpId="0" autoUpdateAnimBg="0"/>
      <p:bldP spid="35850" grpId="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Contents">
            <a:extLst>
              <a:ext uri="{FF2B5EF4-FFF2-40B4-BE49-F238E27FC236}">
                <a16:creationId xmlns:a16="http://schemas.microsoft.com/office/drawing/2014/main" id="{B6E0391C-096B-4722-A3DE-21726C288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9" name="Text Box 3">
            <a:extLst>
              <a:ext uri="{FF2B5EF4-FFF2-40B4-BE49-F238E27FC236}">
                <a16:creationId xmlns:a16="http://schemas.microsoft.com/office/drawing/2014/main" id="{B4D9E4D3-460F-4918-A05D-66991E4BC219}"/>
              </a:ext>
            </a:extLst>
          </p:cNvPr>
          <p:cNvSpPr txBox="1">
            <a:spLocks noChangeArrowheads="1"/>
          </p:cNvSpPr>
          <p:nvPr/>
        </p:nvSpPr>
        <p:spPr bwMode="auto">
          <a:xfrm>
            <a:off x="276225" y="260350"/>
            <a:ext cx="886777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400" i="0">
                <a:solidFill>
                  <a:schemeClr val="accent2"/>
                </a:solidFill>
                <a:latin typeface="Arial" panose="020B0604020202020204" pitchFamily="34" charset="0"/>
              </a:rPr>
              <a:t>Caloría y Kilocaloría</a:t>
            </a:r>
          </a:p>
        </p:txBody>
      </p:sp>
      <p:sp>
        <p:nvSpPr>
          <p:cNvPr id="86020" name="Text Box 4">
            <a:extLst>
              <a:ext uri="{FF2B5EF4-FFF2-40B4-BE49-F238E27FC236}">
                <a16:creationId xmlns:a16="http://schemas.microsoft.com/office/drawing/2014/main" id="{4E38D6BC-BF26-4F7D-A4B3-07CFC16DD942}"/>
              </a:ext>
            </a:extLst>
          </p:cNvPr>
          <p:cNvSpPr txBox="1">
            <a:spLocks noChangeArrowheads="1"/>
          </p:cNvSpPr>
          <p:nvPr/>
        </p:nvSpPr>
        <p:spPr bwMode="auto">
          <a:xfrm>
            <a:off x="609600" y="16065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b="0" i="0">
                <a:latin typeface="Wingdings" panose="05000000000000000000" pitchFamily="2" charset="2"/>
              </a:rPr>
              <a:t>w</a:t>
            </a:r>
            <a:r>
              <a:rPr lang="en-US" altLang="en-US" sz="2400" b="0" i="0">
                <a:latin typeface="Arial" panose="020B0604020202020204" pitchFamily="34" charset="0"/>
              </a:rPr>
              <a:t>	La energía en el sistema biológico se mide en calorías (cal).</a:t>
            </a:r>
          </a:p>
        </p:txBody>
      </p:sp>
      <p:sp>
        <p:nvSpPr>
          <p:cNvPr id="86021" name="Text Box 5">
            <a:extLst>
              <a:ext uri="{FF2B5EF4-FFF2-40B4-BE49-F238E27FC236}">
                <a16:creationId xmlns:a16="http://schemas.microsoft.com/office/drawing/2014/main" id="{F1C64B27-6578-4E25-BB5F-5E8E66E97CAD}"/>
              </a:ext>
            </a:extLst>
          </p:cNvPr>
          <p:cNvSpPr txBox="1">
            <a:spLocks noChangeArrowheads="1"/>
          </p:cNvSpPr>
          <p:nvPr/>
        </p:nvSpPr>
        <p:spPr bwMode="auto">
          <a:xfrm>
            <a:off x="609600" y="2463800"/>
            <a:ext cx="83820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buFont typeface="Wingdings" panose="05000000000000000000" pitchFamily="2" charset="2"/>
              <a:buChar char="w"/>
            </a:pPr>
            <a:r>
              <a:rPr lang="en-US" altLang="en-US" sz="2400" b="0" i="0">
                <a:latin typeface="Arial" panose="020B0604020202020204" pitchFamily="34" charset="0"/>
              </a:rPr>
              <a:t>1 cal es la cantidad de calor requerido para elevar 1 g de agua a 1°C, de 14.5°C a 15.5°C.</a:t>
            </a:r>
          </a:p>
        </p:txBody>
      </p:sp>
      <p:sp>
        <p:nvSpPr>
          <p:cNvPr id="86022" name="Text Box 6">
            <a:extLst>
              <a:ext uri="{FF2B5EF4-FFF2-40B4-BE49-F238E27FC236}">
                <a16:creationId xmlns:a16="http://schemas.microsoft.com/office/drawing/2014/main" id="{05C49238-0325-40FF-98C0-CA8D372565D3}"/>
              </a:ext>
            </a:extLst>
          </p:cNvPr>
          <p:cNvSpPr txBox="1">
            <a:spLocks noChangeArrowheads="1"/>
          </p:cNvSpPr>
          <p:nvPr/>
        </p:nvSpPr>
        <p:spPr bwMode="auto">
          <a:xfrm>
            <a:off x="609600" y="3289300"/>
            <a:ext cx="7924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2575" indent="-282575">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b="0" i="0">
                <a:latin typeface="Wingdings" panose="05000000000000000000" pitchFamily="2" charset="2"/>
              </a:rPr>
              <a:t>w</a:t>
            </a:r>
            <a:r>
              <a:rPr lang="en-US" altLang="en-US" sz="2400" b="0" i="0">
                <a:latin typeface="Arial" panose="020B0604020202020204" pitchFamily="34" charset="0"/>
                <a:cs typeface="Times New Roman" panose="02020603050405020304" pitchFamily="18" charset="0"/>
              </a:rPr>
              <a:t> En humanos, la energía se expresa en kilocalorías (kcal), donde 1 kcal equivale a 1,000 cal.</a:t>
            </a:r>
            <a:endParaRPr lang="en-US" altLang="en-US" sz="2400" b="0" i="0">
              <a:latin typeface="Arial" panose="020B0604020202020204" pitchFamily="34" charset="0"/>
            </a:endParaRPr>
          </a:p>
        </p:txBody>
      </p:sp>
      <p:sp>
        <p:nvSpPr>
          <p:cNvPr id="86023" name="Text Box 7">
            <a:extLst>
              <a:ext uri="{FF2B5EF4-FFF2-40B4-BE49-F238E27FC236}">
                <a16:creationId xmlns:a16="http://schemas.microsoft.com/office/drawing/2014/main" id="{02B56213-0494-4399-B76F-E0CBBF13A04B}"/>
              </a:ext>
            </a:extLst>
          </p:cNvPr>
          <p:cNvSpPr txBox="1">
            <a:spLocks noChangeArrowheads="1"/>
          </p:cNvSpPr>
          <p:nvPr/>
        </p:nvSpPr>
        <p:spPr bwMode="auto">
          <a:xfrm>
            <a:off x="609600" y="4191000"/>
            <a:ext cx="7696200"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3838" indent="-22383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b="0" i="0">
                <a:latin typeface="Wingdings" panose="05000000000000000000" pitchFamily="2" charset="2"/>
              </a:rPr>
              <a:t>w</a:t>
            </a:r>
            <a:r>
              <a:rPr lang="en-US" altLang="en-US" sz="2400" b="0" i="0">
                <a:latin typeface="Arial" panose="020B0604020202020204" pitchFamily="34" charset="0"/>
                <a:cs typeface="Times New Roman" panose="02020603050405020304" pitchFamily="18" charset="0"/>
              </a:rPr>
              <a:t> Con frecuencia, muchas personas erróneamente hablan de “calorías” cuando en realidad quieren decir más precisamente kilocalorías.  Cuando hablamos que alguien gasta 3,000 cal por día, lo que realmente significa que la persona esta gastando 3,000 kcal por día.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019"/>
                                        </p:tgtEl>
                                        <p:attrNameLst>
                                          <p:attrName>style.visibility</p:attrName>
                                        </p:attrNameLst>
                                      </p:cBhvr>
                                      <p:to>
                                        <p:strVal val="visible"/>
                                      </p:to>
                                    </p:set>
                                    <p:animEffect transition="in" filter="wipe(left)">
                                      <p:cBhvr>
                                        <p:cTn id="7" dur="500"/>
                                        <p:tgtEl>
                                          <p:spTgt spid="860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6020"/>
                                        </p:tgtEl>
                                        <p:attrNameLst>
                                          <p:attrName>style.visibility</p:attrName>
                                        </p:attrNameLst>
                                      </p:cBhvr>
                                      <p:to>
                                        <p:strVal val="visible"/>
                                      </p:to>
                                    </p:set>
                                    <p:animEffect transition="in" filter="wipe(left)">
                                      <p:cBhvr>
                                        <p:cTn id="12" dur="500"/>
                                        <p:tgtEl>
                                          <p:spTgt spid="860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6021"/>
                                        </p:tgtEl>
                                        <p:attrNameLst>
                                          <p:attrName>style.visibility</p:attrName>
                                        </p:attrNameLst>
                                      </p:cBhvr>
                                      <p:to>
                                        <p:strVal val="visible"/>
                                      </p:to>
                                    </p:set>
                                    <p:animEffect transition="in" filter="wipe(left)">
                                      <p:cBhvr>
                                        <p:cTn id="17" dur="500"/>
                                        <p:tgtEl>
                                          <p:spTgt spid="8602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86022"/>
                                        </p:tgtEl>
                                        <p:attrNameLst>
                                          <p:attrName>style.visibility</p:attrName>
                                        </p:attrNameLst>
                                      </p:cBhvr>
                                      <p:to>
                                        <p:strVal val="visible"/>
                                      </p:to>
                                    </p:set>
                                    <p:animEffect transition="in" filter="wipe(left)">
                                      <p:cBhvr>
                                        <p:cTn id="22" dur="500"/>
                                        <p:tgtEl>
                                          <p:spTgt spid="8602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6023"/>
                                        </p:tgtEl>
                                        <p:attrNameLst>
                                          <p:attrName>style.visibility</p:attrName>
                                        </p:attrNameLst>
                                      </p:cBhvr>
                                      <p:to>
                                        <p:strVal val="visible"/>
                                      </p:to>
                                    </p:set>
                                    <p:animEffect transition="in" filter="wipe(left)">
                                      <p:cBhvr>
                                        <p:cTn id="27" dur="500"/>
                                        <p:tgtEl>
                                          <p:spTgt spid="86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autoUpdateAnimBg="0"/>
      <p:bldP spid="86020" grpId="0" autoUpdateAnimBg="0"/>
      <p:bldP spid="86021" grpId="0" autoUpdateAnimBg="0"/>
      <p:bldP spid="86022" grpId="0" autoUpdateAnimBg="0"/>
      <p:bldP spid="86023" grpId="0"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Key Points">
            <a:extLst>
              <a:ext uri="{FF2B5EF4-FFF2-40B4-BE49-F238E27FC236}">
                <a16:creationId xmlns:a16="http://schemas.microsoft.com/office/drawing/2014/main" id="{D8F71E3B-51AA-4F0A-828D-5A34287B67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7" name="Text Box 5">
            <a:extLst>
              <a:ext uri="{FF2B5EF4-FFF2-40B4-BE49-F238E27FC236}">
                <a16:creationId xmlns:a16="http://schemas.microsoft.com/office/drawing/2014/main" id="{96ABFF27-D35E-4AF5-8E4C-9B8D075AB169}"/>
              </a:ext>
            </a:extLst>
          </p:cNvPr>
          <p:cNvSpPr txBox="1">
            <a:spLocks noChangeArrowheads="1"/>
          </p:cNvSpPr>
          <p:nvPr/>
        </p:nvSpPr>
        <p:spPr bwMode="auto">
          <a:xfrm>
            <a:off x="2667000" y="957263"/>
            <a:ext cx="64770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800" i="0">
                <a:solidFill>
                  <a:srgbClr val="FF3300"/>
                </a:solidFill>
                <a:latin typeface="Arial" panose="020B0604020202020204" pitchFamily="34" charset="0"/>
              </a:rPr>
              <a:t>Bioenergética: Producción de ATP</a:t>
            </a:r>
          </a:p>
        </p:txBody>
      </p:sp>
      <p:sp>
        <p:nvSpPr>
          <p:cNvPr id="93188" name="Text Box 6">
            <a:extLst>
              <a:ext uri="{FF2B5EF4-FFF2-40B4-BE49-F238E27FC236}">
                <a16:creationId xmlns:a16="http://schemas.microsoft.com/office/drawing/2014/main" id="{BBCDA325-5B4F-4923-84B4-F57A2C74C4E4}"/>
              </a:ext>
            </a:extLst>
          </p:cNvPr>
          <p:cNvSpPr txBox="1">
            <a:spLocks noChangeArrowheads="1"/>
          </p:cNvSpPr>
          <p:nvPr/>
        </p:nvSpPr>
        <p:spPr bwMode="auto">
          <a:xfrm>
            <a:off x="2667000" y="1498600"/>
            <a:ext cx="624840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La oxidación de los hidratos de carbono involucra la glucólisis, el ciclo de Krebs y la cadena de transporte de electrones, desde los cuales se produce hasta un total de 39 moléculas de ATP por cada molécula de glucógeno metabilizado aeróbicamente.</a:t>
            </a:r>
          </a:p>
        </p:txBody>
      </p:sp>
      <p:sp>
        <p:nvSpPr>
          <p:cNvPr id="274439" name="Text Box 7">
            <a:extLst>
              <a:ext uri="{FF2B5EF4-FFF2-40B4-BE49-F238E27FC236}">
                <a16:creationId xmlns:a16="http://schemas.microsoft.com/office/drawing/2014/main" id="{B3D1FEED-67A3-4DA0-BEA5-D21F772CD01B}"/>
              </a:ext>
            </a:extLst>
          </p:cNvPr>
          <p:cNvSpPr txBox="1">
            <a:spLocks noChangeArrowheads="1"/>
          </p:cNvSpPr>
          <p:nvPr/>
        </p:nvSpPr>
        <p:spPr bwMode="auto">
          <a:xfrm>
            <a:off x="25400" y="428625"/>
            <a:ext cx="24384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Puntos Claves</a:t>
            </a:r>
            <a:endParaRPr lang="en-US" altLang="en-US" sz="2500" i="0">
              <a:latin typeface="Arial" panose="020B0604020202020204" pitchFamily="34" charset="0"/>
            </a:endParaRPr>
          </a:p>
        </p:txBody>
      </p:sp>
      <p:sp>
        <p:nvSpPr>
          <p:cNvPr id="93190" name="Text Box 8">
            <a:extLst>
              <a:ext uri="{FF2B5EF4-FFF2-40B4-BE49-F238E27FC236}">
                <a16:creationId xmlns:a16="http://schemas.microsoft.com/office/drawing/2014/main" id="{D95128E1-1A44-4DA7-9706-DDCF61CDCAA3}"/>
              </a:ext>
            </a:extLst>
          </p:cNvPr>
          <p:cNvSpPr txBox="1">
            <a:spLocks noChangeArrowheads="1"/>
          </p:cNvSpPr>
          <p:nvPr/>
        </p:nvSpPr>
        <p:spPr bwMode="auto">
          <a:xfrm>
            <a:off x="2667000" y="6311900"/>
            <a:ext cx="624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400" b="0" i="0">
                <a:latin typeface="Arial" panose="020B0604020202020204" pitchFamily="34" charset="0"/>
              </a:rPr>
              <a:t>	</a:t>
            </a:r>
            <a:r>
              <a:rPr lang="en-US" altLang="en-US" sz="1800" b="0">
                <a:latin typeface="Arial" panose="020B0604020202020204" pitchFamily="34" charset="0"/>
              </a:rPr>
              <a:t>(continúa)</a:t>
            </a:r>
          </a:p>
        </p:txBody>
      </p:sp>
      <p:sp>
        <p:nvSpPr>
          <p:cNvPr id="274441" name="Text Box 9">
            <a:extLst>
              <a:ext uri="{FF2B5EF4-FFF2-40B4-BE49-F238E27FC236}">
                <a16:creationId xmlns:a16="http://schemas.microsoft.com/office/drawing/2014/main" id="{15BE418F-E12C-48A7-8F8A-1D5335A81D5D}"/>
              </a:ext>
            </a:extLst>
          </p:cNvPr>
          <p:cNvSpPr txBox="1">
            <a:spLocks noChangeArrowheads="1"/>
          </p:cNvSpPr>
          <p:nvPr/>
        </p:nvSpPr>
        <p:spPr bwMode="auto">
          <a:xfrm>
            <a:off x="2667000" y="3629025"/>
            <a:ext cx="6248400" cy="272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30188" indent="-230188">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La oxidación de las grasas involucra la </a:t>
            </a:r>
            <a:r>
              <a:rPr lang="en-US" altLang="en-US" sz="2400" b="0" i="0">
                <a:latin typeface="Symbol" panose="05050102010706020507" pitchFamily="18" charset="2"/>
              </a:rPr>
              <a:t>b</a:t>
            </a:r>
            <a:r>
              <a:rPr lang="en-US" altLang="en-US" sz="2400" b="0" i="0">
                <a:latin typeface="Arial" panose="020B0604020202020204" pitchFamily="34" charset="0"/>
              </a:rPr>
              <a:t> oxidación de los ácidos grasos libres, el ciclo de Krebs y la cadena de transporte de electrónes, mediante los cuales se produce una mayor cantidad de ATP en comparación con los hidratos de carbono, pero está limitado a la disponibilidad de O</a:t>
            </a:r>
            <a:r>
              <a:rPr lang="en-US" altLang="en-US" sz="2400" b="0" i="0" baseline="-25000">
                <a:latin typeface="Arial" panose="020B0604020202020204" pitchFamily="34" charset="0"/>
              </a:rPr>
              <a:t>2</a:t>
            </a:r>
            <a:r>
              <a:rPr lang="en-US" altLang="en-US" sz="2400" b="0" i="0">
                <a:latin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4437"/>
                                        </p:tgtEl>
                                        <p:attrNameLst>
                                          <p:attrName>style.visibility</p:attrName>
                                        </p:attrNameLst>
                                      </p:cBhvr>
                                      <p:to>
                                        <p:strVal val="visible"/>
                                      </p:to>
                                    </p:set>
                                    <p:animEffect transition="in" filter="wipe(left)">
                                      <p:cBhvr>
                                        <p:cTn id="7" dur="500"/>
                                        <p:tgtEl>
                                          <p:spTgt spid="274437"/>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74439"/>
                                        </p:tgtEl>
                                        <p:attrNameLst>
                                          <p:attrName>style.visibility</p:attrName>
                                        </p:attrNameLst>
                                      </p:cBhvr>
                                      <p:to>
                                        <p:strVal val="visible"/>
                                      </p:to>
                                    </p:set>
                                    <p:animEffect transition="in" filter="wipe(left)">
                                      <p:cBhvr>
                                        <p:cTn id="11" dur="500"/>
                                        <p:tgtEl>
                                          <p:spTgt spid="27443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74441"/>
                                        </p:tgtEl>
                                        <p:attrNameLst>
                                          <p:attrName>style.visibility</p:attrName>
                                        </p:attrNameLst>
                                      </p:cBhvr>
                                      <p:to>
                                        <p:strVal val="visible"/>
                                      </p:to>
                                    </p:set>
                                    <p:animEffect transition="in" filter="wipe(left)">
                                      <p:cBhvr>
                                        <p:cTn id="16" dur="500"/>
                                        <p:tgtEl>
                                          <p:spTgt spid="274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utoUpdateAnimBg="0"/>
      <p:bldP spid="274439" grpId="0" autoUpdateAnimBg="0"/>
      <p:bldP spid="274441"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10" name="Picture 2" descr="Key Points">
            <a:extLst>
              <a:ext uri="{FF2B5EF4-FFF2-40B4-BE49-F238E27FC236}">
                <a16:creationId xmlns:a16="http://schemas.microsoft.com/office/drawing/2014/main" id="{45A29450-CF5F-49B5-A0CB-F181CDCD1A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9" name="Text Box 5">
            <a:extLst>
              <a:ext uri="{FF2B5EF4-FFF2-40B4-BE49-F238E27FC236}">
                <a16:creationId xmlns:a16="http://schemas.microsoft.com/office/drawing/2014/main" id="{886DD51E-A901-4518-A5D5-2854AB869DA3}"/>
              </a:ext>
            </a:extLst>
          </p:cNvPr>
          <p:cNvSpPr txBox="1">
            <a:spLocks noChangeArrowheads="1"/>
          </p:cNvSpPr>
          <p:nvPr/>
        </p:nvSpPr>
        <p:spPr bwMode="auto">
          <a:xfrm>
            <a:off x="2667000" y="1724025"/>
            <a:ext cx="624840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Generalmente, las proteínas contribuyen muy poco a la producción de energía (menos del 5%), y su oxidación es compleja porque los aminoácidos contienen nitrógeno, el cual no puede ser oxidado.</a:t>
            </a:r>
          </a:p>
        </p:txBody>
      </p:sp>
      <p:sp>
        <p:nvSpPr>
          <p:cNvPr id="36871" name="Text Box 7">
            <a:extLst>
              <a:ext uri="{FF2B5EF4-FFF2-40B4-BE49-F238E27FC236}">
                <a16:creationId xmlns:a16="http://schemas.microsoft.com/office/drawing/2014/main" id="{A065D659-6ECB-4A05-BDFB-B3EBF8B0999B}"/>
              </a:ext>
            </a:extLst>
          </p:cNvPr>
          <p:cNvSpPr txBox="1">
            <a:spLocks noChangeArrowheads="1"/>
          </p:cNvSpPr>
          <p:nvPr/>
        </p:nvSpPr>
        <p:spPr bwMode="auto">
          <a:xfrm>
            <a:off x="2667000" y="3933825"/>
            <a:ext cx="6248400" cy="206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2000" b="0" i="0">
                <a:latin typeface="Wingdings" panose="05000000000000000000" pitchFamily="2" charset="2"/>
              </a:rPr>
              <a:t>w</a:t>
            </a:r>
            <a:r>
              <a:rPr lang="en-US" altLang="en-US" sz="2400" b="0" i="0">
                <a:latin typeface="Arial" panose="020B0604020202020204" pitchFamily="34" charset="0"/>
              </a:rPr>
              <a:t> La capacidad oxidativa de las fibras musculares dependen de sus niveles enzimáticos, la composición de los músculos esqueletales en cuanto a sus tipos de fibras, cómo éstas han sido entrenadas y la disponibilidad de oxígeno.</a:t>
            </a:r>
          </a:p>
        </p:txBody>
      </p:sp>
      <p:sp>
        <p:nvSpPr>
          <p:cNvPr id="36872" name="Text Box 8">
            <a:extLst>
              <a:ext uri="{FF2B5EF4-FFF2-40B4-BE49-F238E27FC236}">
                <a16:creationId xmlns:a16="http://schemas.microsoft.com/office/drawing/2014/main" id="{7F8EB1BE-7D29-4DB5-B263-6D2FACE99F19}"/>
              </a:ext>
            </a:extLst>
          </p:cNvPr>
          <p:cNvSpPr txBox="1">
            <a:spLocks noChangeArrowheads="1"/>
          </p:cNvSpPr>
          <p:nvPr/>
        </p:nvSpPr>
        <p:spPr bwMode="auto">
          <a:xfrm>
            <a:off x="2667000" y="1058863"/>
            <a:ext cx="64770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800" i="0">
                <a:solidFill>
                  <a:srgbClr val="FF3300"/>
                </a:solidFill>
                <a:latin typeface="Arial" panose="020B0604020202020204" pitchFamily="34" charset="0"/>
              </a:rPr>
              <a:t>Bioenergética: Producción de ATP</a:t>
            </a:r>
          </a:p>
        </p:txBody>
      </p:sp>
      <p:sp>
        <p:nvSpPr>
          <p:cNvPr id="36873" name="Text Box 9">
            <a:extLst>
              <a:ext uri="{FF2B5EF4-FFF2-40B4-BE49-F238E27FC236}">
                <a16:creationId xmlns:a16="http://schemas.microsoft.com/office/drawing/2014/main" id="{FFB946D2-F727-4620-A6BB-D1DD8ACDDDD4}"/>
              </a:ext>
            </a:extLst>
          </p:cNvPr>
          <p:cNvSpPr txBox="1">
            <a:spLocks noChangeArrowheads="1"/>
          </p:cNvSpPr>
          <p:nvPr/>
        </p:nvSpPr>
        <p:spPr bwMode="auto">
          <a:xfrm>
            <a:off x="25400" y="428625"/>
            <a:ext cx="243840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2500" i="0">
                <a:solidFill>
                  <a:schemeClr val="accent2"/>
                </a:solidFill>
                <a:latin typeface="Arial" panose="020B0604020202020204" pitchFamily="34" charset="0"/>
              </a:rPr>
              <a:t>Puntos Claves</a:t>
            </a:r>
            <a:endParaRPr lang="en-US" altLang="en-US" sz="2500" i="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6869"/>
                                        </p:tgtEl>
                                        <p:attrNameLst>
                                          <p:attrName>style.visibility</p:attrName>
                                        </p:attrNameLst>
                                      </p:cBhvr>
                                      <p:to>
                                        <p:strVal val="visible"/>
                                      </p:to>
                                    </p:set>
                                    <p:animEffect transition="in" filter="wipe(left)">
                                      <p:cBhvr>
                                        <p:cTn id="7" dur="500"/>
                                        <p:tgtEl>
                                          <p:spTgt spid="368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871"/>
                                        </p:tgtEl>
                                        <p:attrNameLst>
                                          <p:attrName>style.visibility</p:attrName>
                                        </p:attrNameLst>
                                      </p:cBhvr>
                                      <p:to>
                                        <p:strVal val="visible"/>
                                      </p:to>
                                    </p:set>
                                    <p:animEffect transition="in" filter="wipe(left)">
                                      <p:cBhvr>
                                        <p:cTn id="12" dur="500"/>
                                        <p:tgtEl>
                                          <p:spTgt spid="36871"/>
                                        </p:tgtEl>
                                      </p:cBhvr>
                                    </p:animEffec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36872"/>
                                        </p:tgtEl>
                                        <p:attrNameLst>
                                          <p:attrName>style.visibility</p:attrName>
                                        </p:attrNameLst>
                                      </p:cBhvr>
                                      <p:to>
                                        <p:strVal val="visible"/>
                                      </p:to>
                                    </p:set>
                                    <p:animEffect transition="in" filter="wipe(left)">
                                      <p:cBhvr>
                                        <p:cTn id="16" dur="500"/>
                                        <p:tgtEl>
                                          <p:spTgt spid="36872"/>
                                        </p:tgtEl>
                                      </p:cBhvr>
                                    </p:animEffect>
                                  </p:childTnLst>
                                </p:cTn>
                              </p:par>
                            </p:childTnLst>
                          </p:cTn>
                        </p:par>
                        <p:par>
                          <p:cTn id="17" fill="hold" nodeType="afterGroup">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6873"/>
                                        </p:tgtEl>
                                        <p:attrNameLst>
                                          <p:attrName>style.visibility</p:attrName>
                                        </p:attrNameLst>
                                      </p:cBhvr>
                                      <p:to>
                                        <p:strVal val="visible"/>
                                      </p:to>
                                    </p:set>
                                    <p:animEffect transition="in" filter="wipe(left)">
                                      <p:cBhvr>
                                        <p:cTn id="20" dur="500"/>
                                        <p:tgtEl>
                                          <p:spTgt spid="36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autoUpdateAnimBg="0"/>
      <p:bldP spid="36871" grpId="0" autoUpdateAnimBg="0"/>
      <p:bldP spid="36872" grpId="0" autoUpdateAnimBg="0"/>
      <p:bldP spid="36873"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2" descr="Contents">
            <a:extLst>
              <a:ext uri="{FF2B5EF4-FFF2-40B4-BE49-F238E27FC236}">
                <a16:creationId xmlns:a16="http://schemas.microsoft.com/office/drawing/2014/main" id="{5145C7CF-E177-42C6-A2A6-AE28AFD842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00" name="Text Box 12">
            <a:extLst>
              <a:ext uri="{FF2B5EF4-FFF2-40B4-BE49-F238E27FC236}">
                <a16:creationId xmlns:a16="http://schemas.microsoft.com/office/drawing/2014/main" id="{09146302-5A81-48E0-9662-537F21C7D75B}"/>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37901" name="Rectangle 13">
            <a:extLst>
              <a:ext uri="{FF2B5EF4-FFF2-40B4-BE49-F238E27FC236}">
                <a16:creationId xmlns:a16="http://schemas.microsoft.com/office/drawing/2014/main" id="{A9219E6E-2F4F-431E-AF9D-FC5CA0B49205}"/>
              </a:ext>
            </a:extLst>
          </p:cNvPr>
          <p:cNvSpPr>
            <a:spLocks noChangeArrowheads="1"/>
          </p:cNvSpPr>
          <p:nvPr/>
        </p:nvSpPr>
        <p:spPr bwMode="auto">
          <a:xfrm>
            <a:off x="828675" y="1189038"/>
            <a:ext cx="7208838" cy="56038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CALORIMETRÍA</a:t>
            </a:r>
          </a:p>
          <a:p>
            <a:pPr marL="342900" indent="-342900" algn="ctr">
              <a:lnSpc>
                <a:spcPct val="70000"/>
              </a:lnSpc>
              <a:spcBef>
                <a:spcPct val="20000"/>
              </a:spcBef>
              <a:defRPr/>
            </a:pPr>
            <a:r>
              <a:rPr lang="en-US" sz="2100">
                <a:effectLst>
                  <a:outerShdw blurRad="38100" dist="38100" dir="2700000" algn="tl">
                    <a:srgbClr val="C0C0C0"/>
                  </a:outerShdw>
                </a:effectLst>
                <a:latin typeface="Arial Black" pitchFamily="34" charset="0"/>
              </a:rPr>
              <a:t>(Medición de la Energía Metabólica Utilizada)</a:t>
            </a:r>
          </a:p>
        </p:txBody>
      </p:sp>
      <p:sp>
        <p:nvSpPr>
          <p:cNvPr id="37902" name="Rectangle 14">
            <a:extLst>
              <a:ext uri="{FF2B5EF4-FFF2-40B4-BE49-F238E27FC236}">
                <a16:creationId xmlns:a16="http://schemas.microsoft.com/office/drawing/2014/main" id="{D765EB2F-8887-40F5-B675-1EE5D784E143}"/>
              </a:ext>
            </a:extLst>
          </p:cNvPr>
          <p:cNvSpPr>
            <a:spLocks noChangeArrowheads="1"/>
          </p:cNvSpPr>
          <p:nvPr/>
        </p:nvSpPr>
        <p:spPr bwMode="auto">
          <a:xfrm>
            <a:off x="241300" y="2184400"/>
            <a:ext cx="3103563" cy="7080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DIRECTA</a:t>
            </a:r>
          </a:p>
          <a:p>
            <a:pPr marL="342900" indent="-342900" algn="ctr">
              <a:lnSpc>
                <a:spcPct val="70000"/>
              </a:lnSpc>
              <a:spcBef>
                <a:spcPct val="20000"/>
              </a:spcBef>
              <a:defRPr/>
            </a:pPr>
            <a:r>
              <a:rPr lang="en-US" sz="1700">
                <a:effectLst>
                  <a:outerShdw blurRad="38100" dist="38100" dir="2700000" algn="tl">
                    <a:srgbClr val="C0C0C0"/>
                  </a:outerShdw>
                </a:effectLst>
                <a:latin typeface="Verdana" pitchFamily="34" charset="0"/>
              </a:rPr>
              <a:t>(Medición de la Producción de Calor)</a:t>
            </a:r>
            <a:endParaRPr lang="en-US" sz="1700" baseline="-25000">
              <a:effectLst>
                <a:outerShdw blurRad="38100" dist="38100" dir="2700000" algn="tl">
                  <a:srgbClr val="C0C0C0"/>
                </a:outerShdw>
              </a:effectLst>
              <a:latin typeface="Verdana" pitchFamily="34" charset="0"/>
            </a:endParaRPr>
          </a:p>
        </p:txBody>
      </p:sp>
      <p:sp>
        <p:nvSpPr>
          <p:cNvPr id="95238" name="Line 15">
            <a:extLst>
              <a:ext uri="{FF2B5EF4-FFF2-40B4-BE49-F238E27FC236}">
                <a16:creationId xmlns:a16="http://schemas.microsoft.com/office/drawing/2014/main" id="{F8E9819F-5A0C-4073-8E5E-D762CC61FDCD}"/>
              </a:ext>
            </a:extLst>
          </p:cNvPr>
          <p:cNvSpPr>
            <a:spLocks noChangeShapeType="1"/>
          </p:cNvSpPr>
          <p:nvPr/>
        </p:nvSpPr>
        <p:spPr bwMode="auto">
          <a:xfrm>
            <a:off x="1774825" y="19415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904" name="Rectangle 16">
            <a:extLst>
              <a:ext uri="{FF2B5EF4-FFF2-40B4-BE49-F238E27FC236}">
                <a16:creationId xmlns:a16="http://schemas.microsoft.com/office/drawing/2014/main" id="{60386A1C-0789-4F71-A22E-81A8734B67DC}"/>
              </a:ext>
            </a:extLst>
          </p:cNvPr>
          <p:cNvSpPr>
            <a:spLocks noChangeArrowheads="1"/>
          </p:cNvSpPr>
          <p:nvPr/>
        </p:nvSpPr>
        <p:spPr bwMode="auto">
          <a:xfrm>
            <a:off x="379413" y="3903663"/>
            <a:ext cx="2900362" cy="3032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Cámara Calorimétrica</a:t>
            </a:r>
            <a:endParaRPr lang="en-US" sz="2000">
              <a:solidFill>
                <a:srgbClr val="000000"/>
              </a:solidFill>
              <a:effectLst>
                <a:outerShdw blurRad="38100" dist="38100" dir="2700000" algn="tl">
                  <a:srgbClr val="C0C0C0"/>
                </a:outerShdw>
              </a:effectLst>
              <a:latin typeface="Arial Black" pitchFamily="34" charset="0"/>
            </a:endParaRPr>
          </a:p>
        </p:txBody>
      </p:sp>
      <p:sp>
        <p:nvSpPr>
          <p:cNvPr id="37906" name="Rectangle 18">
            <a:extLst>
              <a:ext uri="{FF2B5EF4-FFF2-40B4-BE49-F238E27FC236}">
                <a16:creationId xmlns:a16="http://schemas.microsoft.com/office/drawing/2014/main" id="{E902E6CA-AB0D-418B-A4AB-959B78E6A3FA}"/>
              </a:ext>
            </a:extLst>
          </p:cNvPr>
          <p:cNvSpPr>
            <a:spLocks noChangeArrowheads="1"/>
          </p:cNvSpPr>
          <p:nvPr/>
        </p:nvSpPr>
        <p:spPr bwMode="auto">
          <a:xfrm>
            <a:off x="2997200" y="4733925"/>
            <a:ext cx="2959100" cy="301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(R = VCO</a:t>
            </a:r>
            <a:r>
              <a:rPr lang="es-PR" sz="2000" i="0" baseline="-25000">
                <a:solidFill>
                  <a:srgbClr val="000000"/>
                </a:solidFill>
                <a:latin typeface="Verdana" pitchFamily="34" charset="0"/>
              </a:rPr>
              <a:t>2</a:t>
            </a:r>
            <a:r>
              <a:rPr lang="es-PR" sz="2000" i="0">
                <a:solidFill>
                  <a:srgbClr val="000000"/>
                </a:solidFill>
                <a:latin typeface="Verdana" pitchFamily="34" charset="0"/>
              </a:rPr>
              <a:t>/VO</a:t>
            </a:r>
            <a:r>
              <a:rPr lang="es-PR" sz="2000" i="0" baseline="-25000">
                <a:solidFill>
                  <a:srgbClr val="000000"/>
                </a:solidFill>
                <a:latin typeface="Verdana" pitchFamily="34" charset="0"/>
              </a:rPr>
              <a:t>2</a:t>
            </a:r>
            <a:r>
              <a:rPr lang="es-PR" sz="2000" i="0">
                <a:solidFill>
                  <a:srgbClr val="000000"/>
                </a:solidFill>
                <a:latin typeface="Verdana" pitchFamily="34" charset="0"/>
              </a:rPr>
              <a:t>)</a:t>
            </a:r>
            <a:endParaRPr lang="en-US" sz="2000">
              <a:solidFill>
                <a:srgbClr val="000000"/>
              </a:solidFill>
              <a:latin typeface="Verdana" pitchFamily="34" charset="0"/>
            </a:endParaRPr>
          </a:p>
        </p:txBody>
      </p:sp>
      <p:sp>
        <p:nvSpPr>
          <p:cNvPr id="95241" name="Text Box 21">
            <a:extLst>
              <a:ext uri="{FF2B5EF4-FFF2-40B4-BE49-F238E27FC236}">
                <a16:creationId xmlns:a16="http://schemas.microsoft.com/office/drawing/2014/main" id="{7942EEC1-9FF1-444B-8413-58FFF88DB7A0}"/>
              </a:ext>
            </a:extLst>
          </p:cNvPr>
          <p:cNvSpPr txBox="1">
            <a:spLocks noChangeArrowheads="1"/>
          </p:cNvSpPr>
          <p:nvPr/>
        </p:nvSpPr>
        <p:spPr bwMode="auto">
          <a:xfrm>
            <a:off x="1700213" y="3422650"/>
            <a:ext cx="1141412"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t>(Ejemplo)</a:t>
            </a:r>
          </a:p>
        </p:txBody>
      </p:sp>
      <p:sp>
        <p:nvSpPr>
          <p:cNvPr id="95242" name="Line 28">
            <a:extLst>
              <a:ext uri="{FF2B5EF4-FFF2-40B4-BE49-F238E27FC236}">
                <a16:creationId xmlns:a16="http://schemas.microsoft.com/office/drawing/2014/main" id="{3393FF4E-0650-446C-A5FC-347225D85834}"/>
              </a:ext>
            </a:extLst>
          </p:cNvPr>
          <p:cNvSpPr>
            <a:spLocks noChangeShapeType="1"/>
          </p:cNvSpPr>
          <p:nvPr/>
        </p:nvSpPr>
        <p:spPr bwMode="auto">
          <a:xfrm>
            <a:off x="1716088" y="3300413"/>
            <a:ext cx="0" cy="639762"/>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5243" name="Line 30">
            <a:extLst>
              <a:ext uri="{FF2B5EF4-FFF2-40B4-BE49-F238E27FC236}">
                <a16:creationId xmlns:a16="http://schemas.microsoft.com/office/drawing/2014/main" id="{02067868-47D3-44CF-A092-EB966E608EB6}"/>
              </a:ext>
            </a:extLst>
          </p:cNvPr>
          <p:cNvSpPr>
            <a:spLocks noChangeShapeType="1"/>
          </p:cNvSpPr>
          <p:nvPr/>
        </p:nvSpPr>
        <p:spPr bwMode="auto">
          <a:xfrm>
            <a:off x="4643438" y="3841750"/>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923" name="Rectangle 35">
            <a:extLst>
              <a:ext uri="{FF2B5EF4-FFF2-40B4-BE49-F238E27FC236}">
                <a16:creationId xmlns:a16="http://schemas.microsoft.com/office/drawing/2014/main" id="{9DEE3BCD-8169-4B3B-A8BB-AC1C72F055E5}"/>
              </a:ext>
            </a:extLst>
          </p:cNvPr>
          <p:cNvSpPr>
            <a:spLocks noChangeArrowheads="1"/>
          </p:cNvSpPr>
          <p:nvPr/>
        </p:nvSpPr>
        <p:spPr bwMode="auto">
          <a:xfrm>
            <a:off x="2341563" y="5661025"/>
            <a:ext cx="4400550" cy="9937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800" i="0">
                <a:solidFill>
                  <a:srgbClr val="000000"/>
                </a:solidFill>
                <a:latin typeface="Verdana" pitchFamily="34" charset="0"/>
              </a:rPr>
              <a:t>PROPORCIÓN DEL</a:t>
            </a:r>
          </a:p>
          <a:p>
            <a:pPr marL="342900" indent="-342900" algn="ctr">
              <a:lnSpc>
                <a:spcPct val="70000"/>
              </a:lnSpc>
              <a:spcBef>
                <a:spcPct val="20000"/>
              </a:spcBef>
              <a:defRPr/>
            </a:pPr>
            <a:r>
              <a:rPr lang="es-PR" sz="1800" i="0">
                <a:solidFill>
                  <a:srgbClr val="000000"/>
                </a:solidFill>
                <a:latin typeface="Verdana" pitchFamily="34" charset="0"/>
              </a:rPr>
              <a:t>INTERCAMBIO RESPIRATORIO</a:t>
            </a:r>
          </a:p>
          <a:p>
            <a:pPr marL="342900" indent="-342900" algn="ctr">
              <a:lnSpc>
                <a:spcPct val="70000"/>
              </a:lnSpc>
              <a:spcBef>
                <a:spcPct val="20000"/>
              </a:spcBef>
              <a:defRPr/>
            </a:pPr>
            <a:r>
              <a:rPr lang="es-PR" sz="1800" i="0">
                <a:solidFill>
                  <a:srgbClr val="000000"/>
                </a:solidFill>
                <a:latin typeface="Verdana" pitchFamily="34" charset="0"/>
              </a:rPr>
              <a:t>O</a:t>
            </a:r>
          </a:p>
          <a:p>
            <a:pPr marL="342900" indent="-342900" algn="ctr">
              <a:lnSpc>
                <a:spcPct val="70000"/>
              </a:lnSpc>
              <a:spcBef>
                <a:spcPct val="20000"/>
              </a:spcBef>
              <a:defRPr/>
            </a:pPr>
            <a:r>
              <a:rPr lang="es-PR" sz="1800" i="0">
                <a:solidFill>
                  <a:srgbClr val="000000"/>
                </a:solidFill>
                <a:latin typeface="Verdana" pitchFamily="34" charset="0"/>
              </a:rPr>
              <a:t>COCIENTE RESPIRATORIO (CR)</a:t>
            </a:r>
            <a:endParaRPr lang="en-US" sz="1800">
              <a:solidFill>
                <a:srgbClr val="000000"/>
              </a:solidFill>
              <a:latin typeface="Verdana" pitchFamily="34" charset="0"/>
            </a:endParaRPr>
          </a:p>
        </p:txBody>
      </p:sp>
      <p:sp>
        <p:nvSpPr>
          <p:cNvPr id="95245" name="Freeform 42">
            <a:extLst>
              <a:ext uri="{FF2B5EF4-FFF2-40B4-BE49-F238E27FC236}">
                <a16:creationId xmlns:a16="http://schemas.microsoft.com/office/drawing/2014/main" id="{1EF28274-54F8-4957-B16E-719451439247}"/>
              </a:ext>
            </a:extLst>
          </p:cNvPr>
          <p:cNvSpPr>
            <a:spLocks/>
          </p:cNvSpPr>
          <p:nvPr/>
        </p:nvSpPr>
        <p:spPr bwMode="auto">
          <a:xfrm>
            <a:off x="4646613" y="2344738"/>
            <a:ext cx="1046162" cy="3032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95246" name="Text Box 43">
            <a:extLst>
              <a:ext uri="{FF2B5EF4-FFF2-40B4-BE49-F238E27FC236}">
                <a16:creationId xmlns:a16="http://schemas.microsoft.com/office/drawing/2014/main" id="{050AD695-3E7C-442B-88A2-1639DB0CC04C}"/>
              </a:ext>
            </a:extLst>
          </p:cNvPr>
          <p:cNvSpPr txBox="1">
            <a:spLocks noChangeArrowheads="1"/>
          </p:cNvSpPr>
          <p:nvPr/>
        </p:nvSpPr>
        <p:spPr bwMode="auto">
          <a:xfrm>
            <a:off x="1009650" y="1674813"/>
            <a:ext cx="65849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t>- (Mide la Tasa Metabólica/Gasto Energético, en kcal, Julios) -</a:t>
            </a:r>
          </a:p>
        </p:txBody>
      </p:sp>
      <p:sp>
        <p:nvSpPr>
          <p:cNvPr id="95247" name="Text Box 44">
            <a:extLst>
              <a:ext uri="{FF2B5EF4-FFF2-40B4-BE49-F238E27FC236}">
                <a16:creationId xmlns:a16="http://schemas.microsoft.com/office/drawing/2014/main" id="{321F2A15-B055-403C-9013-D338494E4A66}"/>
              </a:ext>
            </a:extLst>
          </p:cNvPr>
          <p:cNvSpPr txBox="1">
            <a:spLocks noChangeArrowheads="1"/>
          </p:cNvSpPr>
          <p:nvPr/>
        </p:nvSpPr>
        <p:spPr bwMode="auto">
          <a:xfrm>
            <a:off x="242888" y="2825750"/>
            <a:ext cx="31115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t>(Medición Directa del Calor Liberado por el Metabolismo)</a:t>
            </a:r>
          </a:p>
        </p:txBody>
      </p:sp>
      <p:sp>
        <p:nvSpPr>
          <p:cNvPr id="37933" name="Rectangle 45">
            <a:extLst>
              <a:ext uri="{FF2B5EF4-FFF2-40B4-BE49-F238E27FC236}">
                <a16:creationId xmlns:a16="http://schemas.microsoft.com/office/drawing/2014/main" id="{00F73F25-72E3-40D5-89EE-842DD3B7BA24}"/>
              </a:ext>
            </a:extLst>
          </p:cNvPr>
          <p:cNvSpPr>
            <a:spLocks noChangeArrowheads="1"/>
          </p:cNvSpPr>
          <p:nvPr/>
        </p:nvSpPr>
        <p:spPr bwMode="auto">
          <a:xfrm>
            <a:off x="5503863" y="2184400"/>
            <a:ext cx="2116137" cy="3127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INDIRECTA</a:t>
            </a:r>
          </a:p>
        </p:txBody>
      </p:sp>
      <p:sp>
        <p:nvSpPr>
          <p:cNvPr id="95249" name="Line 46">
            <a:extLst>
              <a:ext uri="{FF2B5EF4-FFF2-40B4-BE49-F238E27FC236}">
                <a16:creationId xmlns:a16="http://schemas.microsoft.com/office/drawing/2014/main" id="{C6E25BCF-1848-435B-B99D-8AA82CFD201D}"/>
              </a:ext>
            </a:extLst>
          </p:cNvPr>
          <p:cNvSpPr>
            <a:spLocks noChangeShapeType="1"/>
          </p:cNvSpPr>
          <p:nvPr/>
        </p:nvSpPr>
        <p:spPr bwMode="auto">
          <a:xfrm>
            <a:off x="6562725" y="19415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935" name="Rectangle 47">
            <a:extLst>
              <a:ext uri="{FF2B5EF4-FFF2-40B4-BE49-F238E27FC236}">
                <a16:creationId xmlns:a16="http://schemas.microsoft.com/office/drawing/2014/main" id="{C9255BF3-C68F-4674-A0B7-CD17AF1A1BB8}"/>
              </a:ext>
            </a:extLst>
          </p:cNvPr>
          <p:cNvSpPr>
            <a:spLocks noChangeArrowheads="1"/>
          </p:cNvSpPr>
          <p:nvPr/>
        </p:nvSpPr>
        <p:spPr bwMode="auto">
          <a:xfrm>
            <a:off x="2655888" y="4108450"/>
            <a:ext cx="3768725" cy="588963"/>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Relación del </a:t>
            </a:r>
          </a:p>
          <a:p>
            <a:pPr marL="342900" indent="-342900" algn="ctr">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Intercambio Respiratorio (R)</a:t>
            </a:r>
            <a:endParaRPr lang="en-US" sz="2000">
              <a:solidFill>
                <a:srgbClr val="000000"/>
              </a:solidFill>
              <a:effectLst>
                <a:outerShdw blurRad="38100" dist="38100" dir="2700000" algn="tl">
                  <a:srgbClr val="C0C0C0"/>
                </a:outerShdw>
              </a:effectLst>
              <a:latin typeface="Arial Black" pitchFamily="34" charset="0"/>
            </a:endParaRPr>
          </a:p>
        </p:txBody>
      </p:sp>
      <p:sp>
        <p:nvSpPr>
          <p:cNvPr id="95251" name="Text Box 50">
            <a:extLst>
              <a:ext uri="{FF2B5EF4-FFF2-40B4-BE49-F238E27FC236}">
                <a16:creationId xmlns:a16="http://schemas.microsoft.com/office/drawing/2014/main" id="{D16335A8-3A1D-4FA1-A0CF-927D0D8B471D}"/>
              </a:ext>
            </a:extLst>
          </p:cNvPr>
          <p:cNvSpPr txBox="1">
            <a:spLocks noChangeArrowheads="1"/>
          </p:cNvSpPr>
          <p:nvPr/>
        </p:nvSpPr>
        <p:spPr bwMode="auto">
          <a:xfrm>
            <a:off x="3222625" y="3125788"/>
            <a:ext cx="31115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latin typeface="Arial" panose="020B0604020202020204" pitchFamily="34" charset="0"/>
              </a:rPr>
              <a:t>(Medición del</a:t>
            </a:r>
          </a:p>
          <a:p>
            <a:pPr algn="ctr">
              <a:lnSpc>
                <a:spcPct val="80000"/>
              </a:lnSpc>
            </a:pPr>
            <a:r>
              <a:rPr lang="en-US" altLang="en-US" sz="1800">
                <a:latin typeface="Arial" panose="020B0604020202020204" pitchFamily="34" charset="0"/>
              </a:rPr>
              <a:t>Intercambio Respiratorio de CO</a:t>
            </a:r>
            <a:r>
              <a:rPr lang="en-US" altLang="en-US" sz="1800" baseline="-25000">
                <a:latin typeface="Arial" panose="020B0604020202020204" pitchFamily="34" charset="0"/>
              </a:rPr>
              <a:t>2</a:t>
            </a:r>
            <a:r>
              <a:rPr lang="en-US" altLang="en-US" sz="1800">
                <a:latin typeface="Arial" panose="020B0604020202020204" pitchFamily="34" charset="0"/>
              </a:rPr>
              <a:t> y O</a:t>
            </a:r>
            <a:r>
              <a:rPr lang="en-US" altLang="en-US" sz="1800" baseline="-25000">
                <a:latin typeface="Arial" panose="020B0604020202020204" pitchFamily="34" charset="0"/>
              </a:rPr>
              <a:t>2</a:t>
            </a:r>
            <a:r>
              <a:rPr lang="en-US" altLang="en-US" sz="1800">
                <a:latin typeface="Arial" panose="020B0604020202020204" pitchFamily="34" charset="0"/>
              </a:rPr>
              <a:t>)</a:t>
            </a:r>
          </a:p>
        </p:txBody>
      </p:sp>
      <p:sp>
        <p:nvSpPr>
          <p:cNvPr id="37939" name="Rectangle 51">
            <a:extLst>
              <a:ext uri="{FF2B5EF4-FFF2-40B4-BE49-F238E27FC236}">
                <a16:creationId xmlns:a16="http://schemas.microsoft.com/office/drawing/2014/main" id="{4C00A5DC-1CBB-48A4-805F-C6D1205687EB}"/>
              </a:ext>
            </a:extLst>
          </p:cNvPr>
          <p:cNvSpPr>
            <a:spLocks noChangeArrowheads="1"/>
          </p:cNvSpPr>
          <p:nvPr/>
        </p:nvSpPr>
        <p:spPr bwMode="auto">
          <a:xfrm>
            <a:off x="3457575" y="2592388"/>
            <a:ext cx="2746375" cy="5588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Espirometría en</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Circuito Abierto)</a:t>
            </a:r>
          </a:p>
        </p:txBody>
      </p:sp>
      <p:sp>
        <p:nvSpPr>
          <p:cNvPr id="37940" name="Rectangle 52">
            <a:extLst>
              <a:ext uri="{FF2B5EF4-FFF2-40B4-BE49-F238E27FC236}">
                <a16:creationId xmlns:a16="http://schemas.microsoft.com/office/drawing/2014/main" id="{5A12D48F-8B56-4BCD-917E-DB0E0ACD19FB}"/>
              </a:ext>
            </a:extLst>
          </p:cNvPr>
          <p:cNvSpPr>
            <a:spLocks noChangeArrowheads="1"/>
          </p:cNvSpPr>
          <p:nvPr/>
        </p:nvSpPr>
        <p:spPr bwMode="auto">
          <a:xfrm>
            <a:off x="4024313" y="4500563"/>
            <a:ext cx="180975" cy="301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a:t>
            </a:r>
            <a:endParaRPr lang="en-US" sz="2000">
              <a:solidFill>
                <a:srgbClr val="000000"/>
              </a:solidFill>
              <a:latin typeface="Verdana" pitchFamily="34" charset="0"/>
            </a:endParaRPr>
          </a:p>
        </p:txBody>
      </p:sp>
      <p:sp>
        <p:nvSpPr>
          <p:cNvPr id="37941" name="Rectangle 53">
            <a:extLst>
              <a:ext uri="{FF2B5EF4-FFF2-40B4-BE49-F238E27FC236}">
                <a16:creationId xmlns:a16="http://schemas.microsoft.com/office/drawing/2014/main" id="{BDEA2D71-B937-41DA-9D72-FBCE004755C8}"/>
              </a:ext>
            </a:extLst>
          </p:cNvPr>
          <p:cNvSpPr>
            <a:spLocks noChangeArrowheads="1"/>
          </p:cNvSpPr>
          <p:nvPr/>
        </p:nvSpPr>
        <p:spPr bwMode="auto">
          <a:xfrm>
            <a:off x="4913313" y="4513263"/>
            <a:ext cx="180975" cy="301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a:t>
            </a:r>
            <a:endParaRPr lang="en-US" sz="2000">
              <a:solidFill>
                <a:srgbClr val="000000"/>
              </a:solidFill>
              <a:latin typeface="Verdana" pitchFamily="34" charset="0"/>
            </a:endParaRPr>
          </a:p>
        </p:txBody>
      </p:sp>
      <p:sp>
        <p:nvSpPr>
          <p:cNvPr id="37942" name="Rectangle 54">
            <a:extLst>
              <a:ext uri="{FF2B5EF4-FFF2-40B4-BE49-F238E27FC236}">
                <a16:creationId xmlns:a16="http://schemas.microsoft.com/office/drawing/2014/main" id="{87C9D8E0-0335-4588-8A45-6F727EE5CE8C}"/>
              </a:ext>
            </a:extLst>
          </p:cNvPr>
          <p:cNvSpPr>
            <a:spLocks noChangeArrowheads="1"/>
          </p:cNvSpPr>
          <p:nvPr/>
        </p:nvSpPr>
        <p:spPr bwMode="auto">
          <a:xfrm>
            <a:off x="4024313" y="4538663"/>
            <a:ext cx="180975" cy="3016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latin typeface="Verdana" pitchFamily="34" charset="0"/>
              </a:rPr>
              <a:t>.</a:t>
            </a:r>
            <a:endParaRPr lang="en-US" sz="2000">
              <a:solidFill>
                <a:srgbClr val="000000"/>
              </a:solidFill>
              <a:latin typeface="Verdana" pitchFamily="34" charset="0"/>
            </a:endParaRPr>
          </a:p>
        </p:txBody>
      </p:sp>
      <p:sp>
        <p:nvSpPr>
          <p:cNvPr id="95256" name="Text Box 55">
            <a:extLst>
              <a:ext uri="{FF2B5EF4-FFF2-40B4-BE49-F238E27FC236}">
                <a16:creationId xmlns:a16="http://schemas.microsoft.com/office/drawing/2014/main" id="{9C8EDFC2-DE70-482A-91CB-8A7CA23A6480}"/>
              </a:ext>
            </a:extLst>
          </p:cNvPr>
          <p:cNvSpPr txBox="1">
            <a:spLocks noChangeArrowheads="1"/>
          </p:cNvSpPr>
          <p:nvPr/>
        </p:nvSpPr>
        <p:spPr bwMode="auto">
          <a:xfrm>
            <a:off x="4572000" y="5033963"/>
            <a:ext cx="161290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t>(También se conoce como)</a:t>
            </a:r>
          </a:p>
        </p:txBody>
      </p:sp>
      <p:sp>
        <p:nvSpPr>
          <p:cNvPr id="95257" name="Line 56">
            <a:extLst>
              <a:ext uri="{FF2B5EF4-FFF2-40B4-BE49-F238E27FC236}">
                <a16:creationId xmlns:a16="http://schemas.microsoft.com/office/drawing/2014/main" id="{1A3B810B-8778-410E-A719-DFD379B2575B}"/>
              </a:ext>
            </a:extLst>
          </p:cNvPr>
          <p:cNvSpPr>
            <a:spLocks noChangeShapeType="1"/>
          </p:cNvSpPr>
          <p:nvPr/>
        </p:nvSpPr>
        <p:spPr bwMode="auto">
          <a:xfrm>
            <a:off x="4625975" y="5013325"/>
            <a:ext cx="0" cy="639763"/>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5258" name="Freeform 57">
            <a:extLst>
              <a:ext uri="{FF2B5EF4-FFF2-40B4-BE49-F238E27FC236}">
                <a16:creationId xmlns:a16="http://schemas.microsoft.com/office/drawing/2014/main" id="{15F96E94-D7D0-4CE7-82F5-7AED2C53680A}"/>
              </a:ext>
            </a:extLst>
          </p:cNvPr>
          <p:cNvSpPr>
            <a:spLocks/>
          </p:cNvSpPr>
          <p:nvPr/>
        </p:nvSpPr>
        <p:spPr bwMode="auto">
          <a:xfrm flipH="1">
            <a:off x="7377113" y="2332038"/>
            <a:ext cx="587375" cy="303212"/>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37946" name="Rectangle 58">
            <a:extLst>
              <a:ext uri="{FF2B5EF4-FFF2-40B4-BE49-F238E27FC236}">
                <a16:creationId xmlns:a16="http://schemas.microsoft.com/office/drawing/2014/main" id="{07CEDB6D-0FD5-45F0-9067-DB3A6D1558EF}"/>
              </a:ext>
            </a:extLst>
          </p:cNvPr>
          <p:cNvSpPr>
            <a:spLocks noChangeArrowheads="1"/>
          </p:cNvSpPr>
          <p:nvPr/>
        </p:nvSpPr>
        <p:spPr bwMode="auto">
          <a:xfrm>
            <a:off x="6899275" y="2592388"/>
            <a:ext cx="1979613" cy="55880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Isótopos</a:t>
            </a:r>
          </a:p>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Marcadores</a:t>
            </a:r>
          </a:p>
        </p:txBody>
      </p:sp>
      <p:sp>
        <p:nvSpPr>
          <p:cNvPr id="95260" name="Line 59">
            <a:extLst>
              <a:ext uri="{FF2B5EF4-FFF2-40B4-BE49-F238E27FC236}">
                <a16:creationId xmlns:a16="http://schemas.microsoft.com/office/drawing/2014/main" id="{76633D98-D34C-497C-A30A-52B8C675C7E7}"/>
              </a:ext>
            </a:extLst>
          </p:cNvPr>
          <p:cNvSpPr>
            <a:spLocks noChangeShapeType="1"/>
          </p:cNvSpPr>
          <p:nvPr/>
        </p:nvSpPr>
        <p:spPr bwMode="auto">
          <a:xfrm>
            <a:off x="7870825" y="31353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948" name="Rectangle 60">
            <a:extLst>
              <a:ext uri="{FF2B5EF4-FFF2-40B4-BE49-F238E27FC236}">
                <a16:creationId xmlns:a16="http://schemas.microsoft.com/office/drawing/2014/main" id="{87A9FFC7-ED89-4488-B3E9-C19376293075}"/>
              </a:ext>
            </a:extLst>
          </p:cNvPr>
          <p:cNvSpPr>
            <a:spLocks noChangeArrowheads="1"/>
          </p:cNvSpPr>
          <p:nvPr/>
        </p:nvSpPr>
        <p:spPr bwMode="auto">
          <a:xfrm>
            <a:off x="7099300" y="3843338"/>
            <a:ext cx="1636713" cy="5111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Ritmo de</a:t>
            </a:r>
          </a:p>
          <a:p>
            <a:pPr marL="342900" indent="-342900" algn="ctr">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Eliminación</a:t>
            </a:r>
            <a:endParaRPr lang="en-US" sz="2000">
              <a:solidFill>
                <a:srgbClr val="000000"/>
              </a:solidFill>
              <a:effectLst>
                <a:outerShdw blurRad="38100" dist="38100" dir="2700000" algn="tl">
                  <a:srgbClr val="C0C0C0"/>
                </a:outerShdw>
              </a:effectLst>
              <a:latin typeface="Arial Black" pitchFamily="34" charset="0"/>
            </a:endParaRPr>
          </a:p>
        </p:txBody>
      </p:sp>
      <p:sp>
        <p:nvSpPr>
          <p:cNvPr id="95262" name="Text Box 61">
            <a:extLst>
              <a:ext uri="{FF2B5EF4-FFF2-40B4-BE49-F238E27FC236}">
                <a16:creationId xmlns:a16="http://schemas.microsoft.com/office/drawing/2014/main" id="{5AFE14EB-8E68-48F3-9DC0-2D7A875CD55D}"/>
              </a:ext>
            </a:extLst>
          </p:cNvPr>
          <p:cNvSpPr txBox="1">
            <a:spLocks noChangeArrowheads="1"/>
          </p:cNvSpPr>
          <p:nvPr/>
        </p:nvSpPr>
        <p:spPr bwMode="auto">
          <a:xfrm>
            <a:off x="7283450" y="3349625"/>
            <a:ext cx="1258888"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Rastrean</a:t>
            </a:r>
          </a:p>
        </p:txBody>
      </p:sp>
      <p:sp>
        <p:nvSpPr>
          <p:cNvPr id="95263" name="Line 62">
            <a:extLst>
              <a:ext uri="{FF2B5EF4-FFF2-40B4-BE49-F238E27FC236}">
                <a16:creationId xmlns:a16="http://schemas.microsoft.com/office/drawing/2014/main" id="{1C306A31-40A5-4B44-82AD-F02D4AFF99E3}"/>
              </a:ext>
            </a:extLst>
          </p:cNvPr>
          <p:cNvSpPr>
            <a:spLocks noChangeShapeType="1"/>
          </p:cNvSpPr>
          <p:nvPr/>
        </p:nvSpPr>
        <p:spPr bwMode="auto">
          <a:xfrm>
            <a:off x="7870825" y="36179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5264" name="Text Box 63">
            <a:extLst>
              <a:ext uri="{FF2B5EF4-FFF2-40B4-BE49-F238E27FC236}">
                <a16:creationId xmlns:a16="http://schemas.microsoft.com/office/drawing/2014/main" id="{1A1593C2-8484-4C0D-A853-ACDC9A9D65C2}"/>
              </a:ext>
            </a:extLst>
          </p:cNvPr>
          <p:cNvSpPr txBox="1">
            <a:spLocks noChangeArrowheads="1"/>
          </p:cNvSpPr>
          <p:nvPr/>
        </p:nvSpPr>
        <p:spPr bwMode="auto">
          <a:xfrm>
            <a:off x="6662738" y="4329113"/>
            <a:ext cx="2382837" cy="28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600">
                <a:latin typeface="Arial" panose="020B0604020202020204" pitchFamily="34" charset="0"/>
              </a:rPr>
              <a:t>(Orina, Saliva, Sangre)</a:t>
            </a:r>
          </a:p>
        </p:txBody>
      </p:sp>
      <p:sp>
        <p:nvSpPr>
          <p:cNvPr id="95265" name="Line 64">
            <a:extLst>
              <a:ext uri="{FF2B5EF4-FFF2-40B4-BE49-F238E27FC236}">
                <a16:creationId xmlns:a16="http://schemas.microsoft.com/office/drawing/2014/main" id="{53F351D2-B987-4A62-BE5B-784E4EAF5E00}"/>
              </a:ext>
            </a:extLst>
          </p:cNvPr>
          <p:cNvSpPr>
            <a:spLocks noChangeShapeType="1"/>
          </p:cNvSpPr>
          <p:nvPr/>
        </p:nvSpPr>
        <p:spPr bwMode="auto">
          <a:xfrm>
            <a:off x="7883525" y="45577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953" name="Rectangle 65">
            <a:extLst>
              <a:ext uri="{FF2B5EF4-FFF2-40B4-BE49-F238E27FC236}">
                <a16:creationId xmlns:a16="http://schemas.microsoft.com/office/drawing/2014/main" id="{533C4F82-219A-43FE-90F8-08F31DBA7954}"/>
              </a:ext>
            </a:extLst>
          </p:cNvPr>
          <p:cNvSpPr>
            <a:spLocks noChangeArrowheads="1"/>
          </p:cNvSpPr>
          <p:nvPr/>
        </p:nvSpPr>
        <p:spPr bwMode="auto">
          <a:xfrm>
            <a:off x="7021513" y="4811713"/>
            <a:ext cx="1673225" cy="2635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Medición de</a:t>
            </a:r>
            <a:endParaRPr lang="en-US" sz="2000">
              <a:solidFill>
                <a:srgbClr val="000000"/>
              </a:solidFill>
              <a:effectLst>
                <a:outerShdw blurRad="38100" dist="38100" dir="2700000" algn="tl">
                  <a:srgbClr val="C0C0C0"/>
                </a:outerShdw>
              </a:effectLst>
              <a:latin typeface="Arial Black" pitchFamily="34" charset="0"/>
            </a:endParaRPr>
          </a:p>
        </p:txBody>
      </p:sp>
      <p:sp>
        <p:nvSpPr>
          <p:cNvPr id="95267" name="Line 66">
            <a:extLst>
              <a:ext uri="{FF2B5EF4-FFF2-40B4-BE49-F238E27FC236}">
                <a16:creationId xmlns:a16="http://schemas.microsoft.com/office/drawing/2014/main" id="{E9ECE8B7-6463-48DC-AED7-C4AC665678D9}"/>
              </a:ext>
            </a:extLst>
          </p:cNvPr>
          <p:cNvSpPr>
            <a:spLocks noChangeShapeType="1"/>
          </p:cNvSpPr>
          <p:nvPr/>
        </p:nvSpPr>
        <p:spPr bwMode="auto">
          <a:xfrm>
            <a:off x="7883525" y="50403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955" name="Rectangle 67">
            <a:extLst>
              <a:ext uri="{FF2B5EF4-FFF2-40B4-BE49-F238E27FC236}">
                <a16:creationId xmlns:a16="http://schemas.microsoft.com/office/drawing/2014/main" id="{14AE3A6F-1ACB-40FE-865D-61A11836F524}"/>
              </a:ext>
            </a:extLst>
          </p:cNvPr>
          <p:cNvSpPr>
            <a:spLocks noChangeArrowheads="1"/>
          </p:cNvSpPr>
          <p:nvPr/>
        </p:nvSpPr>
        <p:spPr bwMode="auto">
          <a:xfrm>
            <a:off x="6800850" y="5281613"/>
            <a:ext cx="2068513" cy="2762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CO</a:t>
            </a:r>
            <a:r>
              <a:rPr lang="es-PR" sz="2000" baseline="-25000">
                <a:solidFill>
                  <a:srgbClr val="000000"/>
                </a:solidFill>
                <a:effectLst>
                  <a:outerShdw blurRad="38100" dist="38100" dir="2700000" algn="tl">
                    <a:srgbClr val="C0C0C0"/>
                  </a:outerShdw>
                </a:effectLst>
                <a:latin typeface="Arial" charset="0"/>
              </a:rPr>
              <a:t>2</a:t>
            </a:r>
            <a:r>
              <a:rPr lang="es-PR" sz="2000">
                <a:solidFill>
                  <a:srgbClr val="000000"/>
                </a:solidFill>
                <a:effectLst>
                  <a:outerShdw blurRad="38100" dist="38100" dir="2700000" algn="tl">
                    <a:srgbClr val="C0C0C0"/>
                  </a:outerShdw>
                </a:effectLst>
                <a:latin typeface="Arial" charset="0"/>
              </a:rPr>
              <a:t> Producido</a:t>
            </a:r>
            <a:endParaRPr lang="en-US" sz="2000">
              <a:solidFill>
                <a:srgbClr val="000000"/>
              </a:solidFill>
              <a:effectLst>
                <a:outerShdw blurRad="38100" dist="38100" dir="2700000" algn="tl">
                  <a:srgbClr val="C0C0C0"/>
                </a:outerShdw>
              </a:effectLst>
              <a:latin typeface="Arial Black" pitchFamily="34" charset="0"/>
            </a:endParaRPr>
          </a:p>
        </p:txBody>
      </p:sp>
      <p:sp>
        <p:nvSpPr>
          <p:cNvPr id="95269" name="Line 68">
            <a:extLst>
              <a:ext uri="{FF2B5EF4-FFF2-40B4-BE49-F238E27FC236}">
                <a16:creationId xmlns:a16="http://schemas.microsoft.com/office/drawing/2014/main" id="{954DA941-B0D1-46A9-B5F6-116C03389009}"/>
              </a:ext>
            </a:extLst>
          </p:cNvPr>
          <p:cNvSpPr>
            <a:spLocks noChangeShapeType="1"/>
          </p:cNvSpPr>
          <p:nvPr/>
        </p:nvSpPr>
        <p:spPr bwMode="auto">
          <a:xfrm>
            <a:off x="7883525" y="549751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37957" name="Rectangle 69">
            <a:extLst>
              <a:ext uri="{FF2B5EF4-FFF2-40B4-BE49-F238E27FC236}">
                <a16:creationId xmlns:a16="http://schemas.microsoft.com/office/drawing/2014/main" id="{20EFE3DC-7565-4C8E-8B87-26D5E6C1E637}"/>
              </a:ext>
            </a:extLst>
          </p:cNvPr>
          <p:cNvSpPr>
            <a:spLocks noChangeArrowheads="1"/>
          </p:cNvSpPr>
          <p:nvPr/>
        </p:nvSpPr>
        <p:spPr bwMode="auto">
          <a:xfrm>
            <a:off x="6561138" y="5737225"/>
            <a:ext cx="2597150" cy="5492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600" i="0">
                <a:solidFill>
                  <a:srgbClr val="000000"/>
                </a:solidFill>
                <a:latin typeface="Verdana" pitchFamily="34" charset="0"/>
              </a:rPr>
              <a:t>Convertido en</a:t>
            </a:r>
          </a:p>
          <a:p>
            <a:pPr marL="342900" indent="-342900" algn="ctr">
              <a:lnSpc>
                <a:spcPct val="70000"/>
              </a:lnSpc>
              <a:spcBef>
                <a:spcPct val="20000"/>
              </a:spcBef>
              <a:defRPr/>
            </a:pPr>
            <a:r>
              <a:rPr lang="es-PR" sz="1600" i="0">
                <a:solidFill>
                  <a:srgbClr val="000000"/>
                </a:solidFill>
                <a:latin typeface="Verdana" pitchFamily="34" charset="0"/>
              </a:rPr>
              <a:t>Consumo Energético</a:t>
            </a:r>
            <a:endParaRPr lang="en-US" sz="1600">
              <a:solidFill>
                <a:srgbClr val="000000"/>
              </a:solidFill>
              <a:latin typeface="Verdana"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900"/>
                                        </p:tgtEl>
                                        <p:attrNameLst>
                                          <p:attrName>style.visibility</p:attrName>
                                        </p:attrNameLst>
                                      </p:cBhvr>
                                      <p:to>
                                        <p:strVal val="visible"/>
                                      </p:to>
                                    </p:set>
                                    <p:animEffect transition="in" filter="wipe(left)">
                                      <p:cBhvr>
                                        <p:cTn id="7" dur="500"/>
                                        <p:tgtEl>
                                          <p:spTgt spid="379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0"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2" descr="Contents">
            <a:extLst>
              <a:ext uri="{FF2B5EF4-FFF2-40B4-BE49-F238E27FC236}">
                <a16:creationId xmlns:a16="http://schemas.microsoft.com/office/drawing/2014/main" id="{FAEDA5F0-CF93-4E99-970A-F6FD14524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483" name="Text Box 3">
            <a:extLst>
              <a:ext uri="{FF2B5EF4-FFF2-40B4-BE49-F238E27FC236}">
                <a16:creationId xmlns:a16="http://schemas.microsoft.com/office/drawing/2014/main" id="{04DE964F-22F6-4EE7-B059-3B81BF96C539}"/>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76484" name="Text Box 4">
            <a:extLst>
              <a:ext uri="{FF2B5EF4-FFF2-40B4-BE49-F238E27FC236}">
                <a16:creationId xmlns:a16="http://schemas.microsoft.com/office/drawing/2014/main" id="{4BDEE8BC-FCFC-4DAD-B25D-DAE764E824D9}"/>
              </a:ext>
            </a:extLst>
          </p:cNvPr>
          <p:cNvSpPr txBox="1">
            <a:spLocks noChangeArrowheads="1"/>
          </p:cNvSpPr>
          <p:nvPr/>
        </p:nvSpPr>
        <p:spPr bwMode="auto">
          <a:xfrm>
            <a:off x="609600" y="1631950"/>
            <a:ext cx="83058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solidFill>
                  <a:schemeClr val="accent2"/>
                </a:solidFill>
                <a:latin typeface="Arial" panose="020B0604020202020204" pitchFamily="34" charset="0"/>
              </a:rPr>
              <a:t>Calorimetría directa</a:t>
            </a:r>
            <a:r>
              <a:rPr lang="en-US" altLang="en-US" sz="2400" b="0" i="0">
                <a:latin typeface="Arial" panose="020B0604020202020204" pitchFamily="34" charset="0"/>
              </a:rPr>
              <a:t>—mide la producción de calor del cuerpo para poder, entonces, calcular el gasto energético.</a:t>
            </a:r>
          </a:p>
        </p:txBody>
      </p:sp>
      <p:pic>
        <p:nvPicPr>
          <p:cNvPr id="276485" name="Picture 5" descr="Sciencelab1">
            <a:extLst>
              <a:ext uri="{FF2B5EF4-FFF2-40B4-BE49-F238E27FC236}">
                <a16:creationId xmlns:a16="http://schemas.microsoft.com/office/drawing/2014/main" id="{D9092D7D-B268-420A-B1B6-AC519408FEF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05800" y="3933825"/>
            <a:ext cx="639763"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6">
            <a:extLst>
              <a:ext uri="{FF2B5EF4-FFF2-40B4-BE49-F238E27FC236}">
                <a16:creationId xmlns:a16="http://schemas.microsoft.com/office/drawing/2014/main" id="{4E07A5E4-A69A-40EE-9AB1-AF1B683C949D}"/>
              </a:ext>
            </a:extLst>
          </p:cNvPr>
          <p:cNvGrpSpPr>
            <a:grpSpLocks/>
          </p:cNvGrpSpPr>
          <p:nvPr/>
        </p:nvGrpSpPr>
        <p:grpSpPr bwMode="auto">
          <a:xfrm>
            <a:off x="609600" y="2460625"/>
            <a:ext cx="8382000" cy="1077913"/>
            <a:chOff x="384" y="1550"/>
            <a:chExt cx="5280" cy="679"/>
          </a:xfrm>
        </p:grpSpPr>
        <p:sp>
          <p:nvSpPr>
            <p:cNvPr id="96263" name="Text Box 7">
              <a:extLst>
                <a:ext uri="{FF2B5EF4-FFF2-40B4-BE49-F238E27FC236}">
                  <a16:creationId xmlns:a16="http://schemas.microsoft.com/office/drawing/2014/main" id="{0BA7AF0F-D58B-41E0-9DAA-3E8FF9E8C566}"/>
                </a:ext>
              </a:extLst>
            </p:cNvPr>
            <p:cNvSpPr txBox="1">
              <a:spLocks noChangeArrowheads="1"/>
            </p:cNvSpPr>
            <p:nvPr/>
          </p:nvSpPr>
          <p:spPr bwMode="auto">
            <a:xfrm>
              <a:off x="384" y="1550"/>
              <a:ext cx="5280"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pPr>
              <a:r>
                <a:rPr lang="en-US" altLang="en-US" sz="2400" i="0">
                  <a:solidFill>
                    <a:schemeClr val="accent2"/>
                  </a:solidFill>
                  <a:latin typeface="Arial" panose="020B0604020202020204" pitchFamily="34" charset="0"/>
                </a:rPr>
                <a:t>Calorimetría indirecta</a:t>
              </a:r>
              <a:r>
                <a:rPr lang="en-US" altLang="en-US" sz="2400" b="0" i="0">
                  <a:latin typeface="Arial" panose="020B0604020202020204" pitchFamily="34" charset="0"/>
                </a:rPr>
                <a:t>—calcula el gasto energético que se obtiene de la proporción o relación del intercambio respiratorio (RER) del VCO</a:t>
              </a:r>
              <a:r>
                <a:rPr lang="en-US" altLang="en-US" sz="2400" b="0" i="0" baseline="-25000">
                  <a:latin typeface="Arial" panose="020B0604020202020204" pitchFamily="34" charset="0"/>
                </a:rPr>
                <a:t>2</a:t>
              </a:r>
              <a:r>
                <a:rPr lang="en-US" altLang="en-US" sz="2400" b="0" i="0">
                  <a:latin typeface="Arial" panose="020B0604020202020204" pitchFamily="34" charset="0"/>
                </a:rPr>
                <a:t> y VO</a:t>
              </a:r>
              <a:r>
                <a:rPr lang="en-US" altLang="en-US" sz="2400" b="0" i="0" baseline="-25000">
                  <a:latin typeface="Arial" panose="020B0604020202020204" pitchFamily="34" charset="0"/>
                </a:rPr>
                <a:t>2</a:t>
              </a:r>
              <a:r>
                <a:rPr lang="en-US" altLang="en-US" sz="2400" b="0" i="0">
                  <a:latin typeface="Arial" panose="020B0604020202020204" pitchFamily="34" charset="0"/>
                </a:rPr>
                <a:t>.</a:t>
              </a:r>
            </a:p>
          </p:txBody>
        </p:sp>
        <p:sp>
          <p:nvSpPr>
            <p:cNvPr id="96264" name="Rectangle 8">
              <a:extLst>
                <a:ext uri="{FF2B5EF4-FFF2-40B4-BE49-F238E27FC236}">
                  <a16:creationId xmlns:a16="http://schemas.microsoft.com/office/drawing/2014/main" id="{667CD888-1A1F-421E-BA23-85A34C9A04ED}"/>
                </a:ext>
              </a:extLst>
            </p:cNvPr>
            <p:cNvSpPr>
              <a:spLocks noChangeArrowheads="1"/>
            </p:cNvSpPr>
            <p:nvPr/>
          </p:nvSpPr>
          <p:spPr bwMode="auto">
            <a:xfrm>
              <a:off x="3818" y="1587"/>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sp>
          <p:nvSpPr>
            <p:cNvPr id="96265" name="Rectangle 9">
              <a:extLst>
                <a:ext uri="{FF2B5EF4-FFF2-40B4-BE49-F238E27FC236}">
                  <a16:creationId xmlns:a16="http://schemas.microsoft.com/office/drawing/2014/main" id="{5889F8ED-02C7-4D45-B32C-054E7E9B2F28}"/>
                </a:ext>
              </a:extLst>
            </p:cNvPr>
            <p:cNvSpPr>
              <a:spLocks noChangeArrowheads="1"/>
            </p:cNvSpPr>
            <p:nvPr/>
          </p:nvSpPr>
          <p:spPr bwMode="auto">
            <a:xfrm>
              <a:off x="4730" y="1582"/>
              <a:ext cx="16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r>
                <a:rPr lang="en-US" altLang="en-US" sz="2400" b="0" i="0">
                  <a:latin typeface="Arial" panose="020B0604020202020204" pitchFamily="34" charset="0"/>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76485"/>
                                        </p:tgtEl>
                                        <p:attrNameLst>
                                          <p:attrName>style.visibility</p:attrName>
                                        </p:attrNameLst>
                                      </p:cBhvr>
                                      <p:to>
                                        <p:strVal val="visible"/>
                                      </p:to>
                                    </p:set>
                                    <p:animEffect transition="in" filter="wipe(down)">
                                      <p:cBhvr>
                                        <p:cTn id="7" dur="500"/>
                                        <p:tgtEl>
                                          <p:spTgt spid="27648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76483"/>
                                        </p:tgtEl>
                                        <p:attrNameLst>
                                          <p:attrName>style.visibility</p:attrName>
                                        </p:attrNameLst>
                                      </p:cBhvr>
                                      <p:to>
                                        <p:strVal val="visible"/>
                                      </p:to>
                                    </p:set>
                                    <p:animEffect transition="in" filter="wipe(left)">
                                      <p:cBhvr>
                                        <p:cTn id="11" dur="500"/>
                                        <p:tgtEl>
                                          <p:spTgt spid="27648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76484"/>
                                        </p:tgtEl>
                                        <p:attrNameLst>
                                          <p:attrName>style.visibility</p:attrName>
                                        </p:attrNameLst>
                                      </p:cBhvr>
                                      <p:to>
                                        <p:strVal val="visible"/>
                                      </p:to>
                                    </p:set>
                                    <p:animEffect transition="in" filter="wipe(left)">
                                      <p:cBhvr>
                                        <p:cTn id="16" dur="500"/>
                                        <p:tgtEl>
                                          <p:spTgt spid="27648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lef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483" grpId="0" autoUpdateAnimBg="0"/>
      <p:bldP spid="276484"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Picture 2" descr="Contents">
            <a:extLst>
              <a:ext uri="{FF2B5EF4-FFF2-40B4-BE49-F238E27FC236}">
                <a16:creationId xmlns:a16="http://schemas.microsoft.com/office/drawing/2014/main" id="{261E29F0-F85B-4A0E-8E01-D08CA0276A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8531" name="Text Box 3">
            <a:extLst>
              <a:ext uri="{FF2B5EF4-FFF2-40B4-BE49-F238E27FC236}">
                <a16:creationId xmlns:a16="http://schemas.microsoft.com/office/drawing/2014/main" id="{DD343E01-B822-48B6-8215-7D8BEE512D12}"/>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78538" name="Rectangle 10">
            <a:extLst>
              <a:ext uri="{FF2B5EF4-FFF2-40B4-BE49-F238E27FC236}">
                <a16:creationId xmlns:a16="http://schemas.microsoft.com/office/drawing/2014/main" id="{FB8A25E9-C250-44BD-8840-2D6261996BD0}"/>
              </a:ext>
            </a:extLst>
          </p:cNvPr>
          <p:cNvSpPr>
            <a:spLocks noChangeArrowheads="1"/>
          </p:cNvSpPr>
          <p:nvPr/>
        </p:nvSpPr>
        <p:spPr bwMode="auto">
          <a:xfrm>
            <a:off x="1044575" y="1201738"/>
            <a:ext cx="7121525" cy="438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CALORIMETRÍA DIRECTA</a:t>
            </a:r>
          </a:p>
        </p:txBody>
      </p:sp>
      <p:sp>
        <p:nvSpPr>
          <p:cNvPr id="97285" name="Line 11">
            <a:extLst>
              <a:ext uri="{FF2B5EF4-FFF2-40B4-BE49-F238E27FC236}">
                <a16:creationId xmlns:a16="http://schemas.microsoft.com/office/drawing/2014/main" id="{D709642C-CC19-45DD-A478-FA23D0A44A86}"/>
              </a:ext>
            </a:extLst>
          </p:cNvPr>
          <p:cNvSpPr>
            <a:spLocks noChangeShapeType="1"/>
          </p:cNvSpPr>
          <p:nvPr/>
        </p:nvSpPr>
        <p:spPr bwMode="auto">
          <a:xfrm>
            <a:off x="4697413" y="1565275"/>
            <a:ext cx="0" cy="52863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78540" name="Rectangle 12">
            <a:extLst>
              <a:ext uri="{FF2B5EF4-FFF2-40B4-BE49-F238E27FC236}">
                <a16:creationId xmlns:a16="http://schemas.microsoft.com/office/drawing/2014/main" id="{54DB6B23-B622-4B44-B91C-D439113A060D}"/>
              </a:ext>
            </a:extLst>
          </p:cNvPr>
          <p:cNvSpPr>
            <a:spLocks noChangeArrowheads="1"/>
          </p:cNvSpPr>
          <p:nvPr/>
        </p:nvSpPr>
        <p:spPr bwMode="auto">
          <a:xfrm>
            <a:off x="2719388" y="1990725"/>
            <a:ext cx="4119562" cy="4016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600" i="0">
                <a:effectLst>
                  <a:outerShdw blurRad="38100" dist="38100" dir="2700000" algn="tl">
                    <a:srgbClr val="C0C0C0"/>
                  </a:outerShdw>
                </a:effectLst>
                <a:latin typeface="Verdana" pitchFamily="34" charset="0"/>
              </a:rPr>
              <a:t>Metabolismo</a:t>
            </a:r>
          </a:p>
        </p:txBody>
      </p:sp>
      <p:sp>
        <p:nvSpPr>
          <p:cNvPr id="278542" name="Rectangle 14">
            <a:extLst>
              <a:ext uri="{FF2B5EF4-FFF2-40B4-BE49-F238E27FC236}">
                <a16:creationId xmlns:a16="http://schemas.microsoft.com/office/drawing/2014/main" id="{243C15F0-CB96-4EC5-9EB7-4D857294D57D}"/>
              </a:ext>
            </a:extLst>
          </p:cNvPr>
          <p:cNvSpPr>
            <a:spLocks noChangeArrowheads="1"/>
          </p:cNvSpPr>
          <p:nvPr/>
        </p:nvSpPr>
        <p:spPr bwMode="auto">
          <a:xfrm>
            <a:off x="3594100" y="4598988"/>
            <a:ext cx="2146300" cy="3429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a:solidFill>
                  <a:srgbClr val="000000"/>
                </a:solidFill>
                <a:effectLst>
                  <a:outerShdw blurRad="38100" dist="38100" dir="2700000" algn="tl">
                    <a:srgbClr val="C0C0C0"/>
                  </a:outerShdw>
                </a:effectLst>
                <a:latin typeface="Arial" charset="0"/>
              </a:rPr>
              <a:t>Medición</a:t>
            </a:r>
            <a:r>
              <a:rPr lang="en-US" sz="3600" i="0">
                <a:solidFill>
                  <a:srgbClr val="000000"/>
                </a:solidFill>
                <a:effectLst>
                  <a:outerShdw blurRad="38100" dist="38100" dir="2700000" algn="tl">
                    <a:srgbClr val="C0C0C0"/>
                  </a:outerShdw>
                </a:effectLst>
                <a:latin typeface="Arial Black" pitchFamily="34" charset="0"/>
              </a:rPr>
              <a:t>         </a:t>
            </a:r>
            <a:endParaRPr lang="en-US" sz="3600">
              <a:solidFill>
                <a:srgbClr val="000000"/>
              </a:solidFill>
              <a:effectLst>
                <a:outerShdw blurRad="38100" dist="38100" dir="2700000" algn="tl">
                  <a:srgbClr val="C0C0C0"/>
                </a:outerShdw>
              </a:effectLst>
              <a:latin typeface="Arial Black" pitchFamily="34" charset="0"/>
            </a:endParaRPr>
          </a:p>
        </p:txBody>
      </p:sp>
      <p:sp>
        <p:nvSpPr>
          <p:cNvPr id="278544" name="Rectangle 16">
            <a:extLst>
              <a:ext uri="{FF2B5EF4-FFF2-40B4-BE49-F238E27FC236}">
                <a16:creationId xmlns:a16="http://schemas.microsoft.com/office/drawing/2014/main" id="{BBF521F0-923B-43CD-9298-B227D10CB771}"/>
              </a:ext>
            </a:extLst>
          </p:cNvPr>
          <p:cNvSpPr>
            <a:spLocks noChangeArrowheads="1"/>
          </p:cNvSpPr>
          <p:nvPr/>
        </p:nvSpPr>
        <p:spPr bwMode="auto">
          <a:xfrm>
            <a:off x="2986088" y="2878138"/>
            <a:ext cx="3643312" cy="3429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Energía Liberada</a:t>
            </a:r>
            <a:r>
              <a:rPr lang="en-US" sz="3600" i="0">
                <a:solidFill>
                  <a:srgbClr val="000000"/>
                </a:solidFill>
                <a:effectLst>
                  <a:outerShdw blurRad="38100" dist="38100" dir="2700000" algn="tl">
                    <a:srgbClr val="C0C0C0"/>
                  </a:outerShdw>
                </a:effectLst>
                <a:latin typeface="Arial Black" pitchFamily="34" charset="0"/>
              </a:rPr>
              <a:t>         </a:t>
            </a:r>
            <a:endParaRPr lang="en-US" sz="3600">
              <a:solidFill>
                <a:srgbClr val="000000"/>
              </a:solidFill>
              <a:effectLst>
                <a:outerShdw blurRad="38100" dist="38100" dir="2700000" algn="tl">
                  <a:srgbClr val="C0C0C0"/>
                </a:outerShdw>
              </a:effectLst>
              <a:latin typeface="Arial Black" pitchFamily="34" charset="0"/>
            </a:endParaRPr>
          </a:p>
        </p:txBody>
      </p:sp>
      <p:sp>
        <p:nvSpPr>
          <p:cNvPr id="97289" name="Text Box 17">
            <a:extLst>
              <a:ext uri="{FF2B5EF4-FFF2-40B4-BE49-F238E27FC236}">
                <a16:creationId xmlns:a16="http://schemas.microsoft.com/office/drawing/2014/main" id="{A4CF2FB8-0F5A-424C-8EAD-F7806B0726D2}"/>
              </a:ext>
            </a:extLst>
          </p:cNvPr>
          <p:cNvSpPr txBox="1">
            <a:spLocks noChangeArrowheads="1"/>
          </p:cNvSpPr>
          <p:nvPr/>
        </p:nvSpPr>
        <p:spPr bwMode="auto">
          <a:xfrm>
            <a:off x="2338388" y="3654425"/>
            <a:ext cx="5065712"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2800" i="0">
                <a:latin typeface="Arial" panose="020B0604020202020204" pitchFamily="34" charset="0"/>
              </a:rPr>
              <a:t>60% Convertido en Calor</a:t>
            </a:r>
          </a:p>
        </p:txBody>
      </p:sp>
      <p:sp>
        <p:nvSpPr>
          <p:cNvPr id="97290" name="Line 23">
            <a:extLst>
              <a:ext uri="{FF2B5EF4-FFF2-40B4-BE49-F238E27FC236}">
                <a16:creationId xmlns:a16="http://schemas.microsoft.com/office/drawing/2014/main" id="{2B0DFFC8-5A6C-4C17-B76C-74A767E11D38}"/>
              </a:ext>
            </a:extLst>
          </p:cNvPr>
          <p:cNvSpPr>
            <a:spLocks noChangeShapeType="1"/>
          </p:cNvSpPr>
          <p:nvPr/>
        </p:nvSpPr>
        <p:spPr bwMode="auto">
          <a:xfrm>
            <a:off x="4710113" y="4968875"/>
            <a:ext cx="0" cy="60325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78552" name="Rectangle 24">
            <a:extLst>
              <a:ext uri="{FF2B5EF4-FFF2-40B4-BE49-F238E27FC236}">
                <a16:creationId xmlns:a16="http://schemas.microsoft.com/office/drawing/2014/main" id="{8A2DBB37-D624-4BE9-91ED-20AD2D92824F}"/>
              </a:ext>
            </a:extLst>
          </p:cNvPr>
          <p:cNvSpPr>
            <a:spLocks noChangeArrowheads="1"/>
          </p:cNvSpPr>
          <p:nvPr/>
        </p:nvSpPr>
        <p:spPr bwMode="auto">
          <a:xfrm>
            <a:off x="2308225" y="5572125"/>
            <a:ext cx="4772025" cy="109855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latin typeface="Verdana" pitchFamily="34" charset="0"/>
              </a:rPr>
              <a:t>SE ESTIMA EL</a:t>
            </a:r>
          </a:p>
          <a:p>
            <a:pPr marL="342900" indent="-342900" algn="ctr">
              <a:lnSpc>
                <a:spcPct val="70000"/>
              </a:lnSpc>
              <a:spcBef>
                <a:spcPct val="20000"/>
              </a:spcBef>
              <a:defRPr/>
            </a:pPr>
            <a:r>
              <a:rPr lang="es-PR" sz="2800" i="0">
                <a:solidFill>
                  <a:srgbClr val="000000"/>
                </a:solidFill>
                <a:latin typeface="Verdana" pitchFamily="34" charset="0"/>
              </a:rPr>
              <a:t>RITMO E INTENSIDAD</a:t>
            </a:r>
          </a:p>
          <a:p>
            <a:pPr marL="342900" indent="-342900" algn="ctr">
              <a:lnSpc>
                <a:spcPct val="70000"/>
              </a:lnSpc>
              <a:spcBef>
                <a:spcPct val="20000"/>
              </a:spcBef>
              <a:defRPr/>
            </a:pPr>
            <a:r>
              <a:rPr lang="es-PR" sz="2800" i="0">
                <a:solidFill>
                  <a:srgbClr val="000000"/>
                </a:solidFill>
                <a:latin typeface="Verdana" pitchFamily="34" charset="0"/>
              </a:rPr>
              <a:t>DE LA ENERGÍA</a:t>
            </a:r>
            <a:endParaRPr lang="en-US" sz="2800">
              <a:solidFill>
                <a:srgbClr val="000000"/>
              </a:solidFill>
              <a:latin typeface="Verdana" pitchFamily="34" charset="0"/>
            </a:endParaRPr>
          </a:p>
        </p:txBody>
      </p:sp>
      <p:sp>
        <p:nvSpPr>
          <p:cNvPr id="97292" name="Line 25">
            <a:extLst>
              <a:ext uri="{FF2B5EF4-FFF2-40B4-BE49-F238E27FC236}">
                <a16:creationId xmlns:a16="http://schemas.microsoft.com/office/drawing/2014/main" id="{CEB281C7-1C63-4055-A175-1EE3369099B2}"/>
              </a:ext>
            </a:extLst>
          </p:cNvPr>
          <p:cNvSpPr>
            <a:spLocks noChangeShapeType="1"/>
          </p:cNvSpPr>
          <p:nvPr/>
        </p:nvSpPr>
        <p:spPr bwMode="auto">
          <a:xfrm>
            <a:off x="4710113" y="2378075"/>
            <a:ext cx="0" cy="52863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7293" name="Line 26">
            <a:extLst>
              <a:ext uri="{FF2B5EF4-FFF2-40B4-BE49-F238E27FC236}">
                <a16:creationId xmlns:a16="http://schemas.microsoft.com/office/drawing/2014/main" id="{DD516E24-8045-4AF1-9A97-B430ED4363D9}"/>
              </a:ext>
            </a:extLst>
          </p:cNvPr>
          <p:cNvSpPr>
            <a:spLocks noChangeShapeType="1"/>
          </p:cNvSpPr>
          <p:nvPr/>
        </p:nvSpPr>
        <p:spPr bwMode="auto">
          <a:xfrm>
            <a:off x="4710113" y="3203575"/>
            <a:ext cx="0" cy="52863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97294" name="Line 27">
            <a:extLst>
              <a:ext uri="{FF2B5EF4-FFF2-40B4-BE49-F238E27FC236}">
                <a16:creationId xmlns:a16="http://schemas.microsoft.com/office/drawing/2014/main" id="{E43BA0A1-544B-4735-807E-6FD105971DD9}"/>
              </a:ext>
            </a:extLst>
          </p:cNvPr>
          <p:cNvSpPr>
            <a:spLocks noChangeShapeType="1"/>
          </p:cNvSpPr>
          <p:nvPr/>
        </p:nvSpPr>
        <p:spPr bwMode="auto">
          <a:xfrm>
            <a:off x="4710113" y="4029075"/>
            <a:ext cx="0" cy="52863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8531"/>
                                        </p:tgtEl>
                                        <p:attrNameLst>
                                          <p:attrName>style.visibility</p:attrName>
                                        </p:attrNameLst>
                                      </p:cBhvr>
                                      <p:to>
                                        <p:strVal val="visible"/>
                                      </p:to>
                                    </p:set>
                                    <p:animEffect transition="in" filter="wipe(left)">
                                      <p:cBhvr>
                                        <p:cTn id="7" dur="500"/>
                                        <p:tgtEl>
                                          <p:spTgt spid="278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1"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Contents">
            <a:extLst>
              <a:ext uri="{FF2B5EF4-FFF2-40B4-BE49-F238E27FC236}">
                <a16:creationId xmlns:a16="http://schemas.microsoft.com/office/drawing/2014/main" id="{87EB6AD6-B09F-46CC-825D-1842AEDEBF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4675" name="Text Box 3">
            <a:extLst>
              <a:ext uri="{FF2B5EF4-FFF2-40B4-BE49-F238E27FC236}">
                <a16:creationId xmlns:a16="http://schemas.microsoft.com/office/drawing/2014/main" id="{E6A8964C-808C-4EBF-8EC8-7346FE713C30}"/>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84676" name="Rectangle 4">
            <a:extLst>
              <a:ext uri="{FF2B5EF4-FFF2-40B4-BE49-F238E27FC236}">
                <a16:creationId xmlns:a16="http://schemas.microsoft.com/office/drawing/2014/main" id="{FF146C0C-3502-4D17-B3A6-371D4F9707B9}"/>
              </a:ext>
            </a:extLst>
          </p:cNvPr>
          <p:cNvSpPr>
            <a:spLocks noChangeArrowheads="1"/>
          </p:cNvSpPr>
          <p:nvPr/>
        </p:nvSpPr>
        <p:spPr bwMode="auto">
          <a:xfrm>
            <a:off x="1939925" y="1290638"/>
            <a:ext cx="5503863" cy="3873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Arial Black" pitchFamily="34" charset="0"/>
              </a:rPr>
              <a:t>CALORIMETRÍA DIRECTA</a:t>
            </a:r>
            <a:endParaRPr lang="en-US" sz="2900">
              <a:effectLst>
                <a:outerShdw blurRad="38100" dist="38100" dir="2700000" algn="tl">
                  <a:srgbClr val="C0C0C0"/>
                </a:outerShdw>
              </a:effectLst>
              <a:latin typeface="Arial Black" pitchFamily="34" charset="0"/>
            </a:endParaRPr>
          </a:p>
        </p:txBody>
      </p:sp>
      <p:sp>
        <p:nvSpPr>
          <p:cNvPr id="284677" name="Rectangle 5">
            <a:extLst>
              <a:ext uri="{FF2B5EF4-FFF2-40B4-BE49-F238E27FC236}">
                <a16:creationId xmlns:a16="http://schemas.microsoft.com/office/drawing/2014/main" id="{84ED7DEF-65F8-4DD2-AAE3-7A207490FD63}"/>
              </a:ext>
            </a:extLst>
          </p:cNvPr>
          <p:cNvSpPr>
            <a:spLocks noChangeArrowheads="1"/>
          </p:cNvSpPr>
          <p:nvPr/>
        </p:nvSpPr>
        <p:spPr bwMode="auto">
          <a:xfrm>
            <a:off x="573088" y="2176463"/>
            <a:ext cx="2387600"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VENTAJAS</a:t>
            </a:r>
            <a:endParaRPr lang="en-US" sz="2100" baseline="-25000">
              <a:effectLst>
                <a:outerShdw blurRad="38100" dist="38100" dir="2700000" algn="tl">
                  <a:srgbClr val="C0C0C0"/>
                </a:outerShdw>
              </a:effectLst>
              <a:latin typeface="Verdana" pitchFamily="34" charset="0"/>
            </a:endParaRPr>
          </a:p>
        </p:txBody>
      </p:sp>
      <p:sp>
        <p:nvSpPr>
          <p:cNvPr id="284678" name="Rectangle 6">
            <a:extLst>
              <a:ext uri="{FF2B5EF4-FFF2-40B4-BE49-F238E27FC236}">
                <a16:creationId xmlns:a16="http://schemas.microsoft.com/office/drawing/2014/main" id="{ACED6AFC-CF6E-4C80-AC5E-85B2B3A5648F}"/>
              </a:ext>
            </a:extLst>
          </p:cNvPr>
          <p:cNvSpPr>
            <a:spLocks noChangeArrowheads="1"/>
          </p:cNvSpPr>
          <p:nvPr/>
        </p:nvSpPr>
        <p:spPr bwMode="auto">
          <a:xfrm>
            <a:off x="296863" y="3379788"/>
            <a:ext cx="3727450" cy="5381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Medición Directa/Precisa</a:t>
            </a:r>
          </a:p>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del Calor Metabólico</a:t>
            </a:r>
            <a:endParaRPr lang="en-US" sz="2200">
              <a:solidFill>
                <a:srgbClr val="000000"/>
              </a:solidFill>
              <a:effectLst>
                <a:outerShdw blurRad="38100" dist="38100" dir="2700000" algn="tl">
                  <a:srgbClr val="C0C0C0"/>
                </a:outerShdw>
              </a:effectLst>
              <a:latin typeface="Arial Black" pitchFamily="34" charset="0"/>
            </a:endParaRPr>
          </a:p>
        </p:txBody>
      </p:sp>
      <p:sp>
        <p:nvSpPr>
          <p:cNvPr id="98311" name="Freeform 9">
            <a:extLst>
              <a:ext uri="{FF2B5EF4-FFF2-40B4-BE49-F238E27FC236}">
                <a16:creationId xmlns:a16="http://schemas.microsoft.com/office/drawing/2014/main" id="{086FE688-9F7B-41E7-9B85-0E38F5081785}"/>
              </a:ext>
            </a:extLst>
          </p:cNvPr>
          <p:cNvSpPr>
            <a:spLocks/>
          </p:cNvSpPr>
          <p:nvPr/>
        </p:nvSpPr>
        <p:spPr bwMode="auto">
          <a:xfrm>
            <a:off x="1704975" y="1417638"/>
            <a:ext cx="365125" cy="7112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98312" name="Line 22">
            <a:extLst>
              <a:ext uri="{FF2B5EF4-FFF2-40B4-BE49-F238E27FC236}">
                <a16:creationId xmlns:a16="http://schemas.microsoft.com/office/drawing/2014/main" id="{04DA0AA2-D529-4063-B84A-3B6D2009D68B}"/>
              </a:ext>
            </a:extLst>
          </p:cNvPr>
          <p:cNvSpPr>
            <a:spLocks noChangeShapeType="1"/>
          </p:cNvSpPr>
          <p:nvPr/>
        </p:nvSpPr>
        <p:spPr bwMode="auto">
          <a:xfrm>
            <a:off x="1665288" y="2543175"/>
            <a:ext cx="0" cy="8128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84698" name="Rectangle 26">
            <a:extLst>
              <a:ext uri="{FF2B5EF4-FFF2-40B4-BE49-F238E27FC236}">
                <a16:creationId xmlns:a16="http://schemas.microsoft.com/office/drawing/2014/main" id="{D255539D-6514-4648-ADF2-5F2F4B5B024C}"/>
              </a:ext>
            </a:extLst>
          </p:cNvPr>
          <p:cNvSpPr>
            <a:spLocks noChangeArrowheads="1"/>
          </p:cNvSpPr>
          <p:nvPr/>
        </p:nvSpPr>
        <p:spPr bwMode="auto">
          <a:xfrm>
            <a:off x="5805488" y="2176463"/>
            <a:ext cx="3179762"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900" i="0">
                <a:effectLst>
                  <a:outerShdw blurRad="38100" dist="38100" dir="2700000" algn="tl">
                    <a:srgbClr val="C0C0C0"/>
                  </a:outerShdw>
                </a:effectLst>
                <a:latin typeface="Verdana" pitchFamily="34" charset="0"/>
              </a:rPr>
              <a:t>DESVENTAJAS</a:t>
            </a:r>
            <a:endParaRPr lang="en-US" sz="2100" baseline="-25000">
              <a:effectLst>
                <a:outerShdw blurRad="38100" dist="38100" dir="2700000" algn="tl">
                  <a:srgbClr val="C0C0C0"/>
                </a:outerShdw>
              </a:effectLst>
              <a:latin typeface="Verdana" pitchFamily="34" charset="0"/>
            </a:endParaRPr>
          </a:p>
        </p:txBody>
      </p:sp>
      <p:sp>
        <p:nvSpPr>
          <p:cNvPr id="284699" name="Rectangle 27">
            <a:extLst>
              <a:ext uri="{FF2B5EF4-FFF2-40B4-BE49-F238E27FC236}">
                <a16:creationId xmlns:a16="http://schemas.microsoft.com/office/drawing/2014/main" id="{5ED79B7F-A0EA-492E-84CB-E5DA2B9C018F}"/>
              </a:ext>
            </a:extLst>
          </p:cNvPr>
          <p:cNvSpPr>
            <a:spLocks noChangeArrowheads="1"/>
          </p:cNvSpPr>
          <p:nvPr/>
        </p:nvSpPr>
        <p:spPr bwMode="auto">
          <a:xfrm>
            <a:off x="4021138" y="3367088"/>
            <a:ext cx="5080000" cy="146526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No Puede Seguir Cambios Rápidos</a:t>
            </a:r>
          </a:p>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en la Liberación de Energía, es </a:t>
            </a:r>
          </a:p>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decir, Toma mucho Tiempo el </a:t>
            </a:r>
          </a:p>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Cálculo de la Producción de Calor </a:t>
            </a:r>
          </a:p>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(Ej: Ejercicios de  Alta Intensidad</a:t>
            </a:r>
            <a:r>
              <a:rPr lang="es-PR" sz="2000" i="0">
                <a:solidFill>
                  <a:srgbClr val="000000"/>
                </a:solidFill>
                <a:effectLst>
                  <a:outerShdw blurRad="38100" dist="38100" dir="2700000" algn="tl">
                    <a:srgbClr val="C0C0C0"/>
                  </a:outerShdw>
                </a:effectLst>
                <a:latin typeface="Arial" charset="0"/>
              </a:rPr>
              <a:t>)</a:t>
            </a:r>
            <a:endParaRPr lang="en-US" sz="2000">
              <a:solidFill>
                <a:srgbClr val="000000"/>
              </a:solidFill>
              <a:effectLst>
                <a:outerShdw blurRad="38100" dist="38100" dir="2700000" algn="tl">
                  <a:srgbClr val="C0C0C0"/>
                </a:outerShdw>
              </a:effectLst>
              <a:latin typeface="Arial Black" pitchFamily="34" charset="0"/>
            </a:endParaRPr>
          </a:p>
        </p:txBody>
      </p:sp>
      <p:sp>
        <p:nvSpPr>
          <p:cNvPr id="98315" name="Freeform 28">
            <a:extLst>
              <a:ext uri="{FF2B5EF4-FFF2-40B4-BE49-F238E27FC236}">
                <a16:creationId xmlns:a16="http://schemas.microsoft.com/office/drawing/2014/main" id="{EC598D8A-B691-48FD-A106-99BC9D554025}"/>
              </a:ext>
            </a:extLst>
          </p:cNvPr>
          <p:cNvSpPr>
            <a:spLocks/>
          </p:cNvSpPr>
          <p:nvPr/>
        </p:nvSpPr>
        <p:spPr bwMode="auto">
          <a:xfrm flipH="1">
            <a:off x="7267575" y="1417638"/>
            <a:ext cx="161925" cy="736600"/>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15240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284702" name="Rectangle 30">
            <a:extLst>
              <a:ext uri="{FF2B5EF4-FFF2-40B4-BE49-F238E27FC236}">
                <a16:creationId xmlns:a16="http://schemas.microsoft.com/office/drawing/2014/main" id="{EB66319C-6F8B-4A27-808B-3C25B5E7A064}"/>
              </a:ext>
            </a:extLst>
          </p:cNvPr>
          <p:cNvSpPr>
            <a:spLocks noChangeArrowheads="1"/>
          </p:cNvSpPr>
          <p:nvPr/>
        </p:nvSpPr>
        <p:spPr bwMode="auto">
          <a:xfrm>
            <a:off x="4033838" y="5056188"/>
            <a:ext cx="4660900" cy="3778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No es portable/práctico</a:t>
            </a:r>
            <a:endParaRPr lang="en-US" sz="2200">
              <a:solidFill>
                <a:srgbClr val="000000"/>
              </a:solidFill>
              <a:effectLst>
                <a:outerShdw blurRad="38100" dist="38100" dir="2700000" algn="tl">
                  <a:srgbClr val="C0C0C0"/>
                </a:outerShdw>
              </a:effectLst>
              <a:latin typeface="Arial Black" pitchFamily="34" charset="0"/>
            </a:endParaRPr>
          </a:p>
        </p:txBody>
      </p:sp>
      <p:sp>
        <p:nvSpPr>
          <p:cNvPr id="284703" name="Rectangle 31">
            <a:extLst>
              <a:ext uri="{FF2B5EF4-FFF2-40B4-BE49-F238E27FC236}">
                <a16:creationId xmlns:a16="http://schemas.microsoft.com/office/drawing/2014/main" id="{19194BBD-A574-460E-BF80-3773C111CF4F}"/>
              </a:ext>
            </a:extLst>
          </p:cNvPr>
          <p:cNvSpPr>
            <a:spLocks noChangeArrowheads="1"/>
          </p:cNvSpPr>
          <p:nvPr/>
        </p:nvSpPr>
        <p:spPr bwMode="auto">
          <a:xfrm>
            <a:off x="4033838" y="5538788"/>
            <a:ext cx="4660900" cy="37782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Es muy Costoso</a:t>
            </a:r>
            <a:endParaRPr lang="en-US" sz="2200">
              <a:solidFill>
                <a:srgbClr val="000000"/>
              </a:solidFill>
              <a:effectLst>
                <a:outerShdw blurRad="38100" dist="38100" dir="2700000" algn="tl">
                  <a:srgbClr val="C0C0C0"/>
                </a:outerShdw>
              </a:effectLst>
              <a:latin typeface="Arial Black" pitchFamily="34" charset="0"/>
            </a:endParaRPr>
          </a:p>
        </p:txBody>
      </p:sp>
      <p:sp>
        <p:nvSpPr>
          <p:cNvPr id="284704" name="Rectangle 32">
            <a:extLst>
              <a:ext uri="{FF2B5EF4-FFF2-40B4-BE49-F238E27FC236}">
                <a16:creationId xmlns:a16="http://schemas.microsoft.com/office/drawing/2014/main" id="{6CAE02B9-8B3B-432F-AA30-200FBC32C827}"/>
              </a:ext>
            </a:extLst>
          </p:cNvPr>
          <p:cNvSpPr>
            <a:spLocks noChangeArrowheads="1"/>
          </p:cNvSpPr>
          <p:nvPr/>
        </p:nvSpPr>
        <p:spPr bwMode="auto">
          <a:xfrm>
            <a:off x="4033838" y="5995988"/>
            <a:ext cx="4648200" cy="5873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No Aplica para Actividades</a:t>
            </a:r>
          </a:p>
          <a:p>
            <a:pPr marL="342900" indent="-342900">
              <a:lnSpc>
                <a:spcPct val="70000"/>
              </a:lnSpc>
              <a:spcBef>
                <a:spcPct val="20000"/>
              </a:spcBef>
              <a:defRPr/>
            </a:pPr>
            <a:r>
              <a:rPr lang="es-PR" sz="2200" i="0">
                <a:solidFill>
                  <a:srgbClr val="000000"/>
                </a:solidFill>
                <a:effectLst>
                  <a:outerShdw blurRad="38100" dist="38100" dir="2700000" algn="tl">
                    <a:srgbClr val="C0C0C0"/>
                  </a:outerShdw>
                </a:effectLst>
                <a:latin typeface="Arial" charset="0"/>
              </a:rPr>
              <a:t>  Recreativas Comunes</a:t>
            </a:r>
            <a:endParaRPr lang="en-US" sz="2200">
              <a:solidFill>
                <a:srgbClr val="000000"/>
              </a:solidFill>
              <a:effectLst>
                <a:outerShdw blurRad="38100" dist="38100" dir="2700000" algn="tl">
                  <a:srgbClr val="C0C0C0"/>
                </a:outerShdw>
              </a:effectLst>
              <a:latin typeface="Arial Black" pitchFamily="34" charset="0"/>
            </a:endParaRPr>
          </a:p>
        </p:txBody>
      </p:sp>
      <p:sp>
        <p:nvSpPr>
          <p:cNvPr id="98319" name="Line 33">
            <a:extLst>
              <a:ext uri="{FF2B5EF4-FFF2-40B4-BE49-F238E27FC236}">
                <a16:creationId xmlns:a16="http://schemas.microsoft.com/office/drawing/2014/main" id="{6D97FC8C-81FE-4889-8769-5FFB9ABC13B2}"/>
              </a:ext>
            </a:extLst>
          </p:cNvPr>
          <p:cNvSpPr>
            <a:spLocks noChangeShapeType="1"/>
          </p:cNvSpPr>
          <p:nvPr/>
        </p:nvSpPr>
        <p:spPr bwMode="auto">
          <a:xfrm>
            <a:off x="7424738" y="2541588"/>
            <a:ext cx="0" cy="812800"/>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4675"/>
                                        </p:tgtEl>
                                        <p:attrNameLst>
                                          <p:attrName>style.visibility</p:attrName>
                                        </p:attrNameLst>
                                      </p:cBhvr>
                                      <p:to>
                                        <p:strVal val="visible"/>
                                      </p:to>
                                    </p:set>
                                    <p:animEffect transition="in" filter="wipe(left)">
                                      <p:cBhvr>
                                        <p:cTn id="7" dur="500"/>
                                        <p:tgtEl>
                                          <p:spTgt spid="2846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75"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descr="Contents">
            <a:extLst>
              <a:ext uri="{FF2B5EF4-FFF2-40B4-BE49-F238E27FC236}">
                <a16:creationId xmlns:a16="http://schemas.microsoft.com/office/drawing/2014/main" id="{4065210C-B39A-4E26-8552-5E784A1EFC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79" name="Text Box 3">
            <a:extLst>
              <a:ext uri="{FF2B5EF4-FFF2-40B4-BE49-F238E27FC236}">
                <a16:creationId xmlns:a16="http://schemas.microsoft.com/office/drawing/2014/main" id="{5C17B8B7-8097-44B3-AC74-999059290739}"/>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80580" name="Rectangle 4">
            <a:extLst>
              <a:ext uri="{FF2B5EF4-FFF2-40B4-BE49-F238E27FC236}">
                <a16:creationId xmlns:a16="http://schemas.microsoft.com/office/drawing/2014/main" id="{128EB155-E7BA-46CB-AB5A-A6C2002167D7}"/>
              </a:ext>
            </a:extLst>
          </p:cNvPr>
          <p:cNvSpPr>
            <a:spLocks noChangeArrowheads="1"/>
          </p:cNvSpPr>
          <p:nvPr/>
        </p:nvSpPr>
        <p:spPr bwMode="auto">
          <a:xfrm>
            <a:off x="1044575" y="1316038"/>
            <a:ext cx="7121525" cy="438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700" i="0">
                <a:effectLst>
                  <a:outerShdw blurRad="38100" dist="38100" dir="2700000" algn="tl">
                    <a:srgbClr val="C0C0C0"/>
                  </a:outerShdw>
                </a:effectLst>
                <a:latin typeface="Arial Black" pitchFamily="34" charset="0"/>
              </a:rPr>
              <a:t>CALORIMETRÍA DIRECTA</a:t>
            </a:r>
          </a:p>
        </p:txBody>
      </p:sp>
      <p:sp>
        <p:nvSpPr>
          <p:cNvPr id="99333" name="Line 5">
            <a:extLst>
              <a:ext uri="{FF2B5EF4-FFF2-40B4-BE49-F238E27FC236}">
                <a16:creationId xmlns:a16="http://schemas.microsoft.com/office/drawing/2014/main" id="{EF48A3C0-D334-458A-B9F0-D5E7DE7A1AA9}"/>
              </a:ext>
            </a:extLst>
          </p:cNvPr>
          <p:cNvSpPr>
            <a:spLocks noChangeShapeType="1"/>
          </p:cNvSpPr>
          <p:nvPr/>
        </p:nvSpPr>
        <p:spPr bwMode="auto">
          <a:xfrm>
            <a:off x="4697413" y="1730375"/>
            <a:ext cx="0" cy="1541463"/>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80582" name="Rectangle 6">
            <a:extLst>
              <a:ext uri="{FF2B5EF4-FFF2-40B4-BE49-F238E27FC236}">
                <a16:creationId xmlns:a16="http://schemas.microsoft.com/office/drawing/2014/main" id="{4F769D9F-48D0-49F5-88FC-79DE52D298E6}"/>
              </a:ext>
            </a:extLst>
          </p:cNvPr>
          <p:cNvSpPr>
            <a:spLocks noChangeArrowheads="1"/>
          </p:cNvSpPr>
          <p:nvPr/>
        </p:nvSpPr>
        <p:spPr bwMode="auto">
          <a:xfrm>
            <a:off x="2719388" y="3324225"/>
            <a:ext cx="4119562" cy="401638"/>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4000" i="0">
                <a:effectLst>
                  <a:outerShdw blurRad="38100" dist="38100" dir="2700000" algn="tl">
                    <a:srgbClr val="C0C0C0"/>
                  </a:outerShdw>
                </a:effectLst>
                <a:latin typeface="Verdana" pitchFamily="34" charset="0"/>
              </a:rPr>
              <a:t>Calorímetro</a:t>
            </a:r>
          </a:p>
        </p:txBody>
      </p:sp>
      <p:sp>
        <p:nvSpPr>
          <p:cNvPr id="280584" name="Rectangle 8">
            <a:extLst>
              <a:ext uri="{FF2B5EF4-FFF2-40B4-BE49-F238E27FC236}">
                <a16:creationId xmlns:a16="http://schemas.microsoft.com/office/drawing/2014/main" id="{626617BD-EEBA-4B4B-B723-221F32C0BC53}"/>
              </a:ext>
            </a:extLst>
          </p:cNvPr>
          <p:cNvSpPr>
            <a:spLocks noChangeArrowheads="1"/>
          </p:cNvSpPr>
          <p:nvPr/>
        </p:nvSpPr>
        <p:spPr bwMode="auto">
          <a:xfrm>
            <a:off x="552450" y="3830638"/>
            <a:ext cx="8302625" cy="3429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2900" i="0">
                <a:solidFill>
                  <a:srgbClr val="000000"/>
                </a:solidFill>
                <a:effectLst>
                  <a:outerShdw blurRad="38100" dist="38100" dir="2700000" algn="tl">
                    <a:srgbClr val="C0C0C0"/>
                  </a:outerShdw>
                </a:effectLst>
                <a:latin typeface="Arial" charset="0"/>
              </a:rPr>
              <a:t>(Aparato para Medir Calor/Energía Metabólica)</a:t>
            </a:r>
            <a:r>
              <a:rPr lang="en-US" sz="2800" i="0">
                <a:solidFill>
                  <a:srgbClr val="000000"/>
                </a:solidFill>
                <a:effectLst>
                  <a:outerShdw blurRad="38100" dist="38100" dir="2700000" algn="tl">
                    <a:srgbClr val="C0C0C0"/>
                  </a:outerShdw>
                </a:effectLst>
                <a:latin typeface="Arial Black" pitchFamily="34" charset="0"/>
              </a:rPr>
              <a:t>         </a:t>
            </a:r>
            <a:endParaRPr lang="en-US" sz="2800">
              <a:solidFill>
                <a:srgbClr val="000000"/>
              </a:solidFill>
              <a:effectLst>
                <a:outerShdw blurRad="38100" dist="38100" dir="2700000" algn="tl">
                  <a:srgbClr val="C0C0C0"/>
                </a:outerShdw>
              </a:effectLst>
              <a:latin typeface="Arial Black" pitchFamily="34" charset="0"/>
            </a:endParaRPr>
          </a:p>
        </p:txBody>
      </p:sp>
      <p:sp>
        <p:nvSpPr>
          <p:cNvPr id="99336" name="Text Box 9">
            <a:extLst>
              <a:ext uri="{FF2B5EF4-FFF2-40B4-BE49-F238E27FC236}">
                <a16:creationId xmlns:a16="http://schemas.microsoft.com/office/drawing/2014/main" id="{8B0161AC-A509-4AF1-A0B4-A2637C714846}"/>
              </a:ext>
            </a:extLst>
          </p:cNvPr>
          <p:cNvSpPr txBox="1">
            <a:spLocks noChangeArrowheads="1"/>
          </p:cNvSpPr>
          <p:nvPr/>
        </p:nvSpPr>
        <p:spPr bwMode="auto">
          <a:xfrm>
            <a:off x="1757363" y="6084888"/>
            <a:ext cx="6051550" cy="53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3600" i="0">
                <a:latin typeface="Arial" panose="020B0604020202020204" pitchFamily="34" charset="0"/>
              </a:rPr>
              <a:t>(BOMBA CALORÍMETRA)</a:t>
            </a:r>
          </a:p>
        </p:txBody>
      </p:sp>
      <p:sp>
        <p:nvSpPr>
          <p:cNvPr id="280587" name="Rectangle 11">
            <a:extLst>
              <a:ext uri="{FF2B5EF4-FFF2-40B4-BE49-F238E27FC236}">
                <a16:creationId xmlns:a16="http://schemas.microsoft.com/office/drawing/2014/main" id="{13D694BD-F51C-46A4-A3C6-40DBDCD9ABA8}"/>
              </a:ext>
            </a:extLst>
          </p:cNvPr>
          <p:cNvSpPr>
            <a:spLocks noChangeArrowheads="1"/>
          </p:cNvSpPr>
          <p:nvPr/>
        </p:nvSpPr>
        <p:spPr bwMode="auto">
          <a:xfrm>
            <a:off x="1133475" y="5673725"/>
            <a:ext cx="7196138" cy="3571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3600" i="0">
                <a:solidFill>
                  <a:srgbClr val="000000"/>
                </a:solidFill>
                <a:latin typeface="Verdana" pitchFamily="34" charset="0"/>
              </a:rPr>
              <a:t>CÁMARA COLORIMÉTRICA</a:t>
            </a:r>
            <a:endParaRPr lang="en-US" sz="3600">
              <a:solidFill>
                <a:srgbClr val="000000"/>
              </a:solidFill>
              <a:latin typeface="Verdana" pitchFamily="34" charset="0"/>
            </a:endParaRPr>
          </a:p>
        </p:txBody>
      </p:sp>
      <p:sp>
        <p:nvSpPr>
          <p:cNvPr id="99338" name="Line 16">
            <a:extLst>
              <a:ext uri="{FF2B5EF4-FFF2-40B4-BE49-F238E27FC236}">
                <a16:creationId xmlns:a16="http://schemas.microsoft.com/office/drawing/2014/main" id="{F7A186B2-205F-4A3B-8014-7F3F805CBC09}"/>
              </a:ext>
            </a:extLst>
          </p:cNvPr>
          <p:cNvSpPr>
            <a:spLocks noChangeShapeType="1"/>
          </p:cNvSpPr>
          <p:nvPr/>
        </p:nvSpPr>
        <p:spPr bwMode="auto">
          <a:xfrm>
            <a:off x="4697413" y="4130675"/>
            <a:ext cx="0" cy="1541463"/>
          </a:xfrm>
          <a:prstGeom prst="line">
            <a:avLst/>
          </a:prstGeom>
          <a:noFill/>
          <a:ln w="323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0579"/>
                                        </p:tgtEl>
                                        <p:attrNameLst>
                                          <p:attrName>style.visibility</p:attrName>
                                        </p:attrNameLst>
                                      </p:cBhvr>
                                      <p:to>
                                        <p:strVal val="visible"/>
                                      </p:to>
                                    </p:set>
                                    <p:animEffect transition="in" filter="wipe(left)">
                                      <p:cBhvr>
                                        <p:cTn id="7" dur="500"/>
                                        <p:tgtEl>
                                          <p:spTgt spid="280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79"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2" descr="Contents">
            <a:extLst>
              <a:ext uri="{FF2B5EF4-FFF2-40B4-BE49-F238E27FC236}">
                <a16:creationId xmlns:a16="http://schemas.microsoft.com/office/drawing/2014/main" id="{57C46D07-42FF-4C82-958C-7BB72A103F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627" name="Text Box 3">
            <a:extLst>
              <a:ext uri="{FF2B5EF4-FFF2-40B4-BE49-F238E27FC236}">
                <a16:creationId xmlns:a16="http://schemas.microsoft.com/office/drawing/2014/main" id="{94CB849A-FFCC-47E6-8F48-0640169C026A}"/>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82635" name="Rectangle 11">
            <a:extLst>
              <a:ext uri="{FF2B5EF4-FFF2-40B4-BE49-F238E27FC236}">
                <a16:creationId xmlns:a16="http://schemas.microsoft.com/office/drawing/2014/main" id="{1E9429AE-A4DF-4731-B00C-AE8E10D72E36}"/>
              </a:ext>
            </a:extLst>
          </p:cNvPr>
          <p:cNvSpPr>
            <a:spLocks noChangeArrowheads="1"/>
          </p:cNvSpPr>
          <p:nvPr/>
        </p:nvSpPr>
        <p:spPr bwMode="auto">
          <a:xfrm>
            <a:off x="828675" y="1176338"/>
            <a:ext cx="7208838" cy="560387"/>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Arial Black" pitchFamily="34" charset="0"/>
              </a:rPr>
              <a:t>CÁMARA CALORÍMETRA</a:t>
            </a:r>
          </a:p>
          <a:p>
            <a:pPr marL="342900" indent="-342900" algn="ctr">
              <a:lnSpc>
                <a:spcPct val="70000"/>
              </a:lnSpc>
              <a:spcBef>
                <a:spcPct val="20000"/>
              </a:spcBef>
              <a:defRPr/>
            </a:pPr>
            <a:r>
              <a:rPr lang="en-US" sz="2100">
                <a:effectLst>
                  <a:outerShdw blurRad="38100" dist="38100" dir="2700000" algn="tl">
                    <a:srgbClr val="C0C0C0"/>
                  </a:outerShdw>
                </a:effectLst>
                <a:latin typeface="Arial Black" pitchFamily="34" charset="0"/>
              </a:rPr>
              <a:t>(Aislada Hermétricamente)</a:t>
            </a:r>
          </a:p>
        </p:txBody>
      </p:sp>
      <p:sp>
        <p:nvSpPr>
          <p:cNvPr id="282636" name="Rectangle 12">
            <a:extLst>
              <a:ext uri="{FF2B5EF4-FFF2-40B4-BE49-F238E27FC236}">
                <a16:creationId xmlns:a16="http://schemas.microsoft.com/office/drawing/2014/main" id="{E1234115-B980-43C4-99BF-CF23C3960409}"/>
              </a:ext>
            </a:extLst>
          </p:cNvPr>
          <p:cNvSpPr>
            <a:spLocks noChangeArrowheads="1"/>
          </p:cNvSpPr>
          <p:nvPr/>
        </p:nvSpPr>
        <p:spPr bwMode="auto">
          <a:xfrm>
            <a:off x="3292475" y="1924050"/>
            <a:ext cx="2387600" cy="311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2100" i="0">
                <a:effectLst>
                  <a:outerShdw blurRad="38100" dist="38100" dir="2700000" algn="tl">
                    <a:srgbClr val="C0C0C0"/>
                  </a:outerShdw>
                </a:effectLst>
                <a:latin typeface="Verdana" pitchFamily="34" charset="0"/>
              </a:rPr>
              <a:t>Ejercicio</a:t>
            </a:r>
            <a:endParaRPr lang="en-US" sz="1700" baseline="-25000">
              <a:effectLst>
                <a:outerShdw blurRad="38100" dist="38100" dir="2700000" algn="tl">
                  <a:srgbClr val="C0C0C0"/>
                </a:outerShdw>
              </a:effectLst>
              <a:latin typeface="Verdana" pitchFamily="34" charset="0"/>
            </a:endParaRPr>
          </a:p>
        </p:txBody>
      </p:sp>
      <p:sp>
        <p:nvSpPr>
          <p:cNvPr id="282638" name="Rectangle 14">
            <a:extLst>
              <a:ext uri="{FF2B5EF4-FFF2-40B4-BE49-F238E27FC236}">
                <a16:creationId xmlns:a16="http://schemas.microsoft.com/office/drawing/2014/main" id="{22483224-2668-4B50-87EA-AD52679A494E}"/>
              </a:ext>
            </a:extLst>
          </p:cNvPr>
          <p:cNvSpPr>
            <a:spLocks noChangeArrowheads="1"/>
          </p:cNvSpPr>
          <p:nvPr/>
        </p:nvSpPr>
        <p:spPr bwMode="auto">
          <a:xfrm>
            <a:off x="2601913" y="2471738"/>
            <a:ext cx="3827462" cy="303212"/>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i="0">
                <a:solidFill>
                  <a:srgbClr val="000000"/>
                </a:solidFill>
                <a:effectLst>
                  <a:outerShdw blurRad="38100" dist="38100" dir="2700000" algn="tl">
                    <a:srgbClr val="C0C0C0"/>
                  </a:outerShdw>
                </a:effectLst>
                <a:latin typeface="Arial" charset="0"/>
              </a:rPr>
              <a:t>Calor Metabólico Generado</a:t>
            </a:r>
            <a:endParaRPr lang="en-US" sz="2000">
              <a:solidFill>
                <a:srgbClr val="000000"/>
              </a:solidFill>
              <a:effectLst>
                <a:outerShdw blurRad="38100" dist="38100" dir="2700000" algn="tl">
                  <a:srgbClr val="C0C0C0"/>
                </a:outerShdw>
              </a:effectLst>
              <a:latin typeface="Arial Black" pitchFamily="34" charset="0"/>
            </a:endParaRPr>
          </a:p>
        </p:txBody>
      </p:sp>
      <p:sp>
        <p:nvSpPr>
          <p:cNvPr id="100359" name="Line 18">
            <a:extLst>
              <a:ext uri="{FF2B5EF4-FFF2-40B4-BE49-F238E27FC236}">
                <a16:creationId xmlns:a16="http://schemas.microsoft.com/office/drawing/2014/main" id="{5F9D012D-17BF-4E15-80EE-D7E4AF5CCDAD}"/>
              </a:ext>
            </a:extLst>
          </p:cNvPr>
          <p:cNvSpPr>
            <a:spLocks noChangeShapeType="1"/>
          </p:cNvSpPr>
          <p:nvPr/>
        </p:nvSpPr>
        <p:spPr bwMode="auto">
          <a:xfrm>
            <a:off x="4433888" y="271938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82643" name="Rectangle 19">
            <a:extLst>
              <a:ext uri="{FF2B5EF4-FFF2-40B4-BE49-F238E27FC236}">
                <a16:creationId xmlns:a16="http://schemas.microsoft.com/office/drawing/2014/main" id="{2D0B2886-AD86-41C0-9640-BC0DF4562C62}"/>
              </a:ext>
            </a:extLst>
          </p:cNvPr>
          <p:cNvSpPr>
            <a:spLocks noChangeArrowheads="1"/>
          </p:cNvSpPr>
          <p:nvPr/>
        </p:nvSpPr>
        <p:spPr bwMode="auto">
          <a:xfrm>
            <a:off x="512763" y="5876925"/>
            <a:ext cx="7997825" cy="5492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1800" i="0">
                <a:solidFill>
                  <a:srgbClr val="000000"/>
                </a:solidFill>
                <a:latin typeface="Verdana" pitchFamily="34" charset="0"/>
              </a:rPr>
              <a:t>Se Convierte en</a:t>
            </a:r>
          </a:p>
          <a:p>
            <a:pPr marL="342900" indent="-342900" algn="ctr">
              <a:lnSpc>
                <a:spcPct val="70000"/>
              </a:lnSpc>
              <a:spcBef>
                <a:spcPct val="20000"/>
              </a:spcBef>
              <a:defRPr/>
            </a:pPr>
            <a:r>
              <a:rPr lang="es-PR" sz="1800" i="0">
                <a:solidFill>
                  <a:srgbClr val="000000"/>
                </a:solidFill>
                <a:latin typeface="Verdana" pitchFamily="34" charset="0"/>
              </a:rPr>
              <a:t>Ritmo Metabólico/Energía Utilizada durante Ejercicio</a:t>
            </a:r>
            <a:endParaRPr lang="en-US" sz="1800">
              <a:solidFill>
                <a:srgbClr val="000000"/>
              </a:solidFill>
              <a:latin typeface="Verdana" pitchFamily="34" charset="0"/>
            </a:endParaRPr>
          </a:p>
        </p:txBody>
      </p:sp>
      <p:sp>
        <p:nvSpPr>
          <p:cNvPr id="100361" name="Freeform 20">
            <a:extLst>
              <a:ext uri="{FF2B5EF4-FFF2-40B4-BE49-F238E27FC236}">
                <a16:creationId xmlns:a16="http://schemas.microsoft.com/office/drawing/2014/main" id="{289FF921-AD63-4325-9BB8-EF780185701B}"/>
              </a:ext>
            </a:extLst>
          </p:cNvPr>
          <p:cNvSpPr>
            <a:spLocks/>
          </p:cNvSpPr>
          <p:nvPr/>
        </p:nvSpPr>
        <p:spPr bwMode="auto">
          <a:xfrm>
            <a:off x="1754188" y="2590800"/>
            <a:ext cx="1046162" cy="41433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00362" name="Line 24">
            <a:extLst>
              <a:ext uri="{FF2B5EF4-FFF2-40B4-BE49-F238E27FC236}">
                <a16:creationId xmlns:a16="http://schemas.microsoft.com/office/drawing/2014/main" id="{8D7378CF-36D0-48A9-A1F5-EA4F2AA8B858}"/>
              </a:ext>
            </a:extLst>
          </p:cNvPr>
          <p:cNvSpPr>
            <a:spLocks noChangeShapeType="1"/>
          </p:cNvSpPr>
          <p:nvPr/>
        </p:nvSpPr>
        <p:spPr bwMode="auto">
          <a:xfrm>
            <a:off x="4438650" y="17192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0363" name="Text Box 26">
            <a:extLst>
              <a:ext uri="{FF2B5EF4-FFF2-40B4-BE49-F238E27FC236}">
                <a16:creationId xmlns:a16="http://schemas.microsoft.com/office/drawing/2014/main" id="{C7CA88CC-8197-4807-B380-38312D554695}"/>
              </a:ext>
            </a:extLst>
          </p:cNvPr>
          <p:cNvSpPr txBox="1">
            <a:spLocks noChangeArrowheads="1"/>
          </p:cNvSpPr>
          <p:nvPr/>
        </p:nvSpPr>
        <p:spPr bwMode="auto">
          <a:xfrm>
            <a:off x="2309813" y="6415088"/>
            <a:ext cx="4268787"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a:latin typeface="Arial" panose="020B0604020202020204" pitchFamily="34" charset="0"/>
              </a:rPr>
              <a:t>(</a:t>
            </a:r>
            <a:r>
              <a:rPr lang="en-US" altLang="en-US" sz="1800">
                <a:latin typeface="Arial" panose="020B0604020202020204" pitchFamily="34" charset="0"/>
                <a:cs typeface="Arial" panose="020B0604020202020204" pitchFamily="34" charset="0"/>
              </a:rPr>
              <a:t>∆ </a:t>
            </a:r>
            <a:r>
              <a:rPr lang="en-US" altLang="en-US" sz="1800">
                <a:latin typeface="Arial" panose="020B0604020202020204" pitchFamily="34" charset="0"/>
              </a:rPr>
              <a:t>1kg H</a:t>
            </a:r>
            <a:r>
              <a:rPr lang="en-US" altLang="en-US" sz="1800" baseline="-25000">
                <a:latin typeface="Arial" panose="020B0604020202020204" pitchFamily="34" charset="0"/>
              </a:rPr>
              <a:t>2</a:t>
            </a:r>
            <a:r>
              <a:rPr lang="en-US" altLang="en-US" sz="1800">
                <a:latin typeface="Arial" panose="020B0604020202020204" pitchFamily="34" charset="0"/>
              </a:rPr>
              <a:t>O        1 ºC = 1 kcal)</a:t>
            </a:r>
          </a:p>
        </p:txBody>
      </p:sp>
      <p:sp>
        <p:nvSpPr>
          <p:cNvPr id="282660" name="Rectangle 36">
            <a:extLst>
              <a:ext uri="{FF2B5EF4-FFF2-40B4-BE49-F238E27FC236}">
                <a16:creationId xmlns:a16="http://schemas.microsoft.com/office/drawing/2014/main" id="{9265AB03-6565-4A48-9E70-C12E5EF65039}"/>
              </a:ext>
            </a:extLst>
          </p:cNvPr>
          <p:cNvSpPr>
            <a:spLocks noChangeArrowheads="1"/>
          </p:cNvSpPr>
          <p:nvPr/>
        </p:nvSpPr>
        <p:spPr bwMode="auto">
          <a:xfrm>
            <a:off x="2665413" y="4418013"/>
            <a:ext cx="3490912" cy="5111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Aire y Agua que Fluye</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por la Cámara</a:t>
            </a:r>
            <a:endParaRPr lang="en-US" sz="2000">
              <a:solidFill>
                <a:srgbClr val="000000"/>
              </a:solidFill>
              <a:effectLst>
                <a:outerShdw blurRad="38100" dist="38100" dir="2700000" algn="tl">
                  <a:srgbClr val="C0C0C0"/>
                </a:outerShdw>
              </a:effectLst>
              <a:latin typeface="Arial Black" pitchFamily="34" charset="0"/>
            </a:endParaRPr>
          </a:p>
        </p:txBody>
      </p:sp>
      <p:sp>
        <p:nvSpPr>
          <p:cNvPr id="100365" name="Text Box 37">
            <a:extLst>
              <a:ext uri="{FF2B5EF4-FFF2-40B4-BE49-F238E27FC236}">
                <a16:creationId xmlns:a16="http://schemas.microsoft.com/office/drawing/2014/main" id="{BC892A76-2B7B-4422-809F-E1E4E6530E58}"/>
              </a:ext>
            </a:extLst>
          </p:cNvPr>
          <p:cNvSpPr txBox="1">
            <a:spLocks noChangeArrowheads="1"/>
          </p:cNvSpPr>
          <p:nvPr/>
        </p:nvSpPr>
        <p:spPr bwMode="auto">
          <a:xfrm>
            <a:off x="984250" y="2932113"/>
            <a:ext cx="156686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Conducción</a:t>
            </a:r>
          </a:p>
        </p:txBody>
      </p:sp>
      <p:sp>
        <p:nvSpPr>
          <p:cNvPr id="100366" name="Line 38">
            <a:extLst>
              <a:ext uri="{FF2B5EF4-FFF2-40B4-BE49-F238E27FC236}">
                <a16:creationId xmlns:a16="http://schemas.microsoft.com/office/drawing/2014/main" id="{A00EB1DA-3BE5-404E-850B-38AB8BAD7C4F}"/>
              </a:ext>
            </a:extLst>
          </p:cNvPr>
          <p:cNvSpPr>
            <a:spLocks noChangeShapeType="1"/>
          </p:cNvSpPr>
          <p:nvPr/>
        </p:nvSpPr>
        <p:spPr bwMode="auto">
          <a:xfrm>
            <a:off x="4413250" y="419258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0367" name="Line 40">
            <a:extLst>
              <a:ext uri="{FF2B5EF4-FFF2-40B4-BE49-F238E27FC236}">
                <a16:creationId xmlns:a16="http://schemas.microsoft.com/office/drawing/2014/main" id="{8BD32410-A056-4375-972E-3A4FA4FBDB30}"/>
              </a:ext>
            </a:extLst>
          </p:cNvPr>
          <p:cNvSpPr>
            <a:spLocks noChangeShapeType="1"/>
          </p:cNvSpPr>
          <p:nvPr/>
        </p:nvSpPr>
        <p:spPr bwMode="auto">
          <a:xfrm>
            <a:off x="4425950" y="496728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82665" name="Rectangle 41">
            <a:extLst>
              <a:ext uri="{FF2B5EF4-FFF2-40B4-BE49-F238E27FC236}">
                <a16:creationId xmlns:a16="http://schemas.microsoft.com/office/drawing/2014/main" id="{400DAA6A-BCBC-467E-85A2-9CCAD07B1914}"/>
              </a:ext>
            </a:extLst>
          </p:cNvPr>
          <p:cNvSpPr>
            <a:spLocks noChangeArrowheads="1"/>
          </p:cNvSpPr>
          <p:nvPr/>
        </p:nvSpPr>
        <p:spPr bwMode="auto">
          <a:xfrm>
            <a:off x="2728913" y="3686175"/>
            <a:ext cx="3490912" cy="534988"/>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Se Transfiere al Aire y</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Las Paredes de la Cámara</a:t>
            </a:r>
            <a:endParaRPr lang="en-US" sz="2000">
              <a:solidFill>
                <a:srgbClr val="000000"/>
              </a:solidFill>
              <a:effectLst>
                <a:outerShdw blurRad="38100" dist="38100" dir="2700000" algn="tl">
                  <a:srgbClr val="C0C0C0"/>
                </a:outerShdw>
              </a:effectLst>
              <a:latin typeface="Arial Black" pitchFamily="34" charset="0"/>
            </a:endParaRPr>
          </a:p>
        </p:txBody>
      </p:sp>
      <p:sp>
        <p:nvSpPr>
          <p:cNvPr id="100369" name="Line 46">
            <a:extLst>
              <a:ext uri="{FF2B5EF4-FFF2-40B4-BE49-F238E27FC236}">
                <a16:creationId xmlns:a16="http://schemas.microsoft.com/office/drawing/2014/main" id="{AA890805-AFB6-46E0-B361-BAA90BD64C5A}"/>
              </a:ext>
            </a:extLst>
          </p:cNvPr>
          <p:cNvSpPr>
            <a:spLocks noChangeShapeType="1"/>
          </p:cNvSpPr>
          <p:nvPr/>
        </p:nvSpPr>
        <p:spPr bwMode="auto">
          <a:xfrm>
            <a:off x="4438650" y="2189163"/>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0370" name="Text Box 47">
            <a:extLst>
              <a:ext uri="{FF2B5EF4-FFF2-40B4-BE49-F238E27FC236}">
                <a16:creationId xmlns:a16="http://schemas.microsoft.com/office/drawing/2014/main" id="{F5FD10BA-2C63-420D-A467-4E30E4CE30A0}"/>
              </a:ext>
            </a:extLst>
          </p:cNvPr>
          <p:cNvSpPr txBox="1">
            <a:spLocks noChangeArrowheads="1"/>
          </p:cNvSpPr>
          <p:nvPr/>
        </p:nvSpPr>
        <p:spPr bwMode="auto">
          <a:xfrm>
            <a:off x="3689350" y="2919413"/>
            <a:ext cx="156686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Convección</a:t>
            </a:r>
          </a:p>
        </p:txBody>
      </p:sp>
      <p:sp>
        <p:nvSpPr>
          <p:cNvPr id="100371" name="Freeform 49">
            <a:extLst>
              <a:ext uri="{FF2B5EF4-FFF2-40B4-BE49-F238E27FC236}">
                <a16:creationId xmlns:a16="http://schemas.microsoft.com/office/drawing/2014/main" id="{A1C1D6D0-3237-476A-9CD5-B49EF4898419}"/>
              </a:ext>
            </a:extLst>
          </p:cNvPr>
          <p:cNvSpPr>
            <a:spLocks/>
          </p:cNvSpPr>
          <p:nvPr/>
        </p:nvSpPr>
        <p:spPr bwMode="auto">
          <a:xfrm flipH="1">
            <a:off x="6199188" y="2590800"/>
            <a:ext cx="1046162" cy="414338"/>
          </a:xfrm>
          <a:custGeom>
            <a:avLst/>
            <a:gdLst>
              <a:gd name="T0" fmla="*/ 2147483647 w 768"/>
              <a:gd name="T1" fmla="*/ 0 h 528"/>
              <a:gd name="T2" fmla="*/ 0 w 768"/>
              <a:gd name="T3" fmla="*/ 0 h 528"/>
              <a:gd name="T4" fmla="*/ 0 w 768"/>
              <a:gd name="T5" fmla="*/ 2147483647 h 528"/>
              <a:gd name="T6" fmla="*/ 0 60000 65536"/>
              <a:gd name="T7" fmla="*/ 0 60000 65536"/>
              <a:gd name="T8" fmla="*/ 0 60000 65536"/>
              <a:gd name="T9" fmla="*/ 0 w 768"/>
              <a:gd name="T10" fmla="*/ 0 h 528"/>
              <a:gd name="T11" fmla="*/ 768 w 768"/>
              <a:gd name="T12" fmla="*/ 528 h 528"/>
            </a:gdLst>
            <a:ahLst/>
            <a:cxnLst>
              <a:cxn ang="T6">
                <a:pos x="T0" y="T1"/>
              </a:cxn>
              <a:cxn ang="T7">
                <a:pos x="T2" y="T3"/>
              </a:cxn>
              <a:cxn ang="T8">
                <a:pos x="T4" y="T5"/>
              </a:cxn>
            </a:cxnLst>
            <a:rect l="T9" t="T10" r="T11" b="T12"/>
            <a:pathLst>
              <a:path w="768" h="528">
                <a:moveTo>
                  <a:pt x="768" y="0"/>
                </a:moveTo>
                <a:lnTo>
                  <a:pt x="0" y="0"/>
                </a:lnTo>
                <a:lnTo>
                  <a:pt x="0" y="528"/>
                </a:lnTo>
              </a:path>
            </a:pathLst>
          </a:custGeom>
          <a:noFill/>
          <a:ln w="69850">
            <a:solidFill>
              <a:schemeClr val="tx1"/>
            </a:solidFill>
            <a:round/>
            <a:headEnd/>
            <a:tailEnd type="stealth" w="med" len="me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00372" name="Text Box 50">
            <a:extLst>
              <a:ext uri="{FF2B5EF4-FFF2-40B4-BE49-F238E27FC236}">
                <a16:creationId xmlns:a16="http://schemas.microsoft.com/office/drawing/2014/main" id="{0F9090BC-DE85-4699-A3D7-4FEE96809F70}"/>
              </a:ext>
            </a:extLst>
          </p:cNvPr>
          <p:cNvSpPr txBox="1">
            <a:spLocks noChangeArrowheads="1"/>
          </p:cNvSpPr>
          <p:nvPr/>
        </p:nvSpPr>
        <p:spPr bwMode="auto">
          <a:xfrm>
            <a:off x="6521450" y="2932113"/>
            <a:ext cx="156686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80000"/>
              </a:lnSpc>
            </a:pPr>
            <a:r>
              <a:rPr lang="en-US" altLang="en-US" sz="1800" i="0">
                <a:latin typeface="Arial" panose="020B0604020202020204" pitchFamily="34" charset="0"/>
              </a:rPr>
              <a:t>Evaporación</a:t>
            </a:r>
          </a:p>
        </p:txBody>
      </p:sp>
      <p:sp>
        <p:nvSpPr>
          <p:cNvPr id="100373" name="Freeform 51">
            <a:extLst>
              <a:ext uri="{FF2B5EF4-FFF2-40B4-BE49-F238E27FC236}">
                <a16:creationId xmlns:a16="http://schemas.microsoft.com/office/drawing/2014/main" id="{E8D93852-9BD6-48A6-8990-2A500E0ACCBD}"/>
              </a:ext>
            </a:extLst>
          </p:cNvPr>
          <p:cNvSpPr>
            <a:spLocks/>
          </p:cNvSpPr>
          <p:nvPr/>
        </p:nvSpPr>
        <p:spPr bwMode="auto">
          <a:xfrm flipV="1">
            <a:off x="1727200" y="3219450"/>
            <a:ext cx="5492750" cy="203200"/>
          </a:xfrm>
          <a:custGeom>
            <a:avLst/>
            <a:gdLst>
              <a:gd name="T0" fmla="*/ 0 w 1677"/>
              <a:gd name="T1" fmla="*/ 2147483647 h 181"/>
              <a:gd name="T2" fmla="*/ 0 w 1677"/>
              <a:gd name="T3" fmla="*/ 0 h 181"/>
              <a:gd name="T4" fmla="*/ 2147483647 w 1677"/>
              <a:gd name="T5" fmla="*/ 0 h 181"/>
              <a:gd name="T6" fmla="*/ 2147483647 w 1677"/>
              <a:gd name="T7" fmla="*/ 2147483647 h 181"/>
              <a:gd name="T8" fmla="*/ 0 60000 65536"/>
              <a:gd name="T9" fmla="*/ 0 60000 65536"/>
              <a:gd name="T10" fmla="*/ 0 60000 65536"/>
              <a:gd name="T11" fmla="*/ 0 60000 65536"/>
              <a:gd name="T12" fmla="*/ 0 w 1677"/>
              <a:gd name="T13" fmla="*/ 0 h 181"/>
              <a:gd name="T14" fmla="*/ 1677 w 1677"/>
              <a:gd name="T15" fmla="*/ 181 h 181"/>
            </a:gdLst>
            <a:ahLst/>
            <a:cxnLst>
              <a:cxn ang="T8">
                <a:pos x="T0" y="T1"/>
              </a:cxn>
              <a:cxn ang="T9">
                <a:pos x="T2" y="T3"/>
              </a:cxn>
              <a:cxn ang="T10">
                <a:pos x="T4" y="T5"/>
              </a:cxn>
              <a:cxn ang="T11">
                <a:pos x="T6" y="T7"/>
              </a:cxn>
            </a:cxnLst>
            <a:rect l="T12" t="T13" r="T14" b="T15"/>
            <a:pathLst>
              <a:path w="1677" h="181">
                <a:moveTo>
                  <a:pt x="0" y="181"/>
                </a:moveTo>
                <a:lnTo>
                  <a:pt x="0" y="0"/>
                </a:lnTo>
                <a:lnTo>
                  <a:pt x="1677" y="0"/>
                </a:lnTo>
                <a:lnTo>
                  <a:pt x="1677" y="181"/>
                </a:lnTo>
              </a:path>
            </a:pathLst>
          </a:custGeom>
          <a:noFill/>
          <a:ln w="698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endParaRPr lang="es-PR" altLang="en-US"/>
          </a:p>
        </p:txBody>
      </p:sp>
      <p:sp>
        <p:nvSpPr>
          <p:cNvPr id="100374" name="Line 52">
            <a:extLst>
              <a:ext uri="{FF2B5EF4-FFF2-40B4-BE49-F238E27FC236}">
                <a16:creationId xmlns:a16="http://schemas.microsoft.com/office/drawing/2014/main" id="{4FB32D10-0E31-4C28-812D-66D42893AD76}"/>
              </a:ext>
            </a:extLst>
          </p:cNvPr>
          <p:cNvSpPr>
            <a:spLocks noChangeShapeType="1"/>
          </p:cNvSpPr>
          <p:nvPr/>
        </p:nvSpPr>
        <p:spPr bwMode="auto">
          <a:xfrm>
            <a:off x="4421188" y="3176588"/>
            <a:ext cx="0" cy="541337"/>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82677" name="Rectangle 53">
            <a:extLst>
              <a:ext uri="{FF2B5EF4-FFF2-40B4-BE49-F238E27FC236}">
                <a16:creationId xmlns:a16="http://schemas.microsoft.com/office/drawing/2014/main" id="{BB631886-E7DF-4AA7-A296-B14F49A0E9E5}"/>
              </a:ext>
            </a:extLst>
          </p:cNvPr>
          <p:cNvSpPr>
            <a:spLocks noChangeArrowheads="1"/>
          </p:cNvSpPr>
          <p:nvPr/>
        </p:nvSpPr>
        <p:spPr bwMode="auto">
          <a:xfrm>
            <a:off x="2665413" y="5180013"/>
            <a:ext cx="3490912" cy="511175"/>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Se Registra el</a:t>
            </a:r>
          </a:p>
          <a:p>
            <a:pPr marL="342900" indent="-342900" algn="ctr">
              <a:lnSpc>
                <a:spcPct val="70000"/>
              </a:lnSpc>
              <a:spcBef>
                <a:spcPct val="20000"/>
              </a:spcBef>
              <a:defRPr/>
            </a:pPr>
            <a:r>
              <a:rPr lang="es-PR" sz="2000">
                <a:solidFill>
                  <a:srgbClr val="000000"/>
                </a:solidFill>
                <a:effectLst>
                  <a:outerShdw blurRad="38100" dist="38100" dir="2700000" algn="tl">
                    <a:srgbClr val="C0C0C0"/>
                  </a:outerShdw>
                </a:effectLst>
                <a:latin typeface="Arial" charset="0"/>
              </a:rPr>
              <a:t>Cambio de Temperatura</a:t>
            </a:r>
            <a:endParaRPr lang="en-US" sz="2000">
              <a:solidFill>
                <a:srgbClr val="000000"/>
              </a:solidFill>
              <a:effectLst>
                <a:outerShdw blurRad="38100" dist="38100" dir="2700000" algn="tl">
                  <a:srgbClr val="C0C0C0"/>
                </a:outerShdw>
              </a:effectLst>
              <a:latin typeface="Arial Black" pitchFamily="34" charset="0"/>
            </a:endParaRPr>
          </a:p>
        </p:txBody>
      </p:sp>
      <p:sp>
        <p:nvSpPr>
          <p:cNvPr id="100376" name="Line 54">
            <a:extLst>
              <a:ext uri="{FF2B5EF4-FFF2-40B4-BE49-F238E27FC236}">
                <a16:creationId xmlns:a16="http://schemas.microsoft.com/office/drawing/2014/main" id="{718D9A2B-77EA-4898-91FD-2788809B1355}"/>
              </a:ext>
            </a:extLst>
          </p:cNvPr>
          <p:cNvSpPr>
            <a:spLocks noChangeShapeType="1"/>
          </p:cNvSpPr>
          <p:nvPr/>
        </p:nvSpPr>
        <p:spPr bwMode="auto">
          <a:xfrm>
            <a:off x="4425950" y="5678488"/>
            <a:ext cx="0" cy="269875"/>
          </a:xfrm>
          <a:prstGeom prst="line">
            <a:avLst/>
          </a:prstGeom>
          <a:noFill/>
          <a:ln w="6985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0377" name="Line 55">
            <a:extLst>
              <a:ext uri="{FF2B5EF4-FFF2-40B4-BE49-F238E27FC236}">
                <a16:creationId xmlns:a16="http://schemas.microsoft.com/office/drawing/2014/main" id="{1C55D14A-5DDA-4859-9F31-8424C9ADD7AB}"/>
              </a:ext>
            </a:extLst>
          </p:cNvPr>
          <p:cNvSpPr>
            <a:spLocks noChangeShapeType="1"/>
          </p:cNvSpPr>
          <p:nvPr/>
        </p:nvSpPr>
        <p:spPr bwMode="auto">
          <a:xfrm rot="-5400000">
            <a:off x="4351338" y="6337300"/>
            <a:ext cx="0" cy="441325"/>
          </a:xfrm>
          <a:prstGeom prst="line">
            <a:avLst/>
          </a:prstGeom>
          <a:noFill/>
          <a:ln w="508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2627"/>
                                        </p:tgtEl>
                                        <p:attrNameLst>
                                          <p:attrName>style.visibility</p:attrName>
                                        </p:attrNameLst>
                                      </p:cBhvr>
                                      <p:to>
                                        <p:strVal val="visible"/>
                                      </p:to>
                                    </p:set>
                                    <p:animEffect transition="in" filter="wipe(left)">
                                      <p:cBhvr>
                                        <p:cTn id="7" dur="500"/>
                                        <p:tgtEl>
                                          <p:spTgt spid="2826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627"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2" descr="Illustration">
            <a:extLst>
              <a:ext uri="{FF2B5EF4-FFF2-40B4-BE49-F238E27FC236}">
                <a16:creationId xmlns:a16="http://schemas.microsoft.com/office/drawing/2014/main" id="{980B153E-FC64-498F-A4FA-F89639A581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5" name="Text Box 3">
            <a:extLst>
              <a:ext uri="{FF2B5EF4-FFF2-40B4-BE49-F238E27FC236}">
                <a16:creationId xmlns:a16="http://schemas.microsoft.com/office/drawing/2014/main" id="{F35597D9-E4A4-4B19-95CF-0ED4CA0B4AD7}"/>
              </a:ext>
            </a:extLst>
          </p:cNvPr>
          <p:cNvSpPr txBox="1">
            <a:spLocks noChangeArrowheads="1"/>
          </p:cNvSpPr>
          <p:nvPr/>
        </p:nvSpPr>
        <p:spPr bwMode="auto">
          <a:xfrm>
            <a:off x="381000" y="533400"/>
            <a:ext cx="8763000"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90000"/>
              </a:lnSpc>
              <a:spcBef>
                <a:spcPct val="50000"/>
              </a:spcBef>
            </a:pPr>
            <a:r>
              <a:rPr lang="en-US" altLang="en-US" sz="3400" i="0">
                <a:solidFill>
                  <a:schemeClr val="accent2"/>
                </a:solidFill>
                <a:latin typeface="Arial" panose="020B0604020202020204" pitchFamily="34" charset="0"/>
              </a:rPr>
              <a:t>CÁMARA CALORIMÉTRICA</a:t>
            </a:r>
            <a:endParaRPr lang="en-US" altLang="en-US" sz="2400" i="0">
              <a:latin typeface="Arial" panose="020B0604020202020204" pitchFamily="34" charset="0"/>
            </a:endParaRPr>
          </a:p>
        </p:txBody>
      </p:sp>
      <p:pic>
        <p:nvPicPr>
          <p:cNvPr id="38918" name="Picture 6">
            <a:extLst>
              <a:ext uri="{FF2B5EF4-FFF2-40B4-BE49-F238E27FC236}">
                <a16:creationId xmlns:a16="http://schemas.microsoft.com/office/drawing/2014/main" id="{1FBABFEA-7979-461C-A717-A527EF20049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3575" y="1209675"/>
            <a:ext cx="7724775" cy="517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915"/>
                                        </p:tgtEl>
                                        <p:attrNameLst>
                                          <p:attrName>style.visibility</p:attrName>
                                        </p:attrNameLst>
                                      </p:cBhvr>
                                      <p:to>
                                        <p:strVal val="visible"/>
                                      </p:to>
                                    </p:set>
                                    <p:animEffect transition="in" filter="wipe(left)">
                                      <p:cBhvr>
                                        <p:cTn id="7" dur="500"/>
                                        <p:tgtEl>
                                          <p:spTgt spid="38915"/>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38918"/>
                                        </p:tgtEl>
                                        <p:attrNameLst>
                                          <p:attrName>style.visibility</p:attrName>
                                        </p:attrNameLst>
                                      </p:cBhvr>
                                      <p:to>
                                        <p:strVal val="visible"/>
                                      </p:to>
                                    </p:set>
                                    <p:anim calcmode="lin" valueType="num">
                                      <p:cBhvr>
                                        <p:cTn id="11" dur="500" fill="hold"/>
                                        <p:tgtEl>
                                          <p:spTgt spid="38918"/>
                                        </p:tgtEl>
                                        <p:attrNameLst>
                                          <p:attrName>ppt_w</p:attrName>
                                        </p:attrNameLst>
                                      </p:cBhvr>
                                      <p:tavLst>
                                        <p:tav tm="0">
                                          <p:val>
                                            <p:fltVal val="0"/>
                                          </p:val>
                                        </p:tav>
                                        <p:tav tm="100000">
                                          <p:val>
                                            <p:strVal val="#ppt_w"/>
                                          </p:val>
                                        </p:tav>
                                      </p:tavLst>
                                    </p:anim>
                                    <p:anim calcmode="lin" valueType="num">
                                      <p:cBhvr>
                                        <p:cTn id="12" dur="500" fill="hold"/>
                                        <p:tgtEl>
                                          <p:spTgt spid="38918"/>
                                        </p:tgtEl>
                                        <p:attrNameLst>
                                          <p:attrName>ppt_h</p:attrName>
                                        </p:attrNameLst>
                                      </p:cBhvr>
                                      <p:tavLst>
                                        <p:tav tm="0">
                                          <p:val>
                                            <p:fltVal val="0"/>
                                          </p:val>
                                        </p:tav>
                                        <p:tav tm="100000">
                                          <p:val>
                                            <p:strVal val="#ppt_h"/>
                                          </p:val>
                                        </p:tav>
                                      </p:tavLst>
                                    </p:anim>
                                    <p:anim calcmode="lin" valueType="num">
                                      <p:cBhvr>
                                        <p:cTn id="13" dur="500" fill="hold"/>
                                        <p:tgtEl>
                                          <p:spTgt spid="38918"/>
                                        </p:tgtEl>
                                        <p:attrNameLst>
                                          <p:attrName>ppt_x</p:attrName>
                                        </p:attrNameLst>
                                      </p:cBhvr>
                                      <p:tavLst>
                                        <p:tav tm="0">
                                          <p:val>
                                            <p:fltVal val="0.5"/>
                                          </p:val>
                                        </p:tav>
                                        <p:tav tm="100000">
                                          <p:val>
                                            <p:strVal val="#ppt_x"/>
                                          </p:val>
                                        </p:tav>
                                      </p:tavLst>
                                    </p:anim>
                                    <p:anim calcmode="lin" valueType="num">
                                      <p:cBhvr>
                                        <p:cTn id="14" dur="500" fill="hold"/>
                                        <p:tgtEl>
                                          <p:spTgt spid="3891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5"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2" descr="Contents">
            <a:extLst>
              <a:ext uri="{FF2B5EF4-FFF2-40B4-BE49-F238E27FC236}">
                <a16:creationId xmlns:a16="http://schemas.microsoft.com/office/drawing/2014/main" id="{2D206627-8250-48FE-BA36-16CEBE4125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19" name="Text Box 3">
            <a:extLst>
              <a:ext uri="{FF2B5EF4-FFF2-40B4-BE49-F238E27FC236}">
                <a16:creationId xmlns:a16="http://schemas.microsoft.com/office/drawing/2014/main" id="{642A3A26-0EC5-453E-A7D1-4649084AD09D}"/>
              </a:ext>
            </a:extLst>
          </p:cNvPr>
          <p:cNvSpPr txBox="1">
            <a:spLocks noChangeArrowheads="1"/>
          </p:cNvSpPr>
          <p:nvPr/>
        </p:nvSpPr>
        <p:spPr bwMode="auto">
          <a:xfrm>
            <a:off x="276225" y="260350"/>
            <a:ext cx="88677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spcBef>
                <a:spcPct val="50000"/>
              </a:spcBef>
            </a:pPr>
            <a:r>
              <a:rPr lang="en-US" altLang="en-US" sz="3200" i="0">
                <a:solidFill>
                  <a:schemeClr val="accent2"/>
                </a:solidFill>
                <a:latin typeface="Arial" panose="020B0604020202020204" pitchFamily="34" charset="0"/>
              </a:rPr>
              <a:t>Medición del Costo Energético del Ejercicio</a:t>
            </a:r>
          </a:p>
        </p:txBody>
      </p:sp>
      <p:sp>
        <p:nvSpPr>
          <p:cNvPr id="290820" name="Rectangle 4">
            <a:extLst>
              <a:ext uri="{FF2B5EF4-FFF2-40B4-BE49-F238E27FC236}">
                <a16:creationId xmlns:a16="http://schemas.microsoft.com/office/drawing/2014/main" id="{DB664A5D-E8BB-42A9-ACAB-75C8705AA256}"/>
              </a:ext>
            </a:extLst>
          </p:cNvPr>
          <p:cNvSpPr>
            <a:spLocks noChangeArrowheads="1"/>
          </p:cNvSpPr>
          <p:nvPr/>
        </p:nvSpPr>
        <p:spPr bwMode="auto">
          <a:xfrm>
            <a:off x="1044575" y="1239838"/>
            <a:ext cx="7121525" cy="4381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300" i="0">
                <a:effectLst>
                  <a:outerShdw blurRad="38100" dist="38100" dir="2700000" algn="tl">
                    <a:srgbClr val="C0C0C0"/>
                  </a:outerShdw>
                </a:effectLst>
                <a:latin typeface="Arial Black" pitchFamily="34" charset="0"/>
              </a:rPr>
              <a:t>CALORIMETRÍA INDIRECTA</a:t>
            </a:r>
          </a:p>
        </p:txBody>
      </p:sp>
      <p:sp>
        <p:nvSpPr>
          <p:cNvPr id="102405" name="Line 5">
            <a:extLst>
              <a:ext uri="{FF2B5EF4-FFF2-40B4-BE49-F238E27FC236}">
                <a16:creationId xmlns:a16="http://schemas.microsoft.com/office/drawing/2014/main" id="{31A18637-0518-4C15-B9E1-21FB7D045F38}"/>
              </a:ext>
            </a:extLst>
          </p:cNvPr>
          <p:cNvSpPr>
            <a:spLocks noChangeShapeType="1"/>
          </p:cNvSpPr>
          <p:nvPr/>
        </p:nvSpPr>
        <p:spPr bwMode="auto">
          <a:xfrm>
            <a:off x="4697413" y="1603375"/>
            <a:ext cx="0" cy="52863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290822" name="Rectangle 6">
            <a:extLst>
              <a:ext uri="{FF2B5EF4-FFF2-40B4-BE49-F238E27FC236}">
                <a16:creationId xmlns:a16="http://schemas.microsoft.com/office/drawing/2014/main" id="{3401BE77-6E85-40C5-ABDE-71FC299D0E5D}"/>
              </a:ext>
            </a:extLst>
          </p:cNvPr>
          <p:cNvSpPr>
            <a:spLocks noChangeArrowheads="1"/>
          </p:cNvSpPr>
          <p:nvPr/>
        </p:nvSpPr>
        <p:spPr bwMode="auto">
          <a:xfrm>
            <a:off x="444500" y="2028825"/>
            <a:ext cx="8699500" cy="895350"/>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200" i="0">
                <a:effectLst>
                  <a:outerShdw blurRad="38100" dist="38100" dir="2700000" algn="tl">
                    <a:srgbClr val="C0C0C0"/>
                  </a:outerShdw>
                </a:effectLst>
                <a:latin typeface="Verdana" pitchFamily="34" charset="0"/>
              </a:rPr>
              <a:t>Equivalencia Energética/Calórica del</a:t>
            </a:r>
          </a:p>
          <a:p>
            <a:pPr marL="342900" indent="-342900" algn="ctr">
              <a:lnSpc>
                <a:spcPct val="70000"/>
              </a:lnSpc>
              <a:spcBef>
                <a:spcPct val="20000"/>
              </a:spcBef>
              <a:defRPr/>
            </a:pPr>
            <a:r>
              <a:rPr lang="en-US" sz="3200" i="0">
                <a:effectLst>
                  <a:outerShdw blurRad="38100" dist="38100" dir="2700000" algn="tl">
                    <a:srgbClr val="C0C0C0"/>
                  </a:outerShdw>
                </a:effectLst>
                <a:latin typeface="Verdana" pitchFamily="34" charset="0"/>
              </a:rPr>
              <a:t>VO</a:t>
            </a:r>
            <a:r>
              <a:rPr lang="en-US" sz="3200" i="0" baseline="-25000">
                <a:effectLst>
                  <a:outerShdw blurRad="38100" dist="38100" dir="2700000" algn="tl">
                    <a:srgbClr val="C0C0C0"/>
                  </a:outerShdw>
                </a:effectLst>
                <a:latin typeface="Verdana" pitchFamily="34" charset="0"/>
              </a:rPr>
              <a:t>2</a:t>
            </a:r>
          </a:p>
        </p:txBody>
      </p:sp>
      <p:sp>
        <p:nvSpPr>
          <p:cNvPr id="290823" name="Rectangle 7">
            <a:extLst>
              <a:ext uri="{FF2B5EF4-FFF2-40B4-BE49-F238E27FC236}">
                <a16:creationId xmlns:a16="http://schemas.microsoft.com/office/drawing/2014/main" id="{737D7CF3-7915-4D43-BDCC-67853252D144}"/>
              </a:ext>
            </a:extLst>
          </p:cNvPr>
          <p:cNvSpPr>
            <a:spLocks noChangeArrowheads="1"/>
          </p:cNvSpPr>
          <p:nvPr/>
        </p:nvSpPr>
        <p:spPr bwMode="auto">
          <a:xfrm>
            <a:off x="925513" y="5403850"/>
            <a:ext cx="7581900" cy="3429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a:solidFill>
                  <a:srgbClr val="000000"/>
                </a:solidFill>
                <a:effectLst>
                  <a:outerShdw blurRad="38100" dist="38100" dir="2700000" algn="tl">
                    <a:srgbClr val="C0C0C0"/>
                  </a:outerShdw>
                </a:effectLst>
                <a:latin typeface="Arial" charset="0"/>
              </a:rPr>
              <a:t>Equivale Aproximadamente a:</a:t>
            </a:r>
            <a:r>
              <a:rPr lang="en-US" sz="3600" i="0">
                <a:solidFill>
                  <a:srgbClr val="000000"/>
                </a:solidFill>
                <a:effectLst>
                  <a:outerShdw blurRad="38100" dist="38100" dir="2700000" algn="tl">
                    <a:srgbClr val="C0C0C0"/>
                  </a:outerShdw>
                </a:effectLst>
                <a:latin typeface="Arial Black" pitchFamily="34" charset="0"/>
              </a:rPr>
              <a:t>   </a:t>
            </a:r>
            <a:endParaRPr lang="en-US" sz="3600">
              <a:solidFill>
                <a:srgbClr val="000000"/>
              </a:solidFill>
              <a:effectLst>
                <a:outerShdw blurRad="38100" dist="38100" dir="2700000" algn="tl">
                  <a:srgbClr val="C0C0C0"/>
                </a:outerShdw>
              </a:effectLst>
              <a:latin typeface="Arial Black" pitchFamily="34" charset="0"/>
            </a:endParaRPr>
          </a:p>
        </p:txBody>
      </p:sp>
      <p:sp>
        <p:nvSpPr>
          <p:cNvPr id="290824" name="Rectangle 8">
            <a:extLst>
              <a:ext uri="{FF2B5EF4-FFF2-40B4-BE49-F238E27FC236}">
                <a16:creationId xmlns:a16="http://schemas.microsoft.com/office/drawing/2014/main" id="{A65D69B4-5A13-49EC-A2C6-184A05BD1E8A}"/>
              </a:ext>
            </a:extLst>
          </p:cNvPr>
          <p:cNvSpPr>
            <a:spLocks noChangeArrowheads="1"/>
          </p:cNvSpPr>
          <p:nvPr/>
        </p:nvSpPr>
        <p:spPr bwMode="auto">
          <a:xfrm>
            <a:off x="1106488" y="3348038"/>
            <a:ext cx="7624762" cy="750887"/>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Utilizado para la Oxidacion de los</a:t>
            </a:r>
          </a:p>
          <a:p>
            <a:pPr marL="342900" indent="-342900" algn="ctr">
              <a:lnSpc>
                <a:spcPct val="60000"/>
              </a:lnSpc>
              <a:spcBef>
                <a:spcPct val="20000"/>
              </a:spcBef>
              <a:defRPr/>
            </a:pPr>
            <a:r>
              <a:rPr lang="es-PR" sz="3200" i="0">
                <a:solidFill>
                  <a:srgbClr val="000000"/>
                </a:solidFill>
                <a:effectLst>
                  <a:outerShdw blurRad="38100" dist="38100" dir="2700000" algn="tl">
                    <a:srgbClr val="C0C0C0"/>
                  </a:outerShdw>
                </a:effectLst>
                <a:latin typeface="Arial" charset="0"/>
              </a:rPr>
              <a:t>Sustratos (CHO y GRASAS)</a:t>
            </a:r>
            <a:r>
              <a:rPr lang="en-US" sz="3600" i="0">
                <a:solidFill>
                  <a:srgbClr val="000000"/>
                </a:solidFill>
                <a:effectLst>
                  <a:outerShdw blurRad="38100" dist="38100" dir="2700000" algn="tl">
                    <a:srgbClr val="C0C0C0"/>
                  </a:outerShdw>
                </a:effectLst>
                <a:latin typeface="Arial Black" pitchFamily="34" charset="0"/>
              </a:rPr>
              <a:t>         </a:t>
            </a:r>
            <a:endParaRPr lang="en-US" sz="3600">
              <a:solidFill>
                <a:srgbClr val="000000"/>
              </a:solidFill>
              <a:effectLst>
                <a:outerShdw blurRad="38100" dist="38100" dir="2700000" algn="tl">
                  <a:srgbClr val="C0C0C0"/>
                </a:outerShdw>
              </a:effectLst>
              <a:latin typeface="Arial Black" pitchFamily="34" charset="0"/>
            </a:endParaRPr>
          </a:p>
        </p:txBody>
      </p:sp>
      <p:sp>
        <p:nvSpPr>
          <p:cNvPr id="102409" name="Text Box 9">
            <a:extLst>
              <a:ext uri="{FF2B5EF4-FFF2-40B4-BE49-F238E27FC236}">
                <a16:creationId xmlns:a16="http://schemas.microsoft.com/office/drawing/2014/main" id="{18F19E20-F692-46E1-BF27-BFEC0798EE28}"/>
              </a:ext>
            </a:extLst>
          </p:cNvPr>
          <p:cNvSpPr txBox="1">
            <a:spLocks noChangeArrowheads="1"/>
          </p:cNvSpPr>
          <p:nvPr/>
        </p:nvSpPr>
        <p:spPr bwMode="auto">
          <a:xfrm>
            <a:off x="1225550" y="4479925"/>
            <a:ext cx="693102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3000" i="0">
                <a:latin typeface="Arial" panose="020B0604020202020204" pitchFamily="34" charset="0"/>
              </a:rPr>
              <a:t>1 Litro de O</a:t>
            </a:r>
            <a:r>
              <a:rPr lang="en-US" altLang="en-US" sz="3000" i="0" baseline="-25000">
                <a:latin typeface="Arial" panose="020B0604020202020204" pitchFamily="34" charset="0"/>
              </a:rPr>
              <a:t>2</a:t>
            </a:r>
            <a:r>
              <a:rPr lang="en-US" altLang="en-US" sz="3000" i="0">
                <a:latin typeface="Arial" panose="020B0604020202020204" pitchFamily="34" charset="0"/>
              </a:rPr>
              <a:t> Consumido por Minuto</a:t>
            </a:r>
          </a:p>
          <a:p>
            <a:pPr algn="ctr">
              <a:lnSpc>
                <a:spcPct val="90000"/>
              </a:lnSpc>
            </a:pPr>
            <a:r>
              <a:rPr lang="en-US" altLang="en-US" sz="3000" i="0">
                <a:latin typeface="Arial" panose="020B0604020202020204" pitchFamily="34" charset="0"/>
              </a:rPr>
              <a:t>(VO</a:t>
            </a:r>
            <a:r>
              <a:rPr lang="en-US" altLang="en-US" sz="3000" i="0" baseline="-25000">
                <a:latin typeface="Arial" panose="020B0604020202020204" pitchFamily="34" charset="0"/>
              </a:rPr>
              <a:t>2</a:t>
            </a:r>
            <a:r>
              <a:rPr lang="en-US" altLang="en-US" sz="3000" i="0">
                <a:latin typeface="Arial" panose="020B0604020202020204" pitchFamily="34" charset="0"/>
              </a:rPr>
              <a:t>, </a:t>
            </a:r>
            <a:r>
              <a:rPr lang="en-US" altLang="en-US" sz="3000">
                <a:latin typeface="Arial" panose="020B0604020202020204" pitchFamily="34" charset="0"/>
              </a:rPr>
              <a:t>L/min</a:t>
            </a:r>
            <a:r>
              <a:rPr lang="en-US" altLang="en-US" sz="3000" i="0">
                <a:latin typeface="Arial" panose="020B0604020202020204" pitchFamily="34" charset="0"/>
              </a:rPr>
              <a:t> = 1.0)</a:t>
            </a:r>
          </a:p>
        </p:txBody>
      </p:sp>
      <p:sp>
        <p:nvSpPr>
          <p:cNvPr id="290827" name="Rectangle 11">
            <a:extLst>
              <a:ext uri="{FF2B5EF4-FFF2-40B4-BE49-F238E27FC236}">
                <a16:creationId xmlns:a16="http://schemas.microsoft.com/office/drawing/2014/main" id="{A3BB5430-0772-44EA-9FF6-0533F7C2FC7C}"/>
              </a:ext>
            </a:extLst>
          </p:cNvPr>
          <p:cNvSpPr>
            <a:spLocks noChangeArrowheads="1"/>
          </p:cNvSpPr>
          <p:nvPr/>
        </p:nvSpPr>
        <p:spPr bwMode="auto">
          <a:xfrm>
            <a:off x="3305175" y="6308725"/>
            <a:ext cx="2609850" cy="393700"/>
          </a:xfrm>
          <a:prstGeom prst="rect">
            <a:avLst/>
          </a:prstGeom>
          <a:noFill/>
          <a:ln w="9525">
            <a:noFill/>
            <a:miter lim="800000"/>
            <a:headEnd/>
            <a:tailEnd/>
          </a:ln>
          <a:effectLst>
            <a:outerShdw dist="35921" dir="2700000" algn="ctr" rotWithShape="0">
              <a:schemeClr val="bg2"/>
            </a:outerShdw>
          </a:effectLst>
        </p:spPr>
        <p:txBody>
          <a:bodyPr/>
          <a:lstStyle/>
          <a:p>
            <a:pPr marL="342900" indent="-342900" algn="ctr">
              <a:lnSpc>
                <a:spcPct val="70000"/>
              </a:lnSpc>
              <a:spcBef>
                <a:spcPct val="20000"/>
              </a:spcBef>
              <a:defRPr/>
            </a:pPr>
            <a:r>
              <a:rPr lang="es-PR" sz="2800" i="0">
                <a:solidFill>
                  <a:srgbClr val="000000"/>
                </a:solidFill>
                <a:latin typeface="Verdana" pitchFamily="34" charset="0"/>
              </a:rPr>
              <a:t>5 kcal/min</a:t>
            </a:r>
            <a:endParaRPr lang="en-US" sz="2800">
              <a:solidFill>
                <a:srgbClr val="000000"/>
              </a:solidFill>
              <a:latin typeface="Verdana" pitchFamily="34" charset="0"/>
            </a:endParaRPr>
          </a:p>
        </p:txBody>
      </p:sp>
      <p:sp>
        <p:nvSpPr>
          <p:cNvPr id="102411" name="Line 14">
            <a:extLst>
              <a:ext uri="{FF2B5EF4-FFF2-40B4-BE49-F238E27FC236}">
                <a16:creationId xmlns:a16="http://schemas.microsoft.com/office/drawing/2014/main" id="{61C2691D-7670-4DD6-89F4-C8F7C75755EE}"/>
              </a:ext>
            </a:extLst>
          </p:cNvPr>
          <p:cNvSpPr>
            <a:spLocks noChangeShapeType="1"/>
          </p:cNvSpPr>
          <p:nvPr/>
        </p:nvSpPr>
        <p:spPr bwMode="auto">
          <a:xfrm>
            <a:off x="4710113" y="2809875"/>
            <a:ext cx="0" cy="52863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2412" name="Text Box 15">
            <a:extLst>
              <a:ext uri="{FF2B5EF4-FFF2-40B4-BE49-F238E27FC236}">
                <a16:creationId xmlns:a16="http://schemas.microsoft.com/office/drawing/2014/main" id="{3EB17FFB-4318-429C-915D-11B74C7046A5}"/>
              </a:ext>
            </a:extLst>
          </p:cNvPr>
          <p:cNvSpPr txBox="1">
            <a:spLocks noChangeArrowheads="1"/>
          </p:cNvSpPr>
          <p:nvPr/>
        </p:nvSpPr>
        <p:spPr bwMode="auto">
          <a:xfrm>
            <a:off x="4819650" y="1651000"/>
            <a:ext cx="1323975"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a:t>(Basado en)</a:t>
            </a:r>
          </a:p>
        </p:txBody>
      </p:sp>
      <p:sp>
        <p:nvSpPr>
          <p:cNvPr id="290832" name="Rectangle 16">
            <a:extLst>
              <a:ext uri="{FF2B5EF4-FFF2-40B4-BE49-F238E27FC236}">
                <a16:creationId xmlns:a16="http://schemas.microsoft.com/office/drawing/2014/main" id="{EFCB1CFB-2614-44B5-8122-F61D3141485E}"/>
              </a:ext>
            </a:extLst>
          </p:cNvPr>
          <p:cNvSpPr>
            <a:spLocks noChangeArrowheads="1"/>
          </p:cNvSpPr>
          <p:nvPr/>
        </p:nvSpPr>
        <p:spPr bwMode="auto">
          <a:xfrm>
            <a:off x="4357688" y="2168525"/>
            <a:ext cx="242887" cy="339725"/>
          </a:xfrm>
          <a:prstGeom prst="rect">
            <a:avLst/>
          </a:prstGeom>
          <a:noFill/>
          <a:ln w="9525">
            <a:noFill/>
            <a:miter lim="800000"/>
            <a:headEnd/>
            <a:tailEnd/>
          </a:ln>
          <a:effectLst/>
        </p:spPr>
        <p:txBody>
          <a:bodyPr/>
          <a:lstStyle/>
          <a:p>
            <a:pPr marL="342900" indent="-342900" algn="ctr">
              <a:lnSpc>
                <a:spcPct val="70000"/>
              </a:lnSpc>
              <a:spcBef>
                <a:spcPct val="20000"/>
              </a:spcBef>
              <a:defRPr/>
            </a:pPr>
            <a:r>
              <a:rPr lang="en-US" sz="3200" i="0">
                <a:effectLst>
                  <a:outerShdw blurRad="38100" dist="38100" dir="2700000" algn="tl">
                    <a:srgbClr val="C0C0C0"/>
                  </a:outerShdw>
                </a:effectLst>
                <a:latin typeface="Verdana" pitchFamily="34" charset="0"/>
              </a:rPr>
              <a:t>.</a:t>
            </a:r>
            <a:endParaRPr lang="en-US" sz="3200" i="0" baseline="-25000">
              <a:effectLst>
                <a:outerShdw blurRad="38100" dist="38100" dir="2700000" algn="tl">
                  <a:srgbClr val="C0C0C0"/>
                </a:outerShdw>
              </a:effectLst>
              <a:latin typeface="Verdana" pitchFamily="34" charset="0"/>
            </a:endParaRPr>
          </a:p>
        </p:txBody>
      </p:sp>
      <p:sp>
        <p:nvSpPr>
          <p:cNvPr id="102414" name="Line 17">
            <a:extLst>
              <a:ext uri="{FF2B5EF4-FFF2-40B4-BE49-F238E27FC236}">
                <a16:creationId xmlns:a16="http://schemas.microsoft.com/office/drawing/2014/main" id="{A90CDB7C-2416-4859-911F-9451D58EA783}"/>
              </a:ext>
            </a:extLst>
          </p:cNvPr>
          <p:cNvSpPr>
            <a:spLocks noChangeShapeType="1"/>
          </p:cNvSpPr>
          <p:nvPr/>
        </p:nvSpPr>
        <p:spPr bwMode="auto">
          <a:xfrm>
            <a:off x="4722813" y="4092575"/>
            <a:ext cx="0" cy="52863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2415" name="Text Box 18">
            <a:extLst>
              <a:ext uri="{FF2B5EF4-FFF2-40B4-BE49-F238E27FC236}">
                <a16:creationId xmlns:a16="http://schemas.microsoft.com/office/drawing/2014/main" id="{55F5FFB2-62AD-4642-8393-27318835A7FB}"/>
              </a:ext>
            </a:extLst>
          </p:cNvPr>
          <p:cNvSpPr txBox="1">
            <a:spLocks noChangeArrowheads="1"/>
          </p:cNvSpPr>
          <p:nvPr/>
        </p:nvSpPr>
        <p:spPr bwMode="auto">
          <a:xfrm>
            <a:off x="4795838" y="4200525"/>
            <a:ext cx="1706562"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a:t>(Se estima que)</a:t>
            </a:r>
          </a:p>
        </p:txBody>
      </p:sp>
      <p:sp>
        <p:nvSpPr>
          <p:cNvPr id="102416" name="Line 19">
            <a:extLst>
              <a:ext uri="{FF2B5EF4-FFF2-40B4-BE49-F238E27FC236}">
                <a16:creationId xmlns:a16="http://schemas.microsoft.com/office/drawing/2014/main" id="{BCFE531D-ECAA-4775-9B9F-CD89D2A09FB0}"/>
              </a:ext>
            </a:extLst>
          </p:cNvPr>
          <p:cNvSpPr>
            <a:spLocks noChangeShapeType="1"/>
          </p:cNvSpPr>
          <p:nvPr/>
        </p:nvSpPr>
        <p:spPr bwMode="auto">
          <a:xfrm>
            <a:off x="4735513" y="5768975"/>
            <a:ext cx="0" cy="528638"/>
          </a:xfrm>
          <a:prstGeom prst="line">
            <a:avLst/>
          </a:prstGeom>
          <a:noFill/>
          <a:ln w="152400">
            <a:solidFill>
              <a:schemeClr val="tx1"/>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102417" name="Text Box 20">
            <a:extLst>
              <a:ext uri="{FF2B5EF4-FFF2-40B4-BE49-F238E27FC236}">
                <a16:creationId xmlns:a16="http://schemas.microsoft.com/office/drawing/2014/main" id="{3AAC9B69-46B5-4991-822D-09F18B6AD0EB}"/>
              </a:ext>
            </a:extLst>
          </p:cNvPr>
          <p:cNvSpPr txBox="1">
            <a:spLocks noChangeArrowheads="1"/>
          </p:cNvSpPr>
          <p:nvPr/>
        </p:nvSpPr>
        <p:spPr bwMode="auto">
          <a:xfrm>
            <a:off x="4848225" y="5861050"/>
            <a:ext cx="3671888"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nSpc>
                <a:spcPct val="80000"/>
              </a:lnSpc>
            </a:pPr>
            <a:r>
              <a:rPr lang="en-US" altLang="en-US" sz="1800"/>
              <a:t>(Equivalencia Energética/Calórica)</a:t>
            </a:r>
          </a:p>
        </p:txBody>
      </p:sp>
      <p:sp>
        <p:nvSpPr>
          <p:cNvPr id="102418" name="Text Box 21">
            <a:extLst>
              <a:ext uri="{FF2B5EF4-FFF2-40B4-BE49-F238E27FC236}">
                <a16:creationId xmlns:a16="http://schemas.microsoft.com/office/drawing/2014/main" id="{898E674A-7856-4380-B57C-D5F7921626A3}"/>
              </a:ext>
            </a:extLst>
          </p:cNvPr>
          <p:cNvSpPr txBox="1">
            <a:spLocks noChangeArrowheads="1"/>
          </p:cNvSpPr>
          <p:nvPr/>
        </p:nvSpPr>
        <p:spPr bwMode="auto">
          <a:xfrm>
            <a:off x="3241675" y="4579938"/>
            <a:ext cx="295275"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200" b="1" i="1">
                <a:solidFill>
                  <a:schemeClr val="tx1"/>
                </a:solidFill>
                <a:latin typeface="Times New Roman" panose="02020603050405020304" pitchFamily="18" charset="0"/>
              </a:defRPr>
            </a:lvl1pPr>
            <a:lvl2pPr marL="742950" indent="-285750">
              <a:defRPr sz="1200" b="1" i="1">
                <a:solidFill>
                  <a:schemeClr val="tx1"/>
                </a:solidFill>
                <a:latin typeface="Times New Roman" panose="02020603050405020304" pitchFamily="18" charset="0"/>
              </a:defRPr>
            </a:lvl2pPr>
            <a:lvl3pPr marL="1143000" indent="-228600">
              <a:defRPr sz="1200" b="1" i="1">
                <a:solidFill>
                  <a:schemeClr val="tx1"/>
                </a:solidFill>
                <a:latin typeface="Times New Roman" panose="02020603050405020304" pitchFamily="18" charset="0"/>
              </a:defRPr>
            </a:lvl3pPr>
            <a:lvl4pPr marL="1600200" indent="-228600">
              <a:defRPr sz="1200" b="1" i="1">
                <a:solidFill>
                  <a:schemeClr val="tx1"/>
                </a:solidFill>
                <a:latin typeface="Times New Roman" panose="02020603050405020304" pitchFamily="18" charset="0"/>
              </a:defRPr>
            </a:lvl4pPr>
            <a:lvl5pPr marL="2057400" indent="-228600">
              <a:defRPr sz="1200" b="1" i="1">
                <a:solidFill>
                  <a:schemeClr val="tx1"/>
                </a:solidFill>
                <a:latin typeface="Times New Roman" panose="02020603050405020304" pitchFamily="18" charset="0"/>
              </a:defRPr>
            </a:lvl5pPr>
            <a:lvl6pPr marL="2514600" indent="-228600" eaLnBrk="0" fontAlgn="base" hangingPunct="0">
              <a:spcBef>
                <a:spcPct val="0"/>
              </a:spcBef>
              <a:spcAft>
                <a:spcPct val="0"/>
              </a:spcAft>
              <a:defRPr sz="1200" b="1" i="1">
                <a:solidFill>
                  <a:schemeClr val="tx1"/>
                </a:solidFill>
                <a:latin typeface="Times New Roman" panose="02020603050405020304" pitchFamily="18" charset="0"/>
              </a:defRPr>
            </a:lvl6pPr>
            <a:lvl7pPr marL="2971800" indent="-228600" eaLnBrk="0" fontAlgn="base" hangingPunct="0">
              <a:spcBef>
                <a:spcPct val="0"/>
              </a:spcBef>
              <a:spcAft>
                <a:spcPct val="0"/>
              </a:spcAft>
              <a:defRPr sz="1200" b="1" i="1">
                <a:solidFill>
                  <a:schemeClr val="tx1"/>
                </a:solidFill>
                <a:latin typeface="Times New Roman" panose="02020603050405020304" pitchFamily="18" charset="0"/>
              </a:defRPr>
            </a:lvl7pPr>
            <a:lvl8pPr marL="3429000" indent="-228600" eaLnBrk="0" fontAlgn="base" hangingPunct="0">
              <a:spcBef>
                <a:spcPct val="0"/>
              </a:spcBef>
              <a:spcAft>
                <a:spcPct val="0"/>
              </a:spcAft>
              <a:defRPr sz="1200" b="1" i="1">
                <a:solidFill>
                  <a:schemeClr val="tx1"/>
                </a:solidFill>
                <a:latin typeface="Times New Roman" panose="02020603050405020304" pitchFamily="18" charset="0"/>
              </a:defRPr>
            </a:lvl8pPr>
            <a:lvl9pPr marL="3886200" indent="-228600" eaLnBrk="0" fontAlgn="base" hangingPunct="0">
              <a:spcBef>
                <a:spcPct val="0"/>
              </a:spcBef>
              <a:spcAft>
                <a:spcPct val="0"/>
              </a:spcAft>
              <a:defRPr sz="1200" b="1" i="1">
                <a:solidFill>
                  <a:schemeClr val="tx1"/>
                </a:solidFill>
                <a:latin typeface="Times New Roman" panose="02020603050405020304" pitchFamily="18" charset="0"/>
              </a:defRPr>
            </a:lvl9pPr>
          </a:lstStyle>
          <a:p>
            <a:pPr algn="ctr">
              <a:lnSpc>
                <a:spcPct val="90000"/>
              </a:lnSpc>
            </a:pPr>
            <a:r>
              <a:rPr lang="en-US" altLang="en-US" sz="3000" i="0">
                <a:latin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0819"/>
                                        </p:tgtEl>
                                        <p:attrNameLst>
                                          <p:attrName>style.visibility</p:attrName>
                                        </p:attrNameLst>
                                      </p:cBhvr>
                                      <p:to>
                                        <p:strVal val="visible"/>
                                      </p:to>
                                    </p:set>
                                    <p:animEffect transition="in" filter="wipe(left)">
                                      <p:cBhvr>
                                        <p:cTn id="7" dur="500"/>
                                        <p:tgtEl>
                                          <p:spTgt spid="2908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19" grpId="0" autoUpdateAnimBg="0"/>
    </p:bldLst>
  </p:timing>
</p:sld>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200" b="1"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200" b="1" i="1"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Office\Templates\Blank Presentation.pot</Template>
  <TotalTime>10915</TotalTime>
  <Words>14436</Words>
  <Application>Microsoft Office PowerPoint</Application>
  <PresentationFormat>On-screen Show (4:3)</PresentationFormat>
  <Paragraphs>3847</Paragraphs>
  <Slides>242</Slides>
  <Notes>242</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242</vt:i4>
      </vt:variant>
    </vt:vector>
  </HeadingPairs>
  <TitlesOfParts>
    <vt:vector size="249" baseType="lpstr">
      <vt:lpstr>Wingdings</vt:lpstr>
      <vt:lpstr>Symbol</vt:lpstr>
      <vt:lpstr>Times New Roman</vt:lpstr>
      <vt:lpstr>Arial Black</vt:lpstr>
      <vt:lpstr>Arial</vt:lpstr>
      <vt:lpstr>Verdana</vt:lpstr>
      <vt:lpstr>Blank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Human Kinetics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Sistemas Energéticos Básicos</dc:title>
  <dc:creator>The Staff</dc:creator>
  <cp:lastModifiedBy>Edgar Lopategui Corsino</cp:lastModifiedBy>
  <cp:revision>1203</cp:revision>
  <cp:lastPrinted>2003-11-06T16:28:25Z</cp:lastPrinted>
  <dcterms:created xsi:type="dcterms:W3CDTF">1999-07-01T19:04:11Z</dcterms:created>
  <dcterms:modified xsi:type="dcterms:W3CDTF">2022-04-05T16:21:18Z</dcterms:modified>
</cp:coreProperties>
</file>